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Lst>
  <p:notesMasterIdLst>
    <p:notesMasterId r:id="rId53"/>
  </p:notesMasterIdLst>
  <p:sldIdLst>
    <p:sldId id="278" r:id="rId5"/>
    <p:sldId id="279" r:id="rId6"/>
    <p:sldId id="258" r:id="rId7"/>
    <p:sldId id="282" r:id="rId8"/>
    <p:sldId id="283" r:id="rId9"/>
    <p:sldId id="284" r:id="rId10"/>
    <p:sldId id="286" r:id="rId11"/>
    <p:sldId id="287" r:id="rId12"/>
    <p:sldId id="288" r:id="rId13"/>
    <p:sldId id="289" r:id="rId14"/>
    <p:sldId id="292" r:id="rId15"/>
    <p:sldId id="293" r:id="rId16"/>
    <p:sldId id="294" r:id="rId17"/>
    <p:sldId id="295" r:id="rId18"/>
    <p:sldId id="302" r:id="rId19"/>
    <p:sldId id="297" r:id="rId20"/>
    <p:sldId id="299" r:id="rId21"/>
    <p:sldId id="300" r:id="rId22"/>
    <p:sldId id="301" r:id="rId23"/>
    <p:sldId id="304" r:id="rId24"/>
    <p:sldId id="307" r:id="rId25"/>
    <p:sldId id="306" r:id="rId26"/>
    <p:sldId id="308" r:id="rId27"/>
    <p:sldId id="309" r:id="rId28"/>
    <p:sldId id="310" r:id="rId29"/>
    <p:sldId id="311" r:id="rId30"/>
    <p:sldId id="314" r:id="rId31"/>
    <p:sldId id="315" r:id="rId32"/>
    <p:sldId id="317" r:id="rId33"/>
    <p:sldId id="318" r:id="rId34"/>
    <p:sldId id="323" r:id="rId35"/>
    <p:sldId id="319" r:id="rId36"/>
    <p:sldId id="320" r:id="rId37"/>
    <p:sldId id="321" r:id="rId38"/>
    <p:sldId id="322" r:id="rId39"/>
    <p:sldId id="2147471355" r:id="rId40"/>
    <p:sldId id="339" r:id="rId41"/>
    <p:sldId id="340" r:id="rId42"/>
    <p:sldId id="2147471352" r:id="rId43"/>
    <p:sldId id="2147471353" r:id="rId44"/>
    <p:sldId id="269" r:id="rId45"/>
    <p:sldId id="274" r:id="rId46"/>
    <p:sldId id="330" r:id="rId47"/>
    <p:sldId id="331" r:id="rId48"/>
    <p:sldId id="332" r:id="rId49"/>
    <p:sldId id="333" r:id="rId50"/>
    <p:sldId id="334" r:id="rId51"/>
    <p:sldId id="2147471354"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19" autoAdjust="0"/>
  </p:normalViewPr>
  <p:slideViewPr>
    <p:cSldViewPr snapToGrid="0">
      <p:cViewPr varScale="1">
        <p:scale>
          <a:sx n="87" d="100"/>
          <a:sy n="87" d="100"/>
        </p:scale>
        <p:origin x="5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Major Metro GDP Comparison</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2565634907412108E-2"/>
          <c:y val="0.1700516253655259"/>
          <c:w val="0.91516818907296205"/>
          <c:h val="0.49492558414158355"/>
        </c:manualLayout>
      </c:layout>
      <c:lineChart>
        <c:grouping val="standard"/>
        <c:varyColors val="0"/>
        <c:ser>
          <c:idx val="0"/>
          <c:order val="0"/>
          <c:tx>
            <c:strRef>
              <c:f>Sheet1!$B$1</c:f>
              <c:strCache>
                <c:ptCount val="1"/>
                <c:pt idx="0">
                  <c:v>Columbus MSA GDP</c:v>
                </c:pt>
              </c:strCache>
            </c:strRef>
          </c:tx>
          <c:spPr>
            <a:ln w="28575" cap="rnd">
              <a:solidFill>
                <a:schemeClr val="accent1"/>
              </a:solidFill>
              <a:round/>
            </a:ln>
            <a:effectLst/>
          </c:spPr>
          <c:marker>
            <c:symbol val="none"/>
          </c:marker>
          <c:cat>
            <c:numRef>
              <c:f>Sheet1!$A$2:$A$21</c:f>
              <c:numCache>
                <c:formatCode>yyyy\-mm\-dd</c:formatCode>
                <c:ptCount val="20"/>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pt idx="17">
                  <c:v>43101</c:v>
                </c:pt>
                <c:pt idx="18">
                  <c:v>43466</c:v>
                </c:pt>
                <c:pt idx="19">
                  <c:v>43831</c:v>
                </c:pt>
              </c:numCache>
            </c:numRef>
          </c:cat>
          <c:val>
            <c:numRef>
              <c:f>Sheet1!$B$2:$B$21</c:f>
              <c:numCache>
                <c:formatCode>0.000</c:formatCode>
                <c:ptCount val="20"/>
                <c:pt idx="0">
                  <c:v>67976.98</c:v>
                </c:pt>
                <c:pt idx="1">
                  <c:v>70239.248000000007</c:v>
                </c:pt>
                <c:pt idx="2">
                  <c:v>72820.09</c:v>
                </c:pt>
                <c:pt idx="3">
                  <c:v>77366.248999999996</c:v>
                </c:pt>
                <c:pt idx="4">
                  <c:v>82067.793999999994</c:v>
                </c:pt>
                <c:pt idx="5">
                  <c:v>84579.304000000004</c:v>
                </c:pt>
                <c:pt idx="6">
                  <c:v>88161.194000000003</c:v>
                </c:pt>
                <c:pt idx="7">
                  <c:v>88377.763000000006</c:v>
                </c:pt>
                <c:pt idx="8">
                  <c:v>87538.618000000002</c:v>
                </c:pt>
                <c:pt idx="9">
                  <c:v>91044.035999999993</c:v>
                </c:pt>
                <c:pt idx="10">
                  <c:v>95872.717000000004</c:v>
                </c:pt>
                <c:pt idx="11">
                  <c:v>101853.495</c:v>
                </c:pt>
                <c:pt idx="12">
                  <c:v>106767.899</c:v>
                </c:pt>
                <c:pt idx="13">
                  <c:v>112174.07399999999</c:v>
                </c:pt>
                <c:pt idx="14">
                  <c:v>116754.359</c:v>
                </c:pt>
                <c:pt idx="15">
                  <c:v>121360.811</c:v>
                </c:pt>
                <c:pt idx="16">
                  <c:v>126295.171</c:v>
                </c:pt>
                <c:pt idx="17">
                  <c:v>131461.913</c:v>
                </c:pt>
                <c:pt idx="18">
                  <c:v>137648.916</c:v>
                </c:pt>
                <c:pt idx="19">
                  <c:v>137259.94399999999</c:v>
                </c:pt>
              </c:numCache>
            </c:numRef>
          </c:val>
          <c:smooth val="0"/>
          <c:extLst>
            <c:ext xmlns:c16="http://schemas.microsoft.com/office/drawing/2014/chart" uri="{C3380CC4-5D6E-409C-BE32-E72D297353CC}">
              <c16:uniqueId val="{00000000-D234-412B-9344-E35061F37084}"/>
            </c:ext>
          </c:extLst>
        </c:ser>
        <c:ser>
          <c:idx val="1"/>
          <c:order val="1"/>
          <c:tx>
            <c:strRef>
              <c:f>Sheet1!$C$1</c:f>
              <c:strCache>
                <c:ptCount val="1"/>
                <c:pt idx="0">
                  <c:v>Cleveland MSA GDP</c:v>
                </c:pt>
              </c:strCache>
            </c:strRef>
          </c:tx>
          <c:spPr>
            <a:ln w="28575" cap="rnd">
              <a:solidFill>
                <a:schemeClr val="accent2"/>
              </a:solidFill>
              <a:round/>
            </a:ln>
            <a:effectLst/>
          </c:spPr>
          <c:marker>
            <c:symbol val="none"/>
          </c:marker>
          <c:cat>
            <c:numRef>
              <c:f>Sheet1!$A$2:$A$21</c:f>
              <c:numCache>
                <c:formatCode>yyyy\-mm\-dd</c:formatCode>
                <c:ptCount val="20"/>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pt idx="17">
                  <c:v>43101</c:v>
                </c:pt>
                <c:pt idx="18">
                  <c:v>43466</c:v>
                </c:pt>
                <c:pt idx="19">
                  <c:v>43831</c:v>
                </c:pt>
              </c:numCache>
            </c:numRef>
          </c:cat>
          <c:val>
            <c:numRef>
              <c:f>Sheet1!$C$2:$C$21</c:f>
              <c:numCache>
                <c:formatCode>0.000</c:formatCode>
                <c:ptCount val="20"/>
                <c:pt idx="0">
                  <c:v>84075.576000000001</c:v>
                </c:pt>
                <c:pt idx="1">
                  <c:v>86587.918000000005</c:v>
                </c:pt>
                <c:pt idx="2">
                  <c:v>89678.616999999998</c:v>
                </c:pt>
                <c:pt idx="3">
                  <c:v>94065.687999999995</c:v>
                </c:pt>
                <c:pt idx="4">
                  <c:v>99275.438999999998</c:v>
                </c:pt>
                <c:pt idx="5">
                  <c:v>102486.307</c:v>
                </c:pt>
                <c:pt idx="6">
                  <c:v>105449.349</c:v>
                </c:pt>
                <c:pt idx="7">
                  <c:v>106089.61</c:v>
                </c:pt>
                <c:pt idx="8">
                  <c:v>100868.44100000001</c:v>
                </c:pt>
                <c:pt idx="9">
                  <c:v>103071.16099999999</c:v>
                </c:pt>
                <c:pt idx="10">
                  <c:v>107030.32</c:v>
                </c:pt>
                <c:pt idx="11">
                  <c:v>110449.446</c:v>
                </c:pt>
                <c:pt idx="12">
                  <c:v>112872.376</c:v>
                </c:pt>
                <c:pt idx="13">
                  <c:v>117358.397</c:v>
                </c:pt>
                <c:pt idx="14">
                  <c:v>120453.851</c:v>
                </c:pt>
                <c:pt idx="15">
                  <c:v>122564.223</c:v>
                </c:pt>
                <c:pt idx="16">
                  <c:v>125772.276</c:v>
                </c:pt>
                <c:pt idx="17">
                  <c:v>131869.83199999999</c:v>
                </c:pt>
                <c:pt idx="18">
                  <c:v>137159.236</c:v>
                </c:pt>
                <c:pt idx="19">
                  <c:v>133625.837</c:v>
                </c:pt>
              </c:numCache>
            </c:numRef>
          </c:val>
          <c:smooth val="0"/>
          <c:extLst>
            <c:ext xmlns:c16="http://schemas.microsoft.com/office/drawing/2014/chart" uri="{C3380CC4-5D6E-409C-BE32-E72D297353CC}">
              <c16:uniqueId val="{00000001-D234-412B-9344-E35061F37084}"/>
            </c:ext>
          </c:extLst>
        </c:ser>
        <c:ser>
          <c:idx val="2"/>
          <c:order val="2"/>
          <c:tx>
            <c:strRef>
              <c:f>Sheet1!$D$1</c:f>
              <c:strCache>
                <c:ptCount val="1"/>
                <c:pt idx="0">
                  <c:v>Cincinnati MSA GDP</c:v>
                </c:pt>
              </c:strCache>
            </c:strRef>
          </c:tx>
          <c:spPr>
            <a:ln w="28575" cap="rnd">
              <a:solidFill>
                <a:schemeClr val="accent3"/>
              </a:solidFill>
              <a:round/>
            </a:ln>
            <a:effectLst/>
          </c:spPr>
          <c:marker>
            <c:symbol val="none"/>
          </c:marker>
          <c:cat>
            <c:numRef>
              <c:f>Sheet1!$A$2:$A$21</c:f>
              <c:numCache>
                <c:formatCode>yyyy\-mm\-dd</c:formatCode>
                <c:ptCount val="20"/>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pt idx="17">
                  <c:v>43101</c:v>
                </c:pt>
                <c:pt idx="18">
                  <c:v>43466</c:v>
                </c:pt>
                <c:pt idx="19">
                  <c:v>43831</c:v>
                </c:pt>
              </c:numCache>
            </c:numRef>
          </c:cat>
          <c:val>
            <c:numRef>
              <c:f>Sheet1!$D$2:$D$21</c:f>
              <c:numCache>
                <c:formatCode>0.000</c:formatCode>
                <c:ptCount val="20"/>
                <c:pt idx="0">
                  <c:v>79317.816000000006</c:v>
                </c:pt>
                <c:pt idx="1">
                  <c:v>82471.207999999999</c:v>
                </c:pt>
                <c:pt idx="2">
                  <c:v>85440.313999999998</c:v>
                </c:pt>
                <c:pt idx="3">
                  <c:v>89491.72</c:v>
                </c:pt>
                <c:pt idx="4">
                  <c:v>94696.482999999993</c:v>
                </c:pt>
                <c:pt idx="5">
                  <c:v>98378.087</c:v>
                </c:pt>
                <c:pt idx="6">
                  <c:v>101838.09299999999</c:v>
                </c:pt>
                <c:pt idx="7">
                  <c:v>102953.503</c:v>
                </c:pt>
                <c:pt idx="8">
                  <c:v>101444.25199999999</c:v>
                </c:pt>
                <c:pt idx="9">
                  <c:v>105840.50900000001</c:v>
                </c:pt>
                <c:pt idx="10">
                  <c:v>111299.716</c:v>
                </c:pt>
                <c:pt idx="11">
                  <c:v>114925.55100000001</c:v>
                </c:pt>
                <c:pt idx="12">
                  <c:v>118113.716</c:v>
                </c:pt>
                <c:pt idx="13">
                  <c:v>123839.243</c:v>
                </c:pt>
                <c:pt idx="14">
                  <c:v>129891.317</c:v>
                </c:pt>
                <c:pt idx="15">
                  <c:v>137024.54999999999</c:v>
                </c:pt>
                <c:pt idx="16">
                  <c:v>141265.27799999999</c:v>
                </c:pt>
                <c:pt idx="17">
                  <c:v>147216.32000000001</c:v>
                </c:pt>
                <c:pt idx="18">
                  <c:v>155975.38399999999</c:v>
                </c:pt>
                <c:pt idx="19">
                  <c:v>152618.516</c:v>
                </c:pt>
              </c:numCache>
            </c:numRef>
          </c:val>
          <c:smooth val="0"/>
          <c:extLst>
            <c:ext xmlns:c16="http://schemas.microsoft.com/office/drawing/2014/chart" uri="{C3380CC4-5D6E-409C-BE32-E72D297353CC}">
              <c16:uniqueId val="{00000002-D234-412B-9344-E35061F37084}"/>
            </c:ext>
          </c:extLst>
        </c:ser>
        <c:ser>
          <c:idx val="3"/>
          <c:order val="3"/>
          <c:tx>
            <c:strRef>
              <c:f>Sheet1!$E$1</c:f>
              <c:strCache>
                <c:ptCount val="1"/>
                <c:pt idx="0">
                  <c:v>Detroit MSA GDP</c:v>
                </c:pt>
              </c:strCache>
            </c:strRef>
          </c:tx>
          <c:spPr>
            <a:ln w="28575" cap="rnd">
              <a:solidFill>
                <a:schemeClr val="accent4"/>
              </a:solidFill>
              <a:round/>
            </a:ln>
            <a:effectLst/>
          </c:spPr>
          <c:marker>
            <c:symbol val="none"/>
          </c:marker>
          <c:cat>
            <c:numRef>
              <c:f>Sheet1!$A$2:$A$21</c:f>
              <c:numCache>
                <c:formatCode>yyyy\-mm\-dd</c:formatCode>
                <c:ptCount val="20"/>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pt idx="17">
                  <c:v>43101</c:v>
                </c:pt>
                <c:pt idx="18">
                  <c:v>43466</c:v>
                </c:pt>
                <c:pt idx="19">
                  <c:v>43831</c:v>
                </c:pt>
              </c:numCache>
            </c:numRef>
          </c:cat>
          <c:val>
            <c:numRef>
              <c:f>Sheet1!$E$2:$E$21</c:f>
              <c:numCache>
                <c:formatCode>0.000</c:formatCode>
                <c:ptCount val="20"/>
                <c:pt idx="0">
                  <c:v>183631.75</c:v>
                </c:pt>
                <c:pt idx="1">
                  <c:v>189758.88800000001</c:v>
                </c:pt>
                <c:pt idx="2">
                  <c:v>195514.6</c:v>
                </c:pt>
                <c:pt idx="3">
                  <c:v>199896.71599999999</c:v>
                </c:pt>
                <c:pt idx="4">
                  <c:v>207683.07500000001</c:v>
                </c:pt>
                <c:pt idx="5">
                  <c:v>205798.52799999999</c:v>
                </c:pt>
                <c:pt idx="6">
                  <c:v>208806.522</c:v>
                </c:pt>
                <c:pt idx="7">
                  <c:v>196311.117</c:v>
                </c:pt>
                <c:pt idx="8">
                  <c:v>180912.71</c:v>
                </c:pt>
                <c:pt idx="9">
                  <c:v>192776.35500000001</c:v>
                </c:pt>
                <c:pt idx="10">
                  <c:v>202095.13500000001</c:v>
                </c:pt>
                <c:pt idx="11">
                  <c:v>214466.10399999999</c:v>
                </c:pt>
                <c:pt idx="12">
                  <c:v>222515.52799999999</c:v>
                </c:pt>
                <c:pt idx="13">
                  <c:v>229737.851</c:v>
                </c:pt>
                <c:pt idx="14">
                  <c:v>240955.70499999999</c:v>
                </c:pt>
                <c:pt idx="15">
                  <c:v>248634.639</c:v>
                </c:pt>
                <c:pt idx="16">
                  <c:v>253209.61199999999</c:v>
                </c:pt>
                <c:pt idx="17">
                  <c:v>262062.99600000001</c:v>
                </c:pt>
                <c:pt idx="18">
                  <c:v>266607.88199999998</c:v>
                </c:pt>
                <c:pt idx="19">
                  <c:v>254533.01500000001</c:v>
                </c:pt>
              </c:numCache>
            </c:numRef>
          </c:val>
          <c:smooth val="0"/>
          <c:extLst>
            <c:ext xmlns:c16="http://schemas.microsoft.com/office/drawing/2014/chart" uri="{C3380CC4-5D6E-409C-BE32-E72D297353CC}">
              <c16:uniqueId val="{00000003-D234-412B-9344-E35061F37084}"/>
            </c:ext>
          </c:extLst>
        </c:ser>
        <c:ser>
          <c:idx val="4"/>
          <c:order val="4"/>
          <c:tx>
            <c:strRef>
              <c:f>Sheet1!$F$1</c:f>
              <c:strCache>
                <c:ptCount val="1"/>
                <c:pt idx="0">
                  <c:v>St. Louis MSA GDP</c:v>
                </c:pt>
              </c:strCache>
            </c:strRef>
          </c:tx>
          <c:spPr>
            <a:ln w="28575" cap="rnd">
              <a:solidFill>
                <a:schemeClr val="accent5"/>
              </a:solidFill>
              <a:round/>
            </a:ln>
            <a:effectLst/>
          </c:spPr>
          <c:marker>
            <c:symbol val="none"/>
          </c:marker>
          <c:cat>
            <c:numRef>
              <c:f>Sheet1!$A$2:$A$21</c:f>
              <c:numCache>
                <c:formatCode>yyyy\-mm\-dd</c:formatCode>
                <c:ptCount val="20"/>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pt idx="17">
                  <c:v>43101</c:v>
                </c:pt>
                <c:pt idx="18">
                  <c:v>43466</c:v>
                </c:pt>
                <c:pt idx="19">
                  <c:v>43831</c:v>
                </c:pt>
              </c:numCache>
            </c:numRef>
          </c:cat>
          <c:val>
            <c:numRef>
              <c:f>Sheet1!$F$2:$F$21</c:f>
              <c:numCache>
                <c:formatCode>0.000</c:formatCode>
                <c:ptCount val="20"/>
                <c:pt idx="0">
                  <c:v>102596.12699999999</c:v>
                </c:pt>
                <c:pt idx="1">
                  <c:v>105867.63499999999</c:v>
                </c:pt>
                <c:pt idx="2">
                  <c:v>111060.939</c:v>
                </c:pt>
                <c:pt idx="3">
                  <c:v>116501.16</c:v>
                </c:pt>
                <c:pt idx="4">
                  <c:v>122524.352</c:v>
                </c:pt>
                <c:pt idx="5">
                  <c:v>126569.159</c:v>
                </c:pt>
                <c:pt idx="6">
                  <c:v>131097.4</c:v>
                </c:pt>
                <c:pt idx="7">
                  <c:v>136423.61499999999</c:v>
                </c:pt>
                <c:pt idx="8">
                  <c:v>135802.17300000001</c:v>
                </c:pt>
                <c:pt idx="9">
                  <c:v>139383.24400000001</c:v>
                </c:pt>
                <c:pt idx="10">
                  <c:v>142235.693</c:v>
                </c:pt>
                <c:pt idx="11">
                  <c:v>147315.27100000001</c:v>
                </c:pt>
                <c:pt idx="12">
                  <c:v>150924.34599999999</c:v>
                </c:pt>
                <c:pt idx="13">
                  <c:v>156102.29699999999</c:v>
                </c:pt>
                <c:pt idx="14">
                  <c:v>159904.74</c:v>
                </c:pt>
                <c:pt idx="15">
                  <c:v>160781.04199999999</c:v>
                </c:pt>
                <c:pt idx="16">
                  <c:v>163129.43700000001</c:v>
                </c:pt>
                <c:pt idx="17">
                  <c:v>170039.45</c:v>
                </c:pt>
                <c:pt idx="18">
                  <c:v>175382.47</c:v>
                </c:pt>
                <c:pt idx="19">
                  <c:v>171493.44399999999</c:v>
                </c:pt>
              </c:numCache>
            </c:numRef>
          </c:val>
          <c:smooth val="0"/>
          <c:extLst>
            <c:ext xmlns:c16="http://schemas.microsoft.com/office/drawing/2014/chart" uri="{C3380CC4-5D6E-409C-BE32-E72D297353CC}">
              <c16:uniqueId val="{00000004-D234-412B-9344-E35061F37084}"/>
            </c:ext>
          </c:extLst>
        </c:ser>
        <c:ser>
          <c:idx val="5"/>
          <c:order val="5"/>
          <c:tx>
            <c:strRef>
              <c:f>Sheet1!$G$1</c:f>
              <c:strCache>
                <c:ptCount val="1"/>
                <c:pt idx="0">
                  <c:v>Kansas City MSA GDP</c:v>
                </c:pt>
              </c:strCache>
            </c:strRef>
          </c:tx>
          <c:spPr>
            <a:ln w="28575" cap="rnd">
              <a:solidFill>
                <a:schemeClr val="accent6"/>
              </a:solidFill>
              <a:round/>
            </a:ln>
            <a:effectLst/>
          </c:spPr>
          <c:marker>
            <c:symbol val="none"/>
          </c:marker>
          <c:cat>
            <c:numRef>
              <c:f>Sheet1!$A$2:$A$21</c:f>
              <c:numCache>
                <c:formatCode>yyyy\-mm\-dd</c:formatCode>
                <c:ptCount val="20"/>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pt idx="17">
                  <c:v>43101</c:v>
                </c:pt>
                <c:pt idx="18">
                  <c:v>43466</c:v>
                </c:pt>
                <c:pt idx="19">
                  <c:v>43831</c:v>
                </c:pt>
              </c:numCache>
            </c:numRef>
          </c:cat>
          <c:val>
            <c:numRef>
              <c:f>Sheet1!$G$2:$G$21</c:f>
              <c:numCache>
                <c:formatCode>0.000</c:formatCode>
                <c:ptCount val="20"/>
                <c:pt idx="0">
                  <c:v>74210.565000000002</c:v>
                </c:pt>
                <c:pt idx="1">
                  <c:v>77592.784</c:v>
                </c:pt>
                <c:pt idx="2">
                  <c:v>80109.356</c:v>
                </c:pt>
                <c:pt idx="3">
                  <c:v>83733.728000000003</c:v>
                </c:pt>
                <c:pt idx="4">
                  <c:v>88485.808000000005</c:v>
                </c:pt>
                <c:pt idx="5">
                  <c:v>93927.088000000003</c:v>
                </c:pt>
                <c:pt idx="6">
                  <c:v>99051.447</c:v>
                </c:pt>
                <c:pt idx="7">
                  <c:v>102847.789</c:v>
                </c:pt>
                <c:pt idx="8">
                  <c:v>101841.55</c:v>
                </c:pt>
                <c:pt idx="9">
                  <c:v>102106.923</c:v>
                </c:pt>
                <c:pt idx="10">
                  <c:v>103894.28</c:v>
                </c:pt>
                <c:pt idx="11">
                  <c:v>110105.21799999999</c:v>
                </c:pt>
                <c:pt idx="12">
                  <c:v>113339.423</c:v>
                </c:pt>
                <c:pt idx="13">
                  <c:v>118482.056</c:v>
                </c:pt>
                <c:pt idx="14">
                  <c:v>124786.88800000001</c:v>
                </c:pt>
                <c:pt idx="15">
                  <c:v>126241.319</c:v>
                </c:pt>
                <c:pt idx="16">
                  <c:v>131229.26300000001</c:v>
                </c:pt>
                <c:pt idx="17">
                  <c:v>136891.092</c:v>
                </c:pt>
                <c:pt idx="18">
                  <c:v>143143.82800000001</c:v>
                </c:pt>
                <c:pt idx="19">
                  <c:v>142503.48300000001</c:v>
                </c:pt>
              </c:numCache>
            </c:numRef>
          </c:val>
          <c:smooth val="0"/>
          <c:extLst>
            <c:ext xmlns:c16="http://schemas.microsoft.com/office/drawing/2014/chart" uri="{C3380CC4-5D6E-409C-BE32-E72D297353CC}">
              <c16:uniqueId val="{00000005-D234-412B-9344-E35061F37084}"/>
            </c:ext>
          </c:extLst>
        </c:ser>
        <c:ser>
          <c:idx val="6"/>
          <c:order val="6"/>
          <c:tx>
            <c:strRef>
              <c:f>Sheet1!$H$1</c:f>
              <c:strCache>
                <c:ptCount val="1"/>
                <c:pt idx="0">
                  <c:v>Raleigh MSA GDP</c:v>
                </c:pt>
              </c:strCache>
            </c:strRef>
          </c:tx>
          <c:spPr>
            <a:ln w="28575" cap="rnd">
              <a:solidFill>
                <a:schemeClr val="accent1">
                  <a:lumMod val="60000"/>
                </a:schemeClr>
              </a:solidFill>
              <a:round/>
            </a:ln>
            <a:effectLst/>
          </c:spPr>
          <c:marker>
            <c:symbol val="none"/>
          </c:marker>
          <c:cat>
            <c:numRef>
              <c:f>Sheet1!$A$2:$A$21</c:f>
              <c:numCache>
                <c:formatCode>yyyy\-mm\-dd</c:formatCode>
                <c:ptCount val="20"/>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pt idx="17">
                  <c:v>43101</c:v>
                </c:pt>
                <c:pt idx="18">
                  <c:v>43466</c:v>
                </c:pt>
                <c:pt idx="19">
                  <c:v>43831</c:v>
                </c:pt>
              </c:numCache>
            </c:numRef>
          </c:cat>
          <c:val>
            <c:numRef>
              <c:f>Sheet1!$H$2:$H$21</c:f>
              <c:numCache>
                <c:formatCode>0.000</c:formatCode>
                <c:ptCount val="20"/>
                <c:pt idx="0">
                  <c:v>33826.430999999997</c:v>
                </c:pt>
                <c:pt idx="1">
                  <c:v>35449.169000000002</c:v>
                </c:pt>
                <c:pt idx="2">
                  <c:v>37225.057999999997</c:v>
                </c:pt>
                <c:pt idx="3">
                  <c:v>39950.944000000003</c:v>
                </c:pt>
                <c:pt idx="4">
                  <c:v>43469.046000000002</c:v>
                </c:pt>
                <c:pt idx="5">
                  <c:v>47748.877999999997</c:v>
                </c:pt>
                <c:pt idx="6">
                  <c:v>51198.531000000003</c:v>
                </c:pt>
                <c:pt idx="7">
                  <c:v>53053.735000000001</c:v>
                </c:pt>
                <c:pt idx="8">
                  <c:v>51970.186000000002</c:v>
                </c:pt>
                <c:pt idx="9">
                  <c:v>55332.646000000001</c:v>
                </c:pt>
                <c:pt idx="10">
                  <c:v>56381.243000000002</c:v>
                </c:pt>
                <c:pt idx="11">
                  <c:v>58953.446000000004</c:v>
                </c:pt>
                <c:pt idx="12">
                  <c:v>63734.559000000001</c:v>
                </c:pt>
                <c:pt idx="13">
                  <c:v>68523.838000000003</c:v>
                </c:pt>
                <c:pt idx="14">
                  <c:v>74884.782999999996</c:v>
                </c:pt>
                <c:pt idx="15">
                  <c:v>80386.876999999993</c:v>
                </c:pt>
                <c:pt idx="16">
                  <c:v>85290.565000000002</c:v>
                </c:pt>
                <c:pt idx="17">
                  <c:v>91849</c:v>
                </c:pt>
                <c:pt idx="18">
                  <c:v>96614.385999999999</c:v>
                </c:pt>
                <c:pt idx="19">
                  <c:v>95324.467999999993</c:v>
                </c:pt>
              </c:numCache>
            </c:numRef>
          </c:val>
          <c:smooth val="0"/>
          <c:extLst>
            <c:ext xmlns:c16="http://schemas.microsoft.com/office/drawing/2014/chart" uri="{C3380CC4-5D6E-409C-BE32-E72D297353CC}">
              <c16:uniqueId val="{00000006-D234-412B-9344-E35061F37084}"/>
            </c:ext>
          </c:extLst>
        </c:ser>
        <c:ser>
          <c:idx val="7"/>
          <c:order val="7"/>
          <c:tx>
            <c:strRef>
              <c:f>Sheet1!$I$1</c:f>
              <c:strCache>
                <c:ptCount val="1"/>
                <c:pt idx="0">
                  <c:v>Charlotte MSA GDP</c:v>
                </c:pt>
              </c:strCache>
            </c:strRef>
          </c:tx>
          <c:spPr>
            <a:ln w="28575" cap="rnd">
              <a:solidFill>
                <a:schemeClr val="accent2">
                  <a:lumMod val="60000"/>
                </a:schemeClr>
              </a:solidFill>
              <a:round/>
            </a:ln>
            <a:effectLst/>
          </c:spPr>
          <c:marker>
            <c:symbol val="none"/>
          </c:marker>
          <c:cat>
            <c:numRef>
              <c:f>Sheet1!$A$2:$A$21</c:f>
              <c:numCache>
                <c:formatCode>yyyy\-mm\-dd</c:formatCode>
                <c:ptCount val="20"/>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pt idx="17">
                  <c:v>43101</c:v>
                </c:pt>
                <c:pt idx="18">
                  <c:v>43466</c:v>
                </c:pt>
                <c:pt idx="19">
                  <c:v>43831</c:v>
                </c:pt>
              </c:numCache>
            </c:numRef>
          </c:cat>
          <c:val>
            <c:numRef>
              <c:f>Sheet1!$I$2:$I$21</c:f>
              <c:numCache>
                <c:formatCode>0.000</c:formatCode>
                <c:ptCount val="20"/>
                <c:pt idx="0">
                  <c:v>75277.794999999998</c:v>
                </c:pt>
                <c:pt idx="1">
                  <c:v>78528.498000000007</c:v>
                </c:pt>
                <c:pt idx="2">
                  <c:v>83204.289000000004</c:v>
                </c:pt>
                <c:pt idx="3">
                  <c:v>90411.664999999994</c:v>
                </c:pt>
                <c:pt idx="4">
                  <c:v>99791.691000000006</c:v>
                </c:pt>
                <c:pt idx="5">
                  <c:v>110214.79700000001</c:v>
                </c:pt>
                <c:pt idx="6">
                  <c:v>114836.84699999999</c:v>
                </c:pt>
                <c:pt idx="7">
                  <c:v>123791.47</c:v>
                </c:pt>
                <c:pt idx="8">
                  <c:v>114759.198</c:v>
                </c:pt>
                <c:pt idx="9">
                  <c:v>112359.74</c:v>
                </c:pt>
                <c:pt idx="10">
                  <c:v>119986.73</c:v>
                </c:pt>
                <c:pt idx="11">
                  <c:v>130053.823</c:v>
                </c:pt>
                <c:pt idx="12">
                  <c:v>132613.851</c:v>
                </c:pt>
                <c:pt idx="13">
                  <c:v>140082.54199999999</c:v>
                </c:pt>
                <c:pt idx="14">
                  <c:v>149619.31200000001</c:v>
                </c:pt>
                <c:pt idx="15">
                  <c:v>157078.37599999999</c:v>
                </c:pt>
                <c:pt idx="16">
                  <c:v>168758.726</c:v>
                </c:pt>
                <c:pt idx="17">
                  <c:v>175993.277</c:v>
                </c:pt>
                <c:pt idx="18">
                  <c:v>184482.639</c:v>
                </c:pt>
                <c:pt idx="19">
                  <c:v>184818.57699999999</c:v>
                </c:pt>
              </c:numCache>
            </c:numRef>
          </c:val>
          <c:smooth val="0"/>
          <c:extLst>
            <c:ext xmlns:c16="http://schemas.microsoft.com/office/drawing/2014/chart" uri="{C3380CC4-5D6E-409C-BE32-E72D297353CC}">
              <c16:uniqueId val="{00000007-D234-412B-9344-E35061F37084}"/>
            </c:ext>
          </c:extLst>
        </c:ser>
        <c:ser>
          <c:idx val="8"/>
          <c:order val="8"/>
          <c:tx>
            <c:strRef>
              <c:f>Sheet1!$J$1</c:f>
              <c:strCache>
                <c:ptCount val="1"/>
                <c:pt idx="0">
                  <c:v>Miami MSA GDP</c:v>
                </c:pt>
              </c:strCache>
            </c:strRef>
          </c:tx>
          <c:spPr>
            <a:ln w="28575" cap="rnd">
              <a:solidFill>
                <a:schemeClr val="accent3">
                  <a:lumMod val="60000"/>
                </a:schemeClr>
              </a:solidFill>
              <a:round/>
            </a:ln>
            <a:effectLst/>
          </c:spPr>
          <c:marker>
            <c:symbol val="none"/>
          </c:marker>
          <c:cat>
            <c:numRef>
              <c:f>Sheet1!$A$2:$A$21</c:f>
              <c:numCache>
                <c:formatCode>yyyy\-mm\-dd</c:formatCode>
                <c:ptCount val="20"/>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pt idx="17">
                  <c:v>43101</c:v>
                </c:pt>
                <c:pt idx="18">
                  <c:v>43466</c:v>
                </c:pt>
                <c:pt idx="19">
                  <c:v>43831</c:v>
                </c:pt>
              </c:numCache>
            </c:numRef>
          </c:cat>
          <c:val>
            <c:numRef>
              <c:f>Sheet1!$J$2:$J$21</c:f>
              <c:numCache>
                <c:formatCode>0.000</c:formatCode>
                <c:ptCount val="20"/>
                <c:pt idx="0">
                  <c:v>179376.59299999999</c:v>
                </c:pt>
                <c:pt idx="1">
                  <c:v>190252.19200000001</c:v>
                </c:pt>
                <c:pt idx="2">
                  <c:v>201324.05100000001</c:v>
                </c:pt>
                <c:pt idx="3">
                  <c:v>218381.45600000001</c:v>
                </c:pt>
                <c:pt idx="4">
                  <c:v>237504.83</c:v>
                </c:pt>
                <c:pt idx="5">
                  <c:v>251490.25399999999</c:v>
                </c:pt>
                <c:pt idx="6">
                  <c:v>260453.36300000001</c:v>
                </c:pt>
                <c:pt idx="7">
                  <c:v>253256.139</c:v>
                </c:pt>
                <c:pt idx="8">
                  <c:v>241248.18299999999</c:v>
                </c:pt>
                <c:pt idx="9">
                  <c:v>250416.44</c:v>
                </c:pt>
                <c:pt idx="10">
                  <c:v>254429.72099999999</c:v>
                </c:pt>
                <c:pt idx="11">
                  <c:v>261234.78899999999</c:v>
                </c:pt>
                <c:pt idx="12">
                  <c:v>273768.94699999999</c:v>
                </c:pt>
                <c:pt idx="13">
                  <c:v>288657.23</c:v>
                </c:pt>
                <c:pt idx="14">
                  <c:v>308286.88500000001</c:v>
                </c:pt>
                <c:pt idx="15">
                  <c:v>322562.83199999999</c:v>
                </c:pt>
                <c:pt idx="16">
                  <c:v>340554.337</c:v>
                </c:pt>
                <c:pt idx="17">
                  <c:v>360229.87</c:v>
                </c:pt>
                <c:pt idx="18">
                  <c:v>376603.20699999999</c:v>
                </c:pt>
                <c:pt idx="19">
                  <c:v>365051.489</c:v>
                </c:pt>
              </c:numCache>
            </c:numRef>
          </c:val>
          <c:smooth val="0"/>
          <c:extLst>
            <c:ext xmlns:c16="http://schemas.microsoft.com/office/drawing/2014/chart" uri="{C3380CC4-5D6E-409C-BE32-E72D297353CC}">
              <c16:uniqueId val="{00000008-D234-412B-9344-E35061F37084}"/>
            </c:ext>
          </c:extLst>
        </c:ser>
        <c:ser>
          <c:idx val="9"/>
          <c:order val="9"/>
          <c:tx>
            <c:strRef>
              <c:f>Sheet1!$K$1</c:f>
              <c:strCache>
                <c:ptCount val="1"/>
                <c:pt idx="0">
                  <c:v>Jacksonville MSA GDP</c:v>
                </c:pt>
              </c:strCache>
            </c:strRef>
          </c:tx>
          <c:spPr>
            <a:ln w="28575" cap="rnd">
              <a:solidFill>
                <a:schemeClr val="accent4">
                  <a:lumMod val="60000"/>
                </a:schemeClr>
              </a:solidFill>
              <a:round/>
            </a:ln>
            <a:effectLst/>
          </c:spPr>
          <c:marker>
            <c:symbol val="none"/>
          </c:marker>
          <c:cat>
            <c:numRef>
              <c:f>Sheet1!$A$2:$A$21</c:f>
              <c:numCache>
                <c:formatCode>yyyy\-mm\-dd</c:formatCode>
                <c:ptCount val="20"/>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pt idx="17">
                  <c:v>43101</c:v>
                </c:pt>
                <c:pt idx="18">
                  <c:v>43466</c:v>
                </c:pt>
                <c:pt idx="19">
                  <c:v>43831</c:v>
                </c:pt>
              </c:numCache>
            </c:numRef>
          </c:cat>
          <c:val>
            <c:numRef>
              <c:f>Sheet1!$K$2:$K$21</c:f>
              <c:numCache>
                <c:formatCode>0.000</c:formatCode>
                <c:ptCount val="20"/>
                <c:pt idx="0">
                  <c:v>41665.150999999998</c:v>
                </c:pt>
                <c:pt idx="1">
                  <c:v>43942.468999999997</c:v>
                </c:pt>
                <c:pt idx="2">
                  <c:v>47142.847000000002</c:v>
                </c:pt>
                <c:pt idx="3">
                  <c:v>50882.631999999998</c:v>
                </c:pt>
                <c:pt idx="4">
                  <c:v>54785.368999999999</c:v>
                </c:pt>
                <c:pt idx="5">
                  <c:v>58643.27</c:v>
                </c:pt>
                <c:pt idx="6">
                  <c:v>61526.173999999999</c:v>
                </c:pt>
                <c:pt idx="7">
                  <c:v>60267.428999999996</c:v>
                </c:pt>
                <c:pt idx="8">
                  <c:v>58368.209000000003</c:v>
                </c:pt>
                <c:pt idx="9">
                  <c:v>58669.966</c:v>
                </c:pt>
                <c:pt idx="10">
                  <c:v>58994.345999999998</c:v>
                </c:pt>
                <c:pt idx="11">
                  <c:v>60830.432999999997</c:v>
                </c:pt>
                <c:pt idx="12">
                  <c:v>63804.05</c:v>
                </c:pt>
                <c:pt idx="13">
                  <c:v>66681.774000000005</c:v>
                </c:pt>
                <c:pt idx="14">
                  <c:v>71009.831000000006</c:v>
                </c:pt>
                <c:pt idx="15">
                  <c:v>74788.031000000003</c:v>
                </c:pt>
                <c:pt idx="16">
                  <c:v>78977.581999999995</c:v>
                </c:pt>
                <c:pt idx="17">
                  <c:v>83688.402000000002</c:v>
                </c:pt>
                <c:pt idx="18">
                  <c:v>89388.126999999993</c:v>
                </c:pt>
                <c:pt idx="19">
                  <c:v>91023.327999999994</c:v>
                </c:pt>
              </c:numCache>
            </c:numRef>
          </c:val>
          <c:smooth val="0"/>
          <c:extLst>
            <c:ext xmlns:c16="http://schemas.microsoft.com/office/drawing/2014/chart" uri="{C3380CC4-5D6E-409C-BE32-E72D297353CC}">
              <c16:uniqueId val="{00000009-D234-412B-9344-E35061F37084}"/>
            </c:ext>
          </c:extLst>
        </c:ser>
        <c:ser>
          <c:idx val="10"/>
          <c:order val="10"/>
          <c:tx>
            <c:strRef>
              <c:f>Sheet1!$L$1</c:f>
              <c:strCache>
                <c:ptCount val="1"/>
                <c:pt idx="0">
                  <c:v>Tampa MSA GDP</c:v>
                </c:pt>
              </c:strCache>
            </c:strRef>
          </c:tx>
          <c:spPr>
            <a:ln w="28575" cap="rnd">
              <a:solidFill>
                <a:schemeClr val="accent5">
                  <a:lumMod val="60000"/>
                </a:schemeClr>
              </a:solidFill>
              <a:round/>
            </a:ln>
            <a:effectLst/>
          </c:spPr>
          <c:marker>
            <c:symbol val="none"/>
          </c:marker>
          <c:cat>
            <c:numRef>
              <c:f>Sheet1!$A$2:$A$21</c:f>
              <c:numCache>
                <c:formatCode>yyyy\-mm\-dd</c:formatCode>
                <c:ptCount val="20"/>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41640</c:v>
                </c:pt>
                <c:pt idx="14">
                  <c:v>42005</c:v>
                </c:pt>
                <c:pt idx="15">
                  <c:v>42370</c:v>
                </c:pt>
                <c:pt idx="16">
                  <c:v>42736</c:v>
                </c:pt>
                <c:pt idx="17">
                  <c:v>43101</c:v>
                </c:pt>
                <c:pt idx="18">
                  <c:v>43466</c:v>
                </c:pt>
                <c:pt idx="19">
                  <c:v>43831</c:v>
                </c:pt>
              </c:numCache>
            </c:numRef>
          </c:cat>
          <c:val>
            <c:numRef>
              <c:f>Sheet1!$L$2:$L$21</c:f>
              <c:numCache>
                <c:formatCode>0.000</c:formatCode>
                <c:ptCount val="20"/>
                <c:pt idx="0">
                  <c:v>80171.426000000007</c:v>
                </c:pt>
                <c:pt idx="1">
                  <c:v>85318.547000000006</c:v>
                </c:pt>
                <c:pt idx="2">
                  <c:v>91144.945000000007</c:v>
                </c:pt>
                <c:pt idx="3">
                  <c:v>99483.963000000003</c:v>
                </c:pt>
                <c:pt idx="4">
                  <c:v>107620.219</c:v>
                </c:pt>
                <c:pt idx="5">
                  <c:v>113539.03200000001</c:v>
                </c:pt>
                <c:pt idx="6">
                  <c:v>117748.606</c:v>
                </c:pt>
                <c:pt idx="7">
                  <c:v>115724.10400000001</c:v>
                </c:pt>
                <c:pt idx="8">
                  <c:v>113934.961</c:v>
                </c:pt>
                <c:pt idx="9">
                  <c:v>115728.996</c:v>
                </c:pt>
                <c:pt idx="10">
                  <c:v>117019.432</c:v>
                </c:pt>
                <c:pt idx="11">
                  <c:v>121305.114</c:v>
                </c:pt>
                <c:pt idx="12">
                  <c:v>126082.901</c:v>
                </c:pt>
                <c:pt idx="13">
                  <c:v>131043.519</c:v>
                </c:pt>
                <c:pt idx="14">
                  <c:v>139192.47200000001</c:v>
                </c:pt>
                <c:pt idx="15">
                  <c:v>145593.76800000001</c:v>
                </c:pt>
                <c:pt idx="16">
                  <c:v>150980.261</c:v>
                </c:pt>
                <c:pt idx="17">
                  <c:v>159127.777</c:v>
                </c:pt>
                <c:pt idx="18">
                  <c:v>168393.55799999999</c:v>
                </c:pt>
                <c:pt idx="19">
                  <c:v>169269.54</c:v>
                </c:pt>
              </c:numCache>
            </c:numRef>
          </c:val>
          <c:smooth val="0"/>
          <c:extLst>
            <c:ext xmlns:c16="http://schemas.microsoft.com/office/drawing/2014/chart" uri="{C3380CC4-5D6E-409C-BE32-E72D297353CC}">
              <c16:uniqueId val="{0000000A-D234-412B-9344-E35061F37084}"/>
            </c:ext>
          </c:extLst>
        </c:ser>
        <c:dLbls>
          <c:showLegendKey val="0"/>
          <c:showVal val="0"/>
          <c:showCatName val="0"/>
          <c:showSerName val="0"/>
          <c:showPercent val="0"/>
          <c:showBubbleSize val="0"/>
        </c:dLbls>
        <c:smooth val="0"/>
        <c:axId val="1128743375"/>
        <c:axId val="1128746287"/>
      </c:lineChart>
      <c:dateAx>
        <c:axId val="1128743375"/>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8746287"/>
        <c:crosses val="autoZero"/>
        <c:auto val="1"/>
        <c:lblOffset val="100"/>
        <c:baseTimeUnit val="years"/>
      </c:dateAx>
      <c:valAx>
        <c:axId val="1128746287"/>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8743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j-lt"/>
                <a:ea typeface="+mn-ea"/>
                <a:cs typeface="+mn-cs"/>
              </a:defRPr>
            </a:pPr>
            <a:r>
              <a:rPr lang="en-US"/>
              <a:t>Global Semiconductor Sales by Product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Global Semiconductor Sales by Percentage</c:v>
                </c:pt>
              </c:strCache>
            </c:strRef>
          </c:tx>
          <c:spPr>
            <a:solidFill>
              <a:srgbClr val="4974C1"/>
            </a:solidFill>
            <a:ln>
              <a:noFill/>
            </a:ln>
            <a:effectLst/>
          </c:spPr>
          <c:invertIfNegative val="0"/>
          <c:dPt>
            <c:idx val="5"/>
            <c:invertIfNegative val="0"/>
            <c:bubble3D val="0"/>
            <c:spPr>
              <a:solidFill>
                <a:srgbClr val="4974C1"/>
              </a:solidFill>
              <a:ln>
                <a:noFill/>
              </a:ln>
              <a:effectLst/>
            </c:spPr>
            <c:extLst>
              <c:ext xmlns:c16="http://schemas.microsoft.com/office/drawing/2014/chart" uri="{C3380CC4-5D6E-409C-BE32-E72D297353CC}">
                <c16:uniqueId val="{00000001-A9BD-4F56-8A36-EBBFD284A796}"/>
              </c:ext>
            </c:extLst>
          </c:dPt>
          <c:cat>
            <c:strRef>
              <c:f>Sheet1!$A$2:$A$7</c:f>
              <c:strCache>
                <c:ptCount val="6"/>
                <c:pt idx="0">
                  <c:v>Smart Phones</c:v>
                </c:pt>
                <c:pt idx="1">
                  <c:v>Consumer Electronics</c:v>
                </c:pt>
                <c:pt idx="2">
                  <c:v>Personal Computers</c:v>
                </c:pt>
                <c:pt idx="3">
                  <c:v>Telecom/Data Center Infrastructure</c:v>
                </c:pt>
                <c:pt idx="4">
                  <c:v>Industrial</c:v>
                </c:pt>
                <c:pt idx="5">
                  <c:v>Automobile</c:v>
                </c:pt>
              </c:strCache>
            </c:strRef>
          </c:cat>
          <c:val>
            <c:numRef>
              <c:f>Sheet1!$B$2:$B$7</c:f>
              <c:numCache>
                <c:formatCode>0%</c:formatCode>
                <c:ptCount val="6"/>
                <c:pt idx="0">
                  <c:v>0.26</c:v>
                </c:pt>
                <c:pt idx="1">
                  <c:v>0.1</c:v>
                </c:pt>
                <c:pt idx="2">
                  <c:v>0.19</c:v>
                </c:pt>
                <c:pt idx="3">
                  <c:v>0.24</c:v>
                </c:pt>
                <c:pt idx="4">
                  <c:v>0.12</c:v>
                </c:pt>
                <c:pt idx="5">
                  <c:v>0.1</c:v>
                </c:pt>
              </c:numCache>
            </c:numRef>
          </c:val>
          <c:extLst>
            <c:ext xmlns:c16="http://schemas.microsoft.com/office/drawing/2014/chart" uri="{C3380CC4-5D6E-409C-BE32-E72D297353CC}">
              <c16:uniqueId val="{00000002-A9BD-4F56-8A36-EBBFD284A796}"/>
            </c:ext>
          </c:extLst>
        </c:ser>
        <c:dLbls>
          <c:showLegendKey val="0"/>
          <c:showVal val="0"/>
          <c:showCatName val="0"/>
          <c:showSerName val="0"/>
          <c:showPercent val="0"/>
          <c:showBubbleSize val="0"/>
        </c:dLbls>
        <c:gapWidth val="182"/>
        <c:axId val="1862095392"/>
        <c:axId val="1862097888"/>
      </c:barChart>
      <c:catAx>
        <c:axId val="1862095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crossAx val="1862097888"/>
        <c:crosses val="autoZero"/>
        <c:auto val="1"/>
        <c:lblAlgn val="ctr"/>
        <c:lblOffset val="100"/>
        <c:noMultiLvlLbl val="0"/>
      </c:catAx>
      <c:valAx>
        <c:axId val="18620978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crossAx val="1862095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mj-lt"/>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Ohio GDP Comparison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Ohio GDP</c:v>
                </c:pt>
              </c:strCache>
            </c:strRef>
          </c:tx>
          <c:spPr>
            <a:ln w="28575" cap="rnd">
              <a:solidFill>
                <a:schemeClr val="accent1">
                  <a:shade val="53000"/>
                </a:schemeClr>
              </a:solidFill>
              <a:round/>
            </a:ln>
            <a:effectLst/>
          </c:spPr>
          <c:marker>
            <c:symbol val="none"/>
          </c:marker>
          <c:cat>
            <c:numRef>
              <c:f>Sheet1!$A$2:$A$40</c:f>
              <c:numCache>
                <c:formatCode>yyyy\-mm\-dd</c:formatCode>
                <c:ptCount val="39"/>
                <c:pt idx="0">
                  <c:v>40909</c:v>
                </c:pt>
                <c:pt idx="1">
                  <c:v>41000</c:v>
                </c:pt>
                <c:pt idx="2">
                  <c:v>41091</c:v>
                </c:pt>
                <c:pt idx="3">
                  <c:v>41183</c:v>
                </c:pt>
                <c:pt idx="4">
                  <c:v>41275</c:v>
                </c:pt>
                <c:pt idx="5">
                  <c:v>41365</c:v>
                </c:pt>
                <c:pt idx="6">
                  <c:v>41456</c:v>
                </c:pt>
                <c:pt idx="7">
                  <c:v>41548</c:v>
                </c:pt>
                <c:pt idx="8">
                  <c:v>41640</c:v>
                </c:pt>
                <c:pt idx="9">
                  <c:v>41730</c:v>
                </c:pt>
                <c:pt idx="10">
                  <c:v>41821</c:v>
                </c:pt>
                <c:pt idx="11">
                  <c:v>41913</c:v>
                </c:pt>
                <c:pt idx="12">
                  <c:v>42005</c:v>
                </c:pt>
                <c:pt idx="13">
                  <c:v>42095</c:v>
                </c:pt>
                <c:pt idx="14">
                  <c:v>42186</c:v>
                </c:pt>
                <c:pt idx="15">
                  <c:v>42278</c:v>
                </c:pt>
                <c:pt idx="16">
                  <c:v>42370</c:v>
                </c:pt>
                <c:pt idx="17">
                  <c:v>42461</c:v>
                </c:pt>
                <c:pt idx="18">
                  <c:v>42552</c:v>
                </c:pt>
                <c:pt idx="19">
                  <c:v>42644</c:v>
                </c:pt>
                <c:pt idx="20">
                  <c:v>42736</c:v>
                </c:pt>
                <c:pt idx="21">
                  <c:v>42826</c:v>
                </c:pt>
                <c:pt idx="22">
                  <c:v>42917</c:v>
                </c:pt>
                <c:pt idx="23">
                  <c:v>43009</c:v>
                </c:pt>
                <c:pt idx="24">
                  <c:v>43101</c:v>
                </c:pt>
                <c:pt idx="25">
                  <c:v>43191</c:v>
                </c:pt>
                <c:pt idx="26">
                  <c:v>43282</c:v>
                </c:pt>
                <c:pt idx="27">
                  <c:v>43374</c:v>
                </c:pt>
                <c:pt idx="28">
                  <c:v>43466</c:v>
                </c:pt>
                <c:pt idx="29">
                  <c:v>43556</c:v>
                </c:pt>
                <c:pt idx="30">
                  <c:v>43647</c:v>
                </c:pt>
                <c:pt idx="31">
                  <c:v>43739</c:v>
                </c:pt>
                <c:pt idx="32">
                  <c:v>43831</c:v>
                </c:pt>
                <c:pt idx="33">
                  <c:v>43922</c:v>
                </c:pt>
                <c:pt idx="34">
                  <c:v>44013</c:v>
                </c:pt>
                <c:pt idx="35">
                  <c:v>44105</c:v>
                </c:pt>
                <c:pt idx="36">
                  <c:v>44197</c:v>
                </c:pt>
                <c:pt idx="37">
                  <c:v>44287</c:v>
                </c:pt>
                <c:pt idx="38">
                  <c:v>44378</c:v>
                </c:pt>
              </c:numCache>
            </c:numRef>
          </c:cat>
          <c:val>
            <c:numRef>
              <c:f>Sheet1!$B$2:$B$40</c:f>
              <c:numCache>
                <c:formatCode>_("$"* #,##0.00_);_("$"* \(#,##0.00\);_("$"* "-"??_);_(@_)</c:formatCode>
                <c:ptCount val="39"/>
                <c:pt idx="0">
                  <c:v>539255.80000000005</c:v>
                </c:pt>
                <c:pt idx="1">
                  <c:v>546223.1</c:v>
                </c:pt>
                <c:pt idx="2">
                  <c:v>549189.9</c:v>
                </c:pt>
                <c:pt idx="3">
                  <c:v>548291.80000000005</c:v>
                </c:pt>
                <c:pt idx="4">
                  <c:v>559736.69999999995</c:v>
                </c:pt>
                <c:pt idx="5">
                  <c:v>560521.1</c:v>
                </c:pt>
                <c:pt idx="6">
                  <c:v>567981.6</c:v>
                </c:pt>
                <c:pt idx="7">
                  <c:v>577890.19999999995</c:v>
                </c:pt>
                <c:pt idx="8">
                  <c:v>579409.6</c:v>
                </c:pt>
                <c:pt idx="9">
                  <c:v>592476.9</c:v>
                </c:pt>
                <c:pt idx="10">
                  <c:v>603948</c:v>
                </c:pt>
                <c:pt idx="11">
                  <c:v>606729.1</c:v>
                </c:pt>
                <c:pt idx="12">
                  <c:v>605471.30000000005</c:v>
                </c:pt>
                <c:pt idx="13">
                  <c:v>610885.69999999995</c:v>
                </c:pt>
                <c:pt idx="14">
                  <c:v>611441.6</c:v>
                </c:pt>
                <c:pt idx="15">
                  <c:v>616279.30000000005</c:v>
                </c:pt>
                <c:pt idx="16">
                  <c:v>613307.1</c:v>
                </c:pt>
                <c:pt idx="17">
                  <c:v>621833.1</c:v>
                </c:pt>
                <c:pt idx="18">
                  <c:v>626314.19999999995</c:v>
                </c:pt>
                <c:pt idx="19">
                  <c:v>631606.9</c:v>
                </c:pt>
                <c:pt idx="20">
                  <c:v>635175.6</c:v>
                </c:pt>
                <c:pt idx="21">
                  <c:v>639197.30000000005</c:v>
                </c:pt>
                <c:pt idx="22">
                  <c:v>644036.1</c:v>
                </c:pt>
                <c:pt idx="23">
                  <c:v>648574.30000000005</c:v>
                </c:pt>
                <c:pt idx="24">
                  <c:v>654614.9</c:v>
                </c:pt>
                <c:pt idx="25">
                  <c:v>665432.80000000005</c:v>
                </c:pt>
                <c:pt idx="26">
                  <c:v>671126.7</c:v>
                </c:pt>
                <c:pt idx="27">
                  <c:v>676721.2</c:v>
                </c:pt>
                <c:pt idx="28">
                  <c:v>682506</c:v>
                </c:pt>
                <c:pt idx="29">
                  <c:v>690813.3</c:v>
                </c:pt>
                <c:pt idx="30">
                  <c:v>697422.2</c:v>
                </c:pt>
                <c:pt idx="31">
                  <c:v>702055.7</c:v>
                </c:pt>
                <c:pt idx="32">
                  <c:v>696308.1</c:v>
                </c:pt>
                <c:pt idx="33">
                  <c:v>627252.6</c:v>
                </c:pt>
                <c:pt idx="34">
                  <c:v>688815.7</c:v>
                </c:pt>
                <c:pt idx="35">
                  <c:v>697868.3</c:v>
                </c:pt>
                <c:pt idx="36">
                  <c:v>710998.9</c:v>
                </c:pt>
                <c:pt idx="37">
                  <c:v>728398.4</c:v>
                </c:pt>
                <c:pt idx="38">
                  <c:v>741399.5</c:v>
                </c:pt>
              </c:numCache>
            </c:numRef>
          </c:val>
          <c:smooth val="0"/>
          <c:extLst>
            <c:ext xmlns:c16="http://schemas.microsoft.com/office/drawing/2014/chart" uri="{C3380CC4-5D6E-409C-BE32-E72D297353CC}">
              <c16:uniqueId val="{00000000-85E9-430D-8326-6C1A1DC9DBFF}"/>
            </c:ext>
          </c:extLst>
        </c:ser>
        <c:ser>
          <c:idx val="1"/>
          <c:order val="1"/>
          <c:tx>
            <c:strRef>
              <c:f>Sheet1!$C$1</c:f>
              <c:strCache>
                <c:ptCount val="1"/>
                <c:pt idx="0">
                  <c:v>Illinois GDP</c:v>
                </c:pt>
              </c:strCache>
            </c:strRef>
          </c:tx>
          <c:spPr>
            <a:ln w="28575" cap="rnd">
              <a:solidFill>
                <a:schemeClr val="accent1">
                  <a:shade val="76000"/>
                </a:schemeClr>
              </a:solidFill>
              <a:round/>
            </a:ln>
            <a:effectLst/>
          </c:spPr>
          <c:marker>
            <c:symbol val="none"/>
          </c:marker>
          <c:cat>
            <c:numRef>
              <c:f>Sheet1!$A$2:$A$40</c:f>
              <c:numCache>
                <c:formatCode>yyyy\-mm\-dd</c:formatCode>
                <c:ptCount val="39"/>
                <c:pt idx="0">
                  <c:v>40909</c:v>
                </c:pt>
                <c:pt idx="1">
                  <c:v>41000</c:v>
                </c:pt>
                <c:pt idx="2">
                  <c:v>41091</c:v>
                </c:pt>
                <c:pt idx="3">
                  <c:v>41183</c:v>
                </c:pt>
                <c:pt idx="4">
                  <c:v>41275</c:v>
                </c:pt>
                <c:pt idx="5">
                  <c:v>41365</c:v>
                </c:pt>
                <c:pt idx="6">
                  <c:v>41456</c:v>
                </c:pt>
                <c:pt idx="7">
                  <c:v>41548</c:v>
                </c:pt>
                <c:pt idx="8">
                  <c:v>41640</c:v>
                </c:pt>
                <c:pt idx="9">
                  <c:v>41730</c:v>
                </c:pt>
                <c:pt idx="10">
                  <c:v>41821</c:v>
                </c:pt>
                <c:pt idx="11">
                  <c:v>41913</c:v>
                </c:pt>
                <c:pt idx="12">
                  <c:v>42005</c:v>
                </c:pt>
                <c:pt idx="13">
                  <c:v>42095</c:v>
                </c:pt>
                <c:pt idx="14">
                  <c:v>42186</c:v>
                </c:pt>
                <c:pt idx="15">
                  <c:v>42278</c:v>
                </c:pt>
                <c:pt idx="16">
                  <c:v>42370</c:v>
                </c:pt>
                <c:pt idx="17">
                  <c:v>42461</c:v>
                </c:pt>
                <c:pt idx="18">
                  <c:v>42552</c:v>
                </c:pt>
                <c:pt idx="19">
                  <c:v>42644</c:v>
                </c:pt>
                <c:pt idx="20">
                  <c:v>42736</c:v>
                </c:pt>
                <c:pt idx="21">
                  <c:v>42826</c:v>
                </c:pt>
                <c:pt idx="22">
                  <c:v>42917</c:v>
                </c:pt>
                <c:pt idx="23">
                  <c:v>43009</c:v>
                </c:pt>
                <c:pt idx="24">
                  <c:v>43101</c:v>
                </c:pt>
                <c:pt idx="25">
                  <c:v>43191</c:v>
                </c:pt>
                <c:pt idx="26">
                  <c:v>43282</c:v>
                </c:pt>
                <c:pt idx="27">
                  <c:v>43374</c:v>
                </c:pt>
                <c:pt idx="28">
                  <c:v>43466</c:v>
                </c:pt>
                <c:pt idx="29">
                  <c:v>43556</c:v>
                </c:pt>
                <c:pt idx="30">
                  <c:v>43647</c:v>
                </c:pt>
                <c:pt idx="31">
                  <c:v>43739</c:v>
                </c:pt>
                <c:pt idx="32">
                  <c:v>43831</c:v>
                </c:pt>
                <c:pt idx="33">
                  <c:v>43922</c:v>
                </c:pt>
                <c:pt idx="34">
                  <c:v>44013</c:v>
                </c:pt>
                <c:pt idx="35">
                  <c:v>44105</c:v>
                </c:pt>
                <c:pt idx="36">
                  <c:v>44197</c:v>
                </c:pt>
                <c:pt idx="37">
                  <c:v>44287</c:v>
                </c:pt>
                <c:pt idx="38">
                  <c:v>44378</c:v>
                </c:pt>
              </c:numCache>
            </c:numRef>
          </c:cat>
          <c:val>
            <c:numRef>
              <c:f>Sheet1!$C$2:$C$40</c:f>
              <c:numCache>
                <c:formatCode>_("$"* #,##0.00_);_("$"* \(#,##0.00\);_("$"* "-"??_);_(@_)</c:formatCode>
                <c:ptCount val="39"/>
                <c:pt idx="0">
                  <c:v>721011.3</c:v>
                </c:pt>
                <c:pt idx="1">
                  <c:v>727758.5</c:v>
                </c:pt>
                <c:pt idx="2">
                  <c:v>729198.2</c:v>
                </c:pt>
                <c:pt idx="3">
                  <c:v>727628.4</c:v>
                </c:pt>
                <c:pt idx="4">
                  <c:v>737708.8</c:v>
                </c:pt>
                <c:pt idx="5">
                  <c:v>735411.1</c:v>
                </c:pt>
                <c:pt idx="6">
                  <c:v>740039.4</c:v>
                </c:pt>
                <c:pt idx="7">
                  <c:v>751326.6</c:v>
                </c:pt>
                <c:pt idx="8">
                  <c:v>751153.3</c:v>
                </c:pt>
                <c:pt idx="9">
                  <c:v>767880.4</c:v>
                </c:pt>
                <c:pt idx="10">
                  <c:v>780221.4</c:v>
                </c:pt>
                <c:pt idx="11">
                  <c:v>786169.3</c:v>
                </c:pt>
                <c:pt idx="12">
                  <c:v>790762.1</c:v>
                </c:pt>
                <c:pt idx="13">
                  <c:v>798360.8</c:v>
                </c:pt>
                <c:pt idx="14">
                  <c:v>806568.8</c:v>
                </c:pt>
                <c:pt idx="15">
                  <c:v>804030.2</c:v>
                </c:pt>
                <c:pt idx="16">
                  <c:v>800575.2</c:v>
                </c:pt>
                <c:pt idx="17">
                  <c:v>805839.8</c:v>
                </c:pt>
                <c:pt idx="18">
                  <c:v>805167.4</c:v>
                </c:pt>
                <c:pt idx="19">
                  <c:v>816590.5</c:v>
                </c:pt>
                <c:pt idx="20">
                  <c:v>814032.4</c:v>
                </c:pt>
                <c:pt idx="21">
                  <c:v>821772</c:v>
                </c:pt>
                <c:pt idx="22">
                  <c:v>831393.1</c:v>
                </c:pt>
                <c:pt idx="23">
                  <c:v>841103.2</c:v>
                </c:pt>
                <c:pt idx="24">
                  <c:v>854362.7</c:v>
                </c:pt>
                <c:pt idx="25">
                  <c:v>866665.3</c:v>
                </c:pt>
                <c:pt idx="26">
                  <c:v>871597.5</c:v>
                </c:pt>
                <c:pt idx="27">
                  <c:v>877516.6</c:v>
                </c:pt>
                <c:pt idx="28">
                  <c:v>881148.3</c:v>
                </c:pt>
                <c:pt idx="29">
                  <c:v>887825.7</c:v>
                </c:pt>
                <c:pt idx="30">
                  <c:v>895410.5</c:v>
                </c:pt>
                <c:pt idx="31">
                  <c:v>897559.8</c:v>
                </c:pt>
                <c:pt idx="32">
                  <c:v>885630</c:v>
                </c:pt>
                <c:pt idx="33">
                  <c:v>804348.4</c:v>
                </c:pt>
                <c:pt idx="34">
                  <c:v>866285.8</c:v>
                </c:pt>
                <c:pt idx="35">
                  <c:v>877203.3</c:v>
                </c:pt>
                <c:pt idx="36">
                  <c:v>906797.7</c:v>
                </c:pt>
                <c:pt idx="37">
                  <c:v>927452.1</c:v>
                </c:pt>
                <c:pt idx="38">
                  <c:v>945653.6</c:v>
                </c:pt>
              </c:numCache>
            </c:numRef>
          </c:val>
          <c:smooth val="0"/>
          <c:extLst>
            <c:ext xmlns:c16="http://schemas.microsoft.com/office/drawing/2014/chart" uri="{C3380CC4-5D6E-409C-BE32-E72D297353CC}">
              <c16:uniqueId val="{00000001-85E9-430D-8326-6C1A1DC9DBFF}"/>
            </c:ext>
          </c:extLst>
        </c:ser>
        <c:ser>
          <c:idx val="2"/>
          <c:order val="2"/>
          <c:tx>
            <c:strRef>
              <c:f>Sheet1!$D$1</c:f>
              <c:strCache>
                <c:ptCount val="1"/>
                <c:pt idx="0">
                  <c:v>Michigan GDP</c:v>
                </c:pt>
              </c:strCache>
            </c:strRef>
          </c:tx>
          <c:spPr>
            <a:ln w="28575" cap="rnd">
              <a:solidFill>
                <a:schemeClr val="accent1"/>
              </a:solidFill>
              <a:round/>
            </a:ln>
            <a:effectLst/>
          </c:spPr>
          <c:marker>
            <c:symbol val="none"/>
          </c:marker>
          <c:cat>
            <c:numRef>
              <c:f>Sheet1!$A$2:$A$40</c:f>
              <c:numCache>
                <c:formatCode>yyyy\-mm\-dd</c:formatCode>
                <c:ptCount val="39"/>
                <c:pt idx="0">
                  <c:v>40909</c:v>
                </c:pt>
                <c:pt idx="1">
                  <c:v>41000</c:v>
                </c:pt>
                <c:pt idx="2">
                  <c:v>41091</c:v>
                </c:pt>
                <c:pt idx="3">
                  <c:v>41183</c:v>
                </c:pt>
                <c:pt idx="4">
                  <c:v>41275</c:v>
                </c:pt>
                <c:pt idx="5">
                  <c:v>41365</c:v>
                </c:pt>
                <c:pt idx="6">
                  <c:v>41456</c:v>
                </c:pt>
                <c:pt idx="7">
                  <c:v>41548</c:v>
                </c:pt>
                <c:pt idx="8">
                  <c:v>41640</c:v>
                </c:pt>
                <c:pt idx="9">
                  <c:v>41730</c:v>
                </c:pt>
                <c:pt idx="10">
                  <c:v>41821</c:v>
                </c:pt>
                <c:pt idx="11">
                  <c:v>41913</c:v>
                </c:pt>
                <c:pt idx="12">
                  <c:v>42005</c:v>
                </c:pt>
                <c:pt idx="13">
                  <c:v>42095</c:v>
                </c:pt>
                <c:pt idx="14">
                  <c:v>42186</c:v>
                </c:pt>
                <c:pt idx="15">
                  <c:v>42278</c:v>
                </c:pt>
                <c:pt idx="16">
                  <c:v>42370</c:v>
                </c:pt>
                <c:pt idx="17">
                  <c:v>42461</c:v>
                </c:pt>
                <c:pt idx="18">
                  <c:v>42552</c:v>
                </c:pt>
                <c:pt idx="19">
                  <c:v>42644</c:v>
                </c:pt>
                <c:pt idx="20">
                  <c:v>42736</c:v>
                </c:pt>
                <c:pt idx="21">
                  <c:v>42826</c:v>
                </c:pt>
                <c:pt idx="22">
                  <c:v>42917</c:v>
                </c:pt>
                <c:pt idx="23">
                  <c:v>43009</c:v>
                </c:pt>
                <c:pt idx="24">
                  <c:v>43101</c:v>
                </c:pt>
                <c:pt idx="25">
                  <c:v>43191</c:v>
                </c:pt>
                <c:pt idx="26">
                  <c:v>43282</c:v>
                </c:pt>
                <c:pt idx="27">
                  <c:v>43374</c:v>
                </c:pt>
                <c:pt idx="28">
                  <c:v>43466</c:v>
                </c:pt>
                <c:pt idx="29">
                  <c:v>43556</c:v>
                </c:pt>
                <c:pt idx="30">
                  <c:v>43647</c:v>
                </c:pt>
                <c:pt idx="31">
                  <c:v>43739</c:v>
                </c:pt>
                <c:pt idx="32">
                  <c:v>43831</c:v>
                </c:pt>
                <c:pt idx="33">
                  <c:v>43922</c:v>
                </c:pt>
                <c:pt idx="34">
                  <c:v>44013</c:v>
                </c:pt>
                <c:pt idx="35">
                  <c:v>44105</c:v>
                </c:pt>
                <c:pt idx="36">
                  <c:v>44197</c:v>
                </c:pt>
                <c:pt idx="37">
                  <c:v>44287</c:v>
                </c:pt>
                <c:pt idx="38">
                  <c:v>44378</c:v>
                </c:pt>
              </c:numCache>
            </c:numRef>
          </c:cat>
          <c:val>
            <c:numRef>
              <c:f>Sheet1!$D$2:$D$40</c:f>
              <c:numCache>
                <c:formatCode>_("$"* #,##0.00_);_("$"* \(#,##0.00\);_("$"* "-"??_);_(@_)</c:formatCode>
                <c:ptCount val="39"/>
                <c:pt idx="0">
                  <c:v>417615</c:v>
                </c:pt>
                <c:pt idx="1">
                  <c:v>421818.4</c:v>
                </c:pt>
                <c:pt idx="2">
                  <c:v>425245.1</c:v>
                </c:pt>
                <c:pt idx="3">
                  <c:v>426086.3</c:v>
                </c:pt>
                <c:pt idx="4">
                  <c:v>433696.7</c:v>
                </c:pt>
                <c:pt idx="5">
                  <c:v>434350.6</c:v>
                </c:pt>
                <c:pt idx="6">
                  <c:v>438684.9</c:v>
                </c:pt>
                <c:pt idx="7">
                  <c:v>442365.5</c:v>
                </c:pt>
                <c:pt idx="8">
                  <c:v>440378.2</c:v>
                </c:pt>
                <c:pt idx="9">
                  <c:v>450078.2</c:v>
                </c:pt>
                <c:pt idx="10">
                  <c:v>456766.6</c:v>
                </c:pt>
                <c:pt idx="11">
                  <c:v>459869.8</c:v>
                </c:pt>
                <c:pt idx="12">
                  <c:v>467004.1</c:v>
                </c:pt>
                <c:pt idx="13">
                  <c:v>473765.1</c:v>
                </c:pt>
                <c:pt idx="14">
                  <c:v>478523.9</c:v>
                </c:pt>
                <c:pt idx="15">
                  <c:v>480640.2</c:v>
                </c:pt>
                <c:pt idx="16">
                  <c:v>481994.7</c:v>
                </c:pt>
                <c:pt idx="17">
                  <c:v>491267.7</c:v>
                </c:pt>
                <c:pt idx="18">
                  <c:v>491577.3</c:v>
                </c:pt>
                <c:pt idx="19">
                  <c:v>496216.3</c:v>
                </c:pt>
                <c:pt idx="20">
                  <c:v>496662.8</c:v>
                </c:pt>
                <c:pt idx="21">
                  <c:v>500433.5</c:v>
                </c:pt>
                <c:pt idx="22">
                  <c:v>501962.8</c:v>
                </c:pt>
                <c:pt idx="23">
                  <c:v>507947.4</c:v>
                </c:pt>
                <c:pt idx="24">
                  <c:v>515983.3</c:v>
                </c:pt>
                <c:pt idx="25">
                  <c:v>523615.2</c:v>
                </c:pt>
                <c:pt idx="26">
                  <c:v>522500.9</c:v>
                </c:pt>
                <c:pt idx="27">
                  <c:v>521111.1</c:v>
                </c:pt>
                <c:pt idx="28">
                  <c:v>524398.4</c:v>
                </c:pt>
                <c:pt idx="29">
                  <c:v>531034.30000000005</c:v>
                </c:pt>
                <c:pt idx="30">
                  <c:v>534448.1</c:v>
                </c:pt>
                <c:pt idx="31">
                  <c:v>535857.6</c:v>
                </c:pt>
                <c:pt idx="32">
                  <c:v>532286.19999999995</c:v>
                </c:pt>
                <c:pt idx="33">
                  <c:v>467167</c:v>
                </c:pt>
                <c:pt idx="34">
                  <c:v>528248.69999999995</c:v>
                </c:pt>
                <c:pt idx="35">
                  <c:v>532777.80000000005</c:v>
                </c:pt>
                <c:pt idx="36">
                  <c:v>541144.80000000005</c:v>
                </c:pt>
                <c:pt idx="37">
                  <c:v>566009</c:v>
                </c:pt>
                <c:pt idx="38">
                  <c:v>574149.80000000005</c:v>
                </c:pt>
              </c:numCache>
            </c:numRef>
          </c:val>
          <c:smooth val="0"/>
          <c:extLst>
            <c:ext xmlns:c16="http://schemas.microsoft.com/office/drawing/2014/chart" uri="{C3380CC4-5D6E-409C-BE32-E72D297353CC}">
              <c16:uniqueId val="{00000002-85E9-430D-8326-6C1A1DC9DBFF}"/>
            </c:ext>
          </c:extLst>
        </c:ser>
        <c:ser>
          <c:idx val="3"/>
          <c:order val="3"/>
          <c:tx>
            <c:strRef>
              <c:f>Sheet1!$E$1</c:f>
              <c:strCache>
                <c:ptCount val="1"/>
                <c:pt idx="0">
                  <c:v>Indiana GDP</c:v>
                </c:pt>
              </c:strCache>
            </c:strRef>
          </c:tx>
          <c:spPr>
            <a:ln w="28575" cap="rnd">
              <a:solidFill>
                <a:schemeClr val="accent1">
                  <a:tint val="77000"/>
                </a:schemeClr>
              </a:solidFill>
              <a:round/>
            </a:ln>
            <a:effectLst/>
          </c:spPr>
          <c:marker>
            <c:symbol val="none"/>
          </c:marker>
          <c:cat>
            <c:numRef>
              <c:f>Sheet1!$A$2:$A$40</c:f>
              <c:numCache>
                <c:formatCode>yyyy\-mm\-dd</c:formatCode>
                <c:ptCount val="39"/>
                <c:pt idx="0">
                  <c:v>40909</c:v>
                </c:pt>
                <c:pt idx="1">
                  <c:v>41000</c:v>
                </c:pt>
                <c:pt idx="2">
                  <c:v>41091</c:v>
                </c:pt>
                <c:pt idx="3">
                  <c:v>41183</c:v>
                </c:pt>
                <c:pt idx="4">
                  <c:v>41275</c:v>
                </c:pt>
                <c:pt idx="5">
                  <c:v>41365</c:v>
                </c:pt>
                <c:pt idx="6">
                  <c:v>41456</c:v>
                </c:pt>
                <c:pt idx="7">
                  <c:v>41548</c:v>
                </c:pt>
                <c:pt idx="8">
                  <c:v>41640</c:v>
                </c:pt>
                <c:pt idx="9">
                  <c:v>41730</c:v>
                </c:pt>
                <c:pt idx="10">
                  <c:v>41821</c:v>
                </c:pt>
                <c:pt idx="11">
                  <c:v>41913</c:v>
                </c:pt>
                <c:pt idx="12">
                  <c:v>42005</c:v>
                </c:pt>
                <c:pt idx="13">
                  <c:v>42095</c:v>
                </c:pt>
                <c:pt idx="14">
                  <c:v>42186</c:v>
                </c:pt>
                <c:pt idx="15">
                  <c:v>42278</c:v>
                </c:pt>
                <c:pt idx="16">
                  <c:v>42370</c:v>
                </c:pt>
                <c:pt idx="17">
                  <c:v>42461</c:v>
                </c:pt>
                <c:pt idx="18">
                  <c:v>42552</c:v>
                </c:pt>
                <c:pt idx="19">
                  <c:v>42644</c:v>
                </c:pt>
                <c:pt idx="20">
                  <c:v>42736</c:v>
                </c:pt>
                <c:pt idx="21">
                  <c:v>42826</c:v>
                </c:pt>
                <c:pt idx="22">
                  <c:v>42917</c:v>
                </c:pt>
                <c:pt idx="23">
                  <c:v>43009</c:v>
                </c:pt>
                <c:pt idx="24">
                  <c:v>43101</c:v>
                </c:pt>
                <c:pt idx="25">
                  <c:v>43191</c:v>
                </c:pt>
                <c:pt idx="26">
                  <c:v>43282</c:v>
                </c:pt>
                <c:pt idx="27">
                  <c:v>43374</c:v>
                </c:pt>
                <c:pt idx="28">
                  <c:v>43466</c:v>
                </c:pt>
                <c:pt idx="29">
                  <c:v>43556</c:v>
                </c:pt>
                <c:pt idx="30">
                  <c:v>43647</c:v>
                </c:pt>
                <c:pt idx="31">
                  <c:v>43739</c:v>
                </c:pt>
                <c:pt idx="32">
                  <c:v>43831</c:v>
                </c:pt>
                <c:pt idx="33">
                  <c:v>43922</c:v>
                </c:pt>
                <c:pt idx="34">
                  <c:v>44013</c:v>
                </c:pt>
                <c:pt idx="35">
                  <c:v>44105</c:v>
                </c:pt>
                <c:pt idx="36">
                  <c:v>44197</c:v>
                </c:pt>
                <c:pt idx="37">
                  <c:v>44287</c:v>
                </c:pt>
                <c:pt idx="38">
                  <c:v>44378</c:v>
                </c:pt>
              </c:numCache>
            </c:numRef>
          </c:cat>
          <c:val>
            <c:numRef>
              <c:f>Sheet1!$E$2:$E$40</c:f>
              <c:numCache>
                <c:formatCode>_("$"* #,##0.00_);_("$"* \(#,##0.00\);_("$"* "-"??_);_(@_)</c:formatCode>
                <c:ptCount val="39"/>
                <c:pt idx="0">
                  <c:v>298023.59999999998</c:v>
                </c:pt>
                <c:pt idx="1">
                  <c:v>301341.90000000002</c:v>
                </c:pt>
                <c:pt idx="2">
                  <c:v>302567.7</c:v>
                </c:pt>
                <c:pt idx="3">
                  <c:v>300122.40000000002</c:v>
                </c:pt>
                <c:pt idx="4">
                  <c:v>311398</c:v>
                </c:pt>
                <c:pt idx="5">
                  <c:v>308324.5</c:v>
                </c:pt>
                <c:pt idx="6">
                  <c:v>312661.40000000002</c:v>
                </c:pt>
                <c:pt idx="7">
                  <c:v>316169.90000000002</c:v>
                </c:pt>
                <c:pt idx="8">
                  <c:v>320818.09999999998</c:v>
                </c:pt>
                <c:pt idx="9">
                  <c:v>327921.90000000002</c:v>
                </c:pt>
                <c:pt idx="10">
                  <c:v>332092.59999999998</c:v>
                </c:pt>
                <c:pt idx="11">
                  <c:v>331000.59999999998</c:v>
                </c:pt>
                <c:pt idx="12">
                  <c:v>328681.8</c:v>
                </c:pt>
                <c:pt idx="13">
                  <c:v>332551.90000000002</c:v>
                </c:pt>
                <c:pt idx="14">
                  <c:v>332796</c:v>
                </c:pt>
                <c:pt idx="15">
                  <c:v>333752.90000000002</c:v>
                </c:pt>
                <c:pt idx="16">
                  <c:v>334336.7</c:v>
                </c:pt>
                <c:pt idx="17">
                  <c:v>339219.3</c:v>
                </c:pt>
                <c:pt idx="18">
                  <c:v>342405.3</c:v>
                </c:pt>
                <c:pt idx="19">
                  <c:v>346041.5</c:v>
                </c:pt>
                <c:pt idx="20">
                  <c:v>347446.8</c:v>
                </c:pt>
                <c:pt idx="21">
                  <c:v>350417.3</c:v>
                </c:pt>
                <c:pt idx="22">
                  <c:v>353727.4</c:v>
                </c:pt>
                <c:pt idx="23">
                  <c:v>361009.7</c:v>
                </c:pt>
                <c:pt idx="24">
                  <c:v>367978.3</c:v>
                </c:pt>
                <c:pt idx="25">
                  <c:v>373791.6</c:v>
                </c:pt>
                <c:pt idx="26">
                  <c:v>375029.5</c:v>
                </c:pt>
                <c:pt idx="27">
                  <c:v>377274</c:v>
                </c:pt>
                <c:pt idx="28">
                  <c:v>375794.3</c:v>
                </c:pt>
                <c:pt idx="29">
                  <c:v>380255.8</c:v>
                </c:pt>
                <c:pt idx="30">
                  <c:v>382316.6</c:v>
                </c:pt>
                <c:pt idx="31">
                  <c:v>385714.6</c:v>
                </c:pt>
                <c:pt idx="32">
                  <c:v>384065.3</c:v>
                </c:pt>
                <c:pt idx="33">
                  <c:v>344388.3</c:v>
                </c:pt>
                <c:pt idx="34">
                  <c:v>383794</c:v>
                </c:pt>
                <c:pt idx="35">
                  <c:v>389099.2</c:v>
                </c:pt>
                <c:pt idx="36">
                  <c:v>403693.8</c:v>
                </c:pt>
                <c:pt idx="37">
                  <c:v>415922.8</c:v>
                </c:pt>
                <c:pt idx="38">
                  <c:v>423728.5</c:v>
                </c:pt>
              </c:numCache>
            </c:numRef>
          </c:val>
          <c:smooth val="0"/>
          <c:extLst>
            <c:ext xmlns:c16="http://schemas.microsoft.com/office/drawing/2014/chart" uri="{C3380CC4-5D6E-409C-BE32-E72D297353CC}">
              <c16:uniqueId val="{00000003-85E9-430D-8326-6C1A1DC9DBFF}"/>
            </c:ext>
          </c:extLst>
        </c:ser>
        <c:ser>
          <c:idx val="4"/>
          <c:order val="4"/>
          <c:tx>
            <c:strRef>
              <c:f>Sheet1!$F$1</c:f>
              <c:strCache>
                <c:ptCount val="1"/>
                <c:pt idx="0">
                  <c:v>Wisconsin GDP</c:v>
                </c:pt>
              </c:strCache>
            </c:strRef>
          </c:tx>
          <c:spPr>
            <a:ln w="28575" cap="rnd">
              <a:solidFill>
                <a:schemeClr val="accent1">
                  <a:tint val="54000"/>
                </a:schemeClr>
              </a:solidFill>
              <a:round/>
            </a:ln>
            <a:effectLst/>
          </c:spPr>
          <c:marker>
            <c:symbol val="none"/>
          </c:marker>
          <c:cat>
            <c:numRef>
              <c:f>Sheet1!$A$2:$A$40</c:f>
              <c:numCache>
                <c:formatCode>yyyy\-mm\-dd</c:formatCode>
                <c:ptCount val="39"/>
                <c:pt idx="0">
                  <c:v>40909</c:v>
                </c:pt>
                <c:pt idx="1">
                  <c:v>41000</c:v>
                </c:pt>
                <c:pt idx="2">
                  <c:v>41091</c:v>
                </c:pt>
                <c:pt idx="3">
                  <c:v>41183</c:v>
                </c:pt>
                <c:pt idx="4">
                  <c:v>41275</c:v>
                </c:pt>
                <c:pt idx="5">
                  <c:v>41365</c:v>
                </c:pt>
                <c:pt idx="6">
                  <c:v>41456</c:v>
                </c:pt>
                <c:pt idx="7">
                  <c:v>41548</c:v>
                </c:pt>
                <c:pt idx="8">
                  <c:v>41640</c:v>
                </c:pt>
                <c:pt idx="9">
                  <c:v>41730</c:v>
                </c:pt>
                <c:pt idx="10">
                  <c:v>41821</c:v>
                </c:pt>
                <c:pt idx="11">
                  <c:v>41913</c:v>
                </c:pt>
                <c:pt idx="12">
                  <c:v>42005</c:v>
                </c:pt>
                <c:pt idx="13">
                  <c:v>42095</c:v>
                </c:pt>
                <c:pt idx="14">
                  <c:v>42186</c:v>
                </c:pt>
                <c:pt idx="15">
                  <c:v>42278</c:v>
                </c:pt>
                <c:pt idx="16">
                  <c:v>42370</c:v>
                </c:pt>
                <c:pt idx="17">
                  <c:v>42461</c:v>
                </c:pt>
                <c:pt idx="18">
                  <c:v>42552</c:v>
                </c:pt>
                <c:pt idx="19">
                  <c:v>42644</c:v>
                </c:pt>
                <c:pt idx="20">
                  <c:v>42736</c:v>
                </c:pt>
                <c:pt idx="21">
                  <c:v>42826</c:v>
                </c:pt>
                <c:pt idx="22">
                  <c:v>42917</c:v>
                </c:pt>
                <c:pt idx="23">
                  <c:v>43009</c:v>
                </c:pt>
                <c:pt idx="24">
                  <c:v>43101</c:v>
                </c:pt>
                <c:pt idx="25">
                  <c:v>43191</c:v>
                </c:pt>
                <c:pt idx="26">
                  <c:v>43282</c:v>
                </c:pt>
                <c:pt idx="27">
                  <c:v>43374</c:v>
                </c:pt>
                <c:pt idx="28">
                  <c:v>43466</c:v>
                </c:pt>
                <c:pt idx="29">
                  <c:v>43556</c:v>
                </c:pt>
                <c:pt idx="30">
                  <c:v>43647</c:v>
                </c:pt>
                <c:pt idx="31">
                  <c:v>43739</c:v>
                </c:pt>
                <c:pt idx="32">
                  <c:v>43831</c:v>
                </c:pt>
                <c:pt idx="33">
                  <c:v>43922</c:v>
                </c:pt>
                <c:pt idx="34">
                  <c:v>44013</c:v>
                </c:pt>
                <c:pt idx="35">
                  <c:v>44105</c:v>
                </c:pt>
                <c:pt idx="36">
                  <c:v>44197</c:v>
                </c:pt>
                <c:pt idx="37">
                  <c:v>44287</c:v>
                </c:pt>
                <c:pt idx="38">
                  <c:v>44378</c:v>
                </c:pt>
              </c:numCache>
            </c:numRef>
          </c:cat>
          <c:val>
            <c:numRef>
              <c:f>Sheet1!$F$2:$F$40</c:f>
              <c:numCache>
                <c:formatCode>_("$"* #,##0.00_);_("$"* \(#,##0.00\);_("$"* "-"??_);_(@_)</c:formatCode>
                <c:ptCount val="39"/>
                <c:pt idx="0">
                  <c:v>275468</c:v>
                </c:pt>
                <c:pt idx="1">
                  <c:v>277546.2</c:v>
                </c:pt>
                <c:pt idx="2">
                  <c:v>277304.2</c:v>
                </c:pt>
                <c:pt idx="3">
                  <c:v>278110</c:v>
                </c:pt>
                <c:pt idx="4">
                  <c:v>281854.90000000002</c:v>
                </c:pt>
                <c:pt idx="5">
                  <c:v>282055</c:v>
                </c:pt>
                <c:pt idx="6">
                  <c:v>284636.59999999998</c:v>
                </c:pt>
                <c:pt idx="7">
                  <c:v>288536.90000000002</c:v>
                </c:pt>
                <c:pt idx="8">
                  <c:v>288094</c:v>
                </c:pt>
                <c:pt idx="9">
                  <c:v>295521.7</c:v>
                </c:pt>
                <c:pt idx="10">
                  <c:v>298417.7</c:v>
                </c:pt>
                <c:pt idx="11">
                  <c:v>300750.59999999998</c:v>
                </c:pt>
                <c:pt idx="12">
                  <c:v>303173.5</c:v>
                </c:pt>
                <c:pt idx="13">
                  <c:v>306929.5</c:v>
                </c:pt>
                <c:pt idx="14">
                  <c:v>309291.09999999998</c:v>
                </c:pt>
                <c:pt idx="15">
                  <c:v>310637.59999999998</c:v>
                </c:pt>
                <c:pt idx="16">
                  <c:v>310948.8</c:v>
                </c:pt>
                <c:pt idx="17">
                  <c:v>313716.09999999998</c:v>
                </c:pt>
                <c:pt idx="18">
                  <c:v>316137.5</c:v>
                </c:pt>
                <c:pt idx="19">
                  <c:v>315490.59999999998</c:v>
                </c:pt>
                <c:pt idx="20">
                  <c:v>315525.90000000002</c:v>
                </c:pt>
                <c:pt idx="21">
                  <c:v>315908.2</c:v>
                </c:pt>
                <c:pt idx="22">
                  <c:v>320138.09999999998</c:v>
                </c:pt>
                <c:pt idx="23">
                  <c:v>321884.59999999998</c:v>
                </c:pt>
                <c:pt idx="24">
                  <c:v>327586.7</c:v>
                </c:pt>
                <c:pt idx="25">
                  <c:v>330741.7</c:v>
                </c:pt>
                <c:pt idx="26">
                  <c:v>333592.8</c:v>
                </c:pt>
                <c:pt idx="27">
                  <c:v>337132.79999999999</c:v>
                </c:pt>
                <c:pt idx="28">
                  <c:v>339086.3</c:v>
                </c:pt>
                <c:pt idx="29">
                  <c:v>343887.7</c:v>
                </c:pt>
                <c:pt idx="30">
                  <c:v>345946.5</c:v>
                </c:pt>
                <c:pt idx="31">
                  <c:v>349978.8</c:v>
                </c:pt>
                <c:pt idx="32">
                  <c:v>344159.4</c:v>
                </c:pt>
                <c:pt idx="33">
                  <c:v>315671.40000000002</c:v>
                </c:pt>
                <c:pt idx="34">
                  <c:v>342396</c:v>
                </c:pt>
                <c:pt idx="35">
                  <c:v>348629.4</c:v>
                </c:pt>
                <c:pt idx="36">
                  <c:v>353610.1</c:v>
                </c:pt>
                <c:pt idx="37">
                  <c:v>362318.8</c:v>
                </c:pt>
                <c:pt idx="38">
                  <c:v>367887.4</c:v>
                </c:pt>
              </c:numCache>
            </c:numRef>
          </c:val>
          <c:smooth val="0"/>
          <c:extLst>
            <c:ext xmlns:c16="http://schemas.microsoft.com/office/drawing/2014/chart" uri="{C3380CC4-5D6E-409C-BE32-E72D297353CC}">
              <c16:uniqueId val="{00000004-85E9-430D-8326-6C1A1DC9DBFF}"/>
            </c:ext>
          </c:extLst>
        </c:ser>
        <c:dLbls>
          <c:showLegendKey val="0"/>
          <c:showVal val="0"/>
          <c:showCatName val="0"/>
          <c:showSerName val="0"/>
          <c:showPercent val="0"/>
          <c:showBubbleSize val="0"/>
        </c:dLbls>
        <c:smooth val="0"/>
        <c:axId val="1239038575"/>
        <c:axId val="1239031087"/>
      </c:lineChart>
      <c:dateAx>
        <c:axId val="1239038575"/>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9031087"/>
        <c:crosses val="autoZero"/>
        <c:auto val="1"/>
        <c:lblOffset val="100"/>
        <c:baseTimeUnit val="months"/>
      </c:dateAx>
      <c:valAx>
        <c:axId val="1239031087"/>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9038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Ohio's</a:t>
            </a:r>
            <a:r>
              <a:rPr lang="en-US" sz="2000" baseline="0"/>
              <a:t> Top Industries as Measured by Location Quotient</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LQ</c:v>
                </c:pt>
              </c:strCache>
            </c:strRef>
          </c:tx>
          <c:spPr>
            <a:solidFill>
              <a:schemeClr val="accent2"/>
            </a:solidFill>
            <a:ln>
              <a:noFill/>
            </a:ln>
            <a:effectLst/>
          </c:spPr>
          <c:invertIfNegative val="0"/>
          <c:cat>
            <c:strRef>
              <c:f>Sheet1!$A$2:$A$6</c:f>
              <c:strCache>
                <c:ptCount val="5"/>
                <c:pt idx="0">
                  <c:v>331 Primary metal manufacturing</c:v>
                </c:pt>
                <c:pt idx="1">
                  <c:v>326 Plastics and rubber products manufacturing</c:v>
                </c:pt>
                <c:pt idx="2">
                  <c:v>333 Machinery manufacturing</c:v>
                </c:pt>
                <c:pt idx="3">
                  <c:v>336 Transportation equipment manufacturing</c:v>
                </c:pt>
                <c:pt idx="4">
                  <c:v>332 Fabricated metal product manufacturing</c:v>
                </c:pt>
              </c:strCache>
            </c:strRef>
          </c:cat>
          <c:val>
            <c:numRef>
              <c:f>Sheet1!$B$2:$B$6</c:f>
              <c:numCache>
                <c:formatCode>General</c:formatCode>
                <c:ptCount val="5"/>
                <c:pt idx="0" formatCode="0.00">
                  <c:v>2.7</c:v>
                </c:pt>
                <c:pt idx="1">
                  <c:v>2.16</c:v>
                </c:pt>
                <c:pt idx="2">
                  <c:v>1.95</c:v>
                </c:pt>
                <c:pt idx="3">
                  <c:v>1.93</c:v>
                </c:pt>
                <c:pt idx="4">
                  <c:v>1.87</c:v>
                </c:pt>
              </c:numCache>
            </c:numRef>
          </c:val>
          <c:extLst>
            <c:ext xmlns:c16="http://schemas.microsoft.com/office/drawing/2014/chart" uri="{C3380CC4-5D6E-409C-BE32-E72D297353CC}">
              <c16:uniqueId val="{00000000-A94B-4904-AD58-CA954592AE93}"/>
            </c:ext>
          </c:extLst>
        </c:ser>
        <c:dLbls>
          <c:showLegendKey val="0"/>
          <c:showVal val="0"/>
          <c:showCatName val="0"/>
          <c:showSerName val="0"/>
          <c:showPercent val="0"/>
          <c:showBubbleSize val="0"/>
        </c:dLbls>
        <c:gapWidth val="219"/>
        <c:overlap val="-27"/>
        <c:axId val="1164044719"/>
        <c:axId val="1164045135"/>
      </c:barChart>
      <c:catAx>
        <c:axId val="1164044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64045135"/>
        <c:crosses val="autoZero"/>
        <c:auto val="1"/>
        <c:lblAlgn val="ctr"/>
        <c:lblOffset val="100"/>
        <c:noMultiLvlLbl val="0"/>
      </c:catAx>
      <c:valAx>
        <c:axId val="116404513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4044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Ohio</a:t>
            </a:r>
            <a:r>
              <a:rPr lang="en-US" sz="2400" baseline="0"/>
              <a:t> Civilian Labor Participation Rate</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Ohio</c:v>
                </c:pt>
              </c:strCache>
            </c:strRef>
          </c:tx>
          <c:spPr>
            <a:ln w="28575" cap="rnd">
              <a:solidFill>
                <a:schemeClr val="accent1"/>
              </a:solidFill>
              <a:round/>
            </a:ln>
            <a:effectLst/>
          </c:spPr>
          <c:marker>
            <c:symbol val="none"/>
          </c:marker>
          <c:cat>
            <c:numRef>
              <c:f>Sheet1!$A$2:$A$11</c:f>
              <c:numCache>
                <c:formatCode>yyyy\-mm\-dd</c:formatCode>
                <c:ptCount val="10"/>
                <c:pt idx="0">
                  <c:v>41244</c:v>
                </c:pt>
                <c:pt idx="1">
                  <c:v>41609</c:v>
                </c:pt>
                <c:pt idx="2">
                  <c:v>41974</c:v>
                </c:pt>
                <c:pt idx="3">
                  <c:v>42339</c:v>
                </c:pt>
                <c:pt idx="4">
                  <c:v>42705</c:v>
                </c:pt>
                <c:pt idx="5">
                  <c:v>43070</c:v>
                </c:pt>
                <c:pt idx="6">
                  <c:v>43435</c:v>
                </c:pt>
                <c:pt idx="7">
                  <c:v>43800</c:v>
                </c:pt>
                <c:pt idx="8">
                  <c:v>44166</c:v>
                </c:pt>
                <c:pt idx="9">
                  <c:v>44531</c:v>
                </c:pt>
              </c:numCache>
            </c:numRef>
          </c:cat>
          <c:val>
            <c:numRef>
              <c:f>Sheet1!$B$2:$B$11</c:f>
              <c:numCache>
                <c:formatCode>0.0</c:formatCode>
                <c:ptCount val="10"/>
                <c:pt idx="0">
                  <c:v>63.3</c:v>
                </c:pt>
                <c:pt idx="1">
                  <c:v>63</c:v>
                </c:pt>
                <c:pt idx="2">
                  <c:v>62.8</c:v>
                </c:pt>
                <c:pt idx="3">
                  <c:v>62.6</c:v>
                </c:pt>
                <c:pt idx="4">
                  <c:v>62.8</c:v>
                </c:pt>
                <c:pt idx="5">
                  <c:v>63</c:v>
                </c:pt>
                <c:pt idx="6">
                  <c:v>62.8</c:v>
                </c:pt>
                <c:pt idx="7">
                  <c:v>63.2</c:v>
                </c:pt>
                <c:pt idx="8">
                  <c:v>61.5</c:v>
                </c:pt>
                <c:pt idx="9">
                  <c:v>61.5</c:v>
                </c:pt>
              </c:numCache>
            </c:numRef>
          </c:val>
          <c:smooth val="0"/>
          <c:extLst>
            <c:ext xmlns:c16="http://schemas.microsoft.com/office/drawing/2014/chart" uri="{C3380CC4-5D6E-409C-BE32-E72D297353CC}">
              <c16:uniqueId val="{00000000-DB72-4672-BB0C-3BE3EBB13533}"/>
            </c:ext>
          </c:extLst>
        </c:ser>
        <c:ser>
          <c:idx val="1"/>
          <c:order val="1"/>
          <c:tx>
            <c:strRef>
              <c:f>Sheet1!$C$1</c:f>
              <c:strCache>
                <c:ptCount val="1"/>
                <c:pt idx="0">
                  <c:v>Illinois</c:v>
                </c:pt>
              </c:strCache>
            </c:strRef>
          </c:tx>
          <c:spPr>
            <a:ln w="28575" cap="rnd">
              <a:solidFill>
                <a:schemeClr val="accent2"/>
              </a:solidFill>
              <a:round/>
            </a:ln>
            <a:effectLst/>
          </c:spPr>
          <c:marker>
            <c:symbol val="none"/>
          </c:marker>
          <c:cat>
            <c:numRef>
              <c:f>Sheet1!$A$2:$A$11</c:f>
              <c:numCache>
                <c:formatCode>yyyy\-mm\-dd</c:formatCode>
                <c:ptCount val="10"/>
                <c:pt idx="0">
                  <c:v>41244</c:v>
                </c:pt>
                <c:pt idx="1">
                  <c:v>41609</c:v>
                </c:pt>
                <c:pt idx="2">
                  <c:v>41974</c:v>
                </c:pt>
                <c:pt idx="3">
                  <c:v>42339</c:v>
                </c:pt>
                <c:pt idx="4">
                  <c:v>42705</c:v>
                </c:pt>
                <c:pt idx="5">
                  <c:v>43070</c:v>
                </c:pt>
                <c:pt idx="6">
                  <c:v>43435</c:v>
                </c:pt>
                <c:pt idx="7">
                  <c:v>43800</c:v>
                </c:pt>
                <c:pt idx="8">
                  <c:v>44166</c:v>
                </c:pt>
                <c:pt idx="9">
                  <c:v>44531</c:v>
                </c:pt>
              </c:numCache>
            </c:numRef>
          </c:cat>
          <c:val>
            <c:numRef>
              <c:f>Sheet1!$C$2:$C$11</c:f>
              <c:numCache>
                <c:formatCode>General</c:formatCode>
                <c:ptCount val="10"/>
                <c:pt idx="0">
                  <c:v>65.900000000000006</c:v>
                </c:pt>
                <c:pt idx="1">
                  <c:v>65.400000000000006</c:v>
                </c:pt>
                <c:pt idx="2">
                  <c:v>64.8</c:v>
                </c:pt>
                <c:pt idx="3">
                  <c:v>64.8</c:v>
                </c:pt>
                <c:pt idx="4">
                  <c:v>65.3</c:v>
                </c:pt>
                <c:pt idx="5">
                  <c:v>64.7</c:v>
                </c:pt>
                <c:pt idx="6">
                  <c:v>64.8</c:v>
                </c:pt>
                <c:pt idx="7">
                  <c:v>64.900000000000006</c:v>
                </c:pt>
                <c:pt idx="8">
                  <c:v>63</c:v>
                </c:pt>
                <c:pt idx="9">
                  <c:v>62.9</c:v>
                </c:pt>
              </c:numCache>
            </c:numRef>
          </c:val>
          <c:smooth val="0"/>
          <c:extLst>
            <c:ext xmlns:c16="http://schemas.microsoft.com/office/drawing/2014/chart" uri="{C3380CC4-5D6E-409C-BE32-E72D297353CC}">
              <c16:uniqueId val="{00000001-DB72-4672-BB0C-3BE3EBB13533}"/>
            </c:ext>
          </c:extLst>
        </c:ser>
        <c:ser>
          <c:idx val="2"/>
          <c:order val="2"/>
          <c:tx>
            <c:strRef>
              <c:f>Sheet1!$D$1</c:f>
              <c:strCache>
                <c:ptCount val="1"/>
                <c:pt idx="0">
                  <c:v>Michigan</c:v>
                </c:pt>
              </c:strCache>
            </c:strRef>
          </c:tx>
          <c:spPr>
            <a:ln w="28575" cap="rnd">
              <a:solidFill>
                <a:schemeClr val="accent3"/>
              </a:solidFill>
              <a:round/>
            </a:ln>
            <a:effectLst/>
          </c:spPr>
          <c:marker>
            <c:symbol val="none"/>
          </c:marker>
          <c:cat>
            <c:numRef>
              <c:f>Sheet1!$A$2:$A$11</c:f>
              <c:numCache>
                <c:formatCode>yyyy\-mm\-dd</c:formatCode>
                <c:ptCount val="10"/>
                <c:pt idx="0">
                  <c:v>41244</c:v>
                </c:pt>
                <c:pt idx="1">
                  <c:v>41609</c:v>
                </c:pt>
                <c:pt idx="2">
                  <c:v>41974</c:v>
                </c:pt>
                <c:pt idx="3">
                  <c:v>42339</c:v>
                </c:pt>
                <c:pt idx="4">
                  <c:v>42705</c:v>
                </c:pt>
                <c:pt idx="5">
                  <c:v>43070</c:v>
                </c:pt>
                <c:pt idx="6">
                  <c:v>43435</c:v>
                </c:pt>
                <c:pt idx="7">
                  <c:v>43800</c:v>
                </c:pt>
                <c:pt idx="8">
                  <c:v>44166</c:v>
                </c:pt>
                <c:pt idx="9">
                  <c:v>44531</c:v>
                </c:pt>
              </c:numCache>
            </c:numRef>
          </c:cat>
          <c:val>
            <c:numRef>
              <c:f>Sheet1!$D$2:$D$11</c:f>
              <c:numCache>
                <c:formatCode>General</c:formatCode>
                <c:ptCount val="10"/>
                <c:pt idx="0">
                  <c:v>60.1</c:v>
                </c:pt>
                <c:pt idx="1">
                  <c:v>60.5</c:v>
                </c:pt>
                <c:pt idx="2">
                  <c:v>60.5</c:v>
                </c:pt>
                <c:pt idx="3">
                  <c:v>60.4</c:v>
                </c:pt>
                <c:pt idx="4">
                  <c:v>61.3</c:v>
                </c:pt>
                <c:pt idx="5">
                  <c:v>61.4</c:v>
                </c:pt>
                <c:pt idx="6">
                  <c:v>61.5</c:v>
                </c:pt>
                <c:pt idx="7">
                  <c:v>61.7</c:v>
                </c:pt>
                <c:pt idx="8">
                  <c:v>60.1</c:v>
                </c:pt>
                <c:pt idx="9">
                  <c:v>59.2</c:v>
                </c:pt>
              </c:numCache>
            </c:numRef>
          </c:val>
          <c:smooth val="0"/>
          <c:extLst>
            <c:ext xmlns:c16="http://schemas.microsoft.com/office/drawing/2014/chart" uri="{C3380CC4-5D6E-409C-BE32-E72D297353CC}">
              <c16:uniqueId val="{00000002-DB72-4672-BB0C-3BE3EBB13533}"/>
            </c:ext>
          </c:extLst>
        </c:ser>
        <c:ser>
          <c:idx val="3"/>
          <c:order val="3"/>
          <c:tx>
            <c:strRef>
              <c:f>Sheet1!$E$1</c:f>
              <c:strCache>
                <c:ptCount val="1"/>
                <c:pt idx="0">
                  <c:v>Indiana</c:v>
                </c:pt>
              </c:strCache>
            </c:strRef>
          </c:tx>
          <c:spPr>
            <a:ln w="28575" cap="rnd">
              <a:solidFill>
                <a:schemeClr val="accent4"/>
              </a:solidFill>
              <a:round/>
            </a:ln>
            <a:effectLst/>
          </c:spPr>
          <c:marker>
            <c:symbol val="none"/>
          </c:marker>
          <c:cat>
            <c:numRef>
              <c:f>Sheet1!$A$2:$A$11</c:f>
              <c:numCache>
                <c:formatCode>yyyy\-mm\-dd</c:formatCode>
                <c:ptCount val="10"/>
                <c:pt idx="0">
                  <c:v>41244</c:v>
                </c:pt>
                <c:pt idx="1">
                  <c:v>41609</c:v>
                </c:pt>
                <c:pt idx="2">
                  <c:v>41974</c:v>
                </c:pt>
                <c:pt idx="3">
                  <c:v>42339</c:v>
                </c:pt>
                <c:pt idx="4">
                  <c:v>42705</c:v>
                </c:pt>
                <c:pt idx="5">
                  <c:v>43070</c:v>
                </c:pt>
                <c:pt idx="6">
                  <c:v>43435</c:v>
                </c:pt>
                <c:pt idx="7">
                  <c:v>43800</c:v>
                </c:pt>
                <c:pt idx="8">
                  <c:v>44166</c:v>
                </c:pt>
                <c:pt idx="9">
                  <c:v>44531</c:v>
                </c:pt>
              </c:numCache>
            </c:numRef>
          </c:cat>
          <c:val>
            <c:numRef>
              <c:f>Sheet1!$E$2:$E$11</c:f>
              <c:numCache>
                <c:formatCode>General</c:formatCode>
                <c:ptCount val="10"/>
                <c:pt idx="0">
                  <c:v>63.1</c:v>
                </c:pt>
                <c:pt idx="1">
                  <c:v>63.1</c:v>
                </c:pt>
                <c:pt idx="2">
                  <c:v>63.4</c:v>
                </c:pt>
                <c:pt idx="3">
                  <c:v>63.8</c:v>
                </c:pt>
                <c:pt idx="4">
                  <c:v>64.7</c:v>
                </c:pt>
                <c:pt idx="5">
                  <c:v>64.2</c:v>
                </c:pt>
                <c:pt idx="6">
                  <c:v>64.8</c:v>
                </c:pt>
                <c:pt idx="7">
                  <c:v>64.5</c:v>
                </c:pt>
                <c:pt idx="8">
                  <c:v>62.8</c:v>
                </c:pt>
                <c:pt idx="9">
                  <c:v>62.5</c:v>
                </c:pt>
              </c:numCache>
            </c:numRef>
          </c:val>
          <c:smooth val="0"/>
          <c:extLst>
            <c:ext xmlns:c16="http://schemas.microsoft.com/office/drawing/2014/chart" uri="{C3380CC4-5D6E-409C-BE32-E72D297353CC}">
              <c16:uniqueId val="{00000003-DB72-4672-BB0C-3BE3EBB13533}"/>
            </c:ext>
          </c:extLst>
        </c:ser>
        <c:ser>
          <c:idx val="4"/>
          <c:order val="4"/>
          <c:tx>
            <c:strRef>
              <c:f>Sheet1!$F$1</c:f>
              <c:strCache>
                <c:ptCount val="1"/>
                <c:pt idx="0">
                  <c:v>Wisconsin</c:v>
                </c:pt>
              </c:strCache>
            </c:strRef>
          </c:tx>
          <c:spPr>
            <a:ln w="28575" cap="rnd">
              <a:solidFill>
                <a:schemeClr val="accent5"/>
              </a:solidFill>
              <a:round/>
            </a:ln>
            <a:effectLst/>
          </c:spPr>
          <c:marker>
            <c:symbol val="none"/>
          </c:marker>
          <c:cat>
            <c:numRef>
              <c:f>Sheet1!$A$2:$A$11</c:f>
              <c:numCache>
                <c:formatCode>yyyy\-mm\-dd</c:formatCode>
                <c:ptCount val="10"/>
                <c:pt idx="0">
                  <c:v>41244</c:v>
                </c:pt>
                <c:pt idx="1">
                  <c:v>41609</c:v>
                </c:pt>
                <c:pt idx="2">
                  <c:v>41974</c:v>
                </c:pt>
                <c:pt idx="3">
                  <c:v>42339</c:v>
                </c:pt>
                <c:pt idx="4">
                  <c:v>42705</c:v>
                </c:pt>
                <c:pt idx="5">
                  <c:v>43070</c:v>
                </c:pt>
                <c:pt idx="6">
                  <c:v>43435</c:v>
                </c:pt>
                <c:pt idx="7">
                  <c:v>43800</c:v>
                </c:pt>
                <c:pt idx="8">
                  <c:v>44166</c:v>
                </c:pt>
                <c:pt idx="9">
                  <c:v>44531</c:v>
                </c:pt>
              </c:numCache>
            </c:numRef>
          </c:cat>
          <c:val>
            <c:numRef>
              <c:f>Sheet1!$F$2:$F$11</c:f>
              <c:numCache>
                <c:formatCode>0.0</c:formatCode>
                <c:ptCount val="10"/>
                <c:pt idx="0">
                  <c:v>68.5</c:v>
                </c:pt>
                <c:pt idx="1">
                  <c:v>68.3</c:v>
                </c:pt>
                <c:pt idx="2">
                  <c:v>68</c:v>
                </c:pt>
                <c:pt idx="3">
                  <c:v>67.8</c:v>
                </c:pt>
                <c:pt idx="4">
                  <c:v>68.099999999999994</c:v>
                </c:pt>
                <c:pt idx="5">
                  <c:v>68</c:v>
                </c:pt>
                <c:pt idx="6">
                  <c:v>67.400000000000006</c:v>
                </c:pt>
                <c:pt idx="7">
                  <c:v>66.8</c:v>
                </c:pt>
                <c:pt idx="8">
                  <c:v>66.2</c:v>
                </c:pt>
                <c:pt idx="9">
                  <c:v>66.599999999999994</c:v>
                </c:pt>
              </c:numCache>
            </c:numRef>
          </c:val>
          <c:smooth val="0"/>
          <c:extLst>
            <c:ext xmlns:c16="http://schemas.microsoft.com/office/drawing/2014/chart" uri="{C3380CC4-5D6E-409C-BE32-E72D297353CC}">
              <c16:uniqueId val="{00000004-DB72-4672-BB0C-3BE3EBB13533}"/>
            </c:ext>
          </c:extLst>
        </c:ser>
        <c:dLbls>
          <c:showLegendKey val="0"/>
          <c:showVal val="0"/>
          <c:showCatName val="0"/>
          <c:showSerName val="0"/>
          <c:showPercent val="0"/>
          <c:showBubbleSize val="0"/>
        </c:dLbls>
        <c:smooth val="0"/>
        <c:axId val="1278668527"/>
        <c:axId val="1278668943"/>
      </c:lineChart>
      <c:dateAx>
        <c:axId val="1278668527"/>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8668943"/>
        <c:crosses val="autoZero"/>
        <c:auto val="1"/>
        <c:lblOffset val="100"/>
        <c:baseTimeUnit val="years"/>
      </c:dateAx>
      <c:valAx>
        <c:axId val="127866894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8668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Population Growth by MSA 2010-19</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Population Growth 2010-19</c:v>
                </c:pt>
              </c:strCache>
            </c:strRef>
          </c:tx>
          <c:spPr>
            <a:solidFill>
              <a:schemeClr val="accent6"/>
            </a:solidFill>
            <a:ln>
              <a:noFill/>
            </a:ln>
            <a:effectLst/>
          </c:spPr>
          <c:invertIfNegative val="0"/>
          <c:cat>
            <c:strRef>
              <c:f>Sheet1!$A$2:$A$16</c:f>
              <c:strCache>
                <c:ptCount val="15"/>
                <c:pt idx="0">
                  <c:v>Jacksonville</c:v>
                </c:pt>
                <c:pt idx="1">
                  <c:v>Miami</c:v>
                </c:pt>
                <c:pt idx="2">
                  <c:v>Tampa Bay</c:v>
                </c:pt>
                <c:pt idx="3">
                  <c:v>Columbus</c:v>
                </c:pt>
                <c:pt idx="4">
                  <c:v>Cleveland</c:v>
                </c:pt>
                <c:pt idx="5">
                  <c:v>Cincinnati</c:v>
                </c:pt>
                <c:pt idx="6">
                  <c:v>St. Louis</c:v>
                </c:pt>
                <c:pt idx="7">
                  <c:v>Kansas City</c:v>
                </c:pt>
                <c:pt idx="8">
                  <c:v>Detroit</c:v>
                </c:pt>
                <c:pt idx="9">
                  <c:v>Charlotte</c:v>
                </c:pt>
                <c:pt idx="10">
                  <c:v>Raleigh</c:v>
                </c:pt>
                <c:pt idx="11">
                  <c:v>Phoenix</c:v>
                </c:pt>
                <c:pt idx="12">
                  <c:v>Austin</c:v>
                </c:pt>
                <c:pt idx="13">
                  <c:v>Houston</c:v>
                </c:pt>
                <c:pt idx="14">
                  <c:v>Dallas</c:v>
                </c:pt>
              </c:strCache>
            </c:strRef>
          </c:cat>
          <c:val>
            <c:numRef>
              <c:f>Sheet1!$B$2:$B$16</c:f>
              <c:numCache>
                <c:formatCode>0.00%</c:formatCode>
                <c:ptCount val="15"/>
                <c:pt idx="0">
                  <c:v>0.11600000000000001</c:v>
                </c:pt>
                <c:pt idx="1">
                  <c:v>0.17100000000000001</c:v>
                </c:pt>
                <c:pt idx="2">
                  <c:v>0.14799999999999999</c:v>
                </c:pt>
                <c:pt idx="3">
                  <c:v>0.113</c:v>
                </c:pt>
                <c:pt idx="4">
                  <c:v>-1.4999999999999999E-2</c:v>
                </c:pt>
                <c:pt idx="5">
                  <c:v>4.2999999999999997E-2</c:v>
                </c:pt>
                <c:pt idx="6">
                  <c:v>3.7999999999999999E-2</c:v>
                </c:pt>
                <c:pt idx="7">
                  <c:v>7.9000000000000001E-2</c:v>
                </c:pt>
                <c:pt idx="8">
                  <c:v>5.0000000000000001E-3</c:v>
                </c:pt>
                <c:pt idx="9">
                  <c:v>0.17499999999999999</c:v>
                </c:pt>
                <c:pt idx="10">
                  <c:v>0.76600000000000001</c:v>
                </c:pt>
                <c:pt idx="11">
                  <c:v>0.16200000000000001</c:v>
                </c:pt>
                <c:pt idx="12">
                  <c:v>0.221</c:v>
                </c:pt>
                <c:pt idx="13">
                  <c:v>0.107</c:v>
                </c:pt>
                <c:pt idx="14">
                  <c:v>0.122</c:v>
                </c:pt>
              </c:numCache>
            </c:numRef>
          </c:val>
          <c:extLst>
            <c:ext xmlns:c16="http://schemas.microsoft.com/office/drawing/2014/chart" uri="{C3380CC4-5D6E-409C-BE32-E72D297353CC}">
              <c16:uniqueId val="{00000000-2FFA-414A-898B-419A4D1DD7B3}"/>
            </c:ext>
          </c:extLst>
        </c:ser>
        <c:dLbls>
          <c:showLegendKey val="0"/>
          <c:showVal val="0"/>
          <c:showCatName val="0"/>
          <c:showSerName val="0"/>
          <c:showPercent val="0"/>
          <c:showBubbleSize val="0"/>
        </c:dLbls>
        <c:gapWidth val="150"/>
        <c:axId val="1330164031"/>
        <c:axId val="1330172351"/>
      </c:barChart>
      <c:catAx>
        <c:axId val="1330164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30172351"/>
        <c:crosses val="autoZero"/>
        <c:auto val="1"/>
        <c:lblAlgn val="ctr"/>
        <c:lblOffset val="100"/>
        <c:noMultiLvlLbl val="0"/>
      </c:catAx>
      <c:valAx>
        <c:axId val="1330172351"/>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0164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Business Taxes Per Employee ($ Thousands)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Business Taxes Per Employee $thousands)</c:v>
                </c:pt>
              </c:strCache>
            </c:strRef>
          </c:tx>
          <c:spPr>
            <a:solidFill>
              <a:schemeClr val="accent1"/>
            </a:solidFill>
            <a:ln>
              <a:noFill/>
            </a:ln>
            <a:effectLst/>
          </c:spPr>
          <c:invertIfNegative val="0"/>
          <c:cat>
            <c:strRef>
              <c:f>Sheet1!$A$2:$A$6</c:f>
              <c:strCache>
                <c:ptCount val="5"/>
                <c:pt idx="0">
                  <c:v>Michigan</c:v>
                </c:pt>
                <c:pt idx="1">
                  <c:v>Missouri</c:v>
                </c:pt>
                <c:pt idx="2">
                  <c:v>North Carolina</c:v>
                </c:pt>
                <c:pt idx="3">
                  <c:v>Ohio</c:v>
                </c:pt>
                <c:pt idx="4">
                  <c:v>Florida</c:v>
                </c:pt>
              </c:strCache>
            </c:strRef>
          </c:cat>
          <c:val>
            <c:numRef>
              <c:f>Sheet1!$B$2:$B$6</c:f>
              <c:numCache>
                <c:formatCode>"$"#,##0.00_);[Red]\("$"#,##0.00\)</c:formatCode>
                <c:ptCount val="5"/>
                <c:pt idx="0">
                  <c:v>4</c:v>
                </c:pt>
                <c:pt idx="1">
                  <c:v>3.9</c:v>
                </c:pt>
                <c:pt idx="2">
                  <c:v>4.3</c:v>
                </c:pt>
                <c:pt idx="3">
                  <c:v>4.8</c:v>
                </c:pt>
                <c:pt idx="4">
                  <c:v>5.7</c:v>
                </c:pt>
              </c:numCache>
            </c:numRef>
          </c:val>
          <c:extLst>
            <c:ext xmlns:c16="http://schemas.microsoft.com/office/drawing/2014/chart" uri="{C3380CC4-5D6E-409C-BE32-E72D297353CC}">
              <c16:uniqueId val="{00000000-6B3C-4733-A793-1E6BFB817318}"/>
            </c:ext>
          </c:extLst>
        </c:ser>
        <c:dLbls>
          <c:showLegendKey val="0"/>
          <c:showVal val="0"/>
          <c:showCatName val="0"/>
          <c:showSerName val="0"/>
          <c:showPercent val="0"/>
          <c:showBubbleSize val="0"/>
        </c:dLbls>
        <c:gapWidth val="182"/>
        <c:axId val="1274320480"/>
        <c:axId val="1224158512"/>
      </c:barChart>
      <c:catAx>
        <c:axId val="1274320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24158512"/>
        <c:crosses val="autoZero"/>
        <c:auto val="1"/>
        <c:lblAlgn val="ctr"/>
        <c:lblOffset val="100"/>
        <c:noMultiLvlLbl val="0"/>
      </c:catAx>
      <c:valAx>
        <c:axId val="1224158512"/>
        <c:scaling>
          <c:orientation val="minMax"/>
        </c:scaling>
        <c:delete val="0"/>
        <c:axPos val="b"/>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4320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Ohio Major Markets Q2 2022 Industrial Vacancy Rate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Q2 2022 Industrial Vacancy Rate</c:v>
                </c:pt>
              </c:strCache>
            </c:strRef>
          </c:tx>
          <c:spPr>
            <a:solidFill>
              <a:schemeClr val="accent6"/>
            </a:solidFill>
            <a:ln>
              <a:noFill/>
            </a:ln>
            <a:effectLst/>
          </c:spPr>
          <c:invertIfNegative val="0"/>
          <c:cat>
            <c:strRef>
              <c:f>Sheet1!$A$2:$A$4</c:f>
              <c:strCache>
                <c:ptCount val="3"/>
                <c:pt idx="0">
                  <c:v>Columbus</c:v>
                </c:pt>
                <c:pt idx="1">
                  <c:v>Cleveland</c:v>
                </c:pt>
                <c:pt idx="2">
                  <c:v>Cincinnati</c:v>
                </c:pt>
              </c:strCache>
            </c:strRef>
          </c:cat>
          <c:val>
            <c:numRef>
              <c:f>Sheet1!$B$2:$B$4</c:f>
              <c:numCache>
                <c:formatCode>0.00%</c:formatCode>
                <c:ptCount val="3"/>
                <c:pt idx="0">
                  <c:v>2.1000000000000001E-2</c:v>
                </c:pt>
                <c:pt idx="1">
                  <c:v>4.7E-2</c:v>
                </c:pt>
                <c:pt idx="2">
                  <c:v>3.1E-2</c:v>
                </c:pt>
              </c:numCache>
            </c:numRef>
          </c:val>
          <c:extLst>
            <c:ext xmlns:c16="http://schemas.microsoft.com/office/drawing/2014/chart" uri="{C3380CC4-5D6E-409C-BE32-E72D297353CC}">
              <c16:uniqueId val="{00000000-76AB-4A5A-AE52-67E491F54A77}"/>
            </c:ext>
          </c:extLst>
        </c:ser>
        <c:dLbls>
          <c:showLegendKey val="0"/>
          <c:showVal val="0"/>
          <c:showCatName val="0"/>
          <c:showSerName val="0"/>
          <c:showPercent val="0"/>
          <c:showBubbleSize val="0"/>
        </c:dLbls>
        <c:gapWidth val="219"/>
        <c:overlap val="-27"/>
        <c:axId val="493490032"/>
        <c:axId val="493491280"/>
      </c:barChart>
      <c:catAx>
        <c:axId val="49349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3491280"/>
        <c:crosses val="autoZero"/>
        <c:auto val="1"/>
        <c:lblAlgn val="ctr"/>
        <c:lblOffset val="100"/>
        <c:noMultiLvlLbl val="0"/>
      </c:catAx>
      <c:valAx>
        <c:axId val="4934912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3490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E-Commerce as a percent of retail sales</c:v>
                </c:pt>
              </c:strCache>
            </c:strRef>
          </c:tx>
          <c:spPr>
            <a:solidFill>
              <a:schemeClr val="accent1"/>
            </a:solidFill>
            <a:ln>
              <a:noFill/>
            </a:ln>
            <a:effectLst/>
          </c:spPr>
          <c:invertIfNegative val="0"/>
          <c:cat>
            <c:strRef>
              <c:f>Sheet1!$A$2:$A$94</c:f>
              <c:strCache>
                <c:ptCount val="91"/>
                <c:pt idx="0">
                  <c:v>2nd quarter 2022(p)</c:v>
                </c:pt>
                <c:pt idx="1">
                  <c:v>1st quarter 2022(r)</c:v>
                </c:pt>
                <c:pt idx="2">
                  <c:v>4th quarter 2021</c:v>
                </c:pt>
                <c:pt idx="3">
                  <c:v>3rd quarter 2021</c:v>
                </c:pt>
                <c:pt idx="4">
                  <c:v>2nd quarter 2021(r)</c:v>
                </c:pt>
                <c:pt idx="5">
                  <c:v>1st quarter 2021</c:v>
                </c:pt>
                <c:pt idx="6">
                  <c:v>4th quarter 2020</c:v>
                </c:pt>
                <c:pt idx="7">
                  <c:v>3rd quarter 2020</c:v>
                </c:pt>
                <c:pt idx="8">
                  <c:v>2nd quarter 2020</c:v>
                </c:pt>
                <c:pt idx="9">
                  <c:v>1st quarter 2020</c:v>
                </c:pt>
                <c:pt idx="10">
                  <c:v>4th quarter 2019</c:v>
                </c:pt>
                <c:pt idx="11">
                  <c:v>3rd quarter 2019</c:v>
                </c:pt>
                <c:pt idx="12">
                  <c:v>2nd quarter 2019</c:v>
                </c:pt>
                <c:pt idx="13">
                  <c:v>1st quarter 2019</c:v>
                </c:pt>
                <c:pt idx="14">
                  <c:v>4th quarter 2018</c:v>
                </c:pt>
                <c:pt idx="15">
                  <c:v>3rd quarter 2018</c:v>
                </c:pt>
                <c:pt idx="16">
                  <c:v>2nd quarter 2018</c:v>
                </c:pt>
                <c:pt idx="17">
                  <c:v>1st quarter 2018</c:v>
                </c:pt>
                <c:pt idx="18">
                  <c:v>4th quarter 2017</c:v>
                </c:pt>
                <c:pt idx="19">
                  <c:v>3rd quarter 2017</c:v>
                </c:pt>
                <c:pt idx="20">
                  <c:v>2nd quarter 2017</c:v>
                </c:pt>
                <c:pt idx="21">
                  <c:v>1st quarter 2017</c:v>
                </c:pt>
                <c:pt idx="22">
                  <c:v>4th quarter 2016</c:v>
                </c:pt>
                <c:pt idx="23">
                  <c:v>3rd quarter 2016</c:v>
                </c:pt>
                <c:pt idx="24">
                  <c:v>2nd quarter 2016</c:v>
                </c:pt>
                <c:pt idx="25">
                  <c:v>1st quarter 2016</c:v>
                </c:pt>
                <c:pt idx="26">
                  <c:v>4th quarter 2015</c:v>
                </c:pt>
                <c:pt idx="27">
                  <c:v>3rd quarter 2015</c:v>
                </c:pt>
                <c:pt idx="28">
                  <c:v>2nd quarter 2015</c:v>
                </c:pt>
                <c:pt idx="29">
                  <c:v>1st quarter 2015</c:v>
                </c:pt>
                <c:pt idx="30">
                  <c:v>4th quarter 2014</c:v>
                </c:pt>
                <c:pt idx="31">
                  <c:v>3rd quarter 2014</c:v>
                </c:pt>
                <c:pt idx="32">
                  <c:v>2nd quarter 2014</c:v>
                </c:pt>
                <c:pt idx="33">
                  <c:v>1st quarter 2014</c:v>
                </c:pt>
                <c:pt idx="34">
                  <c:v>4th quarter 2013</c:v>
                </c:pt>
                <c:pt idx="35">
                  <c:v>3rd quarter 2013</c:v>
                </c:pt>
                <c:pt idx="36">
                  <c:v>2nd quarter 2013</c:v>
                </c:pt>
                <c:pt idx="37">
                  <c:v>1st quarter 2013</c:v>
                </c:pt>
                <c:pt idx="38">
                  <c:v>4th quarter 2012</c:v>
                </c:pt>
                <c:pt idx="39">
                  <c:v>3rd quarter 2012</c:v>
                </c:pt>
                <c:pt idx="40">
                  <c:v>2nd quarter 2012</c:v>
                </c:pt>
                <c:pt idx="41">
                  <c:v>1st quarter 2012</c:v>
                </c:pt>
                <c:pt idx="42">
                  <c:v>4th quarter 2011</c:v>
                </c:pt>
                <c:pt idx="43">
                  <c:v>3rd quarter 2011</c:v>
                </c:pt>
                <c:pt idx="44">
                  <c:v>2nd quarter 2011</c:v>
                </c:pt>
                <c:pt idx="45">
                  <c:v>1st quarter 2011</c:v>
                </c:pt>
                <c:pt idx="46">
                  <c:v>4th quarter 2010</c:v>
                </c:pt>
                <c:pt idx="47">
                  <c:v>3rd quarter 2010</c:v>
                </c:pt>
                <c:pt idx="48">
                  <c:v>2nd quarter 2010</c:v>
                </c:pt>
                <c:pt idx="49">
                  <c:v>1st quarter 2010</c:v>
                </c:pt>
                <c:pt idx="50">
                  <c:v>4th quarter 2009</c:v>
                </c:pt>
                <c:pt idx="51">
                  <c:v>3rd quarter 2009</c:v>
                </c:pt>
                <c:pt idx="52">
                  <c:v>2nd quarter 2009</c:v>
                </c:pt>
                <c:pt idx="53">
                  <c:v>1st quarter 2009</c:v>
                </c:pt>
                <c:pt idx="54">
                  <c:v>4th quarter 2008</c:v>
                </c:pt>
                <c:pt idx="55">
                  <c:v>3rd quarter 2008</c:v>
                </c:pt>
                <c:pt idx="56">
                  <c:v>2nd quarter 2008</c:v>
                </c:pt>
                <c:pt idx="57">
                  <c:v>1st quarter 2008</c:v>
                </c:pt>
                <c:pt idx="58">
                  <c:v>4th quarter 2007</c:v>
                </c:pt>
                <c:pt idx="59">
                  <c:v>3rd quarter 2007</c:v>
                </c:pt>
                <c:pt idx="60">
                  <c:v>2nd quarter 2007</c:v>
                </c:pt>
                <c:pt idx="61">
                  <c:v>1st quarter 2007</c:v>
                </c:pt>
                <c:pt idx="62">
                  <c:v>4th quarter 2006</c:v>
                </c:pt>
                <c:pt idx="63">
                  <c:v>3rd quarter 2006</c:v>
                </c:pt>
                <c:pt idx="64">
                  <c:v>2nd quarter 2006</c:v>
                </c:pt>
                <c:pt idx="65">
                  <c:v>1st quarter 2006</c:v>
                </c:pt>
                <c:pt idx="66">
                  <c:v>4th quarter 2005</c:v>
                </c:pt>
                <c:pt idx="67">
                  <c:v>3rd quarter 2005</c:v>
                </c:pt>
                <c:pt idx="68">
                  <c:v>2nd quarter 2005</c:v>
                </c:pt>
                <c:pt idx="69">
                  <c:v>1st quarter 2005</c:v>
                </c:pt>
                <c:pt idx="70">
                  <c:v>4th quarter 2004</c:v>
                </c:pt>
                <c:pt idx="71">
                  <c:v>3rd quarter 2004</c:v>
                </c:pt>
                <c:pt idx="72">
                  <c:v>2nd quarter 2004</c:v>
                </c:pt>
                <c:pt idx="73">
                  <c:v>1st quarter 2004</c:v>
                </c:pt>
                <c:pt idx="74">
                  <c:v>4th quarter 2003</c:v>
                </c:pt>
                <c:pt idx="75">
                  <c:v>3rd quarter 2003</c:v>
                </c:pt>
                <c:pt idx="76">
                  <c:v>2nd quarter 2003</c:v>
                </c:pt>
                <c:pt idx="77">
                  <c:v>1st quarter 2003</c:v>
                </c:pt>
                <c:pt idx="78">
                  <c:v>4th quarter 2002</c:v>
                </c:pt>
                <c:pt idx="79">
                  <c:v>3rd quarter 2002</c:v>
                </c:pt>
                <c:pt idx="80">
                  <c:v>2nd quarter 2002</c:v>
                </c:pt>
                <c:pt idx="81">
                  <c:v>1st quarter 2002</c:v>
                </c:pt>
                <c:pt idx="82">
                  <c:v>4th quarter 2001</c:v>
                </c:pt>
                <c:pt idx="83">
                  <c:v>3rd quarter 2001</c:v>
                </c:pt>
                <c:pt idx="84">
                  <c:v>2nd quarter 2001</c:v>
                </c:pt>
                <c:pt idx="85">
                  <c:v>1st quarter 2001</c:v>
                </c:pt>
                <c:pt idx="86">
                  <c:v>4th quarter 2000</c:v>
                </c:pt>
                <c:pt idx="87">
                  <c:v>3rd quarter 2000</c:v>
                </c:pt>
                <c:pt idx="88">
                  <c:v>2nd quarter 2000</c:v>
                </c:pt>
                <c:pt idx="89">
                  <c:v>1st quarter 2000</c:v>
                </c:pt>
                <c:pt idx="90">
                  <c:v>4th quarter 1999</c:v>
                </c:pt>
              </c:strCache>
            </c:strRef>
          </c:cat>
          <c:val>
            <c:numRef>
              <c:f>Sheet1!$B$2:$B$94</c:f>
              <c:numCache>
                <c:formatCode>0.0</c:formatCode>
                <c:ptCount val="93"/>
                <c:pt idx="0">
                  <c:v>14.5</c:v>
                </c:pt>
                <c:pt idx="1">
                  <c:v>14.3</c:v>
                </c:pt>
                <c:pt idx="2">
                  <c:v>14.5</c:v>
                </c:pt>
                <c:pt idx="3">
                  <c:v>14.6</c:v>
                </c:pt>
                <c:pt idx="4">
                  <c:v>14.5</c:v>
                </c:pt>
                <c:pt idx="5">
                  <c:v>14.9</c:v>
                </c:pt>
                <c:pt idx="6">
                  <c:v>15.1</c:v>
                </c:pt>
                <c:pt idx="7">
                  <c:v>15.1</c:v>
                </c:pt>
                <c:pt idx="8">
                  <c:v>16.399999999999999</c:v>
                </c:pt>
                <c:pt idx="9">
                  <c:v>11.9</c:v>
                </c:pt>
                <c:pt idx="10">
                  <c:v>11.1</c:v>
                </c:pt>
                <c:pt idx="11">
                  <c:v>10.7</c:v>
                </c:pt>
                <c:pt idx="12">
                  <c:v>10.3</c:v>
                </c:pt>
                <c:pt idx="13">
                  <c:v>10</c:v>
                </c:pt>
                <c:pt idx="14">
                  <c:v>9.9</c:v>
                </c:pt>
                <c:pt idx="15">
                  <c:v>9.6999999999999993</c:v>
                </c:pt>
                <c:pt idx="16">
                  <c:v>9.5</c:v>
                </c:pt>
                <c:pt idx="17">
                  <c:v>9.4</c:v>
                </c:pt>
                <c:pt idx="18">
                  <c:v>9.1</c:v>
                </c:pt>
                <c:pt idx="19">
                  <c:v>8.9</c:v>
                </c:pt>
                <c:pt idx="20">
                  <c:v>8.6999999999999993</c:v>
                </c:pt>
                <c:pt idx="21">
                  <c:v>8.4</c:v>
                </c:pt>
                <c:pt idx="22">
                  <c:v>8.1999999999999993</c:v>
                </c:pt>
                <c:pt idx="23">
                  <c:v>8</c:v>
                </c:pt>
                <c:pt idx="24">
                  <c:v>7.8</c:v>
                </c:pt>
                <c:pt idx="25">
                  <c:v>7.7</c:v>
                </c:pt>
                <c:pt idx="26">
                  <c:v>7.4</c:v>
                </c:pt>
                <c:pt idx="27">
                  <c:v>7.2</c:v>
                </c:pt>
                <c:pt idx="28">
                  <c:v>7</c:v>
                </c:pt>
                <c:pt idx="29">
                  <c:v>6.9</c:v>
                </c:pt>
                <c:pt idx="30">
                  <c:v>6.6</c:v>
                </c:pt>
                <c:pt idx="31">
                  <c:v>6.5</c:v>
                </c:pt>
                <c:pt idx="32">
                  <c:v>6.3</c:v>
                </c:pt>
                <c:pt idx="33">
                  <c:v>6.2</c:v>
                </c:pt>
                <c:pt idx="34">
                  <c:v>6.1</c:v>
                </c:pt>
                <c:pt idx="35">
                  <c:v>5.9</c:v>
                </c:pt>
                <c:pt idx="36">
                  <c:v>5.8</c:v>
                </c:pt>
                <c:pt idx="37">
                  <c:v>5.6</c:v>
                </c:pt>
                <c:pt idx="38">
                  <c:v>5.6</c:v>
                </c:pt>
                <c:pt idx="39">
                  <c:v>5.5</c:v>
                </c:pt>
                <c:pt idx="40">
                  <c:v>5.3</c:v>
                </c:pt>
                <c:pt idx="41">
                  <c:v>5.2</c:v>
                </c:pt>
                <c:pt idx="42">
                  <c:v>5.0999999999999996</c:v>
                </c:pt>
                <c:pt idx="43">
                  <c:v>4.9000000000000004</c:v>
                </c:pt>
                <c:pt idx="44">
                  <c:v>4.8</c:v>
                </c:pt>
                <c:pt idx="45">
                  <c:v>4.7</c:v>
                </c:pt>
                <c:pt idx="46">
                  <c:v>4.5999999999999996</c:v>
                </c:pt>
                <c:pt idx="47">
                  <c:v>4.5999999999999996</c:v>
                </c:pt>
                <c:pt idx="48">
                  <c:v>4.4000000000000004</c:v>
                </c:pt>
                <c:pt idx="49">
                  <c:v>4.2</c:v>
                </c:pt>
                <c:pt idx="50">
                  <c:v>4.0999999999999996</c:v>
                </c:pt>
                <c:pt idx="51">
                  <c:v>4.0999999999999996</c:v>
                </c:pt>
                <c:pt idx="52">
                  <c:v>4</c:v>
                </c:pt>
                <c:pt idx="53">
                  <c:v>3.8</c:v>
                </c:pt>
                <c:pt idx="54">
                  <c:v>3.6</c:v>
                </c:pt>
                <c:pt idx="55">
                  <c:v>3.6</c:v>
                </c:pt>
                <c:pt idx="56">
                  <c:v>3.6</c:v>
                </c:pt>
                <c:pt idx="57">
                  <c:v>3.6</c:v>
                </c:pt>
                <c:pt idx="58">
                  <c:v>3.5</c:v>
                </c:pt>
                <c:pt idx="59">
                  <c:v>3.5</c:v>
                </c:pt>
                <c:pt idx="60">
                  <c:v>3.4</c:v>
                </c:pt>
                <c:pt idx="61">
                  <c:v>3.2</c:v>
                </c:pt>
                <c:pt idx="62">
                  <c:v>3.1</c:v>
                </c:pt>
                <c:pt idx="63">
                  <c:v>3</c:v>
                </c:pt>
                <c:pt idx="64">
                  <c:v>2.8</c:v>
                </c:pt>
                <c:pt idx="65">
                  <c:v>2.7</c:v>
                </c:pt>
                <c:pt idx="66">
                  <c:v>2.6</c:v>
                </c:pt>
                <c:pt idx="67">
                  <c:v>2.5</c:v>
                </c:pt>
                <c:pt idx="68">
                  <c:v>2.4</c:v>
                </c:pt>
                <c:pt idx="69">
                  <c:v>2.2999999999999998</c:v>
                </c:pt>
                <c:pt idx="70">
                  <c:v>2.2000000000000002</c:v>
                </c:pt>
                <c:pt idx="71">
                  <c:v>2.1</c:v>
                </c:pt>
                <c:pt idx="72">
                  <c:v>2</c:v>
                </c:pt>
                <c:pt idx="73">
                  <c:v>2</c:v>
                </c:pt>
                <c:pt idx="74">
                  <c:v>1.9</c:v>
                </c:pt>
                <c:pt idx="75">
                  <c:v>1.8</c:v>
                </c:pt>
                <c:pt idx="76">
                  <c:v>1.7</c:v>
                </c:pt>
                <c:pt idx="77">
                  <c:v>1.6</c:v>
                </c:pt>
                <c:pt idx="78">
                  <c:v>1.5</c:v>
                </c:pt>
                <c:pt idx="79">
                  <c:v>1.5</c:v>
                </c:pt>
                <c:pt idx="80">
                  <c:v>1.4</c:v>
                </c:pt>
                <c:pt idx="81">
                  <c:v>1.3</c:v>
                </c:pt>
                <c:pt idx="82">
                  <c:v>1.2</c:v>
                </c:pt>
                <c:pt idx="83">
                  <c:v>1.1000000000000001</c:v>
                </c:pt>
                <c:pt idx="84">
                  <c:v>1.1000000000000001</c:v>
                </c:pt>
                <c:pt idx="85">
                  <c:v>1.1000000000000001</c:v>
                </c:pt>
                <c:pt idx="86">
                  <c:v>1</c:v>
                </c:pt>
                <c:pt idx="87">
                  <c:v>1</c:v>
                </c:pt>
                <c:pt idx="88">
                  <c:v>0.9</c:v>
                </c:pt>
                <c:pt idx="89" formatCode="#,##0.0">
                  <c:v>0.8</c:v>
                </c:pt>
                <c:pt idx="90" formatCode="#,##0.0">
                  <c:v>0.6</c:v>
                </c:pt>
              </c:numCache>
            </c:numRef>
          </c:val>
          <c:extLst>
            <c:ext xmlns:c16="http://schemas.microsoft.com/office/drawing/2014/chart" uri="{C3380CC4-5D6E-409C-BE32-E72D297353CC}">
              <c16:uniqueId val="{00000000-35E9-435C-BBA2-51F2748A75BE}"/>
            </c:ext>
          </c:extLst>
        </c:ser>
        <c:dLbls>
          <c:showLegendKey val="0"/>
          <c:showVal val="0"/>
          <c:showCatName val="0"/>
          <c:showSerName val="0"/>
          <c:showPercent val="0"/>
          <c:showBubbleSize val="0"/>
        </c:dLbls>
        <c:gapWidth val="150"/>
        <c:axId val="878978032"/>
        <c:axId val="878978864"/>
      </c:barChart>
      <c:catAx>
        <c:axId val="878978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8978864"/>
        <c:crosses val="autoZero"/>
        <c:auto val="1"/>
        <c:lblAlgn val="ctr"/>
        <c:lblOffset val="100"/>
        <c:noMultiLvlLbl val="0"/>
      </c:catAx>
      <c:valAx>
        <c:axId val="87897886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8978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dirty="0"/>
              <a:t>Annual Mean Wage for Transportation</a:t>
            </a:r>
            <a:r>
              <a:rPr lang="en-US" sz="3200" baseline="0" dirty="0"/>
              <a:t> and Material Movers Workers</a:t>
            </a:r>
            <a:endParaRPr lang="en-US" sz="3200" dirty="0"/>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Annual Mean Wage</c:v>
                </c:pt>
              </c:strCache>
            </c:strRef>
          </c:tx>
          <c:spPr>
            <a:solidFill>
              <a:schemeClr val="accent5"/>
            </a:solidFill>
            <a:ln>
              <a:noFill/>
            </a:ln>
            <a:effectLst/>
          </c:spPr>
          <c:invertIfNegative val="0"/>
          <c:cat>
            <c:strRef>
              <c:f>Sheet1!$A$2:$A$4</c:f>
              <c:strCache>
                <c:ptCount val="3"/>
                <c:pt idx="0">
                  <c:v>Indianapolis MSA</c:v>
                </c:pt>
                <c:pt idx="1">
                  <c:v>Louisville MSA</c:v>
                </c:pt>
                <c:pt idx="2">
                  <c:v>Columbus MSA</c:v>
                </c:pt>
              </c:strCache>
            </c:strRef>
          </c:cat>
          <c:val>
            <c:numRef>
              <c:f>Sheet1!$B$2:$B$4</c:f>
              <c:numCache>
                <c:formatCode>"$"#,##0_);[Red]\("$"#,##0\)</c:formatCode>
                <c:ptCount val="3"/>
                <c:pt idx="0">
                  <c:v>37450</c:v>
                </c:pt>
                <c:pt idx="1">
                  <c:v>42630</c:v>
                </c:pt>
                <c:pt idx="2">
                  <c:v>36800</c:v>
                </c:pt>
              </c:numCache>
            </c:numRef>
          </c:val>
          <c:extLst>
            <c:ext xmlns:c16="http://schemas.microsoft.com/office/drawing/2014/chart" uri="{C3380CC4-5D6E-409C-BE32-E72D297353CC}">
              <c16:uniqueId val="{00000000-7A17-4555-B277-B4D8AF952134}"/>
            </c:ext>
          </c:extLst>
        </c:ser>
        <c:dLbls>
          <c:showLegendKey val="0"/>
          <c:showVal val="0"/>
          <c:showCatName val="0"/>
          <c:showSerName val="0"/>
          <c:showPercent val="0"/>
          <c:showBubbleSize val="0"/>
        </c:dLbls>
        <c:gapWidth val="182"/>
        <c:axId val="1399571712"/>
        <c:axId val="1399593344"/>
      </c:barChart>
      <c:catAx>
        <c:axId val="1399571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399593344"/>
        <c:crosses val="autoZero"/>
        <c:auto val="1"/>
        <c:lblAlgn val="ctr"/>
        <c:lblOffset val="100"/>
        <c:noMultiLvlLbl val="0"/>
      </c:catAx>
      <c:valAx>
        <c:axId val="1399593344"/>
        <c:scaling>
          <c:orientation val="minMax"/>
        </c:scaling>
        <c:delete val="0"/>
        <c:axPos val="b"/>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9957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F395B-4DD6-4293-9F49-266705CA30CE}" type="doc">
      <dgm:prSet loTypeId="urn:microsoft.com/office/officeart/2005/8/layout/process1" loCatId="process" qsTypeId="urn:microsoft.com/office/officeart/2005/8/quickstyle/simple4" qsCatId="simple" csTypeId="urn:microsoft.com/office/officeart/2005/8/colors/colorful1" csCatId="colorful" phldr="1"/>
      <dgm:spPr/>
    </dgm:pt>
    <dgm:pt modelId="{5F00284A-2536-4605-8BFF-BDCECAB2F8C1}">
      <dgm:prSet/>
      <dgm:spPr>
        <a:xfrm>
          <a:off x="1046797" y="231401"/>
          <a:ext cx="747712" cy="743696"/>
        </a:xfrm>
      </dgm:spPr>
      <dgm:t>
        <a:bodyPr/>
        <a:lstStyle/>
        <a:p>
          <a:pPr>
            <a:buNone/>
          </a:pPr>
          <a:r>
            <a:rPr lang="en-US" dirty="0">
              <a:latin typeface="Calibri"/>
              <a:ea typeface="+mn-ea"/>
              <a:cs typeface="+mn-cs"/>
            </a:rPr>
            <a:t>Public Sector Economic Developers</a:t>
          </a:r>
        </a:p>
      </dgm:t>
    </dgm:pt>
    <dgm:pt modelId="{8D08D967-A5F3-41B2-8EE3-710A37C11257}" type="parTrans" cxnId="{74E29BCC-A4E3-403D-B78D-8C97E33D9F57}">
      <dgm:prSet/>
      <dgm:spPr/>
      <dgm:t>
        <a:bodyPr/>
        <a:lstStyle/>
        <a:p>
          <a:endParaRPr lang="en-US"/>
        </a:p>
      </dgm:t>
    </dgm:pt>
    <dgm:pt modelId="{C6C6486D-B237-4150-8EF1-6750F046C32F}" type="sibTrans" cxnId="{74E29BCC-A4E3-403D-B78D-8C97E33D9F57}">
      <dgm:prSet/>
      <dgm:spPr>
        <a:xfrm>
          <a:off x="1869281" y="510533"/>
          <a:ext cx="158515" cy="185432"/>
        </a:xfrm>
      </dgm:spPr>
      <dgm:t>
        <a:bodyPr/>
        <a:lstStyle/>
        <a:p>
          <a:pPr>
            <a:buNone/>
          </a:pPr>
          <a:endParaRPr lang="en-US">
            <a:latin typeface="Calibri" panose="020F0502020204030204"/>
            <a:ea typeface="+mn-ea"/>
            <a:cs typeface="+mn-cs"/>
          </a:endParaRPr>
        </a:p>
      </dgm:t>
    </dgm:pt>
    <dgm:pt modelId="{0ECFE86D-C89E-4CCB-8F61-3EB7D4DC6D07}">
      <dgm:prSet/>
      <dgm:spPr>
        <a:xfrm>
          <a:off x="3140392" y="231401"/>
          <a:ext cx="747712" cy="743696"/>
        </a:xfrm>
      </dgm:spPr>
      <dgm:t>
        <a:bodyPr/>
        <a:lstStyle/>
        <a:p>
          <a:pPr>
            <a:buNone/>
          </a:pPr>
          <a:r>
            <a:rPr lang="en-US" dirty="0">
              <a:latin typeface="Calibri"/>
              <a:ea typeface="+mn-ea"/>
              <a:cs typeface="+mn-cs"/>
            </a:rPr>
            <a:t>Project Finance Advisor</a:t>
          </a:r>
        </a:p>
      </dgm:t>
    </dgm:pt>
    <dgm:pt modelId="{2099AF6E-77A5-4ABB-A750-7F9763FDF7FE}" type="parTrans" cxnId="{89964B95-1803-4DFB-8B68-957289702B69}">
      <dgm:prSet/>
      <dgm:spPr/>
      <dgm:t>
        <a:bodyPr/>
        <a:lstStyle/>
        <a:p>
          <a:endParaRPr lang="en-US"/>
        </a:p>
      </dgm:t>
    </dgm:pt>
    <dgm:pt modelId="{31ADD95D-C86E-4CB7-8A21-22FB7EB67DE3}" type="sibTrans" cxnId="{89964B95-1803-4DFB-8B68-957289702B69}">
      <dgm:prSet/>
      <dgm:spPr>
        <a:xfrm>
          <a:off x="3962876" y="510533"/>
          <a:ext cx="158515" cy="185432"/>
        </a:xfrm>
      </dgm:spPr>
      <dgm:t>
        <a:bodyPr/>
        <a:lstStyle/>
        <a:p>
          <a:pPr>
            <a:buNone/>
          </a:pPr>
          <a:endParaRPr lang="en-US">
            <a:latin typeface="Calibri" panose="020F0502020204030204"/>
            <a:ea typeface="+mn-ea"/>
            <a:cs typeface="+mn-cs"/>
          </a:endParaRPr>
        </a:p>
      </dgm:t>
    </dgm:pt>
    <dgm:pt modelId="{80F3812B-678B-4E5E-8A3F-A29AFFD456F5}">
      <dgm:prSet/>
      <dgm:spPr>
        <a:xfrm>
          <a:off x="4187190" y="231401"/>
          <a:ext cx="747712" cy="743696"/>
        </a:xfrm>
      </dgm:spPr>
      <dgm:t>
        <a:bodyPr/>
        <a:lstStyle/>
        <a:p>
          <a:pPr>
            <a:buNone/>
          </a:pPr>
          <a:r>
            <a:rPr lang="en-US" dirty="0">
              <a:latin typeface="Calibri"/>
              <a:ea typeface="+mn-ea"/>
              <a:cs typeface="+mn-cs"/>
            </a:rPr>
            <a:t>Tax Incentive Lawyer</a:t>
          </a:r>
        </a:p>
      </dgm:t>
    </dgm:pt>
    <dgm:pt modelId="{42E99EA3-FF24-403E-9D86-63E3F6A958DD}" type="parTrans" cxnId="{B12CB427-3199-4DB3-A77F-18E1B84A7289}">
      <dgm:prSet/>
      <dgm:spPr/>
      <dgm:t>
        <a:bodyPr/>
        <a:lstStyle/>
        <a:p>
          <a:endParaRPr lang="en-US"/>
        </a:p>
      </dgm:t>
    </dgm:pt>
    <dgm:pt modelId="{5002736D-6F96-4287-AA70-64440AB101D3}" type="sibTrans" cxnId="{B12CB427-3199-4DB3-A77F-18E1B84A7289}">
      <dgm:prSet/>
      <dgm:spPr>
        <a:xfrm>
          <a:off x="5009673" y="510533"/>
          <a:ext cx="158515" cy="185432"/>
        </a:xfrm>
      </dgm:spPr>
      <dgm:t>
        <a:bodyPr/>
        <a:lstStyle/>
        <a:p>
          <a:pPr>
            <a:buNone/>
          </a:pPr>
          <a:endParaRPr lang="en-US">
            <a:latin typeface="Calibri" panose="020F0502020204030204"/>
            <a:ea typeface="+mn-ea"/>
            <a:cs typeface="+mn-cs"/>
          </a:endParaRPr>
        </a:p>
      </dgm:t>
    </dgm:pt>
    <dgm:pt modelId="{CBF84A96-475A-4F09-92DB-27CE755433F4}">
      <dgm:prSet phldrT="[Text]"/>
      <dgm:spPr>
        <a:xfrm>
          <a:off x="0" y="231401"/>
          <a:ext cx="747712" cy="743696"/>
        </a:xfrm>
      </dgm:spPr>
      <dgm:t>
        <a:bodyPr/>
        <a:lstStyle/>
        <a:p>
          <a:pPr>
            <a:buNone/>
          </a:pPr>
          <a:r>
            <a:rPr lang="en-US" dirty="0">
              <a:latin typeface="Calibri"/>
              <a:ea typeface="+mn-ea"/>
              <a:cs typeface="+mn-cs"/>
            </a:rPr>
            <a:t>Economic Developer Author</a:t>
          </a:r>
        </a:p>
      </dgm:t>
    </dgm:pt>
    <dgm:pt modelId="{1401EEF3-8144-4877-947D-02CB8A959A60}" type="parTrans" cxnId="{771DEE6F-3E0A-4DD6-9BBA-F43142272065}">
      <dgm:prSet/>
      <dgm:spPr/>
      <dgm:t>
        <a:bodyPr/>
        <a:lstStyle/>
        <a:p>
          <a:endParaRPr lang="en-US"/>
        </a:p>
      </dgm:t>
    </dgm:pt>
    <dgm:pt modelId="{0FD006E9-C0A5-47C8-BBFC-470C451CE63F}" type="sibTrans" cxnId="{771DEE6F-3E0A-4DD6-9BBA-F43142272065}">
      <dgm:prSet/>
      <dgm:spPr/>
      <dgm:t>
        <a:bodyPr/>
        <a:lstStyle/>
        <a:p>
          <a:endParaRPr lang="en-US"/>
        </a:p>
      </dgm:t>
    </dgm:pt>
    <dgm:pt modelId="{FD0D683E-7EE9-4C4E-9691-874B2F5D791B}">
      <dgm:prSet phldrT="[Text]"/>
      <dgm:spPr>
        <a:xfrm>
          <a:off x="0" y="231401"/>
          <a:ext cx="747712" cy="743696"/>
        </a:xfrm>
      </dgm:spPr>
      <dgm:t>
        <a:bodyPr/>
        <a:lstStyle/>
        <a:p>
          <a:pPr>
            <a:buNone/>
          </a:pPr>
          <a:r>
            <a:rPr lang="en-US">
              <a:latin typeface="Calibri"/>
              <a:ea typeface="+mn-ea"/>
              <a:cs typeface="+mn-cs"/>
            </a:rPr>
            <a:t>Lobbyist</a:t>
          </a:r>
          <a:endParaRPr lang="en-US" dirty="0">
            <a:latin typeface="Calibri"/>
            <a:ea typeface="+mn-ea"/>
            <a:cs typeface="+mn-cs"/>
          </a:endParaRPr>
        </a:p>
      </dgm:t>
    </dgm:pt>
    <dgm:pt modelId="{2B530522-7507-4615-A8C2-B1AAB8C81399}" type="parTrans" cxnId="{36864504-0B59-4BE3-98C0-3B0345C17E81}">
      <dgm:prSet/>
      <dgm:spPr/>
    </dgm:pt>
    <dgm:pt modelId="{578D3240-4710-483B-9067-F19C4816A72C}" type="sibTrans" cxnId="{36864504-0B59-4BE3-98C0-3B0345C17E81}">
      <dgm:prSet/>
      <dgm:spPr/>
      <dgm:t>
        <a:bodyPr/>
        <a:lstStyle/>
        <a:p>
          <a:endParaRPr lang="en-US"/>
        </a:p>
      </dgm:t>
    </dgm:pt>
    <dgm:pt modelId="{65B0F71E-FFE0-4FE5-99D1-BC34B00FED75}">
      <dgm:prSet phldrT="[Text]"/>
      <dgm:spPr>
        <a:xfrm>
          <a:off x="0" y="231401"/>
          <a:ext cx="747712" cy="743696"/>
        </a:xfrm>
      </dgm:spPr>
      <dgm:t>
        <a:bodyPr/>
        <a:lstStyle/>
        <a:p>
          <a:pPr>
            <a:buNone/>
          </a:pPr>
          <a:r>
            <a:rPr lang="en-US" dirty="0">
              <a:latin typeface="Calibri"/>
              <a:ea typeface="+mn-ea"/>
              <a:cs typeface="+mn-cs"/>
            </a:rPr>
            <a:t>Utility Economic Developers</a:t>
          </a:r>
        </a:p>
      </dgm:t>
    </dgm:pt>
    <dgm:pt modelId="{8D8D99F2-0248-4B04-809A-B041F9B54AE3}" type="parTrans" cxnId="{0C7A9384-D69D-4B6F-92A5-E6AC2853552D}">
      <dgm:prSet/>
      <dgm:spPr/>
    </dgm:pt>
    <dgm:pt modelId="{C7079932-0161-4999-A416-6062D817D33F}" type="sibTrans" cxnId="{0C7A9384-D69D-4B6F-92A5-E6AC2853552D}">
      <dgm:prSet/>
      <dgm:spPr/>
    </dgm:pt>
    <dgm:pt modelId="{9BC87E69-17C2-454E-ABDC-8A727342EEFA}">
      <dgm:prSet/>
      <dgm:spPr>
        <a:xfrm>
          <a:off x="3140392" y="231401"/>
          <a:ext cx="747712" cy="743696"/>
        </a:xfrm>
      </dgm:spPr>
      <dgm:t>
        <a:bodyPr/>
        <a:lstStyle/>
        <a:p>
          <a:pPr>
            <a:buNone/>
          </a:pPr>
          <a:r>
            <a:rPr lang="en-US">
              <a:latin typeface="Calibri"/>
              <a:ea typeface="+mn-ea"/>
              <a:cs typeface="+mn-cs"/>
            </a:rPr>
            <a:t>Public </a:t>
          </a:r>
          <a:r>
            <a:rPr lang="en-US" dirty="0">
              <a:latin typeface="Calibri"/>
              <a:ea typeface="+mn-ea"/>
              <a:cs typeface="+mn-cs"/>
            </a:rPr>
            <a:t>Relations Leaders</a:t>
          </a:r>
        </a:p>
      </dgm:t>
    </dgm:pt>
    <dgm:pt modelId="{686EDD88-4F0B-40F6-AE7D-81CE1E2FEB0C}" type="parTrans" cxnId="{AB5E7258-137A-4487-9AAE-A32751347731}">
      <dgm:prSet/>
      <dgm:spPr/>
    </dgm:pt>
    <dgm:pt modelId="{EC00BCF6-D8F3-4AE6-B18A-BDE1600B0BE7}" type="sibTrans" cxnId="{AB5E7258-137A-4487-9AAE-A32751347731}">
      <dgm:prSet/>
      <dgm:spPr/>
      <dgm:t>
        <a:bodyPr/>
        <a:lstStyle/>
        <a:p>
          <a:endParaRPr lang="en-US"/>
        </a:p>
      </dgm:t>
    </dgm:pt>
    <dgm:pt modelId="{4A062510-723F-4C19-A413-0B3EBA694E8E}" type="pres">
      <dgm:prSet presAssocID="{A87F395B-4DD6-4293-9F49-266705CA30CE}" presName="Name0" presStyleCnt="0">
        <dgm:presLayoutVars>
          <dgm:dir/>
          <dgm:resizeHandles val="exact"/>
        </dgm:presLayoutVars>
      </dgm:prSet>
      <dgm:spPr/>
    </dgm:pt>
    <dgm:pt modelId="{2EDAACFD-2915-435D-B8C9-4137E53DDFA7}" type="pres">
      <dgm:prSet presAssocID="{CBF84A96-475A-4F09-92DB-27CE755433F4}" presName="node" presStyleLbl="node1" presStyleIdx="0" presStyleCnt="7">
        <dgm:presLayoutVars>
          <dgm:bulletEnabled val="1"/>
        </dgm:presLayoutVars>
      </dgm:prSet>
      <dgm:spPr/>
    </dgm:pt>
    <dgm:pt modelId="{83D591F5-5164-485A-B1DD-42D00D1BA00B}" type="pres">
      <dgm:prSet presAssocID="{0FD006E9-C0A5-47C8-BBFC-470C451CE63F}" presName="sibTrans" presStyleLbl="sibTrans2D1" presStyleIdx="0" presStyleCnt="6"/>
      <dgm:spPr/>
    </dgm:pt>
    <dgm:pt modelId="{D5BD9370-23AA-43FA-B33C-79D0D03280DA}" type="pres">
      <dgm:prSet presAssocID="{0FD006E9-C0A5-47C8-BBFC-470C451CE63F}" presName="connectorText" presStyleLbl="sibTrans2D1" presStyleIdx="0" presStyleCnt="6"/>
      <dgm:spPr/>
    </dgm:pt>
    <dgm:pt modelId="{BA63B3D4-0C90-43F0-B2FD-2F940F7664F2}" type="pres">
      <dgm:prSet presAssocID="{FD0D683E-7EE9-4C4E-9691-874B2F5D791B}" presName="node" presStyleLbl="node1" presStyleIdx="1" presStyleCnt="7">
        <dgm:presLayoutVars>
          <dgm:bulletEnabled val="1"/>
        </dgm:presLayoutVars>
      </dgm:prSet>
      <dgm:spPr/>
    </dgm:pt>
    <dgm:pt modelId="{A47A4032-C1AB-483F-BF6A-9BEB171B0531}" type="pres">
      <dgm:prSet presAssocID="{578D3240-4710-483B-9067-F19C4816A72C}" presName="sibTrans" presStyleLbl="sibTrans2D1" presStyleIdx="1" presStyleCnt="6"/>
      <dgm:spPr/>
    </dgm:pt>
    <dgm:pt modelId="{451E808F-F84C-4F29-B44C-3AF12AE6D81B}" type="pres">
      <dgm:prSet presAssocID="{578D3240-4710-483B-9067-F19C4816A72C}" presName="connectorText" presStyleLbl="sibTrans2D1" presStyleIdx="1" presStyleCnt="6"/>
      <dgm:spPr/>
    </dgm:pt>
    <dgm:pt modelId="{34144FC4-7840-4425-8EDA-B55CC99C325A}" type="pres">
      <dgm:prSet presAssocID="{5F00284A-2536-4605-8BFF-BDCECAB2F8C1}" presName="node" presStyleLbl="node1" presStyleIdx="2" presStyleCnt="7">
        <dgm:presLayoutVars>
          <dgm:bulletEnabled val="1"/>
        </dgm:presLayoutVars>
      </dgm:prSet>
      <dgm:spPr>
        <a:prstGeom prst="roundRect">
          <a:avLst>
            <a:gd name="adj" fmla="val 10000"/>
          </a:avLst>
        </a:prstGeom>
      </dgm:spPr>
    </dgm:pt>
    <dgm:pt modelId="{D10B39DA-6F04-4461-A3B0-4734F2F64058}" type="pres">
      <dgm:prSet presAssocID="{C6C6486D-B237-4150-8EF1-6750F046C32F}" presName="sibTrans" presStyleLbl="sibTrans2D1" presStyleIdx="2" presStyleCnt="6"/>
      <dgm:spPr>
        <a:prstGeom prst="rightArrow">
          <a:avLst>
            <a:gd name="adj1" fmla="val 60000"/>
            <a:gd name="adj2" fmla="val 50000"/>
          </a:avLst>
        </a:prstGeom>
      </dgm:spPr>
    </dgm:pt>
    <dgm:pt modelId="{E26736B4-CCF5-464B-8384-BE79D08FDF33}" type="pres">
      <dgm:prSet presAssocID="{C6C6486D-B237-4150-8EF1-6750F046C32F}" presName="connectorText" presStyleLbl="sibTrans2D1" presStyleIdx="2" presStyleCnt="6"/>
      <dgm:spPr/>
    </dgm:pt>
    <dgm:pt modelId="{854979E3-1C8F-418E-8584-96A10CCCF753}" type="pres">
      <dgm:prSet presAssocID="{0ECFE86D-C89E-4CCB-8F61-3EB7D4DC6D07}" presName="node" presStyleLbl="node1" presStyleIdx="3" presStyleCnt="7">
        <dgm:presLayoutVars>
          <dgm:bulletEnabled val="1"/>
        </dgm:presLayoutVars>
      </dgm:prSet>
      <dgm:spPr>
        <a:prstGeom prst="roundRect">
          <a:avLst>
            <a:gd name="adj" fmla="val 10000"/>
          </a:avLst>
        </a:prstGeom>
      </dgm:spPr>
    </dgm:pt>
    <dgm:pt modelId="{9F8E3A03-FD8B-4B59-A647-329C6E8C25C0}" type="pres">
      <dgm:prSet presAssocID="{31ADD95D-C86E-4CB7-8A21-22FB7EB67DE3}" presName="sibTrans" presStyleLbl="sibTrans2D1" presStyleIdx="3" presStyleCnt="6"/>
      <dgm:spPr>
        <a:prstGeom prst="rightArrow">
          <a:avLst>
            <a:gd name="adj1" fmla="val 60000"/>
            <a:gd name="adj2" fmla="val 50000"/>
          </a:avLst>
        </a:prstGeom>
      </dgm:spPr>
    </dgm:pt>
    <dgm:pt modelId="{59157C8E-EEEA-4280-BE7E-70F937629CFA}" type="pres">
      <dgm:prSet presAssocID="{31ADD95D-C86E-4CB7-8A21-22FB7EB67DE3}" presName="connectorText" presStyleLbl="sibTrans2D1" presStyleIdx="3" presStyleCnt="6"/>
      <dgm:spPr/>
    </dgm:pt>
    <dgm:pt modelId="{C918DB09-A0FA-4EB8-BAAE-5BAAE531696F}" type="pres">
      <dgm:prSet presAssocID="{9BC87E69-17C2-454E-ABDC-8A727342EEFA}" presName="node" presStyleLbl="node1" presStyleIdx="4" presStyleCnt="7">
        <dgm:presLayoutVars>
          <dgm:bulletEnabled val="1"/>
        </dgm:presLayoutVars>
      </dgm:prSet>
      <dgm:spPr/>
    </dgm:pt>
    <dgm:pt modelId="{2FF68E91-0D94-43B7-928F-8852394E9713}" type="pres">
      <dgm:prSet presAssocID="{EC00BCF6-D8F3-4AE6-B18A-BDE1600B0BE7}" presName="sibTrans" presStyleLbl="sibTrans2D1" presStyleIdx="4" presStyleCnt="6"/>
      <dgm:spPr/>
    </dgm:pt>
    <dgm:pt modelId="{B9103ACE-4456-4EC2-A21E-D206DDF913EC}" type="pres">
      <dgm:prSet presAssocID="{EC00BCF6-D8F3-4AE6-B18A-BDE1600B0BE7}" presName="connectorText" presStyleLbl="sibTrans2D1" presStyleIdx="4" presStyleCnt="6"/>
      <dgm:spPr/>
    </dgm:pt>
    <dgm:pt modelId="{AC360B4D-08CC-40D8-BC0F-9E2E93AEEF34}" type="pres">
      <dgm:prSet presAssocID="{80F3812B-678B-4E5E-8A3F-A29AFFD456F5}" presName="node" presStyleLbl="node1" presStyleIdx="5" presStyleCnt="7">
        <dgm:presLayoutVars>
          <dgm:bulletEnabled val="1"/>
        </dgm:presLayoutVars>
      </dgm:prSet>
      <dgm:spPr>
        <a:prstGeom prst="roundRect">
          <a:avLst>
            <a:gd name="adj" fmla="val 10000"/>
          </a:avLst>
        </a:prstGeom>
      </dgm:spPr>
    </dgm:pt>
    <dgm:pt modelId="{B308A564-189B-44EF-9944-EF5B314801DB}" type="pres">
      <dgm:prSet presAssocID="{5002736D-6F96-4287-AA70-64440AB101D3}" presName="sibTrans" presStyleLbl="sibTrans2D1" presStyleIdx="5" presStyleCnt="6"/>
      <dgm:spPr>
        <a:prstGeom prst="rightArrow">
          <a:avLst>
            <a:gd name="adj1" fmla="val 60000"/>
            <a:gd name="adj2" fmla="val 50000"/>
          </a:avLst>
        </a:prstGeom>
      </dgm:spPr>
    </dgm:pt>
    <dgm:pt modelId="{C7C57A1D-98A6-4D4F-8E94-9663D9C4226A}" type="pres">
      <dgm:prSet presAssocID="{5002736D-6F96-4287-AA70-64440AB101D3}" presName="connectorText" presStyleLbl="sibTrans2D1" presStyleIdx="5" presStyleCnt="6"/>
      <dgm:spPr/>
    </dgm:pt>
    <dgm:pt modelId="{EC0F49BF-166E-4F87-836E-E3E5FA766B7E}" type="pres">
      <dgm:prSet presAssocID="{65B0F71E-FFE0-4FE5-99D1-BC34B00FED75}" presName="node" presStyleLbl="node1" presStyleIdx="6" presStyleCnt="7">
        <dgm:presLayoutVars>
          <dgm:bulletEnabled val="1"/>
        </dgm:presLayoutVars>
      </dgm:prSet>
      <dgm:spPr>
        <a:prstGeom prst="roundRect">
          <a:avLst>
            <a:gd name="adj" fmla="val 10000"/>
          </a:avLst>
        </a:prstGeom>
      </dgm:spPr>
    </dgm:pt>
  </dgm:ptLst>
  <dgm:cxnLst>
    <dgm:cxn modelId="{36864504-0B59-4BE3-98C0-3B0345C17E81}" srcId="{A87F395B-4DD6-4293-9F49-266705CA30CE}" destId="{FD0D683E-7EE9-4C4E-9691-874B2F5D791B}" srcOrd="1" destOrd="0" parTransId="{2B530522-7507-4615-A8C2-B1AAB8C81399}" sibTransId="{578D3240-4710-483B-9067-F19C4816A72C}"/>
    <dgm:cxn modelId="{E4713915-2605-4492-A2AA-48CD0D3DC373}" type="presOf" srcId="{0ECFE86D-C89E-4CCB-8F61-3EB7D4DC6D07}" destId="{854979E3-1C8F-418E-8584-96A10CCCF753}" srcOrd="0" destOrd="0" presId="urn:microsoft.com/office/officeart/2005/8/layout/process1"/>
    <dgm:cxn modelId="{B12CB427-3199-4DB3-A77F-18E1B84A7289}" srcId="{A87F395B-4DD6-4293-9F49-266705CA30CE}" destId="{80F3812B-678B-4E5E-8A3F-A29AFFD456F5}" srcOrd="5" destOrd="0" parTransId="{42E99EA3-FF24-403E-9D86-63E3F6A958DD}" sibTransId="{5002736D-6F96-4287-AA70-64440AB101D3}"/>
    <dgm:cxn modelId="{4D10DC2F-5607-487C-A27F-6C4A7C93FCD5}" type="presOf" srcId="{A87F395B-4DD6-4293-9F49-266705CA30CE}" destId="{4A062510-723F-4C19-A413-0B3EBA694E8E}" srcOrd="0" destOrd="0" presId="urn:microsoft.com/office/officeart/2005/8/layout/process1"/>
    <dgm:cxn modelId="{D7079763-A304-453A-AF1F-A34791F78056}" type="presOf" srcId="{9BC87E69-17C2-454E-ABDC-8A727342EEFA}" destId="{C918DB09-A0FA-4EB8-BAAE-5BAAE531696F}" srcOrd="0" destOrd="0" presId="urn:microsoft.com/office/officeart/2005/8/layout/process1"/>
    <dgm:cxn modelId="{771DEE6F-3E0A-4DD6-9BBA-F43142272065}" srcId="{A87F395B-4DD6-4293-9F49-266705CA30CE}" destId="{CBF84A96-475A-4F09-92DB-27CE755433F4}" srcOrd="0" destOrd="0" parTransId="{1401EEF3-8144-4877-947D-02CB8A959A60}" sibTransId="{0FD006E9-C0A5-47C8-BBFC-470C451CE63F}"/>
    <dgm:cxn modelId="{FCA54457-64C5-4FA4-B3C1-C090EECD6BAF}" type="presOf" srcId="{FD0D683E-7EE9-4C4E-9691-874B2F5D791B}" destId="{BA63B3D4-0C90-43F0-B2FD-2F940F7664F2}" srcOrd="0" destOrd="0" presId="urn:microsoft.com/office/officeart/2005/8/layout/process1"/>
    <dgm:cxn modelId="{137FDF57-6CC7-466F-B400-20F8D7D7ABC6}" type="presOf" srcId="{65B0F71E-FFE0-4FE5-99D1-BC34B00FED75}" destId="{EC0F49BF-166E-4F87-836E-E3E5FA766B7E}" srcOrd="0" destOrd="0" presId="urn:microsoft.com/office/officeart/2005/8/layout/process1"/>
    <dgm:cxn modelId="{AB5E7258-137A-4487-9AAE-A32751347731}" srcId="{A87F395B-4DD6-4293-9F49-266705CA30CE}" destId="{9BC87E69-17C2-454E-ABDC-8A727342EEFA}" srcOrd="4" destOrd="0" parTransId="{686EDD88-4F0B-40F6-AE7D-81CE1E2FEB0C}" sibTransId="{EC00BCF6-D8F3-4AE6-B18A-BDE1600B0BE7}"/>
    <dgm:cxn modelId="{5D35567E-2786-4709-8BE5-5267AC5F0511}" type="presOf" srcId="{0FD006E9-C0A5-47C8-BBFC-470C451CE63F}" destId="{D5BD9370-23AA-43FA-B33C-79D0D03280DA}" srcOrd="1" destOrd="0" presId="urn:microsoft.com/office/officeart/2005/8/layout/process1"/>
    <dgm:cxn modelId="{69E62782-B1AB-4B65-BCE1-F0267410E5ED}" type="presOf" srcId="{0FD006E9-C0A5-47C8-BBFC-470C451CE63F}" destId="{83D591F5-5164-485A-B1DD-42D00D1BA00B}" srcOrd="0" destOrd="0" presId="urn:microsoft.com/office/officeart/2005/8/layout/process1"/>
    <dgm:cxn modelId="{0C7A9384-D69D-4B6F-92A5-E6AC2853552D}" srcId="{A87F395B-4DD6-4293-9F49-266705CA30CE}" destId="{65B0F71E-FFE0-4FE5-99D1-BC34B00FED75}" srcOrd="6" destOrd="0" parTransId="{8D8D99F2-0248-4B04-809A-B041F9B54AE3}" sibTransId="{C7079932-0161-4999-A416-6062D817D33F}"/>
    <dgm:cxn modelId="{89964B95-1803-4DFB-8B68-957289702B69}" srcId="{A87F395B-4DD6-4293-9F49-266705CA30CE}" destId="{0ECFE86D-C89E-4CCB-8F61-3EB7D4DC6D07}" srcOrd="3" destOrd="0" parTransId="{2099AF6E-77A5-4ABB-A750-7F9763FDF7FE}" sibTransId="{31ADD95D-C86E-4CB7-8A21-22FB7EB67DE3}"/>
    <dgm:cxn modelId="{0B5132A4-3D82-4240-9B9F-3EFFDAD0AC80}" type="presOf" srcId="{31ADD95D-C86E-4CB7-8A21-22FB7EB67DE3}" destId="{59157C8E-EEEA-4280-BE7E-70F937629CFA}" srcOrd="1" destOrd="0" presId="urn:microsoft.com/office/officeart/2005/8/layout/process1"/>
    <dgm:cxn modelId="{69C6FCB7-34D4-486C-8FEB-3EDFA02BF937}" type="presOf" srcId="{5F00284A-2536-4605-8BFF-BDCECAB2F8C1}" destId="{34144FC4-7840-4425-8EDA-B55CC99C325A}" srcOrd="0" destOrd="0" presId="urn:microsoft.com/office/officeart/2005/8/layout/process1"/>
    <dgm:cxn modelId="{8E8966BE-1774-4E6F-9C76-39C2F390CDB6}" type="presOf" srcId="{CBF84A96-475A-4F09-92DB-27CE755433F4}" destId="{2EDAACFD-2915-435D-B8C9-4137E53DDFA7}" srcOrd="0" destOrd="0" presId="urn:microsoft.com/office/officeart/2005/8/layout/process1"/>
    <dgm:cxn modelId="{5C6861C0-92B9-4D04-824F-88EFB224686C}" type="presOf" srcId="{5002736D-6F96-4287-AA70-64440AB101D3}" destId="{B308A564-189B-44EF-9944-EF5B314801DB}" srcOrd="0" destOrd="0" presId="urn:microsoft.com/office/officeart/2005/8/layout/process1"/>
    <dgm:cxn modelId="{F35B96C9-0C8D-4CF3-B7B6-8F8919F3D890}" type="presOf" srcId="{C6C6486D-B237-4150-8EF1-6750F046C32F}" destId="{D10B39DA-6F04-4461-A3B0-4734F2F64058}" srcOrd="0" destOrd="0" presId="urn:microsoft.com/office/officeart/2005/8/layout/process1"/>
    <dgm:cxn modelId="{74E29BCC-A4E3-403D-B78D-8C97E33D9F57}" srcId="{A87F395B-4DD6-4293-9F49-266705CA30CE}" destId="{5F00284A-2536-4605-8BFF-BDCECAB2F8C1}" srcOrd="2" destOrd="0" parTransId="{8D08D967-A5F3-41B2-8EE3-710A37C11257}" sibTransId="{C6C6486D-B237-4150-8EF1-6750F046C32F}"/>
    <dgm:cxn modelId="{D677E4D0-09F4-4297-BCF8-90F853FDDE0C}" type="presOf" srcId="{EC00BCF6-D8F3-4AE6-B18A-BDE1600B0BE7}" destId="{B9103ACE-4456-4EC2-A21E-D206DDF913EC}" srcOrd="1" destOrd="0" presId="urn:microsoft.com/office/officeart/2005/8/layout/process1"/>
    <dgm:cxn modelId="{9320F8D2-271D-472E-81E7-13D21DFFC432}" type="presOf" srcId="{5002736D-6F96-4287-AA70-64440AB101D3}" destId="{C7C57A1D-98A6-4D4F-8E94-9663D9C4226A}" srcOrd="1" destOrd="0" presId="urn:microsoft.com/office/officeart/2005/8/layout/process1"/>
    <dgm:cxn modelId="{B84595E1-54C7-4E90-BDD1-921947855781}" type="presOf" srcId="{31ADD95D-C86E-4CB7-8A21-22FB7EB67DE3}" destId="{9F8E3A03-FD8B-4B59-A647-329C6E8C25C0}" srcOrd="0" destOrd="0" presId="urn:microsoft.com/office/officeart/2005/8/layout/process1"/>
    <dgm:cxn modelId="{5CDF0DE5-2369-4AB4-89E0-E299B2AECF5C}" type="presOf" srcId="{80F3812B-678B-4E5E-8A3F-A29AFFD456F5}" destId="{AC360B4D-08CC-40D8-BC0F-9E2E93AEEF34}" srcOrd="0" destOrd="0" presId="urn:microsoft.com/office/officeart/2005/8/layout/process1"/>
    <dgm:cxn modelId="{3AA053E7-FDAC-4D7A-BA22-B5D37CC6F3C8}" type="presOf" srcId="{EC00BCF6-D8F3-4AE6-B18A-BDE1600B0BE7}" destId="{2FF68E91-0D94-43B7-928F-8852394E9713}" srcOrd="0" destOrd="0" presId="urn:microsoft.com/office/officeart/2005/8/layout/process1"/>
    <dgm:cxn modelId="{B28A01ED-B602-4F55-A997-B1F27E3C480D}" type="presOf" srcId="{578D3240-4710-483B-9067-F19C4816A72C}" destId="{451E808F-F84C-4F29-B44C-3AF12AE6D81B}" srcOrd="1" destOrd="0" presId="urn:microsoft.com/office/officeart/2005/8/layout/process1"/>
    <dgm:cxn modelId="{2088ADEE-1273-4A95-9266-2E1F11A238A6}" type="presOf" srcId="{578D3240-4710-483B-9067-F19C4816A72C}" destId="{A47A4032-C1AB-483F-BF6A-9BEB171B0531}" srcOrd="0" destOrd="0" presId="urn:microsoft.com/office/officeart/2005/8/layout/process1"/>
    <dgm:cxn modelId="{11EE89FD-5E60-48E5-83E8-117F21903CC4}" type="presOf" srcId="{C6C6486D-B237-4150-8EF1-6750F046C32F}" destId="{E26736B4-CCF5-464B-8384-BE79D08FDF33}" srcOrd="1" destOrd="0" presId="urn:microsoft.com/office/officeart/2005/8/layout/process1"/>
    <dgm:cxn modelId="{3346882F-9102-47C4-9371-45DA0E6FD926}" type="presParOf" srcId="{4A062510-723F-4C19-A413-0B3EBA694E8E}" destId="{2EDAACFD-2915-435D-B8C9-4137E53DDFA7}" srcOrd="0" destOrd="0" presId="urn:microsoft.com/office/officeart/2005/8/layout/process1"/>
    <dgm:cxn modelId="{64959D6B-5365-478C-88C7-E2EBBAAFC5AD}" type="presParOf" srcId="{4A062510-723F-4C19-A413-0B3EBA694E8E}" destId="{83D591F5-5164-485A-B1DD-42D00D1BA00B}" srcOrd="1" destOrd="0" presId="urn:microsoft.com/office/officeart/2005/8/layout/process1"/>
    <dgm:cxn modelId="{F38E3517-E2BD-4174-A443-3BFB8552DA08}" type="presParOf" srcId="{83D591F5-5164-485A-B1DD-42D00D1BA00B}" destId="{D5BD9370-23AA-43FA-B33C-79D0D03280DA}" srcOrd="0" destOrd="0" presId="urn:microsoft.com/office/officeart/2005/8/layout/process1"/>
    <dgm:cxn modelId="{B581DB7C-43DC-4492-A92E-DB70FAEA9A24}" type="presParOf" srcId="{4A062510-723F-4C19-A413-0B3EBA694E8E}" destId="{BA63B3D4-0C90-43F0-B2FD-2F940F7664F2}" srcOrd="2" destOrd="0" presId="urn:microsoft.com/office/officeart/2005/8/layout/process1"/>
    <dgm:cxn modelId="{C97A16FA-25B2-4CD8-BA65-44FAF90E195C}" type="presParOf" srcId="{4A062510-723F-4C19-A413-0B3EBA694E8E}" destId="{A47A4032-C1AB-483F-BF6A-9BEB171B0531}" srcOrd="3" destOrd="0" presId="urn:microsoft.com/office/officeart/2005/8/layout/process1"/>
    <dgm:cxn modelId="{D4AFAC0E-8083-4AF9-B556-B479D2EAC608}" type="presParOf" srcId="{A47A4032-C1AB-483F-BF6A-9BEB171B0531}" destId="{451E808F-F84C-4F29-B44C-3AF12AE6D81B}" srcOrd="0" destOrd="0" presId="urn:microsoft.com/office/officeart/2005/8/layout/process1"/>
    <dgm:cxn modelId="{784F1AA7-144F-4ABF-A7D4-70A4E84DED0F}" type="presParOf" srcId="{4A062510-723F-4C19-A413-0B3EBA694E8E}" destId="{34144FC4-7840-4425-8EDA-B55CC99C325A}" srcOrd="4" destOrd="0" presId="urn:microsoft.com/office/officeart/2005/8/layout/process1"/>
    <dgm:cxn modelId="{9E0ABE3E-A2F9-4EC2-A1A3-5A5DB701E687}" type="presParOf" srcId="{4A062510-723F-4C19-A413-0B3EBA694E8E}" destId="{D10B39DA-6F04-4461-A3B0-4734F2F64058}" srcOrd="5" destOrd="0" presId="urn:microsoft.com/office/officeart/2005/8/layout/process1"/>
    <dgm:cxn modelId="{BD7E6A14-17DB-4125-8251-3C8BAC35DAD4}" type="presParOf" srcId="{D10B39DA-6F04-4461-A3B0-4734F2F64058}" destId="{E26736B4-CCF5-464B-8384-BE79D08FDF33}" srcOrd="0" destOrd="0" presId="urn:microsoft.com/office/officeart/2005/8/layout/process1"/>
    <dgm:cxn modelId="{69C4D17A-8784-45A0-9F4C-B3C4E59DE8F6}" type="presParOf" srcId="{4A062510-723F-4C19-A413-0B3EBA694E8E}" destId="{854979E3-1C8F-418E-8584-96A10CCCF753}" srcOrd="6" destOrd="0" presId="urn:microsoft.com/office/officeart/2005/8/layout/process1"/>
    <dgm:cxn modelId="{FA10B40E-6774-439B-84F8-A6E1A444549E}" type="presParOf" srcId="{4A062510-723F-4C19-A413-0B3EBA694E8E}" destId="{9F8E3A03-FD8B-4B59-A647-329C6E8C25C0}" srcOrd="7" destOrd="0" presId="urn:microsoft.com/office/officeart/2005/8/layout/process1"/>
    <dgm:cxn modelId="{86E24656-CC2D-41D9-9EFB-2B47DE4A3E80}" type="presParOf" srcId="{9F8E3A03-FD8B-4B59-A647-329C6E8C25C0}" destId="{59157C8E-EEEA-4280-BE7E-70F937629CFA}" srcOrd="0" destOrd="0" presId="urn:microsoft.com/office/officeart/2005/8/layout/process1"/>
    <dgm:cxn modelId="{562ACE5F-91DA-455C-BE6E-271BB5104351}" type="presParOf" srcId="{4A062510-723F-4C19-A413-0B3EBA694E8E}" destId="{C918DB09-A0FA-4EB8-BAAE-5BAAE531696F}" srcOrd="8" destOrd="0" presId="urn:microsoft.com/office/officeart/2005/8/layout/process1"/>
    <dgm:cxn modelId="{F679C5E8-AB24-409F-80DC-F83A32173E5A}" type="presParOf" srcId="{4A062510-723F-4C19-A413-0B3EBA694E8E}" destId="{2FF68E91-0D94-43B7-928F-8852394E9713}" srcOrd="9" destOrd="0" presId="urn:microsoft.com/office/officeart/2005/8/layout/process1"/>
    <dgm:cxn modelId="{ACC90479-3630-48FD-9A22-8428D7594DBE}" type="presParOf" srcId="{2FF68E91-0D94-43B7-928F-8852394E9713}" destId="{B9103ACE-4456-4EC2-A21E-D206DDF913EC}" srcOrd="0" destOrd="0" presId="urn:microsoft.com/office/officeart/2005/8/layout/process1"/>
    <dgm:cxn modelId="{747CEB2A-1430-4456-9CE9-5A7506CDFEE5}" type="presParOf" srcId="{4A062510-723F-4C19-A413-0B3EBA694E8E}" destId="{AC360B4D-08CC-40D8-BC0F-9E2E93AEEF34}" srcOrd="10" destOrd="0" presId="urn:microsoft.com/office/officeart/2005/8/layout/process1"/>
    <dgm:cxn modelId="{7049D1E6-FB68-4C2D-9E71-F5EE93BB1C53}" type="presParOf" srcId="{4A062510-723F-4C19-A413-0B3EBA694E8E}" destId="{B308A564-189B-44EF-9944-EF5B314801DB}" srcOrd="11" destOrd="0" presId="urn:microsoft.com/office/officeart/2005/8/layout/process1"/>
    <dgm:cxn modelId="{65C93139-D5E7-4083-87C0-1FC285A35C13}" type="presParOf" srcId="{B308A564-189B-44EF-9944-EF5B314801DB}" destId="{C7C57A1D-98A6-4D4F-8E94-9663D9C4226A}" srcOrd="0" destOrd="0" presId="urn:microsoft.com/office/officeart/2005/8/layout/process1"/>
    <dgm:cxn modelId="{A5AB7026-1441-4CC5-A70E-0CBB1C374954}" type="presParOf" srcId="{4A062510-723F-4C19-A413-0B3EBA694E8E}" destId="{EC0F49BF-166E-4F87-836E-E3E5FA766B7E}" srcOrd="12"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B8CCA4-EF03-478C-8189-5F61F068A58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A437BB0-1F51-4854-8B0F-2A6CD9FDD32E}">
      <dgm:prSet phldrT="[Text]"/>
      <dgm:spPr/>
      <dgm:t>
        <a:bodyPr/>
        <a:lstStyle/>
        <a:p>
          <a:r>
            <a:rPr lang="en-US" dirty="0"/>
            <a:t>Addressing the Housing Challenge</a:t>
          </a:r>
        </a:p>
      </dgm:t>
    </dgm:pt>
    <dgm:pt modelId="{11D0B079-87EB-40C7-B982-8660C2EADF1D}" type="parTrans" cxnId="{B6F2AC54-084B-4016-B6AB-36E6821F9B72}">
      <dgm:prSet/>
      <dgm:spPr/>
      <dgm:t>
        <a:bodyPr/>
        <a:lstStyle/>
        <a:p>
          <a:endParaRPr lang="en-US"/>
        </a:p>
      </dgm:t>
    </dgm:pt>
    <dgm:pt modelId="{90820410-E19F-4F18-A79B-5C3849B48EFE}" type="sibTrans" cxnId="{B6F2AC54-084B-4016-B6AB-36E6821F9B72}">
      <dgm:prSet/>
      <dgm:spPr/>
      <dgm:t>
        <a:bodyPr/>
        <a:lstStyle/>
        <a:p>
          <a:endParaRPr lang="en-US"/>
        </a:p>
      </dgm:t>
    </dgm:pt>
    <dgm:pt modelId="{40F11D17-6134-42E6-BB0C-2DD0FE318D34}" type="pres">
      <dgm:prSet presAssocID="{ACB8CCA4-EF03-478C-8189-5F61F068A588}" presName="diagram" presStyleCnt="0">
        <dgm:presLayoutVars>
          <dgm:dir/>
          <dgm:resizeHandles val="exact"/>
        </dgm:presLayoutVars>
      </dgm:prSet>
      <dgm:spPr/>
    </dgm:pt>
    <dgm:pt modelId="{1118F929-7064-4E39-9D1B-87A73DD42F5B}" type="pres">
      <dgm:prSet presAssocID="{0A437BB0-1F51-4854-8B0F-2A6CD9FDD32E}" presName="node" presStyleLbl="node1" presStyleIdx="0" presStyleCnt="1" custScaleX="181883">
        <dgm:presLayoutVars>
          <dgm:bulletEnabled val="1"/>
        </dgm:presLayoutVars>
      </dgm:prSet>
      <dgm:spPr/>
    </dgm:pt>
  </dgm:ptLst>
  <dgm:cxnLst>
    <dgm:cxn modelId="{A9B1ED29-A564-41E5-B523-5A9F529FF273}" type="presOf" srcId="{0A437BB0-1F51-4854-8B0F-2A6CD9FDD32E}" destId="{1118F929-7064-4E39-9D1B-87A73DD42F5B}" srcOrd="0" destOrd="0" presId="urn:microsoft.com/office/officeart/2005/8/layout/default"/>
    <dgm:cxn modelId="{B6F2AC54-084B-4016-B6AB-36E6821F9B72}" srcId="{ACB8CCA4-EF03-478C-8189-5F61F068A588}" destId="{0A437BB0-1F51-4854-8B0F-2A6CD9FDD32E}" srcOrd="0" destOrd="0" parTransId="{11D0B079-87EB-40C7-B982-8660C2EADF1D}" sibTransId="{90820410-E19F-4F18-A79B-5C3849B48EFE}"/>
    <dgm:cxn modelId="{A379E29D-022E-49F7-9042-62814698CF92}" type="presOf" srcId="{ACB8CCA4-EF03-478C-8189-5F61F068A588}" destId="{40F11D17-6134-42E6-BB0C-2DD0FE318D34}" srcOrd="0" destOrd="0" presId="urn:microsoft.com/office/officeart/2005/8/layout/default"/>
    <dgm:cxn modelId="{0FF448AC-F9E2-4AD2-B215-BEFF2F66691A}" type="presParOf" srcId="{40F11D17-6134-42E6-BB0C-2DD0FE318D34}" destId="{1118F929-7064-4E39-9D1B-87A73DD42F5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95CB36F-B88D-47BC-A2AC-D6646BFFC1F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2DC7B4D-6D42-4781-B5D2-081C605A61CB}">
      <dgm:prSet phldrT="[Text]" custT="1"/>
      <dgm:spPr/>
      <dgm:t>
        <a:bodyPr/>
        <a:lstStyle/>
        <a:p>
          <a:r>
            <a:rPr lang="en-US" sz="2000" dirty="0"/>
            <a:t>Community Reinvestment Area Tax Abatement</a:t>
          </a:r>
        </a:p>
      </dgm:t>
    </dgm:pt>
    <dgm:pt modelId="{A6243B75-D26C-407B-B889-26F642F4680D}" type="parTrans" cxnId="{BA61BC95-A385-4843-9B9A-DD8C56CBAFD8}">
      <dgm:prSet/>
      <dgm:spPr/>
      <dgm:t>
        <a:bodyPr/>
        <a:lstStyle/>
        <a:p>
          <a:endParaRPr lang="en-US"/>
        </a:p>
      </dgm:t>
    </dgm:pt>
    <dgm:pt modelId="{A5AB8AC7-928F-4C19-8FF5-977C84B5D06A}" type="sibTrans" cxnId="{BA61BC95-A385-4843-9B9A-DD8C56CBAFD8}">
      <dgm:prSet/>
      <dgm:spPr/>
      <dgm:t>
        <a:bodyPr/>
        <a:lstStyle/>
        <a:p>
          <a:endParaRPr lang="en-US"/>
        </a:p>
      </dgm:t>
    </dgm:pt>
    <dgm:pt modelId="{8AA2CCD9-B9BC-4FE2-9CEE-F2E7CA389E0D}">
      <dgm:prSet phldrT="[Text]" custT="1"/>
      <dgm:spPr/>
      <dgm:t>
        <a:bodyPr/>
        <a:lstStyle/>
        <a:p>
          <a:r>
            <a:rPr lang="en-US" sz="2000" dirty="0"/>
            <a:t>Downtown Redevelopment Districts</a:t>
          </a:r>
        </a:p>
      </dgm:t>
    </dgm:pt>
    <dgm:pt modelId="{D25D6918-8066-47E4-9E38-00C1E80FD405}" type="parTrans" cxnId="{0C8C114D-8373-4EBD-8A75-4B5393CF1591}">
      <dgm:prSet/>
      <dgm:spPr/>
      <dgm:t>
        <a:bodyPr/>
        <a:lstStyle/>
        <a:p>
          <a:endParaRPr lang="en-US"/>
        </a:p>
      </dgm:t>
    </dgm:pt>
    <dgm:pt modelId="{0DB0C86E-F333-431A-95F9-A56CE39A3C5F}" type="sibTrans" cxnId="{0C8C114D-8373-4EBD-8A75-4B5393CF1591}">
      <dgm:prSet/>
      <dgm:spPr/>
      <dgm:t>
        <a:bodyPr/>
        <a:lstStyle/>
        <a:p>
          <a:endParaRPr lang="en-US"/>
        </a:p>
      </dgm:t>
    </dgm:pt>
    <dgm:pt modelId="{DC080069-9939-4C1F-9B3D-729018642B47}">
      <dgm:prSet phldrT="[Text]" custT="1"/>
      <dgm:spPr/>
      <dgm:t>
        <a:bodyPr/>
        <a:lstStyle/>
        <a:p>
          <a:r>
            <a:rPr lang="en-US" sz="2000" dirty="0"/>
            <a:t>New Community Authority</a:t>
          </a:r>
        </a:p>
      </dgm:t>
    </dgm:pt>
    <dgm:pt modelId="{89C26F52-EEF5-4EAC-B0AA-8C185752B8CE}" type="parTrans" cxnId="{E586A7C0-3D75-42CE-87B7-05AF4D90C1DB}">
      <dgm:prSet/>
      <dgm:spPr/>
      <dgm:t>
        <a:bodyPr/>
        <a:lstStyle/>
        <a:p>
          <a:endParaRPr lang="en-US"/>
        </a:p>
      </dgm:t>
    </dgm:pt>
    <dgm:pt modelId="{4EF58942-07AD-495C-8FCB-42126E1AC296}" type="sibTrans" cxnId="{E586A7C0-3D75-42CE-87B7-05AF4D90C1DB}">
      <dgm:prSet/>
      <dgm:spPr/>
      <dgm:t>
        <a:bodyPr/>
        <a:lstStyle/>
        <a:p>
          <a:endParaRPr lang="en-US"/>
        </a:p>
      </dgm:t>
    </dgm:pt>
    <dgm:pt modelId="{042A5420-E957-472C-B713-8285D4198EB6}">
      <dgm:prSet phldrT="[Text]" custT="1"/>
      <dgm:spPr/>
      <dgm:t>
        <a:bodyPr/>
        <a:lstStyle/>
        <a:p>
          <a:r>
            <a:rPr lang="en-US" sz="2000"/>
            <a:t>Tax </a:t>
          </a:r>
          <a:r>
            <a:rPr lang="en-US" sz="2000" dirty="0"/>
            <a:t>Increment Financing</a:t>
          </a:r>
        </a:p>
      </dgm:t>
    </dgm:pt>
    <dgm:pt modelId="{2F8A1407-1C58-45F8-8B20-ECE0411E963B}" type="parTrans" cxnId="{2F87FC76-6BCA-41E8-B633-40835A59F39D}">
      <dgm:prSet/>
      <dgm:spPr/>
      <dgm:t>
        <a:bodyPr/>
        <a:lstStyle/>
        <a:p>
          <a:endParaRPr lang="en-US"/>
        </a:p>
      </dgm:t>
    </dgm:pt>
    <dgm:pt modelId="{429ABD32-AF85-4A6B-B052-6F6B8E7DAD58}" type="sibTrans" cxnId="{2F87FC76-6BCA-41E8-B633-40835A59F39D}">
      <dgm:prSet/>
      <dgm:spPr/>
      <dgm:t>
        <a:bodyPr/>
        <a:lstStyle/>
        <a:p>
          <a:endParaRPr lang="en-US"/>
        </a:p>
      </dgm:t>
    </dgm:pt>
    <dgm:pt modelId="{082D2E92-FB91-4EB1-8D0D-B1C7EB1AD95B}">
      <dgm:prSet phldrT="[Text]" custT="1"/>
      <dgm:spPr/>
      <dgm:t>
        <a:bodyPr/>
        <a:lstStyle/>
        <a:p>
          <a:r>
            <a:rPr lang="en-US" sz="2000" dirty="0"/>
            <a:t>Transformational Mixed Used Development Tax Credit</a:t>
          </a:r>
        </a:p>
      </dgm:t>
    </dgm:pt>
    <dgm:pt modelId="{56CA955E-0992-466A-AD47-C3B1737AFCAF}" type="parTrans" cxnId="{F998627E-2A52-4527-B356-CDEC2AEFCC24}">
      <dgm:prSet/>
      <dgm:spPr/>
      <dgm:t>
        <a:bodyPr/>
        <a:lstStyle/>
        <a:p>
          <a:endParaRPr lang="en-US"/>
        </a:p>
      </dgm:t>
    </dgm:pt>
    <dgm:pt modelId="{BD53EA9F-7587-4AA4-A4BF-B86F2B1E488B}" type="sibTrans" cxnId="{F998627E-2A52-4527-B356-CDEC2AEFCC24}">
      <dgm:prSet/>
      <dgm:spPr/>
      <dgm:t>
        <a:bodyPr/>
        <a:lstStyle/>
        <a:p>
          <a:endParaRPr lang="en-US"/>
        </a:p>
      </dgm:t>
    </dgm:pt>
    <dgm:pt modelId="{1A6EA9E6-E8C7-4019-9B02-C06D593BBC85}">
      <dgm:prSet phldrT="[Text]" custT="1"/>
      <dgm:spPr/>
      <dgm:t>
        <a:bodyPr/>
        <a:lstStyle/>
        <a:p>
          <a:r>
            <a:rPr lang="en-US" sz="2000" dirty="0"/>
            <a:t>Special Improvement District</a:t>
          </a:r>
        </a:p>
      </dgm:t>
    </dgm:pt>
    <dgm:pt modelId="{E206D214-F72D-4267-8DAC-EC6A08BD4D39}" type="parTrans" cxnId="{7FB15EE2-77AB-498B-AAC7-E7BA7740FFC6}">
      <dgm:prSet/>
      <dgm:spPr/>
      <dgm:t>
        <a:bodyPr/>
        <a:lstStyle/>
        <a:p>
          <a:endParaRPr lang="en-US"/>
        </a:p>
      </dgm:t>
    </dgm:pt>
    <dgm:pt modelId="{05551548-9539-46D1-B63F-D9FC8F32C5AD}" type="sibTrans" cxnId="{7FB15EE2-77AB-498B-AAC7-E7BA7740FFC6}">
      <dgm:prSet/>
      <dgm:spPr/>
      <dgm:t>
        <a:bodyPr/>
        <a:lstStyle/>
        <a:p>
          <a:endParaRPr lang="en-US"/>
        </a:p>
      </dgm:t>
    </dgm:pt>
    <dgm:pt modelId="{F8C71E6B-EDD1-45D9-8E01-DB1849A046C9}">
      <dgm:prSet phldrT="[Text]" custT="1"/>
      <dgm:spPr/>
      <dgm:t>
        <a:bodyPr/>
        <a:lstStyle/>
        <a:p>
          <a:r>
            <a:rPr lang="en-US" sz="2000" dirty="0"/>
            <a:t>Ohio Historic Preservation Tax Credit</a:t>
          </a:r>
        </a:p>
      </dgm:t>
    </dgm:pt>
    <dgm:pt modelId="{08E16FA6-D063-4820-96D0-4BF3708D7D01}" type="parTrans" cxnId="{6CE8C058-4AD6-45AA-B0B2-B262E3C2E5AC}">
      <dgm:prSet/>
      <dgm:spPr/>
      <dgm:t>
        <a:bodyPr/>
        <a:lstStyle/>
        <a:p>
          <a:endParaRPr lang="en-US"/>
        </a:p>
      </dgm:t>
    </dgm:pt>
    <dgm:pt modelId="{3E6F27B8-1DA7-4D4A-8EC8-354350858797}" type="sibTrans" cxnId="{6CE8C058-4AD6-45AA-B0B2-B262E3C2E5AC}">
      <dgm:prSet/>
      <dgm:spPr/>
      <dgm:t>
        <a:bodyPr/>
        <a:lstStyle/>
        <a:p>
          <a:endParaRPr lang="en-US"/>
        </a:p>
      </dgm:t>
    </dgm:pt>
    <dgm:pt modelId="{A9A69684-07DA-4410-B972-C0038B06622F}">
      <dgm:prSet phldrT="[Text]" custT="1"/>
      <dgm:spPr/>
      <dgm:t>
        <a:bodyPr/>
        <a:lstStyle/>
        <a:p>
          <a:r>
            <a:rPr lang="en-US" sz="2000" dirty="0"/>
            <a:t>Ohio New Market Tax Credit</a:t>
          </a:r>
        </a:p>
      </dgm:t>
    </dgm:pt>
    <dgm:pt modelId="{CA75E62E-4AA2-4A8E-AFC3-7083C80DACD7}" type="parTrans" cxnId="{715D8ABC-1923-4273-AA63-A147AEAD4944}">
      <dgm:prSet/>
      <dgm:spPr/>
      <dgm:t>
        <a:bodyPr/>
        <a:lstStyle/>
        <a:p>
          <a:endParaRPr lang="en-US"/>
        </a:p>
      </dgm:t>
    </dgm:pt>
    <dgm:pt modelId="{214BF59A-E949-4FF2-987F-67967F1E4453}" type="sibTrans" cxnId="{715D8ABC-1923-4273-AA63-A147AEAD4944}">
      <dgm:prSet/>
      <dgm:spPr/>
      <dgm:t>
        <a:bodyPr/>
        <a:lstStyle/>
        <a:p>
          <a:endParaRPr lang="en-US"/>
        </a:p>
      </dgm:t>
    </dgm:pt>
    <dgm:pt modelId="{23663116-DCF7-4134-998D-BFCE225E900B}">
      <dgm:prSet phldrT="[Text]" custT="1"/>
      <dgm:spPr/>
      <dgm:t>
        <a:bodyPr/>
        <a:lstStyle/>
        <a:p>
          <a:r>
            <a:rPr lang="en-US" sz="2000" dirty="0"/>
            <a:t>Ohio Opportunity Zone Tax Credit</a:t>
          </a:r>
        </a:p>
      </dgm:t>
    </dgm:pt>
    <dgm:pt modelId="{81B460C5-0AC9-4560-AB53-78DB48C16D71}" type="parTrans" cxnId="{6E37D030-AE47-41D8-9C7B-ACB9F7D24DED}">
      <dgm:prSet/>
      <dgm:spPr/>
      <dgm:t>
        <a:bodyPr/>
        <a:lstStyle/>
        <a:p>
          <a:endParaRPr lang="en-US"/>
        </a:p>
      </dgm:t>
    </dgm:pt>
    <dgm:pt modelId="{2D5EFE52-D151-4161-B290-ECC5F6151543}" type="sibTrans" cxnId="{6E37D030-AE47-41D8-9C7B-ACB9F7D24DED}">
      <dgm:prSet/>
      <dgm:spPr/>
      <dgm:t>
        <a:bodyPr/>
        <a:lstStyle/>
        <a:p>
          <a:endParaRPr lang="en-US"/>
        </a:p>
      </dgm:t>
    </dgm:pt>
    <dgm:pt modelId="{18A803FB-707E-4BD2-942C-F422AAF15BAC}">
      <dgm:prSet phldrT="[Text]" custT="1"/>
      <dgm:spPr/>
      <dgm:t>
        <a:bodyPr/>
        <a:lstStyle/>
        <a:p>
          <a:r>
            <a:rPr lang="en-US" sz="2000" dirty="0"/>
            <a:t>Ohio Sales Tax Exemption</a:t>
          </a:r>
        </a:p>
      </dgm:t>
    </dgm:pt>
    <dgm:pt modelId="{A12B8B08-9C39-4A37-B8C8-3FD1F7D83860}" type="parTrans" cxnId="{371251B7-DC8F-4FA4-A095-DFFAC0C44729}">
      <dgm:prSet/>
      <dgm:spPr/>
      <dgm:t>
        <a:bodyPr/>
        <a:lstStyle/>
        <a:p>
          <a:endParaRPr lang="en-US"/>
        </a:p>
      </dgm:t>
    </dgm:pt>
    <dgm:pt modelId="{DF3C476C-538B-4AB5-BBDB-47D2900AA40D}" type="sibTrans" cxnId="{371251B7-DC8F-4FA4-A095-DFFAC0C44729}">
      <dgm:prSet/>
      <dgm:spPr/>
      <dgm:t>
        <a:bodyPr/>
        <a:lstStyle/>
        <a:p>
          <a:endParaRPr lang="en-US"/>
        </a:p>
      </dgm:t>
    </dgm:pt>
    <dgm:pt modelId="{E2C0BE2D-5187-473C-BF66-52552D00CF2E}">
      <dgm:prSet phldrT="[Text]" custT="1"/>
      <dgm:spPr/>
      <dgm:t>
        <a:bodyPr/>
        <a:lstStyle/>
        <a:p>
          <a:r>
            <a:rPr lang="en-US" sz="2000" dirty="0"/>
            <a:t>Prohibition of Rent Control</a:t>
          </a:r>
        </a:p>
      </dgm:t>
    </dgm:pt>
    <dgm:pt modelId="{3ED571ED-C8C7-4651-9212-B5D9383B55FB}" type="parTrans" cxnId="{A143F0DD-E2CA-4A64-B48D-2453FCA9FE63}">
      <dgm:prSet/>
      <dgm:spPr/>
      <dgm:t>
        <a:bodyPr/>
        <a:lstStyle/>
        <a:p>
          <a:endParaRPr lang="en-US"/>
        </a:p>
      </dgm:t>
    </dgm:pt>
    <dgm:pt modelId="{50E3AC15-079B-41DB-B4D9-89D3049068E8}" type="sibTrans" cxnId="{A143F0DD-E2CA-4A64-B48D-2453FCA9FE63}">
      <dgm:prSet/>
      <dgm:spPr/>
      <dgm:t>
        <a:bodyPr/>
        <a:lstStyle/>
        <a:p>
          <a:endParaRPr lang="en-US"/>
        </a:p>
      </dgm:t>
    </dgm:pt>
    <dgm:pt modelId="{09237F0A-A905-4248-8BC0-97ABFCCA4402}" type="pres">
      <dgm:prSet presAssocID="{C95CB36F-B88D-47BC-A2AC-D6646BFFC1F3}" presName="diagram" presStyleCnt="0">
        <dgm:presLayoutVars>
          <dgm:dir/>
          <dgm:resizeHandles val="exact"/>
        </dgm:presLayoutVars>
      </dgm:prSet>
      <dgm:spPr/>
    </dgm:pt>
    <dgm:pt modelId="{6E8212E6-7C15-4A4D-8027-AF8A00B97389}" type="pres">
      <dgm:prSet presAssocID="{D2DC7B4D-6D42-4781-B5D2-081C605A61CB}" presName="node" presStyleLbl="node1" presStyleIdx="0" presStyleCnt="11">
        <dgm:presLayoutVars>
          <dgm:bulletEnabled val="1"/>
        </dgm:presLayoutVars>
      </dgm:prSet>
      <dgm:spPr/>
    </dgm:pt>
    <dgm:pt modelId="{06715851-774F-4FC2-BD4C-A79AF4015173}" type="pres">
      <dgm:prSet presAssocID="{A5AB8AC7-928F-4C19-8FF5-977C84B5D06A}" presName="sibTrans" presStyleCnt="0"/>
      <dgm:spPr/>
    </dgm:pt>
    <dgm:pt modelId="{80F7EDFA-4E99-4318-9565-029B6718CB5D}" type="pres">
      <dgm:prSet presAssocID="{042A5420-E957-472C-B713-8285D4198EB6}" presName="node" presStyleLbl="node1" presStyleIdx="1" presStyleCnt="11">
        <dgm:presLayoutVars>
          <dgm:bulletEnabled val="1"/>
        </dgm:presLayoutVars>
      </dgm:prSet>
      <dgm:spPr/>
    </dgm:pt>
    <dgm:pt modelId="{14B46B76-D12C-4AA2-AA2E-4BA5D6C0F51F}" type="pres">
      <dgm:prSet presAssocID="{429ABD32-AF85-4A6B-B052-6F6B8E7DAD58}" presName="sibTrans" presStyleCnt="0"/>
      <dgm:spPr/>
    </dgm:pt>
    <dgm:pt modelId="{5D2139B6-8472-4FC2-80E2-9F577CC6FEA5}" type="pres">
      <dgm:prSet presAssocID="{8AA2CCD9-B9BC-4FE2-9CEE-F2E7CA389E0D}" presName="node" presStyleLbl="node1" presStyleIdx="2" presStyleCnt="11">
        <dgm:presLayoutVars>
          <dgm:bulletEnabled val="1"/>
        </dgm:presLayoutVars>
      </dgm:prSet>
      <dgm:spPr/>
    </dgm:pt>
    <dgm:pt modelId="{C82B8426-B154-47C2-A38C-7D879F37F49C}" type="pres">
      <dgm:prSet presAssocID="{0DB0C86E-F333-431A-95F9-A56CE39A3C5F}" presName="sibTrans" presStyleCnt="0"/>
      <dgm:spPr/>
    </dgm:pt>
    <dgm:pt modelId="{E21BC3F9-C2FD-4A5D-BB9F-6C1880EC0DDD}" type="pres">
      <dgm:prSet presAssocID="{DC080069-9939-4C1F-9B3D-729018642B47}" presName="node" presStyleLbl="node1" presStyleIdx="3" presStyleCnt="11">
        <dgm:presLayoutVars>
          <dgm:bulletEnabled val="1"/>
        </dgm:presLayoutVars>
      </dgm:prSet>
      <dgm:spPr/>
    </dgm:pt>
    <dgm:pt modelId="{F06E26DF-189E-469C-97EE-56547B7DA45E}" type="pres">
      <dgm:prSet presAssocID="{4EF58942-07AD-495C-8FCB-42126E1AC296}" presName="sibTrans" presStyleCnt="0"/>
      <dgm:spPr/>
    </dgm:pt>
    <dgm:pt modelId="{9D072615-10AF-4710-B18B-C7F3E9630605}" type="pres">
      <dgm:prSet presAssocID="{082D2E92-FB91-4EB1-8D0D-B1C7EB1AD95B}" presName="node" presStyleLbl="node1" presStyleIdx="4" presStyleCnt="11">
        <dgm:presLayoutVars>
          <dgm:bulletEnabled val="1"/>
        </dgm:presLayoutVars>
      </dgm:prSet>
      <dgm:spPr/>
    </dgm:pt>
    <dgm:pt modelId="{1439DC0F-5D2E-4D2A-9CD2-3BFF03E2BDD6}" type="pres">
      <dgm:prSet presAssocID="{BD53EA9F-7587-4AA4-A4BF-B86F2B1E488B}" presName="sibTrans" presStyleCnt="0"/>
      <dgm:spPr/>
    </dgm:pt>
    <dgm:pt modelId="{A1400AD3-B75D-4822-B13B-225775A75284}" type="pres">
      <dgm:prSet presAssocID="{1A6EA9E6-E8C7-4019-9B02-C06D593BBC85}" presName="node" presStyleLbl="node1" presStyleIdx="5" presStyleCnt="11">
        <dgm:presLayoutVars>
          <dgm:bulletEnabled val="1"/>
        </dgm:presLayoutVars>
      </dgm:prSet>
      <dgm:spPr/>
    </dgm:pt>
    <dgm:pt modelId="{660C6358-78A7-4534-A75F-72CE22478BA9}" type="pres">
      <dgm:prSet presAssocID="{05551548-9539-46D1-B63F-D9FC8F32C5AD}" presName="sibTrans" presStyleCnt="0"/>
      <dgm:spPr/>
    </dgm:pt>
    <dgm:pt modelId="{C721FD02-E630-4C97-9C08-7179A4E15675}" type="pres">
      <dgm:prSet presAssocID="{F8C71E6B-EDD1-45D9-8E01-DB1849A046C9}" presName="node" presStyleLbl="node1" presStyleIdx="6" presStyleCnt="11">
        <dgm:presLayoutVars>
          <dgm:bulletEnabled val="1"/>
        </dgm:presLayoutVars>
      </dgm:prSet>
      <dgm:spPr/>
    </dgm:pt>
    <dgm:pt modelId="{31117DCE-90C9-402A-A374-C7EBA90EF2F6}" type="pres">
      <dgm:prSet presAssocID="{3E6F27B8-1DA7-4D4A-8EC8-354350858797}" presName="sibTrans" presStyleCnt="0"/>
      <dgm:spPr/>
    </dgm:pt>
    <dgm:pt modelId="{8081D617-B483-46DE-A0D3-9EC2D843D18F}" type="pres">
      <dgm:prSet presAssocID="{A9A69684-07DA-4410-B972-C0038B06622F}" presName="node" presStyleLbl="node1" presStyleIdx="7" presStyleCnt="11">
        <dgm:presLayoutVars>
          <dgm:bulletEnabled val="1"/>
        </dgm:presLayoutVars>
      </dgm:prSet>
      <dgm:spPr/>
    </dgm:pt>
    <dgm:pt modelId="{5DAD6CEF-CDBB-48E6-ABF2-BD12C60B1826}" type="pres">
      <dgm:prSet presAssocID="{214BF59A-E949-4FF2-987F-67967F1E4453}" presName="sibTrans" presStyleCnt="0"/>
      <dgm:spPr/>
    </dgm:pt>
    <dgm:pt modelId="{2A685581-1194-4D97-A110-8E6ADC09FBD6}" type="pres">
      <dgm:prSet presAssocID="{23663116-DCF7-4134-998D-BFCE225E900B}" presName="node" presStyleLbl="node1" presStyleIdx="8" presStyleCnt="11">
        <dgm:presLayoutVars>
          <dgm:bulletEnabled val="1"/>
        </dgm:presLayoutVars>
      </dgm:prSet>
      <dgm:spPr/>
    </dgm:pt>
    <dgm:pt modelId="{4BCDFF85-197E-4B1B-AD1F-718ECB1B04A8}" type="pres">
      <dgm:prSet presAssocID="{2D5EFE52-D151-4161-B290-ECC5F6151543}" presName="sibTrans" presStyleCnt="0"/>
      <dgm:spPr/>
    </dgm:pt>
    <dgm:pt modelId="{89EADE47-B50C-4BF8-A8B7-4FF30CBCD64D}" type="pres">
      <dgm:prSet presAssocID="{18A803FB-707E-4BD2-942C-F422AAF15BAC}" presName="node" presStyleLbl="node1" presStyleIdx="9" presStyleCnt="11">
        <dgm:presLayoutVars>
          <dgm:bulletEnabled val="1"/>
        </dgm:presLayoutVars>
      </dgm:prSet>
      <dgm:spPr/>
    </dgm:pt>
    <dgm:pt modelId="{64B76873-D354-41BE-81B8-5DA2AF54B36A}" type="pres">
      <dgm:prSet presAssocID="{DF3C476C-538B-4AB5-BBDB-47D2900AA40D}" presName="sibTrans" presStyleCnt="0"/>
      <dgm:spPr/>
    </dgm:pt>
    <dgm:pt modelId="{3A4B9AE9-1A66-4423-AADA-C9BC6EA274DF}" type="pres">
      <dgm:prSet presAssocID="{E2C0BE2D-5187-473C-BF66-52552D00CF2E}" presName="node" presStyleLbl="node1" presStyleIdx="10" presStyleCnt="11">
        <dgm:presLayoutVars>
          <dgm:bulletEnabled val="1"/>
        </dgm:presLayoutVars>
      </dgm:prSet>
      <dgm:spPr/>
    </dgm:pt>
  </dgm:ptLst>
  <dgm:cxnLst>
    <dgm:cxn modelId="{B9B0DD13-8386-4AD8-9045-315900676F01}" type="presOf" srcId="{E2C0BE2D-5187-473C-BF66-52552D00CF2E}" destId="{3A4B9AE9-1A66-4423-AADA-C9BC6EA274DF}" srcOrd="0" destOrd="0" presId="urn:microsoft.com/office/officeart/2005/8/layout/default"/>
    <dgm:cxn modelId="{F0FA3826-F396-4617-B877-EAE798972106}" type="presOf" srcId="{D2DC7B4D-6D42-4781-B5D2-081C605A61CB}" destId="{6E8212E6-7C15-4A4D-8027-AF8A00B97389}" srcOrd="0" destOrd="0" presId="urn:microsoft.com/office/officeart/2005/8/layout/default"/>
    <dgm:cxn modelId="{51A1372C-C9F7-4E5F-B282-E82748AA8069}" type="presOf" srcId="{042A5420-E957-472C-B713-8285D4198EB6}" destId="{80F7EDFA-4E99-4318-9565-029B6718CB5D}" srcOrd="0" destOrd="0" presId="urn:microsoft.com/office/officeart/2005/8/layout/default"/>
    <dgm:cxn modelId="{6E37D030-AE47-41D8-9C7B-ACB9F7D24DED}" srcId="{C95CB36F-B88D-47BC-A2AC-D6646BFFC1F3}" destId="{23663116-DCF7-4134-998D-BFCE225E900B}" srcOrd="8" destOrd="0" parTransId="{81B460C5-0AC9-4560-AB53-78DB48C16D71}" sibTransId="{2D5EFE52-D151-4161-B290-ECC5F6151543}"/>
    <dgm:cxn modelId="{3CF81D36-F23C-4D15-8569-E26BB6132104}" type="presOf" srcId="{18A803FB-707E-4BD2-942C-F422AAF15BAC}" destId="{89EADE47-B50C-4BF8-A8B7-4FF30CBCD64D}" srcOrd="0" destOrd="0" presId="urn:microsoft.com/office/officeart/2005/8/layout/default"/>
    <dgm:cxn modelId="{2736796A-8DED-4575-90F5-1903ED23AB18}" type="presOf" srcId="{A9A69684-07DA-4410-B972-C0038B06622F}" destId="{8081D617-B483-46DE-A0D3-9EC2D843D18F}" srcOrd="0" destOrd="0" presId="urn:microsoft.com/office/officeart/2005/8/layout/default"/>
    <dgm:cxn modelId="{0C8C114D-8373-4EBD-8A75-4B5393CF1591}" srcId="{C95CB36F-B88D-47BC-A2AC-D6646BFFC1F3}" destId="{8AA2CCD9-B9BC-4FE2-9CEE-F2E7CA389E0D}" srcOrd="2" destOrd="0" parTransId="{D25D6918-8066-47E4-9E38-00C1E80FD405}" sibTransId="{0DB0C86E-F333-431A-95F9-A56CE39A3C5F}"/>
    <dgm:cxn modelId="{CFB90D75-2C30-40B8-909F-29AB7204CE5B}" type="presOf" srcId="{F8C71E6B-EDD1-45D9-8E01-DB1849A046C9}" destId="{C721FD02-E630-4C97-9C08-7179A4E15675}" srcOrd="0" destOrd="0" presId="urn:microsoft.com/office/officeart/2005/8/layout/default"/>
    <dgm:cxn modelId="{2F87FC76-6BCA-41E8-B633-40835A59F39D}" srcId="{C95CB36F-B88D-47BC-A2AC-D6646BFFC1F3}" destId="{042A5420-E957-472C-B713-8285D4198EB6}" srcOrd="1" destOrd="0" parTransId="{2F8A1407-1C58-45F8-8B20-ECE0411E963B}" sibTransId="{429ABD32-AF85-4A6B-B052-6F6B8E7DAD58}"/>
    <dgm:cxn modelId="{6CE8C058-4AD6-45AA-B0B2-B262E3C2E5AC}" srcId="{C95CB36F-B88D-47BC-A2AC-D6646BFFC1F3}" destId="{F8C71E6B-EDD1-45D9-8E01-DB1849A046C9}" srcOrd="6" destOrd="0" parTransId="{08E16FA6-D063-4820-96D0-4BF3708D7D01}" sibTransId="{3E6F27B8-1DA7-4D4A-8EC8-354350858797}"/>
    <dgm:cxn modelId="{F998627E-2A52-4527-B356-CDEC2AEFCC24}" srcId="{C95CB36F-B88D-47BC-A2AC-D6646BFFC1F3}" destId="{082D2E92-FB91-4EB1-8D0D-B1C7EB1AD95B}" srcOrd="4" destOrd="0" parTransId="{56CA955E-0992-466A-AD47-C3B1737AFCAF}" sibTransId="{BD53EA9F-7587-4AA4-A4BF-B86F2B1E488B}"/>
    <dgm:cxn modelId="{1E589781-BBBF-4A90-98F6-D0D8D2367124}" type="presOf" srcId="{082D2E92-FB91-4EB1-8D0D-B1C7EB1AD95B}" destId="{9D072615-10AF-4710-B18B-C7F3E9630605}" srcOrd="0" destOrd="0" presId="urn:microsoft.com/office/officeart/2005/8/layout/default"/>
    <dgm:cxn modelId="{BA61BC95-A385-4843-9B9A-DD8C56CBAFD8}" srcId="{C95CB36F-B88D-47BC-A2AC-D6646BFFC1F3}" destId="{D2DC7B4D-6D42-4781-B5D2-081C605A61CB}" srcOrd="0" destOrd="0" parTransId="{A6243B75-D26C-407B-B889-26F642F4680D}" sibTransId="{A5AB8AC7-928F-4C19-8FF5-977C84B5D06A}"/>
    <dgm:cxn modelId="{068E339F-1713-429C-86D3-2F73C0A316E7}" type="presOf" srcId="{1A6EA9E6-E8C7-4019-9B02-C06D593BBC85}" destId="{A1400AD3-B75D-4822-B13B-225775A75284}" srcOrd="0" destOrd="0" presId="urn:microsoft.com/office/officeart/2005/8/layout/default"/>
    <dgm:cxn modelId="{371251B7-DC8F-4FA4-A095-DFFAC0C44729}" srcId="{C95CB36F-B88D-47BC-A2AC-D6646BFFC1F3}" destId="{18A803FB-707E-4BD2-942C-F422AAF15BAC}" srcOrd="9" destOrd="0" parTransId="{A12B8B08-9C39-4A37-B8C8-3FD1F7D83860}" sibTransId="{DF3C476C-538B-4AB5-BBDB-47D2900AA40D}"/>
    <dgm:cxn modelId="{A30DDDB7-8E00-4FA4-B2EE-75FBEFE269ED}" type="presOf" srcId="{DC080069-9939-4C1F-9B3D-729018642B47}" destId="{E21BC3F9-C2FD-4A5D-BB9F-6C1880EC0DDD}" srcOrd="0" destOrd="0" presId="urn:microsoft.com/office/officeart/2005/8/layout/default"/>
    <dgm:cxn modelId="{715D8ABC-1923-4273-AA63-A147AEAD4944}" srcId="{C95CB36F-B88D-47BC-A2AC-D6646BFFC1F3}" destId="{A9A69684-07DA-4410-B972-C0038B06622F}" srcOrd="7" destOrd="0" parTransId="{CA75E62E-4AA2-4A8E-AFC3-7083C80DACD7}" sibTransId="{214BF59A-E949-4FF2-987F-67967F1E4453}"/>
    <dgm:cxn modelId="{E586A7C0-3D75-42CE-87B7-05AF4D90C1DB}" srcId="{C95CB36F-B88D-47BC-A2AC-D6646BFFC1F3}" destId="{DC080069-9939-4C1F-9B3D-729018642B47}" srcOrd="3" destOrd="0" parTransId="{89C26F52-EEF5-4EAC-B0AA-8C185752B8CE}" sibTransId="{4EF58942-07AD-495C-8FCB-42126E1AC296}"/>
    <dgm:cxn modelId="{A143F0DD-E2CA-4A64-B48D-2453FCA9FE63}" srcId="{C95CB36F-B88D-47BC-A2AC-D6646BFFC1F3}" destId="{E2C0BE2D-5187-473C-BF66-52552D00CF2E}" srcOrd="10" destOrd="0" parTransId="{3ED571ED-C8C7-4651-9212-B5D9383B55FB}" sibTransId="{50E3AC15-079B-41DB-B4D9-89D3049068E8}"/>
    <dgm:cxn modelId="{7FB15EE2-77AB-498B-AAC7-E7BA7740FFC6}" srcId="{C95CB36F-B88D-47BC-A2AC-D6646BFFC1F3}" destId="{1A6EA9E6-E8C7-4019-9B02-C06D593BBC85}" srcOrd="5" destOrd="0" parTransId="{E206D214-F72D-4267-8DAC-EC6A08BD4D39}" sibTransId="{05551548-9539-46D1-B63F-D9FC8F32C5AD}"/>
    <dgm:cxn modelId="{803CA5F2-2821-40E6-99D9-4B74701A05DC}" type="presOf" srcId="{23663116-DCF7-4134-998D-BFCE225E900B}" destId="{2A685581-1194-4D97-A110-8E6ADC09FBD6}" srcOrd="0" destOrd="0" presId="urn:microsoft.com/office/officeart/2005/8/layout/default"/>
    <dgm:cxn modelId="{7C4198FA-E958-44F8-B9BC-A0A49DEF9036}" type="presOf" srcId="{C95CB36F-B88D-47BC-A2AC-D6646BFFC1F3}" destId="{09237F0A-A905-4248-8BC0-97ABFCCA4402}" srcOrd="0" destOrd="0" presId="urn:microsoft.com/office/officeart/2005/8/layout/default"/>
    <dgm:cxn modelId="{DFFFECFA-0FF2-486D-BB95-E9321BD014E0}" type="presOf" srcId="{8AA2CCD9-B9BC-4FE2-9CEE-F2E7CA389E0D}" destId="{5D2139B6-8472-4FC2-80E2-9F577CC6FEA5}" srcOrd="0" destOrd="0" presId="urn:microsoft.com/office/officeart/2005/8/layout/default"/>
    <dgm:cxn modelId="{AF320728-FF22-47AB-A5B9-1173A78C5691}" type="presParOf" srcId="{09237F0A-A905-4248-8BC0-97ABFCCA4402}" destId="{6E8212E6-7C15-4A4D-8027-AF8A00B97389}" srcOrd="0" destOrd="0" presId="urn:microsoft.com/office/officeart/2005/8/layout/default"/>
    <dgm:cxn modelId="{A2C14B9A-3505-4AC0-9015-ACD90839332B}" type="presParOf" srcId="{09237F0A-A905-4248-8BC0-97ABFCCA4402}" destId="{06715851-774F-4FC2-BD4C-A79AF4015173}" srcOrd="1" destOrd="0" presId="urn:microsoft.com/office/officeart/2005/8/layout/default"/>
    <dgm:cxn modelId="{1E630BF5-FE34-4EDD-83A1-3DF1137D2343}" type="presParOf" srcId="{09237F0A-A905-4248-8BC0-97ABFCCA4402}" destId="{80F7EDFA-4E99-4318-9565-029B6718CB5D}" srcOrd="2" destOrd="0" presId="urn:microsoft.com/office/officeart/2005/8/layout/default"/>
    <dgm:cxn modelId="{EABC2C80-35C7-4A41-B1D4-1C175B7E7BD1}" type="presParOf" srcId="{09237F0A-A905-4248-8BC0-97ABFCCA4402}" destId="{14B46B76-D12C-4AA2-AA2E-4BA5D6C0F51F}" srcOrd="3" destOrd="0" presId="urn:microsoft.com/office/officeart/2005/8/layout/default"/>
    <dgm:cxn modelId="{BF1DAD2B-E717-4CD8-91DD-0EFB75A431DF}" type="presParOf" srcId="{09237F0A-A905-4248-8BC0-97ABFCCA4402}" destId="{5D2139B6-8472-4FC2-80E2-9F577CC6FEA5}" srcOrd="4" destOrd="0" presId="urn:microsoft.com/office/officeart/2005/8/layout/default"/>
    <dgm:cxn modelId="{D2319E2D-5DEE-4F15-8199-3ED7F891AAF3}" type="presParOf" srcId="{09237F0A-A905-4248-8BC0-97ABFCCA4402}" destId="{C82B8426-B154-47C2-A38C-7D879F37F49C}" srcOrd="5" destOrd="0" presId="urn:microsoft.com/office/officeart/2005/8/layout/default"/>
    <dgm:cxn modelId="{6AB0CB41-920D-4EA4-9ACD-B7E0E0DBA88A}" type="presParOf" srcId="{09237F0A-A905-4248-8BC0-97ABFCCA4402}" destId="{E21BC3F9-C2FD-4A5D-BB9F-6C1880EC0DDD}" srcOrd="6" destOrd="0" presId="urn:microsoft.com/office/officeart/2005/8/layout/default"/>
    <dgm:cxn modelId="{B8CD1C69-BA3E-4E35-88E1-7F97AD020CA7}" type="presParOf" srcId="{09237F0A-A905-4248-8BC0-97ABFCCA4402}" destId="{F06E26DF-189E-469C-97EE-56547B7DA45E}" srcOrd="7" destOrd="0" presId="urn:microsoft.com/office/officeart/2005/8/layout/default"/>
    <dgm:cxn modelId="{9682B450-298A-4D94-87E5-B23AC831B27F}" type="presParOf" srcId="{09237F0A-A905-4248-8BC0-97ABFCCA4402}" destId="{9D072615-10AF-4710-B18B-C7F3E9630605}" srcOrd="8" destOrd="0" presId="urn:microsoft.com/office/officeart/2005/8/layout/default"/>
    <dgm:cxn modelId="{62520FD3-FFF2-4E7D-BEE1-C15C94A3B3F7}" type="presParOf" srcId="{09237F0A-A905-4248-8BC0-97ABFCCA4402}" destId="{1439DC0F-5D2E-4D2A-9CD2-3BFF03E2BDD6}" srcOrd="9" destOrd="0" presId="urn:microsoft.com/office/officeart/2005/8/layout/default"/>
    <dgm:cxn modelId="{87B91548-76DD-4A2C-B892-41383CD6DD38}" type="presParOf" srcId="{09237F0A-A905-4248-8BC0-97ABFCCA4402}" destId="{A1400AD3-B75D-4822-B13B-225775A75284}" srcOrd="10" destOrd="0" presId="urn:microsoft.com/office/officeart/2005/8/layout/default"/>
    <dgm:cxn modelId="{464B20C0-6203-4CD8-8F2B-6125F949A912}" type="presParOf" srcId="{09237F0A-A905-4248-8BC0-97ABFCCA4402}" destId="{660C6358-78A7-4534-A75F-72CE22478BA9}" srcOrd="11" destOrd="0" presId="urn:microsoft.com/office/officeart/2005/8/layout/default"/>
    <dgm:cxn modelId="{05141D15-DADA-4C4B-A5CA-8DAC5B41D415}" type="presParOf" srcId="{09237F0A-A905-4248-8BC0-97ABFCCA4402}" destId="{C721FD02-E630-4C97-9C08-7179A4E15675}" srcOrd="12" destOrd="0" presId="urn:microsoft.com/office/officeart/2005/8/layout/default"/>
    <dgm:cxn modelId="{5096B434-F658-4B14-9E55-B0172AF9F044}" type="presParOf" srcId="{09237F0A-A905-4248-8BC0-97ABFCCA4402}" destId="{31117DCE-90C9-402A-A374-C7EBA90EF2F6}" srcOrd="13" destOrd="0" presId="urn:microsoft.com/office/officeart/2005/8/layout/default"/>
    <dgm:cxn modelId="{13EC2790-83D4-4F14-93FF-7688827DBA47}" type="presParOf" srcId="{09237F0A-A905-4248-8BC0-97ABFCCA4402}" destId="{8081D617-B483-46DE-A0D3-9EC2D843D18F}" srcOrd="14" destOrd="0" presId="urn:microsoft.com/office/officeart/2005/8/layout/default"/>
    <dgm:cxn modelId="{F819418F-7A91-44D3-B7C7-B546F8BD87BD}" type="presParOf" srcId="{09237F0A-A905-4248-8BC0-97ABFCCA4402}" destId="{5DAD6CEF-CDBB-48E6-ABF2-BD12C60B1826}" srcOrd="15" destOrd="0" presId="urn:microsoft.com/office/officeart/2005/8/layout/default"/>
    <dgm:cxn modelId="{4DCB14E2-10F8-46B8-B739-3D78E42F6429}" type="presParOf" srcId="{09237F0A-A905-4248-8BC0-97ABFCCA4402}" destId="{2A685581-1194-4D97-A110-8E6ADC09FBD6}" srcOrd="16" destOrd="0" presId="urn:microsoft.com/office/officeart/2005/8/layout/default"/>
    <dgm:cxn modelId="{F4A22554-2F36-4310-8478-B9F699638BBC}" type="presParOf" srcId="{09237F0A-A905-4248-8BC0-97ABFCCA4402}" destId="{4BCDFF85-197E-4B1B-AD1F-718ECB1B04A8}" srcOrd="17" destOrd="0" presId="urn:microsoft.com/office/officeart/2005/8/layout/default"/>
    <dgm:cxn modelId="{C754F632-8EE8-4AAD-8CDA-44351239A023}" type="presParOf" srcId="{09237F0A-A905-4248-8BC0-97ABFCCA4402}" destId="{89EADE47-B50C-4BF8-A8B7-4FF30CBCD64D}" srcOrd="18" destOrd="0" presId="urn:microsoft.com/office/officeart/2005/8/layout/default"/>
    <dgm:cxn modelId="{D1E73C07-AB2E-4D04-977E-9542F739335F}" type="presParOf" srcId="{09237F0A-A905-4248-8BC0-97ABFCCA4402}" destId="{64B76873-D354-41BE-81B8-5DA2AF54B36A}" srcOrd="19" destOrd="0" presId="urn:microsoft.com/office/officeart/2005/8/layout/default"/>
    <dgm:cxn modelId="{19AECF6E-8F6C-4E52-9F27-390B3506404F}" type="presParOf" srcId="{09237F0A-A905-4248-8BC0-97ABFCCA4402}" destId="{3A4B9AE9-1A66-4423-AADA-C9BC6EA274DF}"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13F2A6C-955A-4761-9676-54493530637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1FAD281-2884-4E42-9054-C6A883334E86}">
      <dgm:prSet phldrT="[Text]"/>
      <dgm:spPr/>
      <dgm:t>
        <a:bodyPr/>
        <a:lstStyle/>
        <a:p>
          <a:r>
            <a:rPr lang="en-US" dirty="0"/>
            <a:t>Ohio Tax Increment Financing</a:t>
          </a:r>
        </a:p>
      </dgm:t>
    </dgm:pt>
    <dgm:pt modelId="{86E0D3F6-8966-47B4-9DAE-2FC210BC863A}" type="parTrans" cxnId="{2EEB3BB6-0811-4597-AB16-79BD4F587524}">
      <dgm:prSet/>
      <dgm:spPr/>
      <dgm:t>
        <a:bodyPr/>
        <a:lstStyle/>
        <a:p>
          <a:endParaRPr lang="en-US"/>
        </a:p>
      </dgm:t>
    </dgm:pt>
    <dgm:pt modelId="{8BC5F30F-44E9-44BD-AB38-62F8E923348B}" type="sibTrans" cxnId="{2EEB3BB6-0811-4597-AB16-79BD4F587524}">
      <dgm:prSet/>
      <dgm:spPr/>
      <dgm:t>
        <a:bodyPr/>
        <a:lstStyle/>
        <a:p>
          <a:endParaRPr lang="en-US"/>
        </a:p>
      </dgm:t>
    </dgm:pt>
    <dgm:pt modelId="{6A5ECD43-399B-44CD-A228-7E57E52C09C8}">
      <dgm:prSet phldrT="[Text]"/>
      <dgm:spPr/>
      <dgm:t>
        <a:bodyPr/>
        <a:lstStyle/>
        <a:p>
          <a:r>
            <a:rPr lang="en-US" dirty="0"/>
            <a:t>Capture of future property tax growth</a:t>
          </a:r>
        </a:p>
      </dgm:t>
    </dgm:pt>
    <dgm:pt modelId="{8BB850DF-D6DD-4C99-9716-034E286ADA3F}" type="parTrans" cxnId="{CBD0BA91-6C35-4261-B60C-9E33546A1937}">
      <dgm:prSet/>
      <dgm:spPr/>
      <dgm:t>
        <a:bodyPr/>
        <a:lstStyle/>
        <a:p>
          <a:endParaRPr lang="en-US"/>
        </a:p>
      </dgm:t>
    </dgm:pt>
    <dgm:pt modelId="{E14ED831-74CD-47B2-BE05-EFF178A593EE}" type="sibTrans" cxnId="{CBD0BA91-6C35-4261-B60C-9E33546A1937}">
      <dgm:prSet/>
      <dgm:spPr/>
      <dgm:t>
        <a:bodyPr/>
        <a:lstStyle/>
        <a:p>
          <a:endParaRPr lang="en-US"/>
        </a:p>
      </dgm:t>
    </dgm:pt>
    <dgm:pt modelId="{EC8293D2-E243-4976-ABC5-57BBB302F1BC}">
      <dgm:prSet phldrT="[Text]"/>
      <dgm:spPr/>
      <dgm:t>
        <a:bodyPr/>
        <a:lstStyle/>
        <a:p>
          <a:r>
            <a:rPr lang="en-US" dirty="0"/>
            <a:t>Trigger by substantial new capital investment</a:t>
          </a:r>
        </a:p>
      </dgm:t>
    </dgm:pt>
    <dgm:pt modelId="{A6A44FA6-C672-4C5B-A75C-8784D248CFE9}" type="parTrans" cxnId="{EE0A56D4-F343-4042-81FE-79460E562AB6}">
      <dgm:prSet/>
      <dgm:spPr/>
      <dgm:t>
        <a:bodyPr/>
        <a:lstStyle/>
        <a:p>
          <a:endParaRPr lang="en-US"/>
        </a:p>
      </dgm:t>
    </dgm:pt>
    <dgm:pt modelId="{9EB703F3-3674-468E-B9D2-128A22705575}" type="sibTrans" cxnId="{EE0A56D4-F343-4042-81FE-79460E562AB6}">
      <dgm:prSet/>
      <dgm:spPr/>
      <dgm:t>
        <a:bodyPr/>
        <a:lstStyle/>
        <a:p>
          <a:endParaRPr lang="en-US"/>
        </a:p>
      </dgm:t>
    </dgm:pt>
    <dgm:pt modelId="{7525E78D-363F-4176-B89D-4144CE132DAB}">
      <dgm:prSet phldrT="[Text]"/>
      <dgm:spPr/>
      <dgm:t>
        <a:bodyPr/>
        <a:lstStyle/>
        <a:p>
          <a:r>
            <a:rPr lang="en-US" dirty="0"/>
            <a:t>Property owner pays a Payment in Lieu of Taxes</a:t>
          </a:r>
        </a:p>
      </dgm:t>
    </dgm:pt>
    <dgm:pt modelId="{385FB87D-D740-412B-B80E-B6B9F50B1FE1}" type="parTrans" cxnId="{0D14D780-C2DF-444E-8396-21CAEAA63840}">
      <dgm:prSet/>
      <dgm:spPr/>
      <dgm:t>
        <a:bodyPr/>
        <a:lstStyle/>
        <a:p>
          <a:endParaRPr lang="en-US"/>
        </a:p>
      </dgm:t>
    </dgm:pt>
    <dgm:pt modelId="{5749D9A9-C458-45FA-BDE0-5FAEFBFB2569}" type="sibTrans" cxnId="{0D14D780-C2DF-444E-8396-21CAEAA63840}">
      <dgm:prSet/>
      <dgm:spPr/>
      <dgm:t>
        <a:bodyPr/>
        <a:lstStyle/>
        <a:p>
          <a:endParaRPr lang="en-US"/>
        </a:p>
      </dgm:t>
    </dgm:pt>
    <dgm:pt modelId="{1A76BF68-5D4A-4641-9678-05FF24041F3A}">
      <dgm:prSet phldrT="[Text]"/>
      <dgm:spPr/>
      <dgm:t>
        <a:bodyPr/>
        <a:lstStyle/>
        <a:p>
          <a:r>
            <a:rPr lang="en-US" dirty="0"/>
            <a:t>Bondable Fund</a:t>
          </a:r>
        </a:p>
      </dgm:t>
    </dgm:pt>
    <dgm:pt modelId="{D2967CE3-4287-4E22-9134-E492C92FE6A1}" type="parTrans" cxnId="{AF0794C7-955F-4D2E-947F-C7545ABD984E}">
      <dgm:prSet/>
      <dgm:spPr/>
      <dgm:t>
        <a:bodyPr/>
        <a:lstStyle/>
        <a:p>
          <a:endParaRPr lang="en-US"/>
        </a:p>
      </dgm:t>
    </dgm:pt>
    <dgm:pt modelId="{285250F8-B09B-40B8-8D95-D94E0797150A}" type="sibTrans" cxnId="{AF0794C7-955F-4D2E-947F-C7545ABD984E}">
      <dgm:prSet/>
      <dgm:spPr/>
      <dgm:t>
        <a:bodyPr/>
        <a:lstStyle/>
        <a:p>
          <a:endParaRPr lang="en-US"/>
        </a:p>
      </dgm:t>
    </dgm:pt>
    <dgm:pt modelId="{EAB1B7C6-D19B-4E6C-AD1B-EEB2C23116DD}">
      <dgm:prSet phldrT="[Text]"/>
      <dgm:spPr/>
      <dgm:t>
        <a:bodyPr/>
        <a:lstStyle/>
        <a:p>
          <a:r>
            <a:rPr lang="en-US" dirty="0"/>
            <a:t>Pays primarily for public infrastructure including parking</a:t>
          </a:r>
        </a:p>
      </dgm:t>
    </dgm:pt>
    <dgm:pt modelId="{B84B5165-FC70-4760-9A61-54F2F6574DA4}" type="parTrans" cxnId="{3D602BEC-781A-485E-823F-6BB9110193AB}">
      <dgm:prSet/>
      <dgm:spPr/>
      <dgm:t>
        <a:bodyPr/>
        <a:lstStyle/>
        <a:p>
          <a:endParaRPr lang="en-US"/>
        </a:p>
      </dgm:t>
    </dgm:pt>
    <dgm:pt modelId="{15B88688-38BB-4F71-8ED8-42E08086975C}" type="sibTrans" cxnId="{3D602BEC-781A-485E-823F-6BB9110193AB}">
      <dgm:prSet/>
      <dgm:spPr/>
      <dgm:t>
        <a:bodyPr/>
        <a:lstStyle/>
        <a:p>
          <a:endParaRPr lang="en-US"/>
        </a:p>
      </dgm:t>
    </dgm:pt>
    <dgm:pt modelId="{07FD493C-6ABA-4373-A794-A874EA053039}" type="pres">
      <dgm:prSet presAssocID="{613F2A6C-955A-4761-9676-54493530637F}" presName="linear" presStyleCnt="0">
        <dgm:presLayoutVars>
          <dgm:animLvl val="lvl"/>
          <dgm:resizeHandles val="exact"/>
        </dgm:presLayoutVars>
      </dgm:prSet>
      <dgm:spPr/>
    </dgm:pt>
    <dgm:pt modelId="{D9932543-6C9E-488A-91C6-C952AD361B84}" type="pres">
      <dgm:prSet presAssocID="{51FAD281-2884-4E42-9054-C6A883334E86}" presName="parentText" presStyleLbl="node1" presStyleIdx="0" presStyleCnt="1">
        <dgm:presLayoutVars>
          <dgm:chMax val="0"/>
          <dgm:bulletEnabled val="1"/>
        </dgm:presLayoutVars>
      </dgm:prSet>
      <dgm:spPr/>
    </dgm:pt>
    <dgm:pt modelId="{95DEDB73-521F-480F-A39E-877B56B9CE7B}" type="pres">
      <dgm:prSet presAssocID="{51FAD281-2884-4E42-9054-C6A883334E86}" presName="childText" presStyleLbl="revTx" presStyleIdx="0" presStyleCnt="1">
        <dgm:presLayoutVars>
          <dgm:bulletEnabled val="1"/>
        </dgm:presLayoutVars>
      </dgm:prSet>
      <dgm:spPr/>
    </dgm:pt>
  </dgm:ptLst>
  <dgm:cxnLst>
    <dgm:cxn modelId="{44753945-52B7-44AC-87BA-3BABC715516A}" type="presOf" srcId="{6A5ECD43-399B-44CD-A228-7E57E52C09C8}" destId="{95DEDB73-521F-480F-A39E-877B56B9CE7B}" srcOrd="0" destOrd="0" presId="urn:microsoft.com/office/officeart/2005/8/layout/vList2"/>
    <dgm:cxn modelId="{0D14D780-C2DF-444E-8396-21CAEAA63840}" srcId="{51FAD281-2884-4E42-9054-C6A883334E86}" destId="{7525E78D-363F-4176-B89D-4144CE132DAB}" srcOrd="2" destOrd="0" parTransId="{385FB87D-D740-412B-B80E-B6B9F50B1FE1}" sibTransId="{5749D9A9-C458-45FA-BDE0-5FAEFBFB2569}"/>
    <dgm:cxn modelId="{586B2D8B-470C-43F7-8632-A080E7238724}" type="presOf" srcId="{7525E78D-363F-4176-B89D-4144CE132DAB}" destId="{95DEDB73-521F-480F-A39E-877B56B9CE7B}" srcOrd="0" destOrd="2" presId="urn:microsoft.com/office/officeart/2005/8/layout/vList2"/>
    <dgm:cxn modelId="{CBD0BA91-6C35-4261-B60C-9E33546A1937}" srcId="{51FAD281-2884-4E42-9054-C6A883334E86}" destId="{6A5ECD43-399B-44CD-A228-7E57E52C09C8}" srcOrd="0" destOrd="0" parTransId="{8BB850DF-D6DD-4C99-9716-034E286ADA3F}" sibTransId="{E14ED831-74CD-47B2-BE05-EFF178A593EE}"/>
    <dgm:cxn modelId="{324B6EAF-F309-40BD-9F0A-AE94EE96B004}" type="presOf" srcId="{EAB1B7C6-D19B-4E6C-AD1B-EEB2C23116DD}" destId="{95DEDB73-521F-480F-A39E-877B56B9CE7B}" srcOrd="0" destOrd="4" presId="urn:microsoft.com/office/officeart/2005/8/layout/vList2"/>
    <dgm:cxn modelId="{2EEB3BB6-0811-4597-AB16-79BD4F587524}" srcId="{613F2A6C-955A-4761-9676-54493530637F}" destId="{51FAD281-2884-4E42-9054-C6A883334E86}" srcOrd="0" destOrd="0" parTransId="{86E0D3F6-8966-47B4-9DAE-2FC210BC863A}" sibTransId="{8BC5F30F-44E9-44BD-AB38-62F8E923348B}"/>
    <dgm:cxn modelId="{0ADDBCC6-E373-499F-B238-6ADF4140E056}" type="presOf" srcId="{613F2A6C-955A-4761-9676-54493530637F}" destId="{07FD493C-6ABA-4373-A794-A874EA053039}" srcOrd="0" destOrd="0" presId="urn:microsoft.com/office/officeart/2005/8/layout/vList2"/>
    <dgm:cxn modelId="{AF0794C7-955F-4D2E-947F-C7545ABD984E}" srcId="{51FAD281-2884-4E42-9054-C6A883334E86}" destId="{1A76BF68-5D4A-4641-9678-05FF24041F3A}" srcOrd="3" destOrd="0" parTransId="{D2967CE3-4287-4E22-9134-E492C92FE6A1}" sibTransId="{285250F8-B09B-40B8-8D95-D94E0797150A}"/>
    <dgm:cxn modelId="{11B6D5CF-2852-493E-9392-132A728FF462}" type="presOf" srcId="{51FAD281-2884-4E42-9054-C6A883334E86}" destId="{D9932543-6C9E-488A-91C6-C952AD361B84}" srcOrd="0" destOrd="0" presId="urn:microsoft.com/office/officeart/2005/8/layout/vList2"/>
    <dgm:cxn modelId="{EE0A56D4-F343-4042-81FE-79460E562AB6}" srcId="{51FAD281-2884-4E42-9054-C6A883334E86}" destId="{EC8293D2-E243-4976-ABC5-57BBB302F1BC}" srcOrd="1" destOrd="0" parTransId="{A6A44FA6-C672-4C5B-A75C-8784D248CFE9}" sibTransId="{9EB703F3-3674-468E-B9D2-128A22705575}"/>
    <dgm:cxn modelId="{3D602BEC-781A-485E-823F-6BB9110193AB}" srcId="{51FAD281-2884-4E42-9054-C6A883334E86}" destId="{EAB1B7C6-D19B-4E6C-AD1B-EEB2C23116DD}" srcOrd="4" destOrd="0" parTransId="{B84B5165-FC70-4760-9A61-54F2F6574DA4}" sibTransId="{15B88688-38BB-4F71-8ED8-42E08086975C}"/>
    <dgm:cxn modelId="{0F5DD8EC-E3C1-4F08-8405-423F4BF3A2B7}" type="presOf" srcId="{1A76BF68-5D4A-4641-9678-05FF24041F3A}" destId="{95DEDB73-521F-480F-A39E-877B56B9CE7B}" srcOrd="0" destOrd="3" presId="urn:microsoft.com/office/officeart/2005/8/layout/vList2"/>
    <dgm:cxn modelId="{D33B6AF3-B790-4DF5-83CF-E675778C829E}" type="presOf" srcId="{EC8293D2-E243-4976-ABC5-57BBB302F1BC}" destId="{95DEDB73-521F-480F-A39E-877B56B9CE7B}" srcOrd="0" destOrd="1" presId="urn:microsoft.com/office/officeart/2005/8/layout/vList2"/>
    <dgm:cxn modelId="{5F334542-EE0C-41A6-8497-0C931ED29D96}" type="presParOf" srcId="{07FD493C-6ABA-4373-A794-A874EA053039}" destId="{D9932543-6C9E-488A-91C6-C952AD361B84}" srcOrd="0" destOrd="0" presId="urn:microsoft.com/office/officeart/2005/8/layout/vList2"/>
    <dgm:cxn modelId="{3E2D6EE8-680F-41DD-843A-BFF2DA1802CA}" type="presParOf" srcId="{07FD493C-6ABA-4373-A794-A874EA053039}" destId="{95DEDB73-521F-480F-A39E-877B56B9CE7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3817DBB-E0E9-495C-8521-E144D8CF923D}"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B0DF052B-A3A5-49F6-A874-53197CF6E1A8}">
      <dgm:prSet phldrT="[Text]"/>
      <dgm:spPr/>
      <dgm:t>
        <a:bodyPr/>
        <a:lstStyle/>
        <a:p>
          <a:r>
            <a:rPr lang="en-US" dirty="0"/>
            <a:t>Ohio Downtown Redevelopment Districts</a:t>
          </a:r>
        </a:p>
      </dgm:t>
    </dgm:pt>
    <dgm:pt modelId="{11E05730-67DC-423E-B54F-9A85DD5A073A}" type="parTrans" cxnId="{0E6A7F36-EE76-497A-9BD1-E18F1D2BE261}">
      <dgm:prSet/>
      <dgm:spPr/>
      <dgm:t>
        <a:bodyPr/>
        <a:lstStyle/>
        <a:p>
          <a:endParaRPr lang="en-US"/>
        </a:p>
      </dgm:t>
    </dgm:pt>
    <dgm:pt modelId="{1029020D-CDC9-489C-8908-335B899356F6}" type="sibTrans" cxnId="{0E6A7F36-EE76-497A-9BD1-E18F1D2BE261}">
      <dgm:prSet/>
      <dgm:spPr/>
      <dgm:t>
        <a:bodyPr/>
        <a:lstStyle/>
        <a:p>
          <a:endParaRPr lang="en-US"/>
        </a:p>
      </dgm:t>
    </dgm:pt>
    <dgm:pt modelId="{A19FFFDA-EE7D-4FEF-896B-3F5664583B70}">
      <dgm:prSet phldrT="[Text]"/>
      <dgm:spPr/>
      <dgm:t>
        <a:bodyPr/>
        <a:lstStyle/>
        <a:p>
          <a:r>
            <a:rPr lang="en-US" dirty="0"/>
            <a:t>Captures future property taxes in a 10-acre district around a certified historical structure</a:t>
          </a:r>
        </a:p>
      </dgm:t>
    </dgm:pt>
    <dgm:pt modelId="{FC6F616F-B1AC-4919-B436-45328690BF74}" type="parTrans" cxnId="{5029079D-56D5-478C-BAE3-7651603D1453}">
      <dgm:prSet/>
      <dgm:spPr/>
      <dgm:t>
        <a:bodyPr/>
        <a:lstStyle/>
        <a:p>
          <a:endParaRPr lang="en-US"/>
        </a:p>
      </dgm:t>
    </dgm:pt>
    <dgm:pt modelId="{D24CA34D-734E-4268-8C15-151C64E1274E}" type="sibTrans" cxnId="{5029079D-56D5-478C-BAE3-7651603D1453}">
      <dgm:prSet/>
      <dgm:spPr/>
      <dgm:t>
        <a:bodyPr/>
        <a:lstStyle/>
        <a:p>
          <a:endParaRPr lang="en-US"/>
        </a:p>
      </dgm:t>
    </dgm:pt>
    <dgm:pt modelId="{C4053944-7890-410F-AD46-86D4AD824DD6}">
      <dgm:prSet phldrT="[Text]"/>
      <dgm:spPr/>
      <dgm:t>
        <a:bodyPr/>
        <a:lstStyle/>
        <a:p>
          <a:r>
            <a:rPr lang="en-US" dirty="0"/>
            <a:t>Bondable fund</a:t>
          </a:r>
        </a:p>
      </dgm:t>
    </dgm:pt>
    <dgm:pt modelId="{024FA4C1-6301-45BC-B988-F1E9060AFF91}" type="parTrans" cxnId="{5631261A-C0BE-4BAD-940A-E3B0F3585FD4}">
      <dgm:prSet/>
      <dgm:spPr/>
      <dgm:t>
        <a:bodyPr/>
        <a:lstStyle/>
        <a:p>
          <a:endParaRPr lang="en-US"/>
        </a:p>
      </dgm:t>
    </dgm:pt>
    <dgm:pt modelId="{F61C6412-DACD-4B89-870A-E36BFEE34794}" type="sibTrans" cxnId="{5631261A-C0BE-4BAD-940A-E3B0F3585FD4}">
      <dgm:prSet/>
      <dgm:spPr/>
      <dgm:t>
        <a:bodyPr/>
        <a:lstStyle/>
        <a:p>
          <a:endParaRPr lang="en-US"/>
        </a:p>
      </dgm:t>
    </dgm:pt>
    <dgm:pt modelId="{FE94CCB6-4B04-4BB1-B500-2604908E15A7}">
      <dgm:prSet phldrT="[Text]"/>
      <dgm:spPr/>
      <dgm:t>
        <a:bodyPr/>
        <a:lstStyle/>
        <a:p>
          <a:r>
            <a:rPr lang="en-US" dirty="0"/>
            <a:t>Pays for redevelopment of historic structure, historic not for profit, public infrastructure and technology for innovation districts</a:t>
          </a:r>
        </a:p>
      </dgm:t>
    </dgm:pt>
    <dgm:pt modelId="{DF68AC43-8CDE-4434-8A08-3A8CEEF36F6E}" type="parTrans" cxnId="{AB70C9CA-F027-4326-B9A6-50D788C90F35}">
      <dgm:prSet/>
      <dgm:spPr/>
      <dgm:t>
        <a:bodyPr/>
        <a:lstStyle/>
        <a:p>
          <a:endParaRPr lang="en-US"/>
        </a:p>
      </dgm:t>
    </dgm:pt>
    <dgm:pt modelId="{461C28AE-F532-4312-AE52-3D6A66EB7749}" type="sibTrans" cxnId="{AB70C9CA-F027-4326-B9A6-50D788C90F35}">
      <dgm:prSet/>
      <dgm:spPr/>
      <dgm:t>
        <a:bodyPr/>
        <a:lstStyle/>
        <a:p>
          <a:endParaRPr lang="en-US"/>
        </a:p>
      </dgm:t>
    </dgm:pt>
    <dgm:pt modelId="{16F97CE9-8FE6-4B42-A4EF-DC66598B74B6}" type="pres">
      <dgm:prSet presAssocID="{C3817DBB-E0E9-495C-8521-E144D8CF923D}" presName="Name0" presStyleCnt="0">
        <dgm:presLayoutVars>
          <dgm:dir/>
          <dgm:animLvl val="lvl"/>
          <dgm:resizeHandles val="exact"/>
        </dgm:presLayoutVars>
      </dgm:prSet>
      <dgm:spPr/>
    </dgm:pt>
    <dgm:pt modelId="{A4C1116E-C59E-445D-B39C-E064A8948920}" type="pres">
      <dgm:prSet presAssocID="{B0DF052B-A3A5-49F6-A874-53197CF6E1A8}" presName="composite" presStyleCnt="0"/>
      <dgm:spPr/>
    </dgm:pt>
    <dgm:pt modelId="{9D4FD96E-BE82-4E6E-AFBC-659DA1377219}" type="pres">
      <dgm:prSet presAssocID="{B0DF052B-A3A5-49F6-A874-53197CF6E1A8}" presName="parTx" presStyleLbl="alignNode1" presStyleIdx="0" presStyleCnt="1">
        <dgm:presLayoutVars>
          <dgm:chMax val="0"/>
          <dgm:chPref val="0"/>
          <dgm:bulletEnabled val="1"/>
        </dgm:presLayoutVars>
      </dgm:prSet>
      <dgm:spPr/>
    </dgm:pt>
    <dgm:pt modelId="{1F0C95DD-7C27-4951-8CC8-65C3B5D70A92}" type="pres">
      <dgm:prSet presAssocID="{B0DF052B-A3A5-49F6-A874-53197CF6E1A8}" presName="desTx" presStyleLbl="alignAccFollowNode1" presStyleIdx="0" presStyleCnt="1" custScaleY="102383">
        <dgm:presLayoutVars>
          <dgm:bulletEnabled val="1"/>
        </dgm:presLayoutVars>
      </dgm:prSet>
      <dgm:spPr/>
    </dgm:pt>
  </dgm:ptLst>
  <dgm:cxnLst>
    <dgm:cxn modelId="{5631261A-C0BE-4BAD-940A-E3B0F3585FD4}" srcId="{B0DF052B-A3A5-49F6-A874-53197CF6E1A8}" destId="{C4053944-7890-410F-AD46-86D4AD824DD6}" srcOrd="1" destOrd="0" parTransId="{024FA4C1-6301-45BC-B988-F1E9060AFF91}" sibTransId="{F61C6412-DACD-4B89-870A-E36BFEE34794}"/>
    <dgm:cxn modelId="{94FB3233-B714-489F-AB26-123B64EBF126}" type="presOf" srcId="{C4053944-7890-410F-AD46-86D4AD824DD6}" destId="{1F0C95DD-7C27-4951-8CC8-65C3B5D70A92}" srcOrd="0" destOrd="1" presId="urn:microsoft.com/office/officeart/2005/8/layout/hList1"/>
    <dgm:cxn modelId="{0E6A7F36-EE76-497A-9BD1-E18F1D2BE261}" srcId="{C3817DBB-E0E9-495C-8521-E144D8CF923D}" destId="{B0DF052B-A3A5-49F6-A874-53197CF6E1A8}" srcOrd="0" destOrd="0" parTransId="{11E05730-67DC-423E-B54F-9A85DD5A073A}" sibTransId="{1029020D-CDC9-489C-8908-335B899356F6}"/>
    <dgm:cxn modelId="{1263A07B-D240-441B-A459-2E615D530E8B}" type="presOf" srcId="{A19FFFDA-EE7D-4FEF-896B-3F5664583B70}" destId="{1F0C95DD-7C27-4951-8CC8-65C3B5D70A92}" srcOrd="0" destOrd="0" presId="urn:microsoft.com/office/officeart/2005/8/layout/hList1"/>
    <dgm:cxn modelId="{BBA2648A-C8D7-4489-ABF1-E990ABE1164C}" type="presOf" srcId="{C3817DBB-E0E9-495C-8521-E144D8CF923D}" destId="{16F97CE9-8FE6-4B42-A4EF-DC66598B74B6}" srcOrd="0" destOrd="0" presId="urn:microsoft.com/office/officeart/2005/8/layout/hList1"/>
    <dgm:cxn modelId="{5029079D-56D5-478C-BAE3-7651603D1453}" srcId="{B0DF052B-A3A5-49F6-A874-53197CF6E1A8}" destId="{A19FFFDA-EE7D-4FEF-896B-3F5664583B70}" srcOrd="0" destOrd="0" parTransId="{FC6F616F-B1AC-4919-B436-45328690BF74}" sibTransId="{D24CA34D-734E-4268-8C15-151C64E1274E}"/>
    <dgm:cxn modelId="{54342FBC-B56F-4E07-B560-D184DB11282A}" type="presOf" srcId="{FE94CCB6-4B04-4BB1-B500-2604908E15A7}" destId="{1F0C95DD-7C27-4951-8CC8-65C3B5D70A92}" srcOrd="0" destOrd="2" presId="urn:microsoft.com/office/officeart/2005/8/layout/hList1"/>
    <dgm:cxn modelId="{AB70C9CA-F027-4326-B9A6-50D788C90F35}" srcId="{B0DF052B-A3A5-49F6-A874-53197CF6E1A8}" destId="{FE94CCB6-4B04-4BB1-B500-2604908E15A7}" srcOrd="2" destOrd="0" parTransId="{DF68AC43-8CDE-4434-8A08-3A8CEEF36F6E}" sibTransId="{461C28AE-F532-4312-AE52-3D6A66EB7749}"/>
    <dgm:cxn modelId="{76BA49E5-5B5B-4EF4-982B-333EA9F2A43D}" type="presOf" srcId="{B0DF052B-A3A5-49F6-A874-53197CF6E1A8}" destId="{9D4FD96E-BE82-4E6E-AFBC-659DA1377219}" srcOrd="0" destOrd="0" presId="urn:microsoft.com/office/officeart/2005/8/layout/hList1"/>
    <dgm:cxn modelId="{39DF8E19-CCAC-4EE3-98D8-E5A8417531E3}" type="presParOf" srcId="{16F97CE9-8FE6-4B42-A4EF-DC66598B74B6}" destId="{A4C1116E-C59E-445D-B39C-E064A8948920}" srcOrd="0" destOrd="0" presId="urn:microsoft.com/office/officeart/2005/8/layout/hList1"/>
    <dgm:cxn modelId="{248AEE17-CE78-4916-A68D-E639A3FFB73B}" type="presParOf" srcId="{A4C1116E-C59E-445D-B39C-E064A8948920}" destId="{9D4FD96E-BE82-4E6E-AFBC-659DA1377219}" srcOrd="0" destOrd="0" presId="urn:microsoft.com/office/officeart/2005/8/layout/hList1"/>
    <dgm:cxn modelId="{7A863F17-7B87-4722-8103-EB3B3FA2EE18}" type="presParOf" srcId="{A4C1116E-C59E-445D-B39C-E064A8948920}" destId="{1F0C95DD-7C27-4951-8CC8-65C3B5D70A9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890EC7E-70A5-49EE-95E5-B898A0013D6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FA7F6A1B-7C23-4E74-A577-3FB47BE773BB}">
      <dgm:prSet phldrT="[Text]"/>
      <dgm:spPr/>
      <dgm:t>
        <a:bodyPr/>
        <a:lstStyle/>
        <a:p>
          <a:r>
            <a:rPr lang="en-US" dirty="0"/>
            <a:t>New Community Authority</a:t>
          </a:r>
        </a:p>
      </dgm:t>
    </dgm:pt>
    <dgm:pt modelId="{41154B5E-47B0-432A-9E10-45FE4B3181B5}" type="parTrans" cxnId="{4FCDDAFB-42CC-471A-A986-5AADB427A765}">
      <dgm:prSet/>
      <dgm:spPr/>
      <dgm:t>
        <a:bodyPr/>
        <a:lstStyle/>
        <a:p>
          <a:endParaRPr lang="en-US"/>
        </a:p>
      </dgm:t>
    </dgm:pt>
    <dgm:pt modelId="{81F79FA0-E8F3-4B2D-BC62-92B3FE3F58F6}" type="sibTrans" cxnId="{4FCDDAFB-42CC-471A-A986-5AADB427A765}">
      <dgm:prSet/>
      <dgm:spPr/>
      <dgm:t>
        <a:bodyPr/>
        <a:lstStyle/>
        <a:p>
          <a:endParaRPr lang="en-US"/>
        </a:p>
      </dgm:t>
    </dgm:pt>
    <dgm:pt modelId="{3BA86121-C818-41D0-8B50-1E955683EAFD}">
      <dgm:prSet phldrT="[Text]"/>
      <dgm:spPr/>
      <dgm:t>
        <a:bodyPr/>
        <a:lstStyle/>
        <a:p>
          <a:r>
            <a:rPr lang="en-US" dirty="0"/>
            <a:t>Special unit of government</a:t>
          </a:r>
        </a:p>
      </dgm:t>
    </dgm:pt>
    <dgm:pt modelId="{408E347E-9B37-4A96-B667-5D5354DEBE19}" type="parTrans" cxnId="{01C0632B-D4C7-4F06-8926-67A02B087C6F}">
      <dgm:prSet/>
      <dgm:spPr/>
    </dgm:pt>
    <dgm:pt modelId="{094D3377-2181-459F-B74A-4911862DBEB6}" type="sibTrans" cxnId="{01C0632B-D4C7-4F06-8926-67A02B087C6F}">
      <dgm:prSet/>
      <dgm:spPr/>
    </dgm:pt>
    <dgm:pt modelId="{B9593A5C-FEAA-4D98-9B83-5FBC8A02D184}">
      <dgm:prSet phldrT="[Text]"/>
      <dgm:spPr/>
      <dgm:t>
        <a:bodyPr/>
        <a:lstStyle/>
        <a:p>
          <a:r>
            <a:rPr lang="en-US" dirty="0"/>
            <a:t>Defined geographic district</a:t>
          </a:r>
        </a:p>
      </dgm:t>
    </dgm:pt>
    <dgm:pt modelId="{BB3C5F0F-67E5-4E04-8512-4F83A0E9A598}" type="parTrans" cxnId="{B13315EA-1DEC-4457-AA0C-3B8410D53100}">
      <dgm:prSet/>
      <dgm:spPr/>
    </dgm:pt>
    <dgm:pt modelId="{5C75CE68-D986-4CD3-A111-9CD2511FBF0F}" type="sibTrans" cxnId="{B13315EA-1DEC-4457-AA0C-3B8410D53100}">
      <dgm:prSet/>
      <dgm:spPr/>
    </dgm:pt>
    <dgm:pt modelId="{5B10D970-9BE0-4DE6-ACFC-62E766CEF20F}">
      <dgm:prSet phldrT="[Text]"/>
      <dgm:spPr/>
      <dgm:t>
        <a:bodyPr/>
        <a:lstStyle/>
        <a:p>
          <a:r>
            <a:rPr lang="en-US" dirty="0"/>
            <a:t>Special assessment tool to fund public infrastructure and private developments</a:t>
          </a:r>
        </a:p>
      </dgm:t>
    </dgm:pt>
    <dgm:pt modelId="{C0AE2452-6DF9-45DF-B34B-0E0B98AB3F23}" type="parTrans" cxnId="{25C19344-619B-4C39-B8E4-C335E6F109BF}">
      <dgm:prSet/>
      <dgm:spPr/>
    </dgm:pt>
    <dgm:pt modelId="{0A891810-05B0-462A-9EC9-F6D58336D594}" type="sibTrans" cxnId="{25C19344-619B-4C39-B8E4-C335E6F109BF}">
      <dgm:prSet/>
      <dgm:spPr/>
    </dgm:pt>
    <dgm:pt modelId="{48047271-FABD-4069-9DB8-5AE0EDD3BC42}" type="pres">
      <dgm:prSet presAssocID="{8890EC7E-70A5-49EE-95E5-B898A0013D66}" presName="linear" presStyleCnt="0">
        <dgm:presLayoutVars>
          <dgm:dir/>
          <dgm:animLvl val="lvl"/>
          <dgm:resizeHandles val="exact"/>
        </dgm:presLayoutVars>
      </dgm:prSet>
      <dgm:spPr/>
    </dgm:pt>
    <dgm:pt modelId="{64BB59CE-ED5D-43A3-96D3-D6212C232C1C}" type="pres">
      <dgm:prSet presAssocID="{FA7F6A1B-7C23-4E74-A577-3FB47BE773BB}" presName="parentLin" presStyleCnt="0"/>
      <dgm:spPr/>
    </dgm:pt>
    <dgm:pt modelId="{1B194921-CF84-4FEA-B6E7-D8EF1FBEDFD5}" type="pres">
      <dgm:prSet presAssocID="{FA7F6A1B-7C23-4E74-A577-3FB47BE773BB}" presName="parentLeftMargin" presStyleLbl="node1" presStyleIdx="0" presStyleCnt="1"/>
      <dgm:spPr/>
    </dgm:pt>
    <dgm:pt modelId="{7623B078-859D-42B0-8C71-4188B7697D9A}" type="pres">
      <dgm:prSet presAssocID="{FA7F6A1B-7C23-4E74-A577-3FB47BE773BB}" presName="parentText" presStyleLbl="node1" presStyleIdx="0" presStyleCnt="1">
        <dgm:presLayoutVars>
          <dgm:chMax val="0"/>
          <dgm:bulletEnabled val="1"/>
        </dgm:presLayoutVars>
      </dgm:prSet>
      <dgm:spPr/>
    </dgm:pt>
    <dgm:pt modelId="{8E139AA4-65EE-44C5-85AE-DFF4185ACA34}" type="pres">
      <dgm:prSet presAssocID="{FA7F6A1B-7C23-4E74-A577-3FB47BE773BB}" presName="negativeSpace" presStyleCnt="0"/>
      <dgm:spPr/>
    </dgm:pt>
    <dgm:pt modelId="{A0A20A97-57F1-4997-9140-83A88FC796D8}" type="pres">
      <dgm:prSet presAssocID="{FA7F6A1B-7C23-4E74-A577-3FB47BE773BB}" presName="childText" presStyleLbl="conFgAcc1" presStyleIdx="0" presStyleCnt="1">
        <dgm:presLayoutVars>
          <dgm:bulletEnabled val="1"/>
        </dgm:presLayoutVars>
      </dgm:prSet>
      <dgm:spPr/>
    </dgm:pt>
  </dgm:ptLst>
  <dgm:cxnLst>
    <dgm:cxn modelId="{98909107-C4AA-46DE-ABF4-60A7FF426389}" type="presOf" srcId="{5B10D970-9BE0-4DE6-ACFC-62E766CEF20F}" destId="{A0A20A97-57F1-4997-9140-83A88FC796D8}" srcOrd="0" destOrd="2" presId="urn:microsoft.com/office/officeart/2005/8/layout/list1"/>
    <dgm:cxn modelId="{C7C2E41B-33BC-42E4-92FC-6200DD430577}" type="presOf" srcId="{FA7F6A1B-7C23-4E74-A577-3FB47BE773BB}" destId="{1B194921-CF84-4FEA-B6E7-D8EF1FBEDFD5}" srcOrd="0" destOrd="0" presId="urn:microsoft.com/office/officeart/2005/8/layout/list1"/>
    <dgm:cxn modelId="{01C0632B-D4C7-4F06-8926-67A02B087C6F}" srcId="{FA7F6A1B-7C23-4E74-A577-3FB47BE773BB}" destId="{3BA86121-C818-41D0-8B50-1E955683EAFD}" srcOrd="0" destOrd="0" parTransId="{408E347E-9B37-4A96-B667-5D5354DEBE19}" sibTransId="{094D3377-2181-459F-B74A-4911862DBEB6}"/>
    <dgm:cxn modelId="{D3ECE65E-4087-4D8B-AAA8-356A13D8BEF8}" type="presOf" srcId="{8890EC7E-70A5-49EE-95E5-B898A0013D66}" destId="{48047271-FABD-4069-9DB8-5AE0EDD3BC42}" srcOrd="0" destOrd="0" presId="urn:microsoft.com/office/officeart/2005/8/layout/list1"/>
    <dgm:cxn modelId="{25C19344-619B-4C39-B8E4-C335E6F109BF}" srcId="{FA7F6A1B-7C23-4E74-A577-3FB47BE773BB}" destId="{5B10D970-9BE0-4DE6-ACFC-62E766CEF20F}" srcOrd="2" destOrd="0" parTransId="{C0AE2452-6DF9-45DF-B34B-0E0B98AB3F23}" sibTransId="{0A891810-05B0-462A-9EC9-F6D58336D594}"/>
    <dgm:cxn modelId="{27B1D858-E1E8-4FA9-9A2D-629823A20347}" type="presOf" srcId="{B9593A5C-FEAA-4D98-9B83-5FBC8A02D184}" destId="{A0A20A97-57F1-4997-9140-83A88FC796D8}" srcOrd="0" destOrd="1" presId="urn:microsoft.com/office/officeart/2005/8/layout/list1"/>
    <dgm:cxn modelId="{2AF4D087-3066-4ECD-B36B-09494C3C2586}" type="presOf" srcId="{FA7F6A1B-7C23-4E74-A577-3FB47BE773BB}" destId="{7623B078-859D-42B0-8C71-4188B7697D9A}" srcOrd="1" destOrd="0" presId="urn:microsoft.com/office/officeart/2005/8/layout/list1"/>
    <dgm:cxn modelId="{C93CE3B6-5B42-42DA-B79F-44C96F895050}" type="presOf" srcId="{3BA86121-C818-41D0-8B50-1E955683EAFD}" destId="{A0A20A97-57F1-4997-9140-83A88FC796D8}" srcOrd="0" destOrd="0" presId="urn:microsoft.com/office/officeart/2005/8/layout/list1"/>
    <dgm:cxn modelId="{B13315EA-1DEC-4457-AA0C-3B8410D53100}" srcId="{FA7F6A1B-7C23-4E74-A577-3FB47BE773BB}" destId="{B9593A5C-FEAA-4D98-9B83-5FBC8A02D184}" srcOrd="1" destOrd="0" parTransId="{BB3C5F0F-67E5-4E04-8512-4F83A0E9A598}" sibTransId="{5C75CE68-D986-4CD3-A111-9CD2511FBF0F}"/>
    <dgm:cxn modelId="{4FCDDAFB-42CC-471A-A986-5AADB427A765}" srcId="{8890EC7E-70A5-49EE-95E5-B898A0013D66}" destId="{FA7F6A1B-7C23-4E74-A577-3FB47BE773BB}" srcOrd="0" destOrd="0" parTransId="{41154B5E-47B0-432A-9E10-45FE4B3181B5}" sibTransId="{81F79FA0-E8F3-4B2D-BC62-92B3FE3F58F6}"/>
    <dgm:cxn modelId="{0219685B-5809-433C-BBBB-0C9BC9D4193C}" type="presParOf" srcId="{48047271-FABD-4069-9DB8-5AE0EDD3BC42}" destId="{64BB59CE-ED5D-43A3-96D3-D6212C232C1C}" srcOrd="0" destOrd="0" presId="urn:microsoft.com/office/officeart/2005/8/layout/list1"/>
    <dgm:cxn modelId="{C9219F25-0D30-485C-ACD9-28E88B2E29D6}" type="presParOf" srcId="{64BB59CE-ED5D-43A3-96D3-D6212C232C1C}" destId="{1B194921-CF84-4FEA-B6E7-D8EF1FBEDFD5}" srcOrd="0" destOrd="0" presId="urn:microsoft.com/office/officeart/2005/8/layout/list1"/>
    <dgm:cxn modelId="{972D540E-3CF3-421C-9D80-6B644BE8A593}" type="presParOf" srcId="{64BB59CE-ED5D-43A3-96D3-D6212C232C1C}" destId="{7623B078-859D-42B0-8C71-4188B7697D9A}" srcOrd="1" destOrd="0" presId="urn:microsoft.com/office/officeart/2005/8/layout/list1"/>
    <dgm:cxn modelId="{FBEFA779-8F80-4A38-9220-13307FC781AB}" type="presParOf" srcId="{48047271-FABD-4069-9DB8-5AE0EDD3BC42}" destId="{8E139AA4-65EE-44C5-85AE-DFF4185ACA34}" srcOrd="1" destOrd="0" presId="urn:microsoft.com/office/officeart/2005/8/layout/list1"/>
    <dgm:cxn modelId="{B82D6463-D8AC-49B6-A60E-3DB59D5C85CA}" type="presParOf" srcId="{48047271-FABD-4069-9DB8-5AE0EDD3BC42}" destId="{A0A20A97-57F1-4997-9140-83A88FC796D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F8E5852-9991-43DD-B83C-5FDEADEDFC8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B20C0AA-BF1E-48DF-9993-84363481CBFA}">
      <dgm:prSet phldrT="[Text]" custT="1"/>
      <dgm:spPr/>
      <dgm:t>
        <a:bodyPr/>
        <a:lstStyle/>
        <a:p>
          <a:r>
            <a:rPr lang="en-US" sz="2000" dirty="0"/>
            <a:t>Ohio Transformational Mixed Use Development Tax Credit</a:t>
          </a:r>
        </a:p>
      </dgm:t>
    </dgm:pt>
    <dgm:pt modelId="{A2D39598-0FDE-4B5B-AE4A-E1FCC84130E0}" type="parTrans" cxnId="{590952D2-E221-4EC8-ABEE-0A13C3C61A8A}">
      <dgm:prSet/>
      <dgm:spPr/>
      <dgm:t>
        <a:bodyPr/>
        <a:lstStyle/>
        <a:p>
          <a:endParaRPr lang="en-US"/>
        </a:p>
      </dgm:t>
    </dgm:pt>
    <dgm:pt modelId="{AFA7D85E-AA7E-4905-AFFB-5AAC96785B5A}" type="sibTrans" cxnId="{590952D2-E221-4EC8-ABEE-0A13C3C61A8A}">
      <dgm:prSet/>
      <dgm:spPr/>
      <dgm:t>
        <a:bodyPr/>
        <a:lstStyle/>
        <a:p>
          <a:endParaRPr lang="en-US"/>
        </a:p>
      </dgm:t>
    </dgm:pt>
    <dgm:pt modelId="{30E92A48-AD19-43A8-9285-41B050549259}">
      <dgm:prSet phldrT="[Text]" custT="1"/>
      <dgm:spPr/>
      <dgm:t>
        <a:bodyPr/>
        <a:lstStyle/>
        <a:p>
          <a:r>
            <a:rPr lang="en-US" sz="1800" dirty="0"/>
            <a:t>Major City </a:t>
          </a:r>
        </a:p>
      </dgm:t>
    </dgm:pt>
    <dgm:pt modelId="{E4F0D9A7-9383-4C75-B0BD-314F86C772A8}" type="parTrans" cxnId="{E12B83E6-12E8-4C5C-8DDE-FF3EE6FE9EC8}">
      <dgm:prSet/>
      <dgm:spPr/>
      <dgm:t>
        <a:bodyPr/>
        <a:lstStyle/>
        <a:p>
          <a:endParaRPr lang="en-US"/>
        </a:p>
      </dgm:t>
    </dgm:pt>
    <dgm:pt modelId="{ACECCD66-657B-4849-AE3E-7D0F23314F7A}" type="sibTrans" cxnId="{E12B83E6-12E8-4C5C-8DDE-FF3EE6FE9EC8}">
      <dgm:prSet/>
      <dgm:spPr/>
      <dgm:t>
        <a:bodyPr/>
        <a:lstStyle/>
        <a:p>
          <a:endParaRPr lang="en-US"/>
        </a:p>
      </dgm:t>
    </dgm:pt>
    <dgm:pt modelId="{55BA3725-22CB-474F-A156-2AB0EE64191F}">
      <dgm:prSet phldrT="[Text]" custT="1"/>
      <dgm:spPr/>
      <dgm:t>
        <a:bodyPr/>
        <a:lstStyle/>
        <a:p>
          <a:r>
            <a:rPr lang="en-US" sz="1800" dirty="0"/>
            <a:t>Non-Major City</a:t>
          </a:r>
        </a:p>
      </dgm:t>
    </dgm:pt>
    <dgm:pt modelId="{4769A7DC-0308-4ED2-9683-7E3B0E47BB5E}" type="parTrans" cxnId="{98689F64-D17D-4D24-830D-074B392DCE78}">
      <dgm:prSet/>
      <dgm:spPr/>
      <dgm:t>
        <a:bodyPr/>
        <a:lstStyle/>
        <a:p>
          <a:endParaRPr lang="en-US"/>
        </a:p>
      </dgm:t>
    </dgm:pt>
    <dgm:pt modelId="{C7082A21-F31E-4865-9035-81E8D78E8A0A}" type="sibTrans" cxnId="{98689F64-D17D-4D24-830D-074B392DCE78}">
      <dgm:prSet/>
      <dgm:spPr/>
      <dgm:t>
        <a:bodyPr/>
        <a:lstStyle/>
        <a:p>
          <a:endParaRPr lang="en-US"/>
        </a:p>
      </dgm:t>
    </dgm:pt>
    <dgm:pt modelId="{6A5889CC-448B-41A4-B99B-E4B8F306C07F}">
      <dgm:prSet phldrT="[Text]" custT="1"/>
      <dgm:spPr/>
      <dgm:t>
        <a:bodyPr/>
        <a:lstStyle/>
        <a:p>
          <a:r>
            <a:rPr lang="en-US" sz="1800" dirty="0"/>
            <a:t>$100 M annually</a:t>
          </a:r>
        </a:p>
      </dgm:t>
    </dgm:pt>
    <dgm:pt modelId="{DFA05B2E-731D-412C-AB93-B19EB1DE9AE7}" type="parTrans" cxnId="{261E8F97-1091-4122-8AB3-941B4BA4D01E}">
      <dgm:prSet/>
      <dgm:spPr/>
      <dgm:t>
        <a:bodyPr/>
        <a:lstStyle/>
        <a:p>
          <a:endParaRPr lang="en-US"/>
        </a:p>
      </dgm:t>
    </dgm:pt>
    <dgm:pt modelId="{C813B3A5-A062-482E-8BB9-9544C3598FDE}" type="sibTrans" cxnId="{261E8F97-1091-4122-8AB3-941B4BA4D01E}">
      <dgm:prSet/>
      <dgm:spPr/>
      <dgm:t>
        <a:bodyPr/>
        <a:lstStyle/>
        <a:p>
          <a:endParaRPr lang="en-US"/>
        </a:p>
      </dgm:t>
    </dgm:pt>
    <dgm:pt modelId="{B9B7FF9B-F347-4B4D-B506-CEECB550C5B3}">
      <dgm:prSet phldrT="[Text]" custT="1"/>
      <dgm:spPr/>
      <dgm:t>
        <a:bodyPr/>
        <a:lstStyle/>
        <a:p>
          <a:r>
            <a:rPr lang="en-US" sz="1800" dirty="0"/>
            <a:t>Within 10 miles of 100,000 or more in population</a:t>
          </a:r>
        </a:p>
      </dgm:t>
    </dgm:pt>
    <dgm:pt modelId="{2EB32A1B-3085-46F8-820D-15849EC39185}" type="parTrans" cxnId="{DC132940-D361-468E-87FB-75711094B20F}">
      <dgm:prSet/>
      <dgm:spPr/>
      <dgm:t>
        <a:bodyPr/>
        <a:lstStyle/>
        <a:p>
          <a:endParaRPr lang="en-US"/>
        </a:p>
      </dgm:t>
    </dgm:pt>
    <dgm:pt modelId="{0CA2ABCA-FEC3-46EB-99C9-9ECF8EB8208D}" type="sibTrans" cxnId="{DC132940-D361-468E-87FB-75711094B20F}">
      <dgm:prSet/>
      <dgm:spPr/>
      <dgm:t>
        <a:bodyPr/>
        <a:lstStyle/>
        <a:p>
          <a:endParaRPr lang="en-US"/>
        </a:p>
      </dgm:t>
    </dgm:pt>
    <dgm:pt modelId="{870ECE97-4139-4415-9A01-B65D9C9387CD}">
      <dgm:prSet phldrT="[Text]" custT="1"/>
      <dgm:spPr/>
      <dgm:t>
        <a:bodyPr/>
        <a:lstStyle/>
        <a:p>
          <a:r>
            <a:rPr lang="en-US" sz="1800" dirty="0"/>
            <a:t>$50 M project</a:t>
          </a:r>
        </a:p>
      </dgm:t>
    </dgm:pt>
    <dgm:pt modelId="{78CAE657-1FAE-4D9E-A3FA-F48EBA200DE2}" type="parTrans" cxnId="{FC24C104-5DA0-4D09-99D1-FE41C0412ED3}">
      <dgm:prSet/>
      <dgm:spPr/>
      <dgm:t>
        <a:bodyPr/>
        <a:lstStyle/>
        <a:p>
          <a:endParaRPr lang="en-US"/>
        </a:p>
      </dgm:t>
    </dgm:pt>
    <dgm:pt modelId="{361CE6BD-EB25-448C-9135-6F15C6F812A1}" type="sibTrans" cxnId="{FC24C104-5DA0-4D09-99D1-FE41C0412ED3}">
      <dgm:prSet/>
      <dgm:spPr/>
      <dgm:t>
        <a:bodyPr/>
        <a:lstStyle/>
        <a:p>
          <a:endParaRPr lang="en-US"/>
        </a:p>
      </dgm:t>
    </dgm:pt>
    <dgm:pt modelId="{D1571CD7-74B9-463A-81F3-C02A9D0780A9}">
      <dgm:prSet phldrT="[Text]" custT="1"/>
      <dgm:spPr/>
      <dgm:t>
        <a:bodyPr/>
        <a:lstStyle/>
        <a:p>
          <a:r>
            <a:rPr lang="en-US" sz="1800" dirty="0"/>
            <a:t>New or rehab</a:t>
          </a:r>
        </a:p>
      </dgm:t>
    </dgm:pt>
    <dgm:pt modelId="{4EBBAFE9-9336-42DD-BB71-AABE9931776A}" type="parTrans" cxnId="{D2C03C52-04AB-4B16-A8FC-14F4CE5BA1DB}">
      <dgm:prSet/>
      <dgm:spPr/>
      <dgm:t>
        <a:bodyPr/>
        <a:lstStyle/>
        <a:p>
          <a:endParaRPr lang="en-US"/>
        </a:p>
      </dgm:t>
    </dgm:pt>
    <dgm:pt modelId="{16F0E7BB-0A42-4F07-8189-01E9B3F40FA5}" type="sibTrans" cxnId="{D2C03C52-04AB-4B16-A8FC-14F4CE5BA1DB}">
      <dgm:prSet/>
      <dgm:spPr/>
      <dgm:t>
        <a:bodyPr/>
        <a:lstStyle/>
        <a:p>
          <a:endParaRPr lang="en-US"/>
        </a:p>
      </dgm:t>
    </dgm:pt>
    <dgm:pt modelId="{964341C4-06A5-416E-99A0-348D99B188E7}">
      <dgm:prSet phldrT="[Text]" custT="1"/>
      <dgm:spPr/>
      <dgm:t>
        <a:bodyPr/>
        <a:lstStyle/>
        <a:p>
          <a:r>
            <a:rPr lang="en-US" sz="1800" dirty="0"/>
            <a:t>15 stories or</a:t>
          </a:r>
        </a:p>
      </dgm:t>
    </dgm:pt>
    <dgm:pt modelId="{C0AFF392-7BAA-457C-9274-5E0681D63DFF}" type="parTrans" cxnId="{12193F1B-F63E-43F1-B10C-4D2D60756FEF}">
      <dgm:prSet/>
      <dgm:spPr/>
      <dgm:t>
        <a:bodyPr/>
        <a:lstStyle/>
        <a:p>
          <a:endParaRPr lang="en-US"/>
        </a:p>
      </dgm:t>
    </dgm:pt>
    <dgm:pt modelId="{F644E46D-C8F5-4577-AF99-3698C3812B67}" type="sibTrans" cxnId="{12193F1B-F63E-43F1-B10C-4D2D60756FEF}">
      <dgm:prSet/>
      <dgm:spPr/>
      <dgm:t>
        <a:bodyPr/>
        <a:lstStyle/>
        <a:p>
          <a:endParaRPr lang="en-US"/>
        </a:p>
      </dgm:t>
    </dgm:pt>
    <dgm:pt modelId="{0718A037-C76C-4797-814F-5C887662E63E}">
      <dgm:prSet phldrT="[Text]" custT="1"/>
      <dgm:spPr/>
      <dgm:t>
        <a:bodyPr/>
        <a:lstStyle/>
        <a:p>
          <a:r>
            <a:rPr lang="en-US" sz="1800" dirty="0"/>
            <a:t>350,000 sq ft or</a:t>
          </a:r>
        </a:p>
      </dgm:t>
    </dgm:pt>
    <dgm:pt modelId="{CDD966A2-9255-4FCE-94A0-FA01F72A252B}" type="parTrans" cxnId="{AB14C2B7-AA53-475A-89C1-0BF4D89CA1E9}">
      <dgm:prSet/>
      <dgm:spPr/>
      <dgm:t>
        <a:bodyPr/>
        <a:lstStyle/>
        <a:p>
          <a:endParaRPr lang="en-US"/>
        </a:p>
      </dgm:t>
    </dgm:pt>
    <dgm:pt modelId="{C5BEEC9A-8AEF-4986-8D0C-C71BCB7B4D75}" type="sibTrans" cxnId="{AB14C2B7-AA53-475A-89C1-0BF4D89CA1E9}">
      <dgm:prSet/>
      <dgm:spPr/>
      <dgm:t>
        <a:bodyPr/>
        <a:lstStyle/>
        <a:p>
          <a:endParaRPr lang="en-US"/>
        </a:p>
      </dgm:t>
    </dgm:pt>
    <dgm:pt modelId="{7FAEF3BA-78DF-4073-8835-183547C1CF9F}">
      <dgm:prSet phldrT="[Text]" custT="1"/>
      <dgm:spPr/>
      <dgm:t>
        <a:bodyPr/>
        <a:lstStyle/>
        <a:p>
          <a:r>
            <a:rPr lang="en-US" sz="1800" dirty="0"/>
            <a:t>$4 M in payroll</a:t>
          </a:r>
        </a:p>
      </dgm:t>
    </dgm:pt>
    <dgm:pt modelId="{B8D025DD-FBBC-479A-B14C-8176C0672F26}" type="parTrans" cxnId="{A3541245-9ADE-4409-BACD-7D2B00807EE8}">
      <dgm:prSet/>
      <dgm:spPr/>
      <dgm:t>
        <a:bodyPr/>
        <a:lstStyle/>
        <a:p>
          <a:endParaRPr lang="en-US"/>
        </a:p>
      </dgm:t>
    </dgm:pt>
    <dgm:pt modelId="{29ACE0C5-8E36-46E2-9B5F-D6C76AA8A674}" type="sibTrans" cxnId="{A3541245-9ADE-4409-BACD-7D2B00807EE8}">
      <dgm:prSet/>
      <dgm:spPr/>
      <dgm:t>
        <a:bodyPr/>
        <a:lstStyle/>
        <a:p>
          <a:endParaRPr lang="en-US"/>
        </a:p>
      </dgm:t>
    </dgm:pt>
    <dgm:pt modelId="{A868E20A-EF79-464D-9188-548082A5E6B9}">
      <dgm:prSet phldrT="[Text]" custT="1"/>
      <dgm:spPr/>
      <dgm:t>
        <a:bodyPr/>
        <a:lstStyle/>
        <a:p>
          <a:r>
            <a:rPr lang="en-US" sz="1800" dirty="0"/>
            <a:t>Less than 100,000 population</a:t>
          </a:r>
        </a:p>
      </dgm:t>
    </dgm:pt>
    <dgm:pt modelId="{AAA6D775-7C0F-4605-94F6-2C754B00515F}" type="parTrans" cxnId="{EA50088E-8F23-4E99-8B36-D5500A147717}">
      <dgm:prSet/>
      <dgm:spPr/>
      <dgm:t>
        <a:bodyPr/>
        <a:lstStyle/>
        <a:p>
          <a:endParaRPr lang="en-US"/>
        </a:p>
      </dgm:t>
    </dgm:pt>
    <dgm:pt modelId="{60A97C4F-B283-4785-AB12-2DE4A5C54027}" type="sibTrans" cxnId="{EA50088E-8F23-4E99-8B36-D5500A147717}">
      <dgm:prSet/>
      <dgm:spPr/>
      <dgm:t>
        <a:bodyPr/>
        <a:lstStyle/>
        <a:p>
          <a:endParaRPr lang="en-US"/>
        </a:p>
      </dgm:t>
    </dgm:pt>
    <dgm:pt modelId="{226B4B3D-9F17-4C2D-BE35-5747ADE8264E}">
      <dgm:prSet phldrT="[Text]" custT="1"/>
      <dgm:spPr/>
      <dgm:t>
        <a:bodyPr/>
        <a:lstStyle/>
        <a:p>
          <a:r>
            <a:rPr lang="en-US" sz="1800" dirty="0"/>
            <a:t>New or rehab</a:t>
          </a:r>
        </a:p>
      </dgm:t>
    </dgm:pt>
    <dgm:pt modelId="{1FF538D5-D4F4-4985-982B-96F82C8637FC}" type="parTrans" cxnId="{D9ABFC4C-F145-4A6A-A9CD-183277F86AA8}">
      <dgm:prSet/>
      <dgm:spPr/>
      <dgm:t>
        <a:bodyPr/>
        <a:lstStyle/>
        <a:p>
          <a:endParaRPr lang="en-US"/>
        </a:p>
      </dgm:t>
    </dgm:pt>
    <dgm:pt modelId="{B00EEA88-956E-42D9-AE93-40484D26AB96}" type="sibTrans" cxnId="{D9ABFC4C-F145-4A6A-A9CD-183277F86AA8}">
      <dgm:prSet/>
      <dgm:spPr/>
      <dgm:t>
        <a:bodyPr/>
        <a:lstStyle/>
        <a:p>
          <a:endParaRPr lang="en-US"/>
        </a:p>
      </dgm:t>
    </dgm:pt>
    <dgm:pt modelId="{6AC256A2-6B1C-4F4B-82FF-5999DD8FE599}">
      <dgm:prSet phldrT="[Text]" custT="1"/>
      <dgm:spPr/>
      <dgm:t>
        <a:bodyPr/>
        <a:lstStyle/>
        <a:p>
          <a:r>
            <a:rPr lang="en-US" sz="1800" dirty="0"/>
            <a:t>Two stories or</a:t>
          </a:r>
        </a:p>
      </dgm:t>
    </dgm:pt>
    <dgm:pt modelId="{C93DB4DE-5C69-40AC-B890-99D11E3EA436}" type="parTrans" cxnId="{25FA2D15-33BA-431A-9529-69BB8BB1DBE6}">
      <dgm:prSet/>
      <dgm:spPr/>
      <dgm:t>
        <a:bodyPr/>
        <a:lstStyle/>
        <a:p>
          <a:endParaRPr lang="en-US"/>
        </a:p>
      </dgm:t>
    </dgm:pt>
    <dgm:pt modelId="{7ACAF38E-1052-4A8B-A338-11D96E83F4AE}" type="sibTrans" cxnId="{25FA2D15-33BA-431A-9529-69BB8BB1DBE6}">
      <dgm:prSet/>
      <dgm:spPr/>
      <dgm:t>
        <a:bodyPr/>
        <a:lstStyle/>
        <a:p>
          <a:endParaRPr lang="en-US"/>
        </a:p>
      </dgm:t>
    </dgm:pt>
    <dgm:pt modelId="{8C37A137-44B0-4E35-905C-749CFD30818E}">
      <dgm:prSet phldrT="[Text]" custT="1"/>
      <dgm:spPr/>
      <dgm:t>
        <a:bodyPr/>
        <a:lstStyle/>
        <a:p>
          <a:r>
            <a:rPr lang="en-US" sz="1800" dirty="0"/>
            <a:t>15,000 sq ft</a:t>
          </a:r>
        </a:p>
      </dgm:t>
    </dgm:pt>
    <dgm:pt modelId="{0755D5BE-0CCD-432A-9412-73A34526E130}" type="parTrans" cxnId="{DF8AE036-FB69-4501-A64E-25785E317C3B}">
      <dgm:prSet/>
      <dgm:spPr/>
      <dgm:t>
        <a:bodyPr/>
        <a:lstStyle/>
        <a:p>
          <a:endParaRPr lang="en-US"/>
        </a:p>
      </dgm:t>
    </dgm:pt>
    <dgm:pt modelId="{9324D52A-64AC-48B4-A05A-7249D0ACDD97}" type="sibTrans" cxnId="{DF8AE036-FB69-4501-A64E-25785E317C3B}">
      <dgm:prSet/>
      <dgm:spPr/>
      <dgm:t>
        <a:bodyPr/>
        <a:lstStyle/>
        <a:p>
          <a:endParaRPr lang="en-US"/>
        </a:p>
      </dgm:t>
    </dgm:pt>
    <dgm:pt modelId="{C61B9186-F699-4DC4-B10C-46BE0BAC569C}" type="pres">
      <dgm:prSet presAssocID="{EF8E5852-9991-43DD-B83C-5FDEADEDFC8A}" presName="linear" presStyleCnt="0">
        <dgm:presLayoutVars>
          <dgm:dir/>
          <dgm:animLvl val="lvl"/>
          <dgm:resizeHandles val="exact"/>
        </dgm:presLayoutVars>
      </dgm:prSet>
      <dgm:spPr/>
    </dgm:pt>
    <dgm:pt modelId="{BF44EA08-EF24-4F0D-AC53-F4AA3DF9577B}" type="pres">
      <dgm:prSet presAssocID="{AB20C0AA-BF1E-48DF-9993-84363481CBFA}" presName="parentLin" presStyleCnt="0"/>
      <dgm:spPr/>
    </dgm:pt>
    <dgm:pt modelId="{1E20A634-028E-4B7B-BDF7-F5F74A213DCE}" type="pres">
      <dgm:prSet presAssocID="{AB20C0AA-BF1E-48DF-9993-84363481CBFA}" presName="parentLeftMargin" presStyleLbl="node1" presStyleIdx="0" presStyleCnt="1"/>
      <dgm:spPr/>
    </dgm:pt>
    <dgm:pt modelId="{467F0CA1-A28D-4DD2-BB9A-70399AE77274}" type="pres">
      <dgm:prSet presAssocID="{AB20C0AA-BF1E-48DF-9993-84363481CBFA}" presName="parentText" presStyleLbl="node1" presStyleIdx="0" presStyleCnt="1">
        <dgm:presLayoutVars>
          <dgm:chMax val="0"/>
          <dgm:bulletEnabled val="1"/>
        </dgm:presLayoutVars>
      </dgm:prSet>
      <dgm:spPr/>
    </dgm:pt>
    <dgm:pt modelId="{55F7C584-B189-46FE-90C7-BEDA18ED84A6}" type="pres">
      <dgm:prSet presAssocID="{AB20C0AA-BF1E-48DF-9993-84363481CBFA}" presName="negativeSpace" presStyleCnt="0"/>
      <dgm:spPr/>
    </dgm:pt>
    <dgm:pt modelId="{AAFB9AFA-F505-4B19-A914-040562A147F1}" type="pres">
      <dgm:prSet presAssocID="{AB20C0AA-BF1E-48DF-9993-84363481CBFA}" presName="childText" presStyleLbl="conFgAcc1" presStyleIdx="0" presStyleCnt="1">
        <dgm:presLayoutVars>
          <dgm:bulletEnabled val="1"/>
        </dgm:presLayoutVars>
      </dgm:prSet>
      <dgm:spPr/>
    </dgm:pt>
  </dgm:ptLst>
  <dgm:cxnLst>
    <dgm:cxn modelId="{FC24C104-5DA0-4D09-99D1-FE41C0412ED3}" srcId="{30E92A48-AD19-43A8-9285-41B050549259}" destId="{870ECE97-4139-4415-9A01-B65D9C9387CD}" srcOrd="1" destOrd="0" parTransId="{78CAE657-1FAE-4D9E-A3FA-F48EBA200DE2}" sibTransId="{361CE6BD-EB25-448C-9135-6F15C6F812A1}"/>
    <dgm:cxn modelId="{25FA2D15-33BA-431A-9529-69BB8BB1DBE6}" srcId="{55BA3725-22CB-474F-A156-2AB0EE64191F}" destId="{6AC256A2-6B1C-4F4B-82FF-5999DD8FE599}" srcOrd="2" destOrd="0" parTransId="{C93DB4DE-5C69-40AC-B890-99D11E3EA436}" sibTransId="{7ACAF38E-1052-4A8B-A338-11D96E83F4AE}"/>
    <dgm:cxn modelId="{12193F1B-F63E-43F1-B10C-4D2D60756FEF}" srcId="{30E92A48-AD19-43A8-9285-41B050549259}" destId="{964341C4-06A5-416E-99A0-348D99B188E7}" srcOrd="3" destOrd="0" parTransId="{C0AFF392-7BAA-457C-9274-5E0681D63DFF}" sibTransId="{F644E46D-C8F5-4577-AF99-3698C3812B67}"/>
    <dgm:cxn modelId="{60DE3D1D-DA98-4B9C-AA27-4284208A0FBF}" type="presOf" srcId="{226B4B3D-9F17-4C2D-BE35-5747ADE8264E}" destId="{AAFB9AFA-F505-4B19-A914-040562A147F1}" srcOrd="0" destOrd="10" presId="urn:microsoft.com/office/officeart/2005/8/layout/list1"/>
    <dgm:cxn modelId="{F0BFA01F-DDD3-4C04-B48E-0399F48D3502}" type="presOf" srcId="{6A5889CC-448B-41A4-B99B-E4B8F306C07F}" destId="{AAFB9AFA-F505-4B19-A914-040562A147F1}" srcOrd="0" destOrd="0" presId="urn:microsoft.com/office/officeart/2005/8/layout/list1"/>
    <dgm:cxn modelId="{262D6926-0ED6-4F6F-86CF-6C2EEE06EEDC}" type="presOf" srcId="{B9B7FF9B-F347-4B4D-B506-CEECB550C5B3}" destId="{AAFB9AFA-F505-4B19-A914-040562A147F1}" srcOrd="0" destOrd="2" presId="urn:microsoft.com/office/officeart/2005/8/layout/list1"/>
    <dgm:cxn modelId="{D782CD2D-0072-4531-8DDB-2734A12E459D}" type="presOf" srcId="{870ECE97-4139-4415-9A01-B65D9C9387CD}" destId="{AAFB9AFA-F505-4B19-A914-040562A147F1}" srcOrd="0" destOrd="3" presId="urn:microsoft.com/office/officeart/2005/8/layout/list1"/>
    <dgm:cxn modelId="{9A68E630-F4C7-4E57-B293-FD3330A5B7D3}" type="presOf" srcId="{6AC256A2-6B1C-4F4B-82FF-5999DD8FE599}" destId="{AAFB9AFA-F505-4B19-A914-040562A147F1}" srcOrd="0" destOrd="11" presId="urn:microsoft.com/office/officeart/2005/8/layout/list1"/>
    <dgm:cxn modelId="{DF8AE036-FB69-4501-A64E-25785E317C3B}" srcId="{55BA3725-22CB-474F-A156-2AB0EE64191F}" destId="{8C37A137-44B0-4E35-905C-749CFD30818E}" srcOrd="3" destOrd="0" parTransId="{0755D5BE-0CCD-432A-9412-73A34526E130}" sibTransId="{9324D52A-64AC-48B4-A05A-7249D0ACDD97}"/>
    <dgm:cxn modelId="{FD244C3F-EDEB-48A7-801A-C7704798BD96}" type="presOf" srcId="{D1571CD7-74B9-463A-81F3-C02A9D0780A9}" destId="{AAFB9AFA-F505-4B19-A914-040562A147F1}" srcOrd="0" destOrd="4" presId="urn:microsoft.com/office/officeart/2005/8/layout/list1"/>
    <dgm:cxn modelId="{DC132940-D361-468E-87FB-75711094B20F}" srcId="{30E92A48-AD19-43A8-9285-41B050549259}" destId="{B9B7FF9B-F347-4B4D-B506-CEECB550C5B3}" srcOrd="0" destOrd="0" parTransId="{2EB32A1B-3085-46F8-820D-15849EC39185}" sibTransId="{0CA2ABCA-FEC3-46EB-99C9-9ECF8EB8208D}"/>
    <dgm:cxn modelId="{98689F64-D17D-4D24-830D-074B392DCE78}" srcId="{AB20C0AA-BF1E-48DF-9993-84363481CBFA}" destId="{55BA3725-22CB-474F-A156-2AB0EE64191F}" srcOrd="2" destOrd="0" parTransId="{4769A7DC-0308-4ED2-9683-7E3B0E47BB5E}" sibTransId="{C7082A21-F31E-4865-9035-81E8D78E8A0A}"/>
    <dgm:cxn modelId="{A3541245-9ADE-4409-BACD-7D2B00807EE8}" srcId="{30E92A48-AD19-43A8-9285-41B050549259}" destId="{7FAEF3BA-78DF-4073-8835-183547C1CF9F}" srcOrd="5" destOrd="0" parTransId="{B8D025DD-FBBC-479A-B14C-8176C0672F26}" sibTransId="{29ACE0C5-8E36-46E2-9B5F-D6C76AA8A674}"/>
    <dgm:cxn modelId="{D9ABFC4C-F145-4A6A-A9CD-183277F86AA8}" srcId="{55BA3725-22CB-474F-A156-2AB0EE64191F}" destId="{226B4B3D-9F17-4C2D-BE35-5747ADE8264E}" srcOrd="1" destOrd="0" parTransId="{1FF538D5-D4F4-4985-982B-96F82C8637FC}" sibTransId="{B00EEA88-956E-42D9-AE93-40484D26AB96}"/>
    <dgm:cxn modelId="{0ECE1B6E-EE6F-431F-B95C-4DD61FD8DB82}" type="presOf" srcId="{0718A037-C76C-4797-814F-5C887662E63E}" destId="{AAFB9AFA-F505-4B19-A914-040562A147F1}" srcOrd="0" destOrd="6" presId="urn:microsoft.com/office/officeart/2005/8/layout/list1"/>
    <dgm:cxn modelId="{D2C03C52-04AB-4B16-A8FC-14F4CE5BA1DB}" srcId="{30E92A48-AD19-43A8-9285-41B050549259}" destId="{D1571CD7-74B9-463A-81F3-C02A9D0780A9}" srcOrd="2" destOrd="0" parTransId="{4EBBAFE9-9336-42DD-BB71-AABE9931776A}" sibTransId="{16F0E7BB-0A42-4F07-8189-01E9B3F40FA5}"/>
    <dgm:cxn modelId="{847F4573-BEBB-4A04-B05F-2B6F43EABDE1}" type="presOf" srcId="{A868E20A-EF79-464D-9188-548082A5E6B9}" destId="{AAFB9AFA-F505-4B19-A914-040562A147F1}" srcOrd="0" destOrd="9" presId="urn:microsoft.com/office/officeart/2005/8/layout/list1"/>
    <dgm:cxn modelId="{10B3437A-442E-46AE-8BD4-27CD1507F52B}" type="presOf" srcId="{8C37A137-44B0-4E35-905C-749CFD30818E}" destId="{AAFB9AFA-F505-4B19-A914-040562A147F1}" srcOrd="0" destOrd="12" presId="urn:microsoft.com/office/officeart/2005/8/layout/list1"/>
    <dgm:cxn modelId="{7E2D1B83-5F77-4D5F-88D8-EF1C38126049}" type="presOf" srcId="{30E92A48-AD19-43A8-9285-41B050549259}" destId="{AAFB9AFA-F505-4B19-A914-040562A147F1}" srcOrd="0" destOrd="1" presId="urn:microsoft.com/office/officeart/2005/8/layout/list1"/>
    <dgm:cxn modelId="{EA50088E-8F23-4E99-8B36-D5500A147717}" srcId="{55BA3725-22CB-474F-A156-2AB0EE64191F}" destId="{A868E20A-EF79-464D-9188-548082A5E6B9}" srcOrd="0" destOrd="0" parTransId="{AAA6D775-7C0F-4605-94F6-2C754B00515F}" sibTransId="{60A97C4F-B283-4785-AB12-2DE4A5C54027}"/>
    <dgm:cxn modelId="{261E8F97-1091-4122-8AB3-941B4BA4D01E}" srcId="{AB20C0AA-BF1E-48DF-9993-84363481CBFA}" destId="{6A5889CC-448B-41A4-B99B-E4B8F306C07F}" srcOrd="0" destOrd="0" parTransId="{DFA05B2E-731D-412C-AB93-B19EB1DE9AE7}" sibTransId="{C813B3A5-A062-482E-8BB9-9544C3598FDE}"/>
    <dgm:cxn modelId="{F88189A2-BAAD-48C7-BFF5-FA5608FE1FBD}" type="presOf" srcId="{AB20C0AA-BF1E-48DF-9993-84363481CBFA}" destId="{1E20A634-028E-4B7B-BDF7-F5F74A213DCE}" srcOrd="0" destOrd="0" presId="urn:microsoft.com/office/officeart/2005/8/layout/list1"/>
    <dgm:cxn modelId="{531B60AB-3FF1-4AA2-978B-F7E35F2546BD}" type="presOf" srcId="{EF8E5852-9991-43DD-B83C-5FDEADEDFC8A}" destId="{C61B9186-F699-4DC4-B10C-46BE0BAC569C}" srcOrd="0" destOrd="0" presId="urn:microsoft.com/office/officeart/2005/8/layout/list1"/>
    <dgm:cxn modelId="{B64965AE-FFAB-4AB1-80E4-F1F8B6AE48FF}" type="presOf" srcId="{964341C4-06A5-416E-99A0-348D99B188E7}" destId="{AAFB9AFA-F505-4B19-A914-040562A147F1}" srcOrd="0" destOrd="5" presId="urn:microsoft.com/office/officeart/2005/8/layout/list1"/>
    <dgm:cxn modelId="{975401AF-E6D6-493B-BA53-CED4CB73E83B}" type="presOf" srcId="{AB20C0AA-BF1E-48DF-9993-84363481CBFA}" destId="{467F0CA1-A28D-4DD2-BB9A-70399AE77274}" srcOrd="1" destOrd="0" presId="urn:microsoft.com/office/officeart/2005/8/layout/list1"/>
    <dgm:cxn modelId="{AB14C2B7-AA53-475A-89C1-0BF4D89CA1E9}" srcId="{30E92A48-AD19-43A8-9285-41B050549259}" destId="{0718A037-C76C-4797-814F-5C887662E63E}" srcOrd="4" destOrd="0" parTransId="{CDD966A2-9255-4FCE-94A0-FA01F72A252B}" sibTransId="{C5BEEC9A-8AEF-4986-8D0C-C71BCB7B4D75}"/>
    <dgm:cxn modelId="{590952D2-E221-4EC8-ABEE-0A13C3C61A8A}" srcId="{EF8E5852-9991-43DD-B83C-5FDEADEDFC8A}" destId="{AB20C0AA-BF1E-48DF-9993-84363481CBFA}" srcOrd="0" destOrd="0" parTransId="{A2D39598-0FDE-4B5B-AE4A-E1FCC84130E0}" sibTransId="{AFA7D85E-AA7E-4905-AFFB-5AAC96785B5A}"/>
    <dgm:cxn modelId="{1AB62CD7-EE46-49F3-BC26-89C9F14CCBD1}" type="presOf" srcId="{7FAEF3BA-78DF-4073-8835-183547C1CF9F}" destId="{AAFB9AFA-F505-4B19-A914-040562A147F1}" srcOrd="0" destOrd="7" presId="urn:microsoft.com/office/officeart/2005/8/layout/list1"/>
    <dgm:cxn modelId="{E12B83E6-12E8-4C5C-8DDE-FF3EE6FE9EC8}" srcId="{AB20C0AA-BF1E-48DF-9993-84363481CBFA}" destId="{30E92A48-AD19-43A8-9285-41B050549259}" srcOrd="1" destOrd="0" parTransId="{E4F0D9A7-9383-4C75-B0BD-314F86C772A8}" sibTransId="{ACECCD66-657B-4849-AE3E-7D0F23314F7A}"/>
    <dgm:cxn modelId="{9E640CFF-FB78-4860-B6D0-7CBEC8631DBE}" type="presOf" srcId="{55BA3725-22CB-474F-A156-2AB0EE64191F}" destId="{AAFB9AFA-F505-4B19-A914-040562A147F1}" srcOrd="0" destOrd="8" presId="urn:microsoft.com/office/officeart/2005/8/layout/list1"/>
    <dgm:cxn modelId="{EDCF6934-322C-4E1E-B4E8-F35994A9817E}" type="presParOf" srcId="{C61B9186-F699-4DC4-B10C-46BE0BAC569C}" destId="{BF44EA08-EF24-4F0D-AC53-F4AA3DF9577B}" srcOrd="0" destOrd="0" presId="urn:microsoft.com/office/officeart/2005/8/layout/list1"/>
    <dgm:cxn modelId="{115F3B92-5B80-4AF6-9CB5-92533489ED47}" type="presParOf" srcId="{BF44EA08-EF24-4F0D-AC53-F4AA3DF9577B}" destId="{1E20A634-028E-4B7B-BDF7-F5F74A213DCE}" srcOrd="0" destOrd="0" presId="urn:microsoft.com/office/officeart/2005/8/layout/list1"/>
    <dgm:cxn modelId="{5E8062C2-CBD9-4225-9E3A-E5F57E5148CA}" type="presParOf" srcId="{BF44EA08-EF24-4F0D-AC53-F4AA3DF9577B}" destId="{467F0CA1-A28D-4DD2-BB9A-70399AE77274}" srcOrd="1" destOrd="0" presId="urn:microsoft.com/office/officeart/2005/8/layout/list1"/>
    <dgm:cxn modelId="{047AD033-6497-4545-B828-8EA63C92EEBE}" type="presParOf" srcId="{C61B9186-F699-4DC4-B10C-46BE0BAC569C}" destId="{55F7C584-B189-46FE-90C7-BEDA18ED84A6}" srcOrd="1" destOrd="0" presId="urn:microsoft.com/office/officeart/2005/8/layout/list1"/>
    <dgm:cxn modelId="{462D4752-50C8-4026-A32F-96DDB196A171}" type="presParOf" srcId="{C61B9186-F699-4DC4-B10C-46BE0BAC569C}" destId="{AAFB9AFA-F505-4B19-A914-040562A147F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E476F41-219F-4CD5-8E99-5777C683882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CBA831E-F318-47D1-A9D4-F916EF9C96DB}">
      <dgm:prSet phldrT="[Text]"/>
      <dgm:spPr/>
      <dgm:t>
        <a:bodyPr/>
        <a:lstStyle/>
        <a:p>
          <a:r>
            <a:rPr lang="en-US" dirty="0"/>
            <a:t>Ohio New Markets Tax Credit</a:t>
          </a:r>
        </a:p>
      </dgm:t>
    </dgm:pt>
    <dgm:pt modelId="{454C2F33-DBBD-49BD-9FD1-F1940CA9F080}" type="parTrans" cxnId="{E1D82EBC-0B03-4DC1-8087-AD190AEF9979}">
      <dgm:prSet/>
      <dgm:spPr/>
      <dgm:t>
        <a:bodyPr/>
        <a:lstStyle/>
        <a:p>
          <a:endParaRPr lang="en-US"/>
        </a:p>
      </dgm:t>
    </dgm:pt>
    <dgm:pt modelId="{3ED03BD1-AEF0-4FCC-8753-7870E4FA931F}" type="sibTrans" cxnId="{E1D82EBC-0B03-4DC1-8087-AD190AEF9979}">
      <dgm:prSet/>
      <dgm:spPr/>
      <dgm:t>
        <a:bodyPr/>
        <a:lstStyle/>
        <a:p>
          <a:endParaRPr lang="en-US"/>
        </a:p>
      </dgm:t>
    </dgm:pt>
    <dgm:pt modelId="{D90978BC-0359-4783-A1EE-322A77DD19CA}">
      <dgm:prSet phldrT="[Text]"/>
      <dgm:spPr/>
      <dgm:t>
        <a:bodyPr/>
        <a:lstStyle/>
        <a:p>
          <a:r>
            <a:rPr lang="en-US" dirty="0"/>
            <a:t>Targeted underserved census tracts</a:t>
          </a:r>
        </a:p>
      </dgm:t>
    </dgm:pt>
    <dgm:pt modelId="{F9EDC4FF-DD84-4F86-AE2E-CDE8B2012786}" type="parTrans" cxnId="{4077EFE4-6848-4B0E-8883-C12D6D4EAB4D}">
      <dgm:prSet/>
      <dgm:spPr/>
    </dgm:pt>
    <dgm:pt modelId="{8B7BCF91-DB23-4E4E-9412-E651D84A000C}" type="sibTrans" cxnId="{4077EFE4-6848-4B0E-8883-C12D6D4EAB4D}">
      <dgm:prSet/>
      <dgm:spPr/>
    </dgm:pt>
    <dgm:pt modelId="{C47BB48A-D36F-4185-9B78-81EAB9887522}">
      <dgm:prSet phldrT="[Text]"/>
      <dgm:spPr/>
      <dgm:t>
        <a:bodyPr/>
        <a:lstStyle/>
        <a:p>
          <a:r>
            <a:rPr lang="en-US" dirty="0"/>
            <a:t>Award from Community Development Entity</a:t>
          </a:r>
        </a:p>
      </dgm:t>
    </dgm:pt>
    <dgm:pt modelId="{7178DA2E-7E1F-4FAB-B650-5435BE7C9574}" type="parTrans" cxnId="{2D733246-98C2-42CB-987D-979CD3C03CB1}">
      <dgm:prSet/>
      <dgm:spPr/>
    </dgm:pt>
    <dgm:pt modelId="{F79443C2-9E71-4C4A-8340-ACC78B5FE7AC}" type="sibTrans" cxnId="{2D733246-98C2-42CB-987D-979CD3C03CB1}">
      <dgm:prSet/>
      <dgm:spPr/>
    </dgm:pt>
    <dgm:pt modelId="{826B85E2-F9EB-460B-868E-C73A8C23BADA}">
      <dgm:prSet phldrT="[Text]"/>
      <dgm:spPr/>
      <dgm:t>
        <a:bodyPr/>
        <a:lstStyle/>
        <a:p>
          <a:r>
            <a:rPr lang="en-US" dirty="0"/>
            <a:t>39% tax credit</a:t>
          </a:r>
        </a:p>
      </dgm:t>
    </dgm:pt>
    <dgm:pt modelId="{24EE20AA-EDE9-4C07-A0C2-DA8DFC9787CC}" type="parTrans" cxnId="{546F8408-2A34-448A-922B-76D04F5F9758}">
      <dgm:prSet/>
      <dgm:spPr/>
    </dgm:pt>
    <dgm:pt modelId="{2330978B-0B54-4F6F-B09D-0A763D870AB0}" type="sibTrans" cxnId="{546F8408-2A34-448A-922B-76D04F5F9758}">
      <dgm:prSet/>
      <dgm:spPr/>
    </dgm:pt>
    <dgm:pt modelId="{670358CE-E310-4C3F-B904-B381D64CD943}">
      <dgm:prSet phldrT="[Text]"/>
      <dgm:spPr/>
      <dgm:t>
        <a:bodyPr/>
        <a:lstStyle/>
        <a:p>
          <a:r>
            <a:rPr lang="en-US" dirty="0"/>
            <a:t>$10 M Ohio fund for CDEs</a:t>
          </a:r>
        </a:p>
      </dgm:t>
    </dgm:pt>
    <dgm:pt modelId="{0D54F0F1-CF5C-4068-BD99-6132768E3456}" type="parTrans" cxnId="{8FC8B258-44B0-415E-A962-62158E3AD45D}">
      <dgm:prSet/>
      <dgm:spPr/>
    </dgm:pt>
    <dgm:pt modelId="{6E35BB7B-84DF-4284-BE3F-492C5310C916}" type="sibTrans" cxnId="{8FC8B258-44B0-415E-A962-62158E3AD45D}">
      <dgm:prSet/>
      <dgm:spPr/>
    </dgm:pt>
    <dgm:pt modelId="{B9F8F0C4-7C3A-434E-A5CE-CEB038122CE1}" type="pres">
      <dgm:prSet presAssocID="{6E476F41-219F-4CD5-8E99-5777C6838824}" presName="linear" presStyleCnt="0">
        <dgm:presLayoutVars>
          <dgm:dir/>
          <dgm:animLvl val="lvl"/>
          <dgm:resizeHandles val="exact"/>
        </dgm:presLayoutVars>
      </dgm:prSet>
      <dgm:spPr/>
    </dgm:pt>
    <dgm:pt modelId="{5F000D13-45E3-4FD7-9349-C9AEC58A09CE}" type="pres">
      <dgm:prSet presAssocID="{ACBA831E-F318-47D1-A9D4-F916EF9C96DB}" presName="parentLin" presStyleCnt="0"/>
      <dgm:spPr/>
    </dgm:pt>
    <dgm:pt modelId="{C0BCBBBE-3D9E-44D1-858E-4D7A4A058377}" type="pres">
      <dgm:prSet presAssocID="{ACBA831E-F318-47D1-A9D4-F916EF9C96DB}" presName="parentLeftMargin" presStyleLbl="node1" presStyleIdx="0" presStyleCnt="1"/>
      <dgm:spPr/>
    </dgm:pt>
    <dgm:pt modelId="{1E6D94B6-1ED1-4196-B6AE-216E608DC628}" type="pres">
      <dgm:prSet presAssocID="{ACBA831E-F318-47D1-A9D4-F916EF9C96DB}" presName="parentText" presStyleLbl="node1" presStyleIdx="0" presStyleCnt="1">
        <dgm:presLayoutVars>
          <dgm:chMax val="0"/>
          <dgm:bulletEnabled val="1"/>
        </dgm:presLayoutVars>
      </dgm:prSet>
      <dgm:spPr/>
    </dgm:pt>
    <dgm:pt modelId="{05559701-509F-4268-A1CE-0DC6979EDE3E}" type="pres">
      <dgm:prSet presAssocID="{ACBA831E-F318-47D1-A9D4-F916EF9C96DB}" presName="negativeSpace" presStyleCnt="0"/>
      <dgm:spPr/>
    </dgm:pt>
    <dgm:pt modelId="{36822BC9-5589-458B-AC25-33F2B12DD838}" type="pres">
      <dgm:prSet presAssocID="{ACBA831E-F318-47D1-A9D4-F916EF9C96DB}" presName="childText" presStyleLbl="conFgAcc1" presStyleIdx="0" presStyleCnt="1">
        <dgm:presLayoutVars>
          <dgm:bulletEnabled val="1"/>
        </dgm:presLayoutVars>
      </dgm:prSet>
      <dgm:spPr/>
    </dgm:pt>
  </dgm:ptLst>
  <dgm:cxnLst>
    <dgm:cxn modelId="{95FDFF07-9E36-46D6-8AB9-FEBB2EC74E7B}" type="presOf" srcId="{ACBA831E-F318-47D1-A9D4-F916EF9C96DB}" destId="{1E6D94B6-1ED1-4196-B6AE-216E608DC628}" srcOrd="1" destOrd="0" presId="urn:microsoft.com/office/officeart/2005/8/layout/list1"/>
    <dgm:cxn modelId="{546F8408-2A34-448A-922B-76D04F5F9758}" srcId="{ACBA831E-F318-47D1-A9D4-F916EF9C96DB}" destId="{826B85E2-F9EB-460B-868E-C73A8C23BADA}" srcOrd="2" destOrd="0" parTransId="{24EE20AA-EDE9-4C07-A0C2-DA8DFC9787CC}" sibTransId="{2330978B-0B54-4F6F-B09D-0A763D870AB0}"/>
    <dgm:cxn modelId="{17CDB709-6B59-4E07-882A-F5BD7187759C}" type="presOf" srcId="{D90978BC-0359-4783-A1EE-322A77DD19CA}" destId="{36822BC9-5589-458B-AC25-33F2B12DD838}" srcOrd="0" destOrd="0" presId="urn:microsoft.com/office/officeart/2005/8/layout/list1"/>
    <dgm:cxn modelId="{C888AD17-FD14-42CE-A1B7-AB09513172B0}" type="presOf" srcId="{C47BB48A-D36F-4185-9B78-81EAB9887522}" destId="{36822BC9-5589-458B-AC25-33F2B12DD838}" srcOrd="0" destOrd="1" presId="urn:microsoft.com/office/officeart/2005/8/layout/list1"/>
    <dgm:cxn modelId="{BCF7E03A-8C04-4CCC-8415-3EA2006ACD19}" type="presOf" srcId="{6E476F41-219F-4CD5-8E99-5777C6838824}" destId="{B9F8F0C4-7C3A-434E-A5CE-CEB038122CE1}" srcOrd="0" destOrd="0" presId="urn:microsoft.com/office/officeart/2005/8/layout/list1"/>
    <dgm:cxn modelId="{2D733246-98C2-42CB-987D-979CD3C03CB1}" srcId="{ACBA831E-F318-47D1-A9D4-F916EF9C96DB}" destId="{C47BB48A-D36F-4185-9B78-81EAB9887522}" srcOrd="1" destOrd="0" parTransId="{7178DA2E-7E1F-4FAB-B650-5435BE7C9574}" sibTransId="{F79443C2-9E71-4C4A-8340-ACC78B5FE7AC}"/>
    <dgm:cxn modelId="{8FC8B258-44B0-415E-A962-62158E3AD45D}" srcId="{ACBA831E-F318-47D1-A9D4-F916EF9C96DB}" destId="{670358CE-E310-4C3F-B904-B381D64CD943}" srcOrd="3" destOrd="0" parTransId="{0D54F0F1-CF5C-4068-BD99-6132768E3456}" sibTransId="{6E35BB7B-84DF-4284-BE3F-492C5310C916}"/>
    <dgm:cxn modelId="{9F80B397-1C55-4F9B-A190-B3A7D4D34F25}" type="presOf" srcId="{ACBA831E-F318-47D1-A9D4-F916EF9C96DB}" destId="{C0BCBBBE-3D9E-44D1-858E-4D7A4A058377}" srcOrd="0" destOrd="0" presId="urn:microsoft.com/office/officeart/2005/8/layout/list1"/>
    <dgm:cxn modelId="{BB57C6AD-A7D4-478B-A2E4-E003568B7C15}" type="presOf" srcId="{670358CE-E310-4C3F-B904-B381D64CD943}" destId="{36822BC9-5589-458B-AC25-33F2B12DD838}" srcOrd="0" destOrd="3" presId="urn:microsoft.com/office/officeart/2005/8/layout/list1"/>
    <dgm:cxn modelId="{5B1100B5-8107-4549-857F-41974F7E8102}" type="presOf" srcId="{826B85E2-F9EB-460B-868E-C73A8C23BADA}" destId="{36822BC9-5589-458B-AC25-33F2B12DD838}" srcOrd="0" destOrd="2" presId="urn:microsoft.com/office/officeart/2005/8/layout/list1"/>
    <dgm:cxn modelId="{E1D82EBC-0B03-4DC1-8087-AD190AEF9979}" srcId="{6E476F41-219F-4CD5-8E99-5777C6838824}" destId="{ACBA831E-F318-47D1-A9D4-F916EF9C96DB}" srcOrd="0" destOrd="0" parTransId="{454C2F33-DBBD-49BD-9FD1-F1940CA9F080}" sibTransId="{3ED03BD1-AEF0-4FCC-8753-7870E4FA931F}"/>
    <dgm:cxn modelId="{4077EFE4-6848-4B0E-8883-C12D6D4EAB4D}" srcId="{ACBA831E-F318-47D1-A9D4-F916EF9C96DB}" destId="{D90978BC-0359-4783-A1EE-322A77DD19CA}" srcOrd="0" destOrd="0" parTransId="{F9EDC4FF-DD84-4F86-AE2E-CDE8B2012786}" sibTransId="{8B7BCF91-DB23-4E4E-9412-E651D84A000C}"/>
    <dgm:cxn modelId="{2CA5EB6C-CBBE-45B4-9027-CF25F7416C75}" type="presParOf" srcId="{B9F8F0C4-7C3A-434E-A5CE-CEB038122CE1}" destId="{5F000D13-45E3-4FD7-9349-C9AEC58A09CE}" srcOrd="0" destOrd="0" presId="urn:microsoft.com/office/officeart/2005/8/layout/list1"/>
    <dgm:cxn modelId="{1F20E1EE-688A-45C0-ACC3-E8BAAF506769}" type="presParOf" srcId="{5F000D13-45E3-4FD7-9349-C9AEC58A09CE}" destId="{C0BCBBBE-3D9E-44D1-858E-4D7A4A058377}" srcOrd="0" destOrd="0" presId="urn:microsoft.com/office/officeart/2005/8/layout/list1"/>
    <dgm:cxn modelId="{A72E79B2-1D31-4FF8-9F21-C79D39A1E301}" type="presParOf" srcId="{5F000D13-45E3-4FD7-9349-C9AEC58A09CE}" destId="{1E6D94B6-1ED1-4196-B6AE-216E608DC628}" srcOrd="1" destOrd="0" presId="urn:microsoft.com/office/officeart/2005/8/layout/list1"/>
    <dgm:cxn modelId="{FB6B514F-D25C-4968-9804-B02FD7698532}" type="presParOf" srcId="{B9F8F0C4-7C3A-434E-A5CE-CEB038122CE1}" destId="{05559701-509F-4268-A1CE-0DC6979EDE3E}" srcOrd="1" destOrd="0" presId="urn:microsoft.com/office/officeart/2005/8/layout/list1"/>
    <dgm:cxn modelId="{16986AB3-D0DE-427E-968C-64DDA7DC7E1F}" type="presParOf" srcId="{B9F8F0C4-7C3A-434E-A5CE-CEB038122CE1}" destId="{36822BC9-5589-458B-AC25-33F2B12DD83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E472146-CB4C-44B3-9B46-F1F43913A5A0}" type="doc">
      <dgm:prSet loTypeId="urn:microsoft.com/office/officeart/2005/8/layout/hList1" loCatId="list" qsTypeId="urn:microsoft.com/office/officeart/2005/8/quickstyle/simple5" qsCatId="simple" csTypeId="urn:microsoft.com/office/officeart/2005/8/colors/accent3_2" csCatId="accent3" phldr="1"/>
      <dgm:spPr/>
      <dgm:t>
        <a:bodyPr/>
        <a:lstStyle/>
        <a:p>
          <a:endParaRPr lang="en-US"/>
        </a:p>
      </dgm:t>
    </dgm:pt>
    <dgm:pt modelId="{DC77AF1A-A717-4DD0-992D-994B44D28C54}">
      <dgm:prSet phldrT="[Text]"/>
      <dgm:spPr/>
      <dgm:t>
        <a:bodyPr/>
        <a:lstStyle/>
        <a:p>
          <a:r>
            <a:rPr lang="en-US" dirty="0"/>
            <a:t>Ohio Opportunity Zone Program</a:t>
          </a:r>
        </a:p>
      </dgm:t>
    </dgm:pt>
    <dgm:pt modelId="{BF6D61D9-30FB-4E36-9651-AC1BDB7A6A57}" type="parTrans" cxnId="{1D74EC73-73E3-4843-8D92-E720972A08CA}">
      <dgm:prSet/>
      <dgm:spPr/>
      <dgm:t>
        <a:bodyPr/>
        <a:lstStyle/>
        <a:p>
          <a:endParaRPr lang="en-US"/>
        </a:p>
      </dgm:t>
    </dgm:pt>
    <dgm:pt modelId="{7E71D70E-683A-40D4-86BD-76086D875632}" type="sibTrans" cxnId="{1D74EC73-73E3-4843-8D92-E720972A08CA}">
      <dgm:prSet/>
      <dgm:spPr/>
      <dgm:t>
        <a:bodyPr/>
        <a:lstStyle/>
        <a:p>
          <a:endParaRPr lang="en-US"/>
        </a:p>
      </dgm:t>
    </dgm:pt>
    <dgm:pt modelId="{2A6C592D-C786-4865-9FCE-0FFDEB328FA1}">
      <dgm:prSet phldrT="[Text]"/>
      <dgm:spPr/>
      <dgm:t>
        <a:bodyPr/>
        <a:lstStyle/>
        <a:p>
          <a:r>
            <a:rPr lang="en-US" dirty="0"/>
            <a:t>Federally designated underserved census tracts</a:t>
          </a:r>
        </a:p>
      </dgm:t>
    </dgm:pt>
    <dgm:pt modelId="{DDE7AD07-2A79-4E35-800F-006CD8A0E5D9}" type="parTrans" cxnId="{326A98E8-FF81-4D5C-AD85-93F74DB4B151}">
      <dgm:prSet/>
      <dgm:spPr/>
      <dgm:t>
        <a:bodyPr/>
        <a:lstStyle/>
        <a:p>
          <a:endParaRPr lang="en-US"/>
        </a:p>
      </dgm:t>
    </dgm:pt>
    <dgm:pt modelId="{59F8E37A-68C8-4427-B389-3B8D2F7ABA85}" type="sibTrans" cxnId="{326A98E8-FF81-4D5C-AD85-93F74DB4B151}">
      <dgm:prSet/>
      <dgm:spPr/>
      <dgm:t>
        <a:bodyPr/>
        <a:lstStyle/>
        <a:p>
          <a:endParaRPr lang="en-US"/>
        </a:p>
      </dgm:t>
    </dgm:pt>
    <dgm:pt modelId="{8E4F5589-CDE5-4B22-9276-D4F5AF8E7540}">
      <dgm:prSet phldrT="[Text]"/>
      <dgm:spPr/>
      <dgm:t>
        <a:bodyPr/>
        <a:lstStyle/>
        <a:p>
          <a:r>
            <a:rPr lang="en-US" dirty="0"/>
            <a:t>Taxpayers invests capital gains taxes into Qualified Opportunity Zone Fund</a:t>
          </a:r>
        </a:p>
      </dgm:t>
    </dgm:pt>
    <dgm:pt modelId="{306F633D-3EA8-4B0F-9CEB-4AC3F7D61B40}" type="parTrans" cxnId="{E4F3665C-4FAB-4E52-8F1F-B242BEC618B7}">
      <dgm:prSet/>
      <dgm:spPr/>
      <dgm:t>
        <a:bodyPr/>
        <a:lstStyle/>
        <a:p>
          <a:endParaRPr lang="en-US"/>
        </a:p>
      </dgm:t>
    </dgm:pt>
    <dgm:pt modelId="{464F81BE-CC41-4885-A269-29B92497E85F}" type="sibTrans" cxnId="{E4F3665C-4FAB-4E52-8F1F-B242BEC618B7}">
      <dgm:prSet/>
      <dgm:spPr/>
      <dgm:t>
        <a:bodyPr/>
        <a:lstStyle/>
        <a:p>
          <a:endParaRPr lang="en-US"/>
        </a:p>
      </dgm:t>
    </dgm:pt>
    <dgm:pt modelId="{50E5BF05-3EA4-4575-AC1F-3F177D83446C}">
      <dgm:prSet phldrT="[Text]"/>
      <dgm:spPr/>
      <dgm:t>
        <a:bodyPr/>
        <a:lstStyle/>
        <a:p>
          <a:r>
            <a:rPr lang="en-US" dirty="0"/>
            <a:t>QOZ invests in OZs</a:t>
          </a:r>
        </a:p>
      </dgm:t>
    </dgm:pt>
    <dgm:pt modelId="{014EBF21-549D-403A-832E-F3EA11B18B4A}" type="parTrans" cxnId="{D47ECBA3-1954-4AAB-AE52-041E3E2FEAA7}">
      <dgm:prSet/>
      <dgm:spPr/>
      <dgm:t>
        <a:bodyPr/>
        <a:lstStyle/>
        <a:p>
          <a:endParaRPr lang="en-US"/>
        </a:p>
      </dgm:t>
    </dgm:pt>
    <dgm:pt modelId="{601D1991-740F-43FF-9C74-560031D495B3}" type="sibTrans" cxnId="{D47ECBA3-1954-4AAB-AE52-041E3E2FEAA7}">
      <dgm:prSet/>
      <dgm:spPr/>
      <dgm:t>
        <a:bodyPr/>
        <a:lstStyle/>
        <a:p>
          <a:endParaRPr lang="en-US"/>
        </a:p>
      </dgm:t>
    </dgm:pt>
    <dgm:pt modelId="{FAF40980-C45D-48F7-AE12-0F5B193ECFCD}">
      <dgm:prSet phldrT="[Text]"/>
      <dgm:spPr/>
      <dgm:t>
        <a:bodyPr/>
        <a:lstStyle/>
        <a:p>
          <a:r>
            <a:rPr lang="en-US" dirty="0"/>
            <a:t>Taxpayers delays original capital gains tax and eliminates capital gains tax on OZ investment</a:t>
          </a:r>
        </a:p>
      </dgm:t>
    </dgm:pt>
    <dgm:pt modelId="{C5352C02-7EF1-4100-BC75-BE3CF9F9D3F7}" type="parTrans" cxnId="{9FBC181F-F004-4048-A229-EEA87B2A0E1D}">
      <dgm:prSet/>
      <dgm:spPr/>
      <dgm:t>
        <a:bodyPr/>
        <a:lstStyle/>
        <a:p>
          <a:endParaRPr lang="en-US"/>
        </a:p>
      </dgm:t>
    </dgm:pt>
    <dgm:pt modelId="{07FB600C-398B-479C-AD63-302CEEECBFB9}" type="sibTrans" cxnId="{9FBC181F-F004-4048-A229-EEA87B2A0E1D}">
      <dgm:prSet/>
      <dgm:spPr/>
      <dgm:t>
        <a:bodyPr/>
        <a:lstStyle/>
        <a:p>
          <a:endParaRPr lang="en-US"/>
        </a:p>
      </dgm:t>
    </dgm:pt>
    <dgm:pt modelId="{CEEB8F80-624D-4C9A-85E5-F9288CD2D659}">
      <dgm:prSet phldrT="[Text]"/>
      <dgm:spPr/>
      <dgm:t>
        <a:bodyPr/>
        <a:lstStyle/>
        <a:p>
          <a:r>
            <a:rPr lang="en-US" dirty="0"/>
            <a:t>Ohio offers a non-refundable tax credit equal to 10% of the number of its funds invested by the Ohio QOF in the QOZ Property and the Taxpayer may invest in multiple Ohio QOFs and may receive tax credits totaling up to $2 million dollars during the 2022-2023 biennium period</a:t>
          </a:r>
        </a:p>
      </dgm:t>
    </dgm:pt>
    <dgm:pt modelId="{FE62E410-6E47-44BE-B9A8-C23F965A7809}" type="parTrans" cxnId="{A9C42577-EE2F-42F0-ADFD-AAEDCF1E2F2B}">
      <dgm:prSet/>
      <dgm:spPr/>
      <dgm:t>
        <a:bodyPr/>
        <a:lstStyle/>
        <a:p>
          <a:endParaRPr lang="en-US"/>
        </a:p>
      </dgm:t>
    </dgm:pt>
    <dgm:pt modelId="{D23554D9-02D4-4D51-AD80-C783B9E14B4E}" type="sibTrans" cxnId="{A9C42577-EE2F-42F0-ADFD-AAEDCF1E2F2B}">
      <dgm:prSet/>
      <dgm:spPr/>
      <dgm:t>
        <a:bodyPr/>
        <a:lstStyle/>
        <a:p>
          <a:endParaRPr lang="en-US"/>
        </a:p>
      </dgm:t>
    </dgm:pt>
    <dgm:pt modelId="{819BF732-642A-4911-8E37-26EC56B585A1}" type="pres">
      <dgm:prSet presAssocID="{CE472146-CB4C-44B3-9B46-F1F43913A5A0}" presName="Name0" presStyleCnt="0">
        <dgm:presLayoutVars>
          <dgm:dir/>
          <dgm:animLvl val="lvl"/>
          <dgm:resizeHandles val="exact"/>
        </dgm:presLayoutVars>
      </dgm:prSet>
      <dgm:spPr/>
    </dgm:pt>
    <dgm:pt modelId="{A90C07B9-9E90-4656-B237-81355E44D486}" type="pres">
      <dgm:prSet presAssocID="{DC77AF1A-A717-4DD0-992D-994B44D28C54}" presName="composite" presStyleCnt="0"/>
      <dgm:spPr/>
    </dgm:pt>
    <dgm:pt modelId="{0EAFF41F-5261-4D36-99E1-4B036EBDCE02}" type="pres">
      <dgm:prSet presAssocID="{DC77AF1A-A717-4DD0-992D-994B44D28C54}" presName="parTx" presStyleLbl="alignNode1" presStyleIdx="0" presStyleCnt="1">
        <dgm:presLayoutVars>
          <dgm:chMax val="0"/>
          <dgm:chPref val="0"/>
          <dgm:bulletEnabled val="1"/>
        </dgm:presLayoutVars>
      </dgm:prSet>
      <dgm:spPr/>
    </dgm:pt>
    <dgm:pt modelId="{D01420CA-32D4-4405-8E0C-79E60CE5C459}" type="pres">
      <dgm:prSet presAssocID="{DC77AF1A-A717-4DD0-992D-994B44D28C54}" presName="desTx" presStyleLbl="alignAccFollowNode1" presStyleIdx="0" presStyleCnt="1">
        <dgm:presLayoutVars>
          <dgm:bulletEnabled val="1"/>
        </dgm:presLayoutVars>
      </dgm:prSet>
      <dgm:spPr/>
    </dgm:pt>
  </dgm:ptLst>
  <dgm:cxnLst>
    <dgm:cxn modelId="{684C6917-C301-40FA-8821-3E98D25FC47F}" type="presOf" srcId="{CEEB8F80-624D-4C9A-85E5-F9288CD2D659}" destId="{D01420CA-32D4-4405-8E0C-79E60CE5C459}" srcOrd="0" destOrd="4" presId="urn:microsoft.com/office/officeart/2005/8/layout/hList1"/>
    <dgm:cxn modelId="{9FBC181F-F004-4048-A229-EEA87B2A0E1D}" srcId="{DC77AF1A-A717-4DD0-992D-994B44D28C54}" destId="{FAF40980-C45D-48F7-AE12-0F5B193ECFCD}" srcOrd="3" destOrd="0" parTransId="{C5352C02-7EF1-4100-BC75-BE3CF9F9D3F7}" sibTransId="{07FB600C-398B-479C-AD63-302CEEECBFB9}"/>
    <dgm:cxn modelId="{49480E35-D2FF-4008-879E-5068DF8D50F0}" type="presOf" srcId="{8E4F5589-CDE5-4B22-9276-D4F5AF8E7540}" destId="{D01420CA-32D4-4405-8E0C-79E60CE5C459}" srcOrd="0" destOrd="1" presId="urn:microsoft.com/office/officeart/2005/8/layout/hList1"/>
    <dgm:cxn modelId="{E4F3665C-4FAB-4E52-8F1F-B242BEC618B7}" srcId="{DC77AF1A-A717-4DD0-992D-994B44D28C54}" destId="{8E4F5589-CDE5-4B22-9276-D4F5AF8E7540}" srcOrd="1" destOrd="0" parTransId="{306F633D-3EA8-4B0F-9CEB-4AC3F7D61B40}" sibTransId="{464F81BE-CC41-4885-A269-29B92497E85F}"/>
    <dgm:cxn modelId="{09180446-860B-49A3-B2FA-E7804481D2A4}" type="presOf" srcId="{FAF40980-C45D-48F7-AE12-0F5B193ECFCD}" destId="{D01420CA-32D4-4405-8E0C-79E60CE5C459}" srcOrd="0" destOrd="3" presId="urn:microsoft.com/office/officeart/2005/8/layout/hList1"/>
    <dgm:cxn modelId="{1D74EC73-73E3-4843-8D92-E720972A08CA}" srcId="{CE472146-CB4C-44B3-9B46-F1F43913A5A0}" destId="{DC77AF1A-A717-4DD0-992D-994B44D28C54}" srcOrd="0" destOrd="0" parTransId="{BF6D61D9-30FB-4E36-9651-AC1BDB7A6A57}" sibTransId="{7E71D70E-683A-40D4-86BD-76086D875632}"/>
    <dgm:cxn modelId="{6BF78475-A4A7-4705-8271-9327141D65C8}" type="presOf" srcId="{CE472146-CB4C-44B3-9B46-F1F43913A5A0}" destId="{819BF732-642A-4911-8E37-26EC56B585A1}" srcOrd="0" destOrd="0" presId="urn:microsoft.com/office/officeart/2005/8/layout/hList1"/>
    <dgm:cxn modelId="{A9C42577-EE2F-42F0-ADFD-AAEDCF1E2F2B}" srcId="{DC77AF1A-A717-4DD0-992D-994B44D28C54}" destId="{CEEB8F80-624D-4C9A-85E5-F9288CD2D659}" srcOrd="4" destOrd="0" parTransId="{FE62E410-6E47-44BE-B9A8-C23F965A7809}" sibTransId="{D23554D9-02D4-4D51-AD80-C783B9E14B4E}"/>
    <dgm:cxn modelId="{0F6B099B-15D7-402C-8C37-8FA5E10880DE}" type="presOf" srcId="{50E5BF05-3EA4-4575-AC1F-3F177D83446C}" destId="{D01420CA-32D4-4405-8E0C-79E60CE5C459}" srcOrd="0" destOrd="2" presId="urn:microsoft.com/office/officeart/2005/8/layout/hList1"/>
    <dgm:cxn modelId="{D47ECBA3-1954-4AAB-AE52-041E3E2FEAA7}" srcId="{DC77AF1A-A717-4DD0-992D-994B44D28C54}" destId="{50E5BF05-3EA4-4575-AC1F-3F177D83446C}" srcOrd="2" destOrd="0" parTransId="{014EBF21-549D-403A-832E-F3EA11B18B4A}" sibTransId="{601D1991-740F-43FF-9C74-560031D495B3}"/>
    <dgm:cxn modelId="{8DA5F2CA-0272-4175-B466-6690AC618D79}" type="presOf" srcId="{2A6C592D-C786-4865-9FCE-0FFDEB328FA1}" destId="{D01420CA-32D4-4405-8E0C-79E60CE5C459}" srcOrd="0" destOrd="0" presId="urn:microsoft.com/office/officeart/2005/8/layout/hList1"/>
    <dgm:cxn modelId="{1F5E31E8-C2FF-4DEB-9EFC-3AB00055CC83}" type="presOf" srcId="{DC77AF1A-A717-4DD0-992D-994B44D28C54}" destId="{0EAFF41F-5261-4D36-99E1-4B036EBDCE02}" srcOrd="0" destOrd="0" presId="urn:microsoft.com/office/officeart/2005/8/layout/hList1"/>
    <dgm:cxn modelId="{326A98E8-FF81-4D5C-AD85-93F74DB4B151}" srcId="{DC77AF1A-A717-4DD0-992D-994B44D28C54}" destId="{2A6C592D-C786-4865-9FCE-0FFDEB328FA1}" srcOrd="0" destOrd="0" parTransId="{DDE7AD07-2A79-4E35-800F-006CD8A0E5D9}" sibTransId="{59F8E37A-68C8-4427-B389-3B8D2F7ABA85}"/>
    <dgm:cxn modelId="{70B0D8DC-825D-48F8-B4A1-CD992B02ADB0}" type="presParOf" srcId="{819BF732-642A-4911-8E37-26EC56B585A1}" destId="{A90C07B9-9E90-4656-B237-81355E44D486}" srcOrd="0" destOrd="0" presId="urn:microsoft.com/office/officeart/2005/8/layout/hList1"/>
    <dgm:cxn modelId="{A21599C9-1B2A-484E-A043-C4BA778C6DFF}" type="presParOf" srcId="{A90C07B9-9E90-4656-B237-81355E44D486}" destId="{0EAFF41F-5261-4D36-99E1-4B036EBDCE02}" srcOrd="0" destOrd="0" presId="urn:microsoft.com/office/officeart/2005/8/layout/hList1"/>
    <dgm:cxn modelId="{02319BA9-9E1D-4534-ABE0-C982A6172D9A}" type="presParOf" srcId="{A90C07B9-9E90-4656-B237-81355E44D486}" destId="{D01420CA-32D4-4405-8E0C-79E60CE5C45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149F638-7E5F-4D22-B12B-FEF0A7665E42}"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56D86298-B172-4592-A959-2F921D4F4C67}">
      <dgm:prSet phldrT="[Text]"/>
      <dgm:spPr/>
      <dgm:t>
        <a:bodyPr/>
        <a:lstStyle/>
        <a:p>
          <a:r>
            <a:rPr lang="en-US" dirty="0"/>
            <a:t>Ohio Rent Control Law</a:t>
          </a:r>
        </a:p>
      </dgm:t>
    </dgm:pt>
    <dgm:pt modelId="{381596EF-8948-4D0A-B8D6-C7FE76CD5A01}" type="parTrans" cxnId="{321C225D-7431-4F2A-9B1E-7327BD42119D}">
      <dgm:prSet/>
      <dgm:spPr/>
      <dgm:t>
        <a:bodyPr/>
        <a:lstStyle/>
        <a:p>
          <a:endParaRPr lang="en-US"/>
        </a:p>
      </dgm:t>
    </dgm:pt>
    <dgm:pt modelId="{11038B79-BA5B-46BB-809C-49E569A39A81}" type="sibTrans" cxnId="{321C225D-7431-4F2A-9B1E-7327BD42119D}">
      <dgm:prSet/>
      <dgm:spPr/>
      <dgm:t>
        <a:bodyPr/>
        <a:lstStyle/>
        <a:p>
          <a:endParaRPr lang="en-US"/>
        </a:p>
      </dgm:t>
    </dgm:pt>
    <dgm:pt modelId="{A67E959E-A1CF-4973-9D88-33973E462DC5}">
      <dgm:prSet phldrT="[Text]"/>
      <dgm:spPr/>
      <dgm:t>
        <a:bodyPr/>
        <a:lstStyle/>
        <a:p>
          <a:r>
            <a:rPr lang="en-US" dirty="0"/>
            <a:t>Local governments are prohibited for enacting rent control or rent stabilization ordinances unless the property is owned by the political subdivision or is related to voluntary agreements or incentives to increase or maintain the supply or improve the quality of available residential premises to promote affordable housing provided under LIHTC or similar programs or where, in return for granting some type of tax abatement or credit, the city requires, and the owner agrees, to limit rents.  </a:t>
          </a:r>
        </a:p>
      </dgm:t>
    </dgm:pt>
    <dgm:pt modelId="{CDC9EC44-9349-40EA-8B1D-AB9A3CA86BEB}" type="parTrans" cxnId="{492CB521-7BFE-4762-A516-B0DB4B28375A}">
      <dgm:prSet/>
      <dgm:spPr/>
      <dgm:t>
        <a:bodyPr/>
        <a:lstStyle/>
        <a:p>
          <a:endParaRPr lang="en-US"/>
        </a:p>
      </dgm:t>
    </dgm:pt>
    <dgm:pt modelId="{48DF30EE-30FB-4AF3-AB0C-A48EAC5BE72B}" type="sibTrans" cxnId="{492CB521-7BFE-4762-A516-B0DB4B28375A}">
      <dgm:prSet/>
      <dgm:spPr/>
      <dgm:t>
        <a:bodyPr/>
        <a:lstStyle/>
        <a:p>
          <a:endParaRPr lang="en-US"/>
        </a:p>
      </dgm:t>
    </dgm:pt>
    <dgm:pt modelId="{50D7632C-827E-4662-A372-B6FEC6F3FCB1}">
      <dgm:prSet phldrT="[Text]"/>
      <dgm:spPr/>
      <dgm:t>
        <a:bodyPr/>
        <a:lstStyle/>
        <a:p>
          <a:r>
            <a:rPr lang="en-US" dirty="0"/>
            <a:t>“Rent control” defined as “requiring below-market rents for residential premises or controlling rental rates for residential premises in any manner"</a:t>
          </a:r>
        </a:p>
      </dgm:t>
    </dgm:pt>
    <dgm:pt modelId="{C642A414-582D-454A-9899-09C0E385C495}" type="parTrans" cxnId="{316B805D-48C2-49B2-A66B-24665A27534B}">
      <dgm:prSet/>
      <dgm:spPr/>
      <dgm:t>
        <a:bodyPr/>
        <a:lstStyle/>
        <a:p>
          <a:endParaRPr lang="en-US"/>
        </a:p>
      </dgm:t>
    </dgm:pt>
    <dgm:pt modelId="{2139F7D6-5731-4497-9CE4-FCF521E67C32}" type="sibTrans" cxnId="{316B805D-48C2-49B2-A66B-24665A27534B}">
      <dgm:prSet/>
      <dgm:spPr/>
      <dgm:t>
        <a:bodyPr/>
        <a:lstStyle/>
        <a:p>
          <a:endParaRPr lang="en-US"/>
        </a:p>
      </dgm:t>
    </dgm:pt>
    <dgm:pt modelId="{8F58C1D1-2704-40B2-85AB-164133C96054}">
      <dgm:prSet phldrT="[Text]"/>
      <dgm:spPr/>
      <dgm:t>
        <a:bodyPr/>
        <a:lstStyle/>
        <a:p>
          <a:r>
            <a:rPr lang="en-US" dirty="0"/>
            <a:t>“Rent stabilization” is defined as “allowing rent increases for residential premises of a fixed amount or on a fixed schedule as set by a political subdivision”</a:t>
          </a:r>
        </a:p>
      </dgm:t>
    </dgm:pt>
    <dgm:pt modelId="{1B914B9B-040C-4287-9C80-560B8468C9A2}" type="parTrans" cxnId="{408D8083-6059-4CD4-A4D3-5EF2F698C33D}">
      <dgm:prSet/>
      <dgm:spPr/>
      <dgm:t>
        <a:bodyPr/>
        <a:lstStyle/>
        <a:p>
          <a:endParaRPr lang="en-US"/>
        </a:p>
      </dgm:t>
    </dgm:pt>
    <dgm:pt modelId="{454F7C9A-8CB2-4F7C-8E1D-E8396ADB58FC}" type="sibTrans" cxnId="{408D8083-6059-4CD4-A4D3-5EF2F698C33D}">
      <dgm:prSet/>
      <dgm:spPr/>
      <dgm:t>
        <a:bodyPr/>
        <a:lstStyle/>
        <a:p>
          <a:endParaRPr lang="en-US"/>
        </a:p>
      </dgm:t>
    </dgm:pt>
    <dgm:pt modelId="{7832F443-0317-4334-BB4F-6643B28EBABA}" type="pres">
      <dgm:prSet presAssocID="{0149F638-7E5F-4D22-B12B-FEF0A7665E42}" presName="linear" presStyleCnt="0">
        <dgm:presLayoutVars>
          <dgm:dir/>
          <dgm:animLvl val="lvl"/>
          <dgm:resizeHandles val="exact"/>
        </dgm:presLayoutVars>
      </dgm:prSet>
      <dgm:spPr/>
    </dgm:pt>
    <dgm:pt modelId="{B7224A58-FF22-401B-9BEC-9DDA03334D94}" type="pres">
      <dgm:prSet presAssocID="{56D86298-B172-4592-A959-2F921D4F4C67}" presName="parentLin" presStyleCnt="0"/>
      <dgm:spPr/>
    </dgm:pt>
    <dgm:pt modelId="{4EFA9055-DA0B-4507-B77C-82246DDF2659}" type="pres">
      <dgm:prSet presAssocID="{56D86298-B172-4592-A959-2F921D4F4C67}" presName="parentLeftMargin" presStyleLbl="node1" presStyleIdx="0" presStyleCnt="1"/>
      <dgm:spPr/>
    </dgm:pt>
    <dgm:pt modelId="{17A7B063-2C05-49DE-9A84-5B12DDCC9B1C}" type="pres">
      <dgm:prSet presAssocID="{56D86298-B172-4592-A959-2F921D4F4C67}" presName="parentText" presStyleLbl="node1" presStyleIdx="0" presStyleCnt="1">
        <dgm:presLayoutVars>
          <dgm:chMax val="0"/>
          <dgm:bulletEnabled val="1"/>
        </dgm:presLayoutVars>
      </dgm:prSet>
      <dgm:spPr/>
    </dgm:pt>
    <dgm:pt modelId="{637150A7-87F3-41F4-B20B-465EF4717B40}" type="pres">
      <dgm:prSet presAssocID="{56D86298-B172-4592-A959-2F921D4F4C67}" presName="negativeSpace" presStyleCnt="0"/>
      <dgm:spPr/>
    </dgm:pt>
    <dgm:pt modelId="{CA8C969B-5547-4A30-8898-0332F9661E04}" type="pres">
      <dgm:prSet presAssocID="{56D86298-B172-4592-A959-2F921D4F4C67}" presName="childText" presStyleLbl="conFgAcc1" presStyleIdx="0" presStyleCnt="1">
        <dgm:presLayoutVars>
          <dgm:bulletEnabled val="1"/>
        </dgm:presLayoutVars>
      </dgm:prSet>
      <dgm:spPr/>
    </dgm:pt>
  </dgm:ptLst>
  <dgm:cxnLst>
    <dgm:cxn modelId="{492CB521-7BFE-4762-A516-B0DB4B28375A}" srcId="{56D86298-B172-4592-A959-2F921D4F4C67}" destId="{A67E959E-A1CF-4973-9D88-33973E462DC5}" srcOrd="0" destOrd="0" parTransId="{CDC9EC44-9349-40EA-8B1D-AB9A3CA86BEB}" sibTransId="{48DF30EE-30FB-4AF3-AB0C-A48EAC5BE72B}"/>
    <dgm:cxn modelId="{321C225D-7431-4F2A-9B1E-7327BD42119D}" srcId="{0149F638-7E5F-4D22-B12B-FEF0A7665E42}" destId="{56D86298-B172-4592-A959-2F921D4F4C67}" srcOrd="0" destOrd="0" parTransId="{381596EF-8948-4D0A-B8D6-C7FE76CD5A01}" sibTransId="{11038B79-BA5B-46BB-809C-49E569A39A81}"/>
    <dgm:cxn modelId="{316B805D-48C2-49B2-A66B-24665A27534B}" srcId="{56D86298-B172-4592-A959-2F921D4F4C67}" destId="{50D7632C-827E-4662-A372-B6FEC6F3FCB1}" srcOrd="1" destOrd="0" parTransId="{C642A414-582D-454A-9899-09C0E385C495}" sibTransId="{2139F7D6-5731-4497-9CE4-FCF521E67C32}"/>
    <dgm:cxn modelId="{5934B852-E3CA-443C-BDE7-206FB93CD120}" type="presOf" srcId="{0149F638-7E5F-4D22-B12B-FEF0A7665E42}" destId="{7832F443-0317-4334-BB4F-6643B28EBABA}" srcOrd="0" destOrd="0" presId="urn:microsoft.com/office/officeart/2005/8/layout/list1"/>
    <dgm:cxn modelId="{408D8083-6059-4CD4-A4D3-5EF2F698C33D}" srcId="{56D86298-B172-4592-A959-2F921D4F4C67}" destId="{8F58C1D1-2704-40B2-85AB-164133C96054}" srcOrd="2" destOrd="0" parTransId="{1B914B9B-040C-4287-9C80-560B8468C9A2}" sibTransId="{454F7C9A-8CB2-4F7C-8E1D-E8396ADB58FC}"/>
    <dgm:cxn modelId="{F42D1C86-B836-484F-A4D8-55DCEE0DC253}" type="presOf" srcId="{8F58C1D1-2704-40B2-85AB-164133C96054}" destId="{CA8C969B-5547-4A30-8898-0332F9661E04}" srcOrd="0" destOrd="2" presId="urn:microsoft.com/office/officeart/2005/8/layout/list1"/>
    <dgm:cxn modelId="{1F29CD96-A021-41BC-AECF-239881892F61}" type="presOf" srcId="{50D7632C-827E-4662-A372-B6FEC6F3FCB1}" destId="{CA8C969B-5547-4A30-8898-0332F9661E04}" srcOrd="0" destOrd="1" presId="urn:microsoft.com/office/officeart/2005/8/layout/list1"/>
    <dgm:cxn modelId="{2E6D12A0-2DF8-4A31-9E71-9480C39FC1ED}" type="presOf" srcId="{56D86298-B172-4592-A959-2F921D4F4C67}" destId="{4EFA9055-DA0B-4507-B77C-82246DDF2659}" srcOrd="0" destOrd="0" presId="urn:microsoft.com/office/officeart/2005/8/layout/list1"/>
    <dgm:cxn modelId="{CE4004DE-A3F9-49D9-AF8C-E4C435DAEE6D}" type="presOf" srcId="{56D86298-B172-4592-A959-2F921D4F4C67}" destId="{17A7B063-2C05-49DE-9A84-5B12DDCC9B1C}" srcOrd="1" destOrd="0" presId="urn:microsoft.com/office/officeart/2005/8/layout/list1"/>
    <dgm:cxn modelId="{031C2FF9-F3C0-40C8-AC5C-601BE2D16987}" type="presOf" srcId="{A67E959E-A1CF-4973-9D88-33973E462DC5}" destId="{CA8C969B-5547-4A30-8898-0332F9661E04}" srcOrd="0" destOrd="0" presId="urn:microsoft.com/office/officeart/2005/8/layout/list1"/>
    <dgm:cxn modelId="{29E5A92C-1F41-4ACD-A98F-6970DB8E5F77}" type="presParOf" srcId="{7832F443-0317-4334-BB4F-6643B28EBABA}" destId="{B7224A58-FF22-401B-9BEC-9DDA03334D94}" srcOrd="0" destOrd="0" presId="urn:microsoft.com/office/officeart/2005/8/layout/list1"/>
    <dgm:cxn modelId="{E5A589BD-8177-4FDC-B7AE-00651C1F9F48}" type="presParOf" srcId="{B7224A58-FF22-401B-9BEC-9DDA03334D94}" destId="{4EFA9055-DA0B-4507-B77C-82246DDF2659}" srcOrd="0" destOrd="0" presId="urn:microsoft.com/office/officeart/2005/8/layout/list1"/>
    <dgm:cxn modelId="{6802F8D7-2A70-4B28-A421-868BB7892074}" type="presParOf" srcId="{B7224A58-FF22-401B-9BEC-9DDA03334D94}" destId="{17A7B063-2C05-49DE-9A84-5B12DDCC9B1C}" srcOrd="1" destOrd="0" presId="urn:microsoft.com/office/officeart/2005/8/layout/list1"/>
    <dgm:cxn modelId="{F27DB1AC-AF8E-425A-A27A-6E5B73ADEC69}" type="presParOf" srcId="{7832F443-0317-4334-BB4F-6643B28EBABA}" destId="{637150A7-87F3-41F4-B20B-465EF4717B40}" srcOrd="1" destOrd="0" presId="urn:microsoft.com/office/officeart/2005/8/layout/list1"/>
    <dgm:cxn modelId="{3741104B-70EE-4A5F-B576-40F7E85DDEEA}" type="presParOf" srcId="{7832F443-0317-4334-BB4F-6643B28EBABA}" destId="{CA8C969B-5547-4A30-8898-0332F9661E0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5861869-195B-4174-A105-3152A512552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F9BD6AD-C7C1-4BE3-A797-524230ADD7B0}">
      <dgm:prSet phldrT="[Text]"/>
      <dgm:spPr/>
      <dgm:t>
        <a:bodyPr/>
        <a:lstStyle/>
        <a:p>
          <a:r>
            <a:rPr lang="en-US" dirty="0"/>
            <a:t>Industry Focus: Logistics Industry</a:t>
          </a:r>
        </a:p>
      </dgm:t>
    </dgm:pt>
    <dgm:pt modelId="{7D282231-6367-47B1-B028-E7C8E2F7AA6F}" type="parTrans" cxnId="{35233B17-1BE6-4534-92E9-216FE33FBD0D}">
      <dgm:prSet/>
      <dgm:spPr/>
      <dgm:t>
        <a:bodyPr/>
        <a:lstStyle/>
        <a:p>
          <a:endParaRPr lang="en-US"/>
        </a:p>
      </dgm:t>
    </dgm:pt>
    <dgm:pt modelId="{2789DB31-7FA5-4D30-816D-98F260C05286}" type="sibTrans" cxnId="{35233B17-1BE6-4534-92E9-216FE33FBD0D}">
      <dgm:prSet/>
      <dgm:spPr/>
      <dgm:t>
        <a:bodyPr/>
        <a:lstStyle/>
        <a:p>
          <a:endParaRPr lang="en-US"/>
        </a:p>
      </dgm:t>
    </dgm:pt>
    <dgm:pt modelId="{4518E7AD-5228-451A-8CC1-945F55020F68}" type="pres">
      <dgm:prSet presAssocID="{95861869-195B-4174-A105-3152A5125528}" presName="diagram" presStyleCnt="0">
        <dgm:presLayoutVars>
          <dgm:dir/>
          <dgm:resizeHandles val="exact"/>
        </dgm:presLayoutVars>
      </dgm:prSet>
      <dgm:spPr/>
    </dgm:pt>
    <dgm:pt modelId="{5B4921A7-4497-4B3C-B736-A48AF697AED5}" type="pres">
      <dgm:prSet presAssocID="{4F9BD6AD-C7C1-4BE3-A797-524230ADD7B0}" presName="node" presStyleLbl="node1" presStyleIdx="0" presStyleCnt="1" custScaleX="181883">
        <dgm:presLayoutVars>
          <dgm:bulletEnabled val="1"/>
        </dgm:presLayoutVars>
      </dgm:prSet>
      <dgm:spPr/>
    </dgm:pt>
  </dgm:ptLst>
  <dgm:cxnLst>
    <dgm:cxn modelId="{35233B17-1BE6-4534-92E9-216FE33FBD0D}" srcId="{95861869-195B-4174-A105-3152A5125528}" destId="{4F9BD6AD-C7C1-4BE3-A797-524230ADD7B0}" srcOrd="0" destOrd="0" parTransId="{7D282231-6367-47B1-B028-E7C8E2F7AA6F}" sibTransId="{2789DB31-7FA5-4D30-816D-98F260C05286}"/>
    <dgm:cxn modelId="{08D2A7AE-47DC-4E20-908F-186684FB028F}" type="presOf" srcId="{95861869-195B-4174-A105-3152A5125528}" destId="{4518E7AD-5228-451A-8CC1-945F55020F68}" srcOrd="0" destOrd="0" presId="urn:microsoft.com/office/officeart/2005/8/layout/default"/>
    <dgm:cxn modelId="{D70511C4-2DB3-46B8-B695-8DA79A6628D0}" type="presOf" srcId="{4F9BD6AD-C7C1-4BE3-A797-524230ADD7B0}" destId="{5B4921A7-4497-4B3C-B736-A48AF697AED5}" srcOrd="0" destOrd="0" presId="urn:microsoft.com/office/officeart/2005/8/layout/default"/>
    <dgm:cxn modelId="{BC58A652-040D-417F-825D-B5B8B3289493}" type="presParOf" srcId="{4518E7AD-5228-451A-8CC1-945F55020F68}" destId="{5B4921A7-4497-4B3C-B736-A48AF697AED5}"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FE7660-0F7B-44ED-87C9-81923CF0DDD7}"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193CD2DC-9B84-48A0-83CF-10AED19BBBF0}">
      <dgm:prSet phldrT="[Text]"/>
      <dgm:spPr/>
      <dgm:t>
        <a:bodyPr/>
        <a:lstStyle/>
        <a:p>
          <a:r>
            <a:rPr lang="en-US" dirty="0"/>
            <a:t>Ohio Market Opportunities</a:t>
          </a:r>
        </a:p>
      </dgm:t>
    </dgm:pt>
    <dgm:pt modelId="{D1337FC6-7D9E-48F5-A836-6B56671B587C}" type="parTrans" cxnId="{7AF4F945-99C9-422B-83B0-E1FDBA2858F0}">
      <dgm:prSet/>
      <dgm:spPr/>
      <dgm:t>
        <a:bodyPr/>
        <a:lstStyle/>
        <a:p>
          <a:endParaRPr lang="en-US"/>
        </a:p>
      </dgm:t>
    </dgm:pt>
    <dgm:pt modelId="{FF6795F0-62A9-4C58-A21C-1EC7AD48D459}" type="sibTrans" cxnId="{7AF4F945-99C9-422B-83B0-E1FDBA2858F0}">
      <dgm:prSet/>
      <dgm:spPr/>
      <dgm:t>
        <a:bodyPr/>
        <a:lstStyle/>
        <a:p>
          <a:endParaRPr lang="en-US"/>
        </a:p>
      </dgm:t>
    </dgm:pt>
    <dgm:pt modelId="{B608D0B3-075F-450B-B9C8-F719DD69E5CF}" type="pres">
      <dgm:prSet presAssocID="{BFFE7660-0F7B-44ED-87C9-81923CF0DDD7}" presName="diagram" presStyleCnt="0">
        <dgm:presLayoutVars>
          <dgm:dir/>
          <dgm:resizeHandles val="exact"/>
        </dgm:presLayoutVars>
      </dgm:prSet>
      <dgm:spPr/>
    </dgm:pt>
    <dgm:pt modelId="{153DCE97-ACE1-420E-B9C1-C3DC68A9C50C}" type="pres">
      <dgm:prSet presAssocID="{193CD2DC-9B84-48A0-83CF-10AED19BBBF0}" presName="node" presStyleLbl="node1" presStyleIdx="0" presStyleCnt="1" custScaleX="181883">
        <dgm:presLayoutVars>
          <dgm:bulletEnabled val="1"/>
        </dgm:presLayoutVars>
      </dgm:prSet>
      <dgm:spPr/>
    </dgm:pt>
  </dgm:ptLst>
  <dgm:cxnLst>
    <dgm:cxn modelId="{7AF4F945-99C9-422B-83B0-E1FDBA2858F0}" srcId="{BFFE7660-0F7B-44ED-87C9-81923CF0DDD7}" destId="{193CD2DC-9B84-48A0-83CF-10AED19BBBF0}" srcOrd="0" destOrd="0" parTransId="{D1337FC6-7D9E-48F5-A836-6B56671B587C}" sibTransId="{FF6795F0-62A9-4C58-A21C-1EC7AD48D459}"/>
    <dgm:cxn modelId="{C887D449-F2AA-49E5-BD01-8F6261CBB12F}" type="presOf" srcId="{BFFE7660-0F7B-44ED-87C9-81923CF0DDD7}" destId="{B608D0B3-075F-450B-B9C8-F719DD69E5CF}" srcOrd="0" destOrd="0" presId="urn:microsoft.com/office/officeart/2005/8/layout/default"/>
    <dgm:cxn modelId="{5382D590-2AFA-452F-8A5A-91CE2D6BD748}" type="presOf" srcId="{193CD2DC-9B84-48A0-83CF-10AED19BBBF0}" destId="{153DCE97-ACE1-420E-B9C1-C3DC68A9C50C}" srcOrd="0" destOrd="0" presId="urn:microsoft.com/office/officeart/2005/8/layout/default"/>
    <dgm:cxn modelId="{E57F3E0E-E9B7-484B-B9E0-5CF2BC8C59E2}" type="presParOf" srcId="{B608D0B3-075F-450B-B9C8-F719DD69E5CF}" destId="{153DCE97-ACE1-420E-B9C1-C3DC68A9C50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6AF9BC3-9824-4575-BF38-304E9F9A1FB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728BB90-2903-4613-8B6D-37FF9D2D12AA}">
      <dgm:prSet phldrT="[Text]"/>
      <dgm:spPr/>
      <dgm:t>
        <a:bodyPr/>
        <a:lstStyle/>
        <a:p>
          <a:r>
            <a:rPr lang="en-US" u="none" dirty="0">
              <a:solidFill>
                <a:schemeClr val="bg1"/>
              </a:solidFill>
            </a:rPr>
            <a:t>Global logistics market was worth $10.32 B in 2017, growing to $12.68 B 2023 </a:t>
          </a:r>
        </a:p>
      </dgm:t>
    </dgm:pt>
    <dgm:pt modelId="{BB3901AF-CAB0-4EFF-914D-398A690E61C9}" type="parTrans" cxnId="{16BBC3EB-C0B4-4835-82B6-6FC9D412FB32}">
      <dgm:prSet/>
      <dgm:spPr/>
      <dgm:t>
        <a:bodyPr/>
        <a:lstStyle/>
        <a:p>
          <a:endParaRPr lang="en-US"/>
        </a:p>
      </dgm:t>
    </dgm:pt>
    <dgm:pt modelId="{3F34E90D-DCEE-494E-9227-EB53D1EF869C}" type="sibTrans" cxnId="{16BBC3EB-C0B4-4835-82B6-6FC9D412FB32}">
      <dgm:prSet/>
      <dgm:spPr/>
      <dgm:t>
        <a:bodyPr/>
        <a:lstStyle/>
        <a:p>
          <a:endParaRPr lang="en-US"/>
        </a:p>
      </dgm:t>
    </dgm:pt>
    <dgm:pt modelId="{8378AFFE-157E-4C03-8237-1CD760FCB10D}" type="pres">
      <dgm:prSet presAssocID="{B6AF9BC3-9824-4575-BF38-304E9F9A1FB0}" presName="diagram" presStyleCnt="0">
        <dgm:presLayoutVars>
          <dgm:dir/>
          <dgm:resizeHandles val="exact"/>
        </dgm:presLayoutVars>
      </dgm:prSet>
      <dgm:spPr/>
    </dgm:pt>
    <dgm:pt modelId="{FDA1F776-8FBE-4EAF-B72E-56ED62D4E781}" type="pres">
      <dgm:prSet presAssocID="{B728BB90-2903-4613-8B6D-37FF9D2D12AA}" presName="node" presStyleLbl="node1" presStyleIdx="0" presStyleCnt="1" custScaleX="181883">
        <dgm:presLayoutVars>
          <dgm:bulletEnabled val="1"/>
        </dgm:presLayoutVars>
      </dgm:prSet>
      <dgm:spPr/>
    </dgm:pt>
  </dgm:ptLst>
  <dgm:cxnLst>
    <dgm:cxn modelId="{B0760713-6E7F-4DD9-BD77-61A697464D73}" type="presOf" srcId="{B6AF9BC3-9824-4575-BF38-304E9F9A1FB0}" destId="{8378AFFE-157E-4C03-8237-1CD760FCB10D}" srcOrd="0" destOrd="0" presId="urn:microsoft.com/office/officeart/2005/8/layout/default"/>
    <dgm:cxn modelId="{9E9E03BE-3270-41D2-8A98-DF429E9D8ADC}" type="presOf" srcId="{B728BB90-2903-4613-8B6D-37FF9D2D12AA}" destId="{FDA1F776-8FBE-4EAF-B72E-56ED62D4E781}" srcOrd="0" destOrd="0" presId="urn:microsoft.com/office/officeart/2005/8/layout/default"/>
    <dgm:cxn modelId="{16BBC3EB-C0B4-4835-82B6-6FC9D412FB32}" srcId="{B6AF9BC3-9824-4575-BF38-304E9F9A1FB0}" destId="{B728BB90-2903-4613-8B6D-37FF9D2D12AA}" srcOrd="0" destOrd="0" parTransId="{BB3901AF-CAB0-4EFF-914D-398A690E61C9}" sibTransId="{3F34E90D-DCEE-494E-9227-EB53D1EF869C}"/>
    <dgm:cxn modelId="{BC1B50D2-C9D5-4C6D-8FDD-B2DC10DDD6AC}" type="presParOf" srcId="{8378AFFE-157E-4C03-8237-1CD760FCB10D}" destId="{FDA1F776-8FBE-4EAF-B72E-56ED62D4E7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5861869-195B-4174-A105-3152A512552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F9BD6AD-C7C1-4BE3-A797-524230ADD7B0}">
      <dgm:prSet phldrT="[Text]"/>
      <dgm:spPr/>
      <dgm:t>
        <a:bodyPr/>
        <a:lstStyle/>
        <a:p>
          <a:r>
            <a:rPr lang="en-US" dirty="0"/>
            <a:t>Industry Focus: Semiconductor Industry</a:t>
          </a:r>
        </a:p>
      </dgm:t>
    </dgm:pt>
    <dgm:pt modelId="{7D282231-6367-47B1-B028-E7C8E2F7AA6F}" type="parTrans" cxnId="{35233B17-1BE6-4534-92E9-216FE33FBD0D}">
      <dgm:prSet/>
      <dgm:spPr/>
      <dgm:t>
        <a:bodyPr/>
        <a:lstStyle/>
        <a:p>
          <a:endParaRPr lang="en-US"/>
        </a:p>
      </dgm:t>
    </dgm:pt>
    <dgm:pt modelId="{2789DB31-7FA5-4D30-816D-98F260C05286}" type="sibTrans" cxnId="{35233B17-1BE6-4534-92E9-216FE33FBD0D}">
      <dgm:prSet/>
      <dgm:spPr/>
      <dgm:t>
        <a:bodyPr/>
        <a:lstStyle/>
        <a:p>
          <a:endParaRPr lang="en-US"/>
        </a:p>
      </dgm:t>
    </dgm:pt>
    <dgm:pt modelId="{4518E7AD-5228-451A-8CC1-945F55020F68}" type="pres">
      <dgm:prSet presAssocID="{95861869-195B-4174-A105-3152A5125528}" presName="diagram" presStyleCnt="0">
        <dgm:presLayoutVars>
          <dgm:dir/>
          <dgm:resizeHandles val="exact"/>
        </dgm:presLayoutVars>
      </dgm:prSet>
      <dgm:spPr/>
    </dgm:pt>
    <dgm:pt modelId="{5B4921A7-4497-4B3C-B736-A48AF697AED5}" type="pres">
      <dgm:prSet presAssocID="{4F9BD6AD-C7C1-4BE3-A797-524230ADD7B0}" presName="node" presStyleLbl="node1" presStyleIdx="0" presStyleCnt="1" custScaleX="181883">
        <dgm:presLayoutVars>
          <dgm:bulletEnabled val="1"/>
        </dgm:presLayoutVars>
      </dgm:prSet>
      <dgm:spPr/>
    </dgm:pt>
  </dgm:ptLst>
  <dgm:cxnLst>
    <dgm:cxn modelId="{35233B17-1BE6-4534-92E9-216FE33FBD0D}" srcId="{95861869-195B-4174-A105-3152A5125528}" destId="{4F9BD6AD-C7C1-4BE3-A797-524230ADD7B0}" srcOrd="0" destOrd="0" parTransId="{7D282231-6367-47B1-B028-E7C8E2F7AA6F}" sibTransId="{2789DB31-7FA5-4D30-816D-98F260C05286}"/>
    <dgm:cxn modelId="{08D2A7AE-47DC-4E20-908F-186684FB028F}" type="presOf" srcId="{95861869-195B-4174-A105-3152A5125528}" destId="{4518E7AD-5228-451A-8CC1-945F55020F68}" srcOrd="0" destOrd="0" presId="urn:microsoft.com/office/officeart/2005/8/layout/default"/>
    <dgm:cxn modelId="{D70511C4-2DB3-46B8-B695-8DA79A6628D0}" type="presOf" srcId="{4F9BD6AD-C7C1-4BE3-A797-524230ADD7B0}" destId="{5B4921A7-4497-4B3C-B736-A48AF697AED5}" srcOrd="0" destOrd="0" presId="urn:microsoft.com/office/officeart/2005/8/layout/default"/>
    <dgm:cxn modelId="{BC58A652-040D-417F-825D-B5B8B3289493}" type="presParOf" srcId="{4518E7AD-5228-451A-8CC1-945F55020F68}" destId="{5B4921A7-4497-4B3C-B736-A48AF697AED5}"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DC3E063-F091-4D5C-A58E-BA4FFCB5D9FF}"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US"/>
        </a:p>
      </dgm:t>
    </dgm:pt>
    <dgm:pt modelId="{8AA79FCC-AA3D-4F8B-97E2-02B90A04DB8A}">
      <dgm:prSet phldrT="[Text]"/>
      <dgm:spPr/>
      <dgm:t>
        <a:bodyPr/>
        <a:lstStyle/>
        <a:p>
          <a:r>
            <a:rPr lang="en-US" b="1" dirty="0"/>
            <a:t>Intel Ohio Semiconductor Project</a:t>
          </a:r>
        </a:p>
      </dgm:t>
    </dgm:pt>
    <dgm:pt modelId="{D93744D8-1F08-4726-9508-C6684FA812F8}" type="parTrans" cxnId="{43ACE76E-71BE-4074-9C81-3C0182022B55}">
      <dgm:prSet/>
      <dgm:spPr/>
      <dgm:t>
        <a:bodyPr/>
        <a:lstStyle/>
        <a:p>
          <a:endParaRPr lang="en-US"/>
        </a:p>
      </dgm:t>
    </dgm:pt>
    <dgm:pt modelId="{7037E282-FD84-4198-A635-51F41DDE78D3}" type="sibTrans" cxnId="{43ACE76E-71BE-4074-9C81-3C0182022B55}">
      <dgm:prSet/>
      <dgm:spPr/>
      <dgm:t>
        <a:bodyPr/>
        <a:lstStyle/>
        <a:p>
          <a:endParaRPr lang="en-US"/>
        </a:p>
      </dgm:t>
    </dgm:pt>
    <dgm:pt modelId="{70737C64-0B57-4A2F-B421-6A1B44CE7289}">
      <dgm:prSet phldrT="[Text]"/>
      <dgm:spPr/>
      <dgm:t>
        <a:bodyPr/>
        <a:lstStyle/>
        <a:p>
          <a:pPr>
            <a:spcAft>
              <a:spcPts val="1800"/>
            </a:spcAft>
          </a:pPr>
          <a:r>
            <a:rPr lang="en-US" dirty="0"/>
            <a:t>Intel’s $20B “fab” facilities</a:t>
          </a:r>
        </a:p>
      </dgm:t>
    </dgm:pt>
    <dgm:pt modelId="{99675540-CDFE-4280-9451-14E17C48043B}" type="parTrans" cxnId="{10283D9F-4F51-4515-BB84-D997573BD993}">
      <dgm:prSet/>
      <dgm:spPr/>
      <dgm:t>
        <a:bodyPr/>
        <a:lstStyle/>
        <a:p>
          <a:endParaRPr lang="en-US"/>
        </a:p>
      </dgm:t>
    </dgm:pt>
    <dgm:pt modelId="{6B482AF4-B273-4D49-A941-A3D07E24DC3D}" type="sibTrans" cxnId="{10283D9F-4F51-4515-BB84-D997573BD993}">
      <dgm:prSet/>
      <dgm:spPr/>
      <dgm:t>
        <a:bodyPr/>
        <a:lstStyle/>
        <a:p>
          <a:endParaRPr lang="en-US"/>
        </a:p>
      </dgm:t>
    </dgm:pt>
    <dgm:pt modelId="{A71C38FC-073E-43A7-B740-5FE49212F4C2}">
      <dgm:prSet phldrT="[Text]"/>
      <dgm:spPr/>
      <dgm:t>
        <a:bodyPr/>
        <a:lstStyle/>
        <a:p>
          <a:pPr>
            <a:spcAft>
              <a:spcPts val="1800"/>
            </a:spcAft>
          </a:pPr>
          <a:r>
            <a:rPr lang="en-US" dirty="0"/>
            <a:t>Two new leading-edge chip factories in New Albany, Ohio</a:t>
          </a:r>
        </a:p>
      </dgm:t>
    </dgm:pt>
    <dgm:pt modelId="{6C66CDB0-1288-4F83-8FC8-0338FA956C8C}" type="parTrans" cxnId="{06FD9C83-2CE7-453F-8ECF-41664BA5F578}">
      <dgm:prSet/>
      <dgm:spPr/>
      <dgm:t>
        <a:bodyPr/>
        <a:lstStyle/>
        <a:p>
          <a:endParaRPr lang="en-US"/>
        </a:p>
      </dgm:t>
    </dgm:pt>
    <dgm:pt modelId="{0E55B851-D5AB-458B-86C7-C291B47A9A1B}" type="sibTrans" cxnId="{06FD9C83-2CE7-453F-8ECF-41664BA5F578}">
      <dgm:prSet/>
      <dgm:spPr/>
      <dgm:t>
        <a:bodyPr/>
        <a:lstStyle/>
        <a:p>
          <a:endParaRPr lang="en-US"/>
        </a:p>
      </dgm:t>
    </dgm:pt>
    <dgm:pt modelId="{66D37A7F-C5EB-4684-9AC0-0876FE0060A0}">
      <dgm:prSet phldrT="[Text]"/>
      <dgm:spPr/>
      <dgm:t>
        <a:bodyPr/>
        <a:lstStyle/>
        <a:p>
          <a:pPr>
            <a:spcAft>
              <a:spcPts val="1800"/>
            </a:spcAft>
          </a:pPr>
          <a:r>
            <a:rPr lang="en-US" dirty="0"/>
            <a:t>Intel pledged $100M  toward workforce and R&amp;D partnerships</a:t>
          </a:r>
        </a:p>
      </dgm:t>
    </dgm:pt>
    <dgm:pt modelId="{CF1C0128-3C26-4A95-9B50-029028EF5686}" type="parTrans" cxnId="{A113398F-418C-4274-8E76-5012EF10AF2F}">
      <dgm:prSet/>
      <dgm:spPr/>
      <dgm:t>
        <a:bodyPr/>
        <a:lstStyle/>
        <a:p>
          <a:endParaRPr lang="en-US"/>
        </a:p>
      </dgm:t>
    </dgm:pt>
    <dgm:pt modelId="{2DA18B02-7E71-4B14-9F02-EB9276727F8A}" type="sibTrans" cxnId="{A113398F-418C-4274-8E76-5012EF10AF2F}">
      <dgm:prSet/>
      <dgm:spPr/>
      <dgm:t>
        <a:bodyPr/>
        <a:lstStyle/>
        <a:p>
          <a:endParaRPr lang="en-US"/>
        </a:p>
      </dgm:t>
    </dgm:pt>
    <dgm:pt modelId="{1CD55F5B-0C1D-4186-8B34-AA93DC1BDF99}">
      <dgm:prSet phldrT="[Text]"/>
      <dgm:spPr/>
      <dgm:t>
        <a:bodyPr/>
        <a:lstStyle/>
        <a:p>
          <a:pPr>
            <a:spcAft>
              <a:spcPts val="1800"/>
            </a:spcAft>
          </a:pPr>
          <a:r>
            <a:rPr lang="en-US" dirty="0"/>
            <a:t>3,000 Intel jobs by 2025 and 7,000 construction / skilled trades jobs</a:t>
          </a:r>
        </a:p>
      </dgm:t>
    </dgm:pt>
    <dgm:pt modelId="{3DC55A12-85F7-4224-A330-A569413B9306}" type="parTrans" cxnId="{EFACC157-4EF8-431C-B377-9E5D68D4C536}">
      <dgm:prSet/>
      <dgm:spPr/>
      <dgm:t>
        <a:bodyPr/>
        <a:lstStyle/>
        <a:p>
          <a:endParaRPr lang="en-US"/>
        </a:p>
      </dgm:t>
    </dgm:pt>
    <dgm:pt modelId="{3CB224AF-874C-4F98-9430-4B894457D731}" type="sibTrans" cxnId="{EFACC157-4EF8-431C-B377-9E5D68D4C536}">
      <dgm:prSet/>
      <dgm:spPr/>
      <dgm:t>
        <a:bodyPr/>
        <a:lstStyle/>
        <a:p>
          <a:endParaRPr lang="en-US"/>
        </a:p>
      </dgm:t>
    </dgm:pt>
    <dgm:pt modelId="{EEDD8492-E949-42FB-BACA-4469C36CFAD6}">
      <dgm:prSet phldrT="[Text]"/>
      <dgm:spPr/>
      <dgm:t>
        <a:bodyPr/>
        <a:lstStyle/>
        <a:p>
          <a:pPr>
            <a:spcAft>
              <a:spcPts val="1800"/>
            </a:spcAft>
          </a:pPr>
          <a:r>
            <a:rPr lang="en-US" dirty="0"/>
            <a:t>30-40 suppliers expected</a:t>
          </a:r>
        </a:p>
      </dgm:t>
    </dgm:pt>
    <dgm:pt modelId="{906D3778-A5D3-4B8C-A299-ACED5F1BBC67}" type="parTrans" cxnId="{5AC67A2F-5702-4297-A4D8-2B6395327FF4}">
      <dgm:prSet/>
      <dgm:spPr/>
      <dgm:t>
        <a:bodyPr/>
        <a:lstStyle/>
        <a:p>
          <a:endParaRPr lang="en-US"/>
        </a:p>
      </dgm:t>
    </dgm:pt>
    <dgm:pt modelId="{0C880EC8-E935-4ACA-86D4-8DC367F36027}" type="sibTrans" cxnId="{5AC67A2F-5702-4297-A4D8-2B6395327FF4}">
      <dgm:prSet/>
      <dgm:spPr/>
      <dgm:t>
        <a:bodyPr/>
        <a:lstStyle/>
        <a:p>
          <a:endParaRPr lang="en-US"/>
        </a:p>
      </dgm:t>
    </dgm:pt>
    <dgm:pt modelId="{9458C29C-3810-4123-B916-C539E6FAEACF}" type="pres">
      <dgm:prSet presAssocID="{1DC3E063-F091-4D5C-A58E-BA4FFCB5D9FF}" presName="Name0" presStyleCnt="0">
        <dgm:presLayoutVars>
          <dgm:dir/>
          <dgm:animLvl val="lvl"/>
          <dgm:resizeHandles val="exact"/>
        </dgm:presLayoutVars>
      </dgm:prSet>
      <dgm:spPr/>
    </dgm:pt>
    <dgm:pt modelId="{DDBC43A9-692D-4632-B31F-AAD1809292D6}" type="pres">
      <dgm:prSet presAssocID="{8AA79FCC-AA3D-4F8B-97E2-02B90A04DB8A}" presName="composite" presStyleCnt="0"/>
      <dgm:spPr/>
    </dgm:pt>
    <dgm:pt modelId="{C850BC70-EAB3-4A9D-9061-08CB8C6D8C66}" type="pres">
      <dgm:prSet presAssocID="{8AA79FCC-AA3D-4F8B-97E2-02B90A04DB8A}" presName="parTx" presStyleLbl="alignNode1" presStyleIdx="0" presStyleCnt="1">
        <dgm:presLayoutVars>
          <dgm:chMax val="0"/>
          <dgm:chPref val="0"/>
          <dgm:bulletEnabled val="1"/>
        </dgm:presLayoutVars>
      </dgm:prSet>
      <dgm:spPr/>
    </dgm:pt>
    <dgm:pt modelId="{C87F106B-0A50-421A-893C-8E7A343CB036}" type="pres">
      <dgm:prSet presAssocID="{8AA79FCC-AA3D-4F8B-97E2-02B90A04DB8A}" presName="desTx" presStyleLbl="alignAccFollowNode1" presStyleIdx="0" presStyleCnt="1">
        <dgm:presLayoutVars>
          <dgm:bulletEnabled val="1"/>
        </dgm:presLayoutVars>
      </dgm:prSet>
      <dgm:spPr/>
    </dgm:pt>
  </dgm:ptLst>
  <dgm:cxnLst>
    <dgm:cxn modelId="{5AC67A2F-5702-4297-A4D8-2B6395327FF4}" srcId="{8AA79FCC-AA3D-4F8B-97E2-02B90A04DB8A}" destId="{EEDD8492-E949-42FB-BACA-4469C36CFAD6}" srcOrd="4" destOrd="0" parTransId="{906D3778-A5D3-4B8C-A299-ACED5F1BBC67}" sibTransId="{0C880EC8-E935-4ACA-86D4-8DC367F36027}"/>
    <dgm:cxn modelId="{70A0CD43-D25B-45C5-A283-177FBF4F33B4}" type="presOf" srcId="{EEDD8492-E949-42FB-BACA-4469C36CFAD6}" destId="{C87F106B-0A50-421A-893C-8E7A343CB036}" srcOrd="0" destOrd="4" presId="urn:microsoft.com/office/officeart/2005/8/layout/hList1"/>
    <dgm:cxn modelId="{43ACE76E-71BE-4074-9C81-3C0182022B55}" srcId="{1DC3E063-F091-4D5C-A58E-BA4FFCB5D9FF}" destId="{8AA79FCC-AA3D-4F8B-97E2-02B90A04DB8A}" srcOrd="0" destOrd="0" parTransId="{D93744D8-1F08-4726-9508-C6684FA812F8}" sibTransId="{7037E282-FD84-4198-A635-51F41DDE78D3}"/>
    <dgm:cxn modelId="{7BF7F34F-26C4-4FFC-A25D-38F7284DB7C1}" type="presOf" srcId="{70737C64-0B57-4A2F-B421-6A1B44CE7289}" destId="{C87F106B-0A50-421A-893C-8E7A343CB036}" srcOrd="0" destOrd="0" presId="urn:microsoft.com/office/officeart/2005/8/layout/hList1"/>
    <dgm:cxn modelId="{EFACC157-4EF8-431C-B377-9E5D68D4C536}" srcId="{8AA79FCC-AA3D-4F8B-97E2-02B90A04DB8A}" destId="{1CD55F5B-0C1D-4186-8B34-AA93DC1BDF99}" srcOrd="3" destOrd="0" parTransId="{3DC55A12-85F7-4224-A330-A569413B9306}" sibTransId="{3CB224AF-874C-4F98-9430-4B894457D731}"/>
    <dgm:cxn modelId="{06FD9C83-2CE7-453F-8ECF-41664BA5F578}" srcId="{8AA79FCC-AA3D-4F8B-97E2-02B90A04DB8A}" destId="{A71C38FC-073E-43A7-B740-5FE49212F4C2}" srcOrd="1" destOrd="0" parTransId="{6C66CDB0-1288-4F83-8FC8-0338FA956C8C}" sibTransId="{0E55B851-D5AB-458B-86C7-C291B47A9A1B}"/>
    <dgm:cxn modelId="{AFEFAD86-B165-44B3-922D-1E76CCF34C82}" type="presOf" srcId="{1DC3E063-F091-4D5C-A58E-BA4FFCB5D9FF}" destId="{9458C29C-3810-4123-B916-C539E6FAEACF}" srcOrd="0" destOrd="0" presId="urn:microsoft.com/office/officeart/2005/8/layout/hList1"/>
    <dgm:cxn modelId="{A113398F-418C-4274-8E76-5012EF10AF2F}" srcId="{8AA79FCC-AA3D-4F8B-97E2-02B90A04DB8A}" destId="{66D37A7F-C5EB-4684-9AC0-0876FE0060A0}" srcOrd="2" destOrd="0" parTransId="{CF1C0128-3C26-4A95-9B50-029028EF5686}" sibTransId="{2DA18B02-7E71-4B14-9F02-EB9276727F8A}"/>
    <dgm:cxn modelId="{F6586C99-A184-4928-9943-30A611A8E653}" type="presOf" srcId="{8AA79FCC-AA3D-4F8B-97E2-02B90A04DB8A}" destId="{C850BC70-EAB3-4A9D-9061-08CB8C6D8C66}" srcOrd="0" destOrd="0" presId="urn:microsoft.com/office/officeart/2005/8/layout/hList1"/>
    <dgm:cxn modelId="{10283D9F-4F51-4515-BB84-D997573BD993}" srcId="{8AA79FCC-AA3D-4F8B-97E2-02B90A04DB8A}" destId="{70737C64-0B57-4A2F-B421-6A1B44CE7289}" srcOrd="0" destOrd="0" parTransId="{99675540-CDFE-4280-9451-14E17C48043B}" sibTransId="{6B482AF4-B273-4D49-A941-A3D07E24DC3D}"/>
    <dgm:cxn modelId="{77CF82D6-1D84-438D-BB61-65DC6380C46E}" type="presOf" srcId="{66D37A7F-C5EB-4684-9AC0-0876FE0060A0}" destId="{C87F106B-0A50-421A-893C-8E7A343CB036}" srcOrd="0" destOrd="2" presId="urn:microsoft.com/office/officeart/2005/8/layout/hList1"/>
    <dgm:cxn modelId="{A9E5B2E7-F8E0-4DDD-9A21-8CD188CCF612}" type="presOf" srcId="{A71C38FC-073E-43A7-B740-5FE49212F4C2}" destId="{C87F106B-0A50-421A-893C-8E7A343CB036}" srcOrd="0" destOrd="1" presId="urn:microsoft.com/office/officeart/2005/8/layout/hList1"/>
    <dgm:cxn modelId="{2558EFEF-96CB-4EAE-A003-5954CE3E8C19}" type="presOf" srcId="{1CD55F5B-0C1D-4186-8B34-AA93DC1BDF99}" destId="{C87F106B-0A50-421A-893C-8E7A343CB036}" srcOrd="0" destOrd="3" presId="urn:microsoft.com/office/officeart/2005/8/layout/hList1"/>
    <dgm:cxn modelId="{A06D32FF-0311-488E-8F41-AFEDA3B93A17}" type="presParOf" srcId="{9458C29C-3810-4123-B916-C539E6FAEACF}" destId="{DDBC43A9-692D-4632-B31F-AAD1809292D6}" srcOrd="0" destOrd="0" presId="urn:microsoft.com/office/officeart/2005/8/layout/hList1"/>
    <dgm:cxn modelId="{FF88C35F-BF3A-475D-9BC4-147DBB58CAE1}" type="presParOf" srcId="{DDBC43A9-692D-4632-B31F-AAD1809292D6}" destId="{C850BC70-EAB3-4A9D-9061-08CB8C6D8C66}" srcOrd="0" destOrd="0" presId="urn:microsoft.com/office/officeart/2005/8/layout/hList1"/>
    <dgm:cxn modelId="{56256083-75B2-470F-8033-A74BC8D55769}" type="presParOf" srcId="{DDBC43A9-692D-4632-B31F-AAD1809292D6}" destId="{C87F106B-0A50-421A-893C-8E7A343CB03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D41C6DD-5934-4C32-9DA1-D7C6CB1D92C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290041B-4833-47ED-AB62-2AB6A5CF6324}">
      <dgm:prSet phldrT="[Text]" custT="1"/>
      <dgm:spPr/>
      <dgm:t>
        <a:bodyPr/>
        <a:lstStyle/>
        <a:p>
          <a:r>
            <a:rPr lang="en-US" sz="2800" b="1" dirty="0"/>
            <a:t>What does it take to land a billion-dollar semiconductor chip site?</a:t>
          </a:r>
        </a:p>
      </dgm:t>
    </dgm:pt>
    <dgm:pt modelId="{FBB06BC4-FCFC-4A3A-BA47-0FE2E1874325}" type="parTrans" cxnId="{E95FC4DC-ACFF-4A08-AD20-5485D62E7B02}">
      <dgm:prSet/>
      <dgm:spPr/>
      <dgm:t>
        <a:bodyPr/>
        <a:lstStyle/>
        <a:p>
          <a:endParaRPr lang="en-US"/>
        </a:p>
      </dgm:t>
    </dgm:pt>
    <dgm:pt modelId="{FA2525FE-D02C-4BDE-9FC4-C5FCD6FBB969}" type="sibTrans" cxnId="{E95FC4DC-ACFF-4A08-AD20-5485D62E7B02}">
      <dgm:prSet/>
      <dgm:spPr/>
      <dgm:t>
        <a:bodyPr/>
        <a:lstStyle/>
        <a:p>
          <a:endParaRPr lang="en-US"/>
        </a:p>
      </dgm:t>
    </dgm:pt>
    <dgm:pt modelId="{B255AD3D-9D34-4010-865E-C86F602828C5}">
      <dgm:prSet/>
      <dgm:spPr/>
      <dgm:t>
        <a:bodyPr/>
        <a:lstStyle/>
        <a:p>
          <a:pPr>
            <a:spcAft>
              <a:spcPts val="1200"/>
            </a:spcAft>
            <a:buFont typeface="Symbol" panose="05050102010706020507" pitchFamily="18" charset="2"/>
            <a:buChar char=""/>
          </a:pPr>
          <a:r>
            <a:rPr lang="en-US" dirty="0"/>
            <a:t>A site with minimal risk of natural disasters such as earthquakes, hurricanes or floods as the semiconductor fabrication process requires not just a perfectly clean site but a facility that has little chance of mother nature harming its efforts;</a:t>
          </a:r>
        </a:p>
      </dgm:t>
    </dgm:pt>
    <dgm:pt modelId="{C533F608-418C-4DBE-8767-550057CB8B10}" type="parTrans" cxnId="{D8E75D02-D8F8-4ACE-86B4-9E50B9158241}">
      <dgm:prSet/>
      <dgm:spPr/>
      <dgm:t>
        <a:bodyPr/>
        <a:lstStyle/>
        <a:p>
          <a:endParaRPr lang="en-US"/>
        </a:p>
      </dgm:t>
    </dgm:pt>
    <dgm:pt modelId="{1E33C3FC-D9ED-4140-99DE-5B3B5D6CEBB9}" type="sibTrans" cxnId="{D8E75D02-D8F8-4ACE-86B4-9E50B9158241}">
      <dgm:prSet/>
      <dgm:spPr/>
      <dgm:t>
        <a:bodyPr/>
        <a:lstStyle/>
        <a:p>
          <a:endParaRPr lang="en-US"/>
        </a:p>
      </dgm:t>
    </dgm:pt>
    <dgm:pt modelId="{1A0790EE-470B-4F7C-A42B-B3C9A95ACD24}">
      <dgm:prSet/>
      <dgm:spPr/>
      <dgm:t>
        <a:bodyPr/>
        <a:lstStyle/>
        <a:p>
          <a:pPr>
            <a:spcAft>
              <a:spcPts val="1200"/>
            </a:spcAft>
            <a:buFont typeface="Symbol" panose="05050102010706020507" pitchFamily="18" charset="2"/>
            <a:buChar char=""/>
          </a:pPr>
          <a:r>
            <a:rPr lang="en-US" dirty="0"/>
            <a:t>A site with access to substantial amounts of water;</a:t>
          </a:r>
        </a:p>
      </dgm:t>
    </dgm:pt>
    <dgm:pt modelId="{83243E70-F352-473B-9B18-40851EA729FB}" type="parTrans" cxnId="{DE572AA5-8C8B-4753-8169-106804FF9181}">
      <dgm:prSet/>
      <dgm:spPr/>
      <dgm:t>
        <a:bodyPr/>
        <a:lstStyle/>
        <a:p>
          <a:endParaRPr lang="en-US"/>
        </a:p>
      </dgm:t>
    </dgm:pt>
    <dgm:pt modelId="{F3BAEE2B-6CBD-4B8C-8E04-7737FC33C565}" type="sibTrans" cxnId="{DE572AA5-8C8B-4753-8169-106804FF9181}">
      <dgm:prSet/>
      <dgm:spPr/>
      <dgm:t>
        <a:bodyPr/>
        <a:lstStyle/>
        <a:p>
          <a:endParaRPr lang="en-US"/>
        </a:p>
      </dgm:t>
    </dgm:pt>
    <dgm:pt modelId="{8E7D5A1A-FE11-4FE0-A82D-F0C217B172A5}">
      <dgm:prSet/>
      <dgm:spPr/>
      <dgm:t>
        <a:bodyPr/>
        <a:lstStyle/>
        <a:p>
          <a:pPr>
            <a:spcAft>
              <a:spcPts val="1200"/>
            </a:spcAft>
            <a:buFont typeface="Symbol" panose="05050102010706020507" pitchFamily="18" charset="2"/>
            <a:buChar char=""/>
          </a:pPr>
          <a:r>
            <a:rPr lang="en-US"/>
            <a:t>A skilled workforce in science and technology; </a:t>
          </a:r>
        </a:p>
      </dgm:t>
    </dgm:pt>
    <dgm:pt modelId="{C2FB5B48-D04B-4D6D-A922-140F8C9C9A6D}" type="parTrans" cxnId="{481368EF-5C3D-45D4-86B9-DA2739CF39EC}">
      <dgm:prSet/>
      <dgm:spPr/>
      <dgm:t>
        <a:bodyPr/>
        <a:lstStyle/>
        <a:p>
          <a:endParaRPr lang="en-US"/>
        </a:p>
      </dgm:t>
    </dgm:pt>
    <dgm:pt modelId="{909E42F9-F7C7-4BAC-9FD9-56120DF7CE7C}" type="sibTrans" cxnId="{481368EF-5C3D-45D4-86B9-DA2739CF39EC}">
      <dgm:prSet/>
      <dgm:spPr/>
      <dgm:t>
        <a:bodyPr/>
        <a:lstStyle/>
        <a:p>
          <a:endParaRPr lang="en-US"/>
        </a:p>
      </dgm:t>
    </dgm:pt>
    <dgm:pt modelId="{84AD8AA8-5F8E-4BA2-BFE8-3A0B8BC5888F}">
      <dgm:prSet/>
      <dgm:spPr/>
      <dgm:t>
        <a:bodyPr/>
        <a:lstStyle/>
        <a:p>
          <a:pPr>
            <a:spcAft>
              <a:spcPts val="1200"/>
            </a:spcAft>
            <a:buFont typeface="Symbol" panose="05050102010706020507" pitchFamily="18" charset="2"/>
            <a:buChar char=""/>
          </a:pPr>
          <a:r>
            <a:rPr lang="en-US"/>
            <a:t>A major, local research and development partner; and </a:t>
          </a:r>
        </a:p>
      </dgm:t>
    </dgm:pt>
    <dgm:pt modelId="{9145C1B3-76A8-4980-B0E6-C701C55D421E}" type="parTrans" cxnId="{1A829065-9A6E-498D-94F0-6192AD8895A1}">
      <dgm:prSet/>
      <dgm:spPr/>
      <dgm:t>
        <a:bodyPr/>
        <a:lstStyle/>
        <a:p>
          <a:endParaRPr lang="en-US"/>
        </a:p>
      </dgm:t>
    </dgm:pt>
    <dgm:pt modelId="{003571E3-333C-480F-BA38-8A18C5003661}" type="sibTrans" cxnId="{1A829065-9A6E-498D-94F0-6192AD8895A1}">
      <dgm:prSet/>
      <dgm:spPr/>
      <dgm:t>
        <a:bodyPr/>
        <a:lstStyle/>
        <a:p>
          <a:endParaRPr lang="en-US"/>
        </a:p>
      </dgm:t>
    </dgm:pt>
    <dgm:pt modelId="{D3519AAD-6407-45F7-9CB2-E34B29883E30}">
      <dgm:prSet/>
      <dgm:spPr/>
      <dgm:t>
        <a:bodyPr/>
        <a:lstStyle/>
        <a:p>
          <a:pPr>
            <a:spcAft>
              <a:spcPts val="1200"/>
            </a:spcAft>
            <a:buFont typeface="Symbol" panose="05050102010706020507" pitchFamily="18" charset="2"/>
            <a:buChar char=""/>
          </a:pPr>
          <a:r>
            <a:rPr lang="en-US" dirty="0"/>
            <a:t>A massive economic development incentive package</a:t>
          </a:r>
        </a:p>
      </dgm:t>
    </dgm:pt>
    <dgm:pt modelId="{EA70D726-BC1A-4F74-B831-F7C1018D16D1}" type="parTrans" cxnId="{D27ACDB7-698A-4BC9-A9A8-DFA0F659BF3F}">
      <dgm:prSet/>
      <dgm:spPr/>
      <dgm:t>
        <a:bodyPr/>
        <a:lstStyle/>
        <a:p>
          <a:endParaRPr lang="en-US"/>
        </a:p>
      </dgm:t>
    </dgm:pt>
    <dgm:pt modelId="{AA8588D0-85BB-4D61-A165-26F8985B6397}" type="sibTrans" cxnId="{D27ACDB7-698A-4BC9-A9A8-DFA0F659BF3F}">
      <dgm:prSet/>
      <dgm:spPr/>
      <dgm:t>
        <a:bodyPr/>
        <a:lstStyle/>
        <a:p>
          <a:endParaRPr lang="en-US"/>
        </a:p>
      </dgm:t>
    </dgm:pt>
    <dgm:pt modelId="{8C7086F8-2AD1-4C27-B291-9BD51CFAC28D}" type="pres">
      <dgm:prSet presAssocID="{1D41C6DD-5934-4C32-9DA1-D7C6CB1D92CF}" presName="linear" presStyleCnt="0">
        <dgm:presLayoutVars>
          <dgm:dir/>
          <dgm:animLvl val="lvl"/>
          <dgm:resizeHandles val="exact"/>
        </dgm:presLayoutVars>
      </dgm:prSet>
      <dgm:spPr/>
    </dgm:pt>
    <dgm:pt modelId="{0D7F3BD7-2D97-49BE-9CAC-A6DB704F0E34}" type="pres">
      <dgm:prSet presAssocID="{5290041B-4833-47ED-AB62-2AB6A5CF6324}" presName="parentLin" presStyleCnt="0"/>
      <dgm:spPr/>
    </dgm:pt>
    <dgm:pt modelId="{1756FB5D-F17C-449B-B2DE-D1599384C70C}" type="pres">
      <dgm:prSet presAssocID="{5290041B-4833-47ED-AB62-2AB6A5CF6324}" presName="parentLeftMargin" presStyleLbl="node1" presStyleIdx="0" presStyleCnt="1"/>
      <dgm:spPr/>
    </dgm:pt>
    <dgm:pt modelId="{4508EFDE-0557-4457-B246-030EC0DA63AC}" type="pres">
      <dgm:prSet presAssocID="{5290041B-4833-47ED-AB62-2AB6A5CF6324}" presName="parentText" presStyleLbl="node1" presStyleIdx="0" presStyleCnt="1" custScaleX="128585" custScaleY="155120">
        <dgm:presLayoutVars>
          <dgm:chMax val="0"/>
          <dgm:bulletEnabled val="1"/>
        </dgm:presLayoutVars>
      </dgm:prSet>
      <dgm:spPr/>
    </dgm:pt>
    <dgm:pt modelId="{5F2724A6-1210-4464-88DF-D73775B99CBD}" type="pres">
      <dgm:prSet presAssocID="{5290041B-4833-47ED-AB62-2AB6A5CF6324}" presName="negativeSpace" presStyleCnt="0"/>
      <dgm:spPr/>
    </dgm:pt>
    <dgm:pt modelId="{A771DBFA-C1FA-4646-9939-366A41FF7F13}" type="pres">
      <dgm:prSet presAssocID="{5290041B-4833-47ED-AB62-2AB6A5CF6324}" presName="childText" presStyleLbl="conFgAcc1" presStyleIdx="0" presStyleCnt="1">
        <dgm:presLayoutVars>
          <dgm:bulletEnabled val="1"/>
        </dgm:presLayoutVars>
      </dgm:prSet>
      <dgm:spPr/>
    </dgm:pt>
  </dgm:ptLst>
  <dgm:cxnLst>
    <dgm:cxn modelId="{D8E75D02-D8F8-4ACE-86B4-9E50B9158241}" srcId="{5290041B-4833-47ED-AB62-2AB6A5CF6324}" destId="{B255AD3D-9D34-4010-865E-C86F602828C5}" srcOrd="0" destOrd="0" parTransId="{C533F608-418C-4DBE-8767-550057CB8B10}" sibTransId="{1E33C3FC-D9ED-4140-99DE-5B3B5D6CEBB9}"/>
    <dgm:cxn modelId="{2C6C1004-B784-4B8F-A585-8AA50C2C1A1C}" type="presOf" srcId="{5290041B-4833-47ED-AB62-2AB6A5CF6324}" destId="{1756FB5D-F17C-449B-B2DE-D1599384C70C}" srcOrd="0" destOrd="0" presId="urn:microsoft.com/office/officeart/2005/8/layout/list1"/>
    <dgm:cxn modelId="{FD5DEC0C-5B5E-47D9-B767-01C54AA5B1CE}" type="presOf" srcId="{5290041B-4833-47ED-AB62-2AB6A5CF6324}" destId="{4508EFDE-0557-4457-B246-030EC0DA63AC}" srcOrd="1" destOrd="0" presId="urn:microsoft.com/office/officeart/2005/8/layout/list1"/>
    <dgm:cxn modelId="{1A829065-9A6E-498D-94F0-6192AD8895A1}" srcId="{5290041B-4833-47ED-AB62-2AB6A5CF6324}" destId="{84AD8AA8-5F8E-4BA2-BFE8-3A0B8BC5888F}" srcOrd="3" destOrd="0" parTransId="{9145C1B3-76A8-4980-B0E6-C701C55D421E}" sibTransId="{003571E3-333C-480F-BA38-8A18C5003661}"/>
    <dgm:cxn modelId="{85C7F04B-815F-4954-8398-E5E157C158EC}" type="presOf" srcId="{D3519AAD-6407-45F7-9CB2-E34B29883E30}" destId="{A771DBFA-C1FA-4646-9939-366A41FF7F13}" srcOrd="0" destOrd="4" presId="urn:microsoft.com/office/officeart/2005/8/layout/list1"/>
    <dgm:cxn modelId="{4118CB95-855D-418B-8E87-3A7E7D160E5E}" type="presOf" srcId="{8E7D5A1A-FE11-4FE0-A82D-F0C217B172A5}" destId="{A771DBFA-C1FA-4646-9939-366A41FF7F13}" srcOrd="0" destOrd="2" presId="urn:microsoft.com/office/officeart/2005/8/layout/list1"/>
    <dgm:cxn modelId="{7E456697-C67F-4D88-9503-54F4C85544C1}" type="presOf" srcId="{1A0790EE-470B-4F7C-A42B-B3C9A95ACD24}" destId="{A771DBFA-C1FA-4646-9939-366A41FF7F13}" srcOrd="0" destOrd="1" presId="urn:microsoft.com/office/officeart/2005/8/layout/list1"/>
    <dgm:cxn modelId="{DE572AA5-8C8B-4753-8169-106804FF9181}" srcId="{5290041B-4833-47ED-AB62-2AB6A5CF6324}" destId="{1A0790EE-470B-4F7C-A42B-B3C9A95ACD24}" srcOrd="1" destOrd="0" parTransId="{83243E70-F352-473B-9B18-40851EA729FB}" sibTransId="{F3BAEE2B-6CBD-4B8C-8E04-7737FC33C565}"/>
    <dgm:cxn modelId="{284ABDAC-5D7C-4D04-AAB9-1B218497E44B}" type="presOf" srcId="{84AD8AA8-5F8E-4BA2-BFE8-3A0B8BC5888F}" destId="{A771DBFA-C1FA-4646-9939-366A41FF7F13}" srcOrd="0" destOrd="3" presId="urn:microsoft.com/office/officeart/2005/8/layout/list1"/>
    <dgm:cxn modelId="{D27ACDB7-698A-4BC9-A9A8-DFA0F659BF3F}" srcId="{5290041B-4833-47ED-AB62-2AB6A5CF6324}" destId="{D3519AAD-6407-45F7-9CB2-E34B29883E30}" srcOrd="4" destOrd="0" parTransId="{EA70D726-BC1A-4F74-B831-F7C1018D16D1}" sibTransId="{AA8588D0-85BB-4D61-A165-26F8985B6397}"/>
    <dgm:cxn modelId="{C29880CA-9931-4FFC-A426-1C2FC0BF0D68}" type="presOf" srcId="{B255AD3D-9D34-4010-865E-C86F602828C5}" destId="{A771DBFA-C1FA-4646-9939-366A41FF7F13}" srcOrd="0" destOrd="0" presId="urn:microsoft.com/office/officeart/2005/8/layout/list1"/>
    <dgm:cxn modelId="{E95FC4DC-ACFF-4A08-AD20-5485D62E7B02}" srcId="{1D41C6DD-5934-4C32-9DA1-D7C6CB1D92CF}" destId="{5290041B-4833-47ED-AB62-2AB6A5CF6324}" srcOrd="0" destOrd="0" parTransId="{FBB06BC4-FCFC-4A3A-BA47-0FE2E1874325}" sibTransId="{FA2525FE-D02C-4BDE-9FC4-C5FCD6FBB969}"/>
    <dgm:cxn modelId="{844070E2-38A6-4A83-9B47-0F1C5D0D463E}" type="presOf" srcId="{1D41C6DD-5934-4C32-9DA1-D7C6CB1D92CF}" destId="{8C7086F8-2AD1-4C27-B291-9BD51CFAC28D}" srcOrd="0" destOrd="0" presId="urn:microsoft.com/office/officeart/2005/8/layout/list1"/>
    <dgm:cxn modelId="{481368EF-5C3D-45D4-86B9-DA2739CF39EC}" srcId="{5290041B-4833-47ED-AB62-2AB6A5CF6324}" destId="{8E7D5A1A-FE11-4FE0-A82D-F0C217B172A5}" srcOrd="2" destOrd="0" parTransId="{C2FB5B48-D04B-4D6D-A922-140F8C9C9A6D}" sibTransId="{909E42F9-F7C7-4BAC-9FD9-56120DF7CE7C}"/>
    <dgm:cxn modelId="{481AEA36-CABD-4D89-8719-CC491CEC9A32}" type="presParOf" srcId="{8C7086F8-2AD1-4C27-B291-9BD51CFAC28D}" destId="{0D7F3BD7-2D97-49BE-9CAC-A6DB704F0E34}" srcOrd="0" destOrd="0" presId="urn:microsoft.com/office/officeart/2005/8/layout/list1"/>
    <dgm:cxn modelId="{875A23E3-E2CF-4571-9C9A-493788A8E9DA}" type="presParOf" srcId="{0D7F3BD7-2D97-49BE-9CAC-A6DB704F0E34}" destId="{1756FB5D-F17C-449B-B2DE-D1599384C70C}" srcOrd="0" destOrd="0" presId="urn:microsoft.com/office/officeart/2005/8/layout/list1"/>
    <dgm:cxn modelId="{D8C724D0-B136-4CCC-B34F-9120E62CEE92}" type="presParOf" srcId="{0D7F3BD7-2D97-49BE-9CAC-A6DB704F0E34}" destId="{4508EFDE-0557-4457-B246-030EC0DA63AC}" srcOrd="1" destOrd="0" presId="urn:microsoft.com/office/officeart/2005/8/layout/list1"/>
    <dgm:cxn modelId="{EA657C79-3252-4399-A6BA-BEBE10FD3C85}" type="presParOf" srcId="{8C7086F8-2AD1-4C27-B291-9BD51CFAC28D}" destId="{5F2724A6-1210-4464-88DF-D73775B99CBD}" srcOrd="1" destOrd="0" presId="urn:microsoft.com/office/officeart/2005/8/layout/list1"/>
    <dgm:cxn modelId="{41CCFD90-D67B-4221-8E2B-EF371F5313F8}" type="presParOf" srcId="{8C7086F8-2AD1-4C27-B291-9BD51CFAC28D}" destId="{A771DBFA-C1FA-4646-9939-366A41FF7F1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77A4BBB-8D3D-42D7-AF47-157A4EB9B99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589AB31-BC68-4C83-AF04-DE4E6A871A5F}">
      <dgm:prSet phldrT="[Text]"/>
      <dgm:spPr/>
      <dgm:t>
        <a:bodyPr/>
        <a:lstStyle/>
        <a:p>
          <a:r>
            <a:rPr lang="en-US" dirty="0"/>
            <a:t>Key provisions: Semiconductor/R&amp;D Incentives</a:t>
          </a:r>
        </a:p>
      </dgm:t>
    </dgm:pt>
    <dgm:pt modelId="{707F05F1-0FB2-42D2-BCEA-300808F4D5D4}" type="parTrans" cxnId="{24E740A9-DAD0-4069-ADAF-451673275B31}">
      <dgm:prSet/>
      <dgm:spPr/>
      <dgm:t>
        <a:bodyPr/>
        <a:lstStyle/>
        <a:p>
          <a:endParaRPr lang="en-US"/>
        </a:p>
      </dgm:t>
    </dgm:pt>
    <dgm:pt modelId="{E4932F5E-9CDB-4A31-8853-2BE3C6EBC73E}" type="sibTrans" cxnId="{24E740A9-DAD0-4069-ADAF-451673275B31}">
      <dgm:prSet/>
      <dgm:spPr/>
      <dgm:t>
        <a:bodyPr/>
        <a:lstStyle/>
        <a:p>
          <a:endParaRPr lang="en-US"/>
        </a:p>
      </dgm:t>
    </dgm:pt>
    <dgm:pt modelId="{B48EEAC6-14A2-4571-ACD2-981904AD169A}">
      <dgm:prSet phldrT="[Text]"/>
      <dgm:spPr/>
      <dgm:t>
        <a:bodyPr/>
        <a:lstStyle/>
        <a:p>
          <a:pPr>
            <a:buFont typeface="Arial" panose="020B0604020202020204" pitchFamily="34" charset="0"/>
            <a:buChar char="•"/>
          </a:pPr>
          <a:r>
            <a:rPr lang="en-US" dirty="0"/>
            <a:t>Appropriates $39B in direct subsidies for expanding semiconductor manufacturing, research, packaging, equipment, and materials capacity in the United States. </a:t>
          </a:r>
        </a:p>
      </dgm:t>
    </dgm:pt>
    <dgm:pt modelId="{942843AD-D00C-4C01-AF1C-D92EB87C924E}" type="parTrans" cxnId="{EB9F9796-F09E-4B60-B03F-1FE43E7F2DFF}">
      <dgm:prSet/>
      <dgm:spPr/>
      <dgm:t>
        <a:bodyPr/>
        <a:lstStyle/>
        <a:p>
          <a:endParaRPr lang="en-US"/>
        </a:p>
      </dgm:t>
    </dgm:pt>
    <dgm:pt modelId="{49F7D1E6-86D6-4048-9977-40226AD48691}" type="sibTrans" cxnId="{EB9F9796-F09E-4B60-B03F-1FE43E7F2DFF}">
      <dgm:prSet/>
      <dgm:spPr/>
      <dgm:t>
        <a:bodyPr/>
        <a:lstStyle/>
        <a:p>
          <a:endParaRPr lang="en-US"/>
        </a:p>
      </dgm:t>
    </dgm:pt>
    <dgm:pt modelId="{DBFA4A36-F385-4A9B-8F22-489CC94ECBA8}">
      <dgm:prSet/>
      <dgm:spPr/>
      <dgm:t>
        <a:bodyPr/>
        <a:lstStyle/>
        <a:p>
          <a:r>
            <a:rPr lang="en-US" dirty="0"/>
            <a:t>$19 billion is authorized for FY22, $2 billion of this for production of “legacy,” or less complex chips critical to auto/defense industries; for FY23–26, $5B per year.</a:t>
          </a:r>
        </a:p>
      </dgm:t>
    </dgm:pt>
    <dgm:pt modelId="{5D3C978F-F605-4DC4-AFAA-EC84B7B738C3}" type="parTrans" cxnId="{AA432A62-D746-4B7E-A11B-71026D687AB1}">
      <dgm:prSet/>
      <dgm:spPr/>
      <dgm:t>
        <a:bodyPr/>
        <a:lstStyle/>
        <a:p>
          <a:endParaRPr lang="en-US"/>
        </a:p>
      </dgm:t>
    </dgm:pt>
    <dgm:pt modelId="{C7C50B1F-8CC3-41C1-A9E5-0454AAB661F4}" type="sibTrans" cxnId="{AA432A62-D746-4B7E-A11B-71026D687AB1}">
      <dgm:prSet/>
      <dgm:spPr/>
      <dgm:t>
        <a:bodyPr/>
        <a:lstStyle/>
        <a:p>
          <a:endParaRPr lang="en-US"/>
        </a:p>
      </dgm:t>
    </dgm:pt>
    <dgm:pt modelId="{2A0E7D2B-1577-48FE-A627-E8011BE4577E}">
      <dgm:prSet/>
      <dgm:spPr/>
      <dgm:t>
        <a:bodyPr/>
        <a:lstStyle/>
        <a:p>
          <a:r>
            <a:rPr lang="en-US"/>
            <a:t>25% tax credit for purchase, construction, manufacture, etc. of equipment or property for advanced chip manufacturing; may also be availale as a direct payment. </a:t>
          </a:r>
          <a:endParaRPr lang="en-US" dirty="0"/>
        </a:p>
      </dgm:t>
    </dgm:pt>
    <dgm:pt modelId="{DAFDB480-2332-4F8C-837B-51B1155E4C5E}" type="parTrans" cxnId="{82059208-7EC6-468C-A01B-9F55BF1A200F}">
      <dgm:prSet/>
      <dgm:spPr/>
      <dgm:t>
        <a:bodyPr/>
        <a:lstStyle/>
        <a:p>
          <a:endParaRPr lang="en-US"/>
        </a:p>
      </dgm:t>
    </dgm:pt>
    <dgm:pt modelId="{C93EB078-115E-4B94-9E15-C96BA10B1818}" type="sibTrans" cxnId="{82059208-7EC6-468C-A01B-9F55BF1A200F}">
      <dgm:prSet/>
      <dgm:spPr/>
      <dgm:t>
        <a:bodyPr/>
        <a:lstStyle/>
        <a:p>
          <a:endParaRPr lang="en-US"/>
        </a:p>
      </dgm:t>
    </dgm:pt>
    <dgm:pt modelId="{BDE279E5-C5F8-4CE2-A992-8523A3ADDD9F}">
      <dgm:prSet/>
      <dgm:spPr/>
      <dgm:t>
        <a:bodyPr/>
        <a:lstStyle/>
        <a:p>
          <a:r>
            <a:rPr lang="en-US" dirty="0"/>
            <a:t>$11B toward R&amp;D and workforce development, including: </a:t>
          </a:r>
          <a:r>
            <a:rPr lang="en-US" dirty="0" err="1"/>
            <a:t>Nat’l</a:t>
          </a:r>
          <a:r>
            <a:rPr lang="en-US" dirty="0"/>
            <a:t> Semiconductor Tech Center, Advanced Packaging Manufacturing Program, NIST programs on metrology and USA Manufacturing site; $25m annual for workforce development.</a:t>
          </a:r>
        </a:p>
      </dgm:t>
    </dgm:pt>
    <dgm:pt modelId="{EED19CB7-A604-4337-AF51-66CA0CE277F3}" type="parTrans" cxnId="{117CB1B9-765F-495E-8E88-88A6E8148013}">
      <dgm:prSet/>
      <dgm:spPr/>
      <dgm:t>
        <a:bodyPr/>
        <a:lstStyle/>
        <a:p>
          <a:endParaRPr lang="en-US"/>
        </a:p>
      </dgm:t>
    </dgm:pt>
    <dgm:pt modelId="{F08321A2-CB9E-4D6D-9728-1CB93B959974}" type="sibTrans" cxnId="{117CB1B9-765F-495E-8E88-88A6E8148013}">
      <dgm:prSet/>
      <dgm:spPr/>
      <dgm:t>
        <a:bodyPr/>
        <a:lstStyle/>
        <a:p>
          <a:endParaRPr lang="en-US"/>
        </a:p>
      </dgm:t>
    </dgm:pt>
    <dgm:pt modelId="{76659DEC-CFB2-4799-AA6D-3ED54B5FCB89}">
      <dgm:prSet/>
      <dgm:spPr/>
      <dgm:t>
        <a:bodyPr/>
        <a:lstStyle/>
        <a:p>
          <a:r>
            <a:rPr lang="en-US" dirty="0"/>
            <a:t>NSF/NIST authorizations (requiring annual appropriations): $81B for various programs to enhance STEM education, STEM workforce development and establish regional and local technology development resources</a:t>
          </a:r>
        </a:p>
      </dgm:t>
    </dgm:pt>
    <dgm:pt modelId="{E5907402-D2A7-46C4-A15B-3BA4251256BC}" type="parTrans" cxnId="{532AB680-7DAE-488D-A7D6-32CFFE66BA56}">
      <dgm:prSet/>
      <dgm:spPr/>
      <dgm:t>
        <a:bodyPr/>
        <a:lstStyle/>
        <a:p>
          <a:endParaRPr lang="en-US"/>
        </a:p>
      </dgm:t>
    </dgm:pt>
    <dgm:pt modelId="{6B99155E-5709-44A6-8E8C-0DB9396D0437}" type="sibTrans" cxnId="{532AB680-7DAE-488D-A7D6-32CFFE66BA56}">
      <dgm:prSet/>
      <dgm:spPr/>
      <dgm:t>
        <a:bodyPr/>
        <a:lstStyle/>
        <a:p>
          <a:endParaRPr lang="en-US"/>
        </a:p>
      </dgm:t>
    </dgm:pt>
    <dgm:pt modelId="{12E2CC68-B046-4290-A4CF-0C9F8E43FBA5}" type="pres">
      <dgm:prSet presAssocID="{E77A4BBB-8D3D-42D7-AF47-157A4EB9B993}" presName="linear" presStyleCnt="0">
        <dgm:presLayoutVars>
          <dgm:dir/>
          <dgm:animLvl val="lvl"/>
          <dgm:resizeHandles val="exact"/>
        </dgm:presLayoutVars>
      </dgm:prSet>
      <dgm:spPr/>
    </dgm:pt>
    <dgm:pt modelId="{B1CD5AEC-658E-44A1-9E34-87275A4754A6}" type="pres">
      <dgm:prSet presAssocID="{D589AB31-BC68-4C83-AF04-DE4E6A871A5F}" presName="parentLin" presStyleCnt="0"/>
      <dgm:spPr/>
    </dgm:pt>
    <dgm:pt modelId="{613CAED0-B43E-4831-B452-6E785E79CDF3}" type="pres">
      <dgm:prSet presAssocID="{D589AB31-BC68-4C83-AF04-DE4E6A871A5F}" presName="parentLeftMargin" presStyleLbl="node1" presStyleIdx="0" presStyleCnt="1"/>
      <dgm:spPr/>
    </dgm:pt>
    <dgm:pt modelId="{D4220AED-C531-462B-BC4E-0AAC72BBAFD3}" type="pres">
      <dgm:prSet presAssocID="{D589AB31-BC68-4C83-AF04-DE4E6A871A5F}" presName="parentText" presStyleLbl="node1" presStyleIdx="0" presStyleCnt="1">
        <dgm:presLayoutVars>
          <dgm:chMax val="0"/>
          <dgm:bulletEnabled val="1"/>
        </dgm:presLayoutVars>
      </dgm:prSet>
      <dgm:spPr/>
    </dgm:pt>
    <dgm:pt modelId="{857B08E2-3D0B-48D4-9B58-15EB1AB59C4B}" type="pres">
      <dgm:prSet presAssocID="{D589AB31-BC68-4C83-AF04-DE4E6A871A5F}" presName="negativeSpace" presStyleCnt="0"/>
      <dgm:spPr/>
    </dgm:pt>
    <dgm:pt modelId="{9DB8D46D-1CF1-4621-87A0-7468E8C9DCB6}" type="pres">
      <dgm:prSet presAssocID="{D589AB31-BC68-4C83-AF04-DE4E6A871A5F}" presName="childText" presStyleLbl="conFgAcc1" presStyleIdx="0" presStyleCnt="1" custLinFactNeighborX="341" custLinFactNeighborY="-30184">
        <dgm:presLayoutVars>
          <dgm:bulletEnabled val="1"/>
        </dgm:presLayoutVars>
      </dgm:prSet>
      <dgm:spPr/>
    </dgm:pt>
  </dgm:ptLst>
  <dgm:cxnLst>
    <dgm:cxn modelId="{A1C9D004-B0B1-4F43-B887-C1D399BCD369}" type="presOf" srcId="{76659DEC-CFB2-4799-AA6D-3ED54B5FCB89}" destId="{9DB8D46D-1CF1-4621-87A0-7468E8C9DCB6}" srcOrd="0" destOrd="4" presId="urn:microsoft.com/office/officeart/2005/8/layout/list1"/>
    <dgm:cxn modelId="{82059208-7EC6-468C-A01B-9F55BF1A200F}" srcId="{D589AB31-BC68-4C83-AF04-DE4E6A871A5F}" destId="{2A0E7D2B-1577-48FE-A627-E8011BE4577E}" srcOrd="2" destOrd="0" parTransId="{DAFDB480-2332-4F8C-837B-51B1155E4C5E}" sibTransId="{C93EB078-115E-4B94-9E15-C96BA10B1818}"/>
    <dgm:cxn modelId="{B61CE629-EBD4-48AE-AEBF-20BFB6CACB8B}" type="presOf" srcId="{D589AB31-BC68-4C83-AF04-DE4E6A871A5F}" destId="{613CAED0-B43E-4831-B452-6E785E79CDF3}" srcOrd="0" destOrd="0" presId="urn:microsoft.com/office/officeart/2005/8/layout/list1"/>
    <dgm:cxn modelId="{D5894C35-513A-459A-9610-C26C9BEB86BE}" type="presOf" srcId="{B48EEAC6-14A2-4571-ACD2-981904AD169A}" destId="{9DB8D46D-1CF1-4621-87A0-7468E8C9DCB6}" srcOrd="0" destOrd="0" presId="urn:microsoft.com/office/officeart/2005/8/layout/list1"/>
    <dgm:cxn modelId="{7C991C39-8FA7-4670-B11C-84555E7B2035}" type="presOf" srcId="{DBFA4A36-F385-4A9B-8F22-489CC94ECBA8}" destId="{9DB8D46D-1CF1-4621-87A0-7468E8C9DCB6}" srcOrd="0" destOrd="1" presId="urn:microsoft.com/office/officeart/2005/8/layout/list1"/>
    <dgm:cxn modelId="{AEE86D5B-2B97-4F0B-95EE-47D334CC47A3}" type="presOf" srcId="{D589AB31-BC68-4C83-AF04-DE4E6A871A5F}" destId="{D4220AED-C531-462B-BC4E-0AAC72BBAFD3}" srcOrd="1" destOrd="0" presId="urn:microsoft.com/office/officeart/2005/8/layout/list1"/>
    <dgm:cxn modelId="{6054F141-FB06-42E8-9B58-97994F41C2DA}" type="presOf" srcId="{BDE279E5-C5F8-4CE2-A992-8523A3ADDD9F}" destId="{9DB8D46D-1CF1-4621-87A0-7468E8C9DCB6}" srcOrd="0" destOrd="3" presId="urn:microsoft.com/office/officeart/2005/8/layout/list1"/>
    <dgm:cxn modelId="{AA432A62-D746-4B7E-A11B-71026D687AB1}" srcId="{D589AB31-BC68-4C83-AF04-DE4E6A871A5F}" destId="{DBFA4A36-F385-4A9B-8F22-489CC94ECBA8}" srcOrd="1" destOrd="0" parTransId="{5D3C978F-F605-4DC4-AFAA-EC84B7B738C3}" sibTransId="{C7C50B1F-8CC3-41C1-A9E5-0454AAB661F4}"/>
    <dgm:cxn modelId="{532AB680-7DAE-488D-A7D6-32CFFE66BA56}" srcId="{D589AB31-BC68-4C83-AF04-DE4E6A871A5F}" destId="{76659DEC-CFB2-4799-AA6D-3ED54B5FCB89}" srcOrd="4" destOrd="0" parTransId="{E5907402-D2A7-46C4-A15B-3BA4251256BC}" sibTransId="{6B99155E-5709-44A6-8E8C-0DB9396D0437}"/>
    <dgm:cxn modelId="{333A8A83-57D9-4533-8089-A7738218362D}" type="presOf" srcId="{E77A4BBB-8D3D-42D7-AF47-157A4EB9B993}" destId="{12E2CC68-B046-4290-A4CF-0C9F8E43FBA5}" srcOrd="0" destOrd="0" presId="urn:microsoft.com/office/officeart/2005/8/layout/list1"/>
    <dgm:cxn modelId="{EB9F9796-F09E-4B60-B03F-1FE43E7F2DFF}" srcId="{D589AB31-BC68-4C83-AF04-DE4E6A871A5F}" destId="{B48EEAC6-14A2-4571-ACD2-981904AD169A}" srcOrd="0" destOrd="0" parTransId="{942843AD-D00C-4C01-AF1C-D92EB87C924E}" sibTransId="{49F7D1E6-86D6-4048-9977-40226AD48691}"/>
    <dgm:cxn modelId="{24E740A9-DAD0-4069-ADAF-451673275B31}" srcId="{E77A4BBB-8D3D-42D7-AF47-157A4EB9B993}" destId="{D589AB31-BC68-4C83-AF04-DE4E6A871A5F}" srcOrd="0" destOrd="0" parTransId="{707F05F1-0FB2-42D2-BCEA-300808F4D5D4}" sibTransId="{E4932F5E-9CDB-4A31-8853-2BE3C6EBC73E}"/>
    <dgm:cxn modelId="{117CB1B9-765F-495E-8E88-88A6E8148013}" srcId="{D589AB31-BC68-4C83-AF04-DE4E6A871A5F}" destId="{BDE279E5-C5F8-4CE2-A992-8523A3ADDD9F}" srcOrd="3" destOrd="0" parTransId="{EED19CB7-A604-4337-AF51-66CA0CE277F3}" sibTransId="{F08321A2-CB9E-4D6D-9728-1CB93B959974}"/>
    <dgm:cxn modelId="{D03808C3-D276-4705-87B2-3577FBCACF43}" type="presOf" srcId="{2A0E7D2B-1577-48FE-A627-E8011BE4577E}" destId="{9DB8D46D-1CF1-4621-87A0-7468E8C9DCB6}" srcOrd="0" destOrd="2" presId="urn:microsoft.com/office/officeart/2005/8/layout/list1"/>
    <dgm:cxn modelId="{3F6025DB-A850-4C4E-9647-F3C56AAC2A13}" type="presParOf" srcId="{12E2CC68-B046-4290-A4CF-0C9F8E43FBA5}" destId="{B1CD5AEC-658E-44A1-9E34-87275A4754A6}" srcOrd="0" destOrd="0" presId="urn:microsoft.com/office/officeart/2005/8/layout/list1"/>
    <dgm:cxn modelId="{313C5FF8-5C6D-4EE5-A079-D244C99F5AED}" type="presParOf" srcId="{B1CD5AEC-658E-44A1-9E34-87275A4754A6}" destId="{613CAED0-B43E-4831-B452-6E785E79CDF3}" srcOrd="0" destOrd="0" presId="urn:microsoft.com/office/officeart/2005/8/layout/list1"/>
    <dgm:cxn modelId="{7C15C1F6-9B15-40F3-B645-003ACFC48EBB}" type="presParOf" srcId="{B1CD5AEC-658E-44A1-9E34-87275A4754A6}" destId="{D4220AED-C531-462B-BC4E-0AAC72BBAFD3}" srcOrd="1" destOrd="0" presId="urn:microsoft.com/office/officeart/2005/8/layout/list1"/>
    <dgm:cxn modelId="{B309FD60-8351-46A7-A789-D3DB7EF0D3BE}" type="presParOf" srcId="{12E2CC68-B046-4290-A4CF-0C9F8E43FBA5}" destId="{857B08E2-3D0B-48D4-9B58-15EB1AB59C4B}" srcOrd="1" destOrd="0" presId="urn:microsoft.com/office/officeart/2005/8/layout/list1"/>
    <dgm:cxn modelId="{32241556-168F-4177-8AAD-10612054C013}" type="presParOf" srcId="{12E2CC68-B046-4290-A4CF-0C9F8E43FBA5}" destId="{9DB8D46D-1CF1-4621-87A0-7468E8C9DCB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362A3CF-B54B-402F-B76F-291ABEB22EC5}" type="doc">
      <dgm:prSet loTypeId="urn:microsoft.com/office/officeart/2005/8/layout/default" loCatId="list" qsTypeId="urn:microsoft.com/office/officeart/2005/8/quickstyle/simple1" qsCatId="simple" csTypeId="urn:microsoft.com/office/officeart/2005/8/colors/accent6_5" csCatId="accent6" phldr="1"/>
      <dgm:spPr/>
      <dgm:t>
        <a:bodyPr/>
        <a:lstStyle/>
        <a:p>
          <a:endParaRPr lang="en-US"/>
        </a:p>
      </dgm:t>
    </dgm:pt>
    <dgm:pt modelId="{18C11500-2065-4965-B148-F018F09B957A}">
      <dgm:prSet phldrT="[Text]"/>
      <dgm:spPr/>
      <dgm:t>
        <a:bodyPr/>
        <a:lstStyle/>
        <a:p>
          <a:r>
            <a:rPr lang="en-US" b="1" dirty="0"/>
            <a:t>Prohibited Country Investment Restrictions: </a:t>
          </a:r>
          <a:r>
            <a:rPr lang="en-US" dirty="0"/>
            <a:t>Companies receiving assistance are prohibited from any “significant transaction” involving the “material expansion of semiconductor manufacturing capacity in People’s Republic of China.”</a:t>
          </a:r>
        </a:p>
      </dgm:t>
    </dgm:pt>
    <dgm:pt modelId="{55B2C577-B71C-4C0B-BD8F-4484AB819197}" type="parTrans" cxnId="{7CC37686-E40B-4E93-825A-C43D5E279471}">
      <dgm:prSet/>
      <dgm:spPr/>
      <dgm:t>
        <a:bodyPr/>
        <a:lstStyle/>
        <a:p>
          <a:endParaRPr lang="en-US"/>
        </a:p>
      </dgm:t>
    </dgm:pt>
    <dgm:pt modelId="{65C05F04-0423-4C2F-B28E-19C29CC1D8EC}" type="sibTrans" cxnId="{7CC37686-E40B-4E93-825A-C43D5E279471}">
      <dgm:prSet/>
      <dgm:spPr/>
      <dgm:t>
        <a:bodyPr/>
        <a:lstStyle/>
        <a:p>
          <a:endParaRPr lang="en-US"/>
        </a:p>
      </dgm:t>
    </dgm:pt>
    <dgm:pt modelId="{8B09A455-5F75-423C-BF6D-88AE9725BD12}">
      <dgm:prSet/>
      <dgm:spPr/>
      <dgm:t>
        <a:bodyPr/>
        <a:lstStyle/>
        <a:p>
          <a:r>
            <a:rPr lang="en-US" b="1"/>
            <a:t>Tax Incentives: </a:t>
          </a:r>
          <a:r>
            <a:rPr lang="en-US"/>
            <a:t>requirement of “Qualifying Projects and Properties” during specified time frame; eligibility as direct payments for those without sufficient tax liability to take credits.</a:t>
          </a:r>
          <a:endParaRPr lang="en-US" dirty="0"/>
        </a:p>
      </dgm:t>
    </dgm:pt>
    <dgm:pt modelId="{F8943231-F726-477F-8777-220D7D125635}" type="parTrans" cxnId="{7123EFA7-8ABF-43E6-84FE-CA9610B51261}">
      <dgm:prSet/>
      <dgm:spPr/>
      <dgm:t>
        <a:bodyPr/>
        <a:lstStyle/>
        <a:p>
          <a:endParaRPr lang="en-US"/>
        </a:p>
      </dgm:t>
    </dgm:pt>
    <dgm:pt modelId="{C84B80F7-FBAD-466F-A6D2-FCAB21020F7E}" type="sibTrans" cxnId="{7123EFA7-8ABF-43E6-84FE-CA9610B51261}">
      <dgm:prSet/>
      <dgm:spPr/>
      <dgm:t>
        <a:bodyPr/>
        <a:lstStyle/>
        <a:p>
          <a:endParaRPr lang="en-US"/>
        </a:p>
      </dgm:t>
    </dgm:pt>
    <dgm:pt modelId="{BE8259DF-094D-41D1-8894-31EE13FBDAF8}">
      <dgm:prSet/>
      <dgm:spPr/>
      <dgm:t>
        <a:bodyPr/>
        <a:lstStyle/>
        <a:p>
          <a:r>
            <a:rPr lang="en-US" b="1"/>
            <a:t>Key Eligibility Requirements: </a:t>
          </a:r>
          <a:r>
            <a:rPr lang="en-US"/>
            <a:t>state or local incentives for the project; provision of training/education benefits and employ economically disadvantaged individuals; and evidence that project is in the economic and national security interests of the United States </a:t>
          </a:r>
          <a:r>
            <a:rPr lang="en-US" u="sng"/>
            <a:t>and</a:t>
          </a:r>
          <a:r>
            <a:rPr lang="en-US"/>
            <a:t> addresses identified gaps in the domestic supply chain.</a:t>
          </a:r>
          <a:endParaRPr lang="en-US" dirty="0"/>
        </a:p>
      </dgm:t>
    </dgm:pt>
    <dgm:pt modelId="{F52DA263-2914-43A2-BC7B-0F4122C0E92F}" type="parTrans" cxnId="{94DC9CF3-9C80-4359-89F5-A6F289FC9A57}">
      <dgm:prSet/>
      <dgm:spPr/>
      <dgm:t>
        <a:bodyPr/>
        <a:lstStyle/>
        <a:p>
          <a:endParaRPr lang="en-US"/>
        </a:p>
      </dgm:t>
    </dgm:pt>
    <dgm:pt modelId="{8222DA68-47A2-444A-8266-445D71A0CD09}" type="sibTrans" cxnId="{94DC9CF3-9C80-4359-89F5-A6F289FC9A57}">
      <dgm:prSet/>
      <dgm:spPr/>
      <dgm:t>
        <a:bodyPr/>
        <a:lstStyle/>
        <a:p>
          <a:endParaRPr lang="en-US"/>
        </a:p>
      </dgm:t>
    </dgm:pt>
    <dgm:pt modelId="{5DF6F592-9F3C-4093-834B-2F23BA541466}" type="pres">
      <dgm:prSet presAssocID="{D362A3CF-B54B-402F-B76F-291ABEB22EC5}" presName="diagram" presStyleCnt="0">
        <dgm:presLayoutVars>
          <dgm:dir/>
          <dgm:resizeHandles val="exact"/>
        </dgm:presLayoutVars>
      </dgm:prSet>
      <dgm:spPr/>
    </dgm:pt>
    <dgm:pt modelId="{A6293445-B914-4C61-B008-B340B1037F35}" type="pres">
      <dgm:prSet presAssocID="{18C11500-2065-4965-B148-F018F09B957A}" presName="node" presStyleLbl="node1" presStyleIdx="0" presStyleCnt="3">
        <dgm:presLayoutVars>
          <dgm:bulletEnabled val="1"/>
        </dgm:presLayoutVars>
      </dgm:prSet>
      <dgm:spPr/>
    </dgm:pt>
    <dgm:pt modelId="{AE2235DD-C2B9-486D-934C-AF25C773DA5C}" type="pres">
      <dgm:prSet presAssocID="{65C05F04-0423-4C2F-B28E-19C29CC1D8EC}" presName="sibTrans" presStyleCnt="0"/>
      <dgm:spPr/>
    </dgm:pt>
    <dgm:pt modelId="{264A44C1-26F8-4770-914A-092EBA18E951}" type="pres">
      <dgm:prSet presAssocID="{8B09A455-5F75-423C-BF6D-88AE9725BD12}" presName="node" presStyleLbl="node1" presStyleIdx="1" presStyleCnt="3">
        <dgm:presLayoutVars>
          <dgm:bulletEnabled val="1"/>
        </dgm:presLayoutVars>
      </dgm:prSet>
      <dgm:spPr/>
    </dgm:pt>
    <dgm:pt modelId="{8632E6FB-D70B-452B-9533-9E9336F49D87}" type="pres">
      <dgm:prSet presAssocID="{C84B80F7-FBAD-466F-A6D2-FCAB21020F7E}" presName="sibTrans" presStyleCnt="0"/>
      <dgm:spPr/>
    </dgm:pt>
    <dgm:pt modelId="{A9786E69-B3DA-45A1-B4DD-0CDABB67FD52}" type="pres">
      <dgm:prSet presAssocID="{BE8259DF-094D-41D1-8894-31EE13FBDAF8}" presName="node" presStyleLbl="node1" presStyleIdx="2" presStyleCnt="3">
        <dgm:presLayoutVars>
          <dgm:bulletEnabled val="1"/>
        </dgm:presLayoutVars>
      </dgm:prSet>
      <dgm:spPr/>
    </dgm:pt>
  </dgm:ptLst>
  <dgm:cxnLst>
    <dgm:cxn modelId="{3D3B3323-6CD2-4387-B5E9-316789147714}" type="presOf" srcId="{8B09A455-5F75-423C-BF6D-88AE9725BD12}" destId="{264A44C1-26F8-4770-914A-092EBA18E951}" srcOrd="0" destOrd="0" presId="urn:microsoft.com/office/officeart/2005/8/layout/default"/>
    <dgm:cxn modelId="{4F0CBB35-7045-4357-BA13-D49462D4E1A3}" type="presOf" srcId="{D362A3CF-B54B-402F-B76F-291ABEB22EC5}" destId="{5DF6F592-9F3C-4093-834B-2F23BA541466}" srcOrd="0" destOrd="0" presId="urn:microsoft.com/office/officeart/2005/8/layout/default"/>
    <dgm:cxn modelId="{7CC37686-E40B-4E93-825A-C43D5E279471}" srcId="{D362A3CF-B54B-402F-B76F-291ABEB22EC5}" destId="{18C11500-2065-4965-B148-F018F09B957A}" srcOrd="0" destOrd="0" parTransId="{55B2C577-B71C-4C0B-BD8F-4484AB819197}" sibTransId="{65C05F04-0423-4C2F-B28E-19C29CC1D8EC}"/>
    <dgm:cxn modelId="{96E91596-DA4A-4C28-874E-D4B2C8B94A05}" type="presOf" srcId="{BE8259DF-094D-41D1-8894-31EE13FBDAF8}" destId="{A9786E69-B3DA-45A1-B4DD-0CDABB67FD52}" srcOrd="0" destOrd="0" presId="urn:microsoft.com/office/officeart/2005/8/layout/default"/>
    <dgm:cxn modelId="{7123EFA7-8ABF-43E6-84FE-CA9610B51261}" srcId="{D362A3CF-B54B-402F-B76F-291ABEB22EC5}" destId="{8B09A455-5F75-423C-BF6D-88AE9725BD12}" srcOrd="1" destOrd="0" parTransId="{F8943231-F726-477F-8777-220D7D125635}" sibTransId="{C84B80F7-FBAD-466F-A6D2-FCAB21020F7E}"/>
    <dgm:cxn modelId="{8236FFF2-D749-40EA-87B8-642555C8EF95}" type="presOf" srcId="{18C11500-2065-4965-B148-F018F09B957A}" destId="{A6293445-B914-4C61-B008-B340B1037F35}" srcOrd="0" destOrd="0" presId="urn:microsoft.com/office/officeart/2005/8/layout/default"/>
    <dgm:cxn modelId="{94DC9CF3-9C80-4359-89F5-A6F289FC9A57}" srcId="{D362A3CF-B54B-402F-B76F-291ABEB22EC5}" destId="{BE8259DF-094D-41D1-8894-31EE13FBDAF8}" srcOrd="2" destOrd="0" parTransId="{F52DA263-2914-43A2-BC7B-0F4122C0E92F}" sibTransId="{8222DA68-47A2-444A-8266-445D71A0CD09}"/>
    <dgm:cxn modelId="{72EA3C73-D371-47CA-ACF7-29268586EEB1}" type="presParOf" srcId="{5DF6F592-9F3C-4093-834B-2F23BA541466}" destId="{A6293445-B914-4C61-B008-B340B1037F35}" srcOrd="0" destOrd="0" presId="urn:microsoft.com/office/officeart/2005/8/layout/default"/>
    <dgm:cxn modelId="{8F93814D-2FBD-4285-9103-ADCE6A633F84}" type="presParOf" srcId="{5DF6F592-9F3C-4093-834B-2F23BA541466}" destId="{AE2235DD-C2B9-486D-934C-AF25C773DA5C}" srcOrd="1" destOrd="0" presId="urn:microsoft.com/office/officeart/2005/8/layout/default"/>
    <dgm:cxn modelId="{23F821FD-BE71-4DF1-9D96-BFEE799D5D3B}" type="presParOf" srcId="{5DF6F592-9F3C-4093-834B-2F23BA541466}" destId="{264A44C1-26F8-4770-914A-092EBA18E951}" srcOrd="2" destOrd="0" presId="urn:microsoft.com/office/officeart/2005/8/layout/default"/>
    <dgm:cxn modelId="{3B3C12B2-A4B3-4EC4-9008-DF39CD2DEE32}" type="presParOf" srcId="{5DF6F592-9F3C-4093-834B-2F23BA541466}" destId="{8632E6FB-D70B-452B-9533-9E9336F49D87}" srcOrd="3" destOrd="0" presId="urn:microsoft.com/office/officeart/2005/8/layout/default"/>
    <dgm:cxn modelId="{1C071EDD-86C2-4ADA-AFE8-2614A48D3FE4}" type="presParOf" srcId="{5DF6F592-9F3C-4093-834B-2F23BA541466}" destId="{A9786E69-B3DA-45A1-B4DD-0CDABB67FD52}"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0FCF365-D3EA-4CE3-BD66-F81A6B363733}"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9AAFEBF0-9228-42E5-80C8-DCB6461446E9}">
      <dgm:prSet phldrT="[Text]"/>
      <dgm:spPr/>
      <dgm:t>
        <a:bodyPr/>
        <a:lstStyle/>
        <a:p>
          <a:r>
            <a:rPr lang="en-US" dirty="0"/>
            <a:t>Industry Focus: Electric Vehicle Industry</a:t>
          </a:r>
        </a:p>
      </dgm:t>
    </dgm:pt>
    <dgm:pt modelId="{807C9B1E-36C7-4B11-B157-086DC2655EF3}" type="parTrans" cxnId="{C8E8EDC6-660E-480C-A094-C880062466AE}">
      <dgm:prSet/>
      <dgm:spPr/>
      <dgm:t>
        <a:bodyPr/>
        <a:lstStyle/>
        <a:p>
          <a:endParaRPr lang="en-US"/>
        </a:p>
      </dgm:t>
    </dgm:pt>
    <dgm:pt modelId="{12B5A6E9-3635-4F82-9049-845AA0D9412A}" type="sibTrans" cxnId="{C8E8EDC6-660E-480C-A094-C880062466AE}">
      <dgm:prSet/>
      <dgm:spPr/>
      <dgm:t>
        <a:bodyPr/>
        <a:lstStyle/>
        <a:p>
          <a:endParaRPr lang="en-US"/>
        </a:p>
      </dgm:t>
    </dgm:pt>
    <dgm:pt modelId="{F12508A1-E6C7-4DDB-82C5-36DED4F9A765}" type="pres">
      <dgm:prSet presAssocID="{E0FCF365-D3EA-4CE3-BD66-F81A6B363733}" presName="diagram" presStyleCnt="0">
        <dgm:presLayoutVars>
          <dgm:dir/>
          <dgm:resizeHandles val="exact"/>
        </dgm:presLayoutVars>
      </dgm:prSet>
      <dgm:spPr/>
    </dgm:pt>
    <dgm:pt modelId="{1EA2AEE9-E7A4-45D4-A723-3B9D41B7FB88}" type="pres">
      <dgm:prSet presAssocID="{9AAFEBF0-9228-42E5-80C8-DCB6461446E9}" presName="node" presStyleLbl="node1" presStyleIdx="0" presStyleCnt="1" custScaleX="178316">
        <dgm:presLayoutVars>
          <dgm:bulletEnabled val="1"/>
        </dgm:presLayoutVars>
      </dgm:prSet>
      <dgm:spPr/>
    </dgm:pt>
  </dgm:ptLst>
  <dgm:cxnLst>
    <dgm:cxn modelId="{C3B06C52-6A93-47FB-BACA-9343056C51FC}" type="presOf" srcId="{9AAFEBF0-9228-42E5-80C8-DCB6461446E9}" destId="{1EA2AEE9-E7A4-45D4-A723-3B9D41B7FB88}" srcOrd="0" destOrd="0" presId="urn:microsoft.com/office/officeart/2005/8/layout/default"/>
    <dgm:cxn modelId="{4A3C1D55-12F0-46A2-BA30-BCBE5C42E417}" type="presOf" srcId="{E0FCF365-D3EA-4CE3-BD66-F81A6B363733}" destId="{F12508A1-E6C7-4DDB-82C5-36DED4F9A765}" srcOrd="0" destOrd="0" presId="urn:microsoft.com/office/officeart/2005/8/layout/default"/>
    <dgm:cxn modelId="{C8E8EDC6-660E-480C-A094-C880062466AE}" srcId="{E0FCF365-D3EA-4CE3-BD66-F81A6B363733}" destId="{9AAFEBF0-9228-42E5-80C8-DCB6461446E9}" srcOrd="0" destOrd="0" parTransId="{807C9B1E-36C7-4B11-B157-086DC2655EF3}" sibTransId="{12B5A6E9-3635-4F82-9049-845AA0D9412A}"/>
    <dgm:cxn modelId="{DD0DDE09-30F1-4187-AAC6-09114ED4033F}" type="presParOf" srcId="{F12508A1-E6C7-4DDB-82C5-36DED4F9A765}" destId="{1EA2AEE9-E7A4-45D4-A723-3B9D41B7FB8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D9FEB98-CC92-4910-BDBF-22B80BC24C47}" type="doc">
      <dgm:prSet loTypeId="urn:microsoft.com/office/officeart/2005/8/layout/list1" loCatId="list" qsTypeId="urn:microsoft.com/office/officeart/2005/8/quickstyle/simple2" qsCatId="simple" csTypeId="urn:microsoft.com/office/officeart/2005/8/colors/accent6_2" csCatId="accent6" phldr="1"/>
      <dgm:spPr/>
      <dgm:t>
        <a:bodyPr/>
        <a:lstStyle/>
        <a:p>
          <a:endParaRPr lang="en-US"/>
        </a:p>
      </dgm:t>
    </dgm:pt>
    <dgm:pt modelId="{F59EF23D-BE44-4628-A3D2-780316ED66FA}">
      <dgm:prSet phldrT="[Text]"/>
      <dgm:spPr/>
      <dgm:t>
        <a:bodyPr/>
        <a:lstStyle/>
        <a:p>
          <a:r>
            <a:rPr lang="en-US" dirty="0"/>
            <a:t>EV Market Growth</a:t>
          </a:r>
        </a:p>
      </dgm:t>
    </dgm:pt>
    <dgm:pt modelId="{6578E383-E048-4B4A-AA94-E6766AF809A9}" type="parTrans" cxnId="{74471997-ACC2-49A4-B7FD-4BE632BBB781}">
      <dgm:prSet/>
      <dgm:spPr/>
      <dgm:t>
        <a:bodyPr/>
        <a:lstStyle/>
        <a:p>
          <a:endParaRPr lang="en-US"/>
        </a:p>
      </dgm:t>
    </dgm:pt>
    <dgm:pt modelId="{1AF94485-7D34-4296-8EB3-17DA96D3F8D0}" type="sibTrans" cxnId="{74471997-ACC2-49A4-B7FD-4BE632BBB781}">
      <dgm:prSet/>
      <dgm:spPr/>
      <dgm:t>
        <a:bodyPr/>
        <a:lstStyle/>
        <a:p>
          <a:endParaRPr lang="en-US"/>
        </a:p>
      </dgm:t>
    </dgm:pt>
    <dgm:pt modelId="{FC3BC1FF-8660-405B-ABC0-3D811B71A9CE}">
      <dgm:prSet/>
      <dgm:spPr/>
      <dgm:t>
        <a:bodyPr/>
        <a:lstStyle/>
        <a:p>
          <a:pPr>
            <a:buFont typeface="Symbol" panose="05050102010706020507" pitchFamily="18" charset="2"/>
            <a:buChar char=""/>
          </a:pPr>
          <a:r>
            <a:rPr lang="en-US" dirty="0"/>
            <a:t>Mercedes Benz 25 new plugin hybrid EVs to fully EV by 2025</a:t>
          </a:r>
        </a:p>
      </dgm:t>
    </dgm:pt>
    <dgm:pt modelId="{A55A92CE-F409-4DB2-A75B-25A757270138}" type="parTrans" cxnId="{F0B24FD0-7D06-485E-B0F6-576DA73EE3EC}">
      <dgm:prSet/>
      <dgm:spPr/>
      <dgm:t>
        <a:bodyPr/>
        <a:lstStyle/>
        <a:p>
          <a:endParaRPr lang="en-US"/>
        </a:p>
      </dgm:t>
    </dgm:pt>
    <dgm:pt modelId="{7CE9B486-05C0-48F3-ADA3-CB31A2E9377B}" type="sibTrans" cxnId="{F0B24FD0-7D06-485E-B0F6-576DA73EE3EC}">
      <dgm:prSet/>
      <dgm:spPr/>
      <dgm:t>
        <a:bodyPr/>
        <a:lstStyle/>
        <a:p>
          <a:endParaRPr lang="en-US"/>
        </a:p>
      </dgm:t>
    </dgm:pt>
    <dgm:pt modelId="{8F450589-CF59-4202-982E-C436BA177094}">
      <dgm:prSet/>
      <dgm:spPr/>
      <dgm:t>
        <a:bodyPr/>
        <a:lstStyle/>
        <a:p>
          <a:pPr>
            <a:buFont typeface="Symbol" panose="05050102010706020507" pitchFamily="18" charset="2"/>
            <a:buChar char=""/>
          </a:pPr>
          <a:r>
            <a:rPr lang="en-US" dirty="0"/>
            <a:t>GM plans 30 new global EVs by 2025</a:t>
          </a:r>
        </a:p>
      </dgm:t>
    </dgm:pt>
    <dgm:pt modelId="{B78BDB3C-11C5-4E8E-ADF0-B81EA135ECBF}" type="parTrans" cxnId="{3C01C5A0-35FC-4ABF-9A9F-A07A2E17D2C7}">
      <dgm:prSet/>
      <dgm:spPr/>
      <dgm:t>
        <a:bodyPr/>
        <a:lstStyle/>
        <a:p>
          <a:endParaRPr lang="en-US"/>
        </a:p>
      </dgm:t>
    </dgm:pt>
    <dgm:pt modelId="{DEE0F426-BB47-4A2A-AE04-50F83A917F0D}" type="sibTrans" cxnId="{3C01C5A0-35FC-4ABF-9A9F-A07A2E17D2C7}">
      <dgm:prSet/>
      <dgm:spPr/>
      <dgm:t>
        <a:bodyPr/>
        <a:lstStyle/>
        <a:p>
          <a:endParaRPr lang="en-US"/>
        </a:p>
      </dgm:t>
    </dgm:pt>
    <dgm:pt modelId="{32F313E1-8DF5-478C-B157-0A7A36413527}">
      <dgm:prSet/>
      <dgm:spPr/>
      <dgm:t>
        <a:bodyPr/>
        <a:lstStyle/>
        <a:p>
          <a:pPr>
            <a:buFont typeface="Symbol" panose="05050102010706020507" pitchFamily="18" charset="2"/>
            <a:buChar char=""/>
          </a:pPr>
          <a:r>
            <a:rPr lang="en-US" dirty="0"/>
            <a:t>Toyota to produce 3.5 M EVs by 2030 to offer 30 EVs by 2030 </a:t>
          </a:r>
        </a:p>
      </dgm:t>
    </dgm:pt>
    <dgm:pt modelId="{6B63288A-65DB-4EC6-B57D-D372AC42C28D}" type="parTrans" cxnId="{F39E0847-AA54-49C3-9951-A0778BAFDBF1}">
      <dgm:prSet/>
      <dgm:spPr/>
      <dgm:t>
        <a:bodyPr/>
        <a:lstStyle/>
        <a:p>
          <a:endParaRPr lang="en-US"/>
        </a:p>
      </dgm:t>
    </dgm:pt>
    <dgm:pt modelId="{1D31F64F-FCC7-4DBF-923B-C872DF507753}" type="sibTrans" cxnId="{F39E0847-AA54-49C3-9951-A0778BAFDBF1}">
      <dgm:prSet/>
      <dgm:spPr/>
      <dgm:t>
        <a:bodyPr/>
        <a:lstStyle/>
        <a:p>
          <a:endParaRPr lang="en-US"/>
        </a:p>
      </dgm:t>
    </dgm:pt>
    <dgm:pt modelId="{ECD06733-E57B-46A5-8F80-A831300E5487}">
      <dgm:prSet/>
      <dgm:spPr/>
      <dgm:t>
        <a:bodyPr/>
        <a:lstStyle/>
        <a:p>
          <a:pPr>
            <a:buFont typeface="Symbol" panose="05050102010706020507" pitchFamily="18" charset="2"/>
            <a:buChar char=""/>
          </a:pPr>
          <a:r>
            <a:rPr lang="en-US" dirty="0"/>
            <a:t>Honda 40% zero emission sales goal by 2030</a:t>
          </a:r>
        </a:p>
      </dgm:t>
    </dgm:pt>
    <dgm:pt modelId="{1F87BBF7-2D7E-4CCE-A57D-A77712A21A35}" type="parTrans" cxnId="{4B5841BC-FE4E-4D36-A266-23606608EFA9}">
      <dgm:prSet/>
      <dgm:spPr/>
      <dgm:t>
        <a:bodyPr/>
        <a:lstStyle/>
        <a:p>
          <a:endParaRPr lang="en-US"/>
        </a:p>
      </dgm:t>
    </dgm:pt>
    <dgm:pt modelId="{7F71B6E6-2F4E-405C-BCA9-5E1778184979}" type="sibTrans" cxnId="{4B5841BC-FE4E-4D36-A266-23606608EFA9}">
      <dgm:prSet/>
      <dgm:spPr/>
      <dgm:t>
        <a:bodyPr/>
        <a:lstStyle/>
        <a:p>
          <a:endParaRPr lang="en-US"/>
        </a:p>
      </dgm:t>
    </dgm:pt>
    <dgm:pt modelId="{CFD87787-0492-4F3C-B2D7-68796E440527}">
      <dgm:prSet/>
      <dgm:spPr/>
      <dgm:t>
        <a:bodyPr/>
        <a:lstStyle/>
        <a:p>
          <a:pPr>
            <a:buFont typeface="Symbol" panose="05050102010706020507" pitchFamily="18" charset="2"/>
            <a:buChar char=""/>
          </a:pPr>
          <a:r>
            <a:rPr lang="en-US" dirty="0"/>
            <a:t>Daimler AG  70% of sales in Europe and over 40% in the U.S. to be low-emission vehicles (LEV) by 2030</a:t>
          </a:r>
        </a:p>
      </dgm:t>
    </dgm:pt>
    <dgm:pt modelId="{A6B9A9B3-BD13-43DE-9304-EAF9A49442CD}" type="parTrans" cxnId="{3C55E0C9-7D7B-4117-AFE4-C09A9AE5BB3E}">
      <dgm:prSet/>
      <dgm:spPr/>
      <dgm:t>
        <a:bodyPr/>
        <a:lstStyle/>
        <a:p>
          <a:endParaRPr lang="en-US"/>
        </a:p>
      </dgm:t>
    </dgm:pt>
    <dgm:pt modelId="{E49EA4B0-1767-4BFC-89B9-8CFB24F4109D}" type="sibTrans" cxnId="{3C55E0C9-7D7B-4117-AFE4-C09A9AE5BB3E}">
      <dgm:prSet/>
      <dgm:spPr/>
      <dgm:t>
        <a:bodyPr/>
        <a:lstStyle/>
        <a:p>
          <a:endParaRPr lang="en-US"/>
        </a:p>
      </dgm:t>
    </dgm:pt>
    <dgm:pt modelId="{92C797E4-3138-4F05-8CEA-3293F49A5A04}">
      <dgm:prSet phldrT="[Text]"/>
      <dgm:spPr/>
      <dgm:t>
        <a:bodyPr/>
        <a:lstStyle/>
        <a:p>
          <a:r>
            <a:rPr lang="en-US" dirty="0"/>
            <a:t>$171.26 B in 2020 expected to reach $725.14 B by 2026</a:t>
          </a:r>
        </a:p>
      </dgm:t>
    </dgm:pt>
    <dgm:pt modelId="{DCE78937-C07A-4E3F-98A1-6753C5EB79BA}" type="parTrans" cxnId="{7D611938-3EE1-4EA2-BF12-624785AE80C3}">
      <dgm:prSet/>
      <dgm:spPr/>
      <dgm:t>
        <a:bodyPr/>
        <a:lstStyle/>
        <a:p>
          <a:endParaRPr lang="en-US"/>
        </a:p>
      </dgm:t>
    </dgm:pt>
    <dgm:pt modelId="{D452A74B-61C2-4A2F-B55C-62FF45A663BB}" type="sibTrans" cxnId="{7D611938-3EE1-4EA2-BF12-624785AE80C3}">
      <dgm:prSet/>
      <dgm:spPr/>
      <dgm:t>
        <a:bodyPr/>
        <a:lstStyle/>
        <a:p>
          <a:endParaRPr lang="en-US"/>
        </a:p>
      </dgm:t>
    </dgm:pt>
    <dgm:pt modelId="{F5FD9D2C-0F56-44FB-B37F-693F2584C1E8}">
      <dgm:prSet phldrT="[Text]"/>
      <dgm:spPr/>
      <dgm:t>
        <a:bodyPr/>
        <a:lstStyle/>
        <a:p>
          <a:r>
            <a:rPr lang="en-US" dirty="0"/>
            <a:t>Ford spending $11.5 B on EVs through 2022 </a:t>
          </a:r>
        </a:p>
      </dgm:t>
    </dgm:pt>
    <dgm:pt modelId="{69B9404D-893E-409D-8931-5B3756C2D944}" type="parTrans" cxnId="{A21B7D82-6042-464E-80E4-53FA2237EF37}">
      <dgm:prSet/>
      <dgm:spPr/>
      <dgm:t>
        <a:bodyPr/>
        <a:lstStyle/>
        <a:p>
          <a:endParaRPr lang="en-US"/>
        </a:p>
      </dgm:t>
    </dgm:pt>
    <dgm:pt modelId="{EC1FE6BC-A2F3-4B8D-90C8-6A0A9D9564F2}" type="sibTrans" cxnId="{A21B7D82-6042-464E-80E4-53FA2237EF37}">
      <dgm:prSet/>
      <dgm:spPr/>
      <dgm:t>
        <a:bodyPr/>
        <a:lstStyle/>
        <a:p>
          <a:endParaRPr lang="en-US"/>
        </a:p>
      </dgm:t>
    </dgm:pt>
    <dgm:pt modelId="{40EB07EA-3B10-4D99-95AA-5FBDC3CD1294}" type="pres">
      <dgm:prSet presAssocID="{DD9FEB98-CC92-4910-BDBF-22B80BC24C47}" presName="linear" presStyleCnt="0">
        <dgm:presLayoutVars>
          <dgm:dir/>
          <dgm:animLvl val="lvl"/>
          <dgm:resizeHandles val="exact"/>
        </dgm:presLayoutVars>
      </dgm:prSet>
      <dgm:spPr/>
    </dgm:pt>
    <dgm:pt modelId="{A0BD4D43-5E46-4660-9979-8E72FA4C2B68}" type="pres">
      <dgm:prSet presAssocID="{F59EF23D-BE44-4628-A3D2-780316ED66FA}" presName="parentLin" presStyleCnt="0"/>
      <dgm:spPr/>
    </dgm:pt>
    <dgm:pt modelId="{51E97CB6-9526-4C95-A75C-5873057429D0}" type="pres">
      <dgm:prSet presAssocID="{F59EF23D-BE44-4628-A3D2-780316ED66FA}" presName="parentLeftMargin" presStyleLbl="node1" presStyleIdx="0" presStyleCnt="1"/>
      <dgm:spPr/>
    </dgm:pt>
    <dgm:pt modelId="{E40A4EB9-EDE3-4E6F-8F52-FAB1EB4D4861}" type="pres">
      <dgm:prSet presAssocID="{F59EF23D-BE44-4628-A3D2-780316ED66FA}" presName="parentText" presStyleLbl="node1" presStyleIdx="0" presStyleCnt="1">
        <dgm:presLayoutVars>
          <dgm:chMax val="0"/>
          <dgm:bulletEnabled val="1"/>
        </dgm:presLayoutVars>
      </dgm:prSet>
      <dgm:spPr/>
    </dgm:pt>
    <dgm:pt modelId="{EABDCA30-5D7B-4F3D-A6AD-831CA3D366DA}" type="pres">
      <dgm:prSet presAssocID="{F59EF23D-BE44-4628-A3D2-780316ED66FA}" presName="negativeSpace" presStyleCnt="0"/>
      <dgm:spPr/>
    </dgm:pt>
    <dgm:pt modelId="{CC07228D-1FFC-4A13-BAE1-5FB308DAB14C}" type="pres">
      <dgm:prSet presAssocID="{F59EF23D-BE44-4628-A3D2-780316ED66FA}" presName="childText" presStyleLbl="conFgAcc1" presStyleIdx="0" presStyleCnt="1">
        <dgm:presLayoutVars>
          <dgm:bulletEnabled val="1"/>
        </dgm:presLayoutVars>
      </dgm:prSet>
      <dgm:spPr/>
    </dgm:pt>
  </dgm:ptLst>
  <dgm:cxnLst>
    <dgm:cxn modelId="{09CFD30D-318E-448F-889F-6DFC864F0C15}" type="presOf" srcId="{32F313E1-8DF5-478C-B157-0A7A36413527}" destId="{CC07228D-1FFC-4A13-BAE1-5FB308DAB14C}" srcOrd="0" destOrd="4" presId="urn:microsoft.com/office/officeart/2005/8/layout/list1"/>
    <dgm:cxn modelId="{7D611938-3EE1-4EA2-BF12-624785AE80C3}" srcId="{F59EF23D-BE44-4628-A3D2-780316ED66FA}" destId="{92C797E4-3138-4F05-8CEA-3293F49A5A04}" srcOrd="0" destOrd="0" parTransId="{DCE78937-C07A-4E3F-98A1-6753C5EB79BA}" sibTransId="{D452A74B-61C2-4A2F-B55C-62FF45A663BB}"/>
    <dgm:cxn modelId="{85ED8663-0797-4CED-90A0-0603987ABD3B}" type="presOf" srcId="{8F450589-CF59-4202-982E-C436BA177094}" destId="{CC07228D-1FFC-4A13-BAE1-5FB308DAB14C}" srcOrd="0" destOrd="3" presId="urn:microsoft.com/office/officeart/2005/8/layout/list1"/>
    <dgm:cxn modelId="{E6858164-E2AC-4D9D-BA60-273E6422E6A8}" type="presOf" srcId="{CFD87787-0492-4F3C-B2D7-68796E440527}" destId="{CC07228D-1FFC-4A13-BAE1-5FB308DAB14C}" srcOrd="0" destOrd="6" presId="urn:microsoft.com/office/officeart/2005/8/layout/list1"/>
    <dgm:cxn modelId="{F39E0847-AA54-49C3-9951-A0778BAFDBF1}" srcId="{F59EF23D-BE44-4628-A3D2-780316ED66FA}" destId="{32F313E1-8DF5-478C-B157-0A7A36413527}" srcOrd="4" destOrd="0" parTransId="{6B63288A-65DB-4EC6-B57D-D372AC42C28D}" sibTransId="{1D31F64F-FCC7-4DBF-923B-C872DF507753}"/>
    <dgm:cxn modelId="{6C805D49-8411-4EFF-9D57-51A31E1418FB}" type="presOf" srcId="{92C797E4-3138-4F05-8CEA-3293F49A5A04}" destId="{CC07228D-1FFC-4A13-BAE1-5FB308DAB14C}" srcOrd="0" destOrd="0" presId="urn:microsoft.com/office/officeart/2005/8/layout/list1"/>
    <dgm:cxn modelId="{406E6F5A-432A-4803-AB1E-ADBFEC4D3F55}" type="presOf" srcId="{DD9FEB98-CC92-4910-BDBF-22B80BC24C47}" destId="{40EB07EA-3B10-4D99-95AA-5FBDC3CD1294}" srcOrd="0" destOrd="0" presId="urn:microsoft.com/office/officeart/2005/8/layout/list1"/>
    <dgm:cxn modelId="{A21B7D82-6042-464E-80E4-53FA2237EF37}" srcId="{F59EF23D-BE44-4628-A3D2-780316ED66FA}" destId="{F5FD9D2C-0F56-44FB-B37F-693F2584C1E8}" srcOrd="1" destOrd="0" parTransId="{69B9404D-893E-409D-8931-5B3756C2D944}" sibTransId="{EC1FE6BC-A2F3-4B8D-90C8-6A0A9D9564F2}"/>
    <dgm:cxn modelId="{7BF30E93-B921-47AB-BCA5-CB0EA4AD7C37}" type="presOf" srcId="{F5FD9D2C-0F56-44FB-B37F-693F2584C1E8}" destId="{CC07228D-1FFC-4A13-BAE1-5FB308DAB14C}" srcOrd="0" destOrd="1" presId="urn:microsoft.com/office/officeart/2005/8/layout/list1"/>
    <dgm:cxn modelId="{74471997-ACC2-49A4-B7FD-4BE632BBB781}" srcId="{DD9FEB98-CC92-4910-BDBF-22B80BC24C47}" destId="{F59EF23D-BE44-4628-A3D2-780316ED66FA}" srcOrd="0" destOrd="0" parTransId="{6578E383-E048-4B4A-AA94-E6766AF809A9}" sibTransId="{1AF94485-7D34-4296-8EB3-17DA96D3F8D0}"/>
    <dgm:cxn modelId="{3C01C5A0-35FC-4ABF-9A9F-A07A2E17D2C7}" srcId="{F59EF23D-BE44-4628-A3D2-780316ED66FA}" destId="{8F450589-CF59-4202-982E-C436BA177094}" srcOrd="3" destOrd="0" parTransId="{B78BDB3C-11C5-4E8E-ADF0-B81EA135ECBF}" sibTransId="{DEE0F426-BB47-4A2A-AE04-50F83A917F0D}"/>
    <dgm:cxn modelId="{1A3504AE-A6D9-4175-A112-EB11FE13AB92}" type="presOf" srcId="{F59EF23D-BE44-4628-A3D2-780316ED66FA}" destId="{51E97CB6-9526-4C95-A75C-5873057429D0}" srcOrd="0" destOrd="0" presId="urn:microsoft.com/office/officeart/2005/8/layout/list1"/>
    <dgm:cxn modelId="{97B7AABA-14F0-41A8-9A13-421BEEF5A293}" type="presOf" srcId="{F59EF23D-BE44-4628-A3D2-780316ED66FA}" destId="{E40A4EB9-EDE3-4E6F-8F52-FAB1EB4D4861}" srcOrd="1" destOrd="0" presId="urn:microsoft.com/office/officeart/2005/8/layout/list1"/>
    <dgm:cxn modelId="{4B5841BC-FE4E-4D36-A266-23606608EFA9}" srcId="{F59EF23D-BE44-4628-A3D2-780316ED66FA}" destId="{ECD06733-E57B-46A5-8F80-A831300E5487}" srcOrd="5" destOrd="0" parTransId="{1F87BBF7-2D7E-4CCE-A57D-A77712A21A35}" sibTransId="{7F71B6E6-2F4E-405C-BCA9-5E1778184979}"/>
    <dgm:cxn modelId="{3C55E0C9-7D7B-4117-AFE4-C09A9AE5BB3E}" srcId="{F59EF23D-BE44-4628-A3D2-780316ED66FA}" destId="{CFD87787-0492-4F3C-B2D7-68796E440527}" srcOrd="6" destOrd="0" parTransId="{A6B9A9B3-BD13-43DE-9304-EAF9A49442CD}" sibTransId="{E49EA4B0-1767-4BFC-89B9-8CFB24F4109D}"/>
    <dgm:cxn modelId="{F0B24FD0-7D06-485E-B0F6-576DA73EE3EC}" srcId="{F59EF23D-BE44-4628-A3D2-780316ED66FA}" destId="{FC3BC1FF-8660-405B-ABC0-3D811B71A9CE}" srcOrd="2" destOrd="0" parTransId="{A55A92CE-F409-4DB2-A75B-25A757270138}" sibTransId="{7CE9B486-05C0-48F3-ADA3-CB31A2E9377B}"/>
    <dgm:cxn modelId="{17B69ED9-7B82-4FAB-ACDA-13777343BAB2}" type="presOf" srcId="{FC3BC1FF-8660-405B-ABC0-3D811B71A9CE}" destId="{CC07228D-1FFC-4A13-BAE1-5FB308DAB14C}" srcOrd="0" destOrd="2" presId="urn:microsoft.com/office/officeart/2005/8/layout/list1"/>
    <dgm:cxn modelId="{6855A5F2-DACF-4259-9F8E-3586B511BC13}" type="presOf" srcId="{ECD06733-E57B-46A5-8F80-A831300E5487}" destId="{CC07228D-1FFC-4A13-BAE1-5FB308DAB14C}" srcOrd="0" destOrd="5" presId="urn:microsoft.com/office/officeart/2005/8/layout/list1"/>
    <dgm:cxn modelId="{E69C1033-BB8D-48A0-8DE7-03F55B17FCDD}" type="presParOf" srcId="{40EB07EA-3B10-4D99-95AA-5FBDC3CD1294}" destId="{A0BD4D43-5E46-4660-9979-8E72FA4C2B68}" srcOrd="0" destOrd="0" presId="urn:microsoft.com/office/officeart/2005/8/layout/list1"/>
    <dgm:cxn modelId="{335D5BDC-BBDE-420C-9C69-E0200D905CCF}" type="presParOf" srcId="{A0BD4D43-5E46-4660-9979-8E72FA4C2B68}" destId="{51E97CB6-9526-4C95-A75C-5873057429D0}" srcOrd="0" destOrd="0" presId="urn:microsoft.com/office/officeart/2005/8/layout/list1"/>
    <dgm:cxn modelId="{2DEE2359-A96F-4D31-8764-2A211F94EB13}" type="presParOf" srcId="{A0BD4D43-5E46-4660-9979-8E72FA4C2B68}" destId="{E40A4EB9-EDE3-4E6F-8F52-FAB1EB4D4861}" srcOrd="1" destOrd="0" presId="urn:microsoft.com/office/officeart/2005/8/layout/list1"/>
    <dgm:cxn modelId="{74AE0BAE-D8CA-40F0-B5E6-C1DA6681D315}" type="presParOf" srcId="{40EB07EA-3B10-4D99-95AA-5FBDC3CD1294}" destId="{EABDCA30-5D7B-4F3D-A6AD-831CA3D366DA}" srcOrd="1" destOrd="0" presId="urn:microsoft.com/office/officeart/2005/8/layout/list1"/>
    <dgm:cxn modelId="{9055CAA4-E8E6-4985-B2DE-497AAEBEC737}" type="presParOf" srcId="{40EB07EA-3B10-4D99-95AA-5FBDC3CD1294}" destId="{CC07228D-1FFC-4A13-BAE1-5FB308DAB14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CFDC770-9953-4672-B3EF-4FE46B06D76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40F4E9DD-B2E9-40DF-B3C0-091D02A3E0A6}">
      <dgm:prSet custT="1"/>
      <dgm:spPr>
        <a:xfrm>
          <a:off x="294322" y="4762327"/>
          <a:ext cx="4120515" cy="177120"/>
        </a:xfrm>
        <a:prstGeom prst="round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chemeClr val="bg1"/>
              </a:solidFill>
              <a:latin typeface="Calibri" panose="020F0502020204030204"/>
              <a:ea typeface="+mn-ea"/>
              <a:cs typeface="+mn-cs"/>
            </a:rPr>
            <a:t>Tax Increment Financing</a:t>
          </a:r>
        </a:p>
      </dgm:t>
    </dgm:pt>
    <dgm:pt modelId="{A0A673E1-A8AB-4848-9DB7-88C24510ABC7}" type="parTrans" cxnId="{74145113-2130-4CF9-8A72-0DF4423CCCA5}">
      <dgm:prSet/>
      <dgm:spPr/>
      <dgm:t>
        <a:bodyPr/>
        <a:lstStyle/>
        <a:p>
          <a:endParaRPr lang="en-US"/>
        </a:p>
      </dgm:t>
    </dgm:pt>
    <dgm:pt modelId="{94180CBF-BE1B-4873-97FA-F9DF966A3692}" type="sibTrans" cxnId="{74145113-2130-4CF9-8A72-0DF4423CCCA5}">
      <dgm:prSet/>
      <dgm:spPr/>
      <dgm:t>
        <a:bodyPr/>
        <a:lstStyle/>
        <a:p>
          <a:endParaRPr lang="en-US"/>
        </a:p>
      </dgm:t>
    </dgm:pt>
    <dgm:pt modelId="{BF52D2B1-8FA1-4DD0-9534-6EAAA4D33D4A}">
      <dgm:prSet custT="1"/>
      <dgm:spPr>
        <a:xfrm>
          <a:off x="294322" y="3251272"/>
          <a:ext cx="4120515" cy="17712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chemeClr val="bg1"/>
              </a:solidFill>
              <a:latin typeface="Calibri" panose="020F0502020204030204"/>
              <a:ea typeface="+mn-ea"/>
              <a:cs typeface="+mn-cs"/>
            </a:rPr>
            <a:t>Ohio 629 Roadwork Grants</a:t>
          </a:r>
        </a:p>
      </dgm:t>
    </dgm:pt>
    <dgm:pt modelId="{24ABC38F-3EEB-4455-B57C-5399D6819BDA}" type="parTrans" cxnId="{5D2886F7-941C-4145-BAAE-E963EE0869AC}">
      <dgm:prSet/>
      <dgm:spPr/>
      <dgm:t>
        <a:bodyPr/>
        <a:lstStyle/>
        <a:p>
          <a:endParaRPr lang="en-US"/>
        </a:p>
      </dgm:t>
    </dgm:pt>
    <dgm:pt modelId="{7D70BD32-6264-41EE-8D31-A62C0FA7A721}" type="sibTrans" cxnId="{5D2886F7-941C-4145-BAAE-E963EE0869AC}">
      <dgm:prSet/>
      <dgm:spPr/>
      <dgm:t>
        <a:bodyPr/>
        <a:lstStyle/>
        <a:p>
          <a:endParaRPr lang="en-US"/>
        </a:p>
      </dgm:t>
    </dgm:pt>
    <dgm:pt modelId="{631022D9-4CA5-4706-9D4D-1E2C19AF5701}">
      <dgm:prSet phldrT="[Text]" custT="1"/>
      <dgm:spPr>
        <a:xfrm>
          <a:off x="294322" y="1137307"/>
          <a:ext cx="4120515" cy="177120"/>
        </a:xfrm>
        <a:prstGeom prst="roundRect">
          <a:avLst/>
        </a:prstGeom>
        <a:solidFill>
          <a:srgbClr val="FFC000">
            <a:lumMod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err="1">
              <a:solidFill>
                <a:schemeClr val="bg1"/>
              </a:solidFill>
              <a:latin typeface="Calibri" panose="020F0502020204030204"/>
              <a:ea typeface="+mn-ea"/>
              <a:cs typeface="+mn-cs"/>
            </a:rPr>
            <a:t>JobsOhio</a:t>
          </a:r>
          <a:r>
            <a:rPr lang="en-US" sz="2000" dirty="0">
              <a:solidFill>
                <a:schemeClr val="bg1"/>
              </a:solidFill>
              <a:latin typeface="Calibri" panose="020F0502020204030204"/>
              <a:ea typeface="+mn-ea"/>
              <a:cs typeface="+mn-cs"/>
            </a:rPr>
            <a:t> Revitalization Program</a:t>
          </a:r>
        </a:p>
      </dgm:t>
    </dgm:pt>
    <dgm:pt modelId="{E25902A8-87A8-45AA-A4F5-125A1F107F08}" type="parTrans" cxnId="{FEE32A02-60ED-4ED4-AD36-C7CC2215A4AD}">
      <dgm:prSet/>
      <dgm:spPr/>
      <dgm:t>
        <a:bodyPr/>
        <a:lstStyle/>
        <a:p>
          <a:endParaRPr lang="en-US"/>
        </a:p>
      </dgm:t>
    </dgm:pt>
    <dgm:pt modelId="{CBA4E28E-F45F-42DC-80A8-75370C69FDBF}" type="sibTrans" cxnId="{FEE32A02-60ED-4ED4-AD36-C7CC2215A4AD}">
      <dgm:prSet/>
      <dgm:spPr/>
      <dgm:t>
        <a:bodyPr/>
        <a:lstStyle/>
        <a:p>
          <a:endParaRPr lang="en-US"/>
        </a:p>
      </dgm:t>
    </dgm:pt>
    <dgm:pt modelId="{E90D18B0-418B-4FFB-896F-6D4E1A51AA15}">
      <dgm:prSet phldrT="[Text]" custT="1"/>
      <dgm:spPr>
        <a:xfrm>
          <a:off x="294322" y="2196652"/>
          <a:ext cx="4120515" cy="177120"/>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chemeClr val="bg1"/>
              </a:solidFill>
              <a:latin typeface="Calibri" panose="020F0502020204030204"/>
              <a:ea typeface="+mn-ea"/>
              <a:cs typeface="+mn-cs"/>
            </a:rPr>
            <a:t>Joint Economic Development Districts</a:t>
          </a:r>
        </a:p>
      </dgm:t>
    </dgm:pt>
    <dgm:pt modelId="{A031E93C-DF61-4313-BC46-13F7A0DEF396}" type="parTrans" cxnId="{DE78B1B0-66FC-4664-B522-71B635F4F868}">
      <dgm:prSet/>
      <dgm:spPr/>
      <dgm:t>
        <a:bodyPr/>
        <a:lstStyle/>
        <a:p>
          <a:endParaRPr lang="en-US"/>
        </a:p>
      </dgm:t>
    </dgm:pt>
    <dgm:pt modelId="{94F92600-BC53-4A8B-ACD8-E75A7A7FB2A8}" type="sibTrans" cxnId="{DE78B1B0-66FC-4664-B522-71B635F4F868}">
      <dgm:prSet/>
      <dgm:spPr/>
      <dgm:t>
        <a:bodyPr/>
        <a:lstStyle/>
        <a:p>
          <a:endParaRPr lang="en-US"/>
        </a:p>
      </dgm:t>
    </dgm:pt>
    <dgm:pt modelId="{0460F669-24CB-4640-9C8E-99D29C7D95BA}">
      <dgm:prSet phldrT="[Text]" custT="1"/>
      <dgm:spPr>
        <a:xfrm>
          <a:off x="294322" y="2723962"/>
          <a:ext cx="4120515" cy="177120"/>
        </a:xfrm>
        <a:prstGeom prst="roundRect">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chemeClr val="bg1"/>
              </a:solidFill>
              <a:latin typeface="Calibri" panose="020F0502020204030204"/>
              <a:ea typeface="+mn-ea"/>
              <a:cs typeface="+mn-cs"/>
            </a:rPr>
            <a:t>Ohio Job Creation Tax Credit</a:t>
          </a:r>
        </a:p>
      </dgm:t>
    </dgm:pt>
    <dgm:pt modelId="{82508AD7-0D6F-46EC-B2D8-94D54D39B365}" type="parTrans" cxnId="{EBD218F1-FEA7-4CA8-947C-1E89E81D7387}">
      <dgm:prSet/>
      <dgm:spPr/>
      <dgm:t>
        <a:bodyPr/>
        <a:lstStyle/>
        <a:p>
          <a:endParaRPr lang="en-US"/>
        </a:p>
      </dgm:t>
    </dgm:pt>
    <dgm:pt modelId="{B7C411A4-3C60-4234-A7E8-F2A852B68B33}" type="sibTrans" cxnId="{EBD218F1-FEA7-4CA8-947C-1E89E81D7387}">
      <dgm:prSet/>
      <dgm:spPr/>
      <dgm:t>
        <a:bodyPr/>
        <a:lstStyle/>
        <a:p>
          <a:endParaRPr lang="en-US"/>
        </a:p>
      </dgm:t>
    </dgm:pt>
    <dgm:pt modelId="{A5F0BA3F-C8A2-49E7-8432-C392DA85D876}">
      <dgm:prSet custT="1"/>
      <dgm:spPr>
        <a:xfrm>
          <a:off x="294322" y="4197217"/>
          <a:ext cx="4120515" cy="177120"/>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chemeClr val="bg1"/>
              </a:solidFill>
              <a:latin typeface="Calibri" panose="020F0502020204030204"/>
              <a:ea typeface="+mn-ea"/>
              <a:cs typeface="+mn-cs"/>
            </a:rPr>
            <a:t>Tax Abatement</a:t>
          </a:r>
        </a:p>
      </dgm:t>
    </dgm:pt>
    <dgm:pt modelId="{124C2B81-8F52-4F12-B4E2-36E056C216D4}" type="parTrans" cxnId="{B0D84584-3A4F-4D11-BFE8-BE4B62BF8FFB}">
      <dgm:prSet/>
      <dgm:spPr/>
      <dgm:t>
        <a:bodyPr/>
        <a:lstStyle/>
        <a:p>
          <a:endParaRPr lang="en-US"/>
        </a:p>
      </dgm:t>
    </dgm:pt>
    <dgm:pt modelId="{35E8EA47-C032-415F-992E-75A19C448F4C}" type="sibTrans" cxnId="{B0D84584-3A4F-4D11-BFE8-BE4B62BF8FFB}">
      <dgm:prSet/>
      <dgm:spPr/>
      <dgm:t>
        <a:bodyPr/>
        <a:lstStyle/>
        <a:p>
          <a:endParaRPr lang="en-US"/>
        </a:p>
      </dgm:t>
    </dgm:pt>
    <dgm:pt modelId="{BF0B9D90-5472-420C-9523-B382FD6F830A}">
      <dgm:prSet phldrT="[Text]" custT="1"/>
      <dgm:spPr>
        <a:xfrm>
          <a:off x="294322" y="191362"/>
          <a:ext cx="4120515" cy="177120"/>
        </a:xfrm>
        <a:prstGeom prst="roundRect">
          <a:avLst/>
        </a:prstGeom>
        <a:solidFill>
          <a:srgbClr val="FFC000">
            <a:lumMod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0" i="0" dirty="0" err="1">
              <a:solidFill>
                <a:schemeClr val="bg1"/>
              </a:solidFill>
              <a:latin typeface="Calibri" panose="020F0502020204030204"/>
              <a:ea typeface="+mn-ea"/>
              <a:cs typeface="+mn-cs"/>
            </a:rPr>
            <a:t>JobsOhio</a:t>
          </a:r>
          <a:r>
            <a:rPr lang="en-US" sz="2000" b="0" i="0" dirty="0">
              <a:solidFill>
                <a:schemeClr val="bg1"/>
              </a:solidFill>
              <a:latin typeface="Calibri" panose="020F0502020204030204"/>
              <a:ea typeface="+mn-ea"/>
              <a:cs typeface="+mn-cs"/>
            </a:rPr>
            <a:t> Growth Fund</a:t>
          </a:r>
          <a:endParaRPr lang="en-US" sz="2000" dirty="0">
            <a:solidFill>
              <a:schemeClr val="bg1"/>
            </a:solidFill>
            <a:latin typeface="Calibri" panose="020F0502020204030204"/>
            <a:ea typeface="+mn-ea"/>
            <a:cs typeface="+mn-cs"/>
          </a:endParaRPr>
        </a:p>
      </dgm:t>
    </dgm:pt>
    <dgm:pt modelId="{E226EEEA-1E91-459E-9728-E0484EA5E729}" type="parTrans" cxnId="{A6CD033A-2509-4C9F-83E8-74C29660B654}">
      <dgm:prSet/>
      <dgm:spPr/>
      <dgm:t>
        <a:bodyPr/>
        <a:lstStyle/>
        <a:p>
          <a:endParaRPr lang="en-US"/>
        </a:p>
      </dgm:t>
    </dgm:pt>
    <dgm:pt modelId="{9F58833F-D215-4B17-946E-B80B15C3FE37}" type="sibTrans" cxnId="{A6CD033A-2509-4C9F-83E8-74C29660B654}">
      <dgm:prSet/>
      <dgm:spPr/>
      <dgm:t>
        <a:bodyPr/>
        <a:lstStyle/>
        <a:p>
          <a:endParaRPr lang="en-US"/>
        </a:p>
      </dgm:t>
    </dgm:pt>
    <dgm:pt modelId="{932DFBAA-05FE-4879-9DB0-313444FD6A94}">
      <dgm:prSet custT="1"/>
      <dgm:spPr>
        <a:xfrm>
          <a:off x="294322" y="718672"/>
          <a:ext cx="4120515" cy="177120"/>
        </a:xfrm>
        <a:prstGeom prst="round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0" i="0" dirty="0" err="1">
              <a:solidFill>
                <a:schemeClr val="bg1"/>
              </a:solidFill>
              <a:latin typeface="Calibri" panose="020F0502020204030204"/>
              <a:ea typeface="+mn-ea"/>
              <a:cs typeface="+mn-cs"/>
            </a:rPr>
            <a:t>JobsOhio</a:t>
          </a:r>
          <a:r>
            <a:rPr lang="en-US" sz="2000" b="0" i="0" dirty="0">
              <a:solidFill>
                <a:schemeClr val="bg1"/>
              </a:solidFill>
              <a:latin typeface="Calibri" panose="020F0502020204030204"/>
              <a:ea typeface="+mn-ea"/>
              <a:cs typeface="+mn-cs"/>
            </a:rPr>
            <a:t> Research and Development Center Grant </a:t>
          </a:r>
        </a:p>
      </dgm:t>
    </dgm:pt>
    <dgm:pt modelId="{45F6A64D-11D3-4579-B054-92E19FCC7805}" type="parTrans" cxnId="{DE41F406-0D89-4BEE-BB20-B2ADA9F488B0}">
      <dgm:prSet/>
      <dgm:spPr/>
      <dgm:t>
        <a:bodyPr/>
        <a:lstStyle/>
        <a:p>
          <a:endParaRPr lang="en-US"/>
        </a:p>
      </dgm:t>
    </dgm:pt>
    <dgm:pt modelId="{E626851D-3409-4FB8-96D1-B8116589B567}" type="sibTrans" cxnId="{DE41F406-0D89-4BEE-BB20-B2ADA9F488B0}">
      <dgm:prSet/>
      <dgm:spPr/>
      <dgm:t>
        <a:bodyPr/>
        <a:lstStyle/>
        <a:p>
          <a:endParaRPr lang="en-US"/>
        </a:p>
      </dgm:t>
    </dgm:pt>
    <dgm:pt modelId="{3DC41999-3250-47B3-B8F0-61FB758C24EE}">
      <dgm:prSet phldrT="[Text]" custT="1"/>
      <dgm:spPr>
        <a:xfrm>
          <a:off x="294322" y="1778017"/>
          <a:ext cx="4120515" cy="177120"/>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0" i="0" dirty="0" err="1">
              <a:solidFill>
                <a:schemeClr val="bg1"/>
              </a:solidFill>
              <a:latin typeface="Calibri" panose="020F0502020204030204"/>
              <a:ea typeface="+mn-ea"/>
              <a:cs typeface="+mn-cs"/>
            </a:rPr>
            <a:t>JobsOhio</a:t>
          </a:r>
          <a:r>
            <a:rPr lang="en-US" sz="2000" b="0" i="0" dirty="0">
              <a:solidFill>
                <a:schemeClr val="bg1"/>
              </a:solidFill>
              <a:latin typeface="Calibri" panose="020F0502020204030204"/>
              <a:ea typeface="+mn-ea"/>
              <a:cs typeface="+mn-cs"/>
            </a:rPr>
            <a:t> Workforce Grant</a:t>
          </a:r>
          <a:endParaRPr lang="en-US" sz="2000" dirty="0">
            <a:solidFill>
              <a:schemeClr val="bg1"/>
            </a:solidFill>
            <a:latin typeface="Calibri" panose="020F0502020204030204"/>
            <a:ea typeface="+mn-ea"/>
            <a:cs typeface="+mn-cs"/>
          </a:endParaRPr>
        </a:p>
      </dgm:t>
    </dgm:pt>
    <dgm:pt modelId="{D1246CAF-F4E9-4820-9BA7-8B9729D338EF}" type="parTrans" cxnId="{92BB7C3C-44C8-4A7E-8FB8-DD6AF6AF5316}">
      <dgm:prSet/>
      <dgm:spPr/>
      <dgm:t>
        <a:bodyPr/>
        <a:lstStyle/>
        <a:p>
          <a:endParaRPr lang="en-US"/>
        </a:p>
      </dgm:t>
    </dgm:pt>
    <dgm:pt modelId="{2F4BD3A5-730E-4DF1-8B5A-FA89BEA3CD62}" type="sibTrans" cxnId="{92BB7C3C-44C8-4A7E-8FB8-DD6AF6AF5316}">
      <dgm:prSet/>
      <dgm:spPr/>
      <dgm:t>
        <a:bodyPr/>
        <a:lstStyle/>
        <a:p>
          <a:endParaRPr lang="en-US"/>
        </a:p>
      </dgm:t>
    </dgm:pt>
    <dgm:pt modelId="{DB121BD7-11C2-477B-B68E-240EC6C9A6FA}">
      <dgm:prSet custT="1"/>
      <dgm:spPr>
        <a:xfrm>
          <a:off x="294322" y="3778582"/>
          <a:ext cx="4120515" cy="177120"/>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chemeClr val="bg1"/>
              </a:solidFill>
              <a:latin typeface="Calibri" panose="020F0502020204030204"/>
              <a:ea typeface="+mn-ea"/>
              <a:cs typeface="+mn-cs"/>
            </a:rPr>
            <a:t>Ohio </a:t>
          </a:r>
          <a:r>
            <a:rPr lang="en-US" sz="2000" dirty="0" err="1">
              <a:solidFill>
                <a:schemeClr val="bg1"/>
              </a:solidFill>
              <a:latin typeface="Calibri" panose="020F0502020204030204"/>
              <a:ea typeface="+mn-ea"/>
              <a:cs typeface="+mn-cs"/>
            </a:rPr>
            <a:t>MegaProject</a:t>
          </a:r>
          <a:r>
            <a:rPr lang="en-US" sz="2000" dirty="0">
              <a:solidFill>
                <a:schemeClr val="bg1"/>
              </a:solidFill>
              <a:latin typeface="Calibri" panose="020F0502020204030204"/>
              <a:ea typeface="+mn-ea"/>
              <a:cs typeface="+mn-cs"/>
            </a:rPr>
            <a:t> Incentive</a:t>
          </a:r>
        </a:p>
      </dgm:t>
    </dgm:pt>
    <dgm:pt modelId="{644C5668-9833-4714-95CD-D1E3806CFF18}" type="parTrans" cxnId="{67D4C14A-2C30-4F30-BCE6-CC5709CE28CA}">
      <dgm:prSet/>
      <dgm:spPr/>
      <dgm:t>
        <a:bodyPr/>
        <a:lstStyle/>
        <a:p>
          <a:endParaRPr lang="en-US"/>
        </a:p>
      </dgm:t>
    </dgm:pt>
    <dgm:pt modelId="{2EF3E49D-0FB9-45DA-BF94-F6037A9160FC}" type="sibTrans" cxnId="{67D4C14A-2C30-4F30-BCE6-CC5709CE28CA}">
      <dgm:prSet/>
      <dgm:spPr/>
      <dgm:t>
        <a:bodyPr/>
        <a:lstStyle/>
        <a:p>
          <a:endParaRPr lang="en-US"/>
        </a:p>
      </dgm:t>
    </dgm:pt>
    <dgm:pt modelId="{BE566567-D499-4D70-B1DB-1150912DECD8}" type="pres">
      <dgm:prSet presAssocID="{5CFDC770-9953-4672-B3EF-4FE46B06D765}" presName="linear" presStyleCnt="0">
        <dgm:presLayoutVars>
          <dgm:dir/>
          <dgm:animLvl val="lvl"/>
          <dgm:resizeHandles val="exact"/>
        </dgm:presLayoutVars>
      </dgm:prSet>
      <dgm:spPr/>
    </dgm:pt>
    <dgm:pt modelId="{72820ECB-1C71-4B1C-8695-A753AA508D23}" type="pres">
      <dgm:prSet presAssocID="{BF0B9D90-5472-420C-9523-B382FD6F830A}" presName="parentLin" presStyleCnt="0"/>
      <dgm:spPr/>
    </dgm:pt>
    <dgm:pt modelId="{7E2B8A1E-22CC-4D34-93D0-9A359CD1FDE6}" type="pres">
      <dgm:prSet presAssocID="{BF0B9D90-5472-420C-9523-B382FD6F830A}" presName="parentLeftMargin" presStyleLbl="node1" presStyleIdx="0" presStyleCnt="10"/>
      <dgm:spPr/>
    </dgm:pt>
    <dgm:pt modelId="{DAC7D75A-710A-4650-8311-7613EDE8876D}" type="pres">
      <dgm:prSet presAssocID="{BF0B9D90-5472-420C-9523-B382FD6F830A}" presName="parentText" presStyleLbl="node1" presStyleIdx="0" presStyleCnt="10">
        <dgm:presLayoutVars>
          <dgm:chMax val="0"/>
          <dgm:bulletEnabled val="1"/>
        </dgm:presLayoutVars>
      </dgm:prSet>
      <dgm:spPr/>
    </dgm:pt>
    <dgm:pt modelId="{AE08E60E-3516-49DC-B8C6-9FD2D2016CC8}" type="pres">
      <dgm:prSet presAssocID="{BF0B9D90-5472-420C-9523-B382FD6F830A}" presName="negativeSpace" presStyleCnt="0"/>
      <dgm:spPr/>
    </dgm:pt>
    <dgm:pt modelId="{A97D64EE-3671-4274-98A4-39834A22CD6A}" type="pres">
      <dgm:prSet presAssocID="{BF0B9D90-5472-420C-9523-B382FD6F830A}" presName="childText" presStyleLbl="conFgAcc1" presStyleIdx="0" presStyleCnt="10">
        <dgm:presLayoutVars>
          <dgm:bulletEnabled val="1"/>
        </dgm:presLayoutVars>
      </dgm:prSet>
      <dgm:spPr/>
    </dgm:pt>
    <dgm:pt modelId="{57DB8A41-4AA6-4C5B-809A-13CDBBE3C3F8}" type="pres">
      <dgm:prSet presAssocID="{9F58833F-D215-4B17-946E-B80B15C3FE37}" presName="spaceBetweenRectangles" presStyleCnt="0"/>
      <dgm:spPr/>
    </dgm:pt>
    <dgm:pt modelId="{E8812D81-2DF4-4877-A3CA-673B080D6E3B}" type="pres">
      <dgm:prSet presAssocID="{932DFBAA-05FE-4879-9DB0-313444FD6A94}" presName="parentLin" presStyleCnt="0"/>
      <dgm:spPr/>
    </dgm:pt>
    <dgm:pt modelId="{500C22CD-11CF-4DA4-B44B-38A6278CE8CA}" type="pres">
      <dgm:prSet presAssocID="{932DFBAA-05FE-4879-9DB0-313444FD6A94}" presName="parentLeftMargin" presStyleLbl="node1" presStyleIdx="0" presStyleCnt="10"/>
      <dgm:spPr/>
    </dgm:pt>
    <dgm:pt modelId="{AA8BD97F-CC26-4EE3-8085-515568E9932E}" type="pres">
      <dgm:prSet presAssocID="{932DFBAA-05FE-4879-9DB0-313444FD6A94}" presName="parentText" presStyleLbl="node1" presStyleIdx="1" presStyleCnt="10">
        <dgm:presLayoutVars>
          <dgm:chMax val="0"/>
          <dgm:bulletEnabled val="1"/>
        </dgm:presLayoutVars>
      </dgm:prSet>
      <dgm:spPr/>
    </dgm:pt>
    <dgm:pt modelId="{35C11B5A-576B-40A9-9FF6-F06CBBD40F7C}" type="pres">
      <dgm:prSet presAssocID="{932DFBAA-05FE-4879-9DB0-313444FD6A94}" presName="negativeSpace" presStyleCnt="0"/>
      <dgm:spPr/>
    </dgm:pt>
    <dgm:pt modelId="{073929BF-E575-43EB-9103-B48300FBA7FB}" type="pres">
      <dgm:prSet presAssocID="{932DFBAA-05FE-4879-9DB0-313444FD6A94}" presName="childText" presStyleLbl="conFgAcc1" presStyleIdx="1" presStyleCnt="10">
        <dgm:presLayoutVars>
          <dgm:bulletEnabled val="1"/>
        </dgm:presLayoutVars>
      </dgm:prSet>
      <dgm:spPr/>
    </dgm:pt>
    <dgm:pt modelId="{A88A842B-5528-459B-8FDD-1E50CA0615AE}" type="pres">
      <dgm:prSet presAssocID="{E626851D-3409-4FB8-96D1-B8116589B567}" presName="spaceBetweenRectangles" presStyleCnt="0"/>
      <dgm:spPr/>
    </dgm:pt>
    <dgm:pt modelId="{874BE62E-34B6-48FD-959F-7F4306726512}" type="pres">
      <dgm:prSet presAssocID="{631022D9-4CA5-4706-9D4D-1E2C19AF5701}" presName="parentLin" presStyleCnt="0"/>
      <dgm:spPr/>
    </dgm:pt>
    <dgm:pt modelId="{84F94055-3EBA-4548-B68A-67404C3FEC32}" type="pres">
      <dgm:prSet presAssocID="{631022D9-4CA5-4706-9D4D-1E2C19AF5701}" presName="parentLeftMargin" presStyleLbl="node1" presStyleIdx="1" presStyleCnt="10"/>
      <dgm:spPr/>
    </dgm:pt>
    <dgm:pt modelId="{47368509-5E20-4651-8547-D8D0FE203BDA}" type="pres">
      <dgm:prSet presAssocID="{631022D9-4CA5-4706-9D4D-1E2C19AF5701}" presName="parentText" presStyleLbl="node1" presStyleIdx="2" presStyleCnt="10">
        <dgm:presLayoutVars>
          <dgm:chMax val="0"/>
          <dgm:bulletEnabled val="1"/>
        </dgm:presLayoutVars>
      </dgm:prSet>
      <dgm:spPr/>
    </dgm:pt>
    <dgm:pt modelId="{6694E580-F677-48CC-B4A7-6519711007B5}" type="pres">
      <dgm:prSet presAssocID="{631022D9-4CA5-4706-9D4D-1E2C19AF5701}" presName="negativeSpace" presStyleCnt="0"/>
      <dgm:spPr/>
    </dgm:pt>
    <dgm:pt modelId="{52728BB7-CA6F-4456-AA59-9052B104B476}" type="pres">
      <dgm:prSet presAssocID="{631022D9-4CA5-4706-9D4D-1E2C19AF5701}" presName="childText" presStyleLbl="conFgAcc1" presStyleIdx="2" presStyleCnt="10">
        <dgm:presLayoutVars>
          <dgm:bulletEnabled val="1"/>
        </dgm:presLayoutVars>
      </dgm:prSet>
      <dgm:spPr/>
    </dgm:pt>
    <dgm:pt modelId="{DA3A0866-846B-497A-9589-135ABDA8FE59}" type="pres">
      <dgm:prSet presAssocID="{CBA4E28E-F45F-42DC-80A8-75370C69FDBF}" presName="spaceBetweenRectangles" presStyleCnt="0"/>
      <dgm:spPr/>
    </dgm:pt>
    <dgm:pt modelId="{10F474D5-C5AE-4192-ADFE-6A525C7A33FC}" type="pres">
      <dgm:prSet presAssocID="{3DC41999-3250-47B3-B8F0-61FB758C24EE}" presName="parentLin" presStyleCnt="0"/>
      <dgm:spPr/>
    </dgm:pt>
    <dgm:pt modelId="{6F471FBE-F3DF-4A96-92C1-876974C54B04}" type="pres">
      <dgm:prSet presAssocID="{3DC41999-3250-47B3-B8F0-61FB758C24EE}" presName="parentLeftMargin" presStyleLbl="node1" presStyleIdx="2" presStyleCnt="10"/>
      <dgm:spPr/>
    </dgm:pt>
    <dgm:pt modelId="{F2190072-9068-4D35-AD45-1051D2382F6A}" type="pres">
      <dgm:prSet presAssocID="{3DC41999-3250-47B3-B8F0-61FB758C24EE}" presName="parentText" presStyleLbl="node1" presStyleIdx="3" presStyleCnt="10">
        <dgm:presLayoutVars>
          <dgm:chMax val="0"/>
          <dgm:bulletEnabled val="1"/>
        </dgm:presLayoutVars>
      </dgm:prSet>
      <dgm:spPr/>
    </dgm:pt>
    <dgm:pt modelId="{8AA5A985-5708-4EDD-80F2-0A0840BA9770}" type="pres">
      <dgm:prSet presAssocID="{3DC41999-3250-47B3-B8F0-61FB758C24EE}" presName="negativeSpace" presStyleCnt="0"/>
      <dgm:spPr/>
    </dgm:pt>
    <dgm:pt modelId="{B3046268-3176-4140-8FF4-B772B41AB40A}" type="pres">
      <dgm:prSet presAssocID="{3DC41999-3250-47B3-B8F0-61FB758C24EE}" presName="childText" presStyleLbl="conFgAcc1" presStyleIdx="3" presStyleCnt="10">
        <dgm:presLayoutVars>
          <dgm:bulletEnabled val="1"/>
        </dgm:presLayoutVars>
      </dgm:prSet>
      <dgm:spPr/>
    </dgm:pt>
    <dgm:pt modelId="{878B5E55-DDFC-47DF-9FE4-90A341FFC6B1}" type="pres">
      <dgm:prSet presAssocID="{2F4BD3A5-730E-4DF1-8B5A-FA89BEA3CD62}" presName="spaceBetweenRectangles" presStyleCnt="0"/>
      <dgm:spPr/>
    </dgm:pt>
    <dgm:pt modelId="{087EF94C-90E0-420D-8567-0DFAC270C20D}" type="pres">
      <dgm:prSet presAssocID="{E90D18B0-418B-4FFB-896F-6D4E1A51AA15}" presName="parentLin" presStyleCnt="0"/>
      <dgm:spPr/>
    </dgm:pt>
    <dgm:pt modelId="{28C9AF3E-D10B-4213-8598-1F23F9CFE9D1}" type="pres">
      <dgm:prSet presAssocID="{E90D18B0-418B-4FFB-896F-6D4E1A51AA15}" presName="parentLeftMargin" presStyleLbl="node1" presStyleIdx="3" presStyleCnt="10"/>
      <dgm:spPr/>
    </dgm:pt>
    <dgm:pt modelId="{28214022-0481-4CA4-91BE-E230EFED4905}" type="pres">
      <dgm:prSet presAssocID="{E90D18B0-418B-4FFB-896F-6D4E1A51AA15}" presName="parentText" presStyleLbl="node1" presStyleIdx="4" presStyleCnt="10">
        <dgm:presLayoutVars>
          <dgm:chMax val="0"/>
          <dgm:bulletEnabled val="1"/>
        </dgm:presLayoutVars>
      </dgm:prSet>
      <dgm:spPr/>
    </dgm:pt>
    <dgm:pt modelId="{6BF41529-4A5B-4F94-A0F9-972586FC560F}" type="pres">
      <dgm:prSet presAssocID="{E90D18B0-418B-4FFB-896F-6D4E1A51AA15}" presName="negativeSpace" presStyleCnt="0"/>
      <dgm:spPr/>
    </dgm:pt>
    <dgm:pt modelId="{EC01A547-6365-40C4-A9EC-8656C3B6B206}" type="pres">
      <dgm:prSet presAssocID="{E90D18B0-418B-4FFB-896F-6D4E1A51AA15}" presName="childText" presStyleLbl="conFgAcc1" presStyleIdx="4" presStyleCnt="10">
        <dgm:presLayoutVars>
          <dgm:bulletEnabled val="1"/>
        </dgm:presLayoutVars>
      </dgm:prSet>
      <dgm:spPr/>
    </dgm:pt>
    <dgm:pt modelId="{47026A71-08CF-4474-82DE-A18333965207}" type="pres">
      <dgm:prSet presAssocID="{94F92600-BC53-4A8B-ACD8-E75A7A7FB2A8}" presName="spaceBetweenRectangles" presStyleCnt="0"/>
      <dgm:spPr/>
    </dgm:pt>
    <dgm:pt modelId="{67FC4463-58C4-4016-A0DD-2470F9895CD1}" type="pres">
      <dgm:prSet presAssocID="{0460F669-24CB-4640-9C8E-99D29C7D95BA}" presName="parentLin" presStyleCnt="0"/>
      <dgm:spPr/>
    </dgm:pt>
    <dgm:pt modelId="{D539596C-E2A7-47F8-9EEC-B5A44A5E59DF}" type="pres">
      <dgm:prSet presAssocID="{0460F669-24CB-4640-9C8E-99D29C7D95BA}" presName="parentLeftMargin" presStyleLbl="node1" presStyleIdx="4" presStyleCnt="10"/>
      <dgm:spPr/>
    </dgm:pt>
    <dgm:pt modelId="{BC9DAA7F-3C5A-4BD5-BD2D-567E1F947E21}" type="pres">
      <dgm:prSet presAssocID="{0460F669-24CB-4640-9C8E-99D29C7D95BA}" presName="parentText" presStyleLbl="node1" presStyleIdx="5" presStyleCnt="10">
        <dgm:presLayoutVars>
          <dgm:chMax val="0"/>
          <dgm:bulletEnabled val="1"/>
        </dgm:presLayoutVars>
      </dgm:prSet>
      <dgm:spPr/>
    </dgm:pt>
    <dgm:pt modelId="{514CE778-6CD9-4571-B065-10EC56853D0B}" type="pres">
      <dgm:prSet presAssocID="{0460F669-24CB-4640-9C8E-99D29C7D95BA}" presName="negativeSpace" presStyleCnt="0"/>
      <dgm:spPr/>
    </dgm:pt>
    <dgm:pt modelId="{1AD474A5-A504-4E79-9354-294749AAFF94}" type="pres">
      <dgm:prSet presAssocID="{0460F669-24CB-4640-9C8E-99D29C7D95BA}" presName="childText" presStyleLbl="conFgAcc1" presStyleIdx="5" presStyleCnt="10">
        <dgm:presLayoutVars>
          <dgm:bulletEnabled val="1"/>
        </dgm:presLayoutVars>
      </dgm:prSet>
      <dgm:spPr/>
    </dgm:pt>
    <dgm:pt modelId="{5067BF13-9E41-49DF-8676-4C55FFE8F083}" type="pres">
      <dgm:prSet presAssocID="{B7C411A4-3C60-4234-A7E8-F2A852B68B33}" presName="spaceBetweenRectangles" presStyleCnt="0"/>
      <dgm:spPr/>
    </dgm:pt>
    <dgm:pt modelId="{D69A98FC-2D67-4F11-B4CF-BF20E319116C}" type="pres">
      <dgm:prSet presAssocID="{BF52D2B1-8FA1-4DD0-9534-6EAAA4D33D4A}" presName="parentLin" presStyleCnt="0"/>
      <dgm:spPr/>
    </dgm:pt>
    <dgm:pt modelId="{66334786-BAD0-4C65-8DAF-53D35DF5A795}" type="pres">
      <dgm:prSet presAssocID="{BF52D2B1-8FA1-4DD0-9534-6EAAA4D33D4A}" presName="parentLeftMargin" presStyleLbl="node1" presStyleIdx="5" presStyleCnt="10"/>
      <dgm:spPr/>
    </dgm:pt>
    <dgm:pt modelId="{EE890AEA-E236-4C28-9C2E-AFC55BB2EF3E}" type="pres">
      <dgm:prSet presAssocID="{BF52D2B1-8FA1-4DD0-9534-6EAAA4D33D4A}" presName="parentText" presStyleLbl="node1" presStyleIdx="6" presStyleCnt="10">
        <dgm:presLayoutVars>
          <dgm:chMax val="0"/>
          <dgm:bulletEnabled val="1"/>
        </dgm:presLayoutVars>
      </dgm:prSet>
      <dgm:spPr/>
    </dgm:pt>
    <dgm:pt modelId="{FB5C745F-1B5A-4B1F-AC99-875DED222FCB}" type="pres">
      <dgm:prSet presAssocID="{BF52D2B1-8FA1-4DD0-9534-6EAAA4D33D4A}" presName="negativeSpace" presStyleCnt="0"/>
      <dgm:spPr/>
    </dgm:pt>
    <dgm:pt modelId="{9AC47F98-0039-4549-A971-EB5A871DAA49}" type="pres">
      <dgm:prSet presAssocID="{BF52D2B1-8FA1-4DD0-9534-6EAAA4D33D4A}" presName="childText" presStyleLbl="conFgAcc1" presStyleIdx="6" presStyleCnt="10">
        <dgm:presLayoutVars>
          <dgm:bulletEnabled val="1"/>
        </dgm:presLayoutVars>
      </dgm:prSet>
      <dgm:spPr/>
    </dgm:pt>
    <dgm:pt modelId="{01833A66-5193-4295-98CA-EC17CEDFB99F}" type="pres">
      <dgm:prSet presAssocID="{7D70BD32-6264-41EE-8D31-A62C0FA7A721}" presName="spaceBetweenRectangles" presStyleCnt="0"/>
      <dgm:spPr/>
    </dgm:pt>
    <dgm:pt modelId="{BC4D163A-D1E3-4378-82F5-F75510781D09}" type="pres">
      <dgm:prSet presAssocID="{DB121BD7-11C2-477B-B68E-240EC6C9A6FA}" presName="parentLin" presStyleCnt="0"/>
      <dgm:spPr/>
    </dgm:pt>
    <dgm:pt modelId="{9451AB07-11BD-4951-B1F2-5AEA91766229}" type="pres">
      <dgm:prSet presAssocID="{DB121BD7-11C2-477B-B68E-240EC6C9A6FA}" presName="parentLeftMargin" presStyleLbl="node1" presStyleIdx="6" presStyleCnt="10"/>
      <dgm:spPr>
        <a:prstGeom prst="roundRect">
          <a:avLst/>
        </a:prstGeom>
      </dgm:spPr>
    </dgm:pt>
    <dgm:pt modelId="{3893264E-F6E3-44B2-9E52-2541B815F157}" type="pres">
      <dgm:prSet presAssocID="{DB121BD7-11C2-477B-B68E-240EC6C9A6FA}" presName="parentText" presStyleLbl="node1" presStyleIdx="7" presStyleCnt="10">
        <dgm:presLayoutVars>
          <dgm:chMax val="0"/>
          <dgm:bulletEnabled val="1"/>
        </dgm:presLayoutVars>
      </dgm:prSet>
      <dgm:spPr/>
    </dgm:pt>
    <dgm:pt modelId="{C7E81715-C2E1-435D-8719-8AD54BD4EE0F}" type="pres">
      <dgm:prSet presAssocID="{DB121BD7-11C2-477B-B68E-240EC6C9A6FA}" presName="negativeSpace" presStyleCnt="0"/>
      <dgm:spPr/>
    </dgm:pt>
    <dgm:pt modelId="{3303B098-70E5-43DB-B5F7-1ED91CD973D5}" type="pres">
      <dgm:prSet presAssocID="{DB121BD7-11C2-477B-B68E-240EC6C9A6FA}" presName="childText" presStyleLbl="conFgAcc1" presStyleIdx="7" presStyleCnt="10">
        <dgm:presLayoutVars>
          <dgm:bulletEnabled val="1"/>
        </dgm:presLayoutVars>
      </dgm:prSet>
      <dgm:spPr/>
    </dgm:pt>
    <dgm:pt modelId="{F1CEB44F-3799-4B3E-98C0-B48670F95A70}" type="pres">
      <dgm:prSet presAssocID="{2EF3E49D-0FB9-45DA-BF94-F6037A9160FC}" presName="spaceBetweenRectangles" presStyleCnt="0"/>
      <dgm:spPr/>
    </dgm:pt>
    <dgm:pt modelId="{44212C48-5204-44F2-AF61-AD07AA75FBB3}" type="pres">
      <dgm:prSet presAssocID="{A5F0BA3F-C8A2-49E7-8432-C392DA85D876}" presName="parentLin" presStyleCnt="0"/>
      <dgm:spPr/>
    </dgm:pt>
    <dgm:pt modelId="{EB1563F1-240B-4125-81B4-C72556630C28}" type="pres">
      <dgm:prSet presAssocID="{A5F0BA3F-C8A2-49E7-8432-C392DA85D876}" presName="parentLeftMargin" presStyleLbl="node1" presStyleIdx="7" presStyleCnt="10"/>
      <dgm:spPr/>
    </dgm:pt>
    <dgm:pt modelId="{54BD9844-4625-45F7-8FC8-28CAB0EEAB61}" type="pres">
      <dgm:prSet presAssocID="{A5F0BA3F-C8A2-49E7-8432-C392DA85D876}" presName="parentText" presStyleLbl="node1" presStyleIdx="8" presStyleCnt="10">
        <dgm:presLayoutVars>
          <dgm:chMax val="0"/>
          <dgm:bulletEnabled val="1"/>
        </dgm:presLayoutVars>
      </dgm:prSet>
      <dgm:spPr/>
    </dgm:pt>
    <dgm:pt modelId="{C7F72B0F-B8C7-4511-8089-FCBE6847B027}" type="pres">
      <dgm:prSet presAssocID="{A5F0BA3F-C8A2-49E7-8432-C392DA85D876}" presName="negativeSpace" presStyleCnt="0"/>
      <dgm:spPr/>
    </dgm:pt>
    <dgm:pt modelId="{54F900D1-E576-41FB-A7B6-1C03BBB7FB63}" type="pres">
      <dgm:prSet presAssocID="{A5F0BA3F-C8A2-49E7-8432-C392DA85D876}" presName="childText" presStyleLbl="conFgAcc1" presStyleIdx="8" presStyleCnt="10">
        <dgm:presLayoutVars>
          <dgm:bulletEnabled val="1"/>
        </dgm:presLayoutVars>
      </dgm:prSet>
      <dgm:spPr/>
    </dgm:pt>
    <dgm:pt modelId="{570FD1AB-D947-44C3-A3F5-ACC861461C58}" type="pres">
      <dgm:prSet presAssocID="{35E8EA47-C032-415F-992E-75A19C448F4C}" presName="spaceBetweenRectangles" presStyleCnt="0"/>
      <dgm:spPr/>
    </dgm:pt>
    <dgm:pt modelId="{0B4F2BB5-3960-41D5-AECE-3C6162409360}" type="pres">
      <dgm:prSet presAssocID="{40F4E9DD-B2E9-40DF-B3C0-091D02A3E0A6}" presName="parentLin" presStyleCnt="0"/>
      <dgm:spPr/>
    </dgm:pt>
    <dgm:pt modelId="{C71F5BBA-0876-4E60-BA15-CD3E647EA7BB}" type="pres">
      <dgm:prSet presAssocID="{40F4E9DD-B2E9-40DF-B3C0-091D02A3E0A6}" presName="parentLeftMargin" presStyleLbl="node1" presStyleIdx="8" presStyleCnt="10"/>
      <dgm:spPr/>
    </dgm:pt>
    <dgm:pt modelId="{431590DA-C758-4E0A-98D0-F7AA685CA24E}" type="pres">
      <dgm:prSet presAssocID="{40F4E9DD-B2E9-40DF-B3C0-091D02A3E0A6}" presName="parentText" presStyleLbl="node1" presStyleIdx="9" presStyleCnt="10">
        <dgm:presLayoutVars>
          <dgm:chMax val="0"/>
          <dgm:bulletEnabled val="1"/>
        </dgm:presLayoutVars>
      </dgm:prSet>
      <dgm:spPr/>
    </dgm:pt>
    <dgm:pt modelId="{3F6165C4-E71C-4801-AE79-1F22302CE875}" type="pres">
      <dgm:prSet presAssocID="{40F4E9DD-B2E9-40DF-B3C0-091D02A3E0A6}" presName="negativeSpace" presStyleCnt="0"/>
      <dgm:spPr/>
    </dgm:pt>
    <dgm:pt modelId="{FE3074E0-23A8-4C81-A335-890408582098}" type="pres">
      <dgm:prSet presAssocID="{40F4E9DD-B2E9-40DF-B3C0-091D02A3E0A6}" presName="childText" presStyleLbl="conFgAcc1" presStyleIdx="9" presStyleCnt="10">
        <dgm:presLayoutVars>
          <dgm:bulletEnabled val="1"/>
        </dgm:presLayoutVars>
      </dgm:prSet>
      <dgm:spPr/>
    </dgm:pt>
  </dgm:ptLst>
  <dgm:cxnLst>
    <dgm:cxn modelId="{FEE32A02-60ED-4ED4-AD36-C7CC2215A4AD}" srcId="{5CFDC770-9953-4672-B3EF-4FE46B06D765}" destId="{631022D9-4CA5-4706-9D4D-1E2C19AF5701}" srcOrd="2" destOrd="0" parTransId="{E25902A8-87A8-45AA-A4F5-125A1F107F08}" sibTransId="{CBA4E28E-F45F-42DC-80A8-75370C69FDBF}"/>
    <dgm:cxn modelId="{DE41F406-0D89-4BEE-BB20-B2ADA9F488B0}" srcId="{5CFDC770-9953-4672-B3EF-4FE46B06D765}" destId="{932DFBAA-05FE-4879-9DB0-313444FD6A94}" srcOrd="1" destOrd="0" parTransId="{45F6A64D-11D3-4579-B054-92E19FCC7805}" sibTransId="{E626851D-3409-4FB8-96D1-B8116589B567}"/>
    <dgm:cxn modelId="{2389680A-7752-4654-BD28-601763C2EEAA}" type="presOf" srcId="{0460F669-24CB-4640-9C8E-99D29C7D95BA}" destId="{BC9DAA7F-3C5A-4BD5-BD2D-567E1F947E21}" srcOrd="1" destOrd="0" presId="urn:microsoft.com/office/officeart/2005/8/layout/list1"/>
    <dgm:cxn modelId="{5EA27C0D-E38D-4E45-8055-1555976B9D4E}" type="presOf" srcId="{A5F0BA3F-C8A2-49E7-8432-C392DA85D876}" destId="{EB1563F1-240B-4125-81B4-C72556630C28}" srcOrd="0" destOrd="0" presId="urn:microsoft.com/office/officeart/2005/8/layout/list1"/>
    <dgm:cxn modelId="{40981610-B559-4A64-885E-3F37EE99162C}" type="presOf" srcId="{BF0B9D90-5472-420C-9523-B382FD6F830A}" destId="{7E2B8A1E-22CC-4D34-93D0-9A359CD1FDE6}" srcOrd="0" destOrd="0" presId="urn:microsoft.com/office/officeart/2005/8/layout/list1"/>
    <dgm:cxn modelId="{74145113-2130-4CF9-8A72-0DF4423CCCA5}" srcId="{5CFDC770-9953-4672-B3EF-4FE46B06D765}" destId="{40F4E9DD-B2E9-40DF-B3C0-091D02A3E0A6}" srcOrd="9" destOrd="0" parTransId="{A0A673E1-A8AB-4848-9DB7-88C24510ABC7}" sibTransId="{94180CBF-BE1B-4873-97FA-F9DF966A3692}"/>
    <dgm:cxn modelId="{EAC8A031-B87F-4446-8B3D-E9783B477686}" type="presOf" srcId="{E90D18B0-418B-4FFB-896F-6D4E1A51AA15}" destId="{28C9AF3E-D10B-4213-8598-1F23F9CFE9D1}" srcOrd="0" destOrd="0" presId="urn:microsoft.com/office/officeart/2005/8/layout/list1"/>
    <dgm:cxn modelId="{A6CD033A-2509-4C9F-83E8-74C29660B654}" srcId="{5CFDC770-9953-4672-B3EF-4FE46B06D765}" destId="{BF0B9D90-5472-420C-9523-B382FD6F830A}" srcOrd="0" destOrd="0" parTransId="{E226EEEA-1E91-459E-9728-E0484EA5E729}" sibTransId="{9F58833F-D215-4B17-946E-B80B15C3FE37}"/>
    <dgm:cxn modelId="{92BB7C3C-44C8-4A7E-8FB8-DD6AF6AF5316}" srcId="{5CFDC770-9953-4672-B3EF-4FE46B06D765}" destId="{3DC41999-3250-47B3-B8F0-61FB758C24EE}" srcOrd="3" destOrd="0" parTransId="{D1246CAF-F4E9-4820-9BA7-8B9729D338EF}" sibTransId="{2F4BD3A5-730E-4DF1-8B5A-FA89BEA3CD62}"/>
    <dgm:cxn modelId="{292B613D-FDF9-4AA6-9F79-30ACEFB069C5}" type="presOf" srcId="{3DC41999-3250-47B3-B8F0-61FB758C24EE}" destId="{F2190072-9068-4D35-AD45-1051D2382F6A}" srcOrd="1" destOrd="0" presId="urn:microsoft.com/office/officeart/2005/8/layout/list1"/>
    <dgm:cxn modelId="{2C232A63-2F24-4CB9-B063-9DB3E8F5DD47}" type="presOf" srcId="{A5F0BA3F-C8A2-49E7-8432-C392DA85D876}" destId="{54BD9844-4625-45F7-8FC8-28CAB0EEAB61}" srcOrd="1" destOrd="0" presId="urn:microsoft.com/office/officeart/2005/8/layout/list1"/>
    <dgm:cxn modelId="{AD2F5263-2E4F-4543-8174-C03BBFE48DA5}" type="presOf" srcId="{0460F669-24CB-4640-9C8E-99D29C7D95BA}" destId="{D539596C-E2A7-47F8-9EEC-B5A44A5E59DF}" srcOrd="0" destOrd="0" presId="urn:microsoft.com/office/officeart/2005/8/layout/list1"/>
    <dgm:cxn modelId="{67D4C14A-2C30-4F30-BCE6-CC5709CE28CA}" srcId="{5CFDC770-9953-4672-B3EF-4FE46B06D765}" destId="{DB121BD7-11C2-477B-B68E-240EC6C9A6FA}" srcOrd="7" destOrd="0" parTransId="{644C5668-9833-4714-95CD-D1E3806CFF18}" sibTransId="{2EF3E49D-0FB9-45DA-BF94-F6037A9160FC}"/>
    <dgm:cxn modelId="{85C8914D-16B7-4EF5-AD9C-7C909EFE861C}" type="presOf" srcId="{DB121BD7-11C2-477B-B68E-240EC6C9A6FA}" destId="{3893264E-F6E3-44B2-9E52-2541B815F157}" srcOrd="1" destOrd="0" presId="urn:microsoft.com/office/officeart/2005/8/layout/list1"/>
    <dgm:cxn modelId="{7019C46E-49FA-4407-9DAC-942F9733ECF5}" type="presOf" srcId="{40F4E9DD-B2E9-40DF-B3C0-091D02A3E0A6}" destId="{C71F5BBA-0876-4E60-BA15-CD3E647EA7BB}" srcOrd="0" destOrd="0" presId="urn:microsoft.com/office/officeart/2005/8/layout/list1"/>
    <dgm:cxn modelId="{46758A76-205D-4A8E-A870-D54A04D294FE}" type="presOf" srcId="{BF52D2B1-8FA1-4DD0-9534-6EAAA4D33D4A}" destId="{66334786-BAD0-4C65-8DAF-53D35DF5A795}" srcOrd="0" destOrd="0" presId="urn:microsoft.com/office/officeart/2005/8/layout/list1"/>
    <dgm:cxn modelId="{33090D7C-F142-456E-B782-89031984A938}" type="presOf" srcId="{DB121BD7-11C2-477B-B68E-240EC6C9A6FA}" destId="{9451AB07-11BD-4951-B1F2-5AEA91766229}" srcOrd="0" destOrd="0" presId="urn:microsoft.com/office/officeart/2005/8/layout/list1"/>
    <dgm:cxn modelId="{B0D84584-3A4F-4D11-BFE8-BE4B62BF8FFB}" srcId="{5CFDC770-9953-4672-B3EF-4FE46B06D765}" destId="{A5F0BA3F-C8A2-49E7-8432-C392DA85D876}" srcOrd="8" destOrd="0" parTransId="{124C2B81-8F52-4F12-B4E2-36E056C216D4}" sibTransId="{35E8EA47-C032-415F-992E-75A19C448F4C}"/>
    <dgm:cxn modelId="{3E20B889-B889-4FE1-AB7B-16EEE39DA6BF}" type="presOf" srcId="{40F4E9DD-B2E9-40DF-B3C0-091D02A3E0A6}" destId="{431590DA-C758-4E0A-98D0-F7AA685CA24E}" srcOrd="1" destOrd="0" presId="urn:microsoft.com/office/officeart/2005/8/layout/list1"/>
    <dgm:cxn modelId="{0C751495-6206-4AA2-B192-DA510D0BD0B7}" type="presOf" srcId="{3DC41999-3250-47B3-B8F0-61FB758C24EE}" destId="{6F471FBE-F3DF-4A96-92C1-876974C54B04}" srcOrd="0" destOrd="0" presId="urn:microsoft.com/office/officeart/2005/8/layout/list1"/>
    <dgm:cxn modelId="{05DDEA9D-8A80-48F0-88C5-BF42ACF60C16}" type="presOf" srcId="{932DFBAA-05FE-4879-9DB0-313444FD6A94}" destId="{AA8BD97F-CC26-4EE3-8085-515568E9932E}" srcOrd="1" destOrd="0" presId="urn:microsoft.com/office/officeart/2005/8/layout/list1"/>
    <dgm:cxn modelId="{37D020A9-969F-4227-85BD-83BAA3CBD9AB}" type="presOf" srcId="{932DFBAA-05FE-4879-9DB0-313444FD6A94}" destId="{500C22CD-11CF-4DA4-B44B-38A6278CE8CA}" srcOrd="0" destOrd="0" presId="urn:microsoft.com/office/officeart/2005/8/layout/list1"/>
    <dgm:cxn modelId="{12CCD5AB-150A-438B-B75F-B2F2B421C732}" type="presOf" srcId="{5CFDC770-9953-4672-B3EF-4FE46B06D765}" destId="{BE566567-D499-4D70-B1DB-1150912DECD8}" srcOrd="0" destOrd="0" presId="urn:microsoft.com/office/officeart/2005/8/layout/list1"/>
    <dgm:cxn modelId="{22782BAD-951A-4EB0-A4B2-C4E3C02046EE}" type="presOf" srcId="{631022D9-4CA5-4706-9D4D-1E2C19AF5701}" destId="{47368509-5E20-4651-8547-D8D0FE203BDA}" srcOrd="1" destOrd="0" presId="urn:microsoft.com/office/officeart/2005/8/layout/list1"/>
    <dgm:cxn modelId="{DE78B1B0-66FC-4664-B522-71B635F4F868}" srcId="{5CFDC770-9953-4672-B3EF-4FE46B06D765}" destId="{E90D18B0-418B-4FFB-896F-6D4E1A51AA15}" srcOrd="4" destOrd="0" parTransId="{A031E93C-DF61-4313-BC46-13F7A0DEF396}" sibTransId="{94F92600-BC53-4A8B-ACD8-E75A7A7FB2A8}"/>
    <dgm:cxn modelId="{D660F7BC-4193-47BC-B163-FAC39E616388}" type="presOf" srcId="{BF52D2B1-8FA1-4DD0-9534-6EAAA4D33D4A}" destId="{EE890AEA-E236-4C28-9C2E-AFC55BB2EF3E}" srcOrd="1" destOrd="0" presId="urn:microsoft.com/office/officeart/2005/8/layout/list1"/>
    <dgm:cxn modelId="{9A67D7CA-0122-463D-B660-C30054385185}" type="presOf" srcId="{BF0B9D90-5472-420C-9523-B382FD6F830A}" destId="{DAC7D75A-710A-4650-8311-7613EDE8876D}" srcOrd="1" destOrd="0" presId="urn:microsoft.com/office/officeart/2005/8/layout/list1"/>
    <dgm:cxn modelId="{FB3C09D5-80A9-45A8-84A6-C4D60D6341D0}" type="presOf" srcId="{631022D9-4CA5-4706-9D4D-1E2C19AF5701}" destId="{84F94055-3EBA-4548-B68A-67404C3FEC32}" srcOrd="0" destOrd="0" presId="urn:microsoft.com/office/officeart/2005/8/layout/list1"/>
    <dgm:cxn modelId="{B442DDD8-D169-4E07-9A60-25EBF1ACB707}" type="presOf" srcId="{E90D18B0-418B-4FFB-896F-6D4E1A51AA15}" destId="{28214022-0481-4CA4-91BE-E230EFED4905}" srcOrd="1" destOrd="0" presId="urn:microsoft.com/office/officeart/2005/8/layout/list1"/>
    <dgm:cxn modelId="{EBD218F1-FEA7-4CA8-947C-1E89E81D7387}" srcId="{5CFDC770-9953-4672-B3EF-4FE46B06D765}" destId="{0460F669-24CB-4640-9C8E-99D29C7D95BA}" srcOrd="5" destOrd="0" parTransId="{82508AD7-0D6F-46EC-B2D8-94D54D39B365}" sibTransId="{B7C411A4-3C60-4234-A7E8-F2A852B68B33}"/>
    <dgm:cxn modelId="{5D2886F7-941C-4145-BAAE-E963EE0869AC}" srcId="{5CFDC770-9953-4672-B3EF-4FE46B06D765}" destId="{BF52D2B1-8FA1-4DD0-9534-6EAAA4D33D4A}" srcOrd="6" destOrd="0" parTransId="{24ABC38F-3EEB-4455-B57C-5399D6819BDA}" sibTransId="{7D70BD32-6264-41EE-8D31-A62C0FA7A721}"/>
    <dgm:cxn modelId="{F060CC7D-5907-4760-A708-68943609D8B1}" type="presParOf" srcId="{BE566567-D499-4D70-B1DB-1150912DECD8}" destId="{72820ECB-1C71-4B1C-8695-A753AA508D23}" srcOrd="0" destOrd="0" presId="urn:microsoft.com/office/officeart/2005/8/layout/list1"/>
    <dgm:cxn modelId="{D72148A0-33CE-4158-98AA-E0BC7FC793C9}" type="presParOf" srcId="{72820ECB-1C71-4B1C-8695-A753AA508D23}" destId="{7E2B8A1E-22CC-4D34-93D0-9A359CD1FDE6}" srcOrd="0" destOrd="0" presId="urn:microsoft.com/office/officeart/2005/8/layout/list1"/>
    <dgm:cxn modelId="{6DC17A0C-6A66-4DB9-9374-AB174858326F}" type="presParOf" srcId="{72820ECB-1C71-4B1C-8695-A753AA508D23}" destId="{DAC7D75A-710A-4650-8311-7613EDE8876D}" srcOrd="1" destOrd="0" presId="urn:microsoft.com/office/officeart/2005/8/layout/list1"/>
    <dgm:cxn modelId="{736E885B-3938-4DBB-89E7-EA7C29D4561D}" type="presParOf" srcId="{BE566567-D499-4D70-B1DB-1150912DECD8}" destId="{AE08E60E-3516-49DC-B8C6-9FD2D2016CC8}" srcOrd="1" destOrd="0" presId="urn:microsoft.com/office/officeart/2005/8/layout/list1"/>
    <dgm:cxn modelId="{1766BD15-8A1E-4709-AEC6-0386CF8921EA}" type="presParOf" srcId="{BE566567-D499-4D70-B1DB-1150912DECD8}" destId="{A97D64EE-3671-4274-98A4-39834A22CD6A}" srcOrd="2" destOrd="0" presId="urn:microsoft.com/office/officeart/2005/8/layout/list1"/>
    <dgm:cxn modelId="{939383E3-3E50-4B08-A0CF-06E08C4379BA}" type="presParOf" srcId="{BE566567-D499-4D70-B1DB-1150912DECD8}" destId="{57DB8A41-4AA6-4C5B-809A-13CDBBE3C3F8}" srcOrd="3" destOrd="0" presId="urn:microsoft.com/office/officeart/2005/8/layout/list1"/>
    <dgm:cxn modelId="{EAF0FCE0-979F-414F-A569-3577538CAC91}" type="presParOf" srcId="{BE566567-D499-4D70-B1DB-1150912DECD8}" destId="{E8812D81-2DF4-4877-A3CA-673B080D6E3B}" srcOrd="4" destOrd="0" presId="urn:microsoft.com/office/officeart/2005/8/layout/list1"/>
    <dgm:cxn modelId="{5E611DDA-22EA-4923-97B4-C367A10AA34E}" type="presParOf" srcId="{E8812D81-2DF4-4877-A3CA-673B080D6E3B}" destId="{500C22CD-11CF-4DA4-B44B-38A6278CE8CA}" srcOrd="0" destOrd="0" presId="urn:microsoft.com/office/officeart/2005/8/layout/list1"/>
    <dgm:cxn modelId="{6ED3BB50-1EDF-4742-B9B4-025FEC9D9399}" type="presParOf" srcId="{E8812D81-2DF4-4877-A3CA-673B080D6E3B}" destId="{AA8BD97F-CC26-4EE3-8085-515568E9932E}" srcOrd="1" destOrd="0" presId="urn:microsoft.com/office/officeart/2005/8/layout/list1"/>
    <dgm:cxn modelId="{5ACCE1A2-7BCF-4D6C-AA95-10E7A92F8928}" type="presParOf" srcId="{BE566567-D499-4D70-B1DB-1150912DECD8}" destId="{35C11B5A-576B-40A9-9FF6-F06CBBD40F7C}" srcOrd="5" destOrd="0" presId="urn:microsoft.com/office/officeart/2005/8/layout/list1"/>
    <dgm:cxn modelId="{35825CE6-26AB-4752-BC6C-2F4E5A8FDA47}" type="presParOf" srcId="{BE566567-D499-4D70-B1DB-1150912DECD8}" destId="{073929BF-E575-43EB-9103-B48300FBA7FB}" srcOrd="6" destOrd="0" presId="urn:microsoft.com/office/officeart/2005/8/layout/list1"/>
    <dgm:cxn modelId="{83B9CD65-FED7-4C59-8BBC-AA03426D361A}" type="presParOf" srcId="{BE566567-D499-4D70-B1DB-1150912DECD8}" destId="{A88A842B-5528-459B-8FDD-1E50CA0615AE}" srcOrd="7" destOrd="0" presId="urn:microsoft.com/office/officeart/2005/8/layout/list1"/>
    <dgm:cxn modelId="{630A6D9F-46F7-4369-A42F-8F4958A3091F}" type="presParOf" srcId="{BE566567-D499-4D70-B1DB-1150912DECD8}" destId="{874BE62E-34B6-48FD-959F-7F4306726512}" srcOrd="8" destOrd="0" presId="urn:microsoft.com/office/officeart/2005/8/layout/list1"/>
    <dgm:cxn modelId="{F868CB27-6E7A-465E-B8AA-E692951D7570}" type="presParOf" srcId="{874BE62E-34B6-48FD-959F-7F4306726512}" destId="{84F94055-3EBA-4548-B68A-67404C3FEC32}" srcOrd="0" destOrd="0" presId="urn:microsoft.com/office/officeart/2005/8/layout/list1"/>
    <dgm:cxn modelId="{BF2DF1F2-6286-4C50-88D8-E39A68073CE8}" type="presParOf" srcId="{874BE62E-34B6-48FD-959F-7F4306726512}" destId="{47368509-5E20-4651-8547-D8D0FE203BDA}" srcOrd="1" destOrd="0" presId="urn:microsoft.com/office/officeart/2005/8/layout/list1"/>
    <dgm:cxn modelId="{7D5B7C94-F014-4B1B-8A01-83FDF7C5FC52}" type="presParOf" srcId="{BE566567-D499-4D70-B1DB-1150912DECD8}" destId="{6694E580-F677-48CC-B4A7-6519711007B5}" srcOrd="9" destOrd="0" presId="urn:microsoft.com/office/officeart/2005/8/layout/list1"/>
    <dgm:cxn modelId="{2743BE87-9CA4-4609-AB56-705456D5D421}" type="presParOf" srcId="{BE566567-D499-4D70-B1DB-1150912DECD8}" destId="{52728BB7-CA6F-4456-AA59-9052B104B476}" srcOrd="10" destOrd="0" presId="urn:microsoft.com/office/officeart/2005/8/layout/list1"/>
    <dgm:cxn modelId="{EAAB86B3-6476-4B08-8B8F-AD5FD54B3844}" type="presParOf" srcId="{BE566567-D499-4D70-B1DB-1150912DECD8}" destId="{DA3A0866-846B-497A-9589-135ABDA8FE59}" srcOrd="11" destOrd="0" presId="urn:microsoft.com/office/officeart/2005/8/layout/list1"/>
    <dgm:cxn modelId="{63F0159E-4A29-4920-9739-9AE21503A8E7}" type="presParOf" srcId="{BE566567-D499-4D70-B1DB-1150912DECD8}" destId="{10F474D5-C5AE-4192-ADFE-6A525C7A33FC}" srcOrd="12" destOrd="0" presId="urn:microsoft.com/office/officeart/2005/8/layout/list1"/>
    <dgm:cxn modelId="{FA3E0B16-E3A6-4E3F-A801-A59B9402FE8C}" type="presParOf" srcId="{10F474D5-C5AE-4192-ADFE-6A525C7A33FC}" destId="{6F471FBE-F3DF-4A96-92C1-876974C54B04}" srcOrd="0" destOrd="0" presId="urn:microsoft.com/office/officeart/2005/8/layout/list1"/>
    <dgm:cxn modelId="{55619E6F-C1F2-49F9-AE79-F5FC71C18502}" type="presParOf" srcId="{10F474D5-C5AE-4192-ADFE-6A525C7A33FC}" destId="{F2190072-9068-4D35-AD45-1051D2382F6A}" srcOrd="1" destOrd="0" presId="urn:microsoft.com/office/officeart/2005/8/layout/list1"/>
    <dgm:cxn modelId="{D1E843EA-06AA-408F-8EAB-6E1FC1F7B7E7}" type="presParOf" srcId="{BE566567-D499-4D70-B1DB-1150912DECD8}" destId="{8AA5A985-5708-4EDD-80F2-0A0840BA9770}" srcOrd="13" destOrd="0" presId="urn:microsoft.com/office/officeart/2005/8/layout/list1"/>
    <dgm:cxn modelId="{FE8398F1-D58E-43FC-80E1-A687F022D5A0}" type="presParOf" srcId="{BE566567-D499-4D70-B1DB-1150912DECD8}" destId="{B3046268-3176-4140-8FF4-B772B41AB40A}" srcOrd="14" destOrd="0" presId="urn:microsoft.com/office/officeart/2005/8/layout/list1"/>
    <dgm:cxn modelId="{22583691-97BE-4EDE-8552-C59FC5CC75CD}" type="presParOf" srcId="{BE566567-D499-4D70-B1DB-1150912DECD8}" destId="{878B5E55-DDFC-47DF-9FE4-90A341FFC6B1}" srcOrd="15" destOrd="0" presId="urn:microsoft.com/office/officeart/2005/8/layout/list1"/>
    <dgm:cxn modelId="{7E6E8071-70DA-4A67-9D04-4F4780AAFD6B}" type="presParOf" srcId="{BE566567-D499-4D70-B1DB-1150912DECD8}" destId="{087EF94C-90E0-420D-8567-0DFAC270C20D}" srcOrd="16" destOrd="0" presId="urn:microsoft.com/office/officeart/2005/8/layout/list1"/>
    <dgm:cxn modelId="{1DD4B4CF-7870-436F-BC29-D286922E35A8}" type="presParOf" srcId="{087EF94C-90E0-420D-8567-0DFAC270C20D}" destId="{28C9AF3E-D10B-4213-8598-1F23F9CFE9D1}" srcOrd="0" destOrd="0" presId="urn:microsoft.com/office/officeart/2005/8/layout/list1"/>
    <dgm:cxn modelId="{91F98516-9FFA-4C4A-A21E-690ED6BFB767}" type="presParOf" srcId="{087EF94C-90E0-420D-8567-0DFAC270C20D}" destId="{28214022-0481-4CA4-91BE-E230EFED4905}" srcOrd="1" destOrd="0" presId="urn:microsoft.com/office/officeart/2005/8/layout/list1"/>
    <dgm:cxn modelId="{7B29FB6E-08D3-4305-A785-BAFF03302DBD}" type="presParOf" srcId="{BE566567-D499-4D70-B1DB-1150912DECD8}" destId="{6BF41529-4A5B-4F94-A0F9-972586FC560F}" srcOrd="17" destOrd="0" presId="urn:microsoft.com/office/officeart/2005/8/layout/list1"/>
    <dgm:cxn modelId="{86BAE078-B66C-4BA1-BECB-A4017F8CD3C2}" type="presParOf" srcId="{BE566567-D499-4D70-B1DB-1150912DECD8}" destId="{EC01A547-6365-40C4-A9EC-8656C3B6B206}" srcOrd="18" destOrd="0" presId="urn:microsoft.com/office/officeart/2005/8/layout/list1"/>
    <dgm:cxn modelId="{F3ECB7B8-2980-4FA9-8B8D-C278654C957A}" type="presParOf" srcId="{BE566567-D499-4D70-B1DB-1150912DECD8}" destId="{47026A71-08CF-4474-82DE-A18333965207}" srcOrd="19" destOrd="0" presId="urn:microsoft.com/office/officeart/2005/8/layout/list1"/>
    <dgm:cxn modelId="{408F01F2-A683-457A-86D7-2E04093991DB}" type="presParOf" srcId="{BE566567-D499-4D70-B1DB-1150912DECD8}" destId="{67FC4463-58C4-4016-A0DD-2470F9895CD1}" srcOrd="20" destOrd="0" presId="urn:microsoft.com/office/officeart/2005/8/layout/list1"/>
    <dgm:cxn modelId="{0A03E990-3C81-479C-8C98-6E4D4FAD5910}" type="presParOf" srcId="{67FC4463-58C4-4016-A0DD-2470F9895CD1}" destId="{D539596C-E2A7-47F8-9EEC-B5A44A5E59DF}" srcOrd="0" destOrd="0" presId="urn:microsoft.com/office/officeart/2005/8/layout/list1"/>
    <dgm:cxn modelId="{84F214D2-9E15-457B-A011-3D4F9CD4D8FA}" type="presParOf" srcId="{67FC4463-58C4-4016-A0DD-2470F9895CD1}" destId="{BC9DAA7F-3C5A-4BD5-BD2D-567E1F947E21}" srcOrd="1" destOrd="0" presId="urn:microsoft.com/office/officeart/2005/8/layout/list1"/>
    <dgm:cxn modelId="{3244D6E6-D437-4574-BB98-0AD02DA1C2A5}" type="presParOf" srcId="{BE566567-D499-4D70-B1DB-1150912DECD8}" destId="{514CE778-6CD9-4571-B065-10EC56853D0B}" srcOrd="21" destOrd="0" presId="urn:microsoft.com/office/officeart/2005/8/layout/list1"/>
    <dgm:cxn modelId="{4653E810-A081-492C-849F-801D13E4EC44}" type="presParOf" srcId="{BE566567-D499-4D70-B1DB-1150912DECD8}" destId="{1AD474A5-A504-4E79-9354-294749AAFF94}" srcOrd="22" destOrd="0" presId="urn:microsoft.com/office/officeart/2005/8/layout/list1"/>
    <dgm:cxn modelId="{D3D51D3C-E9DE-4798-B6F6-88E09F240C3D}" type="presParOf" srcId="{BE566567-D499-4D70-B1DB-1150912DECD8}" destId="{5067BF13-9E41-49DF-8676-4C55FFE8F083}" srcOrd="23" destOrd="0" presId="urn:microsoft.com/office/officeart/2005/8/layout/list1"/>
    <dgm:cxn modelId="{FB7635C6-E7C5-4D14-89A0-659A6D2C79AE}" type="presParOf" srcId="{BE566567-D499-4D70-B1DB-1150912DECD8}" destId="{D69A98FC-2D67-4F11-B4CF-BF20E319116C}" srcOrd="24" destOrd="0" presId="urn:microsoft.com/office/officeart/2005/8/layout/list1"/>
    <dgm:cxn modelId="{04EF5FA3-F0F1-4037-A300-E345200E9B8E}" type="presParOf" srcId="{D69A98FC-2D67-4F11-B4CF-BF20E319116C}" destId="{66334786-BAD0-4C65-8DAF-53D35DF5A795}" srcOrd="0" destOrd="0" presId="urn:microsoft.com/office/officeart/2005/8/layout/list1"/>
    <dgm:cxn modelId="{CFB99DD2-6DD3-4C7F-A7A4-7597909077D2}" type="presParOf" srcId="{D69A98FC-2D67-4F11-B4CF-BF20E319116C}" destId="{EE890AEA-E236-4C28-9C2E-AFC55BB2EF3E}" srcOrd="1" destOrd="0" presId="urn:microsoft.com/office/officeart/2005/8/layout/list1"/>
    <dgm:cxn modelId="{223D63BD-6DFF-4B15-9FAC-C895A717C0C2}" type="presParOf" srcId="{BE566567-D499-4D70-B1DB-1150912DECD8}" destId="{FB5C745F-1B5A-4B1F-AC99-875DED222FCB}" srcOrd="25" destOrd="0" presId="urn:microsoft.com/office/officeart/2005/8/layout/list1"/>
    <dgm:cxn modelId="{3FDADC45-06E1-44AF-9912-91A9061CF2B4}" type="presParOf" srcId="{BE566567-D499-4D70-B1DB-1150912DECD8}" destId="{9AC47F98-0039-4549-A971-EB5A871DAA49}" srcOrd="26" destOrd="0" presId="urn:microsoft.com/office/officeart/2005/8/layout/list1"/>
    <dgm:cxn modelId="{B6EB8AB6-852F-48A7-AB75-BFF8906199E2}" type="presParOf" srcId="{BE566567-D499-4D70-B1DB-1150912DECD8}" destId="{01833A66-5193-4295-98CA-EC17CEDFB99F}" srcOrd="27" destOrd="0" presId="urn:microsoft.com/office/officeart/2005/8/layout/list1"/>
    <dgm:cxn modelId="{F15D78C1-8E37-4D61-AF42-0BEC3F136F82}" type="presParOf" srcId="{BE566567-D499-4D70-B1DB-1150912DECD8}" destId="{BC4D163A-D1E3-4378-82F5-F75510781D09}" srcOrd="28" destOrd="0" presId="urn:microsoft.com/office/officeart/2005/8/layout/list1"/>
    <dgm:cxn modelId="{2FF2C1E4-E64B-464C-9A70-AC9602B8431A}" type="presParOf" srcId="{BC4D163A-D1E3-4378-82F5-F75510781D09}" destId="{9451AB07-11BD-4951-B1F2-5AEA91766229}" srcOrd="0" destOrd="0" presId="urn:microsoft.com/office/officeart/2005/8/layout/list1"/>
    <dgm:cxn modelId="{4CBE8568-2329-49B8-986C-487F138F6DFA}" type="presParOf" srcId="{BC4D163A-D1E3-4378-82F5-F75510781D09}" destId="{3893264E-F6E3-44B2-9E52-2541B815F157}" srcOrd="1" destOrd="0" presId="urn:microsoft.com/office/officeart/2005/8/layout/list1"/>
    <dgm:cxn modelId="{012BBE25-7CCE-43CD-8FC1-E8AACAA11887}" type="presParOf" srcId="{BE566567-D499-4D70-B1DB-1150912DECD8}" destId="{C7E81715-C2E1-435D-8719-8AD54BD4EE0F}" srcOrd="29" destOrd="0" presId="urn:microsoft.com/office/officeart/2005/8/layout/list1"/>
    <dgm:cxn modelId="{373CF1FC-3715-47EC-B06E-0FB48636CBE0}" type="presParOf" srcId="{BE566567-D499-4D70-B1DB-1150912DECD8}" destId="{3303B098-70E5-43DB-B5F7-1ED91CD973D5}" srcOrd="30" destOrd="0" presId="urn:microsoft.com/office/officeart/2005/8/layout/list1"/>
    <dgm:cxn modelId="{EC9E6741-3F86-4CBF-9BB1-A1CB18565BD1}" type="presParOf" srcId="{BE566567-D499-4D70-B1DB-1150912DECD8}" destId="{F1CEB44F-3799-4B3E-98C0-B48670F95A70}" srcOrd="31" destOrd="0" presId="urn:microsoft.com/office/officeart/2005/8/layout/list1"/>
    <dgm:cxn modelId="{FCBA983C-FEEE-47E7-88C3-6CFE6AFD4EC9}" type="presParOf" srcId="{BE566567-D499-4D70-B1DB-1150912DECD8}" destId="{44212C48-5204-44F2-AF61-AD07AA75FBB3}" srcOrd="32" destOrd="0" presId="urn:microsoft.com/office/officeart/2005/8/layout/list1"/>
    <dgm:cxn modelId="{B55FD3F4-337E-460C-839A-CBFEB9F582A3}" type="presParOf" srcId="{44212C48-5204-44F2-AF61-AD07AA75FBB3}" destId="{EB1563F1-240B-4125-81B4-C72556630C28}" srcOrd="0" destOrd="0" presId="urn:microsoft.com/office/officeart/2005/8/layout/list1"/>
    <dgm:cxn modelId="{52141406-DABE-4B5C-9C22-85CF98A5E555}" type="presParOf" srcId="{44212C48-5204-44F2-AF61-AD07AA75FBB3}" destId="{54BD9844-4625-45F7-8FC8-28CAB0EEAB61}" srcOrd="1" destOrd="0" presId="urn:microsoft.com/office/officeart/2005/8/layout/list1"/>
    <dgm:cxn modelId="{ED8AD798-6648-4108-9950-9B6D7A5419B9}" type="presParOf" srcId="{BE566567-D499-4D70-B1DB-1150912DECD8}" destId="{C7F72B0F-B8C7-4511-8089-FCBE6847B027}" srcOrd="33" destOrd="0" presId="urn:microsoft.com/office/officeart/2005/8/layout/list1"/>
    <dgm:cxn modelId="{5C4AB87E-D70C-4CBC-82E0-91E1A34424D0}" type="presParOf" srcId="{BE566567-D499-4D70-B1DB-1150912DECD8}" destId="{54F900D1-E576-41FB-A7B6-1C03BBB7FB63}" srcOrd="34" destOrd="0" presId="urn:microsoft.com/office/officeart/2005/8/layout/list1"/>
    <dgm:cxn modelId="{90E08643-81C1-4127-ACE4-07A36A3BEC3C}" type="presParOf" srcId="{BE566567-D499-4D70-B1DB-1150912DECD8}" destId="{570FD1AB-D947-44C3-A3F5-ACC861461C58}" srcOrd="35" destOrd="0" presId="urn:microsoft.com/office/officeart/2005/8/layout/list1"/>
    <dgm:cxn modelId="{0B72EDB4-2CBF-4A4F-80D2-31DFCC38A8A7}" type="presParOf" srcId="{BE566567-D499-4D70-B1DB-1150912DECD8}" destId="{0B4F2BB5-3960-41D5-AECE-3C6162409360}" srcOrd="36" destOrd="0" presId="urn:microsoft.com/office/officeart/2005/8/layout/list1"/>
    <dgm:cxn modelId="{CD54CE3A-DCA7-4038-B233-BD6DCCD3A79B}" type="presParOf" srcId="{0B4F2BB5-3960-41D5-AECE-3C6162409360}" destId="{C71F5BBA-0876-4E60-BA15-CD3E647EA7BB}" srcOrd="0" destOrd="0" presId="urn:microsoft.com/office/officeart/2005/8/layout/list1"/>
    <dgm:cxn modelId="{D3C21125-7E2A-4EAE-8359-622B27D1CF1F}" type="presParOf" srcId="{0B4F2BB5-3960-41D5-AECE-3C6162409360}" destId="{431590DA-C758-4E0A-98D0-F7AA685CA24E}" srcOrd="1" destOrd="0" presId="urn:microsoft.com/office/officeart/2005/8/layout/list1"/>
    <dgm:cxn modelId="{C1941AC5-DDAA-49BD-8E78-EF52966D4EE6}" type="presParOf" srcId="{BE566567-D499-4D70-B1DB-1150912DECD8}" destId="{3F6165C4-E71C-4801-AE79-1F22302CE875}" srcOrd="37" destOrd="0" presId="urn:microsoft.com/office/officeart/2005/8/layout/list1"/>
    <dgm:cxn modelId="{EED70064-B477-49FF-9FAD-C737DEADFB46}" type="presParOf" srcId="{BE566567-D499-4D70-B1DB-1150912DECD8}" destId="{FE3074E0-23A8-4C81-A335-890408582098}" srcOrd="3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BD113F0-5E1E-464D-8503-87C074BE446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04E62EC-68C3-40E4-949D-00E7B6527E30}">
      <dgm:prSet phldrT="[Text]"/>
      <dgm:spPr/>
      <dgm:t>
        <a:bodyPr/>
        <a:lstStyle/>
        <a:p>
          <a:r>
            <a:rPr lang="en-US" dirty="0"/>
            <a:t>Questions?</a:t>
          </a:r>
        </a:p>
      </dgm:t>
    </dgm:pt>
    <dgm:pt modelId="{BB10A63A-4572-44A8-93E1-197A9C24774F}" type="parTrans" cxnId="{DD136580-26CF-49EB-B059-D0CE2720B711}">
      <dgm:prSet/>
      <dgm:spPr/>
      <dgm:t>
        <a:bodyPr/>
        <a:lstStyle/>
        <a:p>
          <a:endParaRPr lang="en-US"/>
        </a:p>
      </dgm:t>
    </dgm:pt>
    <dgm:pt modelId="{8804D400-7740-4F3C-8499-0CEF6E35E979}" type="sibTrans" cxnId="{DD136580-26CF-49EB-B059-D0CE2720B711}">
      <dgm:prSet/>
      <dgm:spPr/>
      <dgm:t>
        <a:bodyPr/>
        <a:lstStyle/>
        <a:p>
          <a:endParaRPr lang="en-US"/>
        </a:p>
      </dgm:t>
    </dgm:pt>
    <dgm:pt modelId="{33583D03-2B67-404F-9170-FA4FBCA99261}">
      <dgm:prSet phldrT="[Text]"/>
      <dgm:spPr/>
      <dgm:t>
        <a:bodyPr/>
        <a:lstStyle/>
        <a:p>
          <a:r>
            <a:rPr lang="en-US" dirty="0"/>
            <a:t>Contact</a:t>
          </a:r>
        </a:p>
      </dgm:t>
    </dgm:pt>
    <dgm:pt modelId="{AD5753BD-0FE6-44EA-B4EA-C2F8EF9ECFF5}" type="parTrans" cxnId="{AC19ACB2-D45B-4463-8A25-9ABA49F0519A}">
      <dgm:prSet/>
      <dgm:spPr/>
      <dgm:t>
        <a:bodyPr/>
        <a:lstStyle/>
        <a:p>
          <a:endParaRPr lang="en-US"/>
        </a:p>
      </dgm:t>
    </dgm:pt>
    <dgm:pt modelId="{65C60552-E00B-4870-9B76-FE62C9014DCB}" type="sibTrans" cxnId="{AC19ACB2-D45B-4463-8A25-9ABA49F0519A}">
      <dgm:prSet/>
      <dgm:spPr/>
      <dgm:t>
        <a:bodyPr/>
        <a:lstStyle/>
        <a:p>
          <a:endParaRPr lang="en-US"/>
        </a:p>
      </dgm:t>
    </dgm:pt>
    <dgm:pt modelId="{37D46145-6F31-4FD0-9F96-EB387A687285}">
      <dgm:prSet phldrT="[Text]"/>
      <dgm:spPr/>
      <dgm:t>
        <a:bodyPr/>
        <a:lstStyle/>
        <a:p>
          <a:r>
            <a:rPr lang="en-US" dirty="0"/>
            <a:t>drobinson@montrosegroupllc.com</a:t>
          </a:r>
        </a:p>
      </dgm:t>
    </dgm:pt>
    <dgm:pt modelId="{86A97D9F-4112-4629-BEE6-66582BF978B6}" type="parTrans" cxnId="{24828D2A-6B45-45F6-BB30-17E82DF151A4}">
      <dgm:prSet/>
      <dgm:spPr/>
    </dgm:pt>
    <dgm:pt modelId="{897855AA-88F6-4ECF-8F26-B72984F14363}" type="sibTrans" cxnId="{24828D2A-6B45-45F6-BB30-17E82DF151A4}">
      <dgm:prSet/>
      <dgm:spPr/>
    </dgm:pt>
    <dgm:pt modelId="{372F8D4E-7B69-4870-B733-5564C9798146}">
      <dgm:prSet phldrT="[Text]"/>
      <dgm:spPr/>
      <dgm:t>
        <a:bodyPr/>
        <a:lstStyle/>
        <a:p>
          <a:r>
            <a:rPr lang="en-US" dirty="0"/>
            <a:t>ngreen@montrosegroupllc.com</a:t>
          </a:r>
        </a:p>
      </dgm:t>
    </dgm:pt>
    <dgm:pt modelId="{4EFAEF50-2955-4C9B-A16C-9D5CD47EFBC1}" type="parTrans" cxnId="{151740B9-4614-42D9-81D7-25A31B923CBC}">
      <dgm:prSet/>
      <dgm:spPr/>
    </dgm:pt>
    <dgm:pt modelId="{525AAEDB-3C04-4E67-8D5F-CA32A6D4AA8A}" type="sibTrans" cxnId="{151740B9-4614-42D9-81D7-25A31B923CBC}">
      <dgm:prSet/>
      <dgm:spPr/>
    </dgm:pt>
    <dgm:pt modelId="{CD0BBACB-E7A9-44BB-8606-CC571F3AF75E}">
      <dgm:prSet phldrT="[Text]"/>
      <dgm:spPr/>
      <dgm:t>
        <a:bodyPr/>
        <a:lstStyle/>
        <a:p>
          <a:r>
            <a:rPr lang="en-US" dirty="0"/>
            <a:t>jbgrant@montrosegroupllc.com</a:t>
          </a:r>
        </a:p>
      </dgm:t>
    </dgm:pt>
    <dgm:pt modelId="{CEA4A926-E50E-479C-BF75-789ACE5B39AD}" type="parTrans" cxnId="{CC1782F5-629C-4A19-A72A-255121FDCD7C}">
      <dgm:prSet/>
      <dgm:spPr/>
    </dgm:pt>
    <dgm:pt modelId="{8F683A39-2A23-45BE-AD92-D7A4D5D254EA}" type="sibTrans" cxnId="{CC1782F5-629C-4A19-A72A-255121FDCD7C}">
      <dgm:prSet/>
      <dgm:spPr/>
    </dgm:pt>
    <dgm:pt modelId="{9E56C9A0-A446-4639-A168-169789C3B4CA}">
      <dgm:prSet phldrT="[Text]"/>
      <dgm:spPr/>
      <dgm:t>
        <a:bodyPr/>
        <a:lstStyle/>
        <a:p>
          <a:r>
            <a:rPr lang="en-US" dirty="0"/>
            <a:t>tbiggam@montrosegroupllc.com</a:t>
          </a:r>
        </a:p>
      </dgm:t>
    </dgm:pt>
    <dgm:pt modelId="{EC35EBFE-815D-4F3C-B937-6BC7EEE6B855}" type="parTrans" cxnId="{F235569C-FE08-4A90-97CE-46EB2C9708A4}">
      <dgm:prSet/>
      <dgm:spPr/>
    </dgm:pt>
    <dgm:pt modelId="{A4D16E61-B625-4419-A651-A0B73EF30D7A}" type="sibTrans" cxnId="{F235569C-FE08-4A90-97CE-46EB2C9708A4}">
      <dgm:prSet/>
      <dgm:spPr/>
    </dgm:pt>
    <dgm:pt modelId="{5793D491-1F67-43B1-AF1C-43E4A26CC83B}">
      <dgm:prSet phldrT="[Text]"/>
      <dgm:spPr/>
      <dgm:t>
        <a:bodyPr/>
        <a:lstStyle/>
        <a:p>
          <a:r>
            <a:rPr lang="en-US" dirty="0"/>
            <a:t>hcrume@montrosegroupllc.com</a:t>
          </a:r>
        </a:p>
      </dgm:t>
    </dgm:pt>
    <dgm:pt modelId="{B8C67953-550B-4035-8B71-5C6EE93A8C80}" type="parTrans" cxnId="{817894DC-74BC-42D9-80FF-AD92E26AF970}">
      <dgm:prSet/>
      <dgm:spPr/>
    </dgm:pt>
    <dgm:pt modelId="{EF6D3FCB-6961-477D-9EAB-ABF8E7785B9E}" type="sibTrans" cxnId="{817894DC-74BC-42D9-80FF-AD92E26AF970}">
      <dgm:prSet/>
      <dgm:spPr/>
    </dgm:pt>
    <dgm:pt modelId="{D347D62F-0830-4413-A164-1A9D50E74DDE}" type="pres">
      <dgm:prSet presAssocID="{9BD113F0-5E1E-464D-8503-87C074BE4461}" presName="diagram" presStyleCnt="0">
        <dgm:presLayoutVars>
          <dgm:dir/>
          <dgm:resizeHandles val="exact"/>
        </dgm:presLayoutVars>
      </dgm:prSet>
      <dgm:spPr/>
    </dgm:pt>
    <dgm:pt modelId="{99D0DAED-02E9-474F-9B2C-23D6DF4F7C10}" type="pres">
      <dgm:prSet presAssocID="{104E62EC-68C3-40E4-949D-00E7B6527E30}" presName="node" presStyleLbl="node1" presStyleIdx="0" presStyleCnt="2">
        <dgm:presLayoutVars>
          <dgm:bulletEnabled val="1"/>
        </dgm:presLayoutVars>
      </dgm:prSet>
      <dgm:spPr/>
    </dgm:pt>
    <dgm:pt modelId="{08A6CF71-306F-40BF-96F4-DDC7123930DF}" type="pres">
      <dgm:prSet presAssocID="{8804D400-7740-4F3C-8499-0CEF6E35E979}" presName="sibTrans" presStyleCnt="0"/>
      <dgm:spPr/>
    </dgm:pt>
    <dgm:pt modelId="{0C479CF1-25BC-447E-8322-94CD5AF7ABF2}" type="pres">
      <dgm:prSet presAssocID="{33583D03-2B67-404F-9170-FA4FBCA99261}" presName="node" presStyleLbl="node1" presStyleIdx="1" presStyleCnt="2">
        <dgm:presLayoutVars>
          <dgm:bulletEnabled val="1"/>
        </dgm:presLayoutVars>
      </dgm:prSet>
      <dgm:spPr/>
    </dgm:pt>
  </dgm:ptLst>
  <dgm:cxnLst>
    <dgm:cxn modelId="{B20CDC13-8454-47B4-B4E8-41F4D678B008}" type="presOf" srcId="{372F8D4E-7B69-4870-B733-5564C9798146}" destId="{0C479CF1-25BC-447E-8322-94CD5AF7ABF2}" srcOrd="0" destOrd="2" presId="urn:microsoft.com/office/officeart/2005/8/layout/default"/>
    <dgm:cxn modelId="{24828D2A-6B45-45F6-BB30-17E82DF151A4}" srcId="{33583D03-2B67-404F-9170-FA4FBCA99261}" destId="{37D46145-6F31-4FD0-9F96-EB387A687285}" srcOrd="0" destOrd="0" parTransId="{86A97D9F-4112-4629-BEE6-66582BF978B6}" sibTransId="{897855AA-88F6-4ECF-8F26-B72984F14363}"/>
    <dgm:cxn modelId="{07A3B564-B24E-41C6-9A87-FC07E87C4980}" type="presOf" srcId="{104E62EC-68C3-40E4-949D-00E7B6527E30}" destId="{99D0DAED-02E9-474F-9B2C-23D6DF4F7C10}" srcOrd="0" destOrd="0" presId="urn:microsoft.com/office/officeart/2005/8/layout/default"/>
    <dgm:cxn modelId="{273CE144-E29E-40EE-BEFD-192D31FC8D54}" type="presOf" srcId="{37D46145-6F31-4FD0-9F96-EB387A687285}" destId="{0C479CF1-25BC-447E-8322-94CD5AF7ABF2}" srcOrd="0" destOrd="1" presId="urn:microsoft.com/office/officeart/2005/8/layout/default"/>
    <dgm:cxn modelId="{8CF77878-71FA-446D-A373-7C918A1D24B0}" type="presOf" srcId="{5793D491-1F67-43B1-AF1C-43E4A26CC83B}" destId="{0C479CF1-25BC-447E-8322-94CD5AF7ABF2}" srcOrd="0" destOrd="5" presId="urn:microsoft.com/office/officeart/2005/8/layout/default"/>
    <dgm:cxn modelId="{DD136580-26CF-49EB-B059-D0CE2720B711}" srcId="{9BD113F0-5E1E-464D-8503-87C074BE4461}" destId="{104E62EC-68C3-40E4-949D-00E7B6527E30}" srcOrd="0" destOrd="0" parTransId="{BB10A63A-4572-44A8-93E1-197A9C24774F}" sibTransId="{8804D400-7740-4F3C-8499-0CEF6E35E979}"/>
    <dgm:cxn modelId="{F235569C-FE08-4A90-97CE-46EB2C9708A4}" srcId="{33583D03-2B67-404F-9170-FA4FBCA99261}" destId="{9E56C9A0-A446-4639-A168-169789C3B4CA}" srcOrd="3" destOrd="0" parTransId="{EC35EBFE-815D-4F3C-B937-6BC7EEE6B855}" sibTransId="{A4D16E61-B625-4419-A651-A0B73EF30D7A}"/>
    <dgm:cxn modelId="{942474AF-50FE-42A3-B742-E2CF8D29171A}" type="presOf" srcId="{33583D03-2B67-404F-9170-FA4FBCA99261}" destId="{0C479CF1-25BC-447E-8322-94CD5AF7ABF2}" srcOrd="0" destOrd="0" presId="urn:microsoft.com/office/officeart/2005/8/layout/default"/>
    <dgm:cxn modelId="{AC19ACB2-D45B-4463-8A25-9ABA49F0519A}" srcId="{9BD113F0-5E1E-464D-8503-87C074BE4461}" destId="{33583D03-2B67-404F-9170-FA4FBCA99261}" srcOrd="1" destOrd="0" parTransId="{AD5753BD-0FE6-44EA-B4EA-C2F8EF9ECFF5}" sibTransId="{65C60552-E00B-4870-9B76-FE62C9014DCB}"/>
    <dgm:cxn modelId="{151740B9-4614-42D9-81D7-25A31B923CBC}" srcId="{33583D03-2B67-404F-9170-FA4FBCA99261}" destId="{372F8D4E-7B69-4870-B733-5564C9798146}" srcOrd="1" destOrd="0" parTransId="{4EFAEF50-2955-4C9B-A16C-9D5CD47EFBC1}" sibTransId="{525AAEDB-3C04-4E67-8D5F-CA32A6D4AA8A}"/>
    <dgm:cxn modelId="{ACD1D7C1-3D01-4A98-9BFD-A8AAF0334585}" type="presOf" srcId="{9BD113F0-5E1E-464D-8503-87C074BE4461}" destId="{D347D62F-0830-4413-A164-1A9D50E74DDE}" srcOrd="0" destOrd="0" presId="urn:microsoft.com/office/officeart/2005/8/layout/default"/>
    <dgm:cxn modelId="{314100D0-0847-4A9C-A250-CA0AB1DD6FB7}" type="presOf" srcId="{CD0BBACB-E7A9-44BB-8606-CC571F3AF75E}" destId="{0C479CF1-25BC-447E-8322-94CD5AF7ABF2}" srcOrd="0" destOrd="3" presId="urn:microsoft.com/office/officeart/2005/8/layout/default"/>
    <dgm:cxn modelId="{817894DC-74BC-42D9-80FF-AD92E26AF970}" srcId="{33583D03-2B67-404F-9170-FA4FBCA99261}" destId="{5793D491-1F67-43B1-AF1C-43E4A26CC83B}" srcOrd="4" destOrd="0" parTransId="{B8C67953-550B-4035-8B71-5C6EE93A8C80}" sibTransId="{EF6D3FCB-6961-477D-9EAB-ABF8E7785B9E}"/>
    <dgm:cxn modelId="{BA9BE8E6-7F36-4EA7-809B-DE9F6510B773}" type="presOf" srcId="{9E56C9A0-A446-4639-A168-169789C3B4CA}" destId="{0C479CF1-25BC-447E-8322-94CD5AF7ABF2}" srcOrd="0" destOrd="4" presId="urn:microsoft.com/office/officeart/2005/8/layout/default"/>
    <dgm:cxn modelId="{CC1782F5-629C-4A19-A72A-255121FDCD7C}" srcId="{33583D03-2B67-404F-9170-FA4FBCA99261}" destId="{CD0BBACB-E7A9-44BB-8606-CC571F3AF75E}" srcOrd="2" destOrd="0" parTransId="{CEA4A926-E50E-479C-BF75-789ACE5B39AD}" sibTransId="{8F683A39-2A23-45BE-AD92-D7A4D5D254EA}"/>
    <dgm:cxn modelId="{0986DAEF-8F43-4DE6-8F48-E5254AB7FE4F}" type="presParOf" srcId="{D347D62F-0830-4413-A164-1A9D50E74DDE}" destId="{99D0DAED-02E9-474F-9B2C-23D6DF4F7C10}" srcOrd="0" destOrd="0" presId="urn:microsoft.com/office/officeart/2005/8/layout/default"/>
    <dgm:cxn modelId="{3CB267E9-B59E-4F94-965B-FE6CD5C05E69}" type="presParOf" srcId="{D347D62F-0830-4413-A164-1A9D50E74DDE}" destId="{08A6CF71-306F-40BF-96F4-DDC7123930DF}" srcOrd="1" destOrd="0" presId="urn:microsoft.com/office/officeart/2005/8/layout/default"/>
    <dgm:cxn modelId="{7AA2AE70-C1A1-47CB-8AA8-FC6C552E8754}" type="presParOf" srcId="{D347D62F-0830-4413-A164-1A9D50E74DDE}" destId="{0C479CF1-25BC-447E-8322-94CD5AF7ABF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1E37E8-BD6D-4DA9-92FA-35FA401C55C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8AD923C-2367-4B0E-979A-332B80935BD0}">
      <dgm:prSet phldrT="[Text]"/>
      <dgm:spPr/>
      <dgm:t>
        <a:bodyPr/>
        <a:lstStyle/>
        <a:p>
          <a:r>
            <a:rPr lang="en-US"/>
            <a:t>Ohio's Strategic Location</a:t>
          </a:r>
        </a:p>
      </dgm:t>
    </dgm:pt>
    <dgm:pt modelId="{103358F7-3FD9-4C6C-ACB1-36E4542D6FF4}" type="parTrans" cxnId="{4FAB15EA-C194-4D3D-A7C2-43A6C5036C32}">
      <dgm:prSet/>
      <dgm:spPr/>
      <dgm:t>
        <a:bodyPr/>
        <a:lstStyle/>
        <a:p>
          <a:endParaRPr lang="en-US"/>
        </a:p>
      </dgm:t>
    </dgm:pt>
    <dgm:pt modelId="{59D2912A-F677-4DFE-A251-C2B289CD88A3}" type="sibTrans" cxnId="{4FAB15EA-C194-4D3D-A7C2-43A6C5036C32}">
      <dgm:prSet/>
      <dgm:spPr/>
      <dgm:t>
        <a:bodyPr/>
        <a:lstStyle/>
        <a:p>
          <a:endParaRPr lang="en-US"/>
        </a:p>
      </dgm:t>
    </dgm:pt>
    <dgm:pt modelId="{6922B90C-E949-44B2-905B-326C73325689}">
      <dgm:prSet phldrT="[Text]"/>
      <dgm:spPr/>
      <dgm:t>
        <a:bodyPr/>
        <a:lstStyle/>
        <a:p>
          <a:r>
            <a:rPr lang="en-US"/>
            <a:t>Within 500 miles of half the U.S. Population</a:t>
          </a:r>
        </a:p>
      </dgm:t>
    </dgm:pt>
    <dgm:pt modelId="{A4027996-6D36-476C-9BE3-8905BF462821}" type="parTrans" cxnId="{28EB6213-280A-43B9-A50E-E42BB51AD33B}">
      <dgm:prSet/>
      <dgm:spPr/>
      <dgm:t>
        <a:bodyPr/>
        <a:lstStyle/>
        <a:p>
          <a:endParaRPr lang="en-US"/>
        </a:p>
      </dgm:t>
    </dgm:pt>
    <dgm:pt modelId="{1AE5A0F7-9E6E-44E3-8E46-AC3C0BD2C27D}" type="sibTrans" cxnId="{28EB6213-280A-43B9-A50E-E42BB51AD33B}">
      <dgm:prSet/>
      <dgm:spPr/>
      <dgm:t>
        <a:bodyPr/>
        <a:lstStyle/>
        <a:p>
          <a:endParaRPr lang="en-US"/>
        </a:p>
      </dgm:t>
    </dgm:pt>
    <dgm:pt modelId="{28CFD1C5-E095-4F59-B142-E1AF7D1CC744}">
      <dgm:prSet phldrT="[Text]"/>
      <dgm:spPr/>
      <dgm:t>
        <a:bodyPr/>
        <a:lstStyle/>
        <a:p>
          <a:r>
            <a:rPr lang="en-US"/>
            <a:t>Substantial transportation and educational infrastructure</a:t>
          </a:r>
        </a:p>
      </dgm:t>
    </dgm:pt>
    <dgm:pt modelId="{495EA66D-A406-4B0B-A98E-8A32C8BA2D36}" type="sibTrans" cxnId="{873C8DCB-BCB9-4042-8AEC-FB116D7AE534}">
      <dgm:prSet/>
      <dgm:spPr/>
      <dgm:t>
        <a:bodyPr/>
        <a:lstStyle/>
        <a:p>
          <a:endParaRPr lang="en-US"/>
        </a:p>
      </dgm:t>
    </dgm:pt>
    <dgm:pt modelId="{5D80A411-DFF7-43C7-B4CD-0B9D9469ED23}" type="parTrans" cxnId="{873C8DCB-BCB9-4042-8AEC-FB116D7AE534}">
      <dgm:prSet/>
      <dgm:spPr/>
      <dgm:t>
        <a:bodyPr/>
        <a:lstStyle/>
        <a:p>
          <a:endParaRPr lang="en-US"/>
        </a:p>
      </dgm:t>
    </dgm:pt>
    <dgm:pt modelId="{F7F55B84-0E38-4861-B237-856C2832712C}">
      <dgm:prSet phldrT="[Text]"/>
      <dgm:spPr/>
      <dgm:t>
        <a:bodyPr/>
        <a:lstStyle/>
        <a:p>
          <a:r>
            <a:rPr lang="en-US"/>
            <a:t>Connected to largest fresh water source in the world</a:t>
          </a:r>
        </a:p>
      </dgm:t>
    </dgm:pt>
    <dgm:pt modelId="{EB66214D-381E-455D-A5DE-755E0DCB50D7}" type="sibTrans" cxnId="{2BE1FC6C-B60C-4EB3-8CFB-E72649A62462}">
      <dgm:prSet/>
      <dgm:spPr/>
      <dgm:t>
        <a:bodyPr/>
        <a:lstStyle/>
        <a:p>
          <a:endParaRPr lang="en-US"/>
        </a:p>
      </dgm:t>
    </dgm:pt>
    <dgm:pt modelId="{C1AFD5B3-C884-40F6-B221-0DF0A08D19BB}" type="parTrans" cxnId="{2BE1FC6C-B60C-4EB3-8CFB-E72649A62462}">
      <dgm:prSet/>
      <dgm:spPr/>
      <dgm:t>
        <a:bodyPr/>
        <a:lstStyle/>
        <a:p>
          <a:endParaRPr lang="en-US"/>
        </a:p>
      </dgm:t>
    </dgm:pt>
    <dgm:pt modelId="{339746DA-99FB-4370-9A94-D94C2BB721DA}">
      <dgm:prSet phldrT="[Text]"/>
      <dgm:spPr/>
      <dgm:t>
        <a:bodyPr/>
        <a:lstStyle/>
        <a:p>
          <a:r>
            <a:rPr lang="en-US"/>
            <a:t>Large population base spreadout in the state</a:t>
          </a:r>
        </a:p>
      </dgm:t>
    </dgm:pt>
    <dgm:pt modelId="{29065061-A72B-423D-B99B-0690D7D711B3}" type="sibTrans" cxnId="{C4306178-B6F6-4D37-A2E5-FFD3F2AEF6A6}">
      <dgm:prSet/>
      <dgm:spPr/>
      <dgm:t>
        <a:bodyPr/>
        <a:lstStyle/>
        <a:p>
          <a:endParaRPr lang="en-US"/>
        </a:p>
      </dgm:t>
    </dgm:pt>
    <dgm:pt modelId="{1D33CE90-706D-41DB-AF71-D310147B08BB}" type="parTrans" cxnId="{C4306178-B6F6-4D37-A2E5-FFD3F2AEF6A6}">
      <dgm:prSet/>
      <dgm:spPr/>
      <dgm:t>
        <a:bodyPr/>
        <a:lstStyle/>
        <a:p>
          <a:endParaRPr lang="en-US"/>
        </a:p>
      </dgm:t>
    </dgm:pt>
    <dgm:pt modelId="{545D598A-C302-4747-98FE-4F8F0F1278E8}">
      <dgm:prSet phldrT="[Text]"/>
      <dgm:spPr/>
      <dgm:t>
        <a:bodyPr/>
        <a:lstStyle/>
        <a:p>
          <a:r>
            <a:rPr lang="en-US"/>
            <a:t>Second largest state economic development incentive fund </a:t>
          </a:r>
        </a:p>
      </dgm:t>
    </dgm:pt>
    <dgm:pt modelId="{91F37342-CFA2-46E0-804F-11951CD61EBA}" type="parTrans" cxnId="{67AA8F5C-6E25-4742-946F-24981BBB0214}">
      <dgm:prSet/>
      <dgm:spPr/>
      <dgm:t>
        <a:bodyPr/>
        <a:lstStyle/>
        <a:p>
          <a:endParaRPr lang="en-US"/>
        </a:p>
      </dgm:t>
    </dgm:pt>
    <dgm:pt modelId="{0964FF56-07A2-42B3-9B1D-E2316EA7EA54}" type="sibTrans" cxnId="{67AA8F5C-6E25-4742-946F-24981BBB0214}">
      <dgm:prSet/>
      <dgm:spPr/>
      <dgm:t>
        <a:bodyPr/>
        <a:lstStyle/>
        <a:p>
          <a:endParaRPr lang="en-US"/>
        </a:p>
      </dgm:t>
    </dgm:pt>
    <dgm:pt modelId="{63DB5633-9892-4608-998B-E5D50578F371}" type="pres">
      <dgm:prSet presAssocID="{8A1E37E8-BD6D-4DA9-92FA-35FA401C55C4}" presName="Name0" presStyleCnt="0">
        <dgm:presLayoutVars>
          <dgm:dir/>
          <dgm:animLvl val="lvl"/>
          <dgm:resizeHandles val="exact"/>
        </dgm:presLayoutVars>
      </dgm:prSet>
      <dgm:spPr/>
    </dgm:pt>
    <dgm:pt modelId="{52FEC51F-4F3D-4EB9-8E47-0D5C6B75ACAA}" type="pres">
      <dgm:prSet presAssocID="{28AD923C-2367-4B0E-979A-332B80935BD0}" presName="composite" presStyleCnt="0"/>
      <dgm:spPr/>
    </dgm:pt>
    <dgm:pt modelId="{74A0894B-A4D2-4DE7-8EEA-8E040325BF5B}" type="pres">
      <dgm:prSet presAssocID="{28AD923C-2367-4B0E-979A-332B80935BD0}" presName="parTx" presStyleLbl="alignNode1" presStyleIdx="0" presStyleCnt="1">
        <dgm:presLayoutVars>
          <dgm:chMax val="0"/>
          <dgm:chPref val="0"/>
          <dgm:bulletEnabled val="1"/>
        </dgm:presLayoutVars>
      </dgm:prSet>
      <dgm:spPr/>
    </dgm:pt>
    <dgm:pt modelId="{8AEC492F-A2B4-4781-8CA9-7243DFD8424A}" type="pres">
      <dgm:prSet presAssocID="{28AD923C-2367-4B0E-979A-332B80935BD0}" presName="desTx" presStyleLbl="alignAccFollowNode1" presStyleIdx="0" presStyleCnt="1">
        <dgm:presLayoutVars>
          <dgm:bulletEnabled val="1"/>
        </dgm:presLayoutVars>
      </dgm:prSet>
      <dgm:spPr/>
    </dgm:pt>
  </dgm:ptLst>
  <dgm:cxnLst>
    <dgm:cxn modelId="{28EB6213-280A-43B9-A50E-E42BB51AD33B}" srcId="{28AD923C-2367-4B0E-979A-332B80935BD0}" destId="{6922B90C-E949-44B2-905B-326C73325689}" srcOrd="0" destOrd="0" parTransId="{A4027996-6D36-476C-9BE3-8905BF462821}" sibTransId="{1AE5A0F7-9E6E-44E3-8E46-AC3C0BD2C27D}"/>
    <dgm:cxn modelId="{2F41E423-242C-4044-9721-43BDB035325B}" type="presOf" srcId="{545D598A-C302-4747-98FE-4F8F0F1278E8}" destId="{8AEC492F-A2B4-4781-8CA9-7243DFD8424A}" srcOrd="0" destOrd="4" presId="urn:microsoft.com/office/officeart/2005/8/layout/hList1"/>
    <dgm:cxn modelId="{D615CA2C-36DB-4502-A7FB-9AE5C5C85EBF}" type="presOf" srcId="{6922B90C-E949-44B2-905B-326C73325689}" destId="{8AEC492F-A2B4-4781-8CA9-7243DFD8424A}" srcOrd="0" destOrd="0" presId="urn:microsoft.com/office/officeart/2005/8/layout/hList1"/>
    <dgm:cxn modelId="{67AA8F5C-6E25-4742-946F-24981BBB0214}" srcId="{28AD923C-2367-4B0E-979A-332B80935BD0}" destId="{545D598A-C302-4747-98FE-4F8F0F1278E8}" srcOrd="4" destOrd="0" parTransId="{91F37342-CFA2-46E0-804F-11951CD61EBA}" sibTransId="{0964FF56-07A2-42B3-9B1D-E2316EA7EA54}"/>
    <dgm:cxn modelId="{2BE1FC6C-B60C-4EB3-8CFB-E72649A62462}" srcId="{28AD923C-2367-4B0E-979A-332B80935BD0}" destId="{F7F55B84-0E38-4861-B237-856C2832712C}" srcOrd="1" destOrd="0" parTransId="{C1AFD5B3-C884-40F6-B221-0DF0A08D19BB}" sibTransId="{EB66214D-381E-455D-A5DE-755E0DCB50D7}"/>
    <dgm:cxn modelId="{C4306178-B6F6-4D37-A2E5-FFD3F2AEF6A6}" srcId="{28AD923C-2367-4B0E-979A-332B80935BD0}" destId="{339746DA-99FB-4370-9A94-D94C2BB721DA}" srcOrd="2" destOrd="0" parTransId="{1D33CE90-706D-41DB-AF71-D310147B08BB}" sibTransId="{29065061-A72B-423D-B99B-0690D7D711B3}"/>
    <dgm:cxn modelId="{1B19C3A0-BF13-4A3A-8AD3-56855FC28D82}" type="presOf" srcId="{28CFD1C5-E095-4F59-B142-E1AF7D1CC744}" destId="{8AEC492F-A2B4-4781-8CA9-7243DFD8424A}" srcOrd="0" destOrd="3" presId="urn:microsoft.com/office/officeart/2005/8/layout/hList1"/>
    <dgm:cxn modelId="{9EF077AB-77D2-419F-B719-12A8E3343105}" type="presOf" srcId="{8A1E37E8-BD6D-4DA9-92FA-35FA401C55C4}" destId="{63DB5633-9892-4608-998B-E5D50578F371}" srcOrd="0" destOrd="0" presId="urn:microsoft.com/office/officeart/2005/8/layout/hList1"/>
    <dgm:cxn modelId="{8B3561B2-D53D-45C5-B23C-9C849CDEB745}" type="presOf" srcId="{F7F55B84-0E38-4861-B237-856C2832712C}" destId="{8AEC492F-A2B4-4781-8CA9-7243DFD8424A}" srcOrd="0" destOrd="1" presId="urn:microsoft.com/office/officeart/2005/8/layout/hList1"/>
    <dgm:cxn modelId="{34B020B5-E1C4-4100-A200-65D02937FED4}" type="presOf" srcId="{28AD923C-2367-4B0E-979A-332B80935BD0}" destId="{74A0894B-A4D2-4DE7-8EEA-8E040325BF5B}" srcOrd="0" destOrd="0" presId="urn:microsoft.com/office/officeart/2005/8/layout/hList1"/>
    <dgm:cxn modelId="{873C8DCB-BCB9-4042-8AEC-FB116D7AE534}" srcId="{28AD923C-2367-4B0E-979A-332B80935BD0}" destId="{28CFD1C5-E095-4F59-B142-E1AF7D1CC744}" srcOrd="3" destOrd="0" parTransId="{5D80A411-DFF7-43C7-B4CD-0B9D9469ED23}" sibTransId="{495EA66D-A406-4B0B-A98E-8A32C8BA2D36}"/>
    <dgm:cxn modelId="{ACBFB1DD-E65E-4C6D-A3F3-38192C24BBE3}" type="presOf" srcId="{339746DA-99FB-4370-9A94-D94C2BB721DA}" destId="{8AEC492F-A2B4-4781-8CA9-7243DFD8424A}" srcOrd="0" destOrd="2" presId="urn:microsoft.com/office/officeart/2005/8/layout/hList1"/>
    <dgm:cxn modelId="{4FAB15EA-C194-4D3D-A7C2-43A6C5036C32}" srcId="{8A1E37E8-BD6D-4DA9-92FA-35FA401C55C4}" destId="{28AD923C-2367-4B0E-979A-332B80935BD0}" srcOrd="0" destOrd="0" parTransId="{103358F7-3FD9-4C6C-ACB1-36E4542D6FF4}" sibTransId="{59D2912A-F677-4DFE-A251-C2B289CD88A3}"/>
    <dgm:cxn modelId="{3A44DC7E-F3B9-4C4E-B2D8-9368665136B1}" type="presParOf" srcId="{63DB5633-9892-4608-998B-E5D50578F371}" destId="{52FEC51F-4F3D-4EB9-8E47-0D5C6B75ACAA}" srcOrd="0" destOrd="0" presId="urn:microsoft.com/office/officeart/2005/8/layout/hList1"/>
    <dgm:cxn modelId="{EABD2841-CF3C-4008-BDDA-A4414310B6AD}" type="presParOf" srcId="{52FEC51F-4F3D-4EB9-8E47-0D5C6B75ACAA}" destId="{74A0894B-A4D2-4DE7-8EEA-8E040325BF5B}" srcOrd="0" destOrd="0" presId="urn:microsoft.com/office/officeart/2005/8/layout/hList1"/>
    <dgm:cxn modelId="{420D8EDD-94E6-4335-899E-D2760FF3B199}" type="presParOf" srcId="{52FEC51F-4F3D-4EB9-8E47-0D5C6B75ACAA}" destId="{8AEC492F-A2B4-4781-8CA9-7243DFD8424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594A4E-E7D5-4822-8B21-2B6B508775C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80282E4-80E8-47FD-84B9-4018B5950F30}">
      <dgm:prSet phldrT="[Text]"/>
      <dgm:spPr/>
      <dgm:t>
        <a:bodyPr/>
        <a:lstStyle/>
        <a:p>
          <a:r>
            <a:rPr lang="en-US" dirty="0"/>
            <a:t>Finding a Site: Understanding the Real Estate Challenge</a:t>
          </a:r>
        </a:p>
      </dgm:t>
    </dgm:pt>
    <dgm:pt modelId="{CC63D0B8-DF97-45E1-9401-C9DAA1C64A3F}" type="parTrans" cxnId="{5A96C577-9BED-495E-91F7-5341A26784CC}">
      <dgm:prSet/>
      <dgm:spPr/>
      <dgm:t>
        <a:bodyPr/>
        <a:lstStyle/>
        <a:p>
          <a:endParaRPr lang="en-US"/>
        </a:p>
      </dgm:t>
    </dgm:pt>
    <dgm:pt modelId="{B72388DB-9B3B-4E5A-83B6-B5B750441B63}" type="sibTrans" cxnId="{5A96C577-9BED-495E-91F7-5341A26784CC}">
      <dgm:prSet/>
      <dgm:spPr/>
      <dgm:t>
        <a:bodyPr/>
        <a:lstStyle/>
        <a:p>
          <a:endParaRPr lang="en-US"/>
        </a:p>
      </dgm:t>
    </dgm:pt>
    <dgm:pt modelId="{71EC813D-0205-4FF3-8D03-ADB827EDB606}" type="pres">
      <dgm:prSet presAssocID="{01594A4E-E7D5-4822-8B21-2B6B508775C1}" presName="diagram" presStyleCnt="0">
        <dgm:presLayoutVars>
          <dgm:dir/>
          <dgm:resizeHandles val="exact"/>
        </dgm:presLayoutVars>
      </dgm:prSet>
      <dgm:spPr/>
    </dgm:pt>
    <dgm:pt modelId="{052C626C-9C62-4179-8905-216FA5FEC1EA}" type="pres">
      <dgm:prSet presAssocID="{780282E4-80E8-47FD-84B9-4018B5950F30}" presName="node" presStyleLbl="node1" presStyleIdx="0" presStyleCnt="1" custScaleX="178641">
        <dgm:presLayoutVars>
          <dgm:bulletEnabled val="1"/>
        </dgm:presLayoutVars>
      </dgm:prSet>
      <dgm:spPr/>
    </dgm:pt>
  </dgm:ptLst>
  <dgm:cxnLst>
    <dgm:cxn modelId="{8EBA5666-816A-400A-A244-1E5012A61836}" type="presOf" srcId="{01594A4E-E7D5-4822-8B21-2B6B508775C1}" destId="{71EC813D-0205-4FF3-8D03-ADB827EDB606}" srcOrd="0" destOrd="0" presId="urn:microsoft.com/office/officeart/2005/8/layout/default"/>
    <dgm:cxn modelId="{5A96C577-9BED-495E-91F7-5341A26784CC}" srcId="{01594A4E-E7D5-4822-8B21-2B6B508775C1}" destId="{780282E4-80E8-47FD-84B9-4018B5950F30}" srcOrd="0" destOrd="0" parTransId="{CC63D0B8-DF97-45E1-9401-C9DAA1C64A3F}" sibTransId="{B72388DB-9B3B-4E5A-83B6-B5B750441B63}"/>
    <dgm:cxn modelId="{FF90DCAE-796C-4654-BC40-A388BE22194E}" type="presOf" srcId="{780282E4-80E8-47FD-84B9-4018B5950F30}" destId="{052C626C-9C62-4179-8905-216FA5FEC1EA}" srcOrd="0" destOrd="0" presId="urn:microsoft.com/office/officeart/2005/8/layout/default"/>
    <dgm:cxn modelId="{1FB64B3F-6BDD-4BC2-B703-AF62CE31A847}" type="presParOf" srcId="{71EC813D-0205-4FF3-8D03-ADB827EDB606}" destId="{052C626C-9C62-4179-8905-216FA5FEC1EA}"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BFE742-1CA7-4486-85E0-E3BE0A9AE4F7}"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5B21935F-BE52-4535-B142-76D8618995B2}">
      <dgm:prSet phldrT="[Text]" custT="1"/>
      <dgm:spPr>
        <a:xfrm>
          <a:off x="1193562" y="802957"/>
          <a:ext cx="1133287" cy="1070610"/>
        </a:xfrm>
        <a:prstGeom prst="roundRect">
          <a:avLst/>
        </a:prstGeom>
        <a:solidFill>
          <a:sysClr val="windowText" lastClr="000000">
            <a:lumMod val="50000"/>
            <a:lumOff val="50000"/>
          </a:sys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600" b="1" dirty="0">
              <a:solidFill>
                <a:sysClr val="window" lastClr="FFFFFF"/>
              </a:solidFill>
              <a:latin typeface="Calibri" panose="020F0502020204030204"/>
              <a:ea typeface="+mn-ea"/>
              <a:cs typeface="+mn-cs"/>
            </a:rPr>
            <a:t>Land Use Entitlements</a:t>
          </a:r>
        </a:p>
      </dgm:t>
    </dgm:pt>
    <dgm:pt modelId="{69B66440-2B05-408A-84B7-313A0936F3E3}" type="parTrans" cxnId="{44C0F2F4-636F-4D42-8ED1-0936C2AE2422}">
      <dgm:prSet/>
      <dgm:spPr/>
      <dgm:t>
        <a:bodyPr/>
        <a:lstStyle/>
        <a:p>
          <a:endParaRPr lang="en-US"/>
        </a:p>
      </dgm:t>
    </dgm:pt>
    <dgm:pt modelId="{9416AC0D-CACB-4DBF-A0C2-E12555A08EC4}" type="sibTrans" cxnId="{44C0F2F4-636F-4D42-8ED1-0936C2AE2422}">
      <dgm:prSet/>
      <dgm:spPr/>
      <dgm:t>
        <a:bodyPr/>
        <a:lstStyle/>
        <a:p>
          <a:endParaRPr lang="en-US"/>
        </a:p>
      </dgm:t>
    </dgm:pt>
    <dgm:pt modelId="{3942E84B-5F15-4BE2-8A33-629E5252FAEC}">
      <dgm:prSet phldrT="[Text]" custT="1"/>
      <dgm:spPr>
        <a:xfrm>
          <a:off x="2386106" y="802957"/>
          <a:ext cx="1133287" cy="107061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600" b="1" dirty="0">
              <a:solidFill>
                <a:schemeClr val="bg1"/>
              </a:solidFill>
              <a:latin typeface="Calibri" panose="020F0502020204030204"/>
              <a:ea typeface="+mn-ea"/>
              <a:cs typeface="+mn-cs"/>
            </a:rPr>
            <a:t>Public Infrastructure</a:t>
          </a:r>
        </a:p>
      </dgm:t>
    </dgm:pt>
    <dgm:pt modelId="{EA720D14-91D2-4DF8-A567-66AC8A3D71FB}" type="parTrans" cxnId="{53C713A9-5F74-41F7-B438-E55A84FCEA04}">
      <dgm:prSet/>
      <dgm:spPr/>
      <dgm:t>
        <a:bodyPr/>
        <a:lstStyle/>
        <a:p>
          <a:endParaRPr lang="en-US"/>
        </a:p>
      </dgm:t>
    </dgm:pt>
    <dgm:pt modelId="{1B1E1A16-6717-47F3-8DE4-73B25F026726}" type="sibTrans" cxnId="{53C713A9-5F74-41F7-B438-E55A84FCEA04}">
      <dgm:prSet/>
      <dgm:spPr/>
      <dgm:t>
        <a:bodyPr/>
        <a:lstStyle/>
        <a:p>
          <a:endParaRPr lang="en-US"/>
        </a:p>
      </dgm:t>
    </dgm:pt>
    <dgm:pt modelId="{1651A6C3-564C-4634-8B0B-1E292ADCC7E1}">
      <dgm:prSet phldrT="[Text]" custT="1"/>
      <dgm:spPr>
        <a:xfrm>
          <a:off x="2386106" y="802957"/>
          <a:ext cx="1133287" cy="107061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400" dirty="0">
              <a:solidFill>
                <a:schemeClr val="bg1"/>
              </a:solidFill>
              <a:latin typeface="Calibri" panose="020F0502020204030204"/>
              <a:ea typeface="+mn-ea"/>
              <a:cs typeface="+mn-cs"/>
            </a:rPr>
            <a:t>Ohio RILP</a:t>
          </a:r>
        </a:p>
      </dgm:t>
    </dgm:pt>
    <dgm:pt modelId="{E470072B-EA8A-49B2-BA13-62F286A86F27}" type="parTrans" cxnId="{6EC373A0-A72F-464F-8DE0-02844F14DF9E}">
      <dgm:prSet/>
      <dgm:spPr/>
      <dgm:t>
        <a:bodyPr/>
        <a:lstStyle/>
        <a:p>
          <a:endParaRPr lang="en-US"/>
        </a:p>
      </dgm:t>
    </dgm:pt>
    <dgm:pt modelId="{3CE5D746-CF2C-4A84-8E2A-510655B92622}" type="sibTrans" cxnId="{6EC373A0-A72F-464F-8DE0-02844F14DF9E}">
      <dgm:prSet/>
      <dgm:spPr/>
      <dgm:t>
        <a:bodyPr/>
        <a:lstStyle/>
        <a:p>
          <a:endParaRPr lang="en-US"/>
        </a:p>
      </dgm:t>
    </dgm:pt>
    <dgm:pt modelId="{14104B89-7460-44EA-BD3F-5587252FC74C}">
      <dgm:prSet phldrT="[Text]" custT="1"/>
      <dgm:spPr>
        <a:xfrm>
          <a:off x="2386106" y="802957"/>
          <a:ext cx="1133287" cy="107061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400" dirty="0">
              <a:solidFill>
                <a:schemeClr val="bg1"/>
              </a:solidFill>
              <a:latin typeface="Calibri" panose="020F0502020204030204"/>
              <a:ea typeface="+mn-ea"/>
              <a:cs typeface="+mn-cs"/>
            </a:rPr>
            <a:t>TIF</a:t>
          </a:r>
        </a:p>
      </dgm:t>
    </dgm:pt>
    <dgm:pt modelId="{68C86BF3-34ED-4FF5-A3BB-609C8A32D01B}" type="parTrans" cxnId="{065628F8-2489-4B20-83E3-C273EDB8F89B}">
      <dgm:prSet/>
      <dgm:spPr/>
      <dgm:t>
        <a:bodyPr/>
        <a:lstStyle/>
        <a:p>
          <a:endParaRPr lang="en-US"/>
        </a:p>
      </dgm:t>
    </dgm:pt>
    <dgm:pt modelId="{997F99CA-4FF7-423B-82D1-9BFDF86BA8FD}" type="sibTrans" cxnId="{065628F8-2489-4B20-83E3-C273EDB8F89B}">
      <dgm:prSet/>
      <dgm:spPr/>
      <dgm:t>
        <a:bodyPr/>
        <a:lstStyle/>
        <a:p>
          <a:endParaRPr lang="en-US"/>
        </a:p>
      </dgm:t>
    </dgm:pt>
    <dgm:pt modelId="{CB3495F1-8283-4F5F-924D-E02B6C990697}">
      <dgm:prSet phldrT="[Text]" custT="1"/>
      <dgm:spPr>
        <a:xfrm>
          <a:off x="3578650" y="802957"/>
          <a:ext cx="1133287" cy="107061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600" b="1" dirty="0">
              <a:solidFill>
                <a:sysClr val="window" lastClr="FFFFFF"/>
              </a:solidFill>
              <a:latin typeface="Calibri" panose="020F0502020204030204"/>
              <a:ea typeface="+mn-ea"/>
              <a:cs typeface="+mn-cs"/>
            </a:rPr>
            <a:t>Tax Incentives</a:t>
          </a:r>
        </a:p>
      </dgm:t>
    </dgm:pt>
    <dgm:pt modelId="{6F313B2D-7BC4-48C0-B35A-360B11993F88}" type="parTrans" cxnId="{DDE76809-B394-4663-985B-28CEDE9F746C}">
      <dgm:prSet/>
      <dgm:spPr/>
      <dgm:t>
        <a:bodyPr/>
        <a:lstStyle/>
        <a:p>
          <a:endParaRPr lang="en-US"/>
        </a:p>
      </dgm:t>
    </dgm:pt>
    <dgm:pt modelId="{85A8FF11-82CA-4812-9BE8-EBFC429B7BA7}" type="sibTrans" cxnId="{DDE76809-B394-4663-985B-28CEDE9F746C}">
      <dgm:prSet/>
      <dgm:spPr/>
      <dgm:t>
        <a:bodyPr/>
        <a:lstStyle/>
        <a:p>
          <a:endParaRPr lang="en-US"/>
        </a:p>
      </dgm:t>
    </dgm:pt>
    <dgm:pt modelId="{D9F87176-387A-44E3-95CB-C9CE29E2D985}">
      <dgm:prSet phldrT="[Text]" custT="1"/>
      <dgm:spPr>
        <a:xfrm>
          <a:off x="3578650" y="802957"/>
          <a:ext cx="1133287" cy="107061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400" dirty="0">
              <a:solidFill>
                <a:sysClr val="window" lastClr="FFFFFF"/>
              </a:solidFill>
              <a:latin typeface="Calibri" panose="020F0502020204030204"/>
              <a:ea typeface="+mn-ea"/>
              <a:cs typeface="+mn-cs"/>
            </a:rPr>
            <a:t>CRA</a:t>
          </a:r>
        </a:p>
      </dgm:t>
    </dgm:pt>
    <dgm:pt modelId="{35CF1686-BF69-4E72-88E9-3B2D924482A7}" type="parTrans" cxnId="{4FD8F834-53EC-46E8-9398-955627016BDD}">
      <dgm:prSet/>
      <dgm:spPr/>
      <dgm:t>
        <a:bodyPr/>
        <a:lstStyle/>
        <a:p>
          <a:endParaRPr lang="en-US"/>
        </a:p>
      </dgm:t>
    </dgm:pt>
    <dgm:pt modelId="{4873F503-78CA-4BCE-BD2A-538D49775992}" type="sibTrans" cxnId="{4FD8F834-53EC-46E8-9398-955627016BDD}">
      <dgm:prSet/>
      <dgm:spPr/>
      <dgm:t>
        <a:bodyPr/>
        <a:lstStyle/>
        <a:p>
          <a:endParaRPr lang="en-US"/>
        </a:p>
      </dgm:t>
    </dgm:pt>
    <dgm:pt modelId="{2F8240CB-9821-4CD3-A68F-CB6F14BE434B}">
      <dgm:prSet phldrT="[Text]" custT="1"/>
      <dgm:spPr>
        <a:xfrm>
          <a:off x="3578650" y="802957"/>
          <a:ext cx="1133287" cy="107061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400" dirty="0">
              <a:solidFill>
                <a:sysClr val="window" lastClr="FFFFFF"/>
              </a:solidFill>
              <a:latin typeface="Calibri" panose="020F0502020204030204"/>
              <a:ea typeface="+mn-ea"/>
              <a:cs typeface="+mn-cs"/>
            </a:rPr>
            <a:t>EZ</a:t>
          </a:r>
        </a:p>
      </dgm:t>
    </dgm:pt>
    <dgm:pt modelId="{B34CE877-336C-4FBF-94BF-4639D1B4AE70}" type="parTrans" cxnId="{930015E1-FE22-4DA8-8156-B615B5CA1DDD}">
      <dgm:prSet/>
      <dgm:spPr/>
      <dgm:t>
        <a:bodyPr/>
        <a:lstStyle/>
        <a:p>
          <a:endParaRPr lang="en-US"/>
        </a:p>
      </dgm:t>
    </dgm:pt>
    <dgm:pt modelId="{EEF3A4F7-99FA-4A86-B4A7-4D9736E351E6}" type="sibTrans" cxnId="{930015E1-FE22-4DA8-8156-B615B5CA1DDD}">
      <dgm:prSet/>
      <dgm:spPr/>
      <dgm:t>
        <a:bodyPr/>
        <a:lstStyle/>
        <a:p>
          <a:endParaRPr lang="en-US"/>
        </a:p>
      </dgm:t>
    </dgm:pt>
    <dgm:pt modelId="{DE6B62EC-6672-4B11-A8D8-602F79466D4B}">
      <dgm:prSet phldrT="[Text]" custT="1"/>
      <dgm:spPr>
        <a:xfrm>
          <a:off x="3578650" y="802957"/>
          <a:ext cx="1133287" cy="107061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400" dirty="0">
              <a:solidFill>
                <a:sysClr val="window" lastClr="FFFFFF"/>
              </a:solidFill>
              <a:latin typeface="Calibri" panose="020F0502020204030204"/>
              <a:ea typeface="+mn-ea"/>
              <a:cs typeface="+mn-cs"/>
            </a:rPr>
            <a:t>Sales Tax Exemption</a:t>
          </a:r>
        </a:p>
      </dgm:t>
    </dgm:pt>
    <dgm:pt modelId="{65E82645-928E-44B0-84F8-D16294598279}" type="parTrans" cxnId="{09E3F99F-ED48-433C-A656-E17F1A1A5E56}">
      <dgm:prSet/>
      <dgm:spPr/>
      <dgm:t>
        <a:bodyPr/>
        <a:lstStyle/>
        <a:p>
          <a:endParaRPr lang="en-US"/>
        </a:p>
      </dgm:t>
    </dgm:pt>
    <dgm:pt modelId="{90305458-8A12-48D4-B7CA-4EAABAAF6E86}" type="sibTrans" cxnId="{09E3F99F-ED48-433C-A656-E17F1A1A5E56}">
      <dgm:prSet/>
      <dgm:spPr/>
      <dgm:t>
        <a:bodyPr/>
        <a:lstStyle/>
        <a:p>
          <a:endParaRPr lang="en-US"/>
        </a:p>
      </dgm:t>
    </dgm:pt>
    <dgm:pt modelId="{F6D61FC0-8A99-4456-B64D-8697A1EBD97E}">
      <dgm:prSet phldrT="[Text]" custT="1"/>
      <dgm:spPr>
        <a:xfrm>
          <a:off x="4771194" y="802957"/>
          <a:ext cx="1133287" cy="1070610"/>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600" b="1" dirty="0">
              <a:solidFill>
                <a:sysClr val="window" lastClr="FFFFFF"/>
              </a:solidFill>
              <a:latin typeface="Calibri" panose="020F0502020204030204"/>
              <a:ea typeface="+mn-ea"/>
              <a:cs typeface="+mn-cs"/>
            </a:rPr>
            <a:t>Compensation Agreements</a:t>
          </a:r>
        </a:p>
      </dgm:t>
    </dgm:pt>
    <dgm:pt modelId="{CB3F48D8-C1E9-4227-920D-57F6F189BF10}" type="parTrans" cxnId="{EDB9A0A6-92AA-4370-A1F8-B86C4BC3A5E7}">
      <dgm:prSet/>
      <dgm:spPr/>
      <dgm:t>
        <a:bodyPr/>
        <a:lstStyle/>
        <a:p>
          <a:endParaRPr lang="en-US"/>
        </a:p>
      </dgm:t>
    </dgm:pt>
    <dgm:pt modelId="{70ABC5AC-B99E-4B74-AD24-36E1EA111CFA}" type="sibTrans" cxnId="{EDB9A0A6-92AA-4370-A1F8-B86C4BC3A5E7}">
      <dgm:prSet/>
      <dgm:spPr/>
      <dgm:t>
        <a:bodyPr/>
        <a:lstStyle/>
        <a:p>
          <a:endParaRPr lang="en-US"/>
        </a:p>
      </dgm:t>
    </dgm:pt>
    <dgm:pt modelId="{593B4F07-F6C5-4AA2-B731-1941E3FCDAFD}">
      <dgm:prSet phldrT="[Text]" custT="1"/>
      <dgm:spPr>
        <a:xfrm>
          <a:off x="4771194" y="802957"/>
          <a:ext cx="1133287" cy="1070610"/>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400" dirty="0">
              <a:solidFill>
                <a:sysClr val="window" lastClr="FFFFFF"/>
              </a:solidFill>
              <a:latin typeface="Calibri" panose="020F0502020204030204"/>
              <a:ea typeface="+mn-ea"/>
              <a:cs typeface="+mn-cs"/>
            </a:rPr>
            <a:t>Townships</a:t>
          </a:r>
        </a:p>
      </dgm:t>
    </dgm:pt>
    <dgm:pt modelId="{DFC2F2B9-E696-44D9-B59D-00219AD313E9}" type="parTrans" cxnId="{9F3DD751-56DB-4AC9-93DF-C6CAE207A0DB}">
      <dgm:prSet/>
      <dgm:spPr/>
      <dgm:t>
        <a:bodyPr/>
        <a:lstStyle/>
        <a:p>
          <a:endParaRPr lang="en-US"/>
        </a:p>
      </dgm:t>
    </dgm:pt>
    <dgm:pt modelId="{54A61ED3-882B-480C-837F-72DFE3F0BAAF}" type="sibTrans" cxnId="{9F3DD751-56DB-4AC9-93DF-C6CAE207A0DB}">
      <dgm:prSet/>
      <dgm:spPr/>
      <dgm:t>
        <a:bodyPr/>
        <a:lstStyle/>
        <a:p>
          <a:endParaRPr lang="en-US"/>
        </a:p>
      </dgm:t>
    </dgm:pt>
    <dgm:pt modelId="{E6B0D0D2-7668-47BF-89FD-40AC28F62977}">
      <dgm:prSet phldrT="[Text]" custT="1"/>
      <dgm:spPr>
        <a:xfrm>
          <a:off x="4771194" y="802957"/>
          <a:ext cx="1133287" cy="1070610"/>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400" dirty="0">
              <a:solidFill>
                <a:sysClr val="window" lastClr="FFFFFF"/>
              </a:solidFill>
              <a:latin typeface="Calibri" panose="020F0502020204030204"/>
              <a:ea typeface="+mn-ea"/>
              <a:cs typeface="+mn-cs"/>
            </a:rPr>
            <a:t>County</a:t>
          </a:r>
        </a:p>
      </dgm:t>
    </dgm:pt>
    <dgm:pt modelId="{39314DD7-6094-4618-B53A-0F147FA3B5E6}" type="parTrans" cxnId="{3D770AC3-9D7E-4FF5-9505-D955B7AEEE90}">
      <dgm:prSet/>
      <dgm:spPr/>
      <dgm:t>
        <a:bodyPr/>
        <a:lstStyle/>
        <a:p>
          <a:endParaRPr lang="en-US"/>
        </a:p>
      </dgm:t>
    </dgm:pt>
    <dgm:pt modelId="{78A2C36C-960C-4298-A563-B059B28A2BFB}" type="sibTrans" cxnId="{3D770AC3-9D7E-4FF5-9505-D955B7AEEE90}">
      <dgm:prSet/>
      <dgm:spPr/>
      <dgm:t>
        <a:bodyPr/>
        <a:lstStyle/>
        <a:p>
          <a:endParaRPr lang="en-US"/>
        </a:p>
      </dgm:t>
    </dgm:pt>
    <dgm:pt modelId="{501EA709-4D0C-44C1-8C82-A7AAC6EAC1E9}">
      <dgm:prSet phldrT="[Text]" custT="1"/>
      <dgm:spPr>
        <a:xfrm>
          <a:off x="4771194" y="802957"/>
          <a:ext cx="1133287" cy="1070610"/>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400" dirty="0">
              <a:solidFill>
                <a:sysClr val="window" lastClr="FFFFFF"/>
              </a:solidFill>
              <a:latin typeface="Calibri" panose="020F0502020204030204"/>
              <a:ea typeface="+mn-ea"/>
              <a:cs typeface="+mn-cs"/>
            </a:rPr>
            <a:t>Cities</a:t>
          </a:r>
        </a:p>
      </dgm:t>
    </dgm:pt>
    <dgm:pt modelId="{361FE705-4628-4C49-87AF-A4CD135281A5}" type="parTrans" cxnId="{1F0C6EF4-0BEA-41F4-83A8-A1BC9CA2CA2F}">
      <dgm:prSet/>
      <dgm:spPr/>
      <dgm:t>
        <a:bodyPr/>
        <a:lstStyle/>
        <a:p>
          <a:endParaRPr lang="en-US"/>
        </a:p>
      </dgm:t>
    </dgm:pt>
    <dgm:pt modelId="{108E5BDC-E223-4FBE-96BF-80A17F122348}" type="sibTrans" cxnId="{1F0C6EF4-0BEA-41F4-83A8-A1BC9CA2CA2F}">
      <dgm:prSet/>
      <dgm:spPr/>
      <dgm:t>
        <a:bodyPr/>
        <a:lstStyle/>
        <a:p>
          <a:endParaRPr lang="en-US"/>
        </a:p>
      </dgm:t>
    </dgm:pt>
    <dgm:pt modelId="{FEADCB2C-40F0-4B83-BD7A-C19B50EED1D8}">
      <dgm:prSet phldrT="[Text]" custT="1"/>
      <dgm:spPr>
        <a:xfrm>
          <a:off x="1193562" y="802957"/>
          <a:ext cx="1133287" cy="1070610"/>
        </a:xfrm>
        <a:prstGeom prst="roundRect">
          <a:avLst/>
        </a:prstGeom>
        <a:solidFill>
          <a:sysClr val="windowText" lastClr="000000">
            <a:lumMod val="50000"/>
            <a:lumOff val="50000"/>
          </a:sys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400" dirty="0">
              <a:solidFill>
                <a:sysClr val="window" lastClr="FFFFFF"/>
              </a:solidFill>
              <a:latin typeface="Calibri" panose="020F0502020204030204"/>
              <a:ea typeface="+mn-ea"/>
              <a:cs typeface="+mn-cs"/>
            </a:rPr>
            <a:t>Zoning Amendment</a:t>
          </a:r>
        </a:p>
      </dgm:t>
    </dgm:pt>
    <dgm:pt modelId="{8FE0AA9B-3EC0-4C79-BEEF-6A2058CE05C8}" type="parTrans" cxnId="{0DFA9B57-5559-4F17-9269-B4B2D3C132AD}">
      <dgm:prSet/>
      <dgm:spPr/>
      <dgm:t>
        <a:bodyPr/>
        <a:lstStyle/>
        <a:p>
          <a:endParaRPr lang="en-US"/>
        </a:p>
      </dgm:t>
    </dgm:pt>
    <dgm:pt modelId="{1F9AD7C0-E793-4684-B8A6-A5B0BC8E4E18}" type="sibTrans" cxnId="{0DFA9B57-5559-4F17-9269-B4B2D3C132AD}">
      <dgm:prSet/>
      <dgm:spPr/>
      <dgm:t>
        <a:bodyPr/>
        <a:lstStyle/>
        <a:p>
          <a:endParaRPr lang="en-US"/>
        </a:p>
      </dgm:t>
    </dgm:pt>
    <dgm:pt modelId="{BC4FE666-AA74-44F4-A4B0-69A9CF542258}">
      <dgm:prSet phldrT="[Text]" custT="1"/>
      <dgm:spPr>
        <a:xfrm>
          <a:off x="1193562" y="802957"/>
          <a:ext cx="1133287" cy="1070610"/>
        </a:xfrm>
        <a:prstGeom prst="roundRect">
          <a:avLst/>
        </a:prstGeom>
        <a:solidFill>
          <a:sysClr val="windowText" lastClr="000000">
            <a:lumMod val="50000"/>
            <a:lumOff val="50000"/>
          </a:sys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400" dirty="0">
              <a:solidFill>
                <a:sysClr val="window" lastClr="FFFFFF"/>
              </a:solidFill>
              <a:latin typeface="Calibri" panose="020F0502020204030204"/>
              <a:ea typeface="+mn-ea"/>
              <a:cs typeface="+mn-cs"/>
            </a:rPr>
            <a:t>Annexation</a:t>
          </a:r>
        </a:p>
      </dgm:t>
    </dgm:pt>
    <dgm:pt modelId="{E2D5517B-F8F2-480E-AC34-59B80047A1BA}" type="parTrans" cxnId="{CE9290DF-33BF-441E-9C77-6C506AB90775}">
      <dgm:prSet/>
      <dgm:spPr/>
      <dgm:t>
        <a:bodyPr/>
        <a:lstStyle/>
        <a:p>
          <a:endParaRPr lang="en-US"/>
        </a:p>
      </dgm:t>
    </dgm:pt>
    <dgm:pt modelId="{43AAB763-A0E5-46DE-8C56-84B8803E59FF}" type="sibTrans" cxnId="{CE9290DF-33BF-441E-9C77-6C506AB90775}">
      <dgm:prSet/>
      <dgm:spPr/>
      <dgm:t>
        <a:bodyPr/>
        <a:lstStyle/>
        <a:p>
          <a:endParaRPr lang="en-US"/>
        </a:p>
      </dgm:t>
    </dgm:pt>
    <dgm:pt modelId="{FEA37A76-0FB6-48E4-B3D3-EB13C4835C67}">
      <dgm:prSet phldrT="[Text]" custT="1"/>
      <dgm:spPr>
        <a:xfrm>
          <a:off x="2386106" y="802957"/>
          <a:ext cx="1133287" cy="107061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400" dirty="0">
              <a:solidFill>
                <a:schemeClr val="bg1"/>
              </a:solidFill>
              <a:latin typeface="Calibri" panose="020F0502020204030204"/>
              <a:ea typeface="+mn-ea"/>
              <a:cs typeface="+mn-cs"/>
            </a:rPr>
            <a:t>Water &amp; Sewer </a:t>
          </a:r>
        </a:p>
      </dgm:t>
    </dgm:pt>
    <dgm:pt modelId="{DA2A6521-423A-4A87-A823-FA1A61D5CFA0}" type="parTrans" cxnId="{8CFDA6B2-28CE-4FF1-8897-9BB5250251D1}">
      <dgm:prSet/>
      <dgm:spPr/>
      <dgm:t>
        <a:bodyPr/>
        <a:lstStyle/>
        <a:p>
          <a:endParaRPr lang="en-US"/>
        </a:p>
      </dgm:t>
    </dgm:pt>
    <dgm:pt modelId="{BF01A540-7377-4171-8AB7-94CB3E8ACCF2}" type="sibTrans" cxnId="{8CFDA6B2-28CE-4FF1-8897-9BB5250251D1}">
      <dgm:prSet/>
      <dgm:spPr/>
      <dgm:t>
        <a:bodyPr/>
        <a:lstStyle/>
        <a:p>
          <a:endParaRPr lang="en-US"/>
        </a:p>
      </dgm:t>
    </dgm:pt>
    <dgm:pt modelId="{8527A706-3CAA-4CEE-9765-7344F4559C6A}">
      <dgm:prSet phldrT="[Text]" custT="1"/>
      <dgm:spPr>
        <a:xfrm>
          <a:off x="2386106" y="802957"/>
          <a:ext cx="1133287" cy="107061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400" dirty="0">
              <a:solidFill>
                <a:schemeClr val="bg1"/>
              </a:solidFill>
              <a:latin typeface="Calibri" panose="020F0502020204030204"/>
              <a:ea typeface="+mn-ea"/>
              <a:cs typeface="+mn-cs"/>
            </a:rPr>
            <a:t>JEDD</a:t>
          </a:r>
        </a:p>
      </dgm:t>
    </dgm:pt>
    <dgm:pt modelId="{821DC4A8-C8FD-49C7-A1A8-2BD866E0A20A}" type="parTrans" cxnId="{36C65585-6F82-48A0-9C1C-6A770AC9B9E6}">
      <dgm:prSet/>
      <dgm:spPr/>
      <dgm:t>
        <a:bodyPr/>
        <a:lstStyle/>
        <a:p>
          <a:endParaRPr lang="en-US"/>
        </a:p>
      </dgm:t>
    </dgm:pt>
    <dgm:pt modelId="{A138B686-743B-421F-9F1F-790B19C1660E}" type="sibTrans" cxnId="{36C65585-6F82-48A0-9C1C-6A770AC9B9E6}">
      <dgm:prSet/>
      <dgm:spPr/>
      <dgm:t>
        <a:bodyPr/>
        <a:lstStyle/>
        <a:p>
          <a:endParaRPr lang="en-US"/>
        </a:p>
      </dgm:t>
    </dgm:pt>
    <dgm:pt modelId="{A36A2384-2F35-41BC-9649-DEC9D30CFA9B}">
      <dgm:prSet phldrT="[Text]" custT="1"/>
      <dgm:spPr>
        <a:xfrm>
          <a:off x="2386106" y="802957"/>
          <a:ext cx="1133287" cy="107061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400" dirty="0">
              <a:solidFill>
                <a:schemeClr val="bg1"/>
              </a:solidFill>
              <a:latin typeface="Calibri" panose="020F0502020204030204"/>
              <a:ea typeface="+mn-ea"/>
              <a:cs typeface="+mn-cs"/>
            </a:rPr>
            <a:t>Ohio 629 Grants</a:t>
          </a:r>
        </a:p>
      </dgm:t>
    </dgm:pt>
    <dgm:pt modelId="{E27214A0-4FEC-4C16-A8F3-C54921B39432}" type="parTrans" cxnId="{8992281B-2CD9-44AA-900C-5DB314925D25}">
      <dgm:prSet/>
      <dgm:spPr/>
      <dgm:t>
        <a:bodyPr/>
        <a:lstStyle/>
        <a:p>
          <a:endParaRPr lang="en-US"/>
        </a:p>
      </dgm:t>
    </dgm:pt>
    <dgm:pt modelId="{502E1EE3-BF34-4064-AA7D-AB75F87EC68B}" type="sibTrans" cxnId="{8992281B-2CD9-44AA-900C-5DB314925D25}">
      <dgm:prSet/>
      <dgm:spPr/>
      <dgm:t>
        <a:bodyPr/>
        <a:lstStyle/>
        <a:p>
          <a:endParaRPr lang="en-US"/>
        </a:p>
      </dgm:t>
    </dgm:pt>
    <dgm:pt modelId="{2E024D00-E3DD-41B0-9ED5-F97C6C43F97D}">
      <dgm:prSet phldrT="[Text]" custT="1"/>
      <dgm:spPr>
        <a:xfrm>
          <a:off x="1018" y="802957"/>
          <a:ext cx="1133287" cy="1070610"/>
        </a:xfrm>
        <a:prstGeom prst="roundRect">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600" b="1" dirty="0">
              <a:solidFill>
                <a:sysClr val="window" lastClr="FFFFFF"/>
              </a:solidFill>
              <a:latin typeface="Calibri" panose="020F0502020204030204"/>
              <a:ea typeface="+mn-ea"/>
              <a:cs typeface="+mn-cs"/>
            </a:rPr>
            <a:t>Site Analysis</a:t>
          </a:r>
        </a:p>
      </dgm:t>
    </dgm:pt>
    <dgm:pt modelId="{CDB5A7AA-A665-4A86-8E4A-1EC97CCB96E8}" type="parTrans" cxnId="{0AE93897-106F-445F-803B-4AA5AC13D15F}">
      <dgm:prSet/>
      <dgm:spPr/>
      <dgm:t>
        <a:bodyPr/>
        <a:lstStyle/>
        <a:p>
          <a:endParaRPr lang="en-US"/>
        </a:p>
      </dgm:t>
    </dgm:pt>
    <dgm:pt modelId="{C135423D-5071-4995-BEDB-DFBB5C464343}" type="sibTrans" cxnId="{0AE93897-106F-445F-803B-4AA5AC13D15F}">
      <dgm:prSet/>
      <dgm:spPr/>
      <dgm:t>
        <a:bodyPr/>
        <a:lstStyle/>
        <a:p>
          <a:endParaRPr lang="en-US"/>
        </a:p>
      </dgm:t>
    </dgm:pt>
    <dgm:pt modelId="{FFC2707A-D719-4142-A07F-28E2CAF395BE}">
      <dgm:prSet phldrT="[Text]" custT="1"/>
      <dgm:spPr>
        <a:xfrm>
          <a:off x="1018" y="802957"/>
          <a:ext cx="1133287" cy="1070610"/>
        </a:xfrm>
        <a:prstGeom prst="roundRect">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latin typeface="Calibri" panose="020F0502020204030204"/>
              <a:ea typeface="+mn-ea"/>
              <a:cs typeface="+mn-cs"/>
            </a:rPr>
            <a:t>Targeted Industries</a:t>
          </a:r>
        </a:p>
      </dgm:t>
    </dgm:pt>
    <dgm:pt modelId="{35EA2752-A16A-40DA-91D3-BB814CC02FB3}" type="parTrans" cxnId="{64FB10AE-B799-4F1C-BE4F-894899B966C8}">
      <dgm:prSet/>
      <dgm:spPr/>
      <dgm:t>
        <a:bodyPr/>
        <a:lstStyle/>
        <a:p>
          <a:endParaRPr lang="en-US"/>
        </a:p>
      </dgm:t>
    </dgm:pt>
    <dgm:pt modelId="{53046F4D-DD7D-44BF-AC3C-7320C6522BBC}" type="sibTrans" cxnId="{64FB10AE-B799-4F1C-BE4F-894899B966C8}">
      <dgm:prSet/>
      <dgm:spPr/>
      <dgm:t>
        <a:bodyPr/>
        <a:lstStyle/>
        <a:p>
          <a:endParaRPr lang="en-US"/>
        </a:p>
      </dgm:t>
    </dgm:pt>
    <dgm:pt modelId="{7899CEAD-2DEB-407D-A55E-FBE09CFFA6B3}">
      <dgm:prSet phldrT="[Text]" custT="1"/>
      <dgm:spPr>
        <a:xfrm>
          <a:off x="1018" y="802957"/>
          <a:ext cx="1133287" cy="1070610"/>
        </a:xfrm>
        <a:prstGeom prst="roundRect">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latin typeface="Calibri" panose="020F0502020204030204"/>
              <a:ea typeface="+mn-ea"/>
              <a:cs typeface="+mn-cs"/>
            </a:rPr>
            <a:t>Infrastructure</a:t>
          </a:r>
        </a:p>
      </dgm:t>
    </dgm:pt>
    <dgm:pt modelId="{4B67C66A-6557-4CCC-837F-F3B2998E5CB8}" type="parTrans" cxnId="{42C7F41C-D97C-4F56-A9AE-3D84746D17D5}">
      <dgm:prSet/>
      <dgm:spPr/>
      <dgm:t>
        <a:bodyPr/>
        <a:lstStyle/>
        <a:p>
          <a:endParaRPr lang="en-US"/>
        </a:p>
      </dgm:t>
    </dgm:pt>
    <dgm:pt modelId="{4499FD75-AD55-49EE-8BF8-51F350E25F60}" type="sibTrans" cxnId="{42C7F41C-D97C-4F56-A9AE-3D84746D17D5}">
      <dgm:prSet/>
      <dgm:spPr/>
      <dgm:t>
        <a:bodyPr/>
        <a:lstStyle/>
        <a:p>
          <a:endParaRPr lang="en-US"/>
        </a:p>
      </dgm:t>
    </dgm:pt>
    <dgm:pt modelId="{FCF283CD-2A27-4821-8A38-2B8A956801B7}">
      <dgm:prSet phldrT="[Text]" custT="1"/>
      <dgm:spPr>
        <a:xfrm>
          <a:off x="1018" y="802957"/>
          <a:ext cx="1133287" cy="1070610"/>
        </a:xfrm>
        <a:prstGeom prst="roundRect">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latin typeface="Calibri" panose="020F0502020204030204"/>
              <a:ea typeface="+mn-ea"/>
              <a:cs typeface="+mn-cs"/>
            </a:rPr>
            <a:t>Transportation</a:t>
          </a:r>
        </a:p>
      </dgm:t>
    </dgm:pt>
    <dgm:pt modelId="{3CE4458D-D16F-499A-8D91-6B238F109D55}" type="parTrans" cxnId="{4C77AD26-3F31-4AAB-B4BB-CC8B135FF00B}">
      <dgm:prSet/>
      <dgm:spPr/>
      <dgm:t>
        <a:bodyPr/>
        <a:lstStyle/>
        <a:p>
          <a:endParaRPr lang="en-US"/>
        </a:p>
      </dgm:t>
    </dgm:pt>
    <dgm:pt modelId="{BD743845-2F38-4A27-932D-BFA21EEAAC69}" type="sibTrans" cxnId="{4C77AD26-3F31-4AAB-B4BB-CC8B135FF00B}">
      <dgm:prSet/>
      <dgm:spPr/>
      <dgm:t>
        <a:bodyPr/>
        <a:lstStyle/>
        <a:p>
          <a:endParaRPr lang="en-US"/>
        </a:p>
      </dgm:t>
    </dgm:pt>
    <dgm:pt modelId="{BB9DECA8-C973-42BC-9FD9-8C663C91A0AC}">
      <dgm:prSet phldrT="[Text]" custT="1"/>
      <dgm:spPr>
        <a:xfrm>
          <a:off x="1018" y="802957"/>
          <a:ext cx="1133287" cy="1070610"/>
        </a:xfrm>
        <a:prstGeom prst="roundRect">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latin typeface="Calibri" panose="020F0502020204030204"/>
              <a:ea typeface="+mn-ea"/>
              <a:cs typeface="+mn-cs"/>
            </a:rPr>
            <a:t>Skilled Workforce</a:t>
          </a:r>
        </a:p>
      </dgm:t>
    </dgm:pt>
    <dgm:pt modelId="{C42708F0-F5CF-453B-92BF-1F93841470C2}" type="parTrans" cxnId="{D2BC392D-A300-4AF2-9595-11C07F29941B}">
      <dgm:prSet/>
      <dgm:spPr/>
      <dgm:t>
        <a:bodyPr/>
        <a:lstStyle/>
        <a:p>
          <a:endParaRPr lang="en-US"/>
        </a:p>
      </dgm:t>
    </dgm:pt>
    <dgm:pt modelId="{A86FBA4B-B6D4-4997-BBA4-20F8943D96AC}" type="sibTrans" cxnId="{D2BC392D-A300-4AF2-9595-11C07F29941B}">
      <dgm:prSet/>
      <dgm:spPr/>
      <dgm:t>
        <a:bodyPr/>
        <a:lstStyle/>
        <a:p>
          <a:endParaRPr lang="en-US"/>
        </a:p>
      </dgm:t>
    </dgm:pt>
    <dgm:pt modelId="{7E5E0499-89EE-4CFD-B3F1-75FE4F7A1896}">
      <dgm:prSet phldrT="[Text]" custT="1"/>
      <dgm:spPr>
        <a:xfrm>
          <a:off x="1018" y="802957"/>
          <a:ext cx="1133287" cy="1070610"/>
        </a:xfrm>
        <a:prstGeom prst="roundRect">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latin typeface="Calibri" panose="020F0502020204030204"/>
              <a:ea typeface="+mn-ea"/>
              <a:cs typeface="+mn-cs"/>
            </a:rPr>
            <a:t>Regulatory Review</a:t>
          </a:r>
        </a:p>
      </dgm:t>
    </dgm:pt>
    <dgm:pt modelId="{80A04423-893D-498C-B331-128EF40747C0}" type="parTrans" cxnId="{37A6693E-3A9E-462B-855D-58979100CD11}">
      <dgm:prSet/>
      <dgm:spPr/>
      <dgm:t>
        <a:bodyPr/>
        <a:lstStyle/>
        <a:p>
          <a:endParaRPr lang="en-US"/>
        </a:p>
      </dgm:t>
    </dgm:pt>
    <dgm:pt modelId="{BDB36D52-5D21-4CB3-98BA-599D76F1B0BF}" type="sibTrans" cxnId="{37A6693E-3A9E-462B-855D-58979100CD11}">
      <dgm:prSet/>
      <dgm:spPr/>
      <dgm:t>
        <a:bodyPr/>
        <a:lstStyle/>
        <a:p>
          <a:endParaRPr lang="en-US"/>
        </a:p>
      </dgm:t>
    </dgm:pt>
    <dgm:pt modelId="{16F4DC0B-E269-4C2E-AE1C-360F5DA3CC6D}">
      <dgm:prSet phldrT="[Text]" custT="1"/>
      <dgm:spPr>
        <a:xfrm>
          <a:off x="1018" y="802957"/>
          <a:ext cx="1133287" cy="1070610"/>
        </a:xfrm>
        <a:prstGeom prst="roundRect">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latin typeface="Calibri" panose="020F0502020204030204"/>
              <a:ea typeface="+mn-ea"/>
              <a:cs typeface="+mn-cs"/>
            </a:rPr>
            <a:t>Incentive ROI</a:t>
          </a:r>
        </a:p>
      </dgm:t>
    </dgm:pt>
    <dgm:pt modelId="{7A2E7F53-B12A-4059-9831-3F57B707E6F7}" type="parTrans" cxnId="{1D5426FC-58EE-46C8-A66D-44EF38392607}">
      <dgm:prSet/>
      <dgm:spPr/>
      <dgm:t>
        <a:bodyPr/>
        <a:lstStyle/>
        <a:p>
          <a:endParaRPr lang="en-US"/>
        </a:p>
      </dgm:t>
    </dgm:pt>
    <dgm:pt modelId="{C5854060-45A5-40BF-A3A5-CA6CAD94EBCC}" type="sibTrans" cxnId="{1D5426FC-58EE-46C8-A66D-44EF38392607}">
      <dgm:prSet/>
      <dgm:spPr/>
      <dgm:t>
        <a:bodyPr/>
        <a:lstStyle/>
        <a:p>
          <a:endParaRPr lang="en-US"/>
        </a:p>
      </dgm:t>
    </dgm:pt>
    <dgm:pt modelId="{0B26B4B4-A6E0-4AA6-BB0F-3534BA6EF1C8}">
      <dgm:prSet phldrT="[Text]" custT="1"/>
      <dgm:spPr>
        <a:xfrm>
          <a:off x="3578650" y="802957"/>
          <a:ext cx="1133287" cy="107061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400" dirty="0">
              <a:solidFill>
                <a:sysClr val="window" lastClr="FFFFFF"/>
              </a:solidFill>
              <a:latin typeface="Calibri" panose="020F0502020204030204"/>
              <a:ea typeface="+mn-ea"/>
              <a:cs typeface="+mn-cs"/>
            </a:rPr>
            <a:t>DRD</a:t>
          </a:r>
        </a:p>
      </dgm:t>
    </dgm:pt>
    <dgm:pt modelId="{EFA3C0A9-3BA4-4EB9-AABA-8FE1D2E822AA}" type="parTrans" cxnId="{FE6038B2-725B-4995-808A-8E5E61A02CD8}">
      <dgm:prSet/>
      <dgm:spPr/>
      <dgm:t>
        <a:bodyPr/>
        <a:lstStyle/>
        <a:p>
          <a:endParaRPr lang="en-US"/>
        </a:p>
      </dgm:t>
    </dgm:pt>
    <dgm:pt modelId="{1395E7A5-336F-44AD-9594-FFD219658D6B}" type="sibTrans" cxnId="{FE6038B2-725B-4995-808A-8E5E61A02CD8}">
      <dgm:prSet/>
      <dgm:spPr/>
      <dgm:t>
        <a:bodyPr/>
        <a:lstStyle/>
        <a:p>
          <a:endParaRPr lang="en-US"/>
        </a:p>
      </dgm:t>
    </dgm:pt>
    <dgm:pt modelId="{DF36E443-6F1C-48CF-873F-D054E00FF0B7}">
      <dgm:prSet phldrT="[Text]" custT="1"/>
      <dgm:spPr>
        <a:xfrm>
          <a:off x="3578650" y="802957"/>
          <a:ext cx="1133287" cy="107061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400" dirty="0">
              <a:solidFill>
                <a:sysClr val="window" lastClr="FFFFFF"/>
              </a:solidFill>
              <a:latin typeface="Calibri" panose="020F0502020204030204"/>
              <a:ea typeface="+mn-ea"/>
              <a:cs typeface="+mn-cs"/>
            </a:rPr>
            <a:t>TMUD</a:t>
          </a:r>
        </a:p>
      </dgm:t>
    </dgm:pt>
    <dgm:pt modelId="{FCC3670C-53E1-49B2-A200-F2353BFBD25F}" type="parTrans" cxnId="{446457CF-EB33-4B09-BAFF-4833E229194D}">
      <dgm:prSet/>
      <dgm:spPr/>
      <dgm:t>
        <a:bodyPr/>
        <a:lstStyle/>
        <a:p>
          <a:endParaRPr lang="en-US"/>
        </a:p>
      </dgm:t>
    </dgm:pt>
    <dgm:pt modelId="{616DDAD7-CF1A-4371-ADDC-5B4B31508841}" type="sibTrans" cxnId="{446457CF-EB33-4B09-BAFF-4833E229194D}">
      <dgm:prSet/>
      <dgm:spPr/>
      <dgm:t>
        <a:bodyPr/>
        <a:lstStyle/>
        <a:p>
          <a:endParaRPr lang="en-US"/>
        </a:p>
      </dgm:t>
    </dgm:pt>
    <dgm:pt modelId="{78A12722-4DA5-4E86-80CB-91A34C33AD7D}">
      <dgm:prSet phldrT="[Text]" custT="1"/>
      <dgm:spPr>
        <a:xfrm>
          <a:off x="2386106" y="802957"/>
          <a:ext cx="1133287" cy="1070610"/>
        </a:xfr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400" dirty="0">
              <a:solidFill>
                <a:schemeClr val="bg1"/>
              </a:solidFill>
              <a:latin typeface="Calibri" panose="020F0502020204030204"/>
              <a:ea typeface="+mn-ea"/>
              <a:cs typeface="+mn-cs"/>
            </a:rPr>
            <a:t>JO </a:t>
          </a:r>
          <a:r>
            <a:rPr lang="en-US" sz="1400" dirty="0" err="1">
              <a:solidFill>
                <a:schemeClr val="bg1"/>
              </a:solidFill>
              <a:latin typeface="Calibri" panose="020F0502020204030204"/>
              <a:ea typeface="+mn-ea"/>
              <a:cs typeface="+mn-cs"/>
            </a:rPr>
            <a:t>Revite</a:t>
          </a:r>
          <a:r>
            <a:rPr lang="en-US" sz="1400" dirty="0">
              <a:solidFill>
                <a:schemeClr val="bg1"/>
              </a:solidFill>
              <a:latin typeface="Calibri" panose="020F0502020204030204"/>
              <a:ea typeface="+mn-ea"/>
              <a:cs typeface="+mn-cs"/>
            </a:rPr>
            <a:t> Program</a:t>
          </a:r>
        </a:p>
      </dgm:t>
    </dgm:pt>
    <dgm:pt modelId="{54AA4FBE-4E5B-4373-BB48-7FE3DD5E4EF3}" type="parTrans" cxnId="{AAE267B5-D76B-4247-9F88-92F6F15B2D90}">
      <dgm:prSet/>
      <dgm:spPr/>
      <dgm:t>
        <a:bodyPr/>
        <a:lstStyle/>
        <a:p>
          <a:endParaRPr lang="en-US"/>
        </a:p>
      </dgm:t>
    </dgm:pt>
    <dgm:pt modelId="{B51D0BE1-3F3F-4945-B6D4-816906B88213}" type="sibTrans" cxnId="{AAE267B5-D76B-4247-9F88-92F6F15B2D90}">
      <dgm:prSet/>
      <dgm:spPr/>
      <dgm:t>
        <a:bodyPr/>
        <a:lstStyle/>
        <a:p>
          <a:endParaRPr lang="en-US"/>
        </a:p>
      </dgm:t>
    </dgm:pt>
    <dgm:pt modelId="{642DA012-C2D3-4D80-9BE7-EEAD80534846}" type="pres">
      <dgm:prSet presAssocID="{8CBFE742-1CA7-4486-85E0-E3BE0A9AE4F7}" presName="CompostProcess" presStyleCnt="0">
        <dgm:presLayoutVars>
          <dgm:dir/>
          <dgm:resizeHandles val="exact"/>
        </dgm:presLayoutVars>
      </dgm:prSet>
      <dgm:spPr/>
    </dgm:pt>
    <dgm:pt modelId="{7F17D1A3-5F51-483B-92FC-F42578BC8ABD}" type="pres">
      <dgm:prSet presAssocID="{8CBFE742-1CA7-4486-85E0-E3BE0A9AE4F7}" presName="arrow" presStyleLbl="bgShp" presStyleIdx="0" presStyleCnt="1"/>
      <dgm:spPr>
        <a:xfrm>
          <a:off x="442912" y="0"/>
          <a:ext cx="5019675" cy="2676525"/>
        </a:xfrm>
        <a:prstGeom prst="rightArrow">
          <a:avLst/>
        </a:prstGeom>
        <a:solidFill>
          <a:srgbClr val="ED7D31">
            <a:tint val="40000"/>
            <a:hueOff val="0"/>
            <a:satOff val="0"/>
            <a:lumOff val="0"/>
            <a:alphaOff val="0"/>
          </a:srgbClr>
        </a:solidFill>
        <a:ln>
          <a:noFill/>
        </a:ln>
        <a:effectLst/>
      </dgm:spPr>
    </dgm:pt>
    <dgm:pt modelId="{97167168-D998-4601-B018-F13E70981C20}" type="pres">
      <dgm:prSet presAssocID="{8CBFE742-1CA7-4486-85E0-E3BE0A9AE4F7}" presName="linearProcess" presStyleCnt="0"/>
      <dgm:spPr/>
    </dgm:pt>
    <dgm:pt modelId="{A4955BCA-C23C-46A6-AE3F-1E08271E3950}" type="pres">
      <dgm:prSet presAssocID="{2E024D00-E3DD-41B0-9ED5-F97C6C43F97D}" presName="textNode" presStyleLbl="node1" presStyleIdx="0" presStyleCnt="5">
        <dgm:presLayoutVars>
          <dgm:bulletEnabled val="1"/>
        </dgm:presLayoutVars>
      </dgm:prSet>
      <dgm:spPr>
        <a:prstGeom prst="roundRect">
          <a:avLst/>
        </a:prstGeom>
      </dgm:spPr>
    </dgm:pt>
    <dgm:pt modelId="{34EB9C18-D560-45FB-8CF5-B8B1786E59BD}" type="pres">
      <dgm:prSet presAssocID="{C135423D-5071-4995-BEDB-DFBB5C464343}" presName="sibTrans" presStyleCnt="0"/>
      <dgm:spPr/>
    </dgm:pt>
    <dgm:pt modelId="{27E5BA3A-330F-4976-B0AC-D2164D89CC07}" type="pres">
      <dgm:prSet presAssocID="{5B21935F-BE52-4535-B142-76D8618995B2}" presName="textNode" presStyleLbl="node1" presStyleIdx="1" presStyleCnt="5">
        <dgm:presLayoutVars>
          <dgm:bulletEnabled val="1"/>
        </dgm:presLayoutVars>
      </dgm:prSet>
      <dgm:spPr/>
    </dgm:pt>
    <dgm:pt modelId="{C0F8D6B0-6F13-4EBA-8F29-C318CC604C5D}" type="pres">
      <dgm:prSet presAssocID="{9416AC0D-CACB-4DBF-A0C2-E12555A08EC4}" presName="sibTrans" presStyleCnt="0"/>
      <dgm:spPr/>
    </dgm:pt>
    <dgm:pt modelId="{D3DB7A1B-E82F-401A-A8B9-5529F4317EF2}" type="pres">
      <dgm:prSet presAssocID="{3942E84B-5F15-4BE2-8A33-629E5252FAEC}" presName="textNode" presStyleLbl="node1" presStyleIdx="2" presStyleCnt="5" custLinFactNeighborX="1565" custLinFactNeighborY="993">
        <dgm:presLayoutVars>
          <dgm:bulletEnabled val="1"/>
        </dgm:presLayoutVars>
      </dgm:prSet>
      <dgm:spPr>
        <a:prstGeom prst="roundRect">
          <a:avLst/>
        </a:prstGeom>
      </dgm:spPr>
    </dgm:pt>
    <dgm:pt modelId="{326DC45F-3DD9-4C57-A3F0-33B514EE099D}" type="pres">
      <dgm:prSet presAssocID="{1B1E1A16-6717-47F3-8DE4-73B25F026726}" presName="sibTrans" presStyleCnt="0"/>
      <dgm:spPr/>
    </dgm:pt>
    <dgm:pt modelId="{C0C1CCC5-2D53-4337-96C7-AC80DDC3F45A}" type="pres">
      <dgm:prSet presAssocID="{CB3495F1-8283-4F5F-924D-E02B6C990697}" presName="textNode" presStyleLbl="node1" presStyleIdx="3" presStyleCnt="5">
        <dgm:presLayoutVars>
          <dgm:bulletEnabled val="1"/>
        </dgm:presLayoutVars>
      </dgm:prSet>
      <dgm:spPr>
        <a:prstGeom prst="roundRect">
          <a:avLst/>
        </a:prstGeom>
      </dgm:spPr>
    </dgm:pt>
    <dgm:pt modelId="{D3D10E56-D481-4394-BB63-D9D354EE44DA}" type="pres">
      <dgm:prSet presAssocID="{85A8FF11-82CA-4812-9BE8-EBFC429B7BA7}" presName="sibTrans" presStyleCnt="0"/>
      <dgm:spPr/>
    </dgm:pt>
    <dgm:pt modelId="{88561099-32AF-4291-B3D2-88EC07119489}" type="pres">
      <dgm:prSet presAssocID="{F6D61FC0-8A99-4456-B64D-8697A1EBD97E}" presName="textNode" presStyleLbl="node1" presStyleIdx="4" presStyleCnt="5">
        <dgm:presLayoutVars>
          <dgm:bulletEnabled val="1"/>
        </dgm:presLayoutVars>
      </dgm:prSet>
      <dgm:spPr/>
    </dgm:pt>
  </dgm:ptLst>
  <dgm:cxnLst>
    <dgm:cxn modelId="{DDE76809-B394-4663-985B-28CEDE9F746C}" srcId="{8CBFE742-1CA7-4486-85E0-E3BE0A9AE4F7}" destId="{CB3495F1-8283-4F5F-924D-E02B6C990697}" srcOrd="3" destOrd="0" parTransId="{6F313B2D-7BC4-48C0-B35A-360B11993F88}" sibTransId="{85A8FF11-82CA-4812-9BE8-EBFC429B7BA7}"/>
    <dgm:cxn modelId="{DD7F460A-590D-4EED-9FC8-13B70CABE1F8}" type="presOf" srcId="{F6D61FC0-8A99-4456-B64D-8697A1EBD97E}" destId="{88561099-32AF-4291-B3D2-88EC07119489}" srcOrd="0" destOrd="0" presId="urn:microsoft.com/office/officeart/2005/8/layout/hProcess9"/>
    <dgm:cxn modelId="{A6E0F217-350D-4718-B37D-E9F5FD0DAD71}" type="presOf" srcId="{7E5E0499-89EE-4CFD-B3F1-75FE4F7A1896}" destId="{A4955BCA-C23C-46A6-AE3F-1E08271E3950}" srcOrd="0" destOrd="5" presId="urn:microsoft.com/office/officeart/2005/8/layout/hProcess9"/>
    <dgm:cxn modelId="{8992281B-2CD9-44AA-900C-5DB314925D25}" srcId="{3942E84B-5F15-4BE2-8A33-629E5252FAEC}" destId="{A36A2384-2F35-41BC-9649-DEC9D30CFA9B}" srcOrd="3" destOrd="0" parTransId="{E27214A0-4FEC-4C16-A8F3-C54921B39432}" sibTransId="{502E1EE3-BF34-4064-AA7D-AB75F87EC68B}"/>
    <dgm:cxn modelId="{42C7F41C-D97C-4F56-A9AE-3D84746D17D5}" srcId="{2E024D00-E3DD-41B0-9ED5-F97C6C43F97D}" destId="{7899CEAD-2DEB-407D-A55E-FBE09CFFA6B3}" srcOrd="1" destOrd="0" parTransId="{4B67C66A-6557-4CCC-837F-F3B2998E5CB8}" sibTransId="{4499FD75-AD55-49EE-8BF8-51F350E25F60}"/>
    <dgm:cxn modelId="{4C77AD26-3F31-4AAB-B4BB-CC8B135FF00B}" srcId="{2E024D00-E3DD-41B0-9ED5-F97C6C43F97D}" destId="{FCF283CD-2A27-4821-8A38-2B8A956801B7}" srcOrd="2" destOrd="0" parTransId="{3CE4458D-D16F-499A-8D91-6B238F109D55}" sibTransId="{BD743845-2F38-4A27-932D-BFA21EEAAC69}"/>
    <dgm:cxn modelId="{D2BC392D-A300-4AF2-9595-11C07F29941B}" srcId="{2E024D00-E3DD-41B0-9ED5-F97C6C43F97D}" destId="{BB9DECA8-C973-42BC-9FD9-8C663C91A0AC}" srcOrd="3" destOrd="0" parTransId="{C42708F0-F5CF-453B-92BF-1F93841470C2}" sibTransId="{A86FBA4B-B6D4-4997-BBA4-20F8943D96AC}"/>
    <dgm:cxn modelId="{53B13F2D-2D35-4374-ABDA-7A8B06D35B0E}" type="presOf" srcId="{78A12722-4DA5-4E86-80CB-91A34C33AD7D}" destId="{D3DB7A1B-E82F-401A-A8B9-5529F4317EF2}" srcOrd="0" destOrd="2" presId="urn:microsoft.com/office/officeart/2005/8/layout/hProcess9"/>
    <dgm:cxn modelId="{3F245C34-9E9A-40ED-AC63-618F3C200F58}" type="presOf" srcId="{FEA37A76-0FB6-48E4-B3D3-EB13C4835C67}" destId="{D3DB7A1B-E82F-401A-A8B9-5529F4317EF2}" srcOrd="0" destOrd="6" presId="urn:microsoft.com/office/officeart/2005/8/layout/hProcess9"/>
    <dgm:cxn modelId="{4FD8F834-53EC-46E8-9398-955627016BDD}" srcId="{CB3495F1-8283-4F5F-924D-E02B6C990697}" destId="{D9F87176-387A-44E3-95CB-C9CE29E2D985}" srcOrd="0" destOrd="0" parTransId="{35CF1686-BF69-4E72-88E9-3B2D924482A7}" sibTransId="{4873F503-78CA-4BCE-BD2A-538D49775992}"/>
    <dgm:cxn modelId="{7AC18A3A-40D8-40CB-91D4-B9619BA887C8}" type="presOf" srcId="{FEADCB2C-40F0-4B83-BD7A-C19B50EED1D8}" destId="{27E5BA3A-330F-4976-B0AC-D2164D89CC07}" srcOrd="0" destOrd="1" presId="urn:microsoft.com/office/officeart/2005/8/layout/hProcess9"/>
    <dgm:cxn modelId="{37A6693E-3A9E-462B-855D-58979100CD11}" srcId="{2E024D00-E3DD-41B0-9ED5-F97C6C43F97D}" destId="{7E5E0499-89EE-4CFD-B3F1-75FE4F7A1896}" srcOrd="4" destOrd="0" parTransId="{80A04423-893D-498C-B331-128EF40747C0}" sibTransId="{BDB36D52-5D21-4CB3-98BA-599D76F1B0BF}"/>
    <dgm:cxn modelId="{B5480166-72AB-4576-B40B-2F2A6530A23F}" type="presOf" srcId="{14104B89-7460-44EA-BD3F-5587252FC74C}" destId="{D3DB7A1B-E82F-401A-A8B9-5529F4317EF2}" srcOrd="0" destOrd="5" presId="urn:microsoft.com/office/officeart/2005/8/layout/hProcess9"/>
    <dgm:cxn modelId="{053B6947-02B0-400A-9FFF-F779C6890316}" type="presOf" srcId="{8527A706-3CAA-4CEE-9765-7344F4559C6A}" destId="{D3DB7A1B-E82F-401A-A8B9-5529F4317EF2}" srcOrd="0" destOrd="3" presId="urn:microsoft.com/office/officeart/2005/8/layout/hProcess9"/>
    <dgm:cxn modelId="{3CBD236E-CE1C-4706-A442-C61B50E6F4B7}" type="presOf" srcId="{E6B0D0D2-7668-47BF-89FD-40AC28F62977}" destId="{88561099-32AF-4291-B3D2-88EC07119489}" srcOrd="0" destOrd="2" presId="urn:microsoft.com/office/officeart/2005/8/layout/hProcess9"/>
    <dgm:cxn modelId="{5A390E71-2AC9-4C5A-8F64-D11739A5CC45}" type="presOf" srcId="{7899CEAD-2DEB-407D-A55E-FBE09CFFA6B3}" destId="{A4955BCA-C23C-46A6-AE3F-1E08271E3950}" srcOrd="0" destOrd="2" presId="urn:microsoft.com/office/officeart/2005/8/layout/hProcess9"/>
    <dgm:cxn modelId="{9F3DD751-56DB-4AC9-93DF-C6CAE207A0DB}" srcId="{F6D61FC0-8A99-4456-B64D-8697A1EBD97E}" destId="{593B4F07-F6C5-4AA2-B731-1941E3FCDAFD}" srcOrd="0" destOrd="0" parTransId="{DFC2F2B9-E696-44D9-B59D-00219AD313E9}" sibTransId="{54A61ED3-882B-480C-837F-72DFE3F0BAAF}"/>
    <dgm:cxn modelId="{0DFA9B57-5559-4F17-9269-B4B2D3C132AD}" srcId="{5B21935F-BE52-4535-B142-76D8618995B2}" destId="{FEADCB2C-40F0-4B83-BD7A-C19B50EED1D8}" srcOrd="0" destOrd="0" parTransId="{8FE0AA9B-3EC0-4C79-BEEF-6A2058CE05C8}" sibTransId="{1F9AD7C0-E793-4684-B8A6-A5B0BC8E4E18}"/>
    <dgm:cxn modelId="{2A59B15A-B3D2-4C03-BCFC-615A7B045E92}" type="presOf" srcId="{501EA709-4D0C-44C1-8C82-A7AAC6EAC1E9}" destId="{88561099-32AF-4291-B3D2-88EC07119489}" srcOrd="0" destOrd="3" presId="urn:microsoft.com/office/officeart/2005/8/layout/hProcess9"/>
    <dgm:cxn modelId="{E34AE582-DA02-4283-A4A0-292232B56174}" type="presOf" srcId="{8CBFE742-1CA7-4486-85E0-E3BE0A9AE4F7}" destId="{642DA012-C2D3-4D80-9BE7-EEAD80534846}" srcOrd="0" destOrd="0" presId="urn:microsoft.com/office/officeart/2005/8/layout/hProcess9"/>
    <dgm:cxn modelId="{36C65585-6F82-48A0-9C1C-6A770AC9B9E6}" srcId="{3942E84B-5F15-4BE2-8A33-629E5252FAEC}" destId="{8527A706-3CAA-4CEE-9765-7344F4559C6A}" srcOrd="2" destOrd="0" parTransId="{821DC4A8-C8FD-49C7-A1A8-2BD866E0A20A}" sibTransId="{A138B686-743B-421F-9F1F-790B19C1660E}"/>
    <dgm:cxn modelId="{10AE8D96-15EE-40EE-B8EA-FEA5D3641764}" type="presOf" srcId="{2F8240CB-9821-4CD3-A68F-CB6F14BE434B}" destId="{C0C1CCC5-2D53-4337-96C7-AC80DDC3F45A}" srcOrd="0" destOrd="2" presId="urn:microsoft.com/office/officeart/2005/8/layout/hProcess9"/>
    <dgm:cxn modelId="{0AE93897-106F-445F-803B-4AA5AC13D15F}" srcId="{8CBFE742-1CA7-4486-85E0-E3BE0A9AE4F7}" destId="{2E024D00-E3DD-41B0-9ED5-F97C6C43F97D}" srcOrd="0" destOrd="0" parTransId="{CDB5A7AA-A665-4A86-8E4A-1EC97CCB96E8}" sibTransId="{C135423D-5071-4995-BEDB-DFBB5C464343}"/>
    <dgm:cxn modelId="{C8F41C99-20F5-4B95-9B7E-D0029E689D6D}" type="presOf" srcId="{3942E84B-5F15-4BE2-8A33-629E5252FAEC}" destId="{D3DB7A1B-E82F-401A-A8B9-5529F4317EF2}" srcOrd="0" destOrd="0" presId="urn:microsoft.com/office/officeart/2005/8/layout/hProcess9"/>
    <dgm:cxn modelId="{09E3F99F-ED48-433C-A656-E17F1A1A5E56}" srcId="{CB3495F1-8283-4F5F-924D-E02B6C990697}" destId="{DE6B62EC-6672-4B11-A8D8-602F79466D4B}" srcOrd="2" destOrd="0" parTransId="{65E82645-928E-44B0-84F8-D16294598279}" sibTransId="{90305458-8A12-48D4-B7CA-4EAABAAF6E86}"/>
    <dgm:cxn modelId="{6EC373A0-A72F-464F-8DE0-02844F14DF9E}" srcId="{3942E84B-5F15-4BE2-8A33-629E5252FAEC}" destId="{1651A6C3-564C-4634-8B0B-1E292ADCC7E1}" srcOrd="0" destOrd="0" parTransId="{E470072B-EA8A-49B2-BA13-62F286A86F27}" sibTransId="{3CE5D746-CF2C-4A84-8E2A-510655B92622}"/>
    <dgm:cxn modelId="{EDB9A0A6-92AA-4370-A1F8-B86C4BC3A5E7}" srcId="{8CBFE742-1CA7-4486-85E0-E3BE0A9AE4F7}" destId="{F6D61FC0-8A99-4456-B64D-8697A1EBD97E}" srcOrd="4" destOrd="0" parTransId="{CB3F48D8-C1E9-4227-920D-57F6F189BF10}" sibTransId="{70ABC5AC-B99E-4B74-AD24-36E1EA111CFA}"/>
    <dgm:cxn modelId="{225AF5A7-B96B-49F7-96AC-34A0B2717BDC}" type="presOf" srcId="{593B4F07-F6C5-4AA2-B731-1941E3FCDAFD}" destId="{88561099-32AF-4291-B3D2-88EC07119489}" srcOrd="0" destOrd="1" presId="urn:microsoft.com/office/officeart/2005/8/layout/hProcess9"/>
    <dgm:cxn modelId="{53C713A9-5F74-41F7-B438-E55A84FCEA04}" srcId="{8CBFE742-1CA7-4486-85E0-E3BE0A9AE4F7}" destId="{3942E84B-5F15-4BE2-8A33-629E5252FAEC}" srcOrd="2" destOrd="0" parTransId="{EA720D14-91D2-4DF8-A567-66AC8A3D71FB}" sibTransId="{1B1E1A16-6717-47F3-8DE4-73B25F026726}"/>
    <dgm:cxn modelId="{64FB10AE-B799-4F1C-BE4F-894899B966C8}" srcId="{2E024D00-E3DD-41B0-9ED5-F97C6C43F97D}" destId="{FFC2707A-D719-4142-A07F-28E2CAF395BE}" srcOrd="0" destOrd="0" parTransId="{35EA2752-A16A-40DA-91D3-BB814CC02FB3}" sibTransId="{53046F4D-DD7D-44BF-AC3C-7320C6522BBC}"/>
    <dgm:cxn modelId="{3D001EB2-6F55-4D34-AFE6-3E7A40B7D0B9}" type="presOf" srcId="{1651A6C3-564C-4634-8B0B-1E292ADCC7E1}" destId="{D3DB7A1B-E82F-401A-A8B9-5529F4317EF2}" srcOrd="0" destOrd="1" presId="urn:microsoft.com/office/officeart/2005/8/layout/hProcess9"/>
    <dgm:cxn modelId="{FE6038B2-725B-4995-808A-8E5E61A02CD8}" srcId="{CB3495F1-8283-4F5F-924D-E02B6C990697}" destId="{0B26B4B4-A6E0-4AA6-BB0F-3534BA6EF1C8}" srcOrd="3" destOrd="0" parTransId="{EFA3C0A9-3BA4-4EB9-AABA-8FE1D2E822AA}" sibTransId="{1395E7A5-336F-44AD-9594-FFD219658D6B}"/>
    <dgm:cxn modelId="{8CFDA6B2-28CE-4FF1-8897-9BB5250251D1}" srcId="{3942E84B-5F15-4BE2-8A33-629E5252FAEC}" destId="{FEA37A76-0FB6-48E4-B3D3-EB13C4835C67}" srcOrd="5" destOrd="0" parTransId="{DA2A6521-423A-4A87-A823-FA1A61D5CFA0}" sibTransId="{BF01A540-7377-4171-8AB7-94CB3E8ACCF2}"/>
    <dgm:cxn modelId="{AAE267B5-D76B-4247-9F88-92F6F15B2D90}" srcId="{3942E84B-5F15-4BE2-8A33-629E5252FAEC}" destId="{78A12722-4DA5-4E86-80CB-91A34C33AD7D}" srcOrd="1" destOrd="0" parTransId="{54AA4FBE-4E5B-4373-BB48-7FE3DD5E4EF3}" sibTransId="{B51D0BE1-3F3F-4945-B6D4-816906B88213}"/>
    <dgm:cxn modelId="{297F25B6-5876-4D35-A642-0D61588BA0CF}" type="presOf" srcId="{D9F87176-387A-44E3-95CB-C9CE29E2D985}" destId="{C0C1CCC5-2D53-4337-96C7-AC80DDC3F45A}" srcOrd="0" destOrd="1" presId="urn:microsoft.com/office/officeart/2005/8/layout/hProcess9"/>
    <dgm:cxn modelId="{3C6171B8-8556-433E-A042-D224B4C8E635}" type="presOf" srcId="{0B26B4B4-A6E0-4AA6-BB0F-3534BA6EF1C8}" destId="{C0C1CCC5-2D53-4337-96C7-AC80DDC3F45A}" srcOrd="0" destOrd="4" presId="urn:microsoft.com/office/officeart/2005/8/layout/hProcess9"/>
    <dgm:cxn modelId="{8C4E20BC-6CFE-43C6-8F89-F7680CE33690}" type="presOf" srcId="{BC4FE666-AA74-44F4-A4B0-69A9CF542258}" destId="{27E5BA3A-330F-4976-B0AC-D2164D89CC07}" srcOrd="0" destOrd="2" presId="urn:microsoft.com/office/officeart/2005/8/layout/hProcess9"/>
    <dgm:cxn modelId="{1DE22FC0-34B3-495A-A05C-516714B26640}" type="presOf" srcId="{FCF283CD-2A27-4821-8A38-2B8A956801B7}" destId="{A4955BCA-C23C-46A6-AE3F-1E08271E3950}" srcOrd="0" destOrd="3" presId="urn:microsoft.com/office/officeart/2005/8/layout/hProcess9"/>
    <dgm:cxn modelId="{D02186C2-B445-4677-9D86-206247D3C946}" type="presOf" srcId="{5B21935F-BE52-4535-B142-76D8618995B2}" destId="{27E5BA3A-330F-4976-B0AC-D2164D89CC07}" srcOrd="0" destOrd="0" presId="urn:microsoft.com/office/officeart/2005/8/layout/hProcess9"/>
    <dgm:cxn modelId="{3D770AC3-9D7E-4FF5-9505-D955B7AEEE90}" srcId="{F6D61FC0-8A99-4456-B64D-8697A1EBD97E}" destId="{E6B0D0D2-7668-47BF-89FD-40AC28F62977}" srcOrd="1" destOrd="0" parTransId="{39314DD7-6094-4618-B53A-0F147FA3B5E6}" sibTransId="{78A2C36C-960C-4298-A563-B059B28A2BFB}"/>
    <dgm:cxn modelId="{4E8C78C9-329A-4069-A6C9-7C7797747E8E}" type="presOf" srcId="{DE6B62EC-6672-4B11-A8D8-602F79466D4B}" destId="{C0C1CCC5-2D53-4337-96C7-AC80DDC3F45A}" srcOrd="0" destOrd="3" presId="urn:microsoft.com/office/officeart/2005/8/layout/hProcess9"/>
    <dgm:cxn modelId="{B145EDCB-BB58-452F-B209-C56E09714D2B}" type="presOf" srcId="{CB3495F1-8283-4F5F-924D-E02B6C990697}" destId="{C0C1CCC5-2D53-4337-96C7-AC80DDC3F45A}" srcOrd="0" destOrd="0" presId="urn:microsoft.com/office/officeart/2005/8/layout/hProcess9"/>
    <dgm:cxn modelId="{D74B4ECD-B7B5-4B33-97C8-A52BB54FBACB}" type="presOf" srcId="{FFC2707A-D719-4142-A07F-28E2CAF395BE}" destId="{A4955BCA-C23C-46A6-AE3F-1E08271E3950}" srcOrd="0" destOrd="1" presId="urn:microsoft.com/office/officeart/2005/8/layout/hProcess9"/>
    <dgm:cxn modelId="{315ACACE-E29A-4CAB-85CF-193F6FD8D157}" type="presOf" srcId="{16F4DC0B-E269-4C2E-AE1C-360F5DA3CC6D}" destId="{A4955BCA-C23C-46A6-AE3F-1E08271E3950}" srcOrd="0" destOrd="6" presId="urn:microsoft.com/office/officeart/2005/8/layout/hProcess9"/>
    <dgm:cxn modelId="{446457CF-EB33-4B09-BAFF-4833E229194D}" srcId="{CB3495F1-8283-4F5F-924D-E02B6C990697}" destId="{DF36E443-6F1C-48CF-873F-D054E00FF0B7}" srcOrd="4" destOrd="0" parTransId="{FCC3670C-53E1-49B2-A200-F2353BFBD25F}" sibTransId="{616DDAD7-CF1A-4371-ADDC-5B4B31508841}"/>
    <dgm:cxn modelId="{CE9290DF-33BF-441E-9C77-6C506AB90775}" srcId="{5B21935F-BE52-4535-B142-76D8618995B2}" destId="{BC4FE666-AA74-44F4-A4B0-69A9CF542258}" srcOrd="1" destOrd="0" parTransId="{E2D5517B-F8F2-480E-AC34-59B80047A1BA}" sibTransId="{43AAB763-A0E5-46DE-8C56-84B8803E59FF}"/>
    <dgm:cxn modelId="{930015E1-FE22-4DA8-8156-B615B5CA1DDD}" srcId="{CB3495F1-8283-4F5F-924D-E02B6C990697}" destId="{2F8240CB-9821-4CD3-A68F-CB6F14BE434B}" srcOrd="1" destOrd="0" parTransId="{B34CE877-336C-4FBF-94BF-4639D1B4AE70}" sibTransId="{EEF3A4F7-99FA-4A86-B4A7-4D9736E351E6}"/>
    <dgm:cxn modelId="{8E1242ED-3A4B-49CD-9A56-C17D958A3FA7}" type="presOf" srcId="{BB9DECA8-C973-42BC-9FD9-8C663C91A0AC}" destId="{A4955BCA-C23C-46A6-AE3F-1E08271E3950}" srcOrd="0" destOrd="4" presId="urn:microsoft.com/office/officeart/2005/8/layout/hProcess9"/>
    <dgm:cxn modelId="{7DBC67F0-1096-4A01-B06E-EFF4429F12D9}" type="presOf" srcId="{DF36E443-6F1C-48CF-873F-D054E00FF0B7}" destId="{C0C1CCC5-2D53-4337-96C7-AC80DDC3F45A}" srcOrd="0" destOrd="5" presId="urn:microsoft.com/office/officeart/2005/8/layout/hProcess9"/>
    <dgm:cxn modelId="{1F343EF2-D534-40E6-B466-145D2AF056BA}" type="presOf" srcId="{2E024D00-E3DD-41B0-9ED5-F97C6C43F97D}" destId="{A4955BCA-C23C-46A6-AE3F-1E08271E3950}" srcOrd="0" destOrd="0" presId="urn:microsoft.com/office/officeart/2005/8/layout/hProcess9"/>
    <dgm:cxn modelId="{1F0C6EF4-0BEA-41F4-83A8-A1BC9CA2CA2F}" srcId="{F6D61FC0-8A99-4456-B64D-8697A1EBD97E}" destId="{501EA709-4D0C-44C1-8C82-A7AAC6EAC1E9}" srcOrd="2" destOrd="0" parTransId="{361FE705-4628-4C49-87AF-A4CD135281A5}" sibTransId="{108E5BDC-E223-4FBE-96BF-80A17F122348}"/>
    <dgm:cxn modelId="{44C0F2F4-636F-4D42-8ED1-0936C2AE2422}" srcId="{8CBFE742-1CA7-4486-85E0-E3BE0A9AE4F7}" destId="{5B21935F-BE52-4535-B142-76D8618995B2}" srcOrd="1" destOrd="0" parTransId="{69B66440-2B05-408A-84B7-313A0936F3E3}" sibTransId="{9416AC0D-CACB-4DBF-A0C2-E12555A08EC4}"/>
    <dgm:cxn modelId="{065628F8-2489-4B20-83E3-C273EDB8F89B}" srcId="{3942E84B-5F15-4BE2-8A33-629E5252FAEC}" destId="{14104B89-7460-44EA-BD3F-5587252FC74C}" srcOrd="4" destOrd="0" parTransId="{68C86BF3-34ED-4FF5-A3BB-609C8A32D01B}" sibTransId="{997F99CA-4FF7-423B-82D1-9BFDF86BA8FD}"/>
    <dgm:cxn modelId="{871256F8-BDFD-472A-8979-187F2E55C8BC}" type="presOf" srcId="{A36A2384-2F35-41BC-9649-DEC9D30CFA9B}" destId="{D3DB7A1B-E82F-401A-A8B9-5529F4317EF2}" srcOrd="0" destOrd="4" presId="urn:microsoft.com/office/officeart/2005/8/layout/hProcess9"/>
    <dgm:cxn modelId="{1D5426FC-58EE-46C8-A66D-44EF38392607}" srcId="{2E024D00-E3DD-41B0-9ED5-F97C6C43F97D}" destId="{16F4DC0B-E269-4C2E-AE1C-360F5DA3CC6D}" srcOrd="5" destOrd="0" parTransId="{7A2E7F53-B12A-4059-9831-3F57B707E6F7}" sibTransId="{C5854060-45A5-40BF-A3A5-CA6CAD94EBCC}"/>
    <dgm:cxn modelId="{2673C13E-0CC5-462A-BA98-99E3FC11A237}" type="presParOf" srcId="{642DA012-C2D3-4D80-9BE7-EEAD80534846}" destId="{7F17D1A3-5F51-483B-92FC-F42578BC8ABD}" srcOrd="0" destOrd="0" presId="urn:microsoft.com/office/officeart/2005/8/layout/hProcess9"/>
    <dgm:cxn modelId="{7D186D4D-D2D9-4FF1-9956-69103119CF69}" type="presParOf" srcId="{642DA012-C2D3-4D80-9BE7-EEAD80534846}" destId="{97167168-D998-4601-B018-F13E70981C20}" srcOrd="1" destOrd="0" presId="urn:microsoft.com/office/officeart/2005/8/layout/hProcess9"/>
    <dgm:cxn modelId="{824D863A-6A61-4D90-8906-361BD4AB51B2}" type="presParOf" srcId="{97167168-D998-4601-B018-F13E70981C20}" destId="{A4955BCA-C23C-46A6-AE3F-1E08271E3950}" srcOrd="0" destOrd="0" presId="urn:microsoft.com/office/officeart/2005/8/layout/hProcess9"/>
    <dgm:cxn modelId="{CA283F70-D07B-4971-B442-54607D41E070}" type="presParOf" srcId="{97167168-D998-4601-B018-F13E70981C20}" destId="{34EB9C18-D560-45FB-8CF5-B8B1786E59BD}" srcOrd="1" destOrd="0" presId="urn:microsoft.com/office/officeart/2005/8/layout/hProcess9"/>
    <dgm:cxn modelId="{6F7549D7-4CC4-4509-AA50-3026D95EA66D}" type="presParOf" srcId="{97167168-D998-4601-B018-F13E70981C20}" destId="{27E5BA3A-330F-4976-B0AC-D2164D89CC07}" srcOrd="2" destOrd="0" presId="urn:microsoft.com/office/officeart/2005/8/layout/hProcess9"/>
    <dgm:cxn modelId="{9797373B-E6EA-463A-A334-A74F9E09F6CA}" type="presParOf" srcId="{97167168-D998-4601-B018-F13E70981C20}" destId="{C0F8D6B0-6F13-4EBA-8F29-C318CC604C5D}" srcOrd="3" destOrd="0" presId="urn:microsoft.com/office/officeart/2005/8/layout/hProcess9"/>
    <dgm:cxn modelId="{78D16BC4-7D1D-4D07-AF10-1F3F7F53F3ED}" type="presParOf" srcId="{97167168-D998-4601-B018-F13E70981C20}" destId="{D3DB7A1B-E82F-401A-A8B9-5529F4317EF2}" srcOrd="4" destOrd="0" presId="urn:microsoft.com/office/officeart/2005/8/layout/hProcess9"/>
    <dgm:cxn modelId="{235BE311-88C5-4B8E-85F0-72A866D7DDC5}" type="presParOf" srcId="{97167168-D998-4601-B018-F13E70981C20}" destId="{326DC45F-3DD9-4C57-A3F0-33B514EE099D}" srcOrd="5" destOrd="0" presId="urn:microsoft.com/office/officeart/2005/8/layout/hProcess9"/>
    <dgm:cxn modelId="{E6D12695-0687-420C-933D-3E08F70C3535}" type="presParOf" srcId="{97167168-D998-4601-B018-F13E70981C20}" destId="{C0C1CCC5-2D53-4337-96C7-AC80DDC3F45A}" srcOrd="6" destOrd="0" presId="urn:microsoft.com/office/officeart/2005/8/layout/hProcess9"/>
    <dgm:cxn modelId="{2C960978-5CFB-4A5A-9ECD-5E6C97890D11}" type="presParOf" srcId="{97167168-D998-4601-B018-F13E70981C20}" destId="{D3D10E56-D481-4394-BB63-D9D354EE44DA}" srcOrd="7" destOrd="0" presId="urn:microsoft.com/office/officeart/2005/8/layout/hProcess9"/>
    <dgm:cxn modelId="{29078B69-11E0-438E-AF4B-0A7481F17780}" type="presParOf" srcId="{97167168-D998-4601-B018-F13E70981C20}" destId="{88561099-32AF-4291-B3D2-88EC0711948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FDC770-9953-4672-B3EF-4FE46B06D76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4C8B02C0-E0A9-4C01-AEAF-E05B081220B3}">
      <dgm:prSet phldrT="[Text]" custT="1"/>
      <dgm:spPr>
        <a:xfrm>
          <a:off x="297084" y="177585"/>
          <a:ext cx="4159186" cy="206640"/>
        </a:xfrm>
        <a:prstGeom prst="roundRect">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600" dirty="0">
              <a:solidFill>
                <a:sysClr val="window" lastClr="FFFFFF"/>
              </a:solidFill>
              <a:latin typeface="Calibri" panose="020F0502020204030204"/>
              <a:ea typeface="+mn-ea"/>
              <a:cs typeface="+mn-cs"/>
            </a:rPr>
            <a:t>Ohio Enterprise Zone Program</a:t>
          </a:r>
        </a:p>
      </dgm:t>
    </dgm:pt>
    <dgm:pt modelId="{A986F709-2ECC-4D2E-A112-F0A13220E361}" type="parTrans" cxnId="{82163D68-4CBE-496A-9A5E-463E11CF57CE}">
      <dgm:prSet/>
      <dgm:spPr/>
      <dgm:t>
        <a:bodyPr/>
        <a:lstStyle/>
        <a:p>
          <a:endParaRPr lang="en-US"/>
        </a:p>
      </dgm:t>
    </dgm:pt>
    <dgm:pt modelId="{4140545C-EDA8-419B-9BB1-1FC73755605E}" type="sibTrans" cxnId="{82163D68-4CBE-496A-9A5E-463E11CF57CE}">
      <dgm:prSet/>
      <dgm:spPr/>
      <dgm:t>
        <a:bodyPr/>
        <a:lstStyle/>
        <a:p>
          <a:endParaRPr lang="en-US"/>
        </a:p>
      </dgm:t>
    </dgm:pt>
    <dgm:pt modelId="{7CDCF61D-7D81-4E24-995C-37413FE042E1}">
      <dgm:prSet phldrT="[Text]" custT="1"/>
      <dgm:spPr>
        <a:xfrm>
          <a:off x="0" y="4058069"/>
          <a:ext cx="5941695" cy="540225"/>
        </a:xfrm>
        <a:prstGeom prst="rect">
          <a:avLst/>
        </a:prstGeom>
        <a:solidFill>
          <a:sysClr val="window" lastClr="FFFFFF">
            <a:alpha val="90000"/>
            <a:hueOff val="0"/>
            <a:satOff val="0"/>
            <a:lumOff val="0"/>
            <a:alphaOff val="0"/>
          </a:sysClr>
        </a:solidFill>
        <a:ln w="12700" cap="flat" cmpd="sng" algn="ctr">
          <a:solidFill>
            <a:srgbClr val="C00000"/>
          </a:solidFill>
          <a:prstDash val="solid"/>
          <a:miter lim="800000"/>
        </a:ln>
        <a:effectLst/>
      </dgm:spPr>
      <dgm:t>
        <a:bodyPr/>
        <a:lstStyle/>
        <a:p>
          <a:pPr>
            <a:buChar char="•"/>
          </a:pPr>
          <a:r>
            <a:rPr lang="en-US" sz="1200" dirty="0">
              <a:solidFill>
                <a:sysClr val="windowText" lastClr="000000">
                  <a:hueOff val="0"/>
                  <a:satOff val="0"/>
                  <a:lumOff val="0"/>
                  <a:alphaOff val="0"/>
                </a:sysClr>
              </a:solidFill>
              <a:latin typeface="Calibri" panose="020F0502020204030204"/>
              <a:ea typeface="+mn-ea"/>
              <a:cs typeface="+mn-cs"/>
            </a:rPr>
            <a:t>$30M forgivable loans from $500,000 to $2.5M in 48 Ohio rural and underserved counties for 25 acre or bigger industrial or R&amp;D sites</a:t>
          </a:r>
        </a:p>
      </dgm:t>
    </dgm:pt>
    <dgm:pt modelId="{53053B8F-7F17-4D51-BEAF-DF83780EE3CE}" type="parTrans" cxnId="{1740004B-FD21-44F8-82AB-AF51D7FCDCE8}">
      <dgm:prSet/>
      <dgm:spPr/>
      <dgm:t>
        <a:bodyPr/>
        <a:lstStyle/>
        <a:p>
          <a:endParaRPr lang="en-US"/>
        </a:p>
      </dgm:t>
    </dgm:pt>
    <dgm:pt modelId="{85B6FFDF-8C6E-4325-A192-4F9B9CE4B928}" type="sibTrans" cxnId="{1740004B-FD21-44F8-82AB-AF51D7FCDCE8}">
      <dgm:prSet/>
      <dgm:spPr/>
      <dgm:t>
        <a:bodyPr/>
        <a:lstStyle/>
        <a:p>
          <a:endParaRPr lang="en-US"/>
        </a:p>
      </dgm:t>
    </dgm:pt>
    <dgm:pt modelId="{40F4E9DD-B2E9-40DF-B3C0-091D02A3E0A6}">
      <dgm:prSet custT="1"/>
      <dgm:spPr>
        <a:xfrm>
          <a:off x="297084" y="6589724"/>
          <a:ext cx="4159186" cy="20664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600" dirty="0">
              <a:solidFill>
                <a:sysClr val="window" lastClr="FFFFFF"/>
              </a:solidFill>
              <a:latin typeface="Calibri" panose="020F0502020204030204"/>
              <a:ea typeface="+mn-ea"/>
              <a:cs typeface="+mn-cs"/>
            </a:rPr>
            <a:t>Tax Increment Financing</a:t>
          </a:r>
        </a:p>
      </dgm:t>
    </dgm:pt>
    <dgm:pt modelId="{A0A673E1-A8AB-4848-9DB7-88C24510ABC7}" type="parTrans" cxnId="{74145113-2130-4CF9-8A72-0DF4423CCCA5}">
      <dgm:prSet/>
      <dgm:spPr/>
      <dgm:t>
        <a:bodyPr/>
        <a:lstStyle/>
        <a:p>
          <a:endParaRPr lang="en-US"/>
        </a:p>
      </dgm:t>
    </dgm:pt>
    <dgm:pt modelId="{94180CBF-BE1B-4873-97FA-F9DF966A3692}" type="sibTrans" cxnId="{74145113-2130-4CF9-8A72-0DF4423CCCA5}">
      <dgm:prSet/>
      <dgm:spPr/>
      <dgm:t>
        <a:bodyPr/>
        <a:lstStyle/>
        <a:p>
          <a:endParaRPr lang="en-US"/>
        </a:p>
      </dgm:t>
    </dgm:pt>
    <dgm:pt modelId="{3BCBD42C-A303-48E2-B1C1-9091723D6CAC}">
      <dgm:prSet custT="1"/>
      <dgm:spPr>
        <a:xfrm>
          <a:off x="0" y="6693044"/>
          <a:ext cx="5941695" cy="429975"/>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buChar char="•"/>
          </a:pPr>
          <a:r>
            <a:rPr lang="en-US" sz="1200" dirty="0">
              <a:solidFill>
                <a:sysClr val="windowText" lastClr="000000">
                  <a:hueOff val="0"/>
                  <a:satOff val="0"/>
                  <a:lumOff val="0"/>
                  <a:alphaOff val="0"/>
                </a:sysClr>
              </a:solidFill>
              <a:latin typeface="Calibri" panose="020F0502020204030204"/>
              <a:ea typeface="+mn-ea"/>
              <a:cs typeface="+mn-cs"/>
            </a:rPr>
            <a:t>Captures future assessed value of property tax for the use on public infrastructure  </a:t>
          </a:r>
        </a:p>
      </dgm:t>
    </dgm:pt>
    <dgm:pt modelId="{34B22C79-BAAD-4F62-977C-A351D2C1BF88}" type="parTrans" cxnId="{5255DD94-621A-4528-8D8C-587795056A05}">
      <dgm:prSet/>
      <dgm:spPr/>
      <dgm:t>
        <a:bodyPr/>
        <a:lstStyle/>
        <a:p>
          <a:endParaRPr lang="en-US"/>
        </a:p>
      </dgm:t>
    </dgm:pt>
    <dgm:pt modelId="{A9EF2FF8-3E64-46E6-A87E-9A6660A8D0EA}" type="sibTrans" cxnId="{5255DD94-621A-4528-8D8C-587795056A05}">
      <dgm:prSet/>
      <dgm:spPr/>
      <dgm:t>
        <a:bodyPr/>
        <a:lstStyle/>
        <a:p>
          <a:endParaRPr lang="en-US"/>
        </a:p>
      </dgm:t>
    </dgm:pt>
    <dgm:pt modelId="{BF52D2B1-8FA1-4DD0-9534-6EAAA4D33D4A}">
      <dgm:prSet custT="1"/>
      <dgm:spPr>
        <a:xfrm>
          <a:off x="297084" y="5096939"/>
          <a:ext cx="4159186" cy="206640"/>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600" dirty="0">
              <a:solidFill>
                <a:sysClr val="window" lastClr="FFFFFF"/>
              </a:solidFill>
              <a:latin typeface="Calibri" panose="020F0502020204030204"/>
              <a:ea typeface="+mn-ea"/>
              <a:cs typeface="+mn-cs"/>
            </a:rPr>
            <a:t>Ohio 629 Roadwork Grants</a:t>
          </a:r>
        </a:p>
      </dgm:t>
    </dgm:pt>
    <dgm:pt modelId="{24ABC38F-3EEB-4455-B57C-5399D6819BDA}" type="parTrans" cxnId="{5D2886F7-941C-4145-BAAE-E963EE0869AC}">
      <dgm:prSet/>
      <dgm:spPr/>
      <dgm:t>
        <a:bodyPr/>
        <a:lstStyle/>
        <a:p>
          <a:endParaRPr lang="en-US"/>
        </a:p>
      </dgm:t>
    </dgm:pt>
    <dgm:pt modelId="{7D70BD32-6264-41EE-8D31-A62C0FA7A721}" type="sibTrans" cxnId="{5D2886F7-941C-4145-BAAE-E963EE0869AC}">
      <dgm:prSet/>
      <dgm:spPr/>
      <dgm:t>
        <a:bodyPr/>
        <a:lstStyle/>
        <a:p>
          <a:endParaRPr lang="en-US"/>
        </a:p>
      </dgm:t>
    </dgm:pt>
    <dgm:pt modelId="{3CF62A3A-031E-478D-8ACB-DE7093AB9076}">
      <dgm:prSet phldrT="[Text]" custT="1"/>
      <dgm:spPr>
        <a:xfrm>
          <a:off x="0" y="280905"/>
          <a:ext cx="5941695" cy="429975"/>
        </a:xfrm>
        <a:prstGeom prst="rect">
          <a:avLst/>
        </a:prstGeom>
        <a:solidFill>
          <a:sysClr val="window" lastClr="FFFFFF"/>
        </a:solidFill>
        <a:ln w="12700" cap="flat" cmpd="sng" algn="ctr">
          <a:solidFill>
            <a:srgbClr val="C00000"/>
          </a:solidFill>
          <a:prstDash val="solid"/>
          <a:miter lim="800000"/>
        </a:ln>
        <a:effectLst/>
      </dgm:spPr>
      <dgm:t>
        <a:bodyPr/>
        <a:lstStyle/>
        <a:p>
          <a:pPr>
            <a:buChar char="•"/>
          </a:pPr>
          <a:r>
            <a:rPr lang="en-US" sz="1200" dirty="0">
              <a:solidFill>
                <a:sysClr val="windowText" lastClr="000000">
                  <a:hueOff val="0"/>
                  <a:satOff val="0"/>
                  <a:lumOff val="0"/>
                  <a:alphaOff val="0"/>
                </a:sysClr>
              </a:solidFill>
              <a:latin typeface="Calibri" panose="020F0502020204030204"/>
              <a:ea typeface="+mn-ea"/>
              <a:cs typeface="+mn-cs"/>
            </a:rPr>
            <a:t>Real and personal property tax exemptions to businesses making investments </a:t>
          </a:r>
        </a:p>
      </dgm:t>
    </dgm:pt>
    <dgm:pt modelId="{CFA0DBCB-D65C-469C-854F-EDA1E8A94152}" type="parTrans" cxnId="{D6F7F9DF-BA04-44D8-B972-D4D099E8A733}">
      <dgm:prSet/>
      <dgm:spPr/>
      <dgm:t>
        <a:bodyPr/>
        <a:lstStyle/>
        <a:p>
          <a:endParaRPr lang="en-US"/>
        </a:p>
      </dgm:t>
    </dgm:pt>
    <dgm:pt modelId="{8414DFB8-6C05-4524-9C00-D46EDE8AA479}" type="sibTrans" cxnId="{D6F7F9DF-BA04-44D8-B972-D4D099E8A733}">
      <dgm:prSet/>
      <dgm:spPr/>
      <dgm:t>
        <a:bodyPr/>
        <a:lstStyle/>
        <a:p>
          <a:endParaRPr lang="en-US"/>
        </a:p>
      </dgm:t>
    </dgm:pt>
    <dgm:pt modelId="{AE2BDA31-2A2C-42BC-BDCA-B54CCD290327}">
      <dgm:prSet phldrT="[Text]" custT="1"/>
      <dgm:spPr>
        <a:xfrm>
          <a:off x="0" y="2104440"/>
          <a:ext cx="5941695" cy="429975"/>
        </a:xfrm>
        <a:prstGeom prst="rect">
          <a:avLst/>
        </a:prstGeom>
        <a:solidFill>
          <a:sysClr val="window" lastClr="FFFFFF"/>
        </a:solidFill>
        <a:ln w="12700" cap="flat" cmpd="sng" algn="ctr">
          <a:solidFill>
            <a:srgbClr val="C00000"/>
          </a:solidFill>
          <a:prstDash val="solid"/>
          <a:miter lim="800000"/>
        </a:ln>
        <a:effectLst/>
      </dgm:spPr>
      <dgm:t>
        <a:bodyPr/>
        <a:lstStyle/>
        <a:p>
          <a:pPr>
            <a:buChar char="•"/>
          </a:pPr>
          <a:r>
            <a:rPr lang="en-US" sz="1200" dirty="0">
              <a:solidFill>
                <a:sysClr val="windowText" lastClr="000000">
                  <a:hueOff val="0"/>
                  <a:satOff val="0"/>
                  <a:lumOff val="0"/>
                  <a:alphaOff val="0"/>
                </a:sysClr>
              </a:solidFill>
              <a:latin typeface="Calibri" panose="020F0502020204030204"/>
              <a:ea typeface="+mn-ea"/>
              <a:cs typeface="+mn-cs"/>
            </a:rPr>
            <a:t>Townships and municipalities served territory and capture income tax to fund its infrastructure and public services</a:t>
          </a:r>
        </a:p>
      </dgm:t>
    </dgm:pt>
    <dgm:pt modelId="{F699EBFF-0153-45DF-8EE0-2E1F1E61491A}" type="parTrans" cxnId="{CF55E4BD-2C74-4FD7-B3BF-ED67F7CF53D2}">
      <dgm:prSet/>
      <dgm:spPr/>
      <dgm:t>
        <a:bodyPr/>
        <a:lstStyle/>
        <a:p>
          <a:endParaRPr lang="en-US"/>
        </a:p>
      </dgm:t>
    </dgm:pt>
    <dgm:pt modelId="{7667C923-2506-4F3B-A481-DC9F89C889F1}" type="sibTrans" cxnId="{CF55E4BD-2C74-4FD7-B3BF-ED67F7CF53D2}">
      <dgm:prSet/>
      <dgm:spPr/>
      <dgm:t>
        <a:bodyPr/>
        <a:lstStyle/>
        <a:p>
          <a:endParaRPr lang="en-US"/>
        </a:p>
      </dgm:t>
    </dgm:pt>
    <dgm:pt modelId="{81D117F4-5B26-4E6B-ADF9-1F8476570DF5}">
      <dgm:prSet custT="1"/>
      <dgm:spPr>
        <a:xfrm>
          <a:off x="0" y="5200259"/>
          <a:ext cx="5941695" cy="429975"/>
        </a:xfrm>
        <a:prstGeom prst="rect">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pPr>
            <a:buChar char="•"/>
          </a:pPr>
          <a:r>
            <a:rPr lang="en-US" sz="1200" dirty="0">
              <a:solidFill>
                <a:sysClr val="windowText" lastClr="000000">
                  <a:hueOff val="0"/>
                  <a:satOff val="0"/>
                  <a:lumOff val="0"/>
                  <a:alphaOff val="0"/>
                </a:sysClr>
              </a:solidFill>
              <a:latin typeface="Calibri" panose="020F0502020204030204"/>
              <a:ea typeface="+mn-ea"/>
              <a:cs typeface="+mn-cs"/>
            </a:rPr>
            <a:t>Grants for public roadway improvements for manufacturing, R&amp;D, corporate HQ, and distribution projects</a:t>
          </a:r>
        </a:p>
      </dgm:t>
    </dgm:pt>
    <dgm:pt modelId="{0A7EAAF1-61CB-47A9-96AE-FAF4D4B6A1D4}" type="parTrans" cxnId="{B5162CC6-272B-4E8C-8820-DFC384A7460B}">
      <dgm:prSet/>
      <dgm:spPr/>
      <dgm:t>
        <a:bodyPr/>
        <a:lstStyle/>
        <a:p>
          <a:endParaRPr lang="en-US"/>
        </a:p>
      </dgm:t>
    </dgm:pt>
    <dgm:pt modelId="{22C6C059-A78D-470C-9469-7849F70B6DE3}" type="sibTrans" cxnId="{B5162CC6-272B-4E8C-8820-DFC384A7460B}">
      <dgm:prSet/>
      <dgm:spPr/>
      <dgm:t>
        <a:bodyPr/>
        <a:lstStyle/>
        <a:p>
          <a:endParaRPr lang="en-US"/>
        </a:p>
      </dgm:t>
    </dgm:pt>
    <dgm:pt modelId="{343E75F7-D533-4025-AF2C-22A999848C7F}">
      <dgm:prSet phldrT="[Text]" custT="1"/>
      <dgm:spPr>
        <a:xfrm>
          <a:off x="297084" y="3954749"/>
          <a:ext cx="4159186" cy="206640"/>
        </a:xfrm>
        <a:prstGeom prst="round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600" dirty="0">
              <a:solidFill>
                <a:sysClr val="window" lastClr="FFFFFF"/>
              </a:solidFill>
              <a:latin typeface="Calibri" panose="020F0502020204030204"/>
              <a:ea typeface="+mn-ea"/>
              <a:cs typeface="+mn-cs"/>
            </a:rPr>
            <a:t>Ohio Rural Industrial Park Loan Program</a:t>
          </a:r>
        </a:p>
      </dgm:t>
    </dgm:pt>
    <dgm:pt modelId="{A68A6428-4AFF-4D3B-B11A-C2EDDFAC9218}" type="parTrans" cxnId="{F059FF27-0620-4E9A-B125-AC6DAF4679D0}">
      <dgm:prSet/>
      <dgm:spPr/>
      <dgm:t>
        <a:bodyPr/>
        <a:lstStyle/>
        <a:p>
          <a:endParaRPr lang="en-US"/>
        </a:p>
      </dgm:t>
    </dgm:pt>
    <dgm:pt modelId="{C5D17D42-0458-4894-9CD8-18135AE2DCBD}" type="sibTrans" cxnId="{F059FF27-0620-4E9A-B125-AC6DAF4679D0}">
      <dgm:prSet/>
      <dgm:spPr/>
      <dgm:t>
        <a:bodyPr/>
        <a:lstStyle/>
        <a:p>
          <a:endParaRPr lang="en-US"/>
        </a:p>
      </dgm:t>
    </dgm:pt>
    <dgm:pt modelId="{1FC9DA34-EAD5-4E13-8F04-4F9F02C500A3}">
      <dgm:prSet custT="1"/>
      <dgm:spPr>
        <a:xfrm>
          <a:off x="297084" y="6128879"/>
          <a:ext cx="4159186" cy="206640"/>
        </a:xfrm>
        <a:prstGeom prst="round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600" dirty="0">
              <a:solidFill>
                <a:sysClr val="window" lastClr="FFFFFF"/>
              </a:solidFill>
              <a:latin typeface="Calibri" panose="020F0502020204030204"/>
              <a:ea typeface="+mn-ea"/>
              <a:cs typeface="+mn-cs"/>
            </a:rPr>
            <a:t>Ohio Site Inventory Program</a:t>
          </a:r>
        </a:p>
      </dgm:t>
    </dgm:pt>
    <dgm:pt modelId="{183CA196-31A8-4195-9A00-AC99231D705F}" type="parTrans" cxnId="{386EBA83-F452-40E6-AE27-40A2115D3812}">
      <dgm:prSet/>
      <dgm:spPr/>
      <dgm:t>
        <a:bodyPr/>
        <a:lstStyle/>
        <a:p>
          <a:endParaRPr lang="en-US"/>
        </a:p>
      </dgm:t>
    </dgm:pt>
    <dgm:pt modelId="{533F3A8D-37E7-4141-8A83-BE915889A335}" type="sibTrans" cxnId="{386EBA83-F452-40E6-AE27-40A2115D3812}">
      <dgm:prSet/>
      <dgm:spPr/>
      <dgm:t>
        <a:bodyPr/>
        <a:lstStyle/>
        <a:p>
          <a:endParaRPr lang="en-US"/>
        </a:p>
      </dgm:t>
    </dgm:pt>
    <dgm:pt modelId="{0BDCECD9-9BB6-4C08-8B25-2DCEEB77972C}">
      <dgm:prSet custT="1"/>
      <dgm:spPr>
        <a:xfrm>
          <a:off x="0" y="6232199"/>
          <a:ext cx="5941695" cy="319725"/>
        </a:xfrm>
        <a:prstGeom prst="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Char char="•"/>
          </a:pPr>
          <a:r>
            <a:rPr lang="en-US" sz="1200" dirty="0">
              <a:solidFill>
                <a:sysClr val="windowText" lastClr="000000">
                  <a:hueOff val="0"/>
                  <a:satOff val="0"/>
                  <a:lumOff val="0"/>
                  <a:alphaOff val="0"/>
                </a:sysClr>
              </a:solidFill>
              <a:latin typeface="Calibri" panose="020F0502020204030204"/>
              <a:ea typeface="+mn-ea"/>
              <a:cs typeface="+mn-cs"/>
            </a:rPr>
            <a:t>$50M annually in </a:t>
          </a:r>
          <a:r>
            <a:rPr lang="en-US" sz="1200" dirty="0" err="1">
              <a:solidFill>
                <a:sysClr val="windowText" lastClr="000000">
                  <a:hueOff val="0"/>
                  <a:satOff val="0"/>
                  <a:lumOff val="0"/>
                  <a:alphaOff val="0"/>
                </a:sysClr>
              </a:solidFill>
              <a:latin typeface="Calibri" panose="020F0502020204030204"/>
              <a:ea typeface="+mn-ea"/>
              <a:cs typeface="+mn-cs"/>
            </a:rPr>
            <a:t>JobsOhio</a:t>
          </a:r>
          <a:r>
            <a:rPr lang="en-US" sz="1200" dirty="0">
              <a:solidFill>
                <a:sysClr val="windowText" lastClr="000000">
                  <a:hueOff val="0"/>
                  <a:satOff val="0"/>
                  <a:lumOff val="0"/>
                  <a:alphaOff val="0"/>
                </a:sysClr>
              </a:solidFill>
              <a:latin typeface="Calibri" panose="020F0502020204030204"/>
              <a:ea typeface="+mn-ea"/>
              <a:cs typeface="+mn-cs"/>
            </a:rPr>
            <a:t> grants for speculative office or industrial projects site development costs</a:t>
          </a:r>
        </a:p>
      </dgm:t>
    </dgm:pt>
    <dgm:pt modelId="{F5E718A4-1D45-4595-8782-4063C6B4FC51}" type="parTrans" cxnId="{D3205CDF-582A-48D6-A411-835967D41FB6}">
      <dgm:prSet/>
      <dgm:spPr/>
      <dgm:t>
        <a:bodyPr/>
        <a:lstStyle/>
        <a:p>
          <a:endParaRPr lang="en-US"/>
        </a:p>
      </dgm:t>
    </dgm:pt>
    <dgm:pt modelId="{622DEF6B-C370-40A3-A8C0-8652F7DA0002}" type="sibTrans" cxnId="{D3205CDF-582A-48D6-A411-835967D41FB6}">
      <dgm:prSet/>
      <dgm:spPr/>
      <dgm:t>
        <a:bodyPr/>
        <a:lstStyle/>
        <a:p>
          <a:endParaRPr lang="en-US"/>
        </a:p>
      </dgm:t>
    </dgm:pt>
    <dgm:pt modelId="{E90D18B0-418B-4FFB-896F-6D4E1A51AA15}">
      <dgm:prSet phldrT="[Text]" custT="1"/>
      <dgm:spPr>
        <a:xfrm>
          <a:off x="297084" y="2001120"/>
          <a:ext cx="4159186" cy="206640"/>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600" dirty="0">
              <a:solidFill>
                <a:sysClr val="window" lastClr="FFFFFF"/>
              </a:solidFill>
              <a:latin typeface="Calibri" panose="020F0502020204030204"/>
              <a:ea typeface="+mn-ea"/>
              <a:cs typeface="+mn-cs"/>
            </a:rPr>
            <a:t>Joint Economic Development Districts</a:t>
          </a:r>
        </a:p>
      </dgm:t>
    </dgm:pt>
    <dgm:pt modelId="{94F92600-BC53-4A8B-ACD8-E75A7A7FB2A8}" type="sibTrans" cxnId="{DE78B1B0-66FC-4664-B522-71B635F4F868}">
      <dgm:prSet/>
      <dgm:spPr/>
      <dgm:t>
        <a:bodyPr/>
        <a:lstStyle/>
        <a:p>
          <a:endParaRPr lang="en-US"/>
        </a:p>
      </dgm:t>
    </dgm:pt>
    <dgm:pt modelId="{A031E93C-DF61-4313-BC46-13F7A0DEF396}" type="parTrans" cxnId="{DE78B1B0-66FC-4664-B522-71B635F4F868}">
      <dgm:prSet/>
      <dgm:spPr/>
      <dgm:t>
        <a:bodyPr/>
        <a:lstStyle/>
        <a:p>
          <a:endParaRPr lang="en-US"/>
        </a:p>
      </dgm:t>
    </dgm:pt>
    <dgm:pt modelId="{BE566567-D499-4D70-B1DB-1150912DECD8}" type="pres">
      <dgm:prSet presAssocID="{5CFDC770-9953-4672-B3EF-4FE46B06D765}" presName="linear" presStyleCnt="0">
        <dgm:presLayoutVars>
          <dgm:dir/>
          <dgm:animLvl val="lvl"/>
          <dgm:resizeHandles val="exact"/>
        </dgm:presLayoutVars>
      </dgm:prSet>
      <dgm:spPr/>
    </dgm:pt>
    <dgm:pt modelId="{ECE5A023-0D70-47EE-A485-6BA930A4CE73}" type="pres">
      <dgm:prSet presAssocID="{4C8B02C0-E0A9-4C01-AEAF-E05B081220B3}" presName="parentLin" presStyleCnt="0"/>
      <dgm:spPr/>
    </dgm:pt>
    <dgm:pt modelId="{96965E39-041A-4562-A777-8D09C0B2EDBB}" type="pres">
      <dgm:prSet presAssocID="{4C8B02C0-E0A9-4C01-AEAF-E05B081220B3}" presName="parentLeftMargin" presStyleLbl="node1" presStyleIdx="0" presStyleCnt="6"/>
      <dgm:spPr/>
    </dgm:pt>
    <dgm:pt modelId="{76C1B18D-135D-4D68-8EF4-F114E023C3B0}" type="pres">
      <dgm:prSet presAssocID="{4C8B02C0-E0A9-4C01-AEAF-E05B081220B3}" presName="parentText" presStyleLbl="node1" presStyleIdx="0" presStyleCnt="6">
        <dgm:presLayoutVars>
          <dgm:chMax val="0"/>
          <dgm:bulletEnabled val="1"/>
        </dgm:presLayoutVars>
      </dgm:prSet>
      <dgm:spPr/>
    </dgm:pt>
    <dgm:pt modelId="{CB1BF82B-C7C3-4E7F-9C87-847202E87B5D}" type="pres">
      <dgm:prSet presAssocID="{4C8B02C0-E0A9-4C01-AEAF-E05B081220B3}" presName="negativeSpace" presStyleCnt="0"/>
      <dgm:spPr/>
    </dgm:pt>
    <dgm:pt modelId="{63E86494-26F3-44D5-8AFF-56D17FCFE21C}" type="pres">
      <dgm:prSet presAssocID="{4C8B02C0-E0A9-4C01-AEAF-E05B081220B3}" presName="childText" presStyleLbl="conFgAcc1" presStyleIdx="0" presStyleCnt="6">
        <dgm:presLayoutVars>
          <dgm:bulletEnabled val="1"/>
        </dgm:presLayoutVars>
      </dgm:prSet>
      <dgm:spPr/>
    </dgm:pt>
    <dgm:pt modelId="{1FEC35AE-3331-46BB-BC15-9F58EFD9CCD9}" type="pres">
      <dgm:prSet presAssocID="{4140545C-EDA8-419B-9BB1-1FC73755605E}" presName="spaceBetweenRectangles" presStyleCnt="0"/>
      <dgm:spPr/>
    </dgm:pt>
    <dgm:pt modelId="{087EF94C-90E0-420D-8567-0DFAC270C20D}" type="pres">
      <dgm:prSet presAssocID="{E90D18B0-418B-4FFB-896F-6D4E1A51AA15}" presName="parentLin" presStyleCnt="0"/>
      <dgm:spPr/>
    </dgm:pt>
    <dgm:pt modelId="{28C9AF3E-D10B-4213-8598-1F23F9CFE9D1}" type="pres">
      <dgm:prSet presAssocID="{E90D18B0-418B-4FFB-896F-6D4E1A51AA15}" presName="parentLeftMargin" presStyleLbl="node1" presStyleIdx="0" presStyleCnt="6"/>
      <dgm:spPr/>
    </dgm:pt>
    <dgm:pt modelId="{28214022-0481-4CA4-91BE-E230EFED4905}" type="pres">
      <dgm:prSet presAssocID="{E90D18B0-418B-4FFB-896F-6D4E1A51AA15}" presName="parentText" presStyleLbl="node1" presStyleIdx="1" presStyleCnt="6">
        <dgm:presLayoutVars>
          <dgm:chMax val="0"/>
          <dgm:bulletEnabled val="1"/>
        </dgm:presLayoutVars>
      </dgm:prSet>
      <dgm:spPr/>
    </dgm:pt>
    <dgm:pt modelId="{6BF41529-4A5B-4F94-A0F9-972586FC560F}" type="pres">
      <dgm:prSet presAssocID="{E90D18B0-418B-4FFB-896F-6D4E1A51AA15}" presName="negativeSpace" presStyleCnt="0"/>
      <dgm:spPr/>
    </dgm:pt>
    <dgm:pt modelId="{EC01A547-6365-40C4-A9EC-8656C3B6B206}" type="pres">
      <dgm:prSet presAssocID="{E90D18B0-418B-4FFB-896F-6D4E1A51AA15}" presName="childText" presStyleLbl="conFgAcc1" presStyleIdx="1" presStyleCnt="6">
        <dgm:presLayoutVars>
          <dgm:bulletEnabled val="1"/>
        </dgm:presLayoutVars>
      </dgm:prSet>
      <dgm:spPr/>
    </dgm:pt>
    <dgm:pt modelId="{47026A71-08CF-4474-82DE-A18333965207}" type="pres">
      <dgm:prSet presAssocID="{94F92600-BC53-4A8B-ACD8-E75A7A7FB2A8}" presName="spaceBetweenRectangles" presStyleCnt="0"/>
      <dgm:spPr/>
    </dgm:pt>
    <dgm:pt modelId="{3B25071E-5E15-4A83-8F85-0C3E015A4710}" type="pres">
      <dgm:prSet presAssocID="{343E75F7-D533-4025-AF2C-22A999848C7F}" presName="parentLin" presStyleCnt="0"/>
      <dgm:spPr/>
    </dgm:pt>
    <dgm:pt modelId="{A4E6208F-6F8F-4E97-97C0-68E9E26A0749}" type="pres">
      <dgm:prSet presAssocID="{343E75F7-D533-4025-AF2C-22A999848C7F}" presName="parentLeftMargin" presStyleLbl="node1" presStyleIdx="1" presStyleCnt="6"/>
      <dgm:spPr/>
    </dgm:pt>
    <dgm:pt modelId="{FBFF4807-2A5A-4342-816B-B65A08D80C9B}" type="pres">
      <dgm:prSet presAssocID="{343E75F7-D533-4025-AF2C-22A999848C7F}" presName="parentText" presStyleLbl="node1" presStyleIdx="2" presStyleCnt="6">
        <dgm:presLayoutVars>
          <dgm:chMax val="0"/>
          <dgm:bulletEnabled val="1"/>
        </dgm:presLayoutVars>
      </dgm:prSet>
      <dgm:spPr/>
    </dgm:pt>
    <dgm:pt modelId="{73098684-59CE-4603-9020-776961CE7194}" type="pres">
      <dgm:prSet presAssocID="{343E75F7-D533-4025-AF2C-22A999848C7F}" presName="negativeSpace" presStyleCnt="0"/>
      <dgm:spPr/>
    </dgm:pt>
    <dgm:pt modelId="{12477505-1256-4122-B29F-470EE2B44462}" type="pres">
      <dgm:prSet presAssocID="{343E75F7-D533-4025-AF2C-22A999848C7F}" presName="childText" presStyleLbl="conFgAcc1" presStyleIdx="2" presStyleCnt="6">
        <dgm:presLayoutVars>
          <dgm:bulletEnabled val="1"/>
        </dgm:presLayoutVars>
      </dgm:prSet>
      <dgm:spPr>
        <a:prstGeom prst="rect">
          <a:avLst/>
        </a:prstGeom>
      </dgm:spPr>
    </dgm:pt>
    <dgm:pt modelId="{8DA8D260-6CE9-4AB6-B1AF-DEABB19915E9}" type="pres">
      <dgm:prSet presAssocID="{C5D17D42-0458-4894-9CD8-18135AE2DCBD}" presName="spaceBetweenRectangles" presStyleCnt="0"/>
      <dgm:spPr/>
    </dgm:pt>
    <dgm:pt modelId="{D69A98FC-2D67-4F11-B4CF-BF20E319116C}" type="pres">
      <dgm:prSet presAssocID="{BF52D2B1-8FA1-4DD0-9534-6EAAA4D33D4A}" presName="parentLin" presStyleCnt="0"/>
      <dgm:spPr/>
    </dgm:pt>
    <dgm:pt modelId="{66334786-BAD0-4C65-8DAF-53D35DF5A795}" type="pres">
      <dgm:prSet presAssocID="{BF52D2B1-8FA1-4DD0-9534-6EAAA4D33D4A}" presName="parentLeftMargin" presStyleLbl="node1" presStyleIdx="2" presStyleCnt="6"/>
      <dgm:spPr/>
    </dgm:pt>
    <dgm:pt modelId="{EE890AEA-E236-4C28-9C2E-AFC55BB2EF3E}" type="pres">
      <dgm:prSet presAssocID="{BF52D2B1-8FA1-4DD0-9534-6EAAA4D33D4A}" presName="parentText" presStyleLbl="node1" presStyleIdx="3" presStyleCnt="6">
        <dgm:presLayoutVars>
          <dgm:chMax val="0"/>
          <dgm:bulletEnabled val="1"/>
        </dgm:presLayoutVars>
      </dgm:prSet>
      <dgm:spPr/>
    </dgm:pt>
    <dgm:pt modelId="{FB5C745F-1B5A-4B1F-AC99-875DED222FCB}" type="pres">
      <dgm:prSet presAssocID="{BF52D2B1-8FA1-4DD0-9534-6EAAA4D33D4A}" presName="negativeSpace" presStyleCnt="0"/>
      <dgm:spPr/>
    </dgm:pt>
    <dgm:pt modelId="{9AC47F98-0039-4549-A971-EB5A871DAA49}" type="pres">
      <dgm:prSet presAssocID="{BF52D2B1-8FA1-4DD0-9534-6EAAA4D33D4A}" presName="childText" presStyleLbl="conFgAcc1" presStyleIdx="3" presStyleCnt="6">
        <dgm:presLayoutVars>
          <dgm:bulletEnabled val="1"/>
        </dgm:presLayoutVars>
      </dgm:prSet>
      <dgm:spPr/>
    </dgm:pt>
    <dgm:pt modelId="{01833A66-5193-4295-98CA-EC17CEDFB99F}" type="pres">
      <dgm:prSet presAssocID="{7D70BD32-6264-41EE-8D31-A62C0FA7A721}" presName="spaceBetweenRectangles" presStyleCnt="0"/>
      <dgm:spPr/>
    </dgm:pt>
    <dgm:pt modelId="{74A93109-CDA2-4B25-83C6-BC23BD078706}" type="pres">
      <dgm:prSet presAssocID="{1FC9DA34-EAD5-4E13-8F04-4F9F02C500A3}" presName="parentLin" presStyleCnt="0"/>
      <dgm:spPr/>
    </dgm:pt>
    <dgm:pt modelId="{F3B57437-F5A6-4AC2-86C6-BC191D8A51D3}" type="pres">
      <dgm:prSet presAssocID="{1FC9DA34-EAD5-4E13-8F04-4F9F02C500A3}" presName="parentLeftMargin" presStyleLbl="node1" presStyleIdx="3" presStyleCnt="6"/>
      <dgm:spPr/>
    </dgm:pt>
    <dgm:pt modelId="{44BA490B-6C1E-4BCF-B066-D4F31A9F910B}" type="pres">
      <dgm:prSet presAssocID="{1FC9DA34-EAD5-4E13-8F04-4F9F02C500A3}" presName="parentText" presStyleLbl="node1" presStyleIdx="4" presStyleCnt="6">
        <dgm:presLayoutVars>
          <dgm:chMax val="0"/>
          <dgm:bulletEnabled val="1"/>
        </dgm:presLayoutVars>
      </dgm:prSet>
      <dgm:spPr/>
    </dgm:pt>
    <dgm:pt modelId="{6F96617C-0F10-4DB7-932A-201CA49F982C}" type="pres">
      <dgm:prSet presAssocID="{1FC9DA34-EAD5-4E13-8F04-4F9F02C500A3}" presName="negativeSpace" presStyleCnt="0"/>
      <dgm:spPr/>
    </dgm:pt>
    <dgm:pt modelId="{889D24FA-7F0B-4A47-866D-2DBB7222938B}" type="pres">
      <dgm:prSet presAssocID="{1FC9DA34-EAD5-4E13-8F04-4F9F02C500A3}" presName="childText" presStyleLbl="conFgAcc1" presStyleIdx="4" presStyleCnt="6">
        <dgm:presLayoutVars>
          <dgm:bulletEnabled val="1"/>
        </dgm:presLayoutVars>
      </dgm:prSet>
      <dgm:spPr/>
    </dgm:pt>
    <dgm:pt modelId="{3A4EEAD1-49BD-46FF-8E8E-7CF2DECD4D49}" type="pres">
      <dgm:prSet presAssocID="{533F3A8D-37E7-4141-8A83-BE915889A335}" presName="spaceBetweenRectangles" presStyleCnt="0"/>
      <dgm:spPr/>
    </dgm:pt>
    <dgm:pt modelId="{0B4F2BB5-3960-41D5-AECE-3C6162409360}" type="pres">
      <dgm:prSet presAssocID="{40F4E9DD-B2E9-40DF-B3C0-091D02A3E0A6}" presName="parentLin" presStyleCnt="0"/>
      <dgm:spPr/>
    </dgm:pt>
    <dgm:pt modelId="{C71F5BBA-0876-4E60-BA15-CD3E647EA7BB}" type="pres">
      <dgm:prSet presAssocID="{40F4E9DD-B2E9-40DF-B3C0-091D02A3E0A6}" presName="parentLeftMargin" presStyleLbl="node1" presStyleIdx="4" presStyleCnt="6"/>
      <dgm:spPr/>
    </dgm:pt>
    <dgm:pt modelId="{431590DA-C758-4E0A-98D0-F7AA685CA24E}" type="pres">
      <dgm:prSet presAssocID="{40F4E9DD-B2E9-40DF-B3C0-091D02A3E0A6}" presName="parentText" presStyleLbl="node1" presStyleIdx="5" presStyleCnt="6">
        <dgm:presLayoutVars>
          <dgm:chMax val="0"/>
          <dgm:bulletEnabled val="1"/>
        </dgm:presLayoutVars>
      </dgm:prSet>
      <dgm:spPr/>
    </dgm:pt>
    <dgm:pt modelId="{3F6165C4-E71C-4801-AE79-1F22302CE875}" type="pres">
      <dgm:prSet presAssocID="{40F4E9DD-B2E9-40DF-B3C0-091D02A3E0A6}" presName="negativeSpace" presStyleCnt="0"/>
      <dgm:spPr/>
    </dgm:pt>
    <dgm:pt modelId="{FE3074E0-23A8-4C81-A335-890408582098}" type="pres">
      <dgm:prSet presAssocID="{40F4E9DD-B2E9-40DF-B3C0-091D02A3E0A6}" presName="childText" presStyleLbl="conFgAcc1" presStyleIdx="5" presStyleCnt="6">
        <dgm:presLayoutVars>
          <dgm:bulletEnabled val="1"/>
        </dgm:presLayoutVars>
      </dgm:prSet>
      <dgm:spPr/>
    </dgm:pt>
  </dgm:ptLst>
  <dgm:cxnLst>
    <dgm:cxn modelId="{74145113-2130-4CF9-8A72-0DF4423CCCA5}" srcId="{5CFDC770-9953-4672-B3EF-4FE46B06D765}" destId="{40F4E9DD-B2E9-40DF-B3C0-091D02A3E0A6}" srcOrd="5" destOrd="0" parTransId="{A0A673E1-A8AB-4848-9DB7-88C24510ABC7}" sibTransId="{94180CBF-BE1B-4873-97FA-F9DF966A3692}"/>
    <dgm:cxn modelId="{F059FF27-0620-4E9A-B125-AC6DAF4679D0}" srcId="{5CFDC770-9953-4672-B3EF-4FE46B06D765}" destId="{343E75F7-D533-4025-AF2C-22A999848C7F}" srcOrd="2" destOrd="0" parTransId="{A68A6428-4AFF-4D3B-B11A-C2EDDFAC9218}" sibTransId="{C5D17D42-0458-4894-9CD8-18135AE2DCBD}"/>
    <dgm:cxn modelId="{EAC8A031-B87F-4446-8B3D-E9783B477686}" type="presOf" srcId="{E90D18B0-418B-4FFB-896F-6D4E1A51AA15}" destId="{28C9AF3E-D10B-4213-8598-1F23F9CFE9D1}" srcOrd="0" destOrd="0" presId="urn:microsoft.com/office/officeart/2005/8/layout/list1"/>
    <dgm:cxn modelId="{87256834-E7AC-4F0F-86E9-222ECA724728}" type="presOf" srcId="{3CF62A3A-031E-478D-8ACB-DE7093AB9076}" destId="{63E86494-26F3-44D5-8AFF-56D17FCFE21C}" srcOrd="0" destOrd="0" presId="urn:microsoft.com/office/officeart/2005/8/layout/list1"/>
    <dgm:cxn modelId="{DA5C1964-FF8B-40B7-87D0-57B823D02713}" type="presOf" srcId="{3BCBD42C-A303-48E2-B1C1-9091723D6CAC}" destId="{FE3074E0-23A8-4C81-A335-890408582098}" srcOrd="0" destOrd="0" presId="urn:microsoft.com/office/officeart/2005/8/layout/list1"/>
    <dgm:cxn modelId="{82163D68-4CBE-496A-9A5E-463E11CF57CE}" srcId="{5CFDC770-9953-4672-B3EF-4FE46B06D765}" destId="{4C8B02C0-E0A9-4C01-AEAF-E05B081220B3}" srcOrd="0" destOrd="0" parTransId="{A986F709-2ECC-4D2E-A112-F0A13220E361}" sibTransId="{4140545C-EDA8-419B-9BB1-1FC73755605E}"/>
    <dgm:cxn modelId="{1740004B-FD21-44F8-82AB-AF51D7FCDCE8}" srcId="{343E75F7-D533-4025-AF2C-22A999848C7F}" destId="{7CDCF61D-7D81-4E24-995C-37413FE042E1}" srcOrd="0" destOrd="0" parTransId="{53053B8F-7F17-4D51-BEAF-DF83780EE3CE}" sibTransId="{85B6FFDF-8C6E-4325-A192-4F9B9CE4B928}"/>
    <dgm:cxn modelId="{7019C46E-49FA-4407-9DAC-942F9733ECF5}" type="presOf" srcId="{40F4E9DD-B2E9-40DF-B3C0-091D02A3E0A6}" destId="{C71F5BBA-0876-4E60-BA15-CD3E647EA7BB}" srcOrd="0" destOrd="0" presId="urn:microsoft.com/office/officeart/2005/8/layout/list1"/>
    <dgm:cxn modelId="{46758A76-205D-4A8E-A870-D54A04D294FE}" type="presOf" srcId="{BF52D2B1-8FA1-4DD0-9534-6EAAA4D33D4A}" destId="{66334786-BAD0-4C65-8DAF-53D35DF5A795}" srcOrd="0" destOrd="0" presId="urn:microsoft.com/office/officeart/2005/8/layout/list1"/>
    <dgm:cxn modelId="{BB303D7D-E7A6-4279-BDEE-DFD0CC7C924F}" type="presOf" srcId="{4C8B02C0-E0A9-4C01-AEAF-E05B081220B3}" destId="{96965E39-041A-4562-A777-8D09C0B2EDBB}" srcOrd="0" destOrd="0" presId="urn:microsoft.com/office/officeart/2005/8/layout/list1"/>
    <dgm:cxn modelId="{386EBA83-F452-40E6-AE27-40A2115D3812}" srcId="{5CFDC770-9953-4672-B3EF-4FE46B06D765}" destId="{1FC9DA34-EAD5-4E13-8F04-4F9F02C500A3}" srcOrd="4" destOrd="0" parTransId="{183CA196-31A8-4195-9A00-AC99231D705F}" sibTransId="{533F3A8D-37E7-4141-8A83-BE915889A335}"/>
    <dgm:cxn modelId="{55D38D88-2AD5-416C-AD8D-5B47591A6F79}" type="presOf" srcId="{343E75F7-D533-4025-AF2C-22A999848C7F}" destId="{FBFF4807-2A5A-4342-816B-B65A08D80C9B}" srcOrd="1" destOrd="0" presId="urn:microsoft.com/office/officeart/2005/8/layout/list1"/>
    <dgm:cxn modelId="{3E20B889-B889-4FE1-AB7B-16EEE39DA6BF}" type="presOf" srcId="{40F4E9DD-B2E9-40DF-B3C0-091D02A3E0A6}" destId="{431590DA-C758-4E0A-98D0-F7AA685CA24E}" srcOrd="1" destOrd="0" presId="urn:microsoft.com/office/officeart/2005/8/layout/list1"/>
    <dgm:cxn modelId="{6C84D994-796D-4AC5-8DD4-0D4011D86935}" type="presOf" srcId="{1FC9DA34-EAD5-4E13-8F04-4F9F02C500A3}" destId="{F3B57437-F5A6-4AC2-86C6-BC191D8A51D3}" srcOrd="0" destOrd="0" presId="urn:microsoft.com/office/officeart/2005/8/layout/list1"/>
    <dgm:cxn modelId="{5255DD94-621A-4528-8D8C-587795056A05}" srcId="{40F4E9DD-B2E9-40DF-B3C0-091D02A3E0A6}" destId="{3BCBD42C-A303-48E2-B1C1-9091723D6CAC}" srcOrd="0" destOrd="0" parTransId="{34B22C79-BAAD-4F62-977C-A351D2C1BF88}" sibTransId="{A9EF2FF8-3E64-46E6-A87E-9A6660A8D0EA}"/>
    <dgm:cxn modelId="{8B0F06AB-805C-40E2-923D-B80E41AD8CE7}" type="presOf" srcId="{81D117F4-5B26-4E6B-ADF9-1F8476570DF5}" destId="{9AC47F98-0039-4549-A971-EB5A871DAA49}" srcOrd="0" destOrd="0" presId="urn:microsoft.com/office/officeart/2005/8/layout/list1"/>
    <dgm:cxn modelId="{12CCD5AB-150A-438B-B75F-B2F2B421C732}" type="presOf" srcId="{5CFDC770-9953-4672-B3EF-4FE46B06D765}" destId="{BE566567-D499-4D70-B1DB-1150912DECD8}" srcOrd="0" destOrd="0" presId="urn:microsoft.com/office/officeart/2005/8/layout/list1"/>
    <dgm:cxn modelId="{DE78B1B0-66FC-4664-B522-71B635F4F868}" srcId="{5CFDC770-9953-4672-B3EF-4FE46B06D765}" destId="{E90D18B0-418B-4FFB-896F-6D4E1A51AA15}" srcOrd="1" destOrd="0" parTransId="{A031E93C-DF61-4313-BC46-13F7A0DEF396}" sibTransId="{94F92600-BC53-4A8B-ACD8-E75A7A7FB2A8}"/>
    <dgm:cxn modelId="{D660F7BC-4193-47BC-B163-FAC39E616388}" type="presOf" srcId="{BF52D2B1-8FA1-4DD0-9534-6EAAA4D33D4A}" destId="{EE890AEA-E236-4C28-9C2E-AFC55BB2EF3E}" srcOrd="1" destOrd="0" presId="urn:microsoft.com/office/officeart/2005/8/layout/list1"/>
    <dgm:cxn modelId="{CF55E4BD-2C74-4FD7-B3BF-ED67F7CF53D2}" srcId="{E90D18B0-418B-4FFB-896F-6D4E1A51AA15}" destId="{AE2BDA31-2A2C-42BC-BDCA-B54CCD290327}" srcOrd="0" destOrd="0" parTransId="{F699EBFF-0153-45DF-8EE0-2E1F1E61491A}" sibTransId="{7667C923-2506-4F3B-A481-DC9F89C889F1}"/>
    <dgm:cxn modelId="{B5162CC6-272B-4E8C-8820-DFC384A7460B}" srcId="{BF52D2B1-8FA1-4DD0-9534-6EAAA4D33D4A}" destId="{81D117F4-5B26-4E6B-ADF9-1F8476570DF5}" srcOrd="0" destOrd="0" parTransId="{0A7EAAF1-61CB-47A9-96AE-FAF4D4B6A1D4}" sibTransId="{22C6C059-A78D-470C-9469-7849F70B6DE3}"/>
    <dgm:cxn modelId="{B442DDD8-D169-4E07-9A60-25EBF1ACB707}" type="presOf" srcId="{E90D18B0-418B-4FFB-896F-6D4E1A51AA15}" destId="{28214022-0481-4CA4-91BE-E230EFED4905}" srcOrd="1" destOrd="0" presId="urn:microsoft.com/office/officeart/2005/8/layout/list1"/>
    <dgm:cxn modelId="{62E704D9-8175-49DC-8738-9BFFDC00FDF3}" type="presOf" srcId="{1FC9DA34-EAD5-4E13-8F04-4F9F02C500A3}" destId="{44BA490B-6C1E-4BCF-B066-D4F31A9F910B}" srcOrd="1" destOrd="0" presId="urn:microsoft.com/office/officeart/2005/8/layout/list1"/>
    <dgm:cxn modelId="{D3205CDF-582A-48D6-A411-835967D41FB6}" srcId="{1FC9DA34-EAD5-4E13-8F04-4F9F02C500A3}" destId="{0BDCECD9-9BB6-4C08-8B25-2DCEEB77972C}" srcOrd="0" destOrd="0" parTransId="{F5E718A4-1D45-4595-8782-4063C6B4FC51}" sibTransId="{622DEF6B-C370-40A3-A8C0-8652F7DA0002}"/>
    <dgm:cxn modelId="{D6F7F9DF-BA04-44D8-B972-D4D099E8A733}" srcId="{4C8B02C0-E0A9-4C01-AEAF-E05B081220B3}" destId="{3CF62A3A-031E-478D-8ACB-DE7093AB9076}" srcOrd="0" destOrd="0" parTransId="{CFA0DBCB-D65C-469C-854F-EDA1E8A94152}" sibTransId="{8414DFB8-6C05-4524-9C00-D46EDE8AA479}"/>
    <dgm:cxn modelId="{BE2DE6E1-2763-4602-B7C1-BBA0B584814C}" type="presOf" srcId="{7CDCF61D-7D81-4E24-995C-37413FE042E1}" destId="{12477505-1256-4122-B29F-470EE2B44462}" srcOrd="0" destOrd="0" presId="urn:microsoft.com/office/officeart/2005/8/layout/list1"/>
    <dgm:cxn modelId="{8630A5F5-EA94-4427-8329-F4CFFA666D4A}" type="presOf" srcId="{4C8B02C0-E0A9-4C01-AEAF-E05B081220B3}" destId="{76C1B18D-135D-4D68-8EF4-F114E023C3B0}" srcOrd="1" destOrd="0" presId="urn:microsoft.com/office/officeart/2005/8/layout/list1"/>
    <dgm:cxn modelId="{5D2886F7-941C-4145-BAAE-E963EE0869AC}" srcId="{5CFDC770-9953-4672-B3EF-4FE46B06D765}" destId="{BF52D2B1-8FA1-4DD0-9534-6EAAA4D33D4A}" srcOrd="3" destOrd="0" parTransId="{24ABC38F-3EEB-4455-B57C-5399D6819BDA}" sibTransId="{7D70BD32-6264-41EE-8D31-A62C0FA7A721}"/>
    <dgm:cxn modelId="{ACCFE2FA-F4CD-43BB-81F3-E4BA224D00F2}" type="presOf" srcId="{0BDCECD9-9BB6-4C08-8B25-2DCEEB77972C}" destId="{889D24FA-7F0B-4A47-866D-2DBB7222938B}" srcOrd="0" destOrd="0" presId="urn:microsoft.com/office/officeart/2005/8/layout/list1"/>
    <dgm:cxn modelId="{FD5E54FC-3122-4DFC-9AC7-543C90FEAD21}" type="presOf" srcId="{AE2BDA31-2A2C-42BC-BDCA-B54CCD290327}" destId="{EC01A547-6365-40C4-A9EC-8656C3B6B206}" srcOrd="0" destOrd="0" presId="urn:microsoft.com/office/officeart/2005/8/layout/list1"/>
    <dgm:cxn modelId="{CFD9E8FF-FD3C-4CB0-9057-96BA58EA6180}" type="presOf" srcId="{343E75F7-D533-4025-AF2C-22A999848C7F}" destId="{A4E6208F-6F8F-4E97-97C0-68E9E26A0749}" srcOrd="0" destOrd="0" presId="urn:microsoft.com/office/officeart/2005/8/layout/list1"/>
    <dgm:cxn modelId="{9F4B6487-BCB7-4B3A-83BA-8CEB5AF18F4A}" type="presParOf" srcId="{BE566567-D499-4D70-B1DB-1150912DECD8}" destId="{ECE5A023-0D70-47EE-A485-6BA930A4CE73}" srcOrd="0" destOrd="0" presId="urn:microsoft.com/office/officeart/2005/8/layout/list1"/>
    <dgm:cxn modelId="{8EBFF6C3-759E-41C2-BA46-AA6920C8159D}" type="presParOf" srcId="{ECE5A023-0D70-47EE-A485-6BA930A4CE73}" destId="{96965E39-041A-4562-A777-8D09C0B2EDBB}" srcOrd="0" destOrd="0" presId="urn:microsoft.com/office/officeart/2005/8/layout/list1"/>
    <dgm:cxn modelId="{6528DCE6-785A-4B93-9B33-A8C84CD2FB77}" type="presParOf" srcId="{ECE5A023-0D70-47EE-A485-6BA930A4CE73}" destId="{76C1B18D-135D-4D68-8EF4-F114E023C3B0}" srcOrd="1" destOrd="0" presId="urn:microsoft.com/office/officeart/2005/8/layout/list1"/>
    <dgm:cxn modelId="{967D4E57-C4C6-42EB-A473-9C62F27E9EF7}" type="presParOf" srcId="{BE566567-D499-4D70-B1DB-1150912DECD8}" destId="{CB1BF82B-C7C3-4E7F-9C87-847202E87B5D}" srcOrd="1" destOrd="0" presId="urn:microsoft.com/office/officeart/2005/8/layout/list1"/>
    <dgm:cxn modelId="{FBF1AE52-4C85-4E1F-AE20-5BD8AB1838EF}" type="presParOf" srcId="{BE566567-D499-4D70-B1DB-1150912DECD8}" destId="{63E86494-26F3-44D5-8AFF-56D17FCFE21C}" srcOrd="2" destOrd="0" presId="urn:microsoft.com/office/officeart/2005/8/layout/list1"/>
    <dgm:cxn modelId="{348207A3-A10D-4BEA-9327-49FB57686E90}" type="presParOf" srcId="{BE566567-D499-4D70-B1DB-1150912DECD8}" destId="{1FEC35AE-3331-46BB-BC15-9F58EFD9CCD9}" srcOrd="3" destOrd="0" presId="urn:microsoft.com/office/officeart/2005/8/layout/list1"/>
    <dgm:cxn modelId="{7E6E8071-70DA-4A67-9D04-4F4780AAFD6B}" type="presParOf" srcId="{BE566567-D499-4D70-B1DB-1150912DECD8}" destId="{087EF94C-90E0-420D-8567-0DFAC270C20D}" srcOrd="4" destOrd="0" presId="urn:microsoft.com/office/officeart/2005/8/layout/list1"/>
    <dgm:cxn modelId="{1DD4B4CF-7870-436F-BC29-D286922E35A8}" type="presParOf" srcId="{087EF94C-90E0-420D-8567-0DFAC270C20D}" destId="{28C9AF3E-D10B-4213-8598-1F23F9CFE9D1}" srcOrd="0" destOrd="0" presId="urn:microsoft.com/office/officeart/2005/8/layout/list1"/>
    <dgm:cxn modelId="{91F98516-9FFA-4C4A-A21E-690ED6BFB767}" type="presParOf" srcId="{087EF94C-90E0-420D-8567-0DFAC270C20D}" destId="{28214022-0481-4CA4-91BE-E230EFED4905}" srcOrd="1" destOrd="0" presId="urn:microsoft.com/office/officeart/2005/8/layout/list1"/>
    <dgm:cxn modelId="{7B29FB6E-08D3-4305-A785-BAFF03302DBD}" type="presParOf" srcId="{BE566567-D499-4D70-B1DB-1150912DECD8}" destId="{6BF41529-4A5B-4F94-A0F9-972586FC560F}" srcOrd="5" destOrd="0" presId="urn:microsoft.com/office/officeart/2005/8/layout/list1"/>
    <dgm:cxn modelId="{86BAE078-B66C-4BA1-BECB-A4017F8CD3C2}" type="presParOf" srcId="{BE566567-D499-4D70-B1DB-1150912DECD8}" destId="{EC01A547-6365-40C4-A9EC-8656C3B6B206}" srcOrd="6" destOrd="0" presId="urn:microsoft.com/office/officeart/2005/8/layout/list1"/>
    <dgm:cxn modelId="{F3ECB7B8-2980-4FA9-8B8D-C278654C957A}" type="presParOf" srcId="{BE566567-D499-4D70-B1DB-1150912DECD8}" destId="{47026A71-08CF-4474-82DE-A18333965207}" srcOrd="7" destOrd="0" presId="urn:microsoft.com/office/officeart/2005/8/layout/list1"/>
    <dgm:cxn modelId="{39B004E0-7EFB-4528-B986-CB7550320FCC}" type="presParOf" srcId="{BE566567-D499-4D70-B1DB-1150912DECD8}" destId="{3B25071E-5E15-4A83-8F85-0C3E015A4710}" srcOrd="8" destOrd="0" presId="urn:microsoft.com/office/officeart/2005/8/layout/list1"/>
    <dgm:cxn modelId="{62B3C110-1E87-476A-B903-0099BB420917}" type="presParOf" srcId="{3B25071E-5E15-4A83-8F85-0C3E015A4710}" destId="{A4E6208F-6F8F-4E97-97C0-68E9E26A0749}" srcOrd="0" destOrd="0" presId="urn:microsoft.com/office/officeart/2005/8/layout/list1"/>
    <dgm:cxn modelId="{6800B157-B38F-4F3C-923C-DFA1900AC83E}" type="presParOf" srcId="{3B25071E-5E15-4A83-8F85-0C3E015A4710}" destId="{FBFF4807-2A5A-4342-816B-B65A08D80C9B}" srcOrd="1" destOrd="0" presId="urn:microsoft.com/office/officeart/2005/8/layout/list1"/>
    <dgm:cxn modelId="{C7131D2A-4F57-40BA-AA0C-65ADCF25ABB1}" type="presParOf" srcId="{BE566567-D499-4D70-B1DB-1150912DECD8}" destId="{73098684-59CE-4603-9020-776961CE7194}" srcOrd="9" destOrd="0" presId="urn:microsoft.com/office/officeart/2005/8/layout/list1"/>
    <dgm:cxn modelId="{826FE29E-1DFA-4F8B-8DAE-E4C324EC24D7}" type="presParOf" srcId="{BE566567-D499-4D70-B1DB-1150912DECD8}" destId="{12477505-1256-4122-B29F-470EE2B44462}" srcOrd="10" destOrd="0" presId="urn:microsoft.com/office/officeart/2005/8/layout/list1"/>
    <dgm:cxn modelId="{4CB1AC53-B810-419C-9224-0075A8F029E4}" type="presParOf" srcId="{BE566567-D499-4D70-B1DB-1150912DECD8}" destId="{8DA8D260-6CE9-4AB6-B1AF-DEABB19915E9}" srcOrd="11" destOrd="0" presId="urn:microsoft.com/office/officeart/2005/8/layout/list1"/>
    <dgm:cxn modelId="{FB7635C6-E7C5-4D14-89A0-659A6D2C79AE}" type="presParOf" srcId="{BE566567-D499-4D70-B1DB-1150912DECD8}" destId="{D69A98FC-2D67-4F11-B4CF-BF20E319116C}" srcOrd="12" destOrd="0" presId="urn:microsoft.com/office/officeart/2005/8/layout/list1"/>
    <dgm:cxn modelId="{04EF5FA3-F0F1-4037-A300-E345200E9B8E}" type="presParOf" srcId="{D69A98FC-2D67-4F11-B4CF-BF20E319116C}" destId="{66334786-BAD0-4C65-8DAF-53D35DF5A795}" srcOrd="0" destOrd="0" presId="urn:microsoft.com/office/officeart/2005/8/layout/list1"/>
    <dgm:cxn modelId="{CFB99DD2-6DD3-4C7F-A7A4-7597909077D2}" type="presParOf" srcId="{D69A98FC-2D67-4F11-B4CF-BF20E319116C}" destId="{EE890AEA-E236-4C28-9C2E-AFC55BB2EF3E}" srcOrd="1" destOrd="0" presId="urn:microsoft.com/office/officeart/2005/8/layout/list1"/>
    <dgm:cxn modelId="{223D63BD-6DFF-4B15-9FAC-C895A717C0C2}" type="presParOf" srcId="{BE566567-D499-4D70-B1DB-1150912DECD8}" destId="{FB5C745F-1B5A-4B1F-AC99-875DED222FCB}" srcOrd="13" destOrd="0" presId="urn:microsoft.com/office/officeart/2005/8/layout/list1"/>
    <dgm:cxn modelId="{3FDADC45-06E1-44AF-9912-91A9061CF2B4}" type="presParOf" srcId="{BE566567-D499-4D70-B1DB-1150912DECD8}" destId="{9AC47F98-0039-4549-A971-EB5A871DAA49}" srcOrd="14" destOrd="0" presId="urn:microsoft.com/office/officeart/2005/8/layout/list1"/>
    <dgm:cxn modelId="{B6EB8AB6-852F-48A7-AB75-BFF8906199E2}" type="presParOf" srcId="{BE566567-D499-4D70-B1DB-1150912DECD8}" destId="{01833A66-5193-4295-98CA-EC17CEDFB99F}" srcOrd="15" destOrd="0" presId="urn:microsoft.com/office/officeart/2005/8/layout/list1"/>
    <dgm:cxn modelId="{DBBB931B-6E35-46A4-ACF1-A9F70C978CBA}" type="presParOf" srcId="{BE566567-D499-4D70-B1DB-1150912DECD8}" destId="{74A93109-CDA2-4B25-83C6-BC23BD078706}" srcOrd="16" destOrd="0" presId="urn:microsoft.com/office/officeart/2005/8/layout/list1"/>
    <dgm:cxn modelId="{AD478B4E-3576-4466-BC70-2D94D140DFD0}" type="presParOf" srcId="{74A93109-CDA2-4B25-83C6-BC23BD078706}" destId="{F3B57437-F5A6-4AC2-86C6-BC191D8A51D3}" srcOrd="0" destOrd="0" presId="urn:microsoft.com/office/officeart/2005/8/layout/list1"/>
    <dgm:cxn modelId="{A1B86445-D31E-442F-A225-B16B60250863}" type="presParOf" srcId="{74A93109-CDA2-4B25-83C6-BC23BD078706}" destId="{44BA490B-6C1E-4BCF-B066-D4F31A9F910B}" srcOrd="1" destOrd="0" presId="urn:microsoft.com/office/officeart/2005/8/layout/list1"/>
    <dgm:cxn modelId="{7CA57677-74BB-47A5-BBB9-2492630CAB59}" type="presParOf" srcId="{BE566567-D499-4D70-B1DB-1150912DECD8}" destId="{6F96617C-0F10-4DB7-932A-201CA49F982C}" srcOrd="17" destOrd="0" presId="urn:microsoft.com/office/officeart/2005/8/layout/list1"/>
    <dgm:cxn modelId="{E5035473-C2A5-4670-A1BD-A03030742B9E}" type="presParOf" srcId="{BE566567-D499-4D70-B1DB-1150912DECD8}" destId="{889D24FA-7F0B-4A47-866D-2DBB7222938B}" srcOrd="18" destOrd="0" presId="urn:microsoft.com/office/officeart/2005/8/layout/list1"/>
    <dgm:cxn modelId="{1E018FE1-9271-4033-A5D6-F4B0549C77E4}" type="presParOf" srcId="{BE566567-D499-4D70-B1DB-1150912DECD8}" destId="{3A4EEAD1-49BD-46FF-8E8E-7CF2DECD4D49}" srcOrd="19" destOrd="0" presId="urn:microsoft.com/office/officeart/2005/8/layout/list1"/>
    <dgm:cxn modelId="{0B72EDB4-2CBF-4A4F-80D2-31DFCC38A8A7}" type="presParOf" srcId="{BE566567-D499-4D70-B1DB-1150912DECD8}" destId="{0B4F2BB5-3960-41D5-AECE-3C6162409360}" srcOrd="20" destOrd="0" presId="urn:microsoft.com/office/officeart/2005/8/layout/list1"/>
    <dgm:cxn modelId="{CD54CE3A-DCA7-4038-B233-BD6DCCD3A79B}" type="presParOf" srcId="{0B4F2BB5-3960-41D5-AECE-3C6162409360}" destId="{C71F5BBA-0876-4E60-BA15-CD3E647EA7BB}" srcOrd="0" destOrd="0" presId="urn:microsoft.com/office/officeart/2005/8/layout/list1"/>
    <dgm:cxn modelId="{D3C21125-7E2A-4EAE-8359-622B27D1CF1F}" type="presParOf" srcId="{0B4F2BB5-3960-41D5-AECE-3C6162409360}" destId="{431590DA-C758-4E0A-98D0-F7AA685CA24E}" srcOrd="1" destOrd="0" presId="urn:microsoft.com/office/officeart/2005/8/layout/list1"/>
    <dgm:cxn modelId="{C1941AC5-DDAA-49BD-8E78-EF52966D4EE6}" type="presParOf" srcId="{BE566567-D499-4D70-B1DB-1150912DECD8}" destId="{3F6165C4-E71C-4801-AE79-1F22302CE875}" srcOrd="21" destOrd="0" presId="urn:microsoft.com/office/officeart/2005/8/layout/list1"/>
    <dgm:cxn modelId="{EED70064-B477-49FF-9FAD-C737DEADFB46}" type="presParOf" srcId="{BE566567-D499-4D70-B1DB-1150912DECD8}" destId="{FE3074E0-23A8-4C81-A335-890408582098}"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AA7865-28C3-4FA5-B694-49B4856D3F4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B5A971B-0B41-4DA0-940A-417E72455EFD}">
      <dgm:prSet phldrT="[Text]"/>
      <dgm:spPr/>
      <dgm:t>
        <a:bodyPr/>
        <a:lstStyle/>
        <a:p>
          <a:r>
            <a:rPr lang="en-US" dirty="0"/>
            <a:t>Ohio and Outside Market Opportunities</a:t>
          </a:r>
        </a:p>
      </dgm:t>
    </dgm:pt>
    <dgm:pt modelId="{8EC45759-AB77-4C9F-832B-1B1108BFF26D}" type="parTrans" cxnId="{733F120F-5FCA-4C4B-B295-D3957DE314CB}">
      <dgm:prSet/>
      <dgm:spPr/>
      <dgm:t>
        <a:bodyPr/>
        <a:lstStyle/>
        <a:p>
          <a:endParaRPr lang="en-US"/>
        </a:p>
      </dgm:t>
    </dgm:pt>
    <dgm:pt modelId="{132CC62F-0783-4A48-B415-00A6EA98523E}" type="sibTrans" cxnId="{733F120F-5FCA-4C4B-B295-D3957DE314CB}">
      <dgm:prSet/>
      <dgm:spPr/>
      <dgm:t>
        <a:bodyPr/>
        <a:lstStyle/>
        <a:p>
          <a:endParaRPr lang="en-US"/>
        </a:p>
      </dgm:t>
    </dgm:pt>
    <dgm:pt modelId="{DE439032-9167-4A2D-841B-5465EDF738DB}" type="pres">
      <dgm:prSet presAssocID="{66AA7865-28C3-4FA5-B694-49B4856D3F41}" presName="diagram" presStyleCnt="0">
        <dgm:presLayoutVars>
          <dgm:dir/>
          <dgm:resizeHandles val="exact"/>
        </dgm:presLayoutVars>
      </dgm:prSet>
      <dgm:spPr/>
    </dgm:pt>
    <dgm:pt modelId="{93644D05-C5D3-48C0-A268-B150DBC9B80E}" type="pres">
      <dgm:prSet presAssocID="{0B5A971B-0B41-4DA0-940A-417E72455EFD}" presName="node" presStyleLbl="node1" presStyleIdx="0" presStyleCnt="1" custScaleX="181883">
        <dgm:presLayoutVars>
          <dgm:bulletEnabled val="1"/>
        </dgm:presLayoutVars>
      </dgm:prSet>
      <dgm:spPr/>
    </dgm:pt>
  </dgm:ptLst>
  <dgm:cxnLst>
    <dgm:cxn modelId="{733F120F-5FCA-4C4B-B295-D3957DE314CB}" srcId="{66AA7865-28C3-4FA5-B694-49B4856D3F41}" destId="{0B5A971B-0B41-4DA0-940A-417E72455EFD}" srcOrd="0" destOrd="0" parTransId="{8EC45759-AB77-4C9F-832B-1B1108BFF26D}" sibTransId="{132CC62F-0783-4A48-B415-00A6EA98523E}"/>
    <dgm:cxn modelId="{A39E0C32-063C-4C54-964A-C542EF7A14AC}" type="presOf" srcId="{66AA7865-28C3-4FA5-B694-49B4856D3F41}" destId="{DE439032-9167-4A2D-841B-5465EDF738DB}" srcOrd="0" destOrd="0" presId="urn:microsoft.com/office/officeart/2005/8/layout/default"/>
    <dgm:cxn modelId="{5516685C-8805-4C5D-A2AA-901C8BF4202C}" type="presOf" srcId="{0B5A971B-0B41-4DA0-940A-417E72455EFD}" destId="{93644D05-C5D3-48C0-A268-B150DBC9B80E}" srcOrd="0" destOrd="0" presId="urn:microsoft.com/office/officeart/2005/8/layout/default"/>
    <dgm:cxn modelId="{13994E8E-1244-48FC-BF97-D241E1DFA525}" type="presParOf" srcId="{DE439032-9167-4A2D-841B-5465EDF738DB}" destId="{93644D05-C5D3-48C0-A268-B150DBC9B80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3E8D38-A471-483B-974E-16F433AD783D}"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3BC57C60-33FC-42C2-91FC-4623F1A14AF5}">
      <dgm:prSet phldrT="[Text]"/>
      <dgm:spPr>
        <a:xfrm>
          <a:off x="2311176" y="1461268"/>
          <a:ext cx="1196787" cy="1196787"/>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Economic Development Incentive Triggers</a:t>
          </a:r>
        </a:p>
      </dgm:t>
    </dgm:pt>
    <dgm:pt modelId="{9B6FB067-2D2D-4466-A6B1-0A6659D88694}" type="parTrans" cxnId="{CBAC07D8-812C-4538-8333-C627B0102038}">
      <dgm:prSet/>
      <dgm:spPr/>
      <dgm:t>
        <a:bodyPr/>
        <a:lstStyle/>
        <a:p>
          <a:endParaRPr lang="en-US"/>
        </a:p>
      </dgm:t>
    </dgm:pt>
    <dgm:pt modelId="{DE5ED039-D9C5-40C8-9A41-7384FC833C60}" type="sibTrans" cxnId="{CBAC07D8-812C-4538-8333-C627B0102038}">
      <dgm:prSet/>
      <dgm:spPr/>
      <dgm:t>
        <a:bodyPr/>
        <a:lstStyle/>
        <a:p>
          <a:endParaRPr lang="en-US"/>
        </a:p>
      </dgm:t>
    </dgm:pt>
    <dgm:pt modelId="{19C5A8F2-E7CA-45D0-8FC2-0BE10DCEE367}">
      <dgm:prSet phldrT="[Text]"/>
      <dgm:spPr>
        <a:xfrm>
          <a:off x="678107" y="1724561"/>
          <a:ext cx="837751" cy="670201"/>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Lease expired</a:t>
          </a:r>
        </a:p>
      </dgm:t>
    </dgm:pt>
    <dgm:pt modelId="{2C98F05E-F1C9-4164-A006-3C72B0D33EEF}" type="parTrans" cxnId="{B7FE8B76-6208-4F13-8C9D-A639126E8DED}">
      <dgm:prSet/>
      <dgm:spPr>
        <a:xfrm rot="10800000">
          <a:off x="1096982" y="1889119"/>
          <a:ext cx="1147412" cy="341084"/>
        </a:xfrm>
        <a:prstGeom prst="leftArrow">
          <a:avLst>
            <a:gd name="adj1" fmla="val 60000"/>
            <a:gd name="adj2" fmla="val 50000"/>
          </a:avLst>
        </a:prstGeom>
        <a:solidFill>
          <a:srgbClr val="ED7D31">
            <a:hueOff val="0"/>
            <a:satOff val="0"/>
            <a:lumOff val="0"/>
            <a:alphaOff val="0"/>
          </a:srgbClr>
        </a:solidFill>
        <a:ln>
          <a:noFill/>
        </a:ln>
        <a:effectLst/>
      </dgm:spPr>
      <dgm:t>
        <a:bodyPr/>
        <a:lstStyle/>
        <a:p>
          <a:endParaRPr lang="en-US"/>
        </a:p>
      </dgm:t>
    </dgm:pt>
    <dgm:pt modelId="{F52D2AFE-167A-40C2-95E3-F95DA60FEFA1}" type="sibTrans" cxnId="{B7FE8B76-6208-4F13-8C9D-A639126E8DED}">
      <dgm:prSet/>
      <dgm:spPr/>
      <dgm:t>
        <a:bodyPr/>
        <a:lstStyle/>
        <a:p>
          <a:endParaRPr lang="en-US"/>
        </a:p>
      </dgm:t>
    </dgm:pt>
    <dgm:pt modelId="{6C0191D1-7F96-44FA-AF52-2B5320262670}">
      <dgm:prSet/>
      <dgm:spPr>
        <a:xfrm>
          <a:off x="1024280" y="659149"/>
          <a:ext cx="837751" cy="670201"/>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Job growth and capital cxpansion create need for larger facility</a:t>
          </a:r>
        </a:p>
      </dgm:t>
    </dgm:pt>
    <dgm:pt modelId="{3B8343A0-0786-484D-A2CF-58455F65BD57}" type="parTrans" cxnId="{7C6EFF8A-14CC-4FEC-A1BD-A5514725D784}">
      <dgm:prSet/>
      <dgm:spPr>
        <a:xfrm rot="12960000">
          <a:off x="1333588" y="1160924"/>
          <a:ext cx="1147412" cy="341084"/>
        </a:xfrm>
        <a:prstGeom prst="leftArrow">
          <a:avLst>
            <a:gd name="adj1" fmla="val 60000"/>
            <a:gd name="adj2" fmla="val 50000"/>
          </a:avLst>
        </a:prstGeom>
        <a:solidFill>
          <a:srgbClr val="A5A5A5">
            <a:hueOff val="0"/>
            <a:satOff val="0"/>
            <a:lumOff val="0"/>
            <a:alphaOff val="0"/>
          </a:srgbClr>
        </a:solidFill>
        <a:ln>
          <a:noFill/>
        </a:ln>
        <a:effectLst/>
      </dgm:spPr>
      <dgm:t>
        <a:bodyPr/>
        <a:lstStyle/>
        <a:p>
          <a:endParaRPr lang="en-US"/>
        </a:p>
      </dgm:t>
    </dgm:pt>
    <dgm:pt modelId="{3388EBD8-1459-44A8-895B-A1A9C4C3264F}" type="sibTrans" cxnId="{7C6EFF8A-14CC-4FEC-A1BD-A5514725D784}">
      <dgm:prSet/>
      <dgm:spPr/>
      <dgm:t>
        <a:bodyPr/>
        <a:lstStyle/>
        <a:p>
          <a:endParaRPr lang="en-US"/>
        </a:p>
      </dgm:t>
    </dgm:pt>
    <dgm:pt modelId="{69D04921-A2ED-43E3-AB94-1D7258E3D238}">
      <dgm:prSet/>
      <dgm:spPr>
        <a:xfrm>
          <a:off x="1930574" y="688"/>
          <a:ext cx="837751" cy="670201"/>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Consolidation of existing facilities</a:t>
          </a:r>
        </a:p>
      </dgm:t>
    </dgm:pt>
    <dgm:pt modelId="{96CD232A-27E2-4976-9718-0F613133EADB}" type="parTrans" cxnId="{CCCB1356-80D9-4BDB-8608-21689DF1F3D7}">
      <dgm:prSet/>
      <dgm:spPr>
        <a:xfrm rot="15120000">
          <a:off x="1953028" y="710874"/>
          <a:ext cx="1147412" cy="341084"/>
        </a:xfrm>
        <a:prstGeom prst="leftArrow">
          <a:avLst>
            <a:gd name="adj1" fmla="val 60000"/>
            <a:gd name="adj2" fmla="val 50000"/>
          </a:avLst>
        </a:prstGeom>
        <a:solidFill>
          <a:srgbClr val="FFC000">
            <a:hueOff val="0"/>
            <a:satOff val="0"/>
            <a:lumOff val="0"/>
            <a:alphaOff val="0"/>
          </a:srgbClr>
        </a:solidFill>
        <a:ln>
          <a:noFill/>
        </a:ln>
        <a:effectLst/>
      </dgm:spPr>
      <dgm:t>
        <a:bodyPr/>
        <a:lstStyle/>
        <a:p>
          <a:endParaRPr lang="en-US"/>
        </a:p>
      </dgm:t>
    </dgm:pt>
    <dgm:pt modelId="{2EA87544-CE78-4F7F-A68D-89C36C26FD83}" type="sibTrans" cxnId="{CCCB1356-80D9-4BDB-8608-21689DF1F3D7}">
      <dgm:prSet/>
      <dgm:spPr/>
      <dgm:t>
        <a:bodyPr/>
        <a:lstStyle/>
        <a:p>
          <a:endParaRPr lang="en-US"/>
        </a:p>
      </dgm:t>
    </dgm:pt>
    <dgm:pt modelId="{FD9739AD-6BE9-4181-BBC2-F968A8973EC2}">
      <dgm:prSet/>
      <dgm:spPr>
        <a:xfrm>
          <a:off x="3050814" y="688"/>
          <a:ext cx="837751" cy="67020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Following major customer to a new region</a:t>
          </a:r>
        </a:p>
      </dgm:t>
    </dgm:pt>
    <dgm:pt modelId="{6A5BEB8A-7081-48AD-93C6-A66857375A20}" type="parTrans" cxnId="{9890CC51-2A8E-4AF2-A11B-B1DAF432AB27}">
      <dgm:prSet/>
      <dgm:spPr>
        <a:xfrm rot="17280000">
          <a:off x="2718699" y="710874"/>
          <a:ext cx="1147412" cy="341084"/>
        </a:xfrm>
        <a:prstGeom prst="leftArrow">
          <a:avLst>
            <a:gd name="adj1" fmla="val 60000"/>
            <a:gd name="adj2" fmla="val 50000"/>
          </a:avLst>
        </a:prstGeom>
        <a:solidFill>
          <a:srgbClr val="5B9BD5">
            <a:hueOff val="0"/>
            <a:satOff val="0"/>
            <a:lumOff val="0"/>
            <a:alphaOff val="0"/>
          </a:srgbClr>
        </a:solidFill>
        <a:ln>
          <a:noFill/>
        </a:ln>
        <a:effectLst/>
      </dgm:spPr>
      <dgm:t>
        <a:bodyPr/>
        <a:lstStyle/>
        <a:p>
          <a:endParaRPr lang="en-US"/>
        </a:p>
      </dgm:t>
    </dgm:pt>
    <dgm:pt modelId="{A7272F3E-36FB-4BC2-B996-BF3A71C7233B}" type="sibTrans" cxnId="{9890CC51-2A8E-4AF2-A11B-B1DAF432AB27}">
      <dgm:prSet/>
      <dgm:spPr/>
      <dgm:t>
        <a:bodyPr/>
        <a:lstStyle/>
        <a:p>
          <a:endParaRPr lang="en-US"/>
        </a:p>
      </dgm:t>
    </dgm:pt>
    <dgm:pt modelId="{4E97BB6B-F888-4889-A50A-CB73C385E1A0}">
      <dgm:prSet/>
      <dgm:spPr>
        <a:xfrm>
          <a:off x="3957107" y="659149"/>
          <a:ext cx="837751" cy="670201"/>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Capitalize on economic trends</a:t>
          </a:r>
        </a:p>
      </dgm:t>
    </dgm:pt>
    <dgm:pt modelId="{5A38FE1D-9C41-49E0-B16C-9F2AED825276}" type="parTrans" cxnId="{7A241390-7B69-46B7-B1D3-A4B133329723}">
      <dgm:prSet/>
      <dgm:spPr>
        <a:xfrm rot="19440000">
          <a:off x="3338139" y="1160924"/>
          <a:ext cx="1147412" cy="341084"/>
        </a:xfrm>
        <a:prstGeom prst="leftArrow">
          <a:avLst>
            <a:gd name="adj1" fmla="val 60000"/>
            <a:gd name="adj2" fmla="val 50000"/>
          </a:avLst>
        </a:prstGeom>
        <a:solidFill>
          <a:srgbClr val="70AD47">
            <a:hueOff val="0"/>
            <a:satOff val="0"/>
            <a:lumOff val="0"/>
            <a:alphaOff val="0"/>
          </a:srgbClr>
        </a:solidFill>
        <a:ln>
          <a:noFill/>
        </a:ln>
        <a:effectLst/>
      </dgm:spPr>
      <dgm:t>
        <a:bodyPr/>
        <a:lstStyle/>
        <a:p>
          <a:endParaRPr lang="en-US"/>
        </a:p>
      </dgm:t>
    </dgm:pt>
    <dgm:pt modelId="{995C232B-467A-4968-A367-F5E40296CADC}" type="sibTrans" cxnId="{7A241390-7B69-46B7-B1D3-A4B133329723}">
      <dgm:prSet/>
      <dgm:spPr/>
      <dgm:t>
        <a:bodyPr/>
        <a:lstStyle/>
        <a:p>
          <a:endParaRPr lang="en-US"/>
        </a:p>
      </dgm:t>
    </dgm:pt>
    <dgm:pt modelId="{7EC072F1-B985-4AE0-A3A8-74B880BD1659}">
      <dgm:prSet/>
      <dgm:spPr>
        <a:xfrm>
          <a:off x="4303281" y="1724561"/>
          <a:ext cx="837751" cy="670201"/>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Company merger</a:t>
          </a:r>
        </a:p>
      </dgm:t>
    </dgm:pt>
    <dgm:pt modelId="{8EF5DFAA-A0D7-44E3-B594-F4348C6349F7}" type="parTrans" cxnId="{8DB72DFC-CAA6-41B2-8D29-CD20008FB4E3}">
      <dgm:prSet/>
      <dgm:spPr>
        <a:xfrm>
          <a:off x="3574744" y="1889119"/>
          <a:ext cx="1147412" cy="341084"/>
        </a:xfrm>
        <a:prstGeom prst="leftArrow">
          <a:avLst>
            <a:gd name="adj1" fmla="val 60000"/>
            <a:gd name="adj2" fmla="val 50000"/>
          </a:avLst>
        </a:prstGeom>
        <a:solidFill>
          <a:srgbClr val="ED7D31">
            <a:hueOff val="0"/>
            <a:satOff val="0"/>
            <a:lumOff val="0"/>
            <a:alphaOff val="0"/>
          </a:srgbClr>
        </a:solidFill>
        <a:ln>
          <a:noFill/>
        </a:ln>
        <a:effectLst/>
      </dgm:spPr>
      <dgm:t>
        <a:bodyPr/>
        <a:lstStyle/>
        <a:p>
          <a:endParaRPr lang="en-US"/>
        </a:p>
      </dgm:t>
    </dgm:pt>
    <dgm:pt modelId="{E4F4B07A-CE6D-4FF1-8C11-D10FC843B6E7}" type="sibTrans" cxnId="{8DB72DFC-CAA6-41B2-8D29-CD20008FB4E3}">
      <dgm:prSet/>
      <dgm:spPr/>
      <dgm:t>
        <a:bodyPr/>
        <a:lstStyle/>
        <a:p>
          <a:endParaRPr lang="en-US"/>
        </a:p>
      </dgm:t>
    </dgm:pt>
    <dgm:pt modelId="{1928D964-30C9-4AA9-961A-BC009363C349}" type="pres">
      <dgm:prSet presAssocID="{7C3E8D38-A471-483B-974E-16F433AD783D}" presName="cycle" presStyleCnt="0">
        <dgm:presLayoutVars>
          <dgm:chMax val="1"/>
          <dgm:dir/>
          <dgm:animLvl val="ctr"/>
          <dgm:resizeHandles val="exact"/>
        </dgm:presLayoutVars>
      </dgm:prSet>
      <dgm:spPr/>
    </dgm:pt>
    <dgm:pt modelId="{5F14B6BC-21AB-4F11-A93B-47993CBE5A4C}" type="pres">
      <dgm:prSet presAssocID="{3BC57C60-33FC-42C2-91FC-4623F1A14AF5}" presName="centerShape" presStyleLbl="node0" presStyleIdx="0" presStyleCnt="1"/>
      <dgm:spPr/>
    </dgm:pt>
    <dgm:pt modelId="{9B9C5850-C8FF-4DA8-8577-78E5F90A3AB4}" type="pres">
      <dgm:prSet presAssocID="{2C98F05E-F1C9-4164-A006-3C72B0D33EEF}" presName="parTrans" presStyleLbl="bgSibTrans2D1" presStyleIdx="0" presStyleCnt="6"/>
      <dgm:spPr/>
    </dgm:pt>
    <dgm:pt modelId="{5DC61A61-CE99-4CF7-9C15-998989F1F04F}" type="pres">
      <dgm:prSet presAssocID="{19C5A8F2-E7CA-45D0-8FC2-0BE10DCEE367}" presName="node" presStyleLbl="node1" presStyleIdx="0" presStyleCnt="6">
        <dgm:presLayoutVars>
          <dgm:bulletEnabled val="1"/>
        </dgm:presLayoutVars>
      </dgm:prSet>
      <dgm:spPr/>
    </dgm:pt>
    <dgm:pt modelId="{AE963820-0EEA-4EA4-BA0F-170F05ED4F7D}" type="pres">
      <dgm:prSet presAssocID="{3B8343A0-0786-484D-A2CF-58455F65BD57}" presName="parTrans" presStyleLbl="bgSibTrans2D1" presStyleIdx="1" presStyleCnt="6"/>
      <dgm:spPr/>
    </dgm:pt>
    <dgm:pt modelId="{C513F637-0573-4677-B65B-E3C8304F2BDC}" type="pres">
      <dgm:prSet presAssocID="{6C0191D1-7F96-44FA-AF52-2B5320262670}" presName="node" presStyleLbl="node1" presStyleIdx="1" presStyleCnt="6">
        <dgm:presLayoutVars>
          <dgm:bulletEnabled val="1"/>
        </dgm:presLayoutVars>
      </dgm:prSet>
      <dgm:spPr/>
    </dgm:pt>
    <dgm:pt modelId="{88206F5B-8556-4849-B305-08439BC4BAB5}" type="pres">
      <dgm:prSet presAssocID="{96CD232A-27E2-4976-9718-0F613133EADB}" presName="parTrans" presStyleLbl="bgSibTrans2D1" presStyleIdx="2" presStyleCnt="6"/>
      <dgm:spPr/>
    </dgm:pt>
    <dgm:pt modelId="{F948EA09-86EF-4323-9BAD-2847D485D04C}" type="pres">
      <dgm:prSet presAssocID="{69D04921-A2ED-43E3-AB94-1D7258E3D238}" presName="node" presStyleLbl="node1" presStyleIdx="2" presStyleCnt="6">
        <dgm:presLayoutVars>
          <dgm:bulletEnabled val="1"/>
        </dgm:presLayoutVars>
      </dgm:prSet>
      <dgm:spPr/>
    </dgm:pt>
    <dgm:pt modelId="{BD8651B1-7954-46AC-A1F8-719215E5F858}" type="pres">
      <dgm:prSet presAssocID="{6A5BEB8A-7081-48AD-93C6-A66857375A20}" presName="parTrans" presStyleLbl="bgSibTrans2D1" presStyleIdx="3" presStyleCnt="6"/>
      <dgm:spPr/>
    </dgm:pt>
    <dgm:pt modelId="{CDC0FD0F-D9A5-41A1-A8B3-886DCE3EFFBC}" type="pres">
      <dgm:prSet presAssocID="{FD9739AD-6BE9-4181-BBC2-F968A8973EC2}" presName="node" presStyleLbl="node1" presStyleIdx="3" presStyleCnt="6">
        <dgm:presLayoutVars>
          <dgm:bulletEnabled val="1"/>
        </dgm:presLayoutVars>
      </dgm:prSet>
      <dgm:spPr/>
    </dgm:pt>
    <dgm:pt modelId="{E1358267-8D6A-48D6-8835-F1A374BBC6D0}" type="pres">
      <dgm:prSet presAssocID="{5A38FE1D-9C41-49E0-B16C-9F2AED825276}" presName="parTrans" presStyleLbl="bgSibTrans2D1" presStyleIdx="4" presStyleCnt="6"/>
      <dgm:spPr/>
    </dgm:pt>
    <dgm:pt modelId="{34B7BD0B-A53C-4459-922A-767EE87D1CE6}" type="pres">
      <dgm:prSet presAssocID="{4E97BB6B-F888-4889-A50A-CB73C385E1A0}" presName="node" presStyleLbl="node1" presStyleIdx="4" presStyleCnt="6">
        <dgm:presLayoutVars>
          <dgm:bulletEnabled val="1"/>
        </dgm:presLayoutVars>
      </dgm:prSet>
      <dgm:spPr/>
    </dgm:pt>
    <dgm:pt modelId="{620FE43C-DB26-4A1A-9A2C-8E5F3ACAC14A}" type="pres">
      <dgm:prSet presAssocID="{8EF5DFAA-A0D7-44E3-B594-F4348C6349F7}" presName="parTrans" presStyleLbl="bgSibTrans2D1" presStyleIdx="5" presStyleCnt="6"/>
      <dgm:spPr/>
    </dgm:pt>
    <dgm:pt modelId="{94D02B99-7035-409B-9D9C-B27CFF8F3BE8}" type="pres">
      <dgm:prSet presAssocID="{7EC072F1-B985-4AE0-A3A8-74B880BD1659}" presName="node" presStyleLbl="node1" presStyleIdx="5" presStyleCnt="6">
        <dgm:presLayoutVars>
          <dgm:bulletEnabled val="1"/>
        </dgm:presLayoutVars>
      </dgm:prSet>
      <dgm:spPr/>
    </dgm:pt>
  </dgm:ptLst>
  <dgm:cxnLst>
    <dgm:cxn modelId="{EE2F382F-A49B-4485-8CFB-D9611B940EA0}" type="presOf" srcId="{3BC57C60-33FC-42C2-91FC-4623F1A14AF5}" destId="{5F14B6BC-21AB-4F11-A93B-47993CBE5A4C}" srcOrd="0" destOrd="0" presId="urn:microsoft.com/office/officeart/2005/8/layout/radial4"/>
    <dgm:cxn modelId="{4DB40B3C-011B-4F06-924C-1F735DAAD6DC}" type="presOf" srcId="{96CD232A-27E2-4976-9718-0F613133EADB}" destId="{88206F5B-8556-4849-B305-08439BC4BAB5}" srcOrd="0" destOrd="0" presId="urn:microsoft.com/office/officeart/2005/8/layout/radial4"/>
    <dgm:cxn modelId="{D2E9BF41-1B87-4940-84AD-81E676ACA72C}" type="presOf" srcId="{5A38FE1D-9C41-49E0-B16C-9F2AED825276}" destId="{E1358267-8D6A-48D6-8835-F1A374BBC6D0}" srcOrd="0" destOrd="0" presId="urn:microsoft.com/office/officeart/2005/8/layout/radial4"/>
    <dgm:cxn modelId="{EBD6D148-83EC-4F5E-B95C-9EF768D81356}" type="presOf" srcId="{FD9739AD-6BE9-4181-BBC2-F968A8973EC2}" destId="{CDC0FD0F-D9A5-41A1-A8B3-886DCE3EFFBC}" srcOrd="0" destOrd="0" presId="urn:microsoft.com/office/officeart/2005/8/layout/radial4"/>
    <dgm:cxn modelId="{9890CC51-2A8E-4AF2-A11B-B1DAF432AB27}" srcId="{3BC57C60-33FC-42C2-91FC-4623F1A14AF5}" destId="{FD9739AD-6BE9-4181-BBC2-F968A8973EC2}" srcOrd="3" destOrd="0" parTransId="{6A5BEB8A-7081-48AD-93C6-A66857375A20}" sibTransId="{A7272F3E-36FB-4BC2-B996-BF3A71C7233B}"/>
    <dgm:cxn modelId="{CCCB1356-80D9-4BDB-8608-21689DF1F3D7}" srcId="{3BC57C60-33FC-42C2-91FC-4623F1A14AF5}" destId="{69D04921-A2ED-43E3-AB94-1D7258E3D238}" srcOrd="2" destOrd="0" parTransId="{96CD232A-27E2-4976-9718-0F613133EADB}" sibTransId="{2EA87544-CE78-4F7F-A68D-89C36C26FD83}"/>
    <dgm:cxn modelId="{B7FE8B76-6208-4F13-8C9D-A639126E8DED}" srcId="{3BC57C60-33FC-42C2-91FC-4623F1A14AF5}" destId="{19C5A8F2-E7CA-45D0-8FC2-0BE10DCEE367}" srcOrd="0" destOrd="0" parTransId="{2C98F05E-F1C9-4164-A006-3C72B0D33EEF}" sibTransId="{F52D2AFE-167A-40C2-95E3-F95DA60FEFA1}"/>
    <dgm:cxn modelId="{B4909481-1B16-4D87-B310-D3CCF4D30ADA}" type="presOf" srcId="{3B8343A0-0786-484D-A2CF-58455F65BD57}" destId="{AE963820-0EEA-4EA4-BA0F-170F05ED4F7D}" srcOrd="0" destOrd="0" presId="urn:microsoft.com/office/officeart/2005/8/layout/radial4"/>
    <dgm:cxn modelId="{7C6EFF8A-14CC-4FEC-A1BD-A5514725D784}" srcId="{3BC57C60-33FC-42C2-91FC-4623F1A14AF5}" destId="{6C0191D1-7F96-44FA-AF52-2B5320262670}" srcOrd="1" destOrd="0" parTransId="{3B8343A0-0786-484D-A2CF-58455F65BD57}" sibTransId="{3388EBD8-1459-44A8-895B-A1A9C4C3264F}"/>
    <dgm:cxn modelId="{79376B8E-942F-4CE2-AEEC-189DF518DC0A}" type="presOf" srcId="{6C0191D1-7F96-44FA-AF52-2B5320262670}" destId="{C513F637-0573-4677-B65B-E3C8304F2BDC}" srcOrd="0" destOrd="0" presId="urn:microsoft.com/office/officeart/2005/8/layout/radial4"/>
    <dgm:cxn modelId="{7A241390-7B69-46B7-B1D3-A4B133329723}" srcId="{3BC57C60-33FC-42C2-91FC-4623F1A14AF5}" destId="{4E97BB6B-F888-4889-A50A-CB73C385E1A0}" srcOrd="4" destOrd="0" parTransId="{5A38FE1D-9C41-49E0-B16C-9F2AED825276}" sibTransId="{995C232B-467A-4968-A367-F5E40296CADC}"/>
    <dgm:cxn modelId="{886F87A3-E5F0-4240-B899-3089B8D0CA58}" type="presOf" srcId="{2C98F05E-F1C9-4164-A006-3C72B0D33EEF}" destId="{9B9C5850-C8FF-4DA8-8577-78E5F90A3AB4}" srcOrd="0" destOrd="0" presId="urn:microsoft.com/office/officeart/2005/8/layout/radial4"/>
    <dgm:cxn modelId="{CF7A6AB3-45A6-40FA-909B-1A9739CD84BA}" type="presOf" srcId="{6A5BEB8A-7081-48AD-93C6-A66857375A20}" destId="{BD8651B1-7954-46AC-A1F8-719215E5F858}" srcOrd="0" destOrd="0" presId="urn:microsoft.com/office/officeart/2005/8/layout/radial4"/>
    <dgm:cxn modelId="{065593B9-69F2-401B-BC90-CC30D1EA12D4}" type="presOf" srcId="{8EF5DFAA-A0D7-44E3-B594-F4348C6349F7}" destId="{620FE43C-DB26-4A1A-9A2C-8E5F3ACAC14A}" srcOrd="0" destOrd="0" presId="urn:microsoft.com/office/officeart/2005/8/layout/radial4"/>
    <dgm:cxn modelId="{3FBC8ABE-359F-4E77-B0C8-87EF12DF2B44}" type="presOf" srcId="{4E97BB6B-F888-4889-A50A-CB73C385E1A0}" destId="{34B7BD0B-A53C-4459-922A-767EE87D1CE6}" srcOrd="0" destOrd="0" presId="urn:microsoft.com/office/officeart/2005/8/layout/radial4"/>
    <dgm:cxn modelId="{D6B82BC4-C79A-4D49-9E73-FBACBF0B50F6}" type="presOf" srcId="{69D04921-A2ED-43E3-AB94-1D7258E3D238}" destId="{F948EA09-86EF-4323-9BAD-2847D485D04C}" srcOrd="0" destOrd="0" presId="urn:microsoft.com/office/officeart/2005/8/layout/radial4"/>
    <dgm:cxn modelId="{3FCB2DC9-245E-4C7F-A4E0-3B6DD74331C1}" type="presOf" srcId="{19C5A8F2-E7CA-45D0-8FC2-0BE10DCEE367}" destId="{5DC61A61-CE99-4CF7-9C15-998989F1F04F}" srcOrd="0" destOrd="0" presId="urn:microsoft.com/office/officeart/2005/8/layout/radial4"/>
    <dgm:cxn modelId="{CBAC07D8-812C-4538-8333-C627B0102038}" srcId="{7C3E8D38-A471-483B-974E-16F433AD783D}" destId="{3BC57C60-33FC-42C2-91FC-4623F1A14AF5}" srcOrd="0" destOrd="0" parTransId="{9B6FB067-2D2D-4466-A6B1-0A6659D88694}" sibTransId="{DE5ED039-D9C5-40C8-9A41-7384FC833C60}"/>
    <dgm:cxn modelId="{334E20E4-1A35-4327-B5B0-2A926FAB796D}" type="presOf" srcId="{7C3E8D38-A471-483B-974E-16F433AD783D}" destId="{1928D964-30C9-4AA9-961A-BC009363C349}" srcOrd="0" destOrd="0" presId="urn:microsoft.com/office/officeart/2005/8/layout/radial4"/>
    <dgm:cxn modelId="{86873DF4-E67A-40AE-8169-88254D1ED33A}" type="presOf" srcId="{7EC072F1-B985-4AE0-A3A8-74B880BD1659}" destId="{94D02B99-7035-409B-9D9C-B27CFF8F3BE8}" srcOrd="0" destOrd="0" presId="urn:microsoft.com/office/officeart/2005/8/layout/radial4"/>
    <dgm:cxn modelId="{8DB72DFC-CAA6-41B2-8D29-CD20008FB4E3}" srcId="{3BC57C60-33FC-42C2-91FC-4623F1A14AF5}" destId="{7EC072F1-B985-4AE0-A3A8-74B880BD1659}" srcOrd="5" destOrd="0" parTransId="{8EF5DFAA-A0D7-44E3-B594-F4348C6349F7}" sibTransId="{E4F4B07A-CE6D-4FF1-8C11-D10FC843B6E7}"/>
    <dgm:cxn modelId="{495B3813-0D1A-4DF4-A8E4-4A42C6C89C49}" type="presParOf" srcId="{1928D964-30C9-4AA9-961A-BC009363C349}" destId="{5F14B6BC-21AB-4F11-A93B-47993CBE5A4C}" srcOrd="0" destOrd="0" presId="urn:microsoft.com/office/officeart/2005/8/layout/radial4"/>
    <dgm:cxn modelId="{D5C92578-F34D-455E-A5D7-53A3CA177491}" type="presParOf" srcId="{1928D964-30C9-4AA9-961A-BC009363C349}" destId="{9B9C5850-C8FF-4DA8-8577-78E5F90A3AB4}" srcOrd="1" destOrd="0" presId="urn:microsoft.com/office/officeart/2005/8/layout/radial4"/>
    <dgm:cxn modelId="{6BE3D0CF-F346-47DA-AE29-B97267369CA3}" type="presParOf" srcId="{1928D964-30C9-4AA9-961A-BC009363C349}" destId="{5DC61A61-CE99-4CF7-9C15-998989F1F04F}" srcOrd="2" destOrd="0" presId="urn:microsoft.com/office/officeart/2005/8/layout/radial4"/>
    <dgm:cxn modelId="{373205B0-1049-4C0F-B9DB-11136B5D58B6}" type="presParOf" srcId="{1928D964-30C9-4AA9-961A-BC009363C349}" destId="{AE963820-0EEA-4EA4-BA0F-170F05ED4F7D}" srcOrd="3" destOrd="0" presId="urn:microsoft.com/office/officeart/2005/8/layout/radial4"/>
    <dgm:cxn modelId="{845948E9-C8D0-4BCD-A3EE-207598441635}" type="presParOf" srcId="{1928D964-30C9-4AA9-961A-BC009363C349}" destId="{C513F637-0573-4677-B65B-E3C8304F2BDC}" srcOrd="4" destOrd="0" presId="urn:microsoft.com/office/officeart/2005/8/layout/radial4"/>
    <dgm:cxn modelId="{A5B62034-3CA4-4B77-B990-B745ABC4F388}" type="presParOf" srcId="{1928D964-30C9-4AA9-961A-BC009363C349}" destId="{88206F5B-8556-4849-B305-08439BC4BAB5}" srcOrd="5" destOrd="0" presId="urn:microsoft.com/office/officeart/2005/8/layout/radial4"/>
    <dgm:cxn modelId="{19148892-E2A9-47FB-BD71-4C7AFBDA28BA}" type="presParOf" srcId="{1928D964-30C9-4AA9-961A-BC009363C349}" destId="{F948EA09-86EF-4323-9BAD-2847D485D04C}" srcOrd="6" destOrd="0" presId="urn:microsoft.com/office/officeart/2005/8/layout/radial4"/>
    <dgm:cxn modelId="{F3CAD8BD-D087-4F0F-892D-DD1ABFA30DA7}" type="presParOf" srcId="{1928D964-30C9-4AA9-961A-BC009363C349}" destId="{BD8651B1-7954-46AC-A1F8-719215E5F858}" srcOrd="7" destOrd="0" presId="urn:microsoft.com/office/officeart/2005/8/layout/radial4"/>
    <dgm:cxn modelId="{985F3FE7-502C-4B40-9379-A38C37DB6D40}" type="presParOf" srcId="{1928D964-30C9-4AA9-961A-BC009363C349}" destId="{CDC0FD0F-D9A5-41A1-A8B3-886DCE3EFFBC}" srcOrd="8" destOrd="0" presId="urn:microsoft.com/office/officeart/2005/8/layout/radial4"/>
    <dgm:cxn modelId="{51E82D83-078D-4B4A-9F42-10E4A58E030C}" type="presParOf" srcId="{1928D964-30C9-4AA9-961A-BC009363C349}" destId="{E1358267-8D6A-48D6-8835-F1A374BBC6D0}" srcOrd="9" destOrd="0" presId="urn:microsoft.com/office/officeart/2005/8/layout/radial4"/>
    <dgm:cxn modelId="{DC217170-EE91-4D94-B7D1-BA3BEF1CFB33}" type="presParOf" srcId="{1928D964-30C9-4AA9-961A-BC009363C349}" destId="{34B7BD0B-A53C-4459-922A-767EE87D1CE6}" srcOrd="10" destOrd="0" presId="urn:microsoft.com/office/officeart/2005/8/layout/radial4"/>
    <dgm:cxn modelId="{19252435-69C3-4ED0-83C2-DF626CDD000A}" type="presParOf" srcId="{1928D964-30C9-4AA9-961A-BC009363C349}" destId="{620FE43C-DB26-4A1A-9A2C-8E5F3ACAC14A}" srcOrd="11" destOrd="0" presId="urn:microsoft.com/office/officeart/2005/8/layout/radial4"/>
    <dgm:cxn modelId="{76F8F177-6CC8-45EE-A993-7E1E034D4D13}" type="presParOf" srcId="{1928D964-30C9-4AA9-961A-BC009363C349}" destId="{94D02B99-7035-409B-9D9C-B27CFF8F3BE8}"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9E9319-B9F5-4692-A5D9-BF009E676425}"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en-US"/>
        </a:p>
      </dgm:t>
    </dgm:pt>
    <dgm:pt modelId="{119137CE-8F60-4F6B-850C-3B0C3A4A3334}">
      <dgm:prSet phldrT="[Text]"/>
      <dgm:spPr/>
      <dgm:t>
        <a:bodyPr/>
        <a:lstStyle/>
        <a:p>
          <a:r>
            <a:rPr lang="en-US"/>
            <a:t>Economic Development Incentive Market Research</a:t>
          </a:r>
        </a:p>
      </dgm:t>
    </dgm:pt>
    <dgm:pt modelId="{3B43D190-FD22-47AB-B1CF-B75A4935E739}" type="parTrans" cxnId="{9756F775-D15B-42BA-8548-D70EA3144237}">
      <dgm:prSet/>
      <dgm:spPr/>
      <dgm:t>
        <a:bodyPr/>
        <a:lstStyle/>
        <a:p>
          <a:endParaRPr lang="en-US"/>
        </a:p>
      </dgm:t>
    </dgm:pt>
    <dgm:pt modelId="{21FC2BB3-8614-4845-B004-633706964DB1}" type="sibTrans" cxnId="{9756F775-D15B-42BA-8548-D70EA3144237}">
      <dgm:prSet/>
      <dgm:spPr/>
      <dgm:t>
        <a:bodyPr/>
        <a:lstStyle/>
        <a:p>
          <a:endParaRPr lang="en-US"/>
        </a:p>
      </dgm:t>
    </dgm:pt>
    <dgm:pt modelId="{0362A908-CE25-4776-B99D-F8A08202BA36}">
      <dgm:prSet phldrT="[Text]"/>
      <dgm:spPr/>
      <dgm:t>
        <a:bodyPr/>
        <a:lstStyle/>
        <a:p>
          <a:r>
            <a:rPr lang="en-US"/>
            <a:t>Strategic Location</a:t>
          </a:r>
        </a:p>
      </dgm:t>
    </dgm:pt>
    <dgm:pt modelId="{BAA69466-5C68-476C-B79D-6FD9286AD09A}" type="parTrans" cxnId="{5CDA2DCD-B4CA-4EF4-8740-DE73D03614E5}">
      <dgm:prSet/>
      <dgm:spPr/>
      <dgm:t>
        <a:bodyPr/>
        <a:lstStyle/>
        <a:p>
          <a:endParaRPr lang="en-US"/>
        </a:p>
      </dgm:t>
    </dgm:pt>
    <dgm:pt modelId="{B2EB0EF5-4916-4E16-8E68-7993C2AD93DD}" type="sibTrans" cxnId="{5CDA2DCD-B4CA-4EF4-8740-DE73D03614E5}">
      <dgm:prSet/>
      <dgm:spPr/>
      <dgm:t>
        <a:bodyPr/>
        <a:lstStyle/>
        <a:p>
          <a:endParaRPr lang="en-US"/>
        </a:p>
      </dgm:t>
    </dgm:pt>
    <dgm:pt modelId="{F723C326-5509-4CB0-993A-E87D4CF8960D}">
      <dgm:prSet phldrT="[Text]"/>
      <dgm:spPr/>
      <dgm:t>
        <a:bodyPr/>
        <a:lstStyle/>
        <a:p>
          <a:r>
            <a:rPr lang="en-US"/>
            <a:t>Industry Cluster and Workforce Analysis</a:t>
          </a:r>
        </a:p>
      </dgm:t>
    </dgm:pt>
    <dgm:pt modelId="{08923AB8-0889-4C34-B793-785977ED3523}" type="parTrans" cxnId="{C37E2110-6262-4914-9D70-B0C9EBE51A8D}">
      <dgm:prSet/>
      <dgm:spPr/>
      <dgm:t>
        <a:bodyPr/>
        <a:lstStyle/>
        <a:p>
          <a:endParaRPr lang="en-US"/>
        </a:p>
      </dgm:t>
    </dgm:pt>
    <dgm:pt modelId="{6105AC4A-73FC-4EBB-809E-43800505B29D}" type="sibTrans" cxnId="{C37E2110-6262-4914-9D70-B0C9EBE51A8D}">
      <dgm:prSet/>
      <dgm:spPr/>
      <dgm:t>
        <a:bodyPr/>
        <a:lstStyle/>
        <a:p>
          <a:endParaRPr lang="en-US"/>
        </a:p>
      </dgm:t>
    </dgm:pt>
    <dgm:pt modelId="{8690BA2E-45F4-4694-AE40-53C641309CDA}">
      <dgm:prSet phldrT="[Text]"/>
      <dgm:spPr/>
      <dgm:t>
        <a:bodyPr/>
        <a:lstStyle/>
        <a:p>
          <a:r>
            <a:rPr lang="en-US"/>
            <a:t>Cost of Doing Business</a:t>
          </a:r>
        </a:p>
      </dgm:t>
    </dgm:pt>
    <dgm:pt modelId="{B7B21C67-800F-490F-917A-F68C0CFB3A0A}" type="parTrans" cxnId="{382B1BBC-0279-4F34-B742-D7B8E6105931}">
      <dgm:prSet/>
      <dgm:spPr/>
      <dgm:t>
        <a:bodyPr/>
        <a:lstStyle/>
        <a:p>
          <a:endParaRPr lang="en-US"/>
        </a:p>
      </dgm:t>
    </dgm:pt>
    <dgm:pt modelId="{72D98795-5D72-45D8-91C7-07D493C255E9}" type="sibTrans" cxnId="{382B1BBC-0279-4F34-B742-D7B8E6105931}">
      <dgm:prSet/>
      <dgm:spPr/>
      <dgm:t>
        <a:bodyPr/>
        <a:lstStyle/>
        <a:p>
          <a:endParaRPr lang="en-US"/>
        </a:p>
      </dgm:t>
    </dgm:pt>
    <dgm:pt modelId="{7A4E005C-A12B-4FEC-B66D-200457440317}">
      <dgm:prSet phldrT="[Text]"/>
      <dgm:spPr/>
      <dgm:t>
        <a:bodyPr/>
        <a:lstStyle/>
        <a:p>
          <a:r>
            <a:rPr lang="en-US"/>
            <a:t>Regional Economic Performance</a:t>
          </a:r>
        </a:p>
      </dgm:t>
    </dgm:pt>
    <dgm:pt modelId="{2BE730E9-8277-4014-B5EF-0812D10DC02A}" type="parTrans" cxnId="{1E645A0D-EA5F-4A14-9BE8-88A605DA96A3}">
      <dgm:prSet/>
      <dgm:spPr/>
      <dgm:t>
        <a:bodyPr/>
        <a:lstStyle/>
        <a:p>
          <a:endParaRPr lang="en-US"/>
        </a:p>
      </dgm:t>
    </dgm:pt>
    <dgm:pt modelId="{807254D3-B8BE-475B-9BD9-99DEFA3753BF}" type="sibTrans" cxnId="{1E645A0D-EA5F-4A14-9BE8-88A605DA96A3}">
      <dgm:prSet/>
      <dgm:spPr/>
      <dgm:t>
        <a:bodyPr/>
        <a:lstStyle/>
        <a:p>
          <a:endParaRPr lang="en-US"/>
        </a:p>
      </dgm:t>
    </dgm:pt>
    <dgm:pt modelId="{E768B103-1ED6-46E7-B5A0-BE2F29D2996F}" type="pres">
      <dgm:prSet presAssocID="{459E9319-B9F5-4692-A5D9-BF009E676425}" presName="diagram" presStyleCnt="0">
        <dgm:presLayoutVars>
          <dgm:chMax val="1"/>
          <dgm:dir/>
          <dgm:animLvl val="ctr"/>
          <dgm:resizeHandles val="exact"/>
        </dgm:presLayoutVars>
      </dgm:prSet>
      <dgm:spPr/>
    </dgm:pt>
    <dgm:pt modelId="{F2B4CDDD-6654-4ABD-BD5D-95D82E264844}" type="pres">
      <dgm:prSet presAssocID="{459E9319-B9F5-4692-A5D9-BF009E676425}" presName="matrix" presStyleCnt="0"/>
      <dgm:spPr/>
    </dgm:pt>
    <dgm:pt modelId="{E1605790-5E29-4FBA-977D-6A5827B9FFD6}" type="pres">
      <dgm:prSet presAssocID="{459E9319-B9F5-4692-A5D9-BF009E676425}" presName="tile1" presStyleLbl="node1" presStyleIdx="0" presStyleCnt="4"/>
      <dgm:spPr/>
    </dgm:pt>
    <dgm:pt modelId="{92954C48-1E45-4A8D-ABFC-D9F08EA71E10}" type="pres">
      <dgm:prSet presAssocID="{459E9319-B9F5-4692-A5D9-BF009E676425}" presName="tile1text" presStyleLbl="node1" presStyleIdx="0" presStyleCnt="4">
        <dgm:presLayoutVars>
          <dgm:chMax val="0"/>
          <dgm:chPref val="0"/>
          <dgm:bulletEnabled val="1"/>
        </dgm:presLayoutVars>
      </dgm:prSet>
      <dgm:spPr/>
    </dgm:pt>
    <dgm:pt modelId="{96D69030-7DB7-495E-BD29-E4ECD3346B28}" type="pres">
      <dgm:prSet presAssocID="{459E9319-B9F5-4692-A5D9-BF009E676425}" presName="tile2" presStyleLbl="node1" presStyleIdx="1" presStyleCnt="4"/>
      <dgm:spPr/>
    </dgm:pt>
    <dgm:pt modelId="{1AD83ABD-527F-4CEC-A6B7-B212CED5E826}" type="pres">
      <dgm:prSet presAssocID="{459E9319-B9F5-4692-A5D9-BF009E676425}" presName="tile2text" presStyleLbl="node1" presStyleIdx="1" presStyleCnt="4">
        <dgm:presLayoutVars>
          <dgm:chMax val="0"/>
          <dgm:chPref val="0"/>
          <dgm:bulletEnabled val="1"/>
        </dgm:presLayoutVars>
      </dgm:prSet>
      <dgm:spPr/>
    </dgm:pt>
    <dgm:pt modelId="{08E1C1EB-F606-404D-8413-17176343CB0A}" type="pres">
      <dgm:prSet presAssocID="{459E9319-B9F5-4692-A5D9-BF009E676425}" presName="tile3" presStyleLbl="node1" presStyleIdx="2" presStyleCnt="4"/>
      <dgm:spPr/>
    </dgm:pt>
    <dgm:pt modelId="{386D3C65-D563-41FA-90EE-4E4ACF50963E}" type="pres">
      <dgm:prSet presAssocID="{459E9319-B9F5-4692-A5D9-BF009E676425}" presName="tile3text" presStyleLbl="node1" presStyleIdx="2" presStyleCnt="4">
        <dgm:presLayoutVars>
          <dgm:chMax val="0"/>
          <dgm:chPref val="0"/>
          <dgm:bulletEnabled val="1"/>
        </dgm:presLayoutVars>
      </dgm:prSet>
      <dgm:spPr/>
    </dgm:pt>
    <dgm:pt modelId="{62288E92-A9E9-4120-99F6-D7E99FA9DF64}" type="pres">
      <dgm:prSet presAssocID="{459E9319-B9F5-4692-A5D9-BF009E676425}" presName="tile4" presStyleLbl="node1" presStyleIdx="3" presStyleCnt="4"/>
      <dgm:spPr/>
    </dgm:pt>
    <dgm:pt modelId="{BCDC734D-6F93-48C1-8044-ECAE59A0BA90}" type="pres">
      <dgm:prSet presAssocID="{459E9319-B9F5-4692-A5D9-BF009E676425}" presName="tile4text" presStyleLbl="node1" presStyleIdx="3" presStyleCnt="4">
        <dgm:presLayoutVars>
          <dgm:chMax val="0"/>
          <dgm:chPref val="0"/>
          <dgm:bulletEnabled val="1"/>
        </dgm:presLayoutVars>
      </dgm:prSet>
      <dgm:spPr/>
    </dgm:pt>
    <dgm:pt modelId="{785D8DFE-AA31-4046-A812-864B37888406}" type="pres">
      <dgm:prSet presAssocID="{459E9319-B9F5-4692-A5D9-BF009E676425}" presName="centerTile" presStyleLbl="fgShp" presStyleIdx="0" presStyleCnt="1">
        <dgm:presLayoutVars>
          <dgm:chMax val="0"/>
          <dgm:chPref val="0"/>
        </dgm:presLayoutVars>
      </dgm:prSet>
      <dgm:spPr/>
    </dgm:pt>
  </dgm:ptLst>
  <dgm:cxnLst>
    <dgm:cxn modelId="{1E645A0D-EA5F-4A14-9BE8-88A605DA96A3}" srcId="{119137CE-8F60-4F6B-850C-3B0C3A4A3334}" destId="{7A4E005C-A12B-4FEC-B66D-200457440317}" srcOrd="1" destOrd="0" parTransId="{2BE730E9-8277-4014-B5EF-0812D10DC02A}" sibTransId="{807254D3-B8BE-475B-9BD9-99DEFA3753BF}"/>
    <dgm:cxn modelId="{7CC7AF0D-9878-49BF-A25A-8DD822C46691}" type="presOf" srcId="{7A4E005C-A12B-4FEC-B66D-200457440317}" destId="{1AD83ABD-527F-4CEC-A6B7-B212CED5E826}" srcOrd="1" destOrd="0" presId="urn:microsoft.com/office/officeart/2005/8/layout/matrix1"/>
    <dgm:cxn modelId="{C37E2110-6262-4914-9D70-B0C9EBE51A8D}" srcId="{119137CE-8F60-4F6B-850C-3B0C3A4A3334}" destId="{F723C326-5509-4CB0-993A-E87D4CF8960D}" srcOrd="2" destOrd="0" parTransId="{08923AB8-0889-4C34-B793-785977ED3523}" sibTransId="{6105AC4A-73FC-4EBB-809E-43800505B29D}"/>
    <dgm:cxn modelId="{38E5AD18-080A-4D64-B06E-F755D5FB1A72}" type="presOf" srcId="{459E9319-B9F5-4692-A5D9-BF009E676425}" destId="{E768B103-1ED6-46E7-B5A0-BE2F29D2996F}" srcOrd="0" destOrd="0" presId="urn:microsoft.com/office/officeart/2005/8/layout/matrix1"/>
    <dgm:cxn modelId="{CEBF2F3C-6867-4480-A26A-0E521B64F67F}" type="presOf" srcId="{0362A908-CE25-4776-B99D-F8A08202BA36}" destId="{92954C48-1E45-4A8D-ABFC-D9F08EA71E10}" srcOrd="1" destOrd="0" presId="urn:microsoft.com/office/officeart/2005/8/layout/matrix1"/>
    <dgm:cxn modelId="{7F377142-3B28-4444-B300-5C132A1BCB8D}" type="presOf" srcId="{F723C326-5509-4CB0-993A-E87D4CF8960D}" destId="{08E1C1EB-F606-404D-8413-17176343CB0A}" srcOrd="0" destOrd="0" presId="urn:microsoft.com/office/officeart/2005/8/layout/matrix1"/>
    <dgm:cxn modelId="{9756F775-D15B-42BA-8548-D70EA3144237}" srcId="{459E9319-B9F5-4692-A5D9-BF009E676425}" destId="{119137CE-8F60-4F6B-850C-3B0C3A4A3334}" srcOrd="0" destOrd="0" parTransId="{3B43D190-FD22-47AB-B1CF-B75A4935E739}" sibTransId="{21FC2BB3-8614-4845-B004-633706964DB1}"/>
    <dgm:cxn modelId="{56272958-FA61-4D05-B64B-F23CCF4F0FEC}" type="presOf" srcId="{7A4E005C-A12B-4FEC-B66D-200457440317}" destId="{96D69030-7DB7-495E-BD29-E4ECD3346B28}" srcOrd="0" destOrd="0" presId="urn:microsoft.com/office/officeart/2005/8/layout/matrix1"/>
    <dgm:cxn modelId="{1245607A-A14B-476C-A69A-B7B1D0A569C7}" type="presOf" srcId="{8690BA2E-45F4-4694-AE40-53C641309CDA}" destId="{BCDC734D-6F93-48C1-8044-ECAE59A0BA90}" srcOrd="1" destOrd="0" presId="urn:microsoft.com/office/officeart/2005/8/layout/matrix1"/>
    <dgm:cxn modelId="{7578E78B-8ECD-46C1-AF84-66FEA6EA6437}" type="presOf" srcId="{119137CE-8F60-4F6B-850C-3B0C3A4A3334}" destId="{785D8DFE-AA31-4046-A812-864B37888406}" srcOrd="0" destOrd="0" presId="urn:microsoft.com/office/officeart/2005/8/layout/matrix1"/>
    <dgm:cxn modelId="{D23378A2-3F70-4927-8D21-4FE3E292DD10}" type="presOf" srcId="{8690BA2E-45F4-4694-AE40-53C641309CDA}" destId="{62288E92-A9E9-4120-99F6-D7E99FA9DF64}" srcOrd="0" destOrd="0" presId="urn:microsoft.com/office/officeart/2005/8/layout/matrix1"/>
    <dgm:cxn modelId="{382B1BBC-0279-4F34-B742-D7B8E6105931}" srcId="{119137CE-8F60-4F6B-850C-3B0C3A4A3334}" destId="{8690BA2E-45F4-4694-AE40-53C641309CDA}" srcOrd="3" destOrd="0" parTransId="{B7B21C67-800F-490F-917A-F68C0CFB3A0A}" sibTransId="{72D98795-5D72-45D8-91C7-07D493C255E9}"/>
    <dgm:cxn modelId="{524370BD-F55E-44EC-B3E8-C47B135AA7A0}" type="presOf" srcId="{F723C326-5509-4CB0-993A-E87D4CF8960D}" destId="{386D3C65-D563-41FA-90EE-4E4ACF50963E}" srcOrd="1" destOrd="0" presId="urn:microsoft.com/office/officeart/2005/8/layout/matrix1"/>
    <dgm:cxn modelId="{5CDA2DCD-B4CA-4EF4-8740-DE73D03614E5}" srcId="{119137CE-8F60-4F6B-850C-3B0C3A4A3334}" destId="{0362A908-CE25-4776-B99D-F8A08202BA36}" srcOrd="0" destOrd="0" parTransId="{BAA69466-5C68-476C-B79D-6FD9286AD09A}" sibTransId="{B2EB0EF5-4916-4E16-8E68-7993C2AD93DD}"/>
    <dgm:cxn modelId="{2725ACCD-803A-4472-9C63-4E4A09D8B950}" type="presOf" srcId="{0362A908-CE25-4776-B99D-F8A08202BA36}" destId="{E1605790-5E29-4FBA-977D-6A5827B9FFD6}" srcOrd="0" destOrd="0" presId="urn:microsoft.com/office/officeart/2005/8/layout/matrix1"/>
    <dgm:cxn modelId="{0A76EE0D-B612-4CB8-AC98-972A2F710D26}" type="presParOf" srcId="{E768B103-1ED6-46E7-B5A0-BE2F29D2996F}" destId="{F2B4CDDD-6654-4ABD-BD5D-95D82E264844}" srcOrd="0" destOrd="0" presId="urn:microsoft.com/office/officeart/2005/8/layout/matrix1"/>
    <dgm:cxn modelId="{004698A2-62D5-4E82-84C9-905604263CF2}" type="presParOf" srcId="{F2B4CDDD-6654-4ABD-BD5D-95D82E264844}" destId="{E1605790-5E29-4FBA-977D-6A5827B9FFD6}" srcOrd="0" destOrd="0" presId="urn:microsoft.com/office/officeart/2005/8/layout/matrix1"/>
    <dgm:cxn modelId="{00F59124-39A5-4C3E-811C-464615696240}" type="presParOf" srcId="{F2B4CDDD-6654-4ABD-BD5D-95D82E264844}" destId="{92954C48-1E45-4A8D-ABFC-D9F08EA71E10}" srcOrd="1" destOrd="0" presId="urn:microsoft.com/office/officeart/2005/8/layout/matrix1"/>
    <dgm:cxn modelId="{D3752BB5-E8C3-4004-8FE3-227A8A49F76E}" type="presParOf" srcId="{F2B4CDDD-6654-4ABD-BD5D-95D82E264844}" destId="{96D69030-7DB7-495E-BD29-E4ECD3346B28}" srcOrd="2" destOrd="0" presId="urn:microsoft.com/office/officeart/2005/8/layout/matrix1"/>
    <dgm:cxn modelId="{5439E480-9B70-4442-88F9-AC51B9E6B679}" type="presParOf" srcId="{F2B4CDDD-6654-4ABD-BD5D-95D82E264844}" destId="{1AD83ABD-527F-4CEC-A6B7-B212CED5E826}" srcOrd="3" destOrd="0" presId="urn:microsoft.com/office/officeart/2005/8/layout/matrix1"/>
    <dgm:cxn modelId="{451CC5D4-BFB1-4B76-ACE6-4AD109C1AB26}" type="presParOf" srcId="{F2B4CDDD-6654-4ABD-BD5D-95D82E264844}" destId="{08E1C1EB-F606-404D-8413-17176343CB0A}" srcOrd="4" destOrd="0" presId="urn:microsoft.com/office/officeart/2005/8/layout/matrix1"/>
    <dgm:cxn modelId="{5801225A-74CF-4DCC-AEDB-9B0E34670951}" type="presParOf" srcId="{F2B4CDDD-6654-4ABD-BD5D-95D82E264844}" destId="{386D3C65-D563-41FA-90EE-4E4ACF50963E}" srcOrd="5" destOrd="0" presId="urn:microsoft.com/office/officeart/2005/8/layout/matrix1"/>
    <dgm:cxn modelId="{42FC99ED-338F-4300-8500-21F71CEF8776}" type="presParOf" srcId="{F2B4CDDD-6654-4ABD-BD5D-95D82E264844}" destId="{62288E92-A9E9-4120-99F6-D7E99FA9DF64}" srcOrd="6" destOrd="0" presId="urn:microsoft.com/office/officeart/2005/8/layout/matrix1"/>
    <dgm:cxn modelId="{D94F16A7-625A-4514-A32C-F9788EFB8FC2}" type="presParOf" srcId="{F2B4CDDD-6654-4ABD-BD5D-95D82E264844}" destId="{BCDC734D-6F93-48C1-8044-ECAE59A0BA90}" srcOrd="7" destOrd="0" presId="urn:microsoft.com/office/officeart/2005/8/layout/matrix1"/>
    <dgm:cxn modelId="{1E345E65-066B-4F40-A36B-472B3A01E3DE}" type="presParOf" srcId="{E768B103-1ED6-46E7-B5A0-BE2F29D2996F}" destId="{785D8DFE-AA31-4046-A812-864B3788840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AACFD-2915-435D-B8C9-4137E53DDFA7}">
      <dsp:nvSpPr>
        <dsp:cNvPr id="0" name=""/>
        <dsp:cNvSpPr/>
      </dsp:nvSpPr>
      <dsp:spPr>
        <a:xfrm>
          <a:off x="2607" y="363149"/>
          <a:ext cx="987299" cy="962038"/>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a:ea typeface="+mn-ea"/>
              <a:cs typeface="+mn-cs"/>
            </a:rPr>
            <a:t>Economic Developer Author</a:t>
          </a:r>
        </a:p>
      </dsp:txBody>
      <dsp:txXfrm>
        <a:off x="30784" y="391326"/>
        <a:ext cx="930945" cy="905684"/>
      </dsp:txXfrm>
    </dsp:sp>
    <dsp:sp modelId="{83D591F5-5164-485A-B1DD-42D00D1BA00B}">
      <dsp:nvSpPr>
        <dsp:cNvPr id="0" name=""/>
        <dsp:cNvSpPr/>
      </dsp:nvSpPr>
      <dsp:spPr>
        <a:xfrm>
          <a:off x="1088636" y="721743"/>
          <a:ext cx="209307" cy="244850"/>
        </a:xfrm>
        <a:prstGeom prst="rightArrow">
          <a:avLst>
            <a:gd name="adj1" fmla="val 60000"/>
            <a:gd name="adj2" fmla="val 5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088636" y="770713"/>
        <a:ext cx="146515" cy="146910"/>
      </dsp:txXfrm>
    </dsp:sp>
    <dsp:sp modelId="{BA63B3D4-0C90-43F0-B2FD-2F940F7664F2}">
      <dsp:nvSpPr>
        <dsp:cNvPr id="0" name=""/>
        <dsp:cNvSpPr/>
      </dsp:nvSpPr>
      <dsp:spPr>
        <a:xfrm>
          <a:off x="1384826" y="363149"/>
          <a:ext cx="987299" cy="962038"/>
        </a:xfrm>
        <a:prstGeom prst="roundRect">
          <a:avLst>
            <a:gd name="adj" fmla="val 1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a:ea typeface="+mn-ea"/>
              <a:cs typeface="+mn-cs"/>
            </a:rPr>
            <a:t>Lobbyist</a:t>
          </a:r>
          <a:endParaRPr lang="en-US" sz="1400" kern="1200" dirty="0">
            <a:latin typeface="Calibri"/>
            <a:ea typeface="+mn-ea"/>
            <a:cs typeface="+mn-cs"/>
          </a:endParaRPr>
        </a:p>
      </dsp:txBody>
      <dsp:txXfrm>
        <a:off x="1413003" y="391326"/>
        <a:ext cx="930945" cy="905684"/>
      </dsp:txXfrm>
    </dsp:sp>
    <dsp:sp modelId="{A47A4032-C1AB-483F-BF6A-9BEB171B0531}">
      <dsp:nvSpPr>
        <dsp:cNvPr id="0" name=""/>
        <dsp:cNvSpPr/>
      </dsp:nvSpPr>
      <dsp:spPr>
        <a:xfrm>
          <a:off x="2470855" y="721743"/>
          <a:ext cx="209307" cy="244850"/>
        </a:xfrm>
        <a:prstGeom prst="rightArrow">
          <a:avLst>
            <a:gd name="adj1" fmla="val 60000"/>
            <a:gd name="adj2" fmla="val 5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470855" y="770713"/>
        <a:ext cx="146515" cy="146910"/>
      </dsp:txXfrm>
    </dsp:sp>
    <dsp:sp modelId="{34144FC4-7840-4425-8EDA-B55CC99C325A}">
      <dsp:nvSpPr>
        <dsp:cNvPr id="0" name=""/>
        <dsp:cNvSpPr/>
      </dsp:nvSpPr>
      <dsp:spPr>
        <a:xfrm>
          <a:off x="2767044" y="363149"/>
          <a:ext cx="987299" cy="962038"/>
        </a:xfrm>
        <a:prstGeom prst="roundRect">
          <a:avLst>
            <a:gd name="adj" fmla="val 1000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a:ea typeface="+mn-ea"/>
              <a:cs typeface="+mn-cs"/>
            </a:rPr>
            <a:t>Public Sector Economic Developers</a:t>
          </a:r>
        </a:p>
      </dsp:txBody>
      <dsp:txXfrm>
        <a:off x="2795221" y="391326"/>
        <a:ext cx="930945" cy="905684"/>
      </dsp:txXfrm>
    </dsp:sp>
    <dsp:sp modelId="{D10B39DA-6F04-4461-A3B0-4734F2F64058}">
      <dsp:nvSpPr>
        <dsp:cNvPr id="0" name=""/>
        <dsp:cNvSpPr/>
      </dsp:nvSpPr>
      <dsp:spPr>
        <a:xfrm>
          <a:off x="3853074" y="721743"/>
          <a:ext cx="209307" cy="244850"/>
        </a:xfrm>
        <a:prstGeom prst="rightArrow">
          <a:avLst>
            <a:gd name="adj1" fmla="val 60000"/>
            <a:gd name="adj2" fmla="val 5000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Calibri" panose="020F0502020204030204"/>
            <a:ea typeface="+mn-ea"/>
            <a:cs typeface="+mn-cs"/>
          </a:endParaRPr>
        </a:p>
      </dsp:txBody>
      <dsp:txXfrm>
        <a:off x="3853074" y="770713"/>
        <a:ext cx="146515" cy="146910"/>
      </dsp:txXfrm>
    </dsp:sp>
    <dsp:sp modelId="{854979E3-1C8F-418E-8584-96A10CCCF753}">
      <dsp:nvSpPr>
        <dsp:cNvPr id="0" name=""/>
        <dsp:cNvSpPr/>
      </dsp:nvSpPr>
      <dsp:spPr>
        <a:xfrm>
          <a:off x="4149263" y="363149"/>
          <a:ext cx="987299" cy="962038"/>
        </a:xfrm>
        <a:prstGeom prst="roundRect">
          <a:avLst>
            <a:gd name="adj" fmla="val 10000"/>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a:ea typeface="+mn-ea"/>
              <a:cs typeface="+mn-cs"/>
            </a:rPr>
            <a:t>Project Finance Advisor</a:t>
          </a:r>
        </a:p>
      </dsp:txBody>
      <dsp:txXfrm>
        <a:off x="4177440" y="391326"/>
        <a:ext cx="930945" cy="905684"/>
      </dsp:txXfrm>
    </dsp:sp>
    <dsp:sp modelId="{9F8E3A03-FD8B-4B59-A647-329C6E8C25C0}">
      <dsp:nvSpPr>
        <dsp:cNvPr id="0" name=""/>
        <dsp:cNvSpPr/>
      </dsp:nvSpPr>
      <dsp:spPr>
        <a:xfrm>
          <a:off x="5235293" y="721743"/>
          <a:ext cx="209307" cy="244850"/>
        </a:xfrm>
        <a:prstGeom prst="rightArrow">
          <a:avLst>
            <a:gd name="adj1" fmla="val 60000"/>
            <a:gd name="adj2" fmla="val 50000"/>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Calibri" panose="020F0502020204030204"/>
            <a:ea typeface="+mn-ea"/>
            <a:cs typeface="+mn-cs"/>
          </a:endParaRPr>
        </a:p>
      </dsp:txBody>
      <dsp:txXfrm>
        <a:off x="5235293" y="770713"/>
        <a:ext cx="146515" cy="146910"/>
      </dsp:txXfrm>
    </dsp:sp>
    <dsp:sp modelId="{C918DB09-A0FA-4EB8-BAAE-5BAAE531696F}">
      <dsp:nvSpPr>
        <dsp:cNvPr id="0" name=""/>
        <dsp:cNvSpPr/>
      </dsp:nvSpPr>
      <dsp:spPr>
        <a:xfrm>
          <a:off x="5531482" y="363149"/>
          <a:ext cx="987299" cy="962038"/>
        </a:xfrm>
        <a:prstGeom prst="roundRect">
          <a:avLst>
            <a:gd name="adj" fmla="val 10000"/>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a:ea typeface="+mn-ea"/>
              <a:cs typeface="+mn-cs"/>
            </a:rPr>
            <a:t>Public </a:t>
          </a:r>
          <a:r>
            <a:rPr lang="en-US" sz="1400" kern="1200" dirty="0">
              <a:latin typeface="Calibri"/>
              <a:ea typeface="+mn-ea"/>
              <a:cs typeface="+mn-cs"/>
            </a:rPr>
            <a:t>Relations Leaders</a:t>
          </a:r>
        </a:p>
      </dsp:txBody>
      <dsp:txXfrm>
        <a:off x="5559659" y="391326"/>
        <a:ext cx="930945" cy="905684"/>
      </dsp:txXfrm>
    </dsp:sp>
    <dsp:sp modelId="{2FF68E91-0D94-43B7-928F-8852394E9713}">
      <dsp:nvSpPr>
        <dsp:cNvPr id="0" name=""/>
        <dsp:cNvSpPr/>
      </dsp:nvSpPr>
      <dsp:spPr>
        <a:xfrm>
          <a:off x="6617511" y="721743"/>
          <a:ext cx="209307" cy="244850"/>
        </a:xfrm>
        <a:prstGeom prst="rightArrow">
          <a:avLst>
            <a:gd name="adj1" fmla="val 60000"/>
            <a:gd name="adj2" fmla="val 50000"/>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617511" y="770713"/>
        <a:ext cx="146515" cy="146910"/>
      </dsp:txXfrm>
    </dsp:sp>
    <dsp:sp modelId="{AC360B4D-08CC-40D8-BC0F-9E2E93AEEF34}">
      <dsp:nvSpPr>
        <dsp:cNvPr id="0" name=""/>
        <dsp:cNvSpPr/>
      </dsp:nvSpPr>
      <dsp:spPr>
        <a:xfrm>
          <a:off x="6913701" y="363149"/>
          <a:ext cx="987299" cy="962038"/>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a:ea typeface="+mn-ea"/>
              <a:cs typeface="+mn-cs"/>
            </a:rPr>
            <a:t>Tax Incentive Lawyer</a:t>
          </a:r>
        </a:p>
      </dsp:txBody>
      <dsp:txXfrm>
        <a:off x="6941878" y="391326"/>
        <a:ext cx="930945" cy="905684"/>
      </dsp:txXfrm>
    </dsp:sp>
    <dsp:sp modelId="{B308A564-189B-44EF-9944-EF5B314801DB}">
      <dsp:nvSpPr>
        <dsp:cNvPr id="0" name=""/>
        <dsp:cNvSpPr/>
      </dsp:nvSpPr>
      <dsp:spPr>
        <a:xfrm>
          <a:off x="7999730" y="721743"/>
          <a:ext cx="209307" cy="244850"/>
        </a:xfrm>
        <a:prstGeom prst="rightArrow">
          <a:avLst>
            <a:gd name="adj1" fmla="val 60000"/>
            <a:gd name="adj2" fmla="val 5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Calibri" panose="020F0502020204030204"/>
            <a:ea typeface="+mn-ea"/>
            <a:cs typeface="+mn-cs"/>
          </a:endParaRPr>
        </a:p>
      </dsp:txBody>
      <dsp:txXfrm>
        <a:off x="7999730" y="770713"/>
        <a:ext cx="146515" cy="146910"/>
      </dsp:txXfrm>
    </dsp:sp>
    <dsp:sp modelId="{EC0F49BF-166E-4F87-836E-E3E5FA766B7E}">
      <dsp:nvSpPr>
        <dsp:cNvPr id="0" name=""/>
        <dsp:cNvSpPr/>
      </dsp:nvSpPr>
      <dsp:spPr>
        <a:xfrm>
          <a:off x="8295920" y="363149"/>
          <a:ext cx="987299" cy="962038"/>
        </a:xfrm>
        <a:prstGeom prst="roundRect">
          <a:avLst>
            <a:gd name="adj" fmla="val 1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a:ea typeface="+mn-ea"/>
              <a:cs typeface="+mn-cs"/>
            </a:rPr>
            <a:t>Utility Economic Developers</a:t>
          </a:r>
        </a:p>
      </dsp:txBody>
      <dsp:txXfrm>
        <a:off x="8324097" y="391326"/>
        <a:ext cx="930945" cy="9056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8F929-7064-4E39-9D1B-87A73DD42F5B}">
      <dsp:nvSpPr>
        <dsp:cNvPr id="0" name=""/>
        <dsp:cNvSpPr/>
      </dsp:nvSpPr>
      <dsp:spPr>
        <a:xfrm>
          <a:off x="9197" y="5833"/>
          <a:ext cx="10344805" cy="341256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Addressing the Housing Challenge</a:t>
          </a:r>
        </a:p>
      </dsp:txBody>
      <dsp:txXfrm>
        <a:off x="9197" y="5833"/>
        <a:ext cx="10344805" cy="34125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212E6-7C15-4A4D-8027-AF8A00B97389}">
      <dsp:nvSpPr>
        <dsp:cNvPr id="0" name=""/>
        <dsp:cNvSpPr/>
      </dsp:nvSpPr>
      <dsp:spPr>
        <a:xfrm>
          <a:off x="639477" y="1458"/>
          <a:ext cx="2112615" cy="126756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Community Reinvestment Area Tax Abatement</a:t>
          </a:r>
        </a:p>
      </dsp:txBody>
      <dsp:txXfrm>
        <a:off x="639477" y="1458"/>
        <a:ext cx="2112615" cy="1267569"/>
      </dsp:txXfrm>
    </dsp:sp>
    <dsp:sp modelId="{80F7EDFA-4E99-4318-9565-029B6718CB5D}">
      <dsp:nvSpPr>
        <dsp:cNvPr id="0" name=""/>
        <dsp:cNvSpPr/>
      </dsp:nvSpPr>
      <dsp:spPr>
        <a:xfrm>
          <a:off x="2963354" y="1458"/>
          <a:ext cx="2112615" cy="126756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Tax </a:t>
          </a:r>
          <a:r>
            <a:rPr lang="en-US" sz="2000" kern="1200" dirty="0"/>
            <a:t>Increment Financing</a:t>
          </a:r>
        </a:p>
      </dsp:txBody>
      <dsp:txXfrm>
        <a:off x="2963354" y="1458"/>
        <a:ext cx="2112615" cy="1267569"/>
      </dsp:txXfrm>
    </dsp:sp>
    <dsp:sp modelId="{5D2139B6-8472-4FC2-80E2-9F577CC6FEA5}">
      <dsp:nvSpPr>
        <dsp:cNvPr id="0" name=""/>
        <dsp:cNvSpPr/>
      </dsp:nvSpPr>
      <dsp:spPr>
        <a:xfrm>
          <a:off x="5287230" y="1458"/>
          <a:ext cx="2112615" cy="126756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Downtown Redevelopment Districts</a:t>
          </a:r>
        </a:p>
      </dsp:txBody>
      <dsp:txXfrm>
        <a:off x="5287230" y="1458"/>
        <a:ext cx="2112615" cy="1267569"/>
      </dsp:txXfrm>
    </dsp:sp>
    <dsp:sp modelId="{E21BC3F9-C2FD-4A5D-BB9F-6C1880EC0DDD}">
      <dsp:nvSpPr>
        <dsp:cNvPr id="0" name=""/>
        <dsp:cNvSpPr/>
      </dsp:nvSpPr>
      <dsp:spPr>
        <a:xfrm>
          <a:off x="7611107" y="1458"/>
          <a:ext cx="2112615" cy="126756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New Community Authority</a:t>
          </a:r>
        </a:p>
      </dsp:txBody>
      <dsp:txXfrm>
        <a:off x="7611107" y="1458"/>
        <a:ext cx="2112615" cy="1267569"/>
      </dsp:txXfrm>
    </dsp:sp>
    <dsp:sp modelId="{9D072615-10AF-4710-B18B-C7F3E9630605}">
      <dsp:nvSpPr>
        <dsp:cNvPr id="0" name=""/>
        <dsp:cNvSpPr/>
      </dsp:nvSpPr>
      <dsp:spPr>
        <a:xfrm>
          <a:off x="639477" y="1480288"/>
          <a:ext cx="2112615" cy="126756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Transformational Mixed Used Development Tax Credit</a:t>
          </a:r>
        </a:p>
      </dsp:txBody>
      <dsp:txXfrm>
        <a:off x="639477" y="1480288"/>
        <a:ext cx="2112615" cy="1267569"/>
      </dsp:txXfrm>
    </dsp:sp>
    <dsp:sp modelId="{A1400AD3-B75D-4822-B13B-225775A75284}">
      <dsp:nvSpPr>
        <dsp:cNvPr id="0" name=""/>
        <dsp:cNvSpPr/>
      </dsp:nvSpPr>
      <dsp:spPr>
        <a:xfrm>
          <a:off x="2963354" y="1480288"/>
          <a:ext cx="2112615" cy="126756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Special Improvement District</a:t>
          </a:r>
        </a:p>
      </dsp:txBody>
      <dsp:txXfrm>
        <a:off x="2963354" y="1480288"/>
        <a:ext cx="2112615" cy="1267569"/>
      </dsp:txXfrm>
    </dsp:sp>
    <dsp:sp modelId="{C721FD02-E630-4C97-9C08-7179A4E15675}">
      <dsp:nvSpPr>
        <dsp:cNvPr id="0" name=""/>
        <dsp:cNvSpPr/>
      </dsp:nvSpPr>
      <dsp:spPr>
        <a:xfrm>
          <a:off x="5287230" y="1480288"/>
          <a:ext cx="2112615" cy="126756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Ohio Historic Preservation Tax Credit</a:t>
          </a:r>
        </a:p>
      </dsp:txBody>
      <dsp:txXfrm>
        <a:off x="5287230" y="1480288"/>
        <a:ext cx="2112615" cy="1267569"/>
      </dsp:txXfrm>
    </dsp:sp>
    <dsp:sp modelId="{8081D617-B483-46DE-A0D3-9EC2D843D18F}">
      <dsp:nvSpPr>
        <dsp:cNvPr id="0" name=""/>
        <dsp:cNvSpPr/>
      </dsp:nvSpPr>
      <dsp:spPr>
        <a:xfrm>
          <a:off x="7611107" y="1480288"/>
          <a:ext cx="2112615" cy="126756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Ohio New Market Tax Credit</a:t>
          </a:r>
        </a:p>
      </dsp:txBody>
      <dsp:txXfrm>
        <a:off x="7611107" y="1480288"/>
        <a:ext cx="2112615" cy="1267569"/>
      </dsp:txXfrm>
    </dsp:sp>
    <dsp:sp modelId="{2A685581-1194-4D97-A110-8E6ADC09FBD6}">
      <dsp:nvSpPr>
        <dsp:cNvPr id="0" name=""/>
        <dsp:cNvSpPr/>
      </dsp:nvSpPr>
      <dsp:spPr>
        <a:xfrm>
          <a:off x="1801415" y="2959119"/>
          <a:ext cx="2112615" cy="126756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Ohio Opportunity Zone Tax Credit</a:t>
          </a:r>
        </a:p>
      </dsp:txBody>
      <dsp:txXfrm>
        <a:off x="1801415" y="2959119"/>
        <a:ext cx="2112615" cy="1267569"/>
      </dsp:txXfrm>
    </dsp:sp>
    <dsp:sp modelId="{89EADE47-B50C-4BF8-A8B7-4FF30CBCD64D}">
      <dsp:nvSpPr>
        <dsp:cNvPr id="0" name=""/>
        <dsp:cNvSpPr/>
      </dsp:nvSpPr>
      <dsp:spPr>
        <a:xfrm>
          <a:off x="4125292" y="2959119"/>
          <a:ext cx="2112615" cy="126756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Ohio Sales Tax Exemption</a:t>
          </a:r>
        </a:p>
      </dsp:txBody>
      <dsp:txXfrm>
        <a:off x="4125292" y="2959119"/>
        <a:ext cx="2112615" cy="1267569"/>
      </dsp:txXfrm>
    </dsp:sp>
    <dsp:sp modelId="{3A4B9AE9-1A66-4423-AADA-C9BC6EA274DF}">
      <dsp:nvSpPr>
        <dsp:cNvPr id="0" name=""/>
        <dsp:cNvSpPr/>
      </dsp:nvSpPr>
      <dsp:spPr>
        <a:xfrm>
          <a:off x="6449169" y="2959119"/>
          <a:ext cx="2112615" cy="126756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Prohibition of Rent Control</a:t>
          </a:r>
        </a:p>
      </dsp:txBody>
      <dsp:txXfrm>
        <a:off x="6449169" y="2959119"/>
        <a:ext cx="2112615" cy="12675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32543-6C9E-488A-91C6-C952AD361B84}">
      <dsp:nvSpPr>
        <dsp:cNvPr id="0" name=""/>
        <dsp:cNvSpPr/>
      </dsp:nvSpPr>
      <dsp:spPr>
        <a:xfrm>
          <a:off x="0" y="23724"/>
          <a:ext cx="9688944" cy="102667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Ohio Tax Increment Financing</a:t>
          </a:r>
        </a:p>
      </dsp:txBody>
      <dsp:txXfrm>
        <a:off x="50118" y="73842"/>
        <a:ext cx="9588708" cy="926438"/>
      </dsp:txXfrm>
    </dsp:sp>
    <dsp:sp modelId="{95DEDB73-521F-480F-A39E-877B56B9CE7B}">
      <dsp:nvSpPr>
        <dsp:cNvPr id="0" name=""/>
        <dsp:cNvSpPr/>
      </dsp:nvSpPr>
      <dsp:spPr>
        <a:xfrm>
          <a:off x="0" y="1050399"/>
          <a:ext cx="9688944" cy="316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624" tIns="57150" rIns="320040" bIns="57150" numCol="1" spcCol="1270" anchor="t" anchorCtr="0">
          <a:noAutofit/>
        </a:bodyPr>
        <a:lstStyle/>
        <a:p>
          <a:pPr marL="285750" lvl="1" indent="-285750" algn="l" defTabSz="1555750">
            <a:lnSpc>
              <a:spcPct val="90000"/>
            </a:lnSpc>
            <a:spcBef>
              <a:spcPct val="0"/>
            </a:spcBef>
            <a:spcAft>
              <a:spcPct val="20000"/>
            </a:spcAft>
            <a:buChar char="•"/>
          </a:pPr>
          <a:r>
            <a:rPr lang="en-US" sz="3500" kern="1200" dirty="0"/>
            <a:t>Capture of future property tax growth</a:t>
          </a:r>
        </a:p>
        <a:p>
          <a:pPr marL="285750" lvl="1" indent="-285750" algn="l" defTabSz="1555750">
            <a:lnSpc>
              <a:spcPct val="90000"/>
            </a:lnSpc>
            <a:spcBef>
              <a:spcPct val="0"/>
            </a:spcBef>
            <a:spcAft>
              <a:spcPct val="20000"/>
            </a:spcAft>
            <a:buChar char="•"/>
          </a:pPr>
          <a:r>
            <a:rPr lang="en-US" sz="3500" kern="1200" dirty="0"/>
            <a:t>Trigger by substantial new capital investment</a:t>
          </a:r>
        </a:p>
        <a:p>
          <a:pPr marL="285750" lvl="1" indent="-285750" algn="l" defTabSz="1555750">
            <a:lnSpc>
              <a:spcPct val="90000"/>
            </a:lnSpc>
            <a:spcBef>
              <a:spcPct val="0"/>
            </a:spcBef>
            <a:spcAft>
              <a:spcPct val="20000"/>
            </a:spcAft>
            <a:buChar char="•"/>
          </a:pPr>
          <a:r>
            <a:rPr lang="en-US" sz="3500" kern="1200" dirty="0"/>
            <a:t>Property owner pays a Payment in Lieu of Taxes</a:t>
          </a:r>
        </a:p>
        <a:p>
          <a:pPr marL="285750" lvl="1" indent="-285750" algn="l" defTabSz="1555750">
            <a:lnSpc>
              <a:spcPct val="90000"/>
            </a:lnSpc>
            <a:spcBef>
              <a:spcPct val="0"/>
            </a:spcBef>
            <a:spcAft>
              <a:spcPct val="20000"/>
            </a:spcAft>
            <a:buChar char="•"/>
          </a:pPr>
          <a:r>
            <a:rPr lang="en-US" sz="3500" kern="1200" dirty="0"/>
            <a:t>Bondable Fund</a:t>
          </a:r>
        </a:p>
        <a:p>
          <a:pPr marL="285750" lvl="1" indent="-285750" algn="l" defTabSz="1555750">
            <a:lnSpc>
              <a:spcPct val="90000"/>
            </a:lnSpc>
            <a:spcBef>
              <a:spcPct val="0"/>
            </a:spcBef>
            <a:spcAft>
              <a:spcPct val="20000"/>
            </a:spcAft>
            <a:buChar char="•"/>
          </a:pPr>
          <a:r>
            <a:rPr lang="en-US" sz="3500" kern="1200" dirty="0"/>
            <a:t>Pays primarily for public infrastructure including parking</a:t>
          </a:r>
        </a:p>
      </dsp:txBody>
      <dsp:txXfrm>
        <a:off x="0" y="1050399"/>
        <a:ext cx="9688944" cy="31670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FD96E-BE82-4E6E-AFBC-659DA1377219}">
      <dsp:nvSpPr>
        <dsp:cNvPr id="0" name=""/>
        <dsp:cNvSpPr/>
      </dsp:nvSpPr>
      <dsp:spPr>
        <a:xfrm>
          <a:off x="0" y="14487"/>
          <a:ext cx="10363200" cy="97920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kern="1200" dirty="0"/>
            <a:t>Ohio Downtown Redevelopment Districts</a:t>
          </a:r>
        </a:p>
      </dsp:txBody>
      <dsp:txXfrm>
        <a:off x="0" y="14487"/>
        <a:ext cx="10363200" cy="979200"/>
      </dsp:txXfrm>
    </dsp:sp>
    <dsp:sp modelId="{1F0C95DD-7C27-4951-8CC8-65C3B5D70A92}">
      <dsp:nvSpPr>
        <dsp:cNvPr id="0" name=""/>
        <dsp:cNvSpPr/>
      </dsp:nvSpPr>
      <dsp:spPr>
        <a:xfrm>
          <a:off x="0" y="956320"/>
          <a:ext cx="10363200" cy="3210811"/>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a:t>Captures future property taxes in a 10-acre district around a certified historical structure</a:t>
          </a:r>
        </a:p>
        <a:p>
          <a:pPr marL="285750" lvl="1" indent="-285750" algn="l" defTabSz="1511300">
            <a:lnSpc>
              <a:spcPct val="90000"/>
            </a:lnSpc>
            <a:spcBef>
              <a:spcPct val="0"/>
            </a:spcBef>
            <a:spcAft>
              <a:spcPct val="15000"/>
            </a:spcAft>
            <a:buChar char="•"/>
          </a:pPr>
          <a:r>
            <a:rPr lang="en-US" sz="3400" kern="1200" dirty="0"/>
            <a:t>Bondable fund</a:t>
          </a:r>
        </a:p>
        <a:p>
          <a:pPr marL="285750" lvl="1" indent="-285750" algn="l" defTabSz="1511300">
            <a:lnSpc>
              <a:spcPct val="90000"/>
            </a:lnSpc>
            <a:spcBef>
              <a:spcPct val="0"/>
            </a:spcBef>
            <a:spcAft>
              <a:spcPct val="15000"/>
            </a:spcAft>
            <a:buChar char="•"/>
          </a:pPr>
          <a:r>
            <a:rPr lang="en-US" sz="3400" kern="1200" dirty="0"/>
            <a:t>Pays for redevelopment of historic structure, historic not for profit, public infrastructure and technology for innovation districts</a:t>
          </a:r>
        </a:p>
      </dsp:txBody>
      <dsp:txXfrm>
        <a:off x="0" y="956320"/>
        <a:ext cx="10363200" cy="321081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20A97-57F1-4997-9140-83A88FC796D8}">
      <dsp:nvSpPr>
        <dsp:cNvPr id="0" name=""/>
        <dsp:cNvSpPr/>
      </dsp:nvSpPr>
      <dsp:spPr>
        <a:xfrm>
          <a:off x="0" y="537168"/>
          <a:ext cx="10363200" cy="28665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4299" tIns="728980" rIns="804299" bIns="248920" numCol="1" spcCol="1270" anchor="t" anchorCtr="0">
          <a:noAutofit/>
        </a:bodyPr>
        <a:lstStyle/>
        <a:p>
          <a:pPr marL="285750" lvl="1" indent="-285750" algn="l" defTabSz="1555750">
            <a:lnSpc>
              <a:spcPct val="90000"/>
            </a:lnSpc>
            <a:spcBef>
              <a:spcPct val="0"/>
            </a:spcBef>
            <a:spcAft>
              <a:spcPct val="15000"/>
            </a:spcAft>
            <a:buChar char="•"/>
          </a:pPr>
          <a:r>
            <a:rPr lang="en-US" sz="3500" kern="1200" dirty="0"/>
            <a:t>Special unit of government</a:t>
          </a:r>
        </a:p>
        <a:p>
          <a:pPr marL="285750" lvl="1" indent="-285750" algn="l" defTabSz="1555750">
            <a:lnSpc>
              <a:spcPct val="90000"/>
            </a:lnSpc>
            <a:spcBef>
              <a:spcPct val="0"/>
            </a:spcBef>
            <a:spcAft>
              <a:spcPct val="15000"/>
            </a:spcAft>
            <a:buChar char="•"/>
          </a:pPr>
          <a:r>
            <a:rPr lang="en-US" sz="3500" kern="1200" dirty="0"/>
            <a:t>Defined geographic district</a:t>
          </a:r>
        </a:p>
        <a:p>
          <a:pPr marL="285750" lvl="1" indent="-285750" algn="l" defTabSz="1555750">
            <a:lnSpc>
              <a:spcPct val="90000"/>
            </a:lnSpc>
            <a:spcBef>
              <a:spcPct val="0"/>
            </a:spcBef>
            <a:spcAft>
              <a:spcPct val="15000"/>
            </a:spcAft>
            <a:buChar char="•"/>
          </a:pPr>
          <a:r>
            <a:rPr lang="en-US" sz="3500" kern="1200" dirty="0"/>
            <a:t>Special assessment tool to fund public infrastructure and private developments</a:t>
          </a:r>
        </a:p>
      </dsp:txBody>
      <dsp:txXfrm>
        <a:off x="0" y="537168"/>
        <a:ext cx="10363200" cy="2866500"/>
      </dsp:txXfrm>
    </dsp:sp>
    <dsp:sp modelId="{7623B078-859D-42B0-8C71-4188B7697D9A}">
      <dsp:nvSpPr>
        <dsp:cNvPr id="0" name=""/>
        <dsp:cNvSpPr/>
      </dsp:nvSpPr>
      <dsp:spPr>
        <a:xfrm>
          <a:off x="518160" y="20568"/>
          <a:ext cx="7254240" cy="10332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1555750">
            <a:lnSpc>
              <a:spcPct val="90000"/>
            </a:lnSpc>
            <a:spcBef>
              <a:spcPct val="0"/>
            </a:spcBef>
            <a:spcAft>
              <a:spcPct val="35000"/>
            </a:spcAft>
            <a:buNone/>
          </a:pPr>
          <a:r>
            <a:rPr lang="en-US" sz="3500" kern="1200" dirty="0"/>
            <a:t>New Community Authority</a:t>
          </a:r>
        </a:p>
      </dsp:txBody>
      <dsp:txXfrm>
        <a:off x="568597" y="71005"/>
        <a:ext cx="7153366" cy="9323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B9AFA-F505-4B19-A914-040562A147F1}">
      <dsp:nvSpPr>
        <dsp:cNvPr id="0" name=""/>
        <dsp:cNvSpPr/>
      </dsp:nvSpPr>
      <dsp:spPr>
        <a:xfrm>
          <a:off x="0" y="481560"/>
          <a:ext cx="10363200" cy="423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4299" tIns="666496" rIns="804299"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$100 M annually</a:t>
          </a:r>
        </a:p>
        <a:p>
          <a:pPr marL="171450" lvl="1" indent="-171450" algn="l" defTabSz="800100">
            <a:lnSpc>
              <a:spcPct val="90000"/>
            </a:lnSpc>
            <a:spcBef>
              <a:spcPct val="0"/>
            </a:spcBef>
            <a:spcAft>
              <a:spcPct val="15000"/>
            </a:spcAft>
            <a:buChar char="•"/>
          </a:pPr>
          <a:r>
            <a:rPr lang="en-US" sz="1800" kern="1200" dirty="0"/>
            <a:t>Major City </a:t>
          </a:r>
        </a:p>
        <a:p>
          <a:pPr marL="342900" lvl="2" indent="-171450" algn="l" defTabSz="800100">
            <a:lnSpc>
              <a:spcPct val="90000"/>
            </a:lnSpc>
            <a:spcBef>
              <a:spcPct val="0"/>
            </a:spcBef>
            <a:spcAft>
              <a:spcPct val="15000"/>
            </a:spcAft>
            <a:buChar char="•"/>
          </a:pPr>
          <a:r>
            <a:rPr lang="en-US" sz="1800" kern="1200" dirty="0"/>
            <a:t>Within 10 miles of 100,000 or more in population</a:t>
          </a:r>
        </a:p>
        <a:p>
          <a:pPr marL="342900" lvl="2" indent="-171450" algn="l" defTabSz="800100">
            <a:lnSpc>
              <a:spcPct val="90000"/>
            </a:lnSpc>
            <a:spcBef>
              <a:spcPct val="0"/>
            </a:spcBef>
            <a:spcAft>
              <a:spcPct val="15000"/>
            </a:spcAft>
            <a:buChar char="•"/>
          </a:pPr>
          <a:r>
            <a:rPr lang="en-US" sz="1800" kern="1200" dirty="0"/>
            <a:t>$50 M project</a:t>
          </a:r>
        </a:p>
        <a:p>
          <a:pPr marL="342900" lvl="2" indent="-171450" algn="l" defTabSz="800100">
            <a:lnSpc>
              <a:spcPct val="90000"/>
            </a:lnSpc>
            <a:spcBef>
              <a:spcPct val="0"/>
            </a:spcBef>
            <a:spcAft>
              <a:spcPct val="15000"/>
            </a:spcAft>
            <a:buChar char="•"/>
          </a:pPr>
          <a:r>
            <a:rPr lang="en-US" sz="1800" kern="1200" dirty="0"/>
            <a:t>New or rehab</a:t>
          </a:r>
        </a:p>
        <a:p>
          <a:pPr marL="342900" lvl="2" indent="-171450" algn="l" defTabSz="800100">
            <a:lnSpc>
              <a:spcPct val="90000"/>
            </a:lnSpc>
            <a:spcBef>
              <a:spcPct val="0"/>
            </a:spcBef>
            <a:spcAft>
              <a:spcPct val="15000"/>
            </a:spcAft>
            <a:buChar char="•"/>
          </a:pPr>
          <a:r>
            <a:rPr lang="en-US" sz="1800" kern="1200" dirty="0"/>
            <a:t>15 stories or</a:t>
          </a:r>
        </a:p>
        <a:p>
          <a:pPr marL="342900" lvl="2" indent="-171450" algn="l" defTabSz="800100">
            <a:lnSpc>
              <a:spcPct val="90000"/>
            </a:lnSpc>
            <a:spcBef>
              <a:spcPct val="0"/>
            </a:spcBef>
            <a:spcAft>
              <a:spcPct val="15000"/>
            </a:spcAft>
            <a:buChar char="•"/>
          </a:pPr>
          <a:r>
            <a:rPr lang="en-US" sz="1800" kern="1200" dirty="0"/>
            <a:t>350,000 sq ft or</a:t>
          </a:r>
        </a:p>
        <a:p>
          <a:pPr marL="342900" lvl="2" indent="-171450" algn="l" defTabSz="800100">
            <a:lnSpc>
              <a:spcPct val="90000"/>
            </a:lnSpc>
            <a:spcBef>
              <a:spcPct val="0"/>
            </a:spcBef>
            <a:spcAft>
              <a:spcPct val="15000"/>
            </a:spcAft>
            <a:buChar char="•"/>
          </a:pPr>
          <a:r>
            <a:rPr lang="en-US" sz="1800" kern="1200" dirty="0"/>
            <a:t>$4 M in payroll</a:t>
          </a:r>
        </a:p>
        <a:p>
          <a:pPr marL="171450" lvl="1" indent="-171450" algn="l" defTabSz="800100">
            <a:lnSpc>
              <a:spcPct val="90000"/>
            </a:lnSpc>
            <a:spcBef>
              <a:spcPct val="0"/>
            </a:spcBef>
            <a:spcAft>
              <a:spcPct val="15000"/>
            </a:spcAft>
            <a:buChar char="•"/>
          </a:pPr>
          <a:r>
            <a:rPr lang="en-US" sz="1800" kern="1200" dirty="0"/>
            <a:t>Non-Major City</a:t>
          </a:r>
        </a:p>
        <a:p>
          <a:pPr marL="342900" lvl="2" indent="-171450" algn="l" defTabSz="800100">
            <a:lnSpc>
              <a:spcPct val="90000"/>
            </a:lnSpc>
            <a:spcBef>
              <a:spcPct val="0"/>
            </a:spcBef>
            <a:spcAft>
              <a:spcPct val="15000"/>
            </a:spcAft>
            <a:buChar char="•"/>
          </a:pPr>
          <a:r>
            <a:rPr lang="en-US" sz="1800" kern="1200" dirty="0"/>
            <a:t>Less than 100,000 population</a:t>
          </a:r>
        </a:p>
        <a:p>
          <a:pPr marL="342900" lvl="2" indent="-171450" algn="l" defTabSz="800100">
            <a:lnSpc>
              <a:spcPct val="90000"/>
            </a:lnSpc>
            <a:spcBef>
              <a:spcPct val="0"/>
            </a:spcBef>
            <a:spcAft>
              <a:spcPct val="15000"/>
            </a:spcAft>
            <a:buChar char="•"/>
          </a:pPr>
          <a:r>
            <a:rPr lang="en-US" sz="1800" kern="1200" dirty="0"/>
            <a:t>New or rehab</a:t>
          </a:r>
        </a:p>
        <a:p>
          <a:pPr marL="342900" lvl="2" indent="-171450" algn="l" defTabSz="800100">
            <a:lnSpc>
              <a:spcPct val="90000"/>
            </a:lnSpc>
            <a:spcBef>
              <a:spcPct val="0"/>
            </a:spcBef>
            <a:spcAft>
              <a:spcPct val="15000"/>
            </a:spcAft>
            <a:buChar char="•"/>
          </a:pPr>
          <a:r>
            <a:rPr lang="en-US" sz="1800" kern="1200" dirty="0"/>
            <a:t>Two stories or</a:t>
          </a:r>
        </a:p>
        <a:p>
          <a:pPr marL="342900" lvl="2" indent="-171450" algn="l" defTabSz="800100">
            <a:lnSpc>
              <a:spcPct val="90000"/>
            </a:lnSpc>
            <a:spcBef>
              <a:spcPct val="0"/>
            </a:spcBef>
            <a:spcAft>
              <a:spcPct val="15000"/>
            </a:spcAft>
            <a:buChar char="•"/>
          </a:pPr>
          <a:r>
            <a:rPr lang="en-US" sz="1800" kern="1200" dirty="0"/>
            <a:t>15,000 sq ft</a:t>
          </a:r>
        </a:p>
      </dsp:txBody>
      <dsp:txXfrm>
        <a:off x="0" y="481560"/>
        <a:ext cx="10363200" cy="4233600"/>
      </dsp:txXfrm>
    </dsp:sp>
    <dsp:sp modelId="{467F0CA1-A28D-4DD2-BB9A-70399AE77274}">
      <dsp:nvSpPr>
        <dsp:cNvPr id="0" name=""/>
        <dsp:cNvSpPr/>
      </dsp:nvSpPr>
      <dsp:spPr>
        <a:xfrm>
          <a:off x="518160" y="9240"/>
          <a:ext cx="7254240" cy="9446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89000">
            <a:lnSpc>
              <a:spcPct val="90000"/>
            </a:lnSpc>
            <a:spcBef>
              <a:spcPct val="0"/>
            </a:spcBef>
            <a:spcAft>
              <a:spcPct val="35000"/>
            </a:spcAft>
            <a:buNone/>
          </a:pPr>
          <a:r>
            <a:rPr lang="en-US" sz="2000" kern="1200" dirty="0"/>
            <a:t>Ohio Transformational Mixed Use Development Tax Credit</a:t>
          </a:r>
        </a:p>
      </dsp:txBody>
      <dsp:txXfrm>
        <a:off x="564274" y="55354"/>
        <a:ext cx="7162012" cy="85241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22BC9-5589-458B-AC25-33F2B12DD838}">
      <dsp:nvSpPr>
        <dsp:cNvPr id="0" name=""/>
        <dsp:cNvSpPr/>
      </dsp:nvSpPr>
      <dsp:spPr>
        <a:xfrm>
          <a:off x="0" y="517188"/>
          <a:ext cx="10363200" cy="28917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4299" tIns="708152" rIns="804299" bIns="241808" numCol="1" spcCol="1270" anchor="t" anchorCtr="0">
          <a:noAutofit/>
        </a:bodyPr>
        <a:lstStyle/>
        <a:p>
          <a:pPr marL="285750" lvl="1" indent="-285750" algn="l" defTabSz="1511300">
            <a:lnSpc>
              <a:spcPct val="90000"/>
            </a:lnSpc>
            <a:spcBef>
              <a:spcPct val="0"/>
            </a:spcBef>
            <a:spcAft>
              <a:spcPct val="15000"/>
            </a:spcAft>
            <a:buChar char="•"/>
          </a:pPr>
          <a:r>
            <a:rPr lang="en-US" sz="3400" kern="1200" dirty="0"/>
            <a:t>Targeted underserved census tracts</a:t>
          </a:r>
        </a:p>
        <a:p>
          <a:pPr marL="285750" lvl="1" indent="-285750" algn="l" defTabSz="1511300">
            <a:lnSpc>
              <a:spcPct val="90000"/>
            </a:lnSpc>
            <a:spcBef>
              <a:spcPct val="0"/>
            </a:spcBef>
            <a:spcAft>
              <a:spcPct val="15000"/>
            </a:spcAft>
            <a:buChar char="•"/>
          </a:pPr>
          <a:r>
            <a:rPr lang="en-US" sz="3400" kern="1200" dirty="0"/>
            <a:t>Award from Community Development Entity</a:t>
          </a:r>
        </a:p>
        <a:p>
          <a:pPr marL="285750" lvl="1" indent="-285750" algn="l" defTabSz="1511300">
            <a:lnSpc>
              <a:spcPct val="90000"/>
            </a:lnSpc>
            <a:spcBef>
              <a:spcPct val="0"/>
            </a:spcBef>
            <a:spcAft>
              <a:spcPct val="15000"/>
            </a:spcAft>
            <a:buChar char="•"/>
          </a:pPr>
          <a:r>
            <a:rPr lang="en-US" sz="3400" kern="1200" dirty="0"/>
            <a:t>39% tax credit</a:t>
          </a:r>
        </a:p>
        <a:p>
          <a:pPr marL="285750" lvl="1" indent="-285750" algn="l" defTabSz="1511300">
            <a:lnSpc>
              <a:spcPct val="90000"/>
            </a:lnSpc>
            <a:spcBef>
              <a:spcPct val="0"/>
            </a:spcBef>
            <a:spcAft>
              <a:spcPct val="15000"/>
            </a:spcAft>
            <a:buChar char="•"/>
          </a:pPr>
          <a:r>
            <a:rPr lang="en-US" sz="3400" kern="1200" dirty="0"/>
            <a:t>$10 M Ohio fund for CDEs</a:t>
          </a:r>
        </a:p>
      </dsp:txBody>
      <dsp:txXfrm>
        <a:off x="0" y="517188"/>
        <a:ext cx="10363200" cy="2891700"/>
      </dsp:txXfrm>
    </dsp:sp>
    <dsp:sp modelId="{1E6D94B6-1ED1-4196-B6AE-216E608DC628}">
      <dsp:nvSpPr>
        <dsp:cNvPr id="0" name=""/>
        <dsp:cNvSpPr/>
      </dsp:nvSpPr>
      <dsp:spPr>
        <a:xfrm>
          <a:off x="518160" y="15348"/>
          <a:ext cx="7254240" cy="10036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1511300">
            <a:lnSpc>
              <a:spcPct val="90000"/>
            </a:lnSpc>
            <a:spcBef>
              <a:spcPct val="0"/>
            </a:spcBef>
            <a:spcAft>
              <a:spcPct val="35000"/>
            </a:spcAft>
            <a:buNone/>
          </a:pPr>
          <a:r>
            <a:rPr lang="en-US" sz="3400" kern="1200" dirty="0"/>
            <a:t>Ohio New Markets Tax Credit</a:t>
          </a:r>
        </a:p>
      </dsp:txBody>
      <dsp:txXfrm>
        <a:off x="567156" y="64344"/>
        <a:ext cx="7156248" cy="90568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FF41F-5261-4D36-99E1-4B036EBDCE02}">
      <dsp:nvSpPr>
        <dsp:cNvPr id="0" name=""/>
        <dsp:cNvSpPr/>
      </dsp:nvSpPr>
      <dsp:spPr>
        <a:xfrm>
          <a:off x="0" y="11305"/>
          <a:ext cx="4403596" cy="489600"/>
        </a:xfrm>
        <a:prstGeom prst="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w="9525" cap="flat" cmpd="sng" algn="ctr">
          <a:solidFill>
            <a:schemeClr val="accent3">
              <a:hueOff val="0"/>
              <a:satOff val="0"/>
              <a:lumOff val="0"/>
              <a:alphaOff val="0"/>
            </a:schemeClr>
          </a:solidFill>
          <a:prstDash val="solid"/>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1">
          <a:scrgbClr r="0" g="0" b="0"/>
        </a:lnRef>
        <a:fillRef idx="3">
          <a:scrgbClr r="0" g="0" b="0"/>
        </a:fillRef>
        <a:effectRef idx="3">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Ohio Opportunity Zone Program</a:t>
          </a:r>
        </a:p>
      </dsp:txBody>
      <dsp:txXfrm>
        <a:off x="0" y="11305"/>
        <a:ext cx="4403596" cy="489600"/>
      </dsp:txXfrm>
    </dsp:sp>
    <dsp:sp modelId="{D01420CA-32D4-4405-8E0C-79E60CE5C459}">
      <dsp:nvSpPr>
        <dsp:cNvPr id="0" name=""/>
        <dsp:cNvSpPr/>
      </dsp:nvSpPr>
      <dsp:spPr>
        <a:xfrm>
          <a:off x="0" y="500905"/>
          <a:ext cx="4403596" cy="3546540"/>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Federally designated underserved census tracts</a:t>
          </a:r>
        </a:p>
        <a:p>
          <a:pPr marL="171450" lvl="1" indent="-171450" algn="l" defTabSz="755650">
            <a:lnSpc>
              <a:spcPct val="90000"/>
            </a:lnSpc>
            <a:spcBef>
              <a:spcPct val="0"/>
            </a:spcBef>
            <a:spcAft>
              <a:spcPct val="15000"/>
            </a:spcAft>
            <a:buChar char="•"/>
          </a:pPr>
          <a:r>
            <a:rPr lang="en-US" sz="1700" kern="1200" dirty="0"/>
            <a:t>Taxpayers invests capital gains taxes into Qualified Opportunity Zone Fund</a:t>
          </a:r>
        </a:p>
        <a:p>
          <a:pPr marL="171450" lvl="1" indent="-171450" algn="l" defTabSz="755650">
            <a:lnSpc>
              <a:spcPct val="90000"/>
            </a:lnSpc>
            <a:spcBef>
              <a:spcPct val="0"/>
            </a:spcBef>
            <a:spcAft>
              <a:spcPct val="15000"/>
            </a:spcAft>
            <a:buChar char="•"/>
          </a:pPr>
          <a:r>
            <a:rPr lang="en-US" sz="1700" kern="1200" dirty="0"/>
            <a:t>QOZ invests in OZs</a:t>
          </a:r>
        </a:p>
        <a:p>
          <a:pPr marL="171450" lvl="1" indent="-171450" algn="l" defTabSz="755650">
            <a:lnSpc>
              <a:spcPct val="90000"/>
            </a:lnSpc>
            <a:spcBef>
              <a:spcPct val="0"/>
            </a:spcBef>
            <a:spcAft>
              <a:spcPct val="15000"/>
            </a:spcAft>
            <a:buChar char="•"/>
          </a:pPr>
          <a:r>
            <a:rPr lang="en-US" sz="1700" kern="1200" dirty="0"/>
            <a:t>Taxpayers delays original capital gains tax and eliminates capital gains tax on OZ investment</a:t>
          </a:r>
        </a:p>
        <a:p>
          <a:pPr marL="171450" lvl="1" indent="-171450" algn="l" defTabSz="755650">
            <a:lnSpc>
              <a:spcPct val="90000"/>
            </a:lnSpc>
            <a:spcBef>
              <a:spcPct val="0"/>
            </a:spcBef>
            <a:spcAft>
              <a:spcPct val="15000"/>
            </a:spcAft>
            <a:buChar char="•"/>
          </a:pPr>
          <a:r>
            <a:rPr lang="en-US" sz="1700" kern="1200" dirty="0"/>
            <a:t>Ohio offers a non-refundable tax credit equal to 10% of the number of its funds invested by the Ohio QOF in the QOZ Property and the Taxpayer may invest in multiple Ohio QOFs and may receive tax credits totaling up to $2 million dollars during the 2022-2023 biennium period</a:t>
          </a:r>
        </a:p>
      </dsp:txBody>
      <dsp:txXfrm>
        <a:off x="0" y="500905"/>
        <a:ext cx="4403596" cy="354654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C969B-5547-4A30-8898-0332F9661E04}">
      <dsp:nvSpPr>
        <dsp:cNvPr id="0" name=""/>
        <dsp:cNvSpPr/>
      </dsp:nvSpPr>
      <dsp:spPr>
        <a:xfrm>
          <a:off x="0" y="322128"/>
          <a:ext cx="10363200" cy="38367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4299" tIns="437388" rIns="80429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Local governments are prohibited for enacting rent control or rent stabilization ordinances unless the property is owned by the political subdivision or is related to voluntary agreements or incentives to increase or maintain the supply or improve the quality of available residential premises to promote affordable housing provided under LIHTC or similar programs or where, in return for granting some type of tax abatement or credit, the city requires, and the owner agrees, to limit rents.  </a:t>
          </a:r>
        </a:p>
        <a:p>
          <a:pPr marL="228600" lvl="1" indent="-228600" algn="l" defTabSz="933450">
            <a:lnSpc>
              <a:spcPct val="90000"/>
            </a:lnSpc>
            <a:spcBef>
              <a:spcPct val="0"/>
            </a:spcBef>
            <a:spcAft>
              <a:spcPct val="15000"/>
            </a:spcAft>
            <a:buChar char="•"/>
          </a:pPr>
          <a:r>
            <a:rPr lang="en-US" sz="2100" kern="1200" dirty="0"/>
            <a:t>“Rent control” defined as “requiring below-market rents for residential premises or controlling rental rates for residential premises in any manner"</a:t>
          </a:r>
        </a:p>
        <a:p>
          <a:pPr marL="228600" lvl="1" indent="-228600" algn="l" defTabSz="933450">
            <a:lnSpc>
              <a:spcPct val="90000"/>
            </a:lnSpc>
            <a:spcBef>
              <a:spcPct val="0"/>
            </a:spcBef>
            <a:spcAft>
              <a:spcPct val="15000"/>
            </a:spcAft>
            <a:buChar char="•"/>
          </a:pPr>
          <a:r>
            <a:rPr lang="en-US" sz="2100" kern="1200" dirty="0"/>
            <a:t>“Rent stabilization” is defined as “allowing rent increases for residential premises of a fixed amount or on a fixed schedule as set by a political subdivision”</a:t>
          </a:r>
        </a:p>
      </dsp:txBody>
      <dsp:txXfrm>
        <a:off x="0" y="322128"/>
        <a:ext cx="10363200" cy="3836700"/>
      </dsp:txXfrm>
    </dsp:sp>
    <dsp:sp modelId="{17A7B063-2C05-49DE-9A84-5B12DDCC9B1C}">
      <dsp:nvSpPr>
        <dsp:cNvPr id="0" name=""/>
        <dsp:cNvSpPr/>
      </dsp:nvSpPr>
      <dsp:spPr>
        <a:xfrm>
          <a:off x="518160" y="12168"/>
          <a:ext cx="7254240" cy="61992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933450">
            <a:lnSpc>
              <a:spcPct val="90000"/>
            </a:lnSpc>
            <a:spcBef>
              <a:spcPct val="0"/>
            </a:spcBef>
            <a:spcAft>
              <a:spcPct val="35000"/>
            </a:spcAft>
            <a:buNone/>
          </a:pPr>
          <a:r>
            <a:rPr lang="en-US" sz="2100" kern="1200" dirty="0"/>
            <a:t>Ohio Rent Control Law</a:t>
          </a:r>
        </a:p>
      </dsp:txBody>
      <dsp:txXfrm>
        <a:off x="548422" y="42430"/>
        <a:ext cx="7193716" cy="55939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921A7-4497-4B3C-B736-A48AF697AED5}">
      <dsp:nvSpPr>
        <dsp:cNvPr id="0" name=""/>
        <dsp:cNvSpPr/>
      </dsp:nvSpPr>
      <dsp:spPr>
        <a:xfrm>
          <a:off x="9197" y="5833"/>
          <a:ext cx="10344805" cy="341256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Industry Focus: Logistics Industry</a:t>
          </a:r>
        </a:p>
      </dsp:txBody>
      <dsp:txXfrm>
        <a:off x="9197" y="5833"/>
        <a:ext cx="10344805" cy="3412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DCE97-ACE1-420E-B9C1-C3DC68A9C50C}">
      <dsp:nvSpPr>
        <dsp:cNvPr id="0" name=""/>
        <dsp:cNvSpPr/>
      </dsp:nvSpPr>
      <dsp:spPr>
        <a:xfrm>
          <a:off x="9197" y="5833"/>
          <a:ext cx="10344805" cy="341256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Ohio Market Opportunities</a:t>
          </a:r>
        </a:p>
      </dsp:txBody>
      <dsp:txXfrm>
        <a:off x="9197" y="5833"/>
        <a:ext cx="10344805" cy="341256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1F776-8FBE-4EAF-B72E-56ED62D4E781}">
      <dsp:nvSpPr>
        <dsp:cNvPr id="0" name=""/>
        <dsp:cNvSpPr/>
      </dsp:nvSpPr>
      <dsp:spPr>
        <a:xfrm>
          <a:off x="9197" y="5833"/>
          <a:ext cx="10344805" cy="341256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u="none" kern="1200" dirty="0">
              <a:solidFill>
                <a:schemeClr val="bg1"/>
              </a:solidFill>
            </a:rPr>
            <a:t>Global logistics market was worth $10.32 B in 2017, growing to $12.68 B 2023 </a:t>
          </a:r>
        </a:p>
      </dsp:txBody>
      <dsp:txXfrm>
        <a:off x="9197" y="5833"/>
        <a:ext cx="10344805" cy="341256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921A7-4497-4B3C-B736-A48AF697AED5}">
      <dsp:nvSpPr>
        <dsp:cNvPr id="0" name=""/>
        <dsp:cNvSpPr/>
      </dsp:nvSpPr>
      <dsp:spPr>
        <a:xfrm>
          <a:off x="9197" y="5833"/>
          <a:ext cx="10344805" cy="341256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Industry Focus: Semiconductor Industry</a:t>
          </a:r>
        </a:p>
      </dsp:txBody>
      <dsp:txXfrm>
        <a:off x="9197" y="5833"/>
        <a:ext cx="10344805" cy="341256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0BC70-EAB3-4A9D-9061-08CB8C6D8C66}">
      <dsp:nvSpPr>
        <dsp:cNvPr id="0" name=""/>
        <dsp:cNvSpPr/>
      </dsp:nvSpPr>
      <dsp:spPr>
        <a:xfrm>
          <a:off x="0" y="84092"/>
          <a:ext cx="4403596" cy="604800"/>
        </a:xfrm>
        <a:prstGeom prst="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w="9525" cap="flat" cmpd="sng" algn="ctr">
          <a:solidFill>
            <a:schemeClr val="accent5">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Intel Ohio Semiconductor Project</a:t>
          </a:r>
        </a:p>
      </dsp:txBody>
      <dsp:txXfrm>
        <a:off x="0" y="84092"/>
        <a:ext cx="4403596" cy="604800"/>
      </dsp:txXfrm>
    </dsp:sp>
    <dsp:sp modelId="{C87F106B-0A50-421A-893C-8E7A343CB036}">
      <dsp:nvSpPr>
        <dsp:cNvPr id="0" name=""/>
        <dsp:cNvSpPr/>
      </dsp:nvSpPr>
      <dsp:spPr>
        <a:xfrm>
          <a:off x="0" y="688893"/>
          <a:ext cx="4403596" cy="3285765"/>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ts val="1800"/>
            </a:spcAft>
            <a:buChar char="•"/>
          </a:pPr>
          <a:r>
            <a:rPr lang="en-US" sz="2100" kern="1200" dirty="0"/>
            <a:t>Intel’s $20B “fab” facilities</a:t>
          </a:r>
        </a:p>
        <a:p>
          <a:pPr marL="228600" lvl="1" indent="-228600" algn="l" defTabSz="933450">
            <a:lnSpc>
              <a:spcPct val="90000"/>
            </a:lnSpc>
            <a:spcBef>
              <a:spcPct val="0"/>
            </a:spcBef>
            <a:spcAft>
              <a:spcPts val="1800"/>
            </a:spcAft>
            <a:buChar char="•"/>
          </a:pPr>
          <a:r>
            <a:rPr lang="en-US" sz="2100" kern="1200" dirty="0"/>
            <a:t>Two new leading-edge chip factories in New Albany, Ohio</a:t>
          </a:r>
        </a:p>
        <a:p>
          <a:pPr marL="228600" lvl="1" indent="-228600" algn="l" defTabSz="933450">
            <a:lnSpc>
              <a:spcPct val="90000"/>
            </a:lnSpc>
            <a:spcBef>
              <a:spcPct val="0"/>
            </a:spcBef>
            <a:spcAft>
              <a:spcPts val="1800"/>
            </a:spcAft>
            <a:buChar char="•"/>
          </a:pPr>
          <a:r>
            <a:rPr lang="en-US" sz="2100" kern="1200" dirty="0"/>
            <a:t>Intel pledged $100M  toward workforce and R&amp;D partnerships</a:t>
          </a:r>
        </a:p>
        <a:p>
          <a:pPr marL="228600" lvl="1" indent="-228600" algn="l" defTabSz="933450">
            <a:lnSpc>
              <a:spcPct val="90000"/>
            </a:lnSpc>
            <a:spcBef>
              <a:spcPct val="0"/>
            </a:spcBef>
            <a:spcAft>
              <a:spcPts val="1800"/>
            </a:spcAft>
            <a:buChar char="•"/>
          </a:pPr>
          <a:r>
            <a:rPr lang="en-US" sz="2100" kern="1200" dirty="0"/>
            <a:t>3,000 Intel jobs by 2025 and 7,000 construction / skilled trades jobs</a:t>
          </a:r>
        </a:p>
        <a:p>
          <a:pPr marL="228600" lvl="1" indent="-228600" algn="l" defTabSz="933450">
            <a:lnSpc>
              <a:spcPct val="90000"/>
            </a:lnSpc>
            <a:spcBef>
              <a:spcPct val="0"/>
            </a:spcBef>
            <a:spcAft>
              <a:spcPts val="1800"/>
            </a:spcAft>
            <a:buChar char="•"/>
          </a:pPr>
          <a:r>
            <a:rPr lang="en-US" sz="2100" kern="1200" dirty="0"/>
            <a:t>30-40 suppliers expected</a:t>
          </a:r>
        </a:p>
      </dsp:txBody>
      <dsp:txXfrm>
        <a:off x="0" y="688893"/>
        <a:ext cx="4403596" cy="328576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1DBFA-C1FA-4646-9939-366A41FF7F13}">
      <dsp:nvSpPr>
        <dsp:cNvPr id="0" name=""/>
        <dsp:cNvSpPr/>
      </dsp:nvSpPr>
      <dsp:spPr>
        <a:xfrm>
          <a:off x="0" y="687189"/>
          <a:ext cx="10353675" cy="2961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3560" tIns="416560" rIns="803560" bIns="142240" numCol="1" spcCol="1270" anchor="t" anchorCtr="0">
          <a:noAutofit/>
        </a:bodyPr>
        <a:lstStyle/>
        <a:p>
          <a:pPr marL="228600" lvl="1" indent="-228600" algn="l" defTabSz="889000">
            <a:lnSpc>
              <a:spcPct val="90000"/>
            </a:lnSpc>
            <a:spcBef>
              <a:spcPct val="0"/>
            </a:spcBef>
            <a:spcAft>
              <a:spcPts val="1200"/>
            </a:spcAft>
            <a:buFont typeface="Symbol" panose="05050102010706020507" pitchFamily="18" charset="2"/>
            <a:buChar char=""/>
          </a:pPr>
          <a:r>
            <a:rPr lang="en-US" sz="2000" kern="1200" dirty="0"/>
            <a:t>A site with minimal risk of natural disasters such as earthquakes, hurricanes or floods as the semiconductor fabrication process requires not just a perfectly clean site but a facility that has little chance of mother nature harming its efforts;</a:t>
          </a:r>
        </a:p>
        <a:p>
          <a:pPr marL="228600" lvl="1" indent="-228600" algn="l" defTabSz="889000">
            <a:lnSpc>
              <a:spcPct val="90000"/>
            </a:lnSpc>
            <a:spcBef>
              <a:spcPct val="0"/>
            </a:spcBef>
            <a:spcAft>
              <a:spcPts val="1200"/>
            </a:spcAft>
            <a:buFont typeface="Symbol" panose="05050102010706020507" pitchFamily="18" charset="2"/>
            <a:buChar char=""/>
          </a:pPr>
          <a:r>
            <a:rPr lang="en-US" sz="2000" kern="1200" dirty="0"/>
            <a:t>A site with access to substantial amounts of water;</a:t>
          </a:r>
        </a:p>
        <a:p>
          <a:pPr marL="228600" lvl="1" indent="-228600" algn="l" defTabSz="889000">
            <a:lnSpc>
              <a:spcPct val="90000"/>
            </a:lnSpc>
            <a:spcBef>
              <a:spcPct val="0"/>
            </a:spcBef>
            <a:spcAft>
              <a:spcPts val="1200"/>
            </a:spcAft>
            <a:buFont typeface="Symbol" panose="05050102010706020507" pitchFamily="18" charset="2"/>
            <a:buChar char=""/>
          </a:pPr>
          <a:r>
            <a:rPr lang="en-US" sz="2000" kern="1200"/>
            <a:t>A skilled workforce in science and technology; </a:t>
          </a:r>
        </a:p>
        <a:p>
          <a:pPr marL="228600" lvl="1" indent="-228600" algn="l" defTabSz="889000">
            <a:lnSpc>
              <a:spcPct val="90000"/>
            </a:lnSpc>
            <a:spcBef>
              <a:spcPct val="0"/>
            </a:spcBef>
            <a:spcAft>
              <a:spcPts val="1200"/>
            </a:spcAft>
            <a:buFont typeface="Symbol" panose="05050102010706020507" pitchFamily="18" charset="2"/>
            <a:buChar char=""/>
          </a:pPr>
          <a:r>
            <a:rPr lang="en-US" sz="2000" kern="1200"/>
            <a:t>A major, local research and development partner; and </a:t>
          </a:r>
        </a:p>
        <a:p>
          <a:pPr marL="228600" lvl="1" indent="-228600" algn="l" defTabSz="889000">
            <a:lnSpc>
              <a:spcPct val="90000"/>
            </a:lnSpc>
            <a:spcBef>
              <a:spcPct val="0"/>
            </a:spcBef>
            <a:spcAft>
              <a:spcPts val="1200"/>
            </a:spcAft>
            <a:buFont typeface="Symbol" panose="05050102010706020507" pitchFamily="18" charset="2"/>
            <a:buChar char=""/>
          </a:pPr>
          <a:r>
            <a:rPr lang="en-US" sz="2000" kern="1200" dirty="0"/>
            <a:t>A massive economic development incentive package</a:t>
          </a:r>
        </a:p>
      </dsp:txBody>
      <dsp:txXfrm>
        <a:off x="0" y="687189"/>
        <a:ext cx="10353675" cy="2961000"/>
      </dsp:txXfrm>
    </dsp:sp>
    <dsp:sp modelId="{4508EFDE-0557-4457-B246-030EC0DA63AC}">
      <dsp:nvSpPr>
        <dsp:cNvPr id="0" name=""/>
        <dsp:cNvSpPr/>
      </dsp:nvSpPr>
      <dsp:spPr>
        <a:xfrm>
          <a:off x="517683" y="66560"/>
          <a:ext cx="9319291" cy="91582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1244600">
            <a:lnSpc>
              <a:spcPct val="90000"/>
            </a:lnSpc>
            <a:spcBef>
              <a:spcPct val="0"/>
            </a:spcBef>
            <a:spcAft>
              <a:spcPct val="35000"/>
            </a:spcAft>
            <a:buNone/>
          </a:pPr>
          <a:r>
            <a:rPr lang="en-US" sz="2800" b="1" kern="1200" dirty="0"/>
            <a:t>What does it take to land a billion-dollar semiconductor chip site?</a:t>
          </a:r>
        </a:p>
      </dsp:txBody>
      <dsp:txXfrm>
        <a:off x="562390" y="111267"/>
        <a:ext cx="9229877" cy="82641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8D46D-1CF1-4621-87A0-7468E8C9DCB6}">
      <dsp:nvSpPr>
        <dsp:cNvPr id="0" name=""/>
        <dsp:cNvSpPr/>
      </dsp:nvSpPr>
      <dsp:spPr>
        <a:xfrm>
          <a:off x="0" y="427345"/>
          <a:ext cx="8959272" cy="4548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5339" tIns="395732" rIns="695339" bIns="135128"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t>Appropriates $39B in direct subsidies for expanding semiconductor manufacturing, research, packaging, equipment, and materials capacity in the United States. </a:t>
          </a:r>
        </a:p>
        <a:p>
          <a:pPr marL="171450" lvl="1" indent="-171450" algn="l" defTabSz="844550">
            <a:lnSpc>
              <a:spcPct val="90000"/>
            </a:lnSpc>
            <a:spcBef>
              <a:spcPct val="0"/>
            </a:spcBef>
            <a:spcAft>
              <a:spcPct val="15000"/>
            </a:spcAft>
            <a:buChar char="•"/>
          </a:pPr>
          <a:r>
            <a:rPr lang="en-US" sz="1900" kern="1200" dirty="0"/>
            <a:t>$19 billion is authorized for FY22, $2 billion of this for production of “legacy,” or less complex chips critical to auto/defense industries; for FY23–26, $5B per year.</a:t>
          </a:r>
        </a:p>
        <a:p>
          <a:pPr marL="171450" lvl="1" indent="-171450" algn="l" defTabSz="844550">
            <a:lnSpc>
              <a:spcPct val="90000"/>
            </a:lnSpc>
            <a:spcBef>
              <a:spcPct val="0"/>
            </a:spcBef>
            <a:spcAft>
              <a:spcPct val="15000"/>
            </a:spcAft>
            <a:buChar char="•"/>
          </a:pPr>
          <a:r>
            <a:rPr lang="en-US" sz="1900" kern="1200"/>
            <a:t>25% tax credit for purchase, construction, manufacture, etc. of equipment or property for advanced chip manufacturing; may also be availale as a direct payment. </a:t>
          </a:r>
          <a:endParaRPr lang="en-US" sz="1900" kern="1200" dirty="0"/>
        </a:p>
        <a:p>
          <a:pPr marL="171450" lvl="1" indent="-171450" algn="l" defTabSz="844550">
            <a:lnSpc>
              <a:spcPct val="90000"/>
            </a:lnSpc>
            <a:spcBef>
              <a:spcPct val="0"/>
            </a:spcBef>
            <a:spcAft>
              <a:spcPct val="15000"/>
            </a:spcAft>
            <a:buChar char="•"/>
          </a:pPr>
          <a:r>
            <a:rPr lang="en-US" sz="1900" kern="1200" dirty="0"/>
            <a:t>$11B toward R&amp;D and workforce development, including: </a:t>
          </a:r>
          <a:r>
            <a:rPr lang="en-US" sz="1900" kern="1200" dirty="0" err="1"/>
            <a:t>Nat’l</a:t>
          </a:r>
          <a:r>
            <a:rPr lang="en-US" sz="1900" kern="1200" dirty="0"/>
            <a:t> Semiconductor Tech Center, Advanced Packaging Manufacturing Program, NIST programs on metrology and USA Manufacturing site; $25m annual for workforce development.</a:t>
          </a:r>
        </a:p>
        <a:p>
          <a:pPr marL="171450" lvl="1" indent="-171450" algn="l" defTabSz="844550">
            <a:lnSpc>
              <a:spcPct val="90000"/>
            </a:lnSpc>
            <a:spcBef>
              <a:spcPct val="0"/>
            </a:spcBef>
            <a:spcAft>
              <a:spcPct val="15000"/>
            </a:spcAft>
            <a:buChar char="•"/>
          </a:pPr>
          <a:r>
            <a:rPr lang="en-US" sz="1900" kern="1200" dirty="0"/>
            <a:t>NSF/NIST authorizations (requiring annual appropriations): $81B for various programs to enhance STEM education, STEM workforce development and establish regional and local technology development resources</a:t>
          </a:r>
        </a:p>
      </dsp:txBody>
      <dsp:txXfrm>
        <a:off x="0" y="427345"/>
        <a:ext cx="8959272" cy="4548600"/>
      </dsp:txXfrm>
    </dsp:sp>
    <dsp:sp modelId="{D4220AED-C531-462B-BC4E-0AAC72BBAFD3}">
      <dsp:nvSpPr>
        <dsp:cNvPr id="0" name=""/>
        <dsp:cNvSpPr/>
      </dsp:nvSpPr>
      <dsp:spPr>
        <a:xfrm>
          <a:off x="447963" y="231553"/>
          <a:ext cx="6271490" cy="5608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047" tIns="0" rIns="237047" bIns="0" numCol="1" spcCol="1270" anchor="ctr" anchorCtr="0">
          <a:noAutofit/>
        </a:bodyPr>
        <a:lstStyle/>
        <a:p>
          <a:pPr marL="0" lvl="0" indent="0" algn="l" defTabSz="844550">
            <a:lnSpc>
              <a:spcPct val="90000"/>
            </a:lnSpc>
            <a:spcBef>
              <a:spcPct val="0"/>
            </a:spcBef>
            <a:spcAft>
              <a:spcPct val="35000"/>
            </a:spcAft>
            <a:buNone/>
          </a:pPr>
          <a:r>
            <a:rPr lang="en-US" sz="1900" kern="1200" dirty="0"/>
            <a:t>Key provisions: Semiconductor/R&amp;D Incentives</a:t>
          </a:r>
        </a:p>
      </dsp:txBody>
      <dsp:txXfrm>
        <a:off x="475343" y="258933"/>
        <a:ext cx="6216730" cy="50612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93445-B914-4C61-B008-B340B1037F35}">
      <dsp:nvSpPr>
        <dsp:cNvPr id="0" name=""/>
        <dsp:cNvSpPr/>
      </dsp:nvSpPr>
      <dsp:spPr>
        <a:xfrm>
          <a:off x="964" y="263336"/>
          <a:ext cx="3763072" cy="2257843"/>
        </a:xfrm>
        <a:prstGeom prst="rect">
          <a:avLst/>
        </a:prstGeom>
        <a:solidFill>
          <a:schemeClr val="accent6">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Prohibited Country Investment Restrictions: </a:t>
          </a:r>
          <a:r>
            <a:rPr lang="en-US" sz="1800" kern="1200" dirty="0"/>
            <a:t>Companies receiving assistance are prohibited from any “significant transaction” involving the “material expansion of semiconductor manufacturing capacity in People’s Republic of China.”</a:t>
          </a:r>
        </a:p>
      </dsp:txBody>
      <dsp:txXfrm>
        <a:off x="964" y="263336"/>
        <a:ext cx="3763072" cy="2257843"/>
      </dsp:txXfrm>
    </dsp:sp>
    <dsp:sp modelId="{264A44C1-26F8-4770-914A-092EBA18E951}">
      <dsp:nvSpPr>
        <dsp:cNvPr id="0" name=""/>
        <dsp:cNvSpPr/>
      </dsp:nvSpPr>
      <dsp:spPr>
        <a:xfrm>
          <a:off x="4140344" y="263336"/>
          <a:ext cx="3763072" cy="2257843"/>
        </a:xfrm>
        <a:prstGeom prst="rect">
          <a:avLst/>
        </a:prstGeom>
        <a:solidFill>
          <a:schemeClr val="accent6">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Tax Incentives: </a:t>
          </a:r>
          <a:r>
            <a:rPr lang="en-US" sz="1800" kern="1200"/>
            <a:t>requirement of “Qualifying Projects and Properties” during specified time frame; eligibility as direct payments for those without sufficient tax liability to take credits.</a:t>
          </a:r>
          <a:endParaRPr lang="en-US" sz="1800" kern="1200" dirty="0"/>
        </a:p>
      </dsp:txBody>
      <dsp:txXfrm>
        <a:off x="4140344" y="263336"/>
        <a:ext cx="3763072" cy="2257843"/>
      </dsp:txXfrm>
    </dsp:sp>
    <dsp:sp modelId="{A9786E69-B3DA-45A1-B4DD-0CDABB67FD52}">
      <dsp:nvSpPr>
        <dsp:cNvPr id="0" name=""/>
        <dsp:cNvSpPr/>
      </dsp:nvSpPr>
      <dsp:spPr>
        <a:xfrm>
          <a:off x="2070654" y="2897487"/>
          <a:ext cx="3763072" cy="2257843"/>
        </a:xfrm>
        <a:prstGeom prst="rect">
          <a:avLst/>
        </a:prstGeom>
        <a:solidFill>
          <a:schemeClr val="accent6">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Key Eligibility Requirements: </a:t>
          </a:r>
          <a:r>
            <a:rPr lang="en-US" sz="1800" kern="1200"/>
            <a:t>state or local incentives for the project; provision of training/education benefits and employ economically disadvantaged individuals; and evidence that project is in the economic and national security interests of the United States </a:t>
          </a:r>
          <a:r>
            <a:rPr lang="en-US" sz="1800" u="sng" kern="1200"/>
            <a:t>and</a:t>
          </a:r>
          <a:r>
            <a:rPr lang="en-US" sz="1800" kern="1200"/>
            <a:t> addresses identified gaps in the domestic supply chain.</a:t>
          </a:r>
          <a:endParaRPr lang="en-US" sz="1800" kern="1200" dirty="0"/>
        </a:p>
      </dsp:txBody>
      <dsp:txXfrm>
        <a:off x="2070654" y="2897487"/>
        <a:ext cx="3763072" cy="225784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2AEE9-E7A4-45D4-A723-3B9D41B7FB88}">
      <dsp:nvSpPr>
        <dsp:cNvPr id="0" name=""/>
        <dsp:cNvSpPr/>
      </dsp:nvSpPr>
      <dsp:spPr>
        <a:xfrm>
          <a:off x="101612" y="2797"/>
          <a:ext cx="10159974" cy="3418641"/>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Industry Focus: Electric Vehicle Industry</a:t>
          </a:r>
        </a:p>
      </dsp:txBody>
      <dsp:txXfrm>
        <a:off x="101612" y="2797"/>
        <a:ext cx="10159974" cy="341864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7228D-1FFC-4A13-BAE1-5FB308DAB14C}">
      <dsp:nvSpPr>
        <dsp:cNvPr id="0" name=""/>
        <dsp:cNvSpPr/>
      </dsp:nvSpPr>
      <dsp:spPr>
        <a:xfrm>
          <a:off x="0" y="317708"/>
          <a:ext cx="3866920" cy="4422600"/>
        </a:xfrm>
        <a:prstGeom prst="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0116" tIns="374904" rIns="3001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$171.26 B in 2020 expected to reach $725.14 B by 2026</a:t>
          </a:r>
        </a:p>
        <a:p>
          <a:pPr marL="171450" lvl="1" indent="-171450" algn="l" defTabSz="800100">
            <a:lnSpc>
              <a:spcPct val="90000"/>
            </a:lnSpc>
            <a:spcBef>
              <a:spcPct val="0"/>
            </a:spcBef>
            <a:spcAft>
              <a:spcPct val="15000"/>
            </a:spcAft>
            <a:buChar char="•"/>
          </a:pPr>
          <a:r>
            <a:rPr lang="en-US" sz="1800" kern="1200" dirty="0"/>
            <a:t>Ford spending $11.5 B on EVs through 2022 </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Mercedes Benz 25 new plugin hybrid EVs to fully EV by 2025</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GM plans 30 new global EVs by 2025</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Toyota to produce 3.5 M EVs by 2030 to offer 30 EVs by 2030 </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Honda 40% zero emission sales goal by 2030</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Daimler AG  70% of sales in Europe and over 40% in the U.S. to be low-emission vehicles (LEV) by 2030</a:t>
          </a:r>
        </a:p>
      </dsp:txBody>
      <dsp:txXfrm>
        <a:off x="0" y="317708"/>
        <a:ext cx="3866920" cy="4422600"/>
      </dsp:txXfrm>
    </dsp:sp>
    <dsp:sp modelId="{E40A4EB9-EDE3-4E6F-8F52-FAB1EB4D4861}">
      <dsp:nvSpPr>
        <dsp:cNvPr id="0" name=""/>
        <dsp:cNvSpPr/>
      </dsp:nvSpPr>
      <dsp:spPr>
        <a:xfrm>
          <a:off x="193346" y="52028"/>
          <a:ext cx="2706844" cy="531360"/>
        </a:xfrm>
        <a:prstGeom prst="roundRect">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312" tIns="0" rIns="102312" bIns="0" numCol="1" spcCol="1270" anchor="ctr" anchorCtr="0">
          <a:noAutofit/>
        </a:bodyPr>
        <a:lstStyle/>
        <a:p>
          <a:pPr marL="0" lvl="0" indent="0" algn="l" defTabSz="800100">
            <a:lnSpc>
              <a:spcPct val="90000"/>
            </a:lnSpc>
            <a:spcBef>
              <a:spcPct val="0"/>
            </a:spcBef>
            <a:spcAft>
              <a:spcPct val="35000"/>
            </a:spcAft>
            <a:buNone/>
          </a:pPr>
          <a:r>
            <a:rPr lang="en-US" sz="1800" kern="1200" dirty="0"/>
            <a:t>EV Market Growth</a:t>
          </a:r>
        </a:p>
      </dsp:txBody>
      <dsp:txXfrm>
        <a:off x="219285" y="77967"/>
        <a:ext cx="2654966" cy="47948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D64EE-3671-4274-98A4-39834A22CD6A}">
      <dsp:nvSpPr>
        <dsp:cNvPr id="0" name=""/>
        <dsp:cNvSpPr/>
      </dsp:nvSpPr>
      <dsp:spPr>
        <a:xfrm>
          <a:off x="0" y="174992"/>
          <a:ext cx="10353675" cy="2520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C7D75A-710A-4650-8311-7613EDE8876D}">
      <dsp:nvSpPr>
        <dsp:cNvPr id="0" name=""/>
        <dsp:cNvSpPr/>
      </dsp:nvSpPr>
      <dsp:spPr>
        <a:xfrm>
          <a:off x="517683" y="27392"/>
          <a:ext cx="7247572" cy="295200"/>
        </a:xfrm>
        <a:prstGeom prst="roundRect">
          <a:avLst/>
        </a:prstGeom>
        <a:solidFill>
          <a:srgbClr val="FFC000">
            <a:lumMod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889000">
            <a:lnSpc>
              <a:spcPct val="90000"/>
            </a:lnSpc>
            <a:spcBef>
              <a:spcPct val="0"/>
            </a:spcBef>
            <a:spcAft>
              <a:spcPct val="35000"/>
            </a:spcAft>
            <a:buNone/>
          </a:pPr>
          <a:r>
            <a:rPr lang="en-US" sz="2000" b="0" i="0" kern="1200" dirty="0" err="1">
              <a:solidFill>
                <a:schemeClr val="bg1"/>
              </a:solidFill>
              <a:latin typeface="Calibri" panose="020F0502020204030204"/>
              <a:ea typeface="+mn-ea"/>
              <a:cs typeface="+mn-cs"/>
            </a:rPr>
            <a:t>JobsOhio</a:t>
          </a:r>
          <a:r>
            <a:rPr lang="en-US" sz="2000" b="0" i="0" kern="1200" dirty="0">
              <a:solidFill>
                <a:schemeClr val="bg1"/>
              </a:solidFill>
              <a:latin typeface="Calibri" panose="020F0502020204030204"/>
              <a:ea typeface="+mn-ea"/>
              <a:cs typeface="+mn-cs"/>
            </a:rPr>
            <a:t> Growth Fund</a:t>
          </a:r>
          <a:endParaRPr lang="en-US" sz="2000" kern="1200" dirty="0">
            <a:solidFill>
              <a:schemeClr val="bg1"/>
            </a:solidFill>
            <a:latin typeface="Calibri" panose="020F0502020204030204"/>
            <a:ea typeface="+mn-ea"/>
            <a:cs typeface="+mn-cs"/>
          </a:endParaRPr>
        </a:p>
      </dsp:txBody>
      <dsp:txXfrm>
        <a:off x="532093" y="41802"/>
        <a:ext cx="7218752" cy="266380"/>
      </dsp:txXfrm>
    </dsp:sp>
    <dsp:sp modelId="{073929BF-E575-43EB-9103-B48300FBA7FB}">
      <dsp:nvSpPr>
        <dsp:cNvPr id="0" name=""/>
        <dsp:cNvSpPr/>
      </dsp:nvSpPr>
      <dsp:spPr>
        <a:xfrm>
          <a:off x="0" y="628592"/>
          <a:ext cx="10353675" cy="2520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8BD97F-CC26-4EE3-8085-515568E9932E}">
      <dsp:nvSpPr>
        <dsp:cNvPr id="0" name=""/>
        <dsp:cNvSpPr/>
      </dsp:nvSpPr>
      <dsp:spPr>
        <a:xfrm>
          <a:off x="517683" y="480992"/>
          <a:ext cx="7247572" cy="295200"/>
        </a:xfrm>
        <a:prstGeom prst="round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889000">
            <a:lnSpc>
              <a:spcPct val="90000"/>
            </a:lnSpc>
            <a:spcBef>
              <a:spcPct val="0"/>
            </a:spcBef>
            <a:spcAft>
              <a:spcPct val="35000"/>
            </a:spcAft>
            <a:buNone/>
          </a:pPr>
          <a:r>
            <a:rPr lang="en-US" sz="2000" b="0" i="0" kern="1200" dirty="0" err="1">
              <a:solidFill>
                <a:schemeClr val="bg1"/>
              </a:solidFill>
              <a:latin typeface="Calibri" panose="020F0502020204030204"/>
              <a:ea typeface="+mn-ea"/>
              <a:cs typeface="+mn-cs"/>
            </a:rPr>
            <a:t>JobsOhio</a:t>
          </a:r>
          <a:r>
            <a:rPr lang="en-US" sz="2000" b="0" i="0" kern="1200" dirty="0">
              <a:solidFill>
                <a:schemeClr val="bg1"/>
              </a:solidFill>
              <a:latin typeface="Calibri" panose="020F0502020204030204"/>
              <a:ea typeface="+mn-ea"/>
              <a:cs typeface="+mn-cs"/>
            </a:rPr>
            <a:t> Research and Development Center Grant </a:t>
          </a:r>
        </a:p>
      </dsp:txBody>
      <dsp:txXfrm>
        <a:off x="532093" y="495402"/>
        <a:ext cx="7218752" cy="266380"/>
      </dsp:txXfrm>
    </dsp:sp>
    <dsp:sp modelId="{52728BB7-CA6F-4456-AA59-9052B104B476}">
      <dsp:nvSpPr>
        <dsp:cNvPr id="0" name=""/>
        <dsp:cNvSpPr/>
      </dsp:nvSpPr>
      <dsp:spPr>
        <a:xfrm>
          <a:off x="0" y="1082192"/>
          <a:ext cx="10353675" cy="2520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368509-5E20-4651-8547-D8D0FE203BDA}">
      <dsp:nvSpPr>
        <dsp:cNvPr id="0" name=""/>
        <dsp:cNvSpPr/>
      </dsp:nvSpPr>
      <dsp:spPr>
        <a:xfrm>
          <a:off x="517683" y="934592"/>
          <a:ext cx="7247572" cy="295200"/>
        </a:xfrm>
        <a:prstGeom prst="roundRect">
          <a:avLst/>
        </a:prstGeom>
        <a:solidFill>
          <a:srgbClr val="FFC000">
            <a:lumMod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889000">
            <a:lnSpc>
              <a:spcPct val="90000"/>
            </a:lnSpc>
            <a:spcBef>
              <a:spcPct val="0"/>
            </a:spcBef>
            <a:spcAft>
              <a:spcPct val="35000"/>
            </a:spcAft>
            <a:buNone/>
          </a:pPr>
          <a:r>
            <a:rPr lang="en-US" sz="2000" kern="1200" dirty="0" err="1">
              <a:solidFill>
                <a:schemeClr val="bg1"/>
              </a:solidFill>
              <a:latin typeface="Calibri" panose="020F0502020204030204"/>
              <a:ea typeface="+mn-ea"/>
              <a:cs typeface="+mn-cs"/>
            </a:rPr>
            <a:t>JobsOhio</a:t>
          </a:r>
          <a:r>
            <a:rPr lang="en-US" sz="2000" kern="1200" dirty="0">
              <a:solidFill>
                <a:schemeClr val="bg1"/>
              </a:solidFill>
              <a:latin typeface="Calibri" panose="020F0502020204030204"/>
              <a:ea typeface="+mn-ea"/>
              <a:cs typeface="+mn-cs"/>
            </a:rPr>
            <a:t> Revitalization Program</a:t>
          </a:r>
        </a:p>
      </dsp:txBody>
      <dsp:txXfrm>
        <a:off x="532093" y="949002"/>
        <a:ext cx="7218752" cy="266380"/>
      </dsp:txXfrm>
    </dsp:sp>
    <dsp:sp modelId="{B3046268-3176-4140-8FF4-B772B41AB40A}">
      <dsp:nvSpPr>
        <dsp:cNvPr id="0" name=""/>
        <dsp:cNvSpPr/>
      </dsp:nvSpPr>
      <dsp:spPr>
        <a:xfrm>
          <a:off x="0" y="1535792"/>
          <a:ext cx="10353675" cy="2520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190072-9068-4D35-AD45-1051D2382F6A}">
      <dsp:nvSpPr>
        <dsp:cNvPr id="0" name=""/>
        <dsp:cNvSpPr/>
      </dsp:nvSpPr>
      <dsp:spPr>
        <a:xfrm>
          <a:off x="517683" y="1388192"/>
          <a:ext cx="7247572" cy="295200"/>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889000">
            <a:lnSpc>
              <a:spcPct val="90000"/>
            </a:lnSpc>
            <a:spcBef>
              <a:spcPct val="0"/>
            </a:spcBef>
            <a:spcAft>
              <a:spcPct val="35000"/>
            </a:spcAft>
            <a:buNone/>
          </a:pPr>
          <a:r>
            <a:rPr lang="en-US" sz="2000" b="0" i="0" kern="1200" dirty="0" err="1">
              <a:solidFill>
                <a:schemeClr val="bg1"/>
              </a:solidFill>
              <a:latin typeface="Calibri" panose="020F0502020204030204"/>
              <a:ea typeface="+mn-ea"/>
              <a:cs typeface="+mn-cs"/>
            </a:rPr>
            <a:t>JobsOhio</a:t>
          </a:r>
          <a:r>
            <a:rPr lang="en-US" sz="2000" b="0" i="0" kern="1200" dirty="0">
              <a:solidFill>
                <a:schemeClr val="bg1"/>
              </a:solidFill>
              <a:latin typeface="Calibri" panose="020F0502020204030204"/>
              <a:ea typeface="+mn-ea"/>
              <a:cs typeface="+mn-cs"/>
            </a:rPr>
            <a:t> Workforce Grant</a:t>
          </a:r>
          <a:endParaRPr lang="en-US" sz="2000" kern="1200" dirty="0">
            <a:solidFill>
              <a:schemeClr val="bg1"/>
            </a:solidFill>
            <a:latin typeface="Calibri" panose="020F0502020204030204"/>
            <a:ea typeface="+mn-ea"/>
            <a:cs typeface="+mn-cs"/>
          </a:endParaRPr>
        </a:p>
      </dsp:txBody>
      <dsp:txXfrm>
        <a:off x="532093" y="1402602"/>
        <a:ext cx="7218752" cy="266380"/>
      </dsp:txXfrm>
    </dsp:sp>
    <dsp:sp modelId="{EC01A547-6365-40C4-A9EC-8656C3B6B206}">
      <dsp:nvSpPr>
        <dsp:cNvPr id="0" name=""/>
        <dsp:cNvSpPr/>
      </dsp:nvSpPr>
      <dsp:spPr>
        <a:xfrm>
          <a:off x="0" y="1989392"/>
          <a:ext cx="10353675" cy="252000"/>
        </a:xfrm>
        <a:prstGeom prst="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214022-0481-4CA4-91BE-E230EFED4905}">
      <dsp:nvSpPr>
        <dsp:cNvPr id="0" name=""/>
        <dsp:cNvSpPr/>
      </dsp:nvSpPr>
      <dsp:spPr>
        <a:xfrm>
          <a:off x="517683" y="1841792"/>
          <a:ext cx="7247572" cy="295200"/>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Calibri" panose="020F0502020204030204"/>
              <a:ea typeface="+mn-ea"/>
              <a:cs typeface="+mn-cs"/>
            </a:rPr>
            <a:t>Joint Economic Development Districts</a:t>
          </a:r>
        </a:p>
      </dsp:txBody>
      <dsp:txXfrm>
        <a:off x="532093" y="1856202"/>
        <a:ext cx="7218752" cy="266380"/>
      </dsp:txXfrm>
    </dsp:sp>
    <dsp:sp modelId="{1AD474A5-A504-4E79-9354-294749AAFF94}">
      <dsp:nvSpPr>
        <dsp:cNvPr id="0" name=""/>
        <dsp:cNvSpPr/>
      </dsp:nvSpPr>
      <dsp:spPr>
        <a:xfrm>
          <a:off x="0" y="2442992"/>
          <a:ext cx="10353675" cy="2520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9DAA7F-3C5A-4BD5-BD2D-567E1F947E21}">
      <dsp:nvSpPr>
        <dsp:cNvPr id="0" name=""/>
        <dsp:cNvSpPr/>
      </dsp:nvSpPr>
      <dsp:spPr>
        <a:xfrm>
          <a:off x="517683" y="2295392"/>
          <a:ext cx="7247572" cy="295200"/>
        </a:xfrm>
        <a:prstGeom prst="roundRect">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Calibri" panose="020F0502020204030204"/>
              <a:ea typeface="+mn-ea"/>
              <a:cs typeface="+mn-cs"/>
            </a:rPr>
            <a:t>Ohio Job Creation Tax Credit</a:t>
          </a:r>
        </a:p>
      </dsp:txBody>
      <dsp:txXfrm>
        <a:off x="532093" y="2309802"/>
        <a:ext cx="7218752" cy="266380"/>
      </dsp:txXfrm>
    </dsp:sp>
    <dsp:sp modelId="{9AC47F98-0039-4549-A971-EB5A871DAA49}">
      <dsp:nvSpPr>
        <dsp:cNvPr id="0" name=""/>
        <dsp:cNvSpPr/>
      </dsp:nvSpPr>
      <dsp:spPr>
        <a:xfrm>
          <a:off x="0" y="2896593"/>
          <a:ext cx="10353675" cy="2520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890AEA-E236-4C28-9C2E-AFC55BB2EF3E}">
      <dsp:nvSpPr>
        <dsp:cNvPr id="0" name=""/>
        <dsp:cNvSpPr/>
      </dsp:nvSpPr>
      <dsp:spPr>
        <a:xfrm>
          <a:off x="517683" y="2748992"/>
          <a:ext cx="7247572" cy="29520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Calibri" panose="020F0502020204030204"/>
              <a:ea typeface="+mn-ea"/>
              <a:cs typeface="+mn-cs"/>
            </a:rPr>
            <a:t>Ohio 629 Roadwork Grants</a:t>
          </a:r>
        </a:p>
      </dsp:txBody>
      <dsp:txXfrm>
        <a:off x="532093" y="2763402"/>
        <a:ext cx="7218752" cy="266380"/>
      </dsp:txXfrm>
    </dsp:sp>
    <dsp:sp modelId="{3303B098-70E5-43DB-B5F7-1ED91CD973D5}">
      <dsp:nvSpPr>
        <dsp:cNvPr id="0" name=""/>
        <dsp:cNvSpPr/>
      </dsp:nvSpPr>
      <dsp:spPr>
        <a:xfrm>
          <a:off x="0" y="3350193"/>
          <a:ext cx="10353675" cy="2520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93264E-F6E3-44B2-9E52-2541B815F157}">
      <dsp:nvSpPr>
        <dsp:cNvPr id="0" name=""/>
        <dsp:cNvSpPr/>
      </dsp:nvSpPr>
      <dsp:spPr>
        <a:xfrm>
          <a:off x="517683" y="3202593"/>
          <a:ext cx="7247572" cy="295200"/>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Calibri" panose="020F0502020204030204"/>
              <a:ea typeface="+mn-ea"/>
              <a:cs typeface="+mn-cs"/>
            </a:rPr>
            <a:t>Ohio </a:t>
          </a:r>
          <a:r>
            <a:rPr lang="en-US" sz="2000" kern="1200" dirty="0" err="1">
              <a:solidFill>
                <a:schemeClr val="bg1"/>
              </a:solidFill>
              <a:latin typeface="Calibri" panose="020F0502020204030204"/>
              <a:ea typeface="+mn-ea"/>
              <a:cs typeface="+mn-cs"/>
            </a:rPr>
            <a:t>MegaProject</a:t>
          </a:r>
          <a:r>
            <a:rPr lang="en-US" sz="2000" kern="1200" dirty="0">
              <a:solidFill>
                <a:schemeClr val="bg1"/>
              </a:solidFill>
              <a:latin typeface="Calibri" panose="020F0502020204030204"/>
              <a:ea typeface="+mn-ea"/>
              <a:cs typeface="+mn-cs"/>
            </a:rPr>
            <a:t> Incentive</a:t>
          </a:r>
        </a:p>
      </dsp:txBody>
      <dsp:txXfrm>
        <a:off x="532093" y="3217003"/>
        <a:ext cx="7218752" cy="266380"/>
      </dsp:txXfrm>
    </dsp:sp>
    <dsp:sp modelId="{54F900D1-E576-41FB-A7B6-1C03BBB7FB63}">
      <dsp:nvSpPr>
        <dsp:cNvPr id="0" name=""/>
        <dsp:cNvSpPr/>
      </dsp:nvSpPr>
      <dsp:spPr>
        <a:xfrm>
          <a:off x="0" y="3803793"/>
          <a:ext cx="10353675" cy="2520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BD9844-4625-45F7-8FC8-28CAB0EEAB61}">
      <dsp:nvSpPr>
        <dsp:cNvPr id="0" name=""/>
        <dsp:cNvSpPr/>
      </dsp:nvSpPr>
      <dsp:spPr>
        <a:xfrm>
          <a:off x="517683" y="3656193"/>
          <a:ext cx="7247572" cy="295200"/>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Calibri" panose="020F0502020204030204"/>
              <a:ea typeface="+mn-ea"/>
              <a:cs typeface="+mn-cs"/>
            </a:rPr>
            <a:t>Tax Abatement</a:t>
          </a:r>
        </a:p>
      </dsp:txBody>
      <dsp:txXfrm>
        <a:off x="532093" y="3670603"/>
        <a:ext cx="7218752" cy="266380"/>
      </dsp:txXfrm>
    </dsp:sp>
    <dsp:sp modelId="{FE3074E0-23A8-4C81-A335-890408582098}">
      <dsp:nvSpPr>
        <dsp:cNvPr id="0" name=""/>
        <dsp:cNvSpPr/>
      </dsp:nvSpPr>
      <dsp:spPr>
        <a:xfrm>
          <a:off x="0" y="4257393"/>
          <a:ext cx="10353675" cy="252000"/>
        </a:xfrm>
        <a:prstGeom prst="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1590DA-C758-4E0A-98D0-F7AA685CA24E}">
      <dsp:nvSpPr>
        <dsp:cNvPr id="0" name=""/>
        <dsp:cNvSpPr/>
      </dsp:nvSpPr>
      <dsp:spPr>
        <a:xfrm>
          <a:off x="517683" y="4109793"/>
          <a:ext cx="7247572" cy="295200"/>
        </a:xfrm>
        <a:prstGeom prst="round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Calibri" panose="020F0502020204030204"/>
              <a:ea typeface="+mn-ea"/>
              <a:cs typeface="+mn-cs"/>
            </a:rPr>
            <a:t>Tax Increment Financing</a:t>
          </a:r>
        </a:p>
      </dsp:txBody>
      <dsp:txXfrm>
        <a:off x="532093" y="4124203"/>
        <a:ext cx="7218752" cy="26638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0DAED-02E9-474F-9B2C-23D6DF4F7C10}">
      <dsp:nvSpPr>
        <dsp:cNvPr id="0" name=""/>
        <dsp:cNvSpPr/>
      </dsp:nvSpPr>
      <dsp:spPr>
        <a:xfrm>
          <a:off x="1265" y="232022"/>
          <a:ext cx="4933652" cy="296019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Questions?</a:t>
          </a:r>
        </a:p>
      </dsp:txBody>
      <dsp:txXfrm>
        <a:off x="1265" y="232022"/>
        <a:ext cx="4933652" cy="2960191"/>
      </dsp:txXfrm>
    </dsp:sp>
    <dsp:sp modelId="{0C479CF1-25BC-447E-8322-94CD5AF7ABF2}">
      <dsp:nvSpPr>
        <dsp:cNvPr id="0" name=""/>
        <dsp:cNvSpPr/>
      </dsp:nvSpPr>
      <dsp:spPr>
        <a:xfrm>
          <a:off x="5428282" y="232022"/>
          <a:ext cx="4933652" cy="296019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Contact</a:t>
          </a:r>
        </a:p>
        <a:p>
          <a:pPr marL="228600" lvl="1" indent="-228600" algn="l" defTabSz="1155700">
            <a:lnSpc>
              <a:spcPct val="90000"/>
            </a:lnSpc>
            <a:spcBef>
              <a:spcPct val="0"/>
            </a:spcBef>
            <a:spcAft>
              <a:spcPct val="15000"/>
            </a:spcAft>
            <a:buChar char="•"/>
          </a:pPr>
          <a:r>
            <a:rPr lang="en-US" sz="2600" kern="1200" dirty="0"/>
            <a:t>drobinson@montrosegroupllc.com</a:t>
          </a:r>
        </a:p>
        <a:p>
          <a:pPr marL="228600" lvl="1" indent="-228600" algn="l" defTabSz="1155700">
            <a:lnSpc>
              <a:spcPct val="90000"/>
            </a:lnSpc>
            <a:spcBef>
              <a:spcPct val="0"/>
            </a:spcBef>
            <a:spcAft>
              <a:spcPct val="15000"/>
            </a:spcAft>
            <a:buChar char="•"/>
          </a:pPr>
          <a:r>
            <a:rPr lang="en-US" sz="2600" kern="1200" dirty="0"/>
            <a:t>ngreen@montrosegroupllc.com</a:t>
          </a:r>
        </a:p>
        <a:p>
          <a:pPr marL="228600" lvl="1" indent="-228600" algn="l" defTabSz="1155700">
            <a:lnSpc>
              <a:spcPct val="90000"/>
            </a:lnSpc>
            <a:spcBef>
              <a:spcPct val="0"/>
            </a:spcBef>
            <a:spcAft>
              <a:spcPct val="15000"/>
            </a:spcAft>
            <a:buChar char="•"/>
          </a:pPr>
          <a:r>
            <a:rPr lang="en-US" sz="2600" kern="1200" dirty="0"/>
            <a:t>jbgrant@montrosegroupllc.com</a:t>
          </a:r>
        </a:p>
        <a:p>
          <a:pPr marL="228600" lvl="1" indent="-228600" algn="l" defTabSz="1155700">
            <a:lnSpc>
              <a:spcPct val="90000"/>
            </a:lnSpc>
            <a:spcBef>
              <a:spcPct val="0"/>
            </a:spcBef>
            <a:spcAft>
              <a:spcPct val="15000"/>
            </a:spcAft>
            <a:buChar char="•"/>
          </a:pPr>
          <a:r>
            <a:rPr lang="en-US" sz="2600" kern="1200" dirty="0"/>
            <a:t>tbiggam@montrosegroupllc.com</a:t>
          </a:r>
        </a:p>
        <a:p>
          <a:pPr marL="228600" lvl="1" indent="-228600" algn="l" defTabSz="1155700">
            <a:lnSpc>
              <a:spcPct val="90000"/>
            </a:lnSpc>
            <a:spcBef>
              <a:spcPct val="0"/>
            </a:spcBef>
            <a:spcAft>
              <a:spcPct val="15000"/>
            </a:spcAft>
            <a:buChar char="•"/>
          </a:pPr>
          <a:r>
            <a:rPr lang="en-US" sz="2600" kern="1200" dirty="0"/>
            <a:t>hcrume@montrosegroupllc.com</a:t>
          </a:r>
        </a:p>
      </dsp:txBody>
      <dsp:txXfrm>
        <a:off x="5428282" y="232022"/>
        <a:ext cx="4933652" cy="29601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0894B-A4D2-4DE7-8EEA-8E040325BF5B}">
      <dsp:nvSpPr>
        <dsp:cNvPr id="0" name=""/>
        <dsp:cNvSpPr/>
      </dsp:nvSpPr>
      <dsp:spPr>
        <a:xfrm>
          <a:off x="0" y="3693"/>
          <a:ext cx="10363200" cy="864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a:t>Ohio's Strategic Location</a:t>
          </a:r>
        </a:p>
      </dsp:txBody>
      <dsp:txXfrm>
        <a:off x="0" y="3693"/>
        <a:ext cx="10363200" cy="864000"/>
      </dsp:txXfrm>
    </dsp:sp>
    <dsp:sp modelId="{8AEC492F-A2B4-4781-8CA9-7243DFD8424A}">
      <dsp:nvSpPr>
        <dsp:cNvPr id="0" name=""/>
        <dsp:cNvSpPr/>
      </dsp:nvSpPr>
      <dsp:spPr>
        <a:xfrm>
          <a:off x="0" y="867693"/>
          <a:ext cx="10363200" cy="255285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a:t>Within 500 miles of half the U.S. Population</a:t>
          </a:r>
        </a:p>
        <a:p>
          <a:pPr marL="285750" lvl="1" indent="-285750" algn="l" defTabSz="1333500">
            <a:lnSpc>
              <a:spcPct val="90000"/>
            </a:lnSpc>
            <a:spcBef>
              <a:spcPct val="0"/>
            </a:spcBef>
            <a:spcAft>
              <a:spcPct val="15000"/>
            </a:spcAft>
            <a:buChar char="•"/>
          </a:pPr>
          <a:r>
            <a:rPr lang="en-US" sz="3000" kern="1200"/>
            <a:t>Connected to largest fresh water source in the world</a:t>
          </a:r>
        </a:p>
        <a:p>
          <a:pPr marL="285750" lvl="1" indent="-285750" algn="l" defTabSz="1333500">
            <a:lnSpc>
              <a:spcPct val="90000"/>
            </a:lnSpc>
            <a:spcBef>
              <a:spcPct val="0"/>
            </a:spcBef>
            <a:spcAft>
              <a:spcPct val="15000"/>
            </a:spcAft>
            <a:buChar char="•"/>
          </a:pPr>
          <a:r>
            <a:rPr lang="en-US" sz="3000" kern="1200"/>
            <a:t>Large population base spreadout in the state</a:t>
          </a:r>
        </a:p>
        <a:p>
          <a:pPr marL="285750" lvl="1" indent="-285750" algn="l" defTabSz="1333500">
            <a:lnSpc>
              <a:spcPct val="90000"/>
            </a:lnSpc>
            <a:spcBef>
              <a:spcPct val="0"/>
            </a:spcBef>
            <a:spcAft>
              <a:spcPct val="15000"/>
            </a:spcAft>
            <a:buChar char="•"/>
          </a:pPr>
          <a:r>
            <a:rPr lang="en-US" sz="3000" kern="1200"/>
            <a:t>Substantial transportation and educational infrastructure</a:t>
          </a:r>
        </a:p>
        <a:p>
          <a:pPr marL="285750" lvl="1" indent="-285750" algn="l" defTabSz="1333500">
            <a:lnSpc>
              <a:spcPct val="90000"/>
            </a:lnSpc>
            <a:spcBef>
              <a:spcPct val="0"/>
            </a:spcBef>
            <a:spcAft>
              <a:spcPct val="15000"/>
            </a:spcAft>
            <a:buChar char="•"/>
          </a:pPr>
          <a:r>
            <a:rPr lang="en-US" sz="3000" kern="1200"/>
            <a:t>Second largest state economic development incentive fund </a:t>
          </a:r>
        </a:p>
      </dsp:txBody>
      <dsp:txXfrm>
        <a:off x="0" y="867693"/>
        <a:ext cx="10363200" cy="25528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C626C-9C62-4179-8905-216FA5FEC1EA}">
      <dsp:nvSpPr>
        <dsp:cNvPr id="0" name=""/>
        <dsp:cNvSpPr/>
      </dsp:nvSpPr>
      <dsp:spPr>
        <a:xfrm>
          <a:off x="92353" y="2797"/>
          <a:ext cx="10178492" cy="341864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Finding a Site: Understanding the Real Estate Challenge</a:t>
          </a:r>
        </a:p>
      </dsp:txBody>
      <dsp:txXfrm>
        <a:off x="92353" y="2797"/>
        <a:ext cx="10178492" cy="34186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7D1A3-5F51-483B-92FC-F42578BC8ABD}">
      <dsp:nvSpPr>
        <dsp:cNvPr id="0" name=""/>
        <dsp:cNvSpPr/>
      </dsp:nvSpPr>
      <dsp:spPr>
        <a:xfrm>
          <a:off x="864063" y="0"/>
          <a:ext cx="9792719" cy="5356857"/>
        </a:xfrm>
        <a:prstGeom prst="rightArrow">
          <a:avLst/>
        </a:prstGeom>
        <a:solidFill>
          <a:srgbClr val="ED7D31">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4955BCA-C23C-46A6-AE3F-1E08271E3950}">
      <dsp:nvSpPr>
        <dsp:cNvPr id="0" name=""/>
        <dsp:cNvSpPr/>
      </dsp:nvSpPr>
      <dsp:spPr>
        <a:xfrm>
          <a:off x="3375" y="1607057"/>
          <a:ext cx="2031899" cy="2142742"/>
        </a:xfrm>
        <a:prstGeom prst="roundRect">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ysClr val="window" lastClr="FFFFFF"/>
              </a:solidFill>
              <a:latin typeface="Calibri" panose="020F0502020204030204"/>
              <a:ea typeface="+mn-ea"/>
              <a:cs typeface="+mn-cs"/>
            </a:rPr>
            <a:t>Site Analysis</a:t>
          </a:r>
        </a:p>
        <a:p>
          <a:pPr marL="114300" lvl="1" indent="-114300" algn="l" defTabSz="622300">
            <a:lnSpc>
              <a:spcPct val="90000"/>
            </a:lnSpc>
            <a:spcBef>
              <a:spcPct val="0"/>
            </a:spcBef>
            <a:spcAft>
              <a:spcPct val="15000"/>
            </a:spcAft>
            <a:buNone/>
          </a:pPr>
          <a:r>
            <a:rPr lang="en-US" sz="1400" kern="1200" dirty="0">
              <a:solidFill>
                <a:sysClr val="window" lastClr="FFFFFF"/>
              </a:solidFill>
              <a:latin typeface="Calibri" panose="020F0502020204030204"/>
              <a:ea typeface="+mn-ea"/>
              <a:cs typeface="+mn-cs"/>
            </a:rPr>
            <a:t>Targeted Industries</a:t>
          </a:r>
        </a:p>
        <a:p>
          <a:pPr marL="114300" lvl="1" indent="-114300" algn="l" defTabSz="622300">
            <a:lnSpc>
              <a:spcPct val="90000"/>
            </a:lnSpc>
            <a:spcBef>
              <a:spcPct val="0"/>
            </a:spcBef>
            <a:spcAft>
              <a:spcPct val="15000"/>
            </a:spcAft>
            <a:buNone/>
          </a:pPr>
          <a:r>
            <a:rPr lang="en-US" sz="1400" kern="1200" dirty="0">
              <a:solidFill>
                <a:sysClr val="window" lastClr="FFFFFF"/>
              </a:solidFill>
              <a:latin typeface="Calibri" panose="020F0502020204030204"/>
              <a:ea typeface="+mn-ea"/>
              <a:cs typeface="+mn-cs"/>
            </a:rPr>
            <a:t>Infrastructure</a:t>
          </a:r>
        </a:p>
        <a:p>
          <a:pPr marL="114300" lvl="1" indent="-114300" algn="l" defTabSz="622300">
            <a:lnSpc>
              <a:spcPct val="90000"/>
            </a:lnSpc>
            <a:spcBef>
              <a:spcPct val="0"/>
            </a:spcBef>
            <a:spcAft>
              <a:spcPct val="15000"/>
            </a:spcAft>
            <a:buNone/>
          </a:pPr>
          <a:r>
            <a:rPr lang="en-US" sz="1400" kern="1200" dirty="0">
              <a:solidFill>
                <a:sysClr val="window" lastClr="FFFFFF"/>
              </a:solidFill>
              <a:latin typeface="Calibri" panose="020F0502020204030204"/>
              <a:ea typeface="+mn-ea"/>
              <a:cs typeface="+mn-cs"/>
            </a:rPr>
            <a:t>Transportation</a:t>
          </a:r>
        </a:p>
        <a:p>
          <a:pPr marL="114300" lvl="1" indent="-114300" algn="l" defTabSz="622300">
            <a:lnSpc>
              <a:spcPct val="90000"/>
            </a:lnSpc>
            <a:spcBef>
              <a:spcPct val="0"/>
            </a:spcBef>
            <a:spcAft>
              <a:spcPct val="15000"/>
            </a:spcAft>
            <a:buNone/>
          </a:pPr>
          <a:r>
            <a:rPr lang="en-US" sz="1400" kern="1200" dirty="0">
              <a:solidFill>
                <a:sysClr val="window" lastClr="FFFFFF"/>
              </a:solidFill>
              <a:latin typeface="Calibri" panose="020F0502020204030204"/>
              <a:ea typeface="+mn-ea"/>
              <a:cs typeface="+mn-cs"/>
            </a:rPr>
            <a:t>Skilled Workforce</a:t>
          </a:r>
        </a:p>
        <a:p>
          <a:pPr marL="114300" lvl="1" indent="-114300" algn="l" defTabSz="622300">
            <a:lnSpc>
              <a:spcPct val="90000"/>
            </a:lnSpc>
            <a:spcBef>
              <a:spcPct val="0"/>
            </a:spcBef>
            <a:spcAft>
              <a:spcPct val="15000"/>
            </a:spcAft>
            <a:buNone/>
          </a:pPr>
          <a:r>
            <a:rPr lang="en-US" sz="1400" kern="1200" dirty="0">
              <a:solidFill>
                <a:sysClr val="window" lastClr="FFFFFF"/>
              </a:solidFill>
              <a:latin typeface="Calibri" panose="020F0502020204030204"/>
              <a:ea typeface="+mn-ea"/>
              <a:cs typeface="+mn-cs"/>
            </a:rPr>
            <a:t>Regulatory Review</a:t>
          </a:r>
        </a:p>
        <a:p>
          <a:pPr marL="114300" lvl="1" indent="-114300" algn="l" defTabSz="622300">
            <a:lnSpc>
              <a:spcPct val="90000"/>
            </a:lnSpc>
            <a:spcBef>
              <a:spcPct val="0"/>
            </a:spcBef>
            <a:spcAft>
              <a:spcPct val="15000"/>
            </a:spcAft>
            <a:buNone/>
          </a:pPr>
          <a:r>
            <a:rPr lang="en-US" sz="1400" kern="1200" dirty="0">
              <a:solidFill>
                <a:sysClr val="window" lastClr="FFFFFF"/>
              </a:solidFill>
              <a:latin typeface="Calibri" panose="020F0502020204030204"/>
              <a:ea typeface="+mn-ea"/>
              <a:cs typeface="+mn-cs"/>
            </a:rPr>
            <a:t>Incentive ROI</a:t>
          </a:r>
        </a:p>
      </dsp:txBody>
      <dsp:txXfrm>
        <a:off x="102564" y="1706246"/>
        <a:ext cx="1833521" cy="1944364"/>
      </dsp:txXfrm>
    </dsp:sp>
    <dsp:sp modelId="{27E5BA3A-330F-4976-B0AC-D2164D89CC07}">
      <dsp:nvSpPr>
        <dsp:cNvPr id="0" name=""/>
        <dsp:cNvSpPr/>
      </dsp:nvSpPr>
      <dsp:spPr>
        <a:xfrm>
          <a:off x="2373924" y="1607057"/>
          <a:ext cx="2031899" cy="2142742"/>
        </a:xfrm>
        <a:prstGeom prst="roundRect">
          <a:avLst/>
        </a:prstGeom>
        <a:solidFill>
          <a:sysClr val="windowText" lastClr="000000">
            <a:lumMod val="50000"/>
            <a:lumOff val="50000"/>
          </a:sys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ysClr val="window" lastClr="FFFFFF"/>
              </a:solidFill>
              <a:latin typeface="Calibri" panose="020F0502020204030204"/>
              <a:ea typeface="+mn-ea"/>
              <a:cs typeface="+mn-cs"/>
            </a:rPr>
            <a:t>Land Use Entitlements</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Calibri" panose="020F0502020204030204"/>
              <a:ea typeface="+mn-ea"/>
              <a:cs typeface="+mn-cs"/>
            </a:rPr>
            <a:t>Zoning Amendment</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Calibri" panose="020F0502020204030204"/>
              <a:ea typeface="+mn-ea"/>
              <a:cs typeface="+mn-cs"/>
            </a:rPr>
            <a:t>Annexation</a:t>
          </a:r>
        </a:p>
      </dsp:txBody>
      <dsp:txXfrm>
        <a:off x="2473113" y="1706246"/>
        <a:ext cx="1833521" cy="1944364"/>
      </dsp:txXfrm>
    </dsp:sp>
    <dsp:sp modelId="{D3DB7A1B-E82F-401A-A8B9-5529F4317EF2}">
      <dsp:nvSpPr>
        <dsp:cNvPr id="0" name=""/>
        <dsp:cNvSpPr/>
      </dsp:nvSpPr>
      <dsp:spPr>
        <a:xfrm>
          <a:off x="4749773" y="1628334"/>
          <a:ext cx="2031899" cy="2142742"/>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Calibri" panose="020F0502020204030204"/>
              <a:ea typeface="+mn-ea"/>
              <a:cs typeface="+mn-cs"/>
            </a:rPr>
            <a:t>Public Infrastructure</a:t>
          </a:r>
        </a:p>
        <a:p>
          <a:pPr marL="114300" lvl="1" indent="-114300" algn="l" defTabSz="622300">
            <a:lnSpc>
              <a:spcPct val="90000"/>
            </a:lnSpc>
            <a:spcBef>
              <a:spcPct val="0"/>
            </a:spcBef>
            <a:spcAft>
              <a:spcPct val="15000"/>
            </a:spcAft>
            <a:buChar char="•"/>
          </a:pPr>
          <a:r>
            <a:rPr lang="en-US" sz="1400" kern="1200" dirty="0">
              <a:solidFill>
                <a:schemeClr val="bg1"/>
              </a:solidFill>
              <a:latin typeface="Calibri" panose="020F0502020204030204"/>
              <a:ea typeface="+mn-ea"/>
              <a:cs typeface="+mn-cs"/>
            </a:rPr>
            <a:t>Ohio RILP</a:t>
          </a:r>
        </a:p>
        <a:p>
          <a:pPr marL="114300" lvl="1" indent="-114300" algn="l" defTabSz="622300">
            <a:lnSpc>
              <a:spcPct val="90000"/>
            </a:lnSpc>
            <a:spcBef>
              <a:spcPct val="0"/>
            </a:spcBef>
            <a:spcAft>
              <a:spcPct val="15000"/>
            </a:spcAft>
            <a:buChar char="•"/>
          </a:pPr>
          <a:r>
            <a:rPr lang="en-US" sz="1400" kern="1200" dirty="0">
              <a:solidFill>
                <a:schemeClr val="bg1"/>
              </a:solidFill>
              <a:latin typeface="Calibri" panose="020F0502020204030204"/>
              <a:ea typeface="+mn-ea"/>
              <a:cs typeface="+mn-cs"/>
            </a:rPr>
            <a:t>JO </a:t>
          </a:r>
          <a:r>
            <a:rPr lang="en-US" sz="1400" kern="1200" dirty="0" err="1">
              <a:solidFill>
                <a:schemeClr val="bg1"/>
              </a:solidFill>
              <a:latin typeface="Calibri" panose="020F0502020204030204"/>
              <a:ea typeface="+mn-ea"/>
              <a:cs typeface="+mn-cs"/>
            </a:rPr>
            <a:t>Revite</a:t>
          </a:r>
          <a:r>
            <a:rPr lang="en-US" sz="1400" kern="1200" dirty="0">
              <a:solidFill>
                <a:schemeClr val="bg1"/>
              </a:solidFill>
              <a:latin typeface="Calibri" panose="020F0502020204030204"/>
              <a:ea typeface="+mn-ea"/>
              <a:cs typeface="+mn-cs"/>
            </a:rPr>
            <a:t> Program</a:t>
          </a:r>
        </a:p>
        <a:p>
          <a:pPr marL="114300" lvl="1" indent="-114300" algn="l" defTabSz="622300">
            <a:lnSpc>
              <a:spcPct val="90000"/>
            </a:lnSpc>
            <a:spcBef>
              <a:spcPct val="0"/>
            </a:spcBef>
            <a:spcAft>
              <a:spcPct val="15000"/>
            </a:spcAft>
            <a:buChar char="•"/>
          </a:pPr>
          <a:r>
            <a:rPr lang="en-US" sz="1400" kern="1200" dirty="0">
              <a:solidFill>
                <a:schemeClr val="bg1"/>
              </a:solidFill>
              <a:latin typeface="Calibri" panose="020F0502020204030204"/>
              <a:ea typeface="+mn-ea"/>
              <a:cs typeface="+mn-cs"/>
            </a:rPr>
            <a:t>JEDD</a:t>
          </a:r>
        </a:p>
        <a:p>
          <a:pPr marL="114300" lvl="1" indent="-114300" algn="l" defTabSz="622300">
            <a:lnSpc>
              <a:spcPct val="90000"/>
            </a:lnSpc>
            <a:spcBef>
              <a:spcPct val="0"/>
            </a:spcBef>
            <a:spcAft>
              <a:spcPct val="15000"/>
            </a:spcAft>
            <a:buChar char="•"/>
          </a:pPr>
          <a:r>
            <a:rPr lang="en-US" sz="1400" kern="1200" dirty="0">
              <a:solidFill>
                <a:schemeClr val="bg1"/>
              </a:solidFill>
              <a:latin typeface="Calibri" panose="020F0502020204030204"/>
              <a:ea typeface="+mn-ea"/>
              <a:cs typeface="+mn-cs"/>
            </a:rPr>
            <a:t>Ohio 629 Grants</a:t>
          </a:r>
        </a:p>
        <a:p>
          <a:pPr marL="114300" lvl="1" indent="-114300" algn="l" defTabSz="622300">
            <a:lnSpc>
              <a:spcPct val="90000"/>
            </a:lnSpc>
            <a:spcBef>
              <a:spcPct val="0"/>
            </a:spcBef>
            <a:spcAft>
              <a:spcPct val="15000"/>
            </a:spcAft>
            <a:buChar char="•"/>
          </a:pPr>
          <a:r>
            <a:rPr lang="en-US" sz="1400" kern="1200" dirty="0">
              <a:solidFill>
                <a:schemeClr val="bg1"/>
              </a:solidFill>
              <a:latin typeface="Calibri" panose="020F0502020204030204"/>
              <a:ea typeface="+mn-ea"/>
              <a:cs typeface="+mn-cs"/>
            </a:rPr>
            <a:t>TIF</a:t>
          </a:r>
        </a:p>
        <a:p>
          <a:pPr marL="114300" lvl="1" indent="-114300" algn="l" defTabSz="622300">
            <a:lnSpc>
              <a:spcPct val="90000"/>
            </a:lnSpc>
            <a:spcBef>
              <a:spcPct val="0"/>
            </a:spcBef>
            <a:spcAft>
              <a:spcPct val="15000"/>
            </a:spcAft>
            <a:buChar char="•"/>
          </a:pPr>
          <a:r>
            <a:rPr lang="en-US" sz="1400" kern="1200" dirty="0">
              <a:solidFill>
                <a:schemeClr val="bg1"/>
              </a:solidFill>
              <a:latin typeface="Calibri" panose="020F0502020204030204"/>
              <a:ea typeface="+mn-ea"/>
              <a:cs typeface="+mn-cs"/>
            </a:rPr>
            <a:t>Water &amp; Sewer </a:t>
          </a:r>
        </a:p>
      </dsp:txBody>
      <dsp:txXfrm>
        <a:off x="4848962" y="1727523"/>
        <a:ext cx="1833521" cy="1944364"/>
      </dsp:txXfrm>
    </dsp:sp>
    <dsp:sp modelId="{C0C1CCC5-2D53-4337-96C7-AC80DDC3F45A}">
      <dsp:nvSpPr>
        <dsp:cNvPr id="0" name=""/>
        <dsp:cNvSpPr/>
      </dsp:nvSpPr>
      <dsp:spPr>
        <a:xfrm>
          <a:off x="7115022" y="1607057"/>
          <a:ext cx="2031899" cy="2142742"/>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ysClr val="window" lastClr="FFFFFF"/>
              </a:solidFill>
              <a:latin typeface="Calibri" panose="020F0502020204030204"/>
              <a:ea typeface="+mn-ea"/>
              <a:cs typeface="+mn-cs"/>
            </a:rPr>
            <a:t>Tax Incentives</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Calibri" panose="020F0502020204030204"/>
              <a:ea typeface="+mn-ea"/>
              <a:cs typeface="+mn-cs"/>
            </a:rPr>
            <a:t>CRA</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Calibri" panose="020F0502020204030204"/>
              <a:ea typeface="+mn-ea"/>
              <a:cs typeface="+mn-cs"/>
            </a:rPr>
            <a:t>EZ</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Calibri" panose="020F0502020204030204"/>
              <a:ea typeface="+mn-ea"/>
              <a:cs typeface="+mn-cs"/>
            </a:rPr>
            <a:t>Sales Tax Exemption</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Calibri" panose="020F0502020204030204"/>
              <a:ea typeface="+mn-ea"/>
              <a:cs typeface="+mn-cs"/>
            </a:rPr>
            <a:t>DRD</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Calibri" panose="020F0502020204030204"/>
              <a:ea typeface="+mn-ea"/>
              <a:cs typeface="+mn-cs"/>
            </a:rPr>
            <a:t>TMUD</a:t>
          </a:r>
        </a:p>
      </dsp:txBody>
      <dsp:txXfrm>
        <a:off x="7214211" y="1706246"/>
        <a:ext cx="1833521" cy="1944364"/>
      </dsp:txXfrm>
    </dsp:sp>
    <dsp:sp modelId="{88561099-32AF-4291-B3D2-88EC07119489}">
      <dsp:nvSpPr>
        <dsp:cNvPr id="0" name=""/>
        <dsp:cNvSpPr/>
      </dsp:nvSpPr>
      <dsp:spPr>
        <a:xfrm>
          <a:off x="9485571" y="1607057"/>
          <a:ext cx="2031899" cy="2142742"/>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ysClr val="window" lastClr="FFFFFF"/>
              </a:solidFill>
              <a:latin typeface="Calibri" panose="020F0502020204030204"/>
              <a:ea typeface="+mn-ea"/>
              <a:cs typeface="+mn-cs"/>
            </a:rPr>
            <a:t>Compensation Agreements</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Calibri" panose="020F0502020204030204"/>
              <a:ea typeface="+mn-ea"/>
              <a:cs typeface="+mn-cs"/>
            </a:rPr>
            <a:t>Townships</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Calibri" panose="020F0502020204030204"/>
              <a:ea typeface="+mn-ea"/>
              <a:cs typeface="+mn-cs"/>
            </a:rPr>
            <a:t>County</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Calibri" panose="020F0502020204030204"/>
              <a:ea typeface="+mn-ea"/>
              <a:cs typeface="+mn-cs"/>
            </a:rPr>
            <a:t>Cities</a:t>
          </a:r>
        </a:p>
      </dsp:txBody>
      <dsp:txXfrm>
        <a:off x="9584760" y="1706246"/>
        <a:ext cx="1833521" cy="19443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86494-26F3-44D5-8AFF-56D17FCFE21C}">
      <dsp:nvSpPr>
        <dsp:cNvPr id="0" name=""/>
        <dsp:cNvSpPr/>
      </dsp:nvSpPr>
      <dsp:spPr>
        <a:xfrm>
          <a:off x="0" y="220816"/>
          <a:ext cx="10353675" cy="551250"/>
        </a:xfrm>
        <a:prstGeom prst="rect">
          <a:avLst/>
        </a:prstGeom>
        <a:solidFill>
          <a:sysClr val="window" lastClr="FFFFFF"/>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560" tIns="291592" rIns="80356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a:ea typeface="+mn-ea"/>
              <a:cs typeface="+mn-cs"/>
            </a:rPr>
            <a:t>Real and personal property tax exemptions to businesses making investments </a:t>
          </a:r>
        </a:p>
      </dsp:txBody>
      <dsp:txXfrm>
        <a:off x="0" y="220816"/>
        <a:ext cx="10353675" cy="551250"/>
      </dsp:txXfrm>
    </dsp:sp>
    <dsp:sp modelId="{76C1B18D-135D-4D68-8EF4-F114E023C3B0}">
      <dsp:nvSpPr>
        <dsp:cNvPr id="0" name=""/>
        <dsp:cNvSpPr/>
      </dsp:nvSpPr>
      <dsp:spPr>
        <a:xfrm>
          <a:off x="517683" y="14176"/>
          <a:ext cx="7247572" cy="413280"/>
        </a:xfrm>
        <a:prstGeom prst="roundRect">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Ohio Enterprise Zone Program</a:t>
          </a:r>
        </a:p>
      </dsp:txBody>
      <dsp:txXfrm>
        <a:off x="537858" y="34351"/>
        <a:ext cx="7207222" cy="372930"/>
      </dsp:txXfrm>
    </dsp:sp>
    <dsp:sp modelId="{EC01A547-6365-40C4-A9EC-8656C3B6B206}">
      <dsp:nvSpPr>
        <dsp:cNvPr id="0" name=""/>
        <dsp:cNvSpPr/>
      </dsp:nvSpPr>
      <dsp:spPr>
        <a:xfrm>
          <a:off x="0" y="1054306"/>
          <a:ext cx="10353675" cy="551250"/>
        </a:xfrm>
        <a:prstGeom prst="rect">
          <a:avLst/>
        </a:prstGeom>
        <a:solidFill>
          <a:sysClr val="window" lastClr="FFFFFF"/>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560" tIns="291592" rIns="80356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a:ea typeface="+mn-ea"/>
              <a:cs typeface="+mn-cs"/>
            </a:rPr>
            <a:t>Townships and municipalities served territory and capture income tax to fund its infrastructure and public services</a:t>
          </a:r>
        </a:p>
      </dsp:txBody>
      <dsp:txXfrm>
        <a:off x="0" y="1054306"/>
        <a:ext cx="10353675" cy="551250"/>
      </dsp:txXfrm>
    </dsp:sp>
    <dsp:sp modelId="{28214022-0481-4CA4-91BE-E230EFED4905}">
      <dsp:nvSpPr>
        <dsp:cNvPr id="0" name=""/>
        <dsp:cNvSpPr/>
      </dsp:nvSpPr>
      <dsp:spPr>
        <a:xfrm>
          <a:off x="517683" y="847666"/>
          <a:ext cx="7247572" cy="413280"/>
        </a:xfrm>
        <a:prstGeom prst="roundRect">
          <a:avLst/>
        </a:prstGeom>
        <a:solidFill>
          <a:srgbClr val="E7E6E6">
            <a:lumMod val="2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Joint Economic Development Districts</a:t>
          </a:r>
        </a:p>
      </dsp:txBody>
      <dsp:txXfrm>
        <a:off x="537858" y="867841"/>
        <a:ext cx="7207222" cy="372930"/>
      </dsp:txXfrm>
    </dsp:sp>
    <dsp:sp modelId="{12477505-1256-4122-B29F-470EE2B44462}">
      <dsp:nvSpPr>
        <dsp:cNvPr id="0" name=""/>
        <dsp:cNvSpPr/>
      </dsp:nvSpPr>
      <dsp:spPr>
        <a:xfrm>
          <a:off x="0" y="1887796"/>
          <a:ext cx="10353675" cy="551250"/>
        </a:xfrm>
        <a:prstGeom prst="rect">
          <a:avLst/>
        </a:prstGeom>
        <a:solidFill>
          <a:sysClr val="window" lastClr="FFFFFF">
            <a:alpha val="90000"/>
            <a:hueOff val="0"/>
            <a:satOff val="0"/>
            <a:lumOff val="0"/>
            <a:alphaOff val="0"/>
          </a:sys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560" tIns="291592" rIns="80356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a:ea typeface="+mn-ea"/>
              <a:cs typeface="+mn-cs"/>
            </a:rPr>
            <a:t>$30M forgivable loans from $500,000 to $2.5M in 48 Ohio rural and underserved counties for 25 acre or bigger industrial or R&amp;D sites</a:t>
          </a:r>
        </a:p>
      </dsp:txBody>
      <dsp:txXfrm>
        <a:off x="0" y="1887796"/>
        <a:ext cx="10353675" cy="551250"/>
      </dsp:txXfrm>
    </dsp:sp>
    <dsp:sp modelId="{FBFF4807-2A5A-4342-816B-B65A08D80C9B}">
      <dsp:nvSpPr>
        <dsp:cNvPr id="0" name=""/>
        <dsp:cNvSpPr/>
      </dsp:nvSpPr>
      <dsp:spPr>
        <a:xfrm>
          <a:off x="517683" y="1681156"/>
          <a:ext cx="7247572" cy="413280"/>
        </a:xfrm>
        <a:prstGeom prst="round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Ohio Rural Industrial Park Loan Program</a:t>
          </a:r>
        </a:p>
      </dsp:txBody>
      <dsp:txXfrm>
        <a:off x="537858" y="1701331"/>
        <a:ext cx="7207222" cy="372930"/>
      </dsp:txXfrm>
    </dsp:sp>
    <dsp:sp modelId="{9AC47F98-0039-4549-A971-EB5A871DAA49}">
      <dsp:nvSpPr>
        <dsp:cNvPr id="0" name=""/>
        <dsp:cNvSpPr/>
      </dsp:nvSpPr>
      <dsp:spPr>
        <a:xfrm>
          <a:off x="0" y="2721286"/>
          <a:ext cx="10353675" cy="551250"/>
        </a:xfrm>
        <a:prstGeom prst="rect">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560" tIns="291592" rIns="80356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a:ea typeface="+mn-ea"/>
              <a:cs typeface="+mn-cs"/>
            </a:rPr>
            <a:t>Grants for public roadway improvements for manufacturing, R&amp;D, corporate HQ, and distribution projects</a:t>
          </a:r>
        </a:p>
      </dsp:txBody>
      <dsp:txXfrm>
        <a:off x="0" y="2721286"/>
        <a:ext cx="10353675" cy="551250"/>
      </dsp:txXfrm>
    </dsp:sp>
    <dsp:sp modelId="{EE890AEA-E236-4C28-9C2E-AFC55BB2EF3E}">
      <dsp:nvSpPr>
        <dsp:cNvPr id="0" name=""/>
        <dsp:cNvSpPr/>
      </dsp:nvSpPr>
      <dsp:spPr>
        <a:xfrm>
          <a:off x="517683" y="2514646"/>
          <a:ext cx="7247572" cy="413280"/>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Ohio 629 Roadwork Grants</a:t>
          </a:r>
        </a:p>
      </dsp:txBody>
      <dsp:txXfrm>
        <a:off x="537858" y="2534821"/>
        <a:ext cx="7207222" cy="372930"/>
      </dsp:txXfrm>
    </dsp:sp>
    <dsp:sp modelId="{889D24FA-7F0B-4A47-866D-2DBB7222938B}">
      <dsp:nvSpPr>
        <dsp:cNvPr id="0" name=""/>
        <dsp:cNvSpPr/>
      </dsp:nvSpPr>
      <dsp:spPr>
        <a:xfrm>
          <a:off x="0" y="3554776"/>
          <a:ext cx="10353675" cy="551250"/>
        </a:xfrm>
        <a:prstGeom prst="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560" tIns="291592" rIns="80356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a:ea typeface="+mn-ea"/>
              <a:cs typeface="+mn-cs"/>
            </a:rPr>
            <a:t>$50M annually in </a:t>
          </a:r>
          <a:r>
            <a:rPr lang="en-US" sz="1200" kern="1200" dirty="0" err="1">
              <a:solidFill>
                <a:sysClr val="windowText" lastClr="000000">
                  <a:hueOff val="0"/>
                  <a:satOff val="0"/>
                  <a:lumOff val="0"/>
                  <a:alphaOff val="0"/>
                </a:sysClr>
              </a:solidFill>
              <a:latin typeface="Calibri" panose="020F0502020204030204"/>
              <a:ea typeface="+mn-ea"/>
              <a:cs typeface="+mn-cs"/>
            </a:rPr>
            <a:t>JobsOhio</a:t>
          </a:r>
          <a:r>
            <a:rPr lang="en-US" sz="1200" kern="1200" dirty="0">
              <a:solidFill>
                <a:sysClr val="windowText" lastClr="000000">
                  <a:hueOff val="0"/>
                  <a:satOff val="0"/>
                  <a:lumOff val="0"/>
                  <a:alphaOff val="0"/>
                </a:sysClr>
              </a:solidFill>
              <a:latin typeface="Calibri" panose="020F0502020204030204"/>
              <a:ea typeface="+mn-ea"/>
              <a:cs typeface="+mn-cs"/>
            </a:rPr>
            <a:t> grants for speculative office or industrial projects site development costs</a:t>
          </a:r>
        </a:p>
      </dsp:txBody>
      <dsp:txXfrm>
        <a:off x="0" y="3554776"/>
        <a:ext cx="10353675" cy="551250"/>
      </dsp:txXfrm>
    </dsp:sp>
    <dsp:sp modelId="{44BA490B-6C1E-4BCF-B066-D4F31A9F910B}">
      <dsp:nvSpPr>
        <dsp:cNvPr id="0" name=""/>
        <dsp:cNvSpPr/>
      </dsp:nvSpPr>
      <dsp:spPr>
        <a:xfrm>
          <a:off x="517683" y="3348136"/>
          <a:ext cx="7247572" cy="413280"/>
        </a:xfrm>
        <a:prstGeom prst="round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Ohio Site Inventory Program</a:t>
          </a:r>
        </a:p>
      </dsp:txBody>
      <dsp:txXfrm>
        <a:off x="537858" y="3368311"/>
        <a:ext cx="7207222" cy="372930"/>
      </dsp:txXfrm>
    </dsp:sp>
    <dsp:sp modelId="{FE3074E0-23A8-4C81-A335-890408582098}">
      <dsp:nvSpPr>
        <dsp:cNvPr id="0" name=""/>
        <dsp:cNvSpPr/>
      </dsp:nvSpPr>
      <dsp:spPr>
        <a:xfrm>
          <a:off x="0" y="4388266"/>
          <a:ext cx="10353675" cy="55125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560" tIns="291592" rIns="80356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a:ea typeface="+mn-ea"/>
              <a:cs typeface="+mn-cs"/>
            </a:rPr>
            <a:t>Captures future assessed value of property tax for the use on public infrastructure  </a:t>
          </a:r>
        </a:p>
      </dsp:txBody>
      <dsp:txXfrm>
        <a:off x="0" y="4388266"/>
        <a:ext cx="10353675" cy="551250"/>
      </dsp:txXfrm>
    </dsp:sp>
    <dsp:sp modelId="{431590DA-C758-4E0A-98D0-F7AA685CA24E}">
      <dsp:nvSpPr>
        <dsp:cNvPr id="0" name=""/>
        <dsp:cNvSpPr/>
      </dsp:nvSpPr>
      <dsp:spPr>
        <a:xfrm>
          <a:off x="517683" y="4181626"/>
          <a:ext cx="7247572" cy="41328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Tax Increment Financing</a:t>
          </a:r>
        </a:p>
      </dsp:txBody>
      <dsp:txXfrm>
        <a:off x="537858" y="4201801"/>
        <a:ext cx="7207222" cy="3729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44D05-C5D3-48C0-A268-B150DBC9B80E}">
      <dsp:nvSpPr>
        <dsp:cNvPr id="0" name=""/>
        <dsp:cNvSpPr/>
      </dsp:nvSpPr>
      <dsp:spPr>
        <a:xfrm>
          <a:off x="9197" y="5833"/>
          <a:ext cx="10344805" cy="341256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Ohio and Outside Market Opportunities</a:t>
          </a:r>
        </a:p>
      </dsp:txBody>
      <dsp:txXfrm>
        <a:off x="9197" y="5833"/>
        <a:ext cx="10344805" cy="34125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4B6BC-21AB-4F11-A93B-47993CBE5A4C}">
      <dsp:nvSpPr>
        <dsp:cNvPr id="0" name=""/>
        <dsp:cNvSpPr/>
      </dsp:nvSpPr>
      <dsp:spPr>
        <a:xfrm>
          <a:off x="4206332" y="2373303"/>
          <a:ext cx="1941010" cy="1941010"/>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solidFill>
                <a:sysClr val="window" lastClr="FFFFFF"/>
              </a:solidFill>
              <a:latin typeface="Calibri" panose="020F0502020204030204"/>
              <a:ea typeface="+mn-ea"/>
              <a:cs typeface="+mn-cs"/>
            </a:rPr>
            <a:t>Economic Development Incentive Triggers</a:t>
          </a:r>
        </a:p>
      </dsp:txBody>
      <dsp:txXfrm>
        <a:off x="4490586" y="2657557"/>
        <a:ext cx="1372502" cy="1372502"/>
      </dsp:txXfrm>
    </dsp:sp>
    <dsp:sp modelId="{9B9C5850-C8FF-4DA8-8577-78E5F90A3AB4}">
      <dsp:nvSpPr>
        <dsp:cNvPr id="0" name=""/>
        <dsp:cNvSpPr/>
      </dsp:nvSpPr>
      <dsp:spPr>
        <a:xfrm rot="10800000">
          <a:off x="2233241" y="3067215"/>
          <a:ext cx="1864570" cy="553188"/>
        </a:xfrm>
        <a:prstGeom prst="leftArrow">
          <a:avLst>
            <a:gd name="adj1" fmla="val 60000"/>
            <a:gd name="adj2" fmla="val 50000"/>
          </a:avLst>
        </a:prstGeom>
        <a:solidFill>
          <a:srgbClr val="ED7D31">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DC61A61-CE99-4CF7-9C15-998989F1F04F}">
      <dsp:nvSpPr>
        <dsp:cNvPr id="0" name=""/>
        <dsp:cNvSpPr/>
      </dsp:nvSpPr>
      <dsp:spPr>
        <a:xfrm>
          <a:off x="1553887" y="2800326"/>
          <a:ext cx="1358707" cy="1086966"/>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Calibri" panose="020F0502020204030204"/>
              <a:ea typeface="+mn-ea"/>
              <a:cs typeface="+mn-cs"/>
            </a:rPr>
            <a:t>Lease expired</a:t>
          </a:r>
        </a:p>
      </dsp:txBody>
      <dsp:txXfrm>
        <a:off x="1585723" y="2832162"/>
        <a:ext cx="1295035" cy="1023294"/>
      </dsp:txXfrm>
    </dsp:sp>
    <dsp:sp modelId="{AE963820-0EEA-4EA4-BA0F-170F05ED4F7D}">
      <dsp:nvSpPr>
        <dsp:cNvPr id="0" name=""/>
        <dsp:cNvSpPr/>
      </dsp:nvSpPr>
      <dsp:spPr>
        <a:xfrm rot="12960000">
          <a:off x="2617367" y="1884996"/>
          <a:ext cx="1864570" cy="553188"/>
        </a:xfrm>
        <a:prstGeom prst="leftArrow">
          <a:avLst>
            <a:gd name="adj1" fmla="val 60000"/>
            <a:gd name="adj2" fmla="val 50000"/>
          </a:avLst>
        </a:prstGeom>
        <a:solidFill>
          <a:srgbClr val="A5A5A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513F637-0573-4677-B65B-E3C8304F2BDC}">
      <dsp:nvSpPr>
        <dsp:cNvPr id="0" name=""/>
        <dsp:cNvSpPr/>
      </dsp:nvSpPr>
      <dsp:spPr>
        <a:xfrm>
          <a:off x="2116064" y="1070123"/>
          <a:ext cx="1358707" cy="1086966"/>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Calibri" panose="020F0502020204030204"/>
              <a:ea typeface="+mn-ea"/>
              <a:cs typeface="+mn-cs"/>
            </a:rPr>
            <a:t>Job growth and capital cxpansion create need for larger facility</a:t>
          </a:r>
        </a:p>
      </dsp:txBody>
      <dsp:txXfrm>
        <a:off x="2147900" y="1101959"/>
        <a:ext cx="1295035" cy="1023294"/>
      </dsp:txXfrm>
    </dsp:sp>
    <dsp:sp modelId="{88206F5B-8556-4849-B305-08439BC4BAB5}">
      <dsp:nvSpPr>
        <dsp:cNvPr id="0" name=""/>
        <dsp:cNvSpPr/>
      </dsp:nvSpPr>
      <dsp:spPr>
        <a:xfrm rot="15120000">
          <a:off x="3623022" y="1154344"/>
          <a:ext cx="1864570" cy="553188"/>
        </a:xfrm>
        <a:prstGeom prst="leftArrow">
          <a:avLst>
            <a:gd name="adj1" fmla="val 60000"/>
            <a:gd name="adj2" fmla="val 50000"/>
          </a:avLst>
        </a:prstGeom>
        <a:solidFill>
          <a:srgbClr val="FFC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948EA09-86EF-4323-9BAD-2847D485D04C}">
      <dsp:nvSpPr>
        <dsp:cNvPr id="0" name=""/>
        <dsp:cNvSpPr/>
      </dsp:nvSpPr>
      <dsp:spPr>
        <a:xfrm>
          <a:off x="3587862" y="799"/>
          <a:ext cx="1358707" cy="1086966"/>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Calibri" panose="020F0502020204030204"/>
              <a:ea typeface="+mn-ea"/>
              <a:cs typeface="+mn-cs"/>
            </a:rPr>
            <a:t>Consolidation of existing facilities</a:t>
          </a:r>
        </a:p>
      </dsp:txBody>
      <dsp:txXfrm>
        <a:off x="3619698" y="32635"/>
        <a:ext cx="1295035" cy="1023294"/>
      </dsp:txXfrm>
    </dsp:sp>
    <dsp:sp modelId="{BD8651B1-7954-46AC-A1F8-719215E5F858}">
      <dsp:nvSpPr>
        <dsp:cNvPr id="0" name=""/>
        <dsp:cNvSpPr/>
      </dsp:nvSpPr>
      <dsp:spPr>
        <a:xfrm rot="17280000">
          <a:off x="4866081" y="1154344"/>
          <a:ext cx="1864570" cy="553188"/>
        </a:xfrm>
        <a:prstGeom prst="leftArrow">
          <a:avLst>
            <a:gd name="adj1" fmla="val 60000"/>
            <a:gd name="adj2" fmla="val 50000"/>
          </a:avLst>
        </a:prstGeom>
        <a:solidFill>
          <a:srgbClr val="5B9BD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DC0FD0F-D9A5-41A1-A8B3-886DCE3EFFBC}">
      <dsp:nvSpPr>
        <dsp:cNvPr id="0" name=""/>
        <dsp:cNvSpPr/>
      </dsp:nvSpPr>
      <dsp:spPr>
        <a:xfrm>
          <a:off x="5407105" y="799"/>
          <a:ext cx="1358707" cy="1086966"/>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Calibri" panose="020F0502020204030204"/>
              <a:ea typeface="+mn-ea"/>
              <a:cs typeface="+mn-cs"/>
            </a:rPr>
            <a:t>Following major customer to a new region</a:t>
          </a:r>
        </a:p>
      </dsp:txBody>
      <dsp:txXfrm>
        <a:off x="5438941" y="32635"/>
        <a:ext cx="1295035" cy="1023294"/>
      </dsp:txXfrm>
    </dsp:sp>
    <dsp:sp modelId="{E1358267-8D6A-48D6-8835-F1A374BBC6D0}">
      <dsp:nvSpPr>
        <dsp:cNvPr id="0" name=""/>
        <dsp:cNvSpPr/>
      </dsp:nvSpPr>
      <dsp:spPr>
        <a:xfrm rot="19440000">
          <a:off x="5871736" y="1884996"/>
          <a:ext cx="1864570" cy="553188"/>
        </a:xfrm>
        <a:prstGeom prst="leftArrow">
          <a:avLst>
            <a:gd name="adj1" fmla="val 60000"/>
            <a:gd name="adj2" fmla="val 50000"/>
          </a:avLst>
        </a:prstGeom>
        <a:solidFill>
          <a:srgbClr val="70AD47">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4B7BD0B-A53C-4459-922A-767EE87D1CE6}">
      <dsp:nvSpPr>
        <dsp:cNvPr id="0" name=""/>
        <dsp:cNvSpPr/>
      </dsp:nvSpPr>
      <dsp:spPr>
        <a:xfrm>
          <a:off x="6878903" y="1070123"/>
          <a:ext cx="1358707" cy="1086966"/>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Calibri" panose="020F0502020204030204"/>
              <a:ea typeface="+mn-ea"/>
              <a:cs typeface="+mn-cs"/>
            </a:rPr>
            <a:t>Capitalize on economic trends</a:t>
          </a:r>
        </a:p>
      </dsp:txBody>
      <dsp:txXfrm>
        <a:off x="6910739" y="1101959"/>
        <a:ext cx="1295035" cy="1023294"/>
      </dsp:txXfrm>
    </dsp:sp>
    <dsp:sp modelId="{620FE43C-DB26-4A1A-9A2C-8E5F3ACAC14A}">
      <dsp:nvSpPr>
        <dsp:cNvPr id="0" name=""/>
        <dsp:cNvSpPr/>
      </dsp:nvSpPr>
      <dsp:spPr>
        <a:xfrm>
          <a:off x="6255862" y="3067215"/>
          <a:ext cx="1864570" cy="553188"/>
        </a:xfrm>
        <a:prstGeom prst="leftArrow">
          <a:avLst>
            <a:gd name="adj1" fmla="val 60000"/>
            <a:gd name="adj2" fmla="val 50000"/>
          </a:avLst>
        </a:prstGeom>
        <a:solidFill>
          <a:srgbClr val="ED7D31">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4D02B99-7035-409B-9D9C-B27CFF8F3BE8}">
      <dsp:nvSpPr>
        <dsp:cNvPr id="0" name=""/>
        <dsp:cNvSpPr/>
      </dsp:nvSpPr>
      <dsp:spPr>
        <a:xfrm>
          <a:off x="7441080" y="2800326"/>
          <a:ext cx="1358707" cy="1086966"/>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Calibri" panose="020F0502020204030204"/>
              <a:ea typeface="+mn-ea"/>
              <a:cs typeface="+mn-cs"/>
            </a:rPr>
            <a:t>Company merger</a:t>
          </a:r>
        </a:p>
      </dsp:txBody>
      <dsp:txXfrm>
        <a:off x="7472916" y="2832162"/>
        <a:ext cx="1295035" cy="10232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05790-5E29-4FBA-977D-6A5827B9FFD6}">
      <dsp:nvSpPr>
        <dsp:cNvPr id="0" name=""/>
        <dsp:cNvSpPr/>
      </dsp:nvSpPr>
      <dsp:spPr>
        <a:xfrm rot="16200000">
          <a:off x="1734740" y="-1734740"/>
          <a:ext cx="1712118" cy="5181600"/>
        </a:xfrm>
        <a:prstGeom prst="round1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Strategic Location</a:t>
          </a:r>
        </a:p>
      </dsp:txBody>
      <dsp:txXfrm rot="5400000">
        <a:off x="-1" y="1"/>
        <a:ext cx="5181600" cy="1284088"/>
      </dsp:txXfrm>
    </dsp:sp>
    <dsp:sp modelId="{96D69030-7DB7-495E-BD29-E4ECD3346B28}">
      <dsp:nvSpPr>
        <dsp:cNvPr id="0" name=""/>
        <dsp:cNvSpPr/>
      </dsp:nvSpPr>
      <dsp:spPr>
        <a:xfrm>
          <a:off x="5181600" y="0"/>
          <a:ext cx="5181600" cy="1712118"/>
        </a:xfrm>
        <a:prstGeom prst="round1Rect">
          <a:avLst/>
        </a:prstGeom>
        <a:solidFill>
          <a:schemeClr val="accent2">
            <a:hueOff val="-1458064"/>
            <a:satOff val="-2807"/>
            <a:lumOff val="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Regional Economic Performance</a:t>
          </a:r>
        </a:p>
      </dsp:txBody>
      <dsp:txXfrm>
        <a:off x="5181600" y="0"/>
        <a:ext cx="5181600" cy="1284088"/>
      </dsp:txXfrm>
    </dsp:sp>
    <dsp:sp modelId="{08E1C1EB-F606-404D-8413-17176343CB0A}">
      <dsp:nvSpPr>
        <dsp:cNvPr id="0" name=""/>
        <dsp:cNvSpPr/>
      </dsp:nvSpPr>
      <dsp:spPr>
        <a:xfrm rot="10800000">
          <a:off x="0" y="1712118"/>
          <a:ext cx="5181600" cy="1712118"/>
        </a:xfrm>
        <a:prstGeom prst="round1Rect">
          <a:avLst/>
        </a:prstGeom>
        <a:solidFill>
          <a:schemeClr val="accent2">
            <a:hueOff val="-2916128"/>
            <a:satOff val="-5613"/>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Industry Cluster and Workforce Analysis</a:t>
          </a:r>
        </a:p>
      </dsp:txBody>
      <dsp:txXfrm rot="10800000">
        <a:off x="0" y="2140148"/>
        <a:ext cx="5181600" cy="1284088"/>
      </dsp:txXfrm>
    </dsp:sp>
    <dsp:sp modelId="{62288E92-A9E9-4120-99F6-D7E99FA9DF64}">
      <dsp:nvSpPr>
        <dsp:cNvPr id="0" name=""/>
        <dsp:cNvSpPr/>
      </dsp:nvSpPr>
      <dsp:spPr>
        <a:xfrm rot="5400000">
          <a:off x="6916340" y="-22622"/>
          <a:ext cx="1712118" cy="5181600"/>
        </a:xfrm>
        <a:prstGeom prst="round1Rect">
          <a:avLst/>
        </a:prstGeom>
        <a:solidFill>
          <a:schemeClr val="accent2">
            <a:hueOff val="-4374192"/>
            <a:satOff val="-8420"/>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Cost of Doing Business</a:t>
          </a:r>
        </a:p>
      </dsp:txBody>
      <dsp:txXfrm rot="-5400000">
        <a:off x="5181599" y="2140148"/>
        <a:ext cx="5181600" cy="1284088"/>
      </dsp:txXfrm>
    </dsp:sp>
    <dsp:sp modelId="{785D8DFE-AA31-4046-A812-864B37888406}">
      <dsp:nvSpPr>
        <dsp:cNvPr id="0" name=""/>
        <dsp:cNvSpPr/>
      </dsp:nvSpPr>
      <dsp:spPr>
        <a:xfrm>
          <a:off x="3627120" y="1284088"/>
          <a:ext cx="3108960" cy="856059"/>
        </a:xfrm>
        <a:prstGeom prst="roundRect">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Economic Development Incentive Market Research</a:t>
          </a:r>
        </a:p>
      </dsp:txBody>
      <dsp:txXfrm>
        <a:off x="3668909" y="1325877"/>
        <a:ext cx="3025382" cy="7724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9/26/2022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84058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9/26/2022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829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9/26/2022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92790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9/26/2022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3273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9/26/2022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86029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9/26/2022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49010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9/26/2022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0919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5351824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881588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06377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72236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95337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t>9/26/2022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432424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9/26/2022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6275005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9/26/2022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959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68812DA-F765-4142-A6A3-A8ED7235E082}" type="datetime1">
              <a:rPr lang="en-US" smtClean="0"/>
              <a:t>9/26/2022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8455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9/26/2022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598404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9/26/2022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528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73ED0CC-082F-4160-86E5-0D6041F12778}" type="datetime1">
              <a:rPr lang="en-US" smtClean="0"/>
              <a:t>9/26/2022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3723677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5.xml"/><Relationship Id="rId7" Type="http://schemas.openxmlformats.org/officeDocument/2006/relationships/image" Target="../media/image16.png"/><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png"/><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png"/><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5.png"/><Relationship Id="rId2" Type="http://schemas.openxmlformats.org/officeDocument/2006/relationships/diagramData" Target="../diagrams/data11.xml"/><Relationship Id="rId1" Type="http://schemas.openxmlformats.org/officeDocument/2006/relationships/slideLayout" Target="../slideLayouts/slideLayout1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png"/><Relationship Id="rId2" Type="http://schemas.openxmlformats.org/officeDocument/2006/relationships/diagramData" Target="../diagrams/data12.xml"/><Relationship Id="rId1" Type="http://schemas.openxmlformats.org/officeDocument/2006/relationships/slideLayout" Target="../slideLayouts/slideLayout1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5.png"/><Relationship Id="rId2" Type="http://schemas.openxmlformats.org/officeDocument/2006/relationships/diagramData" Target="../diagrams/data13.xml"/><Relationship Id="rId1" Type="http://schemas.openxmlformats.org/officeDocument/2006/relationships/slideLayout" Target="../slideLayouts/slideLayout1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5.png"/><Relationship Id="rId2" Type="http://schemas.openxmlformats.org/officeDocument/2006/relationships/diagramData" Target="../diagrams/data14.xml"/><Relationship Id="rId1" Type="http://schemas.openxmlformats.org/officeDocument/2006/relationships/slideLayout" Target="../slideLayouts/slideLayout1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5.png"/><Relationship Id="rId2" Type="http://schemas.openxmlformats.org/officeDocument/2006/relationships/diagramData" Target="../diagrams/data15.xml"/><Relationship Id="rId1" Type="http://schemas.openxmlformats.org/officeDocument/2006/relationships/slideLayout" Target="../slideLayouts/slideLayout1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5.png"/><Relationship Id="rId2" Type="http://schemas.openxmlformats.org/officeDocument/2006/relationships/diagramData" Target="../diagrams/data16.xml"/><Relationship Id="rId1" Type="http://schemas.openxmlformats.org/officeDocument/2006/relationships/slideLayout" Target="../slideLayouts/slideLayout1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8.png"/><Relationship Id="rId7" Type="http://schemas.openxmlformats.org/officeDocument/2006/relationships/diagramColors" Target="../diagrams/colors17.xml"/><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5.png"/><Relationship Id="rId2" Type="http://schemas.openxmlformats.org/officeDocument/2006/relationships/diagramData" Target="../diagrams/data18.xml"/><Relationship Id="rId1" Type="http://schemas.openxmlformats.org/officeDocument/2006/relationships/slideLayout" Target="../slideLayouts/slideLayout1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12"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11" Type="http://schemas.openxmlformats.org/officeDocument/2006/relationships/image" Target="../media/image13.jpeg"/><Relationship Id="rId5" Type="http://schemas.openxmlformats.org/officeDocument/2006/relationships/diagramColors" Target="../diagrams/colors1.xml"/><Relationship Id="rId10" Type="http://schemas.openxmlformats.org/officeDocument/2006/relationships/image" Target="../media/image12.jpeg"/><Relationship Id="rId4" Type="http://schemas.openxmlformats.org/officeDocument/2006/relationships/diagramQuickStyle" Target="../diagrams/quickStyle1.xml"/><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5.png"/><Relationship Id="rId2" Type="http://schemas.openxmlformats.org/officeDocument/2006/relationships/diagramData" Target="../diagrams/data19.xml"/><Relationship Id="rId1" Type="http://schemas.openxmlformats.org/officeDocument/2006/relationships/slideLayout" Target="../slideLayouts/slideLayout18.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5.png"/><Relationship Id="rId2" Type="http://schemas.openxmlformats.org/officeDocument/2006/relationships/diagramData" Target="../diagrams/data20.xml"/><Relationship Id="rId1" Type="http://schemas.openxmlformats.org/officeDocument/2006/relationships/slideLayout" Target="../slideLayouts/slideLayout18.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5.png"/><Relationship Id="rId2" Type="http://schemas.openxmlformats.org/officeDocument/2006/relationships/diagramData" Target="../diagrams/data21.xml"/><Relationship Id="rId1" Type="http://schemas.openxmlformats.org/officeDocument/2006/relationships/slideLayout" Target="../slideLayouts/slideLayout18.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20.jpeg"/><Relationship Id="rId1" Type="http://schemas.openxmlformats.org/officeDocument/2006/relationships/slideLayout" Target="../slideLayouts/slideLayout18.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5.png"/><Relationship Id="rId2" Type="http://schemas.openxmlformats.org/officeDocument/2006/relationships/diagramData" Target="../diagrams/data23.xml"/><Relationship Id="rId1" Type="http://schemas.openxmlformats.org/officeDocument/2006/relationships/slideLayout" Target="../slideLayouts/slideLayout18.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2.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5.png"/><Relationship Id="rId7" Type="http://schemas.openxmlformats.org/officeDocument/2006/relationships/diagramColors" Target="../diagrams/colors25.xm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5.png"/><Relationship Id="rId2" Type="http://schemas.openxmlformats.org/officeDocument/2006/relationships/diagramData" Target="../diagrams/data26.xml"/><Relationship Id="rId1" Type="http://schemas.openxmlformats.org/officeDocument/2006/relationships/slideLayout" Target="../slideLayouts/slideLayout18.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5.png"/><Relationship Id="rId2" Type="http://schemas.openxmlformats.org/officeDocument/2006/relationships/diagramData" Target="../diagrams/data28.xml"/><Relationship Id="rId1" Type="http://schemas.openxmlformats.org/officeDocument/2006/relationships/slideLayout" Target="../slideLayouts/slideLayout18.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5.png"/><Relationship Id="rId2" Type="http://schemas.openxmlformats.org/officeDocument/2006/relationships/diagramData" Target="../diagrams/data29.xml"/><Relationship Id="rId1" Type="http://schemas.openxmlformats.org/officeDocument/2006/relationships/slideLayout" Target="../slideLayouts/slideLayout18.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BC45BD2E-8EE2-8E17-00F4-FD9F7046CD83}"/>
              </a:ext>
            </a:extLst>
          </p:cNvPr>
          <p:cNvPicPr>
            <a:picLocks noChangeAspect="1"/>
          </p:cNvPicPr>
          <p:nvPr/>
        </p:nvPicPr>
        <p:blipFill rotWithShape="1">
          <a:blip r:embed="rId3"/>
          <a:srcRect l="20724" r="20293" b="-1"/>
          <a:stretch/>
        </p:blipFill>
        <p:spPr>
          <a:xfrm>
            <a:off x="20" y="10"/>
            <a:ext cx="4059913" cy="6857990"/>
          </a:xfrm>
          <a:prstGeom prst="rect">
            <a:avLst/>
          </a:prstGeom>
        </p:spPr>
      </p:pic>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6191" r="27109"/>
          <a:stretch/>
        </p:blipFill>
        <p:spPr>
          <a:xfrm>
            <a:off x="4059934" y="10"/>
            <a:ext cx="8132065"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4947701" y="3496574"/>
            <a:ext cx="7049668" cy="1052422"/>
          </a:xfrm>
        </p:spPr>
        <p:txBody>
          <a:bodyPr>
            <a:noAutofit/>
          </a:bodyPr>
          <a:lstStyle/>
          <a:p>
            <a:pPr algn="l"/>
            <a:r>
              <a:rPr lang="en-US" sz="8800" dirty="0"/>
              <a:t>2022 Opportunity Ohio </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4947701" y="5168660"/>
            <a:ext cx="6436104" cy="534838"/>
          </a:xfrm>
        </p:spPr>
        <p:txBody>
          <a:bodyPr>
            <a:noAutofit/>
          </a:bodyPr>
          <a:lstStyle/>
          <a:p>
            <a:pPr algn="l"/>
            <a:r>
              <a:rPr lang="en-US" sz="4400" dirty="0">
                <a:solidFill>
                  <a:schemeClr val="tx1"/>
                </a:solidFill>
              </a:rPr>
              <a:t>Montrose Group, LLC</a:t>
            </a:r>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638F-9900-3DC1-A7ED-376F66EAC294}"/>
              </a:ext>
            </a:extLst>
          </p:cNvPr>
          <p:cNvSpPr>
            <a:spLocks noGrp="1"/>
          </p:cNvSpPr>
          <p:nvPr>
            <p:ph type="title"/>
          </p:nvPr>
        </p:nvSpPr>
        <p:spPr/>
        <p:txBody>
          <a:bodyPr>
            <a:normAutofit/>
          </a:bodyPr>
          <a:lstStyle/>
          <a:p>
            <a:r>
              <a:rPr lang="en-US" sz="5400" dirty="0"/>
              <a:t>2022 Opportunity Ohio </a:t>
            </a:r>
          </a:p>
        </p:txBody>
      </p:sp>
      <p:graphicFrame>
        <p:nvGraphicFramePr>
          <p:cNvPr id="4" name="Content Placeholder 3">
            <a:extLst>
              <a:ext uri="{FF2B5EF4-FFF2-40B4-BE49-F238E27FC236}">
                <a16:creationId xmlns:a16="http://schemas.microsoft.com/office/drawing/2014/main" id="{2C9C9101-E625-C21B-FD2A-458E0D6D9675}"/>
              </a:ext>
            </a:extLst>
          </p:cNvPr>
          <p:cNvGraphicFramePr>
            <a:graphicFrameLocks noGrp="1"/>
          </p:cNvGraphicFramePr>
          <p:nvPr>
            <p:ph idx="1"/>
            <p:extLst>
              <p:ext uri="{D42A27DB-BD31-4B8C-83A1-F6EECF244321}">
                <p14:modId xmlns:p14="http://schemas.microsoft.com/office/powerpoint/2010/main" val="981187198"/>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10;&#10;Description automatically generated">
            <a:extLst>
              <a:ext uri="{FF2B5EF4-FFF2-40B4-BE49-F238E27FC236}">
                <a16:creationId xmlns:a16="http://schemas.microsoft.com/office/drawing/2014/main" id="{3F2B7E60-4B17-04D3-0A50-9F700944AE4A}"/>
              </a:ext>
            </a:extLst>
          </p:cNvPr>
          <p:cNvPicPr>
            <a:picLocks noChangeAspect="1"/>
          </p:cNvPicPr>
          <p:nvPr/>
        </p:nvPicPr>
        <p:blipFill>
          <a:blip r:embed="rId7"/>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2764007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81C3-4A1A-D419-79EC-69464D496564}"/>
              </a:ext>
            </a:extLst>
          </p:cNvPr>
          <p:cNvSpPr>
            <a:spLocks noGrp="1"/>
          </p:cNvSpPr>
          <p:nvPr>
            <p:ph type="title"/>
          </p:nvPr>
        </p:nvSpPr>
        <p:spPr>
          <a:xfrm>
            <a:off x="396607" y="1679225"/>
            <a:ext cx="4715219" cy="3499549"/>
          </a:xfrm>
        </p:spPr>
        <p:txBody>
          <a:bodyPr vert="horz" lIns="91440" tIns="45720" rIns="91440" bIns="45720" rtlCol="0" anchor="b">
            <a:normAutofit/>
          </a:bodyPr>
          <a:lstStyle/>
          <a:p>
            <a:pPr algn="l"/>
            <a:r>
              <a:rPr lang="en-US" sz="5400" dirty="0"/>
              <a:t>2022 Opportunity Ohio </a:t>
            </a:r>
          </a:p>
        </p:txBody>
      </p:sp>
      <p:pic>
        <p:nvPicPr>
          <p:cNvPr id="4" name="Content Placeholder 5">
            <a:extLst>
              <a:ext uri="{FF2B5EF4-FFF2-40B4-BE49-F238E27FC236}">
                <a16:creationId xmlns:a16="http://schemas.microsoft.com/office/drawing/2014/main" id="{EDCBC512-499F-4322-A766-29D0A7B99DC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02611" y="1394826"/>
            <a:ext cx="6197668" cy="4792248"/>
          </a:xfrm>
          <a:prstGeom prst="rect">
            <a:avLst/>
          </a:prstGeom>
          <a:noFill/>
        </p:spPr>
      </p:pic>
      <p:pic>
        <p:nvPicPr>
          <p:cNvPr id="6" name="Picture 5" descr="Logo&#10;&#10;Description automatically generated">
            <a:extLst>
              <a:ext uri="{FF2B5EF4-FFF2-40B4-BE49-F238E27FC236}">
                <a16:creationId xmlns:a16="http://schemas.microsoft.com/office/drawing/2014/main" id="{D2EB1F5B-4B48-B19C-1919-92D07207022B}"/>
              </a:ext>
            </a:extLst>
          </p:cNvPr>
          <p:cNvPicPr>
            <a:picLocks noChangeAspect="1"/>
          </p:cNvPicPr>
          <p:nvPr/>
        </p:nvPicPr>
        <p:blipFill>
          <a:blip r:embed="rId4"/>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2344742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C5502-2D1F-0E9F-1D74-54DD735C9F41}"/>
              </a:ext>
            </a:extLst>
          </p:cNvPr>
          <p:cNvSpPr>
            <a:spLocks noGrp="1"/>
          </p:cNvSpPr>
          <p:nvPr>
            <p:ph type="title"/>
          </p:nvPr>
        </p:nvSpPr>
        <p:spPr>
          <a:xfrm>
            <a:off x="617599" y="205767"/>
            <a:ext cx="10364451" cy="1596177"/>
          </a:xfrm>
        </p:spPr>
        <p:txBody>
          <a:bodyPr>
            <a:normAutofit/>
          </a:bodyPr>
          <a:lstStyle/>
          <a:p>
            <a:r>
              <a:rPr lang="en-US" sz="5400" dirty="0"/>
              <a:t>2022 Opportunity Ohio</a:t>
            </a:r>
          </a:p>
        </p:txBody>
      </p:sp>
      <p:graphicFrame>
        <p:nvGraphicFramePr>
          <p:cNvPr id="4" name="Content Placeholder 3">
            <a:extLst>
              <a:ext uri="{FF2B5EF4-FFF2-40B4-BE49-F238E27FC236}">
                <a16:creationId xmlns:a16="http://schemas.microsoft.com/office/drawing/2014/main" id="{44F2E9C7-4FF7-04CD-A71E-C8C40F033207}"/>
              </a:ext>
            </a:extLst>
          </p:cNvPr>
          <p:cNvGraphicFramePr>
            <a:graphicFrameLocks noGrp="1"/>
          </p:cNvGraphicFramePr>
          <p:nvPr>
            <p:ph idx="1"/>
            <p:extLst>
              <p:ext uri="{D42A27DB-BD31-4B8C-83A1-F6EECF244321}">
                <p14:modId xmlns:p14="http://schemas.microsoft.com/office/powerpoint/2010/main" val="1561537708"/>
              </p:ext>
            </p:extLst>
          </p:nvPr>
        </p:nvGraphicFramePr>
        <p:xfrm>
          <a:off x="396171" y="1295376"/>
          <a:ext cx="11520846" cy="5356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D15C2EE3-7C36-1936-65BC-F528B85C349C}"/>
              </a:ext>
            </a:extLst>
          </p:cNvPr>
          <p:cNvPicPr>
            <a:picLocks noChangeAspect="1"/>
          </p:cNvPicPr>
          <p:nvPr/>
        </p:nvPicPr>
        <p:blipFill>
          <a:blip r:embed="rId7"/>
          <a:stretch>
            <a:fillRect/>
          </a:stretch>
        </p:blipFill>
        <p:spPr>
          <a:xfrm>
            <a:off x="1829647" y="1938204"/>
            <a:ext cx="5633462" cy="657237"/>
          </a:xfrm>
          <a:prstGeom prst="rect">
            <a:avLst/>
          </a:prstGeom>
        </p:spPr>
      </p:pic>
      <p:pic>
        <p:nvPicPr>
          <p:cNvPr id="5" name="Picture 4" descr="Logo&#10;&#10;Description automatically generated">
            <a:extLst>
              <a:ext uri="{FF2B5EF4-FFF2-40B4-BE49-F238E27FC236}">
                <a16:creationId xmlns:a16="http://schemas.microsoft.com/office/drawing/2014/main" id="{738031D7-AAA1-782D-3A71-A79F998A9325}"/>
              </a:ext>
            </a:extLst>
          </p:cNvPr>
          <p:cNvPicPr>
            <a:picLocks noChangeAspect="1"/>
          </p:cNvPicPr>
          <p:nvPr/>
        </p:nvPicPr>
        <p:blipFill>
          <a:blip r:embed="rId8"/>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1725404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5898A-7EB5-AFA7-E853-DB87D1466DF4}"/>
              </a:ext>
            </a:extLst>
          </p:cNvPr>
          <p:cNvSpPr>
            <a:spLocks noGrp="1"/>
          </p:cNvSpPr>
          <p:nvPr>
            <p:ph type="title"/>
          </p:nvPr>
        </p:nvSpPr>
        <p:spPr>
          <a:xfrm>
            <a:off x="359049" y="69507"/>
            <a:ext cx="10353762" cy="1257300"/>
          </a:xfrm>
        </p:spPr>
        <p:txBody>
          <a:bodyPr>
            <a:normAutofit/>
          </a:bodyPr>
          <a:lstStyle/>
          <a:p>
            <a:r>
              <a:rPr lang="en-US" sz="5400" dirty="0"/>
              <a:t>Opportunity Ohio 2022</a:t>
            </a:r>
          </a:p>
        </p:txBody>
      </p:sp>
      <p:graphicFrame>
        <p:nvGraphicFramePr>
          <p:cNvPr id="4" name="Content Placeholder 3">
            <a:extLst>
              <a:ext uri="{FF2B5EF4-FFF2-40B4-BE49-F238E27FC236}">
                <a16:creationId xmlns:a16="http://schemas.microsoft.com/office/drawing/2014/main" id="{C1B2D922-5DC9-57E4-056E-DEC4713DA389}"/>
              </a:ext>
            </a:extLst>
          </p:cNvPr>
          <p:cNvGraphicFramePr>
            <a:graphicFrameLocks noGrp="1"/>
          </p:cNvGraphicFramePr>
          <p:nvPr>
            <p:ph idx="1"/>
            <p:extLst>
              <p:ext uri="{D42A27DB-BD31-4B8C-83A1-F6EECF244321}">
                <p14:modId xmlns:p14="http://schemas.microsoft.com/office/powerpoint/2010/main" val="1937024570"/>
              </p:ext>
            </p:extLst>
          </p:nvPr>
        </p:nvGraphicFramePr>
        <p:xfrm>
          <a:off x="914400" y="1668779"/>
          <a:ext cx="10353675" cy="4953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10;&#10;Description automatically generated">
            <a:extLst>
              <a:ext uri="{FF2B5EF4-FFF2-40B4-BE49-F238E27FC236}">
                <a16:creationId xmlns:a16="http://schemas.microsoft.com/office/drawing/2014/main" id="{03504813-5A9D-191C-CB46-CF9DCE0FC35F}"/>
              </a:ext>
            </a:extLst>
          </p:cNvPr>
          <p:cNvPicPr>
            <a:picLocks noChangeAspect="1"/>
          </p:cNvPicPr>
          <p:nvPr/>
        </p:nvPicPr>
        <p:blipFill>
          <a:blip r:embed="rId7"/>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2783100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939C4-7843-7B54-0AFE-0A42D0110514}"/>
              </a:ext>
            </a:extLst>
          </p:cNvPr>
          <p:cNvSpPr>
            <a:spLocks noGrp="1"/>
          </p:cNvSpPr>
          <p:nvPr>
            <p:ph type="title"/>
          </p:nvPr>
        </p:nvSpPr>
        <p:spPr/>
        <p:txBody>
          <a:bodyPr>
            <a:normAutofit/>
          </a:bodyPr>
          <a:lstStyle/>
          <a:p>
            <a:r>
              <a:rPr lang="en-US" sz="5400" dirty="0"/>
              <a:t>2022 Opportunity Ohio</a:t>
            </a:r>
          </a:p>
        </p:txBody>
      </p:sp>
      <p:graphicFrame>
        <p:nvGraphicFramePr>
          <p:cNvPr id="4" name="Content Placeholder 3">
            <a:extLst>
              <a:ext uri="{FF2B5EF4-FFF2-40B4-BE49-F238E27FC236}">
                <a16:creationId xmlns:a16="http://schemas.microsoft.com/office/drawing/2014/main" id="{1A50A7BF-5DCA-D0DA-0066-D9C7546503D1}"/>
              </a:ext>
            </a:extLst>
          </p:cNvPr>
          <p:cNvGraphicFramePr>
            <a:graphicFrameLocks noGrp="1"/>
          </p:cNvGraphicFramePr>
          <p:nvPr>
            <p:ph idx="1"/>
            <p:extLst>
              <p:ext uri="{D42A27DB-BD31-4B8C-83A1-F6EECF244321}">
                <p14:modId xmlns:p14="http://schemas.microsoft.com/office/powerpoint/2010/main" val="1488684619"/>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10;&#10;Description automatically generated">
            <a:extLst>
              <a:ext uri="{FF2B5EF4-FFF2-40B4-BE49-F238E27FC236}">
                <a16:creationId xmlns:a16="http://schemas.microsoft.com/office/drawing/2014/main" id="{91A775A2-0D96-A42C-0843-6C5B1D16CCF9}"/>
              </a:ext>
            </a:extLst>
          </p:cNvPr>
          <p:cNvPicPr>
            <a:picLocks noChangeAspect="1"/>
          </p:cNvPicPr>
          <p:nvPr/>
        </p:nvPicPr>
        <p:blipFill>
          <a:blip r:embed="rId7"/>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3753394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B110-AA78-674B-60E9-39CD32949414}"/>
              </a:ext>
            </a:extLst>
          </p:cNvPr>
          <p:cNvSpPr>
            <a:spLocks noGrp="1"/>
          </p:cNvSpPr>
          <p:nvPr>
            <p:ph type="title"/>
          </p:nvPr>
        </p:nvSpPr>
        <p:spPr/>
        <p:txBody>
          <a:bodyPr>
            <a:normAutofit/>
          </a:bodyPr>
          <a:lstStyle/>
          <a:p>
            <a:r>
              <a:rPr lang="en-US" sz="5400" dirty="0"/>
              <a:t>2022 Opportunity Ohio</a:t>
            </a:r>
          </a:p>
        </p:txBody>
      </p:sp>
      <p:graphicFrame>
        <p:nvGraphicFramePr>
          <p:cNvPr id="4" name="Content Placeholder 3">
            <a:extLst>
              <a:ext uri="{FF2B5EF4-FFF2-40B4-BE49-F238E27FC236}">
                <a16:creationId xmlns:a16="http://schemas.microsoft.com/office/drawing/2014/main" id="{84439104-289A-3076-9A79-CD230BF098A3}"/>
              </a:ext>
            </a:extLst>
          </p:cNvPr>
          <p:cNvGraphicFramePr>
            <a:graphicFrameLocks noGrp="1"/>
          </p:cNvGraphicFramePr>
          <p:nvPr>
            <p:ph idx="1"/>
            <p:extLst>
              <p:ext uri="{D42A27DB-BD31-4B8C-83A1-F6EECF244321}">
                <p14:modId xmlns:p14="http://schemas.microsoft.com/office/powerpoint/2010/main" val="2577940820"/>
              </p:ext>
            </p:extLst>
          </p:nvPr>
        </p:nvGraphicFramePr>
        <p:xfrm>
          <a:off x="914400" y="2076450"/>
          <a:ext cx="10353675" cy="4315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10;&#10;Description automatically generated">
            <a:extLst>
              <a:ext uri="{FF2B5EF4-FFF2-40B4-BE49-F238E27FC236}">
                <a16:creationId xmlns:a16="http://schemas.microsoft.com/office/drawing/2014/main" id="{F0806D6F-D563-DAB8-60B0-FF232810FAC2}"/>
              </a:ext>
            </a:extLst>
          </p:cNvPr>
          <p:cNvPicPr>
            <a:picLocks noChangeAspect="1"/>
          </p:cNvPicPr>
          <p:nvPr/>
        </p:nvPicPr>
        <p:blipFill>
          <a:blip r:embed="rId7"/>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624462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973D-12FD-FCB7-6D06-F60A5C8791F4}"/>
              </a:ext>
            </a:extLst>
          </p:cNvPr>
          <p:cNvSpPr>
            <a:spLocks noGrp="1"/>
          </p:cNvSpPr>
          <p:nvPr>
            <p:ph type="title"/>
          </p:nvPr>
        </p:nvSpPr>
        <p:spPr/>
        <p:txBody>
          <a:bodyPr>
            <a:normAutofit/>
          </a:bodyPr>
          <a:lstStyle/>
          <a:p>
            <a:r>
              <a:rPr lang="en-US" sz="5400" dirty="0"/>
              <a:t>2022 Opportunity Ohio </a:t>
            </a:r>
          </a:p>
        </p:txBody>
      </p:sp>
      <p:graphicFrame>
        <p:nvGraphicFramePr>
          <p:cNvPr id="4" name="Content Placeholder 3">
            <a:extLst>
              <a:ext uri="{FF2B5EF4-FFF2-40B4-BE49-F238E27FC236}">
                <a16:creationId xmlns:a16="http://schemas.microsoft.com/office/drawing/2014/main" id="{5569B9A4-C7A1-38E1-3903-C00571840677}"/>
              </a:ext>
            </a:extLst>
          </p:cNvPr>
          <p:cNvGraphicFramePr>
            <a:graphicFrameLocks noGrp="1"/>
          </p:cNvGraphicFramePr>
          <p:nvPr>
            <p:ph idx="1"/>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10;&#10;Description automatically generated">
            <a:extLst>
              <a:ext uri="{FF2B5EF4-FFF2-40B4-BE49-F238E27FC236}">
                <a16:creationId xmlns:a16="http://schemas.microsoft.com/office/drawing/2014/main" id="{F09C1F79-08B2-E22E-1280-647323E8C522}"/>
              </a:ext>
            </a:extLst>
          </p:cNvPr>
          <p:cNvPicPr>
            <a:picLocks noChangeAspect="1"/>
          </p:cNvPicPr>
          <p:nvPr/>
        </p:nvPicPr>
        <p:blipFill>
          <a:blip r:embed="rId7"/>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3824325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4C93-BDC9-A2DB-5A77-6E4E0DC79D01}"/>
              </a:ext>
            </a:extLst>
          </p:cNvPr>
          <p:cNvSpPr>
            <a:spLocks noGrp="1"/>
          </p:cNvSpPr>
          <p:nvPr>
            <p:ph type="title"/>
          </p:nvPr>
        </p:nvSpPr>
        <p:spPr/>
        <p:txBody>
          <a:bodyPr>
            <a:normAutofit/>
          </a:bodyPr>
          <a:lstStyle/>
          <a:p>
            <a:r>
              <a:rPr lang="en-US" dirty="0">
                <a:solidFill>
                  <a:srgbClr val="FFFFFF"/>
                </a:solidFill>
              </a:rPr>
              <a:t>2022 Opportunity Ohio</a:t>
            </a:r>
          </a:p>
        </p:txBody>
      </p:sp>
      <p:graphicFrame>
        <p:nvGraphicFramePr>
          <p:cNvPr id="4" name="Content Placeholder 3">
            <a:extLst>
              <a:ext uri="{FF2B5EF4-FFF2-40B4-BE49-F238E27FC236}">
                <a16:creationId xmlns:a16="http://schemas.microsoft.com/office/drawing/2014/main" id="{41EFAFB9-E2B4-BB6C-D774-D0F1499620C3}"/>
              </a:ext>
            </a:extLst>
          </p:cNvPr>
          <p:cNvGraphicFramePr>
            <a:graphicFrameLocks noGrp="1"/>
          </p:cNvGraphicFramePr>
          <p:nvPr>
            <p:ph idx="1"/>
            <p:extLst>
              <p:ext uri="{D42A27DB-BD31-4B8C-83A1-F6EECF244321}">
                <p14:modId xmlns:p14="http://schemas.microsoft.com/office/powerpoint/2010/main" val="2612783744"/>
              </p:ext>
            </p:extLst>
          </p:nvPr>
        </p:nvGraphicFramePr>
        <p:xfrm>
          <a:off x="914400" y="2367095"/>
          <a:ext cx="10353675" cy="413848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Logo&#10;&#10;Description automatically generated">
            <a:extLst>
              <a:ext uri="{FF2B5EF4-FFF2-40B4-BE49-F238E27FC236}">
                <a16:creationId xmlns:a16="http://schemas.microsoft.com/office/drawing/2014/main" id="{82BF0EA8-C247-FE25-C9E8-998A1EF0F841}"/>
              </a:ext>
            </a:extLst>
          </p:cNvPr>
          <p:cNvPicPr>
            <a:picLocks noChangeAspect="1"/>
          </p:cNvPicPr>
          <p:nvPr/>
        </p:nvPicPr>
        <p:blipFill>
          <a:blip r:embed="rId3"/>
          <a:stretch>
            <a:fillRect/>
          </a:stretch>
        </p:blipFill>
        <p:spPr>
          <a:xfrm>
            <a:off x="10982050" y="69507"/>
            <a:ext cx="1036458" cy="1032647"/>
          </a:xfrm>
          <a:prstGeom prst="rect">
            <a:avLst/>
          </a:prstGeom>
        </p:spPr>
      </p:pic>
      <p:sp>
        <p:nvSpPr>
          <p:cNvPr id="3" name="Title 1">
            <a:extLst>
              <a:ext uri="{FF2B5EF4-FFF2-40B4-BE49-F238E27FC236}">
                <a16:creationId xmlns:a16="http://schemas.microsoft.com/office/drawing/2014/main" id="{C6CC2EBE-1D4E-204F-470E-BE479F3A16CD}"/>
              </a:ext>
            </a:extLst>
          </p:cNvPr>
          <p:cNvSpPr txBox="1">
            <a:spLocks/>
          </p:cNvSpPr>
          <p:nvPr/>
        </p:nvSpPr>
        <p:spPr>
          <a:xfrm>
            <a:off x="1066175" y="770917"/>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5400"/>
              <a:t>Opportunity Ohio 2022</a:t>
            </a:r>
            <a:endParaRPr lang="en-US" sz="5400" dirty="0"/>
          </a:p>
        </p:txBody>
      </p:sp>
    </p:spTree>
    <p:extLst>
      <p:ext uri="{BB962C8B-B14F-4D97-AF65-F5344CB8AC3E}">
        <p14:creationId xmlns:p14="http://schemas.microsoft.com/office/powerpoint/2010/main" val="323333553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AC796-24FC-28CB-0BFB-1D116368DCF2}"/>
              </a:ext>
            </a:extLst>
          </p:cNvPr>
          <p:cNvSpPr>
            <a:spLocks noGrp="1"/>
          </p:cNvSpPr>
          <p:nvPr>
            <p:ph type="title"/>
          </p:nvPr>
        </p:nvSpPr>
        <p:spPr>
          <a:xfrm>
            <a:off x="1430370" y="1925444"/>
            <a:ext cx="3228228" cy="3021494"/>
          </a:xfrm>
        </p:spPr>
        <p:txBody>
          <a:bodyPr>
            <a:normAutofit/>
          </a:bodyPr>
          <a:lstStyle/>
          <a:p>
            <a:r>
              <a:rPr lang="en-US" dirty="0">
                <a:solidFill>
                  <a:srgbClr val="FFFFFF"/>
                </a:solidFill>
              </a:rPr>
              <a:t>2022 Opportunity Ohio</a:t>
            </a:r>
          </a:p>
        </p:txBody>
      </p:sp>
      <p:graphicFrame>
        <p:nvGraphicFramePr>
          <p:cNvPr id="4" name="Content Placeholder 3">
            <a:extLst>
              <a:ext uri="{FF2B5EF4-FFF2-40B4-BE49-F238E27FC236}">
                <a16:creationId xmlns:a16="http://schemas.microsoft.com/office/drawing/2014/main" id="{5BF4263B-7AA5-578E-6C4C-76EB6EE11D5C}"/>
              </a:ext>
            </a:extLst>
          </p:cNvPr>
          <p:cNvGraphicFramePr>
            <a:graphicFrameLocks noGrp="1"/>
          </p:cNvGraphicFramePr>
          <p:nvPr>
            <p:ph idx="1"/>
            <p:extLst>
              <p:ext uri="{D42A27DB-BD31-4B8C-83A1-F6EECF244321}">
                <p14:modId xmlns:p14="http://schemas.microsoft.com/office/powerpoint/2010/main" val="1066329497"/>
              </p:ext>
            </p:extLst>
          </p:nvPr>
        </p:nvGraphicFramePr>
        <p:xfrm>
          <a:off x="5074920" y="251461"/>
          <a:ext cx="6122805" cy="6537032"/>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Logo&#10;&#10;Description automatically generated">
            <a:extLst>
              <a:ext uri="{FF2B5EF4-FFF2-40B4-BE49-F238E27FC236}">
                <a16:creationId xmlns:a16="http://schemas.microsoft.com/office/drawing/2014/main" id="{892CA98A-598F-2CBF-2BF3-2598DE277CC2}"/>
              </a:ext>
            </a:extLst>
          </p:cNvPr>
          <p:cNvPicPr>
            <a:picLocks noChangeAspect="1"/>
          </p:cNvPicPr>
          <p:nvPr/>
        </p:nvPicPr>
        <p:blipFill>
          <a:blip r:embed="rId3"/>
          <a:stretch>
            <a:fillRect/>
          </a:stretch>
        </p:blipFill>
        <p:spPr>
          <a:xfrm>
            <a:off x="10982050" y="69507"/>
            <a:ext cx="1036458" cy="1032647"/>
          </a:xfrm>
          <a:prstGeom prst="rect">
            <a:avLst/>
          </a:prstGeom>
        </p:spPr>
      </p:pic>
      <p:sp>
        <p:nvSpPr>
          <p:cNvPr id="3" name="Title 1">
            <a:extLst>
              <a:ext uri="{FF2B5EF4-FFF2-40B4-BE49-F238E27FC236}">
                <a16:creationId xmlns:a16="http://schemas.microsoft.com/office/drawing/2014/main" id="{D6830B77-58E7-2999-D628-B6D9CD5CBF80}"/>
              </a:ext>
            </a:extLst>
          </p:cNvPr>
          <p:cNvSpPr txBox="1">
            <a:spLocks/>
          </p:cNvSpPr>
          <p:nvPr/>
        </p:nvSpPr>
        <p:spPr>
          <a:xfrm>
            <a:off x="88544" y="2630911"/>
            <a:ext cx="5098405"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5400" dirty="0"/>
              <a:t>Opportunity Ohio 2022</a:t>
            </a:r>
          </a:p>
        </p:txBody>
      </p:sp>
    </p:spTree>
    <p:extLst>
      <p:ext uri="{BB962C8B-B14F-4D97-AF65-F5344CB8AC3E}">
        <p14:creationId xmlns:p14="http://schemas.microsoft.com/office/powerpoint/2010/main" val="110201574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C11BD-2714-61FA-9E7C-AD99669B17B8}"/>
              </a:ext>
            </a:extLst>
          </p:cNvPr>
          <p:cNvSpPr>
            <a:spLocks noGrp="1"/>
          </p:cNvSpPr>
          <p:nvPr>
            <p:ph type="title"/>
          </p:nvPr>
        </p:nvSpPr>
        <p:spPr/>
        <p:txBody>
          <a:bodyPr>
            <a:normAutofit/>
          </a:bodyPr>
          <a:lstStyle/>
          <a:p>
            <a:r>
              <a:rPr lang="en-US">
                <a:solidFill>
                  <a:srgbClr val="FFFFFF"/>
                </a:solidFill>
              </a:rPr>
              <a:t>2022 Opportunity Ohio </a:t>
            </a:r>
          </a:p>
        </p:txBody>
      </p:sp>
      <p:graphicFrame>
        <p:nvGraphicFramePr>
          <p:cNvPr id="4" name="Content Placeholder 3">
            <a:extLst>
              <a:ext uri="{FF2B5EF4-FFF2-40B4-BE49-F238E27FC236}">
                <a16:creationId xmlns:a16="http://schemas.microsoft.com/office/drawing/2014/main" id="{E9259FCF-25B1-5C24-23C9-EE61DF8DDFE3}"/>
              </a:ext>
            </a:extLst>
          </p:cNvPr>
          <p:cNvGraphicFramePr>
            <a:graphicFrameLocks noGrp="1"/>
          </p:cNvGraphicFramePr>
          <p:nvPr>
            <p:ph idx="1"/>
            <p:extLst>
              <p:ext uri="{D42A27DB-BD31-4B8C-83A1-F6EECF244321}">
                <p14:modId xmlns:p14="http://schemas.microsoft.com/office/powerpoint/2010/main" val="361815473"/>
              </p:ext>
            </p:extLst>
          </p:nvPr>
        </p:nvGraphicFramePr>
        <p:xfrm>
          <a:off x="914400" y="2182007"/>
          <a:ext cx="10353675" cy="4352143"/>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Logo&#10;&#10;Description automatically generated">
            <a:extLst>
              <a:ext uri="{FF2B5EF4-FFF2-40B4-BE49-F238E27FC236}">
                <a16:creationId xmlns:a16="http://schemas.microsoft.com/office/drawing/2014/main" id="{FA869099-A7AE-E415-35F7-4F385D518475}"/>
              </a:ext>
            </a:extLst>
          </p:cNvPr>
          <p:cNvPicPr>
            <a:picLocks noChangeAspect="1"/>
          </p:cNvPicPr>
          <p:nvPr/>
        </p:nvPicPr>
        <p:blipFill>
          <a:blip r:embed="rId3"/>
          <a:stretch>
            <a:fillRect/>
          </a:stretch>
        </p:blipFill>
        <p:spPr>
          <a:xfrm>
            <a:off x="10982050" y="69507"/>
            <a:ext cx="1036458" cy="1032647"/>
          </a:xfrm>
          <a:prstGeom prst="rect">
            <a:avLst/>
          </a:prstGeom>
        </p:spPr>
      </p:pic>
      <p:sp>
        <p:nvSpPr>
          <p:cNvPr id="3" name="Title 1">
            <a:extLst>
              <a:ext uri="{FF2B5EF4-FFF2-40B4-BE49-F238E27FC236}">
                <a16:creationId xmlns:a16="http://schemas.microsoft.com/office/drawing/2014/main" id="{88C9BF46-8E18-DB9E-6686-0DF4C1870E55}"/>
              </a:ext>
            </a:extLst>
          </p:cNvPr>
          <p:cNvSpPr txBox="1">
            <a:spLocks/>
          </p:cNvSpPr>
          <p:nvPr/>
        </p:nvSpPr>
        <p:spPr>
          <a:xfrm>
            <a:off x="403235" y="58583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5400" dirty="0"/>
              <a:t>Opportunity Ohio 2022</a:t>
            </a:r>
          </a:p>
        </p:txBody>
      </p:sp>
    </p:spTree>
    <p:extLst>
      <p:ext uri="{BB962C8B-B14F-4D97-AF65-F5344CB8AC3E}">
        <p14:creationId xmlns:p14="http://schemas.microsoft.com/office/powerpoint/2010/main" val="132431323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2" y="609600"/>
            <a:ext cx="4829689" cy="970450"/>
          </a:xfrm>
        </p:spPr>
        <p:txBody>
          <a:bodyPr anchor="b">
            <a:normAutofit fontScale="90000"/>
          </a:bodyPr>
          <a:lstStyle/>
          <a:p>
            <a:pPr algn="l"/>
            <a:r>
              <a:rPr lang="en-US" sz="4000" dirty="0"/>
              <a:t>2022 Opportunity Ohio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515951"/>
          </a:xfrm>
        </p:spPr>
        <p:txBody>
          <a:bodyPr anchor="t">
            <a:normAutofit fontScale="70000" lnSpcReduction="20000"/>
          </a:bodyPr>
          <a:lstStyle/>
          <a:p>
            <a:r>
              <a:rPr lang="en-US" sz="2400" dirty="0"/>
              <a:t>Welcome </a:t>
            </a:r>
          </a:p>
          <a:p>
            <a:r>
              <a:rPr lang="en-US" sz="2400" dirty="0"/>
              <a:t>Ohio Market Opportunities </a:t>
            </a:r>
          </a:p>
          <a:p>
            <a:r>
              <a:rPr lang="en-US" sz="2400" dirty="0"/>
              <a:t>Finding a Site: Understanding the Real Estate Challenge</a:t>
            </a:r>
          </a:p>
          <a:p>
            <a:r>
              <a:rPr lang="en-US" sz="2400" dirty="0"/>
              <a:t>Ohio and Outside Market Opportunities</a:t>
            </a:r>
          </a:p>
          <a:p>
            <a:r>
              <a:rPr lang="en-US" sz="2400" dirty="0"/>
              <a:t>Luncheon Keynote Address</a:t>
            </a:r>
          </a:p>
          <a:p>
            <a:r>
              <a:rPr lang="en-US" sz="2400" dirty="0"/>
              <a:t>Addressing the Housing Challenge</a:t>
            </a:r>
          </a:p>
          <a:p>
            <a:r>
              <a:rPr lang="en-US" sz="2400" dirty="0"/>
              <a:t>Logistics Industry</a:t>
            </a:r>
          </a:p>
          <a:p>
            <a:r>
              <a:rPr lang="en-US" sz="2400" dirty="0"/>
              <a:t>Semiconductor Industry</a:t>
            </a:r>
          </a:p>
          <a:p>
            <a:r>
              <a:rPr lang="en-US" sz="2400" dirty="0"/>
              <a:t>Electric Vehicle</a:t>
            </a:r>
          </a:p>
          <a:p>
            <a:r>
              <a:rPr lang="en-US" sz="2400" dirty="0"/>
              <a:t>Networking Reception</a:t>
            </a:r>
          </a:p>
        </p:txBody>
      </p:sp>
      <p:pic>
        <p:nvPicPr>
          <p:cNvPr id="5" name="Picture 4">
            <a:extLst>
              <a:ext uri="{FF2B5EF4-FFF2-40B4-BE49-F238E27FC236}">
                <a16:creationId xmlns:a16="http://schemas.microsoft.com/office/drawing/2014/main" id="{7F31344E-D348-26F9-5066-7760325C4035}"/>
              </a:ext>
            </a:extLst>
          </p:cNvPr>
          <p:cNvPicPr>
            <a:picLocks noChangeAspect="1"/>
          </p:cNvPicPr>
          <p:nvPr/>
        </p:nvPicPr>
        <p:blipFill>
          <a:blip r:embed="rId5"/>
          <a:stretch>
            <a:fillRect/>
          </a:stretch>
        </p:blipFill>
        <p:spPr>
          <a:xfrm>
            <a:off x="6019800" y="3352800"/>
            <a:ext cx="152400" cy="152400"/>
          </a:xfrm>
          <a:prstGeom prst="rect">
            <a:avLst/>
          </a:prstGeom>
        </p:spPr>
      </p:pic>
      <p:pic>
        <p:nvPicPr>
          <p:cNvPr id="7" name="Picture 6" descr="Logo&#10;&#10;Description automatically generated">
            <a:extLst>
              <a:ext uri="{FF2B5EF4-FFF2-40B4-BE49-F238E27FC236}">
                <a16:creationId xmlns:a16="http://schemas.microsoft.com/office/drawing/2014/main" id="{D4ABEA44-DC6D-41FB-01B8-3F25656F3068}"/>
              </a:ext>
            </a:extLst>
          </p:cNvPr>
          <p:cNvPicPr>
            <a:picLocks noChangeAspect="1"/>
          </p:cNvPicPr>
          <p:nvPr/>
        </p:nvPicPr>
        <p:blipFill>
          <a:blip r:embed="rId6"/>
          <a:stretch>
            <a:fillRect/>
          </a:stretch>
        </p:blipFill>
        <p:spPr>
          <a:xfrm>
            <a:off x="314325" y="4110037"/>
            <a:ext cx="2590800" cy="2581275"/>
          </a:xfrm>
          <a:prstGeom prst="rect">
            <a:avLst/>
          </a:prstGeom>
        </p:spPr>
      </p:pic>
    </p:spTree>
    <p:extLst>
      <p:ext uri="{BB962C8B-B14F-4D97-AF65-F5344CB8AC3E}">
        <p14:creationId xmlns:p14="http://schemas.microsoft.com/office/powerpoint/2010/main" val="322023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A5FF-1702-AF0F-02CF-CC0EEE7D6071}"/>
              </a:ext>
            </a:extLst>
          </p:cNvPr>
          <p:cNvSpPr>
            <a:spLocks noGrp="1"/>
          </p:cNvSpPr>
          <p:nvPr>
            <p:ph type="title"/>
          </p:nvPr>
        </p:nvSpPr>
        <p:spPr/>
        <p:txBody>
          <a:bodyPr>
            <a:normAutofit/>
          </a:bodyPr>
          <a:lstStyle/>
          <a:p>
            <a:r>
              <a:rPr lang="en-US" sz="5400" dirty="0"/>
              <a:t>2022 Opportunity Ohio </a:t>
            </a:r>
          </a:p>
        </p:txBody>
      </p:sp>
      <p:graphicFrame>
        <p:nvGraphicFramePr>
          <p:cNvPr id="4" name="Content Placeholder 3">
            <a:extLst>
              <a:ext uri="{FF2B5EF4-FFF2-40B4-BE49-F238E27FC236}">
                <a16:creationId xmlns:a16="http://schemas.microsoft.com/office/drawing/2014/main" id="{924D65DF-6EF5-BFA5-8B65-DFD0462A324F}"/>
              </a:ext>
            </a:extLst>
          </p:cNvPr>
          <p:cNvGraphicFramePr>
            <a:graphicFrameLocks noGrp="1"/>
          </p:cNvGraphicFramePr>
          <p:nvPr>
            <p:ph idx="1"/>
            <p:extLst>
              <p:ext uri="{D42A27DB-BD31-4B8C-83A1-F6EECF244321}">
                <p14:modId xmlns:p14="http://schemas.microsoft.com/office/powerpoint/2010/main" val="309179576"/>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10;&#10;Description automatically generated">
            <a:extLst>
              <a:ext uri="{FF2B5EF4-FFF2-40B4-BE49-F238E27FC236}">
                <a16:creationId xmlns:a16="http://schemas.microsoft.com/office/drawing/2014/main" id="{73806E4E-6C92-DE1E-63DA-4F0E453D276B}"/>
              </a:ext>
            </a:extLst>
          </p:cNvPr>
          <p:cNvPicPr>
            <a:picLocks noChangeAspect="1"/>
          </p:cNvPicPr>
          <p:nvPr/>
        </p:nvPicPr>
        <p:blipFill>
          <a:blip r:embed="rId7"/>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3685241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D8DE4-C27A-D04F-1476-BCDB688D9E3E}"/>
              </a:ext>
            </a:extLst>
          </p:cNvPr>
          <p:cNvSpPr>
            <a:spLocks noGrp="1"/>
          </p:cNvSpPr>
          <p:nvPr>
            <p:ph type="title"/>
          </p:nvPr>
        </p:nvSpPr>
        <p:spPr>
          <a:xfrm>
            <a:off x="730895" y="304065"/>
            <a:ext cx="10364451" cy="1596177"/>
          </a:xfrm>
        </p:spPr>
        <p:txBody>
          <a:bodyPr>
            <a:normAutofit/>
          </a:bodyPr>
          <a:lstStyle/>
          <a:p>
            <a:r>
              <a:rPr lang="en-US" sz="5400" dirty="0"/>
              <a:t>2022 Opportunity Ohio</a:t>
            </a:r>
          </a:p>
        </p:txBody>
      </p:sp>
      <p:graphicFrame>
        <p:nvGraphicFramePr>
          <p:cNvPr id="4" name="Content Placeholder 3">
            <a:extLst>
              <a:ext uri="{FF2B5EF4-FFF2-40B4-BE49-F238E27FC236}">
                <a16:creationId xmlns:a16="http://schemas.microsoft.com/office/drawing/2014/main" id="{FDE6282C-BB88-DBFA-1D6E-50FE5A72B00D}"/>
              </a:ext>
            </a:extLst>
          </p:cNvPr>
          <p:cNvGraphicFramePr>
            <a:graphicFrameLocks noGrp="1"/>
          </p:cNvGraphicFramePr>
          <p:nvPr>
            <p:ph idx="1"/>
            <p:extLst>
              <p:ext uri="{D42A27DB-BD31-4B8C-83A1-F6EECF244321}">
                <p14:modId xmlns:p14="http://schemas.microsoft.com/office/powerpoint/2010/main" val="128862354"/>
              </p:ext>
            </p:extLst>
          </p:nvPr>
        </p:nvGraphicFramePr>
        <p:xfrm>
          <a:off x="914400" y="1900242"/>
          <a:ext cx="10363200" cy="4228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10;&#10;Description automatically generated">
            <a:extLst>
              <a:ext uri="{FF2B5EF4-FFF2-40B4-BE49-F238E27FC236}">
                <a16:creationId xmlns:a16="http://schemas.microsoft.com/office/drawing/2014/main" id="{5AE8194D-D5AB-6DDD-CE64-6755E962430C}"/>
              </a:ext>
            </a:extLst>
          </p:cNvPr>
          <p:cNvPicPr>
            <a:picLocks noChangeAspect="1"/>
          </p:cNvPicPr>
          <p:nvPr/>
        </p:nvPicPr>
        <p:blipFill>
          <a:blip r:embed="rId7"/>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579038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E6CB-1EA6-608F-AF14-4C676C2A0413}"/>
              </a:ext>
            </a:extLst>
          </p:cNvPr>
          <p:cNvSpPr>
            <a:spLocks noGrp="1"/>
          </p:cNvSpPr>
          <p:nvPr>
            <p:ph type="title"/>
          </p:nvPr>
        </p:nvSpPr>
        <p:spPr>
          <a:xfrm>
            <a:off x="0" y="835383"/>
            <a:ext cx="4423410" cy="3499549"/>
          </a:xfrm>
        </p:spPr>
        <p:txBody>
          <a:bodyPr vert="horz" lIns="91440" tIns="45720" rIns="91440" bIns="45720" rtlCol="0" anchor="b">
            <a:normAutofit/>
          </a:bodyPr>
          <a:lstStyle/>
          <a:p>
            <a:pPr algn="l"/>
            <a:r>
              <a:rPr lang="en-US" sz="5400" dirty="0"/>
              <a:t>2022 Opportunity Ohio</a:t>
            </a:r>
          </a:p>
        </p:txBody>
      </p:sp>
      <p:pic>
        <p:nvPicPr>
          <p:cNvPr id="4" name="Content Placeholder 3" descr="Table&#10;&#10;Description automatically generated">
            <a:extLst>
              <a:ext uri="{FF2B5EF4-FFF2-40B4-BE49-F238E27FC236}">
                <a16:creationId xmlns:a16="http://schemas.microsoft.com/office/drawing/2014/main" id="{2BAD9415-43B2-BFB8-5306-8318C549B9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32020" y="701491"/>
            <a:ext cx="6250030" cy="5849966"/>
          </a:xfrm>
          <a:prstGeom prst="rect">
            <a:avLst/>
          </a:prstGeom>
        </p:spPr>
      </p:pic>
      <p:sp>
        <p:nvSpPr>
          <p:cNvPr id="6" name="TextBox 5">
            <a:extLst>
              <a:ext uri="{FF2B5EF4-FFF2-40B4-BE49-F238E27FC236}">
                <a16:creationId xmlns:a16="http://schemas.microsoft.com/office/drawing/2014/main" id="{E851D526-FABD-4D58-7593-3661EEC9CEE6}"/>
              </a:ext>
            </a:extLst>
          </p:cNvPr>
          <p:cNvSpPr txBox="1"/>
          <p:nvPr/>
        </p:nvSpPr>
        <p:spPr>
          <a:xfrm>
            <a:off x="4732020" y="211753"/>
            <a:ext cx="6096000" cy="374077"/>
          </a:xfrm>
          <a:prstGeom prst="rect">
            <a:avLst/>
          </a:prstGeom>
          <a:noFill/>
        </p:spPr>
        <p:txBody>
          <a:bodyPr wrap="square">
            <a:spAutoFit/>
          </a:bodyPr>
          <a:lstStyle/>
          <a:p>
            <a:pPr marL="0" marR="0" algn="ctr">
              <a:lnSpc>
                <a:spcPct val="107000"/>
              </a:lnSpc>
              <a:spcBef>
                <a:spcPts val="0"/>
              </a:spcBef>
              <a:spcAft>
                <a:spcPts val="8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Ohio CRA Property Tax Abatement Programs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Logo&#10;&#10;Description automatically generated">
            <a:extLst>
              <a:ext uri="{FF2B5EF4-FFF2-40B4-BE49-F238E27FC236}">
                <a16:creationId xmlns:a16="http://schemas.microsoft.com/office/drawing/2014/main" id="{FC84B738-56AD-1D40-2D39-70602AFC337C}"/>
              </a:ext>
            </a:extLst>
          </p:cNvPr>
          <p:cNvPicPr>
            <a:picLocks noChangeAspect="1"/>
          </p:cNvPicPr>
          <p:nvPr/>
        </p:nvPicPr>
        <p:blipFill>
          <a:blip r:embed="rId4"/>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3889247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2E16-7CF4-AEA7-9F53-664AA6C4B0EC}"/>
              </a:ext>
            </a:extLst>
          </p:cNvPr>
          <p:cNvSpPr>
            <a:spLocks noGrp="1"/>
          </p:cNvSpPr>
          <p:nvPr>
            <p:ph type="title"/>
          </p:nvPr>
        </p:nvSpPr>
        <p:spPr/>
        <p:txBody>
          <a:bodyPr>
            <a:normAutofit/>
          </a:bodyPr>
          <a:lstStyle/>
          <a:p>
            <a:r>
              <a:rPr lang="en-US" sz="5400" dirty="0"/>
              <a:t>2022 Opportunity Ohio</a:t>
            </a:r>
          </a:p>
        </p:txBody>
      </p:sp>
      <p:graphicFrame>
        <p:nvGraphicFramePr>
          <p:cNvPr id="4" name="Content Placeholder 3">
            <a:extLst>
              <a:ext uri="{FF2B5EF4-FFF2-40B4-BE49-F238E27FC236}">
                <a16:creationId xmlns:a16="http://schemas.microsoft.com/office/drawing/2014/main" id="{826FE276-A330-D75B-90EC-976AF709EA8D}"/>
              </a:ext>
            </a:extLst>
          </p:cNvPr>
          <p:cNvGraphicFramePr>
            <a:graphicFrameLocks noGrp="1"/>
          </p:cNvGraphicFramePr>
          <p:nvPr>
            <p:ph idx="1"/>
            <p:extLst>
              <p:ext uri="{D42A27DB-BD31-4B8C-83A1-F6EECF244321}">
                <p14:modId xmlns:p14="http://schemas.microsoft.com/office/powerpoint/2010/main" val="3016717389"/>
              </p:ext>
            </p:extLst>
          </p:nvPr>
        </p:nvGraphicFramePr>
        <p:xfrm>
          <a:off x="914400" y="2076449"/>
          <a:ext cx="9688945" cy="4241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10;&#10;Description automatically generated">
            <a:extLst>
              <a:ext uri="{FF2B5EF4-FFF2-40B4-BE49-F238E27FC236}">
                <a16:creationId xmlns:a16="http://schemas.microsoft.com/office/drawing/2014/main" id="{B486CA4A-1E61-4C40-BE8E-20B0F6A0C2E6}"/>
              </a:ext>
            </a:extLst>
          </p:cNvPr>
          <p:cNvPicPr>
            <a:picLocks noChangeAspect="1"/>
          </p:cNvPicPr>
          <p:nvPr/>
        </p:nvPicPr>
        <p:blipFill>
          <a:blip r:embed="rId7"/>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3534942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1F73-F69E-1059-6371-86B16C579B96}"/>
              </a:ext>
            </a:extLst>
          </p:cNvPr>
          <p:cNvSpPr>
            <a:spLocks noGrp="1"/>
          </p:cNvSpPr>
          <p:nvPr>
            <p:ph type="title"/>
          </p:nvPr>
        </p:nvSpPr>
        <p:spPr/>
        <p:txBody>
          <a:bodyPr>
            <a:normAutofit/>
          </a:bodyPr>
          <a:lstStyle/>
          <a:p>
            <a:r>
              <a:rPr lang="en-US" sz="5400" dirty="0"/>
              <a:t>2022 Opportunity Ohio</a:t>
            </a:r>
          </a:p>
        </p:txBody>
      </p:sp>
      <p:graphicFrame>
        <p:nvGraphicFramePr>
          <p:cNvPr id="4" name="Content Placeholder 3">
            <a:extLst>
              <a:ext uri="{FF2B5EF4-FFF2-40B4-BE49-F238E27FC236}">
                <a16:creationId xmlns:a16="http://schemas.microsoft.com/office/drawing/2014/main" id="{459F397B-60D7-ABFA-6ABF-2F15A866C728}"/>
              </a:ext>
            </a:extLst>
          </p:cNvPr>
          <p:cNvGraphicFramePr>
            <a:graphicFrameLocks noGrp="1"/>
          </p:cNvGraphicFramePr>
          <p:nvPr>
            <p:ph idx="1"/>
            <p:extLst>
              <p:ext uri="{D42A27DB-BD31-4B8C-83A1-F6EECF244321}">
                <p14:modId xmlns:p14="http://schemas.microsoft.com/office/powerpoint/2010/main" val="3720431609"/>
              </p:ext>
            </p:extLst>
          </p:nvPr>
        </p:nvGraphicFramePr>
        <p:xfrm>
          <a:off x="914400" y="2366963"/>
          <a:ext cx="10363200" cy="4181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10;&#10;Description automatically generated">
            <a:extLst>
              <a:ext uri="{FF2B5EF4-FFF2-40B4-BE49-F238E27FC236}">
                <a16:creationId xmlns:a16="http://schemas.microsoft.com/office/drawing/2014/main" id="{39F903C5-E651-F495-0797-5EF87B3584FC}"/>
              </a:ext>
            </a:extLst>
          </p:cNvPr>
          <p:cNvPicPr>
            <a:picLocks noChangeAspect="1"/>
          </p:cNvPicPr>
          <p:nvPr/>
        </p:nvPicPr>
        <p:blipFill>
          <a:blip r:embed="rId7"/>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2377793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0908-7FC9-72D3-54AC-F621C79EE9D0}"/>
              </a:ext>
            </a:extLst>
          </p:cNvPr>
          <p:cNvSpPr>
            <a:spLocks noGrp="1"/>
          </p:cNvSpPr>
          <p:nvPr>
            <p:ph type="title"/>
          </p:nvPr>
        </p:nvSpPr>
        <p:spPr/>
        <p:txBody>
          <a:bodyPr>
            <a:normAutofit/>
          </a:bodyPr>
          <a:lstStyle/>
          <a:p>
            <a:r>
              <a:rPr lang="en-US" sz="5400" dirty="0"/>
              <a:t>2022 Opportunity Ohio</a:t>
            </a:r>
          </a:p>
        </p:txBody>
      </p:sp>
      <p:graphicFrame>
        <p:nvGraphicFramePr>
          <p:cNvPr id="4" name="Content Placeholder 3">
            <a:extLst>
              <a:ext uri="{FF2B5EF4-FFF2-40B4-BE49-F238E27FC236}">
                <a16:creationId xmlns:a16="http://schemas.microsoft.com/office/drawing/2014/main" id="{3AF0248D-E8C6-5C5B-8A7D-A1DD384B0AC6}"/>
              </a:ext>
            </a:extLst>
          </p:cNvPr>
          <p:cNvGraphicFramePr>
            <a:graphicFrameLocks noGrp="1"/>
          </p:cNvGraphicFramePr>
          <p:nvPr>
            <p:ph idx="1"/>
            <p:extLst>
              <p:ext uri="{D42A27DB-BD31-4B8C-83A1-F6EECF244321}">
                <p14:modId xmlns:p14="http://schemas.microsoft.com/office/powerpoint/2010/main" val="3856302827"/>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10;&#10;Description automatically generated">
            <a:extLst>
              <a:ext uri="{FF2B5EF4-FFF2-40B4-BE49-F238E27FC236}">
                <a16:creationId xmlns:a16="http://schemas.microsoft.com/office/drawing/2014/main" id="{F7F9DCA0-5837-DDB9-11F9-E44CEC56BA04}"/>
              </a:ext>
            </a:extLst>
          </p:cNvPr>
          <p:cNvPicPr>
            <a:picLocks noChangeAspect="1"/>
          </p:cNvPicPr>
          <p:nvPr/>
        </p:nvPicPr>
        <p:blipFill>
          <a:blip r:embed="rId7"/>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209585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C5EB7-6F0D-BA30-B176-83881FD2D96F}"/>
              </a:ext>
            </a:extLst>
          </p:cNvPr>
          <p:cNvSpPr>
            <a:spLocks noGrp="1"/>
          </p:cNvSpPr>
          <p:nvPr>
            <p:ph type="title"/>
          </p:nvPr>
        </p:nvSpPr>
        <p:spPr>
          <a:xfrm>
            <a:off x="913149" y="268711"/>
            <a:ext cx="10364451" cy="1596177"/>
          </a:xfrm>
        </p:spPr>
        <p:txBody>
          <a:bodyPr>
            <a:normAutofit/>
          </a:bodyPr>
          <a:lstStyle/>
          <a:p>
            <a:r>
              <a:rPr lang="en-US" sz="5400" dirty="0"/>
              <a:t>2022 Opportunity Ohio</a:t>
            </a:r>
          </a:p>
        </p:txBody>
      </p:sp>
      <p:graphicFrame>
        <p:nvGraphicFramePr>
          <p:cNvPr id="4" name="Content Placeholder 3">
            <a:extLst>
              <a:ext uri="{FF2B5EF4-FFF2-40B4-BE49-F238E27FC236}">
                <a16:creationId xmlns:a16="http://schemas.microsoft.com/office/drawing/2014/main" id="{635489EF-CD6D-0CE0-A62F-13A00E9255FF}"/>
              </a:ext>
            </a:extLst>
          </p:cNvPr>
          <p:cNvGraphicFramePr>
            <a:graphicFrameLocks noGrp="1"/>
          </p:cNvGraphicFramePr>
          <p:nvPr>
            <p:ph idx="1"/>
            <p:extLst>
              <p:ext uri="{D42A27DB-BD31-4B8C-83A1-F6EECF244321}">
                <p14:modId xmlns:p14="http://schemas.microsoft.com/office/powerpoint/2010/main" val="4255822945"/>
              </p:ext>
            </p:extLst>
          </p:nvPr>
        </p:nvGraphicFramePr>
        <p:xfrm>
          <a:off x="914400" y="2064092"/>
          <a:ext cx="10363200" cy="4724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10;&#10;Description automatically generated">
            <a:extLst>
              <a:ext uri="{FF2B5EF4-FFF2-40B4-BE49-F238E27FC236}">
                <a16:creationId xmlns:a16="http://schemas.microsoft.com/office/drawing/2014/main" id="{765D2399-E25E-6B7C-BAB0-54784419002F}"/>
              </a:ext>
            </a:extLst>
          </p:cNvPr>
          <p:cNvPicPr>
            <a:picLocks noChangeAspect="1"/>
          </p:cNvPicPr>
          <p:nvPr/>
        </p:nvPicPr>
        <p:blipFill>
          <a:blip r:embed="rId7"/>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3319083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9073-179B-0D07-7C20-658E8C6EAA90}"/>
              </a:ext>
            </a:extLst>
          </p:cNvPr>
          <p:cNvSpPr>
            <a:spLocks noGrp="1"/>
          </p:cNvSpPr>
          <p:nvPr>
            <p:ph type="title"/>
          </p:nvPr>
        </p:nvSpPr>
        <p:spPr/>
        <p:txBody>
          <a:bodyPr>
            <a:normAutofit/>
          </a:bodyPr>
          <a:lstStyle/>
          <a:p>
            <a:r>
              <a:rPr lang="en-US" sz="5400" dirty="0"/>
              <a:t>2022 Opportunity Ohio</a:t>
            </a:r>
          </a:p>
        </p:txBody>
      </p:sp>
      <p:graphicFrame>
        <p:nvGraphicFramePr>
          <p:cNvPr id="4" name="Content Placeholder 3">
            <a:extLst>
              <a:ext uri="{FF2B5EF4-FFF2-40B4-BE49-F238E27FC236}">
                <a16:creationId xmlns:a16="http://schemas.microsoft.com/office/drawing/2014/main" id="{D49D834C-8EA5-68F1-FD24-7AF6CF374CF6}"/>
              </a:ext>
            </a:extLst>
          </p:cNvPr>
          <p:cNvGraphicFramePr>
            <a:graphicFrameLocks noGrp="1"/>
          </p:cNvGraphicFramePr>
          <p:nvPr>
            <p:ph idx="1"/>
            <p:extLst>
              <p:ext uri="{D42A27DB-BD31-4B8C-83A1-F6EECF244321}">
                <p14:modId xmlns:p14="http://schemas.microsoft.com/office/powerpoint/2010/main" val="3347071345"/>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10;&#10;Description automatically generated">
            <a:extLst>
              <a:ext uri="{FF2B5EF4-FFF2-40B4-BE49-F238E27FC236}">
                <a16:creationId xmlns:a16="http://schemas.microsoft.com/office/drawing/2014/main" id="{B9FDC48B-8B1C-7942-BAAF-F7F04A8CEB84}"/>
              </a:ext>
            </a:extLst>
          </p:cNvPr>
          <p:cNvPicPr>
            <a:picLocks noChangeAspect="1"/>
          </p:cNvPicPr>
          <p:nvPr/>
        </p:nvPicPr>
        <p:blipFill>
          <a:blip r:embed="rId7"/>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1897883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7" name="Picture 6" descr="Opportunity Zone Program">
            <a:extLst>
              <a:ext uri="{FF2B5EF4-FFF2-40B4-BE49-F238E27FC236}">
                <a16:creationId xmlns:a16="http://schemas.microsoft.com/office/drawing/2014/main" id="{A3AEEF7D-F724-494B-8931-E41CA815A57E}"/>
              </a:ext>
            </a:extLst>
          </p:cNvPr>
          <p:cNvPicPr>
            <a:picLocks noChangeAspect="1"/>
          </p:cNvPicPr>
          <p:nvPr/>
        </p:nvPicPr>
        <p:blipFill rotWithShape="1">
          <a:blip r:embed="rId3">
            <a:extLst>
              <a:ext uri="{28A0092B-C50C-407E-A947-70E740481C1C}">
                <a14:useLocalDpi xmlns:a14="http://schemas.microsoft.com/office/drawing/2010/main" val="0"/>
              </a:ext>
            </a:extLst>
          </a:blip>
          <a:srcRect l="10807" r="304"/>
          <a:stretch/>
        </p:blipFill>
        <p:spPr bwMode="auto">
          <a:xfrm>
            <a:off x="200162" y="69507"/>
            <a:ext cx="6096000" cy="6857990"/>
          </a:xfrm>
          <a:prstGeom prst="rect">
            <a:avLst/>
          </a:prstGeom>
          <a:noFill/>
        </p:spPr>
      </p:pic>
      <p:sp>
        <p:nvSpPr>
          <p:cNvPr id="2" name="Title 1">
            <a:extLst>
              <a:ext uri="{FF2B5EF4-FFF2-40B4-BE49-F238E27FC236}">
                <a16:creationId xmlns:a16="http://schemas.microsoft.com/office/drawing/2014/main" id="{4F16D34F-31EF-9AEF-8F68-B44082D40212}"/>
              </a:ext>
            </a:extLst>
          </p:cNvPr>
          <p:cNvSpPr>
            <a:spLocks noGrp="1"/>
          </p:cNvSpPr>
          <p:nvPr>
            <p:ph type="title"/>
          </p:nvPr>
        </p:nvSpPr>
        <p:spPr>
          <a:xfrm>
            <a:off x="6833229" y="1375410"/>
            <a:ext cx="4538124" cy="970450"/>
          </a:xfrm>
        </p:spPr>
        <p:txBody>
          <a:bodyPr anchor="b">
            <a:noAutofit/>
          </a:bodyPr>
          <a:lstStyle/>
          <a:p>
            <a:pPr algn="l"/>
            <a:r>
              <a:rPr lang="en-US" sz="5400" dirty="0"/>
              <a:t>2022 Opportunity Ohio</a:t>
            </a:r>
          </a:p>
        </p:txBody>
      </p:sp>
      <p:graphicFrame>
        <p:nvGraphicFramePr>
          <p:cNvPr id="4" name="Content Placeholder 3">
            <a:extLst>
              <a:ext uri="{FF2B5EF4-FFF2-40B4-BE49-F238E27FC236}">
                <a16:creationId xmlns:a16="http://schemas.microsoft.com/office/drawing/2014/main" id="{A27CBEBE-5A54-FA2D-0E44-4F6B0A25497D}"/>
              </a:ext>
            </a:extLst>
          </p:cNvPr>
          <p:cNvGraphicFramePr>
            <a:graphicFrameLocks noGrp="1"/>
          </p:cNvGraphicFramePr>
          <p:nvPr>
            <p:ph idx="1"/>
            <p:extLst>
              <p:ext uri="{D42A27DB-BD31-4B8C-83A1-F6EECF244321}">
                <p14:modId xmlns:p14="http://schemas.microsoft.com/office/powerpoint/2010/main" val="969682455"/>
              </p:ext>
            </p:extLst>
          </p:nvPr>
        </p:nvGraphicFramePr>
        <p:xfrm>
          <a:off x="6833229" y="2482765"/>
          <a:ext cx="4403596" cy="40587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Logo&#10;&#10;Description automatically generated">
            <a:extLst>
              <a:ext uri="{FF2B5EF4-FFF2-40B4-BE49-F238E27FC236}">
                <a16:creationId xmlns:a16="http://schemas.microsoft.com/office/drawing/2014/main" id="{727E89B6-D301-2766-873A-69AAC28B738F}"/>
              </a:ext>
            </a:extLst>
          </p:cNvPr>
          <p:cNvPicPr>
            <a:picLocks noChangeAspect="1"/>
          </p:cNvPicPr>
          <p:nvPr/>
        </p:nvPicPr>
        <p:blipFill>
          <a:blip r:embed="rId9"/>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1462093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E9C0F-BC67-C932-08BE-9D7800EBDF24}"/>
              </a:ext>
            </a:extLst>
          </p:cNvPr>
          <p:cNvSpPr>
            <a:spLocks noGrp="1"/>
          </p:cNvSpPr>
          <p:nvPr>
            <p:ph type="title"/>
          </p:nvPr>
        </p:nvSpPr>
        <p:spPr/>
        <p:txBody>
          <a:bodyPr>
            <a:normAutofit/>
          </a:bodyPr>
          <a:lstStyle/>
          <a:p>
            <a:r>
              <a:rPr lang="en-US" sz="5400" dirty="0"/>
              <a:t>2022 Opportunity Ohio</a:t>
            </a:r>
          </a:p>
        </p:txBody>
      </p:sp>
      <p:graphicFrame>
        <p:nvGraphicFramePr>
          <p:cNvPr id="4" name="Content Placeholder 3">
            <a:extLst>
              <a:ext uri="{FF2B5EF4-FFF2-40B4-BE49-F238E27FC236}">
                <a16:creationId xmlns:a16="http://schemas.microsoft.com/office/drawing/2014/main" id="{A2F883FB-CCEE-5C1B-7C57-0462FE25F286}"/>
              </a:ext>
            </a:extLst>
          </p:cNvPr>
          <p:cNvGraphicFramePr>
            <a:graphicFrameLocks noGrp="1"/>
          </p:cNvGraphicFramePr>
          <p:nvPr>
            <p:ph idx="1"/>
            <p:extLst>
              <p:ext uri="{D42A27DB-BD31-4B8C-83A1-F6EECF244321}">
                <p14:modId xmlns:p14="http://schemas.microsoft.com/office/powerpoint/2010/main" val="933081382"/>
              </p:ext>
            </p:extLst>
          </p:nvPr>
        </p:nvGraphicFramePr>
        <p:xfrm>
          <a:off x="914400" y="2366963"/>
          <a:ext cx="10363200" cy="4170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10;&#10;Description automatically generated">
            <a:extLst>
              <a:ext uri="{FF2B5EF4-FFF2-40B4-BE49-F238E27FC236}">
                <a16:creationId xmlns:a16="http://schemas.microsoft.com/office/drawing/2014/main" id="{41B86E07-BFDC-43DA-247C-FCC23DB8B107}"/>
              </a:ext>
            </a:extLst>
          </p:cNvPr>
          <p:cNvPicPr>
            <a:picLocks noChangeAspect="1"/>
          </p:cNvPicPr>
          <p:nvPr/>
        </p:nvPicPr>
        <p:blipFill>
          <a:blip r:embed="rId7"/>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165506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D7C781F-6E94-2D8B-1749-AC879C854913}"/>
              </a:ext>
            </a:extLst>
          </p:cNvPr>
          <p:cNvGraphicFramePr/>
          <p:nvPr>
            <p:extLst>
              <p:ext uri="{D42A27DB-BD31-4B8C-83A1-F6EECF244321}">
                <p14:modId xmlns:p14="http://schemas.microsoft.com/office/powerpoint/2010/main" val="3907693333"/>
              </p:ext>
            </p:extLst>
          </p:nvPr>
        </p:nvGraphicFramePr>
        <p:xfrm>
          <a:off x="1453086" y="1828800"/>
          <a:ext cx="9285827" cy="1688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itle 1">
            <a:extLst>
              <a:ext uri="{FF2B5EF4-FFF2-40B4-BE49-F238E27FC236}">
                <a16:creationId xmlns:a16="http://schemas.microsoft.com/office/drawing/2014/main" id="{D6FD5159-F57B-C488-A074-F758E24EA390}"/>
              </a:ext>
            </a:extLst>
          </p:cNvPr>
          <p:cNvSpPr>
            <a:spLocks noGrp="1"/>
          </p:cNvSpPr>
          <p:nvPr>
            <p:ph type="title"/>
          </p:nvPr>
        </p:nvSpPr>
        <p:spPr>
          <a:xfrm>
            <a:off x="3997036" y="1203097"/>
            <a:ext cx="3893127" cy="1036637"/>
          </a:xfrm>
        </p:spPr>
        <p:txBody>
          <a:bodyPr/>
          <a:lstStyle/>
          <a:p>
            <a:r>
              <a:rPr lang="en-US" sz="2800" dirty="0"/>
              <a:t>Montrose Group, LLC</a:t>
            </a:r>
          </a:p>
        </p:txBody>
      </p:sp>
      <p:sp>
        <p:nvSpPr>
          <p:cNvPr id="14" name="TextBox 13">
            <a:extLst>
              <a:ext uri="{FF2B5EF4-FFF2-40B4-BE49-F238E27FC236}">
                <a16:creationId xmlns:a16="http://schemas.microsoft.com/office/drawing/2014/main" id="{1C6DE5AB-3A43-B77C-0405-5494F6669DD0}"/>
              </a:ext>
            </a:extLst>
          </p:cNvPr>
          <p:cNvSpPr txBox="1"/>
          <p:nvPr/>
        </p:nvSpPr>
        <p:spPr>
          <a:xfrm>
            <a:off x="725127" y="5778784"/>
            <a:ext cx="1885621" cy="523220"/>
          </a:xfrm>
          <a:prstGeom prst="rect">
            <a:avLst/>
          </a:prstGeom>
          <a:noFill/>
        </p:spPr>
        <p:txBody>
          <a:bodyPr wrap="square" rtlCol="0">
            <a:spAutoFit/>
          </a:bodyPr>
          <a:lstStyle/>
          <a:p>
            <a:r>
              <a:rPr lang="en-US" sz="1400" b="1" dirty="0"/>
              <a:t>Dave Robinson</a:t>
            </a:r>
            <a:br>
              <a:rPr lang="en-US" sz="1400" dirty="0"/>
            </a:br>
            <a:r>
              <a:rPr lang="en-US" sz="1400" dirty="0"/>
              <a:t>Principal &amp; Founder</a:t>
            </a:r>
          </a:p>
        </p:txBody>
      </p:sp>
      <p:sp>
        <p:nvSpPr>
          <p:cNvPr id="15" name="TextBox 14">
            <a:extLst>
              <a:ext uri="{FF2B5EF4-FFF2-40B4-BE49-F238E27FC236}">
                <a16:creationId xmlns:a16="http://schemas.microsoft.com/office/drawing/2014/main" id="{36089F3A-4E44-F6F3-30C2-EEBC871DFFB0}"/>
              </a:ext>
            </a:extLst>
          </p:cNvPr>
          <p:cNvSpPr txBox="1"/>
          <p:nvPr/>
        </p:nvSpPr>
        <p:spPr>
          <a:xfrm>
            <a:off x="3062030" y="5755846"/>
            <a:ext cx="2031130" cy="738664"/>
          </a:xfrm>
          <a:prstGeom prst="rect">
            <a:avLst/>
          </a:prstGeom>
          <a:noFill/>
        </p:spPr>
        <p:txBody>
          <a:bodyPr wrap="square" rtlCol="0">
            <a:spAutoFit/>
          </a:bodyPr>
          <a:lstStyle/>
          <a:p>
            <a:r>
              <a:rPr lang="en-US" sz="1400" b="1" dirty="0"/>
              <a:t>Nate Green</a:t>
            </a:r>
            <a:br>
              <a:rPr lang="en-US" sz="1400" dirty="0"/>
            </a:br>
            <a:r>
              <a:rPr lang="en-US" sz="1400" dirty="0"/>
              <a:t>Director, Economic Development</a:t>
            </a:r>
          </a:p>
        </p:txBody>
      </p:sp>
      <p:sp>
        <p:nvSpPr>
          <p:cNvPr id="16" name="TextBox 15">
            <a:extLst>
              <a:ext uri="{FF2B5EF4-FFF2-40B4-BE49-F238E27FC236}">
                <a16:creationId xmlns:a16="http://schemas.microsoft.com/office/drawing/2014/main" id="{B7369C2E-2C31-2FDE-057B-502DE0075080}"/>
              </a:ext>
            </a:extLst>
          </p:cNvPr>
          <p:cNvSpPr txBox="1"/>
          <p:nvPr/>
        </p:nvSpPr>
        <p:spPr>
          <a:xfrm>
            <a:off x="9692916" y="5755847"/>
            <a:ext cx="2499084" cy="738664"/>
          </a:xfrm>
          <a:prstGeom prst="rect">
            <a:avLst/>
          </a:prstGeom>
          <a:noFill/>
        </p:spPr>
        <p:txBody>
          <a:bodyPr wrap="square" rtlCol="0">
            <a:spAutoFit/>
          </a:bodyPr>
          <a:lstStyle/>
          <a:p>
            <a:r>
              <a:rPr lang="en-US" sz="1400" b="1" dirty="0"/>
              <a:t>Harrison Crume</a:t>
            </a:r>
          </a:p>
          <a:p>
            <a:r>
              <a:rPr lang="en-US" sz="1400" b="1" dirty="0"/>
              <a:t>Manager, </a:t>
            </a:r>
            <a:r>
              <a:rPr lang="en-US" sz="1400" dirty="0"/>
              <a:t>Economic Development </a:t>
            </a:r>
          </a:p>
        </p:txBody>
      </p:sp>
      <p:sp>
        <p:nvSpPr>
          <p:cNvPr id="3" name="TextBox 2">
            <a:extLst>
              <a:ext uri="{FF2B5EF4-FFF2-40B4-BE49-F238E27FC236}">
                <a16:creationId xmlns:a16="http://schemas.microsoft.com/office/drawing/2014/main" id="{5549C248-5636-471C-AFA6-2B41EEFBBBAB}"/>
              </a:ext>
            </a:extLst>
          </p:cNvPr>
          <p:cNvSpPr txBox="1"/>
          <p:nvPr/>
        </p:nvSpPr>
        <p:spPr>
          <a:xfrm>
            <a:off x="990600" y="457200"/>
            <a:ext cx="9906000" cy="830997"/>
          </a:xfrm>
          <a:prstGeom prst="rect">
            <a:avLst/>
          </a:prstGeom>
          <a:noFill/>
        </p:spPr>
        <p:txBody>
          <a:bodyPr wrap="square" rtlCol="0">
            <a:spAutoFit/>
          </a:bodyPr>
          <a:lstStyle/>
          <a:p>
            <a:r>
              <a:rPr lang="en-US" sz="4800" dirty="0">
                <a:latin typeface="+mj-lt"/>
              </a:rPr>
              <a:t>2022 Opportunity Ohio</a:t>
            </a:r>
          </a:p>
        </p:txBody>
      </p:sp>
      <p:pic>
        <p:nvPicPr>
          <p:cNvPr id="4" name="Picture 3" descr="A picture containing person, indoor, wall, suit&#10;&#10;Description automatically generated">
            <a:extLst>
              <a:ext uri="{FF2B5EF4-FFF2-40B4-BE49-F238E27FC236}">
                <a16:creationId xmlns:a16="http://schemas.microsoft.com/office/drawing/2014/main" id="{4D23F798-000D-D2BA-DB2A-F3F244DA878A}"/>
              </a:ext>
            </a:extLst>
          </p:cNvPr>
          <p:cNvPicPr>
            <a:picLocks noChangeAspect="1"/>
          </p:cNvPicPr>
          <p:nvPr/>
        </p:nvPicPr>
        <p:blipFill rotWithShape="1">
          <a:blip r:embed="rId7"/>
          <a:srcRect l="14650" r="14848"/>
          <a:stretch/>
        </p:blipFill>
        <p:spPr>
          <a:xfrm>
            <a:off x="5409178" y="3864970"/>
            <a:ext cx="1761062" cy="1941260"/>
          </a:xfrm>
          <a:prstGeom prst="rect">
            <a:avLst/>
          </a:prstGeom>
        </p:spPr>
      </p:pic>
      <p:pic>
        <p:nvPicPr>
          <p:cNvPr id="10" name="Picture 9" descr="A person smiling for the camera&#10;&#10;Description automatically generated with low confidence">
            <a:extLst>
              <a:ext uri="{FF2B5EF4-FFF2-40B4-BE49-F238E27FC236}">
                <a16:creationId xmlns:a16="http://schemas.microsoft.com/office/drawing/2014/main" id="{9B6D4353-9EDA-B27D-6FF1-07204F97B01E}"/>
              </a:ext>
            </a:extLst>
          </p:cNvPr>
          <p:cNvPicPr>
            <a:picLocks noChangeAspect="1"/>
          </p:cNvPicPr>
          <p:nvPr/>
        </p:nvPicPr>
        <p:blipFill rotWithShape="1">
          <a:blip r:embed="rId8"/>
          <a:srcRect l="18333" r="18188"/>
          <a:stretch/>
        </p:blipFill>
        <p:spPr>
          <a:xfrm>
            <a:off x="9758915" y="3890135"/>
            <a:ext cx="1741364" cy="1865711"/>
          </a:xfrm>
          <a:prstGeom prst="rect">
            <a:avLst/>
          </a:prstGeom>
        </p:spPr>
      </p:pic>
      <p:sp>
        <p:nvSpPr>
          <p:cNvPr id="12" name="TextBox 11">
            <a:extLst>
              <a:ext uri="{FF2B5EF4-FFF2-40B4-BE49-F238E27FC236}">
                <a16:creationId xmlns:a16="http://schemas.microsoft.com/office/drawing/2014/main" id="{8F84D291-0482-1BB4-4EBB-96827A9DF7A5}"/>
              </a:ext>
            </a:extLst>
          </p:cNvPr>
          <p:cNvSpPr txBox="1"/>
          <p:nvPr/>
        </p:nvSpPr>
        <p:spPr>
          <a:xfrm>
            <a:off x="5258548" y="5809897"/>
            <a:ext cx="2499084" cy="738664"/>
          </a:xfrm>
          <a:prstGeom prst="rect">
            <a:avLst/>
          </a:prstGeom>
          <a:noFill/>
        </p:spPr>
        <p:txBody>
          <a:bodyPr wrap="square" rtlCol="0">
            <a:spAutoFit/>
          </a:bodyPr>
          <a:lstStyle/>
          <a:p>
            <a:r>
              <a:rPr lang="en-US" sz="1400" b="1" dirty="0"/>
              <a:t>Jamie Beier Grant</a:t>
            </a:r>
          </a:p>
          <a:p>
            <a:r>
              <a:rPr lang="en-US" sz="1400" dirty="0"/>
              <a:t>Director, Economic Development Planning</a:t>
            </a:r>
          </a:p>
        </p:txBody>
      </p:sp>
      <p:pic>
        <p:nvPicPr>
          <p:cNvPr id="1026" name="Picture 2">
            <a:extLst>
              <a:ext uri="{FF2B5EF4-FFF2-40B4-BE49-F238E27FC236}">
                <a16:creationId xmlns:a16="http://schemas.microsoft.com/office/drawing/2014/main" id="{1FD632AF-325C-53B0-E5B3-3E7AB763DE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7597" y="3890136"/>
            <a:ext cx="1761062" cy="186571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E2FE82E-2289-56EA-09A5-B42CD50142A1}"/>
              </a:ext>
            </a:extLst>
          </p:cNvPr>
          <p:cNvSpPr txBox="1"/>
          <p:nvPr/>
        </p:nvSpPr>
        <p:spPr>
          <a:xfrm>
            <a:off x="7727902" y="5755847"/>
            <a:ext cx="1911229" cy="738664"/>
          </a:xfrm>
          <a:prstGeom prst="rect">
            <a:avLst/>
          </a:prstGeom>
          <a:noFill/>
        </p:spPr>
        <p:txBody>
          <a:bodyPr wrap="square" rtlCol="0">
            <a:spAutoFit/>
          </a:bodyPr>
          <a:lstStyle/>
          <a:p>
            <a:r>
              <a:rPr lang="en-US" sz="1400" b="1" dirty="0"/>
              <a:t>Tim Biggam</a:t>
            </a:r>
          </a:p>
          <a:p>
            <a:r>
              <a:rPr lang="en-US" sz="1400" dirty="0"/>
              <a:t>Director, Government Relations </a:t>
            </a:r>
          </a:p>
        </p:txBody>
      </p:sp>
      <p:pic>
        <p:nvPicPr>
          <p:cNvPr id="1028" name="Picture 4">
            <a:extLst>
              <a:ext uri="{FF2B5EF4-FFF2-40B4-BE49-F238E27FC236}">
                <a16:creationId xmlns:a16="http://schemas.microsoft.com/office/drawing/2014/main" id="{7DAEE0C8-BBC9-04E7-85D4-D6B92C85CE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472" y="3827080"/>
            <a:ext cx="1777276" cy="1903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4FC524F-2930-8A4F-D82C-DFCD8257B72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62901" y="3864970"/>
            <a:ext cx="1718921" cy="19033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Logo&#10;&#10;Description automatically generated">
            <a:extLst>
              <a:ext uri="{FF2B5EF4-FFF2-40B4-BE49-F238E27FC236}">
                <a16:creationId xmlns:a16="http://schemas.microsoft.com/office/drawing/2014/main" id="{B7DFE3E4-0263-21F9-AD9F-669DA29DA391}"/>
              </a:ext>
            </a:extLst>
          </p:cNvPr>
          <p:cNvPicPr>
            <a:picLocks noChangeAspect="1"/>
          </p:cNvPicPr>
          <p:nvPr/>
        </p:nvPicPr>
        <p:blipFill>
          <a:blip r:embed="rId12"/>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35A3-5C6C-4EFE-77FD-9A7774AE75FC}"/>
              </a:ext>
            </a:extLst>
          </p:cNvPr>
          <p:cNvSpPr>
            <a:spLocks noGrp="1"/>
          </p:cNvSpPr>
          <p:nvPr>
            <p:ph type="title"/>
          </p:nvPr>
        </p:nvSpPr>
        <p:spPr/>
        <p:txBody>
          <a:bodyPr>
            <a:normAutofit/>
          </a:bodyPr>
          <a:lstStyle/>
          <a:p>
            <a:r>
              <a:rPr lang="en-US" sz="5400" dirty="0"/>
              <a:t>2022 Opportunity Ohio</a:t>
            </a:r>
          </a:p>
        </p:txBody>
      </p:sp>
      <p:graphicFrame>
        <p:nvGraphicFramePr>
          <p:cNvPr id="4" name="Content Placeholder 3">
            <a:extLst>
              <a:ext uri="{FF2B5EF4-FFF2-40B4-BE49-F238E27FC236}">
                <a16:creationId xmlns:a16="http://schemas.microsoft.com/office/drawing/2014/main" id="{C82A032C-EA5B-7A8F-F934-816588EEDFC1}"/>
              </a:ext>
            </a:extLst>
          </p:cNvPr>
          <p:cNvGraphicFramePr>
            <a:graphicFrameLocks noGrp="1"/>
          </p:cNvGraphicFramePr>
          <p:nvPr>
            <p:ph idx="1"/>
            <p:extLst>
              <p:ext uri="{D42A27DB-BD31-4B8C-83A1-F6EECF244321}">
                <p14:modId xmlns:p14="http://schemas.microsoft.com/office/powerpoint/2010/main" val="1387622415"/>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10;&#10;Description automatically generated">
            <a:extLst>
              <a:ext uri="{FF2B5EF4-FFF2-40B4-BE49-F238E27FC236}">
                <a16:creationId xmlns:a16="http://schemas.microsoft.com/office/drawing/2014/main" id="{94D7C034-6267-9E8F-D84F-8AC6A1367961}"/>
              </a:ext>
            </a:extLst>
          </p:cNvPr>
          <p:cNvPicPr>
            <a:picLocks noChangeAspect="1"/>
          </p:cNvPicPr>
          <p:nvPr/>
        </p:nvPicPr>
        <p:blipFill>
          <a:blip r:embed="rId7"/>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2404563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91F94-6937-E85D-C43B-8F66AB78FA8D}"/>
              </a:ext>
            </a:extLst>
          </p:cNvPr>
          <p:cNvSpPr>
            <a:spLocks noGrp="1"/>
          </p:cNvSpPr>
          <p:nvPr>
            <p:ph type="title"/>
          </p:nvPr>
        </p:nvSpPr>
        <p:spPr/>
        <p:txBody>
          <a:bodyPr>
            <a:normAutofit/>
          </a:bodyPr>
          <a:lstStyle/>
          <a:p>
            <a:r>
              <a:rPr lang="en-US" sz="5400" dirty="0"/>
              <a:t>2022 Opportunity Ohio</a:t>
            </a:r>
          </a:p>
        </p:txBody>
      </p:sp>
      <p:graphicFrame>
        <p:nvGraphicFramePr>
          <p:cNvPr id="4" name="Content Placeholder 3">
            <a:extLst>
              <a:ext uri="{FF2B5EF4-FFF2-40B4-BE49-F238E27FC236}">
                <a16:creationId xmlns:a16="http://schemas.microsoft.com/office/drawing/2014/main" id="{F24F079B-4C91-DA17-7AD2-76DA005F65FE}"/>
              </a:ext>
            </a:extLst>
          </p:cNvPr>
          <p:cNvGraphicFramePr>
            <a:graphicFrameLocks noGrp="1"/>
          </p:cNvGraphicFramePr>
          <p:nvPr>
            <p:ph idx="1"/>
            <p:extLst>
              <p:ext uri="{D42A27DB-BD31-4B8C-83A1-F6EECF244321}">
                <p14:modId xmlns:p14="http://schemas.microsoft.com/office/powerpoint/2010/main" val="323156163"/>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10;&#10;Description automatically generated">
            <a:extLst>
              <a:ext uri="{FF2B5EF4-FFF2-40B4-BE49-F238E27FC236}">
                <a16:creationId xmlns:a16="http://schemas.microsoft.com/office/drawing/2014/main" id="{E3E35FA9-652F-01AB-118E-85B990839C5D}"/>
              </a:ext>
            </a:extLst>
          </p:cNvPr>
          <p:cNvPicPr>
            <a:picLocks noChangeAspect="1"/>
          </p:cNvPicPr>
          <p:nvPr/>
        </p:nvPicPr>
        <p:blipFill>
          <a:blip r:embed="rId7"/>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1944003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20E6-E75D-70FE-8E6E-CF5F879F9F03}"/>
              </a:ext>
            </a:extLst>
          </p:cNvPr>
          <p:cNvSpPr>
            <a:spLocks noGrp="1"/>
          </p:cNvSpPr>
          <p:nvPr>
            <p:ph type="title"/>
          </p:nvPr>
        </p:nvSpPr>
        <p:spPr/>
        <p:txBody>
          <a:bodyPr>
            <a:normAutofit/>
          </a:bodyPr>
          <a:lstStyle/>
          <a:p>
            <a:r>
              <a:rPr lang="en-US">
                <a:solidFill>
                  <a:srgbClr val="FFFFFF"/>
                </a:solidFill>
              </a:rPr>
              <a:t>2022 Opportunity Ohio</a:t>
            </a:r>
          </a:p>
        </p:txBody>
      </p:sp>
      <p:graphicFrame>
        <p:nvGraphicFramePr>
          <p:cNvPr id="4" name="Content Placeholder 3">
            <a:extLst>
              <a:ext uri="{FF2B5EF4-FFF2-40B4-BE49-F238E27FC236}">
                <a16:creationId xmlns:a16="http://schemas.microsoft.com/office/drawing/2014/main" id="{3A346DDD-41A4-9D89-6498-28B266986BAD}"/>
              </a:ext>
            </a:extLst>
          </p:cNvPr>
          <p:cNvGraphicFramePr>
            <a:graphicFrameLocks noGrp="1"/>
          </p:cNvGraphicFramePr>
          <p:nvPr>
            <p:ph idx="1"/>
            <p:extLst>
              <p:ext uri="{D42A27DB-BD31-4B8C-83A1-F6EECF244321}">
                <p14:modId xmlns:p14="http://schemas.microsoft.com/office/powerpoint/2010/main" val="2163126677"/>
              </p:ext>
            </p:extLst>
          </p:nvPr>
        </p:nvGraphicFramePr>
        <p:xfrm>
          <a:off x="903624" y="2257867"/>
          <a:ext cx="10353675" cy="3981616"/>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Logo&#10;&#10;Description automatically generated">
            <a:extLst>
              <a:ext uri="{FF2B5EF4-FFF2-40B4-BE49-F238E27FC236}">
                <a16:creationId xmlns:a16="http://schemas.microsoft.com/office/drawing/2014/main" id="{2877F6C7-CB53-80AA-10A3-AA9822C330C1}"/>
              </a:ext>
            </a:extLst>
          </p:cNvPr>
          <p:cNvPicPr>
            <a:picLocks noChangeAspect="1"/>
          </p:cNvPicPr>
          <p:nvPr/>
        </p:nvPicPr>
        <p:blipFill>
          <a:blip r:embed="rId3"/>
          <a:stretch>
            <a:fillRect/>
          </a:stretch>
        </p:blipFill>
        <p:spPr>
          <a:xfrm>
            <a:off x="10982050" y="69507"/>
            <a:ext cx="1036458" cy="1032647"/>
          </a:xfrm>
          <a:prstGeom prst="rect">
            <a:avLst/>
          </a:prstGeom>
        </p:spPr>
      </p:pic>
      <p:sp>
        <p:nvSpPr>
          <p:cNvPr id="3" name="Title 1">
            <a:extLst>
              <a:ext uri="{FF2B5EF4-FFF2-40B4-BE49-F238E27FC236}">
                <a16:creationId xmlns:a16="http://schemas.microsoft.com/office/drawing/2014/main" id="{AE4D9B91-4C44-FAE8-9600-CF17DF90217B}"/>
              </a:ext>
            </a:extLst>
          </p:cNvPr>
          <p:cNvSpPr txBox="1">
            <a:spLocks/>
          </p:cNvSpPr>
          <p:nvPr/>
        </p:nvSpPr>
        <p:spPr>
          <a:xfrm>
            <a:off x="903624" y="520611"/>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5400"/>
              <a:t>Opportunity Ohio 2022</a:t>
            </a:r>
            <a:endParaRPr lang="en-US" sz="5400" dirty="0"/>
          </a:p>
        </p:txBody>
      </p:sp>
    </p:spTree>
    <p:extLst>
      <p:ext uri="{BB962C8B-B14F-4D97-AF65-F5344CB8AC3E}">
        <p14:creationId xmlns:p14="http://schemas.microsoft.com/office/powerpoint/2010/main" val="2912154304"/>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97FE-2AA0-1C9C-2EC4-C64E08DCDC9D}"/>
              </a:ext>
            </a:extLst>
          </p:cNvPr>
          <p:cNvSpPr>
            <a:spLocks noGrp="1"/>
          </p:cNvSpPr>
          <p:nvPr>
            <p:ph type="title"/>
          </p:nvPr>
        </p:nvSpPr>
        <p:spPr>
          <a:xfrm>
            <a:off x="1430370" y="1925444"/>
            <a:ext cx="3228228" cy="3021494"/>
          </a:xfrm>
        </p:spPr>
        <p:txBody>
          <a:bodyPr>
            <a:normAutofit/>
          </a:bodyPr>
          <a:lstStyle/>
          <a:p>
            <a:r>
              <a:rPr lang="en-US">
                <a:solidFill>
                  <a:srgbClr val="FFFFFF"/>
                </a:solidFill>
              </a:rPr>
              <a:t>2022 Opportunity Ohio</a:t>
            </a:r>
          </a:p>
        </p:txBody>
      </p:sp>
      <p:graphicFrame>
        <p:nvGraphicFramePr>
          <p:cNvPr id="4" name="Content Placeholder 3">
            <a:extLst>
              <a:ext uri="{FF2B5EF4-FFF2-40B4-BE49-F238E27FC236}">
                <a16:creationId xmlns:a16="http://schemas.microsoft.com/office/drawing/2014/main" id="{D06DCF0D-25DE-8E6D-B672-3F99E5FD91A5}"/>
              </a:ext>
            </a:extLst>
          </p:cNvPr>
          <p:cNvGraphicFramePr>
            <a:graphicFrameLocks noGrp="1"/>
          </p:cNvGraphicFramePr>
          <p:nvPr>
            <p:ph idx="1"/>
            <p:extLst>
              <p:ext uri="{D42A27DB-BD31-4B8C-83A1-F6EECF244321}">
                <p14:modId xmlns:p14="http://schemas.microsoft.com/office/powerpoint/2010/main" val="450708920"/>
              </p:ext>
            </p:extLst>
          </p:nvPr>
        </p:nvGraphicFramePr>
        <p:xfrm>
          <a:off x="4526280" y="1009816"/>
          <a:ext cx="7235190" cy="5600534"/>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Logo&#10;&#10;Description automatically generated">
            <a:extLst>
              <a:ext uri="{FF2B5EF4-FFF2-40B4-BE49-F238E27FC236}">
                <a16:creationId xmlns:a16="http://schemas.microsoft.com/office/drawing/2014/main" id="{69D93231-E90A-A388-344D-5998C0F23325}"/>
              </a:ext>
            </a:extLst>
          </p:cNvPr>
          <p:cNvPicPr>
            <a:picLocks noChangeAspect="1"/>
          </p:cNvPicPr>
          <p:nvPr/>
        </p:nvPicPr>
        <p:blipFill>
          <a:blip r:embed="rId3"/>
          <a:stretch>
            <a:fillRect/>
          </a:stretch>
        </p:blipFill>
        <p:spPr>
          <a:xfrm>
            <a:off x="10982050" y="69507"/>
            <a:ext cx="1036458" cy="1032647"/>
          </a:xfrm>
          <a:prstGeom prst="rect">
            <a:avLst/>
          </a:prstGeom>
        </p:spPr>
      </p:pic>
      <p:sp>
        <p:nvSpPr>
          <p:cNvPr id="3" name="Title 1">
            <a:extLst>
              <a:ext uri="{FF2B5EF4-FFF2-40B4-BE49-F238E27FC236}">
                <a16:creationId xmlns:a16="http://schemas.microsoft.com/office/drawing/2014/main" id="{98EB3368-A512-B938-0550-487C9ED65DC0}"/>
              </a:ext>
            </a:extLst>
          </p:cNvPr>
          <p:cNvSpPr txBox="1">
            <a:spLocks/>
          </p:cNvSpPr>
          <p:nvPr/>
        </p:nvSpPr>
        <p:spPr>
          <a:xfrm>
            <a:off x="125729" y="2638102"/>
            <a:ext cx="464058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5400" dirty="0"/>
              <a:t>Opportunity Ohio 2022</a:t>
            </a:r>
          </a:p>
        </p:txBody>
      </p:sp>
    </p:spTree>
    <p:extLst>
      <p:ext uri="{BB962C8B-B14F-4D97-AF65-F5344CB8AC3E}">
        <p14:creationId xmlns:p14="http://schemas.microsoft.com/office/powerpoint/2010/main" val="3739308076"/>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6BFB0-F38E-6977-D639-1CA215CBBAE4}"/>
              </a:ext>
            </a:extLst>
          </p:cNvPr>
          <p:cNvSpPr>
            <a:spLocks noGrp="1"/>
          </p:cNvSpPr>
          <p:nvPr>
            <p:ph type="title"/>
          </p:nvPr>
        </p:nvSpPr>
        <p:spPr>
          <a:xfrm>
            <a:off x="0" y="1429743"/>
            <a:ext cx="4411980" cy="3499549"/>
          </a:xfrm>
        </p:spPr>
        <p:txBody>
          <a:bodyPr vert="horz" lIns="91440" tIns="45720" rIns="91440" bIns="45720" rtlCol="0" anchor="b">
            <a:normAutofit/>
          </a:bodyPr>
          <a:lstStyle/>
          <a:p>
            <a:pPr algn="l"/>
            <a:r>
              <a:rPr lang="en-US" sz="5400" dirty="0"/>
              <a:t>2022 Opportunity Ohio</a:t>
            </a:r>
          </a:p>
        </p:txBody>
      </p:sp>
      <p:pic>
        <p:nvPicPr>
          <p:cNvPr id="4" name="Content Placeholder 3" descr="Diagram&#10;&#10;Description automatically generated with low confidence">
            <a:extLst>
              <a:ext uri="{FF2B5EF4-FFF2-40B4-BE49-F238E27FC236}">
                <a16:creationId xmlns:a16="http://schemas.microsoft.com/office/drawing/2014/main" id="{34524605-3B1A-FD46-DB01-FCFB4DE25CC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06289" y="1303020"/>
            <a:ext cx="7304313" cy="5132070"/>
          </a:xfrm>
          <a:prstGeom prst="rect">
            <a:avLst/>
          </a:prstGeom>
        </p:spPr>
      </p:pic>
      <p:pic>
        <p:nvPicPr>
          <p:cNvPr id="6" name="Picture 5" descr="Logo&#10;&#10;Description automatically generated">
            <a:extLst>
              <a:ext uri="{FF2B5EF4-FFF2-40B4-BE49-F238E27FC236}">
                <a16:creationId xmlns:a16="http://schemas.microsoft.com/office/drawing/2014/main" id="{FC2D48D5-6425-F6D4-816E-951A148BE124}"/>
              </a:ext>
            </a:extLst>
          </p:cNvPr>
          <p:cNvPicPr>
            <a:picLocks noChangeAspect="1"/>
          </p:cNvPicPr>
          <p:nvPr/>
        </p:nvPicPr>
        <p:blipFill>
          <a:blip r:embed="rId4"/>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2685974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281E7-E848-AF1C-4710-6BC9956CE49F}"/>
              </a:ext>
            </a:extLst>
          </p:cNvPr>
          <p:cNvSpPr>
            <a:spLocks noGrp="1"/>
          </p:cNvSpPr>
          <p:nvPr>
            <p:ph type="title"/>
          </p:nvPr>
        </p:nvSpPr>
        <p:spPr/>
        <p:txBody>
          <a:bodyPr>
            <a:normAutofit/>
          </a:bodyPr>
          <a:lstStyle/>
          <a:p>
            <a:r>
              <a:rPr lang="en-US" sz="5400" dirty="0"/>
              <a:t>2022 Opportunity Ohio</a:t>
            </a:r>
          </a:p>
        </p:txBody>
      </p:sp>
      <p:graphicFrame>
        <p:nvGraphicFramePr>
          <p:cNvPr id="4" name="Content Placeholder 3">
            <a:extLst>
              <a:ext uri="{FF2B5EF4-FFF2-40B4-BE49-F238E27FC236}">
                <a16:creationId xmlns:a16="http://schemas.microsoft.com/office/drawing/2014/main" id="{A08D5045-B53D-41F5-A7BA-AAE35B2F79ED}"/>
              </a:ext>
            </a:extLst>
          </p:cNvPr>
          <p:cNvGraphicFramePr>
            <a:graphicFrameLocks noGrp="1"/>
          </p:cNvGraphicFramePr>
          <p:nvPr>
            <p:ph idx="1"/>
            <p:extLst>
              <p:ext uri="{D42A27DB-BD31-4B8C-83A1-F6EECF244321}">
                <p14:modId xmlns:p14="http://schemas.microsoft.com/office/powerpoint/2010/main" val="578548679"/>
              </p:ext>
            </p:extLst>
          </p:nvPr>
        </p:nvGraphicFramePr>
        <p:xfrm>
          <a:off x="914400" y="2366963"/>
          <a:ext cx="10363200" cy="387252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Logo&#10;&#10;Description automatically generated">
            <a:extLst>
              <a:ext uri="{FF2B5EF4-FFF2-40B4-BE49-F238E27FC236}">
                <a16:creationId xmlns:a16="http://schemas.microsoft.com/office/drawing/2014/main" id="{9BF2DEE0-8041-0335-53CC-5D1E059CFEE4}"/>
              </a:ext>
            </a:extLst>
          </p:cNvPr>
          <p:cNvPicPr>
            <a:picLocks noChangeAspect="1"/>
          </p:cNvPicPr>
          <p:nvPr/>
        </p:nvPicPr>
        <p:blipFill>
          <a:blip r:embed="rId3"/>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67516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35A3-5C6C-4EFE-77FD-9A7774AE75FC}"/>
              </a:ext>
            </a:extLst>
          </p:cNvPr>
          <p:cNvSpPr>
            <a:spLocks noGrp="1"/>
          </p:cNvSpPr>
          <p:nvPr>
            <p:ph type="title"/>
          </p:nvPr>
        </p:nvSpPr>
        <p:spPr/>
        <p:txBody>
          <a:bodyPr>
            <a:normAutofit/>
          </a:bodyPr>
          <a:lstStyle/>
          <a:p>
            <a:r>
              <a:rPr lang="en-US" sz="5400" dirty="0"/>
              <a:t>2022 Opportunity Ohio</a:t>
            </a:r>
          </a:p>
        </p:txBody>
      </p:sp>
      <p:graphicFrame>
        <p:nvGraphicFramePr>
          <p:cNvPr id="4" name="Content Placeholder 3">
            <a:extLst>
              <a:ext uri="{FF2B5EF4-FFF2-40B4-BE49-F238E27FC236}">
                <a16:creationId xmlns:a16="http://schemas.microsoft.com/office/drawing/2014/main" id="{C82A032C-EA5B-7A8F-F934-816588EEDFC1}"/>
              </a:ext>
            </a:extLst>
          </p:cNvPr>
          <p:cNvGraphicFramePr>
            <a:graphicFrameLocks noGrp="1"/>
          </p:cNvGraphicFramePr>
          <p:nvPr>
            <p:ph idx="1"/>
            <p:extLst>
              <p:ext uri="{D42A27DB-BD31-4B8C-83A1-F6EECF244321}">
                <p14:modId xmlns:p14="http://schemas.microsoft.com/office/powerpoint/2010/main" val="2288250815"/>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10;&#10;Description automatically generated">
            <a:extLst>
              <a:ext uri="{FF2B5EF4-FFF2-40B4-BE49-F238E27FC236}">
                <a16:creationId xmlns:a16="http://schemas.microsoft.com/office/drawing/2014/main" id="{94D7C034-6267-9E8F-D84F-8AC6A1367961}"/>
              </a:ext>
            </a:extLst>
          </p:cNvPr>
          <p:cNvPicPr>
            <a:picLocks noChangeAspect="1"/>
          </p:cNvPicPr>
          <p:nvPr/>
        </p:nvPicPr>
        <p:blipFill>
          <a:blip r:embed="rId7"/>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274818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longside Intel CEO Pat Gelsinger, Gov. Mike DeWine and a host of business leaders, Intel broke ground Friday on a $20 billion microchip manufacturing project. Mandatory Credit: Adam Cairns/The Columbus Dispatch">
            <a:extLst>
              <a:ext uri="{FF2B5EF4-FFF2-40B4-BE49-F238E27FC236}">
                <a16:creationId xmlns:a16="http://schemas.microsoft.com/office/drawing/2014/main" id="{D237EA41-BFD8-BD25-B2CF-55A4804E98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04" r="16561" b="-1"/>
          <a:stretch/>
        </p:blipFill>
        <p:spPr bwMode="auto">
          <a:xfrm>
            <a:off x="-8622"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CFC6ED3-3FEB-9E43-BA58-530621277F73}"/>
              </a:ext>
            </a:extLst>
          </p:cNvPr>
          <p:cNvSpPr>
            <a:spLocks noGrp="1"/>
          </p:cNvSpPr>
          <p:nvPr>
            <p:ph type="title"/>
          </p:nvPr>
        </p:nvSpPr>
        <p:spPr>
          <a:xfrm>
            <a:off x="6900493" y="1786668"/>
            <a:ext cx="4538124" cy="970450"/>
          </a:xfrm>
        </p:spPr>
        <p:txBody>
          <a:bodyPr anchor="b">
            <a:noAutofit/>
          </a:bodyPr>
          <a:lstStyle/>
          <a:p>
            <a:pPr algn="l"/>
            <a:r>
              <a:rPr lang="en-US" sz="5400" dirty="0"/>
              <a:t>2022 Opportunity Ohio</a:t>
            </a:r>
          </a:p>
        </p:txBody>
      </p:sp>
      <p:graphicFrame>
        <p:nvGraphicFramePr>
          <p:cNvPr id="4" name="Content Placeholder 3">
            <a:extLst>
              <a:ext uri="{FF2B5EF4-FFF2-40B4-BE49-F238E27FC236}">
                <a16:creationId xmlns:a16="http://schemas.microsoft.com/office/drawing/2014/main" id="{4472CEB0-B41E-DA3B-ACD3-94DA05F502D9}"/>
              </a:ext>
            </a:extLst>
          </p:cNvPr>
          <p:cNvGraphicFramePr>
            <a:graphicFrameLocks noGrp="1"/>
          </p:cNvGraphicFramePr>
          <p:nvPr>
            <p:ph idx="1"/>
            <p:extLst>
              <p:ext uri="{D42A27DB-BD31-4B8C-83A1-F6EECF244321}">
                <p14:modId xmlns:p14="http://schemas.microsoft.com/office/powerpoint/2010/main" val="3064765448"/>
              </p:ext>
            </p:extLst>
          </p:nvPr>
        </p:nvGraphicFramePr>
        <p:xfrm>
          <a:off x="6967757" y="2799249"/>
          <a:ext cx="4403596" cy="4058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3F1F4986-98AA-D90B-DE10-672923E9EDBB}"/>
              </a:ext>
            </a:extLst>
          </p:cNvPr>
          <p:cNvSpPr txBox="1"/>
          <p:nvPr/>
        </p:nvSpPr>
        <p:spPr>
          <a:xfrm>
            <a:off x="523875" y="6429375"/>
            <a:ext cx="287655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oudy Old Style"/>
                <a:ea typeface="+mn-ea"/>
                <a:cs typeface="+mn-cs"/>
              </a:rPr>
              <a:t>Source: Columbus Dispatch</a:t>
            </a:r>
          </a:p>
        </p:txBody>
      </p:sp>
      <p:pic>
        <p:nvPicPr>
          <p:cNvPr id="9" name="Picture 8" descr="Logo&#10;&#10;Description automatically generated">
            <a:extLst>
              <a:ext uri="{FF2B5EF4-FFF2-40B4-BE49-F238E27FC236}">
                <a16:creationId xmlns:a16="http://schemas.microsoft.com/office/drawing/2014/main" id="{983687C4-2337-BDE4-8973-A96CF7C9F379}"/>
              </a:ext>
            </a:extLst>
          </p:cNvPr>
          <p:cNvPicPr>
            <a:picLocks noChangeAspect="1"/>
          </p:cNvPicPr>
          <p:nvPr/>
        </p:nvPicPr>
        <p:blipFill>
          <a:blip r:embed="rId8"/>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1824606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EAEC2-917D-93EF-2A50-1805A4B1CA29}"/>
              </a:ext>
            </a:extLst>
          </p:cNvPr>
          <p:cNvSpPr>
            <a:spLocks noGrp="1"/>
          </p:cNvSpPr>
          <p:nvPr>
            <p:ph type="title"/>
          </p:nvPr>
        </p:nvSpPr>
        <p:spPr/>
        <p:txBody>
          <a:bodyPr>
            <a:normAutofit/>
          </a:bodyPr>
          <a:lstStyle/>
          <a:p>
            <a:r>
              <a:rPr lang="en-US" sz="5400" dirty="0"/>
              <a:t>2022 Opportunity Ohio</a:t>
            </a:r>
          </a:p>
        </p:txBody>
      </p:sp>
      <p:graphicFrame>
        <p:nvGraphicFramePr>
          <p:cNvPr id="4" name="Content Placeholder 3">
            <a:extLst>
              <a:ext uri="{FF2B5EF4-FFF2-40B4-BE49-F238E27FC236}">
                <a16:creationId xmlns:a16="http://schemas.microsoft.com/office/drawing/2014/main" id="{145BE49F-B57F-0E06-B2AA-BDB016A75582}"/>
              </a:ext>
            </a:extLst>
          </p:cNvPr>
          <p:cNvGraphicFramePr>
            <a:graphicFrameLocks noGrp="1"/>
          </p:cNvGraphicFramePr>
          <p:nvPr>
            <p:ph idx="1"/>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10;&#10;Description automatically generated">
            <a:extLst>
              <a:ext uri="{FF2B5EF4-FFF2-40B4-BE49-F238E27FC236}">
                <a16:creationId xmlns:a16="http://schemas.microsoft.com/office/drawing/2014/main" id="{7BFD5291-7114-9953-9698-943869DDBECF}"/>
              </a:ext>
            </a:extLst>
          </p:cNvPr>
          <p:cNvPicPr>
            <a:picLocks noChangeAspect="1"/>
          </p:cNvPicPr>
          <p:nvPr/>
        </p:nvPicPr>
        <p:blipFill>
          <a:blip r:embed="rId7"/>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2461097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FC4BB-BD85-1904-E2AF-3E373D806100}"/>
              </a:ext>
            </a:extLst>
          </p:cNvPr>
          <p:cNvSpPr>
            <a:spLocks noGrp="1"/>
          </p:cNvSpPr>
          <p:nvPr>
            <p:ph type="title"/>
          </p:nvPr>
        </p:nvSpPr>
        <p:spPr>
          <a:xfrm>
            <a:off x="913795" y="189542"/>
            <a:ext cx="10353762" cy="543509"/>
          </a:xfrm>
        </p:spPr>
        <p:txBody>
          <a:bodyPr>
            <a:normAutofit fontScale="90000"/>
          </a:bodyPr>
          <a:lstStyle/>
          <a:p>
            <a:r>
              <a:rPr lang="en-US" dirty="0"/>
              <a:t>Semiconductor Industry – Workforce Impacts</a:t>
            </a:r>
          </a:p>
        </p:txBody>
      </p:sp>
      <p:sp>
        <p:nvSpPr>
          <p:cNvPr id="21" name="Arrow: Right 20">
            <a:extLst>
              <a:ext uri="{FF2B5EF4-FFF2-40B4-BE49-F238E27FC236}">
                <a16:creationId xmlns:a16="http://schemas.microsoft.com/office/drawing/2014/main" id="{0841C8BB-BC51-7A45-18C8-FA5A48632B8B}"/>
              </a:ext>
            </a:extLst>
          </p:cNvPr>
          <p:cNvSpPr/>
          <p:nvPr/>
        </p:nvSpPr>
        <p:spPr>
          <a:xfrm>
            <a:off x="0" y="1786970"/>
            <a:ext cx="12192000" cy="1572107"/>
          </a:xfrm>
          <a:prstGeom prst="rightArrow">
            <a:avLst>
              <a:gd name="adj1" fmla="val 50000"/>
              <a:gd name="adj2" fmla="val 0"/>
            </a:avLst>
          </a:prstGeom>
          <a:pattFill prst="dkUpDiag">
            <a:fgClr>
              <a:schemeClr val="tx2">
                <a:lumMod val="40000"/>
                <a:lumOff val="60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9084B1AF-5B38-D4AE-3321-0DE76A6ED88F}"/>
              </a:ext>
            </a:extLst>
          </p:cNvPr>
          <p:cNvSpPr txBox="1"/>
          <p:nvPr/>
        </p:nvSpPr>
        <p:spPr>
          <a:xfrm>
            <a:off x="4401247" y="4205153"/>
            <a:ext cx="3414910" cy="1862048"/>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defRPr/>
            </a:pPr>
            <a:r>
              <a:rPr lang="en-US" sz="1500" dirty="0"/>
              <a:t>Intel is bringing 3,000 new hi-tech manufacturing and engineering jobs, 7,000 construction jobs to Central OH</a:t>
            </a:r>
          </a:p>
          <a:p>
            <a:pPr marL="285750" indent="-285750">
              <a:spcBef>
                <a:spcPts val="600"/>
              </a:spcBef>
              <a:spcAft>
                <a:spcPts val="600"/>
              </a:spcAft>
              <a:buFont typeface="Arial" panose="020B0604020202020204" pitchFamily="34" charset="0"/>
              <a:buChar char="•"/>
              <a:defRPr/>
            </a:pPr>
            <a:r>
              <a:rPr lang="en-US" sz="1500" dirty="0"/>
              <a:t>For individuals hired prior to 2025, Intel will offer 12-24 months of paid training in another Intel location, such as Arizona, for Ohio’s founding hires </a:t>
            </a:r>
          </a:p>
        </p:txBody>
      </p:sp>
      <p:sp>
        <p:nvSpPr>
          <p:cNvPr id="16" name="TextBox 15">
            <a:extLst>
              <a:ext uri="{FF2B5EF4-FFF2-40B4-BE49-F238E27FC236}">
                <a16:creationId xmlns:a16="http://schemas.microsoft.com/office/drawing/2014/main" id="{A72BBB74-651C-CD06-62B1-36451E7B4D66}"/>
              </a:ext>
            </a:extLst>
          </p:cNvPr>
          <p:cNvSpPr txBox="1"/>
          <p:nvPr/>
        </p:nvSpPr>
        <p:spPr>
          <a:xfrm>
            <a:off x="7926720" y="4285986"/>
            <a:ext cx="3414910" cy="1015663"/>
          </a:xfrm>
          <a:prstGeom prst="rect">
            <a:avLst/>
          </a:prstGeom>
          <a:noFill/>
        </p:spPr>
        <p:txBody>
          <a:bodyPr wrap="square">
            <a:spAutoFit/>
          </a:bodyPr>
          <a:lstStyle>
            <a:defPPr>
              <a:defRPr lang="en-US"/>
            </a:defPPr>
            <a:lvl2pPr marL="285750" marR="0" lvl="1" indent="-285750" fontAlgn="auto">
              <a:lnSpc>
                <a:spcPct val="100000"/>
              </a:lnSpc>
              <a:spcBef>
                <a:spcPts val="600"/>
              </a:spcBef>
              <a:spcAft>
                <a:spcPts val="600"/>
              </a:spcAft>
              <a:buClrTx/>
              <a:buSzPts val="1000"/>
              <a:buFont typeface="Arial" panose="020B0604020202020204" pitchFamily="34" charset="0"/>
              <a:buChar char="•"/>
              <a:tabLst/>
              <a:defRPr kumimoji="0" sz="1400" b="0" i="0" u="none" strike="noStrike" cap="none" spc="0" normalizeH="0" baseline="0">
                <a:ln>
                  <a:noFill/>
                </a:ln>
                <a:solidFill>
                  <a:srgbClr val="3E3E3E"/>
                </a:solidFill>
                <a:effectLst/>
                <a:uLnTx/>
                <a:uFillTx/>
                <a:latin typeface="Arial" panose="020B0604020202020204"/>
              </a:defRPr>
            </a:lvl2pPr>
          </a:lstStyle>
          <a:p>
            <a:pPr marR="0" lvl="1" fontAlgn="auto">
              <a:lnSpc>
                <a:spcPct val="100000"/>
              </a:lnSpc>
              <a:buClrTx/>
              <a:buSzPts val="1000"/>
              <a:tabLst/>
              <a:defRPr/>
            </a:pPr>
            <a:r>
              <a:rPr lang="en-US" sz="1500" dirty="0">
                <a:solidFill>
                  <a:schemeClr val="tx1"/>
                </a:solidFill>
                <a:latin typeface="+mn-lt"/>
              </a:rPr>
              <a:t>Now is the time to join Ohio’s newest industry by enrolling in an Engineering or Manufacturing Technician program</a:t>
            </a:r>
          </a:p>
        </p:txBody>
      </p:sp>
      <p:sp>
        <p:nvSpPr>
          <p:cNvPr id="17" name="TextBox 16">
            <a:extLst>
              <a:ext uri="{FF2B5EF4-FFF2-40B4-BE49-F238E27FC236}">
                <a16:creationId xmlns:a16="http://schemas.microsoft.com/office/drawing/2014/main" id="{4B08507C-43EB-8943-CF46-D7C4D148CBA1}"/>
              </a:ext>
            </a:extLst>
          </p:cNvPr>
          <p:cNvSpPr txBox="1"/>
          <p:nvPr/>
        </p:nvSpPr>
        <p:spPr>
          <a:xfrm>
            <a:off x="875774" y="4129305"/>
            <a:ext cx="3414910" cy="247760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effectLst/>
                <a:uLnTx/>
                <a:uFillTx/>
                <a:ea typeface="+mn-ea"/>
                <a:cs typeface="+mn-cs"/>
              </a:rPr>
              <a:t>22K broad Technician &amp; Operator Roles filled within 60 miles of the site in 2020</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effectLst/>
                <a:uLnTx/>
                <a:uFillTx/>
                <a:ea typeface="+mn-ea"/>
                <a:cs typeface="+mn-cs"/>
              </a:rPr>
              <a:t>6.2K Engineer Roles posted in Ohio in last 30 days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effectLst/>
                <a:uLnTx/>
                <a:uFillTx/>
                <a:ea typeface="+mn-ea"/>
                <a:cs typeface="+mn-cs"/>
              </a:rPr>
              <a:t>Semiconductor manufacturing industry roles earn an average salary more than $10,000 above other popular sectors</a:t>
            </a:r>
          </a:p>
        </p:txBody>
      </p:sp>
      <p:sp>
        <p:nvSpPr>
          <p:cNvPr id="22" name="Oval 21">
            <a:extLst>
              <a:ext uri="{FF2B5EF4-FFF2-40B4-BE49-F238E27FC236}">
                <a16:creationId xmlns:a16="http://schemas.microsoft.com/office/drawing/2014/main" id="{0904BD97-3BE2-B61B-3785-FB6551E02EED}"/>
              </a:ext>
            </a:extLst>
          </p:cNvPr>
          <p:cNvSpPr>
            <a:spLocks noChangeAspect="1" noChangeArrowheads="1"/>
          </p:cNvSpPr>
          <p:nvPr/>
        </p:nvSpPr>
        <p:spPr bwMode="auto">
          <a:xfrm>
            <a:off x="1135739" y="945321"/>
            <a:ext cx="3128395" cy="3128395"/>
          </a:xfrm>
          <a:prstGeom prst="ellipse">
            <a:avLst/>
          </a:prstGeom>
          <a:solidFill>
            <a:schemeClr val="accent1"/>
          </a:solidFill>
          <a:ln w="6350">
            <a:noFill/>
            <a:round/>
            <a:headEnd/>
            <a:tailEnd/>
          </a:ln>
          <a:effectLst/>
        </p:spPr>
        <p:txBody>
          <a:bodyPr wrap="square" lIns="91440" tIns="36000" rIns="36000" bIns="36000" anchor="ctr" anchorCtr="1"/>
          <a:lstStyle/>
          <a:p>
            <a:pPr marL="0" marR="0" lvl="0" indent="0" algn="ctr" defTabSz="914400" rtl="0" eaLnBrk="0" fontAlgn="auto" latinLnBrk="0" hangingPunct="0">
              <a:lnSpc>
                <a:spcPct val="85000"/>
              </a:lnSpc>
              <a:spcBef>
                <a:spcPts val="100"/>
              </a:spcBef>
              <a:spcAft>
                <a:spcPts val="300"/>
              </a:spcAft>
              <a:buClrTx/>
              <a:buSzTx/>
              <a:buFontTx/>
              <a:buNone/>
              <a:tabLst/>
              <a:defRPr/>
            </a:pPr>
            <a:r>
              <a:rPr kumimoji="0" lang="en-US" sz="2000" b="1" i="0" u="none" strike="noStrike" kern="1200" cap="none" spc="0" normalizeH="0" baseline="0" noProof="0" dirty="0">
                <a:ln>
                  <a:noFill/>
                </a:ln>
                <a:solidFill>
                  <a:srgbClr val="FFFFFF"/>
                </a:solidFill>
                <a:effectLst/>
                <a:uLnTx/>
                <a:uFillTx/>
                <a:ea typeface="+mn-ea"/>
                <a:cs typeface="+mn-cs"/>
              </a:rPr>
              <a:t>Broad opportunity for Ohioans in manufacturing, engineering and skilled trades – both within the semiconductor industry and beyond</a:t>
            </a:r>
          </a:p>
        </p:txBody>
      </p:sp>
      <p:sp>
        <p:nvSpPr>
          <p:cNvPr id="23" name="Oval 22">
            <a:extLst>
              <a:ext uri="{FF2B5EF4-FFF2-40B4-BE49-F238E27FC236}">
                <a16:creationId xmlns:a16="http://schemas.microsoft.com/office/drawing/2014/main" id="{B31CCAC0-0C2C-2A43-BBC8-46902F7BABD2}"/>
              </a:ext>
            </a:extLst>
          </p:cNvPr>
          <p:cNvSpPr>
            <a:spLocks noChangeAspect="1" noChangeArrowheads="1"/>
          </p:cNvSpPr>
          <p:nvPr/>
        </p:nvSpPr>
        <p:spPr bwMode="auto">
          <a:xfrm>
            <a:off x="4606559" y="945321"/>
            <a:ext cx="3128395" cy="3128395"/>
          </a:xfrm>
          <a:prstGeom prst="ellipse">
            <a:avLst/>
          </a:prstGeom>
          <a:solidFill>
            <a:schemeClr val="accent1"/>
          </a:solidFill>
          <a:ln w="6350">
            <a:noFill/>
            <a:round/>
            <a:headEnd/>
            <a:tailEnd/>
          </a:ln>
          <a:effectLst/>
        </p:spPr>
        <p:txBody>
          <a:bodyPr wrap="square" lIns="91440" tIns="36000" rIns="36000" bIns="36000" anchor="ctr" anchorCtr="1"/>
          <a:lstStyle/>
          <a:p>
            <a:pPr marL="0" marR="0" lvl="0" indent="0" algn="ctr" defTabSz="914400" rtl="0" eaLnBrk="0" fontAlgn="auto" latinLnBrk="0" hangingPunct="0">
              <a:lnSpc>
                <a:spcPct val="85000"/>
              </a:lnSpc>
              <a:spcBef>
                <a:spcPts val="100"/>
              </a:spcBef>
              <a:spcAft>
                <a:spcPts val="300"/>
              </a:spcAft>
              <a:buClrTx/>
              <a:buSzTx/>
              <a:buFontTx/>
              <a:buNone/>
              <a:tabLst/>
              <a:defRPr/>
            </a:pPr>
            <a:r>
              <a:rPr kumimoji="0" lang="en-US" sz="2000" b="1" i="0" u="none" strike="noStrike" kern="1200" cap="none" spc="0" normalizeH="0" baseline="0" noProof="0">
                <a:ln>
                  <a:noFill/>
                </a:ln>
                <a:solidFill>
                  <a:srgbClr val="FFFFFF"/>
                </a:solidFill>
                <a:effectLst/>
                <a:uLnTx/>
                <a:uFillTx/>
                <a:ea typeface="+mn-ea"/>
                <a:cs typeface="+mn-cs"/>
              </a:rPr>
              <a:t>Intel will begin hiring Technicians and Engineers for the Ohio location in 2023/2024</a:t>
            </a:r>
          </a:p>
        </p:txBody>
      </p:sp>
      <p:sp>
        <p:nvSpPr>
          <p:cNvPr id="24" name="Oval 23">
            <a:extLst>
              <a:ext uri="{FF2B5EF4-FFF2-40B4-BE49-F238E27FC236}">
                <a16:creationId xmlns:a16="http://schemas.microsoft.com/office/drawing/2014/main" id="{85981D08-6088-A81D-31E0-7170E1A5F008}"/>
              </a:ext>
            </a:extLst>
          </p:cNvPr>
          <p:cNvSpPr>
            <a:spLocks noChangeAspect="1" noChangeArrowheads="1"/>
          </p:cNvSpPr>
          <p:nvPr/>
        </p:nvSpPr>
        <p:spPr bwMode="auto">
          <a:xfrm>
            <a:off x="8077378" y="945321"/>
            <a:ext cx="3128395" cy="3128395"/>
          </a:xfrm>
          <a:prstGeom prst="ellipse">
            <a:avLst/>
          </a:prstGeom>
          <a:solidFill>
            <a:schemeClr val="accent1"/>
          </a:solidFill>
          <a:ln w="6350">
            <a:noFill/>
            <a:round/>
            <a:headEnd/>
            <a:tailEnd/>
          </a:ln>
          <a:effectLst/>
        </p:spPr>
        <p:txBody>
          <a:bodyPr wrap="square" lIns="91440" tIns="36000" rIns="36000" bIns="36000" anchor="ctr" anchorCtr="1"/>
          <a:lstStyle/>
          <a:p>
            <a:pPr marL="0" marR="0" lvl="0" indent="0" algn="ctr" defTabSz="914400" rtl="0" eaLnBrk="0" fontAlgn="auto" latinLnBrk="0" hangingPunct="0">
              <a:lnSpc>
                <a:spcPct val="85000"/>
              </a:lnSpc>
              <a:spcBef>
                <a:spcPts val="100"/>
              </a:spcBef>
              <a:spcAft>
                <a:spcPts val="300"/>
              </a:spcAft>
              <a:buClrTx/>
              <a:buSzTx/>
              <a:buFontTx/>
              <a:buNone/>
              <a:tabLst/>
              <a:defRPr/>
            </a:pPr>
            <a:r>
              <a:rPr kumimoji="0" lang="en-US" sz="2000" b="1" i="0" u="none" strike="noStrike" kern="1200" cap="none" spc="0" normalizeH="0" baseline="0" noProof="0" dirty="0">
                <a:ln>
                  <a:noFill/>
                </a:ln>
                <a:solidFill>
                  <a:srgbClr val="FFFFFF"/>
                </a:solidFill>
                <a:effectLst/>
                <a:uLnTx/>
                <a:uFillTx/>
                <a:ea typeface="+mn-ea"/>
                <a:cs typeface="+mn-cs"/>
              </a:rPr>
              <a:t>There will be a surge in enrollment in Engineering and Manufacturing Technician programs </a:t>
            </a:r>
          </a:p>
        </p:txBody>
      </p:sp>
      <p:pic>
        <p:nvPicPr>
          <p:cNvPr id="3" name="Picture 2" descr="Logo&#10;&#10;Description automatically generated">
            <a:extLst>
              <a:ext uri="{FF2B5EF4-FFF2-40B4-BE49-F238E27FC236}">
                <a16:creationId xmlns:a16="http://schemas.microsoft.com/office/drawing/2014/main" id="{829A50C1-AF49-61AE-2A3F-F72398A76C54}"/>
              </a:ext>
            </a:extLst>
          </p:cNvPr>
          <p:cNvPicPr>
            <a:picLocks noChangeAspect="1"/>
          </p:cNvPicPr>
          <p:nvPr/>
        </p:nvPicPr>
        <p:blipFill>
          <a:blip r:embed="rId2"/>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2056137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D93FB-8350-6DBC-A4DC-6FEB7616EC88}"/>
              </a:ext>
            </a:extLst>
          </p:cNvPr>
          <p:cNvSpPr>
            <a:spLocks noGrp="1"/>
          </p:cNvSpPr>
          <p:nvPr>
            <p:ph type="title"/>
          </p:nvPr>
        </p:nvSpPr>
        <p:spPr/>
        <p:txBody>
          <a:bodyPr>
            <a:normAutofit/>
          </a:bodyPr>
          <a:lstStyle/>
          <a:p>
            <a:r>
              <a:rPr lang="en-US" sz="5400" dirty="0"/>
              <a:t>2022 Opportunity Ohio</a:t>
            </a:r>
          </a:p>
        </p:txBody>
      </p:sp>
      <p:graphicFrame>
        <p:nvGraphicFramePr>
          <p:cNvPr id="4" name="Content Placeholder 3">
            <a:extLst>
              <a:ext uri="{FF2B5EF4-FFF2-40B4-BE49-F238E27FC236}">
                <a16:creationId xmlns:a16="http://schemas.microsoft.com/office/drawing/2014/main" id="{55474E70-3498-F80D-A2F2-AAA53517D7D1}"/>
              </a:ext>
            </a:extLst>
          </p:cNvPr>
          <p:cNvGraphicFramePr>
            <a:graphicFrameLocks noGrp="1"/>
          </p:cNvGraphicFramePr>
          <p:nvPr>
            <p:ph idx="1"/>
            <p:extLst>
              <p:ext uri="{D42A27DB-BD31-4B8C-83A1-F6EECF244321}">
                <p14:modId xmlns:p14="http://schemas.microsoft.com/office/powerpoint/2010/main" val="3989300791"/>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10;&#10;Description automatically generated">
            <a:extLst>
              <a:ext uri="{FF2B5EF4-FFF2-40B4-BE49-F238E27FC236}">
                <a16:creationId xmlns:a16="http://schemas.microsoft.com/office/drawing/2014/main" id="{16B59CB3-1BC7-4921-7568-DEA52B49875A}"/>
              </a:ext>
            </a:extLst>
          </p:cNvPr>
          <p:cNvPicPr>
            <a:picLocks noChangeAspect="1"/>
          </p:cNvPicPr>
          <p:nvPr/>
        </p:nvPicPr>
        <p:blipFill>
          <a:blip r:embed="rId7"/>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3640051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8C6787D-EB40-5F10-1B78-9ADBAEA90BAB}"/>
              </a:ext>
            </a:extLst>
          </p:cNvPr>
          <p:cNvGrpSpPr/>
          <p:nvPr/>
        </p:nvGrpSpPr>
        <p:grpSpPr>
          <a:xfrm>
            <a:off x="914400" y="2130150"/>
            <a:ext cx="10353675" cy="4590690"/>
            <a:chOff x="914400" y="2130150"/>
            <a:chExt cx="10353675" cy="3661049"/>
          </a:xfrm>
        </p:grpSpPr>
        <p:sp>
          <p:nvSpPr>
            <p:cNvPr id="5" name="Freeform: Shape 4">
              <a:extLst>
                <a:ext uri="{FF2B5EF4-FFF2-40B4-BE49-F238E27FC236}">
                  <a16:creationId xmlns:a16="http://schemas.microsoft.com/office/drawing/2014/main" id="{FECC62B9-FDA8-93FF-9986-BAD4CE64AC58}"/>
                </a:ext>
              </a:extLst>
            </p:cNvPr>
            <p:cNvSpPr/>
            <p:nvPr/>
          </p:nvSpPr>
          <p:spPr>
            <a:xfrm>
              <a:off x="914400" y="2133595"/>
              <a:ext cx="10353675" cy="3657604"/>
            </a:xfrm>
            <a:custGeom>
              <a:avLst/>
              <a:gdLst>
                <a:gd name="connsiteX0" fmla="*/ 0 w 10353675"/>
                <a:gd name="connsiteY0" fmla="*/ 0 h 3657604"/>
                <a:gd name="connsiteX1" fmla="*/ 10353675 w 10353675"/>
                <a:gd name="connsiteY1" fmla="*/ 0 h 3657604"/>
                <a:gd name="connsiteX2" fmla="*/ 10353675 w 10353675"/>
                <a:gd name="connsiteY2" fmla="*/ 3657604 h 3657604"/>
                <a:gd name="connsiteX3" fmla="*/ 0 w 10353675"/>
                <a:gd name="connsiteY3" fmla="*/ 3657604 h 3657604"/>
                <a:gd name="connsiteX4" fmla="*/ 0 w 10353675"/>
                <a:gd name="connsiteY4" fmla="*/ 0 h 3657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3675" h="3657604">
                  <a:moveTo>
                    <a:pt x="0" y="0"/>
                  </a:moveTo>
                  <a:lnTo>
                    <a:pt x="10353675" y="0"/>
                  </a:lnTo>
                  <a:lnTo>
                    <a:pt x="10353675" y="3657604"/>
                  </a:lnTo>
                  <a:lnTo>
                    <a:pt x="0" y="3657604"/>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3560" tIns="1332992" rIns="803560" bIns="113792" numCol="1" spcCol="1270" anchor="t" anchorCtr="0">
              <a:noAutofit/>
            </a:bodyPr>
            <a:lstStyle/>
            <a:p>
              <a:pPr marL="171450" lvl="1" indent="-171450" algn="l" defTabSz="711200">
                <a:lnSpc>
                  <a:spcPct val="90000"/>
                </a:lnSpc>
                <a:spcBef>
                  <a:spcPct val="0"/>
                </a:spcBef>
                <a:spcAft>
                  <a:spcPts val="1200"/>
                </a:spcAft>
                <a:buChar char="•"/>
              </a:pPr>
              <a:endParaRPr lang="en-US" sz="1600" kern="1200" dirty="0"/>
            </a:p>
          </p:txBody>
        </p:sp>
        <p:sp>
          <p:nvSpPr>
            <p:cNvPr id="8" name="Freeform: Shape 7">
              <a:extLst>
                <a:ext uri="{FF2B5EF4-FFF2-40B4-BE49-F238E27FC236}">
                  <a16:creationId xmlns:a16="http://schemas.microsoft.com/office/drawing/2014/main" id="{B2153645-9A4F-A39E-93FD-E35096528DC3}"/>
                </a:ext>
              </a:extLst>
            </p:cNvPr>
            <p:cNvSpPr/>
            <p:nvPr/>
          </p:nvSpPr>
          <p:spPr>
            <a:xfrm>
              <a:off x="1432083" y="2130150"/>
              <a:ext cx="7247572" cy="892886"/>
            </a:xfrm>
            <a:custGeom>
              <a:avLst/>
              <a:gdLst>
                <a:gd name="connsiteX0" fmla="*/ 0 w 7247572"/>
                <a:gd name="connsiteY0" fmla="*/ 153255 h 919512"/>
                <a:gd name="connsiteX1" fmla="*/ 153255 w 7247572"/>
                <a:gd name="connsiteY1" fmla="*/ 0 h 919512"/>
                <a:gd name="connsiteX2" fmla="*/ 7094317 w 7247572"/>
                <a:gd name="connsiteY2" fmla="*/ 0 h 919512"/>
                <a:gd name="connsiteX3" fmla="*/ 7247572 w 7247572"/>
                <a:gd name="connsiteY3" fmla="*/ 153255 h 919512"/>
                <a:gd name="connsiteX4" fmla="*/ 7247572 w 7247572"/>
                <a:gd name="connsiteY4" fmla="*/ 766257 h 919512"/>
                <a:gd name="connsiteX5" fmla="*/ 7094317 w 7247572"/>
                <a:gd name="connsiteY5" fmla="*/ 919512 h 919512"/>
                <a:gd name="connsiteX6" fmla="*/ 153255 w 7247572"/>
                <a:gd name="connsiteY6" fmla="*/ 919512 h 919512"/>
                <a:gd name="connsiteX7" fmla="*/ 0 w 7247572"/>
                <a:gd name="connsiteY7" fmla="*/ 766257 h 919512"/>
                <a:gd name="connsiteX8" fmla="*/ 0 w 7247572"/>
                <a:gd name="connsiteY8" fmla="*/ 153255 h 91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572" h="919512">
                  <a:moveTo>
                    <a:pt x="0" y="153255"/>
                  </a:moveTo>
                  <a:cubicBezTo>
                    <a:pt x="0" y="68615"/>
                    <a:pt x="68615" y="0"/>
                    <a:pt x="153255" y="0"/>
                  </a:cubicBezTo>
                  <a:lnTo>
                    <a:pt x="7094317" y="0"/>
                  </a:lnTo>
                  <a:cubicBezTo>
                    <a:pt x="7178957" y="0"/>
                    <a:pt x="7247572" y="68615"/>
                    <a:pt x="7247572" y="153255"/>
                  </a:cubicBezTo>
                  <a:lnTo>
                    <a:pt x="7247572" y="766257"/>
                  </a:lnTo>
                  <a:cubicBezTo>
                    <a:pt x="7247572" y="850897"/>
                    <a:pt x="7178957" y="919512"/>
                    <a:pt x="7094317" y="919512"/>
                  </a:cubicBezTo>
                  <a:lnTo>
                    <a:pt x="153255" y="919512"/>
                  </a:lnTo>
                  <a:cubicBezTo>
                    <a:pt x="68615" y="919512"/>
                    <a:pt x="0" y="850897"/>
                    <a:pt x="0" y="766257"/>
                  </a:cubicBezTo>
                  <a:lnTo>
                    <a:pt x="0" y="153255"/>
                  </a:lnTo>
                  <a:close/>
                </a:path>
              </a:pathLst>
            </a:custGeom>
            <a:ln>
              <a:solidFill>
                <a:schemeClr val="accent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8828" tIns="44887" rIns="318828" bIns="44887" numCol="1" spcCol="1270" anchor="ctr" anchorCtr="0">
              <a:noAutofit/>
            </a:bodyPr>
            <a:lstStyle/>
            <a:p>
              <a:pPr marL="0" lvl="0" indent="0" algn="l" defTabSz="1244600">
                <a:lnSpc>
                  <a:spcPct val="90000"/>
                </a:lnSpc>
                <a:spcBef>
                  <a:spcPct val="0"/>
                </a:spcBef>
                <a:spcAft>
                  <a:spcPct val="35000"/>
                </a:spcAft>
                <a:buNone/>
              </a:pPr>
              <a:r>
                <a:rPr lang="en-US" sz="2400" b="1" kern="1200" dirty="0"/>
                <a:t>Just the beginning? Demand expected to rise across product categories. </a:t>
              </a:r>
            </a:p>
          </p:txBody>
        </p:sp>
      </p:grpSp>
      <p:graphicFrame>
        <p:nvGraphicFramePr>
          <p:cNvPr id="4" name="Content Placeholder 3">
            <a:extLst>
              <a:ext uri="{FF2B5EF4-FFF2-40B4-BE49-F238E27FC236}">
                <a16:creationId xmlns:a16="http://schemas.microsoft.com/office/drawing/2014/main" id="{3B56E4E3-B6B4-5985-956B-1169E133812D}"/>
              </a:ext>
            </a:extLst>
          </p:cNvPr>
          <p:cNvGraphicFramePr>
            <a:graphicFrameLocks noGrp="1"/>
          </p:cNvGraphicFramePr>
          <p:nvPr>
            <p:ph idx="1"/>
          </p:nvPr>
        </p:nvGraphicFramePr>
        <p:xfrm>
          <a:off x="914400" y="3249764"/>
          <a:ext cx="10353675" cy="314341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F334332-1865-5643-E3ED-37C9AB022DA9}"/>
              </a:ext>
            </a:extLst>
          </p:cNvPr>
          <p:cNvSpPr>
            <a:spLocks noGrp="1"/>
          </p:cNvSpPr>
          <p:nvPr>
            <p:ph type="title"/>
          </p:nvPr>
        </p:nvSpPr>
        <p:spPr>
          <a:xfrm>
            <a:off x="913795" y="609600"/>
            <a:ext cx="10353762" cy="1257300"/>
          </a:xfrm>
        </p:spPr>
        <p:txBody>
          <a:bodyPr>
            <a:normAutofit/>
          </a:bodyPr>
          <a:lstStyle/>
          <a:p>
            <a:r>
              <a:rPr lang="en-US">
                <a:solidFill>
                  <a:srgbClr val="FFFFFF"/>
                </a:solidFill>
              </a:rPr>
              <a:t>2022 Opportunity Ohio</a:t>
            </a:r>
          </a:p>
        </p:txBody>
      </p:sp>
      <p:pic>
        <p:nvPicPr>
          <p:cNvPr id="6" name="Picture 5" descr="Logo&#10;&#10;Description automatically generated">
            <a:extLst>
              <a:ext uri="{FF2B5EF4-FFF2-40B4-BE49-F238E27FC236}">
                <a16:creationId xmlns:a16="http://schemas.microsoft.com/office/drawing/2014/main" id="{66929F9A-9070-27C7-8341-BCF0614ED7E7}"/>
              </a:ext>
            </a:extLst>
          </p:cNvPr>
          <p:cNvPicPr>
            <a:picLocks noChangeAspect="1"/>
          </p:cNvPicPr>
          <p:nvPr/>
        </p:nvPicPr>
        <p:blipFill>
          <a:blip r:embed="rId3"/>
          <a:stretch>
            <a:fillRect/>
          </a:stretch>
        </p:blipFill>
        <p:spPr>
          <a:xfrm>
            <a:off x="10982050" y="69507"/>
            <a:ext cx="1036458" cy="1032647"/>
          </a:xfrm>
          <a:prstGeom prst="rect">
            <a:avLst/>
          </a:prstGeom>
        </p:spPr>
      </p:pic>
      <p:sp>
        <p:nvSpPr>
          <p:cNvPr id="10" name="TextBox 9">
            <a:extLst>
              <a:ext uri="{FF2B5EF4-FFF2-40B4-BE49-F238E27FC236}">
                <a16:creationId xmlns:a16="http://schemas.microsoft.com/office/drawing/2014/main" id="{77E804F9-D16D-E0F1-62CA-C17A9ED33011}"/>
              </a:ext>
            </a:extLst>
          </p:cNvPr>
          <p:cNvSpPr txBox="1"/>
          <p:nvPr/>
        </p:nvSpPr>
        <p:spPr>
          <a:xfrm>
            <a:off x="2214391" y="742995"/>
            <a:ext cx="7057872" cy="923330"/>
          </a:xfrm>
          <a:prstGeom prst="rect">
            <a:avLst/>
          </a:prstGeom>
          <a:noFill/>
        </p:spPr>
        <p:txBody>
          <a:bodyPr wrap="square">
            <a:spAutoFit/>
          </a:bodyPr>
          <a:lstStyle/>
          <a:p>
            <a:r>
              <a:rPr lang="en-US" sz="5400" dirty="0"/>
              <a:t>2022 Opportunity Ohio</a:t>
            </a:r>
          </a:p>
        </p:txBody>
      </p:sp>
    </p:spTree>
    <p:extLst>
      <p:ext uri="{BB962C8B-B14F-4D97-AF65-F5344CB8AC3E}">
        <p14:creationId xmlns:p14="http://schemas.microsoft.com/office/powerpoint/2010/main" val="2973460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F4CC929-09B5-B772-B32E-D51EE394A923}"/>
              </a:ext>
            </a:extLst>
          </p:cNvPr>
          <p:cNvSpPr txBox="1"/>
          <p:nvPr/>
        </p:nvSpPr>
        <p:spPr>
          <a:xfrm>
            <a:off x="2368627" y="150877"/>
            <a:ext cx="7057872" cy="923330"/>
          </a:xfrm>
          <a:prstGeom prst="rect">
            <a:avLst/>
          </a:prstGeom>
          <a:noFill/>
        </p:spPr>
        <p:txBody>
          <a:bodyPr wrap="square">
            <a:spAutoFit/>
          </a:bodyPr>
          <a:lstStyle/>
          <a:p>
            <a:r>
              <a:rPr lang="en-US" sz="5400" dirty="0"/>
              <a:t>2022 Opportunity Ohio</a:t>
            </a:r>
          </a:p>
        </p:txBody>
      </p:sp>
      <p:pic>
        <p:nvPicPr>
          <p:cNvPr id="9" name="Picture 8" descr="Logo&#10;&#10;Description automatically generated">
            <a:extLst>
              <a:ext uri="{FF2B5EF4-FFF2-40B4-BE49-F238E27FC236}">
                <a16:creationId xmlns:a16="http://schemas.microsoft.com/office/drawing/2014/main" id="{31EFF7DB-43B5-53FD-D269-3F89245788B2}"/>
              </a:ext>
            </a:extLst>
          </p:cNvPr>
          <p:cNvPicPr>
            <a:picLocks noChangeAspect="1"/>
          </p:cNvPicPr>
          <p:nvPr/>
        </p:nvPicPr>
        <p:blipFill>
          <a:blip r:embed="rId2"/>
          <a:stretch>
            <a:fillRect/>
          </a:stretch>
        </p:blipFill>
        <p:spPr>
          <a:xfrm>
            <a:off x="10949000" y="41560"/>
            <a:ext cx="1036458" cy="1032647"/>
          </a:xfrm>
          <a:prstGeom prst="rect">
            <a:avLst/>
          </a:prstGeom>
        </p:spPr>
      </p:pic>
      <p:graphicFrame>
        <p:nvGraphicFramePr>
          <p:cNvPr id="4" name="Diagram 3">
            <a:extLst>
              <a:ext uri="{FF2B5EF4-FFF2-40B4-BE49-F238E27FC236}">
                <a16:creationId xmlns:a16="http://schemas.microsoft.com/office/drawing/2014/main" id="{03127E64-B40C-7D6D-B66A-178491B3E0D5}"/>
              </a:ext>
            </a:extLst>
          </p:cNvPr>
          <p:cNvGraphicFramePr/>
          <p:nvPr>
            <p:extLst>
              <p:ext uri="{D42A27DB-BD31-4B8C-83A1-F6EECF244321}">
                <p14:modId xmlns:p14="http://schemas.microsoft.com/office/powerpoint/2010/main" val="1128820324"/>
              </p:ext>
            </p:extLst>
          </p:nvPr>
        </p:nvGraphicFramePr>
        <p:xfrm>
          <a:off x="1745673" y="1200727"/>
          <a:ext cx="8959272" cy="5292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556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itle 1"/>
          <p:cNvSpPr>
            <a:spLocks noGrp="1"/>
          </p:cNvSpPr>
          <p:nvPr>
            <p:ph type="title"/>
          </p:nvPr>
        </p:nvSpPr>
        <p:spPr>
          <a:xfrm>
            <a:off x="959896" y="960814"/>
            <a:ext cx="2732249" cy="4912936"/>
          </a:xfrm>
        </p:spPr>
        <p:txBody>
          <a:bodyPr anchor="b">
            <a:normAutofit/>
          </a:bodyPr>
          <a:lstStyle/>
          <a:p>
            <a:pPr algn="r"/>
            <a:r>
              <a:rPr lang="en-US" sz="3100">
                <a:solidFill>
                  <a:schemeClr val="bg1"/>
                </a:solidFill>
              </a:rPr>
              <a:t>Key Program Requirements for recipients</a:t>
            </a:r>
          </a:p>
        </p:txBody>
      </p:sp>
      <p:sp>
        <p:nvSpPr>
          <p:cNvPr id="3" name="Content Placeholder 2"/>
          <p:cNvSpPr>
            <a:spLocks noGrp="1"/>
          </p:cNvSpPr>
          <p:nvPr>
            <p:ph idx="1"/>
          </p:nvPr>
        </p:nvSpPr>
        <p:spPr>
          <a:xfrm>
            <a:off x="4973771" y="1678444"/>
            <a:ext cx="6247722" cy="4830385"/>
          </a:xfrm>
        </p:spPr>
        <p:txBody>
          <a:bodyPr anchor="ctr">
            <a:normAutofit/>
          </a:bodyPr>
          <a:lstStyle/>
          <a:p>
            <a:pPr>
              <a:lnSpc>
                <a:spcPct val="110000"/>
              </a:lnSpc>
            </a:pPr>
            <a:endParaRPr lang="en-US" sz="1500" dirty="0"/>
          </a:p>
          <a:p>
            <a:pPr>
              <a:lnSpc>
                <a:spcPct val="110000"/>
              </a:lnSpc>
            </a:pPr>
            <a:endParaRPr lang="en-US" sz="1500" dirty="0"/>
          </a:p>
        </p:txBody>
      </p:sp>
      <p:pic>
        <p:nvPicPr>
          <p:cNvPr id="7" name="Picture 6" descr="Logo&#10;&#10;Description automatically generated">
            <a:extLst>
              <a:ext uri="{FF2B5EF4-FFF2-40B4-BE49-F238E27FC236}">
                <a16:creationId xmlns:a16="http://schemas.microsoft.com/office/drawing/2014/main" id="{0E8BC145-E5B0-0FC1-9B8E-38C8CBF3D9E7}"/>
              </a:ext>
            </a:extLst>
          </p:cNvPr>
          <p:cNvPicPr>
            <a:picLocks noChangeAspect="1"/>
          </p:cNvPicPr>
          <p:nvPr/>
        </p:nvPicPr>
        <p:blipFill>
          <a:blip r:embed="rId3"/>
          <a:stretch>
            <a:fillRect/>
          </a:stretch>
        </p:blipFill>
        <p:spPr>
          <a:xfrm>
            <a:off x="10982050" y="69507"/>
            <a:ext cx="1036458" cy="1032647"/>
          </a:xfrm>
          <a:prstGeom prst="rect">
            <a:avLst/>
          </a:prstGeom>
        </p:spPr>
      </p:pic>
      <p:graphicFrame>
        <p:nvGraphicFramePr>
          <p:cNvPr id="4" name="Diagram 3">
            <a:extLst>
              <a:ext uri="{FF2B5EF4-FFF2-40B4-BE49-F238E27FC236}">
                <a16:creationId xmlns:a16="http://schemas.microsoft.com/office/drawing/2014/main" id="{96FFA460-D495-A500-00B6-1CECDFE0F778}"/>
              </a:ext>
            </a:extLst>
          </p:cNvPr>
          <p:cNvGraphicFramePr/>
          <p:nvPr>
            <p:extLst>
              <p:ext uri="{D42A27DB-BD31-4B8C-83A1-F6EECF244321}">
                <p14:modId xmlns:p14="http://schemas.microsoft.com/office/powerpoint/2010/main" val="3042872392"/>
              </p:ext>
            </p:extLst>
          </p:nvPr>
        </p:nvGraphicFramePr>
        <p:xfrm>
          <a:off x="4114126" y="1210973"/>
          <a:ext cx="7904382"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48353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DE04B-0FA1-FCB3-FDC8-6D735EB9EC2E}"/>
              </a:ext>
            </a:extLst>
          </p:cNvPr>
          <p:cNvSpPr>
            <a:spLocks noGrp="1"/>
          </p:cNvSpPr>
          <p:nvPr>
            <p:ph type="title"/>
          </p:nvPr>
        </p:nvSpPr>
        <p:spPr/>
        <p:txBody>
          <a:bodyPr>
            <a:normAutofit/>
          </a:bodyPr>
          <a:lstStyle/>
          <a:p>
            <a:r>
              <a:rPr lang="en-US" sz="5400" dirty="0"/>
              <a:t>2022 Opportunity Ohio</a:t>
            </a:r>
          </a:p>
        </p:txBody>
      </p:sp>
      <p:graphicFrame>
        <p:nvGraphicFramePr>
          <p:cNvPr id="4" name="Content Placeholder 3">
            <a:extLst>
              <a:ext uri="{FF2B5EF4-FFF2-40B4-BE49-F238E27FC236}">
                <a16:creationId xmlns:a16="http://schemas.microsoft.com/office/drawing/2014/main" id="{74B9728F-CE3D-1E14-6826-6CBC9D22C99F}"/>
              </a:ext>
            </a:extLst>
          </p:cNvPr>
          <p:cNvGraphicFramePr>
            <a:graphicFrameLocks noGrp="1"/>
          </p:cNvGraphicFramePr>
          <p:nvPr>
            <p:ph idx="1"/>
            <p:extLst>
              <p:ext uri="{D42A27DB-BD31-4B8C-83A1-F6EECF244321}">
                <p14:modId xmlns:p14="http://schemas.microsoft.com/office/powerpoint/2010/main" val="3583200898"/>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10;&#10;Description automatically generated">
            <a:extLst>
              <a:ext uri="{FF2B5EF4-FFF2-40B4-BE49-F238E27FC236}">
                <a16:creationId xmlns:a16="http://schemas.microsoft.com/office/drawing/2014/main" id="{5980E2CE-E1C2-1A06-04E9-358DCE8454D4}"/>
              </a:ext>
            </a:extLst>
          </p:cNvPr>
          <p:cNvPicPr>
            <a:picLocks noChangeAspect="1"/>
          </p:cNvPicPr>
          <p:nvPr/>
        </p:nvPicPr>
        <p:blipFill>
          <a:blip r:embed="rId7"/>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3405543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2DD89-4919-6660-8A08-47E9CDD55C1C}"/>
              </a:ext>
            </a:extLst>
          </p:cNvPr>
          <p:cNvSpPr>
            <a:spLocks noGrp="1"/>
          </p:cNvSpPr>
          <p:nvPr>
            <p:ph type="title"/>
          </p:nvPr>
        </p:nvSpPr>
        <p:spPr>
          <a:xfrm>
            <a:off x="1037620" y="361949"/>
            <a:ext cx="10353762" cy="1257300"/>
          </a:xfrm>
        </p:spPr>
        <p:txBody>
          <a:bodyPr>
            <a:normAutofit/>
          </a:bodyPr>
          <a:lstStyle/>
          <a:p>
            <a:r>
              <a:rPr lang="en-US" sz="5400" dirty="0"/>
              <a:t>2022 Opportunity Ohio</a:t>
            </a:r>
          </a:p>
        </p:txBody>
      </p:sp>
      <p:pic>
        <p:nvPicPr>
          <p:cNvPr id="4" name="Content Placeholder 3" descr="All electric sedan image">
            <a:extLst>
              <a:ext uri="{FF2B5EF4-FFF2-40B4-BE49-F238E27FC236}">
                <a16:creationId xmlns:a16="http://schemas.microsoft.com/office/drawing/2014/main" id="{F2003FB4-21F3-9504-9930-B4B419F00D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570672" y="1911691"/>
            <a:ext cx="7050656" cy="4406660"/>
          </a:xfrm>
          <a:prstGeom prst="rect">
            <a:avLst/>
          </a:prstGeom>
          <a:noFill/>
          <a:ln>
            <a:noFill/>
          </a:ln>
        </p:spPr>
      </p:pic>
      <p:pic>
        <p:nvPicPr>
          <p:cNvPr id="6" name="Picture 5" descr="Logo&#10;&#10;Description automatically generated">
            <a:extLst>
              <a:ext uri="{FF2B5EF4-FFF2-40B4-BE49-F238E27FC236}">
                <a16:creationId xmlns:a16="http://schemas.microsoft.com/office/drawing/2014/main" id="{289B80A3-68C2-0C23-116C-36BA009261EF}"/>
              </a:ext>
            </a:extLst>
          </p:cNvPr>
          <p:cNvPicPr>
            <a:picLocks noChangeAspect="1"/>
          </p:cNvPicPr>
          <p:nvPr/>
        </p:nvPicPr>
        <p:blipFill>
          <a:blip r:embed="rId3"/>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12117117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DEFF-C07A-7EFE-5D8C-1AC0BF5A0619}"/>
              </a:ext>
            </a:extLst>
          </p:cNvPr>
          <p:cNvSpPr>
            <a:spLocks noGrp="1"/>
          </p:cNvSpPr>
          <p:nvPr>
            <p:ph type="title"/>
          </p:nvPr>
        </p:nvSpPr>
        <p:spPr>
          <a:xfrm>
            <a:off x="99153" y="1012585"/>
            <a:ext cx="4439796" cy="970450"/>
          </a:xfrm>
        </p:spPr>
        <p:txBody>
          <a:bodyPr anchor="b">
            <a:noAutofit/>
          </a:bodyPr>
          <a:lstStyle/>
          <a:p>
            <a:pPr algn="l"/>
            <a:r>
              <a:rPr lang="en-US" sz="4800" dirty="0"/>
              <a:t>2022 Opportunity Ohio</a:t>
            </a:r>
          </a:p>
        </p:txBody>
      </p:sp>
      <p:graphicFrame>
        <p:nvGraphicFramePr>
          <p:cNvPr id="4" name="Content Placeholder 3">
            <a:extLst>
              <a:ext uri="{FF2B5EF4-FFF2-40B4-BE49-F238E27FC236}">
                <a16:creationId xmlns:a16="http://schemas.microsoft.com/office/drawing/2014/main" id="{A51E6709-C6D0-1714-CA2A-3C33D7B46173}"/>
              </a:ext>
            </a:extLst>
          </p:cNvPr>
          <p:cNvGraphicFramePr>
            <a:graphicFrameLocks noGrp="1"/>
          </p:cNvGraphicFramePr>
          <p:nvPr>
            <p:ph idx="1"/>
            <p:extLst>
              <p:ext uri="{D42A27DB-BD31-4B8C-83A1-F6EECF244321}">
                <p14:modId xmlns:p14="http://schemas.microsoft.com/office/powerpoint/2010/main" val="2874242298"/>
              </p:ext>
            </p:extLst>
          </p:nvPr>
        </p:nvGraphicFramePr>
        <p:xfrm>
          <a:off x="220338" y="1949983"/>
          <a:ext cx="3866920" cy="4792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GM announces Chevy Equinox EV, Blazer EV at CES 2022 - CNET">
            <a:extLst>
              <a:ext uri="{FF2B5EF4-FFF2-40B4-BE49-F238E27FC236}">
                <a16:creationId xmlns:a16="http://schemas.microsoft.com/office/drawing/2014/main" id="{E22DA934-1F05-F1C7-CE57-269291EB139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216" r="21959"/>
          <a:stretch/>
        </p:blipFill>
        <p:spPr bwMode="auto">
          <a:xfrm>
            <a:off x="4654295" y="10"/>
            <a:ext cx="753770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444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66466-2515-1B72-DA20-07205DCD68BA}"/>
              </a:ext>
            </a:extLst>
          </p:cNvPr>
          <p:cNvSpPr>
            <a:spLocks noGrp="1"/>
          </p:cNvSpPr>
          <p:nvPr>
            <p:ph type="title"/>
          </p:nvPr>
        </p:nvSpPr>
        <p:spPr>
          <a:xfrm>
            <a:off x="231355" y="1235485"/>
            <a:ext cx="4522134" cy="3604415"/>
          </a:xfrm>
        </p:spPr>
        <p:txBody>
          <a:bodyPr vert="horz" lIns="91440" tIns="45720" rIns="91440" bIns="45720" rtlCol="0" anchor="b">
            <a:normAutofit/>
          </a:bodyPr>
          <a:lstStyle/>
          <a:p>
            <a:pPr algn="l"/>
            <a:r>
              <a:rPr lang="en-US" sz="5400" dirty="0"/>
              <a:t>2022 Opportunity Ohio</a:t>
            </a:r>
          </a:p>
        </p:txBody>
      </p:sp>
      <p:graphicFrame>
        <p:nvGraphicFramePr>
          <p:cNvPr id="4" name="Content Placeholder 3">
            <a:extLst>
              <a:ext uri="{FF2B5EF4-FFF2-40B4-BE49-F238E27FC236}">
                <a16:creationId xmlns:a16="http://schemas.microsoft.com/office/drawing/2014/main" id="{B960D6DD-C4DA-A36E-B146-0A18BF8A615A}"/>
              </a:ext>
            </a:extLst>
          </p:cNvPr>
          <p:cNvGraphicFramePr>
            <a:graphicFrameLocks noGrp="1"/>
          </p:cNvGraphicFramePr>
          <p:nvPr>
            <p:ph idx="1"/>
            <p:extLst>
              <p:ext uri="{D42A27DB-BD31-4B8C-83A1-F6EECF244321}">
                <p14:modId xmlns:p14="http://schemas.microsoft.com/office/powerpoint/2010/main" val="756800241"/>
              </p:ext>
            </p:extLst>
          </p:nvPr>
        </p:nvGraphicFramePr>
        <p:xfrm>
          <a:off x="5132540" y="1427329"/>
          <a:ext cx="6197669" cy="5105496"/>
        </p:xfrm>
        <a:graphic>
          <a:graphicData uri="http://schemas.openxmlformats.org/drawingml/2006/table">
            <a:tbl>
              <a:tblPr firstRow="1" firstCol="1" bandRow="1">
                <a:tableStyleId>{8EC20E35-A176-4012-BC5E-935CFFF8708E}</a:tableStyleId>
              </a:tblPr>
              <a:tblGrid>
                <a:gridCol w="2735520">
                  <a:extLst>
                    <a:ext uri="{9D8B030D-6E8A-4147-A177-3AD203B41FA5}">
                      <a16:colId xmlns:a16="http://schemas.microsoft.com/office/drawing/2014/main" val="3612684501"/>
                    </a:ext>
                  </a:extLst>
                </a:gridCol>
                <a:gridCol w="1548921">
                  <a:extLst>
                    <a:ext uri="{9D8B030D-6E8A-4147-A177-3AD203B41FA5}">
                      <a16:colId xmlns:a16="http://schemas.microsoft.com/office/drawing/2014/main" val="1409794218"/>
                    </a:ext>
                  </a:extLst>
                </a:gridCol>
                <a:gridCol w="956614">
                  <a:extLst>
                    <a:ext uri="{9D8B030D-6E8A-4147-A177-3AD203B41FA5}">
                      <a16:colId xmlns:a16="http://schemas.microsoft.com/office/drawing/2014/main" val="1153782954"/>
                    </a:ext>
                  </a:extLst>
                </a:gridCol>
                <a:gridCol w="956614">
                  <a:extLst>
                    <a:ext uri="{9D8B030D-6E8A-4147-A177-3AD203B41FA5}">
                      <a16:colId xmlns:a16="http://schemas.microsoft.com/office/drawing/2014/main" val="112238916"/>
                    </a:ext>
                  </a:extLst>
                </a:gridCol>
              </a:tblGrid>
              <a:tr h="232068">
                <a:tc>
                  <a:txBody>
                    <a:bodyPr/>
                    <a:lstStyle/>
                    <a:p>
                      <a:pPr marL="0" marR="0">
                        <a:lnSpc>
                          <a:spcPct val="107000"/>
                        </a:lnSpc>
                        <a:spcBef>
                          <a:spcPts val="0"/>
                        </a:spcBef>
                        <a:spcAft>
                          <a:spcPts val="0"/>
                        </a:spcAft>
                      </a:pPr>
                      <a:r>
                        <a:rPr lang="en-US" sz="1300">
                          <a:effectLst/>
                        </a:rPr>
                        <a:t>Company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nSpc>
                          <a:spcPct val="107000"/>
                        </a:lnSpc>
                        <a:spcBef>
                          <a:spcPts val="0"/>
                        </a:spcBef>
                        <a:spcAft>
                          <a:spcPts val="0"/>
                        </a:spcAft>
                      </a:pPr>
                      <a:r>
                        <a:rPr lang="en-US" sz="1300" dirty="0">
                          <a:effectLst/>
                        </a:rPr>
                        <a:t>Location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Capex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Jobs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extLst>
                  <a:ext uri="{0D108BD9-81ED-4DB2-BD59-A6C34878D82A}">
                    <a16:rowId xmlns:a16="http://schemas.microsoft.com/office/drawing/2014/main" val="99842264"/>
                  </a:ext>
                </a:extLst>
              </a:tr>
              <a:tr h="232068">
                <a:tc>
                  <a:txBody>
                    <a:bodyPr/>
                    <a:lstStyle/>
                    <a:p>
                      <a:pPr marL="0" marR="0">
                        <a:lnSpc>
                          <a:spcPct val="107000"/>
                        </a:lnSpc>
                        <a:spcBef>
                          <a:spcPts val="0"/>
                        </a:spcBef>
                        <a:spcAft>
                          <a:spcPts val="0"/>
                        </a:spcAft>
                      </a:pPr>
                      <a:r>
                        <a:rPr lang="en-US" sz="1300">
                          <a:effectLst/>
                        </a:rPr>
                        <a:t>Ford Motor Company &amp; SK Innovation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nSpc>
                          <a:spcPct val="107000"/>
                        </a:lnSpc>
                        <a:spcBef>
                          <a:spcPts val="0"/>
                        </a:spcBef>
                        <a:spcAft>
                          <a:spcPts val="0"/>
                        </a:spcAft>
                      </a:pPr>
                      <a:r>
                        <a:rPr lang="en-US" sz="1300">
                          <a:effectLst/>
                        </a:rPr>
                        <a:t>Hardin, KY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$5,800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extLst>
                  <a:ext uri="{0D108BD9-81ED-4DB2-BD59-A6C34878D82A}">
                    <a16:rowId xmlns:a16="http://schemas.microsoft.com/office/drawing/2014/main" val="1400653642"/>
                  </a:ext>
                </a:extLst>
              </a:tr>
              <a:tr h="232068">
                <a:tc>
                  <a:txBody>
                    <a:bodyPr/>
                    <a:lstStyle/>
                    <a:p>
                      <a:pPr marL="0" marR="0">
                        <a:lnSpc>
                          <a:spcPct val="107000"/>
                        </a:lnSpc>
                        <a:spcBef>
                          <a:spcPts val="0"/>
                        </a:spcBef>
                        <a:spcAft>
                          <a:spcPts val="0"/>
                        </a:spcAft>
                      </a:pPr>
                      <a:r>
                        <a:rPr lang="en-US" sz="1300">
                          <a:effectLst/>
                        </a:rPr>
                        <a:t>Ford Motor Company &amp; SK Innovation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nSpc>
                          <a:spcPct val="107000"/>
                        </a:lnSpc>
                        <a:spcBef>
                          <a:spcPts val="0"/>
                        </a:spcBef>
                        <a:spcAft>
                          <a:spcPts val="0"/>
                        </a:spcAft>
                      </a:pPr>
                      <a:r>
                        <a:rPr lang="en-US" sz="1300">
                          <a:effectLst/>
                        </a:rPr>
                        <a:t>Stanton, TN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$5,600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6,000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extLst>
                  <a:ext uri="{0D108BD9-81ED-4DB2-BD59-A6C34878D82A}">
                    <a16:rowId xmlns:a16="http://schemas.microsoft.com/office/drawing/2014/main" val="2695501456"/>
                  </a:ext>
                </a:extLst>
              </a:tr>
              <a:tr h="232068">
                <a:tc>
                  <a:txBody>
                    <a:bodyPr/>
                    <a:lstStyle/>
                    <a:p>
                      <a:pPr marL="0" marR="0">
                        <a:lnSpc>
                          <a:spcPct val="107000"/>
                        </a:lnSpc>
                        <a:spcBef>
                          <a:spcPts val="0"/>
                        </a:spcBef>
                        <a:spcAft>
                          <a:spcPts val="0"/>
                        </a:spcAft>
                      </a:pPr>
                      <a:r>
                        <a:rPr lang="en-US" sz="1300">
                          <a:effectLst/>
                        </a:rPr>
                        <a:t>Hyundai Motor 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nSpc>
                          <a:spcPct val="107000"/>
                        </a:lnSpc>
                        <a:spcBef>
                          <a:spcPts val="0"/>
                        </a:spcBef>
                        <a:spcAft>
                          <a:spcPts val="0"/>
                        </a:spcAft>
                      </a:pPr>
                      <a:r>
                        <a:rPr lang="en-US" sz="1300">
                          <a:effectLst/>
                        </a:rPr>
                        <a:t>Bryan County, GA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$5,500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8,100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extLst>
                  <a:ext uri="{0D108BD9-81ED-4DB2-BD59-A6C34878D82A}">
                    <a16:rowId xmlns:a16="http://schemas.microsoft.com/office/drawing/2014/main" val="2146627246"/>
                  </a:ext>
                </a:extLst>
              </a:tr>
              <a:tr h="232068">
                <a:tc>
                  <a:txBody>
                    <a:bodyPr/>
                    <a:lstStyle/>
                    <a:p>
                      <a:pPr marL="0" marR="0">
                        <a:lnSpc>
                          <a:spcPct val="107000"/>
                        </a:lnSpc>
                        <a:spcBef>
                          <a:spcPts val="0"/>
                        </a:spcBef>
                        <a:spcAft>
                          <a:spcPts val="0"/>
                        </a:spcAft>
                      </a:pPr>
                      <a:r>
                        <a:rPr lang="en-US" sz="1300">
                          <a:effectLst/>
                        </a:rPr>
                        <a:t>Rivian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nSpc>
                          <a:spcPct val="107000"/>
                        </a:lnSpc>
                        <a:spcBef>
                          <a:spcPts val="0"/>
                        </a:spcBef>
                        <a:spcAft>
                          <a:spcPts val="0"/>
                        </a:spcAft>
                      </a:pPr>
                      <a:r>
                        <a:rPr lang="en-US" sz="1300">
                          <a:effectLst/>
                        </a:rPr>
                        <a:t>Fort Worth, 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7,500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extLst>
                  <a:ext uri="{0D108BD9-81ED-4DB2-BD59-A6C34878D82A}">
                    <a16:rowId xmlns:a16="http://schemas.microsoft.com/office/drawing/2014/main" val="503022612"/>
                  </a:ext>
                </a:extLst>
              </a:tr>
              <a:tr h="232068">
                <a:tc>
                  <a:txBody>
                    <a:bodyPr/>
                    <a:lstStyle/>
                    <a:p>
                      <a:pPr marL="0" marR="0">
                        <a:lnSpc>
                          <a:spcPct val="107000"/>
                        </a:lnSpc>
                        <a:spcBef>
                          <a:spcPts val="0"/>
                        </a:spcBef>
                        <a:spcAft>
                          <a:spcPts val="0"/>
                        </a:spcAft>
                      </a:pPr>
                      <a:r>
                        <a:rPr lang="en-US" sz="1300">
                          <a:effectLst/>
                        </a:rPr>
                        <a:t>General Motors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nSpc>
                          <a:spcPct val="107000"/>
                        </a:lnSpc>
                        <a:spcBef>
                          <a:spcPts val="0"/>
                        </a:spcBef>
                        <a:spcAft>
                          <a:spcPts val="0"/>
                        </a:spcAft>
                      </a:pPr>
                      <a:r>
                        <a:rPr lang="en-US" sz="1300">
                          <a:effectLst/>
                        </a:rPr>
                        <a:t>Orion, MI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$4,000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2,350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extLst>
                  <a:ext uri="{0D108BD9-81ED-4DB2-BD59-A6C34878D82A}">
                    <a16:rowId xmlns:a16="http://schemas.microsoft.com/office/drawing/2014/main" val="3840413095"/>
                  </a:ext>
                </a:extLst>
              </a:tr>
              <a:tr h="232068">
                <a:tc>
                  <a:txBody>
                    <a:bodyPr/>
                    <a:lstStyle/>
                    <a:p>
                      <a:pPr marL="0" marR="0">
                        <a:lnSpc>
                          <a:spcPct val="107000"/>
                        </a:lnSpc>
                        <a:spcBef>
                          <a:spcPts val="0"/>
                        </a:spcBef>
                        <a:spcAft>
                          <a:spcPts val="0"/>
                        </a:spcAft>
                      </a:pPr>
                      <a:r>
                        <a:rPr lang="en-US" sz="1300">
                          <a:effectLst/>
                        </a:rPr>
                        <a:t>General Motors &amp; LG Energy Solution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nSpc>
                          <a:spcPct val="107000"/>
                        </a:lnSpc>
                        <a:spcBef>
                          <a:spcPts val="0"/>
                        </a:spcBef>
                        <a:spcAft>
                          <a:spcPts val="0"/>
                        </a:spcAft>
                      </a:pPr>
                      <a:r>
                        <a:rPr lang="en-US" sz="1300">
                          <a:effectLst/>
                        </a:rPr>
                        <a:t>Lansing, MI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$2,600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1,700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extLst>
                  <a:ext uri="{0D108BD9-81ED-4DB2-BD59-A6C34878D82A}">
                    <a16:rowId xmlns:a16="http://schemas.microsoft.com/office/drawing/2014/main" val="2522402401"/>
                  </a:ext>
                </a:extLst>
              </a:tr>
              <a:tr h="232068">
                <a:tc>
                  <a:txBody>
                    <a:bodyPr/>
                    <a:lstStyle/>
                    <a:p>
                      <a:pPr marL="0" marR="0">
                        <a:lnSpc>
                          <a:spcPct val="107000"/>
                        </a:lnSpc>
                        <a:spcBef>
                          <a:spcPts val="0"/>
                        </a:spcBef>
                        <a:spcAft>
                          <a:spcPts val="0"/>
                        </a:spcAft>
                      </a:pPr>
                      <a:r>
                        <a:rPr lang="en-US" sz="1300" dirty="0">
                          <a:effectLst/>
                        </a:rPr>
                        <a:t>SK Innovation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nSpc>
                          <a:spcPct val="107000"/>
                        </a:lnSpc>
                        <a:spcBef>
                          <a:spcPts val="0"/>
                        </a:spcBef>
                        <a:spcAft>
                          <a:spcPts val="0"/>
                        </a:spcAft>
                      </a:pPr>
                      <a:r>
                        <a:rPr lang="en-US" sz="1300" dirty="0">
                          <a:effectLst/>
                        </a:rPr>
                        <a:t>Commerce, GA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$2,600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3,000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extLst>
                  <a:ext uri="{0D108BD9-81ED-4DB2-BD59-A6C34878D82A}">
                    <a16:rowId xmlns:a16="http://schemas.microsoft.com/office/drawing/2014/main" val="1036348844"/>
                  </a:ext>
                </a:extLst>
              </a:tr>
              <a:tr h="232068">
                <a:tc>
                  <a:txBody>
                    <a:bodyPr/>
                    <a:lstStyle/>
                    <a:p>
                      <a:pPr marL="0" marR="0">
                        <a:lnSpc>
                          <a:spcPct val="107000"/>
                        </a:lnSpc>
                        <a:spcBef>
                          <a:spcPts val="0"/>
                        </a:spcBef>
                        <a:spcAft>
                          <a:spcPts val="0"/>
                        </a:spcAft>
                      </a:pPr>
                      <a:r>
                        <a:rPr lang="en-US" sz="1300">
                          <a:effectLst/>
                        </a:rPr>
                        <a:t>Stellantis &amp; Samsung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nSpc>
                          <a:spcPct val="107000"/>
                        </a:lnSpc>
                        <a:spcBef>
                          <a:spcPts val="0"/>
                        </a:spcBef>
                        <a:spcAft>
                          <a:spcPts val="0"/>
                        </a:spcAft>
                      </a:pPr>
                      <a:r>
                        <a:rPr lang="en-US" sz="1300">
                          <a:effectLst/>
                        </a:rPr>
                        <a:t>Kokomo, 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$2,500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1,400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extLst>
                  <a:ext uri="{0D108BD9-81ED-4DB2-BD59-A6C34878D82A}">
                    <a16:rowId xmlns:a16="http://schemas.microsoft.com/office/drawing/2014/main" val="904340088"/>
                  </a:ext>
                </a:extLst>
              </a:tr>
              <a:tr h="232068">
                <a:tc>
                  <a:txBody>
                    <a:bodyPr/>
                    <a:lstStyle/>
                    <a:p>
                      <a:pPr marL="0" marR="0">
                        <a:lnSpc>
                          <a:spcPct val="107000"/>
                        </a:lnSpc>
                        <a:spcBef>
                          <a:spcPts val="0"/>
                        </a:spcBef>
                        <a:spcAft>
                          <a:spcPts val="0"/>
                        </a:spcAft>
                      </a:pPr>
                      <a:r>
                        <a:rPr lang="en-US" sz="1300">
                          <a:effectLst/>
                        </a:rPr>
                        <a:t>General Motors &amp; LG Energy Solution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nSpc>
                          <a:spcPct val="107000"/>
                        </a:lnSpc>
                        <a:spcBef>
                          <a:spcPts val="0"/>
                        </a:spcBef>
                        <a:spcAft>
                          <a:spcPts val="0"/>
                        </a:spcAft>
                      </a:pPr>
                      <a:r>
                        <a:rPr lang="en-US" sz="1300">
                          <a:effectLst/>
                        </a:rPr>
                        <a:t>Spring Hill, TN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$2,300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1,300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extLst>
                  <a:ext uri="{0D108BD9-81ED-4DB2-BD59-A6C34878D82A}">
                    <a16:rowId xmlns:a16="http://schemas.microsoft.com/office/drawing/2014/main" val="1150159800"/>
                  </a:ext>
                </a:extLst>
              </a:tr>
              <a:tr h="232068">
                <a:tc>
                  <a:txBody>
                    <a:bodyPr/>
                    <a:lstStyle/>
                    <a:p>
                      <a:pPr marL="0" marR="0">
                        <a:lnSpc>
                          <a:spcPct val="107000"/>
                        </a:lnSpc>
                        <a:spcBef>
                          <a:spcPts val="0"/>
                        </a:spcBef>
                        <a:spcAft>
                          <a:spcPts val="0"/>
                        </a:spcAft>
                      </a:pPr>
                      <a:r>
                        <a:rPr lang="en-US" sz="1300">
                          <a:effectLst/>
                        </a:rPr>
                        <a:t>General Motors &amp; LG Energy Solution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nSpc>
                          <a:spcPct val="107000"/>
                        </a:lnSpc>
                        <a:spcBef>
                          <a:spcPts val="0"/>
                        </a:spcBef>
                        <a:spcAft>
                          <a:spcPts val="0"/>
                        </a:spcAft>
                      </a:pPr>
                      <a:r>
                        <a:rPr lang="en-US" sz="1300">
                          <a:effectLst/>
                        </a:rPr>
                        <a:t>To be announced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$2,100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Not available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extLst>
                  <a:ext uri="{0D108BD9-81ED-4DB2-BD59-A6C34878D82A}">
                    <a16:rowId xmlns:a16="http://schemas.microsoft.com/office/drawing/2014/main" val="2079390753"/>
                  </a:ext>
                </a:extLst>
              </a:tr>
              <a:tr h="232068">
                <a:tc>
                  <a:txBody>
                    <a:bodyPr/>
                    <a:lstStyle/>
                    <a:p>
                      <a:pPr marL="0" marR="0">
                        <a:lnSpc>
                          <a:spcPct val="107000"/>
                        </a:lnSpc>
                        <a:spcBef>
                          <a:spcPts val="0"/>
                        </a:spcBef>
                        <a:spcAft>
                          <a:spcPts val="0"/>
                        </a:spcAft>
                      </a:pPr>
                      <a:r>
                        <a:rPr lang="en-US" sz="1300">
                          <a:effectLst/>
                        </a:rPr>
                        <a:t>Panasonic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nSpc>
                          <a:spcPct val="107000"/>
                        </a:lnSpc>
                        <a:spcBef>
                          <a:spcPts val="0"/>
                        </a:spcBef>
                        <a:spcAft>
                          <a:spcPts val="0"/>
                        </a:spcAft>
                      </a:pPr>
                      <a:r>
                        <a:rPr lang="en-US" sz="1300">
                          <a:effectLst/>
                        </a:rPr>
                        <a:t>De Soto, 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$4,000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4,000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extLst>
                  <a:ext uri="{0D108BD9-81ED-4DB2-BD59-A6C34878D82A}">
                    <a16:rowId xmlns:a16="http://schemas.microsoft.com/office/drawing/2014/main" val="611019976"/>
                  </a:ext>
                </a:extLst>
              </a:tr>
              <a:tr h="232068">
                <a:tc>
                  <a:txBody>
                    <a:bodyPr/>
                    <a:lstStyle/>
                    <a:p>
                      <a:pPr marL="0" marR="0">
                        <a:lnSpc>
                          <a:spcPct val="107000"/>
                        </a:lnSpc>
                        <a:spcBef>
                          <a:spcPts val="0"/>
                        </a:spcBef>
                        <a:spcAft>
                          <a:spcPts val="0"/>
                        </a:spcAft>
                      </a:pPr>
                      <a:r>
                        <a:rPr lang="en-US" sz="1300">
                          <a:effectLst/>
                        </a:rPr>
                        <a:t>Envision AESC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nSpc>
                          <a:spcPct val="107000"/>
                        </a:lnSpc>
                        <a:spcBef>
                          <a:spcPts val="0"/>
                        </a:spcBef>
                        <a:spcAft>
                          <a:spcPts val="0"/>
                        </a:spcAft>
                      </a:pPr>
                      <a:r>
                        <a:rPr lang="en-US" sz="1300">
                          <a:effectLst/>
                        </a:rPr>
                        <a:t>Bowling Green, KY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extLst>
                  <a:ext uri="{0D108BD9-81ED-4DB2-BD59-A6C34878D82A}">
                    <a16:rowId xmlns:a16="http://schemas.microsoft.com/office/drawing/2014/main" val="2410371824"/>
                  </a:ext>
                </a:extLst>
              </a:tr>
              <a:tr h="232068">
                <a:tc>
                  <a:txBody>
                    <a:bodyPr/>
                    <a:lstStyle/>
                    <a:p>
                      <a:pPr marL="0" marR="0">
                        <a:lnSpc>
                          <a:spcPct val="107000"/>
                        </a:lnSpc>
                        <a:spcBef>
                          <a:spcPts val="0"/>
                        </a:spcBef>
                        <a:spcAft>
                          <a:spcPts val="0"/>
                        </a:spcAft>
                      </a:pPr>
                      <a:r>
                        <a:rPr lang="en-US" sz="1300">
                          <a:effectLst/>
                        </a:rPr>
                        <a:t>Ford Motor Company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nSpc>
                          <a:spcPct val="107000"/>
                        </a:lnSpc>
                        <a:spcBef>
                          <a:spcPts val="0"/>
                        </a:spcBef>
                        <a:spcAft>
                          <a:spcPts val="0"/>
                        </a:spcAft>
                      </a:pPr>
                      <a:r>
                        <a:rPr lang="en-US" sz="1300">
                          <a:effectLst/>
                        </a:rPr>
                        <a:t>Multiple sites, MI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3,200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extLst>
                  <a:ext uri="{0D108BD9-81ED-4DB2-BD59-A6C34878D82A}">
                    <a16:rowId xmlns:a16="http://schemas.microsoft.com/office/drawing/2014/main" val="4195160697"/>
                  </a:ext>
                </a:extLst>
              </a:tr>
              <a:tr h="232068">
                <a:tc>
                  <a:txBody>
                    <a:bodyPr/>
                    <a:lstStyle/>
                    <a:p>
                      <a:pPr marL="0" marR="0">
                        <a:lnSpc>
                          <a:spcPct val="107000"/>
                        </a:lnSpc>
                        <a:spcBef>
                          <a:spcPts val="0"/>
                        </a:spcBef>
                        <a:spcAft>
                          <a:spcPts val="0"/>
                        </a:spcAft>
                      </a:pPr>
                      <a:r>
                        <a:rPr lang="en-US" sz="1300">
                          <a:effectLst/>
                        </a:rPr>
                        <a:t>VinFast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nSpc>
                          <a:spcPct val="107000"/>
                        </a:lnSpc>
                        <a:spcBef>
                          <a:spcPts val="0"/>
                        </a:spcBef>
                        <a:spcAft>
                          <a:spcPts val="0"/>
                        </a:spcAft>
                      </a:pPr>
                      <a:r>
                        <a:rPr lang="en-US" sz="1300">
                          <a:effectLst/>
                        </a:rPr>
                        <a:t>Chatham County, NC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7,500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extLst>
                  <a:ext uri="{0D108BD9-81ED-4DB2-BD59-A6C34878D82A}">
                    <a16:rowId xmlns:a16="http://schemas.microsoft.com/office/drawing/2014/main" val="2669973856"/>
                  </a:ext>
                </a:extLst>
              </a:tr>
              <a:tr h="232068">
                <a:tc>
                  <a:txBody>
                    <a:bodyPr/>
                    <a:lstStyle/>
                    <a:p>
                      <a:pPr marL="0" marR="0">
                        <a:lnSpc>
                          <a:spcPct val="107000"/>
                        </a:lnSpc>
                        <a:spcBef>
                          <a:spcPts val="0"/>
                        </a:spcBef>
                        <a:spcAft>
                          <a:spcPts val="0"/>
                        </a:spcAft>
                      </a:pPr>
                      <a:r>
                        <a:rPr lang="en-US" sz="1300">
                          <a:effectLst/>
                        </a:rPr>
                        <a:t>LG Energy Solution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nSpc>
                          <a:spcPct val="107000"/>
                        </a:lnSpc>
                        <a:spcBef>
                          <a:spcPts val="0"/>
                        </a:spcBef>
                        <a:spcAft>
                          <a:spcPts val="0"/>
                        </a:spcAft>
                      </a:pPr>
                      <a:r>
                        <a:rPr lang="en-US" sz="1300">
                          <a:effectLst/>
                        </a:rPr>
                        <a:t>Holland, MI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$1,700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1,200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extLst>
                  <a:ext uri="{0D108BD9-81ED-4DB2-BD59-A6C34878D82A}">
                    <a16:rowId xmlns:a16="http://schemas.microsoft.com/office/drawing/2014/main" val="2096938157"/>
                  </a:ext>
                </a:extLst>
              </a:tr>
              <a:tr h="232068">
                <a:tc>
                  <a:txBody>
                    <a:bodyPr/>
                    <a:lstStyle/>
                    <a:p>
                      <a:pPr marL="0" marR="0">
                        <a:lnSpc>
                          <a:spcPct val="107000"/>
                        </a:lnSpc>
                        <a:spcBef>
                          <a:spcPts val="0"/>
                        </a:spcBef>
                        <a:spcAft>
                          <a:spcPts val="0"/>
                        </a:spcAft>
                      </a:pPr>
                      <a:r>
                        <a:rPr lang="en-US" sz="1300">
                          <a:effectLst/>
                        </a:rPr>
                        <a:t>LG Energy Solution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nSpc>
                          <a:spcPct val="107000"/>
                        </a:lnSpc>
                        <a:spcBef>
                          <a:spcPts val="0"/>
                        </a:spcBef>
                        <a:spcAft>
                          <a:spcPts val="0"/>
                        </a:spcAft>
                      </a:pPr>
                      <a:r>
                        <a:rPr lang="en-US" sz="1300">
                          <a:effectLst/>
                        </a:rPr>
                        <a:t>Queen Creek, AZ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$1,400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Not available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extLst>
                  <a:ext uri="{0D108BD9-81ED-4DB2-BD59-A6C34878D82A}">
                    <a16:rowId xmlns:a16="http://schemas.microsoft.com/office/drawing/2014/main" val="1222336392"/>
                  </a:ext>
                </a:extLst>
              </a:tr>
              <a:tr h="232068">
                <a:tc>
                  <a:txBody>
                    <a:bodyPr/>
                    <a:lstStyle/>
                    <a:p>
                      <a:pPr marL="0" marR="0">
                        <a:lnSpc>
                          <a:spcPct val="107000"/>
                        </a:lnSpc>
                        <a:spcBef>
                          <a:spcPts val="0"/>
                        </a:spcBef>
                        <a:spcAft>
                          <a:spcPts val="0"/>
                        </a:spcAft>
                      </a:pPr>
                      <a:r>
                        <a:rPr lang="en-US" sz="1300">
                          <a:effectLst/>
                        </a:rPr>
                        <a:t>Toyota Motor Corporation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nSpc>
                          <a:spcPct val="107000"/>
                        </a:lnSpc>
                        <a:spcBef>
                          <a:spcPts val="0"/>
                        </a:spcBef>
                        <a:spcAft>
                          <a:spcPts val="0"/>
                        </a:spcAft>
                      </a:pPr>
                      <a:r>
                        <a:rPr lang="en-US" sz="1300">
                          <a:effectLst/>
                        </a:rPr>
                        <a:t>Liberty, NC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$1,290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1,750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extLst>
                  <a:ext uri="{0D108BD9-81ED-4DB2-BD59-A6C34878D82A}">
                    <a16:rowId xmlns:a16="http://schemas.microsoft.com/office/drawing/2014/main" val="2366239249"/>
                  </a:ext>
                </a:extLst>
              </a:tr>
              <a:tr h="232068">
                <a:tc>
                  <a:txBody>
                    <a:bodyPr/>
                    <a:lstStyle/>
                    <a:p>
                      <a:pPr marL="0" marR="0">
                        <a:lnSpc>
                          <a:spcPct val="107000"/>
                        </a:lnSpc>
                        <a:spcBef>
                          <a:spcPts val="0"/>
                        </a:spcBef>
                        <a:spcAft>
                          <a:spcPts val="0"/>
                        </a:spcAft>
                      </a:pPr>
                      <a:r>
                        <a:rPr lang="en-US" sz="1300">
                          <a:effectLst/>
                        </a:rPr>
                        <a:t>Tesla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nSpc>
                          <a:spcPct val="107000"/>
                        </a:lnSpc>
                        <a:spcBef>
                          <a:spcPts val="0"/>
                        </a:spcBef>
                        <a:spcAft>
                          <a:spcPts val="0"/>
                        </a:spcAft>
                      </a:pPr>
                      <a:r>
                        <a:rPr lang="en-US" sz="1300">
                          <a:effectLst/>
                        </a:rPr>
                        <a:t>Austin, 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$1,100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extLst>
                  <a:ext uri="{0D108BD9-81ED-4DB2-BD59-A6C34878D82A}">
                    <a16:rowId xmlns:a16="http://schemas.microsoft.com/office/drawing/2014/main" val="2736894895"/>
                  </a:ext>
                </a:extLst>
              </a:tr>
              <a:tr h="232068">
                <a:tc>
                  <a:txBody>
                    <a:bodyPr/>
                    <a:lstStyle/>
                    <a:p>
                      <a:pPr marL="0" marR="0">
                        <a:lnSpc>
                          <a:spcPct val="107000"/>
                        </a:lnSpc>
                        <a:spcBef>
                          <a:spcPts val="0"/>
                        </a:spcBef>
                        <a:spcAft>
                          <a:spcPts val="0"/>
                        </a:spcAft>
                      </a:pPr>
                      <a:r>
                        <a:rPr lang="en-US" sz="1300">
                          <a:effectLst/>
                        </a:rPr>
                        <a:t>Toyota Motor Corporation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nSpc>
                          <a:spcPct val="107000"/>
                        </a:lnSpc>
                        <a:spcBef>
                          <a:spcPts val="0"/>
                        </a:spcBef>
                        <a:spcAft>
                          <a:spcPts val="0"/>
                        </a:spcAft>
                      </a:pPr>
                      <a:r>
                        <a:rPr lang="en-US" sz="1300">
                          <a:effectLst/>
                        </a:rPr>
                        <a:t>Princeton, 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$803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1,400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extLst>
                  <a:ext uri="{0D108BD9-81ED-4DB2-BD59-A6C34878D82A}">
                    <a16:rowId xmlns:a16="http://schemas.microsoft.com/office/drawing/2014/main" val="4048877"/>
                  </a:ext>
                </a:extLst>
              </a:tr>
              <a:tr h="232068">
                <a:tc>
                  <a:txBody>
                    <a:bodyPr/>
                    <a:lstStyle/>
                    <a:p>
                      <a:pPr marL="0" marR="0">
                        <a:lnSpc>
                          <a:spcPct val="107000"/>
                        </a:lnSpc>
                        <a:spcBef>
                          <a:spcPts val="0"/>
                        </a:spcBef>
                        <a:spcAft>
                          <a:spcPts val="0"/>
                        </a:spcAft>
                      </a:pPr>
                      <a:r>
                        <a:rPr lang="en-US" sz="1300">
                          <a:effectLst/>
                        </a:rPr>
                        <a:t>Volkswagen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nSpc>
                          <a:spcPct val="107000"/>
                        </a:lnSpc>
                        <a:spcBef>
                          <a:spcPts val="0"/>
                        </a:spcBef>
                        <a:spcAft>
                          <a:spcPts val="0"/>
                        </a:spcAft>
                      </a:pPr>
                      <a:r>
                        <a:rPr lang="en-US" sz="1300">
                          <a:effectLst/>
                        </a:rPr>
                        <a:t>Chattanooga, TN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Not available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Not available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extLst>
                  <a:ext uri="{0D108BD9-81ED-4DB2-BD59-A6C34878D82A}">
                    <a16:rowId xmlns:a16="http://schemas.microsoft.com/office/drawing/2014/main" val="3900044095"/>
                  </a:ext>
                </a:extLst>
              </a:tr>
              <a:tr h="232068">
                <a:tc>
                  <a:txBody>
                    <a:bodyPr/>
                    <a:lstStyle/>
                    <a:p>
                      <a:pPr marL="0" marR="0">
                        <a:lnSpc>
                          <a:spcPct val="107000"/>
                        </a:lnSpc>
                        <a:spcBef>
                          <a:spcPts val="0"/>
                        </a:spcBef>
                        <a:spcAft>
                          <a:spcPts val="0"/>
                        </a:spcAft>
                      </a:pPr>
                      <a:r>
                        <a:rPr lang="en-US" sz="13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nSpc>
                          <a:spcPct val="107000"/>
                        </a:lnSpc>
                        <a:spcBef>
                          <a:spcPts val="0"/>
                        </a:spcBef>
                        <a:spcAft>
                          <a:spcPts val="0"/>
                        </a:spcAft>
                      </a:pPr>
                      <a:r>
                        <a:rPr lang="en-US" sz="13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a:effectLst/>
                        </a:rPr>
                        <a:t>$54,293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tc>
                  <a:txBody>
                    <a:bodyPr/>
                    <a:lstStyle/>
                    <a:p>
                      <a:pPr marL="0" marR="0" algn="ctr">
                        <a:lnSpc>
                          <a:spcPct val="107000"/>
                        </a:lnSpc>
                        <a:spcBef>
                          <a:spcPts val="0"/>
                        </a:spcBef>
                        <a:spcAft>
                          <a:spcPts val="0"/>
                        </a:spcAft>
                      </a:pPr>
                      <a:r>
                        <a:rPr lang="en-US" sz="1300" dirty="0">
                          <a:effectLst/>
                        </a:rPr>
                        <a:t>62,400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46" marR="7046" marT="7046" marB="7046" anchor="ctr"/>
                </a:tc>
                <a:extLst>
                  <a:ext uri="{0D108BD9-81ED-4DB2-BD59-A6C34878D82A}">
                    <a16:rowId xmlns:a16="http://schemas.microsoft.com/office/drawing/2014/main" val="3032400409"/>
                  </a:ext>
                </a:extLst>
              </a:tr>
            </a:tbl>
          </a:graphicData>
        </a:graphic>
      </p:graphicFrame>
      <p:sp>
        <p:nvSpPr>
          <p:cNvPr id="6" name="TextBox 5">
            <a:extLst>
              <a:ext uri="{FF2B5EF4-FFF2-40B4-BE49-F238E27FC236}">
                <a16:creationId xmlns:a16="http://schemas.microsoft.com/office/drawing/2014/main" id="{0A09BAC0-90E0-5246-5EB3-836D0AB6AD72}"/>
              </a:ext>
            </a:extLst>
          </p:cNvPr>
          <p:cNvSpPr txBox="1"/>
          <p:nvPr/>
        </p:nvSpPr>
        <p:spPr>
          <a:xfrm>
            <a:off x="4973826" y="860767"/>
            <a:ext cx="6096000" cy="374718"/>
          </a:xfrm>
          <a:prstGeom prst="rect">
            <a:avLst/>
          </a:prstGeom>
          <a:noFill/>
        </p:spPr>
        <p:txBody>
          <a:bodyPr wrap="square">
            <a:spAutoFit/>
          </a:bodyPr>
          <a:lstStyle/>
          <a:p>
            <a:pPr marL="0" marR="0" algn="ctr">
              <a:lnSpc>
                <a:spcPct val="107000"/>
              </a:lnSpc>
              <a:spcBef>
                <a:spcPts val="0"/>
              </a:spcBef>
              <a:spcAft>
                <a:spcPts val="360"/>
              </a:spcAft>
            </a:pPr>
            <a:r>
              <a:rPr lang="en-US" sz="1800" b="1" dirty="0">
                <a:solidFill>
                  <a:srgbClr val="333C4E"/>
                </a:solidFill>
                <a:effectLst/>
                <a:latin typeface="Montserrat" panose="00000500000000000000" pitchFamily="2" charset="0"/>
                <a:ea typeface="Times New Roman" panose="02020603050405020304" pitchFamily="18" charset="0"/>
                <a:cs typeface="Times New Roman" panose="02020603050405020304" pitchFamily="18" charset="0"/>
              </a:rPr>
              <a:t>Largest EV Project Announcements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Logo&#10;&#10;Description automatically generated">
            <a:extLst>
              <a:ext uri="{FF2B5EF4-FFF2-40B4-BE49-F238E27FC236}">
                <a16:creationId xmlns:a16="http://schemas.microsoft.com/office/drawing/2014/main" id="{7C37B29C-DA3B-2A67-A024-B81C9E17F214}"/>
              </a:ext>
            </a:extLst>
          </p:cNvPr>
          <p:cNvPicPr>
            <a:picLocks noChangeAspect="1"/>
          </p:cNvPicPr>
          <p:nvPr/>
        </p:nvPicPr>
        <p:blipFill>
          <a:blip r:embed="rId3"/>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850581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CA01-8BB2-BA0E-5951-E2A48ADAC405}"/>
              </a:ext>
            </a:extLst>
          </p:cNvPr>
          <p:cNvSpPr>
            <a:spLocks noGrp="1"/>
          </p:cNvSpPr>
          <p:nvPr>
            <p:ph type="title"/>
          </p:nvPr>
        </p:nvSpPr>
        <p:spPr>
          <a:xfrm>
            <a:off x="919119" y="244764"/>
            <a:ext cx="10353762" cy="1257300"/>
          </a:xfrm>
        </p:spPr>
        <p:txBody>
          <a:bodyPr>
            <a:normAutofit/>
          </a:bodyPr>
          <a:lstStyle/>
          <a:p>
            <a:r>
              <a:rPr lang="en-US" sz="5400" dirty="0"/>
              <a:t>2022 Opportunity Ohio</a:t>
            </a:r>
          </a:p>
        </p:txBody>
      </p:sp>
      <p:graphicFrame>
        <p:nvGraphicFramePr>
          <p:cNvPr id="4" name="Content Placeholder 3">
            <a:extLst>
              <a:ext uri="{FF2B5EF4-FFF2-40B4-BE49-F238E27FC236}">
                <a16:creationId xmlns:a16="http://schemas.microsoft.com/office/drawing/2014/main" id="{4FCB66A3-9167-0598-503C-AB02E68A2505}"/>
              </a:ext>
            </a:extLst>
          </p:cNvPr>
          <p:cNvGraphicFramePr>
            <a:graphicFrameLocks noGrp="1"/>
          </p:cNvGraphicFramePr>
          <p:nvPr>
            <p:ph idx="1"/>
            <p:extLst>
              <p:ext uri="{D42A27DB-BD31-4B8C-83A1-F6EECF244321}">
                <p14:modId xmlns:p14="http://schemas.microsoft.com/office/powerpoint/2010/main" val="3598187226"/>
              </p:ext>
            </p:extLst>
          </p:nvPr>
        </p:nvGraphicFramePr>
        <p:xfrm>
          <a:off x="914400" y="2076450"/>
          <a:ext cx="10353675" cy="4536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14B21424-1160-DD33-D070-9ED1412B4ED2}"/>
              </a:ext>
            </a:extLst>
          </p:cNvPr>
          <p:cNvSpPr txBox="1"/>
          <p:nvPr/>
        </p:nvSpPr>
        <p:spPr>
          <a:xfrm>
            <a:off x="3043237" y="1502064"/>
            <a:ext cx="6096000" cy="374077"/>
          </a:xfrm>
          <a:prstGeom prst="rect">
            <a:avLst/>
          </a:prstGeom>
          <a:noFill/>
        </p:spPr>
        <p:txBody>
          <a:bodyPr wrap="square">
            <a:spAutoFit/>
          </a:bodyPr>
          <a:lstStyle/>
          <a:p>
            <a:pPr marL="0" marR="0" algn="ctr">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Ohio EV Economic Development Incentives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Logo&#10;&#10;Description automatically generated">
            <a:extLst>
              <a:ext uri="{FF2B5EF4-FFF2-40B4-BE49-F238E27FC236}">
                <a16:creationId xmlns:a16="http://schemas.microsoft.com/office/drawing/2014/main" id="{2FF96D40-6871-4528-A261-8B9FB31B0646}"/>
              </a:ext>
            </a:extLst>
          </p:cNvPr>
          <p:cNvPicPr>
            <a:picLocks noChangeAspect="1"/>
          </p:cNvPicPr>
          <p:nvPr/>
        </p:nvPicPr>
        <p:blipFill>
          <a:blip r:embed="rId7"/>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3048226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FC22-163B-7650-D37D-B65296E51DA3}"/>
              </a:ext>
            </a:extLst>
          </p:cNvPr>
          <p:cNvSpPr>
            <a:spLocks noGrp="1"/>
          </p:cNvSpPr>
          <p:nvPr>
            <p:ph type="title"/>
          </p:nvPr>
        </p:nvSpPr>
        <p:spPr/>
        <p:txBody>
          <a:bodyPr/>
          <a:lstStyle/>
          <a:p>
            <a:r>
              <a:rPr lang="en-US" dirty="0"/>
              <a:t>2022 Opportunity Ohio</a:t>
            </a:r>
          </a:p>
        </p:txBody>
      </p:sp>
      <p:graphicFrame>
        <p:nvGraphicFramePr>
          <p:cNvPr id="4" name="Content Placeholder 3">
            <a:extLst>
              <a:ext uri="{FF2B5EF4-FFF2-40B4-BE49-F238E27FC236}">
                <a16:creationId xmlns:a16="http://schemas.microsoft.com/office/drawing/2014/main" id="{2FD755B1-A17F-1ECD-2799-F088EE567B3E}"/>
              </a:ext>
            </a:extLst>
          </p:cNvPr>
          <p:cNvGraphicFramePr>
            <a:graphicFrameLocks noGrp="1"/>
          </p:cNvGraphicFramePr>
          <p:nvPr>
            <p:ph idx="1"/>
            <p:extLst>
              <p:ext uri="{D42A27DB-BD31-4B8C-83A1-F6EECF244321}">
                <p14:modId xmlns:p14="http://schemas.microsoft.com/office/powerpoint/2010/main" val="4107963288"/>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10;&#10;Description automatically generated">
            <a:extLst>
              <a:ext uri="{FF2B5EF4-FFF2-40B4-BE49-F238E27FC236}">
                <a16:creationId xmlns:a16="http://schemas.microsoft.com/office/drawing/2014/main" id="{0A929053-F0E2-CA62-6C23-1EBA639606EA}"/>
              </a:ext>
            </a:extLst>
          </p:cNvPr>
          <p:cNvPicPr>
            <a:picLocks noChangeAspect="1"/>
          </p:cNvPicPr>
          <p:nvPr/>
        </p:nvPicPr>
        <p:blipFill>
          <a:blip r:embed="rId7"/>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176228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EA921-B71E-E717-7AAD-8662ED337D4F}"/>
              </a:ext>
            </a:extLst>
          </p:cNvPr>
          <p:cNvSpPr>
            <a:spLocks noGrp="1"/>
          </p:cNvSpPr>
          <p:nvPr>
            <p:ph type="title"/>
          </p:nvPr>
        </p:nvSpPr>
        <p:spPr/>
        <p:txBody>
          <a:bodyPr>
            <a:normAutofit/>
          </a:bodyPr>
          <a:lstStyle/>
          <a:p>
            <a:r>
              <a:rPr lang="en-US" sz="5400" dirty="0"/>
              <a:t>Opportunity Ohio 2022</a:t>
            </a:r>
          </a:p>
        </p:txBody>
      </p:sp>
      <p:graphicFrame>
        <p:nvGraphicFramePr>
          <p:cNvPr id="4" name="Content Placeholder 3">
            <a:extLst>
              <a:ext uri="{FF2B5EF4-FFF2-40B4-BE49-F238E27FC236}">
                <a16:creationId xmlns:a16="http://schemas.microsoft.com/office/drawing/2014/main" id="{42A348B3-C5CD-0827-63B0-29B805B6C3E5}"/>
              </a:ext>
            </a:extLst>
          </p:cNvPr>
          <p:cNvGraphicFramePr>
            <a:graphicFrameLocks noGrp="1"/>
          </p:cNvGraphicFramePr>
          <p:nvPr>
            <p:ph idx="1"/>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10;&#10;Description automatically generated">
            <a:extLst>
              <a:ext uri="{FF2B5EF4-FFF2-40B4-BE49-F238E27FC236}">
                <a16:creationId xmlns:a16="http://schemas.microsoft.com/office/drawing/2014/main" id="{39A9D082-B145-49F4-2A34-624459881422}"/>
              </a:ext>
            </a:extLst>
          </p:cNvPr>
          <p:cNvPicPr>
            <a:picLocks noChangeAspect="1"/>
          </p:cNvPicPr>
          <p:nvPr/>
        </p:nvPicPr>
        <p:blipFill>
          <a:blip r:embed="rId7"/>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3726788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83B95-E6B8-4F37-DBB1-219648C8AF83}"/>
              </a:ext>
            </a:extLst>
          </p:cNvPr>
          <p:cNvSpPr>
            <a:spLocks noGrp="1"/>
          </p:cNvSpPr>
          <p:nvPr>
            <p:ph type="title"/>
          </p:nvPr>
        </p:nvSpPr>
        <p:spPr/>
        <p:txBody>
          <a:bodyPr>
            <a:normAutofit/>
          </a:bodyPr>
          <a:lstStyle/>
          <a:p>
            <a:r>
              <a:rPr lang="en-US" dirty="0">
                <a:solidFill>
                  <a:srgbClr val="FFFFFF"/>
                </a:solidFill>
              </a:rPr>
              <a:t>2022 Opportunity Ohio</a:t>
            </a:r>
          </a:p>
        </p:txBody>
      </p:sp>
      <p:graphicFrame>
        <p:nvGraphicFramePr>
          <p:cNvPr id="4" name="Content Placeholder 3">
            <a:extLst>
              <a:ext uri="{FF2B5EF4-FFF2-40B4-BE49-F238E27FC236}">
                <a16:creationId xmlns:a16="http://schemas.microsoft.com/office/drawing/2014/main" id="{1496431C-8D34-8889-8563-830EC6B3487A}"/>
              </a:ext>
            </a:extLst>
          </p:cNvPr>
          <p:cNvGraphicFramePr>
            <a:graphicFrameLocks noGrp="1"/>
          </p:cNvGraphicFramePr>
          <p:nvPr>
            <p:ph idx="1"/>
            <p:extLst>
              <p:ext uri="{D42A27DB-BD31-4B8C-83A1-F6EECF244321}">
                <p14:modId xmlns:p14="http://schemas.microsoft.com/office/powerpoint/2010/main" val="57582267"/>
              </p:ext>
            </p:extLst>
          </p:nvPr>
        </p:nvGraphicFramePr>
        <p:xfrm>
          <a:off x="914400" y="1863091"/>
          <a:ext cx="10353675" cy="4703964"/>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Logo&#10;&#10;Description automatically generated">
            <a:extLst>
              <a:ext uri="{FF2B5EF4-FFF2-40B4-BE49-F238E27FC236}">
                <a16:creationId xmlns:a16="http://schemas.microsoft.com/office/drawing/2014/main" id="{C04D13ED-16BE-8CD9-72B0-7E184DA970E2}"/>
              </a:ext>
            </a:extLst>
          </p:cNvPr>
          <p:cNvPicPr>
            <a:picLocks noChangeAspect="1"/>
          </p:cNvPicPr>
          <p:nvPr/>
        </p:nvPicPr>
        <p:blipFill>
          <a:blip r:embed="rId3"/>
          <a:stretch>
            <a:fillRect/>
          </a:stretch>
        </p:blipFill>
        <p:spPr>
          <a:xfrm>
            <a:off x="10982050" y="69507"/>
            <a:ext cx="1036458" cy="1032647"/>
          </a:xfrm>
          <a:prstGeom prst="rect">
            <a:avLst/>
          </a:prstGeom>
        </p:spPr>
      </p:pic>
      <p:sp>
        <p:nvSpPr>
          <p:cNvPr id="7" name="Title 1">
            <a:extLst>
              <a:ext uri="{FF2B5EF4-FFF2-40B4-BE49-F238E27FC236}">
                <a16:creationId xmlns:a16="http://schemas.microsoft.com/office/drawing/2014/main" id="{FFA76F23-0D33-3E69-3E88-9FA002FB33B6}"/>
              </a:ext>
            </a:extLst>
          </p:cNvPr>
          <p:cNvSpPr txBox="1">
            <a:spLocks/>
          </p:cNvSpPr>
          <p:nvPr/>
        </p:nvSpPr>
        <p:spPr>
          <a:xfrm>
            <a:off x="903624" y="416587"/>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5400" dirty="0"/>
              <a:t>Opportunity Ohio 2022</a:t>
            </a:r>
          </a:p>
        </p:txBody>
      </p:sp>
    </p:spTree>
    <p:extLst>
      <p:ext uri="{BB962C8B-B14F-4D97-AF65-F5344CB8AC3E}">
        <p14:creationId xmlns:p14="http://schemas.microsoft.com/office/powerpoint/2010/main" val="160309240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9328D-6BC9-3D87-156C-8EB15667C746}"/>
              </a:ext>
            </a:extLst>
          </p:cNvPr>
          <p:cNvSpPr>
            <a:spLocks noGrp="1"/>
          </p:cNvSpPr>
          <p:nvPr>
            <p:ph type="title"/>
          </p:nvPr>
        </p:nvSpPr>
        <p:spPr>
          <a:xfrm>
            <a:off x="1430370" y="1925444"/>
            <a:ext cx="3228228" cy="3021494"/>
          </a:xfrm>
        </p:spPr>
        <p:txBody>
          <a:bodyPr>
            <a:normAutofit/>
          </a:bodyPr>
          <a:lstStyle/>
          <a:p>
            <a:r>
              <a:rPr lang="en-US" dirty="0">
                <a:solidFill>
                  <a:srgbClr val="FFFFFF"/>
                </a:solidFill>
              </a:rPr>
              <a:t>2022 Opportunity Ohio</a:t>
            </a:r>
          </a:p>
        </p:txBody>
      </p:sp>
      <p:graphicFrame>
        <p:nvGraphicFramePr>
          <p:cNvPr id="4" name="Content Placeholder 3">
            <a:extLst>
              <a:ext uri="{FF2B5EF4-FFF2-40B4-BE49-F238E27FC236}">
                <a16:creationId xmlns:a16="http://schemas.microsoft.com/office/drawing/2014/main" id="{CE626E5E-6AA7-9B56-5641-BB3CE4C88792}"/>
              </a:ext>
            </a:extLst>
          </p:cNvPr>
          <p:cNvGraphicFramePr>
            <a:graphicFrameLocks noGrp="1"/>
          </p:cNvGraphicFramePr>
          <p:nvPr>
            <p:ph idx="1"/>
            <p:extLst>
              <p:ext uri="{D42A27DB-BD31-4B8C-83A1-F6EECF244321}">
                <p14:modId xmlns:p14="http://schemas.microsoft.com/office/powerpoint/2010/main" val="1005594443"/>
              </p:ext>
            </p:extLst>
          </p:nvPr>
        </p:nvGraphicFramePr>
        <p:xfrm>
          <a:off x="845752" y="1642953"/>
          <a:ext cx="10249035" cy="45969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Logo&#10;&#10;Description automatically generated">
            <a:extLst>
              <a:ext uri="{FF2B5EF4-FFF2-40B4-BE49-F238E27FC236}">
                <a16:creationId xmlns:a16="http://schemas.microsoft.com/office/drawing/2014/main" id="{16E0467F-360A-BB4A-3166-C4236DC63E69}"/>
              </a:ext>
            </a:extLst>
          </p:cNvPr>
          <p:cNvPicPr>
            <a:picLocks noChangeAspect="1"/>
          </p:cNvPicPr>
          <p:nvPr/>
        </p:nvPicPr>
        <p:blipFill>
          <a:blip r:embed="rId3"/>
          <a:stretch>
            <a:fillRect/>
          </a:stretch>
        </p:blipFill>
        <p:spPr>
          <a:xfrm>
            <a:off x="10982050" y="69507"/>
            <a:ext cx="1036458" cy="1032647"/>
          </a:xfrm>
          <a:prstGeom prst="rect">
            <a:avLst/>
          </a:prstGeom>
        </p:spPr>
      </p:pic>
      <p:sp>
        <p:nvSpPr>
          <p:cNvPr id="3" name="Title 1">
            <a:extLst>
              <a:ext uri="{FF2B5EF4-FFF2-40B4-BE49-F238E27FC236}">
                <a16:creationId xmlns:a16="http://schemas.microsoft.com/office/drawing/2014/main" id="{813C27D4-47C0-5794-050B-DE75750F8C03}"/>
              </a:ext>
            </a:extLst>
          </p:cNvPr>
          <p:cNvSpPr txBox="1">
            <a:spLocks/>
          </p:cNvSpPr>
          <p:nvPr/>
        </p:nvSpPr>
        <p:spPr>
          <a:xfrm>
            <a:off x="1097213" y="69507"/>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5400"/>
              <a:t>Opportunity Ohio 2022</a:t>
            </a:r>
            <a:endParaRPr lang="en-US" sz="5400" dirty="0"/>
          </a:p>
        </p:txBody>
      </p:sp>
    </p:spTree>
    <p:extLst>
      <p:ext uri="{BB962C8B-B14F-4D97-AF65-F5344CB8AC3E}">
        <p14:creationId xmlns:p14="http://schemas.microsoft.com/office/powerpoint/2010/main" val="61656404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39D9F-C3D3-33D9-E27B-B7B5BB135BF3}"/>
              </a:ext>
            </a:extLst>
          </p:cNvPr>
          <p:cNvSpPr>
            <a:spLocks noGrp="1"/>
          </p:cNvSpPr>
          <p:nvPr>
            <p:ph type="title"/>
          </p:nvPr>
        </p:nvSpPr>
        <p:spPr/>
        <p:txBody>
          <a:bodyPr>
            <a:normAutofit/>
          </a:bodyPr>
          <a:lstStyle/>
          <a:p>
            <a:r>
              <a:rPr lang="en-US" dirty="0">
                <a:solidFill>
                  <a:srgbClr val="FFFFFF"/>
                </a:solidFill>
              </a:rPr>
              <a:t>2022 Opportunity Ohio</a:t>
            </a:r>
          </a:p>
        </p:txBody>
      </p:sp>
      <p:graphicFrame>
        <p:nvGraphicFramePr>
          <p:cNvPr id="4" name="Content Placeholder 3">
            <a:extLst>
              <a:ext uri="{FF2B5EF4-FFF2-40B4-BE49-F238E27FC236}">
                <a16:creationId xmlns:a16="http://schemas.microsoft.com/office/drawing/2014/main" id="{CDB96E18-A350-1231-393D-FABE4E063579}"/>
              </a:ext>
            </a:extLst>
          </p:cNvPr>
          <p:cNvGraphicFramePr>
            <a:graphicFrameLocks noGrp="1"/>
          </p:cNvGraphicFramePr>
          <p:nvPr>
            <p:ph idx="1"/>
            <p:extLst>
              <p:ext uri="{D42A27DB-BD31-4B8C-83A1-F6EECF244321}">
                <p14:modId xmlns:p14="http://schemas.microsoft.com/office/powerpoint/2010/main" val="1476775762"/>
              </p:ext>
            </p:extLst>
          </p:nvPr>
        </p:nvGraphicFramePr>
        <p:xfrm>
          <a:off x="914400" y="2001335"/>
          <a:ext cx="10353675" cy="445150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Logo&#10;&#10;Description automatically generated">
            <a:extLst>
              <a:ext uri="{FF2B5EF4-FFF2-40B4-BE49-F238E27FC236}">
                <a16:creationId xmlns:a16="http://schemas.microsoft.com/office/drawing/2014/main" id="{5AEA8B29-981D-F287-0121-E586CF4AA6E3}"/>
              </a:ext>
            </a:extLst>
          </p:cNvPr>
          <p:cNvPicPr>
            <a:picLocks noChangeAspect="1"/>
          </p:cNvPicPr>
          <p:nvPr/>
        </p:nvPicPr>
        <p:blipFill>
          <a:blip r:embed="rId3"/>
          <a:stretch>
            <a:fillRect/>
          </a:stretch>
        </p:blipFill>
        <p:spPr>
          <a:xfrm>
            <a:off x="10982050" y="69507"/>
            <a:ext cx="1036458" cy="1032647"/>
          </a:xfrm>
          <a:prstGeom prst="rect">
            <a:avLst/>
          </a:prstGeom>
        </p:spPr>
      </p:pic>
      <p:sp>
        <p:nvSpPr>
          <p:cNvPr id="3" name="Title 1">
            <a:extLst>
              <a:ext uri="{FF2B5EF4-FFF2-40B4-BE49-F238E27FC236}">
                <a16:creationId xmlns:a16="http://schemas.microsoft.com/office/drawing/2014/main" id="{EF97D8B1-FA4C-4867-40E8-8EA4832F761D}"/>
              </a:ext>
            </a:extLst>
          </p:cNvPr>
          <p:cNvSpPr txBox="1">
            <a:spLocks/>
          </p:cNvSpPr>
          <p:nvPr/>
        </p:nvSpPr>
        <p:spPr>
          <a:xfrm>
            <a:off x="913774" y="405157"/>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5400"/>
              <a:t>Opportunity Ohio 2022</a:t>
            </a:r>
            <a:endParaRPr lang="en-US" sz="5400" dirty="0"/>
          </a:p>
        </p:txBody>
      </p:sp>
    </p:spTree>
    <p:extLst>
      <p:ext uri="{BB962C8B-B14F-4D97-AF65-F5344CB8AC3E}">
        <p14:creationId xmlns:p14="http://schemas.microsoft.com/office/powerpoint/2010/main" val="364341723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EBAE-9E7F-D770-5F86-84B72D7B7EA2}"/>
              </a:ext>
            </a:extLst>
          </p:cNvPr>
          <p:cNvSpPr>
            <a:spLocks noGrp="1"/>
          </p:cNvSpPr>
          <p:nvPr>
            <p:ph type="title"/>
          </p:nvPr>
        </p:nvSpPr>
        <p:spPr>
          <a:xfrm>
            <a:off x="7360920" y="965196"/>
            <a:ext cx="4434841" cy="3526794"/>
          </a:xfrm>
        </p:spPr>
        <p:txBody>
          <a:bodyPr vert="horz" lIns="91440" tIns="45720" rIns="91440" bIns="45720" rtlCol="0" anchor="b">
            <a:normAutofit/>
          </a:bodyPr>
          <a:lstStyle/>
          <a:p>
            <a:pPr algn="l"/>
            <a:r>
              <a:rPr lang="en-US" sz="5400" dirty="0"/>
              <a:t>2022 Opportunity Ohio </a:t>
            </a:r>
          </a:p>
        </p:txBody>
      </p:sp>
      <p:pic>
        <p:nvPicPr>
          <p:cNvPr id="4" name="Content Placeholder 3" descr="Map&#10;&#10;Description automatically generated">
            <a:extLst>
              <a:ext uri="{FF2B5EF4-FFF2-40B4-BE49-F238E27FC236}">
                <a16:creationId xmlns:a16="http://schemas.microsoft.com/office/drawing/2014/main" id="{5C6C8AEF-55E9-93F7-F997-C92E1598561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289836" y="1464517"/>
            <a:ext cx="6648174" cy="5050372"/>
          </a:xfrm>
          <a:prstGeom prst="rect">
            <a:avLst/>
          </a:prstGeom>
          <a:noFill/>
        </p:spPr>
      </p:pic>
      <p:pic>
        <p:nvPicPr>
          <p:cNvPr id="6" name="Picture 5" descr="Logo&#10;&#10;Description automatically generated">
            <a:extLst>
              <a:ext uri="{FF2B5EF4-FFF2-40B4-BE49-F238E27FC236}">
                <a16:creationId xmlns:a16="http://schemas.microsoft.com/office/drawing/2014/main" id="{54934BC9-FE1C-0C92-229D-63E78136751F}"/>
              </a:ext>
            </a:extLst>
          </p:cNvPr>
          <p:cNvPicPr>
            <a:picLocks noChangeAspect="1"/>
          </p:cNvPicPr>
          <p:nvPr/>
        </p:nvPicPr>
        <p:blipFill>
          <a:blip r:embed="rId4"/>
          <a:stretch>
            <a:fillRect/>
          </a:stretch>
        </p:blipFill>
        <p:spPr>
          <a:xfrm>
            <a:off x="10982050" y="69507"/>
            <a:ext cx="1036458" cy="1032647"/>
          </a:xfrm>
          <a:prstGeom prst="rect">
            <a:avLst/>
          </a:prstGeom>
        </p:spPr>
      </p:pic>
    </p:spTree>
    <p:extLst>
      <p:ext uri="{BB962C8B-B14F-4D97-AF65-F5344CB8AC3E}">
        <p14:creationId xmlns:p14="http://schemas.microsoft.com/office/powerpoint/2010/main" val="76571197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TM04033925[[fn=Droplet]]</Template>
  <TotalTime>674</TotalTime>
  <Words>2052</Words>
  <Application>Microsoft Office PowerPoint</Application>
  <PresentationFormat>Widescreen</PresentationFormat>
  <Paragraphs>362</Paragraphs>
  <Slides>48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Goudy Old Style</vt:lpstr>
      <vt:lpstr>Montserrat</vt:lpstr>
      <vt:lpstr>Symbol</vt:lpstr>
      <vt:lpstr>Times New Roman</vt:lpstr>
      <vt:lpstr>Tw Cen MT</vt:lpstr>
      <vt:lpstr>Droplet</vt:lpstr>
      <vt:lpstr>2022 Opportunity Ohio </vt:lpstr>
      <vt:lpstr>2022 Opportunity Ohio </vt:lpstr>
      <vt:lpstr>Montrose Group, LLC</vt:lpstr>
      <vt:lpstr>2022 Opportunity Ohio</vt:lpstr>
      <vt:lpstr>Opportunity Ohio 2022</vt:lpstr>
      <vt:lpstr>2022 Opportunity Ohio</vt:lpstr>
      <vt:lpstr>2022 Opportunity Ohio</vt:lpstr>
      <vt:lpstr>2022 Opportunity Ohio</vt:lpstr>
      <vt:lpstr>2022 Opportunity Ohio </vt:lpstr>
      <vt:lpstr>2022 Opportunity Ohio </vt:lpstr>
      <vt:lpstr>2022 Opportunity Ohio </vt:lpstr>
      <vt:lpstr>2022 Opportunity Ohio</vt:lpstr>
      <vt:lpstr>Opportunity Ohio 2022</vt:lpstr>
      <vt:lpstr>2022 Opportunity Ohio</vt:lpstr>
      <vt:lpstr>2022 Opportunity Ohio</vt:lpstr>
      <vt:lpstr>2022 Opportunity Ohio </vt:lpstr>
      <vt:lpstr>2022 Opportunity Ohio</vt:lpstr>
      <vt:lpstr>2022 Opportunity Ohio</vt:lpstr>
      <vt:lpstr>2022 Opportunity Ohio </vt:lpstr>
      <vt:lpstr>2022 Opportunity Ohio </vt:lpstr>
      <vt:lpstr>2022 Opportunity Ohio</vt:lpstr>
      <vt:lpstr>2022 Opportunity Ohio</vt:lpstr>
      <vt:lpstr>2022 Opportunity Ohio</vt:lpstr>
      <vt:lpstr>2022 Opportunity Ohio</vt:lpstr>
      <vt:lpstr>2022 Opportunity Ohio</vt:lpstr>
      <vt:lpstr>2022 Opportunity Ohio</vt:lpstr>
      <vt:lpstr>2022 Opportunity Ohio</vt:lpstr>
      <vt:lpstr>2022 Opportunity Ohio</vt:lpstr>
      <vt:lpstr>2022 Opportunity Ohio</vt:lpstr>
      <vt:lpstr>2022 Opportunity Ohio</vt:lpstr>
      <vt:lpstr>2022 Opportunity Ohio</vt:lpstr>
      <vt:lpstr>2022 Opportunity Ohio</vt:lpstr>
      <vt:lpstr>2022 Opportunity Ohio</vt:lpstr>
      <vt:lpstr>2022 Opportunity Ohio</vt:lpstr>
      <vt:lpstr>2022 Opportunity Ohio</vt:lpstr>
      <vt:lpstr>2022 Opportunity Ohio</vt:lpstr>
      <vt:lpstr>2022 Opportunity Ohio</vt:lpstr>
      <vt:lpstr>2022 Opportunity Ohio</vt:lpstr>
      <vt:lpstr>Semiconductor Industry – Workforce Impacts</vt:lpstr>
      <vt:lpstr>2022 Opportunity Ohio</vt:lpstr>
      <vt:lpstr>PowerPoint Presentation</vt:lpstr>
      <vt:lpstr>Key Program Requirements for recipients</vt:lpstr>
      <vt:lpstr>2022 Opportunity Ohio</vt:lpstr>
      <vt:lpstr>2022 Opportunity Ohio</vt:lpstr>
      <vt:lpstr>2022 Opportunity Ohio</vt:lpstr>
      <vt:lpstr>2022 Opportunity Ohio</vt:lpstr>
      <vt:lpstr>2022 Opportunity Ohio</vt:lpstr>
      <vt:lpstr>2022 Opportunity Ohio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Opportunity Ohio 2022 Forum</dc:title>
  <dc:creator>drobinson@montrosegroupllc.com</dc:creator>
  <cp:lastModifiedBy>drobinson@montrosegroupllc.com</cp:lastModifiedBy>
  <cp:revision>14</cp:revision>
  <dcterms:created xsi:type="dcterms:W3CDTF">2022-09-10T10:14:03Z</dcterms:created>
  <dcterms:modified xsi:type="dcterms:W3CDTF">2022-09-26T21:27:46Z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