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</p:sldMasterIdLst>
  <p:notesMasterIdLst>
    <p:notesMasterId r:id="rId15"/>
  </p:notesMasterIdLst>
  <p:handoutMasterIdLst>
    <p:handoutMasterId r:id="rId16"/>
  </p:handoutMasterIdLst>
  <p:sldIdLst>
    <p:sldId id="333" r:id="rId3"/>
    <p:sldId id="352" r:id="rId4"/>
    <p:sldId id="349" r:id="rId5"/>
    <p:sldId id="335" r:id="rId6"/>
    <p:sldId id="353" r:id="rId7"/>
    <p:sldId id="322" r:id="rId8"/>
    <p:sldId id="355" r:id="rId9"/>
    <p:sldId id="342" r:id="rId10"/>
    <p:sldId id="343" r:id="rId11"/>
    <p:sldId id="344" r:id="rId12"/>
    <p:sldId id="351" r:id="rId13"/>
    <p:sldId id="328" r:id="rId14"/>
  </p:sldIdLst>
  <p:sldSz cx="13004800" cy="9753600"/>
  <p:notesSz cx="9236075" cy="7010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65E"/>
    <a:srgbClr val="13375F"/>
    <a:srgbClr val="FF9900"/>
    <a:srgbClr val="133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4" autoAdjust="0"/>
    <p:restoredTop sz="80835" autoAdjust="0"/>
  </p:normalViewPr>
  <p:slideViewPr>
    <p:cSldViewPr>
      <p:cViewPr varScale="1">
        <p:scale>
          <a:sx n="65" d="100"/>
          <a:sy n="65" d="100"/>
        </p:scale>
        <p:origin x="2154" y="84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200" d="100"/>
          <a:sy n="200" d="100"/>
        </p:scale>
        <p:origin x="-1068" y="-1458"/>
      </p:cViewPr>
      <p:guideLst>
        <p:guide orient="horz" pos="2208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40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950FB-85D7-439F-BD82-38E76B41F9BF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40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2F397-E83A-4F76-B12A-8BECE8650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72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0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F6D70-9763-4F00-AA92-C33712E20C65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29940"/>
            <a:ext cx="7388860" cy="3154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0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743EB-B9DA-4768-A9F9-C16F0A569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1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743EB-B9DA-4768-A9F9-C16F0A569DF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76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743EB-B9DA-4768-A9F9-C16F0A569D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5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help early</a:t>
            </a:r>
            <a:r>
              <a:rPr lang="en-US" baseline="0" dirty="0"/>
              <a:t> stage </a:t>
            </a:r>
            <a:r>
              <a:rPr lang="en-US" dirty="0"/>
              <a:t>companies develop wealth and create jobs by providing strategic business</a:t>
            </a:r>
            <a:r>
              <a:rPr lang="en-US" baseline="0" dirty="0"/>
              <a:t> assistance, facilities, training and networking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Awards: Ranked 3</a:t>
            </a:r>
            <a:r>
              <a:rPr lang="en-US" baseline="30000" dirty="0"/>
              <a:t>rd</a:t>
            </a:r>
            <a:r>
              <a:rPr lang="en-US" baseline="0" dirty="0"/>
              <a:t> Best North American University Based Incubator of 2015; 2016 Rural Incubator of the Year (</a:t>
            </a:r>
            <a:r>
              <a:rPr lang="en-US" dirty="0"/>
              <a:t>International Business Innovation Association)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Currently serving 9 TECHNOLOGY client companies with a mix of complementary anchor tenants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Sectors: energy, biotech, transportation, IT, other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Viable, scalable business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Job growth potential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Coachable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You will learn more about our facility during the tour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743EB-B9DA-4768-A9F9-C16F0A569D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0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help early</a:t>
            </a:r>
            <a:r>
              <a:rPr lang="en-US" baseline="0" dirty="0"/>
              <a:t> stage </a:t>
            </a:r>
            <a:r>
              <a:rPr lang="en-US" dirty="0"/>
              <a:t>companies develop wealth and create jobs by providing strategic business</a:t>
            </a:r>
            <a:r>
              <a:rPr lang="en-US" baseline="0" dirty="0"/>
              <a:t> assistance, facilities, training and networking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Awards: Ranked 3</a:t>
            </a:r>
            <a:r>
              <a:rPr lang="en-US" baseline="30000" dirty="0"/>
              <a:t>rd</a:t>
            </a:r>
            <a:r>
              <a:rPr lang="en-US" baseline="0" dirty="0"/>
              <a:t> Best North American University Based Incubator of 2015-17; 2016 Rural Incubator of the Year (</a:t>
            </a:r>
            <a:r>
              <a:rPr lang="en-US" dirty="0"/>
              <a:t>International Business Innovation Association)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Currently serving </a:t>
            </a:r>
            <a:r>
              <a:rPr lang="en-US" b="1" baseline="0" dirty="0"/>
              <a:t>10 TECHNOLOGY, TECH ENABLED OR PRODUCT BASED </a:t>
            </a:r>
            <a:r>
              <a:rPr lang="en-US" baseline="0" dirty="0"/>
              <a:t>client companies with a mix of complementary anchor tenants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Sectors: energy, biotech, life sciences, surveillance, cyber security, residential use products, commercial products, IT, other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Viable, scalable business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Job growth potential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Coachable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You will learn more about our facility during the tour </a:t>
            </a:r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743EB-B9DA-4768-A9F9-C16F0A569D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24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743EB-B9DA-4768-A9F9-C16F0A569D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2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D17E2-4C1C-4660-B88B-FE3A58819B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41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Turning ideas into reality requires capital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Bootstrapping: </a:t>
            </a:r>
            <a:r>
              <a:rPr lang="en-US" dirty="0"/>
              <a:t>relying on customer revenue, penny-pinching, and even using personal credit cards to make ends meet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Crowdfunding: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Kickstarter; individuals to make contributions in receipt of MVP (validation)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Friends and Family (and, fools LOL) </a:t>
            </a:r>
            <a:r>
              <a:rPr lang="en-US" dirty="0"/>
              <a:t>:invest very early;</a:t>
            </a:r>
            <a:r>
              <a:rPr lang="en-US" baseline="0" dirty="0"/>
              <a:t> with an Idea…</a:t>
            </a:r>
            <a:r>
              <a:rPr lang="en-US" dirty="0"/>
              <a:t>invest in YOU rather than in your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VC: 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private equity investments with substantial risk; band together as group; VCs typically have a say in business activities, &gt;$500k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Angel: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net worth individual &lt; $500K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SBDC, SBA programs / HUB Zone Access / Microloans / STTR, SBIR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743EB-B9DA-4768-A9F9-C16F0A569D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5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743EB-B9DA-4768-A9F9-C16F0A569D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9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0AFED6-CDC3-43D3-B976-E9CDEC934A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7C9CCB-E80B-442E-9478-2489561B7F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309B4A-AB80-4D5A-88AA-061EDA39F9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841047-36C8-45F2-A517-8BF87DBFA0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1663B4-D302-4240-8B29-BE979594C7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743BB2-7492-4CFC-9A97-A2E2AA5F25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46AECE-53E6-4BA9-9C97-CC7432A32E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A6C01E-B734-421F-8EAC-8F6A05CE36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87CA72-CD0C-4E5A-B6D0-63DB3A040D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C942DA-664B-4523-8754-684ABA1BFD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068AB8-2D2C-448D-8ED8-C004E6A995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3D6AF6-7D98-4D31-A9BB-05649552C9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D42DCE-5FAE-4271-AECB-0786A0210D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6013E6-FEAF-418F-BCE9-6A6F22FF6D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3514E9-4260-40F8-B950-0B2819A94D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2DE25F-66FC-43F5-AFCD-8EB889EB3F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DECA2-4F78-4D53-848B-9FEF3A03D4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001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9D462E2-0F1B-4282-A005-7D5C221EA7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6DBA6C-FB8F-4EFF-9B25-6F2223C09A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B26BCE-9586-409A-BB79-28AD781729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FA0AC7-5915-41B4-AF55-372AF1521D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9169400" y="9319262"/>
            <a:ext cx="1828800" cy="381000"/>
          </a:xfrm>
          <a:prstGeom prst="rect">
            <a:avLst/>
          </a:prstGeom>
          <a:solidFill>
            <a:srgbClr val="13375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5"/>
          <a:stretch/>
        </p:blipFill>
        <p:spPr>
          <a:xfrm>
            <a:off x="9169400" y="9372600"/>
            <a:ext cx="4009368" cy="28956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9380A24-E1B8-4C5F-97B7-436E969E5E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557000" y="8331200"/>
            <a:ext cx="39370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200">
                <a:solidFill>
                  <a:srgbClr val="13365E"/>
                </a:solidFill>
                <a:ea typeface="Gill Sans" charset="0"/>
                <a:cs typeface="Gill Sans" charset="0"/>
              </a:defRPr>
            </a:lvl1pPr>
          </a:lstStyle>
          <a:p>
            <a:fld id="{392DECA2-4F78-4D53-848B-9FEF3A03D4A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9169400" y="9319262"/>
            <a:ext cx="1828800" cy="381000"/>
          </a:xfrm>
          <a:prstGeom prst="rect">
            <a:avLst/>
          </a:prstGeom>
          <a:solidFill>
            <a:srgbClr val="13375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5"/>
          <a:stretch/>
        </p:blipFill>
        <p:spPr>
          <a:xfrm>
            <a:off x="9169400" y="9372600"/>
            <a:ext cx="4009368" cy="2895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86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6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307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557000" y="8331200"/>
            <a:ext cx="39370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200">
                <a:solidFill>
                  <a:srgbClr val="13365E"/>
                </a:solidFill>
                <a:ea typeface="Gill Sans" charset="0"/>
                <a:cs typeface="Gill Sans" charset="0"/>
              </a:defRPr>
            </a:lvl1pPr>
          </a:lstStyle>
          <a:p>
            <a:fld id="{E7F0F850-830E-444D-8551-B7E07B8FF86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9169400" y="9319262"/>
            <a:ext cx="1828800" cy="381000"/>
          </a:xfrm>
          <a:prstGeom prst="rect">
            <a:avLst/>
          </a:prstGeom>
          <a:solidFill>
            <a:srgbClr val="13375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5"/>
          <a:stretch/>
        </p:blipFill>
        <p:spPr>
          <a:xfrm>
            <a:off x="9169400" y="9372600"/>
            <a:ext cx="4009368" cy="2895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13365E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6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1000"/>
        </a:spcBef>
        <a:spcAft>
          <a:spcPct val="0"/>
        </a:spcAft>
        <a:buClr>
          <a:srgbClr val="13365E"/>
        </a:buClr>
        <a:buSzPct val="171000"/>
        <a:buFont typeface="Gill Sans" charset="0"/>
        <a:buChar char="•"/>
        <a:defRPr sz="3200">
          <a:solidFill>
            <a:srgbClr val="13365E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eg"/><Relationship Id="rId9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youtube.com/watch?time_continue=6&amp;v=Bb9M7noLk5o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ghtsregionalinnovation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" y="5943600"/>
            <a:ext cx="12374880" cy="2540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57" y="792031"/>
            <a:ext cx="12144285" cy="51820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8915400"/>
            <a:ext cx="13004800" cy="838200"/>
          </a:xfrm>
          <a:prstGeom prst="rect">
            <a:avLst/>
          </a:prstGeom>
          <a:solidFill>
            <a:srgbClr val="13365E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1641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8800" y="254000"/>
            <a:ext cx="11734800" cy="2438400"/>
          </a:xfrm>
          <a:prstGeom prst="rect">
            <a:avLst/>
          </a:prstGeom>
        </p:spPr>
        <p:txBody>
          <a:bodyPr/>
          <a:lstStyle/>
          <a:p>
            <a:r>
              <a:rPr lang="en-US" sz="5400" dirty="0"/>
              <a:t>IC Key Client Resources: Space, Expertise, Talent, Cost Savings, and Access to Capital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0200" y="2667000"/>
            <a:ext cx="6553200" cy="5867400"/>
          </a:xfrm>
          <a:prstGeom prst="rect">
            <a:avLst/>
          </a:prstGeom>
        </p:spPr>
        <p:txBody>
          <a:bodyPr/>
          <a:lstStyle/>
          <a:p>
            <a:pPr marL="1003300" indent="-457200" fontAlgn="auto">
              <a:spcBef>
                <a:spcPct val="20000"/>
              </a:spcBef>
              <a:spcAft>
                <a:spcPts val="0"/>
              </a:spcAft>
              <a:buSzPct val="100000"/>
              <a:defRPr/>
            </a:pPr>
            <a:r>
              <a:rPr lang="en-US" sz="2400" kern="1200" dirty="0"/>
              <a:t>Fulltime Client Services Manager &amp; Executive Coach</a:t>
            </a:r>
          </a:p>
          <a:p>
            <a:pPr marL="1003300" indent="-457200" fontAlgn="auto">
              <a:spcBef>
                <a:spcPct val="20000"/>
              </a:spcBef>
              <a:spcAft>
                <a:spcPts val="0"/>
              </a:spcAft>
              <a:buSzPct val="100000"/>
              <a:defRPr/>
            </a:pPr>
            <a:r>
              <a:rPr lang="en-US" sz="2400" kern="1200" dirty="0"/>
              <a:t>Fulltime Lab Director</a:t>
            </a:r>
          </a:p>
          <a:p>
            <a:pPr marL="1003300" indent="-457200" fontAlgn="auto">
              <a:spcBef>
                <a:spcPct val="20000"/>
              </a:spcBef>
              <a:spcAft>
                <a:spcPts val="0"/>
              </a:spcAft>
              <a:buSzPct val="100000"/>
              <a:defRPr/>
            </a:pPr>
            <a:r>
              <a:rPr lang="en-US" sz="2400" kern="1200" dirty="0"/>
              <a:t>Team of shared Executives-in-Residence (EIRs)</a:t>
            </a:r>
          </a:p>
          <a:p>
            <a:pPr marL="1003300" indent="-457200" fontAlgn="auto">
              <a:spcBef>
                <a:spcPct val="20000"/>
              </a:spcBef>
              <a:spcAft>
                <a:spcPts val="0"/>
              </a:spcAft>
              <a:buSzPct val="100000"/>
              <a:defRPr/>
            </a:pPr>
            <a:r>
              <a:rPr lang="en-US" sz="2400" kern="1200" dirty="0"/>
              <a:t>Student Workforce</a:t>
            </a:r>
          </a:p>
          <a:p>
            <a:pPr marL="1003300" indent="-457200" fontAlgn="auto">
              <a:spcBef>
                <a:spcPct val="20000"/>
              </a:spcBef>
              <a:spcAft>
                <a:spcPts val="0"/>
              </a:spcAft>
              <a:buSzPct val="100000"/>
              <a:defRPr/>
            </a:pPr>
            <a:r>
              <a:rPr lang="en-US" sz="2400" kern="1200" dirty="0"/>
              <a:t>Traditional finance: banks</a:t>
            </a:r>
          </a:p>
          <a:p>
            <a:pPr marL="1003300" indent="-457200" fontAlgn="auto">
              <a:spcBef>
                <a:spcPct val="20000"/>
              </a:spcBef>
              <a:spcAft>
                <a:spcPts val="0"/>
              </a:spcAft>
              <a:buSzPct val="100000"/>
              <a:defRPr/>
            </a:pPr>
            <a:r>
              <a:rPr lang="en-US" sz="2400" kern="1200" dirty="0"/>
              <a:t>Crowdfunding Assistance</a:t>
            </a:r>
          </a:p>
          <a:p>
            <a:pPr marL="1003300" indent="-457200" fontAlgn="auto">
              <a:spcBef>
                <a:spcPct val="20000"/>
              </a:spcBef>
              <a:spcAft>
                <a:spcPts val="0"/>
              </a:spcAft>
              <a:buSzPct val="100000"/>
              <a:defRPr/>
            </a:pPr>
            <a:r>
              <a:rPr lang="en-US" sz="2400" kern="1200" dirty="0"/>
              <a:t>Angel &amp; Venture Capital Investment Connections</a:t>
            </a:r>
          </a:p>
          <a:p>
            <a:pPr marL="1003300" indent="-457200" fontAlgn="auto">
              <a:spcBef>
                <a:spcPct val="20000"/>
              </a:spcBef>
              <a:spcAft>
                <a:spcPts val="0"/>
              </a:spcAft>
              <a:buSzPct val="100000"/>
              <a:defRPr/>
            </a:pPr>
            <a:r>
              <a:rPr lang="en-US" sz="2400" kern="1200" dirty="0"/>
              <a:t>Product Development</a:t>
            </a:r>
          </a:p>
          <a:p>
            <a:pPr marL="1003300" indent="-457200" fontAlgn="auto">
              <a:spcBef>
                <a:spcPct val="20000"/>
              </a:spcBef>
              <a:spcAft>
                <a:spcPts val="0"/>
              </a:spcAft>
              <a:buSzPct val="100000"/>
              <a:defRPr/>
            </a:pPr>
            <a:r>
              <a:rPr lang="en-US" sz="2400" kern="1200" dirty="0"/>
              <a:t>SBDC Supported Loan Assistance</a:t>
            </a:r>
          </a:p>
          <a:p>
            <a:pPr marL="1003300" indent="-457200" fontAlgn="auto">
              <a:spcBef>
                <a:spcPct val="20000"/>
              </a:spcBef>
              <a:spcAft>
                <a:spcPts val="0"/>
              </a:spcAft>
              <a:buSzPct val="100000"/>
              <a:defRPr/>
            </a:pPr>
            <a:r>
              <a:rPr lang="en-US" sz="2400" kern="1200" dirty="0"/>
              <a:t>Microloan Assistance (ACEDC and others)</a:t>
            </a:r>
          </a:p>
          <a:p>
            <a:pPr marL="1003300" indent="-457200" fontAlgn="auto">
              <a:spcBef>
                <a:spcPct val="20000"/>
              </a:spcBef>
              <a:spcAft>
                <a:spcPts val="0"/>
              </a:spcAft>
              <a:buSzPct val="100000"/>
              <a:defRPr/>
            </a:pPr>
            <a:r>
              <a:rPr lang="en-US" sz="2400" kern="1200" dirty="0"/>
              <a:t>Negotiated vendor discounts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5341067"/>
            <a:ext cx="4275915" cy="3190875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31600" y="8458200"/>
            <a:ext cx="393700" cy="419100"/>
          </a:xfrm>
        </p:spPr>
        <p:txBody>
          <a:bodyPr/>
          <a:lstStyle/>
          <a:p>
            <a:r>
              <a:rPr lang="en-US" dirty="0"/>
              <a:t>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159" y="2472267"/>
            <a:ext cx="4063999" cy="2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278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DBA6C-FB8F-4EFF-9B25-6F2223C09AF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130046" tIns="65023" rIns="130046" bIns="65023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rgbClr val="13365E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rgbClr val="13365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rgbClr val="13365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rgbClr val="13365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rgbClr val="13365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rgbClr val="13365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rgbClr val="13365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rgbClr val="13365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rgbClr val="13365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US" altLang="en-US" kern="0"/>
              <a:t>Funders</a:t>
            </a:r>
            <a:endParaRPr lang="en-US" altLang="en-US" kern="0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6"/>
          <a:stretch/>
        </p:blipFill>
        <p:spPr>
          <a:xfrm>
            <a:off x="6959600" y="5257800"/>
            <a:ext cx="5639929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1" y="3595861"/>
            <a:ext cx="2540001" cy="269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" y="6518981"/>
            <a:ext cx="5791200" cy="1135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" y="2155446"/>
            <a:ext cx="4191000" cy="2787179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22" y="5470034"/>
            <a:ext cx="4314825" cy="619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1" y="4796068"/>
            <a:ext cx="1692433" cy="16924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769" y="2751137"/>
            <a:ext cx="2581275" cy="177165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63ECA00-E5E9-453C-B7DE-8E3CF69BB6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129" y="1353358"/>
            <a:ext cx="2688434" cy="2324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9D8DAE-4C24-41D2-B712-A4D224AFA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"/>
          <a:stretch/>
        </p:blipFill>
        <p:spPr>
          <a:xfrm>
            <a:off x="3165667" y="1324840"/>
            <a:ext cx="3344927" cy="211758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09717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856" y="2667000"/>
            <a:ext cx="7431088" cy="1004888"/>
          </a:xfrm>
        </p:spPr>
        <p:txBody>
          <a:bodyPr/>
          <a:lstStyle/>
          <a:p>
            <a:pPr algn="ctr"/>
            <a:r>
              <a:rPr lang="en-US" sz="5400" dirty="0"/>
              <a:t>Questions?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3987801" y="4191000"/>
            <a:ext cx="5029199" cy="1447800"/>
          </a:xfrm>
        </p:spPr>
        <p:txBody>
          <a:bodyPr/>
          <a:lstStyle/>
          <a:p>
            <a:pPr algn="ctr"/>
            <a:r>
              <a:rPr lang="en-US" sz="2400" dirty="0"/>
              <a:t>Stacy Strauss, Director</a:t>
            </a:r>
          </a:p>
          <a:p>
            <a:pPr algn="ctr"/>
            <a:r>
              <a:rPr lang="en-US" sz="2400" dirty="0"/>
              <a:t>Ohio University Innovation Center</a:t>
            </a:r>
          </a:p>
          <a:p>
            <a:pPr algn="ctr"/>
            <a:r>
              <a:rPr lang="en-US" sz="2400" dirty="0"/>
              <a:t>strauss@ohio.edu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31600" y="8382000"/>
            <a:ext cx="393700" cy="419100"/>
          </a:xfrm>
        </p:spPr>
        <p:txBody>
          <a:bodyPr/>
          <a:lstStyle/>
          <a:p>
            <a:fld id="{5F6013E6-FEAF-418F-BCE9-6A6F22FF6D2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0237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77" y="2286000"/>
            <a:ext cx="6087325" cy="41439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87600" y="7086600"/>
            <a:ext cx="8699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https://www.youtube.com/watch?time_continue=6&amp;v=Bb9M7noLk5o</a:t>
            </a:r>
            <a:r>
              <a:rPr lang="en-US" sz="18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256865" y="762000"/>
            <a:ext cx="100848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kern="0" dirty="0">
                <a:solidFill>
                  <a:srgbClr val="13365E"/>
                </a:solidFill>
                <a:latin typeface="Gill Sans"/>
              </a:rPr>
              <a:t>Innovation Center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0137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736B79-D431-4E11-BD0F-254E2F64F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66" y="0"/>
            <a:ext cx="753626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8017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828801"/>
            <a:ext cx="11947525" cy="6883400"/>
          </a:xfrm>
        </p:spPr>
        <p:txBody>
          <a:bodyPr/>
          <a:lstStyle/>
          <a:p>
            <a:endParaRPr lang="en-US" sz="2500" dirty="0"/>
          </a:p>
          <a:p>
            <a:r>
              <a:rPr lang="en-US" sz="2800" dirty="0"/>
              <a:t>Named the </a:t>
            </a:r>
            <a:r>
              <a:rPr lang="en-US" sz="2800" b="1" i="1" dirty="0"/>
              <a:t>Best Support of Entrepreneurial Innovation </a:t>
            </a:r>
            <a:r>
              <a:rPr lang="en-US" sz="2800" dirty="0"/>
              <a:t>by APEG (2019)</a:t>
            </a:r>
          </a:p>
          <a:p>
            <a:r>
              <a:rPr lang="en-US" sz="2800" dirty="0"/>
              <a:t>Named the Randall M. Whaley </a:t>
            </a:r>
            <a:r>
              <a:rPr lang="en-US" sz="2800" b="1" i="1" dirty="0"/>
              <a:t>Incubator of the Year</a:t>
            </a:r>
            <a:r>
              <a:rPr lang="en-US" sz="2800" dirty="0"/>
              <a:t> by </a:t>
            </a:r>
            <a:r>
              <a:rPr lang="en-US" sz="2800" dirty="0" err="1"/>
              <a:t>InBIA</a:t>
            </a:r>
            <a:r>
              <a:rPr lang="en-US" sz="2800" dirty="0"/>
              <a:t>. (2019)</a:t>
            </a:r>
          </a:p>
          <a:p>
            <a:r>
              <a:rPr lang="en-US" sz="2800" dirty="0"/>
              <a:t>Named the </a:t>
            </a:r>
            <a:r>
              <a:rPr lang="en-US" sz="2800" b="1" i="1" dirty="0"/>
              <a:t>Rural Incubator of the Year</a:t>
            </a:r>
            <a:r>
              <a:rPr lang="en-US" sz="2800" dirty="0"/>
              <a:t> by </a:t>
            </a:r>
            <a:r>
              <a:rPr lang="en-US" sz="2800" dirty="0" err="1"/>
              <a:t>InBIA</a:t>
            </a:r>
            <a:r>
              <a:rPr lang="en-US" sz="2800" dirty="0"/>
              <a:t>. (2019)</a:t>
            </a:r>
          </a:p>
          <a:p>
            <a:r>
              <a:rPr lang="en-US" sz="2800" dirty="0"/>
              <a:t>Selected by the International Business Innovation Association (</a:t>
            </a:r>
            <a:r>
              <a:rPr lang="en-US" sz="2800" dirty="0" err="1"/>
              <a:t>InBIA</a:t>
            </a:r>
            <a:r>
              <a:rPr lang="en-US" sz="2800" dirty="0"/>
              <a:t>) as a </a:t>
            </a:r>
            <a:r>
              <a:rPr lang="en-US" sz="2800" b="1" i="1" dirty="0"/>
              <a:t>Global Soft Landings </a:t>
            </a:r>
            <a:r>
              <a:rPr lang="en-US" sz="2800" dirty="0"/>
              <a:t>designee. (2017)</a:t>
            </a:r>
          </a:p>
          <a:p>
            <a:r>
              <a:rPr lang="en-US" sz="2800" dirty="0"/>
              <a:t>UBI Global, a Sweden-based benchmarking institute ranked the IC as a </a:t>
            </a:r>
            <a:r>
              <a:rPr lang="en-US" sz="2800" b="1" i="1" dirty="0"/>
              <a:t>Top University Business Incubator </a:t>
            </a:r>
            <a:r>
              <a:rPr lang="en-US" sz="2800" dirty="0"/>
              <a:t>- </a:t>
            </a:r>
            <a:r>
              <a:rPr lang="en-US" sz="2800" b="1" dirty="0"/>
              <a:t>#3 in the United States; #8 in North America</a:t>
            </a:r>
            <a:r>
              <a:rPr lang="en-US" sz="2800" dirty="0"/>
              <a:t>. (2016)</a:t>
            </a:r>
          </a:p>
          <a:p>
            <a:r>
              <a:rPr lang="en-US" sz="2800" dirty="0"/>
              <a:t>Named </a:t>
            </a:r>
            <a:r>
              <a:rPr lang="en-US" sz="2800" b="1" i="1" dirty="0"/>
              <a:t>Rural Incubator of the Year </a:t>
            </a:r>
            <a:r>
              <a:rPr lang="en-US" sz="2800" dirty="0"/>
              <a:t>by </a:t>
            </a:r>
            <a:r>
              <a:rPr lang="en-US" sz="2800" dirty="0" err="1"/>
              <a:t>InBIA</a:t>
            </a:r>
            <a:r>
              <a:rPr lang="en-US" sz="2800" dirty="0"/>
              <a:t>. </a:t>
            </a:r>
            <a:r>
              <a:rPr lang="en-US" sz="2800" dirty="0" err="1"/>
              <a:t>Ecolibrium</a:t>
            </a:r>
            <a:r>
              <a:rPr lang="en-US" sz="2800" dirty="0"/>
              <a:t> Solar was named </a:t>
            </a:r>
            <a:r>
              <a:rPr lang="en-US" sz="2800" b="1" i="1" dirty="0"/>
              <a:t>Outstanding Incubator Graduate: Hard Science</a:t>
            </a:r>
            <a:r>
              <a:rPr lang="en-US" sz="2800" dirty="0"/>
              <a:t>. (2016)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531600" y="8420100"/>
            <a:ext cx="393700" cy="419100"/>
          </a:xfrm>
        </p:spPr>
        <p:txBody>
          <a:bodyPr/>
          <a:lstStyle/>
          <a:p>
            <a:fld id="{103D6AF6-7D98-4D31-A9BB-05649552C90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833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Grants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2016125"/>
            <a:ext cx="11947525" cy="6696076"/>
          </a:xfrm>
        </p:spPr>
        <p:txBody>
          <a:bodyPr/>
          <a:lstStyle/>
          <a:p>
            <a:r>
              <a:rPr lang="en-US" sz="3200" dirty="0"/>
              <a:t>Awarded a </a:t>
            </a:r>
            <a:r>
              <a:rPr lang="en-US" sz="3200" b="1" dirty="0"/>
              <a:t>$100K USDA grant </a:t>
            </a:r>
            <a:r>
              <a:rPr lang="en-US" sz="3200" dirty="0"/>
              <a:t>for sector business development. (2020)</a:t>
            </a:r>
          </a:p>
          <a:p>
            <a:r>
              <a:rPr lang="en-US" sz="3200" dirty="0"/>
              <a:t>Awarded a </a:t>
            </a:r>
            <a:r>
              <a:rPr lang="en-US" sz="3200" b="1" dirty="0"/>
              <a:t>$1.2M federal grant </a:t>
            </a:r>
            <a:r>
              <a:rPr lang="en-US" sz="3200" dirty="0"/>
              <a:t>for infrastructure upgrades. (2019)</a:t>
            </a:r>
          </a:p>
          <a:p>
            <a:r>
              <a:rPr lang="en-US" sz="3200" dirty="0"/>
              <a:t>Awarded a </a:t>
            </a:r>
            <a:r>
              <a:rPr lang="en-US" sz="3200" b="1" dirty="0"/>
              <a:t>$150K state grant </a:t>
            </a:r>
            <a:r>
              <a:rPr lang="en-US" sz="3200" dirty="0"/>
              <a:t>for Additive Manufacturing equipment. (2017-19)</a:t>
            </a:r>
          </a:p>
          <a:p>
            <a:r>
              <a:rPr lang="en-US" sz="3200" dirty="0"/>
              <a:t>Awarded a </a:t>
            </a:r>
            <a:r>
              <a:rPr lang="en-US" sz="3200" b="1" dirty="0"/>
              <a:t>$100K USDA grant </a:t>
            </a:r>
            <a:r>
              <a:rPr lang="en-US" sz="3200" dirty="0"/>
              <a:t>for biotechnology equipment. (2018)</a:t>
            </a:r>
          </a:p>
          <a:p>
            <a:r>
              <a:rPr lang="en-US" sz="3200" dirty="0"/>
              <a:t>Awarded a </a:t>
            </a:r>
            <a:r>
              <a:rPr lang="en-US" sz="3200" b="1" dirty="0"/>
              <a:t>$2M grant </a:t>
            </a:r>
            <a:r>
              <a:rPr lang="en-US" sz="3200" dirty="0"/>
              <a:t>from the Appalachian Regional Commission to replicate and expand IC success into broader region and sectors via </a:t>
            </a:r>
            <a:r>
              <a:rPr lang="en-US" sz="3200" dirty="0">
                <a:hlinkClick r:id="rId2"/>
              </a:rPr>
              <a:t>LIGHTS Regional Innovation</a:t>
            </a:r>
            <a:r>
              <a:rPr lang="en-US" sz="3200" dirty="0"/>
              <a:t>. (2016)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531600" y="8420100"/>
            <a:ext cx="393700" cy="419100"/>
          </a:xfrm>
        </p:spPr>
        <p:txBody>
          <a:bodyPr/>
          <a:lstStyle/>
          <a:p>
            <a:fld id="{103D6AF6-7D98-4D31-A9BB-05649552C90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1163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443" y="448687"/>
            <a:ext cx="6247779" cy="48938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768">
            <a:off x="961172" y="2375994"/>
            <a:ext cx="11703050" cy="5267325"/>
          </a:xfrm>
        </p:spPr>
        <p:txBody>
          <a:bodyPr>
            <a:normAutofit/>
          </a:bodyPr>
          <a:lstStyle/>
          <a:p>
            <a:pPr marL="7620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69600" y="8452555"/>
            <a:ext cx="1894622" cy="519289"/>
          </a:xfrm>
          <a:prstGeom prst="rect">
            <a:avLst/>
          </a:prstGeom>
        </p:spPr>
        <p:txBody>
          <a:bodyPr/>
          <a:lstStyle/>
          <a:p>
            <a:fld id="{8B37D5FE-740C-46F5-801A-FA5477D9711F}" type="slidenum">
              <a:rPr lang="en-US" sz="2200" smtClean="0"/>
              <a:pPr/>
              <a:t>6</a:t>
            </a:fld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594"/>
          <a:stretch/>
        </p:blipFill>
        <p:spPr>
          <a:xfrm>
            <a:off x="99163" y="304800"/>
            <a:ext cx="6503035" cy="7919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11052">
            <a:off x="5301380" y="4363350"/>
            <a:ext cx="7749470" cy="42900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2925">
            <a:off x="933466" y="1461894"/>
            <a:ext cx="8296256" cy="662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23361">
            <a:off x="5618183" y="3062012"/>
            <a:ext cx="8950612" cy="5201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7022" y="1939526"/>
            <a:ext cx="8554977" cy="6428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087" y="1757622"/>
            <a:ext cx="9053512" cy="7810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4443" y="1057382"/>
            <a:ext cx="6824663" cy="8244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212711">
            <a:off x="2361476" y="1910772"/>
            <a:ext cx="8577765" cy="5731934"/>
          </a:xfrm>
          <a:prstGeom prst="rect">
            <a:avLst/>
          </a:prstGeom>
        </p:spPr>
      </p:pic>
      <p:pic>
        <p:nvPicPr>
          <p:cNvPr id="14" name="Picture 1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68B233D-708E-4DDB-9C3B-21110C9AE6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04" y="1769947"/>
            <a:ext cx="10509812" cy="5911769"/>
          </a:xfrm>
          <a:prstGeom prst="rect">
            <a:avLst/>
          </a:prstGeom>
        </p:spPr>
      </p:pic>
      <p:pic>
        <p:nvPicPr>
          <p:cNvPr id="16" name="Picture 15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356FEB0B-CEBA-4B10-861A-8E18956F3D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543">
            <a:off x="4530041" y="2315229"/>
            <a:ext cx="9314018" cy="69879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FF68E2-8555-4536-8215-F4305659CE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560">
            <a:off x="-203499" y="2308667"/>
            <a:ext cx="9092075" cy="7130660"/>
          </a:xfrm>
          <a:prstGeom prst="rect">
            <a:avLst/>
          </a:prstGeom>
        </p:spPr>
      </p:pic>
      <p:pic>
        <p:nvPicPr>
          <p:cNvPr id="20" name="Picture 1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42B365A-3FCA-42C9-926B-4887AC4AB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30" y="2252006"/>
            <a:ext cx="11225940" cy="6165477"/>
          </a:xfrm>
          <a:prstGeom prst="rect">
            <a:avLst/>
          </a:prstGeom>
        </p:spPr>
      </p:pic>
      <p:pic>
        <p:nvPicPr>
          <p:cNvPr id="22" name="Picture 2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B502963-D12B-4103-8721-B6B48145A5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1199">
            <a:off x="1519595" y="2606256"/>
            <a:ext cx="9718295" cy="5465085"/>
          </a:xfrm>
          <a:prstGeom prst="rect">
            <a:avLst/>
          </a:prstGeom>
        </p:spPr>
      </p:pic>
      <p:pic>
        <p:nvPicPr>
          <p:cNvPr id="24" name="Picture 2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B126750-2086-43B3-9A4D-F778329D9C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12" y="2120939"/>
            <a:ext cx="10915141" cy="63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69" y="6885605"/>
            <a:ext cx="1377585" cy="14317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07" y="6869921"/>
            <a:ext cx="1447802" cy="14478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42497" y="8420100"/>
            <a:ext cx="393700" cy="419100"/>
          </a:xfrm>
        </p:spPr>
        <p:txBody>
          <a:bodyPr/>
          <a:lstStyle/>
          <a:p>
            <a:fld id="{DBA6C01E-B734-421F-8EAC-8F6A05CE369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6" y="7099780"/>
            <a:ext cx="2111876" cy="11322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9" y="7367799"/>
            <a:ext cx="2502566" cy="83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Y:\vpr-innovation\Staff\IC\Display Case logos\Current Clients\Nature's Magic\nature's magic thumbnai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52" y="2817299"/>
            <a:ext cx="3021367" cy="302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982" y="984320"/>
            <a:ext cx="2255520" cy="18745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1" t="34634" r="12919" b="32033"/>
          <a:stretch/>
        </p:blipFill>
        <p:spPr>
          <a:xfrm>
            <a:off x="8478682" y="3480351"/>
            <a:ext cx="4121611" cy="1874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92D7A-E47C-4F22-BEF8-83B0C581EA3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0689"/>
          <a:stretch/>
        </p:blipFill>
        <p:spPr>
          <a:xfrm>
            <a:off x="1106230" y="984320"/>
            <a:ext cx="2356570" cy="17526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E175FA-4259-499B-95DE-BC1C7CE0C7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893" y="7044217"/>
            <a:ext cx="2546317" cy="1273159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B5EFFEC-10C0-4264-80A9-5E3319F0CE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04" y="2741836"/>
            <a:ext cx="2171029" cy="2171029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53D2EE-D9B4-41CC-A5A2-F1B129AE3E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53" y="1002288"/>
            <a:ext cx="4632093" cy="170792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D9AD77-89ED-404D-B7D2-4EDB311854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82" y="5731140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0048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04800"/>
            <a:ext cx="11703050" cy="1905000"/>
          </a:xfrm>
        </p:spPr>
        <p:txBody>
          <a:bodyPr lIns="109234" tIns="54617" rIns="109234" bIns="54617"/>
          <a:lstStyle/>
          <a:p>
            <a:r>
              <a:rPr lang="en-US" sz="6000" dirty="0"/>
              <a:t>Micro-Cluster Build Out</a:t>
            </a:r>
          </a:p>
        </p:txBody>
      </p:sp>
      <p:pic>
        <p:nvPicPr>
          <p:cNvPr id="18" name="Content Placeholder 17" descr="A person standing in a room&#10;&#10;Description automatically generated">
            <a:extLst>
              <a:ext uri="{FF2B5EF4-FFF2-40B4-BE49-F238E27FC236}">
                <a16:creationId xmlns:a16="http://schemas.microsoft.com/office/drawing/2014/main" id="{F4E46289-1333-4574-B367-81424D438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5" y="1752600"/>
            <a:ext cx="3983037" cy="2655358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31600" y="8432961"/>
            <a:ext cx="393700" cy="419100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20" name="Picture 19" descr="A person in a room&#10;&#10;Description automatically generated">
            <a:extLst>
              <a:ext uri="{FF2B5EF4-FFF2-40B4-BE49-F238E27FC236}">
                <a16:creationId xmlns:a16="http://schemas.microsoft.com/office/drawing/2014/main" id="{6343BF7C-5536-43CA-9D74-B16EB142B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2" y="5105400"/>
            <a:ext cx="6159478" cy="4106068"/>
          </a:xfrm>
          <a:prstGeom prst="rect">
            <a:avLst/>
          </a:prstGeom>
        </p:spPr>
      </p:pic>
      <p:pic>
        <p:nvPicPr>
          <p:cNvPr id="22" name="Picture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E0CBB208-C997-4218-BCDC-98916EDAFF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1" y="4662154"/>
            <a:ext cx="6273799" cy="4182533"/>
          </a:xfrm>
          <a:prstGeom prst="rect">
            <a:avLst/>
          </a:prstGeom>
        </p:spPr>
      </p:pic>
      <p:pic>
        <p:nvPicPr>
          <p:cNvPr id="24" name="Picture 23" descr="A large room&#10;&#10;Description automatically generated">
            <a:extLst>
              <a:ext uri="{FF2B5EF4-FFF2-40B4-BE49-F238E27FC236}">
                <a16:creationId xmlns:a16="http://schemas.microsoft.com/office/drawing/2014/main" id="{166B761D-D531-4E8B-B75B-704E0AAEDB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972" y="1397001"/>
            <a:ext cx="4516437" cy="30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4094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r>
              <a:rPr lang="en-US" sz="6000" dirty="0"/>
              <a:t>Let the Data Direct You</a:t>
            </a:r>
          </a:p>
        </p:txBody>
      </p:sp>
      <p:sp>
        <p:nvSpPr>
          <p:cNvPr id="5" name="AutoShape 2" descr="Image result for idea to product"/>
          <p:cNvSpPr>
            <a:spLocks noChangeAspect="1" noChangeArrowheads="1"/>
          </p:cNvSpPr>
          <p:nvPr/>
        </p:nvSpPr>
        <p:spPr bwMode="auto">
          <a:xfrm>
            <a:off x="221262" y="-205458"/>
            <a:ext cx="433493" cy="4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idea to product"/>
          <p:cNvSpPr>
            <a:spLocks noChangeAspect="1" noChangeArrowheads="1"/>
          </p:cNvSpPr>
          <p:nvPr/>
        </p:nvSpPr>
        <p:spPr bwMode="auto">
          <a:xfrm>
            <a:off x="438009" y="11289"/>
            <a:ext cx="433493" cy="4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31600" y="8458200"/>
            <a:ext cx="393700" cy="419100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61591-D632-492E-931D-37FDCACC3E5D}"/>
              </a:ext>
            </a:extLst>
          </p:cNvPr>
          <p:cNvSpPr txBox="1"/>
          <p:nvPr/>
        </p:nvSpPr>
        <p:spPr>
          <a:xfrm>
            <a:off x="321064" y="3537972"/>
            <a:ext cx="117472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Pharmaceutical 	$48,039			+1.71</a:t>
            </a:r>
          </a:p>
          <a:p>
            <a:pPr algn="l"/>
            <a:r>
              <a:rPr lang="en-US" sz="2800" dirty="0"/>
              <a:t>Preparation </a:t>
            </a:r>
          </a:p>
          <a:p>
            <a:pPr algn="l"/>
            <a:r>
              <a:rPr lang="en-US" sz="2800" dirty="0"/>
              <a:t>Manufacturing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In-Vitro </a:t>
            </a:r>
          </a:p>
          <a:p>
            <a:pPr algn="l"/>
            <a:r>
              <a:rPr lang="en-US" sz="2800" dirty="0"/>
              <a:t>Diagnostic </a:t>
            </a:r>
          </a:p>
          <a:p>
            <a:pPr algn="l"/>
            <a:r>
              <a:rPr lang="en-US" sz="2800" dirty="0"/>
              <a:t>Substance </a:t>
            </a:r>
          </a:p>
          <a:p>
            <a:pPr algn="l"/>
            <a:r>
              <a:rPr lang="en-US" sz="2800" dirty="0"/>
              <a:t>Manufacturing 	$57,949 			+51.65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R&amp;D in Life</a:t>
            </a:r>
          </a:p>
          <a:p>
            <a:pPr algn="l"/>
            <a:r>
              <a:rPr lang="en-US" sz="2800" dirty="0"/>
              <a:t>Sciences		$62,655			+1.06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17CECE-1221-4936-BDD5-1CE7C92C57BB}"/>
              </a:ext>
            </a:extLst>
          </p:cNvPr>
          <p:cNvSpPr txBox="1"/>
          <p:nvPr/>
        </p:nvSpPr>
        <p:spPr>
          <a:xfrm>
            <a:off x="321064" y="2016125"/>
            <a:ext cx="122011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Sector		Average Salary	5 Year History Change	</a:t>
            </a:r>
          </a:p>
        </p:txBody>
      </p:sp>
    </p:spTree>
    <p:extLst>
      <p:ext uri="{BB962C8B-B14F-4D97-AF65-F5344CB8AC3E}">
        <p14:creationId xmlns:p14="http://schemas.microsoft.com/office/powerpoint/2010/main" val="104232853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50688</TotalTime>
  <Pages>0</Pages>
  <Words>692</Words>
  <Characters>0</Characters>
  <Application>Microsoft Office PowerPoint</Application>
  <PresentationFormat>Custom</PresentationFormat>
  <Lines>0</Lines>
  <Paragraphs>90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Gill Sans</vt:lpstr>
      <vt:lpstr>Blank</vt:lpstr>
      <vt:lpstr>Title &amp; Bullets</vt:lpstr>
      <vt:lpstr>PowerPoint Presentation</vt:lpstr>
      <vt:lpstr>PowerPoint Presentation</vt:lpstr>
      <vt:lpstr>PowerPoint Presentation</vt:lpstr>
      <vt:lpstr>Recent Awards</vt:lpstr>
      <vt:lpstr>Recent Grants</vt:lpstr>
      <vt:lpstr>PowerPoint Presentation</vt:lpstr>
      <vt:lpstr>PowerPoint Presentation</vt:lpstr>
      <vt:lpstr>Micro-Cluster Build Out</vt:lpstr>
      <vt:lpstr>Let the Data Direct You</vt:lpstr>
      <vt:lpstr>IC Key Client Resources: Space, Expertise, Talent, Cost Savings, and Access to Capital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Ketchum, Leanne</dc:creator>
  <cp:lastModifiedBy>Strauss, Stacy</cp:lastModifiedBy>
  <cp:revision>301</cp:revision>
  <cp:lastPrinted>2016-07-20T17:42:45Z</cp:lastPrinted>
  <dcterms:modified xsi:type="dcterms:W3CDTF">2020-12-02T16:18:55Z</dcterms:modified>
</cp:coreProperties>
</file>