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1" r:id="rId3"/>
    <p:sldMasterId id="2147483973" r:id="rId4"/>
    <p:sldMasterId id="2147484029" r:id="rId5"/>
  </p:sldMasterIdLst>
  <p:notesMasterIdLst>
    <p:notesMasterId r:id="rId41"/>
  </p:notesMasterIdLst>
  <p:sldIdLst>
    <p:sldId id="1198" r:id="rId6"/>
    <p:sldId id="1195" r:id="rId7"/>
    <p:sldId id="263" r:id="rId8"/>
    <p:sldId id="477" r:id="rId9"/>
    <p:sldId id="1230" r:id="rId10"/>
    <p:sldId id="1199" r:id="rId11"/>
    <p:sldId id="1202" r:id="rId12"/>
    <p:sldId id="530" r:id="rId13"/>
    <p:sldId id="531" r:id="rId14"/>
    <p:sldId id="1210" r:id="rId15"/>
    <p:sldId id="1204" r:id="rId16"/>
    <p:sldId id="1200" r:id="rId17"/>
    <p:sldId id="539" r:id="rId18"/>
    <p:sldId id="1225" r:id="rId19"/>
    <p:sldId id="1213" r:id="rId20"/>
    <p:sldId id="1214" r:id="rId21"/>
    <p:sldId id="1221" r:id="rId22"/>
    <p:sldId id="1215" r:id="rId23"/>
    <p:sldId id="1220" r:id="rId24"/>
    <p:sldId id="1219" r:id="rId25"/>
    <p:sldId id="1205" r:id="rId26"/>
    <p:sldId id="1201" r:id="rId27"/>
    <p:sldId id="533" r:id="rId28"/>
    <p:sldId id="524" r:id="rId29"/>
    <p:sldId id="1216" r:id="rId30"/>
    <p:sldId id="1217" r:id="rId31"/>
    <p:sldId id="478" r:id="rId32"/>
    <p:sldId id="1209" r:id="rId33"/>
    <p:sldId id="1229" r:id="rId34"/>
    <p:sldId id="1231" r:id="rId35"/>
    <p:sldId id="1232" r:id="rId36"/>
    <p:sldId id="1233" r:id="rId37"/>
    <p:sldId id="1234" r:id="rId38"/>
    <p:sldId id="1235" r:id="rId39"/>
    <p:sldId id="924" r:id="rId40"/>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0" autoAdjust="0"/>
    <p:restoredTop sz="74695" autoAdjust="0"/>
  </p:normalViewPr>
  <p:slideViewPr>
    <p:cSldViewPr>
      <p:cViewPr varScale="1">
        <p:scale>
          <a:sx n="50" d="100"/>
          <a:sy n="50" d="100"/>
        </p:scale>
        <p:origin x="1652" y="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COVID 19 Rate per 100,000 State Rank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RatePer100000</c:v>
                </c:pt>
              </c:strCache>
            </c:strRef>
          </c:tx>
          <c:spPr>
            <a:solidFill>
              <a:schemeClr val="accent1"/>
            </a:solidFill>
            <a:ln>
              <a:noFill/>
            </a:ln>
            <a:effectLst/>
          </c:spPr>
          <c:invertIfNegative val="0"/>
          <c:dPt>
            <c:idx val="24"/>
            <c:invertIfNegative val="0"/>
            <c:bubble3D val="0"/>
            <c:spPr>
              <a:solidFill>
                <a:schemeClr val="accent2"/>
              </a:solidFill>
              <a:ln>
                <a:noFill/>
              </a:ln>
              <a:effectLst/>
            </c:spPr>
            <c:extLst>
              <c:ext xmlns:c16="http://schemas.microsoft.com/office/drawing/2014/chart" uri="{C3380CC4-5D6E-409C-BE32-E72D297353CC}">
                <c16:uniqueId val="{00000003-37D3-48E4-A4E3-85666640B640}"/>
              </c:ext>
            </c:extLst>
          </c:dPt>
          <c:cat>
            <c:strRef>
              <c:f>Sheet1!$A$2:$A$52</c:f>
              <c:strCache>
                <c:ptCount val="51"/>
                <c:pt idx="0">
                  <c:v>Hawaii</c:v>
                </c:pt>
                <c:pt idx="1">
                  <c:v>Montana</c:v>
                </c:pt>
                <c:pt idx="2">
                  <c:v>Alaska</c:v>
                </c:pt>
                <c:pt idx="3">
                  <c:v>Oregon</c:v>
                </c:pt>
                <c:pt idx="4">
                  <c:v>West Virginia</c:v>
                </c:pt>
                <c:pt idx="5">
                  <c:v>Maine</c:v>
                </c:pt>
                <c:pt idx="6">
                  <c:v>Oklahoma</c:v>
                </c:pt>
                <c:pt idx="7">
                  <c:v>Wyoming</c:v>
                </c:pt>
                <c:pt idx="8">
                  <c:v>Arkansas</c:v>
                </c:pt>
                <c:pt idx="9">
                  <c:v>Texas</c:v>
                </c:pt>
                <c:pt idx="10">
                  <c:v>Idaho</c:v>
                </c:pt>
                <c:pt idx="11">
                  <c:v>North Carolina</c:v>
                </c:pt>
                <c:pt idx="12">
                  <c:v>Kentucky</c:v>
                </c:pt>
                <c:pt idx="13">
                  <c:v>Arizona</c:v>
                </c:pt>
                <c:pt idx="14">
                  <c:v>South Carolina</c:v>
                </c:pt>
                <c:pt idx="15">
                  <c:v>Vermont</c:v>
                </c:pt>
                <c:pt idx="16">
                  <c:v>Missouri</c:v>
                </c:pt>
                <c:pt idx="17">
                  <c:v>California</c:v>
                </c:pt>
                <c:pt idx="18">
                  <c:v>Wisconsin</c:v>
                </c:pt>
                <c:pt idx="19">
                  <c:v>Minnesota</c:v>
                </c:pt>
                <c:pt idx="20">
                  <c:v>North Dakota</c:v>
                </c:pt>
                <c:pt idx="21">
                  <c:v>Florida</c:v>
                </c:pt>
                <c:pt idx="22">
                  <c:v>Utah</c:v>
                </c:pt>
                <c:pt idx="23">
                  <c:v>Alabama</c:v>
                </c:pt>
                <c:pt idx="24">
                  <c:v>Ohio</c:v>
                </c:pt>
                <c:pt idx="25">
                  <c:v>Nevada</c:v>
                </c:pt>
                <c:pt idx="26">
                  <c:v>Tennessee</c:v>
                </c:pt>
                <c:pt idx="27">
                  <c:v>New Hampshire</c:v>
                </c:pt>
                <c:pt idx="28">
                  <c:v>Kansas</c:v>
                </c:pt>
                <c:pt idx="29">
                  <c:v>New Mexico</c:v>
                </c:pt>
                <c:pt idx="30">
                  <c:v>Washington</c:v>
                </c:pt>
                <c:pt idx="31">
                  <c:v>Virginia</c:v>
                </c:pt>
                <c:pt idx="32">
                  <c:v>Georgia</c:v>
                </c:pt>
                <c:pt idx="33">
                  <c:v>Mississippi</c:v>
                </c:pt>
                <c:pt idx="34">
                  <c:v>Colorado</c:v>
                </c:pt>
                <c:pt idx="35">
                  <c:v>South Dakota</c:v>
                </c:pt>
                <c:pt idx="36">
                  <c:v>Indiana</c:v>
                </c:pt>
                <c:pt idx="37">
                  <c:v>Iowa</c:v>
                </c:pt>
                <c:pt idx="38">
                  <c:v>Nebraska</c:v>
                </c:pt>
                <c:pt idx="39">
                  <c:v>Pennsylvania</c:v>
                </c:pt>
                <c:pt idx="40">
                  <c:v>Maryland</c:v>
                </c:pt>
                <c:pt idx="41">
                  <c:v>Illinois</c:v>
                </c:pt>
                <c:pt idx="42">
                  <c:v>Delaware</c:v>
                </c:pt>
                <c:pt idx="43">
                  <c:v>Louisiana</c:v>
                </c:pt>
                <c:pt idx="44">
                  <c:v>Michigan</c:v>
                </c:pt>
                <c:pt idx="45">
                  <c:v>District of Columbia</c:v>
                </c:pt>
                <c:pt idx="46">
                  <c:v>Connecticut</c:v>
                </c:pt>
                <c:pt idx="47">
                  <c:v>Rhode Island</c:v>
                </c:pt>
                <c:pt idx="48">
                  <c:v>Massachusetts</c:v>
                </c:pt>
                <c:pt idx="49">
                  <c:v>New Jersey</c:v>
                </c:pt>
                <c:pt idx="50">
                  <c:v>New York</c:v>
                </c:pt>
              </c:strCache>
            </c:strRef>
          </c:cat>
          <c:val>
            <c:numRef>
              <c:f>Sheet1!$B$2:$B$52</c:f>
              <c:numCache>
                <c:formatCode>General</c:formatCode>
                <c:ptCount val="51"/>
                <c:pt idx="0">
                  <c:v>40.5</c:v>
                </c:pt>
                <c:pt idx="1">
                  <c:v>43.2</c:v>
                </c:pt>
                <c:pt idx="2">
                  <c:v>50.7</c:v>
                </c:pt>
                <c:pt idx="3">
                  <c:v>71.3</c:v>
                </c:pt>
                <c:pt idx="4">
                  <c:v>71.8</c:v>
                </c:pt>
                <c:pt idx="5">
                  <c:v>102.7</c:v>
                </c:pt>
                <c:pt idx="6">
                  <c:v>106.8</c:v>
                </c:pt>
                <c:pt idx="7">
                  <c:v>111.5</c:v>
                </c:pt>
                <c:pt idx="8">
                  <c:v>121.6</c:v>
                </c:pt>
                <c:pt idx="9">
                  <c:v>123.3</c:v>
                </c:pt>
                <c:pt idx="10">
                  <c:v>124.2</c:v>
                </c:pt>
                <c:pt idx="11">
                  <c:v>129</c:v>
                </c:pt>
                <c:pt idx="12">
                  <c:v>137.19999999999999</c:v>
                </c:pt>
                <c:pt idx="13">
                  <c:v>138.69999999999999</c:v>
                </c:pt>
                <c:pt idx="14">
                  <c:v>140.5</c:v>
                </c:pt>
                <c:pt idx="15">
                  <c:v>146.30000000000001</c:v>
                </c:pt>
                <c:pt idx="16">
                  <c:v>152.5</c:v>
                </c:pt>
                <c:pt idx="17">
                  <c:v>153.19999999999999</c:v>
                </c:pt>
                <c:pt idx="18">
                  <c:v>158.5</c:v>
                </c:pt>
                <c:pt idx="19">
                  <c:v>179.8</c:v>
                </c:pt>
                <c:pt idx="20">
                  <c:v>180.4</c:v>
                </c:pt>
                <c:pt idx="21">
                  <c:v>182.3</c:v>
                </c:pt>
                <c:pt idx="22">
                  <c:v>183.3</c:v>
                </c:pt>
                <c:pt idx="23">
                  <c:v>189.1</c:v>
                </c:pt>
                <c:pt idx="24">
                  <c:v>189.3</c:v>
                </c:pt>
                <c:pt idx="25">
                  <c:v>190</c:v>
                </c:pt>
                <c:pt idx="26">
                  <c:v>209.2</c:v>
                </c:pt>
                <c:pt idx="27">
                  <c:v>209.6</c:v>
                </c:pt>
                <c:pt idx="28">
                  <c:v>211</c:v>
                </c:pt>
                <c:pt idx="29">
                  <c:v>214.4</c:v>
                </c:pt>
                <c:pt idx="30">
                  <c:v>215.4</c:v>
                </c:pt>
                <c:pt idx="31">
                  <c:v>262.3</c:v>
                </c:pt>
                <c:pt idx="32">
                  <c:v>298.3</c:v>
                </c:pt>
                <c:pt idx="33">
                  <c:v>304.39999999999998</c:v>
                </c:pt>
                <c:pt idx="34">
                  <c:v>321.60000000000002</c:v>
                </c:pt>
                <c:pt idx="35">
                  <c:v>329.3</c:v>
                </c:pt>
                <c:pt idx="36">
                  <c:v>336.3</c:v>
                </c:pt>
                <c:pt idx="37">
                  <c:v>350.4</c:v>
                </c:pt>
                <c:pt idx="38">
                  <c:v>372.7</c:v>
                </c:pt>
                <c:pt idx="39">
                  <c:v>413.2</c:v>
                </c:pt>
                <c:pt idx="40">
                  <c:v>504.5</c:v>
                </c:pt>
                <c:pt idx="41">
                  <c:v>556.29999999999995</c:v>
                </c:pt>
                <c:pt idx="42">
                  <c:v>631.79999999999995</c:v>
                </c:pt>
                <c:pt idx="43">
                  <c:v>659.3</c:v>
                </c:pt>
                <c:pt idx="44">
                  <c:v>661.3</c:v>
                </c:pt>
                <c:pt idx="45">
                  <c:v>804.9</c:v>
                </c:pt>
                <c:pt idx="46">
                  <c:v>889.6</c:v>
                </c:pt>
                <c:pt idx="47">
                  <c:v>995.9</c:v>
                </c:pt>
                <c:pt idx="48">
                  <c:v>1068.0999999999999</c:v>
                </c:pt>
                <c:pt idx="49">
                  <c:v>1500.1</c:v>
                </c:pt>
                <c:pt idx="50">
                  <c:v>1647.5</c:v>
                </c:pt>
              </c:numCache>
            </c:numRef>
          </c:val>
          <c:extLst>
            <c:ext xmlns:c16="http://schemas.microsoft.com/office/drawing/2014/chart" uri="{C3380CC4-5D6E-409C-BE32-E72D297353CC}">
              <c16:uniqueId val="{00000000-37D3-48E4-A4E3-85666640B640}"/>
            </c:ext>
          </c:extLst>
        </c:ser>
        <c:dLbls>
          <c:showLegendKey val="0"/>
          <c:showVal val="0"/>
          <c:showCatName val="0"/>
          <c:showSerName val="0"/>
          <c:showPercent val="0"/>
          <c:showBubbleSize val="0"/>
        </c:dLbls>
        <c:gapWidth val="219"/>
        <c:axId val="503052616"/>
        <c:axId val="503043104"/>
      </c:barChart>
      <c:catAx>
        <c:axId val="50305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043104"/>
        <c:crosses val="autoZero"/>
        <c:auto val="1"/>
        <c:lblAlgn val="ctr"/>
        <c:lblOffset val="100"/>
        <c:noMultiLvlLbl val="0"/>
      </c:catAx>
      <c:valAx>
        <c:axId val="503043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05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Unemployment Rate State Comparison, April 18, 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Unemployment Rate Percent</c:v>
                </c:pt>
              </c:strCache>
            </c:strRef>
          </c:tx>
          <c:spPr>
            <a:solidFill>
              <a:schemeClr val="accent1"/>
            </a:solidFill>
            <a:ln>
              <a:noFill/>
            </a:ln>
            <a:effectLst/>
          </c:spPr>
          <c:invertIfNegative val="0"/>
          <c:dPt>
            <c:idx val="32"/>
            <c:invertIfNegative val="0"/>
            <c:bubble3D val="0"/>
            <c:spPr>
              <a:solidFill>
                <a:schemeClr val="accent2"/>
              </a:solidFill>
              <a:ln>
                <a:noFill/>
              </a:ln>
              <a:effectLst/>
            </c:spPr>
            <c:extLst>
              <c:ext xmlns:c16="http://schemas.microsoft.com/office/drawing/2014/chart" uri="{C3380CC4-5D6E-409C-BE32-E72D297353CC}">
                <c16:uniqueId val="{00000003-18F2-4F1C-BD46-84BB31D14634}"/>
              </c:ext>
            </c:extLst>
          </c:dPt>
          <c:cat>
            <c:strRef>
              <c:f>Sheet1!$A$2:$A$52</c:f>
              <c:strCache>
                <c:ptCount val="51"/>
                <c:pt idx="0">
                  <c:v>South Dakota</c:v>
                </c:pt>
                <c:pt idx="1">
                  <c:v>Wyoming</c:v>
                </c:pt>
                <c:pt idx="2">
                  <c:v>Utah</c:v>
                </c:pt>
                <c:pt idx="3">
                  <c:v>Florida</c:v>
                </c:pt>
                <c:pt idx="4">
                  <c:v>Arizona</c:v>
                </c:pt>
                <c:pt idx="5">
                  <c:v>Texas</c:v>
                </c:pt>
                <c:pt idx="6">
                  <c:v>Nebraska</c:v>
                </c:pt>
                <c:pt idx="7">
                  <c:v>Indiana</c:v>
                </c:pt>
                <c:pt idx="8">
                  <c:v>Oklahoma</c:v>
                </c:pt>
                <c:pt idx="9">
                  <c:v>Colorado</c:v>
                </c:pt>
                <c:pt idx="10">
                  <c:v>North Dakota</c:v>
                </c:pt>
                <c:pt idx="11">
                  <c:v>Kansas</c:v>
                </c:pt>
                <c:pt idx="12">
                  <c:v>Maryland</c:v>
                </c:pt>
                <c:pt idx="13">
                  <c:v>Alabama</c:v>
                </c:pt>
                <c:pt idx="14">
                  <c:v>Virginia</c:v>
                </c:pt>
                <c:pt idx="15">
                  <c:v>District of Columbia</c:v>
                </c:pt>
                <c:pt idx="16">
                  <c:v>Arkansas</c:v>
                </c:pt>
                <c:pt idx="17">
                  <c:v>Missouri</c:v>
                </c:pt>
                <c:pt idx="18">
                  <c:v>Idaho</c:v>
                </c:pt>
                <c:pt idx="19">
                  <c:v>Delaware</c:v>
                </c:pt>
                <c:pt idx="20">
                  <c:v>Tennessee</c:v>
                </c:pt>
                <c:pt idx="21">
                  <c:v>California</c:v>
                </c:pt>
                <c:pt idx="22">
                  <c:v>Hawaii</c:v>
                </c:pt>
                <c:pt idx="23">
                  <c:v>Iowa</c:v>
                </c:pt>
                <c:pt idx="24">
                  <c:v>Wisconsin</c:v>
                </c:pt>
                <c:pt idx="25">
                  <c:v>South Carolina</c:v>
                </c:pt>
                <c:pt idx="26">
                  <c:v>Illinois</c:v>
                </c:pt>
                <c:pt idx="27">
                  <c:v>New Mexico</c:v>
                </c:pt>
                <c:pt idx="28">
                  <c:v>Maine</c:v>
                </c:pt>
                <c:pt idx="29">
                  <c:v>Mississippi</c:v>
                </c:pt>
                <c:pt idx="30">
                  <c:v>North Carolina</c:v>
                </c:pt>
                <c:pt idx="31">
                  <c:v>Kentucky</c:v>
                </c:pt>
                <c:pt idx="32">
                  <c:v>Ohio</c:v>
                </c:pt>
                <c:pt idx="33">
                  <c:v>Minnesota</c:v>
                </c:pt>
                <c:pt idx="34">
                  <c:v>Montana</c:v>
                </c:pt>
                <c:pt idx="35">
                  <c:v>Oregon</c:v>
                </c:pt>
                <c:pt idx="36">
                  <c:v>Massachusetts</c:v>
                </c:pt>
                <c:pt idx="37">
                  <c:v>New Jersey</c:v>
                </c:pt>
                <c:pt idx="38">
                  <c:v>Pennsylvania</c:v>
                </c:pt>
                <c:pt idx="39">
                  <c:v>Louisiana</c:v>
                </c:pt>
                <c:pt idx="40">
                  <c:v>New Hampshire</c:v>
                </c:pt>
                <c:pt idx="41">
                  <c:v>Alaska</c:v>
                </c:pt>
                <c:pt idx="42">
                  <c:v>Washington</c:v>
                </c:pt>
                <c:pt idx="43">
                  <c:v>New York</c:v>
                </c:pt>
                <c:pt idx="44">
                  <c:v>Georgia</c:v>
                </c:pt>
                <c:pt idx="45">
                  <c:v>Connecticut</c:v>
                </c:pt>
                <c:pt idx="46">
                  <c:v>Nevada</c:v>
                </c:pt>
                <c:pt idx="47">
                  <c:v>Rhode Island</c:v>
                </c:pt>
                <c:pt idx="48">
                  <c:v>Michigan</c:v>
                </c:pt>
                <c:pt idx="49">
                  <c:v>West Virginia</c:v>
                </c:pt>
                <c:pt idx="50">
                  <c:v>Vermont</c:v>
                </c:pt>
              </c:strCache>
            </c:strRef>
          </c:cat>
          <c:val>
            <c:numRef>
              <c:f>Sheet1!$B$2:$B$52</c:f>
              <c:numCache>
                <c:formatCode>General</c:formatCode>
                <c:ptCount val="51"/>
                <c:pt idx="0">
                  <c:v>5.4</c:v>
                </c:pt>
                <c:pt idx="1">
                  <c:v>6.1</c:v>
                </c:pt>
                <c:pt idx="2">
                  <c:v>6.1</c:v>
                </c:pt>
                <c:pt idx="3">
                  <c:v>6.3</c:v>
                </c:pt>
                <c:pt idx="4">
                  <c:v>6.8</c:v>
                </c:pt>
                <c:pt idx="5">
                  <c:v>7.8</c:v>
                </c:pt>
                <c:pt idx="6">
                  <c:v>7.9</c:v>
                </c:pt>
                <c:pt idx="7">
                  <c:v>8.3000000000000007</c:v>
                </c:pt>
                <c:pt idx="8">
                  <c:v>8.6</c:v>
                </c:pt>
                <c:pt idx="9">
                  <c:v>8.6</c:v>
                </c:pt>
                <c:pt idx="10">
                  <c:v>8.6</c:v>
                </c:pt>
                <c:pt idx="11">
                  <c:v>8.6999999999999993</c:v>
                </c:pt>
                <c:pt idx="12">
                  <c:v>8.8000000000000007</c:v>
                </c:pt>
                <c:pt idx="13">
                  <c:v>9</c:v>
                </c:pt>
                <c:pt idx="14">
                  <c:v>9.1</c:v>
                </c:pt>
                <c:pt idx="15">
                  <c:v>9.1</c:v>
                </c:pt>
                <c:pt idx="16">
                  <c:v>9.1</c:v>
                </c:pt>
                <c:pt idx="17">
                  <c:v>9.1999999999999993</c:v>
                </c:pt>
                <c:pt idx="18">
                  <c:v>9.6999999999999993</c:v>
                </c:pt>
                <c:pt idx="19">
                  <c:v>10.1</c:v>
                </c:pt>
                <c:pt idx="20">
                  <c:v>10.4</c:v>
                </c:pt>
                <c:pt idx="21">
                  <c:v>10.9</c:v>
                </c:pt>
                <c:pt idx="22">
                  <c:v>11</c:v>
                </c:pt>
                <c:pt idx="23">
                  <c:v>11</c:v>
                </c:pt>
                <c:pt idx="24">
                  <c:v>11.3</c:v>
                </c:pt>
                <c:pt idx="25">
                  <c:v>11.5</c:v>
                </c:pt>
                <c:pt idx="26">
                  <c:v>11.5</c:v>
                </c:pt>
                <c:pt idx="27">
                  <c:v>11.7</c:v>
                </c:pt>
                <c:pt idx="28">
                  <c:v>12.1</c:v>
                </c:pt>
                <c:pt idx="29">
                  <c:v>12.2</c:v>
                </c:pt>
                <c:pt idx="30">
                  <c:v>12.6</c:v>
                </c:pt>
                <c:pt idx="31">
                  <c:v>13.8</c:v>
                </c:pt>
                <c:pt idx="32">
                  <c:v>14.5</c:v>
                </c:pt>
                <c:pt idx="33">
                  <c:v>14.6</c:v>
                </c:pt>
                <c:pt idx="34">
                  <c:v>14.8</c:v>
                </c:pt>
                <c:pt idx="35">
                  <c:v>14.9</c:v>
                </c:pt>
                <c:pt idx="36">
                  <c:v>14.9</c:v>
                </c:pt>
                <c:pt idx="37">
                  <c:v>15.4</c:v>
                </c:pt>
                <c:pt idx="38">
                  <c:v>15.7</c:v>
                </c:pt>
                <c:pt idx="39">
                  <c:v>15.9</c:v>
                </c:pt>
                <c:pt idx="40">
                  <c:v>16.399999999999999</c:v>
                </c:pt>
                <c:pt idx="41">
                  <c:v>16.899999999999999</c:v>
                </c:pt>
                <c:pt idx="42">
                  <c:v>17.100000000000001</c:v>
                </c:pt>
                <c:pt idx="43">
                  <c:v>17.2</c:v>
                </c:pt>
                <c:pt idx="44">
                  <c:v>17.3</c:v>
                </c:pt>
                <c:pt idx="45">
                  <c:v>18.7</c:v>
                </c:pt>
                <c:pt idx="46">
                  <c:v>19.899999999999999</c:v>
                </c:pt>
                <c:pt idx="47">
                  <c:v>20.399999999999999</c:v>
                </c:pt>
                <c:pt idx="48">
                  <c:v>21.7</c:v>
                </c:pt>
                <c:pt idx="49">
                  <c:v>21.9</c:v>
                </c:pt>
                <c:pt idx="50">
                  <c:v>25.2</c:v>
                </c:pt>
              </c:numCache>
            </c:numRef>
          </c:val>
          <c:extLst>
            <c:ext xmlns:c16="http://schemas.microsoft.com/office/drawing/2014/chart" uri="{C3380CC4-5D6E-409C-BE32-E72D297353CC}">
              <c16:uniqueId val="{00000000-18F2-4F1C-BD46-84BB31D14634}"/>
            </c:ext>
          </c:extLst>
        </c:ser>
        <c:dLbls>
          <c:showLegendKey val="0"/>
          <c:showVal val="0"/>
          <c:showCatName val="0"/>
          <c:showSerName val="0"/>
          <c:showPercent val="0"/>
          <c:showBubbleSize val="0"/>
        </c:dLbls>
        <c:gapWidth val="219"/>
        <c:overlap val="-27"/>
        <c:axId val="708458168"/>
        <c:axId val="708459480"/>
      </c:barChart>
      <c:catAx>
        <c:axId val="70845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459480"/>
        <c:crosses val="autoZero"/>
        <c:auto val="1"/>
        <c:lblAlgn val="ctr"/>
        <c:lblOffset val="100"/>
        <c:noMultiLvlLbl val="0"/>
      </c:catAx>
      <c:valAx>
        <c:axId val="70845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458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CARES Act Business Development Project Funding:</a:t>
            </a:r>
            <a:r>
              <a:rPr lang="en-US" baseline="0" dirty="0"/>
              <a:t> </a:t>
            </a:r>
            <a:r>
              <a:rPr lang="en-US" dirty="0"/>
              <a:t>Federal Stimulus 3.0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6A88-4B2B-BD7C-9AB8C28CA2AE}"/>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PPP Round 1</c:v>
                </c:pt>
              </c:strCache>
            </c:strRef>
          </c:tx>
          <c:spPr>
            <a:solidFill>
              <a:schemeClr val="accent1"/>
            </a:solidFill>
            <a:ln>
              <a:noFill/>
            </a:ln>
            <a:effectLst/>
          </c:spPr>
          <c:invertIfNegative val="0"/>
          <c:cat>
            <c:strRef>
              <c:f>Sheet1!$A$2:$A$12</c:f>
              <c:strCache>
                <c:ptCount val="11"/>
                <c:pt idx="0">
                  <c:v>Georgia</c:v>
                </c:pt>
                <c:pt idx="1">
                  <c:v>New Jersey</c:v>
                </c:pt>
                <c:pt idx="2">
                  <c:v>Michigan</c:v>
                </c:pt>
                <c:pt idx="3">
                  <c:v>Massachusetts</c:v>
                </c:pt>
                <c:pt idx="4">
                  <c:v>Ohio</c:v>
                </c:pt>
                <c:pt idx="5">
                  <c:v>Pennsylvania</c:v>
                </c:pt>
                <c:pt idx="6">
                  <c:v>Illinois</c:v>
                </c:pt>
                <c:pt idx="7">
                  <c:v>Florida</c:v>
                </c:pt>
                <c:pt idx="8">
                  <c:v>New York</c:v>
                </c:pt>
                <c:pt idx="9">
                  <c:v>Texas</c:v>
                </c:pt>
                <c:pt idx="10">
                  <c:v>California</c:v>
                </c:pt>
              </c:strCache>
            </c:strRef>
          </c:cat>
          <c:val>
            <c:numRef>
              <c:f>Sheet1!$B$2:$B$12</c:f>
              <c:numCache>
                <c:formatCode>"$"#,##0_);[Red]\("$"#,##0\)</c:formatCode>
                <c:ptCount val="11"/>
                <c:pt idx="0">
                  <c:v>9464475442</c:v>
                </c:pt>
                <c:pt idx="1">
                  <c:v>9527794260</c:v>
                </c:pt>
                <c:pt idx="2">
                  <c:v>10381310070</c:v>
                </c:pt>
                <c:pt idx="3">
                  <c:v>10360907178</c:v>
                </c:pt>
                <c:pt idx="4">
                  <c:v>14108889927</c:v>
                </c:pt>
                <c:pt idx="5">
                  <c:v>15697648689</c:v>
                </c:pt>
                <c:pt idx="6">
                  <c:v>15972578071</c:v>
                </c:pt>
                <c:pt idx="7">
                  <c:v>17863199837</c:v>
                </c:pt>
                <c:pt idx="8">
                  <c:v>20345681101</c:v>
                </c:pt>
                <c:pt idx="9">
                  <c:v>28483710273</c:v>
                </c:pt>
                <c:pt idx="10">
                  <c:v>33413693192</c:v>
                </c:pt>
              </c:numCache>
            </c:numRef>
          </c:val>
          <c:extLst>
            <c:ext xmlns:c16="http://schemas.microsoft.com/office/drawing/2014/chart" uri="{C3380CC4-5D6E-409C-BE32-E72D297353CC}">
              <c16:uniqueId val="{00000000-D751-46CA-8D8F-FB059E40BD6C}"/>
            </c:ext>
          </c:extLst>
        </c:ser>
        <c:dLbls>
          <c:showLegendKey val="0"/>
          <c:showVal val="0"/>
          <c:showCatName val="0"/>
          <c:showSerName val="0"/>
          <c:showPercent val="0"/>
          <c:showBubbleSize val="0"/>
        </c:dLbls>
        <c:gapWidth val="219"/>
        <c:overlap val="-27"/>
        <c:axId val="706052952"/>
        <c:axId val="706047376"/>
      </c:barChart>
      <c:catAx>
        <c:axId val="70605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047376"/>
        <c:crosses val="autoZero"/>
        <c:auto val="1"/>
        <c:lblAlgn val="ctr"/>
        <c:lblOffset val="100"/>
        <c:noMultiLvlLbl val="0"/>
      </c:catAx>
      <c:valAx>
        <c:axId val="7060473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052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PPP Round 2</c:v>
                </c:pt>
              </c:strCache>
            </c:strRef>
          </c:tx>
          <c:spPr>
            <a:solidFill>
              <a:schemeClr val="accent1"/>
            </a:solidFill>
            <a:ln>
              <a:noFill/>
            </a:ln>
            <a:effectLst/>
          </c:spPr>
          <c:invertIfNegative val="0"/>
          <c:cat>
            <c:strRef>
              <c:f>Sheet1!$A$2:$A$12</c:f>
              <c:strCache>
                <c:ptCount val="11"/>
                <c:pt idx="0">
                  <c:v>Ohio</c:v>
                </c:pt>
                <c:pt idx="1">
                  <c:v>Georgia</c:v>
                </c:pt>
                <c:pt idx="2">
                  <c:v>Washington</c:v>
                </c:pt>
                <c:pt idx="3">
                  <c:v>Pennsylvania</c:v>
                </c:pt>
                <c:pt idx="4">
                  <c:v>Michigan</c:v>
                </c:pt>
                <c:pt idx="5">
                  <c:v>Illinois</c:v>
                </c:pt>
                <c:pt idx="6">
                  <c:v>New Jersey</c:v>
                </c:pt>
                <c:pt idx="7">
                  <c:v>Florida</c:v>
                </c:pt>
                <c:pt idx="8">
                  <c:v>Texas</c:v>
                </c:pt>
                <c:pt idx="9">
                  <c:v>New York</c:v>
                </c:pt>
                <c:pt idx="10">
                  <c:v>California</c:v>
                </c:pt>
              </c:strCache>
            </c:strRef>
          </c:cat>
          <c:val>
            <c:numRef>
              <c:f>Sheet1!$B$2:$B$12</c:f>
              <c:numCache>
                <c:formatCode>"$"#,##0_);[Red]\("$"#,##0\)</c:formatCode>
                <c:ptCount val="11"/>
                <c:pt idx="0">
                  <c:v>4945138628</c:v>
                </c:pt>
                <c:pt idx="1">
                  <c:v>5117317474</c:v>
                </c:pt>
                <c:pt idx="2">
                  <c:v>5394106824</c:v>
                </c:pt>
                <c:pt idx="3">
                  <c:v>5740967808</c:v>
                </c:pt>
                <c:pt idx="4">
                  <c:v>5822149865</c:v>
                </c:pt>
                <c:pt idx="5">
                  <c:v>6973556382</c:v>
                </c:pt>
                <c:pt idx="6">
                  <c:v>8027542309</c:v>
                </c:pt>
                <c:pt idx="7">
                  <c:v>13410559155</c:v>
                </c:pt>
                <c:pt idx="8">
                  <c:v>13860253758</c:v>
                </c:pt>
                <c:pt idx="9">
                  <c:v>18789434045</c:v>
                </c:pt>
                <c:pt idx="10">
                  <c:v>35802231257</c:v>
                </c:pt>
              </c:numCache>
            </c:numRef>
          </c:val>
          <c:extLst>
            <c:ext xmlns:c16="http://schemas.microsoft.com/office/drawing/2014/chart" uri="{C3380CC4-5D6E-409C-BE32-E72D297353CC}">
              <c16:uniqueId val="{00000000-80FD-4C67-A7A4-A1EDCC9AC7C9}"/>
            </c:ext>
          </c:extLst>
        </c:ser>
        <c:dLbls>
          <c:showLegendKey val="0"/>
          <c:showVal val="0"/>
          <c:showCatName val="0"/>
          <c:showSerName val="0"/>
          <c:showPercent val="0"/>
          <c:showBubbleSize val="0"/>
        </c:dLbls>
        <c:gapWidth val="219"/>
        <c:overlap val="-27"/>
        <c:axId val="825613520"/>
        <c:axId val="825614504"/>
      </c:barChart>
      <c:catAx>
        <c:axId val="82561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5614504"/>
        <c:crosses val="autoZero"/>
        <c:auto val="1"/>
        <c:lblAlgn val="ctr"/>
        <c:lblOffset val="100"/>
        <c:noMultiLvlLbl val="0"/>
      </c:catAx>
      <c:valAx>
        <c:axId val="8256145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5613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CE2DE-F45A-40E9-93B3-F975301FCA2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6E40DD55-0828-42B2-BC47-E02EEF39E334}" type="pres">
      <dgm:prSet presAssocID="{2ECCE2DE-F45A-40E9-93B3-F975301FCA20}" presName="Name0" presStyleCnt="0">
        <dgm:presLayoutVars>
          <dgm:chMax val="5"/>
          <dgm:chPref val="5"/>
          <dgm:dir/>
          <dgm:animLvl val="lvl"/>
        </dgm:presLayoutVars>
      </dgm:prSet>
      <dgm:spPr/>
    </dgm:pt>
  </dgm:ptLst>
  <dgm:cxnLst>
    <dgm:cxn modelId="{55CDADA9-9B01-4C80-92C9-20A2076C1951}" type="presOf" srcId="{2ECCE2DE-F45A-40E9-93B3-F975301FCA20}" destId="{6E40DD55-0828-42B2-BC47-E02EEF39E334}" srcOrd="0"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09E680-86E8-4230-9A75-99A2BA81344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5BE53B32-A3F1-4A46-87F4-F47C1BC89CC9}">
      <dgm:prSet/>
      <dgm:spPr/>
      <dgm:t>
        <a:bodyPr/>
        <a:lstStyle/>
        <a:p>
          <a:pPr>
            <a:buFont typeface="Symbol" panose="05050102010706020507" pitchFamily="18" charset="2"/>
            <a:buChar char=""/>
          </a:pPr>
          <a:r>
            <a:rPr lang="en-US" dirty="0"/>
            <a:t>$5B in COVID 19 federal stimulus CDBG funding</a:t>
          </a:r>
        </a:p>
      </dgm:t>
    </dgm:pt>
    <dgm:pt modelId="{526752B9-04AE-4A6A-8BE1-B3CBC0C2B7E7}" type="parTrans" cxnId="{19533E70-3A8A-495C-94BC-243284893ABC}">
      <dgm:prSet/>
      <dgm:spPr/>
      <dgm:t>
        <a:bodyPr/>
        <a:lstStyle/>
        <a:p>
          <a:endParaRPr lang="en-US"/>
        </a:p>
      </dgm:t>
    </dgm:pt>
    <dgm:pt modelId="{A280DC16-AC37-4145-B475-08E22682B484}" type="sibTrans" cxnId="{19533E70-3A8A-495C-94BC-243284893ABC}">
      <dgm:prSet/>
      <dgm:spPr/>
      <dgm:t>
        <a:bodyPr/>
        <a:lstStyle/>
        <a:p>
          <a:endParaRPr lang="en-US"/>
        </a:p>
      </dgm:t>
    </dgm:pt>
    <dgm:pt modelId="{9CE263BB-A12B-4BCC-9C6F-ADDCB7F7E6E1}">
      <dgm:prSet/>
      <dgm:spPr/>
      <dgm:t>
        <a:bodyPr/>
        <a:lstStyle/>
        <a:p>
          <a:pPr>
            <a:buFont typeface="Courier New" panose="02070309020205020404" pitchFamily="49" charset="0"/>
            <a:buChar char="o"/>
          </a:pPr>
          <a:r>
            <a:rPr lang="en-US" dirty="0"/>
            <a:t>$2B distributed by 2020 allocation to large cities and states</a:t>
          </a:r>
        </a:p>
      </dgm:t>
    </dgm:pt>
    <dgm:pt modelId="{432D56B4-9609-47FE-A9B2-AD0BB36673DA}" type="parTrans" cxnId="{420E0679-8752-464B-AF2C-1989E780E37C}">
      <dgm:prSet/>
      <dgm:spPr/>
      <dgm:t>
        <a:bodyPr/>
        <a:lstStyle/>
        <a:p>
          <a:endParaRPr lang="en-US"/>
        </a:p>
      </dgm:t>
    </dgm:pt>
    <dgm:pt modelId="{B031863B-79B8-4394-8BA6-E984F74D925A}" type="sibTrans" cxnId="{420E0679-8752-464B-AF2C-1989E780E37C}">
      <dgm:prSet/>
      <dgm:spPr/>
      <dgm:t>
        <a:bodyPr/>
        <a:lstStyle/>
        <a:p>
          <a:endParaRPr lang="en-US"/>
        </a:p>
      </dgm:t>
    </dgm:pt>
    <dgm:pt modelId="{3733E32F-B29C-4E9A-8C45-A460A611EEE8}">
      <dgm:prSet/>
      <dgm:spPr/>
      <dgm:t>
        <a:bodyPr/>
        <a:lstStyle/>
        <a:p>
          <a:pPr>
            <a:buFont typeface="Courier New" panose="02070309020205020404" pitchFamily="49" charset="0"/>
            <a:buChar char="o"/>
          </a:pPr>
          <a:r>
            <a:rPr lang="en-US" dirty="0"/>
            <a:t>$1B distributed to states in 45 days to combat COVID 19</a:t>
          </a:r>
        </a:p>
      </dgm:t>
    </dgm:pt>
    <dgm:pt modelId="{8B43B04E-6738-4E99-AC91-3A9F8DF934D6}" type="parTrans" cxnId="{F41C4B93-364A-458D-9B56-F4EB05FAFA60}">
      <dgm:prSet/>
      <dgm:spPr/>
      <dgm:t>
        <a:bodyPr/>
        <a:lstStyle/>
        <a:p>
          <a:endParaRPr lang="en-US"/>
        </a:p>
      </dgm:t>
    </dgm:pt>
    <dgm:pt modelId="{41DA4E5D-C162-44D2-8A20-5E8F08BFB1B4}" type="sibTrans" cxnId="{F41C4B93-364A-458D-9B56-F4EB05FAFA60}">
      <dgm:prSet/>
      <dgm:spPr/>
      <dgm:t>
        <a:bodyPr/>
        <a:lstStyle/>
        <a:p>
          <a:endParaRPr lang="en-US"/>
        </a:p>
      </dgm:t>
    </dgm:pt>
    <dgm:pt modelId="{01DEBC38-D2DB-457F-9CA2-F689108119F0}">
      <dgm:prSet/>
      <dgm:spPr/>
      <dgm:t>
        <a:bodyPr/>
        <a:lstStyle/>
        <a:p>
          <a:pPr>
            <a:buFont typeface="Courier New" panose="02070309020205020404" pitchFamily="49" charset="0"/>
            <a:buChar char="o"/>
          </a:pPr>
          <a:r>
            <a:rPr lang="en-US" dirty="0"/>
            <a:t>$2B distributed to states for longer term economic and housing disruptions</a:t>
          </a:r>
        </a:p>
      </dgm:t>
    </dgm:pt>
    <dgm:pt modelId="{6A835E7D-DC7B-427D-A44C-333DF653B86A}" type="parTrans" cxnId="{A183928D-4D35-4B22-AC7B-CF059C5D835F}">
      <dgm:prSet/>
      <dgm:spPr/>
      <dgm:t>
        <a:bodyPr/>
        <a:lstStyle/>
        <a:p>
          <a:endParaRPr lang="en-US"/>
        </a:p>
      </dgm:t>
    </dgm:pt>
    <dgm:pt modelId="{4996F196-607E-42D0-B53D-C11886C31CDF}" type="sibTrans" cxnId="{A183928D-4D35-4B22-AC7B-CF059C5D835F}">
      <dgm:prSet/>
      <dgm:spPr/>
      <dgm:t>
        <a:bodyPr/>
        <a:lstStyle/>
        <a:p>
          <a:endParaRPr lang="en-US"/>
        </a:p>
      </dgm:t>
    </dgm:pt>
    <dgm:pt modelId="{59F2300C-53E8-47F3-B2BA-B65CB1C0BF2C}" type="pres">
      <dgm:prSet presAssocID="{F009E680-86E8-4230-9A75-99A2BA813443}" presName="Name0" presStyleCnt="0">
        <dgm:presLayoutVars>
          <dgm:dir/>
          <dgm:animLvl val="lvl"/>
          <dgm:resizeHandles val="exact"/>
        </dgm:presLayoutVars>
      </dgm:prSet>
      <dgm:spPr/>
    </dgm:pt>
    <dgm:pt modelId="{001B16AF-433B-4343-B414-CBFF1338BC08}" type="pres">
      <dgm:prSet presAssocID="{5BE53B32-A3F1-4A46-87F4-F47C1BC89CC9}" presName="linNode" presStyleCnt="0"/>
      <dgm:spPr/>
    </dgm:pt>
    <dgm:pt modelId="{A43EE117-B856-4C78-9C45-81DB84EDB193}" type="pres">
      <dgm:prSet presAssocID="{5BE53B32-A3F1-4A46-87F4-F47C1BC89CC9}" presName="parTx" presStyleLbl="revTx" presStyleIdx="0" presStyleCnt="1">
        <dgm:presLayoutVars>
          <dgm:chMax val="1"/>
          <dgm:bulletEnabled val="1"/>
        </dgm:presLayoutVars>
      </dgm:prSet>
      <dgm:spPr/>
    </dgm:pt>
    <dgm:pt modelId="{06C2470E-1370-41F9-8816-72F8CF0C764C}" type="pres">
      <dgm:prSet presAssocID="{5BE53B32-A3F1-4A46-87F4-F47C1BC89CC9}" presName="bracket" presStyleLbl="parChTrans1D1" presStyleIdx="0" presStyleCnt="1"/>
      <dgm:spPr/>
    </dgm:pt>
    <dgm:pt modelId="{7573A7FF-8C2D-4261-9A58-7D7C211CECE6}" type="pres">
      <dgm:prSet presAssocID="{5BE53B32-A3F1-4A46-87F4-F47C1BC89CC9}" presName="spH" presStyleCnt="0"/>
      <dgm:spPr/>
    </dgm:pt>
    <dgm:pt modelId="{F5211FBC-1CEA-4CBD-8FCD-462BAE03E8FB}" type="pres">
      <dgm:prSet presAssocID="{5BE53B32-A3F1-4A46-87F4-F47C1BC89CC9}" presName="desTx" presStyleLbl="node1" presStyleIdx="0" presStyleCnt="1" custScaleY="87221">
        <dgm:presLayoutVars>
          <dgm:bulletEnabled val="1"/>
        </dgm:presLayoutVars>
      </dgm:prSet>
      <dgm:spPr/>
    </dgm:pt>
  </dgm:ptLst>
  <dgm:cxnLst>
    <dgm:cxn modelId="{00A04560-3D66-49D7-9CDF-D42AD6BBE763}" type="presOf" srcId="{01DEBC38-D2DB-457F-9CA2-F689108119F0}" destId="{F5211FBC-1CEA-4CBD-8FCD-462BAE03E8FB}" srcOrd="0" destOrd="2" presId="urn:diagrams.loki3.com/BracketList"/>
    <dgm:cxn modelId="{C8C3FB48-92FD-4AB1-9020-99F853D20F26}" type="presOf" srcId="{3733E32F-B29C-4E9A-8C45-A460A611EEE8}" destId="{F5211FBC-1CEA-4CBD-8FCD-462BAE03E8FB}" srcOrd="0" destOrd="1" presId="urn:diagrams.loki3.com/BracketList"/>
    <dgm:cxn modelId="{19533E70-3A8A-495C-94BC-243284893ABC}" srcId="{F009E680-86E8-4230-9A75-99A2BA813443}" destId="{5BE53B32-A3F1-4A46-87F4-F47C1BC89CC9}" srcOrd="0" destOrd="0" parTransId="{526752B9-04AE-4A6A-8BE1-B3CBC0C2B7E7}" sibTransId="{A280DC16-AC37-4145-B475-08E22682B484}"/>
    <dgm:cxn modelId="{420E0679-8752-464B-AF2C-1989E780E37C}" srcId="{5BE53B32-A3F1-4A46-87F4-F47C1BC89CC9}" destId="{9CE263BB-A12B-4BCC-9C6F-ADDCB7F7E6E1}" srcOrd="0" destOrd="0" parTransId="{432D56B4-9609-47FE-A9B2-AD0BB36673DA}" sibTransId="{B031863B-79B8-4394-8BA6-E984F74D925A}"/>
    <dgm:cxn modelId="{A183928D-4D35-4B22-AC7B-CF059C5D835F}" srcId="{5BE53B32-A3F1-4A46-87F4-F47C1BC89CC9}" destId="{01DEBC38-D2DB-457F-9CA2-F689108119F0}" srcOrd="2" destOrd="0" parTransId="{6A835E7D-DC7B-427D-A44C-333DF653B86A}" sibTransId="{4996F196-607E-42D0-B53D-C11886C31CDF}"/>
    <dgm:cxn modelId="{F41C4B93-364A-458D-9B56-F4EB05FAFA60}" srcId="{5BE53B32-A3F1-4A46-87F4-F47C1BC89CC9}" destId="{3733E32F-B29C-4E9A-8C45-A460A611EEE8}" srcOrd="1" destOrd="0" parTransId="{8B43B04E-6738-4E99-AC91-3A9F8DF934D6}" sibTransId="{41DA4E5D-C162-44D2-8A20-5E8F08BFB1B4}"/>
    <dgm:cxn modelId="{2A9744AA-9A73-40F8-B635-F6296B0A40DF}" type="presOf" srcId="{9CE263BB-A12B-4BCC-9C6F-ADDCB7F7E6E1}" destId="{F5211FBC-1CEA-4CBD-8FCD-462BAE03E8FB}" srcOrd="0" destOrd="0" presId="urn:diagrams.loki3.com/BracketList"/>
    <dgm:cxn modelId="{53404ED7-8662-4CF7-B51C-2E1966CA4323}" type="presOf" srcId="{5BE53B32-A3F1-4A46-87F4-F47C1BC89CC9}" destId="{A43EE117-B856-4C78-9C45-81DB84EDB193}" srcOrd="0" destOrd="0" presId="urn:diagrams.loki3.com/BracketList"/>
    <dgm:cxn modelId="{D4C7D1D8-7E36-40C6-B1E2-0D12430A2DAC}" type="presOf" srcId="{F009E680-86E8-4230-9A75-99A2BA813443}" destId="{59F2300C-53E8-47F3-B2BA-B65CB1C0BF2C}" srcOrd="0" destOrd="0" presId="urn:diagrams.loki3.com/BracketList"/>
    <dgm:cxn modelId="{D6E09094-2BF9-44D2-9841-C882FEBE0097}" type="presParOf" srcId="{59F2300C-53E8-47F3-B2BA-B65CB1C0BF2C}" destId="{001B16AF-433B-4343-B414-CBFF1338BC08}" srcOrd="0" destOrd="0" presId="urn:diagrams.loki3.com/BracketList"/>
    <dgm:cxn modelId="{A59D8332-C711-4324-BB57-A497174E97F2}" type="presParOf" srcId="{001B16AF-433B-4343-B414-CBFF1338BC08}" destId="{A43EE117-B856-4C78-9C45-81DB84EDB193}" srcOrd="0" destOrd="0" presId="urn:diagrams.loki3.com/BracketList"/>
    <dgm:cxn modelId="{CF94530A-5EB5-4FA6-A4FF-B54DE1BE9AAD}" type="presParOf" srcId="{001B16AF-433B-4343-B414-CBFF1338BC08}" destId="{06C2470E-1370-41F9-8816-72F8CF0C764C}" srcOrd="1" destOrd="0" presId="urn:diagrams.loki3.com/BracketList"/>
    <dgm:cxn modelId="{750E4019-4D69-4BA5-9515-0A8D58203918}" type="presParOf" srcId="{001B16AF-433B-4343-B414-CBFF1338BC08}" destId="{7573A7FF-8C2D-4261-9A58-7D7C211CECE6}" srcOrd="2" destOrd="0" presId="urn:diagrams.loki3.com/BracketList"/>
    <dgm:cxn modelId="{970DC1A5-1EB9-4D40-BBC3-79EDCF515880}" type="presParOf" srcId="{001B16AF-433B-4343-B414-CBFF1338BC08}" destId="{F5211FBC-1CEA-4CBD-8FCD-462BAE03E8F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4D20B6-BB9B-4BC7-8F93-C5F1F18CA9E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7123BC5-AE64-4C20-BC67-49687DF4367F}">
      <dgm:prSet phldrT="[Text]"/>
      <dgm:spPr/>
      <dgm:t>
        <a:bodyPr/>
        <a:lstStyle/>
        <a:p>
          <a:r>
            <a:rPr lang="en-US" b="1" dirty="0"/>
            <a:t>CDBG Fund Uses</a:t>
          </a:r>
          <a:endParaRPr lang="en-US" dirty="0"/>
        </a:p>
      </dgm:t>
    </dgm:pt>
    <dgm:pt modelId="{10E4EDB2-1900-460A-A857-57BC80E2BE0A}" type="parTrans" cxnId="{379E4B8C-6140-4097-B7E9-64B208B059F6}">
      <dgm:prSet/>
      <dgm:spPr/>
      <dgm:t>
        <a:bodyPr/>
        <a:lstStyle/>
        <a:p>
          <a:endParaRPr lang="en-US"/>
        </a:p>
      </dgm:t>
    </dgm:pt>
    <dgm:pt modelId="{25122135-4BB6-47F5-B9A5-2D8D4FA7F846}" type="sibTrans" cxnId="{379E4B8C-6140-4097-B7E9-64B208B059F6}">
      <dgm:prSet/>
      <dgm:spPr/>
      <dgm:t>
        <a:bodyPr/>
        <a:lstStyle/>
        <a:p>
          <a:endParaRPr lang="en-US"/>
        </a:p>
      </dgm:t>
    </dgm:pt>
    <dgm:pt modelId="{C5E32C87-69F5-4588-AE35-63D90F418C93}">
      <dgm:prSet/>
      <dgm:spPr/>
      <dgm:t>
        <a:bodyPr/>
        <a:lstStyle/>
        <a:p>
          <a:pPr>
            <a:buFont typeface="Symbol" panose="05050102010706020507" pitchFamily="18" charset="2"/>
            <a:buChar char=""/>
          </a:pPr>
          <a:r>
            <a:rPr lang="en-US" dirty="0"/>
            <a:t>Infrastructure</a:t>
          </a:r>
        </a:p>
      </dgm:t>
    </dgm:pt>
    <dgm:pt modelId="{3934213B-DAAF-460E-87AE-1E5BC67E3757}" type="parTrans" cxnId="{B1F468BF-22C6-4AF5-B837-1434EE2C2AEA}">
      <dgm:prSet/>
      <dgm:spPr/>
      <dgm:t>
        <a:bodyPr/>
        <a:lstStyle/>
        <a:p>
          <a:endParaRPr lang="en-US"/>
        </a:p>
      </dgm:t>
    </dgm:pt>
    <dgm:pt modelId="{B5B83DAE-6E02-48D3-B343-78A9A49D0DE1}" type="sibTrans" cxnId="{B1F468BF-22C6-4AF5-B837-1434EE2C2AEA}">
      <dgm:prSet/>
      <dgm:spPr/>
      <dgm:t>
        <a:bodyPr/>
        <a:lstStyle/>
        <a:p>
          <a:endParaRPr lang="en-US"/>
        </a:p>
      </dgm:t>
    </dgm:pt>
    <dgm:pt modelId="{907D415C-34BC-4FC7-B800-9011DC140BC6}">
      <dgm:prSet/>
      <dgm:spPr/>
      <dgm:t>
        <a:bodyPr/>
        <a:lstStyle/>
        <a:p>
          <a:pPr>
            <a:buFont typeface="Symbol" panose="05050102010706020507" pitchFamily="18" charset="2"/>
            <a:buChar char=""/>
          </a:pPr>
          <a:r>
            <a:rPr lang="en-US" dirty="0"/>
            <a:t>Economic development projects</a:t>
          </a:r>
        </a:p>
      </dgm:t>
    </dgm:pt>
    <dgm:pt modelId="{07D88EEA-67C2-4998-A0F2-02E5BE8739C9}" type="parTrans" cxnId="{D102D0F0-5A8D-4D65-9AFC-B9A3D744794C}">
      <dgm:prSet/>
      <dgm:spPr/>
      <dgm:t>
        <a:bodyPr/>
        <a:lstStyle/>
        <a:p>
          <a:endParaRPr lang="en-US"/>
        </a:p>
      </dgm:t>
    </dgm:pt>
    <dgm:pt modelId="{BB08F3DC-8CB5-4566-9542-015C93610611}" type="sibTrans" cxnId="{D102D0F0-5A8D-4D65-9AFC-B9A3D744794C}">
      <dgm:prSet/>
      <dgm:spPr/>
      <dgm:t>
        <a:bodyPr/>
        <a:lstStyle/>
        <a:p>
          <a:endParaRPr lang="en-US"/>
        </a:p>
      </dgm:t>
    </dgm:pt>
    <dgm:pt modelId="{70A33073-E4A3-49D9-A269-F22FB03909C4}">
      <dgm:prSet/>
      <dgm:spPr/>
      <dgm:t>
        <a:bodyPr/>
        <a:lstStyle/>
        <a:p>
          <a:pPr>
            <a:buFont typeface="Symbol" panose="05050102010706020507" pitchFamily="18" charset="2"/>
            <a:buChar char=""/>
          </a:pPr>
          <a:r>
            <a:rPr lang="en-US" dirty="0"/>
            <a:t>Public facilities installations</a:t>
          </a:r>
        </a:p>
      </dgm:t>
    </dgm:pt>
    <dgm:pt modelId="{5D3A7C3E-38C5-4837-AF58-631170E96F74}" type="parTrans" cxnId="{DFC9D0CA-ACF7-4011-9796-DFE47311C443}">
      <dgm:prSet/>
      <dgm:spPr/>
      <dgm:t>
        <a:bodyPr/>
        <a:lstStyle/>
        <a:p>
          <a:endParaRPr lang="en-US"/>
        </a:p>
      </dgm:t>
    </dgm:pt>
    <dgm:pt modelId="{B7F363A1-7BD5-4BDF-ADE7-AFD7EFBEB4A4}" type="sibTrans" cxnId="{DFC9D0CA-ACF7-4011-9796-DFE47311C443}">
      <dgm:prSet/>
      <dgm:spPr/>
      <dgm:t>
        <a:bodyPr/>
        <a:lstStyle/>
        <a:p>
          <a:endParaRPr lang="en-US"/>
        </a:p>
      </dgm:t>
    </dgm:pt>
    <dgm:pt modelId="{11D94045-D6C3-417A-9EF5-F38DBAECC850}">
      <dgm:prSet/>
      <dgm:spPr/>
      <dgm:t>
        <a:bodyPr/>
        <a:lstStyle/>
        <a:p>
          <a:pPr>
            <a:buFont typeface="Symbol" panose="05050102010706020507" pitchFamily="18" charset="2"/>
            <a:buChar char=""/>
          </a:pPr>
          <a:r>
            <a:rPr lang="en-US" dirty="0"/>
            <a:t>Community centers</a:t>
          </a:r>
        </a:p>
      </dgm:t>
    </dgm:pt>
    <dgm:pt modelId="{B2290565-96CA-4668-B10E-390A57BC5AAF}" type="parTrans" cxnId="{C212EF6D-D8B8-4566-A44E-87B4D06D02E8}">
      <dgm:prSet/>
      <dgm:spPr/>
      <dgm:t>
        <a:bodyPr/>
        <a:lstStyle/>
        <a:p>
          <a:endParaRPr lang="en-US"/>
        </a:p>
      </dgm:t>
    </dgm:pt>
    <dgm:pt modelId="{80A8D290-AC55-4CEB-A75E-43D9912E96FA}" type="sibTrans" cxnId="{C212EF6D-D8B8-4566-A44E-87B4D06D02E8}">
      <dgm:prSet/>
      <dgm:spPr/>
      <dgm:t>
        <a:bodyPr/>
        <a:lstStyle/>
        <a:p>
          <a:endParaRPr lang="en-US"/>
        </a:p>
      </dgm:t>
    </dgm:pt>
    <dgm:pt modelId="{E5663CAC-6365-4176-BA36-75FD2934405C}">
      <dgm:prSet/>
      <dgm:spPr/>
      <dgm:t>
        <a:bodyPr/>
        <a:lstStyle/>
        <a:p>
          <a:pPr>
            <a:buFont typeface="Symbol" panose="05050102010706020507" pitchFamily="18" charset="2"/>
            <a:buChar char=""/>
          </a:pPr>
          <a:r>
            <a:rPr lang="en-US" dirty="0"/>
            <a:t>Housing rehabilitation</a:t>
          </a:r>
        </a:p>
      </dgm:t>
    </dgm:pt>
    <dgm:pt modelId="{B0F45D06-8358-4AE5-8627-045AADBD7FD7}" type="parTrans" cxnId="{16E3AE14-BAF8-44C9-8A5C-8E58153E663D}">
      <dgm:prSet/>
      <dgm:spPr/>
      <dgm:t>
        <a:bodyPr/>
        <a:lstStyle/>
        <a:p>
          <a:endParaRPr lang="en-US"/>
        </a:p>
      </dgm:t>
    </dgm:pt>
    <dgm:pt modelId="{BEAD9010-28C3-477C-8CC8-A26BC5C6E0EA}" type="sibTrans" cxnId="{16E3AE14-BAF8-44C9-8A5C-8E58153E663D}">
      <dgm:prSet/>
      <dgm:spPr/>
      <dgm:t>
        <a:bodyPr/>
        <a:lstStyle/>
        <a:p>
          <a:endParaRPr lang="en-US"/>
        </a:p>
      </dgm:t>
    </dgm:pt>
    <dgm:pt modelId="{665B41DE-C6B6-4749-9600-EE15A46E6516}">
      <dgm:prSet/>
      <dgm:spPr/>
      <dgm:t>
        <a:bodyPr/>
        <a:lstStyle/>
        <a:p>
          <a:pPr>
            <a:buFont typeface="Symbol" panose="05050102010706020507" pitchFamily="18" charset="2"/>
            <a:buChar char=""/>
          </a:pPr>
          <a:r>
            <a:rPr lang="en-US" dirty="0"/>
            <a:t>Public services</a:t>
          </a:r>
        </a:p>
      </dgm:t>
    </dgm:pt>
    <dgm:pt modelId="{6B8B10B9-A23D-44B7-BC41-96E6AEEB7F83}" type="parTrans" cxnId="{C7BBFB33-D1D3-48A2-81BE-B5B48CF8E4B2}">
      <dgm:prSet/>
      <dgm:spPr/>
      <dgm:t>
        <a:bodyPr/>
        <a:lstStyle/>
        <a:p>
          <a:endParaRPr lang="en-US"/>
        </a:p>
      </dgm:t>
    </dgm:pt>
    <dgm:pt modelId="{33398CD3-E2A3-41F5-9B2A-A6DAC0AA8413}" type="sibTrans" cxnId="{C7BBFB33-D1D3-48A2-81BE-B5B48CF8E4B2}">
      <dgm:prSet/>
      <dgm:spPr/>
      <dgm:t>
        <a:bodyPr/>
        <a:lstStyle/>
        <a:p>
          <a:endParaRPr lang="en-US"/>
        </a:p>
      </dgm:t>
    </dgm:pt>
    <dgm:pt modelId="{FC73ED35-21EA-4745-B337-2C54EF6388BD}">
      <dgm:prSet/>
      <dgm:spPr/>
      <dgm:t>
        <a:bodyPr/>
        <a:lstStyle/>
        <a:p>
          <a:pPr>
            <a:buFont typeface="Symbol" panose="05050102010706020507" pitchFamily="18" charset="2"/>
            <a:buChar char=""/>
          </a:pPr>
          <a:r>
            <a:rPr lang="en-US"/>
            <a:t>Microenterprise assistance</a:t>
          </a:r>
        </a:p>
      </dgm:t>
    </dgm:pt>
    <dgm:pt modelId="{0AF843B4-2BD2-4A65-9F53-2AA515495F67}" type="parTrans" cxnId="{318ED9D8-FE68-4B53-BC8C-9E0C6795C431}">
      <dgm:prSet/>
      <dgm:spPr/>
      <dgm:t>
        <a:bodyPr/>
        <a:lstStyle/>
        <a:p>
          <a:endParaRPr lang="en-US"/>
        </a:p>
      </dgm:t>
    </dgm:pt>
    <dgm:pt modelId="{5E62B80D-327D-4F32-B8C4-0C39B400185D}" type="sibTrans" cxnId="{318ED9D8-FE68-4B53-BC8C-9E0C6795C431}">
      <dgm:prSet/>
      <dgm:spPr/>
      <dgm:t>
        <a:bodyPr/>
        <a:lstStyle/>
        <a:p>
          <a:endParaRPr lang="en-US"/>
        </a:p>
      </dgm:t>
    </dgm:pt>
    <dgm:pt modelId="{32C23575-B524-4E5E-8C8F-FD72271B20FC}">
      <dgm:prSet/>
      <dgm:spPr/>
      <dgm:t>
        <a:bodyPr/>
        <a:lstStyle/>
        <a:p>
          <a:r>
            <a:rPr lang="en-US" b="1" dirty="0"/>
            <a:t>CDBG Funds Rules </a:t>
          </a:r>
          <a:endParaRPr lang="en-US" dirty="0"/>
        </a:p>
      </dgm:t>
    </dgm:pt>
    <dgm:pt modelId="{330660A9-5193-421F-B66F-BA636ACB4C09}" type="parTrans" cxnId="{3C239788-F384-42B2-A93D-976A3DC2303B}">
      <dgm:prSet/>
      <dgm:spPr/>
      <dgm:t>
        <a:bodyPr/>
        <a:lstStyle/>
        <a:p>
          <a:endParaRPr lang="en-US"/>
        </a:p>
      </dgm:t>
    </dgm:pt>
    <dgm:pt modelId="{40313591-1380-4A61-9BD2-8ADEBE96645D}" type="sibTrans" cxnId="{3C239788-F384-42B2-A93D-976A3DC2303B}">
      <dgm:prSet/>
      <dgm:spPr/>
      <dgm:t>
        <a:bodyPr/>
        <a:lstStyle/>
        <a:p>
          <a:endParaRPr lang="en-US"/>
        </a:p>
      </dgm:t>
    </dgm:pt>
    <dgm:pt modelId="{2C66C99A-7CA1-4354-9976-91D17D1E3BF4}">
      <dgm:prSet/>
      <dgm:spPr/>
      <dgm:t>
        <a:bodyPr/>
        <a:lstStyle/>
        <a:p>
          <a:pPr>
            <a:buFont typeface="Symbol" panose="05050102010706020507" pitchFamily="18" charset="2"/>
            <a:buChar char=""/>
          </a:pPr>
          <a:r>
            <a:rPr lang="en-US" dirty="0"/>
            <a:t>Typically funds up to 50% of total project costs</a:t>
          </a:r>
        </a:p>
      </dgm:t>
    </dgm:pt>
    <dgm:pt modelId="{56F5A2D7-ADF3-4C7F-A41D-DD58136A49C7}" type="parTrans" cxnId="{0E431E80-19D5-4BE7-B77F-C1E99D1243BD}">
      <dgm:prSet/>
      <dgm:spPr/>
      <dgm:t>
        <a:bodyPr/>
        <a:lstStyle/>
        <a:p>
          <a:endParaRPr lang="en-US"/>
        </a:p>
      </dgm:t>
    </dgm:pt>
    <dgm:pt modelId="{EBE28B84-9BDB-4471-BCA7-40D17E5DC8B2}" type="sibTrans" cxnId="{0E431E80-19D5-4BE7-B77F-C1E99D1243BD}">
      <dgm:prSet/>
      <dgm:spPr/>
      <dgm:t>
        <a:bodyPr/>
        <a:lstStyle/>
        <a:p>
          <a:endParaRPr lang="en-US"/>
        </a:p>
      </dgm:t>
    </dgm:pt>
    <dgm:pt modelId="{B5DEE42A-8275-46F1-A116-2BBE0EB86534}">
      <dgm:prSet/>
      <dgm:spPr/>
      <dgm:t>
        <a:bodyPr/>
        <a:lstStyle/>
        <a:p>
          <a:pPr>
            <a:buFont typeface="Symbol" panose="05050102010706020507" pitchFamily="18" charset="2"/>
            <a:buChar char=""/>
          </a:pPr>
          <a:r>
            <a:rPr lang="en-US" dirty="0"/>
            <a:t>Loans and grants are made based on a certain $$ for every full-time equivalent job created or retained as a result of the project</a:t>
          </a:r>
        </a:p>
      </dgm:t>
    </dgm:pt>
    <dgm:pt modelId="{DD356EFC-4D59-4474-A5C5-8B70C25349BE}" type="parTrans" cxnId="{F229CCAC-7EFF-4E1E-963F-08FA5549E354}">
      <dgm:prSet/>
      <dgm:spPr/>
      <dgm:t>
        <a:bodyPr/>
        <a:lstStyle/>
        <a:p>
          <a:endParaRPr lang="en-US"/>
        </a:p>
      </dgm:t>
    </dgm:pt>
    <dgm:pt modelId="{7D8DF7D1-7A62-40CA-B8A1-DD7F9AD8FE2F}" type="sibTrans" cxnId="{F229CCAC-7EFF-4E1E-963F-08FA5549E354}">
      <dgm:prSet/>
      <dgm:spPr/>
      <dgm:t>
        <a:bodyPr/>
        <a:lstStyle/>
        <a:p>
          <a:endParaRPr lang="en-US"/>
        </a:p>
      </dgm:t>
    </dgm:pt>
    <dgm:pt modelId="{BF666614-F349-4DD2-8D21-F07554D89023}">
      <dgm:prSet/>
      <dgm:spPr/>
      <dgm:t>
        <a:bodyPr/>
        <a:lstStyle/>
        <a:p>
          <a:pPr>
            <a:buFont typeface="Symbol" panose="05050102010706020507" pitchFamily="18" charset="2"/>
            <a:buChar char=""/>
          </a:pPr>
          <a:r>
            <a:rPr lang="en-US" dirty="0"/>
            <a:t>Public infrastructure projects (e.g., water, sewer, roads) are eligible for up to 50% CDBG grant funding</a:t>
          </a:r>
        </a:p>
      </dgm:t>
    </dgm:pt>
    <dgm:pt modelId="{F19DAA7B-1391-4021-ABEC-2B44781C7120}" type="parTrans" cxnId="{19859D9F-FEAA-4694-B425-8605C0D1CC3F}">
      <dgm:prSet/>
      <dgm:spPr/>
      <dgm:t>
        <a:bodyPr/>
        <a:lstStyle/>
        <a:p>
          <a:endParaRPr lang="en-US"/>
        </a:p>
      </dgm:t>
    </dgm:pt>
    <dgm:pt modelId="{E4FE07F6-F491-4EA2-B4A0-D33D718415DE}" type="sibTrans" cxnId="{19859D9F-FEAA-4694-B425-8605C0D1CC3F}">
      <dgm:prSet/>
      <dgm:spPr/>
      <dgm:t>
        <a:bodyPr/>
        <a:lstStyle/>
        <a:p>
          <a:endParaRPr lang="en-US"/>
        </a:p>
      </dgm:t>
    </dgm:pt>
    <dgm:pt modelId="{2525BB79-F400-4287-99F7-92000FBE8E9A}">
      <dgm:prSet/>
      <dgm:spPr/>
      <dgm:t>
        <a:bodyPr/>
        <a:lstStyle/>
        <a:p>
          <a:pPr>
            <a:buFont typeface="Symbol" panose="05050102010706020507" pitchFamily="18" charset="2"/>
            <a:buChar char=""/>
          </a:pPr>
          <a:r>
            <a:rPr lang="en-US" dirty="0"/>
            <a:t>Private, for-profit projects can qualify for up to 50% CDBG low-interest loans</a:t>
          </a:r>
        </a:p>
      </dgm:t>
    </dgm:pt>
    <dgm:pt modelId="{D1709360-BE22-4E2B-92F6-CFE87C814D0A}" type="parTrans" cxnId="{9AF7A9F3-EE4E-448F-8BD7-8A063F627F53}">
      <dgm:prSet/>
      <dgm:spPr/>
      <dgm:t>
        <a:bodyPr/>
        <a:lstStyle/>
        <a:p>
          <a:endParaRPr lang="en-US"/>
        </a:p>
      </dgm:t>
    </dgm:pt>
    <dgm:pt modelId="{E8F9C86A-BDDA-4418-BD34-6E6F03EB847F}" type="sibTrans" cxnId="{9AF7A9F3-EE4E-448F-8BD7-8A063F627F53}">
      <dgm:prSet/>
      <dgm:spPr/>
      <dgm:t>
        <a:bodyPr/>
        <a:lstStyle/>
        <a:p>
          <a:endParaRPr lang="en-US"/>
        </a:p>
      </dgm:t>
    </dgm:pt>
    <dgm:pt modelId="{63C4FDA1-EFEF-49FB-B884-DB34CC9ECF1B}" type="pres">
      <dgm:prSet presAssocID="{624D20B6-BB9B-4BC7-8F93-C5F1F18CA9EB}" presName="Name0" presStyleCnt="0">
        <dgm:presLayoutVars>
          <dgm:dir/>
          <dgm:animLvl val="lvl"/>
          <dgm:resizeHandles val="exact"/>
        </dgm:presLayoutVars>
      </dgm:prSet>
      <dgm:spPr/>
    </dgm:pt>
    <dgm:pt modelId="{EA5A7441-6D9F-45A9-B13B-B6910B92BDF0}" type="pres">
      <dgm:prSet presAssocID="{87123BC5-AE64-4C20-BC67-49687DF4367F}" presName="composite" presStyleCnt="0"/>
      <dgm:spPr/>
    </dgm:pt>
    <dgm:pt modelId="{DB6947A5-E6B0-440A-B0C3-D2B79F62530F}" type="pres">
      <dgm:prSet presAssocID="{87123BC5-AE64-4C20-BC67-49687DF4367F}" presName="parTx" presStyleLbl="alignNode1" presStyleIdx="0" presStyleCnt="2">
        <dgm:presLayoutVars>
          <dgm:chMax val="0"/>
          <dgm:chPref val="0"/>
          <dgm:bulletEnabled val="1"/>
        </dgm:presLayoutVars>
      </dgm:prSet>
      <dgm:spPr/>
    </dgm:pt>
    <dgm:pt modelId="{B152D7CE-B867-47B9-9C36-14D5A1C70B24}" type="pres">
      <dgm:prSet presAssocID="{87123BC5-AE64-4C20-BC67-49687DF4367F}" presName="desTx" presStyleLbl="alignAccFollowNode1" presStyleIdx="0" presStyleCnt="2">
        <dgm:presLayoutVars>
          <dgm:bulletEnabled val="1"/>
        </dgm:presLayoutVars>
      </dgm:prSet>
      <dgm:spPr/>
    </dgm:pt>
    <dgm:pt modelId="{88F59E8E-03DB-4DE4-9DAC-E0388E1F8504}" type="pres">
      <dgm:prSet presAssocID="{25122135-4BB6-47F5-B9A5-2D8D4FA7F846}" presName="space" presStyleCnt="0"/>
      <dgm:spPr/>
    </dgm:pt>
    <dgm:pt modelId="{4A26D6BA-FDD5-4F68-A784-D3081A56B7CD}" type="pres">
      <dgm:prSet presAssocID="{32C23575-B524-4E5E-8C8F-FD72271B20FC}" presName="composite" presStyleCnt="0"/>
      <dgm:spPr/>
    </dgm:pt>
    <dgm:pt modelId="{5B654660-268F-4D45-8342-74643FBC1C7A}" type="pres">
      <dgm:prSet presAssocID="{32C23575-B524-4E5E-8C8F-FD72271B20FC}" presName="parTx" presStyleLbl="alignNode1" presStyleIdx="1" presStyleCnt="2">
        <dgm:presLayoutVars>
          <dgm:chMax val="0"/>
          <dgm:chPref val="0"/>
          <dgm:bulletEnabled val="1"/>
        </dgm:presLayoutVars>
      </dgm:prSet>
      <dgm:spPr/>
    </dgm:pt>
    <dgm:pt modelId="{E64FE8F8-117F-405D-B4B4-9054F81580D9}" type="pres">
      <dgm:prSet presAssocID="{32C23575-B524-4E5E-8C8F-FD72271B20FC}" presName="desTx" presStyleLbl="alignAccFollowNode1" presStyleIdx="1" presStyleCnt="2">
        <dgm:presLayoutVars>
          <dgm:bulletEnabled val="1"/>
        </dgm:presLayoutVars>
      </dgm:prSet>
      <dgm:spPr/>
    </dgm:pt>
  </dgm:ptLst>
  <dgm:cxnLst>
    <dgm:cxn modelId="{32FDDD09-5921-47B5-A6ED-D6E9620BE010}" type="presOf" srcId="{907D415C-34BC-4FC7-B800-9011DC140BC6}" destId="{B152D7CE-B867-47B9-9C36-14D5A1C70B24}" srcOrd="0" destOrd="1" presId="urn:microsoft.com/office/officeart/2005/8/layout/hList1"/>
    <dgm:cxn modelId="{5C58520E-8E9A-45D2-A12F-0E184D9279DC}" type="presOf" srcId="{2C66C99A-7CA1-4354-9976-91D17D1E3BF4}" destId="{E64FE8F8-117F-405D-B4B4-9054F81580D9}" srcOrd="0" destOrd="0" presId="urn:microsoft.com/office/officeart/2005/8/layout/hList1"/>
    <dgm:cxn modelId="{16E3AE14-BAF8-44C9-8A5C-8E58153E663D}" srcId="{87123BC5-AE64-4C20-BC67-49687DF4367F}" destId="{E5663CAC-6365-4176-BA36-75FD2934405C}" srcOrd="4" destOrd="0" parTransId="{B0F45D06-8358-4AE5-8627-045AADBD7FD7}" sibTransId="{BEAD9010-28C3-477C-8CC8-A26BC5C6E0EA}"/>
    <dgm:cxn modelId="{0FFFD514-2F2E-4442-AF29-51D8FC33CA05}" type="presOf" srcId="{2525BB79-F400-4287-99F7-92000FBE8E9A}" destId="{E64FE8F8-117F-405D-B4B4-9054F81580D9}" srcOrd="0" destOrd="3" presId="urn:microsoft.com/office/officeart/2005/8/layout/hList1"/>
    <dgm:cxn modelId="{2571EA29-3C5F-4FDF-8E1A-6FACE481F606}" type="presOf" srcId="{B5DEE42A-8275-46F1-A116-2BBE0EB86534}" destId="{E64FE8F8-117F-405D-B4B4-9054F81580D9}" srcOrd="0" destOrd="1" presId="urn:microsoft.com/office/officeart/2005/8/layout/hList1"/>
    <dgm:cxn modelId="{C7BBFB33-D1D3-48A2-81BE-B5B48CF8E4B2}" srcId="{87123BC5-AE64-4C20-BC67-49687DF4367F}" destId="{665B41DE-C6B6-4749-9600-EE15A46E6516}" srcOrd="5" destOrd="0" parTransId="{6B8B10B9-A23D-44B7-BC41-96E6AEEB7F83}" sibTransId="{33398CD3-E2A3-41F5-9B2A-A6DAC0AA8413}"/>
    <dgm:cxn modelId="{4FD63463-64B8-4476-AC57-FD08EA96720A}" type="presOf" srcId="{BF666614-F349-4DD2-8D21-F07554D89023}" destId="{E64FE8F8-117F-405D-B4B4-9054F81580D9}" srcOrd="0" destOrd="2" presId="urn:microsoft.com/office/officeart/2005/8/layout/hList1"/>
    <dgm:cxn modelId="{A88FDA69-D5E7-4C86-AA5C-75FFE14732EE}" type="presOf" srcId="{FC73ED35-21EA-4745-B337-2C54EF6388BD}" destId="{B152D7CE-B867-47B9-9C36-14D5A1C70B24}" srcOrd="0" destOrd="6" presId="urn:microsoft.com/office/officeart/2005/8/layout/hList1"/>
    <dgm:cxn modelId="{C212EF6D-D8B8-4566-A44E-87B4D06D02E8}" srcId="{87123BC5-AE64-4C20-BC67-49687DF4367F}" destId="{11D94045-D6C3-417A-9EF5-F38DBAECC850}" srcOrd="3" destOrd="0" parTransId="{B2290565-96CA-4668-B10E-390A57BC5AAF}" sibTransId="{80A8D290-AC55-4CEB-A75E-43D9912E96FA}"/>
    <dgm:cxn modelId="{B741047D-8B92-4E2D-AEF2-89A80859D712}" type="presOf" srcId="{624D20B6-BB9B-4BC7-8F93-C5F1F18CA9EB}" destId="{63C4FDA1-EFEF-49FB-B884-DB34CC9ECF1B}" srcOrd="0" destOrd="0" presId="urn:microsoft.com/office/officeart/2005/8/layout/hList1"/>
    <dgm:cxn modelId="{0E431E80-19D5-4BE7-B77F-C1E99D1243BD}" srcId="{32C23575-B524-4E5E-8C8F-FD72271B20FC}" destId="{2C66C99A-7CA1-4354-9976-91D17D1E3BF4}" srcOrd="0" destOrd="0" parTransId="{56F5A2D7-ADF3-4C7F-A41D-DD58136A49C7}" sibTransId="{EBE28B84-9BDB-4471-BCA7-40D17E5DC8B2}"/>
    <dgm:cxn modelId="{9E595D84-D3B1-45F6-AAD6-9DA7C84079FB}" type="presOf" srcId="{11D94045-D6C3-417A-9EF5-F38DBAECC850}" destId="{B152D7CE-B867-47B9-9C36-14D5A1C70B24}" srcOrd="0" destOrd="3" presId="urn:microsoft.com/office/officeart/2005/8/layout/hList1"/>
    <dgm:cxn modelId="{3C239788-F384-42B2-A93D-976A3DC2303B}" srcId="{624D20B6-BB9B-4BC7-8F93-C5F1F18CA9EB}" destId="{32C23575-B524-4E5E-8C8F-FD72271B20FC}" srcOrd="1" destOrd="0" parTransId="{330660A9-5193-421F-B66F-BA636ACB4C09}" sibTransId="{40313591-1380-4A61-9BD2-8ADEBE96645D}"/>
    <dgm:cxn modelId="{E3CF618A-2FA4-4B0D-ACAA-3B69E648180A}" type="presOf" srcId="{E5663CAC-6365-4176-BA36-75FD2934405C}" destId="{B152D7CE-B867-47B9-9C36-14D5A1C70B24}" srcOrd="0" destOrd="4" presId="urn:microsoft.com/office/officeart/2005/8/layout/hList1"/>
    <dgm:cxn modelId="{379E4B8C-6140-4097-B7E9-64B208B059F6}" srcId="{624D20B6-BB9B-4BC7-8F93-C5F1F18CA9EB}" destId="{87123BC5-AE64-4C20-BC67-49687DF4367F}" srcOrd="0" destOrd="0" parTransId="{10E4EDB2-1900-460A-A857-57BC80E2BE0A}" sibTransId="{25122135-4BB6-47F5-B9A5-2D8D4FA7F846}"/>
    <dgm:cxn modelId="{19859D9F-FEAA-4694-B425-8605C0D1CC3F}" srcId="{32C23575-B524-4E5E-8C8F-FD72271B20FC}" destId="{BF666614-F349-4DD2-8D21-F07554D89023}" srcOrd="2" destOrd="0" parTransId="{F19DAA7B-1391-4021-ABEC-2B44781C7120}" sibTransId="{E4FE07F6-F491-4EA2-B4A0-D33D718415DE}"/>
    <dgm:cxn modelId="{F229CCAC-7EFF-4E1E-963F-08FA5549E354}" srcId="{32C23575-B524-4E5E-8C8F-FD72271B20FC}" destId="{B5DEE42A-8275-46F1-A116-2BBE0EB86534}" srcOrd="1" destOrd="0" parTransId="{DD356EFC-4D59-4474-A5C5-8B70C25349BE}" sibTransId="{7D8DF7D1-7A62-40CA-B8A1-DD7F9AD8FE2F}"/>
    <dgm:cxn modelId="{267ABDAF-1B7A-4727-BF70-9A0944A128D0}" type="presOf" srcId="{C5E32C87-69F5-4588-AE35-63D90F418C93}" destId="{B152D7CE-B867-47B9-9C36-14D5A1C70B24}" srcOrd="0" destOrd="0" presId="urn:microsoft.com/office/officeart/2005/8/layout/hList1"/>
    <dgm:cxn modelId="{9C5957B6-D1C3-428C-9AA1-99CBEDA5CF7E}" type="presOf" srcId="{70A33073-E4A3-49D9-A269-F22FB03909C4}" destId="{B152D7CE-B867-47B9-9C36-14D5A1C70B24}" srcOrd="0" destOrd="2" presId="urn:microsoft.com/office/officeart/2005/8/layout/hList1"/>
    <dgm:cxn modelId="{B1F468BF-22C6-4AF5-B837-1434EE2C2AEA}" srcId="{87123BC5-AE64-4C20-BC67-49687DF4367F}" destId="{C5E32C87-69F5-4588-AE35-63D90F418C93}" srcOrd="0" destOrd="0" parTransId="{3934213B-DAAF-460E-87AE-1E5BC67E3757}" sibTransId="{B5B83DAE-6E02-48D3-B343-78A9A49D0DE1}"/>
    <dgm:cxn modelId="{DFC9D0CA-ACF7-4011-9796-DFE47311C443}" srcId="{87123BC5-AE64-4C20-BC67-49687DF4367F}" destId="{70A33073-E4A3-49D9-A269-F22FB03909C4}" srcOrd="2" destOrd="0" parTransId="{5D3A7C3E-38C5-4837-AF58-631170E96F74}" sibTransId="{B7F363A1-7BD5-4BDF-ADE7-AFD7EFBEB4A4}"/>
    <dgm:cxn modelId="{318ED9D8-FE68-4B53-BC8C-9E0C6795C431}" srcId="{87123BC5-AE64-4C20-BC67-49687DF4367F}" destId="{FC73ED35-21EA-4745-B337-2C54EF6388BD}" srcOrd="6" destOrd="0" parTransId="{0AF843B4-2BD2-4A65-9F53-2AA515495F67}" sibTransId="{5E62B80D-327D-4F32-B8C4-0C39B400185D}"/>
    <dgm:cxn modelId="{9EF722EC-15A4-4D88-89C4-7CD0E6EDD08D}" type="presOf" srcId="{665B41DE-C6B6-4749-9600-EE15A46E6516}" destId="{B152D7CE-B867-47B9-9C36-14D5A1C70B24}" srcOrd="0" destOrd="5" presId="urn:microsoft.com/office/officeart/2005/8/layout/hList1"/>
    <dgm:cxn modelId="{2998E5EF-4886-4A2F-A63F-2C2BDA7030F4}" type="presOf" srcId="{32C23575-B524-4E5E-8C8F-FD72271B20FC}" destId="{5B654660-268F-4D45-8342-74643FBC1C7A}" srcOrd="0" destOrd="0" presId="urn:microsoft.com/office/officeart/2005/8/layout/hList1"/>
    <dgm:cxn modelId="{D102D0F0-5A8D-4D65-9AFC-B9A3D744794C}" srcId="{87123BC5-AE64-4C20-BC67-49687DF4367F}" destId="{907D415C-34BC-4FC7-B800-9011DC140BC6}" srcOrd="1" destOrd="0" parTransId="{07D88EEA-67C2-4998-A0F2-02E5BE8739C9}" sibTransId="{BB08F3DC-8CB5-4566-9542-015C93610611}"/>
    <dgm:cxn modelId="{9AF7A9F3-EE4E-448F-8BD7-8A063F627F53}" srcId="{32C23575-B524-4E5E-8C8F-FD72271B20FC}" destId="{2525BB79-F400-4287-99F7-92000FBE8E9A}" srcOrd="3" destOrd="0" parTransId="{D1709360-BE22-4E2B-92F6-CFE87C814D0A}" sibTransId="{E8F9C86A-BDDA-4418-BD34-6E6F03EB847F}"/>
    <dgm:cxn modelId="{DE2BDEFB-E316-4584-AF40-43479FAF2F00}" type="presOf" srcId="{87123BC5-AE64-4C20-BC67-49687DF4367F}" destId="{DB6947A5-E6B0-440A-B0C3-D2B79F62530F}" srcOrd="0" destOrd="0" presId="urn:microsoft.com/office/officeart/2005/8/layout/hList1"/>
    <dgm:cxn modelId="{BCD2DBD5-C0DC-4910-8C6D-F8F26ED14CC7}" type="presParOf" srcId="{63C4FDA1-EFEF-49FB-B884-DB34CC9ECF1B}" destId="{EA5A7441-6D9F-45A9-B13B-B6910B92BDF0}" srcOrd="0" destOrd="0" presId="urn:microsoft.com/office/officeart/2005/8/layout/hList1"/>
    <dgm:cxn modelId="{3E1180EB-5D5F-4050-985D-084A42FF14A9}" type="presParOf" srcId="{EA5A7441-6D9F-45A9-B13B-B6910B92BDF0}" destId="{DB6947A5-E6B0-440A-B0C3-D2B79F62530F}" srcOrd="0" destOrd="0" presId="urn:microsoft.com/office/officeart/2005/8/layout/hList1"/>
    <dgm:cxn modelId="{DD4058F4-1300-4DD4-BBB7-612B17BB01A8}" type="presParOf" srcId="{EA5A7441-6D9F-45A9-B13B-B6910B92BDF0}" destId="{B152D7CE-B867-47B9-9C36-14D5A1C70B24}" srcOrd="1" destOrd="0" presId="urn:microsoft.com/office/officeart/2005/8/layout/hList1"/>
    <dgm:cxn modelId="{26F0433D-2244-4E8C-BBB6-8B6BD9C6D82C}" type="presParOf" srcId="{63C4FDA1-EFEF-49FB-B884-DB34CC9ECF1B}" destId="{88F59E8E-03DB-4DE4-9DAC-E0388E1F8504}" srcOrd="1" destOrd="0" presId="urn:microsoft.com/office/officeart/2005/8/layout/hList1"/>
    <dgm:cxn modelId="{056A575D-7258-4706-BB9F-2B5F41D77C07}" type="presParOf" srcId="{63C4FDA1-EFEF-49FB-B884-DB34CC9ECF1B}" destId="{4A26D6BA-FDD5-4F68-A784-D3081A56B7CD}" srcOrd="2" destOrd="0" presId="urn:microsoft.com/office/officeart/2005/8/layout/hList1"/>
    <dgm:cxn modelId="{122AED97-EFB1-427A-A96C-920186D1CA2A}" type="presParOf" srcId="{4A26D6BA-FDD5-4F68-A784-D3081A56B7CD}" destId="{5B654660-268F-4D45-8342-74643FBC1C7A}" srcOrd="0" destOrd="0" presId="urn:microsoft.com/office/officeart/2005/8/layout/hList1"/>
    <dgm:cxn modelId="{2836CDEE-E1C0-48F5-946B-28133438BF0B}" type="presParOf" srcId="{4A26D6BA-FDD5-4F68-A784-D3081A56B7CD}" destId="{E64FE8F8-117F-405D-B4B4-9054F81580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ECB8C3-037C-4383-96CB-D05617AE6F5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333A4E4-CD8E-4D14-9529-69C625891340}">
      <dgm:prSet/>
      <dgm:spPr/>
      <dgm:t>
        <a:bodyPr/>
        <a:lstStyle/>
        <a:p>
          <a:r>
            <a:rPr lang="en-US" dirty="0"/>
            <a:t>City of Neodesha, KS CDBG + USDA</a:t>
          </a:r>
        </a:p>
      </dgm:t>
    </dgm:pt>
    <dgm:pt modelId="{C8A0A509-1933-4D8F-B5CF-EE2E9A1DEAC5}" type="parTrans" cxnId="{E0395E83-07BB-4098-9CEC-5912D9966F93}">
      <dgm:prSet/>
      <dgm:spPr/>
      <dgm:t>
        <a:bodyPr/>
        <a:lstStyle/>
        <a:p>
          <a:endParaRPr lang="en-US"/>
        </a:p>
      </dgm:t>
    </dgm:pt>
    <dgm:pt modelId="{AB12D3E7-E869-4D8E-A02D-BEFD5C5986B1}" type="sibTrans" cxnId="{E0395E83-07BB-4098-9CEC-5912D9966F93}">
      <dgm:prSet/>
      <dgm:spPr/>
      <dgm:t>
        <a:bodyPr/>
        <a:lstStyle/>
        <a:p>
          <a:endParaRPr lang="en-US"/>
        </a:p>
      </dgm:t>
    </dgm:pt>
    <dgm:pt modelId="{1C401B05-7125-4917-9B1D-7D4B660DEC1C}">
      <dgm:prSet/>
      <dgm:spPr/>
      <dgm:t>
        <a:bodyPr/>
        <a:lstStyle/>
        <a:p>
          <a:r>
            <a:rPr lang="en-US" dirty="0"/>
            <a:t>City Gas System Upgrades</a:t>
          </a:r>
        </a:p>
      </dgm:t>
    </dgm:pt>
    <dgm:pt modelId="{CB4F4F8E-AB5B-4EAF-98C1-6692AF51704A}" type="parTrans" cxnId="{E5C90BB8-0F0B-46C4-AC25-7D3A0E145684}">
      <dgm:prSet/>
      <dgm:spPr/>
      <dgm:t>
        <a:bodyPr/>
        <a:lstStyle/>
        <a:p>
          <a:endParaRPr lang="en-US"/>
        </a:p>
      </dgm:t>
    </dgm:pt>
    <dgm:pt modelId="{6BC64C74-C05F-47E2-BCD4-9AA74FE74F57}" type="sibTrans" cxnId="{E5C90BB8-0F0B-46C4-AC25-7D3A0E145684}">
      <dgm:prSet/>
      <dgm:spPr/>
      <dgm:t>
        <a:bodyPr/>
        <a:lstStyle/>
        <a:p>
          <a:endParaRPr lang="en-US"/>
        </a:p>
      </dgm:t>
    </dgm:pt>
    <dgm:pt modelId="{35EFBDDC-89EC-419C-AC4E-8F9A453990AB}">
      <dgm:prSet/>
      <dgm:spPr/>
      <dgm:t>
        <a:bodyPr/>
        <a:lstStyle/>
        <a:p>
          <a:r>
            <a:rPr lang="en-US" dirty="0"/>
            <a:t>$2.3M Total Project Cost</a:t>
          </a:r>
        </a:p>
      </dgm:t>
    </dgm:pt>
    <dgm:pt modelId="{1889725E-3FD7-4240-9EB2-CB256AE7C520}" type="parTrans" cxnId="{509CF8F1-0E06-4C56-A2E0-E78F4028104F}">
      <dgm:prSet/>
      <dgm:spPr/>
      <dgm:t>
        <a:bodyPr/>
        <a:lstStyle/>
        <a:p>
          <a:endParaRPr lang="en-US"/>
        </a:p>
      </dgm:t>
    </dgm:pt>
    <dgm:pt modelId="{70A83965-237A-46A4-A0C6-569C76F79298}" type="sibTrans" cxnId="{509CF8F1-0E06-4C56-A2E0-E78F4028104F}">
      <dgm:prSet/>
      <dgm:spPr/>
      <dgm:t>
        <a:bodyPr/>
        <a:lstStyle/>
        <a:p>
          <a:endParaRPr lang="en-US"/>
        </a:p>
      </dgm:t>
    </dgm:pt>
    <dgm:pt modelId="{D59655A5-6BF3-4ADE-A205-0440B5BFDE90}">
      <dgm:prSet/>
      <dgm:spPr/>
      <dgm:t>
        <a:bodyPr/>
        <a:lstStyle/>
        <a:p>
          <a:r>
            <a:rPr lang="en-US" dirty="0"/>
            <a:t>$600,000 CDBG Grant</a:t>
          </a:r>
        </a:p>
      </dgm:t>
    </dgm:pt>
    <dgm:pt modelId="{4EBBAC14-BC12-4B59-8C7D-262686149395}" type="parTrans" cxnId="{58C1E3AD-58D1-42BF-833B-F96158E38198}">
      <dgm:prSet/>
      <dgm:spPr/>
      <dgm:t>
        <a:bodyPr/>
        <a:lstStyle/>
        <a:p>
          <a:endParaRPr lang="en-US"/>
        </a:p>
      </dgm:t>
    </dgm:pt>
    <dgm:pt modelId="{E272E771-7779-4A28-8E59-3A465F2208FC}" type="sibTrans" cxnId="{58C1E3AD-58D1-42BF-833B-F96158E38198}">
      <dgm:prSet/>
      <dgm:spPr/>
      <dgm:t>
        <a:bodyPr/>
        <a:lstStyle/>
        <a:p>
          <a:endParaRPr lang="en-US"/>
        </a:p>
      </dgm:t>
    </dgm:pt>
    <dgm:pt modelId="{37D23FB3-95A4-431C-AAA3-BCCD64DA23D9}">
      <dgm:prSet/>
      <dgm:spPr/>
      <dgm:t>
        <a:bodyPr/>
        <a:lstStyle/>
        <a:p>
          <a:r>
            <a:rPr lang="en-US" dirty="0"/>
            <a:t>$1.76M USDA Rural Development Grant</a:t>
          </a:r>
        </a:p>
      </dgm:t>
    </dgm:pt>
    <dgm:pt modelId="{6A4815DD-A027-4743-99ED-F460FA141BEC}" type="parTrans" cxnId="{CE15867D-B9C2-48F5-86D2-60DAFF238996}">
      <dgm:prSet/>
      <dgm:spPr/>
      <dgm:t>
        <a:bodyPr/>
        <a:lstStyle/>
        <a:p>
          <a:endParaRPr lang="en-US"/>
        </a:p>
      </dgm:t>
    </dgm:pt>
    <dgm:pt modelId="{4DA1F73D-445B-42EF-8000-CC1C74E2360F}" type="sibTrans" cxnId="{CE15867D-B9C2-48F5-86D2-60DAFF238996}">
      <dgm:prSet/>
      <dgm:spPr/>
      <dgm:t>
        <a:bodyPr/>
        <a:lstStyle/>
        <a:p>
          <a:endParaRPr lang="en-US"/>
        </a:p>
      </dgm:t>
    </dgm:pt>
    <dgm:pt modelId="{B04AE66C-B9E8-463D-A826-038F902F9257}">
      <dgm:prSet/>
      <dgm:spPr/>
      <dgm:t>
        <a:bodyPr/>
        <a:lstStyle/>
        <a:p>
          <a:r>
            <a:rPr lang="en-US" dirty="0"/>
            <a:t>Public infrastructure upgrades to service 2,500 residents and businesses in community</a:t>
          </a:r>
        </a:p>
      </dgm:t>
    </dgm:pt>
    <dgm:pt modelId="{96821F2D-9A28-4B40-87CE-BDAED71AD9C7}" type="parTrans" cxnId="{AE2A1223-3519-4E13-9442-C2E1E14EBB04}">
      <dgm:prSet/>
      <dgm:spPr/>
      <dgm:t>
        <a:bodyPr/>
        <a:lstStyle/>
        <a:p>
          <a:endParaRPr lang="en-US"/>
        </a:p>
      </dgm:t>
    </dgm:pt>
    <dgm:pt modelId="{A7B474D8-922F-499A-AA1D-71BD223A214A}" type="sibTrans" cxnId="{AE2A1223-3519-4E13-9442-C2E1E14EBB04}">
      <dgm:prSet/>
      <dgm:spPr/>
      <dgm:t>
        <a:bodyPr/>
        <a:lstStyle/>
        <a:p>
          <a:endParaRPr lang="en-US"/>
        </a:p>
      </dgm:t>
    </dgm:pt>
    <dgm:pt modelId="{A052CA1F-E635-43DA-B899-F42CA5637C2B}">
      <dgm:prSet/>
      <dgm:spPr/>
      <dgm:t>
        <a:bodyPr/>
        <a:lstStyle/>
        <a:p>
          <a:r>
            <a:rPr lang="en-US" dirty="0"/>
            <a:t>Highland County Ohio CDBG RLF</a:t>
          </a:r>
        </a:p>
      </dgm:t>
    </dgm:pt>
    <dgm:pt modelId="{9B1B6D19-73A8-4E51-B75D-32469F6CE221}" type="parTrans" cxnId="{3D63FD5D-9D32-4B1A-8988-682D163A796A}">
      <dgm:prSet/>
      <dgm:spPr/>
      <dgm:t>
        <a:bodyPr/>
        <a:lstStyle/>
        <a:p>
          <a:endParaRPr lang="en-US"/>
        </a:p>
      </dgm:t>
    </dgm:pt>
    <dgm:pt modelId="{0E3355E2-FAA0-4FD6-BDA2-2BFB55F81C7C}" type="sibTrans" cxnId="{3D63FD5D-9D32-4B1A-8988-682D163A796A}">
      <dgm:prSet/>
      <dgm:spPr/>
      <dgm:t>
        <a:bodyPr/>
        <a:lstStyle/>
        <a:p>
          <a:endParaRPr lang="en-US"/>
        </a:p>
      </dgm:t>
    </dgm:pt>
    <dgm:pt modelId="{DCCBAAAC-4401-4206-857C-13C4E8535816}">
      <dgm:prSet/>
      <dgm:spPr/>
      <dgm:t>
        <a:bodyPr/>
        <a:lstStyle/>
        <a:p>
          <a:r>
            <a:rPr lang="en-US" dirty="0" err="1"/>
            <a:t>Corvac</a:t>
          </a:r>
          <a:r>
            <a:rPr lang="en-US" dirty="0"/>
            <a:t> Composites, LLC new automotive manufacturing facility sited in Highland County</a:t>
          </a:r>
        </a:p>
      </dgm:t>
    </dgm:pt>
    <dgm:pt modelId="{FC8153C9-8910-4801-BDDE-6E81DC7CBFE5}" type="parTrans" cxnId="{F854B661-D6C0-4FBF-B02C-DCB15ABFCD38}">
      <dgm:prSet/>
      <dgm:spPr/>
      <dgm:t>
        <a:bodyPr/>
        <a:lstStyle/>
        <a:p>
          <a:endParaRPr lang="en-US"/>
        </a:p>
      </dgm:t>
    </dgm:pt>
    <dgm:pt modelId="{2F7E7DAE-2D72-401F-A9FD-2F780035749C}" type="sibTrans" cxnId="{F854B661-D6C0-4FBF-B02C-DCB15ABFCD38}">
      <dgm:prSet/>
      <dgm:spPr/>
      <dgm:t>
        <a:bodyPr/>
        <a:lstStyle/>
        <a:p>
          <a:endParaRPr lang="en-US"/>
        </a:p>
      </dgm:t>
    </dgm:pt>
    <dgm:pt modelId="{36AC4DD2-0475-4F0E-A3C4-8B65619C11E2}">
      <dgm:prSet/>
      <dgm:spPr/>
      <dgm:t>
        <a:bodyPr/>
        <a:lstStyle/>
        <a:p>
          <a:r>
            <a:rPr lang="en-US" dirty="0"/>
            <a:t>$12.5M Total Project Cost</a:t>
          </a:r>
        </a:p>
      </dgm:t>
    </dgm:pt>
    <dgm:pt modelId="{6C6C53D6-B8DE-4938-AA64-46289BD7A7BF}" type="parTrans" cxnId="{9CA19DF8-C1BC-47F5-9724-914C32A18B9F}">
      <dgm:prSet/>
      <dgm:spPr/>
      <dgm:t>
        <a:bodyPr/>
        <a:lstStyle/>
        <a:p>
          <a:endParaRPr lang="en-US"/>
        </a:p>
      </dgm:t>
    </dgm:pt>
    <dgm:pt modelId="{469DCE7B-BE34-464F-8CC6-4BC90296C607}" type="sibTrans" cxnId="{9CA19DF8-C1BC-47F5-9724-914C32A18B9F}">
      <dgm:prSet/>
      <dgm:spPr/>
      <dgm:t>
        <a:bodyPr/>
        <a:lstStyle/>
        <a:p>
          <a:endParaRPr lang="en-US"/>
        </a:p>
      </dgm:t>
    </dgm:pt>
    <dgm:pt modelId="{568E08D6-3DD6-48CC-997C-58CE1DD4B10D}">
      <dgm:prSet/>
      <dgm:spPr/>
      <dgm:t>
        <a:bodyPr/>
        <a:lstStyle/>
        <a:p>
          <a:r>
            <a:rPr lang="en-US" dirty="0"/>
            <a:t>$500,000 CDBG RLF</a:t>
          </a:r>
        </a:p>
      </dgm:t>
    </dgm:pt>
    <dgm:pt modelId="{0CAF87D9-412D-40E2-992D-97A4EEFD9F51}" type="parTrans" cxnId="{1C24D222-09A2-45A3-8E86-2A87BA3AF254}">
      <dgm:prSet/>
      <dgm:spPr/>
      <dgm:t>
        <a:bodyPr/>
        <a:lstStyle/>
        <a:p>
          <a:endParaRPr lang="en-US"/>
        </a:p>
      </dgm:t>
    </dgm:pt>
    <dgm:pt modelId="{8EC424EC-0267-44B9-B7E1-FAD68F5A174C}" type="sibTrans" cxnId="{1C24D222-09A2-45A3-8E86-2A87BA3AF254}">
      <dgm:prSet/>
      <dgm:spPr/>
      <dgm:t>
        <a:bodyPr/>
        <a:lstStyle/>
        <a:p>
          <a:endParaRPr lang="en-US"/>
        </a:p>
      </dgm:t>
    </dgm:pt>
    <dgm:pt modelId="{92C214C1-E9CC-44CC-A2D9-AF0336474526}">
      <dgm:prSet/>
      <dgm:spPr/>
      <dgm:t>
        <a:bodyPr/>
        <a:lstStyle/>
        <a:p>
          <a:r>
            <a:rPr lang="en-US" dirty="0"/>
            <a:t>$12M Outside Funding</a:t>
          </a:r>
        </a:p>
      </dgm:t>
    </dgm:pt>
    <dgm:pt modelId="{65908E3B-D380-43BD-8BCE-D69911A11C28}" type="parTrans" cxnId="{B4F2CB3B-B62F-44F5-AACF-5F94E7FCD60E}">
      <dgm:prSet/>
      <dgm:spPr/>
      <dgm:t>
        <a:bodyPr/>
        <a:lstStyle/>
        <a:p>
          <a:endParaRPr lang="en-US"/>
        </a:p>
      </dgm:t>
    </dgm:pt>
    <dgm:pt modelId="{DECD0F25-9A14-41E1-98A3-28F79FB2CAA1}" type="sibTrans" cxnId="{B4F2CB3B-B62F-44F5-AACF-5F94E7FCD60E}">
      <dgm:prSet/>
      <dgm:spPr/>
      <dgm:t>
        <a:bodyPr/>
        <a:lstStyle/>
        <a:p>
          <a:endParaRPr lang="en-US"/>
        </a:p>
      </dgm:t>
    </dgm:pt>
    <dgm:pt modelId="{5069273C-DA17-48B3-A715-F1C56A08EECE}">
      <dgm:prSet/>
      <dgm:spPr/>
      <dgm:t>
        <a:bodyPr/>
        <a:lstStyle/>
        <a:p>
          <a:r>
            <a:rPr lang="en-US" dirty="0"/>
            <a:t>Total Jobs Created – 55</a:t>
          </a:r>
        </a:p>
      </dgm:t>
    </dgm:pt>
    <dgm:pt modelId="{0801E079-27FA-4610-B69F-5B4E605769C1}" type="parTrans" cxnId="{0C56CA0E-1E96-499A-85CF-FADDB4125655}">
      <dgm:prSet/>
      <dgm:spPr/>
      <dgm:t>
        <a:bodyPr/>
        <a:lstStyle/>
        <a:p>
          <a:endParaRPr lang="en-US"/>
        </a:p>
      </dgm:t>
    </dgm:pt>
    <dgm:pt modelId="{3CF09CAA-ADA2-4F9B-A3F4-3E8369A4668C}" type="sibTrans" cxnId="{0C56CA0E-1E96-499A-85CF-FADDB4125655}">
      <dgm:prSet/>
      <dgm:spPr/>
      <dgm:t>
        <a:bodyPr/>
        <a:lstStyle/>
        <a:p>
          <a:endParaRPr lang="en-US"/>
        </a:p>
      </dgm:t>
    </dgm:pt>
    <dgm:pt modelId="{127AE800-F3C5-464E-94C7-FD05EB6BE939}">
      <dgm:prSet/>
      <dgm:spPr/>
      <dgm:t>
        <a:bodyPr/>
        <a:lstStyle/>
        <a:p>
          <a:r>
            <a:rPr lang="en-US" dirty="0"/>
            <a:t>29 LMI Jobs (52.7%) - $9,090/job created</a:t>
          </a:r>
        </a:p>
      </dgm:t>
    </dgm:pt>
    <dgm:pt modelId="{A7A44581-36A3-4A03-870A-B7A76F4D03D1}" type="parTrans" cxnId="{43EC81D7-050D-4072-83FF-561A1BB8E41C}">
      <dgm:prSet/>
      <dgm:spPr/>
      <dgm:t>
        <a:bodyPr/>
        <a:lstStyle/>
        <a:p>
          <a:endParaRPr lang="en-US"/>
        </a:p>
      </dgm:t>
    </dgm:pt>
    <dgm:pt modelId="{7B6FD590-12AD-4026-B448-4C53005F9838}" type="sibTrans" cxnId="{43EC81D7-050D-4072-83FF-561A1BB8E41C}">
      <dgm:prSet/>
      <dgm:spPr/>
      <dgm:t>
        <a:bodyPr/>
        <a:lstStyle/>
        <a:p>
          <a:endParaRPr lang="en-US"/>
        </a:p>
      </dgm:t>
    </dgm:pt>
    <dgm:pt modelId="{CD93EB02-A5FA-4757-B994-A8D1DBC406BD}" type="pres">
      <dgm:prSet presAssocID="{C8ECB8C3-037C-4383-96CB-D05617AE6F5C}" presName="Name0" presStyleCnt="0">
        <dgm:presLayoutVars>
          <dgm:dir/>
          <dgm:animLvl val="lvl"/>
          <dgm:resizeHandles val="exact"/>
        </dgm:presLayoutVars>
      </dgm:prSet>
      <dgm:spPr/>
    </dgm:pt>
    <dgm:pt modelId="{81BC2808-03C3-4DDA-A1AE-BDC9062B6F75}" type="pres">
      <dgm:prSet presAssocID="{0333A4E4-CD8E-4D14-9529-69C625891340}" presName="composite" presStyleCnt="0"/>
      <dgm:spPr/>
    </dgm:pt>
    <dgm:pt modelId="{49DB6BA6-CC19-4814-A0B5-FD89D38182DE}" type="pres">
      <dgm:prSet presAssocID="{0333A4E4-CD8E-4D14-9529-69C625891340}" presName="parTx" presStyleLbl="alignNode1" presStyleIdx="0" presStyleCnt="2">
        <dgm:presLayoutVars>
          <dgm:chMax val="0"/>
          <dgm:chPref val="0"/>
          <dgm:bulletEnabled val="1"/>
        </dgm:presLayoutVars>
      </dgm:prSet>
      <dgm:spPr/>
    </dgm:pt>
    <dgm:pt modelId="{F9DD5612-204F-44E6-901F-CA507E7DDFAC}" type="pres">
      <dgm:prSet presAssocID="{0333A4E4-CD8E-4D14-9529-69C625891340}" presName="desTx" presStyleLbl="alignAccFollowNode1" presStyleIdx="0" presStyleCnt="2">
        <dgm:presLayoutVars>
          <dgm:bulletEnabled val="1"/>
        </dgm:presLayoutVars>
      </dgm:prSet>
      <dgm:spPr/>
    </dgm:pt>
    <dgm:pt modelId="{32F4AA42-5B45-4FED-A511-765338E20F70}" type="pres">
      <dgm:prSet presAssocID="{AB12D3E7-E869-4D8E-A02D-BEFD5C5986B1}" presName="space" presStyleCnt="0"/>
      <dgm:spPr/>
    </dgm:pt>
    <dgm:pt modelId="{F4AAE8DF-FBF2-4361-A844-7827FD9AE2D6}" type="pres">
      <dgm:prSet presAssocID="{A052CA1F-E635-43DA-B899-F42CA5637C2B}" presName="composite" presStyleCnt="0"/>
      <dgm:spPr/>
    </dgm:pt>
    <dgm:pt modelId="{F4F0496C-A804-402D-8D39-11345D85666F}" type="pres">
      <dgm:prSet presAssocID="{A052CA1F-E635-43DA-B899-F42CA5637C2B}" presName="parTx" presStyleLbl="alignNode1" presStyleIdx="1" presStyleCnt="2">
        <dgm:presLayoutVars>
          <dgm:chMax val="0"/>
          <dgm:chPref val="0"/>
          <dgm:bulletEnabled val="1"/>
        </dgm:presLayoutVars>
      </dgm:prSet>
      <dgm:spPr/>
    </dgm:pt>
    <dgm:pt modelId="{B18FE95F-6151-4D06-B100-B3BF0F48D5EB}" type="pres">
      <dgm:prSet presAssocID="{A052CA1F-E635-43DA-B899-F42CA5637C2B}" presName="desTx" presStyleLbl="alignAccFollowNode1" presStyleIdx="1" presStyleCnt="2">
        <dgm:presLayoutVars>
          <dgm:bulletEnabled val="1"/>
        </dgm:presLayoutVars>
      </dgm:prSet>
      <dgm:spPr/>
    </dgm:pt>
  </dgm:ptLst>
  <dgm:cxnLst>
    <dgm:cxn modelId="{1CE0220D-A265-4F40-9A2E-17DC804488FF}" type="presOf" srcId="{5069273C-DA17-48B3-A715-F1C56A08EECE}" destId="{B18FE95F-6151-4D06-B100-B3BF0F48D5EB}" srcOrd="0" destOrd="4" presId="urn:microsoft.com/office/officeart/2005/8/layout/hList1"/>
    <dgm:cxn modelId="{0C56CA0E-1E96-499A-85CF-FADDB4125655}" srcId="{36AC4DD2-0475-4F0E-A3C4-8B65619C11E2}" destId="{5069273C-DA17-48B3-A715-F1C56A08EECE}" srcOrd="2" destOrd="0" parTransId="{0801E079-27FA-4610-B69F-5B4E605769C1}" sibTransId="{3CF09CAA-ADA2-4F9B-A3F4-3E8369A4668C}"/>
    <dgm:cxn modelId="{A67A7A11-FB8C-474A-AD7D-9DC2117B16E6}" type="presOf" srcId="{0333A4E4-CD8E-4D14-9529-69C625891340}" destId="{49DB6BA6-CC19-4814-A0B5-FD89D38182DE}" srcOrd="0" destOrd="0" presId="urn:microsoft.com/office/officeart/2005/8/layout/hList1"/>
    <dgm:cxn modelId="{0241691A-AA4F-46A0-8C13-B00907876787}" type="presOf" srcId="{1C401B05-7125-4917-9B1D-7D4B660DEC1C}" destId="{F9DD5612-204F-44E6-901F-CA507E7DDFAC}" srcOrd="0" destOrd="0" presId="urn:microsoft.com/office/officeart/2005/8/layout/hList1"/>
    <dgm:cxn modelId="{1C24D222-09A2-45A3-8E86-2A87BA3AF254}" srcId="{36AC4DD2-0475-4F0E-A3C4-8B65619C11E2}" destId="{568E08D6-3DD6-48CC-997C-58CE1DD4B10D}" srcOrd="0" destOrd="0" parTransId="{0CAF87D9-412D-40E2-992D-97A4EEFD9F51}" sibTransId="{8EC424EC-0267-44B9-B7E1-FAD68F5A174C}"/>
    <dgm:cxn modelId="{AE2A1223-3519-4E13-9442-C2E1E14EBB04}" srcId="{1C401B05-7125-4917-9B1D-7D4B660DEC1C}" destId="{B04AE66C-B9E8-463D-A826-038F902F9257}" srcOrd="1" destOrd="0" parTransId="{96821F2D-9A28-4B40-87CE-BDAED71AD9C7}" sibTransId="{A7B474D8-922F-499A-AA1D-71BD223A214A}"/>
    <dgm:cxn modelId="{B4F2CB3B-B62F-44F5-AACF-5F94E7FCD60E}" srcId="{36AC4DD2-0475-4F0E-A3C4-8B65619C11E2}" destId="{92C214C1-E9CC-44CC-A2D9-AF0336474526}" srcOrd="1" destOrd="0" parTransId="{65908E3B-D380-43BD-8BCE-D69911A11C28}" sibTransId="{DECD0F25-9A14-41E1-98A3-28F79FB2CAA1}"/>
    <dgm:cxn modelId="{4F4C315C-D422-4683-A8A7-94FE671DE611}" type="presOf" srcId="{568E08D6-3DD6-48CC-997C-58CE1DD4B10D}" destId="{B18FE95F-6151-4D06-B100-B3BF0F48D5EB}" srcOrd="0" destOrd="2" presId="urn:microsoft.com/office/officeart/2005/8/layout/hList1"/>
    <dgm:cxn modelId="{3D63FD5D-9D32-4B1A-8988-682D163A796A}" srcId="{C8ECB8C3-037C-4383-96CB-D05617AE6F5C}" destId="{A052CA1F-E635-43DA-B899-F42CA5637C2B}" srcOrd="1" destOrd="0" parTransId="{9B1B6D19-73A8-4E51-B75D-32469F6CE221}" sibTransId="{0E3355E2-FAA0-4FD6-BDA2-2BFB55F81C7C}"/>
    <dgm:cxn modelId="{F854B661-D6C0-4FBF-B02C-DCB15ABFCD38}" srcId="{A052CA1F-E635-43DA-B899-F42CA5637C2B}" destId="{DCCBAAAC-4401-4206-857C-13C4E8535816}" srcOrd="0" destOrd="0" parTransId="{FC8153C9-8910-4801-BDDE-6E81DC7CBFE5}" sibTransId="{2F7E7DAE-2D72-401F-A9FD-2F780035749C}"/>
    <dgm:cxn modelId="{1F231C4A-BFAA-4AC4-8669-37F0221B330C}" type="presOf" srcId="{127AE800-F3C5-464E-94C7-FD05EB6BE939}" destId="{B18FE95F-6151-4D06-B100-B3BF0F48D5EB}" srcOrd="0" destOrd="5" presId="urn:microsoft.com/office/officeart/2005/8/layout/hList1"/>
    <dgm:cxn modelId="{FEE52A50-707C-4C4C-9BB1-97984C054C28}" type="presOf" srcId="{36AC4DD2-0475-4F0E-A3C4-8B65619C11E2}" destId="{B18FE95F-6151-4D06-B100-B3BF0F48D5EB}" srcOrd="0" destOrd="1" presId="urn:microsoft.com/office/officeart/2005/8/layout/hList1"/>
    <dgm:cxn modelId="{CE15867D-B9C2-48F5-86D2-60DAFF238996}" srcId="{35EFBDDC-89EC-419C-AC4E-8F9A453990AB}" destId="{37D23FB3-95A4-431C-AAA3-BCCD64DA23D9}" srcOrd="1" destOrd="0" parTransId="{6A4815DD-A027-4743-99ED-F460FA141BEC}" sibTransId="{4DA1F73D-445B-42EF-8000-CC1C74E2360F}"/>
    <dgm:cxn modelId="{C7B25780-C9A6-4A85-A567-B04596455329}" type="presOf" srcId="{35EFBDDC-89EC-419C-AC4E-8F9A453990AB}" destId="{F9DD5612-204F-44E6-901F-CA507E7DDFAC}" srcOrd="0" destOrd="1" presId="urn:microsoft.com/office/officeart/2005/8/layout/hList1"/>
    <dgm:cxn modelId="{E0395E83-07BB-4098-9CEC-5912D9966F93}" srcId="{C8ECB8C3-037C-4383-96CB-D05617AE6F5C}" destId="{0333A4E4-CD8E-4D14-9529-69C625891340}" srcOrd="0" destOrd="0" parTransId="{C8A0A509-1933-4D8F-B5CF-EE2E9A1DEAC5}" sibTransId="{AB12D3E7-E869-4D8E-A02D-BEFD5C5986B1}"/>
    <dgm:cxn modelId="{BED45E95-D798-4CF1-B4D1-1DE1A60B8E25}" type="presOf" srcId="{A052CA1F-E635-43DA-B899-F42CA5637C2B}" destId="{F4F0496C-A804-402D-8D39-11345D85666F}" srcOrd="0" destOrd="0" presId="urn:microsoft.com/office/officeart/2005/8/layout/hList1"/>
    <dgm:cxn modelId="{724EF7A9-2039-40B3-827A-0729C60A0453}" type="presOf" srcId="{C8ECB8C3-037C-4383-96CB-D05617AE6F5C}" destId="{CD93EB02-A5FA-4757-B994-A8D1DBC406BD}" srcOrd="0" destOrd="0" presId="urn:microsoft.com/office/officeart/2005/8/layout/hList1"/>
    <dgm:cxn modelId="{58C1E3AD-58D1-42BF-833B-F96158E38198}" srcId="{35EFBDDC-89EC-419C-AC4E-8F9A453990AB}" destId="{D59655A5-6BF3-4ADE-A205-0440B5BFDE90}" srcOrd="0" destOrd="0" parTransId="{4EBBAC14-BC12-4B59-8C7D-262686149395}" sibTransId="{E272E771-7779-4A28-8E59-3A465F2208FC}"/>
    <dgm:cxn modelId="{E5C90BB8-0F0B-46C4-AC25-7D3A0E145684}" srcId="{0333A4E4-CD8E-4D14-9529-69C625891340}" destId="{1C401B05-7125-4917-9B1D-7D4B660DEC1C}" srcOrd="0" destOrd="0" parTransId="{CB4F4F8E-AB5B-4EAF-98C1-6692AF51704A}" sibTransId="{6BC64C74-C05F-47E2-BCD4-9AA74FE74F57}"/>
    <dgm:cxn modelId="{8B3E20D7-D8A0-4668-8A06-A294331602BB}" type="presOf" srcId="{DCCBAAAC-4401-4206-857C-13C4E8535816}" destId="{B18FE95F-6151-4D06-B100-B3BF0F48D5EB}" srcOrd="0" destOrd="0" presId="urn:microsoft.com/office/officeart/2005/8/layout/hList1"/>
    <dgm:cxn modelId="{43EC81D7-050D-4072-83FF-561A1BB8E41C}" srcId="{5069273C-DA17-48B3-A715-F1C56A08EECE}" destId="{127AE800-F3C5-464E-94C7-FD05EB6BE939}" srcOrd="0" destOrd="0" parTransId="{A7A44581-36A3-4A03-870A-B7A76F4D03D1}" sibTransId="{7B6FD590-12AD-4026-B448-4C53005F9838}"/>
    <dgm:cxn modelId="{5A8529E9-78C9-44B3-90A7-E794614453CA}" type="presOf" srcId="{37D23FB3-95A4-431C-AAA3-BCCD64DA23D9}" destId="{F9DD5612-204F-44E6-901F-CA507E7DDFAC}" srcOrd="0" destOrd="3" presId="urn:microsoft.com/office/officeart/2005/8/layout/hList1"/>
    <dgm:cxn modelId="{5D32BDEB-CD11-4F44-8484-83C0CF561A69}" type="presOf" srcId="{B04AE66C-B9E8-463D-A826-038F902F9257}" destId="{F9DD5612-204F-44E6-901F-CA507E7DDFAC}" srcOrd="0" destOrd="4" presId="urn:microsoft.com/office/officeart/2005/8/layout/hList1"/>
    <dgm:cxn modelId="{509CF8F1-0E06-4C56-A2E0-E78F4028104F}" srcId="{1C401B05-7125-4917-9B1D-7D4B660DEC1C}" destId="{35EFBDDC-89EC-419C-AC4E-8F9A453990AB}" srcOrd="0" destOrd="0" parTransId="{1889725E-3FD7-4240-9EB2-CB256AE7C520}" sibTransId="{70A83965-237A-46A4-A0C6-569C76F79298}"/>
    <dgm:cxn modelId="{9CA19DF8-C1BC-47F5-9724-914C32A18B9F}" srcId="{A052CA1F-E635-43DA-B899-F42CA5637C2B}" destId="{36AC4DD2-0475-4F0E-A3C4-8B65619C11E2}" srcOrd="1" destOrd="0" parTransId="{6C6C53D6-B8DE-4938-AA64-46289BD7A7BF}" sibTransId="{469DCE7B-BE34-464F-8CC6-4BC90296C607}"/>
    <dgm:cxn modelId="{E9DD31F9-C7B2-44FB-8BF4-78D38E974C53}" type="presOf" srcId="{D59655A5-6BF3-4ADE-A205-0440B5BFDE90}" destId="{F9DD5612-204F-44E6-901F-CA507E7DDFAC}" srcOrd="0" destOrd="2" presId="urn:microsoft.com/office/officeart/2005/8/layout/hList1"/>
    <dgm:cxn modelId="{316DAEFE-8197-48B8-9945-0DB1BAB24B11}" type="presOf" srcId="{92C214C1-E9CC-44CC-A2D9-AF0336474526}" destId="{B18FE95F-6151-4D06-B100-B3BF0F48D5EB}" srcOrd="0" destOrd="3" presId="urn:microsoft.com/office/officeart/2005/8/layout/hList1"/>
    <dgm:cxn modelId="{55B20EA8-7C8A-4219-8BFA-528464BE5F15}" type="presParOf" srcId="{CD93EB02-A5FA-4757-B994-A8D1DBC406BD}" destId="{81BC2808-03C3-4DDA-A1AE-BDC9062B6F75}" srcOrd="0" destOrd="0" presId="urn:microsoft.com/office/officeart/2005/8/layout/hList1"/>
    <dgm:cxn modelId="{D4AF368B-F09B-4DEB-A704-84BD53E97B9D}" type="presParOf" srcId="{81BC2808-03C3-4DDA-A1AE-BDC9062B6F75}" destId="{49DB6BA6-CC19-4814-A0B5-FD89D38182DE}" srcOrd="0" destOrd="0" presId="urn:microsoft.com/office/officeart/2005/8/layout/hList1"/>
    <dgm:cxn modelId="{35FD8D62-9B75-490A-ADB5-C3D53AB7F134}" type="presParOf" srcId="{81BC2808-03C3-4DDA-A1AE-BDC9062B6F75}" destId="{F9DD5612-204F-44E6-901F-CA507E7DDFAC}" srcOrd="1" destOrd="0" presId="urn:microsoft.com/office/officeart/2005/8/layout/hList1"/>
    <dgm:cxn modelId="{FF17824E-50FC-4952-BFBB-7EBC4CDD7D1F}" type="presParOf" srcId="{CD93EB02-A5FA-4757-B994-A8D1DBC406BD}" destId="{32F4AA42-5B45-4FED-A511-765338E20F70}" srcOrd="1" destOrd="0" presId="urn:microsoft.com/office/officeart/2005/8/layout/hList1"/>
    <dgm:cxn modelId="{262C1BCC-4144-4FB5-896B-05848B0529BC}" type="presParOf" srcId="{CD93EB02-A5FA-4757-B994-A8D1DBC406BD}" destId="{F4AAE8DF-FBF2-4361-A844-7827FD9AE2D6}" srcOrd="2" destOrd="0" presId="urn:microsoft.com/office/officeart/2005/8/layout/hList1"/>
    <dgm:cxn modelId="{ADE95894-3CAB-459C-8423-E92399FA31B2}" type="presParOf" srcId="{F4AAE8DF-FBF2-4361-A844-7827FD9AE2D6}" destId="{F4F0496C-A804-402D-8D39-11345D85666F}" srcOrd="0" destOrd="0" presId="urn:microsoft.com/office/officeart/2005/8/layout/hList1"/>
    <dgm:cxn modelId="{3820C423-2042-4FAE-95F3-A07FFD777E94}" type="presParOf" srcId="{F4AAE8DF-FBF2-4361-A844-7827FD9AE2D6}" destId="{B18FE95F-6151-4D06-B100-B3BF0F48D5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DC7398-DEBF-4722-BCC5-7F4EAFC160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1FC620A-4A81-4F84-A4BF-DAB3DD9920BC}">
      <dgm:prSet phldrT="[Text]"/>
      <dgm:spPr/>
      <dgm:t>
        <a:bodyPr/>
        <a:lstStyle/>
        <a:p>
          <a:r>
            <a:rPr lang="en-US" b="1" dirty="0"/>
            <a:t>Federal Stimulus &amp; USDA Rural Development</a:t>
          </a:r>
          <a:endParaRPr lang="en-US" dirty="0"/>
        </a:p>
      </dgm:t>
    </dgm:pt>
    <dgm:pt modelId="{94BA4715-F90D-4285-80C3-AA7F8103F3C8}" type="parTrans" cxnId="{D2A1A435-C454-4C71-80F2-65655C4C230E}">
      <dgm:prSet/>
      <dgm:spPr/>
      <dgm:t>
        <a:bodyPr/>
        <a:lstStyle/>
        <a:p>
          <a:endParaRPr lang="en-US"/>
        </a:p>
      </dgm:t>
    </dgm:pt>
    <dgm:pt modelId="{633EB3F1-547F-4D3E-BB70-4AD598E75BF8}" type="sibTrans" cxnId="{D2A1A435-C454-4C71-80F2-65655C4C230E}">
      <dgm:prSet/>
      <dgm:spPr/>
      <dgm:t>
        <a:bodyPr/>
        <a:lstStyle/>
        <a:p>
          <a:endParaRPr lang="en-US"/>
        </a:p>
      </dgm:t>
    </dgm:pt>
    <dgm:pt modelId="{F7F82767-47F1-4FAE-8561-44DD838D4584}">
      <dgm:prSet/>
      <dgm:spPr/>
      <dgm:t>
        <a:bodyPr/>
        <a:lstStyle/>
        <a:p>
          <a:pPr>
            <a:buFont typeface="Symbol" panose="05050102010706020507" pitchFamily="18" charset="2"/>
            <a:buChar char=""/>
          </a:pPr>
          <a:r>
            <a:rPr lang="en-US" dirty="0"/>
            <a:t>$48.9 B to USDA – Close the “digital divide” in America’s rural communities</a:t>
          </a:r>
        </a:p>
      </dgm:t>
    </dgm:pt>
    <dgm:pt modelId="{67B26406-6149-4AC6-8F4D-D171B30F8D77}" type="parTrans" cxnId="{32140985-9453-4381-A33C-1E3C9DA871F0}">
      <dgm:prSet/>
      <dgm:spPr/>
      <dgm:t>
        <a:bodyPr/>
        <a:lstStyle/>
        <a:p>
          <a:endParaRPr lang="en-US"/>
        </a:p>
      </dgm:t>
    </dgm:pt>
    <dgm:pt modelId="{313E49A9-23B9-4204-AC35-140EB7A0338A}" type="sibTrans" cxnId="{32140985-9453-4381-A33C-1E3C9DA871F0}">
      <dgm:prSet/>
      <dgm:spPr/>
      <dgm:t>
        <a:bodyPr/>
        <a:lstStyle/>
        <a:p>
          <a:endParaRPr lang="en-US"/>
        </a:p>
      </dgm:t>
    </dgm:pt>
    <dgm:pt modelId="{4390D3D8-2CE8-4545-978A-AE7C4BB44174}">
      <dgm:prSet/>
      <dgm:spPr/>
      <dgm:t>
        <a:bodyPr/>
        <a:lstStyle/>
        <a:p>
          <a:pPr>
            <a:buFont typeface="Symbol" panose="05050102010706020507" pitchFamily="18" charset="2"/>
            <a:buChar char=""/>
          </a:pPr>
          <a:r>
            <a:rPr lang="en-US" dirty="0"/>
            <a:t>$145 M USDA’s Rural Development programs </a:t>
          </a:r>
        </a:p>
      </dgm:t>
    </dgm:pt>
    <dgm:pt modelId="{AF6A42D8-58EB-46A5-8237-D3817F3E5C10}" type="parTrans" cxnId="{D362CB48-40AA-4087-8B8A-BBEE82C6B61C}">
      <dgm:prSet/>
      <dgm:spPr/>
      <dgm:t>
        <a:bodyPr/>
        <a:lstStyle/>
        <a:p>
          <a:endParaRPr lang="en-US"/>
        </a:p>
      </dgm:t>
    </dgm:pt>
    <dgm:pt modelId="{A43F90B1-630F-44FF-ACA9-D6E94D0B20EC}" type="sibTrans" cxnId="{D362CB48-40AA-4087-8B8A-BBEE82C6B61C}">
      <dgm:prSet/>
      <dgm:spPr/>
      <dgm:t>
        <a:bodyPr/>
        <a:lstStyle/>
        <a:p>
          <a:endParaRPr lang="en-US"/>
        </a:p>
      </dgm:t>
    </dgm:pt>
    <dgm:pt modelId="{0CFCF341-9F23-4BA1-BB06-A9FE53696141}">
      <dgm:prSet/>
      <dgm:spPr/>
      <dgm:t>
        <a:bodyPr/>
        <a:lstStyle/>
        <a:p>
          <a:pPr>
            <a:buFont typeface="Symbol" panose="05050102010706020507" pitchFamily="18" charset="2"/>
            <a:buChar char=""/>
          </a:pPr>
          <a:r>
            <a:rPr lang="en-US" dirty="0"/>
            <a:t>$20.5 M for the Rural Business-Cooperative Service, adding $1 B in lending authority</a:t>
          </a:r>
        </a:p>
      </dgm:t>
    </dgm:pt>
    <dgm:pt modelId="{5802F6C4-A32A-489B-9DDC-079EC57F0906}" type="parTrans" cxnId="{8381BE9F-87FF-45C6-8698-4E7E1718ED83}">
      <dgm:prSet/>
      <dgm:spPr/>
      <dgm:t>
        <a:bodyPr/>
        <a:lstStyle/>
        <a:p>
          <a:endParaRPr lang="en-US"/>
        </a:p>
      </dgm:t>
    </dgm:pt>
    <dgm:pt modelId="{38C51004-5E37-43B5-A2CC-1612919AED0D}" type="sibTrans" cxnId="{8381BE9F-87FF-45C6-8698-4E7E1718ED83}">
      <dgm:prSet/>
      <dgm:spPr/>
      <dgm:t>
        <a:bodyPr/>
        <a:lstStyle/>
        <a:p>
          <a:endParaRPr lang="en-US"/>
        </a:p>
      </dgm:t>
    </dgm:pt>
    <dgm:pt modelId="{7E1EDC83-EE92-4C8B-837E-388F6EA8B4F2}">
      <dgm:prSet/>
      <dgm:spPr/>
      <dgm:t>
        <a:bodyPr/>
        <a:lstStyle/>
        <a:p>
          <a:pPr>
            <a:buFont typeface="Symbol" panose="05050102010706020507" pitchFamily="18" charset="2"/>
            <a:buChar char=""/>
          </a:pPr>
          <a:r>
            <a:rPr lang="en-US" dirty="0"/>
            <a:t>$100 M in grants for Rural Broadband Service</a:t>
          </a:r>
        </a:p>
      </dgm:t>
    </dgm:pt>
    <dgm:pt modelId="{6E73D495-F8A2-4E77-85D6-D4B6F9C3A96F}" type="parTrans" cxnId="{65F14466-E9DB-444A-9D43-3CA258BA10F2}">
      <dgm:prSet/>
      <dgm:spPr/>
      <dgm:t>
        <a:bodyPr/>
        <a:lstStyle/>
        <a:p>
          <a:endParaRPr lang="en-US"/>
        </a:p>
      </dgm:t>
    </dgm:pt>
    <dgm:pt modelId="{52EC3BD4-6E77-4A89-80EF-739832C0ED82}" type="sibTrans" cxnId="{65F14466-E9DB-444A-9D43-3CA258BA10F2}">
      <dgm:prSet/>
      <dgm:spPr/>
      <dgm:t>
        <a:bodyPr/>
        <a:lstStyle/>
        <a:p>
          <a:endParaRPr lang="en-US"/>
        </a:p>
      </dgm:t>
    </dgm:pt>
    <dgm:pt modelId="{2C45A6CB-C06E-4787-BF92-CB6D7A571727}">
      <dgm:prSet/>
      <dgm:spPr/>
      <dgm:t>
        <a:bodyPr/>
        <a:lstStyle/>
        <a:p>
          <a:pPr>
            <a:buFont typeface="Symbol" panose="05050102010706020507" pitchFamily="18" charset="2"/>
            <a:buChar char=""/>
          </a:pPr>
          <a:r>
            <a:rPr lang="en-US" dirty="0"/>
            <a:t>$25 M for Distance Learning and Telemedicine Programs</a:t>
          </a:r>
        </a:p>
      </dgm:t>
    </dgm:pt>
    <dgm:pt modelId="{C58A0C7C-8E2C-44E4-B63D-9F9E095A9735}" type="parTrans" cxnId="{89099312-FDA2-4EC9-8870-EFFBC9B7354D}">
      <dgm:prSet/>
      <dgm:spPr/>
      <dgm:t>
        <a:bodyPr/>
        <a:lstStyle/>
        <a:p>
          <a:endParaRPr lang="en-US"/>
        </a:p>
      </dgm:t>
    </dgm:pt>
    <dgm:pt modelId="{BF11CBA2-9BA4-48CB-900D-0A0BABEFC4D8}" type="sibTrans" cxnId="{89099312-FDA2-4EC9-8870-EFFBC9B7354D}">
      <dgm:prSet/>
      <dgm:spPr/>
      <dgm:t>
        <a:bodyPr/>
        <a:lstStyle/>
        <a:p>
          <a:endParaRPr lang="en-US"/>
        </a:p>
      </dgm:t>
    </dgm:pt>
    <dgm:pt modelId="{355478A9-9815-436B-A2FA-B63997A74161}" type="pres">
      <dgm:prSet presAssocID="{52DC7398-DEBF-4722-BCC5-7F4EAFC16074}" presName="Name0" presStyleCnt="0">
        <dgm:presLayoutVars>
          <dgm:dir/>
          <dgm:animLvl val="lvl"/>
          <dgm:resizeHandles val="exact"/>
        </dgm:presLayoutVars>
      </dgm:prSet>
      <dgm:spPr/>
    </dgm:pt>
    <dgm:pt modelId="{41F00B1F-A4B8-4971-8F60-59C4EFEB8C47}" type="pres">
      <dgm:prSet presAssocID="{01FC620A-4A81-4F84-A4BF-DAB3DD9920BC}" presName="composite" presStyleCnt="0"/>
      <dgm:spPr/>
    </dgm:pt>
    <dgm:pt modelId="{E064FABB-2E15-4486-B300-B33196335776}" type="pres">
      <dgm:prSet presAssocID="{01FC620A-4A81-4F84-A4BF-DAB3DD9920BC}" presName="parTx" presStyleLbl="alignNode1" presStyleIdx="0" presStyleCnt="1" custLinFactNeighborX="-385" custLinFactNeighborY="7737">
        <dgm:presLayoutVars>
          <dgm:chMax val="0"/>
          <dgm:chPref val="0"/>
          <dgm:bulletEnabled val="1"/>
        </dgm:presLayoutVars>
      </dgm:prSet>
      <dgm:spPr/>
    </dgm:pt>
    <dgm:pt modelId="{46186B2B-D979-44F8-B962-6113A656C4AD}" type="pres">
      <dgm:prSet presAssocID="{01FC620A-4A81-4F84-A4BF-DAB3DD9920BC}" presName="desTx" presStyleLbl="alignAccFollowNode1" presStyleIdx="0" presStyleCnt="1">
        <dgm:presLayoutVars>
          <dgm:bulletEnabled val="1"/>
        </dgm:presLayoutVars>
      </dgm:prSet>
      <dgm:spPr/>
    </dgm:pt>
  </dgm:ptLst>
  <dgm:cxnLst>
    <dgm:cxn modelId="{89099312-FDA2-4EC9-8870-EFFBC9B7354D}" srcId="{F7F82767-47F1-4FAE-8561-44DD838D4584}" destId="{2C45A6CB-C06E-4787-BF92-CB6D7A571727}" srcOrd="3" destOrd="0" parTransId="{C58A0C7C-8E2C-44E4-B63D-9F9E095A9735}" sibTransId="{BF11CBA2-9BA4-48CB-900D-0A0BABEFC4D8}"/>
    <dgm:cxn modelId="{3D13A71E-1659-494E-AFAD-22F769AD495F}" type="presOf" srcId="{7E1EDC83-EE92-4C8B-837E-388F6EA8B4F2}" destId="{46186B2B-D979-44F8-B962-6113A656C4AD}" srcOrd="0" destOrd="3" presId="urn:microsoft.com/office/officeart/2005/8/layout/hList1"/>
    <dgm:cxn modelId="{D2A1A435-C454-4C71-80F2-65655C4C230E}" srcId="{52DC7398-DEBF-4722-BCC5-7F4EAFC16074}" destId="{01FC620A-4A81-4F84-A4BF-DAB3DD9920BC}" srcOrd="0" destOrd="0" parTransId="{94BA4715-F90D-4285-80C3-AA7F8103F3C8}" sibTransId="{633EB3F1-547F-4D3E-BB70-4AD598E75BF8}"/>
    <dgm:cxn modelId="{65F14466-E9DB-444A-9D43-3CA258BA10F2}" srcId="{F7F82767-47F1-4FAE-8561-44DD838D4584}" destId="{7E1EDC83-EE92-4C8B-837E-388F6EA8B4F2}" srcOrd="2" destOrd="0" parTransId="{6E73D495-F8A2-4E77-85D6-D4B6F9C3A96F}" sibTransId="{52EC3BD4-6E77-4A89-80EF-739832C0ED82}"/>
    <dgm:cxn modelId="{D362CB48-40AA-4087-8B8A-BBEE82C6B61C}" srcId="{F7F82767-47F1-4FAE-8561-44DD838D4584}" destId="{4390D3D8-2CE8-4545-978A-AE7C4BB44174}" srcOrd="0" destOrd="0" parTransId="{AF6A42D8-58EB-46A5-8237-D3817F3E5C10}" sibTransId="{A43F90B1-630F-44FF-ACA9-D6E94D0B20EC}"/>
    <dgm:cxn modelId="{32140985-9453-4381-A33C-1E3C9DA871F0}" srcId="{01FC620A-4A81-4F84-A4BF-DAB3DD9920BC}" destId="{F7F82767-47F1-4FAE-8561-44DD838D4584}" srcOrd="0" destOrd="0" parTransId="{67B26406-6149-4AC6-8F4D-D171B30F8D77}" sibTransId="{313E49A9-23B9-4204-AC35-140EB7A0338A}"/>
    <dgm:cxn modelId="{3935AC93-6503-4BE2-9767-05E616DA26DF}" type="presOf" srcId="{2C45A6CB-C06E-4787-BF92-CB6D7A571727}" destId="{46186B2B-D979-44F8-B962-6113A656C4AD}" srcOrd="0" destOrd="4" presId="urn:microsoft.com/office/officeart/2005/8/layout/hList1"/>
    <dgm:cxn modelId="{8381BE9F-87FF-45C6-8698-4E7E1718ED83}" srcId="{F7F82767-47F1-4FAE-8561-44DD838D4584}" destId="{0CFCF341-9F23-4BA1-BB06-A9FE53696141}" srcOrd="1" destOrd="0" parTransId="{5802F6C4-A32A-489B-9DDC-079EC57F0906}" sibTransId="{38C51004-5E37-43B5-A2CC-1612919AED0D}"/>
    <dgm:cxn modelId="{638E2ECA-B72A-4053-8F42-5CF6FAB4124B}" type="presOf" srcId="{4390D3D8-2CE8-4545-978A-AE7C4BB44174}" destId="{46186B2B-D979-44F8-B962-6113A656C4AD}" srcOrd="0" destOrd="1" presId="urn:microsoft.com/office/officeart/2005/8/layout/hList1"/>
    <dgm:cxn modelId="{48E41CD0-F8EB-4651-A4DC-054B762662E3}" type="presOf" srcId="{F7F82767-47F1-4FAE-8561-44DD838D4584}" destId="{46186B2B-D979-44F8-B962-6113A656C4AD}" srcOrd="0" destOrd="0" presId="urn:microsoft.com/office/officeart/2005/8/layout/hList1"/>
    <dgm:cxn modelId="{881E20E9-BD5F-41E4-8A90-120666F23148}" type="presOf" srcId="{0CFCF341-9F23-4BA1-BB06-A9FE53696141}" destId="{46186B2B-D979-44F8-B962-6113A656C4AD}" srcOrd="0" destOrd="2" presId="urn:microsoft.com/office/officeart/2005/8/layout/hList1"/>
    <dgm:cxn modelId="{EA4ECEF5-279B-48DA-9F0B-3B0C0EBABE64}" type="presOf" srcId="{01FC620A-4A81-4F84-A4BF-DAB3DD9920BC}" destId="{E064FABB-2E15-4486-B300-B33196335776}" srcOrd="0" destOrd="0" presId="urn:microsoft.com/office/officeart/2005/8/layout/hList1"/>
    <dgm:cxn modelId="{762E6FFB-1BB7-4067-AF80-BF4E9471A97E}" type="presOf" srcId="{52DC7398-DEBF-4722-BCC5-7F4EAFC16074}" destId="{355478A9-9815-436B-A2FA-B63997A74161}" srcOrd="0" destOrd="0" presId="urn:microsoft.com/office/officeart/2005/8/layout/hList1"/>
    <dgm:cxn modelId="{60E9A8CA-C739-4A86-813E-2585CA3A5D60}" type="presParOf" srcId="{355478A9-9815-436B-A2FA-B63997A74161}" destId="{41F00B1F-A4B8-4971-8F60-59C4EFEB8C47}" srcOrd="0" destOrd="0" presId="urn:microsoft.com/office/officeart/2005/8/layout/hList1"/>
    <dgm:cxn modelId="{E48FC2EC-2274-425F-AC04-AB9437ED3525}" type="presParOf" srcId="{41F00B1F-A4B8-4971-8F60-59C4EFEB8C47}" destId="{E064FABB-2E15-4486-B300-B33196335776}" srcOrd="0" destOrd="0" presId="urn:microsoft.com/office/officeart/2005/8/layout/hList1"/>
    <dgm:cxn modelId="{2ACB031B-E0A0-4674-AA48-1563E56EC8D1}" type="presParOf" srcId="{41F00B1F-A4B8-4971-8F60-59C4EFEB8C47}" destId="{46186B2B-D979-44F8-B962-6113A656C4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9390AA-A95D-40B1-B61D-AC6E267DB6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4DD54AB-184E-4BB2-AC4B-21BA1DA1BEC3}">
      <dgm:prSet/>
      <dgm:spPr/>
      <dgm:t>
        <a:bodyPr/>
        <a:lstStyle/>
        <a:p>
          <a:r>
            <a:rPr lang="en-US" b="1" dirty="0"/>
            <a:t>Rural Development Broadband </a:t>
          </a:r>
          <a:r>
            <a:rPr lang="en-US" b="1" dirty="0" err="1"/>
            <a:t>ReConnect</a:t>
          </a:r>
          <a:r>
            <a:rPr lang="en-US" b="1" dirty="0"/>
            <a:t> Loan and Grant Program</a:t>
          </a:r>
          <a:endParaRPr lang="en-US" dirty="0"/>
        </a:p>
      </dgm:t>
    </dgm:pt>
    <dgm:pt modelId="{EEB3A2AF-8B13-4695-B98F-D85CBE56C6E0}" type="parTrans" cxnId="{F7AC57E3-A59D-4DE0-8829-AD96B70A3932}">
      <dgm:prSet/>
      <dgm:spPr/>
      <dgm:t>
        <a:bodyPr/>
        <a:lstStyle/>
        <a:p>
          <a:endParaRPr lang="en-US"/>
        </a:p>
      </dgm:t>
    </dgm:pt>
    <dgm:pt modelId="{CBCBA5A7-D8B8-44B0-939F-C975CD545A55}" type="sibTrans" cxnId="{F7AC57E3-A59D-4DE0-8829-AD96B70A3932}">
      <dgm:prSet/>
      <dgm:spPr/>
      <dgm:t>
        <a:bodyPr/>
        <a:lstStyle/>
        <a:p>
          <a:endParaRPr lang="en-US"/>
        </a:p>
      </dgm:t>
    </dgm:pt>
    <dgm:pt modelId="{B9BACD52-3DA0-4AE3-9E38-C971A7412883}">
      <dgm:prSet/>
      <dgm:spPr/>
      <dgm:t>
        <a:bodyPr/>
        <a:lstStyle/>
        <a:p>
          <a:pPr>
            <a:buFont typeface="Symbol" panose="05050102010706020507" pitchFamily="18" charset="2"/>
            <a:buChar char=""/>
          </a:pPr>
          <a:r>
            <a:rPr lang="en-US" dirty="0"/>
            <a:t>Loans and grants </a:t>
          </a:r>
        </a:p>
      </dgm:t>
    </dgm:pt>
    <dgm:pt modelId="{6A81EA3E-869A-4AC7-A1FF-C8EDE1CCEF5B}" type="parTrans" cxnId="{A28E6412-33C3-4D94-AE40-3DE3C6AC2EDA}">
      <dgm:prSet/>
      <dgm:spPr/>
      <dgm:t>
        <a:bodyPr/>
        <a:lstStyle/>
        <a:p>
          <a:endParaRPr lang="en-US"/>
        </a:p>
      </dgm:t>
    </dgm:pt>
    <dgm:pt modelId="{34A829D5-1A0E-43A1-BE9A-F2B9D1212291}" type="sibTrans" cxnId="{A28E6412-33C3-4D94-AE40-3DE3C6AC2EDA}">
      <dgm:prSet/>
      <dgm:spPr/>
      <dgm:t>
        <a:bodyPr/>
        <a:lstStyle/>
        <a:p>
          <a:endParaRPr lang="en-US"/>
        </a:p>
      </dgm:t>
    </dgm:pt>
    <dgm:pt modelId="{9B2C50E9-DA61-4164-B876-2DF7DC4D62AC}">
      <dgm:prSet/>
      <dgm:spPr/>
      <dgm:t>
        <a:bodyPr/>
        <a:lstStyle/>
        <a:p>
          <a:pPr>
            <a:buFont typeface="Symbol" panose="05050102010706020507" pitchFamily="18" charset="2"/>
            <a:buChar char=""/>
          </a:pPr>
          <a:r>
            <a:rPr lang="en-US" dirty="0"/>
            <a:t>Construction, improvement, or acquisition of facilities and equipment needed to provide broadband service in eligible rural areas that do not have access to at least 10 Mbps downstream and 1 Mbps upstream</a:t>
          </a:r>
        </a:p>
      </dgm:t>
    </dgm:pt>
    <dgm:pt modelId="{0F2D45BD-401F-407E-BA94-B38F39A50A68}" type="parTrans" cxnId="{11F90CEA-ED61-4DF6-A7B9-C414F7A75FF9}">
      <dgm:prSet/>
      <dgm:spPr/>
      <dgm:t>
        <a:bodyPr/>
        <a:lstStyle/>
        <a:p>
          <a:endParaRPr lang="en-US"/>
        </a:p>
      </dgm:t>
    </dgm:pt>
    <dgm:pt modelId="{5B0C642C-C875-43CF-879F-7662EE718B18}" type="sibTrans" cxnId="{11F90CEA-ED61-4DF6-A7B9-C414F7A75FF9}">
      <dgm:prSet/>
      <dgm:spPr/>
      <dgm:t>
        <a:bodyPr/>
        <a:lstStyle/>
        <a:p>
          <a:endParaRPr lang="en-US"/>
        </a:p>
      </dgm:t>
    </dgm:pt>
    <dgm:pt modelId="{F31F8711-8F6E-4172-A908-2D948A5C5164}">
      <dgm:prSet/>
      <dgm:spPr/>
      <dgm:t>
        <a:bodyPr/>
        <a:lstStyle/>
        <a:p>
          <a:pPr>
            <a:buFont typeface="Symbol" panose="05050102010706020507" pitchFamily="18" charset="2"/>
            <a:buChar char=""/>
          </a:pPr>
          <a:r>
            <a:rPr lang="en-US" dirty="0"/>
            <a:t>100% Grant – up to $25,000,000 max grant request</a:t>
          </a:r>
        </a:p>
      </dgm:t>
    </dgm:pt>
    <dgm:pt modelId="{D49ED501-9CEC-4A3C-9107-BD88C7F224A6}" type="parTrans" cxnId="{269E9D35-40BB-4834-93A4-00DB3D358F79}">
      <dgm:prSet/>
      <dgm:spPr/>
      <dgm:t>
        <a:bodyPr/>
        <a:lstStyle/>
        <a:p>
          <a:endParaRPr lang="en-US"/>
        </a:p>
      </dgm:t>
    </dgm:pt>
    <dgm:pt modelId="{7B9400F2-73A3-49DB-80BD-E6208373CA04}" type="sibTrans" cxnId="{269E9D35-40BB-4834-93A4-00DB3D358F79}">
      <dgm:prSet/>
      <dgm:spPr/>
      <dgm:t>
        <a:bodyPr/>
        <a:lstStyle/>
        <a:p>
          <a:endParaRPr lang="en-US"/>
        </a:p>
      </dgm:t>
    </dgm:pt>
    <dgm:pt modelId="{2EEA37E6-3024-4E58-8A80-A9EA44D84B79}">
      <dgm:prSet/>
      <dgm:spPr/>
      <dgm:t>
        <a:bodyPr/>
        <a:lstStyle/>
        <a:p>
          <a:pPr>
            <a:buFont typeface="Symbol" panose="05050102010706020507" pitchFamily="18" charset="2"/>
            <a:buChar char=""/>
          </a:pPr>
          <a:r>
            <a:rPr lang="en-US" dirty="0"/>
            <a:t>50% Loan / 50% Grant – up to $25,000,000 loan and $25,000,000 grant request and loan/grant requests will always be equal</a:t>
          </a:r>
        </a:p>
      </dgm:t>
    </dgm:pt>
    <dgm:pt modelId="{982EB913-286C-427B-8F59-ED1914A8C622}" type="parTrans" cxnId="{D397185E-5254-4476-A949-E5FD148EC919}">
      <dgm:prSet/>
      <dgm:spPr/>
      <dgm:t>
        <a:bodyPr/>
        <a:lstStyle/>
        <a:p>
          <a:endParaRPr lang="en-US"/>
        </a:p>
      </dgm:t>
    </dgm:pt>
    <dgm:pt modelId="{1FCE9EFB-6A7F-4961-BD9E-49E67CF13C83}" type="sibTrans" cxnId="{D397185E-5254-4476-A949-E5FD148EC919}">
      <dgm:prSet/>
      <dgm:spPr/>
      <dgm:t>
        <a:bodyPr/>
        <a:lstStyle/>
        <a:p>
          <a:endParaRPr lang="en-US"/>
        </a:p>
      </dgm:t>
    </dgm:pt>
    <dgm:pt modelId="{A1A6A60D-9E5F-45A4-B320-F51D96864577}">
      <dgm:prSet/>
      <dgm:spPr/>
      <dgm:t>
        <a:bodyPr/>
        <a:lstStyle/>
        <a:p>
          <a:pPr>
            <a:buFont typeface="Symbol" panose="05050102010706020507" pitchFamily="18" charset="2"/>
            <a:buChar char=""/>
          </a:pPr>
          <a:r>
            <a:rPr lang="en-US" dirty="0"/>
            <a:t>100% Loan – up to $50,000,000 max loan request</a:t>
          </a:r>
        </a:p>
      </dgm:t>
    </dgm:pt>
    <dgm:pt modelId="{C846DC2C-FA37-463E-8671-B2B0CAC3ACB6}" type="parTrans" cxnId="{E14522E5-0111-4FA9-9ACD-E5C39DEF2CD0}">
      <dgm:prSet/>
      <dgm:spPr/>
      <dgm:t>
        <a:bodyPr/>
        <a:lstStyle/>
        <a:p>
          <a:endParaRPr lang="en-US"/>
        </a:p>
      </dgm:t>
    </dgm:pt>
    <dgm:pt modelId="{758B8174-C1AA-4D7B-BDF9-CE2611E2A881}" type="sibTrans" cxnId="{E14522E5-0111-4FA9-9ACD-E5C39DEF2CD0}">
      <dgm:prSet/>
      <dgm:spPr/>
      <dgm:t>
        <a:bodyPr/>
        <a:lstStyle/>
        <a:p>
          <a:endParaRPr lang="en-US"/>
        </a:p>
      </dgm:t>
    </dgm:pt>
    <dgm:pt modelId="{068D14C6-762C-4655-A9BD-F8E4DEE3F177}">
      <dgm:prSet/>
      <dgm:spPr/>
      <dgm:t>
        <a:bodyPr/>
        <a:lstStyle/>
        <a:p>
          <a:pPr>
            <a:buFont typeface="Symbol" panose="05050102010706020507" pitchFamily="18" charset="2"/>
            <a:buChar char=""/>
          </a:pPr>
          <a:r>
            <a:rPr lang="en-US" dirty="0"/>
            <a:t>Eligible Applicants</a:t>
          </a:r>
        </a:p>
      </dgm:t>
    </dgm:pt>
    <dgm:pt modelId="{B92AAD8B-1414-40A8-BD96-46E86C4EEED7}" type="parTrans" cxnId="{8316DFAE-3A3A-486D-925E-369AA1D6C92E}">
      <dgm:prSet/>
      <dgm:spPr/>
      <dgm:t>
        <a:bodyPr/>
        <a:lstStyle/>
        <a:p>
          <a:endParaRPr lang="en-US"/>
        </a:p>
      </dgm:t>
    </dgm:pt>
    <dgm:pt modelId="{4A725C05-71CD-4F3C-95B5-5A890BCCF836}" type="sibTrans" cxnId="{8316DFAE-3A3A-486D-925E-369AA1D6C92E}">
      <dgm:prSet/>
      <dgm:spPr/>
      <dgm:t>
        <a:bodyPr/>
        <a:lstStyle/>
        <a:p>
          <a:endParaRPr lang="en-US"/>
        </a:p>
      </dgm:t>
    </dgm:pt>
    <dgm:pt modelId="{3B5D5BC2-32BB-4F0C-93BC-82CFF0D7720E}">
      <dgm:prSet/>
      <dgm:spPr/>
      <dgm:t>
        <a:bodyPr/>
        <a:lstStyle/>
        <a:p>
          <a:pPr>
            <a:buFont typeface="Symbol" panose="05050102010706020507" pitchFamily="18" charset="2"/>
            <a:buChar char=""/>
          </a:pPr>
          <a:r>
            <a:rPr lang="en-US" dirty="0"/>
            <a:t>Cooperatives, non-profits, or mutual associations, for-profit corporations, state or local governments, territory or an Indian tribe </a:t>
          </a:r>
        </a:p>
      </dgm:t>
    </dgm:pt>
    <dgm:pt modelId="{86B70698-035C-46D7-918F-68203687A628}" type="parTrans" cxnId="{23C6BFEE-B647-44B1-88AC-DA4B8A3A382A}">
      <dgm:prSet/>
      <dgm:spPr/>
      <dgm:t>
        <a:bodyPr/>
        <a:lstStyle/>
        <a:p>
          <a:endParaRPr lang="en-US"/>
        </a:p>
      </dgm:t>
    </dgm:pt>
    <dgm:pt modelId="{BF041C26-CA9A-41FE-A5A6-5A867E0E70C3}" type="sibTrans" cxnId="{23C6BFEE-B647-44B1-88AC-DA4B8A3A382A}">
      <dgm:prSet/>
      <dgm:spPr/>
      <dgm:t>
        <a:bodyPr/>
        <a:lstStyle/>
        <a:p>
          <a:endParaRPr lang="en-US"/>
        </a:p>
      </dgm:t>
    </dgm:pt>
    <dgm:pt modelId="{EE528666-8286-4D43-8819-E47444581D16}" type="pres">
      <dgm:prSet presAssocID="{399390AA-A95D-40B1-B61D-AC6E267DB6C0}" presName="Name0" presStyleCnt="0">
        <dgm:presLayoutVars>
          <dgm:dir/>
          <dgm:animLvl val="lvl"/>
          <dgm:resizeHandles val="exact"/>
        </dgm:presLayoutVars>
      </dgm:prSet>
      <dgm:spPr/>
    </dgm:pt>
    <dgm:pt modelId="{93B53993-2E04-4121-9728-499492FC4F92}" type="pres">
      <dgm:prSet presAssocID="{04DD54AB-184E-4BB2-AC4B-21BA1DA1BEC3}" presName="composite" presStyleCnt="0"/>
      <dgm:spPr/>
    </dgm:pt>
    <dgm:pt modelId="{04F425DB-C6F8-43A3-B820-E395DE1BCEBB}" type="pres">
      <dgm:prSet presAssocID="{04DD54AB-184E-4BB2-AC4B-21BA1DA1BEC3}" presName="parTx" presStyleLbl="alignNode1" presStyleIdx="0" presStyleCnt="1">
        <dgm:presLayoutVars>
          <dgm:chMax val="0"/>
          <dgm:chPref val="0"/>
          <dgm:bulletEnabled val="1"/>
        </dgm:presLayoutVars>
      </dgm:prSet>
      <dgm:spPr/>
    </dgm:pt>
    <dgm:pt modelId="{8C0DA456-5CE4-49A5-9AAB-8DE926ECCC04}" type="pres">
      <dgm:prSet presAssocID="{04DD54AB-184E-4BB2-AC4B-21BA1DA1BEC3}" presName="desTx" presStyleLbl="alignAccFollowNode1" presStyleIdx="0" presStyleCnt="1">
        <dgm:presLayoutVars>
          <dgm:bulletEnabled val="1"/>
        </dgm:presLayoutVars>
      </dgm:prSet>
      <dgm:spPr/>
    </dgm:pt>
  </dgm:ptLst>
  <dgm:cxnLst>
    <dgm:cxn modelId="{A28E6412-33C3-4D94-AE40-3DE3C6AC2EDA}" srcId="{04DD54AB-184E-4BB2-AC4B-21BA1DA1BEC3}" destId="{B9BACD52-3DA0-4AE3-9E38-C971A7412883}" srcOrd="0" destOrd="0" parTransId="{6A81EA3E-869A-4AC7-A1FF-C8EDE1CCEF5B}" sibTransId="{34A829D5-1A0E-43A1-BE9A-F2B9D1212291}"/>
    <dgm:cxn modelId="{2FCA6028-2DB6-4C8D-8429-2172D6421690}" type="presOf" srcId="{399390AA-A95D-40B1-B61D-AC6E267DB6C0}" destId="{EE528666-8286-4D43-8819-E47444581D16}" srcOrd="0" destOrd="0" presId="urn:microsoft.com/office/officeart/2005/8/layout/hList1"/>
    <dgm:cxn modelId="{76319033-D507-48DE-B31F-D559881D8EBC}" type="presOf" srcId="{9B2C50E9-DA61-4164-B876-2DF7DC4D62AC}" destId="{8C0DA456-5CE4-49A5-9AAB-8DE926ECCC04}" srcOrd="0" destOrd="1" presId="urn:microsoft.com/office/officeart/2005/8/layout/hList1"/>
    <dgm:cxn modelId="{269E9D35-40BB-4834-93A4-00DB3D358F79}" srcId="{04DD54AB-184E-4BB2-AC4B-21BA1DA1BEC3}" destId="{F31F8711-8F6E-4172-A908-2D948A5C5164}" srcOrd="2" destOrd="0" parTransId="{D49ED501-9CEC-4A3C-9107-BD88C7F224A6}" sibTransId="{7B9400F2-73A3-49DB-80BD-E6208373CA04}"/>
    <dgm:cxn modelId="{D397185E-5254-4476-A949-E5FD148EC919}" srcId="{04DD54AB-184E-4BB2-AC4B-21BA1DA1BEC3}" destId="{2EEA37E6-3024-4E58-8A80-A9EA44D84B79}" srcOrd="3" destOrd="0" parTransId="{982EB913-286C-427B-8F59-ED1914A8C622}" sibTransId="{1FCE9EFB-6A7F-4961-BD9E-49E67CF13C83}"/>
    <dgm:cxn modelId="{5331A157-9A60-4904-B1C4-7A720CB3F7D7}" type="presOf" srcId="{A1A6A60D-9E5F-45A4-B320-F51D96864577}" destId="{8C0DA456-5CE4-49A5-9AAB-8DE926ECCC04}" srcOrd="0" destOrd="4" presId="urn:microsoft.com/office/officeart/2005/8/layout/hList1"/>
    <dgm:cxn modelId="{79AED1A7-147F-439A-B8A9-FC459F263A4B}" type="presOf" srcId="{068D14C6-762C-4655-A9BD-F8E4DEE3F177}" destId="{8C0DA456-5CE4-49A5-9AAB-8DE926ECCC04}" srcOrd="0" destOrd="5" presId="urn:microsoft.com/office/officeart/2005/8/layout/hList1"/>
    <dgm:cxn modelId="{8316DFAE-3A3A-486D-925E-369AA1D6C92E}" srcId="{04DD54AB-184E-4BB2-AC4B-21BA1DA1BEC3}" destId="{068D14C6-762C-4655-A9BD-F8E4DEE3F177}" srcOrd="5" destOrd="0" parTransId="{B92AAD8B-1414-40A8-BD96-46E86C4EEED7}" sibTransId="{4A725C05-71CD-4F3C-95B5-5A890BCCF836}"/>
    <dgm:cxn modelId="{F3A7FFBA-46BE-48B7-ACD1-56BE43B11F16}" type="presOf" srcId="{04DD54AB-184E-4BB2-AC4B-21BA1DA1BEC3}" destId="{04F425DB-C6F8-43A3-B820-E395DE1BCEBB}" srcOrd="0" destOrd="0" presId="urn:microsoft.com/office/officeart/2005/8/layout/hList1"/>
    <dgm:cxn modelId="{525910D0-B2E1-48E6-A957-9FBBC41D4F4C}" type="presOf" srcId="{B9BACD52-3DA0-4AE3-9E38-C971A7412883}" destId="{8C0DA456-5CE4-49A5-9AAB-8DE926ECCC04}" srcOrd="0" destOrd="0" presId="urn:microsoft.com/office/officeart/2005/8/layout/hList1"/>
    <dgm:cxn modelId="{2451FAE2-E6B5-44E5-A58C-D9E40D698583}" type="presOf" srcId="{3B5D5BC2-32BB-4F0C-93BC-82CFF0D7720E}" destId="{8C0DA456-5CE4-49A5-9AAB-8DE926ECCC04}" srcOrd="0" destOrd="6" presId="urn:microsoft.com/office/officeart/2005/8/layout/hList1"/>
    <dgm:cxn modelId="{F7AC57E3-A59D-4DE0-8829-AD96B70A3932}" srcId="{399390AA-A95D-40B1-B61D-AC6E267DB6C0}" destId="{04DD54AB-184E-4BB2-AC4B-21BA1DA1BEC3}" srcOrd="0" destOrd="0" parTransId="{EEB3A2AF-8B13-4695-B98F-D85CBE56C6E0}" sibTransId="{CBCBA5A7-D8B8-44B0-939F-C975CD545A55}"/>
    <dgm:cxn modelId="{E14522E5-0111-4FA9-9ACD-E5C39DEF2CD0}" srcId="{04DD54AB-184E-4BB2-AC4B-21BA1DA1BEC3}" destId="{A1A6A60D-9E5F-45A4-B320-F51D96864577}" srcOrd="4" destOrd="0" parTransId="{C846DC2C-FA37-463E-8671-B2B0CAC3ACB6}" sibTransId="{758B8174-C1AA-4D7B-BDF9-CE2611E2A881}"/>
    <dgm:cxn modelId="{11F90CEA-ED61-4DF6-A7B9-C414F7A75FF9}" srcId="{04DD54AB-184E-4BB2-AC4B-21BA1DA1BEC3}" destId="{9B2C50E9-DA61-4164-B876-2DF7DC4D62AC}" srcOrd="1" destOrd="0" parTransId="{0F2D45BD-401F-407E-BA94-B38F39A50A68}" sibTransId="{5B0C642C-C875-43CF-879F-7662EE718B18}"/>
    <dgm:cxn modelId="{23C6BFEE-B647-44B1-88AC-DA4B8A3A382A}" srcId="{068D14C6-762C-4655-A9BD-F8E4DEE3F177}" destId="{3B5D5BC2-32BB-4F0C-93BC-82CFF0D7720E}" srcOrd="0" destOrd="0" parTransId="{86B70698-035C-46D7-918F-68203687A628}" sibTransId="{BF041C26-CA9A-41FE-A5A6-5A867E0E70C3}"/>
    <dgm:cxn modelId="{6687F3F2-8931-4C56-9277-68EEDA752D4F}" type="presOf" srcId="{2EEA37E6-3024-4E58-8A80-A9EA44D84B79}" destId="{8C0DA456-5CE4-49A5-9AAB-8DE926ECCC04}" srcOrd="0" destOrd="3" presId="urn:microsoft.com/office/officeart/2005/8/layout/hList1"/>
    <dgm:cxn modelId="{7CA471FE-9EE1-45E4-8ECD-D6C805EAF120}" type="presOf" srcId="{F31F8711-8F6E-4172-A908-2D948A5C5164}" destId="{8C0DA456-5CE4-49A5-9AAB-8DE926ECCC04}" srcOrd="0" destOrd="2" presId="urn:microsoft.com/office/officeart/2005/8/layout/hList1"/>
    <dgm:cxn modelId="{921C3982-EC78-4966-9ED2-DED2F9CAC13E}" type="presParOf" srcId="{EE528666-8286-4D43-8819-E47444581D16}" destId="{93B53993-2E04-4121-9728-499492FC4F92}" srcOrd="0" destOrd="0" presId="urn:microsoft.com/office/officeart/2005/8/layout/hList1"/>
    <dgm:cxn modelId="{2899A6C4-A8BC-4B69-B067-E322380461FE}" type="presParOf" srcId="{93B53993-2E04-4121-9728-499492FC4F92}" destId="{04F425DB-C6F8-43A3-B820-E395DE1BCEBB}" srcOrd="0" destOrd="0" presId="urn:microsoft.com/office/officeart/2005/8/layout/hList1"/>
    <dgm:cxn modelId="{DA6C53F4-1EDC-4112-80DC-65785E16A9B2}" type="presParOf" srcId="{93B53993-2E04-4121-9728-499492FC4F92}" destId="{8C0DA456-5CE4-49A5-9AAB-8DE926ECCC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E83087-DC33-40C9-8CEC-0AB6E9D1B5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63DF34B-7BC2-47FB-95DC-35DB5AB54447}">
      <dgm:prSet phldrT="[Text]"/>
      <dgm:spPr/>
      <dgm:t>
        <a:bodyPr/>
        <a:lstStyle/>
        <a:p>
          <a:r>
            <a:rPr lang="en-US" dirty="0"/>
            <a:t>USDA DLT Case Studies</a:t>
          </a:r>
        </a:p>
      </dgm:t>
    </dgm:pt>
    <dgm:pt modelId="{DFF53E14-F455-40F3-9D26-A4A5C7F60EDD}" type="parTrans" cxnId="{DD1C7849-7AA9-4998-96F9-DAB77CE4254D}">
      <dgm:prSet/>
      <dgm:spPr/>
      <dgm:t>
        <a:bodyPr/>
        <a:lstStyle/>
        <a:p>
          <a:endParaRPr lang="en-US"/>
        </a:p>
      </dgm:t>
    </dgm:pt>
    <dgm:pt modelId="{5E05BC18-99D8-4512-8602-906245865EE8}" type="sibTrans" cxnId="{DD1C7849-7AA9-4998-96F9-DAB77CE4254D}">
      <dgm:prSet/>
      <dgm:spPr/>
      <dgm:t>
        <a:bodyPr/>
        <a:lstStyle/>
        <a:p>
          <a:endParaRPr lang="en-US"/>
        </a:p>
      </dgm:t>
    </dgm:pt>
    <dgm:pt modelId="{AE0CA132-346B-4CE3-99FD-6B5DB5E44FF6}">
      <dgm:prSet/>
      <dgm:spPr/>
      <dgm:t>
        <a:bodyPr/>
        <a:lstStyle/>
        <a:p>
          <a:r>
            <a:rPr lang="en-US"/>
            <a:t>Owensboro Health Inc. received $460,820 grant to install telemedicine equipment at 10 sites in Kentucky and Indiana. The equipment expands health care resources to ~35,000 residents, including ~2,000 patients.</a:t>
          </a:r>
        </a:p>
      </dgm:t>
    </dgm:pt>
    <dgm:pt modelId="{AEE148C4-AACF-4A1C-8F8E-69E4BA8EA2C0}" type="parTrans" cxnId="{8F8A20BF-5057-4BF4-96D4-38576C8AEE9B}">
      <dgm:prSet/>
      <dgm:spPr/>
      <dgm:t>
        <a:bodyPr/>
        <a:lstStyle/>
        <a:p>
          <a:endParaRPr lang="en-US"/>
        </a:p>
      </dgm:t>
    </dgm:pt>
    <dgm:pt modelId="{C345460F-0745-4614-963F-BA29183BCE0D}" type="sibTrans" cxnId="{8F8A20BF-5057-4BF4-96D4-38576C8AEE9B}">
      <dgm:prSet/>
      <dgm:spPr/>
      <dgm:t>
        <a:bodyPr/>
        <a:lstStyle/>
        <a:p>
          <a:endParaRPr lang="en-US"/>
        </a:p>
      </dgm:t>
    </dgm:pt>
    <dgm:pt modelId="{02B1E88D-503A-4442-8344-D393D868C4A1}">
      <dgm:prSet/>
      <dgm:spPr/>
      <dgm:t>
        <a:bodyPr/>
        <a:lstStyle/>
        <a:p>
          <a:r>
            <a:rPr lang="en-US"/>
            <a:t>Lisbon (OH) Exempted Village School District received $323,478 to create distance learning network at 8 sites in Columbiana County. District is offering classes and behavioral health services to 850 students.</a:t>
          </a:r>
        </a:p>
      </dgm:t>
    </dgm:pt>
    <dgm:pt modelId="{72CD283A-7E58-4C92-A6A6-462BDE351F8E}" type="parTrans" cxnId="{A9BCA6BD-55B5-4246-A88F-2FA9CAE7B7D4}">
      <dgm:prSet/>
      <dgm:spPr/>
      <dgm:t>
        <a:bodyPr/>
        <a:lstStyle/>
        <a:p>
          <a:endParaRPr lang="en-US"/>
        </a:p>
      </dgm:t>
    </dgm:pt>
    <dgm:pt modelId="{3E4248F0-9A21-4BB1-AE36-5D22E9C7B489}" type="sibTrans" cxnId="{A9BCA6BD-55B5-4246-A88F-2FA9CAE7B7D4}">
      <dgm:prSet/>
      <dgm:spPr/>
      <dgm:t>
        <a:bodyPr/>
        <a:lstStyle/>
        <a:p>
          <a:endParaRPr lang="en-US"/>
        </a:p>
      </dgm:t>
    </dgm:pt>
    <dgm:pt modelId="{06AE3DB5-426D-47ED-9BB8-289FF384CC5A}">
      <dgm:prSet/>
      <dgm:spPr/>
      <dgm:t>
        <a:bodyPr/>
        <a:lstStyle/>
        <a:p>
          <a:r>
            <a:rPr lang="en-US" dirty="0"/>
            <a:t>USDA Rural Broadband Case Study</a:t>
          </a:r>
        </a:p>
      </dgm:t>
    </dgm:pt>
    <dgm:pt modelId="{EB630D94-0DF3-443A-A817-6D1A822F6093}" type="parTrans" cxnId="{8B297220-B720-482D-A125-2AC6E02B275B}">
      <dgm:prSet/>
      <dgm:spPr/>
      <dgm:t>
        <a:bodyPr/>
        <a:lstStyle/>
        <a:p>
          <a:endParaRPr lang="en-US"/>
        </a:p>
      </dgm:t>
    </dgm:pt>
    <dgm:pt modelId="{AE3C7E8C-84E7-46D9-888E-4FBAFCE86648}" type="sibTrans" cxnId="{8B297220-B720-482D-A125-2AC6E02B275B}">
      <dgm:prSet/>
      <dgm:spPr/>
      <dgm:t>
        <a:bodyPr/>
        <a:lstStyle/>
        <a:p>
          <a:endParaRPr lang="en-US"/>
        </a:p>
      </dgm:t>
    </dgm:pt>
    <dgm:pt modelId="{898E1B99-EE9D-4154-84F8-84F2EF81CE18}">
      <dgm:prSet/>
      <dgm:spPr/>
      <dgm:t>
        <a:bodyPr/>
        <a:lstStyle/>
        <a:p>
          <a:r>
            <a:rPr lang="en-US" dirty="0"/>
            <a:t>Logan Telephone Cooperative Inc. received a $34.4 M USDA Telecommunications Program loan to upgrade a FTTH system in Butler, Logan and Muhlenberg counties in southwestern Kentucky</a:t>
          </a:r>
        </a:p>
      </dgm:t>
    </dgm:pt>
    <dgm:pt modelId="{63D456C7-A44C-420D-A223-552743CCBC5F}" type="parTrans" cxnId="{BFF10835-5732-4893-BF85-029D0C53803A}">
      <dgm:prSet/>
      <dgm:spPr/>
      <dgm:t>
        <a:bodyPr/>
        <a:lstStyle/>
        <a:p>
          <a:endParaRPr lang="en-US"/>
        </a:p>
      </dgm:t>
    </dgm:pt>
    <dgm:pt modelId="{47784273-CFF9-4BF0-92B1-79F83DE38A14}" type="sibTrans" cxnId="{BFF10835-5732-4893-BF85-029D0C53803A}">
      <dgm:prSet/>
      <dgm:spPr/>
      <dgm:t>
        <a:bodyPr/>
        <a:lstStyle/>
        <a:p>
          <a:endParaRPr lang="en-US"/>
        </a:p>
      </dgm:t>
    </dgm:pt>
    <dgm:pt modelId="{1BBD6900-8B98-4DFD-A9C1-20992576CC89}">
      <dgm:prSet/>
      <dgm:spPr/>
      <dgm:t>
        <a:bodyPr/>
        <a:lstStyle/>
        <a:p>
          <a:r>
            <a:rPr lang="en-US" dirty="0"/>
            <a:t>Morton County, N.D., USDA is partnering with BEK Communications Cooperative to provide an $844,000 Community Connect Program grant for a 49-mile Fiber-to-the-Home network will bring high-speed broadband to 125 underserved households</a:t>
          </a:r>
        </a:p>
      </dgm:t>
    </dgm:pt>
    <dgm:pt modelId="{C7473928-EB65-403E-8CE6-512BD2A3AB02}" type="parTrans" cxnId="{81450E02-8A34-41E8-AB8D-64657A052E24}">
      <dgm:prSet/>
      <dgm:spPr/>
      <dgm:t>
        <a:bodyPr/>
        <a:lstStyle/>
        <a:p>
          <a:endParaRPr lang="en-US"/>
        </a:p>
      </dgm:t>
    </dgm:pt>
    <dgm:pt modelId="{2A6B8F0A-3AE9-4158-BB96-54A9E93E49C4}" type="sibTrans" cxnId="{81450E02-8A34-41E8-AB8D-64657A052E24}">
      <dgm:prSet/>
      <dgm:spPr/>
      <dgm:t>
        <a:bodyPr/>
        <a:lstStyle/>
        <a:p>
          <a:endParaRPr lang="en-US"/>
        </a:p>
      </dgm:t>
    </dgm:pt>
    <dgm:pt modelId="{34DD4D34-01F2-46DF-A1BA-62DB7475FB11}">
      <dgm:prSet/>
      <dgm:spPr/>
      <dgm:t>
        <a:bodyPr/>
        <a:lstStyle/>
        <a:p>
          <a:r>
            <a:rPr lang="en-US" dirty="0"/>
            <a:t>SW Virginia, iGo Technology Inc. received a $3 M Community Connect grant to bring enhanced broadband opportunities to 820 homes and businesses giving the Bee Community Center, in the town of Bee in Dickenson County, free broadband for two years</a:t>
          </a:r>
        </a:p>
      </dgm:t>
    </dgm:pt>
    <dgm:pt modelId="{395FEF00-1753-422E-97BC-D737B5AD5277}" type="parTrans" cxnId="{31A23B86-3EF7-4203-88BF-063AD2C57442}">
      <dgm:prSet/>
      <dgm:spPr/>
      <dgm:t>
        <a:bodyPr/>
        <a:lstStyle/>
        <a:p>
          <a:endParaRPr lang="en-US"/>
        </a:p>
      </dgm:t>
    </dgm:pt>
    <dgm:pt modelId="{E1370BA4-2880-4E60-BF77-C66B14484A10}" type="sibTrans" cxnId="{31A23B86-3EF7-4203-88BF-063AD2C57442}">
      <dgm:prSet/>
      <dgm:spPr/>
      <dgm:t>
        <a:bodyPr/>
        <a:lstStyle/>
        <a:p>
          <a:endParaRPr lang="en-US"/>
        </a:p>
      </dgm:t>
    </dgm:pt>
    <dgm:pt modelId="{3B5F8A06-2EEF-4333-B424-0450E7DACFC9}" type="pres">
      <dgm:prSet presAssocID="{40E83087-DC33-40C9-8CEC-0AB6E9D1B5FB}" presName="Name0" presStyleCnt="0">
        <dgm:presLayoutVars>
          <dgm:dir/>
          <dgm:animLvl val="lvl"/>
          <dgm:resizeHandles val="exact"/>
        </dgm:presLayoutVars>
      </dgm:prSet>
      <dgm:spPr/>
    </dgm:pt>
    <dgm:pt modelId="{87CB3C45-E0B5-4C71-94E5-653D26B4ACBF}" type="pres">
      <dgm:prSet presAssocID="{B63DF34B-7BC2-47FB-95DC-35DB5AB54447}" presName="composite" presStyleCnt="0"/>
      <dgm:spPr/>
    </dgm:pt>
    <dgm:pt modelId="{A295243F-4486-4CFC-A945-5B21FE04BEFD}" type="pres">
      <dgm:prSet presAssocID="{B63DF34B-7BC2-47FB-95DC-35DB5AB54447}" presName="parTx" presStyleLbl="alignNode1" presStyleIdx="0" presStyleCnt="2">
        <dgm:presLayoutVars>
          <dgm:chMax val="0"/>
          <dgm:chPref val="0"/>
          <dgm:bulletEnabled val="1"/>
        </dgm:presLayoutVars>
      </dgm:prSet>
      <dgm:spPr/>
    </dgm:pt>
    <dgm:pt modelId="{FED3AC85-A778-4809-B027-06B21F1A8AE7}" type="pres">
      <dgm:prSet presAssocID="{B63DF34B-7BC2-47FB-95DC-35DB5AB54447}" presName="desTx" presStyleLbl="alignAccFollowNode1" presStyleIdx="0" presStyleCnt="2">
        <dgm:presLayoutVars>
          <dgm:bulletEnabled val="1"/>
        </dgm:presLayoutVars>
      </dgm:prSet>
      <dgm:spPr/>
    </dgm:pt>
    <dgm:pt modelId="{4EDD0587-1383-4398-94CC-AAE603472D20}" type="pres">
      <dgm:prSet presAssocID="{5E05BC18-99D8-4512-8602-906245865EE8}" presName="space" presStyleCnt="0"/>
      <dgm:spPr/>
    </dgm:pt>
    <dgm:pt modelId="{2927BD39-AFDC-4D48-B0D4-39DBE5C81D51}" type="pres">
      <dgm:prSet presAssocID="{06AE3DB5-426D-47ED-9BB8-289FF384CC5A}" presName="composite" presStyleCnt="0"/>
      <dgm:spPr/>
    </dgm:pt>
    <dgm:pt modelId="{0AB3461F-D93D-4F5F-ACE9-60067C0E91A1}" type="pres">
      <dgm:prSet presAssocID="{06AE3DB5-426D-47ED-9BB8-289FF384CC5A}" presName="parTx" presStyleLbl="alignNode1" presStyleIdx="1" presStyleCnt="2">
        <dgm:presLayoutVars>
          <dgm:chMax val="0"/>
          <dgm:chPref val="0"/>
          <dgm:bulletEnabled val="1"/>
        </dgm:presLayoutVars>
      </dgm:prSet>
      <dgm:spPr/>
    </dgm:pt>
    <dgm:pt modelId="{BFC8CF94-9F1B-45E5-AD4F-21E7C584FF85}" type="pres">
      <dgm:prSet presAssocID="{06AE3DB5-426D-47ED-9BB8-289FF384CC5A}" presName="desTx" presStyleLbl="alignAccFollowNode1" presStyleIdx="1" presStyleCnt="2">
        <dgm:presLayoutVars>
          <dgm:bulletEnabled val="1"/>
        </dgm:presLayoutVars>
      </dgm:prSet>
      <dgm:spPr/>
    </dgm:pt>
  </dgm:ptLst>
  <dgm:cxnLst>
    <dgm:cxn modelId="{81450E02-8A34-41E8-AB8D-64657A052E24}" srcId="{06AE3DB5-426D-47ED-9BB8-289FF384CC5A}" destId="{1BBD6900-8B98-4DFD-A9C1-20992576CC89}" srcOrd="1" destOrd="0" parTransId="{C7473928-EB65-403E-8CE6-512BD2A3AB02}" sibTransId="{2A6B8F0A-3AE9-4158-BB96-54A9E93E49C4}"/>
    <dgm:cxn modelId="{97699614-7720-4C1F-BDBF-C3F28B3AEA10}" type="presOf" srcId="{1BBD6900-8B98-4DFD-A9C1-20992576CC89}" destId="{BFC8CF94-9F1B-45E5-AD4F-21E7C584FF85}" srcOrd="0" destOrd="1" presId="urn:microsoft.com/office/officeart/2005/8/layout/hList1"/>
    <dgm:cxn modelId="{8B297220-B720-482D-A125-2AC6E02B275B}" srcId="{40E83087-DC33-40C9-8CEC-0AB6E9D1B5FB}" destId="{06AE3DB5-426D-47ED-9BB8-289FF384CC5A}" srcOrd="1" destOrd="0" parTransId="{EB630D94-0DF3-443A-A817-6D1A822F6093}" sibTransId="{AE3C7E8C-84E7-46D9-888E-4FBAFCE86648}"/>
    <dgm:cxn modelId="{BFF10835-5732-4893-BF85-029D0C53803A}" srcId="{06AE3DB5-426D-47ED-9BB8-289FF384CC5A}" destId="{898E1B99-EE9D-4154-84F8-84F2EF81CE18}" srcOrd="0" destOrd="0" parTransId="{63D456C7-A44C-420D-A223-552743CCBC5F}" sibTransId="{47784273-CFF9-4BF0-92B1-79F83DE38A14}"/>
    <dgm:cxn modelId="{6FEC8246-D4E3-465A-8C2B-0FEDFB3EB3B4}" type="presOf" srcId="{B63DF34B-7BC2-47FB-95DC-35DB5AB54447}" destId="{A295243F-4486-4CFC-A945-5B21FE04BEFD}" srcOrd="0" destOrd="0" presId="urn:microsoft.com/office/officeart/2005/8/layout/hList1"/>
    <dgm:cxn modelId="{DD1C7849-7AA9-4998-96F9-DAB77CE4254D}" srcId="{40E83087-DC33-40C9-8CEC-0AB6E9D1B5FB}" destId="{B63DF34B-7BC2-47FB-95DC-35DB5AB54447}" srcOrd="0" destOrd="0" parTransId="{DFF53E14-F455-40F3-9D26-A4A5C7F60EDD}" sibTransId="{5E05BC18-99D8-4512-8602-906245865EE8}"/>
    <dgm:cxn modelId="{7698F277-381F-4186-87D8-7CFA690D3A31}" type="presOf" srcId="{898E1B99-EE9D-4154-84F8-84F2EF81CE18}" destId="{BFC8CF94-9F1B-45E5-AD4F-21E7C584FF85}" srcOrd="0" destOrd="0" presId="urn:microsoft.com/office/officeart/2005/8/layout/hList1"/>
    <dgm:cxn modelId="{8C6A8681-FABF-49B5-A066-7870392B4066}" type="presOf" srcId="{02B1E88D-503A-4442-8344-D393D868C4A1}" destId="{FED3AC85-A778-4809-B027-06B21F1A8AE7}" srcOrd="0" destOrd="1" presId="urn:microsoft.com/office/officeart/2005/8/layout/hList1"/>
    <dgm:cxn modelId="{31A23B86-3EF7-4203-88BF-063AD2C57442}" srcId="{06AE3DB5-426D-47ED-9BB8-289FF384CC5A}" destId="{34DD4D34-01F2-46DF-A1BA-62DB7475FB11}" srcOrd="2" destOrd="0" parTransId="{395FEF00-1753-422E-97BC-D737B5AD5277}" sibTransId="{E1370BA4-2880-4E60-BF77-C66B14484A10}"/>
    <dgm:cxn modelId="{929DD197-A479-481B-B330-4ABEA2B4E86B}" type="presOf" srcId="{34DD4D34-01F2-46DF-A1BA-62DB7475FB11}" destId="{BFC8CF94-9F1B-45E5-AD4F-21E7C584FF85}" srcOrd="0" destOrd="2" presId="urn:microsoft.com/office/officeart/2005/8/layout/hList1"/>
    <dgm:cxn modelId="{E969F69A-B743-4242-8992-515354021785}" type="presOf" srcId="{40E83087-DC33-40C9-8CEC-0AB6E9D1B5FB}" destId="{3B5F8A06-2EEF-4333-B424-0450E7DACFC9}" srcOrd="0" destOrd="0" presId="urn:microsoft.com/office/officeart/2005/8/layout/hList1"/>
    <dgm:cxn modelId="{A9BCA6BD-55B5-4246-A88F-2FA9CAE7B7D4}" srcId="{B63DF34B-7BC2-47FB-95DC-35DB5AB54447}" destId="{02B1E88D-503A-4442-8344-D393D868C4A1}" srcOrd="1" destOrd="0" parTransId="{72CD283A-7E58-4C92-A6A6-462BDE351F8E}" sibTransId="{3E4248F0-9A21-4BB1-AE36-5D22E9C7B489}"/>
    <dgm:cxn modelId="{8F8A20BF-5057-4BF4-96D4-38576C8AEE9B}" srcId="{B63DF34B-7BC2-47FB-95DC-35DB5AB54447}" destId="{AE0CA132-346B-4CE3-99FD-6B5DB5E44FF6}" srcOrd="0" destOrd="0" parTransId="{AEE148C4-AACF-4A1C-8F8E-69E4BA8EA2C0}" sibTransId="{C345460F-0745-4614-963F-BA29183BCE0D}"/>
    <dgm:cxn modelId="{3364A2E7-C46B-4ED9-9508-FCC7EE37BD50}" type="presOf" srcId="{06AE3DB5-426D-47ED-9BB8-289FF384CC5A}" destId="{0AB3461F-D93D-4F5F-ACE9-60067C0E91A1}" srcOrd="0" destOrd="0" presId="urn:microsoft.com/office/officeart/2005/8/layout/hList1"/>
    <dgm:cxn modelId="{4578DBF7-61A4-470A-A760-FED4CE603803}" type="presOf" srcId="{AE0CA132-346B-4CE3-99FD-6B5DB5E44FF6}" destId="{FED3AC85-A778-4809-B027-06B21F1A8AE7}" srcOrd="0" destOrd="0" presId="urn:microsoft.com/office/officeart/2005/8/layout/hList1"/>
    <dgm:cxn modelId="{BB62A47C-C32D-4F08-8745-C08F562F66A4}" type="presParOf" srcId="{3B5F8A06-2EEF-4333-B424-0450E7DACFC9}" destId="{87CB3C45-E0B5-4C71-94E5-653D26B4ACBF}" srcOrd="0" destOrd="0" presId="urn:microsoft.com/office/officeart/2005/8/layout/hList1"/>
    <dgm:cxn modelId="{012D3C7A-C3F5-4B32-B579-48C0AA3221FA}" type="presParOf" srcId="{87CB3C45-E0B5-4C71-94E5-653D26B4ACBF}" destId="{A295243F-4486-4CFC-A945-5B21FE04BEFD}" srcOrd="0" destOrd="0" presId="urn:microsoft.com/office/officeart/2005/8/layout/hList1"/>
    <dgm:cxn modelId="{8589863C-D8CE-4539-87CA-ED00C0BC151B}" type="presParOf" srcId="{87CB3C45-E0B5-4C71-94E5-653D26B4ACBF}" destId="{FED3AC85-A778-4809-B027-06B21F1A8AE7}" srcOrd="1" destOrd="0" presId="urn:microsoft.com/office/officeart/2005/8/layout/hList1"/>
    <dgm:cxn modelId="{65E3E31E-938D-44CD-833F-F000366D0F24}" type="presParOf" srcId="{3B5F8A06-2EEF-4333-B424-0450E7DACFC9}" destId="{4EDD0587-1383-4398-94CC-AAE603472D20}" srcOrd="1" destOrd="0" presId="urn:microsoft.com/office/officeart/2005/8/layout/hList1"/>
    <dgm:cxn modelId="{6A67588B-DB80-4F18-BA4F-F6106DF2E556}" type="presParOf" srcId="{3B5F8A06-2EEF-4333-B424-0450E7DACFC9}" destId="{2927BD39-AFDC-4D48-B0D4-39DBE5C81D51}" srcOrd="2" destOrd="0" presId="urn:microsoft.com/office/officeart/2005/8/layout/hList1"/>
    <dgm:cxn modelId="{4FE174F4-20E0-4239-9F56-68D36DAC43A1}" type="presParOf" srcId="{2927BD39-AFDC-4D48-B0D4-39DBE5C81D51}" destId="{0AB3461F-D93D-4F5F-ACE9-60067C0E91A1}" srcOrd="0" destOrd="0" presId="urn:microsoft.com/office/officeart/2005/8/layout/hList1"/>
    <dgm:cxn modelId="{4F783BA7-7663-48A7-B89D-88032ED65321}" type="presParOf" srcId="{2927BD39-AFDC-4D48-B0D4-39DBE5C81D51}" destId="{BFC8CF94-9F1B-45E5-AD4F-21E7C584FF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E4FEF5-90BE-45F1-9705-4ED65C8600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BDE81A5-BC69-4D78-8E34-2FD4DE9189F6}">
      <dgm:prSet phldrT="[Text]"/>
      <dgm:spPr/>
      <dgm:t>
        <a:bodyPr/>
        <a:lstStyle/>
        <a:p>
          <a:r>
            <a:rPr lang="en-US" dirty="0"/>
            <a:t>Federal Stimulus “3.5” Overview</a:t>
          </a:r>
        </a:p>
      </dgm:t>
    </dgm:pt>
    <dgm:pt modelId="{EAC420E8-D04E-4ABF-83AC-36ADF87AB284}" type="parTrans" cxnId="{C4F2A54E-C35F-4B16-808D-21623A520BB0}">
      <dgm:prSet/>
      <dgm:spPr/>
      <dgm:t>
        <a:bodyPr/>
        <a:lstStyle/>
        <a:p>
          <a:endParaRPr lang="en-US"/>
        </a:p>
      </dgm:t>
    </dgm:pt>
    <dgm:pt modelId="{9DE1E37D-6962-490E-9607-DDBB55D3A420}" type="sibTrans" cxnId="{C4F2A54E-C35F-4B16-808D-21623A520BB0}">
      <dgm:prSet/>
      <dgm:spPr/>
      <dgm:t>
        <a:bodyPr/>
        <a:lstStyle/>
        <a:p>
          <a:endParaRPr lang="en-US"/>
        </a:p>
      </dgm:t>
    </dgm:pt>
    <dgm:pt modelId="{618E7981-6AFA-4DD0-B48A-692488924663}">
      <dgm:prSet/>
      <dgm:spPr/>
      <dgm:t>
        <a:bodyPr/>
        <a:lstStyle/>
        <a:p>
          <a:r>
            <a:rPr lang="en-US"/>
            <a:t>$484 B in COVID 19 federal stimulus “3.5” funding</a:t>
          </a:r>
        </a:p>
      </dgm:t>
    </dgm:pt>
    <dgm:pt modelId="{B04F5894-2E06-40D3-BF5E-7FF5ACBF1893}" type="parTrans" cxnId="{B2E362C7-574C-4E6A-804C-22A746137336}">
      <dgm:prSet/>
      <dgm:spPr/>
      <dgm:t>
        <a:bodyPr/>
        <a:lstStyle/>
        <a:p>
          <a:endParaRPr lang="en-US"/>
        </a:p>
      </dgm:t>
    </dgm:pt>
    <dgm:pt modelId="{C57090C1-5A56-44AE-96DE-891F6A7C5272}" type="sibTrans" cxnId="{B2E362C7-574C-4E6A-804C-22A746137336}">
      <dgm:prSet/>
      <dgm:spPr/>
      <dgm:t>
        <a:bodyPr/>
        <a:lstStyle/>
        <a:p>
          <a:endParaRPr lang="en-US"/>
        </a:p>
      </dgm:t>
    </dgm:pt>
    <dgm:pt modelId="{FF9E496A-0DA8-45E4-90B9-3D36646787F2}">
      <dgm:prSet/>
      <dgm:spPr/>
      <dgm:t>
        <a:bodyPr/>
        <a:lstStyle/>
        <a:p>
          <a:r>
            <a:rPr lang="en-US"/>
            <a:t>$321 B replenishing Paycheck Protection Program</a:t>
          </a:r>
        </a:p>
      </dgm:t>
    </dgm:pt>
    <dgm:pt modelId="{39E24B44-0195-4A6B-8D56-F5936527EE83}" type="parTrans" cxnId="{FAB9C8CC-6A92-44D0-ABD9-833990CCBF34}">
      <dgm:prSet/>
      <dgm:spPr/>
      <dgm:t>
        <a:bodyPr/>
        <a:lstStyle/>
        <a:p>
          <a:endParaRPr lang="en-US"/>
        </a:p>
      </dgm:t>
    </dgm:pt>
    <dgm:pt modelId="{28D2A55D-793C-4B0E-87E9-4A2F494D712D}" type="sibTrans" cxnId="{FAB9C8CC-6A92-44D0-ABD9-833990CCBF34}">
      <dgm:prSet/>
      <dgm:spPr/>
      <dgm:t>
        <a:bodyPr/>
        <a:lstStyle/>
        <a:p>
          <a:endParaRPr lang="en-US"/>
        </a:p>
      </dgm:t>
    </dgm:pt>
    <dgm:pt modelId="{24736B64-6BB5-4A9F-8813-16EBCB0B58B5}">
      <dgm:prSet/>
      <dgm:spPr/>
      <dgm:t>
        <a:bodyPr/>
        <a:lstStyle/>
        <a:p>
          <a:r>
            <a:rPr lang="en-US"/>
            <a:t>$60 B set aside for underbanked businesses</a:t>
          </a:r>
        </a:p>
      </dgm:t>
    </dgm:pt>
    <dgm:pt modelId="{40847ABE-E9DC-4824-9907-E50614E8123C}" type="parTrans" cxnId="{123766A4-7E54-4EF2-BE35-B3182624260B}">
      <dgm:prSet/>
      <dgm:spPr/>
      <dgm:t>
        <a:bodyPr/>
        <a:lstStyle/>
        <a:p>
          <a:endParaRPr lang="en-US"/>
        </a:p>
      </dgm:t>
    </dgm:pt>
    <dgm:pt modelId="{DDBA3DC4-76E0-4888-8BCE-70135A10CDAB}" type="sibTrans" cxnId="{123766A4-7E54-4EF2-BE35-B3182624260B}">
      <dgm:prSet/>
      <dgm:spPr/>
      <dgm:t>
        <a:bodyPr/>
        <a:lstStyle/>
        <a:p>
          <a:endParaRPr lang="en-US"/>
        </a:p>
      </dgm:t>
    </dgm:pt>
    <dgm:pt modelId="{7D2C4F5E-937D-4B35-AA7A-C9EA3FA3BB2E}">
      <dgm:prSet/>
      <dgm:spPr/>
      <dgm:t>
        <a:bodyPr/>
        <a:lstStyle/>
        <a:p>
          <a:r>
            <a:rPr lang="en-US"/>
            <a:t>$250 B unrestricted</a:t>
          </a:r>
        </a:p>
      </dgm:t>
    </dgm:pt>
    <dgm:pt modelId="{9D20A006-2A65-4D6B-B0A0-52A559C2970E}" type="parTrans" cxnId="{520C167D-1322-45BE-ADB4-8FEED8EB75A5}">
      <dgm:prSet/>
      <dgm:spPr/>
      <dgm:t>
        <a:bodyPr/>
        <a:lstStyle/>
        <a:p>
          <a:endParaRPr lang="en-US"/>
        </a:p>
      </dgm:t>
    </dgm:pt>
    <dgm:pt modelId="{946F9E69-520B-401D-982C-EE4485AF88DC}" type="sibTrans" cxnId="{520C167D-1322-45BE-ADB4-8FEED8EB75A5}">
      <dgm:prSet/>
      <dgm:spPr/>
      <dgm:t>
        <a:bodyPr/>
        <a:lstStyle/>
        <a:p>
          <a:endParaRPr lang="en-US"/>
        </a:p>
      </dgm:t>
    </dgm:pt>
    <dgm:pt modelId="{0ACA628F-5E5E-4AC5-B892-330FAB0F1842}">
      <dgm:prSet/>
      <dgm:spPr/>
      <dgm:t>
        <a:bodyPr/>
        <a:lstStyle/>
        <a:p>
          <a:r>
            <a:rPr lang="en-US"/>
            <a:t>$60 B in additional SBA EIDL funding for loans ($50 B) and grants ($10 B)</a:t>
          </a:r>
        </a:p>
      </dgm:t>
    </dgm:pt>
    <dgm:pt modelId="{CF03FCF5-DBFB-4CA1-A620-FD9B86A45034}" type="parTrans" cxnId="{A69ECE67-D3FC-42E4-B509-4DD41D85AD9C}">
      <dgm:prSet/>
      <dgm:spPr/>
      <dgm:t>
        <a:bodyPr/>
        <a:lstStyle/>
        <a:p>
          <a:endParaRPr lang="en-US"/>
        </a:p>
      </dgm:t>
    </dgm:pt>
    <dgm:pt modelId="{5044FF02-5F7E-4550-A7FF-8F2528FDD423}" type="sibTrans" cxnId="{A69ECE67-D3FC-42E4-B509-4DD41D85AD9C}">
      <dgm:prSet/>
      <dgm:spPr/>
      <dgm:t>
        <a:bodyPr/>
        <a:lstStyle/>
        <a:p>
          <a:endParaRPr lang="en-US"/>
        </a:p>
      </dgm:t>
    </dgm:pt>
    <dgm:pt modelId="{F05219F8-BB5B-498D-AD40-94F3D976B88B}">
      <dgm:prSet/>
      <dgm:spPr/>
      <dgm:t>
        <a:bodyPr/>
        <a:lstStyle/>
        <a:p>
          <a:r>
            <a:rPr lang="en-US"/>
            <a:t>$75 B for hospitals to cover increased expenses and lost revenue</a:t>
          </a:r>
        </a:p>
      </dgm:t>
    </dgm:pt>
    <dgm:pt modelId="{949D8771-D79A-4BE0-A3F1-FA8CDD54BE5B}" type="parTrans" cxnId="{62F2B65E-2B7B-438A-9F52-1979BD063901}">
      <dgm:prSet/>
      <dgm:spPr/>
      <dgm:t>
        <a:bodyPr/>
        <a:lstStyle/>
        <a:p>
          <a:endParaRPr lang="en-US"/>
        </a:p>
      </dgm:t>
    </dgm:pt>
    <dgm:pt modelId="{F5F32733-386D-4070-A77B-F7DD4E993A55}" type="sibTrans" cxnId="{62F2B65E-2B7B-438A-9F52-1979BD063901}">
      <dgm:prSet/>
      <dgm:spPr/>
      <dgm:t>
        <a:bodyPr/>
        <a:lstStyle/>
        <a:p>
          <a:endParaRPr lang="en-US"/>
        </a:p>
      </dgm:t>
    </dgm:pt>
    <dgm:pt modelId="{876A7035-14D2-43BF-858B-CC0C38B12B95}">
      <dgm:prSet/>
      <dgm:spPr/>
      <dgm:t>
        <a:bodyPr/>
        <a:lstStyle/>
        <a:p>
          <a:r>
            <a:rPr lang="en-US"/>
            <a:t>$25 B for COVID 19 testing, of which $11 B will go to states and federal government to develop, purchase, administer, process and analyze tests</a:t>
          </a:r>
        </a:p>
      </dgm:t>
    </dgm:pt>
    <dgm:pt modelId="{4CAC0959-C16F-4846-819F-DB72F5EED3AA}" type="parTrans" cxnId="{406DE537-EA81-4DDD-A260-168F736EF114}">
      <dgm:prSet/>
      <dgm:spPr/>
      <dgm:t>
        <a:bodyPr/>
        <a:lstStyle/>
        <a:p>
          <a:endParaRPr lang="en-US"/>
        </a:p>
      </dgm:t>
    </dgm:pt>
    <dgm:pt modelId="{48A050E9-5F30-44FD-872A-DE68DC30B8A2}" type="sibTrans" cxnId="{406DE537-EA81-4DDD-A260-168F736EF114}">
      <dgm:prSet/>
      <dgm:spPr/>
      <dgm:t>
        <a:bodyPr/>
        <a:lstStyle/>
        <a:p>
          <a:endParaRPr lang="en-US"/>
        </a:p>
      </dgm:t>
    </dgm:pt>
    <dgm:pt modelId="{53EC226C-85BA-42FE-8087-AED1B837A220}">
      <dgm:prSet/>
      <dgm:spPr/>
      <dgm:t>
        <a:bodyPr/>
        <a:lstStyle/>
        <a:p>
          <a:r>
            <a:rPr lang="en-US"/>
            <a:t>~$2 B for SBA administrative expenses</a:t>
          </a:r>
        </a:p>
      </dgm:t>
    </dgm:pt>
    <dgm:pt modelId="{CF47C632-EE5F-4957-B228-D54B295FE377}" type="parTrans" cxnId="{5089E53B-5B7C-4A94-AE95-679AA98CEE31}">
      <dgm:prSet/>
      <dgm:spPr/>
      <dgm:t>
        <a:bodyPr/>
        <a:lstStyle/>
        <a:p>
          <a:endParaRPr lang="en-US"/>
        </a:p>
      </dgm:t>
    </dgm:pt>
    <dgm:pt modelId="{C9B916F1-CEF7-4A93-A1A4-DD59D7FD5A47}" type="sibTrans" cxnId="{5089E53B-5B7C-4A94-AE95-679AA98CEE31}">
      <dgm:prSet/>
      <dgm:spPr/>
      <dgm:t>
        <a:bodyPr/>
        <a:lstStyle/>
        <a:p>
          <a:endParaRPr lang="en-US"/>
        </a:p>
      </dgm:t>
    </dgm:pt>
    <dgm:pt modelId="{5CF5D860-63F9-4E7E-904C-79D30A07D184}">
      <dgm:prSet/>
      <dgm:spPr/>
      <dgm:t>
        <a:bodyPr/>
        <a:lstStyle/>
        <a:p>
          <a:r>
            <a:rPr lang="en-US" dirty="0"/>
            <a:t>$150 B request for state and local government aid not included</a:t>
          </a:r>
        </a:p>
      </dgm:t>
    </dgm:pt>
    <dgm:pt modelId="{B9B45713-512D-48AA-9918-F7AB97DCA31D}" type="parTrans" cxnId="{F35DB558-02F3-4E04-9846-3A274BFA2DEA}">
      <dgm:prSet/>
      <dgm:spPr/>
      <dgm:t>
        <a:bodyPr/>
        <a:lstStyle/>
        <a:p>
          <a:endParaRPr lang="en-US"/>
        </a:p>
      </dgm:t>
    </dgm:pt>
    <dgm:pt modelId="{36521F87-A0DA-472B-807A-964F16216FD6}" type="sibTrans" cxnId="{F35DB558-02F3-4E04-9846-3A274BFA2DEA}">
      <dgm:prSet/>
      <dgm:spPr/>
      <dgm:t>
        <a:bodyPr/>
        <a:lstStyle/>
        <a:p>
          <a:endParaRPr lang="en-US"/>
        </a:p>
      </dgm:t>
    </dgm:pt>
    <dgm:pt modelId="{DDD0B30F-535A-4AD4-A097-D90E2C1AEE00}" type="pres">
      <dgm:prSet presAssocID="{35E4FEF5-90BE-45F1-9705-4ED65C86003A}" presName="Name0" presStyleCnt="0">
        <dgm:presLayoutVars>
          <dgm:dir/>
          <dgm:animLvl val="lvl"/>
          <dgm:resizeHandles val="exact"/>
        </dgm:presLayoutVars>
      </dgm:prSet>
      <dgm:spPr/>
    </dgm:pt>
    <dgm:pt modelId="{BBB4CA84-2E1A-4B8D-B82B-9D5EC388E78D}" type="pres">
      <dgm:prSet presAssocID="{BBDE81A5-BC69-4D78-8E34-2FD4DE9189F6}" presName="composite" presStyleCnt="0"/>
      <dgm:spPr/>
    </dgm:pt>
    <dgm:pt modelId="{8FA64451-7181-4CDB-8DAF-97D50345D3E8}" type="pres">
      <dgm:prSet presAssocID="{BBDE81A5-BC69-4D78-8E34-2FD4DE9189F6}" presName="parTx" presStyleLbl="alignNode1" presStyleIdx="0" presStyleCnt="1">
        <dgm:presLayoutVars>
          <dgm:chMax val="0"/>
          <dgm:chPref val="0"/>
          <dgm:bulletEnabled val="1"/>
        </dgm:presLayoutVars>
      </dgm:prSet>
      <dgm:spPr/>
    </dgm:pt>
    <dgm:pt modelId="{BBBFF2B8-1083-41EE-8806-A9A5095EA118}" type="pres">
      <dgm:prSet presAssocID="{BBDE81A5-BC69-4D78-8E34-2FD4DE9189F6}" presName="desTx" presStyleLbl="alignAccFollowNode1" presStyleIdx="0" presStyleCnt="1">
        <dgm:presLayoutVars>
          <dgm:bulletEnabled val="1"/>
        </dgm:presLayoutVars>
      </dgm:prSet>
      <dgm:spPr/>
    </dgm:pt>
  </dgm:ptLst>
  <dgm:cxnLst>
    <dgm:cxn modelId="{42348537-8408-4072-BB1F-4D098996EEBE}" type="presOf" srcId="{24736B64-6BB5-4A9F-8813-16EBCB0B58B5}" destId="{BBBFF2B8-1083-41EE-8806-A9A5095EA118}" srcOrd="0" destOrd="2" presId="urn:microsoft.com/office/officeart/2005/8/layout/hList1"/>
    <dgm:cxn modelId="{406DE537-EA81-4DDD-A260-168F736EF114}" srcId="{618E7981-6AFA-4DD0-B48A-692488924663}" destId="{876A7035-14D2-43BF-858B-CC0C38B12B95}" srcOrd="3" destOrd="0" parTransId="{4CAC0959-C16F-4846-819F-DB72F5EED3AA}" sibTransId="{48A050E9-5F30-44FD-872A-DE68DC30B8A2}"/>
    <dgm:cxn modelId="{5089E53B-5B7C-4A94-AE95-679AA98CEE31}" srcId="{618E7981-6AFA-4DD0-B48A-692488924663}" destId="{53EC226C-85BA-42FE-8087-AED1B837A220}" srcOrd="4" destOrd="0" parTransId="{CF47C632-EE5F-4957-B228-D54B295FE377}" sibTransId="{C9B916F1-CEF7-4A93-A1A4-DD59D7FD5A47}"/>
    <dgm:cxn modelId="{E164645C-8964-43D2-BB07-E90B38AD1B41}" type="presOf" srcId="{0ACA628F-5E5E-4AC5-B892-330FAB0F1842}" destId="{BBBFF2B8-1083-41EE-8806-A9A5095EA118}" srcOrd="0" destOrd="4" presId="urn:microsoft.com/office/officeart/2005/8/layout/hList1"/>
    <dgm:cxn modelId="{62F2B65E-2B7B-438A-9F52-1979BD063901}" srcId="{618E7981-6AFA-4DD0-B48A-692488924663}" destId="{F05219F8-BB5B-498D-AD40-94F3D976B88B}" srcOrd="2" destOrd="0" parTransId="{949D8771-D79A-4BE0-A3F1-FA8CDD54BE5B}" sibTransId="{F5F32733-386D-4070-A77B-F7DD4E993A55}"/>
    <dgm:cxn modelId="{CF267E41-8528-4F0F-8C7A-62996BCEBB5B}" type="presOf" srcId="{7D2C4F5E-937D-4B35-AA7A-C9EA3FA3BB2E}" destId="{BBBFF2B8-1083-41EE-8806-A9A5095EA118}" srcOrd="0" destOrd="3" presId="urn:microsoft.com/office/officeart/2005/8/layout/hList1"/>
    <dgm:cxn modelId="{A69ECE67-D3FC-42E4-B509-4DD41D85AD9C}" srcId="{618E7981-6AFA-4DD0-B48A-692488924663}" destId="{0ACA628F-5E5E-4AC5-B892-330FAB0F1842}" srcOrd="1" destOrd="0" parTransId="{CF03FCF5-DBFB-4CA1-A620-FD9B86A45034}" sibTransId="{5044FF02-5F7E-4550-A7FF-8F2528FDD423}"/>
    <dgm:cxn modelId="{C4F2A54E-C35F-4B16-808D-21623A520BB0}" srcId="{35E4FEF5-90BE-45F1-9705-4ED65C86003A}" destId="{BBDE81A5-BC69-4D78-8E34-2FD4DE9189F6}" srcOrd="0" destOrd="0" parTransId="{EAC420E8-D04E-4ABF-83AC-36ADF87AB284}" sibTransId="{9DE1E37D-6962-490E-9607-DDBB55D3A420}"/>
    <dgm:cxn modelId="{F35DB558-02F3-4E04-9846-3A274BFA2DEA}" srcId="{618E7981-6AFA-4DD0-B48A-692488924663}" destId="{5CF5D860-63F9-4E7E-904C-79D30A07D184}" srcOrd="5" destOrd="0" parTransId="{B9B45713-512D-48AA-9918-F7AB97DCA31D}" sibTransId="{36521F87-A0DA-472B-807A-964F16216FD6}"/>
    <dgm:cxn modelId="{1924D078-132C-40FF-9F85-A3D921D7DDE2}" type="presOf" srcId="{53EC226C-85BA-42FE-8087-AED1B837A220}" destId="{BBBFF2B8-1083-41EE-8806-A9A5095EA118}" srcOrd="0" destOrd="7" presId="urn:microsoft.com/office/officeart/2005/8/layout/hList1"/>
    <dgm:cxn modelId="{520C167D-1322-45BE-ADB4-8FEED8EB75A5}" srcId="{FF9E496A-0DA8-45E4-90B9-3D36646787F2}" destId="{7D2C4F5E-937D-4B35-AA7A-C9EA3FA3BB2E}" srcOrd="1" destOrd="0" parTransId="{9D20A006-2A65-4D6B-B0A0-52A559C2970E}" sibTransId="{946F9E69-520B-401D-982C-EE4485AF88DC}"/>
    <dgm:cxn modelId="{1D2DA681-F102-4CC9-8BD2-A211CD9070EC}" type="presOf" srcId="{BBDE81A5-BC69-4D78-8E34-2FD4DE9189F6}" destId="{8FA64451-7181-4CDB-8DAF-97D50345D3E8}" srcOrd="0" destOrd="0" presId="urn:microsoft.com/office/officeart/2005/8/layout/hList1"/>
    <dgm:cxn modelId="{C945A68C-80C1-4A6F-BB5D-14B6A887DEB5}" type="presOf" srcId="{35E4FEF5-90BE-45F1-9705-4ED65C86003A}" destId="{DDD0B30F-535A-4AD4-A097-D90E2C1AEE00}" srcOrd="0" destOrd="0" presId="urn:microsoft.com/office/officeart/2005/8/layout/hList1"/>
    <dgm:cxn modelId="{E3A3589B-5C65-4A14-A1CA-8DF4FA6484CC}" type="presOf" srcId="{618E7981-6AFA-4DD0-B48A-692488924663}" destId="{BBBFF2B8-1083-41EE-8806-A9A5095EA118}" srcOrd="0" destOrd="0" presId="urn:microsoft.com/office/officeart/2005/8/layout/hList1"/>
    <dgm:cxn modelId="{123766A4-7E54-4EF2-BE35-B3182624260B}" srcId="{FF9E496A-0DA8-45E4-90B9-3D36646787F2}" destId="{24736B64-6BB5-4A9F-8813-16EBCB0B58B5}" srcOrd="0" destOrd="0" parTransId="{40847ABE-E9DC-4824-9907-E50614E8123C}" sibTransId="{DDBA3DC4-76E0-4888-8BCE-70135A10CDAB}"/>
    <dgm:cxn modelId="{638DA8A6-9EDC-4F12-B02B-643E650F0404}" type="presOf" srcId="{5CF5D860-63F9-4E7E-904C-79D30A07D184}" destId="{BBBFF2B8-1083-41EE-8806-A9A5095EA118}" srcOrd="0" destOrd="8" presId="urn:microsoft.com/office/officeart/2005/8/layout/hList1"/>
    <dgm:cxn modelId="{34909ABB-5FA5-49D7-9B86-20C2E2B57180}" type="presOf" srcId="{FF9E496A-0DA8-45E4-90B9-3D36646787F2}" destId="{BBBFF2B8-1083-41EE-8806-A9A5095EA118}" srcOrd="0" destOrd="1" presId="urn:microsoft.com/office/officeart/2005/8/layout/hList1"/>
    <dgm:cxn modelId="{BE7F25C0-9A4A-4E40-94ED-ECE59BE42CC7}" type="presOf" srcId="{876A7035-14D2-43BF-858B-CC0C38B12B95}" destId="{BBBFF2B8-1083-41EE-8806-A9A5095EA118}" srcOrd="0" destOrd="6" presId="urn:microsoft.com/office/officeart/2005/8/layout/hList1"/>
    <dgm:cxn modelId="{B2E362C7-574C-4E6A-804C-22A746137336}" srcId="{BBDE81A5-BC69-4D78-8E34-2FD4DE9189F6}" destId="{618E7981-6AFA-4DD0-B48A-692488924663}" srcOrd="0" destOrd="0" parTransId="{B04F5894-2E06-40D3-BF5E-7FF5ACBF1893}" sibTransId="{C57090C1-5A56-44AE-96DE-891F6A7C5272}"/>
    <dgm:cxn modelId="{62F08FCC-CEE1-4480-9BEA-DA40C46DBD9D}" type="presOf" srcId="{F05219F8-BB5B-498D-AD40-94F3D976B88B}" destId="{BBBFF2B8-1083-41EE-8806-A9A5095EA118}" srcOrd="0" destOrd="5" presId="urn:microsoft.com/office/officeart/2005/8/layout/hList1"/>
    <dgm:cxn modelId="{FAB9C8CC-6A92-44D0-ABD9-833990CCBF34}" srcId="{618E7981-6AFA-4DD0-B48A-692488924663}" destId="{FF9E496A-0DA8-45E4-90B9-3D36646787F2}" srcOrd="0" destOrd="0" parTransId="{39E24B44-0195-4A6B-8D56-F5936527EE83}" sibTransId="{28D2A55D-793C-4B0E-87E9-4A2F494D712D}"/>
    <dgm:cxn modelId="{88358398-13E6-4080-AAF7-EDE1CFD386E8}" type="presParOf" srcId="{DDD0B30F-535A-4AD4-A097-D90E2C1AEE00}" destId="{BBB4CA84-2E1A-4B8D-B82B-9D5EC388E78D}" srcOrd="0" destOrd="0" presId="urn:microsoft.com/office/officeart/2005/8/layout/hList1"/>
    <dgm:cxn modelId="{D15D2832-D2EA-485D-8554-653E1495156D}" type="presParOf" srcId="{BBB4CA84-2E1A-4B8D-B82B-9D5EC388E78D}" destId="{8FA64451-7181-4CDB-8DAF-97D50345D3E8}" srcOrd="0" destOrd="0" presId="urn:microsoft.com/office/officeart/2005/8/layout/hList1"/>
    <dgm:cxn modelId="{ADD1CEB1-0470-46DA-9777-89FC18FA7A48}" type="presParOf" srcId="{BBB4CA84-2E1A-4B8D-B82B-9D5EC388E78D}" destId="{BBBFF2B8-1083-41EE-8806-A9A5095EA1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8773DFA-45E7-4E78-A828-E760C5907D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A7901E-15B7-4481-B839-1D0EDE0AFD90}">
      <dgm:prSet phldrT="[Text]"/>
      <dgm:spPr/>
      <dgm:t>
        <a:bodyPr/>
        <a:lstStyle/>
        <a:p>
          <a:r>
            <a:rPr lang="en-US" dirty="0"/>
            <a:t>JobsOhio COVID 19 Impact Plan</a:t>
          </a:r>
        </a:p>
      </dgm:t>
    </dgm:pt>
    <dgm:pt modelId="{9771D593-CF85-4147-A7BF-8D0AAC778144}" type="parTrans" cxnId="{1867E46D-8B33-49E4-88EB-7D330491708E}">
      <dgm:prSet/>
      <dgm:spPr/>
      <dgm:t>
        <a:bodyPr/>
        <a:lstStyle/>
        <a:p>
          <a:endParaRPr lang="en-US"/>
        </a:p>
      </dgm:t>
    </dgm:pt>
    <dgm:pt modelId="{D8307F57-F799-45F1-9F55-F40BEB047501}" type="sibTrans" cxnId="{1867E46D-8B33-49E4-88EB-7D330491708E}">
      <dgm:prSet/>
      <dgm:spPr/>
      <dgm:t>
        <a:bodyPr/>
        <a:lstStyle/>
        <a:p>
          <a:endParaRPr lang="en-US"/>
        </a:p>
      </dgm:t>
    </dgm:pt>
    <dgm:pt modelId="{618AA66F-152A-40F0-A472-82A1B6B4BAAE}">
      <dgm:prSet phldrT="[Text]"/>
      <dgm:spPr/>
      <dgm:t>
        <a:bodyPr/>
        <a:lstStyle/>
        <a:p>
          <a:r>
            <a:rPr lang="en-US" dirty="0"/>
            <a:t>$250 M PPE Purchases</a:t>
          </a:r>
        </a:p>
      </dgm:t>
    </dgm:pt>
    <dgm:pt modelId="{523E767E-EEF6-4CED-B429-74CD9902C907}" type="parTrans" cxnId="{AFAC4074-09F9-48BD-B816-86C0A19336D3}">
      <dgm:prSet/>
      <dgm:spPr/>
      <dgm:t>
        <a:bodyPr/>
        <a:lstStyle/>
        <a:p>
          <a:endParaRPr lang="en-US"/>
        </a:p>
      </dgm:t>
    </dgm:pt>
    <dgm:pt modelId="{E777F022-45FB-4125-96A9-8AF451308361}" type="sibTrans" cxnId="{AFAC4074-09F9-48BD-B816-86C0A19336D3}">
      <dgm:prSet/>
      <dgm:spPr/>
      <dgm:t>
        <a:bodyPr/>
        <a:lstStyle/>
        <a:p>
          <a:endParaRPr lang="en-US"/>
        </a:p>
      </dgm:t>
    </dgm:pt>
    <dgm:pt modelId="{0097D4EF-2453-4DE2-B2A8-809698D6635A}">
      <dgm:prSet phldrT="[Text]"/>
      <dgm:spPr/>
      <dgm:t>
        <a:bodyPr/>
        <a:lstStyle/>
        <a:p>
          <a:r>
            <a:rPr lang="en-US" dirty="0"/>
            <a:t>$7 M Liquor Rebate</a:t>
          </a:r>
        </a:p>
      </dgm:t>
    </dgm:pt>
    <dgm:pt modelId="{8CF503DE-88A5-4DF3-A131-DE2D3E444545}" type="parTrans" cxnId="{2835EB7A-7902-47C8-9C2E-34171D739F27}">
      <dgm:prSet/>
      <dgm:spPr/>
      <dgm:t>
        <a:bodyPr/>
        <a:lstStyle/>
        <a:p>
          <a:endParaRPr lang="en-US"/>
        </a:p>
      </dgm:t>
    </dgm:pt>
    <dgm:pt modelId="{2BC2F0F5-FF31-4CAD-9904-774C51FE6CE6}" type="sibTrans" cxnId="{2835EB7A-7902-47C8-9C2E-34171D739F27}">
      <dgm:prSet/>
      <dgm:spPr/>
      <dgm:t>
        <a:bodyPr/>
        <a:lstStyle/>
        <a:p>
          <a:endParaRPr lang="en-US"/>
        </a:p>
      </dgm:t>
    </dgm:pt>
    <dgm:pt modelId="{980F8A72-4176-4633-BEAD-77B7B1FE71F8}">
      <dgm:prSet phldrT="[Text]"/>
      <dgm:spPr/>
      <dgm:t>
        <a:bodyPr/>
        <a:lstStyle/>
        <a:p>
          <a:r>
            <a:rPr lang="en-US" dirty="0"/>
            <a:t>$30 M Liquor Buy Back</a:t>
          </a:r>
        </a:p>
      </dgm:t>
    </dgm:pt>
    <dgm:pt modelId="{1C906D93-4E68-49E7-B285-BD1DA3F84C69}" type="parTrans" cxnId="{C028EB06-40C4-4A8D-BD5B-C5C82C300588}">
      <dgm:prSet/>
      <dgm:spPr/>
      <dgm:t>
        <a:bodyPr/>
        <a:lstStyle/>
        <a:p>
          <a:endParaRPr lang="en-US"/>
        </a:p>
      </dgm:t>
    </dgm:pt>
    <dgm:pt modelId="{65EA1669-3072-4F4F-9B4C-C7975298DA86}" type="sibTrans" cxnId="{C028EB06-40C4-4A8D-BD5B-C5C82C300588}">
      <dgm:prSet/>
      <dgm:spPr/>
      <dgm:t>
        <a:bodyPr/>
        <a:lstStyle/>
        <a:p>
          <a:endParaRPr lang="en-US"/>
        </a:p>
      </dgm:t>
    </dgm:pt>
    <dgm:pt modelId="{CCF8F059-151C-4D05-B458-18B7FD254C4D}">
      <dgm:prSet phldrT="[Text]"/>
      <dgm:spPr/>
      <dgm:t>
        <a:bodyPr/>
        <a:lstStyle/>
        <a:p>
          <a:r>
            <a:rPr lang="en-US" dirty="0"/>
            <a:t>$4 M 6-Month Loan Deferment </a:t>
          </a:r>
        </a:p>
      </dgm:t>
    </dgm:pt>
    <dgm:pt modelId="{799D54FC-E6A7-4076-BE3D-AA0CD473EFF1}" type="parTrans" cxnId="{CD7F9EFD-6C7E-4249-AA94-64252E12E787}">
      <dgm:prSet/>
      <dgm:spPr/>
      <dgm:t>
        <a:bodyPr/>
        <a:lstStyle/>
        <a:p>
          <a:endParaRPr lang="en-US"/>
        </a:p>
      </dgm:t>
    </dgm:pt>
    <dgm:pt modelId="{A1AC1C9B-62EF-484F-A564-67FE41685A1F}" type="sibTrans" cxnId="{CD7F9EFD-6C7E-4249-AA94-64252E12E787}">
      <dgm:prSet/>
      <dgm:spPr/>
      <dgm:t>
        <a:bodyPr/>
        <a:lstStyle/>
        <a:p>
          <a:endParaRPr lang="en-US"/>
        </a:p>
      </dgm:t>
    </dgm:pt>
    <dgm:pt modelId="{EF791F07-4331-43CC-93D9-7FDA45031191}">
      <dgm:prSet phldrT="[Text]"/>
      <dgm:spPr/>
      <dgm:t>
        <a:bodyPr/>
        <a:lstStyle/>
        <a:p>
          <a:r>
            <a:rPr lang="en-US" dirty="0"/>
            <a:t>$50 Workforce Retention Loan</a:t>
          </a:r>
        </a:p>
      </dgm:t>
    </dgm:pt>
    <dgm:pt modelId="{7FE12055-09E8-4DC2-868F-A2B560960001}" type="parTrans" cxnId="{75FAA248-429D-4EFC-BDB0-75FE162F1F3E}">
      <dgm:prSet/>
      <dgm:spPr/>
      <dgm:t>
        <a:bodyPr/>
        <a:lstStyle/>
        <a:p>
          <a:endParaRPr lang="en-US"/>
        </a:p>
      </dgm:t>
    </dgm:pt>
    <dgm:pt modelId="{CCF1B397-33D4-4564-9F98-CDD50BE9FA7E}" type="sibTrans" cxnId="{75FAA248-429D-4EFC-BDB0-75FE162F1F3E}">
      <dgm:prSet/>
      <dgm:spPr/>
      <dgm:t>
        <a:bodyPr/>
        <a:lstStyle/>
        <a:p>
          <a:endParaRPr lang="en-US"/>
        </a:p>
      </dgm:t>
    </dgm:pt>
    <dgm:pt modelId="{22242819-8559-4758-BB68-232850BED35C}">
      <dgm:prSet phldrT="[Text]"/>
      <dgm:spPr/>
      <dgm:t>
        <a:bodyPr/>
        <a:lstStyle/>
        <a:p>
          <a:r>
            <a:rPr lang="en-US" dirty="0"/>
            <a:t>$50 M Commercial Bank Loan Program</a:t>
          </a:r>
        </a:p>
      </dgm:t>
    </dgm:pt>
    <dgm:pt modelId="{F291735B-FA98-4C10-A8AC-016D44205FE2}" type="parTrans" cxnId="{DA7B2F00-31E6-4ADF-A62D-BA3557A43150}">
      <dgm:prSet/>
      <dgm:spPr/>
      <dgm:t>
        <a:bodyPr/>
        <a:lstStyle/>
        <a:p>
          <a:endParaRPr lang="en-US"/>
        </a:p>
      </dgm:t>
    </dgm:pt>
    <dgm:pt modelId="{B7CCFE1C-55E6-4680-9D60-FC4B5C4664DA}" type="sibTrans" cxnId="{DA7B2F00-31E6-4ADF-A62D-BA3557A43150}">
      <dgm:prSet/>
      <dgm:spPr/>
      <dgm:t>
        <a:bodyPr/>
        <a:lstStyle/>
        <a:p>
          <a:endParaRPr lang="en-US"/>
        </a:p>
      </dgm:t>
    </dgm:pt>
    <dgm:pt modelId="{CEC0071F-FE69-4F29-8CF5-C05F14095608}">
      <dgm:prSet phldrT="[Text]"/>
      <dgm:spPr/>
      <dgm:t>
        <a:bodyPr/>
        <a:lstStyle/>
        <a:p>
          <a:r>
            <a:rPr lang="en-US" dirty="0"/>
            <a:t>$2 M Appalachian Capital Program</a:t>
          </a:r>
        </a:p>
      </dgm:t>
    </dgm:pt>
    <dgm:pt modelId="{F36BFC0E-B66F-4F93-92DB-2A301B539D14}" type="parTrans" cxnId="{9606F817-91C4-476E-97F2-35AFC9E210D2}">
      <dgm:prSet/>
      <dgm:spPr/>
      <dgm:t>
        <a:bodyPr/>
        <a:lstStyle/>
        <a:p>
          <a:endParaRPr lang="en-US"/>
        </a:p>
      </dgm:t>
    </dgm:pt>
    <dgm:pt modelId="{085BDD7A-8C5E-4446-B47F-45371D609A92}" type="sibTrans" cxnId="{9606F817-91C4-476E-97F2-35AFC9E210D2}">
      <dgm:prSet/>
      <dgm:spPr/>
      <dgm:t>
        <a:bodyPr/>
        <a:lstStyle/>
        <a:p>
          <a:endParaRPr lang="en-US"/>
        </a:p>
      </dgm:t>
    </dgm:pt>
    <dgm:pt modelId="{A2028158-BDE1-4908-AC75-DC7F50896083}">
      <dgm:prSet phldrT="[Text]"/>
      <dgm:spPr/>
      <dgm:t>
        <a:bodyPr/>
        <a:lstStyle/>
        <a:p>
          <a:r>
            <a:rPr lang="en-US" dirty="0"/>
            <a:t>$50 M JobsOhio Innovation Fund</a:t>
          </a:r>
        </a:p>
      </dgm:t>
    </dgm:pt>
    <dgm:pt modelId="{67944C32-F039-4385-8CFA-30E9D9260177}" type="parTrans" cxnId="{4B56693B-6BAD-44F7-9574-8FE550DA9DB3}">
      <dgm:prSet/>
      <dgm:spPr/>
      <dgm:t>
        <a:bodyPr/>
        <a:lstStyle/>
        <a:p>
          <a:endParaRPr lang="en-US"/>
        </a:p>
      </dgm:t>
    </dgm:pt>
    <dgm:pt modelId="{EFB9667F-1A71-4E3D-983E-64EA6514CE4F}" type="sibTrans" cxnId="{4B56693B-6BAD-44F7-9574-8FE550DA9DB3}">
      <dgm:prSet/>
      <dgm:spPr/>
      <dgm:t>
        <a:bodyPr/>
        <a:lstStyle/>
        <a:p>
          <a:endParaRPr lang="en-US"/>
        </a:p>
      </dgm:t>
    </dgm:pt>
    <dgm:pt modelId="{BA11C84F-3918-490E-AAF1-5C20F3423413}">
      <dgm:prSet phldrT="[Text]"/>
      <dgm:spPr/>
      <dgm:t>
        <a:bodyPr/>
        <a:lstStyle/>
        <a:p>
          <a:r>
            <a:rPr lang="en-US" dirty="0"/>
            <a:t>$50 M Port Authority Reserve Fund</a:t>
          </a:r>
        </a:p>
      </dgm:t>
    </dgm:pt>
    <dgm:pt modelId="{5787294D-FABF-4BE1-A928-0AD05F88DE75}" type="parTrans" cxnId="{96E6ED7A-A64B-417E-9878-FE7D2AC5EC68}">
      <dgm:prSet/>
      <dgm:spPr/>
      <dgm:t>
        <a:bodyPr/>
        <a:lstStyle/>
        <a:p>
          <a:endParaRPr lang="en-US"/>
        </a:p>
      </dgm:t>
    </dgm:pt>
    <dgm:pt modelId="{65929110-5041-4DDC-8F40-422DC1306A19}" type="sibTrans" cxnId="{96E6ED7A-A64B-417E-9878-FE7D2AC5EC68}">
      <dgm:prSet/>
      <dgm:spPr/>
      <dgm:t>
        <a:bodyPr/>
        <a:lstStyle/>
        <a:p>
          <a:endParaRPr lang="en-US"/>
        </a:p>
      </dgm:t>
    </dgm:pt>
    <dgm:pt modelId="{D5E6D323-B02F-4CE7-A4D2-F8C0D46D8AC0}">
      <dgm:prSet phldrT="[Text]"/>
      <dgm:spPr/>
      <dgm:t>
        <a:bodyPr/>
        <a:lstStyle/>
        <a:p>
          <a:r>
            <a:rPr lang="en-US" dirty="0"/>
            <a:t>$10 M Air Service Restoration</a:t>
          </a:r>
        </a:p>
      </dgm:t>
    </dgm:pt>
    <dgm:pt modelId="{8A856B81-BE89-42EB-B928-755590BD8672}" type="parTrans" cxnId="{AF16EF21-2508-45BD-9B07-8C5E0A8D6FEC}">
      <dgm:prSet/>
      <dgm:spPr/>
      <dgm:t>
        <a:bodyPr/>
        <a:lstStyle/>
        <a:p>
          <a:endParaRPr lang="en-US"/>
        </a:p>
      </dgm:t>
    </dgm:pt>
    <dgm:pt modelId="{84C0555D-C3B4-406E-9FB9-073D0251BE01}" type="sibTrans" cxnId="{AF16EF21-2508-45BD-9B07-8C5E0A8D6FEC}">
      <dgm:prSet/>
      <dgm:spPr/>
      <dgm:t>
        <a:bodyPr/>
        <a:lstStyle/>
        <a:p>
          <a:endParaRPr lang="en-US"/>
        </a:p>
      </dgm:t>
    </dgm:pt>
    <dgm:pt modelId="{DEEEC374-4CEB-4231-8BB1-76579F5365A3}" type="pres">
      <dgm:prSet presAssocID="{A8773DFA-45E7-4E78-A828-E760C5907DF9}" presName="Name0" presStyleCnt="0">
        <dgm:presLayoutVars>
          <dgm:dir/>
          <dgm:animLvl val="lvl"/>
          <dgm:resizeHandles val="exact"/>
        </dgm:presLayoutVars>
      </dgm:prSet>
      <dgm:spPr/>
    </dgm:pt>
    <dgm:pt modelId="{0735A020-6A6D-40A2-B739-57DAAE8ADDC3}" type="pres">
      <dgm:prSet presAssocID="{AFA7901E-15B7-4481-B839-1D0EDE0AFD90}" presName="composite" presStyleCnt="0"/>
      <dgm:spPr/>
    </dgm:pt>
    <dgm:pt modelId="{97F8260C-0660-4332-951B-2964302D8F2B}" type="pres">
      <dgm:prSet presAssocID="{AFA7901E-15B7-4481-B839-1D0EDE0AFD90}" presName="parTx" presStyleLbl="alignNode1" presStyleIdx="0" presStyleCnt="1" custLinFactNeighborX="-2703" custLinFactNeighborY="-21640">
        <dgm:presLayoutVars>
          <dgm:chMax val="0"/>
          <dgm:chPref val="0"/>
          <dgm:bulletEnabled val="1"/>
        </dgm:presLayoutVars>
      </dgm:prSet>
      <dgm:spPr/>
    </dgm:pt>
    <dgm:pt modelId="{87F18EB4-6947-49F9-B792-3962E5BAD3FC}" type="pres">
      <dgm:prSet presAssocID="{AFA7901E-15B7-4481-B839-1D0EDE0AFD90}" presName="desTx" presStyleLbl="alignAccFollowNode1" presStyleIdx="0" presStyleCnt="1">
        <dgm:presLayoutVars>
          <dgm:bulletEnabled val="1"/>
        </dgm:presLayoutVars>
      </dgm:prSet>
      <dgm:spPr/>
    </dgm:pt>
  </dgm:ptLst>
  <dgm:cxnLst>
    <dgm:cxn modelId="{DA7B2F00-31E6-4ADF-A62D-BA3557A43150}" srcId="{AFA7901E-15B7-4481-B839-1D0EDE0AFD90}" destId="{22242819-8559-4758-BB68-232850BED35C}" srcOrd="5" destOrd="0" parTransId="{F291735B-FA98-4C10-A8AC-016D44205FE2}" sibTransId="{B7CCFE1C-55E6-4680-9D60-FC4B5C4664DA}"/>
    <dgm:cxn modelId="{AF2B3A02-2DD6-4056-B5E0-5948F68F03AB}" type="presOf" srcId="{AFA7901E-15B7-4481-B839-1D0EDE0AFD90}" destId="{97F8260C-0660-4332-951B-2964302D8F2B}" srcOrd="0" destOrd="0" presId="urn:microsoft.com/office/officeart/2005/8/layout/hList1"/>
    <dgm:cxn modelId="{C028EB06-40C4-4A8D-BD5B-C5C82C300588}" srcId="{AFA7901E-15B7-4481-B839-1D0EDE0AFD90}" destId="{980F8A72-4176-4633-BEAD-77B7B1FE71F8}" srcOrd="1" destOrd="0" parTransId="{1C906D93-4E68-49E7-B285-BD1DA3F84C69}" sibTransId="{65EA1669-3072-4F4F-9B4C-C7975298DA86}"/>
    <dgm:cxn modelId="{9606F817-91C4-476E-97F2-35AFC9E210D2}" srcId="{AFA7901E-15B7-4481-B839-1D0EDE0AFD90}" destId="{CEC0071F-FE69-4F29-8CF5-C05F14095608}" srcOrd="6" destOrd="0" parTransId="{F36BFC0E-B66F-4F93-92DB-2A301B539D14}" sibTransId="{085BDD7A-8C5E-4446-B47F-45371D609A92}"/>
    <dgm:cxn modelId="{9C46BA19-E069-4520-894F-DFAAA052A38A}" type="presOf" srcId="{980F8A72-4176-4633-BEAD-77B7B1FE71F8}" destId="{87F18EB4-6947-49F9-B792-3962E5BAD3FC}" srcOrd="0" destOrd="1" presId="urn:microsoft.com/office/officeart/2005/8/layout/hList1"/>
    <dgm:cxn modelId="{AF16EF21-2508-45BD-9B07-8C5E0A8D6FEC}" srcId="{AFA7901E-15B7-4481-B839-1D0EDE0AFD90}" destId="{D5E6D323-B02F-4CE7-A4D2-F8C0D46D8AC0}" srcOrd="9" destOrd="0" parTransId="{8A856B81-BE89-42EB-B928-755590BD8672}" sibTransId="{84C0555D-C3B4-406E-9FB9-073D0251BE01}"/>
    <dgm:cxn modelId="{B8C94235-BE98-4B37-9226-7714E3881CF6}" type="presOf" srcId="{618AA66F-152A-40F0-A472-82A1B6B4BAAE}" destId="{87F18EB4-6947-49F9-B792-3962E5BAD3FC}" srcOrd="0" destOrd="0" presId="urn:microsoft.com/office/officeart/2005/8/layout/hList1"/>
    <dgm:cxn modelId="{0A118D3A-089B-4FD4-98B6-248326005BE9}" type="presOf" srcId="{A2028158-BDE1-4908-AC75-DC7F50896083}" destId="{87F18EB4-6947-49F9-B792-3962E5BAD3FC}" srcOrd="0" destOrd="7" presId="urn:microsoft.com/office/officeart/2005/8/layout/hList1"/>
    <dgm:cxn modelId="{4B56693B-6BAD-44F7-9574-8FE550DA9DB3}" srcId="{AFA7901E-15B7-4481-B839-1D0EDE0AFD90}" destId="{A2028158-BDE1-4908-AC75-DC7F50896083}" srcOrd="7" destOrd="0" parTransId="{67944C32-F039-4385-8CFA-30E9D9260177}" sibTransId="{EFB9667F-1A71-4E3D-983E-64EA6514CE4F}"/>
    <dgm:cxn modelId="{301D793E-B9A2-4F87-89E1-A7CB0A5A3B3A}" type="presOf" srcId="{BA11C84F-3918-490E-AAF1-5C20F3423413}" destId="{87F18EB4-6947-49F9-B792-3962E5BAD3FC}" srcOrd="0" destOrd="8" presId="urn:microsoft.com/office/officeart/2005/8/layout/hList1"/>
    <dgm:cxn modelId="{75FAA248-429D-4EFC-BDB0-75FE162F1F3E}" srcId="{AFA7901E-15B7-4481-B839-1D0EDE0AFD90}" destId="{EF791F07-4331-43CC-93D9-7FDA45031191}" srcOrd="4" destOrd="0" parTransId="{7FE12055-09E8-4DC2-868F-A2B560960001}" sibTransId="{CCF1B397-33D4-4564-9F98-CDD50BE9FA7E}"/>
    <dgm:cxn modelId="{1867E46D-8B33-49E4-88EB-7D330491708E}" srcId="{A8773DFA-45E7-4E78-A828-E760C5907DF9}" destId="{AFA7901E-15B7-4481-B839-1D0EDE0AFD90}" srcOrd="0" destOrd="0" parTransId="{9771D593-CF85-4147-A7BF-8D0AAC778144}" sibTransId="{D8307F57-F799-45F1-9F55-F40BEB047501}"/>
    <dgm:cxn modelId="{91AF0752-22F9-41EF-9ACE-0F52F362EA35}" type="presOf" srcId="{CCF8F059-151C-4D05-B458-18B7FD254C4D}" destId="{87F18EB4-6947-49F9-B792-3962E5BAD3FC}" srcOrd="0" destOrd="3" presId="urn:microsoft.com/office/officeart/2005/8/layout/hList1"/>
    <dgm:cxn modelId="{AFAC4074-09F9-48BD-B816-86C0A19336D3}" srcId="{AFA7901E-15B7-4481-B839-1D0EDE0AFD90}" destId="{618AA66F-152A-40F0-A472-82A1B6B4BAAE}" srcOrd="0" destOrd="0" parTransId="{523E767E-EEF6-4CED-B429-74CD9902C907}" sibTransId="{E777F022-45FB-4125-96A9-8AF451308361}"/>
    <dgm:cxn modelId="{D4BEB556-19C2-4501-8DA4-E2C512DA84C9}" type="presOf" srcId="{EF791F07-4331-43CC-93D9-7FDA45031191}" destId="{87F18EB4-6947-49F9-B792-3962E5BAD3FC}" srcOrd="0" destOrd="4" presId="urn:microsoft.com/office/officeart/2005/8/layout/hList1"/>
    <dgm:cxn modelId="{2835EB7A-7902-47C8-9C2E-34171D739F27}" srcId="{AFA7901E-15B7-4481-B839-1D0EDE0AFD90}" destId="{0097D4EF-2453-4DE2-B2A8-809698D6635A}" srcOrd="2" destOrd="0" parTransId="{8CF503DE-88A5-4DF3-A131-DE2D3E444545}" sibTransId="{2BC2F0F5-FF31-4CAD-9904-774C51FE6CE6}"/>
    <dgm:cxn modelId="{96E6ED7A-A64B-417E-9878-FE7D2AC5EC68}" srcId="{AFA7901E-15B7-4481-B839-1D0EDE0AFD90}" destId="{BA11C84F-3918-490E-AAF1-5C20F3423413}" srcOrd="8" destOrd="0" parTransId="{5787294D-FABF-4BE1-A928-0AD05F88DE75}" sibTransId="{65929110-5041-4DDC-8F40-422DC1306A19}"/>
    <dgm:cxn modelId="{AF3C007F-98C2-4E2F-9339-677E8EB8FB11}" type="presOf" srcId="{A8773DFA-45E7-4E78-A828-E760C5907DF9}" destId="{DEEEC374-4CEB-4231-8BB1-76579F5365A3}" srcOrd="0" destOrd="0" presId="urn:microsoft.com/office/officeart/2005/8/layout/hList1"/>
    <dgm:cxn modelId="{8D0B14D5-EF76-48DB-B195-1B41400E9A0B}" type="presOf" srcId="{D5E6D323-B02F-4CE7-A4D2-F8C0D46D8AC0}" destId="{87F18EB4-6947-49F9-B792-3962E5BAD3FC}" srcOrd="0" destOrd="9" presId="urn:microsoft.com/office/officeart/2005/8/layout/hList1"/>
    <dgm:cxn modelId="{265FB6DC-96F5-4028-813E-6F3E748C6F46}" type="presOf" srcId="{22242819-8559-4758-BB68-232850BED35C}" destId="{87F18EB4-6947-49F9-B792-3962E5BAD3FC}" srcOrd="0" destOrd="5" presId="urn:microsoft.com/office/officeart/2005/8/layout/hList1"/>
    <dgm:cxn modelId="{E64E60E0-6004-454F-B081-1ADBDA371511}" type="presOf" srcId="{0097D4EF-2453-4DE2-B2A8-809698D6635A}" destId="{87F18EB4-6947-49F9-B792-3962E5BAD3FC}" srcOrd="0" destOrd="2" presId="urn:microsoft.com/office/officeart/2005/8/layout/hList1"/>
    <dgm:cxn modelId="{6A3E85FA-8C22-46CB-B9DF-2648E66BC9B6}" type="presOf" srcId="{CEC0071F-FE69-4F29-8CF5-C05F14095608}" destId="{87F18EB4-6947-49F9-B792-3962E5BAD3FC}" srcOrd="0" destOrd="6" presId="urn:microsoft.com/office/officeart/2005/8/layout/hList1"/>
    <dgm:cxn modelId="{CD7F9EFD-6C7E-4249-AA94-64252E12E787}" srcId="{AFA7901E-15B7-4481-B839-1D0EDE0AFD90}" destId="{CCF8F059-151C-4D05-B458-18B7FD254C4D}" srcOrd="3" destOrd="0" parTransId="{799D54FC-E6A7-4076-BE3D-AA0CD473EFF1}" sibTransId="{A1AC1C9B-62EF-484F-A564-67FE41685A1F}"/>
    <dgm:cxn modelId="{8926CCB1-E7DF-4F5D-99C7-6F108F6624AB}" type="presParOf" srcId="{DEEEC374-4CEB-4231-8BB1-76579F5365A3}" destId="{0735A020-6A6D-40A2-B739-57DAAE8ADDC3}" srcOrd="0" destOrd="0" presId="urn:microsoft.com/office/officeart/2005/8/layout/hList1"/>
    <dgm:cxn modelId="{89C600BA-7B18-4856-9A12-85840AC4911E}" type="presParOf" srcId="{0735A020-6A6D-40A2-B739-57DAAE8ADDC3}" destId="{97F8260C-0660-4332-951B-2964302D8F2B}" srcOrd="0" destOrd="0" presId="urn:microsoft.com/office/officeart/2005/8/layout/hList1"/>
    <dgm:cxn modelId="{518BB191-2928-4103-9743-C38AADE41FF3}" type="presParOf" srcId="{0735A020-6A6D-40A2-B739-57DAAE8ADDC3}" destId="{87F18EB4-6947-49F9-B792-3962E5BAD3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709E231-C655-4FE9-BAC7-08AD92B933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8EFBEA1-705F-4629-97B1-65ACDBB2AAED}">
      <dgm:prSet phldrT="[Text]"/>
      <dgm:spPr/>
      <dgm:t>
        <a:bodyPr/>
        <a:lstStyle/>
        <a:p>
          <a:r>
            <a:rPr lang="en-US" dirty="0"/>
            <a:t>Market Conditions and Other Factors</a:t>
          </a:r>
        </a:p>
      </dgm:t>
    </dgm:pt>
    <dgm:pt modelId="{881F287F-33F3-4A43-AF18-08D9D15DE944}" type="parTrans" cxnId="{705913B6-1FF3-4181-90B1-5C6C063BEF21}">
      <dgm:prSet/>
      <dgm:spPr/>
      <dgm:t>
        <a:bodyPr/>
        <a:lstStyle/>
        <a:p>
          <a:endParaRPr lang="en-US"/>
        </a:p>
      </dgm:t>
    </dgm:pt>
    <dgm:pt modelId="{DA418395-6CB9-4979-99FE-88DD1864DE06}" type="sibTrans" cxnId="{705913B6-1FF3-4181-90B1-5C6C063BEF21}">
      <dgm:prSet/>
      <dgm:spPr/>
      <dgm:t>
        <a:bodyPr/>
        <a:lstStyle/>
        <a:p>
          <a:endParaRPr lang="en-US"/>
        </a:p>
      </dgm:t>
    </dgm:pt>
    <dgm:pt modelId="{FC64FB4F-F35C-4A1C-B97D-B5B111D59A66}">
      <dgm:prSet/>
      <dgm:spPr/>
      <dgm:t>
        <a:bodyPr/>
        <a:lstStyle/>
        <a:p>
          <a:pPr>
            <a:buFont typeface="Symbol" panose="05050102010706020507" pitchFamily="18" charset="2"/>
            <a:buChar char=""/>
          </a:pPr>
          <a:r>
            <a:rPr lang="en-US" dirty="0"/>
            <a:t>Economic development incentive agreements gives the government or economic development organization partner the ability to keep the incentive agreement in place if the company does not meet its economic development commitments due to factors outside of their control</a:t>
          </a:r>
        </a:p>
      </dgm:t>
    </dgm:pt>
    <dgm:pt modelId="{2F540731-C228-4CC8-B16E-99EEA27706AA}" type="parTrans" cxnId="{F097739D-E460-4D8A-ACFC-0F53B5DCC09C}">
      <dgm:prSet/>
      <dgm:spPr/>
      <dgm:t>
        <a:bodyPr/>
        <a:lstStyle/>
        <a:p>
          <a:endParaRPr lang="en-US"/>
        </a:p>
      </dgm:t>
    </dgm:pt>
    <dgm:pt modelId="{3D7C91D4-8A66-4012-A4E4-DAC6A9F57096}" type="sibTrans" cxnId="{F097739D-E460-4D8A-ACFC-0F53B5DCC09C}">
      <dgm:prSet/>
      <dgm:spPr/>
      <dgm:t>
        <a:bodyPr/>
        <a:lstStyle/>
        <a:p>
          <a:endParaRPr lang="en-US"/>
        </a:p>
      </dgm:t>
    </dgm:pt>
    <dgm:pt modelId="{C0AA304E-B4A5-48C5-8462-F754361E854C}">
      <dgm:prSet/>
      <dgm:spPr/>
      <dgm:t>
        <a:bodyPr/>
        <a:lstStyle/>
        <a:p>
          <a:r>
            <a:rPr lang="en-US"/>
            <a:t>Force Majeure</a:t>
          </a:r>
        </a:p>
      </dgm:t>
    </dgm:pt>
    <dgm:pt modelId="{B4D6DF90-CF05-4D2A-AF58-E0A55AE0CCCF}" type="parTrans" cxnId="{A4056081-7E86-4E04-BCA2-2A80A4C9886C}">
      <dgm:prSet/>
      <dgm:spPr/>
      <dgm:t>
        <a:bodyPr/>
        <a:lstStyle/>
        <a:p>
          <a:endParaRPr lang="en-US"/>
        </a:p>
      </dgm:t>
    </dgm:pt>
    <dgm:pt modelId="{DEDE755F-3520-469F-BB50-3D7A7DBA0AF1}" type="sibTrans" cxnId="{A4056081-7E86-4E04-BCA2-2A80A4C9886C}">
      <dgm:prSet/>
      <dgm:spPr/>
      <dgm:t>
        <a:bodyPr/>
        <a:lstStyle/>
        <a:p>
          <a:endParaRPr lang="en-US"/>
        </a:p>
      </dgm:t>
    </dgm:pt>
    <dgm:pt modelId="{D298CCFD-48A9-4F58-AE33-82EAC155C636}">
      <dgm:prSet/>
      <dgm:spPr/>
      <dgm:t>
        <a:bodyPr/>
        <a:lstStyle/>
        <a:p>
          <a:pPr>
            <a:buFont typeface="Symbol" panose="05050102010706020507" pitchFamily="18" charset="2"/>
            <a:buChar char=""/>
          </a:pPr>
          <a:r>
            <a:rPr lang="en-US" dirty="0"/>
            <a:t>Common Law notion that gives the ability of parties to a contract to be excused from their obligations when certain circumstances arise beyond the party’s control making performance inadvisable, commercially impracticable, illegal, or impossible</a:t>
          </a:r>
        </a:p>
      </dgm:t>
    </dgm:pt>
    <dgm:pt modelId="{F74B1415-A00D-4357-8C18-11B1166BFC6F}" type="parTrans" cxnId="{5015218F-0017-417D-918B-8E80482E26E3}">
      <dgm:prSet/>
      <dgm:spPr/>
      <dgm:t>
        <a:bodyPr/>
        <a:lstStyle/>
        <a:p>
          <a:endParaRPr lang="en-US"/>
        </a:p>
      </dgm:t>
    </dgm:pt>
    <dgm:pt modelId="{6C9009DD-F5AA-4332-AD0D-35FC345C9175}" type="sibTrans" cxnId="{5015218F-0017-417D-918B-8E80482E26E3}">
      <dgm:prSet/>
      <dgm:spPr/>
      <dgm:t>
        <a:bodyPr/>
        <a:lstStyle/>
        <a:p>
          <a:endParaRPr lang="en-US"/>
        </a:p>
      </dgm:t>
    </dgm:pt>
    <dgm:pt modelId="{6CE61AD7-E7D8-4C67-B495-43F91EFCC91A}">
      <dgm:prSet/>
      <dgm:spPr/>
      <dgm:t>
        <a:bodyPr/>
        <a:lstStyle/>
        <a:p>
          <a:pPr>
            <a:buFont typeface="Symbol" panose="05050102010706020507" pitchFamily="18" charset="2"/>
            <a:buChar char=""/>
          </a:pPr>
          <a:r>
            <a:rPr lang="en-US"/>
            <a:t>Extreme events such as epidemics or pandemics, along with war, terrorist attacks, “acts of God,” famine, strikes, and fire in the list of events excusing overall performance or delay in performance</a:t>
          </a:r>
        </a:p>
      </dgm:t>
    </dgm:pt>
    <dgm:pt modelId="{67F3BB16-73F9-438C-A93D-47EF612D640B}" type="parTrans" cxnId="{29526CD2-3D8D-4575-8DC8-0081C031629F}">
      <dgm:prSet/>
      <dgm:spPr/>
      <dgm:t>
        <a:bodyPr/>
        <a:lstStyle/>
        <a:p>
          <a:endParaRPr lang="en-US"/>
        </a:p>
      </dgm:t>
    </dgm:pt>
    <dgm:pt modelId="{720898EC-050D-4C34-9F02-DA2A14A6C14A}" type="sibTrans" cxnId="{29526CD2-3D8D-4575-8DC8-0081C031629F}">
      <dgm:prSet/>
      <dgm:spPr/>
      <dgm:t>
        <a:bodyPr/>
        <a:lstStyle/>
        <a:p>
          <a:endParaRPr lang="en-US"/>
        </a:p>
      </dgm:t>
    </dgm:pt>
    <dgm:pt modelId="{4F9266A7-6ABA-4E5E-B7F8-C01E944EFE43}" type="pres">
      <dgm:prSet presAssocID="{2709E231-C655-4FE9-BAC7-08AD92B933FA}" presName="Name0" presStyleCnt="0">
        <dgm:presLayoutVars>
          <dgm:dir/>
          <dgm:animLvl val="lvl"/>
          <dgm:resizeHandles val="exact"/>
        </dgm:presLayoutVars>
      </dgm:prSet>
      <dgm:spPr/>
    </dgm:pt>
    <dgm:pt modelId="{C76F8DCE-5B4E-49FC-8D8D-8AE80346E36C}" type="pres">
      <dgm:prSet presAssocID="{48EFBEA1-705F-4629-97B1-65ACDBB2AAED}" presName="composite" presStyleCnt="0"/>
      <dgm:spPr/>
    </dgm:pt>
    <dgm:pt modelId="{C21E81AE-1ED9-4BDF-840B-9649308D78EC}" type="pres">
      <dgm:prSet presAssocID="{48EFBEA1-705F-4629-97B1-65ACDBB2AAED}" presName="parTx" presStyleLbl="alignNode1" presStyleIdx="0" presStyleCnt="2">
        <dgm:presLayoutVars>
          <dgm:chMax val="0"/>
          <dgm:chPref val="0"/>
          <dgm:bulletEnabled val="1"/>
        </dgm:presLayoutVars>
      </dgm:prSet>
      <dgm:spPr/>
    </dgm:pt>
    <dgm:pt modelId="{C00EE056-8C52-4939-9E30-7EC21128BE40}" type="pres">
      <dgm:prSet presAssocID="{48EFBEA1-705F-4629-97B1-65ACDBB2AAED}" presName="desTx" presStyleLbl="alignAccFollowNode1" presStyleIdx="0" presStyleCnt="2">
        <dgm:presLayoutVars>
          <dgm:bulletEnabled val="1"/>
        </dgm:presLayoutVars>
      </dgm:prSet>
      <dgm:spPr/>
    </dgm:pt>
    <dgm:pt modelId="{9E663123-5E00-42D9-9023-028170F9F917}" type="pres">
      <dgm:prSet presAssocID="{DA418395-6CB9-4979-99FE-88DD1864DE06}" presName="space" presStyleCnt="0"/>
      <dgm:spPr/>
    </dgm:pt>
    <dgm:pt modelId="{96FAF937-DCF9-4381-A749-78B97F1B116F}" type="pres">
      <dgm:prSet presAssocID="{C0AA304E-B4A5-48C5-8462-F754361E854C}" presName="composite" presStyleCnt="0"/>
      <dgm:spPr/>
    </dgm:pt>
    <dgm:pt modelId="{75CAAFEA-70BB-4758-8D14-C31A1870FDEF}" type="pres">
      <dgm:prSet presAssocID="{C0AA304E-B4A5-48C5-8462-F754361E854C}" presName="parTx" presStyleLbl="alignNode1" presStyleIdx="1" presStyleCnt="2">
        <dgm:presLayoutVars>
          <dgm:chMax val="0"/>
          <dgm:chPref val="0"/>
          <dgm:bulletEnabled val="1"/>
        </dgm:presLayoutVars>
      </dgm:prSet>
      <dgm:spPr/>
    </dgm:pt>
    <dgm:pt modelId="{F2CCE779-E0EF-4594-AAAA-25CBF0DCCF17}" type="pres">
      <dgm:prSet presAssocID="{C0AA304E-B4A5-48C5-8462-F754361E854C}" presName="desTx" presStyleLbl="alignAccFollowNode1" presStyleIdx="1" presStyleCnt="2">
        <dgm:presLayoutVars>
          <dgm:bulletEnabled val="1"/>
        </dgm:presLayoutVars>
      </dgm:prSet>
      <dgm:spPr/>
    </dgm:pt>
  </dgm:ptLst>
  <dgm:cxnLst>
    <dgm:cxn modelId="{1806040E-706C-4FE6-9C91-DB22BD92EAD5}" type="presOf" srcId="{2709E231-C655-4FE9-BAC7-08AD92B933FA}" destId="{4F9266A7-6ABA-4E5E-B7F8-C01E944EFE43}" srcOrd="0" destOrd="0" presId="urn:microsoft.com/office/officeart/2005/8/layout/hList1"/>
    <dgm:cxn modelId="{1BE44016-6494-46FD-9AF3-0038E7E5A8B8}" type="presOf" srcId="{48EFBEA1-705F-4629-97B1-65ACDBB2AAED}" destId="{C21E81AE-1ED9-4BDF-840B-9649308D78EC}" srcOrd="0" destOrd="0" presId="urn:microsoft.com/office/officeart/2005/8/layout/hList1"/>
    <dgm:cxn modelId="{3161A162-0E7B-4BCE-9C21-6B88EB64DDF3}" type="presOf" srcId="{6CE61AD7-E7D8-4C67-B495-43F91EFCC91A}" destId="{F2CCE779-E0EF-4594-AAAA-25CBF0DCCF17}" srcOrd="0" destOrd="1" presId="urn:microsoft.com/office/officeart/2005/8/layout/hList1"/>
    <dgm:cxn modelId="{290A296E-9A21-4E39-AB72-2CA096195A2E}" type="presOf" srcId="{C0AA304E-B4A5-48C5-8462-F754361E854C}" destId="{75CAAFEA-70BB-4758-8D14-C31A1870FDEF}" srcOrd="0" destOrd="0" presId="urn:microsoft.com/office/officeart/2005/8/layout/hList1"/>
    <dgm:cxn modelId="{7921787C-D40F-468E-BBE2-0C401386967A}" type="presOf" srcId="{D298CCFD-48A9-4F58-AE33-82EAC155C636}" destId="{F2CCE779-E0EF-4594-AAAA-25CBF0DCCF17}" srcOrd="0" destOrd="0" presId="urn:microsoft.com/office/officeart/2005/8/layout/hList1"/>
    <dgm:cxn modelId="{A4056081-7E86-4E04-BCA2-2A80A4C9886C}" srcId="{2709E231-C655-4FE9-BAC7-08AD92B933FA}" destId="{C0AA304E-B4A5-48C5-8462-F754361E854C}" srcOrd="1" destOrd="0" parTransId="{B4D6DF90-CF05-4D2A-AF58-E0A55AE0CCCF}" sibTransId="{DEDE755F-3520-469F-BB50-3D7A7DBA0AF1}"/>
    <dgm:cxn modelId="{5015218F-0017-417D-918B-8E80482E26E3}" srcId="{C0AA304E-B4A5-48C5-8462-F754361E854C}" destId="{D298CCFD-48A9-4F58-AE33-82EAC155C636}" srcOrd="0" destOrd="0" parTransId="{F74B1415-A00D-4357-8C18-11B1166BFC6F}" sibTransId="{6C9009DD-F5AA-4332-AD0D-35FC345C9175}"/>
    <dgm:cxn modelId="{F097739D-E460-4D8A-ACFC-0F53B5DCC09C}" srcId="{48EFBEA1-705F-4629-97B1-65ACDBB2AAED}" destId="{FC64FB4F-F35C-4A1C-B97D-B5B111D59A66}" srcOrd="0" destOrd="0" parTransId="{2F540731-C228-4CC8-B16E-99EEA27706AA}" sibTransId="{3D7C91D4-8A66-4012-A4E4-DAC6A9F57096}"/>
    <dgm:cxn modelId="{BE7B79A9-C096-4AAA-8035-369D088BBEBF}" type="presOf" srcId="{FC64FB4F-F35C-4A1C-B97D-B5B111D59A66}" destId="{C00EE056-8C52-4939-9E30-7EC21128BE40}" srcOrd="0" destOrd="0" presId="urn:microsoft.com/office/officeart/2005/8/layout/hList1"/>
    <dgm:cxn modelId="{705913B6-1FF3-4181-90B1-5C6C063BEF21}" srcId="{2709E231-C655-4FE9-BAC7-08AD92B933FA}" destId="{48EFBEA1-705F-4629-97B1-65ACDBB2AAED}" srcOrd="0" destOrd="0" parTransId="{881F287F-33F3-4A43-AF18-08D9D15DE944}" sibTransId="{DA418395-6CB9-4979-99FE-88DD1864DE06}"/>
    <dgm:cxn modelId="{29526CD2-3D8D-4575-8DC8-0081C031629F}" srcId="{C0AA304E-B4A5-48C5-8462-F754361E854C}" destId="{6CE61AD7-E7D8-4C67-B495-43F91EFCC91A}" srcOrd="1" destOrd="0" parTransId="{67F3BB16-73F9-438C-A93D-47EF612D640B}" sibTransId="{720898EC-050D-4C34-9F02-DA2A14A6C14A}"/>
    <dgm:cxn modelId="{C3018832-334E-4765-9D46-A965EF0AA8B2}" type="presParOf" srcId="{4F9266A7-6ABA-4E5E-B7F8-C01E944EFE43}" destId="{C76F8DCE-5B4E-49FC-8D8D-8AE80346E36C}" srcOrd="0" destOrd="0" presId="urn:microsoft.com/office/officeart/2005/8/layout/hList1"/>
    <dgm:cxn modelId="{C4F1A5BE-92BF-4EF8-B32D-B45DD205E1AE}" type="presParOf" srcId="{C76F8DCE-5B4E-49FC-8D8D-8AE80346E36C}" destId="{C21E81AE-1ED9-4BDF-840B-9649308D78EC}" srcOrd="0" destOrd="0" presId="urn:microsoft.com/office/officeart/2005/8/layout/hList1"/>
    <dgm:cxn modelId="{D997ABFB-C8BC-4079-BE72-B8002E3D0748}" type="presParOf" srcId="{C76F8DCE-5B4E-49FC-8D8D-8AE80346E36C}" destId="{C00EE056-8C52-4939-9E30-7EC21128BE40}" srcOrd="1" destOrd="0" presId="urn:microsoft.com/office/officeart/2005/8/layout/hList1"/>
    <dgm:cxn modelId="{F8850D91-7F85-4322-858D-CB67D858EC42}" type="presParOf" srcId="{4F9266A7-6ABA-4E5E-B7F8-C01E944EFE43}" destId="{9E663123-5E00-42D9-9023-028170F9F917}" srcOrd="1" destOrd="0" presId="urn:microsoft.com/office/officeart/2005/8/layout/hList1"/>
    <dgm:cxn modelId="{EEEB9607-843B-48F4-A274-7D68B0F015A4}" type="presParOf" srcId="{4F9266A7-6ABA-4E5E-B7F8-C01E944EFE43}" destId="{96FAF937-DCF9-4381-A749-78B97F1B116F}" srcOrd="2" destOrd="0" presId="urn:microsoft.com/office/officeart/2005/8/layout/hList1"/>
    <dgm:cxn modelId="{3783B94D-7249-4F2B-AF2C-27F45872C314}" type="presParOf" srcId="{96FAF937-DCF9-4381-A749-78B97F1B116F}" destId="{75CAAFEA-70BB-4758-8D14-C31A1870FDEF}" srcOrd="0" destOrd="0" presId="urn:microsoft.com/office/officeart/2005/8/layout/hList1"/>
    <dgm:cxn modelId="{77FAFFB6-9E81-431B-8F5C-77C3E7F566EE}" type="presParOf" srcId="{96FAF937-DCF9-4381-A749-78B97F1B116F}" destId="{F2CCE779-E0EF-4594-AAAA-25CBF0DCCF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9762691-DEF5-4333-BD63-4232B353102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BC9A0B4-9130-4D11-94DC-987F00E59D00}">
      <dgm:prSet phldrT="[Text]"/>
      <dgm:spPr/>
      <dgm:t>
        <a:bodyPr/>
        <a:lstStyle/>
        <a:p>
          <a:r>
            <a:rPr lang="en-US" dirty="0"/>
            <a:t>Longer Term</a:t>
          </a:r>
        </a:p>
      </dgm:t>
    </dgm:pt>
    <dgm:pt modelId="{18762569-912C-48A1-A90C-FA5DE4D42EE0}" type="parTrans" cxnId="{31B5955F-15B2-43A4-B4AA-28E4B6A191DC}">
      <dgm:prSet/>
      <dgm:spPr/>
      <dgm:t>
        <a:bodyPr/>
        <a:lstStyle/>
        <a:p>
          <a:endParaRPr lang="en-US"/>
        </a:p>
      </dgm:t>
    </dgm:pt>
    <dgm:pt modelId="{595868C0-311B-4B86-9136-1754B7D05CED}" type="sibTrans" cxnId="{31B5955F-15B2-43A4-B4AA-28E4B6A191DC}">
      <dgm:prSet/>
      <dgm:spPr/>
      <dgm:t>
        <a:bodyPr/>
        <a:lstStyle/>
        <a:p>
          <a:endParaRPr lang="en-US"/>
        </a:p>
      </dgm:t>
    </dgm:pt>
    <dgm:pt modelId="{3DC3B518-A024-41E0-8F54-5E58D91101D1}">
      <dgm:prSet phldrT="[Text]"/>
      <dgm:spPr/>
      <dgm:t>
        <a:bodyPr/>
        <a:lstStyle/>
        <a:p>
          <a:r>
            <a:rPr lang="en-US" dirty="0"/>
            <a:t>Site Development</a:t>
          </a:r>
        </a:p>
      </dgm:t>
    </dgm:pt>
    <dgm:pt modelId="{131E2DF2-7844-412B-A3B9-495EBDE73AFE}" type="parTrans" cxnId="{A98DB106-7CA0-4D78-9DE3-94D4E8CE3D42}">
      <dgm:prSet/>
      <dgm:spPr/>
      <dgm:t>
        <a:bodyPr/>
        <a:lstStyle/>
        <a:p>
          <a:endParaRPr lang="en-US"/>
        </a:p>
      </dgm:t>
    </dgm:pt>
    <dgm:pt modelId="{1D34FCEB-6877-4846-9DC1-01219135A32D}" type="sibTrans" cxnId="{A98DB106-7CA0-4D78-9DE3-94D4E8CE3D42}">
      <dgm:prSet/>
      <dgm:spPr/>
      <dgm:t>
        <a:bodyPr/>
        <a:lstStyle/>
        <a:p>
          <a:endParaRPr lang="en-US"/>
        </a:p>
      </dgm:t>
    </dgm:pt>
    <dgm:pt modelId="{5B1EF7EB-583E-488C-91CD-2511E416B6C8}">
      <dgm:prSet phldrT="[Text]"/>
      <dgm:spPr/>
      <dgm:t>
        <a:bodyPr/>
        <a:lstStyle/>
        <a:p>
          <a:r>
            <a:rPr lang="en-US" dirty="0"/>
            <a:t>Post COVID 19 Industry Targets </a:t>
          </a:r>
        </a:p>
      </dgm:t>
    </dgm:pt>
    <dgm:pt modelId="{A6F72E3A-CD7A-44F3-BE94-6024A51C2FA5}" type="parTrans" cxnId="{0C0F84CF-DBAE-4914-8542-65A1A29BBBF7}">
      <dgm:prSet/>
      <dgm:spPr/>
      <dgm:t>
        <a:bodyPr/>
        <a:lstStyle/>
        <a:p>
          <a:endParaRPr lang="en-US"/>
        </a:p>
      </dgm:t>
    </dgm:pt>
    <dgm:pt modelId="{61E06685-04AD-4540-9291-D119BC758734}" type="sibTrans" cxnId="{0C0F84CF-DBAE-4914-8542-65A1A29BBBF7}">
      <dgm:prSet/>
      <dgm:spPr/>
      <dgm:t>
        <a:bodyPr/>
        <a:lstStyle/>
        <a:p>
          <a:endParaRPr lang="en-US"/>
        </a:p>
      </dgm:t>
    </dgm:pt>
    <dgm:pt modelId="{90EFBD89-9A2C-414F-AC53-56604038C85D}">
      <dgm:prSet phldrT="[Text]"/>
      <dgm:spPr/>
      <dgm:t>
        <a:bodyPr/>
        <a:lstStyle/>
        <a:p>
          <a:r>
            <a:rPr lang="en-US" dirty="0"/>
            <a:t>Post COVID 19 Supply Chain Development</a:t>
          </a:r>
        </a:p>
      </dgm:t>
    </dgm:pt>
    <dgm:pt modelId="{FD1768A9-4E90-48EE-8913-A84CD3BDEDA8}" type="parTrans" cxnId="{1CEA513C-5105-46AD-9CEC-E161D37E8E3D}">
      <dgm:prSet/>
      <dgm:spPr/>
      <dgm:t>
        <a:bodyPr/>
        <a:lstStyle/>
        <a:p>
          <a:endParaRPr lang="en-US"/>
        </a:p>
      </dgm:t>
    </dgm:pt>
    <dgm:pt modelId="{F5803D90-0637-4F01-881E-40AEEBD4CEA4}" type="sibTrans" cxnId="{1CEA513C-5105-46AD-9CEC-E161D37E8E3D}">
      <dgm:prSet/>
      <dgm:spPr/>
      <dgm:t>
        <a:bodyPr/>
        <a:lstStyle/>
        <a:p>
          <a:endParaRPr lang="en-US"/>
        </a:p>
      </dgm:t>
    </dgm:pt>
    <dgm:pt modelId="{7A476892-4DFE-452E-AE20-27D95020E798}" type="pres">
      <dgm:prSet presAssocID="{B9762691-DEF5-4333-BD63-4232B353102D}" presName="cycle" presStyleCnt="0">
        <dgm:presLayoutVars>
          <dgm:chMax val="1"/>
          <dgm:dir/>
          <dgm:animLvl val="ctr"/>
          <dgm:resizeHandles val="exact"/>
        </dgm:presLayoutVars>
      </dgm:prSet>
      <dgm:spPr/>
    </dgm:pt>
    <dgm:pt modelId="{1D69D256-96C6-4E1A-9FC8-0FD84D2FB568}" type="pres">
      <dgm:prSet presAssocID="{BBC9A0B4-9130-4D11-94DC-987F00E59D00}" presName="centerShape" presStyleLbl="node0" presStyleIdx="0" presStyleCnt="1"/>
      <dgm:spPr/>
    </dgm:pt>
    <dgm:pt modelId="{768CF809-EA50-474A-8AD1-C9CCAF050D9E}" type="pres">
      <dgm:prSet presAssocID="{131E2DF2-7844-412B-A3B9-495EBDE73AFE}" presName="parTrans" presStyleLbl="bgSibTrans2D1" presStyleIdx="0" presStyleCnt="3"/>
      <dgm:spPr/>
    </dgm:pt>
    <dgm:pt modelId="{FAF8EE5E-0358-4772-9025-36ED0F794BD0}" type="pres">
      <dgm:prSet presAssocID="{3DC3B518-A024-41E0-8F54-5E58D91101D1}" presName="node" presStyleLbl="node1" presStyleIdx="0" presStyleCnt="3">
        <dgm:presLayoutVars>
          <dgm:bulletEnabled val="1"/>
        </dgm:presLayoutVars>
      </dgm:prSet>
      <dgm:spPr/>
    </dgm:pt>
    <dgm:pt modelId="{53EBDB92-DA6F-44D8-8D3C-B004D5928562}" type="pres">
      <dgm:prSet presAssocID="{A6F72E3A-CD7A-44F3-BE94-6024A51C2FA5}" presName="parTrans" presStyleLbl="bgSibTrans2D1" presStyleIdx="1" presStyleCnt="3"/>
      <dgm:spPr/>
    </dgm:pt>
    <dgm:pt modelId="{7577FD39-F481-49E8-BEE7-3575E1A6C0D7}" type="pres">
      <dgm:prSet presAssocID="{5B1EF7EB-583E-488C-91CD-2511E416B6C8}" presName="node" presStyleLbl="node1" presStyleIdx="1" presStyleCnt="3">
        <dgm:presLayoutVars>
          <dgm:bulletEnabled val="1"/>
        </dgm:presLayoutVars>
      </dgm:prSet>
      <dgm:spPr/>
    </dgm:pt>
    <dgm:pt modelId="{69CF9367-E84C-4822-95EA-18640A271097}" type="pres">
      <dgm:prSet presAssocID="{FD1768A9-4E90-48EE-8913-A84CD3BDEDA8}" presName="parTrans" presStyleLbl="bgSibTrans2D1" presStyleIdx="2" presStyleCnt="3"/>
      <dgm:spPr/>
    </dgm:pt>
    <dgm:pt modelId="{63D7B318-4FA4-41E2-941E-CFFD4131549C}" type="pres">
      <dgm:prSet presAssocID="{90EFBD89-9A2C-414F-AC53-56604038C85D}" presName="node" presStyleLbl="node1" presStyleIdx="2" presStyleCnt="3">
        <dgm:presLayoutVars>
          <dgm:bulletEnabled val="1"/>
        </dgm:presLayoutVars>
      </dgm:prSet>
      <dgm:spPr/>
    </dgm:pt>
  </dgm:ptLst>
  <dgm:cxnLst>
    <dgm:cxn modelId="{A98DB106-7CA0-4D78-9DE3-94D4E8CE3D42}" srcId="{BBC9A0B4-9130-4D11-94DC-987F00E59D00}" destId="{3DC3B518-A024-41E0-8F54-5E58D91101D1}" srcOrd="0" destOrd="0" parTransId="{131E2DF2-7844-412B-A3B9-495EBDE73AFE}" sibTransId="{1D34FCEB-6877-4846-9DC1-01219135A32D}"/>
    <dgm:cxn modelId="{F24F0609-B0A7-422D-837D-C9F3A2927431}" type="presOf" srcId="{3DC3B518-A024-41E0-8F54-5E58D91101D1}" destId="{FAF8EE5E-0358-4772-9025-36ED0F794BD0}" srcOrd="0" destOrd="0" presId="urn:microsoft.com/office/officeart/2005/8/layout/radial4"/>
    <dgm:cxn modelId="{E71AAC1A-E5AB-44D7-99EA-9001EEECB429}" type="presOf" srcId="{90EFBD89-9A2C-414F-AC53-56604038C85D}" destId="{63D7B318-4FA4-41E2-941E-CFFD4131549C}" srcOrd="0" destOrd="0" presId="urn:microsoft.com/office/officeart/2005/8/layout/radial4"/>
    <dgm:cxn modelId="{1CEA513C-5105-46AD-9CEC-E161D37E8E3D}" srcId="{BBC9A0B4-9130-4D11-94DC-987F00E59D00}" destId="{90EFBD89-9A2C-414F-AC53-56604038C85D}" srcOrd="2" destOrd="0" parTransId="{FD1768A9-4E90-48EE-8913-A84CD3BDEDA8}" sibTransId="{F5803D90-0637-4F01-881E-40AEEBD4CEA4}"/>
    <dgm:cxn modelId="{6A0F2240-6C85-49C6-BE8F-05BC342D8A28}" type="presOf" srcId="{BBC9A0B4-9130-4D11-94DC-987F00E59D00}" destId="{1D69D256-96C6-4E1A-9FC8-0FD84D2FB568}" srcOrd="0" destOrd="0" presId="urn:microsoft.com/office/officeart/2005/8/layout/radial4"/>
    <dgm:cxn modelId="{31B5955F-15B2-43A4-B4AA-28E4B6A191DC}" srcId="{B9762691-DEF5-4333-BD63-4232B353102D}" destId="{BBC9A0B4-9130-4D11-94DC-987F00E59D00}" srcOrd="0" destOrd="0" parTransId="{18762569-912C-48A1-A90C-FA5DE4D42EE0}" sibTransId="{595868C0-311B-4B86-9136-1754B7D05CED}"/>
    <dgm:cxn modelId="{8AE4C076-EA18-49E1-9B7E-D6CB9775E23B}" type="presOf" srcId="{B9762691-DEF5-4333-BD63-4232B353102D}" destId="{7A476892-4DFE-452E-AE20-27D95020E798}" srcOrd="0" destOrd="0" presId="urn:microsoft.com/office/officeart/2005/8/layout/radial4"/>
    <dgm:cxn modelId="{B79B227C-0192-4A17-BE1B-46C6300B703B}" type="presOf" srcId="{A6F72E3A-CD7A-44F3-BE94-6024A51C2FA5}" destId="{53EBDB92-DA6F-44D8-8D3C-B004D5928562}" srcOrd="0" destOrd="0" presId="urn:microsoft.com/office/officeart/2005/8/layout/radial4"/>
    <dgm:cxn modelId="{859DD081-5440-4F9D-B618-2B54C31640DB}" type="presOf" srcId="{FD1768A9-4E90-48EE-8913-A84CD3BDEDA8}" destId="{69CF9367-E84C-4822-95EA-18640A271097}" srcOrd="0" destOrd="0" presId="urn:microsoft.com/office/officeart/2005/8/layout/radial4"/>
    <dgm:cxn modelId="{741C8FA1-CADD-44ED-94E4-B21FE649D491}" type="presOf" srcId="{131E2DF2-7844-412B-A3B9-495EBDE73AFE}" destId="{768CF809-EA50-474A-8AD1-C9CCAF050D9E}" srcOrd="0" destOrd="0" presId="urn:microsoft.com/office/officeart/2005/8/layout/radial4"/>
    <dgm:cxn modelId="{0C0F84CF-DBAE-4914-8542-65A1A29BBBF7}" srcId="{BBC9A0B4-9130-4D11-94DC-987F00E59D00}" destId="{5B1EF7EB-583E-488C-91CD-2511E416B6C8}" srcOrd="1" destOrd="0" parTransId="{A6F72E3A-CD7A-44F3-BE94-6024A51C2FA5}" sibTransId="{61E06685-04AD-4540-9291-D119BC758734}"/>
    <dgm:cxn modelId="{4F113AF6-CE5A-4F78-8FF6-371ECC7705D2}" type="presOf" srcId="{5B1EF7EB-583E-488C-91CD-2511E416B6C8}" destId="{7577FD39-F481-49E8-BEE7-3575E1A6C0D7}" srcOrd="0" destOrd="0" presId="urn:microsoft.com/office/officeart/2005/8/layout/radial4"/>
    <dgm:cxn modelId="{62A1B55F-1A1C-41F7-A8EF-85F9E6FEB048}" type="presParOf" srcId="{7A476892-4DFE-452E-AE20-27D95020E798}" destId="{1D69D256-96C6-4E1A-9FC8-0FD84D2FB568}" srcOrd="0" destOrd="0" presId="urn:microsoft.com/office/officeart/2005/8/layout/radial4"/>
    <dgm:cxn modelId="{A96553A0-7EE9-4424-9656-53C4CDF520C3}" type="presParOf" srcId="{7A476892-4DFE-452E-AE20-27D95020E798}" destId="{768CF809-EA50-474A-8AD1-C9CCAF050D9E}" srcOrd="1" destOrd="0" presId="urn:microsoft.com/office/officeart/2005/8/layout/radial4"/>
    <dgm:cxn modelId="{E07643E3-5FA2-47C7-8354-73D15A90E2DF}" type="presParOf" srcId="{7A476892-4DFE-452E-AE20-27D95020E798}" destId="{FAF8EE5E-0358-4772-9025-36ED0F794BD0}" srcOrd="2" destOrd="0" presId="urn:microsoft.com/office/officeart/2005/8/layout/radial4"/>
    <dgm:cxn modelId="{B0E13FFC-15E0-4952-92B4-0953977C4689}" type="presParOf" srcId="{7A476892-4DFE-452E-AE20-27D95020E798}" destId="{53EBDB92-DA6F-44D8-8D3C-B004D5928562}" srcOrd="3" destOrd="0" presId="urn:microsoft.com/office/officeart/2005/8/layout/radial4"/>
    <dgm:cxn modelId="{7290F345-59EF-4D4A-BD34-F46AA89D0E0B}" type="presParOf" srcId="{7A476892-4DFE-452E-AE20-27D95020E798}" destId="{7577FD39-F481-49E8-BEE7-3575E1A6C0D7}" srcOrd="4" destOrd="0" presId="urn:microsoft.com/office/officeart/2005/8/layout/radial4"/>
    <dgm:cxn modelId="{8A48F6B2-1808-47FA-8A80-3CC8273DA2AE}" type="presParOf" srcId="{7A476892-4DFE-452E-AE20-27D95020E798}" destId="{69CF9367-E84C-4822-95EA-18640A271097}" srcOrd="5" destOrd="0" presId="urn:microsoft.com/office/officeart/2005/8/layout/radial4"/>
    <dgm:cxn modelId="{E0904272-2792-490D-8611-9B56AF0E3F83}" type="presParOf" srcId="{7A476892-4DFE-452E-AE20-27D95020E798}" destId="{63D7B318-4FA4-41E2-941E-CFFD4131549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492357-4F4E-4492-8397-B3C58427BF0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595BE5-9709-4FE7-B398-BE95570EE1CB}">
      <dgm:prSet phldrT="[Text]"/>
      <dgm:spPr/>
      <dgm:t>
        <a:bodyPr/>
        <a:lstStyle/>
        <a:p>
          <a:r>
            <a:rPr lang="en-US"/>
            <a:t>Economic Recovery</a:t>
          </a:r>
          <a:endParaRPr lang="en-US" dirty="0"/>
        </a:p>
      </dgm:t>
    </dgm:pt>
    <dgm:pt modelId="{85ADAA22-6443-482D-810E-E086A92B9C9E}" type="parTrans" cxnId="{40EED54B-EFC0-4CD3-B9CD-23B394FE67C5}">
      <dgm:prSet/>
      <dgm:spPr/>
      <dgm:t>
        <a:bodyPr/>
        <a:lstStyle/>
        <a:p>
          <a:endParaRPr lang="en-US"/>
        </a:p>
      </dgm:t>
    </dgm:pt>
    <dgm:pt modelId="{6B3BC671-7EFB-40DB-A27A-4EB57CCE5E47}" type="sibTrans" cxnId="{40EED54B-EFC0-4CD3-B9CD-23B394FE67C5}">
      <dgm:prSet/>
      <dgm:spPr/>
      <dgm:t>
        <a:bodyPr/>
        <a:lstStyle/>
        <a:p>
          <a:endParaRPr lang="en-US"/>
        </a:p>
      </dgm:t>
    </dgm:pt>
    <dgm:pt modelId="{DE13E7FB-932F-4BAF-AEFE-82BF974FA130}">
      <dgm:prSet phldrT="[Text]"/>
      <dgm:spPr/>
      <dgm:t>
        <a:bodyPr/>
        <a:lstStyle/>
        <a:p>
          <a:r>
            <a:rPr lang="en-US" dirty="0"/>
            <a:t>1. Assess the Damage</a:t>
          </a:r>
        </a:p>
      </dgm:t>
    </dgm:pt>
    <dgm:pt modelId="{3672413B-26B8-460C-BC4A-584E0E72CF41}" type="parTrans" cxnId="{D32E4922-8E46-4272-BEE5-AD3D764220A0}">
      <dgm:prSet/>
      <dgm:spPr/>
      <dgm:t>
        <a:bodyPr/>
        <a:lstStyle/>
        <a:p>
          <a:endParaRPr lang="en-US"/>
        </a:p>
      </dgm:t>
    </dgm:pt>
    <dgm:pt modelId="{231259A7-5ED2-48F6-85F5-19ED1C0F702D}" type="sibTrans" cxnId="{D32E4922-8E46-4272-BEE5-AD3D764220A0}">
      <dgm:prSet/>
      <dgm:spPr/>
      <dgm:t>
        <a:bodyPr/>
        <a:lstStyle/>
        <a:p>
          <a:endParaRPr lang="en-US"/>
        </a:p>
      </dgm:t>
    </dgm:pt>
    <dgm:pt modelId="{FED2AB10-F65D-4275-8BF8-CA2AC54AB0FE}">
      <dgm:prSet phldrT="[Text]"/>
      <dgm:spPr/>
      <dgm:t>
        <a:bodyPr/>
        <a:lstStyle/>
        <a:p>
          <a:r>
            <a:rPr lang="en-US" dirty="0"/>
            <a:t>2. Keeping Companies Alive</a:t>
          </a:r>
        </a:p>
      </dgm:t>
    </dgm:pt>
    <dgm:pt modelId="{0F5ADB54-6C84-4BA5-AE13-0A4DEC1CC09F}" type="parTrans" cxnId="{13E59352-979F-473F-8A00-9993480A02F2}">
      <dgm:prSet/>
      <dgm:spPr/>
      <dgm:t>
        <a:bodyPr/>
        <a:lstStyle/>
        <a:p>
          <a:endParaRPr lang="en-US"/>
        </a:p>
      </dgm:t>
    </dgm:pt>
    <dgm:pt modelId="{99D1C788-691F-4003-BC07-D4BCE7DD8130}" type="sibTrans" cxnId="{13E59352-979F-473F-8A00-9993480A02F2}">
      <dgm:prSet/>
      <dgm:spPr/>
      <dgm:t>
        <a:bodyPr/>
        <a:lstStyle/>
        <a:p>
          <a:endParaRPr lang="en-US"/>
        </a:p>
      </dgm:t>
    </dgm:pt>
    <dgm:pt modelId="{DA4F9B56-F2F2-4E71-85F7-A78ACEB21157}">
      <dgm:prSet phldrT="[Text]"/>
      <dgm:spPr/>
      <dgm:t>
        <a:bodyPr/>
        <a:lstStyle/>
        <a:p>
          <a:r>
            <a:rPr lang="en-US" dirty="0"/>
            <a:t>4. Tax Incentive Flexibility</a:t>
          </a:r>
        </a:p>
      </dgm:t>
    </dgm:pt>
    <dgm:pt modelId="{08026527-6F9E-4238-AE6C-E6092E489E1A}" type="parTrans" cxnId="{124DA3CA-6556-43C2-AFF4-2A47DB772AA5}">
      <dgm:prSet/>
      <dgm:spPr/>
      <dgm:t>
        <a:bodyPr/>
        <a:lstStyle/>
        <a:p>
          <a:endParaRPr lang="en-US"/>
        </a:p>
      </dgm:t>
    </dgm:pt>
    <dgm:pt modelId="{6191A243-2734-4538-BA16-5FDE2A9E787A}" type="sibTrans" cxnId="{124DA3CA-6556-43C2-AFF4-2A47DB772AA5}">
      <dgm:prSet/>
      <dgm:spPr/>
      <dgm:t>
        <a:bodyPr/>
        <a:lstStyle/>
        <a:p>
          <a:endParaRPr lang="en-US"/>
        </a:p>
      </dgm:t>
    </dgm:pt>
    <dgm:pt modelId="{EE0D6F08-0D3E-41A1-B1F5-21F66969B02D}">
      <dgm:prSet phldrT="[Text]"/>
      <dgm:spPr/>
      <dgm:t>
        <a:bodyPr/>
        <a:lstStyle/>
        <a:p>
          <a:r>
            <a:rPr lang="en-US" dirty="0"/>
            <a:t>5. Site Development</a:t>
          </a:r>
        </a:p>
      </dgm:t>
    </dgm:pt>
    <dgm:pt modelId="{7ECB994A-EF9B-4EF7-964F-4245384FD586}" type="parTrans" cxnId="{026D6756-C8E1-4E29-BEEF-6BD61F5069C7}">
      <dgm:prSet/>
      <dgm:spPr/>
      <dgm:t>
        <a:bodyPr/>
        <a:lstStyle/>
        <a:p>
          <a:endParaRPr lang="en-US"/>
        </a:p>
      </dgm:t>
    </dgm:pt>
    <dgm:pt modelId="{48933114-1DD2-4D0A-A682-0C9B31EF80C1}" type="sibTrans" cxnId="{026D6756-C8E1-4E29-BEEF-6BD61F5069C7}">
      <dgm:prSet/>
      <dgm:spPr/>
      <dgm:t>
        <a:bodyPr/>
        <a:lstStyle/>
        <a:p>
          <a:endParaRPr lang="en-US"/>
        </a:p>
      </dgm:t>
    </dgm:pt>
    <dgm:pt modelId="{01893576-54C6-4026-A4FF-CC0FF64DF9A5}">
      <dgm:prSet/>
      <dgm:spPr/>
      <dgm:t>
        <a:bodyPr/>
        <a:lstStyle/>
        <a:p>
          <a:r>
            <a:rPr lang="en-US" dirty="0"/>
            <a:t>3. Build Regional Financing Mechanisms</a:t>
          </a:r>
        </a:p>
      </dgm:t>
    </dgm:pt>
    <dgm:pt modelId="{42BE36BB-949B-4C5E-921E-CF9B5D269514}" type="parTrans" cxnId="{E55F1E58-2285-482E-9899-A98845090D5F}">
      <dgm:prSet/>
      <dgm:spPr/>
      <dgm:t>
        <a:bodyPr/>
        <a:lstStyle/>
        <a:p>
          <a:endParaRPr lang="en-US"/>
        </a:p>
      </dgm:t>
    </dgm:pt>
    <dgm:pt modelId="{07EF9CA4-E3DC-4317-BE98-A6C04E3CE973}" type="sibTrans" cxnId="{E55F1E58-2285-482E-9899-A98845090D5F}">
      <dgm:prSet/>
      <dgm:spPr/>
      <dgm:t>
        <a:bodyPr/>
        <a:lstStyle/>
        <a:p>
          <a:endParaRPr lang="en-US"/>
        </a:p>
      </dgm:t>
    </dgm:pt>
    <dgm:pt modelId="{0EC3A2D0-C51D-4FD8-983E-F5D1704083AF}" type="pres">
      <dgm:prSet presAssocID="{D6492357-4F4E-4492-8397-B3C58427BF01}" presName="cycle" presStyleCnt="0">
        <dgm:presLayoutVars>
          <dgm:chMax val="1"/>
          <dgm:dir/>
          <dgm:animLvl val="ctr"/>
          <dgm:resizeHandles val="exact"/>
        </dgm:presLayoutVars>
      </dgm:prSet>
      <dgm:spPr/>
    </dgm:pt>
    <dgm:pt modelId="{FA20A523-66FD-4A49-884C-A0683539031C}" type="pres">
      <dgm:prSet presAssocID="{27595BE5-9709-4FE7-B398-BE95570EE1CB}" presName="centerShape" presStyleLbl="node0" presStyleIdx="0" presStyleCnt="1"/>
      <dgm:spPr/>
    </dgm:pt>
    <dgm:pt modelId="{8328E51A-13B3-44E8-B483-B1CDF7F06CA6}" type="pres">
      <dgm:prSet presAssocID="{3672413B-26B8-460C-BC4A-584E0E72CF41}" presName="parTrans" presStyleLbl="bgSibTrans2D1" presStyleIdx="0" presStyleCnt="5"/>
      <dgm:spPr/>
    </dgm:pt>
    <dgm:pt modelId="{FFCF3440-3744-49BE-BCBF-38ED604B4F1F}" type="pres">
      <dgm:prSet presAssocID="{DE13E7FB-932F-4BAF-AEFE-82BF974FA130}" presName="node" presStyleLbl="node1" presStyleIdx="0" presStyleCnt="5">
        <dgm:presLayoutVars>
          <dgm:bulletEnabled val="1"/>
        </dgm:presLayoutVars>
      </dgm:prSet>
      <dgm:spPr/>
    </dgm:pt>
    <dgm:pt modelId="{02B487D6-A5CB-4B0E-9FB3-17321B7DD149}" type="pres">
      <dgm:prSet presAssocID="{0F5ADB54-6C84-4BA5-AE13-0A4DEC1CC09F}" presName="parTrans" presStyleLbl="bgSibTrans2D1" presStyleIdx="1" presStyleCnt="5"/>
      <dgm:spPr/>
    </dgm:pt>
    <dgm:pt modelId="{9F4739CD-ED2B-48BA-A40C-E88D1FEC63D1}" type="pres">
      <dgm:prSet presAssocID="{FED2AB10-F65D-4275-8BF8-CA2AC54AB0FE}" presName="node" presStyleLbl="node1" presStyleIdx="1" presStyleCnt="5">
        <dgm:presLayoutVars>
          <dgm:bulletEnabled val="1"/>
        </dgm:presLayoutVars>
      </dgm:prSet>
      <dgm:spPr/>
    </dgm:pt>
    <dgm:pt modelId="{5B61810B-E738-4CEF-804B-B1456D3BA175}" type="pres">
      <dgm:prSet presAssocID="{42BE36BB-949B-4C5E-921E-CF9B5D269514}" presName="parTrans" presStyleLbl="bgSibTrans2D1" presStyleIdx="2" presStyleCnt="5"/>
      <dgm:spPr/>
    </dgm:pt>
    <dgm:pt modelId="{546D40A3-609B-4865-A197-674E3E610494}" type="pres">
      <dgm:prSet presAssocID="{01893576-54C6-4026-A4FF-CC0FF64DF9A5}" presName="node" presStyleLbl="node1" presStyleIdx="2" presStyleCnt="5">
        <dgm:presLayoutVars>
          <dgm:bulletEnabled val="1"/>
        </dgm:presLayoutVars>
      </dgm:prSet>
      <dgm:spPr/>
    </dgm:pt>
    <dgm:pt modelId="{77CB5C98-D80B-4649-88CF-C2A1D0118F96}" type="pres">
      <dgm:prSet presAssocID="{08026527-6F9E-4238-AE6C-E6092E489E1A}" presName="parTrans" presStyleLbl="bgSibTrans2D1" presStyleIdx="3" presStyleCnt="5"/>
      <dgm:spPr/>
    </dgm:pt>
    <dgm:pt modelId="{EB1550A2-FF5B-4311-AC6E-0700C98E5862}" type="pres">
      <dgm:prSet presAssocID="{DA4F9B56-F2F2-4E71-85F7-A78ACEB21157}" presName="node" presStyleLbl="node1" presStyleIdx="3" presStyleCnt="5">
        <dgm:presLayoutVars>
          <dgm:bulletEnabled val="1"/>
        </dgm:presLayoutVars>
      </dgm:prSet>
      <dgm:spPr/>
    </dgm:pt>
    <dgm:pt modelId="{6EF932EA-DA68-40EB-8721-6396F5DEA92D}" type="pres">
      <dgm:prSet presAssocID="{7ECB994A-EF9B-4EF7-964F-4245384FD586}" presName="parTrans" presStyleLbl="bgSibTrans2D1" presStyleIdx="4" presStyleCnt="5"/>
      <dgm:spPr/>
    </dgm:pt>
    <dgm:pt modelId="{1B962AA7-9D55-4001-BEAE-9E7717DB427E}" type="pres">
      <dgm:prSet presAssocID="{EE0D6F08-0D3E-41A1-B1F5-21F66969B02D}" presName="node" presStyleLbl="node1" presStyleIdx="4" presStyleCnt="5">
        <dgm:presLayoutVars>
          <dgm:bulletEnabled val="1"/>
        </dgm:presLayoutVars>
      </dgm:prSet>
      <dgm:spPr/>
    </dgm:pt>
  </dgm:ptLst>
  <dgm:cxnLst>
    <dgm:cxn modelId="{732E8B18-43DC-4405-8303-597BE59372DA}" type="presOf" srcId="{01893576-54C6-4026-A4FF-CC0FF64DF9A5}" destId="{546D40A3-609B-4865-A197-674E3E610494}" srcOrd="0" destOrd="0" presId="urn:microsoft.com/office/officeart/2005/8/layout/radial4"/>
    <dgm:cxn modelId="{5018E61A-4A7C-45BF-851C-0212B33916C7}" type="presOf" srcId="{27595BE5-9709-4FE7-B398-BE95570EE1CB}" destId="{FA20A523-66FD-4A49-884C-A0683539031C}" srcOrd="0" destOrd="0" presId="urn:microsoft.com/office/officeart/2005/8/layout/radial4"/>
    <dgm:cxn modelId="{D32E4922-8E46-4272-BEE5-AD3D764220A0}" srcId="{27595BE5-9709-4FE7-B398-BE95570EE1CB}" destId="{DE13E7FB-932F-4BAF-AEFE-82BF974FA130}" srcOrd="0" destOrd="0" parTransId="{3672413B-26B8-460C-BC4A-584E0E72CF41}" sibTransId="{231259A7-5ED2-48F6-85F5-19ED1C0F702D}"/>
    <dgm:cxn modelId="{8446055D-2A12-41ED-BB8E-4E3506DC5117}" type="presOf" srcId="{42BE36BB-949B-4C5E-921E-CF9B5D269514}" destId="{5B61810B-E738-4CEF-804B-B1456D3BA175}" srcOrd="0" destOrd="0" presId="urn:microsoft.com/office/officeart/2005/8/layout/radial4"/>
    <dgm:cxn modelId="{C9E6F35D-3F01-408A-8432-E851DC9C648E}" type="presOf" srcId="{DE13E7FB-932F-4BAF-AEFE-82BF974FA130}" destId="{FFCF3440-3744-49BE-BCBF-38ED604B4F1F}" srcOrd="0" destOrd="0" presId="urn:microsoft.com/office/officeart/2005/8/layout/radial4"/>
    <dgm:cxn modelId="{40EED54B-EFC0-4CD3-B9CD-23B394FE67C5}" srcId="{D6492357-4F4E-4492-8397-B3C58427BF01}" destId="{27595BE5-9709-4FE7-B398-BE95570EE1CB}" srcOrd="0" destOrd="0" parTransId="{85ADAA22-6443-482D-810E-E086A92B9C9E}" sibTransId="{6B3BC671-7EFB-40DB-A27A-4EB57CCE5E47}"/>
    <dgm:cxn modelId="{13E59352-979F-473F-8A00-9993480A02F2}" srcId="{27595BE5-9709-4FE7-B398-BE95570EE1CB}" destId="{FED2AB10-F65D-4275-8BF8-CA2AC54AB0FE}" srcOrd="1" destOrd="0" parTransId="{0F5ADB54-6C84-4BA5-AE13-0A4DEC1CC09F}" sibTransId="{99D1C788-691F-4003-BC07-D4BCE7DD8130}"/>
    <dgm:cxn modelId="{026D6756-C8E1-4E29-BEEF-6BD61F5069C7}" srcId="{27595BE5-9709-4FE7-B398-BE95570EE1CB}" destId="{EE0D6F08-0D3E-41A1-B1F5-21F66969B02D}" srcOrd="4" destOrd="0" parTransId="{7ECB994A-EF9B-4EF7-964F-4245384FD586}" sibTransId="{48933114-1DD2-4D0A-A682-0C9B31EF80C1}"/>
    <dgm:cxn modelId="{E55F1E58-2285-482E-9899-A98845090D5F}" srcId="{27595BE5-9709-4FE7-B398-BE95570EE1CB}" destId="{01893576-54C6-4026-A4FF-CC0FF64DF9A5}" srcOrd="2" destOrd="0" parTransId="{42BE36BB-949B-4C5E-921E-CF9B5D269514}" sibTransId="{07EF9CA4-E3DC-4317-BE98-A6C04E3CE973}"/>
    <dgm:cxn modelId="{82D4DF78-137D-4400-B641-9446A6272E88}" type="presOf" srcId="{7ECB994A-EF9B-4EF7-964F-4245384FD586}" destId="{6EF932EA-DA68-40EB-8721-6396F5DEA92D}" srcOrd="0" destOrd="0" presId="urn:microsoft.com/office/officeart/2005/8/layout/radial4"/>
    <dgm:cxn modelId="{5B0E0E90-3295-47A8-8DA1-E735EC90F65A}" type="presOf" srcId="{D6492357-4F4E-4492-8397-B3C58427BF01}" destId="{0EC3A2D0-C51D-4FD8-983E-F5D1704083AF}" srcOrd="0" destOrd="0" presId="urn:microsoft.com/office/officeart/2005/8/layout/radial4"/>
    <dgm:cxn modelId="{135586BE-2F7D-44DC-98D0-6939AAFB447E}" type="presOf" srcId="{3672413B-26B8-460C-BC4A-584E0E72CF41}" destId="{8328E51A-13B3-44E8-B483-B1CDF7F06CA6}" srcOrd="0" destOrd="0" presId="urn:microsoft.com/office/officeart/2005/8/layout/radial4"/>
    <dgm:cxn modelId="{124DA3CA-6556-43C2-AFF4-2A47DB772AA5}" srcId="{27595BE5-9709-4FE7-B398-BE95570EE1CB}" destId="{DA4F9B56-F2F2-4E71-85F7-A78ACEB21157}" srcOrd="3" destOrd="0" parTransId="{08026527-6F9E-4238-AE6C-E6092E489E1A}" sibTransId="{6191A243-2734-4538-BA16-5FDE2A9E787A}"/>
    <dgm:cxn modelId="{F3C5A0E5-7FEF-4099-A967-893F665177C2}" type="presOf" srcId="{DA4F9B56-F2F2-4E71-85F7-A78ACEB21157}" destId="{EB1550A2-FF5B-4311-AC6E-0700C98E5862}" srcOrd="0" destOrd="0" presId="urn:microsoft.com/office/officeart/2005/8/layout/radial4"/>
    <dgm:cxn modelId="{362075E7-26DF-4FD7-BD8F-4AA0F4B50AC4}" type="presOf" srcId="{EE0D6F08-0D3E-41A1-B1F5-21F66969B02D}" destId="{1B962AA7-9D55-4001-BEAE-9E7717DB427E}" srcOrd="0" destOrd="0" presId="urn:microsoft.com/office/officeart/2005/8/layout/radial4"/>
    <dgm:cxn modelId="{EDF68BE9-7D6F-446E-8EA8-4DD4E7BE9814}" type="presOf" srcId="{08026527-6F9E-4238-AE6C-E6092E489E1A}" destId="{77CB5C98-D80B-4649-88CF-C2A1D0118F96}" srcOrd="0" destOrd="0" presId="urn:microsoft.com/office/officeart/2005/8/layout/radial4"/>
    <dgm:cxn modelId="{6E50B1FC-CDB1-4A8F-A9F8-0DD032242208}" type="presOf" srcId="{FED2AB10-F65D-4275-8BF8-CA2AC54AB0FE}" destId="{9F4739CD-ED2B-48BA-A40C-E88D1FEC63D1}" srcOrd="0" destOrd="0" presId="urn:microsoft.com/office/officeart/2005/8/layout/radial4"/>
    <dgm:cxn modelId="{C4F0D1FE-4EE5-4C0D-8B72-F856D28A299C}" type="presOf" srcId="{0F5ADB54-6C84-4BA5-AE13-0A4DEC1CC09F}" destId="{02B487D6-A5CB-4B0E-9FB3-17321B7DD149}" srcOrd="0" destOrd="0" presId="urn:microsoft.com/office/officeart/2005/8/layout/radial4"/>
    <dgm:cxn modelId="{58D3E46B-0942-402E-9E10-4E127E998C9B}" type="presParOf" srcId="{0EC3A2D0-C51D-4FD8-983E-F5D1704083AF}" destId="{FA20A523-66FD-4A49-884C-A0683539031C}" srcOrd="0" destOrd="0" presId="urn:microsoft.com/office/officeart/2005/8/layout/radial4"/>
    <dgm:cxn modelId="{B18E9DAD-184B-4373-82F9-60C7D899FEA7}" type="presParOf" srcId="{0EC3A2D0-C51D-4FD8-983E-F5D1704083AF}" destId="{8328E51A-13B3-44E8-B483-B1CDF7F06CA6}" srcOrd="1" destOrd="0" presId="urn:microsoft.com/office/officeart/2005/8/layout/radial4"/>
    <dgm:cxn modelId="{FE720F39-4878-4A69-8414-8261C9EC8E82}" type="presParOf" srcId="{0EC3A2D0-C51D-4FD8-983E-F5D1704083AF}" destId="{FFCF3440-3744-49BE-BCBF-38ED604B4F1F}" srcOrd="2" destOrd="0" presId="urn:microsoft.com/office/officeart/2005/8/layout/radial4"/>
    <dgm:cxn modelId="{A6828B1A-05F9-42F2-AFC0-78C33A6CAFF4}" type="presParOf" srcId="{0EC3A2D0-C51D-4FD8-983E-F5D1704083AF}" destId="{02B487D6-A5CB-4B0E-9FB3-17321B7DD149}" srcOrd="3" destOrd="0" presId="urn:microsoft.com/office/officeart/2005/8/layout/radial4"/>
    <dgm:cxn modelId="{31C42BE5-DCF9-43A6-BBA3-A5F76A5890B9}" type="presParOf" srcId="{0EC3A2D0-C51D-4FD8-983E-F5D1704083AF}" destId="{9F4739CD-ED2B-48BA-A40C-E88D1FEC63D1}" srcOrd="4" destOrd="0" presId="urn:microsoft.com/office/officeart/2005/8/layout/radial4"/>
    <dgm:cxn modelId="{0D5465E0-FFC9-42F1-B624-95B80F1771D0}" type="presParOf" srcId="{0EC3A2D0-C51D-4FD8-983E-F5D1704083AF}" destId="{5B61810B-E738-4CEF-804B-B1456D3BA175}" srcOrd="5" destOrd="0" presId="urn:microsoft.com/office/officeart/2005/8/layout/radial4"/>
    <dgm:cxn modelId="{9B905459-18AF-4641-ACB5-038017AD17A6}" type="presParOf" srcId="{0EC3A2D0-C51D-4FD8-983E-F5D1704083AF}" destId="{546D40A3-609B-4865-A197-674E3E610494}" srcOrd="6" destOrd="0" presId="urn:microsoft.com/office/officeart/2005/8/layout/radial4"/>
    <dgm:cxn modelId="{3EA3BA6A-B8C1-458C-A22C-8059E984F324}" type="presParOf" srcId="{0EC3A2D0-C51D-4FD8-983E-F5D1704083AF}" destId="{77CB5C98-D80B-4649-88CF-C2A1D0118F96}" srcOrd="7" destOrd="0" presId="urn:microsoft.com/office/officeart/2005/8/layout/radial4"/>
    <dgm:cxn modelId="{1637824C-EF37-4F8A-8385-B56523356974}" type="presParOf" srcId="{0EC3A2D0-C51D-4FD8-983E-F5D1704083AF}" destId="{EB1550A2-FF5B-4311-AC6E-0700C98E5862}" srcOrd="8" destOrd="0" presId="urn:microsoft.com/office/officeart/2005/8/layout/radial4"/>
    <dgm:cxn modelId="{36FCAEA0-58A9-46B2-80FB-324482A3D718}" type="presParOf" srcId="{0EC3A2D0-C51D-4FD8-983E-F5D1704083AF}" destId="{6EF932EA-DA68-40EB-8721-6396F5DEA92D}" srcOrd="9" destOrd="0" presId="urn:microsoft.com/office/officeart/2005/8/layout/radial4"/>
    <dgm:cxn modelId="{BE13E6DA-36F7-41CE-A6E5-D0483C63361A}" type="presParOf" srcId="{0EC3A2D0-C51D-4FD8-983E-F5D1704083AF}" destId="{1B962AA7-9D55-4001-BEAE-9E7717DB427E}" srcOrd="10"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CDEAF19-966D-4506-A0F5-CDB8FED635E3}"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1B90BDD9-C8D5-4E9A-AA8B-0E1C0D418011}">
      <dgm:prSet phldrT="[Text]"/>
      <dgm:spPr/>
      <dgm:t>
        <a:bodyPr/>
        <a:lstStyle/>
        <a:p>
          <a:pPr algn="ctr"/>
          <a:r>
            <a:rPr lang="en-US" dirty="0">
              <a:solidFill>
                <a:schemeClr val="bg1"/>
              </a:solidFill>
            </a:rPr>
            <a:t>Land Use Entitlements</a:t>
          </a:r>
        </a:p>
      </dgm:t>
    </dgm:pt>
    <dgm:pt modelId="{DCA56C68-090D-4A13-A44E-040B498993F4}" type="parTrans" cxnId="{A8EA1A59-52F2-4937-9FD9-5D4651EB41AD}">
      <dgm:prSet/>
      <dgm:spPr/>
      <dgm:t>
        <a:bodyPr/>
        <a:lstStyle/>
        <a:p>
          <a:endParaRPr lang="en-US"/>
        </a:p>
      </dgm:t>
    </dgm:pt>
    <dgm:pt modelId="{98DB5094-4F32-494C-8667-1AF486D1B0B3}" type="sibTrans" cxnId="{A8EA1A59-52F2-4937-9FD9-5D4651EB41AD}">
      <dgm:prSet/>
      <dgm:spPr/>
      <dgm:t>
        <a:bodyPr/>
        <a:lstStyle/>
        <a:p>
          <a:endParaRPr lang="en-US"/>
        </a:p>
      </dgm:t>
    </dgm:pt>
    <dgm:pt modelId="{6A487E52-8DF6-44B4-BAE0-1D7D967164EF}">
      <dgm:prSet phldrT="[Text]"/>
      <dgm:spPr/>
      <dgm:t>
        <a:bodyPr/>
        <a:lstStyle/>
        <a:p>
          <a:r>
            <a:rPr lang="en-US" dirty="0">
              <a:solidFill>
                <a:schemeClr val="bg1"/>
              </a:solidFill>
            </a:rPr>
            <a:t>Tax Incentives</a:t>
          </a:r>
        </a:p>
      </dgm:t>
    </dgm:pt>
    <dgm:pt modelId="{BDA416E0-EC1A-4A26-8B4F-44302C41F8CF}" type="parTrans" cxnId="{556BED8C-D052-4F59-A911-5083D21F2E5E}">
      <dgm:prSet/>
      <dgm:spPr/>
      <dgm:t>
        <a:bodyPr/>
        <a:lstStyle/>
        <a:p>
          <a:endParaRPr lang="en-US"/>
        </a:p>
      </dgm:t>
    </dgm:pt>
    <dgm:pt modelId="{F2334388-F074-43E9-B208-92E3F79D8391}" type="sibTrans" cxnId="{556BED8C-D052-4F59-A911-5083D21F2E5E}">
      <dgm:prSet/>
      <dgm:spPr/>
      <dgm:t>
        <a:bodyPr/>
        <a:lstStyle/>
        <a:p>
          <a:endParaRPr lang="en-US"/>
        </a:p>
      </dgm:t>
    </dgm:pt>
    <dgm:pt modelId="{865797CD-6A83-4D8D-BA52-CF14067793EB}">
      <dgm:prSet phldrT="[Text]"/>
      <dgm:spPr/>
      <dgm:t>
        <a:bodyPr/>
        <a:lstStyle/>
        <a:p>
          <a:r>
            <a:rPr lang="en-US" dirty="0"/>
            <a:t>Joint Economic Development Districts</a:t>
          </a:r>
        </a:p>
      </dgm:t>
    </dgm:pt>
    <dgm:pt modelId="{7ABA815C-3ACC-4CF9-BF5D-6CEDE45B3F85}" type="parTrans" cxnId="{2F732104-A134-4CDE-91B9-F1419787BB2D}">
      <dgm:prSet/>
      <dgm:spPr/>
      <dgm:t>
        <a:bodyPr/>
        <a:lstStyle/>
        <a:p>
          <a:endParaRPr lang="en-US"/>
        </a:p>
      </dgm:t>
    </dgm:pt>
    <dgm:pt modelId="{A9984759-BDBA-4CDF-97C4-9AF64EBE2A1A}" type="sibTrans" cxnId="{2F732104-A134-4CDE-91B9-F1419787BB2D}">
      <dgm:prSet/>
      <dgm:spPr/>
      <dgm:t>
        <a:bodyPr/>
        <a:lstStyle/>
        <a:p>
          <a:endParaRPr lang="en-US"/>
        </a:p>
      </dgm:t>
    </dgm:pt>
    <dgm:pt modelId="{7349534D-6F25-4248-A4F9-A6DB35C28487}">
      <dgm:prSet phldrT="[Text]"/>
      <dgm:spPr/>
      <dgm:t>
        <a:bodyPr/>
        <a:lstStyle/>
        <a:p>
          <a:r>
            <a:rPr lang="en-US" dirty="0"/>
            <a:t>Zoning</a:t>
          </a:r>
        </a:p>
      </dgm:t>
    </dgm:pt>
    <dgm:pt modelId="{03BC81AE-B561-4475-ACAB-C234659AFC24}" type="parTrans" cxnId="{71C2F288-F66F-435C-9797-FD90865E906C}">
      <dgm:prSet/>
      <dgm:spPr/>
      <dgm:t>
        <a:bodyPr/>
        <a:lstStyle/>
        <a:p>
          <a:endParaRPr lang="en-US"/>
        </a:p>
      </dgm:t>
    </dgm:pt>
    <dgm:pt modelId="{FE880769-FC61-4205-B4F3-50BA8BB0E42B}" type="sibTrans" cxnId="{71C2F288-F66F-435C-9797-FD90865E906C}">
      <dgm:prSet/>
      <dgm:spPr/>
      <dgm:t>
        <a:bodyPr/>
        <a:lstStyle/>
        <a:p>
          <a:endParaRPr lang="en-US"/>
        </a:p>
      </dgm:t>
    </dgm:pt>
    <dgm:pt modelId="{5D7306B2-4ADE-4C1F-B08D-F2020BE0C465}">
      <dgm:prSet phldrT="[Text]"/>
      <dgm:spPr/>
      <dgm:t>
        <a:bodyPr/>
        <a:lstStyle/>
        <a:p>
          <a:r>
            <a:rPr lang="en-US" dirty="0"/>
            <a:t>Annexation</a:t>
          </a:r>
        </a:p>
      </dgm:t>
    </dgm:pt>
    <dgm:pt modelId="{CF57424E-7A1D-4081-A744-AED385B9EA70}" type="parTrans" cxnId="{D264D829-41E2-4FA3-A7A8-5DE0F7D14D0F}">
      <dgm:prSet/>
      <dgm:spPr/>
      <dgm:t>
        <a:bodyPr/>
        <a:lstStyle/>
        <a:p>
          <a:endParaRPr lang="en-US"/>
        </a:p>
      </dgm:t>
    </dgm:pt>
    <dgm:pt modelId="{7AB443BA-A906-4629-A888-78666E519319}" type="sibTrans" cxnId="{D264D829-41E2-4FA3-A7A8-5DE0F7D14D0F}">
      <dgm:prSet/>
      <dgm:spPr/>
      <dgm:t>
        <a:bodyPr/>
        <a:lstStyle/>
        <a:p>
          <a:endParaRPr lang="en-US"/>
        </a:p>
      </dgm:t>
    </dgm:pt>
    <dgm:pt modelId="{419EACC1-0538-49E2-ABBA-701437A03B4F}">
      <dgm:prSet phldrT="[Text]"/>
      <dgm:spPr/>
      <dgm:t>
        <a:bodyPr/>
        <a:lstStyle/>
        <a:p>
          <a:r>
            <a:rPr lang="en-US" dirty="0"/>
            <a:t>Easements</a:t>
          </a:r>
        </a:p>
      </dgm:t>
    </dgm:pt>
    <dgm:pt modelId="{61184ECB-C6BC-4C2F-812F-3A1DF8B46D53}" type="parTrans" cxnId="{61FD8F12-169F-4F28-BB55-4D174AAA36C5}">
      <dgm:prSet/>
      <dgm:spPr/>
      <dgm:t>
        <a:bodyPr/>
        <a:lstStyle/>
        <a:p>
          <a:endParaRPr lang="en-US"/>
        </a:p>
      </dgm:t>
    </dgm:pt>
    <dgm:pt modelId="{0AD67D20-7CE5-4506-93D3-BA9BACFBA876}" type="sibTrans" cxnId="{61FD8F12-169F-4F28-BB55-4D174AAA36C5}">
      <dgm:prSet/>
      <dgm:spPr/>
      <dgm:t>
        <a:bodyPr/>
        <a:lstStyle/>
        <a:p>
          <a:endParaRPr lang="en-US"/>
        </a:p>
      </dgm:t>
    </dgm:pt>
    <dgm:pt modelId="{FBEA620A-F5C0-4F2A-912E-25C030720E68}">
      <dgm:prSet phldrT="[Text]"/>
      <dgm:spPr/>
      <dgm:t>
        <a:bodyPr/>
        <a:lstStyle/>
        <a:p>
          <a:r>
            <a:rPr lang="en-US" dirty="0"/>
            <a:t>Tax Abatements</a:t>
          </a:r>
        </a:p>
      </dgm:t>
    </dgm:pt>
    <dgm:pt modelId="{49D7D7F5-ABFE-4664-A0C3-AC68DEB6C509}" type="parTrans" cxnId="{1A6EAE28-0B4D-4F1B-9499-A69D2E81D0B5}">
      <dgm:prSet/>
      <dgm:spPr/>
      <dgm:t>
        <a:bodyPr/>
        <a:lstStyle/>
        <a:p>
          <a:endParaRPr lang="en-US"/>
        </a:p>
      </dgm:t>
    </dgm:pt>
    <dgm:pt modelId="{B58E73FE-4995-44BD-BA1A-718EF1F9EC4A}" type="sibTrans" cxnId="{1A6EAE28-0B4D-4F1B-9499-A69D2E81D0B5}">
      <dgm:prSet/>
      <dgm:spPr/>
      <dgm:t>
        <a:bodyPr/>
        <a:lstStyle/>
        <a:p>
          <a:endParaRPr lang="en-US"/>
        </a:p>
      </dgm:t>
    </dgm:pt>
    <dgm:pt modelId="{FC1C3BAB-EDA3-4CA3-BD5E-A8631BFCB215}">
      <dgm:prSet phldrT="[Text]"/>
      <dgm:spPr/>
      <dgm:t>
        <a:bodyPr/>
        <a:lstStyle/>
        <a:p>
          <a:r>
            <a:rPr lang="en-US" dirty="0"/>
            <a:t>Tax Credits</a:t>
          </a:r>
        </a:p>
      </dgm:t>
    </dgm:pt>
    <dgm:pt modelId="{A3928BD4-259A-4524-B5DB-B4CF52A0ECCB}" type="parTrans" cxnId="{94287805-7699-4D79-9969-CDFF346F575A}">
      <dgm:prSet/>
      <dgm:spPr/>
      <dgm:t>
        <a:bodyPr/>
        <a:lstStyle/>
        <a:p>
          <a:endParaRPr lang="en-US"/>
        </a:p>
      </dgm:t>
    </dgm:pt>
    <dgm:pt modelId="{FD2F7C7C-5B8F-409C-83AE-125A633CB0B8}" type="sibTrans" cxnId="{94287805-7699-4D79-9969-CDFF346F575A}">
      <dgm:prSet/>
      <dgm:spPr/>
      <dgm:t>
        <a:bodyPr/>
        <a:lstStyle/>
        <a:p>
          <a:endParaRPr lang="en-US"/>
        </a:p>
      </dgm:t>
    </dgm:pt>
    <dgm:pt modelId="{50F4F925-C83B-4A6F-9907-DFD2FD6B09B4}">
      <dgm:prSet phldrT="[Text]"/>
      <dgm:spPr/>
      <dgm:t>
        <a:bodyPr/>
        <a:lstStyle/>
        <a:p>
          <a:pPr algn="ctr"/>
          <a:r>
            <a:rPr lang="en-US" dirty="0">
              <a:solidFill>
                <a:schemeClr val="bg1"/>
              </a:solidFill>
            </a:rPr>
            <a:t>Infrastructure Finance</a:t>
          </a:r>
        </a:p>
      </dgm:t>
    </dgm:pt>
    <dgm:pt modelId="{5BB00E68-FA3D-401C-80CB-96B83908E175}" type="parTrans" cxnId="{C8A41D1B-703D-4F32-992A-EF96C0F7410D}">
      <dgm:prSet/>
      <dgm:spPr/>
      <dgm:t>
        <a:bodyPr/>
        <a:lstStyle/>
        <a:p>
          <a:endParaRPr lang="en-US"/>
        </a:p>
      </dgm:t>
    </dgm:pt>
    <dgm:pt modelId="{CEC593E7-8D31-4DEB-AA64-3D6DA8C78EC7}" type="sibTrans" cxnId="{C8A41D1B-703D-4F32-992A-EF96C0F7410D}">
      <dgm:prSet/>
      <dgm:spPr/>
      <dgm:t>
        <a:bodyPr/>
        <a:lstStyle/>
        <a:p>
          <a:endParaRPr lang="en-US"/>
        </a:p>
      </dgm:t>
    </dgm:pt>
    <dgm:pt modelId="{4A34F5FD-F47A-46B4-8142-9AFD273EF715}">
      <dgm:prSet phldrT="[Text]"/>
      <dgm:spPr/>
      <dgm:t>
        <a:bodyPr/>
        <a:lstStyle/>
        <a:p>
          <a:r>
            <a:rPr lang="en-US" dirty="0"/>
            <a:t>Tax Increment Financing</a:t>
          </a:r>
        </a:p>
      </dgm:t>
    </dgm:pt>
    <dgm:pt modelId="{A77A2C43-317E-48EE-9798-C485674F2FD7}" type="parTrans" cxnId="{9435C1F0-7F8E-47C2-BB52-FC1D6B722EB1}">
      <dgm:prSet/>
      <dgm:spPr/>
      <dgm:t>
        <a:bodyPr/>
        <a:lstStyle/>
        <a:p>
          <a:endParaRPr lang="en-US"/>
        </a:p>
      </dgm:t>
    </dgm:pt>
    <dgm:pt modelId="{783EEC9D-50CA-4527-B1E9-6A540A6DDB60}" type="sibTrans" cxnId="{9435C1F0-7F8E-47C2-BB52-FC1D6B722EB1}">
      <dgm:prSet/>
      <dgm:spPr/>
      <dgm:t>
        <a:bodyPr/>
        <a:lstStyle/>
        <a:p>
          <a:endParaRPr lang="en-US"/>
        </a:p>
      </dgm:t>
    </dgm:pt>
    <dgm:pt modelId="{805B4D69-CAD2-4735-908A-E3EF69596C67}">
      <dgm:prSet phldrT="[Text]"/>
      <dgm:spPr/>
      <dgm:t>
        <a:bodyPr/>
        <a:lstStyle/>
        <a:p>
          <a:r>
            <a:rPr lang="en-US" dirty="0"/>
            <a:t>Local and State Grants</a:t>
          </a:r>
        </a:p>
      </dgm:t>
    </dgm:pt>
    <dgm:pt modelId="{359C70A4-75FA-4607-B6D0-7CA78D5F66E8}" type="parTrans" cxnId="{6E0CEDE6-DB16-43FD-B11B-98584294683E}">
      <dgm:prSet/>
      <dgm:spPr/>
      <dgm:t>
        <a:bodyPr/>
        <a:lstStyle/>
        <a:p>
          <a:endParaRPr lang="en-US"/>
        </a:p>
      </dgm:t>
    </dgm:pt>
    <dgm:pt modelId="{89A54AC5-6C1B-4B0F-AFF6-0619299A3B9B}" type="sibTrans" cxnId="{6E0CEDE6-DB16-43FD-B11B-98584294683E}">
      <dgm:prSet/>
      <dgm:spPr/>
      <dgm:t>
        <a:bodyPr/>
        <a:lstStyle/>
        <a:p>
          <a:endParaRPr lang="en-US"/>
        </a:p>
      </dgm:t>
    </dgm:pt>
    <dgm:pt modelId="{0D45C1EE-8384-4F6A-BFF6-3920A1E65C73}">
      <dgm:prSet phldrT="[Text]"/>
      <dgm:spPr/>
      <dgm:t>
        <a:bodyPr/>
        <a:lstStyle/>
        <a:p>
          <a:r>
            <a:rPr lang="en-US" dirty="0"/>
            <a:t>School Compensation Agreements</a:t>
          </a:r>
        </a:p>
      </dgm:t>
    </dgm:pt>
    <dgm:pt modelId="{A2ABF8F0-D84A-4208-AA5B-90D512EA5F98}" type="parTrans" cxnId="{C772B1EF-A0E6-41A1-9AA1-4C8A46F8BB90}">
      <dgm:prSet/>
      <dgm:spPr/>
      <dgm:t>
        <a:bodyPr/>
        <a:lstStyle/>
        <a:p>
          <a:endParaRPr lang="en-US"/>
        </a:p>
      </dgm:t>
    </dgm:pt>
    <dgm:pt modelId="{FCF60A04-9E24-4959-B7BE-3A7CE32FCB4B}" type="sibTrans" cxnId="{C772B1EF-A0E6-41A1-9AA1-4C8A46F8BB90}">
      <dgm:prSet/>
      <dgm:spPr/>
      <dgm:t>
        <a:bodyPr/>
        <a:lstStyle/>
        <a:p>
          <a:endParaRPr lang="en-US"/>
        </a:p>
      </dgm:t>
    </dgm:pt>
    <dgm:pt modelId="{F0355450-357E-4E0E-890B-12E356D263FC}">
      <dgm:prSet phldrT="[Text]"/>
      <dgm:spPr/>
      <dgm:t>
        <a:bodyPr/>
        <a:lstStyle/>
        <a:p>
          <a:r>
            <a:rPr lang="en-US" dirty="0"/>
            <a:t>School Compensation  Agreements</a:t>
          </a:r>
        </a:p>
      </dgm:t>
    </dgm:pt>
    <dgm:pt modelId="{B5E744D6-0327-4DB7-920F-B91554B069D4}" type="parTrans" cxnId="{E04698AA-7B7D-4F47-8790-B8744B424429}">
      <dgm:prSet/>
      <dgm:spPr/>
      <dgm:t>
        <a:bodyPr/>
        <a:lstStyle/>
        <a:p>
          <a:endParaRPr lang="en-US"/>
        </a:p>
      </dgm:t>
    </dgm:pt>
    <dgm:pt modelId="{3E8E5109-FF9D-4E64-BC1F-B10E65DC5D45}" type="sibTrans" cxnId="{E04698AA-7B7D-4F47-8790-B8744B424429}">
      <dgm:prSet/>
      <dgm:spPr/>
      <dgm:t>
        <a:bodyPr/>
        <a:lstStyle/>
        <a:p>
          <a:endParaRPr lang="en-US"/>
        </a:p>
      </dgm:t>
    </dgm:pt>
    <dgm:pt modelId="{C564707D-6321-4694-B1E4-0EE5450A610A}">
      <dgm:prSet phldrT="[Text]"/>
      <dgm:spPr/>
      <dgm:t>
        <a:bodyPr/>
        <a:lstStyle/>
        <a:p>
          <a:pPr algn="ctr"/>
          <a:r>
            <a:rPr lang="en-US" dirty="0">
              <a:solidFill>
                <a:schemeClr val="bg1"/>
              </a:solidFill>
            </a:rPr>
            <a:t>Constructing Financing</a:t>
          </a:r>
        </a:p>
      </dgm:t>
    </dgm:pt>
    <dgm:pt modelId="{4CB6FF21-DDFA-481C-BB41-59F1F26B933F}" type="parTrans" cxnId="{5C2B6ABA-7A53-4402-B4AD-30E0555C5F81}">
      <dgm:prSet/>
      <dgm:spPr/>
      <dgm:t>
        <a:bodyPr/>
        <a:lstStyle/>
        <a:p>
          <a:endParaRPr lang="en-US"/>
        </a:p>
      </dgm:t>
    </dgm:pt>
    <dgm:pt modelId="{22D32F9B-C47F-4648-BA60-5B380B3A3889}" type="sibTrans" cxnId="{5C2B6ABA-7A53-4402-B4AD-30E0555C5F81}">
      <dgm:prSet/>
      <dgm:spPr/>
      <dgm:t>
        <a:bodyPr/>
        <a:lstStyle/>
        <a:p>
          <a:endParaRPr lang="en-US"/>
        </a:p>
      </dgm:t>
    </dgm:pt>
    <dgm:pt modelId="{0FD1AFE2-CBE0-4E7C-BAB6-A926B4CC240C}">
      <dgm:prSet phldrT="[Text]"/>
      <dgm:spPr/>
      <dgm:t>
        <a:bodyPr/>
        <a:lstStyle/>
        <a:p>
          <a:r>
            <a:rPr lang="en-US" dirty="0"/>
            <a:t>Construction Material Sales Tax Exemption</a:t>
          </a:r>
        </a:p>
      </dgm:t>
    </dgm:pt>
    <dgm:pt modelId="{393678E1-FFD9-4401-919A-1896422CB13D}" type="parTrans" cxnId="{CE1F8896-36AA-4B17-BC41-D019EAA1977A}">
      <dgm:prSet/>
      <dgm:spPr/>
      <dgm:t>
        <a:bodyPr/>
        <a:lstStyle/>
        <a:p>
          <a:endParaRPr lang="en-US"/>
        </a:p>
      </dgm:t>
    </dgm:pt>
    <dgm:pt modelId="{8D850E11-8EB2-4779-B711-5D7BAEB5BB73}" type="sibTrans" cxnId="{CE1F8896-36AA-4B17-BC41-D019EAA1977A}">
      <dgm:prSet/>
      <dgm:spPr/>
      <dgm:t>
        <a:bodyPr/>
        <a:lstStyle/>
        <a:p>
          <a:endParaRPr lang="en-US"/>
        </a:p>
      </dgm:t>
    </dgm:pt>
    <dgm:pt modelId="{AB983633-F46F-4D66-A0FA-7C086B93ECA7}">
      <dgm:prSet phldrT="[Text]"/>
      <dgm:spPr/>
      <dgm:t>
        <a:bodyPr/>
        <a:lstStyle/>
        <a:p>
          <a:r>
            <a:rPr lang="en-US" dirty="0"/>
            <a:t>Transportation Improvement Districts</a:t>
          </a:r>
        </a:p>
      </dgm:t>
    </dgm:pt>
    <dgm:pt modelId="{79D2A90F-C4CB-4232-9295-41312E1ADDBF}" type="parTrans" cxnId="{ACDEBB69-8992-470B-9915-59492CA248E9}">
      <dgm:prSet/>
      <dgm:spPr/>
      <dgm:t>
        <a:bodyPr/>
        <a:lstStyle/>
        <a:p>
          <a:endParaRPr lang="en-US"/>
        </a:p>
      </dgm:t>
    </dgm:pt>
    <dgm:pt modelId="{47C8EE7E-21A9-4C66-8D22-A05ED3084A61}" type="sibTrans" cxnId="{ACDEBB69-8992-470B-9915-59492CA248E9}">
      <dgm:prSet/>
      <dgm:spPr/>
      <dgm:t>
        <a:bodyPr/>
        <a:lstStyle/>
        <a:p>
          <a:endParaRPr lang="en-US"/>
        </a:p>
      </dgm:t>
    </dgm:pt>
    <dgm:pt modelId="{B297329E-DD96-4358-B408-295B68BD76A6}" type="pres">
      <dgm:prSet presAssocID="{5CDEAF19-966D-4506-A0F5-CDB8FED635E3}" presName="Name0" presStyleCnt="0">
        <dgm:presLayoutVars>
          <dgm:dir/>
          <dgm:animLvl val="lvl"/>
          <dgm:resizeHandles val="exact"/>
        </dgm:presLayoutVars>
      </dgm:prSet>
      <dgm:spPr/>
    </dgm:pt>
    <dgm:pt modelId="{7435379F-3420-44B9-BE10-92E6F01B9CAA}" type="pres">
      <dgm:prSet presAssocID="{5CDEAF19-966D-4506-A0F5-CDB8FED635E3}" presName="dummy" presStyleCnt="0"/>
      <dgm:spPr/>
    </dgm:pt>
    <dgm:pt modelId="{9B59BAB5-8063-4C3A-B535-491FB1041D5B}" type="pres">
      <dgm:prSet presAssocID="{5CDEAF19-966D-4506-A0F5-CDB8FED635E3}" presName="linH" presStyleCnt="0"/>
      <dgm:spPr/>
    </dgm:pt>
    <dgm:pt modelId="{57D4CE0E-9927-40D2-B05B-9FF65A8053B3}" type="pres">
      <dgm:prSet presAssocID="{5CDEAF19-966D-4506-A0F5-CDB8FED635E3}" presName="padding1" presStyleCnt="0"/>
      <dgm:spPr/>
    </dgm:pt>
    <dgm:pt modelId="{02BE93E0-B394-4109-ABDC-2E3F629D847A}" type="pres">
      <dgm:prSet presAssocID="{1B90BDD9-C8D5-4E9A-AA8B-0E1C0D418011}" presName="linV" presStyleCnt="0"/>
      <dgm:spPr/>
    </dgm:pt>
    <dgm:pt modelId="{B1D45DA8-AE5A-473C-875A-AB6D5DB6575C}" type="pres">
      <dgm:prSet presAssocID="{1B90BDD9-C8D5-4E9A-AA8B-0E1C0D418011}" presName="spVertical1" presStyleCnt="0"/>
      <dgm:spPr/>
    </dgm:pt>
    <dgm:pt modelId="{BB46A633-1952-4615-A60C-EF426813B659}" type="pres">
      <dgm:prSet presAssocID="{1B90BDD9-C8D5-4E9A-AA8B-0E1C0D418011}" presName="parTx" presStyleLbl="revTx" presStyleIdx="0" presStyleCnt="8" custLinFactNeighborX="-25766" custLinFactNeighborY="-1371">
        <dgm:presLayoutVars>
          <dgm:chMax val="0"/>
          <dgm:chPref val="0"/>
          <dgm:bulletEnabled val="1"/>
        </dgm:presLayoutVars>
      </dgm:prSet>
      <dgm:spPr/>
    </dgm:pt>
    <dgm:pt modelId="{7BDC5A99-7ACE-4A52-AE09-0ED801856FAA}" type="pres">
      <dgm:prSet presAssocID="{1B90BDD9-C8D5-4E9A-AA8B-0E1C0D418011}" presName="spVertical2" presStyleCnt="0"/>
      <dgm:spPr/>
    </dgm:pt>
    <dgm:pt modelId="{A8E2EC58-0BFE-492D-8FFB-35B29242A6B5}" type="pres">
      <dgm:prSet presAssocID="{1B90BDD9-C8D5-4E9A-AA8B-0E1C0D418011}" presName="spVertical3" presStyleCnt="0"/>
      <dgm:spPr/>
    </dgm:pt>
    <dgm:pt modelId="{951D1E00-A120-4968-9FEC-C3298D83F21C}" type="pres">
      <dgm:prSet presAssocID="{1B90BDD9-C8D5-4E9A-AA8B-0E1C0D418011}" presName="desTx" presStyleLbl="revTx" presStyleIdx="1" presStyleCnt="8">
        <dgm:presLayoutVars>
          <dgm:bulletEnabled val="1"/>
        </dgm:presLayoutVars>
      </dgm:prSet>
      <dgm:spPr/>
    </dgm:pt>
    <dgm:pt modelId="{C779507A-9DE5-415E-9A59-5A36A8F370AF}" type="pres">
      <dgm:prSet presAssocID="{98DB5094-4F32-494C-8667-1AF486D1B0B3}" presName="space" presStyleCnt="0"/>
      <dgm:spPr/>
    </dgm:pt>
    <dgm:pt modelId="{05701358-202E-4FFD-A9C8-2899A3CB6CAD}" type="pres">
      <dgm:prSet presAssocID="{6A487E52-8DF6-44B4-BAE0-1D7D967164EF}" presName="linV" presStyleCnt="0"/>
      <dgm:spPr/>
    </dgm:pt>
    <dgm:pt modelId="{574B3FA6-7662-466A-9A2B-8AB67A48523A}" type="pres">
      <dgm:prSet presAssocID="{6A487E52-8DF6-44B4-BAE0-1D7D967164EF}" presName="spVertical1" presStyleCnt="0"/>
      <dgm:spPr/>
    </dgm:pt>
    <dgm:pt modelId="{BAE3046C-722A-4F07-9EB8-53070ED53B3F}" type="pres">
      <dgm:prSet presAssocID="{6A487E52-8DF6-44B4-BAE0-1D7D967164EF}" presName="parTx" presStyleLbl="revTx" presStyleIdx="2" presStyleCnt="8">
        <dgm:presLayoutVars>
          <dgm:chMax val="0"/>
          <dgm:chPref val="0"/>
          <dgm:bulletEnabled val="1"/>
        </dgm:presLayoutVars>
      </dgm:prSet>
      <dgm:spPr/>
    </dgm:pt>
    <dgm:pt modelId="{C24B4FEE-6911-462D-A520-7ADA35D71B8C}" type="pres">
      <dgm:prSet presAssocID="{6A487E52-8DF6-44B4-BAE0-1D7D967164EF}" presName="spVertical2" presStyleCnt="0"/>
      <dgm:spPr/>
    </dgm:pt>
    <dgm:pt modelId="{EB181EEE-FEF3-4361-81BB-946BF47140DF}" type="pres">
      <dgm:prSet presAssocID="{6A487E52-8DF6-44B4-BAE0-1D7D967164EF}" presName="spVertical3" presStyleCnt="0"/>
      <dgm:spPr/>
    </dgm:pt>
    <dgm:pt modelId="{F0D20D86-BF43-490F-99F7-1A7EFF8B0230}" type="pres">
      <dgm:prSet presAssocID="{6A487E52-8DF6-44B4-BAE0-1D7D967164EF}" presName="desTx" presStyleLbl="revTx" presStyleIdx="3" presStyleCnt="8">
        <dgm:presLayoutVars>
          <dgm:bulletEnabled val="1"/>
        </dgm:presLayoutVars>
      </dgm:prSet>
      <dgm:spPr/>
    </dgm:pt>
    <dgm:pt modelId="{D273B955-744B-4C00-88ED-053B12526B1F}" type="pres">
      <dgm:prSet presAssocID="{F2334388-F074-43E9-B208-92E3F79D8391}" presName="space" presStyleCnt="0"/>
      <dgm:spPr/>
    </dgm:pt>
    <dgm:pt modelId="{6917BA68-F5FC-4533-8072-C6D764798DD4}" type="pres">
      <dgm:prSet presAssocID="{50F4F925-C83B-4A6F-9907-DFD2FD6B09B4}" presName="linV" presStyleCnt="0"/>
      <dgm:spPr/>
    </dgm:pt>
    <dgm:pt modelId="{7F8BFECD-2CA0-4BFB-8A13-2FFF25D8768B}" type="pres">
      <dgm:prSet presAssocID="{50F4F925-C83B-4A6F-9907-DFD2FD6B09B4}" presName="spVertical1" presStyleCnt="0"/>
      <dgm:spPr/>
    </dgm:pt>
    <dgm:pt modelId="{EA2D72CF-C159-424D-86D0-31982133582B}" type="pres">
      <dgm:prSet presAssocID="{50F4F925-C83B-4A6F-9907-DFD2FD6B09B4}" presName="parTx" presStyleLbl="revTx" presStyleIdx="4" presStyleCnt="8">
        <dgm:presLayoutVars>
          <dgm:chMax val="0"/>
          <dgm:chPref val="0"/>
          <dgm:bulletEnabled val="1"/>
        </dgm:presLayoutVars>
      </dgm:prSet>
      <dgm:spPr/>
    </dgm:pt>
    <dgm:pt modelId="{558D4D70-F0B1-4184-AC48-6AA9EC7C0883}" type="pres">
      <dgm:prSet presAssocID="{50F4F925-C83B-4A6F-9907-DFD2FD6B09B4}" presName="spVertical2" presStyleCnt="0"/>
      <dgm:spPr/>
    </dgm:pt>
    <dgm:pt modelId="{A60AC205-AA3D-4939-B1AD-621DC1EAC3F8}" type="pres">
      <dgm:prSet presAssocID="{50F4F925-C83B-4A6F-9907-DFD2FD6B09B4}" presName="spVertical3" presStyleCnt="0"/>
      <dgm:spPr/>
    </dgm:pt>
    <dgm:pt modelId="{9333B671-5CEA-4A87-8D7F-DD4DD390A2DC}" type="pres">
      <dgm:prSet presAssocID="{50F4F925-C83B-4A6F-9907-DFD2FD6B09B4}" presName="desTx" presStyleLbl="revTx" presStyleIdx="5" presStyleCnt="8">
        <dgm:presLayoutVars>
          <dgm:bulletEnabled val="1"/>
        </dgm:presLayoutVars>
      </dgm:prSet>
      <dgm:spPr/>
    </dgm:pt>
    <dgm:pt modelId="{B7EE3FF5-5D41-43F2-B0C2-1D13E50D8FBD}" type="pres">
      <dgm:prSet presAssocID="{CEC593E7-8D31-4DEB-AA64-3D6DA8C78EC7}" presName="space" presStyleCnt="0"/>
      <dgm:spPr/>
    </dgm:pt>
    <dgm:pt modelId="{E53C277D-9149-415B-9C57-6AF79ACC467C}" type="pres">
      <dgm:prSet presAssocID="{C564707D-6321-4694-B1E4-0EE5450A610A}" presName="linV" presStyleCnt="0"/>
      <dgm:spPr/>
    </dgm:pt>
    <dgm:pt modelId="{84B498CD-7408-4E8E-A705-2ED334978905}" type="pres">
      <dgm:prSet presAssocID="{C564707D-6321-4694-B1E4-0EE5450A610A}" presName="spVertical1" presStyleCnt="0"/>
      <dgm:spPr/>
    </dgm:pt>
    <dgm:pt modelId="{867F30F9-112E-45C5-9611-FD5390DD7486}" type="pres">
      <dgm:prSet presAssocID="{C564707D-6321-4694-B1E4-0EE5450A610A}" presName="parTx" presStyleLbl="revTx" presStyleIdx="6" presStyleCnt="8">
        <dgm:presLayoutVars>
          <dgm:chMax val="0"/>
          <dgm:chPref val="0"/>
          <dgm:bulletEnabled val="1"/>
        </dgm:presLayoutVars>
      </dgm:prSet>
      <dgm:spPr/>
    </dgm:pt>
    <dgm:pt modelId="{AD6D3D42-D1A0-41CD-BB66-D1AEEABD5C8C}" type="pres">
      <dgm:prSet presAssocID="{C564707D-6321-4694-B1E4-0EE5450A610A}" presName="spVertical2" presStyleCnt="0"/>
      <dgm:spPr/>
    </dgm:pt>
    <dgm:pt modelId="{6A98BC56-34FE-4CA9-8836-2076040D2F9D}" type="pres">
      <dgm:prSet presAssocID="{C564707D-6321-4694-B1E4-0EE5450A610A}" presName="spVertical3" presStyleCnt="0"/>
      <dgm:spPr/>
    </dgm:pt>
    <dgm:pt modelId="{6E455BEF-EFE1-4BA5-8DBC-8DEB828E540B}" type="pres">
      <dgm:prSet presAssocID="{C564707D-6321-4694-B1E4-0EE5450A610A}" presName="desTx" presStyleLbl="revTx" presStyleIdx="7" presStyleCnt="8">
        <dgm:presLayoutVars>
          <dgm:bulletEnabled val="1"/>
        </dgm:presLayoutVars>
      </dgm:prSet>
      <dgm:spPr/>
    </dgm:pt>
    <dgm:pt modelId="{0FC60E33-A70B-4809-9198-7812829D505E}" type="pres">
      <dgm:prSet presAssocID="{5CDEAF19-966D-4506-A0F5-CDB8FED635E3}" presName="padding2" presStyleCnt="0"/>
      <dgm:spPr/>
    </dgm:pt>
    <dgm:pt modelId="{66491F7E-5445-4DB5-95AC-76B200B1A544}" type="pres">
      <dgm:prSet presAssocID="{5CDEAF19-966D-4506-A0F5-CDB8FED635E3}" presName="negArrow" presStyleCnt="0"/>
      <dgm:spPr/>
    </dgm:pt>
    <dgm:pt modelId="{AEEC9684-9BA8-4811-97F5-D72FE77CBBE0}" type="pres">
      <dgm:prSet presAssocID="{5CDEAF19-966D-4506-A0F5-CDB8FED635E3}" presName="backgroundArrow" presStyleLbl="node1" presStyleIdx="0" presStyleCnt="1"/>
      <dgm:spPr/>
    </dgm:pt>
  </dgm:ptLst>
  <dgm:cxnLst>
    <dgm:cxn modelId="{2F732104-A134-4CDE-91B9-F1419787BB2D}" srcId="{50F4F925-C83B-4A6F-9907-DFD2FD6B09B4}" destId="{865797CD-6A83-4D8D-BA52-CF14067793EB}" srcOrd="2" destOrd="0" parTransId="{7ABA815C-3ACC-4CF9-BF5D-6CEDE45B3F85}" sibTransId="{A9984759-BDBA-4CDF-97C4-9AF64EBE2A1A}"/>
    <dgm:cxn modelId="{94287805-7699-4D79-9969-CDFF346F575A}" srcId="{6A487E52-8DF6-44B4-BAE0-1D7D967164EF}" destId="{FC1C3BAB-EDA3-4CA3-BD5E-A8631BFCB215}" srcOrd="1" destOrd="0" parTransId="{A3928BD4-259A-4524-B5DB-B4CF52A0ECCB}" sibTransId="{FD2F7C7C-5B8F-409C-83AE-125A633CB0B8}"/>
    <dgm:cxn modelId="{61FD8F12-169F-4F28-BB55-4D174AAA36C5}" srcId="{1B90BDD9-C8D5-4E9A-AA8B-0E1C0D418011}" destId="{419EACC1-0538-49E2-ABBA-701437A03B4F}" srcOrd="2" destOrd="0" parTransId="{61184ECB-C6BC-4C2F-812F-3A1DF8B46D53}" sibTransId="{0AD67D20-7CE5-4506-93D3-BA9BACFBA876}"/>
    <dgm:cxn modelId="{C8A41D1B-703D-4F32-992A-EF96C0F7410D}" srcId="{5CDEAF19-966D-4506-A0F5-CDB8FED635E3}" destId="{50F4F925-C83B-4A6F-9907-DFD2FD6B09B4}" srcOrd="2" destOrd="0" parTransId="{5BB00E68-FA3D-401C-80CB-96B83908E175}" sibTransId="{CEC593E7-8D31-4DEB-AA64-3D6DA8C78EC7}"/>
    <dgm:cxn modelId="{C06F351F-1783-4247-9DEB-ED7F13E34C4F}" type="presOf" srcId="{5CDEAF19-966D-4506-A0F5-CDB8FED635E3}" destId="{B297329E-DD96-4358-B408-295B68BD76A6}" srcOrd="0" destOrd="0" presId="urn:microsoft.com/office/officeart/2005/8/layout/hProcess3"/>
    <dgm:cxn modelId="{1A6EAE28-0B4D-4F1B-9499-A69D2E81D0B5}" srcId="{6A487E52-8DF6-44B4-BAE0-1D7D967164EF}" destId="{FBEA620A-F5C0-4F2A-912E-25C030720E68}" srcOrd="0" destOrd="0" parTransId="{49D7D7F5-ABFE-4664-A0C3-AC68DEB6C509}" sibTransId="{B58E73FE-4995-44BD-BA1A-718EF1F9EC4A}"/>
    <dgm:cxn modelId="{D264D829-41E2-4FA3-A7A8-5DE0F7D14D0F}" srcId="{1B90BDD9-C8D5-4E9A-AA8B-0E1C0D418011}" destId="{5D7306B2-4ADE-4C1F-B08D-F2020BE0C465}" srcOrd="1" destOrd="0" parTransId="{CF57424E-7A1D-4081-A744-AED385B9EA70}" sibTransId="{7AB443BA-A906-4629-A888-78666E519319}"/>
    <dgm:cxn modelId="{46D8192F-BEA1-43E9-999B-1E980A032222}" type="presOf" srcId="{1B90BDD9-C8D5-4E9A-AA8B-0E1C0D418011}" destId="{BB46A633-1952-4615-A60C-EF426813B659}" srcOrd="0" destOrd="0" presId="urn:microsoft.com/office/officeart/2005/8/layout/hProcess3"/>
    <dgm:cxn modelId="{D8EA4E3B-F27C-4914-B8D3-BBF0A2ADD9EC}" type="presOf" srcId="{FC1C3BAB-EDA3-4CA3-BD5E-A8631BFCB215}" destId="{F0D20D86-BF43-490F-99F7-1A7EFF8B0230}" srcOrd="0" destOrd="2" presId="urn:microsoft.com/office/officeart/2005/8/layout/hProcess3"/>
    <dgm:cxn modelId="{08521340-DACF-4AAC-909E-9C77FB71AFD5}" type="presOf" srcId="{5D7306B2-4ADE-4C1F-B08D-F2020BE0C465}" destId="{951D1E00-A120-4968-9FEC-C3298D83F21C}" srcOrd="0" destOrd="1" presId="urn:microsoft.com/office/officeart/2005/8/layout/hProcess3"/>
    <dgm:cxn modelId="{6FFFCC42-59E1-4783-A74B-8F8FB9ABB4B2}" type="presOf" srcId="{6A487E52-8DF6-44B4-BAE0-1D7D967164EF}" destId="{BAE3046C-722A-4F07-9EB8-53070ED53B3F}" srcOrd="0" destOrd="0" presId="urn:microsoft.com/office/officeart/2005/8/layout/hProcess3"/>
    <dgm:cxn modelId="{6E75CC64-440E-4C81-934B-9AC422C7F911}" type="presOf" srcId="{0FD1AFE2-CBE0-4E7C-BAB6-A926B4CC240C}" destId="{6E455BEF-EFE1-4BA5-8DBC-8DEB828E540B}" srcOrd="0" destOrd="0" presId="urn:microsoft.com/office/officeart/2005/8/layout/hProcess3"/>
    <dgm:cxn modelId="{ACDEBB69-8992-470B-9915-59492CA248E9}" srcId="{50F4F925-C83B-4A6F-9907-DFD2FD6B09B4}" destId="{AB983633-F46F-4D66-A0FA-7C086B93ECA7}" srcOrd="3" destOrd="0" parTransId="{79D2A90F-C4CB-4232-9295-41312E1ADDBF}" sibTransId="{47C8EE7E-21A9-4C66-8D22-A05ED3084A61}"/>
    <dgm:cxn modelId="{8A8B5958-AFAB-4D05-AD6B-E00797834EB7}" type="presOf" srcId="{865797CD-6A83-4D8D-BA52-CF14067793EB}" destId="{9333B671-5CEA-4A87-8D7F-DD4DD390A2DC}" srcOrd="0" destOrd="3" presId="urn:microsoft.com/office/officeart/2005/8/layout/hProcess3"/>
    <dgm:cxn modelId="{A8EA1A59-52F2-4937-9FD9-5D4651EB41AD}" srcId="{5CDEAF19-966D-4506-A0F5-CDB8FED635E3}" destId="{1B90BDD9-C8D5-4E9A-AA8B-0E1C0D418011}" srcOrd="0" destOrd="0" parTransId="{DCA56C68-090D-4A13-A44E-040B498993F4}" sibTransId="{98DB5094-4F32-494C-8667-1AF486D1B0B3}"/>
    <dgm:cxn modelId="{31A8087F-F63C-401D-BD56-B3DA697E5BEA}" type="presOf" srcId="{4A34F5FD-F47A-46B4-8142-9AFD273EF715}" destId="{9333B671-5CEA-4A87-8D7F-DD4DD390A2DC}" srcOrd="0" destOrd="0" presId="urn:microsoft.com/office/officeart/2005/8/layout/hProcess3"/>
    <dgm:cxn modelId="{71C2F288-F66F-435C-9797-FD90865E906C}" srcId="{1B90BDD9-C8D5-4E9A-AA8B-0E1C0D418011}" destId="{7349534D-6F25-4248-A4F9-A6DB35C28487}" srcOrd="0" destOrd="0" parTransId="{03BC81AE-B561-4475-ACAB-C234659AFC24}" sibTransId="{FE880769-FC61-4205-B4F3-50BA8BB0E42B}"/>
    <dgm:cxn modelId="{556BED8C-D052-4F59-A911-5083D21F2E5E}" srcId="{5CDEAF19-966D-4506-A0F5-CDB8FED635E3}" destId="{6A487E52-8DF6-44B4-BAE0-1D7D967164EF}" srcOrd="1" destOrd="0" parTransId="{BDA416E0-EC1A-4A26-8B4F-44302C41F8CF}" sibTransId="{F2334388-F074-43E9-B208-92E3F79D8391}"/>
    <dgm:cxn modelId="{B170F293-9D2E-4FC8-8374-3C8BD8CC0BFE}" type="presOf" srcId="{FBEA620A-F5C0-4F2A-912E-25C030720E68}" destId="{F0D20D86-BF43-490F-99F7-1A7EFF8B0230}" srcOrd="0" destOrd="0" presId="urn:microsoft.com/office/officeart/2005/8/layout/hProcess3"/>
    <dgm:cxn modelId="{CE1F8896-36AA-4B17-BC41-D019EAA1977A}" srcId="{C564707D-6321-4694-B1E4-0EE5450A610A}" destId="{0FD1AFE2-CBE0-4E7C-BAB6-A926B4CC240C}" srcOrd="0" destOrd="0" parTransId="{393678E1-FFD9-4401-919A-1896422CB13D}" sibTransId="{8D850E11-8EB2-4779-B711-5D7BAEB5BB73}"/>
    <dgm:cxn modelId="{FF5441A0-1936-41C8-A157-FDEFB06D53CE}" type="presOf" srcId="{C564707D-6321-4694-B1E4-0EE5450A610A}" destId="{867F30F9-112E-45C5-9611-FD5390DD7486}" srcOrd="0" destOrd="0" presId="urn:microsoft.com/office/officeart/2005/8/layout/hProcess3"/>
    <dgm:cxn modelId="{E04698AA-7B7D-4F47-8790-B8744B424429}" srcId="{4A34F5FD-F47A-46B4-8142-9AFD273EF715}" destId="{F0355450-357E-4E0E-890B-12E356D263FC}" srcOrd="0" destOrd="0" parTransId="{B5E744D6-0327-4DB7-920F-B91554B069D4}" sibTransId="{3E8E5109-FF9D-4E64-BC1F-B10E65DC5D45}"/>
    <dgm:cxn modelId="{94443FB9-3CCD-4808-B516-A21E9256BF21}" type="presOf" srcId="{F0355450-357E-4E0E-890B-12E356D263FC}" destId="{9333B671-5CEA-4A87-8D7F-DD4DD390A2DC}" srcOrd="0" destOrd="1" presId="urn:microsoft.com/office/officeart/2005/8/layout/hProcess3"/>
    <dgm:cxn modelId="{5C2B6ABA-7A53-4402-B4AD-30E0555C5F81}" srcId="{5CDEAF19-966D-4506-A0F5-CDB8FED635E3}" destId="{C564707D-6321-4694-B1E4-0EE5450A610A}" srcOrd="3" destOrd="0" parTransId="{4CB6FF21-DDFA-481C-BB41-59F1F26B933F}" sibTransId="{22D32F9B-C47F-4648-BA60-5B380B3A3889}"/>
    <dgm:cxn modelId="{E935C7BD-A143-447D-B0D7-2EC58226C790}" type="presOf" srcId="{805B4D69-CAD2-4735-908A-E3EF69596C67}" destId="{9333B671-5CEA-4A87-8D7F-DD4DD390A2DC}" srcOrd="0" destOrd="2" presId="urn:microsoft.com/office/officeart/2005/8/layout/hProcess3"/>
    <dgm:cxn modelId="{21B9E1D4-5356-404E-A771-7680A86486FC}" type="presOf" srcId="{AB983633-F46F-4D66-A0FA-7C086B93ECA7}" destId="{9333B671-5CEA-4A87-8D7F-DD4DD390A2DC}" srcOrd="0" destOrd="4" presId="urn:microsoft.com/office/officeart/2005/8/layout/hProcess3"/>
    <dgm:cxn modelId="{8111D7D8-830B-47DF-85F9-D5FA8E1CAB15}" type="presOf" srcId="{0D45C1EE-8384-4F6A-BFF6-3920A1E65C73}" destId="{F0D20D86-BF43-490F-99F7-1A7EFF8B0230}" srcOrd="0" destOrd="1" presId="urn:microsoft.com/office/officeart/2005/8/layout/hProcess3"/>
    <dgm:cxn modelId="{D94BF2DD-8026-4519-8746-A8CD2C3A2E97}" type="presOf" srcId="{419EACC1-0538-49E2-ABBA-701437A03B4F}" destId="{951D1E00-A120-4968-9FEC-C3298D83F21C}" srcOrd="0" destOrd="2" presId="urn:microsoft.com/office/officeart/2005/8/layout/hProcess3"/>
    <dgm:cxn modelId="{6E0CEDE6-DB16-43FD-B11B-98584294683E}" srcId="{50F4F925-C83B-4A6F-9907-DFD2FD6B09B4}" destId="{805B4D69-CAD2-4735-908A-E3EF69596C67}" srcOrd="1" destOrd="0" parTransId="{359C70A4-75FA-4607-B6D0-7CA78D5F66E8}" sibTransId="{89A54AC5-6C1B-4B0F-AFF6-0619299A3B9B}"/>
    <dgm:cxn modelId="{C472B5E7-BF32-4E10-ADA4-C346A70C6E63}" type="presOf" srcId="{50F4F925-C83B-4A6F-9907-DFD2FD6B09B4}" destId="{EA2D72CF-C159-424D-86D0-31982133582B}" srcOrd="0" destOrd="0" presId="urn:microsoft.com/office/officeart/2005/8/layout/hProcess3"/>
    <dgm:cxn modelId="{C772B1EF-A0E6-41A1-9AA1-4C8A46F8BB90}" srcId="{FBEA620A-F5C0-4F2A-912E-25C030720E68}" destId="{0D45C1EE-8384-4F6A-BFF6-3920A1E65C73}" srcOrd="0" destOrd="0" parTransId="{A2ABF8F0-D84A-4208-AA5B-90D512EA5F98}" sibTransId="{FCF60A04-9E24-4959-B7BE-3A7CE32FCB4B}"/>
    <dgm:cxn modelId="{9435C1F0-7F8E-47C2-BB52-FC1D6B722EB1}" srcId="{50F4F925-C83B-4A6F-9907-DFD2FD6B09B4}" destId="{4A34F5FD-F47A-46B4-8142-9AFD273EF715}" srcOrd="0" destOrd="0" parTransId="{A77A2C43-317E-48EE-9798-C485674F2FD7}" sibTransId="{783EEC9D-50CA-4527-B1E9-6A540A6DDB60}"/>
    <dgm:cxn modelId="{E96B6CF3-3953-4F5F-AD5B-E3A434D7D187}" type="presOf" srcId="{7349534D-6F25-4248-A4F9-A6DB35C28487}" destId="{951D1E00-A120-4968-9FEC-C3298D83F21C}" srcOrd="0" destOrd="0" presId="urn:microsoft.com/office/officeart/2005/8/layout/hProcess3"/>
    <dgm:cxn modelId="{5B1D144F-94C4-48F0-8BF8-8D803A7F8458}" type="presParOf" srcId="{B297329E-DD96-4358-B408-295B68BD76A6}" destId="{7435379F-3420-44B9-BE10-92E6F01B9CAA}" srcOrd="0" destOrd="0" presId="urn:microsoft.com/office/officeart/2005/8/layout/hProcess3"/>
    <dgm:cxn modelId="{BEA29692-5952-4413-9BCA-D7309ACD419A}" type="presParOf" srcId="{B297329E-DD96-4358-B408-295B68BD76A6}" destId="{9B59BAB5-8063-4C3A-B535-491FB1041D5B}" srcOrd="1" destOrd="0" presId="urn:microsoft.com/office/officeart/2005/8/layout/hProcess3"/>
    <dgm:cxn modelId="{424E414E-B3A2-430A-A279-A2F24C6A2893}" type="presParOf" srcId="{9B59BAB5-8063-4C3A-B535-491FB1041D5B}" destId="{57D4CE0E-9927-40D2-B05B-9FF65A8053B3}" srcOrd="0" destOrd="0" presId="urn:microsoft.com/office/officeart/2005/8/layout/hProcess3"/>
    <dgm:cxn modelId="{F178EA6E-3021-45F7-AA87-09D9B2868036}" type="presParOf" srcId="{9B59BAB5-8063-4C3A-B535-491FB1041D5B}" destId="{02BE93E0-B394-4109-ABDC-2E3F629D847A}" srcOrd="1" destOrd="0" presId="urn:microsoft.com/office/officeart/2005/8/layout/hProcess3"/>
    <dgm:cxn modelId="{EDE23B38-38C0-42B6-B513-F4414583D76E}" type="presParOf" srcId="{02BE93E0-B394-4109-ABDC-2E3F629D847A}" destId="{B1D45DA8-AE5A-473C-875A-AB6D5DB6575C}" srcOrd="0" destOrd="0" presId="urn:microsoft.com/office/officeart/2005/8/layout/hProcess3"/>
    <dgm:cxn modelId="{56B9ED06-B60D-4109-AA86-2F544FDECBAC}" type="presParOf" srcId="{02BE93E0-B394-4109-ABDC-2E3F629D847A}" destId="{BB46A633-1952-4615-A60C-EF426813B659}" srcOrd="1" destOrd="0" presId="urn:microsoft.com/office/officeart/2005/8/layout/hProcess3"/>
    <dgm:cxn modelId="{2357AD3E-70CA-4E49-8E9D-D5105EA4FB58}" type="presParOf" srcId="{02BE93E0-B394-4109-ABDC-2E3F629D847A}" destId="{7BDC5A99-7ACE-4A52-AE09-0ED801856FAA}" srcOrd="2" destOrd="0" presId="urn:microsoft.com/office/officeart/2005/8/layout/hProcess3"/>
    <dgm:cxn modelId="{433787D0-E24F-47F2-962A-F5B0B0B1AA6E}" type="presParOf" srcId="{02BE93E0-B394-4109-ABDC-2E3F629D847A}" destId="{A8E2EC58-0BFE-492D-8FFB-35B29242A6B5}" srcOrd="3" destOrd="0" presId="urn:microsoft.com/office/officeart/2005/8/layout/hProcess3"/>
    <dgm:cxn modelId="{F5D273BB-2055-4809-8CCA-A6BD9E9FC933}" type="presParOf" srcId="{02BE93E0-B394-4109-ABDC-2E3F629D847A}" destId="{951D1E00-A120-4968-9FEC-C3298D83F21C}" srcOrd="4" destOrd="0" presId="urn:microsoft.com/office/officeart/2005/8/layout/hProcess3"/>
    <dgm:cxn modelId="{215746EA-5B3D-41D8-B2A7-64657840F922}" type="presParOf" srcId="{9B59BAB5-8063-4C3A-B535-491FB1041D5B}" destId="{C779507A-9DE5-415E-9A59-5A36A8F370AF}" srcOrd="2" destOrd="0" presId="urn:microsoft.com/office/officeart/2005/8/layout/hProcess3"/>
    <dgm:cxn modelId="{5E3497B2-469E-495C-8619-7CBC95FEFC50}" type="presParOf" srcId="{9B59BAB5-8063-4C3A-B535-491FB1041D5B}" destId="{05701358-202E-4FFD-A9C8-2899A3CB6CAD}" srcOrd="3" destOrd="0" presId="urn:microsoft.com/office/officeart/2005/8/layout/hProcess3"/>
    <dgm:cxn modelId="{7A8F6587-0E81-4E80-B959-8B7BEC081A4E}" type="presParOf" srcId="{05701358-202E-4FFD-A9C8-2899A3CB6CAD}" destId="{574B3FA6-7662-466A-9A2B-8AB67A48523A}" srcOrd="0" destOrd="0" presId="urn:microsoft.com/office/officeart/2005/8/layout/hProcess3"/>
    <dgm:cxn modelId="{7127C9D3-BDC7-48F1-992B-C397266F719D}" type="presParOf" srcId="{05701358-202E-4FFD-A9C8-2899A3CB6CAD}" destId="{BAE3046C-722A-4F07-9EB8-53070ED53B3F}" srcOrd="1" destOrd="0" presId="urn:microsoft.com/office/officeart/2005/8/layout/hProcess3"/>
    <dgm:cxn modelId="{4726BC44-DAA9-4146-8D41-402EEF0FEBE4}" type="presParOf" srcId="{05701358-202E-4FFD-A9C8-2899A3CB6CAD}" destId="{C24B4FEE-6911-462D-A520-7ADA35D71B8C}" srcOrd="2" destOrd="0" presId="urn:microsoft.com/office/officeart/2005/8/layout/hProcess3"/>
    <dgm:cxn modelId="{CE7DAC8B-A607-40EF-8B0C-C034A06A60B7}" type="presParOf" srcId="{05701358-202E-4FFD-A9C8-2899A3CB6CAD}" destId="{EB181EEE-FEF3-4361-81BB-946BF47140DF}" srcOrd="3" destOrd="0" presId="urn:microsoft.com/office/officeart/2005/8/layout/hProcess3"/>
    <dgm:cxn modelId="{2D05DB90-EF58-412B-BFB0-3B07033C1E9E}" type="presParOf" srcId="{05701358-202E-4FFD-A9C8-2899A3CB6CAD}" destId="{F0D20D86-BF43-490F-99F7-1A7EFF8B0230}" srcOrd="4" destOrd="0" presId="urn:microsoft.com/office/officeart/2005/8/layout/hProcess3"/>
    <dgm:cxn modelId="{65A62D59-274A-4672-B1DD-6BC2AC79FEA4}" type="presParOf" srcId="{9B59BAB5-8063-4C3A-B535-491FB1041D5B}" destId="{D273B955-744B-4C00-88ED-053B12526B1F}" srcOrd="4" destOrd="0" presId="urn:microsoft.com/office/officeart/2005/8/layout/hProcess3"/>
    <dgm:cxn modelId="{0C4A280B-AF0A-4ED8-8784-37134D05AACE}" type="presParOf" srcId="{9B59BAB5-8063-4C3A-B535-491FB1041D5B}" destId="{6917BA68-F5FC-4533-8072-C6D764798DD4}" srcOrd="5" destOrd="0" presId="urn:microsoft.com/office/officeart/2005/8/layout/hProcess3"/>
    <dgm:cxn modelId="{57CC7108-6408-42D6-A8B2-F729471DC299}" type="presParOf" srcId="{6917BA68-F5FC-4533-8072-C6D764798DD4}" destId="{7F8BFECD-2CA0-4BFB-8A13-2FFF25D8768B}" srcOrd="0" destOrd="0" presId="urn:microsoft.com/office/officeart/2005/8/layout/hProcess3"/>
    <dgm:cxn modelId="{FDCB1282-C4B0-41E8-8E2B-ED7768F245CF}" type="presParOf" srcId="{6917BA68-F5FC-4533-8072-C6D764798DD4}" destId="{EA2D72CF-C159-424D-86D0-31982133582B}" srcOrd="1" destOrd="0" presId="urn:microsoft.com/office/officeart/2005/8/layout/hProcess3"/>
    <dgm:cxn modelId="{70F7D957-2CA6-4B35-8B17-49AA63AA287A}" type="presParOf" srcId="{6917BA68-F5FC-4533-8072-C6D764798DD4}" destId="{558D4D70-F0B1-4184-AC48-6AA9EC7C0883}" srcOrd="2" destOrd="0" presId="urn:microsoft.com/office/officeart/2005/8/layout/hProcess3"/>
    <dgm:cxn modelId="{1C85A9BD-49B8-41DE-BD60-F8F89878EBA3}" type="presParOf" srcId="{6917BA68-F5FC-4533-8072-C6D764798DD4}" destId="{A60AC205-AA3D-4939-B1AD-621DC1EAC3F8}" srcOrd="3" destOrd="0" presId="urn:microsoft.com/office/officeart/2005/8/layout/hProcess3"/>
    <dgm:cxn modelId="{F21C3A07-C7E5-4481-9C68-A2B6307ECE54}" type="presParOf" srcId="{6917BA68-F5FC-4533-8072-C6D764798DD4}" destId="{9333B671-5CEA-4A87-8D7F-DD4DD390A2DC}" srcOrd="4" destOrd="0" presId="urn:microsoft.com/office/officeart/2005/8/layout/hProcess3"/>
    <dgm:cxn modelId="{3D62A182-1E9D-4800-8AF4-FEE92E831087}" type="presParOf" srcId="{9B59BAB5-8063-4C3A-B535-491FB1041D5B}" destId="{B7EE3FF5-5D41-43F2-B0C2-1D13E50D8FBD}" srcOrd="6" destOrd="0" presId="urn:microsoft.com/office/officeart/2005/8/layout/hProcess3"/>
    <dgm:cxn modelId="{3886F74C-7F5C-4F79-9CAC-434688866ED4}" type="presParOf" srcId="{9B59BAB5-8063-4C3A-B535-491FB1041D5B}" destId="{E53C277D-9149-415B-9C57-6AF79ACC467C}" srcOrd="7" destOrd="0" presId="urn:microsoft.com/office/officeart/2005/8/layout/hProcess3"/>
    <dgm:cxn modelId="{941846CA-AA2F-4345-BC28-BD2B0D62730E}" type="presParOf" srcId="{E53C277D-9149-415B-9C57-6AF79ACC467C}" destId="{84B498CD-7408-4E8E-A705-2ED334978905}" srcOrd="0" destOrd="0" presId="urn:microsoft.com/office/officeart/2005/8/layout/hProcess3"/>
    <dgm:cxn modelId="{6C4DF5A9-3D0A-4F1A-9E8B-C6694586DFCE}" type="presParOf" srcId="{E53C277D-9149-415B-9C57-6AF79ACC467C}" destId="{867F30F9-112E-45C5-9611-FD5390DD7486}" srcOrd="1" destOrd="0" presId="urn:microsoft.com/office/officeart/2005/8/layout/hProcess3"/>
    <dgm:cxn modelId="{E328EEBA-1D28-4979-94B4-5FACD7F1F727}" type="presParOf" srcId="{E53C277D-9149-415B-9C57-6AF79ACC467C}" destId="{AD6D3D42-D1A0-41CD-BB66-D1AEEABD5C8C}" srcOrd="2" destOrd="0" presId="urn:microsoft.com/office/officeart/2005/8/layout/hProcess3"/>
    <dgm:cxn modelId="{4539A174-85C2-469D-943C-80389FDEDAC8}" type="presParOf" srcId="{E53C277D-9149-415B-9C57-6AF79ACC467C}" destId="{6A98BC56-34FE-4CA9-8836-2076040D2F9D}" srcOrd="3" destOrd="0" presId="urn:microsoft.com/office/officeart/2005/8/layout/hProcess3"/>
    <dgm:cxn modelId="{E027169F-A6A7-40AA-8656-1F1233B80481}" type="presParOf" srcId="{E53C277D-9149-415B-9C57-6AF79ACC467C}" destId="{6E455BEF-EFE1-4BA5-8DBC-8DEB828E540B}" srcOrd="4" destOrd="0" presId="urn:microsoft.com/office/officeart/2005/8/layout/hProcess3"/>
    <dgm:cxn modelId="{7C6CD121-625C-43F8-B0BD-AF99E9559C7E}" type="presParOf" srcId="{9B59BAB5-8063-4C3A-B535-491FB1041D5B}" destId="{0FC60E33-A70B-4809-9198-7812829D505E}" srcOrd="8" destOrd="0" presId="urn:microsoft.com/office/officeart/2005/8/layout/hProcess3"/>
    <dgm:cxn modelId="{C1F2A2FD-D761-45FC-8A18-F9FC6B7C2F21}" type="presParOf" srcId="{9B59BAB5-8063-4C3A-B535-491FB1041D5B}" destId="{66491F7E-5445-4DB5-95AC-76B200B1A544}" srcOrd="9" destOrd="0" presId="urn:microsoft.com/office/officeart/2005/8/layout/hProcess3"/>
    <dgm:cxn modelId="{1DCACCB7-C602-4F4F-B187-78E7A9FBD28D}" type="presParOf" srcId="{9B59BAB5-8063-4C3A-B535-491FB1041D5B}" destId="{AEEC9684-9BA8-4811-97F5-D72FE77CBBE0}" srcOrd="10" destOrd="0" presId="urn:microsoft.com/office/officeart/2005/8/layout/h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932DF4-DF84-4167-9EDC-4280A4C31C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9BBF07-E9BF-4D5D-853C-8F051B56003F}">
      <dgm:prSet phldrT="[Text]"/>
      <dgm:spPr/>
      <dgm:t>
        <a:bodyPr/>
        <a:lstStyle/>
        <a:p>
          <a:r>
            <a:rPr lang="en-US" dirty="0"/>
            <a:t>Post-COVID 19 Industry Winners</a:t>
          </a:r>
        </a:p>
      </dgm:t>
    </dgm:pt>
    <dgm:pt modelId="{A6A49243-94AC-4875-89C4-0D7DB4A6A228}" type="parTrans" cxnId="{8BF3E07D-84E9-4AA9-A447-BFF9059A5CE4}">
      <dgm:prSet/>
      <dgm:spPr/>
      <dgm:t>
        <a:bodyPr/>
        <a:lstStyle/>
        <a:p>
          <a:endParaRPr lang="en-US"/>
        </a:p>
      </dgm:t>
    </dgm:pt>
    <dgm:pt modelId="{46B6FDA4-F018-4C23-9CF9-DBFAF52B5F37}" type="sibTrans" cxnId="{8BF3E07D-84E9-4AA9-A447-BFF9059A5CE4}">
      <dgm:prSet/>
      <dgm:spPr/>
      <dgm:t>
        <a:bodyPr/>
        <a:lstStyle/>
        <a:p>
          <a:endParaRPr lang="en-US"/>
        </a:p>
      </dgm:t>
    </dgm:pt>
    <dgm:pt modelId="{BEBA3FE3-46D1-4E78-9F1A-D695C802573E}">
      <dgm:prSet phldrT="[Text]"/>
      <dgm:spPr/>
      <dgm:t>
        <a:bodyPr/>
        <a:lstStyle/>
        <a:p>
          <a:r>
            <a:rPr lang="en-US" dirty="0"/>
            <a:t>E-Commerce</a:t>
          </a:r>
        </a:p>
      </dgm:t>
    </dgm:pt>
    <dgm:pt modelId="{0663816F-99A2-4437-9C69-0B90E2151967}" type="parTrans" cxnId="{6D0287AB-2377-4AA6-A30B-F382E4B91865}">
      <dgm:prSet/>
      <dgm:spPr/>
      <dgm:t>
        <a:bodyPr/>
        <a:lstStyle/>
        <a:p>
          <a:endParaRPr lang="en-US"/>
        </a:p>
      </dgm:t>
    </dgm:pt>
    <dgm:pt modelId="{4C33B4D2-885F-4ADD-9ED4-647BAE0E0308}" type="sibTrans" cxnId="{6D0287AB-2377-4AA6-A30B-F382E4B91865}">
      <dgm:prSet/>
      <dgm:spPr/>
      <dgm:t>
        <a:bodyPr/>
        <a:lstStyle/>
        <a:p>
          <a:endParaRPr lang="en-US"/>
        </a:p>
      </dgm:t>
    </dgm:pt>
    <dgm:pt modelId="{4094FBEE-376E-4193-9B3A-3B13A6FA9FB0}">
      <dgm:prSet phldrT="[Text]"/>
      <dgm:spPr/>
      <dgm:t>
        <a:bodyPr/>
        <a:lstStyle/>
        <a:p>
          <a:r>
            <a:rPr lang="en-US" dirty="0"/>
            <a:t>Logistics</a:t>
          </a:r>
        </a:p>
      </dgm:t>
    </dgm:pt>
    <dgm:pt modelId="{B5FF8A31-E261-4493-A1B5-AA8C18B4A0BF}" type="parTrans" cxnId="{049CE0AE-3A4A-4B46-8E8C-2B6FC41312B3}">
      <dgm:prSet/>
      <dgm:spPr/>
      <dgm:t>
        <a:bodyPr/>
        <a:lstStyle/>
        <a:p>
          <a:endParaRPr lang="en-US"/>
        </a:p>
      </dgm:t>
    </dgm:pt>
    <dgm:pt modelId="{3CABF805-8824-4200-8B17-7E1F1F07AB41}" type="sibTrans" cxnId="{049CE0AE-3A4A-4B46-8E8C-2B6FC41312B3}">
      <dgm:prSet/>
      <dgm:spPr/>
      <dgm:t>
        <a:bodyPr/>
        <a:lstStyle/>
        <a:p>
          <a:endParaRPr lang="en-US"/>
        </a:p>
      </dgm:t>
    </dgm:pt>
    <dgm:pt modelId="{B338001F-3F5C-4586-ADE7-78AF555F5AFC}">
      <dgm:prSet phldrT="[Text]"/>
      <dgm:spPr/>
      <dgm:t>
        <a:bodyPr/>
        <a:lstStyle/>
        <a:p>
          <a:r>
            <a:rPr lang="en-US" dirty="0"/>
            <a:t>Medical Equipment Manufacturers</a:t>
          </a:r>
        </a:p>
      </dgm:t>
    </dgm:pt>
    <dgm:pt modelId="{F1798112-4773-4F23-BD24-DB74F059915E}" type="parTrans" cxnId="{DCCA08F5-EF6D-4504-8C5F-A126039D1483}">
      <dgm:prSet/>
      <dgm:spPr/>
      <dgm:t>
        <a:bodyPr/>
        <a:lstStyle/>
        <a:p>
          <a:endParaRPr lang="en-US"/>
        </a:p>
      </dgm:t>
    </dgm:pt>
    <dgm:pt modelId="{93E17BEC-1D18-4E41-9195-F7BE3B7D8868}" type="sibTrans" cxnId="{DCCA08F5-EF6D-4504-8C5F-A126039D1483}">
      <dgm:prSet/>
      <dgm:spPr/>
      <dgm:t>
        <a:bodyPr/>
        <a:lstStyle/>
        <a:p>
          <a:endParaRPr lang="en-US"/>
        </a:p>
      </dgm:t>
    </dgm:pt>
    <dgm:pt modelId="{F29EFEA4-CDA2-4210-99EC-6856A494DD28}">
      <dgm:prSet phldrT="[Text]"/>
      <dgm:spPr/>
      <dgm:t>
        <a:bodyPr/>
        <a:lstStyle/>
        <a:p>
          <a:r>
            <a:rPr lang="en-US" dirty="0"/>
            <a:t>PhRMA</a:t>
          </a:r>
        </a:p>
      </dgm:t>
    </dgm:pt>
    <dgm:pt modelId="{7F2671AC-7E64-4731-B935-03AAC7974F78}" type="parTrans" cxnId="{71CE6D48-6583-4488-826E-74DB525081CA}">
      <dgm:prSet/>
      <dgm:spPr/>
      <dgm:t>
        <a:bodyPr/>
        <a:lstStyle/>
        <a:p>
          <a:endParaRPr lang="en-US"/>
        </a:p>
      </dgm:t>
    </dgm:pt>
    <dgm:pt modelId="{8B03F302-FF58-4A8D-B1DF-D1C87D968BEF}" type="sibTrans" cxnId="{71CE6D48-6583-4488-826E-74DB525081CA}">
      <dgm:prSet/>
      <dgm:spPr/>
      <dgm:t>
        <a:bodyPr/>
        <a:lstStyle/>
        <a:p>
          <a:endParaRPr lang="en-US"/>
        </a:p>
      </dgm:t>
    </dgm:pt>
    <dgm:pt modelId="{5829D384-9520-4BE7-A6CC-3DEC7ADE824E}">
      <dgm:prSet phldrT="[Text]"/>
      <dgm:spPr/>
      <dgm:t>
        <a:bodyPr/>
        <a:lstStyle/>
        <a:p>
          <a:r>
            <a:rPr lang="en-US" dirty="0"/>
            <a:t>Post-COVID 19 Industry Losers</a:t>
          </a:r>
        </a:p>
      </dgm:t>
    </dgm:pt>
    <dgm:pt modelId="{4FF83C40-10A4-4041-B739-94C6D2EEDDB0}" type="parTrans" cxnId="{8259AFCC-79C3-4704-B3DD-9FAE9F35779A}">
      <dgm:prSet/>
      <dgm:spPr/>
      <dgm:t>
        <a:bodyPr/>
        <a:lstStyle/>
        <a:p>
          <a:endParaRPr lang="en-US"/>
        </a:p>
      </dgm:t>
    </dgm:pt>
    <dgm:pt modelId="{10C1DB29-3ACF-482C-ADD7-BE82E3483E36}" type="sibTrans" cxnId="{8259AFCC-79C3-4704-B3DD-9FAE9F35779A}">
      <dgm:prSet/>
      <dgm:spPr/>
      <dgm:t>
        <a:bodyPr/>
        <a:lstStyle/>
        <a:p>
          <a:endParaRPr lang="en-US"/>
        </a:p>
      </dgm:t>
    </dgm:pt>
    <dgm:pt modelId="{4F2E8CC1-39F3-4D00-9AC0-091BC0C19D15}">
      <dgm:prSet phldrT="[Text]"/>
      <dgm:spPr/>
      <dgm:t>
        <a:bodyPr/>
        <a:lstStyle/>
        <a:p>
          <a:r>
            <a:rPr lang="en-US" dirty="0"/>
            <a:t>Traditional brick &amp; mortar retail</a:t>
          </a:r>
        </a:p>
      </dgm:t>
    </dgm:pt>
    <dgm:pt modelId="{6C311D8F-3025-4F51-A785-514819297A24}" type="parTrans" cxnId="{2095F467-C88E-452F-9206-CAA7F8295897}">
      <dgm:prSet/>
      <dgm:spPr/>
      <dgm:t>
        <a:bodyPr/>
        <a:lstStyle/>
        <a:p>
          <a:endParaRPr lang="en-US"/>
        </a:p>
      </dgm:t>
    </dgm:pt>
    <dgm:pt modelId="{853271C5-7C3E-462A-BD72-E6CDE533D64A}" type="sibTrans" cxnId="{2095F467-C88E-452F-9206-CAA7F8295897}">
      <dgm:prSet/>
      <dgm:spPr/>
      <dgm:t>
        <a:bodyPr/>
        <a:lstStyle/>
        <a:p>
          <a:endParaRPr lang="en-US"/>
        </a:p>
      </dgm:t>
    </dgm:pt>
    <dgm:pt modelId="{987A58B3-A82C-4387-A9E2-861D4E7A246E}">
      <dgm:prSet phldrT="[Text]"/>
      <dgm:spPr/>
      <dgm:t>
        <a:bodyPr/>
        <a:lstStyle/>
        <a:p>
          <a:r>
            <a:rPr lang="en-US" dirty="0"/>
            <a:t>Airlines</a:t>
          </a:r>
        </a:p>
      </dgm:t>
    </dgm:pt>
    <dgm:pt modelId="{5240FDA5-3560-4C2D-B35C-DC98191611A6}" type="parTrans" cxnId="{A1036C1B-6828-47D6-B672-FD9A167363F4}">
      <dgm:prSet/>
      <dgm:spPr/>
      <dgm:t>
        <a:bodyPr/>
        <a:lstStyle/>
        <a:p>
          <a:endParaRPr lang="en-US"/>
        </a:p>
      </dgm:t>
    </dgm:pt>
    <dgm:pt modelId="{F34FC4C1-9AE4-449D-B1FC-3B9CF1C9C52C}" type="sibTrans" cxnId="{A1036C1B-6828-47D6-B672-FD9A167363F4}">
      <dgm:prSet/>
      <dgm:spPr/>
      <dgm:t>
        <a:bodyPr/>
        <a:lstStyle/>
        <a:p>
          <a:endParaRPr lang="en-US"/>
        </a:p>
      </dgm:t>
    </dgm:pt>
    <dgm:pt modelId="{E9BF44E7-F293-4787-9DD9-D2E4EBDF41A0}">
      <dgm:prSet phldrT="[Text]"/>
      <dgm:spPr/>
      <dgm:t>
        <a:bodyPr/>
        <a:lstStyle/>
        <a:p>
          <a:r>
            <a:rPr lang="en-US" dirty="0"/>
            <a:t>Events</a:t>
          </a:r>
        </a:p>
      </dgm:t>
    </dgm:pt>
    <dgm:pt modelId="{CBF8502B-431E-4606-87BB-8F7F42E97C22}" type="parTrans" cxnId="{770DC11D-C769-4DEA-8DC3-C75AC75F221B}">
      <dgm:prSet/>
      <dgm:spPr/>
      <dgm:t>
        <a:bodyPr/>
        <a:lstStyle/>
        <a:p>
          <a:endParaRPr lang="en-US"/>
        </a:p>
      </dgm:t>
    </dgm:pt>
    <dgm:pt modelId="{FBCF151B-C96B-435E-9158-3987C0391165}" type="sibTrans" cxnId="{770DC11D-C769-4DEA-8DC3-C75AC75F221B}">
      <dgm:prSet/>
      <dgm:spPr/>
      <dgm:t>
        <a:bodyPr/>
        <a:lstStyle/>
        <a:p>
          <a:endParaRPr lang="en-US"/>
        </a:p>
      </dgm:t>
    </dgm:pt>
    <dgm:pt modelId="{31C6447C-DC50-48C8-8121-3E3825A200A8}">
      <dgm:prSet phldrT="[Text]"/>
      <dgm:spPr/>
      <dgm:t>
        <a:bodyPr/>
        <a:lstStyle/>
        <a:p>
          <a:r>
            <a:rPr lang="en-US" dirty="0"/>
            <a:t>Hospitality</a:t>
          </a:r>
        </a:p>
      </dgm:t>
    </dgm:pt>
    <dgm:pt modelId="{5B413641-3501-499E-A440-40C36419D505}" type="parTrans" cxnId="{C086E595-D4A1-4ADC-B926-98E7F94DBC90}">
      <dgm:prSet/>
      <dgm:spPr/>
      <dgm:t>
        <a:bodyPr/>
        <a:lstStyle/>
        <a:p>
          <a:endParaRPr lang="en-US"/>
        </a:p>
      </dgm:t>
    </dgm:pt>
    <dgm:pt modelId="{F6D8C7DA-BBE8-4B33-99DA-245860F05AC9}" type="sibTrans" cxnId="{C086E595-D4A1-4ADC-B926-98E7F94DBC90}">
      <dgm:prSet/>
      <dgm:spPr/>
      <dgm:t>
        <a:bodyPr/>
        <a:lstStyle/>
        <a:p>
          <a:endParaRPr lang="en-US"/>
        </a:p>
      </dgm:t>
    </dgm:pt>
    <dgm:pt modelId="{FFE36CE0-2CF6-4158-B148-33A98EC3D418}" type="pres">
      <dgm:prSet presAssocID="{FF932DF4-DF84-4167-9EDC-4280A4C31CE9}" presName="Name0" presStyleCnt="0">
        <dgm:presLayoutVars>
          <dgm:dir/>
          <dgm:animLvl val="lvl"/>
          <dgm:resizeHandles val="exact"/>
        </dgm:presLayoutVars>
      </dgm:prSet>
      <dgm:spPr/>
    </dgm:pt>
    <dgm:pt modelId="{9606B838-A2B0-48ED-AAC4-3EFC8AA722C5}" type="pres">
      <dgm:prSet presAssocID="{749BBF07-E9BF-4D5D-853C-8F051B56003F}" presName="composite" presStyleCnt="0"/>
      <dgm:spPr/>
    </dgm:pt>
    <dgm:pt modelId="{4EE026F8-0FDE-4609-BC0B-3FC30E3D0521}" type="pres">
      <dgm:prSet presAssocID="{749BBF07-E9BF-4D5D-853C-8F051B56003F}" presName="parTx" presStyleLbl="alignNode1" presStyleIdx="0" presStyleCnt="2">
        <dgm:presLayoutVars>
          <dgm:chMax val="0"/>
          <dgm:chPref val="0"/>
          <dgm:bulletEnabled val="1"/>
        </dgm:presLayoutVars>
      </dgm:prSet>
      <dgm:spPr/>
    </dgm:pt>
    <dgm:pt modelId="{C3D18452-2EA0-41E5-9F57-9A032572A722}" type="pres">
      <dgm:prSet presAssocID="{749BBF07-E9BF-4D5D-853C-8F051B56003F}" presName="desTx" presStyleLbl="alignAccFollowNode1" presStyleIdx="0" presStyleCnt="2">
        <dgm:presLayoutVars>
          <dgm:bulletEnabled val="1"/>
        </dgm:presLayoutVars>
      </dgm:prSet>
      <dgm:spPr/>
    </dgm:pt>
    <dgm:pt modelId="{960B99EC-4A68-4EE6-8F09-A75D7C910AE1}" type="pres">
      <dgm:prSet presAssocID="{46B6FDA4-F018-4C23-9CF9-DBFAF52B5F37}" presName="space" presStyleCnt="0"/>
      <dgm:spPr/>
    </dgm:pt>
    <dgm:pt modelId="{AC8EBF40-EFED-4C20-804D-A1AD96408328}" type="pres">
      <dgm:prSet presAssocID="{5829D384-9520-4BE7-A6CC-3DEC7ADE824E}" presName="composite" presStyleCnt="0"/>
      <dgm:spPr/>
    </dgm:pt>
    <dgm:pt modelId="{0D8D5A69-A7EB-4D23-9B61-9A70D0500FDE}" type="pres">
      <dgm:prSet presAssocID="{5829D384-9520-4BE7-A6CC-3DEC7ADE824E}" presName="parTx" presStyleLbl="alignNode1" presStyleIdx="1" presStyleCnt="2">
        <dgm:presLayoutVars>
          <dgm:chMax val="0"/>
          <dgm:chPref val="0"/>
          <dgm:bulletEnabled val="1"/>
        </dgm:presLayoutVars>
      </dgm:prSet>
      <dgm:spPr/>
    </dgm:pt>
    <dgm:pt modelId="{008E2AB8-3D3C-403C-B9AC-99D90A4655DA}" type="pres">
      <dgm:prSet presAssocID="{5829D384-9520-4BE7-A6CC-3DEC7ADE824E}" presName="desTx" presStyleLbl="alignAccFollowNode1" presStyleIdx="1" presStyleCnt="2">
        <dgm:presLayoutVars>
          <dgm:bulletEnabled val="1"/>
        </dgm:presLayoutVars>
      </dgm:prSet>
      <dgm:spPr/>
    </dgm:pt>
  </dgm:ptLst>
  <dgm:cxnLst>
    <dgm:cxn modelId="{4A3FD70B-D7E0-4254-9E68-0CA45F6717F5}" type="presOf" srcId="{4F2E8CC1-39F3-4D00-9AC0-091BC0C19D15}" destId="{008E2AB8-3D3C-403C-B9AC-99D90A4655DA}" srcOrd="0" destOrd="0" presId="urn:microsoft.com/office/officeart/2005/8/layout/hList1"/>
    <dgm:cxn modelId="{A1036C1B-6828-47D6-B672-FD9A167363F4}" srcId="{5829D384-9520-4BE7-A6CC-3DEC7ADE824E}" destId="{987A58B3-A82C-4387-A9E2-861D4E7A246E}" srcOrd="1" destOrd="0" parTransId="{5240FDA5-3560-4C2D-B35C-DC98191611A6}" sibTransId="{F34FC4C1-9AE4-449D-B1FC-3B9CF1C9C52C}"/>
    <dgm:cxn modelId="{770DC11D-C769-4DEA-8DC3-C75AC75F221B}" srcId="{5829D384-9520-4BE7-A6CC-3DEC7ADE824E}" destId="{E9BF44E7-F293-4787-9DD9-D2E4EBDF41A0}" srcOrd="2" destOrd="0" parTransId="{CBF8502B-431E-4606-87BB-8F7F42E97C22}" sibTransId="{FBCF151B-C96B-435E-9158-3987C0391165}"/>
    <dgm:cxn modelId="{2B107022-EE7F-4ED8-A084-9ECE3FF6E9B9}" type="presOf" srcId="{F29EFEA4-CDA2-4210-99EC-6856A494DD28}" destId="{C3D18452-2EA0-41E5-9F57-9A032572A722}" srcOrd="0" destOrd="2" presId="urn:microsoft.com/office/officeart/2005/8/layout/hList1"/>
    <dgm:cxn modelId="{C227703E-4E7D-48D4-8789-A3E611BA4947}" type="presOf" srcId="{5829D384-9520-4BE7-A6CC-3DEC7ADE824E}" destId="{0D8D5A69-A7EB-4D23-9B61-9A70D0500FDE}" srcOrd="0" destOrd="0" presId="urn:microsoft.com/office/officeart/2005/8/layout/hList1"/>
    <dgm:cxn modelId="{4525BE43-165D-4F04-8C64-506752AF7E23}" type="presOf" srcId="{4094FBEE-376E-4193-9B3A-3B13A6FA9FB0}" destId="{C3D18452-2EA0-41E5-9F57-9A032572A722}" srcOrd="0" destOrd="0" presId="urn:microsoft.com/office/officeart/2005/8/layout/hList1"/>
    <dgm:cxn modelId="{2095F467-C88E-452F-9206-CAA7F8295897}" srcId="{5829D384-9520-4BE7-A6CC-3DEC7ADE824E}" destId="{4F2E8CC1-39F3-4D00-9AC0-091BC0C19D15}" srcOrd="0" destOrd="0" parTransId="{6C311D8F-3025-4F51-A785-514819297A24}" sibTransId="{853271C5-7C3E-462A-BD72-E6CDE533D64A}"/>
    <dgm:cxn modelId="{71CE6D48-6583-4488-826E-74DB525081CA}" srcId="{749BBF07-E9BF-4D5D-853C-8F051B56003F}" destId="{F29EFEA4-CDA2-4210-99EC-6856A494DD28}" srcOrd="2" destOrd="0" parTransId="{7F2671AC-7E64-4731-B935-03AAC7974F78}" sibTransId="{8B03F302-FF58-4A8D-B1DF-D1C87D968BEF}"/>
    <dgm:cxn modelId="{8BF3E07D-84E9-4AA9-A447-BFF9059A5CE4}" srcId="{FF932DF4-DF84-4167-9EDC-4280A4C31CE9}" destId="{749BBF07-E9BF-4D5D-853C-8F051B56003F}" srcOrd="0" destOrd="0" parTransId="{A6A49243-94AC-4875-89C4-0D7DB4A6A228}" sibTransId="{46B6FDA4-F018-4C23-9CF9-DBFAF52B5F37}"/>
    <dgm:cxn modelId="{96D01384-C3B9-46E5-85E6-82D90ECCF42A}" type="presOf" srcId="{987A58B3-A82C-4387-A9E2-861D4E7A246E}" destId="{008E2AB8-3D3C-403C-B9AC-99D90A4655DA}" srcOrd="0" destOrd="1" presId="urn:microsoft.com/office/officeart/2005/8/layout/hList1"/>
    <dgm:cxn modelId="{7CAE3F90-D53C-4B79-B329-997CD779D67E}" type="presOf" srcId="{B338001F-3F5C-4586-ADE7-78AF555F5AFC}" destId="{C3D18452-2EA0-41E5-9F57-9A032572A722}" srcOrd="0" destOrd="1" presId="urn:microsoft.com/office/officeart/2005/8/layout/hList1"/>
    <dgm:cxn modelId="{C086E595-D4A1-4ADC-B926-98E7F94DBC90}" srcId="{5829D384-9520-4BE7-A6CC-3DEC7ADE824E}" destId="{31C6447C-DC50-48C8-8121-3E3825A200A8}" srcOrd="3" destOrd="0" parTransId="{5B413641-3501-499E-A440-40C36419D505}" sibTransId="{F6D8C7DA-BBE8-4B33-99DA-245860F05AC9}"/>
    <dgm:cxn modelId="{6D0287AB-2377-4AA6-A30B-F382E4B91865}" srcId="{749BBF07-E9BF-4D5D-853C-8F051B56003F}" destId="{BEBA3FE3-46D1-4E78-9F1A-D695C802573E}" srcOrd="3" destOrd="0" parTransId="{0663816F-99A2-4437-9C69-0B90E2151967}" sibTransId="{4C33B4D2-885F-4ADD-9ED4-647BAE0E0308}"/>
    <dgm:cxn modelId="{049CE0AE-3A4A-4B46-8E8C-2B6FC41312B3}" srcId="{749BBF07-E9BF-4D5D-853C-8F051B56003F}" destId="{4094FBEE-376E-4193-9B3A-3B13A6FA9FB0}" srcOrd="0" destOrd="0" parTransId="{B5FF8A31-E261-4493-A1B5-AA8C18B4A0BF}" sibTransId="{3CABF805-8824-4200-8B17-7E1F1F07AB41}"/>
    <dgm:cxn modelId="{BC8246BF-F8E5-4A7A-9EC4-AE8F15CFD327}" type="presOf" srcId="{E9BF44E7-F293-4787-9DD9-D2E4EBDF41A0}" destId="{008E2AB8-3D3C-403C-B9AC-99D90A4655DA}" srcOrd="0" destOrd="2" presId="urn:microsoft.com/office/officeart/2005/8/layout/hList1"/>
    <dgm:cxn modelId="{8259AFCC-79C3-4704-B3DD-9FAE9F35779A}" srcId="{FF932DF4-DF84-4167-9EDC-4280A4C31CE9}" destId="{5829D384-9520-4BE7-A6CC-3DEC7ADE824E}" srcOrd="1" destOrd="0" parTransId="{4FF83C40-10A4-4041-B739-94C6D2EEDDB0}" sibTransId="{10C1DB29-3ACF-482C-ADD7-BE82E3483E36}"/>
    <dgm:cxn modelId="{7E15BBCF-F8BB-475F-B8B4-69B7975E85F3}" type="presOf" srcId="{749BBF07-E9BF-4D5D-853C-8F051B56003F}" destId="{4EE026F8-0FDE-4609-BC0B-3FC30E3D0521}" srcOrd="0" destOrd="0" presId="urn:microsoft.com/office/officeart/2005/8/layout/hList1"/>
    <dgm:cxn modelId="{527625EF-7680-40EE-86BF-67B8D833DAB8}" type="presOf" srcId="{31C6447C-DC50-48C8-8121-3E3825A200A8}" destId="{008E2AB8-3D3C-403C-B9AC-99D90A4655DA}" srcOrd="0" destOrd="3" presId="urn:microsoft.com/office/officeart/2005/8/layout/hList1"/>
    <dgm:cxn modelId="{D0B676F3-6F41-4DCF-A8DC-8B9E589DD99D}" type="presOf" srcId="{BEBA3FE3-46D1-4E78-9F1A-D695C802573E}" destId="{C3D18452-2EA0-41E5-9F57-9A032572A722}" srcOrd="0" destOrd="3" presId="urn:microsoft.com/office/officeart/2005/8/layout/hList1"/>
    <dgm:cxn modelId="{DCCA08F5-EF6D-4504-8C5F-A126039D1483}" srcId="{749BBF07-E9BF-4D5D-853C-8F051B56003F}" destId="{B338001F-3F5C-4586-ADE7-78AF555F5AFC}" srcOrd="1" destOrd="0" parTransId="{F1798112-4773-4F23-BD24-DB74F059915E}" sibTransId="{93E17BEC-1D18-4E41-9195-F7BE3B7D8868}"/>
    <dgm:cxn modelId="{761126F7-B47B-4A35-8DBE-961B9D1028B3}" type="presOf" srcId="{FF932DF4-DF84-4167-9EDC-4280A4C31CE9}" destId="{FFE36CE0-2CF6-4158-B148-33A98EC3D418}" srcOrd="0" destOrd="0" presId="urn:microsoft.com/office/officeart/2005/8/layout/hList1"/>
    <dgm:cxn modelId="{F2A9667A-A3B5-47B9-B1B4-39DE05C365EF}" type="presParOf" srcId="{FFE36CE0-2CF6-4158-B148-33A98EC3D418}" destId="{9606B838-A2B0-48ED-AAC4-3EFC8AA722C5}" srcOrd="0" destOrd="0" presId="urn:microsoft.com/office/officeart/2005/8/layout/hList1"/>
    <dgm:cxn modelId="{78A59B74-41B0-4C9B-8C39-5B3A13DB71C3}" type="presParOf" srcId="{9606B838-A2B0-48ED-AAC4-3EFC8AA722C5}" destId="{4EE026F8-0FDE-4609-BC0B-3FC30E3D0521}" srcOrd="0" destOrd="0" presId="urn:microsoft.com/office/officeart/2005/8/layout/hList1"/>
    <dgm:cxn modelId="{AD704A17-283E-4F24-BFCF-FAD144EAAB55}" type="presParOf" srcId="{9606B838-A2B0-48ED-AAC4-3EFC8AA722C5}" destId="{C3D18452-2EA0-41E5-9F57-9A032572A722}" srcOrd="1" destOrd="0" presId="urn:microsoft.com/office/officeart/2005/8/layout/hList1"/>
    <dgm:cxn modelId="{E13A1EA0-8A97-4AC4-9CCD-8B4CE4B5C65D}" type="presParOf" srcId="{FFE36CE0-2CF6-4158-B148-33A98EC3D418}" destId="{960B99EC-4A68-4EE6-8F09-A75D7C910AE1}" srcOrd="1" destOrd="0" presId="urn:microsoft.com/office/officeart/2005/8/layout/hList1"/>
    <dgm:cxn modelId="{7F04C060-307B-44F3-947F-846974936B68}" type="presParOf" srcId="{FFE36CE0-2CF6-4158-B148-33A98EC3D418}" destId="{AC8EBF40-EFED-4C20-804D-A1AD96408328}" srcOrd="2" destOrd="0" presId="urn:microsoft.com/office/officeart/2005/8/layout/hList1"/>
    <dgm:cxn modelId="{6F09FEA5-CBF5-4AA4-8B49-F452DFB101FD}" type="presParOf" srcId="{AC8EBF40-EFED-4C20-804D-A1AD96408328}" destId="{0D8D5A69-A7EB-4D23-9B61-9A70D0500FDE}" srcOrd="0" destOrd="0" presId="urn:microsoft.com/office/officeart/2005/8/layout/hList1"/>
    <dgm:cxn modelId="{A8A38E5D-2F9C-4C9C-B8DC-2347EBE8D842}" type="presParOf" srcId="{AC8EBF40-EFED-4C20-804D-A1AD96408328}" destId="{008E2AB8-3D3C-403C-B9AC-99D90A4655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CFDC770-9953-4672-B3EF-4FE46B06D76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C8B02C0-E0A9-4C01-AEAF-E05B081220B3}">
      <dgm:prSet phldrT="[Text]"/>
      <dgm:spPr>
        <a:solidFill>
          <a:srgbClr val="C00000"/>
        </a:solidFill>
      </dgm:spPr>
      <dgm:t>
        <a:bodyPr/>
        <a:lstStyle/>
        <a:p>
          <a:r>
            <a:rPr lang="en-US"/>
            <a:t>Ohio Rural Industrial Loan Program</a:t>
          </a:r>
        </a:p>
      </dgm:t>
    </dgm:pt>
    <dgm:pt modelId="{A986F709-2ECC-4D2E-A112-F0A13220E361}" type="parTrans" cxnId="{82163D68-4CBE-496A-9A5E-463E11CF57CE}">
      <dgm:prSet/>
      <dgm:spPr/>
      <dgm:t>
        <a:bodyPr/>
        <a:lstStyle/>
        <a:p>
          <a:endParaRPr lang="en-US"/>
        </a:p>
      </dgm:t>
    </dgm:pt>
    <dgm:pt modelId="{4140545C-EDA8-419B-9BB1-1FC73755605E}" type="sibTrans" cxnId="{82163D68-4CBE-496A-9A5E-463E11CF57CE}">
      <dgm:prSet/>
      <dgm:spPr/>
      <dgm:t>
        <a:bodyPr/>
        <a:lstStyle/>
        <a:p>
          <a:endParaRPr lang="en-US"/>
        </a:p>
      </dgm:t>
    </dgm:pt>
    <dgm:pt modelId="{86CC6A26-349C-4A54-8210-00A8B51EA221}">
      <dgm:prSet phldrT="[Text]"/>
      <dgm:spPr/>
      <dgm:t>
        <a:bodyPr/>
        <a:lstStyle/>
        <a:p>
          <a:r>
            <a:rPr lang="en-US" dirty="0"/>
            <a:t>JobsOhio Revitalization Program</a:t>
          </a:r>
        </a:p>
      </dgm:t>
    </dgm:pt>
    <dgm:pt modelId="{B016BE59-C6FA-4121-ABDD-1F8947DC6826}" type="parTrans" cxnId="{72A35EC9-1B75-4729-AA22-007F0FBB1BCE}">
      <dgm:prSet/>
      <dgm:spPr/>
      <dgm:t>
        <a:bodyPr/>
        <a:lstStyle/>
        <a:p>
          <a:endParaRPr lang="en-US"/>
        </a:p>
      </dgm:t>
    </dgm:pt>
    <dgm:pt modelId="{FAE71855-693C-4FF4-9869-A7D4FB2B2C4C}" type="sibTrans" cxnId="{72A35EC9-1B75-4729-AA22-007F0FBB1BCE}">
      <dgm:prSet/>
      <dgm:spPr/>
      <dgm:t>
        <a:bodyPr/>
        <a:lstStyle/>
        <a:p>
          <a:endParaRPr lang="en-US"/>
        </a:p>
      </dgm:t>
    </dgm:pt>
    <dgm:pt modelId="{40F4E9DD-B2E9-40DF-B3C0-091D02A3E0A6}">
      <dgm:prSet/>
      <dgm:spPr/>
      <dgm:t>
        <a:bodyPr/>
        <a:lstStyle/>
        <a:p>
          <a:r>
            <a:rPr lang="en-US" dirty="0"/>
            <a:t>JobsOhio OSIP</a:t>
          </a:r>
        </a:p>
      </dgm:t>
    </dgm:pt>
    <dgm:pt modelId="{A0A673E1-A8AB-4848-9DB7-88C24510ABC7}" type="parTrans" cxnId="{74145113-2130-4CF9-8A72-0DF4423CCCA5}">
      <dgm:prSet/>
      <dgm:spPr/>
      <dgm:t>
        <a:bodyPr/>
        <a:lstStyle/>
        <a:p>
          <a:endParaRPr lang="en-US"/>
        </a:p>
      </dgm:t>
    </dgm:pt>
    <dgm:pt modelId="{94180CBF-BE1B-4873-97FA-F9DF966A3692}" type="sibTrans" cxnId="{74145113-2130-4CF9-8A72-0DF4423CCCA5}">
      <dgm:prSet/>
      <dgm:spPr/>
      <dgm:t>
        <a:bodyPr/>
        <a:lstStyle/>
        <a:p>
          <a:endParaRPr lang="en-US"/>
        </a:p>
      </dgm:t>
    </dgm:pt>
    <dgm:pt modelId="{60E5D62E-2A13-49F8-AA6B-9E79F4FE96A6}">
      <dgm:prSet/>
      <dgm:spPr/>
      <dgm:t>
        <a:bodyPr/>
        <a:lstStyle/>
        <a:p>
          <a:r>
            <a:rPr lang="en-US" dirty="0"/>
            <a:t>Joint Economic Development Districts</a:t>
          </a:r>
        </a:p>
      </dgm:t>
    </dgm:pt>
    <dgm:pt modelId="{1E512BCB-90C8-41EF-8AB2-B821E2B50DDC}" type="parTrans" cxnId="{13F89909-38BD-4301-924A-57A99D4E454F}">
      <dgm:prSet/>
      <dgm:spPr/>
      <dgm:t>
        <a:bodyPr/>
        <a:lstStyle/>
        <a:p>
          <a:endParaRPr lang="en-US"/>
        </a:p>
      </dgm:t>
    </dgm:pt>
    <dgm:pt modelId="{9AA99544-B58D-4F7E-B635-B3B4ABE67CA1}" type="sibTrans" cxnId="{13F89909-38BD-4301-924A-57A99D4E454F}">
      <dgm:prSet/>
      <dgm:spPr/>
      <dgm:t>
        <a:bodyPr/>
        <a:lstStyle/>
        <a:p>
          <a:endParaRPr lang="en-US"/>
        </a:p>
      </dgm:t>
    </dgm:pt>
    <dgm:pt modelId="{DEC5D145-772B-4F4B-9AFA-B77F935AA367}">
      <dgm:prSet/>
      <dgm:spPr/>
      <dgm:t>
        <a:bodyPr/>
        <a:lstStyle/>
        <a:p>
          <a:r>
            <a:rPr lang="en-US" dirty="0"/>
            <a:t>Ohio 629 Roadwork Grants</a:t>
          </a:r>
        </a:p>
      </dgm:t>
    </dgm:pt>
    <dgm:pt modelId="{F40795E5-CBE4-4142-9734-12AF5BF27F3F}" type="parTrans" cxnId="{05B71155-7A68-4175-909D-16A3E679CE5B}">
      <dgm:prSet/>
      <dgm:spPr/>
      <dgm:t>
        <a:bodyPr/>
        <a:lstStyle/>
        <a:p>
          <a:endParaRPr lang="en-US"/>
        </a:p>
      </dgm:t>
    </dgm:pt>
    <dgm:pt modelId="{B6A8D3B3-9B5E-45C2-96F8-6B2339A8E8B0}" type="sibTrans" cxnId="{05B71155-7A68-4175-909D-16A3E679CE5B}">
      <dgm:prSet/>
      <dgm:spPr/>
      <dgm:t>
        <a:bodyPr/>
        <a:lstStyle/>
        <a:p>
          <a:endParaRPr lang="en-US"/>
        </a:p>
      </dgm:t>
    </dgm:pt>
    <dgm:pt modelId="{0ABAAE8F-0113-41B9-96A8-B16130B3CAE1}">
      <dgm:prSet/>
      <dgm:spPr/>
      <dgm:t>
        <a:bodyPr/>
        <a:lstStyle/>
        <a:p>
          <a:r>
            <a:rPr lang="en-US" dirty="0"/>
            <a:t>Community Development Block Grant</a:t>
          </a:r>
        </a:p>
      </dgm:t>
    </dgm:pt>
    <dgm:pt modelId="{DE53CE99-F3EA-4E24-903F-E52662D21D8F}" type="parTrans" cxnId="{0223911F-FE9A-49F2-A2F9-65DC1CE6932A}">
      <dgm:prSet/>
      <dgm:spPr/>
      <dgm:t>
        <a:bodyPr/>
        <a:lstStyle/>
        <a:p>
          <a:endParaRPr lang="en-US"/>
        </a:p>
      </dgm:t>
    </dgm:pt>
    <dgm:pt modelId="{E309EFCC-2C8E-485E-A340-0A3EA6BD8BC9}" type="sibTrans" cxnId="{0223911F-FE9A-49F2-A2F9-65DC1CE6932A}">
      <dgm:prSet/>
      <dgm:spPr/>
      <dgm:t>
        <a:bodyPr/>
        <a:lstStyle/>
        <a:p>
          <a:endParaRPr lang="en-US"/>
        </a:p>
      </dgm:t>
    </dgm:pt>
    <dgm:pt modelId="{BF3FB1E0-72AF-4C19-8D49-9E31DE9024DC}">
      <dgm:prSet/>
      <dgm:spPr/>
      <dgm:t>
        <a:bodyPr/>
        <a:lstStyle/>
        <a:p>
          <a:r>
            <a:rPr lang="en-US" dirty="0"/>
            <a:t>Economic Development Administration</a:t>
          </a:r>
        </a:p>
      </dgm:t>
    </dgm:pt>
    <dgm:pt modelId="{15C14147-3A3D-4A4D-AAC1-52FFECDB6178}" type="parTrans" cxnId="{755A605D-1C52-48AE-AF09-95D4276775CB}">
      <dgm:prSet/>
      <dgm:spPr/>
      <dgm:t>
        <a:bodyPr/>
        <a:lstStyle/>
        <a:p>
          <a:endParaRPr lang="en-US"/>
        </a:p>
      </dgm:t>
    </dgm:pt>
    <dgm:pt modelId="{84EE20EA-D3BF-4DA9-87F9-B69C8D40B3BF}" type="sibTrans" cxnId="{755A605D-1C52-48AE-AF09-95D4276775CB}">
      <dgm:prSet/>
      <dgm:spPr/>
      <dgm:t>
        <a:bodyPr/>
        <a:lstStyle/>
        <a:p>
          <a:endParaRPr lang="en-US"/>
        </a:p>
      </dgm:t>
    </dgm:pt>
    <dgm:pt modelId="{1F36843B-7FB4-42D0-B4FE-DEFECB38B91B}">
      <dgm:prSet/>
      <dgm:spPr/>
      <dgm:t>
        <a:bodyPr/>
        <a:lstStyle/>
        <a:p>
          <a:r>
            <a:rPr lang="en-US" b="0" i="0" dirty="0"/>
            <a:t>JobsOhio/</a:t>
          </a:r>
          <a:r>
            <a:rPr lang="en-US" b="0" i="0" dirty="0" err="1"/>
            <a:t>OhioSE</a:t>
          </a:r>
          <a:r>
            <a:rPr lang="en-US" b="0" i="0" dirty="0"/>
            <a:t> Site Initiative</a:t>
          </a:r>
          <a:endParaRPr lang="en-US" dirty="0"/>
        </a:p>
      </dgm:t>
    </dgm:pt>
    <dgm:pt modelId="{B7F68F11-287B-4D7F-944E-A6F1940C3903}" type="parTrans" cxnId="{AE0CD025-0FA4-4E38-AEAA-FEC74850784A}">
      <dgm:prSet/>
      <dgm:spPr/>
      <dgm:t>
        <a:bodyPr/>
        <a:lstStyle/>
        <a:p>
          <a:endParaRPr lang="en-US"/>
        </a:p>
      </dgm:t>
    </dgm:pt>
    <dgm:pt modelId="{54FEFB6E-168C-433B-8F3D-55D5BA8E1889}" type="sibTrans" cxnId="{AE0CD025-0FA4-4E38-AEAA-FEC74850784A}">
      <dgm:prSet/>
      <dgm:spPr/>
      <dgm:t>
        <a:bodyPr/>
        <a:lstStyle/>
        <a:p>
          <a:endParaRPr lang="en-US"/>
        </a:p>
      </dgm:t>
    </dgm:pt>
    <dgm:pt modelId="{776588F2-C844-4F36-88B2-C1506A0DC641}">
      <dgm:prSet/>
      <dgm:spPr/>
      <dgm:t>
        <a:bodyPr/>
        <a:lstStyle/>
        <a:p>
          <a:r>
            <a:rPr lang="en-US" dirty="0"/>
            <a:t>Ohio Department of Transportation Jobs and Commerce</a:t>
          </a:r>
        </a:p>
      </dgm:t>
    </dgm:pt>
    <dgm:pt modelId="{779C4AE1-2D3F-4F06-87CD-7DDD5FDBC2C1}" type="parTrans" cxnId="{9B0B0536-592F-449D-A2F6-BD93B76F2F98}">
      <dgm:prSet/>
      <dgm:spPr/>
      <dgm:t>
        <a:bodyPr/>
        <a:lstStyle/>
        <a:p>
          <a:endParaRPr lang="en-US"/>
        </a:p>
      </dgm:t>
    </dgm:pt>
    <dgm:pt modelId="{F8FC305F-F2C2-4327-9D70-5C44FABEFEFD}" type="sibTrans" cxnId="{9B0B0536-592F-449D-A2F6-BD93B76F2F98}">
      <dgm:prSet/>
      <dgm:spPr/>
      <dgm:t>
        <a:bodyPr/>
        <a:lstStyle/>
        <a:p>
          <a:endParaRPr lang="en-US"/>
        </a:p>
      </dgm:t>
    </dgm:pt>
    <dgm:pt modelId="{7FBC61D6-F269-410C-A4E3-AD6EFB78493E}">
      <dgm:prSet/>
      <dgm:spPr/>
      <dgm:t>
        <a:bodyPr/>
        <a:lstStyle/>
        <a:p>
          <a:r>
            <a:rPr lang="en-US" dirty="0"/>
            <a:t>Tax Increment Financing</a:t>
          </a:r>
        </a:p>
      </dgm:t>
    </dgm:pt>
    <dgm:pt modelId="{5359CAC8-A46B-40A5-9065-2149DA1EA4DA}" type="parTrans" cxnId="{615AE1E9-6489-466B-A3B4-270B435893D5}">
      <dgm:prSet/>
      <dgm:spPr/>
      <dgm:t>
        <a:bodyPr/>
        <a:lstStyle/>
        <a:p>
          <a:endParaRPr lang="en-US"/>
        </a:p>
      </dgm:t>
    </dgm:pt>
    <dgm:pt modelId="{45D505FA-4124-4365-8A80-71198B38D28F}" type="sibTrans" cxnId="{615AE1E9-6489-466B-A3B4-270B435893D5}">
      <dgm:prSet/>
      <dgm:spPr/>
      <dgm:t>
        <a:bodyPr/>
        <a:lstStyle/>
        <a:p>
          <a:endParaRPr lang="en-US"/>
        </a:p>
      </dgm:t>
    </dgm:pt>
    <dgm:pt modelId="{5190C544-3551-4C21-9FF2-A9D7294B65C2}" type="pres">
      <dgm:prSet presAssocID="{5CFDC770-9953-4672-B3EF-4FE46B06D765}" presName="diagram" presStyleCnt="0">
        <dgm:presLayoutVars>
          <dgm:dir/>
          <dgm:resizeHandles val="exact"/>
        </dgm:presLayoutVars>
      </dgm:prSet>
      <dgm:spPr/>
    </dgm:pt>
    <dgm:pt modelId="{79672B0C-AA27-443E-8093-E41B28E75FB0}" type="pres">
      <dgm:prSet presAssocID="{4C8B02C0-E0A9-4C01-AEAF-E05B081220B3}" presName="node" presStyleLbl="node1" presStyleIdx="0" presStyleCnt="10">
        <dgm:presLayoutVars>
          <dgm:bulletEnabled val="1"/>
        </dgm:presLayoutVars>
      </dgm:prSet>
      <dgm:spPr/>
    </dgm:pt>
    <dgm:pt modelId="{842E7D5A-766A-4BAA-BA44-8EFBCE5664FF}" type="pres">
      <dgm:prSet presAssocID="{4140545C-EDA8-419B-9BB1-1FC73755605E}" presName="sibTrans" presStyleCnt="0"/>
      <dgm:spPr/>
    </dgm:pt>
    <dgm:pt modelId="{2730CE43-8122-4EED-BE31-95A41E3D3D83}" type="pres">
      <dgm:prSet presAssocID="{86CC6A26-349C-4A54-8210-00A8B51EA221}" presName="node" presStyleLbl="node1" presStyleIdx="1" presStyleCnt="10">
        <dgm:presLayoutVars>
          <dgm:bulletEnabled val="1"/>
        </dgm:presLayoutVars>
      </dgm:prSet>
      <dgm:spPr/>
    </dgm:pt>
    <dgm:pt modelId="{D178C093-F9B1-45A6-8C21-9A51FF745732}" type="pres">
      <dgm:prSet presAssocID="{FAE71855-693C-4FF4-9869-A7D4FB2B2C4C}" presName="sibTrans" presStyleCnt="0"/>
      <dgm:spPr/>
    </dgm:pt>
    <dgm:pt modelId="{60FCD101-F3D8-4D99-B3AF-CA46BA2DD0E3}" type="pres">
      <dgm:prSet presAssocID="{40F4E9DD-B2E9-40DF-B3C0-091D02A3E0A6}" presName="node" presStyleLbl="node1" presStyleIdx="2" presStyleCnt="10">
        <dgm:presLayoutVars>
          <dgm:bulletEnabled val="1"/>
        </dgm:presLayoutVars>
      </dgm:prSet>
      <dgm:spPr/>
    </dgm:pt>
    <dgm:pt modelId="{1397AA6A-596E-401D-BBB0-CDC217E8D5C2}" type="pres">
      <dgm:prSet presAssocID="{94180CBF-BE1B-4873-97FA-F9DF966A3692}" presName="sibTrans" presStyleCnt="0"/>
      <dgm:spPr/>
    </dgm:pt>
    <dgm:pt modelId="{D95048DA-E82D-4430-A19E-5506A233E1E0}" type="pres">
      <dgm:prSet presAssocID="{7FBC61D6-F269-410C-A4E3-AD6EFB78493E}" presName="node" presStyleLbl="node1" presStyleIdx="3" presStyleCnt="10">
        <dgm:presLayoutVars>
          <dgm:bulletEnabled val="1"/>
        </dgm:presLayoutVars>
      </dgm:prSet>
      <dgm:spPr/>
    </dgm:pt>
    <dgm:pt modelId="{67E93C12-4FC2-44B4-83A5-AF2543BAFC8A}" type="pres">
      <dgm:prSet presAssocID="{45D505FA-4124-4365-8A80-71198B38D28F}" presName="sibTrans" presStyleCnt="0"/>
      <dgm:spPr/>
    </dgm:pt>
    <dgm:pt modelId="{922B6EC6-45FA-46EA-804C-D50CECD07F85}" type="pres">
      <dgm:prSet presAssocID="{60E5D62E-2A13-49F8-AA6B-9E79F4FE96A6}" presName="node" presStyleLbl="node1" presStyleIdx="4" presStyleCnt="10">
        <dgm:presLayoutVars>
          <dgm:bulletEnabled val="1"/>
        </dgm:presLayoutVars>
      </dgm:prSet>
      <dgm:spPr/>
    </dgm:pt>
    <dgm:pt modelId="{A9396844-AA79-4089-8EE9-7D48149080C7}" type="pres">
      <dgm:prSet presAssocID="{9AA99544-B58D-4F7E-B635-B3B4ABE67CA1}" presName="sibTrans" presStyleCnt="0"/>
      <dgm:spPr/>
    </dgm:pt>
    <dgm:pt modelId="{712CFA5E-8E13-4D47-92A9-B3905E360D64}" type="pres">
      <dgm:prSet presAssocID="{DEC5D145-772B-4F4B-9AFA-B77F935AA367}" presName="node" presStyleLbl="node1" presStyleIdx="5" presStyleCnt="10">
        <dgm:presLayoutVars>
          <dgm:bulletEnabled val="1"/>
        </dgm:presLayoutVars>
      </dgm:prSet>
      <dgm:spPr/>
    </dgm:pt>
    <dgm:pt modelId="{160BBF0E-D6B2-418A-BF54-AF746C7ED4ED}" type="pres">
      <dgm:prSet presAssocID="{B6A8D3B3-9B5E-45C2-96F8-6B2339A8E8B0}" presName="sibTrans" presStyleCnt="0"/>
      <dgm:spPr/>
    </dgm:pt>
    <dgm:pt modelId="{4209BAFA-FE60-41B5-BC30-51B3179E1CAF}" type="pres">
      <dgm:prSet presAssocID="{0ABAAE8F-0113-41B9-96A8-B16130B3CAE1}" presName="node" presStyleLbl="node1" presStyleIdx="6" presStyleCnt="10">
        <dgm:presLayoutVars>
          <dgm:bulletEnabled val="1"/>
        </dgm:presLayoutVars>
      </dgm:prSet>
      <dgm:spPr/>
    </dgm:pt>
    <dgm:pt modelId="{983C5A9D-A629-4D5C-9C0F-B9CFBE89EA01}" type="pres">
      <dgm:prSet presAssocID="{E309EFCC-2C8E-485E-A340-0A3EA6BD8BC9}" presName="sibTrans" presStyleCnt="0"/>
      <dgm:spPr/>
    </dgm:pt>
    <dgm:pt modelId="{AB8CB080-C239-4C0C-97F4-E3C7C72EA3B5}" type="pres">
      <dgm:prSet presAssocID="{BF3FB1E0-72AF-4C19-8D49-9E31DE9024DC}" presName="node" presStyleLbl="node1" presStyleIdx="7" presStyleCnt="10">
        <dgm:presLayoutVars>
          <dgm:bulletEnabled val="1"/>
        </dgm:presLayoutVars>
      </dgm:prSet>
      <dgm:spPr/>
    </dgm:pt>
    <dgm:pt modelId="{F7D77019-9284-4083-9CCA-71AE44072809}" type="pres">
      <dgm:prSet presAssocID="{84EE20EA-D3BF-4DA9-87F9-B69C8D40B3BF}" presName="sibTrans" presStyleCnt="0"/>
      <dgm:spPr/>
    </dgm:pt>
    <dgm:pt modelId="{D0B6565B-9CC7-4051-8730-54C1E423F2F1}" type="pres">
      <dgm:prSet presAssocID="{1F36843B-7FB4-42D0-B4FE-DEFECB38B91B}" presName="node" presStyleLbl="node1" presStyleIdx="8" presStyleCnt="10">
        <dgm:presLayoutVars>
          <dgm:bulletEnabled val="1"/>
        </dgm:presLayoutVars>
      </dgm:prSet>
      <dgm:spPr/>
    </dgm:pt>
    <dgm:pt modelId="{8BEB6C46-CE43-40BE-B0C8-7A7DF3675D4E}" type="pres">
      <dgm:prSet presAssocID="{54FEFB6E-168C-433B-8F3D-55D5BA8E1889}" presName="sibTrans" presStyleCnt="0"/>
      <dgm:spPr/>
    </dgm:pt>
    <dgm:pt modelId="{F25203BE-E278-4982-B57D-32A1DD66E641}" type="pres">
      <dgm:prSet presAssocID="{776588F2-C844-4F36-88B2-C1506A0DC641}" presName="node" presStyleLbl="node1" presStyleIdx="9" presStyleCnt="10">
        <dgm:presLayoutVars>
          <dgm:bulletEnabled val="1"/>
        </dgm:presLayoutVars>
      </dgm:prSet>
      <dgm:spPr/>
    </dgm:pt>
  </dgm:ptLst>
  <dgm:cxnLst>
    <dgm:cxn modelId="{13F89909-38BD-4301-924A-57A99D4E454F}" srcId="{5CFDC770-9953-4672-B3EF-4FE46B06D765}" destId="{60E5D62E-2A13-49F8-AA6B-9E79F4FE96A6}" srcOrd="4" destOrd="0" parTransId="{1E512BCB-90C8-41EF-8AB2-B821E2B50DDC}" sibTransId="{9AA99544-B58D-4F7E-B635-B3B4ABE67CA1}"/>
    <dgm:cxn modelId="{E2802810-4EF3-4864-8B32-45A2ECB294BF}" type="presOf" srcId="{DEC5D145-772B-4F4B-9AFA-B77F935AA367}" destId="{712CFA5E-8E13-4D47-92A9-B3905E360D64}" srcOrd="0" destOrd="0" presId="urn:microsoft.com/office/officeart/2005/8/layout/default"/>
    <dgm:cxn modelId="{74145113-2130-4CF9-8A72-0DF4423CCCA5}" srcId="{5CFDC770-9953-4672-B3EF-4FE46B06D765}" destId="{40F4E9DD-B2E9-40DF-B3C0-091D02A3E0A6}" srcOrd="2" destOrd="0" parTransId="{A0A673E1-A8AB-4848-9DB7-88C24510ABC7}" sibTransId="{94180CBF-BE1B-4873-97FA-F9DF966A3692}"/>
    <dgm:cxn modelId="{DBC99914-C560-43C5-9235-EB34F27238E3}" type="presOf" srcId="{86CC6A26-349C-4A54-8210-00A8B51EA221}" destId="{2730CE43-8122-4EED-BE31-95A41E3D3D83}" srcOrd="0" destOrd="0" presId="urn:microsoft.com/office/officeart/2005/8/layout/default"/>
    <dgm:cxn modelId="{0223911F-FE9A-49F2-A2F9-65DC1CE6932A}" srcId="{5CFDC770-9953-4672-B3EF-4FE46B06D765}" destId="{0ABAAE8F-0113-41B9-96A8-B16130B3CAE1}" srcOrd="6" destOrd="0" parTransId="{DE53CE99-F3EA-4E24-903F-E52662D21D8F}" sibTransId="{E309EFCC-2C8E-485E-A340-0A3EA6BD8BC9}"/>
    <dgm:cxn modelId="{AE0CD025-0FA4-4E38-AEAA-FEC74850784A}" srcId="{5CFDC770-9953-4672-B3EF-4FE46B06D765}" destId="{1F36843B-7FB4-42D0-B4FE-DEFECB38B91B}" srcOrd="8" destOrd="0" parTransId="{B7F68F11-287B-4D7F-944E-A6F1940C3903}" sibTransId="{54FEFB6E-168C-433B-8F3D-55D5BA8E1889}"/>
    <dgm:cxn modelId="{9B0B0536-592F-449D-A2F6-BD93B76F2F98}" srcId="{5CFDC770-9953-4672-B3EF-4FE46B06D765}" destId="{776588F2-C844-4F36-88B2-C1506A0DC641}" srcOrd="9" destOrd="0" parTransId="{779C4AE1-2D3F-4F06-87CD-7DDD5FDBC2C1}" sibTransId="{F8FC305F-F2C2-4327-9D70-5C44FABEFEFD}"/>
    <dgm:cxn modelId="{755A605D-1C52-48AE-AF09-95D4276775CB}" srcId="{5CFDC770-9953-4672-B3EF-4FE46B06D765}" destId="{BF3FB1E0-72AF-4C19-8D49-9E31DE9024DC}" srcOrd="7" destOrd="0" parTransId="{15C14147-3A3D-4A4D-AAC1-52FFECDB6178}" sibTransId="{84EE20EA-D3BF-4DA9-87F9-B69C8D40B3BF}"/>
    <dgm:cxn modelId="{78E9A541-7CCA-458C-9092-042E80CD0EFA}" type="presOf" srcId="{7FBC61D6-F269-410C-A4E3-AD6EFB78493E}" destId="{D95048DA-E82D-4430-A19E-5506A233E1E0}" srcOrd="0" destOrd="0" presId="urn:microsoft.com/office/officeart/2005/8/layout/default"/>
    <dgm:cxn modelId="{CF7C2C65-CB7F-4399-A04D-DCF3D75BDBBE}" type="presOf" srcId="{5CFDC770-9953-4672-B3EF-4FE46B06D765}" destId="{5190C544-3551-4C21-9FF2-A9D7294B65C2}" srcOrd="0" destOrd="0" presId="urn:microsoft.com/office/officeart/2005/8/layout/default"/>
    <dgm:cxn modelId="{82163D68-4CBE-496A-9A5E-463E11CF57CE}" srcId="{5CFDC770-9953-4672-B3EF-4FE46B06D765}" destId="{4C8B02C0-E0A9-4C01-AEAF-E05B081220B3}" srcOrd="0" destOrd="0" parTransId="{A986F709-2ECC-4D2E-A112-F0A13220E361}" sibTransId="{4140545C-EDA8-419B-9BB1-1FC73755605E}"/>
    <dgm:cxn modelId="{05B71155-7A68-4175-909D-16A3E679CE5B}" srcId="{5CFDC770-9953-4672-B3EF-4FE46B06D765}" destId="{DEC5D145-772B-4F4B-9AFA-B77F935AA367}" srcOrd="5" destOrd="0" parTransId="{F40795E5-CBE4-4142-9734-12AF5BF27F3F}" sibTransId="{B6A8D3B3-9B5E-45C2-96F8-6B2339A8E8B0}"/>
    <dgm:cxn modelId="{C84FE17C-DAF3-4CD7-93EB-E0820D54F1B0}" type="presOf" srcId="{776588F2-C844-4F36-88B2-C1506A0DC641}" destId="{F25203BE-E278-4982-B57D-32A1DD66E641}" srcOrd="0" destOrd="0" presId="urn:microsoft.com/office/officeart/2005/8/layout/default"/>
    <dgm:cxn modelId="{16153388-37A3-40B1-B724-6CD3BAC66B4D}" type="presOf" srcId="{BF3FB1E0-72AF-4C19-8D49-9E31DE9024DC}" destId="{AB8CB080-C239-4C0C-97F4-E3C7C72EA3B5}" srcOrd="0" destOrd="0" presId="urn:microsoft.com/office/officeart/2005/8/layout/default"/>
    <dgm:cxn modelId="{EC33489D-C90A-4F4A-8797-2B463761CC75}" type="presOf" srcId="{1F36843B-7FB4-42D0-B4FE-DEFECB38B91B}" destId="{D0B6565B-9CC7-4051-8730-54C1E423F2F1}" srcOrd="0" destOrd="0" presId="urn:microsoft.com/office/officeart/2005/8/layout/default"/>
    <dgm:cxn modelId="{72A35EC9-1B75-4729-AA22-007F0FBB1BCE}" srcId="{5CFDC770-9953-4672-B3EF-4FE46B06D765}" destId="{86CC6A26-349C-4A54-8210-00A8B51EA221}" srcOrd="1" destOrd="0" parTransId="{B016BE59-C6FA-4121-ABDD-1F8947DC6826}" sibTransId="{FAE71855-693C-4FF4-9869-A7D4FB2B2C4C}"/>
    <dgm:cxn modelId="{1E1152C9-B1D4-4CD8-8382-F712EC8A2A85}" type="presOf" srcId="{0ABAAE8F-0113-41B9-96A8-B16130B3CAE1}" destId="{4209BAFA-FE60-41B5-BC30-51B3179E1CAF}" srcOrd="0" destOrd="0" presId="urn:microsoft.com/office/officeart/2005/8/layout/default"/>
    <dgm:cxn modelId="{F37D02CA-65BF-4435-B389-BF6039935F8C}" type="presOf" srcId="{40F4E9DD-B2E9-40DF-B3C0-091D02A3E0A6}" destId="{60FCD101-F3D8-4D99-B3AF-CA46BA2DD0E3}" srcOrd="0" destOrd="0" presId="urn:microsoft.com/office/officeart/2005/8/layout/default"/>
    <dgm:cxn modelId="{2106BDDF-1A5A-4ED2-B4E9-9D4C11E9C650}" type="presOf" srcId="{60E5D62E-2A13-49F8-AA6B-9E79F4FE96A6}" destId="{922B6EC6-45FA-46EA-804C-D50CECD07F85}" srcOrd="0" destOrd="0" presId="urn:microsoft.com/office/officeart/2005/8/layout/default"/>
    <dgm:cxn modelId="{615AE1E9-6489-466B-A3B4-270B435893D5}" srcId="{5CFDC770-9953-4672-B3EF-4FE46B06D765}" destId="{7FBC61D6-F269-410C-A4E3-AD6EFB78493E}" srcOrd="3" destOrd="0" parTransId="{5359CAC8-A46B-40A5-9065-2149DA1EA4DA}" sibTransId="{45D505FA-4124-4365-8A80-71198B38D28F}"/>
    <dgm:cxn modelId="{3FD27EFF-0EAB-414C-83D5-F88F42152896}" type="presOf" srcId="{4C8B02C0-E0A9-4C01-AEAF-E05B081220B3}" destId="{79672B0C-AA27-443E-8093-E41B28E75FB0}" srcOrd="0" destOrd="0" presId="urn:microsoft.com/office/officeart/2005/8/layout/default"/>
    <dgm:cxn modelId="{374491B7-809A-4FE9-8D27-7C0C2B473180}" type="presParOf" srcId="{5190C544-3551-4C21-9FF2-A9D7294B65C2}" destId="{79672B0C-AA27-443E-8093-E41B28E75FB0}" srcOrd="0" destOrd="0" presId="urn:microsoft.com/office/officeart/2005/8/layout/default"/>
    <dgm:cxn modelId="{C8658098-C119-4CFE-BE05-81C6DFACC411}" type="presParOf" srcId="{5190C544-3551-4C21-9FF2-A9D7294B65C2}" destId="{842E7D5A-766A-4BAA-BA44-8EFBCE5664FF}" srcOrd="1" destOrd="0" presId="urn:microsoft.com/office/officeart/2005/8/layout/default"/>
    <dgm:cxn modelId="{955CB939-07DC-4360-9997-0927AF7744B9}" type="presParOf" srcId="{5190C544-3551-4C21-9FF2-A9D7294B65C2}" destId="{2730CE43-8122-4EED-BE31-95A41E3D3D83}" srcOrd="2" destOrd="0" presId="urn:microsoft.com/office/officeart/2005/8/layout/default"/>
    <dgm:cxn modelId="{580A2CCC-9FD5-4573-8440-C50AE24AB109}" type="presParOf" srcId="{5190C544-3551-4C21-9FF2-A9D7294B65C2}" destId="{D178C093-F9B1-45A6-8C21-9A51FF745732}" srcOrd="3" destOrd="0" presId="urn:microsoft.com/office/officeart/2005/8/layout/default"/>
    <dgm:cxn modelId="{27D7CB53-0F45-49CC-85F2-6AD9C40D00C9}" type="presParOf" srcId="{5190C544-3551-4C21-9FF2-A9D7294B65C2}" destId="{60FCD101-F3D8-4D99-B3AF-CA46BA2DD0E3}" srcOrd="4" destOrd="0" presId="urn:microsoft.com/office/officeart/2005/8/layout/default"/>
    <dgm:cxn modelId="{D0A4E3B8-071F-488B-97C9-4E41BEB102BB}" type="presParOf" srcId="{5190C544-3551-4C21-9FF2-A9D7294B65C2}" destId="{1397AA6A-596E-401D-BBB0-CDC217E8D5C2}" srcOrd="5" destOrd="0" presId="urn:microsoft.com/office/officeart/2005/8/layout/default"/>
    <dgm:cxn modelId="{D518F798-1E82-4E67-BCCD-9E741CC6BF59}" type="presParOf" srcId="{5190C544-3551-4C21-9FF2-A9D7294B65C2}" destId="{D95048DA-E82D-4430-A19E-5506A233E1E0}" srcOrd="6" destOrd="0" presId="urn:microsoft.com/office/officeart/2005/8/layout/default"/>
    <dgm:cxn modelId="{B3B4B8A2-456D-4FB0-B0E7-58A84BE04F02}" type="presParOf" srcId="{5190C544-3551-4C21-9FF2-A9D7294B65C2}" destId="{67E93C12-4FC2-44B4-83A5-AF2543BAFC8A}" srcOrd="7" destOrd="0" presId="urn:microsoft.com/office/officeart/2005/8/layout/default"/>
    <dgm:cxn modelId="{B689A042-643B-4A4C-80DB-68FEE760692C}" type="presParOf" srcId="{5190C544-3551-4C21-9FF2-A9D7294B65C2}" destId="{922B6EC6-45FA-46EA-804C-D50CECD07F85}" srcOrd="8" destOrd="0" presId="urn:microsoft.com/office/officeart/2005/8/layout/default"/>
    <dgm:cxn modelId="{562DE5EA-7FC0-4796-A382-FD322605F891}" type="presParOf" srcId="{5190C544-3551-4C21-9FF2-A9D7294B65C2}" destId="{A9396844-AA79-4089-8EE9-7D48149080C7}" srcOrd="9" destOrd="0" presId="urn:microsoft.com/office/officeart/2005/8/layout/default"/>
    <dgm:cxn modelId="{0C02CBA5-525D-4706-97CE-3C9DED631691}" type="presParOf" srcId="{5190C544-3551-4C21-9FF2-A9D7294B65C2}" destId="{712CFA5E-8E13-4D47-92A9-B3905E360D64}" srcOrd="10" destOrd="0" presId="urn:microsoft.com/office/officeart/2005/8/layout/default"/>
    <dgm:cxn modelId="{E4F90125-4DC7-4A4C-BDC2-89F97F228D3C}" type="presParOf" srcId="{5190C544-3551-4C21-9FF2-A9D7294B65C2}" destId="{160BBF0E-D6B2-418A-BF54-AF746C7ED4ED}" srcOrd="11" destOrd="0" presId="urn:microsoft.com/office/officeart/2005/8/layout/default"/>
    <dgm:cxn modelId="{99A3FBB8-FFE0-4E1C-835E-3E29CCD7D6EB}" type="presParOf" srcId="{5190C544-3551-4C21-9FF2-A9D7294B65C2}" destId="{4209BAFA-FE60-41B5-BC30-51B3179E1CAF}" srcOrd="12" destOrd="0" presId="urn:microsoft.com/office/officeart/2005/8/layout/default"/>
    <dgm:cxn modelId="{866006F8-8C3B-4508-BA8B-04BDE301EA89}" type="presParOf" srcId="{5190C544-3551-4C21-9FF2-A9D7294B65C2}" destId="{983C5A9D-A629-4D5C-9C0F-B9CFBE89EA01}" srcOrd="13" destOrd="0" presId="urn:microsoft.com/office/officeart/2005/8/layout/default"/>
    <dgm:cxn modelId="{4AB8A8C7-0AC5-4CCD-B48A-0F63F070112D}" type="presParOf" srcId="{5190C544-3551-4C21-9FF2-A9D7294B65C2}" destId="{AB8CB080-C239-4C0C-97F4-E3C7C72EA3B5}" srcOrd="14" destOrd="0" presId="urn:microsoft.com/office/officeart/2005/8/layout/default"/>
    <dgm:cxn modelId="{0097DDA1-22F8-499D-A9A1-E4922ABD8CC8}" type="presParOf" srcId="{5190C544-3551-4C21-9FF2-A9D7294B65C2}" destId="{F7D77019-9284-4083-9CCA-71AE44072809}" srcOrd="15" destOrd="0" presId="urn:microsoft.com/office/officeart/2005/8/layout/default"/>
    <dgm:cxn modelId="{94937F52-750E-4A07-98A3-F4CF5C0BC5BE}" type="presParOf" srcId="{5190C544-3551-4C21-9FF2-A9D7294B65C2}" destId="{D0B6565B-9CC7-4051-8730-54C1E423F2F1}" srcOrd="16" destOrd="0" presId="urn:microsoft.com/office/officeart/2005/8/layout/default"/>
    <dgm:cxn modelId="{FFC6A608-0951-4C1C-A7D7-ABB63398DCA4}" type="presParOf" srcId="{5190C544-3551-4C21-9FF2-A9D7294B65C2}" destId="{8BEB6C46-CE43-40BE-B0C8-7A7DF3675D4E}" srcOrd="17" destOrd="0" presId="urn:microsoft.com/office/officeart/2005/8/layout/default"/>
    <dgm:cxn modelId="{FA43BB5F-2C7D-4F59-A5C2-295E92A6DBCA}" type="presParOf" srcId="{5190C544-3551-4C21-9FF2-A9D7294B65C2}" destId="{F25203BE-E278-4982-B57D-32A1DD66E64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095DA59-3569-422A-85F7-4B21E2BC6D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CE84B1F-73D8-4D53-ACF7-F3F293F211F9}">
      <dgm:prSet phldrT="[Text]"/>
      <dgm:spPr/>
      <dgm:t>
        <a:bodyPr/>
        <a:lstStyle/>
        <a:p>
          <a:r>
            <a:rPr lang="en-US" dirty="0"/>
            <a:t>Summit County Case Study</a:t>
          </a:r>
        </a:p>
      </dgm:t>
    </dgm:pt>
    <dgm:pt modelId="{BE3FD6C7-0C30-4DC4-8B2D-E1CAAB44BEFE}" type="parTrans" cxnId="{EAAE1FBF-7865-498D-B2F7-DFC3F6E385E4}">
      <dgm:prSet/>
      <dgm:spPr/>
      <dgm:t>
        <a:bodyPr/>
        <a:lstStyle/>
        <a:p>
          <a:endParaRPr lang="en-US"/>
        </a:p>
      </dgm:t>
    </dgm:pt>
    <dgm:pt modelId="{4ED651A2-36ED-4813-BA8D-C9A45834BDE8}" type="sibTrans" cxnId="{EAAE1FBF-7865-498D-B2F7-DFC3F6E385E4}">
      <dgm:prSet/>
      <dgm:spPr/>
      <dgm:t>
        <a:bodyPr/>
        <a:lstStyle/>
        <a:p>
          <a:endParaRPr lang="en-US"/>
        </a:p>
      </dgm:t>
    </dgm:pt>
    <dgm:pt modelId="{EF8E0DDE-B04E-408E-92E7-9F74BCC9C4E6}">
      <dgm:prSet phldrT="[Text]"/>
      <dgm:spPr/>
      <dgm:t>
        <a:bodyPr/>
        <a:lstStyle/>
        <a:p>
          <a:r>
            <a:rPr lang="en-US" dirty="0"/>
            <a:t>Delaware County Case Study</a:t>
          </a:r>
        </a:p>
      </dgm:t>
    </dgm:pt>
    <dgm:pt modelId="{DEB505A1-3C40-43EE-A2BF-E161306CD984}" type="parTrans" cxnId="{33F5C91F-5751-460D-B78D-4CF728D121F6}">
      <dgm:prSet/>
      <dgm:spPr/>
    </dgm:pt>
    <dgm:pt modelId="{FB8BE48B-5F61-48F9-B29C-FBDEBFB5E4CC}" type="sibTrans" cxnId="{33F5C91F-5751-460D-B78D-4CF728D121F6}">
      <dgm:prSet/>
      <dgm:spPr/>
    </dgm:pt>
    <dgm:pt modelId="{23E0B995-6EB1-48DE-A5C6-72932516EB8B}" type="pres">
      <dgm:prSet presAssocID="{9095DA59-3569-422A-85F7-4B21E2BC6DB4}" presName="diagram" presStyleCnt="0">
        <dgm:presLayoutVars>
          <dgm:dir/>
          <dgm:resizeHandles val="exact"/>
        </dgm:presLayoutVars>
      </dgm:prSet>
      <dgm:spPr/>
    </dgm:pt>
    <dgm:pt modelId="{42543759-6BD2-481D-BFDE-9F450D80A1C0}" type="pres">
      <dgm:prSet presAssocID="{6CE84B1F-73D8-4D53-ACF7-F3F293F211F9}" presName="node" presStyleLbl="node1" presStyleIdx="0" presStyleCnt="2">
        <dgm:presLayoutVars>
          <dgm:bulletEnabled val="1"/>
        </dgm:presLayoutVars>
      </dgm:prSet>
      <dgm:spPr/>
    </dgm:pt>
    <dgm:pt modelId="{69F634F5-3116-4246-83AB-9CD582BCE478}" type="pres">
      <dgm:prSet presAssocID="{4ED651A2-36ED-4813-BA8D-C9A45834BDE8}" presName="sibTrans" presStyleCnt="0"/>
      <dgm:spPr/>
    </dgm:pt>
    <dgm:pt modelId="{D258077A-C9CD-49A5-8EB7-F5C0A3E7D9FD}" type="pres">
      <dgm:prSet presAssocID="{EF8E0DDE-B04E-408E-92E7-9F74BCC9C4E6}" presName="node" presStyleLbl="node1" presStyleIdx="1" presStyleCnt="2">
        <dgm:presLayoutVars>
          <dgm:bulletEnabled val="1"/>
        </dgm:presLayoutVars>
      </dgm:prSet>
      <dgm:spPr/>
    </dgm:pt>
  </dgm:ptLst>
  <dgm:cxnLst>
    <dgm:cxn modelId="{33F5C91F-5751-460D-B78D-4CF728D121F6}" srcId="{9095DA59-3569-422A-85F7-4B21E2BC6DB4}" destId="{EF8E0DDE-B04E-408E-92E7-9F74BCC9C4E6}" srcOrd="1" destOrd="0" parTransId="{DEB505A1-3C40-43EE-A2BF-E161306CD984}" sibTransId="{FB8BE48B-5F61-48F9-B29C-FBDEBFB5E4CC}"/>
    <dgm:cxn modelId="{369A8439-39EA-4F71-9B10-FB67C8F9E8CF}" type="presOf" srcId="{EF8E0DDE-B04E-408E-92E7-9F74BCC9C4E6}" destId="{D258077A-C9CD-49A5-8EB7-F5C0A3E7D9FD}" srcOrd="0" destOrd="0" presId="urn:microsoft.com/office/officeart/2005/8/layout/default"/>
    <dgm:cxn modelId="{EAAE1FBF-7865-498D-B2F7-DFC3F6E385E4}" srcId="{9095DA59-3569-422A-85F7-4B21E2BC6DB4}" destId="{6CE84B1F-73D8-4D53-ACF7-F3F293F211F9}" srcOrd="0" destOrd="0" parTransId="{BE3FD6C7-0C30-4DC4-8B2D-E1CAAB44BEFE}" sibTransId="{4ED651A2-36ED-4813-BA8D-C9A45834BDE8}"/>
    <dgm:cxn modelId="{C82F9CF3-4949-4983-8A86-4061EC7C7906}" type="presOf" srcId="{9095DA59-3569-422A-85F7-4B21E2BC6DB4}" destId="{23E0B995-6EB1-48DE-A5C6-72932516EB8B}" srcOrd="0" destOrd="0" presId="urn:microsoft.com/office/officeart/2005/8/layout/default"/>
    <dgm:cxn modelId="{C063C5F5-87E2-429E-B9B2-550A6800010A}" type="presOf" srcId="{6CE84B1F-73D8-4D53-ACF7-F3F293F211F9}" destId="{42543759-6BD2-481D-BFDE-9F450D80A1C0}" srcOrd="0" destOrd="0" presId="urn:microsoft.com/office/officeart/2005/8/layout/default"/>
    <dgm:cxn modelId="{05B7EED5-77B8-4861-B8A0-70209ED08B6D}" type="presParOf" srcId="{23E0B995-6EB1-48DE-A5C6-72932516EB8B}" destId="{42543759-6BD2-481D-BFDE-9F450D80A1C0}" srcOrd="0" destOrd="0" presId="urn:microsoft.com/office/officeart/2005/8/layout/default"/>
    <dgm:cxn modelId="{89E97D3C-E47C-4675-AAA5-018EC9BDAE1C}" type="presParOf" srcId="{23E0B995-6EB1-48DE-A5C6-72932516EB8B}" destId="{69F634F5-3116-4246-83AB-9CD582BCE478}" srcOrd="1" destOrd="0" presId="urn:microsoft.com/office/officeart/2005/8/layout/default"/>
    <dgm:cxn modelId="{6CAF610F-7377-41E6-B873-0341D54861F5}" type="presParOf" srcId="{23E0B995-6EB1-48DE-A5C6-72932516EB8B}" destId="{D258077A-C9CD-49A5-8EB7-F5C0A3E7D9F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1B59D28-C0BD-4601-BB17-E8BC5FD643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F9CAA-99A3-49B3-AE43-018772489DE4}">
      <dgm:prSet phldrT="[Text]"/>
      <dgm:spPr/>
      <dgm:t>
        <a:bodyPr/>
        <a:lstStyle/>
        <a:p>
          <a:r>
            <a:rPr lang="en-US" b="1" dirty="0"/>
            <a:t>Questions</a:t>
          </a:r>
        </a:p>
      </dgm:t>
    </dgm:pt>
    <dgm:pt modelId="{72426FE1-5FBA-4539-ABFD-243899C8383D}" type="parTrans" cxnId="{0CDE1F6D-09B7-4FD0-9A89-00547ED1AEAE}">
      <dgm:prSet/>
      <dgm:spPr/>
      <dgm:t>
        <a:bodyPr/>
        <a:lstStyle/>
        <a:p>
          <a:endParaRPr lang="en-US"/>
        </a:p>
      </dgm:t>
    </dgm:pt>
    <dgm:pt modelId="{BACDC75C-4163-4975-931A-E55F95ECF707}" type="sibTrans" cxnId="{0CDE1F6D-09B7-4FD0-9A89-00547ED1AEAE}">
      <dgm:prSet/>
      <dgm:spPr/>
      <dgm:t>
        <a:bodyPr/>
        <a:lstStyle/>
        <a:p>
          <a:endParaRPr lang="en-US"/>
        </a:p>
      </dgm:t>
    </dgm:pt>
    <dgm:pt modelId="{F497BCE5-ED78-47CB-B482-5A50BDD854AD}">
      <dgm:prSet phldrT="[Text]"/>
      <dgm:spPr/>
      <dgm:t>
        <a:bodyPr/>
        <a:lstStyle/>
        <a:p>
          <a:r>
            <a:rPr lang="en-US" b="1" dirty="0"/>
            <a:t>Thoughts</a:t>
          </a:r>
        </a:p>
      </dgm:t>
    </dgm:pt>
    <dgm:pt modelId="{ABAC337D-9DE2-4576-B425-E1C9185D08C6}" type="parTrans" cxnId="{E0181D96-7D8B-4042-AC5C-4ADC1ADA3117}">
      <dgm:prSet/>
      <dgm:spPr/>
      <dgm:t>
        <a:bodyPr/>
        <a:lstStyle/>
        <a:p>
          <a:endParaRPr lang="en-US"/>
        </a:p>
      </dgm:t>
    </dgm:pt>
    <dgm:pt modelId="{4F7E72E4-15E3-4445-BC11-5EF4CA088A83}" type="sibTrans" cxnId="{E0181D96-7D8B-4042-AC5C-4ADC1ADA3117}">
      <dgm:prSet/>
      <dgm:spPr/>
      <dgm:t>
        <a:bodyPr/>
        <a:lstStyle/>
        <a:p>
          <a:endParaRPr lang="en-US"/>
        </a:p>
      </dgm:t>
    </dgm:pt>
    <dgm:pt modelId="{7EC77688-9764-4D10-878F-BEFD06144638}">
      <dgm:prSet phldrT="[Text]"/>
      <dgm:spPr/>
      <dgm:t>
        <a:bodyPr/>
        <a:lstStyle/>
        <a:p>
          <a:r>
            <a:rPr lang="en-US" b="1" dirty="0"/>
            <a:t>Contact</a:t>
          </a:r>
        </a:p>
      </dgm:t>
    </dgm:pt>
    <dgm:pt modelId="{F67A0BAE-3038-4FB3-B6F9-0C756159EFD4}" type="parTrans" cxnId="{BC2FBDF9-ADC8-4E84-9D14-53E4ABB3ABED}">
      <dgm:prSet/>
      <dgm:spPr/>
      <dgm:t>
        <a:bodyPr/>
        <a:lstStyle/>
        <a:p>
          <a:endParaRPr lang="en-US"/>
        </a:p>
      </dgm:t>
    </dgm:pt>
    <dgm:pt modelId="{91C7655C-6110-40A5-A8EA-7A3F540E919E}" type="sibTrans" cxnId="{BC2FBDF9-ADC8-4E84-9D14-53E4ABB3ABED}">
      <dgm:prSet/>
      <dgm:spPr/>
      <dgm:t>
        <a:bodyPr/>
        <a:lstStyle/>
        <a:p>
          <a:endParaRPr lang="en-US"/>
        </a:p>
      </dgm:t>
    </dgm:pt>
    <dgm:pt modelId="{DEF3722E-0CF6-491B-8C8E-95E30FA1EE10}">
      <dgm:prSet phldrT="[Text]"/>
      <dgm:spPr/>
      <dgm:t>
        <a:bodyPr/>
        <a:lstStyle/>
        <a:p>
          <a:r>
            <a:rPr lang="en-US" b="1" dirty="0"/>
            <a:t>drobinson@montrosegroupllc.com</a:t>
          </a:r>
        </a:p>
      </dgm:t>
    </dgm:pt>
    <dgm:pt modelId="{EE3D30D5-2738-488A-A860-7CE20397292E}" type="parTrans" cxnId="{161F27E5-D362-4A92-9B6B-68279E4736D5}">
      <dgm:prSet/>
      <dgm:spPr/>
      <dgm:t>
        <a:bodyPr/>
        <a:lstStyle/>
        <a:p>
          <a:endParaRPr lang="en-US"/>
        </a:p>
      </dgm:t>
    </dgm:pt>
    <dgm:pt modelId="{29B1C5E6-B5AE-4938-BF1B-24687A2F0828}" type="sibTrans" cxnId="{161F27E5-D362-4A92-9B6B-68279E4736D5}">
      <dgm:prSet/>
      <dgm:spPr/>
      <dgm:t>
        <a:bodyPr/>
        <a:lstStyle/>
        <a:p>
          <a:endParaRPr lang="en-US"/>
        </a:p>
      </dgm:t>
    </dgm:pt>
    <dgm:pt modelId="{31285490-C27B-4720-8326-D02A855898BA}">
      <dgm:prSet phldrT="[Text]"/>
      <dgm:spPr/>
      <dgm:t>
        <a:bodyPr/>
        <a:lstStyle/>
        <a:p>
          <a:r>
            <a:rPr lang="en-US" b="1" dirty="0"/>
            <a:t>ngreen@montrosegroupllc.com</a:t>
          </a:r>
        </a:p>
      </dgm:t>
    </dgm:pt>
    <dgm:pt modelId="{CDD4931E-F795-4BFF-B276-165B5A11E96C}" type="parTrans" cxnId="{23F0780D-76CD-48C3-A808-BA8F4102D9FC}">
      <dgm:prSet/>
      <dgm:spPr/>
      <dgm:t>
        <a:bodyPr/>
        <a:lstStyle/>
        <a:p>
          <a:endParaRPr lang="en-US"/>
        </a:p>
      </dgm:t>
    </dgm:pt>
    <dgm:pt modelId="{13B412FB-D0F0-4845-B332-2823EC789DA6}" type="sibTrans" cxnId="{23F0780D-76CD-48C3-A808-BA8F4102D9FC}">
      <dgm:prSet/>
      <dgm:spPr/>
      <dgm:t>
        <a:bodyPr/>
        <a:lstStyle/>
        <a:p>
          <a:endParaRPr lang="en-US"/>
        </a:p>
      </dgm:t>
    </dgm:pt>
    <dgm:pt modelId="{EBA96333-E745-4541-A82C-84181FC6E99C}">
      <dgm:prSet phldrT="[Text]"/>
      <dgm:spPr/>
      <dgm:t>
        <a:bodyPr/>
        <a:lstStyle/>
        <a:p>
          <a:r>
            <a:rPr lang="en-US" b="1" dirty="0"/>
            <a:t>jbgrant@montrosegroupllc.com</a:t>
          </a:r>
        </a:p>
      </dgm:t>
    </dgm:pt>
    <dgm:pt modelId="{B165A1A8-FC3B-4661-BC58-22A92416C811}" type="parTrans" cxnId="{3FA4140D-03F5-4151-9534-7F601D945A42}">
      <dgm:prSet/>
      <dgm:spPr/>
      <dgm:t>
        <a:bodyPr/>
        <a:lstStyle/>
        <a:p>
          <a:endParaRPr lang="en-US"/>
        </a:p>
      </dgm:t>
    </dgm:pt>
    <dgm:pt modelId="{AE09D21B-A8A1-4E34-9896-E4D1D5E1BF4F}" type="sibTrans" cxnId="{3FA4140D-03F5-4151-9534-7F601D945A42}">
      <dgm:prSet/>
      <dgm:spPr/>
      <dgm:t>
        <a:bodyPr/>
        <a:lstStyle/>
        <a:p>
          <a:endParaRPr lang="en-US"/>
        </a:p>
      </dgm:t>
    </dgm:pt>
    <dgm:pt modelId="{DAE7E5AA-E06A-44E0-957E-31AD9913EF40}">
      <dgm:prSet phldrT="[Text]"/>
      <dgm:spPr/>
      <dgm:t>
        <a:bodyPr/>
        <a:lstStyle/>
        <a:p>
          <a:r>
            <a:rPr lang="en-US" b="1" dirty="0"/>
            <a:t>tbiggam@montrosegroupllc.com</a:t>
          </a:r>
        </a:p>
      </dgm:t>
    </dgm:pt>
    <dgm:pt modelId="{22ED5AAF-0A79-4B70-B03D-7EAC6F5BACDB}" type="parTrans" cxnId="{73E8194E-8855-4974-8161-30A69FDE6A96}">
      <dgm:prSet/>
      <dgm:spPr/>
      <dgm:t>
        <a:bodyPr/>
        <a:lstStyle/>
        <a:p>
          <a:endParaRPr lang="en-US"/>
        </a:p>
      </dgm:t>
    </dgm:pt>
    <dgm:pt modelId="{5732ECB3-A781-4E1D-8208-0006398253A3}" type="sibTrans" cxnId="{73E8194E-8855-4974-8161-30A69FDE6A96}">
      <dgm:prSet/>
      <dgm:spPr/>
      <dgm:t>
        <a:bodyPr/>
        <a:lstStyle/>
        <a:p>
          <a:endParaRPr lang="en-US"/>
        </a:p>
      </dgm:t>
    </dgm:pt>
    <dgm:pt modelId="{E5CA8A67-C6E0-4F8E-AB02-5F0A04CCA397}" type="pres">
      <dgm:prSet presAssocID="{81B59D28-C0BD-4601-BB17-E8BC5FD643D7}" presName="diagram" presStyleCnt="0">
        <dgm:presLayoutVars>
          <dgm:dir/>
          <dgm:resizeHandles val="exact"/>
        </dgm:presLayoutVars>
      </dgm:prSet>
      <dgm:spPr/>
    </dgm:pt>
    <dgm:pt modelId="{C832C784-D270-4E6D-9953-0A814041737A}" type="pres">
      <dgm:prSet presAssocID="{094F9CAA-99A3-49B3-AE43-018772489DE4}" presName="node" presStyleLbl="node1" presStyleIdx="0" presStyleCnt="3" custLinFactNeighborX="2649" custLinFactNeighborY="147">
        <dgm:presLayoutVars>
          <dgm:bulletEnabled val="1"/>
        </dgm:presLayoutVars>
      </dgm:prSet>
      <dgm:spPr/>
    </dgm:pt>
    <dgm:pt modelId="{FD60C5B2-C2E2-4257-8865-1669CE81CBA5}" type="pres">
      <dgm:prSet presAssocID="{BACDC75C-4163-4975-931A-E55F95ECF707}" presName="sibTrans" presStyleCnt="0"/>
      <dgm:spPr/>
    </dgm:pt>
    <dgm:pt modelId="{2F166E24-CA5D-40CE-8646-16A98138594E}" type="pres">
      <dgm:prSet presAssocID="{F497BCE5-ED78-47CB-B482-5A50BDD854AD}" presName="node" presStyleLbl="node1" presStyleIdx="1" presStyleCnt="3">
        <dgm:presLayoutVars>
          <dgm:bulletEnabled val="1"/>
        </dgm:presLayoutVars>
      </dgm:prSet>
      <dgm:spPr/>
    </dgm:pt>
    <dgm:pt modelId="{D83820AD-546F-41DE-AD5C-9E50038D69D1}" type="pres">
      <dgm:prSet presAssocID="{4F7E72E4-15E3-4445-BC11-5EF4CA088A83}" presName="sibTrans" presStyleCnt="0"/>
      <dgm:spPr/>
    </dgm:pt>
    <dgm:pt modelId="{794B5F80-9409-4C02-8835-28378126EF48}" type="pres">
      <dgm:prSet presAssocID="{7EC77688-9764-4D10-878F-BEFD06144638}" presName="node" presStyleLbl="node1" presStyleIdx="2" presStyleCnt="3">
        <dgm:presLayoutVars>
          <dgm:bulletEnabled val="1"/>
        </dgm:presLayoutVars>
      </dgm:prSet>
      <dgm:spPr/>
    </dgm:pt>
  </dgm:ptLst>
  <dgm:cxnLst>
    <dgm:cxn modelId="{B3F48902-310B-4A0A-B761-D2F6E49732A9}" type="presOf" srcId="{DAE7E5AA-E06A-44E0-957E-31AD9913EF40}" destId="{794B5F80-9409-4C02-8835-28378126EF48}" srcOrd="0" destOrd="4" presId="urn:microsoft.com/office/officeart/2005/8/layout/default"/>
    <dgm:cxn modelId="{D1914307-6479-4C7B-9516-619CFD2A8DA6}" type="presOf" srcId="{7EC77688-9764-4D10-878F-BEFD06144638}" destId="{794B5F80-9409-4C02-8835-28378126EF48}" srcOrd="0" destOrd="0" presId="urn:microsoft.com/office/officeart/2005/8/layout/default"/>
    <dgm:cxn modelId="{3FA4140D-03F5-4151-9534-7F601D945A42}" srcId="{7EC77688-9764-4D10-878F-BEFD06144638}" destId="{EBA96333-E745-4541-A82C-84181FC6E99C}" srcOrd="2" destOrd="0" parTransId="{B165A1A8-FC3B-4661-BC58-22A92416C811}" sibTransId="{AE09D21B-A8A1-4E34-9896-E4D1D5E1BF4F}"/>
    <dgm:cxn modelId="{23F0780D-76CD-48C3-A808-BA8F4102D9FC}" srcId="{7EC77688-9764-4D10-878F-BEFD06144638}" destId="{31285490-C27B-4720-8326-D02A855898BA}" srcOrd="1" destOrd="0" parTransId="{CDD4931E-F795-4BFF-B276-165B5A11E96C}" sibTransId="{13B412FB-D0F0-4845-B332-2823EC789DA6}"/>
    <dgm:cxn modelId="{DE2C782D-FB1A-4514-89F6-26F6298D27E2}" type="presOf" srcId="{F497BCE5-ED78-47CB-B482-5A50BDD854AD}" destId="{2F166E24-CA5D-40CE-8646-16A98138594E}" srcOrd="0" destOrd="0" presId="urn:microsoft.com/office/officeart/2005/8/layout/default"/>
    <dgm:cxn modelId="{7D6B2C3F-0F4E-4EA2-828C-63DB6F1CCAE3}" type="presOf" srcId="{DEF3722E-0CF6-491B-8C8E-95E30FA1EE10}" destId="{794B5F80-9409-4C02-8835-28378126EF48}" srcOrd="0" destOrd="1" presId="urn:microsoft.com/office/officeart/2005/8/layout/default"/>
    <dgm:cxn modelId="{05BF8261-2D32-4D81-84F4-454DD0832FB9}" type="presOf" srcId="{81B59D28-C0BD-4601-BB17-E8BC5FD643D7}" destId="{E5CA8A67-C6E0-4F8E-AB02-5F0A04CCA397}" srcOrd="0" destOrd="0" presId="urn:microsoft.com/office/officeart/2005/8/layout/default"/>
    <dgm:cxn modelId="{47A6964C-9005-477F-815C-37077D8A9F55}" type="presOf" srcId="{EBA96333-E745-4541-A82C-84181FC6E99C}" destId="{794B5F80-9409-4C02-8835-28378126EF48}" srcOrd="0" destOrd="3" presId="urn:microsoft.com/office/officeart/2005/8/layout/default"/>
    <dgm:cxn modelId="{0CDE1F6D-09B7-4FD0-9A89-00547ED1AEAE}" srcId="{81B59D28-C0BD-4601-BB17-E8BC5FD643D7}" destId="{094F9CAA-99A3-49B3-AE43-018772489DE4}" srcOrd="0" destOrd="0" parTransId="{72426FE1-5FBA-4539-ABFD-243899C8383D}" sibTransId="{BACDC75C-4163-4975-931A-E55F95ECF707}"/>
    <dgm:cxn modelId="{73E8194E-8855-4974-8161-30A69FDE6A96}" srcId="{7EC77688-9764-4D10-878F-BEFD06144638}" destId="{DAE7E5AA-E06A-44E0-957E-31AD9913EF40}" srcOrd="3" destOrd="0" parTransId="{22ED5AAF-0A79-4B70-B03D-7EAC6F5BACDB}" sibTransId="{5732ECB3-A781-4E1D-8208-0006398253A3}"/>
    <dgm:cxn modelId="{65C1CB8E-BAB7-4CBD-AC2F-7953C49EC621}" type="presOf" srcId="{31285490-C27B-4720-8326-D02A855898BA}" destId="{794B5F80-9409-4C02-8835-28378126EF48}" srcOrd="0" destOrd="2" presId="urn:microsoft.com/office/officeart/2005/8/layout/default"/>
    <dgm:cxn modelId="{E0181D96-7D8B-4042-AC5C-4ADC1ADA3117}" srcId="{81B59D28-C0BD-4601-BB17-E8BC5FD643D7}" destId="{F497BCE5-ED78-47CB-B482-5A50BDD854AD}" srcOrd="1" destOrd="0" parTransId="{ABAC337D-9DE2-4576-B425-E1C9185D08C6}" sibTransId="{4F7E72E4-15E3-4445-BC11-5EF4CA088A83}"/>
    <dgm:cxn modelId="{161F27E5-D362-4A92-9B6B-68279E4736D5}" srcId="{7EC77688-9764-4D10-878F-BEFD06144638}" destId="{DEF3722E-0CF6-491B-8C8E-95E30FA1EE10}" srcOrd="0" destOrd="0" parTransId="{EE3D30D5-2738-488A-A860-7CE20397292E}" sibTransId="{29B1C5E6-B5AE-4938-BF1B-24687A2F0828}"/>
    <dgm:cxn modelId="{BDA049E9-BC42-4BA6-A93E-931D096DC5A5}" type="presOf" srcId="{094F9CAA-99A3-49B3-AE43-018772489DE4}" destId="{C832C784-D270-4E6D-9953-0A814041737A}" srcOrd="0" destOrd="0" presId="urn:microsoft.com/office/officeart/2005/8/layout/default"/>
    <dgm:cxn modelId="{BC2FBDF9-ADC8-4E84-9D14-53E4ABB3ABED}" srcId="{81B59D28-C0BD-4601-BB17-E8BC5FD643D7}" destId="{7EC77688-9764-4D10-878F-BEFD06144638}" srcOrd="2" destOrd="0" parTransId="{F67A0BAE-3038-4FB3-B6F9-0C756159EFD4}" sibTransId="{91C7655C-6110-40A5-A8EA-7A3F540E919E}"/>
    <dgm:cxn modelId="{087C1777-07B8-41FC-B90D-B4464E7A7BB0}" type="presParOf" srcId="{E5CA8A67-C6E0-4F8E-AB02-5F0A04CCA397}" destId="{C832C784-D270-4E6D-9953-0A814041737A}" srcOrd="0" destOrd="0" presId="urn:microsoft.com/office/officeart/2005/8/layout/default"/>
    <dgm:cxn modelId="{5941BB4F-9705-41B0-A87C-C9F75042E6BC}" type="presParOf" srcId="{E5CA8A67-C6E0-4F8E-AB02-5F0A04CCA397}" destId="{FD60C5B2-C2E2-4257-8865-1669CE81CBA5}" srcOrd="1" destOrd="0" presId="urn:microsoft.com/office/officeart/2005/8/layout/default"/>
    <dgm:cxn modelId="{F96C3D5C-9FF5-4235-BC40-7D5B5A817190}" type="presParOf" srcId="{E5CA8A67-C6E0-4F8E-AB02-5F0A04CCA397}" destId="{2F166E24-CA5D-40CE-8646-16A98138594E}" srcOrd="2" destOrd="0" presId="urn:microsoft.com/office/officeart/2005/8/layout/default"/>
    <dgm:cxn modelId="{B2576514-6C6F-48C7-B7E1-15313975F5AE}" type="presParOf" srcId="{E5CA8A67-C6E0-4F8E-AB02-5F0A04CCA397}" destId="{D83820AD-546F-41DE-AD5C-9E50038D69D1}" srcOrd="3" destOrd="0" presId="urn:microsoft.com/office/officeart/2005/8/layout/default"/>
    <dgm:cxn modelId="{D0B975CF-536F-41C1-82F4-757FFE6083D4}" type="presParOf" srcId="{E5CA8A67-C6E0-4F8E-AB02-5F0A04CCA397}" destId="{794B5F80-9409-4C02-8835-28378126EF4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4FF9A-EA77-48A0-BF60-396EEEF183B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5E5D665-F785-42C9-B6C3-303ACEDAA2C4}">
      <dgm:prSet phldrT="[Text]"/>
      <dgm:spPr/>
      <dgm:t>
        <a:bodyPr/>
        <a:lstStyle/>
        <a:p>
          <a:r>
            <a:rPr lang="en-US" b="1" dirty="0"/>
            <a:t>Ohio’s Safe Business Practices for Getting Back to Work</a:t>
          </a:r>
          <a:endParaRPr lang="en-US" dirty="0"/>
        </a:p>
      </dgm:t>
    </dgm:pt>
    <dgm:pt modelId="{DF9B8E90-F3CB-40AE-A920-6107BB4182C9}" type="parTrans" cxnId="{11863BFB-AF89-4171-8F5F-1DB33318629F}">
      <dgm:prSet/>
      <dgm:spPr/>
      <dgm:t>
        <a:bodyPr/>
        <a:lstStyle/>
        <a:p>
          <a:endParaRPr lang="en-US"/>
        </a:p>
      </dgm:t>
    </dgm:pt>
    <dgm:pt modelId="{97FD91D8-0A51-46D0-A650-F0FEDFC58386}" type="sibTrans" cxnId="{11863BFB-AF89-4171-8F5F-1DB33318629F}">
      <dgm:prSet/>
      <dgm:spPr/>
      <dgm:t>
        <a:bodyPr/>
        <a:lstStyle/>
        <a:p>
          <a:endParaRPr lang="en-US"/>
        </a:p>
      </dgm:t>
    </dgm:pt>
    <dgm:pt modelId="{2E857D81-6C86-44B2-B341-6237B9FB1DAB}">
      <dgm:prSet/>
      <dgm:spPr/>
      <dgm:t>
        <a:bodyPr/>
        <a:lstStyle/>
        <a:p>
          <a:r>
            <a:rPr lang="en-US" i="1" dirty="0"/>
            <a:t>Recommend face coverings </a:t>
          </a:r>
          <a:endParaRPr lang="en-US" dirty="0"/>
        </a:p>
      </dgm:t>
    </dgm:pt>
    <dgm:pt modelId="{7C00FC2D-9666-4567-AFDC-885E0473DB41}" type="parTrans" cxnId="{0122BE23-AEEF-4755-9336-16FCE7E61518}">
      <dgm:prSet/>
      <dgm:spPr/>
      <dgm:t>
        <a:bodyPr/>
        <a:lstStyle/>
        <a:p>
          <a:endParaRPr lang="en-US"/>
        </a:p>
      </dgm:t>
    </dgm:pt>
    <dgm:pt modelId="{CF16EF62-0E73-4118-B4FF-41B1D5A97EC2}" type="sibTrans" cxnId="{0122BE23-AEEF-4755-9336-16FCE7E61518}">
      <dgm:prSet/>
      <dgm:spPr/>
      <dgm:t>
        <a:bodyPr/>
        <a:lstStyle/>
        <a:p>
          <a:endParaRPr lang="en-US"/>
        </a:p>
      </dgm:t>
    </dgm:pt>
    <dgm:pt modelId="{1319D0DC-F757-41BA-8746-176F6BFDE3E2}">
      <dgm:prSet/>
      <dgm:spPr/>
      <dgm:t>
        <a:bodyPr/>
        <a:lstStyle/>
        <a:p>
          <a:pPr>
            <a:buFont typeface="Symbol" panose="05050102010706020507" pitchFamily="18" charset="2"/>
            <a:buChar char=""/>
          </a:pPr>
          <a:r>
            <a:rPr lang="en-US"/>
            <a:t>For employees and clients/customers at all times</a:t>
          </a:r>
        </a:p>
      </dgm:t>
    </dgm:pt>
    <dgm:pt modelId="{0BFB8BEF-651D-4A75-A4FC-8920BC5EAD6A}" type="parTrans" cxnId="{F6CDE645-F4F3-4213-8B51-D5139F11633B}">
      <dgm:prSet/>
      <dgm:spPr/>
      <dgm:t>
        <a:bodyPr/>
        <a:lstStyle/>
        <a:p>
          <a:endParaRPr lang="en-US"/>
        </a:p>
      </dgm:t>
    </dgm:pt>
    <dgm:pt modelId="{07FAD3FB-4E9E-41CA-9F7B-B6AAD2EE93CD}" type="sibTrans" cxnId="{F6CDE645-F4F3-4213-8B51-D5139F11633B}">
      <dgm:prSet/>
      <dgm:spPr/>
      <dgm:t>
        <a:bodyPr/>
        <a:lstStyle/>
        <a:p>
          <a:endParaRPr lang="en-US"/>
        </a:p>
      </dgm:t>
    </dgm:pt>
    <dgm:pt modelId="{16B2CCC0-EDE2-4451-A43D-577862CEF380}">
      <dgm:prSet/>
      <dgm:spPr/>
      <dgm:t>
        <a:bodyPr/>
        <a:lstStyle/>
        <a:p>
          <a:r>
            <a:rPr lang="en-US" i="1"/>
            <a:t>Conduct daily health assessments </a:t>
          </a:r>
          <a:endParaRPr lang="en-US"/>
        </a:p>
      </dgm:t>
    </dgm:pt>
    <dgm:pt modelId="{FEA05E4D-5DA1-4DA6-BD35-272B19130B4B}" type="parTrans" cxnId="{DAB8200C-5FFA-4441-9688-36ACDF85B0AC}">
      <dgm:prSet/>
      <dgm:spPr/>
      <dgm:t>
        <a:bodyPr/>
        <a:lstStyle/>
        <a:p>
          <a:endParaRPr lang="en-US"/>
        </a:p>
      </dgm:t>
    </dgm:pt>
    <dgm:pt modelId="{ED5A4AE0-A312-438C-8A3B-A7E83097A4C4}" type="sibTrans" cxnId="{DAB8200C-5FFA-4441-9688-36ACDF85B0AC}">
      <dgm:prSet/>
      <dgm:spPr/>
      <dgm:t>
        <a:bodyPr/>
        <a:lstStyle/>
        <a:p>
          <a:endParaRPr lang="en-US"/>
        </a:p>
      </dgm:t>
    </dgm:pt>
    <dgm:pt modelId="{A553FEE2-E3C4-4E97-9618-846D25222DA0}">
      <dgm:prSet/>
      <dgm:spPr/>
      <dgm:t>
        <a:bodyPr/>
        <a:lstStyle/>
        <a:p>
          <a:pPr>
            <a:buFont typeface="Symbol" panose="05050102010706020507" pitchFamily="18" charset="2"/>
            <a:buChar char=""/>
          </a:pPr>
          <a:r>
            <a:rPr lang="en-US" dirty="0"/>
            <a:t>By employers and employees (self-evaluation) to determine if “fit for duty”</a:t>
          </a:r>
        </a:p>
      </dgm:t>
    </dgm:pt>
    <dgm:pt modelId="{801A2F2A-C517-4B8C-86BF-8F115F60B04D}" type="parTrans" cxnId="{D27ECF66-2CE0-47B9-A8FD-97A6FF372EA5}">
      <dgm:prSet/>
      <dgm:spPr/>
      <dgm:t>
        <a:bodyPr/>
        <a:lstStyle/>
        <a:p>
          <a:endParaRPr lang="en-US"/>
        </a:p>
      </dgm:t>
    </dgm:pt>
    <dgm:pt modelId="{906504A9-A7D1-48FE-BE75-46711A81B51C}" type="sibTrans" cxnId="{D27ECF66-2CE0-47B9-A8FD-97A6FF372EA5}">
      <dgm:prSet/>
      <dgm:spPr/>
      <dgm:t>
        <a:bodyPr/>
        <a:lstStyle/>
        <a:p>
          <a:endParaRPr lang="en-US"/>
        </a:p>
      </dgm:t>
    </dgm:pt>
    <dgm:pt modelId="{3154AC23-F772-492C-B17D-EED1A5B7AAE6}">
      <dgm:prSet/>
      <dgm:spPr/>
      <dgm:t>
        <a:bodyPr/>
        <a:lstStyle/>
        <a:p>
          <a:r>
            <a:rPr lang="en-US" i="1"/>
            <a:t>Maintain good hygiene</a:t>
          </a:r>
          <a:endParaRPr lang="en-US"/>
        </a:p>
      </dgm:t>
    </dgm:pt>
    <dgm:pt modelId="{8C893A91-2374-45FA-B103-8AB20183A8BD}" type="parTrans" cxnId="{7BEEC95F-E875-4E00-934A-0296730BF863}">
      <dgm:prSet/>
      <dgm:spPr/>
      <dgm:t>
        <a:bodyPr/>
        <a:lstStyle/>
        <a:p>
          <a:endParaRPr lang="en-US"/>
        </a:p>
      </dgm:t>
    </dgm:pt>
    <dgm:pt modelId="{BC801AFF-B4DE-45C1-ADD4-67A128A2242B}" type="sibTrans" cxnId="{7BEEC95F-E875-4E00-934A-0296730BF863}">
      <dgm:prSet/>
      <dgm:spPr/>
      <dgm:t>
        <a:bodyPr/>
        <a:lstStyle/>
        <a:p>
          <a:endParaRPr lang="en-US"/>
        </a:p>
      </dgm:t>
    </dgm:pt>
    <dgm:pt modelId="{83E82F5A-A078-4A41-858B-E36CC771480F}">
      <dgm:prSet/>
      <dgm:spPr/>
      <dgm:t>
        <a:bodyPr/>
        <a:lstStyle/>
        <a:p>
          <a:pPr>
            <a:buFont typeface="Symbol" panose="05050102010706020507" pitchFamily="18" charset="2"/>
            <a:buChar char=""/>
          </a:pPr>
          <a:r>
            <a:rPr lang="en-US"/>
            <a:t>At all times-hand washing and social distancing </a:t>
          </a:r>
        </a:p>
      </dgm:t>
    </dgm:pt>
    <dgm:pt modelId="{66E87AE2-0692-41E7-BF9F-B2833CDA148B}" type="parTrans" cxnId="{28528679-B40E-46A4-B3E1-D3A103C350DE}">
      <dgm:prSet/>
      <dgm:spPr/>
      <dgm:t>
        <a:bodyPr/>
        <a:lstStyle/>
        <a:p>
          <a:endParaRPr lang="en-US"/>
        </a:p>
      </dgm:t>
    </dgm:pt>
    <dgm:pt modelId="{3238C866-2DCF-4456-80F5-7E3FF0A7AA1F}" type="sibTrans" cxnId="{28528679-B40E-46A4-B3E1-D3A103C350DE}">
      <dgm:prSet/>
      <dgm:spPr/>
      <dgm:t>
        <a:bodyPr/>
        <a:lstStyle/>
        <a:p>
          <a:endParaRPr lang="en-US"/>
        </a:p>
      </dgm:t>
    </dgm:pt>
    <dgm:pt modelId="{2F0F3ECF-2AD7-4821-AE57-3D50BB5D62AB}">
      <dgm:prSet/>
      <dgm:spPr/>
      <dgm:t>
        <a:bodyPr/>
        <a:lstStyle/>
        <a:p>
          <a:r>
            <a:rPr lang="en-US" dirty="0"/>
            <a:t>Clean and sanitize</a:t>
          </a:r>
        </a:p>
      </dgm:t>
    </dgm:pt>
    <dgm:pt modelId="{65786C64-BE1C-42DD-9C6A-6489D2284FB4}" type="parTrans" cxnId="{6374AEE7-E1CD-45BA-9608-86BF3DA1AC17}">
      <dgm:prSet/>
      <dgm:spPr/>
      <dgm:t>
        <a:bodyPr/>
        <a:lstStyle/>
        <a:p>
          <a:endParaRPr lang="en-US"/>
        </a:p>
      </dgm:t>
    </dgm:pt>
    <dgm:pt modelId="{9A5B2E10-DC20-4E2F-A5D0-442A95F3887B}" type="sibTrans" cxnId="{6374AEE7-E1CD-45BA-9608-86BF3DA1AC17}">
      <dgm:prSet/>
      <dgm:spPr/>
      <dgm:t>
        <a:bodyPr/>
        <a:lstStyle/>
        <a:p>
          <a:endParaRPr lang="en-US"/>
        </a:p>
      </dgm:t>
    </dgm:pt>
    <dgm:pt modelId="{B0F110CD-2299-4C78-8A6F-DFBA016E7739}">
      <dgm:prSet/>
      <dgm:spPr/>
      <dgm:t>
        <a:bodyPr/>
        <a:lstStyle/>
        <a:p>
          <a:pPr>
            <a:buFont typeface="Symbol" panose="05050102010706020507" pitchFamily="18" charset="2"/>
            <a:buChar char=""/>
          </a:pPr>
          <a:r>
            <a:rPr lang="en-US"/>
            <a:t>Workplaces throughout workday and at the close of business or between shifts</a:t>
          </a:r>
        </a:p>
      </dgm:t>
    </dgm:pt>
    <dgm:pt modelId="{F2969261-E8FD-4BB0-AAE6-97D9292AAD25}" type="parTrans" cxnId="{2B1EEF21-89D9-40B0-A770-B1303242F44B}">
      <dgm:prSet/>
      <dgm:spPr/>
      <dgm:t>
        <a:bodyPr/>
        <a:lstStyle/>
        <a:p>
          <a:endParaRPr lang="en-US"/>
        </a:p>
      </dgm:t>
    </dgm:pt>
    <dgm:pt modelId="{BDB26A18-E5F4-43D1-816E-DE9F0DE106E6}" type="sibTrans" cxnId="{2B1EEF21-89D9-40B0-A770-B1303242F44B}">
      <dgm:prSet/>
      <dgm:spPr/>
      <dgm:t>
        <a:bodyPr/>
        <a:lstStyle/>
        <a:p>
          <a:endParaRPr lang="en-US"/>
        </a:p>
      </dgm:t>
    </dgm:pt>
    <dgm:pt modelId="{83837B13-9284-4D66-ADAE-4079C770431A}">
      <dgm:prSet/>
      <dgm:spPr/>
      <dgm:t>
        <a:bodyPr/>
        <a:lstStyle/>
        <a:p>
          <a:r>
            <a:rPr lang="en-US" i="1" dirty="0"/>
            <a:t>Limit capacity to meet social distancing guidelines</a:t>
          </a:r>
          <a:endParaRPr lang="en-US" dirty="0"/>
        </a:p>
      </dgm:t>
    </dgm:pt>
    <dgm:pt modelId="{2C2FD255-C5B4-41C1-8B08-71308044A0A6}" type="parTrans" cxnId="{05CE89FC-D8A5-4ADA-9332-F58E8529BCCD}">
      <dgm:prSet/>
      <dgm:spPr/>
      <dgm:t>
        <a:bodyPr/>
        <a:lstStyle/>
        <a:p>
          <a:endParaRPr lang="en-US"/>
        </a:p>
      </dgm:t>
    </dgm:pt>
    <dgm:pt modelId="{CE4D7BFE-8656-4E38-B0F4-74660811F973}" type="sibTrans" cxnId="{05CE89FC-D8A5-4ADA-9332-F58E8529BCCD}">
      <dgm:prSet/>
      <dgm:spPr/>
      <dgm:t>
        <a:bodyPr/>
        <a:lstStyle/>
        <a:p>
          <a:endParaRPr lang="en-US"/>
        </a:p>
      </dgm:t>
    </dgm:pt>
    <dgm:pt modelId="{3B705765-6F78-476B-BBC1-E615DE683CC4}">
      <dgm:prSet/>
      <dgm:spPr/>
      <dgm:t>
        <a:bodyPr/>
        <a:lstStyle/>
        <a:p>
          <a:pPr>
            <a:buFont typeface="Symbol" panose="05050102010706020507" pitchFamily="18" charset="2"/>
            <a:buChar char=""/>
          </a:pPr>
          <a:r>
            <a:rPr lang="en-US" dirty="0"/>
            <a:t>Establish maximum capacity at 50% of fire code</a:t>
          </a:r>
        </a:p>
      </dgm:t>
    </dgm:pt>
    <dgm:pt modelId="{7E6DBD4A-4A63-44EF-8F04-522B16DB1A2D}" type="parTrans" cxnId="{30F2ACB7-C057-4711-B3B1-D0853AB081A8}">
      <dgm:prSet/>
      <dgm:spPr/>
      <dgm:t>
        <a:bodyPr/>
        <a:lstStyle/>
        <a:p>
          <a:endParaRPr lang="en-US"/>
        </a:p>
      </dgm:t>
    </dgm:pt>
    <dgm:pt modelId="{FF0728D5-059A-4401-91C6-7CCD19E1B940}" type="sibTrans" cxnId="{30F2ACB7-C057-4711-B3B1-D0853AB081A8}">
      <dgm:prSet/>
      <dgm:spPr/>
      <dgm:t>
        <a:bodyPr/>
        <a:lstStyle/>
        <a:p>
          <a:endParaRPr lang="en-US"/>
        </a:p>
      </dgm:t>
    </dgm:pt>
    <dgm:pt modelId="{AB2B2519-F39F-4E9C-B24C-C7C017A6806B}">
      <dgm:prSet/>
      <dgm:spPr/>
      <dgm:t>
        <a:bodyPr/>
        <a:lstStyle/>
        <a:p>
          <a:pPr>
            <a:buFont typeface="Symbol" panose="05050102010706020507" pitchFamily="18" charset="2"/>
            <a:buChar char=""/>
          </a:pPr>
          <a:r>
            <a:rPr lang="en-US"/>
            <a:t>And, use appointment setting where possible to limit congestion</a:t>
          </a:r>
        </a:p>
      </dgm:t>
    </dgm:pt>
    <dgm:pt modelId="{7FE0805D-ED26-4EF7-A4DD-5B6CC8F860AE}" type="parTrans" cxnId="{CBC55B8D-5666-41EE-8A56-21BA5F0A720B}">
      <dgm:prSet/>
      <dgm:spPr/>
      <dgm:t>
        <a:bodyPr/>
        <a:lstStyle/>
        <a:p>
          <a:endParaRPr lang="en-US"/>
        </a:p>
      </dgm:t>
    </dgm:pt>
    <dgm:pt modelId="{6C7B813D-B58D-4442-ABDA-8FE8A9DBCC97}" type="sibTrans" cxnId="{CBC55B8D-5666-41EE-8A56-21BA5F0A720B}">
      <dgm:prSet/>
      <dgm:spPr/>
      <dgm:t>
        <a:bodyPr/>
        <a:lstStyle/>
        <a:p>
          <a:endParaRPr lang="en-US"/>
        </a:p>
      </dgm:t>
    </dgm:pt>
    <dgm:pt modelId="{96ED0ACC-5503-4C2B-945E-42E83B8E49FE}" type="pres">
      <dgm:prSet presAssocID="{E0D4FF9A-EA77-48A0-BF60-396EEEF183BF}" presName="Name0" presStyleCnt="0">
        <dgm:presLayoutVars>
          <dgm:dir/>
          <dgm:animLvl val="lvl"/>
          <dgm:resizeHandles val="exact"/>
        </dgm:presLayoutVars>
      </dgm:prSet>
      <dgm:spPr/>
    </dgm:pt>
    <dgm:pt modelId="{4E8E86FA-9D31-4E30-BB94-76E50DDDADDB}" type="pres">
      <dgm:prSet presAssocID="{E5E5D665-F785-42C9-B6C3-303ACEDAA2C4}" presName="linNode" presStyleCnt="0"/>
      <dgm:spPr/>
    </dgm:pt>
    <dgm:pt modelId="{B77A6BD3-ACBA-411D-8F7E-34266B4E65CC}" type="pres">
      <dgm:prSet presAssocID="{E5E5D665-F785-42C9-B6C3-303ACEDAA2C4}" presName="parTx" presStyleLbl="revTx" presStyleIdx="0" presStyleCnt="1">
        <dgm:presLayoutVars>
          <dgm:chMax val="1"/>
          <dgm:bulletEnabled val="1"/>
        </dgm:presLayoutVars>
      </dgm:prSet>
      <dgm:spPr/>
    </dgm:pt>
    <dgm:pt modelId="{596A9DBE-013C-458E-B53F-F41140D66E7E}" type="pres">
      <dgm:prSet presAssocID="{E5E5D665-F785-42C9-B6C3-303ACEDAA2C4}" presName="bracket" presStyleLbl="parChTrans1D1" presStyleIdx="0" presStyleCnt="1"/>
      <dgm:spPr/>
    </dgm:pt>
    <dgm:pt modelId="{0F3F9F73-ED38-482C-AEC4-FF673FDE2DEF}" type="pres">
      <dgm:prSet presAssocID="{E5E5D665-F785-42C9-B6C3-303ACEDAA2C4}" presName="spH" presStyleCnt="0"/>
      <dgm:spPr/>
    </dgm:pt>
    <dgm:pt modelId="{253C66A0-3674-4FBF-9027-1E632ACA0161}" type="pres">
      <dgm:prSet presAssocID="{E5E5D665-F785-42C9-B6C3-303ACEDAA2C4}" presName="desTx" presStyleLbl="node1" presStyleIdx="0" presStyleCnt="1">
        <dgm:presLayoutVars>
          <dgm:bulletEnabled val="1"/>
        </dgm:presLayoutVars>
      </dgm:prSet>
      <dgm:spPr/>
    </dgm:pt>
  </dgm:ptLst>
  <dgm:cxnLst>
    <dgm:cxn modelId="{79390903-859E-497E-8E53-ACA7798AAFB7}" type="presOf" srcId="{A553FEE2-E3C4-4E97-9618-846D25222DA0}" destId="{253C66A0-3674-4FBF-9027-1E632ACA0161}" srcOrd="0" destOrd="3" presId="urn:diagrams.loki3.com/BracketList"/>
    <dgm:cxn modelId="{DAB8200C-5FFA-4441-9688-36ACDF85B0AC}" srcId="{E5E5D665-F785-42C9-B6C3-303ACEDAA2C4}" destId="{16B2CCC0-EDE2-4451-A43D-577862CEF380}" srcOrd="1" destOrd="0" parTransId="{FEA05E4D-5DA1-4DA6-BD35-272B19130B4B}" sibTransId="{ED5A4AE0-A312-438C-8A3B-A7E83097A4C4}"/>
    <dgm:cxn modelId="{DDA6580C-AD95-4AAA-B38A-F46EDB7F537E}" type="presOf" srcId="{AB2B2519-F39F-4E9C-B24C-C7C017A6806B}" destId="{253C66A0-3674-4FBF-9027-1E632ACA0161}" srcOrd="0" destOrd="10" presId="urn:diagrams.loki3.com/BracketList"/>
    <dgm:cxn modelId="{FCC08E18-9CD0-47A3-9C59-57758B1D874A}" type="presOf" srcId="{E5E5D665-F785-42C9-B6C3-303ACEDAA2C4}" destId="{B77A6BD3-ACBA-411D-8F7E-34266B4E65CC}" srcOrd="0" destOrd="0" presId="urn:diagrams.loki3.com/BracketList"/>
    <dgm:cxn modelId="{2B1EEF21-89D9-40B0-A770-B1303242F44B}" srcId="{2F0F3ECF-2AD7-4821-AE57-3D50BB5D62AB}" destId="{B0F110CD-2299-4C78-8A6F-DFBA016E7739}" srcOrd="0" destOrd="0" parTransId="{F2969261-E8FD-4BB0-AAE6-97D9292AAD25}" sibTransId="{BDB26A18-E5F4-43D1-816E-DE9F0DE106E6}"/>
    <dgm:cxn modelId="{0122BE23-AEEF-4755-9336-16FCE7E61518}" srcId="{E5E5D665-F785-42C9-B6C3-303ACEDAA2C4}" destId="{2E857D81-6C86-44B2-B341-6237B9FB1DAB}" srcOrd="0" destOrd="0" parTransId="{7C00FC2D-9666-4567-AFDC-885E0473DB41}" sibTransId="{CF16EF62-0E73-4118-B4FF-41B1D5A97EC2}"/>
    <dgm:cxn modelId="{7E42292C-D7BC-4A4F-ADD2-F0D508268790}" type="presOf" srcId="{3154AC23-F772-492C-B17D-EED1A5B7AAE6}" destId="{253C66A0-3674-4FBF-9027-1E632ACA0161}" srcOrd="0" destOrd="4" presId="urn:diagrams.loki3.com/BracketList"/>
    <dgm:cxn modelId="{F2227932-3496-4765-B486-E07F1F28F51D}" type="presOf" srcId="{2F0F3ECF-2AD7-4821-AE57-3D50BB5D62AB}" destId="{253C66A0-3674-4FBF-9027-1E632ACA0161}" srcOrd="0" destOrd="6" presId="urn:diagrams.loki3.com/BracketList"/>
    <dgm:cxn modelId="{1B5AF73D-A3D6-4682-B74C-CEAE9610F3EC}" type="presOf" srcId="{B0F110CD-2299-4C78-8A6F-DFBA016E7739}" destId="{253C66A0-3674-4FBF-9027-1E632ACA0161}" srcOrd="0" destOrd="7" presId="urn:diagrams.loki3.com/BracketList"/>
    <dgm:cxn modelId="{7BEEC95F-E875-4E00-934A-0296730BF863}" srcId="{E5E5D665-F785-42C9-B6C3-303ACEDAA2C4}" destId="{3154AC23-F772-492C-B17D-EED1A5B7AAE6}" srcOrd="2" destOrd="0" parTransId="{8C893A91-2374-45FA-B103-8AB20183A8BD}" sibTransId="{BC801AFF-B4DE-45C1-ADD4-67A128A2242B}"/>
    <dgm:cxn modelId="{F6CDE645-F4F3-4213-8B51-D5139F11633B}" srcId="{2E857D81-6C86-44B2-B341-6237B9FB1DAB}" destId="{1319D0DC-F757-41BA-8746-176F6BFDE3E2}" srcOrd="0" destOrd="0" parTransId="{0BFB8BEF-651D-4A75-A4FC-8920BC5EAD6A}" sibTransId="{07FAD3FB-4E9E-41CA-9F7B-B6AAD2EE93CD}"/>
    <dgm:cxn modelId="{D27ECF66-2CE0-47B9-A8FD-97A6FF372EA5}" srcId="{16B2CCC0-EDE2-4451-A43D-577862CEF380}" destId="{A553FEE2-E3C4-4E97-9618-846D25222DA0}" srcOrd="0" destOrd="0" parTransId="{801A2F2A-C517-4B8C-86BF-8F115F60B04D}" sibTransId="{906504A9-A7D1-48FE-BE75-46711A81B51C}"/>
    <dgm:cxn modelId="{E623AB73-A918-4706-82F6-779D493F7AAD}" type="presOf" srcId="{83E82F5A-A078-4A41-858B-E36CC771480F}" destId="{253C66A0-3674-4FBF-9027-1E632ACA0161}" srcOrd="0" destOrd="5" presId="urn:diagrams.loki3.com/BracketList"/>
    <dgm:cxn modelId="{28528679-B40E-46A4-B3E1-D3A103C350DE}" srcId="{3154AC23-F772-492C-B17D-EED1A5B7AAE6}" destId="{83E82F5A-A078-4A41-858B-E36CC771480F}" srcOrd="0" destOrd="0" parTransId="{66E87AE2-0692-41E7-BF9F-B2833CDA148B}" sibTransId="{3238C866-2DCF-4456-80F5-7E3FF0A7AA1F}"/>
    <dgm:cxn modelId="{65F52D86-F0C7-4FAE-B2D3-D36AF7736155}" type="presOf" srcId="{3B705765-6F78-476B-BBC1-E615DE683CC4}" destId="{253C66A0-3674-4FBF-9027-1E632ACA0161}" srcOrd="0" destOrd="9" presId="urn:diagrams.loki3.com/BracketList"/>
    <dgm:cxn modelId="{CBC55B8D-5666-41EE-8A56-21BA5F0A720B}" srcId="{83837B13-9284-4D66-ADAE-4079C770431A}" destId="{AB2B2519-F39F-4E9C-B24C-C7C017A6806B}" srcOrd="1" destOrd="0" parTransId="{7FE0805D-ED26-4EF7-A4DD-5B6CC8F860AE}" sibTransId="{6C7B813D-B58D-4442-ABDA-8FE8A9DBCC97}"/>
    <dgm:cxn modelId="{827AFE9F-C5E7-4970-85C7-F996AE36D6E6}" type="presOf" srcId="{E0D4FF9A-EA77-48A0-BF60-396EEEF183BF}" destId="{96ED0ACC-5503-4C2B-945E-42E83B8E49FE}" srcOrd="0" destOrd="0" presId="urn:diagrams.loki3.com/BracketList"/>
    <dgm:cxn modelId="{30F2ACB7-C057-4711-B3B1-D0853AB081A8}" srcId="{83837B13-9284-4D66-ADAE-4079C770431A}" destId="{3B705765-6F78-476B-BBC1-E615DE683CC4}" srcOrd="0" destOrd="0" parTransId="{7E6DBD4A-4A63-44EF-8F04-522B16DB1A2D}" sibTransId="{FF0728D5-059A-4401-91C6-7CCD19E1B940}"/>
    <dgm:cxn modelId="{0207A5C1-5B67-49EF-B46F-381D29D5E443}" type="presOf" srcId="{2E857D81-6C86-44B2-B341-6237B9FB1DAB}" destId="{253C66A0-3674-4FBF-9027-1E632ACA0161}" srcOrd="0" destOrd="0" presId="urn:diagrams.loki3.com/BracketList"/>
    <dgm:cxn modelId="{15C9D0D2-4047-4D66-9F5D-245567E38868}" type="presOf" srcId="{83837B13-9284-4D66-ADAE-4079C770431A}" destId="{253C66A0-3674-4FBF-9027-1E632ACA0161}" srcOrd="0" destOrd="8" presId="urn:diagrams.loki3.com/BracketList"/>
    <dgm:cxn modelId="{6374AEE7-E1CD-45BA-9608-86BF3DA1AC17}" srcId="{E5E5D665-F785-42C9-B6C3-303ACEDAA2C4}" destId="{2F0F3ECF-2AD7-4821-AE57-3D50BB5D62AB}" srcOrd="3" destOrd="0" parTransId="{65786C64-BE1C-42DD-9C6A-6489D2284FB4}" sibTransId="{9A5B2E10-DC20-4E2F-A5D0-442A95F3887B}"/>
    <dgm:cxn modelId="{B0CAF9EC-2427-41CB-8D7E-E5D8E9D2CB3A}" type="presOf" srcId="{1319D0DC-F757-41BA-8746-176F6BFDE3E2}" destId="{253C66A0-3674-4FBF-9027-1E632ACA0161}" srcOrd="0" destOrd="1" presId="urn:diagrams.loki3.com/BracketList"/>
    <dgm:cxn modelId="{11863BFB-AF89-4171-8F5F-1DB33318629F}" srcId="{E0D4FF9A-EA77-48A0-BF60-396EEEF183BF}" destId="{E5E5D665-F785-42C9-B6C3-303ACEDAA2C4}" srcOrd="0" destOrd="0" parTransId="{DF9B8E90-F3CB-40AE-A920-6107BB4182C9}" sibTransId="{97FD91D8-0A51-46D0-A650-F0FEDFC58386}"/>
    <dgm:cxn modelId="{05CE89FC-D8A5-4ADA-9332-F58E8529BCCD}" srcId="{E5E5D665-F785-42C9-B6C3-303ACEDAA2C4}" destId="{83837B13-9284-4D66-ADAE-4079C770431A}" srcOrd="4" destOrd="0" parTransId="{2C2FD255-C5B4-41C1-8B08-71308044A0A6}" sibTransId="{CE4D7BFE-8656-4E38-B0F4-74660811F973}"/>
    <dgm:cxn modelId="{0B5FC8FE-4CD5-4942-983D-745F4EF59830}" type="presOf" srcId="{16B2CCC0-EDE2-4451-A43D-577862CEF380}" destId="{253C66A0-3674-4FBF-9027-1E632ACA0161}" srcOrd="0" destOrd="2" presId="urn:diagrams.loki3.com/BracketList"/>
    <dgm:cxn modelId="{26285CF3-F27E-4798-8960-9C354A1AEDCF}" type="presParOf" srcId="{96ED0ACC-5503-4C2B-945E-42E83B8E49FE}" destId="{4E8E86FA-9D31-4E30-BB94-76E50DDDADDB}" srcOrd="0" destOrd="0" presId="urn:diagrams.loki3.com/BracketList"/>
    <dgm:cxn modelId="{3C664926-B0B2-48F1-819A-CAAC68AB3420}" type="presParOf" srcId="{4E8E86FA-9D31-4E30-BB94-76E50DDDADDB}" destId="{B77A6BD3-ACBA-411D-8F7E-34266B4E65CC}" srcOrd="0" destOrd="0" presId="urn:diagrams.loki3.com/BracketList"/>
    <dgm:cxn modelId="{44D7119A-D9EC-4547-A0AA-A5BE87484254}" type="presParOf" srcId="{4E8E86FA-9D31-4E30-BB94-76E50DDDADDB}" destId="{596A9DBE-013C-458E-B53F-F41140D66E7E}" srcOrd="1" destOrd="0" presId="urn:diagrams.loki3.com/BracketList"/>
    <dgm:cxn modelId="{90F8264C-1BB6-40D7-B8FC-8DE0FC189C20}" type="presParOf" srcId="{4E8E86FA-9D31-4E30-BB94-76E50DDDADDB}" destId="{0F3F9F73-ED38-482C-AEC4-FF673FDE2DEF}" srcOrd="2" destOrd="0" presId="urn:diagrams.loki3.com/BracketList"/>
    <dgm:cxn modelId="{D2C47362-49DA-47C9-AB8B-FCA8CFE0D6BF}" type="presParOf" srcId="{4E8E86FA-9D31-4E30-BB94-76E50DDDADDB}" destId="{253C66A0-3674-4FBF-9027-1E632ACA016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DCE54-E8D0-4165-8B45-205B1BB7E4D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786EF9F-7CA7-419F-8A21-DE1D1F21E4E4}">
      <dgm:prSet phldrT="[Text]"/>
      <dgm:spPr>
        <a:solidFill>
          <a:schemeClr val="accent1"/>
        </a:solidFill>
      </dgm:spPr>
      <dgm:t>
        <a:bodyPr/>
        <a:lstStyle/>
        <a:p>
          <a:r>
            <a:rPr lang="en-US" dirty="0"/>
            <a:t>Ohio Back to Work Timeframe</a:t>
          </a:r>
        </a:p>
      </dgm:t>
    </dgm:pt>
    <dgm:pt modelId="{A4D75406-67F3-47A6-9CCA-C0C7AF9548FF}" type="parTrans" cxnId="{FB6090AB-92DE-47E4-B66A-AA5D3A5805FE}">
      <dgm:prSet/>
      <dgm:spPr/>
      <dgm:t>
        <a:bodyPr/>
        <a:lstStyle/>
        <a:p>
          <a:endParaRPr lang="en-US"/>
        </a:p>
      </dgm:t>
    </dgm:pt>
    <dgm:pt modelId="{E02D7A9A-8E05-4452-A999-D7C1DFC72DBD}" type="sibTrans" cxnId="{FB6090AB-92DE-47E4-B66A-AA5D3A5805FE}">
      <dgm:prSet/>
      <dgm:spPr/>
      <dgm:t>
        <a:bodyPr/>
        <a:lstStyle/>
        <a:p>
          <a:endParaRPr lang="en-US"/>
        </a:p>
      </dgm:t>
    </dgm:pt>
    <dgm:pt modelId="{6ED70FF9-A0FE-4465-98A9-5E0026AD5309}">
      <dgm:prSet/>
      <dgm:spPr/>
      <dgm:t>
        <a:bodyPr/>
        <a:lstStyle/>
        <a:p>
          <a:r>
            <a:rPr lang="en-US" dirty="0"/>
            <a:t>May 12</a:t>
          </a:r>
          <a:r>
            <a:rPr lang="en-US" baseline="30000" dirty="0"/>
            <a:t>th</a:t>
          </a:r>
          <a:endParaRPr lang="en-US" dirty="0"/>
        </a:p>
      </dgm:t>
    </dgm:pt>
    <dgm:pt modelId="{EBB66287-F36E-46D7-B4C1-59525D9A4ADF}" type="parTrans" cxnId="{643ED169-26AC-448F-9B6A-1CABBE1C492F}">
      <dgm:prSet/>
      <dgm:spPr/>
      <dgm:t>
        <a:bodyPr/>
        <a:lstStyle/>
        <a:p>
          <a:endParaRPr lang="en-US"/>
        </a:p>
      </dgm:t>
    </dgm:pt>
    <dgm:pt modelId="{D3CD9CA8-A1EE-4F9D-9559-029ECDE495A4}" type="sibTrans" cxnId="{643ED169-26AC-448F-9B6A-1CABBE1C492F}">
      <dgm:prSet/>
      <dgm:spPr/>
      <dgm:t>
        <a:bodyPr/>
        <a:lstStyle/>
        <a:p>
          <a:endParaRPr lang="en-US"/>
        </a:p>
      </dgm:t>
    </dgm:pt>
    <dgm:pt modelId="{8DB7C59F-826F-482D-AFB7-E4B2CA9B3CB3}">
      <dgm:prSet phldrT="[Text]"/>
      <dgm:spPr/>
      <dgm:t>
        <a:bodyPr/>
        <a:lstStyle/>
        <a:p>
          <a:r>
            <a:rPr lang="en-US" dirty="0"/>
            <a:t>Ohio’s hospitals and healthcare permitted to perform all medical outpatient procedures</a:t>
          </a:r>
        </a:p>
      </dgm:t>
    </dgm:pt>
    <dgm:pt modelId="{A102F1E7-CA46-4523-B2B0-B1DB696AE42F}" type="parTrans" cxnId="{63BF42C0-8B14-43BF-9C37-B5BFB17BFFC1}">
      <dgm:prSet/>
      <dgm:spPr/>
      <dgm:t>
        <a:bodyPr/>
        <a:lstStyle/>
        <a:p>
          <a:endParaRPr lang="en-US"/>
        </a:p>
      </dgm:t>
    </dgm:pt>
    <dgm:pt modelId="{72BD298A-79BB-4DB9-AD56-4C63231A898D}" type="sibTrans" cxnId="{63BF42C0-8B14-43BF-9C37-B5BFB17BFFC1}">
      <dgm:prSet/>
      <dgm:spPr/>
      <dgm:t>
        <a:bodyPr/>
        <a:lstStyle/>
        <a:p>
          <a:endParaRPr lang="en-US"/>
        </a:p>
      </dgm:t>
    </dgm:pt>
    <dgm:pt modelId="{F7BD4366-9D31-465F-B497-17E8500F5F9F}">
      <dgm:prSet phldrT="[Text]"/>
      <dgm:spPr/>
      <dgm:t>
        <a:bodyPr/>
        <a:lstStyle/>
        <a:p>
          <a:r>
            <a:rPr lang="en-US" dirty="0"/>
            <a:t>May 4</a:t>
          </a:r>
          <a:r>
            <a:rPr lang="en-US" baseline="30000" dirty="0"/>
            <a:t>th</a:t>
          </a:r>
          <a:endParaRPr lang="en-US" dirty="0"/>
        </a:p>
      </dgm:t>
    </dgm:pt>
    <dgm:pt modelId="{778338BF-52B2-401B-A298-88676DD1080A}" type="parTrans" cxnId="{DAB2A04F-AE25-45E8-AD5D-515FA34BAF11}">
      <dgm:prSet/>
      <dgm:spPr/>
      <dgm:t>
        <a:bodyPr/>
        <a:lstStyle/>
        <a:p>
          <a:endParaRPr lang="en-US"/>
        </a:p>
      </dgm:t>
    </dgm:pt>
    <dgm:pt modelId="{08450453-0838-4EB7-ADA6-4B0C15B17AE7}" type="sibTrans" cxnId="{DAB2A04F-AE25-45E8-AD5D-515FA34BAF11}">
      <dgm:prSet/>
      <dgm:spPr/>
      <dgm:t>
        <a:bodyPr/>
        <a:lstStyle/>
        <a:p>
          <a:endParaRPr lang="en-US"/>
        </a:p>
      </dgm:t>
    </dgm:pt>
    <dgm:pt modelId="{817CF244-421C-461B-8385-8B5059B00905}">
      <dgm:prSet phldrT="[Text]"/>
      <dgm:spPr/>
      <dgm:t>
        <a:bodyPr/>
        <a:lstStyle/>
        <a:p>
          <a:r>
            <a:rPr lang="en-US" dirty="0"/>
            <a:t>Manufacturing</a:t>
          </a:r>
        </a:p>
      </dgm:t>
    </dgm:pt>
    <dgm:pt modelId="{FB4659DB-C32C-4228-BDE3-6D80C18936DD}" type="parTrans" cxnId="{21A240DC-3056-4006-9CF3-2AF0A4C8D72E}">
      <dgm:prSet/>
      <dgm:spPr/>
      <dgm:t>
        <a:bodyPr/>
        <a:lstStyle/>
        <a:p>
          <a:endParaRPr lang="en-US"/>
        </a:p>
      </dgm:t>
    </dgm:pt>
    <dgm:pt modelId="{34B76082-D268-47C1-ADD7-4C2BFF20E452}" type="sibTrans" cxnId="{21A240DC-3056-4006-9CF3-2AF0A4C8D72E}">
      <dgm:prSet/>
      <dgm:spPr/>
      <dgm:t>
        <a:bodyPr/>
        <a:lstStyle/>
        <a:p>
          <a:endParaRPr lang="en-US"/>
        </a:p>
      </dgm:t>
    </dgm:pt>
    <dgm:pt modelId="{11544D5E-0152-4535-B1FC-08D58859E38A}">
      <dgm:prSet phldrT="[Text]"/>
      <dgm:spPr/>
      <dgm:t>
        <a:bodyPr/>
        <a:lstStyle/>
        <a:p>
          <a:r>
            <a:rPr lang="en-US" dirty="0"/>
            <a:t>Distribution</a:t>
          </a:r>
        </a:p>
      </dgm:t>
    </dgm:pt>
    <dgm:pt modelId="{BAF3A89E-265D-442A-A539-AD14C81D951A}" type="parTrans" cxnId="{1CB15188-332F-469D-99AE-F5D0B977E7BB}">
      <dgm:prSet/>
      <dgm:spPr/>
      <dgm:t>
        <a:bodyPr/>
        <a:lstStyle/>
        <a:p>
          <a:endParaRPr lang="en-US"/>
        </a:p>
      </dgm:t>
    </dgm:pt>
    <dgm:pt modelId="{2BFA2E32-FD0E-406A-A13E-06D02FEE0B3F}" type="sibTrans" cxnId="{1CB15188-332F-469D-99AE-F5D0B977E7BB}">
      <dgm:prSet/>
      <dgm:spPr/>
      <dgm:t>
        <a:bodyPr/>
        <a:lstStyle/>
        <a:p>
          <a:endParaRPr lang="en-US"/>
        </a:p>
      </dgm:t>
    </dgm:pt>
    <dgm:pt modelId="{55882ED3-4CDC-4058-9BED-2E0B839BA3E9}">
      <dgm:prSet phldrT="[Text]"/>
      <dgm:spPr/>
      <dgm:t>
        <a:bodyPr/>
        <a:lstStyle/>
        <a:p>
          <a:r>
            <a:rPr lang="en-US" dirty="0"/>
            <a:t>Construction</a:t>
          </a:r>
        </a:p>
      </dgm:t>
    </dgm:pt>
    <dgm:pt modelId="{D13423F0-87B3-4674-85EF-CF6B43920CE5}" type="parTrans" cxnId="{3EA1A512-C326-4FBD-9435-9181D25B210D}">
      <dgm:prSet/>
      <dgm:spPr/>
      <dgm:t>
        <a:bodyPr/>
        <a:lstStyle/>
        <a:p>
          <a:endParaRPr lang="en-US"/>
        </a:p>
      </dgm:t>
    </dgm:pt>
    <dgm:pt modelId="{FCC4D110-D189-4E7B-BC3B-5B4E7E4FB054}" type="sibTrans" cxnId="{3EA1A512-C326-4FBD-9435-9181D25B210D}">
      <dgm:prSet/>
      <dgm:spPr/>
      <dgm:t>
        <a:bodyPr/>
        <a:lstStyle/>
        <a:p>
          <a:endParaRPr lang="en-US"/>
        </a:p>
      </dgm:t>
    </dgm:pt>
    <dgm:pt modelId="{F764AF58-486B-4CEE-B3F7-41D0E6A8C6B3}">
      <dgm:prSet phldrT="[Text]"/>
      <dgm:spPr/>
      <dgm:t>
        <a:bodyPr/>
        <a:lstStyle/>
        <a:p>
          <a:r>
            <a:rPr lang="en-US" dirty="0"/>
            <a:t>General office operations</a:t>
          </a:r>
        </a:p>
      </dgm:t>
    </dgm:pt>
    <dgm:pt modelId="{DD8EEB33-88B1-4B21-9ADF-678DE7F13C7C}" type="parTrans" cxnId="{7B5F54FF-EACC-4A0A-81FD-E697C6E183B6}">
      <dgm:prSet/>
      <dgm:spPr/>
      <dgm:t>
        <a:bodyPr/>
        <a:lstStyle/>
        <a:p>
          <a:endParaRPr lang="en-US"/>
        </a:p>
      </dgm:t>
    </dgm:pt>
    <dgm:pt modelId="{45AD4D7F-2D88-4FC2-828B-D5B4A684FC31}" type="sibTrans" cxnId="{7B5F54FF-EACC-4A0A-81FD-E697C6E183B6}">
      <dgm:prSet/>
      <dgm:spPr/>
      <dgm:t>
        <a:bodyPr/>
        <a:lstStyle/>
        <a:p>
          <a:endParaRPr lang="en-US"/>
        </a:p>
      </dgm:t>
    </dgm:pt>
    <dgm:pt modelId="{1F51DA3B-E2B1-4C68-824C-05DF9DFB042A}">
      <dgm:prSet/>
      <dgm:spPr/>
      <dgm:t>
        <a:bodyPr/>
        <a:lstStyle/>
        <a:p>
          <a:r>
            <a:rPr lang="en-US" dirty="0"/>
            <a:t>Consumer</a:t>
          </a:r>
        </a:p>
      </dgm:t>
    </dgm:pt>
    <dgm:pt modelId="{BFD7F363-316D-43EC-858D-EE26D4F882FC}" type="parTrans" cxnId="{65A7F32B-C53A-4028-BB10-F13E21748EAD}">
      <dgm:prSet/>
      <dgm:spPr/>
      <dgm:t>
        <a:bodyPr/>
        <a:lstStyle/>
        <a:p>
          <a:endParaRPr lang="en-US"/>
        </a:p>
      </dgm:t>
    </dgm:pt>
    <dgm:pt modelId="{8C0D0BBD-3E41-4D20-B0B0-B5FD489A78C2}" type="sibTrans" cxnId="{65A7F32B-C53A-4028-BB10-F13E21748EAD}">
      <dgm:prSet/>
      <dgm:spPr/>
      <dgm:t>
        <a:bodyPr/>
        <a:lstStyle/>
        <a:p>
          <a:endParaRPr lang="en-US"/>
        </a:p>
      </dgm:t>
    </dgm:pt>
    <dgm:pt modelId="{13525465-0336-4FB4-B8AE-1A8694D627D6}">
      <dgm:prSet/>
      <dgm:spPr/>
      <dgm:t>
        <a:bodyPr/>
        <a:lstStyle/>
        <a:p>
          <a:r>
            <a:rPr lang="en-US" dirty="0"/>
            <a:t>Retail</a:t>
          </a:r>
        </a:p>
      </dgm:t>
    </dgm:pt>
    <dgm:pt modelId="{0D3EE9A4-B5B9-4813-BC72-23A0979BF8A2}" type="parTrans" cxnId="{423563B2-1EA0-4110-BB58-B684E1679264}">
      <dgm:prSet/>
      <dgm:spPr/>
      <dgm:t>
        <a:bodyPr/>
        <a:lstStyle/>
        <a:p>
          <a:endParaRPr lang="en-US"/>
        </a:p>
      </dgm:t>
    </dgm:pt>
    <dgm:pt modelId="{5416A319-EDB8-41BD-908A-8B33BA9C278F}" type="sibTrans" cxnId="{423563B2-1EA0-4110-BB58-B684E1679264}">
      <dgm:prSet/>
      <dgm:spPr/>
      <dgm:t>
        <a:bodyPr/>
        <a:lstStyle/>
        <a:p>
          <a:endParaRPr lang="en-US"/>
        </a:p>
      </dgm:t>
    </dgm:pt>
    <dgm:pt modelId="{6B54746E-4591-4E76-8A65-0247D44FFC94}">
      <dgm:prSet/>
      <dgm:spPr/>
      <dgm:t>
        <a:bodyPr/>
        <a:lstStyle/>
        <a:p>
          <a:r>
            <a:rPr lang="en-US" dirty="0"/>
            <a:t>Services</a:t>
          </a:r>
        </a:p>
      </dgm:t>
    </dgm:pt>
    <dgm:pt modelId="{7F7DB223-6F42-45E1-B05D-DC4897DEFFAA}" type="parTrans" cxnId="{F32565E9-9D91-42D3-A7E9-CE48EE1D43CE}">
      <dgm:prSet/>
      <dgm:spPr/>
      <dgm:t>
        <a:bodyPr/>
        <a:lstStyle/>
        <a:p>
          <a:endParaRPr lang="en-US"/>
        </a:p>
      </dgm:t>
    </dgm:pt>
    <dgm:pt modelId="{9B4EFEA0-BED7-4435-AD00-9E4171F5363C}" type="sibTrans" cxnId="{F32565E9-9D91-42D3-A7E9-CE48EE1D43CE}">
      <dgm:prSet/>
      <dgm:spPr/>
      <dgm:t>
        <a:bodyPr/>
        <a:lstStyle/>
        <a:p>
          <a:endParaRPr lang="en-US"/>
        </a:p>
      </dgm:t>
    </dgm:pt>
    <dgm:pt modelId="{65581EC7-ED43-4C3A-BEBD-D6FEFCA179FC}">
      <dgm:prSet phldrT="[Text]"/>
      <dgm:spPr/>
      <dgm:t>
        <a:bodyPr/>
        <a:lstStyle/>
        <a:p>
          <a:r>
            <a:rPr lang="en-US"/>
            <a:t>May </a:t>
          </a:r>
          <a:r>
            <a:rPr lang="en-US" dirty="0"/>
            <a:t>1</a:t>
          </a:r>
          <a:r>
            <a:rPr lang="en-US" baseline="30000" dirty="0"/>
            <a:t>st</a:t>
          </a:r>
          <a:endParaRPr lang="en-US" dirty="0"/>
        </a:p>
      </dgm:t>
    </dgm:pt>
    <dgm:pt modelId="{62926869-A70F-4F37-8D39-B9B716FA5CBE}" type="parTrans" cxnId="{3774E3C9-1B70-4253-B3D5-9FB7971BC4EA}">
      <dgm:prSet/>
      <dgm:spPr/>
      <dgm:t>
        <a:bodyPr/>
        <a:lstStyle/>
        <a:p>
          <a:endParaRPr lang="en-US"/>
        </a:p>
      </dgm:t>
    </dgm:pt>
    <dgm:pt modelId="{CE5E102D-8060-411C-8257-D7037E26D1A6}" type="sibTrans" cxnId="{3774E3C9-1B70-4253-B3D5-9FB7971BC4EA}">
      <dgm:prSet/>
      <dgm:spPr/>
      <dgm:t>
        <a:bodyPr/>
        <a:lstStyle/>
        <a:p>
          <a:endParaRPr lang="en-US"/>
        </a:p>
      </dgm:t>
    </dgm:pt>
    <dgm:pt modelId="{C20DA508-BDAA-4D93-B1CC-9DF98CF75EAD}" type="pres">
      <dgm:prSet presAssocID="{C23DCE54-E8D0-4165-8B45-205B1BB7E4DE}" presName="linear" presStyleCnt="0">
        <dgm:presLayoutVars>
          <dgm:animLvl val="lvl"/>
          <dgm:resizeHandles val="exact"/>
        </dgm:presLayoutVars>
      </dgm:prSet>
      <dgm:spPr/>
    </dgm:pt>
    <dgm:pt modelId="{B9B8398E-85B5-4256-B2C9-CEE4EB3AE950}" type="pres">
      <dgm:prSet presAssocID="{8786EF9F-7CA7-419F-8A21-DE1D1F21E4E4}" presName="parentText" presStyleLbl="node1" presStyleIdx="0" presStyleCnt="1">
        <dgm:presLayoutVars>
          <dgm:chMax val="0"/>
          <dgm:bulletEnabled val="1"/>
        </dgm:presLayoutVars>
      </dgm:prSet>
      <dgm:spPr/>
    </dgm:pt>
    <dgm:pt modelId="{DFD3EB16-B0B2-4A23-B1C9-C39760DAC094}" type="pres">
      <dgm:prSet presAssocID="{8786EF9F-7CA7-419F-8A21-DE1D1F21E4E4}" presName="childText" presStyleLbl="revTx" presStyleIdx="0" presStyleCnt="1">
        <dgm:presLayoutVars>
          <dgm:bulletEnabled val="1"/>
        </dgm:presLayoutVars>
      </dgm:prSet>
      <dgm:spPr/>
    </dgm:pt>
  </dgm:ptLst>
  <dgm:cxnLst>
    <dgm:cxn modelId="{51CA0906-B82C-4A37-BB92-BF3234AAA4B7}" type="presOf" srcId="{11544D5E-0152-4535-B1FC-08D58859E38A}" destId="{DFD3EB16-B0B2-4A23-B1C9-C39760DAC094}" srcOrd="0" destOrd="4" presId="urn:microsoft.com/office/officeart/2005/8/layout/vList2"/>
    <dgm:cxn modelId="{3EA1A512-C326-4FBD-9435-9181D25B210D}" srcId="{F7BD4366-9D31-465F-B497-17E8500F5F9F}" destId="{55882ED3-4CDC-4058-9BED-2E0B839BA3E9}" srcOrd="2" destOrd="0" parTransId="{D13423F0-87B3-4674-85EF-CF6B43920CE5}" sibTransId="{FCC4D110-D189-4E7B-BC3B-5B4E7E4FB054}"/>
    <dgm:cxn modelId="{DC8B9D27-72A6-4853-A924-85A087825D33}" type="presOf" srcId="{F764AF58-486B-4CEE-B3F7-41D0E6A8C6B3}" destId="{DFD3EB16-B0B2-4A23-B1C9-C39760DAC094}" srcOrd="0" destOrd="6" presId="urn:microsoft.com/office/officeart/2005/8/layout/vList2"/>
    <dgm:cxn modelId="{65A7F32B-C53A-4028-BB10-F13E21748EAD}" srcId="{6ED70FF9-A0FE-4465-98A9-5E0026AD5309}" destId="{1F51DA3B-E2B1-4C68-824C-05DF9DFB042A}" srcOrd="0" destOrd="0" parTransId="{BFD7F363-316D-43EC-858D-EE26D4F882FC}" sibTransId="{8C0D0BBD-3E41-4D20-B0B0-B5FD489A78C2}"/>
    <dgm:cxn modelId="{8ACD9C3B-1096-44C6-8665-A55394C00C9C}" type="presOf" srcId="{817CF244-421C-461B-8385-8B5059B00905}" destId="{DFD3EB16-B0B2-4A23-B1C9-C39760DAC094}" srcOrd="0" destOrd="3" presId="urn:microsoft.com/office/officeart/2005/8/layout/vList2"/>
    <dgm:cxn modelId="{3C10B53D-1524-4FA2-9403-1EDE65F3914D}" type="presOf" srcId="{8DB7C59F-826F-482D-AFB7-E4B2CA9B3CB3}" destId="{DFD3EB16-B0B2-4A23-B1C9-C39760DAC094}" srcOrd="0" destOrd="1" presId="urn:microsoft.com/office/officeart/2005/8/layout/vList2"/>
    <dgm:cxn modelId="{BF793A41-3619-4CF3-8E48-FB21D6507178}" type="presOf" srcId="{8786EF9F-7CA7-419F-8A21-DE1D1F21E4E4}" destId="{B9B8398E-85B5-4256-B2C9-CEE4EB3AE950}" srcOrd="0" destOrd="0" presId="urn:microsoft.com/office/officeart/2005/8/layout/vList2"/>
    <dgm:cxn modelId="{02490967-060C-409B-9D61-168744974F83}" type="presOf" srcId="{1F51DA3B-E2B1-4C68-824C-05DF9DFB042A}" destId="{DFD3EB16-B0B2-4A23-B1C9-C39760DAC094}" srcOrd="0" destOrd="8" presId="urn:microsoft.com/office/officeart/2005/8/layout/vList2"/>
    <dgm:cxn modelId="{643ED169-26AC-448F-9B6A-1CABBE1C492F}" srcId="{8786EF9F-7CA7-419F-8A21-DE1D1F21E4E4}" destId="{6ED70FF9-A0FE-4465-98A9-5E0026AD5309}" srcOrd="2" destOrd="0" parTransId="{EBB66287-F36E-46D7-B4C1-59525D9A4ADF}" sibTransId="{D3CD9CA8-A1EE-4F9D-9559-029ECDE495A4}"/>
    <dgm:cxn modelId="{15B6276A-E0C7-474D-9BC3-91D051AA79A5}" type="presOf" srcId="{13525465-0336-4FB4-B8AE-1A8694D627D6}" destId="{DFD3EB16-B0B2-4A23-B1C9-C39760DAC094}" srcOrd="0" destOrd="9" presId="urn:microsoft.com/office/officeart/2005/8/layout/vList2"/>
    <dgm:cxn modelId="{DAB2A04F-AE25-45E8-AD5D-515FA34BAF11}" srcId="{8786EF9F-7CA7-419F-8A21-DE1D1F21E4E4}" destId="{F7BD4366-9D31-465F-B497-17E8500F5F9F}" srcOrd="1" destOrd="0" parTransId="{778338BF-52B2-401B-A298-88676DD1080A}" sibTransId="{08450453-0838-4EB7-ADA6-4B0C15B17AE7}"/>
    <dgm:cxn modelId="{52F1EF57-A111-4896-8C72-999D117089F1}" type="presOf" srcId="{C23DCE54-E8D0-4165-8B45-205B1BB7E4DE}" destId="{C20DA508-BDAA-4D93-B1CC-9DF98CF75EAD}" srcOrd="0" destOrd="0" presId="urn:microsoft.com/office/officeart/2005/8/layout/vList2"/>
    <dgm:cxn modelId="{2FECB283-4C08-497F-9C1E-0520003A83C1}" type="presOf" srcId="{F7BD4366-9D31-465F-B497-17E8500F5F9F}" destId="{DFD3EB16-B0B2-4A23-B1C9-C39760DAC094}" srcOrd="0" destOrd="2" presId="urn:microsoft.com/office/officeart/2005/8/layout/vList2"/>
    <dgm:cxn modelId="{1CB15188-332F-469D-99AE-F5D0B977E7BB}" srcId="{F7BD4366-9D31-465F-B497-17E8500F5F9F}" destId="{11544D5E-0152-4535-B1FC-08D58859E38A}" srcOrd="1" destOrd="0" parTransId="{BAF3A89E-265D-442A-A539-AD14C81D951A}" sibTransId="{2BFA2E32-FD0E-406A-A13E-06D02FEE0B3F}"/>
    <dgm:cxn modelId="{9E4C6892-7FBB-4EEA-AA70-881BCEC9919D}" type="presOf" srcId="{6B54746E-4591-4E76-8A65-0247D44FFC94}" destId="{DFD3EB16-B0B2-4A23-B1C9-C39760DAC094}" srcOrd="0" destOrd="10" presId="urn:microsoft.com/office/officeart/2005/8/layout/vList2"/>
    <dgm:cxn modelId="{FB6090AB-92DE-47E4-B66A-AA5D3A5805FE}" srcId="{C23DCE54-E8D0-4165-8B45-205B1BB7E4DE}" destId="{8786EF9F-7CA7-419F-8A21-DE1D1F21E4E4}" srcOrd="0" destOrd="0" parTransId="{A4D75406-67F3-47A6-9CCA-C0C7AF9548FF}" sibTransId="{E02D7A9A-8E05-4452-A999-D7C1DFC72DBD}"/>
    <dgm:cxn modelId="{423563B2-1EA0-4110-BB58-B684E1679264}" srcId="{6ED70FF9-A0FE-4465-98A9-5E0026AD5309}" destId="{13525465-0336-4FB4-B8AE-1A8694D627D6}" srcOrd="1" destOrd="0" parTransId="{0D3EE9A4-B5B9-4813-BC72-23A0979BF8A2}" sibTransId="{5416A319-EDB8-41BD-908A-8B33BA9C278F}"/>
    <dgm:cxn modelId="{63BF42C0-8B14-43BF-9C37-B5BFB17BFFC1}" srcId="{65581EC7-ED43-4C3A-BEBD-D6FEFCA179FC}" destId="{8DB7C59F-826F-482D-AFB7-E4B2CA9B3CB3}" srcOrd="0" destOrd="0" parTransId="{A102F1E7-CA46-4523-B2B0-B1DB696AE42F}" sibTransId="{72BD298A-79BB-4DB9-AD56-4C63231A898D}"/>
    <dgm:cxn modelId="{3774E3C9-1B70-4253-B3D5-9FB7971BC4EA}" srcId="{8786EF9F-7CA7-419F-8A21-DE1D1F21E4E4}" destId="{65581EC7-ED43-4C3A-BEBD-D6FEFCA179FC}" srcOrd="0" destOrd="0" parTransId="{62926869-A70F-4F37-8D39-B9B716FA5CBE}" sibTransId="{CE5E102D-8060-411C-8257-D7037E26D1A6}"/>
    <dgm:cxn modelId="{8B336BCA-2D2F-4904-BB89-12122EEBC622}" type="presOf" srcId="{65581EC7-ED43-4C3A-BEBD-D6FEFCA179FC}" destId="{DFD3EB16-B0B2-4A23-B1C9-C39760DAC094}" srcOrd="0" destOrd="0" presId="urn:microsoft.com/office/officeart/2005/8/layout/vList2"/>
    <dgm:cxn modelId="{21A240DC-3056-4006-9CF3-2AF0A4C8D72E}" srcId="{F7BD4366-9D31-465F-B497-17E8500F5F9F}" destId="{817CF244-421C-461B-8385-8B5059B00905}" srcOrd="0" destOrd="0" parTransId="{FB4659DB-C32C-4228-BDE3-6D80C18936DD}" sibTransId="{34B76082-D268-47C1-ADD7-4C2BFF20E452}"/>
    <dgm:cxn modelId="{F32565E9-9D91-42D3-A7E9-CE48EE1D43CE}" srcId="{6ED70FF9-A0FE-4465-98A9-5E0026AD5309}" destId="{6B54746E-4591-4E76-8A65-0247D44FFC94}" srcOrd="2" destOrd="0" parTransId="{7F7DB223-6F42-45E1-B05D-DC4897DEFFAA}" sibTransId="{9B4EFEA0-BED7-4435-AD00-9E4171F5363C}"/>
    <dgm:cxn modelId="{45147BEC-097C-4DD9-9EAB-3B78DB16F1D1}" type="presOf" srcId="{6ED70FF9-A0FE-4465-98A9-5E0026AD5309}" destId="{DFD3EB16-B0B2-4A23-B1C9-C39760DAC094}" srcOrd="0" destOrd="7" presId="urn:microsoft.com/office/officeart/2005/8/layout/vList2"/>
    <dgm:cxn modelId="{05CE16F4-76F7-4432-87AA-3BE48A6C59B8}" type="presOf" srcId="{55882ED3-4CDC-4058-9BED-2E0B839BA3E9}" destId="{DFD3EB16-B0B2-4A23-B1C9-C39760DAC094}" srcOrd="0" destOrd="5" presId="urn:microsoft.com/office/officeart/2005/8/layout/vList2"/>
    <dgm:cxn modelId="{7B5F54FF-EACC-4A0A-81FD-E697C6E183B6}" srcId="{F7BD4366-9D31-465F-B497-17E8500F5F9F}" destId="{F764AF58-486B-4CEE-B3F7-41D0E6A8C6B3}" srcOrd="3" destOrd="0" parTransId="{DD8EEB33-88B1-4B21-9ADF-678DE7F13C7C}" sibTransId="{45AD4D7F-2D88-4FC2-828B-D5B4A684FC31}"/>
    <dgm:cxn modelId="{3F3987A6-FB14-4564-80EB-D88B501310B8}" type="presParOf" srcId="{C20DA508-BDAA-4D93-B1CC-9DF98CF75EAD}" destId="{B9B8398E-85B5-4256-B2C9-CEE4EB3AE950}" srcOrd="0" destOrd="0" presId="urn:microsoft.com/office/officeart/2005/8/layout/vList2"/>
    <dgm:cxn modelId="{C51E9FA1-6418-4F7E-A370-43D2AE247F2E}" type="presParOf" srcId="{C20DA508-BDAA-4D93-B1CC-9DF98CF75EAD}" destId="{DFD3EB16-B0B2-4A23-B1C9-C39760DAC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FDEE30-BDBD-481C-9163-EFDF7B9F28D2}"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B30285A2-36F7-4976-8CAD-02BA673A3EB6}">
      <dgm:prSet phldrT="[Text]"/>
      <dgm:spPr/>
      <dgm:t>
        <a:bodyPr/>
        <a:lstStyle/>
        <a:p>
          <a:r>
            <a:rPr lang="en-US" dirty="0"/>
            <a:t>Depth of Market Disruption</a:t>
          </a:r>
        </a:p>
      </dgm:t>
    </dgm:pt>
    <dgm:pt modelId="{F2E7B676-B943-4839-A5C8-664E2511AE5B}" type="parTrans" cxnId="{A3D895F9-E750-43EE-922B-3DFBECAD8442}">
      <dgm:prSet/>
      <dgm:spPr/>
      <dgm:t>
        <a:bodyPr/>
        <a:lstStyle/>
        <a:p>
          <a:endParaRPr lang="en-US"/>
        </a:p>
      </dgm:t>
    </dgm:pt>
    <dgm:pt modelId="{A8C18752-D734-466B-B82A-6142CAB1ABD1}" type="sibTrans" cxnId="{A3D895F9-E750-43EE-922B-3DFBECAD8442}">
      <dgm:prSet/>
      <dgm:spPr/>
      <dgm:t>
        <a:bodyPr/>
        <a:lstStyle/>
        <a:p>
          <a:endParaRPr lang="en-US"/>
        </a:p>
      </dgm:t>
    </dgm:pt>
    <dgm:pt modelId="{8F7B7B23-829E-46D6-AC0A-73078DA5B868}">
      <dgm:prSet phldrT="[Text]"/>
      <dgm:spPr/>
      <dgm:t>
        <a:bodyPr/>
        <a:lstStyle/>
        <a:p>
          <a:r>
            <a:rPr lang="en-US" dirty="0"/>
            <a:t>Preparation of  workplace</a:t>
          </a:r>
        </a:p>
      </dgm:t>
    </dgm:pt>
    <dgm:pt modelId="{F88FD795-44A4-45F3-9256-9400C4D94427}" type="parTrans" cxnId="{96A3700C-1A63-4AF1-8CB9-B5386A69DEE7}">
      <dgm:prSet/>
      <dgm:spPr/>
      <dgm:t>
        <a:bodyPr/>
        <a:lstStyle/>
        <a:p>
          <a:endParaRPr lang="en-US"/>
        </a:p>
      </dgm:t>
    </dgm:pt>
    <dgm:pt modelId="{23F0A86F-927B-4B74-9436-A8EC1904A96A}" type="sibTrans" cxnId="{96A3700C-1A63-4AF1-8CB9-B5386A69DEE7}">
      <dgm:prSet/>
      <dgm:spPr/>
      <dgm:t>
        <a:bodyPr/>
        <a:lstStyle/>
        <a:p>
          <a:endParaRPr lang="en-US"/>
        </a:p>
      </dgm:t>
    </dgm:pt>
    <dgm:pt modelId="{1F37D618-89A6-4D4E-B148-B634DEAA6971}">
      <dgm:prSet phldrT="[Text]"/>
      <dgm:spPr/>
      <dgm:t>
        <a:bodyPr/>
        <a:lstStyle/>
        <a:p>
          <a:r>
            <a:rPr lang="en-US" dirty="0"/>
            <a:t>Length of Market Disruption</a:t>
          </a:r>
        </a:p>
      </dgm:t>
    </dgm:pt>
    <dgm:pt modelId="{1D8CD70B-4FDF-49D4-BBE7-5CC949A253AC}" type="parTrans" cxnId="{858E0ED7-59E3-462E-8962-5E7062305C74}">
      <dgm:prSet/>
      <dgm:spPr/>
      <dgm:t>
        <a:bodyPr/>
        <a:lstStyle/>
        <a:p>
          <a:endParaRPr lang="en-US"/>
        </a:p>
      </dgm:t>
    </dgm:pt>
    <dgm:pt modelId="{11A69553-FF59-4C45-A30B-4F28F89FAB4A}" type="sibTrans" cxnId="{858E0ED7-59E3-462E-8962-5E7062305C74}">
      <dgm:prSet/>
      <dgm:spPr/>
      <dgm:t>
        <a:bodyPr/>
        <a:lstStyle/>
        <a:p>
          <a:endParaRPr lang="en-US"/>
        </a:p>
      </dgm:t>
    </dgm:pt>
    <dgm:pt modelId="{5722BFBA-4477-420E-95C8-65CAF832E70F}">
      <dgm:prSet phldrT="[Text]"/>
      <dgm:spPr/>
      <dgm:t>
        <a:bodyPr/>
        <a:lstStyle/>
        <a:p>
          <a:r>
            <a:rPr lang="en-US" dirty="0"/>
            <a:t>Increase or decline of COVID 19 cases</a:t>
          </a:r>
        </a:p>
      </dgm:t>
    </dgm:pt>
    <dgm:pt modelId="{6D47C14D-D8E9-4BAA-B652-7F302D3CF69E}" type="parTrans" cxnId="{920D2688-791E-4950-B6F8-8557B25F3FC6}">
      <dgm:prSet/>
      <dgm:spPr/>
      <dgm:t>
        <a:bodyPr/>
        <a:lstStyle/>
        <a:p>
          <a:endParaRPr lang="en-US"/>
        </a:p>
      </dgm:t>
    </dgm:pt>
    <dgm:pt modelId="{773F03CC-192F-43E0-9399-A87D5D1FEAC7}" type="sibTrans" cxnId="{920D2688-791E-4950-B6F8-8557B25F3FC6}">
      <dgm:prSet/>
      <dgm:spPr/>
      <dgm:t>
        <a:bodyPr/>
        <a:lstStyle/>
        <a:p>
          <a:endParaRPr lang="en-US"/>
        </a:p>
      </dgm:t>
    </dgm:pt>
    <dgm:pt modelId="{67A62C96-1283-4D95-95A7-A5535E9EF24A}">
      <dgm:prSet phldrT="[Text]"/>
      <dgm:spPr/>
      <dgm:t>
        <a:bodyPr/>
        <a:lstStyle/>
        <a:p>
          <a:r>
            <a:rPr lang="en-US" dirty="0"/>
            <a:t>Shape of Market Recovery</a:t>
          </a:r>
        </a:p>
      </dgm:t>
    </dgm:pt>
    <dgm:pt modelId="{62A99D0C-C95C-4834-B8DC-A979C096F34A}" type="parTrans" cxnId="{44BDF095-FC4F-4812-999A-52BC628E3D64}">
      <dgm:prSet/>
      <dgm:spPr/>
      <dgm:t>
        <a:bodyPr/>
        <a:lstStyle/>
        <a:p>
          <a:endParaRPr lang="en-US"/>
        </a:p>
      </dgm:t>
    </dgm:pt>
    <dgm:pt modelId="{CF9863C2-9650-461A-9A11-60A90DB0A43C}" type="sibTrans" cxnId="{44BDF095-FC4F-4812-999A-52BC628E3D64}">
      <dgm:prSet/>
      <dgm:spPr/>
      <dgm:t>
        <a:bodyPr/>
        <a:lstStyle/>
        <a:p>
          <a:endParaRPr lang="en-US"/>
        </a:p>
      </dgm:t>
    </dgm:pt>
    <dgm:pt modelId="{D7B9CB61-9F23-475C-AB15-D8AB416DC84D}">
      <dgm:prSet phldrT="[Text]"/>
      <dgm:spPr/>
      <dgm:t>
        <a:bodyPr/>
        <a:lstStyle/>
        <a:p>
          <a:r>
            <a:rPr lang="en-US" dirty="0"/>
            <a:t>Integration of data driven public health policy with private sector economic activation</a:t>
          </a:r>
        </a:p>
      </dgm:t>
    </dgm:pt>
    <dgm:pt modelId="{1FE60E81-BC05-4184-B829-D849793142F4}" type="parTrans" cxnId="{26AD4F36-A1ED-4CA2-833F-006B52DD074E}">
      <dgm:prSet/>
      <dgm:spPr/>
      <dgm:t>
        <a:bodyPr/>
        <a:lstStyle/>
        <a:p>
          <a:endParaRPr lang="en-US"/>
        </a:p>
      </dgm:t>
    </dgm:pt>
    <dgm:pt modelId="{254B4CA1-87BB-482F-A984-EDC28CD3D433}" type="sibTrans" cxnId="{26AD4F36-A1ED-4CA2-833F-006B52DD074E}">
      <dgm:prSet/>
      <dgm:spPr/>
      <dgm:t>
        <a:bodyPr/>
        <a:lstStyle/>
        <a:p>
          <a:endParaRPr lang="en-US"/>
        </a:p>
      </dgm:t>
    </dgm:pt>
    <dgm:pt modelId="{053CE01F-001F-4373-A816-B53956E68D22}">
      <dgm:prSet phldrT="[Text]"/>
      <dgm:spPr/>
      <dgm:t>
        <a:bodyPr/>
        <a:lstStyle/>
        <a:p>
          <a:r>
            <a:rPr lang="en-US" dirty="0"/>
            <a:t>COVID 19 cases at company</a:t>
          </a:r>
        </a:p>
      </dgm:t>
    </dgm:pt>
    <dgm:pt modelId="{E87AF372-6DD0-4EB3-A753-B8121A48EC8C}" type="parTrans" cxnId="{CE00A6D8-47B0-4179-AC52-CD6DCBA40E1E}">
      <dgm:prSet/>
      <dgm:spPr/>
      <dgm:t>
        <a:bodyPr/>
        <a:lstStyle/>
        <a:p>
          <a:endParaRPr lang="en-US"/>
        </a:p>
      </dgm:t>
    </dgm:pt>
    <dgm:pt modelId="{E1852732-D088-4737-A42F-52FB96E345E0}" type="sibTrans" cxnId="{CE00A6D8-47B0-4179-AC52-CD6DCBA40E1E}">
      <dgm:prSet/>
      <dgm:spPr/>
      <dgm:t>
        <a:bodyPr/>
        <a:lstStyle/>
        <a:p>
          <a:endParaRPr lang="en-US"/>
        </a:p>
      </dgm:t>
    </dgm:pt>
    <dgm:pt modelId="{26A70160-36D8-4349-A27D-08BBDAD384D2}">
      <dgm:prSet phldrT="[Text]"/>
      <dgm:spPr/>
      <dgm:t>
        <a:bodyPr/>
        <a:lstStyle/>
        <a:p>
          <a:r>
            <a:rPr lang="en-US" dirty="0"/>
            <a:t>Location of company COVID 19 cases</a:t>
          </a:r>
        </a:p>
      </dgm:t>
    </dgm:pt>
    <dgm:pt modelId="{55167E4B-7C89-4FC9-8A24-CDDA62E89DD3}" type="parTrans" cxnId="{AF2B6A61-7B6A-46D8-96CF-FF26D7A41181}">
      <dgm:prSet/>
      <dgm:spPr/>
      <dgm:t>
        <a:bodyPr/>
        <a:lstStyle/>
        <a:p>
          <a:endParaRPr lang="en-US"/>
        </a:p>
      </dgm:t>
    </dgm:pt>
    <dgm:pt modelId="{76903FEC-132E-4632-80E3-2A10F683915E}" type="sibTrans" cxnId="{AF2B6A61-7B6A-46D8-96CF-FF26D7A41181}">
      <dgm:prSet/>
      <dgm:spPr/>
      <dgm:t>
        <a:bodyPr/>
        <a:lstStyle/>
        <a:p>
          <a:endParaRPr lang="en-US"/>
        </a:p>
      </dgm:t>
    </dgm:pt>
    <dgm:pt modelId="{0232CEAB-203D-4BE6-A114-97239D3F4BBE}">
      <dgm:prSet phldrT="[Text]"/>
      <dgm:spPr/>
      <dgm:t>
        <a:bodyPr/>
        <a:lstStyle/>
        <a:p>
          <a:r>
            <a:rPr lang="en-US" dirty="0"/>
            <a:t>Customer market demand</a:t>
          </a:r>
        </a:p>
      </dgm:t>
    </dgm:pt>
    <dgm:pt modelId="{98F303C2-C13B-463C-B7D6-828095017B07}" type="parTrans" cxnId="{5ED12E01-4F68-4C72-81F5-2865967EB8C7}">
      <dgm:prSet/>
      <dgm:spPr/>
      <dgm:t>
        <a:bodyPr/>
        <a:lstStyle/>
        <a:p>
          <a:endParaRPr lang="en-US"/>
        </a:p>
      </dgm:t>
    </dgm:pt>
    <dgm:pt modelId="{41FD3C5F-6699-4390-8FF9-F55A1F1D08A4}" type="sibTrans" cxnId="{5ED12E01-4F68-4C72-81F5-2865967EB8C7}">
      <dgm:prSet/>
      <dgm:spPr/>
      <dgm:t>
        <a:bodyPr/>
        <a:lstStyle/>
        <a:p>
          <a:endParaRPr lang="en-US"/>
        </a:p>
      </dgm:t>
    </dgm:pt>
    <dgm:pt modelId="{160D0F3F-FE1F-4A0D-BF66-84CAE477D769}">
      <dgm:prSet phldrT="[Text]"/>
      <dgm:spPr/>
      <dgm:t>
        <a:bodyPr/>
        <a:lstStyle/>
        <a:p>
          <a:r>
            <a:rPr lang="en-US" dirty="0"/>
            <a:t>Hospital preparedness</a:t>
          </a:r>
        </a:p>
      </dgm:t>
    </dgm:pt>
    <dgm:pt modelId="{AC059596-69A0-40AC-BAD0-F6F2F04077A6}" type="parTrans" cxnId="{55A48273-CA67-4BF3-84CE-CCE3AFBFDF0E}">
      <dgm:prSet/>
      <dgm:spPr/>
      <dgm:t>
        <a:bodyPr/>
        <a:lstStyle/>
        <a:p>
          <a:endParaRPr lang="en-US"/>
        </a:p>
      </dgm:t>
    </dgm:pt>
    <dgm:pt modelId="{BF276BC3-47BB-4667-8DA3-B59CDFFC86B0}" type="sibTrans" cxnId="{55A48273-CA67-4BF3-84CE-CCE3AFBFDF0E}">
      <dgm:prSet/>
      <dgm:spPr/>
      <dgm:t>
        <a:bodyPr/>
        <a:lstStyle/>
        <a:p>
          <a:endParaRPr lang="en-US"/>
        </a:p>
      </dgm:t>
    </dgm:pt>
    <dgm:pt modelId="{9E531139-8FA7-4423-AB11-7B32B4503B4F}">
      <dgm:prSet phldrT="[Text]"/>
      <dgm:spPr/>
      <dgm:t>
        <a:bodyPr/>
        <a:lstStyle/>
        <a:p>
          <a:r>
            <a:rPr lang="en-US" dirty="0"/>
            <a:t>Availability of therapies</a:t>
          </a:r>
        </a:p>
      </dgm:t>
    </dgm:pt>
    <dgm:pt modelId="{684BD718-F7FD-4E43-8C8B-668B996F4088}" type="parTrans" cxnId="{FBBA5E04-B422-42DF-9B21-9A088CA99583}">
      <dgm:prSet/>
      <dgm:spPr/>
      <dgm:t>
        <a:bodyPr/>
        <a:lstStyle/>
        <a:p>
          <a:endParaRPr lang="en-US"/>
        </a:p>
      </dgm:t>
    </dgm:pt>
    <dgm:pt modelId="{33263537-7F4F-4FFF-A4DE-7785AA6C5675}" type="sibTrans" cxnId="{FBBA5E04-B422-42DF-9B21-9A088CA99583}">
      <dgm:prSet/>
      <dgm:spPr/>
      <dgm:t>
        <a:bodyPr/>
        <a:lstStyle/>
        <a:p>
          <a:endParaRPr lang="en-US"/>
        </a:p>
      </dgm:t>
    </dgm:pt>
    <dgm:pt modelId="{0ED583EA-0E46-482C-AE61-5F7996F31CB0}">
      <dgm:prSet phldrT="[Text]"/>
      <dgm:spPr/>
      <dgm:t>
        <a:bodyPr/>
        <a:lstStyle/>
        <a:p>
          <a:r>
            <a:rPr lang="en-US" dirty="0"/>
            <a:t>Late customer payments</a:t>
          </a:r>
        </a:p>
      </dgm:t>
    </dgm:pt>
    <dgm:pt modelId="{EE1163CB-6087-404D-A303-95FCC30A1FF1}" type="parTrans" cxnId="{ED88CA8B-B0CB-4A77-8F19-5393B29F09B0}">
      <dgm:prSet/>
      <dgm:spPr/>
      <dgm:t>
        <a:bodyPr/>
        <a:lstStyle/>
        <a:p>
          <a:endParaRPr lang="en-US"/>
        </a:p>
      </dgm:t>
    </dgm:pt>
    <dgm:pt modelId="{C001A777-BA16-4526-9646-DEA464DF7C67}" type="sibTrans" cxnId="{ED88CA8B-B0CB-4A77-8F19-5393B29F09B0}">
      <dgm:prSet/>
      <dgm:spPr/>
      <dgm:t>
        <a:bodyPr/>
        <a:lstStyle/>
        <a:p>
          <a:endParaRPr lang="en-US"/>
        </a:p>
      </dgm:t>
    </dgm:pt>
    <dgm:pt modelId="{DC8C17A6-100A-4191-A34A-8709FB7FE719}">
      <dgm:prSet phldrT="[Text]"/>
      <dgm:spPr/>
      <dgm:t>
        <a:bodyPr/>
        <a:lstStyle/>
        <a:p>
          <a:r>
            <a:rPr lang="en-US" dirty="0"/>
            <a:t>Access to capital</a:t>
          </a:r>
        </a:p>
      </dgm:t>
    </dgm:pt>
    <dgm:pt modelId="{9C629902-232E-480E-8FFE-76D0E724E6DA}" type="parTrans" cxnId="{FDEBB06E-7DDE-4D95-9B08-D412C511893E}">
      <dgm:prSet/>
      <dgm:spPr/>
      <dgm:t>
        <a:bodyPr/>
        <a:lstStyle/>
        <a:p>
          <a:endParaRPr lang="en-US"/>
        </a:p>
      </dgm:t>
    </dgm:pt>
    <dgm:pt modelId="{F221AE34-0A95-498B-AC21-379C3F942A24}" type="sibTrans" cxnId="{FDEBB06E-7DDE-4D95-9B08-D412C511893E}">
      <dgm:prSet/>
      <dgm:spPr/>
      <dgm:t>
        <a:bodyPr/>
        <a:lstStyle/>
        <a:p>
          <a:endParaRPr lang="en-US"/>
        </a:p>
      </dgm:t>
    </dgm:pt>
    <dgm:pt modelId="{74499F8C-47D9-4E99-B44C-A872C5E92501}">
      <dgm:prSet phldrT="[Text]"/>
      <dgm:spPr/>
      <dgm:t>
        <a:bodyPr/>
        <a:lstStyle/>
        <a:p>
          <a:r>
            <a:rPr lang="en-US" dirty="0"/>
            <a:t>Availability of rapid testing technology for health care providers and companies</a:t>
          </a:r>
        </a:p>
      </dgm:t>
    </dgm:pt>
    <dgm:pt modelId="{55A24A8D-FC78-4064-A610-F3D2EB003C1C}" type="parTrans" cxnId="{34149A1F-E8D9-4B65-84F7-9AC5701082E9}">
      <dgm:prSet/>
      <dgm:spPr/>
      <dgm:t>
        <a:bodyPr/>
        <a:lstStyle/>
        <a:p>
          <a:endParaRPr lang="en-US"/>
        </a:p>
      </dgm:t>
    </dgm:pt>
    <dgm:pt modelId="{41BC659A-3569-4403-A865-7BBB4552555E}" type="sibTrans" cxnId="{34149A1F-E8D9-4B65-84F7-9AC5701082E9}">
      <dgm:prSet/>
      <dgm:spPr/>
      <dgm:t>
        <a:bodyPr/>
        <a:lstStyle/>
        <a:p>
          <a:endParaRPr lang="en-US"/>
        </a:p>
      </dgm:t>
    </dgm:pt>
    <dgm:pt modelId="{EA25B25C-9E02-40DD-BDCA-1BB32F3D6F53}">
      <dgm:prSet phldrT="[Text]"/>
      <dgm:spPr/>
      <dgm:t>
        <a:bodyPr/>
        <a:lstStyle/>
        <a:p>
          <a:r>
            <a:rPr lang="en-US" dirty="0"/>
            <a:t>Re-establishment of consumer confidence </a:t>
          </a:r>
        </a:p>
      </dgm:t>
    </dgm:pt>
    <dgm:pt modelId="{CCBB7122-116D-49ED-B707-6CD92E8C953E}" type="parTrans" cxnId="{B3C78FC5-1F97-4272-A0F7-33DCBBE3985F}">
      <dgm:prSet/>
      <dgm:spPr/>
      <dgm:t>
        <a:bodyPr/>
        <a:lstStyle/>
        <a:p>
          <a:endParaRPr lang="en-US"/>
        </a:p>
      </dgm:t>
    </dgm:pt>
    <dgm:pt modelId="{0E9B136E-DB5B-4C8B-B126-4C1647FD4C8C}" type="sibTrans" cxnId="{B3C78FC5-1F97-4272-A0F7-33DCBBE3985F}">
      <dgm:prSet/>
      <dgm:spPr/>
      <dgm:t>
        <a:bodyPr/>
        <a:lstStyle/>
        <a:p>
          <a:endParaRPr lang="en-US"/>
        </a:p>
      </dgm:t>
    </dgm:pt>
    <dgm:pt modelId="{C03340CC-76F9-4025-8877-DC225E737E26}">
      <dgm:prSet phldrT="[Text]"/>
      <dgm:spPr/>
      <dgm:t>
        <a:bodyPr/>
        <a:lstStyle/>
        <a:p>
          <a:r>
            <a:rPr lang="en-US" dirty="0"/>
            <a:t>Impact of on-going public health regulations</a:t>
          </a:r>
        </a:p>
      </dgm:t>
    </dgm:pt>
    <dgm:pt modelId="{401D110B-5D5C-4582-AA71-F9F37F4213A2}" type="parTrans" cxnId="{6514F0E6-B26D-4112-B6A7-BEB742C05F96}">
      <dgm:prSet/>
      <dgm:spPr/>
      <dgm:t>
        <a:bodyPr/>
        <a:lstStyle/>
        <a:p>
          <a:endParaRPr lang="en-US"/>
        </a:p>
      </dgm:t>
    </dgm:pt>
    <dgm:pt modelId="{B869E008-F54F-4C2B-8853-E1289162A17B}" type="sibTrans" cxnId="{6514F0E6-B26D-4112-B6A7-BEB742C05F96}">
      <dgm:prSet/>
      <dgm:spPr/>
      <dgm:t>
        <a:bodyPr/>
        <a:lstStyle/>
        <a:p>
          <a:endParaRPr lang="en-US"/>
        </a:p>
      </dgm:t>
    </dgm:pt>
    <dgm:pt modelId="{B3F24388-1A33-4A13-A225-211214315FAC}" type="pres">
      <dgm:prSet presAssocID="{B8FDEE30-BDBD-481C-9163-EFDF7B9F28D2}" presName="Name0" presStyleCnt="0">
        <dgm:presLayoutVars>
          <dgm:chMax val="7"/>
          <dgm:chPref val="5"/>
          <dgm:dir/>
          <dgm:animOne val="branch"/>
          <dgm:animLvl val="lvl"/>
        </dgm:presLayoutVars>
      </dgm:prSet>
      <dgm:spPr/>
    </dgm:pt>
    <dgm:pt modelId="{3C7AEA5C-232D-4DF2-8053-16BDCA810E9D}" type="pres">
      <dgm:prSet presAssocID="{67A62C96-1283-4D95-95A7-A5535E9EF24A}" presName="ChildAccent3" presStyleCnt="0"/>
      <dgm:spPr/>
    </dgm:pt>
    <dgm:pt modelId="{684CC601-884C-4285-9B7D-303DFB778C5D}" type="pres">
      <dgm:prSet presAssocID="{67A62C96-1283-4D95-95A7-A5535E9EF24A}" presName="ChildAccent" presStyleLbl="alignImgPlace1" presStyleIdx="0" presStyleCnt="3"/>
      <dgm:spPr/>
    </dgm:pt>
    <dgm:pt modelId="{A4835B09-B514-43DB-B71D-5124C624A727}" type="pres">
      <dgm:prSet presAssocID="{67A62C96-1283-4D95-95A7-A5535E9EF24A}" presName="Child3" presStyleLbl="revTx" presStyleIdx="0" presStyleCnt="0">
        <dgm:presLayoutVars>
          <dgm:chMax val="0"/>
          <dgm:chPref val="0"/>
          <dgm:bulletEnabled val="1"/>
        </dgm:presLayoutVars>
      </dgm:prSet>
      <dgm:spPr/>
    </dgm:pt>
    <dgm:pt modelId="{BD96A50E-8F91-4B86-A010-9995A82A9574}" type="pres">
      <dgm:prSet presAssocID="{67A62C96-1283-4D95-95A7-A5535E9EF24A}" presName="Parent3" presStyleLbl="node1" presStyleIdx="0" presStyleCnt="3">
        <dgm:presLayoutVars>
          <dgm:chMax val="2"/>
          <dgm:chPref val="1"/>
          <dgm:bulletEnabled val="1"/>
        </dgm:presLayoutVars>
      </dgm:prSet>
      <dgm:spPr/>
    </dgm:pt>
    <dgm:pt modelId="{E982FBF8-4303-4CD4-95A3-77D6B865091A}" type="pres">
      <dgm:prSet presAssocID="{1F37D618-89A6-4D4E-B148-B634DEAA6971}" presName="ChildAccent2" presStyleCnt="0"/>
      <dgm:spPr/>
    </dgm:pt>
    <dgm:pt modelId="{51D6B7E8-6C7F-4606-B7A2-ECA0811F8886}" type="pres">
      <dgm:prSet presAssocID="{1F37D618-89A6-4D4E-B148-B634DEAA6971}" presName="ChildAccent" presStyleLbl="alignImgPlace1" presStyleIdx="1" presStyleCnt="3"/>
      <dgm:spPr/>
    </dgm:pt>
    <dgm:pt modelId="{D9766113-4AF1-4315-9E34-83E2697160D1}" type="pres">
      <dgm:prSet presAssocID="{1F37D618-89A6-4D4E-B148-B634DEAA6971}" presName="Child2" presStyleLbl="revTx" presStyleIdx="0" presStyleCnt="0">
        <dgm:presLayoutVars>
          <dgm:chMax val="0"/>
          <dgm:chPref val="0"/>
          <dgm:bulletEnabled val="1"/>
        </dgm:presLayoutVars>
      </dgm:prSet>
      <dgm:spPr/>
    </dgm:pt>
    <dgm:pt modelId="{09EC7611-A28C-428B-8EF9-42EAF8EA9EBB}" type="pres">
      <dgm:prSet presAssocID="{1F37D618-89A6-4D4E-B148-B634DEAA6971}" presName="Parent2" presStyleLbl="node1" presStyleIdx="1" presStyleCnt="3">
        <dgm:presLayoutVars>
          <dgm:chMax val="2"/>
          <dgm:chPref val="1"/>
          <dgm:bulletEnabled val="1"/>
        </dgm:presLayoutVars>
      </dgm:prSet>
      <dgm:spPr/>
    </dgm:pt>
    <dgm:pt modelId="{8D5E49E5-1C46-43A0-BFCE-8DBD4258A1AB}" type="pres">
      <dgm:prSet presAssocID="{B30285A2-36F7-4976-8CAD-02BA673A3EB6}" presName="ChildAccent1" presStyleCnt="0"/>
      <dgm:spPr/>
    </dgm:pt>
    <dgm:pt modelId="{A5B0D2A9-5197-4631-B378-D51DC0F30570}" type="pres">
      <dgm:prSet presAssocID="{B30285A2-36F7-4976-8CAD-02BA673A3EB6}" presName="ChildAccent" presStyleLbl="alignImgPlace1" presStyleIdx="2" presStyleCnt="3"/>
      <dgm:spPr/>
    </dgm:pt>
    <dgm:pt modelId="{E7327AA1-791E-4704-957B-0A64D442A4B1}" type="pres">
      <dgm:prSet presAssocID="{B30285A2-36F7-4976-8CAD-02BA673A3EB6}" presName="Child1" presStyleLbl="revTx" presStyleIdx="0" presStyleCnt="0">
        <dgm:presLayoutVars>
          <dgm:chMax val="0"/>
          <dgm:chPref val="0"/>
          <dgm:bulletEnabled val="1"/>
        </dgm:presLayoutVars>
      </dgm:prSet>
      <dgm:spPr/>
    </dgm:pt>
    <dgm:pt modelId="{C00B5F53-5F2C-461E-B4E1-8F32D9828476}" type="pres">
      <dgm:prSet presAssocID="{B30285A2-36F7-4976-8CAD-02BA673A3EB6}" presName="Parent1" presStyleLbl="node1" presStyleIdx="2" presStyleCnt="3">
        <dgm:presLayoutVars>
          <dgm:chMax val="2"/>
          <dgm:chPref val="1"/>
          <dgm:bulletEnabled val="1"/>
        </dgm:presLayoutVars>
      </dgm:prSet>
      <dgm:spPr/>
    </dgm:pt>
  </dgm:ptLst>
  <dgm:cxnLst>
    <dgm:cxn modelId="{5ED12E01-4F68-4C72-81F5-2865967EB8C7}" srcId="{B30285A2-36F7-4976-8CAD-02BA673A3EB6}" destId="{0232CEAB-203D-4BE6-A114-97239D3F4BBE}" srcOrd="3" destOrd="0" parTransId="{98F303C2-C13B-463C-B7D6-828095017B07}" sibTransId="{41FD3C5F-6699-4390-8FF9-F55A1F1D08A4}"/>
    <dgm:cxn modelId="{3E8F4703-936D-446E-852C-250D4058F232}" type="presOf" srcId="{67A62C96-1283-4D95-95A7-A5535E9EF24A}" destId="{BD96A50E-8F91-4B86-A010-9995A82A9574}" srcOrd="0" destOrd="0" presId="urn:microsoft.com/office/officeart/2011/layout/InterconnectedBlockProcess"/>
    <dgm:cxn modelId="{FBBA5E04-B422-42DF-9B21-9A088CA99583}" srcId="{1F37D618-89A6-4D4E-B148-B634DEAA6971}" destId="{9E531139-8FA7-4423-AB11-7B32B4503B4F}" srcOrd="2" destOrd="0" parTransId="{684BD718-F7FD-4E43-8C8B-668B996F4088}" sibTransId="{33263537-7F4F-4FFF-A4DE-7785AA6C5675}"/>
    <dgm:cxn modelId="{96A3700C-1A63-4AF1-8CB9-B5386A69DEE7}" srcId="{B30285A2-36F7-4976-8CAD-02BA673A3EB6}" destId="{8F7B7B23-829E-46D6-AC0A-73078DA5B868}" srcOrd="0" destOrd="0" parTransId="{F88FD795-44A4-45F3-9256-9400C4D94427}" sibTransId="{23F0A86F-927B-4B74-9436-A8EC1904A96A}"/>
    <dgm:cxn modelId="{6BF8F31E-A021-4BEB-B289-30F42AC8F220}" type="presOf" srcId="{0232CEAB-203D-4BE6-A114-97239D3F4BBE}" destId="{E7327AA1-791E-4704-957B-0A64D442A4B1}" srcOrd="1" destOrd="3" presId="urn:microsoft.com/office/officeart/2011/layout/InterconnectedBlockProcess"/>
    <dgm:cxn modelId="{34149A1F-E8D9-4B65-84F7-9AC5701082E9}" srcId="{67A62C96-1283-4D95-95A7-A5535E9EF24A}" destId="{74499F8C-47D9-4E99-B44C-A872C5E92501}" srcOrd="1" destOrd="0" parTransId="{55A24A8D-FC78-4064-A610-F3D2EB003C1C}" sibTransId="{41BC659A-3569-4403-A865-7BBB4552555E}"/>
    <dgm:cxn modelId="{10EAB421-CEB0-49A3-B5BC-5E0EDECCFE0B}" type="presOf" srcId="{053CE01F-001F-4373-A816-B53956E68D22}" destId="{E7327AA1-791E-4704-957B-0A64D442A4B1}" srcOrd="1" destOrd="1" presId="urn:microsoft.com/office/officeart/2011/layout/InterconnectedBlockProcess"/>
    <dgm:cxn modelId="{B3292324-D515-440F-A52B-E637ADB6E490}" type="presOf" srcId="{DC8C17A6-100A-4191-A34A-8709FB7FE719}" destId="{D9766113-4AF1-4315-9E34-83E2697160D1}" srcOrd="1" destOrd="4" presId="urn:microsoft.com/office/officeart/2011/layout/InterconnectedBlockProcess"/>
    <dgm:cxn modelId="{9DDA452F-F28C-478E-A0C4-9B72398CD0EF}" type="presOf" srcId="{74499F8C-47D9-4E99-B44C-A872C5E92501}" destId="{684CC601-884C-4285-9B7D-303DFB778C5D}" srcOrd="0" destOrd="1" presId="urn:microsoft.com/office/officeart/2011/layout/InterconnectedBlockProcess"/>
    <dgm:cxn modelId="{26AD4F36-A1ED-4CA2-833F-006B52DD074E}" srcId="{67A62C96-1283-4D95-95A7-A5535E9EF24A}" destId="{D7B9CB61-9F23-475C-AB15-D8AB416DC84D}" srcOrd="0" destOrd="0" parTransId="{1FE60E81-BC05-4184-B829-D849793142F4}" sibTransId="{254B4CA1-87BB-482F-A984-EDC28CD3D433}"/>
    <dgm:cxn modelId="{BA9DD53C-9380-4B5C-BFB4-36F2E9920D33}" type="presOf" srcId="{0ED583EA-0E46-482C-AE61-5F7996F31CB0}" destId="{51D6B7E8-6C7F-4606-B7A2-ECA0811F8886}" srcOrd="0" destOrd="3" presId="urn:microsoft.com/office/officeart/2011/layout/InterconnectedBlockProcess"/>
    <dgm:cxn modelId="{CB8CDD5E-7867-469C-A439-FE29C7D450F7}" type="presOf" srcId="{26A70160-36D8-4349-A27D-08BBDAD384D2}" destId="{E7327AA1-791E-4704-957B-0A64D442A4B1}" srcOrd="1" destOrd="2" presId="urn:microsoft.com/office/officeart/2011/layout/InterconnectedBlockProcess"/>
    <dgm:cxn modelId="{BB58A860-83D0-4844-9741-7A2E16A2AA5B}" type="presOf" srcId="{5722BFBA-4477-420E-95C8-65CAF832E70F}" destId="{D9766113-4AF1-4315-9E34-83E2697160D1}" srcOrd="1" destOrd="0" presId="urn:microsoft.com/office/officeart/2011/layout/InterconnectedBlockProcess"/>
    <dgm:cxn modelId="{AF2B6A61-7B6A-46D8-96CF-FF26D7A41181}" srcId="{B30285A2-36F7-4976-8CAD-02BA673A3EB6}" destId="{26A70160-36D8-4349-A27D-08BBDAD384D2}" srcOrd="2" destOrd="0" parTransId="{55167E4B-7C89-4FC9-8A24-CDDA62E89DD3}" sibTransId="{76903FEC-132E-4632-80E3-2A10F683915E}"/>
    <dgm:cxn modelId="{FE161E42-1B82-45B0-AB84-FAC82108316D}" type="presOf" srcId="{EA25B25C-9E02-40DD-BDCA-1BB32F3D6F53}" destId="{A4835B09-B514-43DB-B71D-5124C624A727}" srcOrd="1" destOrd="2" presId="urn:microsoft.com/office/officeart/2011/layout/InterconnectedBlockProcess"/>
    <dgm:cxn modelId="{ACAB5063-08F3-4365-A5FE-685785C977CF}" type="presOf" srcId="{DC8C17A6-100A-4191-A34A-8709FB7FE719}" destId="{51D6B7E8-6C7F-4606-B7A2-ECA0811F8886}" srcOrd="0" destOrd="4" presId="urn:microsoft.com/office/officeart/2011/layout/InterconnectedBlockProcess"/>
    <dgm:cxn modelId="{E1DBEE67-6B53-49C4-A45F-D1B489048F7D}" type="presOf" srcId="{053CE01F-001F-4373-A816-B53956E68D22}" destId="{A5B0D2A9-5197-4631-B378-D51DC0F30570}" srcOrd="0" destOrd="1" presId="urn:microsoft.com/office/officeart/2011/layout/InterconnectedBlockProcess"/>
    <dgm:cxn modelId="{FDEBB06E-7DDE-4D95-9B08-D412C511893E}" srcId="{1F37D618-89A6-4D4E-B148-B634DEAA6971}" destId="{DC8C17A6-100A-4191-A34A-8709FB7FE719}" srcOrd="4" destOrd="0" parTransId="{9C629902-232E-480E-8FFE-76D0E724E6DA}" sibTransId="{F221AE34-0A95-498B-AC21-379C3F942A24}"/>
    <dgm:cxn modelId="{B9889051-B64C-4B07-9008-F1738F0D097D}" type="presOf" srcId="{8F7B7B23-829E-46D6-AC0A-73078DA5B868}" destId="{A5B0D2A9-5197-4631-B378-D51DC0F30570}" srcOrd="0" destOrd="0" presId="urn:microsoft.com/office/officeart/2011/layout/InterconnectedBlockProcess"/>
    <dgm:cxn modelId="{49FE5C52-49BD-4D8D-9D5D-640B7B06E88B}" type="presOf" srcId="{C03340CC-76F9-4025-8877-DC225E737E26}" destId="{A5B0D2A9-5197-4631-B378-D51DC0F30570}" srcOrd="0" destOrd="4" presId="urn:microsoft.com/office/officeart/2011/layout/InterconnectedBlockProcess"/>
    <dgm:cxn modelId="{55A48273-CA67-4BF3-84CE-CCE3AFBFDF0E}" srcId="{1F37D618-89A6-4D4E-B148-B634DEAA6971}" destId="{160D0F3F-FE1F-4A0D-BF66-84CAE477D769}" srcOrd="1" destOrd="0" parTransId="{AC059596-69A0-40AC-BAD0-F6F2F04077A6}" sibTransId="{BF276BC3-47BB-4667-8DA3-B59CDFFC86B0}"/>
    <dgm:cxn modelId="{449EEE58-3CD8-4503-B961-E00AFF29A883}" type="presOf" srcId="{8F7B7B23-829E-46D6-AC0A-73078DA5B868}" destId="{E7327AA1-791E-4704-957B-0A64D442A4B1}" srcOrd="1" destOrd="0" presId="urn:microsoft.com/office/officeart/2011/layout/InterconnectedBlockProcess"/>
    <dgm:cxn modelId="{72F7D559-694A-4E59-9B50-C5F09B97F7F0}" type="presOf" srcId="{0232CEAB-203D-4BE6-A114-97239D3F4BBE}" destId="{A5B0D2A9-5197-4631-B378-D51DC0F30570}" srcOrd="0" destOrd="3" presId="urn:microsoft.com/office/officeart/2011/layout/InterconnectedBlockProcess"/>
    <dgm:cxn modelId="{B6F7D779-E6CD-49AB-9B14-6F79D26C4736}" type="presOf" srcId="{160D0F3F-FE1F-4A0D-BF66-84CAE477D769}" destId="{51D6B7E8-6C7F-4606-B7A2-ECA0811F8886}" srcOrd="0" destOrd="1" presId="urn:microsoft.com/office/officeart/2011/layout/InterconnectedBlockProcess"/>
    <dgm:cxn modelId="{63A93D84-958E-48AD-A3C5-2108C3E44C3C}" type="presOf" srcId="{EA25B25C-9E02-40DD-BDCA-1BB32F3D6F53}" destId="{684CC601-884C-4285-9B7D-303DFB778C5D}" srcOrd="0" destOrd="2" presId="urn:microsoft.com/office/officeart/2011/layout/InterconnectedBlockProcess"/>
    <dgm:cxn modelId="{920D2688-791E-4950-B6F8-8557B25F3FC6}" srcId="{1F37D618-89A6-4D4E-B148-B634DEAA6971}" destId="{5722BFBA-4477-420E-95C8-65CAF832E70F}" srcOrd="0" destOrd="0" parTransId="{6D47C14D-D8E9-4BAA-B652-7F302D3CF69E}" sibTransId="{773F03CC-192F-43E0-9399-A87D5D1FEAC7}"/>
    <dgm:cxn modelId="{ED88CA8B-B0CB-4A77-8F19-5393B29F09B0}" srcId="{1F37D618-89A6-4D4E-B148-B634DEAA6971}" destId="{0ED583EA-0E46-482C-AE61-5F7996F31CB0}" srcOrd="3" destOrd="0" parTransId="{EE1163CB-6087-404D-A303-95FCC30A1FF1}" sibTransId="{C001A777-BA16-4526-9646-DEA464DF7C67}"/>
    <dgm:cxn modelId="{44BDF095-FC4F-4812-999A-52BC628E3D64}" srcId="{B8FDEE30-BDBD-481C-9163-EFDF7B9F28D2}" destId="{67A62C96-1283-4D95-95A7-A5535E9EF24A}" srcOrd="2" destOrd="0" parTransId="{62A99D0C-C95C-4834-B8DC-A979C096F34A}" sibTransId="{CF9863C2-9650-461A-9A11-60A90DB0A43C}"/>
    <dgm:cxn modelId="{A0EFE19B-1859-4177-966B-E25AA7CE3593}" type="presOf" srcId="{9E531139-8FA7-4423-AB11-7B32B4503B4F}" destId="{D9766113-4AF1-4315-9E34-83E2697160D1}" srcOrd="1" destOrd="2" presId="urn:microsoft.com/office/officeart/2011/layout/InterconnectedBlockProcess"/>
    <dgm:cxn modelId="{C2D34CA0-5631-421E-9025-75C9FF177FDA}" type="presOf" srcId="{D7B9CB61-9F23-475C-AB15-D8AB416DC84D}" destId="{A4835B09-B514-43DB-B71D-5124C624A727}" srcOrd="1" destOrd="0" presId="urn:microsoft.com/office/officeart/2011/layout/InterconnectedBlockProcess"/>
    <dgm:cxn modelId="{C62F10A8-FD26-48D6-92A3-ECF6F0D271BB}" type="presOf" srcId="{C03340CC-76F9-4025-8877-DC225E737E26}" destId="{E7327AA1-791E-4704-957B-0A64D442A4B1}" srcOrd="1" destOrd="4" presId="urn:microsoft.com/office/officeart/2011/layout/InterconnectedBlockProcess"/>
    <dgm:cxn modelId="{265A90AC-DD6F-4EA0-AF51-3E2D70FA3745}" type="presOf" srcId="{160D0F3F-FE1F-4A0D-BF66-84CAE477D769}" destId="{D9766113-4AF1-4315-9E34-83E2697160D1}" srcOrd="1" destOrd="1" presId="urn:microsoft.com/office/officeart/2011/layout/InterconnectedBlockProcess"/>
    <dgm:cxn modelId="{B51A7CC0-8970-4895-B10F-021C24EAF898}" type="presOf" srcId="{26A70160-36D8-4349-A27D-08BBDAD384D2}" destId="{A5B0D2A9-5197-4631-B378-D51DC0F30570}" srcOrd="0" destOrd="2" presId="urn:microsoft.com/office/officeart/2011/layout/InterconnectedBlockProcess"/>
    <dgm:cxn modelId="{AC5682C4-D303-4BBE-807C-567859B4147B}" type="presOf" srcId="{1F37D618-89A6-4D4E-B148-B634DEAA6971}" destId="{09EC7611-A28C-428B-8EF9-42EAF8EA9EBB}" srcOrd="0" destOrd="0" presId="urn:microsoft.com/office/officeart/2011/layout/InterconnectedBlockProcess"/>
    <dgm:cxn modelId="{B3C78FC5-1F97-4272-A0F7-33DCBBE3985F}" srcId="{67A62C96-1283-4D95-95A7-A5535E9EF24A}" destId="{EA25B25C-9E02-40DD-BDCA-1BB32F3D6F53}" srcOrd="2" destOrd="0" parTransId="{CCBB7122-116D-49ED-B707-6CD92E8C953E}" sibTransId="{0E9B136E-DB5B-4C8B-B126-4C1647FD4C8C}"/>
    <dgm:cxn modelId="{D6B52ACD-4DD3-4684-A820-CAEECEFC4428}" type="presOf" srcId="{B8FDEE30-BDBD-481C-9163-EFDF7B9F28D2}" destId="{B3F24388-1A33-4A13-A225-211214315FAC}" srcOrd="0" destOrd="0" presId="urn:microsoft.com/office/officeart/2011/layout/InterconnectedBlockProcess"/>
    <dgm:cxn modelId="{D605CCD2-E4E0-4CE3-9974-5F0CE57878D5}" type="presOf" srcId="{0ED583EA-0E46-482C-AE61-5F7996F31CB0}" destId="{D9766113-4AF1-4315-9E34-83E2697160D1}" srcOrd="1" destOrd="3" presId="urn:microsoft.com/office/officeart/2011/layout/InterconnectedBlockProcess"/>
    <dgm:cxn modelId="{711DCED4-D16E-4421-95E4-7F785C4E41FE}" type="presOf" srcId="{9E531139-8FA7-4423-AB11-7B32B4503B4F}" destId="{51D6B7E8-6C7F-4606-B7A2-ECA0811F8886}" srcOrd="0" destOrd="2" presId="urn:microsoft.com/office/officeart/2011/layout/InterconnectedBlockProcess"/>
    <dgm:cxn modelId="{858E0ED7-59E3-462E-8962-5E7062305C74}" srcId="{B8FDEE30-BDBD-481C-9163-EFDF7B9F28D2}" destId="{1F37D618-89A6-4D4E-B148-B634DEAA6971}" srcOrd="1" destOrd="0" parTransId="{1D8CD70B-4FDF-49D4-BBE7-5CC949A253AC}" sibTransId="{11A69553-FF59-4C45-A30B-4F28F89FAB4A}"/>
    <dgm:cxn modelId="{CE00A6D8-47B0-4179-AC52-CD6DCBA40E1E}" srcId="{B30285A2-36F7-4976-8CAD-02BA673A3EB6}" destId="{053CE01F-001F-4373-A816-B53956E68D22}" srcOrd="1" destOrd="0" parTransId="{E87AF372-6DD0-4EB3-A753-B8121A48EC8C}" sibTransId="{E1852732-D088-4737-A42F-52FB96E345E0}"/>
    <dgm:cxn modelId="{250504E1-E2F4-4165-B710-8C559AC9166D}" type="presOf" srcId="{B30285A2-36F7-4976-8CAD-02BA673A3EB6}" destId="{C00B5F53-5F2C-461E-B4E1-8F32D9828476}" srcOrd="0" destOrd="0" presId="urn:microsoft.com/office/officeart/2011/layout/InterconnectedBlockProcess"/>
    <dgm:cxn modelId="{6514F0E6-B26D-4112-B6A7-BEB742C05F96}" srcId="{B30285A2-36F7-4976-8CAD-02BA673A3EB6}" destId="{C03340CC-76F9-4025-8877-DC225E737E26}" srcOrd="4" destOrd="0" parTransId="{401D110B-5D5C-4582-AA71-F9F37F4213A2}" sibTransId="{B869E008-F54F-4C2B-8853-E1289162A17B}"/>
    <dgm:cxn modelId="{BD98A1EF-90F5-4710-9D8B-99843ED2247C}" type="presOf" srcId="{D7B9CB61-9F23-475C-AB15-D8AB416DC84D}" destId="{684CC601-884C-4285-9B7D-303DFB778C5D}" srcOrd="0" destOrd="0" presId="urn:microsoft.com/office/officeart/2011/layout/InterconnectedBlockProcess"/>
    <dgm:cxn modelId="{A3D895F9-E750-43EE-922B-3DFBECAD8442}" srcId="{B8FDEE30-BDBD-481C-9163-EFDF7B9F28D2}" destId="{B30285A2-36F7-4976-8CAD-02BA673A3EB6}" srcOrd="0" destOrd="0" parTransId="{F2E7B676-B943-4839-A5C8-664E2511AE5B}" sibTransId="{A8C18752-D734-466B-B82A-6142CAB1ABD1}"/>
    <dgm:cxn modelId="{5CCE43FC-7872-48C8-A5B5-567F47999377}" type="presOf" srcId="{5722BFBA-4477-420E-95C8-65CAF832E70F}" destId="{51D6B7E8-6C7F-4606-B7A2-ECA0811F8886}" srcOrd="0" destOrd="0" presId="urn:microsoft.com/office/officeart/2011/layout/InterconnectedBlockProcess"/>
    <dgm:cxn modelId="{4093B5FE-6F37-47A0-AC3D-338A85C03A06}" type="presOf" srcId="{74499F8C-47D9-4E99-B44C-A872C5E92501}" destId="{A4835B09-B514-43DB-B71D-5124C624A727}" srcOrd="1" destOrd="1" presId="urn:microsoft.com/office/officeart/2011/layout/InterconnectedBlockProcess"/>
    <dgm:cxn modelId="{64F9DDFC-772B-4A66-A89E-E4381CB1F868}" type="presParOf" srcId="{B3F24388-1A33-4A13-A225-211214315FAC}" destId="{3C7AEA5C-232D-4DF2-8053-16BDCA810E9D}" srcOrd="0" destOrd="0" presId="urn:microsoft.com/office/officeart/2011/layout/InterconnectedBlockProcess"/>
    <dgm:cxn modelId="{B61E5063-65C5-4E60-8B10-DEEFF566BBA1}" type="presParOf" srcId="{3C7AEA5C-232D-4DF2-8053-16BDCA810E9D}" destId="{684CC601-884C-4285-9B7D-303DFB778C5D}" srcOrd="0" destOrd="0" presId="urn:microsoft.com/office/officeart/2011/layout/InterconnectedBlockProcess"/>
    <dgm:cxn modelId="{C94665E8-16BE-4C0E-B9A1-84C40998D311}" type="presParOf" srcId="{B3F24388-1A33-4A13-A225-211214315FAC}" destId="{A4835B09-B514-43DB-B71D-5124C624A727}" srcOrd="1" destOrd="0" presId="urn:microsoft.com/office/officeart/2011/layout/InterconnectedBlockProcess"/>
    <dgm:cxn modelId="{5F966526-7DA4-46A0-B966-E5768D3ED945}" type="presParOf" srcId="{B3F24388-1A33-4A13-A225-211214315FAC}" destId="{BD96A50E-8F91-4B86-A010-9995A82A9574}" srcOrd="2" destOrd="0" presId="urn:microsoft.com/office/officeart/2011/layout/InterconnectedBlockProcess"/>
    <dgm:cxn modelId="{576387D9-5817-47FE-8307-DBF356509AB6}" type="presParOf" srcId="{B3F24388-1A33-4A13-A225-211214315FAC}" destId="{E982FBF8-4303-4CD4-95A3-77D6B865091A}" srcOrd="3" destOrd="0" presId="urn:microsoft.com/office/officeart/2011/layout/InterconnectedBlockProcess"/>
    <dgm:cxn modelId="{64997FF9-393E-4059-A3F7-93855C7DDA86}" type="presParOf" srcId="{E982FBF8-4303-4CD4-95A3-77D6B865091A}" destId="{51D6B7E8-6C7F-4606-B7A2-ECA0811F8886}" srcOrd="0" destOrd="0" presId="urn:microsoft.com/office/officeart/2011/layout/InterconnectedBlockProcess"/>
    <dgm:cxn modelId="{280E3185-46E3-4FC0-8465-D3D1E6CD9D66}" type="presParOf" srcId="{B3F24388-1A33-4A13-A225-211214315FAC}" destId="{D9766113-4AF1-4315-9E34-83E2697160D1}" srcOrd="4" destOrd="0" presId="urn:microsoft.com/office/officeart/2011/layout/InterconnectedBlockProcess"/>
    <dgm:cxn modelId="{9077EFDB-1CDF-46AE-A0DF-07F4CC40C5A3}" type="presParOf" srcId="{B3F24388-1A33-4A13-A225-211214315FAC}" destId="{09EC7611-A28C-428B-8EF9-42EAF8EA9EBB}" srcOrd="5" destOrd="0" presId="urn:microsoft.com/office/officeart/2011/layout/InterconnectedBlockProcess"/>
    <dgm:cxn modelId="{DAE7800F-BD7D-4B7E-9FE2-7D59E06C2780}" type="presParOf" srcId="{B3F24388-1A33-4A13-A225-211214315FAC}" destId="{8D5E49E5-1C46-43A0-BFCE-8DBD4258A1AB}" srcOrd="6" destOrd="0" presId="urn:microsoft.com/office/officeart/2011/layout/InterconnectedBlockProcess"/>
    <dgm:cxn modelId="{1DCC39C0-05EA-4433-9A87-1C88376573A9}" type="presParOf" srcId="{8D5E49E5-1C46-43A0-BFCE-8DBD4258A1AB}" destId="{A5B0D2A9-5197-4631-B378-D51DC0F30570}" srcOrd="0" destOrd="0" presId="urn:microsoft.com/office/officeart/2011/layout/InterconnectedBlockProcess"/>
    <dgm:cxn modelId="{EAEDD164-905A-4D8B-B1C2-F92B10758F38}" type="presParOf" srcId="{B3F24388-1A33-4A13-A225-211214315FAC}" destId="{E7327AA1-791E-4704-957B-0A64D442A4B1}" srcOrd="7" destOrd="0" presId="urn:microsoft.com/office/officeart/2011/layout/InterconnectedBlockProcess"/>
    <dgm:cxn modelId="{43D2A3D5-02AA-49B5-B6D4-3044F2B4CB59}" type="presParOf" srcId="{B3F24388-1A33-4A13-A225-211214315FAC}" destId="{C00B5F53-5F2C-461E-B4E1-8F32D9828476}"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A42049-DCA1-4996-B356-54E65FEAA1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5B19A4-B371-40FB-8A57-A1A10706F0D8}" type="pres">
      <dgm:prSet presAssocID="{82A42049-DCA1-4996-B356-54E65FEAA1C1}" presName="Name0" presStyleCnt="0">
        <dgm:presLayoutVars>
          <dgm:dir/>
          <dgm:animLvl val="lvl"/>
          <dgm:resizeHandles val="exact"/>
        </dgm:presLayoutVars>
      </dgm:prSet>
      <dgm:spPr/>
    </dgm:pt>
  </dgm:ptLst>
  <dgm:cxnLst>
    <dgm:cxn modelId="{C1E82371-7698-4321-A98F-B7FC04279F36}" type="presOf" srcId="{82A42049-DCA1-4996-B356-54E65FEAA1C1}" destId="{C85B19A4-B371-40FB-8A57-A1A10706F0D8}"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F01DC9-14D1-4877-9F6D-15BA6BBB4D3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03C80B0-14FF-4111-BDC8-5AD2AB0E641A}">
      <dgm:prSet/>
      <dgm:spPr/>
      <dgm:t>
        <a:bodyPr/>
        <a:lstStyle/>
        <a:p>
          <a:r>
            <a:rPr lang="en-US" b="1" dirty="0"/>
            <a:t>EDA’s Economic Adjustment Assistance (EAA) Program</a:t>
          </a:r>
          <a:endParaRPr lang="en-US" dirty="0"/>
        </a:p>
      </dgm:t>
    </dgm:pt>
    <dgm:pt modelId="{E55D6341-F2DA-4EA5-8FE5-A6479AA7DC2F}" type="parTrans" cxnId="{0452B66B-8D0F-4D4F-BFAF-3316C1450316}">
      <dgm:prSet/>
      <dgm:spPr/>
      <dgm:t>
        <a:bodyPr/>
        <a:lstStyle/>
        <a:p>
          <a:endParaRPr lang="en-US"/>
        </a:p>
      </dgm:t>
    </dgm:pt>
    <dgm:pt modelId="{973693C1-1273-4FFF-9138-B54033BEC03F}" type="sibTrans" cxnId="{0452B66B-8D0F-4D4F-BFAF-3316C1450316}">
      <dgm:prSet/>
      <dgm:spPr/>
      <dgm:t>
        <a:bodyPr/>
        <a:lstStyle/>
        <a:p>
          <a:endParaRPr lang="en-US"/>
        </a:p>
      </dgm:t>
    </dgm:pt>
    <dgm:pt modelId="{E0717B31-E2B6-4A59-9F0F-8A5A55835FD2}">
      <dgm:prSet/>
      <dgm:spPr/>
      <dgm:t>
        <a:bodyPr/>
        <a:lstStyle/>
        <a:p>
          <a:pPr>
            <a:buFont typeface="Symbol" panose="05050102010706020507" pitchFamily="18" charset="2"/>
            <a:buChar char=""/>
          </a:pPr>
          <a:r>
            <a:rPr lang="en-US" dirty="0"/>
            <a:t>$1.5B in supplemental funding for the Economic Adjustment Assistance program </a:t>
          </a:r>
        </a:p>
      </dgm:t>
    </dgm:pt>
    <dgm:pt modelId="{D9659733-6B3E-47E4-843D-0D8BAC084B28}" type="parTrans" cxnId="{083A17BF-6E20-47B7-98ED-64548323DBC4}">
      <dgm:prSet/>
      <dgm:spPr/>
      <dgm:t>
        <a:bodyPr/>
        <a:lstStyle/>
        <a:p>
          <a:endParaRPr lang="en-US"/>
        </a:p>
      </dgm:t>
    </dgm:pt>
    <dgm:pt modelId="{ED0F4611-D3BD-48C6-9BE0-E6BF8605A7CB}" type="sibTrans" cxnId="{083A17BF-6E20-47B7-98ED-64548323DBC4}">
      <dgm:prSet/>
      <dgm:spPr/>
      <dgm:t>
        <a:bodyPr/>
        <a:lstStyle/>
        <a:p>
          <a:endParaRPr lang="en-US"/>
        </a:p>
      </dgm:t>
    </dgm:pt>
    <dgm:pt modelId="{051A0BA4-ACF3-4EAD-B08D-8C29722398F7}">
      <dgm:prSet/>
      <dgm:spPr/>
      <dgm:t>
        <a:bodyPr/>
        <a:lstStyle/>
        <a:p>
          <a:pPr>
            <a:buFont typeface="Symbol" panose="05050102010706020507" pitchFamily="18" charset="2"/>
            <a:buChar char=""/>
          </a:pPr>
          <a:r>
            <a:rPr lang="en-US" dirty="0"/>
            <a:t>Funds technical, planning, and public works and infrastructure assistance</a:t>
          </a:r>
        </a:p>
      </dgm:t>
    </dgm:pt>
    <dgm:pt modelId="{2B437990-1011-4894-9E59-9843AC779B3F}" type="parTrans" cxnId="{0DD42124-9478-4598-9909-456DCB851456}">
      <dgm:prSet/>
      <dgm:spPr/>
      <dgm:t>
        <a:bodyPr/>
        <a:lstStyle/>
        <a:p>
          <a:endParaRPr lang="en-US"/>
        </a:p>
      </dgm:t>
    </dgm:pt>
    <dgm:pt modelId="{1F5E458B-F87B-4A11-B631-E2048DCA98B9}" type="sibTrans" cxnId="{0DD42124-9478-4598-9909-456DCB851456}">
      <dgm:prSet/>
      <dgm:spPr/>
      <dgm:t>
        <a:bodyPr/>
        <a:lstStyle/>
        <a:p>
          <a:endParaRPr lang="en-US"/>
        </a:p>
      </dgm:t>
    </dgm:pt>
    <dgm:pt modelId="{A0F68CDB-7413-47B7-9DF2-485AC90BAB67}">
      <dgm:prSet/>
      <dgm:spPr/>
      <dgm:t>
        <a:bodyPr/>
        <a:lstStyle/>
        <a:p>
          <a:pPr>
            <a:buFont typeface="Symbol" panose="05050102010706020507" pitchFamily="18" charset="2"/>
            <a:buChar char=""/>
          </a:pPr>
          <a:r>
            <a:rPr lang="en-US" dirty="0"/>
            <a:t>Regions experiencing adverse economic changes that occur suddenly or over time</a:t>
          </a:r>
        </a:p>
      </dgm:t>
    </dgm:pt>
    <dgm:pt modelId="{F68F3F6F-5B38-48BD-90A3-488731306B2C}" type="parTrans" cxnId="{A81B2B5A-A616-49C4-8823-18206809A788}">
      <dgm:prSet/>
      <dgm:spPr/>
      <dgm:t>
        <a:bodyPr/>
        <a:lstStyle/>
        <a:p>
          <a:endParaRPr lang="en-US"/>
        </a:p>
      </dgm:t>
    </dgm:pt>
    <dgm:pt modelId="{C825C10F-7F18-401F-B007-B3571D25CC89}" type="sibTrans" cxnId="{A81B2B5A-A616-49C4-8823-18206809A788}">
      <dgm:prSet/>
      <dgm:spPr/>
      <dgm:t>
        <a:bodyPr/>
        <a:lstStyle/>
        <a:p>
          <a:endParaRPr lang="en-US"/>
        </a:p>
      </dgm:t>
    </dgm:pt>
    <dgm:pt modelId="{508FEAA3-E875-4F0F-8096-F40AC5AADEE1}" type="pres">
      <dgm:prSet presAssocID="{04F01DC9-14D1-4877-9F6D-15BA6BBB4D31}" presName="Name0" presStyleCnt="0">
        <dgm:presLayoutVars>
          <dgm:dir/>
          <dgm:animLvl val="lvl"/>
          <dgm:resizeHandles val="exact"/>
        </dgm:presLayoutVars>
      </dgm:prSet>
      <dgm:spPr/>
    </dgm:pt>
    <dgm:pt modelId="{D926C35F-1106-4335-BCED-16EB82CDA9FF}" type="pres">
      <dgm:prSet presAssocID="{303C80B0-14FF-4111-BDC8-5AD2AB0E641A}" presName="composite" presStyleCnt="0"/>
      <dgm:spPr/>
    </dgm:pt>
    <dgm:pt modelId="{594A16A5-9149-48D5-8B40-EFB04562268A}" type="pres">
      <dgm:prSet presAssocID="{303C80B0-14FF-4111-BDC8-5AD2AB0E641A}" presName="parTx" presStyleLbl="alignNode1" presStyleIdx="0" presStyleCnt="1" custLinFactNeighborX="-385" custLinFactNeighborY="499">
        <dgm:presLayoutVars>
          <dgm:chMax val="0"/>
          <dgm:chPref val="0"/>
          <dgm:bulletEnabled val="1"/>
        </dgm:presLayoutVars>
      </dgm:prSet>
      <dgm:spPr/>
    </dgm:pt>
    <dgm:pt modelId="{9261F16A-DCBD-4D2B-B750-52FF1976EFC6}" type="pres">
      <dgm:prSet presAssocID="{303C80B0-14FF-4111-BDC8-5AD2AB0E641A}" presName="desTx" presStyleLbl="alignAccFollowNode1" presStyleIdx="0" presStyleCnt="1">
        <dgm:presLayoutVars>
          <dgm:bulletEnabled val="1"/>
        </dgm:presLayoutVars>
      </dgm:prSet>
      <dgm:spPr/>
    </dgm:pt>
  </dgm:ptLst>
  <dgm:cxnLst>
    <dgm:cxn modelId="{0DD42124-9478-4598-9909-456DCB851456}" srcId="{303C80B0-14FF-4111-BDC8-5AD2AB0E641A}" destId="{051A0BA4-ACF3-4EAD-B08D-8C29722398F7}" srcOrd="1" destOrd="0" parTransId="{2B437990-1011-4894-9E59-9843AC779B3F}" sibTransId="{1F5E458B-F87B-4A11-B631-E2048DCA98B9}"/>
    <dgm:cxn modelId="{8FF41528-4D71-4B21-BCB2-88A5F226F70E}" type="presOf" srcId="{303C80B0-14FF-4111-BDC8-5AD2AB0E641A}" destId="{594A16A5-9149-48D5-8B40-EFB04562268A}" srcOrd="0" destOrd="0" presId="urn:microsoft.com/office/officeart/2005/8/layout/hList1"/>
    <dgm:cxn modelId="{D9DA8729-E7A1-4FB9-912F-83352407ECAD}" type="presOf" srcId="{051A0BA4-ACF3-4EAD-B08D-8C29722398F7}" destId="{9261F16A-DCBD-4D2B-B750-52FF1976EFC6}" srcOrd="0" destOrd="1" presId="urn:microsoft.com/office/officeart/2005/8/layout/hList1"/>
    <dgm:cxn modelId="{B548F73D-E484-4D7C-8121-28FE6ACEF27E}" type="presOf" srcId="{E0717B31-E2B6-4A59-9F0F-8A5A55835FD2}" destId="{9261F16A-DCBD-4D2B-B750-52FF1976EFC6}" srcOrd="0" destOrd="0" presId="urn:microsoft.com/office/officeart/2005/8/layout/hList1"/>
    <dgm:cxn modelId="{0452B66B-8D0F-4D4F-BFAF-3316C1450316}" srcId="{04F01DC9-14D1-4877-9F6D-15BA6BBB4D31}" destId="{303C80B0-14FF-4111-BDC8-5AD2AB0E641A}" srcOrd="0" destOrd="0" parTransId="{E55D6341-F2DA-4EA5-8FE5-A6479AA7DC2F}" sibTransId="{973693C1-1273-4FFF-9138-B54033BEC03F}"/>
    <dgm:cxn modelId="{A81B2B5A-A616-49C4-8823-18206809A788}" srcId="{303C80B0-14FF-4111-BDC8-5AD2AB0E641A}" destId="{A0F68CDB-7413-47B7-9DF2-485AC90BAB67}" srcOrd="2" destOrd="0" parTransId="{F68F3F6F-5B38-48BD-90A3-488731306B2C}" sibTransId="{C825C10F-7F18-401F-B007-B3571D25CC89}"/>
    <dgm:cxn modelId="{667AD47E-6D1D-4D84-8E19-FC4E995AFD03}" type="presOf" srcId="{04F01DC9-14D1-4877-9F6D-15BA6BBB4D31}" destId="{508FEAA3-E875-4F0F-8096-F40AC5AADEE1}" srcOrd="0" destOrd="0" presId="urn:microsoft.com/office/officeart/2005/8/layout/hList1"/>
    <dgm:cxn modelId="{C8F12E80-DC4E-48E9-B2B9-9CF379CAF9F5}" type="presOf" srcId="{A0F68CDB-7413-47B7-9DF2-485AC90BAB67}" destId="{9261F16A-DCBD-4D2B-B750-52FF1976EFC6}" srcOrd="0" destOrd="2" presId="urn:microsoft.com/office/officeart/2005/8/layout/hList1"/>
    <dgm:cxn modelId="{083A17BF-6E20-47B7-98ED-64548323DBC4}" srcId="{303C80B0-14FF-4111-BDC8-5AD2AB0E641A}" destId="{E0717B31-E2B6-4A59-9F0F-8A5A55835FD2}" srcOrd="0" destOrd="0" parTransId="{D9659733-6B3E-47E4-843D-0D8BAC084B28}" sibTransId="{ED0F4611-D3BD-48C6-9BE0-E6BF8605A7CB}"/>
    <dgm:cxn modelId="{85A2755C-1CAC-4E22-846F-A78F1414D570}" type="presParOf" srcId="{508FEAA3-E875-4F0F-8096-F40AC5AADEE1}" destId="{D926C35F-1106-4335-BCED-16EB82CDA9FF}" srcOrd="0" destOrd="0" presId="urn:microsoft.com/office/officeart/2005/8/layout/hList1"/>
    <dgm:cxn modelId="{106C0112-C61D-462F-A042-14444C2763B1}" type="presParOf" srcId="{D926C35F-1106-4335-BCED-16EB82CDA9FF}" destId="{594A16A5-9149-48D5-8B40-EFB04562268A}" srcOrd="0" destOrd="0" presId="urn:microsoft.com/office/officeart/2005/8/layout/hList1"/>
    <dgm:cxn modelId="{0A454AF6-6766-4553-8E1A-DE2821FDE64B}" type="presParOf" srcId="{D926C35F-1106-4335-BCED-16EB82CDA9FF}" destId="{9261F16A-DCBD-4D2B-B750-52FF1976EFC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A42049-DCA1-4996-B356-54E65FEAA1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5B19A4-B371-40FB-8A57-A1A10706F0D8}" type="pres">
      <dgm:prSet presAssocID="{82A42049-DCA1-4996-B356-54E65FEAA1C1}" presName="Name0" presStyleCnt="0">
        <dgm:presLayoutVars>
          <dgm:dir/>
          <dgm:animLvl val="lvl"/>
          <dgm:resizeHandles val="exact"/>
        </dgm:presLayoutVars>
      </dgm:prSet>
      <dgm:spPr/>
    </dgm:pt>
  </dgm:ptLst>
  <dgm:cxnLst>
    <dgm:cxn modelId="{C1E82371-7698-4321-A98F-B7FC04279F36}" type="presOf" srcId="{82A42049-DCA1-4996-B356-54E65FEAA1C1}" destId="{C85B19A4-B371-40FB-8A57-A1A10706F0D8}"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F01DC9-14D1-4877-9F6D-15BA6BBB4D3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03C80B0-14FF-4111-BDC8-5AD2AB0E641A}">
      <dgm:prSet/>
      <dgm:spPr/>
      <dgm:t>
        <a:bodyPr/>
        <a:lstStyle/>
        <a:p>
          <a:r>
            <a:rPr lang="en-US" b="1" dirty="0"/>
            <a:t>CARES Act EDA EAA Opportunities</a:t>
          </a:r>
          <a:endParaRPr lang="en-US" dirty="0"/>
        </a:p>
      </dgm:t>
    </dgm:pt>
    <dgm:pt modelId="{E55D6341-F2DA-4EA5-8FE5-A6479AA7DC2F}" type="parTrans" cxnId="{0452B66B-8D0F-4D4F-BFAF-3316C1450316}">
      <dgm:prSet/>
      <dgm:spPr/>
      <dgm:t>
        <a:bodyPr/>
        <a:lstStyle/>
        <a:p>
          <a:endParaRPr lang="en-US"/>
        </a:p>
      </dgm:t>
    </dgm:pt>
    <dgm:pt modelId="{973693C1-1273-4FFF-9138-B54033BEC03F}" type="sibTrans" cxnId="{0452B66B-8D0F-4D4F-BFAF-3316C1450316}">
      <dgm:prSet/>
      <dgm:spPr/>
      <dgm:t>
        <a:bodyPr/>
        <a:lstStyle/>
        <a:p>
          <a:endParaRPr lang="en-US"/>
        </a:p>
      </dgm:t>
    </dgm:pt>
    <dgm:pt modelId="{E0717B31-E2B6-4A59-9F0F-8A5A55835FD2}">
      <dgm:prSet/>
      <dgm:spPr/>
      <dgm:t>
        <a:bodyPr/>
        <a:lstStyle/>
        <a:p>
          <a:pPr>
            <a:buFont typeface="Symbol" panose="05050102010706020507" pitchFamily="18" charset="2"/>
            <a:buChar char=""/>
          </a:pPr>
          <a:r>
            <a:rPr lang="en-US" dirty="0"/>
            <a:t>Notice of Funding Opportunity (NOFO)</a:t>
          </a:r>
        </a:p>
      </dgm:t>
    </dgm:pt>
    <dgm:pt modelId="{D9659733-6B3E-47E4-843D-0D8BAC084B28}" type="parTrans" cxnId="{083A17BF-6E20-47B7-98ED-64548323DBC4}">
      <dgm:prSet/>
      <dgm:spPr/>
      <dgm:t>
        <a:bodyPr/>
        <a:lstStyle/>
        <a:p>
          <a:endParaRPr lang="en-US"/>
        </a:p>
      </dgm:t>
    </dgm:pt>
    <dgm:pt modelId="{ED0F4611-D3BD-48C6-9BE0-E6BF8605A7CB}" type="sibTrans" cxnId="{083A17BF-6E20-47B7-98ED-64548323DBC4}">
      <dgm:prSet/>
      <dgm:spPr/>
      <dgm:t>
        <a:bodyPr/>
        <a:lstStyle/>
        <a:p>
          <a:endParaRPr lang="en-US"/>
        </a:p>
      </dgm:t>
    </dgm:pt>
    <dgm:pt modelId="{051A0BA4-ACF3-4EAD-B08D-8C29722398F7}">
      <dgm:prSet/>
      <dgm:spPr/>
      <dgm:t>
        <a:bodyPr/>
        <a:lstStyle/>
        <a:p>
          <a:pPr>
            <a:buFont typeface="Symbol" panose="05050102010706020507" pitchFamily="18" charset="2"/>
            <a:buChar char=""/>
          </a:pPr>
          <a:r>
            <a:rPr lang="en-US" dirty="0"/>
            <a:t>CARES Act NOFO increases funding ceiling to $30M; award floor remains $100,000</a:t>
          </a:r>
        </a:p>
      </dgm:t>
    </dgm:pt>
    <dgm:pt modelId="{2B437990-1011-4894-9E59-9843AC779B3F}" type="parTrans" cxnId="{0DD42124-9478-4598-9909-456DCB851456}">
      <dgm:prSet/>
      <dgm:spPr/>
      <dgm:t>
        <a:bodyPr/>
        <a:lstStyle/>
        <a:p>
          <a:endParaRPr lang="en-US"/>
        </a:p>
      </dgm:t>
    </dgm:pt>
    <dgm:pt modelId="{1F5E458B-F87B-4A11-B631-E2048DCA98B9}" type="sibTrans" cxnId="{0DD42124-9478-4598-9909-456DCB851456}">
      <dgm:prSet/>
      <dgm:spPr/>
      <dgm:t>
        <a:bodyPr/>
        <a:lstStyle/>
        <a:p>
          <a:endParaRPr lang="en-US"/>
        </a:p>
      </dgm:t>
    </dgm:pt>
    <dgm:pt modelId="{A0F68CDB-7413-47B7-9DF2-485AC90BAB67}">
      <dgm:prSet/>
      <dgm:spPr/>
      <dgm:t>
        <a:bodyPr/>
        <a:lstStyle/>
        <a:p>
          <a:pPr>
            <a:buFont typeface="Symbol" panose="05050102010706020507" pitchFamily="18" charset="2"/>
            <a:buChar char=""/>
          </a:pPr>
          <a:r>
            <a:rPr lang="en-US" dirty="0"/>
            <a:t>Assistance to help communities prevent, prepare for, and respond to impacts of COVID 19</a:t>
          </a:r>
        </a:p>
      </dgm:t>
    </dgm:pt>
    <dgm:pt modelId="{F68F3F6F-5B38-48BD-90A3-488731306B2C}" type="parTrans" cxnId="{A81B2B5A-A616-49C4-8823-18206809A788}">
      <dgm:prSet/>
      <dgm:spPr/>
      <dgm:t>
        <a:bodyPr/>
        <a:lstStyle/>
        <a:p>
          <a:endParaRPr lang="en-US"/>
        </a:p>
      </dgm:t>
    </dgm:pt>
    <dgm:pt modelId="{C825C10F-7F18-401F-B007-B3571D25CC89}" type="sibTrans" cxnId="{A81B2B5A-A616-49C4-8823-18206809A788}">
      <dgm:prSet/>
      <dgm:spPr/>
      <dgm:t>
        <a:bodyPr/>
        <a:lstStyle/>
        <a:p>
          <a:endParaRPr lang="en-US"/>
        </a:p>
      </dgm:t>
    </dgm:pt>
    <dgm:pt modelId="{1F299D1E-CD83-467B-8547-69D05917F190}">
      <dgm:prSet/>
      <dgm:spPr/>
      <dgm:t>
        <a:bodyPr/>
        <a:lstStyle/>
        <a:p>
          <a:pPr>
            <a:buFont typeface="Symbol" panose="05050102010706020507" pitchFamily="18" charset="2"/>
            <a:buChar char=""/>
          </a:pPr>
          <a:r>
            <a:rPr lang="en-US" dirty="0"/>
            <a:t>Open funding cycle</a:t>
          </a:r>
        </a:p>
      </dgm:t>
    </dgm:pt>
    <dgm:pt modelId="{02E21412-7A1C-4FE9-ACD7-3A9B91A14EF1}" type="parTrans" cxnId="{EB53A7C6-1B43-4039-AAAA-49ABDB6D3CB5}">
      <dgm:prSet/>
      <dgm:spPr/>
      <dgm:t>
        <a:bodyPr/>
        <a:lstStyle/>
        <a:p>
          <a:endParaRPr lang="en-US"/>
        </a:p>
      </dgm:t>
    </dgm:pt>
    <dgm:pt modelId="{51FFE6C4-6EC5-4CCB-91E6-FEEAB91F4FD9}" type="sibTrans" cxnId="{EB53A7C6-1B43-4039-AAAA-49ABDB6D3CB5}">
      <dgm:prSet/>
      <dgm:spPr/>
      <dgm:t>
        <a:bodyPr/>
        <a:lstStyle/>
        <a:p>
          <a:endParaRPr lang="en-US"/>
        </a:p>
      </dgm:t>
    </dgm:pt>
    <dgm:pt modelId="{508FEAA3-E875-4F0F-8096-F40AC5AADEE1}" type="pres">
      <dgm:prSet presAssocID="{04F01DC9-14D1-4877-9F6D-15BA6BBB4D31}" presName="Name0" presStyleCnt="0">
        <dgm:presLayoutVars>
          <dgm:dir/>
          <dgm:animLvl val="lvl"/>
          <dgm:resizeHandles val="exact"/>
        </dgm:presLayoutVars>
      </dgm:prSet>
      <dgm:spPr/>
    </dgm:pt>
    <dgm:pt modelId="{D926C35F-1106-4335-BCED-16EB82CDA9FF}" type="pres">
      <dgm:prSet presAssocID="{303C80B0-14FF-4111-BDC8-5AD2AB0E641A}" presName="composite" presStyleCnt="0"/>
      <dgm:spPr/>
    </dgm:pt>
    <dgm:pt modelId="{594A16A5-9149-48D5-8B40-EFB04562268A}" type="pres">
      <dgm:prSet presAssocID="{303C80B0-14FF-4111-BDC8-5AD2AB0E641A}" presName="parTx" presStyleLbl="alignNode1" presStyleIdx="0" presStyleCnt="1" custLinFactNeighborX="-385" custLinFactNeighborY="499">
        <dgm:presLayoutVars>
          <dgm:chMax val="0"/>
          <dgm:chPref val="0"/>
          <dgm:bulletEnabled val="1"/>
        </dgm:presLayoutVars>
      </dgm:prSet>
      <dgm:spPr/>
    </dgm:pt>
    <dgm:pt modelId="{9261F16A-DCBD-4D2B-B750-52FF1976EFC6}" type="pres">
      <dgm:prSet presAssocID="{303C80B0-14FF-4111-BDC8-5AD2AB0E641A}" presName="desTx" presStyleLbl="alignAccFollowNode1" presStyleIdx="0" presStyleCnt="1">
        <dgm:presLayoutVars>
          <dgm:bulletEnabled val="1"/>
        </dgm:presLayoutVars>
      </dgm:prSet>
      <dgm:spPr/>
    </dgm:pt>
  </dgm:ptLst>
  <dgm:cxnLst>
    <dgm:cxn modelId="{0DD42124-9478-4598-9909-456DCB851456}" srcId="{303C80B0-14FF-4111-BDC8-5AD2AB0E641A}" destId="{051A0BA4-ACF3-4EAD-B08D-8C29722398F7}" srcOrd="1" destOrd="0" parTransId="{2B437990-1011-4894-9E59-9843AC779B3F}" sibTransId="{1F5E458B-F87B-4A11-B631-E2048DCA98B9}"/>
    <dgm:cxn modelId="{8FF41528-4D71-4B21-BCB2-88A5F226F70E}" type="presOf" srcId="{303C80B0-14FF-4111-BDC8-5AD2AB0E641A}" destId="{594A16A5-9149-48D5-8B40-EFB04562268A}" srcOrd="0" destOrd="0" presId="urn:microsoft.com/office/officeart/2005/8/layout/hList1"/>
    <dgm:cxn modelId="{D9DA8729-E7A1-4FB9-912F-83352407ECAD}" type="presOf" srcId="{051A0BA4-ACF3-4EAD-B08D-8C29722398F7}" destId="{9261F16A-DCBD-4D2B-B750-52FF1976EFC6}" srcOrd="0" destOrd="1" presId="urn:microsoft.com/office/officeart/2005/8/layout/hList1"/>
    <dgm:cxn modelId="{B548F73D-E484-4D7C-8121-28FE6ACEF27E}" type="presOf" srcId="{E0717B31-E2B6-4A59-9F0F-8A5A55835FD2}" destId="{9261F16A-DCBD-4D2B-B750-52FF1976EFC6}" srcOrd="0" destOrd="0" presId="urn:microsoft.com/office/officeart/2005/8/layout/hList1"/>
    <dgm:cxn modelId="{0452B66B-8D0F-4D4F-BFAF-3316C1450316}" srcId="{04F01DC9-14D1-4877-9F6D-15BA6BBB4D31}" destId="{303C80B0-14FF-4111-BDC8-5AD2AB0E641A}" srcOrd="0" destOrd="0" parTransId="{E55D6341-F2DA-4EA5-8FE5-A6479AA7DC2F}" sibTransId="{973693C1-1273-4FFF-9138-B54033BEC03F}"/>
    <dgm:cxn modelId="{A81B2B5A-A616-49C4-8823-18206809A788}" srcId="{303C80B0-14FF-4111-BDC8-5AD2AB0E641A}" destId="{A0F68CDB-7413-47B7-9DF2-485AC90BAB67}" srcOrd="2" destOrd="0" parTransId="{F68F3F6F-5B38-48BD-90A3-488731306B2C}" sibTransId="{C825C10F-7F18-401F-B007-B3571D25CC89}"/>
    <dgm:cxn modelId="{667AD47E-6D1D-4D84-8E19-FC4E995AFD03}" type="presOf" srcId="{04F01DC9-14D1-4877-9F6D-15BA6BBB4D31}" destId="{508FEAA3-E875-4F0F-8096-F40AC5AADEE1}" srcOrd="0" destOrd="0" presId="urn:microsoft.com/office/officeart/2005/8/layout/hList1"/>
    <dgm:cxn modelId="{C8F12E80-DC4E-48E9-B2B9-9CF379CAF9F5}" type="presOf" srcId="{A0F68CDB-7413-47B7-9DF2-485AC90BAB67}" destId="{9261F16A-DCBD-4D2B-B750-52FF1976EFC6}" srcOrd="0" destOrd="2" presId="urn:microsoft.com/office/officeart/2005/8/layout/hList1"/>
    <dgm:cxn modelId="{083A17BF-6E20-47B7-98ED-64548323DBC4}" srcId="{303C80B0-14FF-4111-BDC8-5AD2AB0E641A}" destId="{E0717B31-E2B6-4A59-9F0F-8A5A55835FD2}" srcOrd="0" destOrd="0" parTransId="{D9659733-6B3E-47E4-843D-0D8BAC084B28}" sibTransId="{ED0F4611-D3BD-48C6-9BE0-E6BF8605A7CB}"/>
    <dgm:cxn modelId="{EB53A7C6-1B43-4039-AAAA-49ABDB6D3CB5}" srcId="{303C80B0-14FF-4111-BDC8-5AD2AB0E641A}" destId="{1F299D1E-CD83-467B-8547-69D05917F190}" srcOrd="3" destOrd="0" parTransId="{02E21412-7A1C-4FE9-ACD7-3A9B91A14EF1}" sibTransId="{51FFE6C4-6EC5-4CCB-91E6-FEEAB91F4FD9}"/>
    <dgm:cxn modelId="{9D09B1F7-2EBF-40E7-AF38-D007FB536B21}" type="presOf" srcId="{1F299D1E-CD83-467B-8547-69D05917F190}" destId="{9261F16A-DCBD-4D2B-B750-52FF1976EFC6}" srcOrd="0" destOrd="3" presId="urn:microsoft.com/office/officeart/2005/8/layout/hList1"/>
    <dgm:cxn modelId="{85A2755C-1CAC-4E22-846F-A78F1414D570}" type="presParOf" srcId="{508FEAA3-E875-4F0F-8096-F40AC5AADEE1}" destId="{D926C35F-1106-4335-BCED-16EB82CDA9FF}" srcOrd="0" destOrd="0" presId="urn:microsoft.com/office/officeart/2005/8/layout/hList1"/>
    <dgm:cxn modelId="{106C0112-C61D-462F-A042-14444C2763B1}" type="presParOf" srcId="{D926C35F-1106-4335-BCED-16EB82CDA9FF}" destId="{594A16A5-9149-48D5-8B40-EFB04562268A}" srcOrd="0" destOrd="0" presId="urn:microsoft.com/office/officeart/2005/8/layout/hList1"/>
    <dgm:cxn modelId="{0A454AF6-6766-4553-8E1A-DE2821FDE64B}" type="presParOf" srcId="{D926C35F-1106-4335-BCED-16EB82CDA9FF}" destId="{9261F16A-DCBD-4D2B-B750-52FF1976EFC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EE117-B856-4C78-9C45-81DB84EDB193}">
      <dsp:nvSpPr>
        <dsp:cNvPr id="0" name=""/>
        <dsp:cNvSpPr/>
      </dsp:nvSpPr>
      <dsp:spPr>
        <a:xfrm>
          <a:off x="2719" y="1416012"/>
          <a:ext cx="1390877" cy="239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Font typeface="Symbol" panose="05050102010706020507" pitchFamily="18" charset="2"/>
            <a:buNone/>
          </a:pPr>
          <a:r>
            <a:rPr lang="en-US" sz="2200" kern="1200" dirty="0"/>
            <a:t>$5B in COVID 19 federal stimulus CDBG funding</a:t>
          </a:r>
        </a:p>
      </dsp:txBody>
      <dsp:txXfrm>
        <a:off x="2719" y="1416012"/>
        <a:ext cx="1390877" cy="2390850"/>
      </dsp:txXfrm>
    </dsp:sp>
    <dsp:sp modelId="{06C2470E-1370-41F9-8816-72F8CF0C764C}">
      <dsp:nvSpPr>
        <dsp:cNvPr id="0" name=""/>
        <dsp:cNvSpPr/>
      </dsp:nvSpPr>
      <dsp:spPr>
        <a:xfrm>
          <a:off x="1393597" y="1005085"/>
          <a:ext cx="278175" cy="3212704"/>
        </a:xfrm>
        <a:prstGeom prst="leftBrace">
          <a:avLst>
            <a:gd name="adj1" fmla="val 35000"/>
            <a:gd name="adj2" fmla="val 5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11FBC-1CEA-4CBD-8FCD-462BAE03E8FB}">
      <dsp:nvSpPr>
        <dsp:cNvPr id="0" name=""/>
        <dsp:cNvSpPr/>
      </dsp:nvSpPr>
      <dsp:spPr>
        <a:xfrm>
          <a:off x="1783042" y="1210360"/>
          <a:ext cx="3783187" cy="280215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Font typeface="Courier New" panose="02070309020205020404" pitchFamily="49" charset="0"/>
            <a:buChar char="o"/>
          </a:pPr>
          <a:r>
            <a:rPr lang="en-US" sz="2200" kern="1200" dirty="0"/>
            <a:t>$2B distributed by 2020 allocation to large cities and states</a:t>
          </a:r>
        </a:p>
        <a:p>
          <a:pPr marL="228600" lvl="1" indent="-228600" algn="l" defTabSz="977900">
            <a:lnSpc>
              <a:spcPct val="90000"/>
            </a:lnSpc>
            <a:spcBef>
              <a:spcPct val="0"/>
            </a:spcBef>
            <a:spcAft>
              <a:spcPct val="15000"/>
            </a:spcAft>
            <a:buFont typeface="Courier New" panose="02070309020205020404" pitchFamily="49" charset="0"/>
            <a:buChar char="o"/>
          </a:pPr>
          <a:r>
            <a:rPr lang="en-US" sz="2200" kern="1200" dirty="0"/>
            <a:t>$1B distributed to states in 45 days to combat COVID 19</a:t>
          </a:r>
        </a:p>
        <a:p>
          <a:pPr marL="228600" lvl="1" indent="-228600" algn="l" defTabSz="977900">
            <a:lnSpc>
              <a:spcPct val="90000"/>
            </a:lnSpc>
            <a:spcBef>
              <a:spcPct val="0"/>
            </a:spcBef>
            <a:spcAft>
              <a:spcPct val="15000"/>
            </a:spcAft>
            <a:buFont typeface="Courier New" panose="02070309020205020404" pitchFamily="49" charset="0"/>
            <a:buChar char="o"/>
          </a:pPr>
          <a:r>
            <a:rPr lang="en-US" sz="2200" kern="1200" dirty="0"/>
            <a:t>$2B distributed to states for longer term economic and housing disruptions</a:t>
          </a:r>
        </a:p>
      </dsp:txBody>
      <dsp:txXfrm>
        <a:off x="1783042" y="1210360"/>
        <a:ext cx="3783187" cy="28021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947A5-E6B0-440A-B0C3-D2B79F62530F}">
      <dsp:nvSpPr>
        <dsp:cNvPr id="0" name=""/>
        <dsp:cNvSpPr/>
      </dsp:nvSpPr>
      <dsp:spPr>
        <a:xfrm>
          <a:off x="26" y="3003"/>
          <a:ext cx="2563713" cy="4896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CDBG Fund Uses</a:t>
          </a:r>
          <a:endParaRPr lang="en-US" sz="1700" kern="1200" dirty="0"/>
        </a:p>
      </dsp:txBody>
      <dsp:txXfrm>
        <a:off x="26" y="3003"/>
        <a:ext cx="2563713" cy="489600"/>
      </dsp:txXfrm>
    </dsp:sp>
    <dsp:sp modelId="{B152D7CE-B867-47B9-9C36-14D5A1C70B24}">
      <dsp:nvSpPr>
        <dsp:cNvPr id="0" name=""/>
        <dsp:cNvSpPr/>
      </dsp:nvSpPr>
      <dsp:spPr>
        <a:xfrm>
          <a:off x="26" y="492603"/>
          <a:ext cx="2563713" cy="4625668"/>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Infrastructure</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Economic development projects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Public facilities installations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Community centers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Housing rehabilitation</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Public services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Microenterprise assistance</a:t>
          </a:r>
        </a:p>
      </dsp:txBody>
      <dsp:txXfrm>
        <a:off x="26" y="492603"/>
        <a:ext cx="2563713" cy="4625668"/>
      </dsp:txXfrm>
    </dsp:sp>
    <dsp:sp modelId="{5B654660-268F-4D45-8342-74643FBC1C7A}">
      <dsp:nvSpPr>
        <dsp:cNvPr id="0" name=""/>
        <dsp:cNvSpPr/>
      </dsp:nvSpPr>
      <dsp:spPr>
        <a:xfrm>
          <a:off x="2922659" y="3003"/>
          <a:ext cx="2563713" cy="4896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CDBG Funds Rules </a:t>
          </a:r>
          <a:endParaRPr lang="en-US" sz="1700" kern="1200" dirty="0"/>
        </a:p>
      </dsp:txBody>
      <dsp:txXfrm>
        <a:off x="2922659" y="3003"/>
        <a:ext cx="2563713" cy="489600"/>
      </dsp:txXfrm>
    </dsp:sp>
    <dsp:sp modelId="{E64FE8F8-117F-405D-B4B4-9054F81580D9}">
      <dsp:nvSpPr>
        <dsp:cNvPr id="0" name=""/>
        <dsp:cNvSpPr/>
      </dsp:nvSpPr>
      <dsp:spPr>
        <a:xfrm>
          <a:off x="2922659" y="492603"/>
          <a:ext cx="2563713" cy="4625668"/>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Typically funds up to 50% of total project costs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Loans and grants are made based on a certain $$ for every full-time equivalent job created or retained as a result of the project</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Public infrastructure projects (e.g., water, sewer, roads) are eligible for up to 50% CDBG grant funding</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Private, for-profit projects can qualify for up to 50% CDBG low-interest loans</a:t>
          </a:r>
        </a:p>
      </dsp:txBody>
      <dsp:txXfrm>
        <a:off x="2922659" y="492603"/>
        <a:ext cx="2563713" cy="46256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B6BA6-CC19-4814-A0B5-FD89D38182DE}">
      <dsp:nvSpPr>
        <dsp:cNvPr id="0" name=""/>
        <dsp:cNvSpPr/>
      </dsp:nvSpPr>
      <dsp:spPr>
        <a:xfrm>
          <a:off x="28" y="32482"/>
          <a:ext cx="2741748" cy="66297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City of Neodesha, KS CDBG + USDA</a:t>
          </a:r>
        </a:p>
      </dsp:txBody>
      <dsp:txXfrm>
        <a:off x="28" y="32482"/>
        <a:ext cx="2741748" cy="662974"/>
      </dsp:txXfrm>
    </dsp:sp>
    <dsp:sp modelId="{F9DD5612-204F-44E6-901F-CA507E7DDFAC}">
      <dsp:nvSpPr>
        <dsp:cNvPr id="0" name=""/>
        <dsp:cNvSpPr/>
      </dsp:nvSpPr>
      <dsp:spPr>
        <a:xfrm>
          <a:off x="28" y="695457"/>
          <a:ext cx="2741748" cy="375515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City Gas System Upgrades</a:t>
          </a:r>
        </a:p>
        <a:p>
          <a:pPr marL="342900" lvl="2" indent="-171450" algn="l" defTabSz="800100">
            <a:lnSpc>
              <a:spcPct val="90000"/>
            </a:lnSpc>
            <a:spcBef>
              <a:spcPct val="0"/>
            </a:spcBef>
            <a:spcAft>
              <a:spcPct val="15000"/>
            </a:spcAft>
            <a:buChar char="•"/>
          </a:pPr>
          <a:r>
            <a:rPr lang="en-US" sz="1800" kern="1200" dirty="0"/>
            <a:t>$2.3M Total Project Cost</a:t>
          </a:r>
        </a:p>
        <a:p>
          <a:pPr marL="514350" lvl="3" indent="-171450" algn="l" defTabSz="800100">
            <a:lnSpc>
              <a:spcPct val="90000"/>
            </a:lnSpc>
            <a:spcBef>
              <a:spcPct val="0"/>
            </a:spcBef>
            <a:spcAft>
              <a:spcPct val="15000"/>
            </a:spcAft>
            <a:buChar char="•"/>
          </a:pPr>
          <a:r>
            <a:rPr lang="en-US" sz="1800" kern="1200" dirty="0"/>
            <a:t>$600,000 CDBG Grant</a:t>
          </a:r>
        </a:p>
        <a:p>
          <a:pPr marL="514350" lvl="3" indent="-171450" algn="l" defTabSz="800100">
            <a:lnSpc>
              <a:spcPct val="90000"/>
            </a:lnSpc>
            <a:spcBef>
              <a:spcPct val="0"/>
            </a:spcBef>
            <a:spcAft>
              <a:spcPct val="15000"/>
            </a:spcAft>
            <a:buChar char="•"/>
          </a:pPr>
          <a:r>
            <a:rPr lang="en-US" sz="1800" kern="1200" dirty="0"/>
            <a:t>$1.76M USDA Rural Development Grant</a:t>
          </a:r>
        </a:p>
        <a:p>
          <a:pPr marL="342900" lvl="2" indent="-171450" algn="l" defTabSz="800100">
            <a:lnSpc>
              <a:spcPct val="90000"/>
            </a:lnSpc>
            <a:spcBef>
              <a:spcPct val="0"/>
            </a:spcBef>
            <a:spcAft>
              <a:spcPct val="15000"/>
            </a:spcAft>
            <a:buChar char="•"/>
          </a:pPr>
          <a:r>
            <a:rPr lang="en-US" sz="1800" kern="1200" dirty="0"/>
            <a:t>Public infrastructure upgrades to service 2,500 residents and businesses in community</a:t>
          </a:r>
        </a:p>
      </dsp:txBody>
      <dsp:txXfrm>
        <a:off x="28" y="695457"/>
        <a:ext cx="2741748" cy="3755159"/>
      </dsp:txXfrm>
    </dsp:sp>
    <dsp:sp modelId="{F4F0496C-A804-402D-8D39-11345D85666F}">
      <dsp:nvSpPr>
        <dsp:cNvPr id="0" name=""/>
        <dsp:cNvSpPr/>
      </dsp:nvSpPr>
      <dsp:spPr>
        <a:xfrm>
          <a:off x="3125622" y="32482"/>
          <a:ext cx="2741748" cy="66297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Highland County Ohio CDBG RLF</a:t>
          </a:r>
        </a:p>
      </dsp:txBody>
      <dsp:txXfrm>
        <a:off x="3125622" y="32482"/>
        <a:ext cx="2741748" cy="662974"/>
      </dsp:txXfrm>
    </dsp:sp>
    <dsp:sp modelId="{B18FE95F-6151-4D06-B100-B3BF0F48D5EB}">
      <dsp:nvSpPr>
        <dsp:cNvPr id="0" name=""/>
        <dsp:cNvSpPr/>
      </dsp:nvSpPr>
      <dsp:spPr>
        <a:xfrm>
          <a:off x="3125622" y="695457"/>
          <a:ext cx="2741748" cy="375515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Corvac</a:t>
          </a:r>
          <a:r>
            <a:rPr lang="en-US" sz="1800" kern="1200" dirty="0"/>
            <a:t> Composites, LLC new automotive manufacturing facility sited in Highland County</a:t>
          </a:r>
        </a:p>
        <a:p>
          <a:pPr marL="171450" lvl="1" indent="-171450" algn="l" defTabSz="800100">
            <a:lnSpc>
              <a:spcPct val="90000"/>
            </a:lnSpc>
            <a:spcBef>
              <a:spcPct val="0"/>
            </a:spcBef>
            <a:spcAft>
              <a:spcPct val="15000"/>
            </a:spcAft>
            <a:buChar char="•"/>
          </a:pPr>
          <a:r>
            <a:rPr lang="en-US" sz="1800" kern="1200" dirty="0"/>
            <a:t>$12.5M Total Project Cost</a:t>
          </a:r>
        </a:p>
        <a:p>
          <a:pPr marL="342900" lvl="2" indent="-171450" algn="l" defTabSz="800100">
            <a:lnSpc>
              <a:spcPct val="90000"/>
            </a:lnSpc>
            <a:spcBef>
              <a:spcPct val="0"/>
            </a:spcBef>
            <a:spcAft>
              <a:spcPct val="15000"/>
            </a:spcAft>
            <a:buChar char="•"/>
          </a:pPr>
          <a:r>
            <a:rPr lang="en-US" sz="1800" kern="1200" dirty="0"/>
            <a:t>$500,000 CDBG RLF</a:t>
          </a:r>
        </a:p>
        <a:p>
          <a:pPr marL="342900" lvl="2" indent="-171450" algn="l" defTabSz="800100">
            <a:lnSpc>
              <a:spcPct val="90000"/>
            </a:lnSpc>
            <a:spcBef>
              <a:spcPct val="0"/>
            </a:spcBef>
            <a:spcAft>
              <a:spcPct val="15000"/>
            </a:spcAft>
            <a:buChar char="•"/>
          </a:pPr>
          <a:r>
            <a:rPr lang="en-US" sz="1800" kern="1200" dirty="0"/>
            <a:t>$12M Outside Funding</a:t>
          </a:r>
        </a:p>
        <a:p>
          <a:pPr marL="342900" lvl="2" indent="-171450" algn="l" defTabSz="800100">
            <a:lnSpc>
              <a:spcPct val="90000"/>
            </a:lnSpc>
            <a:spcBef>
              <a:spcPct val="0"/>
            </a:spcBef>
            <a:spcAft>
              <a:spcPct val="15000"/>
            </a:spcAft>
            <a:buChar char="•"/>
          </a:pPr>
          <a:r>
            <a:rPr lang="en-US" sz="1800" kern="1200" dirty="0"/>
            <a:t>Total Jobs Created – 55</a:t>
          </a:r>
        </a:p>
        <a:p>
          <a:pPr marL="514350" lvl="3" indent="-171450" algn="l" defTabSz="800100">
            <a:lnSpc>
              <a:spcPct val="90000"/>
            </a:lnSpc>
            <a:spcBef>
              <a:spcPct val="0"/>
            </a:spcBef>
            <a:spcAft>
              <a:spcPct val="15000"/>
            </a:spcAft>
            <a:buChar char="•"/>
          </a:pPr>
          <a:r>
            <a:rPr lang="en-US" sz="1800" kern="1200" dirty="0"/>
            <a:t>29 LMI Jobs (52.7%) - $9,090/job created</a:t>
          </a:r>
        </a:p>
      </dsp:txBody>
      <dsp:txXfrm>
        <a:off x="3125622" y="695457"/>
        <a:ext cx="2741748" cy="37551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4FABB-2E15-4486-B300-B33196335776}">
      <dsp:nvSpPr>
        <dsp:cNvPr id="0" name=""/>
        <dsp:cNvSpPr/>
      </dsp:nvSpPr>
      <dsp:spPr>
        <a:xfrm>
          <a:off x="0" y="358921"/>
          <a:ext cx="5867399" cy="6336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Federal Stimulus &amp; USDA Rural Development</a:t>
          </a:r>
          <a:endParaRPr lang="en-US" sz="2200" kern="1200" dirty="0"/>
        </a:p>
      </dsp:txBody>
      <dsp:txXfrm>
        <a:off x="0" y="358921"/>
        <a:ext cx="5867399" cy="633600"/>
      </dsp:txXfrm>
    </dsp:sp>
    <dsp:sp modelId="{46186B2B-D979-44F8-B962-6113A656C4AD}">
      <dsp:nvSpPr>
        <dsp:cNvPr id="0" name=""/>
        <dsp:cNvSpPr/>
      </dsp:nvSpPr>
      <dsp:spPr>
        <a:xfrm>
          <a:off x="0" y="943500"/>
          <a:ext cx="5867399" cy="36234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$48.9 B to USDA – Close the “digital divide” in America’s rural communities</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$145 M USDA’s Rural Development programs </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$20.5 M for the Rural Business-Cooperative Service, adding $1 B in lending authority</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$100 M in grants for Rural Broadband Service</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$25 M for Distance Learning and Telemedicine Programs</a:t>
          </a:r>
        </a:p>
      </dsp:txBody>
      <dsp:txXfrm>
        <a:off x="0" y="943500"/>
        <a:ext cx="5867399" cy="3623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425DB-C6F8-43A3-B820-E395DE1BCEBB}">
      <dsp:nvSpPr>
        <dsp:cNvPr id="0" name=""/>
        <dsp:cNvSpPr/>
      </dsp:nvSpPr>
      <dsp:spPr>
        <a:xfrm>
          <a:off x="0" y="197057"/>
          <a:ext cx="5486400" cy="67554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Rural Development Broadband </a:t>
          </a:r>
          <a:r>
            <a:rPr lang="en-US" sz="1800" b="1" kern="1200" dirty="0" err="1"/>
            <a:t>ReConnect</a:t>
          </a:r>
          <a:r>
            <a:rPr lang="en-US" sz="1800" b="1" kern="1200" dirty="0"/>
            <a:t> Loan and Grant Program</a:t>
          </a:r>
          <a:endParaRPr lang="en-US" sz="1800" kern="1200" dirty="0"/>
        </a:p>
      </dsp:txBody>
      <dsp:txXfrm>
        <a:off x="0" y="197057"/>
        <a:ext cx="5486400" cy="675540"/>
      </dsp:txXfrm>
    </dsp:sp>
    <dsp:sp modelId="{8C0DA456-5CE4-49A5-9AAB-8DE926ECCC04}">
      <dsp:nvSpPr>
        <dsp:cNvPr id="0" name=""/>
        <dsp:cNvSpPr/>
      </dsp:nvSpPr>
      <dsp:spPr>
        <a:xfrm>
          <a:off x="0" y="872597"/>
          <a:ext cx="5486400" cy="405161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Loans and grants </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Construction, improvement, or acquisition of facilities and equipment needed to provide broadband service in eligible rural areas that do not have access to at least 10 Mbps downstream and 1 Mbps upstream</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100% Grant – up to $25,000,000 max grant request</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50% Loan / 50% Grant – up to $25,000,000 loan and $25,000,000 grant request and loan/grant requests will always be equal</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100% Loan – up to $50,000,000 max loan request</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Eligible Applicants</a:t>
          </a:r>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Cooperatives, non-profits, or mutual associations, for-profit corporations, state or local governments, territory or an Indian tribe </a:t>
          </a:r>
        </a:p>
      </dsp:txBody>
      <dsp:txXfrm>
        <a:off x="0" y="872597"/>
        <a:ext cx="5486400" cy="40516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243F-4486-4CFC-A945-5B21FE04BEFD}">
      <dsp:nvSpPr>
        <dsp:cNvPr id="0" name=""/>
        <dsp:cNvSpPr/>
      </dsp:nvSpPr>
      <dsp:spPr>
        <a:xfrm>
          <a:off x="26" y="133088"/>
          <a:ext cx="2563713" cy="374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USDA DLT Case Studies</a:t>
          </a:r>
        </a:p>
      </dsp:txBody>
      <dsp:txXfrm>
        <a:off x="26" y="133088"/>
        <a:ext cx="2563713" cy="374400"/>
      </dsp:txXfrm>
    </dsp:sp>
    <dsp:sp modelId="{FED3AC85-A778-4809-B027-06B21F1A8AE7}">
      <dsp:nvSpPr>
        <dsp:cNvPr id="0" name=""/>
        <dsp:cNvSpPr/>
      </dsp:nvSpPr>
      <dsp:spPr>
        <a:xfrm>
          <a:off x="26" y="507488"/>
          <a:ext cx="2563713" cy="448069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Owensboro Health Inc. received $460,820 grant to install telemedicine equipment at 10 sites in Kentucky and Indiana. The equipment expands health care resources to ~35,000 residents, including ~2,000 patients.</a:t>
          </a:r>
        </a:p>
        <a:p>
          <a:pPr marL="114300" lvl="1" indent="-114300" algn="l" defTabSz="577850">
            <a:lnSpc>
              <a:spcPct val="90000"/>
            </a:lnSpc>
            <a:spcBef>
              <a:spcPct val="0"/>
            </a:spcBef>
            <a:spcAft>
              <a:spcPct val="15000"/>
            </a:spcAft>
            <a:buChar char="•"/>
          </a:pPr>
          <a:r>
            <a:rPr lang="en-US" sz="1300" kern="1200"/>
            <a:t>Lisbon (OH) Exempted Village School District received $323,478 to create distance learning network at 8 sites in Columbiana County. District is offering classes and behavioral health services to 850 students.</a:t>
          </a:r>
        </a:p>
      </dsp:txBody>
      <dsp:txXfrm>
        <a:off x="26" y="507488"/>
        <a:ext cx="2563713" cy="4480697"/>
      </dsp:txXfrm>
    </dsp:sp>
    <dsp:sp modelId="{0AB3461F-D93D-4F5F-ACE9-60067C0E91A1}">
      <dsp:nvSpPr>
        <dsp:cNvPr id="0" name=""/>
        <dsp:cNvSpPr/>
      </dsp:nvSpPr>
      <dsp:spPr>
        <a:xfrm>
          <a:off x="2922659" y="133088"/>
          <a:ext cx="2563713" cy="374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USDA Rural Broadband Case Study</a:t>
          </a:r>
        </a:p>
      </dsp:txBody>
      <dsp:txXfrm>
        <a:off x="2922659" y="133088"/>
        <a:ext cx="2563713" cy="374400"/>
      </dsp:txXfrm>
    </dsp:sp>
    <dsp:sp modelId="{BFC8CF94-9F1B-45E5-AD4F-21E7C584FF85}">
      <dsp:nvSpPr>
        <dsp:cNvPr id="0" name=""/>
        <dsp:cNvSpPr/>
      </dsp:nvSpPr>
      <dsp:spPr>
        <a:xfrm>
          <a:off x="2922659" y="507488"/>
          <a:ext cx="2563713" cy="448069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Logan Telephone Cooperative Inc. received a $34.4 M USDA Telecommunications Program loan to upgrade a FTTH system in Butler, Logan and Muhlenberg counties in southwestern Kentucky</a:t>
          </a:r>
        </a:p>
        <a:p>
          <a:pPr marL="114300" lvl="1" indent="-114300" algn="l" defTabSz="577850">
            <a:lnSpc>
              <a:spcPct val="90000"/>
            </a:lnSpc>
            <a:spcBef>
              <a:spcPct val="0"/>
            </a:spcBef>
            <a:spcAft>
              <a:spcPct val="15000"/>
            </a:spcAft>
            <a:buChar char="•"/>
          </a:pPr>
          <a:r>
            <a:rPr lang="en-US" sz="1300" kern="1200" dirty="0"/>
            <a:t>Morton County, N.D., USDA is partnering with BEK Communications Cooperative to provide an $844,000 Community Connect Program grant for a 49-mile Fiber-to-the-Home network will bring high-speed broadband to 125 underserved households</a:t>
          </a:r>
        </a:p>
        <a:p>
          <a:pPr marL="114300" lvl="1" indent="-114300" algn="l" defTabSz="577850">
            <a:lnSpc>
              <a:spcPct val="90000"/>
            </a:lnSpc>
            <a:spcBef>
              <a:spcPct val="0"/>
            </a:spcBef>
            <a:spcAft>
              <a:spcPct val="15000"/>
            </a:spcAft>
            <a:buChar char="•"/>
          </a:pPr>
          <a:r>
            <a:rPr lang="en-US" sz="1300" kern="1200" dirty="0"/>
            <a:t>SW Virginia, iGo Technology Inc. received a $3 M Community Connect grant to bring enhanced broadband opportunities to 820 homes and businesses giving the Bee Community Center, in the town of Bee in Dickenson County, free broadband for two years</a:t>
          </a:r>
        </a:p>
      </dsp:txBody>
      <dsp:txXfrm>
        <a:off x="2922659" y="507488"/>
        <a:ext cx="2563713" cy="44806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64451-7181-4CDB-8DAF-97D50345D3E8}">
      <dsp:nvSpPr>
        <dsp:cNvPr id="0" name=""/>
        <dsp:cNvSpPr/>
      </dsp:nvSpPr>
      <dsp:spPr>
        <a:xfrm>
          <a:off x="0" y="226217"/>
          <a:ext cx="5486400"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Federal Stimulus “3.5” Overview</a:t>
          </a:r>
        </a:p>
      </dsp:txBody>
      <dsp:txXfrm>
        <a:off x="0" y="226217"/>
        <a:ext cx="5486400" cy="518400"/>
      </dsp:txXfrm>
    </dsp:sp>
    <dsp:sp modelId="{BBBFF2B8-1083-41EE-8806-A9A5095EA118}">
      <dsp:nvSpPr>
        <dsp:cNvPr id="0" name=""/>
        <dsp:cNvSpPr/>
      </dsp:nvSpPr>
      <dsp:spPr>
        <a:xfrm>
          <a:off x="0" y="744617"/>
          <a:ext cx="5486400" cy="415044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$484 B in COVID 19 federal stimulus “3.5” funding</a:t>
          </a:r>
        </a:p>
        <a:p>
          <a:pPr marL="342900" lvl="2" indent="-171450" algn="l" defTabSz="800100">
            <a:lnSpc>
              <a:spcPct val="90000"/>
            </a:lnSpc>
            <a:spcBef>
              <a:spcPct val="0"/>
            </a:spcBef>
            <a:spcAft>
              <a:spcPct val="15000"/>
            </a:spcAft>
            <a:buChar char="•"/>
          </a:pPr>
          <a:r>
            <a:rPr lang="en-US" sz="1800" kern="1200"/>
            <a:t>$321 B replenishing Paycheck Protection Program</a:t>
          </a:r>
        </a:p>
        <a:p>
          <a:pPr marL="514350" lvl="3" indent="-171450" algn="l" defTabSz="800100">
            <a:lnSpc>
              <a:spcPct val="90000"/>
            </a:lnSpc>
            <a:spcBef>
              <a:spcPct val="0"/>
            </a:spcBef>
            <a:spcAft>
              <a:spcPct val="15000"/>
            </a:spcAft>
            <a:buChar char="•"/>
          </a:pPr>
          <a:r>
            <a:rPr lang="en-US" sz="1800" kern="1200"/>
            <a:t>$60 B set aside for underbanked businesses</a:t>
          </a:r>
        </a:p>
        <a:p>
          <a:pPr marL="514350" lvl="3" indent="-171450" algn="l" defTabSz="800100">
            <a:lnSpc>
              <a:spcPct val="90000"/>
            </a:lnSpc>
            <a:spcBef>
              <a:spcPct val="0"/>
            </a:spcBef>
            <a:spcAft>
              <a:spcPct val="15000"/>
            </a:spcAft>
            <a:buChar char="•"/>
          </a:pPr>
          <a:r>
            <a:rPr lang="en-US" sz="1800" kern="1200"/>
            <a:t>$250 B unrestricted</a:t>
          </a:r>
        </a:p>
        <a:p>
          <a:pPr marL="342900" lvl="2" indent="-171450" algn="l" defTabSz="800100">
            <a:lnSpc>
              <a:spcPct val="90000"/>
            </a:lnSpc>
            <a:spcBef>
              <a:spcPct val="0"/>
            </a:spcBef>
            <a:spcAft>
              <a:spcPct val="15000"/>
            </a:spcAft>
            <a:buChar char="•"/>
          </a:pPr>
          <a:r>
            <a:rPr lang="en-US" sz="1800" kern="1200"/>
            <a:t>$60 B in additional SBA EIDL funding for loans ($50 B) and grants ($10 B)</a:t>
          </a:r>
        </a:p>
        <a:p>
          <a:pPr marL="342900" lvl="2" indent="-171450" algn="l" defTabSz="800100">
            <a:lnSpc>
              <a:spcPct val="90000"/>
            </a:lnSpc>
            <a:spcBef>
              <a:spcPct val="0"/>
            </a:spcBef>
            <a:spcAft>
              <a:spcPct val="15000"/>
            </a:spcAft>
            <a:buChar char="•"/>
          </a:pPr>
          <a:r>
            <a:rPr lang="en-US" sz="1800" kern="1200"/>
            <a:t>$75 B for hospitals to cover increased expenses and lost revenue</a:t>
          </a:r>
        </a:p>
        <a:p>
          <a:pPr marL="342900" lvl="2" indent="-171450" algn="l" defTabSz="800100">
            <a:lnSpc>
              <a:spcPct val="90000"/>
            </a:lnSpc>
            <a:spcBef>
              <a:spcPct val="0"/>
            </a:spcBef>
            <a:spcAft>
              <a:spcPct val="15000"/>
            </a:spcAft>
            <a:buChar char="•"/>
          </a:pPr>
          <a:r>
            <a:rPr lang="en-US" sz="1800" kern="1200"/>
            <a:t>$25 B for COVID 19 testing, of which $11 B will go to states and federal government to develop, purchase, administer, process and analyze tests</a:t>
          </a:r>
        </a:p>
        <a:p>
          <a:pPr marL="342900" lvl="2" indent="-171450" algn="l" defTabSz="800100">
            <a:lnSpc>
              <a:spcPct val="90000"/>
            </a:lnSpc>
            <a:spcBef>
              <a:spcPct val="0"/>
            </a:spcBef>
            <a:spcAft>
              <a:spcPct val="15000"/>
            </a:spcAft>
            <a:buChar char="•"/>
          </a:pPr>
          <a:r>
            <a:rPr lang="en-US" sz="1800" kern="1200"/>
            <a:t>~$2 B for SBA administrative expenses</a:t>
          </a:r>
        </a:p>
        <a:p>
          <a:pPr marL="342900" lvl="2" indent="-171450" algn="l" defTabSz="800100">
            <a:lnSpc>
              <a:spcPct val="90000"/>
            </a:lnSpc>
            <a:spcBef>
              <a:spcPct val="0"/>
            </a:spcBef>
            <a:spcAft>
              <a:spcPct val="15000"/>
            </a:spcAft>
            <a:buChar char="•"/>
          </a:pPr>
          <a:r>
            <a:rPr lang="en-US" sz="1800" kern="1200" dirty="0"/>
            <a:t>$150 B request for state and local government aid not included</a:t>
          </a:r>
        </a:p>
      </dsp:txBody>
      <dsp:txXfrm>
        <a:off x="0" y="744617"/>
        <a:ext cx="5486400" cy="41504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8260C-0660-4332-951B-2964302D8F2B}">
      <dsp:nvSpPr>
        <dsp:cNvPr id="0" name=""/>
        <dsp:cNvSpPr/>
      </dsp:nvSpPr>
      <dsp:spPr>
        <a:xfrm>
          <a:off x="0" y="0"/>
          <a:ext cx="5943600" cy="576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JobsOhio COVID 19 Impact Plan</a:t>
          </a:r>
        </a:p>
      </dsp:txBody>
      <dsp:txXfrm>
        <a:off x="0" y="0"/>
        <a:ext cx="5943600" cy="576000"/>
      </dsp:txXfrm>
    </dsp:sp>
    <dsp:sp modelId="{87F18EB4-6947-49F9-B792-3962E5BAD3FC}">
      <dsp:nvSpPr>
        <dsp:cNvPr id="0" name=""/>
        <dsp:cNvSpPr/>
      </dsp:nvSpPr>
      <dsp:spPr>
        <a:xfrm>
          <a:off x="0" y="589089"/>
          <a:ext cx="5943600" cy="35136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$250 M PPE Purchases</a:t>
          </a:r>
        </a:p>
        <a:p>
          <a:pPr marL="228600" lvl="1" indent="-228600" algn="l" defTabSz="889000">
            <a:lnSpc>
              <a:spcPct val="90000"/>
            </a:lnSpc>
            <a:spcBef>
              <a:spcPct val="0"/>
            </a:spcBef>
            <a:spcAft>
              <a:spcPct val="15000"/>
            </a:spcAft>
            <a:buChar char="•"/>
          </a:pPr>
          <a:r>
            <a:rPr lang="en-US" sz="2000" kern="1200" dirty="0"/>
            <a:t>$30 M Liquor Buy Back</a:t>
          </a:r>
        </a:p>
        <a:p>
          <a:pPr marL="228600" lvl="1" indent="-228600" algn="l" defTabSz="889000">
            <a:lnSpc>
              <a:spcPct val="90000"/>
            </a:lnSpc>
            <a:spcBef>
              <a:spcPct val="0"/>
            </a:spcBef>
            <a:spcAft>
              <a:spcPct val="15000"/>
            </a:spcAft>
            <a:buChar char="•"/>
          </a:pPr>
          <a:r>
            <a:rPr lang="en-US" sz="2000" kern="1200" dirty="0"/>
            <a:t>$7 M Liquor Rebate</a:t>
          </a:r>
        </a:p>
        <a:p>
          <a:pPr marL="228600" lvl="1" indent="-228600" algn="l" defTabSz="889000">
            <a:lnSpc>
              <a:spcPct val="90000"/>
            </a:lnSpc>
            <a:spcBef>
              <a:spcPct val="0"/>
            </a:spcBef>
            <a:spcAft>
              <a:spcPct val="15000"/>
            </a:spcAft>
            <a:buChar char="•"/>
          </a:pPr>
          <a:r>
            <a:rPr lang="en-US" sz="2000" kern="1200" dirty="0"/>
            <a:t>$4 M 6-Month Loan Deferment </a:t>
          </a:r>
        </a:p>
        <a:p>
          <a:pPr marL="228600" lvl="1" indent="-228600" algn="l" defTabSz="889000">
            <a:lnSpc>
              <a:spcPct val="90000"/>
            </a:lnSpc>
            <a:spcBef>
              <a:spcPct val="0"/>
            </a:spcBef>
            <a:spcAft>
              <a:spcPct val="15000"/>
            </a:spcAft>
            <a:buChar char="•"/>
          </a:pPr>
          <a:r>
            <a:rPr lang="en-US" sz="2000" kern="1200" dirty="0"/>
            <a:t>$50 Workforce Retention Loan</a:t>
          </a:r>
        </a:p>
        <a:p>
          <a:pPr marL="228600" lvl="1" indent="-228600" algn="l" defTabSz="889000">
            <a:lnSpc>
              <a:spcPct val="90000"/>
            </a:lnSpc>
            <a:spcBef>
              <a:spcPct val="0"/>
            </a:spcBef>
            <a:spcAft>
              <a:spcPct val="15000"/>
            </a:spcAft>
            <a:buChar char="•"/>
          </a:pPr>
          <a:r>
            <a:rPr lang="en-US" sz="2000" kern="1200" dirty="0"/>
            <a:t>$50 M Commercial Bank Loan Program</a:t>
          </a:r>
        </a:p>
        <a:p>
          <a:pPr marL="228600" lvl="1" indent="-228600" algn="l" defTabSz="889000">
            <a:lnSpc>
              <a:spcPct val="90000"/>
            </a:lnSpc>
            <a:spcBef>
              <a:spcPct val="0"/>
            </a:spcBef>
            <a:spcAft>
              <a:spcPct val="15000"/>
            </a:spcAft>
            <a:buChar char="•"/>
          </a:pPr>
          <a:r>
            <a:rPr lang="en-US" sz="2000" kern="1200" dirty="0"/>
            <a:t>$2 M Appalachian Capital Program</a:t>
          </a:r>
        </a:p>
        <a:p>
          <a:pPr marL="228600" lvl="1" indent="-228600" algn="l" defTabSz="889000">
            <a:lnSpc>
              <a:spcPct val="90000"/>
            </a:lnSpc>
            <a:spcBef>
              <a:spcPct val="0"/>
            </a:spcBef>
            <a:spcAft>
              <a:spcPct val="15000"/>
            </a:spcAft>
            <a:buChar char="•"/>
          </a:pPr>
          <a:r>
            <a:rPr lang="en-US" sz="2000" kern="1200" dirty="0"/>
            <a:t>$50 M JobsOhio Innovation Fund</a:t>
          </a:r>
        </a:p>
        <a:p>
          <a:pPr marL="228600" lvl="1" indent="-228600" algn="l" defTabSz="889000">
            <a:lnSpc>
              <a:spcPct val="90000"/>
            </a:lnSpc>
            <a:spcBef>
              <a:spcPct val="0"/>
            </a:spcBef>
            <a:spcAft>
              <a:spcPct val="15000"/>
            </a:spcAft>
            <a:buChar char="•"/>
          </a:pPr>
          <a:r>
            <a:rPr lang="en-US" sz="2000" kern="1200" dirty="0"/>
            <a:t>$50 M Port Authority Reserve Fund</a:t>
          </a:r>
        </a:p>
        <a:p>
          <a:pPr marL="228600" lvl="1" indent="-228600" algn="l" defTabSz="889000">
            <a:lnSpc>
              <a:spcPct val="90000"/>
            </a:lnSpc>
            <a:spcBef>
              <a:spcPct val="0"/>
            </a:spcBef>
            <a:spcAft>
              <a:spcPct val="15000"/>
            </a:spcAft>
            <a:buChar char="•"/>
          </a:pPr>
          <a:r>
            <a:rPr lang="en-US" sz="2000" kern="1200" dirty="0"/>
            <a:t>$10 M Air Service Restoration</a:t>
          </a:r>
        </a:p>
      </dsp:txBody>
      <dsp:txXfrm>
        <a:off x="0" y="589089"/>
        <a:ext cx="5943600" cy="35136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81AE-1ED9-4BDF-840B-9649308D78EC}">
      <dsp:nvSpPr>
        <dsp:cNvPr id="0" name=""/>
        <dsp:cNvSpPr/>
      </dsp:nvSpPr>
      <dsp:spPr>
        <a:xfrm>
          <a:off x="28" y="14923"/>
          <a:ext cx="2697979" cy="50882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Market Conditions and Other Factors</a:t>
          </a:r>
        </a:p>
      </dsp:txBody>
      <dsp:txXfrm>
        <a:off x="28" y="14923"/>
        <a:ext cx="2697979" cy="508823"/>
      </dsp:txXfrm>
    </dsp:sp>
    <dsp:sp modelId="{C00EE056-8C52-4939-9E30-7EC21128BE40}">
      <dsp:nvSpPr>
        <dsp:cNvPr id="0" name=""/>
        <dsp:cNvSpPr/>
      </dsp:nvSpPr>
      <dsp:spPr>
        <a:xfrm>
          <a:off x="28" y="523747"/>
          <a:ext cx="2697979" cy="336262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Economic development incentive agreements gives the government or economic development organization partner the ability to keep the incentive agreement in place if the company does not meet its economic development commitments due to factors outside of their control</a:t>
          </a:r>
        </a:p>
      </dsp:txBody>
      <dsp:txXfrm>
        <a:off x="28" y="523747"/>
        <a:ext cx="2697979" cy="3362624"/>
      </dsp:txXfrm>
    </dsp:sp>
    <dsp:sp modelId="{75CAAFEA-70BB-4758-8D14-C31A1870FDEF}">
      <dsp:nvSpPr>
        <dsp:cNvPr id="0" name=""/>
        <dsp:cNvSpPr/>
      </dsp:nvSpPr>
      <dsp:spPr>
        <a:xfrm>
          <a:off x="3075724" y="14923"/>
          <a:ext cx="2697979" cy="50882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Force Majeure</a:t>
          </a:r>
        </a:p>
      </dsp:txBody>
      <dsp:txXfrm>
        <a:off x="3075724" y="14923"/>
        <a:ext cx="2697979" cy="508823"/>
      </dsp:txXfrm>
    </dsp:sp>
    <dsp:sp modelId="{F2CCE779-E0EF-4594-AAAA-25CBF0DCCF17}">
      <dsp:nvSpPr>
        <dsp:cNvPr id="0" name=""/>
        <dsp:cNvSpPr/>
      </dsp:nvSpPr>
      <dsp:spPr>
        <a:xfrm>
          <a:off x="3075724" y="523747"/>
          <a:ext cx="2697979" cy="3362624"/>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Common Law notion that gives the ability of parties to a contract to be excused from their obligations when certain circumstances arise beyond the party’s control making performance inadvisable, commercially impracticable, illegal, or impossible</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a:t>Extreme events such as epidemics or pandemics, along with war, terrorist attacks, “acts of God,” famine, strikes, and fire in the list of events excusing overall performance or delay in performance</a:t>
          </a:r>
        </a:p>
      </dsp:txBody>
      <dsp:txXfrm>
        <a:off x="3075724" y="523747"/>
        <a:ext cx="2697979" cy="33626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9D256-96C6-4E1A-9FC8-0FD84D2FB568}">
      <dsp:nvSpPr>
        <dsp:cNvPr id="0" name=""/>
        <dsp:cNvSpPr/>
      </dsp:nvSpPr>
      <dsp:spPr>
        <a:xfrm>
          <a:off x="2059900" y="2523334"/>
          <a:ext cx="1899999" cy="189999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Longer Term</a:t>
          </a:r>
        </a:p>
      </dsp:txBody>
      <dsp:txXfrm>
        <a:off x="2338148" y="2801582"/>
        <a:ext cx="1343503" cy="1343503"/>
      </dsp:txXfrm>
    </dsp:sp>
    <dsp:sp modelId="{768CF809-EA50-474A-8AD1-C9CCAF050D9E}">
      <dsp:nvSpPr>
        <dsp:cNvPr id="0" name=""/>
        <dsp:cNvSpPr/>
      </dsp:nvSpPr>
      <dsp:spPr>
        <a:xfrm rot="12900000">
          <a:off x="763981" y="2166778"/>
          <a:ext cx="1533268" cy="5414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F8EE5E-0358-4772-9025-36ED0F794BD0}">
      <dsp:nvSpPr>
        <dsp:cNvPr id="0" name=""/>
        <dsp:cNvSpPr/>
      </dsp:nvSpPr>
      <dsp:spPr>
        <a:xfrm>
          <a:off x="126" y="1275805"/>
          <a:ext cx="1804999" cy="14439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Site Development</a:t>
          </a:r>
        </a:p>
      </dsp:txBody>
      <dsp:txXfrm>
        <a:off x="42419" y="1318098"/>
        <a:ext cx="1720413" cy="1359413"/>
      </dsp:txXfrm>
    </dsp:sp>
    <dsp:sp modelId="{53EBDB92-DA6F-44D8-8D3C-B004D5928562}">
      <dsp:nvSpPr>
        <dsp:cNvPr id="0" name=""/>
        <dsp:cNvSpPr/>
      </dsp:nvSpPr>
      <dsp:spPr>
        <a:xfrm rot="16200000">
          <a:off x="2243265" y="1396712"/>
          <a:ext cx="1533268" cy="5414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77FD39-F481-49E8-BEE7-3575E1A6C0D7}">
      <dsp:nvSpPr>
        <dsp:cNvPr id="0" name=""/>
        <dsp:cNvSpPr/>
      </dsp:nvSpPr>
      <dsp:spPr>
        <a:xfrm>
          <a:off x="2107400" y="178828"/>
          <a:ext cx="1804999" cy="14439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Post COVID 19 Industry Targets </a:t>
          </a:r>
        </a:p>
      </dsp:txBody>
      <dsp:txXfrm>
        <a:off x="2149693" y="221121"/>
        <a:ext cx="1720413" cy="1359413"/>
      </dsp:txXfrm>
    </dsp:sp>
    <dsp:sp modelId="{69CF9367-E84C-4822-95EA-18640A271097}">
      <dsp:nvSpPr>
        <dsp:cNvPr id="0" name=""/>
        <dsp:cNvSpPr/>
      </dsp:nvSpPr>
      <dsp:spPr>
        <a:xfrm rot="19500000">
          <a:off x="3722549" y="2166778"/>
          <a:ext cx="1533268" cy="54149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D7B318-4FA4-41E2-941E-CFFD4131549C}">
      <dsp:nvSpPr>
        <dsp:cNvPr id="0" name=""/>
        <dsp:cNvSpPr/>
      </dsp:nvSpPr>
      <dsp:spPr>
        <a:xfrm>
          <a:off x="4214674" y="1275805"/>
          <a:ext cx="1804999" cy="144399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Post COVID 19 Supply Chain Development</a:t>
          </a:r>
        </a:p>
      </dsp:txBody>
      <dsp:txXfrm>
        <a:off x="4256967" y="1318098"/>
        <a:ext cx="1720413" cy="1359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0A523-66FD-4A49-884C-A0683539031C}">
      <dsp:nvSpPr>
        <dsp:cNvPr id="0" name=""/>
        <dsp:cNvSpPr/>
      </dsp:nvSpPr>
      <dsp:spPr>
        <a:xfrm>
          <a:off x="2242395" y="2374180"/>
          <a:ext cx="1554060" cy="155406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Economic Recovery</a:t>
          </a:r>
          <a:endParaRPr lang="en-US" sz="2000" kern="1200" dirty="0"/>
        </a:p>
      </dsp:txBody>
      <dsp:txXfrm>
        <a:off x="2469982" y="2601767"/>
        <a:ext cx="1098886" cy="1098886"/>
      </dsp:txXfrm>
    </dsp:sp>
    <dsp:sp modelId="{8328E51A-13B3-44E8-B483-B1CDF7F06CA6}">
      <dsp:nvSpPr>
        <dsp:cNvPr id="0" name=""/>
        <dsp:cNvSpPr/>
      </dsp:nvSpPr>
      <dsp:spPr>
        <a:xfrm rot="10800000">
          <a:off x="738641" y="2929757"/>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CF3440-3744-49BE-BCBF-38ED604B4F1F}">
      <dsp:nvSpPr>
        <dsp:cNvPr id="0" name=""/>
        <dsp:cNvSpPr/>
      </dsp:nvSpPr>
      <dsp:spPr>
        <a:xfrm>
          <a:off x="462" y="2560667"/>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1. Assess the Damage</a:t>
          </a:r>
        </a:p>
      </dsp:txBody>
      <dsp:txXfrm>
        <a:off x="35055" y="2595260"/>
        <a:ext cx="1407171" cy="1111900"/>
      </dsp:txXfrm>
    </dsp:sp>
    <dsp:sp modelId="{02B487D6-A5CB-4B0E-9FB3-17321B7DD149}">
      <dsp:nvSpPr>
        <dsp:cNvPr id="0" name=""/>
        <dsp:cNvSpPr/>
      </dsp:nvSpPr>
      <dsp:spPr>
        <a:xfrm rot="13500000">
          <a:off x="1198559" y="1819414"/>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4739CD-ED2B-48BA-A40C-E88D1FEC63D1}">
      <dsp:nvSpPr>
        <dsp:cNvPr id="0" name=""/>
        <dsp:cNvSpPr/>
      </dsp:nvSpPr>
      <dsp:spPr>
        <a:xfrm>
          <a:off x="668488" y="947909"/>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2. Keeping Companies Alive</a:t>
          </a:r>
        </a:p>
      </dsp:txBody>
      <dsp:txXfrm>
        <a:off x="703081" y="982502"/>
        <a:ext cx="1407171" cy="1111900"/>
      </dsp:txXfrm>
    </dsp:sp>
    <dsp:sp modelId="{5B61810B-E738-4CEF-804B-B1456D3BA175}">
      <dsp:nvSpPr>
        <dsp:cNvPr id="0" name=""/>
        <dsp:cNvSpPr/>
      </dsp:nvSpPr>
      <dsp:spPr>
        <a:xfrm rot="16200000">
          <a:off x="2308902" y="1359496"/>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6D40A3-609B-4865-A197-674E3E610494}">
      <dsp:nvSpPr>
        <dsp:cNvPr id="0" name=""/>
        <dsp:cNvSpPr/>
      </dsp:nvSpPr>
      <dsp:spPr>
        <a:xfrm>
          <a:off x="2281247" y="279882"/>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3. Build Regional Financing Mechanisms</a:t>
          </a:r>
        </a:p>
      </dsp:txBody>
      <dsp:txXfrm>
        <a:off x="2315840" y="314475"/>
        <a:ext cx="1407171" cy="1111900"/>
      </dsp:txXfrm>
    </dsp:sp>
    <dsp:sp modelId="{77CB5C98-D80B-4649-88CF-C2A1D0118F96}">
      <dsp:nvSpPr>
        <dsp:cNvPr id="0" name=""/>
        <dsp:cNvSpPr/>
      </dsp:nvSpPr>
      <dsp:spPr>
        <a:xfrm rot="18900000">
          <a:off x="3419244" y="1819414"/>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1550A2-FF5B-4311-AC6E-0700C98E5862}">
      <dsp:nvSpPr>
        <dsp:cNvPr id="0" name=""/>
        <dsp:cNvSpPr/>
      </dsp:nvSpPr>
      <dsp:spPr>
        <a:xfrm>
          <a:off x="3894005" y="947909"/>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4. Tax Incentive Flexibility</a:t>
          </a:r>
        </a:p>
      </dsp:txBody>
      <dsp:txXfrm>
        <a:off x="3928598" y="982502"/>
        <a:ext cx="1407171" cy="1111900"/>
      </dsp:txXfrm>
    </dsp:sp>
    <dsp:sp modelId="{6EF932EA-DA68-40EB-8721-6396F5DEA92D}">
      <dsp:nvSpPr>
        <dsp:cNvPr id="0" name=""/>
        <dsp:cNvSpPr/>
      </dsp:nvSpPr>
      <dsp:spPr>
        <a:xfrm>
          <a:off x="3879162" y="2929757"/>
          <a:ext cx="1421047" cy="44290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962AA7-9D55-4001-BEAE-9E7717DB427E}">
      <dsp:nvSpPr>
        <dsp:cNvPr id="0" name=""/>
        <dsp:cNvSpPr/>
      </dsp:nvSpPr>
      <dsp:spPr>
        <a:xfrm>
          <a:off x="4562031" y="2560667"/>
          <a:ext cx="1476357" cy="118108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5. Site Development</a:t>
          </a:r>
        </a:p>
      </dsp:txBody>
      <dsp:txXfrm>
        <a:off x="4596624" y="2595260"/>
        <a:ext cx="1407171" cy="11119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C9684-9BA8-4811-97F5-D72FE77CBBE0}">
      <dsp:nvSpPr>
        <dsp:cNvPr id="0" name=""/>
        <dsp:cNvSpPr/>
      </dsp:nvSpPr>
      <dsp:spPr>
        <a:xfrm>
          <a:off x="0" y="582263"/>
          <a:ext cx="6019800" cy="1357979"/>
        </a:xfrm>
        <a:prstGeom prst="rightArrow">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55BEF-EFE1-4BA5-8DBC-8DEB828E540B}">
      <dsp:nvSpPr>
        <dsp:cNvPr id="0" name=""/>
        <dsp:cNvSpPr/>
      </dsp:nvSpPr>
      <dsp:spPr>
        <a:xfrm>
          <a:off x="4344955" y="1668647"/>
          <a:ext cx="1072864" cy="21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t>Construction Material Sales Tax Exemption</a:t>
          </a:r>
        </a:p>
      </dsp:txBody>
      <dsp:txXfrm>
        <a:off x="4344955" y="1668647"/>
        <a:ext cx="1072864" cy="2122650"/>
      </dsp:txXfrm>
    </dsp:sp>
    <dsp:sp modelId="{867F30F9-112E-45C5-9611-FD5390DD7486}">
      <dsp:nvSpPr>
        <dsp:cNvPr id="0" name=""/>
        <dsp:cNvSpPr/>
      </dsp:nvSpPr>
      <dsp:spPr>
        <a:xfrm>
          <a:off x="4344955" y="921758"/>
          <a:ext cx="1072864" cy="67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Constructing Financing</a:t>
          </a:r>
        </a:p>
      </dsp:txBody>
      <dsp:txXfrm>
        <a:off x="4344955" y="921758"/>
        <a:ext cx="1072864" cy="678989"/>
      </dsp:txXfrm>
    </dsp:sp>
    <dsp:sp modelId="{9333B671-5CEA-4A87-8D7F-DD4DD390A2DC}">
      <dsp:nvSpPr>
        <dsp:cNvPr id="0" name=""/>
        <dsp:cNvSpPr/>
      </dsp:nvSpPr>
      <dsp:spPr>
        <a:xfrm>
          <a:off x="3057517" y="1668647"/>
          <a:ext cx="1072864" cy="21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t>Tax Increment Financing</a:t>
          </a:r>
        </a:p>
        <a:p>
          <a:pPr marL="114300" lvl="2" indent="-57150" algn="l" defTabSz="488950">
            <a:lnSpc>
              <a:spcPct val="90000"/>
            </a:lnSpc>
            <a:spcBef>
              <a:spcPct val="0"/>
            </a:spcBef>
            <a:spcAft>
              <a:spcPct val="15000"/>
            </a:spcAft>
            <a:buChar char="•"/>
          </a:pPr>
          <a:r>
            <a:rPr lang="en-US" sz="1100" kern="1200" dirty="0"/>
            <a:t>School Compensation  Agreements</a:t>
          </a:r>
        </a:p>
        <a:p>
          <a:pPr marL="57150" lvl="1" indent="-57150" algn="l" defTabSz="488950">
            <a:lnSpc>
              <a:spcPct val="90000"/>
            </a:lnSpc>
            <a:spcBef>
              <a:spcPct val="0"/>
            </a:spcBef>
            <a:spcAft>
              <a:spcPct val="15000"/>
            </a:spcAft>
            <a:buChar char="•"/>
          </a:pPr>
          <a:r>
            <a:rPr lang="en-US" sz="1100" kern="1200" dirty="0"/>
            <a:t>Local and State Grants</a:t>
          </a:r>
        </a:p>
        <a:p>
          <a:pPr marL="57150" lvl="1" indent="-57150" algn="l" defTabSz="488950">
            <a:lnSpc>
              <a:spcPct val="90000"/>
            </a:lnSpc>
            <a:spcBef>
              <a:spcPct val="0"/>
            </a:spcBef>
            <a:spcAft>
              <a:spcPct val="15000"/>
            </a:spcAft>
            <a:buChar char="•"/>
          </a:pPr>
          <a:r>
            <a:rPr lang="en-US" sz="1100" kern="1200" dirty="0"/>
            <a:t>Joint Economic Development Districts</a:t>
          </a:r>
        </a:p>
        <a:p>
          <a:pPr marL="57150" lvl="1" indent="-57150" algn="l" defTabSz="488950">
            <a:lnSpc>
              <a:spcPct val="90000"/>
            </a:lnSpc>
            <a:spcBef>
              <a:spcPct val="0"/>
            </a:spcBef>
            <a:spcAft>
              <a:spcPct val="15000"/>
            </a:spcAft>
            <a:buChar char="•"/>
          </a:pPr>
          <a:r>
            <a:rPr lang="en-US" sz="1100" kern="1200" dirty="0"/>
            <a:t>Transportation Improvement Districts</a:t>
          </a:r>
        </a:p>
      </dsp:txBody>
      <dsp:txXfrm>
        <a:off x="3057517" y="1668647"/>
        <a:ext cx="1072864" cy="2122650"/>
      </dsp:txXfrm>
    </dsp:sp>
    <dsp:sp modelId="{EA2D72CF-C159-424D-86D0-31982133582B}">
      <dsp:nvSpPr>
        <dsp:cNvPr id="0" name=""/>
        <dsp:cNvSpPr/>
      </dsp:nvSpPr>
      <dsp:spPr>
        <a:xfrm>
          <a:off x="3057517" y="921758"/>
          <a:ext cx="1072864" cy="67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Infrastructure Finance</a:t>
          </a:r>
        </a:p>
      </dsp:txBody>
      <dsp:txXfrm>
        <a:off x="3057517" y="921758"/>
        <a:ext cx="1072864" cy="678989"/>
      </dsp:txXfrm>
    </dsp:sp>
    <dsp:sp modelId="{F0D20D86-BF43-490F-99F7-1A7EFF8B0230}">
      <dsp:nvSpPr>
        <dsp:cNvPr id="0" name=""/>
        <dsp:cNvSpPr/>
      </dsp:nvSpPr>
      <dsp:spPr>
        <a:xfrm>
          <a:off x="1770079" y="1668647"/>
          <a:ext cx="1072864" cy="21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t>Tax Abatements</a:t>
          </a:r>
        </a:p>
        <a:p>
          <a:pPr marL="114300" lvl="2" indent="-57150" algn="l" defTabSz="488950">
            <a:lnSpc>
              <a:spcPct val="90000"/>
            </a:lnSpc>
            <a:spcBef>
              <a:spcPct val="0"/>
            </a:spcBef>
            <a:spcAft>
              <a:spcPct val="15000"/>
            </a:spcAft>
            <a:buChar char="•"/>
          </a:pPr>
          <a:r>
            <a:rPr lang="en-US" sz="1100" kern="1200" dirty="0"/>
            <a:t>School Compensation Agreements</a:t>
          </a:r>
        </a:p>
        <a:p>
          <a:pPr marL="57150" lvl="1" indent="-57150" algn="l" defTabSz="488950">
            <a:lnSpc>
              <a:spcPct val="90000"/>
            </a:lnSpc>
            <a:spcBef>
              <a:spcPct val="0"/>
            </a:spcBef>
            <a:spcAft>
              <a:spcPct val="15000"/>
            </a:spcAft>
            <a:buChar char="•"/>
          </a:pPr>
          <a:r>
            <a:rPr lang="en-US" sz="1100" kern="1200" dirty="0"/>
            <a:t>Tax Credits</a:t>
          </a:r>
        </a:p>
      </dsp:txBody>
      <dsp:txXfrm>
        <a:off x="1770079" y="1668647"/>
        <a:ext cx="1072864" cy="2122650"/>
      </dsp:txXfrm>
    </dsp:sp>
    <dsp:sp modelId="{BAE3046C-722A-4F07-9EB8-53070ED53B3F}">
      <dsp:nvSpPr>
        <dsp:cNvPr id="0" name=""/>
        <dsp:cNvSpPr/>
      </dsp:nvSpPr>
      <dsp:spPr>
        <a:xfrm>
          <a:off x="1770079" y="921758"/>
          <a:ext cx="1072864" cy="67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Tax Incentives</a:t>
          </a:r>
        </a:p>
      </dsp:txBody>
      <dsp:txXfrm>
        <a:off x="1770079" y="921758"/>
        <a:ext cx="1072864" cy="678989"/>
      </dsp:txXfrm>
    </dsp:sp>
    <dsp:sp modelId="{951D1E00-A120-4968-9FEC-C3298D83F21C}">
      <dsp:nvSpPr>
        <dsp:cNvPr id="0" name=""/>
        <dsp:cNvSpPr/>
      </dsp:nvSpPr>
      <dsp:spPr>
        <a:xfrm>
          <a:off x="482642" y="1668647"/>
          <a:ext cx="1072864" cy="21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t>Zoning</a:t>
          </a:r>
        </a:p>
        <a:p>
          <a:pPr marL="57150" lvl="1" indent="-57150" algn="l" defTabSz="488950">
            <a:lnSpc>
              <a:spcPct val="90000"/>
            </a:lnSpc>
            <a:spcBef>
              <a:spcPct val="0"/>
            </a:spcBef>
            <a:spcAft>
              <a:spcPct val="15000"/>
            </a:spcAft>
            <a:buChar char="•"/>
          </a:pPr>
          <a:r>
            <a:rPr lang="en-US" sz="1100" kern="1200" dirty="0"/>
            <a:t>Annexation</a:t>
          </a:r>
        </a:p>
        <a:p>
          <a:pPr marL="57150" lvl="1" indent="-57150" algn="l" defTabSz="488950">
            <a:lnSpc>
              <a:spcPct val="90000"/>
            </a:lnSpc>
            <a:spcBef>
              <a:spcPct val="0"/>
            </a:spcBef>
            <a:spcAft>
              <a:spcPct val="15000"/>
            </a:spcAft>
            <a:buChar char="•"/>
          </a:pPr>
          <a:r>
            <a:rPr lang="en-US" sz="1100" kern="1200" dirty="0"/>
            <a:t>Easements</a:t>
          </a:r>
        </a:p>
      </dsp:txBody>
      <dsp:txXfrm>
        <a:off x="482642" y="1668647"/>
        <a:ext cx="1072864" cy="2122650"/>
      </dsp:txXfrm>
    </dsp:sp>
    <dsp:sp modelId="{BB46A633-1952-4615-A60C-EF426813B659}">
      <dsp:nvSpPr>
        <dsp:cNvPr id="0" name=""/>
        <dsp:cNvSpPr/>
      </dsp:nvSpPr>
      <dsp:spPr>
        <a:xfrm>
          <a:off x="206207" y="917104"/>
          <a:ext cx="1072864" cy="67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Land Use Entitlements</a:t>
          </a:r>
        </a:p>
      </dsp:txBody>
      <dsp:txXfrm>
        <a:off x="206207" y="917104"/>
        <a:ext cx="1072864" cy="67898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026F8-0FDE-4609-BC0B-3FC30E3D0521}">
      <dsp:nvSpPr>
        <dsp:cNvPr id="0" name=""/>
        <dsp:cNvSpPr/>
      </dsp:nvSpPr>
      <dsp:spPr>
        <a:xfrm>
          <a:off x="27" y="414680"/>
          <a:ext cx="2670753" cy="93850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Post-COVID 19 Industry Winners</a:t>
          </a:r>
        </a:p>
      </dsp:txBody>
      <dsp:txXfrm>
        <a:off x="27" y="414680"/>
        <a:ext cx="2670753" cy="938503"/>
      </dsp:txXfrm>
    </dsp:sp>
    <dsp:sp modelId="{C3D18452-2EA0-41E5-9F57-9A032572A722}">
      <dsp:nvSpPr>
        <dsp:cNvPr id="0" name=""/>
        <dsp:cNvSpPr/>
      </dsp:nvSpPr>
      <dsp:spPr>
        <a:xfrm>
          <a:off x="27" y="1353183"/>
          <a:ext cx="2670753" cy="271206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Logistics</a:t>
          </a:r>
        </a:p>
        <a:p>
          <a:pPr marL="228600" lvl="1" indent="-228600" algn="l" defTabSz="1155700">
            <a:lnSpc>
              <a:spcPct val="90000"/>
            </a:lnSpc>
            <a:spcBef>
              <a:spcPct val="0"/>
            </a:spcBef>
            <a:spcAft>
              <a:spcPct val="15000"/>
            </a:spcAft>
            <a:buChar char="•"/>
          </a:pPr>
          <a:r>
            <a:rPr lang="en-US" sz="2600" kern="1200" dirty="0"/>
            <a:t>Medical Equipment Manufacturers</a:t>
          </a:r>
        </a:p>
        <a:p>
          <a:pPr marL="228600" lvl="1" indent="-228600" algn="l" defTabSz="1155700">
            <a:lnSpc>
              <a:spcPct val="90000"/>
            </a:lnSpc>
            <a:spcBef>
              <a:spcPct val="0"/>
            </a:spcBef>
            <a:spcAft>
              <a:spcPct val="15000"/>
            </a:spcAft>
            <a:buChar char="•"/>
          </a:pPr>
          <a:r>
            <a:rPr lang="en-US" sz="2600" kern="1200" dirty="0"/>
            <a:t>PhRMA</a:t>
          </a:r>
        </a:p>
        <a:p>
          <a:pPr marL="228600" lvl="1" indent="-228600" algn="l" defTabSz="1155700">
            <a:lnSpc>
              <a:spcPct val="90000"/>
            </a:lnSpc>
            <a:spcBef>
              <a:spcPct val="0"/>
            </a:spcBef>
            <a:spcAft>
              <a:spcPct val="15000"/>
            </a:spcAft>
            <a:buChar char="•"/>
          </a:pPr>
          <a:r>
            <a:rPr lang="en-US" sz="2600" kern="1200" dirty="0"/>
            <a:t>E-Commerce</a:t>
          </a:r>
        </a:p>
      </dsp:txBody>
      <dsp:txXfrm>
        <a:off x="27" y="1353183"/>
        <a:ext cx="2670753" cy="2712060"/>
      </dsp:txXfrm>
    </dsp:sp>
    <dsp:sp modelId="{0D8D5A69-A7EB-4D23-9B61-9A70D0500FDE}">
      <dsp:nvSpPr>
        <dsp:cNvPr id="0" name=""/>
        <dsp:cNvSpPr/>
      </dsp:nvSpPr>
      <dsp:spPr>
        <a:xfrm>
          <a:off x="3044686" y="414680"/>
          <a:ext cx="2670753" cy="93850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Post-COVID 19 Industry Losers</a:t>
          </a:r>
        </a:p>
      </dsp:txBody>
      <dsp:txXfrm>
        <a:off x="3044686" y="414680"/>
        <a:ext cx="2670753" cy="938503"/>
      </dsp:txXfrm>
    </dsp:sp>
    <dsp:sp modelId="{008E2AB8-3D3C-403C-B9AC-99D90A4655DA}">
      <dsp:nvSpPr>
        <dsp:cNvPr id="0" name=""/>
        <dsp:cNvSpPr/>
      </dsp:nvSpPr>
      <dsp:spPr>
        <a:xfrm>
          <a:off x="3044686" y="1353183"/>
          <a:ext cx="2670753" cy="271206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Traditional brick &amp; mortar retail</a:t>
          </a:r>
        </a:p>
        <a:p>
          <a:pPr marL="228600" lvl="1" indent="-228600" algn="l" defTabSz="1155700">
            <a:lnSpc>
              <a:spcPct val="90000"/>
            </a:lnSpc>
            <a:spcBef>
              <a:spcPct val="0"/>
            </a:spcBef>
            <a:spcAft>
              <a:spcPct val="15000"/>
            </a:spcAft>
            <a:buChar char="•"/>
          </a:pPr>
          <a:r>
            <a:rPr lang="en-US" sz="2600" kern="1200" dirty="0"/>
            <a:t>Airlines</a:t>
          </a:r>
        </a:p>
        <a:p>
          <a:pPr marL="228600" lvl="1" indent="-228600" algn="l" defTabSz="1155700">
            <a:lnSpc>
              <a:spcPct val="90000"/>
            </a:lnSpc>
            <a:spcBef>
              <a:spcPct val="0"/>
            </a:spcBef>
            <a:spcAft>
              <a:spcPct val="15000"/>
            </a:spcAft>
            <a:buChar char="•"/>
          </a:pPr>
          <a:r>
            <a:rPr lang="en-US" sz="2600" kern="1200" dirty="0"/>
            <a:t>Events</a:t>
          </a:r>
        </a:p>
        <a:p>
          <a:pPr marL="228600" lvl="1" indent="-228600" algn="l" defTabSz="1155700">
            <a:lnSpc>
              <a:spcPct val="90000"/>
            </a:lnSpc>
            <a:spcBef>
              <a:spcPct val="0"/>
            </a:spcBef>
            <a:spcAft>
              <a:spcPct val="15000"/>
            </a:spcAft>
            <a:buChar char="•"/>
          </a:pPr>
          <a:r>
            <a:rPr lang="en-US" sz="2600" kern="1200" dirty="0"/>
            <a:t>Hospitality</a:t>
          </a:r>
        </a:p>
      </dsp:txBody>
      <dsp:txXfrm>
        <a:off x="3044686" y="1353183"/>
        <a:ext cx="2670753" cy="27120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2B0C-AA27-443E-8093-E41B28E75FB0}">
      <dsp:nvSpPr>
        <dsp:cNvPr id="0" name=""/>
        <dsp:cNvSpPr/>
      </dsp:nvSpPr>
      <dsp:spPr>
        <a:xfrm>
          <a:off x="286881" y="3044"/>
          <a:ext cx="1701886" cy="1021132"/>
        </a:xfrm>
        <a:prstGeom prst="rect">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Ohio Rural Industrial Loan Program</a:t>
          </a:r>
        </a:p>
      </dsp:txBody>
      <dsp:txXfrm>
        <a:off x="286881" y="3044"/>
        <a:ext cx="1701886" cy="1021132"/>
      </dsp:txXfrm>
    </dsp:sp>
    <dsp:sp modelId="{2730CE43-8122-4EED-BE31-95A41E3D3D83}">
      <dsp:nvSpPr>
        <dsp:cNvPr id="0" name=""/>
        <dsp:cNvSpPr/>
      </dsp:nvSpPr>
      <dsp:spPr>
        <a:xfrm>
          <a:off x="2158956" y="3044"/>
          <a:ext cx="1701886" cy="102113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JobsOhio Revitalization Program</a:t>
          </a:r>
        </a:p>
      </dsp:txBody>
      <dsp:txXfrm>
        <a:off x="2158956" y="3044"/>
        <a:ext cx="1701886" cy="1021132"/>
      </dsp:txXfrm>
    </dsp:sp>
    <dsp:sp modelId="{60FCD101-F3D8-4D99-B3AF-CA46BA2DD0E3}">
      <dsp:nvSpPr>
        <dsp:cNvPr id="0" name=""/>
        <dsp:cNvSpPr/>
      </dsp:nvSpPr>
      <dsp:spPr>
        <a:xfrm>
          <a:off x="4031032" y="3044"/>
          <a:ext cx="1701886" cy="1021132"/>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JobsOhio OSIP</a:t>
          </a:r>
        </a:p>
      </dsp:txBody>
      <dsp:txXfrm>
        <a:off x="4031032" y="3044"/>
        <a:ext cx="1701886" cy="1021132"/>
      </dsp:txXfrm>
    </dsp:sp>
    <dsp:sp modelId="{D95048DA-E82D-4430-A19E-5506A233E1E0}">
      <dsp:nvSpPr>
        <dsp:cNvPr id="0" name=""/>
        <dsp:cNvSpPr/>
      </dsp:nvSpPr>
      <dsp:spPr>
        <a:xfrm>
          <a:off x="286881" y="1194365"/>
          <a:ext cx="1701886" cy="1021132"/>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Tax Increment Financing</a:t>
          </a:r>
        </a:p>
      </dsp:txBody>
      <dsp:txXfrm>
        <a:off x="286881" y="1194365"/>
        <a:ext cx="1701886" cy="1021132"/>
      </dsp:txXfrm>
    </dsp:sp>
    <dsp:sp modelId="{922B6EC6-45FA-46EA-804C-D50CECD07F85}">
      <dsp:nvSpPr>
        <dsp:cNvPr id="0" name=""/>
        <dsp:cNvSpPr/>
      </dsp:nvSpPr>
      <dsp:spPr>
        <a:xfrm>
          <a:off x="2158956" y="1194365"/>
          <a:ext cx="1701886" cy="1021132"/>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Joint Economic Development Districts</a:t>
          </a:r>
        </a:p>
      </dsp:txBody>
      <dsp:txXfrm>
        <a:off x="2158956" y="1194365"/>
        <a:ext cx="1701886" cy="1021132"/>
      </dsp:txXfrm>
    </dsp:sp>
    <dsp:sp modelId="{712CFA5E-8E13-4D47-92A9-B3905E360D64}">
      <dsp:nvSpPr>
        <dsp:cNvPr id="0" name=""/>
        <dsp:cNvSpPr/>
      </dsp:nvSpPr>
      <dsp:spPr>
        <a:xfrm>
          <a:off x="4031032" y="1194365"/>
          <a:ext cx="1701886" cy="102113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Ohio 629 Roadwork Grants</a:t>
          </a:r>
        </a:p>
      </dsp:txBody>
      <dsp:txXfrm>
        <a:off x="4031032" y="1194365"/>
        <a:ext cx="1701886" cy="1021132"/>
      </dsp:txXfrm>
    </dsp:sp>
    <dsp:sp modelId="{4209BAFA-FE60-41B5-BC30-51B3179E1CAF}">
      <dsp:nvSpPr>
        <dsp:cNvPr id="0" name=""/>
        <dsp:cNvSpPr/>
      </dsp:nvSpPr>
      <dsp:spPr>
        <a:xfrm>
          <a:off x="286881" y="2385685"/>
          <a:ext cx="1701886" cy="102113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Community Development Block Grant</a:t>
          </a:r>
        </a:p>
      </dsp:txBody>
      <dsp:txXfrm>
        <a:off x="286881" y="2385685"/>
        <a:ext cx="1701886" cy="1021132"/>
      </dsp:txXfrm>
    </dsp:sp>
    <dsp:sp modelId="{AB8CB080-C239-4C0C-97F4-E3C7C72EA3B5}">
      <dsp:nvSpPr>
        <dsp:cNvPr id="0" name=""/>
        <dsp:cNvSpPr/>
      </dsp:nvSpPr>
      <dsp:spPr>
        <a:xfrm>
          <a:off x="2158956" y="2385685"/>
          <a:ext cx="1701886" cy="1021132"/>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Economic Development Administration</a:t>
          </a:r>
        </a:p>
      </dsp:txBody>
      <dsp:txXfrm>
        <a:off x="2158956" y="2385685"/>
        <a:ext cx="1701886" cy="1021132"/>
      </dsp:txXfrm>
    </dsp:sp>
    <dsp:sp modelId="{D0B6565B-9CC7-4051-8730-54C1E423F2F1}">
      <dsp:nvSpPr>
        <dsp:cNvPr id="0" name=""/>
        <dsp:cNvSpPr/>
      </dsp:nvSpPr>
      <dsp:spPr>
        <a:xfrm>
          <a:off x="4031032" y="2385685"/>
          <a:ext cx="1701886" cy="1021132"/>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JobsOhio/</a:t>
          </a:r>
          <a:r>
            <a:rPr lang="en-US" sz="1600" b="0" i="0" kern="1200" dirty="0" err="1"/>
            <a:t>OhioSE</a:t>
          </a:r>
          <a:r>
            <a:rPr lang="en-US" sz="1600" b="0" i="0" kern="1200" dirty="0"/>
            <a:t> Site Initiative</a:t>
          </a:r>
          <a:endParaRPr lang="en-US" sz="1600" kern="1200" dirty="0"/>
        </a:p>
      </dsp:txBody>
      <dsp:txXfrm>
        <a:off x="4031032" y="2385685"/>
        <a:ext cx="1701886" cy="1021132"/>
      </dsp:txXfrm>
    </dsp:sp>
    <dsp:sp modelId="{F25203BE-E278-4982-B57D-32A1DD66E641}">
      <dsp:nvSpPr>
        <dsp:cNvPr id="0" name=""/>
        <dsp:cNvSpPr/>
      </dsp:nvSpPr>
      <dsp:spPr>
        <a:xfrm>
          <a:off x="2158956" y="3577006"/>
          <a:ext cx="1701886" cy="1021132"/>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Ohio Department of Transportation Jobs and Commerce</a:t>
          </a:r>
        </a:p>
      </dsp:txBody>
      <dsp:txXfrm>
        <a:off x="2158956" y="3577006"/>
        <a:ext cx="1701886" cy="10211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43759-6BD2-481D-BFDE-9F450D80A1C0}">
      <dsp:nvSpPr>
        <dsp:cNvPr id="0" name=""/>
        <dsp:cNvSpPr/>
      </dsp:nvSpPr>
      <dsp:spPr>
        <a:xfrm>
          <a:off x="774203" y="942"/>
          <a:ext cx="3937992" cy="236279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Summit County Case Study</a:t>
          </a:r>
        </a:p>
      </dsp:txBody>
      <dsp:txXfrm>
        <a:off x="774203" y="942"/>
        <a:ext cx="3937992" cy="2362795"/>
      </dsp:txXfrm>
    </dsp:sp>
    <dsp:sp modelId="{D258077A-C9CD-49A5-8EB7-F5C0A3E7D9FD}">
      <dsp:nvSpPr>
        <dsp:cNvPr id="0" name=""/>
        <dsp:cNvSpPr/>
      </dsp:nvSpPr>
      <dsp:spPr>
        <a:xfrm>
          <a:off x="774203" y="2757537"/>
          <a:ext cx="3937992" cy="236279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Delaware County Case Study</a:t>
          </a:r>
        </a:p>
      </dsp:txBody>
      <dsp:txXfrm>
        <a:off x="774203" y="2757537"/>
        <a:ext cx="3937992" cy="23627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2C784-D270-4E6D-9953-0A814041737A}">
      <dsp:nvSpPr>
        <dsp:cNvPr id="0" name=""/>
        <dsp:cNvSpPr/>
      </dsp:nvSpPr>
      <dsp:spPr>
        <a:xfrm>
          <a:off x="69859" y="865184"/>
          <a:ext cx="2611933" cy="156716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Questions</a:t>
          </a:r>
        </a:p>
      </dsp:txBody>
      <dsp:txXfrm>
        <a:off x="69859" y="865184"/>
        <a:ext cx="2611933" cy="1567160"/>
      </dsp:txXfrm>
    </dsp:sp>
    <dsp:sp modelId="{2F166E24-CA5D-40CE-8646-16A98138594E}">
      <dsp:nvSpPr>
        <dsp:cNvPr id="0" name=""/>
        <dsp:cNvSpPr/>
      </dsp:nvSpPr>
      <dsp:spPr>
        <a:xfrm>
          <a:off x="2873796" y="862880"/>
          <a:ext cx="2611933" cy="156716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Thoughts</a:t>
          </a:r>
        </a:p>
      </dsp:txBody>
      <dsp:txXfrm>
        <a:off x="2873796" y="862880"/>
        <a:ext cx="2611933" cy="1567160"/>
      </dsp:txXfrm>
    </dsp:sp>
    <dsp:sp modelId="{794B5F80-9409-4C02-8835-28378126EF48}">
      <dsp:nvSpPr>
        <dsp:cNvPr id="0" name=""/>
        <dsp:cNvSpPr/>
      </dsp:nvSpPr>
      <dsp:spPr>
        <a:xfrm>
          <a:off x="1437233" y="2691234"/>
          <a:ext cx="2611933" cy="156716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Contact</a:t>
          </a:r>
        </a:p>
        <a:p>
          <a:pPr marL="114300" lvl="1" indent="-114300" algn="l" defTabSz="533400">
            <a:lnSpc>
              <a:spcPct val="90000"/>
            </a:lnSpc>
            <a:spcBef>
              <a:spcPct val="0"/>
            </a:spcBef>
            <a:spcAft>
              <a:spcPct val="15000"/>
            </a:spcAft>
            <a:buChar char="•"/>
          </a:pPr>
          <a:r>
            <a:rPr lang="en-US" sz="1200" b="1" kern="1200" dirty="0"/>
            <a:t>drobinson@montrosegroupllc.com</a:t>
          </a:r>
        </a:p>
        <a:p>
          <a:pPr marL="114300" lvl="1" indent="-114300" algn="l" defTabSz="533400">
            <a:lnSpc>
              <a:spcPct val="90000"/>
            </a:lnSpc>
            <a:spcBef>
              <a:spcPct val="0"/>
            </a:spcBef>
            <a:spcAft>
              <a:spcPct val="15000"/>
            </a:spcAft>
            <a:buChar char="•"/>
          </a:pPr>
          <a:r>
            <a:rPr lang="en-US" sz="1200" b="1" kern="1200" dirty="0"/>
            <a:t>ngreen@montrosegroupllc.com</a:t>
          </a:r>
        </a:p>
        <a:p>
          <a:pPr marL="114300" lvl="1" indent="-114300" algn="l" defTabSz="533400">
            <a:lnSpc>
              <a:spcPct val="90000"/>
            </a:lnSpc>
            <a:spcBef>
              <a:spcPct val="0"/>
            </a:spcBef>
            <a:spcAft>
              <a:spcPct val="15000"/>
            </a:spcAft>
            <a:buChar char="•"/>
          </a:pPr>
          <a:r>
            <a:rPr lang="en-US" sz="1200" b="1" kern="1200" dirty="0"/>
            <a:t>jbgrant@montrosegroupllc.com</a:t>
          </a:r>
        </a:p>
        <a:p>
          <a:pPr marL="114300" lvl="1" indent="-114300" algn="l" defTabSz="533400">
            <a:lnSpc>
              <a:spcPct val="90000"/>
            </a:lnSpc>
            <a:spcBef>
              <a:spcPct val="0"/>
            </a:spcBef>
            <a:spcAft>
              <a:spcPct val="15000"/>
            </a:spcAft>
            <a:buChar char="•"/>
          </a:pPr>
          <a:r>
            <a:rPr lang="en-US" sz="1200" b="1" kern="1200" dirty="0"/>
            <a:t>tbiggam@montrosegroupllc.com</a:t>
          </a:r>
        </a:p>
      </dsp:txBody>
      <dsp:txXfrm>
        <a:off x="1437233" y="2691234"/>
        <a:ext cx="2611933" cy="1567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A6BD3-ACBA-411D-8F7E-34266B4E65CC}">
      <dsp:nvSpPr>
        <dsp:cNvPr id="0" name=""/>
        <dsp:cNvSpPr/>
      </dsp:nvSpPr>
      <dsp:spPr>
        <a:xfrm>
          <a:off x="2783" y="1909695"/>
          <a:ext cx="1423786" cy="151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kern="1200" dirty="0"/>
            <a:t>Ohio’s Safe Business Practices for Getting Back to Work</a:t>
          </a:r>
          <a:endParaRPr lang="en-US" sz="1700" kern="1200" dirty="0"/>
        </a:p>
      </dsp:txBody>
      <dsp:txXfrm>
        <a:off x="2783" y="1909695"/>
        <a:ext cx="1423786" cy="1514700"/>
      </dsp:txXfrm>
    </dsp:sp>
    <dsp:sp modelId="{596A9DBE-013C-458E-B53F-F41140D66E7E}">
      <dsp:nvSpPr>
        <dsp:cNvPr id="0" name=""/>
        <dsp:cNvSpPr/>
      </dsp:nvSpPr>
      <dsp:spPr>
        <a:xfrm>
          <a:off x="1426570" y="16320"/>
          <a:ext cx="284757" cy="5301450"/>
        </a:xfrm>
        <a:prstGeom prst="leftBrace">
          <a:avLst>
            <a:gd name="adj1" fmla="val 35000"/>
            <a:gd name="adj2" fmla="val 5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C66A0-3674-4FBF-9027-1E632ACA0161}">
      <dsp:nvSpPr>
        <dsp:cNvPr id="0" name=""/>
        <dsp:cNvSpPr/>
      </dsp:nvSpPr>
      <dsp:spPr>
        <a:xfrm>
          <a:off x="1825230" y="16320"/>
          <a:ext cx="3872699" cy="530145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i="1" kern="1200" dirty="0"/>
            <a:t>Recommend face coverings </a:t>
          </a:r>
          <a:endParaRPr lang="en-US" sz="1700" kern="1200" dirty="0"/>
        </a:p>
        <a:p>
          <a:pPr marL="342900" lvl="2" indent="-171450" algn="l" defTabSz="755650">
            <a:lnSpc>
              <a:spcPct val="90000"/>
            </a:lnSpc>
            <a:spcBef>
              <a:spcPct val="0"/>
            </a:spcBef>
            <a:spcAft>
              <a:spcPct val="15000"/>
            </a:spcAft>
            <a:buFont typeface="Symbol" panose="05050102010706020507" pitchFamily="18" charset="2"/>
            <a:buChar char=""/>
          </a:pPr>
          <a:r>
            <a:rPr lang="en-US" sz="1700" kern="1200"/>
            <a:t>For employees and clients/customers at all times</a:t>
          </a:r>
        </a:p>
        <a:p>
          <a:pPr marL="171450" lvl="1" indent="-171450" algn="l" defTabSz="755650">
            <a:lnSpc>
              <a:spcPct val="90000"/>
            </a:lnSpc>
            <a:spcBef>
              <a:spcPct val="0"/>
            </a:spcBef>
            <a:spcAft>
              <a:spcPct val="15000"/>
            </a:spcAft>
            <a:buChar char="•"/>
          </a:pPr>
          <a:r>
            <a:rPr lang="en-US" sz="1700" i="1" kern="1200"/>
            <a:t>Conduct daily health assessments </a:t>
          </a:r>
          <a:endParaRPr lang="en-US" sz="1700" kern="1200"/>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By employers and employees (self-evaluation) to determine if “fit for duty”</a:t>
          </a:r>
        </a:p>
        <a:p>
          <a:pPr marL="171450" lvl="1" indent="-171450" algn="l" defTabSz="755650">
            <a:lnSpc>
              <a:spcPct val="90000"/>
            </a:lnSpc>
            <a:spcBef>
              <a:spcPct val="0"/>
            </a:spcBef>
            <a:spcAft>
              <a:spcPct val="15000"/>
            </a:spcAft>
            <a:buChar char="•"/>
          </a:pPr>
          <a:r>
            <a:rPr lang="en-US" sz="1700" i="1" kern="1200"/>
            <a:t>Maintain good hygiene</a:t>
          </a:r>
          <a:endParaRPr lang="en-US" sz="1700" kern="1200"/>
        </a:p>
        <a:p>
          <a:pPr marL="342900" lvl="2" indent="-171450" algn="l" defTabSz="755650">
            <a:lnSpc>
              <a:spcPct val="90000"/>
            </a:lnSpc>
            <a:spcBef>
              <a:spcPct val="0"/>
            </a:spcBef>
            <a:spcAft>
              <a:spcPct val="15000"/>
            </a:spcAft>
            <a:buFont typeface="Symbol" panose="05050102010706020507" pitchFamily="18" charset="2"/>
            <a:buChar char=""/>
          </a:pPr>
          <a:r>
            <a:rPr lang="en-US" sz="1700" kern="1200"/>
            <a:t>At all times-hand washing and social distancing </a:t>
          </a:r>
        </a:p>
        <a:p>
          <a:pPr marL="171450" lvl="1" indent="-171450" algn="l" defTabSz="755650">
            <a:lnSpc>
              <a:spcPct val="90000"/>
            </a:lnSpc>
            <a:spcBef>
              <a:spcPct val="0"/>
            </a:spcBef>
            <a:spcAft>
              <a:spcPct val="15000"/>
            </a:spcAft>
            <a:buChar char="•"/>
          </a:pPr>
          <a:r>
            <a:rPr lang="en-US" sz="1700" kern="1200" dirty="0"/>
            <a:t>Clean and sanitize</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a:t>Workplaces throughout workday and at the close of business or between shifts</a:t>
          </a:r>
        </a:p>
        <a:p>
          <a:pPr marL="171450" lvl="1" indent="-171450" algn="l" defTabSz="755650">
            <a:lnSpc>
              <a:spcPct val="90000"/>
            </a:lnSpc>
            <a:spcBef>
              <a:spcPct val="0"/>
            </a:spcBef>
            <a:spcAft>
              <a:spcPct val="15000"/>
            </a:spcAft>
            <a:buChar char="•"/>
          </a:pPr>
          <a:r>
            <a:rPr lang="en-US" sz="1700" i="1" kern="1200" dirty="0"/>
            <a:t>Limit capacity to meet social distancing guidelines</a:t>
          </a:r>
          <a:endParaRPr lang="en-US" sz="1700" kern="1200" dirty="0"/>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Establish maximum capacity at 50% of fire code</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a:t>And, use appointment setting where possible to limit congestion</a:t>
          </a:r>
        </a:p>
      </dsp:txBody>
      <dsp:txXfrm>
        <a:off x="1825230" y="16320"/>
        <a:ext cx="3872699" cy="5301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8398E-85B5-4256-B2C9-CEE4EB3AE950}">
      <dsp:nvSpPr>
        <dsp:cNvPr id="0" name=""/>
        <dsp:cNvSpPr/>
      </dsp:nvSpPr>
      <dsp:spPr>
        <a:xfrm>
          <a:off x="0" y="149222"/>
          <a:ext cx="5486400" cy="62361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Ohio Back to Work Timeframe</a:t>
          </a:r>
        </a:p>
      </dsp:txBody>
      <dsp:txXfrm>
        <a:off x="30442" y="179664"/>
        <a:ext cx="5425516" cy="562726"/>
      </dsp:txXfrm>
    </dsp:sp>
    <dsp:sp modelId="{DFD3EB16-B0B2-4A23-B1C9-C39760DAC094}">
      <dsp:nvSpPr>
        <dsp:cNvPr id="0" name=""/>
        <dsp:cNvSpPr/>
      </dsp:nvSpPr>
      <dsp:spPr>
        <a:xfrm>
          <a:off x="0" y="772832"/>
          <a:ext cx="5486400" cy="409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May </a:t>
          </a:r>
          <a:r>
            <a:rPr lang="en-US" sz="2000" kern="1200" dirty="0"/>
            <a:t>1</a:t>
          </a:r>
          <a:r>
            <a:rPr lang="en-US" sz="2000" kern="1200" baseline="30000" dirty="0"/>
            <a:t>st</a:t>
          </a:r>
          <a:endParaRPr lang="en-US" sz="2000" kern="1200" dirty="0"/>
        </a:p>
        <a:p>
          <a:pPr marL="457200" lvl="2" indent="-228600" algn="l" defTabSz="889000">
            <a:lnSpc>
              <a:spcPct val="90000"/>
            </a:lnSpc>
            <a:spcBef>
              <a:spcPct val="0"/>
            </a:spcBef>
            <a:spcAft>
              <a:spcPct val="20000"/>
            </a:spcAft>
            <a:buChar char="•"/>
          </a:pPr>
          <a:r>
            <a:rPr lang="en-US" sz="2000" kern="1200" dirty="0"/>
            <a:t>Ohio’s hospitals and healthcare permitted to perform all medical outpatient procedures</a:t>
          </a:r>
        </a:p>
        <a:p>
          <a:pPr marL="228600" lvl="1" indent="-228600" algn="l" defTabSz="889000">
            <a:lnSpc>
              <a:spcPct val="90000"/>
            </a:lnSpc>
            <a:spcBef>
              <a:spcPct val="0"/>
            </a:spcBef>
            <a:spcAft>
              <a:spcPct val="20000"/>
            </a:spcAft>
            <a:buChar char="•"/>
          </a:pPr>
          <a:r>
            <a:rPr lang="en-US" sz="2000" kern="1200" dirty="0"/>
            <a:t>May 4</a:t>
          </a:r>
          <a:r>
            <a:rPr lang="en-US" sz="2000" kern="1200" baseline="30000" dirty="0"/>
            <a:t>th</a:t>
          </a:r>
          <a:endParaRPr lang="en-US" sz="2000" kern="1200" dirty="0"/>
        </a:p>
        <a:p>
          <a:pPr marL="457200" lvl="2" indent="-228600" algn="l" defTabSz="889000">
            <a:lnSpc>
              <a:spcPct val="90000"/>
            </a:lnSpc>
            <a:spcBef>
              <a:spcPct val="0"/>
            </a:spcBef>
            <a:spcAft>
              <a:spcPct val="20000"/>
            </a:spcAft>
            <a:buChar char="•"/>
          </a:pPr>
          <a:r>
            <a:rPr lang="en-US" sz="2000" kern="1200" dirty="0"/>
            <a:t>Manufacturing</a:t>
          </a:r>
        </a:p>
        <a:p>
          <a:pPr marL="457200" lvl="2" indent="-228600" algn="l" defTabSz="889000">
            <a:lnSpc>
              <a:spcPct val="90000"/>
            </a:lnSpc>
            <a:spcBef>
              <a:spcPct val="0"/>
            </a:spcBef>
            <a:spcAft>
              <a:spcPct val="20000"/>
            </a:spcAft>
            <a:buChar char="•"/>
          </a:pPr>
          <a:r>
            <a:rPr lang="en-US" sz="2000" kern="1200" dirty="0"/>
            <a:t>Distribution</a:t>
          </a:r>
        </a:p>
        <a:p>
          <a:pPr marL="457200" lvl="2" indent="-228600" algn="l" defTabSz="889000">
            <a:lnSpc>
              <a:spcPct val="90000"/>
            </a:lnSpc>
            <a:spcBef>
              <a:spcPct val="0"/>
            </a:spcBef>
            <a:spcAft>
              <a:spcPct val="20000"/>
            </a:spcAft>
            <a:buChar char="•"/>
          </a:pPr>
          <a:r>
            <a:rPr lang="en-US" sz="2000" kern="1200" dirty="0"/>
            <a:t>Construction</a:t>
          </a:r>
        </a:p>
        <a:p>
          <a:pPr marL="457200" lvl="2" indent="-228600" algn="l" defTabSz="889000">
            <a:lnSpc>
              <a:spcPct val="90000"/>
            </a:lnSpc>
            <a:spcBef>
              <a:spcPct val="0"/>
            </a:spcBef>
            <a:spcAft>
              <a:spcPct val="20000"/>
            </a:spcAft>
            <a:buChar char="•"/>
          </a:pPr>
          <a:r>
            <a:rPr lang="en-US" sz="2000" kern="1200" dirty="0"/>
            <a:t>General office operations</a:t>
          </a:r>
        </a:p>
        <a:p>
          <a:pPr marL="228600" lvl="1" indent="-228600" algn="l" defTabSz="889000">
            <a:lnSpc>
              <a:spcPct val="90000"/>
            </a:lnSpc>
            <a:spcBef>
              <a:spcPct val="0"/>
            </a:spcBef>
            <a:spcAft>
              <a:spcPct val="20000"/>
            </a:spcAft>
            <a:buChar char="•"/>
          </a:pPr>
          <a:r>
            <a:rPr lang="en-US" sz="2000" kern="1200" dirty="0"/>
            <a:t>May 12</a:t>
          </a:r>
          <a:r>
            <a:rPr lang="en-US" sz="2000" kern="1200" baseline="30000" dirty="0"/>
            <a:t>th</a:t>
          </a:r>
          <a:endParaRPr lang="en-US" sz="2000" kern="1200" dirty="0"/>
        </a:p>
        <a:p>
          <a:pPr marL="457200" lvl="2" indent="-228600" algn="l" defTabSz="889000">
            <a:lnSpc>
              <a:spcPct val="90000"/>
            </a:lnSpc>
            <a:spcBef>
              <a:spcPct val="0"/>
            </a:spcBef>
            <a:spcAft>
              <a:spcPct val="20000"/>
            </a:spcAft>
            <a:buChar char="•"/>
          </a:pPr>
          <a:r>
            <a:rPr lang="en-US" sz="2000" kern="1200" dirty="0"/>
            <a:t>Consumer</a:t>
          </a:r>
        </a:p>
        <a:p>
          <a:pPr marL="457200" lvl="2" indent="-228600" algn="l" defTabSz="889000">
            <a:lnSpc>
              <a:spcPct val="90000"/>
            </a:lnSpc>
            <a:spcBef>
              <a:spcPct val="0"/>
            </a:spcBef>
            <a:spcAft>
              <a:spcPct val="20000"/>
            </a:spcAft>
            <a:buChar char="•"/>
          </a:pPr>
          <a:r>
            <a:rPr lang="en-US" sz="2000" kern="1200" dirty="0"/>
            <a:t>Retail</a:t>
          </a:r>
        </a:p>
        <a:p>
          <a:pPr marL="457200" lvl="2" indent="-228600" algn="l" defTabSz="889000">
            <a:lnSpc>
              <a:spcPct val="90000"/>
            </a:lnSpc>
            <a:spcBef>
              <a:spcPct val="0"/>
            </a:spcBef>
            <a:spcAft>
              <a:spcPct val="20000"/>
            </a:spcAft>
            <a:buChar char="•"/>
          </a:pPr>
          <a:r>
            <a:rPr lang="en-US" sz="2000" kern="1200" dirty="0"/>
            <a:t>Services</a:t>
          </a:r>
        </a:p>
      </dsp:txBody>
      <dsp:txXfrm>
        <a:off x="0" y="772832"/>
        <a:ext cx="5486400" cy="4090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CC601-884C-4285-9B7D-303DFB778C5D}">
      <dsp:nvSpPr>
        <dsp:cNvPr id="0" name=""/>
        <dsp:cNvSpPr/>
      </dsp:nvSpPr>
      <dsp:spPr>
        <a:xfrm>
          <a:off x="3810190" y="917506"/>
          <a:ext cx="1904809" cy="4232971"/>
        </a:xfrm>
        <a:prstGeom prst="wedgeRectCallout">
          <a:avLst>
            <a:gd name="adj1" fmla="val 0"/>
            <a:gd name="adj2" fmla="val 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Integration of data driven public health policy with private sector economic activation</a:t>
          </a:r>
        </a:p>
        <a:p>
          <a:pPr marL="0" lvl="0" indent="0" algn="r" defTabSz="711200">
            <a:lnSpc>
              <a:spcPct val="90000"/>
            </a:lnSpc>
            <a:spcBef>
              <a:spcPct val="0"/>
            </a:spcBef>
            <a:spcAft>
              <a:spcPct val="35000"/>
            </a:spcAft>
            <a:buNone/>
          </a:pPr>
          <a:r>
            <a:rPr lang="en-US" sz="1600" kern="1200" dirty="0"/>
            <a:t>Availability of rapid testing technology for health care providers and companies</a:t>
          </a:r>
        </a:p>
        <a:p>
          <a:pPr marL="0" lvl="0" indent="0" algn="r" defTabSz="711200">
            <a:lnSpc>
              <a:spcPct val="90000"/>
            </a:lnSpc>
            <a:spcBef>
              <a:spcPct val="0"/>
            </a:spcBef>
            <a:spcAft>
              <a:spcPct val="35000"/>
            </a:spcAft>
            <a:buNone/>
          </a:pPr>
          <a:r>
            <a:rPr lang="en-US" sz="1600" kern="1200" dirty="0"/>
            <a:t>Re-establishment of consumer confidence </a:t>
          </a:r>
        </a:p>
      </dsp:txBody>
      <dsp:txXfrm>
        <a:off x="4051935" y="917506"/>
        <a:ext cx="1663065" cy="4232971"/>
      </dsp:txXfrm>
    </dsp:sp>
    <dsp:sp modelId="{BD96A50E-8F91-4B86-A010-9995A82A9574}">
      <dsp:nvSpPr>
        <dsp:cNvPr id="0" name=""/>
        <dsp:cNvSpPr/>
      </dsp:nvSpPr>
      <dsp:spPr>
        <a:xfrm>
          <a:off x="3810190" y="15245"/>
          <a:ext cx="1904809" cy="90380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marL="0" lvl="0" indent="0" algn="ctr" defTabSz="755650">
            <a:lnSpc>
              <a:spcPct val="90000"/>
            </a:lnSpc>
            <a:spcBef>
              <a:spcPct val="0"/>
            </a:spcBef>
            <a:spcAft>
              <a:spcPct val="35000"/>
            </a:spcAft>
            <a:buNone/>
          </a:pPr>
          <a:r>
            <a:rPr lang="en-US" sz="1700" kern="1200" dirty="0"/>
            <a:t>Shape of Market Recovery</a:t>
          </a:r>
        </a:p>
      </dsp:txBody>
      <dsp:txXfrm>
        <a:off x="3810190" y="15245"/>
        <a:ext cx="1904809" cy="903800"/>
      </dsp:txXfrm>
    </dsp:sp>
    <dsp:sp modelId="{51D6B7E8-6C7F-4606-B7A2-ECA0811F8886}">
      <dsp:nvSpPr>
        <dsp:cNvPr id="0" name=""/>
        <dsp:cNvSpPr/>
      </dsp:nvSpPr>
      <dsp:spPr>
        <a:xfrm>
          <a:off x="1904809" y="917506"/>
          <a:ext cx="1904809" cy="3931020"/>
        </a:xfrm>
        <a:prstGeom prst="wedgeRectCallout">
          <a:avLst>
            <a:gd name="adj1" fmla="val 62500"/>
            <a:gd name="adj2" fmla="val 2083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Increase or decline of COVID 19 cases</a:t>
          </a:r>
        </a:p>
        <a:p>
          <a:pPr marL="0" lvl="0" indent="0" algn="r" defTabSz="711200">
            <a:lnSpc>
              <a:spcPct val="90000"/>
            </a:lnSpc>
            <a:spcBef>
              <a:spcPct val="0"/>
            </a:spcBef>
            <a:spcAft>
              <a:spcPct val="35000"/>
            </a:spcAft>
            <a:buNone/>
          </a:pPr>
          <a:r>
            <a:rPr lang="en-US" sz="1600" kern="1200" dirty="0"/>
            <a:t>Hospital preparedness</a:t>
          </a:r>
        </a:p>
        <a:p>
          <a:pPr marL="0" lvl="0" indent="0" algn="r" defTabSz="711200">
            <a:lnSpc>
              <a:spcPct val="90000"/>
            </a:lnSpc>
            <a:spcBef>
              <a:spcPct val="0"/>
            </a:spcBef>
            <a:spcAft>
              <a:spcPct val="35000"/>
            </a:spcAft>
            <a:buNone/>
          </a:pPr>
          <a:r>
            <a:rPr lang="en-US" sz="1600" kern="1200" dirty="0"/>
            <a:t>Availability of therapies</a:t>
          </a:r>
        </a:p>
        <a:p>
          <a:pPr marL="0" lvl="0" indent="0" algn="r" defTabSz="711200">
            <a:lnSpc>
              <a:spcPct val="90000"/>
            </a:lnSpc>
            <a:spcBef>
              <a:spcPct val="0"/>
            </a:spcBef>
            <a:spcAft>
              <a:spcPct val="35000"/>
            </a:spcAft>
            <a:buNone/>
          </a:pPr>
          <a:r>
            <a:rPr lang="en-US" sz="1600" kern="1200" dirty="0"/>
            <a:t>Late customer payments</a:t>
          </a:r>
        </a:p>
        <a:p>
          <a:pPr marL="0" lvl="0" indent="0" algn="r" defTabSz="711200">
            <a:lnSpc>
              <a:spcPct val="90000"/>
            </a:lnSpc>
            <a:spcBef>
              <a:spcPct val="0"/>
            </a:spcBef>
            <a:spcAft>
              <a:spcPct val="35000"/>
            </a:spcAft>
            <a:buNone/>
          </a:pPr>
          <a:r>
            <a:rPr lang="en-US" sz="1600" kern="1200" dirty="0"/>
            <a:t>Access to capital</a:t>
          </a:r>
        </a:p>
      </dsp:txBody>
      <dsp:txXfrm>
        <a:off x="2146553" y="917506"/>
        <a:ext cx="1663065" cy="3931020"/>
      </dsp:txXfrm>
    </dsp:sp>
    <dsp:sp modelId="{09EC7611-A28C-428B-8EF9-42EAF8EA9EBB}">
      <dsp:nvSpPr>
        <dsp:cNvPr id="0" name=""/>
        <dsp:cNvSpPr/>
      </dsp:nvSpPr>
      <dsp:spPr>
        <a:xfrm>
          <a:off x="1904809" y="161599"/>
          <a:ext cx="1904809" cy="75590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marL="0" lvl="0" indent="0" algn="ctr" defTabSz="755650">
            <a:lnSpc>
              <a:spcPct val="90000"/>
            </a:lnSpc>
            <a:spcBef>
              <a:spcPct val="0"/>
            </a:spcBef>
            <a:spcAft>
              <a:spcPct val="35000"/>
            </a:spcAft>
            <a:buNone/>
          </a:pPr>
          <a:r>
            <a:rPr lang="en-US" sz="1700" kern="1200" dirty="0"/>
            <a:t>Length of Market Disruption</a:t>
          </a:r>
        </a:p>
      </dsp:txBody>
      <dsp:txXfrm>
        <a:off x="1904809" y="161599"/>
        <a:ext cx="1904809" cy="755906"/>
      </dsp:txXfrm>
    </dsp:sp>
    <dsp:sp modelId="{A5B0D2A9-5197-4631-B378-D51DC0F30570}">
      <dsp:nvSpPr>
        <dsp:cNvPr id="0" name=""/>
        <dsp:cNvSpPr/>
      </dsp:nvSpPr>
      <dsp:spPr>
        <a:xfrm>
          <a:off x="0" y="917506"/>
          <a:ext cx="1904809" cy="3628555"/>
        </a:xfrm>
        <a:prstGeom prst="wedgeRectCallout">
          <a:avLst>
            <a:gd name="adj1" fmla="val 62500"/>
            <a:gd name="adj2" fmla="val 2083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Preparation of  workplace</a:t>
          </a:r>
        </a:p>
        <a:p>
          <a:pPr marL="0" lvl="0" indent="0" algn="r" defTabSz="711200">
            <a:lnSpc>
              <a:spcPct val="90000"/>
            </a:lnSpc>
            <a:spcBef>
              <a:spcPct val="0"/>
            </a:spcBef>
            <a:spcAft>
              <a:spcPct val="35000"/>
            </a:spcAft>
            <a:buNone/>
          </a:pPr>
          <a:r>
            <a:rPr lang="en-US" sz="1600" kern="1200" dirty="0"/>
            <a:t>COVID 19 cases at company</a:t>
          </a:r>
        </a:p>
        <a:p>
          <a:pPr marL="0" lvl="0" indent="0" algn="r" defTabSz="711200">
            <a:lnSpc>
              <a:spcPct val="90000"/>
            </a:lnSpc>
            <a:spcBef>
              <a:spcPct val="0"/>
            </a:spcBef>
            <a:spcAft>
              <a:spcPct val="35000"/>
            </a:spcAft>
            <a:buNone/>
          </a:pPr>
          <a:r>
            <a:rPr lang="en-US" sz="1600" kern="1200" dirty="0"/>
            <a:t>Location of company COVID 19 cases</a:t>
          </a:r>
        </a:p>
        <a:p>
          <a:pPr marL="0" lvl="0" indent="0" algn="r" defTabSz="711200">
            <a:lnSpc>
              <a:spcPct val="90000"/>
            </a:lnSpc>
            <a:spcBef>
              <a:spcPct val="0"/>
            </a:spcBef>
            <a:spcAft>
              <a:spcPct val="35000"/>
            </a:spcAft>
            <a:buNone/>
          </a:pPr>
          <a:r>
            <a:rPr lang="en-US" sz="1600" kern="1200" dirty="0"/>
            <a:t>Customer market demand</a:t>
          </a:r>
        </a:p>
        <a:p>
          <a:pPr marL="0" lvl="0" indent="0" algn="r" defTabSz="711200">
            <a:lnSpc>
              <a:spcPct val="90000"/>
            </a:lnSpc>
            <a:spcBef>
              <a:spcPct val="0"/>
            </a:spcBef>
            <a:spcAft>
              <a:spcPct val="35000"/>
            </a:spcAft>
            <a:buNone/>
          </a:pPr>
          <a:r>
            <a:rPr lang="en-US" sz="1600" kern="1200" dirty="0"/>
            <a:t>Impact of on-going public health regulations</a:t>
          </a:r>
        </a:p>
      </dsp:txBody>
      <dsp:txXfrm>
        <a:off x="241744" y="917506"/>
        <a:ext cx="1663065" cy="3628555"/>
      </dsp:txXfrm>
    </dsp:sp>
    <dsp:sp modelId="{C00B5F53-5F2C-461E-B4E1-8F32D9828476}">
      <dsp:nvSpPr>
        <dsp:cNvPr id="0" name=""/>
        <dsp:cNvSpPr/>
      </dsp:nvSpPr>
      <dsp:spPr>
        <a:xfrm>
          <a:off x="0" y="312575"/>
          <a:ext cx="1904809" cy="60493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marL="0" lvl="0" indent="0" algn="ctr" defTabSz="755650">
            <a:lnSpc>
              <a:spcPct val="90000"/>
            </a:lnSpc>
            <a:spcBef>
              <a:spcPct val="0"/>
            </a:spcBef>
            <a:spcAft>
              <a:spcPct val="35000"/>
            </a:spcAft>
            <a:buNone/>
          </a:pPr>
          <a:r>
            <a:rPr lang="en-US" sz="1700" kern="1200" dirty="0"/>
            <a:t>Depth of Market Disruption</a:t>
          </a:r>
        </a:p>
      </dsp:txBody>
      <dsp:txXfrm>
        <a:off x="0" y="312575"/>
        <a:ext cx="1904809" cy="604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A16A5-9149-48D5-8B40-EFB04562268A}">
      <dsp:nvSpPr>
        <dsp:cNvPr id="0" name=""/>
        <dsp:cNvSpPr/>
      </dsp:nvSpPr>
      <dsp:spPr>
        <a:xfrm>
          <a:off x="0" y="215409"/>
          <a:ext cx="5964238" cy="90301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EDA’s Economic Adjustment Assistance (EAA) Program</a:t>
          </a:r>
          <a:endParaRPr lang="en-US" sz="2400" kern="1200" dirty="0"/>
        </a:p>
      </dsp:txBody>
      <dsp:txXfrm>
        <a:off x="0" y="215409"/>
        <a:ext cx="5964238" cy="903011"/>
      </dsp:txXfrm>
    </dsp:sp>
    <dsp:sp modelId="{9261F16A-DCBD-4D2B-B750-52FF1976EFC6}">
      <dsp:nvSpPr>
        <dsp:cNvPr id="0" name=""/>
        <dsp:cNvSpPr/>
      </dsp:nvSpPr>
      <dsp:spPr>
        <a:xfrm>
          <a:off x="0" y="1113914"/>
          <a:ext cx="5964238" cy="250343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$1.5B in supplemental funding for the Economic Adjustment Assistance program </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Funds technical, planning, and public works and infrastructure assistance</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Regions experiencing adverse economic changes that occur suddenly or over time</a:t>
          </a:r>
        </a:p>
      </dsp:txBody>
      <dsp:txXfrm>
        <a:off x="0" y="1113914"/>
        <a:ext cx="5964238" cy="2503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A16A5-9149-48D5-8B40-EFB04562268A}">
      <dsp:nvSpPr>
        <dsp:cNvPr id="0" name=""/>
        <dsp:cNvSpPr/>
      </dsp:nvSpPr>
      <dsp:spPr>
        <a:xfrm>
          <a:off x="0" y="148414"/>
          <a:ext cx="6019800" cy="6912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CARES Act EDA EAA Opportunities</a:t>
          </a:r>
          <a:endParaRPr lang="en-US" sz="2400" kern="1200" dirty="0"/>
        </a:p>
      </dsp:txBody>
      <dsp:txXfrm>
        <a:off x="0" y="148414"/>
        <a:ext cx="6019800" cy="691200"/>
      </dsp:txXfrm>
    </dsp:sp>
    <dsp:sp modelId="{9261F16A-DCBD-4D2B-B750-52FF1976EFC6}">
      <dsp:nvSpPr>
        <dsp:cNvPr id="0" name=""/>
        <dsp:cNvSpPr/>
      </dsp:nvSpPr>
      <dsp:spPr>
        <a:xfrm>
          <a:off x="0" y="836164"/>
          <a:ext cx="6019800" cy="283284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Notice of Funding Opportunity (NOFO)</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CARES Act NOFO increases funding ceiling to $30M; award floor remains $100,000</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Assistance to help communities prevent, prepare for, and respond to impacts of COVID 19</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Open funding cycle</a:t>
          </a:r>
        </a:p>
      </dsp:txBody>
      <dsp:txXfrm>
        <a:off x="0" y="836164"/>
        <a:ext cx="6019800" cy="283284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888074-713B-4295-BA87-5E8A9E63602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F701D94-2BCA-4920-89C5-18C13CE30AC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7FA234-983A-439D-8754-F411BCA607CE}" type="datetimeFigureOut">
              <a:rPr lang="en-US"/>
              <a:pPr>
                <a:defRPr/>
              </a:pPr>
              <a:t>5/13/2020</a:t>
            </a:fld>
            <a:endParaRPr lang="en-US"/>
          </a:p>
        </p:txBody>
      </p:sp>
      <p:sp>
        <p:nvSpPr>
          <p:cNvPr id="4" name="Slide Image Placeholder 3">
            <a:extLst>
              <a:ext uri="{FF2B5EF4-FFF2-40B4-BE49-F238E27FC236}">
                <a16:creationId xmlns:a16="http://schemas.microsoft.com/office/drawing/2014/main" id="{E246A64A-3833-43F4-82AF-0113ADD080D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A9DD747-CCAF-49A2-A4D0-5356531BA92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7229DE3-5717-4EB4-AC10-B82F2A5E851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7A6805A1-7DCB-4765-AC6B-13B75658E8C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1E53F97-2B2E-4511-A2D1-57E8621327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3</a:t>
            </a:fld>
            <a:endParaRPr lang="en-US"/>
          </a:p>
        </p:txBody>
      </p:sp>
    </p:spTree>
    <p:extLst>
      <p:ext uri="{BB962C8B-B14F-4D97-AF65-F5344CB8AC3E}">
        <p14:creationId xmlns:p14="http://schemas.microsoft.com/office/powerpoint/2010/main" val="367083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1E53F97-2B2E-4511-A2D1-57E8621327DD}" type="slidenum">
              <a:rPr lang="en-US" altLang="en-US" smtClean="0"/>
              <a:pPr>
                <a:defRPr/>
              </a:pPr>
              <a:t>32</a:t>
            </a:fld>
            <a:endParaRPr lang="en-US" altLang="en-US"/>
          </a:p>
        </p:txBody>
      </p:sp>
    </p:spTree>
    <p:extLst>
      <p:ext uri="{BB962C8B-B14F-4D97-AF65-F5344CB8AC3E}">
        <p14:creationId xmlns:p14="http://schemas.microsoft.com/office/powerpoint/2010/main" val="322468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1E53F97-2B2E-4511-A2D1-57E8621327DD}" type="slidenum">
              <a:rPr lang="en-US" altLang="en-US" smtClean="0"/>
              <a:pPr>
                <a:defRPr/>
              </a:pPr>
              <a:t>33</a:t>
            </a:fld>
            <a:endParaRPr lang="en-US" altLang="en-US"/>
          </a:p>
        </p:txBody>
      </p:sp>
    </p:spTree>
    <p:extLst>
      <p:ext uri="{BB962C8B-B14F-4D97-AF65-F5344CB8AC3E}">
        <p14:creationId xmlns:p14="http://schemas.microsoft.com/office/powerpoint/2010/main" val="4186173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latin typeface="Garamond" pitchFamily="18" charset="0"/>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fontAlgn="auto">
              <a:spcBef>
                <a:spcPts val="0"/>
              </a:spcBef>
              <a:spcAft>
                <a:spcPts val="0"/>
              </a:spcAft>
              <a:defRPr>
                <a:solidFill>
                  <a:srgbClr val="FFFFFF"/>
                </a:solidFill>
                <a:latin typeface="+mn-lt"/>
              </a:defRPr>
            </a:lvl1pPr>
            <a:extLst/>
          </a:lstStyle>
          <a:p>
            <a:pPr>
              <a:defRPr/>
            </a:pPr>
            <a:endParaRPr lang="en-US"/>
          </a:p>
        </p:txBody>
      </p:sp>
      <p:sp>
        <p:nvSpPr>
          <p:cNvPr id="12" name="Footer Placeholder 18"/>
          <p:cNvSpPr>
            <a:spLocks noGrp="1"/>
          </p:cNvSpPr>
          <p:nvPr>
            <p:ph type="ftr" sz="quarter" idx="11"/>
          </p:nvPr>
        </p:nvSpPr>
        <p:spPr/>
        <p:txBody>
          <a:bodyPr/>
          <a:lstStyle>
            <a:lvl1pPr fontAlgn="auto">
              <a:spcBef>
                <a:spcPts val="0"/>
              </a:spcBef>
              <a:spcAft>
                <a:spcPts val="0"/>
              </a:spcAft>
              <a:defRPr>
                <a:solidFill>
                  <a:srgbClr val="7FD13B">
                    <a:tint val="20000"/>
                  </a:srgbClr>
                </a:solidFill>
                <a:latin typeface="+mn-lt"/>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638CF5C0-EF7F-4130-BCA7-EFBD0CBAA72C}" type="slidenum">
              <a:rPr lang="en-US" altLang="en-US"/>
              <a:pPr>
                <a:defRPr/>
              </a:pPr>
              <a:t>‹#›</a:t>
            </a:fld>
            <a:endParaRPr lang="en-US" altLang="en-US"/>
          </a:p>
        </p:txBody>
      </p:sp>
    </p:spTree>
    <p:extLst>
      <p:ext uri="{BB962C8B-B14F-4D97-AF65-F5344CB8AC3E}">
        <p14:creationId xmlns:p14="http://schemas.microsoft.com/office/powerpoint/2010/main" val="9706410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smtClean="0">
                <a:latin typeface="Lucida Sans Unicode" charset="0"/>
              </a:defRPr>
            </a:lvl1pPr>
          </a:lstStyle>
          <a:p>
            <a:pPr>
              <a:defRPr/>
            </a:pPr>
            <a:fld id="{9BA50C9F-7578-4367-B6A2-C8A55E2EC007}" type="slidenum">
              <a:rPr lang="en-US" altLang="en-US"/>
              <a:pPr>
                <a:defRPr/>
              </a:pPr>
              <a:t>‹#›</a:t>
            </a:fld>
            <a:endParaRPr lang="en-US" altLang="en-US"/>
          </a:p>
        </p:txBody>
      </p:sp>
    </p:spTree>
    <p:extLst>
      <p:ext uri="{BB962C8B-B14F-4D97-AF65-F5344CB8AC3E}">
        <p14:creationId xmlns:p14="http://schemas.microsoft.com/office/powerpoint/2010/main" val="20929097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smtClean="0">
                <a:latin typeface="Lucida Sans Unicode" charset="0"/>
              </a:defRPr>
            </a:lvl1pPr>
          </a:lstStyle>
          <a:p>
            <a:pPr>
              <a:defRPr/>
            </a:pPr>
            <a:fld id="{9CDC0A23-170A-4832-9782-7CFF644D1622}" type="slidenum">
              <a:rPr lang="en-US" altLang="en-US"/>
              <a:pPr>
                <a:defRPr/>
              </a:pPr>
              <a:t>‹#›</a:t>
            </a:fld>
            <a:endParaRPr lang="en-US" altLang="en-US"/>
          </a:p>
        </p:txBody>
      </p:sp>
    </p:spTree>
    <p:extLst>
      <p:ext uri="{BB962C8B-B14F-4D97-AF65-F5344CB8AC3E}">
        <p14:creationId xmlns:p14="http://schemas.microsoft.com/office/powerpoint/2010/main" val="8190108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latin typeface="Garamond" pitchFamily="18" charset="0"/>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fontAlgn="auto">
              <a:spcBef>
                <a:spcPts val="0"/>
              </a:spcBef>
              <a:spcAft>
                <a:spcPts val="0"/>
              </a:spcAft>
              <a:defRPr>
                <a:solidFill>
                  <a:srgbClr val="FFFFFF"/>
                </a:solidFill>
                <a:latin typeface="+mn-lt"/>
              </a:defRPr>
            </a:lvl1pPr>
            <a:extLst/>
          </a:lstStyle>
          <a:p>
            <a:pPr>
              <a:defRPr/>
            </a:pPr>
            <a:endParaRPr lang="en-US"/>
          </a:p>
        </p:txBody>
      </p:sp>
      <p:sp>
        <p:nvSpPr>
          <p:cNvPr id="12" name="Footer Placeholder 18"/>
          <p:cNvSpPr>
            <a:spLocks noGrp="1"/>
          </p:cNvSpPr>
          <p:nvPr>
            <p:ph type="ftr" sz="quarter" idx="11"/>
          </p:nvPr>
        </p:nvSpPr>
        <p:spPr/>
        <p:txBody>
          <a:bodyPr/>
          <a:lstStyle>
            <a:lvl1pPr fontAlgn="auto">
              <a:spcBef>
                <a:spcPts val="0"/>
              </a:spcBef>
              <a:spcAft>
                <a:spcPts val="0"/>
              </a:spcAft>
              <a:defRPr>
                <a:solidFill>
                  <a:srgbClr val="7FD13B">
                    <a:tint val="20000"/>
                  </a:srgbClr>
                </a:solidFill>
                <a:latin typeface="+mn-lt"/>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latin typeface="Lucida Sans Unicode" charset="0"/>
              </a:defRPr>
            </a:lvl1pPr>
          </a:lstStyle>
          <a:p>
            <a:pPr>
              <a:defRPr/>
            </a:pPr>
            <a:fld id="{DBA732FC-F2F7-4332-88C9-84DC65372EF8}" type="slidenum">
              <a:rPr lang="en-US"/>
              <a:pPr>
                <a:defRPr/>
              </a:pPr>
              <a:t>‹#›</a:t>
            </a:fld>
            <a:endParaRPr lang="en-US"/>
          </a:p>
        </p:txBody>
      </p:sp>
    </p:spTree>
    <p:extLst>
      <p:ext uri="{BB962C8B-B14F-4D97-AF65-F5344CB8AC3E}">
        <p14:creationId xmlns:p14="http://schemas.microsoft.com/office/powerpoint/2010/main" val="20997148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Lucida Sans Unicode" charset="0"/>
              </a:defRPr>
            </a:lvl1pPr>
          </a:lstStyle>
          <a:p>
            <a:pPr>
              <a:defRPr/>
            </a:pPr>
            <a:fld id="{74D3CFE3-BFFC-4542-82B3-D41F6A442210}" type="slidenum">
              <a:rPr lang="en-US"/>
              <a:pPr>
                <a:defRPr/>
              </a:pPr>
              <a:t>‹#›</a:t>
            </a:fld>
            <a:endParaRPr lang="en-US"/>
          </a:p>
        </p:txBody>
      </p:sp>
    </p:spTree>
    <p:extLst>
      <p:ext uri="{BB962C8B-B14F-4D97-AF65-F5344CB8AC3E}">
        <p14:creationId xmlns:p14="http://schemas.microsoft.com/office/powerpoint/2010/main" val="30075153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latin typeface="Lucida Sans Unicode" charset="0"/>
              </a:defRPr>
            </a:lvl1pPr>
          </a:lstStyle>
          <a:p>
            <a:pPr>
              <a:defRPr/>
            </a:pPr>
            <a:fld id="{D1C249FC-F009-43E8-965A-ECDEBBB06AD6}" type="slidenum">
              <a:rPr lang="en-US"/>
              <a:pPr>
                <a:defRPr/>
              </a:pPr>
              <a:t>‹#›</a:t>
            </a:fld>
            <a:endParaRPr lang="en-US"/>
          </a:p>
        </p:txBody>
      </p:sp>
    </p:spTree>
    <p:extLst>
      <p:ext uri="{BB962C8B-B14F-4D97-AF65-F5344CB8AC3E}">
        <p14:creationId xmlns:p14="http://schemas.microsoft.com/office/powerpoint/2010/main" val="1158948608"/>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latin typeface="Lucida Sans Unicode" charset="0"/>
              </a:defRPr>
            </a:lvl1pPr>
          </a:lstStyle>
          <a:p>
            <a:pPr>
              <a:defRPr/>
            </a:pPr>
            <a:fld id="{6D63FDD2-4BA1-4FD4-9347-0D09890B44C4}" type="slidenum">
              <a:rPr lang="en-US"/>
              <a:pPr>
                <a:defRPr/>
              </a:pPr>
              <a:t>‹#›</a:t>
            </a:fld>
            <a:endParaRPr lang="en-US"/>
          </a:p>
        </p:txBody>
      </p:sp>
    </p:spTree>
    <p:extLst>
      <p:ext uri="{BB962C8B-B14F-4D97-AF65-F5344CB8AC3E}">
        <p14:creationId xmlns:p14="http://schemas.microsoft.com/office/powerpoint/2010/main" val="2209658574"/>
      </p:ext>
    </p:extLst>
  </p:cSld>
  <p:clrMapOvr>
    <a:overrideClrMapping bg1="dk1" tx1="lt1" bg2="dk2" tx2="lt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atin typeface="Lucida Sans Unicode" charset="0"/>
              </a:defRPr>
            </a:lvl1pPr>
          </a:lstStyle>
          <a:p>
            <a:pPr>
              <a:defRPr/>
            </a:pPr>
            <a:fld id="{67B78C6F-C1F0-4ED0-B9A8-54E67EDD1957}" type="slidenum">
              <a:rPr lang="en-US"/>
              <a:pPr>
                <a:defRPr/>
              </a:pPr>
              <a:t>‹#›</a:t>
            </a:fld>
            <a:endParaRPr lang="en-US"/>
          </a:p>
        </p:txBody>
      </p:sp>
    </p:spTree>
    <p:extLst>
      <p:ext uri="{BB962C8B-B14F-4D97-AF65-F5344CB8AC3E}">
        <p14:creationId xmlns:p14="http://schemas.microsoft.com/office/powerpoint/2010/main" val="1290055447"/>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latin typeface="Lucida Sans Unicode" charset="0"/>
              </a:defRPr>
            </a:lvl1pPr>
          </a:lstStyle>
          <a:p>
            <a:pPr>
              <a:defRPr/>
            </a:pPr>
            <a:fld id="{460B08F1-4393-47B4-A4EF-28A3571D30A5}" type="slidenum">
              <a:rPr lang="en-US"/>
              <a:pPr>
                <a:defRPr/>
              </a:pPr>
              <a:t>‹#›</a:t>
            </a:fld>
            <a:endParaRPr lang="en-US"/>
          </a:p>
        </p:txBody>
      </p:sp>
    </p:spTree>
    <p:extLst>
      <p:ext uri="{BB962C8B-B14F-4D97-AF65-F5344CB8AC3E}">
        <p14:creationId xmlns:p14="http://schemas.microsoft.com/office/powerpoint/2010/main" val="1919243775"/>
      </p:ext>
    </p:extLst>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17"/>
          <p:cNvSpPr>
            <a:spLocks noGrp="1"/>
          </p:cNvSpPr>
          <p:nvPr>
            <p:ph type="sldNum" sz="quarter" idx="12"/>
          </p:nvPr>
        </p:nvSpPr>
        <p:spPr/>
        <p:txBody>
          <a:bodyPr/>
          <a:lstStyle>
            <a:lvl1pPr>
              <a:defRPr>
                <a:latin typeface="Lucida Sans Unicode" charset="0"/>
              </a:defRPr>
            </a:lvl1pPr>
          </a:lstStyle>
          <a:p>
            <a:pPr>
              <a:defRPr/>
            </a:pPr>
            <a:fld id="{898628B0-B834-4170-971B-3706F6AE30A4}" type="slidenum">
              <a:rPr lang="en-US"/>
              <a:pPr>
                <a:defRPr/>
              </a:pPr>
              <a:t>‹#›</a:t>
            </a:fld>
            <a:endParaRPr lang="en-US"/>
          </a:p>
        </p:txBody>
      </p:sp>
    </p:spTree>
    <p:extLst>
      <p:ext uri="{BB962C8B-B14F-4D97-AF65-F5344CB8AC3E}">
        <p14:creationId xmlns:p14="http://schemas.microsoft.com/office/powerpoint/2010/main" val="3114808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Lucida Sans Unicode" charset="0"/>
              </a:defRPr>
            </a:lvl1pPr>
          </a:lstStyle>
          <a:p>
            <a:pPr>
              <a:defRPr/>
            </a:pPr>
            <a:fld id="{8FBDB483-DAF5-4882-9383-72AD03F08064}" type="slidenum">
              <a:rPr lang="en-US"/>
              <a:pPr>
                <a:defRPr/>
              </a:pPr>
              <a:t>‹#›</a:t>
            </a:fld>
            <a:endParaRPr lang="en-US"/>
          </a:p>
        </p:txBody>
      </p:sp>
    </p:spTree>
    <p:extLst>
      <p:ext uri="{BB962C8B-B14F-4D97-AF65-F5344CB8AC3E}">
        <p14:creationId xmlns:p14="http://schemas.microsoft.com/office/powerpoint/2010/main" val="2515080983"/>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smtClean="0">
                <a:latin typeface="Lucida Sans Unicode" charset="0"/>
              </a:defRPr>
            </a:lvl1pPr>
          </a:lstStyle>
          <a:p>
            <a:pPr>
              <a:defRPr/>
            </a:pPr>
            <a:fld id="{E0968DDA-09F0-48E9-805D-767D302CC958}" type="slidenum">
              <a:rPr lang="en-US" altLang="en-US"/>
              <a:pPr>
                <a:defRPr/>
              </a:pPr>
              <a:t>‹#›</a:t>
            </a:fld>
            <a:endParaRPr lang="en-US" altLang="en-US"/>
          </a:p>
        </p:txBody>
      </p:sp>
    </p:spTree>
    <p:extLst>
      <p:ext uri="{BB962C8B-B14F-4D97-AF65-F5344CB8AC3E}">
        <p14:creationId xmlns:p14="http://schemas.microsoft.com/office/powerpoint/2010/main" val="4107680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white"/>
              </a:solidFill>
              <a:latin typeface="Garamond" pitchFamily="18" charset="0"/>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12" name="Footer Placeholder 5"/>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rgbClr val="FFFFFF"/>
                </a:solidFill>
                <a:latin typeface="Lucida Sans Unicode" charset="0"/>
              </a:defRPr>
            </a:lvl1pPr>
          </a:lstStyle>
          <a:p>
            <a:pPr>
              <a:defRPr/>
            </a:pPr>
            <a:fld id="{58AE24AB-BF55-4F84-AC62-03ACD9CECA70}" type="slidenum">
              <a:rPr lang="en-US"/>
              <a:pPr>
                <a:defRPr/>
              </a:pPr>
              <a:t>‹#›</a:t>
            </a:fld>
            <a:endParaRPr lang="en-US"/>
          </a:p>
        </p:txBody>
      </p:sp>
    </p:spTree>
    <p:extLst>
      <p:ext uri="{BB962C8B-B14F-4D97-AF65-F5344CB8AC3E}">
        <p14:creationId xmlns:p14="http://schemas.microsoft.com/office/powerpoint/2010/main" val="288360600"/>
      </p:ext>
    </p:extLst>
  </p:cSld>
  <p:clrMapOvr>
    <a:overrideClrMapping bg1="dk1" tx1="lt1" bg2="dk2" tx2="lt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Lucida Sans Unicode" charset="0"/>
              </a:defRPr>
            </a:lvl1pPr>
          </a:lstStyle>
          <a:p>
            <a:pPr>
              <a:defRPr/>
            </a:pPr>
            <a:fld id="{3A9AC056-514D-40A6-8338-7871C3CBF924}" type="slidenum">
              <a:rPr lang="en-US"/>
              <a:pPr>
                <a:defRPr/>
              </a:pPr>
              <a:t>‹#›</a:t>
            </a:fld>
            <a:endParaRPr lang="en-US"/>
          </a:p>
        </p:txBody>
      </p:sp>
    </p:spTree>
    <p:extLst>
      <p:ext uri="{BB962C8B-B14F-4D97-AF65-F5344CB8AC3E}">
        <p14:creationId xmlns:p14="http://schemas.microsoft.com/office/powerpoint/2010/main" val="21645423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Lucida Sans Unicode" charset="0"/>
              </a:defRPr>
            </a:lvl1pPr>
          </a:lstStyle>
          <a:p>
            <a:pPr>
              <a:defRPr/>
            </a:pPr>
            <a:fld id="{DB4EB60D-8100-4549-BB96-40750F4FA17E}" type="slidenum">
              <a:rPr lang="en-US"/>
              <a:pPr>
                <a:defRPr/>
              </a:pPr>
              <a:t>‹#›</a:t>
            </a:fld>
            <a:endParaRPr lang="en-US"/>
          </a:p>
        </p:txBody>
      </p:sp>
    </p:spTree>
    <p:extLst>
      <p:ext uri="{BB962C8B-B14F-4D97-AF65-F5344CB8AC3E}">
        <p14:creationId xmlns:p14="http://schemas.microsoft.com/office/powerpoint/2010/main" val="37374706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8CF5C0-EF7F-4130-BCA7-EFBD0CBAA72C}" type="slidenum">
              <a:rPr lang="en-US" altLang="en-US" smtClean="0"/>
              <a:pPr>
                <a:defRPr/>
              </a:pPr>
              <a:t>‹#›</a:t>
            </a:fld>
            <a:endParaRPr lang="en-US" altLang="en-US"/>
          </a:p>
        </p:txBody>
      </p:sp>
    </p:spTree>
    <p:extLst>
      <p:ext uri="{BB962C8B-B14F-4D97-AF65-F5344CB8AC3E}">
        <p14:creationId xmlns:p14="http://schemas.microsoft.com/office/powerpoint/2010/main" val="3168348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968DDA-09F0-48E9-805D-767D302CC958}" type="slidenum">
              <a:rPr lang="en-US" altLang="en-US" smtClean="0"/>
              <a:pPr>
                <a:defRPr/>
              </a:pPr>
              <a:t>‹#›</a:t>
            </a:fld>
            <a:endParaRPr lang="en-US" altLang="en-US"/>
          </a:p>
        </p:txBody>
      </p:sp>
    </p:spTree>
    <p:extLst>
      <p:ext uri="{BB962C8B-B14F-4D97-AF65-F5344CB8AC3E}">
        <p14:creationId xmlns:p14="http://schemas.microsoft.com/office/powerpoint/2010/main" val="230226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B1F143-B49E-4FFE-A948-72E11E5E62C2}" type="slidenum">
              <a:rPr lang="en-US" altLang="en-US" smtClean="0"/>
              <a:pPr>
                <a:defRPr/>
              </a:pPr>
              <a:t>‹#›</a:t>
            </a:fld>
            <a:endParaRPr lang="en-US" altLang="en-US"/>
          </a:p>
        </p:txBody>
      </p:sp>
    </p:spTree>
    <p:extLst>
      <p:ext uri="{BB962C8B-B14F-4D97-AF65-F5344CB8AC3E}">
        <p14:creationId xmlns:p14="http://schemas.microsoft.com/office/powerpoint/2010/main" val="321189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E02E2A77-E1EA-4D3D-90BD-AAFB9DB7FBED}" type="slidenum">
              <a:rPr lang="en-US" altLang="en-US" smtClean="0"/>
              <a:pPr>
                <a:defRPr/>
              </a:pPr>
              <a:t>‹#›</a:t>
            </a:fld>
            <a:endParaRPr lang="en-US" altLang="en-US"/>
          </a:p>
        </p:txBody>
      </p:sp>
    </p:spTree>
    <p:extLst>
      <p:ext uri="{BB962C8B-B14F-4D97-AF65-F5344CB8AC3E}">
        <p14:creationId xmlns:p14="http://schemas.microsoft.com/office/powerpoint/2010/main" val="2211186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2" name="Slide Number Placeholder 11"/>
          <p:cNvSpPr>
            <a:spLocks noGrp="1"/>
          </p:cNvSpPr>
          <p:nvPr>
            <p:ph type="sldNum" sz="quarter" idx="12"/>
          </p:nvPr>
        </p:nvSpPr>
        <p:spPr/>
        <p:txBody>
          <a:bodyPr/>
          <a:lstStyle/>
          <a:p>
            <a:pPr>
              <a:defRPr/>
            </a:pPr>
            <a:fld id="{00987252-910F-47BD-82FD-3252578B96DF}" type="slidenum">
              <a:rPr lang="en-US" altLang="en-US" smtClean="0"/>
              <a:pPr>
                <a:defRPr/>
              </a:pPr>
              <a:t>‹#›</a:t>
            </a:fld>
            <a:endParaRPr lang="en-US" altLang="en-US"/>
          </a:p>
        </p:txBody>
      </p:sp>
    </p:spTree>
    <p:extLst>
      <p:ext uri="{BB962C8B-B14F-4D97-AF65-F5344CB8AC3E}">
        <p14:creationId xmlns:p14="http://schemas.microsoft.com/office/powerpoint/2010/main" val="3963263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200C3691-6F12-4397-9484-30C03E2680DD}" type="slidenum">
              <a:rPr lang="en-US" altLang="en-US" smtClean="0"/>
              <a:pPr>
                <a:defRPr/>
              </a:pPr>
              <a:t>‹#›</a:t>
            </a:fld>
            <a:endParaRPr lang="en-US" altLang="en-US"/>
          </a:p>
        </p:txBody>
      </p:sp>
    </p:spTree>
    <p:extLst>
      <p:ext uri="{BB962C8B-B14F-4D97-AF65-F5344CB8AC3E}">
        <p14:creationId xmlns:p14="http://schemas.microsoft.com/office/powerpoint/2010/main" val="3343735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7C2575B-73C0-4BB0-81C2-C8FC43445545}" type="slidenum">
              <a:rPr lang="en-US" altLang="en-US" smtClean="0"/>
              <a:pPr>
                <a:defRPr/>
              </a:pPr>
              <a:t>‹#›</a:t>
            </a:fld>
            <a:endParaRPr lang="en-US" altLang="en-US"/>
          </a:p>
        </p:txBody>
      </p:sp>
    </p:spTree>
    <p:extLst>
      <p:ext uri="{BB962C8B-B14F-4D97-AF65-F5344CB8AC3E}">
        <p14:creationId xmlns:p14="http://schemas.microsoft.com/office/powerpoint/2010/main" val="422764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6AB1F143-B49E-4FFE-A948-72E11E5E62C2}" type="slidenum">
              <a:rPr lang="en-US" altLang="en-US"/>
              <a:pPr>
                <a:defRPr/>
              </a:pPr>
              <a:t>‹#›</a:t>
            </a:fld>
            <a:endParaRPr lang="en-US" altLang="en-US"/>
          </a:p>
        </p:txBody>
      </p:sp>
    </p:spTree>
    <p:extLst>
      <p:ext uri="{BB962C8B-B14F-4D97-AF65-F5344CB8AC3E}">
        <p14:creationId xmlns:p14="http://schemas.microsoft.com/office/powerpoint/2010/main" val="3876060599"/>
      </p:ext>
    </p:extLst>
  </p:cSld>
  <p:clrMapOvr>
    <a:overrideClrMapping bg1="dk1" tx1="lt1" bg2="dk2" tx2="lt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DE97E986-5614-4FBE-9B8D-8F91C3E0370C}" type="slidenum">
              <a:rPr lang="en-US" altLang="en-US" smtClean="0"/>
              <a:pPr>
                <a:defRPr/>
              </a:pPr>
              <a:t>‹#›</a:t>
            </a:fld>
            <a:endParaRPr lang="en-US" altLang="en-US"/>
          </a:p>
        </p:txBody>
      </p:sp>
    </p:spTree>
    <p:extLst>
      <p:ext uri="{BB962C8B-B14F-4D97-AF65-F5344CB8AC3E}">
        <p14:creationId xmlns:p14="http://schemas.microsoft.com/office/powerpoint/2010/main" val="4294920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a:xfrm>
            <a:off x="2624326" y="6356351"/>
            <a:ext cx="4433638" cy="365125"/>
          </a:xfrm>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646288FB-D7D9-4F4A-95C1-4E921DB7214C}" type="slidenum">
              <a:rPr lang="en-US" altLang="en-US" smtClean="0"/>
              <a:pPr>
                <a:defRPr/>
              </a:pPr>
              <a:t>‹#›</a:t>
            </a:fld>
            <a:endParaRPr lang="en-US" altLang="en-US"/>
          </a:p>
        </p:txBody>
      </p:sp>
    </p:spTree>
    <p:extLst>
      <p:ext uri="{BB962C8B-B14F-4D97-AF65-F5344CB8AC3E}">
        <p14:creationId xmlns:p14="http://schemas.microsoft.com/office/powerpoint/2010/main" val="793946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BA50C9F-7578-4367-B6A2-C8A55E2EC007}" type="slidenum">
              <a:rPr lang="en-US" altLang="en-US" smtClean="0"/>
              <a:pPr>
                <a:defRPr/>
              </a:pPr>
              <a:t>‹#›</a:t>
            </a:fld>
            <a:endParaRPr lang="en-US" altLang="en-US"/>
          </a:p>
        </p:txBody>
      </p:sp>
    </p:spTree>
    <p:extLst>
      <p:ext uri="{BB962C8B-B14F-4D97-AF65-F5344CB8AC3E}">
        <p14:creationId xmlns:p14="http://schemas.microsoft.com/office/powerpoint/2010/main" val="67918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CDC0A23-170A-4832-9782-7CFF644D1622}" type="slidenum">
              <a:rPr lang="en-US" altLang="en-US" smtClean="0"/>
              <a:pPr>
                <a:defRPr/>
              </a:pPr>
              <a:t>‹#›</a:t>
            </a:fld>
            <a:endParaRPr lang="en-US" altLang="en-US"/>
          </a:p>
        </p:txBody>
      </p:sp>
    </p:spTree>
    <p:extLst>
      <p:ext uri="{BB962C8B-B14F-4D97-AF65-F5344CB8AC3E}">
        <p14:creationId xmlns:p14="http://schemas.microsoft.com/office/powerpoint/2010/main" val="273387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E02E2A77-E1EA-4D3D-90BD-AAFB9DB7FBED}" type="slidenum">
              <a:rPr lang="en-US" altLang="en-US"/>
              <a:pPr>
                <a:defRPr/>
              </a:pPr>
              <a:t>‹#›</a:t>
            </a:fld>
            <a:endParaRPr lang="en-US" altLang="en-US"/>
          </a:p>
        </p:txBody>
      </p:sp>
    </p:spTree>
    <p:extLst>
      <p:ext uri="{BB962C8B-B14F-4D97-AF65-F5344CB8AC3E}">
        <p14:creationId xmlns:p14="http://schemas.microsoft.com/office/powerpoint/2010/main" val="2858470112"/>
      </p:ext>
    </p:extLst>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Lucida Sans Unicode" charset="0"/>
              </a:defRPr>
            </a:lvl1pPr>
          </a:lstStyle>
          <a:p>
            <a:pPr>
              <a:defRPr/>
            </a:pPr>
            <a:fld id="{00987252-910F-47BD-82FD-3252578B96DF}" type="slidenum">
              <a:rPr lang="en-US" altLang="en-US"/>
              <a:pPr>
                <a:defRPr/>
              </a:pPr>
              <a:t>‹#›</a:t>
            </a:fld>
            <a:endParaRPr lang="en-US" altLang="en-US"/>
          </a:p>
        </p:txBody>
      </p:sp>
    </p:spTree>
    <p:extLst>
      <p:ext uri="{BB962C8B-B14F-4D97-AF65-F5344CB8AC3E}">
        <p14:creationId xmlns:p14="http://schemas.microsoft.com/office/powerpoint/2010/main" val="4292293507"/>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200C3691-6F12-4397-9484-30C03E2680DD}" type="slidenum">
              <a:rPr lang="en-US" altLang="en-US"/>
              <a:pPr>
                <a:defRPr/>
              </a:pPr>
              <a:t>‹#›</a:t>
            </a:fld>
            <a:endParaRPr lang="en-US" altLang="en-US"/>
          </a:p>
        </p:txBody>
      </p:sp>
    </p:spTree>
    <p:extLst>
      <p:ext uri="{BB962C8B-B14F-4D97-AF65-F5344CB8AC3E}">
        <p14:creationId xmlns:p14="http://schemas.microsoft.com/office/powerpoint/2010/main" val="2959963468"/>
      </p:ext>
    </p:extLst>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17"/>
          <p:cNvSpPr>
            <a:spLocks noGrp="1"/>
          </p:cNvSpPr>
          <p:nvPr>
            <p:ph type="sldNum" sz="quarter" idx="12"/>
          </p:nvPr>
        </p:nvSpPr>
        <p:spPr/>
        <p:txBody>
          <a:bodyPr/>
          <a:lstStyle>
            <a:lvl1pPr>
              <a:defRPr smtClean="0">
                <a:latin typeface="Lucida Sans Unicode" charset="0"/>
              </a:defRPr>
            </a:lvl1pPr>
          </a:lstStyle>
          <a:p>
            <a:pPr>
              <a:defRPr/>
            </a:pPr>
            <a:fld id="{A7C2575B-73C0-4BB0-81C2-C8FC43445545}" type="slidenum">
              <a:rPr lang="en-US" altLang="en-US"/>
              <a:pPr>
                <a:defRPr/>
              </a:pPr>
              <a:t>‹#›</a:t>
            </a:fld>
            <a:endParaRPr lang="en-US" altLang="en-US"/>
          </a:p>
        </p:txBody>
      </p:sp>
    </p:spTree>
    <p:extLst>
      <p:ext uri="{BB962C8B-B14F-4D97-AF65-F5344CB8AC3E}">
        <p14:creationId xmlns:p14="http://schemas.microsoft.com/office/powerpoint/2010/main" val="24406225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Lucida Sans Unicode" charset="0"/>
              </a:defRPr>
            </a:lvl1pPr>
          </a:lstStyle>
          <a:p>
            <a:pPr>
              <a:defRPr/>
            </a:pPr>
            <a:fld id="{DE97E986-5614-4FBE-9B8D-8F91C3E0370C}" type="slidenum">
              <a:rPr lang="en-US" altLang="en-US"/>
              <a:pPr>
                <a:defRPr/>
              </a:pPr>
              <a:t>‹#›</a:t>
            </a:fld>
            <a:endParaRPr lang="en-US" altLang="en-US"/>
          </a:p>
        </p:txBody>
      </p:sp>
    </p:spTree>
    <p:extLst>
      <p:ext uri="{BB962C8B-B14F-4D97-AF65-F5344CB8AC3E}">
        <p14:creationId xmlns:p14="http://schemas.microsoft.com/office/powerpoint/2010/main" val="2476479505"/>
      </p:ext>
    </p:extLst>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white"/>
              </a:solidFill>
              <a:latin typeface="Garamond" pitchFamily="18" charset="0"/>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50800" dist="26940" dir="5400000" rotWithShape="0">
              <a:srgbClr val="000000">
                <a:alpha val="45999"/>
              </a:srgbClr>
            </a:outerShdw>
          </a:effectLst>
        </p:spPr>
        <p:txBody>
          <a:bodyPr anchor="ctr"/>
          <a:lstStyle/>
          <a:p>
            <a:pPr>
              <a:defRPr/>
            </a:pPr>
            <a:endParaRPr lang="en-US" dirty="0">
              <a:solidFill>
                <a:prstClr val="white"/>
              </a:solidFill>
              <a:latin typeface="+mn-lt"/>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12" name="Footer Placeholder 5"/>
          <p:cNvSpPr>
            <a:spLocks noGrp="1"/>
          </p:cNvSpPr>
          <p:nvPr>
            <p:ph type="ftr" sz="quarter" idx="11"/>
          </p:nvPr>
        </p:nvSpPr>
        <p:spPr/>
        <p:txBody>
          <a:bodyPr/>
          <a:lstStyle>
            <a:lvl1pPr fontAlgn="auto">
              <a:spcBef>
                <a:spcPts val="0"/>
              </a:spcBef>
              <a:spcAft>
                <a:spcPts val="0"/>
              </a:spcAft>
              <a:defRPr>
                <a:solidFill>
                  <a:prstClr val="white"/>
                </a:solidFill>
                <a:latin typeface="+mn-lt"/>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rgbClr val="FFFFFF"/>
                </a:solidFill>
                <a:latin typeface="Lucida Sans Unicode" charset="0"/>
              </a:defRPr>
            </a:lvl1pPr>
          </a:lstStyle>
          <a:p>
            <a:pPr>
              <a:defRPr/>
            </a:pPr>
            <a:fld id="{646288FB-D7D9-4F4A-95C1-4E921DB7214C}" type="slidenum">
              <a:rPr lang="en-US" altLang="en-US"/>
              <a:pPr>
                <a:defRPr/>
              </a:pPr>
              <a:t>‹#›</a:t>
            </a:fld>
            <a:endParaRPr lang="en-US" altLang="en-US"/>
          </a:p>
        </p:txBody>
      </p:sp>
    </p:spTree>
    <p:extLst>
      <p:ext uri="{BB962C8B-B14F-4D97-AF65-F5344CB8AC3E}">
        <p14:creationId xmlns:p14="http://schemas.microsoft.com/office/powerpoint/2010/main" val="4260309802"/>
      </p:ext>
    </p:extLst>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latin typeface="Garamond" pitchFamily="18" charset="0"/>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Garamond" pitchFamily="18" charset="0"/>
                <a:ea typeface="+mn-ea"/>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Garamond" pitchFamily="18" charset="0"/>
                <a:ea typeface="+mn-ea"/>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solidFill>
                  <a:srgbClr val="000000"/>
                </a:solidFill>
                <a:latin typeface="Garamond" charset="0"/>
              </a:defRPr>
            </a:lvl1pPr>
          </a:lstStyle>
          <a:p>
            <a:pPr>
              <a:defRPr/>
            </a:pPr>
            <a:fld id="{6AD1C288-3829-4F58-89EB-4FE2E20E90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ransition/>
  <p:hf hdr="0" ftr="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fontAlgn="base">
        <a:spcBef>
          <a:spcPct val="0"/>
        </a:spcBef>
        <a:spcAft>
          <a:spcPct val="0"/>
        </a:spcAft>
        <a:defRPr sz="4100" b="1">
          <a:solidFill>
            <a:schemeClr val="tx2"/>
          </a:solidFill>
          <a:latin typeface="Lucida Sans Unicode" pitchFamily="34" charset="0"/>
          <a:ea typeface="ＭＳ Ｐゴシック" charset="0"/>
        </a:defRPr>
      </a:lvl2pPr>
      <a:lvl3pPr algn="l" rtl="0" fontAlgn="base">
        <a:spcBef>
          <a:spcPct val="0"/>
        </a:spcBef>
        <a:spcAft>
          <a:spcPct val="0"/>
        </a:spcAft>
        <a:defRPr sz="4100" b="1">
          <a:solidFill>
            <a:schemeClr val="tx2"/>
          </a:solidFill>
          <a:latin typeface="Lucida Sans Unicode" pitchFamily="34" charset="0"/>
          <a:ea typeface="ＭＳ Ｐゴシック" charset="0"/>
        </a:defRPr>
      </a:lvl3pPr>
      <a:lvl4pPr algn="l" rtl="0" fontAlgn="base">
        <a:spcBef>
          <a:spcPct val="0"/>
        </a:spcBef>
        <a:spcAft>
          <a:spcPct val="0"/>
        </a:spcAft>
        <a:defRPr sz="4100" b="1">
          <a:solidFill>
            <a:schemeClr val="tx2"/>
          </a:solidFill>
          <a:latin typeface="Lucida Sans Unicode" pitchFamily="34" charset="0"/>
          <a:ea typeface="ＭＳ Ｐゴシック" charset="0"/>
        </a:defRPr>
      </a:lvl4pPr>
      <a:lvl5pPr algn="l" rtl="0" fontAlgn="base">
        <a:spcBef>
          <a:spcPct val="0"/>
        </a:spcBef>
        <a:spcAft>
          <a:spcPct val="0"/>
        </a:spcAft>
        <a:defRPr sz="4100" b="1">
          <a:solidFill>
            <a:schemeClr val="tx2"/>
          </a:solidFill>
          <a:latin typeface="Lucida Sans Unicode" pitchFamily="34" charset="0"/>
          <a:ea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ＭＳ Ｐゴシック" charset="0"/>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ＭＳ Ｐゴシック" charset="0"/>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ＭＳ Ｐゴシック" charset="0"/>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ＭＳ Ｐゴシック" charset="0"/>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solidFill>
                <a:prstClr val="black"/>
              </a:solidFill>
              <a:latin typeface="Garamond" pitchFamily="18" charset="0"/>
              <a:cs typeface="+mn-cs"/>
            </a:endParaRPr>
          </a:p>
        </p:txBody>
      </p:sp>
      <p:sp>
        <p:nvSpPr>
          <p:cNvPr id="2051"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Garamond" pitchFamily="18" charset="0"/>
                <a:ea typeface="+mn-ea"/>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Garamond" pitchFamily="18" charset="0"/>
                <a:ea typeface="+mn-ea"/>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Garamond" charset="0"/>
              </a:defRPr>
            </a:lvl1pPr>
          </a:lstStyle>
          <a:p>
            <a:pPr>
              <a:defRPr/>
            </a:pPr>
            <a:fld id="{4040A621-ECBF-4867-AF4C-68991695F7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ransition/>
  <p:hf hdr="0" ftr="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fontAlgn="base">
        <a:spcBef>
          <a:spcPct val="0"/>
        </a:spcBef>
        <a:spcAft>
          <a:spcPct val="0"/>
        </a:spcAft>
        <a:defRPr sz="4100" b="1">
          <a:solidFill>
            <a:schemeClr val="tx2"/>
          </a:solidFill>
          <a:latin typeface="Lucida Sans Unicode" pitchFamily="34" charset="0"/>
          <a:ea typeface="ＭＳ Ｐゴシック" charset="0"/>
        </a:defRPr>
      </a:lvl2pPr>
      <a:lvl3pPr algn="l" rtl="0" fontAlgn="base">
        <a:spcBef>
          <a:spcPct val="0"/>
        </a:spcBef>
        <a:spcAft>
          <a:spcPct val="0"/>
        </a:spcAft>
        <a:defRPr sz="4100" b="1">
          <a:solidFill>
            <a:schemeClr val="tx2"/>
          </a:solidFill>
          <a:latin typeface="Lucida Sans Unicode" pitchFamily="34" charset="0"/>
          <a:ea typeface="ＭＳ Ｐゴシック" charset="0"/>
        </a:defRPr>
      </a:lvl3pPr>
      <a:lvl4pPr algn="l" rtl="0" fontAlgn="base">
        <a:spcBef>
          <a:spcPct val="0"/>
        </a:spcBef>
        <a:spcAft>
          <a:spcPct val="0"/>
        </a:spcAft>
        <a:defRPr sz="4100" b="1">
          <a:solidFill>
            <a:schemeClr val="tx2"/>
          </a:solidFill>
          <a:latin typeface="Lucida Sans Unicode" pitchFamily="34" charset="0"/>
          <a:ea typeface="ＭＳ Ｐゴシック" charset="0"/>
        </a:defRPr>
      </a:lvl4pPr>
      <a:lvl5pPr algn="l" rtl="0" fontAlgn="base">
        <a:spcBef>
          <a:spcPct val="0"/>
        </a:spcBef>
        <a:spcAft>
          <a:spcPct val="0"/>
        </a:spcAft>
        <a:defRPr sz="4100" b="1">
          <a:solidFill>
            <a:schemeClr val="tx2"/>
          </a:solidFill>
          <a:latin typeface="Lucida Sans Unicode" pitchFamily="34" charset="0"/>
          <a:ea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ＭＳ Ｐゴシック" charset="0"/>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ＭＳ Ｐゴシック" charset="0"/>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ＭＳ Ｐゴシック" charset="0"/>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ＭＳ Ｐゴシック" charset="0"/>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6AD1C288-3829-4F58-89EB-4FE2E20E9008}" type="slidenum">
              <a:rPr lang="en-US" altLang="en-US" smtClean="0"/>
              <a:pPr>
                <a:defRPr/>
              </a:pPr>
              <a:t>‹#›</a:t>
            </a:fld>
            <a:endParaRPr lang="en-US" altLang="en-US"/>
          </a:p>
        </p:txBody>
      </p:sp>
    </p:spTree>
    <p:extLst>
      <p:ext uri="{BB962C8B-B14F-4D97-AF65-F5344CB8AC3E}">
        <p14:creationId xmlns:p14="http://schemas.microsoft.com/office/powerpoint/2010/main" val="381443388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diagramDrawing" Target="../diagrams/drawing7.xml"/><Relationship Id="rId3" Type="http://schemas.openxmlformats.org/officeDocument/2006/relationships/diagramLayout" Target="../diagrams/layout6.xml"/><Relationship Id="rId7" Type="http://schemas.openxmlformats.org/officeDocument/2006/relationships/image" Target="../media/image21.png"/><Relationship Id="rId12" Type="http://schemas.openxmlformats.org/officeDocument/2006/relationships/diagramColors" Target="../diagrams/colors7.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11" Type="http://schemas.openxmlformats.org/officeDocument/2006/relationships/diagramQuickStyle" Target="../diagrams/quickStyle7.xml"/><Relationship Id="rId5" Type="http://schemas.openxmlformats.org/officeDocument/2006/relationships/diagramColors" Target="../diagrams/colors6.xml"/><Relationship Id="rId10" Type="http://schemas.openxmlformats.org/officeDocument/2006/relationships/diagramLayout" Target="../diagrams/layout7.xml"/><Relationship Id="rId4" Type="http://schemas.openxmlformats.org/officeDocument/2006/relationships/diagramQuickStyle" Target="../diagrams/quickStyle6.xml"/><Relationship Id="rId9" Type="http://schemas.openxmlformats.org/officeDocument/2006/relationships/diagramData" Target="../diagrams/data7.xml"/><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image" Target="../media/image21.png"/><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2.xml"/><Relationship Id="rId7" Type="http://schemas.openxmlformats.org/officeDocument/2006/relationships/image" Target="../media/image18.jpeg"/><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3.xml"/><Relationship Id="rId7" Type="http://schemas.openxmlformats.org/officeDocument/2006/relationships/image" Target="../media/image18.jpeg"/><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4.xml"/><Relationship Id="rId7" Type="http://schemas.openxmlformats.org/officeDocument/2006/relationships/image" Target="../media/image18.jpeg"/><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5.xml"/><Relationship Id="rId7" Type="http://schemas.openxmlformats.org/officeDocument/2006/relationships/image" Target="../media/image18.jpeg"/><Relationship Id="rId2" Type="http://schemas.openxmlformats.org/officeDocument/2006/relationships/diagramData" Target="../diagrams/data15.xml"/><Relationship Id="rId1" Type="http://schemas.openxmlformats.org/officeDocument/2006/relationships/slideLayout" Target="../slideLayouts/slideLayout2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6.xml"/><Relationship Id="rId7" Type="http://schemas.openxmlformats.org/officeDocument/2006/relationships/image" Target="../media/image18.jpeg"/><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5.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diagramLayout" Target="../diagrams/layout17.xml"/><Relationship Id="rId7" Type="http://schemas.openxmlformats.org/officeDocument/2006/relationships/image" Target="../media/image22.png"/><Relationship Id="rId2" Type="http://schemas.openxmlformats.org/officeDocument/2006/relationships/diagramData" Target="../diagrams/data17.xml"/><Relationship Id="rId1" Type="http://schemas.openxmlformats.org/officeDocument/2006/relationships/slideLayout" Target="../slideLayouts/slideLayout2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8.xml"/><Relationship Id="rId7" Type="http://schemas.openxmlformats.org/officeDocument/2006/relationships/image" Target="../media/image20.gif"/><Relationship Id="rId2" Type="http://schemas.openxmlformats.org/officeDocument/2006/relationships/diagramData" Target="../diagrams/data18.xml"/><Relationship Id="rId1" Type="http://schemas.openxmlformats.org/officeDocument/2006/relationships/slideLayout" Target="../slideLayouts/slideLayout2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9.xml"/><Relationship Id="rId7" Type="http://schemas.openxmlformats.org/officeDocument/2006/relationships/image" Target="../media/image18.jpeg"/><Relationship Id="rId2" Type="http://schemas.openxmlformats.org/officeDocument/2006/relationships/diagramData" Target="../diagrams/data19.xml"/><Relationship Id="rId1" Type="http://schemas.openxmlformats.org/officeDocument/2006/relationships/slideLayout" Target="../slideLayouts/slideLayout2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0.xml"/><Relationship Id="rId7" Type="http://schemas.openxmlformats.org/officeDocument/2006/relationships/image" Target="../media/image18.jpeg"/><Relationship Id="rId2" Type="http://schemas.openxmlformats.org/officeDocument/2006/relationships/diagramData" Target="../diagrams/data20.xml"/><Relationship Id="rId1" Type="http://schemas.openxmlformats.org/officeDocument/2006/relationships/slideLayout" Target="../slideLayouts/slideLayout2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1.xml"/><Relationship Id="rId7" Type="http://schemas.openxmlformats.org/officeDocument/2006/relationships/image" Target="../media/image18.jpeg"/><Relationship Id="rId2" Type="http://schemas.openxmlformats.org/officeDocument/2006/relationships/diagramData" Target="../diagrams/data21.xml"/><Relationship Id="rId1" Type="http://schemas.openxmlformats.org/officeDocument/2006/relationships/slideLayout" Target="../slideLayouts/slideLayout2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2.xml"/><Relationship Id="rId7" Type="http://schemas.openxmlformats.org/officeDocument/2006/relationships/image" Target="../media/image18.jpeg"/><Relationship Id="rId2" Type="http://schemas.openxmlformats.org/officeDocument/2006/relationships/diagramData" Target="../diagrams/data22.xml"/><Relationship Id="rId1" Type="http://schemas.openxmlformats.org/officeDocument/2006/relationships/slideLayout" Target="../slideLayouts/slideLayout2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3.xml"/><Relationship Id="rId7" Type="http://schemas.openxmlformats.org/officeDocument/2006/relationships/image" Target="../media/image18.jpeg"/><Relationship Id="rId2" Type="http://schemas.openxmlformats.org/officeDocument/2006/relationships/diagramData" Target="../diagrams/data23.xml"/><Relationship Id="rId1" Type="http://schemas.openxmlformats.org/officeDocument/2006/relationships/slideLayout" Target="../slideLayouts/slideLayout2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emf"/><Relationship Id="rId3" Type="http://schemas.openxmlformats.org/officeDocument/2006/relationships/image" Target="../media/image8.png"/><Relationship Id="rId7" Type="http://schemas.openxmlformats.org/officeDocument/2006/relationships/image" Target="../media/image11.jpg"/><Relationship Id="rId12"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0.jpg"/><Relationship Id="rId11" Type="http://schemas.openxmlformats.org/officeDocument/2006/relationships/image" Target="../media/image15.emf"/><Relationship Id="rId5" Type="http://schemas.openxmlformats.org/officeDocument/2006/relationships/hyperlink" Target="https://www.palgrave.com/page/detail/economic-development-from-the-state-and-local-perspective-david-j-robinson/?isb=9781137320674" TargetMode="External"/><Relationship Id="rId1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9.emf"/><Relationship Id="rId9" Type="http://schemas.openxmlformats.org/officeDocument/2006/relationships/image" Target="../media/image13.png"/><Relationship Id="rId1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4.xml"/><Relationship Id="rId7" Type="http://schemas.openxmlformats.org/officeDocument/2006/relationships/image" Target="../media/image18.jpeg"/><Relationship Id="rId2" Type="http://schemas.openxmlformats.org/officeDocument/2006/relationships/diagramData" Target="../diagrams/data24.xml"/><Relationship Id="rId1" Type="http://schemas.openxmlformats.org/officeDocument/2006/relationships/slideLayout" Target="../slideLayouts/slideLayout2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20.gif"/><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20.gif"/><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726C-30CC-41C5-988F-D720BD773BE0}"/>
              </a:ext>
            </a:extLst>
          </p:cNvPr>
          <p:cNvSpPr>
            <a:spLocks noGrp="1"/>
          </p:cNvSpPr>
          <p:nvPr>
            <p:ph type="ctrTitle"/>
          </p:nvPr>
        </p:nvSpPr>
        <p:spPr/>
        <p:txBody>
          <a:bodyPr/>
          <a:lstStyle/>
          <a:p>
            <a:r>
              <a:rPr lang="en-US" dirty="0"/>
              <a:t>COVID 19 Economic Recovery Strategy</a:t>
            </a:r>
          </a:p>
        </p:txBody>
      </p:sp>
      <p:sp>
        <p:nvSpPr>
          <p:cNvPr id="3" name="Subtitle 2">
            <a:extLst>
              <a:ext uri="{FF2B5EF4-FFF2-40B4-BE49-F238E27FC236}">
                <a16:creationId xmlns:a16="http://schemas.microsoft.com/office/drawing/2014/main" id="{D3B9B19C-959E-49F6-8F63-776874237394}"/>
              </a:ext>
            </a:extLst>
          </p:cNvPr>
          <p:cNvSpPr>
            <a:spLocks noGrp="1"/>
          </p:cNvSpPr>
          <p:nvPr>
            <p:ph type="subTitle" idx="1"/>
          </p:nvPr>
        </p:nvSpPr>
        <p:spPr/>
        <p:txBody>
          <a:bodyPr/>
          <a:lstStyle/>
          <a:p>
            <a:r>
              <a:rPr lang="en-US" dirty="0"/>
              <a:t>The Montrose Group, LLC</a:t>
            </a:r>
          </a:p>
        </p:txBody>
      </p:sp>
      <p:pic>
        <p:nvPicPr>
          <p:cNvPr id="6" name="Picture 5" descr="A picture containing drawing&#10;&#10;Description automatically generated">
            <a:extLst>
              <a:ext uri="{FF2B5EF4-FFF2-40B4-BE49-F238E27FC236}">
                <a16:creationId xmlns:a16="http://schemas.microsoft.com/office/drawing/2014/main" id="{47AF98C3-1A3B-42E0-A73A-6C1BC26AB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76200"/>
            <a:ext cx="1734313" cy="685800"/>
          </a:xfrm>
          <a:prstGeom prst="rect">
            <a:avLst/>
          </a:prstGeom>
        </p:spPr>
      </p:pic>
      <p:pic>
        <p:nvPicPr>
          <p:cNvPr id="1026" name="Picture 2" descr="CCAO | County Commissioners Association of Ohio">
            <a:extLst>
              <a:ext uri="{FF2B5EF4-FFF2-40B4-BE49-F238E27FC236}">
                <a16:creationId xmlns:a16="http://schemas.microsoft.com/office/drawing/2014/main" id="{6AD95481-70E7-4429-8254-C45ADBF271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5A9C5056-6859-4CE7-84B4-69F519783C71}"/>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A87371AA-53AD-4561-AB37-56E3B35E8B4F}"/>
              </a:ext>
            </a:extLst>
          </p:cNvPr>
          <p:cNvSpPr>
            <a:spLocks noGrp="1"/>
          </p:cNvSpPr>
          <p:nvPr>
            <p:ph type="sldNum" sz="quarter" idx="12"/>
          </p:nvPr>
        </p:nvSpPr>
        <p:spPr/>
        <p:txBody>
          <a:bodyPr/>
          <a:lstStyle/>
          <a:p>
            <a:pPr>
              <a:defRPr/>
            </a:pPr>
            <a:fld id="{638CF5C0-EF7F-4130-BCA7-EFBD0CBAA72C}" type="slidenum">
              <a:rPr lang="en-US" altLang="en-US" smtClean="0"/>
              <a:pPr>
                <a:defRPr/>
              </a:pPr>
              <a:t>1</a:t>
            </a:fld>
            <a:endParaRPr lang="en-US" altLang="en-US"/>
          </a:p>
        </p:txBody>
      </p:sp>
    </p:spTree>
    <p:extLst>
      <p:ext uri="{BB962C8B-B14F-4D97-AF65-F5344CB8AC3E}">
        <p14:creationId xmlns:p14="http://schemas.microsoft.com/office/powerpoint/2010/main" val="242672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DE3A6A-6331-427F-9C22-78A0B82F5248}"/>
              </a:ext>
            </a:extLst>
          </p:cNvPr>
          <p:cNvSpPr>
            <a:spLocks noGrp="1"/>
          </p:cNvSpPr>
          <p:nvPr>
            <p:ph type="title"/>
          </p:nvPr>
        </p:nvSpPr>
        <p:spPr>
          <a:xfrm>
            <a:off x="152400" y="2857500"/>
            <a:ext cx="2057400" cy="1143000"/>
          </a:xfrm>
        </p:spPr>
        <p:txBody>
          <a:bodyPr>
            <a:noAutofit/>
          </a:bodyPr>
          <a:lstStyle/>
          <a:p>
            <a:r>
              <a:rPr lang="en-US" sz="3600" b="1" dirty="0"/>
              <a:t>Montrose Group COVID 19 Economic Recovery Strategy</a:t>
            </a:r>
          </a:p>
        </p:txBody>
      </p:sp>
      <p:graphicFrame>
        <p:nvGraphicFramePr>
          <p:cNvPr id="4" name="Content Placeholder 5">
            <a:extLst>
              <a:ext uri="{FF2B5EF4-FFF2-40B4-BE49-F238E27FC236}">
                <a16:creationId xmlns:a16="http://schemas.microsoft.com/office/drawing/2014/main" id="{F32F0811-44D9-4EF7-BC77-43AC35FC76DB}"/>
              </a:ext>
            </a:extLst>
          </p:cNvPr>
          <p:cNvGraphicFramePr>
            <a:graphicFrameLocks noGrp="1"/>
          </p:cNvGraphicFramePr>
          <p:nvPr>
            <p:ph idx="1"/>
            <p:extLst>
              <p:ext uri="{D42A27DB-BD31-4B8C-83A1-F6EECF244321}">
                <p14:modId xmlns:p14="http://schemas.microsoft.com/office/powerpoint/2010/main" val="2918750108"/>
              </p:ext>
            </p:extLst>
          </p:nvPr>
        </p:nvGraphicFramePr>
        <p:xfrm>
          <a:off x="3073400" y="1219200"/>
          <a:ext cx="5715000"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91A7842-F942-43D8-BA46-42F4C0D636C9}"/>
              </a:ext>
            </a:extLst>
          </p:cNvPr>
          <p:cNvSpPr txBox="1"/>
          <p:nvPr/>
        </p:nvSpPr>
        <p:spPr>
          <a:xfrm>
            <a:off x="3429000" y="880646"/>
            <a:ext cx="5359400" cy="338554"/>
          </a:xfrm>
          <a:prstGeom prst="rect">
            <a:avLst/>
          </a:prstGeom>
          <a:noFill/>
        </p:spPr>
        <p:txBody>
          <a:bodyPr wrap="square" rtlCol="0">
            <a:spAutoFit/>
          </a:bodyPr>
          <a:lstStyle/>
          <a:p>
            <a:r>
              <a:rPr lang="en-US" sz="1600" dirty="0"/>
              <a:t>Factors Impacting Company Reopening Decision</a:t>
            </a:r>
          </a:p>
        </p:txBody>
      </p:sp>
      <p:pic>
        <p:nvPicPr>
          <p:cNvPr id="6" name="Picture 5" descr="A picture containing drawing&#10;&#10;Description automatically generated">
            <a:extLst>
              <a:ext uri="{FF2B5EF4-FFF2-40B4-BE49-F238E27FC236}">
                <a16:creationId xmlns:a16="http://schemas.microsoft.com/office/drawing/2014/main" id="{34DCD466-937E-496B-AC61-62CDEEAC0F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7" name="Picture 2" descr="CCAO | County Commissioners Association of Ohio">
            <a:extLst>
              <a:ext uri="{FF2B5EF4-FFF2-40B4-BE49-F238E27FC236}">
                <a16:creationId xmlns:a16="http://schemas.microsoft.com/office/drawing/2014/main" id="{D76C1169-C82F-47E3-8735-1E941E7D7A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19B508B-D274-4927-9B94-F7A69065B6DF}"/>
              </a:ext>
            </a:extLst>
          </p:cNvPr>
          <p:cNvSpPr>
            <a:spLocks noGrp="1"/>
          </p:cNvSpPr>
          <p:nvPr>
            <p:ph type="dt" sz="half" idx="10"/>
          </p:nvPr>
        </p:nvSpPr>
        <p:spPr/>
        <p:txBody>
          <a:bodyPr/>
          <a:lstStyle/>
          <a:p>
            <a:pPr>
              <a:defRPr/>
            </a:pPr>
            <a:r>
              <a:rPr lang="en-US" dirty="0"/>
              <a:t>5/14/20</a:t>
            </a:r>
          </a:p>
        </p:txBody>
      </p:sp>
      <p:sp>
        <p:nvSpPr>
          <p:cNvPr id="8" name="Slide Number Placeholder 7">
            <a:extLst>
              <a:ext uri="{FF2B5EF4-FFF2-40B4-BE49-F238E27FC236}">
                <a16:creationId xmlns:a16="http://schemas.microsoft.com/office/drawing/2014/main" id="{2E6986A4-E6F5-45D3-8892-137744FC59C8}"/>
              </a:ext>
            </a:extLst>
          </p:cNvPr>
          <p:cNvSpPr>
            <a:spLocks noGrp="1"/>
          </p:cNvSpPr>
          <p:nvPr>
            <p:ph type="sldNum" sz="quarter" idx="12"/>
          </p:nvPr>
        </p:nvSpPr>
        <p:spPr/>
        <p:txBody>
          <a:bodyPr/>
          <a:lstStyle/>
          <a:p>
            <a:pPr>
              <a:defRPr/>
            </a:pPr>
            <a:fld id="{E0968DDA-09F0-48E9-805D-767D302CC958}" type="slidenum">
              <a:rPr lang="en-US" altLang="en-US" smtClean="0"/>
              <a:pPr>
                <a:defRPr/>
              </a:pPr>
              <a:t>10</a:t>
            </a:fld>
            <a:endParaRPr lang="en-US" altLang="en-US"/>
          </a:p>
        </p:txBody>
      </p:sp>
    </p:spTree>
    <p:extLst>
      <p:ext uri="{BB962C8B-B14F-4D97-AF65-F5344CB8AC3E}">
        <p14:creationId xmlns:p14="http://schemas.microsoft.com/office/powerpoint/2010/main" val="362042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2D7E4-F319-474D-B1F4-ED776C233199}"/>
              </a:ext>
            </a:extLst>
          </p:cNvPr>
          <p:cNvSpPr>
            <a:spLocks noGrp="1"/>
          </p:cNvSpPr>
          <p:nvPr>
            <p:ph type="title"/>
          </p:nvPr>
        </p:nvSpPr>
        <p:spPr>
          <a:xfrm>
            <a:off x="228600" y="2667000"/>
            <a:ext cx="2057400" cy="1143000"/>
          </a:xfrm>
        </p:spPr>
        <p:txBody>
          <a:bodyPr>
            <a:noAutofit/>
          </a:bodyPr>
          <a:lstStyle/>
          <a:p>
            <a:r>
              <a:rPr lang="en-US" sz="3600" b="1" dirty="0"/>
              <a:t>Montrose Group COVID 19 Economic Recovery Strategy</a:t>
            </a:r>
          </a:p>
        </p:txBody>
      </p:sp>
      <p:graphicFrame>
        <p:nvGraphicFramePr>
          <p:cNvPr id="4" name="Content Placeholder 10">
            <a:extLst>
              <a:ext uri="{FF2B5EF4-FFF2-40B4-BE49-F238E27FC236}">
                <a16:creationId xmlns:a16="http://schemas.microsoft.com/office/drawing/2014/main" id="{7C79561F-085B-4411-9721-2D7856261608}"/>
              </a:ext>
            </a:extLst>
          </p:cNvPr>
          <p:cNvGraphicFramePr>
            <a:graphicFrameLocks noGrp="1"/>
          </p:cNvGraphicFramePr>
          <p:nvPr>
            <p:ph idx="1"/>
            <p:extLst>
              <p:ext uri="{D42A27DB-BD31-4B8C-83A1-F6EECF244321}">
                <p14:modId xmlns:p14="http://schemas.microsoft.com/office/powerpoint/2010/main" val="2984560469"/>
              </p:ext>
            </p:extLst>
          </p:nvPr>
        </p:nvGraphicFramePr>
        <p:xfrm>
          <a:off x="2901950" y="863600"/>
          <a:ext cx="5486400" cy="512127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drawing&#10;&#10;Description automatically generated">
            <a:extLst>
              <a:ext uri="{FF2B5EF4-FFF2-40B4-BE49-F238E27FC236}">
                <a16:creationId xmlns:a16="http://schemas.microsoft.com/office/drawing/2014/main" id="{249C452C-F032-4F9A-A403-44942A482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8B6B1C28-A76E-4B47-9CAD-9A7C7C3DD6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1FE11767-A092-4C3E-9053-B060828E3784}"/>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BBB7CC83-ED73-4482-9EB3-EBA7223BB913}"/>
              </a:ext>
            </a:extLst>
          </p:cNvPr>
          <p:cNvSpPr>
            <a:spLocks noGrp="1"/>
          </p:cNvSpPr>
          <p:nvPr>
            <p:ph type="sldNum" sz="quarter" idx="12"/>
          </p:nvPr>
        </p:nvSpPr>
        <p:spPr/>
        <p:txBody>
          <a:bodyPr/>
          <a:lstStyle/>
          <a:p>
            <a:pPr>
              <a:defRPr/>
            </a:pPr>
            <a:fld id="{E0968DDA-09F0-48E9-805D-767D302CC958}" type="slidenum">
              <a:rPr lang="en-US" altLang="en-US" smtClean="0"/>
              <a:pPr>
                <a:defRPr/>
              </a:pPr>
              <a:t>11</a:t>
            </a:fld>
            <a:endParaRPr lang="en-US" altLang="en-US"/>
          </a:p>
        </p:txBody>
      </p:sp>
    </p:spTree>
    <p:extLst>
      <p:ext uri="{BB962C8B-B14F-4D97-AF65-F5344CB8AC3E}">
        <p14:creationId xmlns:p14="http://schemas.microsoft.com/office/powerpoint/2010/main" val="135990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3B72B2-0C61-46BB-8A34-57A9FD58932B}"/>
              </a:ext>
            </a:extLst>
          </p:cNvPr>
          <p:cNvSpPr>
            <a:spLocks noGrp="1"/>
          </p:cNvSpPr>
          <p:nvPr>
            <p:ph type="title"/>
          </p:nvPr>
        </p:nvSpPr>
        <p:spPr/>
        <p:txBody>
          <a:bodyPr>
            <a:normAutofit/>
          </a:bodyPr>
          <a:lstStyle/>
          <a:p>
            <a:r>
              <a:rPr lang="en-US" sz="3600" b="1" dirty="0"/>
              <a:t>Montrose Group COVID 19 Economic Recovery Strategy</a:t>
            </a:r>
          </a:p>
        </p:txBody>
      </p:sp>
      <p:graphicFrame>
        <p:nvGraphicFramePr>
          <p:cNvPr id="2059" name="Content Placeholder 2058">
            <a:extLst>
              <a:ext uri="{FF2B5EF4-FFF2-40B4-BE49-F238E27FC236}">
                <a16:creationId xmlns:a16="http://schemas.microsoft.com/office/drawing/2014/main" id="{73BADDCA-E763-4366-AB30-B1DB2BBDD0E6}"/>
              </a:ext>
            </a:extLst>
          </p:cNvPr>
          <p:cNvGraphicFramePr>
            <a:graphicFrameLocks noGrp="1"/>
          </p:cNvGraphicFramePr>
          <p:nvPr>
            <p:ph idx="1"/>
            <p:extLst>
              <p:ext uri="{D42A27DB-BD31-4B8C-83A1-F6EECF244321}">
                <p14:modId xmlns:p14="http://schemas.microsoft.com/office/powerpoint/2010/main" val="147697825"/>
              </p:ext>
            </p:extLst>
          </p:nvPr>
        </p:nvGraphicFramePr>
        <p:xfrm>
          <a:off x="2901950" y="863600"/>
          <a:ext cx="5486400" cy="5121275"/>
        </p:xfrm>
        <a:graphic>
          <a:graphicData uri="http://schemas.openxmlformats.org/drawingml/2006/chart">
            <c:chart xmlns:c="http://schemas.openxmlformats.org/drawingml/2006/chart" xmlns:r="http://schemas.openxmlformats.org/officeDocument/2006/relationships" r:id="rId2"/>
          </a:graphicData>
        </a:graphic>
      </p:graphicFrame>
      <p:pic>
        <p:nvPicPr>
          <p:cNvPr id="46" name="Picture 45" descr="A picture containing drawing&#10;&#10;Description automatically generated">
            <a:extLst>
              <a:ext uri="{FF2B5EF4-FFF2-40B4-BE49-F238E27FC236}">
                <a16:creationId xmlns:a16="http://schemas.microsoft.com/office/drawing/2014/main" id="{7AC321EA-07B4-4136-8487-25ED0312E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5" name="Picture 2" descr="CCAO | County Commissioners Association of Ohio">
            <a:extLst>
              <a:ext uri="{FF2B5EF4-FFF2-40B4-BE49-F238E27FC236}">
                <a16:creationId xmlns:a16="http://schemas.microsoft.com/office/drawing/2014/main" id="{F36709A6-8929-480E-BD61-8868842858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6F724F6-118B-4AC3-AB07-C1B2F8280BA0}"/>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06C02D53-524A-4E06-BDBD-A2731CE32967}"/>
              </a:ext>
            </a:extLst>
          </p:cNvPr>
          <p:cNvSpPr>
            <a:spLocks noGrp="1"/>
          </p:cNvSpPr>
          <p:nvPr>
            <p:ph type="sldNum" sz="quarter" idx="12"/>
          </p:nvPr>
        </p:nvSpPr>
        <p:spPr/>
        <p:txBody>
          <a:bodyPr/>
          <a:lstStyle/>
          <a:p>
            <a:pPr>
              <a:defRPr/>
            </a:pPr>
            <a:fld id="{E0968DDA-09F0-48E9-805D-767D302CC958}" type="slidenum">
              <a:rPr lang="en-US" altLang="en-US" smtClean="0"/>
              <a:pPr>
                <a:defRPr/>
              </a:pPr>
              <a:t>12</a:t>
            </a:fld>
            <a:endParaRPr lang="en-US" altLang="en-US"/>
          </a:p>
        </p:txBody>
      </p:sp>
    </p:spTree>
    <p:extLst>
      <p:ext uri="{BB962C8B-B14F-4D97-AF65-F5344CB8AC3E}">
        <p14:creationId xmlns:p14="http://schemas.microsoft.com/office/powerpoint/2010/main" val="93848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9604-1093-468F-B9B8-7E457C19E153}"/>
              </a:ext>
            </a:extLst>
          </p:cNvPr>
          <p:cNvSpPr>
            <a:spLocks noGrp="1"/>
          </p:cNvSpPr>
          <p:nvPr>
            <p:ph type="title"/>
          </p:nvPr>
        </p:nvSpPr>
        <p:spPr>
          <a:xfrm>
            <a:off x="157162" y="2463800"/>
            <a:ext cx="2437148" cy="131277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534A445A-43D8-4727-A982-082CB776A5DF}"/>
              </a:ext>
            </a:extLst>
          </p:cNvPr>
          <p:cNvGraphicFramePr>
            <a:graphicFrameLocks noGrp="1"/>
          </p:cNvGraphicFramePr>
          <p:nvPr>
            <p:ph idx="1"/>
            <p:extLst>
              <p:ext uri="{D42A27DB-BD31-4B8C-83A1-F6EECF244321}">
                <p14:modId xmlns:p14="http://schemas.microsoft.com/office/powerpoint/2010/main" val="1022658744"/>
              </p:ext>
            </p:extLst>
          </p:nvPr>
        </p:nvGraphicFramePr>
        <p:xfrm>
          <a:off x="457200" y="1600200"/>
          <a:ext cx="5715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economic development administration logo">
            <a:extLst>
              <a:ext uri="{FF2B5EF4-FFF2-40B4-BE49-F238E27FC236}">
                <a16:creationId xmlns:a16="http://schemas.microsoft.com/office/drawing/2014/main" id="{C92C20CF-CF55-4985-BAC5-3E911FCF72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90" y="900157"/>
            <a:ext cx="1664219" cy="142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FA0985-0785-4C35-A7AC-04B922D01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018" y="76200"/>
            <a:ext cx="1870064" cy="579132"/>
          </a:xfrm>
          <a:prstGeom prst="rect">
            <a:avLst/>
          </a:prstGeom>
        </p:spPr>
      </p:pic>
      <p:graphicFrame>
        <p:nvGraphicFramePr>
          <p:cNvPr id="8" name="Content Placeholder 5">
            <a:extLst>
              <a:ext uri="{FF2B5EF4-FFF2-40B4-BE49-F238E27FC236}">
                <a16:creationId xmlns:a16="http://schemas.microsoft.com/office/drawing/2014/main" id="{7DA361C7-A1CA-4929-A007-20BA646D30D9}"/>
              </a:ext>
            </a:extLst>
          </p:cNvPr>
          <p:cNvGraphicFramePr>
            <a:graphicFrameLocks/>
          </p:cNvGraphicFramePr>
          <p:nvPr>
            <p:extLst>
              <p:ext uri="{D42A27DB-BD31-4B8C-83A1-F6EECF244321}">
                <p14:modId xmlns:p14="http://schemas.microsoft.com/office/powerpoint/2010/main" val="4040791146"/>
              </p:ext>
            </p:extLst>
          </p:nvPr>
        </p:nvGraphicFramePr>
        <p:xfrm>
          <a:off x="2780780" y="2438400"/>
          <a:ext cx="5964238" cy="38282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2" descr="CCAO | County Commissioners Association of Ohio">
            <a:extLst>
              <a:ext uri="{FF2B5EF4-FFF2-40B4-BE49-F238E27FC236}">
                <a16:creationId xmlns:a16="http://schemas.microsoft.com/office/drawing/2014/main" id="{616789DA-EC25-41ED-ABE1-F11CFABB58D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18FFB6BA-428B-4BBB-ABE6-7FEA990E3BCE}"/>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CA95E834-FEFF-48FD-87EF-1059DC28C53C}"/>
              </a:ext>
            </a:extLst>
          </p:cNvPr>
          <p:cNvSpPr>
            <a:spLocks noGrp="1"/>
          </p:cNvSpPr>
          <p:nvPr>
            <p:ph type="sldNum" sz="quarter" idx="12"/>
          </p:nvPr>
        </p:nvSpPr>
        <p:spPr/>
        <p:txBody>
          <a:bodyPr/>
          <a:lstStyle/>
          <a:p>
            <a:pPr>
              <a:defRPr/>
            </a:pPr>
            <a:fld id="{E0968DDA-09F0-48E9-805D-767D302CC958}" type="slidenum">
              <a:rPr lang="en-US" altLang="en-US" smtClean="0"/>
              <a:pPr>
                <a:defRPr/>
              </a:pPr>
              <a:t>13</a:t>
            </a:fld>
            <a:endParaRPr lang="en-US" altLang="en-US"/>
          </a:p>
        </p:txBody>
      </p:sp>
    </p:spTree>
    <p:extLst>
      <p:ext uri="{BB962C8B-B14F-4D97-AF65-F5344CB8AC3E}">
        <p14:creationId xmlns:p14="http://schemas.microsoft.com/office/powerpoint/2010/main" val="102494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9604-1093-468F-B9B8-7E457C19E153}"/>
              </a:ext>
            </a:extLst>
          </p:cNvPr>
          <p:cNvSpPr>
            <a:spLocks noGrp="1"/>
          </p:cNvSpPr>
          <p:nvPr>
            <p:ph type="title"/>
          </p:nvPr>
        </p:nvSpPr>
        <p:spPr>
          <a:xfrm>
            <a:off x="152400" y="2772615"/>
            <a:ext cx="2360948" cy="131277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534A445A-43D8-4727-A982-082CB776A5DF}"/>
              </a:ext>
            </a:extLst>
          </p:cNvPr>
          <p:cNvGraphicFramePr>
            <a:graphicFrameLocks noGrp="1"/>
          </p:cNvGraphicFramePr>
          <p:nvPr>
            <p:ph idx="1"/>
          </p:nvPr>
        </p:nvGraphicFramePr>
        <p:xfrm>
          <a:off x="457200" y="1600200"/>
          <a:ext cx="5715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economic development administration logo">
            <a:extLst>
              <a:ext uri="{FF2B5EF4-FFF2-40B4-BE49-F238E27FC236}">
                <a16:creationId xmlns:a16="http://schemas.microsoft.com/office/drawing/2014/main" id="{C92C20CF-CF55-4985-BAC5-3E911FCF72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816585"/>
            <a:ext cx="1567230" cy="1567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FA0985-0785-4C35-A7AC-04B922D01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018" y="76200"/>
            <a:ext cx="1870064" cy="579132"/>
          </a:xfrm>
          <a:prstGeom prst="rect">
            <a:avLst/>
          </a:prstGeom>
        </p:spPr>
      </p:pic>
      <p:graphicFrame>
        <p:nvGraphicFramePr>
          <p:cNvPr id="8" name="Content Placeholder 5">
            <a:extLst>
              <a:ext uri="{FF2B5EF4-FFF2-40B4-BE49-F238E27FC236}">
                <a16:creationId xmlns:a16="http://schemas.microsoft.com/office/drawing/2014/main" id="{7DA361C7-A1CA-4929-A007-20BA646D30D9}"/>
              </a:ext>
            </a:extLst>
          </p:cNvPr>
          <p:cNvGraphicFramePr>
            <a:graphicFrameLocks/>
          </p:cNvGraphicFramePr>
          <p:nvPr>
            <p:extLst>
              <p:ext uri="{D42A27DB-BD31-4B8C-83A1-F6EECF244321}">
                <p14:modId xmlns:p14="http://schemas.microsoft.com/office/powerpoint/2010/main" val="27457106"/>
              </p:ext>
            </p:extLst>
          </p:nvPr>
        </p:nvGraphicFramePr>
        <p:xfrm>
          <a:off x="2667000" y="2441999"/>
          <a:ext cx="6019800" cy="38139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2" descr="CCAO | County Commissioners Association of Ohio">
            <a:extLst>
              <a:ext uri="{FF2B5EF4-FFF2-40B4-BE49-F238E27FC236}">
                <a16:creationId xmlns:a16="http://schemas.microsoft.com/office/drawing/2014/main" id="{F2B75C67-D82A-4670-951C-5F8FFDA6448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EC20EE00-05DA-438E-945A-64BD8BBE3951}"/>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87F3716A-E69B-49CA-9BF3-01E269C4088A}"/>
              </a:ext>
            </a:extLst>
          </p:cNvPr>
          <p:cNvSpPr>
            <a:spLocks noGrp="1"/>
          </p:cNvSpPr>
          <p:nvPr>
            <p:ph type="sldNum" sz="quarter" idx="12"/>
          </p:nvPr>
        </p:nvSpPr>
        <p:spPr/>
        <p:txBody>
          <a:bodyPr/>
          <a:lstStyle/>
          <a:p>
            <a:pPr>
              <a:defRPr/>
            </a:pPr>
            <a:fld id="{E0968DDA-09F0-48E9-805D-767D302CC958}" type="slidenum">
              <a:rPr lang="en-US" altLang="en-US" smtClean="0"/>
              <a:pPr>
                <a:defRPr/>
              </a:pPr>
              <a:t>14</a:t>
            </a:fld>
            <a:endParaRPr lang="en-US" altLang="en-US"/>
          </a:p>
        </p:txBody>
      </p:sp>
    </p:spTree>
    <p:extLst>
      <p:ext uri="{BB962C8B-B14F-4D97-AF65-F5344CB8AC3E}">
        <p14:creationId xmlns:p14="http://schemas.microsoft.com/office/powerpoint/2010/main" val="17789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99D90-70F4-444C-BF47-93E7EDFD583B}"/>
              </a:ext>
            </a:extLst>
          </p:cNvPr>
          <p:cNvSpPr>
            <a:spLocks noGrp="1"/>
          </p:cNvSpPr>
          <p:nvPr>
            <p:ph type="title"/>
          </p:nvPr>
        </p:nvSpPr>
        <p:spPr>
          <a:xfrm>
            <a:off x="304800" y="2743200"/>
            <a:ext cx="2261363" cy="1143000"/>
          </a:xfrm>
        </p:spPr>
        <p:txBody>
          <a:bodyPr>
            <a:noAutofit/>
          </a:bodyPr>
          <a:lstStyle/>
          <a:p>
            <a:r>
              <a:rPr lang="en-US" sz="3600" b="1" dirty="0"/>
              <a:t>Montrose Group COVID 19</a:t>
            </a:r>
            <a:br>
              <a:rPr lang="en-US" sz="3600" b="1" dirty="0"/>
            </a:br>
            <a:r>
              <a:rPr lang="en-US" sz="3600" b="1" dirty="0"/>
              <a:t>Economic Recovery Strategy</a:t>
            </a:r>
          </a:p>
        </p:txBody>
      </p:sp>
      <p:graphicFrame>
        <p:nvGraphicFramePr>
          <p:cNvPr id="4" name="Content Placeholder 3">
            <a:extLst>
              <a:ext uri="{FF2B5EF4-FFF2-40B4-BE49-F238E27FC236}">
                <a16:creationId xmlns:a16="http://schemas.microsoft.com/office/drawing/2014/main" id="{1625AD63-365D-4E3D-82DA-BCA8BF20F73F}"/>
              </a:ext>
            </a:extLst>
          </p:cNvPr>
          <p:cNvGraphicFramePr>
            <a:graphicFrameLocks noGrp="1"/>
          </p:cNvGraphicFramePr>
          <p:nvPr>
            <p:ph idx="1"/>
            <p:extLst>
              <p:ext uri="{D42A27DB-BD31-4B8C-83A1-F6EECF244321}">
                <p14:modId xmlns:p14="http://schemas.microsoft.com/office/powerpoint/2010/main" val="3732140200"/>
              </p:ext>
            </p:extLst>
          </p:nvPr>
        </p:nvGraphicFramePr>
        <p:xfrm>
          <a:off x="2819400" y="762000"/>
          <a:ext cx="5568950" cy="522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6C1FCDB1-B4B7-411A-A7F7-41B101ADCA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5686699B-B8E4-4AA5-B0A0-21332120DB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C7B9969B-4814-4303-A76B-83BA7908DB4D}"/>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517657A9-2CBE-4A26-9326-914F9650A875}"/>
              </a:ext>
            </a:extLst>
          </p:cNvPr>
          <p:cNvSpPr>
            <a:spLocks noGrp="1"/>
          </p:cNvSpPr>
          <p:nvPr>
            <p:ph type="sldNum" sz="quarter" idx="12"/>
          </p:nvPr>
        </p:nvSpPr>
        <p:spPr/>
        <p:txBody>
          <a:bodyPr/>
          <a:lstStyle/>
          <a:p>
            <a:pPr>
              <a:defRPr/>
            </a:pPr>
            <a:fld id="{E0968DDA-09F0-48E9-805D-767D302CC958}" type="slidenum">
              <a:rPr lang="en-US" altLang="en-US" smtClean="0"/>
              <a:pPr>
                <a:defRPr/>
              </a:pPr>
              <a:t>15</a:t>
            </a:fld>
            <a:endParaRPr lang="en-US" altLang="en-US"/>
          </a:p>
        </p:txBody>
      </p:sp>
    </p:spTree>
    <p:extLst>
      <p:ext uri="{BB962C8B-B14F-4D97-AF65-F5344CB8AC3E}">
        <p14:creationId xmlns:p14="http://schemas.microsoft.com/office/powerpoint/2010/main" val="206850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167A74-60D8-43DB-B065-F6AB1FFD1B5B}"/>
              </a:ext>
            </a:extLst>
          </p:cNvPr>
          <p:cNvSpPr>
            <a:spLocks noGrp="1"/>
          </p:cNvSpPr>
          <p:nvPr>
            <p:ph type="title"/>
          </p:nvPr>
        </p:nvSpPr>
        <p:spPr>
          <a:xfrm>
            <a:off x="152400" y="2667000"/>
            <a:ext cx="2590800" cy="1143000"/>
          </a:xfrm>
        </p:spPr>
        <p:txBody>
          <a:bodyPr>
            <a:noAutofit/>
          </a:bodyPr>
          <a:lstStyle/>
          <a:p>
            <a:r>
              <a:rPr lang="en-US" sz="3600" b="1" dirty="0"/>
              <a:t>Montrose Group COVID 19 Economic Recovery</a:t>
            </a:r>
            <a:br>
              <a:rPr lang="en-US" sz="3600" b="1" dirty="0"/>
            </a:br>
            <a:r>
              <a:rPr lang="en-US" sz="3600" b="1" dirty="0"/>
              <a:t>Strategy</a:t>
            </a:r>
          </a:p>
        </p:txBody>
      </p:sp>
      <p:graphicFrame>
        <p:nvGraphicFramePr>
          <p:cNvPr id="4" name="Content Placeholder 3">
            <a:extLst>
              <a:ext uri="{FF2B5EF4-FFF2-40B4-BE49-F238E27FC236}">
                <a16:creationId xmlns:a16="http://schemas.microsoft.com/office/drawing/2014/main" id="{B5E5CF12-5240-4DB6-84F6-783C8D16C84A}"/>
              </a:ext>
            </a:extLst>
          </p:cNvPr>
          <p:cNvGraphicFramePr>
            <a:graphicFrameLocks noGrp="1"/>
          </p:cNvGraphicFramePr>
          <p:nvPr>
            <p:ph idx="1"/>
            <p:extLst>
              <p:ext uri="{D42A27DB-BD31-4B8C-83A1-F6EECF244321}">
                <p14:modId xmlns:p14="http://schemas.microsoft.com/office/powerpoint/2010/main" val="3584834685"/>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2A88C50D-2315-4DA5-8F6B-1D714330EA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DD8418D7-F3CA-40C6-9E6D-EDC23D4DC3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EE0C64B2-0368-4E5D-BA2D-951FD9452AE7}"/>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D7EA8730-7DA8-40F9-93A7-D16361A29DB6}"/>
              </a:ext>
            </a:extLst>
          </p:cNvPr>
          <p:cNvSpPr>
            <a:spLocks noGrp="1"/>
          </p:cNvSpPr>
          <p:nvPr>
            <p:ph type="sldNum" sz="quarter" idx="12"/>
          </p:nvPr>
        </p:nvSpPr>
        <p:spPr/>
        <p:txBody>
          <a:bodyPr/>
          <a:lstStyle/>
          <a:p>
            <a:pPr>
              <a:defRPr/>
            </a:pPr>
            <a:fld id="{E0968DDA-09F0-48E9-805D-767D302CC958}" type="slidenum">
              <a:rPr lang="en-US" altLang="en-US" smtClean="0"/>
              <a:pPr>
                <a:defRPr/>
              </a:pPr>
              <a:t>16</a:t>
            </a:fld>
            <a:endParaRPr lang="en-US" altLang="en-US"/>
          </a:p>
        </p:txBody>
      </p:sp>
    </p:spTree>
    <p:extLst>
      <p:ext uri="{BB962C8B-B14F-4D97-AF65-F5344CB8AC3E}">
        <p14:creationId xmlns:p14="http://schemas.microsoft.com/office/powerpoint/2010/main" val="202437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C3AD35-2625-4E15-ACE9-108A1DA96200}"/>
              </a:ext>
            </a:extLst>
          </p:cNvPr>
          <p:cNvSpPr>
            <a:spLocks noGrp="1"/>
          </p:cNvSpPr>
          <p:nvPr>
            <p:ph type="title"/>
          </p:nvPr>
        </p:nvSpPr>
        <p:spPr>
          <a:xfrm>
            <a:off x="228600" y="2857500"/>
            <a:ext cx="2057400" cy="1143000"/>
          </a:xfrm>
        </p:spPr>
        <p:txBody>
          <a:bodyPr>
            <a:no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18CAB69B-CD4C-4FAA-A84A-6B54BB37E027}"/>
              </a:ext>
            </a:extLst>
          </p:cNvPr>
          <p:cNvGraphicFramePr>
            <a:graphicFrameLocks noGrp="1"/>
          </p:cNvGraphicFramePr>
          <p:nvPr>
            <p:ph idx="1"/>
            <p:extLst>
              <p:ext uri="{D42A27DB-BD31-4B8C-83A1-F6EECF244321}">
                <p14:modId xmlns:p14="http://schemas.microsoft.com/office/powerpoint/2010/main" val="3729513086"/>
              </p:ext>
            </p:extLst>
          </p:nvPr>
        </p:nvGraphicFramePr>
        <p:xfrm>
          <a:off x="2819400" y="1612900"/>
          <a:ext cx="5867400" cy="448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F2EA011-49D6-4A6B-8E3F-5AC897477399}"/>
              </a:ext>
            </a:extLst>
          </p:cNvPr>
          <p:cNvSpPr txBox="1"/>
          <p:nvPr/>
        </p:nvSpPr>
        <p:spPr>
          <a:xfrm>
            <a:off x="3771900" y="957262"/>
            <a:ext cx="5029200" cy="646331"/>
          </a:xfrm>
          <a:prstGeom prst="rect">
            <a:avLst/>
          </a:prstGeom>
          <a:noFill/>
        </p:spPr>
        <p:txBody>
          <a:bodyPr wrap="square" rtlCol="0">
            <a:spAutoFit/>
          </a:bodyPr>
          <a:lstStyle/>
          <a:p>
            <a:r>
              <a:rPr lang="en-US" sz="3600" dirty="0"/>
              <a:t>CDBG Case Studies</a:t>
            </a:r>
          </a:p>
        </p:txBody>
      </p:sp>
      <p:pic>
        <p:nvPicPr>
          <p:cNvPr id="6" name="Picture 5" descr="A picture containing drawing&#10;&#10;Description automatically generated">
            <a:extLst>
              <a:ext uri="{FF2B5EF4-FFF2-40B4-BE49-F238E27FC236}">
                <a16:creationId xmlns:a16="http://schemas.microsoft.com/office/drawing/2014/main" id="{25A0E6F1-8771-4215-A7B3-73571C6856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7" name="Picture 2" descr="CCAO | County Commissioners Association of Ohio">
            <a:extLst>
              <a:ext uri="{FF2B5EF4-FFF2-40B4-BE49-F238E27FC236}">
                <a16:creationId xmlns:a16="http://schemas.microsoft.com/office/drawing/2014/main" id="{035E478B-1051-439A-AA59-CA54881E57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78B418D-2A7B-4D7C-9E96-A4ED39D147C2}"/>
              </a:ext>
            </a:extLst>
          </p:cNvPr>
          <p:cNvSpPr>
            <a:spLocks noGrp="1"/>
          </p:cNvSpPr>
          <p:nvPr>
            <p:ph type="dt" sz="half" idx="10"/>
          </p:nvPr>
        </p:nvSpPr>
        <p:spPr/>
        <p:txBody>
          <a:bodyPr/>
          <a:lstStyle/>
          <a:p>
            <a:pPr>
              <a:defRPr/>
            </a:pPr>
            <a:r>
              <a:rPr lang="en-US" dirty="0"/>
              <a:t>5/14/20</a:t>
            </a:r>
          </a:p>
        </p:txBody>
      </p:sp>
      <p:sp>
        <p:nvSpPr>
          <p:cNvPr id="8" name="Slide Number Placeholder 7">
            <a:extLst>
              <a:ext uri="{FF2B5EF4-FFF2-40B4-BE49-F238E27FC236}">
                <a16:creationId xmlns:a16="http://schemas.microsoft.com/office/drawing/2014/main" id="{B0B06DD2-0677-4991-B563-D9F262EB94A2}"/>
              </a:ext>
            </a:extLst>
          </p:cNvPr>
          <p:cNvSpPr>
            <a:spLocks noGrp="1"/>
          </p:cNvSpPr>
          <p:nvPr>
            <p:ph type="sldNum" sz="quarter" idx="12"/>
          </p:nvPr>
        </p:nvSpPr>
        <p:spPr/>
        <p:txBody>
          <a:bodyPr/>
          <a:lstStyle/>
          <a:p>
            <a:pPr>
              <a:defRPr/>
            </a:pPr>
            <a:fld id="{E0968DDA-09F0-48E9-805D-767D302CC958}" type="slidenum">
              <a:rPr lang="en-US" altLang="en-US" smtClean="0"/>
              <a:pPr>
                <a:defRPr/>
              </a:pPr>
              <a:t>17</a:t>
            </a:fld>
            <a:endParaRPr lang="en-US" altLang="en-US"/>
          </a:p>
        </p:txBody>
      </p:sp>
    </p:spTree>
    <p:extLst>
      <p:ext uri="{BB962C8B-B14F-4D97-AF65-F5344CB8AC3E}">
        <p14:creationId xmlns:p14="http://schemas.microsoft.com/office/powerpoint/2010/main" val="301957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F7717-0D68-454C-9ED0-3449B5404D24}"/>
              </a:ext>
            </a:extLst>
          </p:cNvPr>
          <p:cNvSpPr>
            <a:spLocks noGrp="1"/>
          </p:cNvSpPr>
          <p:nvPr>
            <p:ph type="title"/>
          </p:nvPr>
        </p:nvSpPr>
        <p:spPr>
          <a:xfrm>
            <a:off x="152400" y="2667000"/>
            <a:ext cx="2343913" cy="1143000"/>
          </a:xfrm>
        </p:spPr>
        <p:txBody>
          <a:bodyPr>
            <a:no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4A171BBD-19A0-4F01-A5B4-E55E0CBBBD57}"/>
              </a:ext>
            </a:extLst>
          </p:cNvPr>
          <p:cNvGraphicFramePr>
            <a:graphicFrameLocks noGrp="1"/>
          </p:cNvGraphicFramePr>
          <p:nvPr>
            <p:ph idx="1"/>
            <p:extLst>
              <p:ext uri="{D42A27DB-BD31-4B8C-83A1-F6EECF244321}">
                <p14:modId xmlns:p14="http://schemas.microsoft.com/office/powerpoint/2010/main" val="3541676152"/>
              </p:ext>
            </p:extLst>
          </p:nvPr>
        </p:nvGraphicFramePr>
        <p:xfrm>
          <a:off x="2819400" y="914400"/>
          <a:ext cx="5867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3479CB37-D161-4F6A-8020-A48999E057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22767478-81FE-4657-8988-D10261DC38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D4F9CE91-C29D-4DE4-B236-5E14E4CE4D21}"/>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EAE4764E-1D57-4B73-8C47-E38BBB8A0305}"/>
              </a:ext>
            </a:extLst>
          </p:cNvPr>
          <p:cNvSpPr>
            <a:spLocks noGrp="1"/>
          </p:cNvSpPr>
          <p:nvPr>
            <p:ph type="sldNum" sz="quarter" idx="12"/>
          </p:nvPr>
        </p:nvSpPr>
        <p:spPr/>
        <p:txBody>
          <a:bodyPr/>
          <a:lstStyle/>
          <a:p>
            <a:pPr>
              <a:defRPr/>
            </a:pPr>
            <a:fld id="{E0968DDA-09F0-48E9-805D-767D302CC958}" type="slidenum">
              <a:rPr lang="en-US" altLang="en-US" smtClean="0"/>
              <a:pPr>
                <a:defRPr/>
              </a:pPr>
              <a:t>18</a:t>
            </a:fld>
            <a:endParaRPr lang="en-US" altLang="en-US"/>
          </a:p>
        </p:txBody>
      </p:sp>
    </p:spTree>
    <p:extLst>
      <p:ext uri="{BB962C8B-B14F-4D97-AF65-F5344CB8AC3E}">
        <p14:creationId xmlns:p14="http://schemas.microsoft.com/office/powerpoint/2010/main" val="246844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AF2AEF-7585-4C20-AD8A-47C6359175B7}"/>
              </a:ext>
            </a:extLst>
          </p:cNvPr>
          <p:cNvSpPr>
            <a:spLocks noGrp="1"/>
          </p:cNvSpPr>
          <p:nvPr>
            <p:ph type="title"/>
          </p:nvPr>
        </p:nvSpPr>
        <p:spPr/>
        <p:txBody>
          <a:bodyPr>
            <a:norm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E68C70C3-3769-435E-9B5A-E47F04F45FC6}"/>
              </a:ext>
            </a:extLst>
          </p:cNvPr>
          <p:cNvGraphicFramePr>
            <a:graphicFrameLocks noGrp="1"/>
          </p:cNvGraphicFramePr>
          <p:nvPr>
            <p:ph idx="1"/>
            <p:extLst>
              <p:ext uri="{D42A27DB-BD31-4B8C-83A1-F6EECF244321}">
                <p14:modId xmlns:p14="http://schemas.microsoft.com/office/powerpoint/2010/main" val="4077724178"/>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68101B22-E804-4305-B4B6-7E62F43657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8EE84B61-6F90-4092-A39D-7AB1B9821D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44F90D11-B54F-4B3F-ACF8-62CC5CB36562}"/>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8D14E25F-E699-487E-84B2-44504325CDF3}"/>
              </a:ext>
            </a:extLst>
          </p:cNvPr>
          <p:cNvSpPr>
            <a:spLocks noGrp="1"/>
          </p:cNvSpPr>
          <p:nvPr>
            <p:ph type="sldNum" sz="quarter" idx="12"/>
          </p:nvPr>
        </p:nvSpPr>
        <p:spPr/>
        <p:txBody>
          <a:bodyPr/>
          <a:lstStyle/>
          <a:p>
            <a:pPr>
              <a:defRPr/>
            </a:pPr>
            <a:fld id="{E0968DDA-09F0-48E9-805D-767D302CC958}" type="slidenum">
              <a:rPr lang="en-US" altLang="en-US" smtClean="0"/>
              <a:pPr>
                <a:defRPr/>
              </a:pPr>
              <a:t>19</a:t>
            </a:fld>
            <a:endParaRPr lang="en-US" altLang="en-US"/>
          </a:p>
        </p:txBody>
      </p:sp>
    </p:spTree>
    <p:extLst>
      <p:ext uri="{BB962C8B-B14F-4D97-AF65-F5344CB8AC3E}">
        <p14:creationId xmlns:p14="http://schemas.microsoft.com/office/powerpoint/2010/main" val="9769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0D61-81BC-44ED-9684-AE4E68FDC31D}"/>
              </a:ext>
            </a:extLst>
          </p:cNvPr>
          <p:cNvSpPr>
            <a:spLocks noGrp="1"/>
          </p:cNvSpPr>
          <p:nvPr>
            <p:ph type="title"/>
          </p:nvPr>
        </p:nvSpPr>
        <p:spPr>
          <a:xfrm>
            <a:off x="2753129" y="699414"/>
            <a:ext cx="6086071" cy="990600"/>
          </a:xfrm>
        </p:spPr>
        <p:txBody>
          <a:bodyPr>
            <a:normAutofit/>
          </a:bodyPr>
          <a:lstStyle/>
          <a:p>
            <a:r>
              <a:rPr lang="en-US" dirty="0"/>
              <a:t>Ohio Economic Development Association</a:t>
            </a:r>
          </a:p>
        </p:txBody>
      </p:sp>
      <p:sp>
        <p:nvSpPr>
          <p:cNvPr id="3" name="Content Placeholder 2">
            <a:extLst>
              <a:ext uri="{FF2B5EF4-FFF2-40B4-BE49-F238E27FC236}">
                <a16:creationId xmlns:a16="http://schemas.microsoft.com/office/drawing/2014/main" id="{D9B8567D-6A22-4ABA-94AA-FA6B3CDA3277}"/>
              </a:ext>
            </a:extLst>
          </p:cNvPr>
          <p:cNvSpPr>
            <a:spLocks noGrp="1"/>
          </p:cNvSpPr>
          <p:nvPr>
            <p:ph idx="1"/>
          </p:nvPr>
        </p:nvSpPr>
        <p:spPr>
          <a:xfrm>
            <a:off x="3048000" y="1777541"/>
            <a:ext cx="5410200" cy="3572662"/>
          </a:xfrm>
        </p:spPr>
        <p:txBody>
          <a:bodyPr>
            <a:noAutofit/>
          </a:bodyPr>
          <a:lstStyle/>
          <a:p>
            <a:pPr marL="0" indent="0" algn="r">
              <a:buNone/>
            </a:pPr>
            <a:endParaRPr lang="en-US" sz="2400" b="1" dirty="0">
              <a:solidFill>
                <a:schemeClr val="accent1">
                  <a:lumMod val="50000"/>
                </a:schemeClr>
              </a:solidFill>
            </a:endParaRPr>
          </a:p>
          <a:p>
            <a:endParaRPr lang="en-US" sz="3200" dirty="0"/>
          </a:p>
          <a:p>
            <a:endParaRPr lang="en-US" sz="3200" dirty="0"/>
          </a:p>
        </p:txBody>
      </p:sp>
      <p:pic>
        <p:nvPicPr>
          <p:cNvPr id="8" name="Picture 7" descr="A picture containing drawing&#10;&#10;Description automatically generated">
            <a:extLst>
              <a:ext uri="{FF2B5EF4-FFF2-40B4-BE49-F238E27FC236}">
                <a16:creationId xmlns:a16="http://schemas.microsoft.com/office/drawing/2014/main" id="{6411F05C-064C-428E-9928-1B91D556F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76200"/>
            <a:ext cx="1810513" cy="685800"/>
          </a:xfrm>
          <a:prstGeom prst="rect">
            <a:avLst/>
          </a:prstGeom>
        </p:spPr>
      </p:pic>
      <p:pic>
        <p:nvPicPr>
          <p:cNvPr id="7" name="Picture 2" descr="CCAO | County Commissioners Association of Ohio">
            <a:extLst>
              <a:ext uri="{FF2B5EF4-FFF2-40B4-BE49-F238E27FC236}">
                <a16:creationId xmlns:a16="http://schemas.microsoft.com/office/drawing/2014/main" id="{C251BB84-CE16-439C-8F11-036456DF50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CAO | County Commissioners Association of Ohio">
            <a:extLst>
              <a:ext uri="{FF2B5EF4-FFF2-40B4-BE49-F238E27FC236}">
                <a16:creationId xmlns:a16="http://schemas.microsoft.com/office/drawing/2014/main" id="{AB76F7BF-8B59-47C7-8D7E-FFE53CEF0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971675"/>
            <a:ext cx="2870718" cy="2914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8FB130-D97B-434A-98AE-EE4A49C16EF9}"/>
              </a:ext>
            </a:extLst>
          </p:cNvPr>
          <p:cNvSpPr/>
          <p:nvPr/>
        </p:nvSpPr>
        <p:spPr>
          <a:xfrm>
            <a:off x="177339" y="1752141"/>
            <a:ext cx="2337261" cy="3046988"/>
          </a:xfrm>
          <a:prstGeom prst="rect">
            <a:avLst/>
          </a:prstGeom>
        </p:spPr>
        <p:txBody>
          <a:bodyPr wrap="square">
            <a:spAutoFit/>
          </a:bodyPr>
          <a:lstStyle/>
          <a:p>
            <a:r>
              <a:rPr lang="en-US" sz="3200" dirty="0">
                <a:solidFill>
                  <a:schemeClr val="bg1"/>
                </a:solidFill>
              </a:rPr>
              <a:t>Montrose Group COVID 19 Economic </a:t>
            </a:r>
            <a:br>
              <a:rPr lang="en-US" sz="3200" dirty="0">
                <a:solidFill>
                  <a:schemeClr val="bg1"/>
                </a:solidFill>
              </a:rPr>
            </a:br>
            <a:r>
              <a:rPr lang="en-US" sz="3200" dirty="0">
                <a:solidFill>
                  <a:schemeClr val="bg1"/>
                </a:solidFill>
              </a:rPr>
              <a:t>Recovery Strategy </a:t>
            </a:r>
          </a:p>
        </p:txBody>
      </p:sp>
      <p:sp>
        <p:nvSpPr>
          <p:cNvPr id="9" name="Date Placeholder 8">
            <a:extLst>
              <a:ext uri="{FF2B5EF4-FFF2-40B4-BE49-F238E27FC236}">
                <a16:creationId xmlns:a16="http://schemas.microsoft.com/office/drawing/2014/main" id="{94EA642F-6D93-4AB9-9814-086A7624CA70}"/>
              </a:ext>
            </a:extLst>
          </p:cNvPr>
          <p:cNvSpPr>
            <a:spLocks noGrp="1"/>
          </p:cNvSpPr>
          <p:nvPr>
            <p:ph type="dt" sz="half" idx="10"/>
          </p:nvPr>
        </p:nvSpPr>
        <p:spPr/>
        <p:txBody>
          <a:bodyPr/>
          <a:lstStyle/>
          <a:p>
            <a:pPr>
              <a:defRPr/>
            </a:pPr>
            <a:r>
              <a:rPr lang="en-US" dirty="0"/>
              <a:t>5/14/20</a:t>
            </a:r>
          </a:p>
        </p:txBody>
      </p:sp>
      <p:sp>
        <p:nvSpPr>
          <p:cNvPr id="10" name="Slide Number Placeholder 9">
            <a:extLst>
              <a:ext uri="{FF2B5EF4-FFF2-40B4-BE49-F238E27FC236}">
                <a16:creationId xmlns:a16="http://schemas.microsoft.com/office/drawing/2014/main" id="{4F468074-7BD2-4354-BD1A-BC66C63EC5D3}"/>
              </a:ext>
            </a:extLst>
          </p:cNvPr>
          <p:cNvSpPr>
            <a:spLocks noGrp="1"/>
          </p:cNvSpPr>
          <p:nvPr>
            <p:ph type="sldNum" sz="quarter" idx="12"/>
          </p:nvPr>
        </p:nvSpPr>
        <p:spPr/>
        <p:txBody>
          <a:bodyPr/>
          <a:lstStyle/>
          <a:p>
            <a:pPr>
              <a:defRPr/>
            </a:pPr>
            <a:fld id="{E0968DDA-09F0-48E9-805D-767D302CC958}" type="slidenum">
              <a:rPr lang="en-US" altLang="en-US" smtClean="0"/>
              <a:pPr>
                <a:defRPr/>
              </a:pPr>
              <a:t>2</a:t>
            </a:fld>
            <a:endParaRPr lang="en-US" altLang="en-US"/>
          </a:p>
        </p:txBody>
      </p:sp>
    </p:spTree>
    <p:extLst>
      <p:ext uri="{BB962C8B-B14F-4D97-AF65-F5344CB8AC3E}">
        <p14:creationId xmlns:p14="http://schemas.microsoft.com/office/powerpoint/2010/main" val="33916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30164E-0395-4B68-9264-9C3FA0F55190}"/>
              </a:ext>
            </a:extLst>
          </p:cNvPr>
          <p:cNvSpPr>
            <a:spLocks noGrp="1"/>
          </p:cNvSpPr>
          <p:nvPr>
            <p:ph type="title"/>
          </p:nvPr>
        </p:nvSpPr>
        <p:spPr>
          <a:xfrm>
            <a:off x="152400" y="2667000"/>
            <a:ext cx="2343913" cy="1143000"/>
          </a:xfrm>
        </p:spPr>
        <p:txBody>
          <a:bodyPr>
            <a:no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570C563E-8DD1-494E-AB78-58E56812D778}"/>
              </a:ext>
            </a:extLst>
          </p:cNvPr>
          <p:cNvGraphicFramePr>
            <a:graphicFrameLocks noGrp="1"/>
          </p:cNvGraphicFramePr>
          <p:nvPr>
            <p:ph idx="1"/>
            <p:extLst>
              <p:ext uri="{D42A27DB-BD31-4B8C-83A1-F6EECF244321}">
                <p14:modId xmlns:p14="http://schemas.microsoft.com/office/powerpoint/2010/main" val="2255859070"/>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D1F64213-E952-4C19-A21C-A089E56B15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8C37CD1E-C595-4396-A270-959EF37D20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B60D865-8280-49BA-9A35-13660B7000FF}"/>
              </a:ext>
            </a:extLst>
          </p:cNvPr>
          <p:cNvSpPr>
            <a:spLocks noGrp="1"/>
          </p:cNvSpPr>
          <p:nvPr>
            <p:ph type="dt" sz="half" idx="10"/>
          </p:nvPr>
        </p:nvSpPr>
        <p:spPr/>
        <p:txBody>
          <a:bodyPr/>
          <a:lstStyle/>
          <a:p>
            <a:pPr>
              <a:defRPr/>
            </a:pPr>
            <a:endParaRPr lang="en-US"/>
          </a:p>
        </p:txBody>
      </p:sp>
      <p:sp>
        <p:nvSpPr>
          <p:cNvPr id="7" name="Slide Number Placeholder 6">
            <a:extLst>
              <a:ext uri="{FF2B5EF4-FFF2-40B4-BE49-F238E27FC236}">
                <a16:creationId xmlns:a16="http://schemas.microsoft.com/office/drawing/2014/main" id="{C1F4266A-D19D-4973-8CB3-74C0D8BEF30D}"/>
              </a:ext>
            </a:extLst>
          </p:cNvPr>
          <p:cNvSpPr>
            <a:spLocks noGrp="1"/>
          </p:cNvSpPr>
          <p:nvPr>
            <p:ph type="sldNum" sz="quarter" idx="12"/>
          </p:nvPr>
        </p:nvSpPr>
        <p:spPr/>
        <p:txBody>
          <a:bodyPr/>
          <a:lstStyle/>
          <a:p>
            <a:pPr>
              <a:defRPr/>
            </a:pPr>
            <a:fld id="{E0968DDA-09F0-48E9-805D-767D302CC958}" type="slidenum">
              <a:rPr lang="en-US" altLang="en-US" smtClean="0"/>
              <a:pPr>
                <a:defRPr/>
              </a:pPr>
              <a:t>20</a:t>
            </a:fld>
            <a:endParaRPr lang="en-US" altLang="en-US"/>
          </a:p>
        </p:txBody>
      </p:sp>
    </p:spTree>
    <p:extLst>
      <p:ext uri="{BB962C8B-B14F-4D97-AF65-F5344CB8AC3E}">
        <p14:creationId xmlns:p14="http://schemas.microsoft.com/office/powerpoint/2010/main" val="136195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A5004-7DF1-4CC5-B532-3EC737EC14E2}"/>
              </a:ext>
            </a:extLst>
          </p:cNvPr>
          <p:cNvSpPr>
            <a:spLocks noGrp="1"/>
          </p:cNvSpPr>
          <p:nvPr>
            <p:ph type="title"/>
          </p:nvPr>
        </p:nvSpPr>
        <p:spPr>
          <a:xfrm>
            <a:off x="228600" y="2852737"/>
            <a:ext cx="2343913" cy="1143000"/>
          </a:xfrm>
        </p:spPr>
        <p:txBody>
          <a:bodyPr>
            <a:no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ED4535A4-36C9-46E3-AF52-B277C434AF31}"/>
              </a:ext>
            </a:extLst>
          </p:cNvPr>
          <p:cNvGraphicFramePr>
            <a:graphicFrameLocks noGrp="1"/>
          </p:cNvGraphicFramePr>
          <p:nvPr>
            <p:ph idx="1"/>
            <p:extLst>
              <p:ext uri="{D42A27DB-BD31-4B8C-83A1-F6EECF244321}">
                <p14:modId xmlns:p14="http://schemas.microsoft.com/office/powerpoint/2010/main" val="1361325467"/>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A64DD39B-30EB-4404-8BC4-B53FBF9C76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76D94AAE-623A-4B0A-97E1-402C28F46B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656A1F83-C533-4574-B6E2-5833A6DCBAD6}"/>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D21C27F0-B11C-4C62-82C5-70B576250922}"/>
              </a:ext>
            </a:extLst>
          </p:cNvPr>
          <p:cNvSpPr>
            <a:spLocks noGrp="1"/>
          </p:cNvSpPr>
          <p:nvPr>
            <p:ph type="sldNum" sz="quarter" idx="12"/>
          </p:nvPr>
        </p:nvSpPr>
        <p:spPr/>
        <p:txBody>
          <a:bodyPr/>
          <a:lstStyle/>
          <a:p>
            <a:pPr>
              <a:defRPr/>
            </a:pPr>
            <a:fld id="{E0968DDA-09F0-48E9-805D-767D302CC958}" type="slidenum">
              <a:rPr lang="en-US" altLang="en-US" smtClean="0"/>
              <a:pPr>
                <a:defRPr/>
              </a:pPr>
              <a:t>21</a:t>
            </a:fld>
            <a:endParaRPr lang="en-US" altLang="en-US"/>
          </a:p>
        </p:txBody>
      </p:sp>
    </p:spTree>
    <p:extLst>
      <p:ext uri="{BB962C8B-B14F-4D97-AF65-F5344CB8AC3E}">
        <p14:creationId xmlns:p14="http://schemas.microsoft.com/office/powerpoint/2010/main" val="15932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7791F-4903-4AB8-91FB-2CD620207F75}"/>
              </a:ext>
            </a:extLst>
          </p:cNvPr>
          <p:cNvSpPr>
            <a:spLocks noGrp="1"/>
          </p:cNvSpPr>
          <p:nvPr>
            <p:ph type="title"/>
          </p:nvPr>
        </p:nvSpPr>
        <p:spPr/>
        <p:txBody>
          <a:bodyPr>
            <a:norm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6FCA2DAF-B46C-4077-A9A0-B043D5046822}"/>
              </a:ext>
            </a:extLst>
          </p:cNvPr>
          <p:cNvGraphicFramePr>
            <a:graphicFrameLocks noGrp="1"/>
          </p:cNvGraphicFramePr>
          <p:nvPr>
            <p:ph idx="1"/>
            <p:extLst>
              <p:ext uri="{D42A27DB-BD31-4B8C-83A1-F6EECF244321}">
                <p14:modId xmlns:p14="http://schemas.microsoft.com/office/powerpoint/2010/main" val="2948523750"/>
              </p:ext>
            </p:extLst>
          </p:nvPr>
        </p:nvGraphicFramePr>
        <p:xfrm>
          <a:off x="2901950" y="863600"/>
          <a:ext cx="5486400" cy="512127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picture containing drawing&#10;&#10;Description automatically generated">
            <a:extLst>
              <a:ext uri="{FF2B5EF4-FFF2-40B4-BE49-F238E27FC236}">
                <a16:creationId xmlns:a16="http://schemas.microsoft.com/office/drawing/2014/main" id="{5E7E2729-24DF-40C6-BD61-13CA95755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5" name="Picture 2" descr="CCAO | County Commissioners Association of Ohio">
            <a:extLst>
              <a:ext uri="{FF2B5EF4-FFF2-40B4-BE49-F238E27FC236}">
                <a16:creationId xmlns:a16="http://schemas.microsoft.com/office/drawing/2014/main" id="{F53D4A52-0F31-47DA-9921-9E23684EE1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9DC49CF9-C0B0-45DE-A59A-53A78A57D999}"/>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39BBCDAB-7B3F-4309-B85B-ABF4004B903A}"/>
              </a:ext>
            </a:extLst>
          </p:cNvPr>
          <p:cNvSpPr>
            <a:spLocks noGrp="1"/>
          </p:cNvSpPr>
          <p:nvPr>
            <p:ph type="sldNum" sz="quarter" idx="12"/>
          </p:nvPr>
        </p:nvSpPr>
        <p:spPr/>
        <p:txBody>
          <a:bodyPr/>
          <a:lstStyle/>
          <a:p>
            <a:pPr>
              <a:defRPr/>
            </a:pPr>
            <a:fld id="{E0968DDA-09F0-48E9-805D-767D302CC958}" type="slidenum">
              <a:rPr lang="en-US" altLang="en-US" smtClean="0"/>
              <a:pPr>
                <a:defRPr/>
              </a:pPr>
              <a:t>22</a:t>
            </a:fld>
            <a:endParaRPr lang="en-US" altLang="en-US"/>
          </a:p>
        </p:txBody>
      </p:sp>
    </p:spTree>
    <p:extLst>
      <p:ext uri="{BB962C8B-B14F-4D97-AF65-F5344CB8AC3E}">
        <p14:creationId xmlns:p14="http://schemas.microsoft.com/office/powerpoint/2010/main" val="194343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D9A5-C722-43E4-8919-8C94C8EA4327}"/>
              </a:ext>
            </a:extLst>
          </p:cNvPr>
          <p:cNvSpPr>
            <a:spLocks noGrp="1"/>
          </p:cNvSpPr>
          <p:nvPr>
            <p:ph type="title"/>
          </p:nvPr>
        </p:nvSpPr>
        <p:spPr>
          <a:xfrm>
            <a:off x="228600" y="2781300"/>
            <a:ext cx="2362200" cy="129540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024E34B6-FCCC-473C-A726-06781E4E920E}"/>
              </a:ext>
            </a:extLst>
          </p:cNvPr>
          <p:cNvGraphicFramePr>
            <a:graphicFrameLocks noGrp="1"/>
          </p:cNvGraphicFramePr>
          <p:nvPr>
            <p:ph idx="1"/>
            <p:extLst>
              <p:ext uri="{D42A27DB-BD31-4B8C-83A1-F6EECF244321}">
                <p14:modId xmlns:p14="http://schemas.microsoft.com/office/powerpoint/2010/main" val="3715502871"/>
              </p:ext>
            </p:extLst>
          </p:nvPr>
        </p:nvGraphicFramePr>
        <p:xfrm>
          <a:off x="2895600" y="1980222"/>
          <a:ext cx="5943600" cy="4115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Economic Development | JobsOhio | Business Incentives">
            <a:extLst>
              <a:ext uri="{FF2B5EF4-FFF2-40B4-BE49-F238E27FC236}">
                <a16:creationId xmlns:a16="http://schemas.microsoft.com/office/drawing/2014/main" id="{D1C9D242-E85F-46D5-A13C-F7E59A6429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832865"/>
            <a:ext cx="11811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5CE5B5-2DF9-4533-939A-747A228090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8568" y="150204"/>
            <a:ext cx="1870064" cy="598929"/>
          </a:xfrm>
          <a:prstGeom prst="rect">
            <a:avLst/>
          </a:prstGeom>
        </p:spPr>
      </p:pic>
      <p:pic>
        <p:nvPicPr>
          <p:cNvPr id="7" name="Picture 2" descr="CCAO | County Commissioners Association of Ohio">
            <a:extLst>
              <a:ext uri="{FF2B5EF4-FFF2-40B4-BE49-F238E27FC236}">
                <a16:creationId xmlns:a16="http://schemas.microsoft.com/office/drawing/2014/main" id="{B3C36E81-7BD4-4248-9905-204C51D6A9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001AB946-CDE7-4DAA-87BB-E9CC2106F624}"/>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CE5099FE-4493-4A2D-AC9E-C2AB4C8DE55A}"/>
              </a:ext>
            </a:extLst>
          </p:cNvPr>
          <p:cNvSpPr>
            <a:spLocks noGrp="1"/>
          </p:cNvSpPr>
          <p:nvPr>
            <p:ph type="sldNum" sz="quarter" idx="12"/>
          </p:nvPr>
        </p:nvSpPr>
        <p:spPr/>
        <p:txBody>
          <a:bodyPr/>
          <a:lstStyle/>
          <a:p>
            <a:pPr>
              <a:defRPr/>
            </a:pPr>
            <a:fld id="{E0968DDA-09F0-48E9-805D-767D302CC958}" type="slidenum">
              <a:rPr lang="en-US" altLang="en-US" smtClean="0"/>
              <a:pPr>
                <a:defRPr/>
              </a:pPr>
              <a:t>23</a:t>
            </a:fld>
            <a:endParaRPr lang="en-US" altLang="en-US"/>
          </a:p>
        </p:txBody>
      </p:sp>
    </p:spTree>
    <p:extLst>
      <p:ext uri="{BB962C8B-B14F-4D97-AF65-F5344CB8AC3E}">
        <p14:creationId xmlns:p14="http://schemas.microsoft.com/office/powerpoint/2010/main" val="1053641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DD63-B103-419C-8A3E-2C4BE6DB2490}"/>
              </a:ext>
            </a:extLst>
          </p:cNvPr>
          <p:cNvSpPr>
            <a:spLocks noGrp="1"/>
          </p:cNvSpPr>
          <p:nvPr>
            <p:ph type="title"/>
          </p:nvPr>
        </p:nvSpPr>
        <p:spPr>
          <a:xfrm>
            <a:off x="152400" y="2743200"/>
            <a:ext cx="2514600" cy="903469"/>
          </a:xfrm>
        </p:spPr>
        <p:txBody>
          <a:bodyPr>
            <a:noAutofit/>
          </a:bodyPr>
          <a:lstStyle/>
          <a:p>
            <a:r>
              <a:rPr lang="en-US" sz="3600" b="1" dirty="0">
                <a:solidFill>
                  <a:schemeClr val="bg1"/>
                </a:solidFill>
              </a:rPr>
              <a:t>Montrose Group COVID 19 Economic Recovery Strategy</a:t>
            </a:r>
          </a:p>
        </p:txBody>
      </p:sp>
      <p:graphicFrame>
        <p:nvGraphicFramePr>
          <p:cNvPr id="6" name="Content Placeholder 5">
            <a:extLst>
              <a:ext uri="{FF2B5EF4-FFF2-40B4-BE49-F238E27FC236}">
                <a16:creationId xmlns:a16="http://schemas.microsoft.com/office/drawing/2014/main" id="{642A0326-A59A-4B99-BCD1-4F17699E3377}"/>
              </a:ext>
            </a:extLst>
          </p:cNvPr>
          <p:cNvGraphicFramePr>
            <a:graphicFrameLocks noGrp="1"/>
          </p:cNvGraphicFramePr>
          <p:nvPr>
            <p:ph idx="1"/>
            <p:extLst>
              <p:ext uri="{D42A27DB-BD31-4B8C-83A1-F6EECF244321}">
                <p14:modId xmlns:p14="http://schemas.microsoft.com/office/powerpoint/2010/main" val="1517776753"/>
              </p:ext>
            </p:extLst>
          </p:nvPr>
        </p:nvGraphicFramePr>
        <p:xfrm>
          <a:off x="2667000" y="2068025"/>
          <a:ext cx="5773732" cy="3901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FB2D740-89E8-44C0-AF57-26F94FC7A7DD}"/>
              </a:ext>
            </a:extLst>
          </p:cNvPr>
          <p:cNvSpPr txBox="1"/>
          <p:nvPr/>
        </p:nvSpPr>
        <p:spPr>
          <a:xfrm>
            <a:off x="2878132" y="829595"/>
            <a:ext cx="5562600" cy="1200329"/>
          </a:xfrm>
          <a:prstGeom prst="rect">
            <a:avLst/>
          </a:prstGeom>
          <a:noFill/>
        </p:spPr>
        <p:txBody>
          <a:bodyPr wrap="square" rtlCol="0">
            <a:spAutoFit/>
          </a:bodyPr>
          <a:lstStyle/>
          <a:p>
            <a:pPr algn="ctr"/>
            <a:r>
              <a:rPr lang="en-US" sz="2400" dirty="0"/>
              <a:t>Economic Development Incentive Reporting and Managing Job &amp; Capital Investment Commitments</a:t>
            </a:r>
          </a:p>
        </p:txBody>
      </p:sp>
      <p:pic>
        <p:nvPicPr>
          <p:cNvPr id="10" name="Picture 9">
            <a:extLst>
              <a:ext uri="{FF2B5EF4-FFF2-40B4-BE49-F238E27FC236}">
                <a16:creationId xmlns:a16="http://schemas.microsoft.com/office/drawing/2014/main" id="{E86D0C85-BADA-4148-A5CD-C4DAB41B5D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7600" y="212362"/>
            <a:ext cx="1870064" cy="579133"/>
          </a:xfrm>
          <a:prstGeom prst="rect">
            <a:avLst/>
          </a:prstGeom>
        </p:spPr>
      </p:pic>
      <p:pic>
        <p:nvPicPr>
          <p:cNvPr id="8" name="Picture 2" descr="CCAO | County Commissioners Association of Ohio">
            <a:extLst>
              <a:ext uri="{FF2B5EF4-FFF2-40B4-BE49-F238E27FC236}">
                <a16:creationId xmlns:a16="http://schemas.microsoft.com/office/drawing/2014/main" id="{CDD34C5E-733A-4CF9-B5E2-D30EBA58A2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A9934514-7CA3-419E-9990-B2134A0F6E75}"/>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4D6C533A-BDD1-4093-A75D-7A303AD59433}"/>
              </a:ext>
            </a:extLst>
          </p:cNvPr>
          <p:cNvSpPr>
            <a:spLocks noGrp="1"/>
          </p:cNvSpPr>
          <p:nvPr>
            <p:ph type="sldNum" sz="quarter" idx="12"/>
          </p:nvPr>
        </p:nvSpPr>
        <p:spPr/>
        <p:txBody>
          <a:bodyPr/>
          <a:lstStyle/>
          <a:p>
            <a:pPr>
              <a:defRPr/>
            </a:pPr>
            <a:fld id="{E0968DDA-09F0-48E9-805D-767D302CC958}" type="slidenum">
              <a:rPr lang="en-US" altLang="en-US" smtClean="0"/>
              <a:pPr>
                <a:defRPr/>
              </a:pPr>
              <a:t>24</a:t>
            </a:fld>
            <a:endParaRPr lang="en-US" altLang="en-US"/>
          </a:p>
        </p:txBody>
      </p:sp>
    </p:spTree>
    <p:extLst>
      <p:ext uri="{BB962C8B-B14F-4D97-AF65-F5344CB8AC3E}">
        <p14:creationId xmlns:p14="http://schemas.microsoft.com/office/powerpoint/2010/main" val="67963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3D077-A709-4F8C-B841-1483F5B9B890}"/>
              </a:ext>
            </a:extLst>
          </p:cNvPr>
          <p:cNvSpPr>
            <a:spLocks noGrp="1"/>
          </p:cNvSpPr>
          <p:nvPr>
            <p:ph type="title"/>
          </p:nvPr>
        </p:nvSpPr>
        <p:spPr>
          <a:xfrm>
            <a:off x="76200" y="2766219"/>
            <a:ext cx="2267713" cy="1325562"/>
          </a:xfrm>
        </p:spPr>
        <p:txBody>
          <a:bodyPr>
            <a:noAutofit/>
          </a:bodyPr>
          <a:lstStyle/>
          <a:p>
            <a:r>
              <a:rPr lang="en-US" sz="3600" b="1" dirty="0"/>
              <a:t>Montrose Group COVID 19 Economic Recovery Strategy</a:t>
            </a:r>
          </a:p>
        </p:txBody>
      </p:sp>
      <p:graphicFrame>
        <p:nvGraphicFramePr>
          <p:cNvPr id="4" name="Content Placeholder 5">
            <a:extLst>
              <a:ext uri="{FF2B5EF4-FFF2-40B4-BE49-F238E27FC236}">
                <a16:creationId xmlns:a16="http://schemas.microsoft.com/office/drawing/2014/main" id="{82B1D202-6267-4FD3-901C-04C2EDAD3C8D}"/>
              </a:ext>
            </a:extLst>
          </p:cNvPr>
          <p:cNvGraphicFramePr>
            <a:graphicFrameLocks noGrp="1"/>
          </p:cNvGraphicFramePr>
          <p:nvPr>
            <p:ph idx="1"/>
            <p:extLst>
              <p:ext uri="{D42A27DB-BD31-4B8C-83A1-F6EECF244321}">
                <p14:modId xmlns:p14="http://schemas.microsoft.com/office/powerpoint/2010/main" val="3797532793"/>
              </p:ext>
            </p:extLst>
          </p:nvPr>
        </p:nvGraphicFramePr>
        <p:xfrm>
          <a:off x="2819400" y="1127919"/>
          <a:ext cx="6019800" cy="460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2713E304-D039-487E-AAA4-3FDCAC895E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D549387D-29EC-4258-993E-027EE074AF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448CEF6-C2B6-45E4-AB56-EE609E7026D8}"/>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E539C990-A33A-40E3-9B61-E6CC64033167}"/>
              </a:ext>
            </a:extLst>
          </p:cNvPr>
          <p:cNvSpPr>
            <a:spLocks noGrp="1"/>
          </p:cNvSpPr>
          <p:nvPr>
            <p:ph type="sldNum" sz="quarter" idx="12"/>
          </p:nvPr>
        </p:nvSpPr>
        <p:spPr/>
        <p:txBody>
          <a:bodyPr/>
          <a:lstStyle/>
          <a:p>
            <a:pPr>
              <a:defRPr/>
            </a:pPr>
            <a:fld id="{E0968DDA-09F0-48E9-805D-767D302CC958}" type="slidenum">
              <a:rPr lang="en-US" altLang="en-US" smtClean="0"/>
              <a:pPr>
                <a:defRPr/>
              </a:pPr>
              <a:t>25</a:t>
            </a:fld>
            <a:endParaRPr lang="en-US" altLang="en-US"/>
          </a:p>
        </p:txBody>
      </p:sp>
    </p:spTree>
    <p:extLst>
      <p:ext uri="{BB962C8B-B14F-4D97-AF65-F5344CB8AC3E}">
        <p14:creationId xmlns:p14="http://schemas.microsoft.com/office/powerpoint/2010/main" val="70649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6FD506-9E71-4DB2-8759-AD6ADCFA6C99}"/>
              </a:ext>
            </a:extLst>
          </p:cNvPr>
          <p:cNvSpPr>
            <a:spLocks noGrp="1"/>
          </p:cNvSpPr>
          <p:nvPr>
            <p:ph type="title"/>
          </p:nvPr>
        </p:nvSpPr>
        <p:spPr>
          <a:xfrm>
            <a:off x="152400" y="2658755"/>
            <a:ext cx="2343913" cy="1143000"/>
          </a:xfrm>
        </p:spPr>
        <p:txBody>
          <a:bodyPr>
            <a:noAutofit/>
          </a:bodyPr>
          <a:lstStyle/>
          <a:p>
            <a:r>
              <a:rPr lang="en-US" sz="3600" b="1" dirty="0"/>
              <a:t>Montrose Group COVID 19 Economic Recovery Strategy</a:t>
            </a:r>
          </a:p>
        </p:txBody>
      </p:sp>
      <p:graphicFrame>
        <p:nvGraphicFramePr>
          <p:cNvPr id="4" name="Content Placeholder 5">
            <a:extLst>
              <a:ext uri="{FF2B5EF4-FFF2-40B4-BE49-F238E27FC236}">
                <a16:creationId xmlns:a16="http://schemas.microsoft.com/office/drawing/2014/main" id="{441BEBDC-BA2F-45E0-87A8-156106077052}"/>
              </a:ext>
            </a:extLst>
          </p:cNvPr>
          <p:cNvGraphicFramePr>
            <a:graphicFrameLocks noGrp="1"/>
          </p:cNvGraphicFramePr>
          <p:nvPr>
            <p:ph idx="1"/>
            <p:extLst>
              <p:ext uri="{D42A27DB-BD31-4B8C-83A1-F6EECF244321}">
                <p14:modId xmlns:p14="http://schemas.microsoft.com/office/powerpoint/2010/main" val="2667894396"/>
              </p:ext>
            </p:extLst>
          </p:nvPr>
        </p:nvGraphicFramePr>
        <p:xfrm>
          <a:off x="2667000" y="2209800"/>
          <a:ext cx="6019800" cy="437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46E6602-2CC8-4F4A-9D87-13E1C61BB55E}"/>
              </a:ext>
            </a:extLst>
          </p:cNvPr>
          <p:cNvSpPr txBox="1"/>
          <p:nvPr/>
        </p:nvSpPr>
        <p:spPr>
          <a:xfrm>
            <a:off x="2895600" y="1679248"/>
            <a:ext cx="5791200" cy="954107"/>
          </a:xfrm>
          <a:prstGeom prst="rect">
            <a:avLst/>
          </a:prstGeom>
          <a:noFill/>
        </p:spPr>
        <p:txBody>
          <a:bodyPr wrap="square" rtlCol="0">
            <a:spAutoFit/>
          </a:bodyPr>
          <a:lstStyle/>
          <a:p>
            <a:pPr algn="ctr"/>
            <a:r>
              <a:rPr lang="en-US" sz="2800" dirty="0"/>
              <a:t>COVID 19 Creates Opportunity for Site Development </a:t>
            </a:r>
          </a:p>
        </p:txBody>
      </p:sp>
      <p:pic>
        <p:nvPicPr>
          <p:cNvPr id="6" name="Picture 5" descr="A picture containing drawing&#10;&#10;Description automatically generated">
            <a:extLst>
              <a:ext uri="{FF2B5EF4-FFF2-40B4-BE49-F238E27FC236}">
                <a16:creationId xmlns:a16="http://schemas.microsoft.com/office/drawing/2014/main" id="{D1747BAE-9866-4E07-94AE-173C15A9F7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7" name="Picture 2" descr="CCAO | County Commissioners Association of Ohio">
            <a:extLst>
              <a:ext uri="{FF2B5EF4-FFF2-40B4-BE49-F238E27FC236}">
                <a16:creationId xmlns:a16="http://schemas.microsoft.com/office/drawing/2014/main" id="{2D4ACA36-63E4-49E7-AE56-8D8A764ED8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D44C835-477B-4524-99FD-9885F994B4B4}"/>
              </a:ext>
            </a:extLst>
          </p:cNvPr>
          <p:cNvSpPr>
            <a:spLocks noGrp="1"/>
          </p:cNvSpPr>
          <p:nvPr>
            <p:ph type="dt" sz="half" idx="10"/>
          </p:nvPr>
        </p:nvSpPr>
        <p:spPr/>
        <p:txBody>
          <a:bodyPr/>
          <a:lstStyle/>
          <a:p>
            <a:pPr>
              <a:defRPr/>
            </a:pPr>
            <a:r>
              <a:rPr lang="en-US" dirty="0"/>
              <a:t>5/14/20</a:t>
            </a:r>
          </a:p>
        </p:txBody>
      </p:sp>
      <p:sp>
        <p:nvSpPr>
          <p:cNvPr id="8" name="Slide Number Placeholder 7">
            <a:extLst>
              <a:ext uri="{FF2B5EF4-FFF2-40B4-BE49-F238E27FC236}">
                <a16:creationId xmlns:a16="http://schemas.microsoft.com/office/drawing/2014/main" id="{47FBEBCB-D232-4E06-BC10-CBF4B0B93810}"/>
              </a:ext>
            </a:extLst>
          </p:cNvPr>
          <p:cNvSpPr>
            <a:spLocks noGrp="1"/>
          </p:cNvSpPr>
          <p:nvPr>
            <p:ph type="sldNum" sz="quarter" idx="12"/>
          </p:nvPr>
        </p:nvSpPr>
        <p:spPr/>
        <p:txBody>
          <a:bodyPr/>
          <a:lstStyle/>
          <a:p>
            <a:pPr>
              <a:defRPr/>
            </a:pPr>
            <a:fld id="{E0968DDA-09F0-48E9-805D-767D302CC958}" type="slidenum">
              <a:rPr lang="en-US" altLang="en-US" smtClean="0"/>
              <a:pPr>
                <a:defRPr/>
              </a:pPr>
              <a:t>26</a:t>
            </a:fld>
            <a:endParaRPr lang="en-US" altLang="en-US"/>
          </a:p>
        </p:txBody>
      </p:sp>
    </p:spTree>
    <p:extLst>
      <p:ext uri="{BB962C8B-B14F-4D97-AF65-F5344CB8AC3E}">
        <p14:creationId xmlns:p14="http://schemas.microsoft.com/office/powerpoint/2010/main" val="140149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D3E2-6484-4568-A94E-3B89231B021B}"/>
              </a:ext>
            </a:extLst>
          </p:cNvPr>
          <p:cNvSpPr>
            <a:spLocks noGrp="1"/>
          </p:cNvSpPr>
          <p:nvPr>
            <p:ph type="title"/>
          </p:nvPr>
        </p:nvSpPr>
        <p:spPr>
          <a:xfrm>
            <a:off x="196849" y="2971800"/>
            <a:ext cx="2057400" cy="116330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657AD5C3-D2F5-44D0-BF1D-B6DC25AB8B9D}"/>
              </a:ext>
            </a:extLst>
          </p:cNvPr>
          <p:cNvGraphicFramePr>
            <a:graphicFrameLocks noGrp="1"/>
          </p:cNvGraphicFramePr>
          <p:nvPr>
            <p:ph idx="1"/>
            <p:extLst>
              <p:ext uri="{D42A27DB-BD31-4B8C-83A1-F6EECF244321}">
                <p14:modId xmlns:p14="http://schemas.microsoft.com/office/powerpoint/2010/main" val="1447406430"/>
              </p:ext>
            </p:extLst>
          </p:nvPr>
        </p:nvGraphicFramePr>
        <p:xfrm>
          <a:off x="2743200" y="1143001"/>
          <a:ext cx="5715468" cy="4479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747C5DE-4301-4AB8-9FC7-ED7B86C12DB7}"/>
              </a:ext>
            </a:extLst>
          </p:cNvPr>
          <p:cNvSpPr>
            <a:spLocks noGrp="1"/>
          </p:cNvSpPr>
          <p:nvPr>
            <p:ph type="dt" sz="half" idx="10"/>
          </p:nvPr>
        </p:nvSpPr>
        <p:spPr/>
        <p:txBody>
          <a:bodyPr/>
          <a:lstStyle/>
          <a:p>
            <a:r>
              <a:rPr lang="en-US" dirty="0"/>
              <a:t>5/14/20</a:t>
            </a:r>
          </a:p>
        </p:txBody>
      </p:sp>
      <p:sp>
        <p:nvSpPr>
          <p:cNvPr id="5" name="Slide Number Placeholder 4">
            <a:extLst>
              <a:ext uri="{FF2B5EF4-FFF2-40B4-BE49-F238E27FC236}">
                <a16:creationId xmlns:a16="http://schemas.microsoft.com/office/drawing/2014/main" id="{2E166C84-EA56-4438-9B48-6978C7486801}"/>
              </a:ext>
            </a:extLst>
          </p:cNvPr>
          <p:cNvSpPr>
            <a:spLocks noGrp="1"/>
          </p:cNvSpPr>
          <p:nvPr>
            <p:ph type="sldNum" sz="quarter" idx="12"/>
          </p:nvPr>
        </p:nvSpPr>
        <p:spPr/>
        <p:txBody>
          <a:bodyPr/>
          <a:lstStyle/>
          <a:p>
            <a:fld id="{C10C6D2F-C2EB-46BF-9C4D-9AF40BB853E9}" type="slidenum">
              <a:rPr lang="en-US" smtClean="0"/>
              <a:t>27</a:t>
            </a:fld>
            <a:endParaRPr lang="en-US"/>
          </a:p>
        </p:txBody>
      </p:sp>
      <p:pic>
        <p:nvPicPr>
          <p:cNvPr id="7" name="Picture 6" descr="A picture containing drawing&#10;&#10;Description automatically generated">
            <a:extLst>
              <a:ext uri="{FF2B5EF4-FFF2-40B4-BE49-F238E27FC236}">
                <a16:creationId xmlns:a16="http://schemas.microsoft.com/office/drawing/2014/main" id="{80E540C1-A75E-4C9E-AFB2-D293AD1946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8" name="Picture 2" descr="CCAO | County Commissioners Association of Ohio">
            <a:extLst>
              <a:ext uri="{FF2B5EF4-FFF2-40B4-BE49-F238E27FC236}">
                <a16:creationId xmlns:a16="http://schemas.microsoft.com/office/drawing/2014/main" id="{B68AB56F-7B63-4D77-9384-5408BA214A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5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31DD3-48F1-4E8D-8482-1BBF45816DC1}"/>
              </a:ext>
            </a:extLst>
          </p:cNvPr>
          <p:cNvSpPr>
            <a:spLocks noGrp="1"/>
          </p:cNvSpPr>
          <p:nvPr>
            <p:ph type="title"/>
          </p:nvPr>
        </p:nvSpPr>
        <p:spPr/>
        <p:txBody>
          <a:bodyPr>
            <a:normAutofit/>
          </a:bodyPr>
          <a:lstStyle/>
          <a:p>
            <a:r>
              <a:rPr lang="en-US" sz="3600" b="1" dirty="0"/>
              <a:t>Montrose Group COVID 19 Economic Recovery Strategy</a:t>
            </a:r>
          </a:p>
        </p:txBody>
      </p:sp>
      <p:graphicFrame>
        <p:nvGraphicFramePr>
          <p:cNvPr id="4" name="Content Placeholder 3">
            <a:extLst>
              <a:ext uri="{FF2B5EF4-FFF2-40B4-BE49-F238E27FC236}">
                <a16:creationId xmlns:a16="http://schemas.microsoft.com/office/drawing/2014/main" id="{245C3382-FD34-456E-9C00-8F68EB97420E}"/>
              </a:ext>
            </a:extLst>
          </p:cNvPr>
          <p:cNvGraphicFramePr>
            <a:graphicFrameLocks noGrp="1"/>
          </p:cNvGraphicFramePr>
          <p:nvPr>
            <p:ph idx="1"/>
            <p:extLst>
              <p:ext uri="{D42A27DB-BD31-4B8C-83A1-F6EECF244321}">
                <p14:modId xmlns:p14="http://schemas.microsoft.com/office/powerpoint/2010/main" val="1181349972"/>
              </p:ext>
            </p:extLst>
          </p:nvPr>
        </p:nvGraphicFramePr>
        <p:xfrm>
          <a:off x="2667000" y="1485675"/>
          <a:ext cx="6019800" cy="4601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7144E48-A2E0-4ACA-B7E3-64F256E44073}"/>
              </a:ext>
            </a:extLst>
          </p:cNvPr>
          <p:cNvSpPr txBox="1"/>
          <p:nvPr/>
        </p:nvSpPr>
        <p:spPr>
          <a:xfrm>
            <a:off x="2572513" y="893005"/>
            <a:ext cx="6400800" cy="461665"/>
          </a:xfrm>
          <a:prstGeom prst="rect">
            <a:avLst/>
          </a:prstGeom>
          <a:noFill/>
        </p:spPr>
        <p:txBody>
          <a:bodyPr wrap="square" rtlCol="0">
            <a:spAutoFit/>
          </a:bodyPr>
          <a:lstStyle/>
          <a:p>
            <a:pPr algn="ctr"/>
            <a:r>
              <a:rPr lang="en-US" sz="2400" dirty="0"/>
              <a:t>Ohio Site Improvement Funding Options</a:t>
            </a:r>
          </a:p>
        </p:txBody>
      </p:sp>
      <p:pic>
        <p:nvPicPr>
          <p:cNvPr id="6" name="Picture 5" descr="A picture containing drawing&#10;&#10;Description automatically generated">
            <a:extLst>
              <a:ext uri="{FF2B5EF4-FFF2-40B4-BE49-F238E27FC236}">
                <a16:creationId xmlns:a16="http://schemas.microsoft.com/office/drawing/2014/main" id="{D13348C0-1E20-4EC5-A529-DEA4D5E270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7" name="Picture 2" descr="CCAO | County Commissioners Association of Ohio">
            <a:extLst>
              <a:ext uri="{FF2B5EF4-FFF2-40B4-BE49-F238E27FC236}">
                <a16:creationId xmlns:a16="http://schemas.microsoft.com/office/drawing/2014/main" id="{BE4EBF9D-B0BE-46FA-A9E8-F57284DBB7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1A17B5E5-C8A9-42DA-9052-8CF0D7BD9A1C}"/>
              </a:ext>
            </a:extLst>
          </p:cNvPr>
          <p:cNvSpPr>
            <a:spLocks noGrp="1"/>
          </p:cNvSpPr>
          <p:nvPr>
            <p:ph type="dt" sz="half" idx="10"/>
          </p:nvPr>
        </p:nvSpPr>
        <p:spPr/>
        <p:txBody>
          <a:bodyPr/>
          <a:lstStyle/>
          <a:p>
            <a:pPr>
              <a:defRPr/>
            </a:pPr>
            <a:r>
              <a:rPr lang="en-US" dirty="0"/>
              <a:t>5/14/20</a:t>
            </a:r>
          </a:p>
        </p:txBody>
      </p:sp>
      <p:sp>
        <p:nvSpPr>
          <p:cNvPr id="8" name="Slide Number Placeholder 7">
            <a:extLst>
              <a:ext uri="{FF2B5EF4-FFF2-40B4-BE49-F238E27FC236}">
                <a16:creationId xmlns:a16="http://schemas.microsoft.com/office/drawing/2014/main" id="{0354FD0B-8843-46F7-B521-FE161A639917}"/>
              </a:ext>
            </a:extLst>
          </p:cNvPr>
          <p:cNvSpPr>
            <a:spLocks noGrp="1"/>
          </p:cNvSpPr>
          <p:nvPr>
            <p:ph type="sldNum" sz="quarter" idx="12"/>
          </p:nvPr>
        </p:nvSpPr>
        <p:spPr/>
        <p:txBody>
          <a:bodyPr/>
          <a:lstStyle/>
          <a:p>
            <a:pPr>
              <a:defRPr/>
            </a:pPr>
            <a:fld id="{E0968DDA-09F0-48E9-805D-767D302CC958}" type="slidenum">
              <a:rPr lang="en-US" altLang="en-US" smtClean="0"/>
              <a:pPr>
                <a:defRPr/>
              </a:pPr>
              <a:t>28</a:t>
            </a:fld>
            <a:endParaRPr lang="en-US" altLang="en-US"/>
          </a:p>
        </p:txBody>
      </p:sp>
    </p:spTree>
    <p:extLst>
      <p:ext uri="{BB962C8B-B14F-4D97-AF65-F5344CB8AC3E}">
        <p14:creationId xmlns:p14="http://schemas.microsoft.com/office/powerpoint/2010/main" val="152606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699F0-B1FD-44B8-B20E-3F4B17D4E7DA}"/>
              </a:ext>
            </a:extLst>
          </p:cNvPr>
          <p:cNvSpPr>
            <a:spLocks noGrp="1"/>
          </p:cNvSpPr>
          <p:nvPr>
            <p:ph type="title"/>
          </p:nvPr>
        </p:nvSpPr>
        <p:spPr/>
        <p:txBody>
          <a:bodyPr>
            <a:normAutofit/>
          </a:bodyPr>
          <a:lstStyle/>
          <a:p>
            <a:r>
              <a:rPr lang="en-US" sz="3600" b="1" dirty="0"/>
              <a:t>Montrose Group COVID 19 Economic Recovery Strategy</a:t>
            </a:r>
            <a:endParaRPr lang="en-US" sz="3600" dirty="0"/>
          </a:p>
        </p:txBody>
      </p:sp>
      <p:graphicFrame>
        <p:nvGraphicFramePr>
          <p:cNvPr id="4" name="Content Placeholder 3">
            <a:extLst>
              <a:ext uri="{FF2B5EF4-FFF2-40B4-BE49-F238E27FC236}">
                <a16:creationId xmlns:a16="http://schemas.microsoft.com/office/drawing/2014/main" id="{3C4D4A31-7BB5-4E21-9949-5CA0EE638297}"/>
              </a:ext>
            </a:extLst>
          </p:cNvPr>
          <p:cNvGraphicFramePr>
            <a:graphicFrameLocks noGrp="1"/>
          </p:cNvGraphicFramePr>
          <p:nvPr>
            <p:ph idx="1"/>
            <p:extLst>
              <p:ext uri="{D42A27DB-BD31-4B8C-83A1-F6EECF244321}">
                <p14:modId xmlns:p14="http://schemas.microsoft.com/office/powerpoint/2010/main" val="3636005147"/>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drawing&#10;&#10;Description automatically generated">
            <a:extLst>
              <a:ext uri="{FF2B5EF4-FFF2-40B4-BE49-F238E27FC236}">
                <a16:creationId xmlns:a16="http://schemas.microsoft.com/office/drawing/2014/main" id="{5D0B0BA3-8554-44AF-A96B-66DC086741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6" name="Picture 2" descr="CCAO | County Commissioners Association of Ohio">
            <a:extLst>
              <a:ext uri="{FF2B5EF4-FFF2-40B4-BE49-F238E27FC236}">
                <a16:creationId xmlns:a16="http://schemas.microsoft.com/office/drawing/2014/main" id="{E9EC09E1-FF51-4540-85EA-1CCC12BA71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43C9DD9A-2986-4094-ABAF-5BFFB46217B3}"/>
              </a:ext>
            </a:extLst>
          </p:cNvPr>
          <p:cNvSpPr>
            <a:spLocks noGrp="1"/>
          </p:cNvSpPr>
          <p:nvPr>
            <p:ph type="dt" sz="half" idx="10"/>
          </p:nvPr>
        </p:nvSpPr>
        <p:spPr/>
        <p:txBody>
          <a:bodyPr/>
          <a:lstStyle/>
          <a:p>
            <a:pPr>
              <a:defRPr/>
            </a:pPr>
            <a:r>
              <a:rPr lang="en-US" dirty="0"/>
              <a:t>5/14/20</a:t>
            </a:r>
          </a:p>
        </p:txBody>
      </p:sp>
      <p:sp>
        <p:nvSpPr>
          <p:cNvPr id="8" name="Slide Number Placeholder 7">
            <a:extLst>
              <a:ext uri="{FF2B5EF4-FFF2-40B4-BE49-F238E27FC236}">
                <a16:creationId xmlns:a16="http://schemas.microsoft.com/office/drawing/2014/main" id="{E0282270-35A6-4065-AFD3-2682CECA695D}"/>
              </a:ext>
            </a:extLst>
          </p:cNvPr>
          <p:cNvSpPr>
            <a:spLocks noGrp="1"/>
          </p:cNvSpPr>
          <p:nvPr>
            <p:ph type="sldNum" sz="quarter" idx="12"/>
          </p:nvPr>
        </p:nvSpPr>
        <p:spPr/>
        <p:txBody>
          <a:bodyPr/>
          <a:lstStyle/>
          <a:p>
            <a:pPr>
              <a:defRPr/>
            </a:pPr>
            <a:fld id="{E0968DDA-09F0-48E9-805D-767D302CC958}" type="slidenum">
              <a:rPr lang="en-US" altLang="en-US" smtClean="0"/>
              <a:pPr>
                <a:defRPr/>
              </a:pPr>
              <a:t>29</a:t>
            </a:fld>
            <a:endParaRPr lang="en-US" altLang="en-US"/>
          </a:p>
        </p:txBody>
      </p:sp>
    </p:spTree>
    <p:extLst>
      <p:ext uri="{BB962C8B-B14F-4D97-AF65-F5344CB8AC3E}">
        <p14:creationId xmlns:p14="http://schemas.microsoft.com/office/powerpoint/2010/main" val="89634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39" y="1899544"/>
            <a:ext cx="2438400" cy="3058912"/>
          </a:xfrm>
        </p:spPr>
        <p:txBody>
          <a:bodyPr>
            <a:noAutofit/>
          </a:bodyPr>
          <a:lstStyle/>
          <a:p>
            <a:r>
              <a:rPr lang="en-US" sz="3600" b="1" dirty="0">
                <a:solidFill>
                  <a:schemeClr val="bg1"/>
                </a:solidFill>
              </a:rPr>
              <a:t>Montrose Group COVID 19 Economic Recovery Strategy</a:t>
            </a:r>
          </a:p>
        </p:txBody>
      </p:sp>
      <p:sp>
        <p:nvSpPr>
          <p:cNvPr id="3" name="Content Placeholder 2"/>
          <p:cNvSpPr>
            <a:spLocks noGrp="1"/>
          </p:cNvSpPr>
          <p:nvPr>
            <p:ph idx="1"/>
          </p:nvPr>
        </p:nvSpPr>
        <p:spPr>
          <a:xfrm>
            <a:off x="2941412" y="2153645"/>
            <a:ext cx="5316212" cy="120680"/>
          </a:xfrm>
        </p:spPr>
        <p:txBody>
          <a:bodyPr>
            <a:noAutofit/>
          </a:bodyPr>
          <a:lstStyle/>
          <a:p>
            <a:pPr marL="85725" indent="0" algn="ctr">
              <a:buNone/>
            </a:pPr>
            <a:r>
              <a:rPr lang="en-US" sz="1800" b="1" dirty="0"/>
              <a:t>Montrose Group, LLC Wrote the Book on Economic Development</a:t>
            </a:r>
          </a:p>
          <a:p>
            <a:pPr marL="85725" indent="0" algn="ctr">
              <a:buNone/>
            </a:pPr>
            <a:endParaRPr lang="en-US" sz="2100" dirty="0"/>
          </a:p>
        </p:txBody>
      </p:sp>
      <p:sp>
        <p:nvSpPr>
          <p:cNvPr id="4" name="Date Placeholder 3"/>
          <p:cNvSpPr>
            <a:spLocks noGrp="1"/>
          </p:cNvSpPr>
          <p:nvPr>
            <p:ph type="dt" sz="half" idx="10"/>
          </p:nvPr>
        </p:nvSpPr>
        <p:spPr>
          <a:xfrm>
            <a:off x="2743200" y="5726907"/>
            <a:ext cx="2057400" cy="273844"/>
          </a:xfrm>
        </p:spPr>
        <p:txBody>
          <a:bodyPr/>
          <a:lstStyle/>
          <a:p>
            <a:r>
              <a:rPr lang="en-US" dirty="0"/>
              <a:t>5/14/20</a:t>
            </a:r>
          </a:p>
        </p:txBody>
      </p:sp>
      <p:sp>
        <p:nvSpPr>
          <p:cNvPr id="5" name="Slide Number Placeholder 4"/>
          <p:cNvSpPr>
            <a:spLocks noGrp="1"/>
          </p:cNvSpPr>
          <p:nvPr>
            <p:ph type="sldNum" sz="quarter" idx="12"/>
          </p:nvPr>
        </p:nvSpPr>
        <p:spPr>
          <a:xfrm>
            <a:off x="5097101" y="5723530"/>
            <a:ext cx="573161" cy="273844"/>
          </a:xfrm>
        </p:spPr>
        <p:txBody>
          <a:bodyPr/>
          <a:lstStyle/>
          <a:p>
            <a:fld id="{C10C6D2F-C2EB-46BF-9C4D-9AF40BB853E9}" type="slidenum">
              <a:rPr lang="en-US" smtClean="0"/>
              <a:t>3</a:t>
            </a:fld>
            <a:endParaRPr lang="en-US" dirty="0"/>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761" y="2554949"/>
            <a:ext cx="1031052" cy="1362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114950" y="2554949"/>
            <a:ext cx="1050201" cy="1344757"/>
          </a:xfrm>
          <a:prstGeom prst="rect">
            <a:avLst/>
          </a:prstGeom>
        </p:spPr>
      </p:pic>
      <p:pic>
        <p:nvPicPr>
          <p:cNvPr id="9" name="Picture 8" descr="cid:image001.jpg@01CFDCBA.BA3B25E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960833" y="4105088"/>
            <a:ext cx="962891" cy="1355599"/>
          </a:xfrm>
          <a:prstGeom prst="rect">
            <a:avLst/>
          </a:prstGeom>
          <a:noFill/>
          <a:ln>
            <a:noFill/>
          </a:ln>
        </p:spPr>
      </p:pic>
      <p:pic>
        <p:nvPicPr>
          <p:cNvPr id="10"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1412" y="2591749"/>
            <a:ext cx="944212" cy="131445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3898" y="4046283"/>
            <a:ext cx="103105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4874" y="3981340"/>
            <a:ext cx="1143884" cy="139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1999" y="2532003"/>
            <a:ext cx="1138723" cy="139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18307" y="2541528"/>
            <a:ext cx="1108234" cy="1413510"/>
          </a:xfrm>
          <a:prstGeom prst="rect">
            <a:avLst/>
          </a:prstGeom>
          <a:noFill/>
          <a:ln>
            <a:noFill/>
          </a:ln>
        </p:spPr>
      </p:pic>
      <p:pic>
        <p:nvPicPr>
          <p:cNvPr id="16" name="Picture 1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21641" y="4059618"/>
            <a:ext cx="1104900" cy="1358265"/>
          </a:xfrm>
          <a:prstGeom prst="rect">
            <a:avLst/>
          </a:prstGeom>
          <a:noFill/>
          <a:ln>
            <a:noFill/>
          </a:ln>
        </p:spPr>
      </p:pic>
      <p:pic>
        <p:nvPicPr>
          <p:cNvPr id="17" name="Picture 1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9424" y="4051027"/>
            <a:ext cx="1093998" cy="1341456"/>
          </a:xfrm>
          <a:prstGeom prst="rect">
            <a:avLst/>
          </a:prstGeom>
          <a:noFill/>
          <a:ln>
            <a:noFill/>
          </a:ln>
        </p:spPr>
      </p:pic>
      <p:pic>
        <p:nvPicPr>
          <p:cNvPr id="19" name="Picture 18" descr="A picture containing drawing&#10;&#10;Description automatically generated">
            <a:extLst>
              <a:ext uri="{FF2B5EF4-FFF2-40B4-BE49-F238E27FC236}">
                <a16:creationId xmlns:a16="http://schemas.microsoft.com/office/drawing/2014/main" id="{16EDFD4F-67BA-42BD-99F0-F909D4D42A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18" name="Picture 2" descr="CCAO | County Commissioners Association of Ohio">
            <a:extLst>
              <a:ext uri="{FF2B5EF4-FFF2-40B4-BE49-F238E27FC236}">
                <a16:creationId xmlns:a16="http://schemas.microsoft.com/office/drawing/2014/main" id="{41FF2E23-31E3-4FC3-9095-E5343E7CAB1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6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E13A-9A8C-4FD0-9919-A72B8F4EE135}"/>
              </a:ext>
            </a:extLst>
          </p:cNvPr>
          <p:cNvSpPr>
            <a:spLocks noGrp="1"/>
          </p:cNvSpPr>
          <p:nvPr>
            <p:ph type="title"/>
          </p:nvPr>
        </p:nvSpPr>
        <p:spPr/>
        <p:txBody>
          <a:bodyPr/>
          <a:lstStyle/>
          <a:p>
            <a:r>
              <a:rPr lang="en-US" dirty="0"/>
              <a:t>Summit County COVID-19 Small Business Emergency Relief Grant Program</a:t>
            </a:r>
          </a:p>
        </p:txBody>
      </p:sp>
      <p:sp>
        <p:nvSpPr>
          <p:cNvPr id="3" name="Content Placeholder 2">
            <a:extLst>
              <a:ext uri="{FF2B5EF4-FFF2-40B4-BE49-F238E27FC236}">
                <a16:creationId xmlns:a16="http://schemas.microsoft.com/office/drawing/2014/main" id="{D81783B8-B9A1-43D6-822E-18E736796966}"/>
              </a:ext>
            </a:extLst>
          </p:cNvPr>
          <p:cNvSpPr>
            <a:spLocks noGrp="1"/>
          </p:cNvSpPr>
          <p:nvPr>
            <p:ph idx="1"/>
          </p:nvPr>
        </p:nvSpPr>
        <p:spPr>
          <a:xfrm>
            <a:off x="2895600" y="484697"/>
            <a:ext cx="5486400" cy="6054216"/>
          </a:xfrm>
        </p:spPr>
        <p:txBody>
          <a:bodyPr>
            <a:normAutofit fontScale="92500" lnSpcReduction="10000"/>
          </a:bodyPr>
          <a:lstStyle/>
          <a:p>
            <a:pPr marL="0" indent="0">
              <a:buNone/>
            </a:pPr>
            <a:r>
              <a:rPr lang="en-US" sz="2200" b="1" dirty="0"/>
              <a:t>Who created the fund and for what reason?</a:t>
            </a:r>
            <a:endParaRPr lang="en-US" sz="2200" dirty="0"/>
          </a:p>
          <a:p>
            <a:r>
              <a:rPr lang="en-US" sz="2200" dirty="0"/>
              <a:t>Initiated with $750K from Summit County - $530K in general funds and $220K County CDBG dollars</a:t>
            </a:r>
          </a:p>
          <a:p>
            <a:r>
              <a:rPr lang="en-US" sz="2200" dirty="0"/>
              <a:t>Local municipalities and townships contributed over $300K in support and $100K in additional CDBG funds</a:t>
            </a:r>
          </a:p>
          <a:p>
            <a:r>
              <a:rPr lang="en-US" sz="2200" dirty="0"/>
              <a:t>Private and philanthropic sources added over $400K in funding</a:t>
            </a:r>
          </a:p>
          <a:p>
            <a:r>
              <a:rPr lang="en-US" sz="2200" dirty="0"/>
              <a:t>For every Summit County dollar, there was at least one additional dollar from other funders</a:t>
            </a:r>
          </a:p>
          <a:p>
            <a:r>
              <a:rPr lang="en-US" sz="2200" dirty="0"/>
              <a:t>City and Municipality funding was able to be restricted to their communities</a:t>
            </a:r>
          </a:p>
          <a:p>
            <a:r>
              <a:rPr lang="en-US" sz="2200" dirty="0"/>
              <a:t>Authorized by Summit County Council on March 30, the grant program was designed to provide grants of up to $5,000 to small for-profit businesses impacted by COVID-19.  </a:t>
            </a:r>
          </a:p>
          <a:p>
            <a:r>
              <a:rPr lang="en-US" sz="2200" dirty="0"/>
              <a:t>Funds can be used for any deductible business expense</a:t>
            </a:r>
            <a:endParaRPr lang="en-US" dirty="0"/>
          </a:p>
        </p:txBody>
      </p:sp>
      <p:sp>
        <p:nvSpPr>
          <p:cNvPr id="4" name="Date Placeholder 3">
            <a:extLst>
              <a:ext uri="{FF2B5EF4-FFF2-40B4-BE49-F238E27FC236}">
                <a16:creationId xmlns:a16="http://schemas.microsoft.com/office/drawing/2014/main" id="{380E6F72-7751-4A46-A0B1-A042F4AAA8DD}"/>
              </a:ext>
            </a:extLst>
          </p:cNvPr>
          <p:cNvSpPr>
            <a:spLocks noGrp="1"/>
          </p:cNvSpPr>
          <p:nvPr>
            <p:ph type="dt" sz="half" idx="10"/>
          </p:nvPr>
        </p:nvSpPr>
        <p:spPr/>
        <p:txBody>
          <a:bodyPr/>
          <a:lstStyle/>
          <a:p>
            <a:pPr>
              <a:defRPr/>
            </a:pPr>
            <a:r>
              <a:rPr lang="en-US" dirty="0"/>
              <a:t>5/14/20</a:t>
            </a:r>
          </a:p>
        </p:txBody>
      </p:sp>
      <p:sp>
        <p:nvSpPr>
          <p:cNvPr id="5" name="Slide Number Placeholder 4">
            <a:extLst>
              <a:ext uri="{FF2B5EF4-FFF2-40B4-BE49-F238E27FC236}">
                <a16:creationId xmlns:a16="http://schemas.microsoft.com/office/drawing/2014/main" id="{418C9256-F52A-4E27-A2F9-99DFA23A94C1}"/>
              </a:ext>
            </a:extLst>
          </p:cNvPr>
          <p:cNvSpPr>
            <a:spLocks noGrp="1"/>
          </p:cNvSpPr>
          <p:nvPr>
            <p:ph type="sldNum" sz="quarter" idx="12"/>
          </p:nvPr>
        </p:nvSpPr>
        <p:spPr/>
        <p:txBody>
          <a:bodyPr/>
          <a:lstStyle/>
          <a:p>
            <a:pPr>
              <a:defRPr/>
            </a:pPr>
            <a:fld id="{E0968DDA-09F0-48E9-805D-767D302CC958}" type="slidenum">
              <a:rPr lang="en-US" altLang="en-US" smtClean="0"/>
              <a:pPr>
                <a:defRPr/>
              </a:pPr>
              <a:t>30</a:t>
            </a:fld>
            <a:endParaRPr lang="en-US" altLang="en-US"/>
          </a:p>
        </p:txBody>
      </p:sp>
      <p:pic>
        <p:nvPicPr>
          <p:cNvPr id="6" name="Picture 5" descr="A picture containing drawing&#10;&#10;Description automatically generated">
            <a:extLst>
              <a:ext uri="{FF2B5EF4-FFF2-40B4-BE49-F238E27FC236}">
                <a16:creationId xmlns:a16="http://schemas.microsoft.com/office/drawing/2014/main" id="{20994FEB-3512-41A3-92E4-66681C0F0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5602" y="76200"/>
            <a:ext cx="997711" cy="408497"/>
          </a:xfrm>
          <a:prstGeom prst="rect">
            <a:avLst/>
          </a:prstGeom>
        </p:spPr>
      </p:pic>
      <p:pic>
        <p:nvPicPr>
          <p:cNvPr id="7" name="Picture 2" descr="CCAO | County Commissioners Association of Ohio">
            <a:extLst>
              <a:ext uri="{FF2B5EF4-FFF2-40B4-BE49-F238E27FC236}">
                <a16:creationId xmlns:a16="http://schemas.microsoft.com/office/drawing/2014/main" id="{12671798-CFFD-484B-B1E2-642EDE865B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9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E13A-9A8C-4FD0-9919-A72B8F4EE135}"/>
              </a:ext>
            </a:extLst>
          </p:cNvPr>
          <p:cNvSpPr>
            <a:spLocks noGrp="1"/>
          </p:cNvSpPr>
          <p:nvPr>
            <p:ph type="title"/>
          </p:nvPr>
        </p:nvSpPr>
        <p:spPr/>
        <p:txBody>
          <a:bodyPr/>
          <a:lstStyle/>
          <a:p>
            <a:r>
              <a:rPr lang="en-US" dirty="0"/>
              <a:t>Summit County COVID-19 Small Business Emergency Relief Grant Program</a:t>
            </a:r>
          </a:p>
        </p:txBody>
      </p:sp>
      <p:sp>
        <p:nvSpPr>
          <p:cNvPr id="3" name="Content Placeholder 2">
            <a:extLst>
              <a:ext uri="{FF2B5EF4-FFF2-40B4-BE49-F238E27FC236}">
                <a16:creationId xmlns:a16="http://schemas.microsoft.com/office/drawing/2014/main" id="{D81783B8-B9A1-43D6-822E-18E736796966}"/>
              </a:ext>
            </a:extLst>
          </p:cNvPr>
          <p:cNvSpPr>
            <a:spLocks noGrp="1"/>
          </p:cNvSpPr>
          <p:nvPr>
            <p:ph idx="1"/>
          </p:nvPr>
        </p:nvSpPr>
        <p:spPr>
          <a:xfrm>
            <a:off x="2925230" y="762000"/>
            <a:ext cx="5624469" cy="5120640"/>
          </a:xfrm>
        </p:spPr>
        <p:txBody>
          <a:bodyPr>
            <a:normAutofit/>
          </a:bodyPr>
          <a:lstStyle/>
          <a:p>
            <a:pPr marL="0" indent="0" fontAlgn="auto">
              <a:spcAft>
                <a:spcPts val="0"/>
              </a:spcAft>
              <a:buNone/>
            </a:pPr>
            <a:r>
              <a:rPr lang="en-US" sz="2000" b="1" dirty="0"/>
              <a:t>What businesses were eligible?</a:t>
            </a:r>
            <a:endParaRPr lang="en-US" sz="2000" dirty="0"/>
          </a:p>
          <a:p>
            <a:pPr fontAlgn="auto">
              <a:spcAft>
                <a:spcPts val="0"/>
              </a:spcAft>
            </a:pPr>
            <a:r>
              <a:rPr lang="en-US" sz="2000" dirty="0"/>
              <a:t>Have applied for either the SBA EIDL or PPP COVID Relief loan programs</a:t>
            </a:r>
          </a:p>
          <a:p>
            <a:pPr fontAlgn="auto">
              <a:spcAft>
                <a:spcPts val="0"/>
              </a:spcAft>
            </a:pPr>
            <a:r>
              <a:rPr lang="en-US" sz="2000" dirty="0"/>
              <a:t>Must be a for profit business with its principal place of business located within the County of Summit.</a:t>
            </a:r>
          </a:p>
          <a:p>
            <a:pPr fontAlgn="auto">
              <a:spcAft>
                <a:spcPts val="0"/>
              </a:spcAft>
            </a:pPr>
            <a:r>
              <a:rPr lang="en-US" sz="2000" dirty="0"/>
              <a:t>In operation for at least one year prior to </a:t>
            </a:r>
            <a:br>
              <a:rPr lang="en-US" sz="2000" dirty="0"/>
            </a:br>
            <a:r>
              <a:rPr lang="en-US" sz="2000" dirty="0"/>
              <a:t>March 15, 2020</a:t>
            </a:r>
          </a:p>
          <a:p>
            <a:pPr fontAlgn="auto">
              <a:spcAft>
                <a:spcPts val="0"/>
              </a:spcAft>
            </a:pPr>
            <a:r>
              <a:rPr lang="en-US" sz="2000" dirty="0"/>
              <a:t>Employ 3-25 individuals, with at least 50% of those employees being permanent residents of Summit County</a:t>
            </a:r>
          </a:p>
          <a:p>
            <a:pPr fontAlgn="auto">
              <a:spcAft>
                <a:spcPts val="0"/>
              </a:spcAft>
            </a:pPr>
            <a:r>
              <a:rPr lang="en-US" sz="2000" dirty="0"/>
              <a:t>The business must be current on all Summit County municipal and Joint Economic Development District income tax obligations and Summit County property tax obligations.</a:t>
            </a:r>
          </a:p>
          <a:p>
            <a:endParaRPr lang="en-US" dirty="0"/>
          </a:p>
        </p:txBody>
      </p:sp>
      <p:sp>
        <p:nvSpPr>
          <p:cNvPr id="4" name="Date Placeholder 3">
            <a:extLst>
              <a:ext uri="{FF2B5EF4-FFF2-40B4-BE49-F238E27FC236}">
                <a16:creationId xmlns:a16="http://schemas.microsoft.com/office/drawing/2014/main" id="{380E6F72-7751-4A46-A0B1-A042F4AAA8DD}"/>
              </a:ext>
            </a:extLst>
          </p:cNvPr>
          <p:cNvSpPr>
            <a:spLocks noGrp="1"/>
          </p:cNvSpPr>
          <p:nvPr>
            <p:ph type="dt" sz="half" idx="10"/>
          </p:nvPr>
        </p:nvSpPr>
        <p:spPr/>
        <p:txBody>
          <a:bodyPr/>
          <a:lstStyle/>
          <a:p>
            <a:pPr>
              <a:defRPr/>
            </a:pPr>
            <a:r>
              <a:rPr lang="en-US" dirty="0"/>
              <a:t>5/14/20</a:t>
            </a:r>
          </a:p>
        </p:txBody>
      </p:sp>
      <p:sp>
        <p:nvSpPr>
          <p:cNvPr id="5" name="Slide Number Placeholder 4">
            <a:extLst>
              <a:ext uri="{FF2B5EF4-FFF2-40B4-BE49-F238E27FC236}">
                <a16:creationId xmlns:a16="http://schemas.microsoft.com/office/drawing/2014/main" id="{418C9256-F52A-4E27-A2F9-99DFA23A94C1}"/>
              </a:ext>
            </a:extLst>
          </p:cNvPr>
          <p:cNvSpPr>
            <a:spLocks noGrp="1"/>
          </p:cNvSpPr>
          <p:nvPr>
            <p:ph type="sldNum" sz="quarter" idx="12"/>
          </p:nvPr>
        </p:nvSpPr>
        <p:spPr/>
        <p:txBody>
          <a:bodyPr/>
          <a:lstStyle/>
          <a:p>
            <a:pPr>
              <a:defRPr/>
            </a:pPr>
            <a:fld id="{E0968DDA-09F0-48E9-805D-767D302CC958}" type="slidenum">
              <a:rPr lang="en-US" altLang="en-US" smtClean="0"/>
              <a:pPr>
                <a:defRPr/>
              </a:pPr>
              <a:t>31</a:t>
            </a:fld>
            <a:endParaRPr lang="en-US" altLang="en-US"/>
          </a:p>
        </p:txBody>
      </p:sp>
      <p:pic>
        <p:nvPicPr>
          <p:cNvPr id="6" name="Picture 5" descr="A picture containing drawing&#10;&#10;Description automatically generated">
            <a:extLst>
              <a:ext uri="{FF2B5EF4-FFF2-40B4-BE49-F238E27FC236}">
                <a16:creationId xmlns:a16="http://schemas.microsoft.com/office/drawing/2014/main" id="{A8F6615B-3C95-4D67-8BED-AECC1575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8" name="Picture 2" descr="CCAO | County Commissioners Association of Ohio">
            <a:extLst>
              <a:ext uri="{FF2B5EF4-FFF2-40B4-BE49-F238E27FC236}">
                <a16:creationId xmlns:a16="http://schemas.microsoft.com/office/drawing/2014/main" id="{E2C2117C-F9D1-41DF-9E19-B4FEC66860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E13A-9A8C-4FD0-9919-A72B8F4EE135}"/>
              </a:ext>
            </a:extLst>
          </p:cNvPr>
          <p:cNvSpPr>
            <a:spLocks noGrp="1"/>
          </p:cNvSpPr>
          <p:nvPr>
            <p:ph type="title"/>
          </p:nvPr>
        </p:nvSpPr>
        <p:spPr/>
        <p:txBody>
          <a:bodyPr/>
          <a:lstStyle/>
          <a:p>
            <a:r>
              <a:rPr lang="en-US" dirty="0"/>
              <a:t>Summit County COVID-19 Small Business Emergency Relief Grant Program</a:t>
            </a:r>
          </a:p>
        </p:txBody>
      </p:sp>
      <p:sp>
        <p:nvSpPr>
          <p:cNvPr id="4" name="Date Placeholder 3">
            <a:extLst>
              <a:ext uri="{FF2B5EF4-FFF2-40B4-BE49-F238E27FC236}">
                <a16:creationId xmlns:a16="http://schemas.microsoft.com/office/drawing/2014/main" id="{380E6F72-7751-4A46-A0B1-A042F4AAA8DD}"/>
              </a:ext>
            </a:extLst>
          </p:cNvPr>
          <p:cNvSpPr>
            <a:spLocks noGrp="1"/>
          </p:cNvSpPr>
          <p:nvPr>
            <p:ph type="dt" sz="half" idx="10"/>
          </p:nvPr>
        </p:nvSpPr>
        <p:spPr/>
        <p:txBody>
          <a:bodyPr/>
          <a:lstStyle/>
          <a:p>
            <a:pPr>
              <a:defRPr/>
            </a:pPr>
            <a:r>
              <a:rPr lang="en-US" dirty="0"/>
              <a:t>5/14/20</a:t>
            </a:r>
          </a:p>
        </p:txBody>
      </p:sp>
      <p:sp>
        <p:nvSpPr>
          <p:cNvPr id="5" name="Slide Number Placeholder 4">
            <a:extLst>
              <a:ext uri="{FF2B5EF4-FFF2-40B4-BE49-F238E27FC236}">
                <a16:creationId xmlns:a16="http://schemas.microsoft.com/office/drawing/2014/main" id="{418C9256-F52A-4E27-A2F9-99DFA23A94C1}"/>
              </a:ext>
            </a:extLst>
          </p:cNvPr>
          <p:cNvSpPr>
            <a:spLocks noGrp="1"/>
          </p:cNvSpPr>
          <p:nvPr>
            <p:ph type="sldNum" sz="quarter" idx="12"/>
          </p:nvPr>
        </p:nvSpPr>
        <p:spPr/>
        <p:txBody>
          <a:bodyPr/>
          <a:lstStyle/>
          <a:p>
            <a:pPr>
              <a:defRPr/>
            </a:pPr>
            <a:fld id="{E0968DDA-09F0-48E9-805D-767D302CC958}" type="slidenum">
              <a:rPr lang="en-US" altLang="en-US" smtClean="0"/>
              <a:pPr>
                <a:defRPr/>
              </a:pPr>
              <a:t>32</a:t>
            </a:fld>
            <a:endParaRPr lang="en-US" altLang="en-US"/>
          </a:p>
        </p:txBody>
      </p:sp>
      <p:pic>
        <p:nvPicPr>
          <p:cNvPr id="8" name="Picture 7">
            <a:extLst>
              <a:ext uri="{FF2B5EF4-FFF2-40B4-BE49-F238E27FC236}">
                <a16:creationId xmlns:a16="http://schemas.microsoft.com/office/drawing/2014/main" id="{AF499CCB-411A-45BB-96DB-9A274BBE7DF8}"/>
              </a:ext>
            </a:extLst>
          </p:cNvPr>
          <p:cNvPicPr>
            <a:picLocks noChangeAspect="1"/>
          </p:cNvPicPr>
          <p:nvPr/>
        </p:nvPicPr>
        <p:blipFill>
          <a:blip r:embed="rId3"/>
          <a:stretch>
            <a:fillRect/>
          </a:stretch>
        </p:blipFill>
        <p:spPr>
          <a:xfrm>
            <a:off x="3021904" y="136524"/>
            <a:ext cx="5099750" cy="6593894"/>
          </a:xfrm>
          <a:prstGeom prst="rect">
            <a:avLst/>
          </a:prstGeom>
        </p:spPr>
      </p:pic>
      <p:sp>
        <p:nvSpPr>
          <p:cNvPr id="9" name="Rectangle 8">
            <a:extLst>
              <a:ext uri="{FF2B5EF4-FFF2-40B4-BE49-F238E27FC236}">
                <a16:creationId xmlns:a16="http://schemas.microsoft.com/office/drawing/2014/main" id="{F08E6E81-6661-4EB1-9F28-1221C2137169}"/>
              </a:ext>
            </a:extLst>
          </p:cNvPr>
          <p:cNvSpPr/>
          <p:nvPr/>
        </p:nvSpPr>
        <p:spPr>
          <a:xfrm>
            <a:off x="2895600" y="112968"/>
            <a:ext cx="4114800" cy="42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Objective Evaluation Rubric</a:t>
            </a:r>
          </a:p>
        </p:txBody>
      </p:sp>
      <p:pic>
        <p:nvPicPr>
          <p:cNvPr id="7" name="Picture 6" descr="A picture containing drawing&#10;&#10;Description automatically generated">
            <a:extLst>
              <a:ext uri="{FF2B5EF4-FFF2-40B4-BE49-F238E27FC236}">
                <a16:creationId xmlns:a16="http://schemas.microsoft.com/office/drawing/2014/main" id="{B12B11DC-288B-4EDE-AA8C-11232BD28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958" y="168275"/>
            <a:ext cx="725355" cy="365125"/>
          </a:xfrm>
          <a:prstGeom prst="rect">
            <a:avLst/>
          </a:prstGeom>
        </p:spPr>
      </p:pic>
      <p:pic>
        <p:nvPicPr>
          <p:cNvPr id="10" name="Picture 2" descr="CCAO | County Commissioners Association of Ohio">
            <a:extLst>
              <a:ext uri="{FF2B5EF4-FFF2-40B4-BE49-F238E27FC236}">
                <a16:creationId xmlns:a16="http://schemas.microsoft.com/office/drawing/2014/main" id="{BDC3D875-C23F-4E90-A0F4-57B17838D0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60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E13A-9A8C-4FD0-9919-A72B8F4EE135}"/>
              </a:ext>
            </a:extLst>
          </p:cNvPr>
          <p:cNvSpPr>
            <a:spLocks noGrp="1"/>
          </p:cNvSpPr>
          <p:nvPr>
            <p:ph type="title"/>
          </p:nvPr>
        </p:nvSpPr>
        <p:spPr/>
        <p:txBody>
          <a:bodyPr/>
          <a:lstStyle/>
          <a:p>
            <a:r>
              <a:rPr lang="en-US" dirty="0"/>
              <a:t>Summit County COVID-19 Small Business Emergency Relief Grant Program</a:t>
            </a:r>
          </a:p>
        </p:txBody>
      </p:sp>
      <p:sp>
        <p:nvSpPr>
          <p:cNvPr id="3" name="Content Placeholder 2">
            <a:extLst>
              <a:ext uri="{FF2B5EF4-FFF2-40B4-BE49-F238E27FC236}">
                <a16:creationId xmlns:a16="http://schemas.microsoft.com/office/drawing/2014/main" id="{D81783B8-B9A1-43D6-822E-18E736796966}"/>
              </a:ext>
            </a:extLst>
          </p:cNvPr>
          <p:cNvSpPr>
            <a:spLocks noGrp="1"/>
          </p:cNvSpPr>
          <p:nvPr>
            <p:ph idx="1"/>
          </p:nvPr>
        </p:nvSpPr>
        <p:spPr>
          <a:xfrm>
            <a:off x="2627481" y="223920"/>
            <a:ext cx="6287311" cy="6401018"/>
          </a:xfrm>
        </p:spPr>
        <p:txBody>
          <a:bodyPr>
            <a:noAutofit/>
          </a:bodyPr>
          <a:lstStyle/>
          <a:p>
            <a:pPr marL="0" indent="0">
              <a:buNone/>
            </a:pPr>
            <a:r>
              <a:rPr lang="en-US" sz="1800" b="1" dirty="0"/>
              <a:t>Who got grants?</a:t>
            </a:r>
            <a:endParaRPr lang="en-US" sz="1800" dirty="0"/>
          </a:p>
          <a:p>
            <a:pPr lvl="0"/>
            <a:r>
              <a:rPr lang="en-US" sz="1800" dirty="0"/>
              <a:t>1,046 Submissions; 610 eligible; 311 awarded; $1,546,178 in grants</a:t>
            </a:r>
          </a:p>
          <a:p>
            <a:pPr lvl="0"/>
            <a:r>
              <a:rPr lang="en-US" sz="1800" dirty="0"/>
              <a:t>We awarded 147 disadvantaged businesses (147 of 311 = 47%)</a:t>
            </a:r>
          </a:p>
          <a:p>
            <a:pPr lvl="0"/>
            <a:r>
              <a:rPr lang="en-US" sz="1800" dirty="0"/>
              <a:t>35% of DBE applicants were awarded, compared to 26% of non-DBE applicants</a:t>
            </a:r>
          </a:p>
          <a:p>
            <a:pPr lvl="0"/>
            <a:r>
              <a:rPr lang="en-US" sz="1800" dirty="0"/>
              <a:t>32% of Black-owned business applicants were eligible, 55% of WBE applicants were eligible 60% of non-Black and non-WBE owned business applicants</a:t>
            </a:r>
          </a:p>
          <a:p>
            <a:pPr lvl="0"/>
            <a:r>
              <a:rPr lang="en-US" sz="1800" dirty="0"/>
              <a:t>88% of eligible Black-owned applicants were awarded, 61% eligible WBE applicants awarded</a:t>
            </a:r>
          </a:p>
          <a:p>
            <a:pPr lvl="0"/>
            <a:r>
              <a:rPr lang="en-US" sz="1800" dirty="0"/>
              <a:t>56% of awardees have 3-7 employees; 44% have 8-25 employees</a:t>
            </a:r>
          </a:p>
          <a:p>
            <a:pPr lvl="0"/>
            <a:r>
              <a:rPr lang="en-US" sz="1800" dirty="0"/>
              <a:t>54% of awardees have $250k - $1m in revenue; 5% have less than $100k, 19% have $100k-$250k, and 22% have over $1m</a:t>
            </a:r>
          </a:p>
          <a:p>
            <a:pPr lvl="0"/>
            <a:r>
              <a:rPr lang="en-US" sz="1800" dirty="0"/>
              <a:t>73% of our awardees are located in either a LMA or Job Hub (28% in Job Hub; 65% in LMA; 19% in both Job Hub and LMA)</a:t>
            </a:r>
          </a:p>
          <a:p>
            <a:endParaRPr lang="en-US" sz="1800" dirty="0"/>
          </a:p>
        </p:txBody>
      </p:sp>
      <p:sp>
        <p:nvSpPr>
          <p:cNvPr id="4" name="Date Placeholder 3">
            <a:extLst>
              <a:ext uri="{FF2B5EF4-FFF2-40B4-BE49-F238E27FC236}">
                <a16:creationId xmlns:a16="http://schemas.microsoft.com/office/drawing/2014/main" id="{380E6F72-7751-4A46-A0B1-A042F4AAA8DD}"/>
              </a:ext>
            </a:extLst>
          </p:cNvPr>
          <p:cNvSpPr>
            <a:spLocks noGrp="1"/>
          </p:cNvSpPr>
          <p:nvPr>
            <p:ph type="dt" sz="half" idx="10"/>
          </p:nvPr>
        </p:nvSpPr>
        <p:spPr/>
        <p:txBody>
          <a:bodyPr/>
          <a:lstStyle/>
          <a:p>
            <a:pPr>
              <a:defRPr/>
            </a:pPr>
            <a:r>
              <a:rPr lang="en-US" dirty="0"/>
              <a:t>5/14/20</a:t>
            </a:r>
          </a:p>
        </p:txBody>
      </p:sp>
      <p:sp>
        <p:nvSpPr>
          <p:cNvPr id="5" name="Slide Number Placeholder 4">
            <a:extLst>
              <a:ext uri="{FF2B5EF4-FFF2-40B4-BE49-F238E27FC236}">
                <a16:creationId xmlns:a16="http://schemas.microsoft.com/office/drawing/2014/main" id="{418C9256-F52A-4E27-A2F9-99DFA23A94C1}"/>
              </a:ext>
            </a:extLst>
          </p:cNvPr>
          <p:cNvSpPr>
            <a:spLocks noGrp="1"/>
          </p:cNvSpPr>
          <p:nvPr>
            <p:ph type="sldNum" sz="quarter" idx="12"/>
          </p:nvPr>
        </p:nvSpPr>
        <p:spPr>
          <a:xfrm>
            <a:off x="7847262" y="6340693"/>
            <a:ext cx="1148195" cy="365125"/>
          </a:xfrm>
        </p:spPr>
        <p:txBody>
          <a:bodyPr/>
          <a:lstStyle/>
          <a:p>
            <a:pPr>
              <a:defRPr/>
            </a:pPr>
            <a:fld id="{E0968DDA-09F0-48E9-805D-767D302CC958}" type="slidenum">
              <a:rPr lang="en-US" altLang="en-US" smtClean="0"/>
              <a:pPr>
                <a:defRPr/>
              </a:pPr>
              <a:t>33</a:t>
            </a:fld>
            <a:endParaRPr lang="en-US" altLang="en-US"/>
          </a:p>
        </p:txBody>
      </p:sp>
      <p:pic>
        <p:nvPicPr>
          <p:cNvPr id="6" name="Picture 5" descr="A picture containing drawing&#10;&#10;Description automatically generated">
            <a:extLst>
              <a:ext uri="{FF2B5EF4-FFF2-40B4-BE49-F238E27FC236}">
                <a16:creationId xmlns:a16="http://schemas.microsoft.com/office/drawing/2014/main" id="{3EA55331-13D7-4A31-9BD7-C680B1B39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7" name="Picture 2" descr="CCAO | County Commissioners Association of Ohio">
            <a:extLst>
              <a:ext uri="{FF2B5EF4-FFF2-40B4-BE49-F238E27FC236}">
                <a16:creationId xmlns:a16="http://schemas.microsoft.com/office/drawing/2014/main" id="{97C246E9-5296-49E4-9A98-282F5920C0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049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E13A-9A8C-4FD0-9919-A72B8F4EE135}"/>
              </a:ext>
            </a:extLst>
          </p:cNvPr>
          <p:cNvSpPr>
            <a:spLocks noGrp="1"/>
          </p:cNvSpPr>
          <p:nvPr>
            <p:ph type="title"/>
          </p:nvPr>
        </p:nvSpPr>
        <p:spPr/>
        <p:txBody>
          <a:bodyPr/>
          <a:lstStyle/>
          <a:p>
            <a:r>
              <a:rPr lang="en-US" dirty="0"/>
              <a:t>Summit County COVID-19 Small Business Emergency Relief Grant Program</a:t>
            </a:r>
          </a:p>
        </p:txBody>
      </p:sp>
      <p:sp>
        <p:nvSpPr>
          <p:cNvPr id="3" name="Content Placeholder 2">
            <a:extLst>
              <a:ext uri="{FF2B5EF4-FFF2-40B4-BE49-F238E27FC236}">
                <a16:creationId xmlns:a16="http://schemas.microsoft.com/office/drawing/2014/main" id="{D81783B8-B9A1-43D6-822E-18E736796966}"/>
              </a:ext>
            </a:extLst>
          </p:cNvPr>
          <p:cNvSpPr>
            <a:spLocks noGrp="1"/>
          </p:cNvSpPr>
          <p:nvPr>
            <p:ph idx="1"/>
          </p:nvPr>
        </p:nvSpPr>
        <p:spPr>
          <a:xfrm>
            <a:off x="2925230" y="864109"/>
            <a:ext cx="5624469" cy="5120640"/>
          </a:xfrm>
        </p:spPr>
        <p:txBody>
          <a:bodyPr>
            <a:normAutofit fontScale="92500" lnSpcReduction="20000"/>
          </a:bodyPr>
          <a:lstStyle/>
          <a:p>
            <a:pPr marL="0" indent="0" fontAlgn="auto">
              <a:spcAft>
                <a:spcPts val="0"/>
              </a:spcAft>
              <a:buNone/>
            </a:pPr>
            <a:r>
              <a:rPr lang="en-US" sz="2000" b="1" dirty="0"/>
              <a:t>Round 2 Opens Thursday, May 14</a:t>
            </a:r>
            <a:r>
              <a:rPr lang="en-US" sz="2000" b="1" baseline="30000" dirty="0"/>
              <a:t>th</a:t>
            </a:r>
            <a:r>
              <a:rPr lang="en-US" sz="2000" b="1" dirty="0"/>
              <a:t> </a:t>
            </a:r>
            <a:endParaRPr lang="en-US" sz="2000" dirty="0"/>
          </a:p>
          <a:p>
            <a:pPr fontAlgn="auto">
              <a:spcAft>
                <a:spcPts val="0"/>
              </a:spcAft>
            </a:pPr>
            <a:r>
              <a:rPr lang="en-US" sz="2000" dirty="0"/>
              <a:t>Funded with $5 million in CARES Act dollars</a:t>
            </a:r>
          </a:p>
          <a:p>
            <a:pPr fontAlgn="auto">
              <a:spcAft>
                <a:spcPts val="0"/>
              </a:spcAft>
            </a:pPr>
            <a:r>
              <a:rPr lang="en-US" sz="2000" dirty="0"/>
              <a:t>Removed SBA EIDL or PPP COVID Relief loan application requirements</a:t>
            </a:r>
          </a:p>
          <a:p>
            <a:pPr fontAlgn="auto">
              <a:spcAft>
                <a:spcPts val="0"/>
              </a:spcAft>
            </a:pPr>
            <a:r>
              <a:rPr lang="en-US" sz="2000" dirty="0"/>
              <a:t>Changed employee size eligibility to 2 – 30 employees</a:t>
            </a:r>
          </a:p>
          <a:p>
            <a:pPr fontAlgn="auto">
              <a:spcAft>
                <a:spcPts val="0"/>
              </a:spcAft>
            </a:pPr>
            <a:r>
              <a:rPr lang="en-US" sz="2000" dirty="0"/>
              <a:t>Added single employee $2,000 grant program with allowance for revenue replacement</a:t>
            </a:r>
          </a:p>
          <a:p>
            <a:r>
              <a:rPr lang="en-US" sz="2000" dirty="0"/>
              <a:t>Approximately $1.4 million will be used to fund existing applicants who were eligible in round 1 but not funded.</a:t>
            </a:r>
            <a:endParaRPr lang="en-US" sz="1800" dirty="0"/>
          </a:p>
          <a:p>
            <a:r>
              <a:rPr lang="en-US" sz="2000" dirty="0"/>
              <a:t>Approximately $1.0 million will be used to fund existing applicants who are rescored and may be deemed eligible </a:t>
            </a:r>
          </a:p>
          <a:p>
            <a:r>
              <a:rPr lang="en-US" sz="2000" dirty="0"/>
              <a:t>Approximately $1.6 million will be used to fund $5,000 grants to new applicants</a:t>
            </a:r>
            <a:endParaRPr lang="en-US" sz="1800" dirty="0"/>
          </a:p>
          <a:p>
            <a:r>
              <a:rPr lang="en-US" sz="2000" dirty="0"/>
              <a:t>Approximately $1.0 million will be used to fund $2,000 grants to new applicants</a:t>
            </a:r>
            <a:endParaRPr lang="en-US" sz="1800" dirty="0"/>
          </a:p>
          <a:p>
            <a:endParaRPr lang="en-US" dirty="0"/>
          </a:p>
        </p:txBody>
      </p:sp>
      <p:sp>
        <p:nvSpPr>
          <p:cNvPr id="4" name="Date Placeholder 3">
            <a:extLst>
              <a:ext uri="{FF2B5EF4-FFF2-40B4-BE49-F238E27FC236}">
                <a16:creationId xmlns:a16="http://schemas.microsoft.com/office/drawing/2014/main" id="{380E6F72-7751-4A46-A0B1-A042F4AAA8DD}"/>
              </a:ext>
            </a:extLst>
          </p:cNvPr>
          <p:cNvSpPr>
            <a:spLocks noGrp="1"/>
          </p:cNvSpPr>
          <p:nvPr>
            <p:ph type="dt" sz="half" idx="10"/>
          </p:nvPr>
        </p:nvSpPr>
        <p:spPr/>
        <p:txBody>
          <a:bodyPr/>
          <a:lstStyle/>
          <a:p>
            <a:pPr>
              <a:defRPr/>
            </a:pPr>
            <a:r>
              <a:rPr lang="en-US" dirty="0"/>
              <a:t>5/14/20</a:t>
            </a:r>
          </a:p>
        </p:txBody>
      </p:sp>
      <p:sp>
        <p:nvSpPr>
          <p:cNvPr id="5" name="Slide Number Placeholder 4">
            <a:extLst>
              <a:ext uri="{FF2B5EF4-FFF2-40B4-BE49-F238E27FC236}">
                <a16:creationId xmlns:a16="http://schemas.microsoft.com/office/drawing/2014/main" id="{418C9256-F52A-4E27-A2F9-99DFA23A94C1}"/>
              </a:ext>
            </a:extLst>
          </p:cNvPr>
          <p:cNvSpPr>
            <a:spLocks noGrp="1"/>
          </p:cNvSpPr>
          <p:nvPr>
            <p:ph type="sldNum" sz="quarter" idx="12"/>
          </p:nvPr>
        </p:nvSpPr>
        <p:spPr/>
        <p:txBody>
          <a:bodyPr/>
          <a:lstStyle/>
          <a:p>
            <a:pPr>
              <a:defRPr/>
            </a:pPr>
            <a:fld id="{E0968DDA-09F0-48E9-805D-767D302CC958}" type="slidenum">
              <a:rPr lang="en-US" altLang="en-US" smtClean="0"/>
              <a:pPr>
                <a:defRPr/>
              </a:pPr>
              <a:t>34</a:t>
            </a:fld>
            <a:endParaRPr lang="en-US" altLang="en-US"/>
          </a:p>
        </p:txBody>
      </p:sp>
      <p:pic>
        <p:nvPicPr>
          <p:cNvPr id="6" name="Picture 5" descr="A picture containing drawing&#10;&#10;Description automatically generated">
            <a:extLst>
              <a:ext uri="{FF2B5EF4-FFF2-40B4-BE49-F238E27FC236}">
                <a16:creationId xmlns:a16="http://schemas.microsoft.com/office/drawing/2014/main" id="{528133C1-5266-4126-B27C-8099E82F6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7" name="Picture 2" descr="CCAO | County Commissioners Association of Ohio">
            <a:extLst>
              <a:ext uri="{FF2B5EF4-FFF2-40B4-BE49-F238E27FC236}">
                <a16:creationId xmlns:a16="http://schemas.microsoft.com/office/drawing/2014/main" id="{21BC09FE-6205-486A-959A-60E4FFB021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325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D8799C5-3B32-4BD2-8A4E-FB09B7CBC17A}"/>
              </a:ext>
            </a:extLst>
          </p:cNvPr>
          <p:cNvGraphicFramePr>
            <a:graphicFrameLocks noGrp="1"/>
          </p:cNvGraphicFramePr>
          <p:nvPr>
            <p:ph idx="1"/>
            <p:extLst>
              <p:ext uri="{D42A27DB-BD31-4B8C-83A1-F6EECF244321}">
                <p14:modId xmlns:p14="http://schemas.microsoft.com/office/powerpoint/2010/main" val="2380665009"/>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5C52A37-8519-4DBC-843D-055D47F00451}"/>
              </a:ext>
            </a:extLst>
          </p:cNvPr>
          <p:cNvSpPr/>
          <p:nvPr/>
        </p:nvSpPr>
        <p:spPr>
          <a:xfrm>
            <a:off x="76200" y="1716077"/>
            <a:ext cx="2362200" cy="3416320"/>
          </a:xfrm>
          <a:prstGeom prst="rect">
            <a:avLst/>
          </a:prstGeom>
        </p:spPr>
        <p:txBody>
          <a:bodyPr wrap="square">
            <a:spAutoFit/>
          </a:bodyPr>
          <a:lstStyle/>
          <a:p>
            <a:r>
              <a:rPr lang="en-US" sz="3600" b="1" dirty="0">
                <a:solidFill>
                  <a:schemeClr val="bg1"/>
                </a:solidFill>
                <a:effectLst>
                  <a:outerShdw blurRad="31750" dist="25400" dir="5400000" algn="tl" rotWithShape="0">
                    <a:srgbClr val="000000">
                      <a:alpha val="25000"/>
                    </a:srgbClr>
                  </a:outerShdw>
                </a:effectLst>
                <a:latin typeface="Lucida Sans Unicode"/>
                <a:ea typeface="ＭＳ Ｐゴシック" charset="0"/>
                <a:cs typeface="+mj-cs"/>
              </a:rPr>
              <a:t>Montrose Group COVID 19 Economic Recovery Strategy</a:t>
            </a:r>
            <a:endParaRPr lang="en-US" dirty="0">
              <a:solidFill>
                <a:schemeClr val="bg1"/>
              </a:solidFill>
            </a:endParaRPr>
          </a:p>
        </p:txBody>
      </p:sp>
      <p:pic>
        <p:nvPicPr>
          <p:cNvPr id="6" name="Picture 5" descr="A picture containing drawing&#10;&#10;Description automatically generated">
            <a:extLst>
              <a:ext uri="{FF2B5EF4-FFF2-40B4-BE49-F238E27FC236}">
                <a16:creationId xmlns:a16="http://schemas.microsoft.com/office/drawing/2014/main" id="{F2AF84E5-6D29-49B1-8585-D483B428B2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5" name="Picture 2" descr="CCAO | County Commissioners Association of Ohio">
            <a:extLst>
              <a:ext uri="{FF2B5EF4-FFF2-40B4-BE49-F238E27FC236}">
                <a16:creationId xmlns:a16="http://schemas.microsoft.com/office/drawing/2014/main" id="{9F9C6E1F-D680-424C-BE77-57732CA28B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8A276734-D975-4A9B-83D7-F2627E5B7BCA}"/>
              </a:ext>
            </a:extLst>
          </p:cNvPr>
          <p:cNvSpPr>
            <a:spLocks noGrp="1"/>
          </p:cNvSpPr>
          <p:nvPr>
            <p:ph type="dt" sz="half" idx="10"/>
          </p:nvPr>
        </p:nvSpPr>
        <p:spPr/>
        <p:txBody>
          <a:bodyPr/>
          <a:lstStyle/>
          <a:p>
            <a:pPr>
              <a:defRPr/>
            </a:pPr>
            <a:r>
              <a:rPr lang="en-US" dirty="0"/>
              <a:t>5/14/20</a:t>
            </a:r>
          </a:p>
        </p:txBody>
      </p:sp>
      <p:sp>
        <p:nvSpPr>
          <p:cNvPr id="7" name="Slide Number Placeholder 6">
            <a:extLst>
              <a:ext uri="{FF2B5EF4-FFF2-40B4-BE49-F238E27FC236}">
                <a16:creationId xmlns:a16="http://schemas.microsoft.com/office/drawing/2014/main" id="{2FA4EF0E-E3F2-451C-A6EC-3C7DD95C61E0}"/>
              </a:ext>
            </a:extLst>
          </p:cNvPr>
          <p:cNvSpPr>
            <a:spLocks noGrp="1"/>
          </p:cNvSpPr>
          <p:nvPr>
            <p:ph type="sldNum" sz="quarter" idx="12"/>
          </p:nvPr>
        </p:nvSpPr>
        <p:spPr/>
        <p:txBody>
          <a:bodyPr/>
          <a:lstStyle/>
          <a:p>
            <a:pPr>
              <a:defRPr/>
            </a:pPr>
            <a:fld id="{E0968DDA-09F0-48E9-805D-767D302CC958}" type="slidenum">
              <a:rPr lang="en-US" altLang="en-US" smtClean="0"/>
              <a:pPr>
                <a:defRPr/>
              </a:pPr>
              <a:t>35</a:t>
            </a:fld>
            <a:endParaRPr lang="en-US" altLang="en-US"/>
          </a:p>
        </p:txBody>
      </p:sp>
    </p:spTree>
    <p:extLst>
      <p:ext uri="{BB962C8B-B14F-4D97-AF65-F5344CB8AC3E}">
        <p14:creationId xmlns:p14="http://schemas.microsoft.com/office/powerpoint/2010/main" val="10152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7A9C-0DB0-4728-AE7D-11099779F057}"/>
              </a:ext>
            </a:extLst>
          </p:cNvPr>
          <p:cNvSpPr>
            <a:spLocks noGrp="1"/>
          </p:cNvSpPr>
          <p:nvPr>
            <p:ph type="title"/>
          </p:nvPr>
        </p:nvSpPr>
        <p:spPr>
          <a:xfrm>
            <a:off x="139699" y="2089320"/>
            <a:ext cx="2438400" cy="2286000"/>
          </a:xfrm>
        </p:spPr>
        <p:txBody>
          <a:bodyPr>
            <a:noAutofit/>
          </a:bodyPr>
          <a:lstStyle/>
          <a:p>
            <a:r>
              <a:rPr lang="en-US" sz="3600" b="1" dirty="0"/>
              <a:t>Montrose Group COVID 19 Economic </a:t>
            </a:r>
            <a:br>
              <a:rPr lang="en-US" sz="3600" b="1" dirty="0"/>
            </a:br>
            <a:r>
              <a:rPr lang="en-US" sz="3600" b="1" dirty="0"/>
              <a:t>Recovery Strategy</a:t>
            </a:r>
            <a:r>
              <a:rPr lang="en-US" sz="3600" b="1" dirty="0">
                <a:solidFill>
                  <a:srgbClr val="2C3C43"/>
                </a:solidFill>
              </a:rPr>
              <a:t> </a:t>
            </a:r>
            <a:endParaRPr lang="en-US" sz="3600" b="1" dirty="0"/>
          </a:p>
        </p:txBody>
      </p:sp>
      <p:graphicFrame>
        <p:nvGraphicFramePr>
          <p:cNvPr id="6" name="Content Placeholder 5">
            <a:extLst>
              <a:ext uri="{FF2B5EF4-FFF2-40B4-BE49-F238E27FC236}">
                <a16:creationId xmlns:a16="http://schemas.microsoft.com/office/drawing/2014/main" id="{AC1FA5C2-F5C7-4214-9C9C-2AA375FE0DCA}"/>
              </a:ext>
            </a:extLst>
          </p:cNvPr>
          <p:cNvGraphicFramePr>
            <a:graphicFrameLocks noGrp="1"/>
          </p:cNvGraphicFramePr>
          <p:nvPr>
            <p:ph idx="1"/>
            <p:extLst>
              <p:ext uri="{D42A27DB-BD31-4B8C-83A1-F6EECF244321}">
                <p14:modId xmlns:p14="http://schemas.microsoft.com/office/powerpoint/2010/main" val="3493962007"/>
              </p:ext>
            </p:extLst>
          </p:nvPr>
        </p:nvGraphicFramePr>
        <p:xfrm>
          <a:off x="457200" y="1714500"/>
          <a:ext cx="8172451" cy="362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AAFB3C7-E4A1-4123-8510-B17D46CE6989}"/>
              </a:ext>
            </a:extLst>
          </p:cNvPr>
          <p:cNvSpPr>
            <a:spLocks noGrp="1"/>
          </p:cNvSpPr>
          <p:nvPr>
            <p:ph type="dt" sz="half" idx="10"/>
          </p:nvPr>
        </p:nvSpPr>
        <p:spPr>
          <a:xfrm>
            <a:off x="5819761" y="5455899"/>
            <a:ext cx="2057400" cy="273844"/>
          </a:xfrm>
        </p:spPr>
        <p:txBody>
          <a:bodyPr/>
          <a:lstStyle/>
          <a:p>
            <a:r>
              <a:rPr lang="en-US" dirty="0"/>
              <a:t>5/14/20</a:t>
            </a:r>
          </a:p>
        </p:txBody>
      </p:sp>
      <p:sp>
        <p:nvSpPr>
          <p:cNvPr id="5" name="Slide Number Placeholder 4">
            <a:extLst>
              <a:ext uri="{FF2B5EF4-FFF2-40B4-BE49-F238E27FC236}">
                <a16:creationId xmlns:a16="http://schemas.microsoft.com/office/drawing/2014/main" id="{704FC0DF-05C1-46E6-9BAA-504F830DD816}"/>
              </a:ext>
            </a:extLst>
          </p:cNvPr>
          <p:cNvSpPr>
            <a:spLocks noGrp="1"/>
          </p:cNvSpPr>
          <p:nvPr>
            <p:ph type="sldNum" sz="quarter" idx="12"/>
          </p:nvPr>
        </p:nvSpPr>
        <p:spPr>
          <a:xfrm>
            <a:off x="7857255" y="5455898"/>
            <a:ext cx="573161" cy="273844"/>
          </a:xfrm>
        </p:spPr>
        <p:txBody>
          <a:bodyPr/>
          <a:lstStyle/>
          <a:p>
            <a:fld id="{C10C6D2F-C2EB-46BF-9C4D-9AF40BB853E9}" type="slidenum">
              <a:rPr lang="en-US" smtClean="0"/>
              <a:t>4</a:t>
            </a:fld>
            <a:endParaRPr lang="en-US" dirty="0"/>
          </a:p>
        </p:txBody>
      </p:sp>
      <p:graphicFrame>
        <p:nvGraphicFramePr>
          <p:cNvPr id="7" name="Content Placeholder 5">
            <a:extLst>
              <a:ext uri="{FF2B5EF4-FFF2-40B4-BE49-F238E27FC236}">
                <a16:creationId xmlns:a16="http://schemas.microsoft.com/office/drawing/2014/main" id="{ED664460-A2F0-4A12-9E2C-E4CF5E5467D3}"/>
              </a:ext>
            </a:extLst>
          </p:cNvPr>
          <p:cNvGraphicFramePr>
            <a:graphicFrameLocks/>
          </p:cNvGraphicFramePr>
          <p:nvPr>
            <p:extLst>
              <p:ext uri="{D42A27DB-BD31-4B8C-83A1-F6EECF244321}">
                <p14:modId xmlns:p14="http://schemas.microsoft.com/office/powerpoint/2010/main" val="970782097"/>
              </p:ext>
            </p:extLst>
          </p:nvPr>
        </p:nvGraphicFramePr>
        <p:xfrm>
          <a:off x="2647948" y="1128258"/>
          <a:ext cx="6038852" cy="42081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descr="A picture containing drawing&#10;&#10;Description automatically generated">
            <a:extLst>
              <a:ext uri="{FF2B5EF4-FFF2-40B4-BE49-F238E27FC236}">
                <a16:creationId xmlns:a16="http://schemas.microsoft.com/office/drawing/2014/main" id="{1DFD28FF-F07F-4985-9CA7-EEFEB2CA9CC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8" name="Picture 2" descr="CCAO | County Commissioners Association of Ohio">
            <a:extLst>
              <a:ext uri="{FF2B5EF4-FFF2-40B4-BE49-F238E27FC236}">
                <a16:creationId xmlns:a16="http://schemas.microsoft.com/office/drawing/2014/main" id="{B5AFB157-9A23-4B1B-9B6F-15A822873F6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1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801D-CA1B-4779-B58A-FA2E09C48094}"/>
              </a:ext>
            </a:extLst>
          </p:cNvPr>
          <p:cNvSpPr>
            <a:spLocks noGrp="1"/>
          </p:cNvSpPr>
          <p:nvPr>
            <p:ph type="title"/>
          </p:nvPr>
        </p:nvSpPr>
        <p:spPr/>
        <p:txBody>
          <a:bodyPr>
            <a:normAutofit/>
          </a:bodyPr>
          <a:lstStyle/>
          <a:p>
            <a:r>
              <a:rPr lang="en-US" sz="3600" b="1" dirty="0"/>
              <a:t>Montrose Group COVID 19 Economic Recovery Strategy</a:t>
            </a:r>
            <a:endParaRPr lang="en-US" sz="3600" dirty="0"/>
          </a:p>
        </p:txBody>
      </p:sp>
      <p:pic>
        <p:nvPicPr>
          <p:cNvPr id="9" name="Content Placeholder 8" descr="A close up of a map&#10;&#10;Description automatically generated">
            <a:extLst>
              <a:ext uri="{FF2B5EF4-FFF2-40B4-BE49-F238E27FC236}">
                <a16:creationId xmlns:a16="http://schemas.microsoft.com/office/drawing/2014/main" id="{365F41D3-2815-4498-B0BC-E17BEA2B1C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1950" y="914400"/>
            <a:ext cx="5486400" cy="5105400"/>
          </a:xfrm>
        </p:spPr>
      </p:pic>
      <p:sp>
        <p:nvSpPr>
          <p:cNvPr id="4" name="Date Placeholder 3">
            <a:extLst>
              <a:ext uri="{FF2B5EF4-FFF2-40B4-BE49-F238E27FC236}">
                <a16:creationId xmlns:a16="http://schemas.microsoft.com/office/drawing/2014/main" id="{A6D34E72-2B09-4027-854B-829C8819F678}"/>
              </a:ext>
            </a:extLst>
          </p:cNvPr>
          <p:cNvSpPr>
            <a:spLocks noGrp="1"/>
          </p:cNvSpPr>
          <p:nvPr>
            <p:ph type="dt" sz="half" idx="10"/>
          </p:nvPr>
        </p:nvSpPr>
        <p:spPr/>
        <p:txBody>
          <a:bodyPr/>
          <a:lstStyle/>
          <a:p>
            <a:pPr>
              <a:defRPr/>
            </a:pPr>
            <a:r>
              <a:rPr lang="en-US" dirty="0"/>
              <a:t>5/14/20</a:t>
            </a:r>
          </a:p>
        </p:txBody>
      </p:sp>
      <p:sp>
        <p:nvSpPr>
          <p:cNvPr id="5" name="Slide Number Placeholder 4">
            <a:extLst>
              <a:ext uri="{FF2B5EF4-FFF2-40B4-BE49-F238E27FC236}">
                <a16:creationId xmlns:a16="http://schemas.microsoft.com/office/drawing/2014/main" id="{9B7EA626-CAEE-42A6-B7B5-FFE28EC0D800}"/>
              </a:ext>
            </a:extLst>
          </p:cNvPr>
          <p:cNvSpPr>
            <a:spLocks noGrp="1"/>
          </p:cNvSpPr>
          <p:nvPr>
            <p:ph type="sldNum" sz="quarter" idx="12"/>
          </p:nvPr>
        </p:nvSpPr>
        <p:spPr/>
        <p:txBody>
          <a:bodyPr/>
          <a:lstStyle/>
          <a:p>
            <a:pPr>
              <a:defRPr/>
            </a:pPr>
            <a:fld id="{E0968DDA-09F0-48E9-805D-767D302CC958}" type="slidenum">
              <a:rPr lang="en-US" altLang="en-US" smtClean="0"/>
              <a:pPr>
                <a:defRPr/>
              </a:pPr>
              <a:t>5</a:t>
            </a:fld>
            <a:endParaRPr lang="en-US" altLang="en-US"/>
          </a:p>
        </p:txBody>
      </p:sp>
      <p:pic>
        <p:nvPicPr>
          <p:cNvPr id="10" name="Picture 2" descr="CCAO | County Commissioners Association of Ohio">
            <a:extLst>
              <a:ext uri="{FF2B5EF4-FFF2-40B4-BE49-F238E27FC236}">
                <a16:creationId xmlns:a16="http://schemas.microsoft.com/office/drawing/2014/main" id="{93EF1556-64EF-407B-B835-889881D118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drawing&#10;&#10;Description automatically generated">
            <a:extLst>
              <a:ext uri="{FF2B5EF4-FFF2-40B4-BE49-F238E27FC236}">
                <a16:creationId xmlns:a16="http://schemas.microsoft.com/office/drawing/2014/main" id="{FEC18AD8-EE15-497A-BC44-BBE80F8255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spTree>
    <p:extLst>
      <p:ext uri="{BB962C8B-B14F-4D97-AF65-F5344CB8AC3E}">
        <p14:creationId xmlns:p14="http://schemas.microsoft.com/office/powerpoint/2010/main" val="400717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0C5AC1-C741-4115-861D-E8C46D44B96C}"/>
              </a:ext>
            </a:extLst>
          </p:cNvPr>
          <p:cNvSpPr>
            <a:spLocks noGrp="1"/>
          </p:cNvSpPr>
          <p:nvPr>
            <p:ph type="title"/>
          </p:nvPr>
        </p:nvSpPr>
        <p:spPr>
          <a:xfrm>
            <a:off x="120189" y="1738256"/>
            <a:ext cx="2324911" cy="3371962"/>
          </a:xfrm>
        </p:spPr>
        <p:txBody>
          <a:bodyPr>
            <a:norm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2EF80B86-A64E-4E2E-A88F-1F0F871E0256}"/>
              </a:ext>
            </a:extLst>
          </p:cNvPr>
          <p:cNvGraphicFramePr>
            <a:graphicFrameLocks noGrp="1"/>
          </p:cNvGraphicFramePr>
          <p:nvPr>
            <p:ph idx="1"/>
            <p:extLst>
              <p:ext uri="{D42A27DB-BD31-4B8C-83A1-F6EECF244321}">
                <p14:modId xmlns:p14="http://schemas.microsoft.com/office/powerpoint/2010/main" val="3328099462"/>
              </p:ext>
            </p:extLst>
          </p:nvPr>
        </p:nvGraphicFramePr>
        <p:xfrm>
          <a:off x="2901950" y="863600"/>
          <a:ext cx="5486400" cy="512127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descr="A picture containing drawing&#10;&#10;Description automatically generated">
            <a:extLst>
              <a:ext uri="{FF2B5EF4-FFF2-40B4-BE49-F238E27FC236}">
                <a16:creationId xmlns:a16="http://schemas.microsoft.com/office/drawing/2014/main" id="{A9589C4A-E3BF-45C7-87D9-E2EBEB3F6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5" name="Picture 2" descr="CCAO | County Commissioners Association of Ohio">
            <a:extLst>
              <a:ext uri="{FF2B5EF4-FFF2-40B4-BE49-F238E27FC236}">
                <a16:creationId xmlns:a16="http://schemas.microsoft.com/office/drawing/2014/main" id="{D18314D1-5554-4C41-B75F-D3B87CE7FF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43BEBF90-DD6E-473F-9DD3-F2348F285843}"/>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42322E51-DC4B-45B6-9790-75CCD268AAA7}"/>
              </a:ext>
            </a:extLst>
          </p:cNvPr>
          <p:cNvSpPr>
            <a:spLocks noGrp="1"/>
          </p:cNvSpPr>
          <p:nvPr>
            <p:ph type="sldNum" sz="quarter" idx="12"/>
          </p:nvPr>
        </p:nvSpPr>
        <p:spPr/>
        <p:txBody>
          <a:bodyPr/>
          <a:lstStyle/>
          <a:p>
            <a:pPr>
              <a:defRPr/>
            </a:pPr>
            <a:fld id="{E0968DDA-09F0-48E9-805D-767D302CC958}" type="slidenum">
              <a:rPr lang="en-US" altLang="en-US" smtClean="0"/>
              <a:pPr>
                <a:defRPr/>
              </a:pPr>
              <a:t>6</a:t>
            </a:fld>
            <a:endParaRPr lang="en-US" altLang="en-US"/>
          </a:p>
        </p:txBody>
      </p:sp>
    </p:spTree>
    <p:extLst>
      <p:ext uri="{BB962C8B-B14F-4D97-AF65-F5344CB8AC3E}">
        <p14:creationId xmlns:p14="http://schemas.microsoft.com/office/powerpoint/2010/main" val="8459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572EA-C864-42B8-B0E6-0CC87229BA97}"/>
              </a:ext>
            </a:extLst>
          </p:cNvPr>
          <p:cNvSpPr>
            <a:spLocks noGrp="1"/>
          </p:cNvSpPr>
          <p:nvPr>
            <p:ph type="title"/>
          </p:nvPr>
        </p:nvSpPr>
        <p:spPr>
          <a:xfrm>
            <a:off x="76200" y="2743200"/>
            <a:ext cx="2286000" cy="114300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BD2F8051-0072-4254-A50A-57E8D61EE144}"/>
              </a:ext>
            </a:extLst>
          </p:cNvPr>
          <p:cNvGraphicFramePr>
            <a:graphicFrameLocks noGrp="1"/>
          </p:cNvGraphicFramePr>
          <p:nvPr>
            <p:ph idx="1"/>
            <p:extLst>
              <p:ext uri="{D42A27DB-BD31-4B8C-83A1-F6EECF244321}">
                <p14:modId xmlns:p14="http://schemas.microsoft.com/office/powerpoint/2010/main" val="2470132377"/>
              </p:ext>
            </p:extLst>
          </p:nvPr>
        </p:nvGraphicFramePr>
        <p:xfrm>
          <a:off x="2901950" y="863600"/>
          <a:ext cx="5486400" cy="512127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A picture containing drawing&#10;&#10;Description automatically generated">
            <a:extLst>
              <a:ext uri="{FF2B5EF4-FFF2-40B4-BE49-F238E27FC236}">
                <a16:creationId xmlns:a16="http://schemas.microsoft.com/office/drawing/2014/main" id="{58D24FDC-18FA-4429-B9A3-34386C596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
            <a:ext cx="1581913" cy="685800"/>
          </a:xfrm>
          <a:prstGeom prst="rect">
            <a:avLst/>
          </a:prstGeom>
        </p:spPr>
      </p:pic>
      <p:pic>
        <p:nvPicPr>
          <p:cNvPr id="5" name="Picture 2" descr="CCAO | County Commissioners Association of Ohio">
            <a:extLst>
              <a:ext uri="{FF2B5EF4-FFF2-40B4-BE49-F238E27FC236}">
                <a16:creationId xmlns:a16="http://schemas.microsoft.com/office/drawing/2014/main" id="{D009E62F-D390-451F-AE81-0BB10268E1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7D59E30-E6F9-438B-99F1-A332FAB17819}"/>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3C843EB0-F13E-42DE-B26A-7E30E82D94C5}"/>
              </a:ext>
            </a:extLst>
          </p:cNvPr>
          <p:cNvSpPr>
            <a:spLocks noGrp="1"/>
          </p:cNvSpPr>
          <p:nvPr>
            <p:ph type="sldNum" sz="quarter" idx="12"/>
          </p:nvPr>
        </p:nvSpPr>
        <p:spPr/>
        <p:txBody>
          <a:bodyPr/>
          <a:lstStyle/>
          <a:p>
            <a:pPr>
              <a:defRPr/>
            </a:pPr>
            <a:fld id="{E0968DDA-09F0-48E9-805D-767D302CC958}" type="slidenum">
              <a:rPr lang="en-US" altLang="en-US" smtClean="0"/>
              <a:pPr>
                <a:defRPr/>
              </a:pPr>
              <a:t>7</a:t>
            </a:fld>
            <a:endParaRPr lang="en-US" altLang="en-US"/>
          </a:p>
        </p:txBody>
      </p:sp>
    </p:spTree>
    <p:extLst>
      <p:ext uri="{BB962C8B-B14F-4D97-AF65-F5344CB8AC3E}">
        <p14:creationId xmlns:p14="http://schemas.microsoft.com/office/powerpoint/2010/main" val="280705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A91F-C06E-4FCF-A01A-5A96F0A75208}"/>
              </a:ext>
            </a:extLst>
          </p:cNvPr>
          <p:cNvSpPr>
            <a:spLocks noGrp="1"/>
          </p:cNvSpPr>
          <p:nvPr>
            <p:ph type="title"/>
          </p:nvPr>
        </p:nvSpPr>
        <p:spPr>
          <a:xfrm>
            <a:off x="0" y="2590800"/>
            <a:ext cx="2362200" cy="1428507"/>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29AB93A3-6A9F-4308-A01E-B7AF7A7ECFDC}"/>
              </a:ext>
            </a:extLst>
          </p:cNvPr>
          <p:cNvGraphicFramePr>
            <a:graphicFrameLocks noGrp="1"/>
          </p:cNvGraphicFramePr>
          <p:nvPr>
            <p:ph idx="1"/>
            <p:extLst>
              <p:ext uri="{D42A27DB-BD31-4B8C-83A1-F6EECF244321}">
                <p14:modId xmlns:p14="http://schemas.microsoft.com/office/powerpoint/2010/main" val="849691615"/>
              </p:ext>
            </p:extLst>
          </p:nvPr>
        </p:nvGraphicFramePr>
        <p:xfrm>
          <a:off x="2590800" y="761909"/>
          <a:ext cx="5700713" cy="533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4C5DA83-16B8-4020-9652-32FBBFD2CE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800" y="162980"/>
            <a:ext cx="1870064" cy="598929"/>
          </a:xfrm>
          <a:prstGeom prst="rect">
            <a:avLst/>
          </a:prstGeom>
        </p:spPr>
      </p:pic>
      <p:pic>
        <p:nvPicPr>
          <p:cNvPr id="5" name="Picture 2" descr="CCAO | County Commissioners Association of Ohio">
            <a:extLst>
              <a:ext uri="{FF2B5EF4-FFF2-40B4-BE49-F238E27FC236}">
                <a16:creationId xmlns:a16="http://schemas.microsoft.com/office/drawing/2014/main" id="{C2DDB319-FDBF-467A-BCB7-7E12307D39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8CFF4EC-A66F-4384-AB96-CDD2294EF009}"/>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61372EF1-C118-4890-BAAC-4A0DB4EC8ED4}"/>
              </a:ext>
            </a:extLst>
          </p:cNvPr>
          <p:cNvSpPr>
            <a:spLocks noGrp="1"/>
          </p:cNvSpPr>
          <p:nvPr>
            <p:ph type="sldNum" sz="quarter" idx="12"/>
          </p:nvPr>
        </p:nvSpPr>
        <p:spPr/>
        <p:txBody>
          <a:bodyPr/>
          <a:lstStyle/>
          <a:p>
            <a:pPr>
              <a:defRPr/>
            </a:pPr>
            <a:fld id="{E0968DDA-09F0-48E9-805D-767D302CC958}" type="slidenum">
              <a:rPr lang="en-US" altLang="en-US" smtClean="0"/>
              <a:pPr>
                <a:defRPr/>
              </a:pPr>
              <a:t>8</a:t>
            </a:fld>
            <a:endParaRPr lang="en-US" altLang="en-US"/>
          </a:p>
        </p:txBody>
      </p:sp>
    </p:spTree>
    <p:extLst>
      <p:ext uri="{BB962C8B-B14F-4D97-AF65-F5344CB8AC3E}">
        <p14:creationId xmlns:p14="http://schemas.microsoft.com/office/powerpoint/2010/main" val="394795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F0BD-56E0-49C3-BC75-1754A9378811}"/>
              </a:ext>
            </a:extLst>
          </p:cNvPr>
          <p:cNvSpPr>
            <a:spLocks noGrp="1"/>
          </p:cNvSpPr>
          <p:nvPr>
            <p:ph type="title"/>
          </p:nvPr>
        </p:nvSpPr>
        <p:spPr>
          <a:xfrm>
            <a:off x="152400" y="2645887"/>
            <a:ext cx="2333966" cy="1219200"/>
          </a:xfrm>
        </p:spPr>
        <p:txBody>
          <a:bodyPr>
            <a:noAutofit/>
          </a:bodyPr>
          <a:lstStyle/>
          <a:p>
            <a:r>
              <a:rPr lang="en-US" sz="3600" b="1" dirty="0"/>
              <a:t>Montrose Group COVID 19 Economic Recovery Strategy</a:t>
            </a:r>
          </a:p>
        </p:txBody>
      </p:sp>
      <p:graphicFrame>
        <p:nvGraphicFramePr>
          <p:cNvPr id="6" name="Content Placeholder 5">
            <a:extLst>
              <a:ext uri="{FF2B5EF4-FFF2-40B4-BE49-F238E27FC236}">
                <a16:creationId xmlns:a16="http://schemas.microsoft.com/office/drawing/2014/main" id="{04A37B18-573C-412F-A3FE-1689D01214EE}"/>
              </a:ext>
            </a:extLst>
          </p:cNvPr>
          <p:cNvGraphicFramePr>
            <a:graphicFrameLocks noGrp="1"/>
          </p:cNvGraphicFramePr>
          <p:nvPr>
            <p:ph idx="1"/>
            <p:extLst>
              <p:ext uri="{D42A27DB-BD31-4B8C-83A1-F6EECF244321}">
                <p14:modId xmlns:p14="http://schemas.microsoft.com/office/powerpoint/2010/main" val="3820282535"/>
              </p:ext>
            </p:extLst>
          </p:nvPr>
        </p:nvGraphicFramePr>
        <p:xfrm>
          <a:off x="2895600" y="1066800"/>
          <a:ext cx="5486400" cy="501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a:extLst>
              <a:ext uri="{FF2B5EF4-FFF2-40B4-BE49-F238E27FC236}">
                <a16:creationId xmlns:a16="http://schemas.microsoft.com/office/drawing/2014/main" id="{9856B27C-0F2F-4023-A466-A45146A41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3936" y="152400"/>
            <a:ext cx="1870064" cy="786926"/>
          </a:xfrm>
          <a:prstGeom prst="rect">
            <a:avLst/>
          </a:prstGeom>
        </p:spPr>
      </p:pic>
      <p:pic>
        <p:nvPicPr>
          <p:cNvPr id="5" name="Picture 2" descr="CCAO | County Commissioners Association of Ohio">
            <a:extLst>
              <a:ext uri="{FF2B5EF4-FFF2-40B4-BE49-F238E27FC236}">
                <a16:creationId xmlns:a16="http://schemas.microsoft.com/office/drawing/2014/main" id="{64B46CD7-AD20-4FE4-8261-A554242631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39" y="76199"/>
            <a:ext cx="701247" cy="6858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5F689CD3-F019-4270-B903-56AB2C322CD3}"/>
              </a:ext>
            </a:extLst>
          </p:cNvPr>
          <p:cNvSpPr>
            <a:spLocks noGrp="1"/>
          </p:cNvSpPr>
          <p:nvPr>
            <p:ph type="dt" sz="half" idx="10"/>
          </p:nvPr>
        </p:nvSpPr>
        <p:spPr/>
        <p:txBody>
          <a:bodyPr/>
          <a:lstStyle/>
          <a:p>
            <a:pPr>
              <a:defRPr/>
            </a:pPr>
            <a:r>
              <a:rPr lang="en-US" dirty="0"/>
              <a:t>5/14/20</a:t>
            </a:r>
          </a:p>
        </p:txBody>
      </p:sp>
      <p:sp>
        <p:nvSpPr>
          <p:cNvPr id="4" name="Slide Number Placeholder 3">
            <a:extLst>
              <a:ext uri="{FF2B5EF4-FFF2-40B4-BE49-F238E27FC236}">
                <a16:creationId xmlns:a16="http://schemas.microsoft.com/office/drawing/2014/main" id="{9F79072D-D1C1-4EEE-8563-26D6A339B8D1}"/>
              </a:ext>
            </a:extLst>
          </p:cNvPr>
          <p:cNvSpPr>
            <a:spLocks noGrp="1"/>
          </p:cNvSpPr>
          <p:nvPr>
            <p:ph type="sldNum" sz="quarter" idx="12"/>
          </p:nvPr>
        </p:nvSpPr>
        <p:spPr/>
        <p:txBody>
          <a:bodyPr/>
          <a:lstStyle/>
          <a:p>
            <a:pPr>
              <a:defRPr/>
            </a:pPr>
            <a:fld id="{E0968DDA-09F0-48E9-805D-767D302CC958}" type="slidenum">
              <a:rPr lang="en-US" altLang="en-US" smtClean="0"/>
              <a:pPr>
                <a:defRPr/>
              </a:pPr>
              <a:t>9</a:t>
            </a:fld>
            <a:endParaRPr lang="en-US" altLang="en-US"/>
          </a:p>
        </p:txBody>
      </p:sp>
    </p:spTree>
    <p:extLst>
      <p:ext uri="{BB962C8B-B14F-4D97-AF65-F5344CB8AC3E}">
        <p14:creationId xmlns:p14="http://schemas.microsoft.com/office/powerpoint/2010/main" val="936194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FACE4E0A7DBA482C8914C69608461DC1"/>
  <p:tag name="TPVERSION" val="5"/>
  <p:tag name="TPFULLVERSION" val="5.3.1.3337"/>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DA Theme 1">
  <a:themeElements>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EDA Theme 1" id="{240FE85D-1090-4DF1-A64D-201967CBCEB4}" vid="{1C37BC7B-170E-4E04-A616-E6E02C3420C8}"/>
    </a:ext>
  </a:extLst>
</a:theme>
</file>

<file path=ppt/theme/theme2.xml><?xml version="1.0" encoding="utf-8"?>
<a:theme xmlns:a="http://schemas.openxmlformats.org/drawingml/2006/main" name="1_Concourse">
  <a:themeElements>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6.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7.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8.xml><?xml version="1.0" encoding="utf-8"?>
<a:themeOverride xmlns:a="http://schemas.openxmlformats.org/drawingml/2006/main">
  <a:clrScheme name="Custom 16">
    <a:dk1>
      <a:sysClr val="windowText" lastClr="000000"/>
    </a:dk1>
    <a:lt1>
      <a:sysClr val="window" lastClr="FFFFFF"/>
    </a:lt1>
    <a:dk2>
      <a:srgbClr val="4E5B6F"/>
    </a:dk2>
    <a:lt2>
      <a:srgbClr val="D6ECFF"/>
    </a:lt2>
    <a:accent1>
      <a:srgbClr val="22F0B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F39A7682A6054988925F8029D99F78" ma:contentTypeVersion="1" ma:contentTypeDescription="Create a new document." ma:contentTypeScope="" ma:versionID="430d9b3d320e426809468454b5b66eac">
  <xsd:schema xmlns:xsd="http://www.w3.org/2001/XMLSchema" xmlns:xs="http://www.w3.org/2001/XMLSchema" xmlns:p="http://schemas.microsoft.com/office/2006/metadata/properties" xmlns:ns3="833ded45-768f-4f8a-8c80-abf351e30f58" targetNamespace="http://schemas.microsoft.com/office/2006/metadata/properties" ma:root="true" ma:fieldsID="ca43fb5be220884ceefa6042eecf56b8" ns3:_="">
    <xsd:import namespace="833ded45-768f-4f8a-8c80-abf351e30f58"/>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ded45-768f-4f8a-8c80-abf351e30f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9D98D-8FCA-4C28-B3AD-3DEC93AC57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9B20C51-8237-4526-8062-7AB434C16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ded45-768f-4f8a-8c80-abf351e30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Austin</Template>
  <TotalTime>3369</TotalTime>
  <Words>2275</Words>
  <Application>Microsoft Office PowerPoint</Application>
  <PresentationFormat>On-screen Show (4:3)</PresentationFormat>
  <Paragraphs>335</Paragraphs>
  <Slides>35</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Calibri</vt:lpstr>
      <vt:lpstr>Corbel</vt:lpstr>
      <vt:lpstr>Courier New</vt:lpstr>
      <vt:lpstr>Garamond</vt:lpstr>
      <vt:lpstr>Lucida Sans Unicode</vt:lpstr>
      <vt:lpstr>Symbol</vt:lpstr>
      <vt:lpstr>Verdana</vt:lpstr>
      <vt:lpstr>Wingdings 2</vt:lpstr>
      <vt:lpstr>Wingdings 3</vt:lpstr>
      <vt:lpstr>OEDA Theme 1</vt:lpstr>
      <vt:lpstr>1_Concourse</vt:lpstr>
      <vt:lpstr>Frame</vt:lpstr>
      <vt:lpstr>COVID 19 Economic Recovery Strategy</vt:lpstr>
      <vt:lpstr>Ohio Economic Development Association</vt:lpstr>
      <vt:lpstr>Montrose Group COVID 19 Economic Recovery Strategy</vt:lpstr>
      <vt:lpstr>Montrose Group COVID 19 Economic  Recovery Strategy </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Summit County COVID-19 Small Business Emergency Relief Grant Program</vt:lpstr>
      <vt:lpstr>Summit County COVID-19 Small Business Emergency Relief Grant Program</vt:lpstr>
      <vt:lpstr>Summit County COVID-19 Small Business Emergency Relief Grant Program</vt:lpstr>
      <vt:lpstr>Summit County COVID-19 Small Business Emergency Relief Grant Program</vt:lpstr>
      <vt:lpstr>Summit County COVID-19 Small Business Emergency Relief Grant Program</vt:lpstr>
      <vt:lpstr>PowerPoint Presentation</vt:lpstr>
    </vt:vector>
  </TitlesOfParts>
  <Company>City of Dublin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Gracia</dc:creator>
  <cp:lastModifiedBy>drobinson@montrosegroupllc.com</cp:lastModifiedBy>
  <cp:revision>109</cp:revision>
  <dcterms:created xsi:type="dcterms:W3CDTF">2014-02-26T16:57:52Z</dcterms:created>
  <dcterms:modified xsi:type="dcterms:W3CDTF">2020-05-13T15:37:28Z</dcterms:modified>
</cp:coreProperties>
</file>