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5.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6.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1" r:id="rId3"/>
    <p:sldMasterId id="2147483973" r:id="rId4"/>
    <p:sldMasterId id="2147484029" r:id="rId5"/>
  </p:sldMasterIdLst>
  <p:notesMasterIdLst>
    <p:notesMasterId r:id="rId44"/>
  </p:notesMasterIdLst>
  <p:sldIdLst>
    <p:sldId id="1198" r:id="rId6"/>
    <p:sldId id="1195" r:id="rId7"/>
    <p:sldId id="263" r:id="rId8"/>
    <p:sldId id="477" r:id="rId9"/>
    <p:sldId id="1199" r:id="rId10"/>
    <p:sldId id="1202" r:id="rId11"/>
    <p:sldId id="1238" r:id="rId12"/>
    <p:sldId id="1230" r:id="rId13"/>
    <p:sldId id="1237" r:id="rId14"/>
    <p:sldId id="1239" r:id="rId15"/>
    <p:sldId id="1235" r:id="rId16"/>
    <p:sldId id="1236" r:id="rId17"/>
    <p:sldId id="530" r:id="rId18"/>
    <p:sldId id="531" r:id="rId19"/>
    <p:sldId id="1210" r:id="rId20"/>
    <p:sldId id="1204" r:id="rId21"/>
    <p:sldId id="1200" r:id="rId22"/>
    <p:sldId id="539" r:id="rId23"/>
    <p:sldId id="1225" r:id="rId24"/>
    <p:sldId id="1213" r:id="rId25"/>
    <p:sldId id="1214" r:id="rId26"/>
    <p:sldId id="1221" r:id="rId27"/>
    <p:sldId id="1215" r:id="rId28"/>
    <p:sldId id="1220" r:id="rId29"/>
    <p:sldId id="1219" r:id="rId30"/>
    <p:sldId id="1205" r:id="rId31"/>
    <p:sldId id="533" r:id="rId32"/>
    <p:sldId id="524" r:id="rId33"/>
    <p:sldId id="1216" r:id="rId34"/>
    <p:sldId id="1217" r:id="rId35"/>
    <p:sldId id="478" r:id="rId36"/>
    <p:sldId id="1209" r:id="rId37"/>
    <p:sldId id="1226" r:id="rId38"/>
    <p:sldId id="1231" r:id="rId39"/>
    <p:sldId id="1232" r:id="rId40"/>
    <p:sldId id="1233" r:id="rId41"/>
    <p:sldId id="1234" r:id="rId42"/>
    <p:sldId id="924" r:id="rId43"/>
  </p:sldIdLst>
  <p:sldSz cx="9144000" cy="6858000" type="screen4x3"/>
  <p:notesSz cx="6858000" cy="9144000"/>
  <p:custDataLst>
    <p:tags r:id="rId45"/>
  </p:custDataLst>
  <p:defaultTextStyle>
    <a:defPPr>
      <a:defRPr lang="en-US"/>
    </a:defPPr>
    <a:lvl1pPr algn="l" rtl="0" eaLnBrk="0" fontAlgn="base" hangingPunct="0">
      <a:spcBef>
        <a:spcPct val="0"/>
      </a:spcBef>
      <a:spcAft>
        <a:spcPct val="0"/>
      </a:spcAft>
      <a:defRPr kern="1200">
        <a:solidFill>
          <a:schemeClr val="tx1"/>
        </a:solidFill>
        <a:latin typeface="Lucida Sans Unicode" panose="020B0602030504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Lucida Sans Unicode" panose="020B0602030504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Lucida Sans Unicode" panose="020B0602030504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Lucida Sans Unicode" panose="020B0602030504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Lucida Sans Unicode" panose="020B0602030504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Lucida Sans Unicode" panose="020B0602030504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Lucida Sans Unicode" panose="020B0602030504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Lucida Sans Unicode" panose="020B0602030504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Lucida Sans Unicode" panose="020B0602030504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20" autoAdjust="0"/>
    <p:restoredTop sz="62618" autoAdjust="0"/>
  </p:normalViewPr>
  <p:slideViewPr>
    <p:cSldViewPr>
      <p:cViewPr>
        <p:scale>
          <a:sx n="58" d="100"/>
          <a:sy n="58" d="100"/>
        </p:scale>
        <p:origin x="960" y="39"/>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27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ags" Target="tags/tag1.xml"/><Relationship Id="rId5" Type="http://schemas.openxmlformats.org/officeDocument/2006/relationships/slideMaster" Target="slideMasters/slideMaster3.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slideMaster" Target="slideMasters/slideMaster2.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slideMaster" Target="slideMasters/slideMaster1.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COVID</a:t>
            </a:r>
            <a:r>
              <a:rPr lang="en-US" baseline="0"/>
              <a:t> 19 Cases by U.S. State</a:t>
            </a:r>
            <a:endParaRPr lang="en-US"/>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Total Cases</c:v>
                </c:pt>
              </c:strCache>
            </c:strRef>
          </c:tx>
          <c:spPr>
            <a:solidFill>
              <a:schemeClr val="dk1">
                <a:tint val="88000"/>
              </a:schemeClr>
            </a:solidFill>
            <a:ln>
              <a:noFill/>
            </a:ln>
            <a:effectLst/>
          </c:spPr>
          <c:invertIfNegative val="0"/>
          <c:dPt>
            <c:idx val="36"/>
            <c:invertIfNegative val="0"/>
            <c:bubble3D val="0"/>
            <c:spPr>
              <a:solidFill>
                <a:srgbClr val="C00000"/>
              </a:solidFill>
              <a:ln>
                <a:solidFill>
                  <a:srgbClr val="C00000"/>
                </a:solidFill>
              </a:ln>
              <a:effectLst/>
            </c:spPr>
            <c:extLst>
              <c:ext xmlns:c16="http://schemas.microsoft.com/office/drawing/2014/chart" uri="{C3380CC4-5D6E-409C-BE32-E72D297353CC}">
                <c16:uniqueId val="{00000000-3583-45EA-B836-4A0D912A22BA}"/>
              </c:ext>
            </c:extLst>
          </c:dPt>
          <c:cat>
            <c:strRef>
              <c:f>Sheet1!$A$2:$A$52</c:f>
              <c:strCache>
                <c:ptCount val="51"/>
                <c:pt idx="0">
                  <c:v>AK</c:v>
                </c:pt>
                <c:pt idx="1">
                  <c:v>MT</c:v>
                </c:pt>
                <c:pt idx="2">
                  <c:v>HI</c:v>
                </c:pt>
                <c:pt idx="3">
                  <c:v>WY</c:v>
                </c:pt>
                <c:pt idx="4">
                  <c:v>VT</c:v>
                </c:pt>
                <c:pt idx="5">
                  <c:v>WV</c:v>
                </c:pt>
                <c:pt idx="6">
                  <c:v>ME</c:v>
                </c:pt>
                <c:pt idx="7">
                  <c:v>ND</c:v>
                </c:pt>
                <c:pt idx="8">
                  <c:v>ID</c:v>
                </c:pt>
                <c:pt idx="9">
                  <c:v>OR</c:v>
                </c:pt>
                <c:pt idx="10">
                  <c:v>NH</c:v>
                </c:pt>
                <c:pt idx="11">
                  <c:v>SD</c:v>
                </c:pt>
                <c:pt idx="12">
                  <c:v>OK</c:v>
                </c:pt>
                <c:pt idx="13">
                  <c:v>AR</c:v>
                </c:pt>
                <c:pt idx="14">
                  <c:v>NM</c:v>
                </c:pt>
                <c:pt idx="15">
                  <c:v>NV</c:v>
                </c:pt>
                <c:pt idx="16">
                  <c:v>DC</c:v>
                </c:pt>
                <c:pt idx="17">
                  <c:v>UT</c:v>
                </c:pt>
                <c:pt idx="18">
                  <c:v>KY</c:v>
                </c:pt>
                <c:pt idx="19">
                  <c:v>DE</c:v>
                </c:pt>
                <c:pt idx="20">
                  <c:v>KS</c:v>
                </c:pt>
                <c:pt idx="21">
                  <c:v>SC</c:v>
                </c:pt>
                <c:pt idx="22">
                  <c:v>MO</c:v>
                </c:pt>
                <c:pt idx="23">
                  <c:v>NE</c:v>
                </c:pt>
                <c:pt idx="24">
                  <c:v>MS</c:v>
                </c:pt>
                <c:pt idx="25">
                  <c:v>RI</c:v>
                </c:pt>
                <c:pt idx="26">
                  <c:v>AL</c:v>
                </c:pt>
                <c:pt idx="27">
                  <c:v>WI</c:v>
                </c:pt>
                <c:pt idx="28">
                  <c:v>AZ</c:v>
                </c:pt>
                <c:pt idx="29">
                  <c:v>IA</c:v>
                </c:pt>
                <c:pt idx="30">
                  <c:v>WA</c:v>
                </c:pt>
                <c:pt idx="31">
                  <c:v>TN</c:v>
                </c:pt>
                <c:pt idx="32">
                  <c:v>MN</c:v>
                </c:pt>
                <c:pt idx="33">
                  <c:v>NC</c:v>
                </c:pt>
                <c:pt idx="34">
                  <c:v>CO</c:v>
                </c:pt>
                <c:pt idx="35">
                  <c:v>IN</c:v>
                </c:pt>
                <c:pt idx="36">
                  <c:v>OH</c:v>
                </c:pt>
                <c:pt idx="37">
                  <c:v>LA</c:v>
                </c:pt>
                <c:pt idx="38">
                  <c:v>VA</c:v>
                </c:pt>
                <c:pt idx="39">
                  <c:v>CT</c:v>
                </c:pt>
                <c:pt idx="40">
                  <c:v>GA</c:v>
                </c:pt>
                <c:pt idx="41">
                  <c:v>MD</c:v>
                </c:pt>
                <c:pt idx="42">
                  <c:v>FL</c:v>
                </c:pt>
                <c:pt idx="43">
                  <c:v>MI</c:v>
                </c:pt>
                <c:pt idx="44">
                  <c:v>TX</c:v>
                </c:pt>
                <c:pt idx="45">
                  <c:v>PA</c:v>
                </c:pt>
                <c:pt idx="46">
                  <c:v>MA</c:v>
                </c:pt>
                <c:pt idx="47">
                  <c:v>CA</c:v>
                </c:pt>
                <c:pt idx="48">
                  <c:v>IL</c:v>
                </c:pt>
                <c:pt idx="49">
                  <c:v>NJ</c:v>
                </c:pt>
                <c:pt idx="50">
                  <c:v>NY</c:v>
                </c:pt>
              </c:strCache>
            </c:strRef>
          </c:cat>
          <c:val>
            <c:numRef>
              <c:f>Sheet1!$B$2:$B$52</c:f>
              <c:numCache>
                <c:formatCode>General</c:formatCode>
                <c:ptCount val="51"/>
                <c:pt idx="0">
                  <c:v>411</c:v>
                </c:pt>
                <c:pt idx="1">
                  <c:v>479</c:v>
                </c:pt>
                <c:pt idx="2">
                  <c:v>595</c:v>
                </c:pt>
                <c:pt idx="3">
                  <c:v>850</c:v>
                </c:pt>
                <c:pt idx="4">
                  <c:v>967</c:v>
                </c:pt>
                <c:pt idx="5">
                  <c:v>1854</c:v>
                </c:pt>
                <c:pt idx="6">
                  <c:v>2109</c:v>
                </c:pt>
                <c:pt idx="7">
                  <c:v>2422</c:v>
                </c:pt>
                <c:pt idx="8">
                  <c:v>2699</c:v>
                </c:pt>
                <c:pt idx="9">
                  <c:v>3967</c:v>
                </c:pt>
                <c:pt idx="10">
                  <c:v>4231</c:v>
                </c:pt>
                <c:pt idx="11">
                  <c:v>4653</c:v>
                </c:pt>
                <c:pt idx="12">
                  <c:v>5974</c:v>
                </c:pt>
                <c:pt idx="13">
                  <c:v>6180</c:v>
                </c:pt>
                <c:pt idx="14">
                  <c:v>7130</c:v>
                </c:pt>
                <c:pt idx="15">
                  <c:v>7998</c:v>
                </c:pt>
                <c:pt idx="16">
                  <c:v>8334</c:v>
                </c:pt>
                <c:pt idx="17">
                  <c:v>8658</c:v>
                </c:pt>
                <c:pt idx="18">
                  <c:v>8951</c:v>
                </c:pt>
                <c:pt idx="19">
                  <c:v>9096</c:v>
                </c:pt>
                <c:pt idx="20">
                  <c:v>9218</c:v>
                </c:pt>
                <c:pt idx="21">
                  <c:v>10416</c:v>
                </c:pt>
                <c:pt idx="22">
                  <c:v>12291</c:v>
                </c:pt>
                <c:pt idx="23">
                  <c:v>12619</c:v>
                </c:pt>
                <c:pt idx="24">
                  <c:v>14044</c:v>
                </c:pt>
                <c:pt idx="25">
                  <c:v>14210</c:v>
                </c:pt>
                <c:pt idx="26">
                  <c:v>15805</c:v>
                </c:pt>
                <c:pt idx="27">
                  <c:v>15863</c:v>
                </c:pt>
                <c:pt idx="28">
                  <c:v>16783</c:v>
                </c:pt>
                <c:pt idx="29">
                  <c:v>17703</c:v>
                </c:pt>
                <c:pt idx="30">
                  <c:v>20181</c:v>
                </c:pt>
                <c:pt idx="31">
                  <c:v>21089</c:v>
                </c:pt>
                <c:pt idx="32">
                  <c:v>22464</c:v>
                </c:pt>
                <c:pt idx="33">
                  <c:v>24140</c:v>
                </c:pt>
                <c:pt idx="34">
                  <c:v>24503</c:v>
                </c:pt>
                <c:pt idx="35">
                  <c:v>32078</c:v>
                </c:pt>
                <c:pt idx="36">
                  <c:v>33006</c:v>
                </c:pt>
                <c:pt idx="37">
                  <c:v>38159</c:v>
                </c:pt>
                <c:pt idx="38">
                  <c:v>40249</c:v>
                </c:pt>
                <c:pt idx="39">
                  <c:v>41303</c:v>
                </c:pt>
                <c:pt idx="40">
                  <c:v>43794</c:v>
                </c:pt>
                <c:pt idx="41">
                  <c:v>48423</c:v>
                </c:pt>
                <c:pt idx="42">
                  <c:v>52255</c:v>
                </c:pt>
                <c:pt idx="43">
                  <c:v>55104</c:v>
                </c:pt>
                <c:pt idx="44">
                  <c:v>56560</c:v>
                </c:pt>
                <c:pt idx="45">
                  <c:v>69417</c:v>
                </c:pt>
                <c:pt idx="46">
                  <c:v>93693</c:v>
                </c:pt>
                <c:pt idx="47">
                  <c:v>96733</c:v>
                </c:pt>
                <c:pt idx="48">
                  <c:v>113195</c:v>
                </c:pt>
                <c:pt idx="49">
                  <c:v>155764</c:v>
                </c:pt>
                <c:pt idx="50">
                  <c:v>366638</c:v>
                </c:pt>
              </c:numCache>
            </c:numRef>
          </c:val>
          <c:extLst>
            <c:ext xmlns:c16="http://schemas.microsoft.com/office/drawing/2014/chart" uri="{C3380CC4-5D6E-409C-BE32-E72D297353CC}">
              <c16:uniqueId val="{00000000-A926-439B-9A57-C0BB80862F2F}"/>
            </c:ext>
          </c:extLst>
        </c:ser>
        <c:dLbls>
          <c:showLegendKey val="0"/>
          <c:showVal val="0"/>
          <c:showCatName val="0"/>
          <c:showSerName val="0"/>
          <c:showPercent val="0"/>
          <c:showBubbleSize val="0"/>
        </c:dLbls>
        <c:gapWidth val="219"/>
        <c:overlap val="-27"/>
        <c:axId val="227215424"/>
        <c:axId val="146663184"/>
      </c:barChart>
      <c:catAx>
        <c:axId val="227215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6663184"/>
        <c:crosses val="autoZero"/>
        <c:auto val="1"/>
        <c:lblAlgn val="ctr"/>
        <c:lblOffset val="100"/>
        <c:noMultiLvlLbl val="0"/>
      </c:catAx>
      <c:valAx>
        <c:axId val="1466631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272154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COVID 19 Cases In Last 7 Days by State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Cases In Last 7 Days</c:v>
                </c:pt>
              </c:strCache>
            </c:strRef>
          </c:tx>
          <c:spPr>
            <a:solidFill>
              <a:schemeClr val="dk1">
                <a:tint val="88000"/>
              </a:schemeClr>
            </a:solidFill>
            <a:ln>
              <a:noFill/>
            </a:ln>
            <a:effectLst/>
          </c:spPr>
          <c:invertIfNegative val="0"/>
          <c:dPt>
            <c:idx val="37"/>
            <c:invertIfNegative val="0"/>
            <c:bubble3D val="0"/>
            <c:spPr>
              <a:solidFill>
                <a:srgbClr val="C00000"/>
              </a:solidFill>
              <a:ln>
                <a:solidFill>
                  <a:srgbClr val="C00000"/>
                </a:solidFill>
              </a:ln>
              <a:effectLst/>
            </c:spPr>
            <c:extLst>
              <c:ext xmlns:c16="http://schemas.microsoft.com/office/drawing/2014/chart" uri="{C3380CC4-5D6E-409C-BE32-E72D297353CC}">
                <c16:uniqueId val="{00000000-6C19-4EED-87C7-C87157FDC4EA}"/>
              </c:ext>
            </c:extLst>
          </c:dPt>
          <c:cat>
            <c:strRef>
              <c:f>Sheet1!$A$2:$A$52</c:f>
              <c:strCache>
                <c:ptCount val="51"/>
                <c:pt idx="0">
                  <c:v>HI</c:v>
                </c:pt>
                <c:pt idx="1">
                  <c:v>MT</c:v>
                </c:pt>
                <c:pt idx="2">
                  <c:v>AK</c:v>
                </c:pt>
                <c:pt idx="3">
                  <c:v>VT</c:v>
                </c:pt>
                <c:pt idx="4">
                  <c:v>WY</c:v>
                </c:pt>
                <c:pt idx="5">
                  <c:v>ID</c:v>
                </c:pt>
                <c:pt idx="6">
                  <c:v>OR</c:v>
                </c:pt>
                <c:pt idx="7">
                  <c:v>WV</c:v>
                </c:pt>
                <c:pt idx="8">
                  <c:v>ME</c:v>
                </c:pt>
                <c:pt idx="9">
                  <c:v>ND</c:v>
                </c:pt>
                <c:pt idx="10">
                  <c:v>NH</c:v>
                </c:pt>
                <c:pt idx="11">
                  <c:v>SD</c:v>
                </c:pt>
                <c:pt idx="12">
                  <c:v>OK</c:v>
                </c:pt>
                <c:pt idx="13">
                  <c:v>KS</c:v>
                </c:pt>
                <c:pt idx="14">
                  <c:v>KY</c:v>
                </c:pt>
                <c:pt idx="15">
                  <c:v>NM</c:v>
                </c:pt>
                <c:pt idx="16">
                  <c:v>DE</c:v>
                </c:pt>
                <c:pt idx="17">
                  <c:v>DC</c:v>
                </c:pt>
                <c:pt idx="18">
                  <c:v>NV</c:v>
                </c:pt>
                <c:pt idx="19">
                  <c:v>UT</c:v>
                </c:pt>
                <c:pt idx="20">
                  <c:v>MO</c:v>
                </c:pt>
                <c:pt idx="21">
                  <c:v>AR</c:v>
                </c:pt>
                <c:pt idx="22">
                  <c:v>RI</c:v>
                </c:pt>
                <c:pt idx="23">
                  <c:v>SC</c:v>
                </c:pt>
                <c:pt idx="24">
                  <c:v>WA</c:v>
                </c:pt>
                <c:pt idx="25">
                  <c:v>NE</c:v>
                </c:pt>
                <c:pt idx="26">
                  <c:v>MS</c:v>
                </c:pt>
                <c:pt idx="27">
                  <c:v>CO</c:v>
                </c:pt>
                <c:pt idx="28">
                  <c:v>AZ</c:v>
                </c:pt>
                <c:pt idx="29">
                  <c:v>IA</c:v>
                </c:pt>
                <c:pt idx="30">
                  <c:v>TN</c:v>
                </c:pt>
                <c:pt idx="31">
                  <c:v>WI</c:v>
                </c:pt>
                <c:pt idx="32">
                  <c:v>CT</c:v>
                </c:pt>
                <c:pt idx="33">
                  <c:v>MI</c:v>
                </c:pt>
                <c:pt idx="34">
                  <c:v>AL</c:v>
                </c:pt>
                <c:pt idx="35">
                  <c:v>LA</c:v>
                </c:pt>
                <c:pt idx="36">
                  <c:v>IN</c:v>
                </c:pt>
                <c:pt idx="37">
                  <c:v>OH</c:v>
                </c:pt>
                <c:pt idx="38">
                  <c:v>NC</c:v>
                </c:pt>
                <c:pt idx="39">
                  <c:v>MN</c:v>
                </c:pt>
                <c:pt idx="40">
                  <c:v>GA</c:v>
                </c:pt>
                <c:pt idx="41">
                  <c:v>PA</c:v>
                </c:pt>
                <c:pt idx="42">
                  <c:v>FL</c:v>
                </c:pt>
                <c:pt idx="43">
                  <c:v>MA</c:v>
                </c:pt>
                <c:pt idx="44">
                  <c:v>MD</c:v>
                </c:pt>
                <c:pt idx="45">
                  <c:v>NJ</c:v>
                </c:pt>
                <c:pt idx="46">
                  <c:v>TX</c:v>
                </c:pt>
                <c:pt idx="47">
                  <c:v>VA</c:v>
                </c:pt>
                <c:pt idx="48">
                  <c:v>CA</c:v>
                </c:pt>
                <c:pt idx="49">
                  <c:v>IL</c:v>
                </c:pt>
                <c:pt idx="50">
                  <c:v>NY</c:v>
                </c:pt>
              </c:strCache>
            </c:strRef>
          </c:cat>
          <c:val>
            <c:numRef>
              <c:f>Sheet1!$B$2:$B$52</c:f>
              <c:numCache>
                <c:formatCode>General</c:formatCode>
                <c:ptCount val="51"/>
                <c:pt idx="0">
                  <c:v>6</c:v>
                </c:pt>
                <c:pt idx="1">
                  <c:v>9</c:v>
                </c:pt>
                <c:pt idx="2">
                  <c:v>12</c:v>
                </c:pt>
                <c:pt idx="3">
                  <c:v>27</c:v>
                </c:pt>
                <c:pt idx="4">
                  <c:v>84</c:v>
                </c:pt>
                <c:pt idx="5">
                  <c:v>244</c:v>
                </c:pt>
                <c:pt idx="6">
                  <c:v>280</c:v>
                </c:pt>
                <c:pt idx="7">
                  <c:v>352</c:v>
                </c:pt>
                <c:pt idx="8">
                  <c:v>368</c:v>
                </c:pt>
                <c:pt idx="9">
                  <c:v>491</c:v>
                </c:pt>
                <c:pt idx="10">
                  <c:v>579</c:v>
                </c:pt>
                <c:pt idx="11">
                  <c:v>626</c:v>
                </c:pt>
                <c:pt idx="12">
                  <c:v>727</c:v>
                </c:pt>
                <c:pt idx="13">
                  <c:v>878</c:v>
                </c:pt>
                <c:pt idx="14">
                  <c:v>1016</c:v>
                </c:pt>
                <c:pt idx="15">
                  <c:v>1034</c:v>
                </c:pt>
                <c:pt idx="16">
                  <c:v>1059</c:v>
                </c:pt>
                <c:pt idx="17">
                  <c:v>1064</c:v>
                </c:pt>
                <c:pt idx="18">
                  <c:v>1077</c:v>
                </c:pt>
                <c:pt idx="19">
                  <c:v>1199</c:v>
                </c:pt>
                <c:pt idx="20">
                  <c:v>1346</c:v>
                </c:pt>
                <c:pt idx="21">
                  <c:v>1367</c:v>
                </c:pt>
                <c:pt idx="22">
                  <c:v>1415</c:v>
                </c:pt>
                <c:pt idx="23">
                  <c:v>1474</c:v>
                </c:pt>
                <c:pt idx="24">
                  <c:v>1570</c:v>
                </c:pt>
                <c:pt idx="25">
                  <c:v>1994</c:v>
                </c:pt>
                <c:pt idx="26">
                  <c:v>2340</c:v>
                </c:pt>
                <c:pt idx="27">
                  <c:v>2408</c:v>
                </c:pt>
                <c:pt idx="28">
                  <c:v>2613</c:v>
                </c:pt>
                <c:pt idx="29">
                  <c:v>2621</c:v>
                </c:pt>
                <c:pt idx="30">
                  <c:v>2968</c:v>
                </c:pt>
                <c:pt idx="31">
                  <c:v>3176</c:v>
                </c:pt>
                <c:pt idx="32">
                  <c:v>3187</c:v>
                </c:pt>
                <c:pt idx="33">
                  <c:v>3189</c:v>
                </c:pt>
                <c:pt idx="34">
                  <c:v>3218</c:v>
                </c:pt>
                <c:pt idx="35">
                  <c:v>3327</c:v>
                </c:pt>
                <c:pt idx="36">
                  <c:v>3823</c:v>
                </c:pt>
                <c:pt idx="37">
                  <c:v>4734</c:v>
                </c:pt>
                <c:pt idx="38">
                  <c:v>5117</c:v>
                </c:pt>
                <c:pt idx="39">
                  <c:v>5435</c:v>
                </c:pt>
                <c:pt idx="40">
                  <c:v>5713</c:v>
                </c:pt>
                <c:pt idx="41">
                  <c:v>5751</c:v>
                </c:pt>
                <c:pt idx="42">
                  <c:v>5813</c:v>
                </c:pt>
                <c:pt idx="43">
                  <c:v>6641</c:v>
                </c:pt>
                <c:pt idx="44">
                  <c:v>6877</c:v>
                </c:pt>
                <c:pt idx="45">
                  <c:v>7725</c:v>
                </c:pt>
                <c:pt idx="46">
                  <c:v>7867</c:v>
                </c:pt>
                <c:pt idx="47">
                  <c:v>8104</c:v>
                </c:pt>
                <c:pt idx="48">
                  <c:v>16303</c:v>
                </c:pt>
                <c:pt idx="49">
                  <c:v>16710</c:v>
                </c:pt>
                <c:pt idx="50">
                  <c:v>17424</c:v>
                </c:pt>
              </c:numCache>
            </c:numRef>
          </c:val>
          <c:extLst>
            <c:ext xmlns:c16="http://schemas.microsoft.com/office/drawing/2014/chart" uri="{C3380CC4-5D6E-409C-BE32-E72D297353CC}">
              <c16:uniqueId val="{00000000-D9D0-4461-97DD-97CFAF87D100}"/>
            </c:ext>
          </c:extLst>
        </c:ser>
        <c:dLbls>
          <c:showLegendKey val="0"/>
          <c:showVal val="0"/>
          <c:showCatName val="0"/>
          <c:showSerName val="0"/>
          <c:showPercent val="0"/>
          <c:showBubbleSize val="0"/>
        </c:dLbls>
        <c:gapWidth val="219"/>
        <c:overlap val="-27"/>
        <c:axId val="1840630848"/>
        <c:axId val="6280944"/>
      </c:barChart>
      <c:catAx>
        <c:axId val="1840630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280944"/>
        <c:crosses val="autoZero"/>
        <c:auto val="1"/>
        <c:lblAlgn val="ctr"/>
        <c:lblOffset val="100"/>
        <c:noMultiLvlLbl val="0"/>
      </c:catAx>
      <c:valAx>
        <c:axId val="62809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406308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COVID 19 Rate Per 100000</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Rate Per 100000</c:v>
                </c:pt>
              </c:strCache>
            </c:strRef>
          </c:tx>
          <c:spPr>
            <a:solidFill>
              <a:schemeClr val="dk1">
                <a:tint val="88000"/>
              </a:schemeClr>
            </a:solidFill>
            <a:ln>
              <a:noFill/>
            </a:ln>
            <a:effectLst/>
          </c:spPr>
          <c:invertIfNegative val="0"/>
          <c:dPt>
            <c:idx val="4"/>
            <c:invertIfNegative val="0"/>
            <c:bubble3D val="0"/>
            <c:spPr>
              <a:solidFill>
                <a:srgbClr val="C00000"/>
              </a:solidFill>
              <a:ln>
                <a:solidFill>
                  <a:srgbClr val="C00000"/>
                </a:solidFill>
              </a:ln>
              <a:effectLst/>
            </c:spPr>
            <c:extLst>
              <c:ext xmlns:c16="http://schemas.microsoft.com/office/drawing/2014/chart" uri="{C3380CC4-5D6E-409C-BE32-E72D297353CC}">
                <c16:uniqueId val="{00000001-77D4-4A50-A795-00067ED3F00B}"/>
              </c:ext>
            </c:extLst>
          </c:dPt>
          <c:dPt>
            <c:idx val="23"/>
            <c:invertIfNegative val="0"/>
            <c:bubble3D val="0"/>
            <c:spPr>
              <a:solidFill>
                <a:srgbClr val="C00000"/>
              </a:solidFill>
              <a:ln>
                <a:solidFill>
                  <a:srgbClr val="C00000"/>
                </a:solidFill>
              </a:ln>
              <a:effectLst/>
            </c:spPr>
            <c:extLst>
              <c:ext xmlns:c16="http://schemas.microsoft.com/office/drawing/2014/chart" uri="{C3380CC4-5D6E-409C-BE32-E72D297353CC}">
                <c16:uniqueId val="{00000000-77D4-4A50-A795-00067ED3F00B}"/>
              </c:ext>
            </c:extLst>
          </c:dPt>
          <c:cat>
            <c:strRef>
              <c:f>Sheet1!$A$2:$A$52</c:f>
              <c:strCache>
                <c:ptCount val="51"/>
                <c:pt idx="0">
                  <c:v>HI</c:v>
                </c:pt>
                <c:pt idx="1">
                  <c:v>MT</c:v>
                </c:pt>
                <c:pt idx="2">
                  <c:v>AK</c:v>
                </c:pt>
                <c:pt idx="3">
                  <c:v>OR</c:v>
                </c:pt>
                <c:pt idx="4">
                  <c:v>WV</c:v>
                </c:pt>
                <c:pt idx="5">
                  <c:v>WY</c:v>
                </c:pt>
                <c:pt idx="6">
                  <c:v>OK</c:v>
                </c:pt>
                <c:pt idx="7">
                  <c:v>ID</c:v>
                </c:pt>
                <c:pt idx="8">
                  <c:v>VT</c:v>
                </c:pt>
                <c:pt idx="9">
                  <c:v>ME</c:v>
                </c:pt>
                <c:pt idx="10">
                  <c:v>TX</c:v>
                </c:pt>
                <c:pt idx="11">
                  <c:v>KY</c:v>
                </c:pt>
                <c:pt idx="12">
                  <c:v>MO</c:v>
                </c:pt>
                <c:pt idx="13">
                  <c:v>SC</c:v>
                </c:pt>
                <c:pt idx="14">
                  <c:v>AR</c:v>
                </c:pt>
                <c:pt idx="15">
                  <c:v>NC</c:v>
                </c:pt>
                <c:pt idx="16">
                  <c:v>AZ</c:v>
                </c:pt>
                <c:pt idx="17">
                  <c:v>CA</c:v>
                </c:pt>
                <c:pt idx="18">
                  <c:v>FL</c:v>
                </c:pt>
                <c:pt idx="19">
                  <c:v>NV</c:v>
                </c:pt>
                <c:pt idx="20">
                  <c:v>WA</c:v>
                </c:pt>
                <c:pt idx="21">
                  <c:v>WI</c:v>
                </c:pt>
                <c:pt idx="22">
                  <c:v>UT</c:v>
                </c:pt>
                <c:pt idx="23">
                  <c:v>OH</c:v>
                </c:pt>
                <c:pt idx="24">
                  <c:v>TN</c:v>
                </c:pt>
                <c:pt idx="25">
                  <c:v>NH</c:v>
                </c:pt>
                <c:pt idx="26">
                  <c:v>KS</c:v>
                </c:pt>
                <c:pt idx="27">
                  <c:v>ND</c:v>
                </c:pt>
                <c:pt idx="28">
                  <c:v>AL</c:v>
                </c:pt>
                <c:pt idx="29">
                  <c:v>NM</c:v>
                </c:pt>
                <c:pt idx="30">
                  <c:v>MN</c:v>
                </c:pt>
                <c:pt idx="31">
                  <c:v>GA</c:v>
                </c:pt>
                <c:pt idx="32">
                  <c:v>CO</c:v>
                </c:pt>
                <c:pt idx="33">
                  <c:v>MS</c:v>
                </c:pt>
                <c:pt idx="34">
                  <c:v>VA</c:v>
                </c:pt>
                <c:pt idx="35">
                  <c:v>IN</c:v>
                </c:pt>
                <c:pt idx="36">
                  <c:v>SD</c:v>
                </c:pt>
                <c:pt idx="37">
                  <c:v>PA</c:v>
                </c:pt>
                <c:pt idx="38">
                  <c:v>MI</c:v>
                </c:pt>
                <c:pt idx="39">
                  <c:v>IA</c:v>
                </c:pt>
                <c:pt idx="40">
                  <c:v>NE</c:v>
                </c:pt>
                <c:pt idx="41">
                  <c:v>MD</c:v>
                </c:pt>
                <c:pt idx="42">
                  <c:v>LA</c:v>
                </c:pt>
                <c:pt idx="43">
                  <c:v>IL</c:v>
                </c:pt>
                <c:pt idx="44">
                  <c:v>DE</c:v>
                </c:pt>
                <c:pt idx="45">
                  <c:v>CT</c:v>
                </c:pt>
                <c:pt idx="46">
                  <c:v>DC</c:v>
                </c:pt>
                <c:pt idx="47">
                  <c:v>RI</c:v>
                </c:pt>
                <c:pt idx="48">
                  <c:v>MA</c:v>
                </c:pt>
                <c:pt idx="49">
                  <c:v>NJ</c:v>
                </c:pt>
                <c:pt idx="50">
                  <c:v>NY</c:v>
                </c:pt>
              </c:strCache>
            </c:strRef>
          </c:cat>
          <c:val>
            <c:numRef>
              <c:f>Sheet1!$B$2:$B$52</c:f>
              <c:numCache>
                <c:formatCode>General</c:formatCode>
                <c:ptCount val="51"/>
                <c:pt idx="0">
                  <c:v>41.9</c:v>
                </c:pt>
                <c:pt idx="1">
                  <c:v>45.1</c:v>
                </c:pt>
                <c:pt idx="2">
                  <c:v>55.7</c:v>
                </c:pt>
                <c:pt idx="3">
                  <c:v>94.7</c:v>
                </c:pt>
                <c:pt idx="4">
                  <c:v>102.7</c:v>
                </c:pt>
                <c:pt idx="5">
                  <c:v>147.1</c:v>
                </c:pt>
                <c:pt idx="6">
                  <c:v>151.5</c:v>
                </c:pt>
                <c:pt idx="7">
                  <c:v>153.9</c:v>
                </c:pt>
                <c:pt idx="8">
                  <c:v>154.4</c:v>
                </c:pt>
                <c:pt idx="9">
                  <c:v>157.6</c:v>
                </c:pt>
                <c:pt idx="10">
                  <c:v>197.1</c:v>
                </c:pt>
                <c:pt idx="11">
                  <c:v>200.3</c:v>
                </c:pt>
                <c:pt idx="12">
                  <c:v>200.6</c:v>
                </c:pt>
                <c:pt idx="13">
                  <c:v>204.9</c:v>
                </c:pt>
                <c:pt idx="14">
                  <c:v>205.1</c:v>
                </c:pt>
                <c:pt idx="15">
                  <c:v>232.5</c:v>
                </c:pt>
                <c:pt idx="16">
                  <c:v>234</c:v>
                </c:pt>
                <c:pt idx="17">
                  <c:v>244.5</c:v>
                </c:pt>
                <c:pt idx="18">
                  <c:v>245.3</c:v>
                </c:pt>
                <c:pt idx="19">
                  <c:v>263.60000000000002</c:v>
                </c:pt>
                <c:pt idx="20">
                  <c:v>267.8</c:v>
                </c:pt>
                <c:pt idx="21">
                  <c:v>272.89999999999998</c:v>
                </c:pt>
                <c:pt idx="22">
                  <c:v>273.89999999999998</c:v>
                </c:pt>
                <c:pt idx="23">
                  <c:v>282.39999999999998</c:v>
                </c:pt>
                <c:pt idx="24">
                  <c:v>311.5</c:v>
                </c:pt>
                <c:pt idx="25">
                  <c:v>311.89999999999998</c:v>
                </c:pt>
                <c:pt idx="26">
                  <c:v>316.60000000000002</c:v>
                </c:pt>
                <c:pt idx="27">
                  <c:v>318.7</c:v>
                </c:pt>
                <c:pt idx="28">
                  <c:v>323.39999999999998</c:v>
                </c:pt>
                <c:pt idx="29">
                  <c:v>340.3</c:v>
                </c:pt>
                <c:pt idx="30">
                  <c:v>400.3</c:v>
                </c:pt>
                <c:pt idx="31">
                  <c:v>416.3</c:v>
                </c:pt>
                <c:pt idx="32">
                  <c:v>430.2</c:v>
                </c:pt>
                <c:pt idx="33">
                  <c:v>470.2</c:v>
                </c:pt>
                <c:pt idx="34">
                  <c:v>472.5</c:v>
                </c:pt>
                <c:pt idx="35">
                  <c:v>479.4</c:v>
                </c:pt>
                <c:pt idx="36">
                  <c:v>527.4</c:v>
                </c:pt>
                <c:pt idx="37">
                  <c:v>542</c:v>
                </c:pt>
                <c:pt idx="38">
                  <c:v>551.79999999999995</c:v>
                </c:pt>
                <c:pt idx="39">
                  <c:v>560.9</c:v>
                </c:pt>
                <c:pt idx="40">
                  <c:v>654.1</c:v>
                </c:pt>
                <c:pt idx="41">
                  <c:v>801.3</c:v>
                </c:pt>
                <c:pt idx="42">
                  <c:v>818.9</c:v>
                </c:pt>
                <c:pt idx="43">
                  <c:v>888.4</c:v>
                </c:pt>
                <c:pt idx="44">
                  <c:v>940.5</c:v>
                </c:pt>
                <c:pt idx="45">
                  <c:v>1156.0999999999999</c:v>
                </c:pt>
                <c:pt idx="46">
                  <c:v>1186.4000000000001</c:v>
                </c:pt>
                <c:pt idx="47">
                  <c:v>1344</c:v>
                </c:pt>
                <c:pt idx="48">
                  <c:v>1357.4</c:v>
                </c:pt>
                <c:pt idx="49">
                  <c:v>1748.5</c:v>
                </c:pt>
                <c:pt idx="50">
                  <c:v>1876.1</c:v>
                </c:pt>
              </c:numCache>
            </c:numRef>
          </c:val>
          <c:extLst>
            <c:ext xmlns:c16="http://schemas.microsoft.com/office/drawing/2014/chart" uri="{C3380CC4-5D6E-409C-BE32-E72D297353CC}">
              <c16:uniqueId val="{00000000-E77F-4A7E-8EAD-BE0B3FC085DA}"/>
            </c:ext>
          </c:extLst>
        </c:ser>
        <c:dLbls>
          <c:showLegendKey val="0"/>
          <c:showVal val="0"/>
          <c:showCatName val="0"/>
          <c:showSerName val="0"/>
          <c:showPercent val="0"/>
          <c:showBubbleSize val="0"/>
        </c:dLbls>
        <c:gapWidth val="219"/>
        <c:overlap val="-27"/>
        <c:axId val="220440048"/>
        <c:axId val="131774960"/>
      </c:barChart>
      <c:catAx>
        <c:axId val="220440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1774960"/>
        <c:crosses val="autoZero"/>
        <c:auto val="1"/>
        <c:lblAlgn val="ctr"/>
        <c:lblOffset val="100"/>
        <c:noMultiLvlLbl val="0"/>
      </c:catAx>
      <c:valAx>
        <c:axId val="1317749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204400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COVID 19 Deaths</c:v>
                </c:pt>
              </c:strCache>
            </c:strRef>
          </c:tx>
          <c:spPr>
            <a:solidFill>
              <a:schemeClr val="accent1"/>
            </a:solidFill>
            <a:ln>
              <a:noFill/>
            </a:ln>
            <a:effectLst/>
          </c:spPr>
          <c:invertIfNegative val="0"/>
          <c:cat>
            <c:strRef>
              <c:f>Sheet1!$A$2:$A$9</c:f>
              <c:strCache>
                <c:ptCount val="8"/>
                <c:pt idx="0">
                  <c:v>Athens</c:v>
                </c:pt>
                <c:pt idx="1">
                  <c:v>Hocking</c:v>
                </c:pt>
                <c:pt idx="2">
                  <c:v>Meigs</c:v>
                </c:pt>
                <c:pt idx="3">
                  <c:v>Monroe</c:v>
                </c:pt>
                <c:pt idx="4">
                  <c:v>Morgan</c:v>
                </c:pt>
                <c:pt idx="5">
                  <c:v>Noble</c:v>
                </c:pt>
                <c:pt idx="6">
                  <c:v>Perry</c:v>
                </c:pt>
                <c:pt idx="7">
                  <c:v>Washington</c:v>
                </c:pt>
              </c:strCache>
            </c:strRef>
          </c:cat>
          <c:val>
            <c:numRef>
              <c:f>Sheet1!$B$2:$B$9</c:f>
              <c:numCache>
                <c:formatCode>General</c:formatCode>
                <c:ptCount val="8"/>
                <c:pt idx="0">
                  <c:v>1</c:v>
                </c:pt>
                <c:pt idx="1">
                  <c:v>4</c:v>
                </c:pt>
                <c:pt idx="2">
                  <c:v>0</c:v>
                </c:pt>
                <c:pt idx="3">
                  <c:v>11</c:v>
                </c:pt>
                <c:pt idx="4">
                  <c:v>0</c:v>
                </c:pt>
                <c:pt idx="5">
                  <c:v>0</c:v>
                </c:pt>
                <c:pt idx="6">
                  <c:v>1</c:v>
                </c:pt>
                <c:pt idx="7">
                  <c:v>18</c:v>
                </c:pt>
              </c:numCache>
            </c:numRef>
          </c:val>
          <c:extLst>
            <c:ext xmlns:c16="http://schemas.microsoft.com/office/drawing/2014/chart" uri="{C3380CC4-5D6E-409C-BE32-E72D297353CC}">
              <c16:uniqueId val="{00000000-1099-41FB-86DE-0555930725B8}"/>
            </c:ext>
          </c:extLst>
        </c:ser>
        <c:dLbls>
          <c:showLegendKey val="0"/>
          <c:showVal val="0"/>
          <c:showCatName val="0"/>
          <c:showSerName val="0"/>
          <c:showPercent val="0"/>
          <c:showBubbleSize val="0"/>
        </c:dLbls>
        <c:gapWidth val="219"/>
        <c:overlap val="-27"/>
        <c:axId val="536108304"/>
        <c:axId val="536109944"/>
      </c:barChart>
      <c:catAx>
        <c:axId val="536108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36109944"/>
        <c:crosses val="autoZero"/>
        <c:auto val="1"/>
        <c:lblAlgn val="ctr"/>
        <c:lblOffset val="100"/>
        <c:noMultiLvlLbl val="0"/>
      </c:catAx>
      <c:valAx>
        <c:axId val="5361099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361083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April 2020 Unemployment Rate by State</c:v>
                </c:pt>
              </c:strCache>
            </c:strRef>
          </c:tx>
          <c:spPr>
            <a:solidFill>
              <a:schemeClr val="dk1">
                <a:tint val="88000"/>
              </a:schemeClr>
            </a:solidFill>
            <a:ln>
              <a:noFill/>
            </a:ln>
            <a:effectLst/>
          </c:spPr>
          <c:invertIfNegative val="0"/>
          <c:dPt>
            <c:idx val="45"/>
            <c:invertIfNegative val="0"/>
            <c:bubble3D val="0"/>
            <c:spPr>
              <a:solidFill>
                <a:srgbClr val="C00000"/>
              </a:solidFill>
              <a:ln>
                <a:solidFill>
                  <a:srgbClr val="C00000"/>
                </a:solidFill>
              </a:ln>
              <a:effectLst/>
            </c:spPr>
            <c:extLst>
              <c:ext xmlns:c16="http://schemas.microsoft.com/office/drawing/2014/chart" uri="{C3380CC4-5D6E-409C-BE32-E72D297353CC}">
                <c16:uniqueId val="{00000000-AB50-4641-8CD2-1F2980CCCF0D}"/>
              </c:ext>
            </c:extLst>
          </c:dPt>
          <c:cat>
            <c:strRef>
              <c:f>Sheet1!$A$2:$A$52</c:f>
              <c:strCache>
                <c:ptCount val="51"/>
                <c:pt idx="0">
                  <c:v>Connecticut</c:v>
                </c:pt>
                <c:pt idx="1">
                  <c:v>Minnesota</c:v>
                </c:pt>
                <c:pt idx="2">
                  <c:v>Nebraska</c:v>
                </c:pt>
                <c:pt idx="3">
                  <c:v>North Dakota</c:v>
                </c:pt>
                <c:pt idx="4">
                  <c:v>Wyoming</c:v>
                </c:pt>
                <c:pt idx="5">
                  <c:v>Missouri</c:v>
                </c:pt>
                <c:pt idx="6">
                  <c:v>Utah</c:v>
                </c:pt>
                <c:pt idx="7">
                  <c:v>Maryland</c:v>
                </c:pt>
                <c:pt idx="8">
                  <c:v>Arkansas</c:v>
                </c:pt>
                <c:pt idx="9">
                  <c:v>Iowa</c:v>
                </c:pt>
                <c:pt idx="10">
                  <c:v>South Dakota</c:v>
                </c:pt>
                <c:pt idx="11">
                  <c:v>Maine</c:v>
                </c:pt>
                <c:pt idx="12">
                  <c:v>Virginia</c:v>
                </c:pt>
                <c:pt idx="13">
                  <c:v>District of Columbia</c:v>
                </c:pt>
                <c:pt idx="14">
                  <c:v>Kansas</c:v>
                </c:pt>
                <c:pt idx="15">
                  <c:v>Colorado</c:v>
                </c:pt>
                <c:pt idx="16">
                  <c:v>Montana</c:v>
                </c:pt>
                <c:pt idx="17">
                  <c:v>New Mexico</c:v>
                </c:pt>
                <c:pt idx="18">
                  <c:v>Idaho</c:v>
                </c:pt>
                <c:pt idx="19">
                  <c:v>Georgia</c:v>
                </c:pt>
                <c:pt idx="20">
                  <c:v>South Carolina</c:v>
                </c:pt>
                <c:pt idx="21">
                  <c:v>North Carolina</c:v>
                </c:pt>
                <c:pt idx="22">
                  <c:v>Arizona</c:v>
                </c:pt>
                <c:pt idx="23">
                  <c:v>Texas</c:v>
                </c:pt>
                <c:pt idx="24">
                  <c:v>Alabama</c:v>
                </c:pt>
                <c:pt idx="25">
                  <c:v>Alaska</c:v>
                </c:pt>
                <c:pt idx="26">
                  <c:v>Florida</c:v>
                </c:pt>
                <c:pt idx="27">
                  <c:v>Oklahoma</c:v>
                </c:pt>
                <c:pt idx="28">
                  <c:v>Wisconsin</c:v>
                </c:pt>
                <c:pt idx="29">
                  <c:v>Oregon</c:v>
                </c:pt>
                <c:pt idx="30">
                  <c:v>Delaware</c:v>
                </c:pt>
                <c:pt idx="31">
                  <c:v>Louisiana</c:v>
                </c:pt>
                <c:pt idx="32">
                  <c:v>New York</c:v>
                </c:pt>
                <c:pt idx="33">
                  <c:v>Tennessee</c:v>
                </c:pt>
                <c:pt idx="34">
                  <c:v>Massachusetts</c:v>
                </c:pt>
                <c:pt idx="35">
                  <c:v>Pennsylvania</c:v>
                </c:pt>
                <c:pt idx="36">
                  <c:v>West Virginia</c:v>
                </c:pt>
                <c:pt idx="37">
                  <c:v>New Jersey</c:v>
                </c:pt>
                <c:pt idx="38">
                  <c:v>Kentucky</c:v>
                </c:pt>
                <c:pt idx="39">
                  <c:v>Mississippi</c:v>
                </c:pt>
                <c:pt idx="40">
                  <c:v>Washington</c:v>
                </c:pt>
                <c:pt idx="41">
                  <c:v>California</c:v>
                </c:pt>
                <c:pt idx="42">
                  <c:v>Vermont</c:v>
                </c:pt>
                <c:pt idx="43">
                  <c:v>New Hampshire</c:v>
                </c:pt>
                <c:pt idx="44">
                  <c:v>Illinois</c:v>
                </c:pt>
                <c:pt idx="45">
                  <c:v>Ohio</c:v>
                </c:pt>
                <c:pt idx="46">
                  <c:v>Indiana</c:v>
                </c:pt>
                <c:pt idx="47">
                  <c:v>Rhode Island</c:v>
                </c:pt>
                <c:pt idx="48">
                  <c:v>Hawaii</c:v>
                </c:pt>
                <c:pt idx="49">
                  <c:v>Michigan</c:v>
                </c:pt>
                <c:pt idx="50">
                  <c:v>Nevada</c:v>
                </c:pt>
              </c:strCache>
            </c:strRef>
          </c:cat>
          <c:val>
            <c:numRef>
              <c:f>Sheet1!$B$2:$B$52</c:f>
              <c:numCache>
                <c:formatCode>General</c:formatCode>
                <c:ptCount val="51"/>
                <c:pt idx="0">
                  <c:v>7.9</c:v>
                </c:pt>
                <c:pt idx="1">
                  <c:v>8.1</c:v>
                </c:pt>
                <c:pt idx="2">
                  <c:v>8.3000000000000007</c:v>
                </c:pt>
                <c:pt idx="3">
                  <c:v>8.5</c:v>
                </c:pt>
                <c:pt idx="4">
                  <c:v>9.1999999999999993</c:v>
                </c:pt>
                <c:pt idx="5">
                  <c:v>9.6999999999999993</c:v>
                </c:pt>
                <c:pt idx="6">
                  <c:v>9.6999999999999993</c:v>
                </c:pt>
                <c:pt idx="7">
                  <c:v>9.9</c:v>
                </c:pt>
                <c:pt idx="8">
                  <c:v>10.199999999999999</c:v>
                </c:pt>
                <c:pt idx="9">
                  <c:v>10.199999999999999</c:v>
                </c:pt>
                <c:pt idx="10">
                  <c:v>10.199999999999999</c:v>
                </c:pt>
                <c:pt idx="11">
                  <c:v>10.6</c:v>
                </c:pt>
                <c:pt idx="12">
                  <c:v>10.6</c:v>
                </c:pt>
                <c:pt idx="13">
                  <c:v>11.1</c:v>
                </c:pt>
                <c:pt idx="14">
                  <c:v>11.2</c:v>
                </c:pt>
                <c:pt idx="15">
                  <c:v>11.3</c:v>
                </c:pt>
                <c:pt idx="16">
                  <c:v>11.3</c:v>
                </c:pt>
                <c:pt idx="17">
                  <c:v>11.3</c:v>
                </c:pt>
                <c:pt idx="18">
                  <c:v>11.5</c:v>
                </c:pt>
                <c:pt idx="19">
                  <c:v>11.9</c:v>
                </c:pt>
                <c:pt idx="20">
                  <c:v>12.1</c:v>
                </c:pt>
                <c:pt idx="21">
                  <c:v>12.2</c:v>
                </c:pt>
                <c:pt idx="22">
                  <c:v>12.6</c:v>
                </c:pt>
                <c:pt idx="23">
                  <c:v>12.8</c:v>
                </c:pt>
                <c:pt idx="24">
                  <c:v>12.9</c:v>
                </c:pt>
                <c:pt idx="25">
                  <c:v>12.9</c:v>
                </c:pt>
                <c:pt idx="26">
                  <c:v>12.9</c:v>
                </c:pt>
                <c:pt idx="27">
                  <c:v>13.7</c:v>
                </c:pt>
                <c:pt idx="28">
                  <c:v>14.1</c:v>
                </c:pt>
                <c:pt idx="29">
                  <c:v>14.2</c:v>
                </c:pt>
                <c:pt idx="30">
                  <c:v>14.3</c:v>
                </c:pt>
                <c:pt idx="31">
                  <c:v>14.5</c:v>
                </c:pt>
                <c:pt idx="32">
                  <c:v>14.5</c:v>
                </c:pt>
                <c:pt idx="33">
                  <c:v>14.7</c:v>
                </c:pt>
                <c:pt idx="34">
                  <c:v>15.1</c:v>
                </c:pt>
                <c:pt idx="35">
                  <c:v>15.1</c:v>
                </c:pt>
                <c:pt idx="36">
                  <c:v>15.2</c:v>
                </c:pt>
                <c:pt idx="37">
                  <c:v>15.3</c:v>
                </c:pt>
                <c:pt idx="38">
                  <c:v>15.4</c:v>
                </c:pt>
                <c:pt idx="39">
                  <c:v>15.4</c:v>
                </c:pt>
                <c:pt idx="40">
                  <c:v>15.4</c:v>
                </c:pt>
                <c:pt idx="41">
                  <c:v>15.5</c:v>
                </c:pt>
                <c:pt idx="42">
                  <c:v>15.6</c:v>
                </c:pt>
                <c:pt idx="43">
                  <c:v>16.3</c:v>
                </c:pt>
                <c:pt idx="44">
                  <c:v>16.399999999999999</c:v>
                </c:pt>
                <c:pt idx="45">
                  <c:v>16.8</c:v>
                </c:pt>
                <c:pt idx="46">
                  <c:v>16.899999999999999</c:v>
                </c:pt>
                <c:pt idx="47">
                  <c:v>17</c:v>
                </c:pt>
                <c:pt idx="48">
                  <c:v>22.3</c:v>
                </c:pt>
                <c:pt idx="49">
                  <c:v>22.7</c:v>
                </c:pt>
                <c:pt idx="50">
                  <c:v>28.2</c:v>
                </c:pt>
              </c:numCache>
            </c:numRef>
          </c:val>
          <c:extLst>
            <c:ext xmlns:c16="http://schemas.microsoft.com/office/drawing/2014/chart" uri="{C3380CC4-5D6E-409C-BE32-E72D297353CC}">
              <c16:uniqueId val="{00000000-DE3C-4612-90AC-898614BC6A41}"/>
            </c:ext>
          </c:extLst>
        </c:ser>
        <c:dLbls>
          <c:showLegendKey val="0"/>
          <c:showVal val="0"/>
          <c:showCatName val="0"/>
          <c:showSerName val="0"/>
          <c:showPercent val="0"/>
          <c:showBubbleSize val="0"/>
        </c:dLbls>
        <c:gapWidth val="219"/>
        <c:overlap val="-27"/>
        <c:axId val="1949425104"/>
        <c:axId val="225919968"/>
      </c:barChart>
      <c:catAx>
        <c:axId val="1949425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5919968"/>
        <c:crosses val="autoZero"/>
        <c:auto val="1"/>
        <c:lblAlgn val="ctr"/>
        <c:lblOffset val="100"/>
        <c:noMultiLvlLbl val="0"/>
      </c:catAx>
      <c:valAx>
        <c:axId val="2259199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494251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Buckeye Hills Region Location Quotients</c:v>
                </c:pt>
              </c:strCache>
            </c:strRef>
          </c:tx>
          <c:spPr>
            <a:solidFill>
              <a:schemeClr val="accent1"/>
            </a:solidFill>
            <a:ln>
              <a:noFill/>
            </a:ln>
            <a:effectLst/>
          </c:spPr>
          <c:invertIfNegative val="0"/>
          <c:cat>
            <c:strRef>
              <c:f>Sheet1!$A$2:$A$13</c:f>
              <c:strCache>
                <c:ptCount val="12"/>
                <c:pt idx="0">
                  <c:v>Goods-producing</c:v>
                </c:pt>
                <c:pt idx="1">
                  <c:v>Natural resources and mining</c:v>
                </c:pt>
                <c:pt idx="2">
                  <c:v>Construction</c:v>
                </c:pt>
                <c:pt idx="3">
                  <c:v>Manufacturing</c:v>
                </c:pt>
                <c:pt idx="4">
                  <c:v>Service-providing</c:v>
                </c:pt>
                <c:pt idx="5">
                  <c:v>Trade, transportation, and utilities</c:v>
                </c:pt>
                <c:pt idx="6">
                  <c:v>Information</c:v>
                </c:pt>
                <c:pt idx="7">
                  <c:v>Financial activities</c:v>
                </c:pt>
                <c:pt idx="8">
                  <c:v>Professional and business services</c:v>
                </c:pt>
                <c:pt idx="9">
                  <c:v>Education and health services</c:v>
                </c:pt>
                <c:pt idx="10">
                  <c:v>Leisure and hospitality</c:v>
                </c:pt>
                <c:pt idx="11">
                  <c:v>Other services</c:v>
                </c:pt>
              </c:strCache>
            </c:strRef>
          </c:cat>
          <c:val>
            <c:numRef>
              <c:f>Sheet1!$B$2:$B$13</c:f>
              <c:numCache>
                <c:formatCode>0.00</c:formatCode>
                <c:ptCount val="12"/>
                <c:pt idx="0">
                  <c:v>1.9041666666666666</c:v>
                </c:pt>
                <c:pt idx="1">
                  <c:v>4.2041666666666666</c:v>
                </c:pt>
                <c:pt idx="2">
                  <c:v>1.5549999999999999</c:v>
                </c:pt>
                <c:pt idx="3">
                  <c:v>1.7612499999999998</c:v>
                </c:pt>
                <c:pt idx="4">
                  <c:v>0.67416666666666669</c:v>
                </c:pt>
                <c:pt idx="5">
                  <c:v>0.95333333333333348</c:v>
                </c:pt>
                <c:pt idx="6">
                  <c:v>0.10083333333333333</c:v>
                </c:pt>
                <c:pt idx="7">
                  <c:v>0.35708333333333336</c:v>
                </c:pt>
                <c:pt idx="8">
                  <c:v>0.39624999999999999</c:v>
                </c:pt>
                <c:pt idx="9">
                  <c:v>1.2279166666666665</c:v>
                </c:pt>
                <c:pt idx="10">
                  <c:v>0.68666666666666665</c:v>
                </c:pt>
                <c:pt idx="11">
                  <c:v>0.67666666666666664</c:v>
                </c:pt>
              </c:numCache>
            </c:numRef>
          </c:val>
          <c:extLst>
            <c:ext xmlns:c16="http://schemas.microsoft.com/office/drawing/2014/chart" uri="{C3380CC4-5D6E-409C-BE32-E72D297353CC}">
              <c16:uniqueId val="{00000000-F64B-42A6-899A-DCFE58BF3CAD}"/>
            </c:ext>
          </c:extLst>
        </c:ser>
        <c:dLbls>
          <c:showLegendKey val="0"/>
          <c:showVal val="0"/>
          <c:showCatName val="0"/>
          <c:showSerName val="0"/>
          <c:showPercent val="0"/>
          <c:showBubbleSize val="0"/>
        </c:dLbls>
        <c:gapWidth val="182"/>
        <c:axId val="538516496"/>
        <c:axId val="538517152"/>
      </c:barChart>
      <c:catAx>
        <c:axId val="5385164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38517152"/>
        <c:crosses val="autoZero"/>
        <c:auto val="1"/>
        <c:lblAlgn val="ctr"/>
        <c:lblOffset val="100"/>
        <c:noMultiLvlLbl val="0"/>
      </c:catAx>
      <c:valAx>
        <c:axId val="538517152"/>
        <c:scaling>
          <c:orientation val="minMax"/>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385164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CARES Act Business Development Project Funding:</a:t>
            </a:r>
            <a:r>
              <a:rPr lang="en-US" baseline="0" dirty="0"/>
              <a:t> </a:t>
            </a:r>
            <a:r>
              <a:rPr lang="en-US" dirty="0"/>
              <a:t>Federal Stimulus 3.0</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Funding</c:v>
                </c:pt>
              </c:strCache>
            </c:strRef>
          </c:tx>
          <c:spPr>
            <a:solidFill>
              <a:schemeClr val="accent1"/>
            </a:solidFill>
            <a:ln>
              <a:noFill/>
            </a:ln>
            <a:effectLst/>
          </c:spPr>
          <c:invertIfNegative val="0"/>
          <c:cat>
            <c:strRef>
              <c:f>Sheet1!$A$2:$A$14</c:f>
              <c:strCache>
                <c:ptCount val="13"/>
                <c:pt idx="0">
                  <c:v>Unemployment Benefits</c:v>
                </c:pt>
                <c:pt idx="1">
                  <c:v>Taxpayer Checks</c:v>
                </c:pt>
                <c:pt idx="2">
                  <c:v>SBA</c:v>
                </c:pt>
                <c:pt idx="3">
                  <c:v>Fed Large Company Loans</c:v>
                </c:pt>
                <c:pt idx="4">
                  <c:v>Local &amp; State Government</c:v>
                </c:pt>
                <c:pt idx="5">
                  <c:v>Health Care</c:v>
                </c:pt>
                <c:pt idx="6">
                  <c:v>Social Safety Net</c:v>
                </c:pt>
                <c:pt idx="7">
                  <c:v>Disaster Assistance</c:v>
                </c:pt>
                <c:pt idx="8">
                  <c:v>Education</c:v>
                </c:pt>
                <c:pt idx="9">
                  <c:v>Transportation Providers</c:v>
                </c:pt>
                <c:pt idx="10">
                  <c:v>Tax Reductions</c:v>
                </c:pt>
                <c:pt idx="11">
                  <c:v>Business Tax Cuts</c:v>
                </c:pt>
                <c:pt idx="12">
                  <c:v>Other Spending</c:v>
                </c:pt>
              </c:strCache>
            </c:strRef>
          </c:cat>
          <c:val>
            <c:numRef>
              <c:f>Sheet1!$B$2:$B$14</c:f>
              <c:numCache>
                <c:formatCode>#,##0</c:formatCode>
                <c:ptCount val="13"/>
                <c:pt idx="0">
                  <c:v>260000000000</c:v>
                </c:pt>
                <c:pt idx="1">
                  <c:v>290000000000</c:v>
                </c:pt>
                <c:pt idx="2">
                  <c:v>377000000000</c:v>
                </c:pt>
                <c:pt idx="3">
                  <c:v>510000000000</c:v>
                </c:pt>
                <c:pt idx="4">
                  <c:v>150000000000</c:v>
                </c:pt>
                <c:pt idx="5">
                  <c:v>180000000000</c:v>
                </c:pt>
                <c:pt idx="6">
                  <c:v>42000000000</c:v>
                </c:pt>
                <c:pt idx="7">
                  <c:v>45000000000</c:v>
                </c:pt>
                <c:pt idx="8">
                  <c:v>32000000000</c:v>
                </c:pt>
                <c:pt idx="9">
                  <c:v>72000000000</c:v>
                </c:pt>
                <c:pt idx="10" formatCode="&quot;$&quot;#,##0_);[Red]\(&quot;$&quot;#,##0\)">
                  <c:v>20000000000</c:v>
                </c:pt>
                <c:pt idx="11" formatCode="&quot;$&quot;#,##0_);[Red]\(&quot;$&quot;#,##0\)">
                  <c:v>280000000000</c:v>
                </c:pt>
                <c:pt idx="12" formatCode="&quot;$&quot;#,##0_);[Red]\(&quot;$&quot;#,##0\)">
                  <c:v>25000000000</c:v>
                </c:pt>
              </c:numCache>
            </c:numRef>
          </c:val>
          <c:extLst>
            <c:ext xmlns:c16="http://schemas.microsoft.com/office/drawing/2014/chart" uri="{C3380CC4-5D6E-409C-BE32-E72D297353CC}">
              <c16:uniqueId val="{00000000-6A88-4B2B-BD7C-9AB8C28CA2AE}"/>
            </c:ext>
          </c:extLst>
        </c:ser>
        <c:dLbls>
          <c:showLegendKey val="0"/>
          <c:showVal val="0"/>
          <c:showCatName val="0"/>
          <c:showSerName val="0"/>
          <c:showPercent val="0"/>
          <c:showBubbleSize val="0"/>
        </c:dLbls>
        <c:gapWidth val="182"/>
        <c:axId val="540320320"/>
        <c:axId val="540325240"/>
      </c:barChart>
      <c:catAx>
        <c:axId val="5403203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40325240"/>
        <c:crosses val="autoZero"/>
        <c:auto val="1"/>
        <c:lblAlgn val="ctr"/>
        <c:lblOffset val="100"/>
        <c:noMultiLvlLbl val="0"/>
      </c:catAx>
      <c:valAx>
        <c:axId val="54032524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403203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PPP Funding</c:v>
                </c:pt>
              </c:strCache>
            </c:strRef>
          </c:tx>
          <c:spPr>
            <a:solidFill>
              <a:srgbClr val="00B0F0"/>
            </a:solidFill>
            <a:ln>
              <a:noFill/>
            </a:ln>
            <a:effectLst/>
          </c:spPr>
          <c:invertIfNegative val="0"/>
          <c:dPt>
            <c:idx val="0"/>
            <c:invertIfNegative val="0"/>
            <c:bubble3D val="0"/>
            <c:spPr>
              <a:solidFill>
                <a:srgbClr val="00B0F0"/>
              </a:solidFill>
              <a:ln>
                <a:solidFill>
                  <a:srgbClr val="0070C0"/>
                </a:solidFill>
              </a:ln>
              <a:effectLst/>
            </c:spPr>
            <c:extLst>
              <c:ext xmlns:c16="http://schemas.microsoft.com/office/drawing/2014/chart" uri="{C3380CC4-5D6E-409C-BE32-E72D297353CC}">
                <c16:uniqueId val="{00000001-2A6B-4707-BC95-7C044018A618}"/>
              </c:ext>
            </c:extLst>
          </c:dPt>
          <c:dPt>
            <c:idx val="1"/>
            <c:invertIfNegative val="0"/>
            <c:bubble3D val="0"/>
            <c:spPr>
              <a:solidFill>
                <a:srgbClr val="C00000"/>
              </a:solidFill>
              <a:ln>
                <a:solidFill>
                  <a:srgbClr val="C00000"/>
                </a:solidFill>
              </a:ln>
              <a:effectLst/>
            </c:spPr>
            <c:extLst>
              <c:ext xmlns:c16="http://schemas.microsoft.com/office/drawing/2014/chart" uri="{C3380CC4-5D6E-409C-BE32-E72D297353CC}">
                <c16:uniqueId val="{00000003-2A6B-4707-BC95-7C044018A618}"/>
              </c:ext>
            </c:extLst>
          </c:dPt>
          <c:cat>
            <c:strRef>
              <c:f>Sheet1!$A$2:$A$6</c:f>
              <c:strCache>
                <c:ptCount val="5"/>
                <c:pt idx="0">
                  <c:v>Indiana</c:v>
                </c:pt>
                <c:pt idx="1">
                  <c:v>Ohio</c:v>
                </c:pt>
                <c:pt idx="2">
                  <c:v>Michigan</c:v>
                </c:pt>
                <c:pt idx="3">
                  <c:v>California</c:v>
                </c:pt>
                <c:pt idx="4">
                  <c:v>New York</c:v>
                </c:pt>
              </c:strCache>
            </c:strRef>
          </c:cat>
          <c:val>
            <c:numRef>
              <c:f>Sheet1!$B$2:$B$6</c:f>
              <c:numCache>
                <c:formatCode>#,##0</c:formatCode>
                <c:ptCount val="5"/>
                <c:pt idx="0">
                  <c:v>11502061923</c:v>
                </c:pt>
                <c:pt idx="1">
                  <c:v>23105822819</c:v>
                </c:pt>
                <c:pt idx="2" formatCode="General">
                  <c:v>21344549495</c:v>
                </c:pt>
                <c:pt idx="3" formatCode="General">
                  <c:v>99722211221</c:v>
                </c:pt>
                <c:pt idx="4" formatCode="General">
                  <c:v>55406754663</c:v>
                </c:pt>
              </c:numCache>
            </c:numRef>
          </c:val>
          <c:extLst>
            <c:ext xmlns:c16="http://schemas.microsoft.com/office/drawing/2014/chart" uri="{C3380CC4-5D6E-409C-BE32-E72D297353CC}">
              <c16:uniqueId val="{00000002-2A6B-4707-BC95-7C044018A618}"/>
            </c:ext>
          </c:extLst>
        </c:ser>
        <c:dLbls>
          <c:showLegendKey val="0"/>
          <c:showVal val="0"/>
          <c:showCatName val="0"/>
          <c:showSerName val="0"/>
          <c:showPercent val="0"/>
          <c:showBubbleSize val="0"/>
        </c:dLbls>
        <c:gapWidth val="219"/>
        <c:overlap val="-27"/>
        <c:axId val="552211216"/>
        <c:axId val="552207280"/>
      </c:barChart>
      <c:catAx>
        <c:axId val="552211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52207280"/>
        <c:crosses val="autoZero"/>
        <c:auto val="1"/>
        <c:lblAlgn val="ctr"/>
        <c:lblOffset val="100"/>
        <c:noMultiLvlLbl val="0"/>
      </c:catAx>
      <c:valAx>
        <c:axId val="5522072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522112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acrossLinear" id="1">
  <a:schemeClr val="dk1">
    <a:tint val="88000"/>
  </a:schemeClr>
  <a:schemeClr val="dk1">
    <a:tint val="55000"/>
  </a:schemeClr>
  <a:schemeClr val="dk1">
    <a:tint val="78000"/>
  </a:schemeClr>
  <a:schemeClr val="dk1">
    <a:tint val="92000"/>
  </a:schemeClr>
  <a:schemeClr val="dk1">
    <a:tint val="70000"/>
  </a:schemeClr>
  <a:schemeClr val="dk1">
    <a:tint val="30000"/>
  </a:schemeClr>
</cs:colorStyle>
</file>

<file path=ppt/charts/colors2.xml><?xml version="1.0" encoding="utf-8"?>
<cs:colorStyle xmlns:cs="http://schemas.microsoft.com/office/drawing/2012/chartStyle" xmlns:a="http://schemas.openxmlformats.org/drawingml/2006/main" meth="acrossLinear" id="1">
  <a:schemeClr val="dk1">
    <a:tint val="88000"/>
  </a:schemeClr>
  <a:schemeClr val="dk1">
    <a:tint val="55000"/>
  </a:schemeClr>
  <a:schemeClr val="dk1">
    <a:tint val="78000"/>
  </a:schemeClr>
  <a:schemeClr val="dk1">
    <a:tint val="92000"/>
  </a:schemeClr>
  <a:schemeClr val="dk1">
    <a:tint val="70000"/>
  </a:schemeClr>
  <a:schemeClr val="dk1">
    <a:tint val="30000"/>
  </a:schemeClr>
</cs:colorStyle>
</file>

<file path=ppt/charts/colors3.xml><?xml version="1.0" encoding="utf-8"?>
<cs:colorStyle xmlns:cs="http://schemas.microsoft.com/office/drawing/2012/chartStyle" xmlns:a="http://schemas.openxmlformats.org/drawingml/2006/main" meth="acrossLinear" id="1">
  <a:schemeClr val="dk1">
    <a:tint val="88000"/>
  </a:schemeClr>
  <a:schemeClr val="dk1">
    <a:tint val="55000"/>
  </a:schemeClr>
  <a:schemeClr val="dk1">
    <a:tint val="78000"/>
  </a:schemeClr>
  <a:schemeClr val="dk1">
    <a:tint val="92000"/>
  </a:schemeClr>
  <a:schemeClr val="dk1">
    <a:tint val="70000"/>
  </a:schemeClr>
  <a:schemeClr val="dk1">
    <a:tint val="30000"/>
  </a:schemeClr>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acrossLinear" id="1">
  <a:schemeClr val="dk1">
    <a:tint val="88000"/>
  </a:schemeClr>
  <a:schemeClr val="dk1">
    <a:tint val="55000"/>
  </a:schemeClr>
  <a:schemeClr val="dk1">
    <a:tint val="78000"/>
  </a:schemeClr>
  <a:schemeClr val="dk1">
    <a:tint val="92000"/>
  </a:schemeClr>
  <a:schemeClr val="dk1">
    <a:tint val="70000"/>
  </a:schemeClr>
  <a:schemeClr val="dk1">
    <a:tint val="30000"/>
  </a:schemeClr>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22.xml.rels><?xml version="1.0" encoding="UTF-8" standalone="yes"?>
<Relationships xmlns="http://schemas.openxmlformats.org/package/2006/relationships"><Relationship Id="rId1" Type="http://schemas.openxmlformats.org/officeDocument/2006/relationships/image" Target="../media/image23.jpe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CCE2DE-F45A-40E9-93B3-F975301FCA20}" type="doc">
      <dgm:prSet loTypeId="urn:microsoft.com/office/officeart/2009/3/layout/IncreasingArrowsProcess" loCatId="process" qsTypeId="urn:microsoft.com/office/officeart/2005/8/quickstyle/simple1" qsCatId="simple" csTypeId="urn:microsoft.com/office/officeart/2005/8/colors/colorful3" csCatId="colorful" phldr="1"/>
      <dgm:spPr/>
      <dgm:t>
        <a:bodyPr/>
        <a:lstStyle/>
        <a:p>
          <a:endParaRPr lang="en-US"/>
        </a:p>
      </dgm:t>
    </dgm:pt>
    <dgm:pt modelId="{6E40DD55-0828-42B2-BC47-E02EEF39E334}" type="pres">
      <dgm:prSet presAssocID="{2ECCE2DE-F45A-40E9-93B3-F975301FCA20}" presName="Name0" presStyleCnt="0">
        <dgm:presLayoutVars>
          <dgm:chMax val="5"/>
          <dgm:chPref val="5"/>
          <dgm:dir/>
          <dgm:animLvl val="lvl"/>
        </dgm:presLayoutVars>
      </dgm:prSet>
      <dgm:spPr/>
    </dgm:pt>
  </dgm:ptLst>
  <dgm:cxnLst>
    <dgm:cxn modelId="{55CDADA9-9B01-4C80-92C9-20A2076C1951}" type="presOf" srcId="{2ECCE2DE-F45A-40E9-93B3-F975301FCA20}" destId="{6E40DD55-0828-42B2-BC47-E02EEF39E334}" srcOrd="0"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24D20B6-BB9B-4BC7-8F93-C5F1F18CA9EB}"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n-US"/>
        </a:p>
      </dgm:t>
    </dgm:pt>
    <dgm:pt modelId="{87123BC5-AE64-4C20-BC67-49687DF4367F}">
      <dgm:prSet phldrT="[Text]"/>
      <dgm:spPr/>
      <dgm:t>
        <a:bodyPr/>
        <a:lstStyle/>
        <a:p>
          <a:r>
            <a:rPr lang="en-US" b="1" dirty="0"/>
            <a:t>CDBG Fund Uses</a:t>
          </a:r>
          <a:endParaRPr lang="en-US" dirty="0"/>
        </a:p>
      </dgm:t>
    </dgm:pt>
    <dgm:pt modelId="{10E4EDB2-1900-460A-A857-57BC80E2BE0A}" type="parTrans" cxnId="{379E4B8C-6140-4097-B7E9-64B208B059F6}">
      <dgm:prSet/>
      <dgm:spPr/>
      <dgm:t>
        <a:bodyPr/>
        <a:lstStyle/>
        <a:p>
          <a:endParaRPr lang="en-US"/>
        </a:p>
      </dgm:t>
    </dgm:pt>
    <dgm:pt modelId="{25122135-4BB6-47F5-B9A5-2D8D4FA7F846}" type="sibTrans" cxnId="{379E4B8C-6140-4097-B7E9-64B208B059F6}">
      <dgm:prSet/>
      <dgm:spPr/>
      <dgm:t>
        <a:bodyPr/>
        <a:lstStyle/>
        <a:p>
          <a:endParaRPr lang="en-US"/>
        </a:p>
      </dgm:t>
    </dgm:pt>
    <dgm:pt modelId="{C5E32C87-69F5-4588-AE35-63D90F418C93}">
      <dgm:prSet/>
      <dgm:spPr/>
      <dgm:t>
        <a:bodyPr/>
        <a:lstStyle/>
        <a:p>
          <a:pPr>
            <a:buFont typeface="Symbol" panose="05050102010706020507" pitchFamily="18" charset="2"/>
            <a:buChar char=""/>
          </a:pPr>
          <a:r>
            <a:rPr lang="en-US" dirty="0"/>
            <a:t>Infrastructure</a:t>
          </a:r>
        </a:p>
      </dgm:t>
    </dgm:pt>
    <dgm:pt modelId="{3934213B-DAAF-460E-87AE-1E5BC67E3757}" type="parTrans" cxnId="{B1F468BF-22C6-4AF5-B837-1434EE2C2AEA}">
      <dgm:prSet/>
      <dgm:spPr/>
      <dgm:t>
        <a:bodyPr/>
        <a:lstStyle/>
        <a:p>
          <a:endParaRPr lang="en-US"/>
        </a:p>
      </dgm:t>
    </dgm:pt>
    <dgm:pt modelId="{B5B83DAE-6E02-48D3-B343-78A9A49D0DE1}" type="sibTrans" cxnId="{B1F468BF-22C6-4AF5-B837-1434EE2C2AEA}">
      <dgm:prSet/>
      <dgm:spPr/>
      <dgm:t>
        <a:bodyPr/>
        <a:lstStyle/>
        <a:p>
          <a:endParaRPr lang="en-US"/>
        </a:p>
      </dgm:t>
    </dgm:pt>
    <dgm:pt modelId="{907D415C-34BC-4FC7-B800-9011DC140BC6}">
      <dgm:prSet/>
      <dgm:spPr/>
      <dgm:t>
        <a:bodyPr/>
        <a:lstStyle/>
        <a:p>
          <a:pPr>
            <a:buFont typeface="Symbol" panose="05050102010706020507" pitchFamily="18" charset="2"/>
            <a:buChar char=""/>
          </a:pPr>
          <a:r>
            <a:rPr lang="en-US" dirty="0"/>
            <a:t>Economic development projects</a:t>
          </a:r>
        </a:p>
      </dgm:t>
    </dgm:pt>
    <dgm:pt modelId="{07D88EEA-67C2-4998-A0F2-02E5BE8739C9}" type="parTrans" cxnId="{D102D0F0-5A8D-4D65-9AFC-B9A3D744794C}">
      <dgm:prSet/>
      <dgm:spPr/>
      <dgm:t>
        <a:bodyPr/>
        <a:lstStyle/>
        <a:p>
          <a:endParaRPr lang="en-US"/>
        </a:p>
      </dgm:t>
    </dgm:pt>
    <dgm:pt modelId="{BB08F3DC-8CB5-4566-9542-015C93610611}" type="sibTrans" cxnId="{D102D0F0-5A8D-4D65-9AFC-B9A3D744794C}">
      <dgm:prSet/>
      <dgm:spPr/>
      <dgm:t>
        <a:bodyPr/>
        <a:lstStyle/>
        <a:p>
          <a:endParaRPr lang="en-US"/>
        </a:p>
      </dgm:t>
    </dgm:pt>
    <dgm:pt modelId="{70A33073-E4A3-49D9-A269-F22FB03909C4}">
      <dgm:prSet/>
      <dgm:spPr/>
      <dgm:t>
        <a:bodyPr/>
        <a:lstStyle/>
        <a:p>
          <a:pPr>
            <a:buFont typeface="Symbol" panose="05050102010706020507" pitchFamily="18" charset="2"/>
            <a:buChar char=""/>
          </a:pPr>
          <a:r>
            <a:rPr lang="en-US" dirty="0"/>
            <a:t>Public facilities installations</a:t>
          </a:r>
        </a:p>
      </dgm:t>
    </dgm:pt>
    <dgm:pt modelId="{5D3A7C3E-38C5-4837-AF58-631170E96F74}" type="parTrans" cxnId="{DFC9D0CA-ACF7-4011-9796-DFE47311C443}">
      <dgm:prSet/>
      <dgm:spPr/>
      <dgm:t>
        <a:bodyPr/>
        <a:lstStyle/>
        <a:p>
          <a:endParaRPr lang="en-US"/>
        </a:p>
      </dgm:t>
    </dgm:pt>
    <dgm:pt modelId="{B7F363A1-7BD5-4BDF-ADE7-AFD7EFBEB4A4}" type="sibTrans" cxnId="{DFC9D0CA-ACF7-4011-9796-DFE47311C443}">
      <dgm:prSet/>
      <dgm:spPr/>
      <dgm:t>
        <a:bodyPr/>
        <a:lstStyle/>
        <a:p>
          <a:endParaRPr lang="en-US"/>
        </a:p>
      </dgm:t>
    </dgm:pt>
    <dgm:pt modelId="{11D94045-D6C3-417A-9EF5-F38DBAECC850}">
      <dgm:prSet/>
      <dgm:spPr/>
      <dgm:t>
        <a:bodyPr/>
        <a:lstStyle/>
        <a:p>
          <a:pPr>
            <a:buFont typeface="Symbol" panose="05050102010706020507" pitchFamily="18" charset="2"/>
            <a:buChar char=""/>
          </a:pPr>
          <a:r>
            <a:rPr lang="en-US" dirty="0"/>
            <a:t>Community centers</a:t>
          </a:r>
        </a:p>
      </dgm:t>
    </dgm:pt>
    <dgm:pt modelId="{B2290565-96CA-4668-B10E-390A57BC5AAF}" type="parTrans" cxnId="{C212EF6D-D8B8-4566-A44E-87B4D06D02E8}">
      <dgm:prSet/>
      <dgm:spPr/>
      <dgm:t>
        <a:bodyPr/>
        <a:lstStyle/>
        <a:p>
          <a:endParaRPr lang="en-US"/>
        </a:p>
      </dgm:t>
    </dgm:pt>
    <dgm:pt modelId="{80A8D290-AC55-4CEB-A75E-43D9912E96FA}" type="sibTrans" cxnId="{C212EF6D-D8B8-4566-A44E-87B4D06D02E8}">
      <dgm:prSet/>
      <dgm:spPr/>
      <dgm:t>
        <a:bodyPr/>
        <a:lstStyle/>
        <a:p>
          <a:endParaRPr lang="en-US"/>
        </a:p>
      </dgm:t>
    </dgm:pt>
    <dgm:pt modelId="{E5663CAC-6365-4176-BA36-75FD2934405C}">
      <dgm:prSet/>
      <dgm:spPr/>
      <dgm:t>
        <a:bodyPr/>
        <a:lstStyle/>
        <a:p>
          <a:pPr>
            <a:buFont typeface="Symbol" panose="05050102010706020507" pitchFamily="18" charset="2"/>
            <a:buChar char=""/>
          </a:pPr>
          <a:r>
            <a:rPr lang="en-US" dirty="0"/>
            <a:t>Housing rehabilitation</a:t>
          </a:r>
        </a:p>
      </dgm:t>
    </dgm:pt>
    <dgm:pt modelId="{B0F45D06-8358-4AE5-8627-045AADBD7FD7}" type="parTrans" cxnId="{16E3AE14-BAF8-44C9-8A5C-8E58153E663D}">
      <dgm:prSet/>
      <dgm:spPr/>
      <dgm:t>
        <a:bodyPr/>
        <a:lstStyle/>
        <a:p>
          <a:endParaRPr lang="en-US"/>
        </a:p>
      </dgm:t>
    </dgm:pt>
    <dgm:pt modelId="{BEAD9010-28C3-477C-8CC8-A26BC5C6E0EA}" type="sibTrans" cxnId="{16E3AE14-BAF8-44C9-8A5C-8E58153E663D}">
      <dgm:prSet/>
      <dgm:spPr/>
      <dgm:t>
        <a:bodyPr/>
        <a:lstStyle/>
        <a:p>
          <a:endParaRPr lang="en-US"/>
        </a:p>
      </dgm:t>
    </dgm:pt>
    <dgm:pt modelId="{665B41DE-C6B6-4749-9600-EE15A46E6516}">
      <dgm:prSet/>
      <dgm:spPr/>
      <dgm:t>
        <a:bodyPr/>
        <a:lstStyle/>
        <a:p>
          <a:pPr>
            <a:buFont typeface="Symbol" panose="05050102010706020507" pitchFamily="18" charset="2"/>
            <a:buChar char=""/>
          </a:pPr>
          <a:r>
            <a:rPr lang="en-US" dirty="0"/>
            <a:t>Public services</a:t>
          </a:r>
        </a:p>
      </dgm:t>
    </dgm:pt>
    <dgm:pt modelId="{6B8B10B9-A23D-44B7-BC41-96E6AEEB7F83}" type="parTrans" cxnId="{C7BBFB33-D1D3-48A2-81BE-B5B48CF8E4B2}">
      <dgm:prSet/>
      <dgm:spPr/>
      <dgm:t>
        <a:bodyPr/>
        <a:lstStyle/>
        <a:p>
          <a:endParaRPr lang="en-US"/>
        </a:p>
      </dgm:t>
    </dgm:pt>
    <dgm:pt modelId="{33398CD3-E2A3-41F5-9B2A-A6DAC0AA8413}" type="sibTrans" cxnId="{C7BBFB33-D1D3-48A2-81BE-B5B48CF8E4B2}">
      <dgm:prSet/>
      <dgm:spPr/>
      <dgm:t>
        <a:bodyPr/>
        <a:lstStyle/>
        <a:p>
          <a:endParaRPr lang="en-US"/>
        </a:p>
      </dgm:t>
    </dgm:pt>
    <dgm:pt modelId="{FC73ED35-21EA-4745-B337-2C54EF6388BD}">
      <dgm:prSet/>
      <dgm:spPr/>
      <dgm:t>
        <a:bodyPr/>
        <a:lstStyle/>
        <a:p>
          <a:pPr>
            <a:buFont typeface="Symbol" panose="05050102010706020507" pitchFamily="18" charset="2"/>
            <a:buChar char=""/>
          </a:pPr>
          <a:r>
            <a:rPr lang="en-US"/>
            <a:t>Microenterprise assistance</a:t>
          </a:r>
        </a:p>
      </dgm:t>
    </dgm:pt>
    <dgm:pt modelId="{0AF843B4-2BD2-4A65-9F53-2AA515495F67}" type="parTrans" cxnId="{318ED9D8-FE68-4B53-BC8C-9E0C6795C431}">
      <dgm:prSet/>
      <dgm:spPr/>
      <dgm:t>
        <a:bodyPr/>
        <a:lstStyle/>
        <a:p>
          <a:endParaRPr lang="en-US"/>
        </a:p>
      </dgm:t>
    </dgm:pt>
    <dgm:pt modelId="{5E62B80D-327D-4F32-B8C4-0C39B400185D}" type="sibTrans" cxnId="{318ED9D8-FE68-4B53-BC8C-9E0C6795C431}">
      <dgm:prSet/>
      <dgm:spPr/>
      <dgm:t>
        <a:bodyPr/>
        <a:lstStyle/>
        <a:p>
          <a:endParaRPr lang="en-US"/>
        </a:p>
      </dgm:t>
    </dgm:pt>
    <dgm:pt modelId="{32C23575-B524-4E5E-8C8F-FD72271B20FC}">
      <dgm:prSet/>
      <dgm:spPr/>
      <dgm:t>
        <a:bodyPr/>
        <a:lstStyle/>
        <a:p>
          <a:r>
            <a:rPr lang="en-US" b="1" dirty="0"/>
            <a:t>CDBG Funds Rules </a:t>
          </a:r>
          <a:endParaRPr lang="en-US" dirty="0"/>
        </a:p>
      </dgm:t>
    </dgm:pt>
    <dgm:pt modelId="{330660A9-5193-421F-B66F-BA636ACB4C09}" type="parTrans" cxnId="{3C239788-F384-42B2-A93D-976A3DC2303B}">
      <dgm:prSet/>
      <dgm:spPr/>
      <dgm:t>
        <a:bodyPr/>
        <a:lstStyle/>
        <a:p>
          <a:endParaRPr lang="en-US"/>
        </a:p>
      </dgm:t>
    </dgm:pt>
    <dgm:pt modelId="{40313591-1380-4A61-9BD2-8ADEBE96645D}" type="sibTrans" cxnId="{3C239788-F384-42B2-A93D-976A3DC2303B}">
      <dgm:prSet/>
      <dgm:spPr/>
      <dgm:t>
        <a:bodyPr/>
        <a:lstStyle/>
        <a:p>
          <a:endParaRPr lang="en-US"/>
        </a:p>
      </dgm:t>
    </dgm:pt>
    <dgm:pt modelId="{2C66C99A-7CA1-4354-9976-91D17D1E3BF4}">
      <dgm:prSet/>
      <dgm:spPr/>
      <dgm:t>
        <a:bodyPr/>
        <a:lstStyle/>
        <a:p>
          <a:pPr>
            <a:buFont typeface="Symbol" panose="05050102010706020507" pitchFamily="18" charset="2"/>
            <a:buChar char=""/>
          </a:pPr>
          <a:r>
            <a:rPr lang="en-US" dirty="0"/>
            <a:t>Typically funds up to 50% of total project costs</a:t>
          </a:r>
        </a:p>
      </dgm:t>
    </dgm:pt>
    <dgm:pt modelId="{56F5A2D7-ADF3-4C7F-A41D-DD58136A49C7}" type="parTrans" cxnId="{0E431E80-19D5-4BE7-B77F-C1E99D1243BD}">
      <dgm:prSet/>
      <dgm:spPr/>
      <dgm:t>
        <a:bodyPr/>
        <a:lstStyle/>
        <a:p>
          <a:endParaRPr lang="en-US"/>
        </a:p>
      </dgm:t>
    </dgm:pt>
    <dgm:pt modelId="{EBE28B84-9BDB-4471-BCA7-40D17E5DC8B2}" type="sibTrans" cxnId="{0E431E80-19D5-4BE7-B77F-C1E99D1243BD}">
      <dgm:prSet/>
      <dgm:spPr/>
      <dgm:t>
        <a:bodyPr/>
        <a:lstStyle/>
        <a:p>
          <a:endParaRPr lang="en-US"/>
        </a:p>
      </dgm:t>
    </dgm:pt>
    <dgm:pt modelId="{B5DEE42A-8275-46F1-A116-2BBE0EB86534}">
      <dgm:prSet/>
      <dgm:spPr/>
      <dgm:t>
        <a:bodyPr/>
        <a:lstStyle/>
        <a:p>
          <a:pPr>
            <a:buFont typeface="Symbol" panose="05050102010706020507" pitchFamily="18" charset="2"/>
            <a:buChar char=""/>
          </a:pPr>
          <a:r>
            <a:rPr lang="en-US" dirty="0"/>
            <a:t>Loans and grants are made based on a certain $$ for every full-time equivalent job created or retained as a result of the project</a:t>
          </a:r>
        </a:p>
      </dgm:t>
    </dgm:pt>
    <dgm:pt modelId="{DD356EFC-4D59-4474-A5C5-8B70C25349BE}" type="parTrans" cxnId="{F229CCAC-7EFF-4E1E-963F-08FA5549E354}">
      <dgm:prSet/>
      <dgm:spPr/>
      <dgm:t>
        <a:bodyPr/>
        <a:lstStyle/>
        <a:p>
          <a:endParaRPr lang="en-US"/>
        </a:p>
      </dgm:t>
    </dgm:pt>
    <dgm:pt modelId="{7D8DF7D1-7A62-40CA-B8A1-DD7F9AD8FE2F}" type="sibTrans" cxnId="{F229CCAC-7EFF-4E1E-963F-08FA5549E354}">
      <dgm:prSet/>
      <dgm:spPr/>
      <dgm:t>
        <a:bodyPr/>
        <a:lstStyle/>
        <a:p>
          <a:endParaRPr lang="en-US"/>
        </a:p>
      </dgm:t>
    </dgm:pt>
    <dgm:pt modelId="{BF666614-F349-4DD2-8D21-F07554D89023}">
      <dgm:prSet/>
      <dgm:spPr/>
      <dgm:t>
        <a:bodyPr/>
        <a:lstStyle/>
        <a:p>
          <a:pPr>
            <a:buFont typeface="Symbol" panose="05050102010706020507" pitchFamily="18" charset="2"/>
            <a:buChar char=""/>
          </a:pPr>
          <a:r>
            <a:rPr lang="en-US" dirty="0"/>
            <a:t>Public infrastructure projects (e.g., water, sewer, roads) are eligible for up to 50% CDBG grant funding</a:t>
          </a:r>
        </a:p>
      </dgm:t>
    </dgm:pt>
    <dgm:pt modelId="{F19DAA7B-1391-4021-ABEC-2B44781C7120}" type="parTrans" cxnId="{19859D9F-FEAA-4694-B425-8605C0D1CC3F}">
      <dgm:prSet/>
      <dgm:spPr/>
      <dgm:t>
        <a:bodyPr/>
        <a:lstStyle/>
        <a:p>
          <a:endParaRPr lang="en-US"/>
        </a:p>
      </dgm:t>
    </dgm:pt>
    <dgm:pt modelId="{E4FE07F6-F491-4EA2-B4A0-D33D718415DE}" type="sibTrans" cxnId="{19859D9F-FEAA-4694-B425-8605C0D1CC3F}">
      <dgm:prSet/>
      <dgm:spPr/>
      <dgm:t>
        <a:bodyPr/>
        <a:lstStyle/>
        <a:p>
          <a:endParaRPr lang="en-US"/>
        </a:p>
      </dgm:t>
    </dgm:pt>
    <dgm:pt modelId="{2525BB79-F400-4287-99F7-92000FBE8E9A}">
      <dgm:prSet/>
      <dgm:spPr/>
      <dgm:t>
        <a:bodyPr/>
        <a:lstStyle/>
        <a:p>
          <a:pPr>
            <a:buFont typeface="Symbol" panose="05050102010706020507" pitchFamily="18" charset="2"/>
            <a:buChar char=""/>
          </a:pPr>
          <a:r>
            <a:rPr lang="en-US" dirty="0"/>
            <a:t>Private, for-profit projects can qualify for up to 50% CDBG low-interest loans</a:t>
          </a:r>
        </a:p>
      </dgm:t>
    </dgm:pt>
    <dgm:pt modelId="{D1709360-BE22-4E2B-92F6-CFE87C814D0A}" type="parTrans" cxnId="{9AF7A9F3-EE4E-448F-8BD7-8A063F627F53}">
      <dgm:prSet/>
      <dgm:spPr/>
      <dgm:t>
        <a:bodyPr/>
        <a:lstStyle/>
        <a:p>
          <a:endParaRPr lang="en-US"/>
        </a:p>
      </dgm:t>
    </dgm:pt>
    <dgm:pt modelId="{E8F9C86A-BDDA-4418-BD34-6E6F03EB847F}" type="sibTrans" cxnId="{9AF7A9F3-EE4E-448F-8BD7-8A063F627F53}">
      <dgm:prSet/>
      <dgm:spPr/>
      <dgm:t>
        <a:bodyPr/>
        <a:lstStyle/>
        <a:p>
          <a:endParaRPr lang="en-US"/>
        </a:p>
      </dgm:t>
    </dgm:pt>
    <dgm:pt modelId="{63C4FDA1-EFEF-49FB-B884-DB34CC9ECF1B}" type="pres">
      <dgm:prSet presAssocID="{624D20B6-BB9B-4BC7-8F93-C5F1F18CA9EB}" presName="Name0" presStyleCnt="0">
        <dgm:presLayoutVars>
          <dgm:dir/>
          <dgm:animLvl val="lvl"/>
          <dgm:resizeHandles val="exact"/>
        </dgm:presLayoutVars>
      </dgm:prSet>
      <dgm:spPr/>
    </dgm:pt>
    <dgm:pt modelId="{EA5A7441-6D9F-45A9-B13B-B6910B92BDF0}" type="pres">
      <dgm:prSet presAssocID="{87123BC5-AE64-4C20-BC67-49687DF4367F}" presName="composite" presStyleCnt="0"/>
      <dgm:spPr/>
    </dgm:pt>
    <dgm:pt modelId="{DB6947A5-E6B0-440A-B0C3-D2B79F62530F}" type="pres">
      <dgm:prSet presAssocID="{87123BC5-AE64-4C20-BC67-49687DF4367F}" presName="parTx" presStyleLbl="alignNode1" presStyleIdx="0" presStyleCnt="2">
        <dgm:presLayoutVars>
          <dgm:chMax val="0"/>
          <dgm:chPref val="0"/>
          <dgm:bulletEnabled val="1"/>
        </dgm:presLayoutVars>
      </dgm:prSet>
      <dgm:spPr/>
    </dgm:pt>
    <dgm:pt modelId="{B152D7CE-B867-47B9-9C36-14D5A1C70B24}" type="pres">
      <dgm:prSet presAssocID="{87123BC5-AE64-4C20-BC67-49687DF4367F}" presName="desTx" presStyleLbl="alignAccFollowNode1" presStyleIdx="0" presStyleCnt="2">
        <dgm:presLayoutVars>
          <dgm:bulletEnabled val="1"/>
        </dgm:presLayoutVars>
      </dgm:prSet>
      <dgm:spPr/>
    </dgm:pt>
    <dgm:pt modelId="{88F59E8E-03DB-4DE4-9DAC-E0388E1F8504}" type="pres">
      <dgm:prSet presAssocID="{25122135-4BB6-47F5-B9A5-2D8D4FA7F846}" presName="space" presStyleCnt="0"/>
      <dgm:spPr/>
    </dgm:pt>
    <dgm:pt modelId="{4A26D6BA-FDD5-4F68-A784-D3081A56B7CD}" type="pres">
      <dgm:prSet presAssocID="{32C23575-B524-4E5E-8C8F-FD72271B20FC}" presName="composite" presStyleCnt="0"/>
      <dgm:spPr/>
    </dgm:pt>
    <dgm:pt modelId="{5B654660-268F-4D45-8342-74643FBC1C7A}" type="pres">
      <dgm:prSet presAssocID="{32C23575-B524-4E5E-8C8F-FD72271B20FC}" presName="parTx" presStyleLbl="alignNode1" presStyleIdx="1" presStyleCnt="2">
        <dgm:presLayoutVars>
          <dgm:chMax val="0"/>
          <dgm:chPref val="0"/>
          <dgm:bulletEnabled val="1"/>
        </dgm:presLayoutVars>
      </dgm:prSet>
      <dgm:spPr/>
    </dgm:pt>
    <dgm:pt modelId="{E64FE8F8-117F-405D-B4B4-9054F81580D9}" type="pres">
      <dgm:prSet presAssocID="{32C23575-B524-4E5E-8C8F-FD72271B20FC}" presName="desTx" presStyleLbl="alignAccFollowNode1" presStyleIdx="1" presStyleCnt="2">
        <dgm:presLayoutVars>
          <dgm:bulletEnabled val="1"/>
        </dgm:presLayoutVars>
      </dgm:prSet>
      <dgm:spPr/>
    </dgm:pt>
  </dgm:ptLst>
  <dgm:cxnLst>
    <dgm:cxn modelId="{32FDDD09-5921-47B5-A6ED-D6E9620BE010}" type="presOf" srcId="{907D415C-34BC-4FC7-B800-9011DC140BC6}" destId="{B152D7CE-B867-47B9-9C36-14D5A1C70B24}" srcOrd="0" destOrd="1" presId="urn:microsoft.com/office/officeart/2005/8/layout/hList1"/>
    <dgm:cxn modelId="{5C58520E-8E9A-45D2-A12F-0E184D9279DC}" type="presOf" srcId="{2C66C99A-7CA1-4354-9976-91D17D1E3BF4}" destId="{E64FE8F8-117F-405D-B4B4-9054F81580D9}" srcOrd="0" destOrd="0" presId="urn:microsoft.com/office/officeart/2005/8/layout/hList1"/>
    <dgm:cxn modelId="{16E3AE14-BAF8-44C9-8A5C-8E58153E663D}" srcId="{87123BC5-AE64-4C20-BC67-49687DF4367F}" destId="{E5663CAC-6365-4176-BA36-75FD2934405C}" srcOrd="4" destOrd="0" parTransId="{B0F45D06-8358-4AE5-8627-045AADBD7FD7}" sibTransId="{BEAD9010-28C3-477C-8CC8-A26BC5C6E0EA}"/>
    <dgm:cxn modelId="{0FFFD514-2F2E-4442-AF29-51D8FC33CA05}" type="presOf" srcId="{2525BB79-F400-4287-99F7-92000FBE8E9A}" destId="{E64FE8F8-117F-405D-B4B4-9054F81580D9}" srcOrd="0" destOrd="3" presId="urn:microsoft.com/office/officeart/2005/8/layout/hList1"/>
    <dgm:cxn modelId="{2571EA29-3C5F-4FDF-8E1A-6FACE481F606}" type="presOf" srcId="{B5DEE42A-8275-46F1-A116-2BBE0EB86534}" destId="{E64FE8F8-117F-405D-B4B4-9054F81580D9}" srcOrd="0" destOrd="1" presId="urn:microsoft.com/office/officeart/2005/8/layout/hList1"/>
    <dgm:cxn modelId="{C7BBFB33-D1D3-48A2-81BE-B5B48CF8E4B2}" srcId="{87123BC5-AE64-4C20-BC67-49687DF4367F}" destId="{665B41DE-C6B6-4749-9600-EE15A46E6516}" srcOrd="5" destOrd="0" parTransId="{6B8B10B9-A23D-44B7-BC41-96E6AEEB7F83}" sibTransId="{33398CD3-E2A3-41F5-9B2A-A6DAC0AA8413}"/>
    <dgm:cxn modelId="{4FD63463-64B8-4476-AC57-FD08EA96720A}" type="presOf" srcId="{BF666614-F349-4DD2-8D21-F07554D89023}" destId="{E64FE8F8-117F-405D-B4B4-9054F81580D9}" srcOrd="0" destOrd="2" presId="urn:microsoft.com/office/officeart/2005/8/layout/hList1"/>
    <dgm:cxn modelId="{A88FDA69-D5E7-4C86-AA5C-75FFE14732EE}" type="presOf" srcId="{FC73ED35-21EA-4745-B337-2C54EF6388BD}" destId="{B152D7CE-B867-47B9-9C36-14D5A1C70B24}" srcOrd="0" destOrd="6" presId="urn:microsoft.com/office/officeart/2005/8/layout/hList1"/>
    <dgm:cxn modelId="{C212EF6D-D8B8-4566-A44E-87B4D06D02E8}" srcId="{87123BC5-AE64-4C20-BC67-49687DF4367F}" destId="{11D94045-D6C3-417A-9EF5-F38DBAECC850}" srcOrd="3" destOrd="0" parTransId="{B2290565-96CA-4668-B10E-390A57BC5AAF}" sibTransId="{80A8D290-AC55-4CEB-A75E-43D9912E96FA}"/>
    <dgm:cxn modelId="{B741047D-8B92-4E2D-AEF2-89A80859D712}" type="presOf" srcId="{624D20B6-BB9B-4BC7-8F93-C5F1F18CA9EB}" destId="{63C4FDA1-EFEF-49FB-B884-DB34CC9ECF1B}" srcOrd="0" destOrd="0" presId="urn:microsoft.com/office/officeart/2005/8/layout/hList1"/>
    <dgm:cxn modelId="{0E431E80-19D5-4BE7-B77F-C1E99D1243BD}" srcId="{32C23575-B524-4E5E-8C8F-FD72271B20FC}" destId="{2C66C99A-7CA1-4354-9976-91D17D1E3BF4}" srcOrd="0" destOrd="0" parTransId="{56F5A2D7-ADF3-4C7F-A41D-DD58136A49C7}" sibTransId="{EBE28B84-9BDB-4471-BCA7-40D17E5DC8B2}"/>
    <dgm:cxn modelId="{9E595D84-D3B1-45F6-AAD6-9DA7C84079FB}" type="presOf" srcId="{11D94045-D6C3-417A-9EF5-F38DBAECC850}" destId="{B152D7CE-B867-47B9-9C36-14D5A1C70B24}" srcOrd="0" destOrd="3" presId="urn:microsoft.com/office/officeart/2005/8/layout/hList1"/>
    <dgm:cxn modelId="{3C239788-F384-42B2-A93D-976A3DC2303B}" srcId="{624D20B6-BB9B-4BC7-8F93-C5F1F18CA9EB}" destId="{32C23575-B524-4E5E-8C8F-FD72271B20FC}" srcOrd="1" destOrd="0" parTransId="{330660A9-5193-421F-B66F-BA636ACB4C09}" sibTransId="{40313591-1380-4A61-9BD2-8ADEBE96645D}"/>
    <dgm:cxn modelId="{E3CF618A-2FA4-4B0D-ACAA-3B69E648180A}" type="presOf" srcId="{E5663CAC-6365-4176-BA36-75FD2934405C}" destId="{B152D7CE-B867-47B9-9C36-14D5A1C70B24}" srcOrd="0" destOrd="4" presId="urn:microsoft.com/office/officeart/2005/8/layout/hList1"/>
    <dgm:cxn modelId="{379E4B8C-6140-4097-B7E9-64B208B059F6}" srcId="{624D20B6-BB9B-4BC7-8F93-C5F1F18CA9EB}" destId="{87123BC5-AE64-4C20-BC67-49687DF4367F}" srcOrd="0" destOrd="0" parTransId="{10E4EDB2-1900-460A-A857-57BC80E2BE0A}" sibTransId="{25122135-4BB6-47F5-B9A5-2D8D4FA7F846}"/>
    <dgm:cxn modelId="{19859D9F-FEAA-4694-B425-8605C0D1CC3F}" srcId="{32C23575-B524-4E5E-8C8F-FD72271B20FC}" destId="{BF666614-F349-4DD2-8D21-F07554D89023}" srcOrd="2" destOrd="0" parTransId="{F19DAA7B-1391-4021-ABEC-2B44781C7120}" sibTransId="{E4FE07F6-F491-4EA2-B4A0-D33D718415DE}"/>
    <dgm:cxn modelId="{F229CCAC-7EFF-4E1E-963F-08FA5549E354}" srcId="{32C23575-B524-4E5E-8C8F-FD72271B20FC}" destId="{B5DEE42A-8275-46F1-A116-2BBE0EB86534}" srcOrd="1" destOrd="0" parTransId="{DD356EFC-4D59-4474-A5C5-8B70C25349BE}" sibTransId="{7D8DF7D1-7A62-40CA-B8A1-DD7F9AD8FE2F}"/>
    <dgm:cxn modelId="{267ABDAF-1B7A-4727-BF70-9A0944A128D0}" type="presOf" srcId="{C5E32C87-69F5-4588-AE35-63D90F418C93}" destId="{B152D7CE-B867-47B9-9C36-14D5A1C70B24}" srcOrd="0" destOrd="0" presId="urn:microsoft.com/office/officeart/2005/8/layout/hList1"/>
    <dgm:cxn modelId="{9C5957B6-D1C3-428C-9AA1-99CBEDA5CF7E}" type="presOf" srcId="{70A33073-E4A3-49D9-A269-F22FB03909C4}" destId="{B152D7CE-B867-47B9-9C36-14D5A1C70B24}" srcOrd="0" destOrd="2" presId="urn:microsoft.com/office/officeart/2005/8/layout/hList1"/>
    <dgm:cxn modelId="{B1F468BF-22C6-4AF5-B837-1434EE2C2AEA}" srcId="{87123BC5-AE64-4C20-BC67-49687DF4367F}" destId="{C5E32C87-69F5-4588-AE35-63D90F418C93}" srcOrd="0" destOrd="0" parTransId="{3934213B-DAAF-460E-87AE-1E5BC67E3757}" sibTransId="{B5B83DAE-6E02-48D3-B343-78A9A49D0DE1}"/>
    <dgm:cxn modelId="{DFC9D0CA-ACF7-4011-9796-DFE47311C443}" srcId="{87123BC5-AE64-4C20-BC67-49687DF4367F}" destId="{70A33073-E4A3-49D9-A269-F22FB03909C4}" srcOrd="2" destOrd="0" parTransId="{5D3A7C3E-38C5-4837-AF58-631170E96F74}" sibTransId="{B7F363A1-7BD5-4BDF-ADE7-AFD7EFBEB4A4}"/>
    <dgm:cxn modelId="{318ED9D8-FE68-4B53-BC8C-9E0C6795C431}" srcId="{87123BC5-AE64-4C20-BC67-49687DF4367F}" destId="{FC73ED35-21EA-4745-B337-2C54EF6388BD}" srcOrd="6" destOrd="0" parTransId="{0AF843B4-2BD2-4A65-9F53-2AA515495F67}" sibTransId="{5E62B80D-327D-4F32-B8C4-0C39B400185D}"/>
    <dgm:cxn modelId="{9EF722EC-15A4-4D88-89C4-7CD0E6EDD08D}" type="presOf" srcId="{665B41DE-C6B6-4749-9600-EE15A46E6516}" destId="{B152D7CE-B867-47B9-9C36-14D5A1C70B24}" srcOrd="0" destOrd="5" presId="urn:microsoft.com/office/officeart/2005/8/layout/hList1"/>
    <dgm:cxn modelId="{2998E5EF-4886-4A2F-A63F-2C2BDA7030F4}" type="presOf" srcId="{32C23575-B524-4E5E-8C8F-FD72271B20FC}" destId="{5B654660-268F-4D45-8342-74643FBC1C7A}" srcOrd="0" destOrd="0" presId="urn:microsoft.com/office/officeart/2005/8/layout/hList1"/>
    <dgm:cxn modelId="{D102D0F0-5A8D-4D65-9AFC-B9A3D744794C}" srcId="{87123BC5-AE64-4C20-BC67-49687DF4367F}" destId="{907D415C-34BC-4FC7-B800-9011DC140BC6}" srcOrd="1" destOrd="0" parTransId="{07D88EEA-67C2-4998-A0F2-02E5BE8739C9}" sibTransId="{BB08F3DC-8CB5-4566-9542-015C93610611}"/>
    <dgm:cxn modelId="{9AF7A9F3-EE4E-448F-8BD7-8A063F627F53}" srcId="{32C23575-B524-4E5E-8C8F-FD72271B20FC}" destId="{2525BB79-F400-4287-99F7-92000FBE8E9A}" srcOrd="3" destOrd="0" parTransId="{D1709360-BE22-4E2B-92F6-CFE87C814D0A}" sibTransId="{E8F9C86A-BDDA-4418-BD34-6E6F03EB847F}"/>
    <dgm:cxn modelId="{DE2BDEFB-E316-4584-AF40-43479FAF2F00}" type="presOf" srcId="{87123BC5-AE64-4C20-BC67-49687DF4367F}" destId="{DB6947A5-E6B0-440A-B0C3-D2B79F62530F}" srcOrd="0" destOrd="0" presId="urn:microsoft.com/office/officeart/2005/8/layout/hList1"/>
    <dgm:cxn modelId="{BCD2DBD5-C0DC-4910-8C6D-F8F26ED14CC7}" type="presParOf" srcId="{63C4FDA1-EFEF-49FB-B884-DB34CC9ECF1B}" destId="{EA5A7441-6D9F-45A9-B13B-B6910B92BDF0}" srcOrd="0" destOrd="0" presId="urn:microsoft.com/office/officeart/2005/8/layout/hList1"/>
    <dgm:cxn modelId="{3E1180EB-5D5F-4050-985D-084A42FF14A9}" type="presParOf" srcId="{EA5A7441-6D9F-45A9-B13B-B6910B92BDF0}" destId="{DB6947A5-E6B0-440A-B0C3-D2B79F62530F}" srcOrd="0" destOrd="0" presId="urn:microsoft.com/office/officeart/2005/8/layout/hList1"/>
    <dgm:cxn modelId="{DD4058F4-1300-4DD4-BBB7-612B17BB01A8}" type="presParOf" srcId="{EA5A7441-6D9F-45A9-B13B-B6910B92BDF0}" destId="{B152D7CE-B867-47B9-9C36-14D5A1C70B24}" srcOrd="1" destOrd="0" presId="urn:microsoft.com/office/officeart/2005/8/layout/hList1"/>
    <dgm:cxn modelId="{26F0433D-2244-4E8C-BBB6-8B6BD9C6D82C}" type="presParOf" srcId="{63C4FDA1-EFEF-49FB-B884-DB34CC9ECF1B}" destId="{88F59E8E-03DB-4DE4-9DAC-E0388E1F8504}" srcOrd="1" destOrd="0" presId="urn:microsoft.com/office/officeart/2005/8/layout/hList1"/>
    <dgm:cxn modelId="{056A575D-7258-4706-BB9F-2B5F41D77C07}" type="presParOf" srcId="{63C4FDA1-EFEF-49FB-B884-DB34CC9ECF1B}" destId="{4A26D6BA-FDD5-4F68-A784-D3081A56B7CD}" srcOrd="2" destOrd="0" presId="urn:microsoft.com/office/officeart/2005/8/layout/hList1"/>
    <dgm:cxn modelId="{122AED97-EFB1-427A-A96C-920186D1CA2A}" type="presParOf" srcId="{4A26D6BA-FDD5-4F68-A784-D3081A56B7CD}" destId="{5B654660-268F-4D45-8342-74643FBC1C7A}" srcOrd="0" destOrd="0" presId="urn:microsoft.com/office/officeart/2005/8/layout/hList1"/>
    <dgm:cxn modelId="{2836CDEE-E1C0-48F5-946B-28133438BF0B}" type="presParOf" srcId="{4A26D6BA-FDD5-4F68-A784-D3081A56B7CD}" destId="{E64FE8F8-117F-405D-B4B4-9054F81580D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8ECB8C3-037C-4383-96CB-D05617AE6F5C}"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0333A4E4-CD8E-4D14-9529-69C625891340}">
      <dgm:prSet/>
      <dgm:spPr/>
      <dgm:t>
        <a:bodyPr/>
        <a:lstStyle/>
        <a:p>
          <a:r>
            <a:rPr lang="en-US" dirty="0"/>
            <a:t>City of Neodesha, KS CDBG + USDA</a:t>
          </a:r>
        </a:p>
      </dgm:t>
    </dgm:pt>
    <dgm:pt modelId="{C8A0A509-1933-4D8F-B5CF-EE2E9A1DEAC5}" type="parTrans" cxnId="{E0395E83-07BB-4098-9CEC-5912D9966F93}">
      <dgm:prSet/>
      <dgm:spPr/>
      <dgm:t>
        <a:bodyPr/>
        <a:lstStyle/>
        <a:p>
          <a:endParaRPr lang="en-US"/>
        </a:p>
      </dgm:t>
    </dgm:pt>
    <dgm:pt modelId="{AB12D3E7-E869-4D8E-A02D-BEFD5C5986B1}" type="sibTrans" cxnId="{E0395E83-07BB-4098-9CEC-5912D9966F93}">
      <dgm:prSet/>
      <dgm:spPr/>
      <dgm:t>
        <a:bodyPr/>
        <a:lstStyle/>
        <a:p>
          <a:endParaRPr lang="en-US"/>
        </a:p>
      </dgm:t>
    </dgm:pt>
    <dgm:pt modelId="{1C401B05-7125-4917-9B1D-7D4B660DEC1C}">
      <dgm:prSet/>
      <dgm:spPr/>
      <dgm:t>
        <a:bodyPr/>
        <a:lstStyle/>
        <a:p>
          <a:r>
            <a:rPr lang="en-US" dirty="0"/>
            <a:t>City Gas System Upgrades</a:t>
          </a:r>
        </a:p>
      </dgm:t>
    </dgm:pt>
    <dgm:pt modelId="{CB4F4F8E-AB5B-4EAF-98C1-6692AF51704A}" type="parTrans" cxnId="{E5C90BB8-0F0B-46C4-AC25-7D3A0E145684}">
      <dgm:prSet/>
      <dgm:spPr/>
      <dgm:t>
        <a:bodyPr/>
        <a:lstStyle/>
        <a:p>
          <a:endParaRPr lang="en-US"/>
        </a:p>
      </dgm:t>
    </dgm:pt>
    <dgm:pt modelId="{6BC64C74-C05F-47E2-BCD4-9AA74FE74F57}" type="sibTrans" cxnId="{E5C90BB8-0F0B-46C4-AC25-7D3A0E145684}">
      <dgm:prSet/>
      <dgm:spPr/>
      <dgm:t>
        <a:bodyPr/>
        <a:lstStyle/>
        <a:p>
          <a:endParaRPr lang="en-US"/>
        </a:p>
      </dgm:t>
    </dgm:pt>
    <dgm:pt modelId="{35EFBDDC-89EC-419C-AC4E-8F9A453990AB}">
      <dgm:prSet/>
      <dgm:spPr/>
      <dgm:t>
        <a:bodyPr/>
        <a:lstStyle/>
        <a:p>
          <a:r>
            <a:rPr lang="en-US" dirty="0"/>
            <a:t>$2.3M Total Project Cost</a:t>
          </a:r>
        </a:p>
      </dgm:t>
    </dgm:pt>
    <dgm:pt modelId="{1889725E-3FD7-4240-9EB2-CB256AE7C520}" type="parTrans" cxnId="{509CF8F1-0E06-4C56-A2E0-E78F4028104F}">
      <dgm:prSet/>
      <dgm:spPr/>
      <dgm:t>
        <a:bodyPr/>
        <a:lstStyle/>
        <a:p>
          <a:endParaRPr lang="en-US"/>
        </a:p>
      </dgm:t>
    </dgm:pt>
    <dgm:pt modelId="{70A83965-237A-46A4-A0C6-569C76F79298}" type="sibTrans" cxnId="{509CF8F1-0E06-4C56-A2E0-E78F4028104F}">
      <dgm:prSet/>
      <dgm:spPr/>
      <dgm:t>
        <a:bodyPr/>
        <a:lstStyle/>
        <a:p>
          <a:endParaRPr lang="en-US"/>
        </a:p>
      </dgm:t>
    </dgm:pt>
    <dgm:pt modelId="{D59655A5-6BF3-4ADE-A205-0440B5BFDE90}">
      <dgm:prSet/>
      <dgm:spPr/>
      <dgm:t>
        <a:bodyPr/>
        <a:lstStyle/>
        <a:p>
          <a:r>
            <a:rPr lang="en-US" dirty="0"/>
            <a:t>$600,000 CDBG Grant</a:t>
          </a:r>
        </a:p>
      </dgm:t>
    </dgm:pt>
    <dgm:pt modelId="{4EBBAC14-BC12-4B59-8C7D-262686149395}" type="parTrans" cxnId="{58C1E3AD-58D1-42BF-833B-F96158E38198}">
      <dgm:prSet/>
      <dgm:spPr/>
      <dgm:t>
        <a:bodyPr/>
        <a:lstStyle/>
        <a:p>
          <a:endParaRPr lang="en-US"/>
        </a:p>
      </dgm:t>
    </dgm:pt>
    <dgm:pt modelId="{E272E771-7779-4A28-8E59-3A465F2208FC}" type="sibTrans" cxnId="{58C1E3AD-58D1-42BF-833B-F96158E38198}">
      <dgm:prSet/>
      <dgm:spPr/>
      <dgm:t>
        <a:bodyPr/>
        <a:lstStyle/>
        <a:p>
          <a:endParaRPr lang="en-US"/>
        </a:p>
      </dgm:t>
    </dgm:pt>
    <dgm:pt modelId="{37D23FB3-95A4-431C-AAA3-BCCD64DA23D9}">
      <dgm:prSet/>
      <dgm:spPr/>
      <dgm:t>
        <a:bodyPr/>
        <a:lstStyle/>
        <a:p>
          <a:r>
            <a:rPr lang="en-US" dirty="0"/>
            <a:t>$1.76M USDA Rural Development Grant</a:t>
          </a:r>
        </a:p>
      </dgm:t>
    </dgm:pt>
    <dgm:pt modelId="{6A4815DD-A027-4743-99ED-F460FA141BEC}" type="parTrans" cxnId="{CE15867D-B9C2-48F5-86D2-60DAFF238996}">
      <dgm:prSet/>
      <dgm:spPr/>
      <dgm:t>
        <a:bodyPr/>
        <a:lstStyle/>
        <a:p>
          <a:endParaRPr lang="en-US"/>
        </a:p>
      </dgm:t>
    </dgm:pt>
    <dgm:pt modelId="{4DA1F73D-445B-42EF-8000-CC1C74E2360F}" type="sibTrans" cxnId="{CE15867D-B9C2-48F5-86D2-60DAFF238996}">
      <dgm:prSet/>
      <dgm:spPr/>
      <dgm:t>
        <a:bodyPr/>
        <a:lstStyle/>
        <a:p>
          <a:endParaRPr lang="en-US"/>
        </a:p>
      </dgm:t>
    </dgm:pt>
    <dgm:pt modelId="{B04AE66C-B9E8-463D-A826-038F902F9257}">
      <dgm:prSet/>
      <dgm:spPr/>
      <dgm:t>
        <a:bodyPr/>
        <a:lstStyle/>
        <a:p>
          <a:r>
            <a:rPr lang="en-US" dirty="0"/>
            <a:t>Public infrastructure upgrades to service 2,500 residents and businesses in community</a:t>
          </a:r>
        </a:p>
      </dgm:t>
    </dgm:pt>
    <dgm:pt modelId="{96821F2D-9A28-4B40-87CE-BDAED71AD9C7}" type="parTrans" cxnId="{AE2A1223-3519-4E13-9442-C2E1E14EBB04}">
      <dgm:prSet/>
      <dgm:spPr/>
      <dgm:t>
        <a:bodyPr/>
        <a:lstStyle/>
        <a:p>
          <a:endParaRPr lang="en-US"/>
        </a:p>
      </dgm:t>
    </dgm:pt>
    <dgm:pt modelId="{A7B474D8-922F-499A-AA1D-71BD223A214A}" type="sibTrans" cxnId="{AE2A1223-3519-4E13-9442-C2E1E14EBB04}">
      <dgm:prSet/>
      <dgm:spPr/>
      <dgm:t>
        <a:bodyPr/>
        <a:lstStyle/>
        <a:p>
          <a:endParaRPr lang="en-US"/>
        </a:p>
      </dgm:t>
    </dgm:pt>
    <dgm:pt modelId="{A052CA1F-E635-43DA-B899-F42CA5637C2B}">
      <dgm:prSet/>
      <dgm:spPr/>
      <dgm:t>
        <a:bodyPr/>
        <a:lstStyle/>
        <a:p>
          <a:r>
            <a:rPr lang="en-US" dirty="0"/>
            <a:t>Highland County Ohio CDBG RLF</a:t>
          </a:r>
        </a:p>
      </dgm:t>
    </dgm:pt>
    <dgm:pt modelId="{9B1B6D19-73A8-4E51-B75D-32469F6CE221}" type="parTrans" cxnId="{3D63FD5D-9D32-4B1A-8988-682D163A796A}">
      <dgm:prSet/>
      <dgm:spPr/>
      <dgm:t>
        <a:bodyPr/>
        <a:lstStyle/>
        <a:p>
          <a:endParaRPr lang="en-US"/>
        </a:p>
      </dgm:t>
    </dgm:pt>
    <dgm:pt modelId="{0E3355E2-FAA0-4FD6-BDA2-2BFB55F81C7C}" type="sibTrans" cxnId="{3D63FD5D-9D32-4B1A-8988-682D163A796A}">
      <dgm:prSet/>
      <dgm:spPr/>
      <dgm:t>
        <a:bodyPr/>
        <a:lstStyle/>
        <a:p>
          <a:endParaRPr lang="en-US"/>
        </a:p>
      </dgm:t>
    </dgm:pt>
    <dgm:pt modelId="{DCCBAAAC-4401-4206-857C-13C4E8535816}">
      <dgm:prSet/>
      <dgm:spPr/>
      <dgm:t>
        <a:bodyPr/>
        <a:lstStyle/>
        <a:p>
          <a:r>
            <a:rPr lang="en-US" dirty="0" err="1"/>
            <a:t>Corvac</a:t>
          </a:r>
          <a:r>
            <a:rPr lang="en-US" dirty="0"/>
            <a:t> Composites, LLC new automotive manufacturing facility sited in Highland County</a:t>
          </a:r>
        </a:p>
      </dgm:t>
    </dgm:pt>
    <dgm:pt modelId="{FC8153C9-8910-4801-BDDE-6E81DC7CBFE5}" type="parTrans" cxnId="{F854B661-D6C0-4FBF-B02C-DCB15ABFCD38}">
      <dgm:prSet/>
      <dgm:spPr/>
      <dgm:t>
        <a:bodyPr/>
        <a:lstStyle/>
        <a:p>
          <a:endParaRPr lang="en-US"/>
        </a:p>
      </dgm:t>
    </dgm:pt>
    <dgm:pt modelId="{2F7E7DAE-2D72-401F-A9FD-2F780035749C}" type="sibTrans" cxnId="{F854B661-D6C0-4FBF-B02C-DCB15ABFCD38}">
      <dgm:prSet/>
      <dgm:spPr/>
      <dgm:t>
        <a:bodyPr/>
        <a:lstStyle/>
        <a:p>
          <a:endParaRPr lang="en-US"/>
        </a:p>
      </dgm:t>
    </dgm:pt>
    <dgm:pt modelId="{36AC4DD2-0475-4F0E-A3C4-8B65619C11E2}">
      <dgm:prSet/>
      <dgm:spPr/>
      <dgm:t>
        <a:bodyPr/>
        <a:lstStyle/>
        <a:p>
          <a:r>
            <a:rPr lang="en-US" dirty="0"/>
            <a:t>$12.5M Total Project Cost</a:t>
          </a:r>
        </a:p>
      </dgm:t>
    </dgm:pt>
    <dgm:pt modelId="{6C6C53D6-B8DE-4938-AA64-46289BD7A7BF}" type="parTrans" cxnId="{9CA19DF8-C1BC-47F5-9724-914C32A18B9F}">
      <dgm:prSet/>
      <dgm:spPr/>
      <dgm:t>
        <a:bodyPr/>
        <a:lstStyle/>
        <a:p>
          <a:endParaRPr lang="en-US"/>
        </a:p>
      </dgm:t>
    </dgm:pt>
    <dgm:pt modelId="{469DCE7B-BE34-464F-8CC6-4BC90296C607}" type="sibTrans" cxnId="{9CA19DF8-C1BC-47F5-9724-914C32A18B9F}">
      <dgm:prSet/>
      <dgm:spPr/>
      <dgm:t>
        <a:bodyPr/>
        <a:lstStyle/>
        <a:p>
          <a:endParaRPr lang="en-US"/>
        </a:p>
      </dgm:t>
    </dgm:pt>
    <dgm:pt modelId="{568E08D6-3DD6-48CC-997C-58CE1DD4B10D}">
      <dgm:prSet/>
      <dgm:spPr/>
      <dgm:t>
        <a:bodyPr/>
        <a:lstStyle/>
        <a:p>
          <a:r>
            <a:rPr lang="en-US" dirty="0"/>
            <a:t>$500,000 CDBG RLF</a:t>
          </a:r>
        </a:p>
      </dgm:t>
    </dgm:pt>
    <dgm:pt modelId="{0CAF87D9-412D-40E2-992D-97A4EEFD9F51}" type="parTrans" cxnId="{1C24D222-09A2-45A3-8E86-2A87BA3AF254}">
      <dgm:prSet/>
      <dgm:spPr/>
      <dgm:t>
        <a:bodyPr/>
        <a:lstStyle/>
        <a:p>
          <a:endParaRPr lang="en-US"/>
        </a:p>
      </dgm:t>
    </dgm:pt>
    <dgm:pt modelId="{8EC424EC-0267-44B9-B7E1-FAD68F5A174C}" type="sibTrans" cxnId="{1C24D222-09A2-45A3-8E86-2A87BA3AF254}">
      <dgm:prSet/>
      <dgm:spPr/>
      <dgm:t>
        <a:bodyPr/>
        <a:lstStyle/>
        <a:p>
          <a:endParaRPr lang="en-US"/>
        </a:p>
      </dgm:t>
    </dgm:pt>
    <dgm:pt modelId="{92C214C1-E9CC-44CC-A2D9-AF0336474526}">
      <dgm:prSet/>
      <dgm:spPr/>
      <dgm:t>
        <a:bodyPr/>
        <a:lstStyle/>
        <a:p>
          <a:r>
            <a:rPr lang="en-US" dirty="0"/>
            <a:t>$12M Outside Funding</a:t>
          </a:r>
        </a:p>
      </dgm:t>
    </dgm:pt>
    <dgm:pt modelId="{65908E3B-D380-43BD-8BCE-D69911A11C28}" type="parTrans" cxnId="{B4F2CB3B-B62F-44F5-AACF-5F94E7FCD60E}">
      <dgm:prSet/>
      <dgm:spPr/>
      <dgm:t>
        <a:bodyPr/>
        <a:lstStyle/>
        <a:p>
          <a:endParaRPr lang="en-US"/>
        </a:p>
      </dgm:t>
    </dgm:pt>
    <dgm:pt modelId="{DECD0F25-9A14-41E1-98A3-28F79FB2CAA1}" type="sibTrans" cxnId="{B4F2CB3B-B62F-44F5-AACF-5F94E7FCD60E}">
      <dgm:prSet/>
      <dgm:spPr/>
      <dgm:t>
        <a:bodyPr/>
        <a:lstStyle/>
        <a:p>
          <a:endParaRPr lang="en-US"/>
        </a:p>
      </dgm:t>
    </dgm:pt>
    <dgm:pt modelId="{5069273C-DA17-48B3-A715-F1C56A08EECE}">
      <dgm:prSet/>
      <dgm:spPr/>
      <dgm:t>
        <a:bodyPr/>
        <a:lstStyle/>
        <a:p>
          <a:r>
            <a:rPr lang="en-US" dirty="0"/>
            <a:t>Total Jobs Created – 55</a:t>
          </a:r>
        </a:p>
      </dgm:t>
    </dgm:pt>
    <dgm:pt modelId="{0801E079-27FA-4610-B69F-5B4E605769C1}" type="parTrans" cxnId="{0C56CA0E-1E96-499A-85CF-FADDB4125655}">
      <dgm:prSet/>
      <dgm:spPr/>
      <dgm:t>
        <a:bodyPr/>
        <a:lstStyle/>
        <a:p>
          <a:endParaRPr lang="en-US"/>
        </a:p>
      </dgm:t>
    </dgm:pt>
    <dgm:pt modelId="{3CF09CAA-ADA2-4F9B-A3F4-3E8369A4668C}" type="sibTrans" cxnId="{0C56CA0E-1E96-499A-85CF-FADDB4125655}">
      <dgm:prSet/>
      <dgm:spPr/>
      <dgm:t>
        <a:bodyPr/>
        <a:lstStyle/>
        <a:p>
          <a:endParaRPr lang="en-US"/>
        </a:p>
      </dgm:t>
    </dgm:pt>
    <dgm:pt modelId="{127AE800-F3C5-464E-94C7-FD05EB6BE939}">
      <dgm:prSet/>
      <dgm:spPr/>
      <dgm:t>
        <a:bodyPr/>
        <a:lstStyle/>
        <a:p>
          <a:r>
            <a:rPr lang="en-US" dirty="0"/>
            <a:t>29 LMI Jobs (52.7%) - $9,090/job created</a:t>
          </a:r>
        </a:p>
      </dgm:t>
    </dgm:pt>
    <dgm:pt modelId="{A7A44581-36A3-4A03-870A-B7A76F4D03D1}" type="parTrans" cxnId="{43EC81D7-050D-4072-83FF-561A1BB8E41C}">
      <dgm:prSet/>
      <dgm:spPr/>
      <dgm:t>
        <a:bodyPr/>
        <a:lstStyle/>
        <a:p>
          <a:endParaRPr lang="en-US"/>
        </a:p>
      </dgm:t>
    </dgm:pt>
    <dgm:pt modelId="{7B6FD590-12AD-4026-B448-4C53005F9838}" type="sibTrans" cxnId="{43EC81D7-050D-4072-83FF-561A1BB8E41C}">
      <dgm:prSet/>
      <dgm:spPr/>
      <dgm:t>
        <a:bodyPr/>
        <a:lstStyle/>
        <a:p>
          <a:endParaRPr lang="en-US"/>
        </a:p>
      </dgm:t>
    </dgm:pt>
    <dgm:pt modelId="{CD93EB02-A5FA-4757-B994-A8D1DBC406BD}" type="pres">
      <dgm:prSet presAssocID="{C8ECB8C3-037C-4383-96CB-D05617AE6F5C}" presName="Name0" presStyleCnt="0">
        <dgm:presLayoutVars>
          <dgm:dir/>
          <dgm:animLvl val="lvl"/>
          <dgm:resizeHandles val="exact"/>
        </dgm:presLayoutVars>
      </dgm:prSet>
      <dgm:spPr/>
    </dgm:pt>
    <dgm:pt modelId="{81BC2808-03C3-4DDA-A1AE-BDC9062B6F75}" type="pres">
      <dgm:prSet presAssocID="{0333A4E4-CD8E-4D14-9529-69C625891340}" presName="composite" presStyleCnt="0"/>
      <dgm:spPr/>
    </dgm:pt>
    <dgm:pt modelId="{49DB6BA6-CC19-4814-A0B5-FD89D38182DE}" type="pres">
      <dgm:prSet presAssocID="{0333A4E4-CD8E-4D14-9529-69C625891340}" presName="parTx" presStyleLbl="alignNode1" presStyleIdx="0" presStyleCnt="2">
        <dgm:presLayoutVars>
          <dgm:chMax val="0"/>
          <dgm:chPref val="0"/>
          <dgm:bulletEnabled val="1"/>
        </dgm:presLayoutVars>
      </dgm:prSet>
      <dgm:spPr/>
    </dgm:pt>
    <dgm:pt modelId="{F9DD5612-204F-44E6-901F-CA507E7DDFAC}" type="pres">
      <dgm:prSet presAssocID="{0333A4E4-CD8E-4D14-9529-69C625891340}" presName="desTx" presStyleLbl="alignAccFollowNode1" presStyleIdx="0" presStyleCnt="2">
        <dgm:presLayoutVars>
          <dgm:bulletEnabled val="1"/>
        </dgm:presLayoutVars>
      </dgm:prSet>
      <dgm:spPr/>
    </dgm:pt>
    <dgm:pt modelId="{32F4AA42-5B45-4FED-A511-765338E20F70}" type="pres">
      <dgm:prSet presAssocID="{AB12D3E7-E869-4D8E-A02D-BEFD5C5986B1}" presName="space" presStyleCnt="0"/>
      <dgm:spPr/>
    </dgm:pt>
    <dgm:pt modelId="{F4AAE8DF-FBF2-4361-A844-7827FD9AE2D6}" type="pres">
      <dgm:prSet presAssocID="{A052CA1F-E635-43DA-B899-F42CA5637C2B}" presName="composite" presStyleCnt="0"/>
      <dgm:spPr/>
    </dgm:pt>
    <dgm:pt modelId="{F4F0496C-A804-402D-8D39-11345D85666F}" type="pres">
      <dgm:prSet presAssocID="{A052CA1F-E635-43DA-B899-F42CA5637C2B}" presName="parTx" presStyleLbl="alignNode1" presStyleIdx="1" presStyleCnt="2">
        <dgm:presLayoutVars>
          <dgm:chMax val="0"/>
          <dgm:chPref val="0"/>
          <dgm:bulletEnabled val="1"/>
        </dgm:presLayoutVars>
      </dgm:prSet>
      <dgm:spPr/>
    </dgm:pt>
    <dgm:pt modelId="{B18FE95F-6151-4D06-B100-B3BF0F48D5EB}" type="pres">
      <dgm:prSet presAssocID="{A052CA1F-E635-43DA-B899-F42CA5637C2B}" presName="desTx" presStyleLbl="alignAccFollowNode1" presStyleIdx="1" presStyleCnt="2">
        <dgm:presLayoutVars>
          <dgm:bulletEnabled val="1"/>
        </dgm:presLayoutVars>
      </dgm:prSet>
      <dgm:spPr/>
    </dgm:pt>
  </dgm:ptLst>
  <dgm:cxnLst>
    <dgm:cxn modelId="{1CE0220D-A265-4F40-9A2E-17DC804488FF}" type="presOf" srcId="{5069273C-DA17-48B3-A715-F1C56A08EECE}" destId="{B18FE95F-6151-4D06-B100-B3BF0F48D5EB}" srcOrd="0" destOrd="4" presId="urn:microsoft.com/office/officeart/2005/8/layout/hList1"/>
    <dgm:cxn modelId="{0C56CA0E-1E96-499A-85CF-FADDB4125655}" srcId="{36AC4DD2-0475-4F0E-A3C4-8B65619C11E2}" destId="{5069273C-DA17-48B3-A715-F1C56A08EECE}" srcOrd="2" destOrd="0" parTransId="{0801E079-27FA-4610-B69F-5B4E605769C1}" sibTransId="{3CF09CAA-ADA2-4F9B-A3F4-3E8369A4668C}"/>
    <dgm:cxn modelId="{A67A7A11-FB8C-474A-AD7D-9DC2117B16E6}" type="presOf" srcId="{0333A4E4-CD8E-4D14-9529-69C625891340}" destId="{49DB6BA6-CC19-4814-A0B5-FD89D38182DE}" srcOrd="0" destOrd="0" presId="urn:microsoft.com/office/officeart/2005/8/layout/hList1"/>
    <dgm:cxn modelId="{0241691A-AA4F-46A0-8C13-B00907876787}" type="presOf" srcId="{1C401B05-7125-4917-9B1D-7D4B660DEC1C}" destId="{F9DD5612-204F-44E6-901F-CA507E7DDFAC}" srcOrd="0" destOrd="0" presId="urn:microsoft.com/office/officeart/2005/8/layout/hList1"/>
    <dgm:cxn modelId="{1C24D222-09A2-45A3-8E86-2A87BA3AF254}" srcId="{36AC4DD2-0475-4F0E-A3C4-8B65619C11E2}" destId="{568E08D6-3DD6-48CC-997C-58CE1DD4B10D}" srcOrd="0" destOrd="0" parTransId="{0CAF87D9-412D-40E2-992D-97A4EEFD9F51}" sibTransId="{8EC424EC-0267-44B9-B7E1-FAD68F5A174C}"/>
    <dgm:cxn modelId="{AE2A1223-3519-4E13-9442-C2E1E14EBB04}" srcId="{1C401B05-7125-4917-9B1D-7D4B660DEC1C}" destId="{B04AE66C-B9E8-463D-A826-038F902F9257}" srcOrd="1" destOrd="0" parTransId="{96821F2D-9A28-4B40-87CE-BDAED71AD9C7}" sibTransId="{A7B474D8-922F-499A-AA1D-71BD223A214A}"/>
    <dgm:cxn modelId="{B4F2CB3B-B62F-44F5-AACF-5F94E7FCD60E}" srcId="{36AC4DD2-0475-4F0E-A3C4-8B65619C11E2}" destId="{92C214C1-E9CC-44CC-A2D9-AF0336474526}" srcOrd="1" destOrd="0" parTransId="{65908E3B-D380-43BD-8BCE-D69911A11C28}" sibTransId="{DECD0F25-9A14-41E1-98A3-28F79FB2CAA1}"/>
    <dgm:cxn modelId="{4F4C315C-D422-4683-A8A7-94FE671DE611}" type="presOf" srcId="{568E08D6-3DD6-48CC-997C-58CE1DD4B10D}" destId="{B18FE95F-6151-4D06-B100-B3BF0F48D5EB}" srcOrd="0" destOrd="2" presId="urn:microsoft.com/office/officeart/2005/8/layout/hList1"/>
    <dgm:cxn modelId="{3D63FD5D-9D32-4B1A-8988-682D163A796A}" srcId="{C8ECB8C3-037C-4383-96CB-D05617AE6F5C}" destId="{A052CA1F-E635-43DA-B899-F42CA5637C2B}" srcOrd="1" destOrd="0" parTransId="{9B1B6D19-73A8-4E51-B75D-32469F6CE221}" sibTransId="{0E3355E2-FAA0-4FD6-BDA2-2BFB55F81C7C}"/>
    <dgm:cxn modelId="{F854B661-D6C0-4FBF-B02C-DCB15ABFCD38}" srcId="{A052CA1F-E635-43DA-B899-F42CA5637C2B}" destId="{DCCBAAAC-4401-4206-857C-13C4E8535816}" srcOrd="0" destOrd="0" parTransId="{FC8153C9-8910-4801-BDDE-6E81DC7CBFE5}" sibTransId="{2F7E7DAE-2D72-401F-A9FD-2F780035749C}"/>
    <dgm:cxn modelId="{1F231C4A-BFAA-4AC4-8669-37F0221B330C}" type="presOf" srcId="{127AE800-F3C5-464E-94C7-FD05EB6BE939}" destId="{B18FE95F-6151-4D06-B100-B3BF0F48D5EB}" srcOrd="0" destOrd="5" presId="urn:microsoft.com/office/officeart/2005/8/layout/hList1"/>
    <dgm:cxn modelId="{FEE52A50-707C-4C4C-9BB1-97984C054C28}" type="presOf" srcId="{36AC4DD2-0475-4F0E-A3C4-8B65619C11E2}" destId="{B18FE95F-6151-4D06-B100-B3BF0F48D5EB}" srcOrd="0" destOrd="1" presId="urn:microsoft.com/office/officeart/2005/8/layout/hList1"/>
    <dgm:cxn modelId="{CE15867D-B9C2-48F5-86D2-60DAFF238996}" srcId="{35EFBDDC-89EC-419C-AC4E-8F9A453990AB}" destId="{37D23FB3-95A4-431C-AAA3-BCCD64DA23D9}" srcOrd="1" destOrd="0" parTransId="{6A4815DD-A027-4743-99ED-F460FA141BEC}" sibTransId="{4DA1F73D-445B-42EF-8000-CC1C74E2360F}"/>
    <dgm:cxn modelId="{C7B25780-C9A6-4A85-A567-B04596455329}" type="presOf" srcId="{35EFBDDC-89EC-419C-AC4E-8F9A453990AB}" destId="{F9DD5612-204F-44E6-901F-CA507E7DDFAC}" srcOrd="0" destOrd="1" presId="urn:microsoft.com/office/officeart/2005/8/layout/hList1"/>
    <dgm:cxn modelId="{E0395E83-07BB-4098-9CEC-5912D9966F93}" srcId="{C8ECB8C3-037C-4383-96CB-D05617AE6F5C}" destId="{0333A4E4-CD8E-4D14-9529-69C625891340}" srcOrd="0" destOrd="0" parTransId="{C8A0A509-1933-4D8F-B5CF-EE2E9A1DEAC5}" sibTransId="{AB12D3E7-E869-4D8E-A02D-BEFD5C5986B1}"/>
    <dgm:cxn modelId="{BED45E95-D798-4CF1-B4D1-1DE1A60B8E25}" type="presOf" srcId="{A052CA1F-E635-43DA-B899-F42CA5637C2B}" destId="{F4F0496C-A804-402D-8D39-11345D85666F}" srcOrd="0" destOrd="0" presId="urn:microsoft.com/office/officeart/2005/8/layout/hList1"/>
    <dgm:cxn modelId="{724EF7A9-2039-40B3-827A-0729C60A0453}" type="presOf" srcId="{C8ECB8C3-037C-4383-96CB-D05617AE6F5C}" destId="{CD93EB02-A5FA-4757-B994-A8D1DBC406BD}" srcOrd="0" destOrd="0" presId="urn:microsoft.com/office/officeart/2005/8/layout/hList1"/>
    <dgm:cxn modelId="{58C1E3AD-58D1-42BF-833B-F96158E38198}" srcId="{35EFBDDC-89EC-419C-AC4E-8F9A453990AB}" destId="{D59655A5-6BF3-4ADE-A205-0440B5BFDE90}" srcOrd="0" destOrd="0" parTransId="{4EBBAC14-BC12-4B59-8C7D-262686149395}" sibTransId="{E272E771-7779-4A28-8E59-3A465F2208FC}"/>
    <dgm:cxn modelId="{E5C90BB8-0F0B-46C4-AC25-7D3A0E145684}" srcId="{0333A4E4-CD8E-4D14-9529-69C625891340}" destId="{1C401B05-7125-4917-9B1D-7D4B660DEC1C}" srcOrd="0" destOrd="0" parTransId="{CB4F4F8E-AB5B-4EAF-98C1-6692AF51704A}" sibTransId="{6BC64C74-C05F-47E2-BCD4-9AA74FE74F57}"/>
    <dgm:cxn modelId="{8B3E20D7-D8A0-4668-8A06-A294331602BB}" type="presOf" srcId="{DCCBAAAC-4401-4206-857C-13C4E8535816}" destId="{B18FE95F-6151-4D06-B100-B3BF0F48D5EB}" srcOrd="0" destOrd="0" presId="urn:microsoft.com/office/officeart/2005/8/layout/hList1"/>
    <dgm:cxn modelId="{43EC81D7-050D-4072-83FF-561A1BB8E41C}" srcId="{5069273C-DA17-48B3-A715-F1C56A08EECE}" destId="{127AE800-F3C5-464E-94C7-FD05EB6BE939}" srcOrd="0" destOrd="0" parTransId="{A7A44581-36A3-4A03-870A-B7A76F4D03D1}" sibTransId="{7B6FD590-12AD-4026-B448-4C53005F9838}"/>
    <dgm:cxn modelId="{5A8529E9-78C9-44B3-90A7-E794614453CA}" type="presOf" srcId="{37D23FB3-95A4-431C-AAA3-BCCD64DA23D9}" destId="{F9DD5612-204F-44E6-901F-CA507E7DDFAC}" srcOrd="0" destOrd="3" presId="urn:microsoft.com/office/officeart/2005/8/layout/hList1"/>
    <dgm:cxn modelId="{5D32BDEB-CD11-4F44-8484-83C0CF561A69}" type="presOf" srcId="{B04AE66C-B9E8-463D-A826-038F902F9257}" destId="{F9DD5612-204F-44E6-901F-CA507E7DDFAC}" srcOrd="0" destOrd="4" presId="urn:microsoft.com/office/officeart/2005/8/layout/hList1"/>
    <dgm:cxn modelId="{509CF8F1-0E06-4C56-A2E0-E78F4028104F}" srcId="{1C401B05-7125-4917-9B1D-7D4B660DEC1C}" destId="{35EFBDDC-89EC-419C-AC4E-8F9A453990AB}" srcOrd="0" destOrd="0" parTransId="{1889725E-3FD7-4240-9EB2-CB256AE7C520}" sibTransId="{70A83965-237A-46A4-A0C6-569C76F79298}"/>
    <dgm:cxn modelId="{9CA19DF8-C1BC-47F5-9724-914C32A18B9F}" srcId="{A052CA1F-E635-43DA-B899-F42CA5637C2B}" destId="{36AC4DD2-0475-4F0E-A3C4-8B65619C11E2}" srcOrd="1" destOrd="0" parTransId="{6C6C53D6-B8DE-4938-AA64-46289BD7A7BF}" sibTransId="{469DCE7B-BE34-464F-8CC6-4BC90296C607}"/>
    <dgm:cxn modelId="{E9DD31F9-C7B2-44FB-8BF4-78D38E974C53}" type="presOf" srcId="{D59655A5-6BF3-4ADE-A205-0440B5BFDE90}" destId="{F9DD5612-204F-44E6-901F-CA507E7DDFAC}" srcOrd="0" destOrd="2" presId="urn:microsoft.com/office/officeart/2005/8/layout/hList1"/>
    <dgm:cxn modelId="{316DAEFE-8197-48B8-9945-0DB1BAB24B11}" type="presOf" srcId="{92C214C1-E9CC-44CC-A2D9-AF0336474526}" destId="{B18FE95F-6151-4D06-B100-B3BF0F48D5EB}" srcOrd="0" destOrd="3" presId="urn:microsoft.com/office/officeart/2005/8/layout/hList1"/>
    <dgm:cxn modelId="{55B20EA8-7C8A-4219-8BFA-528464BE5F15}" type="presParOf" srcId="{CD93EB02-A5FA-4757-B994-A8D1DBC406BD}" destId="{81BC2808-03C3-4DDA-A1AE-BDC9062B6F75}" srcOrd="0" destOrd="0" presId="urn:microsoft.com/office/officeart/2005/8/layout/hList1"/>
    <dgm:cxn modelId="{D4AF368B-F09B-4DEB-A704-84BD53E97B9D}" type="presParOf" srcId="{81BC2808-03C3-4DDA-A1AE-BDC9062B6F75}" destId="{49DB6BA6-CC19-4814-A0B5-FD89D38182DE}" srcOrd="0" destOrd="0" presId="urn:microsoft.com/office/officeart/2005/8/layout/hList1"/>
    <dgm:cxn modelId="{35FD8D62-9B75-490A-ADB5-C3D53AB7F134}" type="presParOf" srcId="{81BC2808-03C3-4DDA-A1AE-BDC9062B6F75}" destId="{F9DD5612-204F-44E6-901F-CA507E7DDFAC}" srcOrd="1" destOrd="0" presId="urn:microsoft.com/office/officeart/2005/8/layout/hList1"/>
    <dgm:cxn modelId="{FF17824E-50FC-4952-BFBB-7EBC4CDD7D1F}" type="presParOf" srcId="{CD93EB02-A5FA-4757-B994-A8D1DBC406BD}" destId="{32F4AA42-5B45-4FED-A511-765338E20F70}" srcOrd="1" destOrd="0" presId="urn:microsoft.com/office/officeart/2005/8/layout/hList1"/>
    <dgm:cxn modelId="{262C1BCC-4144-4FB5-896B-05848B0529BC}" type="presParOf" srcId="{CD93EB02-A5FA-4757-B994-A8D1DBC406BD}" destId="{F4AAE8DF-FBF2-4361-A844-7827FD9AE2D6}" srcOrd="2" destOrd="0" presId="urn:microsoft.com/office/officeart/2005/8/layout/hList1"/>
    <dgm:cxn modelId="{ADE95894-3CAB-459C-8423-E92399FA31B2}" type="presParOf" srcId="{F4AAE8DF-FBF2-4361-A844-7827FD9AE2D6}" destId="{F4F0496C-A804-402D-8D39-11345D85666F}" srcOrd="0" destOrd="0" presId="urn:microsoft.com/office/officeart/2005/8/layout/hList1"/>
    <dgm:cxn modelId="{3820C423-2042-4FAE-95F3-A07FFD777E94}" type="presParOf" srcId="{F4AAE8DF-FBF2-4361-A844-7827FD9AE2D6}" destId="{B18FE95F-6151-4D06-B100-B3BF0F48D5E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2DC7398-DEBF-4722-BCC5-7F4EAFC1607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01FC620A-4A81-4F84-A4BF-DAB3DD9920BC}">
      <dgm:prSet phldrT="[Text]"/>
      <dgm:spPr/>
      <dgm:t>
        <a:bodyPr/>
        <a:lstStyle/>
        <a:p>
          <a:r>
            <a:rPr lang="en-US" b="1" dirty="0"/>
            <a:t>Federal Stimulus &amp; USDA Rural Development</a:t>
          </a:r>
          <a:endParaRPr lang="en-US" dirty="0"/>
        </a:p>
      </dgm:t>
    </dgm:pt>
    <dgm:pt modelId="{94BA4715-F90D-4285-80C3-AA7F8103F3C8}" type="parTrans" cxnId="{D2A1A435-C454-4C71-80F2-65655C4C230E}">
      <dgm:prSet/>
      <dgm:spPr/>
      <dgm:t>
        <a:bodyPr/>
        <a:lstStyle/>
        <a:p>
          <a:endParaRPr lang="en-US"/>
        </a:p>
      </dgm:t>
    </dgm:pt>
    <dgm:pt modelId="{633EB3F1-547F-4D3E-BB70-4AD598E75BF8}" type="sibTrans" cxnId="{D2A1A435-C454-4C71-80F2-65655C4C230E}">
      <dgm:prSet/>
      <dgm:spPr/>
      <dgm:t>
        <a:bodyPr/>
        <a:lstStyle/>
        <a:p>
          <a:endParaRPr lang="en-US"/>
        </a:p>
      </dgm:t>
    </dgm:pt>
    <dgm:pt modelId="{F7F82767-47F1-4FAE-8561-44DD838D4584}">
      <dgm:prSet/>
      <dgm:spPr/>
      <dgm:t>
        <a:bodyPr/>
        <a:lstStyle/>
        <a:p>
          <a:pPr>
            <a:buFont typeface="Symbol" panose="05050102010706020507" pitchFamily="18" charset="2"/>
            <a:buChar char=""/>
          </a:pPr>
          <a:r>
            <a:rPr lang="en-US" dirty="0"/>
            <a:t>$48.9 B to USDA – Close the “digital divide” in America’s rural communities</a:t>
          </a:r>
        </a:p>
      </dgm:t>
    </dgm:pt>
    <dgm:pt modelId="{67B26406-6149-4AC6-8F4D-D171B30F8D77}" type="parTrans" cxnId="{32140985-9453-4381-A33C-1E3C9DA871F0}">
      <dgm:prSet/>
      <dgm:spPr/>
      <dgm:t>
        <a:bodyPr/>
        <a:lstStyle/>
        <a:p>
          <a:endParaRPr lang="en-US"/>
        </a:p>
      </dgm:t>
    </dgm:pt>
    <dgm:pt modelId="{313E49A9-23B9-4204-AC35-140EB7A0338A}" type="sibTrans" cxnId="{32140985-9453-4381-A33C-1E3C9DA871F0}">
      <dgm:prSet/>
      <dgm:spPr/>
      <dgm:t>
        <a:bodyPr/>
        <a:lstStyle/>
        <a:p>
          <a:endParaRPr lang="en-US"/>
        </a:p>
      </dgm:t>
    </dgm:pt>
    <dgm:pt modelId="{4390D3D8-2CE8-4545-978A-AE7C4BB44174}">
      <dgm:prSet/>
      <dgm:spPr/>
      <dgm:t>
        <a:bodyPr/>
        <a:lstStyle/>
        <a:p>
          <a:pPr>
            <a:buFont typeface="Symbol" panose="05050102010706020507" pitchFamily="18" charset="2"/>
            <a:buChar char=""/>
          </a:pPr>
          <a:r>
            <a:rPr lang="en-US" dirty="0"/>
            <a:t>$145 M USDA’s Rural Development programs </a:t>
          </a:r>
        </a:p>
      </dgm:t>
    </dgm:pt>
    <dgm:pt modelId="{AF6A42D8-58EB-46A5-8237-D3817F3E5C10}" type="parTrans" cxnId="{D362CB48-40AA-4087-8B8A-BBEE82C6B61C}">
      <dgm:prSet/>
      <dgm:spPr/>
      <dgm:t>
        <a:bodyPr/>
        <a:lstStyle/>
        <a:p>
          <a:endParaRPr lang="en-US"/>
        </a:p>
      </dgm:t>
    </dgm:pt>
    <dgm:pt modelId="{A43F90B1-630F-44FF-ACA9-D6E94D0B20EC}" type="sibTrans" cxnId="{D362CB48-40AA-4087-8B8A-BBEE82C6B61C}">
      <dgm:prSet/>
      <dgm:spPr/>
      <dgm:t>
        <a:bodyPr/>
        <a:lstStyle/>
        <a:p>
          <a:endParaRPr lang="en-US"/>
        </a:p>
      </dgm:t>
    </dgm:pt>
    <dgm:pt modelId="{0CFCF341-9F23-4BA1-BB06-A9FE53696141}">
      <dgm:prSet/>
      <dgm:spPr/>
      <dgm:t>
        <a:bodyPr/>
        <a:lstStyle/>
        <a:p>
          <a:pPr>
            <a:buFont typeface="Symbol" panose="05050102010706020507" pitchFamily="18" charset="2"/>
            <a:buChar char=""/>
          </a:pPr>
          <a:r>
            <a:rPr lang="en-US" dirty="0"/>
            <a:t>$20.5 M for the Rural Business-Cooperative Service, adding $1 B in lending authority</a:t>
          </a:r>
        </a:p>
      </dgm:t>
    </dgm:pt>
    <dgm:pt modelId="{5802F6C4-A32A-489B-9DDC-079EC57F0906}" type="parTrans" cxnId="{8381BE9F-87FF-45C6-8698-4E7E1718ED83}">
      <dgm:prSet/>
      <dgm:spPr/>
      <dgm:t>
        <a:bodyPr/>
        <a:lstStyle/>
        <a:p>
          <a:endParaRPr lang="en-US"/>
        </a:p>
      </dgm:t>
    </dgm:pt>
    <dgm:pt modelId="{38C51004-5E37-43B5-A2CC-1612919AED0D}" type="sibTrans" cxnId="{8381BE9F-87FF-45C6-8698-4E7E1718ED83}">
      <dgm:prSet/>
      <dgm:spPr/>
      <dgm:t>
        <a:bodyPr/>
        <a:lstStyle/>
        <a:p>
          <a:endParaRPr lang="en-US"/>
        </a:p>
      </dgm:t>
    </dgm:pt>
    <dgm:pt modelId="{7E1EDC83-EE92-4C8B-837E-388F6EA8B4F2}">
      <dgm:prSet/>
      <dgm:spPr/>
      <dgm:t>
        <a:bodyPr/>
        <a:lstStyle/>
        <a:p>
          <a:pPr>
            <a:buFont typeface="Symbol" panose="05050102010706020507" pitchFamily="18" charset="2"/>
            <a:buChar char=""/>
          </a:pPr>
          <a:r>
            <a:rPr lang="en-US" dirty="0"/>
            <a:t>$100 M in grants for Rural Broadband Service</a:t>
          </a:r>
        </a:p>
      </dgm:t>
    </dgm:pt>
    <dgm:pt modelId="{6E73D495-F8A2-4E77-85D6-D4B6F9C3A96F}" type="parTrans" cxnId="{65F14466-E9DB-444A-9D43-3CA258BA10F2}">
      <dgm:prSet/>
      <dgm:spPr/>
      <dgm:t>
        <a:bodyPr/>
        <a:lstStyle/>
        <a:p>
          <a:endParaRPr lang="en-US"/>
        </a:p>
      </dgm:t>
    </dgm:pt>
    <dgm:pt modelId="{52EC3BD4-6E77-4A89-80EF-739832C0ED82}" type="sibTrans" cxnId="{65F14466-E9DB-444A-9D43-3CA258BA10F2}">
      <dgm:prSet/>
      <dgm:spPr/>
      <dgm:t>
        <a:bodyPr/>
        <a:lstStyle/>
        <a:p>
          <a:endParaRPr lang="en-US"/>
        </a:p>
      </dgm:t>
    </dgm:pt>
    <dgm:pt modelId="{2C45A6CB-C06E-4787-BF92-CB6D7A571727}">
      <dgm:prSet/>
      <dgm:spPr/>
      <dgm:t>
        <a:bodyPr/>
        <a:lstStyle/>
        <a:p>
          <a:pPr>
            <a:buFont typeface="Symbol" panose="05050102010706020507" pitchFamily="18" charset="2"/>
            <a:buChar char=""/>
          </a:pPr>
          <a:r>
            <a:rPr lang="en-US" dirty="0"/>
            <a:t>$25 M for Distance Learning and Telemedicine Programs</a:t>
          </a:r>
        </a:p>
      </dgm:t>
    </dgm:pt>
    <dgm:pt modelId="{C58A0C7C-8E2C-44E4-B63D-9F9E095A9735}" type="parTrans" cxnId="{89099312-FDA2-4EC9-8870-EFFBC9B7354D}">
      <dgm:prSet/>
      <dgm:spPr/>
      <dgm:t>
        <a:bodyPr/>
        <a:lstStyle/>
        <a:p>
          <a:endParaRPr lang="en-US"/>
        </a:p>
      </dgm:t>
    </dgm:pt>
    <dgm:pt modelId="{BF11CBA2-9BA4-48CB-900D-0A0BABEFC4D8}" type="sibTrans" cxnId="{89099312-FDA2-4EC9-8870-EFFBC9B7354D}">
      <dgm:prSet/>
      <dgm:spPr/>
      <dgm:t>
        <a:bodyPr/>
        <a:lstStyle/>
        <a:p>
          <a:endParaRPr lang="en-US"/>
        </a:p>
      </dgm:t>
    </dgm:pt>
    <dgm:pt modelId="{355478A9-9815-436B-A2FA-B63997A74161}" type="pres">
      <dgm:prSet presAssocID="{52DC7398-DEBF-4722-BCC5-7F4EAFC16074}" presName="Name0" presStyleCnt="0">
        <dgm:presLayoutVars>
          <dgm:dir/>
          <dgm:animLvl val="lvl"/>
          <dgm:resizeHandles val="exact"/>
        </dgm:presLayoutVars>
      </dgm:prSet>
      <dgm:spPr/>
    </dgm:pt>
    <dgm:pt modelId="{41F00B1F-A4B8-4971-8F60-59C4EFEB8C47}" type="pres">
      <dgm:prSet presAssocID="{01FC620A-4A81-4F84-A4BF-DAB3DD9920BC}" presName="composite" presStyleCnt="0"/>
      <dgm:spPr/>
    </dgm:pt>
    <dgm:pt modelId="{E064FABB-2E15-4486-B300-B33196335776}" type="pres">
      <dgm:prSet presAssocID="{01FC620A-4A81-4F84-A4BF-DAB3DD9920BC}" presName="parTx" presStyleLbl="alignNode1" presStyleIdx="0" presStyleCnt="1" custLinFactNeighborX="-385" custLinFactNeighborY="7737">
        <dgm:presLayoutVars>
          <dgm:chMax val="0"/>
          <dgm:chPref val="0"/>
          <dgm:bulletEnabled val="1"/>
        </dgm:presLayoutVars>
      </dgm:prSet>
      <dgm:spPr/>
    </dgm:pt>
    <dgm:pt modelId="{46186B2B-D979-44F8-B962-6113A656C4AD}" type="pres">
      <dgm:prSet presAssocID="{01FC620A-4A81-4F84-A4BF-DAB3DD9920BC}" presName="desTx" presStyleLbl="alignAccFollowNode1" presStyleIdx="0" presStyleCnt="1">
        <dgm:presLayoutVars>
          <dgm:bulletEnabled val="1"/>
        </dgm:presLayoutVars>
      </dgm:prSet>
      <dgm:spPr/>
    </dgm:pt>
  </dgm:ptLst>
  <dgm:cxnLst>
    <dgm:cxn modelId="{89099312-FDA2-4EC9-8870-EFFBC9B7354D}" srcId="{F7F82767-47F1-4FAE-8561-44DD838D4584}" destId="{2C45A6CB-C06E-4787-BF92-CB6D7A571727}" srcOrd="3" destOrd="0" parTransId="{C58A0C7C-8E2C-44E4-B63D-9F9E095A9735}" sibTransId="{BF11CBA2-9BA4-48CB-900D-0A0BABEFC4D8}"/>
    <dgm:cxn modelId="{3D13A71E-1659-494E-AFAD-22F769AD495F}" type="presOf" srcId="{7E1EDC83-EE92-4C8B-837E-388F6EA8B4F2}" destId="{46186B2B-D979-44F8-B962-6113A656C4AD}" srcOrd="0" destOrd="3" presId="urn:microsoft.com/office/officeart/2005/8/layout/hList1"/>
    <dgm:cxn modelId="{D2A1A435-C454-4C71-80F2-65655C4C230E}" srcId="{52DC7398-DEBF-4722-BCC5-7F4EAFC16074}" destId="{01FC620A-4A81-4F84-A4BF-DAB3DD9920BC}" srcOrd="0" destOrd="0" parTransId="{94BA4715-F90D-4285-80C3-AA7F8103F3C8}" sibTransId="{633EB3F1-547F-4D3E-BB70-4AD598E75BF8}"/>
    <dgm:cxn modelId="{65F14466-E9DB-444A-9D43-3CA258BA10F2}" srcId="{F7F82767-47F1-4FAE-8561-44DD838D4584}" destId="{7E1EDC83-EE92-4C8B-837E-388F6EA8B4F2}" srcOrd="2" destOrd="0" parTransId="{6E73D495-F8A2-4E77-85D6-D4B6F9C3A96F}" sibTransId="{52EC3BD4-6E77-4A89-80EF-739832C0ED82}"/>
    <dgm:cxn modelId="{D362CB48-40AA-4087-8B8A-BBEE82C6B61C}" srcId="{F7F82767-47F1-4FAE-8561-44DD838D4584}" destId="{4390D3D8-2CE8-4545-978A-AE7C4BB44174}" srcOrd="0" destOrd="0" parTransId="{AF6A42D8-58EB-46A5-8237-D3817F3E5C10}" sibTransId="{A43F90B1-630F-44FF-ACA9-D6E94D0B20EC}"/>
    <dgm:cxn modelId="{32140985-9453-4381-A33C-1E3C9DA871F0}" srcId="{01FC620A-4A81-4F84-A4BF-DAB3DD9920BC}" destId="{F7F82767-47F1-4FAE-8561-44DD838D4584}" srcOrd="0" destOrd="0" parTransId="{67B26406-6149-4AC6-8F4D-D171B30F8D77}" sibTransId="{313E49A9-23B9-4204-AC35-140EB7A0338A}"/>
    <dgm:cxn modelId="{3935AC93-6503-4BE2-9767-05E616DA26DF}" type="presOf" srcId="{2C45A6CB-C06E-4787-BF92-CB6D7A571727}" destId="{46186B2B-D979-44F8-B962-6113A656C4AD}" srcOrd="0" destOrd="4" presId="urn:microsoft.com/office/officeart/2005/8/layout/hList1"/>
    <dgm:cxn modelId="{8381BE9F-87FF-45C6-8698-4E7E1718ED83}" srcId="{F7F82767-47F1-4FAE-8561-44DD838D4584}" destId="{0CFCF341-9F23-4BA1-BB06-A9FE53696141}" srcOrd="1" destOrd="0" parTransId="{5802F6C4-A32A-489B-9DDC-079EC57F0906}" sibTransId="{38C51004-5E37-43B5-A2CC-1612919AED0D}"/>
    <dgm:cxn modelId="{638E2ECA-B72A-4053-8F42-5CF6FAB4124B}" type="presOf" srcId="{4390D3D8-2CE8-4545-978A-AE7C4BB44174}" destId="{46186B2B-D979-44F8-B962-6113A656C4AD}" srcOrd="0" destOrd="1" presId="urn:microsoft.com/office/officeart/2005/8/layout/hList1"/>
    <dgm:cxn modelId="{48E41CD0-F8EB-4651-A4DC-054B762662E3}" type="presOf" srcId="{F7F82767-47F1-4FAE-8561-44DD838D4584}" destId="{46186B2B-D979-44F8-B962-6113A656C4AD}" srcOrd="0" destOrd="0" presId="urn:microsoft.com/office/officeart/2005/8/layout/hList1"/>
    <dgm:cxn modelId="{881E20E9-BD5F-41E4-8A90-120666F23148}" type="presOf" srcId="{0CFCF341-9F23-4BA1-BB06-A9FE53696141}" destId="{46186B2B-D979-44F8-B962-6113A656C4AD}" srcOrd="0" destOrd="2" presId="urn:microsoft.com/office/officeart/2005/8/layout/hList1"/>
    <dgm:cxn modelId="{EA4ECEF5-279B-48DA-9F0B-3B0C0EBABE64}" type="presOf" srcId="{01FC620A-4A81-4F84-A4BF-DAB3DD9920BC}" destId="{E064FABB-2E15-4486-B300-B33196335776}" srcOrd="0" destOrd="0" presId="urn:microsoft.com/office/officeart/2005/8/layout/hList1"/>
    <dgm:cxn modelId="{762E6FFB-1BB7-4067-AF80-BF4E9471A97E}" type="presOf" srcId="{52DC7398-DEBF-4722-BCC5-7F4EAFC16074}" destId="{355478A9-9815-436B-A2FA-B63997A74161}" srcOrd="0" destOrd="0" presId="urn:microsoft.com/office/officeart/2005/8/layout/hList1"/>
    <dgm:cxn modelId="{60E9A8CA-C739-4A86-813E-2585CA3A5D60}" type="presParOf" srcId="{355478A9-9815-436B-A2FA-B63997A74161}" destId="{41F00B1F-A4B8-4971-8F60-59C4EFEB8C47}" srcOrd="0" destOrd="0" presId="urn:microsoft.com/office/officeart/2005/8/layout/hList1"/>
    <dgm:cxn modelId="{E48FC2EC-2274-425F-AC04-AB9437ED3525}" type="presParOf" srcId="{41F00B1F-A4B8-4971-8F60-59C4EFEB8C47}" destId="{E064FABB-2E15-4486-B300-B33196335776}" srcOrd="0" destOrd="0" presId="urn:microsoft.com/office/officeart/2005/8/layout/hList1"/>
    <dgm:cxn modelId="{2ACB031B-E0A0-4674-AA48-1563E56EC8D1}" type="presParOf" srcId="{41F00B1F-A4B8-4971-8F60-59C4EFEB8C47}" destId="{46186B2B-D979-44F8-B962-6113A656C4A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99390AA-A95D-40B1-B61D-AC6E267DB6C0}"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04DD54AB-184E-4BB2-AC4B-21BA1DA1BEC3}">
      <dgm:prSet/>
      <dgm:spPr/>
      <dgm:t>
        <a:bodyPr/>
        <a:lstStyle/>
        <a:p>
          <a:r>
            <a:rPr lang="en-US" b="1" dirty="0"/>
            <a:t>Rural Development Broadband </a:t>
          </a:r>
          <a:r>
            <a:rPr lang="en-US" b="1" dirty="0" err="1"/>
            <a:t>ReConnect</a:t>
          </a:r>
          <a:r>
            <a:rPr lang="en-US" b="1" dirty="0"/>
            <a:t> Loan and Grant Program</a:t>
          </a:r>
          <a:endParaRPr lang="en-US" dirty="0"/>
        </a:p>
      </dgm:t>
    </dgm:pt>
    <dgm:pt modelId="{EEB3A2AF-8B13-4695-B98F-D85CBE56C6E0}" type="parTrans" cxnId="{F7AC57E3-A59D-4DE0-8829-AD96B70A3932}">
      <dgm:prSet/>
      <dgm:spPr/>
      <dgm:t>
        <a:bodyPr/>
        <a:lstStyle/>
        <a:p>
          <a:endParaRPr lang="en-US"/>
        </a:p>
      </dgm:t>
    </dgm:pt>
    <dgm:pt modelId="{CBCBA5A7-D8B8-44B0-939F-C975CD545A55}" type="sibTrans" cxnId="{F7AC57E3-A59D-4DE0-8829-AD96B70A3932}">
      <dgm:prSet/>
      <dgm:spPr/>
      <dgm:t>
        <a:bodyPr/>
        <a:lstStyle/>
        <a:p>
          <a:endParaRPr lang="en-US"/>
        </a:p>
      </dgm:t>
    </dgm:pt>
    <dgm:pt modelId="{B9BACD52-3DA0-4AE3-9E38-C971A7412883}">
      <dgm:prSet/>
      <dgm:spPr/>
      <dgm:t>
        <a:bodyPr/>
        <a:lstStyle/>
        <a:p>
          <a:pPr>
            <a:buFont typeface="Symbol" panose="05050102010706020507" pitchFamily="18" charset="2"/>
            <a:buChar char=""/>
          </a:pPr>
          <a:r>
            <a:rPr lang="en-US" dirty="0"/>
            <a:t>Loans and grants </a:t>
          </a:r>
        </a:p>
      </dgm:t>
    </dgm:pt>
    <dgm:pt modelId="{6A81EA3E-869A-4AC7-A1FF-C8EDE1CCEF5B}" type="parTrans" cxnId="{A28E6412-33C3-4D94-AE40-3DE3C6AC2EDA}">
      <dgm:prSet/>
      <dgm:spPr/>
      <dgm:t>
        <a:bodyPr/>
        <a:lstStyle/>
        <a:p>
          <a:endParaRPr lang="en-US"/>
        </a:p>
      </dgm:t>
    </dgm:pt>
    <dgm:pt modelId="{34A829D5-1A0E-43A1-BE9A-F2B9D1212291}" type="sibTrans" cxnId="{A28E6412-33C3-4D94-AE40-3DE3C6AC2EDA}">
      <dgm:prSet/>
      <dgm:spPr/>
      <dgm:t>
        <a:bodyPr/>
        <a:lstStyle/>
        <a:p>
          <a:endParaRPr lang="en-US"/>
        </a:p>
      </dgm:t>
    </dgm:pt>
    <dgm:pt modelId="{9B2C50E9-DA61-4164-B876-2DF7DC4D62AC}">
      <dgm:prSet/>
      <dgm:spPr/>
      <dgm:t>
        <a:bodyPr/>
        <a:lstStyle/>
        <a:p>
          <a:pPr>
            <a:buFont typeface="Symbol" panose="05050102010706020507" pitchFamily="18" charset="2"/>
            <a:buChar char=""/>
          </a:pPr>
          <a:r>
            <a:rPr lang="en-US" dirty="0"/>
            <a:t>Construction, improvement, or acquisition of facilities and equipment needed to provide broadband service in eligible rural areas that do not have access to at least 10 Mbps downstream and 1 Mbps upstream</a:t>
          </a:r>
        </a:p>
      </dgm:t>
    </dgm:pt>
    <dgm:pt modelId="{0F2D45BD-401F-407E-BA94-B38F39A50A68}" type="parTrans" cxnId="{11F90CEA-ED61-4DF6-A7B9-C414F7A75FF9}">
      <dgm:prSet/>
      <dgm:spPr/>
      <dgm:t>
        <a:bodyPr/>
        <a:lstStyle/>
        <a:p>
          <a:endParaRPr lang="en-US"/>
        </a:p>
      </dgm:t>
    </dgm:pt>
    <dgm:pt modelId="{5B0C642C-C875-43CF-879F-7662EE718B18}" type="sibTrans" cxnId="{11F90CEA-ED61-4DF6-A7B9-C414F7A75FF9}">
      <dgm:prSet/>
      <dgm:spPr/>
      <dgm:t>
        <a:bodyPr/>
        <a:lstStyle/>
        <a:p>
          <a:endParaRPr lang="en-US"/>
        </a:p>
      </dgm:t>
    </dgm:pt>
    <dgm:pt modelId="{F31F8711-8F6E-4172-A908-2D948A5C5164}">
      <dgm:prSet/>
      <dgm:spPr/>
      <dgm:t>
        <a:bodyPr/>
        <a:lstStyle/>
        <a:p>
          <a:pPr>
            <a:buFont typeface="Symbol" panose="05050102010706020507" pitchFamily="18" charset="2"/>
            <a:buChar char=""/>
          </a:pPr>
          <a:r>
            <a:rPr lang="en-US" dirty="0"/>
            <a:t>100% Grant – up to $25,000,000 max grant request</a:t>
          </a:r>
        </a:p>
      </dgm:t>
    </dgm:pt>
    <dgm:pt modelId="{D49ED501-9CEC-4A3C-9107-BD88C7F224A6}" type="parTrans" cxnId="{269E9D35-40BB-4834-93A4-00DB3D358F79}">
      <dgm:prSet/>
      <dgm:spPr/>
      <dgm:t>
        <a:bodyPr/>
        <a:lstStyle/>
        <a:p>
          <a:endParaRPr lang="en-US"/>
        </a:p>
      </dgm:t>
    </dgm:pt>
    <dgm:pt modelId="{7B9400F2-73A3-49DB-80BD-E6208373CA04}" type="sibTrans" cxnId="{269E9D35-40BB-4834-93A4-00DB3D358F79}">
      <dgm:prSet/>
      <dgm:spPr/>
      <dgm:t>
        <a:bodyPr/>
        <a:lstStyle/>
        <a:p>
          <a:endParaRPr lang="en-US"/>
        </a:p>
      </dgm:t>
    </dgm:pt>
    <dgm:pt modelId="{2EEA37E6-3024-4E58-8A80-A9EA44D84B79}">
      <dgm:prSet/>
      <dgm:spPr/>
      <dgm:t>
        <a:bodyPr/>
        <a:lstStyle/>
        <a:p>
          <a:pPr>
            <a:buFont typeface="Symbol" panose="05050102010706020507" pitchFamily="18" charset="2"/>
            <a:buChar char=""/>
          </a:pPr>
          <a:r>
            <a:rPr lang="en-US" dirty="0"/>
            <a:t>50% Loan / 50% Grant – up to $25,000,000 loan and $25,000,000 grant request and loan/grant requests will always be equal</a:t>
          </a:r>
        </a:p>
      </dgm:t>
    </dgm:pt>
    <dgm:pt modelId="{982EB913-286C-427B-8F59-ED1914A8C622}" type="parTrans" cxnId="{D397185E-5254-4476-A949-E5FD148EC919}">
      <dgm:prSet/>
      <dgm:spPr/>
      <dgm:t>
        <a:bodyPr/>
        <a:lstStyle/>
        <a:p>
          <a:endParaRPr lang="en-US"/>
        </a:p>
      </dgm:t>
    </dgm:pt>
    <dgm:pt modelId="{1FCE9EFB-6A7F-4961-BD9E-49E67CF13C83}" type="sibTrans" cxnId="{D397185E-5254-4476-A949-E5FD148EC919}">
      <dgm:prSet/>
      <dgm:spPr/>
      <dgm:t>
        <a:bodyPr/>
        <a:lstStyle/>
        <a:p>
          <a:endParaRPr lang="en-US"/>
        </a:p>
      </dgm:t>
    </dgm:pt>
    <dgm:pt modelId="{A1A6A60D-9E5F-45A4-B320-F51D96864577}">
      <dgm:prSet/>
      <dgm:spPr/>
      <dgm:t>
        <a:bodyPr/>
        <a:lstStyle/>
        <a:p>
          <a:pPr>
            <a:buFont typeface="Symbol" panose="05050102010706020507" pitchFamily="18" charset="2"/>
            <a:buChar char=""/>
          </a:pPr>
          <a:r>
            <a:rPr lang="en-US" dirty="0"/>
            <a:t>100% Loan – up to $50,000,000 max loan request</a:t>
          </a:r>
        </a:p>
      </dgm:t>
    </dgm:pt>
    <dgm:pt modelId="{C846DC2C-FA37-463E-8671-B2B0CAC3ACB6}" type="parTrans" cxnId="{E14522E5-0111-4FA9-9ACD-E5C39DEF2CD0}">
      <dgm:prSet/>
      <dgm:spPr/>
      <dgm:t>
        <a:bodyPr/>
        <a:lstStyle/>
        <a:p>
          <a:endParaRPr lang="en-US"/>
        </a:p>
      </dgm:t>
    </dgm:pt>
    <dgm:pt modelId="{758B8174-C1AA-4D7B-BDF9-CE2611E2A881}" type="sibTrans" cxnId="{E14522E5-0111-4FA9-9ACD-E5C39DEF2CD0}">
      <dgm:prSet/>
      <dgm:spPr/>
      <dgm:t>
        <a:bodyPr/>
        <a:lstStyle/>
        <a:p>
          <a:endParaRPr lang="en-US"/>
        </a:p>
      </dgm:t>
    </dgm:pt>
    <dgm:pt modelId="{068D14C6-762C-4655-A9BD-F8E4DEE3F177}">
      <dgm:prSet/>
      <dgm:spPr/>
      <dgm:t>
        <a:bodyPr/>
        <a:lstStyle/>
        <a:p>
          <a:pPr>
            <a:buFont typeface="Symbol" panose="05050102010706020507" pitchFamily="18" charset="2"/>
            <a:buChar char=""/>
          </a:pPr>
          <a:r>
            <a:rPr lang="en-US" dirty="0"/>
            <a:t>Eligible Applicants</a:t>
          </a:r>
        </a:p>
      </dgm:t>
    </dgm:pt>
    <dgm:pt modelId="{B92AAD8B-1414-40A8-BD96-46E86C4EEED7}" type="parTrans" cxnId="{8316DFAE-3A3A-486D-925E-369AA1D6C92E}">
      <dgm:prSet/>
      <dgm:spPr/>
      <dgm:t>
        <a:bodyPr/>
        <a:lstStyle/>
        <a:p>
          <a:endParaRPr lang="en-US"/>
        </a:p>
      </dgm:t>
    </dgm:pt>
    <dgm:pt modelId="{4A725C05-71CD-4F3C-95B5-5A890BCCF836}" type="sibTrans" cxnId="{8316DFAE-3A3A-486D-925E-369AA1D6C92E}">
      <dgm:prSet/>
      <dgm:spPr/>
      <dgm:t>
        <a:bodyPr/>
        <a:lstStyle/>
        <a:p>
          <a:endParaRPr lang="en-US"/>
        </a:p>
      </dgm:t>
    </dgm:pt>
    <dgm:pt modelId="{3B5D5BC2-32BB-4F0C-93BC-82CFF0D7720E}">
      <dgm:prSet/>
      <dgm:spPr/>
      <dgm:t>
        <a:bodyPr/>
        <a:lstStyle/>
        <a:p>
          <a:pPr>
            <a:buFont typeface="Symbol" panose="05050102010706020507" pitchFamily="18" charset="2"/>
            <a:buChar char=""/>
          </a:pPr>
          <a:r>
            <a:rPr lang="en-US" dirty="0"/>
            <a:t>Cooperatives, non-profits, or mutual associations, for-profit corporations, state or local governments, territory or an Indian tribe </a:t>
          </a:r>
        </a:p>
      </dgm:t>
    </dgm:pt>
    <dgm:pt modelId="{86B70698-035C-46D7-918F-68203687A628}" type="parTrans" cxnId="{23C6BFEE-B647-44B1-88AC-DA4B8A3A382A}">
      <dgm:prSet/>
      <dgm:spPr/>
      <dgm:t>
        <a:bodyPr/>
        <a:lstStyle/>
        <a:p>
          <a:endParaRPr lang="en-US"/>
        </a:p>
      </dgm:t>
    </dgm:pt>
    <dgm:pt modelId="{BF041C26-CA9A-41FE-A5A6-5A867E0E70C3}" type="sibTrans" cxnId="{23C6BFEE-B647-44B1-88AC-DA4B8A3A382A}">
      <dgm:prSet/>
      <dgm:spPr/>
      <dgm:t>
        <a:bodyPr/>
        <a:lstStyle/>
        <a:p>
          <a:endParaRPr lang="en-US"/>
        </a:p>
      </dgm:t>
    </dgm:pt>
    <dgm:pt modelId="{EE528666-8286-4D43-8819-E47444581D16}" type="pres">
      <dgm:prSet presAssocID="{399390AA-A95D-40B1-B61D-AC6E267DB6C0}" presName="Name0" presStyleCnt="0">
        <dgm:presLayoutVars>
          <dgm:dir/>
          <dgm:animLvl val="lvl"/>
          <dgm:resizeHandles val="exact"/>
        </dgm:presLayoutVars>
      </dgm:prSet>
      <dgm:spPr/>
    </dgm:pt>
    <dgm:pt modelId="{93B53993-2E04-4121-9728-499492FC4F92}" type="pres">
      <dgm:prSet presAssocID="{04DD54AB-184E-4BB2-AC4B-21BA1DA1BEC3}" presName="composite" presStyleCnt="0"/>
      <dgm:spPr/>
    </dgm:pt>
    <dgm:pt modelId="{04F425DB-C6F8-43A3-B820-E395DE1BCEBB}" type="pres">
      <dgm:prSet presAssocID="{04DD54AB-184E-4BB2-AC4B-21BA1DA1BEC3}" presName="parTx" presStyleLbl="alignNode1" presStyleIdx="0" presStyleCnt="1">
        <dgm:presLayoutVars>
          <dgm:chMax val="0"/>
          <dgm:chPref val="0"/>
          <dgm:bulletEnabled val="1"/>
        </dgm:presLayoutVars>
      </dgm:prSet>
      <dgm:spPr/>
    </dgm:pt>
    <dgm:pt modelId="{8C0DA456-5CE4-49A5-9AAB-8DE926ECCC04}" type="pres">
      <dgm:prSet presAssocID="{04DD54AB-184E-4BB2-AC4B-21BA1DA1BEC3}" presName="desTx" presStyleLbl="alignAccFollowNode1" presStyleIdx="0" presStyleCnt="1">
        <dgm:presLayoutVars>
          <dgm:bulletEnabled val="1"/>
        </dgm:presLayoutVars>
      </dgm:prSet>
      <dgm:spPr/>
    </dgm:pt>
  </dgm:ptLst>
  <dgm:cxnLst>
    <dgm:cxn modelId="{A28E6412-33C3-4D94-AE40-3DE3C6AC2EDA}" srcId="{04DD54AB-184E-4BB2-AC4B-21BA1DA1BEC3}" destId="{B9BACD52-3DA0-4AE3-9E38-C971A7412883}" srcOrd="0" destOrd="0" parTransId="{6A81EA3E-869A-4AC7-A1FF-C8EDE1CCEF5B}" sibTransId="{34A829D5-1A0E-43A1-BE9A-F2B9D1212291}"/>
    <dgm:cxn modelId="{2FCA6028-2DB6-4C8D-8429-2172D6421690}" type="presOf" srcId="{399390AA-A95D-40B1-B61D-AC6E267DB6C0}" destId="{EE528666-8286-4D43-8819-E47444581D16}" srcOrd="0" destOrd="0" presId="urn:microsoft.com/office/officeart/2005/8/layout/hList1"/>
    <dgm:cxn modelId="{76319033-D507-48DE-B31F-D559881D8EBC}" type="presOf" srcId="{9B2C50E9-DA61-4164-B876-2DF7DC4D62AC}" destId="{8C0DA456-5CE4-49A5-9AAB-8DE926ECCC04}" srcOrd="0" destOrd="1" presId="urn:microsoft.com/office/officeart/2005/8/layout/hList1"/>
    <dgm:cxn modelId="{269E9D35-40BB-4834-93A4-00DB3D358F79}" srcId="{04DD54AB-184E-4BB2-AC4B-21BA1DA1BEC3}" destId="{F31F8711-8F6E-4172-A908-2D948A5C5164}" srcOrd="2" destOrd="0" parTransId="{D49ED501-9CEC-4A3C-9107-BD88C7F224A6}" sibTransId="{7B9400F2-73A3-49DB-80BD-E6208373CA04}"/>
    <dgm:cxn modelId="{D397185E-5254-4476-A949-E5FD148EC919}" srcId="{04DD54AB-184E-4BB2-AC4B-21BA1DA1BEC3}" destId="{2EEA37E6-3024-4E58-8A80-A9EA44D84B79}" srcOrd="3" destOrd="0" parTransId="{982EB913-286C-427B-8F59-ED1914A8C622}" sibTransId="{1FCE9EFB-6A7F-4961-BD9E-49E67CF13C83}"/>
    <dgm:cxn modelId="{5331A157-9A60-4904-B1C4-7A720CB3F7D7}" type="presOf" srcId="{A1A6A60D-9E5F-45A4-B320-F51D96864577}" destId="{8C0DA456-5CE4-49A5-9AAB-8DE926ECCC04}" srcOrd="0" destOrd="4" presId="urn:microsoft.com/office/officeart/2005/8/layout/hList1"/>
    <dgm:cxn modelId="{79AED1A7-147F-439A-B8A9-FC459F263A4B}" type="presOf" srcId="{068D14C6-762C-4655-A9BD-F8E4DEE3F177}" destId="{8C0DA456-5CE4-49A5-9AAB-8DE926ECCC04}" srcOrd="0" destOrd="5" presId="urn:microsoft.com/office/officeart/2005/8/layout/hList1"/>
    <dgm:cxn modelId="{8316DFAE-3A3A-486D-925E-369AA1D6C92E}" srcId="{04DD54AB-184E-4BB2-AC4B-21BA1DA1BEC3}" destId="{068D14C6-762C-4655-A9BD-F8E4DEE3F177}" srcOrd="5" destOrd="0" parTransId="{B92AAD8B-1414-40A8-BD96-46E86C4EEED7}" sibTransId="{4A725C05-71CD-4F3C-95B5-5A890BCCF836}"/>
    <dgm:cxn modelId="{F3A7FFBA-46BE-48B7-ACD1-56BE43B11F16}" type="presOf" srcId="{04DD54AB-184E-4BB2-AC4B-21BA1DA1BEC3}" destId="{04F425DB-C6F8-43A3-B820-E395DE1BCEBB}" srcOrd="0" destOrd="0" presId="urn:microsoft.com/office/officeart/2005/8/layout/hList1"/>
    <dgm:cxn modelId="{525910D0-B2E1-48E6-A957-9FBBC41D4F4C}" type="presOf" srcId="{B9BACD52-3DA0-4AE3-9E38-C971A7412883}" destId="{8C0DA456-5CE4-49A5-9AAB-8DE926ECCC04}" srcOrd="0" destOrd="0" presId="urn:microsoft.com/office/officeart/2005/8/layout/hList1"/>
    <dgm:cxn modelId="{2451FAE2-E6B5-44E5-A58C-D9E40D698583}" type="presOf" srcId="{3B5D5BC2-32BB-4F0C-93BC-82CFF0D7720E}" destId="{8C0DA456-5CE4-49A5-9AAB-8DE926ECCC04}" srcOrd="0" destOrd="6" presId="urn:microsoft.com/office/officeart/2005/8/layout/hList1"/>
    <dgm:cxn modelId="{F7AC57E3-A59D-4DE0-8829-AD96B70A3932}" srcId="{399390AA-A95D-40B1-B61D-AC6E267DB6C0}" destId="{04DD54AB-184E-4BB2-AC4B-21BA1DA1BEC3}" srcOrd="0" destOrd="0" parTransId="{EEB3A2AF-8B13-4695-B98F-D85CBE56C6E0}" sibTransId="{CBCBA5A7-D8B8-44B0-939F-C975CD545A55}"/>
    <dgm:cxn modelId="{E14522E5-0111-4FA9-9ACD-E5C39DEF2CD0}" srcId="{04DD54AB-184E-4BB2-AC4B-21BA1DA1BEC3}" destId="{A1A6A60D-9E5F-45A4-B320-F51D96864577}" srcOrd="4" destOrd="0" parTransId="{C846DC2C-FA37-463E-8671-B2B0CAC3ACB6}" sibTransId="{758B8174-C1AA-4D7B-BDF9-CE2611E2A881}"/>
    <dgm:cxn modelId="{11F90CEA-ED61-4DF6-A7B9-C414F7A75FF9}" srcId="{04DD54AB-184E-4BB2-AC4B-21BA1DA1BEC3}" destId="{9B2C50E9-DA61-4164-B876-2DF7DC4D62AC}" srcOrd="1" destOrd="0" parTransId="{0F2D45BD-401F-407E-BA94-B38F39A50A68}" sibTransId="{5B0C642C-C875-43CF-879F-7662EE718B18}"/>
    <dgm:cxn modelId="{23C6BFEE-B647-44B1-88AC-DA4B8A3A382A}" srcId="{068D14C6-762C-4655-A9BD-F8E4DEE3F177}" destId="{3B5D5BC2-32BB-4F0C-93BC-82CFF0D7720E}" srcOrd="0" destOrd="0" parTransId="{86B70698-035C-46D7-918F-68203687A628}" sibTransId="{BF041C26-CA9A-41FE-A5A6-5A867E0E70C3}"/>
    <dgm:cxn modelId="{6687F3F2-8931-4C56-9277-68EEDA752D4F}" type="presOf" srcId="{2EEA37E6-3024-4E58-8A80-A9EA44D84B79}" destId="{8C0DA456-5CE4-49A5-9AAB-8DE926ECCC04}" srcOrd="0" destOrd="3" presId="urn:microsoft.com/office/officeart/2005/8/layout/hList1"/>
    <dgm:cxn modelId="{7CA471FE-9EE1-45E4-8ECD-D6C805EAF120}" type="presOf" srcId="{F31F8711-8F6E-4172-A908-2D948A5C5164}" destId="{8C0DA456-5CE4-49A5-9AAB-8DE926ECCC04}" srcOrd="0" destOrd="2" presId="urn:microsoft.com/office/officeart/2005/8/layout/hList1"/>
    <dgm:cxn modelId="{921C3982-EC78-4966-9ED2-DED2F9CAC13E}" type="presParOf" srcId="{EE528666-8286-4D43-8819-E47444581D16}" destId="{93B53993-2E04-4121-9728-499492FC4F92}" srcOrd="0" destOrd="0" presId="urn:microsoft.com/office/officeart/2005/8/layout/hList1"/>
    <dgm:cxn modelId="{2899A6C4-A8BC-4B69-B067-E322380461FE}" type="presParOf" srcId="{93B53993-2E04-4121-9728-499492FC4F92}" destId="{04F425DB-C6F8-43A3-B820-E395DE1BCEBB}" srcOrd="0" destOrd="0" presId="urn:microsoft.com/office/officeart/2005/8/layout/hList1"/>
    <dgm:cxn modelId="{DA6C53F4-1EDC-4112-80DC-65785E16A9B2}" type="presParOf" srcId="{93B53993-2E04-4121-9728-499492FC4F92}" destId="{8C0DA456-5CE4-49A5-9AAB-8DE926ECCC0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0E83087-DC33-40C9-8CEC-0AB6E9D1B5F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B63DF34B-7BC2-47FB-95DC-35DB5AB54447}">
      <dgm:prSet phldrT="[Text]"/>
      <dgm:spPr/>
      <dgm:t>
        <a:bodyPr/>
        <a:lstStyle/>
        <a:p>
          <a:r>
            <a:rPr lang="en-US" dirty="0"/>
            <a:t>USDA DLT Case Studies</a:t>
          </a:r>
        </a:p>
      </dgm:t>
    </dgm:pt>
    <dgm:pt modelId="{DFF53E14-F455-40F3-9D26-A4A5C7F60EDD}" type="parTrans" cxnId="{DD1C7849-7AA9-4998-96F9-DAB77CE4254D}">
      <dgm:prSet/>
      <dgm:spPr/>
      <dgm:t>
        <a:bodyPr/>
        <a:lstStyle/>
        <a:p>
          <a:endParaRPr lang="en-US"/>
        </a:p>
      </dgm:t>
    </dgm:pt>
    <dgm:pt modelId="{5E05BC18-99D8-4512-8602-906245865EE8}" type="sibTrans" cxnId="{DD1C7849-7AA9-4998-96F9-DAB77CE4254D}">
      <dgm:prSet/>
      <dgm:spPr/>
      <dgm:t>
        <a:bodyPr/>
        <a:lstStyle/>
        <a:p>
          <a:endParaRPr lang="en-US"/>
        </a:p>
      </dgm:t>
    </dgm:pt>
    <dgm:pt modelId="{AE0CA132-346B-4CE3-99FD-6B5DB5E44FF6}">
      <dgm:prSet/>
      <dgm:spPr/>
      <dgm:t>
        <a:bodyPr/>
        <a:lstStyle/>
        <a:p>
          <a:r>
            <a:rPr lang="en-US"/>
            <a:t>Owensboro Health Inc. received $460,820 grant to install telemedicine equipment at 10 sites in Kentucky and Indiana. The equipment expands health care resources to ~35,000 residents, including ~2,000 patients.</a:t>
          </a:r>
        </a:p>
      </dgm:t>
    </dgm:pt>
    <dgm:pt modelId="{AEE148C4-AACF-4A1C-8F8E-69E4BA8EA2C0}" type="parTrans" cxnId="{8F8A20BF-5057-4BF4-96D4-38576C8AEE9B}">
      <dgm:prSet/>
      <dgm:spPr/>
      <dgm:t>
        <a:bodyPr/>
        <a:lstStyle/>
        <a:p>
          <a:endParaRPr lang="en-US"/>
        </a:p>
      </dgm:t>
    </dgm:pt>
    <dgm:pt modelId="{C345460F-0745-4614-963F-BA29183BCE0D}" type="sibTrans" cxnId="{8F8A20BF-5057-4BF4-96D4-38576C8AEE9B}">
      <dgm:prSet/>
      <dgm:spPr/>
      <dgm:t>
        <a:bodyPr/>
        <a:lstStyle/>
        <a:p>
          <a:endParaRPr lang="en-US"/>
        </a:p>
      </dgm:t>
    </dgm:pt>
    <dgm:pt modelId="{02B1E88D-503A-4442-8344-D393D868C4A1}">
      <dgm:prSet/>
      <dgm:spPr/>
      <dgm:t>
        <a:bodyPr/>
        <a:lstStyle/>
        <a:p>
          <a:r>
            <a:rPr lang="en-US"/>
            <a:t>Lisbon (OH) Exempted Village School District received $323,478 to create distance learning network at 8 sites in Columbiana County. District is offering classes and behavioral health services to 850 students.</a:t>
          </a:r>
        </a:p>
      </dgm:t>
    </dgm:pt>
    <dgm:pt modelId="{72CD283A-7E58-4C92-A6A6-462BDE351F8E}" type="parTrans" cxnId="{A9BCA6BD-55B5-4246-A88F-2FA9CAE7B7D4}">
      <dgm:prSet/>
      <dgm:spPr/>
      <dgm:t>
        <a:bodyPr/>
        <a:lstStyle/>
        <a:p>
          <a:endParaRPr lang="en-US"/>
        </a:p>
      </dgm:t>
    </dgm:pt>
    <dgm:pt modelId="{3E4248F0-9A21-4BB1-AE36-5D22E9C7B489}" type="sibTrans" cxnId="{A9BCA6BD-55B5-4246-A88F-2FA9CAE7B7D4}">
      <dgm:prSet/>
      <dgm:spPr/>
      <dgm:t>
        <a:bodyPr/>
        <a:lstStyle/>
        <a:p>
          <a:endParaRPr lang="en-US"/>
        </a:p>
      </dgm:t>
    </dgm:pt>
    <dgm:pt modelId="{06AE3DB5-426D-47ED-9BB8-289FF384CC5A}">
      <dgm:prSet/>
      <dgm:spPr/>
      <dgm:t>
        <a:bodyPr/>
        <a:lstStyle/>
        <a:p>
          <a:r>
            <a:rPr lang="en-US" dirty="0"/>
            <a:t>USDA Rural Broadband Case Study</a:t>
          </a:r>
        </a:p>
      </dgm:t>
    </dgm:pt>
    <dgm:pt modelId="{EB630D94-0DF3-443A-A817-6D1A822F6093}" type="parTrans" cxnId="{8B297220-B720-482D-A125-2AC6E02B275B}">
      <dgm:prSet/>
      <dgm:spPr/>
      <dgm:t>
        <a:bodyPr/>
        <a:lstStyle/>
        <a:p>
          <a:endParaRPr lang="en-US"/>
        </a:p>
      </dgm:t>
    </dgm:pt>
    <dgm:pt modelId="{AE3C7E8C-84E7-46D9-888E-4FBAFCE86648}" type="sibTrans" cxnId="{8B297220-B720-482D-A125-2AC6E02B275B}">
      <dgm:prSet/>
      <dgm:spPr/>
      <dgm:t>
        <a:bodyPr/>
        <a:lstStyle/>
        <a:p>
          <a:endParaRPr lang="en-US"/>
        </a:p>
      </dgm:t>
    </dgm:pt>
    <dgm:pt modelId="{898E1B99-EE9D-4154-84F8-84F2EF81CE18}">
      <dgm:prSet/>
      <dgm:spPr/>
      <dgm:t>
        <a:bodyPr/>
        <a:lstStyle/>
        <a:p>
          <a:r>
            <a:rPr lang="en-US" dirty="0"/>
            <a:t>Logan Telephone Cooperative Inc. received a $34.4 M USDA Telecommunications Program loan to upgrade a FTTH system in Butler, Logan and Muhlenberg counties in southwestern Kentucky</a:t>
          </a:r>
        </a:p>
      </dgm:t>
    </dgm:pt>
    <dgm:pt modelId="{63D456C7-A44C-420D-A223-552743CCBC5F}" type="parTrans" cxnId="{BFF10835-5732-4893-BF85-029D0C53803A}">
      <dgm:prSet/>
      <dgm:spPr/>
      <dgm:t>
        <a:bodyPr/>
        <a:lstStyle/>
        <a:p>
          <a:endParaRPr lang="en-US"/>
        </a:p>
      </dgm:t>
    </dgm:pt>
    <dgm:pt modelId="{47784273-CFF9-4BF0-92B1-79F83DE38A14}" type="sibTrans" cxnId="{BFF10835-5732-4893-BF85-029D0C53803A}">
      <dgm:prSet/>
      <dgm:spPr/>
      <dgm:t>
        <a:bodyPr/>
        <a:lstStyle/>
        <a:p>
          <a:endParaRPr lang="en-US"/>
        </a:p>
      </dgm:t>
    </dgm:pt>
    <dgm:pt modelId="{1BBD6900-8B98-4DFD-A9C1-20992576CC89}">
      <dgm:prSet/>
      <dgm:spPr/>
      <dgm:t>
        <a:bodyPr/>
        <a:lstStyle/>
        <a:p>
          <a:r>
            <a:rPr lang="en-US" dirty="0"/>
            <a:t>Morton County, N.D., USDA is partnering with BEK Communications Cooperative to provide an $844,000 Community Connect Program grant for a 49-mile Fiber-to-the-Home network will bring high-speed broadband to 125 underserved households</a:t>
          </a:r>
        </a:p>
      </dgm:t>
    </dgm:pt>
    <dgm:pt modelId="{C7473928-EB65-403E-8CE6-512BD2A3AB02}" type="parTrans" cxnId="{81450E02-8A34-41E8-AB8D-64657A052E24}">
      <dgm:prSet/>
      <dgm:spPr/>
      <dgm:t>
        <a:bodyPr/>
        <a:lstStyle/>
        <a:p>
          <a:endParaRPr lang="en-US"/>
        </a:p>
      </dgm:t>
    </dgm:pt>
    <dgm:pt modelId="{2A6B8F0A-3AE9-4158-BB96-54A9E93E49C4}" type="sibTrans" cxnId="{81450E02-8A34-41E8-AB8D-64657A052E24}">
      <dgm:prSet/>
      <dgm:spPr/>
      <dgm:t>
        <a:bodyPr/>
        <a:lstStyle/>
        <a:p>
          <a:endParaRPr lang="en-US"/>
        </a:p>
      </dgm:t>
    </dgm:pt>
    <dgm:pt modelId="{34DD4D34-01F2-46DF-A1BA-62DB7475FB11}">
      <dgm:prSet/>
      <dgm:spPr/>
      <dgm:t>
        <a:bodyPr/>
        <a:lstStyle/>
        <a:p>
          <a:r>
            <a:rPr lang="en-US" dirty="0"/>
            <a:t>SW Virginia, iGo Technology Inc. received a $3 M Community Connect grant to bring enhanced broadband opportunities to 820 homes and businesses giving the Bee Community Center, in the town of Bee in Dickenson County, free broadband for two years</a:t>
          </a:r>
        </a:p>
      </dgm:t>
    </dgm:pt>
    <dgm:pt modelId="{395FEF00-1753-422E-97BC-D737B5AD5277}" type="parTrans" cxnId="{31A23B86-3EF7-4203-88BF-063AD2C57442}">
      <dgm:prSet/>
      <dgm:spPr/>
      <dgm:t>
        <a:bodyPr/>
        <a:lstStyle/>
        <a:p>
          <a:endParaRPr lang="en-US"/>
        </a:p>
      </dgm:t>
    </dgm:pt>
    <dgm:pt modelId="{E1370BA4-2880-4E60-BF77-C66B14484A10}" type="sibTrans" cxnId="{31A23B86-3EF7-4203-88BF-063AD2C57442}">
      <dgm:prSet/>
      <dgm:spPr/>
      <dgm:t>
        <a:bodyPr/>
        <a:lstStyle/>
        <a:p>
          <a:endParaRPr lang="en-US"/>
        </a:p>
      </dgm:t>
    </dgm:pt>
    <dgm:pt modelId="{3B5F8A06-2EEF-4333-B424-0450E7DACFC9}" type="pres">
      <dgm:prSet presAssocID="{40E83087-DC33-40C9-8CEC-0AB6E9D1B5FB}" presName="Name0" presStyleCnt="0">
        <dgm:presLayoutVars>
          <dgm:dir/>
          <dgm:animLvl val="lvl"/>
          <dgm:resizeHandles val="exact"/>
        </dgm:presLayoutVars>
      </dgm:prSet>
      <dgm:spPr/>
    </dgm:pt>
    <dgm:pt modelId="{87CB3C45-E0B5-4C71-94E5-653D26B4ACBF}" type="pres">
      <dgm:prSet presAssocID="{B63DF34B-7BC2-47FB-95DC-35DB5AB54447}" presName="composite" presStyleCnt="0"/>
      <dgm:spPr/>
    </dgm:pt>
    <dgm:pt modelId="{A295243F-4486-4CFC-A945-5B21FE04BEFD}" type="pres">
      <dgm:prSet presAssocID="{B63DF34B-7BC2-47FB-95DC-35DB5AB54447}" presName="parTx" presStyleLbl="alignNode1" presStyleIdx="0" presStyleCnt="2">
        <dgm:presLayoutVars>
          <dgm:chMax val="0"/>
          <dgm:chPref val="0"/>
          <dgm:bulletEnabled val="1"/>
        </dgm:presLayoutVars>
      </dgm:prSet>
      <dgm:spPr/>
    </dgm:pt>
    <dgm:pt modelId="{FED3AC85-A778-4809-B027-06B21F1A8AE7}" type="pres">
      <dgm:prSet presAssocID="{B63DF34B-7BC2-47FB-95DC-35DB5AB54447}" presName="desTx" presStyleLbl="alignAccFollowNode1" presStyleIdx="0" presStyleCnt="2">
        <dgm:presLayoutVars>
          <dgm:bulletEnabled val="1"/>
        </dgm:presLayoutVars>
      </dgm:prSet>
      <dgm:spPr/>
    </dgm:pt>
    <dgm:pt modelId="{4EDD0587-1383-4398-94CC-AAE603472D20}" type="pres">
      <dgm:prSet presAssocID="{5E05BC18-99D8-4512-8602-906245865EE8}" presName="space" presStyleCnt="0"/>
      <dgm:spPr/>
    </dgm:pt>
    <dgm:pt modelId="{2927BD39-AFDC-4D48-B0D4-39DBE5C81D51}" type="pres">
      <dgm:prSet presAssocID="{06AE3DB5-426D-47ED-9BB8-289FF384CC5A}" presName="composite" presStyleCnt="0"/>
      <dgm:spPr/>
    </dgm:pt>
    <dgm:pt modelId="{0AB3461F-D93D-4F5F-ACE9-60067C0E91A1}" type="pres">
      <dgm:prSet presAssocID="{06AE3DB5-426D-47ED-9BB8-289FF384CC5A}" presName="parTx" presStyleLbl="alignNode1" presStyleIdx="1" presStyleCnt="2">
        <dgm:presLayoutVars>
          <dgm:chMax val="0"/>
          <dgm:chPref val="0"/>
          <dgm:bulletEnabled val="1"/>
        </dgm:presLayoutVars>
      </dgm:prSet>
      <dgm:spPr/>
    </dgm:pt>
    <dgm:pt modelId="{BFC8CF94-9F1B-45E5-AD4F-21E7C584FF85}" type="pres">
      <dgm:prSet presAssocID="{06AE3DB5-426D-47ED-9BB8-289FF384CC5A}" presName="desTx" presStyleLbl="alignAccFollowNode1" presStyleIdx="1" presStyleCnt="2">
        <dgm:presLayoutVars>
          <dgm:bulletEnabled val="1"/>
        </dgm:presLayoutVars>
      </dgm:prSet>
      <dgm:spPr/>
    </dgm:pt>
  </dgm:ptLst>
  <dgm:cxnLst>
    <dgm:cxn modelId="{81450E02-8A34-41E8-AB8D-64657A052E24}" srcId="{06AE3DB5-426D-47ED-9BB8-289FF384CC5A}" destId="{1BBD6900-8B98-4DFD-A9C1-20992576CC89}" srcOrd="1" destOrd="0" parTransId="{C7473928-EB65-403E-8CE6-512BD2A3AB02}" sibTransId="{2A6B8F0A-3AE9-4158-BB96-54A9E93E49C4}"/>
    <dgm:cxn modelId="{97699614-7720-4C1F-BDBF-C3F28B3AEA10}" type="presOf" srcId="{1BBD6900-8B98-4DFD-A9C1-20992576CC89}" destId="{BFC8CF94-9F1B-45E5-AD4F-21E7C584FF85}" srcOrd="0" destOrd="1" presId="urn:microsoft.com/office/officeart/2005/8/layout/hList1"/>
    <dgm:cxn modelId="{8B297220-B720-482D-A125-2AC6E02B275B}" srcId="{40E83087-DC33-40C9-8CEC-0AB6E9D1B5FB}" destId="{06AE3DB5-426D-47ED-9BB8-289FF384CC5A}" srcOrd="1" destOrd="0" parTransId="{EB630D94-0DF3-443A-A817-6D1A822F6093}" sibTransId="{AE3C7E8C-84E7-46D9-888E-4FBAFCE86648}"/>
    <dgm:cxn modelId="{BFF10835-5732-4893-BF85-029D0C53803A}" srcId="{06AE3DB5-426D-47ED-9BB8-289FF384CC5A}" destId="{898E1B99-EE9D-4154-84F8-84F2EF81CE18}" srcOrd="0" destOrd="0" parTransId="{63D456C7-A44C-420D-A223-552743CCBC5F}" sibTransId="{47784273-CFF9-4BF0-92B1-79F83DE38A14}"/>
    <dgm:cxn modelId="{6FEC8246-D4E3-465A-8C2B-0FEDFB3EB3B4}" type="presOf" srcId="{B63DF34B-7BC2-47FB-95DC-35DB5AB54447}" destId="{A295243F-4486-4CFC-A945-5B21FE04BEFD}" srcOrd="0" destOrd="0" presId="urn:microsoft.com/office/officeart/2005/8/layout/hList1"/>
    <dgm:cxn modelId="{DD1C7849-7AA9-4998-96F9-DAB77CE4254D}" srcId="{40E83087-DC33-40C9-8CEC-0AB6E9D1B5FB}" destId="{B63DF34B-7BC2-47FB-95DC-35DB5AB54447}" srcOrd="0" destOrd="0" parTransId="{DFF53E14-F455-40F3-9D26-A4A5C7F60EDD}" sibTransId="{5E05BC18-99D8-4512-8602-906245865EE8}"/>
    <dgm:cxn modelId="{7698F277-381F-4186-87D8-7CFA690D3A31}" type="presOf" srcId="{898E1B99-EE9D-4154-84F8-84F2EF81CE18}" destId="{BFC8CF94-9F1B-45E5-AD4F-21E7C584FF85}" srcOrd="0" destOrd="0" presId="urn:microsoft.com/office/officeart/2005/8/layout/hList1"/>
    <dgm:cxn modelId="{8C6A8681-FABF-49B5-A066-7870392B4066}" type="presOf" srcId="{02B1E88D-503A-4442-8344-D393D868C4A1}" destId="{FED3AC85-A778-4809-B027-06B21F1A8AE7}" srcOrd="0" destOrd="1" presId="urn:microsoft.com/office/officeart/2005/8/layout/hList1"/>
    <dgm:cxn modelId="{31A23B86-3EF7-4203-88BF-063AD2C57442}" srcId="{06AE3DB5-426D-47ED-9BB8-289FF384CC5A}" destId="{34DD4D34-01F2-46DF-A1BA-62DB7475FB11}" srcOrd="2" destOrd="0" parTransId="{395FEF00-1753-422E-97BC-D737B5AD5277}" sibTransId="{E1370BA4-2880-4E60-BF77-C66B14484A10}"/>
    <dgm:cxn modelId="{929DD197-A479-481B-B330-4ABEA2B4E86B}" type="presOf" srcId="{34DD4D34-01F2-46DF-A1BA-62DB7475FB11}" destId="{BFC8CF94-9F1B-45E5-AD4F-21E7C584FF85}" srcOrd="0" destOrd="2" presId="urn:microsoft.com/office/officeart/2005/8/layout/hList1"/>
    <dgm:cxn modelId="{E969F69A-B743-4242-8992-515354021785}" type="presOf" srcId="{40E83087-DC33-40C9-8CEC-0AB6E9D1B5FB}" destId="{3B5F8A06-2EEF-4333-B424-0450E7DACFC9}" srcOrd="0" destOrd="0" presId="urn:microsoft.com/office/officeart/2005/8/layout/hList1"/>
    <dgm:cxn modelId="{A9BCA6BD-55B5-4246-A88F-2FA9CAE7B7D4}" srcId="{B63DF34B-7BC2-47FB-95DC-35DB5AB54447}" destId="{02B1E88D-503A-4442-8344-D393D868C4A1}" srcOrd="1" destOrd="0" parTransId="{72CD283A-7E58-4C92-A6A6-462BDE351F8E}" sibTransId="{3E4248F0-9A21-4BB1-AE36-5D22E9C7B489}"/>
    <dgm:cxn modelId="{8F8A20BF-5057-4BF4-96D4-38576C8AEE9B}" srcId="{B63DF34B-7BC2-47FB-95DC-35DB5AB54447}" destId="{AE0CA132-346B-4CE3-99FD-6B5DB5E44FF6}" srcOrd="0" destOrd="0" parTransId="{AEE148C4-AACF-4A1C-8F8E-69E4BA8EA2C0}" sibTransId="{C345460F-0745-4614-963F-BA29183BCE0D}"/>
    <dgm:cxn modelId="{3364A2E7-C46B-4ED9-9508-FCC7EE37BD50}" type="presOf" srcId="{06AE3DB5-426D-47ED-9BB8-289FF384CC5A}" destId="{0AB3461F-D93D-4F5F-ACE9-60067C0E91A1}" srcOrd="0" destOrd="0" presId="urn:microsoft.com/office/officeart/2005/8/layout/hList1"/>
    <dgm:cxn modelId="{4578DBF7-61A4-470A-A760-FED4CE603803}" type="presOf" srcId="{AE0CA132-346B-4CE3-99FD-6B5DB5E44FF6}" destId="{FED3AC85-A778-4809-B027-06B21F1A8AE7}" srcOrd="0" destOrd="0" presId="urn:microsoft.com/office/officeart/2005/8/layout/hList1"/>
    <dgm:cxn modelId="{BB62A47C-C32D-4F08-8745-C08F562F66A4}" type="presParOf" srcId="{3B5F8A06-2EEF-4333-B424-0450E7DACFC9}" destId="{87CB3C45-E0B5-4C71-94E5-653D26B4ACBF}" srcOrd="0" destOrd="0" presId="urn:microsoft.com/office/officeart/2005/8/layout/hList1"/>
    <dgm:cxn modelId="{012D3C7A-C3F5-4B32-B579-48C0AA3221FA}" type="presParOf" srcId="{87CB3C45-E0B5-4C71-94E5-653D26B4ACBF}" destId="{A295243F-4486-4CFC-A945-5B21FE04BEFD}" srcOrd="0" destOrd="0" presId="urn:microsoft.com/office/officeart/2005/8/layout/hList1"/>
    <dgm:cxn modelId="{8589863C-D8CE-4539-87CA-ED00C0BC151B}" type="presParOf" srcId="{87CB3C45-E0B5-4C71-94E5-653D26B4ACBF}" destId="{FED3AC85-A778-4809-B027-06B21F1A8AE7}" srcOrd="1" destOrd="0" presId="urn:microsoft.com/office/officeart/2005/8/layout/hList1"/>
    <dgm:cxn modelId="{65E3E31E-938D-44CD-833F-F000366D0F24}" type="presParOf" srcId="{3B5F8A06-2EEF-4333-B424-0450E7DACFC9}" destId="{4EDD0587-1383-4398-94CC-AAE603472D20}" srcOrd="1" destOrd="0" presId="urn:microsoft.com/office/officeart/2005/8/layout/hList1"/>
    <dgm:cxn modelId="{6A67588B-DB80-4F18-BA4F-F6106DF2E556}" type="presParOf" srcId="{3B5F8A06-2EEF-4333-B424-0450E7DACFC9}" destId="{2927BD39-AFDC-4D48-B0D4-39DBE5C81D51}" srcOrd="2" destOrd="0" presId="urn:microsoft.com/office/officeart/2005/8/layout/hList1"/>
    <dgm:cxn modelId="{4FE174F4-20E0-4239-9F56-68D36DAC43A1}" type="presParOf" srcId="{2927BD39-AFDC-4D48-B0D4-39DBE5C81D51}" destId="{0AB3461F-D93D-4F5F-ACE9-60067C0E91A1}" srcOrd="0" destOrd="0" presId="urn:microsoft.com/office/officeart/2005/8/layout/hList1"/>
    <dgm:cxn modelId="{4F783BA7-7663-48A7-B89D-88032ED65321}" type="presParOf" srcId="{2927BD39-AFDC-4D48-B0D4-39DBE5C81D51}" destId="{BFC8CF94-9F1B-45E5-AD4F-21E7C584FF8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5E4FEF5-90BE-45F1-9705-4ED65C86003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BBDE81A5-BC69-4D78-8E34-2FD4DE9189F6}">
      <dgm:prSet phldrT="[Text]"/>
      <dgm:spPr/>
      <dgm:t>
        <a:bodyPr/>
        <a:lstStyle/>
        <a:p>
          <a:r>
            <a:rPr lang="en-US" dirty="0"/>
            <a:t>Federal Stimulus “3.5” Overview</a:t>
          </a:r>
        </a:p>
      </dgm:t>
    </dgm:pt>
    <dgm:pt modelId="{EAC420E8-D04E-4ABF-83AC-36ADF87AB284}" type="parTrans" cxnId="{C4F2A54E-C35F-4B16-808D-21623A520BB0}">
      <dgm:prSet/>
      <dgm:spPr/>
      <dgm:t>
        <a:bodyPr/>
        <a:lstStyle/>
        <a:p>
          <a:endParaRPr lang="en-US"/>
        </a:p>
      </dgm:t>
    </dgm:pt>
    <dgm:pt modelId="{9DE1E37D-6962-490E-9607-DDBB55D3A420}" type="sibTrans" cxnId="{C4F2A54E-C35F-4B16-808D-21623A520BB0}">
      <dgm:prSet/>
      <dgm:spPr/>
      <dgm:t>
        <a:bodyPr/>
        <a:lstStyle/>
        <a:p>
          <a:endParaRPr lang="en-US"/>
        </a:p>
      </dgm:t>
    </dgm:pt>
    <dgm:pt modelId="{618E7981-6AFA-4DD0-B48A-692488924663}">
      <dgm:prSet/>
      <dgm:spPr/>
      <dgm:t>
        <a:bodyPr/>
        <a:lstStyle/>
        <a:p>
          <a:r>
            <a:rPr lang="en-US"/>
            <a:t>$484 B in COVID 19 federal stimulus “3.5” funding</a:t>
          </a:r>
        </a:p>
      </dgm:t>
    </dgm:pt>
    <dgm:pt modelId="{B04F5894-2E06-40D3-BF5E-7FF5ACBF1893}" type="parTrans" cxnId="{B2E362C7-574C-4E6A-804C-22A746137336}">
      <dgm:prSet/>
      <dgm:spPr/>
      <dgm:t>
        <a:bodyPr/>
        <a:lstStyle/>
        <a:p>
          <a:endParaRPr lang="en-US"/>
        </a:p>
      </dgm:t>
    </dgm:pt>
    <dgm:pt modelId="{C57090C1-5A56-44AE-96DE-891F6A7C5272}" type="sibTrans" cxnId="{B2E362C7-574C-4E6A-804C-22A746137336}">
      <dgm:prSet/>
      <dgm:spPr/>
      <dgm:t>
        <a:bodyPr/>
        <a:lstStyle/>
        <a:p>
          <a:endParaRPr lang="en-US"/>
        </a:p>
      </dgm:t>
    </dgm:pt>
    <dgm:pt modelId="{FF9E496A-0DA8-45E4-90B9-3D36646787F2}">
      <dgm:prSet/>
      <dgm:spPr/>
      <dgm:t>
        <a:bodyPr/>
        <a:lstStyle/>
        <a:p>
          <a:r>
            <a:rPr lang="en-US"/>
            <a:t>$321 B replenishing Paycheck Protection Program</a:t>
          </a:r>
        </a:p>
      </dgm:t>
    </dgm:pt>
    <dgm:pt modelId="{39E24B44-0195-4A6B-8D56-F5936527EE83}" type="parTrans" cxnId="{FAB9C8CC-6A92-44D0-ABD9-833990CCBF34}">
      <dgm:prSet/>
      <dgm:spPr/>
      <dgm:t>
        <a:bodyPr/>
        <a:lstStyle/>
        <a:p>
          <a:endParaRPr lang="en-US"/>
        </a:p>
      </dgm:t>
    </dgm:pt>
    <dgm:pt modelId="{28D2A55D-793C-4B0E-87E9-4A2F494D712D}" type="sibTrans" cxnId="{FAB9C8CC-6A92-44D0-ABD9-833990CCBF34}">
      <dgm:prSet/>
      <dgm:spPr/>
      <dgm:t>
        <a:bodyPr/>
        <a:lstStyle/>
        <a:p>
          <a:endParaRPr lang="en-US"/>
        </a:p>
      </dgm:t>
    </dgm:pt>
    <dgm:pt modelId="{24736B64-6BB5-4A9F-8813-16EBCB0B58B5}">
      <dgm:prSet/>
      <dgm:spPr/>
      <dgm:t>
        <a:bodyPr/>
        <a:lstStyle/>
        <a:p>
          <a:r>
            <a:rPr lang="en-US"/>
            <a:t>$60 B set aside for underbanked businesses</a:t>
          </a:r>
        </a:p>
      </dgm:t>
    </dgm:pt>
    <dgm:pt modelId="{40847ABE-E9DC-4824-9907-E50614E8123C}" type="parTrans" cxnId="{123766A4-7E54-4EF2-BE35-B3182624260B}">
      <dgm:prSet/>
      <dgm:spPr/>
      <dgm:t>
        <a:bodyPr/>
        <a:lstStyle/>
        <a:p>
          <a:endParaRPr lang="en-US"/>
        </a:p>
      </dgm:t>
    </dgm:pt>
    <dgm:pt modelId="{DDBA3DC4-76E0-4888-8BCE-70135A10CDAB}" type="sibTrans" cxnId="{123766A4-7E54-4EF2-BE35-B3182624260B}">
      <dgm:prSet/>
      <dgm:spPr/>
      <dgm:t>
        <a:bodyPr/>
        <a:lstStyle/>
        <a:p>
          <a:endParaRPr lang="en-US"/>
        </a:p>
      </dgm:t>
    </dgm:pt>
    <dgm:pt modelId="{7D2C4F5E-937D-4B35-AA7A-C9EA3FA3BB2E}">
      <dgm:prSet/>
      <dgm:spPr/>
      <dgm:t>
        <a:bodyPr/>
        <a:lstStyle/>
        <a:p>
          <a:r>
            <a:rPr lang="en-US"/>
            <a:t>$250 B unrestricted</a:t>
          </a:r>
        </a:p>
      </dgm:t>
    </dgm:pt>
    <dgm:pt modelId="{9D20A006-2A65-4D6B-B0A0-52A559C2970E}" type="parTrans" cxnId="{520C167D-1322-45BE-ADB4-8FEED8EB75A5}">
      <dgm:prSet/>
      <dgm:spPr/>
      <dgm:t>
        <a:bodyPr/>
        <a:lstStyle/>
        <a:p>
          <a:endParaRPr lang="en-US"/>
        </a:p>
      </dgm:t>
    </dgm:pt>
    <dgm:pt modelId="{946F9E69-520B-401D-982C-EE4485AF88DC}" type="sibTrans" cxnId="{520C167D-1322-45BE-ADB4-8FEED8EB75A5}">
      <dgm:prSet/>
      <dgm:spPr/>
      <dgm:t>
        <a:bodyPr/>
        <a:lstStyle/>
        <a:p>
          <a:endParaRPr lang="en-US"/>
        </a:p>
      </dgm:t>
    </dgm:pt>
    <dgm:pt modelId="{0ACA628F-5E5E-4AC5-B892-330FAB0F1842}">
      <dgm:prSet/>
      <dgm:spPr/>
      <dgm:t>
        <a:bodyPr/>
        <a:lstStyle/>
        <a:p>
          <a:r>
            <a:rPr lang="en-US"/>
            <a:t>$60 B in additional SBA EIDL funding for loans ($50 B) and grants ($10 B)</a:t>
          </a:r>
        </a:p>
      </dgm:t>
    </dgm:pt>
    <dgm:pt modelId="{CF03FCF5-DBFB-4CA1-A620-FD9B86A45034}" type="parTrans" cxnId="{A69ECE67-D3FC-42E4-B509-4DD41D85AD9C}">
      <dgm:prSet/>
      <dgm:spPr/>
      <dgm:t>
        <a:bodyPr/>
        <a:lstStyle/>
        <a:p>
          <a:endParaRPr lang="en-US"/>
        </a:p>
      </dgm:t>
    </dgm:pt>
    <dgm:pt modelId="{5044FF02-5F7E-4550-A7FF-8F2528FDD423}" type="sibTrans" cxnId="{A69ECE67-D3FC-42E4-B509-4DD41D85AD9C}">
      <dgm:prSet/>
      <dgm:spPr/>
      <dgm:t>
        <a:bodyPr/>
        <a:lstStyle/>
        <a:p>
          <a:endParaRPr lang="en-US"/>
        </a:p>
      </dgm:t>
    </dgm:pt>
    <dgm:pt modelId="{F05219F8-BB5B-498D-AD40-94F3D976B88B}">
      <dgm:prSet/>
      <dgm:spPr/>
      <dgm:t>
        <a:bodyPr/>
        <a:lstStyle/>
        <a:p>
          <a:r>
            <a:rPr lang="en-US"/>
            <a:t>$75 B for hospitals to cover increased expenses and lost revenue</a:t>
          </a:r>
        </a:p>
      </dgm:t>
    </dgm:pt>
    <dgm:pt modelId="{949D8771-D79A-4BE0-A3F1-FA8CDD54BE5B}" type="parTrans" cxnId="{62F2B65E-2B7B-438A-9F52-1979BD063901}">
      <dgm:prSet/>
      <dgm:spPr/>
      <dgm:t>
        <a:bodyPr/>
        <a:lstStyle/>
        <a:p>
          <a:endParaRPr lang="en-US"/>
        </a:p>
      </dgm:t>
    </dgm:pt>
    <dgm:pt modelId="{F5F32733-386D-4070-A77B-F7DD4E993A55}" type="sibTrans" cxnId="{62F2B65E-2B7B-438A-9F52-1979BD063901}">
      <dgm:prSet/>
      <dgm:spPr/>
      <dgm:t>
        <a:bodyPr/>
        <a:lstStyle/>
        <a:p>
          <a:endParaRPr lang="en-US"/>
        </a:p>
      </dgm:t>
    </dgm:pt>
    <dgm:pt modelId="{876A7035-14D2-43BF-858B-CC0C38B12B95}">
      <dgm:prSet/>
      <dgm:spPr/>
      <dgm:t>
        <a:bodyPr/>
        <a:lstStyle/>
        <a:p>
          <a:r>
            <a:rPr lang="en-US"/>
            <a:t>$25 B for COVID 19 testing, of which $11 B will go to states and federal government to develop, purchase, administer, process and analyze tests</a:t>
          </a:r>
        </a:p>
      </dgm:t>
    </dgm:pt>
    <dgm:pt modelId="{4CAC0959-C16F-4846-819F-DB72F5EED3AA}" type="parTrans" cxnId="{406DE537-EA81-4DDD-A260-168F736EF114}">
      <dgm:prSet/>
      <dgm:spPr/>
      <dgm:t>
        <a:bodyPr/>
        <a:lstStyle/>
        <a:p>
          <a:endParaRPr lang="en-US"/>
        </a:p>
      </dgm:t>
    </dgm:pt>
    <dgm:pt modelId="{48A050E9-5F30-44FD-872A-DE68DC30B8A2}" type="sibTrans" cxnId="{406DE537-EA81-4DDD-A260-168F736EF114}">
      <dgm:prSet/>
      <dgm:spPr/>
      <dgm:t>
        <a:bodyPr/>
        <a:lstStyle/>
        <a:p>
          <a:endParaRPr lang="en-US"/>
        </a:p>
      </dgm:t>
    </dgm:pt>
    <dgm:pt modelId="{53EC226C-85BA-42FE-8087-AED1B837A220}">
      <dgm:prSet/>
      <dgm:spPr/>
      <dgm:t>
        <a:bodyPr/>
        <a:lstStyle/>
        <a:p>
          <a:r>
            <a:rPr lang="en-US"/>
            <a:t>~$2 B for SBA administrative expenses</a:t>
          </a:r>
        </a:p>
      </dgm:t>
    </dgm:pt>
    <dgm:pt modelId="{CF47C632-EE5F-4957-B228-D54B295FE377}" type="parTrans" cxnId="{5089E53B-5B7C-4A94-AE95-679AA98CEE31}">
      <dgm:prSet/>
      <dgm:spPr/>
      <dgm:t>
        <a:bodyPr/>
        <a:lstStyle/>
        <a:p>
          <a:endParaRPr lang="en-US"/>
        </a:p>
      </dgm:t>
    </dgm:pt>
    <dgm:pt modelId="{C9B916F1-CEF7-4A93-A1A4-DD59D7FD5A47}" type="sibTrans" cxnId="{5089E53B-5B7C-4A94-AE95-679AA98CEE31}">
      <dgm:prSet/>
      <dgm:spPr/>
      <dgm:t>
        <a:bodyPr/>
        <a:lstStyle/>
        <a:p>
          <a:endParaRPr lang="en-US"/>
        </a:p>
      </dgm:t>
    </dgm:pt>
    <dgm:pt modelId="{5CF5D860-63F9-4E7E-904C-79D30A07D184}">
      <dgm:prSet/>
      <dgm:spPr/>
      <dgm:t>
        <a:bodyPr/>
        <a:lstStyle/>
        <a:p>
          <a:r>
            <a:rPr lang="en-US" dirty="0"/>
            <a:t>$150 B request for state and local government aid not included</a:t>
          </a:r>
        </a:p>
      </dgm:t>
    </dgm:pt>
    <dgm:pt modelId="{B9B45713-512D-48AA-9918-F7AB97DCA31D}" type="parTrans" cxnId="{F35DB558-02F3-4E04-9846-3A274BFA2DEA}">
      <dgm:prSet/>
      <dgm:spPr/>
      <dgm:t>
        <a:bodyPr/>
        <a:lstStyle/>
        <a:p>
          <a:endParaRPr lang="en-US"/>
        </a:p>
      </dgm:t>
    </dgm:pt>
    <dgm:pt modelId="{36521F87-A0DA-472B-807A-964F16216FD6}" type="sibTrans" cxnId="{F35DB558-02F3-4E04-9846-3A274BFA2DEA}">
      <dgm:prSet/>
      <dgm:spPr/>
      <dgm:t>
        <a:bodyPr/>
        <a:lstStyle/>
        <a:p>
          <a:endParaRPr lang="en-US"/>
        </a:p>
      </dgm:t>
    </dgm:pt>
    <dgm:pt modelId="{DDD0B30F-535A-4AD4-A097-D90E2C1AEE00}" type="pres">
      <dgm:prSet presAssocID="{35E4FEF5-90BE-45F1-9705-4ED65C86003A}" presName="Name0" presStyleCnt="0">
        <dgm:presLayoutVars>
          <dgm:dir/>
          <dgm:animLvl val="lvl"/>
          <dgm:resizeHandles val="exact"/>
        </dgm:presLayoutVars>
      </dgm:prSet>
      <dgm:spPr/>
    </dgm:pt>
    <dgm:pt modelId="{BBB4CA84-2E1A-4B8D-B82B-9D5EC388E78D}" type="pres">
      <dgm:prSet presAssocID="{BBDE81A5-BC69-4D78-8E34-2FD4DE9189F6}" presName="composite" presStyleCnt="0"/>
      <dgm:spPr/>
    </dgm:pt>
    <dgm:pt modelId="{8FA64451-7181-4CDB-8DAF-97D50345D3E8}" type="pres">
      <dgm:prSet presAssocID="{BBDE81A5-BC69-4D78-8E34-2FD4DE9189F6}" presName="parTx" presStyleLbl="alignNode1" presStyleIdx="0" presStyleCnt="1">
        <dgm:presLayoutVars>
          <dgm:chMax val="0"/>
          <dgm:chPref val="0"/>
          <dgm:bulletEnabled val="1"/>
        </dgm:presLayoutVars>
      </dgm:prSet>
      <dgm:spPr/>
    </dgm:pt>
    <dgm:pt modelId="{BBBFF2B8-1083-41EE-8806-A9A5095EA118}" type="pres">
      <dgm:prSet presAssocID="{BBDE81A5-BC69-4D78-8E34-2FD4DE9189F6}" presName="desTx" presStyleLbl="alignAccFollowNode1" presStyleIdx="0" presStyleCnt="1">
        <dgm:presLayoutVars>
          <dgm:bulletEnabled val="1"/>
        </dgm:presLayoutVars>
      </dgm:prSet>
      <dgm:spPr/>
    </dgm:pt>
  </dgm:ptLst>
  <dgm:cxnLst>
    <dgm:cxn modelId="{42348537-8408-4072-BB1F-4D098996EEBE}" type="presOf" srcId="{24736B64-6BB5-4A9F-8813-16EBCB0B58B5}" destId="{BBBFF2B8-1083-41EE-8806-A9A5095EA118}" srcOrd="0" destOrd="2" presId="urn:microsoft.com/office/officeart/2005/8/layout/hList1"/>
    <dgm:cxn modelId="{406DE537-EA81-4DDD-A260-168F736EF114}" srcId="{618E7981-6AFA-4DD0-B48A-692488924663}" destId="{876A7035-14D2-43BF-858B-CC0C38B12B95}" srcOrd="3" destOrd="0" parTransId="{4CAC0959-C16F-4846-819F-DB72F5EED3AA}" sibTransId="{48A050E9-5F30-44FD-872A-DE68DC30B8A2}"/>
    <dgm:cxn modelId="{5089E53B-5B7C-4A94-AE95-679AA98CEE31}" srcId="{618E7981-6AFA-4DD0-B48A-692488924663}" destId="{53EC226C-85BA-42FE-8087-AED1B837A220}" srcOrd="4" destOrd="0" parTransId="{CF47C632-EE5F-4957-B228-D54B295FE377}" sibTransId="{C9B916F1-CEF7-4A93-A1A4-DD59D7FD5A47}"/>
    <dgm:cxn modelId="{E164645C-8964-43D2-BB07-E90B38AD1B41}" type="presOf" srcId="{0ACA628F-5E5E-4AC5-B892-330FAB0F1842}" destId="{BBBFF2B8-1083-41EE-8806-A9A5095EA118}" srcOrd="0" destOrd="4" presId="urn:microsoft.com/office/officeart/2005/8/layout/hList1"/>
    <dgm:cxn modelId="{62F2B65E-2B7B-438A-9F52-1979BD063901}" srcId="{618E7981-6AFA-4DD0-B48A-692488924663}" destId="{F05219F8-BB5B-498D-AD40-94F3D976B88B}" srcOrd="2" destOrd="0" parTransId="{949D8771-D79A-4BE0-A3F1-FA8CDD54BE5B}" sibTransId="{F5F32733-386D-4070-A77B-F7DD4E993A55}"/>
    <dgm:cxn modelId="{CF267E41-8528-4F0F-8C7A-62996BCEBB5B}" type="presOf" srcId="{7D2C4F5E-937D-4B35-AA7A-C9EA3FA3BB2E}" destId="{BBBFF2B8-1083-41EE-8806-A9A5095EA118}" srcOrd="0" destOrd="3" presId="urn:microsoft.com/office/officeart/2005/8/layout/hList1"/>
    <dgm:cxn modelId="{A69ECE67-D3FC-42E4-B509-4DD41D85AD9C}" srcId="{618E7981-6AFA-4DD0-B48A-692488924663}" destId="{0ACA628F-5E5E-4AC5-B892-330FAB0F1842}" srcOrd="1" destOrd="0" parTransId="{CF03FCF5-DBFB-4CA1-A620-FD9B86A45034}" sibTransId="{5044FF02-5F7E-4550-A7FF-8F2528FDD423}"/>
    <dgm:cxn modelId="{C4F2A54E-C35F-4B16-808D-21623A520BB0}" srcId="{35E4FEF5-90BE-45F1-9705-4ED65C86003A}" destId="{BBDE81A5-BC69-4D78-8E34-2FD4DE9189F6}" srcOrd="0" destOrd="0" parTransId="{EAC420E8-D04E-4ABF-83AC-36ADF87AB284}" sibTransId="{9DE1E37D-6962-490E-9607-DDBB55D3A420}"/>
    <dgm:cxn modelId="{F35DB558-02F3-4E04-9846-3A274BFA2DEA}" srcId="{618E7981-6AFA-4DD0-B48A-692488924663}" destId="{5CF5D860-63F9-4E7E-904C-79D30A07D184}" srcOrd="5" destOrd="0" parTransId="{B9B45713-512D-48AA-9918-F7AB97DCA31D}" sibTransId="{36521F87-A0DA-472B-807A-964F16216FD6}"/>
    <dgm:cxn modelId="{1924D078-132C-40FF-9F85-A3D921D7DDE2}" type="presOf" srcId="{53EC226C-85BA-42FE-8087-AED1B837A220}" destId="{BBBFF2B8-1083-41EE-8806-A9A5095EA118}" srcOrd="0" destOrd="7" presId="urn:microsoft.com/office/officeart/2005/8/layout/hList1"/>
    <dgm:cxn modelId="{520C167D-1322-45BE-ADB4-8FEED8EB75A5}" srcId="{FF9E496A-0DA8-45E4-90B9-3D36646787F2}" destId="{7D2C4F5E-937D-4B35-AA7A-C9EA3FA3BB2E}" srcOrd="1" destOrd="0" parTransId="{9D20A006-2A65-4D6B-B0A0-52A559C2970E}" sibTransId="{946F9E69-520B-401D-982C-EE4485AF88DC}"/>
    <dgm:cxn modelId="{1D2DA681-F102-4CC9-8BD2-A211CD9070EC}" type="presOf" srcId="{BBDE81A5-BC69-4D78-8E34-2FD4DE9189F6}" destId="{8FA64451-7181-4CDB-8DAF-97D50345D3E8}" srcOrd="0" destOrd="0" presId="urn:microsoft.com/office/officeart/2005/8/layout/hList1"/>
    <dgm:cxn modelId="{C945A68C-80C1-4A6F-BB5D-14B6A887DEB5}" type="presOf" srcId="{35E4FEF5-90BE-45F1-9705-4ED65C86003A}" destId="{DDD0B30F-535A-4AD4-A097-D90E2C1AEE00}" srcOrd="0" destOrd="0" presId="urn:microsoft.com/office/officeart/2005/8/layout/hList1"/>
    <dgm:cxn modelId="{E3A3589B-5C65-4A14-A1CA-8DF4FA6484CC}" type="presOf" srcId="{618E7981-6AFA-4DD0-B48A-692488924663}" destId="{BBBFF2B8-1083-41EE-8806-A9A5095EA118}" srcOrd="0" destOrd="0" presId="urn:microsoft.com/office/officeart/2005/8/layout/hList1"/>
    <dgm:cxn modelId="{123766A4-7E54-4EF2-BE35-B3182624260B}" srcId="{FF9E496A-0DA8-45E4-90B9-3D36646787F2}" destId="{24736B64-6BB5-4A9F-8813-16EBCB0B58B5}" srcOrd="0" destOrd="0" parTransId="{40847ABE-E9DC-4824-9907-E50614E8123C}" sibTransId="{DDBA3DC4-76E0-4888-8BCE-70135A10CDAB}"/>
    <dgm:cxn modelId="{638DA8A6-9EDC-4F12-B02B-643E650F0404}" type="presOf" srcId="{5CF5D860-63F9-4E7E-904C-79D30A07D184}" destId="{BBBFF2B8-1083-41EE-8806-A9A5095EA118}" srcOrd="0" destOrd="8" presId="urn:microsoft.com/office/officeart/2005/8/layout/hList1"/>
    <dgm:cxn modelId="{34909ABB-5FA5-49D7-9B86-20C2E2B57180}" type="presOf" srcId="{FF9E496A-0DA8-45E4-90B9-3D36646787F2}" destId="{BBBFF2B8-1083-41EE-8806-A9A5095EA118}" srcOrd="0" destOrd="1" presId="urn:microsoft.com/office/officeart/2005/8/layout/hList1"/>
    <dgm:cxn modelId="{BE7F25C0-9A4A-4E40-94ED-ECE59BE42CC7}" type="presOf" srcId="{876A7035-14D2-43BF-858B-CC0C38B12B95}" destId="{BBBFF2B8-1083-41EE-8806-A9A5095EA118}" srcOrd="0" destOrd="6" presId="urn:microsoft.com/office/officeart/2005/8/layout/hList1"/>
    <dgm:cxn modelId="{B2E362C7-574C-4E6A-804C-22A746137336}" srcId="{BBDE81A5-BC69-4D78-8E34-2FD4DE9189F6}" destId="{618E7981-6AFA-4DD0-B48A-692488924663}" srcOrd="0" destOrd="0" parTransId="{B04F5894-2E06-40D3-BF5E-7FF5ACBF1893}" sibTransId="{C57090C1-5A56-44AE-96DE-891F6A7C5272}"/>
    <dgm:cxn modelId="{62F08FCC-CEE1-4480-9BEA-DA40C46DBD9D}" type="presOf" srcId="{F05219F8-BB5B-498D-AD40-94F3D976B88B}" destId="{BBBFF2B8-1083-41EE-8806-A9A5095EA118}" srcOrd="0" destOrd="5" presId="urn:microsoft.com/office/officeart/2005/8/layout/hList1"/>
    <dgm:cxn modelId="{FAB9C8CC-6A92-44D0-ABD9-833990CCBF34}" srcId="{618E7981-6AFA-4DD0-B48A-692488924663}" destId="{FF9E496A-0DA8-45E4-90B9-3D36646787F2}" srcOrd="0" destOrd="0" parTransId="{39E24B44-0195-4A6B-8D56-F5936527EE83}" sibTransId="{28D2A55D-793C-4B0E-87E9-4A2F494D712D}"/>
    <dgm:cxn modelId="{88358398-13E6-4080-AAF7-EDE1CFD386E8}" type="presParOf" srcId="{DDD0B30F-535A-4AD4-A097-D90E2C1AEE00}" destId="{BBB4CA84-2E1A-4B8D-B82B-9D5EC388E78D}" srcOrd="0" destOrd="0" presId="urn:microsoft.com/office/officeart/2005/8/layout/hList1"/>
    <dgm:cxn modelId="{D15D2832-D2EA-485D-8554-653E1495156D}" type="presParOf" srcId="{BBB4CA84-2E1A-4B8D-B82B-9D5EC388E78D}" destId="{8FA64451-7181-4CDB-8DAF-97D50345D3E8}" srcOrd="0" destOrd="0" presId="urn:microsoft.com/office/officeart/2005/8/layout/hList1"/>
    <dgm:cxn modelId="{ADD1CEB1-0470-46DA-9777-89FC18FA7A48}" type="presParOf" srcId="{BBB4CA84-2E1A-4B8D-B82B-9D5EC388E78D}" destId="{BBBFF2B8-1083-41EE-8806-A9A5095EA11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8773DFA-45E7-4E78-A828-E760C5907DF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AFA7901E-15B7-4481-B839-1D0EDE0AFD90}">
      <dgm:prSet phldrT="[Text]"/>
      <dgm:spPr/>
      <dgm:t>
        <a:bodyPr/>
        <a:lstStyle/>
        <a:p>
          <a:r>
            <a:rPr lang="en-US" dirty="0"/>
            <a:t>JobsOhio COVID 19 Impact Plan</a:t>
          </a:r>
        </a:p>
      </dgm:t>
    </dgm:pt>
    <dgm:pt modelId="{9771D593-CF85-4147-A7BF-8D0AAC778144}" type="parTrans" cxnId="{1867E46D-8B33-49E4-88EB-7D330491708E}">
      <dgm:prSet/>
      <dgm:spPr/>
      <dgm:t>
        <a:bodyPr/>
        <a:lstStyle/>
        <a:p>
          <a:endParaRPr lang="en-US"/>
        </a:p>
      </dgm:t>
    </dgm:pt>
    <dgm:pt modelId="{D8307F57-F799-45F1-9F55-F40BEB047501}" type="sibTrans" cxnId="{1867E46D-8B33-49E4-88EB-7D330491708E}">
      <dgm:prSet/>
      <dgm:spPr/>
      <dgm:t>
        <a:bodyPr/>
        <a:lstStyle/>
        <a:p>
          <a:endParaRPr lang="en-US"/>
        </a:p>
      </dgm:t>
    </dgm:pt>
    <dgm:pt modelId="{618AA66F-152A-40F0-A472-82A1B6B4BAAE}">
      <dgm:prSet phldrT="[Text]"/>
      <dgm:spPr/>
      <dgm:t>
        <a:bodyPr/>
        <a:lstStyle/>
        <a:p>
          <a:r>
            <a:rPr lang="en-US" dirty="0"/>
            <a:t>$250 M PPE Purchases</a:t>
          </a:r>
        </a:p>
      </dgm:t>
    </dgm:pt>
    <dgm:pt modelId="{523E767E-EEF6-4CED-B429-74CD9902C907}" type="parTrans" cxnId="{AFAC4074-09F9-48BD-B816-86C0A19336D3}">
      <dgm:prSet/>
      <dgm:spPr/>
      <dgm:t>
        <a:bodyPr/>
        <a:lstStyle/>
        <a:p>
          <a:endParaRPr lang="en-US"/>
        </a:p>
      </dgm:t>
    </dgm:pt>
    <dgm:pt modelId="{E777F022-45FB-4125-96A9-8AF451308361}" type="sibTrans" cxnId="{AFAC4074-09F9-48BD-B816-86C0A19336D3}">
      <dgm:prSet/>
      <dgm:spPr/>
      <dgm:t>
        <a:bodyPr/>
        <a:lstStyle/>
        <a:p>
          <a:endParaRPr lang="en-US"/>
        </a:p>
      </dgm:t>
    </dgm:pt>
    <dgm:pt modelId="{0097D4EF-2453-4DE2-B2A8-809698D6635A}">
      <dgm:prSet phldrT="[Text]"/>
      <dgm:spPr/>
      <dgm:t>
        <a:bodyPr/>
        <a:lstStyle/>
        <a:p>
          <a:r>
            <a:rPr lang="en-US" dirty="0"/>
            <a:t>$7 M Liquor Rebate</a:t>
          </a:r>
        </a:p>
      </dgm:t>
    </dgm:pt>
    <dgm:pt modelId="{8CF503DE-88A5-4DF3-A131-DE2D3E444545}" type="parTrans" cxnId="{2835EB7A-7902-47C8-9C2E-34171D739F27}">
      <dgm:prSet/>
      <dgm:spPr/>
      <dgm:t>
        <a:bodyPr/>
        <a:lstStyle/>
        <a:p>
          <a:endParaRPr lang="en-US"/>
        </a:p>
      </dgm:t>
    </dgm:pt>
    <dgm:pt modelId="{2BC2F0F5-FF31-4CAD-9904-774C51FE6CE6}" type="sibTrans" cxnId="{2835EB7A-7902-47C8-9C2E-34171D739F27}">
      <dgm:prSet/>
      <dgm:spPr/>
      <dgm:t>
        <a:bodyPr/>
        <a:lstStyle/>
        <a:p>
          <a:endParaRPr lang="en-US"/>
        </a:p>
      </dgm:t>
    </dgm:pt>
    <dgm:pt modelId="{980F8A72-4176-4633-BEAD-77B7B1FE71F8}">
      <dgm:prSet phldrT="[Text]"/>
      <dgm:spPr/>
      <dgm:t>
        <a:bodyPr/>
        <a:lstStyle/>
        <a:p>
          <a:r>
            <a:rPr lang="en-US" dirty="0"/>
            <a:t>$30 M Liquor Buy Back</a:t>
          </a:r>
        </a:p>
      </dgm:t>
    </dgm:pt>
    <dgm:pt modelId="{1C906D93-4E68-49E7-B285-BD1DA3F84C69}" type="parTrans" cxnId="{C028EB06-40C4-4A8D-BD5B-C5C82C300588}">
      <dgm:prSet/>
      <dgm:spPr/>
      <dgm:t>
        <a:bodyPr/>
        <a:lstStyle/>
        <a:p>
          <a:endParaRPr lang="en-US"/>
        </a:p>
      </dgm:t>
    </dgm:pt>
    <dgm:pt modelId="{65EA1669-3072-4F4F-9B4C-C7975298DA86}" type="sibTrans" cxnId="{C028EB06-40C4-4A8D-BD5B-C5C82C300588}">
      <dgm:prSet/>
      <dgm:spPr/>
      <dgm:t>
        <a:bodyPr/>
        <a:lstStyle/>
        <a:p>
          <a:endParaRPr lang="en-US"/>
        </a:p>
      </dgm:t>
    </dgm:pt>
    <dgm:pt modelId="{CCF8F059-151C-4D05-B458-18B7FD254C4D}">
      <dgm:prSet phldrT="[Text]"/>
      <dgm:spPr/>
      <dgm:t>
        <a:bodyPr/>
        <a:lstStyle/>
        <a:p>
          <a:r>
            <a:rPr lang="en-US" dirty="0"/>
            <a:t>$4 M 6-Month Loan Deferment </a:t>
          </a:r>
        </a:p>
      </dgm:t>
    </dgm:pt>
    <dgm:pt modelId="{799D54FC-E6A7-4076-BE3D-AA0CD473EFF1}" type="parTrans" cxnId="{CD7F9EFD-6C7E-4249-AA94-64252E12E787}">
      <dgm:prSet/>
      <dgm:spPr/>
      <dgm:t>
        <a:bodyPr/>
        <a:lstStyle/>
        <a:p>
          <a:endParaRPr lang="en-US"/>
        </a:p>
      </dgm:t>
    </dgm:pt>
    <dgm:pt modelId="{A1AC1C9B-62EF-484F-A564-67FE41685A1F}" type="sibTrans" cxnId="{CD7F9EFD-6C7E-4249-AA94-64252E12E787}">
      <dgm:prSet/>
      <dgm:spPr/>
      <dgm:t>
        <a:bodyPr/>
        <a:lstStyle/>
        <a:p>
          <a:endParaRPr lang="en-US"/>
        </a:p>
      </dgm:t>
    </dgm:pt>
    <dgm:pt modelId="{EF791F07-4331-43CC-93D9-7FDA45031191}">
      <dgm:prSet phldrT="[Text]"/>
      <dgm:spPr/>
      <dgm:t>
        <a:bodyPr/>
        <a:lstStyle/>
        <a:p>
          <a:r>
            <a:rPr lang="en-US" dirty="0"/>
            <a:t>$50 Workforce Retention Loan</a:t>
          </a:r>
        </a:p>
      </dgm:t>
    </dgm:pt>
    <dgm:pt modelId="{7FE12055-09E8-4DC2-868F-A2B560960001}" type="parTrans" cxnId="{75FAA248-429D-4EFC-BDB0-75FE162F1F3E}">
      <dgm:prSet/>
      <dgm:spPr/>
      <dgm:t>
        <a:bodyPr/>
        <a:lstStyle/>
        <a:p>
          <a:endParaRPr lang="en-US"/>
        </a:p>
      </dgm:t>
    </dgm:pt>
    <dgm:pt modelId="{CCF1B397-33D4-4564-9F98-CDD50BE9FA7E}" type="sibTrans" cxnId="{75FAA248-429D-4EFC-BDB0-75FE162F1F3E}">
      <dgm:prSet/>
      <dgm:spPr/>
      <dgm:t>
        <a:bodyPr/>
        <a:lstStyle/>
        <a:p>
          <a:endParaRPr lang="en-US"/>
        </a:p>
      </dgm:t>
    </dgm:pt>
    <dgm:pt modelId="{22242819-8559-4758-BB68-232850BED35C}">
      <dgm:prSet phldrT="[Text]"/>
      <dgm:spPr/>
      <dgm:t>
        <a:bodyPr/>
        <a:lstStyle/>
        <a:p>
          <a:r>
            <a:rPr lang="en-US" dirty="0"/>
            <a:t>$50 M Commercial Bank Loan Program</a:t>
          </a:r>
        </a:p>
      </dgm:t>
    </dgm:pt>
    <dgm:pt modelId="{F291735B-FA98-4C10-A8AC-016D44205FE2}" type="parTrans" cxnId="{DA7B2F00-31E6-4ADF-A62D-BA3557A43150}">
      <dgm:prSet/>
      <dgm:spPr/>
      <dgm:t>
        <a:bodyPr/>
        <a:lstStyle/>
        <a:p>
          <a:endParaRPr lang="en-US"/>
        </a:p>
      </dgm:t>
    </dgm:pt>
    <dgm:pt modelId="{B7CCFE1C-55E6-4680-9D60-FC4B5C4664DA}" type="sibTrans" cxnId="{DA7B2F00-31E6-4ADF-A62D-BA3557A43150}">
      <dgm:prSet/>
      <dgm:spPr/>
      <dgm:t>
        <a:bodyPr/>
        <a:lstStyle/>
        <a:p>
          <a:endParaRPr lang="en-US"/>
        </a:p>
      </dgm:t>
    </dgm:pt>
    <dgm:pt modelId="{CEC0071F-FE69-4F29-8CF5-C05F14095608}">
      <dgm:prSet phldrT="[Text]"/>
      <dgm:spPr/>
      <dgm:t>
        <a:bodyPr/>
        <a:lstStyle/>
        <a:p>
          <a:r>
            <a:rPr lang="en-US" dirty="0"/>
            <a:t>$2 M Appalachian Capital Program</a:t>
          </a:r>
        </a:p>
      </dgm:t>
    </dgm:pt>
    <dgm:pt modelId="{F36BFC0E-B66F-4F93-92DB-2A301B539D14}" type="parTrans" cxnId="{9606F817-91C4-476E-97F2-35AFC9E210D2}">
      <dgm:prSet/>
      <dgm:spPr/>
      <dgm:t>
        <a:bodyPr/>
        <a:lstStyle/>
        <a:p>
          <a:endParaRPr lang="en-US"/>
        </a:p>
      </dgm:t>
    </dgm:pt>
    <dgm:pt modelId="{085BDD7A-8C5E-4446-B47F-45371D609A92}" type="sibTrans" cxnId="{9606F817-91C4-476E-97F2-35AFC9E210D2}">
      <dgm:prSet/>
      <dgm:spPr/>
      <dgm:t>
        <a:bodyPr/>
        <a:lstStyle/>
        <a:p>
          <a:endParaRPr lang="en-US"/>
        </a:p>
      </dgm:t>
    </dgm:pt>
    <dgm:pt modelId="{A2028158-BDE1-4908-AC75-DC7F50896083}">
      <dgm:prSet phldrT="[Text]"/>
      <dgm:spPr/>
      <dgm:t>
        <a:bodyPr/>
        <a:lstStyle/>
        <a:p>
          <a:r>
            <a:rPr lang="en-US" dirty="0"/>
            <a:t>$50 M JobsOhio Innovation Fund</a:t>
          </a:r>
        </a:p>
      </dgm:t>
    </dgm:pt>
    <dgm:pt modelId="{67944C32-F039-4385-8CFA-30E9D9260177}" type="parTrans" cxnId="{4B56693B-6BAD-44F7-9574-8FE550DA9DB3}">
      <dgm:prSet/>
      <dgm:spPr/>
      <dgm:t>
        <a:bodyPr/>
        <a:lstStyle/>
        <a:p>
          <a:endParaRPr lang="en-US"/>
        </a:p>
      </dgm:t>
    </dgm:pt>
    <dgm:pt modelId="{EFB9667F-1A71-4E3D-983E-64EA6514CE4F}" type="sibTrans" cxnId="{4B56693B-6BAD-44F7-9574-8FE550DA9DB3}">
      <dgm:prSet/>
      <dgm:spPr/>
      <dgm:t>
        <a:bodyPr/>
        <a:lstStyle/>
        <a:p>
          <a:endParaRPr lang="en-US"/>
        </a:p>
      </dgm:t>
    </dgm:pt>
    <dgm:pt modelId="{BA11C84F-3918-490E-AAF1-5C20F3423413}">
      <dgm:prSet phldrT="[Text]"/>
      <dgm:spPr/>
      <dgm:t>
        <a:bodyPr/>
        <a:lstStyle/>
        <a:p>
          <a:r>
            <a:rPr lang="en-US" dirty="0"/>
            <a:t>$50 M Port Authority Reserve Fund</a:t>
          </a:r>
        </a:p>
      </dgm:t>
    </dgm:pt>
    <dgm:pt modelId="{5787294D-FABF-4BE1-A928-0AD05F88DE75}" type="parTrans" cxnId="{96E6ED7A-A64B-417E-9878-FE7D2AC5EC68}">
      <dgm:prSet/>
      <dgm:spPr/>
      <dgm:t>
        <a:bodyPr/>
        <a:lstStyle/>
        <a:p>
          <a:endParaRPr lang="en-US"/>
        </a:p>
      </dgm:t>
    </dgm:pt>
    <dgm:pt modelId="{65929110-5041-4DDC-8F40-422DC1306A19}" type="sibTrans" cxnId="{96E6ED7A-A64B-417E-9878-FE7D2AC5EC68}">
      <dgm:prSet/>
      <dgm:spPr/>
      <dgm:t>
        <a:bodyPr/>
        <a:lstStyle/>
        <a:p>
          <a:endParaRPr lang="en-US"/>
        </a:p>
      </dgm:t>
    </dgm:pt>
    <dgm:pt modelId="{D5E6D323-B02F-4CE7-A4D2-F8C0D46D8AC0}">
      <dgm:prSet phldrT="[Text]"/>
      <dgm:spPr/>
      <dgm:t>
        <a:bodyPr/>
        <a:lstStyle/>
        <a:p>
          <a:r>
            <a:rPr lang="en-US" dirty="0"/>
            <a:t>$10 M Air Service Restoration</a:t>
          </a:r>
        </a:p>
      </dgm:t>
    </dgm:pt>
    <dgm:pt modelId="{8A856B81-BE89-42EB-B928-755590BD8672}" type="parTrans" cxnId="{AF16EF21-2508-45BD-9B07-8C5E0A8D6FEC}">
      <dgm:prSet/>
      <dgm:spPr/>
      <dgm:t>
        <a:bodyPr/>
        <a:lstStyle/>
        <a:p>
          <a:endParaRPr lang="en-US"/>
        </a:p>
      </dgm:t>
    </dgm:pt>
    <dgm:pt modelId="{84C0555D-C3B4-406E-9FB9-073D0251BE01}" type="sibTrans" cxnId="{AF16EF21-2508-45BD-9B07-8C5E0A8D6FEC}">
      <dgm:prSet/>
      <dgm:spPr/>
      <dgm:t>
        <a:bodyPr/>
        <a:lstStyle/>
        <a:p>
          <a:endParaRPr lang="en-US"/>
        </a:p>
      </dgm:t>
    </dgm:pt>
    <dgm:pt modelId="{DEEEC374-4CEB-4231-8BB1-76579F5365A3}" type="pres">
      <dgm:prSet presAssocID="{A8773DFA-45E7-4E78-A828-E760C5907DF9}" presName="Name0" presStyleCnt="0">
        <dgm:presLayoutVars>
          <dgm:dir/>
          <dgm:animLvl val="lvl"/>
          <dgm:resizeHandles val="exact"/>
        </dgm:presLayoutVars>
      </dgm:prSet>
      <dgm:spPr/>
    </dgm:pt>
    <dgm:pt modelId="{0735A020-6A6D-40A2-B739-57DAAE8ADDC3}" type="pres">
      <dgm:prSet presAssocID="{AFA7901E-15B7-4481-B839-1D0EDE0AFD90}" presName="composite" presStyleCnt="0"/>
      <dgm:spPr/>
    </dgm:pt>
    <dgm:pt modelId="{97F8260C-0660-4332-951B-2964302D8F2B}" type="pres">
      <dgm:prSet presAssocID="{AFA7901E-15B7-4481-B839-1D0EDE0AFD90}" presName="parTx" presStyleLbl="alignNode1" presStyleIdx="0" presStyleCnt="1" custLinFactNeighborX="-2703" custLinFactNeighborY="-21640">
        <dgm:presLayoutVars>
          <dgm:chMax val="0"/>
          <dgm:chPref val="0"/>
          <dgm:bulletEnabled val="1"/>
        </dgm:presLayoutVars>
      </dgm:prSet>
      <dgm:spPr/>
    </dgm:pt>
    <dgm:pt modelId="{87F18EB4-6947-49F9-B792-3962E5BAD3FC}" type="pres">
      <dgm:prSet presAssocID="{AFA7901E-15B7-4481-B839-1D0EDE0AFD90}" presName="desTx" presStyleLbl="alignAccFollowNode1" presStyleIdx="0" presStyleCnt="1">
        <dgm:presLayoutVars>
          <dgm:bulletEnabled val="1"/>
        </dgm:presLayoutVars>
      </dgm:prSet>
      <dgm:spPr/>
    </dgm:pt>
  </dgm:ptLst>
  <dgm:cxnLst>
    <dgm:cxn modelId="{DA7B2F00-31E6-4ADF-A62D-BA3557A43150}" srcId="{AFA7901E-15B7-4481-B839-1D0EDE0AFD90}" destId="{22242819-8559-4758-BB68-232850BED35C}" srcOrd="5" destOrd="0" parTransId="{F291735B-FA98-4C10-A8AC-016D44205FE2}" sibTransId="{B7CCFE1C-55E6-4680-9D60-FC4B5C4664DA}"/>
    <dgm:cxn modelId="{AF2B3A02-2DD6-4056-B5E0-5948F68F03AB}" type="presOf" srcId="{AFA7901E-15B7-4481-B839-1D0EDE0AFD90}" destId="{97F8260C-0660-4332-951B-2964302D8F2B}" srcOrd="0" destOrd="0" presId="urn:microsoft.com/office/officeart/2005/8/layout/hList1"/>
    <dgm:cxn modelId="{C028EB06-40C4-4A8D-BD5B-C5C82C300588}" srcId="{AFA7901E-15B7-4481-B839-1D0EDE0AFD90}" destId="{980F8A72-4176-4633-BEAD-77B7B1FE71F8}" srcOrd="1" destOrd="0" parTransId="{1C906D93-4E68-49E7-B285-BD1DA3F84C69}" sibTransId="{65EA1669-3072-4F4F-9B4C-C7975298DA86}"/>
    <dgm:cxn modelId="{9606F817-91C4-476E-97F2-35AFC9E210D2}" srcId="{AFA7901E-15B7-4481-B839-1D0EDE0AFD90}" destId="{CEC0071F-FE69-4F29-8CF5-C05F14095608}" srcOrd="6" destOrd="0" parTransId="{F36BFC0E-B66F-4F93-92DB-2A301B539D14}" sibTransId="{085BDD7A-8C5E-4446-B47F-45371D609A92}"/>
    <dgm:cxn modelId="{9C46BA19-E069-4520-894F-DFAAA052A38A}" type="presOf" srcId="{980F8A72-4176-4633-BEAD-77B7B1FE71F8}" destId="{87F18EB4-6947-49F9-B792-3962E5BAD3FC}" srcOrd="0" destOrd="1" presId="urn:microsoft.com/office/officeart/2005/8/layout/hList1"/>
    <dgm:cxn modelId="{AF16EF21-2508-45BD-9B07-8C5E0A8D6FEC}" srcId="{AFA7901E-15B7-4481-B839-1D0EDE0AFD90}" destId="{D5E6D323-B02F-4CE7-A4D2-F8C0D46D8AC0}" srcOrd="9" destOrd="0" parTransId="{8A856B81-BE89-42EB-B928-755590BD8672}" sibTransId="{84C0555D-C3B4-406E-9FB9-073D0251BE01}"/>
    <dgm:cxn modelId="{B8C94235-BE98-4B37-9226-7714E3881CF6}" type="presOf" srcId="{618AA66F-152A-40F0-A472-82A1B6B4BAAE}" destId="{87F18EB4-6947-49F9-B792-3962E5BAD3FC}" srcOrd="0" destOrd="0" presId="urn:microsoft.com/office/officeart/2005/8/layout/hList1"/>
    <dgm:cxn modelId="{0A118D3A-089B-4FD4-98B6-248326005BE9}" type="presOf" srcId="{A2028158-BDE1-4908-AC75-DC7F50896083}" destId="{87F18EB4-6947-49F9-B792-3962E5BAD3FC}" srcOrd="0" destOrd="7" presId="urn:microsoft.com/office/officeart/2005/8/layout/hList1"/>
    <dgm:cxn modelId="{4B56693B-6BAD-44F7-9574-8FE550DA9DB3}" srcId="{AFA7901E-15B7-4481-B839-1D0EDE0AFD90}" destId="{A2028158-BDE1-4908-AC75-DC7F50896083}" srcOrd="7" destOrd="0" parTransId="{67944C32-F039-4385-8CFA-30E9D9260177}" sibTransId="{EFB9667F-1A71-4E3D-983E-64EA6514CE4F}"/>
    <dgm:cxn modelId="{301D793E-B9A2-4F87-89E1-A7CB0A5A3B3A}" type="presOf" srcId="{BA11C84F-3918-490E-AAF1-5C20F3423413}" destId="{87F18EB4-6947-49F9-B792-3962E5BAD3FC}" srcOrd="0" destOrd="8" presId="urn:microsoft.com/office/officeart/2005/8/layout/hList1"/>
    <dgm:cxn modelId="{75FAA248-429D-4EFC-BDB0-75FE162F1F3E}" srcId="{AFA7901E-15B7-4481-B839-1D0EDE0AFD90}" destId="{EF791F07-4331-43CC-93D9-7FDA45031191}" srcOrd="4" destOrd="0" parTransId="{7FE12055-09E8-4DC2-868F-A2B560960001}" sibTransId="{CCF1B397-33D4-4564-9F98-CDD50BE9FA7E}"/>
    <dgm:cxn modelId="{1867E46D-8B33-49E4-88EB-7D330491708E}" srcId="{A8773DFA-45E7-4E78-A828-E760C5907DF9}" destId="{AFA7901E-15B7-4481-B839-1D0EDE0AFD90}" srcOrd="0" destOrd="0" parTransId="{9771D593-CF85-4147-A7BF-8D0AAC778144}" sibTransId="{D8307F57-F799-45F1-9F55-F40BEB047501}"/>
    <dgm:cxn modelId="{91AF0752-22F9-41EF-9ACE-0F52F362EA35}" type="presOf" srcId="{CCF8F059-151C-4D05-B458-18B7FD254C4D}" destId="{87F18EB4-6947-49F9-B792-3962E5BAD3FC}" srcOrd="0" destOrd="3" presId="urn:microsoft.com/office/officeart/2005/8/layout/hList1"/>
    <dgm:cxn modelId="{AFAC4074-09F9-48BD-B816-86C0A19336D3}" srcId="{AFA7901E-15B7-4481-B839-1D0EDE0AFD90}" destId="{618AA66F-152A-40F0-A472-82A1B6B4BAAE}" srcOrd="0" destOrd="0" parTransId="{523E767E-EEF6-4CED-B429-74CD9902C907}" sibTransId="{E777F022-45FB-4125-96A9-8AF451308361}"/>
    <dgm:cxn modelId="{D4BEB556-19C2-4501-8DA4-E2C512DA84C9}" type="presOf" srcId="{EF791F07-4331-43CC-93D9-7FDA45031191}" destId="{87F18EB4-6947-49F9-B792-3962E5BAD3FC}" srcOrd="0" destOrd="4" presId="urn:microsoft.com/office/officeart/2005/8/layout/hList1"/>
    <dgm:cxn modelId="{2835EB7A-7902-47C8-9C2E-34171D739F27}" srcId="{AFA7901E-15B7-4481-B839-1D0EDE0AFD90}" destId="{0097D4EF-2453-4DE2-B2A8-809698D6635A}" srcOrd="2" destOrd="0" parTransId="{8CF503DE-88A5-4DF3-A131-DE2D3E444545}" sibTransId="{2BC2F0F5-FF31-4CAD-9904-774C51FE6CE6}"/>
    <dgm:cxn modelId="{96E6ED7A-A64B-417E-9878-FE7D2AC5EC68}" srcId="{AFA7901E-15B7-4481-B839-1D0EDE0AFD90}" destId="{BA11C84F-3918-490E-AAF1-5C20F3423413}" srcOrd="8" destOrd="0" parTransId="{5787294D-FABF-4BE1-A928-0AD05F88DE75}" sibTransId="{65929110-5041-4DDC-8F40-422DC1306A19}"/>
    <dgm:cxn modelId="{AF3C007F-98C2-4E2F-9339-677E8EB8FB11}" type="presOf" srcId="{A8773DFA-45E7-4E78-A828-E760C5907DF9}" destId="{DEEEC374-4CEB-4231-8BB1-76579F5365A3}" srcOrd="0" destOrd="0" presId="urn:microsoft.com/office/officeart/2005/8/layout/hList1"/>
    <dgm:cxn modelId="{8D0B14D5-EF76-48DB-B195-1B41400E9A0B}" type="presOf" srcId="{D5E6D323-B02F-4CE7-A4D2-F8C0D46D8AC0}" destId="{87F18EB4-6947-49F9-B792-3962E5BAD3FC}" srcOrd="0" destOrd="9" presId="urn:microsoft.com/office/officeart/2005/8/layout/hList1"/>
    <dgm:cxn modelId="{265FB6DC-96F5-4028-813E-6F3E748C6F46}" type="presOf" srcId="{22242819-8559-4758-BB68-232850BED35C}" destId="{87F18EB4-6947-49F9-B792-3962E5BAD3FC}" srcOrd="0" destOrd="5" presId="urn:microsoft.com/office/officeart/2005/8/layout/hList1"/>
    <dgm:cxn modelId="{E64E60E0-6004-454F-B081-1ADBDA371511}" type="presOf" srcId="{0097D4EF-2453-4DE2-B2A8-809698D6635A}" destId="{87F18EB4-6947-49F9-B792-3962E5BAD3FC}" srcOrd="0" destOrd="2" presId="urn:microsoft.com/office/officeart/2005/8/layout/hList1"/>
    <dgm:cxn modelId="{6A3E85FA-8C22-46CB-B9DF-2648E66BC9B6}" type="presOf" srcId="{CEC0071F-FE69-4F29-8CF5-C05F14095608}" destId="{87F18EB4-6947-49F9-B792-3962E5BAD3FC}" srcOrd="0" destOrd="6" presId="urn:microsoft.com/office/officeart/2005/8/layout/hList1"/>
    <dgm:cxn modelId="{CD7F9EFD-6C7E-4249-AA94-64252E12E787}" srcId="{AFA7901E-15B7-4481-B839-1D0EDE0AFD90}" destId="{CCF8F059-151C-4D05-B458-18B7FD254C4D}" srcOrd="3" destOrd="0" parTransId="{799D54FC-E6A7-4076-BE3D-AA0CD473EFF1}" sibTransId="{A1AC1C9B-62EF-484F-A564-67FE41685A1F}"/>
    <dgm:cxn modelId="{8926CCB1-E7DF-4F5D-99C7-6F108F6624AB}" type="presParOf" srcId="{DEEEC374-4CEB-4231-8BB1-76579F5365A3}" destId="{0735A020-6A6D-40A2-B739-57DAAE8ADDC3}" srcOrd="0" destOrd="0" presId="urn:microsoft.com/office/officeart/2005/8/layout/hList1"/>
    <dgm:cxn modelId="{89C600BA-7B18-4856-9A12-85840AC4911E}" type="presParOf" srcId="{0735A020-6A6D-40A2-B739-57DAAE8ADDC3}" destId="{97F8260C-0660-4332-951B-2964302D8F2B}" srcOrd="0" destOrd="0" presId="urn:microsoft.com/office/officeart/2005/8/layout/hList1"/>
    <dgm:cxn modelId="{518BB191-2928-4103-9743-C38AADE41FF3}" type="presParOf" srcId="{0735A020-6A6D-40A2-B739-57DAAE8ADDC3}" destId="{87F18EB4-6947-49F9-B792-3962E5BAD3F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2709E231-C655-4FE9-BAC7-08AD92B933F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48EFBEA1-705F-4629-97B1-65ACDBB2AAED}">
      <dgm:prSet phldrT="[Text]"/>
      <dgm:spPr/>
      <dgm:t>
        <a:bodyPr/>
        <a:lstStyle/>
        <a:p>
          <a:r>
            <a:rPr lang="en-US" dirty="0"/>
            <a:t>Market Conditions and Other Factors</a:t>
          </a:r>
        </a:p>
      </dgm:t>
    </dgm:pt>
    <dgm:pt modelId="{881F287F-33F3-4A43-AF18-08D9D15DE944}" type="parTrans" cxnId="{705913B6-1FF3-4181-90B1-5C6C063BEF21}">
      <dgm:prSet/>
      <dgm:spPr/>
      <dgm:t>
        <a:bodyPr/>
        <a:lstStyle/>
        <a:p>
          <a:endParaRPr lang="en-US"/>
        </a:p>
      </dgm:t>
    </dgm:pt>
    <dgm:pt modelId="{DA418395-6CB9-4979-99FE-88DD1864DE06}" type="sibTrans" cxnId="{705913B6-1FF3-4181-90B1-5C6C063BEF21}">
      <dgm:prSet/>
      <dgm:spPr/>
      <dgm:t>
        <a:bodyPr/>
        <a:lstStyle/>
        <a:p>
          <a:endParaRPr lang="en-US"/>
        </a:p>
      </dgm:t>
    </dgm:pt>
    <dgm:pt modelId="{FC64FB4F-F35C-4A1C-B97D-B5B111D59A66}">
      <dgm:prSet/>
      <dgm:spPr/>
      <dgm:t>
        <a:bodyPr/>
        <a:lstStyle/>
        <a:p>
          <a:pPr>
            <a:buFont typeface="Symbol" panose="05050102010706020507" pitchFamily="18" charset="2"/>
            <a:buChar char=""/>
          </a:pPr>
          <a:r>
            <a:rPr lang="en-US" dirty="0"/>
            <a:t>Economic development incentive agreements gives the government or economic development organization partner the ability to keep the incentive agreement in place if the company does not meet its economic development commitments due to factors outside of their control</a:t>
          </a:r>
        </a:p>
      </dgm:t>
    </dgm:pt>
    <dgm:pt modelId="{2F540731-C228-4CC8-B16E-99EEA27706AA}" type="parTrans" cxnId="{F097739D-E460-4D8A-ACFC-0F53B5DCC09C}">
      <dgm:prSet/>
      <dgm:spPr/>
      <dgm:t>
        <a:bodyPr/>
        <a:lstStyle/>
        <a:p>
          <a:endParaRPr lang="en-US"/>
        </a:p>
      </dgm:t>
    </dgm:pt>
    <dgm:pt modelId="{3D7C91D4-8A66-4012-A4E4-DAC6A9F57096}" type="sibTrans" cxnId="{F097739D-E460-4D8A-ACFC-0F53B5DCC09C}">
      <dgm:prSet/>
      <dgm:spPr/>
      <dgm:t>
        <a:bodyPr/>
        <a:lstStyle/>
        <a:p>
          <a:endParaRPr lang="en-US"/>
        </a:p>
      </dgm:t>
    </dgm:pt>
    <dgm:pt modelId="{C0AA304E-B4A5-48C5-8462-F754361E854C}">
      <dgm:prSet/>
      <dgm:spPr/>
      <dgm:t>
        <a:bodyPr/>
        <a:lstStyle/>
        <a:p>
          <a:r>
            <a:rPr lang="en-US"/>
            <a:t>Force Majeure</a:t>
          </a:r>
        </a:p>
      </dgm:t>
    </dgm:pt>
    <dgm:pt modelId="{B4D6DF90-CF05-4D2A-AF58-E0A55AE0CCCF}" type="parTrans" cxnId="{A4056081-7E86-4E04-BCA2-2A80A4C9886C}">
      <dgm:prSet/>
      <dgm:spPr/>
      <dgm:t>
        <a:bodyPr/>
        <a:lstStyle/>
        <a:p>
          <a:endParaRPr lang="en-US"/>
        </a:p>
      </dgm:t>
    </dgm:pt>
    <dgm:pt modelId="{DEDE755F-3520-469F-BB50-3D7A7DBA0AF1}" type="sibTrans" cxnId="{A4056081-7E86-4E04-BCA2-2A80A4C9886C}">
      <dgm:prSet/>
      <dgm:spPr/>
      <dgm:t>
        <a:bodyPr/>
        <a:lstStyle/>
        <a:p>
          <a:endParaRPr lang="en-US"/>
        </a:p>
      </dgm:t>
    </dgm:pt>
    <dgm:pt modelId="{D298CCFD-48A9-4F58-AE33-82EAC155C636}">
      <dgm:prSet/>
      <dgm:spPr/>
      <dgm:t>
        <a:bodyPr/>
        <a:lstStyle/>
        <a:p>
          <a:pPr>
            <a:buFont typeface="Symbol" panose="05050102010706020507" pitchFamily="18" charset="2"/>
            <a:buChar char=""/>
          </a:pPr>
          <a:r>
            <a:rPr lang="en-US" dirty="0"/>
            <a:t>Common Law notion that gives the ability of parties to a contract to be excused from their obligations when certain circumstances arise beyond the party’s control making performance inadvisable, commercially impracticable, illegal, or impossible</a:t>
          </a:r>
        </a:p>
      </dgm:t>
    </dgm:pt>
    <dgm:pt modelId="{F74B1415-A00D-4357-8C18-11B1166BFC6F}" type="parTrans" cxnId="{5015218F-0017-417D-918B-8E80482E26E3}">
      <dgm:prSet/>
      <dgm:spPr/>
      <dgm:t>
        <a:bodyPr/>
        <a:lstStyle/>
        <a:p>
          <a:endParaRPr lang="en-US"/>
        </a:p>
      </dgm:t>
    </dgm:pt>
    <dgm:pt modelId="{6C9009DD-F5AA-4332-AD0D-35FC345C9175}" type="sibTrans" cxnId="{5015218F-0017-417D-918B-8E80482E26E3}">
      <dgm:prSet/>
      <dgm:spPr/>
      <dgm:t>
        <a:bodyPr/>
        <a:lstStyle/>
        <a:p>
          <a:endParaRPr lang="en-US"/>
        </a:p>
      </dgm:t>
    </dgm:pt>
    <dgm:pt modelId="{6CE61AD7-E7D8-4C67-B495-43F91EFCC91A}">
      <dgm:prSet/>
      <dgm:spPr/>
      <dgm:t>
        <a:bodyPr/>
        <a:lstStyle/>
        <a:p>
          <a:pPr>
            <a:buFont typeface="Symbol" panose="05050102010706020507" pitchFamily="18" charset="2"/>
            <a:buChar char=""/>
          </a:pPr>
          <a:r>
            <a:rPr lang="en-US"/>
            <a:t>Extreme events such as epidemics or pandemics, along with war, terrorist attacks, “acts of God,” famine, strikes, and fire in the list of events excusing overall performance or delay in performance</a:t>
          </a:r>
        </a:p>
      </dgm:t>
    </dgm:pt>
    <dgm:pt modelId="{67F3BB16-73F9-438C-A93D-47EF612D640B}" type="parTrans" cxnId="{29526CD2-3D8D-4575-8DC8-0081C031629F}">
      <dgm:prSet/>
      <dgm:spPr/>
      <dgm:t>
        <a:bodyPr/>
        <a:lstStyle/>
        <a:p>
          <a:endParaRPr lang="en-US"/>
        </a:p>
      </dgm:t>
    </dgm:pt>
    <dgm:pt modelId="{720898EC-050D-4C34-9F02-DA2A14A6C14A}" type="sibTrans" cxnId="{29526CD2-3D8D-4575-8DC8-0081C031629F}">
      <dgm:prSet/>
      <dgm:spPr/>
      <dgm:t>
        <a:bodyPr/>
        <a:lstStyle/>
        <a:p>
          <a:endParaRPr lang="en-US"/>
        </a:p>
      </dgm:t>
    </dgm:pt>
    <dgm:pt modelId="{4F9266A7-6ABA-4E5E-B7F8-C01E944EFE43}" type="pres">
      <dgm:prSet presAssocID="{2709E231-C655-4FE9-BAC7-08AD92B933FA}" presName="Name0" presStyleCnt="0">
        <dgm:presLayoutVars>
          <dgm:dir/>
          <dgm:animLvl val="lvl"/>
          <dgm:resizeHandles val="exact"/>
        </dgm:presLayoutVars>
      </dgm:prSet>
      <dgm:spPr/>
    </dgm:pt>
    <dgm:pt modelId="{C76F8DCE-5B4E-49FC-8D8D-8AE80346E36C}" type="pres">
      <dgm:prSet presAssocID="{48EFBEA1-705F-4629-97B1-65ACDBB2AAED}" presName="composite" presStyleCnt="0"/>
      <dgm:spPr/>
    </dgm:pt>
    <dgm:pt modelId="{C21E81AE-1ED9-4BDF-840B-9649308D78EC}" type="pres">
      <dgm:prSet presAssocID="{48EFBEA1-705F-4629-97B1-65ACDBB2AAED}" presName="parTx" presStyleLbl="alignNode1" presStyleIdx="0" presStyleCnt="2">
        <dgm:presLayoutVars>
          <dgm:chMax val="0"/>
          <dgm:chPref val="0"/>
          <dgm:bulletEnabled val="1"/>
        </dgm:presLayoutVars>
      </dgm:prSet>
      <dgm:spPr/>
    </dgm:pt>
    <dgm:pt modelId="{C00EE056-8C52-4939-9E30-7EC21128BE40}" type="pres">
      <dgm:prSet presAssocID="{48EFBEA1-705F-4629-97B1-65ACDBB2AAED}" presName="desTx" presStyleLbl="alignAccFollowNode1" presStyleIdx="0" presStyleCnt="2">
        <dgm:presLayoutVars>
          <dgm:bulletEnabled val="1"/>
        </dgm:presLayoutVars>
      </dgm:prSet>
      <dgm:spPr/>
    </dgm:pt>
    <dgm:pt modelId="{9E663123-5E00-42D9-9023-028170F9F917}" type="pres">
      <dgm:prSet presAssocID="{DA418395-6CB9-4979-99FE-88DD1864DE06}" presName="space" presStyleCnt="0"/>
      <dgm:spPr/>
    </dgm:pt>
    <dgm:pt modelId="{96FAF937-DCF9-4381-A749-78B97F1B116F}" type="pres">
      <dgm:prSet presAssocID="{C0AA304E-B4A5-48C5-8462-F754361E854C}" presName="composite" presStyleCnt="0"/>
      <dgm:spPr/>
    </dgm:pt>
    <dgm:pt modelId="{75CAAFEA-70BB-4758-8D14-C31A1870FDEF}" type="pres">
      <dgm:prSet presAssocID="{C0AA304E-B4A5-48C5-8462-F754361E854C}" presName="parTx" presStyleLbl="alignNode1" presStyleIdx="1" presStyleCnt="2">
        <dgm:presLayoutVars>
          <dgm:chMax val="0"/>
          <dgm:chPref val="0"/>
          <dgm:bulletEnabled val="1"/>
        </dgm:presLayoutVars>
      </dgm:prSet>
      <dgm:spPr/>
    </dgm:pt>
    <dgm:pt modelId="{F2CCE779-E0EF-4594-AAAA-25CBF0DCCF17}" type="pres">
      <dgm:prSet presAssocID="{C0AA304E-B4A5-48C5-8462-F754361E854C}" presName="desTx" presStyleLbl="alignAccFollowNode1" presStyleIdx="1" presStyleCnt="2">
        <dgm:presLayoutVars>
          <dgm:bulletEnabled val="1"/>
        </dgm:presLayoutVars>
      </dgm:prSet>
      <dgm:spPr/>
    </dgm:pt>
  </dgm:ptLst>
  <dgm:cxnLst>
    <dgm:cxn modelId="{1806040E-706C-4FE6-9C91-DB22BD92EAD5}" type="presOf" srcId="{2709E231-C655-4FE9-BAC7-08AD92B933FA}" destId="{4F9266A7-6ABA-4E5E-B7F8-C01E944EFE43}" srcOrd="0" destOrd="0" presId="urn:microsoft.com/office/officeart/2005/8/layout/hList1"/>
    <dgm:cxn modelId="{1BE44016-6494-46FD-9AF3-0038E7E5A8B8}" type="presOf" srcId="{48EFBEA1-705F-4629-97B1-65ACDBB2AAED}" destId="{C21E81AE-1ED9-4BDF-840B-9649308D78EC}" srcOrd="0" destOrd="0" presId="urn:microsoft.com/office/officeart/2005/8/layout/hList1"/>
    <dgm:cxn modelId="{3161A162-0E7B-4BCE-9C21-6B88EB64DDF3}" type="presOf" srcId="{6CE61AD7-E7D8-4C67-B495-43F91EFCC91A}" destId="{F2CCE779-E0EF-4594-AAAA-25CBF0DCCF17}" srcOrd="0" destOrd="1" presId="urn:microsoft.com/office/officeart/2005/8/layout/hList1"/>
    <dgm:cxn modelId="{290A296E-9A21-4E39-AB72-2CA096195A2E}" type="presOf" srcId="{C0AA304E-B4A5-48C5-8462-F754361E854C}" destId="{75CAAFEA-70BB-4758-8D14-C31A1870FDEF}" srcOrd="0" destOrd="0" presId="urn:microsoft.com/office/officeart/2005/8/layout/hList1"/>
    <dgm:cxn modelId="{7921787C-D40F-468E-BBE2-0C401386967A}" type="presOf" srcId="{D298CCFD-48A9-4F58-AE33-82EAC155C636}" destId="{F2CCE779-E0EF-4594-AAAA-25CBF0DCCF17}" srcOrd="0" destOrd="0" presId="urn:microsoft.com/office/officeart/2005/8/layout/hList1"/>
    <dgm:cxn modelId="{A4056081-7E86-4E04-BCA2-2A80A4C9886C}" srcId="{2709E231-C655-4FE9-BAC7-08AD92B933FA}" destId="{C0AA304E-B4A5-48C5-8462-F754361E854C}" srcOrd="1" destOrd="0" parTransId="{B4D6DF90-CF05-4D2A-AF58-E0A55AE0CCCF}" sibTransId="{DEDE755F-3520-469F-BB50-3D7A7DBA0AF1}"/>
    <dgm:cxn modelId="{5015218F-0017-417D-918B-8E80482E26E3}" srcId="{C0AA304E-B4A5-48C5-8462-F754361E854C}" destId="{D298CCFD-48A9-4F58-AE33-82EAC155C636}" srcOrd="0" destOrd="0" parTransId="{F74B1415-A00D-4357-8C18-11B1166BFC6F}" sibTransId="{6C9009DD-F5AA-4332-AD0D-35FC345C9175}"/>
    <dgm:cxn modelId="{F097739D-E460-4D8A-ACFC-0F53B5DCC09C}" srcId="{48EFBEA1-705F-4629-97B1-65ACDBB2AAED}" destId="{FC64FB4F-F35C-4A1C-B97D-B5B111D59A66}" srcOrd="0" destOrd="0" parTransId="{2F540731-C228-4CC8-B16E-99EEA27706AA}" sibTransId="{3D7C91D4-8A66-4012-A4E4-DAC6A9F57096}"/>
    <dgm:cxn modelId="{BE7B79A9-C096-4AAA-8035-369D088BBEBF}" type="presOf" srcId="{FC64FB4F-F35C-4A1C-B97D-B5B111D59A66}" destId="{C00EE056-8C52-4939-9E30-7EC21128BE40}" srcOrd="0" destOrd="0" presId="urn:microsoft.com/office/officeart/2005/8/layout/hList1"/>
    <dgm:cxn modelId="{705913B6-1FF3-4181-90B1-5C6C063BEF21}" srcId="{2709E231-C655-4FE9-BAC7-08AD92B933FA}" destId="{48EFBEA1-705F-4629-97B1-65ACDBB2AAED}" srcOrd="0" destOrd="0" parTransId="{881F287F-33F3-4A43-AF18-08D9D15DE944}" sibTransId="{DA418395-6CB9-4979-99FE-88DD1864DE06}"/>
    <dgm:cxn modelId="{29526CD2-3D8D-4575-8DC8-0081C031629F}" srcId="{C0AA304E-B4A5-48C5-8462-F754361E854C}" destId="{6CE61AD7-E7D8-4C67-B495-43F91EFCC91A}" srcOrd="1" destOrd="0" parTransId="{67F3BB16-73F9-438C-A93D-47EF612D640B}" sibTransId="{720898EC-050D-4C34-9F02-DA2A14A6C14A}"/>
    <dgm:cxn modelId="{C3018832-334E-4765-9D46-A965EF0AA8B2}" type="presParOf" srcId="{4F9266A7-6ABA-4E5E-B7F8-C01E944EFE43}" destId="{C76F8DCE-5B4E-49FC-8D8D-8AE80346E36C}" srcOrd="0" destOrd="0" presId="urn:microsoft.com/office/officeart/2005/8/layout/hList1"/>
    <dgm:cxn modelId="{C4F1A5BE-92BF-4EF8-B32D-B45DD205E1AE}" type="presParOf" srcId="{C76F8DCE-5B4E-49FC-8D8D-8AE80346E36C}" destId="{C21E81AE-1ED9-4BDF-840B-9649308D78EC}" srcOrd="0" destOrd="0" presId="urn:microsoft.com/office/officeart/2005/8/layout/hList1"/>
    <dgm:cxn modelId="{D997ABFB-C8BC-4079-BE72-B8002E3D0748}" type="presParOf" srcId="{C76F8DCE-5B4E-49FC-8D8D-8AE80346E36C}" destId="{C00EE056-8C52-4939-9E30-7EC21128BE40}" srcOrd="1" destOrd="0" presId="urn:microsoft.com/office/officeart/2005/8/layout/hList1"/>
    <dgm:cxn modelId="{F8850D91-7F85-4322-858D-CB67D858EC42}" type="presParOf" srcId="{4F9266A7-6ABA-4E5E-B7F8-C01E944EFE43}" destId="{9E663123-5E00-42D9-9023-028170F9F917}" srcOrd="1" destOrd="0" presId="urn:microsoft.com/office/officeart/2005/8/layout/hList1"/>
    <dgm:cxn modelId="{EEEB9607-843B-48F4-A274-7D68B0F015A4}" type="presParOf" srcId="{4F9266A7-6ABA-4E5E-B7F8-C01E944EFE43}" destId="{96FAF937-DCF9-4381-A749-78B97F1B116F}" srcOrd="2" destOrd="0" presId="urn:microsoft.com/office/officeart/2005/8/layout/hList1"/>
    <dgm:cxn modelId="{3783B94D-7249-4F2B-AF2C-27F45872C314}" type="presParOf" srcId="{96FAF937-DCF9-4381-A749-78B97F1B116F}" destId="{75CAAFEA-70BB-4758-8D14-C31A1870FDEF}" srcOrd="0" destOrd="0" presId="urn:microsoft.com/office/officeart/2005/8/layout/hList1"/>
    <dgm:cxn modelId="{77FAFFB6-9E81-431B-8F5C-77C3E7F566EE}" type="presParOf" srcId="{96FAF937-DCF9-4381-A749-78B97F1B116F}" destId="{F2CCE779-E0EF-4594-AAAA-25CBF0DCCF1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9762691-DEF5-4333-BD63-4232B353102D}"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BBC9A0B4-9130-4D11-94DC-987F00E59D00}">
      <dgm:prSet phldrT="[Text]"/>
      <dgm:spPr/>
      <dgm:t>
        <a:bodyPr/>
        <a:lstStyle/>
        <a:p>
          <a:r>
            <a:rPr lang="en-US" dirty="0"/>
            <a:t>Longer Term</a:t>
          </a:r>
        </a:p>
      </dgm:t>
    </dgm:pt>
    <dgm:pt modelId="{18762569-912C-48A1-A90C-FA5DE4D42EE0}" type="parTrans" cxnId="{31B5955F-15B2-43A4-B4AA-28E4B6A191DC}">
      <dgm:prSet/>
      <dgm:spPr/>
      <dgm:t>
        <a:bodyPr/>
        <a:lstStyle/>
        <a:p>
          <a:endParaRPr lang="en-US"/>
        </a:p>
      </dgm:t>
    </dgm:pt>
    <dgm:pt modelId="{595868C0-311B-4B86-9136-1754B7D05CED}" type="sibTrans" cxnId="{31B5955F-15B2-43A4-B4AA-28E4B6A191DC}">
      <dgm:prSet/>
      <dgm:spPr/>
      <dgm:t>
        <a:bodyPr/>
        <a:lstStyle/>
        <a:p>
          <a:endParaRPr lang="en-US"/>
        </a:p>
      </dgm:t>
    </dgm:pt>
    <dgm:pt modelId="{3DC3B518-A024-41E0-8F54-5E58D91101D1}">
      <dgm:prSet phldrT="[Text]"/>
      <dgm:spPr/>
      <dgm:t>
        <a:bodyPr/>
        <a:lstStyle/>
        <a:p>
          <a:r>
            <a:rPr lang="en-US" dirty="0"/>
            <a:t>Site Development</a:t>
          </a:r>
        </a:p>
      </dgm:t>
    </dgm:pt>
    <dgm:pt modelId="{131E2DF2-7844-412B-A3B9-495EBDE73AFE}" type="parTrans" cxnId="{A98DB106-7CA0-4D78-9DE3-94D4E8CE3D42}">
      <dgm:prSet/>
      <dgm:spPr/>
      <dgm:t>
        <a:bodyPr/>
        <a:lstStyle/>
        <a:p>
          <a:endParaRPr lang="en-US"/>
        </a:p>
      </dgm:t>
    </dgm:pt>
    <dgm:pt modelId="{1D34FCEB-6877-4846-9DC1-01219135A32D}" type="sibTrans" cxnId="{A98DB106-7CA0-4D78-9DE3-94D4E8CE3D42}">
      <dgm:prSet/>
      <dgm:spPr/>
      <dgm:t>
        <a:bodyPr/>
        <a:lstStyle/>
        <a:p>
          <a:endParaRPr lang="en-US"/>
        </a:p>
      </dgm:t>
    </dgm:pt>
    <dgm:pt modelId="{5B1EF7EB-583E-488C-91CD-2511E416B6C8}">
      <dgm:prSet phldrT="[Text]"/>
      <dgm:spPr/>
      <dgm:t>
        <a:bodyPr/>
        <a:lstStyle/>
        <a:p>
          <a:r>
            <a:rPr lang="en-US" dirty="0"/>
            <a:t>Post COVID 19 Industry Targets </a:t>
          </a:r>
        </a:p>
      </dgm:t>
    </dgm:pt>
    <dgm:pt modelId="{A6F72E3A-CD7A-44F3-BE94-6024A51C2FA5}" type="parTrans" cxnId="{0C0F84CF-DBAE-4914-8542-65A1A29BBBF7}">
      <dgm:prSet/>
      <dgm:spPr/>
      <dgm:t>
        <a:bodyPr/>
        <a:lstStyle/>
        <a:p>
          <a:endParaRPr lang="en-US"/>
        </a:p>
      </dgm:t>
    </dgm:pt>
    <dgm:pt modelId="{61E06685-04AD-4540-9291-D119BC758734}" type="sibTrans" cxnId="{0C0F84CF-DBAE-4914-8542-65A1A29BBBF7}">
      <dgm:prSet/>
      <dgm:spPr/>
      <dgm:t>
        <a:bodyPr/>
        <a:lstStyle/>
        <a:p>
          <a:endParaRPr lang="en-US"/>
        </a:p>
      </dgm:t>
    </dgm:pt>
    <dgm:pt modelId="{90EFBD89-9A2C-414F-AC53-56604038C85D}">
      <dgm:prSet phldrT="[Text]"/>
      <dgm:spPr/>
      <dgm:t>
        <a:bodyPr/>
        <a:lstStyle/>
        <a:p>
          <a:r>
            <a:rPr lang="en-US" dirty="0"/>
            <a:t>Post COVID 19 Supply Chain Development</a:t>
          </a:r>
        </a:p>
      </dgm:t>
    </dgm:pt>
    <dgm:pt modelId="{FD1768A9-4E90-48EE-8913-A84CD3BDEDA8}" type="parTrans" cxnId="{1CEA513C-5105-46AD-9CEC-E161D37E8E3D}">
      <dgm:prSet/>
      <dgm:spPr/>
      <dgm:t>
        <a:bodyPr/>
        <a:lstStyle/>
        <a:p>
          <a:endParaRPr lang="en-US"/>
        </a:p>
      </dgm:t>
    </dgm:pt>
    <dgm:pt modelId="{F5803D90-0637-4F01-881E-40AEEBD4CEA4}" type="sibTrans" cxnId="{1CEA513C-5105-46AD-9CEC-E161D37E8E3D}">
      <dgm:prSet/>
      <dgm:spPr/>
      <dgm:t>
        <a:bodyPr/>
        <a:lstStyle/>
        <a:p>
          <a:endParaRPr lang="en-US"/>
        </a:p>
      </dgm:t>
    </dgm:pt>
    <dgm:pt modelId="{7A476892-4DFE-452E-AE20-27D95020E798}" type="pres">
      <dgm:prSet presAssocID="{B9762691-DEF5-4333-BD63-4232B353102D}" presName="cycle" presStyleCnt="0">
        <dgm:presLayoutVars>
          <dgm:chMax val="1"/>
          <dgm:dir/>
          <dgm:animLvl val="ctr"/>
          <dgm:resizeHandles val="exact"/>
        </dgm:presLayoutVars>
      </dgm:prSet>
      <dgm:spPr/>
    </dgm:pt>
    <dgm:pt modelId="{1D69D256-96C6-4E1A-9FC8-0FD84D2FB568}" type="pres">
      <dgm:prSet presAssocID="{BBC9A0B4-9130-4D11-94DC-987F00E59D00}" presName="centerShape" presStyleLbl="node0" presStyleIdx="0" presStyleCnt="1"/>
      <dgm:spPr/>
    </dgm:pt>
    <dgm:pt modelId="{768CF809-EA50-474A-8AD1-C9CCAF050D9E}" type="pres">
      <dgm:prSet presAssocID="{131E2DF2-7844-412B-A3B9-495EBDE73AFE}" presName="parTrans" presStyleLbl="bgSibTrans2D1" presStyleIdx="0" presStyleCnt="3"/>
      <dgm:spPr/>
    </dgm:pt>
    <dgm:pt modelId="{FAF8EE5E-0358-4772-9025-36ED0F794BD0}" type="pres">
      <dgm:prSet presAssocID="{3DC3B518-A024-41E0-8F54-5E58D91101D1}" presName="node" presStyleLbl="node1" presStyleIdx="0" presStyleCnt="3">
        <dgm:presLayoutVars>
          <dgm:bulletEnabled val="1"/>
        </dgm:presLayoutVars>
      </dgm:prSet>
      <dgm:spPr/>
    </dgm:pt>
    <dgm:pt modelId="{53EBDB92-DA6F-44D8-8D3C-B004D5928562}" type="pres">
      <dgm:prSet presAssocID="{A6F72E3A-CD7A-44F3-BE94-6024A51C2FA5}" presName="parTrans" presStyleLbl="bgSibTrans2D1" presStyleIdx="1" presStyleCnt="3"/>
      <dgm:spPr/>
    </dgm:pt>
    <dgm:pt modelId="{7577FD39-F481-49E8-BEE7-3575E1A6C0D7}" type="pres">
      <dgm:prSet presAssocID="{5B1EF7EB-583E-488C-91CD-2511E416B6C8}" presName="node" presStyleLbl="node1" presStyleIdx="1" presStyleCnt="3">
        <dgm:presLayoutVars>
          <dgm:bulletEnabled val="1"/>
        </dgm:presLayoutVars>
      </dgm:prSet>
      <dgm:spPr/>
    </dgm:pt>
    <dgm:pt modelId="{69CF9367-E84C-4822-95EA-18640A271097}" type="pres">
      <dgm:prSet presAssocID="{FD1768A9-4E90-48EE-8913-A84CD3BDEDA8}" presName="parTrans" presStyleLbl="bgSibTrans2D1" presStyleIdx="2" presStyleCnt="3"/>
      <dgm:spPr/>
    </dgm:pt>
    <dgm:pt modelId="{63D7B318-4FA4-41E2-941E-CFFD4131549C}" type="pres">
      <dgm:prSet presAssocID="{90EFBD89-9A2C-414F-AC53-56604038C85D}" presName="node" presStyleLbl="node1" presStyleIdx="2" presStyleCnt="3">
        <dgm:presLayoutVars>
          <dgm:bulletEnabled val="1"/>
        </dgm:presLayoutVars>
      </dgm:prSet>
      <dgm:spPr/>
    </dgm:pt>
  </dgm:ptLst>
  <dgm:cxnLst>
    <dgm:cxn modelId="{A98DB106-7CA0-4D78-9DE3-94D4E8CE3D42}" srcId="{BBC9A0B4-9130-4D11-94DC-987F00E59D00}" destId="{3DC3B518-A024-41E0-8F54-5E58D91101D1}" srcOrd="0" destOrd="0" parTransId="{131E2DF2-7844-412B-A3B9-495EBDE73AFE}" sibTransId="{1D34FCEB-6877-4846-9DC1-01219135A32D}"/>
    <dgm:cxn modelId="{F24F0609-B0A7-422D-837D-C9F3A2927431}" type="presOf" srcId="{3DC3B518-A024-41E0-8F54-5E58D91101D1}" destId="{FAF8EE5E-0358-4772-9025-36ED0F794BD0}" srcOrd="0" destOrd="0" presId="urn:microsoft.com/office/officeart/2005/8/layout/radial4"/>
    <dgm:cxn modelId="{E71AAC1A-E5AB-44D7-99EA-9001EEECB429}" type="presOf" srcId="{90EFBD89-9A2C-414F-AC53-56604038C85D}" destId="{63D7B318-4FA4-41E2-941E-CFFD4131549C}" srcOrd="0" destOrd="0" presId="urn:microsoft.com/office/officeart/2005/8/layout/radial4"/>
    <dgm:cxn modelId="{1CEA513C-5105-46AD-9CEC-E161D37E8E3D}" srcId="{BBC9A0B4-9130-4D11-94DC-987F00E59D00}" destId="{90EFBD89-9A2C-414F-AC53-56604038C85D}" srcOrd="2" destOrd="0" parTransId="{FD1768A9-4E90-48EE-8913-A84CD3BDEDA8}" sibTransId="{F5803D90-0637-4F01-881E-40AEEBD4CEA4}"/>
    <dgm:cxn modelId="{6A0F2240-6C85-49C6-BE8F-05BC342D8A28}" type="presOf" srcId="{BBC9A0B4-9130-4D11-94DC-987F00E59D00}" destId="{1D69D256-96C6-4E1A-9FC8-0FD84D2FB568}" srcOrd="0" destOrd="0" presId="urn:microsoft.com/office/officeart/2005/8/layout/radial4"/>
    <dgm:cxn modelId="{31B5955F-15B2-43A4-B4AA-28E4B6A191DC}" srcId="{B9762691-DEF5-4333-BD63-4232B353102D}" destId="{BBC9A0B4-9130-4D11-94DC-987F00E59D00}" srcOrd="0" destOrd="0" parTransId="{18762569-912C-48A1-A90C-FA5DE4D42EE0}" sibTransId="{595868C0-311B-4B86-9136-1754B7D05CED}"/>
    <dgm:cxn modelId="{8AE4C076-EA18-49E1-9B7E-D6CB9775E23B}" type="presOf" srcId="{B9762691-DEF5-4333-BD63-4232B353102D}" destId="{7A476892-4DFE-452E-AE20-27D95020E798}" srcOrd="0" destOrd="0" presId="urn:microsoft.com/office/officeart/2005/8/layout/radial4"/>
    <dgm:cxn modelId="{B79B227C-0192-4A17-BE1B-46C6300B703B}" type="presOf" srcId="{A6F72E3A-CD7A-44F3-BE94-6024A51C2FA5}" destId="{53EBDB92-DA6F-44D8-8D3C-B004D5928562}" srcOrd="0" destOrd="0" presId="urn:microsoft.com/office/officeart/2005/8/layout/radial4"/>
    <dgm:cxn modelId="{859DD081-5440-4F9D-B618-2B54C31640DB}" type="presOf" srcId="{FD1768A9-4E90-48EE-8913-A84CD3BDEDA8}" destId="{69CF9367-E84C-4822-95EA-18640A271097}" srcOrd="0" destOrd="0" presId="urn:microsoft.com/office/officeart/2005/8/layout/radial4"/>
    <dgm:cxn modelId="{741C8FA1-CADD-44ED-94E4-B21FE649D491}" type="presOf" srcId="{131E2DF2-7844-412B-A3B9-495EBDE73AFE}" destId="{768CF809-EA50-474A-8AD1-C9CCAF050D9E}" srcOrd="0" destOrd="0" presId="urn:microsoft.com/office/officeart/2005/8/layout/radial4"/>
    <dgm:cxn modelId="{0C0F84CF-DBAE-4914-8542-65A1A29BBBF7}" srcId="{BBC9A0B4-9130-4D11-94DC-987F00E59D00}" destId="{5B1EF7EB-583E-488C-91CD-2511E416B6C8}" srcOrd="1" destOrd="0" parTransId="{A6F72E3A-CD7A-44F3-BE94-6024A51C2FA5}" sibTransId="{61E06685-04AD-4540-9291-D119BC758734}"/>
    <dgm:cxn modelId="{4F113AF6-CE5A-4F78-8FF6-371ECC7705D2}" type="presOf" srcId="{5B1EF7EB-583E-488C-91CD-2511E416B6C8}" destId="{7577FD39-F481-49E8-BEE7-3575E1A6C0D7}" srcOrd="0" destOrd="0" presId="urn:microsoft.com/office/officeart/2005/8/layout/radial4"/>
    <dgm:cxn modelId="{62A1B55F-1A1C-41F7-A8EF-85F9E6FEB048}" type="presParOf" srcId="{7A476892-4DFE-452E-AE20-27D95020E798}" destId="{1D69D256-96C6-4E1A-9FC8-0FD84D2FB568}" srcOrd="0" destOrd="0" presId="urn:microsoft.com/office/officeart/2005/8/layout/radial4"/>
    <dgm:cxn modelId="{A96553A0-7EE9-4424-9656-53C4CDF520C3}" type="presParOf" srcId="{7A476892-4DFE-452E-AE20-27D95020E798}" destId="{768CF809-EA50-474A-8AD1-C9CCAF050D9E}" srcOrd="1" destOrd="0" presId="urn:microsoft.com/office/officeart/2005/8/layout/radial4"/>
    <dgm:cxn modelId="{E07643E3-5FA2-47C7-8354-73D15A90E2DF}" type="presParOf" srcId="{7A476892-4DFE-452E-AE20-27D95020E798}" destId="{FAF8EE5E-0358-4772-9025-36ED0F794BD0}" srcOrd="2" destOrd="0" presId="urn:microsoft.com/office/officeart/2005/8/layout/radial4"/>
    <dgm:cxn modelId="{B0E13FFC-15E0-4952-92B4-0953977C4689}" type="presParOf" srcId="{7A476892-4DFE-452E-AE20-27D95020E798}" destId="{53EBDB92-DA6F-44D8-8D3C-B004D5928562}" srcOrd="3" destOrd="0" presId="urn:microsoft.com/office/officeart/2005/8/layout/radial4"/>
    <dgm:cxn modelId="{7290F345-59EF-4D4A-BD34-F46AA89D0E0B}" type="presParOf" srcId="{7A476892-4DFE-452E-AE20-27D95020E798}" destId="{7577FD39-F481-49E8-BEE7-3575E1A6C0D7}" srcOrd="4" destOrd="0" presId="urn:microsoft.com/office/officeart/2005/8/layout/radial4"/>
    <dgm:cxn modelId="{8A48F6B2-1808-47FA-8A80-3CC8273DA2AE}" type="presParOf" srcId="{7A476892-4DFE-452E-AE20-27D95020E798}" destId="{69CF9367-E84C-4822-95EA-18640A271097}" srcOrd="5" destOrd="0" presId="urn:microsoft.com/office/officeart/2005/8/layout/radial4"/>
    <dgm:cxn modelId="{E0904272-2792-490D-8611-9B56AF0E3F83}" type="presParOf" srcId="{7A476892-4DFE-452E-AE20-27D95020E798}" destId="{63D7B318-4FA4-41E2-941E-CFFD4131549C}"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5CDEAF19-966D-4506-A0F5-CDB8FED635E3}" type="doc">
      <dgm:prSet loTypeId="urn:microsoft.com/office/officeart/2005/8/layout/hProcess3" loCatId="process" qsTypeId="urn:microsoft.com/office/officeart/2005/8/quickstyle/simple1" qsCatId="simple" csTypeId="urn:microsoft.com/office/officeart/2005/8/colors/accent1_2" csCatId="accent1" phldr="1"/>
      <dgm:spPr/>
      <dgm:t>
        <a:bodyPr/>
        <a:lstStyle/>
        <a:p>
          <a:endParaRPr lang="en-US"/>
        </a:p>
      </dgm:t>
    </dgm:pt>
    <dgm:pt modelId="{1B90BDD9-C8D5-4E9A-AA8B-0E1C0D418011}">
      <dgm:prSet phldrT="[Text]"/>
      <dgm:spPr/>
      <dgm:t>
        <a:bodyPr/>
        <a:lstStyle/>
        <a:p>
          <a:pPr algn="ctr"/>
          <a:r>
            <a:rPr lang="en-US" dirty="0">
              <a:solidFill>
                <a:schemeClr val="bg1"/>
              </a:solidFill>
            </a:rPr>
            <a:t>Land Use Entitlements</a:t>
          </a:r>
        </a:p>
      </dgm:t>
    </dgm:pt>
    <dgm:pt modelId="{DCA56C68-090D-4A13-A44E-040B498993F4}" type="parTrans" cxnId="{A8EA1A59-52F2-4937-9FD9-5D4651EB41AD}">
      <dgm:prSet/>
      <dgm:spPr/>
      <dgm:t>
        <a:bodyPr/>
        <a:lstStyle/>
        <a:p>
          <a:endParaRPr lang="en-US"/>
        </a:p>
      </dgm:t>
    </dgm:pt>
    <dgm:pt modelId="{98DB5094-4F32-494C-8667-1AF486D1B0B3}" type="sibTrans" cxnId="{A8EA1A59-52F2-4937-9FD9-5D4651EB41AD}">
      <dgm:prSet/>
      <dgm:spPr/>
      <dgm:t>
        <a:bodyPr/>
        <a:lstStyle/>
        <a:p>
          <a:endParaRPr lang="en-US"/>
        </a:p>
      </dgm:t>
    </dgm:pt>
    <dgm:pt modelId="{6A487E52-8DF6-44B4-BAE0-1D7D967164EF}">
      <dgm:prSet phldrT="[Text]"/>
      <dgm:spPr/>
      <dgm:t>
        <a:bodyPr/>
        <a:lstStyle/>
        <a:p>
          <a:r>
            <a:rPr lang="en-US" dirty="0">
              <a:solidFill>
                <a:schemeClr val="bg1"/>
              </a:solidFill>
            </a:rPr>
            <a:t>Tax Incentives</a:t>
          </a:r>
        </a:p>
      </dgm:t>
    </dgm:pt>
    <dgm:pt modelId="{BDA416E0-EC1A-4A26-8B4F-44302C41F8CF}" type="parTrans" cxnId="{556BED8C-D052-4F59-A911-5083D21F2E5E}">
      <dgm:prSet/>
      <dgm:spPr/>
      <dgm:t>
        <a:bodyPr/>
        <a:lstStyle/>
        <a:p>
          <a:endParaRPr lang="en-US"/>
        </a:p>
      </dgm:t>
    </dgm:pt>
    <dgm:pt modelId="{F2334388-F074-43E9-B208-92E3F79D8391}" type="sibTrans" cxnId="{556BED8C-D052-4F59-A911-5083D21F2E5E}">
      <dgm:prSet/>
      <dgm:spPr/>
      <dgm:t>
        <a:bodyPr/>
        <a:lstStyle/>
        <a:p>
          <a:endParaRPr lang="en-US"/>
        </a:p>
      </dgm:t>
    </dgm:pt>
    <dgm:pt modelId="{865797CD-6A83-4D8D-BA52-CF14067793EB}">
      <dgm:prSet phldrT="[Text]"/>
      <dgm:spPr/>
      <dgm:t>
        <a:bodyPr/>
        <a:lstStyle/>
        <a:p>
          <a:r>
            <a:rPr lang="en-US" dirty="0"/>
            <a:t>Joint Economic Development Districts</a:t>
          </a:r>
        </a:p>
      </dgm:t>
    </dgm:pt>
    <dgm:pt modelId="{7ABA815C-3ACC-4CF9-BF5D-6CEDE45B3F85}" type="parTrans" cxnId="{2F732104-A134-4CDE-91B9-F1419787BB2D}">
      <dgm:prSet/>
      <dgm:spPr/>
      <dgm:t>
        <a:bodyPr/>
        <a:lstStyle/>
        <a:p>
          <a:endParaRPr lang="en-US"/>
        </a:p>
      </dgm:t>
    </dgm:pt>
    <dgm:pt modelId="{A9984759-BDBA-4CDF-97C4-9AF64EBE2A1A}" type="sibTrans" cxnId="{2F732104-A134-4CDE-91B9-F1419787BB2D}">
      <dgm:prSet/>
      <dgm:spPr/>
      <dgm:t>
        <a:bodyPr/>
        <a:lstStyle/>
        <a:p>
          <a:endParaRPr lang="en-US"/>
        </a:p>
      </dgm:t>
    </dgm:pt>
    <dgm:pt modelId="{7349534D-6F25-4248-A4F9-A6DB35C28487}">
      <dgm:prSet phldrT="[Text]"/>
      <dgm:spPr/>
      <dgm:t>
        <a:bodyPr/>
        <a:lstStyle/>
        <a:p>
          <a:r>
            <a:rPr lang="en-US" dirty="0"/>
            <a:t>Zoning</a:t>
          </a:r>
        </a:p>
      </dgm:t>
    </dgm:pt>
    <dgm:pt modelId="{03BC81AE-B561-4475-ACAB-C234659AFC24}" type="parTrans" cxnId="{71C2F288-F66F-435C-9797-FD90865E906C}">
      <dgm:prSet/>
      <dgm:spPr/>
      <dgm:t>
        <a:bodyPr/>
        <a:lstStyle/>
        <a:p>
          <a:endParaRPr lang="en-US"/>
        </a:p>
      </dgm:t>
    </dgm:pt>
    <dgm:pt modelId="{FE880769-FC61-4205-B4F3-50BA8BB0E42B}" type="sibTrans" cxnId="{71C2F288-F66F-435C-9797-FD90865E906C}">
      <dgm:prSet/>
      <dgm:spPr/>
      <dgm:t>
        <a:bodyPr/>
        <a:lstStyle/>
        <a:p>
          <a:endParaRPr lang="en-US"/>
        </a:p>
      </dgm:t>
    </dgm:pt>
    <dgm:pt modelId="{5D7306B2-4ADE-4C1F-B08D-F2020BE0C465}">
      <dgm:prSet phldrT="[Text]"/>
      <dgm:spPr/>
      <dgm:t>
        <a:bodyPr/>
        <a:lstStyle/>
        <a:p>
          <a:r>
            <a:rPr lang="en-US" dirty="0"/>
            <a:t>Annexation</a:t>
          </a:r>
        </a:p>
      </dgm:t>
    </dgm:pt>
    <dgm:pt modelId="{CF57424E-7A1D-4081-A744-AED385B9EA70}" type="parTrans" cxnId="{D264D829-41E2-4FA3-A7A8-5DE0F7D14D0F}">
      <dgm:prSet/>
      <dgm:spPr/>
      <dgm:t>
        <a:bodyPr/>
        <a:lstStyle/>
        <a:p>
          <a:endParaRPr lang="en-US"/>
        </a:p>
      </dgm:t>
    </dgm:pt>
    <dgm:pt modelId="{7AB443BA-A906-4629-A888-78666E519319}" type="sibTrans" cxnId="{D264D829-41E2-4FA3-A7A8-5DE0F7D14D0F}">
      <dgm:prSet/>
      <dgm:spPr/>
      <dgm:t>
        <a:bodyPr/>
        <a:lstStyle/>
        <a:p>
          <a:endParaRPr lang="en-US"/>
        </a:p>
      </dgm:t>
    </dgm:pt>
    <dgm:pt modelId="{419EACC1-0538-49E2-ABBA-701437A03B4F}">
      <dgm:prSet phldrT="[Text]"/>
      <dgm:spPr/>
      <dgm:t>
        <a:bodyPr/>
        <a:lstStyle/>
        <a:p>
          <a:r>
            <a:rPr lang="en-US" dirty="0"/>
            <a:t>Easements</a:t>
          </a:r>
        </a:p>
      </dgm:t>
    </dgm:pt>
    <dgm:pt modelId="{61184ECB-C6BC-4C2F-812F-3A1DF8B46D53}" type="parTrans" cxnId="{61FD8F12-169F-4F28-BB55-4D174AAA36C5}">
      <dgm:prSet/>
      <dgm:spPr/>
      <dgm:t>
        <a:bodyPr/>
        <a:lstStyle/>
        <a:p>
          <a:endParaRPr lang="en-US"/>
        </a:p>
      </dgm:t>
    </dgm:pt>
    <dgm:pt modelId="{0AD67D20-7CE5-4506-93D3-BA9BACFBA876}" type="sibTrans" cxnId="{61FD8F12-169F-4F28-BB55-4D174AAA36C5}">
      <dgm:prSet/>
      <dgm:spPr/>
      <dgm:t>
        <a:bodyPr/>
        <a:lstStyle/>
        <a:p>
          <a:endParaRPr lang="en-US"/>
        </a:p>
      </dgm:t>
    </dgm:pt>
    <dgm:pt modelId="{FBEA620A-F5C0-4F2A-912E-25C030720E68}">
      <dgm:prSet phldrT="[Text]"/>
      <dgm:spPr/>
      <dgm:t>
        <a:bodyPr/>
        <a:lstStyle/>
        <a:p>
          <a:r>
            <a:rPr lang="en-US" dirty="0"/>
            <a:t>Tax Abatements</a:t>
          </a:r>
        </a:p>
      </dgm:t>
    </dgm:pt>
    <dgm:pt modelId="{49D7D7F5-ABFE-4664-A0C3-AC68DEB6C509}" type="parTrans" cxnId="{1A6EAE28-0B4D-4F1B-9499-A69D2E81D0B5}">
      <dgm:prSet/>
      <dgm:spPr/>
      <dgm:t>
        <a:bodyPr/>
        <a:lstStyle/>
        <a:p>
          <a:endParaRPr lang="en-US"/>
        </a:p>
      </dgm:t>
    </dgm:pt>
    <dgm:pt modelId="{B58E73FE-4995-44BD-BA1A-718EF1F9EC4A}" type="sibTrans" cxnId="{1A6EAE28-0B4D-4F1B-9499-A69D2E81D0B5}">
      <dgm:prSet/>
      <dgm:spPr/>
      <dgm:t>
        <a:bodyPr/>
        <a:lstStyle/>
        <a:p>
          <a:endParaRPr lang="en-US"/>
        </a:p>
      </dgm:t>
    </dgm:pt>
    <dgm:pt modelId="{FC1C3BAB-EDA3-4CA3-BD5E-A8631BFCB215}">
      <dgm:prSet phldrT="[Text]"/>
      <dgm:spPr/>
      <dgm:t>
        <a:bodyPr/>
        <a:lstStyle/>
        <a:p>
          <a:r>
            <a:rPr lang="en-US" dirty="0"/>
            <a:t>Tax Credits</a:t>
          </a:r>
        </a:p>
      </dgm:t>
    </dgm:pt>
    <dgm:pt modelId="{A3928BD4-259A-4524-B5DB-B4CF52A0ECCB}" type="parTrans" cxnId="{94287805-7699-4D79-9969-CDFF346F575A}">
      <dgm:prSet/>
      <dgm:spPr/>
      <dgm:t>
        <a:bodyPr/>
        <a:lstStyle/>
        <a:p>
          <a:endParaRPr lang="en-US"/>
        </a:p>
      </dgm:t>
    </dgm:pt>
    <dgm:pt modelId="{FD2F7C7C-5B8F-409C-83AE-125A633CB0B8}" type="sibTrans" cxnId="{94287805-7699-4D79-9969-CDFF346F575A}">
      <dgm:prSet/>
      <dgm:spPr/>
      <dgm:t>
        <a:bodyPr/>
        <a:lstStyle/>
        <a:p>
          <a:endParaRPr lang="en-US"/>
        </a:p>
      </dgm:t>
    </dgm:pt>
    <dgm:pt modelId="{50F4F925-C83B-4A6F-9907-DFD2FD6B09B4}">
      <dgm:prSet phldrT="[Text]"/>
      <dgm:spPr/>
      <dgm:t>
        <a:bodyPr/>
        <a:lstStyle/>
        <a:p>
          <a:pPr algn="ctr"/>
          <a:r>
            <a:rPr lang="en-US" dirty="0">
              <a:solidFill>
                <a:schemeClr val="bg1"/>
              </a:solidFill>
            </a:rPr>
            <a:t>Infrastructure Finance</a:t>
          </a:r>
        </a:p>
      </dgm:t>
    </dgm:pt>
    <dgm:pt modelId="{5BB00E68-FA3D-401C-80CB-96B83908E175}" type="parTrans" cxnId="{C8A41D1B-703D-4F32-992A-EF96C0F7410D}">
      <dgm:prSet/>
      <dgm:spPr/>
      <dgm:t>
        <a:bodyPr/>
        <a:lstStyle/>
        <a:p>
          <a:endParaRPr lang="en-US"/>
        </a:p>
      </dgm:t>
    </dgm:pt>
    <dgm:pt modelId="{CEC593E7-8D31-4DEB-AA64-3D6DA8C78EC7}" type="sibTrans" cxnId="{C8A41D1B-703D-4F32-992A-EF96C0F7410D}">
      <dgm:prSet/>
      <dgm:spPr/>
      <dgm:t>
        <a:bodyPr/>
        <a:lstStyle/>
        <a:p>
          <a:endParaRPr lang="en-US"/>
        </a:p>
      </dgm:t>
    </dgm:pt>
    <dgm:pt modelId="{4A34F5FD-F47A-46B4-8142-9AFD273EF715}">
      <dgm:prSet phldrT="[Text]"/>
      <dgm:spPr/>
      <dgm:t>
        <a:bodyPr/>
        <a:lstStyle/>
        <a:p>
          <a:r>
            <a:rPr lang="en-US" dirty="0"/>
            <a:t>Tax Increment Financing</a:t>
          </a:r>
        </a:p>
      </dgm:t>
    </dgm:pt>
    <dgm:pt modelId="{A77A2C43-317E-48EE-9798-C485674F2FD7}" type="parTrans" cxnId="{9435C1F0-7F8E-47C2-BB52-FC1D6B722EB1}">
      <dgm:prSet/>
      <dgm:spPr/>
      <dgm:t>
        <a:bodyPr/>
        <a:lstStyle/>
        <a:p>
          <a:endParaRPr lang="en-US"/>
        </a:p>
      </dgm:t>
    </dgm:pt>
    <dgm:pt modelId="{783EEC9D-50CA-4527-B1E9-6A540A6DDB60}" type="sibTrans" cxnId="{9435C1F0-7F8E-47C2-BB52-FC1D6B722EB1}">
      <dgm:prSet/>
      <dgm:spPr/>
      <dgm:t>
        <a:bodyPr/>
        <a:lstStyle/>
        <a:p>
          <a:endParaRPr lang="en-US"/>
        </a:p>
      </dgm:t>
    </dgm:pt>
    <dgm:pt modelId="{805B4D69-CAD2-4735-908A-E3EF69596C67}">
      <dgm:prSet phldrT="[Text]"/>
      <dgm:spPr/>
      <dgm:t>
        <a:bodyPr/>
        <a:lstStyle/>
        <a:p>
          <a:r>
            <a:rPr lang="en-US" dirty="0"/>
            <a:t>Local and State Grants</a:t>
          </a:r>
        </a:p>
      </dgm:t>
    </dgm:pt>
    <dgm:pt modelId="{359C70A4-75FA-4607-B6D0-7CA78D5F66E8}" type="parTrans" cxnId="{6E0CEDE6-DB16-43FD-B11B-98584294683E}">
      <dgm:prSet/>
      <dgm:spPr/>
      <dgm:t>
        <a:bodyPr/>
        <a:lstStyle/>
        <a:p>
          <a:endParaRPr lang="en-US"/>
        </a:p>
      </dgm:t>
    </dgm:pt>
    <dgm:pt modelId="{89A54AC5-6C1B-4B0F-AFF6-0619299A3B9B}" type="sibTrans" cxnId="{6E0CEDE6-DB16-43FD-B11B-98584294683E}">
      <dgm:prSet/>
      <dgm:spPr/>
      <dgm:t>
        <a:bodyPr/>
        <a:lstStyle/>
        <a:p>
          <a:endParaRPr lang="en-US"/>
        </a:p>
      </dgm:t>
    </dgm:pt>
    <dgm:pt modelId="{0D45C1EE-8384-4F6A-BFF6-3920A1E65C73}">
      <dgm:prSet phldrT="[Text]"/>
      <dgm:spPr/>
      <dgm:t>
        <a:bodyPr/>
        <a:lstStyle/>
        <a:p>
          <a:r>
            <a:rPr lang="en-US" dirty="0"/>
            <a:t>School Compensation Agreements</a:t>
          </a:r>
        </a:p>
      </dgm:t>
    </dgm:pt>
    <dgm:pt modelId="{A2ABF8F0-D84A-4208-AA5B-90D512EA5F98}" type="parTrans" cxnId="{C772B1EF-A0E6-41A1-9AA1-4C8A46F8BB90}">
      <dgm:prSet/>
      <dgm:spPr/>
      <dgm:t>
        <a:bodyPr/>
        <a:lstStyle/>
        <a:p>
          <a:endParaRPr lang="en-US"/>
        </a:p>
      </dgm:t>
    </dgm:pt>
    <dgm:pt modelId="{FCF60A04-9E24-4959-B7BE-3A7CE32FCB4B}" type="sibTrans" cxnId="{C772B1EF-A0E6-41A1-9AA1-4C8A46F8BB90}">
      <dgm:prSet/>
      <dgm:spPr/>
      <dgm:t>
        <a:bodyPr/>
        <a:lstStyle/>
        <a:p>
          <a:endParaRPr lang="en-US"/>
        </a:p>
      </dgm:t>
    </dgm:pt>
    <dgm:pt modelId="{F0355450-357E-4E0E-890B-12E356D263FC}">
      <dgm:prSet phldrT="[Text]"/>
      <dgm:spPr/>
      <dgm:t>
        <a:bodyPr/>
        <a:lstStyle/>
        <a:p>
          <a:r>
            <a:rPr lang="en-US" dirty="0"/>
            <a:t>School Compensation  Agreements</a:t>
          </a:r>
        </a:p>
      </dgm:t>
    </dgm:pt>
    <dgm:pt modelId="{B5E744D6-0327-4DB7-920F-B91554B069D4}" type="parTrans" cxnId="{E04698AA-7B7D-4F47-8790-B8744B424429}">
      <dgm:prSet/>
      <dgm:spPr/>
      <dgm:t>
        <a:bodyPr/>
        <a:lstStyle/>
        <a:p>
          <a:endParaRPr lang="en-US"/>
        </a:p>
      </dgm:t>
    </dgm:pt>
    <dgm:pt modelId="{3E8E5109-FF9D-4E64-BC1F-B10E65DC5D45}" type="sibTrans" cxnId="{E04698AA-7B7D-4F47-8790-B8744B424429}">
      <dgm:prSet/>
      <dgm:spPr/>
      <dgm:t>
        <a:bodyPr/>
        <a:lstStyle/>
        <a:p>
          <a:endParaRPr lang="en-US"/>
        </a:p>
      </dgm:t>
    </dgm:pt>
    <dgm:pt modelId="{C564707D-6321-4694-B1E4-0EE5450A610A}">
      <dgm:prSet phldrT="[Text]"/>
      <dgm:spPr/>
      <dgm:t>
        <a:bodyPr/>
        <a:lstStyle/>
        <a:p>
          <a:pPr algn="ctr"/>
          <a:r>
            <a:rPr lang="en-US" dirty="0">
              <a:solidFill>
                <a:schemeClr val="bg1"/>
              </a:solidFill>
            </a:rPr>
            <a:t>Constructing Financing</a:t>
          </a:r>
        </a:p>
      </dgm:t>
    </dgm:pt>
    <dgm:pt modelId="{4CB6FF21-DDFA-481C-BB41-59F1F26B933F}" type="parTrans" cxnId="{5C2B6ABA-7A53-4402-B4AD-30E0555C5F81}">
      <dgm:prSet/>
      <dgm:spPr/>
      <dgm:t>
        <a:bodyPr/>
        <a:lstStyle/>
        <a:p>
          <a:endParaRPr lang="en-US"/>
        </a:p>
      </dgm:t>
    </dgm:pt>
    <dgm:pt modelId="{22D32F9B-C47F-4648-BA60-5B380B3A3889}" type="sibTrans" cxnId="{5C2B6ABA-7A53-4402-B4AD-30E0555C5F81}">
      <dgm:prSet/>
      <dgm:spPr/>
      <dgm:t>
        <a:bodyPr/>
        <a:lstStyle/>
        <a:p>
          <a:endParaRPr lang="en-US"/>
        </a:p>
      </dgm:t>
    </dgm:pt>
    <dgm:pt modelId="{0FD1AFE2-CBE0-4E7C-BAB6-A926B4CC240C}">
      <dgm:prSet phldrT="[Text]"/>
      <dgm:spPr/>
      <dgm:t>
        <a:bodyPr/>
        <a:lstStyle/>
        <a:p>
          <a:r>
            <a:rPr lang="en-US" dirty="0"/>
            <a:t>Construction Material Sales Tax Exemption</a:t>
          </a:r>
        </a:p>
      </dgm:t>
    </dgm:pt>
    <dgm:pt modelId="{393678E1-FFD9-4401-919A-1896422CB13D}" type="parTrans" cxnId="{CE1F8896-36AA-4B17-BC41-D019EAA1977A}">
      <dgm:prSet/>
      <dgm:spPr/>
      <dgm:t>
        <a:bodyPr/>
        <a:lstStyle/>
        <a:p>
          <a:endParaRPr lang="en-US"/>
        </a:p>
      </dgm:t>
    </dgm:pt>
    <dgm:pt modelId="{8D850E11-8EB2-4779-B711-5D7BAEB5BB73}" type="sibTrans" cxnId="{CE1F8896-36AA-4B17-BC41-D019EAA1977A}">
      <dgm:prSet/>
      <dgm:spPr/>
      <dgm:t>
        <a:bodyPr/>
        <a:lstStyle/>
        <a:p>
          <a:endParaRPr lang="en-US"/>
        </a:p>
      </dgm:t>
    </dgm:pt>
    <dgm:pt modelId="{AB983633-F46F-4D66-A0FA-7C086B93ECA7}">
      <dgm:prSet phldrT="[Text]"/>
      <dgm:spPr/>
      <dgm:t>
        <a:bodyPr/>
        <a:lstStyle/>
        <a:p>
          <a:r>
            <a:rPr lang="en-US" dirty="0"/>
            <a:t>Transportation Improvement Districts</a:t>
          </a:r>
        </a:p>
      </dgm:t>
    </dgm:pt>
    <dgm:pt modelId="{79D2A90F-C4CB-4232-9295-41312E1ADDBF}" type="parTrans" cxnId="{ACDEBB69-8992-470B-9915-59492CA248E9}">
      <dgm:prSet/>
      <dgm:spPr/>
      <dgm:t>
        <a:bodyPr/>
        <a:lstStyle/>
        <a:p>
          <a:endParaRPr lang="en-US"/>
        </a:p>
      </dgm:t>
    </dgm:pt>
    <dgm:pt modelId="{47C8EE7E-21A9-4C66-8D22-A05ED3084A61}" type="sibTrans" cxnId="{ACDEBB69-8992-470B-9915-59492CA248E9}">
      <dgm:prSet/>
      <dgm:spPr/>
      <dgm:t>
        <a:bodyPr/>
        <a:lstStyle/>
        <a:p>
          <a:endParaRPr lang="en-US"/>
        </a:p>
      </dgm:t>
    </dgm:pt>
    <dgm:pt modelId="{B297329E-DD96-4358-B408-295B68BD76A6}" type="pres">
      <dgm:prSet presAssocID="{5CDEAF19-966D-4506-A0F5-CDB8FED635E3}" presName="Name0" presStyleCnt="0">
        <dgm:presLayoutVars>
          <dgm:dir/>
          <dgm:animLvl val="lvl"/>
          <dgm:resizeHandles val="exact"/>
        </dgm:presLayoutVars>
      </dgm:prSet>
      <dgm:spPr/>
    </dgm:pt>
    <dgm:pt modelId="{7435379F-3420-44B9-BE10-92E6F01B9CAA}" type="pres">
      <dgm:prSet presAssocID="{5CDEAF19-966D-4506-A0F5-CDB8FED635E3}" presName="dummy" presStyleCnt="0"/>
      <dgm:spPr/>
    </dgm:pt>
    <dgm:pt modelId="{9B59BAB5-8063-4C3A-B535-491FB1041D5B}" type="pres">
      <dgm:prSet presAssocID="{5CDEAF19-966D-4506-A0F5-CDB8FED635E3}" presName="linH" presStyleCnt="0"/>
      <dgm:spPr/>
    </dgm:pt>
    <dgm:pt modelId="{57D4CE0E-9927-40D2-B05B-9FF65A8053B3}" type="pres">
      <dgm:prSet presAssocID="{5CDEAF19-966D-4506-A0F5-CDB8FED635E3}" presName="padding1" presStyleCnt="0"/>
      <dgm:spPr/>
    </dgm:pt>
    <dgm:pt modelId="{02BE93E0-B394-4109-ABDC-2E3F629D847A}" type="pres">
      <dgm:prSet presAssocID="{1B90BDD9-C8D5-4E9A-AA8B-0E1C0D418011}" presName="linV" presStyleCnt="0"/>
      <dgm:spPr/>
    </dgm:pt>
    <dgm:pt modelId="{B1D45DA8-AE5A-473C-875A-AB6D5DB6575C}" type="pres">
      <dgm:prSet presAssocID="{1B90BDD9-C8D5-4E9A-AA8B-0E1C0D418011}" presName="spVertical1" presStyleCnt="0"/>
      <dgm:spPr/>
    </dgm:pt>
    <dgm:pt modelId="{BB46A633-1952-4615-A60C-EF426813B659}" type="pres">
      <dgm:prSet presAssocID="{1B90BDD9-C8D5-4E9A-AA8B-0E1C0D418011}" presName="parTx" presStyleLbl="revTx" presStyleIdx="0" presStyleCnt="8" custLinFactNeighborX="-25766" custLinFactNeighborY="-1371">
        <dgm:presLayoutVars>
          <dgm:chMax val="0"/>
          <dgm:chPref val="0"/>
          <dgm:bulletEnabled val="1"/>
        </dgm:presLayoutVars>
      </dgm:prSet>
      <dgm:spPr/>
    </dgm:pt>
    <dgm:pt modelId="{7BDC5A99-7ACE-4A52-AE09-0ED801856FAA}" type="pres">
      <dgm:prSet presAssocID="{1B90BDD9-C8D5-4E9A-AA8B-0E1C0D418011}" presName="spVertical2" presStyleCnt="0"/>
      <dgm:spPr/>
    </dgm:pt>
    <dgm:pt modelId="{A8E2EC58-0BFE-492D-8FFB-35B29242A6B5}" type="pres">
      <dgm:prSet presAssocID="{1B90BDD9-C8D5-4E9A-AA8B-0E1C0D418011}" presName="spVertical3" presStyleCnt="0"/>
      <dgm:spPr/>
    </dgm:pt>
    <dgm:pt modelId="{951D1E00-A120-4968-9FEC-C3298D83F21C}" type="pres">
      <dgm:prSet presAssocID="{1B90BDD9-C8D5-4E9A-AA8B-0E1C0D418011}" presName="desTx" presStyleLbl="revTx" presStyleIdx="1" presStyleCnt="8">
        <dgm:presLayoutVars>
          <dgm:bulletEnabled val="1"/>
        </dgm:presLayoutVars>
      </dgm:prSet>
      <dgm:spPr/>
    </dgm:pt>
    <dgm:pt modelId="{C779507A-9DE5-415E-9A59-5A36A8F370AF}" type="pres">
      <dgm:prSet presAssocID="{98DB5094-4F32-494C-8667-1AF486D1B0B3}" presName="space" presStyleCnt="0"/>
      <dgm:spPr/>
    </dgm:pt>
    <dgm:pt modelId="{05701358-202E-4FFD-A9C8-2899A3CB6CAD}" type="pres">
      <dgm:prSet presAssocID="{6A487E52-8DF6-44B4-BAE0-1D7D967164EF}" presName="linV" presStyleCnt="0"/>
      <dgm:spPr/>
    </dgm:pt>
    <dgm:pt modelId="{574B3FA6-7662-466A-9A2B-8AB67A48523A}" type="pres">
      <dgm:prSet presAssocID="{6A487E52-8DF6-44B4-BAE0-1D7D967164EF}" presName="spVertical1" presStyleCnt="0"/>
      <dgm:spPr/>
    </dgm:pt>
    <dgm:pt modelId="{BAE3046C-722A-4F07-9EB8-53070ED53B3F}" type="pres">
      <dgm:prSet presAssocID="{6A487E52-8DF6-44B4-BAE0-1D7D967164EF}" presName="parTx" presStyleLbl="revTx" presStyleIdx="2" presStyleCnt="8">
        <dgm:presLayoutVars>
          <dgm:chMax val="0"/>
          <dgm:chPref val="0"/>
          <dgm:bulletEnabled val="1"/>
        </dgm:presLayoutVars>
      </dgm:prSet>
      <dgm:spPr/>
    </dgm:pt>
    <dgm:pt modelId="{C24B4FEE-6911-462D-A520-7ADA35D71B8C}" type="pres">
      <dgm:prSet presAssocID="{6A487E52-8DF6-44B4-BAE0-1D7D967164EF}" presName="spVertical2" presStyleCnt="0"/>
      <dgm:spPr/>
    </dgm:pt>
    <dgm:pt modelId="{EB181EEE-FEF3-4361-81BB-946BF47140DF}" type="pres">
      <dgm:prSet presAssocID="{6A487E52-8DF6-44B4-BAE0-1D7D967164EF}" presName="spVertical3" presStyleCnt="0"/>
      <dgm:spPr/>
    </dgm:pt>
    <dgm:pt modelId="{F0D20D86-BF43-490F-99F7-1A7EFF8B0230}" type="pres">
      <dgm:prSet presAssocID="{6A487E52-8DF6-44B4-BAE0-1D7D967164EF}" presName="desTx" presStyleLbl="revTx" presStyleIdx="3" presStyleCnt="8">
        <dgm:presLayoutVars>
          <dgm:bulletEnabled val="1"/>
        </dgm:presLayoutVars>
      </dgm:prSet>
      <dgm:spPr/>
    </dgm:pt>
    <dgm:pt modelId="{D273B955-744B-4C00-88ED-053B12526B1F}" type="pres">
      <dgm:prSet presAssocID="{F2334388-F074-43E9-B208-92E3F79D8391}" presName="space" presStyleCnt="0"/>
      <dgm:spPr/>
    </dgm:pt>
    <dgm:pt modelId="{6917BA68-F5FC-4533-8072-C6D764798DD4}" type="pres">
      <dgm:prSet presAssocID="{50F4F925-C83B-4A6F-9907-DFD2FD6B09B4}" presName="linV" presStyleCnt="0"/>
      <dgm:spPr/>
    </dgm:pt>
    <dgm:pt modelId="{7F8BFECD-2CA0-4BFB-8A13-2FFF25D8768B}" type="pres">
      <dgm:prSet presAssocID="{50F4F925-C83B-4A6F-9907-DFD2FD6B09B4}" presName="spVertical1" presStyleCnt="0"/>
      <dgm:spPr/>
    </dgm:pt>
    <dgm:pt modelId="{EA2D72CF-C159-424D-86D0-31982133582B}" type="pres">
      <dgm:prSet presAssocID="{50F4F925-C83B-4A6F-9907-DFD2FD6B09B4}" presName="parTx" presStyleLbl="revTx" presStyleIdx="4" presStyleCnt="8">
        <dgm:presLayoutVars>
          <dgm:chMax val="0"/>
          <dgm:chPref val="0"/>
          <dgm:bulletEnabled val="1"/>
        </dgm:presLayoutVars>
      </dgm:prSet>
      <dgm:spPr/>
    </dgm:pt>
    <dgm:pt modelId="{558D4D70-F0B1-4184-AC48-6AA9EC7C0883}" type="pres">
      <dgm:prSet presAssocID="{50F4F925-C83B-4A6F-9907-DFD2FD6B09B4}" presName="spVertical2" presStyleCnt="0"/>
      <dgm:spPr/>
    </dgm:pt>
    <dgm:pt modelId="{A60AC205-AA3D-4939-B1AD-621DC1EAC3F8}" type="pres">
      <dgm:prSet presAssocID="{50F4F925-C83B-4A6F-9907-DFD2FD6B09B4}" presName="spVertical3" presStyleCnt="0"/>
      <dgm:spPr/>
    </dgm:pt>
    <dgm:pt modelId="{9333B671-5CEA-4A87-8D7F-DD4DD390A2DC}" type="pres">
      <dgm:prSet presAssocID="{50F4F925-C83B-4A6F-9907-DFD2FD6B09B4}" presName="desTx" presStyleLbl="revTx" presStyleIdx="5" presStyleCnt="8">
        <dgm:presLayoutVars>
          <dgm:bulletEnabled val="1"/>
        </dgm:presLayoutVars>
      </dgm:prSet>
      <dgm:spPr/>
    </dgm:pt>
    <dgm:pt modelId="{B7EE3FF5-5D41-43F2-B0C2-1D13E50D8FBD}" type="pres">
      <dgm:prSet presAssocID="{CEC593E7-8D31-4DEB-AA64-3D6DA8C78EC7}" presName="space" presStyleCnt="0"/>
      <dgm:spPr/>
    </dgm:pt>
    <dgm:pt modelId="{E53C277D-9149-415B-9C57-6AF79ACC467C}" type="pres">
      <dgm:prSet presAssocID="{C564707D-6321-4694-B1E4-0EE5450A610A}" presName="linV" presStyleCnt="0"/>
      <dgm:spPr/>
    </dgm:pt>
    <dgm:pt modelId="{84B498CD-7408-4E8E-A705-2ED334978905}" type="pres">
      <dgm:prSet presAssocID="{C564707D-6321-4694-B1E4-0EE5450A610A}" presName="spVertical1" presStyleCnt="0"/>
      <dgm:spPr/>
    </dgm:pt>
    <dgm:pt modelId="{867F30F9-112E-45C5-9611-FD5390DD7486}" type="pres">
      <dgm:prSet presAssocID="{C564707D-6321-4694-B1E4-0EE5450A610A}" presName="parTx" presStyleLbl="revTx" presStyleIdx="6" presStyleCnt="8">
        <dgm:presLayoutVars>
          <dgm:chMax val="0"/>
          <dgm:chPref val="0"/>
          <dgm:bulletEnabled val="1"/>
        </dgm:presLayoutVars>
      </dgm:prSet>
      <dgm:spPr/>
    </dgm:pt>
    <dgm:pt modelId="{AD6D3D42-D1A0-41CD-BB66-D1AEEABD5C8C}" type="pres">
      <dgm:prSet presAssocID="{C564707D-6321-4694-B1E4-0EE5450A610A}" presName="spVertical2" presStyleCnt="0"/>
      <dgm:spPr/>
    </dgm:pt>
    <dgm:pt modelId="{6A98BC56-34FE-4CA9-8836-2076040D2F9D}" type="pres">
      <dgm:prSet presAssocID="{C564707D-6321-4694-B1E4-0EE5450A610A}" presName="spVertical3" presStyleCnt="0"/>
      <dgm:spPr/>
    </dgm:pt>
    <dgm:pt modelId="{6E455BEF-EFE1-4BA5-8DBC-8DEB828E540B}" type="pres">
      <dgm:prSet presAssocID="{C564707D-6321-4694-B1E4-0EE5450A610A}" presName="desTx" presStyleLbl="revTx" presStyleIdx="7" presStyleCnt="8">
        <dgm:presLayoutVars>
          <dgm:bulletEnabled val="1"/>
        </dgm:presLayoutVars>
      </dgm:prSet>
      <dgm:spPr/>
    </dgm:pt>
    <dgm:pt modelId="{0FC60E33-A70B-4809-9198-7812829D505E}" type="pres">
      <dgm:prSet presAssocID="{5CDEAF19-966D-4506-A0F5-CDB8FED635E3}" presName="padding2" presStyleCnt="0"/>
      <dgm:spPr/>
    </dgm:pt>
    <dgm:pt modelId="{66491F7E-5445-4DB5-95AC-76B200B1A544}" type="pres">
      <dgm:prSet presAssocID="{5CDEAF19-966D-4506-A0F5-CDB8FED635E3}" presName="negArrow" presStyleCnt="0"/>
      <dgm:spPr/>
    </dgm:pt>
    <dgm:pt modelId="{AEEC9684-9BA8-4811-97F5-D72FE77CBBE0}" type="pres">
      <dgm:prSet presAssocID="{5CDEAF19-966D-4506-A0F5-CDB8FED635E3}" presName="backgroundArrow" presStyleLbl="node1" presStyleIdx="0" presStyleCnt="1"/>
      <dgm:spPr/>
    </dgm:pt>
  </dgm:ptLst>
  <dgm:cxnLst>
    <dgm:cxn modelId="{2F732104-A134-4CDE-91B9-F1419787BB2D}" srcId="{50F4F925-C83B-4A6F-9907-DFD2FD6B09B4}" destId="{865797CD-6A83-4D8D-BA52-CF14067793EB}" srcOrd="2" destOrd="0" parTransId="{7ABA815C-3ACC-4CF9-BF5D-6CEDE45B3F85}" sibTransId="{A9984759-BDBA-4CDF-97C4-9AF64EBE2A1A}"/>
    <dgm:cxn modelId="{94287805-7699-4D79-9969-CDFF346F575A}" srcId="{6A487E52-8DF6-44B4-BAE0-1D7D967164EF}" destId="{FC1C3BAB-EDA3-4CA3-BD5E-A8631BFCB215}" srcOrd="1" destOrd="0" parTransId="{A3928BD4-259A-4524-B5DB-B4CF52A0ECCB}" sibTransId="{FD2F7C7C-5B8F-409C-83AE-125A633CB0B8}"/>
    <dgm:cxn modelId="{61FD8F12-169F-4F28-BB55-4D174AAA36C5}" srcId="{1B90BDD9-C8D5-4E9A-AA8B-0E1C0D418011}" destId="{419EACC1-0538-49E2-ABBA-701437A03B4F}" srcOrd="2" destOrd="0" parTransId="{61184ECB-C6BC-4C2F-812F-3A1DF8B46D53}" sibTransId="{0AD67D20-7CE5-4506-93D3-BA9BACFBA876}"/>
    <dgm:cxn modelId="{C8A41D1B-703D-4F32-992A-EF96C0F7410D}" srcId="{5CDEAF19-966D-4506-A0F5-CDB8FED635E3}" destId="{50F4F925-C83B-4A6F-9907-DFD2FD6B09B4}" srcOrd="2" destOrd="0" parTransId="{5BB00E68-FA3D-401C-80CB-96B83908E175}" sibTransId="{CEC593E7-8D31-4DEB-AA64-3D6DA8C78EC7}"/>
    <dgm:cxn modelId="{C06F351F-1783-4247-9DEB-ED7F13E34C4F}" type="presOf" srcId="{5CDEAF19-966D-4506-A0F5-CDB8FED635E3}" destId="{B297329E-DD96-4358-B408-295B68BD76A6}" srcOrd="0" destOrd="0" presId="urn:microsoft.com/office/officeart/2005/8/layout/hProcess3"/>
    <dgm:cxn modelId="{1A6EAE28-0B4D-4F1B-9499-A69D2E81D0B5}" srcId="{6A487E52-8DF6-44B4-BAE0-1D7D967164EF}" destId="{FBEA620A-F5C0-4F2A-912E-25C030720E68}" srcOrd="0" destOrd="0" parTransId="{49D7D7F5-ABFE-4664-A0C3-AC68DEB6C509}" sibTransId="{B58E73FE-4995-44BD-BA1A-718EF1F9EC4A}"/>
    <dgm:cxn modelId="{D264D829-41E2-4FA3-A7A8-5DE0F7D14D0F}" srcId="{1B90BDD9-C8D5-4E9A-AA8B-0E1C0D418011}" destId="{5D7306B2-4ADE-4C1F-B08D-F2020BE0C465}" srcOrd="1" destOrd="0" parTransId="{CF57424E-7A1D-4081-A744-AED385B9EA70}" sibTransId="{7AB443BA-A906-4629-A888-78666E519319}"/>
    <dgm:cxn modelId="{46D8192F-BEA1-43E9-999B-1E980A032222}" type="presOf" srcId="{1B90BDD9-C8D5-4E9A-AA8B-0E1C0D418011}" destId="{BB46A633-1952-4615-A60C-EF426813B659}" srcOrd="0" destOrd="0" presId="urn:microsoft.com/office/officeart/2005/8/layout/hProcess3"/>
    <dgm:cxn modelId="{D8EA4E3B-F27C-4914-B8D3-BBF0A2ADD9EC}" type="presOf" srcId="{FC1C3BAB-EDA3-4CA3-BD5E-A8631BFCB215}" destId="{F0D20D86-BF43-490F-99F7-1A7EFF8B0230}" srcOrd="0" destOrd="2" presId="urn:microsoft.com/office/officeart/2005/8/layout/hProcess3"/>
    <dgm:cxn modelId="{08521340-DACF-4AAC-909E-9C77FB71AFD5}" type="presOf" srcId="{5D7306B2-4ADE-4C1F-B08D-F2020BE0C465}" destId="{951D1E00-A120-4968-9FEC-C3298D83F21C}" srcOrd="0" destOrd="1" presId="urn:microsoft.com/office/officeart/2005/8/layout/hProcess3"/>
    <dgm:cxn modelId="{6FFFCC42-59E1-4783-A74B-8F8FB9ABB4B2}" type="presOf" srcId="{6A487E52-8DF6-44B4-BAE0-1D7D967164EF}" destId="{BAE3046C-722A-4F07-9EB8-53070ED53B3F}" srcOrd="0" destOrd="0" presId="urn:microsoft.com/office/officeart/2005/8/layout/hProcess3"/>
    <dgm:cxn modelId="{6E75CC64-440E-4C81-934B-9AC422C7F911}" type="presOf" srcId="{0FD1AFE2-CBE0-4E7C-BAB6-A926B4CC240C}" destId="{6E455BEF-EFE1-4BA5-8DBC-8DEB828E540B}" srcOrd="0" destOrd="0" presId="urn:microsoft.com/office/officeart/2005/8/layout/hProcess3"/>
    <dgm:cxn modelId="{ACDEBB69-8992-470B-9915-59492CA248E9}" srcId="{50F4F925-C83B-4A6F-9907-DFD2FD6B09B4}" destId="{AB983633-F46F-4D66-A0FA-7C086B93ECA7}" srcOrd="3" destOrd="0" parTransId="{79D2A90F-C4CB-4232-9295-41312E1ADDBF}" sibTransId="{47C8EE7E-21A9-4C66-8D22-A05ED3084A61}"/>
    <dgm:cxn modelId="{8A8B5958-AFAB-4D05-AD6B-E00797834EB7}" type="presOf" srcId="{865797CD-6A83-4D8D-BA52-CF14067793EB}" destId="{9333B671-5CEA-4A87-8D7F-DD4DD390A2DC}" srcOrd="0" destOrd="3" presId="urn:microsoft.com/office/officeart/2005/8/layout/hProcess3"/>
    <dgm:cxn modelId="{A8EA1A59-52F2-4937-9FD9-5D4651EB41AD}" srcId="{5CDEAF19-966D-4506-A0F5-CDB8FED635E3}" destId="{1B90BDD9-C8D5-4E9A-AA8B-0E1C0D418011}" srcOrd="0" destOrd="0" parTransId="{DCA56C68-090D-4A13-A44E-040B498993F4}" sibTransId="{98DB5094-4F32-494C-8667-1AF486D1B0B3}"/>
    <dgm:cxn modelId="{31A8087F-F63C-401D-BD56-B3DA697E5BEA}" type="presOf" srcId="{4A34F5FD-F47A-46B4-8142-9AFD273EF715}" destId="{9333B671-5CEA-4A87-8D7F-DD4DD390A2DC}" srcOrd="0" destOrd="0" presId="urn:microsoft.com/office/officeart/2005/8/layout/hProcess3"/>
    <dgm:cxn modelId="{71C2F288-F66F-435C-9797-FD90865E906C}" srcId="{1B90BDD9-C8D5-4E9A-AA8B-0E1C0D418011}" destId="{7349534D-6F25-4248-A4F9-A6DB35C28487}" srcOrd="0" destOrd="0" parTransId="{03BC81AE-B561-4475-ACAB-C234659AFC24}" sibTransId="{FE880769-FC61-4205-B4F3-50BA8BB0E42B}"/>
    <dgm:cxn modelId="{556BED8C-D052-4F59-A911-5083D21F2E5E}" srcId="{5CDEAF19-966D-4506-A0F5-CDB8FED635E3}" destId="{6A487E52-8DF6-44B4-BAE0-1D7D967164EF}" srcOrd="1" destOrd="0" parTransId="{BDA416E0-EC1A-4A26-8B4F-44302C41F8CF}" sibTransId="{F2334388-F074-43E9-B208-92E3F79D8391}"/>
    <dgm:cxn modelId="{B170F293-9D2E-4FC8-8374-3C8BD8CC0BFE}" type="presOf" srcId="{FBEA620A-F5C0-4F2A-912E-25C030720E68}" destId="{F0D20D86-BF43-490F-99F7-1A7EFF8B0230}" srcOrd="0" destOrd="0" presId="urn:microsoft.com/office/officeart/2005/8/layout/hProcess3"/>
    <dgm:cxn modelId="{CE1F8896-36AA-4B17-BC41-D019EAA1977A}" srcId="{C564707D-6321-4694-B1E4-0EE5450A610A}" destId="{0FD1AFE2-CBE0-4E7C-BAB6-A926B4CC240C}" srcOrd="0" destOrd="0" parTransId="{393678E1-FFD9-4401-919A-1896422CB13D}" sibTransId="{8D850E11-8EB2-4779-B711-5D7BAEB5BB73}"/>
    <dgm:cxn modelId="{FF5441A0-1936-41C8-A157-FDEFB06D53CE}" type="presOf" srcId="{C564707D-6321-4694-B1E4-0EE5450A610A}" destId="{867F30F9-112E-45C5-9611-FD5390DD7486}" srcOrd="0" destOrd="0" presId="urn:microsoft.com/office/officeart/2005/8/layout/hProcess3"/>
    <dgm:cxn modelId="{E04698AA-7B7D-4F47-8790-B8744B424429}" srcId="{4A34F5FD-F47A-46B4-8142-9AFD273EF715}" destId="{F0355450-357E-4E0E-890B-12E356D263FC}" srcOrd="0" destOrd="0" parTransId="{B5E744D6-0327-4DB7-920F-B91554B069D4}" sibTransId="{3E8E5109-FF9D-4E64-BC1F-B10E65DC5D45}"/>
    <dgm:cxn modelId="{94443FB9-3CCD-4808-B516-A21E9256BF21}" type="presOf" srcId="{F0355450-357E-4E0E-890B-12E356D263FC}" destId="{9333B671-5CEA-4A87-8D7F-DD4DD390A2DC}" srcOrd="0" destOrd="1" presId="urn:microsoft.com/office/officeart/2005/8/layout/hProcess3"/>
    <dgm:cxn modelId="{5C2B6ABA-7A53-4402-B4AD-30E0555C5F81}" srcId="{5CDEAF19-966D-4506-A0F5-CDB8FED635E3}" destId="{C564707D-6321-4694-B1E4-0EE5450A610A}" srcOrd="3" destOrd="0" parTransId="{4CB6FF21-DDFA-481C-BB41-59F1F26B933F}" sibTransId="{22D32F9B-C47F-4648-BA60-5B380B3A3889}"/>
    <dgm:cxn modelId="{E935C7BD-A143-447D-B0D7-2EC58226C790}" type="presOf" srcId="{805B4D69-CAD2-4735-908A-E3EF69596C67}" destId="{9333B671-5CEA-4A87-8D7F-DD4DD390A2DC}" srcOrd="0" destOrd="2" presId="urn:microsoft.com/office/officeart/2005/8/layout/hProcess3"/>
    <dgm:cxn modelId="{21B9E1D4-5356-404E-A771-7680A86486FC}" type="presOf" srcId="{AB983633-F46F-4D66-A0FA-7C086B93ECA7}" destId="{9333B671-5CEA-4A87-8D7F-DD4DD390A2DC}" srcOrd="0" destOrd="4" presId="urn:microsoft.com/office/officeart/2005/8/layout/hProcess3"/>
    <dgm:cxn modelId="{8111D7D8-830B-47DF-85F9-D5FA8E1CAB15}" type="presOf" srcId="{0D45C1EE-8384-4F6A-BFF6-3920A1E65C73}" destId="{F0D20D86-BF43-490F-99F7-1A7EFF8B0230}" srcOrd="0" destOrd="1" presId="urn:microsoft.com/office/officeart/2005/8/layout/hProcess3"/>
    <dgm:cxn modelId="{D94BF2DD-8026-4519-8746-A8CD2C3A2E97}" type="presOf" srcId="{419EACC1-0538-49E2-ABBA-701437A03B4F}" destId="{951D1E00-A120-4968-9FEC-C3298D83F21C}" srcOrd="0" destOrd="2" presId="urn:microsoft.com/office/officeart/2005/8/layout/hProcess3"/>
    <dgm:cxn modelId="{6E0CEDE6-DB16-43FD-B11B-98584294683E}" srcId="{50F4F925-C83B-4A6F-9907-DFD2FD6B09B4}" destId="{805B4D69-CAD2-4735-908A-E3EF69596C67}" srcOrd="1" destOrd="0" parTransId="{359C70A4-75FA-4607-B6D0-7CA78D5F66E8}" sibTransId="{89A54AC5-6C1B-4B0F-AFF6-0619299A3B9B}"/>
    <dgm:cxn modelId="{C472B5E7-BF32-4E10-ADA4-C346A70C6E63}" type="presOf" srcId="{50F4F925-C83B-4A6F-9907-DFD2FD6B09B4}" destId="{EA2D72CF-C159-424D-86D0-31982133582B}" srcOrd="0" destOrd="0" presId="urn:microsoft.com/office/officeart/2005/8/layout/hProcess3"/>
    <dgm:cxn modelId="{C772B1EF-A0E6-41A1-9AA1-4C8A46F8BB90}" srcId="{FBEA620A-F5C0-4F2A-912E-25C030720E68}" destId="{0D45C1EE-8384-4F6A-BFF6-3920A1E65C73}" srcOrd="0" destOrd="0" parTransId="{A2ABF8F0-D84A-4208-AA5B-90D512EA5F98}" sibTransId="{FCF60A04-9E24-4959-B7BE-3A7CE32FCB4B}"/>
    <dgm:cxn modelId="{9435C1F0-7F8E-47C2-BB52-FC1D6B722EB1}" srcId="{50F4F925-C83B-4A6F-9907-DFD2FD6B09B4}" destId="{4A34F5FD-F47A-46B4-8142-9AFD273EF715}" srcOrd="0" destOrd="0" parTransId="{A77A2C43-317E-48EE-9798-C485674F2FD7}" sibTransId="{783EEC9D-50CA-4527-B1E9-6A540A6DDB60}"/>
    <dgm:cxn modelId="{E96B6CF3-3953-4F5F-AD5B-E3A434D7D187}" type="presOf" srcId="{7349534D-6F25-4248-A4F9-A6DB35C28487}" destId="{951D1E00-A120-4968-9FEC-C3298D83F21C}" srcOrd="0" destOrd="0" presId="urn:microsoft.com/office/officeart/2005/8/layout/hProcess3"/>
    <dgm:cxn modelId="{5B1D144F-94C4-48F0-8BF8-8D803A7F8458}" type="presParOf" srcId="{B297329E-DD96-4358-B408-295B68BD76A6}" destId="{7435379F-3420-44B9-BE10-92E6F01B9CAA}" srcOrd="0" destOrd="0" presId="urn:microsoft.com/office/officeart/2005/8/layout/hProcess3"/>
    <dgm:cxn modelId="{BEA29692-5952-4413-9BCA-D7309ACD419A}" type="presParOf" srcId="{B297329E-DD96-4358-B408-295B68BD76A6}" destId="{9B59BAB5-8063-4C3A-B535-491FB1041D5B}" srcOrd="1" destOrd="0" presId="urn:microsoft.com/office/officeart/2005/8/layout/hProcess3"/>
    <dgm:cxn modelId="{424E414E-B3A2-430A-A279-A2F24C6A2893}" type="presParOf" srcId="{9B59BAB5-8063-4C3A-B535-491FB1041D5B}" destId="{57D4CE0E-9927-40D2-B05B-9FF65A8053B3}" srcOrd="0" destOrd="0" presId="urn:microsoft.com/office/officeart/2005/8/layout/hProcess3"/>
    <dgm:cxn modelId="{F178EA6E-3021-45F7-AA87-09D9B2868036}" type="presParOf" srcId="{9B59BAB5-8063-4C3A-B535-491FB1041D5B}" destId="{02BE93E0-B394-4109-ABDC-2E3F629D847A}" srcOrd="1" destOrd="0" presId="urn:microsoft.com/office/officeart/2005/8/layout/hProcess3"/>
    <dgm:cxn modelId="{EDE23B38-38C0-42B6-B513-F4414583D76E}" type="presParOf" srcId="{02BE93E0-B394-4109-ABDC-2E3F629D847A}" destId="{B1D45DA8-AE5A-473C-875A-AB6D5DB6575C}" srcOrd="0" destOrd="0" presId="urn:microsoft.com/office/officeart/2005/8/layout/hProcess3"/>
    <dgm:cxn modelId="{56B9ED06-B60D-4109-AA86-2F544FDECBAC}" type="presParOf" srcId="{02BE93E0-B394-4109-ABDC-2E3F629D847A}" destId="{BB46A633-1952-4615-A60C-EF426813B659}" srcOrd="1" destOrd="0" presId="urn:microsoft.com/office/officeart/2005/8/layout/hProcess3"/>
    <dgm:cxn modelId="{2357AD3E-70CA-4E49-8E9D-D5105EA4FB58}" type="presParOf" srcId="{02BE93E0-B394-4109-ABDC-2E3F629D847A}" destId="{7BDC5A99-7ACE-4A52-AE09-0ED801856FAA}" srcOrd="2" destOrd="0" presId="urn:microsoft.com/office/officeart/2005/8/layout/hProcess3"/>
    <dgm:cxn modelId="{433787D0-E24F-47F2-962A-F5B0B0B1AA6E}" type="presParOf" srcId="{02BE93E0-B394-4109-ABDC-2E3F629D847A}" destId="{A8E2EC58-0BFE-492D-8FFB-35B29242A6B5}" srcOrd="3" destOrd="0" presId="urn:microsoft.com/office/officeart/2005/8/layout/hProcess3"/>
    <dgm:cxn modelId="{F5D273BB-2055-4809-8CCA-A6BD9E9FC933}" type="presParOf" srcId="{02BE93E0-B394-4109-ABDC-2E3F629D847A}" destId="{951D1E00-A120-4968-9FEC-C3298D83F21C}" srcOrd="4" destOrd="0" presId="urn:microsoft.com/office/officeart/2005/8/layout/hProcess3"/>
    <dgm:cxn modelId="{215746EA-5B3D-41D8-B2A7-64657840F922}" type="presParOf" srcId="{9B59BAB5-8063-4C3A-B535-491FB1041D5B}" destId="{C779507A-9DE5-415E-9A59-5A36A8F370AF}" srcOrd="2" destOrd="0" presId="urn:microsoft.com/office/officeart/2005/8/layout/hProcess3"/>
    <dgm:cxn modelId="{5E3497B2-469E-495C-8619-7CBC95FEFC50}" type="presParOf" srcId="{9B59BAB5-8063-4C3A-B535-491FB1041D5B}" destId="{05701358-202E-4FFD-A9C8-2899A3CB6CAD}" srcOrd="3" destOrd="0" presId="urn:microsoft.com/office/officeart/2005/8/layout/hProcess3"/>
    <dgm:cxn modelId="{7A8F6587-0E81-4E80-B959-8B7BEC081A4E}" type="presParOf" srcId="{05701358-202E-4FFD-A9C8-2899A3CB6CAD}" destId="{574B3FA6-7662-466A-9A2B-8AB67A48523A}" srcOrd="0" destOrd="0" presId="urn:microsoft.com/office/officeart/2005/8/layout/hProcess3"/>
    <dgm:cxn modelId="{7127C9D3-BDC7-48F1-992B-C397266F719D}" type="presParOf" srcId="{05701358-202E-4FFD-A9C8-2899A3CB6CAD}" destId="{BAE3046C-722A-4F07-9EB8-53070ED53B3F}" srcOrd="1" destOrd="0" presId="urn:microsoft.com/office/officeart/2005/8/layout/hProcess3"/>
    <dgm:cxn modelId="{4726BC44-DAA9-4146-8D41-402EEF0FEBE4}" type="presParOf" srcId="{05701358-202E-4FFD-A9C8-2899A3CB6CAD}" destId="{C24B4FEE-6911-462D-A520-7ADA35D71B8C}" srcOrd="2" destOrd="0" presId="urn:microsoft.com/office/officeart/2005/8/layout/hProcess3"/>
    <dgm:cxn modelId="{CE7DAC8B-A607-40EF-8B0C-C034A06A60B7}" type="presParOf" srcId="{05701358-202E-4FFD-A9C8-2899A3CB6CAD}" destId="{EB181EEE-FEF3-4361-81BB-946BF47140DF}" srcOrd="3" destOrd="0" presId="urn:microsoft.com/office/officeart/2005/8/layout/hProcess3"/>
    <dgm:cxn modelId="{2D05DB90-EF58-412B-BFB0-3B07033C1E9E}" type="presParOf" srcId="{05701358-202E-4FFD-A9C8-2899A3CB6CAD}" destId="{F0D20D86-BF43-490F-99F7-1A7EFF8B0230}" srcOrd="4" destOrd="0" presId="urn:microsoft.com/office/officeart/2005/8/layout/hProcess3"/>
    <dgm:cxn modelId="{65A62D59-274A-4672-B1DD-6BC2AC79FEA4}" type="presParOf" srcId="{9B59BAB5-8063-4C3A-B535-491FB1041D5B}" destId="{D273B955-744B-4C00-88ED-053B12526B1F}" srcOrd="4" destOrd="0" presId="urn:microsoft.com/office/officeart/2005/8/layout/hProcess3"/>
    <dgm:cxn modelId="{0C4A280B-AF0A-4ED8-8784-37134D05AACE}" type="presParOf" srcId="{9B59BAB5-8063-4C3A-B535-491FB1041D5B}" destId="{6917BA68-F5FC-4533-8072-C6D764798DD4}" srcOrd="5" destOrd="0" presId="urn:microsoft.com/office/officeart/2005/8/layout/hProcess3"/>
    <dgm:cxn modelId="{57CC7108-6408-42D6-A8B2-F729471DC299}" type="presParOf" srcId="{6917BA68-F5FC-4533-8072-C6D764798DD4}" destId="{7F8BFECD-2CA0-4BFB-8A13-2FFF25D8768B}" srcOrd="0" destOrd="0" presId="urn:microsoft.com/office/officeart/2005/8/layout/hProcess3"/>
    <dgm:cxn modelId="{FDCB1282-C4B0-41E8-8E2B-ED7768F245CF}" type="presParOf" srcId="{6917BA68-F5FC-4533-8072-C6D764798DD4}" destId="{EA2D72CF-C159-424D-86D0-31982133582B}" srcOrd="1" destOrd="0" presId="urn:microsoft.com/office/officeart/2005/8/layout/hProcess3"/>
    <dgm:cxn modelId="{70F7D957-2CA6-4B35-8B17-49AA63AA287A}" type="presParOf" srcId="{6917BA68-F5FC-4533-8072-C6D764798DD4}" destId="{558D4D70-F0B1-4184-AC48-6AA9EC7C0883}" srcOrd="2" destOrd="0" presId="urn:microsoft.com/office/officeart/2005/8/layout/hProcess3"/>
    <dgm:cxn modelId="{1C85A9BD-49B8-41DE-BD60-F8F89878EBA3}" type="presParOf" srcId="{6917BA68-F5FC-4533-8072-C6D764798DD4}" destId="{A60AC205-AA3D-4939-B1AD-621DC1EAC3F8}" srcOrd="3" destOrd="0" presId="urn:microsoft.com/office/officeart/2005/8/layout/hProcess3"/>
    <dgm:cxn modelId="{F21C3A07-C7E5-4481-9C68-A2B6307ECE54}" type="presParOf" srcId="{6917BA68-F5FC-4533-8072-C6D764798DD4}" destId="{9333B671-5CEA-4A87-8D7F-DD4DD390A2DC}" srcOrd="4" destOrd="0" presId="urn:microsoft.com/office/officeart/2005/8/layout/hProcess3"/>
    <dgm:cxn modelId="{3D62A182-1E9D-4800-8AF4-FEE92E831087}" type="presParOf" srcId="{9B59BAB5-8063-4C3A-B535-491FB1041D5B}" destId="{B7EE3FF5-5D41-43F2-B0C2-1D13E50D8FBD}" srcOrd="6" destOrd="0" presId="urn:microsoft.com/office/officeart/2005/8/layout/hProcess3"/>
    <dgm:cxn modelId="{3886F74C-7F5C-4F79-9CAC-434688866ED4}" type="presParOf" srcId="{9B59BAB5-8063-4C3A-B535-491FB1041D5B}" destId="{E53C277D-9149-415B-9C57-6AF79ACC467C}" srcOrd="7" destOrd="0" presId="urn:microsoft.com/office/officeart/2005/8/layout/hProcess3"/>
    <dgm:cxn modelId="{941846CA-AA2F-4345-BC28-BD2B0D62730E}" type="presParOf" srcId="{E53C277D-9149-415B-9C57-6AF79ACC467C}" destId="{84B498CD-7408-4E8E-A705-2ED334978905}" srcOrd="0" destOrd="0" presId="urn:microsoft.com/office/officeart/2005/8/layout/hProcess3"/>
    <dgm:cxn modelId="{6C4DF5A9-3D0A-4F1A-9E8B-C6694586DFCE}" type="presParOf" srcId="{E53C277D-9149-415B-9C57-6AF79ACC467C}" destId="{867F30F9-112E-45C5-9611-FD5390DD7486}" srcOrd="1" destOrd="0" presId="urn:microsoft.com/office/officeart/2005/8/layout/hProcess3"/>
    <dgm:cxn modelId="{E328EEBA-1D28-4979-94B4-5FACD7F1F727}" type="presParOf" srcId="{E53C277D-9149-415B-9C57-6AF79ACC467C}" destId="{AD6D3D42-D1A0-41CD-BB66-D1AEEABD5C8C}" srcOrd="2" destOrd="0" presId="urn:microsoft.com/office/officeart/2005/8/layout/hProcess3"/>
    <dgm:cxn modelId="{4539A174-85C2-469D-943C-80389FDEDAC8}" type="presParOf" srcId="{E53C277D-9149-415B-9C57-6AF79ACC467C}" destId="{6A98BC56-34FE-4CA9-8836-2076040D2F9D}" srcOrd="3" destOrd="0" presId="urn:microsoft.com/office/officeart/2005/8/layout/hProcess3"/>
    <dgm:cxn modelId="{E027169F-A6A7-40AA-8656-1F1233B80481}" type="presParOf" srcId="{E53C277D-9149-415B-9C57-6AF79ACC467C}" destId="{6E455BEF-EFE1-4BA5-8DBC-8DEB828E540B}" srcOrd="4" destOrd="0" presId="urn:microsoft.com/office/officeart/2005/8/layout/hProcess3"/>
    <dgm:cxn modelId="{7C6CD121-625C-43F8-B0BD-AF99E9559C7E}" type="presParOf" srcId="{9B59BAB5-8063-4C3A-B535-491FB1041D5B}" destId="{0FC60E33-A70B-4809-9198-7812829D505E}" srcOrd="8" destOrd="0" presId="urn:microsoft.com/office/officeart/2005/8/layout/hProcess3"/>
    <dgm:cxn modelId="{C1F2A2FD-D761-45FC-8A18-F9FC6B7C2F21}" type="presParOf" srcId="{9B59BAB5-8063-4C3A-B535-491FB1041D5B}" destId="{66491F7E-5445-4DB5-95AC-76B200B1A544}" srcOrd="9" destOrd="0" presId="urn:microsoft.com/office/officeart/2005/8/layout/hProcess3"/>
    <dgm:cxn modelId="{1DCACCB7-C602-4F4F-B187-78E7A9FBD28D}" type="presParOf" srcId="{9B59BAB5-8063-4C3A-B535-491FB1041D5B}" destId="{AEEC9684-9BA8-4811-97F5-D72FE77CBBE0}" srcOrd="10" destOrd="0" presId="urn:microsoft.com/office/officeart/2005/8/layout/hProcess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492357-4F4E-4492-8397-B3C58427BF01}"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27595BE5-9709-4FE7-B398-BE95570EE1CB}">
      <dgm:prSet phldrT="[Text]"/>
      <dgm:spPr/>
      <dgm:t>
        <a:bodyPr/>
        <a:lstStyle/>
        <a:p>
          <a:r>
            <a:rPr lang="en-US"/>
            <a:t>Economic Recovery</a:t>
          </a:r>
          <a:endParaRPr lang="en-US" dirty="0"/>
        </a:p>
      </dgm:t>
    </dgm:pt>
    <dgm:pt modelId="{85ADAA22-6443-482D-810E-E086A92B9C9E}" type="parTrans" cxnId="{40EED54B-EFC0-4CD3-B9CD-23B394FE67C5}">
      <dgm:prSet/>
      <dgm:spPr/>
      <dgm:t>
        <a:bodyPr/>
        <a:lstStyle/>
        <a:p>
          <a:endParaRPr lang="en-US"/>
        </a:p>
      </dgm:t>
    </dgm:pt>
    <dgm:pt modelId="{6B3BC671-7EFB-40DB-A27A-4EB57CCE5E47}" type="sibTrans" cxnId="{40EED54B-EFC0-4CD3-B9CD-23B394FE67C5}">
      <dgm:prSet/>
      <dgm:spPr/>
      <dgm:t>
        <a:bodyPr/>
        <a:lstStyle/>
        <a:p>
          <a:endParaRPr lang="en-US"/>
        </a:p>
      </dgm:t>
    </dgm:pt>
    <dgm:pt modelId="{DE13E7FB-932F-4BAF-AEFE-82BF974FA130}">
      <dgm:prSet phldrT="[Text]"/>
      <dgm:spPr/>
      <dgm:t>
        <a:bodyPr/>
        <a:lstStyle/>
        <a:p>
          <a:r>
            <a:rPr lang="en-US" dirty="0"/>
            <a:t>1. Assess the Damage</a:t>
          </a:r>
        </a:p>
      </dgm:t>
    </dgm:pt>
    <dgm:pt modelId="{3672413B-26B8-460C-BC4A-584E0E72CF41}" type="parTrans" cxnId="{D32E4922-8E46-4272-BEE5-AD3D764220A0}">
      <dgm:prSet/>
      <dgm:spPr/>
      <dgm:t>
        <a:bodyPr/>
        <a:lstStyle/>
        <a:p>
          <a:endParaRPr lang="en-US"/>
        </a:p>
      </dgm:t>
    </dgm:pt>
    <dgm:pt modelId="{231259A7-5ED2-48F6-85F5-19ED1C0F702D}" type="sibTrans" cxnId="{D32E4922-8E46-4272-BEE5-AD3D764220A0}">
      <dgm:prSet/>
      <dgm:spPr/>
      <dgm:t>
        <a:bodyPr/>
        <a:lstStyle/>
        <a:p>
          <a:endParaRPr lang="en-US"/>
        </a:p>
      </dgm:t>
    </dgm:pt>
    <dgm:pt modelId="{FED2AB10-F65D-4275-8BF8-CA2AC54AB0FE}">
      <dgm:prSet phldrT="[Text]"/>
      <dgm:spPr/>
      <dgm:t>
        <a:bodyPr/>
        <a:lstStyle/>
        <a:p>
          <a:r>
            <a:rPr lang="en-US" dirty="0"/>
            <a:t>2. Keeping Companies Alive</a:t>
          </a:r>
        </a:p>
      </dgm:t>
    </dgm:pt>
    <dgm:pt modelId="{0F5ADB54-6C84-4BA5-AE13-0A4DEC1CC09F}" type="parTrans" cxnId="{13E59352-979F-473F-8A00-9993480A02F2}">
      <dgm:prSet/>
      <dgm:spPr/>
      <dgm:t>
        <a:bodyPr/>
        <a:lstStyle/>
        <a:p>
          <a:endParaRPr lang="en-US"/>
        </a:p>
      </dgm:t>
    </dgm:pt>
    <dgm:pt modelId="{99D1C788-691F-4003-BC07-D4BCE7DD8130}" type="sibTrans" cxnId="{13E59352-979F-473F-8A00-9993480A02F2}">
      <dgm:prSet/>
      <dgm:spPr/>
      <dgm:t>
        <a:bodyPr/>
        <a:lstStyle/>
        <a:p>
          <a:endParaRPr lang="en-US"/>
        </a:p>
      </dgm:t>
    </dgm:pt>
    <dgm:pt modelId="{DA4F9B56-F2F2-4E71-85F7-A78ACEB21157}">
      <dgm:prSet phldrT="[Text]"/>
      <dgm:spPr/>
      <dgm:t>
        <a:bodyPr/>
        <a:lstStyle/>
        <a:p>
          <a:r>
            <a:rPr lang="en-US" dirty="0"/>
            <a:t>4. Tax Incentive Flexibility</a:t>
          </a:r>
        </a:p>
      </dgm:t>
    </dgm:pt>
    <dgm:pt modelId="{08026527-6F9E-4238-AE6C-E6092E489E1A}" type="parTrans" cxnId="{124DA3CA-6556-43C2-AFF4-2A47DB772AA5}">
      <dgm:prSet/>
      <dgm:spPr/>
      <dgm:t>
        <a:bodyPr/>
        <a:lstStyle/>
        <a:p>
          <a:endParaRPr lang="en-US"/>
        </a:p>
      </dgm:t>
    </dgm:pt>
    <dgm:pt modelId="{6191A243-2734-4538-BA16-5FDE2A9E787A}" type="sibTrans" cxnId="{124DA3CA-6556-43C2-AFF4-2A47DB772AA5}">
      <dgm:prSet/>
      <dgm:spPr/>
      <dgm:t>
        <a:bodyPr/>
        <a:lstStyle/>
        <a:p>
          <a:endParaRPr lang="en-US"/>
        </a:p>
      </dgm:t>
    </dgm:pt>
    <dgm:pt modelId="{EE0D6F08-0D3E-41A1-B1F5-21F66969B02D}">
      <dgm:prSet phldrT="[Text]"/>
      <dgm:spPr/>
      <dgm:t>
        <a:bodyPr/>
        <a:lstStyle/>
        <a:p>
          <a:r>
            <a:rPr lang="en-US" dirty="0"/>
            <a:t>5. Site Development</a:t>
          </a:r>
        </a:p>
      </dgm:t>
    </dgm:pt>
    <dgm:pt modelId="{7ECB994A-EF9B-4EF7-964F-4245384FD586}" type="parTrans" cxnId="{026D6756-C8E1-4E29-BEEF-6BD61F5069C7}">
      <dgm:prSet/>
      <dgm:spPr/>
      <dgm:t>
        <a:bodyPr/>
        <a:lstStyle/>
        <a:p>
          <a:endParaRPr lang="en-US"/>
        </a:p>
      </dgm:t>
    </dgm:pt>
    <dgm:pt modelId="{48933114-1DD2-4D0A-A682-0C9B31EF80C1}" type="sibTrans" cxnId="{026D6756-C8E1-4E29-BEEF-6BD61F5069C7}">
      <dgm:prSet/>
      <dgm:spPr/>
      <dgm:t>
        <a:bodyPr/>
        <a:lstStyle/>
        <a:p>
          <a:endParaRPr lang="en-US"/>
        </a:p>
      </dgm:t>
    </dgm:pt>
    <dgm:pt modelId="{01893576-54C6-4026-A4FF-CC0FF64DF9A5}">
      <dgm:prSet/>
      <dgm:spPr/>
      <dgm:t>
        <a:bodyPr/>
        <a:lstStyle/>
        <a:p>
          <a:r>
            <a:rPr lang="en-US" dirty="0"/>
            <a:t>3. Build Regional Financing Mechanisms</a:t>
          </a:r>
        </a:p>
      </dgm:t>
    </dgm:pt>
    <dgm:pt modelId="{42BE36BB-949B-4C5E-921E-CF9B5D269514}" type="parTrans" cxnId="{E55F1E58-2285-482E-9899-A98845090D5F}">
      <dgm:prSet/>
      <dgm:spPr/>
      <dgm:t>
        <a:bodyPr/>
        <a:lstStyle/>
        <a:p>
          <a:endParaRPr lang="en-US"/>
        </a:p>
      </dgm:t>
    </dgm:pt>
    <dgm:pt modelId="{07EF9CA4-E3DC-4317-BE98-A6C04E3CE973}" type="sibTrans" cxnId="{E55F1E58-2285-482E-9899-A98845090D5F}">
      <dgm:prSet/>
      <dgm:spPr/>
      <dgm:t>
        <a:bodyPr/>
        <a:lstStyle/>
        <a:p>
          <a:endParaRPr lang="en-US"/>
        </a:p>
      </dgm:t>
    </dgm:pt>
    <dgm:pt modelId="{0EC3A2D0-C51D-4FD8-983E-F5D1704083AF}" type="pres">
      <dgm:prSet presAssocID="{D6492357-4F4E-4492-8397-B3C58427BF01}" presName="cycle" presStyleCnt="0">
        <dgm:presLayoutVars>
          <dgm:chMax val="1"/>
          <dgm:dir/>
          <dgm:animLvl val="ctr"/>
          <dgm:resizeHandles val="exact"/>
        </dgm:presLayoutVars>
      </dgm:prSet>
      <dgm:spPr/>
    </dgm:pt>
    <dgm:pt modelId="{FA20A523-66FD-4A49-884C-A0683539031C}" type="pres">
      <dgm:prSet presAssocID="{27595BE5-9709-4FE7-B398-BE95570EE1CB}" presName="centerShape" presStyleLbl="node0" presStyleIdx="0" presStyleCnt="1"/>
      <dgm:spPr/>
    </dgm:pt>
    <dgm:pt modelId="{8328E51A-13B3-44E8-B483-B1CDF7F06CA6}" type="pres">
      <dgm:prSet presAssocID="{3672413B-26B8-460C-BC4A-584E0E72CF41}" presName="parTrans" presStyleLbl="bgSibTrans2D1" presStyleIdx="0" presStyleCnt="5"/>
      <dgm:spPr/>
    </dgm:pt>
    <dgm:pt modelId="{FFCF3440-3744-49BE-BCBF-38ED604B4F1F}" type="pres">
      <dgm:prSet presAssocID="{DE13E7FB-932F-4BAF-AEFE-82BF974FA130}" presName="node" presStyleLbl="node1" presStyleIdx="0" presStyleCnt="5">
        <dgm:presLayoutVars>
          <dgm:bulletEnabled val="1"/>
        </dgm:presLayoutVars>
      </dgm:prSet>
      <dgm:spPr/>
    </dgm:pt>
    <dgm:pt modelId="{02B487D6-A5CB-4B0E-9FB3-17321B7DD149}" type="pres">
      <dgm:prSet presAssocID="{0F5ADB54-6C84-4BA5-AE13-0A4DEC1CC09F}" presName="parTrans" presStyleLbl="bgSibTrans2D1" presStyleIdx="1" presStyleCnt="5"/>
      <dgm:spPr/>
    </dgm:pt>
    <dgm:pt modelId="{9F4739CD-ED2B-48BA-A40C-E88D1FEC63D1}" type="pres">
      <dgm:prSet presAssocID="{FED2AB10-F65D-4275-8BF8-CA2AC54AB0FE}" presName="node" presStyleLbl="node1" presStyleIdx="1" presStyleCnt="5">
        <dgm:presLayoutVars>
          <dgm:bulletEnabled val="1"/>
        </dgm:presLayoutVars>
      </dgm:prSet>
      <dgm:spPr/>
    </dgm:pt>
    <dgm:pt modelId="{5B61810B-E738-4CEF-804B-B1456D3BA175}" type="pres">
      <dgm:prSet presAssocID="{42BE36BB-949B-4C5E-921E-CF9B5D269514}" presName="parTrans" presStyleLbl="bgSibTrans2D1" presStyleIdx="2" presStyleCnt="5"/>
      <dgm:spPr/>
    </dgm:pt>
    <dgm:pt modelId="{546D40A3-609B-4865-A197-674E3E610494}" type="pres">
      <dgm:prSet presAssocID="{01893576-54C6-4026-A4FF-CC0FF64DF9A5}" presName="node" presStyleLbl="node1" presStyleIdx="2" presStyleCnt="5">
        <dgm:presLayoutVars>
          <dgm:bulletEnabled val="1"/>
        </dgm:presLayoutVars>
      </dgm:prSet>
      <dgm:spPr/>
    </dgm:pt>
    <dgm:pt modelId="{77CB5C98-D80B-4649-88CF-C2A1D0118F96}" type="pres">
      <dgm:prSet presAssocID="{08026527-6F9E-4238-AE6C-E6092E489E1A}" presName="parTrans" presStyleLbl="bgSibTrans2D1" presStyleIdx="3" presStyleCnt="5"/>
      <dgm:spPr/>
    </dgm:pt>
    <dgm:pt modelId="{EB1550A2-FF5B-4311-AC6E-0700C98E5862}" type="pres">
      <dgm:prSet presAssocID="{DA4F9B56-F2F2-4E71-85F7-A78ACEB21157}" presName="node" presStyleLbl="node1" presStyleIdx="3" presStyleCnt="5">
        <dgm:presLayoutVars>
          <dgm:bulletEnabled val="1"/>
        </dgm:presLayoutVars>
      </dgm:prSet>
      <dgm:spPr/>
    </dgm:pt>
    <dgm:pt modelId="{6EF932EA-DA68-40EB-8721-6396F5DEA92D}" type="pres">
      <dgm:prSet presAssocID="{7ECB994A-EF9B-4EF7-964F-4245384FD586}" presName="parTrans" presStyleLbl="bgSibTrans2D1" presStyleIdx="4" presStyleCnt="5"/>
      <dgm:spPr/>
    </dgm:pt>
    <dgm:pt modelId="{1B962AA7-9D55-4001-BEAE-9E7717DB427E}" type="pres">
      <dgm:prSet presAssocID="{EE0D6F08-0D3E-41A1-B1F5-21F66969B02D}" presName="node" presStyleLbl="node1" presStyleIdx="4" presStyleCnt="5">
        <dgm:presLayoutVars>
          <dgm:bulletEnabled val="1"/>
        </dgm:presLayoutVars>
      </dgm:prSet>
      <dgm:spPr/>
    </dgm:pt>
  </dgm:ptLst>
  <dgm:cxnLst>
    <dgm:cxn modelId="{732E8B18-43DC-4405-8303-597BE59372DA}" type="presOf" srcId="{01893576-54C6-4026-A4FF-CC0FF64DF9A5}" destId="{546D40A3-609B-4865-A197-674E3E610494}" srcOrd="0" destOrd="0" presId="urn:microsoft.com/office/officeart/2005/8/layout/radial4"/>
    <dgm:cxn modelId="{5018E61A-4A7C-45BF-851C-0212B33916C7}" type="presOf" srcId="{27595BE5-9709-4FE7-B398-BE95570EE1CB}" destId="{FA20A523-66FD-4A49-884C-A0683539031C}" srcOrd="0" destOrd="0" presId="urn:microsoft.com/office/officeart/2005/8/layout/radial4"/>
    <dgm:cxn modelId="{D32E4922-8E46-4272-BEE5-AD3D764220A0}" srcId="{27595BE5-9709-4FE7-B398-BE95570EE1CB}" destId="{DE13E7FB-932F-4BAF-AEFE-82BF974FA130}" srcOrd="0" destOrd="0" parTransId="{3672413B-26B8-460C-BC4A-584E0E72CF41}" sibTransId="{231259A7-5ED2-48F6-85F5-19ED1C0F702D}"/>
    <dgm:cxn modelId="{8446055D-2A12-41ED-BB8E-4E3506DC5117}" type="presOf" srcId="{42BE36BB-949B-4C5E-921E-CF9B5D269514}" destId="{5B61810B-E738-4CEF-804B-B1456D3BA175}" srcOrd="0" destOrd="0" presId="urn:microsoft.com/office/officeart/2005/8/layout/radial4"/>
    <dgm:cxn modelId="{C9E6F35D-3F01-408A-8432-E851DC9C648E}" type="presOf" srcId="{DE13E7FB-932F-4BAF-AEFE-82BF974FA130}" destId="{FFCF3440-3744-49BE-BCBF-38ED604B4F1F}" srcOrd="0" destOrd="0" presId="urn:microsoft.com/office/officeart/2005/8/layout/radial4"/>
    <dgm:cxn modelId="{40EED54B-EFC0-4CD3-B9CD-23B394FE67C5}" srcId="{D6492357-4F4E-4492-8397-B3C58427BF01}" destId="{27595BE5-9709-4FE7-B398-BE95570EE1CB}" srcOrd="0" destOrd="0" parTransId="{85ADAA22-6443-482D-810E-E086A92B9C9E}" sibTransId="{6B3BC671-7EFB-40DB-A27A-4EB57CCE5E47}"/>
    <dgm:cxn modelId="{13E59352-979F-473F-8A00-9993480A02F2}" srcId="{27595BE5-9709-4FE7-B398-BE95570EE1CB}" destId="{FED2AB10-F65D-4275-8BF8-CA2AC54AB0FE}" srcOrd="1" destOrd="0" parTransId="{0F5ADB54-6C84-4BA5-AE13-0A4DEC1CC09F}" sibTransId="{99D1C788-691F-4003-BC07-D4BCE7DD8130}"/>
    <dgm:cxn modelId="{026D6756-C8E1-4E29-BEEF-6BD61F5069C7}" srcId="{27595BE5-9709-4FE7-B398-BE95570EE1CB}" destId="{EE0D6F08-0D3E-41A1-B1F5-21F66969B02D}" srcOrd="4" destOrd="0" parTransId="{7ECB994A-EF9B-4EF7-964F-4245384FD586}" sibTransId="{48933114-1DD2-4D0A-A682-0C9B31EF80C1}"/>
    <dgm:cxn modelId="{E55F1E58-2285-482E-9899-A98845090D5F}" srcId="{27595BE5-9709-4FE7-B398-BE95570EE1CB}" destId="{01893576-54C6-4026-A4FF-CC0FF64DF9A5}" srcOrd="2" destOrd="0" parTransId="{42BE36BB-949B-4C5E-921E-CF9B5D269514}" sibTransId="{07EF9CA4-E3DC-4317-BE98-A6C04E3CE973}"/>
    <dgm:cxn modelId="{82D4DF78-137D-4400-B641-9446A6272E88}" type="presOf" srcId="{7ECB994A-EF9B-4EF7-964F-4245384FD586}" destId="{6EF932EA-DA68-40EB-8721-6396F5DEA92D}" srcOrd="0" destOrd="0" presId="urn:microsoft.com/office/officeart/2005/8/layout/radial4"/>
    <dgm:cxn modelId="{5B0E0E90-3295-47A8-8DA1-E735EC90F65A}" type="presOf" srcId="{D6492357-4F4E-4492-8397-B3C58427BF01}" destId="{0EC3A2D0-C51D-4FD8-983E-F5D1704083AF}" srcOrd="0" destOrd="0" presId="urn:microsoft.com/office/officeart/2005/8/layout/radial4"/>
    <dgm:cxn modelId="{135586BE-2F7D-44DC-98D0-6939AAFB447E}" type="presOf" srcId="{3672413B-26B8-460C-BC4A-584E0E72CF41}" destId="{8328E51A-13B3-44E8-B483-B1CDF7F06CA6}" srcOrd="0" destOrd="0" presId="urn:microsoft.com/office/officeart/2005/8/layout/radial4"/>
    <dgm:cxn modelId="{124DA3CA-6556-43C2-AFF4-2A47DB772AA5}" srcId="{27595BE5-9709-4FE7-B398-BE95570EE1CB}" destId="{DA4F9B56-F2F2-4E71-85F7-A78ACEB21157}" srcOrd="3" destOrd="0" parTransId="{08026527-6F9E-4238-AE6C-E6092E489E1A}" sibTransId="{6191A243-2734-4538-BA16-5FDE2A9E787A}"/>
    <dgm:cxn modelId="{F3C5A0E5-7FEF-4099-A967-893F665177C2}" type="presOf" srcId="{DA4F9B56-F2F2-4E71-85F7-A78ACEB21157}" destId="{EB1550A2-FF5B-4311-AC6E-0700C98E5862}" srcOrd="0" destOrd="0" presId="urn:microsoft.com/office/officeart/2005/8/layout/radial4"/>
    <dgm:cxn modelId="{362075E7-26DF-4FD7-BD8F-4AA0F4B50AC4}" type="presOf" srcId="{EE0D6F08-0D3E-41A1-B1F5-21F66969B02D}" destId="{1B962AA7-9D55-4001-BEAE-9E7717DB427E}" srcOrd="0" destOrd="0" presId="urn:microsoft.com/office/officeart/2005/8/layout/radial4"/>
    <dgm:cxn modelId="{EDF68BE9-7D6F-446E-8EA8-4DD4E7BE9814}" type="presOf" srcId="{08026527-6F9E-4238-AE6C-E6092E489E1A}" destId="{77CB5C98-D80B-4649-88CF-C2A1D0118F96}" srcOrd="0" destOrd="0" presId="urn:microsoft.com/office/officeart/2005/8/layout/radial4"/>
    <dgm:cxn modelId="{6E50B1FC-CDB1-4A8F-A9F8-0DD032242208}" type="presOf" srcId="{FED2AB10-F65D-4275-8BF8-CA2AC54AB0FE}" destId="{9F4739CD-ED2B-48BA-A40C-E88D1FEC63D1}" srcOrd="0" destOrd="0" presId="urn:microsoft.com/office/officeart/2005/8/layout/radial4"/>
    <dgm:cxn modelId="{C4F0D1FE-4EE5-4C0D-8B72-F856D28A299C}" type="presOf" srcId="{0F5ADB54-6C84-4BA5-AE13-0A4DEC1CC09F}" destId="{02B487D6-A5CB-4B0E-9FB3-17321B7DD149}" srcOrd="0" destOrd="0" presId="urn:microsoft.com/office/officeart/2005/8/layout/radial4"/>
    <dgm:cxn modelId="{58D3E46B-0942-402E-9E10-4E127E998C9B}" type="presParOf" srcId="{0EC3A2D0-C51D-4FD8-983E-F5D1704083AF}" destId="{FA20A523-66FD-4A49-884C-A0683539031C}" srcOrd="0" destOrd="0" presId="urn:microsoft.com/office/officeart/2005/8/layout/radial4"/>
    <dgm:cxn modelId="{B18E9DAD-184B-4373-82F9-60C7D899FEA7}" type="presParOf" srcId="{0EC3A2D0-C51D-4FD8-983E-F5D1704083AF}" destId="{8328E51A-13B3-44E8-B483-B1CDF7F06CA6}" srcOrd="1" destOrd="0" presId="urn:microsoft.com/office/officeart/2005/8/layout/radial4"/>
    <dgm:cxn modelId="{FE720F39-4878-4A69-8414-8261C9EC8E82}" type="presParOf" srcId="{0EC3A2D0-C51D-4FD8-983E-F5D1704083AF}" destId="{FFCF3440-3744-49BE-BCBF-38ED604B4F1F}" srcOrd="2" destOrd="0" presId="urn:microsoft.com/office/officeart/2005/8/layout/radial4"/>
    <dgm:cxn modelId="{A6828B1A-05F9-42F2-AFC0-78C33A6CAFF4}" type="presParOf" srcId="{0EC3A2D0-C51D-4FD8-983E-F5D1704083AF}" destId="{02B487D6-A5CB-4B0E-9FB3-17321B7DD149}" srcOrd="3" destOrd="0" presId="urn:microsoft.com/office/officeart/2005/8/layout/radial4"/>
    <dgm:cxn modelId="{31C42BE5-DCF9-43A6-BBA3-A5F76A5890B9}" type="presParOf" srcId="{0EC3A2D0-C51D-4FD8-983E-F5D1704083AF}" destId="{9F4739CD-ED2B-48BA-A40C-E88D1FEC63D1}" srcOrd="4" destOrd="0" presId="urn:microsoft.com/office/officeart/2005/8/layout/radial4"/>
    <dgm:cxn modelId="{0D5465E0-FFC9-42F1-B624-95B80F1771D0}" type="presParOf" srcId="{0EC3A2D0-C51D-4FD8-983E-F5D1704083AF}" destId="{5B61810B-E738-4CEF-804B-B1456D3BA175}" srcOrd="5" destOrd="0" presId="urn:microsoft.com/office/officeart/2005/8/layout/radial4"/>
    <dgm:cxn modelId="{9B905459-18AF-4641-ACB5-038017AD17A6}" type="presParOf" srcId="{0EC3A2D0-C51D-4FD8-983E-F5D1704083AF}" destId="{546D40A3-609B-4865-A197-674E3E610494}" srcOrd="6" destOrd="0" presId="urn:microsoft.com/office/officeart/2005/8/layout/radial4"/>
    <dgm:cxn modelId="{3EA3BA6A-B8C1-458C-A22C-8059E984F324}" type="presParOf" srcId="{0EC3A2D0-C51D-4FD8-983E-F5D1704083AF}" destId="{77CB5C98-D80B-4649-88CF-C2A1D0118F96}" srcOrd="7" destOrd="0" presId="urn:microsoft.com/office/officeart/2005/8/layout/radial4"/>
    <dgm:cxn modelId="{1637824C-EF37-4F8A-8385-B56523356974}" type="presParOf" srcId="{0EC3A2D0-C51D-4FD8-983E-F5D1704083AF}" destId="{EB1550A2-FF5B-4311-AC6E-0700C98E5862}" srcOrd="8" destOrd="0" presId="urn:microsoft.com/office/officeart/2005/8/layout/radial4"/>
    <dgm:cxn modelId="{36FCAEA0-58A9-46B2-80FB-324482A3D718}" type="presParOf" srcId="{0EC3A2D0-C51D-4FD8-983E-F5D1704083AF}" destId="{6EF932EA-DA68-40EB-8721-6396F5DEA92D}" srcOrd="9" destOrd="0" presId="urn:microsoft.com/office/officeart/2005/8/layout/radial4"/>
    <dgm:cxn modelId="{BE13E6DA-36F7-41CE-A6E5-D0483C63361A}" type="presParOf" srcId="{0EC3A2D0-C51D-4FD8-983E-F5D1704083AF}" destId="{1B962AA7-9D55-4001-BEAE-9E7717DB427E}" srcOrd="10" destOrd="0" presId="urn:microsoft.com/office/officeart/2005/8/layout/radial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FF932DF4-DF84-4167-9EDC-4280A4C31CE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49BBF07-E9BF-4D5D-853C-8F051B56003F}">
      <dgm:prSet phldrT="[Text]"/>
      <dgm:spPr/>
      <dgm:t>
        <a:bodyPr/>
        <a:lstStyle/>
        <a:p>
          <a:r>
            <a:rPr lang="en-US" dirty="0"/>
            <a:t>Post-COVID 19 Industry Winners</a:t>
          </a:r>
        </a:p>
      </dgm:t>
    </dgm:pt>
    <dgm:pt modelId="{A6A49243-94AC-4875-89C4-0D7DB4A6A228}" type="parTrans" cxnId="{8BF3E07D-84E9-4AA9-A447-BFF9059A5CE4}">
      <dgm:prSet/>
      <dgm:spPr/>
      <dgm:t>
        <a:bodyPr/>
        <a:lstStyle/>
        <a:p>
          <a:endParaRPr lang="en-US"/>
        </a:p>
      </dgm:t>
    </dgm:pt>
    <dgm:pt modelId="{46B6FDA4-F018-4C23-9CF9-DBFAF52B5F37}" type="sibTrans" cxnId="{8BF3E07D-84E9-4AA9-A447-BFF9059A5CE4}">
      <dgm:prSet/>
      <dgm:spPr/>
      <dgm:t>
        <a:bodyPr/>
        <a:lstStyle/>
        <a:p>
          <a:endParaRPr lang="en-US"/>
        </a:p>
      </dgm:t>
    </dgm:pt>
    <dgm:pt modelId="{BEBA3FE3-46D1-4E78-9F1A-D695C802573E}">
      <dgm:prSet phldrT="[Text]"/>
      <dgm:spPr/>
      <dgm:t>
        <a:bodyPr/>
        <a:lstStyle/>
        <a:p>
          <a:r>
            <a:rPr lang="en-US" dirty="0"/>
            <a:t>E-Commerce</a:t>
          </a:r>
        </a:p>
      </dgm:t>
    </dgm:pt>
    <dgm:pt modelId="{0663816F-99A2-4437-9C69-0B90E2151967}" type="parTrans" cxnId="{6D0287AB-2377-4AA6-A30B-F382E4B91865}">
      <dgm:prSet/>
      <dgm:spPr/>
      <dgm:t>
        <a:bodyPr/>
        <a:lstStyle/>
        <a:p>
          <a:endParaRPr lang="en-US"/>
        </a:p>
      </dgm:t>
    </dgm:pt>
    <dgm:pt modelId="{4C33B4D2-885F-4ADD-9ED4-647BAE0E0308}" type="sibTrans" cxnId="{6D0287AB-2377-4AA6-A30B-F382E4B91865}">
      <dgm:prSet/>
      <dgm:spPr/>
      <dgm:t>
        <a:bodyPr/>
        <a:lstStyle/>
        <a:p>
          <a:endParaRPr lang="en-US"/>
        </a:p>
      </dgm:t>
    </dgm:pt>
    <dgm:pt modelId="{4094FBEE-376E-4193-9B3A-3B13A6FA9FB0}">
      <dgm:prSet phldrT="[Text]"/>
      <dgm:spPr/>
      <dgm:t>
        <a:bodyPr/>
        <a:lstStyle/>
        <a:p>
          <a:r>
            <a:rPr lang="en-US" dirty="0"/>
            <a:t>Logistics</a:t>
          </a:r>
        </a:p>
      </dgm:t>
    </dgm:pt>
    <dgm:pt modelId="{B5FF8A31-E261-4493-A1B5-AA8C18B4A0BF}" type="parTrans" cxnId="{049CE0AE-3A4A-4B46-8E8C-2B6FC41312B3}">
      <dgm:prSet/>
      <dgm:spPr/>
      <dgm:t>
        <a:bodyPr/>
        <a:lstStyle/>
        <a:p>
          <a:endParaRPr lang="en-US"/>
        </a:p>
      </dgm:t>
    </dgm:pt>
    <dgm:pt modelId="{3CABF805-8824-4200-8B17-7E1F1F07AB41}" type="sibTrans" cxnId="{049CE0AE-3A4A-4B46-8E8C-2B6FC41312B3}">
      <dgm:prSet/>
      <dgm:spPr/>
      <dgm:t>
        <a:bodyPr/>
        <a:lstStyle/>
        <a:p>
          <a:endParaRPr lang="en-US"/>
        </a:p>
      </dgm:t>
    </dgm:pt>
    <dgm:pt modelId="{B338001F-3F5C-4586-ADE7-78AF555F5AFC}">
      <dgm:prSet phldrT="[Text]"/>
      <dgm:spPr/>
      <dgm:t>
        <a:bodyPr/>
        <a:lstStyle/>
        <a:p>
          <a:r>
            <a:rPr lang="en-US" dirty="0"/>
            <a:t>Medical Equipment Manufacturers</a:t>
          </a:r>
        </a:p>
      </dgm:t>
    </dgm:pt>
    <dgm:pt modelId="{F1798112-4773-4F23-BD24-DB74F059915E}" type="parTrans" cxnId="{DCCA08F5-EF6D-4504-8C5F-A126039D1483}">
      <dgm:prSet/>
      <dgm:spPr/>
      <dgm:t>
        <a:bodyPr/>
        <a:lstStyle/>
        <a:p>
          <a:endParaRPr lang="en-US"/>
        </a:p>
      </dgm:t>
    </dgm:pt>
    <dgm:pt modelId="{93E17BEC-1D18-4E41-9195-F7BE3B7D8868}" type="sibTrans" cxnId="{DCCA08F5-EF6D-4504-8C5F-A126039D1483}">
      <dgm:prSet/>
      <dgm:spPr/>
      <dgm:t>
        <a:bodyPr/>
        <a:lstStyle/>
        <a:p>
          <a:endParaRPr lang="en-US"/>
        </a:p>
      </dgm:t>
    </dgm:pt>
    <dgm:pt modelId="{F29EFEA4-CDA2-4210-99EC-6856A494DD28}">
      <dgm:prSet phldrT="[Text]"/>
      <dgm:spPr/>
      <dgm:t>
        <a:bodyPr/>
        <a:lstStyle/>
        <a:p>
          <a:r>
            <a:rPr lang="en-US" dirty="0"/>
            <a:t>PhRMA</a:t>
          </a:r>
        </a:p>
      </dgm:t>
    </dgm:pt>
    <dgm:pt modelId="{7F2671AC-7E64-4731-B935-03AAC7974F78}" type="parTrans" cxnId="{71CE6D48-6583-4488-826E-74DB525081CA}">
      <dgm:prSet/>
      <dgm:spPr/>
      <dgm:t>
        <a:bodyPr/>
        <a:lstStyle/>
        <a:p>
          <a:endParaRPr lang="en-US"/>
        </a:p>
      </dgm:t>
    </dgm:pt>
    <dgm:pt modelId="{8B03F302-FF58-4A8D-B1DF-D1C87D968BEF}" type="sibTrans" cxnId="{71CE6D48-6583-4488-826E-74DB525081CA}">
      <dgm:prSet/>
      <dgm:spPr/>
      <dgm:t>
        <a:bodyPr/>
        <a:lstStyle/>
        <a:p>
          <a:endParaRPr lang="en-US"/>
        </a:p>
      </dgm:t>
    </dgm:pt>
    <dgm:pt modelId="{5829D384-9520-4BE7-A6CC-3DEC7ADE824E}">
      <dgm:prSet phldrT="[Text]"/>
      <dgm:spPr/>
      <dgm:t>
        <a:bodyPr/>
        <a:lstStyle/>
        <a:p>
          <a:r>
            <a:rPr lang="en-US" dirty="0"/>
            <a:t>Post-COVID 19 Industry Losers</a:t>
          </a:r>
        </a:p>
      </dgm:t>
    </dgm:pt>
    <dgm:pt modelId="{4FF83C40-10A4-4041-B739-94C6D2EEDDB0}" type="parTrans" cxnId="{8259AFCC-79C3-4704-B3DD-9FAE9F35779A}">
      <dgm:prSet/>
      <dgm:spPr/>
      <dgm:t>
        <a:bodyPr/>
        <a:lstStyle/>
        <a:p>
          <a:endParaRPr lang="en-US"/>
        </a:p>
      </dgm:t>
    </dgm:pt>
    <dgm:pt modelId="{10C1DB29-3ACF-482C-ADD7-BE82E3483E36}" type="sibTrans" cxnId="{8259AFCC-79C3-4704-B3DD-9FAE9F35779A}">
      <dgm:prSet/>
      <dgm:spPr/>
      <dgm:t>
        <a:bodyPr/>
        <a:lstStyle/>
        <a:p>
          <a:endParaRPr lang="en-US"/>
        </a:p>
      </dgm:t>
    </dgm:pt>
    <dgm:pt modelId="{4F2E8CC1-39F3-4D00-9AC0-091BC0C19D15}">
      <dgm:prSet phldrT="[Text]"/>
      <dgm:spPr/>
      <dgm:t>
        <a:bodyPr/>
        <a:lstStyle/>
        <a:p>
          <a:r>
            <a:rPr lang="en-US" dirty="0"/>
            <a:t>Traditional brick &amp; mortar retail</a:t>
          </a:r>
        </a:p>
      </dgm:t>
    </dgm:pt>
    <dgm:pt modelId="{6C311D8F-3025-4F51-A785-514819297A24}" type="parTrans" cxnId="{2095F467-C88E-452F-9206-CAA7F8295897}">
      <dgm:prSet/>
      <dgm:spPr/>
      <dgm:t>
        <a:bodyPr/>
        <a:lstStyle/>
        <a:p>
          <a:endParaRPr lang="en-US"/>
        </a:p>
      </dgm:t>
    </dgm:pt>
    <dgm:pt modelId="{853271C5-7C3E-462A-BD72-E6CDE533D64A}" type="sibTrans" cxnId="{2095F467-C88E-452F-9206-CAA7F8295897}">
      <dgm:prSet/>
      <dgm:spPr/>
      <dgm:t>
        <a:bodyPr/>
        <a:lstStyle/>
        <a:p>
          <a:endParaRPr lang="en-US"/>
        </a:p>
      </dgm:t>
    </dgm:pt>
    <dgm:pt modelId="{987A58B3-A82C-4387-A9E2-861D4E7A246E}">
      <dgm:prSet phldrT="[Text]"/>
      <dgm:spPr/>
      <dgm:t>
        <a:bodyPr/>
        <a:lstStyle/>
        <a:p>
          <a:r>
            <a:rPr lang="en-US" dirty="0"/>
            <a:t>Airlines</a:t>
          </a:r>
        </a:p>
      </dgm:t>
    </dgm:pt>
    <dgm:pt modelId="{5240FDA5-3560-4C2D-B35C-DC98191611A6}" type="parTrans" cxnId="{A1036C1B-6828-47D6-B672-FD9A167363F4}">
      <dgm:prSet/>
      <dgm:spPr/>
      <dgm:t>
        <a:bodyPr/>
        <a:lstStyle/>
        <a:p>
          <a:endParaRPr lang="en-US"/>
        </a:p>
      </dgm:t>
    </dgm:pt>
    <dgm:pt modelId="{F34FC4C1-9AE4-449D-B1FC-3B9CF1C9C52C}" type="sibTrans" cxnId="{A1036C1B-6828-47D6-B672-FD9A167363F4}">
      <dgm:prSet/>
      <dgm:spPr/>
      <dgm:t>
        <a:bodyPr/>
        <a:lstStyle/>
        <a:p>
          <a:endParaRPr lang="en-US"/>
        </a:p>
      </dgm:t>
    </dgm:pt>
    <dgm:pt modelId="{E9BF44E7-F293-4787-9DD9-D2E4EBDF41A0}">
      <dgm:prSet phldrT="[Text]"/>
      <dgm:spPr/>
      <dgm:t>
        <a:bodyPr/>
        <a:lstStyle/>
        <a:p>
          <a:r>
            <a:rPr lang="en-US" dirty="0"/>
            <a:t>Events</a:t>
          </a:r>
        </a:p>
      </dgm:t>
    </dgm:pt>
    <dgm:pt modelId="{CBF8502B-431E-4606-87BB-8F7F42E97C22}" type="parTrans" cxnId="{770DC11D-C769-4DEA-8DC3-C75AC75F221B}">
      <dgm:prSet/>
      <dgm:spPr/>
      <dgm:t>
        <a:bodyPr/>
        <a:lstStyle/>
        <a:p>
          <a:endParaRPr lang="en-US"/>
        </a:p>
      </dgm:t>
    </dgm:pt>
    <dgm:pt modelId="{FBCF151B-C96B-435E-9158-3987C0391165}" type="sibTrans" cxnId="{770DC11D-C769-4DEA-8DC3-C75AC75F221B}">
      <dgm:prSet/>
      <dgm:spPr/>
      <dgm:t>
        <a:bodyPr/>
        <a:lstStyle/>
        <a:p>
          <a:endParaRPr lang="en-US"/>
        </a:p>
      </dgm:t>
    </dgm:pt>
    <dgm:pt modelId="{31C6447C-DC50-48C8-8121-3E3825A200A8}">
      <dgm:prSet phldrT="[Text]"/>
      <dgm:spPr/>
      <dgm:t>
        <a:bodyPr/>
        <a:lstStyle/>
        <a:p>
          <a:r>
            <a:rPr lang="en-US" dirty="0"/>
            <a:t>Hospitality</a:t>
          </a:r>
        </a:p>
      </dgm:t>
    </dgm:pt>
    <dgm:pt modelId="{5B413641-3501-499E-A440-40C36419D505}" type="parTrans" cxnId="{C086E595-D4A1-4ADC-B926-98E7F94DBC90}">
      <dgm:prSet/>
      <dgm:spPr/>
      <dgm:t>
        <a:bodyPr/>
        <a:lstStyle/>
        <a:p>
          <a:endParaRPr lang="en-US"/>
        </a:p>
      </dgm:t>
    </dgm:pt>
    <dgm:pt modelId="{F6D8C7DA-BBE8-4B33-99DA-245860F05AC9}" type="sibTrans" cxnId="{C086E595-D4A1-4ADC-B926-98E7F94DBC90}">
      <dgm:prSet/>
      <dgm:spPr/>
      <dgm:t>
        <a:bodyPr/>
        <a:lstStyle/>
        <a:p>
          <a:endParaRPr lang="en-US"/>
        </a:p>
      </dgm:t>
    </dgm:pt>
    <dgm:pt modelId="{FFE36CE0-2CF6-4158-B148-33A98EC3D418}" type="pres">
      <dgm:prSet presAssocID="{FF932DF4-DF84-4167-9EDC-4280A4C31CE9}" presName="Name0" presStyleCnt="0">
        <dgm:presLayoutVars>
          <dgm:dir/>
          <dgm:animLvl val="lvl"/>
          <dgm:resizeHandles val="exact"/>
        </dgm:presLayoutVars>
      </dgm:prSet>
      <dgm:spPr/>
    </dgm:pt>
    <dgm:pt modelId="{9606B838-A2B0-48ED-AAC4-3EFC8AA722C5}" type="pres">
      <dgm:prSet presAssocID="{749BBF07-E9BF-4D5D-853C-8F051B56003F}" presName="composite" presStyleCnt="0"/>
      <dgm:spPr/>
    </dgm:pt>
    <dgm:pt modelId="{4EE026F8-0FDE-4609-BC0B-3FC30E3D0521}" type="pres">
      <dgm:prSet presAssocID="{749BBF07-E9BF-4D5D-853C-8F051B56003F}" presName="parTx" presStyleLbl="alignNode1" presStyleIdx="0" presStyleCnt="2">
        <dgm:presLayoutVars>
          <dgm:chMax val="0"/>
          <dgm:chPref val="0"/>
          <dgm:bulletEnabled val="1"/>
        </dgm:presLayoutVars>
      </dgm:prSet>
      <dgm:spPr/>
    </dgm:pt>
    <dgm:pt modelId="{C3D18452-2EA0-41E5-9F57-9A032572A722}" type="pres">
      <dgm:prSet presAssocID="{749BBF07-E9BF-4D5D-853C-8F051B56003F}" presName="desTx" presStyleLbl="alignAccFollowNode1" presStyleIdx="0" presStyleCnt="2">
        <dgm:presLayoutVars>
          <dgm:bulletEnabled val="1"/>
        </dgm:presLayoutVars>
      </dgm:prSet>
      <dgm:spPr/>
    </dgm:pt>
    <dgm:pt modelId="{960B99EC-4A68-4EE6-8F09-A75D7C910AE1}" type="pres">
      <dgm:prSet presAssocID="{46B6FDA4-F018-4C23-9CF9-DBFAF52B5F37}" presName="space" presStyleCnt="0"/>
      <dgm:spPr/>
    </dgm:pt>
    <dgm:pt modelId="{AC8EBF40-EFED-4C20-804D-A1AD96408328}" type="pres">
      <dgm:prSet presAssocID="{5829D384-9520-4BE7-A6CC-3DEC7ADE824E}" presName="composite" presStyleCnt="0"/>
      <dgm:spPr/>
    </dgm:pt>
    <dgm:pt modelId="{0D8D5A69-A7EB-4D23-9B61-9A70D0500FDE}" type="pres">
      <dgm:prSet presAssocID="{5829D384-9520-4BE7-A6CC-3DEC7ADE824E}" presName="parTx" presStyleLbl="alignNode1" presStyleIdx="1" presStyleCnt="2">
        <dgm:presLayoutVars>
          <dgm:chMax val="0"/>
          <dgm:chPref val="0"/>
          <dgm:bulletEnabled val="1"/>
        </dgm:presLayoutVars>
      </dgm:prSet>
      <dgm:spPr/>
    </dgm:pt>
    <dgm:pt modelId="{008E2AB8-3D3C-403C-B9AC-99D90A4655DA}" type="pres">
      <dgm:prSet presAssocID="{5829D384-9520-4BE7-A6CC-3DEC7ADE824E}" presName="desTx" presStyleLbl="alignAccFollowNode1" presStyleIdx="1" presStyleCnt="2">
        <dgm:presLayoutVars>
          <dgm:bulletEnabled val="1"/>
        </dgm:presLayoutVars>
      </dgm:prSet>
      <dgm:spPr/>
    </dgm:pt>
  </dgm:ptLst>
  <dgm:cxnLst>
    <dgm:cxn modelId="{4A3FD70B-D7E0-4254-9E68-0CA45F6717F5}" type="presOf" srcId="{4F2E8CC1-39F3-4D00-9AC0-091BC0C19D15}" destId="{008E2AB8-3D3C-403C-B9AC-99D90A4655DA}" srcOrd="0" destOrd="0" presId="urn:microsoft.com/office/officeart/2005/8/layout/hList1"/>
    <dgm:cxn modelId="{A1036C1B-6828-47D6-B672-FD9A167363F4}" srcId="{5829D384-9520-4BE7-A6CC-3DEC7ADE824E}" destId="{987A58B3-A82C-4387-A9E2-861D4E7A246E}" srcOrd="1" destOrd="0" parTransId="{5240FDA5-3560-4C2D-B35C-DC98191611A6}" sibTransId="{F34FC4C1-9AE4-449D-B1FC-3B9CF1C9C52C}"/>
    <dgm:cxn modelId="{770DC11D-C769-4DEA-8DC3-C75AC75F221B}" srcId="{5829D384-9520-4BE7-A6CC-3DEC7ADE824E}" destId="{E9BF44E7-F293-4787-9DD9-D2E4EBDF41A0}" srcOrd="2" destOrd="0" parTransId="{CBF8502B-431E-4606-87BB-8F7F42E97C22}" sibTransId="{FBCF151B-C96B-435E-9158-3987C0391165}"/>
    <dgm:cxn modelId="{2B107022-EE7F-4ED8-A084-9ECE3FF6E9B9}" type="presOf" srcId="{F29EFEA4-CDA2-4210-99EC-6856A494DD28}" destId="{C3D18452-2EA0-41E5-9F57-9A032572A722}" srcOrd="0" destOrd="2" presId="urn:microsoft.com/office/officeart/2005/8/layout/hList1"/>
    <dgm:cxn modelId="{C227703E-4E7D-48D4-8789-A3E611BA4947}" type="presOf" srcId="{5829D384-9520-4BE7-A6CC-3DEC7ADE824E}" destId="{0D8D5A69-A7EB-4D23-9B61-9A70D0500FDE}" srcOrd="0" destOrd="0" presId="urn:microsoft.com/office/officeart/2005/8/layout/hList1"/>
    <dgm:cxn modelId="{4525BE43-165D-4F04-8C64-506752AF7E23}" type="presOf" srcId="{4094FBEE-376E-4193-9B3A-3B13A6FA9FB0}" destId="{C3D18452-2EA0-41E5-9F57-9A032572A722}" srcOrd="0" destOrd="0" presId="urn:microsoft.com/office/officeart/2005/8/layout/hList1"/>
    <dgm:cxn modelId="{2095F467-C88E-452F-9206-CAA7F8295897}" srcId="{5829D384-9520-4BE7-A6CC-3DEC7ADE824E}" destId="{4F2E8CC1-39F3-4D00-9AC0-091BC0C19D15}" srcOrd="0" destOrd="0" parTransId="{6C311D8F-3025-4F51-A785-514819297A24}" sibTransId="{853271C5-7C3E-462A-BD72-E6CDE533D64A}"/>
    <dgm:cxn modelId="{71CE6D48-6583-4488-826E-74DB525081CA}" srcId="{749BBF07-E9BF-4D5D-853C-8F051B56003F}" destId="{F29EFEA4-CDA2-4210-99EC-6856A494DD28}" srcOrd="2" destOrd="0" parTransId="{7F2671AC-7E64-4731-B935-03AAC7974F78}" sibTransId="{8B03F302-FF58-4A8D-B1DF-D1C87D968BEF}"/>
    <dgm:cxn modelId="{8BF3E07D-84E9-4AA9-A447-BFF9059A5CE4}" srcId="{FF932DF4-DF84-4167-9EDC-4280A4C31CE9}" destId="{749BBF07-E9BF-4D5D-853C-8F051B56003F}" srcOrd="0" destOrd="0" parTransId="{A6A49243-94AC-4875-89C4-0D7DB4A6A228}" sibTransId="{46B6FDA4-F018-4C23-9CF9-DBFAF52B5F37}"/>
    <dgm:cxn modelId="{96D01384-C3B9-46E5-85E6-82D90ECCF42A}" type="presOf" srcId="{987A58B3-A82C-4387-A9E2-861D4E7A246E}" destId="{008E2AB8-3D3C-403C-B9AC-99D90A4655DA}" srcOrd="0" destOrd="1" presId="urn:microsoft.com/office/officeart/2005/8/layout/hList1"/>
    <dgm:cxn modelId="{7CAE3F90-D53C-4B79-B329-997CD779D67E}" type="presOf" srcId="{B338001F-3F5C-4586-ADE7-78AF555F5AFC}" destId="{C3D18452-2EA0-41E5-9F57-9A032572A722}" srcOrd="0" destOrd="1" presId="urn:microsoft.com/office/officeart/2005/8/layout/hList1"/>
    <dgm:cxn modelId="{C086E595-D4A1-4ADC-B926-98E7F94DBC90}" srcId="{5829D384-9520-4BE7-A6CC-3DEC7ADE824E}" destId="{31C6447C-DC50-48C8-8121-3E3825A200A8}" srcOrd="3" destOrd="0" parTransId="{5B413641-3501-499E-A440-40C36419D505}" sibTransId="{F6D8C7DA-BBE8-4B33-99DA-245860F05AC9}"/>
    <dgm:cxn modelId="{6D0287AB-2377-4AA6-A30B-F382E4B91865}" srcId="{749BBF07-E9BF-4D5D-853C-8F051B56003F}" destId="{BEBA3FE3-46D1-4E78-9F1A-D695C802573E}" srcOrd="3" destOrd="0" parTransId="{0663816F-99A2-4437-9C69-0B90E2151967}" sibTransId="{4C33B4D2-885F-4ADD-9ED4-647BAE0E0308}"/>
    <dgm:cxn modelId="{049CE0AE-3A4A-4B46-8E8C-2B6FC41312B3}" srcId="{749BBF07-E9BF-4D5D-853C-8F051B56003F}" destId="{4094FBEE-376E-4193-9B3A-3B13A6FA9FB0}" srcOrd="0" destOrd="0" parTransId="{B5FF8A31-E261-4493-A1B5-AA8C18B4A0BF}" sibTransId="{3CABF805-8824-4200-8B17-7E1F1F07AB41}"/>
    <dgm:cxn modelId="{BC8246BF-F8E5-4A7A-9EC4-AE8F15CFD327}" type="presOf" srcId="{E9BF44E7-F293-4787-9DD9-D2E4EBDF41A0}" destId="{008E2AB8-3D3C-403C-B9AC-99D90A4655DA}" srcOrd="0" destOrd="2" presId="urn:microsoft.com/office/officeart/2005/8/layout/hList1"/>
    <dgm:cxn modelId="{8259AFCC-79C3-4704-B3DD-9FAE9F35779A}" srcId="{FF932DF4-DF84-4167-9EDC-4280A4C31CE9}" destId="{5829D384-9520-4BE7-A6CC-3DEC7ADE824E}" srcOrd="1" destOrd="0" parTransId="{4FF83C40-10A4-4041-B739-94C6D2EEDDB0}" sibTransId="{10C1DB29-3ACF-482C-ADD7-BE82E3483E36}"/>
    <dgm:cxn modelId="{7E15BBCF-F8BB-475F-B8B4-69B7975E85F3}" type="presOf" srcId="{749BBF07-E9BF-4D5D-853C-8F051B56003F}" destId="{4EE026F8-0FDE-4609-BC0B-3FC30E3D0521}" srcOrd="0" destOrd="0" presId="urn:microsoft.com/office/officeart/2005/8/layout/hList1"/>
    <dgm:cxn modelId="{527625EF-7680-40EE-86BF-67B8D833DAB8}" type="presOf" srcId="{31C6447C-DC50-48C8-8121-3E3825A200A8}" destId="{008E2AB8-3D3C-403C-B9AC-99D90A4655DA}" srcOrd="0" destOrd="3" presId="urn:microsoft.com/office/officeart/2005/8/layout/hList1"/>
    <dgm:cxn modelId="{D0B676F3-6F41-4DCF-A8DC-8B9E589DD99D}" type="presOf" srcId="{BEBA3FE3-46D1-4E78-9F1A-D695C802573E}" destId="{C3D18452-2EA0-41E5-9F57-9A032572A722}" srcOrd="0" destOrd="3" presId="urn:microsoft.com/office/officeart/2005/8/layout/hList1"/>
    <dgm:cxn modelId="{DCCA08F5-EF6D-4504-8C5F-A126039D1483}" srcId="{749BBF07-E9BF-4D5D-853C-8F051B56003F}" destId="{B338001F-3F5C-4586-ADE7-78AF555F5AFC}" srcOrd="1" destOrd="0" parTransId="{F1798112-4773-4F23-BD24-DB74F059915E}" sibTransId="{93E17BEC-1D18-4E41-9195-F7BE3B7D8868}"/>
    <dgm:cxn modelId="{761126F7-B47B-4A35-8DBE-961B9D1028B3}" type="presOf" srcId="{FF932DF4-DF84-4167-9EDC-4280A4C31CE9}" destId="{FFE36CE0-2CF6-4158-B148-33A98EC3D418}" srcOrd="0" destOrd="0" presId="urn:microsoft.com/office/officeart/2005/8/layout/hList1"/>
    <dgm:cxn modelId="{F2A9667A-A3B5-47B9-B1B4-39DE05C365EF}" type="presParOf" srcId="{FFE36CE0-2CF6-4158-B148-33A98EC3D418}" destId="{9606B838-A2B0-48ED-AAC4-3EFC8AA722C5}" srcOrd="0" destOrd="0" presId="urn:microsoft.com/office/officeart/2005/8/layout/hList1"/>
    <dgm:cxn modelId="{78A59B74-41B0-4C9B-8C39-5B3A13DB71C3}" type="presParOf" srcId="{9606B838-A2B0-48ED-AAC4-3EFC8AA722C5}" destId="{4EE026F8-0FDE-4609-BC0B-3FC30E3D0521}" srcOrd="0" destOrd="0" presId="urn:microsoft.com/office/officeart/2005/8/layout/hList1"/>
    <dgm:cxn modelId="{AD704A17-283E-4F24-BFCF-FAD144EAAB55}" type="presParOf" srcId="{9606B838-A2B0-48ED-AAC4-3EFC8AA722C5}" destId="{C3D18452-2EA0-41E5-9F57-9A032572A722}" srcOrd="1" destOrd="0" presId="urn:microsoft.com/office/officeart/2005/8/layout/hList1"/>
    <dgm:cxn modelId="{E13A1EA0-8A97-4AC4-9CCD-8B4CE4B5C65D}" type="presParOf" srcId="{FFE36CE0-2CF6-4158-B148-33A98EC3D418}" destId="{960B99EC-4A68-4EE6-8F09-A75D7C910AE1}" srcOrd="1" destOrd="0" presId="urn:microsoft.com/office/officeart/2005/8/layout/hList1"/>
    <dgm:cxn modelId="{7F04C060-307B-44F3-947F-846974936B68}" type="presParOf" srcId="{FFE36CE0-2CF6-4158-B148-33A98EC3D418}" destId="{AC8EBF40-EFED-4C20-804D-A1AD96408328}" srcOrd="2" destOrd="0" presId="urn:microsoft.com/office/officeart/2005/8/layout/hList1"/>
    <dgm:cxn modelId="{6F09FEA5-CBF5-4AA4-8B49-F452DFB101FD}" type="presParOf" srcId="{AC8EBF40-EFED-4C20-804D-A1AD96408328}" destId="{0D8D5A69-A7EB-4D23-9B61-9A70D0500FDE}" srcOrd="0" destOrd="0" presId="urn:microsoft.com/office/officeart/2005/8/layout/hList1"/>
    <dgm:cxn modelId="{A8A38E5D-2F9C-4C9C-B8DC-2347EBE8D842}" type="presParOf" srcId="{AC8EBF40-EFED-4C20-804D-A1AD96408328}" destId="{008E2AB8-3D3C-403C-B9AC-99D90A4655D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5CFDC770-9953-4672-B3EF-4FE46B06D765}"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4C8B02C0-E0A9-4C01-AEAF-E05B081220B3}">
      <dgm:prSet phldrT="[Text]"/>
      <dgm:spPr>
        <a:solidFill>
          <a:srgbClr val="C00000"/>
        </a:solidFill>
      </dgm:spPr>
      <dgm:t>
        <a:bodyPr/>
        <a:lstStyle/>
        <a:p>
          <a:r>
            <a:rPr lang="en-US"/>
            <a:t>Ohio Rural Industrial Loan Program</a:t>
          </a:r>
        </a:p>
      </dgm:t>
    </dgm:pt>
    <dgm:pt modelId="{A986F709-2ECC-4D2E-A112-F0A13220E361}" type="parTrans" cxnId="{82163D68-4CBE-496A-9A5E-463E11CF57CE}">
      <dgm:prSet/>
      <dgm:spPr/>
      <dgm:t>
        <a:bodyPr/>
        <a:lstStyle/>
        <a:p>
          <a:endParaRPr lang="en-US"/>
        </a:p>
      </dgm:t>
    </dgm:pt>
    <dgm:pt modelId="{4140545C-EDA8-419B-9BB1-1FC73755605E}" type="sibTrans" cxnId="{82163D68-4CBE-496A-9A5E-463E11CF57CE}">
      <dgm:prSet/>
      <dgm:spPr/>
      <dgm:t>
        <a:bodyPr/>
        <a:lstStyle/>
        <a:p>
          <a:endParaRPr lang="en-US"/>
        </a:p>
      </dgm:t>
    </dgm:pt>
    <dgm:pt modelId="{86CC6A26-349C-4A54-8210-00A8B51EA221}">
      <dgm:prSet phldrT="[Text]"/>
      <dgm:spPr/>
      <dgm:t>
        <a:bodyPr/>
        <a:lstStyle/>
        <a:p>
          <a:r>
            <a:rPr lang="en-US" dirty="0"/>
            <a:t>JobsOhio Revitalization Program</a:t>
          </a:r>
        </a:p>
      </dgm:t>
    </dgm:pt>
    <dgm:pt modelId="{B016BE59-C6FA-4121-ABDD-1F8947DC6826}" type="parTrans" cxnId="{72A35EC9-1B75-4729-AA22-007F0FBB1BCE}">
      <dgm:prSet/>
      <dgm:spPr/>
      <dgm:t>
        <a:bodyPr/>
        <a:lstStyle/>
        <a:p>
          <a:endParaRPr lang="en-US"/>
        </a:p>
      </dgm:t>
    </dgm:pt>
    <dgm:pt modelId="{FAE71855-693C-4FF4-9869-A7D4FB2B2C4C}" type="sibTrans" cxnId="{72A35EC9-1B75-4729-AA22-007F0FBB1BCE}">
      <dgm:prSet/>
      <dgm:spPr/>
      <dgm:t>
        <a:bodyPr/>
        <a:lstStyle/>
        <a:p>
          <a:endParaRPr lang="en-US"/>
        </a:p>
      </dgm:t>
    </dgm:pt>
    <dgm:pt modelId="{40F4E9DD-B2E9-40DF-B3C0-091D02A3E0A6}">
      <dgm:prSet/>
      <dgm:spPr/>
      <dgm:t>
        <a:bodyPr/>
        <a:lstStyle/>
        <a:p>
          <a:r>
            <a:rPr lang="en-US" dirty="0"/>
            <a:t>JobsOhio OSIP</a:t>
          </a:r>
        </a:p>
      </dgm:t>
    </dgm:pt>
    <dgm:pt modelId="{A0A673E1-A8AB-4848-9DB7-88C24510ABC7}" type="parTrans" cxnId="{74145113-2130-4CF9-8A72-0DF4423CCCA5}">
      <dgm:prSet/>
      <dgm:spPr/>
      <dgm:t>
        <a:bodyPr/>
        <a:lstStyle/>
        <a:p>
          <a:endParaRPr lang="en-US"/>
        </a:p>
      </dgm:t>
    </dgm:pt>
    <dgm:pt modelId="{94180CBF-BE1B-4873-97FA-F9DF966A3692}" type="sibTrans" cxnId="{74145113-2130-4CF9-8A72-0DF4423CCCA5}">
      <dgm:prSet/>
      <dgm:spPr/>
      <dgm:t>
        <a:bodyPr/>
        <a:lstStyle/>
        <a:p>
          <a:endParaRPr lang="en-US"/>
        </a:p>
      </dgm:t>
    </dgm:pt>
    <dgm:pt modelId="{60E5D62E-2A13-49F8-AA6B-9E79F4FE96A6}">
      <dgm:prSet/>
      <dgm:spPr/>
      <dgm:t>
        <a:bodyPr/>
        <a:lstStyle/>
        <a:p>
          <a:r>
            <a:rPr lang="en-US" dirty="0"/>
            <a:t>Joint Economic Development Districts</a:t>
          </a:r>
        </a:p>
      </dgm:t>
    </dgm:pt>
    <dgm:pt modelId="{1E512BCB-90C8-41EF-8AB2-B821E2B50DDC}" type="parTrans" cxnId="{13F89909-38BD-4301-924A-57A99D4E454F}">
      <dgm:prSet/>
      <dgm:spPr/>
      <dgm:t>
        <a:bodyPr/>
        <a:lstStyle/>
        <a:p>
          <a:endParaRPr lang="en-US"/>
        </a:p>
      </dgm:t>
    </dgm:pt>
    <dgm:pt modelId="{9AA99544-B58D-4F7E-B635-B3B4ABE67CA1}" type="sibTrans" cxnId="{13F89909-38BD-4301-924A-57A99D4E454F}">
      <dgm:prSet/>
      <dgm:spPr/>
      <dgm:t>
        <a:bodyPr/>
        <a:lstStyle/>
        <a:p>
          <a:endParaRPr lang="en-US"/>
        </a:p>
      </dgm:t>
    </dgm:pt>
    <dgm:pt modelId="{DEC5D145-772B-4F4B-9AFA-B77F935AA367}">
      <dgm:prSet/>
      <dgm:spPr/>
      <dgm:t>
        <a:bodyPr/>
        <a:lstStyle/>
        <a:p>
          <a:r>
            <a:rPr lang="en-US" dirty="0"/>
            <a:t>Ohio 629 Roadwork Grants</a:t>
          </a:r>
        </a:p>
      </dgm:t>
    </dgm:pt>
    <dgm:pt modelId="{F40795E5-CBE4-4142-9734-12AF5BF27F3F}" type="parTrans" cxnId="{05B71155-7A68-4175-909D-16A3E679CE5B}">
      <dgm:prSet/>
      <dgm:spPr/>
      <dgm:t>
        <a:bodyPr/>
        <a:lstStyle/>
        <a:p>
          <a:endParaRPr lang="en-US"/>
        </a:p>
      </dgm:t>
    </dgm:pt>
    <dgm:pt modelId="{B6A8D3B3-9B5E-45C2-96F8-6B2339A8E8B0}" type="sibTrans" cxnId="{05B71155-7A68-4175-909D-16A3E679CE5B}">
      <dgm:prSet/>
      <dgm:spPr/>
      <dgm:t>
        <a:bodyPr/>
        <a:lstStyle/>
        <a:p>
          <a:endParaRPr lang="en-US"/>
        </a:p>
      </dgm:t>
    </dgm:pt>
    <dgm:pt modelId="{0ABAAE8F-0113-41B9-96A8-B16130B3CAE1}">
      <dgm:prSet/>
      <dgm:spPr/>
      <dgm:t>
        <a:bodyPr/>
        <a:lstStyle/>
        <a:p>
          <a:r>
            <a:rPr lang="en-US" dirty="0"/>
            <a:t>Community Development Block Grant</a:t>
          </a:r>
        </a:p>
      </dgm:t>
    </dgm:pt>
    <dgm:pt modelId="{DE53CE99-F3EA-4E24-903F-E52662D21D8F}" type="parTrans" cxnId="{0223911F-FE9A-49F2-A2F9-65DC1CE6932A}">
      <dgm:prSet/>
      <dgm:spPr/>
      <dgm:t>
        <a:bodyPr/>
        <a:lstStyle/>
        <a:p>
          <a:endParaRPr lang="en-US"/>
        </a:p>
      </dgm:t>
    </dgm:pt>
    <dgm:pt modelId="{E309EFCC-2C8E-485E-A340-0A3EA6BD8BC9}" type="sibTrans" cxnId="{0223911F-FE9A-49F2-A2F9-65DC1CE6932A}">
      <dgm:prSet/>
      <dgm:spPr/>
      <dgm:t>
        <a:bodyPr/>
        <a:lstStyle/>
        <a:p>
          <a:endParaRPr lang="en-US"/>
        </a:p>
      </dgm:t>
    </dgm:pt>
    <dgm:pt modelId="{BF3FB1E0-72AF-4C19-8D49-9E31DE9024DC}">
      <dgm:prSet/>
      <dgm:spPr/>
      <dgm:t>
        <a:bodyPr/>
        <a:lstStyle/>
        <a:p>
          <a:r>
            <a:rPr lang="en-US" dirty="0"/>
            <a:t>Economic Development Administration</a:t>
          </a:r>
        </a:p>
      </dgm:t>
    </dgm:pt>
    <dgm:pt modelId="{15C14147-3A3D-4A4D-AAC1-52FFECDB6178}" type="parTrans" cxnId="{755A605D-1C52-48AE-AF09-95D4276775CB}">
      <dgm:prSet/>
      <dgm:spPr/>
      <dgm:t>
        <a:bodyPr/>
        <a:lstStyle/>
        <a:p>
          <a:endParaRPr lang="en-US"/>
        </a:p>
      </dgm:t>
    </dgm:pt>
    <dgm:pt modelId="{84EE20EA-D3BF-4DA9-87F9-B69C8D40B3BF}" type="sibTrans" cxnId="{755A605D-1C52-48AE-AF09-95D4276775CB}">
      <dgm:prSet/>
      <dgm:spPr/>
      <dgm:t>
        <a:bodyPr/>
        <a:lstStyle/>
        <a:p>
          <a:endParaRPr lang="en-US"/>
        </a:p>
      </dgm:t>
    </dgm:pt>
    <dgm:pt modelId="{1F36843B-7FB4-42D0-B4FE-DEFECB38B91B}">
      <dgm:prSet/>
      <dgm:spPr/>
      <dgm:t>
        <a:bodyPr/>
        <a:lstStyle/>
        <a:p>
          <a:r>
            <a:rPr lang="en-US" b="0" i="0" dirty="0"/>
            <a:t>JobsOhio/</a:t>
          </a:r>
          <a:r>
            <a:rPr lang="en-US" b="0" i="0" dirty="0" err="1"/>
            <a:t>OhioSE</a:t>
          </a:r>
          <a:r>
            <a:rPr lang="en-US" b="0" i="0" dirty="0"/>
            <a:t> Site Initiative</a:t>
          </a:r>
          <a:endParaRPr lang="en-US" dirty="0"/>
        </a:p>
      </dgm:t>
    </dgm:pt>
    <dgm:pt modelId="{B7F68F11-287B-4D7F-944E-A6F1940C3903}" type="parTrans" cxnId="{AE0CD025-0FA4-4E38-AEAA-FEC74850784A}">
      <dgm:prSet/>
      <dgm:spPr/>
      <dgm:t>
        <a:bodyPr/>
        <a:lstStyle/>
        <a:p>
          <a:endParaRPr lang="en-US"/>
        </a:p>
      </dgm:t>
    </dgm:pt>
    <dgm:pt modelId="{54FEFB6E-168C-433B-8F3D-55D5BA8E1889}" type="sibTrans" cxnId="{AE0CD025-0FA4-4E38-AEAA-FEC74850784A}">
      <dgm:prSet/>
      <dgm:spPr/>
      <dgm:t>
        <a:bodyPr/>
        <a:lstStyle/>
        <a:p>
          <a:endParaRPr lang="en-US"/>
        </a:p>
      </dgm:t>
    </dgm:pt>
    <dgm:pt modelId="{776588F2-C844-4F36-88B2-C1506A0DC641}">
      <dgm:prSet/>
      <dgm:spPr/>
      <dgm:t>
        <a:bodyPr/>
        <a:lstStyle/>
        <a:p>
          <a:r>
            <a:rPr lang="en-US" dirty="0"/>
            <a:t>Ohio Department of Transportation Jobs and Commerce</a:t>
          </a:r>
        </a:p>
      </dgm:t>
    </dgm:pt>
    <dgm:pt modelId="{779C4AE1-2D3F-4F06-87CD-7DDD5FDBC2C1}" type="parTrans" cxnId="{9B0B0536-592F-449D-A2F6-BD93B76F2F98}">
      <dgm:prSet/>
      <dgm:spPr/>
      <dgm:t>
        <a:bodyPr/>
        <a:lstStyle/>
        <a:p>
          <a:endParaRPr lang="en-US"/>
        </a:p>
      </dgm:t>
    </dgm:pt>
    <dgm:pt modelId="{F8FC305F-F2C2-4327-9D70-5C44FABEFEFD}" type="sibTrans" cxnId="{9B0B0536-592F-449D-A2F6-BD93B76F2F98}">
      <dgm:prSet/>
      <dgm:spPr/>
      <dgm:t>
        <a:bodyPr/>
        <a:lstStyle/>
        <a:p>
          <a:endParaRPr lang="en-US"/>
        </a:p>
      </dgm:t>
    </dgm:pt>
    <dgm:pt modelId="{7FBC61D6-F269-410C-A4E3-AD6EFB78493E}">
      <dgm:prSet/>
      <dgm:spPr/>
      <dgm:t>
        <a:bodyPr/>
        <a:lstStyle/>
        <a:p>
          <a:r>
            <a:rPr lang="en-US" dirty="0"/>
            <a:t>Tax Increment Financing</a:t>
          </a:r>
        </a:p>
      </dgm:t>
    </dgm:pt>
    <dgm:pt modelId="{5359CAC8-A46B-40A5-9065-2149DA1EA4DA}" type="parTrans" cxnId="{615AE1E9-6489-466B-A3B4-270B435893D5}">
      <dgm:prSet/>
      <dgm:spPr/>
      <dgm:t>
        <a:bodyPr/>
        <a:lstStyle/>
        <a:p>
          <a:endParaRPr lang="en-US"/>
        </a:p>
      </dgm:t>
    </dgm:pt>
    <dgm:pt modelId="{45D505FA-4124-4365-8A80-71198B38D28F}" type="sibTrans" cxnId="{615AE1E9-6489-466B-A3B4-270B435893D5}">
      <dgm:prSet/>
      <dgm:spPr/>
      <dgm:t>
        <a:bodyPr/>
        <a:lstStyle/>
        <a:p>
          <a:endParaRPr lang="en-US"/>
        </a:p>
      </dgm:t>
    </dgm:pt>
    <dgm:pt modelId="{5190C544-3551-4C21-9FF2-A9D7294B65C2}" type="pres">
      <dgm:prSet presAssocID="{5CFDC770-9953-4672-B3EF-4FE46B06D765}" presName="diagram" presStyleCnt="0">
        <dgm:presLayoutVars>
          <dgm:dir/>
          <dgm:resizeHandles val="exact"/>
        </dgm:presLayoutVars>
      </dgm:prSet>
      <dgm:spPr/>
    </dgm:pt>
    <dgm:pt modelId="{79672B0C-AA27-443E-8093-E41B28E75FB0}" type="pres">
      <dgm:prSet presAssocID="{4C8B02C0-E0A9-4C01-AEAF-E05B081220B3}" presName="node" presStyleLbl="node1" presStyleIdx="0" presStyleCnt="10">
        <dgm:presLayoutVars>
          <dgm:bulletEnabled val="1"/>
        </dgm:presLayoutVars>
      </dgm:prSet>
      <dgm:spPr/>
    </dgm:pt>
    <dgm:pt modelId="{842E7D5A-766A-4BAA-BA44-8EFBCE5664FF}" type="pres">
      <dgm:prSet presAssocID="{4140545C-EDA8-419B-9BB1-1FC73755605E}" presName="sibTrans" presStyleCnt="0"/>
      <dgm:spPr/>
    </dgm:pt>
    <dgm:pt modelId="{2730CE43-8122-4EED-BE31-95A41E3D3D83}" type="pres">
      <dgm:prSet presAssocID="{86CC6A26-349C-4A54-8210-00A8B51EA221}" presName="node" presStyleLbl="node1" presStyleIdx="1" presStyleCnt="10">
        <dgm:presLayoutVars>
          <dgm:bulletEnabled val="1"/>
        </dgm:presLayoutVars>
      </dgm:prSet>
      <dgm:spPr/>
    </dgm:pt>
    <dgm:pt modelId="{D178C093-F9B1-45A6-8C21-9A51FF745732}" type="pres">
      <dgm:prSet presAssocID="{FAE71855-693C-4FF4-9869-A7D4FB2B2C4C}" presName="sibTrans" presStyleCnt="0"/>
      <dgm:spPr/>
    </dgm:pt>
    <dgm:pt modelId="{60FCD101-F3D8-4D99-B3AF-CA46BA2DD0E3}" type="pres">
      <dgm:prSet presAssocID="{40F4E9DD-B2E9-40DF-B3C0-091D02A3E0A6}" presName="node" presStyleLbl="node1" presStyleIdx="2" presStyleCnt="10">
        <dgm:presLayoutVars>
          <dgm:bulletEnabled val="1"/>
        </dgm:presLayoutVars>
      </dgm:prSet>
      <dgm:spPr/>
    </dgm:pt>
    <dgm:pt modelId="{1397AA6A-596E-401D-BBB0-CDC217E8D5C2}" type="pres">
      <dgm:prSet presAssocID="{94180CBF-BE1B-4873-97FA-F9DF966A3692}" presName="sibTrans" presStyleCnt="0"/>
      <dgm:spPr/>
    </dgm:pt>
    <dgm:pt modelId="{D95048DA-E82D-4430-A19E-5506A233E1E0}" type="pres">
      <dgm:prSet presAssocID="{7FBC61D6-F269-410C-A4E3-AD6EFB78493E}" presName="node" presStyleLbl="node1" presStyleIdx="3" presStyleCnt="10">
        <dgm:presLayoutVars>
          <dgm:bulletEnabled val="1"/>
        </dgm:presLayoutVars>
      </dgm:prSet>
      <dgm:spPr/>
    </dgm:pt>
    <dgm:pt modelId="{67E93C12-4FC2-44B4-83A5-AF2543BAFC8A}" type="pres">
      <dgm:prSet presAssocID="{45D505FA-4124-4365-8A80-71198B38D28F}" presName="sibTrans" presStyleCnt="0"/>
      <dgm:spPr/>
    </dgm:pt>
    <dgm:pt modelId="{922B6EC6-45FA-46EA-804C-D50CECD07F85}" type="pres">
      <dgm:prSet presAssocID="{60E5D62E-2A13-49F8-AA6B-9E79F4FE96A6}" presName="node" presStyleLbl="node1" presStyleIdx="4" presStyleCnt="10">
        <dgm:presLayoutVars>
          <dgm:bulletEnabled val="1"/>
        </dgm:presLayoutVars>
      </dgm:prSet>
      <dgm:spPr/>
    </dgm:pt>
    <dgm:pt modelId="{A9396844-AA79-4089-8EE9-7D48149080C7}" type="pres">
      <dgm:prSet presAssocID="{9AA99544-B58D-4F7E-B635-B3B4ABE67CA1}" presName="sibTrans" presStyleCnt="0"/>
      <dgm:spPr/>
    </dgm:pt>
    <dgm:pt modelId="{712CFA5E-8E13-4D47-92A9-B3905E360D64}" type="pres">
      <dgm:prSet presAssocID="{DEC5D145-772B-4F4B-9AFA-B77F935AA367}" presName="node" presStyleLbl="node1" presStyleIdx="5" presStyleCnt="10">
        <dgm:presLayoutVars>
          <dgm:bulletEnabled val="1"/>
        </dgm:presLayoutVars>
      </dgm:prSet>
      <dgm:spPr/>
    </dgm:pt>
    <dgm:pt modelId="{160BBF0E-D6B2-418A-BF54-AF746C7ED4ED}" type="pres">
      <dgm:prSet presAssocID="{B6A8D3B3-9B5E-45C2-96F8-6B2339A8E8B0}" presName="sibTrans" presStyleCnt="0"/>
      <dgm:spPr/>
    </dgm:pt>
    <dgm:pt modelId="{4209BAFA-FE60-41B5-BC30-51B3179E1CAF}" type="pres">
      <dgm:prSet presAssocID="{0ABAAE8F-0113-41B9-96A8-B16130B3CAE1}" presName="node" presStyleLbl="node1" presStyleIdx="6" presStyleCnt="10">
        <dgm:presLayoutVars>
          <dgm:bulletEnabled val="1"/>
        </dgm:presLayoutVars>
      </dgm:prSet>
      <dgm:spPr/>
    </dgm:pt>
    <dgm:pt modelId="{983C5A9D-A629-4D5C-9C0F-B9CFBE89EA01}" type="pres">
      <dgm:prSet presAssocID="{E309EFCC-2C8E-485E-A340-0A3EA6BD8BC9}" presName="sibTrans" presStyleCnt="0"/>
      <dgm:spPr/>
    </dgm:pt>
    <dgm:pt modelId="{AB8CB080-C239-4C0C-97F4-E3C7C72EA3B5}" type="pres">
      <dgm:prSet presAssocID="{BF3FB1E0-72AF-4C19-8D49-9E31DE9024DC}" presName="node" presStyleLbl="node1" presStyleIdx="7" presStyleCnt="10">
        <dgm:presLayoutVars>
          <dgm:bulletEnabled val="1"/>
        </dgm:presLayoutVars>
      </dgm:prSet>
      <dgm:spPr/>
    </dgm:pt>
    <dgm:pt modelId="{F7D77019-9284-4083-9CCA-71AE44072809}" type="pres">
      <dgm:prSet presAssocID="{84EE20EA-D3BF-4DA9-87F9-B69C8D40B3BF}" presName="sibTrans" presStyleCnt="0"/>
      <dgm:spPr/>
    </dgm:pt>
    <dgm:pt modelId="{D0B6565B-9CC7-4051-8730-54C1E423F2F1}" type="pres">
      <dgm:prSet presAssocID="{1F36843B-7FB4-42D0-B4FE-DEFECB38B91B}" presName="node" presStyleLbl="node1" presStyleIdx="8" presStyleCnt="10">
        <dgm:presLayoutVars>
          <dgm:bulletEnabled val="1"/>
        </dgm:presLayoutVars>
      </dgm:prSet>
      <dgm:spPr/>
    </dgm:pt>
    <dgm:pt modelId="{8BEB6C46-CE43-40BE-B0C8-7A7DF3675D4E}" type="pres">
      <dgm:prSet presAssocID="{54FEFB6E-168C-433B-8F3D-55D5BA8E1889}" presName="sibTrans" presStyleCnt="0"/>
      <dgm:spPr/>
    </dgm:pt>
    <dgm:pt modelId="{F25203BE-E278-4982-B57D-32A1DD66E641}" type="pres">
      <dgm:prSet presAssocID="{776588F2-C844-4F36-88B2-C1506A0DC641}" presName="node" presStyleLbl="node1" presStyleIdx="9" presStyleCnt="10">
        <dgm:presLayoutVars>
          <dgm:bulletEnabled val="1"/>
        </dgm:presLayoutVars>
      </dgm:prSet>
      <dgm:spPr/>
    </dgm:pt>
  </dgm:ptLst>
  <dgm:cxnLst>
    <dgm:cxn modelId="{13F89909-38BD-4301-924A-57A99D4E454F}" srcId="{5CFDC770-9953-4672-B3EF-4FE46B06D765}" destId="{60E5D62E-2A13-49F8-AA6B-9E79F4FE96A6}" srcOrd="4" destOrd="0" parTransId="{1E512BCB-90C8-41EF-8AB2-B821E2B50DDC}" sibTransId="{9AA99544-B58D-4F7E-B635-B3B4ABE67CA1}"/>
    <dgm:cxn modelId="{E2802810-4EF3-4864-8B32-45A2ECB294BF}" type="presOf" srcId="{DEC5D145-772B-4F4B-9AFA-B77F935AA367}" destId="{712CFA5E-8E13-4D47-92A9-B3905E360D64}" srcOrd="0" destOrd="0" presId="urn:microsoft.com/office/officeart/2005/8/layout/default"/>
    <dgm:cxn modelId="{74145113-2130-4CF9-8A72-0DF4423CCCA5}" srcId="{5CFDC770-9953-4672-B3EF-4FE46B06D765}" destId="{40F4E9DD-B2E9-40DF-B3C0-091D02A3E0A6}" srcOrd="2" destOrd="0" parTransId="{A0A673E1-A8AB-4848-9DB7-88C24510ABC7}" sibTransId="{94180CBF-BE1B-4873-97FA-F9DF966A3692}"/>
    <dgm:cxn modelId="{DBC99914-C560-43C5-9235-EB34F27238E3}" type="presOf" srcId="{86CC6A26-349C-4A54-8210-00A8B51EA221}" destId="{2730CE43-8122-4EED-BE31-95A41E3D3D83}" srcOrd="0" destOrd="0" presId="urn:microsoft.com/office/officeart/2005/8/layout/default"/>
    <dgm:cxn modelId="{0223911F-FE9A-49F2-A2F9-65DC1CE6932A}" srcId="{5CFDC770-9953-4672-B3EF-4FE46B06D765}" destId="{0ABAAE8F-0113-41B9-96A8-B16130B3CAE1}" srcOrd="6" destOrd="0" parTransId="{DE53CE99-F3EA-4E24-903F-E52662D21D8F}" sibTransId="{E309EFCC-2C8E-485E-A340-0A3EA6BD8BC9}"/>
    <dgm:cxn modelId="{AE0CD025-0FA4-4E38-AEAA-FEC74850784A}" srcId="{5CFDC770-9953-4672-B3EF-4FE46B06D765}" destId="{1F36843B-7FB4-42D0-B4FE-DEFECB38B91B}" srcOrd="8" destOrd="0" parTransId="{B7F68F11-287B-4D7F-944E-A6F1940C3903}" sibTransId="{54FEFB6E-168C-433B-8F3D-55D5BA8E1889}"/>
    <dgm:cxn modelId="{9B0B0536-592F-449D-A2F6-BD93B76F2F98}" srcId="{5CFDC770-9953-4672-B3EF-4FE46B06D765}" destId="{776588F2-C844-4F36-88B2-C1506A0DC641}" srcOrd="9" destOrd="0" parTransId="{779C4AE1-2D3F-4F06-87CD-7DDD5FDBC2C1}" sibTransId="{F8FC305F-F2C2-4327-9D70-5C44FABEFEFD}"/>
    <dgm:cxn modelId="{755A605D-1C52-48AE-AF09-95D4276775CB}" srcId="{5CFDC770-9953-4672-B3EF-4FE46B06D765}" destId="{BF3FB1E0-72AF-4C19-8D49-9E31DE9024DC}" srcOrd="7" destOrd="0" parTransId="{15C14147-3A3D-4A4D-AAC1-52FFECDB6178}" sibTransId="{84EE20EA-D3BF-4DA9-87F9-B69C8D40B3BF}"/>
    <dgm:cxn modelId="{78E9A541-7CCA-458C-9092-042E80CD0EFA}" type="presOf" srcId="{7FBC61D6-F269-410C-A4E3-AD6EFB78493E}" destId="{D95048DA-E82D-4430-A19E-5506A233E1E0}" srcOrd="0" destOrd="0" presId="urn:microsoft.com/office/officeart/2005/8/layout/default"/>
    <dgm:cxn modelId="{CF7C2C65-CB7F-4399-A04D-DCF3D75BDBBE}" type="presOf" srcId="{5CFDC770-9953-4672-B3EF-4FE46B06D765}" destId="{5190C544-3551-4C21-9FF2-A9D7294B65C2}" srcOrd="0" destOrd="0" presId="urn:microsoft.com/office/officeart/2005/8/layout/default"/>
    <dgm:cxn modelId="{82163D68-4CBE-496A-9A5E-463E11CF57CE}" srcId="{5CFDC770-9953-4672-B3EF-4FE46B06D765}" destId="{4C8B02C0-E0A9-4C01-AEAF-E05B081220B3}" srcOrd="0" destOrd="0" parTransId="{A986F709-2ECC-4D2E-A112-F0A13220E361}" sibTransId="{4140545C-EDA8-419B-9BB1-1FC73755605E}"/>
    <dgm:cxn modelId="{05B71155-7A68-4175-909D-16A3E679CE5B}" srcId="{5CFDC770-9953-4672-B3EF-4FE46B06D765}" destId="{DEC5D145-772B-4F4B-9AFA-B77F935AA367}" srcOrd="5" destOrd="0" parTransId="{F40795E5-CBE4-4142-9734-12AF5BF27F3F}" sibTransId="{B6A8D3B3-9B5E-45C2-96F8-6B2339A8E8B0}"/>
    <dgm:cxn modelId="{C84FE17C-DAF3-4CD7-93EB-E0820D54F1B0}" type="presOf" srcId="{776588F2-C844-4F36-88B2-C1506A0DC641}" destId="{F25203BE-E278-4982-B57D-32A1DD66E641}" srcOrd="0" destOrd="0" presId="urn:microsoft.com/office/officeart/2005/8/layout/default"/>
    <dgm:cxn modelId="{16153388-37A3-40B1-B724-6CD3BAC66B4D}" type="presOf" srcId="{BF3FB1E0-72AF-4C19-8D49-9E31DE9024DC}" destId="{AB8CB080-C239-4C0C-97F4-E3C7C72EA3B5}" srcOrd="0" destOrd="0" presId="urn:microsoft.com/office/officeart/2005/8/layout/default"/>
    <dgm:cxn modelId="{EC33489D-C90A-4F4A-8797-2B463761CC75}" type="presOf" srcId="{1F36843B-7FB4-42D0-B4FE-DEFECB38B91B}" destId="{D0B6565B-9CC7-4051-8730-54C1E423F2F1}" srcOrd="0" destOrd="0" presId="urn:microsoft.com/office/officeart/2005/8/layout/default"/>
    <dgm:cxn modelId="{72A35EC9-1B75-4729-AA22-007F0FBB1BCE}" srcId="{5CFDC770-9953-4672-B3EF-4FE46B06D765}" destId="{86CC6A26-349C-4A54-8210-00A8B51EA221}" srcOrd="1" destOrd="0" parTransId="{B016BE59-C6FA-4121-ABDD-1F8947DC6826}" sibTransId="{FAE71855-693C-4FF4-9869-A7D4FB2B2C4C}"/>
    <dgm:cxn modelId="{1E1152C9-B1D4-4CD8-8382-F712EC8A2A85}" type="presOf" srcId="{0ABAAE8F-0113-41B9-96A8-B16130B3CAE1}" destId="{4209BAFA-FE60-41B5-BC30-51B3179E1CAF}" srcOrd="0" destOrd="0" presId="urn:microsoft.com/office/officeart/2005/8/layout/default"/>
    <dgm:cxn modelId="{F37D02CA-65BF-4435-B389-BF6039935F8C}" type="presOf" srcId="{40F4E9DD-B2E9-40DF-B3C0-091D02A3E0A6}" destId="{60FCD101-F3D8-4D99-B3AF-CA46BA2DD0E3}" srcOrd="0" destOrd="0" presId="urn:microsoft.com/office/officeart/2005/8/layout/default"/>
    <dgm:cxn modelId="{2106BDDF-1A5A-4ED2-B4E9-9D4C11E9C650}" type="presOf" srcId="{60E5D62E-2A13-49F8-AA6B-9E79F4FE96A6}" destId="{922B6EC6-45FA-46EA-804C-D50CECD07F85}" srcOrd="0" destOrd="0" presId="urn:microsoft.com/office/officeart/2005/8/layout/default"/>
    <dgm:cxn modelId="{615AE1E9-6489-466B-A3B4-270B435893D5}" srcId="{5CFDC770-9953-4672-B3EF-4FE46B06D765}" destId="{7FBC61D6-F269-410C-A4E3-AD6EFB78493E}" srcOrd="3" destOrd="0" parTransId="{5359CAC8-A46B-40A5-9065-2149DA1EA4DA}" sibTransId="{45D505FA-4124-4365-8A80-71198B38D28F}"/>
    <dgm:cxn modelId="{3FD27EFF-0EAB-414C-83D5-F88F42152896}" type="presOf" srcId="{4C8B02C0-E0A9-4C01-AEAF-E05B081220B3}" destId="{79672B0C-AA27-443E-8093-E41B28E75FB0}" srcOrd="0" destOrd="0" presId="urn:microsoft.com/office/officeart/2005/8/layout/default"/>
    <dgm:cxn modelId="{374491B7-809A-4FE9-8D27-7C0C2B473180}" type="presParOf" srcId="{5190C544-3551-4C21-9FF2-A9D7294B65C2}" destId="{79672B0C-AA27-443E-8093-E41B28E75FB0}" srcOrd="0" destOrd="0" presId="urn:microsoft.com/office/officeart/2005/8/layout/default"/>
    <dgm:cxn modelId="{C8658098-C119-4CFE-BE05-81C6DFACC411}" type="presParOf" srcId="{5190C544-3551-4C21-9FF2-A9D7294B65C2}" destId="{842E7D5A-766A-4BAA-BA44-8EFBCE5664FF}" srcOrd="1" destOrd="0" presId="urn:microsoft.com/office/officeart/2005/8/layout/default"/>
    <dgm:cxn modelId="{955CB939-07DC-4360-9997-0927AF7744B9}" type="presParOf" srcId="{5190C544-3551-4C21-9FF2-A9D7294B65C2}" destId="{2730CE43-8122-4EED-BE31-95A41E3D3D83}" srcOrd="2" destOrd="0" presId="urn:microsoft.com/office/officeart/2005/8/layout/default"/>
    <dgm:cxn modelId="{580A2CCC-9FD5-4573-8440-C50AE24AB109}" type="presParOf" srcId="{5190C544-3551-4C21-9FF2-A9D7294B65C2}" destId="{D178C093-F9B1-45A6-8C21-9A51FF745732}" srcOrd="3" destOrd="0" presId="urn:microsoft.com/office/officeart/2005/8/layout/default"/>
    <dgm:cxn modelId="{27D7CB53-0F45-49CC-85F2-6AD9C40D00C9}" type="presParOf" srcId="{5190C544-3551-4C21-9FF2-A9D7294B65C2}" destId="{60FCD101-F3D8-4D99-B3AF-CA46BA2DD0E3}" srcOrd="4" destOrd="0" presId="urn:microsoft.com/office/officeart/2005/8/layout/default"/>
    <dgm:cxn modelId="{D0A4E3B8-071F-488B-97C9-4E41BEB102BB}" type="presParOf" srcId="{5190C544-3551-4C21-9FF2-A9D7294B65C2}" destId="{1397AA6A-596E-401D-BBB0-CDC217E8D5C2}" srcOrd="5" destOrd="0" presId="urn:microsoft.com/office/officeart/2005/8/layout/default"/>
    <dgm:cxn modelId="{D518F798-1E82-4E67-BCCD-9E741CC6BF59}" type="presParOf" srcId="{5190C544-3551-4C21-9FF2-A9D7294B65C2}" destId="{D95048DA-E82D-4430-A19E-5506A233E1E0}" srcOrd="6" destOrd="0" presId="urn:microsoft.com/office/officeart/2005/8/layout/default"/>
    <dgm:cxn modelId="{B3B4B8A2-456D-4FB0-B0E7-58A84BE04F02}" type="presParOf" srcId="{5190C544-3551-4C21-9FF2-A9D7294B65C2}" destId="{67E93C12-4FC2-44B4-83A5-AF2543BAFC8A}" srcOrd="7" destOrd="0" presId="urn:microsoft.com/office/officeart/2005/8/layout/default"/>
    <dgm:cxn modelId="{B689A042-643B-4A4C-80DB-68FEE760692C}" type="presParOf" srcId="{5190C544-3551-4C21-9FF2-A9D7294B65C2}" destId="{922B6EC6-45FA-46EA-804C-D50CECD07F85}" srcOrd="8" destOrd="0" presId="urn:microsoft.com/office/officeart/2005/8/layout/default"/>
    <dgm:cxn modelId="{562DE5EA-7FC0-4796-A382-FD322605F891}" type="presParOf" srcId="{5190C544-3551-4C21-9FF2-A9D7294B65C2}" destId="{A9396844-AA79-4089-8EE9-7D48149080C7}" srcOrd="9" destOrd="0" presId="urn:microsoft.com/office/officeart/2005/8/layout/default"/>
    <dgm:cxn modelId="{0C02CBA5-525D-4706-97CE-3C9DED631691}" type="presParOf" srcId="{5190C544-3551-4C21-9FF2-A9D7294B65C2}" destId="{712CFA5E-8E13-4D47-92A9-B3905E360D64}" srcOrd="10" destOrd="0" presId="urn:microsoft.com/office/officeart/2005/8/layout/default"/>
    <dgm:cxn modelId="{E4F90125-4DC7-4A4C-BDC2-89F97F228D3C}" type="presParOf" srcId="{5190C544-3551-4C21-9FF2-A9D7294B65C2}" destId="{160BBF0E-D6B2-418A-BF54-AF746C7ED4ED}" srcOrd="11" destOrd="0" presId="urn:microsoft.com/office/officeart/2005/8/layout/default"/>
    <dgm:cxn modelId="{99A3FBB8-FFE0-4E1C-835E-3E29CCD7D6EB}" type="presParOf" srcId="{5190C544-3551-4C21-9FF2-A9D7294B65C2}" destId="{4209BAFA-FE60-41B5-BC30-51B3179E1CAF}" srcOrd="12" destOrd="0" presId="urn:microsoft.com/office/officeart/2005/8/layout/default"/>
    <dgm:cxn modelId="{866006F8-8C3B-4508-BA8B-04BDE301EA89}" type="presParOf" srcId="{5190C544-3551-4C21-9FF2-A9D7294B65C2}" destId="{983C5A9D-A629-4D5C-9C0F-B9CFBE89EA01}" srcOrd="13" destOrd="0" presId="urn:microsoft.com/office/officeart/2005/8/layout/default"/>
    <dgm:cxn modelId="{4AB8A8C7-0AC5-4CCD-B48A-0F63F070112D}" type="presParOf" srcId="{5190C544-3551-4C21-9FF2-A9D7294B65C2}" destId="{AB8CB080-C239-4C0C-97F4-E3C7C72EA3B5}" srcOrd="14" destOrd="0" presId="urn:microsoft.com/office/officeart/2005/8/layout/default"/>
    <dgm:cxn modelId="{0097DDA1-22F8-499D-A9A1-E4922ABD8CC8}" type="presParOf" srcId="{5190C544-3551-4C21-9FF2-A9D7294B65C2}" destId="{F7D77019-9284-4083-9CCA-71AE44072809}" srcOrd="15" destOrd="0" presId="urn:microsoft.com/office/officeart/2005/8/layout/default"/>
    <dgm:cxn modelId="{94937F52-750E-4A07-98A3-F4CF5C0BC5BE}" type="presParOf" srcId="{5190C544-3551-4C21-9FF2-A9D7294B65C2}" destId="{D0B6565B-9CC7-4051-8730-54C1E423F2F1}" srcOrd="16" destOrd="0" presId="urn:microsoft.com/office/officeart/2005/8/layout/default"/>
    <dgm:cxn modelId="{FFC6A608-0951-4C1C-A7D7-ABB63398DCA4}" type="presParOf" srcId="{5190C544-3551-4C21-9FF2-A9D7294B65C2}" destId="{8BEB6C46-CE43-40BE-B0C8-7A7DF3675D4E}" srcOrd="17" destOrd="0" presId="urn:microsoft.com/office/officeart/2005/8/layout/default"/>
    <dgm:cxn modelId="{FA43BB5F-2C7D-4F59-A5C2-295E92A6DBCA}" type="presParOf" srcId="{5190C544-3551-4C21-9FF2-A9D7294B65C2}" destId="{F25203BE-E278-4982-B57D-32A1DD66E641}" srcOrd="1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82A42049-DCA1-4996-B356-54E65FEAA1C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C85B19A4-B371-40FB-8A57-A1A10706F0D8}" type="pres">
      <dgm:prSet presAssocID="{82A42049-DCA1-4996-B356-54E65FEAA1C1}" presName="Name0" presStyleCnt="0">
        <dgm:presLayoutVars>
          <dgm:dir/>
          <dgm:animLvl val="lvl"/>
          <dgm:resizeHandles val="exact"/>
        </dgm:presLayoutVars>
      </dgm:prSet>
      <dgm:spPr/>
    </dgm:pt>
  </dgm:ptLst>
  <dgm:cxnLst>
    <dgm:cxn modelId="{C1E82371-7698-4321-A98F-B7FC04279F36}" type="presOf" srcId="{82A42049-DCA1-4996-B356-54E65FEAA1C1}" destId="{C85B19A4-B371-40FB-8A57-A1A10706F0D8}" srcOrd="0" destOrd="0" presId="urn:microsoft.com/office/officeart/2005/8/layout/hList1"/>
  </dgm:cxnLst>
  <dgm:bg>
    <a:blipFill>
      <a:blip xmlns:r="http://schemas.openxmlformats.org/officeDocument/2006/relationships" r:embed="rId1">
        <a:extLst>
          <a:ext uri="{28A0092B-C50C-407E-A947-70E740481C1C}">
            <a14:useLocalDpi xmlns:a14="http://schemas.microsoft.com/office/drawing/2010/main" val="0"/>
          </a:ext>
        </a:extLst>
      </a:blip>
      <a:stretch>
        <a:fillRect/>
      </a:stretch>
    </a:blip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52DC7398-DEBF-4722-BCC5-7F4EAFC1607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01FC620A-4A81-4F84-A4BF-DAB3DD9920BC}">
      <dgm:prSet phldrT="[Text]"/>
      <dgm:spPr/>
      <dgm:t>
        <a:bodyPr/>
        <a:lstStyle/>
        <a:p>
          <a:r>
            <a:rPr lang="en-US" b="1" dirty="0"/>
            <a:t>Federal Stimulus &amp; USDA Rural Development</a:t>
          </a:r>
          <a:endParaRPr lang="en-US" dirty="0"/>
        </a:p>
      </dgm:t>
    </dgm:pt>
    <dgm:pt modelId="{94BA4715-F90D-4285-80C3-AA7F8103F3C8}" type="parTrans" cxnId="{D2A1A435-C454-4C71-80F2-65655C4C230E}">
      <dgm:prSet/>
      <dgm:spPr/>
      <dgm:t>
        <a:bodyPr/>
        <a:lstStyle/>
        <a:p>
          <a:endParaRPr lang="en-US"/>
        </a:p>
      </dgm:t>
    </dgm:pt>
    <dgm:pt modelId="{633EB3F1-547F-4D3E-BB70-4AD598E75BF8}" type="sibTrans" cxnId="{D2A1A435-C454-4C71-80F2-65655C4C230E}">
      <dgm:prSet/>
      <dgm:spPr/>
      <dgm:t>
        <a:bodyPr/>
        <a:lstStyle/>
        <a:p>
          <a:endParaRPr lang="en-US"/>
        </a:p>
      </dgm:t>
    </dgm:pt>
    <dgm:pt modelId="{F7F82767-47F1-4FAE-8561-44DD838D4584}">
      <dgm:prSet/>
      <dgm:spPr/>
      <dgm:t>
        <a:bodyPr/>
        <a:lstStyle/>
        <a:p>
          <a:pPr>
            <a:buFont typeface="Symbol" panose="05050102010706020507" pitchFamily="18" charset="2"/>
            <a:buChar char=""/>
          </a:pPr>
          <a:r>
            <a:rPr lang="en-US" dirty="0"/>
            <a:t>$48.9 B to USDA – Close the “digital divide” in America’s rural communities</a:t>
          </a:r>
        </a:p>
      </dgm:t>
    </dgm:pt>
    <dgm:pt modelId="{67B26406-6149-4AC6-8F4D-D171B30F8D77}" type="parTrans" cxnId="{32140985-9453-4381-A33C-1E3C9DA871F0}">
      <dgm:prSet/>
      <dgm:spPr/>
      <dgm:t>
        <a:bodyPr/>
        <a:lstStyle/>
        <a:p>
          <a:endParaRPr lang="en-US"/>
        </a:p>
      </dgm:t>
    </dgm:pt>
    <dgm:pt modelId="{313E49A9-23B9-4204-AC35-140EB7A0338A}" type="sibTrans" cxnId="{32140985-9453-4381-A33C-1E3C9DA871F0}">
      <dgm:prSet/>
      <dgm:spPr/>
      <dgm:t>
        <a:bodyPr/>
        <a:lstStyle/>
        <a:p>
          <a:endParaRPr lang="en-US"/>
        </a:p>
      </dgm:t>
    </dgm:pt>
    <dgm:pt modelId="{4390D3D8-2CE8-4545-978A-AE7C4BB44174}">
      <dgm:prSet/>
      <dgm:spPr/>
      <dgm:t>
        <a:bodyPr/>
        <a:lstStyle/>
        <a:p>
          <a:pPr>
            <a:buFont typeface="Symbol" panose="05050102010706020507" pitchFamily="18" charset="2"/>
            <a:buChar char=""/>
          </a:pPr>
          <a:r>
            <a:rPr lang="en-US" dirty="0"/>
            <a:t>$145 M USDA’s Rural Development programs </a:t>
          </a:r>
        </a:p>
      </dgm:t>
    </dgm:pt>
    <dgm:pt modelId="{AF6A42D8-58EB-46A5-8237-D3817F3E5C10}" type="parTrans" cxnId="{D362CB48-40AA-4087-8B8A-BBEE82C6B61C}">
      <dgm:prSet/>
      <dgm:spPr/>
      <dgm:t>
        <a:bodyPr/>
        <a:lstStyle/>
        <a:p>
          <a:endParaRPr lang="en-US"/>
        </a:p>
      </dgm:t>
    </dgm:pt>
    <dgm:pt modelId="{A43F90B1-630F-44FF-ACA9-D6E94D0B20EC}" type="sibTrans" cxnId="{D362CB48-40AA-4087-8B8A-BBEE82C6B61C}">
      <dgm:prSet/>
      <dgm:spPr/>
      <dgm:t>
        <a:bodyPr/>
        <a:lstStyle/>
        <a:p>
          <a:endParaRPr lang="en-US"/>
        </a:p>
      </dgm:t>
    </dgm:pt>
    <dgm:pt modelId="{0CFCF341-9F23-4BA1-BB06-A9FE53696141}">
      <dgm:prSet/>
      <dgm:spPr/>
      <dgm:t>
        <a:bodyPr/>
        <a:lstStyle/>
        <a:p>
          <a:pPr>
            <a:buFont typeface="Symbol" panose="05050102010706020507" pitchFamily="18" charset="2"/>
            <a:buChar char=""/>
          </a:pPr>
          <a:r>
            <a:rPr lang="en-US" dirty="0"/>
            <a:t>$20.5 M for the Rural Business-Cooperative Service, adding $1 B in lending authority</a:t>
          </a:r>
        </a:p>
      </dgm:t>
    </dgm:pt>
    <dgm:pt modelId="{5802F6C4-A32A-489B-9DDC-079EC57F0906}" type="parTrans" cxnId="{8381BE9F-87FF-45C6-8698-4E7E1718ED83}">
      <dgm:prSet/>
      <dgm:spPr/>
      <dgm:t>
        <a:bodyPr/>
        <a:lstStyle/>
        <a:p>
          <a:endParaRPr lang="en-US"/>
        </a:p>
      </dgm:t>
    </dgm:pt>
    <dgm:pt modelId="{38C51004-5E37-43B5-A2CC-1612919AED0D}" type="sibTrans" cxnId="{8381BE9F-87FF-45C6-8698-4E7E1718ED83}">
      <dgm:prSet/>
      <dgm:spPr/>
      <dgm:t>
        <a:bodyPr/>
        <a:lstStyle/>
        <a:p>
          <a:endParaRPr lang="en-US"/>
        </a:p>
      </dgm:t>
    </dgm:pt>
    <dgm:pt modelId="{7E1EDC83-EE92-4C8B-837E-388F6EA8B4F2}">
      <dgm:prSet/>
      <dgm:spPr/>
      <dgm:t>
        <a:bodyPr/>
        <a:lstStyle/>
        <a:p>
          <a:pPr>
            <a:buFont typeface="Symbol" panose="05050102010706020507" pitchFamily="18" charset="2"/>
            <a:buChar char=""/>
          </a:pPr>
          <a:r>
            <a:rPr lang="en-US" dirty="0"/>
            <a:t>$100 M in grants for Rural Broadband Service</a:t>
          </a:r>
        </a:p>
      </dgm:t>
    </dgm:pt>
    <dgm:pt modelId="{6E73D495-F8A2-4E77-85D6-D4B6F9C3A96F}" type="parTrans" cxnId="{65F14466-E9DB-444A-9D43-3CA258BA10F2}">
      <dgm:prSet/>
      <dgm:spPr/>
      <dgm:t>
        <a:bodyPr/>
        <a:lstStyle/>
        <a:p>
          <a:endParaRPr lang="en-US"/>
        </a:p>
      </dgm:t>
    </dgm:pt>
    <dgm:pt modelId="{52EC3BD4-6E77-4A89-80EF-739832C0ED82}" type="sibTrans" cxnId="{65F14466-E9DB-444A-9D43-3CA258BA10F2}">
      <dgm:prSet/>
      <dgm:spPr/>
      <dgm:t>
        <a:bodyPr/>
        <a:lstStyle/>
        <a:p>
          <a:endParaRPr lang="en-US"/>
        </a:p>
      </dgm:t>
    </dgm:pt>
    <dgm:pt modelId="{2C45A6CB-C06E-4787-BF92-CB6D7A571727}">
      <dgm:prSet/>
      <dgm:spPr/>
      <dgm:t>
        <a:bodyPr/>
        <a:lstStyle/>
        <a:p>
          <a:pPr>
            <a:buFont typeface="Symbol" panose="05050102010706020507" pitchFamily="18" charset="2"/>
            <a:buChar char=""/>
          </a:pPr>
          <a:r>
            <a:rPr lang="en-US" dirty="0"/>
            <a:t>$25 M for Distance Learning and Telemedicine Programs</a:t>
          </a:r>
        </a:p>
      </dgm:t>
    </dgm:pt>
    <dgm:pt modelId="{C58A0C7C-8E2C-44E4-B63D-9F9E095A9735}" type="parTrans" cxnId="{89099312-FDA2-4EC9-8870-EFFBC9B7354D}">
      <dgm:prSet/>
      <dgm:spPr/>
      <dgm:t>
        <a:bodyPr/>
        <a:lstStyle/>
        <a:p>
          <a:endParaRPr lang="en-US"/>
        </a:p>
      </dgm:t>
    </dgm:pt>
    <dgm:pt modelId="{BF11CBA2-9BA4-48CB-900D-0A0BABEFC4D8}" type="sibTrans" cxnId="{89099312-FDA2-4EC9-8870-EFFBC9B7354D}">
      <dgm:prSet/>
      <dgm:spPr/>
      <dgm:t>
        <a:bodyPr/>
        <a:lstStyle/>
        <a:p>
          <a:endParaRPr lang="en-US"/>
        </a:p>
      </dgm:t>
    </dgm:pt>
    <dgm:pt modelId="{355478A9-9815-436B-A2FA-B63997A74161}" type="pres">
      <dgm:prSet presAssocID="{52DC7398-DEBF-4722-BCC5-7F4EAFC16074}" presName="Name0" presStyleCnt="0">
        <dgm:presLayoutVars>
          <dgm:dir/>
          <dgm:animLvl val="lvl"/>
          <dgm:resizeHandles val="exact"/>
        </dgm:presLayoutVars>
      </dgm:prSet>
      <dgm:spPr/>
    </dgm:pt>
    <dgm:pt modelId="{41F00B1F-A4B8-4971-8F60-59C4EFEB8C47}" type="pres">
      <dgm:prSet presAssocID="{01FC620A-4A81-4F84-A4BF-DAB3DD9920BC}" presName="composite" presStyleCnt="0"/>
      <dgm:spPr/>
    </dgm:pt>
    <dgm:pt modelId="{E064FABB-2E15-4486-B300-B33196335776}" type="pres">
      <dgm:prSet presAssocID="{01FC620A-4A81-4F84-A4BF-DAB3DD9920BC}" presName="parTx" presStyleLbl="alignNode1" presStyleIdx="0" presStyleCnt="1" custLinFactNeighborX="-385" custLinFactNeighborY="7737">
        <dgm:presLayoutVars>
          <dgm:chMax val="0"/>
          <dgm:chPref val="0"/>
          <dgm:bulletEnabled val="1"/>
        </dgm:presLayoutVars>
      </dgm:prSet>
      <dgm:spPr/>
    </dgm:pt>
    <dgm:pt modelId="{46186B2B-D979-44F8-B962-6113A656C4AD}" type="pres">
      <dgm:prSet presAssocID="{01FC620A-4A81-4F84-A4BF-DAB3DD9920BC}" presName="desTx" presStyleLbl="alignAccFollowNode1" presStyleIdx="0" presStyleCnt="1" custLinFactNeighborY="-198">
        <dgm:presLayoutVars>
          <dgm:bulletEnabled val="1"/>
        </dgm:presLayoutVars>
      </dgm:prSet>
      <dgm:spPr/>
    </dgm:pt>
  </dgm:ptLst>
  <dgm:cxnLst>
    <dgm:cxn modelId="{89099312-FDA2-4EC9-8870-EFFBC9B7354D}" srcId="{F7F82767-47F1-4FAE-8561-44DD838D4584}" destId="{2C45A6CB-C06E-4787-BF92-CB6D7A571727}" srcOrd="3" destOrd="0" parTransId="{C58A0C7C-8E2C-44E4-B63D-9F9E095A9735}" sibTransId="{BF11CBA2-9BA4-48CB-900D-0A0BABEFC4D8}"/>
    <dgm:cxn modelId="{3D13A71E-1659-494E-AFAD-22F769AD495F}" type="presOf" srcId="{7E1EDC83-EE92-4C8B-837E-388F6EA8B4F2}" destId="{46186B2B-D979-44F8-B962-6113A656C4AD}" srcOrd="0" destOrd="3" presId="urn:microsoft.com/office/officeart/2005/8/layout/hList1"/>
    <dgm:cxn modelId="{D2A1A435-C454-4C71-80F2-65655C4C230E}" srcId="{52DC7398-DEBF-4722-BCC5-7F4EAFC16074}" destId="{01FC620A-4A81-4F84-A4BF-DAB3DD9920BC}" srcOrd="0" destOrd="0" parTransId="{94BA4715-F90D-4285-80C3-AA7F8103F3C8}" sibTransId="{633EB3F1-547F-4D3E-BB70-4AD598E75BF8}"/>
    <dgm:cxn modelId="{65F14466-E9DB-444A-9D43-3CA258BA10F2}" srcId="{F7F82767-47F1-4FAE-8561-44DD838D4584}" destId="{7E1EDC83-EE92-4C8B-837E-388F6EA8B4F2}" srcOrd="2" destOrd="0" parTransId="{6E73D495-F8A2-4E77-85D6-D4B6F9C3A96F}" sibTransId="{52EC3BD4-6E77-4A89-80EF-739832C0ED82}"/>
    <dgm:cxn modelId="{D362CB48-40AA-4087-8B8A-BBEE82C6B61C}" srcId="{F7F82767-47F1-4FAE-8561-44DD838D4584}" destId="{4390D3D8-2CE8-4545-978A-AE7C4BB44174}" srcOrd="0" destOrd="0" parTransId="{AF6A42D8-58EB-46A5-8237-D3817F3E5C10}" sibTransId="{A43F90B1-630F-44FF-ACA9-D6E94D0B20EC}"/>
    <dgm:cxn modelId="{32140985-9453-4381-A33C-1E3C9DA871F0}" srcId="{01FC620A-4A81-4F84-A4BF-DAB3DD9920BC}" destId="{F7F82767-47F1-4FAE-8561-44DD838D4584}" srcOrd="0" destOrd="0" parTransId="{67B26406-6149-4AC6-8F4D-D171B30F8D77}" sibTransId="{313E49A9-23B9-4204-AC35-140EB7A0338A}"/>
    <dgm:cxn modelId="{3935AC93-6503-4BE2-9767-05E616DA26DF}" type="presOf" srcId="{2C45A6CB-C06E-4787-BF92-CB6D7A571727}" destId="{46186B2B-D979-44F8-B962-6113A656C4AD}" srcOrd="0" destOrd="4" presId="urn:microsoft.com/office/officeart/2005/8/layout/hList1"/>
    <dgm:cxn modelId="{8381BE9F-87FF-45C6-8698-4E7E1718ED83}" srcId="{F7F82767-47F1-4FAE-8561-44DD838D4584}" destId="{0CFCF341-9F23-4BA1-BB06-A9FE53696141}" srcOrd="1" destOrd="0" parTransId="{5802F6C4-A32A-489B-9DDC-079EC57F0906}" sibTransId="{38C51004-5E37-43B5-A2CC-1612919AED0D}"/>
    <dgm:cxn modelId="{638E2ECA-B72A-4053-8F42-5CF6FAB4124B}" type="presOf" srcId="{4390D3D8-2CE8-4545-978A-AE7C4BB44174}" destId="{46186B2B-D979-44F8-B962-6113A656C4AD}" srcOrd="0" destOrd="1" presId="urn:microsoft.com/office/officeart/2005/8/layout/hList1"/>
    <dgm:cxn modelId="{48E41CD0-F8EB-4651-A4DC-054B762662E3}" type="presOf" srcId="{F7F82767-47F1-4FAE-8561-44DD838D4584}" destId="{46186B2B-D979-44F8-B962-6113A656C4AD}" srcOrd="0" destOrd="0" presId="urn:microsoft.com/office/officeart/2005/8/layout/hList1"/>
    <dgm:cxn modelId="{881E20E9-BD5F-41E4-8A90-120666F23148}" type="presOf" srcId="{0CFCF341-9F23-4BA1-BB06-A9FE53696141}" destId="{46186B2B-D979-44F8-B962-6113A656C4AD}" srcOrd="0" destOrd="2" presId="urn:microsoft.com/office/officeart/2005/8/layout/hList1"/>
    <dgm:cxn modelId="{EA4ECEF5-279B-48DA-9F0B-3B0C0EBABE64}" type="presOf" srcId="{01FC620A-4A81-4F84-A4BF-DAB3DD9920BC}" destId="{E064FABB-2E15-4486-B300-B33196335776}" srcOrd="0" destOrd="0" presId="urn:microsoft.com/office/officeart/2005/8/layout/hList1"/>
    <dgm:cxn modelId="{762E6FFB-1BB7-4067-AF80-BF4E9471A97E}" type="presOf" srcId="{52DC7398-DEBF-4722-BCC5-7F4EAFC16074}" destId="{355478A9-9815-436B-A2FA-B63997A74161}" srcOrd="0" destOrd="0" presId="urn:microsoft.com/office/officeart/2005/8/layout/hList1"/>
    <dgm:cxn modelId="{60E9A8CA-C739-4A86-813E-2585CA3A5D60}" type="presParOf" srcId="{355478A9-9815-436B-A2FA-B63997A74161}" destId="{41F00B1F-A4B8-4971-8F60-59C4EFEB8C47}" srcOrd="0" destOrd="0" presId="urn:microsoft.com/office/officeart/2005/8/layout/hList1"/>
    <dgm:cxn modelId="{E48FC2EC-2274-425F-AC04-AB9437ED3525}" type="presParOf" srcId="{41F00B1F-A4B8-4971-8F60-59C4EFEB8C47}" destId="{E064FABB-2E15-4486-B300-B33196335776}" srcOrd="0" destOrd="0" presId="urn:microsoft.com/office/officeart/2005/8/layout/hList1"/>
    <dgm:cxn modelId="{2ACB031B-E0A0-4674-AA48-1563E56EC8D1}" type="presParOf" srcId="{41F00B1F-A4B8-4971-8F60-59C4EFEB8C47}" destId="{46186B2B-D979-44F8-B962-6113A656C4A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E069CA5B-4B09-4858-94A9-5130B59BF63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E76D04C4-C1FE-47E0-9107-4CC61703EBB2}">
      <dgm:prSet/>
      <dgm:spPr/>
      <dgm:t>
        <a:bodyPr/>
        <a:lstStyle/>
        <a:p>
          <a:r>
            <a:rPr lang="en-US" b="1" dirty="0"/>
            <a:t>Rural Development Broadband </a:t>
          </a:r>
          <a:r>
            <a:rPr lang="en-US" b="1" dirty="0" err="1"/>
            <a:t>ReConnect</a:t>
          </a:r>
          <a:r>
            <a:rPr lang="en-US" b="1" dirty="0"/>
            <a:t> Loan and Grant Program</a:t>
          </a:r>
          <a:endParaRPr lang="en-US" dirty="0"/>
        </a:p>
      </dgm:t>
    </dgm:pt>
    <dgm:pt modelId="{5585200B-15D9-4F93-9E21-DE18EBD63621}" type="parTrans" cxnId="{A31A43A7-36C1-466F-8AD0-AC7E2E388ED0}">
      <dgm:prSet/>
      <dgm:spPr/>
      <dgm:t>
        <a:bodyPr/>
        <a:lstStyle/>
        <a:p>
          <a:endParaRPr lang="en-US"/>
        </a:p>
      </dgm:t>
    </dgm:pt>
    <dgm:pt modelId="{6BFF8FBE-78C5-4633-ABEF-66F2B9EA7EAD}" type="sibTrans" cxnId="{A31A43A7-36C1-466F-8AD0-AC7E2E388ED0}">
      <dgm:prSet/>
      <dgm:spPr/>
      <dgm:t>
        <a:bodyPr/>
        <a:lstStyle/>
        <a:p>
          <a:endParaRPr lang="en-US"/>
        </a:p>
      </dgm:t>
    </dgm:pt>
    <dgm:pt modelId="{6E340EE7-7CB4-4B60-A033-C1B7005DAD29}">
      <dgm:prSet/>
      <dgm:spPr/>
      <dgm:t>
        <a:bodyPr/>
        <a:lstStyle/>
        <a:p>
          <a:pPr>
            <a:buFont typeface="Symbol" panose="05050102010706020507" pitchFamily="18" charset="2"/>
            <a:buChar char=""/>
          </a:pPr>
          <a:r>
            <a:rPr lang="en-US" dirty="0"/>
            <a:t>Loans and grants </a:t>
          </a:r>
        </a:p>
      </dgm:t>
    </dgm:pt>
    <dgm:pt modelId="{9F943828-121F-4A80-A634-2BABF3A3CEC0}" type="parTrans" cxnId="{CBA02104-2E13-432B-9217-8BDA62A0377B}">
      <dgm:prSet/>
      <dgm:spPr/>
      <dgm:t>
        <a:bodyPr/>
        <a:lstStyle/>
        <a:p>
          <a:endParaRPr lang="en-US"/>
        </a:p>
      </dgm:t>
    </dgm:pt>
    <dgm:pt modelId="{207A914C-3EDE-435A-B7A4-D7AA6410040F}" type="sibTrans" cxnId="{CBA02104-2E13-432B-9217-8BDA62A0377B}">
      <dgm:prSet/>
      <dgm:spPr/>
      <dgm:t>
        <a:bodyPr/>
        <a:lstStyle/>
        <a:p>
          <a:endParaRPr lang="en-US"/>
        </a:p>
      </dgm:t>
    </dgm:pt>
    <dgm:pt modelId="{348BDB43-F370-48A2-BFAC-E877DC0ECEAF}">
      <dgm:prSet/>
      <dgm:spPr/>
      <dgm:t>
        <a:bodyPr/>
        <a:lstStyle/>
        <a:p>
          <a:pPr>
            <a:buFont typeface="Symbol" panose="05050102010706020507" pitchFamily="18" charset="2"/>
            <a:buChar char=""/>
          </a:pPr>
          <a:r>
            <a:rPr lang="en-US" dirty="0"/>
            <a:t>Construction, improvement, or acquisition of facilities and equipment needed to provide broadband service in eligible rural areas that do not have access to at least 10 Mbps downstream and 1 Mbps upstream</a:t>
          </a:r>
        </a:p>
      </dgm:t>
    </dgm:pt>
    <dgm:pt modelId="{0A0EED62-D561-4C5B-9459-761816CBB07B}" type="parTrans" cxnId="{3638AFBC-BAF1-47CB-8DD2-C1B413117421}">
      <dgm:prSet/>
      <dgm:spPr/>
      <dgm:t>
        <a:bodyPr/>
        <a:lstStyle/>
        <a:p>
          <a:endParaRPr lang="en-US"/>
        </a:p>
      </dgm:t>
    </dgm:pt>
    <dgm:pt modelId="{BBC5826E-4371-4B78-B1C1-30424145F79B}" type="sibTrans" cxnId="{3638AFBC-BAF1-47CB-8DD2-C1B413117421}">
      <dgm:prSet/>
      <dgm:spPr/>
      <dgm:t>
        <a:bodyPr/>
        <a:lstStyle/>
        <a:p>
          <a:endParaRPr lang="en-US"/>
        </a:p>
      </dgm:t>
    </dgm:pt>
    <dgm:pt modelId="{60F51B64-7F90-4ABC-BC91-4D122CE6E462}">
      <dgm:prSet/>
      <dgm:spPr/>
      <dgm:t>
        <a:bodyPr/>
        <a:lstStyle/>
        <a:p>
          <a:pPr>
            <a:buFont typeface="Symbol" panose="05050102010706020507" pitchFamily="18" charset="2"/>
            <a:buChar char=""/>
          </a:pPr>
          <a:r>
            <a:rPr lang="en-US" dirty="0"/>
            <a:t>100% Grant – up to $25,000,000 max grant request</a:t>
          </a:r>
        </a:p>
      </dgm:t>
    </dgm:pt>
    <dgm:pt modelId="{BAE06C4B-F7CD-424F-A67C-231AD4C09A42}" type="parTrans" cxnId="{3F74D18A-D3D5-4091-BB2A-DBED5BCC6305}">
      <dgm:prSet/>
      <dgm:spPr/>
      <dgm:t>
        <a:bodyPr/>
        <a:lstStyle/>
        <a:p>
          <a:endParaRPr lang="en-US"/>
        </a:p>
      </dgm:t>
    </dgm:pt>
    <dgm:pt modelId="{324C8D21-F1CE-44DB-AAD5-CAF0BE7398E3}" type="sibTrans" cxnId="{3F74D18A-D3D5-4091-BB2A-DBED5BCC6305}">
      <dgm:prSet/>
      <dgm:spPr/>
      <dgm:t>
        <a:bodyPr/>
        <a:lstStyle/>
        <a:p>
          <a:endParaRPr lang="en-US"/>
        </a:p>
      </dgm:t>
    </dgm:pt>
    <dgm:pt modelId="{C2A36BE6-CFBB-42C6-A782-3800935AFDFA}">
      <dgm:prSet/>
      <dgm:spPr/>
      <dgm:t>
        <a:bodyPr/>
        <a:lstStyle/>
        <a:p>
          <a:pPr>
            <a:buFont typeface="Symbol" panose="05050102010706020507" pitchFamily="18" charset="2"/>
            <a:buChar char=""/>
          </a:pPr>
          <a:r>
            <a:rPr lang="en-US" dirty="0"/>
            <a:t>50% Loan / 50% Grant – up to $25,000,000 loan and $25,000,000 grant request and loan/grant requests will always be equal</a:t>
          </a:r>
        </a:p>
      </dgm:t>
    </dgm:pt>
    <dgm:pt modelId="{6C30653B-9A53-4AB8-8054-5CC628A667BF}" type="parTrans" cxnId="{94451771-18C2-4DF8-883B-93153446189D}">
      <dgm:prSet/>
      <dgm:spPr/>
      <dgm:t>
        <a:bodyPr/>
        <a:lstStyle/>
        <a:p>
          <a:endParaRPr lang="en-US"/>
        </a:p>
      </dgm:t>
    </dgm:pt>
    <dgm:pt modelId="{5ED569D4-220D-4AAC-B149-216F55668E16}" type="sibTrans" cxnId="{94451771-18C2-4DF8-883B-93153446189D}">
      <dgm:prSet/>
      <dgm:spPr/>
      <dgm:t>
        <a:bodyPr/>
        <a:lstStyle/>
        <a:p>
          <a:endParaRPr lang="en-US"/>
        </a:p>
      </dgm:t>
    </dgm:pt>
    <dgm:pt modelId="{BAC7DBDF-0FDA-4D7B-AE10-7567BADFCD4D}">
      <dgm:prSet/>
      <dgm:spPr/>
      <dgm:t>
        <a:bodyPr/>
        <a:lstStyle/>
        <a:p>
          <a:pPr>
            <a:buFont typeface="Symbol" panose="05050102010706020507" pitchFamily="18" charset="2"/>
            <a:buChar char=""/>
          </a:pPr>
          <a:r>
            <a:rPr lang="en-US" dirty="0"/>
            <a:t>100% Loan – up to $50,000,000 max loan request</a:t>
          </a:r>
        </a:p>
      </dgm:t>
    </dgm:pt>
    <dgm:pt modelId="{48EFCC5B-8E52-4FA5-87AF-D3C79DFAECFD}" type="parTrans" cxnId="{BC9A2C51-6641-4881-B157-ED8BC223AB23}">
      <dgm:prSet/>
      <dgm:spPr/>
      <dgm:t>
        <a:bodyPr/>
        <a:lstStyle/>
        <a:p>
          <a:endParaRPr lang="en-US"/>
        </a:p>
      </dgm:t>
    </dgm:pt>
    <dgm:pt modelId="{9A24F934-E7F2-4DCC-8657-BE39C8824FDC}" type="sibTrans" cxnId="{BC9A2C51-6641-4881-B157-ED8BC223AB23}">
      <dgm:prSet/>
      <dgm:spPr/>
      <dgm:t>
        <a:bodyPr/>
        <a:lstStyle/>
        <a:p>
          <a:endParaRPr lang="en-US"/>
        </a:p>
      </dgm:t>
    </dgm:pt>
    <dgm:pt modelId="{AB338263-EE97-4F54-A80A-31902C087B1A}">
      <dgm:prSet/>
      <dgm:spPr/>
      <dgm:t>
        <a:bodyPr/>
        <a:lstStyle/>
        <a:p>
          <a:pPr>
            <a:buFont typeface="Symbol" panose="05050102010706020507" pitchFamily="18" charset="2"/>
            <a:buChar char=""/>
          </a:pPr>
          <a:r>
            <a:rPr lang="en-US" dirty="0"/>
            <a:t>Eligible Applicants</a:t>
          </a:r>
        </a:p>
      </dgm:t>
    </dgm:pt>
    <dgm:pt modelId="{714718FB-9A75-4727-BDDF-888E6BBF73CF}" type="parTrans" cxnId="{1EAAB369-8D90-49CD-A651-EB2552FB4426}">
      <dgm:prSet/>
      <dgm:spPr/>
      <dgm:t>
        <a:bodyPr/>
        <a:lstStyle/>
        <a:p>
          <a:endParaRPr lang="en-US"/>
        </a:p>
      </dgm:t>
    </dgm:pt>
    <dgm:pt modelId="{2B9C8D32-DB88-4866-852E-A1A3B4CF0C64}" type="sibTrans" cxnId="{1EAAB369-8D90-49CD-A651-EB2552FB4426}">
      <dgm:prSet/>
      <dgm:spPr/>
      <dgm:t>
        <a:bodyPr/>
        <a:lstStyle/>
        <a:p>
          <a:endParaRPr lang="en-US"/>
        </a:p>
      </dgm:t>
    </dgm:pt>
    <dgm:pt modelId="{4C6B1802-742E-4711-B9FE-C3E036D07C59}">
      <dgm:prSet/>
      <dgm:spPr/>
      <dgm:t>
        <a:bodyPr/>
        <a:lstStyle/>
        <a:p>
          <a:pPr>
            <a:buFont typeface="Symbol" panose="05050102010706020507" pitchFamily="18" charset="2"/>
            <a:buChar char=""/>
          </a:pPr>
          <a:r>
            <a:rPr lang="en-US" dirty="0"/>
            <a:t>Cooperatives, non-profits, or mutual associations, for-profit corporations, state or local governments, territory or an Indian tribe </a:t>
          </a:r>
        </a:p>
      </dgm:t>
    </dgm:pt>
    <dgm:pt modelId="{5FC0023A-044B-4C9E-8BA3-468D8B50C832}" type="parTrans" cxnId="{49A53002-1F28-4765-B0C7-F5525A5AA111}">
      <dgm:prSet/>
      <dgm:spPr/>
      <dgm:t>
        <a:bodyPr/>
        <a:lstStyle/>
        <a:p>
          <a:endParaRPr lang="en-US"/>
        </a:p>
      </dgm:t>
    </dgm:pt>
    <dgm:pt modelId="{6A4F849E-65B5-4A99-AAD8-4AD17DF1EA79}" type="sibTrans" cxnId="{49A53002-1F28-4765-B0C7-F5525A5AA111}">
      <dgm:prSet/>
      <dgm:spPr/>
      <dgm:t>
        <a:bodyPr/>
        <a:lstStyle/>
        <a:p>
          <a:endParaRPr lang="en-US"/>
        </a:p>
      </dgm:t>
    </dgm:pt>
    <dgm:pt modelId="{9614D80F-A9A4-416A-9158-57AD599086C8}" type="pres">
      <dgm:prSet presAssocID="{E069CA5B-4B09-4858-94A9-5130B59BF635}" presName="Name0" presStyleCnt="0">
        <dgm:presLayoutVars>
          <dgm:dir/>
          <dgm:animLvl val="lvl"/>
          <dgm:resizeHandles val="exact"/>
        </dgm:presLayoutVars>
      </dgm:prSet>
      <dgm:spPr/>
    </dgm:pt>
    <dgm:pt modelId="{35E58DE8-AF9E-4DBD-8D45-81E4BC733CA6}" type="pres">
      <dgm:prSet presAssocID="{E76D04C4-C1FE-47E0-9107-4CC61703EBB2}" presName="composite" presStyleCnt="0"/>
      <dgm:spPr/>
    </dgm:pt>
    <dgm:pt modelId="{C64C63A5-C3C5-4A02-9667-15C2E4B80CE3}" type="pres">
      <dgm:prSet presAssocID="{E76D04C4-C1FE-47E0-9107-4CC61703EBB2}" presName="parTx" presStyleLbl="alignNode1" presStyleIdx="0" presStyleCnt="1">
        <dgm:presLayoutVars>
          <dgm:chMax val="0"/>
          <dgm:chPref val="0"/>
          <dgm:bulletEnabled val="1"/>
        </dgm:presLayoutVars>
      </dgm:prSet>
      <dgm:spPr/>
    </dgm:pt>
    <dgm:pt modelId="{8AFF7938-EDD8-4FCD-B727-60FE58960AFC}" type="pres">
      <dgm:prSet presAssocID="{E76D04C4-C1FE-47E0-9107-4CC61703EBB2}" presName="desTx" presStyleLbl="alignAccFollowNode1" presStyleIdx="0" presStyleCnt="1">
        <dgm:presLayoutVars>
          <dgm:bulletEnabled val="1"/>
        </dgm:presLayoutVars>
      </dgm:prSet>
      <dgm:spPr/>
    </dgm:pt>
  </dgm:ptLst>
  <dgm:cxnLst>
    <dgm:cxn modelId="{49A53002-1F28-4765-B0C7-F5525A5AA111}" srcId="{AB338263-EE97-4F54-A80A-31902C087B1A}" destId="{4C6B1802-742E-4711-B9FE-C3E036D07C59}" srcOrd="0" destOrd="0" parTransId="{5FC0023A-044B-4C9E-8BA3-468D8B50C832}" sibTransId="{6A4F849E-65B5-4A99-AAD8-4AD17DF1EA79}"/>
    <dgm:cxn modelId="{CF248D03-F285-453E-AF67-8097373FB000}" type="presOf" srcId="{BAC7DBDF-0FDA-4D7B-AE10-7567BADFCD4D}" destId="{8AFF7938-EDD8-4FCD-B727-60FE58960AFC}" srcOrd="0" destOrd="4" presId="urn:microsoft.com/office/officeart/2005/8/layout/hList1"/>
    <dgm:cxn modelId="{CBA02104-2E13-432B-9217-8BDA62A0377B}" srcId="{E76D04C4-C1FE-47E0-9107-4CC61703EBB2}" destId="{6E340EE7-7CB4-4B60-A033-C1B7005DAD29}" srcOrd="0" destOrd="0" parTransId="{9F943828-121F-4A80-A634-2BABF3A3CEC0}" sibTransId="{207A914C-3EDE-435A-B7A4-D7AA6410040F}"/>
    <dgm:cxn modelId="{BAA06A06-1364-46E7-9A35-DC5869E5E08A}" type="presOf" srcId="{348BDB43-F370-48A2-BFAC-E877DC0ECEAF}" destId="{8AFF7938-EDD8-4FCD-B727-60FE58960AFC}" srcOrd="0" destOrd="1" presId="urn:microsoft.com/office/officeart/2005/8/layout/hList1"/>
    <dgm:cxn modelId="{7CB2C007-E2FD-4548-B23B-52C31B9438D0}" type="presOf" srcId="{E069CA5B-4B09-4858-94A9-5130B59BF635}" destId="{9614D80F-A9A4-416A-9158-57AD599086C8}" srcOrd="0" destOrd="0" presId="urn:microsoft.com/office/officeart/2005/8/layout/hList1"/>
    <dgm:cxn modelId="{B0FAF53E-6A13-4E08-8D10-FBD2A205FA51}" type="presOf" srcId="{AB338263-EE97-4F54-A80A-31902C087B1A}" destId="{8AFF7938-EDD8-4FCD-B727-60FE58960AFC}" srcOrd="0" destOrd="5" presId="urn:microsoft.com/office/officeart/2005/8/layout/hList1"/>
    <dgm:cxn modelId="{EEA3AB60-9A52-45FA-A5EB-485FE2D0C5FE}" type="presOf" srcId="{4C6B1802-742E-4711-B9FE-C3E036D07C59}" destId="{8AFF7938-EDD8-4FCD-B727-60FE58960AFC}" srcOrd="0" destOrd="6" presId="urn:microsoft.com/office/officeart/2005/8/layout/hList1"/>
    <dgm:cxn modelId="{1EAAB369-8D90-49CD-A651-EB2552FB4426}" srcId="{E76D04C4-C1FE-47E0-9107-4CC61703EBB2}" destId="{AB338263-EE97-4F54-A80A-31902C087B1A}" srcOrd="5" destOrd="0" parTransId="{714718FB-9A75-4727-BDDF-888E6BBF73CF}" sibTransId="{2B9C8D32-DB88-4866-852E-A1A3B4CF0C64}"/>
    <dgm:cxn modelId="{94451771-18C2-4DF8-883B-93153446189D}" srcId="{E76D04C4-C1FE-47E0-9107-4CC61703EBB2}" destId="{C2A36BE6-CFBB-42C6-A782-3800935AFDFA}" srcOrd="3" destOrd="0" parTransId="{6C30653B-9A53-4AB8-8054-5CC628A667BF}" sibTransId="{5ED569D4-220D-4AAC-B149-216F55668E16}"/>
    <dgm:cxn modelId="{BC9A2C51-6641-4881-B157-ED8BC223AB23}" srcId="{E76D04C4-C1FE-47E0-9107-4CC61703EBB2}" destId="{BAC7DBDF-0FDA-4D7B-AE10-7567BADFCD4D}" srcOrd="4" destOrd="0" parTransId="{48EFCC5B-8E52-4FA5-87AF-D3C79DFAECFD}" sibTransId="{9A24F934-E7F2-4DCC-8657-BE39C8824FDC}"/>
    <dgm:cxn modelId="{3F74D18A-D3D5-4091-BB2A-DBED5BCC6305}" srcId="{E76D04C4-C1FE-47E0-9107-4CC61703EBB2}" destId="{60F51B64-7F90-4ABC-BC91-4D122CE6E462}" srcOrd="2" destOrd="0" parTransId="{BAE06C4B-F7CD-424F-A67C-231AD4C09A42}" sibTransId="{324C8D21-F1CE-44DB-AAD5-CAF0BE7398E3}"/>
    <dgm:cxn modelId="{1780C399-63FA-44DC-A2F0-3FF5D9F54B88}" type="presOf" srcId="{C2A36BE6-CFBB-42C6-A782-3800935AFDFA}" destId="{8AFF7938-EDD8-4FCD-B727-60FE58960AFC}" srcOrd="0" destOrd="3" presId="urn:microsoft.com/office/officeart/2005/8/layout/hList1"/>
    <dgm:cxn modelId="{61DD6BA3-AD1F-4527-8B1B-ECDB5BAC195F}" type="presOf" srcId="{6E340EE7-7CB4-4B60-A033-C1B7005DAD29}" destId="{8AFF7938-EDD8-4FCD-B727-60FE58960AFC}" srcOrd="0" destOrd="0" presId="urn:microsoft.com/office/officeart/2005/8/layout/hList1"/>
    <dgm:cxn modelId="{A31A43A7-36C1-466F-8AD0-AC7E2E388ED0}" srcId="{E069CA5B-4B09-4858-94A9-5130B59BF635}" destId="{E76D04C4-C1FE-47E0-9107-4CC61703EBB2}" srcOrd="0" destOrd="0" parTransId="{5585200B-15D9-4F93-9E21-DE18EBD63621}" sibTransId="{6BFF8FBE-78C5-4633-ABEF-66F2B9EA7EAD}"/>
    <dgm:cxn modelId="{3638AFBC-BAF1-47CB-8DD2-C1B413117421}" srcId="{E76D04C4-C1FE-47E0-9107-4CC61703EBB2}" destId="{348BDB43-F370-48A2-BFAC-E877DC0ECEAF}" srcOrd="1" destOrd="0" parTransId="{0A0EED62-D561-4C5B-9459-761816CBB07B}" sibTransId="{BBC5826E-4371-4B78-B1C1-30424145F79B}"/>
    <dgm:cxn modelId="{7CB8ECF0-4687-4DCE-9EC4-3AFB20F133CE}" type="presOf" srcId="{60F51B64-7F90-4ABC-BC91-4D122CE6E462}" destId="{8AFF7938-EDD8-4FCD-B727-60FE58960AFC}" srcOrd="0" destOrd="2" presId="urn:microsoft.com/office/officeart/2005/8/layout/hList1"/>
    <dgm:cxn modelId="{D0D14CF5-7DC1-4572-8410-A6B6CBFCB283}" type="presOf" srcId="{E76D04C4-C1FE-47E0-9107-4CC61703EBB2}" destId="{C64C63A5-C3C5-4A02-9667-15C2E4B80CE3}" srcOrd="0" destOrd="0" presId="urn:microsoft.com/office/officeart/2005/8/layout/hList1"/>
    <dgm:cxn modelId="{9EFBBAB9-90E2-49EB-9974-77C553C712BF}" type="presParOf" srcId="{9614D80F-A9A4-416A-9158-57AD599086C8}" destId="{35E58DE8-AF9E-4DBD-8D45-81E4BC733CA6}" srcOrd="0" destOrd="0" presId="urn:microsoft.com/office/officeart/2005/8/layout/hList1"/>
    <dgm:cxn modelId="{4B959046-BB1E-4A0F-ABFD-665C60EA3B5E}" type="presParOf" srcId="{35E58DE8-AF9E-4DBD-8D45-81E4BC733CA6}" destId="{C64C63A5-C3C5-4A02-9667-15C2E4B80CE3}" srcOrd="0" destOrd="0" presId="urn:microsoft.com/office/officeart/2005/8/layout/hList1"/>
    <dgm:cxn modelId="{3C1B0B3B-678D-4451-A7EF-EC1B37997BAC}" type="presParOf" srcId="{35E58DE8-AF9E-4DBD-8D45-81E4BC733CA6}" destId="{8AFF7938-EDD8-4FCD-B727-60FE58960AF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F442406A-16F3-4466-A6EC-EFCFC478D4B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91308BF9-5772-4F92-92D6-C944931DFDEA}">
      <dgm:prSet/>
      <dgm:spPr/>
      <dgm:t>
        <a:bodyPr/>
        <a:lstStyle/>
        <a:p>
          <a:r>
            <a:rPr lang="en-US" b="1" dirty="0"/>
            <a:t>DLT 100% Grants</a:t>
          </a:r>
          <a:r>
            <a:rPr lang="en-US" dirty="0"/>
            <a:t> </a:t>
          </a:r>
        </a:p>
      </dgm:t>
    </dgm:pt>
    <dgm:pt modelId="{22E5AE8B-755F-4693-866E-FBED87430394}" type="parTrans" cxnId="{38421723-4246-4552-B901-37316B833B6D}">
      <dgm:prSet/>
      <dgm:spPr/>
      <dgm:t>
        <a:bodyPr/>
        <a:lstStyle/>
        <a:p>
          <a:endParaRPr lang="en-US"/>
        </a:p>
      </dgm:t>
    </dgm:pt>
    <dgm:pt modelId="{A9E8A681-8377-46AA-AC46-AB5CCABB66DB}" type="sibTrans" cxnId="{38421723-4246-4552-B901-37316B833B6D}">
      <dgm:prSet/>
      <dgm:spPr/>
      <dgm:t>
        <a:bodyPr/>
        <a:lstStyle/>
        <a:p>
          <a:endParaRPr lang="en-US"/>
        </a:p>
      </dgm:t>
    </dgm:pt>
    <dgm:pt modelId="{9E99846C-AACF-4100-8F3E-8045CE7E7827}">
      <dgm:prSet/>
      <dgm:spPr/>
      <dgm:t>
        <a:bodyPr/>
        <a:lstStyle/>
        <a:p>
          <a:pPr>
            <a:buFont typeface="Symbol" panose="05050102010706020507" pitchFamily="18" charset="2"/>
            <a:buChar char=""/>
          </a:pPr>
          <a:r>
            <a:rPr lang="en-US" dirty="0"/>
            <a:t>15% match from the applicant</a:t>
          </a:r>
        </a:p>
      </dgm:t>
    </dgm:pt>
    <dgm:pt modelId="{D7DEA359-B0FE-4227-966E-5151031AB2BB}" type="parTrans" cxnId="{B002C8FD-8030-4C55-988E-42E2022AC698}">
      <dgm:prSet/>
      <dgm:spPr/>
      <dgm:t>
        <a:bodyPr/>
        <a:lstStyle/>
        <a:p>
          <a:endParaRPr lang="en-US"/>
        </a:p>
      </dgm:t>
    </dgm:pt>
    <dgm:pt modelId="{1188025C-4EE2-4ED9-92DD-A12609FEDBD7}" type="sibTrans" cxnId="{B002C8FD-8030-4C55-988E-42E2022AC698}">
      <dgm:prSet/>
      <dgm:spPr/>
      <dgm:t>
        <a:bodyPr/>
        <a:lstStyle/>
        <a:p>
          <a:endParaRPr lang="en-US"/>
        </a:p>
      </dgm:t>
    </dgm:pt>
    <dgm:pt modelId="{A2F4BE5A-1255-4ACB-817B-4C6E53DDA294}">
      <dgm:prSet/>
      <dgm:spPr/>
      <dgm:t>
        <a:bodyPr/>
        <a:lstStyle/>
        <a:p>
          <a:pPr>
            <a:buFont typeface="Symbol" panose="05050102010706020507" pitchFamily="18" charset="2"/>
            <a:buChar char=""/>
          </a:pPr>
          <a:r>
            <a:rPr lang="en-US" dirty="0"/>
            <a:t>Award range: $50,000 - $1,000,000</a:t>
          </a:r>
        </a:p>
      </dgm:t>
    </dgm:pt>
    <dgm:pt modelId="{42B10FF9-5CDB-4BF3-BA62-DBD04393996E}" type="parTrans" cxnId="{60EB2657-65D5-4B79-8C14-3706DEDF2E2C}">
      <dgm:prSet/>
      <dgm:spPr/>
      <dgm:t>
        <a:bodyPr/>
        <a:lstStyle/>
        <a:p>
          <a:endParaRPr lang="en-US"/>
        </a:p>
      </dgm:t>
    </dgm:pt>
    <dgm:pt modelId="{91C324D9-DEB0-4D2A-ADBF-2FA3C045EAD5}" type="sibTrans" cxnId="{60EB2657-65D5-4B79-8C14-3706DEDF2E2C}">
      <dgm:prSet/>
      <dgm:spPr/>
      <dgm:t>
        <a:bodyPr/>
        <a:lstStyle/>
        <a:p>
          <a:endParaRPr lang="en-US"/>
        </a:p>
      </dgm:t>
    </dgm:pt>
    <dgm:pt modelId="{702B0142-E409-4AEF-830C-1C8A12BBFC03}">
      <dgm:prSet/>
      <dgm:spPr/>
      <dgm:t>
        <a:bodyPr/>
        <a:lstStyle/>
        <a:p>
          <a:pPr>
            <a:buFont typeface="Symbol" panose="05050102010706020507" pitchFamily="18" charset="2"/>
            <a:buChar char=""/>
          </a:pPr>
          <a:r>
            <a:rPr lang="en-US" dirty="0"/>
            <a:t>Eligible uses: acquisition of eligible capital assets (broadband transmission facilities; audio, video and interactive video equipment; terminal and data equipment; computer hardware, network components and software; inside wiring and similar infrastructure that further DLT services); acquisition of instructional programming for eligible equipment; acquisition of technical assistance and instruction for using eligible equipment</a:t>
          </a:r>
        </a:p>
      </dgm:t>
    </dgm:pt>
    <dgm:pt modelId="{F68242E0-05BE-49EA-8395-5DBA5689C5BA}" type="parTrans" cxnId="{7C69E960-CDC6-47DA-943C-BF1A3C0F969C}">
      <dgm:prSet/>
      <dgm:spPr/>
      <dgm:t>
        <a:bodyPr/>
        <a:lstStyle/>
        <a:p>
          <a:endParaRPr lang="en-US"/>
        </a:p>
      </dgm:t>
    </dgm:pt>
    <dgm:pt modelId="{7126088F-10E9-4512-8842-1372B0A500E4}" type="sibTrans" cxnId="{7C69E960-CDC6-47DA-943C-BF1A3C0F969C}">
      <dgm:prSet/>
      <dgm:spPr/>
      <dgm:t>
        <a:bodyPr/>
        <a:lstStyle/>
        <a:p>
          <a:endParaRPr lang="en-US"/>
        </a:p>
      </dgm:t>
    </dgm:pt>
    <dgm:pt modelId="{F20DBE18-2B14-4529-BDF4-32517ADCCAE4}">
      <dgm:prSet phldrT="[Text]"/>
      <dgm:spPr/>
      <dgm:t>
        <a:bodyPr/>
        <a:lstStyle/>
        <a:p>
          <a:pPr>
            <a:buNone/>
          </a:pPr>
          <a:r>
            <a:rPr lang="en-US" b="1" dirty="0"/>
            <a:t>USDA Distance Learning and Telemedicine Program</a:t>
          </a:r>
          <a:endParaRPr lang="en-US" dirty="0"/>
        </a:p>
      </dgm:t>
    </dgm:pt>
    <dgm:pt modelId="{E7376E27-CBF1-4076-A4E7-BA6611013EB8}" type="parTrans" cxnId="{B6FA2BB8-574B-42AD-BB94-C66B4187FAC1}">
      <dgm:prSet/>
      <dgm:spPr/>
      <dgm:t>
        <a:bodyPr/>
        <a:lstStyle/>
        <a:p>
          <a:endParaRPr lang="en-US"/>
        </a:p>
      </dgm:t>
    </dgm:pt>
    <dgm:pt modelId="{84225E14-0AE8-4392-B527-8818D6C8DAE0}" type="sibTrans" cxnId="{B6FA2BB8-574B-42AD-BB94-C66B4187FAC1}">
      <dgm:prSet/>
      <dgm:spPr/>
      <dgm:t>
        <a:bodyPr/>
        <a:lstStyle/>
        <a:p>
          <a:endParaRPr lang="en-US"/>
        </a:p>
      </dgm:t>
    </dgm:pt>
    <dgm:pt modelId="{B6D1C601-B05A-4162-A51F-AC1DDB1397EF}">
      <dgm:prSet/>
      <dgm:spPr/>
      <dgm:t>
        <a:bodyPr/>
        <a:lstStyle/>
        <a:p>
          <a:pPr>
            <a:buFont typeface="Symbol" panose="05050102010706020507" pitchFamily="18" charset="2"/>
            <a:buChar char=""/>
          </a:pPr>
          <a:r>
            <a:rPr lang="en-US" dirty="0"/>
            <a:t>Education or health care through telecommunications</a:t>
          </a:r>
        </a:p>
      </dgm:t>
    </dgm:pt>
    <dgm:pt modelId="{C3B08D1C-1ED3-4062-AEF7-6DE2F9D2E52E}" type="parTrans" cxnId="{2346F541-097A-4A7C-8826-A8A4FA190903}">
      <dgm:prSet/>
      <dgm:spPr/>
      <dgm:t>
        <a:bodyPr/>
        <a:lstStyle/>
        <a:p>
          <a:endParaRPr lang="en-US"/>
        </a:p>
      </dgm:t>
    </dgm:pt>
    <dgm:pt modelId="{61E1322F-1BE7-4467-97E5-BB15DD0F49A0}" type="sibTrans" cxnId="{2346F541-097A-4A7C-8826-A8A4FA190903}">
      <dgm:prSet/>
      <dgm:spPr/>
      <dgm:t>
        <a:bodyPr/>
        <a:lstStyle/>
        <a:p>
          <a:endParaRPr lang="en-US"/>
        </a:p>
      </dgm:t>
    </dgm:pt>
    <dgm:pt modelId="{4240DBEE-49CF-4385-8963-0C78C5742DED}">
      <dgm:prSet/>
      <dgm:spPr/>
      <dgm:t>
        <a:bodyPr/>
        <a:lstStyle/>
        <a:p>
          <a:pPr>
            <a:buFont typeface="Symbol" panose="05050102010706020507" pitchFamily="18" charset="2"/>
            <a:buChar char=""/>
          </a:pPr>
          <a:r>
            <a:rPr lang="en-US" dirty="0"/>
            <a:t>State and local government entities, federally-recognized Tribes, non-profits, for-profit businesses, and </a:t>
          </a:r>
          <a:r>
            <a:rPr lang="en-US" dirty="0" err="1"/>
            <a:t>consortias</a:t>
          </a:r>
          <a:r>
            <a:rPr lang="en-US" dirty="0"/>
            <a:t> are eligible</a:t>
          </a:r>
        </a:p>
      </dgm:t>
    </dgm:pt>
    <dgm:pt modelId="{7E4088AD-B8D8-48B8-9D3E-AC53F3D3DA56}" type="parTrans" cxnId="{76AA1E83-22DB-4524-AB22-8C53184A836C}">
      <dgm:prSet/>
      <dgm:spPr/>
      <dgm:t>
        <a:bodyPr/>
        <a:lstStyle/>
        <a:p>
          <a:endParaRPr lang="en-US"/>
        </a:p>
      </dgm:t>
    </dgm:pt>
    <dgm:pt modelId="{B1E28021-DFE0-47EC-AAAC-C30416F2FC8F}" type="sibTrans" cxnId="{76AA1E83-22DB-4524-AB22-8C53184A836C}">
      <dgm:prSet/>
      <dgm:spPr/>
      <dgm:t>
        <a:bodyPr/>
        <a:lstStyle/>
        <a:p>
          <a:endParaRPr lang="en-US"/>
        </a:p>
      </dgm:t>
    </dgm:pt>
    <dgm:pt modelId="{1C6E8DE7-EE69-47F6-8D27-F69A5AC3A345}" type="pres">
      <dgm:prSet presAssocID="{F442406A-16F3-4466-A6EC-EFCFC478D4B5}" presName="Name0" presStyleCnt="0">
        <dgm:presLayoutVars>
          <dgm:dir/>
          <dgm:animLvl val="lvl"/>
          <dgm:resizeHandles val="exact"/>
        </dgm:presLayoutVars>
      </dgm:prSet>
      <dgm:spPr/>
    </dgm:pt>
    <dgm:pt modelId="{08F8C102-DB42-4F8B-9887-80A59C198148}" type="pres">
      <dgm:prSet presAssocID="{91308BF9-5772-4F92-92D6-C944931DFDEA}" presName="composite" presStyleCnt="0"/>
      <dgm:spPr/>
    </dgm:pt>
    <dgm:pt modelId="{2CF2AF0D-6C5A-4FED-8670-8F33D744870F}" type="pres">
      <dgm:prSet presAssocID="{91308BF9-5772-4F92-92D6-C944931DFDEA}" presName="parTx" presStyleLbl="alignNode1" presStyleIdx="0" presStyleCnt="2" custLinFactNeighborX="-1" custLinFactNeighborY="-11672">
        <dgm:presLayoutVars>
          <dgm:chMax val="0"/>
          <dgm:chPref val="0"/>
          <dgm:bulletEnabled val="1"/>
        </dgm:presLayoutVars>
      </dgm:prSet>
      <dgm:spPr/>
    </dgm:pt>
    <dgm:pt modelId="{EC8C6DCC-A49C-45FF-AE64-A9F0C9FD5874}" type="pres">
      <dgm:prSet presAssocID="{91308BF9-5772-4F92-92D6-C944931DFDEA}" presName="desTx" presStyleLbl="alignAccFollowNode1" presStyleIdx="0" presStyleCnt="2">
        <dgm:presLayoutVars>
          <dgm:bulletEnabled val="1"/>
        </dgm:presLayoutVars>
      </dgm:prSet>
      <dgm:spPr/>
    </dgm:pt>
    <dgm:pt modelId="{5938AC34-3791-43DE-BBA2-15F230C57E16}" type="pres">
      <dgm:prSet presAssocID="{A9E8A681-8377-46AA-AC46-AB5CCABB66DB}" presName="space" presStyleCnt="0"/>
      <dgm:spPr/>
    </dgm:pt>
    <dgm:pt modelId="{12758B0F-7CD3-4869-8AC0-0B49350217D2}" type="pres">
      <dgm:prSet presAssocID="{F20DBE18-2B14-4529-BDF4-32517ADCCAE4}" presName="composite" presStyleCnt="0"/>
      <dgm:spPr/>
    </dgm:pt>
    <dgm:pt modelId="{7161FE40-D4C3-4E29-B90D-01344098F648}" type="pres">
      <dgm:prSet presAssocID="{F20DBE18-2B14-4529-BDF4-32517ADCCAE4}" presName="parTx" presStyleLbl="alignNode1" presStyleIdx="1" presStyleCnt="2">
        <dgm:presLayoutVars>
          <dgm:chMax val="0"/>
          <dgm:chPref val="0"/>
          <dgm:bulletEnabled val="1"/>
        </dgm:presLayoutVars>
      </dgm:prSet>
      <dgm:spPr/>
    </dgm:pt>
    <dgm:pt modelId="{65FA3F51-3280-46DB-80AD-14442BB1BC43}" type="pres">
      <dgm:prSet presAssocID="{F20DBE18-2B14-4529-BDF4-32517ADCCAE4}" presName="desTx" presStyleLbl="alignAccFollowNode1" presStyleIdx="1" presStyleCnt="2">
        <dgm:presLayoutVars>
          <dgm:bulletEnabled val="1"/>
        </dgm:presLayoutVars>
      </dgm:prSet>
      <dgm:spPr/>
    </dgm:pt>
  </dgm:ptLst>
  <dgm:cxnLst>
    <dgm:cxn modelId="{38421723-4246-4552-B901-37316B833B6D}" srcId="{F442406A-16F3-4466-A6EC-EFCFC478D4B5}" destId="{91308BF9-5772-4F92-92D6-C944931DFDEA}" srcOrd="0" destOrd="0" parTransId="{22E5AE8B-755F-4693-866E-FBED87430394}" sibTransId="{A9E8A681-8377-46AA-AC46-AB5CCABB66DB}"/>
    <dgm:cxn modelId="{7C69E960-CDC6-47DA-943C-BF1A3C0F969C}" srcId="{91308BF9-5772-4F92-92D6-C944931DFDEA}" destId="{702B0142-E409-4AEF-830C-1C8A12BBFC03}" srcOrd="2" destOrd="0" parTransId="{F68242E0-05BE-49EA-8395-5DBA5689C5BA}" sibTransId="{7126088F-10E9-4512-8842-1372B0A500E4}"/>
    <dgm:cxn modelId="{2346F541-097A-4A7C-8826-A8A4FA190903}" srcId="{F20DBE18-2B14-4529-BDF4-32517ADCCAE4}" destId="{B6D1C601-B05A-4162-A51F-AC1DDB1397EF}" srcOrd="0" destOrd="0" parTransId="{C3B08D1C-1ED3-4062-AEF7-6DE2F9D2E52E}" sibTransId="{61E1322F-1BE7-4467-97E5-BB15DD0F49A0}"/>
    <dgm:cxn modelId="{682EDD72-ACD1-4EFE-97C5-99D906E03697}" type="presOf" srcId="{4240DBEE-49CF-4385-8963-0C78C5742DED}" destId="{65FA3F51-3280-46DB-80AD-14442BB1BC43}" srcOrd="0" destOrd="1" presId="urn:microsoft.com/office/officeart/2005/8/layout/hList1"/>
    <dgm:cxn modelId="{60EB2657-65D5-4B79-8C14-3706DEDF2E2C}" srcId="{91308BF9-5772-4F92-92D6-C944931DFDEA}" destId="{A2F4BE5A-1255-4ACB-817B-4C6E53DDA294}" srcOrd="1" destOrd="0" parTransId="{42B10FF9-5CDB-4BF3-BA62-DBD04393996E}" sibTransId="{91C324D9-DEB0-4D2A-ADBF-2FA3C045EAD5}"/>
    <dgm:cxn modelId="{76AA1E83-22DB-4524-AB22-8C53184A836C}" srcId="{F20DBE18-2B14-4529-BDF4-32517ADCCAE4}" destId="{4240DBEE-49CF-4385-8963-0C78C5742DED}" srcOrd="1" destOrd="0" parTransId="{7E4088AD-B8D8-48B8-9D3E-AC53F3D3DA56}" sibTransId="{B1E28021-DFE0-47EC-AAAC-C30416F2FC8F}"/>
    <dgm:cxn modelId="{7395FE88-4037-41E8-A74D-83289A89D615}" type="presOf" srcId="{702B0142-E409-4AEF-830C-1C8A12BBFC03}" destId="{EC8C6DCC-A49C-45FF-AE64-A9F0C9FD5874}" srcOrd="0" destOrd="2" presId="urn:microsoft.com/office/officeart/2005/8/layout/hList1"/>
    <dgm:cxn modelId="{791D7489-BA8B-4562-B9AB-1C742B8C976D}" type="presOf" srcId="{B6D1C601-B05A-4162-A51F-AC1DDB1397EF}" destId="{65FA3F51-3280-46DB-80AD-14442BB1BC43}" srcOrd="0" destOrd="0" presId="urn:microsoft.com/office/officeart/2005/8/layout/hList1"/>
    <dgm:cxn modelId="{B7DA5291-8A55-4968-869A-E6469EFA4407}" type="presOf" srcId="{9E99846C-AACF-4100-8F3E-8045CE7E7827}" destId="{EC8C6DCC-A49C-45FF-AE64-A9F0C9FD5874}" srcOrd="0" destOrd="0" presId="urn:microsoft.com/office/officeart/2005/8/layout/hList1"/>
    <dgm:cxn modelId="{5ABA4794-76C3-4AAA-B1AE-E09E1D559D33}" type="presOf" srcId="{91308BF9-5772-4F92-92D6-C944931DFDEA}" destId="{2CF2AF0D-6C5A-4FED-8670-8F33D744870F}" srcOrd="0" destOrd="0" presId="urn:microsoft.com/office/officeart/2005/8/layout/hList1"/>
    <dgm:cxn modelId="{B42218AC-7409-4CA1-B58D-F7E7BFB089A2}" type="presOf" srcId="{F20DBE18-2B14-4529-BDF4-32517ADCCAE4}" destId="{7161FE40-D4C3-4E29-B90D-01344098F648}" srcOrd="0" destOrd="0" presId="urn:microsoft.com/office/officeart/2005/8/layout/hList1"/>
    <dgm:cxn modelId="{B6FA2BB8-574B-42AD-BB94-C66B4187FAC1}" srcId="{F442406A-16F3-4466-A6EC-EFCFC478D4B5}" destId="{F20DBE18-2B14-4529-BDF4-32517ADCCAE4}" srcOrd="1" destOrd="0" parTransId="{E7376E27-CBF1-4076-A4E7-BA6611013EB8}" sibTransId="{84225E14-0AE8-4392-B527-8818D6C8DAE0}"/>
    <dgm:cxn modelId="{2D7332E2-0901-4407-AB97-DC90AD9229BB}" type="presOf" srcId="{F442406A-16F3-4466-A6EC-EFCFC478D4B5}" destId="{1C6E8DE7-EE69-47F6-8D27-F69A5AC3A345}" srcOrd="0" destOrd="0" presId="urn:microsoft.com/office/officeart/2005/8/layout/hList1"/>
    <dgm:cxn modelId="{D11515EE-D1E8-4826-9EB6-26B172997B21}" type="presOf" srcId="{A2F4BE5A-1255-4ACB-817B-4C6E53DDA294}" destId="{EC8C6DCC-A49C-45FF-AE64-A9F0C9FD5874}" srcOrd="0" destOrd="1" presId="urn:microsoft.com/office/officeart/2005/8/layout/hList1"/>
    <dgm:cxn modelId="{B002C8FD-8030-4C55-988E-42E2022AC698}" srcId="{91308BF9-5772-4F92-92D6-C944931DFDEA}" destId="{9E99846C-AACF-4100-8F3E-8045CE7E7827}" srcOrd="0" destOrd="0" parTransId="{D7DEA359-B0FE-4227-966E-5151031AB2BB}" sibTransId="{1188025C-4EE2-4ED9-92DD-A12609FEDBD7}"/>
    <dgm:cxn modelId="{36BD8038-719E-4764-98E6-F5B078DCEE72}" type="presParOf" srcId="{1C6E8DE7-EE69-47F6-8D27-F69A5AC3A345}" destId="{08F8C102-DB42-4F8B-9887-80A59C198148}" srcOrd="0" destOrd="0" presId="urn:microsoft.com/office/officeart/2005/8/layout/hList1"/>
    <dgm:cxn modelId="{4200CEF6-FF9A-472B-BF14-AA6AFF287707}" type="presParOf" srcId="{08F8C102-DB42-4F8B-9887-80A59C198148}" destId="{2CF2AF0D-6C5A-4FED-8670-8F33D744870F}" srcOrd="0" destOrd="0" presId="urn:microsoft.com/office/officeart/2005/8/layout/hList1"/>
    <dgm:cxn modelId="{16E2DA88-6C82-4AAD-A88D-F1682C61CD15}" type="presParOf" srcId="{08F8C102-DB42-4F8B-9887-80A59C198148}" destId="{EC8C6DCC-A49C-45FF-AE64-A9F0C9FD5874}" srcOrd="1" destOrd="0" presId="urn:microsoft.com/office/officeart/2005/8/layout/hList1"/>
    <dgm:cxn modelId="{F0E91FDF-A4F7-4F72-8E95-EBD688E19BD3}" type="presParOf" srcId="{1C6E8DE7-EE69-47F6-8D27-F69A5AC3A345}" destId="{5938AC34-3791-43DE-BBA2-15F230C57E16}" srcOrd="1" destOrd="0" presId="urn:microsoft.com/office/officeart/2005/8/layout/hList1"/>
    <dgm:cxn modelId="{6ACF1B54-8A73-4D11-AB48-3505099770E2}" type="presParOf" srcId="{1C6E8DE7-EE69-47F6-8D27-F69A5AC3A345}" destId="{12758B0F-7CD3-4869-8AC0-0B49350217D2}" srcOrd="2" destOrd="0" presId="urn:microsoft.com/office/officeart/2005/8/layout/hList1"/>
    <dgm:cxn modelId="{67DF7741-3C75-463D-B4B0-23576C682DE8}" type="presParOf" srcId="{12758B0F-7CD3-4869-8AC0-0B49350217D2}" destId="{7161FE40-D4C3-4E29-B90D-01344098F648}" srcOrd="0" destOrd="0" presId="urn:microsoft.com/office/officeart/2005/8/layout/hList1"/>
    <dgm:cxn modelId="{09E17C4E-A43E-414C-BCF4-746478D50AAC}" type="presParOf" srcId="{12758B0F-7CD3-4869-8AC0-0B49350217D2}" destId="{65FA3F51-3280-46DB-80AD-14442BB1BC4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40E83087-DC33-40C9-8CEC-0AB6E9D1B5F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B63DF34B-7BC2-47FB-95DC-35DB5AB54447}">
      <dgm:prSet phldrT="[Text]"/>
      <dgm:spPr/>
      <dgm:t>
        <a:bodyPr/>
        <a:lstStyle/>
        <a:p>
          <a:r>
            <a:rPr lang="en-US" dirty="0"/>
            <a:t>USDA DLT Case Studies</a:t>
          </a:r>
        </a:p>
      </dgm:t>
    </dgm:pt>
    <dgm:pt modelId="{DFF53E14-F455-40F3-9D26-A4A5C7F60EDD}" type="parTrans" cxnId="{DD1C7849-7AA9-4998-96F9-DAB77CE4254D}">
      <dgm:prSet/>
      <dgm:spPr/>
      <dgm:t>
        <a:bodyPr/>
        <a:lstStyle/>
        <a:p>
          <a:endParaRPr lang="en-US"/>
        </a:p>
      </dgm:t>
    </dgm:pt>
    <dgm:pt modelId="{5E05BC18-99D8-4512-8602-906245865EE8}" type="sibTrans" cxnId="{DD1C7849-7AA9-4998-96F9-DAB77CE4254D}">
      <dgm:prSet/>
      <dgm:spPr/>
      <dgm:t>
        <a:bodyPr/>
        <a:lstStyle/>
        <a:p>
          <a:endParaRPr lang="en-US"/>
        </a:p>
      </dgm:t>
    </dgm:pt>
    <dgm:pt modelId="{AE0CA132-346B-4CE3-99FD-6B5DB5E44FF6}">
      <dgm:prSet/>
      <dgm:spPr/>
      <dgm:t>
        <a:bodyPr/>
        <a:lstStyle/>
        <a:p>
          <a:r>
            <a:rPr lang="en-US"/>
            <a:t>Owensboro Health Inc. received $460,820 grant to install telemedicine equipment at 10 sites in Kentucky and Indiana. The equipment expands health care resources to ~35,000 residents, including ~2,000 patients.</a:t>
          </a:r>
        </a:p>
      </dgm:t>
    </dgm:pt>
    <dgm:pt modelId="{AEE148C4-AACF-4A1C-8F8E-69E4BA8EA2C0}" type="parTrans" cxnId="{8F8A20BF-5057-4BF4-96D4-38576C8AEE9B}">
      <dgm:prSet/>
      <dgm:spPr/>
      <dgm:t>
        <a:bodyPr/>
        <a:lstStyle/>
        <a:p>
          <a:endParaRPr lang="en-US"/>
        </a:p>
      </dgm:t>
    </dgm:pt>
    <dgm:pt modelId="{C345460F-0745-4614-963F-BA29183BCE0D}" type="sibTrans" cxnId="{8F8A20BF-5057-4BF4-96D4-38576C8AEE9B}">
      <dgm:prSet/>
      <dgm:spPr/>
      <dgm:t>
        <a:bodyPr/>
        <a:lstStyle/>
        <a:p>
          <a:endParaRPr lang="en-US"/>
        </a:p>
      </dgm:t>
    </dgm:pt>
    <dgm:pt modelId="{02B1E88D-503A-4442-8344-D393D868C4A1}">
      <dgm:prSet/>
      <dgm:spPr/>
      <dgm:t>
        <a:bodyPr/>
        <a:lstStyle/>
        <a:p>
          <a:r>
            <a:rPr lang="en-US" dirty="0"/>
            <a:t>Lisbon (OH) Exempted Village School District received $323,478 to create distance learning network at 8 sites in Columbiana County. District is offering classes and behavioral health services to 850 students.</a:t>
          </a:r>
        </a:p>
      </dgm:t>
    </dgm:pt>
    <dgm:pt modelId="{72CD283A-7E58-4C92-A6A6-462BDE351F8E}" type="parTrans" cxnId="{A9BCA6BD-55B5-4246-A88F-2FA9CAE7B7D4}">
      <dgm:prSet/>
      <dgm:spPr/>
      <dgm:t>
        <a:bodyPr/>
        <a:lstStyle/>
        <a:p>
          <a:endParaRPr lang="en-US"/>
        </a:p>
      </dgm:t>
    </dgm:pt>
    <dgm:pt modelId="{3E4248F0-9A21-4BB1-AE36-5D22E9C7B489}" type="sibTrans" cxnId="{A9BCA6BD-55B5-4246-A88F-2FA9CAE7B7D4}">
      <dgm:prSet/>
      <dgm:spPr/>
      <dgm:t>
        <a:bodyPr/>
        <a:lstStyle/>
        <a:p>
          <a:endParaRPr lang="en-US"/>
        </a:p>
      </dgm:t>
    </dgm:pt>
    <dgm:pt modelId="{06AE3DB5-426D-47ED-9BB8-289FF384CC5A}">
      <dgm:prSet/>
      <dgm:spPr/>
      <dgm:t>
        <a:bodyPr/>
        <a:lstStyle/>
        <a:p>
          <a:r>
            <a:rPr lang="en-US" dirty="0"/>
            <a:t>USDA Rural Broadband Case Study</a:t>
          </a:r>
        </a:p>
      </dgm:t>
    </dgm:pt>
    <dgm:pt modelId="{EB630D94-0DF3-443A-A817-6D1A822F6093}" type="parTrans" cxnId="{8B297220-B720-482D-A125-2AC6E02B275B}">
      <dgm:prSet/>
      <dgm:spPr/>
      <dgm:t>
        <a:bodyPr/>
        <a:lstStyle/>
        <a:p>
          <a:endParaRPr lang="en-US"/>
        </a:p>
      </dgm:t>
    </dgm:pt>
    <dgm:pt modelId="{AE3C7E8C-84E7-46D9-888E-4FBAFCE86648}" type="sibTrans" cxnId="{8B297220-B720-482D-A125-2AC6E02B275B}">
      <dgm:prSet/>
      <dgm:spPr/>
      <dgm:t>
        <a:bodyPr/>
        <a:lstStyle/>
        <a:p>
          <a:endParaRPr lang="en-US"/>
        </a:p>
      </dgm:t>
    </dgm:pt>
    <dgm:pt modelId="{898E1B99-EE9D-4154-84F8-84F2EF81CE18}">
      <dgm:prSet/>
      <dgm:spPr/>
      <dgm:t>
        <a:bodyPr/>
        <a:lstStyle/>
        <a:p>
          <a:r>
            <a:rPr lang="en-US" dirty="0"/>
            <a:t>Logan Telephone Cooperative Inc. received a $34.4 M USDA Telecommunications Program loan to upgrade a FTTH system in Butler, Logan and Muhlenberg counties in southwestern Kentucky</a:t>
          </a:r>
        </a:p>
      </dgm:t>
    </dgm:pt>
    <dgm:pt modelId="{63D456C7-A44C-420D-A223-552743CCBC5F}" type="parTrans" cxnId="{BFF10835-5732-4893-BF85-029D0C53803A}">
      <dgm:prSet/>
      <dgm:spPr/>
      <dgm:t>
        <a:bodyPr/>
        <a:lstStyle/>
        <a:p>
          <a:endParaRPr lang="en-US"/>
        </a:p>
      </dgm:t>
    </dgm:pt>
    <dgm:pt modelId="{47784273-CFF9-4BF0-92B1-79F83DE38A14}" type="sibTrans" cxnId="{BFF10835-5732-4893-BF85-029D0C53803A}">
      <dgm:prSet/>
      <dgm:spPr/>
      <dgm:t>
        <a:bodyPr/>
        <a:lstStyle/>
        <a:p>
          <a:endParaRPr lang="en-US"/>
        </a:p>
      </dgm:t>
    </dgm:pt>
    <dgm:pt modelId="{1BBD6900-8B98-4DFD-A9C1-20992576CC89}">
      <dgm:prSet/>
      <dgm:spPr/>
      <dgm:t>
        <a:bodyPr/>
        <a:lstStyle/>
        <a:p>
          <a:r>
            <a:rPr lang="en-US" dirty="0"/>
            <a:t>Morton County, N.D., USDA is partnering with BEK Communications Cooperative to provide an $844,000 Community Connect Program grant for a 49-mile Fiber-to-the-Home network will bring high-speed broadband to 125 underserved households</a:t>
          </a:r>
        </a:p>
      </dgm:t>
    </dgm:pt>
    <dgm:pt modelId="{C7473928-EB65-403E-8CE6-512BD2A3AB02}" type="parTrans" cxnId="{81450E02-8A34-41E8-AB8D-64657A052E24}">
      <dgm:prSet/>
      <dgm:spPr/>
      <dgm:t>
        <a:bodyPr/>
        <a:lstStyle/>
        <a:p>
          <a:endParaRPr lang="en-US"/>
        </a:p>
      </dgm:t>
    </dgm:pt>
    <dgm:pt modelId="{2A6B8F0A-3AE9-4158-BB96-54A9E93E49C4}" type="sibTrans" cxnId="{81450E02-8A34-41E8-AB8D-64657A052E24}">
      <dgm:prSet/>
      <dgm:spPr/>
      <dgm:t>
        <a:bodyPr/>
        <a:lstStyle/>
        <a:p>
          <a:endParaRPr lang="en-US"/>
        </a:p>
      </dgm:t>
    </dgm:pt>
    <dgm:pt modelId="{34DD4D34-01F2-46DF-A1BA-62DB7475FB11}">
      <dgm:prSet/>
      <dgm:spPr/>
      <dgm:t>
        <a:bodyPr/>
        <a:lstStyle/>
        <a:p>
          <a:r>
            <a:rPr lang="en-US" dirty="0"/>
            <a:t>SW Virginia, iGo Technology Inc. received a $3 M Community Connect grant to bring enhanced broadband opportunities to 820 homes and businesses giving the Bee Community Center, in the town of Bee in Dickenson County, free broadband for two years</a:t>
          </a:r>
        </a:p>
      </dgm:t>
    </dgm:pt>
    <dgm:pt modelId="{395FEF00-1753-422E-97BC-D737B5AD5277}" type="parTrans" cxnId="{31A23B86-3EF7-4203-88BF-063AD2C57442}">
      <dgm:prSet/>
      <dgm:spPr/>
      <dgm:t>
        <a:bodyPr/>
        <a:lstStyle/>
        <a:p>
          <a:endParaRPr lang="en-US"/>
        </a:p>
      </dgm:t>
    </dgm:pt>
    <dgm:pt modelId="{E1370BA4-2880-4E60-BF77-C66B14484A10}" type="sibTrans" cxnId="{31A23B86-3EF7-4203-88BF-063AD2C57442}">
      <dgm:prSet/>
      <dgm:spPr/>
      <dgm:t>
        <a:bodyPr/>
        <a:lstStyle/>
        <a:p>
          <a:endParaRPr lang="en-US"/>
        </a:p>
      </dgm:t>
    </dgm:pt>
    <dgm:pt modelId="{3B5F8A06-2EEF-4333-B424-0450E7DACFC9}" type="pres">
      <dgm:prSet presAssocID="{40E83087-DC33-40C9-8CEC-0AB6E9D1B5FB}" presName="Name0" presStyleCnt="0">
        <dgm:presLayoutVars>
          <dgm:dir/>
          <dgm:animLvl val="lvl"/>
          <dgm:resizeHandles val="exact"/>
        </dgm:presLayoutVars>
      </dgm:prSet>
      <dgm:spPr/>
    </dgm:pt>
    <dgm:pt modelId="{87CB3C45-E0B5-4C71-94E5-653D26B4ACBF}" type="pres">
      <dgm:prSet presAssocID="{B63DF34B-7BC2-47FB-95DC-35DB5AB54447}" presName="composite" presStyleCnt="0"/>
      <dgm:spPr/>
    </dgm:pt>
    <dgm:pt modelId="{A295243F-4486-4CFC-A945-5B21FE04BEFD}" type="pres">
      <dgm:prSet presAssocID="{B63DF34B-7BC2-47FB-95DC-35DB5AB54447}" presName="parTx" presStyleLbl="alignNode1" presStyleIdx="0" presStyleCnt="2">
        <dgm:presLayoutVars>
          <dgm:chMax val="0"/>
          <dgm:chPref val="0"/>
          <dgm:bulletEnabled val="1"/>
        </dgm:presLayoutVars>
      </dgm:prSet>
      <dgm:spPr/>
    </dgm:pt>
    <dgm:pt modelId="{FED3AC85-A778-4809-B027-06B21F1A8AE7}" type="pres">
      <dgm:prSet presAssocID="{B63DF34B-7BC2-47FB-95DC-35DB5AB54447}" presName="desTx" presStyleLbl="alignAccFollowNode1" presStyleIdx="0" presStyleCnt="2">
        <dgm:presLayoutVars>
          <dgm:bulletEnabled val="1"/>
        </dgm:presLayoutVars>
      </dgm:prSet>
      <dgm:spPr/>
    </dgm:pt>
    <dgm:pt modelId="{4EDD0587-1383-4398-94CC-AAE603472D20}" type="pres">
      <dgm:prSet presAssocID="{5E05BC18-99D8-4512-8602-906245865EE8}" presName="space" presStyleCnt="0"/>
      <dgm:spPr/>
    </dgm:pt>
    <dgm:pt modelId="{2927BD39-AFDC-4D48-B0D4-39DBE5C81D51}" type="pres">
      <dgm:prSet presAssocID="{06AE3DB5-426D-47ED-9BB8-289FF384CC5A}" presName="composite" presStyleCnt="0"/>
      <dgm:spPr/>
    </dgm:pt>
    <dgm:pt modelId="{0AB3461F-D93D-4F5F-ACE9-60067C0E91A1}" type="pres">
      <dgm:prSet presAssocID="{06AE3DB5-426D-47ED-9BB8-289FF384CC5A}" presName="parTx" presStyleLbl="alignNode1" presStyleIdx="1" presStyleCnt="2">
        <dgm:presLayoutVars>
          <dgm:chMax val="0"/>
          <dgm:chPref val="0"/>
          <dgm:bulletEnabled val="1"/>
        </dgm:presLayoutVars>
      </dgm:prSet>
      <dgm:spPr/>
    </dgm:pt>
    <dgm:pt modelId="{BFC8CF94-9F1B-45E5-AD4F-21E7C584FF85}" type="pres">
      <dgm:prSet presAssocID="{06AE3DB5-426D-47ED-9BB8-289FF384CC5A}" presName="desTx" presStyleLbl="alignAccFollowNode1" presStyleIdx="1" presStyleCnt="2">
        <dgm:presLayoutVars>
          <dgm:bulletEnabled val="1"/>
        </dgm:presLayoutVars>
      </dgm:prSet>
      <dgm:spPr/>
    </dgm:pt>
  </dgm:ptLst>
  <dgm:cxnLst>
    <dgm:cxn modelId="{81450E02-8A34-41E8-AB8D-64657A052E24}" srcId="{06AE3DB5-426D-47ED-9BB8-289FF384CC5A}" destId="{1BBD6900-8B98-4DFD-A9C1-20992576CC89}" srcOrd="1" destOrd="0" parTransId="{C7473928-EB65-403E-8CE6-512BD2A3AB02}" sibTransId="{2A6B8F0A-3AE9-4158-BB96-54A9E93E49C4}"/>
    <dgm:cxn modelId="{97699614-7720-4C1F-BDBF-C3F28B3AEA10}" type="presOf" srcId="{1BBD6900-8B98-4DFD-A9C1-20992576CC89}" destId="{BFC8CF94-9F1B-45E5-AD4F-21E7C584FF85}" srcOrd="0" destOrd="1" presId="urn:microsoft.com/office/officeart/2005/8/layout/hList1"/>
    <dgm:cxn modelId="{8B297220-B720-482D-A125-2AC6E02B275B}" srcId="{40E83087-DC33-40C9-8CEC-0AB6E9D1B5FB}" destId="{06AE3DB5-426D-47ED-9BB8-289FF384CC5A}" srcOrd="1" destOrd="0" parTransId="{EB630D94-0DF3-443A-A817-6D1A822F6093}" sibTransId="{AE3C7E8C-84E7-46D9-888E-4FBAFCE86648}"/>
    <dgm:cxn modelId="{BFF10835-5732-4893-BF85-029D0C53803A}" srcId="{06AE3DB5-426D-47ED-9BB8-289FF384CC5A}" destId="{898E1B99-EE9D-4154-84F8-84F2EF81CE18}" srcOrd="0" destOrd="0" parTransId="{63D456C7-A44C-420D-A223-552743CCBC5F}" sibTransId="{47784273-CFF9-4BF0-92B1-79F83DE38A14}"/>
    <dgm:cxn modelId="{6FEC8246-D4E3-465A-8C2B-0FEDFB3EB3B4}" type="presOf" srcId="{B63DF34B-7BC2-47FB-95DC-35DB5AB54447}" destId="{A295243F-4486-4CFC-A945-5B21FE04BEFD}" srcOrd="0" destOrd="0" presId="urn:microsoft.com/office/officeart/2005/8/layout/hList1"/>
    <dgm:cxn modelId="{DD1C7849-7AA9-4998-96F9-DAB77CE4254D}" srcId="{40E83087-DC33-40C9-8CEC-0AB6E9D1B5FB}" destId="{B63DF34B-7BC2-47FB-95DC-35DB5AB54447}" srcOrd="0" destOrd="0" parTransId="{DFF53E14-F455-40F3-9D26-A4A5C7F60EDD}" sibTransId="{5E05BC18-99D8-4512-8602-906245865EE8}"/>
    <dgm:cxn modelId="{7698F277-381F-4186-87D8-7CFA690D3A31}" type="presOf" srcId="{898E1B99-EE9D-4154-84F8-84F2EF81CE18}" destId="{BFC8CF94-9F1B-45E5-AD4F-21E7C584FF85}" srcOrd="0" destOrd="0" presId="urn:microsoft.com/office/officeart/2005/8/layout/hList1"/>
    <dgm:cxn modelId="{8C6A8681-FABF-49B5-A066-7870392B4066}" type="presOf" srcId="{02B1E88D-503A-4442-8344-D393D868C4A1}" destId="{FED3AC85-A778-4809-B027-06B21F1A8AE7}" srcOrd="0" destOrd="1" presId="urn:microsoft.com/office/officeart/2005/8/layout/hList1"/>
    <dgm:cxn modelId="{31A23B86-3EF7-4203-88BF-063AD2C57442}" srcId="{06AE3DB5-426D-47ED-9BB8-289FF384CC5A}" destId="{34DD4D34-01F2-46DF-A1BA-62DB7475FB11}" srcOrd="2" destOrd="0" parTransId="{395FEF00-1753-422E-97BC-D737B5AD5277}" sibTransId="{E1370BA4-2880-4E60-BF77-C66B14484A10}"/>
    <dgm:cxn modelId="{929DD197-A479-481B-B330-4ABEA2B4E86B}" type="presOf" srcId="{34DD4D34-01F2-46DF-A1BA-62DB7475FB11}" destId="{BFC8CF94-9F1B-45E5-AD4F-21E7C584FF85}" srcOrd="0" destOrd="2" presId="urn:microsoft.com/office/officeart/2005/8/layout/hList1"/>
    <dgm:cxn modelId="{E969F69A-B743-4242-8992-515354021785}" type="presOf" srcId="{40E83087-DC33-40C9-8CEC-0AB6E9D1B5FB}" destId="{3B5F8A06-2EEF-4333-B424-0450E7DACFC9}" srcOrd="0" destOrd="0" presId="urn:microsoft.com/office/officeart/2005/8/layout/hList1"/>
    <dgm:cxn modelId="{A9BCA6BD-55B5-4246-A88F-2FA9CAE7B7D4}" srcId="{B63DF34B-7BC2-47FB-95DC-35DB5AB54447}" destId="{02B1E88D-503A-4442-8344-D393D868C4A1}" srcOrd="1" destOrd="0" parTransId="{72CD283A-7E58-4C92-A6A6-462BDE351F8E}" sibTransId="{3E4248F0-9A21-4BB1-AE36-5D22E9C7B489}"/>
    <dgm:cxn modelId="{8F8A20BF-5057-4BF4-96D4-38576C8AEE9B}" srcId="{B63DF34B-7BC2-47FB-95DC-35DB5AB54447}" destId="{AE0CA132-346B-4CE3-99FD-6B5DB5E44FF6}" srcOrd="0" destOrd="0" parTransId="{AEE148C4-AACF-4A1C-8F8E-69E4BA8EA2C0}" sibTransId="{C345460F-0745-4614-963F-BA29183BCE0D}"/>
    <dgm:cxn modelId="{3364A2E7-C46B-4ED9-9508-FCC7EE37BD50}" type="presOf" srcId="{06AE3DB5-426D-47ED-9BB8-289FF384CC5A}" destId="{0AB3461F-D93D-4F5F-ACE9-60067C0E91A1}" srcOrd="0" destOrd="0" presId="urn:microsoft.com/office/officeart/2005/8/layout/hList1"/>
    <dgm:cxn modelId="{4578DBF7-61A4-470A-A760-FED4CE603803}" type="presOf" srcId="{AE0CA132-346B-4CE3-99FD-6B5DB5E44FF6}" destId="{FED3AC85-A778-4809-B027-06B21F1A8AE7}" srcOrd="0" destOrd="0" presId="urn:microsoft.com/office/officeart/2005/8/layout/hList1"/>
    <dgm:cxn modelId="{BB62A47C-C32D-4F08-8745-C08F562F66A4}" type="presParOf" srcId="{3B5F8A06-2EEF-4333-B424-0450E7DACFC9}" destId="{87CB3C45-E0B5-4C71-94E5-653D26B4ACBF}" srcOrd="0" destOrd="0" presId="urn:microsoft.com/office/officeart/2005/8/layout/hList1"/>
    <dgm:cxn modelId="{012D3C7A-C3F5-4B32-B579-48C0AA3221FA}" type="presParOf" srcId="{87CB3C45-E0B5-4C71-94E5-653D26B4ACBF}" destId="{A295243F-4486-4CFC-A945-5B21FE04BEFD}" srcOrd="0" destOrd="0" presId="urn:microsoft.com/office/officeart/2005/8/layout/hList1"/>
    <dgm:cxn modelId="{8589863C-D8CE-4539-87CA-ED00C0BC151B}" type="presParOf" srcId="{87CB3C45-E0B5-4C71-94E5-653D26B4ACBF}" destId="{FED3AC85-A778-4809-B027-06B21F1A8AE7}" srcOrd="1" destOrd="0" presId="urn:microsoft.com/office/officeart/2005/8/layout/hList1"/>
    <dgm:cxn modelId="{65E3E31E-938D-44CD-833F-F000366D0F24}" type="presParOf" srcId="{3B5F8A06-2EEF-4333-B424-0450E7DACFC9}" destId="{4EDD0587-1383-4398-94CC-AAE603472D20}" srcOrd="1" destOrd="0" presId="urn:microsoft.com/office/officeart/2005/8/layout/hList1"/>
    <dgm:cxn modelId="{6A67588B-DB80-4F18-BA4F-F6106DF2E556}" type="presParOf" srcId="{3B5F8A06-2EEF-4333-B424-0450E7DACFC9}" destId="{2927BD39-AFDC-4D48-B0D4-39DBE5C81D51}" srcOrd="2" destOrd="0" presId="urn:microsoft.com/office/officeart/2005/8/layout/hList1"/>
    <dgm:cxn modelId="{4FE174F4-20E0-4239-9F56-68D36DAC43A1}" type="presParOf" srcId="{2927BD39-AFDC-4D48-B0D4-39DBE5C81D51}" destId="{0AB3461F-D93D-4F5F-ACE9-60067C0E91A1}" srcOrd="0" destOrd="0" presId="urn:microsoft.com/office/officeart/2005/8/layout/hList1"/>
    <dgm:cxn modelId="{4F783BA7-7663-48A7-B89D-88032ED65321}" type="presParOf" srcId="{2927BD39-AFDC-4D48-B0D4-39DBE5C81D51}" destId="{BFC8CF94-9F1B-45E5-AD4F-21E7C584FF8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81B59D28-C0BD-4601-BB17-E8BC5FD643D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094F9CAA-99A3-49B3-AE43-018772489DE4}">
      <dgm:prSet phldrT="[Text]"/>
      <dgm:spPr/>
      <dgm:t>
        <a:bodyPr/>
        <a:lstStyle/>
        <a:p>
          <a:r>
            <a:rPr lang="en-US" b="1" dirty="0"/>
            <a:t>Questions</a:t>
          </a:r>
        </a:p>
      </dgm:t>
    </dgm:pt>
    <dgm:pt modelId="{72426FE1-5FBA-4539-ABFD-243899C8383D}" type="parTrans" cxnId="{0CDE1F6D-09B7-4FD0-9A89-00547ED1AEAE}">
      <dgm:prSet/>
      <dgm:spPr/>
      <dgm:t>
        <a:bodyPr/>
        <a:lstStyle/>
        <a:p>
          <a:endParaRPr lang="en-US"/>
        </a:p>
      </dgm:t>
    </dgm:pt>
    <dgm:pt modelId="{BACDC75C-4163-4975-931A-E55F95ECF707}" type="sibTrans" cxnId="{0CDE1F6D-09B7-4FD0-9A89-00547ED1AEAE}">
      <dgm:prSet/>
      <dgm:spPr/>
      <dgm:t>
        <a:bodyPr/>
        <a:lstStyle/>
        <a:p>
          <a:endParaRPr lang="en-US"/>
        </a:p>
      </dgm:t>
    </dgm:pt>
    <dgm:pt modelId="{F497BCE5-ED78-47CB-B482-5A50BDD854AD}">
      <dgm:prSet phldrT="[Text]"/>
      <dgm:spPr/>
      <dgm:t>
        <a:bodyPr/>
        <a:lstStyle/>
        <a:p>
          <a:r>
            <a:rPr lang="en-US" b="1" dirty="0"/>
            <a:t>Thoughts</a:t>
          </a:r>
        </a:p>
      </dgm:t>
    </dgm:pt>
    <dgm:pt modelId="{ABAC337D-9DE2-4576-B425-E1C9185D08C6}" type="parTrans" cxnId="{E0181D96-7D8B-4042-AC5C-4ADC1ADA3117}">
      <dgm:prSet/>
      <dgm:spPr/>
      <dgm:t>
        <a:bodyPr/>
        <a:lstStyle/>
        <a:p>
          <a:endParaRPr lang="en-US"/>
        </a:p>
      </dgm:t>
    </dgm:pt>
    <dgm:pt modelId="{4F7E72E4-15E3-4445-BC11-5EF4CA088A83}" type="sibTrans" cxnId="{E0181D96-7D8B-4042-AC5C-4ADC1ADA3117}">
      <dgm:prSet/>
      <dgm:spPr/>
      <dgm:t>
        <a:bodyPr/>
        <a:lstStyle/>
        <a:p>
          <a:endParaRPr lang="en-US"/>
        </a:p>
      </dgm:t>
    </dgm:pt>
    <dgm:pt modelId="{7EC77688-9764-4D10-878F-BEFD06144638}">
      <dgm:prSet phldrT="[Text]"/>
      <dgm:spPr/>
      <dgm:t>
        <a:bodyPr/>
        <a:lstStyle/>
        <a:p>
          <a:r>
            <a:rPr lang="en-US" b="1" dirty="0"/>
            <a:t>Contact</a:t>
          </a:r>
        </a:p>
      </dgm:t>
    </dgm:pt>
    <dgm:pt modelId="{F67A0BAE-3038-4FB3-B6F9-0C756159EFD4}" type="parTrans" cxnId="{BC2FBDF9-ADC8-4E84-9D14-53E4ABB3ABED}">
      <dgm:prSet/>
      <dgm:spPr/>
      <dgm:t>
        <a:bodyPr/>
        <a:lstStyle/>
        <a:p>
          <a:endParaRPr lang="en-US"/>
        </a:p>
      </dgm:t>
    </dgm:pt>
    <dgm:pt modelId="{91C7655C-6110-40A5-A8EA-7A3F540E919E}" type="sibTrans" cxnId="{BC2FBDF9-ADC8-4E84-9D14-53E4ABB3ABED}">
      <dgm:prSet/>
      <dgm:spPr/>
      <dgm:t>
        <a:bodyPr/>
        <a:lstStyle/>
        <a:p>
          <a:endParaRPr lang="en-US"/>
        </a:p>
      </dgm:t>
    </dgm:pt>
    <dgm:pt modelId="{DEF3722E-0CF6-491B-8C8E-95E30FA1EE10}">
      <dgm:prSet phldrT="[Text]"/>
      <dgm:spPr/>
      <dgm:t>
        <a:bodyPr/>
        <a:lstStyle/>
        <a:p>
          <a:r>
            <a:rPr lang="en-US" b="1" dirty="0"/>
            <a:t>drobinson@montrosegroupllc.com</a:t>
          </a:r>
        </a:p>
      </dgm:t>
    </dgm:pt>
    <dgm:pt modelId="{EE3D30D5-2738-488A-A860-7CE20397292E}" type="parTrans" cxnId="{161F27E5-D362-4A92-9B6B-68279E4736D5}">
      <dgm:prSet/>
      <dgm:spPr/>
      <dgm:t>
        <a:bodyPr/>
        <a:lstStyle/>
        <a:p>
          <a:endParaRPr lang="en-US"/>
        </a:p>
      </dgm:t>
    </dgm:pt>
    <dgm:pt modelId="{29B1C5E6-B5AE-4938-BF1B-24687A2F0828}" type="sibTrans" cxnId="{161F27E5-D362-4A92-9B6B-68279E4736D5}">
      <dgm:prSet/>
      <dgm:spPr/>
      <dgm:t>
        <a:bodyPr/>
        <a:lstStyle/>
        <a:p>
          <a:endParaRPr lang="en-US"/>
        </a:p>
      </dgm:t>
    </dgm:pt>
    <dgm:pt modelId="{31285490-C27B-4720-8326-D02A855898BA}">
      <dgm:prSet phldrT="[Text]"/>
      <dgm:spPr/>
      <dgm:t>
        <a:bodyPr/>
        <a:lstStyle/>
        <a:p>
          <a:r>
            <a:rPr lang="en-US" b="1" dirty="0"/>
            <a:t>ngreen@montrosegroupllc.com</a:t>
          </a:r>
        </a:p>
      </dgm:t>
    </dgm:pt>
    <dgm:pt modelId="{CDD4931E-F795-4BFF-B276-165B5A11E96C}" type="parTrans" cxnId="{23F0780D-76CD-48C3-A808-BA8F4102D9FC}">
      <dgm:prSet/>
      <dgm:spPr/>
      <dgm:t>
        <a:bodyPr/>
        <a:lstStyle/>
        <a:p>
          <a:endParaRPr lang="en-US"/>
        </a:p>
      </dgm:t>
    </dgm:pt>
    <dgm:pt modelId="{13B412FB-D0F0-4845-B332-2823EC789DA6}" type="sibTrans" cxnId="{23F0780D-76CD-48C3-A808-BA8F4102D9FC}">
      <dgm:prSet/>
      <dgm:spPr/>
      <dgm:t>
        <a:bodyPr/>
        <a:lstStyle/>
        <a:p>
          <a:endParaRPr lang="en-US"/>
        </a:p>
      </dgm:t>
    </dgm:pt>
    <dgm:pt modelId="{EBA96333-E745-4541-A82C-84181FC6E99C}">
      <dgm:prSet phldrT="[Text]"/>
      <dgm:spPr/>
      <dgm:t>
        <a:bodyPr/>
        <a:lstStyle/>
        <a:p>
          <a:r>
            <a:rPr lang="en-US" b="1" dirty="0"/>
            <a:t>jbgrant@montrosegroupllc.com</a:t>
          </a:r>
        </a:p>
      </dgm:t>
    </dgm:pt>
    <dgm:pt modelId="{B165A1A8-FC3B-4661-BC58-22A92416C811}" type="parTrans" cxnId="{3FA4140D-03F5-4151-9534-7F601D945A42}">
      <dgm:prSet/>
      <dgm:spPr/>
      <dgm:t>
        <a:bodyPr/>
        <a:lstStyle/>
        <a:p>
          <a:endParaRPr lang="en-US"/>
        </a:p>
      </dgm:t>
    </dgm:pt>
    <dgm:pt modelId="{AE09D21B-A8A1-4E34-9896-E4D1D5E1BF4F}" type="sibTrans" cxnId="{3FA4140D-03F5-4151-9534-7F601D945A42}">
      <dgm:prSet/>
      <dgm:spPr/>
      <dgm:t>
        <a:bodyPr/>
        <a:lstStyle/>
        <a:p>
          <a:endParaRPr lang="en-US"/>
        </a:p>
      </dgm:t>
    </dgm:pt>
    <dgm:pt modelId="{DAE7E5AA-E06A-44E0-957E-31AD9913EF40}">
      <dgm:prSet phldrT="[Text]"/>
      <dgm:spPr/>
      <dgm:t>
        <a:bodyPr/>
        <a:lstStyle/>
        <a:p>
          <a:r>
            <a:rPr lang="en-US" b="1" dirty="0"/>
            <a:t>tbiggam@montrosegroupllc.com</a:t>
          </a:r>
        </a:p>
      </dgm:t>
    </dgm:pt>
    <dgm:pt modelId="{22ED5AAF-0A79-4B70-B03D-7EAC6F5BACDB}" type="parTrans" cxnId="{73E8194E-8855-4974-8161-30A69FDE6A96}">
      <dgm:prSet/>
      <dgm:spPr/>
      <dgm:t>
        <a:bodyPr/>
        <a:lstStyle/>
        <a:p>
          <a:endParaRPr lang="en-US"/>
        </a:p>
      </dgm:t>
    </dgm:pt>
    <dgm:pt modelId="{5732ECB3-A781-4E1D-8208-0006398253A3}" type="sibTrans" cxnId="{73E8194E-8855-4974-8161-30A69FDE6A96}">
      <dgm:prSet/>
      <dgm:spPr/>
      <dgm:t>
        <a:bodyPr/>
        <a:lstStyle/>
        <a:p>
          <a:endParaRPr lang="en-US"/>
        </a:p>
      </dgm:t>
    </dgm:pt>
    <dgm:pt modelId="{E5CA8A67-C6E0-4F8E-AB02-5F0A04CCA397}" type="pres">
      <dgm:prSet presAssocID="{81B59D28-C0BD-4601-BB17-E8BC5FD643D7}" presName="diagram" presStyleCnt="0">
        <dgm:presLayoutVars>
          <dgm:dir/>
          <dgm:resizeHandles val="exact"/>
        </dgm:presLayoutVars>
      </dgm:prSet>
      <dgm:spPr/>
    </dgm:pt>
    <dgm:pt modelId="{C832C784-D270-4E6D-9953-0A814041737A}" type="pres">
      <dgm:prSet presAssocID="{094F9CAA-99A3-49B3-AE43-018772489DE4}" presName="node" presStyleLbl="node1" presStyleIdx="0" presStyleCnt="3" custLinFactNeighborX="2649" custLinFactNeighborY="147">
        <dgm:presLayoutVars>
          <dgm:bulletEnabled val="1"/>
        </dgm:presLayoutVars>
      </dgm:prSet>
      <dgm:spPr/>
    </dgm:pt>
    <dgm:pt modelId="{FD60C5B2-C2E2-4257-8865-1669CE81CBA5}" type="pres">
      <dgm:prSet presAssocID="{BACDC75C-4163-4975-931A-E55F95ECF707}" presName="sibTrans" presStyleCnt="0"/>
      <dgm:spPr/>
    </dgm:pt>
    <dgm:pt modelId="{2F166E24-CA5D-40CE-8646-16A98138594E}" type="pres">
      <dgm:prSet presAssocID="{F497BCE5-ED78-47CB-B482-5A50BDD854AD}" presName="node" presStyleLbl="node1" presStyleIdx="1" presStyleCnt="3">
        <dgm:presLayoutVars>
          <dgm:bulletEnabled val="1"/>
        </dgm:presLayoutVars>
      </dgm:prSet>
      <dgm:spPr/>
    </dgm:pt>
    <dgm:pt modelId="{D83820AD-546F-41DE-AD5C-9E50038D69D1}" type="pres">
      <dgm:prSet presAssocID="{4F7E72E4-15E3-4445-BC11-5EF4CA088A83}" presName="sibTrans" presStyleCnt="0"/>
      <dgm:spPr/>
    </dgm:pt>
    <dgm:pt modelId="{794B5F80-9409-4C02-8835-28378126EF48}" type="pres">
      <dgm:prSet presAssocID="{7EC77688-9764-4D10-878F-BEFD06144638}" presName="node" presStyleLbl="node1" presStyleIdx="2" presStyleCnt="3">
        <dgm:presLayoutVars>
          <dgm:bulletEnabled val="1"/>
        </dgm:presLayoutVars>
      </dgm:prSet>
      <dgm:spPr/>
    </dgm:pt>
  </dgm:ptLst>
  <dgm:cxnLst>
    <dgm:cxn modelId="{B3F48902-310B-4A0A-B761-D2F6E49732A9}" type="presOf" srcId="{DAE7E5AA-E06A-44E0-957E-31AD9913EF40}" destId="{794B5F80-9409-4C02-8835-28378126EF48}" srcOrd="0" destOrd="4" presId="urn:microsoft.com/office/officeart/2005/8/layout/default"/>
    <dgm:cxn modelId="{D1914307-6479-4C7B-9516-619CFD2A8DA6}" type="presOf" srcId="{7EC77688-9764-4D10-878F-BEFD06144638}" destId="{794B5F80-9409-4C02-8835-28378126EF48}" srcOrd="0" destOrd="0" presId="urn:microsoft.com/office/officeart/2005/8/layout/default"/>
    <dgm:cxn modelId="{3FA4140D-03F5-4151-9534-7F601D945A42}" srcId="{7EC77688-9764-4D10-878F-BEFD06144638}" destId="{EBA96333-E745-4541-A82C-84181FC6E99C}" srcOrd="2" destOrd="0" parTransId="{B165A1A8-FC3B-4661-BC58-22A92416C811}" sibTransId="{AE09D21B-A8A1-4E34-9896-E4D1D5E1BF4F}"/>
    <dgm:cxn modelId="{23F0780D-76CD-48C3-A808-BA8F4102D9FC}" srcId="{7EC77688-9764-4D10-878F-BEFD06144638}" destId="{31285490-C27B-4720-8326-D02A855898BA}" srcOrd="1" destOrd="0" parTransId="{CDD4931E-F795-4BFF-B276-165B5A11E96C}" sibTransId="{13B412FB-D0F0-4845-B332-2823EC789DA6}"/>
    <dgm:cxn modelId="{DE2C782D-FB1A-4514-89F6-26F6298D27E2}" type="presOf" srcId="{F497BCE5-ED78-47CB-B482-5A50BDD854AD}" destId="{2F166E24-CA5D-40CE-8646-16A98138594E}" srcOrd="0" destOrd="0" presId="urn:microsoft.com/office/officeart/2005/8/layout/default"/>
    <dgm:cxn modelId="{7D6B2C3F-0F4E-4EA2-828C-63DB6F1CCAE3}" type="presOf" srcId="{DEF3722E-0CF6-491B-8C8E-95E30FA1EE10}" destId="{794B5F80-9409-4C02-8835-28378126EF48}" srcOrd="0" destOrd="1" presId="urn:microsoft.com/office/officeart/2005/8/layout/default"/>
    <dgm:cxn modelId="{05BF8261-2D32-4D81-84F4-454DD0832FB9}" type="presOf" srcId="{81B59D28-C0BD-4601-BB17-E8BC5FD643D7}" destId="{E5CA8A67-C6E0-4F8E-AB02-5F0A04CCA397}" srcOrd="0" destOrd="0" presId="urn:microsoft.com/office/officeart/2005/8/layout/default"/>
    <dgm:cxn modelId="{47A6964C-9005-477F-815C-37077D8A9F55}" type="presOf" srcId="{EBA96333-E745-4541-A82C-84181FC6E99C}" destId="{794B5F80-9409-4C02-8835-28378126EF48}" srcOrd="0" destOrd="3" presId="urn:microsoft.com/office/officeart/2005/8/layout/default"/>
    <dgm:cxn modelId="{0CDE1F6D-09B7-4FD0-9A89-00547ED1AEAE}" srcId="{81B59D28-C0BD-4601-BB17-E8BC5FD643D7}" destId="{094F9CAA-99A3-49B3-AE43-018772489DE4}" srcOrd="0" destOrd="0" parTransId="{72426FE1-5FBA-4539-ABFD-243899C8383D}" sibTransId="{BACDC75C-4163-4975-931A-E55F95ECF707}"/>
    <dgm:cxn modelId="{73E8194E-8855-4974-8161-30A69FDE6A96}" srcId="{7EC77688-9764-4D10-878F-BEFD06144638}" destId="{DAE7E5AA-E06A-44E0-957E-31AD9913EF40}" srcOrd="3" destOrd="0" parTransId="{22ED5AAF-0A79-4B70-B03D-7EAC6F5BACDB}" sibTransId="{5732ECB3-A781-4E1D-8208-0006398253A3}"/>
    <dgm:cxn modelId="{65C1CB8E-BAB7-4CBD-AC2F-7953C49EC621}" type="presOf" srcId="{31285490-C27B-4720-8326-D02A855898BA}" destId="{794B5F80-9409-4C02-8835-28378126EF48}" srcOrd="0" destOrd="2" presId="urn:microsoft.com/office/officeart/2005/8/layout/default"/>
    <dgm:cxn modelId="{E0181D96-7D8B-4042-AC5C-4ADC1ADA3117}" srcId="{81B59D28-C0BD-4601-BB17-E8BC5FD643D7}" destId="{F497BCE5-ED78-47CB-B482-5A50BDD854AD}" srcOrd="1" destOrd="0" parTransId="{ABAC337D-9DE2-4576-B425-E1C9185D08C6}" sibTransId="{4F7E72E4-15E3-4445-BC11-5EF4CA088A83}"/>
    <dgm:cxn modelId="{161F27E5-D362-4A92-9B6B-68279E4736D5}" srcId="{7EC77688-9764-4D10-878F-BEFD06144638}" destId="{DEF3722E-0CF6-491B-8C8E-95E30FA1EE10}" srcOrd="0" destOrd="0" parTransId="{EE3D30D5-2738-488A-A860-7CE20397292E}" sibTransId="{29B1C5E6-B5AE-4938-BF1B-24687A2F0828}"/>
    <dgm:cxn modelId="{BDA049E9-BC42-4BA6-A93E-931D096DC5A5}" type="presOf" srcId="{094F9CAA-99A3-49B3-AE43-018772489DE4}" destId="{C832C784-D270-4E6D-9953-0A814041737A}" srcOrd="0" destOrd="0" presId="urn:microsoft.com/office/officeart/2005/8/layout/default"/>
    <dgm:cxn modelId="{BC2FBDF9-ADC8-4E84-9D14-53E4ABB3ABED}" srcId="{81B59D28-C0BD-4601-BB17-E8BC5FD643D7}" destId="{7EC77688-9764-4D10-878F-BEFD06144638}" srcOrd="2" destOrd="0" parTransId="{F67A0BAE-3038-4FB3-B6F9-0C756159EFD4}" sibTransId="{91C7655C-6110-40A5-A8EA-7A3F540E919E}"/>
    <dgm:cxn modelId="{087C1777-07B8-41FC-B90D-B4464E7A7BB0}" type="presParOf" srcId="{E5CA8A67-C6E0-4F8E-AB02-5F0A04CCA397}" destId="{C832C784-D270-4E6D-9953-0A814041737A}" srcOrd="0" destOrd="0" presId="urn:microsoft.com/office/officeart/2005/8/layout/default"/>
    <dgm:cxn modelId="{5941BB4F-9705-41B0-A87C-C9F75042E6BC}" type="presParOf" srcId="{E5CA8A67-C6E0-4F8E-AB02-5F0A04CCA397}" destId="{FD60C5B2-C2E2-4257-8865-1669CE81CBA5}" srcOrd="1" destOrd="0" presId="urn:microsoft.com/office/officeart/2005/8/layout/default"/>
    <dgm:cxn modelId="{F96C3D5C-9FF5-4235-BC40-7D5B5A817190}" type="presParOf" srcId="{E5CA8A67-C6E0-4F8E-AB02-5F0A04CCA397}" destId="{2F166E24-CA5D-40CE-8646-16A98138594E}" srcOrd="2" destOrd="0" presId="urn:microsoft.com/office/officeart/2005/8/layout/default"/>
    <dgm:cxn modelId="{B2576514-6C6F-48C7-B7E1-15313975F5AE}" type="presParOf" srcId="{E5CA8A67-C6E0-4F8E-AB02-5F0A04CCA397}" destId="{D83820AD-546F-41DE-AD5C-9E50038D69D1}" srcOrd="3" destOrd="0" presId="urn:microsoft.com/office/officeart/2005/8/layout/default"/>
    <dgm:cxn modelId="{D0B975CF-536F-41C1-82F4-757FFE6083D4}" type="presParOf" srcId="{E5CA8A67-C6E0-4F8E-AB02-5F0A04CCA397}" destId="{794B5F80-9409-4C02-8835-28378126EF48}"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0D4FF9A-EA77-48A0-BF60-396EEEF183BF}"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E5E5D665-F785-42C9-B6C3-303ACEDAA2C4}">
      <dgm:prSet phldrT="[Text]"/>
      <dgm:spPr/>
      <dgm:t>
        <a:bodyPr/>
        <a:lstStyle/>
        <a:p>
          <a:r>
            <a:rPr lang="en-US" b="1" dirty="0"/>
            <a:t>Ohio’s Safe Business Practices for Getting Back to Work</a:t>
          </a:r>
          <a:endParaRPr lang="en-US" dirty="0"/>
        </a:p>
      </dgm:t>
    </dgm:pt>
    <dgm:pt modelId="{DF9B8E90-F3CB-40AE-A920-6107BB4182C9}" type="parTrans" cxnId="{11863BFB-AF89-4171-8F5F-1DB33318629F}">
      <dgm:prSet/>
      <dgm:spPr/>
      <dgm:t>
        <a:bodyPr/>
        <a:lstStyle/>
        <a:p>
          <a:endParaRPr lang="en-US"/>
        </a:p>
      </dgm:t>
    </dgm:pt>
    <dgm:pt modelId="{97FD91D8-0A51-46D0-A650-F0FEDFC58386}" type="sibTrans" cxnId="{11863BFB-AF89-4171-8F5F-1DB33318629F}">
      <dgm:prSet/>
      <dgm:spPr/>
      <dgm:t>
        <a:bodyPr/>
        <a:lstStyle/>
        <a:p>
          <a:endParaRPr lang="en-US"/>
        </a:p>
      </dgm:t>
    </dgm:pt>
    <dgm:pt modelId="{2E857D81-6C86-44B2-B341-6237B9FB1DAB}">
      <dgm:prSet/>
      <dgm:spPr/>
      <dgm:t>
        <a:bodyPr/>
        <a:lstStyle/>
        <a:p>
          <a:r>
            <a:rPr lang="en-US" i="1" dirty="0"/>
            <a:t>Recommend face coverings </a:t>
          </a:r>
          <a:endParaRPr lang="en-US" dirty="0"/>
        </a:p>
      </dgm:t>
    </dgm:pt>
    <dgm:pt modelId="{7C00FC2D-9666-4567-AFDC-885E0473DB41}" type="parTrans" cxnId="{0122BE23-AEEF-4755-9336-16FCE7E61518}">
      <dgm:prSet/>
      <dgm:spPr/>
      <dgm:t>
        <a:bodyPr/>
        <a:lstStyle/>
        <a:p>
          <a:endParaRPr lang="en-US"/>
        </a:p>
      </dgm:t>
    </dgm:pt>
    <dgm:pt modelId="{CF16EF62-0E73-4118-B4FF-41B1D5A97EC2}" type="sibTrans" cxnId="{0122BE23-AEEF-4755-9336-16FCE7E61518}">
      <dgm:prSet/>
      <dgm:spPr/>
      <dgm:t>
        <a:bodyPr/>
        <a:lstStyle/>
        <a:p>
          <a:endParaRPr lang="en-US"/>
        </a:p>
      </dgm:t>
    </dgm:pt>
    <dgm:pt modelId="{1319D0DC-F757-41BA-8746-176F6BFDE3E2}">
      <dgm:prSet/>
      <dgm:spPr/>
      <dgm:t>
        <a:bodyPr/>
        <a:lstStyle/>
        <a:p>
          <a:pPr>
            <a:buFont typeface="Symbol" panose="05050102010706020507" pitchFamily="18" charset="2"/>
            <a:buChar char=""/>
          </a:pPr>
          <a:r>
            <a:rPr lang="en-US"/>
            <a:t>For employees and clients/customers at all times</a:t>
          </a:r>
        </a:p>
      </dgm:t>
    </dgm:pt>
    <dgm:pt modelId="{0BFB8BEF-651D-4A75-A4FC-8920BC5EAD6A}" type="parTrans" cxnId="{F6CDE645-F4F3-4213-8B51-D5139F11633B}">
      <dgm:prSet/>
      <dgm:spPr/>
      <dgm:t>
        <a:bodyPr/>
        <a:lstStyle/>
        <a:p>
          <a:endParaRPr lang="en-US"/>
        </a:p>
      </dgm:t>
    </dgm:pt>
    <dgm:pt modelId="{07FAD3FB-4E9E-41CA-9F7B-B6AAD2EE93CD}" type="sibTrans" cxnId="{F6CDE645-F4F3-4213-8B51-D5139F11633B}">
      <dgm:prSet/>
      <dgm:spPr/>
      <dgm:t>
        <a:bodyPr/>
        <a:lstStyle/>
        <a:p>
          <a:endParaRPr lang="en-US"/>
        </a:p>
      </dgm:t>
    </dgm:pt>
    <dgm:pt modelId="{16B2CCC0-EDE2-4451-A43D-577862CEF380}">
      <dgm:prSet/>
      <dgm:spPr/>
      <dgm:t>
        <a:bodyPr/>
        <a:lstStyle/>
        <a:p>
          <a:r>
            <a:rPr lang="en-US" i="1"/>
            <a:t>Conduct daily health assessments </a:t>
          </a:r>
          <a:endParaRPr lang="en-US"/>
        </a:p>
      </dgm:t>
    </dgm:pt>
    <dgm:pt modelId="{FEA05E4D-5DA1-4DA6-BD35-272B19130B4B}" type="parTrans" cxnId="{DAB8200C-5FFA-4441-9688-36ACDF85B0AC}">
      <dgm:prSet/>
      <dgm:spPr/>
      <dgm:t>
        <a:bodyPr/>
        <a:lstStyle/>
        <a:p>
          <a:endParaRPr lang="en-US"/>
        </a:p>
      </dgm:t>
    </dgm:pt>
    <dgm:pt modelId="{ED5A4AE0-A312-438C-8A3B-A7E83097A4C4}" type="sibTrans" cxnId="{DAB8200C-5FFA-4441-9688-36ACDF85B0AC}">
      <dgm:prSet/>
      <dgm:spPr/>
      <dgm:t>
        <a:bodyPr/>
        <a:lstStyle/>
        <a:p>
          <a:endParaRPr lang="en-US"/>
        </a:p>
      </dgm:t>
    </dgm:pt>
    <dgm:pt modelId="{A553FEE2-E3C4-4E97-9618-846D25222DA0}">
      <dgm:prSet/>
      <dgm:spPr/>
      <dgm:t>
        <a:bodyPr/>
        <a:lstStyle/>
        <a:p>
          <a:pPr>
            <a:buFont typeface="Symbol" panose="05050102010706020507" pitchFamily="18" charset="2"/>
            <a:buChar char=""/>
          </a:pPr>
          <a:r>
            <a:rPr lang="en-US" dirty="0"/>
            <a:t>By employers and employees (self-evaluation) to determine if “fit for duty”</a:t>
          </a:r>
        </a:p>
      </dgm:t>
    </dgm:pt>
    <dgm:pt modelId="{801A2F2A-C517-4B8C-86BF-8F115F60B04D}" type="parTrans" cxnId="{D27ECF66-2CE0-47B9-A8FD-97A6FF372EA5}">
      <dgm:prSet/>
      <dgm:spPr/>
      <dgm:t>
        <a:bodyPr/>
        <a:lstStyle/>
        <a:p>
          <a:endParaRPr lang="en-US"/>
        </a:p>
      </dgm:t>
    </dgm:pt>
    <dgm:pt modelId="{906504A9-A7D1-48FE-BE75-46711A81B51C}" type="sibTrans" cxnId="{D27ECF66-2CE0-47B9-A8FD-97A6FF372EA5}">
      <dgm:prSet/>
      <dgm:spPr/>
      <dgm:t>
        <a:bodyPr/>
        <a:lstStyle/>
        <a:p>
          <a:endParaRPr lang="en-US"/>
        </a:p>
      </dgm:t>
    </dgm:pt>
    <dgm:pt modelId="{3154AC23-F772-492C-B17D-EED1A5B7AAE6}">
      <dgm:prSet/>
      <dgm:spPr/>
      <dgm:t>
        <a:bodyPr/>
        <a:lstStyle/>
        <a:p>
          <a:r>
            <a:rPr lang="en-US" i="1"/>
            <a:t>Maintain good hygiene</a:t>
          </a:r>
          <a:endParaRPr lang="en-US"/>
        </a:p>
      </dgm:t>
    </dgm:pt>
    <dgm:pt modelId="{8C893A91-2374-45FA-B103-8AB20183A8BD}" type="parTrans" cxnId="{7BEEC95F-E875-4E00-934A-0296730BF863}">
      <dgm:prSet/>
      <dgm:spPr/>
      <dgm:t>
        <a:bodyPr/>
        <a:lstStyle/>
        <a:p>
          <a:endParaRPr lang="en-US"/>
        </a:p>
      </dgm:t>
    </dgm:pt>
    <dgm:pt modelId="{BC801AFF-B4DE-45C1-ADD4-67A128A2242B}" type="sibTrans" cxnId="{7BEEC95F-E875-4E00-934A-0296730BF863}">
      <dgm:prSet/>
      <dgm:spPr/>
      <dgm:t>
        <a:bodyPr/>
        <a:lstStyle/>
        <a:p>
          <a:endParaRPr lang="en-US"/>
        </a:p>
      </dgm:t>
    </dgm:pt>
    <dgm:pt modelId="{83E82F5A-A078-4A41-858B-E36CC771480F}">
      <dgm:prSet/>
      <dgm:spPr/>
      <dgm:t>
        <a:bodyPr/>
        <a:lstStyle/>
        <a:p>
          <a:pPr>
            <a:buFont typeface="Symbol" panose="05050102010706020507" pitchFamily="18" charset="2"/>
            <a:buChar char=""/>
          </a:pPr>
          <a:r>
            <a:rPr lang="en-US"/>
            <a:t>At all times-hand washing and social distancing </a:t>
          </a:r>
        </a:p>
      </dgm:t>
    </dgm:pt>
    <dgm:pt modelId="{66E87AE2-0692-41E7-BF9F-B2833CDA148B}" type="parTrans" cxnId="{28528679-B40E-46A4-B3E1-D3A103C350DE}">
      <dgm:prSet/>
      <dgm:spPr/>
      <dgm:t>
        <a:bodyPr/>
        <a:lstStyle/>
        <a:p>
          <a:endParaRPr lang="en-US"/>
        </a:p>
      </dgm:t>
    </dgm:pt>
    <dgm:pt modelId="{3238C866-2DCF-4456-80F5-7E3FF0A7AA1F}" type="sibTrans" cxnId="{28528679-B40E-46A4-B3E1-D3A103C350DE}">
      <dgm:prSet/>
      <dgm:spPr/>
      <dgm:t>
        <a:bodyPr/>
        <a:lstStyle/>
        <a:p>
          <a:endParaRPr lang="en-US"/>
        </a:p>
      </dgm:t>
    </dgm:pt>
    <dgm:pt modelId="{2F0F3ECF-2AD7-4821-AE57-3D50BB5D62AB}">
      <dgm:prSet/>
      <dgm:spPr/>
      <dgm:t>
        <a:bodyPr/>
        <a:lstStyle/>
        <a:p>
          <a:r>
            <a:rPr lang="en-US" dirty="0"/>
            <a:t>Clean and sanitize</a:t>
          </a:r>
        </a:p>
      </dgm:t>
    </dgm:pt>
    <dgm:pt modelId="{65786C64-BE1C-42DD-9C6A-6489D2284FB4}" type="parTrans" cxnId="{6374AEE7-E1CD-45BA-9608-86BF3DA1AC17}">
      <dgm:prSet/>
      <dgm:spPr/>
      <dgm:t>
        <a:bodyPr/>
        <a:lstStyle/>
        <a:p>
          <a:endParaRPr lang="en-US"/>
        </a:p>
      </dgm:t>
    </dgm:pt>
    <dgm:pt modelId="{9A5B2E10-DC20-4E2F-A5D0-442A95F3887B}" type="sibTrans" cxnId="{6374AEE7-E1CD-45BA-9608-86BF3DA1AC17}">
      <dgm:prSet/>
      <dgm:spPr/>
      <dgm:t>
        <a:bodyPr/>
        <a:lstStyle/>
        <a:p>
          <a:endParaRPr lang="en-US"/>
        </a:p>
      </dgm:t>
    </dgm:pt>
    <dgm:pt modelId="{B0F110CD-2299-4C78-8A6F-DFBA016E7739}">
      <dgm:prSet/>
      <dgm:spPr/>
      <dgm:t>
        <a:bodyPr/>
        <a:lstStyle/>
        <a:p>
          <a:pPr>
            <a:buFont typeface="Symbol" panose="05050102010706020507" pitchFamily="18" charset="2"/>
            <a:buChar char=""/>
          </a:pPr>
          <a:r>
            <a:rPr lang="en-US"/>
            <a:t>Workplaces throughout workday and at the close of business or between shifts</a:t>
          </a:r>
        </a:p>
      </dgm:t>
    </dgm:pt>
    <dgm:pt modelId="{F2969261-E8FD-4BB0-AAE6-97D9292AAD25}" type="parTrans" cxnId="{2B1EEF21-89D9-40B0-A770-B1303242F44B}">
      <dgm:prSet/>
      <dgm:spPr/>
      <dgm:t>
        <a:bodyPr/>
        <a:lstStyle/>
        <a:p>
          <a:endParaRPr lang="en-US"/>
        </a:p>
      </dgm:t>
    </dgm:pt>
    <dgm:pt modelId="{BDB26A18-E5F4-43D1-816E-DE9F0DE106E6}" type="sibTrans" cxnId="{2B1EEF21-89D9-40B0-A770-B1303242F44B}">
      <dgm:prSet/>
      <dgm:spPr/>
      <dgm:t>
        <a:bodyPr/>
        <a:lstStyle/>
        <a:p>
          <a:endParaRPr lang="en-US"/>
        </a:p>
      </dgm:t>
    </dgm:pt>
    <dgm:pt modelId="{83837B13-9284-4D66-ADAE-4079C770431A}">
      <dgm:prSet/>
      <dgm:spPr/>
      <dgm:t>
        <a:bodyPr/>
        <a:lstStyle/>
        <a:p>
          <a:r>
            <a:rPr lang="en-US" i="1" dirty="0"/>
            <a:t>Limit capacity to meet social distancing guidelines</a:t>
          </a:r>
          <a:endParaRPr lang="en-US" dirty="0"/>
        </a:p>
      </dgm:t>
    </dgm:pt>
    <dgm:pt modelId="{2C2FD255-C5B4-41C1-8B08-71308044A0A6}" type="parTrans" cxnId="{05CE89FC-D8A5-4ADA-9332-F58E8529BCCD}">
      <dgm:prSet/>
      <dgm:spPr/>
      <dgm:t>
        <a:bodyPr/>
        <a:lstStyle/>
        <a:p>
          <a:endParaRPr lang="en-US"/>
        </a:p>
      </dgm:t>
    </dgm:pt>
    <dgm:pt modelId="{CE4D7BFE-8656-4E38-B0F4-74660811F973}" type="sibTrans" cxnId="{05CE89FC-D8A5-4ADA-9332-F58E8529BCCD}">
      <dgm:prSet/>
      <dgm:spPr/>
      <dgm:t>
        <a:bodyPr/>
        <a:lstStyle/>
        <a:p>
          <a:endParaRPr lang="en-US"/>
        </a:p>
      </dgm:t>
    </dgm:pt>
    <dgm:pt modelId="{3B705765-6F78-476B-BBC1-E615DE683CC4}">
      <dgm:prSet/>
      <dgm:spPr/>
      <dgm:t>
        <a:bodyPr/>
        <a:lstStyle/>
        <a:p>
          <a:pPr>
            <a:buFont typeface="Symbol" panose="05050102010706020507" pitchFamily="18" charset="2"/>
            <a:buChar char=""/>
          </a:pPr>
          <a:r>
            <a:rPr lang="en-US" dirty="0"/>
            <a:t>Establish maximum capacity at 50% of fire code</a:t>
          </a:r>
        </a:p>
      </dgm:t>
    </dgm:pt>
    <dgm:pt modelId="{7E6DBD4A-4A63-44EF-8F04-522B16DB1A2D}" type="parTrans" cxnId="{30F2ACB7-C057-4711-B3B1-D0853AB081A8}">
      <dgm:prSet/>
      <dgm:spPr/>
      <dgm:t>
        <a:bodyPr/>
        <a:lstStyle/>
        <a:p>
          <a:endParaRPr lang="en-US"/>
        </a:p>
      </dgm:t>
    </dgm:pt>
    <dgm:pt modelId="{FF0728D5-059A-4401-91C6-7CCD19E1B940}" type="sibTrans" cxnId="{30F2ACB7-C057-4711-B3B1-D0853AB081A8}">
      <dgm:prSet/>
      <dgm:spPr/>
      <dgm:t>
        <a:bodyPr/>
        <a:lstStyle/>
        <a:p>
          <a:endParaRPr lang="en-US"/>
        </a:p>
      </dgm:t>
    </dgm:pt>
    <dgm:pt modelId="{AB2B2519-F39F-4E9C-B24C-C7C017A6806B}">
      <dgm:prSet/>
      <dgm:spPr/>
      <dgm:t>
        <a:bodyPr/>
        <a:lstStyle/>
        <a:p>
          <a:pPr>
            <a:buFont typeface="Symbol" panose="05050102010706020507" pitchFamily="18" charset="2"/>
            <a:buChar char=""/>
          </a:pPr>
          <a:r>
            <a:rPr lang="en-US"/>
            <a:t>And, use appointment setting where possible to limit congestion</a:t>
          </a:r>
        </a:p>
      </dgm:t>
    </dgm:pt>
    <dgm:pt modelId="{7FE0805D-ED26-4EF7-A4DD-5B6CC8F860AE}" type="parTrans" cxnId="{CBC55B8D-5666-41EE-8A56-21BA5F0A720B}">
      <dgm:prSet/>
      <dgm:spPr/>
      <dgm:t>
        <a:bodyPr/>
        <a:lstStyle/>
        <a:p>
          <a:endParaRPr lang="en-US"/>
        </a:p>
      </dgm:t>
    </dgm:pt>
    <dgm:pt modelId="{6C7B813D-B58D-4442-ABDA-8FE8A9DBCC97}" type="sibTrans" cxnId="{CBC55B8D-5666-41EE-8A56-21BA5F0A720B}">
      <dgm:prSet/>
      <dgm:spPr/>
      <dgm:t>
        <a:bodyPr/>
        <a:lstStyle/>
        <a:p>
          <a:endParaRPr lang="en-US"/>
        </a:p>
      </dgm:t>
    </dgm:pt>
    <dgm:pt modelId="{96ED0ACC-5503-4C2B-945E-42E83B8E49FE}" type="pres">
      <dgm:prSet presAssocID="{E0D4FF9A-EA77-48A0-BF60-396EEEF183BF}" presName="Name0" presStyleCnt="0">
        <dgm:presLayoutVars>
          <dgm:dir/>
          <dgm:animLvl val="lvl"/>
          <dgm:resizeHandles val="exact"/>
        </dgm:presLayoutVars>
      </dgm:prSet>
      <dgm:spPr/>
    </dgm:pt>
    <dgm:pt modelId="{4E8E86FA-9D31-4E30-BB94-76E50DDDADDB}" type="pres">
      <dgm:prSet presAssocID="{E5E5D665-F785-42C9-B6C3-303ACEDAA2C4}" presName="linNode" presStyleCnt="0"/>
      <dgm:spPr/>
    </dgm:pt>
    <dgm:pt modelId="{B77A6BD3-ACBA-411D-8F7E-34266B4E65CC}" type="pres">
      <dgm:prSet presAssocID="{E5E5D665-F785-42C9-B6C3-303ACEDAA2C4}" presName="parTx" presStyleLbl="revTx" presStyleIdx="0" presStyleCnt="1">
        <dgm:presLayoutVars>
          <dgm:chMax val="1"/>
          <dgm:bulletEnabled val="1"/>
        </dgm:presLayoutVars>
      </dgm:prSet>
      <dgm:spPr/>
    </dgm:pt>
    <dgm:pt modelId="{596A9DBE-013C-458E-B53F-F41140D66E7E}" type="pres">
      <dgm:prSet presAssocID="{E5E5D665-F785-42C9-B6C3-303ACEDAA2C4}" presName="bracket" presStyleLbl="parChTrans1D1" presStyleIdx="0" presStyleCnt="1"/>
      <dgm:spPr/>
    </dgm:pt>
    <dgm:pt modelId="{0F3F9F73-ED38-482C-AEC4-FF673FDE2DEF}" type="pres">
      <dgm:prSet presAssocID="{E5E5D665-F785-42C9-B6C3-303ACEDAA2C4}" presName="spH" presStyleCnt="0"/>
      <dgm:spPr/>
    </dgm:pt>
    <dgm:pt modelId="{253C66A0-3674-4FBF-9027-1E632ACA0161}" type="pres">
      <dgm:prSet presAssocID="{E5E5D665-F785-42C9-B6C3-303ACEDAA2C4}" presName="desTx" presStyleLbl="node1" presStyleIdx="0" presStyleCnt="1">
        <dgm:presLayoutVars>
          <dgm:bulletEnabled val="1"/>
        </dgm:presLayoutVars>
      </dgm:prSet>
      <dgm:spPr/>
    </dgm:pt>
  </dgm:ptLst>
  <dgm:cxnLst>
    <dgm:cxn modelId="{79390903-859E-497E-8E53-ACA7798AAFB7}" type="presOf" srcId="{A553FEE2-E3C4-4E97-9618-846D25222DA0}" destId="{253C66A0-3674-4FBF-9027-1E632ACA0161}" srcOrd="0" destOrd="3" presId="urn:diagrams.loki3.com/BracketList"/>
    <dgm:cxn modelId="{DAB8200C-5FFA-4441-9688-36ACDF85B0AC}" srcId="{E5E5D665-F785-42C9-B6C3-303ACEDAA2C4}" destId="{16B2CCC0-EDE2-4451-A43D-577862CEF380}" srcOrd="1" destOrd="0" parTransId="{FEA05E4D-5DA1-4DA6-BD35-272B19130B4B}" sibTransId="{ED5A4AE0-A312-438C-8A3B-A7E83097A4C4}"/>
    <dgm:cxn modelId="{DDA6580C-AD95-4AAA-B38A-F46EDB7F537E}" type="presOf" srcId="{AB2B2519-F39F-4E9C-B24C-C7C017A6806B}" destId="{253C66A0-3674-4FBF-9027-1E632ACA0161}" srcOrd="0" destOrd="10" presId="urn:diagrams.loki3.com/BracketList"/>
    <dgm:cxn modelId="{FCC08E18-9CD0-47A3-9C59-57758B1D874A}" type="presOf" srcId="{E5E5D665-F785-42C9-B6C3-303ACEDAA2C4}" destId="{B77A6BD3-ACBA-411D-8F7E-34266B4E65CC}" srcOrd="0" destOrd="0" presId="urn:diagrams.loki3.com/BracketList"/>
    <dgm:cxn modelId="{2B1EEF21-89D9-40B0-A770-B1303242F44B}" srcId="{2F0F3ECF-2AD7-4821-AE57-3D50BB5D62AB}" destId="{B0F110CD-2299-4C78-8A6F-DFBA016E7739}" srcOrd="0" destOrd="0" parTransId="{F2969261-E8FD-4BB0-AAE6-97D9292AAD25}" sibTransId="{BDB26A18-E5F4-43D1-816E-DE9F0DE106E6}"/>
    <dgm:cxn modelId="{0122BE23-AEEF-4755-9336-16FCE7E61518}" srcId="{E5E5D665-F785-42C9-B6C3-303ACEDAA2C4}" destId="{2E857D81-6C86-44B2-B341-6237B9FB1DAB}" srcOrd="0" destOrd="0" parTransId="{7C00FC2D-9666-4567-AFDC-885E0473DB41}" sibTransId="{CF16EF62-0E73-4118-B4FF-41B1D5A97EC2}"/>
    <dgm:cxn modelId="{7E42292C-D7BC-4A4F-ADD2-F0D508268790}" type="presOf" srcId="{3154AC23-F772-492C-B17D-EED1A5B7AAE6}" destId="{253C66A0-3674-4FBF-9027-1E632ACA0161}" srcOrd="0" destOrd="4" presId="urn:diagrams.loki3.com/BracketList"/>
    <dgm:cxn modelId="{F2227932-3496-4765-B486-E07F1F28F51D}" type="presOf" srcId="{2F0F3ECF-2AD7-4821-AE57-3D50BB5D62AB}" destId="{253C66A0-3674-4FBF-9027-1E632ACA0161}" srcOrd="0" destOrd="6" presId="urn:diagrams.loki3.com/BracketList"/>
    <dgm:cxn modelId="{1B5AF73D-A3D6-4682-B74C-CEAE9610F3EC}" type="presOf" srcId="{B0F110CD-2299-4C78-8A6F-DFBA016E7739}" destId="{253C66A0-3674-4FBF-9027-1E632ACA0161}" srcOrd="0" destOrd="7" presId="urn:diagrams.loki3.com/BracketList"/>
    <dgm:cxn modelId="{7BEEC95F-E875-4E00-934A-0296730BF863}" srcId="{E5E5D665-F785-42C9-B6C3-303ACEDAA2C4}" destId="{3154AC23-F772-492C-B17D-EED1A5B7AAE6}" srcOrd="2" destOrd="0" parTransId="{8C893A91-2374-45FA-B103-8AB20183A8BD}" sibTransId="{BC801AFF-B4DE-45C1-ADD4-67A128A2242B}"/>
    <dgm:cxn modelId="{F6CDE645-F4F3-4213-8B51-D5139F11633B}" srcId="{2E857D81-6C86-44B2-B341-6237B9FB1DAB}" destId="{1319D0DC-F757-41BA-8746-176F6BFDE3E2}" srcOrd="0" destOrd="0" parTransId="{0BFB8BEF-651D-4A75-A4FC-8920BC5EAD6A}" sibTransId="{07FAD3FB-4E9E-41CA-9F7B-B6AAD2EE93CD}"/>
    <dgm:cxn modelId="{D27ECF66-2CE0-47B9-A8FD-97A6FF372EA5}" srcId="{16B2CCC0-EDE2-4451-A43D-577862CEF380}" destId="{A553FEE2-E3C4-4E97-9618-846D25222DA0}" srcOrd="0" destOrd="0" parTransId="{801A2F2A-C517-4B8C-86BF-8F115F60B04D}" sibTransId="{906504A9-A7D1-48FE-BE75-46711A81B51C}"/>
    <dgm:cxn modelId="{E623AB73-A918-4706-82F6-779D493F7AAD}" type="presOf" srcId="{83E82F5A-A078-4A41-858B-E36CC771480F}" destId="{253C66A0-3674-4FBF-9027-1E632ACA0161}" srcOrd="0" destOrd="5" presId="urn:diagrams.loki3.com/BracketList"/>
    <dgm:cxn modelId="{28528679-B40E-46A4-B3E1-D3A103C350DE}" srcId="{3154AC23-F772-492C-B17D-EED1A5B7AAE6}" destId="{83E82F5A-A078-4A41-858B-E36CC771480F}" srcOrd="0" destOrd="0" parTransId="{66E87AE2-0692-41E7-BF9F-B2833CDA148B}" sibTransId="{3238C866-2DCF-4456-80F5-7E3FF0A7AA1F}"/>
    <dgm:cxn modelId="{65F52D86-F0C7-4FAE-B2D3-D36AF7736155}" type="presOf" srcId="{3B705765-6F78-476B-BBC1-E615DE683CC4}" destId="{253C66A0-3674-4FBF-9027-1E632ACA0161}" srcOrd="0" destOrd="9" presId="urn:diagrams.loki3.com/BracketList"/>
    <dgm:cxn modelId="{CBC55B8D-5666-41EE-8A56-21BA5F0A720B}" srcId="{83837B13-9284-4D66-ADAE-4079C770431A}" destId="{AB2B2519-F39F-4E9C-B24C-C7C017A6806B}" srcOrd="1" destOrd="0" parTransId="{7FE0805D-ED26-4EF7-A4DD-5B6CC8F860AE}" sibTransId="{6C7B813D-B58D-4442-ABDA-8FE8A9DBCC97}"/>
    <dgm:cxn modelId="{827AFE9F-C5E7-4970-85C7-F996AE36D6E6}" type="presOf" srcId="{E0D4FF9A-EA77-48A0-BF60-396EEEF183BF}" destId="{96ED0ACC-5503-4C2B-945E-42E83B8E49FE}" srcOrd="0" destOrd="0" presId="urn:diagrams.loki3.com/BracketList"/>
    <dgm:cxn modelId="{30F2ACB7-C057-4711-B3B1-D0853AB081A8}" srcId="{83837B13-9284-4D66-ADAE-4079C770431A}" destId="{3B705765-6F78-476B-BBC1-E615DE683CC4}" srcOrd="0" destOrd="0" parTransId="{7E6DBD4A-4A63-44EF-8F04-522B16DB1A2D}" sibTransId="{FF0728D5-059A-4401-91C6-7CCD19E1B940}"/>
    <dgm:cxn modelId="{0207A5C1-5B67-49EF-B46F-381D29D5E443}" type="presOf" srcId="{2E857D81-6C86-44B2-B341-6237B9FB1DAB}" destId="{253C66A0-3674-4FBF-9027-1E632ACA0161}" srcOrd="0" destOrd="0" presId="urn:diagrams.loki3.com/BracketList"/>
    <dgm:cxn modelId="{15C9D0D2-4047-4D66-9F5D-245567E38868}" type="presOf" srcId="{83837B13-9284-4D66-ADAE-4079C770431A}" destId="{253C66A0-3674-4FBF-9027-1E632ACA0161}" srcOrd="0" destOrd="8" presId="urn:diagrams.loki3.com/BracketList"/>
    <dgm:cxn modelId="{6374AEE7-E1CD-45BA-9608-86BF3DA1AC17}" srcId="{E5E5D665-F785-42C9-B6C3-303ACEDAA2C4}" destId="{2F0F3ECF-2AD7-4821-AE57-3D50BB5D62AB}" srcOrd="3" destOrd="0" parTransId="{65786C64-BE1C-42DD-9C6A-6489D2284FB4}" sibTransId="{9A5B2E10-DC20-4E2F-A5D0-442A95F3887B}"/>
    <dgm:cxn modelId="{B0CAF9EC-2427-41CB-8D7E-E5D8E9D2CB3A}" type="presOf" srcId="{1319D0DC-F757-41BA-8746-176F6BFDE3E2}" destId="{253C66A0-3674-4FBF-9027-1E632ACA0161}" srcOrd="0" destOrd="1" presId="urn:diagrams.loki3.com/BracketList"/>
    <dgm:cxn modelId="{11863BFB-AF89-4171-8F5F-1DB33318629F}" srcId="{E0D4FF9A-EA77-48A0-BF60-396EEEF183BF}" destId="{E5E5D665-F785-42C9-B6C3-303ACEDAA2C4}" srcOrd="0" destOrd="0" parTransId="{DF9B8E90-F3CB-40AE-A920-6107BB4182C9}" sibTransId="{97FD91D8-0A51-46D0-A650-F0FEDFC58386}"/>
    <dgm:cxn modelId="{05CE89FC-D8A5-4ADA-9332-F58E8529BCCD}" srcId="{E5E5D665-F785-42C9-B6C3-303ACEDAA2C4}" destId="{83837B13-9284-4D66-ADAE-4079C770431A}" srcOrd="4" destOrd="0" parTransId="{2C2FD255-C5B4-41C1-8B08-71308044A0A6}" sibTransId="{CE4D7BFE-8656-4E38-B0F4-74660811F973}"/>
    <dgm:cxn modelId="{0B5FC8FE-4CD5-4942-983D-745F4EF59830}" type="presOf" srcId="{16B2CCC0-EDE2-4451-A43D-577862CEF380}" destId="{253C66A0-3674-4FBF-9027-1E632ACA0161}" srcOrd="0" destOrd="2" presId="urn:diagrams.loki3.com/BracketList"/>
    <dgm:cxn modelId="{26285CF3-F27E-4798-8960-9C354A1AEDCF}" type="presParOf" srcId="{96ED0ACC-5503-4C2B-945E-42E83B8E49FE}" destId="{4E8E86FA-9D31-4E30-BB94-76E50DDDADDB}" srcOrd="0" destOrd="0" presId="urn:diagrams.loki3.com/BracketList"/>
    <dgm:cxn modelId="{3C664926-B0B2-48F1-819A-CAAC68AB3420}" type="presParOf" srcId="{4E8E86FA-9D31-4E30-BB94-76E50DDDADDB}" destId="{B77A6BD3-ACBA-411D-8F7E-34266B4E65CC}" srcOrd="0" destOrd="0" presId="urn:diagrams.loki3.com/BracketList"/>
    <dgm:cxn modelId="{44D7119A-D9EC-4547-A0AA-A5BE87484254}" type="presParOf" srcId="{4E8E86FA-9D31-4E30-BB94-76E50DDDADDB}" destId="{596A9DBE-013C-458E-B53F-F41140D66E7E}" srcOrd="1" destOrd="0" presId="urn:diagrams.loki3.com/BracketList"/>
    <dgm:cxn modelId="{90F8264C-1BB6-40D7-B8FC-8DE0FC189C20}" type="presParOf" srcId="{4E8E86FA-9D31-4E30-BB94-76E50DDDADDB}" destId="{0F3F9F73-ED38-482C-AEC4-FF673FDE2DEF}" srcOrd="2" destOrd="0" presId="urn:diagrams.loki3.com/BracketList"/>
    <dgm:cxn modelId="{D2C47362-49DA-47C9-AB8B-FCA8CFE0D6BF}" type="presParOf" srcId="{4E8E86FA-9D31-4E30-BB94-76E50DDDADDB}" destId="{253C66A0-3674-4FBF-9027-1E632ACA0161}"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8FDEE30-BDBD-481C-9163-EFDF7B9F28D2}" type="doc">
      <dgm:prSet loTypeId="urn:microsoft.com/office/officeart/2011/layout/InterconnectedBlockProcess" loCatId="process" qsTypeId="urn:microsoft.com/office/officeart/2005/8/quickstyle/simple1" qsCatId="simple" csTypeId="urn:microsoft.com/office/officeart/2005/8/colors/accent1_2" csCatId="accent1" phldr="1"/>
      <dgm:spPr/>
      <dgm:t>
        <a:bodyPr/>
        <a:lstStyle/>
        <a:p>
          <a:endParaRPr lang="en-US"/>
        </a:p>
      </dgm:t>
    </dgm:pt>
    <dgm:pt modelId="{B30285A2-36F7-4976-8CAD-02BA673A3EB6}">
      <dgm:prSet phldrT="[Text]"/>
      <dgm:spPr/>
      <dgm:t>
        <a:bodyPr/>
        <a:lstStyle/>
        <a:p>
          <a:r>
            <a:rPr lang="en-US" dirty="0"/>
            <a:t>Depth of Market Disruption</a:t>
          </a:r>
        </a:p>
      </dgm:t>
    </dgm:pt>
    <dgm:pt modelId="{F2E7B676-B943-4839-A5C8-664E2511AE5B}" type="parTrans" cxnId="{A3D895F9-E750-43EE-922B-3DFBECAD8442}">
      <dgm:prSet/>
      <dgm:spPr/>
      <dgm:t>
        <a:bodyPr/>
        <a:lstStyle/>
        <a:p>
          <a:endParaRPr lang="en-US"/>
        </a:p>
      </dgm:t>
    </dgm:pt>
    <dgm:pt modelId="{A8C18752-D734-466B-B82A-6142CAB1ABD1}" type="sibTrans" cxnId="{A3D895F9-E750-43EE-922B-3DFBECAD8442}">
      <dgm:prSet/>
      <dgm:spPr/>
      <dgm:t>
        <a:bodyPr/>
        <a:lstStyle/>
        <a:p>
          <a:endParaRPr lang="en-US"/>
        </a:p>
      </dgm:t>
    </dgm:pt>
    <dgm:pt modelId="{8F7B7B23-829E-46D6-AC0A-73078DA5B868}">
      <dgm:prSet phldrT="[Text]"/>
      <dgm:spPr/>
      <dgm:t>
        <a:bodyPr/>
        <a:lstStyle/>
        <a:p>
          <a:r>
            <a:rPr lang="en-US" dirty="0"/>
            <a:t>Preparation of  workplace</a:t>
          </a:r>
        </a:p>
      </dgm:t>
    </dgm:pt>
    <dgm:pt modelId="{F88FD795-44A4-45F3-9256-9400C4D94427}" type="parTrans" cxnId="{96A3700C-1A63-4AF1-8CB9-B5386A69DEE7}">
      <dgm:prSet/>
      <dgm:spPr/>
      <dgm:t>
        <a:bodyPr/>
        <a:lstStyle/>
        <a:p>
          <a:endParaRPr lang="en-US"/>
        </a:p>
      </dgm:t>
    </dgm:pt>
    <dgm:pt modelId="{23F0A86F-927B-4B74-9436-A8EC1904A96A}" type="sibTrans" cxnId="{96A3700C-1A63-4AF1-8CB9-B5386A69DEE7}">
      <dgm:prSet/>
      <dgm:spPr/>
      <dgm:t>
        <a:bodyPr/>
        <a:lstStyle/>
        <a:p>
          <a:endParaRPr lang="en-US"/>
        </a:p>
      </dgm:t>
    </dgm:pt>
    <dgm:pt modelId="{1F37D618-89A6-4D4E-B148-B634DEAA6971}">
      <dgm:prSet phldrT="[Text]"/>
      <dgm:spPr/>
      <dgm:t>
        <a:bodyPr/>
        <a:lstStyle/>
        <a:p>
          <a:r>
            <a:rPr lang="en-US" dirty="0"/>
            <a:t>Length of Market Disruption</a:t>
          </a:r>
        </a:p>
      </dgm:t>
    </dgm:pt>
    <dgm:pt modelId="{1D8CD70B-4FDF-49D4-BBE7-5CC949A253AC}" type="parTrans" cxnId="{858E0ED7-59E3-462E-8962-5E7062305C74}">
      <dgm:prSet/>
      <dgm:spPr/>
      <dgm:t>
        <a:bodyPr/>
        <a:lstStyle/>
        <a:p>
          <a:endParaRPr lang="en-US"/>
        </a:p>
      </dgm:t>
    </dgm:pt>
    <dgm:pt modelId="{11A69553-FF59-4C45-A30B-4F28F89FAB4A}" type="sibTrans" cxnId="{858E0ED7-59E3-462E-8962-5E7062305C74}">
      <dgm:prSet/>
      <dgm:spPr/>
      <dgm:t>
        <a:bodyPr/>
        <a:lstStyle/>
        <a:p>
          <a:endParaRPr lang="en-US"/>
        </a:p>
      </dgm:t>
    </dgm:pt>
    <dgm:pt modelId="{5722BFBA-4477-420E-95C8-65CAF832E70F}">
      <dgm:prSet phldrT="[Text]"/>
      <dgm:spPr/>
      <dgm:t>
        <a:bodyPr/>
        <a:lstStyle/>
        <a:p>
          <a:r>
            <a:rPr lang="en-US" dirty="0"/>
            <a:t>Increase or decline of COVID 19 cases</a:t>
          </a:r>
        </a:p>
      </dgm:t>
    </dgm:pt>
    <dgm:pt modelId="{6D47C14D-D8E9-4BAA-B652-7F302D3CF69E}" type="parTrans" cxnId="{920D2688-791E-4950-B6F8-8557B25F3FC6}">
      <dgm:prSet/>
      <dgm:spPr/>
      <dgm:t>
        <a:bodyPr/>
        <a:lstStyle/>
        <a:p>
          <a:endParaRPr lang="en-US"/>
        </a:p>
      </dgm:t>
    </dgm:pt>
    <dgm:pt modelId="{773F03CC-192F-43E0-9399-A87D5D1FEAC7}" type="sibTrans" cxnId="{920D2688-791E-4950-B6F8-8557B25F3FC6}">
      <dgm:prSet/>
      <dgm:spPr/>
      <dgm:t>
        <a:bodyPr/>
        <a:lstStyle/>
        <a:p>
          <a:endParaRPr lang="en-US"/>
        </a:p>
      </dgm:t>
    </dgm:pt>
    <dgm:pt modelId="{67A62C96-1283-4D95-95A7-A5535E9EF24A}">
      <dgm:prSet phldrT="[Text]"/>
      <dgm:spPr/>
      <dgm:t>
        <a:bodyPr/>
        <a:lstStyle/>
        <a:p>
          <a:r>
            <a:rPr lang="en-US" dirty="0"/>
            <a:t>Shape of Market Recovery</a:t>
          </a:r>
        </a:p>
      </dgm:t>
    </dgm:pt>
    <dgm:pt modelId="{62A99D0C-C95C-4834-B8DC-A979C096F34A}" type="parTrans" cxnId="{44BDF095-FC4F-4812-999A-52BC628E3D64}">
      <dgm:prSet/>
      <dgm:spPr/>
      <dgm:t>
        <a:bodyPr/>
        <a:lstStyle/>
        <a:p>
          <a:endParaRPr lang="en-US"/>
        </a:p>
      </dgm:t>
    </dgm:pt>
    <dgm:pt modelId="{CF9863C2-9650-461A-9A11-60A90DB0A43C}" type="sibTrans" cxnId="{44BDF095-FC4F-4812-999A-52BC628E3D64}">
      <dgm:prSet/>
      <dgm:spPr/>
      <dgm:t>
        <a:bodyPr/>
        <a:lstStyle/>
        <a:p>
          <a:endParaRPr lang="en-US"/>
        </a:p>
      </dgm:t>
    </dgm:pt>
    <dgm:pt modelId="{D7B9CB61-9F23-475C-AB15-D8AB416DC84D}">
      <dgm:prSet phldrT="[Text]"/>
      <dgm:spPr/>
      <dgm:t>
        <a:bodyPr/>
        <a:lstStyle/>
        <a:p>
          <a:r>
            <a:rPr lang="en-US" dirty="0"/>
            <a:t>Integration of data driven public health policy with private sector economic activation</a:t>
          </a:r>
        </a:p>
      </dgm:t>
    </dgm:pt>
    <dgm:pt modelId="{1FE60E81-BC05-4184-B829-D849793142F4}" type="parTrans" cxnId="{26AD4F36-A1ED-4CA2-833F-006B52DD074E}">
      <dgm:prSet/>
      <dgm:spPr/>
      <dgm:t>
        <a:bodyPr/>
        <a:lstStyle/>
        <a:p>
          <a:endParaRPr lang="en-US"/>
        </a:p>
      </dgm:t>
    </dgm:pt>
    <dgm:pt modelId="{254B4CA1-87BB-482F-A984-EDC28CD3D433}" type="sibTrans" cxnId="{26AD4F36-A1ED-4CA2-833F-006B52DD074E}">
      <dgm:prSet/>
      <dgm:spPr/>
      <dgm:t>
        <a:bodyPr/>
        <a:lstStyle/>
        <a:p>
          <a:endParaRPr lang="en-US"/>
        </a:p>
      </dgm:t>
    </dgm:pt>
    <dgm:pt modelId="{053CE01F-001F-4373-A816-B53956E68D22}">
      <dgm:prSet phldrT="[Text]"/>
      <dgm:spPr/>
      <dgm:t>
        <a:bodyPr/>
        <a:lstStyle/>
        <a:p>
          <a:r>
            <a:rPr lang="en-US" dirty="0"/>
            <a:t>COVID 19 cases at company</a:t>
          </a:r>
        </a:p>
      </dgm:t>
    </dgm:pt>
    <dgm:pt modelId="{E87AF372-6DD0-4EB3-A753-B8121A48EC8C}" type="parTrans" cxnId="{CE00A6D8-47B0-4179-AC52-CD6DCBA40E1E}">
      <dgm:prSet/>
      <dgm:spPr/>
      <dgm:t>
        <a:bodyPr/>
        <a:lstStyle/>
        <a:p>
          <a:endParaRPr lang="en-US"/>
        </a:p>
      </dgm:t>
    </dgm:pt>
    <dgm:pt modelId="{E1852732-D088-4737-A42F-52FB96E345E0}" type="sibTrans" cxnId="{CE00A6D8-47B0-4179-AC52-CD6DCBA40E1E}">
      <dgm:prSet/>
      <dgm:spPr/>
      <dgm:t>
        <a:bodyPr/>
        <a:lstStyle/>
        <a:p>
          <a:endParaRPr lang="en-US"/>
        </a:p>
      </dgm:t>
    </dgm:pt>
    <dgm:pt modelId="{26A70160-36D8-4349-A27D-08BBDAD384D2}">
      <dgm:prSet phldrT="[Text]"/>
      <dgm:spPr/>
      <dgm:t>
        <a:bodyPr/>
        <a:lstStyle/>
        <a:p>
          <a:r>
            <a:rPr lang="en-US" dirty="0"/>
            <a:t>Location of company COVID 19 cases</a:t>
          </a:r>
        </a:p>
      </dgm:t>
    </dgm:pt>
    <dgm:pt modelId="{55167E4B-7C89-4FC9-8A24-CDDA62E89DD3}" type="parTrans" cxnId="{AF2B6A61-7B6A-46D8-96CF-FF26D7A41181}">
      <dgm:prSet/>
      <dgm:spPr/>
      <dgm:t>
        <a:bodyPr/>
        <a:lstStyle/>
        <a:p>
          <a:endParaRPr lang="en-US"/>
        </a:p>
      </dgm:t>
    </dgm:pt>
    <dgm:pt modelId="{76903FEC-132E-4632-80E3-2A10F683915E}" type="sibTrans" cxnId="{AF2B6A61-7B6A-46D8-96CF-FF26D7A41181}">
      <dgm:prSet/>
      <dgm:spPr/>
      <dgm:t>
        <a:bodyPr/>
        <a:lstStyle/>
        <a:p>
          <a:endParaRPr lang="en-US"/>
        </a:p>
      </dgm:t>
    </dgm:pt>
    <dgm:pt modelId="{0232CEAB-203D-4BE6-A114-97239D3F4BBE}">
      <dgm:prSet phldrT="[Text]"/>
      <dgm:spPr/>
      <dgm:t>
        <a:bodyPr/>
        <a:lstStyle/>
        <a:p>
          <a:r>
            <a:rPr lang="en-US" dirty="0"/>
            <a:t>Customer market demand</a:t>
          </a:r>
        </a:p>
      </dgm:t>
    </dgm:pt>
    <dgm:pt modelId="{98F303C2-C13B-463C-B7D6-828095017B07}" type="parTrans" cxnId="{5ED12E01-4F68-4C72-81F5-2865967EB8C7}">
      <dgm:prSet/>
      <dgm:spPr/>
      <dgm:t>
        <a:bodyPr/>
        <a:lstStyle/>
        <a:p>
          <a:endParaRPr lang="en-US"/>
        </a:p>
      </dgm:t>
    </dgm:pt>
    <dgm:pt modelId="{41FD3C5F-6699-4390-8FF9-F55A1F1D08A4}" type="sibTrans" cxnId="{5ED12E01-4F68-4C72-81F5-2865967EB8C7}">
      <dgm:prSet/>
      <dgm:spPr/>
      <dgm:t>
        <a:bodyPr/>
        <a:lstStyle/>
        <a:p>
          <a:endParaRPr lang="en-US"/>
        </a:p>
      </dgm:t>
    </dgm:pt>
    <dgm:pt modelId="{160D0F3F-FE1F-4A0D-BF66-84CAE477D769}">
      <dgm:prSet phldrT="[Text]"/>
      <dgm:spPr/>
      <dgm:t>
        <a:bodyPr/>
        <a:lstStyle/>
        <a:p>
          <a:r>
            <a:rPr lang="en-US" dirty="0"/>
            <a:t>Hospital preparedness</a:t>
          </a:r>
        </a:p>
      </dgm:t>
    </dgm:pt>
    <dgm:pt modelId="{AC059596-69A0-40AC-BAD0-F6F2F04077A6}" type="parTrans" cxnId="{55A48273-CA67-4BF3-84CE-CCE3AFBFDF0E}">
      <dgm:prSet/>
      <dgm:spPr/>
      <dgm:t>
        <a:bodyPr/>
        <a:lstStyle/>
        <a:p>
          <a:endParaRPr lang="en-US"/>
        </a:p>
      </dgm:t>
    </dgm:pt>
    <dgm:pt modelId="{BF276BC3-47BB-4667-8DA3-B59CDFFC86B0}" type="sibTrans" cxnId="{55A48273-CA67-4BF3-84CE-CCE3AFBFDF0E}">
      <dgm:prSet/>
      <dgm:spPr/>
      <dgm:t>
        <a:bodyPr/>
        <a:lstStyle/>
        <a:p>
          <a:endParaRPr lang="en-US"/>
        </a:p>
      </dgm:t>
    </dgm:pt>
    <dgm:pt modelId="{9E531139-8FA7-4423-AB11-7B32B4503B4F}">
      <dgm:prSet phldrT="[Text]"/>
      <dgm:spPr/>
      <dgm:t>
        <a:bodyPr/>
        <a:lstStyle/>
        <a:p>
          <a:r>
            <a:rPr lang="en-US" dirty="0"/>
            <a:t>Availability of therapies</a:t>
          </a:r>
        </a:p>
      </dgm:t>
    </dgm:pt>
    <dgm:pt modelId="{684BD718-F7FD-4E43-8C8B-668B996F4088}" type="parTrans" cxnId="{FBBA5E04-B422-42DF-9B21-9A088CA99583}">
      <dgm:prSet/>
      <dgm:spPr/>
      <dgm:t>
        <a:bodyPr/>
        <a:lstStyle/>
        <a:p>
          <a:endParaRPr lang="en-US"/>
        </a:p>
      </dgm:t>
    </dgm:pt>
    <dgm:pt modelId="{33263537-7F4F-4FFF-A4DE-7785AA6C5675}" type="sibTrans" cxnId="{FBBA5E04-B422-42DF-9B21-9A088CA99583}">
      <dgm:prSet/>
      <dgm:spPr/>
      <dgm:t>
        <a:bodyPr/>
        <a:lstStyle/>
        <a:p>
          <a:endParaRPr lang="en-US"/>
        </a:p>
      </dgm:t>
    </dgm:pt>
    <dgm:pt modelId="{0ED583EA-0E46-482C-AE61-5F7996F31CB0}">
      <dgm:prSet phldrT="[Text]"/>
      <dgm:spPr/>
      <dgm:t>
        <a:bodyPr/>
        <a:lstStyle/>
        <a:p>
          <a:r>
            <a:rPr lang="en-US" dirty="0"/>
            <a:t>Late customer payments</a:t>
          </a:r>
        </a:p>
      </dgm:t>
    </dgm:pt>
    <dgm:pt modelId="{EE1163CB-6087-404D-A303-95FCC30A1FF1}" type="parTrans" cxnId="{ED88CA8B-B0CB-4A77-8F19-5393B29F09B0}">
      <dgm:prSet/>
      <dgm:spPr/>
      <dgm:t>
        <a:bodyPr/>
        <a:lstStyle/>
        <a:p>
          <a:endParaRPr lang="en-US"/>
        </a:p>
      </dgm:t>
    </dgm:pt>
    <dgm:pt modelId="{C001A777-BA16-4526-9646-DEA464DF7C67}" type="sibTrans" cxnId="{ED88CA8B-B0CB-4A77-8F19-5393B29F09B0}">
      <dgm:prSet/>
      <dgm:spPr/>
      <dgm:t>
        <a:bodyPr/>
        <a:lstStyle/>
        <a:p>
          <a:endParaRPr lang="en-US"/>
        </a:p>
      </dgm:t>
    </dgm:pt>
    <dgm:pt modelId="{DC8C17A6-100A-4191-A34A-8709FB7FE719}">
      <dgm:prSet phldrT="[Text]"/>
      <dgm:spPr/>
      <dgm:t>
        <a:bodyPr/>
        <a:lstStyle/>
        <a:p>
          <a:r>
            <a:rPr lang="en-US" dirty="0"/>
            <a:t>Access to capital</a:t>
          </a:r>
        </a:p>
      </dgm:t>
    </dgm:pt>
    <dgm:pt modelId="{9C629902-232E-480E-8FFE-76D0E724E6DA}" type="parTrans" cxnId="{FDEBB06E-7DDE-4D95-9B08-D412C511893E}">
      <dgm:prSet/>
      <dgm:spPr/>
      <dgm:t>
        <a:bodyPr/>
        <a:lstStyle/>
        <a:p>
          <a:endParaRPr lang="en-US"/>
        </a:p>
      </dgm:t>
    </dgm:pt>
    <dgm:pt modelId="{F221AE34-0A95-498B-AC21-379C3F942A24}" type="sibTrans" cxnId="{FDEBB06E-7DDE-4D95-9B08-D412C511893E}">
      <dgm:prSet/>
      <dgm:spPr/>
      <dgm:t>
        <a:bodyPr/>
        <a:lstStyle/>
        <a:p>
          <a:endParaRPr lang="en-US"/>
        </a:p>
      </dgm:t>
    </dgm:pt>
    <dgm:pt modelId="{74499F8C-47D9-4E99-B44C-A872C5E92501}">
      <dgm:prSet phldrT="[Text]"/>
      <dgm:spPr/>
      <dgm:t>
        <a:bodyPr/>
        <a:lstStyle/>
        <a:p>
          <a:r>
            <a:rPr lang="en-US" dirty="0"/>
            <a:t>Availability of rapid testing technology for health care providers and companies</a:t>
          </a:r>
        </a:p>
      </dgm:t>
    </dgm:pt>
    <dgm:pt modelId="{55A24A8D-FC78-4064-A610-F3D2EB003C1C}" type="parTrans" cxnId="{34149A1F-E8D9-4B65-84F7-9AC5701082E9}">
      <dgm:prSet/>
      <dgm:spPr/>
      <dgm:t>
        <a:bodyPr/>
        <a:lstStyle/>
        <a:p>
          <a:endParaRPr lang="en-US"/>
        </a:p>
      </dgm:t>
    </dgm:pt>
    <dgm:pt modelId="{41BC659A-3569-4403-A865-7BBB4552555E}" type="sibTrans" cxnId="{34149A1F-E8D9-4B65-84F7-9AC5701082E9}">
      <dgm:prSet/>
      <dgm:spPr/>
      <dgm:t>
        <a:bodyPr/>
        <a:lstStyle/>
        <a:p>
          <a:endParaRPr lang="en-US"/>
        </a:p>
      </dgm:t>
    </dgm:pt>
    <dgm:pt modelId="{EA25B25C-9E02-40DD-BDCA-1BB32F3D6F53}">
      <dgm:prSet phldrT="[Text]"/>
      <dgm:spPr/>
      <dgm:t>
        <a:bodyPr/>
        <a:lstStyle/>
        <a:p>
          <a:r>
            <a:rPr lang="en-US" dirty="0"/>
            <a:t>Re-establishment of consumer confidence </a:t>
          </a:r>
        </a:p>
      </dgm:t>
    </dgm:pt>
    <dgm:pt modelId="{CCBB7122-116D-49ED-B707-6CD92E8C953E}" type="parTrans" cxnId="{B3C78FC5-1F97-4272-A0F7-33DCBBE3985F}">
      <dgm:prSet/>
      <dgm:spPr/>
      <dgm:t>
        <a:bodyPr/>
        <a:lstStyle/>
        <a:p>
          <a:endParaRPr lang="en-US"/>
        </a:p>
      </dgm:t>
    </dgm:pt>
    <dgm:pt modelId="{0E9B136E-DB5B-4C8B-B126-4C1647FD4C8C}" type="sibTrans" cxnId="{B3C78FC5-1F97-4272-A0F7-33DCBBE3985F}">
      <dgm:prSet/>
      <dgm:spPr/>
      <dgm:t>
        <a:bodyPr/>
        <a:lstStyle/>
        <a:p>
          <a:endParaRPr lang="en-US"/>
        </a:p>
      </dgm:t>
    </dgm:pt>
    <dgm:pt modelId="{C03340CC-76F9-4025-8877-DC225E737E26}">
      <dgm:prSet phldrT="[Text]"/>
      <dgm:spPr/>
      <dgm:t>
        <a:bodyPr/>
        <a:lstStyle/>
        <a:p>
          <a:r>
            <a:rPr lang="en-US" dirty="0"/>
            <a:t>Impact of on-going public health regulations</a:t>
          </a:r>
        </a:p>
      </dgm:t>
    </dgm:pt>
    <dgm:pt modelId="{401D110B-5D5C-4582-AA71-F9F37F4213A2}" type="parTrans" cxnId="{6514F0E6-B26D-4112-B6A7-BEB742C05F96}">
      <dgm:prSet/>
      <dgm:spPr/>
      <dgm:t>
        <a:bodyPr/>
        <a:lstStyle/>
        <a:p>
          <a:endParaRPr lang="en-US"/>
        </a:p>
      </dgm:t>
    </dgm:pt>
    <dgm:pt modelId="{B869E008-F54F-4C2B-8853-E1289162A17B}" type="sibTrans" cxnId="{6514F0E6-B26D-4112-B6A7-BEB742C05F96}">
      <dgm:prSet/>
      <dgm:spPr/>
      <dgm:t>
        <a:bodyPr/>
        <a:lstStyle/>
        <a:p>
          <a:endParaRPr lang="en-US"/>
        </a:p>
      </dgm:t>
    </dgm:pt>
    <dgm:pt modelId="{B3F24388-1A33-4A13-A225-211214315FAC}" type="pres">
      <dgm:prSet presAssocID="{B8FDEE30-BDBD-481C-9163-EFDF7B9F28D2}" presName="Name0" presStyleCnt="0">
        <dgm:presLayoutVars>
          <dgm:chMax val="7"/>
          <dgm:chPref val="5"/>
          <dgm:dir/>
          <dgm:animOne val="branch"/>
          <dgm:animLvl val="lvl"/>
        </dgm:presLayoutVars>
      </dgm:prSet>
      <dgm:spPr/>
    </dgm:pt>
    <dgm:pt modelId="{3C7AEA5C-232D-4DF2-8053-16BDCA810E9D}" type="pres">
      <dgm:prSet presAssocID="{67A62C96-1283-4D95-95A7-A5535E9EF24A}" presName="ChildAccent3" presStyleCnt="0"/>
      <dgm:spPr/>
    </dgm:pt>
    <dgm:pt modelId="{684CC601-884C-4285-9B7D-303DFB778C5D}" type="pres">
      <dgm:prSet presAssocID="{67A62C96-1283-4D95-95A7-A5535E9EF24A}" presName="ChildAccent" presStyleLbl="alignImgPlace1" presStyleIdx="0" presStyleCnt="3"/>
      <dgm:spPr/>
    </dgm:pt>
    <dgm:pt modelId="{A4835B09-B514-43DB-B71D-5124C624A727}" type="pres">
      <dgm:prSet presAssocID="{67A62C96-1283-4D95-95A7-A5535E9EF24A}" presName="Child3" presStyleLbl="revTx" presStyleIdx="0" presStyleCnt="0">
        <dgm:presLayoutVars>
          <dgm:chMax val="0"/>
          <dgm:chPref val="0"/>
          <dgm:bulletEnabled val="1"/>
        </dgm:presLayoutVars>
      </dgm:prSet>
      <dgm:spPr/>
    </dgm:pt>
    <dgm:pt modelId="{BD96A50E-8F91-4B86-A010-9995A82A9574}" type="pres">
      <dgm:prSet presAssocID="{67A62C96-1283-4D95-95A7-A5535E9EF24A}" presName="Parent3" presStyleLbl="node1" presStyleIdx="0" presStyleCnt="3">
        <dgm:presLayoutVars>
          <dgm:chMax val="2"/>
          <dgm:chPref val="1"/>
          <dgm:bulletEnabled val="1"/>
        </dgm:presLayoutVars>
      </dgm:prSet>
      <dgm:spPr/>
    </dgm:pt>
    <dgm:pt modelId="{E982FBF8-4303-4CD4-95A3-77D6B865091A}" type="pres">
      <dgm:prSet presAssocID="{1F37D618-89A6-4D4E-B148-B634DEAA6971}" presName="ChildAccent2" presStyleCnt="0"/>
      <dgm:spPr/>
    </dgm:pt>
    <dgm:pt modelId="{51D6B7E8-6C7F-4606-B7A2-ECA0811F8886}" type="pres">
      <dgm:prSet presAssocID="{1F37D618-89A6-4D4E-B148-B634DEAA6971}" presName="ChildAccent" presStyleLbl="alignImgPlace1" presStyleIdx="1" presStyleCnt="3"/>
      <dgm:spPr/>
    </dgm:pt>
    <dgm:pt modelId="{D9766113-4AF1-4315-9E34-83E2697160D1}" type="pres">
      <dgm:prSet presAssocID="{1F37D618-89A6-4D4E-B148-B634DEAA6971}" presName="Child2" presStyleLbl="revTx" presStyleIdx="0" presStyleCnt="0">
        <dgm:presLayoutVars>
          <dgm:chMax val="0"/>
          <dgm:chPref val="0"/>
          <dgm:bulletEnabled val="1"/>
        </dgm:presLayoutVars>
      </dgm:prSet>
      <dgm:spPr/>
    </dgm:pt>
    <dgm:pt modelId="{09EC7611-A28C-428B-8EF9-42EAF8EA9EBB}" type="pres">
      <dgm:prSet presAssocID="{1F37D618-89A6-4D4E-B148-B634DEAA6971}" presName="Parent2" presStyleLbl="node1" presStyleIdx="1" presStyleCnt="3">
        <dgm:presLayoutVars>
          <dgm:chMax val="2"/>
          <dgm:chPref val="1"/>
          <dgm:bulletEnabled val="1"/>
        </dgm:presLayoutVars>
      </dgm:prSet>
      <dgm:spPr/>
    </dgm:pt>
    <dgm:pt modelId="{8D5E49E5-1C46-43A0-BFCE-8DBD4258A1AB}" type="pres">
      <dgm:prSet presAssocID="{B30285A2-36F7-4976-8CAD-02BA673A3EB6}" presName="ChildAccent1" presStyleCnt="0"/>
      <dgm:spPr/>
    </dgm:pt>
    <dgm:pt modelId="{A5B0D2A9-5197-4631-B378-D51DC0F30570}" type="pres">
      <dgm:prSet presAssocID="{B30285A2-36F7-4976-8CAD-02BA673A3EB6}" presName="ChildAccent" presStyleLbl="alignImgPlace1" presStyleIdx="2" presStyleCnt="3"/>
      <dgm:spPr/>
    </dgm:pt>
    <dgm:pt modelId="{E7327AA1-791E-4704-957B-0A64D442A4B1}" type="pres">
      <dgm:prSet presAssocID="{B30285A2-36F7-4976-8CAD-02BA673A3EB6}" presName="Child1" presStyleLbl="revTx" presStyleIdx="0" presStyleCnt="0">
        <dgm:presLayoutVars>
          <dgm:chMax val="0"/>
          <dgm:chPref val="0"/>
          <dgm:bulletEnabled val="1"/>
        </dgm:presLayoutVars>
      </dgm:prSet>
      <dgm:spPr/>
    </dgm:pt>
    <dgm:pt modelId="{C00B5F53-5F2C-461E-B4E1-8F32D9828476}" type="pres">
      <dgm:prSet presAssocID="{B30285A2-36F7-4976-8CAD-02BA673A3EB6}" presName="Parent1" presStyleLbl="node1" presStyleIdx="2" presStyleCnt="3">
        <dgm:presLayoutVars>
          <dgm:chMax val="2"/>
          <dgm:chPref val="1"/>
          <dgm:bulletEnabled val="1"/>
        </dgm:presLayoutVars>
      </dgm:prSet>
      <dgm:spPr/>
    </dgm:pt>
  </dgm:ptLst>
  <dgm:cxnLst>
    <dgm:cxn modelId="{5ED12E01-4F68-4C72-81F5-2865967EB8C7}" srcId="{B30285A2-36F7-4976-8CAD-02BA673A3EB6}" destId="{0232CEAB-203D-4BE6-A114-97239D3F4BBE}" srcOrd="3" destOrd="0" parTransId="{98F303C2-C13B-463C-B7D6-828095017B07}" sibTransId="{41FD3C5F-6699-4390-8FF9-F55A1F1D08A4}"/>
    <dgm:cxn modelId="{3E8F4703-936D-446E-852C-250D4058F232}" type="presOf" srcId="{67A62C96-1283-4D95-95A7-A5535E9EF24A}" destId="{BD96A50E-8F91-4B86-A010-9995A82A9574}" srcOrd="0" destOrd="0" presId="urn:microsoft.com/office/officeart/2011/layout/InterconnectedBlockProcess"/>
    <dgm:cxn modelId="{FBBA5E04-B422-42DF-9B21-9A088CA99583}" srcId="{1F37D618-89A6-4D4E-B148-B634DEAA6971}" destId="{9E531139-8FA7-4423-AB11-7B32B4503B4F}" srcOrd="2" destOrd="0" parTransId="{684BD718-F7FD-4E43-8C8B-668B996F4088}" sibTransId="{33263537-7F4F-4FFF-A4DE-7785AA6C5675}"/>
    <dgm:cxn modelId="{96A3700C-1A63-4AF1-8CB9-B5386A69DEE7}" srcId="{B30285A2-36F7-4976-8CAD-02BA673A3EB6}" destId="{8F7B7B23-829E-46D6-AC0A-73078DA5B868}" srcOrd="0" destOrd="0" parTransId="{F88FD795-44A4-45F3-9256-9400C4D94427}" sibTransId="{23F0A86F-927B-4B74-9436-A8EC1904A96A}"/>
    <dgm:cxn modelId="{6BF8F31E-A021-4BEB-B289-30F42AC8F220}" type="presOf" srcId="{0232CEAB-203D-4BE6-A114-97239D3F4BBE}" destId="{E7327AA1-791E-4704-957B-0A64D442A4B1}" srcOrd="1" destOrd="3" presId="urn:microsoft.com/office/officeart/2011/layout/InterconnectedBlockProcess"/>
    <dgm:cxn modelId="{34149A1F-E8D9-4B65-84F7-9AC5701082E9}" srcId="{67A62C96-1283-4D95-95A7-A5535E9EF24A}" destId="{74499F8C-47D9-4E99-B44C-A872C5E92501}" srcOrd="1" destOrd="0" parTransId="{55A24A8D-FC78-4064-A610-F3D2EB003C1C}" sibTransId="{41BC659A-3569-4403-A865-7BBB4552555E}"/>
    <dgm:cxn modelId="{10EAB421-CEB0-49A3-B5BC-5E0EDECCFE0B}" type="presOf" srcId="{053CE01F-001F-4373-A816-B53956E68D22}" destId="{E7327AA1-791E-4704-957B-0A64D442A4B1}" srcOrd="1" destOrd="1" presId="urn:microsoft.com/office/officeart/2011/layout/InterconnectedBlockProcess"/>
    <dgm:cxn modelId="{B3292324-D515-440F-A52B-E637ADB6E490}" type="presOf" srcId="{DC8C17A6-100A-4191-A34A-8709FB7FE719}" destId="{D9766113-4AF1-4315-9E34-83E2697160D1}" srcOrd="1" destOrd="4" presId="urn:microsoft.com/office/officeart/2011/layout/InterconnectedBlockProcess"/>
    <dgm:cxn modelId="{9DDA452F-F28C-478E-A0C4-9B72398CD0EF}" type="presOf" srcId="{74499F8C-47D9-4E99-B44C-A872C5E92501}" destId="{684CC601-884C-4285-9B7D-303DFB778C5D}" srcOrd="0" destOrd="1" presId="urn:microsoft.com/office/officeart/2011/layout/InterconnectedBlockProcess"/>
    <dgm:cxn modelId="{26AD4F36-A1ED-4CA2-833F-006B52DD074E}" srcId="{67A62C96-1283-4D95-95A7-A5535E9EF24A}" destId="{D7B9CB61-9F23-475C-AB15-D8AB416DC84D}" srcOrd="0" destOrd="0" parTransId="{1FE60E81-BC05-4184-B829-D849793142F4}" sibTransId="{254B4CA1-87BB-482F-A984-EDC28CD3D433}"/>
    <dgm:cxn modelId="{BA9DD53C-9380-4B5C-BFB4-36F2E9920D33}" type="presOf" srcId="{0ED583EA-0E46-482C-AE61-5F7996F31CB0}" destId="{51D6B7E8-6C7F-4606-B7A2-ECA0811F8886}" srcOrd="0" destOrd="3" presId="urn:microsoft.com/office/officeart/2011/layout/InterconnectedBlockProcess"/>
    <dgm:cxn modelId="{CB8CDD5E-7867-469C-A439-FE29C7D450F7}" type="presOf" srcId="{26A70160-36D8-4349-A27D-08BBDAD384D2}" destId="{E7327AA1-791E-4704-957B-0A64D442A4B1}" srcOrd="1" destOrd="2" presId="urn:microsoft.com/office/officeart/2011/layout/InterconnectedBlockProcess"/>
    <dgm:cxn modelId="{BB58A860-83D0-4844-9741-7A2E16A2AA5B}" type="presOf" srcId="{5722BFBA-4477-420E-95C8-65CAF832E70F}" destId="{D9766113-4AF1-4315-9E34-83E2697160D1}" srcOrd="1" destOrd="0" presId="urn:microsoft.com/office/officeart/2011/layout/InterconnectedBlockProcess"/>
    <dgm:cxn modelId="{AF2B6A61-7B6A-46D8-96CF-FF26D7A41181}" srcId="{B30285A2-36F7-4976-8CAD-02BA673A3EB6}" destId="{26A70160-36D8-4349-A27D-08BBDAD384D2}" srcOrd="2" destOrd="0" parTransId="{55167E4B-7C89-4FC9-8A24-CDDA62E89DD3}" sibTransId="{76903FEC-132E-4632-80E3-2A10F683915E}"/>
    <dgm:cxn modelId="{FE161E42-1B82-45B0-AB84-FAC82108316D}" type="presOf" srcId="{EA25B25C-9E02-40DD-BDCA-1BB32F3D6F53}" destId="{A4835B09-B514-43DB-B71D-5124C624A727}" srcOrd="1" destOrd="2" presId="urn:microsoft.com/office/officeart/2011/layout/InterconnectedBlockProcess"/>
    <dgm:cxn modelId="{ACAB5063-08F3-4365-A5FE-685785C977CF}" type="presOf" srcId="{DC8C17A6-100A-4191-A34A-8709FB7FE719}" destId="{51D6B7E8-6C7F-4606-B7A2-ECA0811F8886}" srcOrd="0" destOrd="4" presId="urn:microsoft.com/office/officeart/2011/layout/InterconnectedBlockProcess"/>
    <dgm:cxn modelId="{E1DBEE67-6B53-49C4-A45F-D1B489048F7D}" type="presOf" srcId="{053CE01F-001F-4373-A816-B53956E68D22}" destId="{A5B0D2A9-5197-4631-B378-D51DC0F30570}" srcOrd="0" destOrd="1" presId="urn:microsoft.com/office/officeart/2011/layout/InterconnectedBlockProcess"/>
    <dgm:cxn modelId="{FDEBB06E-7DDE-4D95-9B08-D412C511893E}" srcId="{1F37D618-89A6-4D4E-B148-B634DEAA6971}" destId="{DC8C17A6-100A-4191-A34A-8709FB7FE719}" srcOrd="4" destOrd="0" parTransId="{9C629902-232E-480E-8FFE-76D0E724E6DA}" sibTransId="{F221AE34-0A95-498B-AC21-379C3F942A24}"/>
    <dgm:cxn modelId="{B9889051-B64C-4B07-9008-F1738F0D097D}" type="presOf" srcId="{8F7B7B23-829E-46D6-AC0A-73078DA5B868}" destId="{A5B0D2A9-5197-4631-B378-D51DC0F30570}" srcOrd="0" destOrd="0" presId="urn:microsoft.com/office/officeart/2011/layout/InterconnectedBlockProcess"/>
    <dgm:cxn modelId="{49FE5C52-49BD-4D8D-9D5D-640B7B06E88B}" type="presOf" srcId="{C03340CC-76F9-4025-8877-DC225E737E26}" destId="{A5B0D2A9-5197-4631-B378-D51DC0F30570}" srcOrd="0" destOrd="4" presId="urn:microsoft.com/office/officeart/2011/layout/InterconnectedBlockProcess"/>
    <dgm:cxn modelId="{55A48273-CA67-4BF3-84CE-CCE3AFBFDF0E}" srcId="{1F37D618-89A6-4D4E-B148-B634DEAA6971}" destId="{160D0F3F-FE1F-4A0D-BF66-84CAE477D769}" srcOrd="1" destOrd="0" parTransId="{AC059596-69A0-40AC-BAD0-F6F2F04077A6}" sibTransId="{BF276BC3-47BB-4667-8DA3-B59CDFFC86B0}"/>
    <dgm:cxn modelId="{449EEE58-3CD8-4503-B961-E00AFF29A883}" type="presOf" srcId="{8F7B7B23-829E-46D6-AC0A-73078DA5B868}" destId="{E7327AA1-791E-4704-957B-0A64D442A4B1}" srcOrd="1" destOrd="0" presId="urn:microsoft.com/office/officeart/2011/layout/InterconnectedBlockProcess"/>
    <dgm:cxn modelId="{72F7D559-694A-4E59-9B50-C5F09B97F7F0}" type="presOf" srcId="{0232CEAB-203D-4BE6-A114-97239D3F4BBE}" destId="{A5B0D2A9-5197-4631-B378-D51DC0F30570}" srcOrd="0" destOrd="3" presId="urn:microsoft.com/office/officeart/2011/layout/InterconnectedBlockProcess"/>
    <dgm:cxn modelId="{B6F7D779-E6CD-49AB-9B14-6F79D26C4736}" type="presOf" srcId="{160D0F3F-FE1F-4A0D-BF66-84CAE477D769}" destId="{51D6B7E8-6C7F-4606-B7A2-ECA0811F8886}" srcOrd="0" destOrd="1" presId="urn:microsoft.com/office/officeart/2011/layout/InterconnectedBlockProcess"/>
    <dgm:cxn modelId="{63A93D84-958E-48AD-A3C5-2108C3E44C3C}" type="presOf" srcId="{EA25B25C-9E02-40DD-BDCA-1BB32F3D6F53}" destId="{684CC601-884C-4285-9B7D-303DFB778C5D}" srcOrd="0" destOrd="2" presId="urn:microsoft.com/office/officeart/2011/layout/InterconnectedBlockProcess"/>
    <dgm:cxn modelId="{920D2688-791E-4950-B6F8-8557B25F3FC6}" srcId="{1F37D618-89A6-4D4E-B148-B634DEAA6971}" destId="{5722BFBA-4477-420E-95C8-65CAF832E70F}" srcOrd="0" destOrd="0" parTransId="{6D47C14D-D8E9-4BAA-B652-7F302D3CF69E}" sibTransId="{773F03CC-192F-43E0-9399-A87D5D1FEAC7}"/>
    <dgm:cxn modelId="{ED88CA8B-B0CB-4A77-8F19-5393B29F09B0}" srcId="{1F37D618-89A6-4D4E-B148-B634DEAA6971}" destId="{0ED583EA-0E46-482C-AE61-5F7996F31CB0}" srcOrd="3" destOrd="0" parTransId="{EE1163CB-6087-404D-A303-95FCC30A1FF1}" sibTransId="{C001A777-BA16-4526-9646-DEA464DF7C67}"/>
    <dgm:cxn modelId="{44BDF095-FC4F-4812-999A-52BC628E3D64}" srcId="{B8FDEE30-BDBD-481C-9163-EFDF7B9F28D2}" destId="{67A62C96-1283-4D95-95A7-A5535E9EF24A}" srcOrd="2" destOrd="0" parTransId="{62A99D0C-C95C-4834-B8DC-A979C096F34A}" sibTransId="{CF9863C2-9650-461A-9A11-60A90DB0A43C}"/>
    <dgm:cxn modelId="{A0EFE19B-1859-4177-966B-E25AA7CE3593}" type="presOf" srcId="{9E531139-8FA7-4423-AB11-7B32B4503B4F}" destId="{D9766113-4AF1-4315-9E34-83E2697160D1}" srcOrd="1" destOrd="2" presId="urn:microsoft.com/office/officeart/2011/layout/InterconnectedBlockProcess"/>
    <dgm:cxn modelId="{C2D34CA0-5631-421E-9025-75C9FF177FDA}" type="presOf" srcId="{D7B9CB61-9F23-475C-AB15-D8AB416DC84D}" destId="{A4835B09-B514-43DB-B71D-5124C624A727}" srcOrd="1" destOrd="0" presId="urn:microsoft.com/office/officeart/2011/layout/InterconnectedBlockProcess"/>
    <dgm:cxn modelId="{C62F10A8-FD26-48D6-92A3-ECF6F0D271BB}" type="presOf" srcId="{C03340CC-76F9-4025-8877-DC225E737E26}" destId="{E7327AA1-791E-4704-957B-0A64D442A4B1}" srcOrd="1" destOrd="4" presId="urn:microsoft.com/office/officeart/2011/layout/InterconnectedBlockProcess"/>
    <dgm:cxn modelId="{265A90AC-DD6F-4EA0-AF51-3E2D70FA3745}" type="presOf" srcId="{160D0F3F-FE1F-4A0D-BF66-84CAE477D769}" destId="{D9766113-4AF1-4315-9E34-83E2697160D1}" srcOrd="1" destOrd="1" presId="urn:microsoft.com/office/officeart/2011/layout/InterconnectedBlockProcess"/>
    <dgm:cxn modelId="{B51A7CC0-8970-4895-B10F-021C24EAF898}" type="presOf" srcId="{26A70160-36D8-4349-A27D-08BBDAD384D2}" destId="{A5B0D2A9-5197-4631-B378-D51DC0F30570}" srcOrd="0" destOrd="2" presId="urn:microsoft.com/office/officeart/2011/layout/InterconnectedBlockProcess"/>
    <dgm:cxn modelId="{AC5682C4-D303-4BBE-807C-567859B4147B}" type="presOf" srcId="{1F37D618-89A6-4D4E-B148-B634DEAA6971}" destId="{09EC7611-A28C-428B-8EF9-42EAF8EA9EBB}" srcOrd="0" destOrd="0" presId="urn:microsoft.com/office/officeart/2011/layout/InterconnectedBlockProcess"/>
    <dgm:cxn modelId="{B3C78FC5-1F97-4272-A0F7-33DCBBE3985F}" srcId="{67A62C96-1283-4D95-95A7-A5535E9EF24A}" destId="{EA25B25C-9E02-40DD-BDCA-1BB32F3D6F53}" srcOrd="2" destOrd="0" parTransId="{CCBB7122-116D-49ED-B707-6CD92E8C953E}" sibTransId="{0E9B136E-DB5B-4C8B-B126-4C1647FD4C8C}"/>
    <dgm:cxn modelId="{D6B52ACD-4DD3-4684-A820-CAEECEFC4428}" type="presOf" srcId="{B8FDEE30-BDBD-481C-9163-EFDF7B9F28D2}" destId="{B3F24388-1A33-4A13-A225-211214315FAC}" srcOrd="0" destOrd="0" presId="urn:microsoft.com/office/officeart/2011/layout/InterconnectedBlockProcess"/>
    <dgm:cxn modelId="{D605CCD2-E4E0-4CE3-9974-5F0CE57878D5}" type="presOf" srcId="{0ED583EA-0E46-482C-AE61-5F7996F31CB0}" destId="{D9766113-4AF1-4315-9E34-83E2697160D1}" srcOrd="1" destOrd="3" presId="urn:microsoft.com/office/officeart/2011/layout/InterconnectedBlockProcess"/>
    <dgm:cxn modelId="{711DCED4-D16E-4421-95E4-7F785C4E41FE}" type="presOf" srcId="{9E531139-8FA7-4423-AB11-7B32B4503B4F}" destId="{51D6B7E8-6C7F-4606-B7A2-ECA0811F8886}" srcOrd="0" destOrd="2" presId="urn:microsoft.com/office/officeart/2011/layout/InterconnectedBlockProcess"/>
    <dgm:cxn modelId="{858E0ED7-59E3-462E-8962-5E7062305C74}" srcId="{B8FDEE30-BDBD-481C-9163-EFDF7B9F28D2}" destId="{1F37D618-89A6-4D4E-B148-B634DEAA6971}" srcOrd="1" destOrd="0" parTransId="{1D8CD70B-4FDF-49D4-BBE7-5CC949A253AC}" sibTransId="{11A69553-FF59-4C45-A30B-4F28F89FAB4A}"/>
    <dgm:cxn modelId="{CE00A6D8-47B0-4179-AC52-CD6DCBA40E1E}" srcId="{B30285A2-36F7-4976-8CAD-02BA673A3EB6}" destId="{053CE01F-001F-4373-A816-B53956E68D22}" srcOrd="1" destOrd="0" parTransId="{E87AF372-6DD0-4EB3-A753-B8121A48EC8C}" sibTransId="{E1852732-D088-4737-A42F-52FB96E345E0}"/>
    <dgm:cxn modelId="{250504E1-E2F4-4165-B710-8C559AC9166D}" type="presOf" srcId="{B30285A2-36F7-4976-8CAD-02BA673A3EB6}" destId="{C00B5F53-5F2C-461E-B4E1-8F32D9828476}" srcOrd="0" destOrd="0" presId="urn:microsoft.com/office/officeart/2011/layout/InterconnectedBlockProcess"/>
    <dgm:cxn modelId="{6514F0E6-B26D-4112-B6A7-BEB742C05F96}" srcId="{B30285A2-36F7-4976-8CAD-02BA673A3EB6}" destId="{C03340CC-76F9-4025-8877-DC225E737E26}" srcOrd="4" destOrd="0" parTransId="{401D110B-5D5C-4582-AA71-F9F37F4213A2}" sibTransId="{B869E008-F54F-4C2B-8853-E1289162A17B}"/>
    <dgm:cxn modelId="{BD98A1EF-90F5-4710-9D8B-99843ED2247C}" type="presOf" srcId="{D7B9CB61-9F23-475C-AB15-D8AB416DC84D}" destId="{684CC601-884C-4285-9B7D-303DFB778C5D}" srcOrd="0" destOrd="0" presId="urn:microsoft.com/office/officeart/2011/layout/InterconnectedBlockProcess"/>
    <dgm:cxn modelId="{A3D895F9-E750-43EE-922B-3DFBECAD8442}" srcId="{B8FDEE30-BDBD-481C-9163-EFDF7B9F28D2}" destId="{B30285A2-36F7-4976-8CAD-02BA673A3EB6}" srcOrd="0" destOrd="0" parTransId="{F2E7B676-B943-4839-A5C8-664E2511AE5B}" sibTransId="{A8C18752-D734-466B-B82A-6142CAB1ABD1}"/>
    <dgm:cxn modelId="{5CCE43FC-7872-48C8-A5B5-567F47999377}" type="presOf" srcId="{5722BFBA-4477-420E-95C8-65CAF832E70F}" destId="{51D6B7E8-6C7F-4606-B7A2-ECA0811F8886}" srcOrd="0" destOrd="0" presId="urn:microsoft.com/office/officeart/2011/layout/InterconnectedBlockProcess"/>
    <dgm:cxn modelId="{4093B5FE-6F37-47A0-AC3D-338A85C03A06}" type="presOf" srcId="{74499F8C-47D9-4E99-B44C-A872C5E92501}" destId="{A4835B09-B514-43DB-B71D-5124C624A727}" srcOrd="1" destOrd="1" presId="urn:microsoft.com/office/officeart/2011/layout/InterconnectedBlockProcess"/>
    <dgm:cxn modelId="{64F9DDFC-772B-4A66-A89E-E4381CB1F868}" type="presParOf" srcId="{B3F24388-1A33-4A13-A225-211214315FAC}" destId="{3C7AEA5C-232D-4DF2-8053-16BDCA810E9D}" srcOrd="0" destOrd="0" presId="urn:microsoft.com/office/officeart/2011/layout/InterconnectedBlockProcess"/>
    <dgm:cxn modelId="{B61E5063-65C5-4E60-8B10-DEEFF566BBA1}" type="presParOf" srcId="{3C7AEA5C-232D-4DF2-8053-16BDCA810E9D}" destId="{684CC601-884C-4285-9B7D-303DFB778C5D}" srcOrd="0" destOrd="0" presId="urn:microsoft.com/office/officeart/2011/layout/InterconnectedBlockProcess"/>
    <dgm:cxn modelId="{C94665E8-16BE-4C0E-B9A1-84C40998D311}" type="presParOf" srcId="{B3F24388-1A33-4A13-A225-211214315FAC}" destId="{A4835B09-B514-43DB-B71D-5124C624A727}" srcOrd="1" destOrd="0" presId="urn:microsoft.com/office/officeart/2011/layout/InterconnectedBlockProcess"/>
    <dgm:cxn modelId="{5F966526-7DA4-46A0-B966-E5768D3ED945}" type="presParOf" srcId="{B3F24388-1A33-4A13-A225-211214315FAC}" destId="{BD96A50E-8F91-4B86-A010-9995A82A9574}" srcOrd="2" destOrd="0" presId="urn:microsoft.com/office/officeart/2011/layout/InterconnectedBlockProcess"/>
    <dgm:cxn modelId="{576387D9-5817-47FE-8307-DBF356509AB6}" type="presParOf" srcId="{B3F24388-1A33-4A13-A225-211214315FAC}" destId="{E982FBF8-4303-4CD4-95A3-77D6B865091A}" srcOrd="3" destOrd="0" presId="urn:microsoft.com/office/officeart/2011/layout/InterconnectedBlockProcess"/>
    <dgm:cxn modelId="{64997FF9-393E-4059-A3F7-93855C7DDA86}" type="presParOf" srcId="{E982FBF8-4303-4CD4-95A3-77D6B865091A}" destId="{51D6B7E8-6C7F-4606-B7A2-ECA0811F8886}" srcOrd="0" destOrd="0" presId="urn:microsoft.com/office/officeart/2011/layout/InterconnectedBlockProcess"/>
    <dgm:cxn modelId="{280E3185-46E3-4FC0-8465-D3D1E6CD9D66}" type="presParOf" srcId="{B3F24388-1A33-4A13-A225-211214315FAC}" destId="{D9766113-4AF1-4315-9E34-83E2697160D1}" srcOrd="4" destOrd="0" presId="urn:microsoft.com/office/officeart/2011/layout/InterconnectedBlockProcess"/>
    <dgm:cxn modelId="{9077EFDB-1CDF-46AE-A0DF-07F4CC40C5A3}" type="presParOf" srcId="{B3F24388-1A33-4A13-A225-211214315FAC}" destId="{09EC7611-A28C-428B-8EF9-42EAF8EA9EBB}" srcOrd="5" destOrd="0" presId="urn:microsoft.com/office/officeart/2011/layout/InterconnectedBlockProcess"/>
    <dgm:cxn modelId="{DAE7800F-BD7D-4B7E-9FE2-7D59E06C2780}" type="presParOf" srcId="{B3F24388-1A33-4A13-A225-211214315FAC}" destId="{8D5E49E5-1C46-43A0-BFCE-8DBD4258A1AB}" srcOrd="6" destOrd="0" presId="urn:microsoft.com/office/officeart/2011/layout/InterconnectedBlockProcess"/>
    <dgm:cxn modelId="{1DCC39C0-05EA-4433-9A87-1C88376573A9}" type="presParOf" srcId="{8D5E49E5-1C46-43A0-BFCE-8DBD4258A1AB}" destId="{A5B0D2A9-5197-4631-B378-D51DC0F30570}" srcOrd="0" destOrd="0" presId="urn:microsoft.com/office/officeart/2011/layout/InterconnectedBlockProcess"/>
    <dgm:cxn modelId="{EAEDD164-905A-4D8B-B1C2-F92B10758F38}" type="presParOf" srcId="{B3F24388-1A33-4A13-A225-211214315FAC}" destId="{E7327AA1-791E-4704-957B-0A64D442A4B1}" srcOrd="7" destOrd="0" presId="urn:microsoft.com/office/officeart/2011/layout/InterconnectedBlockProcess"/>
    <dgm:cxn modelId="{43D2A3D5-02AA-49B5-B6D4-3044F2B4CB59}" type="presParOf" srcId="{B3F24388-1A33-4A13-A225-211214315FAC}" destId="{C00B5F53-5F2C-461E-B4E1-8F32D9828476}" srcOrd="8" destOrd="0" presId="urn:microsoft.com/office/officeart/2011/layout/InterconnectedBlock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2A42049-DCA1-4996-B356-54E65FEAA1C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C85B19A4-B371-40FB-8A57-A1A10706F0D8}" type="pres">
      <dgm:prSet presAssocID="{82A42049-DCA1-4996-B356-54E65FEAA1C1}" presName="Name0" presStyleCnt="0">
        <dgm:presLayoutVars>
          <dgm:dir/>
          <dgm:animLvl val="lvl"/>
          <dgm:resizeHandles val="exact"/>
        </dgm:presLayoutVars>
      </dgm:prSet>
      <dgm:spPr/>
    </dgm:pt>
  </dgm:ptLst>
  <dgm:cxnLst>
    <dgm:cxn modelId="{C1E82371-7698-4321-A98F-B7FC04279F36}" type="presOf" srcId="{82A42049-DCA1-4996-B356-54E65FEAA1C1}" destId="{C85B19A4-B371-40FB-8A57-A1A10706F0D8}" srcOrd="0"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4F01DC9-14D1-4877-9F6D-15BA6BBB4D3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303C80B0-14FF-4111-BDC8-5AD2AB0E641A}">
      <dgm:prSet/>
      <dgm:spPr/>
      <dgm:t>
        <a:bodyPr/>
        <a:lstStyle/>
        <a:p>
          <a:r>
            <a:rPr lang="en-US" b="1" dirty="0"/>
            <a:t>EDA’s Economic Adjustment Assistance (EAA) Program</a:t>
          </a:r>
          <a:endParaRPr lang="en-US" dirty="0"/>
        </a:p>
      </dgm:t>
    </dgm:pt>
    <dgm:pt modelId="{E55D6341-F2DA-4EA5-8FE5-A6479AA7DC2F}" type="parTrans" cxnId="{0452B66B-8D0F-4D4F-BFAF-3316C1450316}">
      <dgm:prSet/>
      <dgm:spPr/>
      <dgm:t>
        <a:bodyPr/>
        <a:lstStyle/>
        <a:p>
          <a:endParaRPr lang="en-US"/>
        </a:p>
      </dgm:t>
    </dgm:pt>
    <dgm:pt modelId="{973693C1-1273-4FFF-9138-B54033BEC03F}" type="sibTrans" cxnId="{0452B66B-8D0F-4D4F-BFAF-3316C1450316}">
      <dgm:prSet/>
      <dgm:spPr/>
      <dgm:t>
        <a:bodyPr/>
        <a:lstStyle/>
        <a:p>
          <a:endParaRPr lang="en-US"/>
        </a:p>
      </dgm:t>
    </dgm:pt>
    <dgm:pt modelId="{E0717B31-E2B6-4A59-9F0F-8A5A55835FD2}">
      <dgm:prSet/>
      <dgm:spPr/>
      <dgm:t>
        <a:bodyPr/>
        <a:lstStyle/>
        <a:p>
          <a:pPr>
            <a:buFont typeface="Symbol" panose="05050102010706020507" pitchFamily="18" charset="2"/>
            <a:buChar char=""/>
          </a:pPr>
          <a:r>
            <a:rPr lang="en-US" dirty="0"/>
            <a:t>$1.5B in supplemental funding for the Economic Adjustment Assistance program </a:t>
          </a:r>
        </a:p>
      </dgm:t>
    </dgm:pt>
    <dgm:pt modelId="{D9659733-6B3E-47E4-843D-0D8BAC084B28}" type="parTrans" cxnId="{083A17BF-6E20-47B7-98ED-64548323DBC4}">
      <dgm:prSet/>
      <dgm:spPr/>
      <dgm:t>
        <a:bodyPr/>
        <a:lstStyle/>
        <a:p>
          <a:endParaRPr lang="en-US"/>
        </a:p>
      </dgm:t>
    </dgm:pt>
    <dgm:pt modelId="{ED0F4611-D3BD-48C6-9BE0-E6BF8605A7CB}" type="sibTrans" cxnId="{083A17BF-6E20-47B7-98ED-64548323DBC4}">
      <dgm:prSet/>
      <dgm:spPr/>
      <dgm:t>
        <a:bodyPr/>
        <a:lstStyle/>
        <a:p>
          <a:endParaRPr lang="en-US"/>
        </a:p>
      </dgm:t>
    </dgm:pt>
    <dgm:pt modelId="{051A0BA4-ACF3-4EAD-B08D-8C29722398F7}">
      <dgm:prSet/>
      <dgm:spPr/>
      <dgm:t>
        <a:bodyPr/>
        <a:lstStyle/>
        <a:p>
          <a:pPr>
            <a:buFont typeface="Symbol" panose="05050102010706020507" pitchFamily="18" charset="2"/>
            <a:buChar char=""/>
          </a:pPr>
          <a:r>
            <a:rPr lang="en-US" dirty="0"/>
            <a:t>Funds technical, planning, and public works and infrastructure assistance</a:t>
          </a:r>
        </a:p>
      </dgm:t>
    </dgm:pt>
    <dgm:pt modelId="{2B437990-1011-4894-9E59-9843AC779B3F}" type="parTrans" cxnId="{0DD42124-9478-4598-9909-456DCB851456}">
      <dgm:prSet/>
      <dgm:spPr/>
      <dgm:t>
        <a:bodyPr/>
        <a:lstStyle/>
        <a:p>
          <a:endParaRPr lang="en-US"/>
        </a:p>
      </dgm:t>
    </dgm:pt>
    <dgm:pt modelId="{1F5E458B-F87B-4A11-B631-E2048DCA98B9}" type="sibTrans" cxnId="{0DD42124-9478-4598-9909-456DCB851456}">
      <dgm:prSet/>
      <dgm:spPr/>
      <dgm:t>
        <a:bodyPr/>
        <a:lstStyle/>
        <a:p>
          <a:endParaRPr lang="en-US"/>
        </a:p>
      </dgm:t>
    </dgm:pt>
    <dgm:pt modelId="{A0F68CDB-7413-47B7-9DF2-485AC90BAB67}">
      <dgm:prSet/>
      <dgm:spPr/>
      <dgm:t>
        <a:bodyPr/>
        <a:lstStyle/>
        <a:p>
          <a:pPr>
            <a:buFont typeface="Symbol" panose="05050102010706020507" pitchFamily="18" charset="2"/>
            <a:buChar char=""/>
          </a:pPr>
          <a:r>
            <a:rPr lang="en-US" dirty="0"/>
            <a:t>Regions experiencing adverse economic changes that occur suddenly or over time</a:t>
          </a:r>
        </a:p>
      </dgm:t>
    </dgm:pt>
    <dgm:pt modelId="{F68F3F6F-5B38-48BD-90A3-488731306B2C}" type="parTrans" cxnId="{A81B2B5A-A616-49C4-8823-18206809A788}">
      <dgm:prSet/>
      <dgm:spPr/>
      <dgm:t>
        <a:bodyPr/>
        <a:lstStyle/>
        <a:p>
          <a:endParaRPr lang="en-US"/>
        </a:p>
      </dgm:t>
    </dgm:pt>
    <dgm:pt modelId="{C825C10F-7F18-401F-B007-B3571D25CC89}" type="sibTrans" cxnId="{A81B2B5A-A616-49C4-8823-18206809A788}">
      <dgm:prSet/>
      <dgm:spPr/>
      <dgm:t>
        <a:bodyPr/>
        <a:lstStyle/>
        <a:p>
          <a:endParaRPr lang="en-US"/>
        </a:p>
      </dgm:t>
    </dgm:pt>
    <dgm:pt modelId="{508FEAA3-E875-4F0F-8096-F40AC5AADEE1}" type="pres">
      <dgm:prSet presAssocID="{04F01DC9-14D1-4877-9F6D-15BA6BBB4D31}" presName="Name0" presStyleCnt="0">
        <dgm:presLayoutVars>
          <dgm:dir/>
          <dgm:animLvl val="lvl"/>
          <dgm:resizeHandles val="exact"/>
        </dgm:presLayoutVars>
      </dgm:prSet>
      <dgm:spPr/>
    </dgm:pt>
    <dgm:pt modelId="{D926C35F-1106-4335-BCED-16EB82CDA9FF}" type="pres">
      <dgm:prSet presAssocID="{303C80B0-14FF-4111-BDC8-5AD2AB0E641A}" presName="composite" presStyleCnt="0"/>
      <dgm:spPr/>
    </dgm:pt>
    <dgm:pt modelId="{594A16A5-9149-48D5-8B40-EFB04562268A}" type="pres">
      <dgm:prSet presAssocID="{303C80B0-14FF-4111-BDC8-5AD2AB0E641A}" presName="parTx" presStyleLbl="alignNode1" presStyleIdx="0" presStyleCnt="1" custLinFactNeighborX="-385" custLinFactNeighborY="499">
        <dgm:presLayoutVars>
          <dgm:chMax val="0"/>
          <dgm:chPref val="0"/>
          <dgm:bulletEnabled val="1"/>
        </dgm:presLayoutVars>
      </dgm:prSet>
      <dgm:spPr/>
    </dgm:pt>
    <dgm:pt modelId="{9261F16A-DCBD-4D2B-B750-52FF1976EFC6}" type="pres">
      <dgm:prSet presAssocID="{303C80B0-14FF-4111-BDC8-5AD2AB0E641A}" presName="desTx" presStyleLbl="alignAccFollowNode1" presStyleIdx="0" presStyleCnt="1">
        <dgm:presLayoutVars>
          <dgm:bulletEnabled val="1"/>
        </dgm:presLayoutVars>
      </dgm:prSet>
      <dgm:spPr/>
    </dgm:pt>
  </dgm:ptLst>
  <dgm:cxnLst>
    <dgm:cxn modelId="{0DD42124-9478-4598-9909-456DCB851456}" srcId="{303C80B0-14FF-4111-BDC8-5AD2AB0E641A}" destId="{051A0BA4-ACF3-4EAD-B08D-8C29722398F7}" srcOrd="1" destOrd="0" parTransId="{2B437990-1011-4894-9E59-9843AC779B3F}" sibTransId="{1F5E458B-F87B-4A11-B631-E2048DCA98B9}"/>
    <dgm:cxn modelId="{8FF41528-4D71-4B21-BCB2-88A5F226F70E}" type="presOf" srcId="{303C80B0-14FF-4111-BDC8-5AD2AB0E641A}" destId="{594A16A5-9149-48D5-8B40-EFB04562268A}" srcOrd="0" destOrd="0" presId="urn:microsoft.com/office/officeart/2005/8/layout/hList1"/>
    <dgm:cxn modelId="{D9DA8729-E7A1-4FB9-912F-83352407ECAD}" type="presOf" srcId="{051A0BA4-ACF3-4EAD-B08D-8C29722398F7}" destId="{9261F16A-DCBD-4D2B-B750-52FF1976EFC6}" srcOrd="0" destOrd="1" presId="urn:microsoft.com/office/officeart/2005/8/layout/hList1"/>
    <dgm:cxn modelId="{B548F73D-E484-4D7C-8121-28FE6ACEF27E}" type="presOf" srcId="{E0717B31-E2B6-4A59-9F0F-8A5A55835FD2}" destId="{9261F16A-DCBD-4D2B-B750-52FF1976EFC6}" srcOrd="0" destOrd="0" presId="urn:microsoft.com/office/officeart/2005/8/layout/hList1"/>
    <dgm:cxn modelId="{0452B66B-8D0F-4D4F-BFAF-3316C1450316}" srcId="{04F01DC9-14D1-4877-9F6D-15BA6BBB4D31}" destId="{303C80B0-14FF-4111-BDC8-5AD2AB0E641A}" srcOrd="0" destOrd="0" parTransId="{E55D6341-F2DA-4EA5-8FE5-A6479AA7DC2F}" sibTransId="{973693C1-1273-4FFF-9138-B54033BEC03F}"/>
    <dgm:cxn modelId="{A81B2B5A-A616-49C4-8823-18206809A788}" srcId="{303C80B0-14FF-4111-BDC8-5AD2AB0E641A}" destId="{A0F68CDB-7413-47B7-9DF2-485AC90BAB67}" srcOrd="2" destOrd="0" parTransId="{F68F3F6F-5B38-48BD-90A3-488731306B2C}" sibTransId="{C825C10F-7F18-401F-B007-B3571D25CC89}"/>
    <dgm:cxn modelId="{667AD47E-6D1D-4D84-8E19-FC4E995AFD03}" type="presOf" srcId="{04F01DC9-14D1-4877-9F6D-15BA6BBB4D31}" destId="{508FEAA3-E875-4F0F-8096-F40AC5AADEE1}" srcOrd="0" destOrd="0" presId="urn:microsoft.com/office/officeart/2005/8/layout/hList1"/>
    <dgm:cxn modelId="{C8F12E80-DC4E-48E9-B2B9-9CF379CAF9F5}" type="presOf" srcId="{A0F68CDB-7413-47B7-9DF2-485AC90BAB67}" destId="{9261F16A-DCBD-4D2B-B750-52FF1976EFC6}" srcOrd="0" destOrd="2" presId="urn:microsoft.com/office/officeart/2005/8/layout/hList1"/>
    <dgm:cxn modelId="{083A17BF-6E20-47B7-98ED-64548323DBC4}" srcId="{303C80B0-14FF-4111-BDC8-5AD2AB0E641A}" destId="{E0717B31-E2B6-4A59-9F0F-8A5A55835FD2}" srcOrd="0" destOrd="0" parTransId="{D9659733-6B3E-47E4-843D-0D8BAC084B28}" sibTransId="{ED0F4611-D3BD-48C6-9BE0-E6BF8605A7CB}"/>
    <dgm:cxn modelId="{85A2755C-1CAC-4E22-846F-A78F1414D570}" type="presParOf" srcId="{508FEAA3-E875-4F0F-8096-F40AC5AADEE1}" destId="{D926C35F-1106-4335-BCED-16EB82CDA9FF}" srcOrd="0" destOrd="0" presId="urn:microsoft.com/office/officeart/2005/8/layout/hList1"/>
    <dgm:cxn modelId="{106C0112-C61D-462F-A042-14444C2763B1}" type="presParOf" srcId="{D926C35F-1106-4335-BCED-16EB82CDA9FF}" destId="{594A16A5-9149-48D5-8B40-EFB04562268A}" srcOrd="0" destOrd="0" presId="urn:microsoft.com/office/officeart/2005/8/layout/hList1"/>
    <dgm:cxn modelId="{0A454AF6-6766-4553-8E1A-DE2821FDE64B}" type="presParOf" srcId="{D926C35F-1106-4335-BCED-16EB82CDA9FF}" destId="{9261F16A-DCBD-4D2B-B750-52FF1976EFC6}" srcOrd="1" destOrd="0" presId="urn:microsoft.com/office/officeart/2005/8/layout/hList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2A42049-DCA1-4996-B356-54E65FEAA1C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C85B19A4-B371-40FB-8A57-A1A10706F0D8}" type="pres">
      <dgm:prSet presAssocID="{82A42049-DCA1-4996-B356-54E65FEAA1C1}" presName="Name0" presStyleCnt="0">
        <dgm:presLayoutVars>
          <dgm:dir/>
          <dgm:animLvl val="lvl"/>
          <dgm:resizeHandles val="exact"/>
        </dgm:presLayoutVars>
      </dgm:prSet>
      <dgm:spPr/>
    </dgm:pt>
  </dgm:ptLst>
  <dgm:cxnLst>
    <dgm:cxn modelId="{C1E82371-7698-4321-A98F-B7FC04279F36}" type="presOf" srcId="{82A42049-DCA1-4996-B356-54E65FEAA1C1}" destId="{C85B19A4-B371-40FB-8A57-A1A10706F0D8}" srcOrd="0"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4F01DC9-14D1-4877-9F6D-15BA6BBB4D3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303C80B0-14FF-4111-BDC8-5AD2AB0E641A}">
      <dgm:prSet/>
      <dgm:spPr/>
      <dgm:t>
        <a:bodyPr/>
        <a:lstStyle/>
        <a:p>
          <a:r>
            <a:rPr lang="en-US" b="1" dirty="0"/>
            <a:t>CARES Act EDA EAA Opportunities</a:t>
          </a:r>
          <a:endParaRPr lang="en-US" dirty="0"/>
        </a:p>
      </dgm:t>
    </dgm:pt>
    <dgm:pt modelId="{E55D6341-F2DA-4EA5-8FE5-A6479AA7DC2F}" type="parTrans" cxnId="{0452B66B-8D0F-4D4F-BFAF-3316C1450316}">
      <dgm:prSet/>
      <dgm:spPr/>
      <dgm:t>
        <a:bodyPr/>
        <a:lstStyle/>
        <a:p>
          <a:endParaRPr lang="en-US"/>
        </a:p>
      </dgm:t>
    </dgm:pt>
    <dgm:pt modelId="{973693C1-1273-4FFF-9138-B54033BEC03F}" type="sibTrans" cxnId="{0452B66B-8D0F-4D4F-BFAF-3316C1450316}">
      <dgm:prSet/>
      <dgm:spPr/>
      <dgm:t>
        <a:bodyPr/>
        <a:lstStyle/>
        <a:p>
          <a:endParaRPr lang="en-US"/>
        </a:p>
      </dgm:t>
    </dgm:pt>
    <dgm:pt modelId="{E0717B31-E2B6-4A59-9F0F-8A5A55835FD2}">
      <dgm:prSet/>
      <dgm:spPr/>
      <dgm:t>
        <a:bodyPr/>
        <a:lstStyle/>
        <a:p>
          <a:pPr>
            <a:buFont typeface="Symbol" panose="05050102010706020507" pitchFamily="18" charset="2"/>
            <a:buChar char=""/>
          </a:pPr>
          <a:r>
            <a:rPr lang="en-US" dirty="0"/>
            <a:t>Notice of Funding Opportunity (NOFO)</a:t>
          </a:r>
        </a:p>
      </dgm:t>
    </dgm:pt>
    <dgm:pt modelId="{D9659733-6B3E-47E4-843D-0D8BAC084B28}" type="parTrans" cxnId="{083A17BF-6E20-47B7-98ED-64548323DBC4}">
      <dgm:prSet/>
      <dgm:spPr/>
      <dgm:t>
        <a:bodyPr/>
        <a:lstStyle/>
        <a:p>
          <a:endParaRPr lang="en-US"/>
        </a:p>
      </dgm:t>
    </dgm:pt>
    <dgm:pt modelId="{ED0F4611-D3BD-48C6-9BE0-E6BF8605A7CB}" type="sibTrans" cxnId="{083A17BF-6E20-47B7-98ED-64548323DBC4}">
      <dgm:prSet/>
      <dgm:spPr/>
      <dgm:t>
        <a:bodyPr/>
        <a:lstStyle/>
        <a:p>
          <a:endParaRPr lang="en-US"/>
        </a:p>
      </dgm:t>
    </dgm:pt>
    <dgm:pt modelId="{051A0BA4-ACF3-4EAD-B08D-8C29722398F7}">
      <dgm:prSet/>
      <dgm:spPr/>
      <dgm:t>
        <a:bodyPr/>
        <a:lstStyle/>
        <a:p>
          <a:pPr>
            <a:buFont typeface="Symbol" panose="05050102010706020507" pitchFamily="18" charset="2"/>
            <a:buChar char=""/>
          </a:pPr>
          <a:r>
            <a:rPr lang="en-US" dirty="0"/>
            <a:t>CARES Act NOFO increases funding ceiling to $30M; award floor remains $100,000</a:t>
          </a:r>
        </a:p>
      </dgm:t>
    </dgm:pt>
    <dgm:pt modelId="{2B437990-1011-4894-9E59-9843AC779B3F}" type="parTrans" cxnId="{0DD42124-9478-4598-9909-456DCB851456}">
      <dgm:prSet/>
      <dgm:spPr/>
      <dgm:t>
        <a:bodyPr/>
        <a:lstStyle/>
        <a:p>
          <a:endParaRPr lang="en-US"/>
        </a:p>
      </dgm:t>
    </dgm:pt>
    <dgm:pt modelId="{1F5E458B-F87B-4A11-B631-E2048DCA98B9}" type="sibTrans" cxnId="{0DD42124-9478-4598-9909-456DCB851456}">
      <dgm:prSet/>
      <dgm:spPr/>
      <dgm:t>
        <a:bodyPr/>
        <a:lstStyle/>
        <a:p>
          <a:endParaRPr lang="en-US"/>
        </a:p>
      </dgm:t>
    </dgm:pt>
    <dgm:pt modelId="{A0F68CDB-7413-47B7-9DF2-485AC90BAB67}">
      <dgm:prSet/>
      <dgm:spPr/>
      <dgm:t>
        <a:bodyPr/>
        <a:lstStyle/>
        <a:p>
          <a:pPr>
            <a:buFont typeface="Symbol" panose="05050102010706020507" pitchFamily="18" charset="2"/>
            <a:buChar char=""/>
          </a:pPr>
          <a:r>
            <a:rPr lang="en-US" dirty="0"/>
            <a:t>Assistance to help communities prevent, prepare for, and respond to impacts of COVID 19</a:t>
          </a:r>
        </a:p>
      </dgm:t>
    </dgm:pt>
    <dgm:pt modelId="{F68F3F6F-5B38-48BD-90A3-488731306B2C}" type="parTrans" cxnId="{A81B2B5A-A616-49C4-8823-18206809A788}">
      <dgm:prSet/>
      <dgm:spPr/>
      <dgm:t>
        <a:bodyPr/>
        <a:lstStyle/>
        <a:p>
          <a:endParaRPr lang="en-US"/>
        </a:p>
      </dgm:t>
    </dgm:pt>
    <dgm:pt modelId="{C825C10F-7F18-401F-B007-B3571D25CC89}" type="sibTrans" cxnId="{A81B2B5A-A616-49C4-8823-18206809A788}">
      <dgm:prSet/>
      <dgm:spPr/>
      <dgm:t>
        <a:bodyPr/>
        <a:lstStyle/>
        <a:p>
          <a:endParaRPr lang="en-US"/>
        </a:p>
      </dgm:t>
    </dgm:pt>
    <dgm:pt modelId="{1F299D1E-CD83-467B-8547-69D05917F190}">
      <dgm:prSet/>
      <dgm:spPr/>
      <dgm:t>
        <a:bodyPr/>
        <a:lstStyle/>
        <a:p>
          <a:pPr>
            <a:buFont typeface="Symbol" panose="05050102010706020507" pitchFamily="18" charset="2"/>
            <a:buChar char=""/>
          </a:pPr>
          <a:r>
            <a:rPr lang="en-US" dirty="0"/>
            <a:t>Open funding cycle</a:t>
          </a:r>
        </a:p>
      </dgm:t>
    </dgm:pt>
    <dgm:pt modelId="{02E21412-7A1C-4FE9-ACD7-3A9B91A14EF1}" type="parTrans" cxnId="{EB53A7C6-1B43-4039-AAAA-49ABDB6D3CB5}">
      <dgm:prSet/>
      <dgm:spPr/>
      <dgm:t>
        <a:bodyPr/>
        <a:lstStyle/>
        <a:p>
          <a:endParaRPr lang="en-US"/>
        </a:p>
      </dgm:t>
    </dgm:pt>
    <dgm:pt modelId="{51FFE6C4-6EC5-4CCB-91E6-FEEAB91F4FD9}" type="sibTrans" cxnId="{EB53A7C6-1B43-4039-AAAA-49ABDB6D3CB5}">
      <dgm:prSet/>
      <dgm:spPr/>
      <dgm:t>
        <a:bodyPr/>
        <a:lstStyle/>
        <a:p>
          <a:endParaRPr lang="en-US"/>
        </a:p>
      </dgm:t>
    </dgm:pt>
    <dgm:pt modelId="{508FEAA3-E875-4F0F-8096-F40AC5AADEE1}" type="pres">
      <dgm:prSet presAssocID="{04F01DC9-14D1-4877-9F6D-15BA6BBB4D31}" presName="Name0" presStyleCnt="0">
        <dgm:presLayoutVars>
          <dgm:dir/>
          <dgm:animLvl val="lvl"/>
          <dgm:resizeHandles val="exact"/>
        </dgm:presLayoutVars>
      </dgm:prSet>
      <dgm:spPr/>
    </dgm:pt>
    <dgm:pt modelId="{D926C35F-1106-4335-BCED-16EB82CDA9FF}" type="pres">
      <dgm:prSet presAssocID="{303C80B0-14FF-4111-BDC8-5AD2AB0E641A}" presName="composite" presStyleCnt="0"/>
      <dgm:spPr/>
    </dgm:pt>
    <dgm:pt modelId="{594A16A5-9149-48D5-8B40-EFB04562268A}" type="pres">
      <dgm:prSet presAssocID="{303C80B0-14FF-4111-BDC8-5AD2AB0E641A}" presName="parTx" presStyleLbl="alignNode1" presStyleIdx="0" presStyleCnt="1" custLinFactNeighborX="-385" custLinFactNeighborY="499">
        <dgm:presLayoutVars>
          <dgm:chMax val="0"/>
          <dgm:chPref val="0"/>
          <dgm:bulletEnabled val="1"/>
        </dgm:presLayoutVars>
      </dgm:prSet>
      <dgm:spPr/>
    </dgm:pt>
    <dgm:pt modelId="{9261F16A-DCBD-4D2B-B750-52FF1976EFC6}" type="pres">
      <dgm:prSet presAssocID="{303C80B0-14FF-4111-BDC8-5AD2AB0E641A}" presName="desTx" presStyleLbl="alignAccFollowNode1" presStyleIdx="0" presStyleCnt="1">
        <dgm:presLayoutVars>
          <dgm:bulletEnabled val="1"/>
        </dgm:presLayoutVars>
      </dgm:prSet>
      <dgm:spPr/>
    </dgm:pt>
  </dgm:ptLst>
  <dgm:cxnLst>
    <dgm:cxn modelId="{0DD42124-9478-4598-9909-456DCB851456}" srcId="{303C80B0-14FF-4111-BDC8-5AD2AB0E641A}" destId="{051A0BA4-ACF3-4EAD-B08D-8C29722398F7}" srcOrd="1" destOrd="0" parTransId="{2B437990-1011-4894-9E59-9843AC779B3F}" sibTransId="{1F5E458B-F87B-4A11-B631-E2048DCA98B9}"/>
    <dgm:cxn modelId="{8FF41528-4D71-4B21-BCB2-88A5F226F70E}" type="presOf" srcId="{303C80B0-14FF-4111-BDC8-5AD2AB0E641A}" destId="{594A16A5-9149-48D5-8B40-EFB04562268A}" srcOrd="0" destOrd="0" presId="urn:microsoft.com/office/officeart/2005/8/layout/hList1"/>
    <dgm:cxn modelId="{D9DA8729-E7A1-4FB9-912F-83352407ECAD}" type="presOf" srcId="{051A0BA4-ACF3-4EAD-B08D-8C29722398F7}" destId="{9261F16A-DCBD-4D2B-B750-52FF1976EFC6}" srcOrd="0" destOrd="1" presId="urn:microsoft.com/office/officeart/2005/8/layout/hList1"/>
    <dgm:cxn modelId="{B548F73D-E484-4D7C-8121-28FE6ACEF27E}" type="presOf" srcId="{E0717B31-E2B6-4A59-9F0F-8A5A55835FD2}" destId="{9261F16A-DCBD-4D2B-B750-52FF1976EFC6}" srcOrd="0" destOrd="0" presId="urn:microsoft.com/office/officeart/2005/8/layout/hList1"/>
    <dgm:cxn modelId="{0452B66B-8D0F-4D4F-BFAF-3316C1450316}" srcId="{04F01DC9-14D1-4877-9F6D-15BA6BBB4D31}" destId="{303C80B0-14FF-4111-BDC8-5AD2AB0E641A}" srcOrd="0" destOrd="0" parTransId="{E55D6341-F2DA-4EA5-8FE5-A6479AA7DC2F}" sibTransId="{973693C1-1273-4FFF-9138-B54033BEC03F}"/>
    <dgm:cxn modelId="{A81B2B5A-A616-49C4-8823-18206809A788}" srcId="{303C80B0-14FF-4111-BDC8-5AD2AB0E641A}" destId="{A0F68CDB-7413-47B7-9DF2-485AC90BAB67}" srcOrd="2" destOrd="0" parTransId="{F68F3F6F-5B38-48BD-90A3-488731306B2C}" sibTransId="{C825C10F-7F18-401F-B007-B3571D25CC89}"/>
    <dgm:cxn modelId="{667AD47E-6D1D-4D84-8E19-FC4E995AFD03}" type="presOf" srcId="{04F01DC9-14D1-4877-9F6D-15BA6BBB4D31}" destId="{508FEAA3-E875-4F0F-8096-F40AC5AADEE1}" srcOrd="0" destOrd="0" presId="urn:microsoft.com/office/officeart/2005/8/layout/hList1"/>
    <dgm:cxn modelId="{C8F12E80-DC4E-48E9-B2B9-9CF379CAF9F5}" type="presOf" srcId="{A0F68CDB-7413-47B7-9DF2-485AC90BAB67}" destId="{9261F16A-DCBD-4D2B-B750-52FF1976EFC6}" srcOrd="0" destOrd="2" presId="urn:microsoft.com/office/officeart/2005/8/layout/hList1"/>
    <dgm:cxn modelId="{083A17BF-6E20-47B7-98ED-64548323DBC4}" srcId="{303C80B0-14FF-4111-BDC8-5AD2AB0E641A}" destId="{E0717B31-E2B6-4A59-9F0F-8A5A55835FD2}" srcOrd="0" destOrd="0" parTransId="{D9659733-6B3E-47E4-843D-0D8BAC084B28}" sibTransId="{ED0F4611-D3BD-48C6-9BE0-E6BF8605A7CB}"/>
    <dgm:cxn modelId="{EB53A7C6-1B43-4039-AAAA-49ABDB6D3CB5}" srcId="{303C80B0-14FF-4111-BDC8-5AD2AB0E641A}" destId="{1F299D1E-CD83-467B-8547-69D05917F190}" srcOrd="3" destOrd="0" parTransId="{02E21412-7A1C-4FE9-ACD7-3A9B91A14EF1}" sibTransId="{51FFE6C4-6EC5-4CCB-91E6-FEEAB91F4FD9}"/>
    <dgm:cxn modelId="{9D09B1F7-2EBF-40E7-AF38-D007FB536B21}" type="presOf" srcId="{1F299D1E-CD83-467B-8547-69D05917F190}" destId="{9261F16A-DCBD-4D2B-B750-52FF1976EFC6}" srcOrd="0" destOrd="3" presId="urn:microsoft.com/office/officeart/2005/8/layout/hList1"/>
    <dgm:cxn modelId="{85A2755C-1CAC-4E22-846F-A78F1414D570}" type="presParOf" srcId="{508FEAA3-E875-4F0F-8096-F40AC5AADEE1}" destId="{D926C35F-1106-4335-BCED-16EB82CDA9FF}" srcOrd="0" destOrd="0" presId="urn:microsoft.com/office/officeart/2005/8/layout/hList1"/>
    <dgm:cxn modelId="{106C0112-C61D-462F-A042-14444C2763B1}" type="presParOf" srcId="{D926C35F-1106-4335-BCED-16EB82CDA9FF}" destId="{594A16A5-9149-48D5-8B40-EFB04562268A}" srcOrd="0" destOrd="0" presId="urn:microsoft.com/office/officeart/2005/8/layout/hList1"/>
    <dgm:cxn modelId="{0A454AF6-6766-4553-8E1A-DE2821FDE64B}" type="presParOf" srcId="{D926C35F-1106-4335-BCED-16EB82CDA9FF}" destId="{9261F16A-DCBD-4D2B-B750-52FF1976EFC6}" srcOrd="1" destOrd="0" presId="urn:microsoft.com/office/officeart/2005/8/layout/hList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009E680-86E8-4230-9A75-99A2BA813443}"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5BE53B32-A3F1-4A46-87F4-F47C1BC89CC9}">
      <dgm:prSet/>
      <dgm:spPr/>
      <dgm:t>
        <a:bodyPr/>
        <a:lstStyle/>
        <a:p>
          <a:pPr>
            <a:buFont typeface="Symbol" panose="05050102010706020507" pitchFamily="18" charset="2"/>
            <a:buChar char=""/>
          </a:pPr>
          <a:r>
            <a:rPr lang="en-US" dirty="0"/>
            <a:t>$5B in COVID 19 federal stimulus CDBG funding</a:t>
          </a:r>
        </a:p>
      </dgm:t>
    </dgm:pt>
    <dgm:pt modelId="{526752B9-04AE-4A6A-8BE1-B3CBC0C2B7E7}" type="parTrans" cxnId="{19533E70-3A8A-495C-94BC-243284893ABC}">
      <dgm:prSet/>
      <dgm:spPr/>
      <dgm:t>
        <a:bodyPr/>
        <a:lstStyle/>
        <a:p>
          <a:endParaRPr lang="en-US"/>
        </a:p>
      </dgm:t>
    </dgm:pt>
    <dgm:pt modelId="{A280DC16-AC37-4145-B475-08E22682B484}" type="sibTrans" cxnId="{19533E70-3A8A-495C-94BC-243284893ABC}">
      <dgm:prSet/>
      <dgm:spPr/>
      <dgm:t>
        <a:bodyPr/>
        <a:lstStyle/>
        <a:p>
          <a:endParaRPr lang="en-US"/>
        </a:p>
      </dgm:t>
    </dgm:pt>
    <dgm:pt modelId="{9CE263BB-A12B-4BCC-9C6F-ADDCB7F7E6E1}">
      <dgm:prSet/>
      <dgm:spPr/>
      <dgm:t>
        <a:bodyPr/>
        <a:lstStyle/>
        <a:p>
          <a:pPr>
            <a:buFont typeface="Courier New" panose="02070309020205020404" pitchFamily="49" charset="0"/>
            <a:buChar char="o"/>
          </a:pPr>
          <a:r>
            <a:rPr lang="en-US" dirty="0"/>
            <a:t>$2B distributed by 2020 allocation to large cities and states</a:t>
          </a:r>
        </a:p>
      </dgm:t>
    </dgm:pt>
    <dgm:pt modelId="{432D56B4-9609-47FE-A9B2-AD0BB36673DA}" type="parTrans" cxnId="{420E0679-8752-464B-AF2C-1989E780E37C}">
      <dgm:prSet/>
      <dgm:spPr/>
      <dgm:t>
        <a:bodyPr/>
        <a:lstStyle/>
        <a:p>
          <a:endParaRPr lang="en-US"/>
        </a:p>
      </dgm:t>
    </dgm:pt>
    <dgm:pt modelId="{B031863B-79B8-4394-8BA6-E984F74D925A}" type="sibTrans" cxnId="{420E0679-8752-464B-AF2C-1989E780E37C}">
      <dgm:prSet/>
      <dgm:spPr/>
      <dgm:t>
        <a:bodyPr/>
        <a:lstStyle/>
        <a:p>
          <a:endParaRPr lang="en-US"/>
        </a:p>
      </dgm:t>
    </dgm:pt>
    <dgm:pt modelId="{3733E32F-B29C-4E9A-8C45-A460A611EEE8}">
      <dgm:prSet/>
      <dgm:spPr/>
      <dgm:t>
        <a:bodyPr/>
        <a:lstStyle/>
        <a:p>
          <a:pPr>
            <a:buFont typeface="Courier New" panose="02070309020205020404" pitchFamily="49" charset="0"/>
            <a:buChar char="o"/>
          </a:pPr>
          <a:r>
            <a:rPr lang="en-US" dirty="0"/>
            <a:t>$1B distributed to states in 45 days to combat COVID 19</a:t>
          </a:r>
        </a:p>
      </dgm:t>
    </dgm:pt>
    <dgm:pt modelId="{8B43B04E-6738-4E99-AC91-3A9F8DF934D6}" type="parTrans" cxnId="{F41C4B93-364A-458D-9B56-F4EB05FAFA60}">
      <dgm:prSet/>
      <dgm:spPr/>
      <dgm:t>
        <a:bodyPr/>
        <a:lstStyle/>
        <a:p>
          <a:endParaRPr lang="en-US"/>
        </a:p>
      </dgm:t>
    </dgm:pt>
    <dgm:pt modelId="{41DA4E5D-C162-44D2-8A20-5E8F08BFB1B4}" type="sibTrans" cxnId="{F41C4B93-364A-458D-9B56-F4EB05FAFA60}">
      <dgm:prSet/>
      <dgm:spPr/>
      <dgm:t>
        <a:bodyPr/>
        <a:lstStyle/>
        <a:p>
          <a:endParaRPr lang="en-US"/>
        </a:p>
      </dgm:t>
    </dgm:pt>
    <dgm:pt modelId="{01DEBC38-D2DB-457F-9CA2-F689108119F0}">
      <dgm:prSet/>
      <dgm:spPr/>
      <dgm:t>
        <a:bodyPr/>
        <a:lstStyle/>
        <a:p>
          <a:pPr>
            <a:buFont typeface="Courier New" panose="02070309020205020404" pitchFamily="49" charset="0"/>
            <a:buChar char="o"/>
          </a:pPr>
          <a:r>
            <a:rPr lang="en-US" dirty="0"/>
            <a:t>$2B distributed to states for longer term economic and housing disruptions</a:t>
          </a:r>
        </a:p>
      </dgm:t>
    </dgm:pt>
    <dgm:pt modelId="{6A835E7D-DC7B-427D-A44C-333DF653B86A}" type="parTrans" cxnId="{A183928D-4D35-4B22-AC7B-CF059C5D835F}">
      <dgm:prSet/>
      <dgm:spPr/>
      <dgm:t>
        <a:bodyPr/>
        <a:lstStyle/>
        <a:p>
          <a:endParaRPr lang="en-US"/>
        </a:p>
      </dgm:t>
    </dgm:pt>
    <dgm:pt modelId="{4996F196-607E-42D0-B53D-C11886C31CDF}" type="sibTrans" cxnId="{A183928D-4D35-4B22-AC7B-CF059C5D835F}">
      <dgm:prSet/>
      <dgm:spPr/>
      <dgm:t>
        <a:bodyPr/>
        <a:lstStyle/>
        <a:p>
          <a:endParaRPr lang="en-US"/>
        </a:p>
      </dgm:t>
    </dgm:pt>
    <dgm:pt modelId="{59F2300C-53E8-47F3-B2BA-B65CB1C0BF2C}" type="pres">
      <dgm:prSet presAssocID="{F009E680-86E8-4230-9A75-99A2BA813443}" presName="Name0" presStyleCnt="0">
        <dgm:presLayoutVars>
          <dgm:dir/>
          <dgm:animLvl val="lvl"/>
          <dgm:resizeHandles val="exact"/>
        </dgm:presLayoutVars>
      </dgm:prSet>
      <dgm:spPr/>
    </dgm:pt>
    <dgm:pt modelId="{001B16AF-433B-4343-B414-CBFF1338BC08}" type="pres">
      <dgm:prSet presAssocID="{5BE53B32-A3F1-4A46-87F4-F47C1BC89CC9}" presName="linNode" presStyleCnt="0"/>
      <dgm:spPr/>
    </dgm:pt>
    <dgm:pt modelId="{A43EE117-B856-4C78-9C45-81DB84EDB193}" type="pres">
      <dgm:prSet presAssocID="{5BE53B32-A3F1-4A46-87F4-F47C1BC89CC9}" presName="parTx" presStyleLbl="revTx" presStyleIdx="0" presStyleCnt="1">
        <dgm:presLayoutVars>
          <dgm:chMax val="1"/>
          <dgm:bulletEnabled val="1"/>
        </dgm:presLayoutVars>
      </dgm:prSet>
      <dgm:spPr/>
    </dgm:pt>
    <dgm:pt modelId="{06C2470E-1370-41F9-8816-72F8CF0C764C}" type="pres">
      <dgm:prSet presAssocID="{5BE53B32-A3F1-4A46-87F4-F47C1BC89CC9}" presName="bracket" presStyleLbl="parChTrans1D1" presStyleIdx="0" presStyleCnt="1"/>
      <dgm:spPr/>
    </dgm:pt>
    <dgm:pt modelId="{7573A7FF-8C2D-4261-9A58-7D7C211CECE6}" type="pres">
      <dgm:prSet presAssocID="{5BE53B32-A3F1-4A46-87F4-F47C1BC89CC9}" presName="spH" presStyleCnt="0"/>
      <dgm:spPr/>
    </dgm:pt>
    <dgm:pt modelId="{F5211FBC-1CEA-4CBD-8FCD-462BAE03E8FB}" type="pres">
      <dgm:prSet presAssocID="{5BE53B32-A3F1-4A46-87F4-F47C1BC89CC9}" presName="desTx" presStyleLbl="node1" presStyleIdx="0" presStyleCnt="1" custScaleY="87221">
        <dgm:presLayoutVars>
          <dgm:bulletEnabled val="1"/>
        </dgm:presLayoutVars>
      </dgm:prSet>
      <dgm:spPr/>
    </dgm:pt>
  </dgm:ptLst>
  <dgm:cxnLst>
    <dgm:cxn modelId="{00A04560-3D66-49D7-9CDF-D42AD6BBE763}" type="presOf" srcId="{01DEBC38-D2DB-457F-9CA2-F689108119F0}" destId="{F5211FBC-1CEA-4CBD-8FCD-462BAE03E8FB}" srcOrd="0" destOrd="2" presId="urn:diagrams.loki3.com/BracketList"/>
    <dgm:cxn modelId="{C8C3FB48-92FD-4AB1-9020-99F853D20F26}" type="presOf" srcId="{3733E32F-B29C-4E9A-8C45-A460A611EEE8}" destId="{F5211FBC-1CEA-4CBD-8FCD-462BAE03E8FB}" srcOrd="0" destOrd="1" presId="urn:diagrams.loki3.com/BracketList"/>
    <dgm:cxn modelId="{19533E70-3A8A-495C-94BC-243284893ABC}" srcId="{F009E680-86E8-4230-9A75-99A2BA813443}" destId="{5BE53B32-A3F1-4A46-87F4-F47C1BC89CC9}" srcOrd="0" destOrd="0" parTransId="{526752B9-04AE-4A6A-8BE1-B3CBC0C2B7E7}" sibTransId="{A280DC16-AC37-4145-B475-08E22682B484}"/>
    <dgm:cxn modelId="{420E0679-8752-464B-AF2C-1989E780E37C}" srcId="{5BE53B32-A3F1-4A46-87F4-F47C1BC89CC9}" destId="{9CE263BB-A12B-4BCC-9C6F-ADDCB7F7E6E1}" srcOrd="0" destOrd="0" parTransId="{432D56B4-9609-47FE-A9B2-AD0BB36673DA}" sibTransId="{B031863B-79B8-4394-8BA6-E984F74D925A}"/>
    <dgm:cxn modelId="{A183928D-4D35-4B22-AC7B-CF059C5D835F}" srcId="{5BE53B32-A3F1-4A46-87F4-F47C1BC89CC9}" destId="{01DEBC38-D2DB-457F-9CA2-F689108119F0}" srcOrd="2" destOrd="0" parTransId="{6A835E7D-DC7B-427D-A44C-333DF653B86A}" sibTransId="{4996F196-607E-42D0-B53D-C11886C31CDF}"/>
    <dgm:cxn modelId="{F41C4B93-364A-458D-9B56-F4EB05FAFA60}" srcId="{5BE53B32-A3F1-4A46-87F4-F47C1BC89CC9}" destId="{3733E32F-B29C-4E9A-8C45-A460A611EEE8}" srcOrd="1" destOrd="0" parTransId="{8B43B04E-6738-4E99-AC91-3A9F8DF934D6}" sibTransId="{41DA4E5D-C162-44D2-8A20-5E8F08BFB1B4}"/>
    <dgm:cxn modelId="{2A9744AA-9A73-40F8-B635-F6296B0A40DF}" type="presOf" srcId="{9CE263BB-A12B-4BCC-9C6F-ADDCB7F7E6E1}" destId="{F5211FBC-1CEA-4CBD-8FCD-462BAE03E8FB}" srcOrd="0" destOrd="0" presId="urn:diagrams.loki3.com/BracketList"/>
    <dgm:cxn modelId="{53404ED7-8662-4CF7-B51C-2E1966CA4323}" type="presOf" srcId="{5BE53B32-A3F1-4A46-87F4-F47C1BC89CC9}" destId="{A43EE117-B856-4C78-9C45-81DB84EDB193}" srcOrd="0" destOrd="0" presId="urn:diagrams.loki3.com/BracketList"/>
    <dgm:cxn modelId="{D4C7D1D8-7E36-40C6-B1E2-0D12430A2DAC}" type="presOf" srcId="{F009E680-86E8-4230-9A75-99A2BA813443}" destId="{59F2300C-53E8-47F3-B2BA-B65CB1C0BF2C}" srcOrd="0" destOrd="0" presId="urn:diagrams.loki3.com/BracketList"/>
    <dgm:cxn modelId="{D6E09094-2BF9-44D2-9841-C882FEBE0097}" type="presParOf" srcId="{59F2300C-53E8-47F3-B2BA-B65CB1C0BF2C}" destId="{001B16AF-433B-4343-B414-CBFF1338BC08}" srcOrd="0" destOrd="0" presId="urn:diagrams.loki3.com/BracketList"/>
    <dgm:cxn modelId="{A59D8332-C711-4324-BB57-A497174E97F2}" type="presParOf" srcId="{001B16AF-433B-4343-B414-CBFF1338BC08}" destId="{A43EE117-B856-4C78-9C45-81DB84EDB193}" srcOrd="0" destOrd="0" presId="urn:diagrams.loki3.com/BracketList"/>
    <dgm:cxn modelId="{CF94530A-5EB5-4FA6-A4FF-B54DE1BE9AAD}" type="presParOf" srcId="{001B16AF-433B-4343-B414-CBFF1338BC08}" destId="{06C2470E-1370-41F9-8816-72F8CF0C764C}" srcOrd="1" destOrd="0" presId="urn:diagrams.loki3.com/BracketList"/>
    <dgm:cxn modelId="{750E4019-4D69-4BA5-9515-0A8D58203918}" type="presParOf" srcId="{001B16AF-433B-4343-B414-CBFF1338BC08}" destId="{7573A7FF-8C2D-4261-9A58-7D7C211CECE6}" srcOrd="2" destOrd="0" presId="urn:diagrams.loki3.com/BracketList"/>
    <dgm:cxn modelId="{970DC1A5-1EB9-4D40-BBC3-79EDCF515880}" type="presParOf" srcId="{001B16AF-433B-4343-B414-CBFF1338BC08}" destId="{F5211FBC-1CEA-4CBD-8FCD-462BAE03E8FB}"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6947A5-E6B0-440A-B0C3-D2B79F62530F}">
      <dsp:nvSpPr>
        <dsp:cNvPr id="0" name=""/>
        <dsp:cNvSpPr/>
      </dsp:nvSpPr>
      <dsp:spPr>
        <a:xfrm>
          <a:off x="26" y="3003"/>
          <a:ext cx="2563713" cy="489600"/>
        </a:xfrm>
        <a:prstGeom prst="rect">
          <a:avLst/>
        </a:prstGeom>
        <a:solidFill>
          <a:schemeClr val="accent4">
            <a:hueOff val="0"/>
            <a:satOff val="0"/>
            <a:lumOff val="0"/>
            <a:alphaOff val="0"/>
          </a:schemeClr>
        </a:solidFill>
        <a:ln w="1079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b="1" kern="1200" dirty="0"/>
            <a:t>CDBG Fund Uses</a:t>
          </a:r>
          <a:endParaRPr lang="en-US" sz="1700" kern="1200" dirty="0"/>
        </a:p>
      </dsp:txBody>
      <dsp:txXfrm>
        <a:off x="26" y="3003"/>
        <a:ext cx="2563713" cy="489600"/>
      </dsp:txXfrm>
    </dsp:sp>
    <dsp:sp modelId="{B152D7CE-B867-47B9-9C36-14D5A1C70B24}">
      <dsp:nvSpPr>
        <dsp:cNvPr id="0" name=""/>
        <dsp:cNvSpPr/>
      </dsp:nvSpPr>
      <dsp:spPr>
        <a:xfrm>
          <a:off x="26" y="492603"/>
          <a:ext cx="2563713" cy="4625668"/>
        </a:xfrm>
        <a:prstGeom prst="rect">
          <a:avLst/>
        </a:prstGeom>
        <a:solidFill>
          <a:schemeClr val="accent4">
            <a:tint val="40000"/>
            <a:alpha val="90000"/>
            <a:hueOff val="0"/>
            <a:satOff val="0"/>
            <a:lumOff val="0"/>
            <a:alphaOff val="0"/>
          </a:schemeClr>
        </a:solidFill>
        <a:ln w="1079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Font typeface="Symbol" panose="05050102010706020507" pitchFamily="18" charset="2"/>
            <a:buChar char=""/>
          </a:pPr>
          <a:r>
            <a:rPr lang="en-US" sz="1700" kern="1200" dirty="0"/>
            <a:t>Infrastructure</a:t>
          </a:r>
        </a:p>
        <a:p>
          <a:pPr marL="171450" lvl="1" indent="-171450" algn="l" defTabSz="755650">
            <a:lnSpc>
              <a:spcPct val="90000"/>
            </a:lnSpc>
            <a:spcBef>
              <a:spcPct val="0"/>
            </a:spcBef>
            <a:spcAft>
              <a:spcPct val="15000"/>
            </a:spcAft>
            <a:buFont typeface="Symbol" panose="05050102010706020507" pitchFamily="18" charset="2"/>
            <a:buChar char=""/>
          </a:pPr>
          <a:r>
            <a:rPr lang="en-US" sz="1700" kern="1200" dirty="0"/>
            <a:t>Economic development projects</a:t>
          </a:r>
        </a:p>
        <a:p>
          <a:pPr marL="171450" lvl="1" indent="-171450" algn="l" defTabSz="755650">
            <a:lnSpc>
              <a:spcPct val="90000"/>
            </a:lnSpc>
            <a:spcBef>
              <a:spcPct val="0"/>
            </a:spcBef>
            <a:spcAft>
              <a:spcPct val="15000"/>
            </a:spcAft>
            <a:buFont typeface="Symbol" panose="05050102010706020507" pitchFamily="18" charset="2"/>
            <a:buChar char=""/>
          </a:pPr>
          <a:r>
            <a:rPr lang="en-US" sz="1700" kern="1200" dirty="0"/>
            <a:t>Public facilities installations</a:t>
          </a:r>
        </a:p>
        <a:p>
          <a:pPr marL="171450" lvl="1" indent="-171450" algn="l" defTabSz="755650">
            <a:lnSpc>
              <a:spcPct val="90000"/>
            </a:lnSpc>
            <a:spcBef>
              <a:spcPct val="0"/>
            </a:spcBef>
            <a:spcAft>
              <a:spcPct val="15000"/>
            </a:spcAft>
            <a:buFont typeface="Symbol" panose="05050102010706020507" pitchFamily="18" charset="2"/>
            <a:buChar char=""/>
          </a:pPr>
          <a:r>
            <a:rPr lang="en-US" sz="1700" kern="1200" dirty="0"/>
            <a:t>Community centers</a:t>
          </a:r>
        </a:p>
        <a:p>
          <a:pPr marL="171450" lvl="1" indent="-171450" algn="l" defTabSz="755650">
            <a:lnSpc>
              <a:spcPct val="90000"/>
            </a:lnSpc>
            <a:spcBef>
              <a:spcPct val="0"/>
            </a:spcBef>
            <a:spcAft>
              <a:spcPct val="15000"/>
            </a:spcAft>
            <a:buFont typeface="Symbol" panose="05050102010706020507" pitchFamily="18" charset="2"/>
            <a:buChar char=""/>
          </a:pPr>
          <a:r>
            <a:rPr lang="en-US" sz="1700" kern="1200" dirty="0"/>
            <a:t>Housing rehabilitation</a:t>
          </a:r>
        </a:p>
        <a:p>
          <a:pPr marL="171450" lvl="1" indent="-171450" algn="l" defTabSz="755650">
            <a:lnSpc>
              <a:spcPct val="90000"/>
            </a:lnSpc>
            <a:spcBef>
              <a:spcPct val="0"/>
            </a:spcBef>
            <a:spcAft>
              <a:spcPct val="15000"/>
            </a:spcAft>
            <a:buFont typeface="Symbol" panose="05050102010706020507" pitchFamily="18" charset="2"/>
            <a:buChar char=""/>
          </a:pPr>
          <a:r>
            <a:rPr lang="en-US" sz="1700" kern="1200" dirty="0"/>
            <a:t>Public services</a:t>
          </a:r>
        </a:p>
        <a:p>
          <a:pPr marL="171450" lvl="1" indent="-171450" algn="l" defTabSz="755650">
            <a:lnSpc>
              <a:spcPct val="90000"/>
            </a:lnSpc>
            <a:spcBef>
              <a:spcPct val="0"/>
            </a:spcBef>
            <a:spcAft>
              <a:spcPct val="15000"/>
            </a:spcAft>
            <a:buFont typeface="Symbol" panose="05050102010706020507" pitchFamily="18" charset="2"/>
            <a:buChar char=""/>
          </a:pPr>
          <a:r>
            <a:rPr lang="en-US" sz="1700" kern="1200"/>
            <a:t>Microenterprise assistance</a:t>
          </a:r>
        </a:p>
      </dsp:txBody>
      <dsp:txXfrm>
        <a:off x="26" y="492603"/>
        <a:ext cx="2563713" cy="4625668"/>
      </dsp:txXfrm>
    </dsp:sp>
    <dsp:sp modelId="{5B654660-268F-4D45-8342-74643FBC1C7A}">
      <dsp:nvSpPr>
        <dsp:cNvPr id="0" name=""/>
        <dsp:cNvSpPr/>
      </dsp:nvSpPr>
      <dsp:spPr>
        <a:xfrm>
          <a:off x="2922659" y="3003"/>
          <a:ext cx="2563713" cy="489600"/>
        </a:xfrm>
        <a:prstGeom prst="rect">
          <a:avLst/>
        </a:prstGeom>
        <a:solidFill>
          <a:schemeClr val="accent4">
            <a:hueOff val="8701595"/>
            <a:satOff val="-18857"/>
            <a:lumOff val="-8040"/>
            <a:alphaOff val="0"/>
          </a:schemeClr>
        </a:solidFill>
        <a:ln w="10795" cap="flat" cmpd="sng" algn="ctr">
          <a:solidFill>
            <a:schemeClr val="accent4">
              <a:hueOff val="8701595"/>
              <a:satOff val="-18857"/>
              <a:lumOff val="-804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b="1" kern="1200" dirty="0"/>
            <a:t>CDBG Funds Rules </a:t>
          </a:r>
          <a:endParaRPr lang="en-US" sz="1700" kern="1200" dirty="0"/>
        </a:p>
      </dsp:txBody>
      <dsp:txXfrm>
        <a:off x="2922659" y="3003"/>
        <a:ext cx="2563713" cy="489600"/>
      </dsp:txXfrm>
    </dsp:sp>
    <dsp:sp modelId="{E64FE8F8-117F-405D-B4B4-9054F81580D9}">
      <dsp:nvSpPr>
        <dsp:cNvPr id="0" name=""/>
        <dsp:cNvSpPr/>
      </dsp:nvSpPr>
      <dsp:spPr>
        <a:xfrm>
          <a:off x="2922659" y="492603"/>
          <a:ext cx="2563713" cy="4625668"/>
        </a:xfrm>
        <a:prstGeom prst="rect">
          <a:avLst/>
        </a:prstGeom>
        <a:solidFill>
          <a:schemeClr val="accent4">
            <a:tint val="40000"/>
            <a:alpha val="90000"/>
            <a:hueOff val="9244975"/>
            <a:satOff val="-45493"/>
            <a:lumOff val="-3790"/>
            <a:alphaOff val="0"/>
          </a:schemeClr>
        </a:solidFill>
        <a:ln w="10795" cap="flat" cmpd="sng" algn="ctr">
          <a:solidFill>
            <a:schemeClr val="accent4">
              <a:tint val="40000"/>
              <a:alpha val="90000"/>
              <a:hueOff val="9244975"/>
              <a:satOff val="-45493"/>
              <a:lumOff val="-379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Font typeface="Symbol" panose="05050102010706020507" pitchFamily="18" charset="2"/>
            <a:buChar char=""/>
          </a:pPr>
          <a:r>
            <a:rPr lang="en-US" sz="1700" kern="1200" dirty="0"/>
            <a:t>Typically funds up to 50% of total project costs</a:t>
          </a:r>
        </a:p>
        <a:p>
          <a:pPr marL="171450" lvl="1" indent="-171450" algn="l" defTabSz="755650">
            <a:lnSpc>
              <a:spcPct val="90000"/>
            </a:lnSpc>
            <a:spcBef>
              <a:spcPct val="0"/>
            </a:spcBef>
            <a:spcAft>
              <a:spcPct val="15000"/>
            </a:spcAft>
            <a:buFont typeface="Symbol" panose="05050102010706020507" pitchFamily="18" charset="2"/>
            <a:buChar char=""/>
          </a:pPr>
          <a:r>
            <a:rPr lang="en-US" sz="1700" kern="1200" dirty="0"/>
            <a:t>Loans and grants are made based on a certain $$ for every full-time equivalent job created or retained as a result of the project</a:t>
          </a:r>
        </a:p>
        <a:p>
          <a:pPr marL="171450" lvl="1" indent="-171450" algn="l" defTabSz="755650">
            <a:lnSpc>
              <a:spcPct val="90000"/>
            </a:lnSpc>
            <a:spcBef>
              <a:spcPct val="0"/>
            </a:spcBef>
            <a:spcAft>
              <a:spcPct val="15000"/>
            </a:spcAft>
            <a:buFont typeface="Symbol" panose="05050102010706020507" pitchFamily="18" charset="2"/>
            <a:buChar char=""/>
          </a:pPr>
          <a:r>
            <a:rPr lang="en-US" sz="1700" kern="1200" dirty="0"/>
            <a:t>Public infrastructure projects (e.g., water, sewer, roads) are eligible for up to 50% CDBG grant funding</a:t>
          </a:r>
        </a:p>
        <a:p>
          <a:pPr marL="171450" lvl="1" indent="-171450" algn="l" defTabSz="755650">
            <a:lnSpc>
              <a:spcPct val="90000"/>
            </a:lnSpc>
            <a:spcBef>
              <a:spcPct val="0"/>
            </a:spcBef>
            <a:spcAft>
              <a:spcPct val="15000"/>
            </a:spcAft>
            <a:buFont typeface="Symbol" panose="05050102010706020507" pitchFamily="18" charset="2"/>
            <a:buChar char=""/>
          </a:pPr>
          <a:r>
            <a:rPr lang="en-US" sz="1700" kern="1200" dirty="0"/>
            <a:t>Private, for-profit projects can qualify for up to 50% CDBG low-interest loans</a:t>
          </a:r>
        </a:p>
      </dsp:txBody>
      <dsp:txXfrm>
        <a:off x="2922659" y="492603"/>
        <a:ext cx="2563713" cy="462566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DB6BA6-CC19-4814-A0B5-FD89D38182DE}">
      <dsp:nvSpPr>
        <dsp:cNvPr id="0" name=""/>
        <dsp:cNvSpPr/>
      </dsp:nvSpPr>
      <dsp:spPr>
        <a:xfrm>
          <a:off x="28" y="32482"/>
          <a:ext cx="2741748" cy="662974"/>
        </a:xfrm>
        <a:prstGeom prst="rect">
          <a:avLst/>
        </a:prstGeom>
        <a:solidFill>
          <a:schemeClr val="accent2">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t>City of Neodesha, KS CDBG + USDA</a:t>
          </a:r>
        </a:p>
      </dsp:txBody>
      <dsp:txXfrm>
        <a:off x="28" y="32482"/>
        <a:ext cx="2741748" cy="662974"/>
      </dsp:txXfrm>
    </dsp:sp>
    <dsp:sp modelId="{F9DD5612-204F-44E6-901F-CA507E7DDFAC}">
      <dsp:nvSpPr>
        <dsp:cNvPr id="0" name=""/>
        <dsp:cNvSpPr/>
      </dsp:nvSpPr>
      <dsp:spPr>
        <a:xfrm>
          <a:off x="28" y="695457"/>
          <a:ext cx="2741748" cy="3755159"/>
        </a:xfrm>
        <a:prstGeom prst="rect">
          <a:avLst/>
        </a:prstGeom>
        <a:solidFill>
          <a:schemeClr val="accent2">
            <a:tint val="40000"/>
            <a:alpha val="90000"/>
            <a:hueOff val="0"/>
            <a:satOff val="0"/>
            <a:lumOff val="0"/>
            <a:alphaOff val="0"/>
          </a:schemeClr>
        </a:solidFill>
        <a:ln w="1079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City Gas System Upgrades</a:t>
          </a:r>
        </a:p>
        <a:p>
          <a:pPr marL="342900" lvl="2" indent="-171450" algn="l" defTabSz="800100">
            <a:lnSpc>
              <a:spcPct val="90000"/>
            </a:lnSpc>
            <a:spcBef>
              <a:spcPct val="0"/>
            </a:spcBef>
            <a:spcAft>
              <a:spcPct val="15000"/>
            </a:spcAft>
            <a:buChar char="•"/>
          </a:pPr>
          <a:r>
            <a:rPr lang="en-US" sz="1800" kern="1200" dirty="0"/>
            <a:t>$2.3M Total Project Cost</a:t>
          </a:r>
        </a:p>
        <a:p>
          <a:pPr marL="514350" lvl="3" indent="-171450" algn="l" defTabSz="800100">
            <a:lnSpc>
              <a:spcPct val="90000"/>
            </a:lnSpc>
            <a:spcBef>
              <a:spcPct val="0"/>
            </a:spcBef>
            <a:spcAft>
              <a:spcPct val="15000"/>
            </a:spcAft>
            <a:buChar char="•"/>
          </a:pPr>
          <a:r>
            <a:rPr lang="en-US" sz="1800" kern="1200" dirty="0"/>
            <a:t>$600,000 CDBG Grant</a:t>
          </a:r>
        </a:p>
        <a:p>
          <a:pPr marL="514350" lvl="3" indent="-171450" algn="l" defTabSz="800100">
            <a:lnSpc>
              <a:spcPct val="90000"/>
            </a:lnSpc>
            <a:spcBef>
              <a:spcPct val="0"/>
            </a:spcBef>
            <a:spcAft>
              <a:spcPct val="15000"/>
            </a:spcAft>
            <a:buChar char="•"/>
          </a:pPr>
          <a:r>
            <a:rPr lang="en-US" sz="1800" kern="1200" dirty="0"/>
            <a:t>$1.76M USDA Rural Development Grant</a:t>
          </a:r>
        </a:p>
        <a:p>
          <a:pPr marL="342900" lvl="2" indent="-171450" algn="l" defTabSz="800100">
            <a:lnSpc>
              <a:spcPct val="90000"/>
            </a:lnSpc>
            <a:spcBef>
              <a:spcPct val="0"/>
            </a:spcBef>
            <a:spcAft>
              <a:spcPct val="15000"/>
            </a:spcAft>
            <a:buChar char="•"/>
          </a:pPr>
          <a:r>
            <a:rPr lang="en-US" sz="1800" kern="1200" dirty="0"/>
            <a:t>Public infrastructure upgrades to service 2,500 residents and businesses in community</a:t>
          </a:r>
        </a:p>
      </dsp:txBody>
      <dsp:txXfrm>
        <a:off x="28" y="695457"/>
        <a:ext cx="2741748" cy="3755159"/>
      </dsp:txXfrm>
    </dsp:sp>
    <dsp:sp modelId="{F4F0496C-A804-402D-8D39-11345D85666F}">
      <dsp:nvSpPr>
        <dsp:cNvPr id="0" name=""/>
        <dsp:cNvSpPr/>
      </dsp:nvSpPr>
      <dsp:spPr>
        <a:xfrm>
          <a:off x="3125622" y="32482"/>
          <a:ext cx="2741748" cy="662974"/>
        </a:xfrm>
        <a:prstGeom prst="rect">
          <a:avLst/>
        </a:prstGeom>
        <a:solidFill>
          <a:schemeClr val="accent3">
            <a:hueOff val="0"/>
            <a:satOff val="0"/>
            <a:lumOff val="0"/>
            <a:alphaOff val="0"/>
          </a:schemeClr>
        </a:solidFill>
        <a:ln w="1079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t>Highland County Ohio CDBG RLF</a:t>
          </a:r>
        </a:p>
      </dsp:txBody>
      <dsp:txXfrm>
        <a:off x="3125622" y="32482"/>
        <a:ext cx="2741748" cy="662974"/>
      </dsp:txXfrm>
    </dsp:sp>
    <dsp:sp modelId="{B18FE95F-6151-4D06-B100-B3BF0F48D5EB}">
      <dsp:nvSpPr>
        <dsp:cNvPr id="0" name=""/>
        <dsp:cNvSpPr/>
      </dsp:nvSpPr>
      <dsp:spPr>
        <a:xfrm>
          <a:off x="3125622" y="695457"/>
          <a:ext cx="2741748" cy="3755159"/>
        </a:xfrm>
        <a:prstGeom prst="rect">
          <a:avLst/>
        </a:prstGeom>
        <a:solidFill>
          <a:schemeClr val="accent3">
            <a:tint val="40000"/>
            <a:alpha val="90000"/>
            <a:hueOff val="0"/>
            <a:satOff val="0"/>
            <a:lumOff val="0"/>
            <a:alphaOff val="0"/>
          </a:schemeClr>
        </a:solidFill>
        <a:ln w="1079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err="1"/>
            <a:t>Corvac</a:t>
          </a:r>
          <a:r>
            <a:rPr lang="en-US" sz="1800" kern="1200" dirty="0"/>
            <a:t> Composites, LLC new automotive manufacturing facility sited in Highland County</a:t>
          </a:r>
        </a:p>
        <a:p>
          <a:pPr marL="171450" lvl="1" indent="-171450" algn="l" defTabSz="800100">
            <a:lnSpc>
              <a:spcPct val="90000"/>
            </a:lnSpc>
            <a:spcBef>
              <a:spcPct val="0"/>
            </a:spcBef>
            <a:spcAft>
              <a:spcPct val="15000"/>
            </a:spcAft>
            <a:buChar char="•"/>
          </a:pPr>
          <a:r>
            <a:rPr lang="en-US" sz="1800" kern="1200" dirty="0"/>
            <a:t>$12.5M Total Project Cost</a:t>
          </a:r>
        </a:p>
        <a:p>
          <a:pPr marL="342900" lvl="2" indent="-171450" algn="l" defTabSz="800100">
            <a:lnSpc>
              <a:spcPct val="90000"/>
            </a:lnSpc>
            <a:spcBef>
              <a:spcPct val="0"/>
            </a:spcBef>
            <a:spcAft>
              <a:spcPct val="15000"/>
            </a:spcAft>
            <a:buChar char="•"/>
          </a:pPr>
          <a:r>
            <a:rPr lang="en-US" sz="1800" kern="1200" dirty="0"/>
            <a:t>$500,000 CDBG RLF</a:t>
          </a:r>
        </a:p>
        <a:p>
          <a:pPr marL="342900" lvl="2" indent="-171450" algn="l" defTabSz="800100">
            <a:lnSpc>
              <a:spcPct val="90000"/>
            </a:lnSpc>
            <a:spcBef>
              <a:spcPct val="0"/>
            </a:spcBef>
            <a:spcAft>
              <a:spcPct val="15000"/>
            </a:spcAft>
            <a:buChar char="•"/>
          </a:pPr>
          <a:r>
            <a:rPr lang="en-US" sz="1800" kern="1200" dirty="0"/>
            <a:t>$12M Outside Funding</a:t>
          </a:r>
        </a:p>
        <a:p>
          <a:pPr marL="342900" lvl="2" indent="-171450" algn="l" defTabSz="800100">
            <a:lnSpc>
              <a:spcPct val="90000"/>
            </a:lnSpc>
            <a:spcBef>
              <a:spcPct val="0"/>
            </a:spcBef>
            <a:spcAft>
              <a:spcPct val="15000"/>
            </a:spcAft>
            <a:buChar char="•"/>
          </a:pPr>
          <a:r>
            <a:rPr lang="en-US" sz="1800" kern="1200" dirty="0"/>
            <a:t>Total Jobs Created – 55</a:t>
          </a:r>
        </a:p>
        <a:p>
          <a:pPr marL="514350" lvl="3" indent="-171450" algn="l" defTabSz="800100">
            <a:lnSpc>
              <a:spcPct val="90000"/>
            </a:lnSpc>
            <a:spcBef>
              <a:spcPct val="0"/>
            </a:spcBef>
            <a:spcAft>
              <a:spcPct val="15000"/>
            </a:spcAft>
            <a:buChar char="•"/>
          </a:pPr>
          <a:r>
            <a:rPr lang="en-US" sz="1800" kern="1200" dirty="0"/>
            <a:t>29 LMI Jobs (52.7%) - $9,090/job created</a:t>
          </a:r>
        </a:p>
      </dsp:txBody>
      <dsp:txXfrm>
        <a:off x="3125622" y="695457"/>
        <a:ext cx="2741748" cy="375515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64FABB-2E15-4486-B300-B33196335776}">
      <dsp:nvSpPr>
        <dsp:cNvPr id="0" name=""/>
        <dsp:cNvSpPr/>
      </dsp:nvSpPr>
      <dsp:spPr>
        <a:xfrm>
          <a:off x="0" y="358921"/>
          <a:ext cx="5867399" cy="633600"/>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b="1" kern="1200" dirty="0"/>
            <a:t>Federal Stimulus &amp; USDA Rural Development</a:t>
          </a:r>
          <a:endParaRPr lang="en-US" sz="2200" kern="1200" dirty="0"/>
        </a:p>
      </dsp:txBody>
      <dsp:txXfrm>
        <a:off x="0" y="358921"/>
        <a:ext cx="5867399" cy="633600"/>
      </dsp:txXfrm>
    </dsp:sp>
    <dsp:sp modelId="{46186B2B-D979-44F8-B962-6113A656C4AD}">
      <dsp:nvSpPr>
        <dsp:cNvPr id="0" name=""/>
        <dsp:cNvSpPr/>
      </dsp:nvSpPr>
      <dsp:spPr>
        <a:xfrm>
          <a:off x="0" y="943500"/>
          <a:ext cx="5867399" cy="3623400"/>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Font typeface="Symbol" panose="05050102010706020507" pitchFamily="18" charset="2"/>
            <a:buChar char=""/>
          </a:pPr>
          <a:r>
            <a:rPr lang="en-US" sz="2200" kern="1200" dirty="0"/>
            <a:t>$48.9 B to USDA – Close the “digital divide” in America’s rural communities</a:t>
          </a:r>
        </a:p>
        <a:p>
          <a:pPr marL="457200" lvl="2" indent="-228600" algn="l" defTabSz="977900">
            <a:lnSpc>
              <a:spcPct val="90000"/>
            </a:lnSpc>
            <a:spcBef>
              <a:spcPct val="0"/>
            </a:spcBef>
            <a:spcAft>
              <a:spcPct val="15000"/>
            </a:spcAft>
            <a:buFont typeface="Symbol" panose="05050102010706020507" pitchFamily="18" charset="2"/>
            <a:buChar char=""/>
          </a:pPr>
          <a:r>
            <a:rPr lang="en-US" sz="2200" kern="1200" dirty="0"/>
            <a:t>$145 M USDA’s Rural Development programs </a:t>
          </a:r>
        </a:p>
        <a:p>
          <a:pPr marL="457200" lvl="2" indent="-228600" algn="l" defTabSz="977900">
            <a:lnSpc>
              <a:spcPct val="90000"/>
            </a:lnSpc>
            <a:spcBef>
              <a:spcPct val="0"/>
            </a:spcBef>
            <a:spcAft>
              <a:spcPct val="15000"/>
            </a:spcAft>
            <a:buFont typeface="Symbol" panose="05050102010706020507" pitchFamily="18" charset="2"/>
            <a:buChar char=""/>
          </a:pPr>
          <a:r>
            <a:rPr lang="en-US" sz="2200" kern="1200" dirty="0"/>
            <a:t>$20.5 M for the Rural Business-Cooperative Service, adding $1 B in lending authority</a:t>
          </a:r>
        </a:p>
        <a:p>
          <a:pPr marL="457200" lvl="2" indent="-228600" algn="l" defTabSz="977900">
            <a:lnSpc>
              <a:spcPct val="90000"/>
            </a:lnSpc>
            <a:spcBef>
              <a:spcPct val="0"/>
            </a:spcBef>
            <a:spcAft>
              <a:spcPct val="15000"/>
            </a:spcAft>
            <a:buFont typeface="Symbol" panose="05050102010706020507" pitchFamily="18" charset="2"/>
            <a:buChar char=""/>
          </a:pPr>
          <a:r>
            <a:rPr lang="en-US" sz="2200" kern="1200" dirty="0"/>
            <a:t>$100 M in grants for Rural Broadband Service</a:t>
          </a:r>
        </a:p>
        <a:p>
          <a:pPr marL="457200" lvl="2" indent="-228600" algn="l" defTabSz="977900">
            <a:lnSpc>
              <a:spcPct val="90000"/>
            </a:lnSpc>
            <a:spcBef>
              <a:spcPct val="0"/>
            </a:spcBef>
            <a:spcAft>
              <a:spcPct val="15000"/>
            </a:spcAft>
            <a:buFont typeface="Symbol" panose="05050102010706020507" pitchFamily="18" charset="2"/>
            <a:buChar char=""/>
          </a:pPr>
          <a:r>
            <a:rPr lang="en-US" sz="2200" kern="1200" dirty="0"/>
            <a:t>$25 M for Distance Learning and Telemedicine Programs</a:t>
          </a:r>
        </a:p>
      </dsp:txBody>
      <dsp:txXfrm>
        <a:off x="0" y="943500"/>
        <a:ext cx="5867399" cy="362340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F425DB-C6F8-43A3-B820-E395DE1BCEBB}">
      <dsp:nvSpPr>
        <dsp:cNvPr id="0" name=""/>
        <dsp:cNvSpPr/>
      </dsp:nvSpPr>
      <dsp:spPr>
        <a:xfrm>
          <a:off x="0" y="197057"/>
          <a:ext cx="5486400" cy="675540"/>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dirty="0"/>
            <a:t>Rural Development Broadband </a:t>
          </a:r>
          <a:r>
            <a:rPr lang="en-US" sz="1800" b="1" kern="1200" dirty="0" err="1"/>
            <a:t>ReConnect</a:t>
          </a:r>
          <a:r>
            <a:rPr lang="en-US" sz="1800" b="1" kern="1200" dirty="0"/>
            <a:t> Loan and Grant Program</a:t>
          </a:r>
          <a:endParaRPr lang="en-US" sz="1800" kern="1200" dirty="0"/>
        </a:p>
      </dsp:txBody>
      <dsp:txXfrm>
        <a:off x="0" y="197057"/>
        <a:ext cx="5486400" cy="675540"/>
      </dsp:txXfrm>
    </dsp:sp>
    <dsp:sp modelId="{8C0DA456-5CE4-49A5-9AAB-8DE926ECCC04}">
      <dsp:nvSpPr>
        <dsp:cNvPr id="0" name=""/>
        <dsp:cNvSpPr/>
      </dsp:nvSpPr>
      <dsp:spPr>
        <a:xfrm>
          <a:off x="0" y="872597"/>
          <a:ext cx="5486400" cy="4051619"/>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Font typeface="Symbol" panose="05050102010706020507" pitchFamily="18" charset="2"/>
            <a:buChar char=""/>
          </a:pPr>
          <a:r>
            <a:rPr lang="en-US" sz="1800" kern="1200" dirty="0"/>
            <a:t>Loans and grants </a:t>
          </a:r>
        </a:p>
        <a:p>
          <a:pPr marL="171450" lvl="1" indent="-171450" algn="l" defTabSz="800100">
            <a:lnSpc>
              <a:spcPct val="90000"/>
            </a:lnSpc>
            <a:spcBef>
              <a:spcPct val="0"/>
            </a:spcBef>
            <a:spcAft>
              <a:spcPct val="15000"/>
            </a:spcAft>
            <a:buFont typeface="Symbol" panose="05050102010706020507" pitchFamily="18" charset="2"/>
            <a:buChar char=""/>
          </a:pPr>
          <a:r>
            <a:rPr lang="en-US" sz="1800" kern="1200" dirty="0"/>
            <a:t>Construction, improvement, or acquisition of facilities and equipment needed to provide broadband service in eligible rural areas that do not have access to at least 10 Mbps downstream and 1 Mbps upstream</a:t>
          </a:r>
        </a:p>
        <a:p>
          <a:pPr marL="171450" lvl="1" indent="-171450" algn="l" defTabSz="800100">
            <a:lnSpc>
              <a:spcPct val="90000"/>
            </a:lnSpc>
            <a:spcBef>
              <a:spcPct val="0"/>
            </a:spcBef>
            <a:spcAft>
              <a:spcPct val="15000"/>
            </a:spcAft>
            <a:buFont typeface="Symbol" panose="05050102010706020507" pitchFamily="18" charset="2"/>
            <a:buChar char=""/>
          </a:pPr>
          <a:r>
            <a:rPr lang="en-US" sz="1800" kern="1200" dirty="0"/>
            <a:t>100% Grant – up to $25,000,000 max grant request</a:t>
          </a:r>
        </a:p>
        <a:p>
          <a:pPr marL="171450" lvl="1" indent="-171450" algn="l" defTabSz="800100">
            <a:lnSpc>
              <a:spcPct val="90000"/>
            </a:lnSpc>
            <a:spcBef>
              <a:spcPct val="0"/>
            </a:spcBef>
            <a:spcAft>
              <a:spcPct val="15000"/>
            </a:spcAft>
            <a:buFont typeface="Symbol" panose="05050102010706020507" pitchFamily="18" charset="2"/>
            <a:buChar char=""/>
          </a:pPr>
          <a:r>
            <a:rPr lang="en-US" sz="1800" kern="1200" dirty="0"/>
            <a:t>50% Loan / 50% Grant – up to $25,000,000 loan and $25,000,000 grant request and loan/grant requests will always be equal</a:t>
          </a:r>
        </a:p>
        <a:p>
          <a:pPr marL="171450" lvl="1" indent="-171450" algn="l" defTabSz="800100">
            <a:lnSpc>
              <a:spcPct val="90000"/>
            </a:lnSpc>
            <a:spcBef>
              <a:spcPct val="0"/>
            </a:spcBef>
            <a:spcAft>
              <a:spcPct val="15000"/>
            </a:spcAft>
            <a:buFont typeface="Symbol" panose="05050102010706020507" pitchFamily="18" charset="2"/>
            <a:buChar char=""/>
          </a:pPr>
          <a:r>
            <a:rPr lang="en-US" sz="1800" kern="1200" dirty="0"/>
            <a:t>100% Loan – up to $50,000,000 max loan request</a:t>
          </a:r>
        </a:p>
        <a:p>
          <a:pPr marL="171450" lvl="1" indent="-171450" algn="l" defTabSz="800100">
            <a:lnSpc>
              <a:spcPct val="90000"/>
            </a:lnSpc>
            <a:spcBef>
              <a:spcPct val="0"/>
            </a:spcBef>
            <a:spcAft>
              <a:spcPct val="15000"/>
            </a:spcAft>
            <a:buFont typeface="Symbol" panose="05050102010706020507" pitchFamily="18" charset="2"/>
            <a:buChar char=""/>
          </a:pPr>
          <a:r>
            <a:rPr lang="en-US" sz="1800" kern="1200" dirty="0"/>
            <a:t>Eligible Applicants</a:t>
          </a:r>
        </a:p>
        <a:p>
          <a:pPr marL="342900" lvl="2" indent="-171450" algn="l" defTabSz="800100">
            <a:lnSpc>
              <a:spcPct val="90000"/>
            </a:lnSpc>
            <a:spcBef>
              <a:spcPct val="0"/>
            </a:spcBef>
            <a:spcAft>
              <a:spcPct val="15000"/>
            </a:spcAft>
            <a:buFont typeface="Symbol" panose="05050102010706020507" pitchFamily="18" charset="2"/>
            <a:buChar char=""/>
          </a:pPr>
          <a:r>
            <a:rPr lang="en-US" sz="1800" kern="1200" dirty="0"/>
            <a:t>Cooperatives, non-profits, or mutual associations, for-profit corporations, state or local governments, territory or an Indian tribe </a:t>
          </a:r>
        </a:p>
      </dsp:txBody>
      <dsp:txXfrm>
        <a:off x="0" y="872597"/>
        <a:ext cx="5486400" cy="405161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95243F-4486-4CFC-A945-5B21FE04BEFD}">
      <dsp:nvSpPr>
        <dsp:cNvPr id="0" name=""/>
        <dsp:cNvSpPr/>
      </dsp:nvSpPr>
      <dsp:spPr>
        <a:xfrm>
          <a:off x="26" y="133088"/>
          <a:ext cx="2563713" cy="374400"/>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US" sz="1300" kern="1200" dirty="0"/>
            <a:t>USDA DLT Case Studies</a:t>
          </a:r>
        </a:p>
      </dsp:txBody>
      <dsp:txXfrm>
        <a:off x="26" y="133088"/>
        <a:ext cx="2563713" cy="374400"/>
      </dsp:txXfrm>
    </dsp:sp>
    <dsp:sp modelId="{FED3AC85-A778-4809-B027-06B21F1A8AE7}">
      <dsp:nvSpPr>
        <dsp:cNvPr id="0" name=""/>
        <dsp:cNvSpPr/>
      </dsp:nvSpPr>
      <dsp:spPr>
        <a:xfrm>
          <a:off x="26" y="507488"/>
          <a:ext cx="2563713" cy="4480697"/>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a:t>Owensboro Health Inc. received $460,820 grant to install telemedicine equipment at 10 sites in Kentucky and Indiana. The equipment expands health care resources to ~35,000 residents, including ~2,000 patients.</a:t>
          </a:r>
        </a:p>
        <a:p>
          <a:pPr marL="114300" lvl="1" indent="-114300" algn="l" defTabSz="577850">
            <a:lnSpc>
              <a:spcPct val="90000"/>
            </a:lnSpc>
            <a:spcBef>
              <a:spcPct val="0"/>
            </a:spcBef>
            <a:spcAft>
              <a:spcPct val="15000"/>
            </a:spcAft>
            <a:buChar char="•"/>
          </a:pPr>
          <a:r>
            <a:rPr lang="en-US" sz="1300" kern="1200"/>
            <a:t>Lisbon (OH) Exempted Village School District received $323,478 to create distance learning network at 8 sites in Columbiana County. District is offering classes and behavioral health services to 850 students.</a:t>
          </a:r>
        </a:p>
      </dsp:txBody>
      <dsp:txXfrm>
        <a:off x="26" y="507488"/>
        <a:ext cx="2563713" cy="4480697"/>
      </dsp:txXfrm>
    </dsp:sp>
    <dsp:sp modelId="{0AB3461F-D93D-4F5F-ACE9-60067C0E91A1}">
      <dsp:nvSpPr>
        <dsp:cNvPr id="0" name=""/>
        <dsp:cNvSpPr/>
      </dsp:nvSpPr>
      <dsp:spPr>
        <a:xfrm>
          <a:off x="2922659" y="133088"/>
          <a:ext cx="2563713" cy="374400"/>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US" sz="1300" kern="1200" dirty="0"/>
            <a:t>USDA Rural Broadband Case Study</a:t>
          </a:r>
        </a:p>
      </dsp:txBody>
      <dsp:txXfrm>
        <a:off x="2922659" y="133088"/>
        <a:ext cx="2563713" cy="374400"/>
      </dsp:txXfrm>
    </dsp:sp>
    <dsp:sp modelId="{BFC8CF94-9F1B-45E5-AD4F-21E7C584FF85}">
      <dsp:nvSpPr>
        <dsp:cNvPr id="0" name=""/>
        <dsp:cNvSpPr/>
      </dsp:nvSpPr>
      <dsp:spPr>
        <a:xfrm>
          <a:off x="2922659" y="507488"/>
          <a:ext cx="2563713" cy="4480697"/>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dirty="0"/>
            <a:t>Logan Telephone Cooperative Inc. received a $34.4 M USDA Telecommunications Program loan to upgrade a FTTH system in Butler, Logan and Muhlenberg counties in southwestern Kentucky</a:t>
          </a:r>
        </a:p>
        <a:p>
          <a:pPr marL="114300" lvl="1" indent="-114300" algn="l" defTabSz="577850">
            <a:lnSpc>
              <a:spcPct val="90000"/>
            </a:lnSpc>
            <a:spcBef>
              <a:spcPct val="0"/>
            </a:spcBef>
            <a:spcAft>
              <a:spcPct val="15000"/>
            </a:spcAft>
            <a:buChar char="•"/>
          </a:pPr>
          <a:r>
            <a:rPr lang="en-US" sz="1300" kern="1200" dirty="0"/>
            <a:t>Morton County, N.D., USDA is partnering with BEK Communications Cooperative to provide an $844,000 Community Connect Program grant for a 49-mile Fiber-to-the-Home network will bring high-speed broadband to 125 underserved households</a:t>
          </a:r>
        </a:p>
        <a:p>
          <a:pPr marL="114300" lvl="1" indent="-114300" algn="l" defTabSz="577850">
            <a:lnSpc>
              <a:spcPct val="90000"/>
            </a:lnSpc>
            <a:spcBef>
              <a:spcPct val="0"/>
            </a:spcBef>
            <a:spcAft>
              <a:spcPct val="15000"/>
            </a:spcAft>
            <a:buChar char="•"/>
          </a:pPr>
          <a:r>
            <a:rPr lang="en-US" sz="1300" kern="1200" dirty="0"/>
            <a:t>SW Virginia, iGo Technology Inc. received a $3 M Community Connect grant to bring enhanced broadband opportunities to 820 homes and businesses giving the Bee Community Center, in the town of Bee in Dickenson County, free broadband for two years</a:t>
          </a:r>
        </a:p>
      </dsp:txBody>
      <dsp:txXfrm>
        <a:off x="2922659" y="507488"/>
        <a:ext cx="2563713" cy="448069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A64451-7181-4CDB-8DAF-97D50345D3E8}">
      <dsp:nvSpPr>
        <dsp:cNvPr id="0" name=""/>
        <dsp:cNvSpPr/>
      </dsp:nvSpPr>
      <dsp:spPr>
        <a:xfrm>
          <a:off x="0" y="226217"/>
          <a:ext cx="5486400" cy="518400"/>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t>Federal Stimulus “3.5” Overview</a:t>
          </a:r>
        </a:p>
      </dsp:txBody>
      <dsp:txXfrm>
        <a:off x="0" y="226217"/>
        <a:ext cx="5486400" cy="518400"/>
      </dsp:txXfrm>
    </dsp:sp>
    <dsp:sp modelId="{BBBFF2B8-1083-41EE-8806-A9A5095EA118}">
      <dsp:nvSpPr>
        <dsp:cNvPr id="0" name=""/>
        <dsp:cNvSpPr/>
      </dsp:nvSpPr>
      <dsp:spPr>
        <a:xfrm>
          <a:off x="0" y="744617"/>
          <a:ext cx="5486400" cy="4150440"/>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a:t>$484 B in COVID 19 federal stimulus “3.5” funding</a:t>
          </a:r>
        </a:p>
        <a:p>
          <a:pPr marL="342900" lvl="2" indent="-171450" algn="l" defTabSz="800100">
            <a:lnSpc>
              <a:spcPct val="90000"/>
            </a:lnSpc>
            <a:spcBef>
              <a:spcPct val="0"/>
            </a:spcBef>
            <a:spcAft>
              <a:spcPct val="15000"/>
            </a:spcAft>
            <a:buChar char="•"/>
          </a:pPr>
          <a:r>
            <a:rPr lang="en-US" sz="1800" kern="1200"/>
            <a:t>$321 B replenishing Paycheck Protection Program</a:t>
          </a:r>
        </a:p>
        <a:p>
          <a:pPr marL="514350" lvl="3" indent="-171450" algn="l" defTabSz="800100">
            <a:lnSpc>
              <a:spcPct val="90000"/>
            </a:lnSpc>
            <a:spcBef>
              <a:spcPct val="0"/>
            </a:spcBef>
            <a:spcAft>
              <a:spcPct val="15000"/>
            </a:spcAft>
            <a:buChar char="•"/>
          </a:pPr>
          <a:r>
            <a:rPr lang="en-US" sz="1800" kern="1200"/>
            <a:t>$60 B set aside for underbanked businesses</a:t>
          </a:r>
        </a:p>
        <a:p>
          <a:pPr marL="514350" lvl="3" indent="-171450" algn="l" defTabSz="800100">
            <a:lnSpc>
              <a:spcPct val="90000"/>
            </a:lnSpc>
            <a:spcBef>
              <a:spcPct val="0"/>
            </a:spcBef>
            <a:spcAft>
              <a:spcPct val="15000"/>
            </a:spcAft>
            <a:buChar char="•"/>
          </a:pPr>
          <a:r>
            <a:rPr lang="en-US" sz="1800" kern="1200"/>
            <a:t>$250 B unrestricted</a:t>
          </a:r>
        </a:p>
        <a:p>
          <a:pPr marL="342900" lvl="2" indent="-171450" algn="l" defTabSz="800100">
            <a:lnSpc>
              <a:spcPct val="90000"/>
            </a:lnSpc>
            <a:spcBef>
              <a:spcPct val="0"/>
            </a:spcBef>
            <a:spcAft>
              <a:spcPct val="15000"/>
            </a:spcAft>
            <a:buChar char="•"/>
          </a:pPr>
          <a:r>
            <a:rPr lang="en-US" sz="1800" kern="1200"/>
            <a:t>$60 B in additional SBA EIDL funding for loans ($50 B) and grants ($10 B)</a:t>
          </a:r>
        </a:p>
        <a:p>
          <a:pPr marL="342900" lvl="2" indent="-171450" algn="l" defTabSz="800100">
            <a:lnSpc>
              <a:spcPct val="90000"/>
            </a:lnSpc>
            <a:spcBef>
              <a:spcPct val="0"/>
            </a:spcBef>
            <a:spcAft>
              <a:spcPct val="15000"/>
            </a:spcAft>
            <a:buChar char="•"/>
          </a:pPr>
          <a:r>
            <a:rPr lang="en-US" sz="1800" kern="1200"/>
            <a:t>$75 B for hospitals to cover increased expenses and lost revenue</a:t>
          </a:r>
        </a:p>
        <a:p>
          <a:pPr marL="342900" lvl="2" indent="-171450" algn="l" defTabSz="800100">
            <a:lnSpc>
              <a:spcPct val="90000"/>
            </a:lnSpc>
            <a:spcBef>
              <a:spcPct val="0"/>
            </a:spcBef>
            <a:spcAft>
              <a:spcPct val="15000"/>
            </a:spcAft>
            <a:buChar char="•"/>
          </a:pPr>
          <a:r>
            <a:rPr lang="en-US" sz="1800" kern="1200"/>
            <a:t>$25 B for COVID 19 testing, of which $11 B will go to states and federal government to develop, purchase, administer, process and analyze tests</a:t>
          </a:r>
        </a:p>
        <a:p>
          <a:pPr marL="342900" lvl="2" indent="-171450" algn="l" defTabSz="800100">
            <a:lnSpc>
              <a:spcPct val="90000"/>
            </a:lnSpc>
            <a:spcBef>
              <a:spcPct val="0"/>
            </a:spcBef>
            <a:spcAft>
              <a:spcPct val="15000"/>
            </a:spcAft>
            <a:buChar char="•"/>
          </a:pPr>
          <a:r>
            <a:rPr lang="en-US" sz="1800" kern="1200"/>
            <a:t>~$2 B for SBA administrative expenses</a:t>
          </a:r>
        </a:p>
        <a:p>
          <a:pPr marL="342900" lvl="2" indent="-171450" algn="l" defTabSz="800100">
            <a:lnSpc>
              <a:spcPct val="90000"/>
            </a:lnSpc>
            <a:spcBef>
              <a:spcPct val="0"/>
            </a:spcBef>
            <a:spcAft>
              <a:spcPct val="15000"/>
            </a:spcAft>
            <a:buChar char="•"/>
          </a:pPr>
          <a:r>
            <a:rPr lang="en-US" sz="1800" kern="1200" dirty="0"/>
            <a:t>$150 B request for state and local government aid not included</a:t>
          </a:r>
        </a:p>
      </dsp:txBody>
      <dsp:txXfrm>
        <a:off x="0" y="744617"/>
        <a:ext cx="5486400" cy="415044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F8260C-0660-4332-951B-2964302D8F2B}">
      <dsp:nvSpPr>
        <dsp:cNvPr id="0" name=""/>
        <dsp:cNvSpPr/>
      </dsp:nvSpPr>
      <dsp:spPr>
        <a:xfrm>
          <a:off x="0" y="0"/>
          <a:ext cx="5943600" cy="576000"/>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JobsOhio COVID 19 Impact Plan</a:t>
          </a:r>
        </a:p>
      </dsp:txBody>
      <dsp:txXfrm>
        <a:off x="0" y="0"/>
        <a:ext cx="5943600" cy="576000"/>
      </dsp:txXfrm>
    </dsp:sp>
    <dsp:sp modelId="{87F18EB4-6947-49F9-B792-3962E5BAD3FC}">
      <dsp:nvSpPr>
        <dsp:cNvPr id="0" name=""/>
        <dsp:cNvSpPr/>
      </dsp:nvSpPr>
      <dsp:spPr>
        <a:xfrm>
          <a:off x="0" y="589089"/>
          <a:ext cx="5943600" cy="3513600"/>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$250 M PPE Purchases</a:t>
          </a:r>
        </a:p>
        <a:p>
          <a:pPr marL="228600" lvl="1" indent="-228600" algn="l" defTabSz="889000">
            <a:lnSpc>
              <a:spcPct val="90000"/>
            </a:lnSpc>
            <a:spcBef>
              <a:spcPct val="0"/>
            </a:spcBef>
            <a:spcAft>
              <a:spcPct val="15000"/>
            </a:spcAft>
            <a:buChar char="•"/>
          </a:pPr>
          <a:r>
            <a:rPr lang="en-US" sz="2000" kern="1200" dirty="0"/>
            <a:t>$30 M Liquor Buy Back</a:t>
          </a:r>
        </a:p>
        <a:p>
          <a:pPr marL="228600" lvl="1" indent="-228600" algn="l" defTabSz="889000">
            <a:lnSpc>
              <a:spcPct val="90000"/>
            </a:lnSpc>
            <a:spcBef>
              <a:spcPct val="0"/>
            </a:spcBef>
            <a:spcAft>
              <a:spcPct val="15000"/>
            </a:spcAft>
            <a:buChar char="•"/>
          </a:pPr>
          <a:r>
            <a:rPr lang="en-US" sz="2000" kern="1200" dirty="0"/>
            <a:t>$7 M Liquor Rebate</a:t>
          </a:r>
        </a:p>
        <a:p>
          <a:pPr marL="228600" lvl="1" indent="-228600" algn="l" defTabSz="889000">
            <a:lnSpc>
              <a:spcPct val="90000"/>
            </a:lnSpc>
            <a:spcBef>
              <a:spcPct val="0"/>
            </a:spcBef>
            <a:spcAft>
              <a:spcPct val="15000"/>
            </a:spcAft>
            <a:buChar char="•"/>
          </a:pPr>
          <a:r>
            <a:rPr lang="en-US" sz="2000" kern="1200" dirty="0"/>
            <a:t>$4 M 6-Month Loan Deferment </a:t>
          </a:r>
        </a:p>
        <a:p>
          <a:pPr marL="228600" lvl="1" indent="-228600" algn="l" defTabSz="889000">
            <a:lnSpc>
              <a:spcPct val="90000"/>
            </a:lnSpc>
            <a:spcBef>
              <a:spcPct val="0"/>
            </a:spcBef>
            <a:spcAft>
              <a:spcPct val="15000"/>
            </a:spcAft>
            <a:buChar char="•"/>
          </a:pPr>
          <a:r>
            <a:rPr lang="en-US" sz="2000" kern="1200" dirty="0"/>
            <a:t>$50 Workforce Retention Loan</a:t>
          </a:r>
        </a:p>
        <a:p>
          <a:pPr marL="228600" lvl="1" indent="-228600" algn="l" defTabSz="889000">
            <a:lnSpc>
              <a:spcPct val="90000"/>
            </a:lnSpc>
            <a:spcBef>
              <a:spcPct val="0"/>
            </a:spcBef>
            <a:spcAft>
              <a:spcPct val="15000"/>
            </a:spcAft>
            <a:buChar char="•"/>
          </a:pPr>
          <a:r>
            <a:rPr lang="en-US" sz="2000" kern="1200" dirty="0"/>
            <a:t>$50 M Commercial Bank Loan Program</a:t>
          </a:r>
        </a:p>
        <a:p>
          <a:pPr marL="228600" lvl="1" indent="-228600" algn="l" defTabSz="889000">
            <a:lnSpc>
              <a:spcPct val="90000"/>
            </a:lnSpc>
            <a:spcBef>
              <a:spcPct val="0"/>
            </a:spcBef>
            <a:spcAft>
              <a:spcPct val="15000"/>
            </a:spcAft>
            <a:buChar char="•"/>
          </a:pPr>
          <a:r>
            <a:rPr lang="en-US" sz="2000" kern="1200" dirty="0"/>
            <a:t>$2 M Appalachian Capital Program</a:t>
          </a:r>
        </a:p>
        <a:p>
          <a:pPr marL="228600" lvl="1" indent="-228600" algn="l" defTabSz="889000">
            <a:lnSpc>
              <a:spcPct val="90000"/>
            </a:lnSpc>
            <a:spcBef>
              <a:spcPct val="0"/>
            </a:spcBef>
            <a:spcAft>
              <a:spcPct val="15000"/>
            </a:spcAft>
            <a:buChar char="•"/>
          </a:pPr>
          <a:r>
            <a:rPr lang="en-US" sz="2000" kern="1200" dirty="0"/>
            <a:t>$50 M JobsOhio Innovation Fund</a:t>
          </a:r>
        </a:p>
        <a:p>
          <a:pPr marL="228600" lvl="1" indent="-228600" algn="l" defTabSz="889000">
            <a:lnSpc>
              <a:spcPct val="90000"/>
            </a:lnSpc>
            <a:spcBef>
              <a:spcPct val="0"/>
            </a:spcBef>
            <a:spcAft>
              <a:spcPct val="15000"/>
            </a:spcAft>
            <a:buChar char="•"/>
          </a:pPr>
          <a:r>
            <a:rPr lang="en-US" sz="2000" kern="1200" dirty="0"/>
            <a:t>$50 M Port Authority Reserve Fund</a:t>
          </a:r>
        </a:p>
        <a:p>
          <a:pPr marL="228600" lvl="1" indent="-228600" algn="l" defTabSz="889000">
            <a:lnSpc>
              <a:spcPct val="90000"/>
            </a:lnSpc>
            <a:spcBef>
              <a:spcPct val="0"/>
            </a:spcBef>
            <a:spcAft>
              <a:spcPct val="15000"/>
            </a:spcAft>
            <a:buChar char="•"/>
          </a:pPr>
          <a:r>
            <a:rPr lang="en-US" sz="2000" kern="1200" dirty="0"/>
            <a:t>$10 M Air Service Restoration</a:t>
          </a:r>
        </a:p>
      </dsp:txBody>
      <dsp:txXfrm>
        <a:off x="0" y="589089"/>
        <a:ext cx="5943600" cy="351360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1E81AE-1ED9-4BDF-840B-9649308D78EC}">
      <dsp:nvSpPr>
        <dsp:cNvPr id="0" name=""/>
        <dsp:cNvSpPr/>
      </dsp:nvSpPr>
      <dsp:spPr>
        <a:xfrm>
          <a:off x="28" y="14923"/>
          <a:ext cx="2697979" cy="508823"/>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dirty="0"/>
            <a:t>Market Conditions and Other Factors</a:t>
          </a:r>
        </a:p>
      </dsp:txBody>
      <dsp:txXfrm>
        <a:off x="28" y="14923"/>
        <a:ext cx="2697979" cy="508823"/>
      </dsp:txXfrm>
    </dsp:sp>
    <dsp:sp modelId="{C00EE056-8C52-4939-9E30-7EC21128BE40}">
      <dsp:nvSpPr>
        <dsp:cNvPr id="0" name=""/>
        <dsp:cNvSpPr/>
      </dsp:nvSpPr>
      <dsp:spPr>
        <a:xfrm>
          <a:off x="28" y="523747"/>
          <a:ext cx="2697979" cy="3362624"/>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Font typeface="Symbol" panose="05050102010706020507" pitchFamily="18" charset="2"/>
            <a:buChar char=""/>
          </a:pPr>
          <a:r>
            <a:rPr lang="en-US" sz="1400" kern="1200" dirty="0"/>
            <a:t>Economic development incentive agreements gives the government or economic development organization partner the ability to keep the incentive agreement in place if the company does not meet its economic development commitments due to factors outside of their control</a:t>
          </a:r>
        </a:p>
      </dsp:txBody>
      <dsp:txXfrm>
        <a:off x="28" y="523747"/>
        <a:ext cx="2697979" cy="3362624"/>
      </dsp:txXfrm>
    </dsp:sp>
    <dsp:sp modelId="{75CAAFEA-70BB-4758-8D14-C31A1870FDEF}">
      <dsp:nvSpPr>
        <dsp:cNvPr id="0" name=""/>
        <dsp:cNvSpPr/>
      </dsp:nvSpPr>
      <dsp:spPr>
        <a:xfrm>
          <a:off x="3075724" y="14923"/>
          <a:ext cx="2697979" cy="508823"/>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a:t>Force Majeure</a:t>
          </a:r>
        </a:p>
      </dsp:txBody>
      <dsp:txXfrm>
        <a:off x="3075724" y="14923"/>
        <a:ext cx="2697979" cy="508823"/>
      </dsp:txXfrm>
    </dsp:sp>
    <dsp:sp modelId="{F2CCE779-E0EF-4594-AAAA-25CBF0DCCF17}">
      <dsp:nvSpPr>
        <dsp:cNvPr id="0" name=""/>
        <dsp:cNvSpPr/>
      </dsp:nvSpPr>
      <dsp:spPr>
        <a:xfrm>
          <a:off x="3075724" y="523747"/>
          <a:ext cx="2697979" cy="3362624"/>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Font typeface="Symbol" panose="05050102010706020507" pitchFamily="18" charset="2"/>
            <a:buChar char=""/>
          </a:pPr>
          <a:r>
            <a:rPr lang="en-US" sz="1400" kern="1200" dirty="0"/>
            <a:t>Common Law notion that gives the ability of parties to a contract to be excused from their obligations when certain circumstances arise beyond the party’s control making performance inadvisable, commercially impracticable, illegal, or impossible</a:t>
          </a:r>
        </a:p>
        <a:p>
          <a:pPr marL="114300" lvl="1" indent="-114300" algn="l" defTabSz="622300">
            <a:lnSpc>
              <a:spcPct val="90000"/>
            </a:lnSpc>
            <a:spcBef>
              <a:spcPct val="0"/>
            </a:spcBef>
            <a:spcAft>
              <a:spcPct val="15000"/>
            </a:spcAft>
            <a:buFont typeface="Symbol" panose="05050102010706020507" pitchFamily="18" charset="2"/>
            <a:buChar char=""/>
          </a:pPr>
          <a:r>
            <a:rPr lang="en-US" sz="1400" kern="1200"/>
            <a:t>Extreme events such as epidemics or pandemics, along with war, terrorist attacks, “acts of God,” famine, strikes, and fire in the list of events excusing overall performance or delay in performance</a:t>
          </a:r>
        </a:p>
      </dsp:txBody>
      <dsp:txXfrm>
        <a:off x="3075724" y="523747"/>
        <a:ext cx="2697979" cy="336262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69D256-96C6-4E1A-9FC8-0FD84D2FB568}">
      <dsp:nvSpPr>
        <dsp:cNvPr id="0" name=""/>
        <dsp:cNvSpPr/>
      </dsp:nvSpPr>
      <dsp:spPr>
        <a:xfrm>
          <a:off x="2059900" y="2523334"/>
          <a:ext cx="1899999" cy="1899999"/>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en-US" sz="3400" kern="1200" dirty="0"/>
            <a:t>Longer Term</a:t>
          </a:r>
        </a:p>
      </dsp:txBody>
      <dsp:txXfrm>
        <a:off x="2338148" y="2801582"/>
        <a:ext cx="1343503" cy="1343503"/>
      </dsp:txXfrm>
    </dsp:sp>
    <dsp:sp modelId="{768CF809-EA50-474A-8AD1-C9CCAF050D9E}">
      <dsp:nvSpPr>
        <dsp:cNvPr id="0" name=""/>
        <dsp:cNvSpPr/>
      </dsp:nvSpPr>
      <dsp:spPr>
        <a:xfrm rot="12900000">
          <a:off x="763981" y="2166778"/>
          <a:ext cx="1533268" cy="54149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AF8EE5E-0358-4772-9025-36ED0F794BD0}">
      <dsp:nvSpPr>
        <dsp:cNvPr id="0" name=""/>
        <dsp:cNvSpPr/>
      </dsp:nvSpPr>
      <dsp:spPr>
        <a:xfrm>
          <a:off x="126" y="1275805"/>
          <a:ext cx="1804999" cy="1443999"/>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kern="1200" dirty="0"/>
            <a:t>Site Development</a:t>
          </a:r>
        </a:p>
      </dsp:txBody>
      <dsp:txXfrm>
        <a:off x="42419" y="1318098"/>
        <a:ext cx="1720413" cy="1359413"/>
      </dsp:txXfrm>
    </dsp:sp>
    <dsp:sp modelId="{53EBDB92-DA6F-44D8-8D3C-B004D5928562}">
      <dsp:nvSpPr>
        <dsp:cNvPr id="0" name=""/>
        <dsp:cNvSpPr/>
      </dsp:nvSpPr>
      <dsp:spPr>
        <a:xfrm rot="16200000">
          <a:off x="2243265" y="1396712"/>
          <a:ext cx="1533268" cy="54149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577FD39-F481-49E8-BEE7-3575E1A6C0D7}">
      <dsp:nvSpPr>
        <dsp:cNvPr id="0" name=""/>
        <dsp:cNvSpPr/>
      </dsp:nvSpPr>
      <dsp:spPr>
        <a:xfrm>
          <a:off x="2107400" y="178828"/>
          <a:ext cx="1804999" cy="1443999"/>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kern="1200" dirty="0"/>
            <a:t>Post COVID 19 Industry Targets </a:t>
          </a:r>
        </a:p>
      </dsp:txBody>
      <dsp:txXfrm>
        <a:off x="2149693" y="221121"/>
        <a:ext cx="1720413" cy="1359413"/>
      </dsp:txXfrm>
    </dsp:sp>
    <dsp:sp modelId="{69CF9367-E84C-4822-95EA-18640A271097}">
      <dsp:nvSpPr>
        <dsp:cNvPr id="0" name=""/>
        <dsp:cNvSpPr/>
      </dsp:nvSpPr>
      <dsp:spPr>
        <a:xfrm rot="19500000">
          <a:off x="3722549" y="2166778"/>
          <a:ext cx="1533268" cy="54149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3D7B318-4FA4-41E2-941E-CFFD4131549C}">
      <dsp:nvSpPr>
        <dsp:cNvPr id="0" name=""/>
        <dsp:cNvSpPr/>
      </dsp:nvSpPr>
      <dsp:spPr>
        <a:xfrm>
          <a:off x="4214674" y="1275805"/>
          <a:ext cx="1804999" cy="1443999"/>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kern="1200" dirty="0"/>
            <a:t>Post COVID 19 Supply Chain Development</a:t>
          </a:r>
        </a:p>
      </dsp:txBody>
      <dsp:txXfrm>
        <a:off x="4256967" y="1318098"/>
        <a:ext cx="1720413" cy="1359413"/>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EC9684-9BA8-4811-97F5-D72FE77CBBE0}">
      <dsp:nvSpPr>
        <dsp:cNvPr id="0" name=""/>
        <dsp:cNvSpPr/>
      </dsp:nvSpPr>
      <dsp:spPr>
        <a:xfrm>
          <a:off x="0" y="582263"/>
          <a:ext cx="6019800" cy="1357979"/>
        </a:xfrm>
        <a:prstGeom prst="rightArrow">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455BEF-EFE1-4BA5-8DBC-8DEB828E540B}">
      <dsp:nvSpPr>
        <dsp:cNvPr id="0" name=""/>
        <dsp:cNvSpPr/>
      </dsp:nvSpPr>
      <dsp:spPr>
        <a:xfrm>
          <a:off x="4344955" y="1668647"/>
          <a:ext cx="1072864" cy="2122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57150" lvl="1" indent="-57150" algn="l" defTabSz="488950">
            <a:lnSpc>
              <a:spcPct val="90000"/>
            </a:lnSpc>
            <a:spcBef>
              <a:spcPct val="0"/>
            </a:spcBef>
            <a:spcAft>
              <a:spcPct val="15000"/>
            </a:spcAft>
            <a:buChar char="•"/>
          </a:pPr>
          <a:r>
            <a:rPr lang="en-US" sz="1100" kern="1200" dirty="0"/>
            <a:t>Construction Material Sales Tax Exemption</a:t>
          </a:r>
        </a:p>
      </dsp:txBody>
      <dsp:txXfrm>
        <a:off x="4344955" y="1668647"/>
        <a:ext cx="1072864" cy="2122650"/>
      </dsp:txXfrm>
    </dsp:sp>
    <dsp:sp modelId="{867F30F9-112E-45C5-9611-FD5390DD7486}">
      <dsp:nvSpPr>
        <dsp:cNvPr id="0" name=""/>
        <dsp:cNvSpPr/>
      </dsp:nvSpPr>
      <dsp:spPr>
        <a:xfrm>
          <a:off x="4344955" y="921758"/>
          <a:ext cx="1072864" cy="6789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240" rIns="0" bIns="1422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Constructing Financing</a:t>
          </a:r>
        </a:p>
      </dsp:txBody>
      <dsp:txXfrm>
        <a:off x="4344955" y="921758"/>
        <a:ext cx="1072864" cy="678989"/>
      </dsp:txXfrm>
    </dsp:sp>
    <dsp:sp modelId="{9333B671-5CEA-4A87-8D7F-DD4DD390A2DC}">
      <dsp:nvSpPr>
        <dsp:cNvPr id="0" name=""/>
        <dsp:cNvSpPr/>
      </dsp:nvSpPr>
      <dsp:spPr>
        <a:xfrm>
          <a:off x="3057517" y="1668647"/>
          <a:ext cx="1072864" cy="2122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57150" lvl="1" indent="-57150" algn="l" defTabSz="488950">
            <a:lnSpc>
              <a:spcPct val="90000"/>
            </a:lnSpc>
            <a:spcBef>
              <a:spcPct val="0"/>
            </a:spcBef>
            <a:spcAft>
              <a:spcPct val="15000"/>
            </a:spcAft>
            <a:buChar char="•"/>
          </a:pPr>
          <a:r>
            <a:rPr lang="en-US" sz="1100" kern="1200" dirty="0"/>
            <a:t>Tax Increment Financing</a:t>
          </a:r>
        </a:p>
        <a:p>
          <a:pPr marL="114300" lvl="2" indent="-57150" algn="l" defTabSz="488950">
            <a:lnSpc>
              <a:spcPct val="90000"/>
            </a:lnSpc>
            <a:spcBef>
              <a:spcPct val="0"/>
            </a:spcBef>
            <a:spcAft>
              <a:spcPct val="15000"/>
            </a:spcAft>
            <a:buChar char="•"/>
          </a:pPr>
          <a:r>
            <a:rPr lang="en-US" sz="1100" kern="1200" dirty="0"/>
            <a:t>School Compensation  Agreements</a:t>
          </a:r>
        </a:p>
        <a:p>
          <a:pPr marL="57150" lvl="1" indent="-57150" algn="l" defTabSz="488950">
            <a:lnSpc>
              <a:spcPct val="90000"/>
            </a:lnSpc>
            <a:spcBef>
              <a:spcPct val="0"/>
            </a:spcBef>
            <a:spcAft>
              <a:spcPct val="15000"/>
            </a:spcAft>
            <a:buChar char="•"/>
          </a:pPr>
          <a:r>
            <a:rPr lang="en-US" sz="1100" kern="1200" dirty="0"/>
            <a:t>Local and State Grants</a:t>
          </a:r>
        </a:p>
        <a:p>
          <a:pPr marL="57150" lvl="1" indent="-57150" algn="l" defTabSz="488950">
            <a:lnSpc>
              <a:spcPct val="90000"/>
            </a:lnSpc>
            <a:spcBef>
              <a:spcPct val="0"/>
            </a:spcBef>
            <a:spcAft>
              <a:spcPct val="15000"/>
            </a:spcAft>
            <a:buChar char="•"/>
          </a:pPr>
          <a:r>
            <a:rPr lang="en-US" sz="1100" kern="1200" dirty="0"/>
            <a:t>Joint Economic Development Districts</a:t>
          </a:r>
        </a:p>
        <a:p>
          <a:pPr marL="57150" lvl="1" indent="-57150" algn="l" defTabSz="488950">
            <a:lnSpc>
              <a:spcPct val="90000"/>
            </a:lnSpc>
            <a:spcBef>
              <a:spcPct val="0"/>
            </a:spcBef>
            <a:spcAft>
              <a:spcPct val="15000"/>
            </a:spcAft>
            <a:buChar char="•"/>
          </a:pPr>
          <a:r>
            <a:rPr lang="en-US" sz="1100" kern="1200" dirty="0"/>
            <a:t>Transportation Improvement Districts</a:t>
          </a:r>
        </a:p>
      </dsp:txBody>
      <dsp:txXfrm>
        <a:off x="3057517" y="1668647"/>
        <a:ext cx="1072864" cy="2122650"/>
      </dsp:txXfrm>
    </dsp:sp>
    <dsp:sp modelId="{EA2D72CF-C159-424D-86D0-31982133582B}">
      <dsp:nvSpPr>
        <dsp:cNvPr id="0" name=""/>
        <dsp:cNvSpPr/>
      </dsp:nvSpPr>
      <dsp:spPr>
        <a:xfrm>
          <a:off x="3057517" y="921758"/>
          <a:ext cx="1072864" cy="6789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240" rIns="0" bIns="1422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Infrastructure Finance</a:t>
          </a:r>
        </a:p>
      </dsp:txBody>
      <dsp:txXfrm>
        <a:off x="3057517" y="921758"/>
        <a:ext cx="1072864" cy="678989"/>
      </dsp:txXfrm>
    </dsp:sp>
    <dsp:sp modelId="{F0D20D86-BF43-490F-99F7-1A7EFF8B0230}">
      <dsp:nvSpPr>
        <dsp:cNvPr id="0" name=""/>
        <dsp:cNvSpPr/>
      </dsp:nvSpPr>
      <dsp:spPr>
        <a:xfrm>
          <a:off x="1770079" y="1668647"/>
          <a:ext cx="1072864" cy="2122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57150" lvl="1" indent="-57150" algn="l" defTabSz="488950">
            <a:lnSpc>
              <a:spcPct val="90000"/>
            </a:lnSpc>
            <a:spcBef>
              <a:spcPct val="0"/>
            </a:spcBef>
            <a:spcAft>
              <a:spcPct val="15000"/>
            </a:spcAft>
            <a:buChar char="•"/>
          </a:pPr>
          <a:r>
            <a:rPr lang="en-US" sz="1100" kern="1200" dirty="0"/>
            <a:t>Tax Abatements</a:t>
          </a:r>
        </a:p>
        <a:p>
          <a:pPr marL="114300" lvl="2" indent="-57150" algn="l" defTabSz="488950">
            <a:lnSpc>
              <a:spcPct val="90000"/>
            </a:lnSpc>
            <a:spcBef>
              <a:spcPct val="0"/>
            </a:spcBef>
            <a:spcAft>
              <a:spcPct val="15000"/>
            </a:spcAft>
            <a:buChar char="•"/>
          </a:pPr>
          <a:r>
            <a:rPr lang="en-US" sz="1100" kern="1200" dirty="0"/>
            <a:t>School Compensation Agreements</a:t>
          </a:r>
        </a:p>
        <a:p>
          <a:pPr marL="57150" lvl="1" indent="-57150" algn="l" defTabSz="488950">
            <a:lnSpc>
              <a:spcPct val="90000"/>
            </a:lnSpc>
            <a:spcBef>
              <a:spcPct val="0"/>
            </a:spcBef>
            <a:spcAft>
              <a:spcPct val="15000"/>
            </a:spcAft>
            <a:buChar char="•"/>
          </a:pPr>
          <a:r>
            <a:rPr lang="en-US" sz="1100" kern="1200" dirty="0"/>
            <a:t>Tax Credits</a:t>
          </a:r>
        </a:p>
      </dsp:txBody>
      <dsp:txXfrm>
        <a:off x="1770079" y="1668647"/>
        <a:ext cx="1072864" cy="2122650"/>
      </dsp:txXfrm>
    </dsp:sp>
    <dsp:sp modelId="{BAE3046C-722A-4F07-9EB8-53070ED53B3F}">
      <dsp:nvSpPr>
        <dsp:cNvPr id="0" name=""/>
        <dsp:cNvSpPr/>
      </dsp:nvSpPr>
      <dsp:spPr>
        <a:xfrm>
          <a:off x="1770079" y="921758"/>
          <a:ext cx="1072864" cy="6789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240" rIns="0" bIns="14224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bg1"/>
              </a:solidFill>
            </a:rPr>
            <a:t>Tax Incentives</a:t>
          </a:r>
        </a:p>
      </dsp:txBody>
      <dsp:txXfrm>
        <a:off x="1770079" y="921758"/>
        <a:ext cx="1072864" cy="678989"/>
      </dsp:txXfrm>
    </dsp:sp>
    <dsp:sp modelId="{951D1E00-A120-4968-9FEC-C3298D83F21C}">
      <dsp:nvSpPr>
        <dsp:cNvPr id="0" name=""/>
        <dsp:cNvSpPr/>
      </dsp:nvSpPr>
      <dsp:spPr>
        <a:xfrm>
          <a:off x="482642" y="1668647"/>
          <a:ext cx="1072864" cy="2122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57150" lvl="1" indent="-57150" algn="l" defTabSz="488950">
            <a:lnSpc>
              <a:spcPct val="90000"/>
            </a:lnSpc>
            <a:spcBef>
              <a:spcPct val="0"/>
            </a:spcBef>
            <a:spcAft>
              <a:spcPct val="15000"/>
            </a:spcAft>
            <a:buChar char="•"/>
          </a:pPr>
          <a:r>
            <a:rPr lang="en-US" sz="1100" kern="1200" dirty="0"/>
            <a:t>Zoning</a:t>
          </a:r>
        </a:p>
        <a:p>
          <a:pPr marL="57150" lvl="1" indent="-57150" algn="l" defTabSz="488950">
            <a:lnSpc>
              <a:spcPct val="90000"/>
            </a:lnSpc>
            <a:spcBef>
              <a:spcPct val="0"/>
            </a:spcBef>
            <a:spcAft>
              <a:spcPct val="15000"/>
            </a:spcAft>
            <a:buChar char="•"/>
          </a:pPr>
          <a:r>
            <a:rPr lang="en-US" sz="1100" kern="1200" dirty="0"/>
            <a:t>Annexation</a:t>
          </a:r>
        </a:p>
        <a:p>
          <a:pPr marL="57150" lvl="1" indent="-57150" algn="l" defTabSz="488950">
            <a:lnSpc>
              <a:spcPct val="90000"/>
            </a:lnSpc>
            <a:spcBef>
              <a:spcPct val="0"/>
            </a:spcBef>
            <a:spcAft>
              <a:spcPct val="15000"/>
            </a:spcAft>
            <a:buChar char="•"/>
          </a:pPr>
          <a:r>
            <a:rPr lang="en-US" sz="1100" kern="1200" dirty="0"/>
            <a:t>Easements</a:t>
          </a:r>
        </a:p>
      </dsp:txBody>
      <dsp:txXfrm>
        <a:off x="482642" y="1668647"/>
        <a:ext cx="1072864" cy="2122650"/>
      </dsp:txXfrm>
    </dsp:sp>
    <dsp:sp modelId="{BB46A633-1952-4615-A60C-EF426813B659}">
      <dsp:nvSpPr>
        <dsp:cNvPr id="0" name=""/>
        <dsp:cNvSpPr/>
      </dsp:nvSpPr>
      <dsp:spPr>
        <a:xfrm>
          <a:off x="206207" y="917104"/>
          <a:ext cx="1072864" cy="6789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240" rIns="0" bIns="1422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Land Use Entitlements</a:t>
          </a:r>
        </a:p>
      </dsp:txBody>
      <dsp:txXfrm>
        <a:off x="206207" y="917104"/>
        <a:ext cx="1072864" cy="6789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20A523-66FD-4A49-884C-A0683539031C}">
      <dsp:nvSpPr>
        <dsp:cNvPr id="0" name=""/>
        <dsp:cNvSpPr/>
      </dsp:nvSpPr>
      <dsp:spPr>
        <a:xfrm>
          <a:off x="2242395" y="2374180"/>
          <a:ext cx="1554060" cy="1554060"/>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t>Economic Recovery</a:t>
          </a:r>
          <a:endParaRPr lang="en-US" sz="2000" kern="1200" dirty="0"/>
        </a:p>
      </dsp:txBody>
      <dsp:txXfrm>
        <a:off x="2469982" y="2601767"/>
        <a:ext cx="1098886" cy="1098886"/>
      </dsp:txXfrm>
    </dsp:sp>
    <dsp:sp modelId="{8328E51A-13B3-44E8-B483-B1CDF7F06CA6}">
      <dsp:nvSpPr>
        <dsp:cNvPr id="0" name=""/>
        <dsp:cNvSpPr/>
      </dsp:nvSpPr>
      <dsp:spPr>
        <a:xfrm rot="10800000">
          <a:off x="738641" y="2929757"/>
          <a:ext cx="1421047" cy="44290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FCF3440-3744-49BE-BCBF-38ED604B4F1F}">
      <dsp:nvSpPr>
        <dsp:cNvPr id="0" name=""/>
        <dsp:cNvSpPr/>
      </dsp:nvSpPr>
      <dsp:spPr>
        <a:xfrm>
          <a:off x="462" y="2560667"/>
          <a:ext cx="1476357" cy="1181086"/>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kern="1200" dirty="0"/>
            <a:t>1. Assess the Damage</a:t>
          </a:r>
        </a:p>
      </dsp:txBody>
      <dsp:txXfrm>
        <a:off x="35055" y="2595260"/>
        <a:ext cx="1407171" cy="1111900"/>
      </dsp:txXfrm>
    </dsp:sp>
    <dsp:sp modelId="{02B487D6-A5CB-4B0E-9FB3-17321B7DD149}">
      <dsp:nvSpPr>
        <dsp:cNvPr id="0" name=""/>
        <dsp:cNvSpPr/>
      </dsp:nvSpPr>
      <dsp:spPr>
        <a:xfrm rot="13500000">
          <a:off x="1198559" y="1819414"/>
          <a:ext cx="1421047" cy="44290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F4739CD-ED2B-48BA-A40C-E88D1FEC63D1}">
      <dsp:nvSpPr>
        <dsp:cNvPr id="0" name=""/>
        <dsp:cNvSpPr/>
      </dsp:nvSpPr>
      <dsp:spPr>
        <a:xfrm>
          <a:off x="668488" y="947909"/>
          <a:ext cx="1476357" cy="1181086"/>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kern="1200" dirty="0"/>
            <a:t>2. Keeping Companies Alive</a:t>
          </a:r>
        </a:p>
      </dsp:txBody>
      <dsp:txXfrm>
        <a:off x="703081" y="982502"/>
        <a:ext cx="1407171" cy="1111900"/>
      </dsp:txXfrm>
    </dsp:sp>
    <dsp:sp modelId="{5B61810B-E738-4CEF-804B-B1456D3BA175}">
      <dsp:nvSpPr>
        <dsp:cNvPr id="0" name=""/>
        <dsp:cNvSpPr/>
      </dsp:nvSpPr>
      <dsp:spPr>
        <a:xfrm rot="16200000">
          <a:off x="2308902" y="1359496"/>
          <a:ext cx="1421047" cy="44290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46D40A3-609B-4865-A197-674E3E610494}">
      <dsp:nvSpPr>
        <dsp:cNvPr id="0" name=""/>
        <dsp:cNvSpPr/>
      </dsp:nvSpPr>
      <dsp:spPr>
        <a:xfrm>
          <a:off x="2281247" y="279882"/>
          <a:ext cx="1476357" cy="1181086"/>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kern="1200" dirty="0"/>
            <a:t>3. Build Regional Financing Mechanisms</a:t>
          </a:r>
        </a:p>
      </dsp:txBody>
      <dsp:txXfrm>
        <a:off x="2315840" y="314475"/>
        <a:ext cx="1407171" cy="1111900"/>
      </dsp:txXfrm>
    </dsp:sp>
    <dsp:sp modelId="{77CB5C98-D80B-4649-88CF-C2A1D0118F96}">
      <dsp:nvSpPr>
        <dsp:cNvPr id="0" name=""/>
        <dsp:cNvSpPr/>
      </dsp:nvSpPr>
      <dsp:spPr>
        <a:xfrm rot="18900000">
          <a:off x="3419244" y="1819414"/>
          <a:ext cx="1421047" cy="44290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B1550A2-FF5B-4311-AC6E-0700C98E5862}">
      <dsp:nvSpPr>
        <dsp:cNvPr id="0" name=""/>
        <dsp:cNvSpPr/>
      </dsp:nvSpPr>
      <dsp:spPr>
        <a:xfrm>
          <a:off x="3894005" y="947909"/>
          <a:ext cx="1476357" cy="1181086"/>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kern="1200" dirty="0"/>
            <a:t>4. Tax Incentive Flexibility</a:t>
          </a:r>
        </a:p>
      </dsp:txBody>
      <dsp:txXfrm>
        <a:off x="3928598" y="982502"/>
        <a:ext cx="1407171" cy="1111900"/>
      </dsp:txXfrm>
    </dsp:sp>
    <dsp:sp modelId="{6EF932EA-DA68-40EB-8721-6396F5DEA92D}">
      <dsp:nvSpPr>
        <dsp:cNvPr id="0" name=""/>
        <dsp:cNvSpPr/>
      </dsp:nvSpPr>
      <dsp:spPr>
        <a:xfrm>
          <a:off x="3879162" y="2929757"/>
          <a:ext cx="1421047" cy="44290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B962AA7-9D55-4001-BEAE-9E7717DB427E}">
      <dsp:nvSpPr>
        <dsp:cNvPr id="0" name=""/>
        <dsp:cNvSpPr/>
      </dsp:nvSpPr>
      <dsp:spPr>
        <a:xfrm>
          <a:off x="4562031" y="2560667"/>
          <a:ext cx="1476357" cy="1181086"/>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kern="1200" dirty="0"/>
            <a:t>5. Site Development</a:t>
          </a:r>
        </a:p>
      </dsp:txBody>
      <dsp:txXfrm>
        <a:off x="4596624" y="2595260"/>
        <a:ext cx="1407171" cy="111190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E026F8-0FDE-4609-BC0B-3FC30E3D0521}">
      <dsp:nvSpPr>
        <dsp:cNvPr id="0" name=""/>
        <dsp:cNvSpPr/>
      </dsp:nvSpPr>
      <dsp:spPr>
        <a:xfrm>
          <a:off x="27" y="414680"/>
          <a:ext cx="2670753" cy="938503"/>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kern="1200" dirty="0"/>
            <a:t>Post-COVID 19 Industry Winners</a:t>
          </a:r>
        </a:p>
      </dsp:txBody>
      <dsp:txXfrm>
        <a:off x="27" y="414680"/>
        <a:ext cx="2670753" cy="938503"/>
      </dsp:txXfrm>
    </dsp:sp>
    <dsp:sp modelId="{C3D18452-2EA0-41E5-9F57-9A032572A722}">
      <dsp:nvSpPr>
        <dsp:cNvPr id="0" name=""/>
        <dsp:cNvSpPr/>
      </dsp:nvSpPr>
      <dsp:spPr>
        <a:xfrm>
          <a:off x="27" y="1353183"/>
          <a:ext cx="2670753" cy="2712060"/>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US" sz="2600" kern="1200" dirty="0"/>
            <a:t>Logistics</a:t>
          </a:r>
        </a:p>
        <a:p>
          <a:pPr marL="228600" lvl="1" indent="-228600" algn="l" defTabSz="1155700">
            <a:lnSpc>
              <a:spcPct val="90000"/>
            </a:lnSpc>
            <a:spcBef>
              <a:spcPct val="0"/>
            </a:spcBef>
            <a:spcAft>
              <a:spcPct val="15000"/>
            </a:spcAft>
            <a:buChar char="•"/>
          </a:pPr>
          <a:r>
            <a:rPr lang="en-US" sz="2600" kern="1200" dirty="0"/>
            <a:t>Medical Equipment Manufacturers</a:t>
          </a:r>
        </a:p>
        <a:p>
          <a:pPr marL="228600" lvl="1" indent="-228600" algn="l" defTabSz="1155700">
            <a:lnSpc>
              <a:spcPct val="90000"/>
            </a:lnSpc>
            <a:spcBef>
              <a:spcPct val="0"/>
            </a:spcBef>
            <a:spcAft>
              <a:spcPct val="15000"/>
            </a:spcAft>
            <a:buChar char="•"/>
          </a:pPr>
          <a:r>
            <a:rPr lang="en-US" sz="2600" kern="1200" dirty="0"/>
            <a:t>PhRMA</a:t>
          </a:r>
        </a:p>
        <a:p>
          <a:pPr marL="228600" lvl="1" indent="-228600" algn="l" defTabSz="1155700">
            <a:lnSpc>
              <a:spcPct val="90000"/>
            </a:lnSpc>
            <a:spcBef>
              <a:spcPct val="0"/>
            </a:spcBef>
            <a:spcAft>
              <a:spcPct val="15000"/>
            </a:spcAft>
            <a:buChar char="•"/>
          </a:pPr>
          <a:r>
            <a:rPr lang="en-US" sz="2600" kern="1200" dirty="0"/>
            <a:t>E-Commerce</a:t>
          </a:r>
        </a:p>
      </dsp:txBody>
      <dsp:txXfrm>
        <a:off x="27" y="1353183"/>
        <a:ext cx="2670753" cy="2712060"/>
      </dsp:txXfrm>
    </dsp:sp>
    <dsp:sp modelId="{0D8D5A69-A7EB-4D23-9B61-9A70D0500FDE}">
      <dsp:nvSpPr>
        <dsp:cNvPr id="0" name=""/>
        <dsp:cNvSpPr/>
      </dsp:nvSpPr>
      <dsp:spPr>
        <a:xfrm>
          <a:off x="3044686" y="414680"/>
          <a:ext cx="2670753" cy="938503"/>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kern="1200" dirty="0"/>
            <a:t>Post-COVID 19 Industry Losers</a:t>
          </a:r>
        </a:p>
      </dsp:txBody>
      <dsp:txXfrm>
        <a:off x="3044686" y="414680"/>
        <a:ext cx="2670753" cy="938503"/>
      </dsp:txXfrm>
    </dsp:sp>
    <dsp:sp modelId="{008E2AB8-3D3C-403C-B9AC-99D90A4655DA}">
      <dsp:nvSpPr>
        <dsp:cNvPr id="0" name=""/>
        <dsp:cNvSpPr/>
      </dsp:nvSpPr>
      <dsp:spPr>
        <a:xfrm>
          <a:off x="3044686" y="1353183"/>
          <a:ext cx="2670753" cy="2712060"/>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US" sz="2600" kern="1200" dirty="0"/>
            <a:t>Traditional brick &amp; mortar retail</a:t>
          </a:r>
        </a:p>
        <a:p>
          <a:pPr marL="228600" lvl="1" indent="-228600" algn="l" defTabSz="1155700">
            <a:lnSpc>
              <a:spcPct val="90000"/>
            </a:lnSpc>
            <a:spcBef>
              <a:spcPct val="0"/>
            </a:spcBef>
            <a:spcAft>
              <a:spcPct val="15000"/>
            </a:spcAft>
            <a:buChar char="•"/>
          </a:pPr>
          <a:r>
            <a:rPr lang="en-US" sz="2600" kern="1200" dirty="0"/>
            <a:t>Airlines</a:t>
          </a:r>
        </a:p>
        <a:p>
          <a:pPr marL="228600" lvl="1" indent="-228600" algn="l" defTabSz="1155700">
            <a:lnSpc>
              <a:spcPct val="90000"/>
            </a:lnSpc>
            <a:spcBef>
              <a:spcPct val="0"/>
            </a:spcBef>
            <a:spcAft>
              <a:spcPct val="15000"/>
            </a:spcAft>
            <a:buChar char="•"/>
          </a:pPr>
          <a:r>
            <a:rPr lang="en-US" sz="2600" kern="1200" dirty="0"/>
            <a:t>Events</a:t>
          </a:r>
        </a:p>
        <a:p>
          <a:pPr marL="228600" lvl="1" indent="-228600" algn="l" defTabSz="1155700">
            <a:lnSpc>
              <a:spcPct val="90000"/>
            </a:lnSpc>
            <a:spcBef>
              <a:spcPct val="0"/>
            </a:spcBef>
            <a:spcAft>
              <a:spcPct val="15000"/>
            </a:spcAft>
            <a:buChar char="•"/>
          </a:pPr>
          <a:r>
            <a:rPr lang="en-US" sz="2600" kern="1200" dirty="0"/>
            <a:t>Hospitality</a:t>
          </a:r>
        </a:p>
      </dsp:txBody>
      <dsp:txXfrm>
        <a:off x="3044686" y="1353183"/>
        <a:ext cx="2670753" cy="271206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672B0C-AA27-443E-8093-E41B28E75FB0}">
      <dsp:nvSpPr>
        <dsp:cNvPr id="0" name=""/>
        <dsp:cNvSpPr/>
      </dsp:nvSpPr>
      <dsp:spPr>
        <a:xfrm>
          <a:off x="286881" y="3044"/>
          <a:ext cx="1701886" cy="1021132"/>
        </a:xfrm>
        <a:prstGeom prst="rect">
          <a:avLst/>
        </a:prstGeom>
        <a:solidFill>
          <a:srgbClr val="C0000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Ohio Rural Industrial Loan Program</a:t>
          </a:r>
        </a:p>
      </dsp:txBody>
      <dsp:txXfrm>
        <a:off x="286881" y="3044"/>
        <a:ext cx="1701886" cy="1021132"/>
      </dsp:txXfrm>
    </dsp:sp>
    <dsp:sp modelId="{2730CE43-8122-4EED-BE31-95A41E3D3D83}">
      <dsp:nvSpPr>
        <dsp:cNvPr id="0" name=""/>
        <dsp:cNvSpPr/>
      </dsp:nvSpPr>
      <dsp:spPr>
        <a:xfrm>
          <a:off x="2158956" y="3044"/>
          <a:ext cx="1701886" cy="1021132"/>
        </a:xfrm>
        <a:prstGeom prst="rect">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JobsOhio Revitalization Program</a:t>
          </a:r>
        </a:p>
      </dsp:txBody>
      <dsp:txXfrm>
        <a:off x="2158956" y="3044"/>
        <a:ext cx="1701886" cy="1021132"/>
      </dsp:txXfrm>
    </dsp:sp>
    <dsp:sp modelId="{60FCD101-F3D8-4D99-B3AF-CA46BA2DD0E3}">
      <dsp:nvSpPr>
        <dsp:cNvPr id="0" name=""/>
        <dsp:cNvSpPr/>
      </dsp:nvSpPr>
      <dsp:spPr>
        <a:xfrm>
          <a:off x="4031032" y="3044"/>
          <a:ext cx="1701886" cy="1021132"/>
        </a:xfrm>
        <a:prstGeom prst="rect">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JobsOhio OSIP</a:t>
          </a:r>
        </a:p>
      </dsp:txBody>
      <dsp:txXfrm>
        <a:off x="4031032" y="3044"/>
        <a:ext cx="1701886" cy="1021132"/>
      </dsp:txXfrm>
    </dsp:sp>
    <dsp:sp modelId="{D95048DA-E82D-4430-A19E-5506A233E1E0}">
      <dsp:nvSpPr>
        <dsp:cNvPr id="0" name=""/>
        <dsp:cNvSpPr/>
      </dsp:nvSpPr>
      <dsp:spPr>
        <a:xfrm>
          <a:off x="286881" y="1194365"/>
          <a:ext cx="1701886" cy="1021132"/>
        </a:xfrm>
        <a:prstGeom prst="rect">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Tax Increment Financing</a:t>
          </a:r>
        </a:p>
      </dsp:txBody>
      <dsp:txXfrm>
        <a:off x="286881" y="1194365"/>
        <a:ext cx="1701886" cy="1021132"/>
      </dsp:txXfrm>
    </dsp:sp>
    <dsp:sp modelId="{922B6EC6-45FA-46EA-804C-D50CECD07F85}">
      <dsp:nvSpPr>
        <dsp:cNvPr id="0" name=""/>
        <dsp:cNvSpPr/>
      </dsp:nvSpPr>
      <dsp:spPr>
        <a:xfrm>
          <a:off x="2158956" y="1194365"/>
          <a:ext cx="1701886" cy="1021132"/>
        </a:xfrm>
        <a:prstGeom prst="rect">
          <a:avLst/>
        </a:prstGeom>
        <a:solidFill>
          <a:schemeClr val="accent6">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Joint Economic Development Districts</a:t>
          </a:r>
        </a:p>
      </dsp:txBody>
      <dsp:txXfrm>
        <a:off x="2158956" y="1194365"/>
        <a:ext cx="1701886" cy="1021132"/>
      </dsp:txXfrm>
    </dsp:sp>
    <dsp:sp modelId="{712CFA5E-8E13-4D47-92A9-B3905E360D64}">
      <dsp:nvSpPr>
        <dsp:cNvPr id="0" name=""/>
        <dsp:cNvSpPr/>
      </dsp:nvSpPr>
      <dsp:spPr>
        <a:xfrm>
          <a:off x="4031032" y="1194365"/>
          <a:ext cx="1701886" cy="1021132"/>
        </a:xfrm>
        <a:prstGeom prst="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Ohio 629 Roadwork Grants</a:t>
          </a:r>
        </a:p>
      </dsp:txBody>
      <dsp:txXfrm>
        <a:off x="4031032" y="1194365"/>
        <a:ext cx="1701886" cy="1021132"/>
      </dsp:txXfrm>
    </dsp:sp>
    <dsp:sp modelId="{4209BAFA-FE60-41B5-BC30-51B3179E1CAF}">
      <dsp:nvSpPr>
        <dsp:cNvPr id="0" name=""/>
        <dsp:cNvSpPr/>
      </dsp:nvSpPr>
      <dsp:spPr>
        <a:xfrm>
          <a:off x="286881" y="2385685"/>
          <a:ext cx="1701886" cy="1021132"/>
        </a:xfrm>
        <a:prstGeom prst="rect">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Community Development Block Grant</a:t>
          </a:r>
        </a:p>
      </dsp:txBody>
      <dsp:txXfrm>
        <a:off x="286881" y="2385685"/>
        <a:ext cx="1701886" cy="1021132"/>
      </dsp:txXfrm>
    </dsp:sp>
    <dsp:sp modelId="{AB8CB080-C239-4C0C-97F4-E3C7C72EA3B5}">
      <dsp:nvSpPr>
        <dsp:cNvPr id="0" name=""/>
        <dsp:cNvSpPr/>
      </dsp:nvSpPr>
      <dsp:spPr>
        <a:xfrm>
          <a:off x="2158956" y="2385685"/>
          <a:ext cx="1701886" cy="1021132"/>
        </a:xfrm>
        <a:prstGeom prst="rect">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Economic Development Administration</a:t>
          </a:r>
        </a:p>
      </dsp:txBody>
      <dsp:txXfrm>
        <a:off x="2158956" y="2385685"/>
        <a:ext cx="1701886" cy="1021132"/>
      </dsp:txXfrm>
    </dsp:sp>
    <dsp:sp modelId="{D0B6565B-9CC7-4051-8730-54C1E423F2F1}">
      <dsp:nvSpPr>
        <dsp:cNvPr id="0" name=""/>
        <dsp:cNvSpPr/>
      </dsp:nvSpPr>
      <dsp:spPr>
        <a:xfrm>
          <a:off x="4031032" y="2385685"/>
          <a:ext cx="1701886" cy="1021132"/>
        </a:xfrm>
        <a:prstGeom prst="rect">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dirty="0"/>
            <a:t>JobsOhio/</a:t>
          </a:r>
          <a:r>
            <a:rPr lang="en-US" sz="1600" b="0" i="0" kern="1200" dirty="0" err="1"/>
            <a:t>OhioSE</a:t>
          </a:r>
          <a:r>
            <a:rPr lang="en-US" sz="1600" b="0" i="0" kern="1200" dirty="0"/>
            <a:t> Site Initiative</a:t>
          </a:r>
          <a:endParaRPr lang="en-US" sz="1600" kern="1200" dirty="0"/>
        </a:p>
      </dsp:txBody>
      <dsp:txXfrm>
        <a:off x="4031032" y="2385685"/>
        <a:ext cx="1701886" cy="1021132"/>
      </dsp:txXfrm>
    </dsp:sp>
    <dsp:sp modelId="{F25203BE-E278-4982-B57D-32A1DD66E641}">
      <dsp:nvSpPr>
        <dsp:cNvPr id="0" name=""/>
        <dsp:cNvSpPr/>
      </dsp:nvSpPr>
      <dsp:spPr>
        <a:xfrm>
          <a:off x="2158956" y="3577006"/>
          <a:ext cx="1701886" cy="1021132"/>
        </a:xfrm>
        <a:prstGeom prst="rect">
          <a:avLst/>
        </a:prstGeom>
        <a:solidFill>
          <a:schemeClr val="accent6">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Ohio Department of Transportation Jobs and Commerce</a:t>
          </a:r>
        </a:p>
      </dsp:txBody>
      <dsp:txXfrm>
        <a:off x="2158956" y="3577006"/>
        <a:ext cx="1701886" cy="1021132"/>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64FABB-2E15-4486-B300-B33196335776}">
      <dsp:nvSpPr>
        <dsp:cNvPr id="0" name=""/>
        <dsp:cNvSpPr/>
      </dsp:nvSpPr>
      <dsp:spPr>
        <a:xfrm>
          <a:off x="0" y="363932"/>
          <a:ext cx="5791200" cy="633600"/>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b="1" kern="1200" dirty="0"/>
            <a:t>Federal Stimulus &amp; USDA Rural Development</a:t>
          </a:r>
          <a:endParaRPr lang="en-US" sz="2200" kern="1200" dirty="0"/>
        </a:p>
      </dsp:txBody>
      <dsp:txXfrm>
        <a:off x="0" y="363932"/>
        <a:ext cx="5791200" cy="633600"/>
      </dsp:txXfrm>
    </dsp:sp>
    <dsp:sp modelId="{46186B2B-D979-44F8-B962-6113A656C4AD}">
      <dsp:nvSpPr>
        <dsp:cNvPr id="0" name=""/>
        <dsp:cNvSpPr/>
      </dsp:nvSpPr>
      <dsp:spPr>
        <a:xfrm>
          <a:off x="0" y="941336"/>
          <a:ext cx="5791200" cy="3623400"/>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Font typeface="Symbol" panose="05050102010706020507" pitchFamily="18" charset="2"/>
            <a:buChar char=""/>
          </a:pPr>
          <a:r>
            <a:rPr lang="en-US" sz="2200" kern="1200" dirty="0"/>
            <a:t>$48.9 B to USDA – Close the “digital divide” in America’s rural communities</a:t>
          </a:r>
        </a:p>
        <a:p>
          <a:pPr marL="457200" lvl="2" indent="-228600" algn="l" defTabSz="977900">
            <a:lnSpc>
              <a:spcPct val="90000"/>
            </a:lnSpc>
            <a:spcBef>
              <a:spcPct val="0"/>
            </a:spcBef>
            <a:spcAft>
              <a:spcPct val="15000"/>
            </a:spcAft>
            <a:buFont typeface="Symbol" panose="05050102010706020507" pitchFamily="18" charset="2"/>
            <a:buChar char=""/>
          </a:pPr>
          <a:r>
            <a:rPr lang="en-US" sz="2200" kern="1200" dirty="0"/>
            <a:t>$145 M USDA’s Rural Development programs </a:t>
          </a:r>
        </a:p>
        <a:p>
          <a:pPr marL="457200" lvl="2" indent="-228600" algn="l" defTabSz="977900">
            <a:lnSpc>
              <a:spcPct val="90000"/>
            </a:lnSpc>
            <a:spcBef>
              <a:spcPct val="0"/>
            </a:spcBef>
            <a:spcAft>
              <a:spcPct val="15000"/>
            </a:spcAft>
            <a:buFont typeface="Symbol" panose="05050102010706020507" pitchFamily="18" charset="2"/>
            <a:buChar char=""/>
          </a:pPr>
          <a:r>
            <a:rPr lang="en-US" sz="2200" kern="1200" dirty="0"/>
            <a:t>$20.5 M for the Rural Business-Cooperative Service, adding $1 B in lending authority</a:t>
          </a:r>
        </a:p>
        <a:p>
          <a:pPr marL="457200" lvl="2" indent="-228600" algn="l" defTabSz="977900">
            <a:lnSpc>
              <a:spcPct val="90000"/>
            </a:lnSpc>
            <a:spcBef>
              <a:spcPct val="0"/>
            </a:spcBef>
            <a:spcAft>
              <a:spcPct val="15000"/>
            </a:spcAft>
            <a:buFont typeface="Symbol" panose="05050102010706020507" pitchFamily="18" charset="2"/>
            <a:buChar char=""/>
          </a:pPr>
          <a:r>
            <a:rPr lang="en-US" sz="2200" kern="1200" dirty="0"/>
            <a:t>$100 M in grants for Rural Broadband Service</a:t>
          </a:r>
        </a:p>
        <a:p>
          <a:pPr marL="457200" lvl="2" indent="-228600" algn="l" defTabSz="977900">
            <a:lnSpc>
              <a:spcPct val="90000"/>
            </a:lnSpc>
            <a:spcBef>
              <a:spcPct val="0"/>
            </a:spcBef>
            <a:spcAft>
              <a:spcPct val="15000"/>
            </a:spcAft>
            <a:buFont typeface="Symbol" panose="05050102010706020507" pitchFamily="18" charset="2"/>
            <a:buChar char=""/>
          </a:pPr>
          <a:r>
            <a:rPr lang="en-US" sz="2200" kern="1200" dirty="0"/>
            <a:t>$25 M for Distance Learning and Telemedicine Programs</a:t>
          </a:r>
        </a:p>
      </dsp:txBody>
      <dsp:txXfrm>
        <a:off x="0" y="941336"/>
        <a:ext cx="5791200" cy="362340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4C63A5-C3C5-4A02-9667-15C2E4B80CE3}">
      <dsp:nvSpPr>
        <dsp:cNvPr id="0" name=""/>
        <dsp:cNvSpPr/>
      </dsp:nvSpPr>
      <dsp:spPr>
        <a:xfrm>
          <a:off x="0" y="197057"/>
          <a:ext cx="5486400" cy="675540"/>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dirty="0"/>
            <a:t>Rural Development Broadband </a:t>
          </a:r>
          <a:r>
            <a:rPr lang="en-US" sz="1800" b="1" kern="1200" dirty="0" err="1"/>
            <a:t>ReConnect</a:t>
          </a:r>
          <a:r>
            <a:rPr lang="en-US" sz="1800" b="1" kern="1200" dirty="0"/>
            <a:t> Loan and Grant Program</a:t>
          </a:r>
          <a:endParaRPr lang="en-US" sz="1800" kern="1200" dirty="0"/>
        </a:p>
      </dsp:txBody>
      <dsp:txXfrm>
        <a:off x="0" y="197057"/>
        <a:ext cx="5486400" cy="675540"/>
      </dsp:txXfrm>
    </dsp:sp>
    <dsp:sp modelId="{8AFF7938-EDD8-4FCD-B727-60FE58960AFC}">
      <dsp:nvSpPr>
        <dsp:cNvPr id="0" name=""/>
        <dsp:cNvSpPr/>
      </dsp:nvSpPr>
      <dsp:spPr>
        <a:xfrm>
          <a:off x="0" y="872597"/>
          <a:ext cx="5486400" cy="4051619"/>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Font typeface="Symbol" panose="05050102010706020507" pitchFamily="18" charset="2"/>
            <a:buChar char=""/>
          </a:pPr>
          <a:r>
            <a:rPr lang="en-US" sz="1800" kern="1200" dirty="0"/>
            <a:t>Loans and grants </a:t>
          </a:r>
        </a:p>
        <a:p>
          <a:pPr marL="171450" lvl="1" indent="-171450" algn="l" defTabSz="800100">
            <a:lnSpc>
              <a:spcPct val="90000"/>
            </a:lnSpc>
            <a:spcBef>
              <a:spcPct val="0"/>
            </a:spcBef>
            <a:spcAft>
              <a:spcPct val="15000"/>
            </a:spcAft>
            <a:buFont typeface="Symbol" panose="05050102010706020507" pitchFamily="18" charset="2"/>
            <a:buChar char=""/>
          </a:pPr>
          <a:r>
            <a:rPr lang="en-US" sz="1800" kern="1200" dirty="0"/>
            <a:t>Construction, improvement, or acquisition of facilities and equipment needed to provide broadband service in eligible rural areas that do not have access to at least 10 Mbps downstream and 1 Mbps upstream</a:t>
          </a:r>
        </a:p>
        <a:p>
          <a:pPr marL="171450" lvl="1" indent="-171450" algn="l" defTabSz="800100">
            <a:lnSpc>
              <a:spcPct val="90000"/>
            </a:lnSpc>
            <a:spcBef>
              <a:spcPct val="0"/>
            </a:spcBef>
            <a:spcAft>
              <a:spcPct val="15000"/>
            </a:spcAft>
            <a:buFont typeface="Symbol" panose="05050102010706020507" pitchFamily="18" charset="2"/>
            <a:buChar char=""/>
          </a:pPr>
          <a:r>
            <a:rPr lang="en-US" sz="1800" kern="1200" dirty="0"/>
            <a:t>100% Grant – up to $25,000,000 max grant request</a:t>
          </a:r>
        </a:p>
        <a:p>
          <a:pPr marL="171450" lvl="1" indent="-171450" algn="l" defTabSz="800100">
            <a:lnSpc>
              <a:spcPct val="90000"/>
            </a:lnSpc>
            <a:spcBef>
              <a:spcPct val="0"/>
            </a:spcBef>
            <a:spcAft>
              <a:spcPct val="15000"/>
            </a:spcAft>
            <a:buFont typeface="Symbol" panose="05050102010706020507" pitchFamily="18" charset="2"/>
            <a:buChar char=""/>
          </a:pPr>
          <a:r>
            <a:rPr lang="en-US" sz="1800" kern="1200" dirty="0"/>
            <a:t>50% Loan / 50% Grant – up to $25,000,000 loan and $25,000,000 grant request and loan/grant requests will always be equal</a:t>
          </a:r>
        </a:p>
        <a:p>
          <a:pPr marL="171450" lvl="1" indent="-171450" algn="l" defTabSz="800100">
            <a:lnSpc>
              <a:spcPct val="90000"/>
            </a:lnSpc>
            <a:spcBef>
              <a:spcPct val="0"/>
            </a:spcBef>
            <a:spcAft>
              <a:spcPct val="15000"/>
            </a:spcAft>
            <a:buFont typeface="Symbol" panose="05050102010706020507" pitchFamily="18" charset="2"/>
            <a:buChar char=""/>
          </a:pPr>
          <a:r>
            <a:rPr lang="en-US" sz="1800" kern="1200" dirty="0"/>
            <a:t>100% Loan – up to $50,000,000 max loan request</a:t>
          </a:r>
        </a:p>
        <a:p>
          <a:pPr marL="171450" lvl="1" indent="-171450" algn="l" defTabSz="800100">
            <a:lnSpc>
              <a:spcPct val="90000"/>
            </a:lnSpc>
            <a:spcBef>
              <a:spcPct val="0"/>
            </a:spcBef>
            <a:spcAft>
              <a:spcPct val="15000"/>
            </a:spcAft>
            <a:buFont typeface="Symbol" panose="05050102010706020507" pitchFamily="18" charset="2"/>
            <a:buChar char=""/>
          </a:pPr>
          <a:r>
            <a:rPr lang="en-US" sz="1800" kern="1200" dirty="0"/>
            <a:t>Eligible Applicants</a:t>
          </a:r>
        </a:p>
        <a:p>
          <a:pPr marL="342900" lvl="2" indent="-171450" algn="l" defTabSz="800100">
            <a:lnSpc>
              <a:spcPct val="90000"/>
            </a:lnSpc>
            <a:spcBef>
              <a:spcPct val="0"/>
            </a:spcBef>
            <a:spcAft>
              <a:spcPct val="15000"/>
            </a:spcAft>
            <a:buFont typeface="Symbol" panose="05050102010706020507" pitchFamily="18" charset="2"/>
            <a:buChar char=""/>
          </a:pPr>
          <a:r>
            <a:rPr lang="en-US" sz="1800" kern="1200" dirty="0"/>
            <a:t>Cooperatives, non-profits, or mutual associations, for-profit corporations, state or local governments, territory or an Indian tribe </a:t>
          </a:r>
        </a:p>
      </dsp:txBody>
      <dsp:txXfrm>
        <a:off x="0" y="872597"/>
        <a:ext cx="5486400" cy="4051619"/>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F2AF0D-6C5A-4FED-8670-8F33D744870F}">
      <dsp:nvSpPr>
        <dsp:cNvPr id="0" name=""/>
        <dsp:cNvSpPr/>
      </dsp:nvSpPr>
      <dsp:spPr>
        <a:xfrm>
          <a:off x="1" y="241658"/>
          <a:ext cx="2563713" cy="519878"/>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b="1" kern="1200" dirty="0"/>
            <a:t>DLT 100% Grants</a:t>
          </a:r>
          <a:r>
            <a:rPr lang="en-US" sz="1400" kern="1200" dirty="0"/>
            <a:t> </a:t>
          </a:r>
        </a:p>
      </dsp:txBody>
      <dsp:txXfrm>
        <a:off x="1" y="241658"/>
        <a:ext cx="2563713" cy="519878"/>
      </dsp:txXfrm>
    </dsp:sp>
    <dsp:sp modelId="{EC8C6DCC-A49C-45FF-AE64-A9F0C9FD5874}">
      <dsp:nvSpPr>
        <dsp:cNvPr id="0" name=""/>
        <dsp:cNvSpPr/>
      </dsp:nvSpPr>
      <dsp:spPr>
        <a:xfrm>
          <a:off x="26" y="822216"/>
          <a:ext cx="2563713" cy="3996719"/>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Font typeface="Symbol" panose="05050102010706020507" pitchFamily="18" charset="2"/>
            <a:buChar char=""/>
          </a:pPr>
          <a:r>
            <a:rPr lang="en-US" sz="1400" kern="1200" dirty="0"/>
            <a:t>15% match from the applicant</a:t>
          </a:r>
        </a:p>
        <a:p>
          <a:pPr marL="114300" lvl="1" indent="-114300" algn="l" defTabSz="622300">
            <a:lnSpc>
              <a:spcPct val="90000"/>
            </a:lnSpc>
            <a:spcBef>
              <a:spcPct val="0"/>
            </a:spcBef>
            <a:spcAft>
              <a:spcPct val="15000"/>
            </a:spcAft>
            <a:buFont typeface="Symbol" panose="05050102010706020507" pitchFamily="18" charset="2"/>
            <a:buChar char=""/>
          </a:pPr>
          <a:r>
            <a:rPr lang="en-US" sz="1400" kern="1200" dirty="0"/>
            <a:t>Award range: $50,000 - $1,000,000</a:t>
          </a:r>
        </a:p>
        <a:p>
          <a:pPr marL="114300" lvl="1" indent="-114300" algn="l" defTabSz="622300">
            <a:lnSpc>
              <a:spcPct val="90000"/>
            </a:lnSpc>
            <a:spcBef>
              <a:spcPct val="0"/>
            </a:spcBef>
            <a:spcAft>
              <a:spcPct val="15000"/>
            </a:spcAft>
            <a:buFont typeface="Symbol" panose="05050102010706020507" pitchFamily="18" charset="2"/>
            <a:buChar char=""/>
          </a:pPr>
          <a:r>
            <a:rPr lang="en-US" sz="1400" kern="1200" dirty="0"/>
            <a:t>Eligible uses: acquisition of eligible capital assets (broadband transmission facilities; audio, video and interactive video equipment; terminal and data equipment; computer hardware, network components and software; inside wiring and similar infrastructure that further DLT services); acquisition of instructional programming for eligible equipment; acquisition of technical assistance and instruction for using eligible equipment</a:t>
          </a:r>
        </a:p>
      </dsp:txBody>
      <dsp:txXfrm>
        <a:off x="26" y="822216"/>
        <a:ext cx="2563713" cy="3996719"/>
      </dsp:txXfrm>
    </dsp:sp>
    <dsp:sp modelId="{7161FE40-D4C3-4E29-B90D-01344098F648}">
      <dsp:nvSpPr>
        <dsp:cNvPr id="0" name=""/>
        <dsp:cNvSpPr/>
      </dsp:nvSpPr>
      <dsp:spPr>
        <a:xfrm>
          <a:off x="2922659" y="302338"/>
          <a:ext cx="2563713" cy="519878"/>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b="1" kern="1200" dirty="0"/>
            <a:t>USDA Distance Learning and Telemedicine Program</a:t>
          </a:r>
          <a:endParaRPr lang="en-US" sz="1400" kern="1200" dirty="0"/>
        </a:p>
      </dsp:txBody>
      <dsp:txXfrm>
        <a:off x="2922659" y="302338"/>
        <a:ext cx="2563713" cy="519878"/>
      </dsp:txXfrm>
    </dsp:sp>
    <dsp:sp modelId="{65FA3F51-3280-46DB-80AD-14442BB1BC43}">
      <dsp:nvSpPr>
        <dsp:cNvPr id="0" name=""/>
        <dsp:cNvSpPr/>
      </dsp:nvSpPr>
      <dsp:spPr>
        <a:xfrm>
          <a:off x="2922659" y="822216"/>
          <a:ext cx="2563713" cy="3996719"/>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Font typeface="Symbol" panose="05050102010706020507" pitchFamily="18" charset="2"/>
            <a:buChar char=""/>
          </a:pPr>
          <a:r>
            <a:rPr lang="en-US" sz="1400" kern="1200" dirty="0"/>
            <a:t>Education or health care through telecommunications</a:t>
          </a:r>
        </a:p>
        <a:p>
          <a:pPr marL="114300" lvl="1" indent="-114300" algn="l" defTabSz="622300">
            <a:lnSpc>
              <a:spcPct val="90000"/>
            </a:lnSpc>
            <a:spcBef>
              <a:spcPct val="0"/>
            </a:spcBef>
            <a:spcAft>
              <a:spcPct val="15000"/>
            </a:spcAft>
            <a:buFont typeface="Symbol" panose="05050102010706020507" pitchFamily="18" charset="2"/>
            <a:buChar char=""/>
          </a:pPr>
          <a:r>
            <a:rPr lang="en-US" sz="1400" kern="1200" dirty="0"/>
            <a:t>State and local government entities, federally-recognized Tribes, non-profits, for-profit businesses, and </a:t>
          </a:r>
          <a:r>
            <a:rPr lang="en-US" sz="1400" kern="1200" dirty="0" err="1"/>
            <a:t>consortias</a:t>
          </a:r>
          <a:r>
            <a:rPr lang="en-US" sz="1400" kern="1200" dirty="0"/>
            <a:t> are eligible</a:t>
          </a:r>
        </a:p>
      </dsp:txBody>
      <dsp:txXfrm>
        <a:off x="2922659" y="822216"/>
        <a:ext cx="2563713" cy="3996719"/>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95243F-4486-4CFC-A945-5B21FE04BEFD}">
      <dsp:nvSpPr>
        <dsp:cNvPr id="0" name=""/>
        <dsp:cNvSpPr/>
      </dsp:nvSpPr>
      <dsp:spPr>
        <a:xfrm>
          <a:off x="26" y="133088"/>
          <a:ext cx="2563713" cy="374400"/>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US" sz="1300" kern="1200" dirty="0"/>
            <a:t>USDA DLT Case Studies</a:t>
          </a:r>
        </a:p>
      </dsp:txBody>
      <dsp:txXfrm>
        <a:off x="26" y="133088"/>
        <a:ext cx="2563713" cy="374400"/>
      </dsp:txXfrm>
    </dsp:sp>
    <dsp:sp modelId="{FED3AC85-A778-4809-B027-06B21F1A8AE7}">
      <dsp:nvSpPr>
        <dsp:cNvPr id="0" name=""/>
        <dsp:cNvSpPr/>
      </dsp:nvSpPr>
      <dsp:spPr>
        <a:xfrm>
          <a:off x="26" y="507488"/>
          <a:ext cx="2563713" cy="4480697"/>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a:t>Owensboro Health Inc. received $460,820 grant to install telemedicine equipment at 10 sites in Kentucky and Indiana. The equipment expands health care resources to ~35,000 residents, including ~2,000 patients.</a:t>
          </a:r>
        </a:p>
        <a:p>
          <a:pPr marL="114300" lvl="1" indent="-114300" algn="l" defTabSz="577850">
            <a:lnSpc>
              <a:spcPct val="90000"/>
            </a:lnSpc>
            <a:spcBef>
              <a:spcPct val="0"/>
            </a:spcBef>
            <a:spcAft>
              <a:spcPct val="15000"/>
            </a:spcAft>
            <a:buChar char="•"/>
          </a:pPr>
          <a:r>
            <a:rPr lang="en-US" sz="1300" kern="1200" dirty="0"/>
            <a:t>Lisbon (OH) Exempted Village School District received $323,478 to create distance learning network at 8 sites in Columbiana County. District is offering classes and behavioral health services to 850 students.</a:t>
          </a:r>
        </a:p>
      </dsp:txBody>
      <dsp:txXfrm>
        <a:off x="26" y="507488"/>
        <a:ext cx="2563713" cy="4480697"/>
      </dsp:txXfrm>
    </dsp:sp>
    <dsp:sp modelId="{0AB3461F-D93D-4F5F-ACE9-60067C0E91A1}">
      <dsp:nvSpPr>
        <dsp:cNvPr id="0" name=""/>
        <dsp:cNvSpPr/>
      </dsp:nvSpPr>
      <dsp:spPr>
        <a:xfrm>
          <a:off x="2922659" y="133088"/>
          <a:ext cx="2563713" cy="374400"/>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US" sz="1300" kern="1200" dirty="0"/>
            <a:t>USDA Rural Broadband Case Study</a:t>
          </a:r>
        </a:p>
      </dsp:txBody>
      <dsp:txXfrm>
        <a:off x="2922659" y="133088"/>
        <a:ext cx="2563713" cy="374400"/>
      </dsp:txXfrm>
    </dsp:sp>
    <dsp:sp modelId="{BFC8CF94-9F1B-45E5-AD4F-21E7C584FF85}">
      <dsp:nvSpPr>
        <dsp:cNvPr id="0" name=""/>
        <dsp:cNvSpPr/>
      </dsp:nvSpPr>
      <dsp:spPr>
        <a:xfrm>
          <a:off x="2922659" y="507488"/>
          <a:ext cx="2563713" cy="4480697"/>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dirty="0"/>
            <a:t>Logan Telephone Cooperative Inc. received a $34.4 M USDA Telecommunications Program loan to upgrade a FTTH system in Butler, Logan and Muhlenberg counties in southwestern Kentucky</a:t>
          </a:r>
        </a:p>
        <a:p>
          <a:pPr marL="114300" lvl="1" indent="-114300" algn="l" defTabSz="577850">
            <a:lnSpc>
              <a:spcPct val="90000"/>
            </a:lnSpc>
            <a:spcBef>
              <a:spcPct val="0"/>
            </a:spcBef>
            <a:spcAft>
              <a:spcPct val="15000"/>
            </a:spcAft>
            <a:buChar char="•"/>
          </a:pPr>
          <a:r>
            <a:rPr lang="en-US" sz="1300" kern="1200" dirty="0"/>
            <a:t>Morton County, N.D., USDA is partnering with BEK Communications Cooperative to provide an $844,000 Community Connect Program grant for a 49-mile Fiber-to-the-Home network will bring high-speed broadband to 125 underserved households</a:t>
          </a:r>
        </a:p>
        <a:p>
          <a:pPr marL="114300" lvl="1" indent="-114300" algn="l" defTabSz="577850">
            <a:lnSpc>
              <a:spcPct val="90000"/>
            </a:lnSpc>
            <a:spcBef>
              <a:spcPct val="0"/>
            </a:spcBef>
            <a:spcAft>
              <a:spcPct val="15000"/>
            </a:spcAft>
            <a:buChar char="•"/>
          </a:pPr>
          <a:r>
            <a:rPr lang="en-US" sz="1300" kern="1200" dirty="0"/>
            <a:t>SW Virginia, iGo Technology Inc. received a $3 M Community Connect grant to bring enhanced broadband opportunities to 820 homes and businesses giving the Bee Community Center, in the town of Bee in Dickenson County, free broadband for two years</a:t>
          </a:r>
        </a:p>
      </dsp:txBody>
      <dsp:txXfrm>
        <a:off x="2922659" y="507488"/>
        <a:ext cx="2563713" cy="4480697"/>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32C784-D270-4E6D-9953-0A814041737A}">
      <dsp:nvSpPr>
        <dsp:cNvPr id="0" name=""/>
        <dsp:cNvSpPr/>
      </dsp:nvSpPr>
      <dsp:spPr>
        <a:xfrm>
          <a:off x="69859" y="865184"/>
          <a:ext cx="2611933" cy="1567160"/>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Questions</a:t>
          </a:r>
        </a:p>
      </dsp:txBody>
      <dsp:txXfrm>
        <a:off x="69859" y="865184"/>
        <a:ext cx="2611933" cy="1567160"/>
      </dsp:txXfrm>
    </dsp:sp>
    <dsp:sp modelId="{2F166E24-CA5D-40CE-8646-16A98138594E}">
      <dsp:nvSpPr>
        <dsp:cNvPr id="0" name=""/>
        <dsp:cNvSpPr/>
      </dsp:nvSpPr>
      <dsp:spPr>
        <a:xfrm>
          <a:off x="2873796" y="862880"/>
          <a:ext cx="2611933" cy="1567160"/>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Thoughts</a:t>
          </a:r>
        </a:p>
      </dsp:txBody>
      <dsp:txXfrm>
        <a:off x="2873796" y="862880"/>
        <a:ext cx="2611933" cy="1567160"/>
      </dsp:txXfrm>
    </dsp:sp>
    <dsp:sp modelId="{794B5F80-9409-4C02-8835-28378126EF48}">
      <dsp:nvSpPr>
        <dsp:cNvPr id="0" name=""/>
        <dsp:cNvSpPr/>
      </dsp:nvSpPr>
      <dsp:spPr>
        <a:xfrm>
          <a:off x="1437233" y="2691234"/>
          <a:ext cx="2611933" cy="1567160"/>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t>Contact</a:t>
          </a:r>
        </a:p>
        <a:p>
          <a:pPr marL="114300" lvl="1" indent="-114300" algn="l" defTabSz="533400">
            <a:lnSpc>
              <a:spcPct val="90000"/>
            </a:lnSpc>
            <a:spcBef>
              <a:spcPct val="0"/>
            </a:spcBef>
            <a:spcAft>
              <a:spcPct val="15000"/>
            </a:spcAft>
            <a:buChar char="•"/>
          </a:pPr>
          <a:r>
            <a:rPr lang="en-US" sz="1200" b="1" kern="1200" dirty="0"/>
            <a:t>drobinson@montrosegroupllc.com</a:t>
          </a:r>
        </a:p>
        <a:p>
          <a:pPr marL="114300" lvl="1" indent="-114300" algn="l" defTabSz="533400">
            <a:lnSpc>
              <a:spcPct val="90000"/>
            </a:lnSpc>
            <a:spcBef>
              <a:spcPct val="0"/>
            </a:spcBef>
            <a:spcAft>
              <a:spcPct val="15000"/>
            </a:spcAft>
            <a:buChar char="•"/>
          </a:pPr>
          <a:r>
            <a:rPr lang="en-US" sz="1200" b="1" kern="1200" dirty="0"/>
            <a:t>ngreen@montrosegroupllc.com</a:t>
          </a:r>
        </a:p>
        <a:p>
          <a:pPr marL="114300" lvl="1" indent="-114300" algn="l" defTabSz="533400">
            <a:lnSpc>
              <a:spcPct val="90000"/>
            </a:lnSpc>
            <a:spcBef>
              <a:spcPct val="0"/>
            </a:spcBef>
            <a:spcAft>
              <a:spcPct val="15000"/>
            </a:spcAft>
            <a:buChar char="•"/>
          </a:pPr>
          <a:r>
            <a:rPr lang="en-US" sz="1200" b="1" kern="1200" dirty="0"/>
            <a:t>jbgrant@montrosegroupllc.com</a:t>
          </a:r>
        </a:p>
        <a:p>
          <a:pPr marL="114300" lvl="1" indent="-114300" algn="l" defTabSz="533400">
            <a:lnSpc>
              <a:spcPct val="90000"/>
            </a:lnSpc>
            <a:spcBef>
              <a:spcPct val="0"/>
            </a:spcBef>
            <a:spcAft>
              <a:spcPct val="15000"/>
            </a:spcAft>
            <a:buChar char="•"/>
          </a:pPr>
          <a:r>
            <a:rPr lang="en-US" sz="1200" b="1" kern="1200" dirty="0"/>
            <a:t>tbiggam@montrosegroupllc.com</a:t>
          </a:r>
        </a:p>
      </dsp:txBody>
      <dsp:txXfrm>
        <a:off x="1437233" y="2691234"/>
        <a:ext cx="2611933" cy="15671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7A6BD3-ACBA-411D-8F7E-34266B4E65CC}">
      <dsp:nvSpPr>
        <dsp:cNvPr id="0" name=""/>
        <dsp:cNvSpPr/>
      </dsp:nvSpPr>
      <dsp:spPr>
        <a:xfrm>
          <a:off x="2783" y="1909695"/>
          <a:ext cx="1423786" cy="1514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43180" rIns="120904" bIns="43180" numCol="1" spcCol="1270" anchor="ctr" anchorCtr="0">
          <a:noAutofit/>
        </a:bodyPr>
        <a:lstStyle/>
        <a:p>
          <a:pPr marL="0" lvl="0" indent="0" algn="r" defTabSz="755650">
            <a:lnSpc>
              <a:spcPct val="90000"/>
            </a:lnSpc>
            <a:spcBef>
              <a:spcPct val="0"/>
            </a:spcBef>
            <a:spcAft>
              <a:spcPct val="35000"/>
            </a:spcAft>
            <a:buNone/>
          </a:pPr>
          <a:r>
            <a:rPr lang="en-US" sz="1700" b="1" kern="1200" dirty="0"/>
            <a:t>Ohio’s Safe Business Practices for Getting Back to Work</a:t>
          </a:r>
          <a:endParaRPr lang="en-US" sz="1700" kern="1200" dirty="0"/>
        </a:p>
      </dsp:txBody>
      <dsp:txXfrm>
        <a:off x="2783" y="1909695"/>
        <a:ext cx="1423786" cy="1514700"/>
      </dsp:txXfrm>
    </dsp:sp>
    <dsp:sp modelId="{596A9DBE-013C-458E-B53F-F41140D66E7E}">
      <dsp:nvSpPr>
        <dsp:cNvPr id="0" name=""/>
        <dsp:cNvSpPr/>
      </dsp:nvSpPr>
      <dsp:spPr>
        <a:xfrm>
          <a:off x="1426570" y="16320"/>
          <a:ext cx="284757" cy="5301450"/>
        </a:xfrm>
        <a:prstGeom prst="leftBrace">
          <a:avLst>
            <a:gd name="adj1" fmla="val 35000"/>
            <a:gd name="adj2" fmla="val 50000"/>
          </a:avLst>
        </a:pr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3C66A0-3674-4FBF-9027-1E632ACA0161}">
      <dsp:nvSpPr>
        <dsp:cNvPr id="0" name=""/>
        <dsp:cNvSpPr/>
      </dsp:nvSpPr>
      <dsp:spPr>
        <a:xfrm>
          <a:off x="1825230" y="16320"/>
          <a:ext cx="3872699" cy="5301450"/>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171450" lvl="1" indent="-171450" algn="l" defTabSz="755650">
            <a:lnSpc>
              <a:spcPct val="90000"/>
            </a:lnSpc>
            <a:spcBef>
              <a:spcPct val="0"/>
            </a:spcBef>
            <a:spcAft>
              <a:spcPct val="15000"/>
            </a:spcAft>
            <a:buChar char="•"/>
          </a:pPr>
          <a:r>
            <a:rPr lang="en-US" sz="1700" i="1" kern="1200" dirty="0"/>
            <a:t>Recommend face coverings </a:t>
          </a:r>
          <a:endParaRPr lang="en-US" sz="1700" kern="1200" dirty="0"/>
        </a:p>
        <a:p>
          <a:pPr marL="342900" lvl="2" indent="-171450" algn="l" defTabSz="755650">
            <a:lnSpc>
              <a:spcPct val="90000"/>
            </a:lnSpc>
            <a:spcBef>
              <a:spcPct val="0"/>
            </a:spcBef>
            <a:spcAft>
              <a:spcPct val="15000"/>
            </a:spcAft>
            <a:buFont typeface="Symbol" panose="05050102010706020507" pitchFamily="18" charset="2"/>
            <a:buChar char=""/>
          </a:pPr>
          <a:r>
            <a:rPr lang="en-US" sz="1700" kern="1200"/>
            <a:t>For employees and clients/customers at all times</a:t>
          </a:r>
        </a:p>
        <a:p>
          <a:pPr marL="171450" lvl="1" indent="-171450" algn="l" defTabSz="755650">
            <a:lnSpc>
              <a:spcPct val="90000"/>
            </a:lnSpc>
            <a:spcBef>
              <a:spcPct val="0"/>
            </a:spcBef>
            <a:spcAft>
              <a:spcPct val="15000"/>
            </a:spcAft>
            <a:buChar char="•"/>
          </a:pPr>
          <a:r>
            <a:rPr lang="en-US" sz="1700" i="1" kern="1200"/>
            <a:t>Conduct daily health assessments </a:t>
          </a:r>
          <a:endParaRPr lang="en-US" sz="1700" kern="1200"/>
        </a:p>
        <a:p>
          <a:pPr marL="342900" lvl="2" indent="-171450" algn="l" defTabSz="755650">
            <a:lnSpc>
              <a:spcPct val="90000"/>
            </a:lnSpc>
            <a:spcBef>
              <a:spcPct val="0"/>
            </a:spcBef>
            <a:spcAft>
              <a:spcPct val="15000"/>
            </a:spcAft>
            <a:buFont typeface="Symbol" panose="05050102010706020507" pitchFamily="18" charset="2"/>
            <a:buChar char=""/>
          </a:pPr>
          <a:r>
            <a:rPr lang="en-US" sz="1700" kern="1200" dirty="0"/>
            <a:t>By employers and employees (self-evaluation) to determine if “fit for duty”</a:t>
          </a:r>
        </a:p>
        <a:p>
          <a:pPr marL="171450" lvl="1" indent="-171450" algn="l" defTabSz="755650">
            <a:lnSpc>
              <a:spcPct val="90000"/>
            </a:lnSpc>
            <a:spcBef>
              <a:spcPct val="0"/>
            </a:spcBef>
            <a:spcAft>
              <a:spcPct val="15000"/>
            </a:spcAft>
            <a:buChar char="•"/>
          </a:pPr>
          <a:r>
            <a:rPr lang="en-US" sz="1700" i="1" kern="1200"/>
            <a:t>Maintain good hygiene</a:t>
          </a:r>
          <a:endParaRPr lang="en-US" sz="1700" kern="1200"/>
        </a:p>
        <a:p>
          <a:pPr marL="342900" lvl="2" indent="-171450" algn="l" defTabSz="755650">
            <a:lnSpc>
              <a:spcPct val="90000"/>
            </a:lnSpc>
            <a:spcBef>
              <a:spcPct val="0"/>
            </a:spcBef>
            <a:spcAft>
              <a:spcPct val="15000"/>
            </a:spcAft>
            <a:buFont typeface="Symbol" panose="05050102010706020507" pitchFamily="18" charset="2"/>
            <a:buChar char=""/>
          </a:pPr>
          <a:r>
            <a:rPr lang="en-US" sz="1700" kern="1200"/>
            <a:t>At all times-hand washing and social distancing </a:t>
          </a:r>
        </a:p>
        <a:p>
          <a:pPr marL="171450" lvl="1" indent="-171450" algn="l" defTabSz="755650">
            <a:lnSpc>
              <a:spcPct val="90000"/>
            </a:lnSpc>
            <a:spcBef>
              <a:spcPct val="0"/>
            </a:spcBef>
            <a:spcAft>
              <a:spcPct val="15000"/>
            </a:spcAft>
            <a:buChar char="•"/>
          </a:pPr>
          <a:r>
            <a:rPr lang="en-US" sz="1700" kern="1200" dirty="0"/>
            <a:t>Clean and sanitize</a:t>
          </a:r>
        </a:p>
        <a:p>
          <a:pPr marL="342900" lvl="2" indent="-171450" algn="l" defTabSz="755650">
            <a:lnSpc>
              <a:spcPct val="90000"/>
            </a:lnSpc>
            <a:spcBef>
              <a:spcPct val="0"/>
            </a:spcBef>
            <a:spcAft>
              <a:spcPct val="15000"/>
            </a:spcAft>
            <a:buFont typeface="Symbol" panose="05050102010706020507" pitchFamily="18" charset="2"/>
            <a:buChar char=""/>
          </a:pPr>
          <a:r>
            <a:rPr lang="en-US" sz="1700" kern="1200"/>
            <a:t>Workplaces throughout workday and at the close of business or between shifts</a:t>
          </a:r>
        </a:p>
        <a:p>
          <a:pPr marL="171450" lvl="1" indent="-171450" algn="l" defTabSz="755650">
            <a:lnSpc>
              <a:spcPct val="90000"/>
            </a:lnSpc>
            <a:spcBef>
              <a:spcPct val="0"/>
            </a:spcBef>
            <a:spcAft>
              <a:spcPct val="15000"/>
            </a:spcAft>
            <a:buChar char="•"/>
          </a:pPr>
          <a:r>
            <a:rPr lang="en-US" sz="1700" i="1" kern="1200" dirty="0"/>
            <a:t>Limit capacity to meet social distancing guidelines</a:t>
          </a:r>
          <a:endParaRPr lang="en-US" sz="1700" kern="1200" dirty="0"/>
        </a:p>
        <a:p>
          <a:pPr marL="342900" lvl="2" indent="-171450" algn="l" defTabSz="755650">
            <a:lnSpc>
              <a:spcPct val="90000"/>
            </a:lnSpc>
            <a:spcBef>
              <a:spcPct val="0"/>
            </a:spcBef>
            <a:spcAft>
              <a:spcPct val="15000"/>
            </a:spcAft>
            <a:buFont typeface="Symbol" panose="05050102010706020507" pitchFamily="18" charset="2"/>
            <a:buChar char=""/>
          </a:pPr>
          <a:r>
            <a:rPr lang="en-US" sz="1700" kern="1200" dirty="0"/>
            <a:t>Establish maximum capacity at 50% of fire code</a:t>
          </a:r>
        </a:p>
        <a:p>
          <a:pPr marL="342900" lvl="2" indent="-171450" algn="l" defTabSz="755650">
            <a:lnSpc>
              <a:spcPct val="90000"/>
            </a:lnSpc>
            <a:spcBef>
              <a:spcPct val="0"/>
            </a:spcBef>
            <a:spcAft>
              <a:spcPct val="15000"/>
            </a:spcAft>
            <a:buFont typeface="Symbol" panose="05050102010706020507" pitchFamily="18" charset="2"/>
            <a:buChar char=""/>
          </a:pPr>
          <a:r>
            <a:rPr lang="en-US" sz="1700" kern="1200"/>
            <a:t>And, use appointment setting where possible to limit congestion</a:t>
          </a:r>
        </a:p>
      </dsp:txBody>
      <dsp:txXfrm>
        <a:off x="1825230" y="16320"/>
        <a:ext cx="3872699" cy="53014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4CC601-884C-4285-9B7D-303DFB778C5D}">
      <dsp:nvSpPr>
        <dsp:cNvPr id="0" name=""/>
        <dsp:cNvSpPr/>
      </dsp:nvSpPr>
      <dsp:spPr>
        <a:xfrm>
          <a:off x="3810190" y="917506"/>
          <a:ext cx="1904809" cy="4232971"/>
        </a:xfrm>
        <a:prstGeom prst="wedgeRectCallout">
          <a:avLst>
            <a:gd name="adj1" fmla="val 0"/>
            <a:gd name="adj2" fmla="val 0"/>
          </a:avLst>
        </a:prstGeom>
        <a:solidFill>
          <a:schemeClr val="accent1">
            <a:tint val="5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r" defTabSz="711200">
            <a:lnSpc>
              <a:spcPct val="90000"/>
            </a:lnSpc>
            <a:spcBef>
              <a:spcPct val="0"/>
            </a:spcBef>
            <a:spcAft>
              <a:spcPct val="35000"/>
            </a:spcAft>
            <a:buNone/>
          </a:pPr>
          <a:r>
            <a:rPr lang="en-US" sz="1600" kern="1200" dirty="0"/>
            <a:t>Integration of data driven public health policy with private sector economic activation</a:t>
          </a:r>
        </a:p>
        <a:p>
          <a:pPr marL="0" lvl="0" indent="0" algn="r" defTabSz="711200">
            <a:lnSpc>
              <a:spcPct val="90000"/>
            </a:lnSpc>
            <a:spcBef>
              <a:spcPct val="0"/>
            </a:spcBef>
            <a:spcAft>
              <a:spcPct val="35000"/>
            </a:spcAft>
            <a:buNone/>
          </a:pPr>
          <a:r>
            <a:rPr lang="en-US" sz="1600" kern="1200" dirty="0"/>
            <a:t>Availability of rapid testing technology for health care providers and companies</a:t>
          </a:r>
        </a:p>
        <a:p>
          <a:pPr marL="0" lvl="0" indent="0" algn="r" defTabSz="711200">
            <a:lnSpc>
              <a:spcPct val="90000"/>
            </a:lnSpc>
            <a:spcBef>
              <a:spcPct val="0"/>
            </a:spcBef>
            <a:spcAft>
              <a:spcPct val="35000"/>
            </a:spcAft>
            <a:buNone/>
          </a:pPr>
          <a:r>
            <a:rPr lang="en-US" sz="1600" kern="1200" dirty="0"/>
            <a:t>Re-establishment of consumer confidence </a:t>
          </a:r>
        </a:p>
      </dsp:txBody>
      <dsp:txXfrm>
        <a:off x="4051935" y="917506"/>
        <a:ext cx="1663065" cy="4232971"/>
      </dsp:txXfrm>
    </dsp:sp>
    <dsp:sp modelId="{BD96A50E-8F91-4B86-A010-9995A82A9574}">
      <dsp:nvSpPr>
        <dsp:cNvPr id="0" name=""/>
        <dsp:cNvSpPr/>
      </dsp:nvSpPr>
      <dsp:spPr>
        <a:xfrm>
          <a:off x="3810190" y="15245"/>
          <a:ext cx="1904809" cy="903800"/>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975" tIns="53975" rIns="53975" bIns="53975" numCol="1" spcCol="1270" anchor="ctr" anchorCtr="0">
          <a:noAutofit/>
        </a:bodyPr>
        <a:lstStyle/>
        <a:p>
          <a:pPr marL="0" lvl="0" indent="0" algn="ctr" defTabSz="755650">
            <a:lnSpc>
              <a:spcPct val="90000"/>
            </a:lnSpc>
            <a:spcBef>
              <a:spcPct val="0"/>
            </a:spcBef>
            <a:spcAft>
              <a:spcPct val="35000"/>
            </a:spcAft>
            <a:buNone/>
          </a:pPr>
          <a:r>
            <a:rPr lang="en-US" sz="1700" kern="1200" dirty="0"/>
            <a:t>Shape of Market Recovery</a:t>
          </a:r>
        </a:p>
      </dsp:txBody>
      <dsp:txXfrm>
        <a:off x="3810190" y="15245"/>
        <a:ext cx="1904809" cy="903800"/>
      </dsp:txXfrm>
    </dsp:sp>
    <dsp:sp modelId="{51D6B7E8-6C7F-4606-B7A2-ECA0811F8886}">
      <dsp:nvSpPr>
        <dsp:cNvPr id="0" name=""/>
        <dsp:cNvSpPr/>
      </dsp:nvSpPr>
      <dsp:spPr>
        <a:xfrm>
          <a:off x="1904809" y="917506"/>
          <a:ext cx="1904809" cy="3931020"/>
        </a:xfrm>
        <a:prstGeom prst="wedgeRectCallout">
          <a:avLst>
            <a:gd name="adj1" fmla="val 62500"/>
            <a:gd name="adj2" fmla="val 20830"/>
          </a:avLst>
        </a:prstGeom>
        <a:solidFill>
          <a:schemeClr val="accent1">
            <a:tint val="5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r" defTabSz="711200">
            <a:lnSpc>
              <a:spcPct val="90000"/>
            </a:lnSpc>
            <a:spcBef>
              <a:spcPct val="0"/>
            </a:spcBef>
            <a:spcAft>
              <a:spcPct val="35000"/>
            </a:spcAft>
            <a:buNone/>
          </a:pPr>
          <a:r>
            <a:rPr lang="en-US" sz="1600" kern="1200" dirty="0"/>
            <a:t>Increase or decline of COVID 19 cases</a:t>
          </a:r>
        </a:p>
        <a:p>
          <a:pPr marL="0" lvl="0" indent="0" algn="r" defTabSz="711200">
            <a:lnSpc>
              <a:spcPct val="90000"/>
            </a:lnSpc>
            <a:spcBef>
              <a:spcPct val="0"/>
            </a:spcBef>
            <a:spcAft>
              <a:spcPct val="35000"/>
            </a:spcAft>
            <a:buNone/>
          </a:pPr>
          <a:r>
            <a:rPr lang="en-US" sz="1600" kern="1200" dirty="0"/>
            <a:t>Hospital preparedness</a:t>
          </a:r>
        </a:p>
        <a:p>
          <a:pPr marL="0" lvl="0" indent="0" algn="r" defTabSz="711200">
            <a:lnSpc>
              <a:spcPct val="90000"/>
            </a:lnSpc>
            <a:spcBef>
              <a:spcPct val="0"/>
            </a:spcBef>
            <a:spcAft>
              <a:spcPct val="35000"/>
            </a:spcAft>
            <a:buNone/>
          </a:pPr>
          <a:r>
            <a:rPr lang="en-US" sz="1600" kern="1200" dirty="0"/>
            <a:t>Availability of therapies</a:t>
          </a:r>
        </a:p>
        <a:p>
          <a:pPr marL="0" lvl="0" indent="0" algn="r" defTabSz="711200">
            <a:lnSpc>
              <a:spcPct val="90000"/>
            </a:lnSpc>
            <a:spcBef>
              <a:spcPct val="0"/>
            </a:spcBef>
            <a:spcAft>
              <a:spcPct val="35000"/>
            </a:spcAft>
            <a:buNone/>
          </a:pPr>
          <a:r>
            <a:rPr lang="en-US" sz="1600" kern="1200" dirty="0"/>
            <a:t>Late customer payments</a:t>
          </a:r>
        </a:p>
        <a:p>
          <a:pPr marL="0" lvl="0" indent="0" algn="r" defTabSz="711200">
            <a:lnSpc>
              <a:spcPct val="90000"/>
            </a:lnSpc>
            <a:spcBef>
              <a:spcPct val="0"/>
            </a:spcBef>
            <a:spcAft>
              <a:spcPct val="35000"/>
            </a:spcAft>
            <a:buNone/>
          </a:pPr>
          <a:r>
            <a:rPr lang="en-US" sz="1600" kern="1200" dirty="0"/>
            <a:t>Access to capital</a:t>
          </a:r>
        </a:p>
      </dsp:txBody>
      <dsp:txXfrm>
        <a:off x="2146553" y="917506"/>
        <a:ext cx="1663065" cy="3931020"/>
      </dsp:txXfrm>
    </dsp:sp>
    <dsp:sp modelId="{09EC7611-A28C-428B-8EF9-42EAF8EA9EBB}">
      <dsp:nvSpPr>
        <dsp:cNvPr id="0" name=""/>
        <dsp:cNvSpPr/>
      </dsp:nvSpPr>
      <dsp:spPr>
        <a:xfrm>
          <a:off x="1904809" y="161599"/>
          <a:ext cx="1904809" cy="755906"/>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975" tIns="53975" rIns="53975" bIns="53975" numCol="1" spcCol="1270" anchor="ctr" anchorCtr="0">
          <a:noAutofit/>
        </a:bodyPr>
        <a:lstStyle/>
        <a:p>
          <a:pPr marL="0" lvl="0" indent="0" algn="ctr" defTabSz="755650">
            <a:lnSpc>
              <a:spcPct val="90000"/>
            </a:lnSpc>
            <a:spcBef>
              <a:spcPct val="0"/>
            </a:spcBef>
            <a:spcAft>
              <a:spcPct val="35000"/>
            </a:spcAft>
            <a:buNone/>
          </a:pPr>
          <a:r>
            <a:rPr lang="en-US" sz="1700" kern="1200" dirty="0"/>
            <a:t>Length of Market Disruption</a:t>
          </a:r>
        </a:p>
      </dsp:txBody>
      <dsp:txXfrm>
        <a:off x="1904809" y="161599"/>
        <a:ext cx="1904809" cy="755906"/>
      </dsp:txXfrm>
    </dsp:sp>
    <dsp:sp modelId="{A5B0D2A9-5197-4631-B378-D51DC0F30570}">
      <dsp:nvSpPr>
        <dsp:cNvPr id="0" name=""/>
        <dsp:cNvSpPr/>
      </dsp:nvSpPr>
      <dsp:spPr>
        <a:xfrm>
          <a:off x="0" y="917506"/>
          <a:ext cx="1904809" cy="3628555"/>
        </a:xfrm>
        <a:prstGeom prst="wedgeRectCallout">
          <a:avLst>
            <a:gd name="adj1" fmla="val 62500"/>
            <a:gd name="adj2" fmla="val 20830"/>
          </a:avLst>
        </a:prstGeom>
        <a:solidFill>
          <a:schemeClr val="accent1">
            <a:tint val="5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r" defTabSz="711200">
            <a:lnSpc>
              <a:spcPct val="90000"/>
            </a:lnSpc>
            <a:spcBef>
              <a:spcPct val="0"/>
            </a:spcBef>
            <a:spcAft>
              <a:spcPct val="35000"/>
            </a:spcAft>
            <a:buNone/>
          </a:pPr>
          <a:r>
            <a:rPr lang="en-US" sz="1600" kern="1200" dirty="0"/>
            <a:t>Preparation of  workplace</a:t>
          </a:r>
        </a:p>
        <a:p>
          <a:pPr marL="0" lvl="0" indent="0" algn="r" defTabSz="711200">
            <a:lnSpc>
              <a:spcPct val="90000"/>
            </a:lnSpc>
            <a:spcBef>
              <a:spcPct val="0"/>
            </a:spcBef>
            <a:spcAft>
              <a:spcPct val="35000"/>
            </a:spcAft>
            <a:buNone/>
          </a:pPr>
          <a:r>
            <a:rPr lang="en-US" sz="1600" kern="1200" dirty="0"/>
            <a:t>COVID 19 cases at company</a:t>
          </a:r>
        </a:p>
        <a:p>
          <a:pPr marL="0" lvl="0" indent="0" algn="r" defTabSz="711200">
            <a:lnSpc>
              <a:spcPct val="90000"/>
            </a:lnSpc>
            <a:spcBef>
              <a:spcPct val="0"/>
            </a:spcBef>
            <a:spcAft>
              <a:spcPct val="35000"/>
            </a:spcAft>
            <a:buNone/>
          </a:pPr>
          <a:r>
            <a:rPr lang="en-US" sz="1600" kern="1200" dirty="0"/>
            <a:t>Location of company COVID 19 cases</a:t>
          </a:r>
        </a:p>
        <a:p>
          <a:pPr marL="0" lvl="0" indent="0" algn="r" defTabSz="711200">
            <a:lnSpc>
              <a:spcPct val="90000"/>
            </a:lnSpc>
            <a:spcBef>
              <a:spcPct val="0"/>
            </a:spcBef>
            <a:spcAft>
              <a:spcPct val="35000"/>
            </a:spcAft>
            <a:buNone/>
          </a:pPr>
          <a:r>
            <a:rPr lang="en-US" sz="1600" kern="1200" dirty="0"/>
            <a:t>Customer market demand</a:t>
          </a:r>
        </a:p>
        <a:p>
          <a:pPr marL="0" lvl="0" indent="0" algn="r" defTabSz="711200">
            <a:lnSpc>
              <a:spcPct val="90000"/>
            </a:lnSpc>
            <a:spcBef>
              <a:spcPct val="0"/>
            </a:spcBef>
            <a:spcAft>
              <a:spcPct val="35000"/>
            </a:spcAft>
            <a:buNone/>
          </a:pPr>
          <a:r>
            <a:rPr lang="en-US" sz="1600" kern="1200" dirty="0"/>
            <a:t>Impact of on-going public health regulations</a:t>
          </a:r>
        </a:p>
      </dsp:txBody>
      <dsp:txXfrm>
        <a:off x="241744" y="917506"/>
        <a:ext cx="1663065" cy="3628555"/>
      </dsp:txXfrm>
    </dsp:sp>
    <dsp:sp modelId="{C00B5F53-5F2C-461E-B4E1-8F32D9828476}">
      <dsp:nvSpPr>
        <dsp:cNvPr id="0" name=""/>
        <dsp:cNvSpPr/>
      </dsp:nvSpPr>
      <dsp:spPr>
        <a:xfrm>
          <a:off x="0" y="312575"/>
          <a:ext cx="1904809" cy="604930"/>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975" tIns="53975" rIns="53975" bIns="53975" numCol="1" spcCol="1270" anchor="ctr" anchorCtr="0">
          <a:noAutofit/>
        </a:bodyPr>
        <a:lstStyle/>
        <a:p>
          <a:pPr marL="0" lvl="0" indent="0" algn="ctr" defTabSz="755650">
            <a:lnSpc>
              <a:spcPct val="90000"/>
            </a:lnSpc>
            <a:spcBef>
              <a:spcPct val="0"/>
            </a:spcBef>
            <a:spcAft>
              <a:spcPct val="35000"/>
            </a:spcAft>
            <a:buNone/>
          </a:pPr>
          <a:r>
            <a:rPr lang="en-US" sz="1700" kern="1200" dirty="0"/>
            <a:t>Depth of Market Disruption</a:t>
          </a:r>
        </a:p>
      </dsp:txBody>
      <dsp:txXfrm>
        <a:off x="0" y="312575"/>
        <a:ext cx="1904809" cy="6049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4A16A5-9149-48D5-8B40-EFB04562268A}">
      <dsp:nvSpPr>
        <dsp:cNvPr id="0" name=""/>
        <dsp:cNvSpPr/>
      </dsp:nvSpPr>
      <dsp:spPr>
        <a:xfrm>
          <a:off x="0" y="215409"/>
          <a:ext cx="5964238" cy="903011"/>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dirty="0"/>
            <a:t>EDA’s Economic Adjustment Assistance (EAA) Program</a:t>
          </a:r>
          <a:endParaRPr lang="en-US" sz="2400" kern="1200" dirty="0"/>
        </a:p>
      </dsp:txBody>
      <dsp:txXfrm>
        <a:off x="0" y="215409"/>
        <a:ext cx="5964238" cy="903011"/>
      </dsp:txXfrm>
    </dsp:sp>
    <dsp:sp modelId="{9261F16A-DCBD-4D2B-B750-52FF1976EFC6}">
      <dsp:nvSpPr>
        <dsp:cNvPr id="0" name=""/>
        <dsp:cNvSpPr/>
      </dsp:nvSpPr>
      <dsp:spPr>
        <a:xfrm>
          <a:off x="0" y="1113914"/>
          <a:ext cx="5964238" cy="2503439"/>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Font typeface="Symbol" panose="05050102010706020507" pitchFamily="18" charset="2"/>
            <a:buChar char=""/>
          </a:pPr>
          <a:r>
            <a:rPr lang="en-US" sz="2400" kern="1200" dirty="0"/>
            <a:t>$1.5B in supplemental funding for the Economic Adjustment Assistance program </a:t>
          </a:r>
        </a:p>
        <a:p>
          <a:pPr marL="228600" lvl="1" indent="-228600" algn="l" defTabSz="1066800">
            <a:lnSpc>
              <a:spcPct val="90000"/>
            </a:lnSpc>
            <a:spcBef>
              <a:spcPct val="0"/>
            </a:spcBef>
            <a:spcAft>
              <a:spcPct val="15000"/>
            </a:spcAft>
            <a:buFont typeface="Symbol" panose="05050102010706020507" pitchFamily="18" charset="2"/>
            <a:buChar char=""/>
          </a:pPr>
          <a:r>
            <a:rPr lang="en-US" sz="2400" kern="1200" dirty="0"/>
            <a:t>Funds technical, planning, and public works and infrastructure assistance</a:t>
          </a:r>
        </a:p>
        <a:p>
          <a:pPr marL="228600" lvl="1" indent="-228600" algn="l" defTabSz="1066800">
            <a:lnSpc>
              <a:spcPct val="90000"/>
            </a:lnSpc>
            <a:spcBef>
              <a:spcPct val="0"/>
            </a:spcBef>
            <a:spcAft>
              <a:spcPct val="15000"/>
            </a:spcAft>
            <a:buFont typeface="Symbol" panose="05050102010706020507" pitchFamily="18" charset="2"/>
            <a:buChar char=""/>
          </a:pPr>
          <a:r>
            <a:rPr lang="en-US" sz="2400" kern="1200" dirty="0"/>
            <a:t>Regions experiencing adverse economic changes that occur suddenly or over time</a:t>
          </a:r>
        </a:p>
      </dsp:txBody>
      <dsp:txXfrm>
        <a:off x="0" y="1113914"/>
        <a:ext cx="5964238" cy="250343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4A16A5-9149-48D5-8B40-EFB04562268A}">
      <dsp:nvSpPr>
        <dsp:cNvPr id="0" name=""/>
        <dsp:cNvSpPr/>
      </dsp:nvSpPr>
      <dsp:spPr>
        <a:xfrm>
          <a:off x="0" y="148414"/>
          <a:ext cx="6019800" cy="691200"/>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dirty="0"/>
            <a:t>CARES Act EDA EAA Opportunities</a:t>
          </a:r>
          <a:endParaRPr lang="en-US" sz="2400" kern="1200" dirty="0"/>
        </a:p>
      </dsp:txBody>
      <dsp:txXfrm>
        <a:off x="0" y="148414"/>
        <a:ext cx="6019800" cy="691200"/>
      </dsp:txXfrm>
    </dsp:sp>
    <dsp:sp modelId="{9261F16A-DCBD-4D2B-B750-52FF1976EFC6}">
      <dsp:nvSpPr>
        <dsp:cNvPr id="0" name=""/>
        <dsp:cNvSpPr/>
      </dsp:nvSpPr>
      <dsp:spPr>
        <a:xfrm>
          <a:off x="0" y="836164"/>
          <a:ext cx="6019800" cy="2832840"/>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Font typeface="Symbol" panose="05050102010706020507" pitchFamily="18" charset="2"/>
            <a:buChar char=""/>
          </a:pPr>
          <a:r>
            <a:rPr lang="en-US" sz="2400" kern="1200" dirty="0"/>
            <a:t>Notice of Funding Opportunity (NOFO)</a:t>
          </a:r>
        </a:p>
        <a:p>
          <a:pPr marL="228600" lvl="1" indent="-228600" algn="l" defTabSz="1066800">
            <a:lnSpc>
              <a:spcPct val="90000"/>
            </a:lnSpc>
            <a:spcBef>
              <a:spcPct val="0"/>
            </a:spcBef>
            <a:spcAft>
              <a:spcPct val="15000"/>
            </a:spcAft>
            <a:buFont typeface="Symbol" panose="05050102010706020507" pitchFamily="18" charset="2"/>
            <a:buChar char=""/>
          </a:pPr>
          <a:r>
            <a:rPr lang="en-US" sz="2400" kern="1200" dirty="0"/>
            <a:t>CARES Act NOFO increases funding ceiling to $30M; award floor remains $100,000</a:t>
          </a:r>
        </a:p>
        <a:p>
          <a:pPr marL="228600" lvl="1" indent="-228600" algn="l" defTabSz="1066800">
            <a:lnSpc>
              <a:spcPct val="90000"/>
            </a:lnSpc>
            <a:spcBef>
              <a:spcPct val="0"/>
            </a:spcBef>
            <a:spcAft>
              <a:spcPct val="15000"/>
            </a:spcAft>
            <a:buFont typeface="Symbol" panose="05050102010706020507" pitchFamily="18" charset="2"/>
            <a:buChar char=""/>
          </a:pPr>
          <a:r>
            <a:rPr lang="en-US" sz="2400" kern="1200" dirty="0"/>
            <a:t>Assistance to help communities prevent, prepare for, and respond to impacts of COVID 19</a:t>
          </a:r>
        </a:p>
        <a:p>
          <a:pPr marL="228600" lvl="1" indent="-228600" algn="l" defTabSz="1066800">
            <a:lnSpc>
              <a:spcPct val="90000"/>
            </a:lnSpc>
            <a:spcBef>
              <a:spcPct val="0"/>
            </a:spcBef>
            <a:spcAft>
              <a:spcPct val="15000"/>
            </a:spcAft>
            <a:buFont typeface="Symbol" panose="05050102010706020507" pitchFamily="18" charset="2"/>
            <a:buChar char=""/>
          </a:pPr>
          <a:r>
            <a:rPr lang="en-US" sz="2400" kern="1200" dirty="0"/>
            <a:t>Open funding cycle</a:t>
          </a:r>
        </a:p>
      </dsp:txBody>
      <dsp:txXfrm>
        <a:off x="0" y="836164"/>
        <a:ext cx="6019800" cy="283284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3EE117-B856-4C78-9C45-81DB84EDB193}">
      <dsp:nvSpPr>
        <dsp:cNvPr id="0" name=""/>
        <dsp:cNvSpPr/>
      </dsp:nvSpPr>
      <dsp:spPr>
        <a:xfrm>
          <a:off x="2719" y="1416012"/>
          <a:ext cx="1390877" cy="2390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55880" rIns="156464" bIns="55880" numCol="1" spcCol="1270" anchor="ctr" anchorCtr="0">
          <a:noAutofit/>
        </a:bodyPr>
        <a:lstStyle/>
        <a:p>
          <a:pPr marL="0" lvl="0" indent="0" algn="r" defTabSz="977900">
            <a:lnSpc>
              <a:spcPct val="90000"/>
            </a:lnSpc>
            <a:spcBef>
              <a:spcPct val="0"/>
            </a:spcBef>
            <a:spcAft>
              <a:spcPct val="35000"/>
            </a:spcAft>
            <a:buFont typeface="Symbol" panose="05050102010706020507" pitchFamily="18" charset="2"/>
            <a:buNone/>
          </a:pPr>
          <a:r>
            <a:rPr lang="en-US" sz="2200" kern="1200" dirty="0"/>
            <a:t>$5B in COVID 19 federal stimulus CDBG funding</a:t>
          </a:r>
        </a:p>
      </dsp:txBody>
      <dsp:txXfrm>
        <a:off x="2719" y="1416012"/>
        <a:ext cx="1390877" cy="2390850"/>
      </dsp:txXfrm>
    </dsp:sp>
    <dsp:sp modelId="{06C2470E-1370-41F9-8816-72F8CF0C764C}">
      <dsp:nvSpPr>
        <dsp:cNvPr id="0" name=""/>
        <dsp:cNvSpPr/>
      </dsp:nvSpPr>
      <dsp:spPr>
        <a:xfrm>
          <a:off x="1393597" y="1005085"/>
          <a:ext cx="278175" cy="3212704"/>
        </a:xfrm>
        <a:prstGeom prst="leftBrace">
          <a:avLst>
            <a:gd name="adj1" fmla="val 35000"/>
            <a:gd name="adj2" fmla="val 50000"/>
          </a:avLst>
        </a:pr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211FBC-1CEA-4CBD-8FCD-462BAE03E8FB}">
      <dsp:nvSpPr>
        <dsp:cNvPr id="0" name=""/>
        <dsp:cNvSpPr/>
      </dsp:nvSpPr>
      <dsp:spPr>
        <a:xfrm>
          <a:off x="1783042" y="1210360"/>
          <a:ext cx="3783187" cy="2802153"/>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228600" lvl="1" indent="-228600" algn="l" defTabSz="977900">
            <a:lnSpc>
              <a:spcPct val="90000"/>
            </a:lnSpc>
            <a:spcBef>
              <a:spcPct val="0"/>
            </a:spcBef>
            <a:spcAft>
              <a:spcPct val="15000"/>
            </a:spcAft>
            <a:buFont typeface="Courier New" panose="02070309020205020404" pitchFamily="49" charset="0"/>
            <a:buChar char="o"/>
          </a:pPr>
          <a:r>
            <a:rPr lang="en-US" sz="2200" kern="1200" dirty="0"/>
            <a:t>$2B distributed by 2020 allocation to large cities and states</a:t>
          </a:r>
        </a:p>
        <a:p>
          <a:pPr marL="228600" lvl="1" indent="-228600" algn="l" defTabSz="977900">
            <a:lnSpc>
              <a:spcPct val="90000"/>
            </a:lnSpc>
            <a:spcBef>
              <a:spcPct val="0"/>
            </a:spcBef>
            <a:spcAft>
              <a:spcPct val="15000"/>
            </a:spcAft>
            <a:buFont typeface="Courier New" panose="02070309020205020404" pitchFamily="49" charset="0"/>
            <a:buChar char="o"/>
          </a:pPr>
          <a:r>
            <a:rPr lang="en-US" sz="2200" kern="1200" dirty="0"/>
            <a:t>$1B distributed to states in 45 days to combat COVID 19</a:t>
          </a:r>
        </a:p>
        <a:p>
          <a:pPr marL="228600" lvl="1" indent="-228600" algn="l" defTabSz="977900">
            <a:lnSpc>
              <a:spcPct val="90000"/>
            </a:lnSpc>
            <a:spcBef>
              <a:spcPct val="0"/>
            </a:spcBef>
            <a:spcAft>
              <a:spcPct val="15000"/>
            </a:spcAft>
            <a:buFont typeface="Courier New" panose="02070309020205020404" pitchFamily="49" charset="0"/>
            <a:buChar char="o"/>
          </a:pPr>
          <a:r>
            <a:rPr lang="en-US" sz="2200" kern="1200" dirty="0"/>
            <a:t>$2B distributed to states for longer term economic and housing disruptions</a:t>
          </a:r>
        </a:p>
      </dsp:txBody>
      <dsp:txXfrm>
        <a:off x="1783042" y="1210360"/>
        <a:ext cx="3783187" cy="2802153"/>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1/layout/InterconnectedBlockProcess">
  <dgm:title val="Interconnected Block Process"/>
  <dgm:desc val="Use to show sequential steps in a process. Works best with small amounts of Level 1 text and medium amounts of Level 2 text."/>
  <dgm:catLst>
    <dgm:cat type="process" pri="5500"/>
    <dgm:cat type="officeonline" pri="3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2" destOrd="0"/>
        <dgm:cxn modelId="42" srcId="40" destId="41" srcOrd="0" destOrd="0"/>
      </dgm:cxnLst>
      <dgm:bg/>
      <dgm:whole/>
    </dgm:dataModel>
  </dgm:clrData>
  <dgm:layoutNode name="Name0">
    <dgm:varLst>
      <dgm:chMax val="7"/>
      <dgm:chPref val="5"/>
      <dgm:dir/>
      <dgm:animOne val="branch"/>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127"/>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5"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Accent1" refType="w" fact="0"/>
              <dgm:constr type="t" for="ch" forName="ChildAccent1" refType="h" fact="0.1613"/>
              <dgm:constr type="w" for="ch" forName="ChildAccent1" refType="w" fact="0.5"/>
              <dgm:constr type="h" for="ch" forName="ChildAccent1" refType="h" fact="0.7742"/>
              <dgm:constr type="l" for="ch" forName="Child1" refType="w" fact="0.0635"/>
              <dgm:constr type="t" for="ch" forName="Child1" refType="h" fact="0.1613"/>
              <dgm:constr type="w" for="ch" forName="Child1" refType="w" fact="0.4365"/>
              <dgm:constr type="h" for="ch" forName="Child1" refType="h" fact="0.7742"/>
              <dgm:constr type="l" for="ch" forName="Parent1" refType="w" fact="0"/>
              <dgm:constr type="t" for="ch" forName="Parent1" refType="h" fact="0.0323"/>
              <dgm:constr type="w" for="ch" forName="Parent1" refType="w" fact="0.5"/>
              <dgm:constr type="h" for="ch" forName="Parent1" refType="h" fact="0.129"/>
              <dgm:constr type="l" for="ch" forName="ChildAccent2" refType="w" fact="0.5"/>
              <dgm:constr type="t" for="ch" forName="ChildAccent2" refType="h" fact="0.1613"/>
              <dgm:constr type="w" for="ch" forName="ChildAccent2" refType="w" fact="0.5"/>
              <dgm:constr type="h" for="ch" forName="ChildAccent2" refType="h" fact="0.8387"/>
              <dgm:constr type="l" for="ch" forName="Child2" refType="w" fact="0.5635"/>
              <dgm:constr type="t" for="ch" forName="Child2" refType="h" fact="0.1613"/>
              <dgm:constr type="w" for="ch" forName="Child2" refType="w" fact="0.4365"/>
              <dgm:constr type="h" for="ch" forName="Child2" refType="h" fact="0.8387"/>
              <dgm:constr type="l" for="ch" forName="Parent2" refType="w" fact="0.5"/>
              <dgm:constr type="t" for="ch" forName="Parent2" refType="h" fact="0"/>
              <dgm:constr type="w" for="ch" forName="Parent2" refType="w" fact="0.5"/>
              <dgm:constr type="h" for="ch" forName="Parent2" refType="h" fact="0.1613"/>
            </dgm:constrLst>
          </dgm:if>
          <dgm:if name="Name6"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Accent1" refType="w" fact="0"/>
              <dgm:constr type="t" for="ch" forName="ChildAccent1" refType="h" fact="0.1757"/>
              <dgm:constr type="w" for="ch" forName="ChildAccent1" refType="w" fact="0.3333"/>
              <dgm:constr type="h" for="ch" forName="ChildAccent1" refType="h" fact="0.7066"/>
              <dgm:constr type="l" for="ch" forName="Child1" refType="w" fact="0.0423"/>
              <dgm:constr type="t" for="ch" forName="Child1" refType="h" fact="0.1757"/>
              <dgm:constr type="w" for="ch" forName="Child1" refType="w" fact="0.291"/>
              <dgm:constr type="h" for="ch" forName="Child1" refType="h" fact="0.7066"/>
              <dgm:constr type="l" for="ch" forName="Parent1" refType="w" fact="0"/>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Child2" refType="w" fact="0.3756"/>
              <dgm:constr type="t" for="ch" forName="Child2" refType="h" fact="0.1757"/>
              <dgm:constr type="w" for="ch" forName="Child2" refType="w" fact="0.291"/>
              <dgm:constr type="h" for="ch" forName="Child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6667"/>
              <dgm:constr type="t" for="ch" forName="ChildAccent3" refType="h" fact="0.1757"/>
              <dgm:constr type="w" for="ch" forName="ChildAccent3" refType="w" fact="0.3333"/>
              <dgm:constr type="h" for="ch" forName="ChildAccent3" refType="h" fact="0.8243"/>
              <dgm:constr type="l" for="ch" forName="Child3" refType="w" fact="0.709"/>
              <dgm:constr type="t" for="ch" forName="Child3" refType="h" fact="0.1757"/>
              <dgm:constr type="w" for="ch" forName="Child3" refType="w" fact="0.291"/>
              <dgm:constr type="h" for="ch" forName="Child3" refType="h" fact="0.8243"/>
              <dgm:constr type="l" for="ch" forName="Parent3" refType="w" fact="0.6667"/>
              <dgm:constr type="t" for="ch" forName="Parent3" refType="h" fact="0"/>
              <dgm:constr type="w" for="ch" forName="Parent3" refType="w" fact="0.3333"/>
              <dgm:constr type="h" for="ch" forName="Parent3" refType="h" fact="0.176"/>
            </dgm:constrLst>
          </dgm:if>
          <dgm:if name="Name7"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Accent1" refType="w" fact="0"/>
              <dgm:constr type="t" for="ch" forName="ChildAccent1" refType="h" fact="0.1892"/>
              <dgm:constr type="w" for="ch" forName="ChildAccent1" refType="w" fact="0.25"/>
              <dgm:constr type="h" for="ch" forName="ChildAccent1" refType="h" fact="0.6486"/>
              <dgm:constr type="l" for="ch" forName="Child1" refType="w" fact="0.0317"/>
              <dgm:constr type="t" for="ch" forName="Child1" refType="h" fact="0.1892"/>
              <dgm:constr type="w" for="ch" forName="Child1" refType="w" fact="0.2183"/>
              <dgm:constr type="h" for="ch" forName="Child1" refType="h" fact="0.6486"/>
              <dgm:constr type="l" for="ch" forName="Parent1" refType="w" fact="0"/>
              <dgm:constr type="t" for="ch" forName="Parent1" refType="h" fact="0.0811"/>
              <dgm:constr type="w" for="ch" forName="Parent1" refType="w" fact="0.25"/>
              <dgm:constr type="h" for="ch" forName="Parent1" refType="h" fact="0.1081"/>
              <dgm:constr type="l" for="ch" forName="ChildAccent2" refType="w" fact="0.25"/>
              <dgm:constr type="t" for="ch" forName="ChildAccent2" refType="h" fact="0.1892"/>
              <dgm:constr type="w" for="ch" forName="ChildAccent2" refType="w" fact="0.25"/>
              <dgm:constr type="h" for="ch" forName="ChildAccent2" refType="h" fact="0.7027"/>
              <dgm:constr type="l" for="ch" forName="Child2" refType="w" fact="0.2817"/>
              <dgm:constr type="t" for="ch" forName="Child2" refType="h" fact="0.1892"/>
              <dgm:constr type="w" for="ch" forName="Child2" refType="w" fact="0.2183"/>
              <dgm:constr type="h" for="ch" forName="Child2" refType="h" fact="0.7027"/>
              <dgm:constr type="l" for="ch" forName="Parent2" refType="w" fact="0.25"/>
              <dgm:constr type="t" for="ch" forName="Parent2" refType="h" fact="0.0541"/>
              <dgm:constr type="w" for="ch" forName="Parent2" refType="w" fact="0.25"/>
              <dgm:constr type="h" for="ch" forName="Parent2" refType="h" fact="0.1351"/>
              <dgm:constr type="l" for="ch" forName="ChildAccent3" refType="w" fact="0.5"/>
              <dgm:constr type="t" for="ch" forName="ChildAccent3" refType="h" fact="0.1892"/>
              <dgm:constr type="w" for="ch" forName="ChildAccent3" refType="w" fact="0.25"/>
              <dgm:constr type="h" for="ch" forName="ChildAccent3" refType="h" fact="0.7568"/>
              <dgm:constr type="l" for="ch" forName="Child3" refType="w" fact="0.5317"/>
              <dgm:constr type="t" for="ch" forName="Child3" refType="h" fact="0.1892"/>
              <dgm:constr type="w" for="ch" forName="Child3" refType="w" fact="0.2183"/>
              <dgm:constr type="h" for="ch" forName="Child3" refType="h" fact="0.7568"/>
              <dgm:constr type="l" for="ch" forName="Parent3" refType="w" fact="0.5"/>
              <dgm:constr type="t" for="ch" forName="Parent3" refType="h" fact="0.0275"/>
              <dgm:constr type="w" for="ch" forName="Parent3" refType="w" fact="0.25"/>
              <dgm:constr type="h" for="ch" forName="Parent3" refType="h" fact="0.1622"/>
              <dgm:constr type="l" for="ch" forName="ChildAccent4" refType="w" fact="0.75"/>
              <dgm:constr type="t" for="ch" forName="ChildAccent4" refType="h" fact="0.1892"/>
              <dgm:constr type="w" for="ch" forName="ChildAccent4" refType="w" fact="0.25"/>
              <dgm:constr type="h" for="ch" forName="ChildAccent4" refType="h" fact="0.8108"/>
              <dgm:constr type="l" for="ch" forName="Child4" refType="w" fact="0.7817"/>
              <dgm:constr type="t" for="ch" forName="Child4" refType="h" fact="0.1892"/>
              <dgm:constr type="w" for="ch" forName="Child4" refType="w" fact="0.2183"/>
              <dgm:constr type="h" for="ch" forName="Child4" refType="h" fact="0.8108"/>
              <dgm:constr type="l" for="ch" forName="Parent4" refType="w" fact="0.75"/>
              <dgm:constr type="t" for="ch" forName="Parent4" refType="h" fact="0"/>
              <dgm:constr type="w" for="ch" forName="Parent4" refType="w" fact="0.25"/>
              <dgm:constr type="h" for="ch" forName="Parent4" refType="h" fact="0.1892"/>
            </dgm:constrLst>
          </dgm:if>
          <dgm:if name="Name8"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Accent1" refType="w" fact="0"/>
              <dgm:constr type="t" for="ch" forName="ChildAccent1" refType="h" fact="0.2"/>
              <dgm:constr type="w" for="ch" forName="ChildAccent1" refType="w" fact="0.2001"/>
              <dgm:constr type="h" for="ch" forName="ChildAccent1" refType="h" fact="0.6"/>
              <dgm:constr type="l" for="ch" forName="Child1" refType="w" fact="0.0254"/>
              <dgm:constr type="t" for="ch" forName="Child1" refType="h" fact="0.2"/>
              <dgm:constr type="w" for="ch" forName="Child1" refType="w" fact="0.1747"/>
              <dgm:constr type="h" for="ch" forName="Child1" refType="h" fact="0.6"/>
              <dgm:constr type="l" for="ch" forName="Parent1" refType="w" fact="0"/>
              <dgm:constr type="t" for="ch" forName="Parent1" refType="h" fact="0.1"/>
              <dgm:constr type="w" for="ch" forName="Parent1" refType="w" fact="0.2001"/>
              <dgm:constr type="h" for="ch" forName="Parent1" refType="h" fact="0.1"/>
              <dgm:constr type="l" for="ch" forName="ChildAccent2" refType="w" fact="0.2001"/>
              <dgm:constr type="t" for="ch" forName="ChildAccent2" refType="h" fact="0.2"/>
              <dgm:constr type="w" for="ch" forName="ChildAccent2" refType="w" fact="0.2001"/>
              <dgm:constr type="h" for="ch" forName="ChildAccent2" refType="h" fact="0.65"/>
              <dgm:constr type="l" for="ch" forName="Child2" refType="w" fact="0.2255"/>
              <dgm:constr type="t" for="ch" forName="Child2" refType="h" fact="0.2"/>
              <dgm:constr type="w" for="ch" forName="Child2" refType="w" fact="0.1747"/>
              <dgm:constr type="h" for="ch" forName="Child2" refType="h" fact="0.65"/>
              <dgm:constr type="l" for="ch" forName="Parent2" refType="w" fact="0.2001"/>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Child3" refType="w" fact="0.4256"/>
              <dgm:constr type="t" for="ch" forName="Child3" refType="h" fact="0.2"/>
              <dgm:constr type="w" for="ch" forName="Child3" refType="w" fact="0.1747"/>
              <dgm:constr type="h" for="ch" forName="Child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6003"/>
              <dgm:constr type="t" for="ch" forName="ChildAccent4" refType="h" fact="0.2"/>
              <dgm:constr type="w" for="ch" forName="ChildAccent4" refType="w" fact="0.2001"/>
              <dgm:constr type="h" for="ch" forName="ChildAccent4" refType="h" fact="0.75"/>
              <dgm:constr type="l" for="ch" forName="Child4" refType="w" fact="0.6257"/>
              <dgm:constr type="t" for="ch" forName="Child4" refType="h" fact="0.2"/>
              <dgm:constr type="w" for="ch" forName="Child4" refType="w" fact="0.1747"/>
              <dgm:constr type="h" for="ch" forName="Child4" refType="h" fact="0.75"/>
              <dgm:constr type="l" for="ch" forName="Parent4" refType="w" fact="0.6003"/>
              <dgm:constr type="t" for="ch" forName="Parent4" refType="h" fact="0.025"/>
              <dgm:constr type="w" for="ch" forName="Parent4" refType="w" fact="0.2001"/>
              <dgm:constr type="h" for="ch" forName="Parent4" refType="h" fact="0.175"/>
              <dgm:constr type="l" for="ch" forName="ChildAccent5" refType="w" fact="0.7999"/>
              <dgm:constr type="t" for="ch" forName="ChildAccent5" refType="h" fact="0.2"/>
              <dgm:constr type="w" for="ch" forName="ChildAccent5" refType="w" fact="0.2001"/>
              <dgm:constr type="h" for="ch" forName="ChildAccent5" refType="h" fact="0.8"/>
              <dgm:constr type="l" for="ch" forName="Child5" refType="w" fact="0.8253"/>
              <dgm:constr type="t" for="ch" forName="Child5" refType="h" fact="0.2"/>
              <dgm:constr type="w" for="ch" forName="Child5" refType="w" fact="0.1747"/>
              <dgm:constr type="h" for="ch" forName="Child5" refType="h" fact="0.8"/>
              <dgm:constr type="l" for="ch" forName="Parent5" refType="w" fact="0.7999"/>
              <dgm:constr type="t" for="ch" forName="Parent5" refType="h" fact="0"/>
              <dgm:constr type="w" for="ch" forName="Parent5" refType="w" fact="0.2001"/>
              <dgm:constr type="h" for="ch" forName="Parent5" refType="h" fact="0.2"/>
            </dgm:constrLst>
          </dgm:if>
          <dgm:if name="Name9"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Accent1" refType="w" fact="0"/>
              <dgm:constr type="t" for="ch" forName="ChildAccent1" refType="h" fact="0.2087"/>
              <dgm:constr type="w" for="ch" forName="ChildAccent1" refType="w" fact="0.167"/>
              <dgm:constr type="h" for="ch" forName="ChildAccent1" refType="h" fact="0.5586"/>
              <dgm:constr type="l" for="ch" forName="Child1" refType="w" fact="0.0212"/>
              <dgm:constr type="t" for="ch" forName="Child1" refType="h" fact="0.2087"/>
              <dgm:constr type="w" for="ch" forName="Child1" refType="w" fact="0.1458"/>
              <dgm:constr type="h" for="ch" forName="Child1" refType="h" fact="0.5586"/>
              <dgm:constr type="l" for="ch" forName="Parent1" refType="w" fact="0"/>
              <dgm:constr type="t" for="ch" forName="Parent1" refType="h" fact="0.1156"/>
              <dgm:constr type="w" for="ch" forName="Parent1" refType="w" fact="0.167"/>
              <dgm:constr type="h" for="ch" forName="Parent1" refType="h" fact="0.0931"/>
              <dgm:constr type="l" for="ch" forName="ChildAccent2" refType="w" fact="0.167"/>
              <dgm:constr type="t" for="ch" forName="ChildAccent2" refType="h" fact="0.2087"/>
              <dgm:constr type="w" for="ch" forName="ChildAccent2" refType="w" fact="0.167"/>
              <dgm:constr type="h" for="ch" forName="ChildAccent2" refType="h" fact="0.6051"/>
              <dgm:constr type="l" for="ch" forName="Child2" refType="w" fact="0.1888"/>
              <dgm:constr type="t" for="ch" forName="Child2" refType="h" fact="0.2087"/>
              <dgm:constr type="w" for="ch" forName="Child2" refType="w" fact="0.1458"/>
              <dgm:constr type="h" for="ch" forName="Child2" refType="h" fact="0.6051"/>
              <dgm:constr type="l" for="ch" forName="Parent2" refType="w" fact="0.167"/>
              <dgm:constr type="t" for="ch" forName="Parent2" refType="h" fact="0.0923"/>
              <dgm:constr type="w" for="ch" forName="Parent2" refType="w" fact="0.167"/>
              <dgm:constr type="h" for="ch" forName="Parent2" refType="h" fact="0.1164"/>
              <dgm:constr type="l" for="ch" forName="ChildAccent3" refType="w" fact="0.3339"/>
              <dgm:constr type="t" for="ch" forName="ChildAccent3" refType="h" fact="0.2087"/>
              <dgm:constr type="w" for="ch" forName="ChildAccent3" refType="w" fact="0.167"/>
              <dgm:constr type="h" for="ch" forName="ChildAccent3" refType="h" fact="0.6517"/>
              <dgm:constr type="l" for="ch" forName="Child3" refType="w" fact="0.3551"/>
              <dgm:constr type="t" for="ch" forName="Child3" refType="h" fact="0.2087"/>
              <dgm:constr type="w" for="ch" forName="Child3" refType="w" fact="0.1458"/>
              <dgm:constr type="h" for="ch" forName="Child3" refType="h" fact="0.6517"/>
              <dgm:constr type="l" for="ch" forName="Parent3" refType="w" fact="0.3339"/>
              <dgm:constr type="t" for="ch" forName="Parent3" refType="h" fact="0.0698"/>
              <dgm:constr type="w" for="ch" forName="Parent3" refType="w" fact="0.167"/>
              <dgm:constr type="h" for="ch" forName="Parent3" refType="h" fact="0.1396"/>
              <dgm:constr type="l" for="ch" forName="ChildAccent4" refType="w" fact="0.5009"/>
              <dgm:constr type="t" for="ch" forName="ChildAccent4" refType="h" fact="0.2087"/>
              <dgm:constr type="w" for="ch" forName="ChildAccent4" refType="w" fact="0.167"/>
              <dgm:constr type="h" for="ch" forName="ChildAccent4" refType="h" fact="0.6982"/>
              <dgm:constr type="l" for="ch" forName="Child4" refType="w" fact="0.5221"/>
              <dgm:constr type="t" for="ch" forName="Child4" refType="h" fact="0.2087"/>
              <dgm:constr type="w" for="ch" forName="Child4" refType="w" fact="0.1458"/>
              <dgm:constr type="h" for="ch" forName="Child4" refType="h" fact="0.6982"/>
              <dgm:constr type="l" for="ch" forName="Parent4" refType="w" fact="0.501"/>
              <dgm:constr type="t" for="ch" forName="Parent4" refType="h" fact="0.0458"/>
              <dgm:constr type="w" for="ch" forName="Parent4" refType="w" fact="0.167"/>
              <dgm:constr type="h" for="ch" forName="Parent4" refType="h" fact="0.1629"/>
              <dgm:constr type="l" for="ch" forName="ChildAccent5" refType="w" fact="0.6674"/>
              <dgm:constr type="t" for="ch" forName="ChildAccent5" refType="h" fact="0.2087"/>
              <dgm:constr type="w" for="ch" forName="ChildAccent5" refType="w" fact="0.167"/>
              <dgm:constr type="h" for="ch" forName="ChildAccent5" refType="h" fact="0.7448"/>
              <dgm:constr type="l" for="ch" forName="Child5" refType="w" fact="0.6886"/>
              <dgm:constr type="t" for="ch" forName="Child5" refType="h" fact="0.2087"/>
              <dgm:constr type="w" for="ch" forName="Child5" refType="w" fact="0.1458"/>
              <dgm:constr type="h" for="ch" forName="Child5" refType="h" fact="0.7448"/>
              <dgm:constr type="l" for="ch" forName="Parent5" refType="w" fact="0.668"/>
              <dgm:constr type="t" for="ch" forName="Parent5" refType="h" fact="0.0225"/>
              <dgm:constr type="w" for="ch" forName="Parent5" refType="w" fact="0.167"/>
              <dgm:constr type="h" for="ch" forName="Parent5" refType="h" fact="0.1862"/>
              <dgm:constr type="l" for="ch" forName="ChildAccent6" refType="w" fact="0.833"/>
              <dgm:constr type="t" for="ch" forName="ChildAccent6" refType="h" fact="0.2087"/>
              <dgm:constr type="w" for="ch" forName="ChildAccent6" refType="w" fact="0.167"/>
              <dgm:constr type="h" for="ch" forName="ChildAccent6" refType="h" fact="0.7913"/>
              <dgm:constr type="l" for="ch" forName="Child6" refType="w" fact="0.8542"/>
              <dgm:constr type="t" for="ch" forName="Child6" refType="h" fact="0.2087"/>
              <dgm:constr type="w" for="ch" forName="Child6" refType="w" fact="0.1458"/>
              <dgm:constr type="h" for="ch" forName="Child6" refType="h" fact="0.7913"/>
              <dgm:constr type="l" for="ch" forName="Parent6" refType="w" fact="0.835"/>
              <dgm:constr type="t" for="ch" forName="Parent6" refType="h" fact="0"/>
              <dgm:constr type="w" for="ch" forName="Parent6" refType="w" fact="0.165"/>
              <dgm:constr type="h" for="ch" forName="Parent6" refType="h" fact="0.2095"/>
            </dgm:constrLst>
          </dgm:if>
          <dgm:else name="Name10">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Accent1" refType="w" fact="0"/>
              <dgm:constr type="t" for="ch" forName="ChildAccent1" refType="h" fact="0.2168"/>
              <dgm:constr type="w" for="ch" forName="ChildAccent1" refType="w" fact="0.1432"/>
              <dgm:constr type="h" for="ch" forName="ChildAccent1" refType="h" fact="0.5221"/>
              <dgm:constr type="l" for="ch" forName="Child1" refType="w" fact="0.0182"/>
              <dgm:constr type="t" for="ch" forName="Child1" refType="h" fact="0.2168"/>
              <dgm:constr type="w" for="ch" forName="Child1" refType="w" fact="0.125"/>
              <dgm:constr type="h" for="ch" forName="Child1" refType="h" fact="0.5221"/>
              <dgm:constr type="l" for="ch" forName="Parent1" refType="w" fact="0"/>
              <dgm:constr type="t" for="ch" forName="Parent1" refType="h" fact="0.1298"/>
              <dgm:constr type="w" for="ch" forName="Parent1" refType="w" fact="0.1432"/>
              <dgm:constr type="h" for="ch" forName="Parent1" refType="h" fact="0.087"/>
              <dgm:constr type="l" for="ch" forName="ChildAccent2" refType="w" fact="0.1432"/>
              <dgm:constr type="t" for="ch" forName="ChildAccent2" refType="h" fact="0.2168"/>
              <dgm:constr type="w" for="ch" forName="ChildAccent2" refType="w" fact="0.1432"/>
              <dgm:constr type="h" for="ch" forName="ChildAccent2" refType="h" fact="0.5656"/>
              <dgm:constr type="l" for="ch" forName="Child2" refType="w" fact="0.1614"/>
              <dgm:constr type="t" for="ch" forName="Child2" refType="h" fact="0.2168"/>
              <dgm:constr type="w" for="ch" forName="Child2" refType="w" fact="0.125"/>
              <dgm:constr type="h" for="ch" forName="Child2" refType="h" fact="0.5656"/>
              <dgm:constr type="l" for="ch" forName="Parent2" refType="w" fact="0.1432"/>
              <dgm:constr type="t" for="ch" forName="Parent2" refType="h" fact="0.108"/>
              <dgm:constr type="w" for="ch" forName="Parent2" refType="w" fact="0.1432"/>
              <dgm:constr type="h" for="ch" forName="Parent2" refType="h" fact="0.1088"/>
              <dgm:constr type="l" for="ch" forName="ChildAccent3" refType="w" fact="0.2865"/>
              <dgm:constr type="t" for="ch" forName="ChildAccent3" refType="h" fact="0.2168"/>
              <dgm:constr type="w" for="ch" forName="ChildAccent3" refType="w" fact="0.1432"/>
              <dgm:constr type="h" for="ch" forName="ChildAccent3" refType="h" fact="0.6091"/>
              <dgm:constr type="l" for="ch" forName="Child3" refType="w" fact="0.3047"/>
              <dgm:constr type="t" for="ch" forName="Child3" refType="h" fact="0.2168"/>
              <dgm:constr type="w" for="ch" forName="Child3" refType="w" fact="0.125"/>
              <dgm:constr type="h" for="ch" forName="Child3" refType="h" fact="0.6091"/>
              <dgm:constr type="l" for="ch" forName="Parent3" refType="w" fact="0.2865"/>
              <dgm:constr type="t" for="ch" forName="Parent3" refType="h" fact="0.087"/>
              <dgm:constr type="w" for="ch" forName="Parent3" refType="w" fact="0.143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Child4" refType="w" fact="0.4479"/>
              <dgm:constr type="t" for="ch" forName="Child4" refType="h" fact="0.2168"/>
              <dgm:constr type="w" for="ch" forName="Child4" refType="w" fact="0.125"/>
              <dgm:constr type="h" for="ch" forName="Child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5726"/>
              <dgm:constr type="t" for="ch" forName="ChildAccent5" refType="h" fact="0.2168"/>
              <dgm:constr type="w" for="ch" forName="ChildAccent5" refType="w" fact="0.1432"/>
              <dgm:constr type="h" for="ch" forName="ChildAccent5" refType="h" fact="0.6962"/>
              <dgm:constr type="l" for="ch" forName="Child5" refType="w" fact="0.5908"/>
              <dgm:constr type="t" for="ch" forName="Child5" refType="h" fact="0.2168"/>
              <dgm:constr type="w" for="ch" forName="Child5" refType="w" fact="0.125"/>
              <dgm:constr type="h" for="ch" forName="Child5" refType="h" fact="0.6962"/>
              <dgm:constr type="l" for="ch" forName="Parent5" refType="w" fact="0.5726"/>
              <dgm:constr type="t" for="ch" forName="Parent5" refType="h" fact="0.0428"/>
              <dgm:constr type="w" for="ch" forName="Parent5" refType="w" fact="0.1432"/>
              <dgm:constr type="h" for="ch" forName="Parent5" refType="h" fact="0.174"/>
              <dgm:constr type="l" for="ch" forName="ChildAccent6" refType="w" fact="0.7147"/>
              <dgm:constr type="t" for="ch" forName="ChildAccent6" refType="h" fact="0.2168"/>
              <dgm:constr type="w" for="ch" forName="ChildAccent6" refType="w" fact="0.1432"/>
              <dgm:constr type="h" for="ch" forName="ChildAccent6" refType="h" fact="0.7397"/>
              <dgm:constr type="l" for="ch" forName="Child6" refType="w" fact="0.7329"/>
              <dgm:constr type="t" for="ch" forName="Child6" refType="h" fact="0.2168"/>
              <dgm:constr type="w" for="ch" forName="Child6" refType="w" fact="0.125"/>
              <dgm:constr type="h" for="ch" forName="Child6" refType="h" fact="0.7397"/>
              <dgm:constr type="l" for="ch" forName="Parent6" refType="w" fact="0.716"/>
              <dgm:constr type="t" for="ch" forName="Parent6" refType="h" fact="0.0217"/>
              <dgm:constr type="w" for="ch" forName="Parent6" refType="w" fact="0.1424"/>
              <dgm:constr type="h" for="ch" forName="Parent6" refType="h" fact="0.1958"/>
              <dgm:constr type="l" for="ch" forName="ChildAccent7" refType="w" fact="0.8568"/>
              <dgm:constr type="t" for="ch" forName="ChildAccent7" refType="h" fact="0.2168"/>
              <dgm:constr type="w" for="ch" forName="ChildAccent7" refType="w" fact="0.1432"/>
              <dgm:constr type="h" for="ch" forName="ChildAccent7" refType="h" fact="0.7832"/>
              <dgm:constr type="l" for="ch" forName="Child7" refType="w" fact="0.875"/>
              <dgm:constr type="t" for="ch" forName="Child7" refType="h" fact="0.2168"/>
              <dgm:constr type="w" for="ch" forName="Child7" refType="w" fact="0.125"/>
              <dgm:constr type="h" for="ch" forName="Child7" refType="h" fact="0.7832"/>
              <dgm:constr type="l" for="ch" forName="Parent7" refType="w" fact="0.8577"/>
              <dgm:constr type="t" for="ch" forName="Parent7" refType="h" fact="0"/>
              <dgm:constr type="w" for="ch" forName="Parent7" refType="w" fact="0.1423"/>
              <dgm:constr type="h" for="ch" forName="Parent7" refType="h" fact="0.2175"/>
            </dgm:constrLst>
          </dgm:else>
        </dgm:choose>
      </dgm:if>
      <dgm:else name="Name11">
        <dgm:choose name="Name12">
          <dgm:if name="Name13"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14"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2" refType="w" fact="0"/>
              <dgm:constr type="t" for="ch" forName="Child2" refType="h" fact="0.1613"/>
              <dgm:constr type="w" for="ch" forName="Child2" refType="w" fact="0.4365"/>
              <dgm:constr type="h" for="ch" forName="Child2" refType="h" fact="0.8387"/>
              <dgm:constr type="l" for="ch" forName="Child1" refType="w" fact="0.5"/>
              <dgm:constr type="t" for="ch" forName="Child1" refType="h" fact="0.1613"/>
              <dgm:constr type="w" for="ch" forName="Child1" refType="w" fact="0.4365"/>
              <dgm:constr type="h" for="ch" forName="Child1" refType="h" fact="0.7742"/>
              <dgm:constr type="l" for="ch" forName="ChildAccent1" refType="w" fact="0.5"/>
              <dgm:constr type="t" for="ch" forName="ChildAccent1" refType="h" fact="0.1613"/>
              <dgm:constr type="w" for="ch" forName="ChildAccent1" refType="w" fact="0.5"/>
              <dgm:constr type="h" for="ch" forName="ChildAccent1" refType="h" fact="0.7742"/>
              <dgm:constr type="l" for="ch" forName="Parent1" refType="w" fact="0.5"/>
              <dgm:constr type="t" for="ch" forName="Parent1" refType="h" fact="0.0323"/>
              <dgm:constr type="w" for="ch" forName="Parent1" refType="w" fact="0.5"/>
              <dgm:constr type="h" for="ch" forName="Parent1" refType="h" fact="0.129"/>
              <dgm:constr type="l" for="ch" forName="ChildAccent2" refType="w" fact="0"/>
              <dgm:constr type="t" for="ch" forName="ChildAccent2" refType="h" fact="0.1613"/>
              <dgm:constr type="w" for="ch" forName="ChildAccent2" refType="w" fact="0.5"/>
              <dgm:constr type="h" for="ch" forName="ChildAccent2" refType="h" fact="0.8387"/>
              <dgm:constr type="l" for="ch" forName="Parent2" refType="w" fact="0"/>
              <dgm:constr type="t" for="ch" forName="Parent2" refType="h" fact="0"/>
              <dgm:constr type="w" for="ch" forName="Parent2" refType="w" fact="0.5"/>
              <dgm:constr type="h" for="ch" forName="Parent2" refType="h" fact="0.1613"/>
            </dgm:constrLst>
          </dgm:if>
          <dgm:if name="Name15"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3" refType="w" fact="0"/>
              <dgm:constr type="t" for="ch" forName="Child3" refType="h" fact="0.1757"/>
              <dgm:constr type="w" for="ch" forName="Child3" refType="w" fact="0.291"/>
              <dgm:constr type="h" for="ch" forName="Child3" refType="h" fact="0.8243"/>
              <dgm:constr type="l" for="ch" forName="Child2" refType="w" fact="0.3333"/>
              <dgm:constr type="t" for="ch" forName="Child2" refType="h" fact="0.1757"/>
              <dgm:constr type="w" for="ch" forName="Child2" refType="w" fact="0.291"/>
              <dgm:constr type="h" for="ch" forName="Child2" refType="h" fact="0.7655"/>
              <dgm:constr type="l" for="ch" forName="Child1" refType="w" fact="0.6667"/>
              <dgm:constr type="t" for="ch" forName="Child1" refType="h" fact="0.1757"/>
              <dgm:constr type="w" for="ch" forName="Child1" refType="w" fact="0.291"/>
              <dgm:constr type="h" for="ch" forName="Child1" refType="h" fact="0.7066"/>
              <dgm:constr type="l" for="ch" forName="ChildAccent1" refType="w" fact="0.6667"/>
              <dgm:constr type="t" for="ch" forName="ChildAccent1" refType="h" fact="0.1757"/>
              <dgm:constr type="w" for="ch" forName="ChildAccent1" refType="w" fact="0.3333"/>
              <dgm:constr type="h" for="ch" forName="ChildAccent1" refType="h" fact="0.7066"/>
              <dgm:constr type="l" for="ch" forName="Parent1" refType="w" fact="0.6667"/>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
              <dgm:constr type="t" for="ch" forName="ChildAccent3" refType="h" fact="0.1757"/>
              <dgm:constr type="w" for="ch" forName="ChildAccent3" refType="w" fact="0.3333"/>
              <dgm:constr type="h" for="ch" forName="ChildAccent3" refType="h" fact="0.8243"/>
              <dgm:constr type="l" for="ch" forName="Parent3" refType="w" fact="0"/>
              <dgm:constr type="t" for="ch" forName="Parent3" refType="h" fact="0"/>
              <dgm:constr type="w" for="ch" forName="Parent3" refType="w" fact="0.3333"/>
              <dgm:constr type="h" for="ch" forName="Parent3" refType="h" fact="0.176"/>
            </dgm:constrLst>
          </dgm:if>
          <dgm:if name="Name16"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4" refType="w" fact="0"/>
              <dgm:constr type="t" for="ch" forName="Child4" refType="h" fact="0.1892"/>
              <dgm:constr type="w" for="ch" forName="Child4" refType="w" fact="0.2183"/>
              <dgm:constr type="h" for="ch" forName="Child4" refType="h" fact="0.8108"/>
              <dgm:constr type="l" for="ch" forName="Child3" refType="w" fact="0.25"/>
              <dgm:constr type="t" for="ch" forName="Child3" refType="h" fact="0.1892"/>
              <dgm:constr type="w" for="ch" forName="Child3" refType="w" fact="0.2183"/>
              <dgm:constr type="h" for="ch" forName="Child3" refType="h" fact="0.7568"/>
              <dgm:constr type="l" for="ch" forName="Child2" refType="w" fact="0.5"/>
              <dgm:constr type="t" for="ch" forName="Child2" refType="h" fact="0.1892"/>
              <dgm:constr type="w" for="ch" forName="Child2" refType="w" fact="0.2183"/>
              <dgm:constr type="h" for="ch" forName="Child2" refType="h" fact="0.7027"/>
              <dgm:constr type="l" for="ch" forName="Child1" refType="w" fact="0.75"/>
              <dgm:constr type="t" for="ch" forName="Child1" refType="h" fact="0.1892"/>
              <dgm:constr type="w" for="ch" forName="Child1" refType="w" fact="0.2183"/>
              <dgm:constr type="h" for="ch" forName="Child1" refType="h" fact="0.6486"/>
              <dgm:constr type="l" for="ch" forName="ChildAccent1" refType="w" fact="0.75"/>
              <dgm:constr type="t" for="ch" forName="ChildAccent1" refType="h" fact="0.1892"/>
              <dgm:constr type="w" for="ch" forName="ChildAccent1" refType="w" fact="0.25"/>
              <dgm:constr type="h" for="ch" forName="ChildAccent1" refType="h" fact="0.6486"/>
              <dgm:constr type="l" for="ch" forName="Parent1" refType="w" fact="0.75"/>
              <dgm:constr type="t" for="ch" forName="Parent1" refType="h" fact="0.0811"/>
              <dgm:constr type="w" for="ch" forName="Parent1" refType="w" fact="0.25"/>
              <dgm:constr type="h" for="ch" forName="Parent1" refType="h" fact="0.1081"/>
              <dgm:constr type="l" for="ch" forName="ChildAccent2" refType="w" fact="0.5"/>
              <dgm:constr type="t" for="ch" forName="ChildAccent2" refType="h" fact="0.1892"/>
              <dgm:constr type="w" for="ch" forName="ChildAccent2" refType="w" fact="0.25"/>
              <dgm:constr type="h" for="ch" forName="ChildAccent2" refType="h" fact="0.7027"/>
              <dgm:constr type="l" for="ch" forName="Parent2" refType="w" fact="0.5"/>
              <dgm:constr type="t" for="ch" forName="Parent2" refType="h" fact="0.0541"/>
              <dgm:constr type="w" for="ch" forName="Parent2" refType="w" fact="0.25"/>
              <dgm:constr type="h" for="ch" forName="Parent2" refType="h" fact="0.1351"/>
              <dgm:constr type="l" for="ch" forName="ChildAccent3" refType="w" fact="0.25"/>
              <dgm:constr type="t" for="ch" forName="ChildAccent3" refType="h" fact="0.1892"/>
              <dgm:constr type="w" for="ch" forName="ChildAccent3" refType="w" fact="0.25"/>
              <dgm:constr type="h" for="ch" forName="ChildAccent3" refType="h" fact="0.7568"/>
              <dgm:constr type="l" for="ch" forName="Parent3" refType="w" fact="0.25"/>
              <dgm:constr type="t" for="ch" forName="Parent3" refType="h" fact="0.0279"/>
              <dgm:constr type="w" for="ch" forName="Parent3" refType="w" fact="0.25"/>
              <dgm:constr type="h" for="ch" forName="Parent3" refType="h" fact="0.161"/>
              <dgm:constr type="l" for="ch" forName="ChildAccent4" refType="w" fact="0"/>
              <dgm:constr type="t" for="ch" forName="ChildAccent4" refType="h" fact="0.1892"/>
              <dgm:constr type="w" for="ch" forName="ChildAccent4" refType="w" fact="0.25"/>
              <dgm:constr type="h" for="ch" forName="ChildAccent4" refType="h" fact="0.8108"/>
              <dgm:constr type="l" for="ch" forName="Parent4" refType="w" fact="0"/>
              <dgm:constr type="t" for="ch" forName="Parent4" refType="h" fact="0"/>
              <dgm:constr type="w" for="ch" forName="Parent4" refType="w" fact="0.25"/>
              <dgm:constr type="h" for="ch" forName="Parent4" refType="h" fact="0.1892"/>
            </dgm:constrLst>
          </dgm:if>
          <dgm:if name="Name17"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5" refType="w" fact="0"/>
              <dgm:constr type="t" for="ch" forName="Child5" refType="h" fact="0.2"/>
              <dgm:constr type="w" for="ch" forName="Child5" refType="w" fact="0.1747"/>
              <dgm:constr type="h" for="ch" forName="Child5" refType="h" fact="0.8"/>
              <dgm:constr type="l" for="ch" forName="Child4" refType="w" fact="0.2001"/>
              <dgm:constr type="t" for="ch" forName="Child4" refType="h" fact="0.2"/>
              <dgm:constr type="w" for="ch" forName="Child4" refType="w" fact="0.1747"/>
              <dgm:constr type="h" for="ch" forName="Child4" refType="h" fact="0.75"/>
              <dgm:constr type="l" for="ch" forName="Child3" refType="w" fact="0.4002"/>
              <dgm:constr type="t" for="ch" forName="Child3" refType="h" fact="0.2"/>
              <dgm:constr type="w" for="ch" forName="Child3" refType="w" fact="0.1747"/>
              <dgm:constr type="h" for="ch" forName="Child3" refType="h" fact="0.7"/>
              <dgm:constr type="l" for="ch" forName="Child2" refType="w" fact="0.6003"/>
              <dgm:constr type="t" for="ch" forName="Child2" refType="h" fact="0.2"/>
              <dgm:constr type="w" for="ch" forName="Child2" refType="w" fact="0.1747"/>
              <dgm:constr type="h" for="ch" forName="Child2" refType="h" fact="0.65"/>
              <dgm:constr type="l" for="ch" forName="Child1" refType="w" fact="0.7999"/>
              <dgm:constr type="t" for="ch" forName="Child1" refType="h" fact="0.2"/>
              <dgm:constr type="w" for="ch" forName="Child1" refType="w" fact="0.1747"/>
              <dgm:constr type="h" for="ch" forName="Child1" refType="h" fact="0.6"/>
              <dgm:constr type="l" for="ch" forName="ChildAccent1" refType="w" fact="0.7999"/>
              <dgm:constr type="t" for="ch" forName="ChildAccent1" refType="h" fact="0.2"/>
              <dgm:constr type="w" for="ch" forName="ChildAccent1" refType="w" fact="0.2001"/>
              <dgm:constr type="h" for="ch" forName="ChildAccent1" refType="h" fact="0.6"/>
              <dgm:constr type="l" for="ch" forName="Parent1" refType="w" fact="0.7999"/>
              <dgm:constr type="t" for="ch" forName="Parent1" refType="h" fact="0.1"/>
              <dgm:constr type="w" for="ch" forName="Parent1" refType="w" fact="0.2001"/>
              <dgm:constr type="h" for="ch" forName="Parent1" refType="h" fact="0.1"/>
              <dgm:constr type="l" for="ch" forName="ChildAccent2" refType="w" fact="0.6003"/>
              <dgm:constr type="t" for="ch" forName="ChildAccent2" refType="h" fact="0.2"/>
              <dgm:constr type="w" for="ch" forName="ChildAccent2" refType="w" fact="0.2001"/>
              <dgm:constr type="h" for="ch" forName="ChildAccent2" refType="h" fact="0.65"/>
              <dgm:constr type="l" for="ch" forName="Parent2" refType="w" fact="0.6003"/>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2001"/>
              <dgm:constr type="t" for="ch" forName="ChildAccent4" refType="h" fact="0.2"/>
              <dgm:constr type="w" for="ch" forName="ChildAccent4" refType="w" fact="0.2001"/>
              <dgm:constr type="h" for="ch" forName="ChildAccent4" refType="h" fact="0.75"/>
              <dgm:constr type="l" for="ch" forName="Parent4" refType="w" fact="0.2001"/>
              <dgm:constr type="t" for="ch" forName="Parent4" refType="h" fact="0.025"/>
              <dgm:constr type="w" for="ch" forName="Parent4" refType="w" fact="0.2001"/>
              <dgm:constr type="h" for="ch" forName="Parent4" refType="h" fact="0.175"/>
              <dgm:constr type="l" for="ch" forName="ChildAccent5" refType="w" fact="0"/>
              <dgm:constr type="t" for="ch" forName="ChildAccent5" refType="h" fact="0.2"/>
              <dgm:constr type="w" for="ch" forName="ChildAccent5" refType="w" fact="0.2001"/>
              <dgm:constr type="h" for="ch" forName="ChildAccent5" refType="h" fact="0.8"/>
              <dgm:constr type="l" for="ch" forName="Parent5" refType="w" fact="0"/>
              <dgm:constr type="t" for="ch" forName="Parent5" refType="h" fact="0"/>
              <dgm:constr type="w" for="ch" forName="Parent5" refType="w" fact="0.2001"/>
              <dgm:constr type="h" for="ch" forName="Parent5" refType="h" fact="0.2"/>
            </dgm:constrLst>
          </dgm:if>
          <dgm:if name="Name18"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6" refType="w" fact="0"/>
              <dgm:constr type="t" for="ch" forName="Child6" refType="h" fact="0.2087"/>
              <dgm:constr type="w" for="ch" forName="Child6" refType="w" fact="0.1458"/>
              <dgm:constr type="h" for="ch" forName="Child6" refType="h" fact="0.7913"/>
              <dgm:constr type="l" for="ch" forName="Child5" refType="w" fact="0.167"/>
              <dgm:constr type="t" for="ch" forName="Child5" refType="h" fact="0.2087"/>
              <dgm:constr type="w" for="ch" forName="Child5" refType="w" fact="0.1458"/>
              <dgm:constr type="h" for="ch" forName="Child5" refType="h" fact="0.7448"/>
              <dgm:constr type="l" for="ch" forName="Child4" refType="w" fact="0.3339"/>
              <dgm:constr type="t" for="ch" forName="Child4" refType="h" fact="0.2087"/>
              <dgm:constr type="w" for="ch" forName="Child4" refType="w" fact="0.1458"/>
              <dgm:constr type="h" for="ch" forName="Child4" refType="h" fact="0.6982"/>
              <dgm:constr type="l" for="ch" forName="Child3" refType="w" fact="0.5009"/>
              <dgm:constr type="t" for="ch" forName="Child3" refType="h" fact="0.2087"/>
              <dgm:constr type="w" for="ch" forName="Child3" refType="w" fact="0.1458"/>
              <dgm:constr type="h" for="ch" forName="Child3" refType="h" fact="0.6517"/>
              <dgm:constr type="l" for="ch" forName="Child2" refType="w" fact="0.6674"/>
              <dgm:constr type="t" for="ch" forName="Child2" refType="h" fact="0.2087"/>
              <dgm:constr type="w" for="ch" forName="Child2" refType="w" fact="0.1458"/>
              <dgm:constr type="h" for="ch" forName="Child2" refType="h" fact="0.6051"/>
              <dgm:constr type="l" for="ch" forName="Child1" refType="w" fact="0.833"/>
              <dgm:constr type="t" for="ch" forName="Child1" refType="h" fact="0.2087"/>
              <dgm:constr type="w" for="ch" forName="Child1" refType="w" fact="0.1458"/>
              <dgm:constr type="h" for="ch" forName="Child1" refType="h" fact="0.5586"/>
              <dgm:constr type="l" for="ch" forName="ChildAccent1" refType="w" fact="0.833"/>
              <dgm:constr type="t" for="ch" forName="ChildAccent1" refType="h" fact="0.2087"/>
              <dgm:constr type="w" for="ch" forName="ChildAccent1" refType="w" fact="0.167"/>
              <dgm:constr type="h" for="ch" forName="ChildAccent1" refType="h" fact="0.5586"/>
              <dgm:constr type="l" for="ch" forName="Parent1" refType="w" fact="0.833"/>
              <dgm:constr type="t" for="ch" forName="Parent1" refType="h" fact="0.1156"/>
              <dgm:constr type="w" for="ch" forName="Parent1" refType="w" fact="0.167"/>
              <dgm:constr type="h" for="ch" forName="Parent1" refType="h" fact="0.0931"/>
              <dgm:constr type="l" for="ch" forName="ChildAccent2" refType="w" fact="0.6674"/>
              <dgm:constr type="t" for="ch" forName="ChildAccent2" refType="h" fact="0.2087"/>
              <dgm:constr type="w" for="ch" forName="ChildAccent2" refType="w" fact="0.167"/>
              <dgm:constr type="h" for="ch" forName="ChildAccent2" refType="h" fact="0.6051"/>
              <dgm:constr type="l" for="ch" forName="Parent2" refType="w" fact="0.6674"/>
              <dgm:constr type="t" for="ch" forName="Parent2" refType="h" fact="0.0923"/>
              <dgm:constr type="w" for="ch" forName="Parent2" refType="w" fact="0.165"/>
              <dgm:constr type="h" for="ch" forName="Parent2" refType="h" fact="0.1164"/>
              <dgm:constr type="l" for="ch" forName="ChildAccent3" refType="w" fact="0.5009"/>
              <dgm:constr type="t" for="ch" forName="ChildAccent3" refType="h" fact="0.2087"/>
              <dgm:constr type="w" for="ch" forName="ChildAccent3" refType="w" fact="0.167"/>
              <dgm:constr type="h" for="ch" forName="ChildAccent3" refType="h" fact="0.6517"/>
              <dgm:constr type="l" for="ch" forName="Parent3" refType="w" fact="0.5009"/>
              <dgm:constr type="t" for="ch" forName="Parent3" refType="h" fact="0.0698"/>
              <dgm:constr type="w" for="ch" forName="Parent3" refType="w" fact="0.166"/>
              <dgm:constr type="h" for="ch" forName="Parent3" refType="h" fact="0.1396"/>
              <dgm:constr type="l" for="ch" forName="ChildAccent4" refType="w" fact="0.3339"/>
              <dgm:constr type="t" for="ch" forName="ChildAccent4" refType="h" fact="0.2087"/>
              <dgm:constr type="w" for="ch" forName="ChildAccent4" refType="w" fact="0.167"/>
              <dgm:constr type="h" for="ch" forName="ChildAccent4" refType="h" fact="0.6982"/>
              <dgm:constr type="l" for="ch" forName="Parent4" refType="w" fact="0.3339"/>
              <dgm:constr type="t" for="ch" forName="Parent4" refType="h" fact="0.0458"/>
              <dgm:constr type="w" for="ch" forName="Parent4" refType="w" fact="0.167"/>
              <dgm:constr type="h" for="ch" forName="Parent4" refType="h" fact="0.1629"/>
              <dgm:constr type="l" for="ch" forName="ChildAccent5" refType="w" fact="0.167"/>
              <dgm:constr type="t" for="ch" forName="ChildAccent5" refType="h" fact="0.2087"/>
              <dgm:constr type="w" for="ch" forName="ChildAccent5" refType="w" fact="0.167"/>
              <dgm:constr type="h" for="ch" forName="ChildAccent5" refType="h" fact="0.7448"/>
              <dgm:constr type="l" for="ch" forName="Parent5" refType="w" fact="0.167"/>
              <dgm:constr type="t" for="ch" forName="Parent5" refType="h" fact="0.0225"/>
              <dgm:constr type="w" for="ch" forName="Parent5" refType="w" fact="0.167"/>
              <dgm:constr type="h" for="ch" forName="Parent5" refType="h" fact="0.1862"/>
              <dgm:constr type="l" for="ch" forName="ChildAccent6" refType="w" fact="0"/>
              <dgm:constr type="t" for="ch" forName="ChildAccent6" refType="h" fact="0.2087"/>
              <dgm:constr type="w" for="ch" forName="ChildAccent6" refType="w" fact="0.167"/>
              <dgm:constr type="h" for="ch" forName="ChildAccent6" refType="h" fact="0.7913"/>
              <dgm:constr type="l" for="ch" forName="Parent6" refType="w" fact="0"/>
              <dgm:constr type="t" for="ch" forName="Parent6" refType="h" fact="0"/>
              <dgm:constr type="w" for="ch" forName="Parent6" refType="w" fact="0.167"/>
              <dgm:constr type="h" for="ch" forName="Parent6" refType="h" fact="0.2095"/>
            </dgm:constrLst>
          </dgm:if>
          <dgm:else name="Name19">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7" refType="w" fact="0"/>
              <dgm:constr type="t" for="ch" forName="Child7" refType="h" fact="0.2168"/>
              <dgm:constr type="w" for="ch" forName="Child7" refType="w" fact="0.125"/>
              <dgm:constr type="h" for="ch" forName="Child7" refType="h" fact="0.7832"/>
              <dgm:constr type="l" for="ch" forName="Child6" refType="w" fact="0.1432"/>
              <dgm:constr type="t" for="ch" forName="Child6" refType="h" fact="0.2168"/>
              <dgm:constr type="w" for="ch" forName="Child6" refType="w" fact="0.125"/>
              <dgm:constr type="h" for="ch" forName="Child6" refType="h" fact="0.7397"/>
              <dgm:constr type="l" for="ch" forName="Child5" refType="w" fact="0.2865"/>
              <dgm:constr type="t" for="ch" forName="Child5" refType="h" fact="0.2168"/>
              <dgm:constr type="w" for="ch" forName="Child5" refType="w" fact="0.125"/>
              <dgm:constr type="h" for="ch" forName="Child5" refType="h" fact="0.6962"/>
              <dgm:constr type="l" for="ch" forName="Child4" refType="w" fact="0.4297"/>
              <dgm:constr type="t" for="ch" forName="Child4" refType="h" fact="0.2168"/>
              <dgm:constr type="w" for="ch" forName="Child4" refType="w" fact="0.125"/>
              <dgm:constr type="h" for="ch" forName="Child4" refType="h" fact="0.6526"/>
              <dgm:constr type="l" for="ch" forName="Child3" refType="w" fact="0.5726"/>
              <dgm:constr type="t" for="ch" forName="Child3" refType="h" fact="0.2168"/>
              <dgm:constr type="w" for="ch" forName="Child3" refType="w" fact="0.125"/>
              <dgm:constr type="h" for="ch" forName="Child3" refType="h" fact="0.6091"/>
              <dgm:constr type="l" for="ch" forName="Child2" refType="w" fact="0.7147"/>
              <dgm:constr type="t" for="ch" forName="Child2" refType="h" fact="0.2168"/>
              <dgm:constr type="w" for="ch" forName="Child2" refType="w" fact="0.125"/>
              <dgm:constr type="h" for="ch" forName="Child2" refType="h" fact="0.5656"/>
              <dgm:constr type="l" for="ch" forName="Child1" refType="w" fact="0.8568"/>
              <dgm:constr type="t" for="ch" forName="Child1" refType="h" fact="0.2168"/>
              <dgm:constr type="w" for="ch" forName="Child1" refType="w" fact="0.125"/>
              <dgm:constr type="h" for="ch" forName="Child1" refType="h" fact="0.5221"/>
              <dgm:constr type="l" for="ch" forName="ChildAccent1" refType="w" fact="0.8568"/>
              <dgm:constr type="t" for="ch" forName="ChildAccent1" refType="h" fact="0.2168"/>
              <dgm:constr type="w" for="ch" forName="ChildAccent1" refType="w" fact="0.1432"/>
              <dgm:constr type="h" for="ch" forName="ChildAccent1" refType="h" fact="0.5221"/>
              <dgm:constr type="l" for="ch" forName="Parent1" refType="w" fact="0.8568"/>
              <dgm:constr type="t" for="ch" forName="Parent1" refType="h" fact="0.1298"/>
              <dgm:constr type="w" for="ch" forName="Parent1" refType="w" fact="0.1432"/>
              <dgm:constr type="h" for="ch" forName="Parent1" refType="h" fact="0.087"/>
              <dgm:constr type="l" for="ch" forName="ChildAccent2" refType="w" fact="0.7147"/>
              <dgm:constr type="t" for="ch" forName="ChildAccent2" refType="h" fact="0.2168"/>
              <dgm:constr type="w" for="ch" forName="ChildAccent2" refType="w" fact="0.1432"/>
              <dgm:constr type="h" for="ch" forName="ChildAccent2" refType="h" fact="0.5656"/>
              <dgm:constr type="l" for="ch" forName="Parent2" refType="w" fact="0.7147"/>
              <dgm:constr type="t" for="ch" forName="Parent2" refType="h" fact="0.108"/>
              <dgm:constr type="w" for="ch" forName="Parent2" refType="w" fact="0.1425"/>
              <dgm:constr type="h" for="ch" forName="Parent2" refType="h" fact="0.1088"/>
              <dgm:constr type="l" for="ch" forName="ChildAccent3" refType="w" fact="0.5726"/>
              <dgm:constr type="t" for="ch" forName="ChildAccent3" refType="h" fact="0.2168"/>
              <dgm:constr type="w" for="ch" forName="ChildAccent3" refType="w" fact="0.1432"/>
              <dgm:constr type="h" for="ch" forName="ChildAccent3" refType="h" fact="0.6091"/>
              <dgm:constr type="l" for="ch" forName="Parent3" refType="w" fact="0.5726"/>
              <dgm:constr type="t" for="ch" forName="Parent3" refType="h" fact="0.087"/>
              <dgm:constr type="w" for="ch" forName="Parent3" refType="w" fact="0.14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2865"/>
              <dgm:constr type="t" for="ch" forName="ChildAccent5" refType="h" fact="0.2168"/>
              <dgm:constr type="w" for="ch" forName="ChildAccent5" refType="w" fact="0.1432"/>
              <dgm:constr type="h" for="ch" forName="ChildAccent5" refType="h" fact="0.6962"/>
              <dgm:constr type="l" for="ch" forName="Parent5" refType="w" fact="0.2865"/>
              <dgm:constr type="t" for="ch" forName="Parent5" refType="h" fact="0.0428"/>
              <dgm:constr type="w" for="ch" forName="Parent5" refType="w" fact="0.1432"/>
              <dgm:constr type="h" for="ch" forName="Parent5" refType="h" fact="0.174"/>
              <dgm:constr type="l" for="ch" forName="ChildAccent6" refType="w" fact="0.1432"/>
              <dgm:constr type="t" for="ch" forName="ChildAccent6" refType="h" fact="0.2168"/>
              <dgm:constr type="w" for="ch" forName="ChildAccent6" refType="w" fact="0.1432"/>
              <dgm:constr type="h" for="ch" forName="ChildAccent6" refType="h" fact="0.7397"/>
              <dgm:constr type="l" for="ch" forName="Parent6" refType="w" fact="0.1432"/>
              <dgm:constr type="t" for="ch" forName="Parent6" refType="h" fact="0.0217"/>
              <dgm:constr type="w" for="ch" forName="Parent6" refType="w" fact="0.1432"/>
              <dgm:constr type="h" for="ch" forName="Parent6" refType="h" fact="0.1958"/>
              <dgm:constr type="l" for="ch" forName="ChildAccent7" refType="w" fact="0"/>
              <dgm:constr type="t" for="ch" forName="ChildAccent7" refType="h" fact="0.2168"/>
              <dgm:constr type="w" for="ch" forName="ChildAccent7" refType="w" fact="0.1432"/>
              <dgm:constr type="h" for="ch" forName="ChildAccent7" refType="h" fact="0.7832"/>
              <dgm:constr type="l" for="ch" forName="Parent7" refType="w" fact="0"/>
              <dgm:constr type="t" for="ch" forName="Parent7" refType="h" fact="0"/>
              <dgm:constr type="w" for="ch" forName="Parent7" refType="w" fact="0.1432"/>
              <dgm:constr type="h" for="ch" forName="Parent7" refType="h" fact="0.2175"/>
            </dgm:constrLst>
          </dgm:else>
        </dgm:choose>
      </dgm:else>
    </dgm:choose>
    <dgm:forEach name="wrapper" axis="self" ptType="parTrans">
      <dgm:forEach name="accentRepeat" axis="self">
        <dgm:layoutNode name="ChildAccent" styleLbl="alignImgPlace1">
          <dgm:alg type="sp"/>
          <dgm:choose name="Name20">
            <dgm:if name="Name21" axis="followSib" ptType="node" func="cnt" op="equ" val="0">
              <dgm:shape xmlns:r="http://schemas.openxmlformats.org/officeDocument/2006/relationships" type="wedgeRectCallout" r:blip="">
                <dgm:adjLst>
                  <dgm:adj idx="1" val="0"/>
                  <dgm:adj idx="2" val="0"/>
                </dgm:adjLst>
              </dgm:shape>
            </dgm:if>
            <dgm:else name="Name22">
              <dgm:choose name="Name23">
                <dgm:if name="Name24" axis="precedSib" ptType="node" func="cnt" op="equ" val="6">
                  <dgm:shape xmlns:r="http://schemas.openxmlformats.org/officeDocument/2006/relationships" type="wedgeRectCallout" r:blip="">
                    <dgm:adjLst>
                      <dgm:adj idx="1" val="0"/>
                      <dgm:adj idx="2" val="0"/>
                    </dgm:adjLst>
                  </dgm:shape>
                </dgm:if>
                <dgm:else name="Name25">
                  <dgm:choose name="Name26">
                    <dgm:if name="Name27" func="var" arg="dir" op="equ" val="norm">
                      <dgm:shape xmlns:r="http://schemas.openxmlformats.org/officeDocument/2006/relationships" type="wedgeRectCallout" r:blip="">
                        <dgm:adjLst>
                          <dgm:adj idx="1" val="0.625"/>
                          <dgm:adj idx="2" val="0.2083"/>
                        </dgm:adjLst>
                      </dgm:shape>
                    </dgm:if>
                    <dgm:else name="Name28">
                      <dgm:shape xmlns:r="http://schemas.openxmlformats.org/officeDocument/2006/relationships" type="wedgeRectCallout" r:blip="">
                        <dgm:adjLst>
                          <dgm:adj idx="1" val="-0.625"/>
                          <dgm:adj idx="2" val="0.2083"/>
                        </dgm:adjLst>
                      </dgm:shape>
                    </dgm:else>
                  </dgm:choose>
                </dgm:else>
              </dgm:choose>
            </dgm:else>
          </dgm:choose>
          <dgm:presOf axis="des" ptType="node"/>
        </dgm:layoutNode>
      </dgm:forEach>
    </dgm:forEach>
    <dgm:forEach name="Name29" axis="ch" ptType="node" st="7" cnt="1">
      <dgm:layoutNode name="ChildAccent7">
        <dgm:alg type="sp"/>
        <dgm:shape xmlns:r="http://schemas.openxmlformats.org/officeDocument/2006/relationships" r:blip="">
          <dgm:adjLst/>
        </dgm:shape>
        <dgm:presOf/>
        <dgm:constrLst/>
        <dgm:forEach name="Name30" ref="accentRepeat"/>
      </dgm:layoutNode>
      <dgm:layoutNode name="Child7" styleLbl="revTx">
        <dgm:varLst>
          <dgm:chMax val="0"/>
          <dgm:chPref val="0"/>
          <dgm:bulletEnabled val="1"/>
        </dgm:varLst>
        <dgm:choose name="Name31">
          <dgm:if name="Name32" func="var" arg="dir" op="equ" val="norm">
            <dgm:alg type="tx">
              <dgm:param type="parTxLTRAlign" val="r"/>
              <dgm:param type="shpTxLTRAlignCh" val="r"/>
              <dgm:param type="txAnchorVert" val="t"/>
            </dgm:alg>
          </dgm:if>
          <dgm:else name="Name3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7"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4" axis="ch" ptType="node" st="6" cnt="1">
      <dgm:layoutNode name="ChildAccent6">
        <dgm:alg type="sp"/>
        <dgm:shape xmlns:r="http://schemas.openxmlformats.org/officeDocument/2006/relationships" r:blip="">
          <dgm:adjLst/>
        </dgm:shape>
        <dgm:presOf/>
        <dgm:constrLst/>
        <dgm:forEach name="Name35" ref="accentRepeat"/>
      </dgm:layoutNode>
      <dgm:layoutNode name="Child6" styleLbl="revTx">
        <dgm:varLst>
          <dgm:chMax val="0"/>
          <dgm:chPref val="0"/>
          <dgm:bulletEnabled val="1"/>
        </dgm:varLst>
        <dgm:choose name="Name36">
          <dgm:if name="Name37" func="var" arg="dir" op="equ" val="norm">
            <dgm:alg type="tx">
              <dgm:param type="parTxLTRAlign" val="r"/>
              <dgm:param type="shpTxLTRAlignCh" val="r"/>
              <dgm:param type="txAnchorVert" val="t"/>
            </dgm:alg>
          </dgm:if>
          <dgm:else name="Name3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6"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9" axis="ch" ptType="node" st="5" cnt="1">
      <dgm:layoutNode name="ChildAccent5">
        <dgm:alg type="sp"/>
        <dgm:shape xmlns:r="http://schemas.openxmlformats.org/officeDocument/2006/relationships" r:blip="">
          <dgm:adjLst/>
        </dgm:shape>
        <dgm:presOf/>
        <dgm:constrLst/>
        <dgm:forEach name="Name40" ref="accentRepeat"/>
      </dgm:layoutNode>
      <dgm:layoutNode name="Child5" styleLbl="revTx">
        <dgm:varLst>
          <dgm:chMax val="0"/>
          <dgm:chPref val="0"/>
          <dgm:bulletEnabled val="1"/>
        </dgm:varLst>
        <dgm:choose name="Name41">
          <dgm:if name="Name42" func="var" arg="dir" op="equ" val="norm">
            <dgm:alg type="tx">
              <dgm:param type="parTxLTRAlign" val="r"/>
              <dgm:param type="shpTxLTRAlignCh" val="r"/>
              <dgm:param type="txAnchorVert" val="t"/>
            </dgm:alg>
          </dgm:if>
          <dgm:else name="Name4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5"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4" axis="ch" ptType="node" st="4" cnt="1">
      <dgm:layoutNode name="ChildAccent4">
        <dgm:alg type="sp"/>
        <dgm:shape xmlns:r="http://schemas.openxmlformats.org/officeDocument/2006/relationships" r:blip="">
          <dgm:adjLst/>
        </dgm:shape>
        <dgm:presOf/>
        <dgm:constrLst/>
        <dgm:forEach name="Name45" ref="accentRepeat"/>
      </dgm:layoutNode>
      <dgm:layoutNode name="Child4" styleLbl="revTx">
        <dgm:varLst>
          <dgm:chMax val="0"/>
          <dgm:chPref val="0"/>
          <dgm:bulletEnabled val="1"/>
        </dgm:varLst>
        <dgm:choose name="Name46">
          <dgm:if name="Name47" func="var" arg="dir" op="equ" val="norm">
            <dgm:alg type="tx">
              <dgm:param type="parTxLTRAlign" val="r"/>
              <dgm:param type="shpTxLTRAlignCh" val="r"/>
              <dgm:param type="txAnchorVert" val="t"/>
            </dgm:alg>
          </dgm:if>
          <dgm:else name="Name4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4"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9" axis="ch" ptType="node" st="3" cnt="1">
      <dgm:layoutNode name="ChildAccent3">
        <dgm:alg type="sp"/>
        <dgm:shape xmlns:r="http://schemas.openxmlformats.org/officeDocument/2006/relationships" r:blip="">
          <dgm:adjLst/>
        </dgm:shape>
        <dgm:presOf/>
        <dgm:constrLst/>
        <dgm:forEach name="Name50" ref="accentRepeat"/>
      </dgm:layoutNode>
      <dgm:layoutNode name="Child3" styleLbl="revTx">
        <dgm:varLst>
          <dgm:chMax val="0"/>
          <dgm:chPref val="0"/>
          <dgm:bulletEnabled val="1"/>
        </dgm:varLst>
        <dgm:choose name="Name51">
          <dgm:if name="Name52" func="var" arg="dir" op="equ" val="norm">
            <dgm:alg type="tx">
              <dgm:param type="parTxLTRAlign" val="r"/>
              <dgm:param type="shpTxLTRAlignCh" val="r"/>
              <dgm:param type="txAnchorVert" val="t"/>
            </dgm:alg>
          </dgm:if>
          <dgm:else name="Name5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3"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4" axis="ch" ptType="node" st="2" cnt="1">
      <dgm:layoutNode name="ChildAccent2">
        <dgm:alg type="sp"/>
        <dgm:shape xmlns:r="http://schemas.openxmlformats.org/officeDocument/2006/relationships" r:blip="">
          <dgm:adjLst/>
        </dgm:shape>
        <dgm:presOf/>
        <dgm:constrLst/>
        <dgm:forEach name="Name55" ref="accentRepeat"/>
      </dgm:layoutNode>
      <dgm:layoutNode name="Child2" styleLbl="revTx">
        <dgm:varLst>
          <dgm:chMax val="0"/>
          <dgm:chPref val="0"/>
          <dgm:bulletEnabled val="1"/>
        </dgm:varLst>
        <dgm:choose name="Name56">
          <dgm:if name="Name57" func="var" arg="dir" op="equ" val="norm">
            <dgm:alg type="tx">
              <dgm:param type="parTxLTRAlign" val="r"/>
              <dgm:param type="shpTxLTRAlignCh" val="r"/>
              <dgm:param type="txAnchorVert" val="t"/>
            </dgm:alg>
          </dgm:if>
          <dgm:else name="Name5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2"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9" axis="ch" ptType="node" cnt="1">
      <dgm:layoutNode name="ChildAccent1">
        <dgm:alg type="sp"/>
        <dgm:shape xmlns:r="http://schemas.openxmlformats.org/officeDocument/2006/relationships" r:blip="">
          <dgm:adjLst/>
        </dgm:shape>
        <dgm:presOf/>
        <dgm:constrLst/>
        <dgm:forEach name="Name60" ref="accentRepeat"/>
      </dgm:layoutNode>
      <dgm:layoutNode name="Child1" styleLbl="revTx">
        <dgm:varLst>
          <dgm:chMax val="0"/>
          <dgm:chPref val="0"/>
          <dgm:bulletEnabled val="1"/>
        </dgm:varLst>
        <dgm:choose name="Name61">
          <dgm:if name="Name62" func="var" arg="dir" op="equ" val="norm">
            <dgm:alg type="tx">
              <dgm:param type="parTxLTRAlign" val="r"/>
              <dgm:param type="shpTxLTRAlignCh" val="r"/>
              <dgm:param type="txAnchorVert" val="t"/>
            </dgm:alg>
          </dgm:if>
          <dgm:else name="Name6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1"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E888074-713B-4295-BA87-5E8A9E636022}"/>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8F701D94-2BCA-4920-89C5-18C13CE30ACA}"/>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437FA234-983A-439D-8754-F411BCA607CE}" type="datetimeFigureOut">
              <a:rPr lang="en-US"/>
              <a:pPr>
                <a:defRPr/>
              </a:pPr>
              <a:t>5/28/2020</a:t>
            </a:fld>
            <a:endParaRPr lang="en-US"/>
          </a:p>
        </p:txBody>
      </p:sp>
      <p:sp>
        <p:nvSpPr>
          <p:cNvPr id="4" name="Slide Image Placeholder 3">
            <a:extLst>
              <a:ext uri="{FF2B5EF4-FFF2-40B4-BE49-F238E27FC236}">
                <a16:creationId xmlns:a16="http://schemas.microsoft.com/office/drawing/2014/main" id="{E246A64A-3833-43F4-82AF-0113ADD080DF}"/>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2A9DD747-CCAF-49A2-A4D0-5356531BA920}"/>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7229DE3-5717-4EB4-AC10-B82F2A5E8515}"/>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7A6805A1-7DCB-4765-AC6B-13B75658E8C9}"/>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B1E53F97-2B2E-4511-A2D1-57E8621327D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01BCCF-DD54-4DD0-8664-94CABD3D4CDC}" type="slidenum">
              <a:rPr lang="en-US" smtClean="0"/>
              <a:t>3</a:t>
            </a:fld>
            <a:endParaRPr lang="en-US"/>
          </a:p>
        </p:txBody>
      </p:sp>
    </p:spTree>
    <p:extLst>
      <p:ext uri="{BB962C8B-B14F-4D97-AF65-F5344CB8AC3E}">
        <p14:creationId xmlns:p14="http://schemas.microsoft.com/office/powerpoint/2010/main" val="3670835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1E53F97-2B2E-4511-A2D1-57E8621327DD}" type="slidenum">
              <a:rPr lang="en-US" altLang="en-US" smtClean="0"/>
              <a:pPr>
                <a:defRPr/>
              </a:pPr>
              <a:t>5</a:t>
            </a:fld>
            <a:endParaRPr lang="en-US" altLang="en-US"/>
          </a:p>
        </p:txBody>
      </p:sp>
    </p:spTree>
    <p:extLst>
      <p:ext uri="{BB962C8B-B14F-4D97-AF65-F5344CB8AC3E}">
        <p14:creationId xmlns:p14="http://schemas.microsoft.com/office/powerpoint/2010/main" val="868525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1E53F97-2B2E-4511-A2D1-57E8621327DD}" type="slidenum">
              <a:rPr lang="en-US" altLang="en-US" smtClean="0"/>
              <a:pPr>
                <a:defRPr/>
              </a:pPr>
              <a:t>8</a:t>
            </a:fld>
            <a:endParaRPr lang="en-US" altLang="en-US"/>
          </a:p>
        </p:txBody>
      </p:sp>
    </p:spTree>
    <p:extLst>
      <p:ext uri="{BB962C8B-B14F-4D97-AF65-F5344CB8AC3E}">
        <p14:creationId xmlns:p14="http://schemas.microsoft.com/office/powerpoint/2010/main" val="3530295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1E53F97-2B2E-4511-A2D1-57E8621327DD}" type="slidenum">
              <a:rPr lang="en-US" altLang="en-US" smtClean="0"/>
              <a:pPr>
                <a:defRPr/>
              </a:pPr>
              <a:t>16</a:t>
            </a:fld>
            <a:endParaRPr lang="en-US" altLang="en-US"/>
          </a:p>
        </p:txBody>
      </p:sp>
    </p:spTree>
    <p:extLst>
      <p:ext uri="{BB962C8B-B14F-4D97-AF65-F5344CB8AC3E}">
        <p14:creationId xmlns:p14="http://schemas.microsoft.com/office/powerpoint/2010/main" val="2170910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1E53F97-2B2E-4511-A2D1-57E8621327DD}" type="slidenum">
              <a:rPr lang="en-US" altLang="en-US" smtClean="0"/>
              <a:pPr>
                <a:defRPr/>
              </a:pPr>
              <a:t>17</a:t>
            </a:fld>
            <a:endParaRPr lang="en-US" altLang="en-US"/>
          </a:p>
        </p:txBody>
      </p:sp>
    </p:spTree>
    <p:extLst>
      <p:ext uri="{BB962C8B-B14F-4D97-AF65-F5344CB8AC3E}">
        <p14:creationId xmlns:p14="http://schemas.microsoft.com/office/powerpoint/2010/main" val="927663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1E53F97-2B2E-4511-A2D1-57E8621327DD}" type="slidenum">
              <a:rPr lang="en-US" altLang="en-US" smtClean="0"/>
              <a:pPr>
                <a:defRPr/>
              </a:pPr>
              <a:t>33</a:t>
            </a:fld>
            <a:endParaRPr lang="en-US" altLang="en-US"/>
          </a:p>
        </p:txBody>
      </p:sp>
    </p:spTree>
    <p:extLst>
      <p:ext uri="{BB962C8B-B14F-4D97-AF65-F5344CB8AC3E}">
        <p14:creationId xmlns:p14="http://schemas.microsoft.com/office/powerpoint/2010/main" val="14447057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2.xml"/><Relationship Id="rId1" Type="http://schemas.openxmlformats.org/officeDocument/2006/relationships/themeOverride" Target="../theme/themeOverride5.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2.xml"/><Relationship Id="rId1" Type="http://schemas.openxmlformats.org/officeDocument/2006/relationships/themeOverride" Target="../theme/themeOverride6.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2.xml"/><Relationship Id="rId1" Type="http://schemas.openxmlformats.org/officeDocument/2006/relationships/themeOverride" Target="../theme/themeOverride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2.xml"/><Relationship Id="rId1" Type="http://schemas.openxmlformats.org/officeDocument/2006/relationships/themeOverride" Target="../theme/themeOverride8.xml"/><Relationship Id="rId4" Type="http://schemas.openxmlformats.org/officeDocument/2006/relationships/image" Target="../media/image1.jpe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4.xml"/><Relationship Id="rId4"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lgn="ctr">
                <a:defRPr/>
              </a:pPr>
              <a:endParaRPr lang="en-US" dirty="0">
                <a:solidFill>
                  <a:prstClr val="black"/>
                </a:solidFill>
                <a:latin typeface="Garamond" pitchFamily="18" charset="0"/>
                <a:cs typeface="+mn-cs"/>
              </a:endParaRPr>
            </a:p>
          </p:txBody>
        </p:sp>
        <p:sp>
          <p:nvSpPr>
            <p:cNvPr id="7" name="Freeform 18"/>
            <p:cNvSpPr>
              <a:spLocks/>
            </p:cNvSpPr>
            <p:nvPr/>
          </p:nvSpPr>
          <p:spPr bwMode="auto">
            <a:xfrm>
              <a:off x="35926" y="5135025"/>
              <a:ext cx="9108074" cy="838869"/>
            </a:xfrm>
            <a:custGeom>
              <a:avLst/>
              <a:gdLst>
                <a:gd name="T0" fmla="*/ 0 w 5760"/>
                <a:gd name="T1" fmla="*/ 0 h 528"/>
                <a:gd name="T2" fmla="*/ 2147483646 w 5760"/>
                <a:gd name="T3" fmla="*/ 0 h 528"/>
                <a:gd name="T4" fmla="*/ 2147483646 w 5760"/>
                <a:gd name="T5" fmla="*/ 1332767423 h 528"/>
                <a:gd name="T6" fmla="*/ 120019431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11" name="Date Placeholder 29"/>
          <p:cNvSpPr>
            <a:spLocks noGrp="1"/>
          </p:cNvSpPr>
          <p:nvPr>
            <p:ph type="dt" sz="half" idx="10"/>
          </p:nvPr>
        </p:nvSpPr>
        <p:spPr/>
        <p:txBody>
          <a:bodyPr/>
          <a:lstStyle>
            <a:lvl1pPr fontAlgn="auto">
              <a:spcBef>
                <a:spcPts val="0"/>
              </a:spcBef>
              <a:spcAft>
                <a:spcPts val="0"/>
              </a:spcAft>
              <a:defRPr>
                <a:solidFill>
                  <a:srgbClr val="FFFFFF"/>
                </a:solidFill>
                <a:latin typeface="+mn-lt"/>
              </a:defRPr>
            </a:lvl1pPr>
            <a:extLst/>
          </a:lstStyle>
          <a:p>
            <a:pPr>
              <a:defRPr/>
            </a:pPr>
            <a:endParaRPr lang="en-US"/>
          </a:p>
        </p:txBody>
      </p:sp>
      <p:sp>
        <p:nvSpPr>
          <p:cNvPr id="12" name="Footer Placeholder 18"/>
          <p:cNvSpPr>
            <a:spLocks noGrp="1"/>
          </p:cNvSpPr>
          <p:nvPr>
            <p:ph type="ftr" sz="quarter" idx="11"/>
          </p:nvPr>
        </p:nvSpPr>
        <p:spPr/>
        <p:txBody>
          <a:bodyPr/>
          <a:lstStyle>
            <a:lvl1pPr fontAlgn="auto">
              <a:spcBef>
                <a:spcPts val="0"/>
              </a:spcBef>
              <a:spcAft>
                <a:spcPts val="0"/>
              </a:spcAft>
              <a:defRPr>
                <a:solidFill>
                  <a:srgbClr val="7FD13B">
                    <a:tint val="20000"/>
                  </a:srgbClr>
                </a:solidFill>
                <a:latin typeface="+mn-lt"/>
              </a:defRPr>
            </a:lvl1pPr>
            <a:extLst/>
          </a:lstStyle>
          <a:p>
            <a:pPr>
              <a:defRPr/>
            </a:pPr>
            <a:endParaRPr lang="en-US"/>
          </a:p>
        </p:txBody>
      </p:sp>
      <p:sp>
        <p:nvSpPr>
          <p:cNvPr id="13" name="Slide Number Placeholder 26"/>
          <p:cNvSpPr>
            <a:spLocks noGrp="1"/>
          </p:cNvSpPr>
          <p:nvPr>
            <p:ph type="sldNum" sz="quarter" idx="12"/>
          </p:nvPr>
        </p:nvSpPr>
        <p:spPr/>
        <p:txBody>
          <a:bodyPr/>
          <a:lstStyle>
            <a:lvl1pPr>
              <a:defRPr smtClean="0">
                <a:solidFill>
                  <a:srgbClr val="FFFFFF"/>
                </a:solidFill>
                <a:latin typeface="Lucida Sans Unicode" charset="0"/>
              </a:defRPr>
            </a:lvl1pPr>
          </a:lstStyle>
          <a:p>
            <a:pPr>
              <a:defRPr/>
            </a:pPr>
            <a:fld id="{638CF5C0-EF7F-4130-BCA7-EFBD0CBAA72C}" type="slidenum">
              <a:rPr lang="en-US" altLang="en-US"/>
              <a:pPr>
                <a:defRPr/>
              </a:pPr>
              <a:t>‹#›</a:t>
            </a:fld>
            <a:endParaRPr lang="en-US" altLang="en-US"/>
          </a:p>
        </p:txBody>
      </p:sp>
    </p:spTree>
    <p:extLst>
      <p:ext uri="{BB962C8B-B14F-4D97-AF65-F5344CB8AC3E}">
        <p14:creationId xmlns:p14="http://schemas.microsoft.com/office/powerpoint/2010/main" val="97064103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en-US"/>
          </a:p>
        </p:txBody>
      </p:sp>
      <p:sp>
        <p:nvSpPr>
          <p:cNvPr id="5" name="Footer Placeholder 21"/>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en-US"/>
          </a:p>
        </p:txBody>
      </p:sp>
      <p:sp>
        <p:nvSpPr>
          <p:cNvPr id="6" name="Slide Number Placeholder 17"/>
          <p:cNvSpPr>
            <a:spLocks noGrp="1"/>
          </p:cNvSpPr>
          <p:nvPr>
            <p:ph type="sldNum" sz="quarter" idx="12"/>
          </p:nvPr>
        </p:nvSpPr>
        <p:spPr/>
        <p:txBody>
          <a:bodyPr/>
          <a:lstStyle>
            <a:lvl1pPr>
              <a:defRPr smtClean="0">
                <a:latin typeface="Lucida Sans Unicode" charset="0"/>
              </a:defRPr>
            </a:lvl1pPr>
          </a:lstStyle>
          <a:p>
            <a:pPr>
              <a:defRPr/>
            </a:pPr>
            <a:fld id="{9BA50C9F-7578-4367-B6A2-C8A55E2EC007}" type="slidenum">
              <a:rPr lang="en-US" altLang="en-US"/>
              <a:pPr>
                <a:defRPr/>
              </a:pPr>
              <a:t>‹#›</a:t>
            </a:fld>
            <a:endParaRPr lang="en-US" altLang="en-US"/>
          </a:p>
        </p:txBody>
      </p:sp>
    </p:spTree>
    <p:extLst>
      <p:ext uri="{BB962C8B-B14F-4D97-AF65-F5344CB8AC3E}">
        <p14:creationId xmlns:p14="http://schemas.microsoft.com/office/powerpoint/2010/main" val="209290977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en-US"/>
          </a:p>
        </p:txBody>
      </p:sp>
      <p:sp>
        <p:nvSpPr>
          <p:cNvPr id="5" name="Footer Placeholder 21"/>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en-US"/>
          </a:p>
        </p:txBody>
      </p:sp>
      <p:sp>
        <p:nvSpPr>
          <p:cNvPr id="6" name="Slide Number Placeholder 17"/>
          <p:cNvSpPr>
            <a:spLocks noGrp="1"/>
          </p:cNvSpPr>
          <p:nvPr>
            <p:ph type="sldNum" sz="quarter" idx="12"/>
          </p:nvPr>
        </p:nvSpPr>
        <p:spPr/>
        <p:txBody>
          <a:bodyPr/>
          <a:lstStyle>
            <a:lvl1pPr>
              <a:defRPr smtClean="0">
                <a:latin typeface="Lucida Sans Unicode" charset="0"/>
              </a:defRPr>
            </a:lvl1pPr>
          </a:lstStyle>
          <a:p>
            <a:pPr>
              <a:defRPr/>
            </a:pPr>
            <a:fld id="{9CDC0A23-170A-4832-9782-7CFF644D1622}" type="slidenum">
              <a:rPr lang="en-US" altLang="en-US"/>
              <a:pPr>
                <a:defRPr/>
              </a:pPr>
              <a:t>‹#›</a:t>
            </a:fld>
            <a:endParaRPr lang="en-US" altLang="en-US"/>
          </a:p>
        </p:txBody>
      </p:sp>
    </p:spTree>
    <p:extLst>
      <p:ext uri="{BB962C8B-B14F-4D97-AF65-F5344CB8AC3E}">
        <p14:creationId xmlns:p14="http://schemas.microsoft.com/office/powerpoint/2010/main" val="81901083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lgn="ctr">
                <a:defRPr/>
              </a:pPr>
              <a:endParaRPr lang="en-US" dirty="0">
                <a:solidFill>
                  <a:prstClr val="black"/>
                </a:solidFill>
                <a:latin typeface="Garamond" pitchFamily="18" charset="0"/>
                <a:cs typeface="+mn-cs"/>
              </a:endParaRPr>
            </a:p>
          </p:txBody>
        </p:sp>
        <p:sp>
          <p:nvSpPr>
            <p:cNvPr id="7" name="Freeform 18"/>
            <p:cNvSpPr>
              <a:spLocks/>
            </p:cNvSpPr>
            <p:nvPr/>
          </p:nvSpPr>
          <p:spPr bwMode="auto">
            <a:xfrm>
              <a:off x="35926" y="5135025"/>
              <a:ext cx="9108074" cy="838869"/>
            </a:xfrm>
            <a:custGeom>
              <a:avLst/>
              <a:gdLst>
                <a:gd name="T0" fmla="*/ 0 w 5760"/>
                <a:gd name="T1" fmla="*/ 0 h 528"/>
                <a:gd name="T2" fmla="*/ 2147483646 w 5760"/>
                <a:gd name="T3" fmla="*/ 0 h 528"/>
                <a:gd name="T4" fmla="*/ 2147483646 w 5760"/>
                <a:gd name="T5" fmla="*/ 1332767423 h 528"/>
                <a:gd name="T6" fmla="*/ 120019431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11" name="Date Placeholder 29"/>
          <p:cNvSpPr>
            <a:spLocks noGrp="1"/>
          </p:cNvSpPr>
          <p:nvPr>
            <p:ph type="dt" sz="half" idx="10"/>
          </p:nvPr>
        </p:nvSpPr>
        <p:spPr/>
        <p:txBody>
          <a:bodyPr/>
          <a:lstStyle>
            <a:lvl1pPr fontAlgn="auto">
              <a:spcBef>
                <a:spcPts val="0"/>
              </a:spcBef>
              <a:spcAft>
                <a:spcPts val="0"/>
              </a:spcAft>
              <a:defRPr>
                <a:solidFill>
                  <a:srgbClr val="FFFFFF"/>
                </a:solidFill>
                <a:latin typeface="+mn-lt"/>
              </a:defRPr>
            </a:lvl1pPr>
            <a:extLst/>
          </a:lstStyle>
          <a:p>
            <a:pPr>
              <a:defRPr/>
            </a:pPr>
            <a:endParaRPr lang="en-US"/>
          </a:p>
        </p:txBody>
      </p:sp>
      <p:sp>
        <p:nvSpPr>
          <p:cNvPr id="12" name="Footer Placeholder 18"/>
          <p:cNvSpPr>
            <a:spLocks noGrp="1"/>
          </p:cNvSpPr>
          <p:nvPr>
            <p:ph type="ftr" sz="quarter" idx="11"/>
          </p:nvPr>
        </p:nvSpPr>
        <p:spPr/>
        <p:txBody>
          <a:bodyPr/>
          <a:lstStyle>
            <a:lvl1pPr fontAlgn="auto">
              <a:spcBef>
                <a:spcPts val="0"/>
              </a:spcBef>
              <a:spcAft>
                <a:spcPts val="0"/>
              </a:spcAft>
              <a:defRPr>
                <a:solidFill>
                  <a:srgbClr val="7FD13B">
                    <a:tint val="20000"/>
                  </a:srgbClr>
                </a:solidFill>
                <a:latin typeface="+mn-lt"/>
              </a:defRPr>
            </a:lvl1pPr>
            <a:extLst/>
          </a:lstStyle>
          <a:p>
            <a:pPr>
              <a:defRPr/>
            </a:pPr>
            <a:endParaRPr lang="en-US"/>
          </a:p>
        </p:txBody>
      </p:sp>
      <p:sp>
        <p:nvSpPr>
          <p:cNvPr id="13" name="Slide Number Placeholder 26"/>
          <p:cNvSpPr>
            <a:spLocks noGrp="1"/>
          </p:cNvSpPr>
          <p:nvPr>
            <p:ph type="sldNum" sz="quarter" idx="12"/>
          </p:nvPr>
        </p:nvSpPr>
        <p:spPr/>
        <p:txBody>
          <a:bodyPr/>
          <a:lstStyle>
            <a:lvl1pPr>
              <a:defRPr>
                <a:solidFill>
                  <a:srgbClr val="FFFFFF"/>
                </a:solidFill>
                <a:latin typeface="Lucida Sans Unicode" charset="0"/>
              </a:defRPr>
            </a:lvl1pPr>
          </a:lstStyle>
          <a:p>
            <a:pPr>
              <a:defRPr/>
            </a:pPr>
            <a:fld id="{DBA732FC-F2F7-4332-88C9-84DC65372EF8}" type="slidenum">
              <a:rPr lang="en-US"/>
              <a:pPr>
                <a:defRPr/>
              </a:pPr>
              <a:t>‹#›</a:t>
            </a:fld>
            <a:endParaRPr lang="en-US"/>
          </a:p>
        </p:txBody>
      </p:sp>
    </p:spTree>
    <p:extLst>
      <p:ext uri="{BB962C8B-B14F-4D97-AF65-F5344CB8AC3E}">
        <p14:creationId xmlns:p14="http://schemas.microsoft.com/office/powerpoint/2010/main" val="209971484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en-US"/>
          </a:p>
        </p:txBody>
      </p:sp>
      <p:sp>
        <p:nvSpPr>
          <p:cNvPr id="5" name="Footer Placeholder 21"/>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en-US"/>
          </a:p>
        </p:txBody>
      </p:sp>
      <p:sp>
        <p:nvSpPr>
          <p:cNvPr id="6" name="Slide Number Placeholder 17"/>
          <p:cNvSpPr>
            <a:spLocks noGrp="1"/>
          </p:cNvSpPr>
          <p:nvPr>
            <p:ph type="sldNum" sz="quarter" idx="12"/>
          </p:nvPr>
        </p:nvSpPr>
        <p:spPr/>
        <p:txBody>
          <a:bodyPr/>
          <a:lstStyle>
            <a:lvl1pPr>
              <a:defRPr>
                <a:latin typeface="Lucida Sans Unicode" charset="0"/>
              </a:defRPr>
            </a:lvl1pPr>
          </a:lstStyle>
          <a:p>
            <a:pPr>
              <a:defRPr/>
            </a:pPr>
            <a:fld id="{74D3CFE3-BFFC-4542-82B3-D41F6A442210}" type="slidenum">
              <a:rPr lang="en-US"/>
              <a:pPr>
                <a:defRPr/>
              </a:pPr>
              <a:t>‹#›</a:t>
            </a:fld>
            <a:endParaRPr lang="en-US"/>
          </a:p>
        </p:txBody>
      </p:sp>
    </p:spTree>
    <p:extLst>
      <p:ext uri="{BB962C8B-B14F-4D97-AF65-F5344CB8AC3E}">
        <p14:creationId xmlns:p14="http://schemas.microsoft.com/office/powerpoint/2010/main" val="300751539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hevron 3"/>
          <p:cNvSpPr>
            <a:spLocks noChangeArrowheads="1"/>
          </p:cNvSpPr>
          <p:nvPr/>
        </p:nvSpPr>
        <p:spPr bwMode="auto">
          <a:xfrm>
            <a:off x="3636963" y="3005138"/>
            <a:ext cx="182562" cy="228600"/>
          </a:xfrm>
          <a:prstGeom prst="chevron">
            <a:avLst>
              <a:gd name="adj" fmla="val 50000"/>
            </a:avLst>
          </a:prstGeom>
          <a:gradFill rotWithShape="1">
            <a:gsLst>
              <a:gs pos="0">
                <a:srgbClr val="63B51E"/>
              </a:gs>
              <a:gs pos="72000">
                <a:srgbClr val="8EEB53"/>
              </a:gs>
              <a:gs pos="100000">
                <a:srgbClr val="A6EB81"/>
              </a:gs>
            </a:gsLst>
            <a:lin ang="16200000"/>
          </a:gradFill>
          <a:ln w="3175" cap="rnd">
            <a:solidFill>
              <a:srgbClr val="5C9929"/>
            </a:solidFill>
            <a:miter lim="800000"/>
            <a:headEnd/>
            <a:tailEnd/>
          </a:ln>
          <a:effectLst>
            <a:outerShdw blurRad="50800" dist="26940" dir="5400000" rotWithShape="0">
              <a:srgbClr val="000000">
                <a:alpha val="45999"/>
              </a:srgbClr>
            </a:outerShdw>
          </a:effectLst>
        </p:spPr>
        <p:txBody>
          <a:bodyPr anchor="ctr"/>
          <a:lstStyle/>
          <a:p>
            <a:pPr>
              <a:defRPr/>
            </a:pPr>
            <a:endParaRPr lang="en-US" dirty="0">
              <a:solidFill>
                <a:prstClr val="white"/>
              </a:solidFill>
              <a:latin typeface="+mn-lt"/>
              <a:cs typeface="+mn-cs"/>
            </a:endParaRPr>
          </a:p>
        </p:txBody>
      </p:sp>
      <p:sp>
        <p:nvSpPr>
          <p:cNvPr id="5" name="Chevron 4"/>
          <p:cNvSpPr>
            <a:spLocks noChangeArrowheads="1"/>
          </p:cNvSpPr>
          <p:nvPr/>
        </p:nvSpPr>
        <p:spPr bwMode="auto">
          <a:xfrm>
            <a:off x="3449638" y="3005138"/>
            <a:ext cx="184150" cy="228600"/>
          </a:xfrm>
          <a:prstGeom prst="chevron">
            <a:avLst>
              <a:gd name="adj" fmla="val 50000"/>
            </a:avLst>
          </a:prstGeom>
          <a:gradFill rotWithShape="1">
            <a:gsLst>
              <a:gs pos="0">
                <a:srgbClr val="63B51E"/>
              </a:gs>
              <a:gs pos="72000">
                <a:srgbClr val="8EEB53"/>
              </a:gs>
              <a:gs pos="100000">
                <a:srgbClr val="A6EB81"/>
              </a:gs>
            </a:gsLst>
            <a:lin ang="16200000"/>
          </a:gradFill>
          <a:ln w="3175" cap="rnd">
            <a:solidFill>
              <a:srgbClr val="5C9929"/>
            </a:solidFill>
            <a:miter lim="800000"/>
            <a:headEnd/>
            <a:tailEnd/>
          </a:ln>
          <a:effectLst>
            <a:outerShdw blurRad="50800" dist="26940" dir="5400000" rotWithShape="0">
              <a:srgbClr val="000000">
                <a:alpha val="45999"/>
              </a:srgbClr>
            </a:outerShdw>
          </a:effectLst>
        </p:spPr>
        <p:txBody>
          <a:bodyPr anchor="ctr"/>
          <a:lstStyle/>
          <a:p>
            <a:pPr>
              <a:defRPr/>
            </a:pPr>
            <a:endParaRPr lang="en-US" dirty="0">
              <a:solidFill>
                <a:prstClr val="white"/>
              </a:solidFill>
              <a:latin typeface="+mn-lt"/>
              <a:cs typeface="+mn-cs"/>
            </a:endParaRPr>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Edit Master text styles</a:t>
            </a:r>
          </a:p>
        </p:txBody>
      </p:sp>
      <p:sp>
        <p:nvSpPr>
          <p:cNvPr id="6" name="Date Placeholder 3"/>
          <p:cNvSpPr>
            <a:spLocks noGrp="1"/>
          </p:cNvSpPr>
          <p:nvPr>
            <p:ph type="dt" sz="half" idx="10"/>
          </p:nvPr>
        </p:nvSpPr>
        <p:spPr/>
        <p:txBody>
          <a:bodyPr/>
          <a:lstStyle>
            <a:lvl1pPr fontAlgn="auto">
              <a:spcBef>
                <a:spcPts val="0"/>
              </a:spcBef>
              <a:spcAft>
                <a:spcPts val="0"/>
              </a:spcAft>
              <a:defRPr>
                <a:solidFill>
                  <a:prstClr val="white"/>
                </a:solidFill>
                <a:latin typeface="+mn-lt"/>
              </a:defRPr>
            </a:lvl1pPr>
            <a:extLst/>
          </a:lstStyle>
          <a:p>
            <a:pPr>
              <a:defRPr/>
            </a:pPr>
            <a:endParaRPr lang="en-US"/>
          </a:p>
        </p:txBody>
      </p:sp>
      <p:sp>
        <p:nvSpPr>
          <p:cNvPr id="7" name="Footer Placeholder 4"/>
          <p:cNvSpPr>
            <a:spLocks noGrp="1"/>
          </p:cNvSpPr>
          <p:nvPr>
            <p:ph type="ftr" sz="quarter" idx="11"/>
          </p:nvPr>
        </p:nvSpPr>
        <p:spPr/>
        <p:txBody>
          <a:bodyPr/>
          <a:lstStyle>
            <a:lvl1pPr fontAlgn="auto">
              <a:spcBef>
                <a:spcPts val="0"/>
              </a:spcBef>
              <a:spcAft>
                <a:spcPts val="0"/>
              </a:spcAft>
              <a:defRPr>
                <a:solidFill>
                  <a:prstClr val="white"/>
                </a:solidFill>
                <a:latin typeface="+mn-lt"/>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solidFill>
                  <a:srgbClr val="FFFFFF"/>
                </a:solidFill>
                <a:latin typeface="Lucida Sans Unicode" charset="0"/>
              </a:defRPr>
            </a:lvl1pPr>
          </a:lstStyle>
          <a:p>
            <a:pPr>
              <a:defRPr/>
            </a:pPr>
            <a:fld id="{D1C249FC-F009-43E8-965A-ECDEBBB06AD6}" type="slidenum">
              <a:rPr lang="en-US"/>
              <a:pPr>
                <a:defRPr/>
              </a:pPr>
              <a:t>‹#›</a:t>
            </a:fld>
            <a:endParaRPr lang="en-US"/>
          </a:p>
        </p:txBody>
      </p:sp>
    </p:spTree>
    <p:extLst>
      <p:ext uri="{BB962C8B-B14F-4D97-AF65-F5344CB8AC3E}">
        <p14:creationId xmlns:p14="http://schemas.microsoft.com/office/powerpoint/2010/main" val="1158948608"/>
      </p:ext>
    </p:extLst>
  </p:cSld>
  <p:clrMapOvr>
    <a:overrideClrMapping bg1="dk1" tx1="lt1" bg2="dk2" tx2="lt2" accent1="accent1" accent2="accent2" accent3="accent3" accent4="accent4" accent5="accent5" accent6="accent6" hlink="hlink" folHlink="folHlink"/>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4"/>
          <p:cNvSpPr>
            <a:spLocks noGrp="1"/>
          </p:cNvSpPr>
          <p:nvPr>
            <p:ph type="dt" sz="half" idx="10"/>
          </p:nvPr>
        </p:nvSpPr>
        <p:spPr/>
        <p:txBody>
          <a:bodyPr/>
          <a:lstStyle>
            <a:lvl1pPr fontAlgn="auto">
              <a:spcBef>
                <a:spcPts val="0"/>
              </a:spcBef>
              <a:spcAft>
                <a:spcPts val="0"/>
              </a:spcAft>
              <a:defRPr>
                <a:solidFill>
                  <a:prstClr val="white"/>
                </a:solidFill>
                <a:latin typeface="+mn-lt"/>
              </a:defRPr>
            </a:lvl1pPr>
            <a:extLst/>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solidFill>
                  <a:prstClr val="white"/>
                </a:solidFill>
                <a:latin typeface="+mn-lt"/>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solidFill>
                  <a:srgbClr val="FFFFFF"/>
                </a:solidFill>
                <a:latin typeface="Lucida Sans Unicode" charset="0"/>
              </a:defRPr>
            </a:lvl1pPr>
          </a:lstStyle>
          <a:p>
            <a:pPr>
              <a:defRPr/>
            </a:pPr>
            <a:fld id="{6D63FDD2-4BA1-4FD4-9347-0D09890B44C4}" type="slidenum">
              <a:rPr lang="en-US"/>
              <a:pPr>
                <a:defRPr/>
              </a:pPr>
              <a:t>‹#›</a:t>
            </a:fld>
            <a:endParaRPr lang="en-US"/>
          </a:p>
        </p:txBody>
      </p:sp>
    </p:spTree>
    <p:extLst>
      <p:ext uri="{BB962C8B-B14F-4D97-AF65-F5344CB8AC3E}">
        <p14:creationId xmlns:p14="http://schemas.microsoft.com/office/powerpoint/2010/main" val="2209658574"/>
      </p:ext>
    </p:extLst>
  </p:cSld>
  <p:clrMapOvr>
    <a:overrideClrMapping bg1="dk1" tx1="lt1" bg2="dk2" tx2="lt2" accent1="accent1" accent2="accent2" accent3="accent3" accent4="accent4" accent5="accent5" accent6="accent6" hlink="hlink" folHlink="folHlink"/>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auto">
              <a:spcBef>
                <a:spcPts val="0"/>
              </a:spcBef>
              <a:spcAft>
                <a:spcPts val="0"/>
              </a:spcAft>
              <a:defRPr>
                <a:latin typeface="+mn-lt"/>
              </a:defRPr>
            </a:lvl1pPr>
            <a:extLst/>
          </a:lstStyle>
          <a:p>
            <a:pPr>
              <a:defRPr/>
            </a:pPr>
            <a:endParaRPr lang="en-US"/>
          </a:p>
        </p:txBody>
      </p:sp>
      <p:sp>
        <p:nvSpPr>
          <p:cNvPr id="8" name="Footer Placeholder 7"/>
          <p:cNvSpPr>
            <a:spLocks noGrp="1"/>
          </p:cNvSpPr>
          <p:nvPr>
            <p:ph type="ftr" sz="quarter" idx="11"/>
          </p:nvPr>
        </p:nvSpPr>
        <p:spPr/>
        <p:txBody>
          <a:bodyPr/>
          <a:lstStyle>
            <a:lvl1pPr fontAlgn="auto">
              <a:spcBef>
                <a:spcPts val="0"/>
              </a:spcBef>
              <a:spcAft>
                <a:spcPts val="0"/>
              </a:spcAft>
              <a:defRPr>
                <a:latin typeface="+mn-lt"/>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atin typeface="Lucida Sans Unicode" charset="0"/>
              </a:defRPr>
            </a:lvl1pPr>
          </a:lstStyle>
          <a:p>
            <a:pPr>
              <a:defRPr/>
            </a:pPr>
            <a:fld id="{67B78C6F-C1F0-4ED0-B9A8-54E67EDD1957}" type="slidenum">
              <a:rPr lang="en-US"/>
              <a:pPr>
                <a:defRPr/>
              </a:pPr>
              <a:t>‹#›</a:t>
            </a:fld>
            <a:endParaRPr lang="en-US"/>
          </a:p>
        </p:txBody>
      </p:sp>
    </p:spTree>
    <p:extLst>
      <p:ext uri="{BB962C8B-B14F-4D97-AF65-F5344CB8AC3E}">
        <p14:creationId xmlns:p14="http://schemas.microsoft.com/office/powerpoint/2010/main" val="1290055447"/>
      </p:ext>
    </p:extLst>
  </p:cSld>
  <p:clrMapOvr>
    <a:overrideClrMapping bg1="lt1" tx1="dk1" bg2="lt2" tx2="dk2" accent1="accent1" accent2="accent2" accent3="accent3" accent4="accent4" accent5="accent5" accent6="accent6" hlink="hlink" folHlink="folHlink"/>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3" name="Date Placeholder 2"/>
          <p:cNvSpPr>
            <a:spLocks noGrp="1"/>
          </p:cNvSpPr>
          <p:nvPr>
            <p:ph type="dt" sz="half" idx="10"/>
          </p:nvPr>
        </p:nvSpPr>
        <p:spPr/>
        <p:txBody>
          <a:bodyPr/>
          <a:lstStyle>
            <a:lvl1pPr fontAlgn="auto">
              <a:spcBef>
                <a:spcPts val="0"/>
              </a:spcBef>
              <a:spcAft>
                <a:spcPts val="0"/>
              </a:spcAft>
              <a:defRPr>
                <a:solidFill>
                  <a:prstClr val="white"/>
                </a:solidFill>
                <a:latin typeface="+mn-lt"/>
              </a:defRPr>
            </a:lvl1pPr>
            <a:extLst/>
          </a:lstStyle>
          <a:p>
            <a:pPr>
              <a:defRPr/>
            </a:pPr>
            <a:endParaRPr lang="en-US"/>
          </a:p>
        </p:txBody>
      </p:sp>
      <p:sp>
        <p:nvSpPr>
          <p:cNvPr id="4" name="Footer Placeholder 3"/>
          <p:cNvSpPr>
            <a:spLocks noGrp="1"/>
          </p:cNvSpPr>
          <p:nvPr>
            <p:ph type="ftr" sz="quarter" idx="11"/>
          </p:nvPr>
        </p:nvSpPr>
        <p:spPr/>
        <p:txBody>
          <a:bodyPr/>
          <a:lstStyle>
            <a:lvl1pPr fontAlgn="auto">
              <a:spcBef>
                <a:spcPts val="0"/>
              </a:spcBef>
              <a:spcAft>
                <a:spcPts val="0"/>
              </a:spcAft>
              <a:defRPr>
                <a:solidFill>
                  <a:prstClr val="white"/>
                </a:solidFill>
                <a:latin typeface="+mn-lt"/>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a:solidFill>
                  <a:srgbClr val="FFFFFF"/>
                </a:solidFill>
                <a:latin typeface="Lucida Sans Unicode" charset="0"/>
              </a:defRPr>
            </a:lvl1pPr>
          </a:lstStyle>
          <a:p>
            <a:pPr>
              <a:defRPr/>
            </a:pPr>
            <a:fld id="{460B08F1-4393-47B4-A4EF-28A3571D30A5}" type="slidenum">
              <a:rPr lang="en-US"/>
              <a:pPr>
                <a:defRPr/>
              </a:pPr>
              <a:t>‹#›</a:t>
            </a:fld>
            <a:endParaRPr lang="en-US"/>
          </a:p>
        </p:txBody>
      </p:sp>
    </p:spTree>
    <p:extLst>
      <p:ext uri="{BB962C8B-B14F-4D97-AF65-F5344CB8AC3E}">
        <p14:creationId xmlns:p14="http://schemas.microsoft.com/office/powerpoint/2010/main" val="1919243775"/>
      </p:ext>
    </p:extLst>
  </p:cSld>
  <p:clrMapOvr>
    <a:overrideClrMapping bg1="dk1" tx1="lt1" bg2="dk2" tx2="lt2" accent1="accent1" accent2="accent2" accent3="accent3" accent4="accent4" accent5="accent5" accent6="accent6" hlink="hlink" folHlink="folHlink"/>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en-US"/>
          </a:p>
        </p:txBody>
      </p:sp>
      <p:sp>
        <p:nvSpPr>
          <p:cNvPr id="3" name="Footer Placeholder 21"/>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en-US"/>
          </a:p>
        </p:txBody>
      </p:sp>
      <p:sp>
        <p:nvSpPr>
          <p:cNvPr id="4" name="Slide Number Placeholder 17"/>
          <p:cNvSpPr>
            <a:spLocks noGrp="1"/>
          </p:cNvSpPr>
          <p:nvPr>
            <p:ph type="sldNum" sz="quarter" idx="12"/>
          </p:nvPr>
        </p:nvSpPr>
        <p:spPr/>
        <p:txBody>
          <a:bodyPr/>
          <a:lstStyle>
            <a:lvl1pPr>
              <a:defRPr>
                <a:latin typeface="Lucida Sans Unicode" charset="0"/>
              </a:defRPr>
            </a:lvl1pPr>
          </a:lstStyle>
          <a:p>
            <a:pPr>
              <a:defRPr/>
            </a:pPr>
            <a:fld id="{898628B0-B834-4170-971B-3706F6AE30A4}" type="slidenum">
              <a:rPr lang="en-US"/>
              <a:pPr>
                <a:defRPr/>
              </a:pPr>
              <a:t>‹#›</a:t>
            </a:fld>
            <a:endParaRPr lang="en-US"/>
          </a:p>
        </p:txBody>
      </p:sp>
    </p:spTree>
    <p:extLst>
      <p:ext uri="{BB962C8B-B14F-4D97-AF65-F5344CB8AC3E}">
        <p14:creationId xmlns:p14="http://schemas.microsoft.com/office/powerpoint/2010/main" val="311480832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auto">
              <a:spcBef>
                <a:spcPts val="0"/>
              </a:spcBef>
              <a:spcAft>
                <a:spcPts val="0"/>
              </a:spcAft>
              <a:defRPr>
                <a:latin typeface="+mn-lt"/>
              </a:defRPr>
            </a:lvl1pPr>
            <a:extLst/>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atin typeface="+mn-lt"/>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atin typeface="Lucida Sans Unicode" charset="0"/>
              </a:defRPr>
            </a:lvl1pPr>
          </a:lstStyle>
          <a:p>
            <a:pPr>
              <a:defRPr/>
            </a:pPr>
            <a:fld id="{8FBDB483-DAF5-4882-9383-72AD03F08064}" type="slidenum">
              <a:rPr lang="en-US"/>
              <a:pPr>
                <a:defRPr/>
              </a:pPr>
              <a:t>‹#›</a:t>
            </a:fld>
            <a:endParaRPr lang="en-US"/>
          </a:p>
        </p:txBody>
      </p:sp>
    </p:spTree>
    <p:extLst>
      <p:ext uri="{BB962C8B-B14F-4D97-AF65-F5344CB8AC3E}">
        <p14:creationId xmlns:p14="http://schemas.microsoft.com/office/powerpoint/2010/main" val="2515080983"/>
      </p:ext>
    </p:extLst>
  </p:cSld>
  <p:clrMapOvr>
    <a:overrideClrMapping bg1="lt1" tx1="dk1" bg2="lt2" tx2="dk2" accent1="accent1" accent2="accent2" accent3="accent3" accent4="accent4" accent5="accent5" accent6="accent6" hlink="hlink" folHlink="folHlink"/>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en-US"/>
          </a:p>
        </p:txBody>
      </p:sp>
      <p:sp>
        <p:nvSpPr>
          <p:cNvPr id="5" name="Footer Placeholder 21"/>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en-US"/>
          </a:p>
        </p:txBody>
      </p:sp>
      <p:sp>
        <p:nvSpPr>
          <p:cNvPr id="6" name="Slide Number Placeholder 17"/>
          <p:cNvSpPr>
            <a:spLocks noGrp="1"/>
          </p:cNvSpPr>
          <p:nvPr>
            <p:ph type="sldNum" sz="quarter" idx="12"/>
          </p:nvPr>
        </p:nvSpPr>
        <p:spPr/>
        <p:txBody>
          <a:bodyPr/>
          <a:lstStyle>
            <a:lvl1pPr>
              <a:defRPr smtClean="0">
                <a:latin typeface="Lucida Sans Unicode" charset="0"/>
              </a:defRPr>
            </a:lvl1pPr>
          </a:lstStyle>
          <a:p>
            <a:pPr>
              <a:defRPr/>
            </a:pPr>
            <a:fld id="{E0968DDA-09F0-48E9-805D-767D302CC958}" type="slidenum">
              <a:rPr lang="en-US" altLang="en-US"/>
              <a:pPr>
                <a:defRPr/>
              </a:pPr>
              <a:t>‹#›</a:t>
            </a:fld>
            <a:endParaRPr lang="en-US" altLang="en-US"/>
          </a:p>
        </p:txBody>
      </p:sp>
    </p:spTree>
    <p:extLst>
      <p:ext uri="{BB962C8B-B14F-4D97-AF65-F5344CB8AC3E}">
        <p14:creationId xmlns:p14="http://schemas.microsoft.com/office/powerpoint/2010/main" val="410768045"/>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lgn="ctr">
              <a:defRPr/>
            </a:pPr>
            <a:endParaRPr lang="en-US" dirty="0">
              <a:solidFill>
                <a:prstClr val="white"/>
              </a:solidFill>
              <a:latin typeface="Garamond" pitchFamily="18" charset="0"/>
              <a:cs typeface="+mn-cs"/>
            </a:endParaRPr>
          </a:p>
        </p:txBody>
      </p:sp>
      <p:sp>
        <p:nvSpPr>
          <p:cNvPr id="6" name="Freeform 15"/>
          <p:cNvSpPr>
            <a:spLocks/>
          </p:cNvSpPr>
          <p:nvPr/>
        </p:nvSpPr>
        <p:spPr bwMode="auto">
          <a:xfrm>
            <a:off x="485775" y="5938838"/>
            <a:ext cx="3690938" cy="933450"/>
          </a:xfrm>
          <a:custGeom>
            <a:avLst/>
            <a:gdLst>
              <a:gd name="T0" fmla="*/ 0 w 5591"/>
              <a:gd name="T1" fmla="*/ 0 h 588"/>
              <a:gd name="T2" fmla="*/ 2147483646 w 5591"/>
              <a:gd name="T3" fmla="*/ 0 h 588"/>
              <a:gd name="T4" fmla="*/ 2147483646 w 5591"/>
              <a:gd name="T5" fmla="*/ 1330642500 h 588"/>
              <a:gd name="T6" fmla="*/ 2091905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Right Triangle 6"/>
          <p:cNvSpPr>
            <a:spLocks/>
          </p:cNvSpPr>
          <p:nvPr/>
        </p:nvSpPr>
        <p:spPr bwMode="auto">
          <a:xfrm>
            <a:off x="-6042" y="5791253"/>
            <a:ext cx="3402314" cy="1080868"/>
          </a:xfrm>
          <a:prstGeom prst="rtTriangle">
            <a:avLst/>
          </a:prstGeom>
          <a:blipFill>
            <a:blip r:embed="rId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a:spLocks noChangeArrowheads="1"/>
          </p:cNvSpPr>
          <p:nvPr/>
        </p:nvSpPr>
        <p:spPr bwMode="auto">
          <a:xfrm>
            <a:off x="8664575" y="4987925"/>
            <a:ext cx="182563" cy="228600"/>
          </a:xfrm>
          <a:prstGeom prst="chevron">
            <a:avLst>
              <a:gd name="adj" fmla="val 50000"/>
            </a:avLst>
          </a:prstGeom>
          <a:gradFill rotWithShape="1">
            <a:gsLst>
              <a:gs pos="0">
                <a:srgbClr val="63B51E"/>
              </a:gs>
              <a:gs pos="72000">
                <a:srgbClr val="8EEB53"/>
              </a:gs>
              <a:gs pos="100000">
                <a:srgbClr val="A6EB81"/>
              </a:gs>
            </a:gsLst>
            <a:lin ang="16200000"/>
          </a:gradFill>
          <a:ln w="3175" cap="rnd">
            <a:solidFill>
              <a:srgbClr val="5C9929"/>
            </a:solidFill>
            <a:miter lim="800000"/>
            <a:headEnd/>
            <a:tailEnd/>
          </a:ln>
          <a:effectLst>
            <a:outerShdw blurRad="50800" dist="26940" dir="5400000" rotWithShape="0">
              <a:srgbClr val="000000">
                <a:alpha val="45999"/>
              </a:srgbClr>
            </a:outerShdw>
          </a:effectLst>
        </p:spPr>
        <p:txBody>
          <a:bodyPr anchor="ctr"/>
          <a:lstStyle/>
          <a:p>
            <a:pPr>
              <a:defRPr/>
            </a:pPr>
            <a:endParaRPr lang="en-US" dirty="0">
              <a:solidFill>
                <a:prstClr val="white"/>
              </a:solidFill>
              <a:latin typeface="+mn-lt"/>
              <a:cs typeface="+mn-cs"/>
            </a:endParaRPr>
          </a:p>
        </p:txBody>
      </p:sp>
      <p:sp>
        <p:nvSpPr>
          <p:cNvPr id="10" name="Chevron 9"/>
          <p:cNvSpPr>
            <a:spLocks noChangeArrowheads="1"/>
          </p:cNvSpPr>
          <p:nvPr/>
        </p:nvSpPr>
        <p:spPr bwMode="auto">
          <a:xfrm>
            <a:off x="8477250" y="4987925"/>
            <a:ext cx="182563" cy="228600"/>
          </a:xfrm>
          <a:prstGeom prst="chevron">
            <a:avLst>
              <a:gd name="adj" fmla="val 50000"/>
            </a:avLst>
          </a:prstGeom>
          <a:gradFill rotWithShape="1">
            <a:gsLst>
              <a:gs pos="0">
                <a:srgbClr val="63B51E"/>
              </a:gs>
              <a:gs pos="72000">
                <a:srgbClr val="8EEB53"/>
              </a:gs>
              <a:gs pos="100000">
                <a:srgbClr val="A6EB81"/>
              </a:gs>
            </a:gsLst>
            <a:lin ang="16200000"/>
          </a:gradFill>
          <a:ln w="3175" cap="rnd">
            <a:solidFill>
              <a:srgbClr val="5C9929"/>
            </a:solidFill>
            <a:miter lim="800000"/>
            <a:headEnd/>
            <a:tailEnd/>
          </a:ln>
          <a:effectLst>
            <a:outerShdw blurRad="50800" dist="26940" dir="5400000" rotWithShape="0">
              <a:srgbClr val="000000">
                <a:alpha val="45999"/>
              </a:srgbClr>
            </a:outerShdw>
          </a:effectLst>
        </p:spPr>
        <p:txBody>
          <a:bodyPr anchor="ctr"/>
          <a:lstStyle/>
          <a:p>
            <a:pPr>
              <a:defRPr/>
            </a:pPr>
            <a:endParaRPr lang="en-US" dirty="0">
              <a:solidFill>
                <a:prstClr val="white"/>
              </a:solidFill>
              <a:latin typeface="+mn-lt"/>
              <a:cs typeface="+mn-cs"/>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a:t>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1" name="Date Placeholder 4"/>
          <p:cNvSpPr>
            <a:spLocks noGrp="1"/>
          </p:cNvSpPr>
          <p:nvPr>
            <p:ph type="dt" sz="half" idx="10"/>
          </p:nvPr>
        </p:nvSpPr>
        <p:spPr/>
        <p:txBody>
          <a:bodyPr/>
          <a:lstStyle>
            <a:lvl1pPr fontAlgn="auto">
              <a:spcBef>
                <a:spcPts val="0"/>
              </a:spcBef>
              <a:spcAft>
                <a:spcPts val="0"/>
              </a:spcAft>
              <a:defRPr>
                <a:solidFill>
                  <a:prstClr val="white"/>
                </a:solidFill>
                <a:latin typeface="+mn-lt"/>
              </a:defRPr>
            </a:lvl1pPr>
            <a:extLst/>
          </a:lstStyle>
          <a:p>
            <a:pPr>
              <a:defRPr/>
            </a:pPr>
            <a:endParaRPr lang="en-US"/>
          </a:p>
        </p:txBody>
      </p:sp>
      <p:sp>
        <p:nvSpPr>
          <p:cNvPr id="12" name="Footer Placeholder 5"/>
          <p:cNvSpPr>
            <a:spLocks noGrp="1"/>
          </p:cNvSpPr>
          <p:nvPr>
            <p:ph type="ftr" sz="quarter" idx="11"/>
          </p:nvPr>
        </p:nvSpPr>
        <p:spPr/>
        <p:txBody>
          <a:bodyPr/>
          <a:lstStyle>
            <a:lvl1pPr fontAlgn="auto">
              <a:spcBef>
                <a:spcPts val="0"/>
              </a:spcBef>
              <a:spcAft>
                <a:spcPts val="0"/>
              </a:spcAft>
              <a:defRPr>
                <a:solidFill>
                  <a:prstClr val="white"/>
                </a:solidFill>
                <a:latin typeface="+mn-lt"/>
              </a:defRPr>
            </a:lvl1pPr>
            <a:extLst/>
          </a:lstStyle>
          <a:p>
            <a:pPr>
              <a:defRPr/>
            </a:pPr>
            <a:endParaRPr lang="en-US"/>
          </a:p>
        </p:txBody>
      </p:sp>
      <p:sp>
        <p:nvSpPr>
          <p:cNvPr id="13" name="Slide Number Placeholder 6"/>
          <p:cNvSpPr>
            <a:spLocks noGrp="1"/>
          </p:cNvSpPr>
          <p:nvPr>
            <p:ph type="sldNum" sz="quarter" idx="12"/>
          </p:nvPr>
        </p:nvSpPr>
        <p:spPr/>
        <p:txBody>
          <a:bodyPr/>
          <a:lstStyle>
            <a:lvl1pPr>
              <a:defRPr>
                <a:solidFill>
                  <a:srgbClr val="FFFFFF"/>
                </a:solidFill>
                <a:latin typeface="Lucida Sans Unicode" charset="0"/>
              </a:defRPr>
            </a:lvl1pPr>
          </a:lstStyle>
          <a:p>
            <a:pPr>
              <a:defRPr/>
            </a:pPr>
            <a:fld id="{58AE24AB-BF55-4F84-AC62-03ACD9CECA70}" type="slidenum">
              <a:rPr lang="en-US"/>
              <a:pPr>
                <a:defRPr/>
              </a:pPr>
              <a:t>‹#›</a:t>
            </a:fld>
            <a:endParaRPr lang="en-US"/>
          </a:p>
        </p:txBody>
      </p:sp>
    </p:spTree>
    <p:extLst>
      <p:ext uri="{BB962C8B-B14F-4D97-AF65-F5344CB8AC3E}">
        <p14:creationId xmlns:p14="http://schemas.microsoft.com/office/powerpoint/2010/main" val="288360600"/>
      </p:ext>
    </p:extLst>
  </p:cSld>
  <p:clrMapOvr>
    <a:overrideClrMapping bg1="dk1" tx1="lt1" bg2="dk2" tx2="lt2" accent1="accent1" accent2="accent2" accent3="accent3" accent4="accent4" accent5="accent5" accent6="accent6" hlink="hlink" folHlink="folHlink"/>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en-US"/>
          </a:p>
        </p:txBody>
      </p:sp>
      <p:sp>
        <p:nvSpPr>
          <p:cNvPr id="5" name="Footer Placeholder 21"/>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en-US"/>
          </a:p>
        </p:txBody>
      </p:sp>
      <p:sp>
        <p:nvSpPr>
          <p:cNvPr id="6" name="Slide Number Placeholder 17"/>
          <p:cNvSpPr>
            <a:spLocks noGrp="1"/>
          </p:cNvSpPr>
          <p:nvPr>
            <p:ph type="sldNum" sz="quarter" idx="12"/>
          </p:nvPr>
        </p:nvSpPr>
        <p:spPr/>
        <p:txBody>
          <a:bodyPr/>
          <a:lstStyle>
            <a:lvl1pPr>
              <a:defRPr>
                <a:latin typeface="Lucida Sans Unicode" charset="0"/>
              </a:defRPr>
            </a:lvl1pPr>
          </a:lstStyle>
          <a:p>
            <a:pPr>
              <a:defRPr/>
            </a:pPr>
            <a:fld id="{3A9AC056-514D-40A6-8338-7871C3CBF924}" type="slidenum">
              <a:rPr lang="en-US"/>
              <a:pPr>
                <a:defRPr/>
              </a:pPr>
              <a:t>‹#›</a:t>
            </a:fld>
            <a:endParaRPr lang="en-US"/>
          </a:p>
        </p:txBody>
      </p:sp>
    </p:spTree>
    <p:extLst>
      <p:ext uri="{BB962C8B-B14F-4D97-AF65-F5344CB8AC3E}">
        <p14:creationId xmlns:p14="http://schemas.microsoft.com/office/powerpoint/2010/main" val="2164542317"/>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en-US"/>
          </a:p>
        </p:txBody>
      </p:sp>
      <p:sp>
        <p:nvSpPr>
          <p:cNvPr id="5" name="Footer Placeholder 21"/>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en-US"/>
          </a:p>
        </p:txBody>
      </p:sp>
      <p:sp>
        <p:nvSpPr>
          <p:cNvPr id="6" name="Slide Number Placeholder 17"/>
          <p:cNvSpPr>
            <a:spLocks noGrp="1"/>
          </p:cNvSpPr>
          <p:nvPr>
            <p:ph type="sldNum" sz="quarter" idx="12"/>
          </p:nvPr>
        </p:nvSpPr>
        <p:spPr/>
        <p:txBody>
          <a:bodyPr/>
          <a:lstStyle>
            <a:lvl1pPr>
              <a:defRPr>
                <a:latin typeface="Lucida Sans Unicode" charset="0"/>
              </a:defRPr>
            </a:lvl1pPr>
          </a:lstStyle>
          <a:p>
            <a:pPr>
              <a:defRPr/>
            </a:pPr>
            <a:fld id="{DB4EB60D-8100-4549-BB96-40750F4FA17E}" type="slidenum">
              <a:rPr lang="en-US"/>
              <a:pPr>
                <a:defRPr/>
              </a:pPr>
              <a:t>‹#›</a:t>
            </a:fld>
            <a:endParaRPr lang="en-US"/>
          </a:p>
        </p:txBody>
      </p:sp>
    </p:spTree>
    <p:extLst>
      <p:ext uri="{BB962C8B-B14F-4D97-AF65-F5344CB8AC3E}">
        <p14:creationId xmlns:p14="http://schemas.microsoft.com/office/powerpoint/2010/main" val="373747061"/>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762000"/>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7" y="762000"/>
            <a:ext cx="2193989" cy="5334001"/>
          </a:xfrm>
          <a:prstGeom prst="rect">
            <a:avLst/>
          </a:prstGeom>
          <a:solidFill>
            <a:srgbClr val="C3C3C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1298448"/>
            <a:ext cx="5486400" cy="3255264"/>
          </a:xfrm>
        </p:spPr>
        <p:txBody>
          <a:bodyPr anchor="b">
            <a:normAutofit/>
          </a:bodyPr>
          <a:lstStyle>
            <a:lvl1pPr algn="l">
              <a:defRPr sz="54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825011" y="4670246"/>
            <a:ext cx="5486400" cy="914400"/>
          </a:xfrm>
        </p:spPr>
        <p:txBody>
          <a:bodyPr anchor="t">
            <a:normAutofit/>
          </a:bodyPr>
          <a:lstStyle>
            <a:lvl1pPr marL="0" indent="0" algn="l">
              <a:buNone/>
              <a:defRPr sz="2000" cap="none" spc="0" baseline="0">
                <a:solidFill>
                  <a:schemeClr val="accent1">
                    <a:lumMod val="20000"/>
                    <a:lumOff val="80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38CF5C0-EF7F-4130-BCA7-EFBD0CBAA72C}" type="slidenum">
              <a:rPr lang="en-US" altLang="en-US" smtClean="0"/>
              <a:pPr>
                <a:defRPr/>
              </a:pPr>
              <a:t>‹#›</a:t>
            </a:fld>
            <a:endParaRPr lang="en-US" altLang="en-US"/>
          </a:p>
        </p:txBody>
      </p:sp>
    </p:spTree>
    <p:extLst>
      <p:ext uri="{BB962C8B-B14F-4D97-AF65-F5344CB8AC3E}">
        <p14:creationId xmlns:p14="http://schemas.microsoft.com/office/powerpoint/2010/main" val="31683489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0968DDA-09F0-48E9-805D-767D302CC958}" type="slidenum">
              <a:rPr lang="en-US" altLang="en-US" smtClean="0"/>
              <a:pPr>
                <a:defRPr/>
              </a:pPr>
              <a:t>‹#›</a:t>
            </a:fld>
            <a:endParaRPr lang="en-US" altLang="en-US"/>
          </a:p>
        </p:txBody>
      </p:sp>
    </p:spTree>
    <p:extLst>
      <p:ext uri="{BB962C8B-B14F-4D97-AF65-F5344CB8AC3E}">
        <p14:creationId xmlns:p14="http://schemas.microsoft.com/office/powerpoint/2010/main" val="23022671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00934" y="1298448"/>
            <a:ext cx="5486400" cy="3255264"/>
          </a:xfrm>
        </p:spPr>
        <p:txBody>
          <a:bodyPr anchor="b">
            <a:normAutofit/>
          </a:bodyPr>
          <a:lstStyle>
            <a:lvl1pPr>
              <a:defRPr sz="54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914650" y="4672584"/>
            <a:ext cx="5486400" cy="914400"/>
          </a:xfrm>
        </p:spPr>
        <p:txBody>
          <a:bodyPr anchor="t">
            <a:normAutofit/>
          </a:bodyPr>
          <a:lstStyle>
            <a:lvl1pPr marL="0" indent="0">
              <a:buNone/>
              <a:defRPr sz="20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AB1F143-B49E-4FFE-A948-72E11E5E62C2}" type="slidenum">
              <a:rPr lang="en-US" altLang="en-US" smtClean="0"/>
              <a:pPr>
                <a:defRPr/>
              </a:pPr>
              <a:t>‹#›</a:t>
            </a:fld>
            <a:endParaRPr lang="en-US" altLang="en-US"/>
          </a:p>
        </p:txBody>
      </p:sp>
    </p:spTree>
    <p:extLst>
      <p:ext uri="{BB962C8B-B14F-4D97-AF65-F5344CB8AC3E}">
        <p14:creationId xmlns:p14="http://schemas.microsoft.com/office/powerpoint/2010/main" val="32118959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00934"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63590"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pPr>
              <a:defRPr/>
            </a:pPr>
            <a:endParaRPr lang="en-US"/>
          </a:p>
        </p:txBody>
      </p:sp>
      <p:sp>
        <p:nvSpPr>
          <p:cNvPr id="9" name="Footer Placeholder 8"/>
          <p:cNvSpPr>
            <a:spLocks noGrp="1"/>
          </p:cNvSpPr>
          <p:nvPr>
            <p:ph type="ftr" sz="quarter" idx="11"/>
          </p:nvPr>
        </p:nvSpPr>
        <p:spPr/>
        <p:txBody>
          <a:bodyPr/>
          <a:lstStyle/>
          <a:p>
            <a:pPr>
              <a:defRPr/>
            </a:pPr>
            <a:endParaRPr lang="en-US"/>
          </a:p>
        </p:txBody>
      </p:sp>
      <p:sp>
        <p:nvSpPr>
          <p:cNvPr id="10" name="Slide Number Placeholder 9"/>
          <p:cNvSpPr>
            <a:spLocks noGrp="1"/>
          </p:cNvSpPr>
          <p:nvPr>
            <p:ph type="sldNum" sz="quarter" idx="12"/>
          </p:nvPr>
        </p:nvSpPr>
        <p:spPr/>
        <p:txBody>
          <a:bodyPr/>
          <a:lstStyle/>
          <a:p>
            <a:pPr>
              <a:defRPr/>
            </a:pPr>
            <a:fld id="{E02E2A77-E1EA-4D3D-90BD-AAFB9DB7FBED}" type="slidenum">
              <a:rPr lang="en-US" altLang="en-US" smtClean="0"/>
              <a:pPr>
                <a:defRPr/>
              </a:pPr>
              <a:t>‹#›</a:t>
            </a:fld>
            <a:endParaRPr lang="en-US" altLang="en-US"/>
          </a:p>
        </p:txBody>
      </p:sp>
    </p:spTree>
    <p:extLst>
      <p:ext uri="{BB962C8B-B14F-4D97-AF65-F5344CB8AC3E}">
        <p14:creationId xmlns:p14="http://schemas.microsoft.com/office/powerpoint/2010/main" val="22111860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00934" y="1023586"/>
            <a:ext cx="2606040" cy="807720"/>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900934"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63847" y="1023587"/>
            <a:ext cx="2606040" cy="813171"/>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63847"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pPr>
              <a:defRPr/>
            </a:pPr>
            <a:endParaRPr lang="en-US"/>
          </a:p>
        </p:txBody>
      </p:sp>
      <p:sp>
        <p:nvSpPr>
          <p:cNvPr id="11" name="Footer Placeholder 10"/>
          <p:cNvSpPr>
            <a:spLocks noGrp="1"/>
          </p:cNvSpPr>
          <p:nvPr>
            <p:ph type="ftr" sz="quarter" idx="11"/>
          </p:nvPr>
        </p:nvSpPr>
        <p:spPr/>
        <p:txBody>
          <a:bodyPr/>
          <a:lstStyle/>
          <a:p>
            <a:pPr>
              <a:defRPr/>
            </a:pPr>
            <a:endParaRPr lang="en-US"/>
          </a:p>
        </p:txBody>
      </p:sp>
      <p:sp>
        <p:nvSpPr>
          <p:cNvPr id="12" name="Slide Number Placeholder 11"/>
          <p:cNvSpPr>
            <a:spLocks noGrp="1"/>
          </p:cNvSpPr>
          <p:nvPr>
            <p:ph type="sldNum" sz="quarter" idx="12"/>
          </p:nvPr>
        </p:nvSpPr>
        <p:spPr/>
        <p:txBody>
          <a:bodyPr/>
          <a:lstStyle/>
          <a:p>
            <a:pPr>
              <a:defRPr/>
            </a:pPr>
            <a:fld id="{00987252-910F-47BD-82FD-3252578B96DF}" type="slidenum">
              <a:rPr lang="en-US" altLang="en-US" smtClean="0"/>
              <a:pPr>
                <a:defRPr/>
              </a:pPr>
              <a:t>‹#›</a:t>
            </a:fld>
            <a:endParaRPr lang="en-US" altLang="en-US"/>
          </a:p>
        </p:txBody>
      </p:sp>
    </p:spTree>
    <p:extLst>
      <p:ext uri="{BB962C8B-B14F-4D97-AF65-F5344CB8AC3E}">
        <p14:creationId xmlns:p14="http://schemas.microsoft.com/office/powerpoint/2010/main" val="39632638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pPr>
              <a:defRPr/>
            </a:pPr>
            <a:endParaRPr lang="en-US"/>
          </a:p>
        </p:txBody>
      </p:sp>
      <p:sp>
        <p:nvSpPr>
          <p:cNvPr id="7" name="Footer Placeholder 6"/>
          <p:cNvSpPr>
            <a:spLocks noGrp="1"/>
          </p:cNvSpPr>
          <p:nvPr>
            <p:ph type="ftr" sz="quarter" idx="11"/>
          </p:nvPr>
        </p:nvSpPr>
        <p:spPr/>
        <p:txBody>
          <a:bodyPr/>
          <a:lstStyle/>
          <a:p>
            <a:pPr>
              <a:defRPr/>
            </a:pPr>
            <a:endParaRPr lang="en-US"/>
          </a:p>
        </p:txBody>
      </p:sp>
      <p:sp>
        <p:nvSpPr>
          <p:cNvPr id="8" name="Slide Number Placeholder 7"/>
          <p:cNvSpPr>
            <a:spLocks noGrp="1"/>
          </p:cNvSpPr>
          <p:nvPr>
            <p:ph type="sldNum" sz="quarter" idx="12"/>
          </p:nvPr>
        </p:nvSpPr>
        <p:spPr/>
        <p:txBody>
          <a:bodyPr/>
          <a:lstStyle/>
          <a:p>
            <a:pPr>
              <a:defRPr/>
            </a:pPr>
            <a:fld id="{200C3691-6F12-4397-9484-30C03E2680DD}" type="slidenum">
              <a:rPr lang="en-US" altLang="en-US" smtClean="0"/>
              <a:pPr>
                <a:defRPr/>
              </a:pPr>
              <a:t>‹#›</a:t>
            </a:fld>
            <a:endParaRPr lang="en-US" altLang="en-US"/>
          </a:p>
        </p:txBody>
      </p:sp>
    </p:spTree>
    <p:extLst>
      <p:ext uri="{BB962C8B-B14F-4D97-AF65-F5344CB8AC3E}">
        <p14:creationId xmlns:p14="http://schemas.microsoft.com/office/powerpoint/2010/main" val="33437351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7C2575B-73C0-4BB0-81C2-C8FC43445545}" type="slidenum">
              <a:rPr lang="en-US" altLang="en-US" smtClean="0"/>
              <a:pPr>
                <a:defRPr/>
              </a:pPr>
              <a:t>‹#›</a:t>
            </a:fld>
            <a:endParaRPr lang="en-US" altLang="en-US"/>
          </a:p>
        </p:txBody>
      </p:sp>
    </p:spTree>
    <p:extLst>
      <p:ext uri="{BB962C8B-B14F-4D97-AF65-F5344CB8AC3E}">
        <p14:creationId xmlns:p14="http://schemas.microsoft.com/office/powerpoint/2010/main" val="4227647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hevron 3"/>
          <p:cNvSpPr>
            <a:spLocks noChangeArrowheads="1"/>
          </p:cNvSpPr>
          <p:nvPr/>
        </p:nvSpPr>
        <p:spPr bwMode="auto">
          <a:xfrm>
            <a:off x="3636963" y="3005138"/>
            <a:ext cx="182562" cy="228600"/>
          </a:xfrm>
          <a:prstGeom prst="chevron">
            <a:avLst>
              <a:gd name="adj" fmla="val 50000"/>
            </a:avLst>
          </a:prstGeom>
          <a:gradFill rotWithShape="1">
            <a:gsLst>
              <a:gs pos="0">
                <a:srgbClr val="63B51E"/>
              </a:gs>
              <a:gs pos="72000">
                <a:srgbClr val="8EEB53"/>
              </a:gs>
              <a:gs pos="100000">
                <a:srgbClr val="A6EB81"/>
              </a:gs>
            </a:gsLst>
            <a:lin ang="16200000"/>
          </a:gradFill>
          <a:ln w="3175" cap="rnd">
            <a:solidFill>
              <a:srgbClr val="5C9929"/>
            </a:solidFill>
            <a:miter lim="800000"/>
            <a:headEnd/>
            <a:tailEnd/>
          </a:ln>
          <a:effectLst>
            <a:outerShdw blurRad="50800" dist="26940" dir="5400000" rotWithShape="0">
              <a:srgbClr val="000000">
                <a:alpha val="45999"/>
              </a:srgbClr>
            </a:outerShdw>
          </a:effectLst>
        </p:spPr>
        <p:txBody>
          <a:bodyPr anchor="ctr"/>
          <a:lstStyle/>
          <a:p>
            <a:pPr>
              <a:defRPr/>
            </a:pPr>
            <a:endParaRPr lang="en-US" dirty="0">
              <a:solidFill>
                <a:prstClr val="white"/>
              </a:solidFill>
              <a:latin typeface="+mn-lt"/>
              <a:cs typeface="+mn-cs"/>
            </a:endParaRPr>
          </a:p>
        </p:txBody>
      </p:sp>
      <p:sp>
        <p:nvSpPr>
          <p:cNvPr id="5" name="Chevron 4"/>
          <p:cNvSpPr>
            <a:spLocks noChangeArrowheads="1"/>
          </p:cNvSpPr>
          <p:nvPr/>
        </p:nvSpPr>
        <p:spPr bwMode="auto">
          <a:xfrm>
            <a:off x="3449638" y="3005138"/>
            <a:ext cx="184150" cy="228600"/>
          </a:xfrm>
          <a:prstGeom prst="chevron">
            <a:avLst>
              <a:gd name="adj" fmla="val 50000"/>
            </a:avLst>
          </a:prstGeom>
          <a:gradFill rotWithShape="1">
            <a:gsLst>
              <a:gs pos="0">
                <a:srgbClr val="63B51E"/>
              </a:gs>
              <a:gs pos="72000">
                <a:srgbClr val="8EEB53"/>
              </a:gs>
              <a:gs pos="100000">
                <a:srgbClr val="A6EB81"/>
              </a:gs>
            </a:gsLst>
            <a:lin ang="16200000"/>
          </a:gradFill>
          <a:ln w="3175" cap="rnd">
            <a:solidFill>
              <a:srgbClr val="5C9929"/>
            </a:solidFill>
            <a:miter lim="800000"/>
            <a:headEnd/>
            <a:tailEnd/>
          </a:ln>
          <a:effectLst>
            <a:outerShdw blurRad="50800" dist="26940" dir="5400000" rotWithShape="0">
              <a:srgbClr val="000000">
                <a:alpha val="45999"/>
              </a:srgbClr>
            </a:outerShdw>
          </a:effectLst>
        </p:spPr>
        <p:txBody>
          <a:bodyPr anchor="ctr"/>
          <a:lstStyle/>
          <a:p>
            <a:pPr>
              <a:defRPr/>
            </a:pPr>
            <a:endParaRPr lang="en-US" dirty="0">
              <a:solidFill>
                <a:prstClr val="white"/>
              </a:solidFill>
              <a:latin typeface="+mn-lt"/>
              <a:cs typeface="+mn-cs"/>
            </a:endParaRPr>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Edit Master text styles</a:t>
            </a:r>
          </a:p>
        </p:txBody>
      </p:sp>
      <p:sp>
        <p:nvSpPr>
          <p:cNvPr id="6" name="Date Placeholder 3"/>
          <p:cNvSpPr>
            <a:spLocks noGrp="1"/>
          </p:cNvSpPr>
          <p:nvPr>
            <p:ph type="dt" sz="half" idx="10"/>
          </p:nvPr>
        </p:nvSpPr>
        <p:spPr/>
        <p:txBody>
          <a:bodyPr/>
          <a:lstStyle>
            <a:lvl1pPr fontAlgn="auto">
              <a:spcBef>
                <a:spcPts val="0"/>
              </a:spcBef>
              <a:spcAft>
                <a:spcPts val="0"/>
              </a:spcAft>
              <a:defRPr>
                <a:solidFill>
                  <a:prstClr val="white"/>
                </a:solidFill>
                <a:latin typeface="+mn-lt"/>
              </a:defRPr>
            </a:lvl1pPr>
            <a:extLst/>
          </a:lstStyle>
          <a:p>
            <a:pPr>
              <a:defRPr/>
            </a:pPr>
            <a:endParaRPr lang="en-US"/>
          </a:p>
        </p:txBody>
      </p:sp>
      <p:sp>
        <p:nvSpPr>
          <p:cNvPr id="7" name="Footer Placeholder 4"/>
          <p:cNvSpPr>
            <a:spLocks noGrp="1"/>
          </p:cNvSpPr>
          <p:nvPr>
            <p:ph type="ftr" sz="quarter" idx="11"/>
          </p:nvPr>
        </p:nvSpPr>
        <p:spPr/>
        <p:txBody>
          <a:bodyPr/>
          <a:lstStyle>
            <a:lvl1pPr fontAlgn="auto">
              <a:spcBef>
                <a:spcPts val="0"/>
              </a:spcBef>
              <a:spcAft>
                <a:spcPts val="0"/>
              </a:spcAft>
              <a:defRPr>
                <a:solidFill>
                  <a:prstClr val="white"/>
                </a:solidFill>
                <a:latin typeface="+mn-lt"/>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smtClean="0">
                <a:solidFill>
                  <a:srgbClr val="FFFFFF"/>
                </a:solidFill>
                <a:latin typeface="Lucida Sans Unicode" charset="0"/>
              </a:defRPr>
            </a:lvl1pPr>
          </a:lstStyle>
          <a:p>
            <a:pPr>
              <a:defRPr/>
            </a:pPr>
            <a:fld id="{6AB1F143-B49E-4FFE-A948-72E11E5E62C2}" type="slidenum">
              <a:rPr lang="en-US" altLang="en-US"/>
              <a:pPr>
                <a:defRPr/>
              </a:pPr>
              <a:t>‹#›</a:t>
            </a:fld>
            <a:endParaRPr lang="en-US" altLang="en-US"/>
          </a:p>
        </p:txBody>
      </p:sp>
    </p:spTree>
    <p:extLst>
      <p:ext uri="{BB962C8B-B14F-4D97-AF65-F5344CB8AC3E}">
        <p14:creationId xmlns:p14="http://schemas.microsoft.com/office/powerpoint/2010/main" val="3876060599"/>
      </p:ext>
    </p:extLst>
  </p:cSld>
  <p:clrMapOvr>
    <a:overrideClrMapping bg1="dk1" tx1="lt1" bg2="dk2" tx2="lt2" accent1="accent1" accent2="accent2" accent3="accent3" accent4="accent4" accent5="accent5" accent6="accent6" hlink="hlink" folHlink="folHlink"/>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baseline="0"/>
            </a:lvl1pPr>
          </a:lstStyle>
          <a:p>
            <a:r>
              <a:rPr lang="en-US"/>
              <a:t>Click to edit Master title style</a:t>
            </a:r>
            <a:endParaRPr lang="en-US" dirty="0"/>
          </a:p>
        </p:txBody>
      </p:sp>
      <p:sp>
        <p:nvSpPr>
          <p:cNvPr id="3" name="Content Placeholder 2"/>
          <p:cNvSpPr>
            <a:spLocks noGrp="1"/>
          </p:cNvSpPr>
          <p:nvPr>
            <p:ph idx="1"/>
          </p:nvPr>
        </p:nvSpPr>
        <p:spPr>
          <a:xfrm>
            <a:off x="2900934" y="868680"/>
            <a:ext cx="54864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2024" y="3337560"/>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pPr>
              <a:defRPr/>
            </a:pPr>
            <a:endParaRPr lang="en-US"/>
          </a:p>
        </p:txBody>
      </p:sp>
      <p:sp>
        <p:nvSpPr>
          <p:cNvPr id="9" name="Footer Placeholder 8"/>
          <p:cNvSpPr>
            <a:spLocks noGrp="1"/>
          </p:cNvSpPr>
          <p:nvPr>
            <p:ph type="ftr" sz="quarter" idx="11"/>
          </p:nvPr>
        </p:nvSpPr>
        <p:spPr/>
        <p:txBody>
          <a:bodyPr/>
          <a:lstStyle/>
          <a:p>
            <a:pPr>
              <a:defRPr/>
            </a:pPr>
            <a:endParaRPr lang="en-US"/>
          </a:p>
        </p:txBody>
      </p:sp>
      <p:sp>
        <p:nvSpPr>
          <p:cNvPr id="10" name="Slide Number Placeholder 9"/>
          <p:cNvSpPr>
            <a:spLocks noGrp="1"/>
          </p:cNvSpPr>
          <p:nvPr>
            <p:ph type="sldNum" sz="quarter" idx="12"/>
          </p:nvPr>
        </p:nvSpPr>
        <p:spPr/>
        <p:txBody>
          <a:bodyPr/>
          <a:lstStyle/>
          <a:p>
            <a:pPr>
              <a:defRPr/>
            </a:pPr>
            <a:fld id="{DE97E986-5614-4FBE-9B8D-8F91C3E0370C}" type="slidenum">
              <a:rPr lang="en-US" altLang="en-US" smtClean="0"/>
              <a:pPr>
                <a:defRPr/>
              </a:pPr>
              <a:t>‹#›</a:t>
            </a:fld>
            <a:endParaRPr lang="en-US" altLang="en-US"/>
          </a:p>
        </p:txBody>
      </p:sp>
    </p:spTree>
    <p:extLst>
      <p:ext uri="{BB962C8B-B14F-4D97-AF65-F5344CB8AC3E}">
        <p14:creationId xmlns:p14="http://schemas.microsoft.com/office/powerpoint/2010/main" val="42949206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677983" y="767419"/>
            <a:ext cx="6086423"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92024" y="3340602"/>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pPr>
              <a:defRPr/>
            </a:pPr>
            <a:endParaRPr lang="en-US"/>
          </a:p>
        </p:txBody>
      </p:sp>
      <p:sp>
        <p:nvSpPr>
          <p:cNvPr id="9" name="Footer Placeholder 8"/>
          <p:cNvSpPr>
            <a:spLocks noGrp="1"/>
          </p:cNvSpPr>
          <p:nvPr>
            <p:ph type="ftr" sz="quarter" idx="11"/>
          </p:nvPr>
        </p:nvSpPr>
        <p:spPr>
          <a:xfrm>
            <a:off x="2624326" y="6356351"/>
            <a:ext cx="4433638" cy="365125"/>
          </a:xfrm>
        </p:spPr>
        <p:txBody>
          <a:bodyPr/>
          <a:lstStyle/>
          <a:p>
            <a:pPr>
              <a:defRPr/>
            </a:pPr>
            <a:endParaRPr lang="en-US"/>
          </a:p>
        </p:txBody>
      </p:sp>
      <p:sp>
        <p:nvSpPr>
          <p:cNvPr id="10" name="Slide Number Placeholder 9"/>
          <p:cNvSpPr>
            <a:spLocks noGrp="1"/>
          </p:cNvSpPr>
          <p:nvPr>
            <p:ph type="sldNum" sz="quarter" idx="12"/>
          </p:nvPr>
        </p:nvSpPr>
        <p:spPr/>
        <p:txBody>
          <a:bodyPr/>
          <a:lstStyle/>
          <a:p>
            <a:pPr>
              <a:defRPr/>
            </a:pPr>
            <a:fld id="{646288FB-D7D9-4F4A-95C1-4E921DB7214C}" type="slidenum">
              <a:rPr lang="en-US" altLang="en-US" smtClean="0"/>
              <a:pPr>
                <a:defRPr/>
              </a:pPr>
              <a:t>‹#›</a:t>
            </a:fld>
            <a:endParaRPr lang="en-US" altLang="en-US"/>
          </a:p>
        </p:txBody>
      </p:sp>
    </p:spTree>
    <p:extLst>
      <p:ext uri="{BB962C8B-B14F-4D97-AF65-F5344CB8AC3E}">
        <p14:creationId xmlns:p14="http://schemas.microsoft.com/office/powerpoint/2010/main" val="7939467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9BA50C9F-7578-4367-B6A2-C8A55E2EC007}" type="slidenum">
              <a:rPr lang="en-US" altLang="en-US" smtClean="0"/>
              <a:pPr>
                <a:defRPr/>
              </a:pPr>
              <a:t>‹#›</a:t>
            </a:fld>
            <a:endParaRPr lang="en-US" altLang="en-US"/>
          </a:p>
        </p:txBody>
      </p:sp>
    </p:spTree>
    <p:extLst>
      <p:ext uri="{BB962C8B-B14F-4D97-AF65-F5344CB8AC3E}">
        <p14:creationId xmlns:p14="http://schemas.microsoft.com/office/powerpoint/2010/main" val="679184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750" y="990600"/>
            <a:ext cx="211455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00934" y="868680"/>
            <a:ext cx="54864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9CDC0A23-170A-4832-9782-7CFF644D1622}" type="slidenum">
              <a:rPr lang="en-US" altLang="en-US" smtClean="0"/>
              <a:pPr>
                <a:defRPr/>
              </a:pPr>
              <a:t>‹#›</a:t>
            </a:fld>
            <a:endParaRPr lang="en-US" altLang="en-US"/>
          </a:p>
        </p:txBody>
      </p:sp>
    </p:spTree>
    <p:extLst>
      <p:ext uri="{BB962C8B-B14F-4D97-AF65-F5344CB8AC3E}">
        <p14:creationId xmlns:p14="http://schemas.microsoft.com/office/powerpoint/2010/main" val="2733875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4"/>
          <p:cNvSpPr>
            <a:spLocks noGrp="1"/>
          </p:cNvSpPr>
          <p:nvPr>
            <p:ph type="dt" sz="half" idx="10"/>
          </p:nvPr>
        </p:nvSpPr>
        <p:spPr/>
        <p:txBody>
          <a:bodyPr/>
          <a:lstStyle>
            <a:lvl1pPr fontAlgn="auto">
              <a:spcBef>
                <a:spcPts val="0"/>
              </a:spcBef>
              <a:spcAft>
                <a:spcPts val="0"/>
              </a:spcAft>
              <a:defRPr>
                <a:solidFill>
                  <a:prstClr val="white"/>
                </a:solidFill>
                <a:latin typeface="+mn-lt"/>
              </a:defRPr>
            </a:lvl1pPr>
            <a:extLst/>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solidFill>
                  <a:prstClr val="white"/>
                </a:solidFill>
                <a:latin typeface="+mn-lt"/>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smtClean="0">
                <a:solidFill>
                  <a:srgbClr val="FFFFFF"/>
                </a:solidFill>
                <a:latin typeface="Lucida Sans Unicode" charset="0"/>
              </a:defRPr>
            </a:lvl1pPr>
          </a:lstStyle>
          <a:p>
            <a:pPr>
              <a:defRPr/>
            </a:pPr>
            <a:fld id="{E02E2A77-E1EA-4D3D-90BD-AAFB9DB7FBED}" type="slidenum">
              <a:rPr lang="en-US" altLang="en-US"/>
              <a:pPr>
                <a:defRPr/>
              </a:pPr>
              <a:t>‹#›</a:t>
            </a:fld>
            <a:endParaRPr lang="en-US" altLang="en-US"/>
          </a:p>
        </p:txBody>
      </p:sp>
    </p:spTree>
    <p:extLst>
      <p:ext uri="{BB962C8B-B14F-4D97-AF65-F5344CB8AC3E}">
        <p14:creationId xmlns:p14="http://schemas.microsoft.com/office/powerpoint/2010/main" val="2858470112"/>
      </p:ext>
    </p:extLst>
  </p:cSld>
  <p:clrMapOvr>
    <a:overrideClrMapping bg1="dk1" tx1="lt1" bg2="dk2" tx2="lt2" accent1="accent1" accent2="accent2" accent3="accent3" accent4="accent4" accent5="accent5" accent6="accent6" hlink="hlink" folHlink="folHlink"/>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auto">
              <a:spcBef>
                <a:spcPts val="0"/>
              </a:spcBef>
              <a:spcAft>
                <a:spcPts val="0"/>
              </a:spcAft>
              <a:defRPr>
                <a:latin typeface="+mn-lt"/>
              </a:defRPr>
            </a:lvl1pPr>
            <a:extLst/>
          </a:lstStyle>
          <a:p>
            <a:pPr>
              <a:defRPr/>
            </a:pPr>
            <a:endParaRPr lang="en-US"/>
          </a:p>
        </p:txBody>
      </p:sp>
      <p:sp>
        <p:nvSpPr>
          <p:cNvPr id="8" name="Footer Placeholder 7"/>
          <p:cNvSpPr>
            <a:spLocks noGrp="1"/>
          </p:cNvSpPr>
          <p:nvPr>
            <p:ph type="ftr" sz="quarter" idx="11"/>
          </p:nvPr>
        </p:nvSpPr>
        <p:spPr/>
        <p:txBody>
          <a:bodyPr/>
          <a:lstStyle>
            <a:lvl1pPr fontAlgn="auto">
              <a:spcBef>
                <a:spcPts val="0"/>
              </a:spcBef>
              <a:spcAft>
                <a:spcPts val="0"/>
              </a:spcAft>
              <a:defRPr>
                <a:latin typeface="+mn-lt"/>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smtClean="0">
                <a:latin typeface="Lucida Sans Unicode" charset="0"/>
              </a:defRPr>
            </a:lvl1pPr>
          </a:lstStyle>
          <a:p>
            <a:pPr>
              <a:defRPr/>
            </a:pPr>
            <a:fld id="{00987252-910F-47BD-82FD-3252578B96DF}" type="slidenum">
              <a:rPr lang="en-US" altLang="en-US"/>
              <a:pPr>
                <a:defRPr/>
              </a:pPr>
              <a:t>‹#›</a:t>
            </a:fld>
            <a:endParaRPr lang="en-US" altLang="en-US"/>
          </a:p>
        </p:txBody>
      </p:sp>
    </p:spTree>
    <p:extLst>
      <p:ext uri="{BB962C8B-B14F-4D97-AF65-F5344CB8AC3E}">
        <p14:creationId xmlns:p14="http://schemas.microsoft.com/office/powerpoint/2010/main" val="4292293507"/>
      </p:ext>
    </p:extLst>
  </p:cSld>
  <p:clrMapOvr>
    <a:overrideClrMapping bg1="lt1" tx1="dk1" bg2="lt2" tx2="dk2" accent1="accent1" accent2="accent2" accent3="accent3" accent4="accent4" accent5="accent5" accent6="accent6" hlink="hlink" folHlink="folHlink"/>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3" name="Date Placeholder 2"/>
          <p:cNvSpPr>
            <a:spLocks noGrp="1"/>
          </p:cNvSpPr>
          <p:nvPr>
            <p:ph type="dt" sz="half" idx="10"/>
          </p:nvPr>
        </p:nvSpPr>
        <p:spPr/>
        <p:txBody>
          <a:bodyPr/>
          <a:lstStyle>
            <a:lvl1pPr fontAlgn="auto">
              <a:spcBef>
                <a:spcPts val="0"/>
              </a:spcBef>
              <a:spcAft>
                <a:spcPts val="0"/>
              </a:spcAft>
              <a:defRPr>
                <a:solidFill>
                  <a:prstClr val="white"/>
                </a:solidFill>
                <a:latin typeface="+mn-lt"/>
              </a:defRPr>
            </a:lvl1pPr>
            <a:extLst/>
          </a:lstStyle>
          <a:p>
            <a:pPr>
              <a:defRPr/>
            </a:pPr>
            <a:endParaRPr lang="en-US"/>
          </a:p>
        </p:txBody>
      </p:sp>
      <p:sp>
        <p:nvSpPr>
          <p:cNvPr id="4" name="Footer Placeholder 3"/>
          <p:cNvSpPr>
            <a:spLocks noGrp="1"/>
          </p:cNvSpPr>
          <p:nvPr>
            <p:ph type="ftr" sz="quarter" idx="11"/>
          </p:nvPr>
        </p:nvSpPr>
        <p:spPr/>
        <p:txBody>
          <a:bodyPr/>
          <a:lstStyle>
            <a:lvl1pPr fontAlgn="auto">
              <a:spcBef>
                <a:spcPts val="0"/>
              </a:spcBef>
              <a:spcAft>
                <a:spcPts val="0"/>
              </a:spcAft>
              <a:defRPr>
                <a:solidFill>
                  <a:prstClr val="white"/>
                </a:solidFill>
                <a:latin typeface="+mn-lt"/>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smtClean="0">
                <a:solidFill>
                  <a:srgbClr val="FFFFFF"/>
                </a:solidFill>
                <a:latin typeface="Lucida Sans Unicode" charset="0"/>
              </a:defRPr>
            </a:lvl1pPr>
          </a:lstStyle>
          <a:p>
            <a:pPr>
              <a:defRPr/>
            </a:pPr>
            <a:fld id="{200C3691-6F12-4397-9484-30C03E2680DD}" type="slidenum">
              <a:rPr lang="en-US" altLang="en-US"/>
              <a:pPr>
                <a:defRPr/>
              </a:pPr>
              <a:t>‹#›</a:t>
            </a:fld>
            <a:endParaRPr lang="en-US" altLang="en-US"/>
          </a:p>
        </p:txBody>
      </p:sp>
    </p:spTree>
    <p:extLst>
      <p:ext uri="{BB962C8B-B14F-4D97-AF65-F5344CB8AC3E}">
        <p14:creationId xmlns:p14="http://schemas.microsoft.com/office/powerpoint/2010/main" val="2959963468"/>
      </p:ext>
    </p:extLst>
  </p:cSld>
  <p:clrMapOvr>
    <a:overrideClrMapping bg1="dk1" tx1="lt1" bg2="dk2" tx2="lt2" accent1="accent1" accent2="accent2" accent3="accent3" accent4="accent4" accent5="accent5" accent6="accent6" hlink="hlink" folHlink="folHlink"/>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en-US"/>
          </a:p>
        </p:txBody>
      </p:sp>
      <p:sp>
        <p:nvSpPr>
          <p:cNvPr id="3" name="Footer Placeholder 21"/>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en-US"/>
          </a:p>
        </p:txBody>
      </p:sp>
      <p:sp>
        <p:nvSpPr>
          <p:cNvPr id="4" name="Slide Number Placeholder 17"/>
          <p:cNvSpPr>
            <a:spLocks noGrp="1"/>
          </p:cNvSpPr>
          <p:nvPr>
            <p:ph type="sldNum" sz="quarter" idx="12"/>
          </p:nvPr>
        </p:nvSpPr>
        <p:spPr/>
        <p:txBody>
          <a:bodyPr/>
          <a:lstStyle>
            <a:lvl1pPr>
              <a:defRPr smtClean="0">
                <a:latin typeface="Lucida Sans Unicode" charset="0"/>
              </a:defRPr>
            </a:lvl1pPr>
          </a:lstStyle>
          <a:p>
            <a:pPr>
              <a:defRPr/>
            </a:pPr>
            <a:fld id="{A7C2575B-73C0-4BB0-81C2-C8FC43445545}" type="slidenum">
              <a:rPr lang="en-US" altLang="en-US"/>
              <a:pPr>
                <a:defRPr/>
              </a:pPr>
              <a:t>‹#›</a:t>
            </a:fld>
            <a:endParaRPr lang="en-US" altLang="en-US"/>
          </a:p>
        </p:txBody>
      </p:sp>
    </p:spTree>
    <p:extLst>
      <p:ext uri="{BB962C8B-B14F-4D97-AF65-F5344CB8AC3E}">
        <p14:creationId xmlns:p14="http://schemas.microsoft.com/office/powerpoint/2010/main" val="244062255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auto">
              <a:spcBef>
                <a:spcPts val="0"/>
              </a:spcBef>
              <a:spcAft>
                <a:spcPts val="0"/>
              </a:spcAft>
              <a:defRPr>
                <a:latin typeface="+mn-lt"/>
              </a:defRPr>
            </a:lvl1pPr>
            <a:extLst/>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atin typeface="+mn-lt"/>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smtClean="0">
                <a:latin typeface="Lucida Sans Unicode" charset="0"/>
              </a:defRPr>
            </a:lvl1pPr>
          </a:lstStyle>
          <a:p>
            <a:pPr>
              <a:defRPr/>
            </a:pPr>
            <a:fld id="{DE97E986-5614-4FBE-9B8D-8F91C3E0370C}" type="slidenum">
              <a:rPr lang="en-US" altLang="en-US"/>
              <a:pPr>
                <a:defRPr/>
              </a:pPr>
              <a:t>‹#›</a:t>
            </a:fld>
            <a:endParaRPr lang="en-US" altLang="en-US"/>
          </a:p>
        </p:txBody>
      </p:sp>
    </p:spTree>
    <p:extLst>
      <p:ext uri="{BB962C8B-B14F-4D97-AF65-F5344CB8AC3E}">
        <p14:creationId xmlns:p14="http://schemas.microsoft.com/office/powerpoint/2010/main" val="2476479505"/>
      </p:ext>
    </p:extLst>
  </p:cSld>
  <p:clrMapOvr>
    <a:overrideClrMapping bg1="lt1" tx1="dk1" bg2="lt2" tx2="dk2" accent1="accent1" accent2="accent2" accent3="accent3" accent4="accent4" accent5="accent5" accent6="accent6" hlink="hlink" folHlink="folHlink"/>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lgn="ctr">
              <a:defRPr/>
            </a:pPr>
            <a:endParaRPr lang="en-US" dirty="0">
              <a:solidFill>
                <a:prstClr val="white"/>
              </a:solidFill>
              <a:latin typeface="Garamond" pitchFamily="18" charset="0"/>
              <a:cs typeface="+mn-cs"/>
            </a:endParaRPr>
          </a:p>
        </p:txBody>
      </p:sp>
      <p:sp>
        <p:nvSpPr>
          <p:cNvPr id="6" name="Freeform 15"/>
          <p:cNvSpPr>
            <a:spLocks/>
          </p:cNvSpPr>
          <p:nvPr/>
        </p:nvSpPr>
        <p:spPr bwMode="auto">
          <a:xfrm>
            <a:off x="485775" y="5938838"/>
            <a:ext cx="3690938" cy="933450"/>
          </a:xfrm>
          <a:custGeom>
            <a:avLst/>
            <a:gdLst>
              <a:gd name="T0" fmla="*/ 0 w 5591"/>
              <a:gd name="T1" fmla="*/ 0 h 588"/>
              <a:gd name="T2" fmla="*/ 2147483646 w 5591"/>
              <a:gd name="T3" fmla="*/ 0 h 588"/>
              <a:gd name="T4" fmla="*/ 2147483646 w 5591"/>
              <a:gd name="T5" fmla="*/ 1330642500 h 588"/>
              <a:gd name="T6" fmla="*/ 2091905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Right Triangle 6"/>
          <p:cNvSpPr>
            <a:spLocks/>
          </p:cNvSpPr>
          <p:nvPr/>
        </p:nvSpPr>
        <p:spPr bwMode="auto">
          <a:xfrm>
            <a:off x="-6042" y="5791253"/>
            <a:ext cx="3402314" cy="1080868"/>
          </a:xfrm>
          <a:prstGeom prst="rtTriangle">
            <a:avLst/>
          </a:prstGeom>
          <a:blipFill>
            <a:blip r:embed="rId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a:spLocks noChangeArrowheads="1"/>
          </p:cNvSpPr>
          <p:nvPr/>
        </p:nvSpPr>
        <p:spPr bwMode="auto">
          <a:xfrm>
            <a:off x="8664575" y="4987925"/>
            <a:ext cx="182563" cy="228600"/>
          </a:xfrm>
          <a:prstGeom prst="chevron">
            <a:avLst>
              <a:gd name="adj" fmla="val 50000"/>
            </a:avLst>
          </a:prstGeom>
          <a:gradFill rotWithShape="1">
            <a:gsLst>
              <a:gs pos="0">
                <a:srgbClr val="63B51E"/>
              </a:gs>
              <a:gs pos="72000">
                <a:srgbClr val="8EEB53"/>
              </a:gs>
              <a:gs pos="100000">
                <a:srgbClr val="A6EB81"/>
              </a:gs>
            </a:gsLst>
            <a:lin ang="16200000"/>
          </a:gradFill>
          <a:ln w="3175" cap="rnd">
            <a:solidFill>
              <a:srgbClr val="5C9929"/>
            </a:solidFill>
            <a:miter lim="800000"/>
            <a:headEnd/>
            <a:tailEnd/>
          </a:ln>
          <a:effectLst>
            <a:outerShdw blurRad="50800" dist="26940" dir="5400000" rotWithShape="0">
              <a:srgbClr val="000000">
                <a:alpha val="45999"/>
              </a:srgbClr>
            </a:outerShdw>
          </a:effectLst>
        </p:spPr>
        <p:txBody>
          <a:bodyPr anchor="ctr"/>
          <a:lstStyle/>
          <a:p>
            <a:pPr>
              <a:defRPr/>
            </a:pPr>
            <a:endParaRPr lang="en-US" dirty="0">
              <a:solidFill>
                <a:prstClr val="white"/>
              </a:solidFill>
              <a:latin typeface="+mn-lt"/>
              <a:cs typeface="+mn-cs"/>
            </a:endParaRPr>
          </a:p>
        </p:txBody>
      </p:sp>
      <p:sp>
        <p:nvSpPr>
          <p:cNvPr id="10" name="Chevron 9"/>
          <p:cNvSpPr>
            <a:spLocks noChangeArrowheads="1"/>
          </p:cNvSpPr>
          <p:nvPr/>
        </p:nvSpPr>
        <p:spPr bwMode="auto">
          <a:xfrm>
            <a:off x="8477250" y="4987925"/>
            <a:ext cx="182563" cy="228600"/>
          </a:xfrm>
          <a:prstGeom prst="chevron">
            <a:avLst>
              <a:gd name="adj" fmla="val 50000"/>
            </a:avLst>
          </a:prstGeom>
          <a:gradFill rotWithShape="1">
            <a:gsLst>
              <a:gs pos="0">
                <a:srgbClr val="63B51E"/>
              </a:gs>
              <a:gs pos="72000">
                <a:srgbClr val="8EEB53"/>
              </a:gs>
              <a:gs pos="100000">
                <a:srgbClr val="A6EB81"/>
              </a:gs>
            </a:gsLst>
            <a:lin ang="16200000"/>
          </a:gradFill>
          <a:ln w="3175" cap="rnd">
            <a:solidFill>
              <a:srgbClr val="5C9929"/>
            </a:solidFill>
            <a:miter lim="800000"/>
            <a:headEnd/>
            <a:tailEnd/>
          </a:ln>
          <a:effectLst>
            <a:outerShdw blurRad="50800" dist="26940" dir="5400000" rotWithShape="0">
              <a:srgbClr val="000000">
                <a:alpha val="45999"/>
              </a:srgbClr>
            </a:outerShdw>
          </a:effectLst>
        </p:spPr>
        <p:txBody>
          <a:bodyPr anchor="ctr"/>
          <a:lstStyle/>
          <a:p>
            <a:pPr>
              <a:defRPr/>
            </a:pPr>
            <a:endParaRPr lang="en-US" dirty="0">
              <a:solidFill>
                <a:prstClr val="white"/>
              </a:solidFill>
              <a:latin typeface="+mn-lt"/>
              <a:cs typeface="+mn-cs"/>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a:t>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1" name="Date Placeholder 4"/>
          <p:cNvSpPr>
            <a:spLocks noGrp="1"/>
          </p:cNvSpPr>
          <p:nvPr>
            <p:ph type="dt" sz="half" idx="10"/>
          </p:nvPr>
        </p:nvSpPr>
        <p:spPr/>
        <p:txBody>
          <a:bodyPr/>
          <a:lstStyle>
            <a:lvl1pPr fontAlgn="auto">
              <a:spcBef>
                <a:spcPts val="0"/>
              </a:spcBef>
              <a:spcAft>
                <a:spcPts val="0"/>
              </a:spcAft>
              <a:defRPr>
                <a:solidFill>
                  <a:prstClr val="white"/>
                </a:solidFill>
                <a:latin typeface="+mn-lt"/>
              </a:defRPr>
            </a:lvl1pPr>
            <a:extLst/>
          </a:lstStyle>
          <a:p>
            <a:pPr>
              <a:defRPr/>
            </a:pPr>
            <a:endParaRPr lang="en-US"/>
          </a:p>
        </p:txBody>
      </p:sp>
      <p:sp>
        <p:nvSpPr>
          <p:cNvPr id="12" name="Footer Placeholder 5"/>
          <p:cNvSpPr>
            <a:spLocks noGrp="1"/>
          </p:cNvSpPr>
          <p:nvPr>
            <p:ph type="ftr" sz="quarter" idx="11"/>
          </p:nvPr>
        </p:nvSpPr>
        <p:spPr/>
        <p:txBody>
          <a:bodyPr/>
          <a:lstStyle>
            <a:lvl1pPr fontAlgn="auto">
              <a:spcBef>
                <a:spcPts val="0"/>
              </a:spcBef>
              <a:spcAft>
                <a:spcPts val="0"/>
              </a:spcAft>
              <a:defRPr>
                <a:solidFill>
                  <a:prstClr val="white"/>
                </a:solidFill>
                <a:latin typeface="+mn-lt"/>
              </a:defRPr>
            </a:lvl1pPr>
            <a:extLst/>
          </a:lstStyle>
          <a:p>
            <a:pPr>
              <a:defRPr/>
            </a:pPr>
            <a:endParaRPr lang="en-US"/>
          </a:p>
        </p:txBody>
      </p:sp>
      <p:sp>
        <p:nvSpPr>
          <p:cNvPr id="13" name="Slide Number Placeholder 6"/>
          <p:cNvSpPr>
            <a:spLocks noGrp="1"/>
          </p:cNvSpPr>
          <p:nvPr>
            <p:ph type="sldNum" sz="quarter" idx="12"/>
          </p:nvPr>
        </p:nvSpPr>
        <p:spPr/>
        <p:txBody>
          <a:bodyPr/>
          <a:lstStyle>
            <a:lvl1pPr>
              <a:defRPr smtClean="0">
                <a:solidFill>
                  <a:srgbClr val="FFFFFF"/>
                </a:solidFill>
                <a:latin typeface="Lucida Sans Unicode" charset="0"/>
              </a:defRPr>
            </a:lvl1pPr>
          </a:lstStyle>
          <a:p>
            <a:pPr>
              <a:defRPr/>
            </a:pPr>
            <a:fld id="{646288FB-D7D9-4F4A-95C1-4E921DB7214C}" type="slidenum">
              <a:rPr lang="en-US" altLang="en-US"/>
              <a:pPr>
                <a:defRPr/>
              </a:pPr>
              <a:t>‹#›</a:t>
            </a:fld>
            <a:endParaRPr lang="en-US" altLang="en-US"/>
          </a:p>
        </p:txBody>
      </p:sp>
    </p:spTree>
    <p:extLst>
      <p:ext uri="{BB962C8B-B14F-4D97-AF65-F5344CB8AC3E}">
        <p14:creationId xmlns:p14="http://schemas.microsoft.com/office/powerpoint/2010/main" val="4260309802"/>
      </p:ext>
    </p:extLst>
  </p:cSld>
  <p:clrMapOvr>
    <a:overrideClrMapping bg1="dk1" tx1="lt1" bg2="dk2" tx2="lt2" accent1="accent1" accent2="accent2" accent3="accent3" accent4="accent4" accent5="accent5" accent6="accent6" hlink="hlink" folHlink="folHlink"/>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lgn="ctr">
              <a:defRPr/>
            </a:pPr>
            <a:endParaRPr lang="en-US" dirty="0">
              <a:solidFill>
                <a:prstClr val="black"/>
              </a:solidFill>
              <a:latin typeface="Garamond" pitchFamily="18" charset="0"/>
              <a:cs typeface="+mn-cs"/>
            </a:endParaRPr>
          </a:p>
        </p:txBody>
      </p:sp>
      <p:sp>
        <p:nvSpPr>
          <p:cNvPr id="1027" name="Freeform 11"/>
          <p:cNvSpPr>
            <a:spLocks/>
          </p:cNvSpPr>
          <p:nvPr/>
        </p:nvSpPr>
        <p:spPr bwMode="auto">
          <a:xfrm>
            <a:off x="485775" y="5938838"/>
            <a:ext cx="3690938" cy="933450"/>
          </a:xfrm>
          <a:custGeom>
            <a:avLst/>
            <a:gdLst>
              <a:gd name="T0" fmla="*/ 0 w 5591"/>
              <a:gd name="T1" fmla="*/ 0 h 588"/>
              <a:gd name="T2" fmla="*/ 2147483646 w 5591"/>
              <a:gd name="T3" fmla="*/ 0 h 588"/>
              <a:gd name="T4" fmla="*/ 2147483646 w 5591"/>
              <a:gd name="T5" fmla="*/ 1330642500 h 588"/>
              <a:gd name="T6" fmla="*/ 2091905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prstClr val="black"/>
                </a:solidFill>
                <a:latin typeface="Garamond" pitchFamily="18" charset="0"/>
                <a:ea typeface="+mn-ea"/>
                <a:cs typeface="+mn-cs"/>
              </a:defRPr>
            </a:lvl1pPr>
            <a:extLst/>
          </a:lstStyle>
          <a:p>
            <a:pPr>
              <a:defRPr/>
            </a:pPr>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prstClr val="black"/>
                </a:solidFill>
                <a:latin typeface="Garamond" pitchFamily="18" charset="0"/>
                <a:ea typeface="+mn-ea"/>
                <a:cs typeface="+mn-cs"/>
              </a:defRPr>
            </a:lvl1pPr>
            <a:extLst/>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a:defRPr sz="1000" smtClean="0">
                <a:solidFill>
                  <a:srgbClr val="000000"/>
                </a:solidFill>
                <a:latin typeface="Garamond" charset="0"/>
              </a:defRPr>
            </a:lvl1pPr>
          </a:lstStyle>
          <a:p>
            <a:pPr>
              <a:defRPr/>
            </a:pPr>
            <a:fld id="{6AD1C288-3829-4F58-89EB-4FE2E20E900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007" r:id="rId1"/>
    <p:sldLayoutId id="2147484008" r:id="rId2"/>
    <p:sldLayoutId id="2147484009" r:id="rId3"/>
    <p:sldLayoutId id="2147484010" r:id="rId4"/>
    <p:sldLayoutId id="2147484011" r:id="rId5"/>
    <p:sldLayoutId id="2147484012" r:id="rId6"/>
    <p:sldLayoutId id="2147484013" r:id="rId7"/>
    <p:sldLayoutId id="2147484014" r:id="rId8"/>
    <p:sldLayoutId id="2147484015" r:id="rId9"/>
    <p:sldLayoutId id="2147484016" r:id="rId10"/>
    <p:sldLayoutId id="2147484017" r:id="rId11"/>
  </p:sldLayoutIdLst>
  <p:transition/>
  <p:hf hdr="0" ftr="0"/>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ＭＳ Ｐゴシック" charset="0"/>
          <a:cs typeface="+mj-cs"/>
        </a:defRPr>
      </a:lvl1pPr>
      <a:lvl2pPr algn="l" rtl="0" fontAlgn="base">
        <a:spcBef>
          <a:spcPct val="0"/>
        </a:spcBef>
        <a:spcAft>
          <a:spcPct val="0"/>
        </a:spcAft>
        <a:defRPr sz="4100" b="1">
          <a:solidFill>
            <a:schemeClr val="tx2"/>
          </a:solidFill>
          <a:latin typeface="Lucida Sans Unicode" pitchFamily="34" charset="0"/>
          <a:ea typeface="ＭＳ Ｐゴシック" charset="0"/>
        </a:defRPr>
      </a:lvl2pPr>
      <a:lvl3pPr algn="l" rtl="0" fontAlgn="base">
        <a:spcBef>
          <a:spcPct val="0"/>
        </a:spcBef>
        <a:spcAft>
          <a:spcPct val="0"/>
        </a:spcAft>
        <a:defRPr sz="4100" b="1">
          <a:solidFill>
            <a:schemeClr val="tx2"/>
          </a:solidFill>
          <a:latin typeface="Lucida Sans Unicode" pitchFamily="34" charset="0"/>
          <a:ea typeface="ＭＳ Ｐゴシック" charset="0"/>
        </a:defRPr>
      </a:lvl3pPr>
      <a:lvl4pPr algn="l" rtl="0" fontAlgn="base">
        <a:spcBef>
          <a:spcPct val="0"/>
        </a:spcBef>
        <a:spcAft>
          <a:spcPct val="0"/>
        </a:spcAft>
        <a:defRPr sz="4100" b="1">
          <a:solidFill>
            <a:schemeClr val="tx2"/>
          </a:solidFill>
          <a:latin typeface="Lucida Sans Unicode" pitchFamily="34" charset="0"/>
          <a:ea typeface="ＭＳ Ｐゴシック" charset="0"/>
        </a:defRPr>
      </a:lvl4pPr>
      <a:lvl5pPr algn="l" rtl="0" fontAlgn="base">
        <a:spcBef>
          <a:spcPct val="0"/>
        </a:spcBef>
        <a:spcAft>
          <a:spcPct val="0"/>
        </a:spcAft>
        <a:defRPr sz="4100" b="1">
          <a:solidFill>
            <a:schemeClr val="tx2"/>
          </a:solidFill>
          <a:latin typeface="Lucida Sans Unicode" pitchFamily="34" charset="0"/>
          <a:ea typeface="ＭＳ Ｐゴシック" charset="0"/>
        </a:defRPr>
      </a:lvl5pPr>
      <a:lvl6pPr marL="457200" algn="l" rtl="0" eaLnBrk="1" fontAlgn="base" hangingPunct="1">
        <a:spcBef>
          <a:spcPct val="0"/>
        </a:spcBef>
        <a:spcAft>
          <a:spcPct val="0"/>
        </a:spcAft>
        <a:defRPr sz="4100" b="1">
          <a:solidFill>
            <a:schemeClr val="tx2"/>
          </a:solidFill>
          <a:latin typeface="Lucida Sans Unicode" pitchFamily="34" charset="0"/>
        </a:defRPr>
      </a:lvl6pPr>
      <a:lvl7pPr marL="914400" algn="l" rtl="0" eaLnBrk="1" fontAlgn="base" hangingPunct="1">
        <a:spcBef>
          <a:spcPct val="0"/>
        </a:spcBef>
        <a:spcAft>
          <a:spcPct val="0"/>
        </a:spcAft>
        <a:defRPr sz="4100" b="1">
          <a:solidFill>
            <a:schemeClr val="tx2"/>
          </a:solidFill>
          <a:latin typeface="Lucida Sans Unicode" pitchFamily="34" charset="0"/>
        </a:defRPr>
      </a:lvl7pPr>
      <a:lvl8pPr marL="1371600" algn="l" rtl="0" eaLnBrk="1" fontAlgn="base" hangingPunct="1">
        <a:spcBef>
          <a:spcPct val="0"/>
        </a:spcBef>
        <a:spcAft>
          <a:spcPct val="0"/>
        </a:spcAft>
        <a:defRPr sz="4100" b="1">
          <a:solidFill>
            <a:schemeClr val="tx2"/>
          </a:solidFill>
          <a:latin typeface="Lucida Sans Unicode" pitchFamily="34" charset="0"/>
        </a:defRPr>
      </a:lvl8pPr>
      <a:lvl9pPr marL="1828800" algn="l" rtl="0" eaLnBrk="1" fontAlgn="base" hangingPunct="1">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mn-lt"/>
          <a:ea typeface="ＭＳ Ｐゴシック" charset="0"/>
          <a:cs typeface="+mn-cs"/>
        </a:defRPr>
      </a:lvl1pPr>
      <a:lvl2pPr marL="620713" indent="-228600" algn="l" rtl="0" fontAlgn="base">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ＭＳ Ｐゴシック" charset="0"/>
          <a:cs typeface="+mn-cs"/>
        </a:defRPr>
      </a:lvl2pPr>
      <a:lvl3pPr marL="858838" indent="-228600" algn="l" rtl="0" fontAlgn="base">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mn-lt"/>
          <a:ea typeface="ＭＳ Ｐゴシック" charset="0"/>
          <a:cs typeface="+mn-cs"/>
        </a:defRPr>
      </a:lvl3pPr>
      <a:lvl4pPr marL="1143000" indent="-228600" algn="l" rtl="0" fontAlgn="base">
        <a:spcBef>
          <a:spcPts val="350"/>
        </a:spcBef>
        <a:spcAft>
          <a:spcPct val="0"/>
        </a:spcAft>
        <a:buClr>
          <a:schemeClr val="accent2"/>
        </a:buClr>
        <a:buFont typeface="Wingdings 2" panose="05020102010507070707" pitchFamily="18" charset="2"/>
        <a:buChar char=""/>
        <a:defRPr sz="1900" kern="1200">
          <a:solidFill>
            <a:schemeClr val="tx1"/>
          </a:solidFill>
          <a:latin typeface="+mn-lt"/>
          <a:ea typeface="ＭＳ Ｐゴシック" charset="0"/>
          <a:cs typeface="+mn-cs"/>
        </a:defRPr>
      </a:lvl4pPr>
      <a:lvl5pPr marL="1371600" indent="-228600" algn="l" rtl="0" fontAlgn="base">
        <a:spcBef>
          <a:spcPts val="350"/>
        </a:spcBef>
        <a:spcAft>
          <a:spcPct val="0"/>
        </a:spcAft>
        <a:buClr>
          <a:schemeClr val="accent2"/>
        </a:buClr>
        <a:buFont typeface="Wingdings 2" panose="05020102010507070707" pitchFamily="18" charset="2"/>
        <a:buChar char=""/>
        <a:defRPr kern="1200">
          <a:solidFill>
            <a:schemeClr val="tx1"/>
          </a:solidFill>
          <a:latin typeface="+mn-lt"/>
          <a:ea typeface="ＭＳ Ｐゴシック" charset="0"/>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lgn="ctr">
              <a:defRPr/>
            </a:pPr>
            <a:endParaRPr lang="en-US" dirty="0">
              <a:solidFill>
                <a:prstClr val="black"/>
              </a:solidFill>
              <a:latin typeface="Garamond" pitchFamily="18" charset="0"/>
              <a:cs typeface="+mn-cs"/>
            </a:endParaRPr>
          </a:p>
        </p:txBody>
      </p:sp>
      <p:sp>
        <p:nvSpPr>
          <p:cNvPr id="2051" name="Freeform 11"/>
          <p:cNvSpPr>
            <a:spLocks/>
          </p:cNvSpPr>
          <p:nvPr/>
        </p:nvSpPr>
        <p:spPr bwMode="auto">
          <a:xfrm>
            <a:off x="485775" y="5938838"/>
            <a:ext cx="3690938" cy="933450"/>
          </a:xfrm>
          <a:custGeom>
            <a:avLst/>
            <a:gdLst>
              <a:gd name="T0" fmla="*/ 0 w 5591"/>
              <a:gd name="T1" fmla="*/ 0 h 588"/>
              <a:gd name="T2" fmla="*/ 2147483646 w 5591"/>
              <a:gd name="T3" fmla="*/ 0 h 588"/>
              <a:gd name="T4" fmla="*/ 2147483646 w 5591"/>
              <a:gd name="T5" fmla="*/ 1330642500 h 588"/>
              <a:gd name="T6" fmla="*/ 2091905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2057"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prstClr val="black"/>
                </a:solidFill>
                <a:latin typeface="Garamond" pitchFamily="18" charset="0"/>
                <a:ea typeface="+mn-ea"/>
                <a:cs typeface="+mn-cs"/>
              </a:defRPr>
            </a:lvl1pPr>
            <a:extLst/>
          </a:lstStyle>
          <a:p>
            <a:pPr>
              <a:defRPr/>
            </a:pPr>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prstClr val="black"/>
                </a:solidFill>
                <a:latin typeface="Garamond" pitchFamily="18" charset="0"/>
                <a:ea typeface="+mn-ea"/>
                <a:cs typeface="+mn-cs"/>
              </a:defRPr>
            </a:lvl1pPr>
            <a:extLst/>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a:defRPr sz="1000">
                <a:solidFill>
                  <a:srgbClr val="000000"/>
                </a:solidFill>
                <a:latin typeface="Garamond" charset="0"/>
              </a:defRPr>
            </a:lvl1pPr>
          </a:lstStyle>
          <a:p>
            <a:pPr>
              <a:defRPr/>
            </a:pPr>
            <a:fld id="{4040A621-ECBF-4867-AF4C-68991695F7C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18" r:id="rId1"/>
    <p:sldLayoutId id="2147484019" r:id="rId2"/>
    <p:sldLayoutId id="2147484020" r:id="rId3"/>
    <p:sldLayoutId id="2147484021" r:id="rId4"/>
    <p:sldLayoutId id="2147484022" r:id="rId5"/>
    <p:sldLayoutId id="2147484023" r:id="rId6"/>
    <p:sldLayoutId id="2147484024" r:id="rId7"/>
    <p:sldLayoutId id="2147484025" r:id="rId8"/>
    <p:sldLayoutId id="2147484026" r:id="rId9"/>
    <p:sldLayoutId id="2147484027" r:id="rId10"/>
    <p:sldLayoutId id="2147484028" r:id="rId11"/>
  </p:sldLayoutIdLst>
  <p:transition/>
  <p:hf hdr="0" ftr="0"/>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ＭＳ Ｐゴシック" charset="0"/>
          <a:cs typeface="+mj-cs"/>
        </a:defRPr>
      </a:lvl1pPr>
      <a:lvl2pPr algn="l" rtl="0" fontAlgn="base">
        <a:spcBef>
          <a:spcPct val="0"/>
        </a:spcBef>
        <a:spcAft>
          <a:spcPct val="0"/>
        </a:spcAft>
        <a:defRPr sz="4100" b="1">
          <a:solidFill>
            <a:schemeClr val="tx2"/>
          </a:solidFill>
          <a:latin typeface="Lucida Sans Unicode" pitchFamily="34" charset="0"/>
          <a:ea typeface="ＭＳ Ｐゴシック" charset="0"/>
        </a:defRPr>
      </a:lvl2pPr>
      <a:lvl3pPr algn="l" rtl="0" fontAlgn="base">
        <a:spcBef>
          <a:spcPct val="0"/>
        </a:spcBef>
        <a:spcAft>
          <a:spcPct val="0"/>
        </a:spcAft>
        <a:defRPr sz="4100" b="1">
          <a:solidFill>
            <a:schemeClr val="tx2"/>
          </a:solidFill>
          <a:latin typeface="Lucida Sans Unicode" pitchFamily="34" charset="0"/>
          <a:ea typeface="ＭＳ Ｐゴシック" charset="0"/>
        </a:defRPr>
      </a:lvl3pPr>
      <a:lvl4pPr algn="l" rtl="0" fontAlgn="base">
        <a:spcBef>
          <a:spcPct val="0"/>
        </a:spcBef>
        <a:spcAft>
          <a:spcPct val="0"/>
        </a:spcAft>
        <a:defRPr sz="4100" b="1">
          <a:solidFill>
            <a:schemeClr val="tx2"/>
          </a:solidFill>
          <a:latin typeface="Lucida Sans Unicode" pitchFamily="34" charset="0"/>
          <a:ea typeface="ＭＳ Ｐゴシック" charset="0"/>
        </a:defRPr>
      </a:lvl4pPr>
      <a:lvl5pPr algn="l" rtl="0" fontAlgn="base">
        <a:spcBef>
          <a:spcPct val="0"/>
        </a:spcBef>
        <a:spcAft>
          <a:spcPct val="0"/>
        </a:spcAft>
        <a:defRPr sz="4100" b="1">
          <a:solidFill>
            <a:schemeClr val="tx2"/>
          </a:solidFill>
          <a:latin typeface="Lucida Sans Unicode" pitchFamily="34" charset="0"/>
          <a:ea typeface="ＭＳ Ｐゴシック" charset="0"/>
        </a:defRPr>
      </a:lvl5pPr>
      <a:lvl6pPr marL="457200" algn="l" rtl="0" eaLnBrk="1" fontAlgn="base" hangingPunct="1">
        <a:spcBef>
          <a:spcPct val="0"/>
        </a:spcBef>
        <a:spcAft>
          <a:spcPct val="0"/>
        </a:spcAft>
        <a:defRPr sz="4100" b="1">
          <a:solidFill>
            <a:schemeClr val="tx2"/>
          </a:solidFill>
          <a:latin typeface="Lucida Sans Unicode" pitchFamily="34" charset="0"/>
        </a:defRPr>
      </a:lvl6pPr>
      <a:lvl7pPr marL="914400" algn="l" rtl="0" eaLnBrk="1" fontAlgn="base" hangingPunct="1">
        <a:spcBef>
          <a:spcPct val="0"/>
        </a:spcBef>
        <a:spcAft>
          <a:spcPct val="0"/>
        </a:spcAft>
        <a:defRPr sz="4100" b="1">
          <a:solidFill>
            <a:schemeClr val="tx2"/>
          </a:solidFill>
          <a:latin typeface="Lucida Sans Unicode" pitchFamily="34" charset="0"/>
        </a:defRPr>
      </a:lvl7pPr>
      <a:lvl8pPr marL="1371600" algn="l" rtl="0" eaLnBrk="1" fontAlgn="base" hangingPunct="1">
        <a:spcBef>
          <a:spcPct val="0"/>
        </a:spcBef>
        <a:spcAft>
          <a:spcPct val="0"/>
        </a:spcAft>
        <a:defRPr sz="4100" b="1">
          <a:solidFill>
            <a:schemeClr val="tx2"/>
          </a:solidFill>
          <a:latin typeface="Lucida Sans Unicode" pitchFamily="34" charset="0"/>
        </a:defRPr>
      </a:lvl8pPr>
      <a:lvl9pPr marL="1828800" algn="l" rtl="0" eaLnBrk="1" fontAlgn="base" hangingPunct="1">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mn-lt"/>
          <a:ea typeface="ＭＳ Ｐゴシック" charset="0"/>
          <a:cs typeface="+mn-cs"/>
        </a:defRPr>
      </a:lvl1pPr>
      <a:lvl2pPr marL="620713" indent="-228600" algn="l" rtl="0" fontAlgn="base">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ＭＳ Ｐゴシック" charset="0"/>
          <a:cs typeface="+mn-cs"/>
        </a:defRPr>
      </a:lvl2pPr>
      <a:lvl3pPr marL="858838" indent="-228600" algn="l" rtl="0" fontAlgn="base">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mn-lt"/>
          <a:ea typeface="ＭＳ Ｐゴシック" charset="0"/>
          <a:cs typeface="+mn-cs"/>
        </a:defRPr>
      </a:lvl3pPr>
      <a:lvl4pPr marL="1143000" indent="-228600" algn="l" rtl="0" fontAlgn="base">
        <a:spcBef>
          <a:spcPts val="350"/>
        </a:spcBef>
        <a:spcAft>
          <a:spcPct val="0"/>
        </a:spcAft>
        <a:buClr>
          <a:schemeClr val="accent2"/>
        </a:buClr>
        <a:buFont typeface="Wingdings 2" panose="05020102010507070707" pitchFamily="18" charset="2"/>
        <a:buChar char=""/>
        <a:defRPr sz="1900" kern="1200">
          <a:solidFill>
            <a:schemeClr val="tx1"/>
          </a:solidFill>
          <a:latin typeface="+mn-lt"/>
          <a:ea typeface="ＭＳ Ｐゴシック" charset="0"/>
          <a:cs typeface="+mn-cs"/>
        </a:defRPr>
      </a:lvl4pPr>
      <a:lvl5pPr marL="1371600" indent="-228600" algn="l" rtl="0" fontAlgn="base">
        <a:spcBef>
          <a:spcPts val="350"/>
        </a:spcBef>
        <a:spcAft>
          <a:spcPct val="0"/>
        </a:spcAft>
        <a:buClr>
          <a:schemeClr val="accent2"/>
        </a:buClr>
        <a:buFont typeface="Wingdings 2" panose="05020102010507070707" pitchFamily="18" charset="2"/>
        <a:buChar char=""/>
        <a:defRPr kern="1200">
          <a:solidFill>
            <a:schemeClr val="tx1"/>
          </a:solidFill>
          <a:latin typeface="+mn-lt"/>
          <a:ea typeface="ＭＳ Ｐゴシック" charset="0"/>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89" y="1123838"/>
            <a:ext cx="221061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901951" y="864108"/>
            <a:ext cx="54864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96849" y="6356351"/>
            <a:ext cx="2057400"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pPr>
              <a:defRPr/>
            </a:pPr>
            <a:endParaRPr lang="en-US"/>
          </a:p>
        </p:txBody>
      </p:sp>
      <p:sp>
        <p:nvSpPr>
          <p:cNvPr id="5" name="Footer Placeholder 4"/>
          <p:cNvSpPr>
            <a:spLocks noGrp="1"/>
          </p:cNvSpPr>
          <p:nvPr>
            <p:ph type="ftr" sz="quarter" idx="3"/>
          </p:nvPr>
        </p:nvSpPr>
        <p:spPr>
          <a:xfrm>
            <a:off x="2901951" y="6356351"/>
            <a:ext cx="4433638"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pPr>
              <a:defRPr/>
            </a:pPr>
            <a:endParaRPr lang="en-US"/>
          </a:p>
        </p:txBody>
      </p:sp>
      <p:sp>
        <p:nvSpPr>
          <p:cNvPr id="6" name="Slide Number Placeholder 5"/>
          <p:cNvSpPr>
            <a:spLocks noGrp="1"/>
          </p:cNvSpPr>
          <p:nvPr>
            <p:ph type="sldNum" sz="quarter" idx="4"/>
          </p:nvPr>
        </p:nvSpPr>
        <p:spPr>
          <a:xfrm>
            <a:off x="7975602" y="6356351"/>
            <a:ext cx="1148195" cy="365125"/>
          </a:xfrm>
          <a:prstGeom prst="rect">
            <a:avLst/>
          </a:prstGeom>
        </p:spPr>
        <p:txBody>
          <a:bodyPr vert="horz" lIns="91440" tIns="45720" rIns="91440" bIns="45720" rtlCol="0" anchor="ctr"/>
          <a:lstStyle>
            <a:lvl1pPr algn="r">
              <a:defRPr sz="1100" b="1">
                <a:solidFill>
                  <a:schemeClr val="accent1"/>
                </a:solidFill>
              </a:defRPr>
            </a:lvl1pPr>
          </a:lstStyle>
          <a:p>
            <a:pPr>
              <a:defRPr/>
            </a:pPr>
            <a:fld id="{6AD1C288-3829-4F58-89EB-4FE2E20E9008}" type="slidenum">
              <a:rPr lang="en-US" altLang="en-US" smtClean="0"/>
              <a:pPr>
                <a:defRPr/>
              </a:pPr>
              <a:t>‹#›</a:t>
            </a:fld>
            <a:endParaRPr lang="en-US" altLang="en-US"/>
          </a:p>
        </p:txBody>
      </p:sp>
    </p:spTree>
    <p:extLst>
      <p:ext uri="{BB962C8B-B14F-4D97-AF65-F5344CB8AC3E}">
        <p14:creationId xmlns:p14="http://schemas.microsoft.com/office/powerpoint/2010/main" val="3814433883"/>
      </p:ext>
    </p:extLst>
  </p:cSld>
  <p:clrMap bg1="lt1" tx1="dk1" bg2="lt2" tx2="dk2" accent1="accent1" accent2="accent2" accent3="accent3" accent4="accent4" accent5="accent5" accent6="accent6" hlink="hlink" folHlink="folHlink"/>
  <p:sldLayoutIdLst>
    <p:sldLayoutId id="2147484030" r:id="rId1"/>
    <p:sldLayoutId id="2147484031" r:id="rId2"/>
    <p:sldLayoutId id="2147484032" r:id="rId3"/>
    <p:sldLayoutId id="2147484033" r:id="rId4"/>
    <p:sldLayoutId id="2147484034" r:id="rId5"/>
    <p:sldLayoutId id="2147484035" r:id="rId6"/>
    <p:sldLayoutId id="2147484036" r:id="rId7"/>
    <p:sldLayoutId id="2147484037" r:id="rId8"/>
    <p:sldLayoutId id="2147484038" r:id="rId9"/>
    <p:sldLayoutId id="2147484039" r:id="rId10"/>
    <p:sldLayoutId id="2147484040" r:id="rId11"/>
  </p:sldLayoutIdLst>
  <p:hf hdr="0" ftr="0"/>
  <p:txStyles>
    <p:title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chart" Target="../charts/chart5.xml"/><Relationship Id="rId1" Type="http://schemas.openxmlformats.org/officeDocument/2006/relationships/slideLayout" Target="../slideLayouts/slideLayout24.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chart" Target="../charts/chart6.xml"/><Relationship Id="rId1" Type="http://schemas.openxmlformats.org/officeDocument/2006/relationships/slideLayout" Target="../slideLayouts/slideLayout24.xml"/><Relationship Id="rId5" Type="http://schemas.openxmlformats.org/officeDocument/2006/relationships/image" Target="../media/image17.jpe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png"/><Relationship Id="rId1" Type="http://schemas.openxmlformats.org/officeDocument/2006/relationships/slideLayout" Target="../slideLayouts/slideLayout24.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3.xml"/><Relationship Id="rId7" Type="http://schemas.openxmlformats.org/officeDocument/2006/relationships/image" Target="../media/image20.gif"/><Relationship Id="rId2" Type="http://schemas.openxmlformats.org/officeDocument/2006/relationships/diagramData" Target="../diagrams/data3.xml"/><Relationship Id="rId1" Type="http://schemas.openxmlformats.org/officeDocument/2006/relationships/slideLayout" Target="../slideLayouts/slideLayout2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gif"/><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4.xml"/><Relationship Id="rId7" Type="http://schemas.openxmlformats.org/officeDocument/2006/relationships/image" Target="../media/image17.jpeg"/><Relationship Id="rId2" Type="http://schemas.openxmlformats.org/officeDocument/2006/relationships/diagramData" Target="../diagrams/data4.xml"/><Relationship Id="rId1" Type="http://schemas.openxmlformats.org/officeDocument/2006/relationships/slideLayout" Target="../slideLayouts/slideLayout2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4.xml"/><Relationship Id="rId1" Type="http://schemas.openxmlformats.org/officeDocument/2006/relationships/slideLayout" Target="../slideLayouts/slideLayout24.xml"/><Relationship Id="rId5" Type="http://schemas.openxmlformats.org/officeDocument/2006/relationships/image" Target="../media/image4.png"/><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4.xml"/><Relationship Id="rId5" Type="http://schemas.openxmlformats.org/officeDocument/2006/relationships/chart" Target="../charts/chart8.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8" Type="http://schemas.openxmlformats.org/officeDocument/2006/relationships/image" Target="../media/image20.gif"/><Relationship Id="rId13" Type="http://schemas.microsoft.com/office/2007/relationships/diagramDrawing" Target="../diagrams/drawing6.xml"/><Relationship Id="rId3" Type="http://schemas.openxmlformats.org/officeDocument/2006/relationships/diagramLayout" Target="../diagrams/layout5.xml"/><Relationship Id="rId7" Type="http://schemas.openxmlformats.org/officeDocument/2006/relationships/image" Target="../media/image21.png"/><Relationship Id="rId12" Type="http://schemas.openxmlformats.org/officeDocument/2006/relationships/diagramColors" Target="../diagrams/colors6.xml"/><Relationship Id="rId2" Type="http://schemas.openxmlformats.org/officeDocument/2006/relationships/diagramData" Target="../diagrams/data5.xml"/><Relationship Id="rId1" Type="http://schemas.openxmlformats.org/officeDocument/2006/relationships/slideLayout" Target="../slideLayouts/slideLayout24.xml"/><Relationship Id="rId6" Type="http://schemas.microsoft.com/office/2007/relationships/diagramDrawing" Target="../diagrams/drawing5.xml"/><Relationship Id="rId11" Type="http://schemas.openxmlformats.org/officeDocument/2006/relationships/diagramQuickStyle" Target="../diagrams/quickStyle6.xml"/><Relationship Id="rId5" Type="http://schemas.openxmlformats.org/officeDocument/2006/relationships/diagramColors" Target="../diagrams/colors5.xml"/><Relationship Id="rId10" Type="http://schemas.openxmlformats.org/officeDocument/2006/relationships/diagramLayout" Target="../diagrams/layout6.xml"/><Relationship Id="rId4" Type="http://schemas.openxmlformats.org/officeDocument/2006/relationships/diagramQuickStyle" Target="../diagrams/quickStyle5.xml"/><Relationship Id="rId9" Type="http://schemas.openxmlformats.org/officeDocument/2006/relationships/diagramData" Target="../diagrams/data6.xml"/><Relationship Id="rId14" Type="http://schemas.openxmlformats.org/officeDocument/2006/relationships/image" Target="../media/image4.png"/></Relationships>
</file>

<file path=ppt/slides/_rels/slide19.xml.rels><?xml version="1.0" encoding="UTF-8" standalone="yes"?>
<Relationships xmlns="http://schemas.openxmlformats.org/package/2006/relationships"><Relationship Id="rId8" Type="http://schemas.openxmlformats.org/officeDocument/2006/relationships/image" Target="../media/image20.gif"/><Relationship Id="rId13" Type="http://schemas.microsoft.com/office/2007/relationships/diagramDrawing" Target="../diagrams/drawing8.xml"/><Relationship Id="rId3" Type="http://schemas.openxmlformats.org/officeDocument/2006/relationships/diagramLayout" Target="../diagrams/layout7.xml"/><Relationship Id="rId7" Type="http://schemas.openxmlformats.org/officeDocument/2006/relationships/image" Target="../media/image21.png"/><Relationship Id="rId12" Type="http://schemas.openxmlformats.org/officeDocument/2006/relationships/diagramColors" Target="../diagrams/colors8.xml"/><Relationship Id="rId2" Type="http://schemas.openxmlformats.org/officeDocument/2006/relationships/diagramData" Target="../diagrams/data7.xml"/><Relationship Id="rId1" Type="http://schemas.openxmlformats.org/officeDocument/2006/relationships/slideLayout" Target="../slideLayouts/slideLayout24.xml"/><Relationship Id="rId6" Type="http://schemas.microsoft.com/office/2007/relationships/diagramDrawing" Target="../diagrams/drawing7.xml"/><Relationship Id="rId11" Type="http://schemas.openxmlformats.org/officeDocument/2006/relationships/diagramQuickStyle" Target="../diagrams/quickStyle8.xml"/><Relationship Id="rId5" Type="http://schemas.openxmlformats.org/officeDocument/2006/relationships/diagramColors" Target="../diagrams/colors7.xml"/><Relationship Id="rId10" Type="http://schemas.openxmlformats.org/officeDocument/2006/relationships/diagramLayout" Target="../diagrams/layout8.xml"/><Relationship Id="rId4" Type="http://schemas.openxmlformats.org/officeDocument/2006/relationships/diagramQuickStyle" Target="../diagrams/quickStyle7.xml"/><Relationship Id="rId9" Type="http://schemas.openxmlformats.org/officeDocument/2006/relationships/diagramData" Target="../diagrams/data8.xml"/><Relationship Id="rId1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9.xml"/><Relationship Id="rId7" Type="http://schemas.openxmlformats.org/officeDocument/2006/relationships/image" Target="../media/image17.jpeg"/><Relationship Id="rId2" Type="http://schemas.openxmlformats.org/officeDocument/2006/relationships/diagramData" Target="../diagrams/data9.xml"/><Relationship Id="rId1" Type="http://schemas.openxmlformats.org/officeDocument/2006/relationships/slideLayout" Target="../slideLayouts/slideLayout2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10.xml"/><Relationship Id="rId7" Type="http://schemas.openxmlformats.org/officeDocument/2006/relationships/image" Target="../media/image17.jpeg"/><Relationship Id="rId2" Type="http://schemas.openxmlformats.org/officeDocument/2006/relationships/diagramData" Target="../diagrams/data10.xml"/><Relationship Id="rId1" Type="http://schemas.openxmlformats.org/officeDocument/2006/relationships/slideLayout" Target="../slideLayouts/slideLayout24.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11.xml"/><Relationship Id="rId7" Type="http://schemas.openxmlformats.org/officeDocument/2006/relationships/image" Target="../media/image17.jpeg"/><Relationship Id="rId2" Type="http://schemas.openxmlformats.org/officeDocument/2006/relationships/diagramData" Target="../diagrams/data11.xml"/><Relationship Id="rId1" Type="http://schemas.openxmlformats.org/officeDocument/2006/relationships/slideLayout" Target="../slideLayouts/slideLayout24.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12.xml"/><Relationship Id="rId7" Type="http://schemas.openxmlformats.org/officeDocument/2006/relationships/image" Target="../media/image17.jpeg"/><Relationship Id="rId2" Type="http://schemas.openxmlformats.org/officeDocument/2006/relationships/diagramData" Target="../diagrams/data12.xml"/><Relationship Id="rId1" Type="http://schemas.openxmlformats.org/officeDocument/2006/relationships/slideLayout" Target="../slideLayouts/slideLayout24.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13.xml"/><Relationship Id="rId7" Type="http://schemas.openxmlformats.org/officeDocument/2006/relationships/image" Target="../media/image17.jpeg"/><Relationship Id="rId2" Type="http://schemas.openxmlformats.org/officeDocument/2006/relationships/diagramData" Target="../diagrams/data13.xml"/><Relationship Id="rId1" Type="http://schemas.openxmlformats.org/officeDocument/2006/relationships/slideLayout" Target="../slideLayouts/slideLayout24.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14.xml"/><Relationship Id="rId7" Type="http://schemas.openxmlformats.org/officeDocument/2006/relationships/image" Target="../media/image17.jpeg"/><Relationship Id="rId2" Type="http://schemas.openxmlformats.org/officeDocument/2006/relationships/diagramData" Target="../diagrams/data14.xml"/><Relationship Id="rId1" Type="http://schemas.openxmlformats.org/officeDocument/2006/relationships/slideLayout" Target="../slideLayouts/slideLayout24.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15.xml"/><Relationship Id="rId7" Type="http://schemas.openxmlformats.org/officeDocument/2006/relationships/image" Target="../media/image17.jpeg"/><Relationship Id="rId2" Type="http://schemas.openxmlformats.org/officeDocument/2006/relationships/diagramData" Target="../diagrams/data15.xml"/><Relationship Id="rId1" Type="http://schemas.openxmlformats.org/officeDocument/2006/relationships/slideLayout" Target="../slideLayouts/slideLayout24.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7.xml.rels><?xml version="1.0" encoding="UTF-8" standalone="yes"?>
<Relationships xmlns="http://schemas.openxmlformats.org/package/2006/relationships"><Relationship Id="rId8" Type="http://schemas.openxmlformats.org/officeDocument/2006/relationships/image" Target="../media/image20.gif"/><Relationship Id="rId3" Type="http://schemas.openxmlformats.org/officeDocument/2006/relationships/diagramLayout" Target="../diagrams/layout16.xml"/><Relationship Id="rId7" Type="http://schemas.openxmlformats.org/officeDocument/2006/relationships/image" Target="../media/image22.png"/><Relationship Id="rId2" Type="http://schemas.openxmlformats.org/officeDocument/2006/relationships/diagramData" Target="../diagrams/data16.xml"/><Relationship Id="rId1" Type="http://schemas.openxmlformats.org/officeDocument/2006/relationships/slideLayout" Target="../slideLayouts/slideLayout24.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 Id="rId9" Type="http://schemas.openxmlformats.org/officeDocument/2006/relationships/image" Target="../media/image4.png"/></Relationships>
</file>

<file path=ppt/slides/_rels/slide2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17.xml"/><Relationship Id="rId7" Type="http://schemas.openxmlformats.org/officeDocument/2006/relationships/image" Target="../media/image20.gif"/><Relationship Id="rId2" Type="http://schemas.openxmlformats.org/officeDocument/2006/relationships/diagramData" Target="../diagrams/data17.xml"/><Relationship Id="rId1" Type="http://schemas.openxmlformats.org/officeDocument/2006/relationships/slideLayout" Target="../slideLayouts/slideLayout24.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18.xml"/><Relationship Id="rId7" Type="http://schemas.openxmlformats.org/officeDocument/2006/relationships/image" Target="../media/image17.jpeg"/><Relationship Id="rId2" Type="http://schemas.openxmlformats.org/officeDocument/2006/relationships/diagramData" Target="../diagrams/data18.xml"/><Relationship Id="rId1" Type="http://schemas.openxmlformats.org/officeDocument/2006/relationships/slideLayout" Target="../slideLayouts/slideLayout24.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emf"/><Relationship Id="rId3" Type="http://schemas.openxmlformats.org/officeDocument/2006/relationships/image" Target="../media/image7.png"/><Relationship Id="rId7" Type="http://schemas.openxmlformats.org/officeDocument/2006/relationships/image" Target="../media/image10.jpg"/><Relationship Id="rId12" Type="http://schemas.openxmlformats.org/officeDocument/2006/relationships/image" Target="../media/image15.emf"/><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9.jpg"/><Relationship Id="rId11" Type="http://schemas.openxmlformats.org/officeDocument/2006/relationships/image" Target="../media/image14.emf"/><Relationship Id="rId5" Type="http://schemas.openxmlformats.org/officeDocument/2006/relationships/hyperlink" Target="https://www.palgrave.com/page/detail/economic-development-from-the-state-and-local-perspective-david-j-robinson/?isb=9781137320674" TargetMode="External"/><Relationship Id="rId15" Type="http://schemas.openxmlformats.org/officeDocument/2006/relationships/image" Target="../media/image4.png"/><Relationship Id="rId10" Type="http://schemas.openxmlformats.org/officeDocument/2006/relationships/image" Target="../media/image13.jpeg"/><Relationship Id="rId4" Type="http://schemas.openxmlformats.org/officeDocument/2006/relationships/image" Target="../media/image8.emf"/><Relationship Id="rId9" Type="http://schemas.openxmlformats.org/officeDocument/2006/relationships/image" Target="../media/image12.png"/><Relationship Id="rId14" Type="http://schemas.openxmlformats.org/officeDocument/2006/relationships/image" Target="../media/image17.jpeg"/></Relationships>
</file>

<file path=ppt/slides/_rels/slide3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19.xml"/><Relationship Id="rId7" Type="http://schemas.openxmlformats.org/officeDocument/2006/relationships/image" Target="../media/image17.jpeg"/><Relationship Id="rId2" Type="http://schemas.openxmlformats.org/officeDocument/2006/relationships/diagramData" Target="../diagrams/data19.xml"/><Relationship Id="rId1" Type="http://schemas.openxmlformats.org/officeDocument/2006/relationships/slideLayout" Target="../slideLayouts/slideLayout24.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20.xml"/><Relationship Id="rId7" Type="http://schemas.openxmlformats.org/officeDocument/2006/relationships/image" Target="../media/image17.jpeg"/><Relationship Id="rId2" Type="http://schemas.openxmlformats.org/officeDocument/2006/relationships/diagramData" Target="../diagrams/data20.xml"/><Relationship Id="rId1" Type="http://schemas.openxmlformats.org/officeDocument/2006/relationships/slideLayout" Target="../slideLayouts/slideLayout24.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21.xml"/><Relationship Id="rId7" Type="http://schemas.openxmlformats.org/officeDocument/2006/relationships/image" Target="../media/image17.jpeg"/><Relationship Id="rId2" Type="http://schemas.openxmlformats.org/officeDocument/2006/relationships/diagramData" Target="../diagrams/data21.xml"/><Relationship Id="rId1" Type="http://schemas.openxmlformats.org/officeDocument/2006/relationships/slideLayout" Target="../slideLayouts/slideLayout24.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3.xml.rels><?xml version="1.0" encoding="UTF-8" standalone="yes"?>
<Relationships xmlns="http://schemas.openxmlformats.org/package/2006/relationships"><Relationship Id="rId8" Type="http://schemas.openxmlformats.org/officeDocument/2006/relationships/image" Target="../media/image20.gif"/><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 Id="rId9" Type="http://schemas.openxmlformats.org/officeDocument/2006/relationships/image" Target="../media/image4.png"/></Relationships>
</file>

<file path=ppt/slides/_rels/slide3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23.xml"/><Relationship Id="rId7" Type="http://schemas.openxmlformats.org/officeDocument/2006/relationships/image" Target="../media/image17.jpeg"/><Relationship Id="rId2" Type="http://schemas.openxmlformats.org/officeDocument/2006/relationships/diagramData" Target="../diagrams/data23.xml"/><Relationship Id="rId1" Type="http://schemas.openxmlformats.org/officeDocument/2006/relationships/slideLayout" Target="../slideLayouts/slideLayout24.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diagramLayout" Target="../diagrams/layout24.xml"/><Relationship Id="rId7" Type="http://schemas.openxmlformats.org/officeDocument/2006/relationships/image" Target="../media/image4.png"/><Relationship Id="rId2" Type="http://schemas.openxmlformats.org/officeDocument/2006/relationships/diagramData" Target="../diagrams/data24.xml"/><Relationship Id="rId1" Type="http://schemas.openxmlformats.org/officeDocument/2006/relationships/slideLayout" Target="../slideLayouts/slideLayout24.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36.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diagramLayout" Target="../diagrams/layout25.xml"/><Relationship Id="rId7" Type="http://schemas.openxmlformats.org/officeDocument/2006/relationships/image" Target="../media/image4.png"/><Relationship Id="rId2" Type="http://schemas.openxmlformats.org/officeDocument/2006/relationships/diagramData" Target="../diagrams/data25.xml"/><Relationship Id="rId1" Type="http://schemas.openxmlformats.org/officeDocument/2006/relationships/slideLayout" Target="../slideLayouts/slideLayout24.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37.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diagramLayout" Target="../diagrams/layout26.xml"/><Relationship Id="rId7" Type="http://schemas.openxmlformats.org/officeDocument/2006/relationships/image" Target="../media/image4.png"/><Relationship Id="rId2" Type="http://schemas.openxmlformats.org/officeDocument/2006/relationships/diagramData" Target="../diagrams/data26.xml"/><Relationship Id="rId1" Type="http://schemas.openxmlformats.org/officeDocument/2006/relationships/slideLayout" Target="../slideLayouts/slideLayout24.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3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27.xml"/><Relationship Id="rId7" Type="http://schemas.openxmlformats.org/officeDocument/2006/relationships/image" Target="../media/image17.jpeg"/><Relationship Id="rId2" Type="http://schemas.openxmlformats.org/officeDocument/2006/relationships/diagramData" Target="../diagrams/data27.xml"/><Relationship Id="rId1" Type="http://schemas.openxmlformats.org/officeDocument/2006/relationships/slideLayout" Target="../slideLayouts/slideLayout24.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image" Target="../media/image4.png"/><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17.jpeg"/><Relationship Id="rId2" Type="http://schemas.openxmlformats.org/officeDocument/2006/relationships/diagramData" Target="../diagrams/data1.xml"/><Relationship Id="rId1" Type="http://schemas.openxmlformats.org/officeDocument/2006/relationships/slideLayout" Target="../slideLayouts/slideLayout24.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chart" Target="../charts/char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eg"/><Relationship Id="rId1" Type="http://schemas.openxmlformats.org/officeDocument/2006/relationships/slideLayout" Target="../slideLayouts/slideLayout24.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3.xml"/><Relationship Id="rId1" Type="http://schemas.openxmlformats.org/officeDocument/2006/relationships/slideLayout" Target="../slideLayouts/slideLayout24.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4.xml"/><Relationship Id="rId5" Type="http://schemas.openxmlformats.org/officeDocument/2006/relationships/chart" Target="../charts/chart4.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70AD2B3-D7CD-4A41-A8EF-0D3F75EA5C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Image result for buckeye hills economic development logo">
            <a:extLst>
              <a:ext uri="{FF2B5EF4-FFF2-40B4-BE49-F238E27FC236}">
                <a16:creationId xmlns:a16="http://schemas.microsoft.com/office/drawing/2014/main" id="{9F52C569-2E06-4010-A26D-921DBE9A7FD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63474" y="1082155"/>
            <a:ext cx="2261839" cy="22618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icture containing drawing&#10;&#10;Description automatically generated">
            <a:extLst>
              <a:ext uri="{FF2B5EF4-FFF2-40B4-BE49-F238E27FC236}">
                <a16:creationId xmlns:a16="http://schemas.microsoft.com/office/drawing/2014/main" id="{47AF98C3-1A3B-42E0-A73A-6C1BC26ABD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100" y="3504861"/>
            <a:ext cx="2269213" cy="896338"/>
          </a:xfrm>
          <a:prstGeom prst="rect">
            <a:avLst/>
          </a:prstGeom>
        </p:spPr>
      </p:pic>
      <p:sp>
        <p:nvSpPr>
          <p:cNvPr id="14" name="Rectangle 13">
            <a:extLst>
              <a:ext uri="{FF2B5EF4-FFF2-40B4-BE49-F238E27FC236}">
                <a16:creationId xmlns:a16="http://schemas.microsoft.com/office/drawing/2014/main" id="{FFE73CB6-C3D9-4CA8-8EF7-4E6B394802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56781" y="758952"/>
            <a:ext cx="444994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F53726C-30CC-41C5-988F-D720BD773BE0}"/>
              </a:ext>
            </a:extLst>
          </p:cNvPr>
          <p:cNvSpPr>
            <a:spLocks noGrp="1"/>
          </p:cNvSpPr>
          <p:nvPr>
            <p:ph type="ctrTitle"/>
          </p:nvPr>
        </p:nvSpPr>
        <p:spPr>
          <a:xfrm>
            <a:off x="3018183" y="1298448"/>
            <a:ext cx="3893574" cy="3255264"/>
          </a:xfrm>
        </p:spPr>
        <p:txBody>
          <a:bodyPr>
            <a:normAutofit/>
          </a:bodyPr>
          <a:lstStyle/>
          <a:p>
            <a:r>
              <a:rPr lang="en-US" dirty="0"/>
              <a:t>COVID 19 Economic Recovery Strategy</a:t>
            </a:r>
          </a:p>
        </p:txBody>
      </p:sp>
      <p:sp>
        <p:nvSpPr>
          <p:cNvPr id="3" name="Subtitle 2">
            <a:extLst>
              <a:ext uri="{FF2B5EF4-FFF2-40B4-BE49-F238E27FC236}">
                <a16:creationId xmlns:a16="http://schemas.microsoft.com/office/drawing/2014/main" id="{D3B9B19C-959E-49F6-8F63-776874237394}"/>
              </a:ext>
            </a:extLst>
          </p:cNvPr>
          <p:cNvSpPr>
            <a:spLocks noGrp="1"/>
          </p:cNvSpPr>
          <p:nvPr>
            <p:ph type="subTitle" idx="1"/>
          </p:nvPr>
        </p:nvSpPr>
        <p:spPr>
          <a:xfrm>
            <a:off x="3040808" y="4670246"/>
            <a:ext cx="3893575" cy="914400"/>
          </a:xfrm>
        </p:spPr>
        <p:txBody>
          <a:bodyPr>
            <a:normAutofit/>
          </a:bodyPr>
          <a:lstStyle/>
          <a:p>
            <a:r>
              <a:rPr lang="en-US" dirty="0"/>
              <a:t>The Montrose Group, LLC</a:t>
            </a:r>
          </a:p>
        </p:txBody>
      </p:sp>
      <p:sp>
        <p:nvSpPr>
          <p:cNvPr id="16" name="Rectangle 15">
            <a:extLst>
              <a:ext uri="{FF2B5EF4-FFF2-40B4-BE49-F238E27FC236}">
                <a16:creationId xmlns:a16="http://schemas.microsoft.com/office/drawing/2014/main" id="{EA75504B-408C-4C25-A00D-F02208A82E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27374" y="758952"/>
            <a:ext cx="1822560"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Date Placeholder 4">
            <a:extLst>
              <a:ext uri="{FF2B5EF4-FFF2-40B4-BE49-F238E27FC236}">
                <a16:creationId xmlns:a16="http://schemas.microsoft.com/office/drawing/2014/main" id="{5A9C5056-6859-4CE7-84B4-69F519783C71}"/>
              </a:ext>
            </a:extLst>
          </p:cNvPr>
          <p:cNvSpPr>
            <a:spLocks noGrp="1"/>
          </p:cNvSpPr>
          <p:nvPr>
            <p:ph type="dt" sz="half" idx="10"/>
          </p:nvPr>
        </p:nvSpPr>
        <p:spPr>
          <a:xfrm>
            <a:off x="20204" y="6437736"/>
            <a:ext cx="2057400" cy="365125"/>
          </a:xfrm>
        </p:spPr>
        <p:txBody>
          <a:bodyPr>
            <a:normAutofit/>
          </a:bodyPr>
          <a:lstStyle/>
          <a:p>
            <a:pPr>
              <a:spcAft>
                <a:spcPts val="600"/>
              </a:spcAft>
              <a:defRPr/>
            </a:pPr>
            <a:r>
              <a:rPr lang="en-US" dirty="0"/>
              <a:t>5/29/20</a:t>
            </a:r>
          </a:p>
        </p:txBody>
      </p:sp>
      <p:sp>
        <p:nvSpPr>
          <p:cNvPr id="7" name="Slide Number Placeholder 6">
            <a:extLst>
              <a:ext uri="{FF2B5EF4-FFF2-40B4-BE49-F238E27FC236}">
                <a16:creationId xmlns:a16="http://schemas.microsoft.com/office/drawing/2014/main" id="{A87371AA-53AD-4561-AB37-56E3B35E8B4F}"/>
              </a:ext>
            </a:extLst>
          </p:cNvPr>
          <p:cNvSpPr>
            <a:spLocks noGrp="1"/>
          </p:cNvSpPr>
          <p:nvPr>
            <p:ph type="sldNum" sz="quarter" idx="12"/>
          </p:nvPr>
        </p:nvSpPr>
        <p:spPr>
          <a:xfrm>
            <a:off x="7975601" y="6356350"/>
            <a:ext cx="1148195" cy="365125"/>
          </a:xfrm>
        </p:spPr>
        <p:txBody>
          <a:bodyPr>
            <a:normAutofit/>
          </a:bodyPr>
          <a:lstStyle/>
          <a:p>
            <a:pPr>
              <a:spcAft>
                <a:spcPts val="600"/>
              </a:spcAft>
              <a:defRPr/>
            </a:pPr>
            <a:fld id="{638CF5C0-EF7F-4130-BCA7-EFBD0CBAA72C}" type="slidenum">
              <a:rPr lang="en-US" altLang="en-US" smtClean="0"/>
              <a:pPr>
                <a:spcAft>
                  <a:spcPts val="600"/>
                </a:spcAft>
                <a:defRPr/>
              </a:pPr>
              <a:t>1</a:t>
            </a:fld>
            <a:endParaRPr lang="en-US" altLang="en-US"/>
          </a:p>
        </p:txBody>
      </p:sp>
    </p:spTree>
    <p:extLst>
      <p:ext uri="{BB962C8B-B14F-4D97-AF65-F5344CB8AC3E}">
        <p14:creationId xmlns:p14="http://schemas.microsoft.com/office/powerpoint/2010/main" val="2426725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566E947-FB18-4E34-92A1-7AE6603498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E1FB687-F018-4798-90C8-38F1111E1A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03665" y="1701120"/>
            <a:ext cx="1741251" cy="85725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649F55D-31AE-475A-AD13-85CC0745DCF9}"/>
              </a:ext>
            </a:extLst>
          </p:cNvPr>
          <p:cNvSpPr>
            <a:spLocks noGrp="1"/>
          </p:cNvSpPr>
          <p:nvPr>
            <p:ph type="title"/>
          </p:nvPr>
        </p:nvSpPr>
        <p:spPr>
          <a:xfrm>
            <a:off x="481250" y="5257630"/>
            <a:ext cx="8181500" cy="1021405"/>
          </a:xfrm>
        </p:spPr>
        <p:txBody>
          <a:bodyPr>
            <a:normAutofit/>
          </a:bodyPr>
          <a:lstStyle/>
          <a:p>
            <a:pPr algn="ctr"/>
            <a:r>
              <a:rPr lang="en-US" sz="3200" b="1" dirty="0"/>
              <a:t>Montrose Group COVID 19 Economic Recovery Strategy</a:t>
            </a:r>
            <a:endParaRPr lang="en-US" dirty="0"/>
          </a:p>
        </p:txBody>
      </p:sp>
      <p:sp>
        <p:nvSpPr>
          <p:cNvPr id="15" name="Rectangle 14">
            <a:extLst>
              <a:ext uri="{FF2B5EF4-FFF2-40B4-BE49-F238E27FC236}">
                <a16:creationId xmlns:a16="http://schemas.microsoft.com/office/drawing/2014/main" id="{99BAA161-AE24-467D-9AE2-A99E23CD71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382267" y="-4094231"/>
            <a:ext cx="384048" cy="8572509"/>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a:extLst>
              <a:ext uri="{FF2B5EF4-FFF2-40B4-BE49-F238E27FC236}">
                <a16:creationId xmlns:a16="http://schemas.microsoft.com/office/drawing/2014/main" id="{E18AA421-8FFA-412E-8AF9-E8C66D8BEAA3}"/>
              </a:ext>
            </a:extLst>
          </p:cNvPr>
          <p:cNvSpPr>
            <a:spLocks noGrp="1"/>
          </p:cNvSpPr>
          <p:nvPr>
            <p:ph type="dt" sz="half" idx="10"/>
          </p:nvPr>
        </p:nvSpPr>
        <p:spPr>
          <a:xfrm>
            <a:off x="6306888" y="6356350"/>
            <a:ext cx="2312357" cy="365125"/>
          </a:xfrm>
        </p:spPr>
        <p:txBody>
          <a:bodyPr>
            <a:normAutofit/>
          </a:bodyPr>
          <a:lstStyle/>
          <a:p>
            <a:pPr algn="r">
              <a:defRPr/>
            </a:pPr>
            <a:endParaRPr lang="en-US">
              <a:solidFill>
                <a:srgbClr val="FFFFFF"/>
              </a:solidFill>
            </a:endParaRPr>
          </a:p>
        </p:txBody>
      </p:sp>
      <p:sp>
        <p:nvSpPr>
          <p:cNvPr id="5" name="Slide Number Placeholder 4">
            <a:extLst>
              <a:ext uri="{FF2B5EF4-FFF2-40B4-BE49-F238E27FC236}">
                <a16:creationId xmlns:a16="http://schemas.microsoft.com/office/drawing/2014/main" id="{65D252D4-1C52-46CE-A86A-2BD80AC2BB19}"/>
              </a:ext>
            </a:extLst>
          </p:cNvPr>
          <p:cNvSpPr>
            <a:spLocks noGrp="1"/>
          </p:cNvSpPr>
          <p:nvPr>
            <p:ph type="sldNum" sz="quarter" idx="12"/>
          </p:nvPr>
        </p:nvSpPr>
        <p:spPr>
          <a:xfrm>
            <a:off x="8710835" y="6356350"/>
            <a:ext cx="412961" cy="365125"/>
          </a:xfrm>
        </p:spPr>
        <p:txBody>
          <a:bodyPr>
            <a:normAutofit/>
          </a:bodyPr>
          <a:lstStyle/>
          <a:p>
            <a:pPr>
              <a:spcAft>
                <a:spcPts val="600"/>
              </a:spcAft>
              <a:defRPr/>
            </a:pPr>
            <a:fld id="{E0968DDA-09F0-48E9-805D-767D302CC958}" type="slidenum">
              <a:rPr lang="en-US" altLang="en-US" smtClean="0"/>
              <a:pPr>
                <a:spcAft>
                  <a:spcPts val="600"/>
                </a:spcAft>
                <a:defRPr/>
              </a:pPr>
              <a:t>10</a:t>
            </a:fld>
            <a:endParaRPr lang="en-US" altLang="en-US"/>
          </a:p>
        </p:txBody>
      </p:sp>
      <p:graphicFrame>
        <p:nvGraphicFramePr>
          <p:cNvPr id="6" name="Content Placeholder 7">
            <a:extLst>
              <a:ext uri="{FF2B5EF4-FFF2-40B4-BE49-F238E27FC236}">
                <a16:creationId xmlns:a16="http://schemas.microsoft.com/office/drawing/2014/main" id="{BD3EBDA8-32E5-4312-9A50-633E9F0741AD}"/>
              </a:ext>
            </a:extLst>
          </p:cNvPr>
          <p:cNvGraphicFramePr>
            <a:graphicFrameLocks noGrp="1"/>
          </p:cNvGraphicFramePr>
          <p:nvPr>
            <p:ph idx="1"/>
            <p:extLst>
              <p:ext uri="{D42A27DB-BD31-4B8C-83A1-F6EECF244321}">
                <p14:modId xmlns:p14="http://schemas.microsoft.com/office/powerpoint/2010/main" val="2117871583"/>
              </p:ext>
            </p:extLst>
          </p:nvPr>
        </p:nvGraphicFramePr>
        <p:xfrm>
          <a:off x="527045" y="1350909"/>
          <a:ext cx="8089909" cy="3444105"/>
        </p:xfrm>
        <a:graphic>
          <a:graphicData uri="http://schemas.openxmlformats.org/drawingml/2006/chart">
            <c:chart xmlns:c="http://schemas.openxmlformats.org/drawingml/2006/chart" xmlns:r="http://schemas.openxmlformats.org/officeDocument/2006/relationships" r:id="rId2"/>
          </a:graphicData>
        </a:graphic>
      </p:graphicFrame>
      <p:pic>
        <p:nvPicPr>
          <p:cNvPr id="10" name="Picture 9" descr="A picture containing drawing&#10;&#10;Description automatically generated">
            <a:extLst>
              <a:ext uri="{FF2B5EF4-FFF2-40B4-BE49-F238E27FC236}">
                <a16:creationId xmlns:a16="http://schemas.microsoft.com/office/drawing/2014/main" id="{6EA22C9C-BEA2-4C09-9A27-FB1335FD58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524929"/>
            <a:ext cx="1581913" cy="685800"/>
          </a:xfrm>
          <a:prstGeom prst="rect">
            <a:avLst/>
          </a:prstGeom>
        </p:spPr>
      </p:pic>
      <p:pic>
        <p:nvPicPr>
          <p:cNvPr id="12" name="Picture 2" descr="Image result for buckeye hills economic development logo">
            <a:extLst>
              <a:ext uri="{FF2B5EF4-FFF2-40B4-BE49-F238E27FC236}">
                <a16:creationId xmlns:a16="http://schemas.microsoft.com/office/drawing/2014/main" id="{14B95117-E482-418D-AE83-FB971D50B9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036" y="524228"/>
            <a:ext cx="619125" cy="619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4525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95027-FDF9-4C39-8C14-FF41AB8FAB21}"/>
              </a:ext>
            </a:extLst>
          </p:cNvPr>
          <p:cNvSpPr>
            <a:spLocks noGrp="1"/>
          </p:cNvSpPr>
          <p:nvPr>
            <p:ph type="title"/>
          </p:nvPr>
        </p:nvSpPr>
        <p:spPr>
          <a:xfrm>
            <a:off x="189689" y="1123837"/>
            <a:ext cx="2210611" cy="4601183"/>
          </a:xfrm>
        </p:spPr>
        <p:txBody>
          <a:bodyPr>
            <a:normAutofit/>
          </a:bodyPr>
          <a:lstStyle/>
          <a:p>
            <a:r>
              <a:rPr lang="en-US" sz="3600" b="1" dirty="0"/>
              <a:t>Montrose Group COVID 19 Economic Recovery Strategy</a:t>
            </a:r>
            <a:endParaRPr lang="en-US" dirty="0"/>
          </a:p>
        </p:txBody>
      </p:sp>
      <p:graphicFrame>
        <p:nvGraphicFramePr>
          <p:cNvPr id="11" name="Content Placeholder 10">
            <a:extLst>
              <a:ext uri="{FF2B5EF4-FFF2-40B4-BE49-F238E27FC236}">
                <a16:creationId xmlns:a16="http://schemas.microsoft.com/office/drawing/2014/main" id="{A2BBF976-D841-4606-B784-8A630540C4D7}"/>
              </a:ext>
            </a:extLst>
          </p:cNvPr>
          <p:cNvGraphicFramePr>
            <a:graphicFrameLocks noGrp="1"/>
          </p:cNvGraphicFramePr>
          <p:nvPr>
            <p:ph idx="1"/>
            <p:extLst>
              <p:ext uri="{D42A27DB-BD31-4B8C-83A1-F6EECF244321}">
                <p14:modId xmlns:p14="http://schemas.microsoft.com/office/powerpoint/2010/main" val="2446636100"/>
              </p:ext>
            </p:extLst>
          </p:nvPr>
        </p:nvGraphicFramePr>
        <p:xfrm>
          <a:off x="2901950" y="2362200"/>
          <a:ext cx="5723950" cy="3622675"/>
        </p:xfrm>
        <a:graphic>
          <a:graphicData uri="http://schemas.openxmlformats.org/drawingml/2006/chart">
            <c:chart xmlns:c="http://schemas.openxmlformats.org/drawingml/2006/chart" xmlns:r="http://schemas.openxmlformats.org/officeDocument/2006/relationships" r:id="rId2"/>
          </a:graphicData>
        </a:graphic>
      </p:graphicFrame>
      <p:pic>
        <p:nvPicPr>
          <p:cNvPr id="10242" name="Picture 2">
            <a:extLst>
              <a:ext uri="{FF2B5EF4-FFF2-40B4-BE49-F238E27FC236}">
                <a16:creationId xmlns:a16="http://schemas.microsoft.com/office/drawing/2014/main" id="{93309490-8674-4D4F-A01F-361BCE05C66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72000" y="762000"/>
            <a:ext cx="2606040" cy="1824227"/>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EA9574BE-9166-46D9-8D50-79255939149E}"/>
              </a:ext>
            </a:extLst>
          </p:cNvPr>
          <p:cNvSpPr>
            <a:spLocks noGrp="1"/>
          </p:cNvSpPr>
          <p:nvPr>
            <p:ph type="dt" sz="half" idx="10"/>
          </p:nvPr>
        </p:nvSpPr>
        <p:spPr>
          <a:xfrm>
            <a:off x="196848" y="6356350"/>
            <a:ext cx="2057400" cy="365125"/>
          </a:xfrm>
        </p:spPr>
        <p:txBody>
          <a:bodyPr>
            <a:normAutofit/>
          </a:bodyPr>
          <a:lstStyle/>
          <a:p>
            <a:pPr>
              <a:defRPr/>
            </a:pPr>
            <a:r>
              <a:rPr lang="en-US" dirty="0"/>
              <a:t>5/29/20</a:t>
            </a:r>
          </a:p>
        </p:txBody>
      </p:sp>
      <p:sp>
        <p:nvSpPr>
          <p:cNvPr id="5" name="Slide Number Placeholder 4">
            <a:extLst>
              <a:ext uri="{FF2B5EF4-FFF2-40B4-BE49-F238E27FC236}">
                <a16:creationId xmlns:a16="http://schemas.microsoft.com/office/drawing/2014/main" id="{D51B1ADA-E2BC-4C37-939C-BF726E655CED}"/>
              </a:ext>
            </a:extLst>
          </p:cNvPr>
          <p:cNvSpPr>
            <a:spLocks noGrp="1"/>
          </p:cNvSpPr>
          <p:nvPr>
            <p:ph type="sldNum" sz="quarter" idx="12"/>
          </p:nvPr>
        </p:nvSpPr>
        <p:spPr>
          <a:xfrm>
            <a:off x="7975601" y="6356350"/>
            <a:ext cx="1148195" cy="365125"/>
          </a:xfrm>
        </p:spPr>
        <p:txBody>
          <a:bodyPr>
            <a:normAutofit/>
          </a:bodyPr>
          <a:lstStyle/>
          <a:p>
            <a:pPr>
              <a:spcAft>
                <a:spcPts val="600"/>
              </a:spcAft>
              <a:defRPr/>
            </a:pPr>
            <a:fld id="{E0968DDA-09F0-48E9-805D-767D302CC958}" type="slidenum">
              <a:rPr lang="en-US" altLang="en-US" smtClean="0"/>
              <a:pPr>
                <a:spcAft>
                  <a:spcPts val="600"/>
                </a:spcAft>
                <a:defRPr/>
              </a:pPr>
              <a:t>11</a:t>
            </a:fld>
            <a:endParaRPr lang="en-US" altLang="en-US"/>
          </a:p>
        </p:txBody>
      </p:sp>
      <p:pic>
        <p:nvPicPr>
          <p:cNvPr id="13" name="Picture 2" descr="Image result for buckeye hills economic development logo">
            <a:extLst>
              <a:ext uri="{FF2B5EF4-FFF2-40B4-BE49-F238E27FC236}">
                <a16:creationId xmlns:a16="http://schemas.microsoft.com/office/drawing/2014/main" id="{8081FBAD-3AB7-48D2-8BF9-72B23752E5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76200"/>
            <a:ext cx="619125" cy="6191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A picture containing drawing&#10;&#10;Description automatically generated">
            <a:extLst>
              <a:ext uri="{FF2B5EF4-FFF2-40B4-BE49-F238E27FC236}">
                <a16:creationId xmlns:a16="http://schemas.microsoft.com/office/drawing/2014/main" id="{8686CAA5-8C8D-43E5-9995-EA69D0B06B6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91400" y="76200"/>
            <a:ext cx="1581913" cy="685800"/>
          </a:xfrm>
          <a:prstGeom prst="rect">
            <a:avLst/>
          </a:prstGeom>
        </p:spPr>
      </p:pic>
    </p:spTree>
    <p:extLst>
      <p:ext uri="{BB962C8B-B14F-4D97-AF65-F5344CB8AC3E}">
        <p14:creationId xmlns:p14="http://schemas.microsoft.com/office/powerpoint/2010/main" val="19854010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FC25D-8016-4C4A-AF4D-393A5FC0593C}"/>
              </a:ext>
            </a:extLst>
          </p:cNvPr>
          <p:cNvSpPr>
            <a:spLocks noGrp="1"/>
          </p:cNvSpPr>
          <p:nvPr>
            <p:ph type="title"/>
          </p:nvPr>
        </p:nvSpPr>
        <p:spPr/>
        <p:txBody>
          <a:bodyPr/>
          <a:lstStyle/>
          <a:p>
            <a:r>
              <a:rPr lang="en-US" sz="3600" b="1" dirty="0"/>
              <a:t>Montrose Group COVID 19 Economic Recovery Strategy</a:t>
            </a:r>
            <a:endParaRPr lang="en-US" dirty="0"/>
          </a:p>
        </p:txBody>
      </p:sp>
      <p:sp>
        <p:nvSpPr>
          <p:cNvPr id="4" name="Date Placeholder 3">
            <a:extLst>
              <a:ext uri="{FF2B5EF4-FFF2-40B4-BE49-F238E27FC236}">
                <a16:creationId xmlns:a16="http://schemas.microsoft.com/office/drawing/2014/main" id="{BFD993E6-DE06-4192-BADC-2C42E1FAA3D1}"/>
              </a:ext>
            </a:extLst>
          </p:cNvPr>
          <p:cNvSpPr>
            <a:spLocks noGrp="1"/>
          </p:cNvSpPr>
          <p:nvPr>
            <p:ph type="dt" sz="half" idx="10"/>
          </p:nvPr>
        </p:nvSpPr>
        <p:spPr/>
        <p:txBody>
          <a:bodyPr/>
          <a:lstStyle/>
          <a:p>
            <a:pPr>
              <a:defRPr/>
            </a:pPr>
            <a:r>
              <a:rPr lang="en-US" dirty="0"/>
              <a:t>5/29/20</a:t>
            </a:r>
          </a:p>
        </p:txBody>
      </p:sp>
      <p:sp>
        <p:nvSpPr>
          <p:cNvPr id="5" name="Slide Number Placeholder 4">
            <a:extLst>
              <a:ext uri="{FF2B5EF4-FFF2-40B4-BE49-F238E27FC236}">
                <a16:creationId xmlns:a16="http://schemas.microsoft.com/office/drawing/2014/main" id="{5D79ABBD-2253-4261-B095-6D2AFCFA5249}"/>
              </a:ext>
            </a:extLst>
          </p:cNvPr>
          <p:cNvSpPr>
            <a:spLocks noGrp="1"/>
          </p:cNvSpPr>
          <p:nvPr>
            <p:ph type="sldNum" sz="quarter" idx="12"/>
          </p:nvPr>
        </p:nvSpPr>
        <p:spPr/>
        <p:txBody>
          <a:bodyPr/>
          <a:lstStyle/>
          <a:p>
            <a:pPr>
              <a:defRPr/>
            </a:pPr>
            <a:fld id="{E0968DDA-09F0-48E9-805D-767D302CC958}" type="slidenum">
              <a:rPr lang="en-US" altLang="en-US" smtClean="0"/>
              <a:pPr>
                <a:defRPr/>
              </a:pPr>
              <a:t>12</a:t>
            </a:fld>
            <a:endParaRPr lang="en-US" altLang="en-US"/>
          </a:p>
        </p:txBody>
      </p:sp>
      <p:pic>
        <p:nvPicPr>
          <p:cNvPr id="6" name="Picture 2">
            <a:extLst>
              <a:ext uri="{FF2B5EF4-FFF2-40B4-BE49-F238E27FC236}">
                <a16:creationId xmlns:a16="http://schemas.microsoft.com/office/drawing/2014/main" id="{D46976EB-345E-491C-8D24-1F1CCB6552E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72000" y="211724"/>
            <a:ext cx="2606040" cy="182422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7" name="Content Placeholder 26">
            <a:extLst>
              <a:ext uri="{FF2B5EF4-FFF2-40B4-BE49-F238E27FC236}">
                <a16:creationId xmlns:a16="http://schemas.microsoft.com/office/drawing/2014/main" id="{6FAFB038-66CB-4A39-AE7C-3A101CCD5330}"/>
              </a:ext>
            </a:extLst>
          </p:cNvPr>
          <p:cNvGraphicFramePr>
            <a:graphicFrameLocks noGrp="1"/>
          </p:cNvGraphicFramePr>
          <p:nvPr>
            <p:ph idx="1"/>
            <p:extLst>
              <p:ext uri="{D42A27DB-BD31-4B8C-83A1-F6EECF244321}">
                <p14:modId xmlns:p14="http://schemas.microsoft.com/office/powerpoint/2010/main" val="2679064515"/>
              </p:ext>
            </p:extLst>
          </p:nvPr>
        </p:nvGraphicFramePr>
        <p:xfrm>
          <a:off x="2743200" y="2209800"/>
          <a:ext cx="5943600" cy="4436477"/>
        </p:xfrm>
        <a:graphic>
          <a:graphicData uri="http://schemas.openxmlformats.org/drawingml/2006/table">
            <a:tbl>
              <a:tblPr/>
              <a:tblGrid>
                <a:gridCol w="2720183">
                  <a:extLst>
                    <a:ext uri="{9D8B030D-6E8A-4147-A177-3AD203B41FA5}">
                      <a16:colId xmlns:a16="http://schemas.microsoft.com/office/drawing/2014/main" val="212257406"/>
                    </a:ext>
                  </a:extLst>
                </a:gridCol>
                <a:gridCol w="1020069">
                  <a:extLst>
                    <a:ext uri="{9D8B030D-6E8A-4147-A177-3AD203B41FA5}">
                      <a16:colId xmlns:a16="http://schemas.microsoft.com/office/drawing/2014/main" val="3730294558"/>
                    </a:ext>
                  </a:extLst>
                </a:gridCol>
                <a:gridCol w="1047270">
                  <a:extLst>
                    <a:ext uri="{9D8B030D-6E8A-4147-A177-3AD203B41FA5}">
                      <a16:colId xmlns:a16="http://schemas.microsoft.com/office/drawing/2014/main" val="1000102403"/>
                    </a:ext>
                  </a:extLst>
                </a:gridCol>
                <a:gridCol w="1156078">
                  <a:extLst>
                    <a:ext uri="{9D8B030D-6E8A-4147-A177-3AD203B41FA5}">
                      <a16:colId xmlns:a16="http://schemas.microsoft.com/office/drawing/2014/main" val="2799163418"/>
                    </a:ext>
                  </a:extLst>
                </a:gridCol>
              </a:tblGrid>
              <a:tr h="700037">
                <a:tc>
                  <a:txBody>
                    <a:bodyPr/>
                    <a:lstStyle/>
                    <a:p>
                      <a:pPr algn="l" fontAlgn="b"/>
                      <a:r>
                        <a:rPr lang="en-US" sz="1600" b="0" i="0" u="none" strike="noStrike">
                          <a:solidFill>
                            <a:srgbClr val="000000"/>
                          </a:solidFill>
                          <a:effectLst/>
                          <a:latin typeface="Calibri" panose="020F0502020204030204" pitchFamily="34" charset="0"/>
                        </a:rPr>
                        <a:t>Demographic Fact</a:t>
                      </a:r>
                    </a:p>
                  </a:txBody>
                  <a:tcPr marL="6277" marR="6277" marT="6277" marB="0" anchor="b">
                    <a:lnL>
                      <a:noFill/>
                    </a:lnL>
                    <a:lnR>
                      <a:noFill/>
                    </a:lnR>
                    <a:lnT>
                      <a:noFill/>
                    </a:lnT>
                    <a:lnB>
                      <a:noFill/>
                    </a:lnB>
                  </a:tcPr>
                </a:tc>
                <a:tc>
                  <a:txBody>
                    <a:bodyPr/>
                    <a:lstStyle/>
                    <a:p>
                      <a:pPr algn="l" fontAlgn="b"/>
                      <a:r>
                        <a:rPr lang="en-US" sz="1600" b="0" i="0" u="none" strike="noStrike">
                          <a:solidFill>
                            <a:srgbClr val="000000"/>
                          </a:solidFill>
                          <a:effectLst/>
                          <a:latin typeface="Calibri" panose="020F0502020204030204" pitchFamily="34" charset="0"/>
                        </a:rPr>
                        <a:t>Buckeye Hills </a:t>
                      </a:r>
                    </a:p>
                  </a:txBody>
                  <a:tcPr marL="6277" marR="6277" marT="6277" marB="0" anchor="b">
                    <a:lnL>
                      <a:noFill/>
                    </a:lnL>
                    <a:lnR>
                      <a:noFill/>
                    </a:lnR>
                    <a:lnT>
                      <a:noFill/>
                    </a:lnT>
                    <a:lnB>
                      <a:noFill/>
                    </a:lnB>
                  </a:tcPr>
                </a:tc>
                <a:tc>
                  <a:txBody>
                    <a:bodyPr/>
                    <a:lstStyle/>
                    <a:p>
                      <a:pPr algn="l" fontAlgn="b"/>
                      <a:r>
                        <a:rPr lang="en-US" sz="1600" b="0" i="0" u="none" strike="noStrike">
                          <a:solidFill>
                            <a:srgbClr val="000000"/>
                          </a:solidFill>
                          <a:effectLst/>
                          <a:latin typeface="Calibri" panose="020F0502020204030204" pitchFamily="34" charset="0"/>
                        </a:rPr>
                        <a:t>Ohio</a:t>
                      </a:r>
                    </a:p>
                  </a:txBody>
                  <a:tcPr marL="6277" marR="6277" marT="6277" marB="0" anchor="b">
                    <a:lnL>
                      <a:noFill/>
                    </a:lnL>
                    <a:lnR>
                      <a:noFill/>
                    </a:lnR>
                    <a:lnT>
                      <a:noFill/>
                    </a:lnT>
                    <a:lnB>
                      <a:noFill/>
                    </a:lnB>
                  </a:tcPr>
                </a:tc>
                <a:tc>
                  <a:txBody>
                    <a:bodyPr/>
                    <a:lstStyle/>
                    <a:p>
                      <a:pPr algn="l" fontAlgn="b"/>
                      <a:r>
                        <a:rPr lang="en-US" sz="1600" b="0" i="0" u="none" strike="noStrike">
                          <a:solidFill>
                            <a:srgbClr val="000000"/>
                          </a:solidFill>
                          <a:effectLst/>
                          <a:latin typeface="Calibri" panose="020F0502020204030204" pitchFamily="34" charset="0"/>
                        </a:rPr>
                        <a:t>United States</a:t>
                      </a:r>
                    </a:p>
                  </a:txBody>
                  <a:tcPr marL="6277" marR="6277" marT="6277" marB="0" anchor="b">
                    <a:lnL>
                      <a:noFill/>
                    </a:lnL>
                    <a:lnR>
                      <a:noFill/>
                    </a:lnR>
                    <a:lnT>
                      <a:noFill/>
                    </a:lnT>
                    <a:lnB>
                      <a:noFill/>
                    </a:lnB>
                  </a:tcPr>
                </a:tc>
                <a:extLst>
                  <a:ext uri="{0D108BD9-81ED-4DB2-BD59-A6C34878D82A}">
                    <a16:rowId xmlns:a16="http://schemas.microsoft.com/office/drawing/2014/main" val="2399447584"/>
                  </a:ext>
                </a:extLst>
              </a:tr>
              <a:tr h="373644">
                <a:tc>
                  <a:txBody>
                    <a:bodyPr/>
                    <a:lstStyle/>
                    <a:p>
                      <a:pPr algn="l" fontAlgn="b"/>
                      <a:r>
                        <a:rPr lang="en-US" sz="1600" b="0" i="0" u="none" strike="noStrike">
                          <a:solidFill>
                            <a:srgbClr val="000000"/>
                          </a:solidFill>
                          <a:effectLst/>
                          <a:latin typeface="Calibri" panose="020F0502020204030204" pitchFamily="34" charset="0"/>
                        </a:rPr>
                        <a:t>Population</a:t>
                      </a:r>
                    </a:p>
                  </a:txBody>
                  <a:tcPr marL="6277" marR="6277" marT="6277" marB="0" anchor="b">
                    <a:lnL>
                      <a:noFill/>
                    </a:lnL>
                    <a:lnR>
                      <a:noFill/>
                    </a:lnR>
                    <a:lnT>
                      <a:noFill/>
                    </a:lnT>
                    <a:lnB>
                      <a:noFill/>
                    </a:lnB>
                  </a:tcPr>
                </a:tc>
                <a:tc>
                  <a:txBody>
                    <a:bodyPr/>
                    <a:lstStyle/>
                    <a:p>
                      <a:pPr algn="l" fontAlgn="b"/>
                      <a:r>
                        <a:rPr lang="en-US" sz="1600" b="0" i="0" u="none" strike="noStrike">
                          <a:solidFill>
                            <a:srgbClr val="000000"/>
                          </a:solidFill>
                          <a:effectLst/>
                          <a:latin typeface="Calibri" panose="020F0502020204030204" pitchFamily="34" charset="0"/>
                        </a:rPr>
                        <a:t>255,129</a:t>
                      </a:r>
                    </a:p>
                  </a:txBody>
                  <a:tcPr marL="6277" marR="6277" marT="6277" marB="0" anchor="b">
                    <a:lnL>
                      <a:noFill/>
                    </a:lnL>
                    <a:lnR>
                      <a:noFill/>
                    </a:lnR>
                    <a:lnT>
                      <a:noFill/>
                    </a:lnT>
                    <a:lnB>
                      <a:noFill/>
                    </a:lnB>
                  </a:tcPr>
                </a:tc>
                <a:tc>
                  <a:txBody>
                    <a:bodyPr/>
                    <a:lstStyle/>
                    <a:p>
                      <a:pPr algn="l" fontAlgn="b"/>
                      <a:r>
                        <a:rPr lang="en-US" sz="1600" b="0" i="0" u="none" strike="noStrike">
                          <a:solidFill>
                            <a:srgbClr val="000000"/>
                          </a:solidFill>
                          <a:effectLst/>
                          <a:latin typeface="Calibri" panose="020F0502020204030204" pitchFamily="34" charset="0"/>
                        </a:rPr>
                        <a:t>11,689,100</a:t>
                      </a:r>
                    </a:p>
                  </a:txBody>
                  <a:tcPr marL="6277" marR="6277" marT="6277" marB="0" anchor="b">
                    <a:lnL>
                      <a:noFill/>
                    </a:lnL>
                    <a:lnR>
                      <a:noFill/>
                    </a:lnR>
                    <a:lnT>
                      <a:noFill/>
                    </a:lnT>
                    <a:lnB>
                      <a:noFill/>
                    </a:lnB>
                  </a:tcPr>
                </a:tc>
                <a:tc>
                  <a:txBody>
                    <a:bodyPr/>
                    <a:lstStyle/>
                    <a:p>
                      <a:pPr algn="l" fontAlgn="b"/>
                      <a:r>
                        <a:rPr lang="en-US" sz="1600" b="0" i="0" u="none" strike="noStrike">
                          <a:solidFill>
                            <a:srgbClr val="000000"/>
                          </a:solidFill>
                          <a:effectLst/>
                          <a:latin typeface="Calibri" panose="020F0502020204030204" pitchFamily="34" charset="0"/>
                        </a:rPr>
                        <a:t>328,239,523</a:t>
                      </a:r>
                    </a:p>
                  </a:txBody>
                  <a:tcPr marL="6277" marR="6277" marT="6277" marB="0" anchor="b">
                    <a:lnL>
                      <a:noFill/>
                    </a:lnL>
                    <a:lnR>
                      <a:noFill/>
                    </a:lnR>
                    <a:lnT>
                      <a:noFill/>
                    </a:lnT>
                    <a:lnB>
                      <a:noFill/>
                    </a:lnB>
                  </a:tcPr>
                </a:tc>
                <a:extLst>
                  <a:ext uri="{0D108BD9-81ED-4DB2-BD59-A6C34878D82A}">
                    <a16:rowId xmlns:a16="http://schemas.microsoft.com/office/drawing/2014/main" val="2497116707"/>
                  </a:ext>
                </a:extLst>
              </a:tr>
              <a:tr h="373644">
                <a:tc>
                  <a:txBody>
                    <a:bodyPr/>
                    <a:lstStyle/>
                    <a:p>
                      <a:pPr algn="l" fontAlgn="b"/>
                      <a:r>
                        <a:rPr lang="en-US" sz="1600" b="0" i="0" u="none" strike="noStrike">
                          <a:solidFill>
                            <a:srgbClr val="000000"/>
                          </a:solidFill>
                          <a:effectLst/>
                          <a:latin typeface="Calibri" panose="020F0502020204030204" pitchFamily="34" charset="0"/>
                        </a:rPr>
                        <a:t>Population change 2010-19</a:t>
                      </a:r>
                    </a:p>
                  </a:txBody>
                  <a:tcPr marL="6277" marR="6277" marT="6277" marB="0" anchor="b">
                    <a:lnL>
                      <a:noFill/>
                    </a:lnL>
                    <a:lnR>
                      <a:noFill/>
                    </a:lnR>
                    <a:lnT>
                      <a:noFill/>
                    </a:lnT>
                    <a:lnB>
                      <a:noFill/>
                    </a:lnB>
                  </a:tcPr>
                </a:tc>
                <a:tc>
                  <a:txBody>
                    <a:bodyPr/>
                    <a:lstStyle/>
                    <a:p>
                      <a:pPr algn="l" fontAlgn="b"/>
                      <a:r>
                        <a:rPr lang="en-US" sz="1600" b="0" i="0" u="none" strike="noStrike">
                          <a:solidFill>
                            <a:srgbClr val="000000"/>
                          </a:solidFill>
                          <a:effectLst/>
                          <a:latin typeface="Calibri" panose="020F0502020204030204" pitchFamily="34" charset="0"/>
                        </a:rPr>
                        <a:t>-2.64%</a:t>
                      </a:r>
                    </a:p>
                  </a:txBody>
                  <a:tcPr marL="6277" marR="6277" marT="6277" marB="0" anchor="b">
                    <a:lnL>
                      <a:noFill/>
                    </a:lnL>
                    <a:lnR>
                      <a:noFill/>
                    </a:lnR>
                    <a:lnT>
                      <a:noFill/>
                    </a:lnT>
                    <a:lnB>
                      <a:noFill/>
                    </a:lnB>
                  </a:tcPr>
                </a:tc>
                <a:tc>
                  <a:txBody>
                    <a:bodyPr/>
                    <a:lstStyle/>
                    <a:p>
                      <a:pPr algn="l" fontAlgn="b"/>
                      <a:r>
                        <a:rPr lang="en-US" sz="1600" b="0" i="0" u="none" strike="noStrike">
                          <a:solidFill>
                            <a:srgbClr val="000000"/>
                          </a:solidFill>
                          <a:effectLst/>
                          <a:latin typeface="Calibri" panose="020F0502020204030204" pitchFamily="34" charset="0"/>
                        </a:rPr>
                        <a:t>1.30%</a:t>
                      </a:r>
                    </a:p>
                  </a:txBody>
                  <a:tcPr marL="6277" marR="6277" marT="6277" marB="0" anchor="b">
                    <a:lnL>
                      <a:noFill/>
                    </a:lnL>
                    <a:lnR>
                      <a:noFill/>
                    </a:lnR>
                    <a:lnT>
                      <a:noFill/>
                    </a:lnT>
                    <a:lnB>
                      <a:noFill/>
                    </a:lnB>
                  </a:tcPr>
                </a:tc>
                <a:tc>
                  <a:txBody>
                    <a:bodyPr/>
                    <a:lstStyle/>
                    <a:p>
                      <a:pPr algn="l" fontAlgn="b"/>
                      <a:r>
                        <a:rPr lang="en-US" sz="1600" b="0" i="0" u="none" strike="noStrike">
                          <a:solidFill>
                            <a:srgbClr val="000000"/>
                          </a:solidFill>
                          <a:effectLst/>
                          <a:latin typeface="Calibri" panose="020F0502020204030204" pitchFamily="34" charset="0"/>
                        </a:rPr>
                        <a:t>6.30%</a:t>
                      </a:r>
                    </a:p>
                  </a:txBody>
                  <a:tcPr marL="6277" marR="6277" marT="6277" marB="0" anchor="b">
                    <a:lnL>
                      <a:noFill/>
                    </a:lnL>
                    <a:lnR>
                      <a:noFill/>
                    </a:lnR>
                    <a:lnT>
                      <a:noFill/>
                    </a:lnT>
                    <a:lnB>
                      <a:noFill/>
                    </a:lnB>
                  </a:tcPr>
                </a:tc>
                <a:extLst>
                  <a:ext uri="{0D108BD9-81ED-4DB2-BD59-A6C34878D82A}">
                    <a16:rowId xmlns:a16="http://schemas.microsoft.com/office/drawing/2014/main" val="1548370501"/>
                  </a:ext>
                </a:extLst>
              </a:tr>
              <a:tr h="373644">
                <a:tc>
                  <a:txBody>
                    <a:bodyPr/>
                    <a:lstStyle/>
                    <a:p>
                      <a:pPr algn="l" fontAlgn="b"/>
                      <a:r>
                        <a:rPr lang="en-US" sz="1600" b="0" i="0" u="none" strike="noStrike">
                          <a:solidFill>
                            <a:srgbClr val="000000"/>
                          </a:solidFill>
                          <a:effectLst/>
                          <a:latin typeface="Calibri" panose="020F0502020204030204" pitchFamily="34" charset="0"/>
                        </a:rPr>
                        <a:t>Population over 65</a:t>
                      </a:r>
                    </a:p>
                  </a:txBody>
                  <a:tcPr marL="6277" marR="6277" marT="6277" marB="0" anchor="b">
                    <a:lnL>
                      <a:noFill/>
                    </a:lnL>
                    <a:lnR>
                      <a:noFill/>
                    </a:lnR>
                    <a:lnT>
                      <a:noFill/>
                    </a:lnT>
                    <a:lnB>
                      <a:noFill/>
                    </a:lnB>
                  </a:tcPr>
                </a:tc>
                <a:tc>
                  <a:txBody>
                    <a:bodyPr/>
                    <a:lstStyle/>
                    <a:p>
                      <a:pPr algn="l" fontAlgn="b"/>
                      <a:r>
                        <a:rPr lang="en-US" sz="1600" b="0" i="0" u="none" strike="noStrike">
                          <a:solidFill>
                            <a:srgbClr val="000000"/>
                          </a:solidFill>
                          <a:effectLst/>
                          <a:latin typeface="Calibri" panose="020F0502020204030204" pitchFamily="34" charset="0"/>
                        </a:rPr>
                        <a:t>20.28%</a:t>
                      </a:r>
                    </a:p>
                  </a:txBody>
                  <a:tcPr marL="6277" marR="6277" marT="6277" marB="0" anchor="b">
                    <a:lnL>
                      <a:noFill/>
                    </a:lnL>
                    <a:lnR>
                      <a:noFill/>
                    </a:lnR>
                    <a:lnT>
                      <a:noFill/>
                    </a:lnT>
                    <a:lnB>
                      <a:noFill/>
                    </a:lnB>
                  </a:tcPr>
                </a:tc>
                <a:tc>
                  <a:txBody>
                    <a:bodyPr/>
                    <a:lstStyle/>
                    <a:p>
                      <a:pPr algn="l" fontAlgn="b"/>
                      <a:r>
                        <a:rPr lang="en-US" sz="1600" b="0" i="0" u="none" strike="noStrike">
                          <a:solidFill>
                            <a:srgbClr val="000000"/>
                          </a:solidFill>
                          <a:effectLst/>
                          <a:latin typeface="Calibri" panose="020F0502020204030204" pitchFamily="34" charset="0"/>
                        </a:rPr>
                        <a:t>17.10%</a:t>
                      </a:r>
                    </a:p>
                  </a:txBody>
                  <a:tcPr marL="6277" marR="6277" marT="6277" marB="0" anchor="b">
                    <a:lnL>
                      <a:noFill/>
                    </a:lnL>
                    <a:lnR>
                      <a:noFill/>
                    </a:lnR>
                    <a:lnT>
                      <a:noFill/>
                    </a:lnT>
                    <a:lnB>
                      <a:noFill/>
                    </a:lnB>
                  </a:tcPr>
                </a:tc>
                <a:tc>
                  <a:txBody>
                    <a:bodyPr/>
                    <a:lstStyle/>
                    <a:p>
                      <a:pPr algn="l" fontAlgn="b"/>
                      <a:r>
                        <a:rPr lang="en-US" sz="1600" b="0" i="0" u="none" strike="noStrike">
                          <a:solidFill>
                            <a:srgbClr val="000000"/>
                          </a:solidFill>
                          <a:effectLst/>
                          <a:latin typeface="Calibri" panose="020F0502020204030204" pitchFamily="34" charset="0"/>
                        </a:rPr>
                        <a:t>16.00%</a:t>
                      </a:r>
                    </a:p>
                  </a:txBody>
                  <a:tcPr marL="6277" marR="6277" marT="6277" marB="0" anchor="b">
                    <a:lnL>
                      <a:noFill/>
                    </a:lnL>
                    <a:lnR>
                      <a:noFill/>
                    </a:lnR>
                    <a:lnT>
                      <a:noFill/>
                    </a:lnT>
                    <a:lnB>
                      <a:noFill/>
                    </a:lnB>
                  </a:tcPr>
                </a:tc>
                <a:extLst>
                  <a:ext uri="{0D108BD9-81ED-4DB2-BD59-A6C34878D82A}">
                    <a16:rowId xmlns:a16="http://schemas.microsoft.com/office/drawing/2014/main" val="367860624"/>
                  </a:ext>
                </a:extLst>
              </a:tr>
              <a:tr h="373644">
                <a:tc>
                  <a:txBody>
                    <a:bodyPr/>
                    <a:lstStyle/>
                    <a:p>
                      <a:pPr algn="l" fontAlgn="b"/>
                      <a:r>
                        <a:rPr lang="en-US" sz="1600" b="0" i="0" u="none" strike="noStrike">
                          <a:solidFill>
                            <a:srgbClr val="000000"/>
                          </a:solidFill>
                          <a:effectLst/>
                          <a:latin typeface="Calibri" panose="020F0502020204030204" pitchFamily="34" charset="0"/>
                        </a:rPr>
                        <a:t>Homeownership rate</a:t>
                      </a:r>
                    </a:p>
                  </a:txBody>
                  <a:tcPr marL="6277" marR="6277" marT="6277" marB="0" anchor="b">
                    <a:lnL>
                      <a:noFill/>
                    </a:lnL>
                    <a:lnR>
                      <a:noFill/>
                    </a:lnR>
                    <a:lnT>
                      <a:noFill/>
                    </a:lnT>
                    <a:lnB>
                      <a:noFill/>
                    </a:lnB>
                  </a:tcPr>
                </a:tc>
                <a:tc>
                  <a:txBody>
                    <a:bodyPr/>
                    <a:lstStyle/>
                    <a:p>
                      <a:pPr algn="l" fontAlgn="b"/>
                      <a:r>
                        <a:rPr lang="en-US" sz="1600" b="0" i="0" u="none" strike="noStrike">
                          <a:solidFill>
                            <a:srgbClr val="000000"/>
                          </a:solidFill>
                          <a:effectLst/>
                          <a:latin typeface="Calibri" panose="020F0502020204030204" pitchFamily="34" charset="0"/>
                        </a:rPr>
                        <a:t>74.55%</a:t>
                      </a:r>
                    </a:p>
                  </a:txBody>
                  <a:tcPr marL="6277" marR="6277" marT="6277" marB="0" anchor="b">
                    <a:lnL>
                      <a:noFill/>
                    </a:lnL>
                    <a:lnR>
                      <a:noFill/>
                    </a:lnR>
                    <a:lnT>
                      <a:noFill/>
                    </a:lnT>
                    <a:lnB>
                      <a:noFill/>
                    </a:lnB>
                  </a:tcPr>
                </a:tc>
                <a:tc>
                  <a:txBody>
                    <a:bodyPr/>
                    <a:lstStyle/>
                    <a:p>
                      <a:pPr algn="l" fontAlgn="b"/>
                      <a:r>
                        <a:rPr lang="en-US" sz="1600" b="0" i="0" u="none" strike="noStrike">
                          <a:solidFill>
                            <a:srgbClr val="000000"/>
                          </a:solidFill>
                          <a:effectLst/>
                          <a:latin typeface="Calibri" panose="020F0502020204030204" pitchFamily="34" charset="0"/>
                        </a:rPr>
                        <a:t>66.00%</a:t>
                      </a:r>
                    </a:p>
                  </a:txBody>
                  <a:tcPr marL="6277" marR="6277" marT="6277" marB="0" anchor="b">
                    <a:lnL>
                      <a:noFill/>
                    </a:lnL>
                    <a:lnR>
                      <a:noFill/>
                    </a:lnR>
                    <a:lnT>
                      <a:noFill/>
                    </a:lnT>
                    <a:lnB>
                      <a:noFill/>
                    </a:lnB>
                  </a:tcPr>
                </a:tc>
                <a:tc>
                  <a:txBody>
                    <a:bodyPr/>
                    <a:lstStyle/>
                    <a:p>
                      <a:pPr algn="l" fontAlgn="b"/>
                      <a:r>
                        <a:rPr lang="en-US" sz="1600" b="0" i="0" u="none" strike="noStrike">
                          <a:solidFill>
                            <a:srgbClr val="000000"/>
                          </a:solidFill>
                          <a:effectLst/>
                          <a:latin typeface="Calibri" panose="020F0502020204030204" pitchFamily="34" charset="0"/>
                        </a:rPr>
                        <a:t>63.80%</a:t>
                      </a:r>
                    </a:p>
                  </a:txBody>
                  <a:tcPr marL="6277" marR="6277" marT="6277" marB="0" anchor="b">
                    <a:lnL>
                      <a:noFill/>
                    </a:lnL>
                    <a:lnR>
                      <a:noFill/>
                    </a:lnR>
                    <a:lnT>
                      <a:noFill/>
                    </a:lnT>
                    <a:lnB>
                      <a:noFill/>
                    </a:lnB>
                  </a:tcPr>
                </a:tc>
                <a:extLst>
                  <a:ext uri="{0D108BD9-81ED-4DB2-BD59-A6C34878D82A}">
                    <a16:rowId xmlns:a16="http://schemas.microsoft.com/office/drawing/2014/main" val="1043052231"/>
                  </a:ext>
                </a:extLst>
              </a:tr>
              <a:tr h="373644">
                <a:tc>
                  <a:txBody>
                    <a:bodyPr/>
                    <a:lstStyle/>
                    <a:p>
                      <a:pPr algn="l" fontAlgn="b"/>
                      <a:r>
                        <a:rPr lang="en-US" sz="1600" b="0" i="0" u="none" strike="noStrike">
                          <a:solidFill>
                            <a:srgbClr val="000000"/>
                          </a:solidFill>
                          <a:effectLst/>
                          <a:latin typeface="Calibri" panose="020F0502020204030204" pitchFamily="34" charset="0"/>
                        </a:rPr>
                        <a:t>Median home value</a:t>
                      </a:r>
                    </a:p>
                  </a:txBody>
                  <a:tcPr marL="6277" marR="6277" marT="6277" marB="0" anchor="b">
                    <a:lnL>
                      <a:noFill/>
                    </a:lnL>
                    <a:lnR>
                      <a:noFill/>
                    </a:lnR>
                    <a:lnT>
                      <a:noFill/>
                    </a:lnT>
                    <a:lnB>
                      <a:noFill/>
                    </a:lnB>
                  </a:tcPr>
                </a:tc>
                <a:tc>
                  <a:txBody>
                    <a:bodyPr/>
                    <a:lstStyle/>
                    <a:p>
                      <a:pPr algn="l" fontAlgn="b"/>
                      <a:r>
                        <a:rPr lang="en-US" sz="1600" b="0" i="0" u="none" strike="noStrike">
                          <a:solidFill>
                            <a:srgbClr val="000000"/>
                          </a:solidFill>
                          <a:effectLst/>
                          <a:latin typeface="Calibri" panose="020F0502020204030204" pitchFamily="34" charset="0"/>
                        </a:rPr>
                        <a:t>$109,300 </a:t>
                      </a:r>
                    </a:p>
                  </a:txBody>
                  <a:tcPr marL="6277" marR="6277" marT="6277" marB="0" anchor="b">
                    <a:lnL>
                      <a:noFill/>
                    </a:lnL>
                    <a:lnR>
                      <a:noFill/>
                    </a:lnR>
                    <a:lnT>
                      <a:noFill/>
                    </a:lnT>
                    <a:lnB>
                      <a:noFill/>
                    </a:lnB>
                  </a:tcPr>
                </a:tc>
                <a:tc>
                  <a:txBody>
                    <a:bodyPr/>
                    <a:lstStyle/>
                    <a:p>
                      <a:pPr algn="l" fontAlgn="b"/>
                      <a:r>
                        <a:rPr lang="en-US" sz="1600" b="0" i="0" u="none" strike="noStrike">
                          <a:solidFill>
                            <a:srgbClr val="000000"/>
                          </a:solidFill>
                          <a:effectLst/>
                          <a:latin typeface="Calibri" panose="020F0502020204030204" pitchFamily="34" charset="0"/>
                        </a:rPr>
                        <a:t>$140,000 </a:t>
                      </a:r>
                    </a:p>
                  </a:txBody>
                  <a:tcPr marL="6277" marR="6277" marT="6277" marB="0" anchor="b">
                    <a:lnL>
                      <a:noFill/>
                    </a:lnL>
                    <a:lnR>
                      <a:noFill/>
                    </a:lnR>
                    <a:lnT>
                      <a:noFill/>
                    </a:lnT>
                    <a:lnB>
                      <a:noFill/>
                    </a:lnB>
                  </a:tcPr>
                </a:tc>
                <a:tc>
                  <a:txBody>
                    <a:bodyPr/>
                    <a:lstStyle/>
                    <a:p>
                      <a:pPr algn="l" fontAlgn="b"/>
                      <a:r>
                        <a:rPr lang="en-US" sz="1600" b="0" i="0" u="none" strike="noStrike">
                          <a:solidFill>
                            <a:srgbClr val="000000"/>
                          </a:solidFill>
                          <a:effectLst/>
                          <a:latin typeface="Calibri" panose="020F0502020204030204" pitchFamily="34" charset="0"/>
                        </a:rPr>
                        <a:t>$204,900 </a:t>
                      </a:r>
                    </a:p>
                  </a:txBody>
                  <a:tcPr marL="6277" marR="6277" marT="6277" marB="0" anchor="b">
                    <a:lnL>
                      <a:noFill/>
                    </a:lnL>
                    <a:lnR>
                      <a:noFill/>
                    </a:lnR>
                    <a:lnT>
                      <a:noFill/>
                    </a:lnT>
                    <a:lnB>
                      <a:noFill/>
                    </a:lnB>
                  </a:tcPr>
                </a:tc>
                <a:extLst>
                  <a:ext uri="{0D108BD9-81ED-4DB2-BD59-A6C34878D82A}">
                    <a16:rowId xmlns:a16="http://schemas.microsoft.com/office/drawing/2014/main" val="374030697"/>
                  </a:ext>
                </a:extLst>
              </a:tr>
              <a:tr h="373644">
                <a:tc>
                  <a:txBody>
                    <a:bodyPr/>
                    <a:lstStyle/>
                    <a:p>
                      <a:pPr algn="l" fontAlgn="b"/>
                      <a:r>
                        <a:rPr lang="en-US" sz="1600" b="0" i="0" u="none" strike="noStrike">
                          <a:solidFill>
                            <a:srgbClr val="000000"/>
                          </a:solidFill>
                          <a:effectLst/>
                          <a:latin typeface="Calibri" panose="020F0502020204030204" pitchFamily="34" charset="0"/>
                        </a:rPr>
                        <a:t>Median residential rent</a:t>
                      </a:r>
                    </a:p>
                  </a:txBody>
                  <a:tcPr marL="6277" marR="6277" marT="6277" marB="0" anchor="b">
                    <a:lnL>
                      <a:noFill/>
                    </a:lnL>
                    <a:lnR>
                      <a:noFill/>
                    </a:lnR>
                    <a:lnT>
                      <a:noFill/>
                    </a:lnT>
                    <a:lnB>
                      <a:noFill/>
                    </a:lnB>
                  </a:tcPr>
                </a:tc>
                <a:tc>
                  <a:txBody>
                    <a:bodyPr/>
                    <a:lstStyle/>
                    <a:p>
                      <a:pPr algn="l" fontAlgn="b"/>
                      <a:r>
                        <a:rPr lang="en-US" sz="1600" b="0" i="0" u="none" strike="noStrike">
                          <a:solidFill>
                            <a:srgbClr val="000000"/>
                          </a:solidFill>
                          <a:effectLst/>
                          <a:latin typeface="Calibri" panose="020F0502020204030204" pitchFamily="34" charset="0"/>
                        </a:rPr>
                        <a:t>$630 </a:t>
                      </a:r>
                    </a:p>
                  </a:txBody>
                  <a:tcPr marL="6277" marR="6277" marT="6277" marB="0" anchor="b">
                    <a:lnL>
                      <a:noFill/>
                    </a:lnL>
                    <a:lnR>
                      <a:noFill/>
                    </a:lnR>
                    <a:lnT>
                      <a:noFill/>
                    </a:lnT>
                    <a:lnB>
                      <a:noFill/>
                    </a:lnB>
                  </a:tcPr>
                </a:tc>
                <a:tc>
                  <a:txBody>
                    <a:bodyPr/>
                    <a:lstStyle/>
                    <a:p>
                      <a:pPr algn="l" fontAlgn="b"/>
                      <a:r>
                        <a:rPr lang="en-US" sz="1600" b="0" i="0" u="none" strike="noStrike">
                          <a:solidFill>
                            <a:srgbClr val="000000"/>
                          </a:solidFill>
                          <a:effectLst/>
                          <a:latin typeface="Calibri" panose="020F0502020204030204" pitchFamily="34" charset="0"/>
                        </a:rPr>
                        <a:t>$788 </a:t>
                      </a:r>
                    </a:p>
                  </a:txBody>
                  <a:tcPr marL="6277" marR="6277" marT="6277" marB="0" anchor="b">
                    <a:lnL>
                      <a:noFill/>
                    </a:lnL>
                    <a:lnR>
                      <a:noFill/>
                    </a:lnR>
                    <a:lnT>
                      <a:noFill/>
                    </a:lnT>
                    <a:lnB>
                      <a:noFill/>
                    </a:lnB>
                  </a:tcPr>
                </a:tc>
                <a:tc>
                  <a:txBody>
                    <a:bodyPr/>
                    <a:lstStyle/>
                    <a:p>
                      <a:pPr algn="l" fontAlgn="b"/>
                      <a:r>
                        <a:rPr lang="en-US" sz="1600" b="0" i="0" u="none" strike="noStrike">
                          <a:solidFill>
                            <a:srgbClr val="000000"/>
                          </a:solidFill>
                          <a:effectLst/>
                          <a:latin typeface="Calibri" panose="020F0502020204030204" pitchFamily="34" charset="0"/>
                        </a:rPr>
                        <a:t>$1,023 </a:t>
                      </a:r>
                    </a:p>
                  </a:txBody>
                  <a:tcPr marL="6277" marR="6277" marT="6277" marB="0" anchor="b">
                    <a:lnL>
                      <a:noFill/>
                    </a:lnL>
                    <a:lnR>
                      <a:noFill/>
                    </a:lnR>
                    <a:lnT>
                      <a:noFill/>
                    </a:lnT>
                    <a:lnB>
                      <a:noFill/>
                    </a:lnB>
                  </a:tcPr>
                </a:tc>
                <a:extLst>
                  <a:ext uri="{0D108BD9-81ED-4DB2-BD59-A6C34878D82A}">
                    <a16:rowId xmlns:a16="http://schemas.microsoft.com/office/drawing/2014/main" val="2184533596"/>
                  </a:ext>
                </a:extLst>
              </a:tr>
              <a:tr h="373644">
                <a:tc>
                  <a:txBody>
                    <a:bodyPr/>
                    <a:lstStyle/>
                    <a:p>
                      <a:pPr algn="l" fontAlgn="b"/>
                      <a:r>
                        <a:rPr lang="en-US" sz="1600" b="0" i="0" u="none" strike="noStrike">
                          <a:solidFill>
                            <a:srgbClr val="000000"/>
                          </a:solidFill>
                          <a:effectLst/>
                          <a:latin typeface="Calibri" panose="020F0502020204030204" pitchFamily="34" charset="0"/>
                        </a:rPr>
                        <a:t>Bachelor's degree or higher</a:t>
                      </a:r>
                    </a:p>
                  </a:txBody>
                  <a:tcPr marL="6277" marR="6277" marT="6277" marB="0" anchor="b">
                    <a:lnL>
                      <a:noFill/>
                    </a:lnL>
                    <a:lnR>
                      <a:noFill/>
                    </a:lnR>
                    <a:lnT>
                      <a:noFill/>
                    </a:lnT>
                    <a:lnB>
                      <a:noFill/>
                    </a:lnB>
                  </a:tcPr>
                </a:tc>
                <a:tc>
                  <a:txBody>
                    <a:bodyPr/>
                    <a:lstStyle/>
                    <a:p>
                      <a:pPr algn="l" fontAlgn="b"/>
                      <a:r>
                        <a:rPr lang="en-US" sz="1600" b="0" i="0" u="none" strike="noStrike">
                          <a:solidFill>
                            <a:srgbClr val="000000"/>
                          </a:solidFill>
                          <a:effectLst/>
                          <a:latin typeface="Calibri" panose="020F0502020204030204" pitchFamily="34" charset="0"/>
                        </a:rPr>
                        <a:t>15.29%</a:t>
                      </a:r>
                    </a:p>
                  </a:txBody>
                  <a:tcPr marL="6277" marR="6277" marT="6277" marB="0" anchor="b">
                    <a:lnL>
                      <a:noFill/>
                    </a:lnL>
                    <a:lnR>
                      <a:noFill/>
                    </a:lnR>
                    <a:lnT>
                      <a:noFill/>
                    </a:lnT>
                    <a:lnB>
                      <a:noFill/>
                    </a:lnB>
                  </a:tcPr>
                </a:tc>
                <a:tc>
                  <a:txBody>
                    <a:bodyPr/>
                    <a:lstStyle/>
                    <a:p>
                      <a:pPr algn="l" fontAlgn="b"/>
                      <a:r>
                        <a:rPr lang="en-US" sz="1600" b="0" i="0" u="none" strike="noStrike">
                          <a:solidFill>
                            <a:srgbClr val="000000"/>
                          </a:solidFill>
                          <a:effectLst/>
                          <a:latin typeface="Calibri" panose="020F0502020204030204" pitchFamily="34" charset="0"/>
                        </a:rPr>
                        <a:t>27.80%</a:t>
                      </a:r>
                    </a:p>
                  </a:txBody>
                  <a:tcPr marL="6277" marR="6277" marT="6277" marB="0" anchor="b">
                    <a:lnL>
                      <a:noFill/>
                    </a:lnL>
                    <a:lnR>
                      <a:noFill/>
                    </a:lnR>
                    <a:lnT>
                      <a:noFill/>
                    </a:lnT>
                    <a:lnB>
                      <a:noFill/>
                    </a:lnB>
                  </a:tcPr>
                </a:tc>
                <a:tc>
                  <a:txBody>
                    <a:bodyPr/>
                    <a:lstStyle/>
                    <a:p>
                      <a:pPr algn="l" fontAlgn="b"/>
                      <a:r>
                        <a:rPr lang="en-US" sz="1600" b="0" i="0" u="none" strike="noStrike">
                          <a:solidFill>
                            <a:srgbClr val="000000"/>
                          </a:solidFill>
                          <a:effectLst/>
                          <a:latin typeface="Calibri" panose="020F0502020204030204" pitchFamily="34" charset="0"/>
                        </a:rPr>
                        <a:t>31.50%</a:t>
                      </a:r>
                    </a:p>
                  </a:txBody>
                  <a:tcPr marL="6277" marR="6277" marT="6277" marB="0" anchor="b">
                    <a:lnL>
                      <a:noFill/>
                    </a:lnL>
                    <a:lnR>
                      <a:noFill/>
                    </a:lnR>
                    <a:lnT>
                      <a:noFill/>
                    </a:lnT>
                    <a:lnB>
                      <a:noFill/>
                    </a:lnB>
                  </a:tcPr>
                </a:tc>
                <a:extLst>
                  <a:ext uri="{0D108BD9-81ED-4DB2-BD59-A6C34878D82A}">
                    <a16:rowId xmlns:a16="http://schemas.microsoft.com/office/drawing/2014/main" val="3000518615"/>
                  </a:ext>
                </a:extLst>
              </a:tr>
              <a:tr h="373644">
                <a:tc>
                  <a:txBody>
                    <a:bodyPr/>
                    <a:lstStyle/>
                    <a:p>
                      <a:pPr algn="l" fontAlgn="b"/>
                      <a:r>
                        <a:rPr lang="en-US" sz="1600" b="0" i="0" u="none" strike="noStrike">
                          <a:solidFill>
                            <a:srgbClr val="000000"/>
                          </a:solidFill>
                          <a:effectLst/>
                          <a:latin typeface="Calibri" panose="020F0502020204030204" pitchFamily="34" charset="0"/>
                        </a:rPr>
                        <a:t>Median household income </a:t>
                      </a:r>
                    </a:p>
                  </a:txBody>
                  <a:tcPr marL="6277" marR="6277" marT="6277" marB="0" anchor="b">
                    <a:lnL>
                      <a:noFill/>
                    </a:lnL>
                    <a:lnR>
                      <a:noFill/>
                    </a:lnR>
                    <a:lnT>
                      <a:noFill/>
                    </a:lnT>
                    <a:lnB>
                      <a:noFill/>
                    </a:lnB>
                  </a:tcPr>
                </a:tc>
                <a:tc>
                  <a:txBody>
                    <a:bodyPr/>
                    <a:lstStyle/>
                    <a:p>
                      <a:pPr algn="l" fontAlgn="b"/>
                      <a:r>
                        <a:rPr lang="en-US" sz="1600" b="0" i="0" u="none" strike="noStrike">
                          <a:solidFill>
                            <a:srgbClr val="000000"/>
                          </a:solidFill>
                          <a:effectLst/>
                          <a:latin typeface="Calibri" panose="020F0502020204030204" pitchFamily="34" charset="0"/>
                        </a:rPr>
                        <a:t>$45,237 </a:t>
                      </a:r>
                    </a:p>
                  </a:txBody>
                  <a:tcPr marL="6277" marR="6277" marT="6277" marB="0" anchor="b">
                    <a:lnL>
                      <a:noFill/>
                    </a:lnL>
                    <a:lnR>
                      <a:noFill/>
                    </a:lnR>
                    <a:lnT>
                      <a:noFill/>
                    </a:lnT>
                    <a:lnB>
                      <a:noFill/>
                    </a:lnB>
                  </a:tcPr>
                </a:tc>
                <a:tc>
                  <a:txBody>
                    <a:bodyPr/>
                    <a:lstStyle/>
                    <a:p>
                      <a:pPr algn="l" fontAlgn="b"/>
                      <a:r>
                        <a:rPr lang="en-US" sz="1600" b="0" i="0" u="none" strike="noStrike">
                          <a:solidFill>
                            <a:srgbClr val="000000"/>
                          </a:solidFill>
                          <a:effectLst/>
                          <a:latin typeface="Calibri" panose="020F0502020204030204" pitchFamily="34" charset="0"/>
                        </a:rPr>
                        <a:t>$54,533 </a:t>
                      </a:r>
                    </a:p>
                  </a:txBody>
                  <a:tcPr marL="6277" marR="6277" marT="6277" marB="0" anchor="b">
                    <a:lnL>
                      <a:noFill/>
                    </a:lnL>
                    <a:lnR>
                      <a:noFill/>
                    </a:lnR>
                    <a:lnT>
                      <a:noFill/>
                    </a:lnT>
                    <a:lnB>
                      <a:noFill/>
                    </a:lnB>
                  </a:tcPr>
                </a:tc>
                <a:tc>
                  <a:txBody>
                    <a:bodyPr/>
                    <a:lstStyle/>
                    <a:p>
                      <a:pPr algn="l" fontAlgn="b"/>
                      <a:r>
                        <a:rPr lang="en-US" sz="1600" b="0" i="0" u="none" strike="noStrike">
                          <a:solidFill>
                            <a:srgbClr val="000000"/>
                          </a:solidFill>
                          <a:effectLst/>
                          <a:latin typeface="Calibri" panose="020F0502020204030204" pitchFamily="34" charset="0"/>
                        </a:rPr>
                        <a:t>$60,293 </a:t>
                      </a:r>
                    </a:p>
                  </a:txBody>
                  <a:tcPr marL="6277" marR="6277" marT="6277" marB="0" anchor="b">
                    <a:lnL>
                      <a:noFill/>
                    </a:lnL>
                    <a:lnR>
                      <a:noFill/>
                    </a:lnR>
                    <a:lnT>
                      <a:noFill/>
                    </a:lnT>
                    <a:lnB>
                      <a:noFill/>
                    </a:lnB>
                  </a:tcPr>
                </a:tc>
                <a:extLst>
                  <a:ext uri="{0D108BD9-81ED-4DB2-BD59-A6C34878D82A}">
                    <a16:rowId xmlns:a16="http://schemas.microsoft.com/office/drawing/2014/main" val="1478712040"/>
                  </a:ext>
                </a:extLst>
              </a:tr>
              <a:tr h="373644">
                <a:tc>
                  <a:txBody>
                    <a:bodyPr/>
                    <a:lstStyle/>
                    <a:p>
                      <a:pPr algn="l" fontAlgn="b"/>
                      <a:r>
                        <a:rPr lang="en-US" sz="1600" b="0" i="0" u="none" strike="noStrike">
                          <a:solidFill>
                            <a:srgbClr val="000000"/>
                          </a:solidFill>
                          <a:effectLst/>
                          <a:latin typeface="Calibri" panose="020F0502020204030204" pitchFamily="34" charset="0"/>
                        </a:rPr>
                        <a:t>Per capita income </a:t>
                      </a:r>
                    </a:p>
                  </a:txBody>
                  <a:tcPr marL="6277" marR="6277" marT="6277" marB="0" anchor="b">
                    <a:lnL>
                      <a:noFill/>
                    </a:lnL>
                    <a:lnR>
                      <a:noFill/>
                    </a:lnR>
                    <a:lnT>
                      <a:noFill/>
                    </a:lnT>
                    <a:lnB>
                      <a:noFill/>
                    </a:lnB>
                  </a:tcPr>
                </a:tc>
                <a:tc>
                  <a:txBody>
                    <a:bodyPr/>
                    <a:lstStyle/>
                    <a:p>
                      <a:pPr algn="l" fontAlgn="b"/>
                      <a:r>
                        <a:rPr lang="en-US" sz="1600" b="0" i="0" u="none" strike="noStrike">
                          <a:solidFill>
                            <a:srgbClr val="000000"/>
                          </a:solidFill>
                          <a:effectLst/>
                          <a:latin typeface="Calibri" panose="020F0502020204030204" pitchFamily="34" charset="0"/>
                        </a:rPr>
                        <a:t>$23,939 </a:t>
                      </a:r>
                    </a:p>
                  </a:txBody>
                  <a:tcPr marL="6277" marR="6277" marT="6277" marB="0" anchor="b">
                    <a:lnL>
                      <a:noFill/>
                    </a:lnL>
                    <a:lnR>
                      <a:noFill/>
                    </a:lnR>
                    <a:lnT>
                      <a:noFill/>
                    </a:lnT>
                    <a:lnB>
                      <a:noFill/>
                    </a:lnB>
                  </a:tcPr>
                </a:tc>
                <a:tc>
                  <a:txBody>
                    <a:bodyPr/>
                    <a:lstStyle/>
                    <a:p>
                      <a:pPr algn="l" fontAlgn="b"/>
                      <a:r>
                        <a:rPr lang="en-US" sz="1600" b="0" i="0" u="none" strike="noStrike">
                          <a:solidFill>
                            <a:srgbClr val="000000"/>
                          </a:solidFill>
                          <a:effectLst/>
                          <a:latin typeface="Calibri" panose="020F0502020204030204" pitchFamily="34" charset="0"/>
                        </a:rPr>
                        <a:t>$30,304 </a:t>
                      </a:r>
                    </a:p>
                  </a:txBody>
                  <a:tcPr marL="6277" marR="6277" marT="6277" marB="0" anchor="b">
                    <a:lnL>
                      <a:noFill/>
                    </a:lnL>
                    <a:lnR>
                      <a:noFill/>
                    </a:lnR>
                    <a:lnT>
                      <a:noFill/>
                    </a:lnT>
                    <a:lnB>
                      <a:noFill/>
                    </a:lnB>
                  </a:tcPr>
                </a:tc>
                <a:tc>
                  <a:txBody>
                    <a:bodyPr/>
                    <a:lstStyle/>
                    <a:p>
                      <a:pPr algn="l" fontAlgn="b"/>
                      <a:r>
                        <a:rPr lang="en-US" sz="1600" b="0" i="0" u="none" strike="noStrike">
                          <a:solidFill>
                            <a:srgbClr val="000000"/>
                          </a:solidFill>
                          <a:effectLst/>
                          <a:latin typeface="Calibri" panose="020F0502020204030204" pitchFamily="34" charset="0"/>
                        </a:rPr>
                        <a:t>$32,621 </a:t>
                      </a:r>
                    </a:p>
                  </a:txBody>
                  <a:tcPr marL="6277" marR="6277" marT="6277" marB="0" anchor="b">
                    <a:lnL>
                      <a:noFill/>
                    </a:lnL>
                    <a:lnR>
                      <a:noFill/>
                    </a:lnR>
                    <a:lnT>
                      <a:noFill/>
                    </a:lnT>
                    <a:lnB>
                      <a:noFill/>
                    </a:lnB>
                  </a:tcPr>
                </a:tc>
                <a:extLst>
                  <a:ext uri="{0D108BD9-81ED-4DB2-BD59-A6C34878D82A}">
                    <a16:rowId xmlns:a16="http://schemas.microsoft.com/office/drawing/2014/main" val="1051261681"/>
                  </a:ext>
                </a:extLst>
              </a:tr>
              <a:tr h="373644">
                <a:tc>
                  <a:txBody>
                    <a:bodyPr/>
                    <a:lstStyle/>
                    <a:p>
                      <a:pPr algn="l" fontAlgn="b"/>
                      <a:r>
                        <a:rPr lang="en-US" sz="1600" b="0" i="0" u="none" strike="noStrike">
                          <a:solidFill>
                            <a:srgbClr val="000000"/>
                          </a:solidFill>
                          <a:effectLst/>
                          <a:latin typeface="Calibri" panose="020F0502020204030204" pitchFamily="34" charset="0"/>
                        </a:rPr>
                        <a:t>Poverty Rate</a:t>
                      </a:r>
                    </a:p>
                  </a:txBody>
                  <a:tcPr marL="6277" marR="6277" marT="6277" marB="0" anchor="b">
                    <a:lnL>
                      <a:noFill/>
                    </a:lnL>
                    <a:lnR>
                      <a:noFill/>
                    </a:lnR>
                    <a:lnT>
                      <a:noFill/>
                    </a:lnT>
                    <a:lnB>
                      <a:noFill/>
                    </a:lnB>
                  </a:tcPr>
                </a:tc>
                <a:tc>
                  <a:txBody>
                    <a:bodyPr/>
                    <a:lstStyle/>
                    <a:p>
                      <a:pPr algn="l" fontAlgn="b"/>
                      <a:r>
                        <a:rPr lang="en-US" sz="1600" b="0" i="0" u="none" strike="noStrike">
                          <a:solidFill>
                            <a:srgbClr val="000000"/>
                          </a:solidFill>
                          <a:effectLst/>
                          <a:latin typeface="Calibri" panose="020F0502020204030204" pitchFamily="34" charset="0"/>
                        </a:rPr>
                        <a:t>18.01%</a:t>
                      </a:r>
                    </a:p>
                  </a:txBody>
                  <a:tcPr marL="6277" marR="6277" marT="6277" marB="0" anchor="b">
                    <a:lnL>
                      <a:noFill/>
                    </a:lnL>
                    <a:lnR>
                      <a:noFill/>
                    </a:lnR>
                    <a:lnT>
                      <a:noFill/>
                    </a:lnT>
                    <a:lnB>
                      <a:noFill/>
                    </a:lnB>
                  </a:tcPr>
                </a:tc>
                <a:tc>
                  <a:txBody>
                    <a:bodyPr/>
                    <a:lstStyle/>
                    <a:p>
                      <a:pPr algn="l" fontAlgn="b"/>
                      <a:r>
                        <a:rPr lang="en-US" sz="1600" b="0" i="0" u="none" strike="noStrike">
                          <a:solidFill>
                            <a:srgbClr val="000000"/>
                          </a:solidFill>
                          <a:effectLst/>
                          <a:latin typeface="Calibri" panose="020F0502020204030204" pitchFamily="34" charset="0"/>
                        </a:rPr>
                        <a:t>13.90%</a:t>
                      </a:r>
                    </a:p>
                  </a:txBody>
                  <a:tcPr marL="6277" marR="6277" marT="6277" marB="0" anchor="b">
                    <a:lnL>
                      <a:noFill/>
                    </a:lnL>
                    <a:lnR>
                      <a:noFill/>
                    </a:lnR>
                    <a:lnT>
                      <a:noFill/>
                    </a:lnT>
                    <a:lnB>
                      <a:noFill/>
                    </a:lnB>
                  </a:tcPr>
                </a:tc>
                <a:tc>
                  <a:txBody>
                    <a:bodyPr/>
                    <a:lstStyle/>
                    <a:p>
                      <a:pPr algn="l" fontAlgn="b"/>
                      <a:r>
                        <a:rPr lang="en-US" sz="1600" b="0" i="0" u="none" strike="noStrike" dirty="0">
                          <a:solidFill>
                            <a:srgbClr val="000000"/>
                          </a:solidFill>
                          <a:effectLst/>
                          <a:latin typeface="Calibri" panose="020F0502020204030204" pitchFamily="34" charset="0"/>
                        </a:rPr>
                        <a:t>11.80%</a:t>
                      </a:r>
                    </a:p>
                  </a:txBody>
                  <a:tcPr marL="6277" marR="6277" marT="6277" marB="0" anchor="b">
                    <a:lnL>
                      <a:noFill/>
                    </a:lnL>
                    <a:lnR>
                      <a:noFill/>
                    </a:lnR>
                    <a:lnT>
                      <a:noFill/>
                    </a:lnT>
                    <a:lnB>
                      <a:noFill/>
                    </a:lnB>
                  </a:tcPr>
                </a:tc>
                <a:extLst>
                  <a:ext uri="{0D108BD9-81ED-4DB2-BD59-A6C34878D82A}">
                    <a16:rowId xmlns:a16="http://schemas.microsoft.com/office/drawing/2014/main" val="3512772601"/>
                  </a:ext>
                </a:extLst>
              </a:tr>
            </a:tbl>
          </a:graphicData>
        </a:graphic>
      </p:graphicFrame>
      <p:pic>
        <p:nvPicPr>
          <p:cNvPr id="28" name="Picture 2" descr="Image result for buckeye hills economic development logo">
            <a:extLst>
              <a:ext uri="{FF2B5EF4-FFF2-40B4-BE49-F238E27FC236}">
                <a16:creationId xmlns:a16="http://schemas.microsoft.com/office/drawing/2014/main" id="{43D8DFA5-91DA-4B17-8C97-EC1C35A8EE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76200"/>
            <a:ext cx="619125" cy="61912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descr="A picture containing drawing&#10;&#10;Description automatically generated">
            <a:extLst>
              <a:ext uri="{FF2B5EF4-FFF2-40B4-BE49-F238E27FC236}">
                <a16:creationId xmlns:a16="http://schemas.microsoft.com/office/drawing/2014/main" id="{71EAE6C3-3513-4450-9234-85A4604F4C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91400" y="76200"/>
            <a:ext cx="1581913" cy="685800"/>
          </a:xfrm>
          <a:prstGeom prst="rect">
            <a:avLst/>
          </a:prstGeom>
        </p:spPr>
      </p:pic>
    </p:spTree>
    <p:extLst>
      <p:ext uri="{BB962C8B-B14F-4D97-AF65-F5344CB8AC3E}">
        <p14:creationId xmlns:p14="http://schemas.microsoft.com/office/powerpoint/2010/main" val="172736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8A91F-C06E-4FCF-A01A-5A96F0A75208}"/>
              </a:ext>
            </a:extLst>
          </p:cNvPr>
          <p:cNvSpPr>
            <a:spLocks noGrp="1"/>
          </p:cNvSpPr>
          <p:nvPr>
            <p:ph type="title"/>
          </p:nvPr>
        </p:nvSpPr>
        <p:spPr>
          <a:xfrm>
            <a:off x="0" y="2590800"/>
            <a:ext cx="2362200" cy="1428507"/>
          </a:xfrm>
        </p:spPr>
        <p:txBody>
          <a:bodyPr>
            <a:noAutofit/>
          </a:bodyPr>
          <a:lstStyle/>
          <a:p>
            <a:r>
              <a:rPr lang="en-US" sz="3600" b="1" dirty="0"/>
              <a:t>Montrose Group COVID 19 Economic Recovery Strategy</a:t>
            </a:r>
          </a:p>
        </p:txBody>
      </p:sp>
      <p:graphicFrame>
        <p:nvGraphicFramePr>
          <p:cNvPr id="6" name="Content Placeholder 5">
            <a:extLst>
              <a:ext uri="{FF2B5EF4-FFF2-40B4-BE49-F238E27FC236}">
                <a16:creationId xmlns:a16="http://schemas.microsoft.com/office/drawing/2014/main" id="{29AB93A3-6A9F-4308-A01E-B7AF7A7ECFDC}"/>
              </a:ext>
            </a:extLst>
          </p:cNvPr>
          <p:cNvGraphicFramePr>
            <a:graphicFrameLocks noGrp="1"/>
          </p:cNvGraphicFramePr>
          <p:nvPr>
            <p:ph idx="1"/>
            <p:extLst>
              <p:ext uri="{D42A27DB-BD31-4B8C-83A1-F6EECF244321}">
                <p14:modId xmlns:p14="http://schemas.microsoft.com/office/powerpoint/2010/main" val="849691615"/>
              </p:ext>
            </p:extLst>
          </p:nvPr>
        </p:nvGraphicFramePr>
        <p:xfrm>
          <a:off x="2590800" y="761909"/>
          <a:ext cx="5700713" cy="53340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a:extLst>
              <a:ext uri="{FF2B5EF4-FFF2-40B4-BE49-F238E27FC236}">
                <a16:creationId xmlns:a16="http://schemas.microsoft.com/office/drawing/2014/main" id="{C4C5DA83-16B8-4020-9652-32FBBFD2CE0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43800" y="162980"/>
            <a:ext cx="1870064" cy="598929"/>
          </a:xfrm>
          <a:prstGeom prst="rect">
            <a:avLst/>
          </a:prstGeom>
        </p:spPr>
      </p:pic>
      <p:sp>
        <p:nvSpPr>
          <p:cNvPr id="3" name="Date Placeholder 2">
            <a:extLst>
              <a:ext uri="{FF2B5EF4-FFF2-40B4-BE49-F238E27FC236}">
                <a16:creationId xmlns:a16="http://schemas.microsoft.com/office/drawing/2014/main" id="{98CFF4EC-A66F-4384-AB96-CDD2294EF009}"/>
              </a:ext>
            </a:extLst>
          </p:cNvPr>
          <p:cNvSpPr>
            <a:spLocks noGrp="1"/>
          </p:cNvSpPr>
          <p:nvPr>
            <p:ph type="dt" sz="half" idx="10"/>
          </p:nvPr>
        </p:nvSpPr>
        <p:spPr/>
        <p:txBody>
          <a:bodyPr/>
          <a:lstStyle/>
          <a:p>
            <a:pPr>
              <a:defRPr/>
            </a:pPr>
            <a:r>
              <a:rPr lang="en-US" dirty="0"/>
              <a:t>5/29/20</a:t>
            </a:r>
          </a:p>
        </p:txBody>
      </p:sp>
      <p:sp>
        <p:nvSpPr>
          <p:cNvPr id="4" name="Slide Number Placeholder 3">
            <a:extLst>
              <a:ext uri="{FF2B5EF4-FFF2-40B4-BE49-F238E27FC236}">
                <a16:creationId xmlns:a16="http://schemas.microsoft.com/office/drawing/2014/main" id="{61372EF1-C118-4890-BAAC-4A0DB4EC8ED4}"/>
              </a:ext>
            </a:extLst>
          </p:cNvPr>
          <p:cNvSpPr>
            <a:spLocks noGrp="1"/>
          </p:cNvSpPr>
          <p:nvPr>
            <p:ph type="sldNum" sz="quarter" idx="12"/>
          </p:nvPr>
        </p:nvSpPr>
        <p:spPr/>
        <p:txBody>
          <a:bodyPr/>
          <a:lstStyle/>
          <a:p>
            <a:pPr>
              <a:defRPr/>
            </a:pPr>
            <a:fld id="{E0968DDA-09F0-48E9-805D-767D302CC958}" type="slidenum">
              <a:rPr lang="en-US" altLang="en-US" smtClean="0"/>
              <a:pPr>
                <a:defRPr/>
              </a:pPr>
              <a:t>13</a:t>
            </a:fld>
            <a:endParaRPr lang="en-US" altLang="en-US"/>
          </a:p>
        </p:txBody>
      </p:sp>
      <p:pic>
        <p:nvPicPr>
          <p:cNvPr id="8" name="Picture 2" descr="Image result for buckeye hills economic development logo">
            <a:extLst>
              <a:ext uri="{FF2B5EF4-FFF2-40B4-BE49-F238E27FC236}">
                <a16:creationId xmlns:a16="http://schemas.microsoft.com/office/drawing/2014/main" id="{292FCE59-DF6E-4CE9-88E6-0B718052346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936" y="76200"/>
            <a:ext cx="619125" cy="619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7953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DF0BD-56E0-49C3-BC75-1754A9378811}"/>
              </a:ext>
            </a:extLst>
          </p:cNvPr>
          <p:cNvSpPr>
            <a:spLocks noGrp="1"/>
          </p:cNvSpPr>
          <p:nvPr>
            <p:ph type="title"/>
          </p:nvPr>
        </p:nvSpPr>
        <p:spPr>
          <a:xfrm>
            <a:off x="152400" y="2645887"/>
            <a:ext cx="2333966" cy="1219200"/>
          </a:xfrm>
        </p:spPr>
        <p:txBody>
          <a:bodyPr>
            <a:noAutofit/>
          </a:bodyPr>
          <a:lstStyle/>
          <a:p>
            <a:r>
              <a:rPr lang="en-US" sz="3600" b="1" dirty="0"/>
              <a:t>Montrose Group COVID 19 Economic Recovery Strategy</a:t>
            </a:r>
          </a:p>
        </p:txBody>
      </p:sp>
      <p:pic>
        <p:nvPicPr>
          <p:cNvPr id="19" name="Picture 18">
            <a:extLst>
              <a:ext uri="{FF2B5EF4-FFF2-40B4-BE49-F238E27FC236}">
                <a16:creationId xmlns:a16="http://schemas.microsoft.com/office/drawing/2014/main" id="{9856B27C-0F2F-4023-A466-A45146A41C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3936" y="152400"/>
            <a:ext cx="1870064" cy="786926"/>
          </a:xfrm>
          <a:prstGeom prst="rect">
            <a:avLst/>
          </a:prstGeom>
        </p:spPr>
      </p:pic>
      <p:sp>
        <p:nvSpPr>
          <p:cNvPr id="3" name="Date Placeholder 2">
            <a:extLst>
              <a:ext uri="{FF2B5EF4-FFF2-40B4-BE49-F238E27FC236}">
                <a16:creationId xmlns:a16="http://schemas.microsoft.com/office/drawing/2014/main" id="{5F689CD3-F019-4270-B903-56AB2C322CD3}"/>
              </a:ext>
            </a:extLst>
          </p:cNvPr>
          <p:cNvSpPr>
            <a:spLocks noGrp="1"/>
          </p:cNvSpPr>
          <p:nvPr>
            <p:ph type="dt" sz="half" idx="10"/>
          </p:nvPr>
        </p:nvSpPr>
        <p:spPr/>
        <p:txBody>
          <a:bodyPr/>
          <a:lstStyle/>
          <a:p>
            <a:pPr>
              <a:defRPr/>
            </a:pPr>
            <a:r>
              <a:rPr lang="en-US" dirty="0"/>
              <a:t>5/29/20</a:t>
            </a:r>
          </a:p>
        </p:txBody>
      </p:sp>
      <p:sp>
        <p:nvSpPr>
          <p:cNvPr id="4" name="Slide Number Placeholder 3">
            <a:extLst>
              <a:ext uri="{FF2B5EF4-FFF2-40B4-BE49-F238E27FC236}">
                <a16:creationId xmlns:a16="http://schemas.microsoft.com/office/drawing/2014/main" id="{9F79072D-D1C1-4EEE-8563-26D6A339B8D1}"/>
              </a:ext>
            </a:extLst>
          </p:cNvPr>
          <p:cNvSpPr>
            <a:spLocks noGrp="1"/>
          </p:cNvSpPr>
          <p:nvPr>
            <p:ph type="sldNum" sz="quarter" idx="12"/>
          </p:nvPr>
        </p:nvSpPr>
        <p:spPr/>
        <p:txBody>
          <a:bodyPr/>
          <a:lstStyle/>
          <a:p>
            <a:pPr>
              <a:defRPr/>
            </a:pPr>
            <a:fld id="{E0968DDA-09F0-48E9-805D-767D302CC958}" type="slidenum">
              <a:rPr lang="en-US" altLang="en-US" smtClean="0"/>
              <a:pPr>
                <a:defRPr/>
              </a:pPr>
              <a:t>14</a:t>
            </a:fld>
            <a:endParaRPr lang="en-US" altLang="en-US"/>
          </a:p>
        </p:txBody>
      </p:sp>
      <p:pic>
        <p:nvPicPr>
          <p:cNvPr id="8" name="Picture 2" descr="Image result for buckeye hills economic development logo">
            <a:extLst>
              <a:ext uri="{FF2B5EF4-FFF2-40B4-BE49-F238E27FC236}">
                <a16:creationId xmlns:a16="http://schemas.microsoft.com/office/drawing/2014/main" id="{E2F46596-13CB-4582-B1CE-48928DA560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36" y="76200"/>
            <a:ext cx="619125" cy="6191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Content Placeholder 9">
            <a:extLst>
              <a:ext uri="{FF2B5EF4-FFF2-40B4-BE49-F238E27FC236}">
                <a16:creationId xmlns:a16="http://schemas.microsoft.com/office/drawing/2014/main" id="{C5CB2AB9-F643-4F5D-9719-A5EC958B74B8}"/>
              </a:ext>
            </a:extLst>
          </p:cNvPr>
          <p:cNvGraphicFramePr>
            <a:graphicFrameLocks noGrp="1"/>
          </p:cNvGraphicFramePr>
          <p:nvPr>
            <p:ph idx="1"/>
            <p:extLst>
              <p:ext uri="{D42A27DB-BD31-4B8C-83A1-F6EECF244321}">
                <p14:modId xmlns:p14="http://schemas.microsoft.com/office/powerpoint/2010/main" val="1027130067"/>
              </p:ext>
            </p:extLst>
          </p:nvPr>
        </p:nvGraphicFramePr>
        <p:xfrm>
          <a:off x="3009900" y="1981200"/>
          <a:ext cx="5514399" cy="4135355"/>
        </p:xfrm>
        <a:graphic>
          <a:graphicData uri="http://schemas.openxmlformats.org/drawingml/2006/table">
            <a:tbl>
              <a:tblPr firstRow="1" firstCol="1" bandRow="1">
                <a:tableStyleId>{5C22544A-7EE6-4342-B048-85BDC9FD1C3A}</a:tableStyleId>
              </a:tblPr>
              <a:tblGrid>
                <a:gridCol w="4190353">
                  <a:extLst>
                    <a:ext uri="{9D8B030D-6E8A-4147-A177-3AD203B41FA5}">
                      <a16:colId xmlns:a16="http://schemas.microsoft.com/office/drawing/2014/main" val="3657298001"/>
                    </a:ext>
                  </a:extLst>
                </a:gridCol>
                <a:gridCol w="1324046">
                  <a:extLst>
                    <a:ext uri="{9D8B030D-6E8A-4147-A177-3AD203B41FA5}">
                      <a16:colId xmlns:a16="http://schemas.microsoft.com/office/drawing/2014/main" val="2810749613"/>
                    </a:ext>
                  </a:extLst>
                </a:gridCol>
              </a:tblGrid>
              <a:tr h="372098">
                <a:tc>
                  <a:txBody>
                    <a:bodyPr/>
                    <a:lstStyle/>
                    <a:p>
                      <a:pPr marL="0" marR="0">
                        <a:lnSpc>
                          <a:spcPct val="107000"/>
                        </a:lnSpc>
                        <a:spcBef>
                          <a:spcPts val="0"/>
                        </a:spcBef>
                        <a:spcAft>
                          <a:spcPts val="0"/>
                        </a:spcAft>
                      </a:pPr>
                      <a:r>
                        <a:rPr lang="en-US" sz="1600" dirty="0">
                          <a:effectLst/>
                        </a:rPr>
                        <a:t>Industry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372" marR="63372" marT="0" marB="0"/>
                </a:tc>
                <a:tc>
                  <a:txBody>
                    <a:bodyPr/>
                    <a:lstStyle/>
                    <a:p>
                      <a:pPr marL="0" marR="0">
                        <a:lnSpc>
                          <a:spcPct val="107000"/>
                        </a:lnSpc>
                        <a:spcBef>
                          <a:spcPts val="0"/>
                        </a:spcBef>
                        <a:spcAft>
                          <a:spcPts val="0"/>
                        </a:spcAft>
                      </a:pPr>
                      <a:r>
                        <a:rPr lang="en-US" sz="1600">
                          <a:effectLst/>
                        </a:rPr>
                        <a:t>Date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3372" marR="63372" marT="0" marB="0"/>
                </a:tc>
                <a:extLst>
                  <a:ext uri="{0D108BD9-81ED-4DB2-BD59-A6C34878D82A}">
                    <a16:rowId xmlns:a16="http://schemas.microsoft.com/office/drawing/2014/main" val="2042072731"/>
                  </a:ext>
                </a:extLst>
              </a:tr>
              <a:tr h="467815">
                <a:tc>
                  <a:txBody>
                    <a:bodyPr/>
                    <a:lstStyle/>
                    <a:p>
                      <a:pPr marL="0" marR="0">
                        <a:lnSpc>
                          <a:spcPct val="107000"/>
                        </a:lnSpc>
                        <a:spcBef>
                          <a:spcPts val="0"/>
                        </a:spcBef>
                        <a:spcAft>
                          <a:spcPts val="0"/>
                        </a:spcAft>
                      </a:pPr>
                      <a:r>
                        <a:rPr lang="en-US" sz="1600">
                          <a:effectLst/>
                        </a:rPr>
                        <a:t>Elective medical procedures including vet’s and dentist operation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3372" marR="63372" marT="0" marB="0"/>
                </a:tc>
                <a:tc>
                  <a:txBody>
                    <a:bodyPr/>
                    <a:lstStyle/>
                    <a:p>
                      <a:pPr marL="0" marR="0">
                        <a:lnSpc>
                          <a:spcPct val="107000"/>
                        </a:lnSpc>
                        <a:spcBef>
                          <a:spcPts val="0"/>
                        </a:spcBef>
                        <a:spcAft>
                          <a:spcPts val="0"/>
                        </a:spcAft>
                      </a:pPr>
                      <a:r>
                        <a:rPr lang="en-US" sz="1600">
                          <a:effectLst/>
                        </a:rPr>
                        <a:t>May 1, 2020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3372" marR="63372" marT="0" marB="0"/>
                </a:tc>
                <a:extLst>
                  <a:ext uri="{0D108BD9-81ED-4DB2-BD59-A6C34878D82A}">
                    <a16:rowId xmlns:a16="http://schemas.microsoft.com/office/drawing/2014/main" val="3409399637"/>
                  </a:ext>
                </a:extLst>
              </a:tr>
              <a:tr h="467815">
                <a:tc>
                  <a:txBody>
                    <a:bodyPr/>
                    <a:lstStyle/>
                    <a:p>
                      <a:pPr marL="0" marR="0">
                        <a:lnSpc>
                          <a:spcPct val="107000"/>
                        </a:lnSpc>
                        <a:spcBef>
                          <a:spcPts val="0"/>
                        </a:spcBef>
                        <a:spcAft>
                          <a:spcPts val="0"/>
                        </a:spcAft>
                      </a:pPr>
                      <a:r>
                        <a:rPr lang="en-US" sz="1600">
                          <a:effectLst/>
                        </a:rPr>
                        <a:t>Manufacturing, distribution, construction and general office operation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3372" marR="63372" marT="0" marB="0"/>
                </a:tc>
                <a:tc>
                  <a:txBody>
                    <a:bodyPr/>
                    <a:lstStyle/>
                    <a:p>
                      <a:pPr marL="0" marR="0">
                        <a:lnSpc>
                          <a:spcPct val="107000"/>
                        </a:lnSpc>
                        <a:spcBef>
                          <a:spcPts val="0"/>
                        </a:spcBef>
                        <a:spcAft>
                          <a:spcPts val="0"/>
                        </a:spcAft>
                      </a:pPr>
                      <a:r>
                        <a:rPr lang="en-US" sz="1600">
                          <a:effectLst/>
                        </a:rPr>
                        <a:t>May 4, 2020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3372" marR="63372" marT="0" marB="0"/>
                </a:tc>
                <a:extLst>
                  <a:ext uri="{0D108BD9-81ED-4DB2-BD59-A6C34878D82A}">
                    <a16:rowId xmlns:a16="http://schemas.microsoft.com/office/drawing/2014/main" val="3819299662"/>
                  </a:ext>
                </a:extLst>
              </a:tr>
              <a:tr h="372098">
                <a:tc>
                  <a:txBody>
                    <a:bodyPr/>
                    <a:lstStyle/>
                    <a:p>
                      <a:pPr marL="0" marR="0">
                        <a:lnSpc>
                          <a:spcPct val="107000"/>
                        </a:lnSpc>
                        <a:spcBef>
                          <a:spcPts val="0"/>
                        </a:spcBef>
                        <a:spcAft>
                          <a:spcPts val="0"/>
                        </a:spcAft>
                      </a:pPr>
                      <a:r>
                        <a:rPr lang="en-US" sz="1600">
                          <a:effectLst/>
                        </a:rPr>
                        <a:t>Consumer, retail and service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3372" marR="63372" marT="0" marB="0"/>
                </a:tc>
                <a:tc>
                  <a:txBody>
                    <a:bodyPr/>
                    <a:lstStyle/>
                    <a:p>
                      <a:pPr marL="0" marR="0">
                        <a:lnSpc>
                          <a:spcPct val="107000"/>
                        </a:lnSpc>
                        <a:spcBef>
                          <a:spcPts val="0"/>
                        </a:spcBef>
                        <a:spcAft>
                          <a:spcPts val="0"/>
                        </a:spcAft>
                      </a:pPr>
                      <a:r>
                        <a:rPr lang="en-US" sz="1600">
                          <a:effectLst/>
                        </a:rPr>
                        <a:t>May 12, 2020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3372" marR="63372" marT="0" marB="0"/>
                </a:tc>
                <a:extLst>
                  <a:ext uri="{0D108BD9-81ED-4DB2-BD59-A6C34878D82A}">
                    <a16:rowId xmlns:a16="http://schemas.microsoft.com/office/drawing/2014/main" val="1011345732"/>
                  </a:ext>
                </a:extLst>
              </a:tr>
              <a:tr h="372098">
                <a:tc>
                  <a:txBody>
                    <a:bodyPr/>
                    <a:lstStyle/>
                    <a:p>
                      <a:pPr marL="0" marR="0">
                        <a:lnSpc>
                          <a:spcPct val="107000"/>
                        </a:lnSpc>
                        <a:spcBef>
                          <a:spcPts val="0"/>
                        </a:spcBef>
                        <a:spcAft>
                          <a:spcPts val="0"/>
                        </a:spcAft>
                      </a:pPr>
                      <a:r>
                        <a:rPr lang="en-US" sz="1600">
                          <a:effectLst/>
                        </a:rPr>
                        <a:t>Restaurants with outdoor dining</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3372" marR="63372" marT="0" marB="0"/>
                </a:tc>
                <a:tc>
                  <a:txBody>
                    <a:bodyPr/>
                    <a:lstStyle/>
                    <a:p>
                      <a:pPr marL="0" marR="0">
                        <a:lnSpc>
                          <a:spcPct val="107000"/>
                        </a:lnSpc>
                        <a:spcBef>
                          <a:spcPts val="0"/>
                        </a:spcBef>
                        <a:spcAft>
                          <a:spcPts val="0"/>
                        </a:spcAft>
                      </a:pPr>
                      <a:r>
                        <a:rPr lang="en-US" sz="1600">
                          <a:effectLst/>
                        </a:rPr>
                        <a:t>May 15, 2020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3372" marR="63372" marT="0" marB="0"/>
                </a:tc>
                <a:extLst>
                  <a:ext uri="{0D108BD9-81ED-4DB2-BD59-A6C34878D82A}">
                    <a16:rowId xmlns:a16="http://schemas.microsoft.com/office/drawing/2014/main" val="4247125790"/>
                  </a:ext>
                </a:extLst>
              </a:tr>
              <a:tr h="467815">
                <a:tc>
                  <a:txBody>
                    <a:bodyPr/>
                    <a:lstStyle/>
                    <a:p>
                      <a:pPr marL="0" marR="0">
                        <a:lnSpc>
                          <a:spcPct val="107000"/>
                        </a:lnSpc>
                        <a:spcBef>
                          <a:spcPts val="0"/>
                        </a:spcBef>
                        <a:spcAft>
                          <a:spcPts val="0"/>
                        </a:spcAft>
                      </a:pPr>
                      <a:r>
                        <a:rPr lang="en-US" sz="1600">
                          <a:effectLst/>
                        </a:rPr>
                        <a:t>Barbers, salons, message therapy, acupuncture, and cosmetics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3372" marR="63372" marT="0" marB="0"/>
                </a:tc>
                <a:tc>
                  <a:txBody>
                    <a:bodyPr/>
                    <a:lstStyle/>
                    <a:p>
                      <a:pPr marL="0" marR="0">
                        <a:lnSpc>
                          <a:spcPct val="107000"/>
                        </a:lnSpc>
                        <a:spcBef>
                          <a:spcPts val="0"/>
                        </a:spcBef>
                        <a:spcAft>
                          <a:spcPts val="0"/>
                        </a:spcAft>
                      </a:pPr>
                      <a:r>
                        <a:rPr lang="en-US" sz="1600">
                          <a:effectLst/>
                        </a:rPr>
                        <a:t>May 15, 2020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3372" marR="63372" marT="0" marB="0"/>
                </a:tc>
                <a:extLst>
                  <a:ext uri="{0D108BD9-81ED-4DB2-BD59-A6C34878D82A}">
                    <a16:rowId xmlns:a16="http://schemas.microsoft.com/office/drawing/2014/main" val="2696299259"/>
                  </a:ext>
                </a:extLst>
              </a:tr>
              <a:tr h="372098">
                <a:tc>
                  <a:txBody>
                    <a:bodyPr/>
                    <a:lstStyle/>
                    <a:p>
                      <a:pPr marL="0" marR="0">
                        <a:lnSpc>
                          <a:spcPct val="107000"/>
                        </a:lnSpc>
                        <a:spcBef>
                          <a:spcPts val="0"/>
                        </a:spcBef>
                        <a:spcAft>
                          <a:spcPts val="0"/>
                        </a:spcAft>
                      </a:pPr>
                      <a:r>
                        <a:rPr lang="en-US" sz="1600">
                          <a:effectLst/>
                        </a:rPr>
                        <a:t>Restaurants with indoor dining</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3372" marR="63372" marT="0" marB="0"/>
                </a:tc>
                <a:tc>
                  <a:txBody>
                    <a:bodyPr/>
                    <a:lstStyle/>
                    <a:p>
                      <a:pPr marL="0" marR="0">
                        <a:lnSpc>
                          <a:spcPct val="107000"/>
                        </a:lnSpc>
                        <a:spcBef>
                          <a:spcPts val="0"/>
                        </a:spcBef>
                        <a:spcAft>
                          <a:spcPts val="0"/>
                        </a:spcAft>
                      </a:pPr>
                      <a:r>
                        <a:rPr lang="en-US" sz="1600">
                          <a:effectLst/>
                        </a:rPr>
                        <a:t>May 21, 2020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3372" marR="63372" marT="0" marB="0"/>
                </a:tc>
                <a:extLst>
                  <a:ext uri="{0D108BD9-81ED-4DB2-BD59-A6C34878D82A}">
                    <a16:rowId xmlns:a16="http://schemas.microsoft.com/office/drawing/2014/main" val="1679002696"/>
                  </a:ext>
                </a:extLst>
              </a:tr>
              <a:tr h="372098">
                <a:tc>
                  <a:txBody>
                    <a:bodyPr/>
                    <a:lstStyle/>
                    <a:p>
                      <a:pPr marL="0" marR="0">
                        <a:lnSpc>
                          <a:spcPct val="107000"/>
                        </a:lnSpc>
                        <a:spcBef>
                          <a:spcPts val="0"/>
                        </a:spcBef>
                        <a:spcAft>
                          <a:spcPts val="0"/>
                        </a:spcAft>
                      </a:pPr>
                      <a:r>
                        <a:rPr lang="en-US" sz="1600">
                          <a:effectLst/>
                        </a:rPr>
                        <a:t>Campgrounds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3372" marR="63372" marT="0" marB="0"/>
                </a:tc>
                <a:tc>
                  <a:txBody>
                    <a:bodyPr/>
                    <a:lstStyle/>
                    <a:p>
                      <a:pPr marL="0" marR="0">
                        <a:lnSpc>
                          <a:spcPct val="107000"/>
                        </a:lnSpc>
                        <a:spcBef>
                          <a:spcPts val="0"/>
                        </a:spcBef>
                        <a:spcAft>
                          <a:spcPts val="0"/>
                        </a:spcAft>
                      </a:pPr>
                      <a:r>
                        <a:rPr lang="en-US" sz="1600">
                          <a:effectLst/>
                        </a:rPr>
                        <a:t>May 21, 2020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3372" marR="63372" marT="0" marB="0"/>
                </a:tc>
                <a:extLst>
                  <a:ext uri="{0D108BD9-81ED-4DB2-BD59-A6C34878D82A}">
                    <a16:rowId xmlns:a16="http://schemas.microsoft.com/office/drawing/2014/main" val="1368762999"/>
                  </a:ext>
                </a:extLst>
              </a:tr>
              <a:tr h="372098">
                <a:tc>
                  <a:txBody>
                    <a:bodyPr/>
                    <a:lstStyle/>
                    <a:p>
                      <a:pPr marL="0" marR="0">
                        <a:lnSpc>
                          <a:spcPct val="107000"/>
                        </a:lnSpc>
                        <a:spcBef>
                          <a:spcPts val="0"/>
                        </a:spcBef>
                        <a:spcAft>
                          <a:spcPts val="0"/>
                        </a:spcAft>
                      </a:pPr>
                      <a:r>
                        <a:rPr lang="en-US" sz="1600">
                          <a:effectLst/>
                        </a:rPr>
                        <a:t>Gyms, fitness centers, limited contact sports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3372" marR="63372" marT="0" marB="0"/>
                </a:tc>
                <a:tc>
                  <a:txBody>
                    <a:bodyPr/>
                    <a:lstStyle/>
                    <a:p>
                      <a:pPr marL="0" marR="0">
                        <a:lnSpc>
                          <a:spcPct val="107000"/>
                        </a:lnSpc>
                        <a:spcBef>
                          <a:spcPts val="0"/>
                        </a:spcBef>
                        <a:spcAft>
                          <a:spcPts val="0"/>
                        </a:spcAft>
                      </a:pPr>
                      <a:r>
                        <a:rPr lang="en-US" sz="1600">
                          <a:effectLst/>
                        </a:rPr>
                        <a:t>May 26, 2020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3372" marR="63372" marT="0" marB="0"/>
                </a:tc>
                <a:extLst>
                  <a:ext uri="{0D108BD9-81ED-4DB2-BD59-A6C34878D82A}">
                    <a16:rowId xmlns:a16="http://schemas.microsoft.com/office/drawing/2014/main" val="3948193250"/>
                  </a:ext>
                </a:extLst>
              </a:tr>
              <a:tr h="372098">
                <a:tc>
                  <a:txBody>
                    <a:bodyPr/>
                    <a:lstStyle/>
                    <a:p>
                      <a:pPr marL="0" marR="0">
                        <a:lnSpc>
                          <a:spcPct val="107000"/>
                        </a:lnSpc>
                        <a:spcBef>
                          <a:spcPts val="0"/>
                        </a:spcBef>
                        <a:spcAft>
                          <a:spcPts val="0"/>
                        </a:spcAft>
                      </a:pPr>
                      <a:r>
                        <a:rPr lang="en-US" sz="1600">
                          <a:effectLst/>
                        </a:rPr>
                        <a:t>Childcare centers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3372" marR="63372" marT="0" marB="0"/>
                </a:tc>
                <a:tc>
                  <a:txBody>
                    <a:bodyPr/>
                    <a:lstStyle/>
                    <a:p>
                      <a:pPr marL="0" marR="0">
                        <a:lnSpc>
                          <a:spcPct val="107000"/>
                        </a:lnSpc>
                        <a:spcBef>
                          <a:spcPts val="0"/>
                        </a:spcBef>
                        <a:spcAft>
                          <a:spcPts val="0"/>
                        </a:spcAft>
                      </a:pPr>
                      <a:r>
                        <a:rPr lang="en-US" sz="1600" dirty="0">
                          <a:effectLst/>
                        </a:rPr>
                        <a:t>May 31, 2020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372" marR="63372" marT="0" marB="0"/>
                </a:tc>
                <a:extLst>
                  <a:ext uri="{0D108BD9-81ED-4DB2-BD59-A6C34878D82A}">
                    <a16:rowId xmlns:a16="http://schemas.microsoft.com/office/drawing/2014/main" val="2690428161"/>
                  </a:ext>
                </a:extLst>
              </a:tr>
            </a:tbl>
          </a:graphicData>
        </a:graphic>
      </p:graphicFrame>
      <p:sp>
        <p:nvSpPr>
          <p:cNvPr id="12" name="Rectangle 1">
            <a:extLst>
              <a:ext uri="{FF2B5EF4-FFF2-40B4-BE49-F238E27FC236}">
                <a16:creationId xmlns:a16="http://schemas.microsoft.com/office/drawing/2014/main" id="{D81AE9AD-AF4E-4A7A-A64D-E1F2EF10C5C0}"/>
              </a:ext>
            </a:extLst>
          </p:cNvPr>
          <p:cNvSpPr>
            <a:spLocks noChangeArrowheads="1"/>
          </p:cNvSpPr>
          <p:nvPr/>
        </p:nvSpPr>
        <p:spPr bwMode="auto">
          <a:xfrm>
            <a:off x="3176299" y="1027093"/>
            <a:ext cx="51816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Governor DeWine’s Dates Industries Can Open</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36194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DE3A6A-6331-427F-9C22-78A0B82F5248}"/>
              </a:ext>
            </a:extLst>
          </p:cNvPr>
          <p:cNvSpPr>
            <a:spLocks noGrp="1"/>
          </p:cNvSpPr>
          <p:nvPr>
            <p:ph type="title"/>
          </p:nvPr>
        </p:nvSpPr>
        <p:spPr>
          <a:xfrm>
            <a:off x="152400" y="2857500"/>
            <a:ext cx="2057400" cy="1143000"/>
          </a:xfrm>
        </p:spPr>
        <p:txBody>
          <a:bodyPr>
            <a:noAutofit/>
          </a:bodyPr>
          <a:lstStyle/>
          <a:p>
            <a:r>
              <a:rPr lang="en-US" sz="3600" b="1" dirty="0"/>
              <a:t>Montrose Group COVID 19 Economic Recovery Strategy</a:t>
            </a:r>
          </a:p>
        </p:txBody>
      </p:sp>
      <p:graphicFrame>
        <p:nvGraphicFramePr>
          <p:cNvPr id="4" name="Content Placeholder 5">
            <a:extLst>
              <a:ext uri="{FF2B5EF4-FFF2-40B4-BE49-F238E27FC236}">
                <a16:creationId xmlns:a16="http://schemas.microsoft.com/office/drawing/2014/main" id="{F32F0811-44D9-4EF7-BC77-43AC35FC76DB}"/>
              </a:ext>
            </a:extLst>
          </p:cNvPr>
          <p:cNvGraphicFramePr>
            <a:graphicFrameLocks noGrp="1"/>
          </p:cNvGraphicFramePr>
          <p:nvPr>
            <p:ph idx="1"/>
            <p:extLst>
              <p:ext uri="{D42A27DB-BD31-4B8C-83A1-F6EECF244321}">
                <p14:modId xmlns:p14="http://schemas.microsoft.com/office/powerpoint/2010/main" val="2918750108"/>
              </p:ext>
            </p:extLst>
          </p:nvPr>
        </p:nvGraphicFramePr>
        <p:xfrm>
          <a:off x="3073400" y="1219200"/>
          <a:ext cx="5715000" cy="51657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091A7842-F942-43D8-BA46-42F4C0D636C9}"/>
              </a:ext>
            </a:extLst>
          </p:cNvPr>
          <p:cNvSpPr txBox="1"/>
          <p:nvPr/>
        </p:nvSpPr>
        <p:spPr>
          <a:xfrm>
            <a:off x="3429000" y="880646"/>
            <a:ext cx="5359400" cy="338554"/>
          </a:xfrm>
          <a:prstGeom prst="rect">
            <a:avLst/>
          </a:prstGeom>
          <a:noFill/>
        </p:spPr>
        <p:txBody>
          <a:bodyPr wrap="square" rtlCol="0">
            <a:spAutoFit/>
          </a:bodyPr>
          <a:lstStyle/>
          <a:p>
            <a:r>
              <a:rPr lang="en-US" sz="1600" dirty="0"/>
              <a:t>Factors Impacting Company Reopening Decision</a:t>
            </a:r>
          </a:p>
        </p:txBody>
      </p:sp>
      <p:pic>
        <p:nvPicPr>
          <p:cNvPr id="6" name="Picture 5" descr="A picture containing drawing&#10;&#10;Description automatically generated">
            <a:extLst>
              <a:ext uri="{FF2B5EF4-FFF2-40B4-BE49-F238E27FC236}">
                <a16:creationId xmlns:a16="http://schemas.microsoft.com/office/drawing/2014/main" id="{34DCD466-937E-496B-AC61-62CDEEAC0F9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91400" y="76200"/>
            <a:ext cx="1581913" cy="685800"/>
          </a:xfrm>
          <a:prstGeom prst="rect">
            <a:avLst/>
          </a:prstGeom>
        </p:spPr>
      </p:pic>
      <p:sp>
        <p:nvSpPr>
          <p:cNvPr id="2" name="Date Placeholder 1">
            <a:extLst>
              <a:ext uri="{FF2B5EF4-FFF2-40B4-BE49-F238E27FC236}">
                <a16:creationId xmlns:a16="http://schemas.microsoft.com/office/drawing/2014/main" id="{519B508B-D274-4927-9B94-F7A69065B6DF}"/>
              </a:ext>
            </a:extLst>
          </p:cNvPr>
          <p:cNvSpPr>
            <a:spLocks noGrp="1"/>
          </p:cNvSpPr>
          <p:nvPr>
            <p:ph type="dt" sz="half" idx="10"/>
          </p:nvPr>
        </p:nvSpPr>
        <p:spPr/>
        <p:txBody>
          <a:bodyPr/>
          <a:lstStyle/>
          <a:p>
            <a:pPr>
              <a:defRPr/>
            </a:pPr>
            <a:r>
              <a:rPr lang="en-US" dirty="0"/>
              <a:t>5/29/20</a:t>
            </a:r>
          </a:p>
        </p:txBody>
      </p:sp>
      <p:sp>
        <p:nvSpPr>
          <p:cNvPr id="8" name="Slide Number Placeholder 7">
            <a:extLst>
              <a:ext uri="{FF2B5EF4-FFF2-40B4-BE49-F238E27FC236}">
                <a16:creationId xmlns:a16="http://schemas.microsoft.com/office/drawing/2014/main" id="{2E6986A4-E6F5-45D3-8892-137744FC59C8}"/>
              </a:ext>
            </a:extLst>
          </p:cNvPr>
          <p:cNvSpPr>
            <a:spLocks noGrp="1"/>
          </p:cNvSpPr>
          <p:nvPr>
            <p:ph type="sldNum" sz="quarter" idx="12"/>
          </p:nvPr>
        </p:nvSpPr>
        <p:spPr/>
        <p:txBody>
          <a:bodyPr/>
          <a:lstStyle/>
          <a:p>
            <a:pPr>
              <a:defRPr/>
            </a:pPr>
            <a:fld id="{E0968DDA-09F0-48E9-805D-767D302CC958}" type="slidenum">
              <a:rPr lang="en-US" altLang="en-US" smtClean="0"/>
              <a:pPr>
                <a:defRPr/>
              </a:pPr>
              <a:t>15</a:t>
            </a:fld>
            <a:endParaRPr lang="en-US" altLang="en-US"/>
          </a:p>
        </p:txBody>
      </p:sp>
      <p:pic>
        <p:nvPicPr>
          <p:cNvPr id="9" name="Picture 2" descr="Image result for buckeye hills economic development logo">
            <a:extLst>
              <a:ext uri="{FF2B5EF4-FFF2-40B4-BE49-F238E27FC236}">
                <a16:creationId xmlns:a16="http://schemas.microsoft.com/office/drawing/2014/main" id="{8B744CCF-2316-4888-B418-772B86D0B6D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936" y="76200"/>
            <a:ext cx="619125" cy="619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0424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02D7E4-F319-474D-B1F4-ED776C233199}"/>
              </a:ext>
            </a:extLst>
          </p:cNvPr>
          <p:cNvSpPr>
            <a:spLocks noGrp="1"/>
          </p:cNvSpPr>
          <p:nvPr>
            <p:ph type="title"/>
          </p:nvPr>
        </p:nvSpPr>
        <p:spPr>
          <a:xfrm>
            <a:off x="228600" y="2667000"/>
            <a:ext cx="2057400" cy="1143000"/>
          </a:xfrm>
        </p:spPr>
        <p:txBody>
          <a:bodyPr>
            <a:noAutofit/>
          </a:bodyPr>
          <a:lstStyle/>
          <a:p>
            <a:r>
              <a:rPr lang="en-US" sz="3600" b="1" dirty="0"/>
              <a:t>Montrose Group COVID 19 Economic Recovery Strategy</a:t>
            </a:r>
          </a:p>
        </p:txBody>
      </p:sp>
      <p:graphicFrame>
        <p:nvGraphicFramePr>
          <p:cNvPr id="4" name="Content Placeholder 10">
            <a:extLst>
              <a:ext uri="{FF2B5EF4-FFF2-40B4-BE49-F238E27FC236}">
                <a16:creationId xmlns:a16="http://schemas.microsoft.com/office/drawing/2014/main" id="{7C79561F-085B-4411-9721-2D7856261608}"/>
              </a:ext>
            </a:extLst>
          </p:cNvPr>
          <p:cNvGraphicFramePr>
            <a:graphicFrameLocks noGrp="1"/>
          </p:cNvGraphicFramePr>
          <p:nvPr>
            <p:ph idx="1"/>
            <p:extLst>
              <p:ext uri="{D42A27DB-BD31-4B8C-83A1-F6EECF244321}">
                <p14:modId xmlns:p14="http://schemas.microsoft.com/office/powerpoint/2010/main" val="2984560469"/>
              </p:ext>
            </p:extLst>
          </p:nvPr>
        </p:nvGraphicFramePr>
        <p:xfrm>
          <a:off x="2901950" y="863600"/>
          <a:ext cx="5486400" cy="5121275"/>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descr="A picture containing drawing&#10;&#10;Description automatically generated">
            <a:extLst>
              <a:ext uri="{FF2B5EF4-FFF2-40B4-BE49-F238E27FC236}">
                <a16:creationId xmlns:a16="http://schemas.microsoft.com/office/drawing/2014/main" id="{249C452C-F032-4F9A-A403-44942A482F0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91400" y="76200"/>
            <a:ext cx="1581913" cy="685800"/>
          </a:xfrm>
          <a:prstGeom prst="rect">
            <a:avLst/>
          </a:prstGeom>
        </p:spPr>
      </p:pic>
      <p:sp>
        <p:nvSpPr>
          <p:cNvPr id="2" name="Date Placeholder 1">
            <a:extLst>
              <a:ext uri="{FF2B5EF4-FFF2-40B4-BE49-F238E27FC236}">
                <a16:creationId xmlns:a16="http://schemas.microsoft.com/office/drawing/2014/main" id="{1FE11767-A092-4C3E-9053-B060828E3784}"/>
              </a:ext>
            </a:extLst>
          </p:cNvPr>
          <p:cNvSpPr>
            <a:spLocks noGrp="1"/>
          </p:cNvSpPr>
          <p:nvPr>
            <p:ph type="dt" sz="half" idx="10"/>
          </p:nvPr>
        </p:nvSpPr>
        <p:spPr/>
        <p:txBody>
          <a:bodyPr/>
          <a:lstStyle/>
          <a:p>
            <a:pPr>
              <a:defRPr/>
            </a:pPr>
            <a:r>
              <a:rPr lang="en-US" dirty="0"/>
              <a:t>5/29/20</a:t>
            </a:r>
          </a:p>
        </p:txBody>
      </p:sp>
      <p:sp>
        <p:nvSpPr>
          <p:cNvPr id="7" name="Slide Number Placeholder 6">
            <a:extLst>
              <a:ext uri="{FF2B5EF4-FFF2-40B4-BE49-F238E27FC236}">
                <a16:creationId xmlns:a16="http://schemas.microsoft.com/office/drawing/2014/main" id="{BBB7CC83-ED73-4482-9EB3-EBA7223BB913}"/>
              </a:ext>
            </a:extLst>
          </p:cNvPr>
          <p:cNvSpPr>
            <a:spLocks noGrp="1"/>
          </p:cNvSpPr>
          <p:nvPr>
            <p:ph type="sldNum" sz="quarter" idx="12"/>
          </p:nvPr>
        </p:nvSpPr>
        <p:spPr/>
        <p:txBody>
          <a:bodyPr/>
          <a:lstStyle/>
          <a:p>
            <a:pPr>
              <a:defRPr/>
            </a:pPr>
            <a:fld id="{E0968DDA-09F0-48E9-805D-767D302CC958}" type="slidenum">
              <a:rPr lang="en-US" altLang="en-US" smtClean="0"/>
              <a:pPr>
                <a:defRPr/>
              </a:pPr>
              <a:t>16</a:t>
            </a:fld>
            <a:endParaRPr lang="en-US" altLang="en-US"/>
          </a:p>
        </p:txBody>
      </p:sp>
      <p:pic>
        <p:nvPicPr>
          <p:cNvPr id="8" name="Picture 2" descr="Image result for buckeye hills economic development logo">
            <a:extLst>
              <a:ext uri="{FF2B5EF4-FFF2-40B4-BE49-F238E27FC236}">
                <a16:creationId xmlns:a16="http://schemas.microsoft.com/office/drawing/2014/main" id="{ACC23145-C50E-4CE8-AB74-C6078528F9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36" y="76200"/>
            <a:ext cx="619125" cy="619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99039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3B72B2-0C61-46BB-8A34-57A9FD58932B}"/>
              </a:ext>
            </a:extLst>
          </p:cNvPr>
          <p:cNvSpPr>
            <a:spLocks noGrp="1"/>
          </p:cNvSpPr>
          <p:nvPr>
            <p:ph type="title"/>
          </p:nvPr>
        </p:nvSpPr>
        <p:spPr/>
        <p:txBody>
          <a:bodyPr>
            <a:normAutofit/>
          </a:bodyPr>
          <a:lstStyle/>
          <a:p>
            <a:r>
              <a:rPr lang="en-US" sz="3600" b="1" dirty="0"/>
              <a:t>Montrose Group COVID 19 Economic Recovery Strategy</a:t>
            </a:r>
          </a:p>
        </p:txBody>
      </p:sp>
      <p:pic>
        <p:nvPicPr>
          <p:cNvPr id="46" name="Picture 45" descr="A picture containing drawing&#10;&#10;Description automatically generated">
            <a:extLst>
              <a:ext uri="{FF2B5EF4-FFF2-40B4-BE49-F238E27FC236}">
                <a16:creationId xmlns:a16="http://schemas.microsoft.com/office/drawing/2014/main" id="{7AC321EA-07B4-4136-8487-25ED0312E7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1400" y="76200"/>
            <a:ext cx="1581913" cy="685800"/>
          </a:xfrm>
          <a:prstGeom prst="rect">
            <a:avLst/>
          </a:prstGeom>
        </p:spPr>
      </p:pic>
      <p:sp>
        <p:nvSpPr>
          <p:cNvPr id="2" name="Date Placeholder 1">
            <a:extLst>
              <a:ext uri="{FF2B5EF4-FFF2-40B4-BE49-F238E27FC236}">
                <a16:creationId xmlns:a16="http://schemas.microsoft.com/office/drawing/2014/main" id="{56F724F6-118B-4AC3-AB07-C1B2F8280BA0}"/>
              </a:ext>
            </a:extLst>
          </p:cNvPr>
          <p:cNvSpPr>
            <a:spLocks noGrp="1"/>
          </p:cNvSpPr>
          <p:nvPr>
            <p:ph type="dt" sz="half" idx="10"/>
          </p:nvPr>
        </p:nvSpPr>
        <p:spPr/>
        <p:txBody>
          <a:bodyPr/>
          <a:lstStyle/>
          <a:p>
            <a:pPr>
              <a:defRPr/>
            </a:pPr>
            <a:r>
              <a:rPr lang="en-US" dirty="0"/>
              <a:t>5/29/20</a:t>
            </a:r>
          </a:p>
        </p:txBody>
      </p:sp>
      <p:sp>
        <p:nvSpPr>
          <p:cNvPr id="4" name="Slide Number Placeholder 3">
            <a:extLst>
              <a:ext uri="{FF2B5EF4-FFF2-40B4-BE49-F238E27FC236}">
                <a16:creationId xmlns:a16="http://schemas.microsoft.com/office/drawing/2014/main" id="{06C02D53-524A-4E06-BDBD-A2731CE32967}"/>
              </a:ext>
            </a:extLst>
          </p:cNvPr>
          <p:cNvSpPr>
            <a:spLocks noGrp="1"/>
          </p:cNvSpPr>
          <p:nvPr>
            <p:ph type="sldNum" sz="quarter" idx="12"/>
          </p:nvPr>
        </p:nvSpPr>
        <p:spPr/>
        <p:txBody>
          <a:bodyPr/>
          <a:lstStyle/>
          <a:p>
            <a:pPr>
              <a:defRPr/>
            </a:pPr>
            <a:fld id="{E0968DDA-09F0-48E9-805D-767D302CC958}" type="slidenum">
              <a:rPr lang="en-US" altLang="en-US" smtClean="0"/>
              <a:pPr>
                <a:defRPr/>
              </a:pPr>
              <a:t>17</a:t>
            </a:fld>
            <a:endParaRPr lang="en-US" altLang="en-US"/>
          </a:p>
        </p:txBody>
      </p:sp>
      <p:pic>
        <p:nvPicPr>
          <p:cNvPr id="8" name="Picture 2" descr="Image result for buckeye hills economic development logo">
            <a:extLst>
              <a:ext uri="{FF2B5EF4-FFF2-40B4-BE49-F238E27FC236}">
                <a16:creationId xmlns:a16="http://schemas.microsoft.com/office/drawing/2014/main" id="{66FD64E3-F98A-43B4-B1F8-8FAE67C9FE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36" y="76200"/>
            <a:ext cx="619125" cy="6191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Content Placeholder 5">
            <a:extLst>
              <a:ext uri="{FF2B5EF4-FFF2-40B4-BE49-F238E27FC236}">
                <a16:creationId xmlns:a16="http://schemas.microsoft.com/office/drawing/2014/main" id="{C06AF14B-D99E-4C07-B9D2-C5E78C00021F}"/>
              </a:ext>
            </a:extLst>
          </p:cNvPr>
          <p:cNvGraphicFramePr>
            <a:graphicFrameLocks noGrp="1"/>
          </p:cNvGraphicFramePr>
          <p:nvPr>
            <p:ph idx="1"/>
            <p:extLst>
              <p:ext uri="{D42A27DB-BD31-4B8C-83A1-F6EECF244321}">
                <p14:modId xmlns:p14="http://schemas.microsoft.com/office/powerpoint/2010/main" val="3018140470"/>
              </p:ext>
            </p:extLst>
          </p:nvPr>
        </p:nvGraphicFramePr>
        <p:xfrm>
          <a:off x="2901950" y="863600"/>
          <a:ext cx="5486400" cy="512127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384828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E9604-1093-468F-B9B8-7E457C19E153}"/>
              </a:ext>
            </a:extLst>
          </p:cNvPr>
          <p:cNvSpPr>
            <a:spLocks noGrp="1"/>
          </p:cNvSpPr>
          <p:nvPr>
            <p:ph type="title"/>
          </p:nvPr>
        </p:nvSpPr>
        <p:spPr>
          <a:xfrm>
            <a:off x="157162" y="2463800"/>
            <a:ext cx="2437148" cy="1312770"/>
          </a:xfrm>
        </p:spPr>
        <p:txBody>
          <a:bodyPr>
            <a:noAutofit/>
          </a:bodyPr>
          <a:lstStyle/>
          <a:p>
            <a:r>
              <a:rPr lang="en-US" sz="3600" b="1" dirty="0"/>
              <a:t>Montrose Group COVID 19 Economic Recovery Strategy</a:t>
            </a:r>
          </a:p>
        </p:txBody>
      </p:sp>
      <p:graphicFrame>
        <p:nvGraphicFramePr>
          <p:cNvPr id="6" name="Content Placeholder 5">
            <a:extLst>
              <a:ext uri="{FF2B5EF4-FFF2-40B4-BE49-F238E27FC236}">
                <a16:creationId xmlns:a16="http://schemas.microsoft.com/office/drawing/2014/main" id="{534A445A-43D8-4727-A982-082CB776A5DF}"/>
              </a:ext>
            </a:extLst>
          </p:cNvPr>
          <p:cNvGraphicFramePr>
            <a:graphicFrameLocks noGrp="1"/>
          </p:cNvGraphicFramePr>
          <p:nvPr>
            <p:ph idx="1"/>
            <p:extLst>
              <p:ext uri="{D42A27DB-BD31-4B8C-83A1-F6EECF244321}">
                <p14:modId xmlns:p14="http://schemas.microsoft.com/office/powerpoint/2010/main" val="1022658744"/>
              </p:ext>
            </p:extLst>
          </p:nvPr>
        </p:nvGraphicFramePr>
        <p:xfrm>
          <a:off x="457200" y="1600200"/>
          <a:ext cx="5715000"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Image result for economic development administration logo">
            <a:extLst>
              <a:ext uri="{FF2B5EF4-FFF2-40B4-BE49-F238E27FC236}">
                <a16:creationId xmlns:a16="http://schemas.microsoft.com/office/drawing/2014/main" id="{C92C20CF-CF55-4985-BAC5-3E911FCF720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30790" y="900157"/>
            <a:ext cx="1664219" cy="142954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94FA0985-0785-4C35-A7AC-04B922D01B7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66018" y="76200"/>
            <a:ext cx="1870064" cy="579132"/>
          </a:xfrm>
          <a:prstGeom prst="rect">
            <a:avLst/>
          </a:prstGeom>
        </p:spPr>
      </p:pic>
      <p:graphicFrame>
        <p:nvGraphicFramePr>
          <p:cNvPr id="8" name="Content Placeholder 5">
            <a:extLst>
              <a:ext uri="{FF2B5EF4-FFF2-40B4-BE49-F238E27FC236}">
                <a16:creationId xmlns:a16="http://schemas.microsoft.com/office/drawing/2014/main" id="{7DA361C7-A1CA-4929-A007-20BA646D30D9}"/>
              </a:ext>
            </a:extLst>
          </p:cNvPr>
          <p:cNvGraphicFramePr>
            <a:graphicFrameLocks/>
          </p:cNvGraphicFramePr>
          <p:nvPr>
            <p:extLst>
              <p:ext uri="{D42A27DB-BD31-4B8C-83A1-F6EECF244321}">
                <p14:modId xmlns:p14="http://schemas.microsoft.com/office/powerpoint/2010/main" val="4040791146"/>
              </p:ext>
            </p:extLst>
          </p:nvPr>
        </p:nvGraphicFramePr>
        <p:xfrm>
          <a:off x="2780780" y="2438400"/>
          <a:ext cx="5964238" cy="382825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3" name="Date Placeholder 2">
            <a:extLst>
              <a:ext uri="{FF2B5EF4-FFF2-40B4-BE49-F238E27FC236}">
                <a16:creationId xmlns:a16="http://schemas.microsoft.com/office/drawing/2014/main" id="{18FFB6BA-428B-4BBB-ABE6-7FEA990E3BCE}"/>
              </a:ext>
            </a:extLst>
          </p:cNvPr>
          <p:cNvSpPr>
            <a:spLocks noGrp="1"/>
          </p:cNvSpPr>
          <p:nvPr>
            <p:ph type="dt" sz="half" idx="10"/>
          </p:nvPr>
        </p:nvSpPr>
        <p:spPr/>
        <p:txBody>
          <a:bodyPr/>
          <a:lstStyle/>
          <a:p>
            <a:pPr>
              <a:defRPr/>
            </a:pPr>
            <a:r>
              <a:rPr lang="en-US" dirty="0"/>
              <a:t>5/29/20</a:t>
            </a:r>
          </a:p>
          <a:p>
            <a:pPr>
              <a:defRPr/>
            </a:pPr>
            <a:endParaRPr lang="en-US" dirty="0"/>
          </a:p>
        </p:txBody>
      </p:sp>
      <p:sp>
        <p:nvSpPr>
          <p:cNvPr id="4" name="Slide Number Placeholder 3">
            <a:extLst>
              <a:ext uri="{FF2B5EF4-FFF2-40B4-BE49-F238E27FC236}">
                <a16:creationId xmlns:a16="http://schemas.microsoft.com/office/drawing/2014/main" id="{CA95E834-FEFF-48FD-87EF-1059DC28C53C}"/>
              </a:ext>
            </a:extLst>
          </p:cNvPr>
          <p:cNvSpPr>
            <a:spLocks noGrp="1"/>
          </p:cNvSpPr>
          <p:nvPr>
            <p:ph type="sldNum" sz="quarter" idx="12"/>
          </p:nvPr>
        </p:nvSpPr>
        <p:spPr/>
        <p:txBody>
          <a:bodyPr/>
          <a:lstStyle/>
          <a:p>
            <a:pPr>
              <a:defRPr/>
            </a:pPr>
            <a:fld id="{E0968DDA-09F0-48E9-805D-767D302CC958}" type="slidenum">
              <a:rPr lang="en-US" altLang="en-US" smtClean="0"/>
              <a:pPr>
                <a:defRPr/>
              </a:pPr>
              <a:t>18</a:t>
            </a:fld>
            <a:endParaRPr lang="en-US" altLang="en-US"/>
          </a:p>
        </p:txBody>
      </p:sp>
      <p:pic>
        <p:nvPicPr>
          <p:cNvPr id="10" name="Picture 2" descr="Image result for buckeye hills economic development logo">
            <a:extLst>
              <a:ext uri="{FF2B5EF4-FFF2-40B4-BE49-F238E27FC236}">
                <a16:creationId xmlns:a16="http://schemas.microsoft.com/office/drawing/2014/main" id="{601C2F94-1D53-404D-83EE-4BA850EA21A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7936" y="76200"/>
            <a:ext cx="619125" cy="619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49482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E9604-1093-468F-B9B8-7E457C19E153}"/>
              </a:ext>
            </a:extLst>
          </p:cNvPr>
          <p:cNvSpPr>
            <a:spLocks noGrp="1"/>
          </p:cNvSpPr>
          <p:nvPr>
            <p:ph type="title"/>
          </p:nvPr>
        </p:nvSpPr>
        <p:spPr>
          <a:xfrm>
            <a:off x="152400" y="2772615"/>
            <a:ext cx="2360948" cy="1312770"/>
          </a:xfrm>
        </p:spPr>
        <p:txBody>
          <a:bodyPr>
            <a:noAutofit/>
          </a:bodyPr>
          <a:lstStyle/>
          <a:p>
            <a:r>
              <a:rPr lang="en-US" sz="3600" b="1" dirty="0"/>
              <a:t>Montrose Group COVID 19 Economic Recovery Strategy</a:t>
            </a:r>
          </a:p>
        </p:txBody>
      </p:sp>
      <p:graphicFrame>
        <p:nvGraphicFramePr>
          <p:cNvPr id="6" name="Content Placeholder 5">
            <a:extLst>
              <a:ext uri="{FF2B5EF4-FFF2-40B4-BE49-F238E27FC236}">
                <a16:creationId xmlns:a16="http://schemas.microsoft.com/office/drawing/2014/main" id="{534A445A-43D8-4727-A982-082CB776A5DF}"/>
              </a:ext>
            </a:extLst>
          </p:cNvPr>
          <p:cNvGraphicFramePr>
            <a:graphicFrameLocks noGrp="1"/>
          </p:cNvGraphicFramePr>
          <p:nvPr>
            <p:ph idx="1"/>
          </p:nvPr>
        </p:nvGraphicFramePr>
        <p:xfrm>
          <a:off x="457200" y="1600200"/>
          <a:ext cx="5715000"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Image result for economic development administration logo">
            <a:extLst>
              <a:ext uri="{FF2B5EF4-FFF2-40B4-BE49-F238E27FC236}">
                <a16:creationId xmlns:a16="http://schemas.microsoft.com/office/drawing/2014/main" id="{C92C20CF-CF55-4985-BAC5-3E911FCF720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816585"/>
            <a:ext cx="1567230" cy="156723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94FA0985-0785-4C35-A7AC-04B922D01B7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66018" y="76200"/>
            <a:ext cx="1870064" cy="579132"/>
          </a:xfrm>
          <a:prstGeom prst="rect">
            <a:avLst/>
          </a:prstGeom>
        </p:spPr>
      </p:pic>
      <p:graphicFrame>
        <p:nvGraphicFramePr>
          <p:cNvPr id="8" name="Content Placeholder 5">
            <a:extLst>
              <a:ext uri="{FF2B5EF4-FFF2-40B4-BE49-F238E27FC236}">
                <a16:creationId xmlns:a16="http://schemas.microsoft.com/office/drawing/2014/main" id="{7DA361C7-A1CA-4929-A007-20BA646D30D9}"/>
              </a:ext>
            </a:extLst>
          </p:cNvPr>
          <p:cNvGraphicFramePr>
            <a:graphicFrameLocks/>
          </p:cNvGraphicFramePr>
          <p:nvPr>
            <p:extLst>
              <p:ext uri="{D42A27DB-BD31-4B8C-83A1-F6EECF244321}">
                <p14:modId xmlns:p14="http://schemas.microsoft.com/office/powerpoint/2010/main" val="27457106"/>
              </p:ext>
            </p:extLst>
          </p:nvPr>
        </p:nvGraphicFramePr>
        <p:xfrm>
          <a:off x="2667000" y="2441999"/>
          <a:ext cx="6019800" cy="381397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3" name="Date Placeholder 2">
            <a:extLst>
              <a:ext uri="{FF2B5EF4-FFF2-40B4-BE49-F238E27FC236}">
                <a16:creationId xmlns:a16="http://schemas.microsoft.com/office/drawing/2014/main" id="{EC20EE00-05DA-438E-945A-64BD8BBE3951}"/>
              </a:ext>
            </a:extLst>
          </p:cNvPr>
          <p:cNvSpPr>
            <a:spLocks noGrp="1"/>
          </p:cNvSpPr>
          <p:nvPr>
            <p:ph type="dt" sz="half" idx="10"/>
          </p:nvPr>
        </p:nvSpPr>
        <p:spPr>
          <a:xfrm>
            <a:off x="304174" y="6255969"/>
            <a:ext cx="2057400" cy="365125"/>
          </a:xfrm>
        </p:spPr>
        <p:txBody>
          <a:bodyPr/>
          <a:lstStyle/>
          <a:p>
            <a:pPr>
              <a:defRPr/>
            </a:pPr>
            <a:r>
              <a:rPr lang="en-US" dirty="0"/>
              <a:t>5/29/20</a:t>
            </a:r>
          </a:p>
        </p:txBody>
      </p:sp>
      <p:sp>
        <p:nvSpPr>
          <p:cNvPr id="4" name="Slide Number Placeholder 3">
            <a:extLst>
              <a:ext uri="{FF2B5EF4-FFF2-40B4-BE49-F238E27FC236}">
                <a16:creationId xmlns:a16="http://schemas.microsoft.com/office/drawing/2014/main" id="{87F3716A-E69B-49CA-9BF3-01E269C4088A}"/>
              </a:ext>
            </a:extLst>
          </p:cNvPr>
          <p:cNvSpPr>
            <a:spLocks noGrp="1"/>
          </p:cNvSpPr>
          <p:nvPr>
            <p:ph type="sldNum" sz="quarter" idx="12"/>
          </p:nvPr>
        </p:nvSpPr>
        <p:spPr/>
        <p:txBody>
          <a:bodyPr/>
          <a:lstStyle/>
          <a:p>
            <a:pPr>
              <a:defRPr/>
            </a:pPr>
            <a:fld id="{E0968DDA-09F0-48E9-805D-767D302CC958}" type="slidenum">
              <a:rPr lang="en-US" altLang="en-US" smtClean="0"/>
              <a:pPr>
                <a:defRPr/>
              </a:pPr>
              <a:t>19</a:t>
            </a:fld>
            <a:endParaRPr lang="en-US" altLang="en-US"/>
          </a:p>
        </p:txBody>
      </p:sp>
      <p:pic>
        <p:nvPicPr>
          <p:cNvPr id="10" name="Picture 2" descr="Image result for buckeye hills economic development logo">
            <a:extLst>
              <a:ext uri="{FF2B5EF4-FFF2-40B4-BE49-F238E27FC236}">
                <a16:creationId xmlns:a16="http://schemas.microsoft.com/office/drawing/2014/main" id="{7E179489-62C2-4771-BA75-1616D626354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7936" y="76200"/>
            <a:ext cx="619125" cy="619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8902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90D61-81BC-44ED-9684-AE4E68FDC31D}"/>
              </a:ext>
            </a:extLst>
          </p:cNvPr>
          <p:cNvSpPr>
            <a:spLocks noGrp="1"/>
          </p:cNvSpPr>
          <p:nvPr>
            <p:ph type="title"/>
          </p:nvPr>
        </p:nvSpPr>
        <p:spPr>
          <a:xfrm>
            <a:off x="2753129" y="699414"/>
            <a:ext cx="6086071" cy="990600"/>
          </a:xfrm>
        </p:spPr>
        <p:txBody>
          <a:bodyPr>
            <a:normAutofit/>
          </a:bodyPr>
          <a:lstStyle/>
          <a:p>
            <a:r>
              <a:rPr lang="en-US" dirty="0"/>
              <a:t>Ohio Economic Development Association</a:t>
            </a:r>
          </a:p>
        </p:txBody>
      </p:sp>
      <p:sp>
        <p:nvSpPr>
          <p:cNvPr id="3" name="Content Placeholder 2">
            <a:extLst>
              <a:ext uri="{FF2B5EF4-FFF2-40B4-BE49-F238E27FC236}">
                <a16:creationId xmlns:a16="http://schemas.microsoft.com/office/drawing/2014/main" id="{D9B8567D-6A22-4ABA-94AA-FA6B3CDA3277}"/>
              </a:ext>
            </a:extLst>
          </p:cNvPr>
          <p:cNvSpPr>
            <a:spLocks noGrp="1"/>
          </p:cNvSpPr>
          <p:nvPr>
            <p:ph idx="1"/>
          </p:nvPr>
        </p:nvSpPr>
        <p:spPr>
          <a:xfrm>
            <a:off x="3048000" y="1777541"/>
            <a:ext cx="5410200" cy="3572662"/>
          </a:xfrm>
        </p:spPr>
        <p:txBody>
          <a:bodyPr>
            <a:noAutofit/>
          </a:bodyPr>
          <a:lstStyle/>
          <a:p>
            <a:pPr marL="0" indent="0" algn="r">
              <a:buNone/>
            </a:pPr>
            <a:endParaRPr lang="en-US" sz="2400" b="1" dirty="0">
              <a:solidFill>
                <a:schemeClr val="accent1">
                  <a:lumMod val="50000"/>
                </a:schemeClr>
              </a:solidFill>
            </a:endParaRPr>
          </a:p>
          <a:p>
            <a:endParaRPr lang="en-US" sz="3200" dirty="0"/>
          </a:p>
          <a:p>
            <a:endParaRPr lang="en-US" sz="3200" dirty="0"/>
          </a:p>
        </p:txBody>
      </p:sp>
      <p:pic>
        <p:nvPicPr>
          <p:cNvPr id="8" name="Picture 7" descr="A picture containing drawing&#10;&#10;Description automatically generated">
            <a:extLst>
              <a:ext uri="{FF2B5EF4-FFF2-40B4-BE49-F238E27FC236}">
                <a16:creationId xmlns:a16="http://schemas.microsoft.com/office/drawing/2014/main" id="{6411F05C-064C-428E-9928-1B91D556F9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2800" y="76200"/>
            <a:ext cx="1810513" cy="685800"/>
          </a:xfrm>
          <a:prstGeom prst="rect">
            <a:avLst/>
          </a:prstGeom>
        </p:spPr>
      </p:pic>
      <p:sp>
        <p:nvSpPr>
          <p:cNvPr id="4" name="Rectangle 3">
            <a:extLst>
              <a:ext uri="{FF2B5EF4-FFF2-40B4-BE49-F238E27FC236}">
                <a16:creationId xmlns:a16="http://schemas.microsoft.com/office/drawing/2014/main" id="{E78FB130-D97B-434A-98AE-EE4A49C16EF9}"/>
              </a:ext>
            </a:extLst>
          </p:cNvPr>
          <p:cNvSpPr/>
          <p:nvPr/>
        </p:nvSpPr>
        <p:spPr>
          <a:xfrm>
            <a:off x="177339" y="1752141"/>
            <a:ext cx="2337261" cy="3046988"/>
          </a:xfrm>
          <a:prstGeom prst="rect">
            <a:avLst/>
          </a:prstGeom>
        </p:spPr>
        <p:txBody>
          <a:bodyPr wrap="square">
            <a:spAutoFit/>
          </a:bodyPr>
          <a:lstStyle/>
          <a:p>
            <a:r>
              <a:rPr lang="en-US" sz="3200" dirty="0">
                <a:solidFill>
                  <a:schemeClr val="bg1"/>
                </a:solidFill>
              </a:rPr>
              <a:t>Montrose Group COVID 19 Economic </a:t>
            </a:r>
            <a:br>
              <a:rPr lang="en-US" sz="3200" dirty="0">
                <a:solidFill>
                  <a:schemeClr val="bg1"/>
                </a:solidFill>
              </a:rPr>
            </a:br>
            <a:r>
              <a:rPr lang="en-US" sz="3200" dirty="0">
                <a:solidFill>
                  <a:schemeClr val="bg1"/>
                </a:solidFill>
              </a:rPr>
              <a:t>Recovery Strategy </a:t>
            </a:r>
          </a:p>
        </p:txBody>
      </p:sp>
      <p:sp>
        <p:nvSpPr>
          <p:cNvPr id="9" name="Date Placeholder 8">
            <a:extLst>
              <a:ext uri="{FF2B5EF4-FFF2-40B4-BE49-F238E27FC236}">
                <a16:creationId xmlns:a16="http://schemas.microsoft.com/office/drawing/2014/main" id="{94EA642F-6D93-4AB9-9814-086A7624CA70}"/>
              </a:ext>
            </a:extLst>
          </p:cNvPr>
          <p:cNvSpPr>
            <a:spLocks noGrp="1"/>
          </p:cNvSpPr>
          <p:nvPr>
            <p:ph type="dt" sz="half" idx="10"/>
          </p:nvPr>
        </p:nvSpPr>
        <p:spPr/>
        <p:txBody>
          <a:bodyPr/>
          <a:lstStyle/>
          <a:p>
            <a:pPr>
              <a:defRPr/>
            </a:pPr>
            <a:r>
              <a:rPr lang="en-US" dirty="0"/>
              <a:t>5/29/20</a:t>
            </a:r>
          </a:p>
        </p:txBody>
      </p:sp>
      <p:sp>
        <p:nvSpPr>
          <p:cNvPr id="10" name="Slide Number Placeholder 9">
            <a:extLst>
              <a:ext uri="{FF2B5EF4-FFF2-40B4-BE49-F238E27FC236}">
                <a16:creationId xmlns:a16="http://schemas.microsoft.com/office/drawing/2014/main" id="{4F468074-7BD2-4354-BD1A-BC66C63EC5D3}"/>
              </a:ext>
            </a:extLst>
          </p:cNvPr>
          <p:cNvSpPr>
            <a:spLocks noGrp="1"/>
          </p:cNvSpPr>
          <p:nvPr>
            <p:ph type="sldNum" sz="quarter" idx="12"/>
          </p:nvPr>
        </p:nvSpPr>
        <p:spPr/>
        <p:txBody>
          <a:bodyPr/>
          <a:lstStyle/>
          <a:p>
            <a:pPr>
              <a:defRPr/>
            </a:pPr>
            <a:fld id="{E0968DDA-09F0-48E9-805D-767D302CC958}" type="slidenum">
              <a:rPr lang="en-US" altLang="en-US" smtClean="0"/>
              <a:pPr>
                <a:defRPr/>
              </a:pPr>
              <a:t>2</a:t>
            </a:fld>
            <a:endParaRPr lang="en-US" altLang="en-US"/>
          </a:p>
        </p:txBody>
      </p:sp>
      <p:pic>
        <p:nvPicPr>
          <p:cNvPr id="5" name="Picture 2" descr="Image result for buckeye hills economic development logo">
            <a:extLst>
              <a:ext uri="{FF2B5EF4-FFF2-40B4-BE49-F238E27FC236}">
                <a16:creationId xmlns:a16="http://schemas.microsoft.com/office/drawing/2014/main" id="{961EE666-979D-45AD-9C5C-D35F322C37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99" y="-5436"/>
            <a:ext cx="736601" cy="7366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buckeye hills economic development logo">
            <a:extLst>
              <a:ext uri="{FF2B5EF4-FFF2-40B4-BE49-F238E27FC236}">
                <a16:creationId xmlns:a16="http://schemas.microsoft.com/office/drawing/2014/main" id="{BD2ED247-8EB8-4127-AB79-E5969A20C8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6901" y="1844609"/>
            <a:ext cx="3438525" cy="3438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166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F99D90-70F4-444C-BF47-93E7EDFD583B}"/>
              </a:ext>
            </a:extLst>
          </p:cNvPr>
          <p:cNvSpPr>
            <a:spLocks noGrp="1"/>
          </p:cNvSpPr>
          <p:nvPr>
            <p:ph type="title"/>
          </p:nvPr>
        </p:nvSpPr>
        <p:spPr>
          <a:xfrm>
            <a:off x="304800" y="2743200"/>
            <a:ext cx="2261363" cy="1143000"/>
          </a:xfrm>
        </p:spPr>
        <p:txBody>
          <a:bodyPr>
            <a:noAutofit/>
          </a:bodyPr>
          <a:lstStyle/>
          <a:p>
            <a:r>
              <a:rPr lang="en-US" sz="3600" b="1" dirty="0"/>
              <a:t>Montrose Group COVID 19</a:t>
            </a:r>
            <a:br>
              <a:rPr lang="en-US" sz="3600" b="1" dirty="0"/>
            </a:br>
            <a:r>
              <a:rPr lang="en-US" sz="3600" b="1" dirty="0"/>
              <a:t>Economic Recovery Strategy</a:t>
            </a:r>
          </a:p>
        </p:txBody>
      </p:sp>
      <p:graphicFrame>
        <p:nvGraphicFramePr>
          <p:cNvPr id="4" name="Content Placeholder 3">
            <a:extLst>
              <a:ext uri="{FF2B5EF4-FFF2-40B4-BE49-F238E27FC236}">
                <a16:creationId xmlns:a16="http://schemas.microsoft.com/office/drawing/2014/main" id="{1625AD63-365D-4E3D-82DA-BCA8BF20F73F}"/>
              </a:ext>
            </a:extLst>
          </p:cNvPr>
          <p:cNvGraphicFramePr>
            <a:graphicFrameLocks noGrp="1"/>
          </p:cNvGraphicFramePr>
          <p:nvPr>
            <p:ph idx="1"/>
            <p:extLst>
              <p:ext uri="{D42A27DB-BD31-4B8C-83A1-F6EECF244321}">
                <p14:modId xmlns:p14="http://schemas.microsoft.com/office/powerpoint/2010/main" val="3732140200"/>
              </p:ext>
            </p:extLst>
          </p:nvPr>
        </p:nvGraphicFramePr>
        <p:xfrm>
          <a:off x="2819400" y="762000"/>
          <a:ext cx="5568950" cy="5222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A picture containing drawing&#10;&#10;Description automatically generated">
            <a:extLst>
              <a:ext uri="{FF2B5EF4-FFF2-40B4-BE49-F238E27FC236}">
                <a16:creationId xmlns:a16="http://schemas.microsoft.com/office/drawing/2014/main" id="{6C1FCDB1-B4B7-411A-A7F7-41B101ADCAE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91400" y="76200"/>
            <a:ext cx="1581913" cy="685800"/>
          </a:xfrm>
          <a:prstGeom prst="rect">
            <a:avLst/>
          </a:prstGeom>
        </p:spPr>
      </p:pic>
      <p:sp>
        <p:nvSpPr>
          <p:cNvPr id="2" name="Date Placeholder 1">
            <a:extLst>
              <a:ext uri="{FF2B5EF4-FFF2-40B4-BE49-F238E27FC236}">
                <a16:creationId xmlns:a16="http://schemas.microsoft.com/office/drawing/2014/main" id="{C7B9969B-4814-4303-A76B-83BA7908DB4D}"/>
              </a:ext>
            </a:extLst>
          </p:cNvPr>
          <p:cNvSpPr>
            <a:spLocks noGrp="1"/>
          </p:cNvSpPr>
          <p:nvPr>
            <p:ph type="dt" sz="half" idx="10"/>
          </p:nvPr>
        </p:nvSpPr>
        <p:spPr/>
        <p:txBody>
          <a:bodyPr/>
          <a:lstStyle/>
          <a:p>
            <a:pPr>
              <a:defRPr/>
            </a:pPr>
            <a:r>
              <a:rPr lang="en-US" dirty="0"/>
              <a:t>5/29/20</a:t>
            </a:r>
          </a:p>
        </p:txBody>
      </p:sp>
      <p:sp>
        <p:nvSpPr>
          <p:cNvPr id="7" name="Slide Number Placeholder 6">
            <a:extLst>
              <a:ext uri="{FF2B5EF4-FFF2-40B4-BE49-F238E27FC236}">
                <a16:creationId xmlns:a16="http://schemas.microsoft.com/office/drawing/2014/main" id="{517657A9-2CBE-4A26-9326-914F9650A875}"/>
              </a:ext>
            </a:extLst>
          </p:cNvPr>
          <p:cNvSpPr>
            <a:spLocks noGrp="1"/>
          </p:cNvSpPr>
          <p:nvPr>
            <p:ph type="sldNum" sz="quarter" idx="12"/>
          </p:nvPr>
        </p:nvSpPr>
        <p:spPr/>
        <p:txBody>
          <a:bodyPr/>
          <a:lstStyle/>
          <a:p>
            <a:pPr>
              <a:defRPr/>
            </a:pPr>
            <a:fld id="{E0968DDA-09F0-48E9-805D-767D302CC958}" type="slidenum">
              <a:rPr lang="en-US" altLang="en-US" smtClean="0"/>
              <a:pPr>
                <a:defRPr/>
              </a:pPr>
              <a:t>20</a:t>
            </a:fld>
            <a:endParaRPr lang="en-US" altLang="en-US"/>
          </a:p>
        </p:txBody>
      </p:sp>
      <p:pic>
        <p:nvPicPr>
          <p:cNvPr id="8" name="Picture 2" descr="Image result for buckeye hills economic development logo">
            <a:extLst>
              <a:ext uri="{FF2B5EF4-FFF2-40B4-BE49-F238E27FC236}">
                <a16:creationId xmlns:a16="http://schemas.microsoft.com/office/drawing/2014/main" id="{974164BB-49B0-467C-93F8-8BB5449417C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936" y="76200"/>
            <a:ext cx="619125" cy="619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5056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167A74-60D8-43DB-B065-F6AB1FFD1B5B}"/>
              </a:ext>
            </a:extLst>
          </p:cNvPr>
          <p:cNvSpPr>
            <a:spLocks noGrp="1"/>
          </p:cNvSpPr>
          <p:nvPr>
            <p:ph type="title"/>
          </p:nvPr>
        </p:nvSpPr>
        <p:spPr>
          <a:xfrm>
            <a:off x="152400" y="2667000"/>
            <a:ext cx="2590800" cy="1143000"/>
          </a:xfrm>
        </p:spPr>
        <p:txBody>
          <a:bodyPr>
            <a:noAutofit/>
          </a:bodyPr>
          <a:lstStyle/>
          <a:p>
            <a:r>
              <a:rPr lang="en-US" sz="3600" b="1" dirty="0"/>
              <a:t>Montrose Group COVID 19 Economic Recovery</a:t>
            </a:r>
            <a:br>
              <a:rPr lang="en-US" sz="3600" b="1" dirty="0"/>
            </a:br>
            <a:r>
              <a:rPr lang="en-US" sz="3600" b="1" dirty="0"/>
              <a:t>Strategy</a:t>
            </a:r>
          </a:p>
        </p:txBody>
      </p:sp>
      <p:graphicFrame>
        <p:nvGraphicFramePr>
          <p:cNvPr id="4" name="Content Placeholder 3">
            <a:extLst>
              <a:ext uri="{FF2B5EF4-FFF2-40B4-BE49-F238E27FC236}">
                <a16:creationId xmlns:a16="http://schemas.microsoft.com/office/drawing/2014/main" id="{B5E5CF12-5240-4DB6-84F6-783C8D16C84A}"/>
              </a:ext>
            </a:extLst>
          </p:cNvPr>
          <p:cNvGraphicFramePr>
            <a:graphicFrameLocks noGrp="1"/>
          </p:cNvGraphicFramePr>
          <p:nvPr>
            <p:ph idx="1"/>
            <p:extLst>
              <p:ext uri="{D42A27DB-BD31-4B8C-83A1-F6EECF244321}">
                <p14:modId xmlns:p14="http://schemas.microsoft.com/office/powerpoint/2010/main" val="640307170"/>
              </p:ext>
            </p:extLst>
          </p:nvPr>
        </p:nvGraphicFramePr>
        <p:xfrm>
          <a:off x="2901950" y="863600"/>
          <a:ext cx="5486400" cy="5121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A picture containing drawing&#10;&#10;Description automatically generated">
            <a:extLst>
              <a:ext uri="{FF2B5EF4-FFF2-40B4-BE49-F238E27FC236}">
                <a16:creationId xmlns:a16="http://schemas.microsoft.com/office/drawing/2014/main" id="{2A88C50D-2315-4DA5-8F6B-1D714330EA2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91400" y="76200"/>
            <a:ext cx="1581913" cy="685800"/>
          </a:xfrm>
          <a:prstGeom prst="rect">
            <a:avLst/>
          </a:prstGeom>
        </p:spPr>
      </p:pic>
      <p:sp>
        <p:nvSpPr>
          <p:cNvPr id="2" name="Date Placeholder 1">
            <a:extLst>
              <a:ext uri="{FF2B5EF4-FFF2-40B4-BE49-F238E27FC236}">
                <a16:creationId xmlns:a16="http://schemas.microsoft.com/office/drawing/2014/main" id="{EE0C64B2-0368-4E5D-BA2D-951FD9452AE7}"/>
              </a:ext>
            </a:extLst>
          </p:cNvPr>
          <p:cNvSpPr>
            <a:spLocks noGrp="1"/>
          </p:cNvSpPr>
          <p:nvPr>
            <p:ph type="dt" sz="half" idx="10"/>
          </p:nvPr>
        </p:nvSpPr>
        <p:spPr>
          <a:xfrm>
            <a:off x="167640" y="6250624"/>
            <a:ext cx="2057400" cy="365125"/>
          </a:xfrm>
        </p:spPr>
        <p:txBody>
          <a:bodyPr/>
          <a:lstStyle/>
          <a:p>
            <a:pPr>
              <a:defRPr/>
            </a:pPr>
            <a:r>
              <a:rPr lang="en-US" dirty="0"/>
              <a:t>5/29/20</a:t>
            </a:r>
          </a:p>
        </p:txBody>
      </p:sp>
      <p:sp>
        <p:nvSpPr>
          <p:cNvPr id="7" name="Slide Number Placeholder 6">
            <a:extLst>
              <a:ext uri="{FF2B5EF4-FFF2-40B4-BE49-F238E27FC236}">
                <a16:creationId xmlns:a16="http://schemas.microsoft.com/office/drawing/2014/main" id="{D7EA8730-7DA8-40F9-93A7-D16361A29DB6}"/>
              </a:ext>
            </a:extLst>
          </p:cNvPr>
          <p:cNvSpPr>
            <a:spLocks noGrp="1"/>
          </p:cNvSpPr>
          <p:nvPr>
            <p:ph type="sldNum" sz="quarter" idx="12"/>
          </p:nvPr>
        </p:nvSpPr>
        <p:spPr/>
        <p:txBody>
          <a:bodyPr/>
          <a:lstStyle/>
          <a:p>
            <a:pPr>
              <a:defRPr/>
            </a:pPr>
            <a:fld id="{E0968DDA-09F0-48E9-805D-767D302CC958}" type="slidenum">
              <a:rPr lang="en-US" altLang="en-US" smtClean="0"/>
              <a:pPr>
                <a:defRPr/>
              </a:pPr>
              <a:t>21</a:t>
            </a:fld>
            <a:endParaRPr lang="en-US" altLang="en-US"/>
          </a:p>
        </p:txBody>
      </p:sp>
      <p:pic>
        <p:nvPicPr>
          <p:cNvPr id="8" name="Picture 2" descr="Image result for buckeye hills economic development logo">
            <a:extLst>
              <a:ext uri="{FF2B5EF4-FFF2-40B4-BE49-F238E27FC236}">
                <a16:creationId xmlns:a16="http://schemas.microsoft.com/office/drawing/2014/main" id="{F917733F-E72B-44E1-AC29-ADB20382F7D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936" y="76200"/>
            <a:ext cx="619125" cy="619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43755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C3AD35-2625-4E15-ACE9-108A1DA96200}"/>
              </a:ext>
            </a:extLst>
          </p:cNvPr>
          <p:cNvSpPr>
            <a:spLocks noGrp="1"/>
          </p:cNvSpPr>
          <p:nvPr>
            <p:ph type="title"/>
          </p:nvPr>
        </p:nvSpPr>
        <p:spPr>
          <a:xfrm>
            <a:off x="228600" y="2857500"/>
            <a:ext cx="2057400" cy="1143000"/>
          </a:xfrm>
        </p:spPr>
        <p:txBody>
          <a:bodyPr>
            <a:noAutofit/>
          </a:bodyPr>
          <a:lstStyle/>
          <a:p>
            <a:r>
              <a:rPr lang="en-US" sz="3600" b="1" dirty="0"/>
              <a:t>Montrose Group COVID 19 Economic Recovery Strategy</a:t>
            </a:r>
          </a:p>
        </p:txBody>
      </p:sp>
      <p:graphicFrame>
        <p:nvGraphicFramePr>
          <p:cNvPr id="4" name="Content Placeholder 3">
            <a:extLst>
              <a:ext uri="{FF2B5EF4-FFF2-40B4-BE49-F238E27FC236}">
                <a16:creationId xmlns:a16="http://schemas.microsoft.com/office/drawing/2014/main" id="{18CAB69B-CD4C-4FAA-A84A-6B54BB37E027}"/>
              </a:ext>
            </a:extLst>
          </p:cNvPr>
          <p:cNvGraphicFramePr>
            <a:graphicFrameLocks noGrp="1"/>
          </p:cNvGraphicFramePr>
          <p:nvPr>
            <p:ph idx="1"/>
            <p:extLst>
              <p:ext uri="{D42A27DB-BD31-4B8C-83A1-F6EECF244321}">
                <p14:modId xmlns:p14="http://schemas.microsoft.com/office/powerpoint/2010/main" val="462920645"/>
              </p:ext>
            </p:extLst>
          </p:nvPr>
        </p:nvGraphicFramePr>
        <p:xfrm>
          <a:off x="2819400" y="1612900"/>
          <a:ext cx="5867400" cy="4483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AF2EA011-49D6-4A6B-8E3F-5AC897477399}"/>
              </a:ext>
            </a:extLst>
          </p:cNvPr>
          <p:cNvSpPr txBox="1"/>
          <p:nvPr/>
        </p:nvSpPr>
        <p:spPr>
          <a:xfrm>
            <a:off x="3771900" y="957262"/>
            <a:ext cx="5029200" cy="646331"/>
          </a:xfrm>
          <a:prstGeom prst="rect">
            <a:avLst/>
          </a:prstGeom>
          <a:noFill/>
        </p:spPr>
        <p:txBody>
          <a:bodyPr wrap="square" rtlCol="0">
            <a:spAutoFit/>
          </a:bodyPr>
          <a:lstStyle/>
          <a:p>
            <a:r>
              <a:rPr lang="en-US" sz="3600" dirty="0"/>
              <a:t>CDBG Case Studies</a:t>
            </a:r>
          </a:p>
        </p:txBody>
      </p:sp>
      <p:pic>
        <p:nvPicPr>
          <p:cNvPr id="6" name="Picture 5" descr="A picture containing drawing&#10;&#10;Description automatically generated">
            <a:extLst>
              <a:ext uri="{FF2B5EF4-FFF2-40B4-BE49-F238E27FC236}">
                <a16:creationId xmlns:a16="http://schemas.microsoft.com/office/drawing/2014/main" id="{25A0E6F1-8771-4215-A7B3-73571C68569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91400" y="76200"/>
            <a:ext cx="1581913" cy="685800"/>
          </a:xfrm>
          <a:prstGeom prst="rect">
            <a:avLst/>
          </a:prstGeom>
        </p:spPr>
      </p:pic>
      <p:sp>
        <p:nvSpPr>
          <p:cNvPr id="2" name="Date Placeholder 1">
            <a:extLst>
              <a:ext uri="{FF2B5EF4-FFF2-40B4-BE49-F238E27FC236}">
                <a16:creationId xmlns:a16="http://schemas.microsoft.com/office/drawing/2014/main" id="{F78B418D-2A7B-4D7C-9E96-A4ED39D147C2}"/>
              </a:ext>
            </a:extLst>
          </p:cNvPr>
          <p:cNvSpPr>
            <a:spLocks noGrp="1"/>
          </p:cNvSpPr>
          <p:nvPr>
            <p:ph type="dt" sz="half" idx="10"/>
          </p:nvPr>
        </p:nvSpPr>
        <p:spPr/>
        <p:txBody>
          <a:bodyPr/>
          <a:lstStyle/>
          <a:p>
            <a:pPr>
              <a:defRPr/>
            </a:pPr>
            <a:r>
              <a:rPr lang="en-US" dirty="0"/>
              <a:t>5/29/20</a:t>
            </a:r>
          </a:p>
        </p:txBody>
      </p:sp>
      <p:sp>
        <p:nvSpPr>
          <p:cNvPr id="8" name="Slide Number Placeholder 7">
            <a:extLst>
              <a:ext uri="{FF2B5EF4-FFF2-40B4-BE49-F238E27FC236}">
                <a16:creationId xmlns:a16="http://schemas.microsoft.com/office/drawing/2014/main" id="{B0B06DD2-0677-4991-B563-D9F262EB94A2}"/>
              </a:ext>
            </a:extLst>
          </p:cNvPr>
          <p:cNvSpPr>
            <a:spLocks noGrp="1"/>
          </p:cNvSpPr>
          <p:nvPr>
            <p:ph type="sldNum" sz="quarter" idx="12"/>
          </p:nvPr>
        </p:nvSpPr>
        <p:spPr/>
        <p:txBody>
          <a:bodyPr/>
          <a:lstStyle/>
          <a:p>
            <a:pPr>
              <a:defRPr/>
            </a:pPr>
            <a:fld id="{E0968DDA-09F0-48E9-805D-767D302CC958}" type="slidenum">
              <a:rPr lang="en-US" altLang="en-US" smtClean="0"/>
              <a:pPr>
                <a:defRPr/>
              </a:pPr>
              <a:t>22</a:t>
            </a:fld>
            <a:endParaRPr lang="en-US" altLang="en-US"/>
          </a:p>
        </p:txBody>
      </p:sp>
      <p:pic>
        <p:nvPicPr>
          <p:cNvPr id="9" name="Picture 2" descr="Image result for buckeye hills economic development logo">
            <a:extLst>
              <a:ext uri="{FF2B5EF4-FFF2-40B4-BE49-F238E27FC236}">
                <a16:creationId xmlns:a16="http://schemas.microsoft.com/office/drawing/2014/main" id="{617E7EFF-5D03-41CC-8FF8-6A26D63E255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936" y="76200"/>
            <a:ext cx="619125" cy="619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95709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0F7717-0D68-454C-9ED0-3449B5404D24}"/>
              </a:ext>
            </a:extLst>
          </p:cNvPr>
          <p:cNvSpPr>
            <a:spLocks noGrp="1"/>
          </p:cNvSpPr>
          <p:nvPr>
            <p:ph type="title"/>
          </p:nvPr>
        </p:nvSpPr>
        <p:spPr>
          <a:xfrm>
            <a:off x="152400" y="2667000"/>
            <a:ext cx="2343913" cy="1143000"/>
          </a:xfrm>
        </p:spPr>
        <p:txBody>
          <a:bodyPr>
            <a:noAutofit/>
          </a:bodyPr>
          <a:lstStyle/>
          <a:p>
            <a:r>
              <a:rPr lang="en-US" sz="3600" b="1" dirty="0"/>
              <a:t>Montrose Group COVID 19 Economic Recovery Strategy</a:t>
            </a:r>
          </a:p>
        </p:txBody>
      </p:sp>
      <p:graphicFrame>
        <p:nvGraphicFramePr>
          <p:cNvPr id="4" name="Content Placeholder 3">
            <a:extLst>
              <a:ext uri="{FF2B5EF4-FFF2-40B4-BE49-F238E27FC236}">
                <a16:creationId xmlns:a16="http://schemas.microsoft.com/office/drawing/2014/main" id="{4A171BBD-19A0-4F01-A5B4-E55E0CBBBD57}"/>
              </a:ext>
            </a:extLst>
          </p:cNvPr>
          <p:cNvGraphicFramePr>
            <a:graphicFrameLocks noGrp="1"/>
          </p:cNvGraphicFramePr>
          <p:nvPr>
            <p:ph idx="1"/>
            <p:extLst>
              <p:ext uri="{D42A27DB-BD31-4B8C-83A1-F6EECF244321}">
                <p14:modId xmlns:p14="http://schemas.microsoft.com/office/powerpoint/2010/main" val="3541676152"/>
              </p:ext>
            </p:extLst>
          </p:nvPr>
        </p:nvGraphicFramePr>
        <p:xfrm>
          <a:off x="2819400" y="914400"/>
          <a:ext cx="58674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A picture containing drawing&#10;&#10;Description automatically generated">
            <a:extLst>
              <a:ext uri="{FF2B5EF4-FFF2-40B4-BE49-F238E27FC236}">
                <a16:creationId xmlns:a16="http://schemas.microsoft.com/office/drawing/2014/main" id="{3479CB37-D161-4F6A-8020-A48999E057A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91400" y="76200"/>
            <a:ext cx="1581913" cy="685800"/>
          </a:xfrm>
          <a:prstGeom prst="rect">
            <a:avLst/>
          </a:prstGeom>
        </p:spPr>
      </p:pic>
      <p:sp>
        <p:nvSpPr>
          <p:cNvPr id="2" name="Date Placeholder 1">
            <a:extLst>
              <a:ext uri="{FF2B5EF4-FFF2-40B4-BE49-F238E27FC236}">
                <a16:creationId xmlns:a16="http://schemas.microsoft.com/office/drawing/2014/main" id="{D4F9CE91-C29D-4DE4-B236-5E14E4CE4D21}"/>
              </a:ext>
            </a:extLst>
          </p:cNvPr>
          <p:cNvSpPr>
            <a:spLocks noGrp="1"/>
          </p:cNvSpPr>
          <p:nvPr>
            <p:ph type="dt" sz="half" idx="10"/>
          </p:nvPr>
        </p:nvSpPr>
        <p:spPr/>
        <p:txBody>
          <a:bodyPr/>
          <a:lstStyle/>
          <a:p>
            <a:pPr>
              <a:defRPr/>
            </a:pPr>
            <a:r>
              <a:rPr lang="en-US" dirty="0"/>
              <a:t>5/29/20</a:t>
            </a:r>
          </a:p>
        </p:txBody>
      </p:sp>
      <p:sp>
        <p:nvSpPr>
          <p:cNvPr id="7" name="Slide Number Placeholder 6">
            <a:extLst>
              <a:ext uri="{FF2B5EF4-FFF2-40B4-BE49-F238E27FC236}">
                <a16:creationId xmlns:a16="http://schemas.microsoft.com/office/drawing/2014/main" id="{EAE4764E-1D57-4B73-8C47-E38BBB8A0305}"/>
              </a:ext>
            </a:extLst>
          </p:cNvPr>
          <p:cNvSpPr>
            <a:spLocks noGrp="1"/>
          </p:cNvSpPr>
          <p:nvPr>
            <p:ph type="sldNum" sz="quarter" idx="12"/>
          </p:nvPr>
        </p:nvSpPr>
        <p:spPr/>
        <p:txBody>
          <a:bodyPr/>
          <a:lstStyle/>
          <a:p>
            <a:pPr>
              <a:defRPr/>
            </a:pPr>
            <a:fld id="{E0968DDA-09F0-48E9-805D-767D302CC958}" type="slidenum">
              <a:rPr lang="en-US" altLang="en-US" smtClean="0"/>
              <a:pPr>
                <a:defRPr/>
              </a:pPr>
              <a:t>23</a:t>
            </a:fld>
            <a:endParaRPr lang="en-US" altLang="en-US"/>
          </a:p>
        </p:txBody>
      </p:sp>
      <p:pic>
        <p:nvPicPr>
          <p:cNvPr id="8" name="Picture 2" descr="Image result for buckeye hills economic development logo">
            <a:extLst>
              <a:ext uri="{FF2B5EF4-FFF2-40B4-BE49-F238E27FC236}">
                <a16:creationId xmlns:a16="http://schemas.microsoft.com/office/drawing/2014/main" id="{1D47ACD6-F5EE-4927-95BC-DE1B5D6363F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936" y="76200"/>
            <a:ext cx="619125" cy="619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84442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AF2AEF-7585-4C20-AD8A-47C6359175B7}"/>
              </a:ext>
            </a:extLst>
          </p:cNvPr>
          <p:cNvSpPr>
            <a:spLocks noGrp="1"/>
          </p:cNvSpPr>
          <p:nvPr>
            <p:ph type="title"/>
          </p:nvPr>
        </p:nvSpPr>
        <p:spPr/>
        <p:txBody>
          <a:bodyPr>
            <a:normAutofit/>
          </a:bodyPr>
          <a:lstStyle/>
          <a:p>
            <a:r>
              <a:rPr lang="en-US" sz="3600" b="1" dirty="0"/>
              <a:t>Montrose Group COVID 19 Economic Recovery Strategy</a:t>
            </a:r>
          </a:p>
        </p:txBody>
      </p:sp>
      <p:graphicFrame>
        <p:nvGraphicFramePr>
          <p:cNvPr id="4" name="Content Placeholder 3">
            <a:extLst>
              <a:ext uri="{FF2B5EF4-FFF2-40B4-BE49-F238E27FC236}">
                <a16:creationId xmlns:a16="http://schemas.microsoft.com/office/drawing/2014/main" id="{E68C70C3-3769-435E-9B5A-E47F04F45FC6}"/>
              </a:ext>
            </a:extLst>
          </p:cNvPr>
          <p:cNvGraphicFramePr>
            <a:graphicFrameLocks noGrp="1"/>
          </p:cNvGraphicFramePr>
          <p:nvPr>
            <p:ph idx="1"/>
            <p:extLst>
              <p:ext uri="{D42A27DB-BD31-4B8C-83A1-F6EECF244321}">
                <p14:modId xmlns:p14="http://schemas.microsoft.com/office/powerpoint/2010/main" val="4077724178"/>
              </p:ext>
            </p:extLst>
          </p:nvPr>
        </p:nvGraphicFramePr>
        <p:xfrm>
          <a:off x="2901950" y="863600"/>
          <a:ext cx="5486400" cy="5121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A picture containing drawing&#10;&#10;Description automatically generated">
            <a:extLst>
              <a:ext uri="{FF2B5EF4-FFF2-40B4-BE49-F238E27FC236}">
                <a16:creationId xmlns:a16="http://schemas.microsoft.com/office/drawing/2014/main" id="{68101B22-E804-4305-B4B6-7E62F43657C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91400" y="76200"/>
            <a:ext cx="1581913" cy="685800"/>
          </a:xfrm>
          <a:prstGeom prst="rect">
            <a:avLst/>
          </a:prstGeom>
        </p:spPr>
      </p:pic>
      <p:sp>
        <p:nvSpPr>
          <p:cNvPr id="2" name="Date Placeholder 1">
            <a:extLst>
              <a:ext uri="{FF2B5EF4-FFF2-40B4-BE49-F238E27FC236}">
                <a16:creationId xmlns:a16="http://schemas.microsoft.com/office/drawing/2014/main" id="{44F90D11-B54F-4B3F-ACF8-62CC5CB36562}"/>
              </a:ext>
            </a:extLst>
          </p:cNvPr>
          <p:cNvSpPr>
            <a:spLocks noGrp="1"/>
          </p:cNvSpPr>
          <p:nvPr>
            <p:ph type="dt" sz="half" idx="10"/>
          </p:nvPr>
        </p:nvSpPr>
        <p:spPr/>
        <p:txBody>
          <a:bodyPr/>
          <a:lstStyle/>
          <a:p>
            <a:pPr>
              <a:defRPr/>
            </a:pPr>
            <a:r>
              <a:rPr lang="en-US" dirty="0"/>
              <a:t>5/29/20</a:t>
            </a:r>
          </a:p>
        </p:txBody>
      </p:sp>
      <p:sp>
        <p:nvSpPr>
          <p:cNvPr id="7" name="Slide Number Placeholder 6">
            <a:extLst>
              <a:ext uri="{FF2B5EF4-FFF2-40B4-BE49-F238E27FC236}">
                <a16:creationId xmlns:a16="http://schemas.microsoft.com/office/drawing/2014/main" id="{8D14E25F-E699-487E-84B2-44504325CDF3}"/>
              </a:ext>
            </a:extLst>
          </p:cNvPr>
          <p:cNvSpPr>
            <a:spLocks noGrp="1"/>
          </p:cNvSpPr>
          <p:nvPr>
            <p:ph type="sldNum" sz="quarter" idx="12"/>
          </p:nvPr>
        </p:nvSpPr>
        <p:spPr/>
        <p:txBody>
          <a:bodyPr/>
          <a:lstStyle/>
          <a:p>
            <a:pPr>
              <a:defRPr/>
            </a:pPr>
            <a:fld id="{E0968DDA-09F0-48E9-805D-767D302CC958}" type="slidenum">
              <a:rPr lang="en-US" altLang="en-US" smtClean="0"/>
              <a:pPr>
                <a:defRPr/>
              </a:pPr>
              <a:t>24</a:t>
            </a:fld>
            <a:endParaRPr lang="en-US" altLang="en-US"/>
          </a:p>
        </p:txBody>
      </p:sp>
      <p:pic>
        <p:nvPicPr>
          <p:cNvPr id="8" name="Picture 2" descr="Image result for buckeye hills economic development logo">
            <a:extLst>
              <a:ext uri="{FF2B5EF4-FFF2-40B4-BE49-F238E27FC236}">
                <a16:creationId xmlns:a16="http://schemas.microsoft.com/office/drawing/2014/main" id="{5F9A12E6-9798-4AB5-B276-05023B2B365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936" y="76200"/>
            <a:ext cx="619125" cy="619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6920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30164E-0395-4B68-9264-9C3FA0F55190}"/>
              </a:ext>
            </a:extLst>
          </p:cNvPr>
          <p:cNvSpPr>
            <a:spLocks noGrp="1"/>
          </p:cNvSpPr>
          <p:nvPr>
            <p:ph type="title"/>
          </p:nvPr>
        </p:nvSpPr>
        <p:spPr>
          <a:xfrm>
            <a:off x="152400" y="2667000"/>
            <a:ext cx="2343913" cy="1143000"/>
          </a:xfrm>
        </p:spPr>
        <p:txBody>
          <a:bodyPr>
            <a:noAutofit/>
          </a:bodyPr>
          <a:lstStyle/>
          <a:p>
            <a:r>
              <a:rPr lang="en-US" sz="3600" b="1" dirty="0"/>
              <a:t>Montrose Group COVID 19 Economic Recovery Strategy</a:t>
            </a:r>
          </a:p>
        </p:txBody>
      </p:sp>
      <p:graphicFrame>
        <p:nvGraphicFramePr>
          <p:cNvPr id="4" name="Content Placeholder 3">
            <a:extLst>
              <a:ext uri="{FF2B5EF4-FFF2-40B4-BE49-F238E27FC236}">
                <a16:creationId xmlns:a16="http://schemas.microsoft.com/office/drawing/2014/main" id="{570C563E-8DD1-494E-AB78-58E56812D778}"/>
              </a:ext>
            </a:extLst>
          </p:cNvPr>
          <p:cNvGraphicFramePr>
            <a:graphicFrameLocks noGrp="1"/>
          </p:cNvGraphicFramePr>
          <p:nvPr>
            <p:ph idx="1"/>
            <p:extLst>
              <p:ext uri="{D42A27DB-BD31-4B8C-83A1-F6EECF244321}">
                <p14:modId xmlns:p14="http://schemas.microsoft.com/office/powerpoint/2010/main" val="2255859070"/>
              </p:ext>
            </p:extLst>
          </p:nvPr>
        </p:nvGraphicFramePr>
        <p:xfrm>
          <a:off x="2901950" y="863600"/>
          <a:ext cx="5486400" cy="5121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A picture containing drawing&#10;&#10;Description automatically generated">
            <a:extLst>
              <a:ext uri="{FF2B5EF4-FFF2-40B4-BE49-F238E27FC236}">
                <a16:creationId xmlns:a16="http://schemas.microsoft.com/office/drawing/2014/main" id="{D1F64213-E952-4C19-A21C-A089E56B15D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91400" y="76200"/>
            <a:ext cx="1581913" cy="685800"/>
          </a:xfrm>
          <a:prstGeom prst="rect">
            <a:avLst/>
          </a:prstGeom>
        </p:spPr>
      </p:pic>
      <p:sp>
        <p:nvSpPr>
          <p:cNvPr id="2" name="Date Placeholder 1">
            <a:extLst>
              <a:ext uri="{FF2B5EF4-FFF2-40B4-BE49-F238E27FC236}">
                <a16:creationId xmlns:a16="http://schemas.microsoft.com/office/drawing/2014/main" id="{FB60D865-8280-49BA-9A35-13660B7000FF}"/>
              </a:ext>
            </a:extLst>
          </p:cNvPr>
          <p:cNvSpPr>
            <a:spLocks noGrp="1"/>
          </p:cNvSpPr>
          <p:nvPr>
            <p:ph type="dt" sz="half" idx="10"/>
          </p:nvPr>
        </p:nvSpPr>
        <p:spPr/>
        <p:txBody>
          <a:bodyPr/>
          <a:lstStyle/>
          <a:p>
            <a:pPr>
              <a:defRPr/>
            </a:pPr>
            <a:r>
              <a:rPr lang="en-US" dirty="0"/>
              <a:t>5/29/20</a:t>
            </a:r>
          </a:p>
        </p:txBody>
      </p:sp>
      <p:sp>
        <p:nvSpPr>
          <p:cNvPr id="7" name="Slide Number Placeholder 6">
            <a:extLst>
              <a:ext uri="{FF2B5EF4-FFF2-40B4-BE49-F238E27FC236}">
                <a16:creationId xmlns:a16="http://schemas.microsoft.com/office/drawing/2014/main" id="{C1F4266A-D19D-4973-8CB3-74C0D8BEF30D}"/>
              </a:ext>
            </a:extLst>
          </p:cNvPr>
          <p:cNvSpPr>
            <a:spLocks noGrp="1"/>
          </p:cNvSpPr>
          <p:nvPr>
            <p:ph type="sldNum" sz="quarter" idx="12"/>
          </p:nvPr>
        </p:nvSpPr>
        <p:spPr/>
        <p:txBody>
          <a:bodyPr/>
          <a:lstStyle/>
          <a:p>
            <a:pPr>
              <a:defRPr/>
            </a:pPr>
            <a:fld id="{E0968DDA-09F0-48E9-805D-767D302CC958}" type="slidenum">
              <a:rPr lang="en-US" altLang="en-US" smtClean="0"/>
              <a:pPr>
                <a:defRPr/>
              </a:pPr>
              <a:t>25</a:t>
            </a:fld>
            <a:endParaRPr lang="en-US" altLang="en-US"/>
          </a:p>
        </p:txBody>
      </p:sp>
      <p:pic>
        <p:nvPicPr>
          <p:cNvPr id="8" name="Picture 2" descr="Image result for buckeye hills economic development logo">
            <a:extLst>
              <a:ext uri="{FF2B5EF4-FFF2-40B4-BE49-F238E27FC236}">
                <a16:creationId xmlns:a16="http://schemas.microsoft.com/office/drawing/2014/main" id="{E752B3BC-B0F1-4B1D-8BA6-3B485C22047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936" y="76200"/>
            <a:ext cx="619125" cy="619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19566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8A5004-7DF1-4CC5-B532-3EC737EC14E2}"/>
              </a:ext>
            </a:extLst>
          </p:cNvPr>
          <p:cNvSpPr>
            <a:spLocks noGrp="1"/>
          </p:cNvSpPr>
          <p:nvPr>
            <p:ph type="title"/>
          </p:nvPr>
        </p:nvSpPr>
        <p:spPr>
          <a:xfrm>
            <a:off x="228600" y="2852737"/>
            <a:ext cx="2343913" cy="1143000"/>
          </a:xfrm>
        </p:spPr>
        <p:txBody>
          <a:bodyPr>
            <a:noAutofit/>
          </a:bodyPr>
          <a:lstStyle/>
          <a:p>
            <a:r>
              <a:rPr lang="en-US" sz="3600" b="1" dirty="0"/>
              <a:t>Montrose Group COVID 19 Economic Recovery Strategy</a:t>
            </a:r>
          </a:p>
        </p:txBody>
      </p:sp>
      <p:graphicFrame>
        <p:nvGraphicFramePr>
          <p:cNvPr id="4" name="Content Placeholder 3">
            <a:extLst>
              <a:ext uri="{FF2B5EF4-FFF2-40B4-BE49-F238E27FC236}">
                <a16:creationId xmlns:a16="http://schemas.microsoft.com/office/drawing/2014/main" id="{ED4535A4-36C9-46E3-AF52-B277C434AF31}"/>
              </a:ext>
            </a:extLst>
          </p:cNvPr>
          <p:cNvGraphicFramePr>
            <a:graphicFrameLocks noGrp="1"/>
          </p:cNvGraphicFramePr>
          <p:nvPr>
            <p:ph idx="1"/>
            <p:extLst>
              <p:ext uri="{D42A27DB-BD31-4B8C-83A1-F6EECF244321}">
                <p14:modId xmlns:p14="http://schemas.microsoft.com/office/powerpoint/2010/main" val="1361325467"/>
              </p:ext>
            </p:extLst>
          </p:nvPr>
        </p:nvGraphicFramePr>
        <p:xfrm>
          <a:off x="2901950" y="863600"/>
          <a:ext cx="5486400" cy="5121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A picture containing drawing&#10;&#10;Description automatically generated">
            <a:extLst>
              <a:ext uri="{FF2B5EF4-FFF2-40B4-BE49-F238E27FC236}">
                <a16:creationId xmlns:a16="http://schemas.microsoft.com/office/drawing/2014/main" id="{A64DD39B-30EB-4404-8BC4-B53FBF9C763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91400" y="76200"/>
            <a:ext cx="1581913" cy="685800"/>
          </a:xfrm>
          <a:prstGeom prst="rect">
            <a:avLst/>
          </a:prstGeom>
        </p:spPr>
      </p:pic>
      <p:sp>
        <p:nvSpPr>
          <p:cNvPr id="7" name="Slide Number Placeholder 6">
            <a:extLst>
              <a:ext uri="{FF2B5EF4-FFF2-40B4-BE49-F238E27FC236}">
                <a16:creationId xmlns:a16="http://schemas.microsoft.com/office/drawing/2014/main" id="{D21C27F0-B11C-4C62-82C5-70B576250922}"/>
              </a:ext>
            </a:extLst>
          </p:cNvPr>
          <p:cNvSpPr>
            <a:spLocks noGrp="1"/>
          </p:cNvSpPr>
          <p:nvPr>
            <p:ph type="sldNum" sz="quarter" idx="12"/>
          </p:nvPr>
        </p:nvSpPr>
        <p:spPr/>
        <p:txBody>
          <a:bodyPr/>
          <a:lstStyle/>
          <a:p>
            <a:pPr>
              <a:defRPr/>
            </a:pPr>
            <a:fld id="{E0968DDA-09F0-48E9-805D-767D302CC958}" type="slidenum">
              <a:rPr lang="en-US" altLang="en-US" smtClean="0"/>
              <a:pPr>
                <a:defRPr/>
              </a:pPr>
              <a:t>26</a:t>
            </a:fld>
            <a:endParaRPr lang="en-US" altLang="en-US"/>
          </a:p>
        </p:txBody>
      </p:sp>
      <p:pic>
        <p:nvPicPr>
          <p:cNvPr id="8" name="Picture 2" descr="Image result for buckeye hills economic development logo">
            <a:extLst>
              <a:ext uri="{FF2B5EF4-FFF2-40B4-BE49-F238E27FC236}">
                <a16:creationId xmlns:a16="http://schemas.microsoft.com/office/drawing/2014/main" id="{BF78F4B7-52B0-40F5-82E2-E041857A0DD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936" y="76200"/>
            <a:ext cx="619125" cy="61912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E0467F79-1E0A-4799-ACDB-2B7B5357DEE6}"/>
              </a:ext>
            </a:extLst>
          </p:cNvPr>
          <p:cNvSpPr/>
          <p:nvPr/>
        </p:nvSpPr>
        <p:spPr>
          <a:xfrm>
            <a:off x="98216" y="6352144"/>
            <a:ext cx="728084" cy="246221"/>
          </a:xfrm>
          <a:prstGeom prst="rect">
            <a:avLst/>
          </a:prstGeom>
        </p:spPr>
        <p:txBody>
          <a:bodyPr wrap="none">
            <a:spAutoFit/>
          </a:bodyPr>
          <a:lstStyle/>
          <a:p>
            <a:pPr>
              <a:defRPr/>
            </a:pPr>
            <a:r>
              <a:rPr lang="en-US" sz="1000" dirty="0"/>
              <a:t>5/29/20</a:t>
            </a:r>
          </a:p>
        </p:txBody>
      </p:sp>
    </p:spTree>
    <p:extLst>
      <p:ext uri="{BB962C8B-B14F-4D97-AF65-F5344CB8AC3E}">
        <p14:creationId xmlns:p14="http://schemas.microsoft.com/office/powerpoint/2010/main" val="1593232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CD9A5-C722-43E4-8919-8C94C8EA4327}"/>
              </a:ext>
            </a:extLst>
          </p:cNvPr>
          <p:cNvSpPr>
            <a:spLocks noGrp="1"/>
          </p:cNvSpPr>
          <p:nvPr>
            <p:ph type="title"/>
          </p:nvPr>
        </p:nvSpPr>
        <p:spPr>
          <a:xfrm>
            <a:off x="228600" y="2781300"/>
            <a:ext cx="2362200" cy="1295400"/>
          </a:xfrm>
        </p:spPr>
        <p:txBody>
          <a:bodyPr>
            <a:noAutofit/>
          </a:bodyPr>
          <a:lstStyle/>
          <a:p>
            <a:r>
              <a:rPr lang="en-US" sz="3600" b="1" dirty="0"/>
              <a:t>Montrose Group COVID 19 Economic Recovery Strategy</a:t>
            </a:r>
          </a:p>
        </p:txBody>
      </p:sp>
      <p:graphicFrame>
        <p:nvGraphicFramePr>
          <p:cNvPr id="6" name="Content Placeholder 5">
            <a:extLst>
              <a:ext uri="{FF2B5EF4-FFF2-40B4-BE49-F238E27FC236}">
                <a16:creationId xmlns:a16="http://schemas.microsoft.com/office/drawing/2014/main" id="{024E34B6-FCCC-473C-A726-06781E4E920E}"/>
              </a:ext>
            </a:extLst>
          </p:cNvPr>
          <p:cNvGraphicFramePr>
            <a:graphicFrameLocks noGrp="1"/>
          </p:cNvGraphicFramePr>
          <p:nvPr>
            <p:ph idx="1"/>
            <p:extLst>
              <p:ext uri="{D42A27DB-BD31-4B8C-83A1-F6EECF244321}">
                <p14:modId xmlns:p14="http://schemas.microsoft.com/office/powerpoint/2010/main" val="3715502871"/>
              </p:ext>
            </p:extLst>
          </p:nvPr>
        </p:nvGraphicFramePr>
        <p:xfrm>
          <a:off x="2895600" y="1980222"/>
          <a:ext cx="5943600" cy="41157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Economic Development | JobsOhio | Business Incentives">
            <a:extLst>
              <a:ext uri="{FF2B5EF4-FFF2-40B4-BE49-F238E27FC236}">
                <a16:creationId xmlns:a16="http://schemas.microsoft.com/office/drawing/2014/main" id="{D1C9D242-E85F-46D5-A13C-F7E59A6429A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76850" y="832865"/>
            <a:ext cx="1181100" cy="11144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345CE5B5-2DF9-4533-939A-747A2280900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48568" y="150204"/>
            <a:ext cx="1870064" cy="598929"/>
          </a:xfrm>
          <a:prstGeom prst="rect">
            <a:avLst/>
          </a:prstGeom>
        </p:spPr>
      </p:pic>
      <p:sp>
        <p:nvSpPr>
          <p:cNvPr id="4" name="Slide Number Placeholder 3">
            <a:extLst>
              <a:ext uri="{FF2B5EF4-FFF2-40B4-BE49-F238E27FC236}">
                <a16:creationId xmlns:a16="http://schemas.microsoft.com/office/drawing/2014/main" id="{CE5099FE-4493-4A2D-AC9E-C2AB4C8DE55A}"/>
              </a:ext>
            </a:extLst>
          </p:cNvPr>
          <p:cNvSpPr>
            <a:spLocks noGrp="1"/>
          </p:cNvSpPr>
          <p:nvPr>
            <p:ph type="sldNum" sz="quarter" idx="12"/>
          </p:nvPr>
        </p:nvSpPr>
        <p:spPr/>
        <p:txBody>
          <a:bodyPr/>
          <a:lstStyle/>
          <a:p>
            <a:pPr>
              <a:defRPr/>
            </a:pPr>
            <a:fld id="{E0968DDA-09F0-48E9-805D-767D302CC958}" type="slidenum">
              <a:rPr lang="en-US" altLang="en-US" smtClean="0"/>
              <a:pPr>
                <a:defRPr/>
              </a:pPr>
              <a:t>27</a:t>
            </a:fld>
            <a:endParaRPr lang="en-US" altLang="en-US"/>
          </a:p>
        </p:txBody>
      </p:sp>
      <p:pic>
        <p:nvPicPr>
          <p:cNvPr id="9" name="Picture 2" descr="Image result for buckeye hills economic development logo">
            <a:extLst>
              <a:ext uri="{FF2B5EF4-FFF2-40B4-BE49-F238E27FC236}">
                <a16:creationId xmlns:a16="http://schemas.microsoft.com/office/drawing/2014/main" id="{90FDDFEC-1983-4370-A835-2E3834AC638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936" y="76200"/>
            <a:ext cx="619125" cy="6191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A82637C5-732A-41EF-91BC-190639CBB502}"/>
              </a:ext>
            </a:extLst>
          </p:cNvPr>
          <p:cNvSpPr/>
          <p:nvPr/>
        </p:nvSpPr>
        <p:spPr>
          <a:xfrm>
            <a:off x="259080" y="6415802"/>
            <a:ext cx="728084" cy="246221"/>
          </a:xfrm>
          <a:prstGeom prst="rect">
            <a:avLst/>
          </a:prstGeom>
        </p:spPr>
        <p:txBody>
          <a:bodyPr wrap="none">
            <a:spAutoFit/>
          </a:bodyPr>
          <a:lstStyle/>
          <a:p>
            <a:pPr lvl="0">
              <a:defRPr/>
            </a:pPr>
            <a:r>
              <a:rPr lang="en-US" sz="1000" dirty="0">
                <a:solidFill>
                  <a:srgbClr val="000000">
                    <a:lumMod val="50000"/>
                    <a:lumOff val="50000"/>
                  </a:srgbClr>
                </a:solidFill>
              </a:rPr>
              <a:t>5/29/20</a:t>
            </a:r>
          </a:p>
        </p:txBody>
      </p:sp>
    </p:spTree>
    <p:extLst>
      <p:ext uri="{BB962C8B-B14F-4D97-AF65-F5344CB8AC3E}">
        <p14:creationId xmlns:p14="http://schemas.microsoft.com/office/powerpoint/2010/main" val="10536415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CDD63-B103-419C-8A3E-2C4BE6DB2490}"/>
              </a:ext>
            </a:extLst>
          </p:cNvPr>
          <p:cNvSpPr>
            <a:spLocks noGrp="1"/>
          </p:cNvSpPr>
          <p:nvPr>
            <p:ph type="title"/>
          </p:nvPr>
        </p:nvSpPr>
        <p:spPr>
          <a:xfrm>
            <a:off x="152400" y="2743200"/>
            <a:ext cx="2514600" cy="903469"/>
          </a:xfrm>
        </p:spPr>
        <p:txBody>
          <a:bodyPr>
            <a:noAutofit/>
          </a:bodyPr>
          <a:lstStyle/>
          <a:p>
            <a:r>
              <a:rPr lang="en-US" sz="3600" b="1" dirty="0">
                <a:solidFill>
                  <a:schemeClr val="bg1"/>
                </a:solidFill>
              </a:rPr>
              <a:t>Montrose Group COVID 19 Economic Recovery Strategy</a:t>
            </a:r>
          </a:p>
        </p:txBody>
      </p:sp>
      <p:graphicFrame>
        <p:nvGraphicFramePr>
          <p:cNvPr id="6" name="Content Placeholder 5">
            <a:extLst>
              <a:ext uri="{FF2B5EF4-FFF2-40B4-BE49-F238E27FC236}">
                <a16:creationId xmlns:a16="http://schemas.microsoft.com/office/drawing/2014/main" id="{642A0326-A59A-4B99-BCD1-4F17699E3377}"/>
              </a:ext>
            </a:extLst>
          </p:cNvPr>
          <p:cNvGraphicFramePr>
            <a:graphicFrameLocks noGrp="1"/>
          </p:cNvGraphicFramePr>
          <p:nvPr>
            <p:ph idx="1"/>
            <p:extLst>
              <p:ext uri="{D42A27DB-BD31-4B8C-83A1-F6EECF244321}">
                <p14:modId xmlns:p14="http://schemas.microsoft.com/office/powerpoint/2010/main" val="1517776753"/>
              </p:ext>
            </p:extLst>
          </p:nvPr>
        </p:nvGraphicFramePr>
        <p:xfrm>
          <a:off x="2667000" y="2068025"/>
          <a:ext cx="5773732" cy="3901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8FB2D740-89E8-44C0-AF57-26F94FC7A7DD}"/>
              </a:ext>
            </a:extLst>
          </p:cNvPr>
          <p:cNvSpPr txBox="1"/>
          <p:nvPr/>
        </p:nvSpPr>
        <p:spPr>
          <a:xfrm>
            <a:off x="2878132" y="829595"/>
            <a:ext cx="5562600" cy="1200329"/>
          </a:xfrm>
          <a:prstGeom prst="rect">
            <a:avLst/>
          </a:prstGeom>
          <a:noFill/>
        </p:spPr>
        <p:txBody>
          <a:bodyPr wrap="square" rtlCol="0">
            <a:spAutoFit/>
          </a:bodyPr>
          <a:lstStyle/>
          <a:p>
            <a:pPr algn="ctr"/>
            <a:r>
              <a:rPr lang="en-US" sz="2400" dirty="0"/>
              <a:t>Economic Development Incentive Reporting and Managing Job &amp; Capital Investment Commitments</a:t>
            </a:r>
          </a:p>
        </p:txBody>
      </p:sp>
      <p:pic>
        <p:nvPicPr>
          <p:cNvPr id="10" name="Picture 9">
            <a:extLst>
              <a:ext uri="{FF2B5EF4-FFF2-40B4-BE49-F238E27FC236}">
                <a16:creationId xmlns:a16="http://schemas.microsoft.com/office/drawing/2014/main" id="{E86D0C85-BADA-4148-A5CD-C4DAB41B5D2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67600" y="212362"/>
            <a:ext cx="1870064" cy="579133"/>
          </a:xfrm>
          <a:prstGeom prst="rect">
            <a:avLst/>
          </a:prstGeom>
        </p:spPr>
      </p:pic>
      <p:sp>
        <p:nvSpPr>
          <p:cNvPr id="4" name="Slide Number Placeholder 3">
            <a:extLst>
              <a:ext uri="{FF2B5EF4-FFF2-40B4-BE49-F238E27FC236}">
                <a16:creationId xmlns:a16="http://schemas.microsoft.com/office/drawing/2014/main" id="{4D6C533A-BDD1-4093-A75D-7A303AD59433}"/>
              </a:ext>
            </a:extLst>
          </p:cNvPr>
          <p:cNvSpPr>
            <a:spLocks noGrp="1"/>
          </p:cNvSpPr>
          <p:nvPr>
            <p:ph type="sldNum" sz="quarter" idx="12"/>
          </p:nvPr>
        </p:nvSpPr>
        <p:spPr/>
        <p:txBody>
          <a:bodyPr/>
          <a:lstStyle/>
          <a:p>
            <a:pPr>
              <a:defRPr/>
            </a:pPr>
            <a:fld id="{E0968DDA-09F0-48E9-805D-767D302CC958}" type="slidenum">
              <a:rPr lang="en-US" altLang="en-US" smtClean="0"/>
              <a:pPr>
                <a:defRPr/>
              </a:pPr>
              <a:t>28</a:t>
            </a:fld>
            <a:endParaRPr lang="en-US" altLang="en-US"/>
          </a:p>
        </p:txBody>
      </p:sp>
      <p:pic>
        <p:nvPicPr>
          <p:cNvPr id="9" name="Picture 2" descr="Image result for buckeye hills economic development logo">
            <a:extLst>
              <a:ext uri="{FF2B5EF4-FFF2-40B4-BE49-F238E27FC236}">
                <a16:creationId xmlns:a16="http://schemas.microsoft.com/office/drawing/2014/main" id="{EC8FD801-9827-41A4-9B13-3ABE1F861A6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936" y="76200"/>
            <a:ext cx="619125" cy="6191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CA3D34D-3D75-49B1-8659-68B1DD1235D4}"/>
              </a:ext>
            </a:extLst>
          </p:cNvPr>
          <p:cNvSpPr/>
          <p:nvPr/>
        </p:nvSpPr>
        <p:spPr>
          <a:xfrm>
            <a:off x="367498" y="6415802"/>
            <a:ext cx="728084" cy="246221"/>
          </a:xfrm>
          <a:prstGeom prst="rect">
            <a:avLst/>
          </a:prstGeom>
        </p:spPr>
        <p:txBody>
          <a:bodyPr wrap="none">
            <a:spAutoFit/>
          </a:bodyPr>
          <a:lstStyle/>
          <a:p>
            <a:pPr lvl="0">
              <a:defRPr/>
            </a:pPr>
            <a:r>
              <a:rPr lang="en-US" sz="1000" dirty="0">
                <a:solidFill>
                  <a:srgbClr val="000000">
                    <a:lumMod val="50000"/>
                    <a:lumOff val="50000"/>
                  </a:srgbClr>
                </a:solidFill>
              </a:rPr>
              <a:t>5/29/20</a:t>
            </a:r>
          </a:p>
        </p:txBody>
      </p:sp>
    </p:spTree>
    <p:extLst>
      <p:ext uri="{BB962C8B-B14F-4D97-AF65-F5344CB8AC3E}">
        <p14:creationId xmlns:p14="http://schemas.microsoft.com/office/powerpoint/2010/main" val="6796304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03D077-A709-4F8C-B841-1483F5B9B890}"/>
              </a:ext>
            </a:extLst>
          </p:cNvPr>
          <p:cNvSpPr>
            <a:spLocks noGrp="1"/>
          </p:cNvSpPr>
          <p:nvPr>
            <p:ph type="title"/>
          </p:nvPr>
        </p:nvSpPr>
        <p:spPr>
          <a:xfrm>
            <a:off x="76200" y="2766219"/>
            <a:ext cx="2267713" cy="1325562"/>
          </a:xfrm>
        </p:spPr>
        <p:txBody>
          <a:bodyPr>
            <a:noAutofit/>
          </a:bodyPr>
          <a:lstStyle/>
          <a:p>
            <a:r>
              <a:rPr lang="en-US" sz="3600" b="1" dirty="0"/>
              <a:t>Montrose Group COVID 19 Economic Recovery Strategy</a:t>
            </a:r>
          </a:p>
        </p:txBody>
      </p:sp>
      <p:graphicFrame>
        <p:nvGraphicFramePr>
          <p:cNvPr id="4" name="Content Placeholder 5">
            <a:extLst>
              <a:ext uri="{FF2B5EF4-FFF2-40B4-BE49-F238E27FC236}">
                <a16:creationId xmlns:a16="http://schemas.microsoft.com/office/drawing/2014/main" id="{82B1D202-6267-4FD3-901C-04C2EDAD3C8D}"/>
              </a:ext>
            </a:extLst>
          </p:cNvPr>
          <p:cNvGraphicFramePr>
            <a:graphicFrameLocks noGrp="1"/>
          </p:cNvGraphicFramePr>
          <p:nvPr>
            <p:ph idx="1"/>
            <p:extLst>
              <p:ext uri="{D42A27DB-BD31-4B8C-83A1-F6EECF244321}">
                <p14:modId xmlns:p14="http://schemas.microsoft.com/office/powerpoint/2010/main" val="3797532793"/>
              </p:ext>
            </p:extLst>
          </p:nvPr>
        </p:nvGraphicFramePr>
        <p:xfrm>
          <a:off x="2819400" y="1127919"/>
          <a:ext cx="6019800" cy="46021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A picture containing drawing&#10;&#10;Description automatically generated">
            <a:extLst>
              <a:ext uri="{FF2B5EF4-FFF2-40B4-BE49-F238E27FC236}">
                <a16:creationId xmlns:a16="http://schemas.microsoft.com/office/drawing/2014/main" id="{2713E304-D039-487E-AAA4-3FDCAC895E4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91400" y="76200"/>
            <a:ext cx="1581913" cy="685800"/>
          </a:xfrm>
          <a:prstGeom prst="rect">
            <a:avLst/>
          </a:prstGeom>
        </p:spPr>
      </p:pic>
      <p:sp>
        <p:nvSpPr>
          <p:cNvPr id="7" name="Slide Number Placeholder 6">
            <a:extLst>
              <a:ext uri="{FF2B5EF4-FFF2-40B4-BE49-F238E27FC236}">
                <a16:creationId xmlns:a16="http://schemas.microsoft.com/office/drawing/2014/main" id="{E539C990-A33A-40E3-9B61-E6CC64033167}"/>
              </a:ext>
            </a:extLst>
          </p:cNvPr>
          <p:cNvSpPr>
            <a:spLocks noGrp="1"/>
          </p:cNvSpPr>
          <p:nvPr>
            <p:ph type="sldNum" sz="quarter" idx="12"/>
          </p:nvPr>
        </p:nvSpPr>
        <p:spPr/>
        <p:txBody>
          <a:bodyPr/>
          <a:lstStyle/>
          <a:p>
            <a:pPr>
              <a:defRPr/>
            </a:pPr>
            <a:fld id="{E0968DDA-09F0-48E9-805D-767D302CC958}" type="slidenum">
              <a:rPr lang="en-US" altLang="en-US" smtClean="0"/>
              <a:pPr>
                <a:defRPr/>
              </a:pPr>
              <a:t>29</a:t>
            </a:fld>
            <a:endParaRPr lang="en-US" altLang="en-US"/>
          </a:p>
        </p:txBody>
      </p:sp>
      <p:pic>
        <p:nvPicPr>
          <p:cNvPr id="8" name="Picture 2" descr="Image result for buckeye hills economic development logo">
            <a:extLst>
              <a:ext uri="{FF2B5EF4-FFF2-40B4-BE49-F238E27FC236}">
                <a16:creationId xmlns:a16="http://schemas.microsoft.com/office/drawing/2014/main" id="{2838B643-4B1B-418F-9D1D-F0A1D13DE8C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936" y="76200"/>
            <a:ext cx="619125" cy="61912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0FFCBF60-6BFE-4DA4-B65A-C97F20CE3AB7}"/>
              </a:ext>
            </a:extLst>
          </p:cNvPr>
          <p:cNvSpPr/>
          <p:nvPr/>
        </p:nvSpPr>
        <p:spPr>
          <a:xfrm>
            <a:off x="382738" y="6384132"/>
            <a:ext cx="728084" cy="246221"/>
          </a:xfrm>
          <a:prstGeom prst="rect">
            <a:avLst/>
          </a:prstGeom>
        </p:spPr>
        <p:txBody>
          <a:bodyPr wrap="none">
            <a:spAutoFit/>
          </a:bodyPr>
          <a:lstStyle/>
          <a:p>
            <a:pPr lvl="0">
              <a:defRPr/>
            </a:pPr>
            <a:r>
              <a:rPr lang="en-US" sz="1000" dirty="0">
                <a:solidFill>
                  <a:srgbClr val="000000">
                    <a:lumMod val="50000"/>
                    <a:lumOff val="50000"/>
                  </a:srgbClr>
                </a:solidFill>
              </a:rPr>
              <a:t>5/29/20</a:t>
            </a:r>
          </a:p>
        </p:txBody>
      </p:sp>
    </p:spTree>
    <p:extLst>
      <p:ext uri="{BB962C8B-B14F-4D97-AF65-F5344CB8AC3E}">
        <p14:creationId xmlns:p14="http://schemas.microsoft.com/office/powerpoint/2010/main" val="706493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139" y="1899544"/>
            <a:ext cx="2438400" cy="3058912"/>
          </a:xfrm>
        </p:spPr>
        <p:txBody>
          <a:bodyPr>
            <a:noAutofit/>
          </a:bodyPr>
          <a:lstStyle/>
          <a:p>
            <a:r>
              <a:rPr lang="en-US" sz="3600" b="1" dirty="0">
                <a:solidFill>
                  <a:schemeClr val="bg1"/>
                </a:solidFill>
              </a:rPr>
              <a:t>Montrose Group COVID 19 Economic Recovery Strategy</a:t>
            </a:r>
          </a:p>
        </p:txBody>
      </p:sp>
      <p:sp>
        <p:nvSpPr>
          <p:cNvPr id="3" name="Content Placeholder 2"/>
          <p:cNvSpPr>
            <a:spLocks noGrp="1"/>
          </p:cNvSpPr>
          <p:nvPr>
            <p:ph idx="1"/>
          </p:nvPr>
        </p:nvSpPr>
        <p:spPr>
          <a:xfrm>
            <a:off x="2941412" y="2153645"/>
            <a:ext cx="5316212" cy="120680"/>
          </a:xfrm>
        </p:spPr>
        <p:txBody>
          <a:bodyPr>
            <a:noAutofit/>
          </a:bodyPr>
          <a:lstStyle/>
          <a:p>
            <a:pPr marL="85725" indent="0" algn="ctr">
              <a:buNone/>
            </a:pPr>
            <a:r>
              <a:rPr lang="en-US" sz="1800" b="1" dirty="0"/>
              <a:t>Montrose Group, LLC Wrote the Book on Economic Development</a:t>
            </a:r>
          </a:p>
          <a:p>
            <a:pPr marL="85725" indent="0" algn="ctr">
              <a:buNone/>
            </a:pPr>
            <a:endParaRPr lang="en-US" sz="2100" dirty="0"/>
          </a:p>
        </p:txBody>
      </p:sp>
      <p:sp>
        <p:nvSpPr>
          <p:cNvPr id="4" name="Date Placeholder 3"/>
          <p:cNvSpPr>
            <a:spLocks noGrp="1"/>
          </p:cNvSpPr>
          <p:nvPr>
            <p:ph type="dt" sz="half" idx="10"/>
          </p:nvPr>
        </p:nvSpPr>
        <p:spPr>
          <a:xfrm>
            <a:off x="101139" y="6470766"/>
            <a:ext cx="2057400" cy="273844"/>
          </a:xfrm>
        </p:spPr>
        <p:txBody>
          <a:bodyPr/>
          <a:lstStyle/>
          <a:p>
            <a:r>
              <a:rPr lang="en-US" dirty="0"/>
              <a:t>5/29/20</a:t>
            </a:r>
          </a:p>
        </p:txBody>
      </p:sp>
      <p:sp>
        <p:nvSpPr>
          <p:cNvPr id="5" name="Slide Number Placeholder 4"/>
          <p:cNvSpPr>
            <a:spLocks noGrp="1"/>
          </p:cNvSpPr>
          <p:nvPr>
            <p:ph type="sldNum" sz="quarter" idx="12"/>
          </p:nvPr>
        </p:nvSpPr>
        <p:spPr>
          <a:xfrm>
            <a:off x="7971043" y="6396950"/>
            <a:ext cx="573161" cy="273844"/>
          </a:xfrm>
        </p:spPr>
        <p:txBody>
          <a:bodyPr/>
          <a:lstStyle/>
          <a:p>
            <a:fld id="{C10C6D2F-C2EB-46BF-9C4D-9AF40BB853E9}" type="slidenum">
              <a:rPr lang="en-US" smtClean="0"/>
              <a:t>3</a:t>
            </a:fld>
            <a:endParaRPr lang="en-US" dirty="0"/>
          </a:p>
        </p:txBody>
      </p:sp>
      <p:pic>
        <p:nvPicPr>
          <p:cNvPr id="6" name="Picture 2" descr="http://www.ohioattorneygeneral.gov/Economic-Development/Economic-Development-Files/Ohio-Economic-Development-Manual.aspx?width=200&amp;height=2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4761" y="2554949"/>
            <a:ext cx="1031052" cy="13620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stretch>
            <a:fillRect/>
          </a:stretch>
        </p:blipFill>
        <p:spPr>
          <a:xfrm>
            <a:off x="5114950" y="2554949"/>
            <a:ext cx="1050201" cy="1344757"/>
          </a:xfrm>
          <a:prstGeom prst="rect">
            <a:avLst/>
          </a:prstGeom>
        </p:spPr>
      </p:pic>
      <p:pic>
        <p:nvPicPr>
          <p:cNvPr id="9" name="Picture 8" descr="cid:image001.jpg@01CFDCBA.BA3B25E0">
            <a:hlinkClick r:id="rId5"/>
          </p:cNvPr>
          <p:cNvPicPr/>
          <p:nvPr/>
        </p:nvPicPr>
        <p:blipFill>
          <a:blip r:embed="rId6">
            <a:extLst>
              <a:ext uri="{28A0092B-C50C-407E-A947-70E740481C1C}">
                <a14:useLocalDpi xmlns:a14="http://schemas.microsoft.com/office/drawing/2010/main" val="0"/>
              </a:ext>
            </a:extLst>
          </a:blip>
          <a:srcRect/>
          <a:stretch>
            <a:fillRect/>
          </a:stretch>
        </p:blipFill>
        <p:spPr bwMode="auto">
          <a:xfrm>
            <a:off x="2960833" y="4105088"/>
            <a:ext cx="962891" cy="1355599"/>
          </a:xfrm>
          <a:prstGeom prst="rect">
            <a:avLst/>
          </a:prstGeom>
          <a:noFill/>
          <a:ln>
            <a:noFill/>
          </a:ln>
        </p:spPr>
      </p:pic>
      <p:pic>
        <p:nvPicPr>
          <p:cNvPr id="10" name="Content Placeholder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41412" y="2591749"/>
            <a:ext cx="944212" cy="1314450"/>
          </a:xfrm>
          <a:prstGeom prst="rect">
            <a:avLst/>
          </a:prstGeom>
        </p:spPr>
      </p:pic>
      <p:pic>
        <p:nvPicPr>
          <p:cNvPr id="11" name="Picture 2" descr="C:\Users\drobinson\Dropbox\Athens Co\Athens Report Charts &amp; Images\Front Page Athens Plan_FINAL.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83898" y="4046283"/>
            <a:ext cx="1031052"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204874" y="3981340"/>
            <a:ext cx="1143884" cy="1398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541999" y="2532003"/>
            <a:ext cx="1138723" cy="13906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14"/>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418307" y="2541528"/>
            <a:ext cx="1108234" cy="1413510"/>
          </a:xfrm>
          <a:prstGeom prst="rect">
            <a:avLst/>
          </a:prstGeom>
          <a:noFill/>
          <a:ln>
            <a:noFill/>
          </a:ln>
        </p:spPr>
      </p:pic>
      <p:pic>
        <p:nvPicPr>
          <p:cNvPr id="16" name="Picture 15"/>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421641" y="4059618"/>
            <a:ext cx="1104900" cy="1358265"/>
          </a:xfrm>
          <a:prstGeom prst="rect">
            <a:avLst/>
          </a:prstGeom>
          <a:noFill/>
          <a:ln>
            <a:noFill/>
          </a:ln>
        </p:spPr>
      </p:pic>
      <p:pic>
        <p:nvPicPr>
          <p:cNvPr id="17" name="Picture 16"/>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599424" y="4051027"/>
            <a:ext cx="1093998" cy="1341456"/>
          </a:xfrm>
          <a:prstGeom prst="rect">
            <a:avLst/>
          </a:prstGeom>
          <a:noFill/>
          <a:ln>
            <a:noFill/>
          </a:ln>
        </p:spPr>
      </p:pic>
      <p:pic>
        <p:nvPicPr>
          <p:cNvPr id="19" name="Picture 18" descr="A picture containing drawing&#10;&#10;Description automatically generated">
            <a:extLst>
              <a:ext uri="{FF2B5EF4-FFF2-40B4-BE49-F238E27FC236}">
                <a16:creationId xmlns:a16="http://schemas.microsoft.com/office/drawing/2014/main" id="{16EDFD4F-67BA-42BD-99F0-F909D4D42A90}"/>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391400" y="76200"/>
            <a:ext cx="1581913" cy="685800"/>
          </a:xfrm>
          <a:prstGeom prst="rect">
            <a:avLst/>
          </a:prstGeom>
        </p:spPr>
      </p:pic>
      <p:pic>
        <p:nvPicPr>
          <p:cNvPr id="3074" name="Picture 2" descr="Image result for buckeye hills economic development logo">
            <a:extLst>
              <a:ext uri="{FF2B5EF4-FFF2-40B4-BE49-F238E27FC236}">
                <a16:creationId xmlns:a16="http://schemas.microsoft.com/office/drawing/2014/main" id="{436C052F-ED55-4567-9F98-37DCB15EDEC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7936" y="76200"/>
            <a:ext cx="619125" cy="619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76639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6FD506-9E71-4DB2-8759-AD6ADCFA6C99}"/>
              </a:ext>
            </a:extLst>
          </p:cNvPr>
          <p:cNvSpPr>
            <a:spLocks noGrp="1"/>
          </p:cNvSpPr>
          <p:nvPr>
            <p:ph type="title"/>
          </p:nvPr>
        </p:nvSpPr>
        <p:spPr>
          <a:xfrm>
            <a:off x="152400" y="2658755"/>
            <a:ext cx="2343913" cy="1143000"/>
          </a:xfrm>
        </p:spPr>
        <p:txBody>
          <a:bodyPr>
            <a:noAutofit/>
          </a:bodyPr>
          <a:lstStyle/>
          <a:p>
            <a:r>
              <a:rPr lang="en-US" sz="3600" b="1" dirty="0"/>
              <a:t>Montrose Group COVID 19 Economic Recovery Strategy</a:t>
            </a:r>
          </a:p>
        </p:txBody>
      </p:sp>
      <p:graphicFrame>
        <p:nvGraphicFramePr>
          <p:cNvPr id="4" name="Content Placeholder 5">
            <a:extLst>
              <a:ext uri="{FF2B5EF4-FFF2-40B4-BE49-F238E27FC236}">
                <a16:creationId xmlns:a16="http://schemas.microsoft.com/office/drawing/2014/main" id="{441BEBDC-BA2F-45E0-87A8-156106077052}"/>
              </a:ext>
            </a:extLst>
          </p:cNvPr>
          <p:cNvGraphicFramePr>
            <a:graphicFrameLocks noGrp="1"/>
          </p:cNvGraphicFramePr>
          <p:nvPr>
            <p:ph idx="1"/>
            <p:extLst>
              <p:ext uri="{D42A27DB-BD31-4B8C-83A1-F6EECF244321}">
                <p14:modId xmlns:p14="http://schemas.microsoft.com/office/powerpoint/2010/main" val="2667894396"/>
              </p:ext>
            </p:extLst>
          </p:nvPr>
        </p:nvGraphicFramePr>
        <p:xfrm>
          <a:off x="2667000" y="2209800"/>
          <a:ext cx="6019800" cy="43735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846E6602-2CC8-4F4A-9D87-13E1C61BB55E}"/>
              </a:ext>
            </a:extLst>
          </p:cNvPr>
          <p:cNvSpPr txBox="1"/>
          <p:nvPr/>
        </p:nvSpPr>
        <p:spPr>
          <a:xfrm>
            <a:off x="2895600" y="1679248"/>
            <a:ext cx="5791200" cy="954107"/>
          </a:xfrm>
          <a:prstGeom prst="rect">
            <a:avLst/>
          </a:prstGeom>
          <a:noFill/>
        </p:spPr>
        <p:txBody>
          <a:bodyPr wrap="square" rtlCol="0">
            <a:spAutoFit/>
          </a:bodyPr>
          <a:lstStyle/>
          <a:p>
            <a:pPr algn="ctr"/>
            <a:r>
              <a:rPr lang="en-US" sz="2800" dirty="0"/>
              <a:t>COVID 19 Creates Opportunity for Site Development </a:t>
            </a:r>
          </a:p>
        </p:txBody>
      </p:sp>
      <p:pic>
        <p:nvPicPr>
          <p:cNvPr id="6" name="Picture 5" descr="A picture containing drawing&#10;&#10;Description automatically generated">
            <a:extLst>
              <a:ext uri="{FF2B5EF4-FFF2-40B4-BE49-F238E27FC236}">
                <a16:creationId xmlns:a16="http://schemas.microsoft.com/office/drawing/2014/main" id="{D1747BAE-9866-4E07-94AE-173C15A9F7E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91400" y="76200"/>
            <a:ext cx="1581913" cy="685800"/>
          </a:xfrm>
          <a:prstGeom prst="rect">
            <a:avLst/>
          </a:prstGeom>
        </p:spPr>
      </p:pic>
      <p:sp>
        <p:nvSpPr>
          <p:cNvPr id="8" name="Slide Number Placeholder 7">
            <a:extLst>
              <a:ext uri="{FF2B5EF4-FFF2-40B4-BE49-F238E27FC236}">
                <a16:creationId xmlns:a16="http://schemas.microsoft.com/office/drawing/2014/main" id="{47FBEBCB-D232-4E06-BC10-CBF4B0B93810}"/>
              </a:ext>
            </a:extLst>
          </p:cNvPr>
          <p:cNvSpPr>
            <a:spLocks noGrp="1"/>
          </p:cNvSpPr>
          <p:nvPr>
            <p:ph type="sldNum" sz="quarter" idx="12"/>
          </p:nvPr>
        </p:nvSpPr>
        <p:spPr/>
        <p:txBody>
          <a:bodyPr/>
          <a:lstStyle/>
          <a:p>
            <a:pPr>
              <a:defRPr/>
            </a:pPr>
            <a:fld id="{E0968DDA-09F0-48E9-805D-767D302CC958}" type="slidenum">
              <a:rPr lang="en-US" altLang="en-US" smtClean="0"/>
              <a:pPr>
                <a:defRPr/>
              </a:pPr>
              <a:t>30</a:t>
            </a:fld>
            <a:endParaRPr lang="en-US" altLang="en-US"/>
          </a:p>
        </p:txBody>
      </p:sp>
      <p:pic>
        <p:nvPicPr>
          <p:cNvPr id="9" name="Picture 2" descr="Image result for buckeye hills economic development logo">
            <a:extLst>
              <a:ext uri="{FF2B5EF4-FFF2-40B4-BE49-F238E27FC236}">
                <a16:creationId xmlns:a16="http://schemas.microsoft.com/office/drawing/2014/main" id="{3DAD1512-9F8B-4C06-9E36-3D206F70392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936" y="76200"/>
            <a:ext cx="619125" cy="61912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2FB4CD26-3AEB-488B-B71B-EB53C230CD05}"/>
              </a:ext>
            </a:extLst>
          </p:cNvPr>
          <p:cNvSpPr/>
          <p:nvPr/>
        </p:nvSpPr>
        <p:spPr>
          <a:xfrm>
            <a:off x="313019" y="6356351"/>
            <a:ext cx="728084" cy="246221"/>
          </a:xfrm>
          <a:prstGeom prst="rect">
            <a:avLst/>
          </a:prstGeom>
        </p:spPr>
        <p:txBody>
          <a:bodyPr wrap="none">
            <a:spAutoFit/>
          </a:bodyPr>
          <a:lstStyle/>
          <a:p>
            <a:pPr lvl="0">
              <a:defRPr/>
            </a:pPr>
            <a:r>
              <a:rPr lang="en-US" sz="1000" dirty="0">
                <a:solidFill>
                  <a:srgbClr val="000000">
                    <a:lumMod val="50000"/>
                    <a:lumOff val="50000"/>
                  </a:srgbClr>
                </a:solidFill>
              </a:rPr>
              <a:t>5/29/20</a:t>
            </a:r>
          </a:p>
        </p:txBody>
      </p:sp>
    </p:spTree>
    <p:extLst>
      <p:ext uri="{BB962C8B-B14F-4D97-AF65-F5344CB8AC3E}">
        <p14:creationId xmlns:p14="http://schemas.microsoft.com/office/powerpoint/2010/main" val="14014958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9D3E2-6484-4568-A94E-3B89231B021B}"/>
              </a:ext>
            </a:extLst>
          </p:cNvPr>
          <p:cNvSpPr>
            <a:spLocks noGrp="1"/>
          </p:cNvSpPr>
          <p:nvPr>
            <p:ph type="title"/>
          </p:nvPr>
        </p:nvSpPr>
        <p:spPr>
          <a:xfrm>
            <a:off x="196849" y="2971800"/>
            <a:ext cx="2057400" cy="1163300"/>
          </a:xfrm>
        </p:spPr>
        <p:txBody>
          <a:bodyPr>
            <a:noAutofit/>
          </a:bodyPr>
          <a:lstStyle/>
          <a:p>
            <a:r>
              <a:rPr lang="en-US" sz="3600" b="1" dirty="0"/>
              <a:t>Montrose Group COVID 19 Economic Recovery Strategy</a:t>
            </a:r>
          </a:p>
        </p:txBody>
      </p:sp>
      <p:graphicFrame>
        <p:nvGraphicFramePr>
          <p:cNvPr id="6" name="Content Placeholder 5">
            <a:extLst>
              <a:ext uri="{FF2B5EF4-FFF2-40B4-BE49-F238E27FC236}">
                <a16:creationId xmlns:a16="http://schemas.microsoft.com/office/drawing/2014/main" id="{657AD5C3-D2F5-44D0-BF1D-B6DC25AB8B9D}"/>
              </a:ext>
            </a:extLst>
          </p:cNvPr>
          <p:cNvGraphicFramePr>
            <a:graphicFrameLocks noGrp="1"/>
          </p:cNvGraphicFramePr>
          <p:nvPr>
            <p:ph idx="1"/>
            <p:extLst>
              <p:ext uri="{D42A27DB-BD31-4B8C-83A1-F6EECF244321}">
                <p14:modId xmlns:p14="http://schemas.microsoft.com/office/powerpoint/2010/main" val="1447406430"/>
              </p:ext>
            </p:extLst>
          </p:nvPr>
        </p:nvGraphicFramePr>
        <p:xfrm>
          <a:off x="2743200" y="1143001"/>
          <a:ext cx="5715468" cy="44799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id="{2E166C84-EA56-4438-9B48-6978C7486801}"/>
              </a:ext>
            </a:extLst>
          </p:cNvPr>
          <p:cNvSpPr>
            <a:spLocks noGrp="1"/>
          </p:cNvSpPr>
          <p:nvPr>
            <p:ph type="sldNum" sz="quarter" idx="12"/>
          </p:nvPr>
        </p:nvSpPr>
        <p:spPr/>
        <p:txBody>
          <a:bodyPr/>
          <a:lstStyle/>
          <a:p>
            <a:fld id="{C10C6D2F-C2EB-46BF-9C4D-9AF40BB853E9}" type="slidenum">
              <a:rPr lang="en-US" smtClean="0"/>
              <a:t>31</a:t>
            </a:fld>
            <a:endParaRPr lang="en-US"/>
          </a:p>
        </p:txBody>
      </p:sp>
      <p:pic>
        <p:nvPicPr>
          <p:cNvPr id="7" name="Picture 6" descr="A picture containing drawing&#10;&#10;Description automatically generated">
            <a:extLst>
              <a:ext uri="{FF2B5EF4-FFF2-40B4-BE49-F238E27FC236}">
                <a16:creationId xmlns:a16="http://schemas.microsoft.com/office/drawing/2014/main" id="{80E540C1-A75E-4C9E-AFB2-D293AD19468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91400" y="76200"/>
            <a:ext cx="1581913" cy="685800"/>
          </a:xfrm>
          <a:prstGeom prst="rect">
            <a:avLst/>
          </a:prstGeom>
        </p:spPr>
      </p:pic>
      <p:pic>
        <p:nvPicPr>
          <p:cNvPr id="9" name="Picture 2" descr="Image result for buckeye hills economic development logo">
            <a:extLst>
              <a:ext uri="{FF2B5EF4-FFF2-40B4-BE49-F238E27FC236}">
                <a16:creationId xmlns:a16="http://schemas.microsoft.com/office/drawing/2014/main" id="{AFAA3FE1-31D6-4CB6-B8CB-516D09DB473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936" y="76200"/>
            <a:ext cx="619125" cy="6191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1DE23813-0FB7-4C48-9CA1-7B7CBF512FCC}"/>
              </a:ext>
            </a:extLst>
          </p:cNvPr>
          <p:cNvSpPr/>
          <p:nvPr/>
        </p:nvSpPr>
        <p:spPr>
          <a:xfrm>
            <a:off x="196849" y="6444775"/>
            <a:ext cx="728084" cy="246221"/>
          </a:xfrm>
          <a:prstGeom prst="rect">
            <a:avLst/>
          </a:prstGeom>
        </p:spPr>
        <p:txBody>
          <a:bodyPr wrap="none">
            <a:spAutoFit/>
          </a:bodyPr>
          <a:lstStyle/>
          <a:p>
            <a:pPr lvl="0">
              <a:defRPr/>
            </a:pPr>
            <a:r>
              <a:rPr lang="en-US" sz="1000" dirty="0">
                <a:solidFill>
                  <a:srgbClr val="000000">
                    <a:lumMod val="50000"/>
                    <a:lumOff val="50000"/>
                  </a:srgbClr>
                </a:solidFill>
              </a:rPr>
              <a:t>5/29/20</a:t>
            </a:r>
          </a:p>
        </p:txBody>
      </p:sp>
    </p:spTree>
    <p:extLst>
      <p:ext uri="{BB962C8B-B14F-4D97-AF65-F5344CB8AC3E}">
        <p14:creationId xmlns:p14="http://schemas.microsoft.com/office/powerpoint/2010/main" val="23590597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ED31DD3-48F1-4E8D-8482-1BBF45816DC1}"/>
              </a:ext>
            </a:extLst>
          </p:cNvPr>
          <p:cNvSpPr>
            <a:spLocks noGrp="1"/>
          </p:cNvSpPr>
          <p:nvPr>
            <p:ph type="title"/>
          </p:nvPr>
        </p:nvSpPr>
        <p:spPr/>
        <p:txBody>
          <a:bodyPr>
            <a:normAutofit/>
          </a:bodyPr>
          <a:lstStyle/>
          <a:p>
            <a:r>
              <a:rPr lang="en-US" sz="3600" b="1" dirty="0"/>
              <a:t>Montrose Group COVID 19 Economic Recovery Strategy</a:t>
            </a:r>
          </a:p>
        </p:txBody>
      </p:sp>
      <p:graphicFrame>
        <p:nvGraphicFramePr>
          <p:cNvPr id="4" name="Content Placeholder 3">
            <a:extLst>
              <a:ext uri="{FF2B5EF4-FFF2-40B4-BE49-F238E27FC236}">
                <a16:creationId xmlns:a16="http://schemas.microsoft.com/office/drawing/2014/main" id="{245C3382-FD34-456E-9C00-8F68EB97420E}"/>
              </a:ext>
            </a:extLst>
          </p:cNvPr>
          <p:cNvGraphicFramePr>
            <a:graphicFrameLocks noGrp="1"/>
          </p:cNvGraphicFramePr>
          <p:nvPr>
            <p:ph idx="1"/>
            <p:extLst>
              <p:ext uri="{D42A27DB-BD31-4B8C-83A1-F6EECF244321}">
                <p14:modId xmlns:p14="http://schemas.microsoft.com/office/powerpoint/2010/main" val="1181349972"/>
              </p:ext>
            </p:extLst>
          </p:nvPr>
        </p:nvGraphicFramePr>
        <p:xfrm>
          <a:off x="2667000" y="1485675"/>
          <a:ext cx="6019800" cy="46011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B7144E48-A2E0-4ACA-B7E3-64F256E44073}"/>
              </a:ext>
            </a:extLst>
          </p:cNvPr>
          <p:cNvSpPr txBox="1"/>
          <p:nvPr/>
        </p:nvSpPr>
        <p:spPr>
          <a:xfrm>
            <a:off x="2572513" y="893005"/>
            <a:ext cx="6400800" cy="461665"/>
          </a:xfrm>
          <a:prstGeom prst="rect">
            <a:avLst/>
          </a:prstGeom>
          <a:noFill/>
        </p:spPr>
        <p:txBody>
          <a:bodyPr wrap="square" rtlCol="0">
            <a:spAutoFit/>
          </a:bodyPr>
          <a:lstStyle/>
          <a:p>
            <a:pPr algn="ctr"/>
            <a:r>
              <a:rPr lang="en-US" sz="2400" dirty="0"/>
              <a:t>Ohio Site Improvement Funding Options</a:t>
            </a:r>
          </a:p>
        </p:txBody>
      </p:sp>
      <p:pic>
        <p:nvPicPr>
          <p:cNvPr id="6" name="Picture 5" descr="A picture containing drawing&#10;&#10;Description automatically generated">
            <a:extLst>
              <a:ext uri="{FF2B5EF4-FFF2-40B4-BE49-F238E27FC236}">
                <a16:creationId xmlns:a16="http://schemas.microsoft.com/office/drawing/2014/main" id="{D13348C0-1E20-4EC5-A529-DEA4D5E2700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91400" y="76200"/>
            <a:ext cx="1581913" cy="685800"/>
          </a:xfrm>
          <a:prstGeom prst="rect">
            <a:avLst/>
          </a:prstGeom>
        </p:spPr>
      </p:pic>
      <p:sp>
        <p:nvSpPr>
          <p:cNvPr id="8" name="Slide Number Placeholder 7">
            <a:extLst>
              <a:ext uri="{FF2B5EF4-FFF2-40B4-BE49-F238E27FC236}">
                <a16:creationId xmlns:a16="http://schemas.microsoft.com/office/drawing/2014/main" id="{0354FD0B-8843-46F7-B521-FE161A639917}"/>
              </a:ext>
            </a:extLst>
          </p:cNvPr>
          <p:cNvSpPr>
            <a:spLocks noGrp="1"/>
          </p:cNvSpPr>
          <p:nvPr>
            <p:ph type="sldNum" sz="quarter" idx="12"/>
          </p:nvPr>
        </p:nvSpPr>
        <p:spPr/>
        <p:txBody>
          <a:bodyPr/>
          <a:lstStyle/>
          <a:p>
            <a:pPr>
              <a:defRPr/>
            </a:pPr>
            <a:fld id="{E0968DDA-09F0-48E9-805D-767D302CC958}" type="slidenum">
              <a:rPr lang="en-US" altLang="en-US" smtClean="0"/>
              <a:pPr>
                <a:defRPr/>
              </a:pPr>
              <a:t>32</a:t>
            </a:fld>
            <a:endParaRPr lang="en-US" altLang="en-US"/>
          </a:p>
        </p:txBody>
      </p:sp>
      <p:pic>
        <p:nvPicPr>
          <p:cNvPr id="9" name="Picture 2" descr="Image result for buckeye hills economic development logo">
            <a:extLst>
              <a:ext uri="{FF2B5EF4-FFF2-40B4-BE49-F238E27FC236}">
                <a16:creationId xmlns:a16="http://schemas.microsoft.com/office/drawing/2014/main" id="{8A130A9A-45E1-4BF3-B2FA-504FDE6B1F2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936" y="76200"/>
            <a:ext cx="619125" cy="61912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32C752C3-D50B-4D59-88B1-C68B83E75EC9}"/>
              </a:ext>
            </a:extLst>
          </p:cNvPr>
          <p:cNvSpPr/>
          <p:nvPr/>
        </p:nvSpPr>
        <p:spPr>
          <a:xfrm>
            <a:off x="551671" y="6475255"/>
            <a:ext cx="728084" cy="246221"/>
          </a:xfrm>
          <a:prstGeom prst="rect">
            <a:avLst/>
          </a:prstGeom>
        </p:spPr>
        <p:txBody>
          <a:bodyPr wrap="none">
            <a:spAutoFit/>
          </a:bodyPr>
          <a:lstStyle/>
          <a:p>
            <a:pPr lvl="0">
              <a:defRPr/>
            </a:pPr>
            <a:r>
              <a:rPr lang="en-US" sz="1000" dirty="0">
                <a:solidFill>
                  <a:srgbClr val="000000">
                    <a:lumMod val="50000"/>
                    <a:lumOff val="50000"/>
                  </a:srgbClr>
                </a:solidFill>
              </a:rPr>
              <a:t>5/29/20</a:t>
            </a:r>
          </a:p>
        </p:txBody>
      </p:sp>
    </p:spTree>
    <p:extLst>
      <p:ext uri="{BB962C8B-B14F-4D97-AF65-F5344CB8AC3E}">
        <p14:creationId xmlns:p14="http://schemas.microsoft.com/office/powerpoint/2010/main" val="15260626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E9604-1093-468F-B9B8-7E457C19E153}"/>
              </a:ext>
            </a:extLst>
          </p:cNvPr>
          <p:cNvSpPr>
            <a:spLocks noGrp="1"/>
          </p:cNvSpPr>
          <p:nvPr>
            <p:ph type="title"/>
          </p:nvPr>
        </p:nvSpPr>
        <p:spPr>
          <a:xfrm>
            <a:off x="73807" y="2514600"/>
            <a:ext cx="2303484" cy="1312770"/>
          </a:xfrm>
        </p:spPr>
        <p:txBody>
          <a:bodyPr>
            <a:noAutofit/>
          </a:bodyPr>
          <a:lstStyle/>
          <a:p>
            <a:r>
              <a:rPr lang="en-US" sz="3600" b="1" dirty="0"/>
              <a:t>Montrose Group COVID 19 Economic Recovery Strategy</a:t>
            </a:r>
            <a:endParaRPr lang="en-US" sz="3600" dirty="0"/>
          </a:p>
        </p:txBody>
      </p:sp>
      <p:graphicFrame>
        <p:nvGraphicFramePr>
          <p:cNvPr id="6" name="Content Placeholder 5">
            <a:extLst>
              <a:ext uri="{FF2B5EF4-FFF2-40B4-BE49-F238E27FC236}">
                <a16:creationId xmlns:a16="http://schemas.microsoft.com/office/drawing/2014/main" id="{534A445A-43D8-4727-A982-082CB776A5DF}"/>
              </a:ext>
            </a:extLst>
          </p:cNvPr>
          <p:cNvGraphicFramePr>
            <a:graphicFrameLocks noGrp="1"/>
          </p:cNvGraphicFramePr>
          <p:nvPr>
            <p:ph idx="1"/>
            <p:extLst>
              <p:ext uri="{D42A27DB-BD31-4B8C-83A1-F6EECF244321}">
                <p14:modId xmlns:p14="http://schemas.microsoft.com/office/powerpoint/2010/main" val="1122571991"/>
              </p:ext>
            </p:extLst>
          </p:nvPr>
        </p:nvGraphicFramePr>
        <p:xfrm>
          <a:off x="3124200" y="929726"/>
          <a:ext cx="5029200" cy="51014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a:extLst>
              <a:ext uri="{FF2B5EF4-FFF2-40B4-BE49-F238E27FC236}">
                <a16:creationId xmlns:a16="http://schemas.microsoft.com/office/drawing/2014/main" id="{94FA0985-0785-4C35-A7AC-04B922D01B7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66018" y="76200"/>
            <a:ext cx="1870064" cy="579132"/>
          </a:xfrm>
          <a:prstGeom prst="rect">
            <a:avLst/>
          </a:prstGeom>
        </p:spPr>
      </p:pic>
      <p:sp>
        <p:nvSpPr>
          <p:cNvPr id="4" name="Slide Number Placeholder 3">
            <a:extLst>
              <a:ext uri="{FF2B5EF4-FFF2-40B4-BE49-F238E27FC236}">
                <a16:creationId xmlns:a16="http://schemas.microsoft.com/office/drawing/2014/main" id="{4A50C774-84F7-4A54-8D44-41F2196F7912}"/>
              </a:ext>
            </a:extLst>
          </p:cNvPr>
          <p:cNvSpPr>
            <a:spLocks noGrp="1"/>
          </p:cNvSpPr>
          <p:nvPr>
            <p:ph type="sldNum" sz="quarter" idx="12"/>
          </p:nvPr>
        </p:nvSpPr>
        <p:spPr/>
        <p:txBody>
          <a:bodyPr/>
          <a:lstStyle/>
          <a:p>
            <a:pPr>
              <a:defRPr/>
            </a:pPr>
            <a:fld id="{E0968DDA-09F0-48E9-805D-767D302CC958}" type="slidenum">
              <a:rPr lang="en-US" altLang="en-US" smtClean="0"/>
              <a:pPr>
                <a:defRPr/>
              </a:pPr>
              <a:t>33</a:t>
            </a:fld>
            <a:endParaRPr lang="en-US" altLang="en-US"/>
          </a:p>
        </p:txBody>
      </p:sp>
      <p:pic>
        <p:nvPicPr>
          <p:cNvPr id="8" name="Picture 2" descr="Image result for buckeye hills economic development logo">
            <a:extLst>
              <a:ext uri="{FF2B5EF4-FFF2-40B4-BE49-F238E27FC236}">
                <a16:creationId xmlns:a16="http://schemas.microsoft.com/office/drawing/2014/main" id="{6DAC8862-76AD-4648-9E47-DBF2F73E1C2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936" y="76200"/>
            <a:ext cx="619125" cy="6191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3897BE96-0F9E-4771-8E97-D0BEE8DC9589}"/>
              </a:ext>
            </a:extLst>
          </p:cNvPr>
          <p:cNvSpPr/>
          <p:nvPr/>
        </p:nvSpPr>
        <p:spPr>
          <a:xfrm>
            <a:off x="482225" y="6356351"/>
            <a:ext cx="728084" cy="246221"/>
          </a:xfrm>
          <a:prstGeom prst="rect">
            <a:avLst/>
          </a:prstGeom>
        </p:spPr>
        <p:txBody>
          <a:bodyPr wrap="square">
            <a:spAutoFit/>
          </a:bodyPr>
          <a:lstStyle/>
          <a:p>
            <a:pPr lvl="0">
              <a:defRPr/>
            </a:pPr>
            <a:r>
              <a:rPr lang="en-US" sz="1000" dirty="0">
                <a:solidFill>
                  <a:srgbClr val="000000">
                    <a:lumMod val="50000"/>
                    <a:lumOff val="50000"/>
                  </a:srgbClr>
                </a:solidFill>
              </a:rPr>
              <a:t>5/29/20</a:t>
            </a:r>
          </a:p>
        </p:txBody>
      </p:sp>
    </p:spTree>
    <p:extLst>
      <p:ext uri="{BB962C8B-B14F-4D97-AF65-F5344CB8AC3E}">
        <p14:creationId xmlns:p14="http://schemas.microsoft.com/office/powerpoint/2010/main" val="21851981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A171BBD-19A0-4F01-A5B4-E55E0CBBBD57}"/>
              </a:ext>
            </a:extLst>
          </p:cNvPr>
          <p:cNvGraphicFramePr>
            <a:graphicFrameLocks noGrp="1"/>
          </p:cNvGraphicFramePr>
          <p:nvPr>
            <p:ph idx="1"/>
            <p:extLst>
              <p:ext uri="{D42A27DB-BD31-4B8C-83A1-F6EECF244321}">
                <p14:modId xmlns:p14="http://schemas.microsoft.com/office/powerpoint/2010/main" val="1710432686"/>
              </p:ext>
            </p:extLst>
          </p:nvPr>
        </p:nvGraphicFramePr>
        <p:xfrm>
          <a:off x="2758499" y="981018"/>
          <a:ext cx="5791200" cy="48868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A picture containing drawing&#10;&#10;Description automatically generated">
            <a:extLst>
              <a:ext uri="{FF2B5EF4-FFF2-40B4-BE49-F238E27FC236}">
                <a16:creationId xmlns:a16="http://schemas.microsoft.com/office/drawing/2014/main" id="{3479CB37-D161-4F6A-8020-A48999E057A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91400" y="76200"/>
            <a:ext cx="1581913" cy="685800"/>
          </a:xfrm>
          <a:prstGeom prst="rect">
            <a:avLst/>
          </a:prstGeom>
        </p:spPr>
      </p:pic>
      <p:sp>
        <p:nvSpPr>
          <p:cNvPr id="2" name="Date Placeholder 1">
            <a:extLst>
              <a:ext uri="{FF2B5EF4-FFF2-40B4-BE49-F238E27FC236}">
                <a16:creationId xmlns:a16="http://schemas.microsoft.com/office/drawing/2014/main" id="{4CBE8240-87CB-4061-962E-AAC23B13C27E}"/>
              </a:ext>
            </a:extLst>
          </p:cNvPr>
          <p:cNvSpPr>
            <a:spLocks noGrp="1"/>
          </p:cNvSpPr>
          <p:nvPr>
            <p:ph type="dt" sz="half" idx="10"/>
          </p:nvPr>
        </p:nvSpPr>
        <p:spPr/>
        <p:txBody>
          <a:bodyPr/>
          <a:lstStyle/>
          <a:p>
            <a:pPr lvl="0">
              <a:defRPr/>
            </a:pPr>
            <a:r>
              <a:rPr lang="en-US" dirty="0">
                <a:solidFill>
                  <a:srgbClr val="000000">
                    <a:lumMod val="50000"/>
                    <a:lumOff val="50000"/>
                  </a:srgbClr>
                </a:solidFill>
              </a:rPr>
              <a:t>5/29/20</a:t>
            </a:r>
          </a:p>
        </p:txBody>
      </p:sp>
      <p:sp>
        <p:nvSpPr>
          <p:cNvPr id="6" name="Slide Number Placeholder 5">
            <a:extLst>
              <a:ext uri="{FF2B5EF4-FFF2-40B4-BE49-F238E27FC236}">
                <a16:creationId xmlns:a16="http://schemas.microsoft.com/office/drawing/2014/main" id="{8724FACC-4618-4890-A77B-C8F78566EB48}"/>
              </a:ext>
            </a:extLst>
          </p:cNvPr>
          <p:cNvSpPr>
            <a:spLocks noGrp="1"/>
          </p:cNvSpPr>
          <p:nvPr>
            <p:ph type="sldNum" sz="quarter" idx="12"/>
          </p:nvPr>
        </p:nvSpPr>
        <p:spPr/>
        <p:txBody>
          <a:bodyPr/>
          <a:lstStyle/>
          <a:p>
            <a:pPr>
              <a:defRPr/>
            </a:pPr>
            <a:fld id="{E0968DDA-09F0-48E9-805D-767D302CC958}" type="slidenum">
              <a:rPr lang="en-US" altLang="en-US" smtClean="0"/>
              <a:pPr>
                <a:defRPr/>
              </a:pPr>
              <a:t>34</a:t>
            </a:fld>
            <a:endParaRPr lang="en-US" altLang="en-US"/>
          </a:p>
        </p:txBody>
      </p:sp>
      <p:sp>
        <p:nvSpPr>
          <p:cNvPr id="8" name="Title 7">
            <a:extLst>
              <a:ext uri="{FF2B5EF4-FFF2-40B4-BE49-F238E27FC236}">
                <a16:creationId xmlns:a16="http://schemas.microsoft.com/office/drawing/2014/main" id="{18147F06-6F7A-4CCD-B35A-21B83986BBCC}"/>
              </a:ext>
            </a:extLst>
          </p:cNvPr>
          <p:cNvSpPr>
            <a:spLocks noGrp="1"/>
          </p:cNvSpPr>
          <p:nvPr>
            <p:ph type="title"/>
          </p:nvPr>
        </p:nvSpPr>
        <p:spPr/>
        <p:txBody>
          <a:bodyPr/>
          <a:lstStyle/>
          <a:p>
            <a:r>
              <a:rPr lang="en-US" sz="3600" b="1" dirty="0"/>
              <a:t>Montrose Group COVID 19 Economic Recovery Strategy</a:t>
            </a:r>
            <a:endParaRPr lang="en-US" dirty="0"/>
          </a:p>
        </p:txBody>
      </p:sp>
      <p:pic>
        <p:nvPicPr>
          <p:cNvPr id="9" name="Picture 2" descr="Image result for buckeye hills economic development logo">
            <a:extLst>
              <a:ext uri="{FF2B5EF4-FFF2-40B4-BE49-F238E27FC236}">
                <a16:creationId xmlns:a16="http://schemas.microsoft.com/office/drawing/2014/main" id="{C3CBDF2D-13D1-4656-90C7-C9C02D9AE9F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0" y="76200"/>
            <a:ext cx="619125" cy="619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74342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E3AE3-7729-4C53-A98F-111AFCFA55EF}"/>
              </a:ext>
            </a:extLst>
          </p:cNvPr>
          <p:cNvSpPr>
            <a:spLocks noGrp="1"/>
          </p:cNvSpPr>
          <p:nvPr>
            <p:ph type="title"/>
          </p:nvPr>
        </p:nvSpPr>
        <p:spPr/>
        <p:txBody>
          <a:bodyPr/>
          <a:lstStyle/>
          <a:p>
            <a:r>
              <a:rPr lang="en-US" sz="3600" b="1" dirty="0"/>
              <a:t>Montrose Group COVID 19 Economic Recovery Strategy</a:t>
            </a:r>
            <a:endParaRPr lang="en-US" dirty="0"/>
          </a:p>
        </p:txBody>
      </p:sp>
      <p:graphicFrame>
        <p:nvGraphicFramePr>
          <p:cNvPr id="6" name="Content Placeholder 5">
            <a:extLst>
              <a:ext uri="{FF2B5EF4-FFF2-40B4-BE49-F238E27FC236}">
                <a16:creationId xmlns:a16="http://schemas.microsoft.com/office/drawing/2014/main" id="{52E5F30F-4DEB-464C-9B30-2EEAEFF9A050}"/>
              </a:ext>
            </a:extLst>
          </p:cNvPr>
          <p:cNvGraphicFramePr>
            <a:graphicFrameLocks noGrp="1"/>
          </p:cNvGraphicFramePr>
          <p:nvPr>
            <p:ph idx="1"/>
            <p:extLst>
              <p:ext uri="{D42A27DB-BD31-4B8C-83A1-F6EECF244321}">
                <p14:modId xmlns:p14="http://schemas.microsoft.com/office/powerpoint/2010/main" val="2957188304"/>
              </p:ext>
            </p:extLst>
          </p:nvPr>
        </p:nvGraphicFramePr>
        <p:xfrm>
          <a:off x="2901950" y="863600"/>
          <a:ext cx="5486400" cy="5121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024C61DF-E049-425A-B849-BD62350D6C18}"/>
              </a:ext>
            </a:extLst>
          </p:cNvPr>
          <p:cNvSpPr>
            <a:spLocks noGrp="1"/>
          </p:cNvSpPr>
          <p:nvPr>
            <p:ph type="dt" sz="half" idx="10"/>
          </p:nvPr>
        </p:nvSpPr>
        <p:spPr/>
        <p:txBody>
          <a:bodyPr/>
          <a:lstStyle/>
          <a:p>
            <a:pPr lvl="0">
              <a:defRPr/>
            </a:pPr>
            <a:r>
              <a:rPr lang="en-US" dirty="0">
                <a:solidFill>
                  <a:srgbClr val="000000">
                    <a:lumMod val="50000"/>
                    <a:lumOff val="50000"/>
                  </a:srgbClr>
                </a:solidFill>
              </a:rPr>
              <a:t>5/29/20</a:t>
            </a:r>
          </a:p>
        </p:txBody>
      </p:sp>
      <p:sp>
        <p:nvSpPr>
          <p:cNvPr id="5" name="Slide Number Placeholder 4">
            <a:extLst>
              <a:ext uri="{FF2B5EF4-FFF2-40B4-BE49-F238E27FC236}">
                <a16:creationId xmlns:a16="http://schemas.microsoft.com/office/drawing/2014/main" id="{9134665C-FF07-4A9E-AFB3-1EC6843D5887}"/>
              </a:ext>
            </a:extLst>
          </p:cNvPr>
          <p:cNvSpPr>
            <a:spLocks noGrp="1"/>
          </p:cNvSpPr>
          <p:nvPr>
            <p:ph type="sldNum" sz="quarter" idx="12"/>
          </p:nvPr>
        </p:nvSpPr>
        <p:spPr/>
        <p:txBody>
          <a:bodyPr/>
          <a:lstStyle/>
          <a:p>
            <a:pPr>
              <a:defRPr/>
            </a:pPr>
            <a:fld id="{E0968DDA-09F0-48E9-805D-767D302CC958}" type="slidenum">
              <a:rPr lang="en-US" altLang="en-US" smtClean="0"/>
              <a:pPr>
                <a:defRPr/>
              </a:pPr>
              <a:t>35</a:t>
            </a:fld>
            <a:endParaRPr lang="en-US" altLang="en-US"/>
          </a:p>
        </p:txBody>
      </p:sp>
      <p:pic>
        <p:nvPicPr>
          <p:cNvPr id="7" name="Picture 2" descr="Image result for buckeye hills economic development logo">
            <a:extLst>
              <a:ext uri="{FF2B5EF4-FFF2-40B4-BE49-F238E27FC236}">
                <a16:creationId xmlns:a16="http://schemas.microsoft.com/office/drawing/2014/main" id="{26310676-D6DB-4965-ACBA-13A449E8BB9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 y="76200"/>
            <a:ext cx="619125" cy="6191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picture containing drawing&#10;&#10;Description automatically generated">
            <a:extLst>
              <a:ext uri="{FF2B5EF4-FFF2-40B4-BE49-F238E27FC236}">
                <a16:creationId xmlns:a16="http://schemas.microsoft.com/office/drawing/2014/main" id="{DBF78744-3353-44E3-8D17-94E95C72CD7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91400" y="76200"/>
            <a:ext cx="1581913" cy="685800"/>
          </a:xfrm>
          <a:prstGeom prst="rect">
            <a:avLst/>
          </a:prstGeom>
        </p:spPr>
      </p:pic>
    </p:spTree>
    <p:extLst>
      <p:ext uri="{BB962C8B-B14F-4D97-AF65-F5344CB8AC3E}">
        <p14:creationId xmlns:p14="http://schemas.microsoft.com/office/powerpoint/2010/main" val="5980997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1ACF2-E322-4F3A-B687-3A687F80C4EC}"/>
              </a:ext>
            </a:extLst>
          </p:cNvPr>
          <p:cNvSpPr>
            <a:spLocks noGrp="1"/>
          </p:cNvSpPr>
          <p:nvPr>
            <p:ph type="title"/>
          </p:nvPr>
        </p:nvSpPr>
        <p:spPr/>
        <p:txBody>
          <a:bodyPr/>
          <a:lstStyle/>
          <a:p>
            <a:r>
              <a:rPr lang="en-US" sz="3600" b="1" dirty="0"/>
              <a:t>Montrose Group COVID 19 Economic Recovery Strategy</a:t>
            </a:r>
            <a:endParaRPr lang="en-US" dirty="0"/>
          </a:p>
        </p:txBody>
      </p:sp>
      <p:sp>
        <p:nvSpPr>
          <p:cNvPr id="4" name="Date Placeholder 3">
            <a:extLst>
              <a:ext uri="{FF2B5EF4-FFF2-40B4-BE49-F238E27FC236}">
                <a16:creationId xmlns:a16="http://schemas.microsoft.com/office/drawing/2014/main" id="{235AE3DA-ED28-4B29-9981-C22F6393EC58}"/>
              </a:ext>
            </a:extLst>
          </p:cNvPr>
          <p:cNvSpPr>
            <a:spLocks noGrp="1"/>
          </p:cNvSpPr>
          <p:nvPr>
            <p:ph type="dt" sz="half" idx="10"/>
          </p:nvPr>
        </p:nvSpPr>
        <p:spPr/>
        <p:txBody>
          <a:bodyPr/>
          <a:lstStyle/>
          <a:p>
            <a:pPr lvl="0">
              <a:defRPr/>
            </a:pPr>
            <a:r>
              <a:rPr lang="en-US" dirty="0">
                <a:solidFill>
                  <a:srgbClr val="000000">
                    <a:lumMod val="50000"/>
                    <a:lumOff val="50000"/>
                  </a:srgbClr>
                </a:solidFill>
              </a:rPr>
              <a:t>5/29/20</a:t>
            </a:r>
          </a:p>
        </p:txBody>
      </p:sp>
      <p:sp>
        <p:nvSpPr>
          <p:cNvPr id="5" name="Slide Number Placeholder 4">
            <a:extLst>
              <a:ext uri="{FF2B5EF4-FFF2-40B4-BE49-F238E27FC236}">
                <a16:creationId xmlns:a16="http://schemas.microsoft.com/office/drawing/2014/main" id="{3963657C-6804-4821-B689-AEB39BD0C853}"/>
              </a:ext>
            </a:extLst>
          </p:cNvPr>
          <p:cNvSpPr>
            <a:spLocks noGrp="1"/>
          </p:cNvSpPr>
          <p:nvPr>
            <p:ph type="sldNum" sz="quarter" idx="12"/>
          </p:nvPr>
        </p:nvSpPr>
        <p:spPr/>
        <p:txBody>
          <a:bodyPr/>
          <a:lstStyle/>
          <a:p>
            <a:pPr>
              <a:defRPr/>
            </a:pPr>
            <a:fld id="{E0968DDA-09F0-48E9-805D-767D302CC958}" type="slidenum">
              <a:rPr lang="en-US" altLang="en-US" smtClean="0"/>
              <a:pPr>
                <a:defRPr/>
              </a:pPr>
              <a:t>36</a:t>
            </a:fld>
            <a:endParaRPr lang="en-US" altLang="en-US"/>
          </a:p>
        </p:txBody>
      </p:sp>
      <p:graphicFrame>
        <p:nvGraphicFramePr>
          <p:cNvPr id="6" name="Content Placeholder 4">
            <a:extLst>
              <a:ext uri="{FF2B5EF4-FFF2-40B4-BE49-F238E27FC236}">
                <a16:creationId xmlns:a16="http://schemas.microsoft.com/office/drawing/2014/main" id="{448615A2-789A-4EC0-9323-1AAD0A65AA1B}"/>
              </a:ext>
            </a:extLst>
          </p:cNvPr>
          <p:cNvGraphicFramePr>
            <a:graphicFrameLocks noGrp="1"/>
          </p:cNvGraphicFramePr>
          <p:nvPr>
            <p:ph idx="1"/>
            <p:extLst>
              <p:ext uri="{D42A27DB-BD31-4B8C-83A1-F6EECF244321}">
                <p14:modId xmlns:p14="http://schemas.microsoft.com/office/powerpoint/2010/main" val="4266152745"/>
              </p:ext>
            </p:extLst>
          </p:nvPr>
        </p:nvGraphicFramePr>
        <p:xfrm>
          <a:off x="2901950" y="863600"/>
          <a:ext cx="5486400" cy="5121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2" descr="Image result for buckeye hills economic development logo">
            <a:extLst>
              <a:ext uri="{FF2B5EF4-FFF2-40B4-BE49-F238E27FC236}">
                <a16:creationId xmlns:a16="http://schemas.microsoft.com/office/drawing/2014/main" id="{9BC7822D-1F5F-4A27-8CBE-C9CCF8E1EBA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 y="76200"/>
            <a:ext cx="619125" cy="6191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picture containing drawing&#10;&#10;Description automatically generated">
            <a:extLst>
              <a:ext uri="{FF2B5EF4-FFF2-40B4-BE49-F238E27FC236}">
                <a16:creationId xmlns:a16="http://schemas.microsoft.com/office/drawing/2014/main" id="{9C6A7C7E-07B2-402E-B581-536174A7426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91400" y="76200"/>
            <a:ext cx="1581913" cy="685800"/>
          </a:xfrm>
          <a:prstGeom prst="rect">
            <a:avLst/>
          </a:prstGeom>
        </p:spPr>
      </p:pic>
    </p:spTree>
    <p:extLst>
      <p:ext uri="{BB962C8B-B14F-4D97-AF65-F5344CB8AC3E}">
        <p14:creationId xmlns:p14="http://schemas.microsoft.com/office/powerpoint/2010/main" val="8242404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E2A8F-219A-4FD7-8194-D10B27B7D2AB}"/>
              </a:ext>
            </a:extLst>
          </p:cNvPr>
          <p:cNvSpPr>
            <a:spLocks noGrp="1"/>
          </p:cNvSpPr>
          <p:nvPr>
            <p:ph type="title"/>
          </p:nvPr>
        </p:nvSpPr>
        <p:spPr/>
        <p:txBody>
          <a:bodyPr/>
          <a:lstStyle/>
          <a:p>
            <a:r>
              <a:rPr lang="en-US" sz="3600" b="1" dirty="0"/>
              <a:t>Montrose Group COVID 19 Economic Recovery Strategy</a:t>
            </a:r>
            <a:endParaRPr lang="en-US" dirty="0"/>
          </a:p>
        </p:txBody>
      </p:sp>
      <p:sp>
        <p:nvSpPr>
          <p:cNvPr id="4" name="Date Placeholder 3">
            <a:extLst>
              <a:ext uri="{FF2B5EF4-FFF2-40B4-BE49-F238E27FC236}">
                <a16:creationId xmlns:a16="http://schemas.microsoft.com/office/drawing/2014/main" id="{B2B19764-3C9B-46C3-9533-FF36657B3D81}"/>
              </a:ext>
            </a:extLst>
          </p:cNvPr>
          <p:cNvSpPr>
            <a:spLocks noGrp="1"/>
          </p:cNvSpPr>
          <p:nvPr>
            <p:ph type="dt" sz="half" idx="10"/>
          </p:nvPr>
        </p:nvSpPr>
        <p:spPr/>
        <p:txBody>
          <a:bodyPr/>
          <a:lstStyle/>
          <a:p>
            <a:pPr lvl="0">
              <a:defRPr/>
            </a:pPr>
            <a:r>
              <a:rPr lang="en-US">
                <a:solidFill>
                  <a:srgbClr val="000000">
                    <a:lumMod val="50000"/>
                    <a:lumOff val="50000"/>
                  </a:srgbClr>
                </a:solidFill>
              </a:rPr>
              <a:t>5/29/20</a:t>
            </a:r>
            <a:endParaRPr lang="en-US" dirty="0">
              <a:solidFill>
                <a:srgbClr val="000000">
                  <a:lumMod val="50000"/>
                  <a:lumOff val="50000"/>
                </a:srgbClr>
              </a:solidFill>
            </a:endParaRPr>
          </a:p>
        </p:txBody>
      </p:sp>
      <p:sp>
        <p:nvSpPr>
          <p:cNvPr id="5" name="Slide Number Placeholder 4">
            <a:extLst>
              <a:ext uri="{FF2B5EF4-FFF2-40B4-BE49-F238E27FC236}">
                <a16:creationId xmlns:a16="http://schemas.microsoft.com/office/drawing/2014/main" id="{7FD5057E-DE81-4C7F-B308-C2C18326166A}"/>
              </a:ext>
            </a:extLst>
          </p:cNvPr>
          <p:cNvSpPr>
            <a:spLocks noGrp="1"/>
          </p:cNvSpPr>
          <p:nvPr>
            <p:ph type="sldNum" sz="quarter" idx="12"/>
          </p:nvPr>
        </p:nvSpPr>
        <p:spPr/>
        <p:txBody>
          <a:bodyPr/>
          <a:lstStyle/>
          <a:p>
            <a:pPr>
              <a:defRPr/>
            </a:pPr>
            <a:fld id="{E0968DDA-09F0-48E9-805D-767D302CC958}" type="slidenum">
              <a:rPr lang="en-US" altLang="en-US" smtClean="0"/>
              <a:pPr>
                <a:defRPr/>
              </a:pPr>
              <a:t>37</a:t>
            </a:fld>
            <a:endParaRPr lang="en-US" altLang="en-US"/>
          </a:p>
        </p:txBody>
      </p:sp>
      <p:graphicFrame>
        <p:nvGraphicFramePr>
          <p:cNvPr id="6" name="Content Placeholder 3">
            <a:extLst>
              <a:ext uri="{FF2B5EF4-FFF2-40B4-BE49-F238E27FC236}">
                <a16:creationId xmlns:a16="http://schemas.microsoft.com/office/drawing/2014/main" id="{6F1FC4EB-11E0-4994-8646-A0B51F800662}"/>
              </a:ext>
            </a:extLst>
          </p:cNvPr>
          <p:cNvGraphicFramePr>
            <a:graphicFrameLocks noGrp="1"/>
          </p:cNvGraphicFramePr>
          <p:nvPr>
            <p:ph idx="1"/>
            <p:extLst>
              <p:ext uri="{D42A27DB-BD31-4B8C-83A1-F6EECF244321}">
                <p14:modId xmlns:p14="http://schemas.microsoft.com/office/powerpoint/2010/main" val="4162731694"/>
              </p:ext>
            </p:extLst>
          </p:nvPr>
        </p:nvGraphicFramePr>
        <p:xfrm>
          <a:off x="2901950" y="863600"/>
          <a:ext cx="5486400" cy="5121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2" descr="Image result for buckeye hills economic development logo">
            <a:extLst>
              <a:ext uri="{FF2B5EF4-FFF2-40B4-BE49-F238E27FC236}">
                <a16:creationId xmlns:a16="http://schemas.microsoft.com/office/drawing/2014/main" id="{19A70916-4954-4FDB-92DE-49C7B1CE55B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 y="76200"/>
            <a:ext cx="619125" cy="6191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picture containing drawing&#10;&#10;Description automatically generated">
            <a:extLst>
              <a:ext uri="{FF2B5EF4-FFF2-40B4-BE49-F238E27FC236}">
                <a16:creationId xmlns:a16="http://schemas.microsoft.com/office/drawing/2014/main" id="{E3197ED6-3857-4AB1-9532-AC6494F3C38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91400" y="76200"/>
            <a:ext cx="1581913" cy="685800"/>
          </a:xfrm>
          <a:prstGeom prst="rect">
            <a:avLst/>
          </a:prstGeom>
        </p:spPr>
      </p:pic>
    </p:spTree>
    <p:extLst>
      <p:ext uri="{BB962C8B-B14F-4D97-AF65-F5344CB8AC3E}">
        <p14:creationId xmlns:p14="http://schemas.microsoft.com/office/powerpoint/2010/main" val="16106431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CD8799C5-3B32-4BD2-8A4E-FB09B7CBC17A}"/>
              </a:ext>
            </a:extLst>
          </p:cNvPr>
          <p:cNvGraphicFramePr>
            <a:graphicFrameLocks noGrp="1"/>
          </p:cNvGraphicFramePr>
          <p:nvPr>
            <p:ph idx="1"/>
            <p:extLst>
              <p:ext uri="{D42A27DB-BD31-4B8C-83A1-F6EECF244321}">
                <p14:modId xmlns:p14="http://schemas.microsoft.com/office/powerpoint/2010/main" val="2380665009"/>
              </p:ext>
            </p:extLst>
          </p:nvPr>
        </p:nvGraphicFramePr>
        <p:xfrm>
          <a:off x="2901950" y="863600"/>
          <a:ext cx="5486400" cy="5121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id="{85C52A37-8519-4DBC-843D-055D47F00451}"/>
              </a:ext>
            </a:extLst>
          </p:cNvPr>
          <p:cNvSpPr/>
          <p:nvPr/>
        </p:nvSpPr>
        <p:spPr>
          <a:xfrm>
            <a:off x="76200" y="1716077"/>
            <a:ext cx="2362200" cy="3416320"/>
          </a:xfrm>
          <a:prstGeom prst="rect">
            <a:avLst/>
          </a:prstGeom>
        </p:spPr>
        <p:txBody>
          <a:bodyPr wrap="square">
            <a:spAutoFit/>
          </a:bodyPr>
          <a:lstStyle/>
          <a:p>
            <a:r>
              <a:rPr lang="en-US" sz="3600" b="1" dirty="0">
                <a:solidFill>
                  <a:schemeClr val="bg1"/>
                </a:solidFill>
                <a:effectLst>
                  <a:outerShdw blurRad="31750" dist="25400" dir="5400000" algn="tl" rotWithShape="0">
                    <a:srgbClr val="000000">
                      <a:alpha val="25000"/>
                    </a:srgbClr>
                  </a:outerShdw>
                </a:effectLst>
                <a:latin typeface="Lucida Sans Unicode"/>
                <a:ea typeface="ＭＳ Ｐゴシック" charset="0"/>
                <a:cs typeface="+mj-cs"/>
              </a:rPr>
              <a:t>Montrose Group COVID 19 Economic Recovery Strategy</a:t>
            </a:r>
            <a:endParaRPr lang="en-US" dirty="0">
              <a:solidFill>
                <a:schemeClr val="bg1"/>
              </a:solidFill>
            </a:endParaRPr>
          </a:p>
        </p:txBody>
      </p:sp>
      <p:pic>
        <p:nvPicPr>
          <p:cNvPr id="6" name="Picture 5" descr="A picture containing drawing&#10;&#10;Description automatically generated">
            <a:extLst>
              <a:ext uri="{FF2B5EF4-FFF2-40B4-BE49-F238E27FC236}">
                <a16:creationId xmlns:a16="http://schemas.microsoft.com/office/drawing/2014/main" id="{F2AF84E5-6D29-49B1-8585-D483B428B27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91400" y="76200"/>
            <a:ext cx="1581913" cy="685800"/>
          </a:xfrm>
          <a:prstGeom prst="rect">
            <a:avLst/>
          </a:prstGeom>
        </p:spPr>
      </p:pic>
      <p:sp>
        <p:nvSpPr>
          <p:cNvPr id="7" name="Slide Number Placeholder 6">
            <a:extLst>
              <a:ext uri="{FF2B5EF4-FFF2-40B4-BE49-F238E27FC236}">
                <a16:creationId xmlns:a16="http://schemas.microsoft.com/office/drawing/2014/main" id="{2FA4EF0E-E3F2-451C-A6EC-3C7DD95C61E0}"/>
              </a:ext>
            </a:extLst>
          </p:cNvPr>
          <p:cNvSpPr>
            <a:spLocks noGrp="1"/>
          </p:cNvSpPr>
          <p:nvPr>
            <p:ph type="sldNum" sz="quarter" idx="12"/>
          </p:nvPr>
        </p:nvSpPr>
        <p:spPr/>
        <p:txBody>
          <a:bodyPr/>
          <a:lstStyle/>
          <a:p>
            <a:pPr>
              <a:defRPr/>
            </a:pPr>
            <a:fld id="{E0968DDA-09F0-48E9-805D-767D302CC958}" type="slidenum">
              <a:rPr lang="en-US" altLang="en-US" smtClean="0"/>
              <a:pPr>
                <a:defRPr/>
              </a:pPr>
              <a:t>38</a:t>
            </a:fld>
            <a:endParaRPr lang="en-US" altLang="en-US"/>
          </a:p>
        </p:txBody>
      </p:sp>
      <p:sp>
        <p:nvSpPr>
          <p:cNvPr id="8" name="Rectangle 7">
            <a:extLst>
              <a:ext uri="{FF2B5EF4-FFF2-40B4-BE49-F238E27FC236}">
                <a16:creationId xmlns:a16="http://schemas.microsoft.com/office/drawing/2014/main" id="{5F85CC54-413D-464A-948E-B3BFF51AB327}"/>
              </a:ext>
            </a:extLst>
          </p:cNvPr>
          <p:cNvSpPr/>
          <p:nvPr/>
        </p:nvSpPr>
        <p:spPr>
          <a:xfrm>
            <a:off x="228600" y="6307932"/>
            <a:ext cx="728084" cy="246221"/>
          </a:xfrm>
          <a:prstGeom prst="rect">
            <a:avLst/>
          </a:prstGeom>
        </p:spPr>
        <p:txBody>
          <a:bodyPr wrap="none">
            <a:spAutoFit/>
          </a:bodyPr>
          <a:lstStyle/>
          <a:p>
            <a:pPr lvl="0">
              <a:defRPr/>
            </a:pPr>
            <a:r>
              <a:rPr lang="en-US" sz="1000" dirty="0">
                <a:solidFill>
                  <a:srgbClr val="000000">
                    <a:lumMod val="50000"/>
                    <a:lumOff val="50000"/>
                  </a:srgbClr>
                </a:solidFill>
              </a:rPr>
              <a:t>5/29/20</a:t>
            </a:r>
          </a:p>
        </p:txBody>
      </p:sp>
      <p:pic>
        <p:nvPicPr>
          <p:cNvPr id="9" name="Picture 2" descr="Image result for buckeye hills economic development logo">
            <a:extLst>
              <a:ext uri="{FF2B5EF4-FFF2-40B4-BE49-F238E27FC236}">
                <a16:creationId xmlns:a16="http://schemas.microsoft.com/office/drawing/2014/main" id="{94DDA709-08DB-4AB2-999C-06BBB98F4CD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0" y="76200"/>
            <a:ext cx="619125" cy="619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5200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87A9C-0DB0-4728-AE7D-11099779F057}"/>
              </a:ext>
            </a:extLst>
          </p:cNvPr>
          <p:cNvSpPr>
            <a:spLocks noGrp="1"/>
          </p:cNvSpPr>
          <p:nvPr>
            <p:ph type="title"/>
          </p:nvPr>
        </p:nvSpPr>
        <p:spPr>
          <a:xfrm>
            <a:off x="139699" y="2089320"/>
            <a:ext cx="2438400" cy="2286000"/>
          </a:xfrm>
        </p:spPr>
        <p:txBody>
          <a:bodyPr>
            <a:noAutofit/>
          </a:bodyPr>
          <a:lstStyle/>
          <a:p>
            <a:r>
              <a:rPr lang="en-US" sz="3600" b="1" dirty="0"/>
              <a:t>Montrose Group COVID 19 Economic </a:t>
            </a:r>
            <a:br>
              <a:rPr lang="en-US" sz="3600" b="1" dirty="0"/>
            </a:br>
            <a:r>
              <a:rPr lang="en-US" sz="3600" b="1" dirty="0"/>
              <a:t>Recovery Strategy</a:t>
            </a:r>
            <a:r>
              <a:rPr lang="en-US" sz="3600" b="1" dirty="0">
                <a:solidFill>
                  <a:srgbClr val="2C3C43"/>
                </a:solidFill>
              </a:rPr>
              <a:t> </a:t>
            </a:r>
            <a:endParaRPr lang="en-US" sz="3600" b="1" dirty="0"/>
          </a:p>
        </p:txBody>
      </p:sp>
      <p:graphicFrame>
        <p:nvGraphicFramePr>
          <p:cNvPr id="6" name="Content Placeholder 5">
            <a:extLst>
              <a:ext uri="{FF2B5EF4-FFF2-40B4-BE49-F238E27FC236}">
                <a16:creationId xmlns:a16="http://schemas.microsoft.com/office/drawing/2014/main" id="{AC1FA5C2-F5C7-4214-9C9C-2AA375FE0DCA}"/>
              </a:ext>
            </a:extLst>
          </p:cNvPr>
          <p:cNvGraphicFramePr>
            <a:graphicFrameLocks noGrp="1"/>
          </p:cNvGraphicFramePr>
          <p:nvPr>
            <p:ph idx="1"/>
            <p:extLst>
              <p:ext uri="{D42A27DB-BD31-4B8C-83A1-F6EECF244321}">
                <p14:modId xmlns:p14="http://schemas.microsoft.com/office/powerpoint/2010/main" val="3493962007"/>
              </p:ext>
            </p:extLst>
          </p:nvPr>
        </p:nvGraphicFramePr>
        <p:xfrm>
          <a:off x="457200" y="1714500"/>
          <a:ext cx="8172451" cy="36218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8AAFB3C7-E4A1-4123-8510-B17D46CE6989}"/>
              </a:ext>
            </a:extLst>
          </p:cNvPr>
          <p:cNvSpPr>
            <a:spLocks noGrp="1"/>
          </p:cNvSpPr>
          <p:nvPr>
            <p:ph type="dt" sz="half" idx="10"/>
          </p:nvPr>
        </p:nvSpPr>
        <p:spPr>
          <a:xfrm>
            <a:off x="139699" y="6218634"/>
            <a:ext cx="2057400" cy="273844"/>
          </a:xfrm>
        </p:spPr>
        <p:txBody>
          <a:bodyPr/>
          <a:lstStyle/>
          <a:p>
            <a:r>
              <a:rPr lang="en-US" dirty="0"/>
              <a:t>5/29/20</a:t>
            </a:r>
          </a:p>
        </p:txBody>
      </p:sp>
      <p:sp>
        <p:nvSpPr>
          <p:cNvPr id="5" name="Slide Number Placeholder 4">
            <a:extLst>
              <a:ext uri="{FF2B5EF4-FFF2-40B4-BE49-F238E27FC236}">
                <a16:creationId xmlns:a16="http://schemas.microsoft.com/office/drawing/2014/main" id="{704FC0DF-05C1-46E6-9BAA-504F830DD816}"/>
              </a:ext>
            </a:extLst>
          </p:cNvPr>
          <p:cNvSpPr>
            <a:spLocks noGrp="1"/>
          </p:cNvSpPr>
          <p:nvPr>
            <p:ph type="sldNum" sz="quarter" idx="12"/>
          </p:nvPr>
        </p:nvSpPr>
        <p:spPr>
          <a:xfrm>
            <a:off x="7668631" y="6355556"/>
            <a:ext cx="573161" cy="273844"/>
          </a:xfrm>
        </p:spPr>
        <p:txBody>
          <a:bodyPr/>
          <a:lstStyle/>
          <a:p>
            <a:fld id="{C10C6D2F-C2EB-46BF-9C4D-9AF40BB853E9}" type="slidenum">
              <a:rPr lang="en-US" smtClean="0"/>
              <a:t>4</a:t>
            </a:fld>
            <a:endParaRPr lang="en-US" dirty="0"/>
          </a:p>
        </p:txBody>
      </p:sp>
      <p:graphicFrame>
        <p:nvGraphicFramePr>
          <p:cNvPr id="7" name="Content Placeholder 5">
            <a:extLst>
              <a:ext uri="{FF2B5EF4-FFF2-40B4-BE49-F238E27FC236}">
                <a16:creationId xmlns:a16="http://schemas.microsoft.com/office/drawing/2014/main" id="{ED664460-A2F0-4A12-9E2C-E4CF5E5467D3}"/>
              </a:ext>
            </a:extLst>
          </p:cNvPr>
          <p:cNvGraphicFramePr>
            <a:graphicFrameLocks/>
          </p:cNvGraphicFramePr>
          <p:nvPr>
            <p:extLst>
              <p:ext uri="{D42A27DB-BD31-4B8C-83A1-F6EECF244321}">
                <p14:modId xmlns:p14="http://schemas.microsoft.com/office/powerpoint/2010/main" val="970782097"/>
              </p:ext>
            </p:extLst>
          </p:nvPr>
        </p:nvGraphicFramePr>
        <p:xfrm>
          <a:off x="2647948" y="1128258"/>
          <a:ext cx="6038852" cy="420812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9" name="Picture 8" descr="A picture containing drawing&#10;&#10;Description automatically generated">
            <a:extLst>
              <a:ext uri="{FF2B5EF4-FFF2-40B4-BE49-F238E27FC236}">
                <a16:creationId xmlns:a16="http://schemas.microsoft.com/office/drawing/2014/main" id="{1DFD28FF-F07F-4985-9CA7-EEFEB2CA9CC7}"/>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391400" y="76200"/>
            <a:ext cx="1581913" cy="685800"/>
          </a:xfrm>
          <a:prstGeom prst="rect">
            <a:avLst/>
          </a:prstGeom>
        </p:spPr>
      </p:pic>
      <p:pic>
        <p:nvPicPr>
          <p:cNvPr id="10" name="Picture 2" descr="Image result for buckeye hills economic development logo">
            <a:extLst>
              <a:ext uri="{FF2B5EF4-FFF2-40B4-BE49-F238E27FC236}">
                <a16:creationId xmlns:a16="http://schemas.microsoft.com/office/drawing/2014/main" id="{6441F694-1D24-4D55-B182-A27311B8F99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936" y="76200"/>
            <a:ext cx="619125" cy="619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3212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566E947-FB18-4E34-92A1-7AE6603498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E1FB687-F018-4798-90C8-38F1111E1A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03665" y="1701120"/>
            <a:ext cx="1741251" cy="85725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itle 2">
            <a:extLst>
              <a:ext uri="{FF2B5EF4-FFF2-40B4-BE49-F238E27FC236}">
                <a16:creationId xmlns:a16="http://schemas.microsoft.com/office/drawing/2014/main" id="{B80C5AC1-C741-4115-861D-E8C46D44B96C}"/>
              </a:ext>
            </a:extLst>
          </p:cNvPr>
          <p:cNvSpPr>
            <a:spLocks noGrp="1"/>
          </p:cNvSpPr>
          <p:nvPr>
            <p:ph type="title"/>
          </p:nvPr>
        </p:nvSpPr>
        <p:spPr>
          <a:xfrm>
            <a:off x="481250" y="5257630"/>
            <a:ext cx="8181500" cy="1021405"/>
          </a:xfrm>
        </p:spPr>
        <p:txBody>
          <a:bodyPr>
            <a:normAutofit/>
          </a:bodyPr>
          <a:lstStyle/>
          <a:p>
            <a:pPr algn="ctr"/>
            <a:r>
              <a:rPr lang="en-US" b="1"/>
              <a:t>Montrose Group COVID 19 Economic Recovery Strategy</a:t>
            </a:r>
          </a:p>
        </p:txBody>
      </p:sp>
      <p:sp>
        <p:nvSpPr>
          <p:cNvPr id="19" name="Rectangle 18">
            <a:extLst>
              <a:ext uri="{FF2B5EF4-FFF2-40B4-BE49-F238E27FC236}">
                <a16:creationId xmlns:a16="http://schemas.microsoft.com/office/drawing/2014/main" id="{99BAA161-AE24-467D-9AE2-A99E23CD71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382267" y="-4094231"/>
            <a:ext cx="384048" cy="8572509"/>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43BEBF90-DD6E-473F-9DD3-F2348F285843}"/>
              </a:ext>
            </a:extLst>
          </p:cNvPr>
          <p:cNvSpPr>
            <a:spLocks noGrp="1"/>
          </p:cNvSpPr>
          <p:nvPr>
            <p:ph type="dt" sz="half" idx="10"/>
          </p:nvPr>
        </p:nvSpPr>
        <p:spPr>
          <a:xfrm>
            <a:off x="6306888" y="6356350"/>
            <a:ext cx="2312357" cy="365125"/>
          </a:xfrm>
        </p:spPr>
        <p:txBody>
          <a:bodyPr>
            <a:normAutofit/>
          </a:bodyPr>
          <a:lstStyle/>
          <a:p>
            <a:pPr algn="r">
              <a:spcAft>
                <a:spcPts val="600"/>
              </a:spcAft>
              <a:defRPr/>
            </a:pPr>
            <a:r>
              <a:rPr lang="en-US">
                <a:solidFill>
                  <a:srgbClr val="FFFFFF"/>
                </a:solidFill>
              </a:rPr>
              <a:t>5/29/20</a:t>
            </a:r>
          </a:p>
        </p:txBody>
      </p:sp>
      <p:sp>
        <p:nvSpPr>
          <p:cNvPr id="4" name="Slide Number Placeholder 3">
            <a:extLst>
              <a:ext uri="{FF2B5EF4-FFF2-40B4-BE49-F238E27FC236}">
                <a16:creationId xmlns:a16="http://schemas.microsoft.com/office/drawing/2014/main" id="{42322E51-DC4B-45B6-9790-75CCD268AAA7}"/>
              </a:ext>
            </a:extLst>
          </p:cNvPr>
          <p:cNvSpPr>
            <a:spLocks noGrp="1"/>
          </p:cNvSpPr>
          <p:nvPr>
            <p:ph type="sldNum" sz="quarter" idx="12"/>
          </p:nvPr>
        </p:nvSpPr>
        <p:spPr>
          <a:xfrm>
            <a:off x="8710835" y="6356350"/>
            <a:ext cx="412961" cy="365125"/>
          </a:xfrm>
        </p:spPr>
        <p:txBody>
          <a:bodyPr>
            <a:normAutofit/>
          </a:bodyPr>
          <a:lstStyle/>
          <a:p>
            <a:pPr>
              <a:spcAft>
                <a:spcPts val="600"/>
              </a:spcAft>
              <a:defRPr/>
            </a:pPr>
            <a:fld id="{E0968DDA-09F0-48E9-805D-767D302CC958}" type="slidenum">
              <a:rPr lang="en-US" altLang="en-US" smtClean="0"/>
              <a:pPr>
                <a:spcAft>
                  <a:spcPts val="600"/>
                </a:spcAft>
                <a:defRPr/>
              </a:pPr>
              <a:t>5</a:t>
            </a:fld>
            <a:endParaRPr lang="en-US" altLang="en-US"/>
          </a:p>
        </p:txBody>
      </p:sp>
      <p:pic>
        <p:nvPicPr>
          <p:cNvPr id="9" name="Picture 8" descr="A picture containing drawing&#10;&#10;Description automatically generated">
            <a:extLst>
              <a:ext uri="{FF2B5EF4-FFF2-40B4-BE49-F238E27FC236}">
                <a16:creationId xmlns:a16="http://schemas.microsoft.com/office/drawing/2014/main" id="{A9589C4A-E3BF-45C7-87D9-E2EBEB3F60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7329" y="549751"/>
            <a:ext cx="1581913" cy="685800"/>
          </a:xfrm>
          <a:prstGeom prst="rect">
            <a:avLst/>
          </a:prstGeom>
        </p:spPr>
      </p:pic>
      <p:pic>
        <p:nvPicPr>
          <p:cNvPr id="8" name="Picture 2" descr="Image result for buckeye hills economic development logo">
            <a:extLst>
              <a:ext uri="{FF2B5EF4-FFF2-40B4-BE49-F238E27FC236}">
                <a16:creationId xmlns:a16="http://schemas.microsoft.com/office/drawing/2014/main" id="{A2B490BC-49D4-4130-BEB4-5B3F4C2E50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455" y="472030"/>
            <a:ext cx="619125" cy="6191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Content Placeholder 7">
            <a:extLst>
              <a:ext uri="{FF2B5EF4-FFF2-40B4-BE49-F238E27FC236}">
                <a16:creationId xmlns:a16="http://schemas.microsoft.com/office/drawing/2014/main" id="{DE161A0D-AB31-479D-9BB4-988AD35D7B6A}"/>
              </a:ext>
            </a:extLst>
          </p:cNvPr>
          <p:cNvGraphicFramePr>
            <a:graphicFrameLocks noGrp="1"/>
          </p:cNvGraphicFramePr>
          <p:nvPr>
            <p:ph idx="1"/>
            <p:extLst>
              <p:ext uri="{D42A27DB-BD31-4B8C-83A1-F6EECF244321}">
                <p14:modId xmlns:p14="http://schemas.microsoft.com/office/powerpoint/2010/main" val="2571657843"/>
              </p:ext>
            </p:extLst>
          </p:nvPr>
        </p:nvGraphicFramePr>
        <p:xfrm>
          <a:off x="152401" y="1029176"/>
          <a:ext cx="8708144" cy="384762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4599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566E947-FB18-4E34-92A1-7AE6603498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E1FB687-F018-4798-90C8-38F1111E1A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03665" y="1701120"/>
            <a:ext cx="1741251" cy="85725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itle 2">
            <a:extLst>
              <a:ext uri="{FF2B5EF4-FFF2-40B4-BE49-F238E27FC236}">
                <a16:creationId xmlns:a16="http://schemas.microsoft.com/office/drawing/2014/main" id="{3C9572EA-C864-42B8-B0E6-0CC87229BA97}"/>
              </a:ext>
            </a:extLst>
          </p:cNvPr>
          <p:cNvSpPr>
            <a:spLocks noGrp="1"/>
          </p:cNvSpPr>
          <p:nvPr>
            <p:ph type="title"/>
          </p:nvPr>
        </p:nvSpPr>
        <p:spPr>
          <a:xfrm>
            <a:off x="481250" y="5257630"/>
            <a:ext cx="8181500" cy="1021405"/>
          </a:xfrm>
        </p:spPr>
        <p:txBody>
          <a:bodyPr>
            <a:normAutofit/>
          </a:bodyPr>
          <a:lstStyle/>
          <a:p>
            <a:pPr algn="ctr"/>
            <a:r>
              <a:rPr lang="en-US" b="1" dirty="0"/>
              <a:t>Montrose Group COVID 19 Economic Recovery Strategy</a:t>
            </a:r>
          </a:p>
        </p:txBody>
      </p:sp>
      <p:sp>
        <p:nvSpPr>
          <p:cNvPr id="19" name="Rectangle 18">
            <a:extLst>
              <a:ext uri="{FF2B5EF4-FFF2-40B4-BE49-F238E27FC236}">
                <a16:creationId xmlns:a16="http://schemas.microsoft.com/office/drawing/2014/main" id="{99BAA161-AE24-467D-9AE2-A99E23CD71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382267" y="-4094231"/>
            <a:ext cx="384048" cy="8572509"/>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87D59E30-E6F9-438B-99F1-A332FAB17819}"/>
              </a:ext>
            </a:extLst>
          </p:cNvPr>
          <p:cNvSpPr>
            <a:spLocks noGrp="1"/>
          </p:cNvSpPr>
          <p:nvPr>
            <p:ph type="dt" sz="half" idx="10"/>
          </p:nvPr>
        </p:nvSpPr>
        <p:spPr>
          <a:xfrm>
            <a:off x="6306888" y="6356350"/>
            <a:ext cx="2312357" cy="365125"/>
          </a:xfrm>
        </p:spPr>
        <p:txBody>
          <a:bodyPr>
            <a:normAutofit/>
          </a:bodyPr>
          <a:lstStyle/>
          <a:p>
            <a:pPr algn="r">
              <a:spcAft>
                <a:spcPts val="600"/>
              </a:spcAft>
              <a:defRPr/>
            </a:pPr>
            <a:r>
              <a:rPr lang="en-US">
                <a:solidFill>
                  <a:srgbClr val="FFFFFF"/>
                </a:solidFill>
              </a:rPr>
              <a:t>5/29/20</a:t>
            </a:r>
          </a:p>
        </p:txBody>
      </p:sp>
      <p:sp>
        <p:nvSpPr>
          <p:cNvPr id="4" name="Slide Number Placeholder 3">
            <a:extLst>
              <a:ext uri="{FF2B5EF4-FFF2-40B4-BE49-F238E27FC236}">
                <a16:creationId xmlns:a16="http://schemas.microsoft.com/office/drawing/2014/main" id="{3C843EB0-F13E-42DE-B26A-7E30E82D94C5}"/>
              </a:ext>
            </a:extLst>
          </p:cNvPr>
          <p:cNvSpPr>
            <a:spLocks noGrp="1"/>
          </p:cNvSpPr>
          <p:nvPr>
            <p:ph type="sldNum" sz="quarter" idx="12"/>
          </p:nvPr>
        </p:nvSpPr>
        <p:spPr>
          <a:xfrm>
            <a:off x="8710835" y="6356350"/>
            <a:ext cx="412961" cy="365125"/>
          </a:xfrm>
        </p:spPr>
        <p:txBody>
          <a:bodyPr>
            <a:normAutofit/>
          </a:bodyPr>
          <a:lstStyle/>
          <a:p>
            <a:pPr>
              <a:spcAft>
                <a:spcPts val="600"/>
              </a:spcAft>
              <a:defRPr/>
            </a:pPr>
            <a:fld id="{E0968DDA-09F0-48E9-805D-767D302CC958}" type="slidenum">
              <a:rPr lang="en-US" altLang="en-US" smtClean="0"/>
              <a:pPr>
                <a:spcAft>
                  <a:spcPts val="600"/>
                </a:spcAft>
                <a:defRPr/>
              </a:pPr>
              <a:t>6</a:t>
            </a:fld>
            <a:endParaRPr lang="en-US" altLang="en-US"/>
          </a:p>
        </p:txBody>
      </p:sp>
      <p:pic>
        <p:nvPicPr>
          <p:cNvPr id="8" name="Picture 7" descr="A picture containing drawing&#10;&#10;Description automatically generated">
            <a:extLst>
              <a:ext uri="{FF2B5EF4-FFF2-40B4-BE49-F238E27FC236}">
                <a16:creationId xmlns:a16="http://schemas.microsoft.com/office/drawing/2014/main" id="{58D24FDC-18FA-4429-B9A3-34386C5963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35402" y="578965"/>
            <a:ext cx="1581913" cy="685800"/>
          </a:xfrm>
          <a:prstGeom prst="rect">
            <a:avLst/>
          </a:prstGeom>
        </p:spPr>
      </p:pic>
      <p:pic>
        <p:nvPicPr>
          <p:cNvPr id="9" name="Picture 2" descr="Image result for buckeye hills economic development logo">
            <a:extLst>
              <a:ext uri="{FF2B5EF4-FFF2-40B4-BE49-F238E27FC236}">
                <a16:creationId xmlns:a16="http://schemas.microsoft.com/office/drawing/2014/main" id="{25964D6B-AFF2-45C8-A8A6-0173D9A105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687" y="522059"/>
            <a:ext cx="619125" cy="6191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Content Placeholder 7">
            <a:extLst>
              <a:ext uri="{FF2B5EF4-FFF2-40B4-BE49-F238E27FC236}">
                <a16:creationId xmlns:a16="http://schemas.microsoft.com/office/drawing/2014/main" id="{C85D35A5-B7E0-4DEE-8480-D07C2D298B54}"/>
              </a:ext>
            </a:extLst>
          </p:cNvPr>
          <p:cNvGraphicFramePr>
            <a:graphicFrameLocks noGrp="1"/>
          </p:cNvGraphicFramePr>
          <p:nvPr>
            <p:ph idx="1"/>
            <p:extLst>
              <p:ext uri="{D42A27DB-BD31-4B8C-83A1-F6EECF244321}">
                <p14:modId xmlns:p14="http://schemas.microsoft.com/office/powerpoint/2010/main" val="658209442"/>
              </p:ext>
            </p:extLst>
          </p:nvPr>
        </p:nvGraphicFramePr>
        <p:xfrm>
          <a:off x="527045" y="1029176"/>
          <a:ext cx="8089909" cy="344410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07056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566E947-FB18-4E34-92A1-7AE6603498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E1FB687-F018-4798-90C8-38F1111E1A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03665" y="1701120"/>
            <a:ext cx="1741251" cy="85725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0BC3E5F-3CF1-4B4E-9A25-CA731A89721D}"/>
              </a:ext>
            </a:extLst>
          </p:cNvPr>
          <p:cNvSpPr>
            <a:spLocks noGrp="1"/>
          </p:cNvSpPr>
          <p:nvPr>
            <p:ph type="title"/>
          </p:nvPr>
        </p:nvSpPr>
        <p:spPr>
          <a:xfrm>
            <a:off x="481250" y="5257630"/>
            <a:ext cx="8181500" cy="1021405"/>
          </a:xfrm>
        </p:spPr>
        <p:txBody>
          <a:bodyPr>
            <a:normAutofit/>
          </a:bodyPr>
          <a:lstStyle/>
          <a:p>
            <a:pPr algn="ctr"/>
            <a:r>
              <a:rPr lang="en-US" b="1" dirty="0"/>
              <a:t>Montrose Group COVID 19 Economic Recovery Strategy</a:t>
            </a:r>
            <a:endParaRPr lang="en-US" dirty="0"/>
          </a:p>
        </p:txBody>
      </p:sp>
      <p:sp>
        <p:nvSpPr>
          <p:cNvPr id="15" name="Rectangle 14">
            <a:extLst>
              <a:ext uri="{FF2B5EF4-FFF2-40B4-BE49-F238E27FC236}">
                <a16:creationId xmlns:a16="http://schemas.microsoft.com/office/drawing/2014/main" id="{99BAA161-AE24-467D-9AE2-A99E23CD71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382267" y="-4094231"/>
            <a:ext cx="384048" cy="8572509"/>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a:extLst>
              <a:ext uri="{FF2B5EF4-FFF2-40B4-BE49-F238E27FC236}">
                <a16:creationId xmlns:a16="http://schemas.microsoft.com/office/drawing/2014/main" id="{37214E55-6B18-401E-A29B-4C43E8B290F4}"/>
              </a:ext>
            </a:extLst>
          </p:cNvPr>
          <p:cNvSpPr>
            <a:spLocks noGrp="1"/>
          </p:cNvSpPr>
          <p:nvPr>
            <p:ph type="dt" sz="half" idx="10"/>
          </p:nvPr>
        </p:nvSpPr>
        <p:spPr>
          <a:xfrm>
            <a:off x="6306888" y="6356350"/>
            <a:ext cx="2312357" cy="365125"/>
          </a:xfrm>
        </p:spPr>
        <p:txBody>
          <a:bodyPr>
            <a:normAutofit/>
          </a:bodyPr>
          <a:lstStyle/>
          <a:p>
            <a:pPr algn="r">
              <a:defRPr/>
            </a:pPr>
            <a:endParaRPr lang="en-US">
              <a:solidFill>
                <a:srgbClr val="FFFFFF"/>
              </a:solidFill>
            </a:endParaRPr>
          </a:p>
        </p:txBody>
      </p:sp>
      <p:sp>
        <p:nvSpPr>
          <p:cNvPr id="5" name="Slide Number Placeholder 4">
            <a:extLst>
              <a:ext uri="{FF2B5EF4-FFF2-40B4-BE49-F238E27FC236}">
                <a16:creationId xmlns:a16="http://schemas.microsoft.com/office/drawing/2014/main" id="{401C91B1-5A6E-4E8C-B88E-34535ADC82B7}"/>
              </a:ext>
            </a:extLst>
          </p:cNvPr>
          <p:cNvSpPr>
            <a:spLocks noGrp="1"/>
          </p:cNvSpPr>
          <p:nvPr>
            <p:ph type="sldNum" sz="quarter" idx="12"/>
          </p:nvPr>
        </p:nvSpPr>
        <p:spPr>
          <a:xfrm>
            <a:off x="8710835" y="6356350"/>
            <a:ext cx="412961" cy="365125"/>
          </a:xfrm>
        </p:spPr>
        <p:txBody>
          <a:bodyPr>
            <a:normAutofit/>
          </a:bodyPr>
          <a:lstStyle/>
          <a:p>
            <a:pPr>
              <a:spcAft>
                <a:spcPts val="600"/>
              </a:spcAft>
              <a:defRPr/>
            </a:pPr>
            <a:fld id="{E0968DDA-09F0-48E9-805D-767D302CC958}" type="slidenum">
              <a:rPr lang="en-US" altLang="en-US" smtClean="0"/>
              <a:pPr>
                <a:spcAft>
                  <a:spcPts val="600"/>
                </a:spcAft>
                <a:defRPr/>
              </a:pPr>
              <a:t>7</a:t>
            </a:fld>
            <a:endParaRPr lang="en-US" altLang="en-US"/>
          </a:p>
        </p:txBody>
      </p:sp>
      <p:graphicFrame>
        <p:nvGraphicFramePr>
          <p:cNvPr id="6" name="Content Placeholder 7">
            <a:extLst>
              <a:ext uri="{FF2B5EF4-FFF2-40B4-BE49-F238E27FC236}">
                <a16:creationId xmlns:a16="http://schemas.microsoft.com/office/drawing/2014/main" id="{A63CCEE1-CF0A-4602-888D-73588D6A5CA2}"/>
              </a:ext>
            </a:extLst>
          </p:cNvPr>
          <p:cNvGraphicFramePr>
            <a:graphicFrameLocks noGrp="1"/>
          </p:cNvGraphicFramePr>
          <p:nvPr>
            <p:ph idx="1"/>
            <p:extLst>
              <p:ext uri="{D42A27DB-BD31-4B8C-83A1-F6EECF244321}">
                <p14:modId xmlns:p14="http://schemas.microsoft.com/office/powerpoint/2010/main" val="3095348523"/>
              </p:ext>
            </p:extLst>
          </p:nvPr>
        </p:nvGraphicFramePr>
        <p:xfrm>
          <a:off x="527045" y="1029176"/>
          <a:ext cx="8089909" cy="3444105"/>
        </p:xfrm>
        <a:graphic>
          <a:graphicData uri="http://schemas.openxmlformats.org/drawingml/2006/chart">
            <c:chart xmlns:c="http://schemas.openxmlformats.org/drawingml/2006/chart" xmlns:r="http://schemas.openxmlformats.org/officeDocument/2006/relationships" r:id="rId2"/>
          </a:graphicData>
        </a:graphic>
      </p:graphicFrame>
      <p:pic>
        <p:nvPicPr>
          <p:cNvPr id="10" name="Picture 2" descr="Image result for buckeye hills economic development logo">
            <a:extLst>
              <a:ext uri="{FF2B5EF4-FFF2-40B4-BE49-F238E27FC236}">
                <a16:creationId xmlns:a16="http://schemas.microsoft.com/office/drawing/2014/main" id="{9DAB4DA1-C786-437C-8F9F-CF4714C89A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687" y="522059"/>
            <a:ext cx="619125" cy="61912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drawing&#10;&#10;Description automatically generated">
            <a:extLst>
              <a:ext uri="{FF2B5EF4-FFF2-40B4-BE49-F238E27FC236}">
                <a16:creationId xmlns:a16="http://schemas.microsoft.com/office/drawing/2014/main" id="{BAEB3CC1-49FD-4811-A1BB-1BC8563EFA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35402" y="578965"/>
            <a:ext cx="1581913" cy="685800"/>
          </a:xfrm>
          <a:prstGeom prst="rect">
            <a:avLst/>
          </a:prstGeom>
        </p:spPr>
      </p:pic>
    </p:spTree>
    <p:extLst>
      <p:ext uri="{BB962C8B-B14F-4D97-AF65-F5344CB8AC3E}">
        <p14:creationId xmlns:p14="http://schemas.microsoft.com/office/powerpoint/2010/main" val="59540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9801D-CA1B-4779-B58A-FA2E09C48094}"/>
              </a:ext>
            </a:extLst>
          </p:cNvPr>
          <p:cNvSpPr>
            <a:spLocks noGrp="1"/>
          </p:cNvSpPr>
          <p:nvPr>
            <p:ph type="title"/>
          </p:nvPr>
        </p:nvSpPr>
        <p:spPr/>
        <p:txBody>
          <a:bodyPr>
            <a:normAutofit/>
          </a:bodyPr>
          <a:lstStyle/>
          <a:p>
            <a:r>
              <a:rPr lang="en-US" sz="3600" b="1" dirty="0"/>
              <a:t>Montrose Group COVID 19 Economic Recovery Strategy</a:t>
            </a:r>
            <a:endParaRPr lang="en-US" sz="3600" dirty="0"/>
          </a:p>
        </p:txBody>
      </p:sp>
      <p:sp>
        <p:nvSpPr>
          <p:cNvPr id="4" name="Date Placeholder 3">
            <a:extLst>
              <a:ext uri="{FF2B5EF4-FFF2-40B4-BE49-F238E27FC236}">
                <a16:creationId xmlns:a16="http://schemas.microsoft.com/office/drawing/2014/main" id="{A6D34E72-2B09-4027-854B-829C8819F678}"/>
              </a:ext>
            </a:extLst>
          </p:cNvPr>
          <p:cNvSpPr>
            <a:spLocks noGrp="1"/>
          </p:cNvSpPr>
          <p:nvPr>
            <p:ph type="dt" sz="half" idx="10"/>
          </p:nvPr>
        </p:nvSpPr>
        <p:spPr/>
        <p:txBody>
          <a:bodyPr/>
          <a:lstStyle/>
          <a:p>
            <a:pPr>
              <a:defRPr/>
            </a:pPr>
            <a:r>
              <a:rPr lang="en-US" dirty="0"/>
              <a:t>5/29/20</a:t>
            </a:r>
          </a:p>
        </p:txBody>
      </p:sp>
      <p:sp>
        <p:nvSpPr>
          <p:cNvPr id="5" name="Slide Number Placeholder 4">
            <a:extLst>
              <a:ext uri="{FF2B5EF4-FFF2-40B4-BE49-F238E27FC236}">
                <a16:creationId xmlns:a16="http://schemas.microsoft.com/office/drawing/2014/main" id="{9B7EA626-CAEE-42A6-B7B5-FFE28EC0D800}"/>
              </a:ext>
            </a:extLst>
          </p:cNvPr>
          <p:cNvSpPr>
            <a:spLocks noGrp="1"/>
          </p:cNvSpPr>
          <p:nvPr>
            <p:ph type="sldNum" sz="quarter" idx="12"/>
          </p:nvPr>
        </p:nvSpPr>
        <p:spPr/>
        <p:txBody>
          <a:bodyPr/>
          <a:lstStyle/>
          <a:p>
            <a:pPr>
              <a:defRPr/>
            </a:pPr>
            <a:fld id="{E0968DDA-09F0-48E9-805D-767D302CC958}" type="slidenum">
              <a:rPr lang="en-US" altLang="en-US" smtClean="0"/>
              <a:pPr>
                <a:defRPr/>
              </a:pPr>
              <a:t>8</a:t>
            </a:fld>
            <a:endParaRPr lang="en-US" altLang="en-US"/>
          </a:p>
        </p:txBody>
      </p:sp>
      <p:pic>
        <p:nvPicPr>
          <p:cNvPr id="11" name="Picture 10" descr="A picture containing drawing&#10;&#10;Description automatically generated">
            <a:extLst>
              <a:ext uri="{FF2B5EF4-FFF2-40B4-BE49-F238E27FC236}">
                <a16:creationId xmlns:a16="http://schemas.microsoft.com/office/drawing/2014/main" id="{FEC18AD8-EE15-497A-BC44-BBE80F8255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1400" y="76200"/>
            <a:ext cx="1581913" cy="685800"/>
          </a:xfrm>
          <a:prstGeom prst="rect">
            <a:avLst/>
          </a:prstGeom>
        </p:spPr>
      </p:pic>
      <p:pic>
        <p:nvPicPr>
          <p:cNvPr id="8" name="Picture 2" descr="Image result for buckeye hills economic development logo">
            <a:extLst>
              <a:ext uri="{FF2B5EF4-FFF2-40B4-BE49-F238E27FC236}">
                <a16:creationId xmlns:a16="http://schemas.microsoft.com/office/drawing/2014/main" id="{D1282222-F62B-43F0-B3A0-656B743F2B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36" y="76200"/>
            <a:ext cx="619125" cy="6191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6" name="Content Placeholder 25">
            <a:extLst>
              <a:ext uri="{FF2B5EF4-FFF2-40B4-BE49-F238E27FC236}">
                <a16:creationId xmlns:a16="http://schemas.microsoft.com/office/drawing/2014/main" id="{965B69AC-1202-4CDA-BEE4-709999BE8F60}"/>
              </a:ext>
            </a:extLst>
          </p:cNvPr>
          <p:cNvGraphicFramePr>
            <a:graphicFrameLocks noGrp="1"/>
          </p:cNvGraphicFramePr>
          <p:nvPr>
            <p:ph idx="1"/>
            <p:extLst>
              <p:ext uri="{D42A27DB-BD31-4B8C-83A1-F6EECF244321}">
                <p14:modId xmlns:p14="http://schemas.microsoft.com/office/powerpoint/2010/main" val="36750185"/>
              </p:ext>
            </p:extLst>
          </p:nvPr>
        </p:nvGraphicFramePr>
        <p:xfrm>
          <a:off x="2901950" y="863600"/>
          <a:ext cx="5486400" cy="512127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07178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C0E3B-ABFE-4397-87D6-BD6FAAB4B450}"/>
              </a:ext>
            </a:extLst>
          </p:cNvPr>
          <p:cNvSpPr>
            <a:spLocks noGrp="1"/>
          </p:cNvSpPr>
          <p:nvPr>
            <p:ph type="title"/>
          </p:nvPr>
        </p:nvSpPr>
        <p:spPr/>
        <p:txBody>
          <a:bodyPr/>
          <a:lstStyle/>
          <a:p>
            <a:r>
              <a:rPr lang="en-US" sz="3600" b="1" dirty="0"/>
              <a:t>Montrose Group COVID 19 Economic Recovery Strategy</a:t>
            </a:r>
            <a:endParaRPr lang="en-US" dirty="0"/>
          </a:p>
        </p:txBody>
      </p:sp>
      <p:sp>
        <p:nvSpPr>
          <p:cNvPr id="4" name="Date Placeholder 3">
            <a:extLst>
              <a:ext uri="{FF2B5EF4-FFF2-40B4-BE49-F238E27FC236}">
                <a16:creationId xmlns:a16="http://schemas.microsoft.com/office/drawing/2014/main" id="{379DAE44-3946-45FA-BA19-22932F38884E}"/>
              </a:ext>
            </a:extLst>
          </p:cNvPr>
          <p:cNvSpPr>
            <a:spLocks noGrp="1"/>
          </p:cNvSpPr>
          <p:nvPr>
            <p:ph type="dt" sz="half" idx="10"/>
          </p:nvPr>
        </p:nvSpPr>
        <p:spPr/>
        <p:txBody>
          <a:bodyPr/>
          <a:lstStyle/>
          <a:p>
            <a:pPr>
              <a:defRPr/>
            </a:pPr>
            <a:r>
              <a:rPr lang="en-US" dirty="0"/>
              <a:t>5/29/20</a:t>
            </a:r>
          </a:p>
        </p:txBody>
      </p:sp>
      <p:sp>
        <p:nvSpPr>
          <p:cNvPr id="5" name="Slide Number Placeholder 4">
            <a:extLst>
              <a:ext uri="{FF2B5EF4-FFF2-40B4-BE49-F238E27FC236}">
                <a16:creationId xmlns:a16="http://schemas.microsoft.com/office/drawing/2014/main" id="{94CAE994-7A7D-4E40-A622-75F3B14F1A29}"/>
              </a:ext>
            </a:extLst>
          </p:cNvPr>
          <p:cNvSpPr>
            <a:spLocks noGrp="1"/>
          </p:cNvSpPr>
          <p:nvPr>
            <p:ph type="sldNum" sz="quarter" idx="12"/>
          </p:nvPr>
        </p:nvSpPr>
        <p:spPr/>
        <p:txBody>
          <a:bodyPr/>
          <a:lstStyle/>
          <a:p>
            <a:pPr>
              <a:defRPr/>
            </a:pPr>
            <a:fld id="{E0968DDA-09F0-48E9-805D-767D302CC958}" type="slidenum">
              <a:rPr lang="en-US" altLang="en-US" smtClean="0"/>
              <a:pPr>
                <a:defRPr/>
              </a:pPr>
              <a:t>9</a:t>
            </a:fld>
            <a:endParaRPr lang="en-US" altLang="en-US"/>
          </a:p>
        </p:txBody>
      </p:sp>
      <p:pic>
        <p:nvPicPr>
          <p:cNvPr id="32770" name="Picture 2">
            <a:extLst>
              <a:ext uri="{FF2B5EF4-FFF2-40B4-BE49-F238E27FC236}">
                <a16:creationId xmlns:a16="http://schemas.microsoft.com/office/drawing/2014/main" id="{20EADD44-97F1-435F-82DF-91B6202F28F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71800" y="1744206"/>
            <a:ext cx="5486400" cy="497422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A83B081-103D-4560-93BB-1766C25B0A45}"/>
              </a:ext>
            </a:extLst>
          </p:cNvPr>
          <p:cNvSpPr txBox="1"/>
          <p:nvPr/>
        </p:nvSpPr>
        <p:spPr>
          <a:xfrm>
            <a:off x="2807287" y="790099"/>
            <a:ext cx="6162264" cy="954107"/>
          </a:xfrm>
          <a:prstGeom prst="rect">
            <a:avLst/>
          </a:prstGeom>
          <a:noFill/>
        </p:spPr>
        <p:txBody>
          <a:bodyPr wrap="none" rtlCol="0">
            <a:spAutoFit/>
          </a:bodyPr>
          <a:lstStyle/>
          <a:p>
            <a:pPr algn="ctr"/>
            <a:r>
              <a:rPr lang="en-US" sz="2800" dirty="0"/>
              <a:t>University of Cincinnati COVID 19 </a:t>
            </a:r>
          </a:p>
          <a:p>
            <a:pPr algn="ctr"/>
            <a:r>
              <a:rPr lang="en-US" sz="2800" dirty="0"/>
              <a:t>High Risk Counties</a:t>
            </a:r>
          </a:p>
        </p:txBody>
      </p:sp>
    </p:spTree>
    <p:extLst>
      <p:ext uri="{BB962C8B-B14F-4D97-AF65-F5344CB8AC3E}">
        <p14:creationId xmlns:p14="http://schemas.microsoft.com/office/powerpoint/2010/main" val="183241044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WASPOLLED" val="FACE4E0A7DBA482C8914C69608461DC1"/>
  <p:tag name="TPVERSION" val="5"/>
  <p:tag name="TPFULLVERSION" val="5.3.1.3337"/>
  <p:tag name="PPTVERSION" val="14"/>
  <p:tag name="TPOS" val="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EDA Theme 1">
  <a:themeElements>
    <a:clrScheme name="Custom 16">
      <a:dk1>
        <a:sysClr val="windowText" lastClr="000000"/>
      </a:dk1>
      <a:lt1>
        <a:sysClr val="window" lastClr="FFFFFF"/>
      </a:lt1>
      <a:dk2>
        <a:srgbClr val="4E5B6F"/>
      </a:dk2>
      <a:lt2>
        <a:srgbClr val="D6ECFF"/>
      </a:lt2>
      <a:accent1>
        <a:srgbClr val="22F0B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extLst>
    <a:ext uri="{05A4C25C-085E-4340-85A3-A5531E510DB2}">
      <thm15:themeFamily xmlns:thm15="http://schemas.microsoft.com/office/thememl/2012/main" name="OEDA Theme 1" id="{240FE85D-1090-4DF1-A64D-201967CBCEB4}" vid="{1C37BC7B-170E-4E04-A616-E6E02C3420C8}"/>
    </a:ext>
  </a:extLst>
</a:theme>
</file>

<file path=ppt/theme/theme2.xml><?xml version="1.0" encoding="utf-8"?>
<a:theme xmlns:a="http://schemas.openxmlformats.org/drawingml/2006/main" name="1_Concourse">
  <a:themeElements>
    <a:clrScheme name="Custom 16">
      <a:dk1>
        <a:sysClr val="windowText" lastClr="000000"/>
      </a:dk1>
      <a:lt1>
        <a:sysClr val="window" lastClr="FFFFFF"/>
      </a:lt1>
      <a:dk2>
        <a:srgbClr val="4E5B6F"/>
      </a:dk2>
      <a:lt2>
        <a:srgbClr val="D6ECFF"/>
      </a:lt2>
      <a:accent1>
        <a:srgbClr val="22F0B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6">
    <a:dk1>
      <a:sysClr val="windowText" lastClr="000000"/>
    </a:dk1>
    <a:lt1>
      <a:sysClr val="window" lastClr="FFFFFF"/>
    </a:lt1>
    <a:dk2>
      <a:srgbClr val="4E5B6F"/>
    </a:dk2>
    <a:lt2>
      <a:srgbClr val="D6ECFF"/>
    </a:lt2>
    <a:accent1>
      <a:srgbClr val="22F0B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ppt/theme/themeOverride2.xml><?xml version="1.0" encoding="utf-8"?>
<a:themeOverride xmlns:a="http://schemas.openxmlformats.org/drawingml/2006/main">
  <a:clrScheme name="Custom 16">
    <a:dk1>
      <a:sysClr val="windowText" lastClr="000000"/>
    </a:dk1>
    <a:lt1>
      <a:sysClr val="window" lastClr="FFFFFF"/>
    </a:lt1>
    <a:dk2>
      <a:srgbClr val="4E5B6F"/>
    </a:dk2>
    <a:lt2>
      <a:srgbClr val="D6ECFF"/>
    </a:lt2>
    <a:accent1>
      <a:srgbClr val="22F0B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ppt/theme/themeOverride3.xml><?xml version="1.0" encoding="utf-8"?>
<a:themeOverride xmlns:a="http://schemas.openxmlformats.org/drawingml/2006/main">
  <a:clrScheme name="Custom 16">
    <a:dk1>
      <a:sysClr val="windowText" lastClr="000000"/>
    </a:dk1>
    <a:lt1>
      <a:sysClr val="window" lastClr="FFFFFF"/>
    </a:lt1>
    <a:dk2>
      <a:srgbClr val="4E5B6F"/>
    </a:dk2>
    <a:lt2>
      <a:srgbClr val="D6ECFF"/>
    </a:lt2>
    <a:accent1>
      <a:srgbClr val="22F0B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ppt/theme/themeOverride4.xml><?xml version="1.0" encoding="utf-8"?>
<a:themeOverride xmlns:a="http://schemas.openxmlformats.org/drawingml/2006/main">
  <a:clrScheme name="Custom 16">
    <a:dk1>
      <a:sysClr val="windowText" lastClr="000000"/>
    </a:dk1>
    <a:lt1>
      <a:sysClr val="window" lastClr="FFFFFF"/>
    </a:lt1>
    <a:dk2>
      <a:srgbClr val="4E5B6F"/>
    </a:dk2>
    <a:lt2>
      <a:srgbClr val="D6ECFF"/>
    </a:lt2>
    <a:accent1>
      <a:srgbClr val="22F0B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ppt/theme/themeOverride5.xml><?xml version="1.0" encoding="utf-8"?>
<a:themeOverride xmlns:a="http://schemas.openxmlformats.org/drawingml/2006/main">
  <a:clrScheme name="Custom 16">
    <a:dk1>
      <a:sysClr val="windowText" lastClr="000000"/>
    </a:dk1>
    <a:lt1>
      <a:sysClr val="window" lastClr="FFFFFF"/>
    </a:lt1>
    <a:dk2>
      <a:srgbClr val="4E5B6F"/>
    </a:dk2>
    <a:lt2>
      <a:srgbClr val="D6ECFF"/>
    </a:lt2>
    <a:accent1>
      <a:srgbClr val="22F0B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ppt/theme/themeOverride6.xml><?xml version="1.0" encoding="utf-8"?>
<a:themeOverride xmlns:a="http://schemas.openxmlformats.org/drawingml/2006/main">
  <a:clrScheme name="Custom 16">
    <a:dk1>
      <a:sysClr val="windowText" lastClr="000000"/>
    </a:dk1>
    <a:lt1>
      <a:sysClr val="window" lastClr="FFFFFF"/>
    </a:lt1>
    <a:dk2>
      <a:srgbClr val="4E5B6F"/>
    </a:dk2>
    <a:lt2>
      <a:srgbClr val="D6ECFF"/>
    </a:lt2>
    <a:accent1>
      <a:srgbClr val="22F0B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ppt/theme/themeOverride7.xml><?xml version="1.0" encoding="utf-8"?>
<a:themeOverride xmlns:a="http://schemas.openxmlformats.org/drawingml/2006/main">
  <a:clrScheme name="Custom 16">
    <a:dk1>
      <a:sysClr val="windowText" lastClr="000000"/>
    </a:dk1>
    <a:lt1>
      <a:sysClr val="window" lastClr="FFFFFF"/>
    </a:lt1>
    <a:dk2>
      <a:srgbClr val="4E5B6F"/>
    </a:dk2>
    <a:lt2>
      <a:srgbClr val="D6ECFF"/>
    </a:lt2>
    <a:accent1>
      <a:srgbClr val="22F0B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ppt/theme/themeOverride8.xml><?xml version="1.0" encoding="utf-8"?>
<a:themeOverride xmlns:a="http://schemas.openxmlformats.org/drawingml/2006/main">
  <a:clrScheme name="Custom 16">
    <a:dk1>
      <a:sysClr val="windowText" lastClr="000000"/>
    </a:dk1>
    <a:lt1>
      <a:sysClr val="window" lastClr="FFFFFF"/>
    </a:lt1>
    <a:dk2>
      <a:srgbClr val="4E5B6F"/>
    </a:dk2>
    <a:lt2>
      <a:srgbClr val="D6ECFF"/>
    </a:lt2>
    <a:accent1>
      <a:srgbClr val="22F0B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6F39A7682A6054988925F8029D99F78" ma:contentTypeVersion="1" ma:contentTypeDescription="Create a new document." ma:contentTypeScope="" ma:versionID="430d9b3d320e426809468454b5b66eac">
  <xsd:schema xmlns:xsd="http://www.w3.org/2001/XMLSchema" xmlns:xs="http://www.w3.org/2001/XMLSchema" xmlns:p="http://schemas.microsoft.com/office/2006/metadata/properties" xmlns:ns3="833ded45-768f-4f8a-8c80-abf351e30f58" targetNamespace="http://schemas.microsoft.com/office/2006/metadata/properties" ma:root="true" ma:fieldsID="ca43fb5be220884ceefa6042eecf56b8" ns3:_="">
    <xsd:import namespace="833ded45-768f-4f8a-8c80-abf351e30f58"/>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3ded45-768f-4f8a-8c80-abf351e30f5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9B20C51-8237-4526-8062-7AB434C166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3ded45-768f-4f8a-8c80-abf351e30f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149D98D-8FCA-4C28-B3AD-3DEC93AC57B7}">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7</TotalTime>
  <Words>2444</Words>
  <Application>Microsoft Office PowerPoint</Application>
  <PresentationFormat>On-screen Show (4:3)</PresentationFormat>
  <Paragraphs>397</Paragraphs>
  <Slides>38</Slides>
  <Notes>6</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38</vt:i4>
      </vt:variant>
    </vt:vector>
  </HeadingPairs>
  <TitlesOfParts>
    <vt:vector size="51" baseType="lpstr">
      <vt:lpstr>Arial</vt:lpstr>
      <vt:lpstr>Calibri</vt:lpstr>
      <vt:lpstr>Corbel</vt:lpstr>
      <vt:lpstr>Courier New</vt:lpstr>
      <vt:lpstr>Garamond</vt:lpstr>
      <vt:lpstr>Lucida Sans Unicode</vt:lpstr>
      <vt:lpstr>Symbol</vt:lpstr>
      <vt:lpstr>Verdana</vt:lpstr>
      <vt:lpstr>Wingdings 2</vt:lpstr>
      <vt:lpstr>Wingdings 3</vt:lpstr>
      <vt:lpstr>OEDA Theme 1</vt:lpstr>
      <vt:lpstr>1_Concourse</vt:lpstr>
      <vt:lpstr>Frame</vt:lpstr>
      <vt:lpstr>COVID 19 Economic Recovery Strategy</vt:lpstr>
      <vt:lpstr>Ohio Economic Development Association</vt:lpstr>
      <vt:lpstr>Montrose Group COVID 19 Economic Recovery Strategy</vt:lpstr>
      <vt:lpstr>Montrose Group COVID 19 Economic  Recovery Strategy </vt:lpstr>
      <vt:lpstr>Montrose Group COVID 19 Economic Recovery Strategy</vt:lpstr>
      <vt:lpstr>Montrose Group COVID 19 Economic Recovery Strategy</vt:lpstr>
      <vt:lpstr>Montrose Group COVID 19 Economic Recovery Strategy</vt:lpstr>
      <vt:lpstr>Montrose Group COVID 19 Economic Recovery Strategy</vt:lpstr>
      <vt:lpstr>Montrose Group COVID 19 Economic Recovery Strategy</vt:lpstr>
      <vt:lpstr>Montrose Group COVID 19 Economic Recovery Strategy</vt:lpstr>
      <vt:lpstr>Montrose Group COVID 19 Economic Recovery Strategy</vt:lpstr>
      <vt:lpstr>Montrose Group COVID 19 Economic Recovery Strategy</vt:lpstr>
      <vt:lpstr>Montrose Group COVID 19 Economic Recovery Strategy</vt:lpstr>
      <vt:lpstr>Montrose Group COVID 19 Economic Recovery Strategy</vt:lpstr>
      <vt:lpstr>Montrose Group COVID 19 Economic Recovery Strategy</vt:lpstr>
      <vt:lpstr>Montrose Group COVID 19 Economic Recovery Strategy</vt:lpstr>
      <vt:lpstr>Montrose Group COVID 19 Economic Recovery Strategy</vt:lpstr>
      <vt:lpstr>Montrose Group COVID 19 Economic Recovery Strategy</vt:lpstr>
      <vt:lpstr>Montrose Group COVID 19 Economic Recovery Strategy</vt:lpstr>
      <vt:lpstr>Montrose Group COVID 19 Economic Recovery Strategy</vt:lpstr>
      <vt:lpstr>Montrose Group COVID 19 Economic Recovery Strategy</vt:lpstr>
      <vt:lpstr>Montrose Group COVID 19 Economic Recovery Strategy</vt:lpstr>
      <vt:lpstr>Montrose Group COVID 19 Economic Recovery Strategy</vt:lpstr>
      <vt:lpstr>Montrose Group COVID 19 Economic Recovery Strategy</vt:lpstr>
      <vt:lpstr>Montrose Group COVID 19 Economic Recovery Strategy</vt:lpstr>
      <vt:lpstr>Montrose Group COVID 19 Economic Recovery Strategy</vt:lpstr>
      <vt:lpstr>Montrose Group COVID 19 Economic Recovery Strategy</vt:lpstr>
      <vt:lpstr>Montrose Group COVID 19 Economic Recovery Strategy</vt:lpstr>
      <vt:lpstr>Montrose Group COVID 19 Economic Recovery Strategy</vt:lpstr>
      <vt:lpstr>Montrose Group COVID 19 Economic Recovery Strategy</vt:lpstr>
      <vt:lpstr>Montrose Group COVID 19 Economic Recovery Strategy</vt:lpstr>
      <vt:lpstr>Montrose Group COVID 19 Economic Recovery Strategy</vt:lpstr>
      <vt:lpstr>Montrose Group COVID 19 Economic Recovery Strategy</vt:lpstr>
      <vt:lpstr>Montrose Group COVID 19 Economic Recovery Strategy</vt:lpstr>
      <vt:lpstr>Montrose Group COVID 19 Economic Recovery Strategy</vt:lpstr>
      <vt:lpstr>Montrose Group COVID 19 Economic Recovery Strategy</vt:lpstr>
      <vt:lpstr>Montrose Group COVID 19 Economic Recovery Strategy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 19 Economic Recovery Strategy</dc:title>
  <dc:creator>drobinson@montrosegroupllc.com</dc:creator>
  <cp:lastModifiedBy>drobinson@montrosegroupllc.com</cp:lastModifiedBy>
  <cp:revision>2</cp:revision>
  <dcterms:created xsi:type="dcterms:W3CDTF">2020-05-28T17:43:14Z</dcterms:created>
  <dcterms:modified xsi:type="dcterms:W3CDTF">2020-05-28T17:51:02Z</dcterms:modified>
</cp:coreProperties>
</file>