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45"/>
  </p:notesMasterIdLst>
  <p:handoutMasterIdLst>
    <p:handoutMasterId r:id="rId46"/>
  </p:handoutMasterIdLst>
  <p:sldIdLst>
    <p:sldId id="256" r:id="rId2"/>
    <p:sldId id="491" r:id="rId3"/>
    <p:sldId id="263" r:id="rId4"/>
    <p:sldId id="476" r:id="rId5"/>
    <p:sldId id="477" r:id="rId6"/>
    <p:sldId id="473" r:id="rId7"/>
    <p:sldId id="499" r:id="rId8"/>
    <p:sldId id="478" r:id="rId9"/>
    <p:sldId id="479" r:id="rId10"/>
    <p:sldId id="489" r:id="rId11"/>
    <p:sldId id="490" r:id="rId12"/>
    <p:sldId id="488" r:id="rId13"/>
    <p:sldId id="487" r:id="rId14"/>
    <p:sldId id="484" r:id="rId15"/>
    <p:sldId id="485" r:id="rId16"/>
    <p:sldId id="486" r:id="rId17"/>
    <p:sldId id="480" r:id="rId18"/>
    <p:sldId id="481" r:id="rId19"/>
    <p:sldId id="482" r:id="rId20"/>
    <p:sldId id="416" r:id="rId21"/>
    <p:sldId id="497" r:id="rId22"/>
    <p:sldId id="455" r:id="rId23"/>
    <p:sldId id="419" r:id="rId24"/>
    <p:sldId id="422" r:id="rId25"/>
    <p:sldId id="434" r:id="rId26"/>
    <p:sldId id="436" r:id="rId27"/>
    <p:sldId id="456" r:id="rId28"/>
    <p:sldId id="492" r:id="rId29"/>
    <p:sldId id="457" r:id="rId30"/>
    <p:sldId id="458" r:id="rId31"/>
    <p:sldId id="459" r:id="rId32"/>
    <p:sldId id="460" r:id="rId33"/>
    <p:sldId id="461" r:id="rId34"/>
    <p:sldId id="493" r:id="rId35"/>
    <p:sldId id="462" r:id="rId36"/>
    <p:sldId id="463" r:id="rId37"/>
    <p:sldId id="464" r:id="rId38"/>
    <p:sldId id="468" r:id="rId39"/>
    <p:sldId id="469" r:id="rId40"/>
    <p:sldId id="494" r:id="rId41"/>
    <p:sldId id="495" r:id="rId42"/>
    <p:sldId id="498" r:id="rId43"/>
    <p:sldId id="270" r:id="rId4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76113" autoAdjust="0"/>
  </p:normalViewPr>
  <p:slideViewPr>
    <p:cSldViewPr>
      <p:cViewPr varScale="1">
        <p:scale>
          <a:sx n="51" d="100"/>
          <a:sy n="51" d="100"/>
        </p:scale>
        <p:origin x="150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Oregon Unemployment Claims Filed</c:v>
                </c:pt>
              </c:strCache>
            </c:strRef>
          </c:tx>
          <c:spPr>
            <a:ln w="28575" cap="rnd">
              <a:solidFill>
                <a:schemeClr val="accent1"/>
              </a:solidFill>
              <a:round/>
            </a:ln>
            <a:effectLst/>
          </c:spPr>
          <c:marker>
            <c:symbol val="none"/>
          </c:marker>
          <c:cat>
            <c:strRef>
              <c:f>Sheet1!$A$2:$A$5</c:f>
              <c:strCache>
                <c:ptCount val="4"/>
                <c:pt idx="0">
                  <c:v>14-Mar-2020</c:v>
                </c:pt>
                <c:pt idx="1">
                  <c:v>21-Mar-2020</c:v>
                </c:pt>
                <c:pt idx="2">
                  <c:v>28-Mar-2020</c:v>
                </c:pt>
                <c:pt idx="3">
                  <c:v>04-Apr-2020</c:v>
                </c:pt>
              </c:strCache>
            </c:strRef>
          </c:cat>
          <c:val>
            <c:numRef>
              <c:f>Sheet1!$B$2:$B$5</c:f>
              <c:numCache>
                <c:formatCode>###,###</c:formatCode>
                <c:ptCount val="4"/>
                <c:pt idx="0">
                  <c:v>4269</c:v>
                </c:pt>
                <c:pt idx="1">
                  <c:v>76530</c:v>
                </c:pt>
                <c:pt idx="2">
                  <c:v>92650</c:v>
                </c:pt>
                <c:pt idx="3">
                  <c:v>100750</c:v>
                </c:pt>
              </c:numCache>
            </c:numRef>
          </c:val>
          <c:smooth val="0"/>
          <c:extLst>
            <c:ext xmlns:c16="http://schemas.microsoft.com/office/drawing/2014/chart" uri="{C3380CC4-5D6E-409C-BE32-E72D297353CC}">
              <c16:uniqueId val="{00000000-8256-4997-BDE5-1207C29080BD}"/>
            </c:ext>
          </c:extLst>
        </c:ser>
        <c:dLbls>
          <c:showLegendKey val="0"/>
          <c:showVal val="0"/>
          <c:showCatName val="0"/>
          <c:showSerName val="0"/>
          <c:showPercent val="0"/>
          <c:showBubbleSize val="0"/>
        </c:dLbls>
        <c:smooth val="0"/>
        <c:axId val="567425352"/>
        <c:axId val="567427976"/>
      </c:lineChart>
      <c:catAx>
        <c:axId val="56742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7427976"/>
        <c:crosses val="autoZero"/>
        <c:auto val="1"/>
        <c:lblAlgn val="ctr"/>
        <c:lblOffset val="100"/>
        <c:noMultiLvlLbl val="0"/>
      </c:catAx>
      <c:valAx>
        <c:axId val="567427976"/>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7425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State</a:t>
            </a:r>
            <a:r>
              <a:rPr lang="en-US" baseline="0" dirty="0"/>
              <a:t> GDP Comparison Impacting Site Development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Ohio GDP</c:v>
                </c:pt>
              </c:strCache>
            </c:strRef>
          </c:tx>
          <c:spPr>
            <a:ln w="28575" cap="rnd">
              <a:solidFill>
                <a:schemeClr val="accent1"/>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Sheet1!$B$2:$B$24</c:f>
              <c:numCache>
                <c:formatCode>0.0</c:formatCode>
                <c:ptCount val="23"/>
                <c:pt idx="0">
                  <c:v>343467.2</c:v>
                </c:pt>
                <c:pt idx="1">
                  <c:v>361629.1</c:v>
                </c:pt>
                <c:pt idx="2">
                  <c:v>376034.8</c:v>
                </c:pt>
                <c:pt idx="3">
                  <c:v>391137.8</c:v>
                </c:pt>
                <c:pt idx="4">
                  <c:v>395622.5</c:v>
                </c:pt>
                <c:pt idx="5">
                  <c:v>411967</c:v>
                </c:pt>
                <c:pt idx="6">
                  <c:v>424915.5</c:v>
                </c:pt>
                <c:pt idx="7">
                  <c:v>445541.1</c:v>
                </c:pt>
                <c:pt idx="8">
                  <c:v>465809.3</c:v>
                </c:pt>
                <c:pt idx="9">
                  <c:v>477180.4</c:v>
                </c:pt>
                <c:pt idx="10">
                  <c:v>490965</c:v>
                </c:pt>
                <c:pt idx="11">
                  <c:v>495742.6</c:v>
                </c:pt>
                <c:pt idx="12">
                  <c:v>480322</c:v>
                </c:pt>
                <c:pt idx="13">
                  <c:v>497208.2</c:v>
                </c:pt>
                <c:pt idx="14">
                  <c:v>525388.4</c:v>
                </c:pt>
                <c:pt idx="15">
                  <c:v>540819.30000000005</c:v>
                </c:pt>
                <c:pt idx="16">
                  <c:v>561045.5</c:v>
                </c:pt>
                <c:pt idx="17">
                  <c:v>593355.1</c:v>
                </c:pt>
                <c:pt idx="18">
                  <c:v>610772.30000000005</c:v>
                </c:pt>
                <c:pt idx="19">
                  <c:v>622835.19999999995</c:v>
                </c:pt>
                <c:pt idx="20">
                  <c:v>645326</c:v>
                </c:pt>
                <c:pt idx="21">
                  <c:v>675905.2</c:v>
                </c:pt>
                <c:pt idx="22">
                  <c:v>698458.2</c:v>
                </c:pt>
              </c:numCache>
            </c:numRef>
          </c:val>
          <c:smooth val="0"/>
          <c:extLst>
            <c:ext xmlns:c16="http://schemas.microsoft.com/office/drawing/2014/chart" uri="{C3380CC4-5D6E-409C-BE32-E72D297353CC}">
              <c16:uniqueId val="{00000000-1E41-45E3-8EB0-6C0879343166}"/>
            </c:ext>
          </c:extLst>
        </c:ser>
        <c:ser>
          <c:idx val="1"/>
          <c:order val="1"/>
          <c:tx>
            <c:strRef>
              <c:f>Sheet1!$C$1</c:f>
              <c:strCache>
                <c:ptCount val="1"/>
                <c:pt idx="0">
                  <c:v>Missouri GDP</c:v>
                </c:pt>
              </c:strCache>
            </c:strRef>
          </c:tx>
          <c:spPr>
            <a:ln w="28575" cap="rnd">
              <a:solidFill>
                <a:schemeClr val="accent2"/>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Sheet1!$C$2:$C$24</c:f>
              <c:numCache>
                <c:formatCode>0.0</c:formatCode>
                <c:ptCount val="23"/>
                <c:pt idx="0">
                  <c:v>163151.9</c:v>
                </c:pt>
                <c:pt idx="1">
                  <c:v>169368.7</c:v>
                </c:pt>
                <c:pt idx="2">
                  <c:v>177360.5</c:v>
                </c:pt>
                <c:pt idx="3">
                  <c:v>187296.8</c:v>
                </c:pt>
                <c:pt idx="4">
                  <c:v>191199</c:v>
                </c:pt>
                <c:pt idx="5">
                  <c:v>196597.6</c:v>
                </c:pt>
                <c:pt idx="6">
                  <c:v>204009.5</c:v>
                </c:pt>
                <c:pt idx="7">
                  <c:v>214218.1</c:v>
                </c:pt>
                <c:pt idx="8">
                  <c:v>223497.1</c:v>
                </c:pt>
                <c:pt idx="9">
                  <c:v>231771.5</c:v>
                </c:pt>
                <c:pt idx="10">
                  <c:v>240158.8</c:v>
                </c:pt>
                <c:pt idx="11">
                  <c:v>250581.1</c:v>
                </c:pt>
                <c:pt idx="12">
                  <c:v>251780</c:v>
                </c:pt>
                <c:pt idx="13">
                  <c:v>258544.1</c:v>
                </c:pt>
                <c:pt idx="14">
                  <c:v>260093.5</c:v>
                </c:pt>
                <c:pt idx="15">
                  <c:v>268761.5</c:v>
                </c:pt>
                <c:pt idx="16">
                  <c:v>277851.09999999998</c:v>
                </c:pt>
                <c:pt idx="17">
                  <c:v>284712.5</c:v>
                </c:pt>
                <c:pt idx="18">
                  <c:v>294794.59999999998</c:v>
                </c:pt>
                <c:pt idx="19">
                  <c:v>297582.59999999998</c:v>
                </c:pt>
                <c:pt idx="20">
                  <c:v>304946.2</c:v>
                </c:pt>
                <c:pt idx="21">
                  <c:v>318921</c:v>
                </c:pt>
                <c:pt idx="22">
                  <c:v>332082.09999999998</c:v>
                </c:pt>
              </c:numCache>
            </c:numRef>
          </c:val>
          <c:smooth val="0"/>
          <c:extLst>
            <c:ext xmlns:c16="http://schemas.microsoft.com/office/drawing/2014/chart" uri="{C3380CC4-5D6E-409C-BE32-E72D297353CC}">
              <c16:uniqueId val="{00000001-1E41-45E3-8EB0-6C0879343166}"/>
            </c:ext>
          </c:extLst>
        </c:ser>
        <c:ser>
          <c:idx val="2"/>
          <c:order val="2"/>
          <c:tx>
            <c:strRef>
              <c:f>Sheet1!$D$1</c:f>
              <c:strCache>
                <c:ptCount val="1"/>
                <c:pt idx="0">
                  <c:v>Tennessee GDP</c:v>
                </c:pt>
              </c:strCache>
            </c:strRef>
          </c:tx>
          <c:spPr>
            <a:ln w="28575" cap="rnd">
              <a:solidFill>
                <a:schemeClr val="accent3"/>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Sheet1!$D$2:$D$24</c:f>
              <c:numCache>
                <c:formatCode>0.0</c:formatCode>
                <c:ptCount val="23"/>
                <c:pt idx="0">
                  <c:v>154412.9</c:v>
                </c:pt>
                <c:pt idx="1">
                  <c:v>167308.4</c:v>
                </c:pt>
                <c:pt idx="2">
                  <c:v>175819.8</c:v>
                </c:pt>
                <c:pt idx="3">
                  <c:v>181629.5</c:v>
                </c:pt>
                <c:pt idx="4">
                  <c:v>185774.7</c:v>
                </c:pt>
                <c:pt idx="5">
                  <c:v>195289.2</c:v>
                </c:pt>
                <c:pt idx="6">
                  <c:v>203833.7</c:v>
                </c:pt>
                <c:pt idx="7">
                  <c:v>218020.6</c:v>
                </c:pt>
                <c:pt idx="8">
                  <c:v>228099.4</c:v>
                </c:pt>
                <c:pt idx="9">
                  <c:v>240193.9</c:v>
                </c:pt>
                <c:pt idx="10">
                  <c:v>244252.4</c:v>
                </c:pt>
                <c:pt idx="11">
                  <c:v>251609</c:v>
                </c:pt>
                <c:pt idx="12">
                  <c:v>250544.4</c:v>
                </c:pt>
                <c:pt idx="13">
                  <c:v>255935.8</c:v>
                </c:pt>
                <c:pt idx="14">
                  <c:v>267659.09999999998</c:v>
                </c:pt>
                <c:pt idx="15">
                  <c:v>283721.8</c:v>
                </c:pt>
                <c:pt idx="16">
                  <c:v>292803.90000000002</c:v>
                </c:pt>
                <c:pt idx="17">
                  <c:v>303809</c:v>
                </c:pt>
                <c:pt idx="18">
                  <c:v>322663.59999999998</c:v>
                </c:pt>
                <c:pt idx="19">
                  <c:v>335025.7</c:v>
                </c:pt>
                <c:pt idx="20">
                  <c:v>345949.8</c:v>
                </c:pt>
                <c:pt idx="21">
                  <c:v>364104.9</c:v>
                </c:pt>
                <c:pt idx="22">
                  <c:v>380137.9</c:v>
                </c:pt>
              </c:numCache>
            </c:numRef>
          </c:val>
          <c:smooth val="0"/>
          <c:extLst>
            <c:ext xmlns:c16="http://schemas.microsoft.com/office/drawing/2014/chart" uri="{C3380CC4-5D6E-409C-BE32-E72D297353CC}">
              <c16:uniqueId val="{00000002-1E41-45E3-8EB0-6C0879343166}"/>
            </c:ext>
          </c:extLst>
        </c:ser>
        <c:ser>
          <c:idx val="3"/>
          <c:order val="3"/>
          <c:tx>
            <c:strRef>
              <c:f>Sheet1!$E$1</c:f>
              <c:strCache>
                <c:ptCount val="1"/>
                <c:pt idx="0">
                  <c:v>Oregon GDP</c:v>
                </c:pt>
              </c:strCache>
            </c:strRef>
          </c:tx>
          <c:spPr>
            <a:ln w="28575" cap="rnd">
              <a:solidFill>
                <a:schemeClr val="accent4"/>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Sheet1!$E$2:$E$24</c:f>
              <c:numCache>
                <c:formatCode>0.0</c:formatCode>
                <c:ptCount val="23"/>
                <c:pt idx="0">
                  <c:v>100888.6</c:v>
                </c:pt>
                <c:pt idx="1">
                  <c:v>105111.5</c:v>
                </c:pt>
                <c:pt idx="2">
                  <c:v>107546.3</c:v>
                </c:pt>
                <c:pt idx="3">
                  <c:v>117258.3</c:v>
                </c:pt>
                <c:pt idx="4">
                  <c:v>117274.7</c:v>
                </c:pt>
                <c:pt idx="5">
                  <c:v>121229.5</c:v>
                </c:pt>
                <c:pt idx="6">
                  <c:v>127211.6</c:v>
                </c:pt>
                <c:pt idx="7">
                  <c:v>136238.5</c:v>
                </c:pt>
                <c:pt idx="8">
                  <c:v>143662.6</c:v>
                </c:pt>
                <c:pt idx="9">
                  <c:v>155153.29999999999</c:v>
                </c:pt>
                <c:pt idx="10">
                  <c:v>161512</c:v>
                </c:pt>
                <c:pt idx="11">
                  <c:v>165189.1</c:v>
                </c:pt>
                <c:pt idx="12">
                  <c:v>160640.70000000001</c:v>
                </c:pt>
                <c:pt idx="13">
                  <c:v>163827.6</c:v>
                </c:pt>
                <c:pt idx="14">
                  <c:v>170621.3</c:v>
                </c:pt>
                <c:pt idx="15">
                  <c:v>174493.1</c:v>
                </c:pt>
                <c:pt idx="16">
                  <c:v>179382.7</c:v>
                </c:pt>
                <c:pt idx="17">
                  <c:v>188880.2</c:v>
                </c:pt>
                <c:pt idx="18">
                  <c:v>203158.9</c:v>
                </c:pt>
                <c:pt idx="19">
                  <c:v>215050.4</c:v>
                </c:pt>
                <c:pt idx="20">
                  <c:v>226618.9</c:v>
                </c:pt>
                <c:pt idx="21">
                  <c:v>239782.8</c:v>
                </c:pt>
                <c:pt idx="22">
                  <c:v>251604.5</c:v>
                </c:pt>
              </c:numCache>
            </c:numRef>
          </c:val>
          <c:smooth val="0"/>
          <c:extLst>
            <c:ext xmlns:c16="http://schemas.microsoft.com/office/drawing/2014/chart" uri="{C3380CC4-5D6E-409C-BE32-E72D297353CC}">
              <c16:uniqueId val="{00000003-1E41-45E3-8EB0-6C0879343166}"/>
            </c:ext>
          </c:extLst>
        </c:ser>
        <c:dLbls>
          <c:showLegendKey val="0"/>
          <c:showVal val="0"/>
          <c:showCatName val="0"/>
          <c:showSerName val="0"/>
          <c:showPercent val="0"/>
          <c:showBubbleSize val="0"/>
        </c:dLbls>
        <c:smooth val="0"/>
        <c:axId val="555132400"/>
        <c:axId val="555131088"/>
      </c:lineChart>
      <c:dateAx>
        <c:axId val="555132400"/>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131088"/>
        <c:crosses val="autoZero"/>
        <c:auto val="1"/>
        <c:lblOffset val="100"/>
        <c:baseTimeUnit val="years"/>
      </c:dateAx>
      <c:valAx>
        <c:axId val="555131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13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Targeted</a:t>
            </a:r>
            <a:r>
              <a:rPr lang="en-US" baseline="0" dirty="0"/>
              <a:t> Multi-State Business Tax Comparison Impacting Site Development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Property Tax</c:v>
                </c:pt>
              </c:strCache>
            </c:strRef>
          </c:tx>
          <c:spPr>
            <a:solidFill>
              <a:schemeClr val="accent1"/>
            </a:solidFill>
            <a:ln>
              <a:noFill/>
            </a:ln>
            <a:effectLst/>
          </c:spPr>
          <c:invertIfNegative val="0"/>
          <c:cat>
            <c:strRef>
              <c:f>Sheet1!$A$2:$A$5</c:f>
              <c:strCache>
                <c:ptCount val="4"/>
                <c:pt idx="0">
                  <c:v>Missouri</c:v>
                </c:pt>
                <c:pt idx="1">
                  <c:v>Ohio</c:v>
                </c:pt>
                <c:pt idx="2">
                  <c:v>Oregon</c:v>
                </c:pt>
                <c:pt idx="3">
                  <c:v>Tennessee</c:v>
                </c:pt>
              </c:strCache>
            </c:strRef>
          </c:cat>
          <c:val>
            <c:numRef>
              <c:f>Sheet1!$B$2:$B$5</c:f>
              <c:numCache>
                <c:formatCode>#,##0</c:formatCode>
                <c:ptCount val="4"/>
                <c:pt idx="0">
                  <c:v>3400000000</c:v>
                </c:pt>
                <c:pt idx="1">
                  <c:v>7500000000</c:v>
                </c:pt>
                <c:pt idx="2">
                  <c:v>3000000000</c:v>
                </c:pt>
                <c:pt idx="3">
                  <c:v>3600000000</c:v>
                </c:pt>
              </c:numCache>
            </c:numRef>
          </c:val>
          <c:extLst>
            <c:ext xmlns:c16="http://schemas.microsoft.com/office/drawing/2014/chart" uri="{C3380CC4-5D6E-409C-BE32-E72D297353CC}">
              <c16:uniqueId val="{00000000-B3E1-43E2-B2B0-2927AB59F6DA}"/>
            </c:ext>
          </c:extLst>
        </c:ser>
        <c:ser>
          <c:idx val="1"/>
          <c:order val="1"/>
          <c:tx>
            <c:strRef>
              <c:f>Sheet1!$C$1</c:f>
              <c:strCache>
                <c:ptCount val="1"/>
                <c:pt idx="0">
                  <c:v>Sales Tax</c:v>
                </c:pt>
              </c:strCache>
            </c:strRef>
          </c:tx>
          <c:spPr>
            <a:solidFill>
              <a:schemeClr val="accent2"/>
            </a:solidFill>
            <a:ln>
              <a:noFill/>
            </a:ln>
            <a:effectLst/>
          </c:spPr>
          <c:invertIfNegative val="0"/>
          <c:cat>
            <c:strRef>
              <c:f>Sheet1!$A$2:$A$5</c:f>
              <c:strCache>
                <c:ptCount val="4"/>
                <c:pt idx="0">
                  <c:v>Missouri</c:v>
                </c:pt>
                <c:pt idx="1">
                  <c:v>Ohio</c:v>
                </c:pt>
                <c:pt idx="2">
                  <c:v>Oregon</c:v>
                </c:pt>
                <c:pt idx="3">
                  <c:v>Tennessee</c:v>
                </c:pt>
              </c:strCache>
            </c:strRef>
          </c:cat>
          <c:val>
            <c:numRef>
              <c:f>Sheet1!$C$2:$C$5</c:f>
              <c:numCache>
                <c:formatCode>#,##0</c:formatCode>
                <c:ptCount val="4"/>
                <c:pt idx="0">
                  <c:v>2500000000</c:v>
                </c:pt>
                <c:pt idx="1">
                  <c:v>5200000000</c:v>
                </c:pt>
                <c:pt idx="2">
                  <c:v>0</c:v>
                </c:pt>
                <c:pt idx="3">
                  <c:v>4000000000</c:v>
                </c:pt>
              </c:numCache>
            </c:numRef>
          </c:val>
          <c:extLst>
            <c:ext xmlns:c16="http://schemas.microsoft.com/office/drawing/2014/chart" uri="{C3380CC4-5D6E-409C-BE32-E72D297353CC}">
              <c16:uniqueId val="{00000001-B3E1-43E2-B2B0-2927AB59F6DA}"/>
            </c:ext>
          </c:extLst>
        </c:ser>
        <c:ser>
          <c:idx val="2"/>
          <c:order val="2"/>
          <c:tx>
            <c:strRef>
              <c:f>Sheet1!$D$1</c:f>
              <c:strCache>
                <c:ptCount val="1"/>
                <c:pt idx="0">
                  <c:v>Excise Tax</c:v>
                </c:pt>
              </c:strCache>
            </c:strRef>
          </c:tx>
          <c:spPr>
            <a:solidFill>
              <a:schemeClr val="accent3"/>
            </a:solidFill>
            <a:ln>
              <a:noFill/>
            </a:ln>
            <a:effectLst/>
          </c:spPr>
          <c:invertIfNegative val="0"/>
          <c:cat>
            <c:strRef>
              <c:f>Sheet1!$A$2:$A$5</c:f>
              <c:strCache>
                <c:ptCount val="4"/>
                <c:pt idx="0">
                  <c:v>Missouri</c:v>
                </c:pt>
                <c:pt idx="1">
                  <c:v>Ohio</c:v>
                </c:pt>
                <c:pt idx="2">
                  <c:v>Oregon</c:v>
                </c:pt>
                <c:pt idx="3">
                  <c:v>Tennessee</c:v>
                </c:pt>
              </c:strCache>
            </c:strRef>
          </c:cat>
          <c:val>
            <c:numRef>
              <c:f>Sheet1!$D$2:$D$5</c:f>
              <c:numCache>
                <c:formatCode>#,##0</c:formatCode>
                <c:ptCount val="4"/>
                <c:pt idx="0">
                  <c:v>900000000</c:v>
                </c:pt>
                <c:pt idx="1">
                  <c:v>2900000000</c:v>
                </c:pt>
                <c:pt idx="2">
                  <c:v>800000000</c:v>
                </c:pt>
                <c:pt idx="3">
                  <c:v>1800000000</c:v>
                </c:pt>
              </c:numCache>
            </c:numRef>
          </c:val>
          <c:extLst>
            <c:ext xmlns:c16="http://schemas.microsoft.com/office/drawing/2014/chart" uri="{C3380CC4-5D6E-409C-BE32-E72D297353CC}">
              <c16:uniqueId val="{00000002-B3E1-43E2-B2B0-2927AB59F6DA}"/>
            </c:ext>
          </c:extLst>
        </c:ser>
        <c:ser>
          <c:idx val="3"/>
          <c:order val="3"/>
          <c:tx>
            <c:strRef>
              <c:f>Sheet1!$E$1</c:f>
              <c:strCache>
                <c:ptCount val="1"/>
                <c:pt idx="0">
                  <c:v>Corporate Income Tax</c:v>
                </c:pt>
              </c:strCache>
            </c:strRef>
          </c:tx>
          <c:spPr>
            <a:solidFill>
              <a:schemeClr val="accent4"/>
            </a:solidFill>
            <a:ln>
              <a:noFill/>
            </a:ln>
            <a:effectLst/>
          </c:spPr>
          <c:invertIfNegative val="0"/>
          <c:cat>
            <c:strRef>
              <c:f>Sheet1!$A$2:$A$5</c:f>
              <c:strCache>
                <c:ptCount val="4"/>
                <c:pt idx="0">
                  <c:v>Missouri</c:v>
                </c:pt>
                <c:pt idx="1">
                  <c:v>Ohio</c:v>
                </c:pt>
                <c:pt idx="2">
                  <c:v>Oregon</c:v>
                </c:pt>
                <c:pt idx="3">
                  <c:v>Tennessee</c:v>
                </c:pt>
              </c:strCache>
            </c:strRef>
          </c:cat>
          <c:val>
            <c:numRef>
              <c:f>Sheet1!$E$2:$E$5</c:f>
              <c:numCache>
                <c:formatCode>#,##0</c:formatCode>
                <c:ptCount val="4"/>
                <c:pt idx="0">
                  <c:v>400000000</c:v>
                </c:pt>
                <c:pt idx="1">
                  <c:v>2100000000</c:v>
                </c:pt>
                <c:pt idx="2">
                  <c:v>900000000</c:v>
                </c:pt>
                <c:pt idx="3">
                  <c:v>1600000000</c:v>
                </c:pt>
              </c:numCache>
            </c:numRef>
          </c:val>
          <c:extLst>
            <c:ext xmlns:c16="http://schemas.microsoft.com/office/drawing/2014/chart" uri="{C3380CC4-5D6E-409C-BE32-E72D297353CC}">
              <c16:uniqueId val="{00000003-B3E1-43E2-B2B0-2927AB59F6DA}"/>
            </c:ext>
          </c:extLst>
        </c:ser>
        <c:ser>
          <c:idx val="4"/>
          <c:order val="4"/>
          <c:tx>
            <c:strRef>
              <c:f>Sheet1!$F$1</c:f>
              <c:strCache>
                <c:ptCount val="1"/>
                <c:pt idx="0">
                  <c:v>Unemployment Insurance Tax</c:v>
                </c:pt>
              </c:strCache>
            </c:strRef>
          </c:tx>
          <c:spPr>
            <a:solidFill>
              <a:schemeClr val="accent5"/>
            </a:solidFill>
            <a:ln>
              <a:noFill/>
            </a:ln>
            <a:effectLst/>
          </c:spPr>
          <c:invertIfNegative val="0"/>
          <c:cat>
            <c:strRef>
              <c:f>Sheet1!$A$2:$A$5</c:f>
              <c:strCache>
                <c:ptCount val="4"/>
                <c:pt idx="0">
                  <c:v>Missouri</c:v>
                </c:pt>
                <c:pt idx="1">
                  <c:v>Ohio</c:v>
                </c:pt>
                <c:pt idx="2">
                  <c:v>Oregon</c:v>
                </c:pt>
                <c:pt idx="3">
                  <c:v>Tennessee</c:v>
                </c:pt>
              </c:strCache>
            </c:strRef>
          </c:cat>
          <c:val>
            <c:numRef>
              <c:f>Sheet1!$F$2:$F$5</c:f>
              <c:numCache>
                <c:formatCode>#,##0</c:formatCode>
                <c:ptCount val="4"/>
                <c:pt idx="0">
                  <c:v>400000000</c:v>
                </c:pt>
                <c:pt idx="1">
                  <c:v>1300000000</c:v>
                </c:pt>
                <c:pt idx="2">
                  <c:v>1000000000</c:v>
                </c:pt>
                <c:pt idx="3">
                  <c:v>300000000</c:v>
                </c:pt>
              </c:numCache>
            </c:numRef>
          </c:val>
          <c:extLst>
            <c:ext xmlns:c16="http://schemas.microsoft.com/office/drawing/2014/chart" uri="{C3380CC4-5D6E-409C-BE32-E72D297353CC}">
              <c16:uniqueId val="{00000006-B3E1-43E2-B2B0-2927AB59F6DA}"/>
            </c:ext>
          </c:extLst>
        </c:ser>
        <c:ser>
          <c:idx val="5"/>
          <c:order val="5"/>
          <c:tx>
            <c:strRef>
              <c:f>Sheet1!$G$1</c:f>
              <c:strCache>
                <c:ptCount val="1"/>
                <c:pt idx="0">
                  <c:v>Individual Income Tax</c:v>
                </c:pt>
              </c:strCache>
            </c:strRef>
          </c:tx>
          <c:spPr>
            <a:solidFill>
              <a:schemeClr val="accent6"/>
            </a:solidFill>
            <a:ln>
              <a:noFill/>
            </a:ln>
            <a:effectLst/>
          </c:spPr>
          <c:invertIfNegative val="0"/>
          <c:cat>
            <c:strRef>
              <c:f>Sheet1!$A$2:$A$5</c:f>
              <c:strCache>
                <c:ptCount val="4"/>
                <c:pt idx="0">
                  <c:v>Missouri</c:v>
                </c:pt>
                <c:pt idx="1">
                  <c:v>Ohio</c:v>
                </c:pt>
                <c:pt idx="2">
                  <c:v>Oregon</c:v>
                </c:pt>
                <c:pt idx="3">
                  <c:v>Tennessee</c:v>
                </c:pt>
              </c:strCache>
            </c:strRef>
          </c:cat>
          <c:val>
            <c:numRef>
              <c:f>Sheet1!$G$2:$G$5</c:f>
              <c:numCache>
                <c:formatCode>#,##0</c:formatCode>
                <c:ptCount val="4"/>
                <c:pt idx="0">
                  <c:v>700000000</c:v>
                </c:pt>
                <c:pt idx="1">
                  <c:v>1400000000</c:v>
                </c:pt>
                <c:pt idx="2">
                  <c:v>900000000</c:v>
                </c:pt>
                <c:pt idx="3" formatCode="General">
                  <c:v>0</c:v>
                </c:pt>
              </c:numCache>
            </c:numRef>
          </c:val>
          <c:extLst>
            <c:ext xmlns:c16="http://schemas.microsoft.com/office/drawing/2014/chart" uri="{C3380CC4-5D6E-409C-BE32-E72D297353CC}">
              <c16:uniqueId val="{00000007-B3E1-43E2-B2B0-2927AB59F6DA}"/>
            </c:ext>
          </c:extLst>
        </c:ser>
        <c:ser>
          <c:idx val="6"/>
          <c:order val="6"/>
          <c:tx>
            <c:strRef>
              <c:f>Sheet1!$H$1</c:f>
              <c:strCache>
                <c:ptCount val="1"/>
                <c:pt idx="0">
                  <c:v>Licenses</c:v>
                </c:pt>
              </c:strCache>
            </c:strRef>
          </c:tx>
          <c:spPr>
            <a:solidFill>
              <a:schemeClr val="accent1">
                <a:lumMod val="60000"/>
              </a:schemeClr>
            </a:solidFill>
            <a:ln>
              <a:noFill/>
            </a:ln>
            <a:effectLst/>
          </c:spPr>
          <c:invertIfNegative val="0"/>
          <c:cat>
            <c:strRef>
              <c:f>Sheet1!$A$2:$A$5</c:f>
              <c:strCache>
                <c:ptCount val="4"/>
                <c:pt idx="0">
                  <c:v>Missouri</c:v>
                </c:pt>
                <c:pt idx="1">
                  <c:v>Ohio</c:v>
                </c:pt>
                <c:pt idx="2">
                  <c:v>Oregon</c:v>
                </c:pt>
                <c:pt idx="3">
                  <c:v>Tennessee</c:v>
                </c:pt>
              </c:strCache>
            </c:strRef>
          </c:cat>
          <c:val>
            <c:numRef>
              <c:f>Sheet1!$H$2:$H$5</c:f>
              <c:numCache>
                <c:formatCode>#,##0</c:formatCode>
                <c:ptCount val="4"/>
                <c:pt idx="0">
                  <c:v>800000000</c:v>
                </c:pt>
                <c:pt idx="1">
                  <c:v>2000000000</c:v>
                </c:pt>
                <c:pt idx="2">
                  <c:v>1200000000</c:v>
                </c:pt>
                <c:pt idx="3">
                  <c:v>1700000000</c:v>
                </c:pt>
              </c:numCache>
            </c:numRef>
          </c:val>
          <c:extLst>
            <c:ext xmlns:c16="http://schemas.microsoft.com/office/drawing/2014/chart" uri="{C3380CC4-5D6E-409C-BE32-E72D297353CC}">
              <c16:uniqueId val="{00000008-B3E1-43E2-B2B0-2927AB59F6DA}"/>
            </c:ext>
          </c:extLst>
        </c:ser>
        <c:ser>
          <c:idx val="7"/>
          <c:order val="7"/>
          <c:tx>
            <c:strRef>
              <c:f>Sheet1!$I$1</c:f>
              <c:strCache>
                <c:ptCount val="1"/>
                <c:pt idx="0">
                  <c:v>Total  business Taxes</c:v>
                </c:pt>
              </c:strCache>
            </c:strRef>
          </c:tx>
          <c:spPr>
            <a:solidFill>
              <a:schemeClr val="accent2">
                <a:lumMod val="60000"/>
              </a:schemeClr>
            </a:solidFill>
            <a:ln>
              <a:noFill/>
            </a:ln>
            <a:effectLst/>
          </c:spPr>
          <c:invertIfNegative val="0"/>
          <c:cat>
            <c:strRef>
              <c:f>Sheet1!$A$2:$A$5</c:f>
              <c:strCache>
                <c:ptCount val="4"/>
                <c:pt idx="0">
                  <c:v>Missouri</c:v>
                </c:pt>
                <c:pt idx="1">
                  <c:v>Ohio</c:v>
                </c:pt>
                <c:pt idx="2">
                  <c:v>Oregon</c:v>
                </c:pt>
                <c:pt idx="3">
                  <c:v>Tennessee</c:v>
                </c:pt>
              </c:strCache>
            </c:strRef>
          </c:cat>
          <c:val>
            <c:numRef>
              <c:f>Sheet1!$I$2:$I$5</c:f>
              <c:numCache>
                <c:formatCode>#,##0</c:formatCode>
                <c:ptCount val="4"/>
                <c:pt idx="0">
                  <c:v>9100000000</c:v>
                </c:pt>
                <c:pt idx="1">
                  <c:v>22300000000</c:v>
                </c:pt>
                <c:pt idx="2">
                  <c:v>7400000000</c:v>
                </c:pt>
                <c:pt idx="3">
                  <c:v>13000000000</c:v>
                </c:pt>
              </c:numCache>
            </c:numRef>
          </c:val>
          <c:extLst>
            <c:ext xmlns:c16="http://schemas.microsoft.com/office/drawing/2014/chart" uri="{C3380CC4-5D6E-409C-BE32-E72D297353CC}">
              <c16:uniqueId val="{00000009-B3E1-43E2-B2B0-2927AB59F6DA}"/>
            </c:ext>
          </c:extLst>
        </c:ser>
        <c:dLbls>
          <c:showLegendKey val="0"/>
          <c:showVal val="0"/>
          <c:showCatName val="0"/>
          <c:showSerName val="0"/>
          <c:showPercent val="0"/>
          <c:showBubbleSize val="0"/>
        </c:dLbls>
        <c:gapWidth val="182"/>
        <c:axId val="502852912"/>
        <c:axId val="502854224"/>
      </c:barChart>
      <c:catAx>
        <c:axId val="50285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854224"/>
        <c:crosses val="autoZero"/>
        <c:auto val="1"/>
        <c:lblAlgn val="ctr"/>
        <c:lblOffset val="100"/>
        <c:noMultiLvlLbl val="0"/>
      </c:catAx>
      <c:valAx>
        <c:axId val="502854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8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State COVID 19 Business Support Programs Survey</c:v>
                </c:pt>
              </c:strCache>
            </c:strRef>
          </c:tx>
          <c:spPr>
            <a:solidFill>
              <a:schemeClr val="accent1"/>
            </a:solidFill>
            <a:ln>
              <a:noFill/>
            </a:ln>
            <a:effectLst/>
          </c:spPr>
          <c:invertIfNegative val="0"/>
          <c:cat>
            <c:strRef>
              <c:f>Sheet1!$A$2:$A$6</c:f>
              <c:strCache>
                <c:ptCount val="5"/>
                <c:pt idx="0">
                  <c:v>State Loan Programs</c:v>
                </c:pt>
                <c:pt idx="1">
                  <c:v>CDBG</c:v>
                </c:pt>
                <c:pt idx="2">
                  <c:v>Tax Relief Filings</c:v>
                </c:pt>
                <c:pt idx="3">
                  <c:v>Hospitality Funding</c:v>
                </c:pt>
                <c:pt idx="4">
                  <c:v>No State Business Recovery Programs</c:v>
                </c:pt>
              </c:strCache>
            </c:strRef>
          </c:cat>
          <c:val>
            <c:numRef>
              <c:f>Sheet1!$B$2:$B$6</c:f>
              <c:numCache>
                <c:formatCode>General</c:formatCode>
                <c:ptCount val="5"/>
                <c:pt idx="0">
                  <c:v>15</c:v>
                </c:pt>
                <c:pt idx="1">
                  <c:v>2</c:v>
                </c:pt>
                <c:pt idx="2">
                  <c:v>13</c:v>
                </c:pt>
                <c:pt idx="3">
                  <c:v>2</c:v>
                </c:pt>
                <c:pt idx="4">
                  <c:v>14</c:v>
                </c:pt>
              </c:numCache>
            </c:numRef>
          </c:val>
          <c:extLst>
            <c:ext xmlns:c16="http://schemas.microsoft.com/office/drawing/2014/chart" uri="{C3380CC4-5D6E-409C-BE32-E72D297353CC}">
              <c16:uniqueId val="{00000000-DF63-4BD3-AE30-01C7AEAA050E}"/>
            </c:ext>
          </c:extLst>
        </c:ser>
        <c:dLbls>
          <c:showLegendKey val="0"/>
          <c:showVal val="0"/>
          <c:showCatName val="0"/>
          <c:showSerName val="0"/>
          <c:showPercent val="0"/>
          <c:showBubbleSize val="0"/>
        </c:dLbls>
        <c:gapWidth val="219"/>
        <c:overlap val="-27"/>
        <c:axId val="603635776"/>
        <c:axId val="603641352"/>
      </c:barChart>
      <c:catAx>
        <c:axId val="60363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41352"/>
        <c:crosses val="autoZero"/>
        <c:auto val="1"/>
        <c:lblAlgn val="ctr"/>
        <c:lblOffset val="100"/>
        <c:noMultiLvlLbl val="0"/>
      </c:catAx>
      <c:valAx>
        <c:axId val="60364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3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Business Development Project Funding:</a:t>
            </a:r>
            <a:r>
              <a:rPr lang="en-US" baseline="0" dirty="0"/>
              <a:t> </a:t>
            </a:r>
            <a:r>
              <a:rPr lang="en-US" dirty="0"/>
              <a:t>Federal Stimulus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4D52-4B26-A9DC-07BC4288D37F}"/>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2.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tbiggam@montrosegroupllc.com" TargetMode="External"/></Relationships>
</file>

<file path=ppt/diagrams/_rels/drawing32.xml.rels><?xml version="1.0" encoding="UTF-8" standalone="yes"?>
<Relationships xmlns="http://schemas.openxmlformats.org/package/2006/relationships"><Relationship Id="rId3" Type="http://schemas.openxmlformats.org/officeDocument/2006/relationships/hyperlink" Target="mailto:tbiggam@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jbgrant@montrosegroupll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3E132-1CCB-40B0-8ABF-DC55166F8A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3B319C-B94A-4397-8299-515C13250FE6}">
      <dgm:prSet phldrT="[Text]"/>
      <dgm:spPr/>
      <dgm:t>
        <a:bodyPr/>
        <a:lstStyle/>
        <a:p>
          <a:r>
            <a:rPr lang="en-US" dirty="0"/>
            <a:t>Oregon Economic Development  Association</a:t>
          </a:r>
        </a:p>
      </dgm:t>
    </dgm:pt>
    <dgm:pt modelId="{9E71DBCB-F296-4F09-817F-7511A58B366D}" type="parTrans" cxnId="{A91C133A-2A43-4D6C-B7FE-91C482C97FC8}">
      <dgm:prSet/>
      <dgm:spPr/>
      <dgm:t>
        <a:bodyPr/>
        <a:lstStyle/>
        <a:p>
          <a:endParaRPr lang="en-US"/>
        </a:p>
      </dgm:t>
    </dgm:pt>
    <dgm:pt modelId="{E4A78E84-F5CF-469F-9661-B25A88AB032D}" type="sibTrans" cxnId="{A91C133A-2A43-4D6C-B7FE-91C482C97FC8}">
      <dgm:prSet/>
      <dgm:spPr/>
      <dgm:t>
        <a:bodyPr/>
        <a:lstStyle/>
        <a:p>
          <a:endParaRPr lang="en-US"/>
        </a:p>
      </dgm:t>
    </dgm:pt>
    <dgm:pt modelId="{990289CF-9B7D-4A95-988F-B3CE037ECBE7}" type="pres">
      <dgm:prSet presAssocID="{B503E132-1CCB-40B0-8ABF-DC55166F8A7C}" presName="diagram" presStyleCnt="0">
        <dgm:presLayoutVars>
          <dgm:dir/>
          <dgm:resizeHandles val="exact"/>
        </dgm:presLayoutVars>
      </dgm:prSet>
      <dgm:spPr/>
    </dgm:pt>
    <dgm:pt modelId="{D31916C3-CA54-440D-AF39-F54325F527DA}" type="pres">
      <dgm:prSet presAssocID="{CB3B319C-B94A-4397-8299-515C13250FE6}" presName="node" presStyleLbl="node1" presStyleIdx="0" presStyleCnt="1">
        <dgm:presLayoutVars>
          <dgm:bulletEnabled val="1"/>
        </dgm:presLayoutVars>
      </dgm:prSet>
      <dgm:spPr/>
    </dgm:pt>
  </dgm:ptLst>
  <dgm:cxnLst>
    <dgm:cxn modelId="{6A8B2A01-0D2D-4A00-BB8C-DC76D15CF8B5}" type="presOf" srcId="{B503E132-1CCB-40B0-8ABF-DC55166F8A7C}" destId="{990289CF-9B7D-4A95-988F-B3CE037ECBE7}" srcOrd="0" destOrd="0" presId="urn:microsoft.com/office/officeart/2005/8/layout/default"/>
    <dgm:cxn modelId="{BD0A9802-D242-4DBC-A44A-B6BAB7C41C2E}" type="presOf" srcId="{CB3B319C-B94A-4397-8299-515C13250FE6}" destId="{D31916C3-CA54-440D-AF39-F54325F527DA}" srcOrd="0" destOrd="0" presId="urn:microsoft.com/office/officeart/2005/8/layout/default"/>
    <dgm:cxn modelId="{A91C133A-2A43-4D6C-B7FE-91C482C97FC8}" srcId="{B503E132-1CCB-40B0-8ABF-DC55166F8A7C}" destId="{CB3B319C-B94A-4397-8299-515C13250FE6}" srcOrd="0" destOrd="0" parTransId="{9E71DBCB-F296-4F09-817F-7511A58B366D}" sibTransId="{E4A78E84-F5CF-469F-9661-B25A88AB032D}"/>
    <dgm:cxn modelId="{93176FED-EF36-4D15-AE8A-4F19951FFBEF}" type="presParOf" srcId="{990289CF-9B7D-4A95-988F-B3CE037ECBE7}" destId="{D31916C3-CA54-440D-AF39-F54325F527DA}"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AB08F0-EAB5-43BF-9E77-1C3749D63F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8F4443C-47B7-4E8D-8435-86E88C00F21A}">
      <dgm:prSet phldrT="[Text]"/>
      <dgm:spPr/>
      <dgm:t>
        <a:bodyPr/>
        <a:lstStyle/>
        <a:p>
          <a:r>
            <a:rPr lang="en-US" dirty="0"/>
            <a:t>California $1 B Loan Business Loan Programs</a:t>
          </a:r>
        </a:p>
      </dgm:t>
    </dgm:pt>
    <dgm:pt modelId="{A090092C-C6D6-4218-9225-F75BD29CCFE1}" type="parTrans" cxnId="{B052B7CB-CDF8-42FC-AE7C-28586D6F7201}">
      <dgm:prSet/>
      <dgm:spPr/>
      <dgm:t>
        <a:bodyPr/>
        <a:lstStyle/>
        <a:p>
          <a:endParaRPr lang="en-US"/>
        </a:p>
      </dgm:t>
    </dgm:pt>
    <dgm:pt modelId="{7D6983F8-56EB-4EEB-9E94-BDDF68E302C2}" type="sibTrans" cxnId="{B052B7CB-CDF8-42FC-AE7C-28586D6F7201}">
      <dgm:prSet/>
      <dgm:spPr/>
      <dgm:t>
        <a:bodyPr/>
        <a:lstStyle/>
        <a:p>
          <a:endParaRPr lang="en-US"/>
        </a:p>
      </dgm:t>
    </dgm:pt>
    <dgm:pt modelId="{EDE0B8D2-C74C-41E6-B76F-B1B959EE1891}">
      <dgm:prSet phldrT="[Text]"/>
      <dgm:spPr/>
      <dgm:t>
        <a:bodyPr/>
        <a:lstStyle/>
        <a:p>
          <a:r>
            <a:rPr lang="en-US" dirty="0"/>
            <a:t>JobsOhio $200M Loan Fund, Port Financing, Loan Guarantees </a:t>
          </a:r>
        </a:p>
      </dgm:t>
    </dgm:pt>
    <dgm:pt modelId="{F2B44AB5-ACBA-4C18-9356-B9D8713EAC3F}" type="parTrans" cxnId="{B80EE952-0EC0-4F0D-8AFF-CF92100CDE77}">
      <dgm:prSet/>
      <dgm:spPr/>
      <dgm:t>
        <a:bodyPr/>
        <a:lstStyle/>
        <a:p>
          <a:endParaRPr lang="en-US"/>
        </a:p>
      </dgm:t>
    </dgm:pt>
    <dgm:pt modelId="{F67A3CA5-5F77-4FCE-8244-08C9272FF9EE}" type="sibTrans" cxnId="{B80EE952-0EC0-4F0D-8AFF-CF92100CDE77}">
      <dgm:prSet/>
      <dgm:spPr/>
      <dgm:t>
        <a:bodyPr/>
        <a:lstStyle/>
        <a:p>
          <a:endParaRPr lang="en-US"/>
        </a:p>
      </dgm:t>
    </dgm:pt>
    <dgm:pt modelId="{B0217002-A931-48CE-B1CD-F588543C4FA1}">
      <dgm:prSet phldrT="[Text]"/>
      <dgm:spPr/>
      <dgm:t>
        <a:bodyPr/>
        <a:lstStyle/>
        <a:p>
          <a:r>
            <a:rPr lang="en-US" dirty="0"/>
            <a:t>Arkansas $12M CDBG Program</a:t>
          </a:r>
        </a:p>
      </dgm:t>
    </dgm:pt>
    <dgm:pt modelId="{9655BEAE-08C4-4127-8C80-87B1D25DC76D}" type="parTrans" cxnId="{145EFCB5-F270-466D-97B2-DA49A162EF14}">
      <dgm:prSet/>
      <dgm:spPr/>
      <dgm:t>
        <a:bodyPr/>
        <a:lstStyle/>
        <a:p>
          <a:endParaRPr lang="en-US"/>
        </a:p>
      </dgm:t>
    </dgm:pt>
    <dgm:pt modelId="{200E3D99-091A-42F1-A5D8-499F421D37BE}" type="sibTrans" cxnId="{145EFCB5-F270-466D-97B2-DA49A162EF14}">
      <dgm:prSet/>
      <dgm:spPr/>
      <dgm:t>
        <a:bodyPr/>
        <a:lstStyle/>
        <a:p>
          <a:endParaRPr lang="en-US"/>
        </a:p>
      </dgm:t>
    </dgm:pt>
    <dgm:pt modelId="{B3CBFFF5-AF05-4B80-918D-CA697E3B588A}">
      <dgm:prSet phldrT="[Text]"/>
      <dgm:spPr/>
      <dgm:t>
        <a:bodyPr/>
        <a:lstStyle/>
        <a:p>
          <a:pPr>
            <a:buFont typeface="Symbol" panose="05050102010706020507" pitchFamily="18" charset="2"/>
            <a:buChar char=""/>
          </a:pPr>
          <a:r>
            <a:rPr lang="en-US" dirty="0"/>
            <a:t>Oregon</a:t>
          </a:r>
        </a:p>
      </dgm:t>
    </dgm:pt>
    <dgm:pt modelId="{8BEADAF7-5A77-4577-8687-4BD001BA7DBC}" type="parTrans" cxnId="{4B410BC4-3E87-4EE4-998C-3D9FFF2C7C60}">
      <dgm:prSet/>
      <dgm:spPr/>
      <dgm:t>
        <a:bodyPr/>
        <a:lstStyle/>
        <a:p>
          <a:endParaRPr lang="en-US"/>
        </a:p>
      </dgm:t>
    </dgm:pt>
    <dgm:pt modelId="{C5AFA3AD-5A6A-4765-9D30-DE8BA047137D}" type="sibTrans" cxnId="{4B410BC4-3E87-4EE4-998C-3D9FFF2C7C60}">
      <dgm:prSet/>
      <dgm:spPr/>
      <dgm:t>
        <a:bodyPr/>
        <a:lstStyle/>
        <a:p>
          <a:endParaRPr lang="en-US"/>
        </a:p>
      </dgm:t>
    </dgm:pt>
    <dgm:pt modelId="{0578FFCD-7778-4E5B-A23A-0EA60FFCACBD}">
      <dgm:prSet phldrT="[Text]"/>
      <dgm:spPr/>
      <dgm:t>
        <a:bodyPr/>
        <a:lstStyle/>
        <a:p>
          <a:r>
            <a:rPr lang="en-US" dirty="0"/>
            <a:t>Arizona $50M Coronavirus Relief Fund</a:t>
          </a:r>
        </a:p>
      </dgm:t>
    </dgm:pt>
    <dgm:pt modelId="{106E86E4-D422-4863-9A54-F22D8F57065B}" type="parTrans" cxnId="{5C9EFFF2-1489-485A-9726-CCA9A034389A}">
      <dgm:prSet/>
      <dgm:spPr/>
    </dgm:pt>
    <dgm:pt modelId="{5C4F64C2-B522-42C8-BC4A-D26E3AAFF969}" type="sibTrans" cxnId="{5C9EFFF2-1489-485A-9726-CCA9A034389A}">
      <dgm:prSet/>
      <dgm:spPr/>
    </dgm:pt>
    <dgm:pt modelId="{A755C6A2-1467-4420-B0B6-30C31EE48F44}">
      <dgm:prSet phldrT="[Text]"/>
      <dgm:spPr/>
      <dgm:t>
        <a:bodyPr/>
        <a:lstStyle/>
        <a:p>
          <a:pPr>
            <a:buFont typeface="Symbol" panose="05050102010706020507" pitchFamily="18" charset="2"/>
            <a:buChar char=""/>
          </a:pPr>
          <a:r>
            <a:rPr lang="en-US" dirty="0"/>
            <a:t>Small Business Loan Modifications and Forgiveness</a:t>
          </a:r>
          <a:r>
            <a:rPr lang="en-US" b="1" dirty="0"/>
            <a:t> </a:t>
          </a:r>
          <a:r>
            <a:rPr lang="en-US" dirty="0"/>
            <a:t>defers payments and interest</a:t>
          </a:r>
        </a:p>
      </dgm:t>
    </dgm:pt>
    <dgm:pt modelId="{C9A1678E-3CB2-499F-96CA-B7C22E6DFFA9}" type="parTrans" cxnId="{BE7AE563-FCB4-4676-9990-4186B3E57A55}">
      <dgm:prSet/>
      <dgm:spPr/>
    </dgm:pt>
    <dgm:pt modelId="{0D4E3FCD-CB38-4BF3-91E6-732D3282F483}" type="sibTrans" cxnId="{BE7AE563-FCB4-4676-9990-4186B3E57A55}">
      <dgm:prSet/>
      <dgm:spPr/>
    </dgm:pt>
    <dgm:pt modelId="{334B9667-88B0-46DE-853F-59BE52F4110F}">
      <dgm:prSet phldrT="[Text]"/>
      <dgm:spPr/>
      <dgm:t>
        <a:bodyPr/>
        <a:lstStyle/>
        <a:p>
          <a:pPr>
            <a:buFont typeface="Symbol" panose="05050102010706020507" pitchFamily="18" charset="2"/>
            <a:buChar char=""/>
          </a:pPr>
          <a:r>
            <a:rPr lang="en-US" dirty="0"/>
            <a:t>"Small Business Stabilization Fund"  $700,000 as leverage for funding from others</a:t>
          </a:r>
        </a:p>
      </dgm:t>
    </dgm:pt>
    <dgm:pt modelId="{5023946F-CEB1-457F-A31E-6EE96535AF56}" type="parTrans" cxnId="{0108372C-5F67-452E-99DB-A2A58648A6F3}">
      <dgm:prSet/>
      <dgm:spPr/>
    </dgm:pt>
    <dgm:pt modelId="{DBE42B35-E70E-4714-A0A4-12076F13ACDE}" type="sibTrans" cxnId="{0108372C-5F67-452E-99DB-A2A58648A6F3}">
      <dgm:prSet/>
      <dgm:spPr/>
    </dgm:pt>
    <dgm:pt modelId="{4910D6E7-C485-4A60-B78D-21EEB0AC3E23}">
      <dgm:prSet phldrT="[Text]"/>
      <dgm:spPr/>
      <dgm:t>
        <a:bodyPr/>
        <a:lstStyle/>
        <a:p>
          <a:pPr>
            <a:buFont typeface="Symbol" panose="05050102010706020507" pitchFamily="18" charset="2"/>
            <a:buChar char=""/>
          </a:pPr>
          <a:r>
            <a:rPr lang="en-US" dirty="0"/>
            <a:t>Florida $50 Emergency Bridge Loan Program</a:t>
          </a:r>
        </a:p>
      </dgm:t>
    </dgm:pt>
    <dgm:pt modelId="{01FC291B-CDA3-4238-ADD2-DA8D1A0B9761}" type="parTrans" cxnId="{897396CB-ECFE-49EE-A670-A3470F187CC6}">
      <dgm:prSet/>
      <dgm:spPr/>
    </dgm:pt>
    <dgm:pt modelId="{8BB03D38-A469-46CD-9766-BCD7E2410354}" type="sibTrans" cxnId="{897396CB-ECFE-49EE-A670-A3470F187CC6}">
      <dgm:prSet/>
      <dgm:spPr/>
    </dgm:pt>
    <dgm:pt modelId="{DC34DBBF-7E7B-4FA6-94C1-E96009EF0A66}" type="pres">
      <dgm:prSet presAssocID="{0FAB08F0-EAB5-43BF-9E77-1C3749D63F7C}" presName="diagram" presStyleCnt="0">
        <dgm:presLayoutVars>
          <dgm:dir/>
          <dgm:resizeHandles val="exact"/>
        </dgm:presLayoutVars>
      </dgm:prSet>
      <dgm:spPr/>
    </dgm:pt>
    <dgm:pt modelId="{0DA18CBE-0067-4807-9789-92D17A217FF1}" type="pres">
      <dgm:prSet presAssocID="{D8F4443C-47B7-4E8D-8435-86E88C00F21A}" presName="node" presStyleLbl="node1" presStyleIdx="0" presStyleCnt="6">
        <dgm:presLayoutVars>
          <dgm:bulletEnabled val="1"/>
        </dgm:presLayoutVars>
      </dgm:prSet>
      <dgm:spPr/>
    </dgm:pt>
    <dgm:pt modelId="{36C764DA-73C9-45DF-B7FA-8873CD3D7F45}" type="pres">
      <dgm:prSet presAssocID="{7D6983F8-56EB-4EEB-9E94-BDDF68E302C2}" presName="sibTrans" presStyleCnt="0"/>
      <dgm:spPr/>
    </dgm:pt>
    <dgm:pt modelId="{82A5C180-235D-4C5E-8962-5D7014244BF6}" type="pres">
      <dgm:prSet presAssocID="{0578FFCD-7778-4E5B-A23A-0EA60FFCACBD}" presName="node" presStyleLbl="node1" presStyleIdx="1" presStyleCnt="6">
        <dgm:presLayoutVars>
          <dgm:bulletEnabled val="1"/>
        </dgm:presLayoutVars>
      </dgm:prSet>
      <dgm:spPr/>
    </dgm:pt>
    <dgm:pt modelId="{09368C90-3928-4A22-A23E-ACED29F1ACC5}" type="pres">
      <dgm:prSet presAssocID="{5C4F64C2-B522-42C8-BC4A-D26E3AAFF969}" presName="sibTrans" presStyleCnt="0"/>
      <dgm:spPr/>
    </dgm:pt>
    <dgm:pt modelId="{F5AEDC71-C2A9-4A95-B3AD-0D8280D292F5}" type="pres">
      <dgm:prSet presAssocID="{EDE0B8D2-C74C-41E6-B76F-B1B959EE1891}" presName="node" presStyleLbl="node1" presStyleIdx="2" presStyleCnt="6">
        <dgm:presLayoutVars>
          <dgm:bulletEnabled val="1"/>
        </dgm:presLayoutVars>
      </dgm:prSet>
      <dgm:spPr/>
    </dgm:pt>
    <dgm:pt modelId="{18A51164-7E1B-4B0A-88FB-AA9E8246735D}" type="pres">
      <dgm:prSet presAssocID="{F67A3CA5-5F77-4FCE-8244-08C9272FF9EE}" presName="sibTrans" presStyleCnt="0"/>
      <dgm:spPr/>
    </dgm:pt>
    <dgm:pt modelId="{79324B1C-33F7-4468-8CA2-C87E98D1E409}" type="pres">
      <dgm:prSet presAssocID="{B0217002-A931-48CE-B1CD-F588543C4FA1}" presName="node" presStyleLbl="node1" presStyleIdx="3" presStyleCnt="6">
        <dgm:presLayoutVars>
          <dgm:bulletEnabled val="1"/>
        </dgm:presLayoutVars>
      </dgm:prSet>
      <dgm:spPr/>
    </dgm:pt>
    <dgm:pt modelId="{EC4AA77D-E7B1-4A70-A10B-4B97D3B148DE}" type="pres">
      <dgm:prSet presAssocID="{200E3D99-091A-42F1-A5D8-499F421D37BE}" presName="sibTrans" presStyleCnt="0"/>
      <dgm:spPr/>
    </dgm:pt>
    <dgm:pt modelId="{7ECE2CD3-AAED-476F-B88E-4C04B1167275}" type="pres">
      <dgm:prSet presAssocID="{B3CBFFF5-AF05-4B80-918D-CA697E3B588A}" presName="node" presStyleLbl="node1" presStyleIdx="4" presStyleCnt="6">
        <dgm:presLayoutVars>
          <dgm:bulletEnabled val="1"/>
        </dgm:presLayoutVars>
      </dgm:prSet>
      <dgm:spPr/>
    </dgm:pt>
    <dgm:pt modelId="{29F6890C-B5AA-47F6-81DE-AAB2A67EF7A5}" type="pres">
      <dgm:prSet presAssocID="{C5AFA3AD-5A6A-4765-9D30-DE8BA047137D}" presName="sibTrans" presStyleCnt="0"/>
      <dgm:spPr/>
    </dgm:pt>
    <dgm:pt modelId="{13B1DF4E-BD34-493D-9FE9-B3ACF3AAC403}" type="pres">
      <dgm:prSet presAssocID="{4910D6E7-C485-4A60-B78D-21EEB0AC3E23}" presName="node" presStyleLbl="node1" presStyleIdx="5" presStyleCnt="6">
        <dgm:presLayoutVars>
          <dgm:bulletEnabled val="1"/>
        </dgm:presLayoutVars>
      </dgm:prSet>
      <dgm:spPr/>
    </dgm:pt>
  </dgm:ptLst>
  <dgm:cxnLst>
    <dgm:cxn modelId="{0108372C-5F67-452E-99DB-A2A58648A6F3}" srcId="{B3CBFFF5-AF05-4B80-918D-CA697E3B588A}" destId="{334B9667-88B0-46DE-853F-59BE52F4110F}" srcOrd="1" destOrd="0" parTransId="{5023946F-CEB1-457F-A31E-6EE96535AF56}" sibTransId="{DBE42B35-E70E-4714-A0A4-12076F13ACDE}"/>
    <dgm:cxn modelId="{F78DCC38-7496-4FA3-80C5-0F8F0EAE8B84}" type="presOf" srcId="{D8F4443C-47B7-4E8D-8435-86E88C00F21A}" destId="{0DA18CBE-0067-4807-9789-92D17A217FF1}" srcOrd="0" destOrd="0" presId="urn:microsoft.com/office/officeart/2005/8/layout/default"/>
    <dgm:cxn modelId="{40D6C63C-28BB-43ED-8051-242BFB3A1552}" type="presOf" srcId="{0578FFCD-7778-4E5B-A23A-0EA60FFCACBD}" destId="{82A5C180-235D-4C5E-8962-5D7014244BF6}" srcOrd="0" destOrd="0" presId="urn:microsoft.com/office/officeart/2005/8/layout/default"/>
    <dgm:cxn modelId="{3FEFE15F-EB9F-463C-8CC3-F996BE55D3A9}" type="presOf" srcId="{B0217002-A931-48CE-B1CD-F588543C4FA1}" destId="{79324B1C-33F7-4468-8CA2-C87E98D1E409}" srcOrd="0" destOrd="0" presId="urn:microsoft.com/office/officeart/2005/8/layout/default"/>
    <dgm:cxn modelId="{BE7AE563-FCB4-4676-9990-4186B3E57A55}" srcId="{B3CBFFF5-AF05-4B80-918D-CA697E3B588A}" destId="{A755C6A2-1467-4420-B0B6-30C31EE48F44}" srcOrd="0" destOrd="0" parTransId="{C9A1678E-3CB2-499F-96CA-B7C22E6DFFA9}" sibTransId="{0D4E3FCD-CB38-4BF3-91E6-732D3282F483}"/>
    <dgm:cxn modelId="{B80EE952-0EC0-4F0D-8AFF-CF92100CDE77}" srcId="{0FAB08F0-EAB5-43BF-9E77-1C3749D63F7C}" destId="{EDE0B8D2-C74C-41E6-B76F-B1B959EE1891}" srcOrd="2" destOrd="0" parTransId="{F2B44AB5-ACBA-4C18-9356-B9D8713EAC3F}" sibTransId="{F67A3CA5-5F77-4FCE-8244-08C9272FF9EE}"/>
    <dgm:cxn modelId="{B4172793-055C-47D0-A633-06185BEFB26A}" type="presOf" srcId="{0FAB08F0-EAB5-43BF-9E77-1C3749D63F7C}" destId="{DC34DBBF-7E7B-4FA6-94C1-E96009EF0A66}" srcOrd="0" destOrd="0" presId="urn:microsoft.com/office/officeart/2005/8/layout/default"/>
    <dgm:cxn modelId="{848B3FAE-0B80-4404-9B46-43D56ECF80ED}" type="presOf" srcId="{4910D6E7-C485-4A60-B78D-21EEB0AC3E23}" destId="{13B1DF4E-BD34-493D-9FE9-B3ACF3AAC403}" srcOrd="0" destOrd="0" presId="urn:microsoft.com/office/officeart/2005/8/layout/default"/>
    <dgm:cxn modelId="{89F491B1-FC8E-4EA7-B06A-291581714C0A}" type="presOf" srcId="{A755C6A2-1467-4420-B0B6-30C31EE48F44}" destId="{7ECE2CD3-AAED-476F-B88E-4C04B1167275}" srcOrd="0" destOrd="1" presId="urn:microsoft.com/office/officeart/2005/8/layout/default"/>
    <dgm:cxn modelId="{372BF6B1-A881-4ABE-A9C7-5B45E1976354}" type="presOf" srcId="{334B9667-88B0-46DE-853F-59BE52F4110F}" destId="{7ECE2CD3-AAED-476F-B88E-4C04B1167275}" srcOrd="0" destOrd="2" presId="urn:microsoft.com/office/officeart/2005/8/layout/default"/>
    <dgm:cxn modelId="{B2B988B4-EB6E-4479-8794-1F59A28A1A4D}" type="presOf" srcId="{B3CBFFF5-AF05-4B80-918D-CA697E3B588A}" destId="{7ECE2CD3-AAED-476F-B88E-4C04B1167275}" srcOrd="0" destOrd="0" presId="urn:microsoft.com/office/officeart/2005/8/layout/default"/>
    <dgm:cxn modelId="{145EFCB5-F270-466D-97B2-DA49A162EF14}" srcId="{0FAB08F0-EAB5-43BF-9E77-1C3749D63F7C}" destId="{B0217002-A931-48CE-B1CD-F588543C4FA1}" srcOrd="3" destOrd="0" parTransId="{9655BEAE-08C4-4127-8C80-87B1D25DC76D}" sibTransId="{200E3D99-091A-42F1-A5D8-499F421D37BE}"/>
    <dgm:cxn modelId="{7B03A4BB-638A-409C-AE3F-6DE24CF0E441}" type="presOf" srcId="{EDE0B8D2-C74C-41E6-B76F-B1B959EE1891}" destId="{F5AEDC71-C2A9-4A95-B3AD-0D8280D292F5}" srcOrd="0" destOrd="0" presId="urn:microsoft.com/office/officeart/2005/8/layout/default"/>
    <dgm:cxn modelId="{4B410BC4-3E87-4EE4-998C-3D9FFF2C7C60}" srcId="{0FAB08F0-EAB5-43BF-9E77-1C3749D63F7C}" destId="{B3CBFFF5-AF05-4B80-918D-CA697E3B588A}" srcOrd="4" destOrd="0" parTransId="{8BEADAF7-5A77-4577-8687-4BD001BA7DBC}" sibTransId="{C5AFA3AD-5A6A-4765-9D30-DE8BA047137D}"/>
    <dgm:cxn modelId="{897396CB-ECFE-49EE-A670-A3470F187CC6}" srcId="{0FAB08F0-EAB5-43BF-9E77-1C3749D63F7C}" destId="{4910D6E7-C485-4A60-B78D-21EEB0AC3E23}" srcOrd="5" destOrd="0" parTransId="{01FC291B-CDA3-4238-ADD2-DA8D1A0B9761}" sibTransId="{8BB03D38-A469-46CD-9766-BCD7E2410354}"/>
    <dgm:cxn modelId="{B052B7CB-CDF8-42FC-AE7C-28586D6F7201}" srcId="{0FAB08F0-EAB5-43BF-9E77-1C3749D63F7C}" destId="{D8F4443C-47B7-4E8D-8435-86E88C00F21A}" srcOrd="0" destOrd="0" parTransId="{A090092C-C6D6-4218-9225-F75BD29CCFE1}" sibTransId="{7D6983F8-56EB-4EEB-9E94-BDDF68E302C2}"/>
    <dgm:cxn modelId="{5C9EFFF2-1489-485A-9726-CCA9A034389A}" srcId="{0FAB08F0-EAB5-43BF-9E77-1C3749D63F7C}" destId="{0578FFCD-7778-4E5B-A23A-0EA60FFCACBD}" srcOrd="1" destOrd="0" parTransId="{106E86E4-D422-4863-9A54-F22D8F57065B}" sibTransId="{5C4F64C2-B522-42C8-BC4A-D26E3AAFF969}"/>
    <dgm:cxn modelId="{135E309A-47E9-4980-97F2-CDC55DD9C82A}" type="presParOf" srcId="{DC34DBBF-7E7B-4FA6-94C1-E96009EF0A66}" destId="{0DA18CBE-0067-4807-9789-92D17A217FF1}" srcOrd="0" destOrd="0" presId="urn:microsoft.com/office/officeart/2005/8/layout/default"/>
    <dgm:cxn modelId="{7E5525FB-7148-4952-B6D7-FA037414C9C3}" type="presParOf" srcId="{DC34DBBF-7E7B-4FA6-94C1-E96009EF0A66}" destId="{36C764DA-73C9-45DF-B7FA-8873CD3D7F45}" srcOrd="1" destOrd="0" presId="urn:microsoft.com/office/officeart/2005/8/layout/default"/>
    <dgm:cxn modelId="{72931BCD-F2E3-4950-8088-28F5E53677B4}" type="presParOf" srcId="{DC34DBBF-7E7B-4FA6-94C1-E96009EF0A66}" destId="{82A5C180-235D-4C5E-8962-5D7014244BF6}" srcOrd="2" destOrd="0" presId="urn:microsoft.com/office/officeart/2005/8/layout/default"/>
    <dgm:cxn modelId="{B4F4C75E-F38C-44BB-8079-493051613061}" type="presParOf" srcId="{DC34DBBF-7E7B-4FA6-94C1-E96009EF0A66}" destId="{09368C90-3928-4A22-A23E-ACED29F1ACC5}" srcOrd="3" destOrd="0" presId="urn:microsoft.com/office/officeart/2005/8/layout/default"/>
    <dgm:cxn modelId="{408AC0E2-F437-4513-85CF-D4E83155EBB3}" type="presParOf" srcId="{DC34DBBF-7E7B-4FA6-94C1-E96009EF0A66}" destId="{F5AEDC71-C2A9-4A95-B3AD-0D8280D292F5}" srcOrd="4" destOrd="0" presId="urn:microsoft.com/office/officeart/2005/8/layout/default"/>
    <dgm:cxn modelId="{3F9228EC-93C0-4971-AA47-08C2299C0A69}" type="presParOf" srcId="{DC34DBBF-7E7B-4FA6-94C1-E96009EF0A66}" destId="{18A51164-7E1B-4B0A-88FB-AA9E8246735D}" srcOrd="5" destOrd="0" presId="urn:microsoft.com/office/officeart/2005/8/layout/default"/>
    <dgm:cxn modelId="{CF198AD6-7659-457F-B1B3-050E3F8D50A3}" type="presParOf" srcId="{DC34DBBF-7E7B-4FA6-94C1-E96009EF0A66}" destId="{79324B1C-33F7-4468-8CA2-C87E98D1E409}" srcOrd="6" destOrd="0" presId="urn:microsoft.com/office/officeart/2005/8/layout/default"/>
    <dgm:cxn modelId="{6D4C5DCC-A5BC-431F-A976-10CB0B54A116}" type="presParOf" srcId="{DC34DBBF-7E7B-4FA6-94C1-E96009EF0A66}" destId="{EC4AA77D-E7B1-4A70-A10B-4B97D3B148DE}" srcOrd="7" destOrd="0" presId="urn:microsoft.com/office/officeart/2005/8/layout/default"/>
    <dgm:cxn modelId="{D3ABC11C-7ABD-4297-A042-FE641C8EA21A}" type="presParOf" srcId="{DC34DBBF-7E7B-4FA6-94C1-E96009EF0A66}" destId="{7ECE2CD3-AAED-476F-B88E-4C04B1167275}" srcOrd="8" destOrd="0" presId="urn:microsoft.com/office/officeart/2005/8/layout/default"/>
    <dgm:cxn modelId="{90580E50-828B-4CBA-9BD7-91D3060ABE8D}" type="presParOf" srcId="{DC34DBBF-7E7B-4FA6-94C1-E96009EF0A66}" destId="{29F6890C-B5AA-47F6-81DE-AAB2A67EF7A5}" srcOrd="9" destOrd="0" presId="urn:microsoft.com/office/officeart/2005/8/layout/default"/>
    <dgm:cxn modelId="{8EF7D0A7-694F-4498-9ED7-81B7DFC70852}" type="presParOf" srcId="{DC34DBBF-7E7B-4FA6-94C1-E96009EF0A66}" destId="{13B1DF4E-BD34-493D-9FE9-B3ACF3AAC4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Economic Injury Disaster Loan Program (EIDL)</a:t>
          </a:r>
          <a:endParaRPr lang="en-US" dirty="0"/>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a:t>Covid19relief.sba.gov</a:t>
          </a:r>
          <a:endParaRPr lang="en-US" dirty="0"/>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01D1EF96-41C2-4F0B-965E-E415B89E08E0}">
      <dgm:prSet/>
      <dgm:spPr/>
      <dgm:t>
        <a:bodyPr/>
        <a:lstStyle/>
        <a:p>
          <a:pPr>
            <a:buFont typeface="Courier New" panose="02070309020205020404" pitchFamily="49" charset="0"/>
            <a:buChar char="o"/>
          </a:pPr>
          <a:endParaRPr lang="en-US" dirty="0"/>
        </a:p>
      </dgm:t>
    </dgm:pt>
    <dgm:pt modelId="{9085211C-4F3E-43ED-A6E3-2FC734431174}" type="parTrans" cxnId="{BCD5B3A8-4803-4E2A-A3E7-77B9B6CBEE3E}">
      <dgm:prSet/>
      <dgm:spPr/>
      <dgm:t>
        <a:bodyPr/>
        <a:lstStyle/>
        <a:p>
          <a:endParaRPr lang="en-US"/>
        </a:p>
      </dgm:t>
    </dgm:pt>
    <dgm:pt modelId="{7FEEF999-A89B-40C2-BB9F-BD5BF1F0AD1A}" type="sibTrans" cxnId="{BCD5B3A8-4803-4E2A-A3E7-77B9B6CBEE3E}">
      <dgm:prSet/>
      <dgm:spPr/>
      <dgm:t>
        <a:bodyPr/>
        <a:lstStyle/>
        <a:p>
          <a:endParaRPr lang="en-US"/>
        </a:p>
      </dgm:t>
    </dgm:pt>
    <dgm:pt modelId="{1362A1F7-2204-4D6E-9A78-7858A40218EF}">
      <dgm:prSet/>
      <dgm:spPr/>
      <dgm:t>
        <a:bodyPr/>
        <a:lstStyle/>
        <a:p>
          <a:r>
            <a:rPr lang="en-US" b="1" dirty="0"/>
            <a:t>Paycheck Protection Program (PPP)</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a:t>Apply through local SBA lender (e.g. bank)</a:t>
          </a:r>
          <a:endParaRPr lang="en-US" dirty="0"/>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D6EDE848-A96D-49E6-ABE1-BAD1FC426811}">
      <dgm:prSet/>
      <dgm:spPr/>
      <dgm:t>
        <a:bodyPr/>
        <a:lstStyle/>
        <a:p>
          <a:pPr>
            <a:buFont typeface="Symbol" panose="05050102010706020507" pitchFamily="18" charset="2"/>
            <a:buChar char=""/>
          </a:pPr>
          <a:r>
            <a:rPr lang="en-US"/>
            <a:t>Up to $2M loan or working capital</a:t>
          </a:r>
          <a:endParaRPr lang="en-US" dirty="0"/>
        </a:p>
      </dgm:t>
    </dgm:pt>
    <dgm:pt modelId="{21B00943-82F3-46C3-8EDF-6BF861D38383}" type="parTrans" cxnId="{68EC5B6A-BC76-401B-AE07-D350F2AE8453}">
      <dgm:prSet/>
      <dgm:spPr/>
      <dgm:t>
        <a:bodyPr/>
        <a:lstStyle/>
        <a:p>
          <a:endParaRPr lang="en-US"/>
        </a:p>
      </dgm:t>
    </dgm:pt>
    <dgm:pt modelId="{D5669ED3-DCE1-4A8E-9F5D-9E98505D532E}" type="sibTrans" cxnId="{68EC5B6A-BC76-401B-AE07-D350F2AE8453}">
      <dgm:prSet/>
      <dgm:spPr/>
      <dgm:t>
        <a:bodyPr/>
        <a:lstStyle/>
        <a:p>
          <a:endParaRPr lang="en-US"/>
        </a:p>
      </dgm:t>
    </dgm:pt>
    <dgm:pt modelId="{859861F4-CA84-4B59-96E5-A89AB4FC171F}">
      <dgm:prSet/>
      <dgm:spPr/>
      <dgm:t>
        <a:bodyPr/>
        <a:lstStyle/>
        <a:p>
          <a:pPr>
            <a:buFont typeface="Symbol" panose="05050102010706020507" pitchFamily="18" charset="2"/>
            <a:buChar char=""/>
          </a:pPr>
          <a:r>
            <a:rPr lang="en-US"/>
            <a:t>$10,000 grant within 3 days of applying</a:t>
          </a:r>
          <a:endParaRPr lang="en-US" dirty="0"/>
        </a:p>
      </dgm:t>
    </dgm:pt>
    <dgm:pt modelId="{A2DC3801-41FB-4B10-9E97-D2C8DE20C6FA}" type="parTrans" cxnId="{C11FF776-1345-4339-AA71-242330CC6C49}">
      <dgm:prSet/>
      <dgm:spPr/>
      <dgm:t>
        <a:bodyPr/>
        <a:lstStyle/>
        <a:p>
          <a:endParaRPr lang="en-US"/>
        </a:p>
      </dgm:t>
    </dgm:pt>
    <dgm:pt modelId="{461111F8-0038-4A66-AD33-6EBA69F47DC1}" type="sibTrans" cxnId="{C11FF776-1345-4339-AA71-242330CC6C49}">
      <dgm:prSet/>
      <dgm:spPr/>
      <dgm:t>
        <a:bodyPr/>
        <a:lstStyle/>
        <a:p>
          <a:endParaRPr lang="en-US"/>
        </a:p>
      </dgm:t>
    </dgm:pt>
    <dgm:pt modelId="{6FCB2E3A-C701-4F3C-A6F1-A8CBCE629A95}">
      <dgm:prSet/>
      <dgm:spPr/>
      <dgm:t>
        <a:bodyPr/>
        <a:lstStyle/>
        <a:p>
          <a:pPr>
            <a:buFont typeface="Symbol" panose="05050102010706020507" pitchFamily="18" charset="2"/>
            <a:buChar char=""/>
          </a:pPr>
          <a:r>
            <a:rPr lang="en-US" dirty="0"/>
            <a:t>Pay for operational costs like payroll, rent, utilities, debt payments</a:t>
          </a:r>
        </a:p>
      </dgm:t>
    </dgm:pt>
    <dgm:pt modelId="{1ADCE2CF-267F-437E-B7AA-4E0B38003FC2}" type="parTrans" cxnId="{68820413-85EB-43FA-A739-26D7F8DAC9A3}">
      <dgm:prSet/>
      <dgm:spPr/>
      <dgm:t>
        <a:bodyPr/>
        <a:lstStyle/>
        <a:p>
          <a:endParaRPr lang="en-US"/>
        </a:p>
      </dgm:t>
    </dgm:pt>
    <dgm:pt modelId="{24A1E28D-71CA-47F2-8286-2B3F6A077459}" type="sibTrans" cxnId="{68820413-85EB-43FA-A739-26D7F8DAC9A3}">
      <dgm:prSet/>
      <dgm:spPr/>
      <dgm:t>
        <a:bodyPr/>
        <a:lstStyle/>
        <a:p>
          <a:endParaRPr lang="en-US"/>
        </a:p>
      </dgm:t>
    </dgm:pt>
    <dgm:pt modelId="{5EFFCD3C-E8A9-44C8-A78C-4E6A75BCEDDC}">
      <dgm:prSet/>
      <dgm:spPr/>
      <dgm:t>
        <a:bodyPr/>
        <a:lstStyle/>
        <a:p>
          <a:pPr>
            <a:buFont typeface="Symbol" panose="05050102010706020507" pitchFamily="18" charset="2"/>
            <a:buChar char=""/>
          </a:pPr>
          <a:endParaRPr lang="en-US" dirty="0"/>
        </a:p>
      </dgm:t>
    </dgm:pt>
    <dgm:pt modelId="{20D1328D-410D-44C1-82D3-A178DED81110}" type="parTrans" cxnId="{A04348B5-3323-44FD-87BA-2B823A83E52D}">
      <dgm:prSet/>
      <dgm:spPr/>
    </dgm:pt>
    <dgm:pt modelId="{97571ED6-B74B-4486-9A2A-7EE070D32CC3}" type="sibTrans" cxnId="{A04348B5-3323-44FD-87BA-2B823A83E52D}">
      <dgm:prSet/>
      <dgm:spPr/>
    </dgm:pt>
    <dgm:pt modelId="{09B3C481-3D97-483E-BAA9-9BC548AD8DC8}">
      <dgm:prSet/>
      <dgm:spPr/>
      <dgm:t>
        <a:bodyPr/>
        <a:lstStyle/>
        <a:p>
          <a:r>
            <a:rPr lang="en-US" dirty="0"/>
            <a:t>In business since 1/31/2020</a:t>
          </a:r>
        </a:p>
      </dgm:t>
    </dgm:pt>
    <dgm:pt modelId="{867B7C16-9047-4C36-8528-50ADFC5C751E}" type="parTrans" cxnId="{6FC62CCD-7412-433A-BC90-5A6CF68BFD1C}">
      <dgm:prSet/>
      <dgm:spPr/>
    </dgm:pt>
    <dgm:pt modelId="{6FF81233-D322-4ACC-9050-B829EBE7D3F3}" type="sibTrans" cxnId="{6FC62CCD-7412-433A-BC90-5A6CF68BFD1C}">
      <dgm:prSet/>
      <dgm:spPr/>
    </dgm:pt>
    <dgm:pt modelId="{75044FF3-19E9-4E88-9962-DDAD12EC633E}">
      <dgm:prSet/>
      <dgm:spPr/>
      <dgm:t>
        <a:bodyPr/>
        <a:lstStyle/>
        <a:p>
          <a:pPr>
            <a:buFont typeface="Symbol" panose="05050102010706020507" pitchFamily="18" charset="2"/>
            <a:buChar char=""/>
          </a:pPr>
          <a:r>
            <a:rPr lang="en-US" dirty="0"/>
            <a:t>500 or fewer employees</a:t>
          </a:r>
        </a:p>
      </dgm:t>
    </dgm:pt>
    <dgm:pt modelId="{330C2846-7BA9-4F54-9D4B-397A0ECD4B59}" type="parTrans" cxnId="{B492EB8B-2530-48C4-BE8A-CA9C270F78B5}">
      <dgm:prSet/>
      <dgm:spPr/>
      <dgm:t>
        <a:bodyPr/>
        <a:lstStyle/>
        <a:p>
          <a:endParaRPr lang="en-US"/>
        </a:p>
      </dgm:t>
    </dgm:pt>
    <dgm:pt modelId="{6330903A-03A2-4AF8-B989-26AFD5E2488A}" type="sibTrans" cxnId="{B492EB8B-2530-48C4-BE8A-CA9C270F78B5}">
      <dgm:prSet/>
      <dgm:spPr/>
      <dgm:t>
        <a:bodyPr/>
        <a:lstStyle/>
        <a:p>
          <a:endParaRPr lang="en-US"/>
        </a:p>
      </dgm:t>
    </dgm:pt>
    <dgm:pt modelId="{498D516B-65DF-4F66-8805-0763F5E8CC8A}">
      <dgm:prSet/>
      <dgm:spPr/>
      <dgm:t>
        <a:bodyPr/>
        <a:lstStyle/>
        <a:p>
          <a:pPr>
            <a:buFont typeface="Symbol" panose="05050102010706020507" pitchFamily="18" charset="2"/>
            <a:buChar char=""/>
          </a:pPr>
          <a:r>
            <a:rPr lang="en-US" dirty="0"/>
            <a:t>Eligible applicants - Sole proprietorships with  or without employees, Independent contractors, Cooperatives and employee owned businesses, Tribal small businesses</a:t>
          </a:r>
        </a:p>
      </dgm:t>
    </dgm:pt>
    <dgm:pt modelId="{06FA9535-4DEA-4FAA-8229-961A8F841C5C}" type="parTrans" cxnId="{B0821EF0-4D80-42AE-95D8-A898AA15D937}">
      <dgm:prSet/>
      <dgm:spPr/>
    </dgm:pt>
    <dgm:pt modelId="{D29FDA0B-BB26-4FBD-9815-CAC172329068}" type="sibTrans" cxnId="{B0821EF0-4D80-42AE-95D8-A898AA15D937}">
      <dgm:prSet/>
      <dgm:spPr/>
    </dgm:pt>
    <dgm:pt modelId="{CD57F899-C44B-4CB7-99B9-9FF1767A4E81}">
      <dgm:prSet/>
      <dgm:spPr/>
      <dgm:t>
        <a:bodyPr/>
        <a:lstStyle/>
        <a:p>
          <a:pPr>
            <a:buFont typeface="Symbol" panose="05050102010706020507" pitchFamily="18" charset="2"/>
            <a:buChar char=""/>
          </a:pPr>
          <a:r>
            <a:rPr lang="en-US"/>
            <a:t>Loans of 2.5x Average Monthly Payroll – Max $10 M</a:t>
          </a:r>
          <a:endParaRPr lang="en-US" dirty="0"/>
        </a:p>
      </dgm:t>
    </dgm:pt>
    <dgm:pt modelId="{DF9B36BC-ACE5-43BF-B9B8-750077941815}" type="parTrans" cxnId="{B630DECE-3C45-4133-9360-0FF7F5E7BD39}">
      <dgm:prSet/>
      <dgm:spPr/>
      <dgm:t>
        <a:bodyPr/>
        <a:lstStyle/>
        <a:p>
          <a:endParaRPr lang="en-US"/>
        </a:p>
      </dgm:t>
    </dgm:pt>
    <dgm:pt modelId="{C2B6DBC4-617E-4CC2-8AE5-EC7A5C41D5BB}" type="sibTrans" cxnId="{B630DECE-3C45-4133-9360-0FF7F5E7BD39}">
      <dgm:prSet/>
      <dgm:spPr/>
      <dgm:t>
        <a:bodyPr/>
        <a:lstStyle/>
        <a:p>
          <a:endParaRPr lang="en-US"/>
        </a:p>
      </dgm:t>
    </dgm:pt>
    <dgm:pt modelId="{BBECD653-E6BD-4CB2-B614-275FBCDC7B0B}">
      <dgm:prSet/>
      <dgm:spPr/>
      <dgm:t>
        <a:bodyPr/>
        <a:lstStyle/>
        <a:p>
          <a:pPr>
            <a:buFont typeface="Symbol" panose="05050102010706020507" pitchFamily="18" charset="2"/>
            <a:buChar char=""/>
          </a:pPr>
          <a:r>
            <a:rPr lang="en-US"/>
            <a:t>1.0% interest</a:t>
          </a:r>
          <a:endParaRPr lang="en-US" dirty="0"/>
        </a:p>
      </dgm:t>
    </dgm:pt>
    <dgm:pt modelId="{4870CCC7-9278-4613-A360-803F7190CAAE}" type="parTrans" cxnId="{EC4FC26C-ABDC-4904-92F3-1ADE29188152}">
      <dgm:prSet/>
      <dgm:spPr/>
      <dgm:t>
        <a:bodyPr/>
        <a:lstStyle/>
        <a:p>
          <a:endParaRPr lang="en-US"/>
        </a:p>
      </dgm:t>
    </dgm:pt>
    <dgm:pt modelId="{3C247486-57B6-48C8-98C8-C248AB6335B3}" type="sibTrans" cxnId="{EC4FC26C-ABDC-4904-92F3-1ADE29188152}">
      <dgm:prSet/>
      <dgm:spPr/>
      <dgm:t>
        <a:bodyPr/>
        <a:lstStyle/>
        <a:p>
          <a:endParaRPr lang="en-US"/>
        </a:p>
      </dgm:t>
    </dgm:pt>
    <dgm:pt modelId="{11406B6B-D8C1-40BB-9805-003713E4CCBE}">
      <dgm:prSet/>
      <dgm:spPr/>
      <dgm:t>
        <a:bodyPr/>
        <a:lstStyle/>
        <a:p>
          <a:pPr>
            <a:buFont typeface="Symbol" panose="05050102010706020507" pitchFamily="18" charset="2"/>
            <a:buChar char=""/>
          </a:pPr>
          <a:r>
            <a:rPr lang="en-US"/>
            <a:t>Loan payments deferred for 6 months</a:t>
          </a:r>
          <a:endParaRPr lang="en-US" dirty="0"/>
        </a:p>
      </dgm:t>
    </dgm:pt>
    <dgm:pt modelId="{1EB5B4BE-F923-4EA2-9584-803308E9A396}" type="parTrans" cxnId="{AB171417-79D8-4E65-BA6A-60709EC8337C}">
      <dgm:prSet/>
      <dgm:spPr/>
      <dgm:t>
        <a:bodyPr/>
        <a:lstStyle/>
        <a:p>
          <a:endParaRPr lang="en-US"/>
        </a:p>
      </dgm:t>
    </dgm:pt>
    <dgm:pt modelId="{10CF3D03-3239-47BD-B585-48E9F76082C4}" type="sibTrans" cxnId="{AB171417-79D8-4E65-BA6A-60709EC8337C}">
      <dgm:prSet/>
      <dgm:spPr/>
      <dgm:t>
        <a:bodyPr/>
        <a:lstStyle/>
        <a:p>
          <a:endParaRPr lang="en-US"/>
        </a:p>
      </dgm:t>
    </dgm:pt>
    <dgm:pt modelId="{CB5C7BA1-608A-4403-8FB7-6A3F36939AD5}">
      <dgm:prSet/>
      <dgm:spPr/>
      <dgm:t>
        <a:bodyPr/>
        <a:lstStyle/>
        <a:p>
          <a:pPr>
            <a:buFont typeface="Symbol" panose="05050102010706020507" pitchFamily="18" charset="2"/>
            <a:buChar char=""/>
          </a:pPr>
          <a:r>
            <a:rPr lang="en-US"/>
            <a:t>100% loan guarantee</a:t>
          </a:r>
          <a:endParaRPr lang="en-US" dirty="0"/>
        </a:p>
      </dgm:t>
    </dgm:pt>
    <dgm:pt modelId="{18C84877-AE41-4690-A83F-9248CF9AE0A4}" type="parTrans" cxnId="{61322B87-FE1A-45A5-9C5B-AC04865FB549}">
      <dgm:prSet/>
      <dgm:spPr/>
      <dgm:t>
        <a:bodyPr/>
        <a:lstStyle/>
        <a:p>
          <a:endParaRPr lang="en-US"/>
        </a:p>
      </dgm:t>
    </dgm:pt>
    <dgm:pt modelId="{66C54899-3EE6-497D-B1BA-0930D0CB7E93}" type="sibTrans" cxnId="{61322B87-FE1A-45A5-9C5B-AC04865FB549}">
      <dgm:prSet/>
      <dgm:spPr/>
      <dgm:t>
        <a:bodyPr/>
        <a:lstStyle/>
        <a:p>
          <a:endParaRPr lang="en-US"/>
        </a:p>
      </dgm:t>
    </dgm:pt>
    <dgm:pt modelId="{E6B8D271-1067-4EB1-B61B-F4AEF1432B5B}">
      <dgm:prSet/>
      <dgm:spPr/>
      <dgm:t>
        <a:bodyPr/>
        <a:lstStyle/>
        <a:p>
          <a:pPr>
            <a:buFont typeface="Symbol" panose="05050102010706020507" pitchFamily="18" charset="2"/>
            <a:buChar char=""/>
          </a:pPr>
          <a:r>
            <a:rPr lang="en-US"/>
            <a:t>Funds spent on payroll, interest, rent, &amp; utilities are </a:t>
          </a:r>
          <a:r>
            <a:rPr lang="en-US" b="1" u="sng"/>
            <a:t>forgiven</a:t>
          </a:r>
          <a:endParaRPr lang="en-US" dirty="0"/>
        </a:p>
      </dgm:t>
    </dgm:pt>
    <dgm:pt modelId="{3E606085-B728-4EFD-90FB-FE4D4CDF661F}" type="parTrans" cxnId="{5C4C3061-9DB3-49E6-A51B-C0212AD299F2}">
      <dgm:prSet/>
      <dgm:spPr/>
      <dgm:t>
        <a:bodyPr/>
        <a:lstStyle/>
        <a:p>
          <a:endParaRPr lang="en-US"/>
        </a:p>
      </dgm:t>
    </dgm:pt>
    <dgm:pt modelId="{E5F3C9DE-FF9E-4E2D-8DC3-3A0AD9403993}" type="sibTrans" cxnId="{5C4C3061-9DB3-49E6-A51B-C0212AD299F2}">
      <dgm:prSet/>
      <dgm:spPr/>
      <dgm:t>
        <a:bodyPr/>
        <a:lstStyle/>
        <a:p>
          <a:endParaRPr lang="en-US"/>
        </a:p>
      </dgm:t>
    </dgm:pt>
    <dgm:pt modelId="{E113AD1A-86D5-47F5-A627-0F4D1BFEC08C}">
      <dgm:prSet/>
      <dgm:spPr/>
      <dgm:t>
        <a:bodyPr/>
        <a:lstStyle/>
        <a:p>
          <a:pPr>
            <a:buFont typeface="Symbol" panose="05050102010706020507" pitchFamily="18" charset="2"/>
            <a:buChar char=""/>
          </a:pPr>
          <a:r>
            <a:rPr lang="en-US" dirty="0"/>
            <a:t>Interim Final Rule sent late April 2, 2020</a:t>
          </a:r>
        </a:p>
      </dgm:t>
    </dgm:pt>
    <dgm:pt modelId="{9F471301-AEE5-419C-80B0-34EC564E3E8E}" type="parTrans" cxnId="{404FCCD3-0BA5-4D6E-8EEC-DA6D58E3B922}">
      <dgm:prSet/>
      <dgm:spPr/>
      <dgm:t>
        <a:bodyPr/>
        <a:lstStyle/>
        <a:p>
          <a:endParaRPr lang="en-US"/>
        </a:p>
      </dgm:t>
    </dgm:pt>
    <dgm:pt modelId="{47442E8C-E540-47A5-BCA3-0EB66CDE6550}" type="sibTrans" cxnId="{404FCCD3-0BA5-4D6E-8EEC-DA6D58E3B922}">
      <dgm:prSet/>
      <dgm:spPr/>
      <dgm:t>
        <a:bodyPr/>
        <a:lstStyle/>
        <a:p>
          <a:endParaRPr lang="en-US"/>
        </a:p>
      </dgm:t>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DF3F3404-A7E5-4B7F-A973-21B1DA08D711}" type="presOf" srcId="{498D516B-65DF-4F66-8805-0763F5E8CC8A}" destId="{80B7530C-BFAB-4199-9C28-F5E78240E4D5}" srcOrd="0" destOrd="6" presId="urn:microsoft.com/office/officeart/2005/8/layout/hList1"/>
    <dgm:cxn modelId="{C7369105-D7C7-4BD5-8ADC-1DA5E0BB0E73}" type="presOf" srcId="{CD57F899-C44B-4CB7-99B9-9FF1767A4E81}" destId="{E3DF4B52-E1B1-4B74-B2DB-E91BE96D716F}" srcOrd="0" destOrd="1" presId="urn:microsoft.com/office/officeart/2005/8/layout/hList1"/>
    <dgm:cxn modelId="{C942580D-B458-46E3-833E-6196FEECB3A0}" type="presOf" srcId="{E6B8D271-1067-4EB1-B61B-F4AEF1432B5B}" destId="{E3DF4B52-E1B1-4B74-B2DB-E91BE96D716F}" srcOrd="0" destOrd="5" presId="urn:microsoft.com/office/officeart/2005/8/layout/hList1"/>
    <dgm:cxn modelId="{68820413-85EB-43FA-A739-26D7F8DAC9A3}" srcId="{365765C9-8256-4489-A231-DEE55A28F84B}" destId="{6FCB2E3A-C701-4F3C-A6F1-A8CBCE629A95}" srcOrd="3" destOrd="0" parTransId="{1ADCE2CF-267F-437E-B7AA-4E0B38003FC2}" sibTransId="{24A1E28D-71CA-47F2-8286-2B3F6A077459}"/>
    <dgm:cxn modelId="{AB171417-79D8-4E65-BA6A-60709EC8337C}" srcId="{1362A1F7-2204-4D6E-9A78-7858A40218EF}" destId="{11406B6B-D8C1-40BB-9805-003713E4CCBE}" srcOrd="3" destOrd="0" parTransId="{1EB5B4BE-F923-4EA2-9584-803308E9A396}" sibTransId="{10CF3D03-3239-47BD-B585-48E9F76082C4}"/>
    <dgm:cxn modelId="{37466A17-B5EE-4F75-9E21-E9D97E55427C}" type="presOf" srcId="{11406B6B-D8C1-40BB-9805-003713E4CCBE}" destId="{E3DF4B52-E1B1-4B74-B2DB-E91BE96D716F}" srcOrd="0" destOrd="3" presId="urn:microsoft.com/office/officeart/2005/8/layout/hList1"/>
    <dgm:cxn modelId="{932FD528-1650-46C7-9A37-BAB513D72E6B}" srcId="{1362A1F7-2204-4D6E-9A78-7858A40218EF}" destId="{2C8B7DEF-FD6C-4D46-9E0A-64C2F0BBE175}" srcOrd="0" destOrd="0" parTransId="{8A669F63-4CF2-4AD6-A3F1-5A925CFBBE75}" sibTransId="{644D6EC8-12EC-4421-B810-1C4F21FB4C1C}"/>
    <dgm:cxn modelId="{4CB71239-D99A-4122-9869-B5B0E55527DF}" srcId="{AC860E2D-6A02-4BE5-B3E3-B54074435EC9}" destId="{1362A1F7-2204-4D6E-9A78-7858A40218EF}" srcOrd="1" destOrd="0" parTransId="{390DDB68-E744-43D7-8489-D056AF66FA86}" sibTransId="{DC1CB83F-1EF4-44CE-880C-ED2EEC3F8FB5}"/>
    <dgm:cxn modelId="{5C4C3061-9DB3-49E6-A51B-C0212AD299F2}" srcId="{1362A1F7-2204-4D6E-9A78-7858A40218EF}" destId="{E6B8D271-1067-4EB1-B61B-F4AEF1432B5B}" srcOrd="5" destOrd="0" parTransId="{3E606085-B728-4EFD-90FB-FE4D4CDF661F}" sibTransId="{E5F3C9DE-FF9E-4E2D-8DC3-3A0AD9403993}"/>
    <dgm:cxn modelId="{4DDCBB69-EC9B-4463-9960-0CA2320CEF5D}" type="presOf" srcId="{5EFFCD3C-E8A9-44C8-A78C-4E6A75BCEDDC}" destId="{80B7530C-BFAB-4199-9C28-F5E78240E4D5}" srcOrd="0" destOrd="7" presId="urn:microsoft.com/office/officeart/2005/8/layout/hList1"/>
    <dgm:cxn modelId="{68EC5B6A-BC76-401B-AE07-D350F2AE8453}" srcId="{365765C9-8256-4489-A231-DEE55A28F84B}" destId="{D6EDE848-A96D-49E6-ABE1-BAD1FC426811}" srcOrd="1" destOrd="0" parTransId="{21B00943-82F3-46C3-8EDF-6BF861D38383}" sibTransId="{D5669ED3-DCE1-4A8E-9F5D-9E98505D532E}"/>
    <dgm:cxn modelId="{CDFABB4A-7A34-4DE5-B0B4-EBE21EF9A8E7}" type="presOf" srcId="{AC860E2D-6A02-4BE5-B3E3-B54074435EC9}" destId="{D3EC3947-CE18-4D51-81DC-6D135F1B0740}" srcOrd="0" destOrd="0" presId="urn:microsoft.com/office/officeart/2005/8/layout/hList1"/>
    <dgm:cxn modelId="{EC4FC26C-ABDC-4904-92F3-1ADE29188152}" srcId="{1362A1F7-2204-4D6E-9A78-7858A40218EF}" destId="{BBECD653-E6BD-4CB2-B614-275FBCDC7B0B}" srcOrd="2" destOrd="0" parTransId="{4870CCC7-9278-4613-A360-803F7190CAAE}" sibTransId="{3C247486-57B6-48C8-98C8-C248AB6335B3}"/>
    <dgm:cxn modelId="{8E67684E-3D11-4D7D-8950-3111354EE4AF}" srcId="{AC860E2D-6A02-4BE5-B3E3-B54074435EC9}" destId="{365765C9-8256-4489-A231-DEE55A28F84B}" srcOrd="0" destOrd="0" parTransId="{01AA0D5D-FA55-4C29-B416-708314AF14DC}" sibTransId="{EBC26A0D-64C4-4039-88E2-A2F1F2649804}"/>
    <dgm:cxn modelId="{3D5B5970-76F9-4866-8011-2C27115A0359}" type="presOf" srcId="{D6EDE848-A96D-49E6-ABE1-BAD1FC426811}" destId="{80B7530C-BFAB-4199-9C28-F5E78240E4D5}" srcOrd="0" destOrd="1" presId="urn:microsoft.com/office/officeart/2005/8/layout/hList1"/>
    <dgm:cxn modelId="{1AF76151-4CDE-4FA7-936D-A3BF5193598B}" srcId="{365765C9-8256-4489-A231-DEE55A28F84B}" destId="{5981044D-9CF0-45B7-A078-DE9EBF54468A}" srcOrd="0" destOrd="0" parTransId="{A08DBA6C-0B1F-4572-A7F3-C62464024852}" sibTransId="{88FAD520-089E-42DE-A55F-AB7BF29174B3}"/>
    <dgm:cxn modelId="{C11FF776-1345-4339-AA71-242330CC6C49}" srcId="{365765C9-8256-4489-A231-DEE55A28F84B}" destId="{859861F4-CA84-4B59-96E5-A89AB4FC171F}" srcOrd="2" destOrd="0" parTransId="{A2DC3801-41FB-4B10-9E97-D2C8DE20C6FA}" sibTransId="{461111F8-0038-4A66-AD33-6EBA69F47DC1}"/>
    <dgm:cxn modelId="{3C2AD359-FB1B-4D7D-8D9C-41013D7C05B4}" type="presOf" srcId="{365765C9-8256-4489-A231-DEE55A28F84B}" destId="{CCE8879C-5D68-4BFF-86BB-4BE9FDD02E51}" srcOrd="0" destOrd="0" presId="urn:microsoft.com/office/officeart/2005/8/layout/hList1"/>
    <dgm:cxn modelId="{61322B87-FE1A-45A5-9C5B-AC04865FB549}" srcId="{1362A1F7-2204-4D6E-9A78-7858A40218EF}" destId="{CB5C7BA1-608A-4403-8FB7-6A3F36939AD5}" srcOrd="4" destOrd="0" parTransId="{18C84877-AE41-4690-A83F-9248CF9AE0A4}" sibTransId="{66C54899-3EE6-497D-B1BA-0930D0CB7E93}"/>
    <dgm:cxn modelId="{B492EB8B-2530-48C4-BE8A-CA9C270F78B5}" srcId="{365765C9-8256-4489-A231-DEE55A28F84B}" destId="{75044FF3-19E9-4E88-9962-DDAD12EC633E}" srcOrd="5" destOrd="0" parTransId="{330C2846-7BA9-4F54-9D4B-397A0ECD4B59}" sibTransId="{6330903A-03A2-4AF8-B989-26AFD5E2488A}"/>
    <dgm:cxn modelId="{E5CD1AA7-CCAA-465D-9335-931C1994E89C}" type="presOf" srcId="{75044FF3-19E9-4E88-9962-DDAD12EC633E}" destId="{80B7530C-BFAB-4199-9C28-F5E78240E4D5}" srcOrd="0" destOrd="5" presId="urn:microsoft.com/office/officeart/2005/8/layout/hList1"/>
    <dgm:cxn modelId="{BCD5B3A8-4803-4E2A-A3E7-77B9B6CBEE3E}" srcId="{5EFFCD3C-E8A9-44C8-A78C-4E6A75BCEDDC}" destId="{01D1EF96-41C2-4F0B-965E-E415B89E08E0}" srcOrd="0" destOrd="0" parTransId="{9085211C-4F3E-43ED-A6E3-2FC734431174}" sibTransId="{7FEEF999-A89B-40C2-BB9F-BD5BF1F0AD1A}"/>
    <dgm:cxn modelId="{33666EB4-CE2E-42A5-9F1D-0C19A3D70709}" type="presOf" srcId="{859861F4-CA84-4B59-96E5-A89AB4FC171F}" destId="{80B7530C-BFAB-4199-9C28-F5E78240E4D5}" srcOrd="0" destOrd="2" presId="urn:microsoft.com/office/officeart/2005/8/layout/hList1"/>
    <dgm:cxn modelId="{A04348B5-3323-44FD-87BA-2B823A83E52D}" srcId="{365765C9-8256-4489-A231-DEE55A28F84B}" destId="{5EFFCD3C-E8A9-44C8-A78C-4E6A75BCEDDC}" srcOrd="7" destOrd="0" parTransId="{20D1328D-410D-44C1-82D3-A178DED81110}" sibTransId="{97571ED6-B74B-4486-9A2A-7EE070D32CC3}"/>
    <dgm:cxn modelId="{001005C2-79E2-4B51-9330-01D1D620631D}" type="presOf" srcId="{6FCB2E3A-C701-4F3C-A6F1-A8CBCE629A95}" destId="{80B7530C-BFAB-4199-9C28-F5E78240E4D5}" srcOrd="0" destOrd="3" presId="urn:microsoft.com/office/officeart/2005/8/layout/hList1"/>
    <dgm:cxn modelId="{D30BD9C3-BD63-427E-9E70-BD629F3D6B86}" type="presOf" srcId="{E113AD1A-86D5-47F5-A627-0F4D1BFEC08C}" destId="{E3DF4B52-E1B1-4B74-B2DB-E91BE96D716F}" srcOrd="0" destOrd="6" presId="urn:microsoft.com/office/officeart/2005/8/layout/hList1"/>
    <dgm:cxn modelId="{6FC62CCD-7412-433A-BC90-5A6CF68BFD1C}" srcId="{365765C9-8256-4489-A231-DEE55A28F84B}" destId="{09B3C481-3D97-483E-BAA9-9BC548AD8DC8}" srcOrd="4" destOrd="0" parTransId="{867B7C16-9047-4C36-8528-50ADFC5C751E}" sibTransId="{6FF81233-D322-4ACC-9050-B829EBE7D3F3}"/>
    <dgm:cxn modelId="{B630DECE-3C45-4133-9360-0FF7F5E7BD39}" srcId="{1362A1F7-2204-4D6E-9A78-7858A40218EF}" destId="{CD57F899-C44B-4CB7-99B9-9FF1767A4E81}" srcOrd="1" destOrd="0" parTransId="{DF9B36BC-ACE5-43BF-B9B8-750077941815}" sibTransId="{C2B6DBC4-617E-4CC2-8AE5-EC7A5C41D5BB}"/>
    <dgm:cxn modelId="{63DBA1D2-2231-4FAC-9AFD-2F0283DB5376}" type="presOf" srcId="{CB5C7BA1-608A-4403-8FB7-6A3F36939AD5}" destId="{E3DF4B52-E1B1-4B74-B2DB-E91BE96D716F}" srcOrd="0" destOrd="4" presId="urn:microsoft.com/office/officeart/2005/8/layout/hList1"/>
    <dgm:cxn modelId="{404FCCD3-0BA5-4D6E-8EEC-DA6D58E3B922}" srcId="{1362A1F7-2204-4D6E-9A78-7858A40218EF}" destId="{E113AD1A-86D5-47F5-A627-0F4D1BFEC08C}" srcOrd="6" destOrd="0" parTransId="{9F471301-AEE5-419C-80B0-34EC564E3E8E}" sibTransId="{47442E8C-E540-47A5-BCA3-0EB66CDE6550}"/>
    <dgm:cxn modelId="{609B0EE1-FCF9-442A-A3C4-817B11DD7A63}" type="presOf" srcId="{09B3C481-3D97-483E-BAA9-9BC548AD8DC8}" destId="{80B7530C-BFAB-4199-9C28-F5E78240E4D5}" srcOrd="0" destOrd="4" presId="urn:microsoft.com/office/officeart/2005/8/layout/hList1"/>
    <dgm:cxn modelId="{533EAAE1-4342-46D7-8E64-4C02C446CB0B}" type="presOf" srcId="{2C8B7DEF-FD6C-4D46-9E0A-64C2F0BBE175}" destId="{E3DF4B52-E1B1-4B74-B2DB-E91BE96D716F}" srcOrd="0" destOrd="0" presId="urn:microsoft.com/office/officeart/2005/8/layout/hList1"/>
    <dgm:cxn modelId="{7A375AED-74DC-43A3-A432-89B8B76AFD78}" type="presOf" srcId="{1362A1F7-2204-4D6E-9A78-7858A40218EF}" destId="{63B4B1B0-0B99-44DF-82BA-C9F2A7B67704}" srcOrd="0" destOrd="0" presId="urn:microsoft.com/office/officeart/2005/8/layout/hList1"/>
    <dgm:cxn modelId="{B0821EF0-4D80-42AE-95D8-A898AA15D937}" srcId="{365765C9-8256-4489-A231-DEE55A28F84B}" destId="{498D516B-65DF-4F66-8805-0763F5E8CC8A}" srcOrd="6" destOrd="0" parTransId="{06FA9535-4DEA-4FAA-8229-961A8F841C5C}" sibTransId="{D29FDA0B-BB26-4FBD-9815-CAC172329068}"/>
    <dgm:cxn modelId="{910F66F5-7474-4FA2-9159-BA76BDA3ED3E}" type="presOf" srcId="{5981044D-9CF0-45B7-A078-DE9EBF54468A}" destId="{80B7530C-BFAB-4199-9C28-F5E78240E4D5}" srcOrd="0" destOrd="0" presId="urn:microsoft.com/office/officeart/2005/8/layout/hList1"/>
    <dgm:cxn modelId="{8936A7F7-3466-4A89-9B12-F87BA0492383}" type="presOf" srcId="{BBECD653-E6BD-4CB2-B614-275FBCDC7B0B}" destId="{E3DF4B52-E1B1-4B74-B2DB-E91BE96D716F}" srcOrd="0" destOrd="2" presId="urn:microsoft.com/office/officeart/2005/8/layout/hList1"/>
    <dgm:cxn modelId="{E4BDEEFD-5831-4BBA-A352-5EEA560F038F}" type="presOf" srcId="{01D1EF96-41C2-4F0B-965E-E415B89E08E0}" destId="{80B7530C-BFAB-4199-9C28-F5E78240E4D5}" srcOrd="0" destOrd="8" presId="urn:microsoft.com/office/officeart/2005/8/layout/hList1"/>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B6DF1AD-3827-4801-AD94-2AA13C91A17E}">
      <dgm:prSet/>
      <dgm:spPr/>
      <dgm:t>
        <a:bodyPr/>
        <a:lstStyle/>
        <a:p>
          <a:r>
            <a:rPr lang="en-US" b="1" dirty="0"/>
            <a:t>Primary Market Corporate Credit Facility (PMCCF)</a:t>
          </a:r>
          <a:r>
            <a:rPr lang="en-US" dirty="0"/>
            <a:t> </a:t>
          </a:r>
          <a:r>
            <a:rPr lang="en-US" b="1" dirty="0"/>
            <a:t>Direct Lending Funding</a:t>
          </a:r>
          <a:endParaRPr lang="en-US" dirty="0"/>
        </a:p>
      </dgm:t>
    </dgm:pt>
    <dgm:pt modelId="{75449222-C21A-4D30-8B0B-93C40E2079BE}" type="parTrans" cxnId="{95F69750-252D-46EB-B68E-053A57B5BAE1}">
      <dgm:prSet/>
      <dgm:spPr/>
      <dgm:t>
        <a:bodyPr/>
        <a:lstStyle/>
        <a:p>
          <a:endParaRPr lang="en-US"/>
        </a:p>
      </dgm:t>
    </dgm:pt>
    <dgm:pt modelId="{E1D5AC81-2D98-4782-A663-F50610649C90}" type="sibTrans" cxnId="{95F69750-252D-46EB-B68E-053A57B5BAE1}">
      <dgm:prSet/>
      <dgm:spPr/>
      <dgm:t>
        <a:bodyPr/>
        <a:lstStyle/>
        <a:p>
          <a:endParaRPr lang="en-US"/>
        </a:p>
      </dgm:t>
    </dgm:pt>
    <dgm:pt modelId="{F76F8A01-3CED-4141-8B23-D2D77998764C}">
      <dgm:prSet/>
      <dgm:spPr/>
      <dgm:t>
        <a:bodyPr/>
        <a:lstStyle/>
        <a:p>
          <a:pPr>
            <a:buFont typeface="Symbol" panose="05050102010706020507" pitchFamily="18" charset="2"/>
            <a:buChar char=""/>
          </a:pPr>
          <a:r>
            <a:rPr lang="en-US" dirty="0"/>
            <a:t>$500B </a:t>
          </a:r>
        </a:p>
      </dgm:t>
    </dgm:pt>
    <dgm:pt modelId="{F3B0EE72-F01E-42F2-A97F-57C0B51F50AF}" type="parTrans" cxnId="{35001E8B-FC6E-41C3-BB03-254D7D535607}">
      <dgm:prSet/>
      <dgm:spPr/>
      <dgm:t>
        <a:bodyPr/>
        <a:lstStyle/>
        <a:p>
          <a:endParaRPr lang="en-US"/>
        </a:p>
      </dgm:t>
    </dgm:pt>
    <dgm:pt modelId="{A31DC230-9714-4CD3-8DBD-DF2B121D7EB2}" type="sibTrans" cxnId="{35001E8B-FC6E-41C3-BB03-254D7D535607}">
      <dgm:prSet/>
      <dgm:spPr/>
      <dgm:t>
        <a:bodyPr/>
        <a:lstStyle/>
        <a:p>
          <a:endParaRPr lang="en-US"/>
        </a:p>
      </dgm:t>
    </dgm:pt>
    <dgm:pt modelId="{19F25915-CFB9-4534-80E4-F1CF24537226}">
      <dgm:prSet/>
      <dgm:spPr/>
      <dgm:t>
        <a:bodyPr/>
        <a:lstStyle/>
        <a:p>
          <a:pPr>
            <a:buSzPts val="1200"/>
            <a:buFont typeface="Symbol" panose="05050102010706020507" pitchFamily="18" charset="2"/>
            <a:buChar char=""/>
          </a:pPr>
          <a:r>
            <a:rPr lang="en-US" dirty="0"/>
            <a:t>PMCCF Direct Lending</a:t>
          </a:r>
        </a:p>
      </dgm:t>
    </dgm:pt>
    <dgm:pt modelId="{49C59CCE-3E49-4D76-88C5-5B8DC2813825}" type="parTrans" cxnId="{95FE7A45-7D25-4D0A-8601-F9CCA76E6409}">
      <dgm:prSet/>
      <dgm:spPr/>
      <dgm:t>
        <a:bodyPr/>
        <a:lstStyle/>
        <a:p>
          <a:endParaRPr lang="en-US"/>
        </a:p>
      </dgm:t>
    </dgm:pt>
    <dgm:pt modelId="{7D284F12-874E-403C-AB43-887693718DAC}" type="sibTrans" cxnId="{95FE7A45-7D25-4D0A-8601-F9CCA76E6409}">
      <dgm:prSet/>
      <dgm:spPr/>
      <dgm:t>
        <a:bodyPr/>
        <a:lstStyle/>
        <a:p>
          <a:endParaRPr lang="en-US"/>
        </a:p>
      </dgm:t>
    </dgm:pt>
    <dgm:pt modelId="{1B3118E0-C189-4AA6-A906-16085F52397D}">
      <dgm:prSet/>
      <dgm:spPr/>
      <dgm:t>
        <a:bodyPr/>
        <a:lstStyle/>
        <a:p>
          <a:pPr>
            <a:buSzPts val="1200"/>
            <a:buFont typeface="Symbol" panose="05050102010706020507" pitchFamily="18" charset="2"/>
            <a:buChar char=""/>
          </a:pPr>
          <a:r>
            <a:rPr lang="en-US" dirty="0"/>
            <a:t>$25B for passenger air carriers</a:t>
          </a:r>
        </a:p>
      </dgm:t>
    </dgm:pt>
    <dgm:pt modelId="{18B41F01-8144-4E70-9408-A6D46BD31763}" type="parTrans" cxnId="{8608876E-9272-4CAB-B26E-600C739B579A}">
      <dgm:prSet/>
      <dgm:spPr/>
      <dgm:t>
        <a:bodyPr/>
        <a:lstStyle/>
        <a:p>
          <a:endParaRPr lang="en-US"/>
        </a:p>
      </dgm:t>
    </dgm:pt>
    <dgm:pt modelId="{63AEBBED-08DC-4314-8423-27E92F7BC0D2}" type="sibTrans" cxnId="{8608876E-9272-4CAB-B26E-600C739B579A}">
      <dgm:prSet/>
      <dgm:spPr/>
      <dgm:t>
        <a:bodyPr/>
        <a:lstStyle/>
        <a:p>
          <a:endParaRPr lang="en-US"/>
        </a:p>
      </dgm:t>
    </dgm:pt>
    <dgm:pt modelId="{7C38DBA1-6A9B-494C-81DA-4E16BFDC38B3}">
      <dgm:prSet/>
      <dgm:spPr/>
      <dgm:t>
        <a:bodyPr/>
        <a:lstStyle/>
        <a:p>
          <a:pPr>
            <a:buSzPts val="1200"/>
            <a:buFont typeface="Symbol" panose="05050102010706020507" pitchFamily="18" charset="2"/>
            <a:buChar char=""/>
          </a:pPr>
          <a:r>
            <a:rPr lang="en-US" dirty="0"/>
            <a:t>$4B for cargo air carriers</a:t>
          </a:r>
        </a:p>
      </dgm:t>
    </dgm:pt>
    <dgm:pt modelId="{8E10052F-B181-434A-8030-D03DCFC00FF7}" type="parTrans" cxnId="{9C73EF39-8DD5-429B-921D-55EEAA854E4A}">
      <dgm:prSet/>
      <dgm:spPr/>
      <dgm:t>
        <a:bodyPr/>
        <a:lstStyle/>
        <a:p>
          <a:endParaRPr lang="en-US"/>
        </a:p>
      </dgm:t>
    </dgm:pt>
    <dgm:pt modelId="{5476A05E-4E7B-4F00-B691-BFB24C6F47B5}" type="sibTrans" cxnId="{9C73EF39-8DD5-429B-921D-55EEAA854E4A}">
      <dgm:prSet/>
      <dgm:spPr/>
      <dgm:t>
        <a:bodyPr/>
        <a:lstStyle/>
        <a:p>
          <a:endParaRPr lang="en-US"/>
        </a:p>
      </dgm:t>
    </dgm:pt>
    <dgm:pt modelId="{E3FD4B6D-9FC5-46D3-95EE-E0CE0B5C09FD}">
      <dgm:prSet/>
      <dgm:spPr/>
      <dgm:t>
        <a:bodyPr/>
        <a:lstStyle/>
        <a:p>
          <a:pPr>
            <a:buSzPts val="1200"/>
            <a:buFont typeface="Symbol" panose="05050102010706020507" pitchFamily="18" charset="2"/>
            <a:buChar char=""/>
          </a:pPr>
          <a:r>
            <a:rPr lang="en-US" dirty="0"/>
            <a:t>$17B for businesses important to maintaining national security.</a:t>
          </a:r>
        </a:p>
      </dgm:t>
    </dgm:pt>
    <dgm:pt modelId="{313B1784-50AE-4045-9AC8-244A1106A437}" type="parTrans" cxnId="{1AEF91E2-508D-4B57-96A7-FC5081509CD7}">
      <dgm:prSet/>
      <dgm:spPr/>
      <dgm:t>
        <a:bodyPr/>
        <a:lstStyle/>
        <a:p>
          <a:endParaRPr lang="en-US"/>
        </a:p>
      </dgm:t>
    </dgm:pt>
    <dgm:pt modelId="{0B0643C1-9EB9-4029-9F20-E0035EBE5C75}" type="sibTrans" cxnId="{1AEF91E2-508D-4B57-96A7-FC5081509CD7}">
      <dgm:prSet/>
      <dgm:spPr/>
      <dgm:t>
        <a:bodyPr/>
        <a:lstStyle/>
        <a:p>
          <a:endParaRPr lang="en-US"/>
        </a:p>
      </dgm:t>
    </dgm:pt>
    <dgm:pt modelId="{1426812D-4A6F-4D16-9598-6908BF9EB483}">
      <dgm:prSet/>
      <dgm:spPr/>
      <dgm:t>
        <a:bodyPr/>
        <a:lstStyle/>
        <a:p>
          <a:pPr>
            <a:buSzPts val="1200"/>
            <a:buFont typeface="Symbol" panose="05050102010706020507" pitchFamily="18" charset="2"/>
            <a:buChar char=""/>
          </a:pPr>
          <a:r>
            <a:rPr lang="en-US" dirty="0"/>
            <a:t>$304B to other businesses</a:t>
          </a:r>
        </a:p>
      </dgm:t>
    </dgm:pt>
    <dgm:pt modelId="{01B5C1F4-9A4C-4746-B0A2-0DD1CA9E5DCE}" type="parTrans" cxnId="{D3EAD7F8-DB70-4775-8D52-24159AD5BC14}">
      <dgm:prSet/>
      <dgm:spPr/>
      <dgm:t>
        <a:bodyPr/>
        <a:lstStyle/>
        <a:p>
          <a:endParaRPr lang="en-US"/>
        </a:p>
      </dgm:t>
    </dgm:pt>
    <dgm:pt modelId="{12AA2F34-1BA4-45FB-9B09-58C789CDAB37}" type="sibTrans" cxnId="{D3EAD7F8-DB70-4775-8D52-24159AD5BC14}">
      <dgm:prSet/>
      <dgm:spPr/>
      <dgm:t>
        <a:bodyPr/>
        <a:lstStyle/>
        <a:p>
          <a:endParaRPr lang="en-US"/>
        </a:p>
      </dgm:t>
    </dgm:pt>
    <dgm:pt modelId="{FF54085A-EACC-471F-ADAB-F66A77D6B7FC}">
      <dgm:prSet/>
      <dgm:spPr/>
      <dgm:t>
        <a:bodyPr/>
        <a:lstStyle/>
        <a:p>
          <a:pPr>
            <a:buSzPts val="1200"/>
            <a:buFont typeface="Symbol" panose="05050102010706020507" pitchFamily="18" charset="2"/>
            <a:buChar char=""/>
          </a:pPr>
          <a:r>
            <a:rPr lang="en-US" dirty="0"/>
            <a:t>$150B to local and state governments through block grants</a:t>
          </a:r>
        </a:p>
      </dgm:t>
    </dgm:pt>
    <dgm:pt modelId="{B1E3E49F-C288-4275-A2E5-65C9A8FA4BF6}" type="parTrans" cxnId="{2ADE8B79-E562-4140-A56E-732F68D87289}">
      <dgm:prSet/>
      <dgm:spPr/>
      <dgm:t>
        <a:bodyPr/>
        <a:lstStyle/>
        <a:p>
          <a:endParaRPr lang="en-US"/>
        </a:p>
      </dgm:t>
    </dgm:pt>
    <dgm:pt modelId="{7742B72B-E3BC-4831-A213-EC8B63265466}" type="sibTrans" cxnId="{2ADE8B79-E562-4140-A56E-732F68D87289}">
      <dgm:prSet/>
      <dgm:spPr/>
      <dgm:t>
        <a:bodyPr/>
        <a:lstStyle/>
        <a:p>
          <a:endParaRPr lang="en-US"/>
        </a:p>
      </dgm:t>
    </dgm:pt>
    <dgm:pt modelId="{00D9F193-4469-6B42-A24F-D2A87A1D9AD4}">
      <dgm:prSet/>
      <dgm:spPr/>
      <dgm:t>
        <a:bodyPr/>
        <a:lstStyle/>
        <a:p>
          <a:pPr>
            <a:buFont typeface="Symbol" panose="05050102010706020507" pitchFamily="18" charset="2"/>
            <a:buChar char=""/>
          </a:pPr>
          <a:r>
            <a:rPr lang="en-US" dirty="0"/>
            <a:t>Allows the Fed to lend directly to corporations by buying new bond issuances and providing loans</a:t>
          </a:r>
        </a:p>
      </dgm:t>
    </dgm:pt>
    <dgm:pt modelId="{C2AEA227-E72A-5948-845E-E9CA41F64BE5}" type="parTrans" cxnId="{68397A62-4E19-3B49-AF7D-D2D43F17BDDF}">
      <dgm:prSet/>
      <dgm:spPr/>
      <dgm:t>
        <a:bodyPr/>
        <a:lstStyle/>
        <a:p>
          <a:endParaRPr lang="en-US"/>
        </a:p>
      </dgm:t>
    </dgm:pt>
    <dgm:pt modelId="{A16F0956-1AA9-A04F-A3C1-7480BA04102E}" type="sibTrans" cxnId="{68397A62-4E19-3B49-AF7D-D2D43F17BDDF}">
      <dgm:prSet/>
      <dgm:spPr/>
      <dgm:t>
        <a:bodyPr/>
        <a:lstStyle/>
        <a:p>
          <a:endParaRPr lang="en-US"/>
        </a:p>
      </dgm:t>
    </dgm:pt>
    <dgm:pt modelId="{F453C895-CD44-47B3-8C7D-B2B6333853E1}" type="pres">
      <dgm:prSet presAssocID="{67F6EF58-BB3D-4C76-92CF-3AC958F49D78}" presName="Name0" presStyleCnt="0">
        <dgm:presLayoutVars>
          <dgm:dir/>
          <dgm:animLvl val="lvl"/>
          <dgm:resizeHandles val="exact"/>
        </dgm:presLayoutVars>
      </dgm:prSet>
      <dgm:spPr/>
    </dgm:pt>
    <dgm:pt modelId="{E27B22ED-0A64-496F-A59A-B3F0BC8CF187}" type="pres">
      <dgm:prSet presAssocID="{2B6DF1AD-3827-4801-AD94-2AA13C91A17E}" presName="composite" presStyleCnt="0"/>
      <dgm:spPr/>
    </dgm:pt>
    <dgm:pt modelId="{043CD3FC-8ADE-4D19-BA65-4EF28AFCB3C7}" type="pres">
      <dgm:prSet presAssocID="{2B6DF1AD-3827-4801-AD94-2AA13C91A17E}" presName="parTx" presStyleLbl="alignNode1" presStyleIdx="0" presStyleCnt="1">
        <dgm:presLayoutVars>
          <dgm:chMax val="0"/>
          <dgm:chPref val="0"/>
          <dgm:bulletEnabled val="1"/>
        </dgm:presLayoutVars>
      </dgm:prSet>
      <dgm:spPr/>
    </dgm:pt>
    <dgm:pt modelId="{3553C1B0-31EB-4DBB-AF08-628B0772AD85}" type="pres">
      <dgm:prSet presAssocID="{2B6DF1AD-3827-4801-AD94-2AA13C91A17E}" presName="desTx" presStyleLbl="alignAccFollowNode1" presStyleIdx="0" presStyleCnt="1">
        <dgm:presLayoutVars>
          <dgm:bulletEnabled val="1"/>
        </dgm:presLayoutVars>
      </dgm:prSet>
      <dgm:spPr/>
    </dgm:pt>
  </dgm:ptLst>
  <dgm:cxnLst>
    <dgm:cxn modelId="{C8160514-A717-4C90-824C-DFDF883C8B5C}" type="presOf" srcId="{1B3118E0-C189-4AA6-A906-16085F52397D}" destId="{3553C1B0-31EB-4DBB-AF08-628B0772AD85}" srcOrd="0" destOrd="3" presId="urn:microsoft.com/office/officeart/2005/8/layout/hList1"/>
    <dgm:cxn modelId="{CF23401A-759E-461C-91ED-4CD42276380E}" type="presOf" srcId="{F76F8A01-3CED-4141-8B23-D2D77998764C}" destId="{3553C1B0-31EB-4DBB-AF08-628B0772AD85}" srcOrd="0" destOrd="1" presId="urn:microsoft.com/office/officeart/2005/8/layout/hList1"/>
    <dgm:cxn modelId="{9C73EF39-8DD5-429B-921D-55EEAA854E4A}" srcId="{19F25915-CFB9-4534-80E4-F1CF24537226}" destId="{7C38DBA1-6A9B-494C-81DA-4E16BFDC38B3}" srcOrd="1" destOrd="0" parTransId="{8E10052F-B181-434A-8030-D03DCFC00FF7}" sibTransId="{5476A05E-4E7B-4F00-B691-BFB24C6F47B5}"/>
    <dgm:cxn modelId="{68397A62-4E19-3B49-AF7D-D2D43F17BDDF}" srcId="{2B6DF1AD-3827-4801-AD94-2AA13C91A17E}" destId="{00D9F193-4469-6B42-A24F-D2A87A1D9AD4}" srcOrd="0" destOrd="0" parTransId="{C2AEA227-E72A-5948-845E-E9CA41F64BE5}" sibTransId="{A16F0956-1AA9-A04F-A3C1-7480BA04102E}"/>
    <dgm:cxn modelId="{50D25F64-8365-4C89-82C7-7116D4AE5976}" type="presOf" srcId="{E3FD4B6D-9FC5-46D3-95EE-E0CE0B5C09FD}" destId="{3553C1B0-31EB-4DBB-AF08-628B0772AD85}" srcOrd="0" destOrd="5" presId="urn:microsoft.com/office/officeart/2005/8/layout/hList1"/>
    <dgm:cxn modelId="{95FE7A45-7D25-4D0A-8601-F9CCA76E6409}" srcId="{2B6DF1AD-3827-4801-AD94-2AA13C91A17E}" destId="{19F25915-CFB9-4534-80E4-F1CF24537226}" srcOrd="2" destOrd="0" parTransId="{49C59CCE-3E49-4D76-88C5-5B8DC2813825}" sibTransId="{7D284F12-874E-403C-AB43-887693718DAC}"/>
    <dgm:cxn modelId="{D1547F4A-9559-49C8-9114-5E80B262D1EC}" type="presOf" srcId="{67F6EF58-BB3D-4C76-92CF-3AC958F49D78}" destId="{F453C895-CD44-47B3-8C7D-B2B6333853E1}" srcOrd="0" destOrd="0" presId="urn:microsoft.com/office/officeart/2005/8/layout/hList1"/>
    <dgm:cxn modelId="{8608876E-9272-4CAB-B26E-600C739B579A}" srcId="{19F25915-CFB9-4534-80E4-F1CF24537226}" destId="{1B3118E0-C189-4AA6-A906-16085F52397D}" srcOrd="0" destOrd="0" parTransId="{18B41F01-8144-4E70-9408-A6D46BD31763}" sibTransId="{63AEBBED-08DC-4314-8423-27E92F7BC0D2}"/>
    <dgm:cxn modelId="{95F69750-252D-46EB-B68E-053A57B5BAE1}" srcId="{67F6EF58-BB3D-4C76-92CF-3AC958F49D78}" destId="{2B6DF1AD-3827-4801-AD94-2AA13C91A17E}" srcOrd="0" destOrd="0" parTransId="{75449222-C21A-4D30-8B0B-93C40E2079BE}" sibTransId="{E1D5AC81-2D98-4782-A663-F50610649C90}"/>
    <dgm:cxn modelId="{2ADE8B79-E562-4140-A56E-732F68D87289}" srcId="{2B6DF1AD-3827-4801-AD94-2AA13C91A17E}" destId="{FF54085A-EACC-471F-ADAB-F66A77D6B7FC}" srcOrd="4" destOrd="0" parTransId="{B1E3E49F-C288-4275-A2E5-65C9A8FA4BF6}" sibTransId="{7742B72B-E3BC-4831-A213-EC8B63265466}"/>
    <dgm:cxn modelId="{35001E8B-FC6E-41C3-BB03-254D7D535607}" srcId="{2B6DF1AD-3827-4801-AD94-2AA13C91A17E}" destId="{F76F8A01-3CED-4141-8B23-D2D77998764C}" srcOrd="1" destOrd="0" parTransId="{F3B0EE72-F01E-42F2-A97F-57C0B51F50AF}" sibTransId="{A31DC230-9714-4CD3-8DBD-DF2B121D7EB2}"/>
    <dgm:cxn modelId="{2459C990-0055-4E0F-A973-F4CC3031ECE6}" type="presOf" srcId="{2B6DF1AD-3827-4801-AD94-2AA13C91A17E}" destId="{043CD3FC-8ADE-4D19-BA65-4EF28AFCB3C7}" srcOrd="0" destOrd="0" presId="urn:microsoft.com/office/officeart/2005/8/layout/hList1"/>
    <dgm:cxn modelId="{C49956B2-D527-4632-9838-D71172AFF87E}" type="presOf" srcId="{FF54085A-EACC-471F-ADAB-F66A77D6B7FC}" destId="{3553C1B0-31EB-4DBB-AF08-628B0772AD85}" srcOrd="0" destOrd="7" presId="urn:microsoft.com/office/officeart/2005/8/layout/hList1"/>
    <dgm:cxn modelId="{B9772EDF-7D7B-41BE-82AB-6A3CD6A644B7}" type="presOf" srcId="{7C38DBA1-6A9B-494C-81DA-4E16BFDC38B3}" destId="{3553C1B0-31EB-4DBB-AF08-628B0772AD85}" srcOrd="0" destOrd="4" presId="urn:microsoft.com/office/officeart/2005/8/layout/hList1"/>
    <dgm:cxn modelId="{1AEF91E2-508D-4B57-96A7-FC5081509CD7}" srcId="{19F25915-CFB9-4534-80E4-F1CF24537226}" destId="{E3FD4B6D-9FC5-46D3-95EE-E0CE0B5C09FD}" srcOrd="2" destOrd="0" parTransId="{313B1784-50AE-4045-9AC8-244A1106A437}" sibTransId="{0B0643C1-9EB9-4029-9F20-E0035EBE5C75}"/>
    <dgm:cxn modelId="{FC10D5E8-566B-4DD2-B533-AD67BB40BE5D}" type="presOf" srcId="{1426812D-4A6F-4D16-9598-6908BF9EB483}" destId="{3553C1B0-31EB-4DBB-AF08-628B0772AD85}" srcOrd="0" destOrd="6" presId="urn:microsoft.com/office/officeart/2005/8/layout/hList1"/>
    <dgm:cxn modelId="{83365DEC-6CFF-2149-9E72-5A9782E8066D}" type="presOf" srcId="{00D9F193-4469-6B42-A24F-D2A87A1D9AD4}" destId="{3553C1B0-31EB-4DBB-AF08-628B0772AD85}" srcOrd="0" destOrd="0" presId="urn:microsoft.com/office/officeart/2005/8/layout/hList1"/>
    <dgm:cxn modelId="{D87098F8-8F5C-4696-8837-06732D4CF733}" type="presOf" srcId="{19F25915-CFB9-4534-80E4-F1CF24537226}" destId="{3553C1B0-31EB-4DBB-AF08-628B0772AD85}" srcOrd="0" destOrd="2" presId="urn:microsoft.com/office/officeart/2005/8/layout/hList1"/>
    <dgm:cxn modelId="{D3EAD7F8-DB70-4775-8D52-24159AD5BC14}" srcId="{2B6DF1AD-3827-4801-AD94-2AA13C91A17E}" destId="{1426812D-4A6F-4D16-9598-6908BF9EB483}" srcOrd="3" destOrd="0" parTransId="{01B5C1F4-9A4C-4746-B0A2-0DD1CA9E5DCE}" sibTransId="{12AA2F34-1BA4-45FB-9B09-58C789CDAB37}"/>
    <dgm:cxn modelId="{DEEAD98E-E06D-478C-8809-A70636DA1A39}" type="presParOf" srcId="{F453C895-CD44-47B3-8C7D-B2B6333853E1}" destId="{E27B22ED-0A64-496F-A59A-B3F0BC8CF187}" srcOrd="0" destOrd="0" presId="urn:microsoft.com/office/officeart/2005/8/layout/hList1"/>
    <dgm:cxn modelId="{5BAF4960-F85B-4CB7-889D-383361B7883C}" type="presParOf" srcId="{E27B22ED-0A64-496F-A59A-B3F0BC8CF187}" destId="{043CD3FC-8ADE-4D19-BA65-4EF28AFCB3C7}" srcOrd="0" destOrd="0" presId="urn:microsoft.com/office/officeart/2005/8/layout/hList1"/>
    <dgm:cxn modelId="{1CB97B09-789F-45BD-977C-344423697265}" type="presParOf" srcId="{E27B22ED-0A64-496F-A59A-B3F0BC8CF187}" destId="{3553C1B0-31EB-4DBB-AF08-628B0772AD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508739-35D8-4D6A-BE28-C2E79F750E17}">
      <dgm:prSet/>
      <dgm:spPr/>
      <dgm:t>
        <a:bodyPr/>
        <a:lstStyle/>
        <a:p>
          <a:r>
            <a:rPr lang="en-US" b="1"/>
            <a:t>PMCCF Direct Lending Targets</a:t>
          </a:r>
          <a:endParaRPr lang="en-US"/>
        </a:p>
      </dgm:t>
    </dgm:pt>
    <dgm:pt modelId="{53C5A252-500F-4E31-86F3-D364439EB4B1}" type="parTrans" cxnId="{B4C4EE6B-0D76-47BF-8D3A-C4C2608DE6BB}">
      <dgm:prSet/>
      <dgm:spPr/>
      <dgm:t>
        <a:bodyPr/>
        <a:lstStyle/>
        <a:p>
          <a:endParaRPr lang="en-US"/>
        </a:p>
      </dgm:t>
    </dgm:pt>
    <dgm:pt modelId="{00263030-FF31-4662-AE26-9074FC54F3DC}" type="sibTrans" cxnId="{B4C4EE6B-0D76-47BF-8D3A-C4C2608DE6BB}">
      <dgm:prSet/>
      <dgm:spPr/>
      <dgm:t>
        <a:bodyPr/>
        <a:lstStyle/>
        <a:p>
          <a:endParaRPr lang="en-US"/>
        </a:p>
      </dgm:t>
    </dgm:pt>
    <dgm:pt modelId="{496456CE-1734-45DE-A0CB-4C47FCFB78DB}">
      <dgm:prSet/>
      <dgm:spPr/>
      <dgm:t>
        <a:bodyPr/>
        <a:lstStyle/>
        <a:p>
          <a:pPr>
            <a:buFont typeface="Symbol" panose="05050102010706020507" pitchFamily="18" charset="2"/>
            <a:buChar char=""/>
          </a:pPr>
          <a:r>
            <a:rPr lang="en-US"/>
            <a:t>Nonprofit organizations and businesses </a:t>
          </a:r>
        </a:p>
      </dgm:t>
    </dgm:pt>
    <dgm:pt modelId="{14D00A3C-F741-42B1-8150-15CFE8BC27DA}" type="parTrans" cxnId="{B8F66664-42CF-4943-928C-34BEC4894C05}">
      <dgm:prSet/>
      <dgm:spPr/>
      <dgm:t>
        <a:bodyPr/>
        <a:lstStyle/>
        <a:p>
          <a:endParaRPr lang="en-US"/>
        </a:p>
      </dgm:t>
    </dgm:pt>
    <dgm:pt modelId="{C0C52763-155D-4094-A257-E7127A3F22D8}" type="sibTrans" cxnId="{B8F66664-42CF-4943-928C-34BEC4894C05}">
      <dgm:prSet/>
      <dgm:spPr/>
      <dgm:t>
        <a:bodyPr/>
        <a:lstStyle/>
        <a:p>
          <a:endParaRPr lang="en-US"/>
        </a:p>
      </dgm:t>
    </dgm:pt>
    <dgm:pt modelId="{46FF19E9-7FDE-4B04-9471-F346942B5C6B}">
      <dgm:prSet/>
      <dgm:spPr/>
      <dgm:t>
        <a:bodyPr/>
        <a:lstStyle/>
        <a:p>
          <a:pPr>
            <a:buFont typeface="Courier New" panose="02070309020205020404" pitchFamily="49" charset="0"/>
            <a:buChar char="o"/>
          </a:pPr>
          <a:r>
            <a:rPr lang="en-US" dirty="0"/>
            <a:t>Between 500 and 10,000 employees</a:t>
          </a:r>
        </a:p>
      </dgm:t>
    </dgm:pt>
    <dgm:pt modelId="{33231F6A-CB48-466D-A700-DED0FD231AA2}" type="parTrans" cxnId="{322FC00A-9DEA-4F22-A263-DABFD86D6B01}">
      <dgm:prSet/>
      <dgm:spPr/>
      <dgm:t>
        <a:bodyPr/>
        <a:lstStyle/>
        <a:p>
          <a:endParaRPr lang="en-US"/>
        </a:p>
      </dgm:t>
    </dgm:pt>
    <dgm:pt modelId="{89784CD3-A269-4D5C-A8C2-580F0AD3B12A}" type="sibTrans" cxnId="{322FC00A-9DEA-4F22-A263-DABFD86D6B01}">
      <dgm:prSet/>
      <dgm:spPr/>
      <dgm:t>
        <a:bodyPr/>
        <a:lstStyle/>
        <a:p>
          <a:endParaRPr lang="en-US"/>
        </a:p>
      </dgm:t>
    </dgm:pt>
    <dgm:pt modelId="{CDDF268A-E341-49E1-8BC0-646528793E2D}">
      <dgm:prSet/>
      <dgm:spPr/>
      <dgm:t>
        <a:bodyPr/>
        <a:lstStyle/>
        <a:p>
          <a:pPr>
            <a:buFont typeface="Courier New" panose="02070309020205020404" pitchFamily="49" charset="0"/>
            <a:buChar char="o"/>
          </a:pPr>
          <a:r>
            <a:rPr lang="en-US" dirty="0"/>
            <a:t>Loan must retain at least 90% of the recipient’s workforce through September 30, 2020</a:t>
          </a:r>
        </a:p>
      </dgm:t>
    </dgm:pt>
    <dgm:pt modelId="{F757C8BD-A347-4FE0-9F1B-DCF2F3F5DEF3}" type="parTrans" cxnId="{843EB8FD-7CF2-47E7-B073-63D0956C19FC}">
      <dgm:prSet/>
      <dgm:spPr/>
      <dgm:t>
        <a:bodyPr/>
        <a:lstStyle/>
        <a:p>
          <a:endParaRPr lang="en-US"/>
        </a:p>
      </dgm:t>
    </dgm:pt>
    <dgm:pt modelId="{4E856C3F-4AC5-4B63-805C-DA3EB7C47F01}" type="sibTrans" cxnId="{843EB8FD-7CF2-47E7-B073-63D0956C19FC}">
      <dgm:prSet/>
      <dgm:spPr/>
      <dgm:t>
        <a:bodyPr/>
        <a:lstStyle/>
        <a:p>
          <a:endParaRPr lang="en-US"/>
        </a:p>
      </dgm:t>
    </dgm:pt>
    <dgm:pt modelId="{BF5BC042-731E-4135-8B7C-9EC516297705}">
      <dgm:prSet/>
      <dgm:spPr/>
      <dgm:t>
        <a:bodyPr/>
        <a:lstStyle/>
        <a:p>
          <a:pPr>
            <a:buFont typeface="Courier New" panose="02070309020205020404" pitchFamily="49" charset="0"/>
            <a:buChar char="o"/>
          </a:pPr>
          <a:r>
            <a:rPr lang="en-US" dirty="0"/>
            <a:t>Will not outsource or offshore jobs for the term of the loan plus 2 years</a:t>
          </a:r>
        </a:p>
      </dgm:t>
    </dgm:pt>
    <dgm:pt modelId="{98D1AAAA-D82C-42C3-B4E3-C451B25CAADD}" type="parTrans" cxnId="{C2BECB1B-C486-4744-9101-4908271439FE}">
      <dgm:prSet/>
      <dgm:spPr/>
      <dgm:t>
        <a:bodyPr/>
        <a:lstStyle/>
        <a:p>
          <a:endParaRPr lang="en-US"/>
        </a:p>
      </dgm:t>
    </dgm:pt>
    <dgm:pt modelId="{D5DF5749-33B6-4B0B-B8C4-187A67971F51}" type="sibTrans" cxnId="{C2BECB1B-C486-4744-9101-4908271439FE}">
      <dgm:prSet/>
      <dgm:spPr/>
      <dgm:t>
        <a:bodyPr/>
        <a:lstStyle/>
        <a:p>
          <a:endParaRPr lang="en-US"/>
        </a:p>
      </dgm:t>
    </dgm:pt>
    <dgm:pt modelId="{2E72A6B0-8CF9-4B21-B76F-769AB807234C}">
      <dgm:prSet/>
      <dgm:spPr/>
      <dgm:t>
        <a:bodyPr/>
        <a:lstStyle/>
        <a:p>
          <a:pPr>
            <a:buFont typeface="Courier New" panose="02070309020205020404" pitchFamily="49" charset="0"/>
            <a:buChar char="o"/>
          </a:pPr>
          <a:r>
            <a:rPr lang="en-US" dirty="0"/>
            <a:t>Cannot increase the compensation of any officer or employee whose total compensation exceeds $425,000, </a:t>
          </a:r>
        </a:p>
      </dgm:t>
    </dgm:pt>
    <dgm:pt modelId="{4B68DBCF-9E04-47D1-B366-87C23056A48E}" type="parTrans" cxnId="{DBC1DED7-73D6-4648-A4F9-0B40405850A0}">
      <dgm:prSet/>
      <dgm:spPr/>
      <dgm:t>
        <a:bodyPr/>
        <a:lstStyle/>
        <a:p>
          <a:endParaRPr lang="en-US"/>
        </a:p>
      </dgm:t>
    </dgm:pt>
    <dgm:pt modelId="{F961DC3D-257E-4F4E-A32A-B2A52CE45BD5}" type="sibTrans" cxnId="{DBC1DED7-73D6-4648-A4F9-0B40405850A0}">
      <dgm:prSet/>
      <dgm:spPr/>
      <dgm:t>
        <a:bodyPr/>
        <a:lstStyle/>
        <a:p>
          <a:endParaRPr lang="en-US"/>
        </a:p>
      </dgm:t>
    </dgm:pt>
    <dgm:pt modelId="{0D3947F8-7CEF-1F47-A786-ED56BEA58596}">
      <dgm:prSet/>
      <dgm:spPr/>
      <dgm:t>
        <a:bodyPr/>
        <a:lstStyle/>
        <a:p>
          <a:pPr>
            <a:buFont typeface="Courier New" panose="02070309020205020404" pitchFamily="49" charset="0"/>
            <a:buChar char="o"/>
          </a:pPr>
          <a:r>
            <a:rPr lang="en-US" dirty="0"/>
            <a:t>Prohibited from having officers or employees making over $3M last year plus fifty percent of the amount their compensation last year exceeded $3M</a:t>
          </a:r>
        </a:p>
      </dgm:t>
    </dgm:pt>
    <dgm:pt modelId="{2D94BF59-A96F-5644-94F8-CE525E64513E}" type="parTrans" cxnId="{653304EF-C681-2542-8635-0A871F62FF20}">
      <dgm:prSet/>
      <dgm:spPr/>
      <dgm:t>
        <a:bodyPr/>
        <a:lstStyle/>
        <a:p>
          <a:endParaRPr lang="en-US"/>
        </a:p>
      </dgm:t>
    </dgm:pt>
    <dgm:pt modelId="{C39CCB33-063D-BA4F-8BF9-E46958A80C7B}" type="sibTrans" cxnId="{653304EF-C681-2542-8635-0A871F62FF20}">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C7CE2944-87F8-40F7-95DC-ADEC35D7C4D4}" type="pres">
      <dgm:prSet presAssocID="{88508739-35D8-4D6A-BE28-C2E79F750E17}" presName="parentLin" presStyleCnt="0"/>
      <dgm:spPr/>
    </dgm:pt>
    <dgm:pt modelId="{3A593A37-BB2B-48F3-A0F9-090263F43F89}" type="pres">
      <dgm:prSet presAssocID="{88508739-35D8-4D6A-BE28-C2E79F750E17}" presName="parentLeftMargin" presStyleLbl="node1" presStyleIdx="0" presStyleCnt="1"/>
      <dgm:spPr/>
    </dgm:pt>
    <dgm:pt modelId="{412FD617-F48A-485F-877C-B9386F0B0344}" type="pres">
      <dgm:prSet presAssocID="{88508739-35D8-4D6A-BE28-C2E79F750E17}" presName="parentText" presStyleLbl="node1" presStyleIdx="0" presStyleCnt="1">
        <dgm:presLayoutVars>
          <dgm:chMax val="0"/>
          <dgm:bulletEnabled val="1"/>
        </dgm:presLayoutVars>
      </dgm:prSet>
      <dgm:spPr/>
    </dgm:pt>
    <dgm:pt modelId="{A7B98C1A-2C65-4F7E-B6BF-9C05E8B135EB}" type="pres">
      <dgm:prSet presAssocID="{88508739-35D8-4D6A-BE28-C2E79F750E17}" presName="negativeSpace" presStyleCnt="0"/>
      <dgm:spPr/>
    </dgm:pt>
    <dgm:pt modelId="{626EAD3D-92ED-4EAB-944E-A55C0663DFB8}" type="pres">
      <dgm:prSet presAssocID="{88508739-35D8-4D6A-BE28-C2E79F750E17}" presName="childText" presStyleLbl="conFgAcc1" presStyleIdx="0" presStyleCnt="1">
        <dgm:presLayoutVars>
          <dgm:bulletEnabled val="1"/>
        </dgm:presLayoutVars>
      </dgm:prSet>
      <dgm:spPr/>
    </dgm:pt>
  </dgm:ptLst>
  <dgm:cxnLst>
    <dgm:cxn modelId="{B5270E0A-184A-4154-9288-E3348709987B}" type="presOf" srcId="{CDDF268A-E341-49E1-8BC0-646528793E2D}" destId="{626EAD3D-92ED-4EAB-944E-A55C0663DFB8}" srcOrd="0" destOrd="2" presId="urn:microsoft.com/office/officeart/2005/8/layout/list1"/>
    <dgm:cxn modelId="{322FC00A-9DEA-4F22-A263-DABFD86D6B01}" srcId="{496456CE-1734-45DE-A0CB-4C47FCFB78DB}" destId="{46FF19E9-7FDE-4B04-9471-F346942B5C6B}" srcOrd="0" destOrd="0" parTransId="{33231F6A-CB48-466D-A700-DED0FD231AA2}" sibTransId="{89784CD3-A269-4D5C-A8C2-580F0AD3B12A}"/>
    <dgm:cxn modelId="{C2BECB1B-C486-4744-9101-4908271439FE}" srcId="{496456CE-1734-45DE-A0CB-4C47FCFB78DB}" destId="{BF5BC042-731E-4135-8B7C-9EC516297705}" srcOrd="2" destOrd="0" parTransId="{98D1AAAA-D82C-42C3-B4E3-C451B25CAADD}" sibTransId="{D5DF5749-33B6-4B0B-B8C4-187A67971F51}"/>
    <dgm:cxn modelId="{F15CAA1D-7F2D-4382-9BEE-0B8E8F6BCFDD}" type="presOf" srcId="{46FF19E9-7FDE-4B04-9471-F346942B5C6B}" destId="{626EAD3D-92ED-4EAB-944E-A55C0663DFB8}" srcOrd="0" destOrd="1" presId="urn:microsoft.com/office/officeart/2005/8/layout/list1"/>
    <dgm:cxn modelId="{8766A435-9954-47FC-A5E9-0E53A751C99D}" type="presOf" srcId="{88508739-35D8-4D6A-BE28-C2E79F750E17}" destId="{3A593A37-BB2B-48F3-A0F9-090263F43F89}" srcOrd="0" destOrd="0" presId="urn:microsoft.com/office/officeart/2005/8/layout/list1"/>
    <dgm:cxn modelId="{393C3737-97F2-4700-AB62-7CEDC82FE477}" type="presOf" srcId="{496456CE-1734-45DE-A0CB-4C47FCFB78DB}" destId="{626EAD3D-92ED-4EAB-944E-A55C0663DFB8}" srcOrd="0" destOrd="0" presId="urn:microsoft.com/office/officeart/2005/8/layout/list1"/>
    <dgm:cxn modelId="{51594264-46F3-48D9-9D3C-16E477BE109F}" type="presOf" srcId="{2E72A6B0-8CF9-4B21-B76F-769AB807234C}" destId="{626EAD3D-92ED-4EAB-944E-A55C0663DFB8}" srcOrd="0" destOrd="4" presId="urn:microsoft.com/office/officeart/2005/8/layout/list1"/>
    <dgm:cxn modelId="{B8F66664-42CF-4943-928C-34BEC4894C05}" srcId="{88508739-35D8-4D6A-BE28-C2E79F750E17}" destId="{496456CE-1734-45DE-A0CB-4C47FCFB78DB}" srcOrd="0" destOrd="0" parTransId="{14D00A3C-F741-42B1-8150-15CFE8BC27DA}" sibTransId="{C0C52763-155D-4094-A257-E7127A3F22D8}"/>
    <dgm:cxn modelId="{B4C4EE6B-0D76-47BF-8D3A-C4C2608DE6BB}" srcId="{AB0D03FD-2E76-4963-A0DB-10A2D95EDA62}" destId="{88508739-35D8-4D6A-BE28-C2E79F750E17}" srcOrd="0" destOrd="0" parTransId="{53C5A252-500F-4E31-86F3-D364439EB4B1}" sibTransId="{00263030-FF31-4662-AE26-9074FC54F3DC}"/>
    <dgm:cxn modelId="{39D1044E-0EB4-4B51-AB6D-29DC451A014D}" type="presOf" srcId="{AB0D03FD-2E76-4963-A0DB-10A2D95EDA62}" destId="{E674ABC1-1BFD-4CB4-B73C-8A2A3180A4EE}" srcOrd="0" destOrd="0" presId="urn:microsoft.com/office/officeart/2005/8/layout/list1"/>
    <dgm:cxn modelId="{0186AF80-1C74-4A70-97AB-CC54C3394224}" type="presOf" srcId="{88508739-35D8-4D6A-BE28-C2E79F750E17}" destId="{412FD617-F48A-485F-877C-B9386F0B0344}" srcOrd="1" destOrd="0" presId="urn:microsoft.com/office/officeart/2005/8/layout/list1"/>
    <dgm:cxn modelId="{79F0C992-64D6-C94E-AFC3-1D2F8B498556}" type="presOf" srcId="{0D3947F8-7CEF-1F47-A786-ED56BEA58596}" destId="{626EAD3D-92ED-4EAB-944E-A55C0663DFB8}" srcOrd="0" destOrd="5" presId="urn:microsoft.com/office/officeart/2005/8/layout/list1"/>
    <dgm:cxn modelId="{DBC1DED7-73D6-4648-A4F9-0B40405850A0}" srcId="{496456CE-1734-45DE-A0CB-4C47FCFB78DB}" destId="{2E72A6B0-8CF9-4B21-B76F-769AB807234C}" srcOrd="3" destOrd="0" parTransId="{4B68DBCF-9E04-47D1-B366-87C23056A48E}" sibTransId="{F961DC3D-257E-4F4E-A32A-B2A52CE45BD5}"/>
    <dgm:cxn modelId="{653304EF-C681-2542-8635-0A871F62FF20}" srcId="{496456CE-1734-45DE-A0CB-4C47FCFB78DB}" destId="{0D3947F8-7CEF-1F47-A786-ED56BEA58596}" srcOrd="4" destOrd="0" parTransId="{2D94BF59-A96F-5644-94F8-CE525E64513E}" sibTransId="{C39CCB33-063D-BA4F-8BF9-E46958A80C7B}"/>
    <dgm:cxn modelId="{87F222FB-7D8E-42DC-9EA1-BC3411A58A59}" type="presOf" srcId="{BF5BC042-731E-4135-8B7C-9EC516297705}" destId="{626EAD3D-92ED-4EAB-944E-A55C0663DFB8}" srcOrd="0" destOrd="3" presId="urn:microsoft.com/office/officeart/2005/8/layout/list1"/>
    <dgm:cxn modelId="{843EB8FD-7CF2-47E7-B073-63D0956C19FC}" srcId="{496456CE-1734-45DE-A0CB-4C47FCFB78DB}" destId="{CDDF268A-E341-49E1-8BC0-646528793E2D}" srcOrd="1" destOrd="0" parTransId="{F757C8BD-A347-4FE0-9F1B-DCF2F3F5DEF3}" sibTransId="{4E856C3F-4AC5-4B63-805C-DA3EB7C47F01}"/>
    <dgm:cxn modelId="{CC2FFFAB-F26F-4318-ADBA-A6F553598F08}" type="presParOf" srcId="{E674ABC1-1BFD-4CB4-B73C-8A2A3180A4EE}" destId="{C7CE2944-87F8-40F7-95DC-ADEC35D7C4D4}" srcOrd="0" destOrd="0" presId="urn:microsoft.com/office/officeart/2005/8/layout/list1"/>
    <dgm:cxn modelId="{A54CE425-98DC-4B98-92E0-6C7D2AB57807}" type="presParOf" srcId="{C7CE2944-87F8-40F7-95DC-ADEC35D7C4D4}" destId="{3A593A37-BB2B-48F3-A0F9-090263F43F89}" srcOrd="0" destOrd="0" presId="urn:microsoft.com/office/officeart/2005/8/layout/list1"/>
    <dgm:cxn modelId="{2BC45528-8502-4592-B492-5514AA3813CB}" type="presParOf" srcId="{C7CE2944-87F8-40F7-95DC-ADEC35D7C4D4}" destId="{412FD617-F48A-485F-877C-B9386F0B0344}" srcOrd="1" destOrd="0" presId="urn:microsoft.com/office/officeart/2005/8/layout/list1"/>
    <dgm:cxn modelId="{BC137CC2-2EEB-462C-89B7-E95FF90709FB}" type="presParOf" srcId="{E674ABC1-1BFD-4CB4-B73C-8A2A3180A4EE}" destId="{A7B98C1A-2C65-4F7E-B6BF-9C05E8B135EB}" srcOrd="1" destOrd="0" presId="urn:microsoft.com/office/officeart/2005/8/layout/list1"/>
    <dgm:cxn modelId="{4444CE16-3692-4518-AC74-F0FE8ACA3815}" type="presParOf" srcId="{E674ABC1-1BFD-4CB4-B73C-8A2A3180A4EE}" destId="{626EAD3D-92ED-4EAB-944E-A55C0663DFB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C47EC8-5333-40B7-BEB0-F013D2A935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6503DE-4552-4EC0-A893-C208249A07EF}">
      <dgm:prSet/>
      <dgm:spPr/>
      <dgm:t>
        <a:bodyPr/>
        <a:lstStyle/>
        <a:p>
          <a:r>
            <a:rPr lang="en-US" b="1" dirty="0"/>
            <a:t>Economic Adjustment Assistance (EAA) Program</a:t>
          </a:r>
          <a:endParaRPr lang="en-US" dirty="0"/>
        </a:p>
      </dgm:t>
    </dgm:pt>
    <dgm:pt modelId="{FFF4F226-9D7D-4059-BBC3-6B765DE2DFDC}" type="parTrans" cxnId="{574A96D0-257C-4A22-8724-FCBDA0E280A3}">
      <dgm:prSet/>
      <dgm:spPr/>
      <dgm:t>
        <a:bodyPr/>
        <a:lstStyle/>
        <a:p>
          <a:endParaRPr lang="en-US"/>
        </a:p>
      </dgm:t>
    </dgm:pt>
    <dgm:pt modelId="{3D053755-6ED0-4D89-B18D-35F31AF243BE}" type="sibTrans" cxnId="{574A96D0-257C-4A22-8724-FCBDA0E280A3}">
      <dgm:prSet/>
      <dgm:spPr/>
      <dgm:t>
        <a:bodyPr/>
        <a:lstStyle/>
        <a:p>
          <a:endParaRPr lang="en-US"/>
        </a:p>
      </dgm:t>
    </dgm:pt>
    <dgm:pt modelId="{BE591F63-D83E-4DB8-B022-EEADFA94BAD8}">
      <dgm:prSet/>
      <dgm:spPr/>
      <dgm:t>
        <a:bodyPr/>
        <a:lstStyle/>
        <a:p>
          <a:pPr>
            <a:buFont typeface="Symbol" panose="05050102010706020507" pitchFamily="18" charset="2"/>
            <a:buChar char=""/>
          </a:pPr>
          <a:r>
            <a:rPr lang="en-US" dirty="0"/>
            <a:t>Funds technical, planning, and public works and infrastructure assistance</a:t>
          </a:r>
        </a:p>
      </dgm:t>
    </dgm:pt>
    <dgm:pt modelId="{47B2622D-5ADC-4D97-913E-E1DDA00C8A48}" type="parTrans" cxnId="{68EFB9DC-FDF6-4CED-BE83-E4D4201EF9E5}">
      <dgm:prSet/>
      <dgm:spPr/>
      <dgm:t>
        <a:bodyPr/>
        <a:lstStyle/>
        <a:p>
          <a:endParaRPr lang="en-US"/>
        </a:p>
      </dgm:t>
    </dgm:pt>
    <dgm:pt modelId="{ADCFD8D4-FC5D-46FB-999A-6ADC8CFFE82B}" type="sibTrans" cxnId="{68EFB9DC-FDF6-4CED-BE83-E4D4201EF9E5}">
      <dgm:prSet/>
      <dgm:spPr/>
      <dgm:t>
        <a:bodyPr/>
        <a:lstStyle/>
        <a:p>
          <a:endParaRPr lang="en-US"/>
        </a:p>
      </dgm:t>
    </dgm:pt>
    <dgm:pt modelId="{6F7E0A53-95E4-430B-96FB-6CC8D2A61337}">
      <dgm:prSet/>
      <dgm:spPr/>
      <dgm:t>
        <a:bodyPr/>
        <a:lstStyle/>
        <a:p>
          <a:pPr>
            <a:buFont typeface="Symbol" panose="05050102010706020507" pitchFamily="18" charset="2"/>
            <a:buChar char=""/>
          </a:pPr>
          <a:r>
            <a:rPr lang="en-US" dirty="0"/>
            <a:t>Regions experiencing adverse economic changes that occur suddenly or over time</a:t>
          </a:r>
        </a:p>
      </dgm:t>
    </dgm:pt>
    <dgm:pt modelId="{733FD69F-28DC-40FB-A88E-F1B64F4C836B}" type="parTrans" cxnId="{166BDB78-2F46-46A1-A692-601CFB8EA722}">
      <dgm:prSet/>
      <dgm:spPr/>
      <dgm:t>
        <a:bodyPr/>
        <a:lstStyle/>
        <a:p>
          <a:endParaRPr lang="en-US"/>
        </a:p>
      </dgm:t>
    </dgm:pt>
    <dgm:pt modelId="{4D4CE9B9-6FC3-4BE9-9946-1D8060B4B304}" type="sibTrans" cxnId="{166BDB78-2F46-46A1-A692-601CFB8EA722}">
      <dgm:prSet/>
      <dgm:spPr/>
      <dgm:t>
        <a:bodyPr/>
        <a:lstStyle/>
        <a:p>
          <a:endParaRPr lang="en-US"/>
        </a:p>
      </dgm:t>
    </dgm:pt>
    <dgm:pt modelId="{DC0FE8A7-9F52-754A-BF80-24543FD18137}">
      <dgm:prSet/>
      <dgm:spPr/>
      <dgm:t>
        <a:bodyPr/>
        <a:lstStyle/>
        <a:p>
          <a:pPr>
            <a:buFont typeface="Symbol" panose="05050102010706020507" pitchFamily="18" charset="2"/>
            <a:buChar char=""/>
          </a:pPr>
          <a:r>
            <a:rPr lang="en-US" dirty="0"/>
            <a:t>$1.5B in supplemental funding for the Economic Adjustment Assistance program </a:t>
          </a:r>
        </a:p>
      </dgm:t>
    </dgm:pt>
    <dgm:pt modelId="{A5792D7F-2E74-C94C-A86A-A7533557D9C4}" type="parTrans" cxnId="{0A4F0959-4C21-8041-9A26-5D23ED03BA97}">
      <dgm:prSet/>
      <dgm:spPr/>
      <dgm:t>
        <a:bodyPr/>
        <a:lstStyle/>
        <a:p>
          <a:endParaRPr lang="en-US"/>
        </a:p>
      </dgm:t>
    </dgm:pt>
    <dgm:pt modelId="{A9ABB3C1-0412-2747-B5D7-242928373095}" type="sibTrans" cxnId="{0A4F0959-4C21-8041-9A26-5D23ED03BA97}">
      <dgm:prSet/>
      <dgm:spPr/>
      <dgm:t>
        <a:bodyPr/>
        <a:lstStyle/>
        <a:p>
          <a:endParaRPr lang="en-US"/>
        </a:p>
      </dgm:t>
    </dgm:pt>
    <dgm:pt modelId="{6186BE4B-21E0-4525-A89A-2C067D46A197}" type="pres">
      <dgm:prSet presAssocID="{44C47EC8-5333-40B7-BEB0-F013D2A935D0}" presName="Name0" presStyleCnt="0">
        <dgm:presLayoutVars>
          <dgm:dir/>
          <dgm:animLvl val="lvl"/>
          <dgm:resizeHandles val="exact"/>
        </dgm:presLayoutVars>
      </dgm:prSet>
      <dgm:spPr/>
    </dgm:pt>
    <dgm:pt modelId="{E9032A12-4CBF-4E08-91CA-DEA60417C9D2}" type="pres">
      <dgm:prSet presAssocID="{276503DE-4552-4EC0-A893-C208249A07EF}" presName="composite" presStyleCnt="0"/>
      <dgm:spPr/>
    </dgm:pt>
    <dgm:pt modelId="{AF94EC17-361C-4EA8-AAF9-D3553FD060E2}" type="pres">
      <dgm:prSet presAssocID="{276503DE-4552-4EC0-A893-C208249A07EF}" presName="parTx" presStyleLbl="alignNode1" presStyleIdx="0" presStyleCnt="1" custLinFactNeighborX="-385" custLinFactNeighborY="499">
        <dgm:presLayoutVars>
          <dgm:chMax val="0"/>
          <dgm:chPref val="0"/>
          <dgm:bulletEnabled val="1"/>
        </dgm:presLayoutVars>
      </dgm:prSet>
      <dgm:spPr/>
    </dgm:pt>
    <dgm:pt modelId="{8033548C-EA9E-44C1-B125-6676E64B088C}" type="pres">
      <dgm:prSet presAssocID="{276503DE-4552-4EC0-A893-C208249A07EF}" presName="desTx" presStyleLbl="alignAccFollowNode1" presStyleIdx="0" presStyleCnt="1">
        <dgm:presLayoutVars>
          <dgm:bulletEnabled val="1"/>
        </dgm:presLayoutVars>
      </dgm:prSet>
      <dgm:spPr/>
    </dgm:pt>
  </dgm:ptLst>
  <dgm:cxnLst>
    <dgm:cxn modelId="{630C820D-C7A8-5E44-875A-23AB8287DC41}" type="presOf" srcId="{DC0FE8A7-9F52-754A-BF80-24543FD18137}" destId="{8033548C-EA9E-44C1-B125-6676E64B088C}" srcOrd="0" destOrd="0" presId="urn:microsoft.com/office/officeart/2005/8/layout/hList1"/>
    <dgm:cxn modelId="{166BDB78-2F46-46A1-A692-601CFB8EA722}" srcId="{276503DE-4552-4EC0-A893-C208249A07EF}" destId="{6F7E0A53-95E4-430B-96FB-6CC8D2A61337}" srcOrd="2" destOrd="0" parTransId="{733FD69F-28DC-40FB-A88E-F1B64F4C836B}" sibTransId="{4D4CE9B9-6FC3-4BE9-9946-1D8060B4B304}"/>
    <dgm:cxn modelId="{0A4F0959-4C21-8041-9A26-5D23ED03BA97}" srcId="{276503DE-4552-4EC0-A893-C208249A07EF}" destId="{DC0FE8A7-9F52-754A-BF80-24543FD18137}" srcOrd="0" destOrd="0" parTransId="{A5792D7F-2E74-C94C-A86A-A7533557D9C4}" sibTransId="{A9ABB3C1-0412-2747-B5D7-242928373095}"/>
    <dgm:cxn modelId="{CDFB00A4-61CA-47C7-A83F-013FA51C4CB9}" type="presOf" srcId="{44C47EC8-5333-40B7-BEB0-F013D2A935D0}" destId="{6186BE4B-21E0-4525-A89A-2C067D46A197}" srcOrd="0" destOrd="0" presId="urn:microsoft.com/office/officeart/2005/8/layout/hList1"/>
    <dgm:cxn modelId="{CCCA45B2-06AE-4162-887B-95CF29D60F4A}" type="presOf" srcId="{BE591F63-D83E-4DB8-B022-EEADFA94BAD8}" destId="{8033548C-EA9E-44C1-B125-6676E64B088C}" srcOrd="0" destOrd="1" presId="urn:microsoft.com/office/officeart/2005/8/layout/hList1"/>
    <dgm:cxn modelId="{574A96D0-257C-4A22-8724-FCBDA0E280A3}" srcId="{44C47EC8-5333-40B7-BEB0-F013D2A935D0}" destId="{276503DE-4552-4EC0-A893-C208249A07EF}" srcOrd="0" destOrd="0" parTransId="{FFF4F226-9D7D-4059-BBC3-6B765DE2DFDC}" sibTransId="{3D053755-6ED0-4D89-B18D-35F31AF243BE}"/>
    <dgm:cxn modelId="{68EFB9DC-FDF6-4CED-BE83-E4D4201EF9E5}" srcId="{276503DE-4552-4EC0-A893-C208249A07EF}" destId="{BE591F63-D83E-4DB8-B022-EEADFA94BAD8}" srcOrd="1" destOrd="0" parTransId="{47B2622D-5ADC-4D97-913E-E1DDA00C8A48}" sibTransId="{ADCFD8D4-FC5D-46FB-999A-6ADC8CFFE82B}"/>
    <dgm:cxn modelId="{4C6EF4DC-C2A8-4C4F-A739-55C5623E4B6B}" type="presOf" srcId="{276503DE-4552-4EC0-A893-C208249A07EF}" destId="{AF94EC17-361C-4EA8-AAF9-D3553FD060E2}" srcOrd="0" destOrd="0" presId="urn:microsoft.com/office/officeart/2005/8/layout/hList1"/>
    <dgm:cxn modelId="{33DA08F8-95AF-47FF-98BE-20D56173DBCA}" type="presOf" srcId="{6F7E0A53-95E4-430B-96FB-6CC8D2A61337}" destId="{8033548C-EA9E-44C1-B125-6676E64B088C}" srcOrd="0" destOrd="2" presId="urn:microsoft.com/office/officeart/2005/8/layout/hList1"/>
    <dgm:cxn modelId="{C0DD3C5E-2C71-456A-BF67-F810A4D37621}" type="presParOf" srcId="{6186BE4B-21E0-4525-A89A-2C067D46A197}" destId="{E9032A12-4CBF-4E08-91CA-DEA60417C9D2}" srcOrd="0" destOrd="0" presId="urn:microsoft.com/office/officeart/2005/8/layout/hList1"/>
    <dgm:cxn modelId="{E31E78F0-595D-43B0-8175-A2C9520FC5A3}" type="presParOf" srcId="{E9032A12-4CBF-4E08-91CA-DEA60417C9D2}" destId="{AF94EC17-361C-4EA8-AAF9-D3553FD060E2}" srcOrd="0" destOrd="0" presId="urn:microsoft.com/office/officeart/2005/8/layout/hList1"/>
    <dgm:cxn modelId="{3457E79D-FEFF-4E1C-BBB3-D3755EBA75C7}" type="presParOf" srcId="{E9032A12-4CBF-4E08-91CA-DEA60417C9D2}" destId="{8033548C-EA9E-44C1-B125-6676E64B08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B8B9A7-7DD2-4F0F-A2DD-F4ED158376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EE68832-C413-4FD0-9BE7-72E7B4062422}">
      <dgm:prSet/>
      <dgm:spPr/>
      <dgm:t>
        <a:bodyPr/>
        <a:lstStyle/>
        <a:p>
          <a:r>
            <a:rPr lang="en-US" b="1"/>
            <a:t>EAA Strategy Grants</a:t>
          </a:r>
          <a:endParaRPr lang="en-US"/>
        </a:p>
      </dgm:t>
    </dgm:pt>
    <dgm:pt modelId="{46464ECA-CB5C-47EC-862F-338F7C40008E}" type="parTrans" cxnId="{9650C393-C346-43FB-99EF-159AA95A2A43}">
      <dgm:prSet/>
      <dgm:spPr/>
      <dgm:t>
        <a:bodyPr/>
        <a:lstStyle/>
        <a:p>
          <a:endParaRPr lang="en-US"/>
        </a:p>
      </dgm:t>
    </dgm:pt>
    <dgm:pt modelId="{A43E1C4A-AC3A-4EA0-9CEB-0E9A17F2EE67}" type="sibTrans" cxnId="{9650C393-C346-43FB-99EF-159AA95A2A43}">
      <dgm:prSet/>
      <dgm:spPr/>
      <dgm:t>
        <a:bodyPr/>
        <a:lstStyle/>
        <a:p>
          <a:endParaRPr lang="en-US"/>
        </a:p>
      </dgm:t>
    </dgm:pt>
    <dgm:pt modelId="{6260B879-5579-4A75-B65F-BD5CA9E04BD8}">
      <dgm:prSet/>
      <dgm:spPr/>
      <dgm:t>
        <a:bodyPr/>
        <a:lstStyle/>
        <a:p>
          <a:pPr>
            <a:buFont typeface="Symbol" panose="05050102010706020507" pitchFamily="18" charset="2"/>
            <a:buChar char=""/>
          </a:pPr>
          <a:r>
            <a:rPr lang="en-US"/>
            <a:t>Development, updating or refinement of a Comprehensive Economic Development Strategy (CEDS)</a:t>
          </a:r>
        </a:p>
      </dgm:t>
    </dgm:pt>
    <dgm:pt modelId="{46B187BB-CE5E-48D0-AEA9-8335F6CCD183}" type="parTrans" cxnId="{A83CC094-ABB6-4266-9929-7F4A2B7B643D}">
      <dgm:prSet/>
      <dgm:spPr/>
      <dgm:t>
        <a:bodyPr/>
        <a:lstStyle/>
        <a:p>
          <a:endParaRPr lang="en-US"/>
        </a:p>
      </dgm:t>
    </dgm:pt>
    <dgm:pt modelId="{12BDFE99-CB9C-49B6-953D-FF395B5A9CF6}" type="sibTrans" cxnId="{A83CC094-ABB6-4266-9929-7F4A2B7B643D}">
      <dgm:prSet/>
      <dgm:spPr/>
      <dgm:t>
        <a:bodyPr/>
        <a:lstStyle/>
        <a:p>
          <a:endParaRPr lang="en-US"/>
        </a:p>
      </dgm:t>
    </dgm:pt>
    <dgm:pt modelId="{1482CF85-B527-4AD7-9126-414782E97B67}">
      <dgm:prSet/>
      <dgm:spPr/>
      <dgm:t>
        <a:bodyPr/>
        <a:lstStyle/>
        <a:p>
          <a:pPr>
            <a:buFont typeface="Symbol" panose="05050102010706020507" pitchFamily="18" charset="2"/>
            <a:buChar char=""/>
          </a:pPr>
          <a:r>
            <a:rPr lang="en-US"/>
            <a:t>CEDS is a prerequisite for qualifying for EDA funds for projects</a:t>
          </a:r>
        </a:p>
      </dgm:t>
    </dgm:pt>
    <dgm:pt modelId="{114FE0C5-2CAB-49D5-862A-714DBFBE2A3A}" type="parTrans" cxnId="{CBB90650-9E88-4F65-8FBE-7E3620948942}">
      <dgm:prSet/>
      <dgm:spPr/>
      <dgm:t>
        <a:bodyPr/>
        <a:lstStyle/>
        <a:p>
          <a:endParaRPr lang="en-US"/>
        </a:p>
      </dgm:t>
    </dgm:pt>
    <dgm:pt modelId="{D21D8D75-A995-4001-8212-C12B508A01F2}" type="sibTrans" cxnId="{CBB90650-9E88-4F65-8FBE-7E3620948942}">
      <dgm:prSet/>
      <dgm:spPr/>
      <dgm:t>
        <a:bodyPr/>
        <a:lstStyle/>
        <a:p>
          <a:endParaRPr lang="en-US"/>
        </a:p>
      </dgm:t>
    </dgm:pt>
    <dgm:pt modelId="{7157EFBA-503A-4A32-9539-55E7F318E69D}">
      <dgm:prSet/>
      <dgm:spPr/>
      <dgm:t>
        <a:bodyPr/>
        <a:lstStyle/>
        <a:p>
          <a:pPr>
            <a:buFont typeface="Symbol" panose="05050102010706020507" pitchFamily="18" charset="2"/>
            <a:buChar char=""/>
          </a:pPr>
          <a:r>
            <a:rPr lang="en-US"/>
            <a:t>COVID 19 may require a CEDS update</a:t>
          </a:r>
        </a:p>
      </dgm:t>
    </dgm:pt>
    <dgm:pt modelId="{FA6CFCB2-430F-49C7-934E-B48E068C7923}" type="parTrans" cxnId="{C7920C1B-D14F-467D-A685-70F842AA1F74}">
      <dgm:prSet/>
      <dgm:spPr/>
      <dgm:t>
        <a:bodyPr/>
        <a:lstStyle/>
        <a:p>
          <a:endParaRPr lang="en-US"/>
        </a:p>
      </dgm:t>
    </dgm:pt>
    <dgm:pt modelId="{8A9CF37F-C09F-41E9-9017-177663FCE40F}" type="sibTrans" cxnId="{C7920C1B-D14F-467D-A685-70F842AA1F74}">
      <dgm:prSet/>
      <dgm:spPr/>
      <dgm:t>
        <a:bodyPr/>
        <a:lstStyle/>
        <a:p>
          <a:endParaRPr lang="en-US"/>
        </a:p>
      </dgm:t>
    </dgm:pt>
    <dgm:pt modelId="{058CD8D0-2CEB-4003-A2AB-319DDB6FE4CB}">
      <dgm:prSet/>
      <dgm:spPr/>
      <dgm:t>
        <a:bodyPr/>
        <a:lstStyle/>
        <a:p>
          <a:pPr>
            <a:buFont typeface="Symbol" panose="05050102010706020507" pitchFamily="18" charset="2"/>
            <a:buChar char=""/>
          </a:pPr>
          <a:r>
            <a:rPr lang="en-US" dirty="0"/>
            <a:t>COVID 19 may permit a CEDS creation to craft a disaster recovery strategy</a:t>
          </a:r>
        </a:p>
      </dgm:t>
    </dgm:pt>
    <dgm:pt modelId="{8F52259D-730E-4685-B2E4-3D600FDA1AB1}" type="parTrans" cxnId="{9BA590D3-E57F-4363-80D4-243AAA0D2B83}">
      <dgm:prSet/>
      <dgm:spPr/>
      <dgm:t>
        <a:bodyPr/>
        <a:lstStyle/>
        <a:p>
          <a:endParaRPr lang="en-US"/>
        </a:p>
      </dgm:t>
    </dgm:pt>
    <dgm:pt modelId="{A85AAA67-737F-44A1-833D-5FE91E70F0DC}" type="sibTrans" cxnId="{9BA590D3-E57F-4363-80D4-243AAA0D2B83}">
      <dgm:prSet/>
      <dgm:spPr/>
      <dgm:t>
        <a:bodyPr/>
        <a:lstStyle/>
        <a:p>
          <a:endParaRPr lang="en-US"/>
        </a:p>
      </dgm:t>
    </dgm:pt>
    <dgm:pt modelId="{BBA5F76A-3719-4962-A7CD-51D75B5DE3A6}" type="pres">
      <dgm:prSet presAssocID="{03B8B9A7-7DD2-4F0F-A2DD-F4ED158376DB}" presName="Name0" presStyleCnt="0">
        <dgm:presLayoutVars>
          <dgm:dir/>
          <dgm:animLvl val="lvl"/>
          <dgm:resizeHandles val="exact"/>
        </dgm:presLayoutVars>
      </dgm:prSet>
      <dgm:spPr/>
    </dgm:pt>
    <dgm:pt modelId="{7F9F59E6-0687-4493-9BF2-FF5C5E6D74CF}" type="pres">
      <dgm:prSet presAssocID="{FEE68832-C413-4FD0-9BE7-72E7B4062422}" presName="composite" presStyleCnt="0"/>
      <dgm:spPr/>
    </dgm:pt>
    <dgm:pt modelId="{AAA7ACFF-4316-42D1-8E5B-9988D2F6A299}" type="pres">
      <dgm:prSet presAssocID="{FEE68832-C413-4FD0-9BE7-72E7B4062422}" presName="parTx" presStyleLbl="alignNode1" presStyleIdx="0" presStyleCnt="1">
        <dgm:presLayoutVars>
          <dgm:chMax val="0"/>
          <dgm:chPref val="0"/>
          <dgm:bulletEnabled val="1"/>
        </dgm:presLayoutVars>
      </dgm:prSet>
      <dgm:spPr/>
    </dgm:pt>
    <dgm:pt modelId="{3EA2D454-D50D-42F2-92A4-9F8728ED724C}" type="pres">
      <dgm:prSet presAssocID="{FEE68832-C413-4FD0-9BE7-72E7B4062422}" presName="desTx" presStyleLbl="alignAccFollowNode1" presStyleIdx="0" presStyleCnt="1">
        <dgm:presLayoutVars>
          <dgm:bulletEnabled val="1"/>
        </dgm:presLayoutVars>
      </dgm:prSet>
      <dgm:spPr/>
    </dgm:pt>
  </dgm:ptLst>
  <dgm:cxnLst>
    <dgm:cxn modelId="{17425414-982E-45DA-A696-89CFF5ECE099}" type="presOf" srcId="{058CD8D0-2CEB-4003-A2AB-319DDB6FE4CB}" destId="{3EA2D454-D50D-42F2-92A4-9F8728ED724C}" srcOrd="0" destOrd="3" presId="urn:microsoft.com/office/officeart/2005/8/layout/hList1"/>
    <dgm:cxn modelId="{C7920C1B-D14F-467D-A685-70F842AA1F74}" srcId="{FEE68832-C413-4FD0-9BE7-72E7B4062422}" destId="{7157EFBA-503A-4A32-9539-55E7F318E69D}" srcOrd="2" destOrd="0" parTransId="{FA6CFCB2-430F-49C7-934E-B48E068C7923}" sibTransId="{8A9CF37F-C09F-41E9-9017-177663FCE40F}"/>
    <dgm:cxn modelId="{1B6D254E-C8BD-4F00-9C2D-BA049117D094}" type="presOf" srcId="{03B8B9A7-7DD2-4F0F-A2DD-F4ED158376DB}" destId="{BBA5F76A-3719-4962-A7CD-51D75B5DE3A6}" srcOrd="0" destOrd="0" presId="urn:microsoft.com/office/officeart/2005/8/layout/hList1"/>
    <dgm:cxn modelId="{CBB90650-9E88-4F65-8FBE-7E3620948942}" srcId="{FEE68832-C413-4FD0-9BE7-72E7B4062422}" destId="{1482CF85-B527-4AD7-9126-414782E97B67}" srcOrd="1" destOrd="0" parTransId="{114FE0C5-2CAB-49D5-862A-714DBFBE2A3A}" sibTransId="{D21D8D75-A995-4001-8212-C12B508A01F2}"/>
    <dgm:cxn modelId="{62BF0982-5F6A-43E1-904E-AD9A2FD0D94E}" type="presOf" srcId="{1482CF85-B527-4AD7-9126-414782E97B67}" destId="{3EA2D454-D50D-42F2-92A4-9F8728ED724C}" srcOrd="0" destOrd="1" presId="urn:microsoft.com/office/officeart/2005/8/layout/hList1"/>
    <dgm:cxn modelId="{9650C393-C346-43FB-99EF-159AA95A2A43}" srcId="{03B8B9A7-7DD2-4F0F-A2DD-F4ED158376DB}" destId="{FEE68832-C413-4FD0-9BE7-72E7B4062422}" srcOrd="0" destOrd="0" parTransId="{46464ECA-CB5C-47EC-862F-338F7C40008E}" sibTransId="{A43E1C4A-AC3A-4EA0-9CEB-0E9A17F2EE67}"/>
    <dgm:cxn modelId="{A83CC094-ABB6-4266-9929-7F4A2B7B643D}" srcId="{FEE68832-C413-4FD0-9BE7-72E7B4062422}" destId="{6260B879-5579-4A75-B65F-BD5CA9E04BD8}" srcOrd="0" destOrd="0" parTransId="{46B187BB-CE5E-48D0-AEA9-8335F6CCD183}" sibTransId="{12BDFE99-CB9C-49B6-953D-FF395B5A9CF6}"/>
    <dgm:cxn modelId="{64FCA29E-84DA-4994-A4DA-6077103CCE56}" type="presOf" srcId="{7157EFBA-503A-4A32-9539-55E7F318E69D}" destId="{3EA2D454-D50D-42F2-92A4-9F8728ED724C}" srcOrd="0" destOrd="2" presId="urn:microsoft.com/office/officeart/2005/8/layout/hList1"/>
    <dgm:cxn modelId="{A867F2B2-2E2A-4CCD-A9C8-8EB2719D9B10}" type="presOf" srcId="{6260B879-5579-4A75-B65F-BD5CA9E04BD8}" destId="{3EA2D454-D50D-42F2-92A4-9F8728ED724C}" srcOrd="0" destOrd="0" presId="urn:microsoft.com/office/officeart/2005/8/layout/hList1"/>
    <dgm:cxn modelId="{9BA590D3-E57F-4363-80D4-243AAA0D2B83}" srcId="{FEE68832-C413-4FD0-9BE7-72E7B4062422}" destId="{058CD8D0-2CEB-4003-A2AB-319DDB6FE4CB}" srcOrd="3" destOrd="0" parTransId="{8F52259D-730E-4685-B2E4-3D600FDA1AB1}" sibTransId="{A85AAA67-737F-44A1-833D-5FE91E70F0DC}"/>
    <dgm:cxn modelId="{686795DE-9792-4FB5-BABD-EB2589082EE1}" type="presOf" srcId="{FEE68832-C413-4FD0-9BE7-72E7B4062422}" destId="{AAA7ACFF-4316-42D1-8E5B-9988D2F6A299}" srcOrd="0" destOrd="0" presId="urn:microsoft.com/office/officeart/2005/8/layout/hList1"/>
    <dgm:cxn modelId="{F6E0C311-145C-4C9F-ADD4-9DCA1A7225E8}" type="presParOf" srcId="{BBA5F76A-3719-4962-A7CD-51D75B5DE3A6}" destId="{7F9F59E6-0687-4493-9BF2-FF5C5E6D74CF}" srcOrd="0" destOrd="0" presId="urn:microsoft.com/office/officeart/2005/8/layout/hList1"/>
    <dgm:cxn modelId="{BC598A82-9F61-4FBD-A09B-07DCBE0C42C1}" type="presParOf" srcId="{7F9F59E6-0687-4493-9BF2-FF5C5E6D74CF}" destId="{AAA7ACFF-4316-42D1-8E5B-9988D2F6A299}" srcOrd="0" destOrd="0" presId="urn:microsoft.com/office/officeart/2005/8/layout/hList1"/>
    <dgm:cxn modelId="{B266474C-0CCD-488C-8316-232A5F04199B}" type="presParOf" srcId="{7F9F59E6-0687-4493-9BF2-FF5C5E6D74CF}" destId="{3EA2D454-D50D-42F2-92A4-9F8728ED72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EAA Implementation Grants</a:t>
          </a:r>
          <a:endParaRPr lang="en-US" dirty="0"/>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a:t>Execution of CEDS strategy</a:t>
          </a:r>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0BD75514-2908-43D3-9E0E-6CD1AADC32DD}">
      <dgm:prSet/>
      <dgm:spPr/>
      <dgm:t>
        <a:bodyPr/>
        <a:lstStyle/>
        <a:p>
          <a:pPr>
            <a:buFont typeface="Courier New" panose="02070309020205020404" pitchFamily="49" charset="0"/>
            <a:buChar char="o"/>
          </a:pPr>
          <a:r>
            <a:rPr lang="en-US"/>
            <a:t>Infrastructure improvements</a:t>
          </a:r>
        </a:p>
      </dgm:t>
    </dgm:pt>
    <dgm:pt modelId="{64D887C6-2482-478D-A26A-96EA2C6F2BD2}" type="parTrans" cxnId="{889F70B9-360A-432B-A571-66AEE620BBD8}">
      <dgm:prSet/>
      <dgm:spPr/>
      <dgm:t>
        <a:bodyPr/>
        <a:lstStyle/>
        <a:p>
          <a:endParaRPr lang="en-US"/>
        </a:p>
      </dgm:t>
    </dgm:pt>
    <dgm:pt modelId="{842E4953-7FB6-4BEE-AD40-2C0D343DD084}" type="sibTrans" cxnId="{889F70B9-360A-432B-A571-66AEE620BBD8}">
      <dgm:prSet/>
      <dgm:spPr/>
      <dgm:t>
        <a:bodyPr/>
        <a:lstStyle/>
        <a:p>
          <a:endParaRPr lang="en-US"/>
        </a:p>
      </dgm:t>
    </dgm:pt>
    <dgm:pt modelId="{BB5C9B86-47A4-4768-930E-A303DDCAF015}">
      <dgm:prSet/>
      <dgm:spPr/>
      <dgm:t>
        <a:bodyPr/>
        <a:lstStyle/>
        <a:p>
          <a:pPr>
            <a:buFont typeface="Courier New" panose="02070309020205020404" pitchFamily="49" charset="0"/>
            <a:buChar char="o"/>
          </a:pPr>
          <a:r>
            <a:rPr lang="en-US"/>
            <a:t>Site acquisition</a:t>
          </a:r>
        </a:p>
      </dgm:t>
    </dgm:pt>
    <dgm:pt modelId="{D3AB5359-CC7A-4D60-8C91-A86A017CC5AF}" type="parTrans" cxnId="{57055CBF-F3D4-44BC-9FE4-EE6090C14552}">
      <dgm:prSet/>
      <dgm:spPr/>
      <dgm:t>
        <a:bodyPr/>
        <a:lstStyle/>
        <a:p>
          <a:endParaRPr lang="en-US"/>
        </a:p>
      </dgm:t>
    </dgm:pt>
    <dgm:pt modelId="{16CC65B6-3272-42CA-B536-0B3C6860290A}" type="sibTrans" cxnId="{57055CBF-F3D4-44BC-9FE4-EE6090C14552}">
      <dgm:prSet/>
      <dgm:spPr/>
      <dgm:t>
        <a:bodyPr/>
        <a:lstStyle/>
        <a:p>
          <a:endParaRPr lang="en-US"/>
        </a:p>
      </dgm:t>
    </dgm:pt>
    <dgm:pt modelId="{E1807BBB-5E28-4D3C-91D3-32F871342A48}">
      <dgm:prSet/>
      <dgm:spPr/>
      <dgm:t>
        <a:bodyPr/>
        <a:lstStyle/>
        <a:p>
          <a:pPr>
            <a:buFont typeface="Courier New" panose="02070309020205020404" pitchFamily="49" charset="0"/>
            <a:buChar char="o"/>
          </a:pPr>
          <a:r>
            <a:rPr lang="en-US"/>
            <a:t>Site preparation</a:t>
          </a:r>
        </a:p>
      </dgm:t>
    </dgm:pt>
    <dgm:pt modelId="{9FA2B037-E74B-485E-9FF8-CF8901376F5B}" type="parTrans" cxnId="{0602F396-FB0E-4613-8BD9-F294E61CCC35}">
      <dgm:prSet/>
      <dgm:spPr/>
      <dgm:t>
        <a:bodyPr/>
        <a:lstStyle/>
        <a:p>
          <a:endParaRPr lang="en-US"/>
        </a:p>
      </dgm:t>
    </dgm:pt>
    <dgm:pt modelId="{C7C27E98-23F7-447A-920E-FCE33FE24537}" type="sibTrans" cxnId="{0602F396-FB0E-4613-8BD9-F294E61CCC35}">
      <dgm:prSet/>
      <dgm:spPr/>
      <dgm:t>
        <a:bodyPr/>
        <a:lstStyle/>
        <a:p>
          <a:endParaRPr lang="en-US"/>
        </a:p>
      </dgm:t>
    </dgm:pt>
    <dgm:pt modelId="{F5FFDDC1-7C75-4C7E-879D-40540FE26AF8}">
      <dgm:prSet/>
      <dgm:spPr/>
      <dgm:t>
        <a:bodyPr/>
        <a:lstStyle/>
        <a:p>
          <a:pPr>
            <a:buFont typeface="Courier New" panose="02070309020205020404" pitchFamily="49" charset="0"/>
            <a:buChar char="o"/>
          </a:pPr>
          <a:r>
            <a:rPr lang="en-US"/>
            <a:t>Construction</a:t>
          </a:r>
        </a:p>
      </dgm:t>
    </dgm:pt>
    <dgm:pt modelId="{C4C09244-5DD2-4978-B4CD-BF26FF6FBC65}" type="parTrans" cxnId="{C7FFE6F9-C23F-4F3F-9068-33FD4D2B6F2A}">
      <dgm:prSet/>
      <dgm:spPr/>
      <dgm:t>
        <a:bodyPr/>
        <a:lstStyle/>
        <a:p>
          <a:endParaRPr lang="en-US"/>
        </a:p>
      </dgm:t>
    </dgm:pt>
    <dgm:pt modelId="{8E22BA4A-272E-46D7-B7BA-EEED4AB2EFD7}" type="sibTrans" cxnId="{C7FFE6F9-C23F-4F3F-9068-33FD4D2B6F2A}">
      <dgm:prSet/>
      <dgm:spPr/>
      <dgm:t>
        <a:bodyPr/>
        <a:lstStyle/>
        <a:p>
          <a:endParaRPr lang="en-US"/>
        </a:p>
      </dgm:t>
    </dgm:pt>
    <dgm:pt modelId="{9A3B8F0B-44C3-4344-B6B5-B431CC3C475F}">
      <dgm:prSet/>
      <dgm:spPr/>
      <dgm:t>
        <a:bodyPr/>
        <a:lstStyle/>
        <a:p>
          <a:pPr>
            <a:buFont typeface="Courier New" panose="02070309020205020404" pitchFamily="49" charset="0"/>
            <a:buChar char="o"/>
          </a:pPr>
          <a:r>
            <a:rPr lang="en-US"/>
            <a:t>Rehabilitation </a:t>
          </a:r>
        </a:p>
      </dgm:t>
    </dgm:pt>
    <dgm:pt modelId="{2A57B7A0-15E3-4616-B41B-8002C64E510F}" type="parTrans" cxnId="{F97A849C-F740-4D8F-A18D-B5894ABDD84A}">
      <dgm:prSet/>
      <dgm:spPr/>
      <dgm:t>
        <a:bodyPr/>
        <a:lstStyle/>
        <a:p>
          <a:endParaRPr lang="en-US"/>
        </a:p>
      </dgm:t>
    </dgm:pt>
    <dgm:pt modelId="{1F8F7CB8-BFF7-44DC-8E95-BA03602E4B42}" type="sibTrans" cxnId="{F97A849C-F740-4D8F-A18D-B5894ABDD84A}">
      <dgm:prSet/>
      <dgm:spPr/>
      <dgm:t>
        <a:bodyPr/>
        <a:lstStyle/>
        <a:p>
          <a:endParaRPr lang="en-US"/>
        </a:p>
      </dgm:t>
    </dgm:pt>
    <dgm:pt modelId="{01D1EF96-41C2-4F0B-965E-E415B89E08E0}">
      <dgm:prSet/>
      <dgm:spPr/>
      <dgm:t>
        <a:bodyPr/>
        <a:lstStyle/>
        <a:p>
          <a:pPr>
            <a:buFont typeface="Courier New" panose="02070309020205020404" pitchFamily="49" charset="0"/>
            <a:buChar char="o"/>
          </a:pPr>
          <a:r>
            <a:rPr lang="en-US"/>
            <a:t>Equipping of facilities</a:t>
          </a:r>
        </a:p>
      </dgm:t>
    </dgm:pt>
    <dgm:pt modelId="{9085211C-4F3E-43ED-A6E3-2FC734431174}" type="parTrans" cxnId="{BCD5B3A8-4803-4E2A-A3E7-77B9B6CBEE3E}">
      <dgm:prSet/>
      <dgm:spPr/>
      <dgm:t>
        <a:bodyPr/>
        <a:lstStyle/>
        <a:p>
          <a:endParaRPr lang="en-US"/>
        </a:p>
      </dgm:t>
    </dgm:pt>
    <dgm:pt modelId="{7FEEF999-A89B-40C2-BB9F-BD5BF1F0AD1A}" type="sibTrans" cxnId="{BCD5B3A8-4803-4E2A-A3E7-77B9B6CBEE3E}">
      <dgm:prSet/>
      <dgm:spPr/>
      <dgm:t>
        <a:bodyPr/>
        <a:lstStyle/>
        <a:p>
          <a:endParaRPr lang="en-US"/>
        </a:p>
      </dgm:t>
    </dgm:pt>
    <dgm:pt modelId="{1362A1F7-2204-4D6E-9A78-7858A40218EF}">
      <dgm:prSet/>
      <dgm:spPr/>
      <dgm:t>
        <a:bodyPr/>
        <a:lstStyle/>
        <a:p>
          <a:r>
            <a:rPr lang="en-US" b="1" dirty="0"/>
            <a:t>EAA Implementation Grants</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dirty="0"/>
            <a:t>Market and environmental studies</a:t>
          </a:r>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98136B84-CEF8-42FE-9A5F-206AE00D16B4}">
      <dgm:prSet/>
      <dgm:spPr/>
      <dgm:t>
        <a:bodyPr/>
        <a:lstStyle/>
        <a:p>
          <a:pPr>
            <a:buFont typeface="Symbol" panose="05050102010706020507" pitchFamily="18" charset="2"/>
            <a:buChar char=""/>
          </a:pPr>
          <a:r>
            <a:rPr lang="en-US" dirty="0"/>
            <a:t>Planning or construction grants</a:t>
          </a:r>
        </a:p>
      </dgm:t>
    </dgm:pt>
    <dgm:pt modelId="{8B582552-CD30-4C7B-A79B-26F9EF0008FF}" type="parTrans" cxnId="{6ECDC561-8F3F-4CF9-812B-320E1B05F264}">
      <dgm:prSet/>
      <dgm:spPr/>
      <dgm:t>
        <a:bodyPr/>
        <a:lstStyle/>
        <a:p>
          <a:endParaRPr lang="en-US"/>
        </a:p>
      </dgm:t>
    </dgm:pt>
    <dgm:pt modelId="{F3F873CA-0464-498D-AA1C-7750C235C775}" type="sibTrans" cxnId="{6ECDC561-8F3F-4CF9-812B-320E1B05F264}">
      <dgm:prSet/>
      <dgm:spPr/>
      <dgm:t>
        <a:bodyPr/>
        <a:lstStyle/>
        <a:p>
          <a:endParaRPr lang="en-US"/>
        </a:p>
      </dgm:t>
    </dgm:pt>
    <dgm:pt modelId="{2925115D-E801-4A0D-BB90-E3B2273445C7}">
      <dgm:prSet/>
      <dgm:spPr/>
      <dgm:t>
        <a:bodyPr/>
        <a:lstStyle/>
        <a:p>
          <a:pPr>
            <a:buFont typeface="Symbol" panose="05050102010706020507" pitchFamily="18" charset="2"/>
            <a:buChar char=""/>
          </a:pPr>
          <a:r>
            <a:rPr lang="en-US" dirty="0"/>
            <a:t>Seed or replenish revolving loan funds </a:t>
          </a:r>
        </a:p>
      </dgm:t>
    </dgm:pt>
    <dgm:pt modelId="{3EA0795B-6929-4A8A-BA04-46D0A22D9B91}" type="parTrans" cxnId="{FC297D31-1ACB-4169-8ED1-AA4E0EC3E178}">
      <dgm:prSet/>
      <dgm:spPr/>
      <dgm:t>
        <a:bodyPr/>
        <a:lstStyle/>
        <a:p>
          <a:endParaRPr lang="en-US"/>
        </a:p>
      </dgm:t>
    </dgm:pt>
    <dgm:pt modelId="{C3ED8A0E-E245-4E9B-9C14-AA65B88CC366}" type="sibTrans" cxnId="{FC297D31-1ACB-4169-8ED1-AA4E0EC3E178}">
      <dgm:prSet/>
      <dgm:spPr/>
      <dgm:t>
        <a:bodyPr/>
        <a:lstStyle/>
        <a:p>
          <a:endParaRPr lang="en-US"/>
        </a:p>
      </dgm:t>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565A0B09-6E6A-4F3A-9D25-35C811206F0F}" type="presOf" srcId="{F5FFDDC1-7C75-4C7E-879D-40540FE26AF8}" destId="{80B7530C-BFAB-4199-9C28-F5E78240E4D5}" srcOrd="0" destOrd="4" presId="urn:microsoft.com/office/officeart/2005/8/layout/hList1"/>
    <dgm:cxn modelId="{87EB0A17-33C1-43B6-8DAF-657E87546057}" type="presOf" srcId="{98136B84-CEF8-42FE-9A5F-206AE00D16B4}" destId="{E3DF4B52-E1B1-4B74-B2DB-E91BE96D716F}" srcOrd="0" destOrd="1" presId="urn:microsoft.com/office/officeart/2005/8/layout/hList1"/>
    <dgm:cxn modelId="{932FD528-1650-46C7-9A37-BAB513D72E6B}" srcId="{1362A1F7-2204-4D6E-9A78-7858A40218EF}" destId="{2C8B7DEF-FD6C-4D46-9E0A-64C2F0BBE175}" srcOrd="0" destOrd="0" parTransId="{8A669F63-4CF2-4AD6-A3F1-5A925CFBBE75}" sibTransId="{644D6EC8-12EC-4421-B810-1C4F21FB4C1C}"/>
    <dgm:cxn modelId="{FC297D31-1ACB-4169-8ED1-AA4E0EC3E178}" srcId="{1362A1F7-2204-4D6E-9A78-7858A40218EF}" destId="{2925115D-E801-4A0D-BB90-E3B2273445C7}" srcOrd="2" destOrd="0" parTransId="{3EA0795B-6929-4A8A-BA04-46D0A22D9B91}" sibTransId="{C3ED8A0E-E245-4E9B-9C14-AA65B88CC366}"/>
    <dgm:cxn modelId="{4CB71239-D99A-4122-9869-B5B0E55527DF}" srcId="{AC860E2D-6A02-4BE5-B3E3-B54074435EC9}" destId="{1362A1F7-2204-4D6E-9A78-7858A40218EF}" srcOrd="1" destOrd="0" parTransId="{390DDB68-E744-43D7-8489-D056AF66FA86}" sibTransId="{DC1CB83F-1EF4-44CE-880C-ED2EEC3F8FB5}"/>
    <dgm:cxn modelId="{08BB9A3E-AD7D-495F-86B0-A209C1931E7F}" type="presOf" srcId="{2925115D-E801-4A0D-BB90-E3B2273445C7}" destId="{E3DF4B52-E1B1-4B74-B2DB-E91BE96D716F}" srcOrd="0" destOrd="2" presId="urn:microsoft.com/office/officeart/2005/8/layout/hList1"/>
    <dgm:cxn modelId="{6ECDC561-8F3F-4CF9-812B-320E1B05F264}" srcId="{1362A1F7-2204-4D6E-9A78-7858A40218EF}" destId="{98136B84-CEF8-42FE-9A5F-206AE00D16B4}" srcOrd="1" destOrd="0" parTransId="{8B582552-CD30-4C7B-A79B-26F9EF0008FF}" sibTransId="{F3F873CA-0464-498D-AA1C-7750C235C775}"/>
    <dgm:cxn modelId="{B792DF67-B308-41A0-BE6B-753EA38B9709}" type="presOf" srcId="{9A3B8F0B-44C3-4344-B6B5-B431CC3C475F}" destId="{80B7530C-BFAB-4199-9C28-F5E78240E4D5}" srcOrd="0" destOrd="5" presId="urn:microsoft.com/office/officeart/2005/8/layout/hList1"/>
    <dgm:cxn modelId="{CDFABB4A-7A34-4DE5-B0B4-EBE21EF9A8E7}" type="presOf" srcId="{AC860E2D-6A02-4BE5-B3E3-B54074435EC9}" destId="{D3EC3947-CE18-4D51-81DC-6D135F1B0740}" srcOrd="0" destOrd="0" presId="urn:microsoft.com/office/officeart/2005/8/layout/hList1"/>
    <dgm:cxn modelId="{8E67684E-3D11-4D7D-8950-3111354EE4AF}" srcId="{AC860E2D-6A02-4BE5-B3E3-B54074435EC9}" destId="{365765C9-8256-4489-A231-DEE55A28F84B}" srcOrd="0" destOrd="0" parTransId="{01AA0D5D-FA55-4C29-B416-708314AF14DC}" sibTransId="{EBC26A0D-64C4-4039-88E2-A2F1F2649804}"/>
    <dgm:cxn modelId="{1AF76151-4CDE-4FA7-936D-A3BF5193598B}" srcId="{365765C9-8256-4489-A231-DEE55A28F84B}" destId="{5981044D-9CF0-45B7-A078-DE9EBF54468A}" srcOrd="0" destOrd="0" parTransId="{A08DBA6C-0B1F-4572-A7F3-C62464024852}" sibTransId="{88FAD520-089E-42DE-A55F-AB7BF29174B3}"/>
    <dgm:cxn modelId="{3C2AD359-FB1B-4D7D-8D9C-41013D7C05B4}" type="presOf" srcId="{365765C9-8256-4489-A231-DEE55A28F84B}" destId="{CCE8879C-5D68-4BFF-86BB-4BE9FDD02E51}" srcOrd="0" destOrd="0" presId="urn:microsoft.com/office/officeart/2005/8/layout/hList1"/>
    <dgm:cxn modelId="{0602F396-FB0E-4613-8BD9-F294E61CCC35}" srcId="{5981044D-9CF0-45B7-A078-DE9EBF54468A}" destId="{E1807BBB-5E28-4D3C-91D3-32F871342A48}" srcOrd="2" destOrd="0" parTransId="{9FA2B037-E74B-485E-9FF8-CF8901376F5B}" sibTransId="{C7C27E98-23F7-447A-920E-FCE33FE24537}"/>
    <dgm:cxn modelId="{F97A849C-F740-4D8F-A18D-B5894ABDD84A}" srcId="{5981044D-9CF0-45B7-A078-DE9EBF54468A}" destId="{9A3B8F0B-44C3-4344-B6B5-B431CC3C475F}" srcOrd="4" destOrd="0" parTransId="{2A57B7A0-15E3-4616-B41B-8002C64E510F}" sibTransId="{1F8F7CB8-BFF7-44DC-8E95-BA03602E4B42}"/>
    <dgm:cxn modelId="{CA7FC79C-64E9-488A-820C-6C14226391EE}" type="presOf" srcId="{0BD75514-2908-43D3-9E0E-6CD1AADC32DD}" destId="{80B7530C-BFAB-4199-9C28-F5E78240E4D5}" srcOrd="0" destOrd="1" presId="urn:microsoft.com/office/officeart/2005/8/layout/hList1"/>
    <dgm:cxn modelId="{BCD5B3A8-4803-4E2A-A3E7-77B9B6CBEE3E}" srcId="{5981044D-9CF0-45B7-A078-DE9EBF54468A}" destId="{01D1EF96-41C2-4F0B-965E-E415B89E08E0}" srcOrd="5" destOrd="0" parTransId="{9085211C-4F3E-43ED-A6E3-2FC734431174}" sibTransId="{7FEEF999-A89B-40C2-BB9F-BD5BF1F0AD1A}"/>
    <dgm:cxn modelId="{889F70B9-360A-432B-A571-66AEE620BBD8}" srcId="{5981044D-9CF0-45B7-A078-DE9EBF54468A}" destId="{0BD75514-2908-43D3-9E0E-6CD1AADC32DD}" srcOrd="0" destOrd="0" parTransId="{64D887C6-2482-478D-A26A-96EA2C6F2BD2}" sibTransId="{842E4953-7FB6-4BEE-AD40-2C0D343DD084}"/>
    <dgm:cxn modelId="{B6548BBC-1F50-4135-B1AC-C95AC115E8B8}" type="presOf" srcId="{E1807BBB-5E28-4D3C-91D3-32F871342A48}" destId="{80B7530C-BFAB-4199-9C28-F5E78240E4D5}" srcOrd="0" destOrd="3" presId="urn:microsoft.com/office/officeart/2005/8/layout/hList1"/>
    <dgm:cxn modelId="{5FE7F7BE-FAEA-442D-9B0C-C32BCFD04394}" type="presOf" srcId="{BB5C9B86-47A4-4768-930E-A303DDCAF015}" destId="{80B7530C-BFAB-4199-9C28-F5E78240E4D5}" srcOrd="0" destOrd="2" presId="urn:microsoft.com/office/officeart/2005/8/layout/hList1"/>
    <dgm:cxn modelId="{57055CBF-F3D4-44BC-9FE4-EE6090C14552}" srcId="{5981044D-9CF0-45B7-A078-DE9EBF54468A}" destId="{BB5C9B86-47A4-4768-930E-A303DDCAF015}" srcOrd="1" destOrd="0" parTransId="{D3AB5359-CC7A-4D60-8C91-A86A017CC5AF}" sibTransId="{16CC65B6-3272-42CA-B536-0B3C6860290A}"/>
    <dgm:cxn modelId="{533EAAE1-4342-46D7-8E64-4C02C446CB0B}" type="presOf" srcId="{2C8B7DEF-FD6C-4D46-9E0A-64C2F0BBE175}" destId="{E3DF4B52-E1B1-4B74-B2DB-E91BE96D716F}" srcOrd="0" destOrd="0" presId="urn:microsoft.com/office/officeart/2005/8/layout/hList1"/>
    <dgm:cxn modelId="{7A375AED-74DC-43A3-A432-89B8B76AFD78}" type="presOf" srcId="{1362A1F7-2204-4D6E-9A78-7858A40218EF}" destId="{63B4B1B0-0B99-44DF-82BA-C9F2A7B67704}" srcOrd="0" destOrd="0" presId="urn:microsoft.com/office/officeart/2005/8/layout/hList1"/>
    <dgm:cxn modelId="{910F66F5-7474-4FA2-9159-BA76BDA3ED3E}" type="presOf" srcId="{5981044D-9CF0-45B7-A078-DE9EBF54468A}" destId="{80B7530C-BFAB-4199-9C28-F5E78240E4D5}" srcOrd="0" destOrd="0" presId="urn:microsoft.com/office/officeart/2005/8/layout/hList1"/>
    <dgm:cxn modelId="{C7FFE6F9-C23F-4F3F-9068-33FD4D2B6F2A}" srcId="{5981044D-9CF0-45B7-A078-DE9EBF54468A}" destId="{F5FFDDC1-7C75-4C7E-879D-40540FE26AF8}" srcOrd="3" destOrd="0" parTransId="{C4C09244-5DD2-4978-B4CD-BF26FF6FBC65}" sibTransId="{8E22BA4A-272E-46D7-B7BA-EEED4AB2EFD7}"/>
    <dgm:cxn modelId="{E4BDEEFD-5831-4BBA-A352-5EEA560F038F}" type="presOf" srcId="{01D1EF96-41C2-4F0B-965E-E415B89E08E0}" destId="{80B7530C-BFAB-4199-9C28-F5E78240E4D5}" srcOrd="0" destOrd="6" presId="urn:microsoft.com/office/officeart/2005/8/layout/hList1"/>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Greater Portland, Inc. CEDS</a:t>
          </a:r>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dirty="0"/>
            <a:t>Greater Portland Economic Development District (GPEDD) serving Clackamas, Multnomah, and Washing counties (Oregon) and Clark County (Washington)</a:t>
          </a:r>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1362A1F7-2204-4D6E-9A78-7858A40218EF}">
      <dgm:prSet/>
      <dgm:spPr/>
      <dgm:t>
        <a:bodyPr/>
        <a:lstStyle/>
        <a:p>
          <a:r>
            <a:rPr lang="en-US" b="1" dirty="0"/>
            <a:t>Port of Newport Public Works</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a:t>$1.195M grant funding matched by $1.195M in local funds</a:t>
          </a:r>
          <a:endParaRPr lang="en-US" dirty="0"/>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F1163AEA-08CA-414B-9A34-9C1E22B1098E}">
      <dgm:prSet/>
      <dgm:spPr/>
      <dgm:t>
        <a:bodyPr/>
        <a:lstStyle/>
        <a:p>
          <a:pPr>
            <a:buFont typeface="Symbol" panose="05050102010706020507" pitchFamily="18" charset="2"/>
            <a:buChar char=""/>
          </a:pPr>
          <a:r>
            <a:rPr lang="en-US"/>
            <a:t>Construction of new fixed pier, gangway and gangway float </a:t>
          </a:r>
          <a:endParaRPr lang="en-US" dirty="0"/>
        </a:p>
      </dgm:t>
    </dgm:pt>
    <dgm:pt modelId="{45D462B1-1EDD-420F-A1F0-76DFD55AF6FB}" type="parTrans" cxnId="{A7F927F0-7C6A-42DE-84CB-110CB2FC1BC9}">
      <dgm:prSet/>
      <dgm:spPr/>
      <dgm:t>
        <a:bodyPr/>
        <a:lstStyle/>
        <a:p>
          <a:endParaRPr lang="en-US"/>
        </a:p>
      </dgm:t>
    </dgm:pt>
    <dgm:pt modelId="{737AB2C4-FFC4-41A7-964E-6801E5BE0563}" type="sibTrans" cxnId="{A7F927F0-7C6A-42DE-84CB-110CB2FC1BC9}">
      <dgm:prSet/>
      <dgm:spPr/>
      <dgm:t>
        <a:bodyPr/>
        <a:lstStyle/>
        <a:p>
          <a:endParaRPr lang="en-US"/>
        </a:p>
      </dgm:t>
    </dgm:pt>
    <dgm:pt modelId="{E0CE25E4-A752-4970-AB83-8EAA76F3F938}">
      <dgm:prSet/>
      <dgm:spPr/>
      <dgm:t>
        <a:bodyPr/>
        <a:lstStyle/>
        <a:p>
          <a:pPr>
            <a:buFont typeface="Symbol" panose="05050102010706020507" pitchFamily="18" charset="2"/>
            <a:buChar char=""/>
          </a:pPr>
          <a:r>
            <a:rPr lang="en-US"/>
            <a:t>Port of Newport is home to largest commercial fishing fleet &amp; only floating dock access with 80 vessel moorings and floating fuel facility</a:t>
          </a:r>
          <a:endParaRPr lang="en-US" dirty="0"/>
        </a:p>
      </dgm:t>
    </dgm:pt>
    <dgm:pt modelId="{8AB2AFCE-505A-4892-B402-27957361CCB8}" type="parTrans" cxnId="{9A75FAFC-1EE2-4BF3-96CB-931B1BA00795}">
      <dgm:prSet/>
      <dgm:spPr/>
      <dgm:t>
        <a:bodyPr/>
        <a:lstStyle/>
        <a:p>
          <a:endParaRPr lang="en-US"/>
        </a:p>
      </dgm:t>
    </dgm:pt>
    <dgm:pt modelId="{B5D3017A-27E3-4217-8665-2E204B8DFD7E}" type="sibTrans" cxnId="{9A75FAFC-1EE2-4BF3-96CB-931B1BA00795}">
      <dgm:prSet/>
      <dgm:spPr/>
      <dgm:t>
        <a:bodyPr/>
        <a:lstStyle/>
        <a:p>
          <a:endParaRPr lang="en-US"/>
        </a:p>
      </dgm:t>
    </dgm:pt>
    <dgm:pt modelId="{5E754306-C508-437F-AA3F-3CEC3A3C73D0}">
      <dgm:prSet/>
      <dgm:spPr/>
      <dgm:t>
        <a:bodyPr/>
        <a:lstStyle/>
        <a:p>
          <a:pPr>
            <a:buFont typeface="Symbol" panose="05050102010706020507" pitchFamily="18" charset="2"/>
            <a:buChar char=""/>
          </a:pPr>
          <a:r>
            <a:rPr lang="en-US"/>
            <a:t>CapEx to maintain services of existing fleet, expand local business operations and creates employment opportunities</a:t>
          </a:r>
          <a:endParaRPr lang="en-US" dirty="0"/>
        </a:p>
      </dgm:t>
    </dgm:pt>
    <dgm:pt modelId="{48F80695-BB63-425D-B2B0-CD5CAA753F7C}" type="parTrans" cxnId="{432225DB-A9F4-438E-A8AA-31B8F30F8F58}">
      <dgm:prSet/>
      <dgm:spPr/>
      <dgm:t>
        <a:bodyPr/>
        <a:lstStyle/>
        <a:p>
          <a:endParaRPr lang="en-US"/>
        </a:p>
      </dgm:t>
    </dgm:pt>
    <dgm:pt modelId="{C7B7E32A-1C88-4E6C-934B-70210CC3AE05}" type="sibTrans" cxnId="{432225DB-A9F4-438E-A8AA-31B8F30F8F58}">
      <dgm:prSet/>
      <dgm:spPr/>
      <dgm:t>
        <a:bodyPr/>
        <a:lstStyle/>
        <a:p>
          <a:endParaRPr lang="en-US"/>
        </a:p>
      </dgm:t>
    </dgm:pt>
    <dgm:pt modelId="{0914FFA0-36CC-4C8D-8C19-87D88B8DA57B}">
      <dgm:prSet/>
      <dgm:spPr/>
      <dgm:t>
        <a:bodyPr/>
        <a:lstStyle/>
        <a:p>
          <a:pPr>
            <a:buFont typeface="Symbol" panose="05050102010706020507" pitchFamily="18" charset="2"/>
            <a:buChar char=""/>
          </a:pPr>
          <a:r>
            <a:rPr lang="en-US" dirty="0"/>
            <a:t>Est. $3.95M in future private investment, creation of 17 jobs and retention of 55 jobs</a:t>
          </a:r>
        </a:p>
      </dgm:t>
    </dgm:pt>
    <dgm:pt modelId="{76215172-1652-4EF4-ACA1-0E2478B90B2A}" type="parTrans" cxnId="{C730BB3F-60DB-425F-B788-CFAA2A30DBBC}">
      <dgm:prSet/>
      <dgm:spPr/>
      <dgm:t>
        <a:bodyPr/>
        <a:lstStyle/>
        <a:p>
          <a:endParaRPr lang="en-US"/>
        </a:p>
      </dgm:t>
    </dgm:pt>
    <dgm:pt modelId="{2F86EB6D-55E6-4A17-B8B4-A93D0FB8C498}" type="sibTrans" cxnId="{C730BB3F-60DB-425F-B788-CFAA2A30DBBC}">
      <dgm:prSet/>
      <dgm:spPr/>
      <dgm:t>
        <a:bodyPr/>
        <a:lstStyle/>
        <a:p>
          <a:endParaRPr lang="en-US"/>
        </a:p>
      </dgm:t>
    </dgm:pt>
    <dgm:pt modelId="{9CC48D37-A6C0-466B-8649-383F4E4CEDA4}">
      <dgm:prSet/>
      <dgm:spPr/>
      <dgm:t>
        <a:bodyPr/>
        <a:lstStyle/>
        <a:p>
          <a:pPr>
            <a:buFont typeface="Symbol" panose="05050102010706020507" pitchFamily="18" charset="2"/>
            <a:buChar char=""/>
          </a:pPr>
          <a:r>
            <a:rPr lang="en-US" dirty="0"/>
            <a:t>GPEDD primarily funded through EDA grant monies </a:t>
          </a:r>
        </a:p>
      </dgm:t>
    </dgm:pt>
    <dgm:pt modelId="{114279C7-8ABA-43BB-9512-2AD37A767EBE}" type="parTrans" cxnId="{A47432CF-00CD-4B2B-BCDC-50C970F1E24D}">
      <dgm:prSet/>
      <dgm:spPr/>
    </dgm:pt>
    <dgm:pt modelId="{15016EFB-3979-4666-8BE3-2101F9B9559B}" type="sibTrans" cxnId="{A47432CF-00CD-4B2B-BCDC-50C970F1E24D}">
      <dgm:prSet/>
      <dgm:spPr/>
    </dgm:pt>
    <dgm:pt modelId="{D755D9EC-E17B-4A21-B2F3-DD4CCC214B35}">
      <dgm:prSet/>
      <dgm:spPr/>
      <dgm:t>
        <a:bodyPr/>
        <a:lstStyle/>
        <a:p>
          <a:pPr>
            <a:buFont typeface="Symbol" panose="05050102010706020507" pitchFamily="18" charset="2"/>
            <a:buChar char=""/>
          </a:pPr>
          <a:r>
            <a:rPr lang="en-US" dirty="0"/>
            <a:t>CEDS in place to promote efforts to maintain a robust economy in bi-state region</a:t>
          </a:r>
        </a:p>
      </dgm:t>
    </dgm:pt>
    <dgm:pt modelId="{A439310A-B2E2-48E7-8F87-83D6B50B02CB}" type="parTrans" cxnId="{FC556B96-3DEE-4DC3-AADC-AF2405857DC8}">
      <dgm:prSet/>
      <dgm:spPr/>
    </dgm:pt>
    <dgm:pt modelId="{A148BC84-CEE2-42AB-B3E7-6004FF585616}" type="sibTrans" cxnId="{FC556B96-3DEE-4DC3-AADC-AF2405857DC8}">
      <dgm:prSet/>
      <dgm:spPr/>
    </dgm:pt>
    <dgm:pt modelId="{53760965-CDBC-4E08-B4ED-5297D64AE1EE}">
      <dgm:prSet/>
      <dgm:spPr/>
      <dgm:t>
        <a:bodyPr/>
        <a:lstStyle/>
        <a:p>
          <a:pPr>
            <a:buFont typeface="Symbol" panose="05050102010706020507" pitchFamily="18" charset="2"/>
            <a:buChar char=""/>
          </a:pPr>
          <a:r>
            <a:rPr lang="en-US" dirty="0"/>
            <a:t>CEDS revisited every 5 years to maintain eligibility for EDA Public Works and EAA project funding opportunities</a:t>
          </a:r>
        </a:p>
      </dgm:t>
    </dgm:pt>
    <dgm:pt modelId="{23CFCC71-1775-4FF2-9380-2DD7A32EB0E9}" type="parTrans" cxnId="{876C4968-7071-4D59-A5A1-859A35AB1E36}">
      <dgm:prSet/>
      <dgm:spPr/>
    </dgm:pt>
    <dgm:pt modelId="{2615523D-8FAD-4757-9847-9673F0F4B6F2}" type="sibTrans" cxnId="{876C4968-7071-4D59-A5A1-859A35AB1E36}">
      <dgm:prSet/>
      <dgm:spPr/>
    </dgm:pt>
    <dgm:pt modelId="{1D49EC29-C6E1-43FE-9B0B-0BC34B6B8F29}">
      <dgm:prSet/>
      <dgm:spPr/>
      <dgm:t>
        <a:bodyPr/>
        <a:lstStyle/>
        <a:p>
          <a:pPr>
            <a:buFont typeface="Symbol" panose="05050102010706020507" pitchFamily="18" charset="2"/>
            <a:buNone/>
          </a:pPr>
          <a:endParaRPr lang="en-US" dirty="0"/>
        </a:p>
      </dgm:t>
    </dgm:pt>
    <dgm:pt modelId="{C2893CFE-B9F0-4CBE-8A62-33C80AE0C6F6}" type="parTrans" cxnId="{FF0AAA95-9565-4613-811B-95EB7B3163CB}">
      <dgm:prSet/>
      <dgm:spPr/>
    </dgm:pt>
    <dgm:pt modelId="{D9707C64-0C78-4B76-80CC-4973BA3B1AD0}" type="sibTrans" cxnId="{FF0AAA95-9565-4613-811B-95EB7B3163CB}">
      <dgm:prSet/>
      <dgm:spPr/>
    </dgm:pt>
    <dgm:pt modelId="{2A0AA59C-F84E-4E6B-AC41-2899327E5559}">
      <dgm:prSet/>
      <dgm:spPr/>
      <dgm:t>
        <a:bodyPr/>
        <a:lstStyle/>
        <a:p>
          <a:pPr>
            <a:buFont typeface="Symbol" panose="05050102010706020507" pitchFamily="18" charset="2"/>
            <a:buChar char=""/>
          </a:pPr>
          <a:r>
            <a:rPr lang="en-US" dirty="0"/>
            <a:t>Areas of Strength – workforce, quality of life, FDI, innovation</a:t>
          </a:r>
        </a:p>
      </dgm:t>
    </dgm:pt>
    <dgm:pt modelId="{562CBA7C-06C4-4197-ABF4-FB18C3EAA61A}" type="parTrans" cxnId="{344FA668-68FD-448D-AEA9-2697C9175D6E}">
      <dgm:prSet/>
      <dgm:spPr/>
    </dgm:pt>
    <dgm:pt modelId="{B1DFDA10-15DA-44FC-9683-ED8AF120D26A}" type="sibTrans" cxnId="{344FA668-68FD-448D-AEA9-2697C9175D6E}">
      <dgm:prSet/>
      <dgm:spPr/>
    </dgm:pt>
    <dgm:pt modelId="{D7F39C03-47A4-4948-819A-C45A28E2A293}">
      <dgm:prSet/>
      <dgm:spPr/>
      <dgm:t>
        <a:bodyPr/>
        <a:lstStyle/>
        <a:p>
          <a:pPr>
            <a:buFont typeface="Symbol" panose="05050102010706020507" pitchFamily="18" charset="2"/>
            <a:buChar char=""/>
          </a:pPr>
          <a:r>
            <a:rPr lang="en-US" dirty="0"/>
            <a:t>Areas of Improvement – site development, infrastructure development, incentives/policy</a:t>
          </a:r>
        </a:p>
      </dgm:t>
    </dgm:pt>
    <dgm:pt modelId="{4AE504F9-C468-48BF-B0B2-74ED9E07194E}" type="parTrans" cxnId="{FAE1B17E-A278-4B6D-B20F-4EA93B722555}">
      <dgm:prSet/>
      <dgm:spPr/>
    </dgm:pt>
    <dgm:pt modelId="{7B38B4FE-67F0-4940-AD5D-25731F116B4F}" type="sibTrans" cxnId="{FAE1B17E-A278-4B6D-B20F-4EA93B722555}">
      <dgm:prSet/>
      <dgm:spPr/>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207DF419-AE7C-469A-B89B-432E1DE4A7A5}" type="presOf" srcId="{0914FFA0-36CC-4C8D-8C19-87D88B8DA57B}" destId="{E3DF4B52-E1B1-4B74-B2DB-E91BE96D716F}" srcOrd="0" destOrd="4" presId="urn:microsoft.com/office/officeart/2005/8/layout/hList1"/>
    <dgm:cxn modelId="{C209F721-A0AC-42C6-86CE-A38B26CA3F0B}" type="presOf" srcId="{2A0AA59C-F84E-4E6B-AC41-2899327E5559}" destId="{80B7530C-BFAB-4199-9C28-F5E78240E4D5}" srcOrd="0" destOrd="3" presId="urn:microsoft.com/office/officeart/2005/8/layout/hList1"/>
    <dgm:cxn modelId="{932FD528-1650-46C7-9A37-BAB513D72E6B}" srcId="{1362A1F7-2204-4D6E-9A78-7858A40218EF}" destId="{2C8B7DEF-FD6C-4D46-9E0A-64C2F0BBE175}" srcOrd="0" destOrd="0" parTransId="{8A669F63-4CF2-4AD6-A3F1-5A925CFBBE75}" sibTransId="{644D6EC8-12EC-4421-B810-1C4F21FB4C1C}"/>
    <dgm:cxn modelId="{4CB71239-D99A-4122-9869-B5B0E55527DF}" srcId="{AC860E2D-6A02-4BE5-B3E3-B54074435EC9}" destId="{1362A1F7-2204-4D6E-9A78-7858A40218EF}" srcOrd="1" destOrd="0" parTransId="{390DDB68-E744-43D7-8489-D056AF66FA86}" sibTransId="{DC1CB83F-1EF4-44CE-880C-ED2EEC3F8FB5}"/>
    <dgm:cxn modelId="{C730BB3F-60DB-425F-B788-CFAA2A30DBBC}" srcId="{1362A1F7-2204-4D6E-9A78-7858A40218EF}" destId="{0914FFA0-36CC-4C8D-8C19-87D88B8DA57B}" srcOrd="4" destOrd="0" parTransId="{76215172-1652-4EF4-ACA1-0E2478B90B2A}" sibTransId="{2F86EB6D-55E6-4A17-B8B4-A93D0FB8C498}"/>
    <dgm:cxn modelId="{876C4968-7071-4D59-A5A1-859A35AB1E36}" srcId="{365765C9-8256-4489-A231-DEE55A28F84B}" destId="{53760965-CDBC-4E08-B4ED-5297D64AE1EE}" srcOrd="5" destOrd="0" parTransId="{23CFCC71-1775-4FF2-9380-2DD7A32EB0E9}" sibTransId="{2615523D-8FAD-4757-9847-9673F0F4B6F2}"/>
    <dgm:cxn modelId="{344FA668-68FD-448D-AEA9-2697C9175D6E}" srcId="{365765C9-8256-4489-A231-DEE55A28F84B}" destId="{2A0AA59C-F84E-4E6B-AC41-2899327E5559}" srcOrd="3" destOrd="0" parTransId="{562CBA7C-06C4-4197-ABF4-FB18C3EAA61A}" sibTransId="{B1DFDA10-15DA-44FC-9683-ED8AF120D26A}"/>
    <dgm:cxn modelId="{CDFABB4A-7A34-4DE5-B0B4-EBE21EF9A8E7}" type="presOf" srcId="{AC860E2D-6A02-4BE5-B3E3-B54074435EC9}" destId="{D3EC3947-CE18-4D51-81DC-6D135F1B0740}" srcOrd="0" destOrd="0" presId="urn:microsoft.com/office/officeart/2005/8/layout/hList1"/>
    <dgm:cxn modelId="{8E67684E-3D11-4D7D-8950-3111354EE4AF}" srcId="{AC860E2D-6A02-4BE5-B3E3-B54074435EC9}" destId="{365765C9-8256-4489-A231-DEE55A28F84B}" srcOrd="0" destOrd="0" parTransId="{01AA0D5D-FA55-4C29-B416-708314AF14DC}" sibTransId="{EBC26A0D-64C4-4039-88E2-A2F1F2649804}"/>
    <dgm:cxn modelId="{9A017A70-0305-4401-A75A-12D3C0FBC87D}" type="presOf" srcId="{F1163AEA-08CA-414B-9A34-9C1E22B1098E}" destId="{E3DF4B52-E1B1-4B74-B2DB-E91BE96D716F}" srcOrd="0" destOrd="1" presId="urn:microsoft.com/office/officeart/2005/8/layout/hList1"/>
    <dgm:cxn modelId="{1AF76151-4CDE-4FA7-936D-A3BF5193598B}" srcId="{365765C9-8256-4489-A231-DEE55A28F84B}" destId="{5981044D-9CF0-45B7-A078-DE9EBF54468A}" srcOrd="0" destOrd="0" parTransId="{A08DBA6C-0B1F-4572-A7F3-C62464024852}" sibTransId="{88FAD520-089E-42DE-A55F-AB7BF29174B3}"/>
    <dgm:cxn modelId="{B7A2CA76-8501-4003-BA05-B48FB79DCA9B}" type="presOf" srcId="{E0CE25E4-A752-4970-AB83-8EAA76F3F938}" destId="{E3DF4B52-E1B1-4B74-B2DB-E91BE96D716F}" srcOrd="0" destOrd="2" presId="urn:microsoft.com/office/officeart/2005/8/layout/hList1"/>
    <dgm:cxn modelId="{3C2AD359-FB1B-4D7D-8D9C-41013D7C05B4}" type="presOf" srcId="{365765C9-8256-4489-A231-DEE55A28F84B}" destId="{CCE8879C-5D68-4BFF-86BB-4BE9FDD02E51}" srcOrd="0" destOrd="0" presId="urn:microsoft.com/office/officeart/2005/8/layout/hList1"/>
    <dgm:cxn modelId="{FAE1B17E-A278-4B6D-B20F-4EA93B722555}" srcId="{365765C9-8256-4489-A231-DEE55A28F84B}" destId="{D7F39C03-47A4-4948-819A-C45A28E2A293}" srcOrd="4" destOrd="0" parTransId="{4AE504F9-C468-48BF-B0B2-74ED9E07194E}" sibTransId="{7B38B4FE-67F0-4940-AD5D-25731F116B4F}"/>
    <dgm:cxn modelId="{3E918285-1CE6-4B10-96C5-A153958BEBA9}" type="presOf" srcId="{9CC48D37-A6C0-466B-8649-383F4E4CEDA4}" destId="{80B7530C-BFAB-4199-9C28-F5E78240E4D5}" srcOrd="0" destOrd="1" presId="urn:microsoft.com/office/officeart/2005/8/layout/hList1"/>
    <dgm:cxn modelId="{FF0AAA95-9565-4613-811B-95EB7B3163CB}" srcId="{365765C9-8256-4489-A231-DEE55A28F84B}" destId="{1D49EC29-C6E1-43FE-9B0B-0BC34B6B8F29}" srcOrd="6" destOrd="0" parTransId="{C2893CFE-B9F0-4CBE-8A62-33C80AE0C6F6}" sibTransId="{D9707C64-0C78-4B76-80CC-4973BA3B1AD0}"/>
    <dgm:cxn modelId="{FC556B96-3DEE-4DC3-AADC-AF2405857DC8}" srcId="{365765C9-8256-4489-A231-DEE55A28F84B}" destId="{D755D9EC-E17B-4A21-B2F3-DD4CCC214B35}" srcOrd="2" destOrd="0" parTransId="{A439310A-B2E2-48E7-8F87-83D6B50B02CB}" sibTransId="{A148BC84-CEE2-42AB-B3E7-6004FF585616}"/>
    <dgm:cxn modelId="{23307B96-D398-4171-A960-CF7894F748D3}" type="presOf" srcId="{D7F39C03-47A4-4948-819A-C45A28E2A293}" destId="{80B7530C-BFAB-4199-9C28-F5E78240E4D5}" srcOrd="0" destOrd="4" presId="urn:microsoft.com/office/officeart/2005/8/layout/hList1"/>
    <dgm:cxn modelId="{8DF646A1-5F64-40AB-92F4-1AC3EA032B43}" type="presOf" srcId="{5E754306-C508-437F-AA3F-3CEC3A3C73D0}" destId="{E3DF4B52-E1B1-4B74-B2DB-E91BE96D716F}" srcOrd="0" destOrd="3" presId="urn:microsoft.com/office/officeart/2005/8/layout/hList1"/>
    <dgm:cxn modelId="{323F6EA8-AE11-4FFF-B9B6-C3DB95D7353B}" type="presOf" srcId="{53760965-CDBC-4E08-B4ED-5297D64AE1EE}" destId="{80B7530C-BFAB-4199-9C28-F5E78240E4D5}" srcOrd="0" destOrd="5" presId="urn:microsoft.com/office/officeart/2005/8/layout/hList1"/>
    <dgm:cxn modelId="{B1F4BFAC-9903-4EF2-95A4-4FAFCA731FF2}" type="presOf" srcId="{D755D9EC-E17B-4A21-B2F3-DD4CCC214B35}" destId="{80B7530C-BFAB-4199-9C28-F5E78240E4D5}" srcOrd="0" destOrd="2" presId="urn:microsoft.com/office/officeart/2005/8/layout/hList1"/>
    <dgm:cxn modelId="{E616F5CD-E0E5-40A7-83C9-562D657F75B9}" type="presOf" srcId="{1D49EC29-C6E1-43FE-9B0B-0BC34B6B8F29}" destId="{80B7530C-BFAB-4199-9C28-F5E78240E4D5}" srcOrd="0" destOrd="6" presId="urn:microsoft.com/office/officeart/2005/8/layout/hList1"/>
    <dgm:cxn modelId="{A47432CF-00CD-4B2B-BCDC-50C970F1E24D}" srcId="{365765C9-8256-4489-A231-DEE55A28F84B}" destId="{9CC48D37-A6C0-466B-8649-383F4E4CEDA4}" srcOrd="1" destOrd="0" parTransId="{114279C7-8ABA-43BB-9512-2AD37A767EBE}" sibTransId="{15016EFB-3979-4666-8BE3-2101F9B9559B}"/>
    <dgm:cxn modelId="{432225DB-A9F4-438E-A8AA-31B8F30F8F58}" srcId="{1362A1F7-2204-4D6E-9A78-7858A40218EF}" destId="{5E754306-C508-437F-AA3F-3CEC3A3C73D0}" srcOrd="3" destOrd="0" parTransId="{48F80695-BB63-425D-B2B0-CD5CAA753F7C}" sibTransId="{C7B7E32A-1C88-4E6C-934B-70210CC3AE05}"/>
    <dgm:cxn modelId="{533EAAE1-4342-46D7-8E64-4C02C446CB0B}" type="presOf" srcId="{2C8B7DEF-FD6C-4D46-9E0A-64C2F0BBE175}" destId="{E3DF4B52-E1B1-4B74-B2DB-E91BE96D716F}" srcOrd="0" destOrd="0" presId="urn:microsoft.com/office/officeart/2005/8/layout/hList1"/>
    <dgm:cxn modelId="{7A375AED-74DC-43A3-A432-89B8B76AFD78}" type="presOf" srcId="{1362A1F7-2204-4D6E-9A78-7858A40218EF}" destId="{63B4B1B0-0B99-44DF-82BA-C9F2A7B67704}" srcOrd="0" destOrd="0" presId="urn:microsoft.com/office/officeart/2005/8/layout/hList1"/>
    <dgm:cxn modelId="{A7F927F0-7C6A-42DE-84CB-110CB2FC1BC9}" srcId="{1362A1F7-2204-4D6E-9A78-7858A40218EF}" destId="{F1163AEA-08CA-414B-9A34-9C1E22B1098E}" srcOrd="1" destOrd="0" parTransId="{45D462B1-1EDD-420F-A1F0-76DFD55AF6FB}" sibTransId="{737AB2C4-FFC4-41A7-964E-6801E5BE0563}"/>
    <dgm:cxn modelId="{910F66F5-7474-4FA2-9159-BA76BDA3ED3E}" type="presOf" srcId="{5981044D-9CF0-45B7-A078-DE9EBF54468A}" destId="{80B7530C-BFAB-4199-9C28-F5E78240E4D5}" srcOrd="0" destOrd="0" presId="urn:microsoft.com/office/officeart/2005/8/layout/hList1"/>
    <dgm:cxn modelId="{9A75FAFC-1EE2-4BF3-96CB-931B1BA00795}" srcId="{1362A1F7-2204-4D6E-9A78-7858A40218EF}" destId="{E0CE25E4-A752-4970-AB83-8EAA76F3F938}" srcOrd="2" destOrd="0" parTransId="{8AB2AFCE-505A-4892-B402-27957361CCB8}" sibTransId="{B5D3017A-27E3-4217-8665-2E204B8DFD7E}"/>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326CD9-C473-4D57-92B5-F14E744353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E29778-364D-4CE0-A5A9-5BCCC723D928}">
      <dgm:prSet phldrT="[Text]"/>
      <dgm:spPr/>
      <dgm:t>
        <a:bodyPr/>
        <a:lstStyle/>
        <a:p>
          <a:r>
            <a:rPr lang="en-US" b="1" dirty="0"/>
            <a:t>EAA Case Study</a:t>
          </a:r>
          <a:endParaRPr lang="en-US" dirty="0"/>
        </a:p>
      </dgm:t>
    </dgm:pt>
    <dgm:pt modelId="{C518CA7D-9BBE-4E83-BAF0-2830420AE85F}" type="parTrans" cxnId="{35379BED-A4AE-4B3A-A69D-62696A3BD618}">
      <dgm:prSet/>
      <dgm:spPr/>
      <dgm:t>
        <a:bodyPr/>
        <a:lstStyle/>
        <a:p>
          <a:endParaRPr lang="en-US"/>
        </a:p>
      </dgm:t>
    </dgm:pt>
    <dgm:pt modelId="{3BA5AE2D-7DCB-4A31-A2AF-D21EEDD9B378}" type="sibTrans" cxnId="{35379BED-A4AE-4B3A-A69D-62696A3BD618}">
      <dgm:prSet/>
      <dgm:spPr/>
      <dgm:t>
        <a:bodyPr/>
        <a:lstStyle/>
        <a:p>
          <a:endParaRPr lang="en-US"/>
        </a:p>
      </dgm:t>
    </dgm:pt>
    <dgm:pt modelId="{2426D6ED-B1E4-4061-A07E-922E24F65CCC}">
      <dgm:prSet/>
      <dgm:spPr/>
      <dgm:t>
        <a:bodyPr/>
        <a:lstStyle/>
        <a:p>
          <a:pPr>
            <a:buFont typeface="Symbol" panose="05050102010706020507" pitchFamily="18" charset="2"/>
            <a:buChar char=""/>
          </a:pPr>
          <a:r>
            <a:rPr lang="en-US" dirty="0"/>
            <a:t>Midwest Industrial Park Development</a:t>
          </a:r>
        </a:p>
      </dgm:t>
    </dgm:pt>
    <dgm:pt modelId="{270F9DD9-BAB7-43B9-8B39-8E89F9623307}" type="parTrans" cxnId="{5E918DE3-074F-43CB-A36A-73AD4765C010}">
      <dgm:prSet/>
      <dgm:spPr/>
      <dgm:t>
        <a:bodyPr/>
        <a:lstStyle/>
        <a:p>
          <a:endParaRPr lang="en-US"/>
        </a:p>
      </dgm:t>
    </dgm:pt>
    <dgm:pt modelId="{744D16E0-B8BA-4A7A-A142-E5EB36BCD2AA}" type="sibTrans" cxnId="{5E918DE3-074F-43CB-A36A-73AD4765C010}">
      <dgm:prSet/>
      <dgm:spPr/>
      <dgm:t>
        <a:bodyPr/>
        <a:lstStyle/>
        <a:p>
          <a:endParaRPr lang="en-US"/>
        </a:p>
      </dgm:t>
    </dgm:pt>
    <dgm:pt modelId="{5A88A397-DF2D-4474-98CD-D8846E90717B}">
      <dgm:prSet/>
      <dgm:spPr/>
      <dgm:t>
        <a:bodyPr/>
        <a:lstStyle/>
        <a:p>
          <a:pPr>
            <a:buFont typeface="Courier New" panose="02070309020205020404" pitchFamily="49" charset="0"/>
            <a:buChar char="o"/>
          </a:pPr>
          <a:r>
            <a:rPr lang="en-US" dirty="0"/>
            <a:t>$2.7M EAA grant as part of $3.4M project; $1.7M funded by community</a:t>
          </a:r>
        </a:p>
      </dgm:t>
    </dgm:pt>
    <dgm:pt modelId="{3F4B92FB-E5D2-4F93-AFC2-9630A1D87803}" type="parTrans" cxnId="{8683B6B6-B7F2-4F55-8268-B0EBFEDB4E46}">
      <dgm:prSet/>
      <dgm:spPr/>
      <dgm:t>
        <a:bodyPr/>
        <a:lstStyle/>
        <a:p>
          <a:endParaRPr lang="en-US"/>
        </a:p>
      </dgm:t>
    </dgm:pt>
    <dgm:pt modelId="{C3E9AF43-DA05-4796-9568-6EBF3A71EE10}" type="sibTrans" cxnId="{8683B6B6-B7F2-4F55-8268-B0EBFEDB4E46}">
      <dgm:prSet/>
      <dgm:spPr/>
      <dgm:t>
        <a:bodyPr/>
        <a:lstStyle/>
        <a:p>
          <a:endParaRPr lang="en-US"/>
        </a:p>
      </dgm:t>
    </dgm:pt>
    <dgm:pt modelId="{0549D224-CB62-44EC-B8CC-79FFDB897279}">
      <dgm:prSet/>
      <dgm:spPr/>
      <dgm:t>
        <a:bodyPr/>
        <a:lstStyle/>
        <a:p>
          <a:pPr>
            <a:buFont typeface="Courier New" panose="02070309020205020404" pitchFamily="49" charset="0"/>
            <a:buChar char="o"/>
          </a:pPr>
          <a:r>
            <a:rPr lang="en-US" dirty="0"/>
            <a:t>Construction of new roads, storm sewer, water, sewer, lighting conduit</a:t>
          </a:r>
        </a:p>
      </dgm:t>
    </dgm:pt>
    <dgm:pt modelId="{C1D6440A-F625-43C6-ABE8-D3FD18025107}" type="parTrans" cxnId="{D759046A-8978-4E5B-85AF-83D7379A7FE2}">
      <dgm:prSet/>
      <dgm:spPr/>
      <dgm:t>
        <a:bodyPr/>
        <a:lstStyle/>
        <a:p>
          <a:endParaRPr lang="en-US"/>
        </a:p>
      </dgm:t>
    </dgm:pt>
    <dgm:pt modelId="{2B69E03A-FF94-4383-960E-31940EDEBFBD}" type="sibTrans" cxnId="{D759046A-8978-4E5B-85AF-83D7379A7FE2}">
      <dgm:prSet/>
      <dgm:spPr/>
      <dgm:t>
        <a:bodyPr/>
        <a:lstStyle/>
        <a:p>
          <a:endParaRPr lang="en-US"/>
        </a:p>
      </dgm:t>
    </dgm:pt>
    <dgm:pt modelId="{D66BE137-953C-4AF3-8EE4-53A5E725D55F}">
      <dgm:prSet/>
      <dgm:spPr/>
      <dgm:t>
        <a:bodyPr/>
        <a:lstStyle/>
        <a:p>
          <a:pPr>
            <a:buFont typeface="Courier New" panose="02070309020205020404" pitchFamily="49" charset="0"/>
            <a:buChar char="o"/>
          </a:pPr>
          <a:r>
            <a:rPr lang="en-US" dirty="0"/>
            <a:t>Enhances transportation logistics </a:t>
          </a:r>
        </a:p>
      </dgm:t>
    </dgm:pt>
    <dgm:pt modelId="{69B9AA68-E71B-4A9A-B38C-8C01FCC685D0}" type="parTrans" cxnId="{4BF172EF-C72C-4940-9E9A-E2DE559ABF29}">
      <dgm:prSet/>
      <dgm:spPr/>
      <dgm:t>
        <a:bodyPr/>
        <a:lstStyle/>
        <a:p>
          <a:endParaRPr lang="en-US"/>
        </a:p>
      </dgm:t>
    </dgm:pt>
    <dgm:pt modelId="{CD4823F6-2C0B-4106-B02A-C773EB43577A}" type="sibTrans" cxnId="{4BF172EF-C72C-4940-9E9A-E2DE559ABF29}">
      <dgm:prSet/>
      <dgm:spPr/>
      <dgm:t>
        <a:bodyPr/>
        <a:lstStyle/>
        <a:p>
          <a:endParaRPr lang="en-US"/>
        </a:p>
      </dgm:t>
    </dgm:pt>
    <dgm:pt modelId="{A681ACB9-8F43-4681-A3E7-8B41F23C6975}">
      <dgm:prSet/>
      <dgm:spPr/>
      <dgm:t>
        <a:bodyPr/>
        <a:lstStyle/>
        <a:p>
          <a:pPr>
            <a:buFont typeface="Courier New" panose="02070309020205020404" pitchFamily="49" charset="0"/>
            <a:buChar char="o"/>
          </a:pPr>
          <a:r>
            <a:rPr lang="en-US" dirty="0"/>
            <a:t>$900M private </a:t>
          </a:r>
          <a:r>
            <a:rPr lang="en-US" dirty="0" err="1"/>
            <a:t>CapEx</a:t>
          </a:r>
          <a:r>
            <a:rPr lang="en-US" dirty="0"/>
            <a:t>, 22 new jobs supported EAA request</a:t>
          </a:r>
        </a:p>
      </dgm:t>
    </dgm:pt>
    <dgm:pt modelId="{6ED13177-02E1-4ED8-9CD8-996E4D24D9C7}" type="parTrans" cxnId="{A6EDE54C-5612-4FCE-A57F-40C2D4613C90}">
      <dgm:prSet/>
      <dgm:spPr/>
      <dgm:t>
        <a:bodyPr/>
        <a:lstStyle/>
        <a:p>
          <a:endParaRPr lang="en-US"/>
        </a:p>
      </dgm:t>
    </dgm:pt>
    <dgm:pt modelId="{1C8FDE01-4598-4FD1-85B7-3ABF6531CBE5}" type="sibTrans" cxnId="{A6EDE54C-5612-4FCE-A57F-40C2D4613C90}">
      <dgm:prSet/>
      <dgm:spPr/>
      <dgm:t>
        <a:bodyPr/>
        <a:lstStyle/>
        <a:p>
          <a:endParaRPr lang="en-US"/>
        </a:p>
      </dgm:t>
    </dgm:pt>
    <dgm:pt modelId="{E4561146-39D8-45D0-AB67-556F9BC6B88B}">
      <dgm:prSet/>
      <dgm:spPr/>
      <dgm:t>
        <a:bodyPr/>
        <a:lstStyle/>
        <a:p>
          <a:r>
            <a:rPr lang="en-US" b="1"/>
            <a:t>EAA Case Study</a:t>
          </a:r>
          <a:endParaRPr lang="en-US"/>
        </a:p>
      </dgm:t>
    </dgm:pt>
    <dgm:pt modelId="{FC538656-A1A7-49F8-B899-3849843097BB}" type="parTrans" cxnId="{93A4F094-0348-4DC1-858D-3927BD150E61}">
      <dgm:prSet/>
      <dgm:spPr/>
      <dgm:t>
        <a:bodyPr/>
        <a:lstStyle/>
        <a:p>
          <a:endParaRPr lang="en-US"/>
        </a:p>
      </dgm:t>
    </dgm:pt>
    <dgm:pt modelId="{15FC0F5A-D26F-4D04-90E4-D22AB058E8EB}" type="sibTrans" cxnId="{93A4F094-0348-4DC1-858D-3927BD150E61}">
      <dgm:prSet/>
      <dgm:spPr/>
      <dgm:t>
        <a:bodyPr/>
        <a:lstStyle/>
        <a:p>
          <a:endParaRPr lang="en-US"/>
        </a:p>
      </dgm:t>
    </dgm:pt>
    <dgm:pt modelId="{77565685-26E6-45D8-BBC9-D63CF8890F94}">
      <dgm:prSet/>
      <dgm:spPr/>
      <dgm:t>
        <a:bodyPr/>
        <a:lstStyle/>
        <a:p>
          <a:pPr>
            <a:buFont typeface="Symbol" panose="05050102010706020507" pitchFamily="18" charset="2"/>
            <a:buChar char=""/>
          </a:pPr>
          <a:r>
            <a:rPr lang="en-US"/>
            <a:t>Revolving Loan Fund</a:t>
          </a:r>
        </a:p>
      </dgm:t>
    </dgm:pt>
    <dgm:pt modelId="{F177AB70-3238-41AE-94DD-1DB17ADA1E4A}" type="parTrans" cxnId="{CCD41019-9252-48A2-917F-2AAAE4292C4C}">
      <dgm:prSet/>
      <dgm:spPr/>
      <dgm:t>
        <a:bodyPr/>
        <a:lstStyle/>
        <a:p>
          <a:endParaRPr lang="en-US"/>
        </a:p>
      </dgm:t>
    </dgm:pt>
    <dgm:pt modelId="{F32B3AA8-C0D3-4738-A057-39F83F1A9619}" type="sibTrans" cxnId="{CCD41019-9252-48A2-917F-2AAAE4292C4C}">
      <dgm:prSet/>
      <dgm:spPr/>
      <dgm:t>
        <a:bodyPr/>
        <a:lstStyle/>
        <a:p>
          <a:endParaRPr lang="en-US"/>
        </a:p>
      </dgm:t>
    </dgm:pt>
    <dgm:pt modelId="{37EC7DB8-5283-4946-96EB-0095DB317594}">
      <dgm:prSet/>
      <dgm:spPr/>
      <dgm:t>
        <a:bodyPr/>
        <a:lstStyle/>
        <a:p>
          <a:pPr>
            <a:buFont typeface="Courier New" panose="02070309020205020404" pitchFamily="49" charset="0"/>
            <a:buChar char="o"/>
          </a:pPr>
          <a:r>
            <a:rPr lang="en-US"/>
            <a:t>Identification of business access to capital gap</a:t>
          </a:r>
        </a:p>
      </dgm:t>
    </dgm:pt>
    <dgm:pt modelId="{8E421AB7-41D7-4C8D-827B-7106B7EBDFF9}" type="parTrans" cxnId="{3CDC356A-D43C-4E9B-8B3B-EE3A2F14E9BF}">
      <dgm:prSet/>
      <dgm:spPr/>
      <dgm:t>
        <a:bodyPr/>
        <a:lstStyle/>
        <a:p>
          <a:endParaRPr lang="en-US"/>
        </a:p>
      </dgm:t>
    </dgm:pt>
    <dgm:pt modelId="{4FA3BE59-9E5D-4F8E-BC44-E9E290E542B0}" type="sibTrans" cxnId="{3CDC356A-D43C-4E9B-8B3B-EE3A2F14E9BF}">
      <dgm:prSet/>
      <dgm:spPr/>
      <dgm:t>
        <a:bodyPr/>
        <a:lstStyle/>
        <a:p>
          <a:endParaRPr lang="en-US"/>
        </a:p>
      </dgm:t>
    </dgm:pt>
    <dgm:pt modelId="{54C89613-8DFC-4480-A9CB-627856DDA055}">
      <dgm:prSet/>
      <dgm:spPr/>
      <dgm:t>
        <a:bodyPr/>
        <a:lstStyle/>
        <a:p>
          <a:pPr>
            <a:buFont typeface="Courier New" panose="02070309020205020404" pitchFamily="49" charset="0"/>
            <a:buChar char="o"/>
          </a:pPr>
          <a:r>
            <a:rPr lang="en-US"/>
            <a:t>Corporate organization of revolving loan fund</a:t>
          </a:r>
        </a:p>
      </dgm:t>
    </dgm:pt>
    <dgm:pt modelId="{ABD0F227-5B2A-4E18-AD46-A6DF66E69834}" type="parTrans" cxnId="{92D74BE8-D91E-44E6-9B49-5D5C1F6113F3}">
      <dgm:prSet/>
      <dgm:spPr/>
      <dgm:t>
        <a:bodyPr/>
        <a:lstStyle/>
        <a:p>
          <a:endParaRPr lang="en-US"/>
        </a:p>
      </dgm:t>
    </dgm:pt>
    <dgm:pt modelId="{A8276A64-DB9F-4A66-878F-E1344518B1B9}" type="sibTrans" cxnId="{92D74BE8-D91E-44E6-9B49-5D5C1F6113F3}">
      <dgm:prSet/>
      <dgm:spPr/>
      <dgm:t>
        <a:bodyPr/>
        <a:lstStyle/>
        <a:p>
          <a:endParaRPr lang="en-US"/>
        </a:p>
      </dgm:t>
    </dgm:pt>
    <dgm:pt modelId="{E9831DE7-892B-4E88-ABD8-A3518959B42A}">
      <dgm:prSet/>
      <dgm:spPr/>
      <dgm:t>
        <a:bodyPr/>
        <a:lstStyle/>
        <a:p>
          <a:pPr>
            <a:buFont typeface="Courier New" panose="02070309020205020404" pitchFamily="49" charset="0"/>
            <a:buChar char="o"/>
          </a:pPr>
          <a:r>
            <a:rPr lang="en-US"/>
            <a:t>Revolving Loan Fund Board of Directors</a:t>
          </a:r>
        </a:p>
      </dgm:t>
    </dgm:pt>
    <dgm:pt modelId="{285AFF08-AB42-431D-A32A-682FCFE2E46F}" type="parTrans" cxnId="{6114E538-5A09-4D4D-9FE1-8CBCAB59F692}">
      <dgm:prSet/>
      <dgm:spPr/>
      <dgm:t>
        <a:bodyPr/>
        <a:lstStyle/>
        <a:p>
          <a:endParaRPr lang="en-US"/>
        </a:p>
      </dgm:t>
    </dgm:pt>
    <dgm:pt modelId="{E3A297ED-136B-414C-93CD-CC67E4779DAC}" type="sibTrans" cxnId="{6114E538-5A09-4D4D-9FE1-8CBCAB59F692}">
      <dgm:prSet/>
      <dgm:spPr/>
      <dgm:t>
        <a:bodyPr/>
        <a:lstStyle/>
        <a:p>
          <a:endParaRPr lang="en-US"/>
        </a:p>
      </dgm:t>
    </dgm:pt>
    <dgm:pt modelId="{17781105-EEE5-4953-AE11-3A7D9A419C76}">
      <dgm:prSet/>
      <dgm:spPr/>
      <dgm:t>
        <a:bodyPr/>
        <a:lstStyle/>
        <a:p>
          <a:pPr>
            <a:buFont typeface="Courier New" panose="02070309020205020404" pitchFamily="49" charset="0"/>
            <a:buChar char="o"/>
          </a:pPr>
          <a:r>
            <a:rPr lang="en-US"/>
            <a:t>Revolving Loan Fund seed capital and EDA match</a:t>
          </a:r>
        </a:p>
      </dgm:t>
    </dgm:pt>
    <dgm:pt modelId="{A7F83233-08FD-4E88-B039-FC81C0386E25}" type="parTrans" cxnId="{015E388D-6E76-4DD6-8B79-DA58BDBA57AE}">
      <dgm:prSet/>
      <dgm:spPr/>
      <dgm:t>
        <a:bodyPr/>
        <a:lstStyle/>
        <a:p>
          <a:endParaRPr lang="en-US"/>
        </a:p>
      </dgm:t>
    </dgm:pt>
    <dgm:pt modelId="{7F1367FB-12F9-484F-B079-6AF2FEB79649}" type="sibTrans" cxnId="{015E388D-6E76-4DD6-8B79-DA58BDBA57AE}">
      <dgm:prSet/>
      <dgm:spPr/>
      <dgm:t>
        <a:bodyPr/>
        <a:lstStyle/>
        <a:p>
          <a:endParaRPr lang="en-US"/>
        </a:p>
      </dgm:t>
    </dgm:pt>
    <dgm:pt modelId="{D10FCF13-B62D-491F-BCEE-D84A816B3F81}">
      <dgm:prSet/>
      <dgm:spPr/>
      <dgm:t>
        <a:bodyPr/>
        <a:lstStyle/>
        <a:p>
          <a:pPr>
            <a:buFont typeface="Courier New" panose="02070309020205020404" pitchFamily="49" charset="0"/>
            <a:buChar char="o"/>
          </a:pPr>
          <a:r>
            <a:rPr lang="en-US"/>
            <a:t>Revolving Loan Fund loan terms and agreements</a:t>
          </a:r>
        </a:p>
      </dgm:t>
    </dgm:pt>
    <dgm:pt modelId="{8E90BC4C-A3C0-400D-BA82-C3B8FB2F9606}" type="parTrans" cxnId="{AA84F08E-349D-4BF6-8BE0-B2EC24722C13}">
      <dgm:prSet/>
      <dgm:spPr/>
      <dgm:t>
        <a:bodyPr/>
        <a:lstStyle/>
        <a:p>
          <a:endParaRPr lang="en-US"/>
        </a:p>
      </dgm:t>
    </dgm:pt>
    <dgm:pt modelId="{DB75DEC9-5144-4AAF-88C4-A2CBE4FEDB38}" type="sibTrans" cxnId="{AA84F08E-349D-4BF6-8BE0-B2EC24722C13}">
      <dgm:prSet/>
      <dgm:spPr/>
      <dgm:t>
        <a:bodyPr/>
        <a:lstStyle/>
        <a:p>
          <a:endParaRPr lang="en-US"/>
        </a:p>
      </dgm:t>
    </dgm:pt>
    <dgm:pt modelId="{B390E46B-C087-4533-8AF1-58A597C53FF8}">
      <dgm:prSet/>
      <dgm:spPr/>
      <dgm:t>
        <a:bodyPr/>
        <a:lstStyle/>
        <a:p>
          <a:pPr>
            <a:buFont typeface="Courier New" panose="02070309020205020404" pitchFamily="49" charset="0"/>
            <a:buChar char="o"/>
          </a:pPr>
          <a:r>
            <a:rPr lang="en-US" dirty="0"/>
            <a:t>Revolving Loan Fund marketing</a:t>
          </a:r>
        </a:p>
      </dgm:t>
    </dgm:pt>
    <dgm:pt modelId="{78B23D82-0FA6-4168-9958-7DB6BE4710D5}" type="parTrans" cxnId="{91A43927-CCF7-49EA-A012-69F4C05C4080}">
      <dgm:prSet/>
      <dgm:spPr/>
      <dgm:t>
        <a:bodyPr/>
        <a:lstStyle/>
        <a:p>
          <a:endParaRPr lang="en-US"/>
        </a:p>
      </dgm:t>
    </dgm:pt>
    <dgm:pt modelId="{0D4CEE15-5D56-4AF9-9645-5B2053ADA156}" type="sibTrans" cxnId="{91A43927-CCF7-49EA-A012-69F4C05C4080}">
      <dgm:prSet/>
      <dgm:spPr/>
      <dgm:t>
        <a:bodyPr/>
        <a:lstStyle/>
        <a:p>
          <a:endParaRPr lang="en-US"/>
        </a:p>
      </dgm:t>
    </dgm:pt>
    <dgm:pt modelId="{841A1EAB-680F-46C3-8A03-96DD99E89D22}" type="pres">
      <dgm:prSet presAssocID="{2C326CD9-C473-4D57-92B5-F14E744353B3}" presName="Name0" presStyleCnt="0">
        <dgm:presLayoutVars>
          <dgm:dir/>
          <dgm:animLvl val="lvl"/>
          <dgm:resizeHandles val="exact"/>
        </dgm:presLayoutVars>
      </dgm:prSet>
      <dgm:spPr/>
    </dgm:pt>
    <dgm:pt modelId="{7093AEC2-F587-4B25-8B25-7B6828A5F31D}" type="pres">
      <dgm:prSet presAssocID="{A6E29778-364D-4CE0-A5A9-5BCCC723D928}" presName="composite" presStyleCnt="0"/>
      <dgm:spPr/>
    </dgm:pt>
    <dgm:pt modelId="{55B285EF-A0D2-4968-BC1A-C81CD1D70508}" type="pres">
      <dgm:prSet presAssocID="{A6E29778-364D-4CE0-A5A9-5BCCC723D928}" presName="parTx" presStyleLbl="alignNode1" presStyleIdx="0" presStyleCnt="2">
        <dgm:presLayoutVars>
          <dgm:chMax val="0"/>
          <dgm:chPref val="0"/>
          <dgm:bulletEnabled val="1"/>
        </dgm:presLayoutVars>
      </dgm:prSet>
      <dgm:spPr/>
    </dgm:pt>
    <dgm:pt modelId="{A2073B0C-B36C-4F4A-93A6-F484F9FAC06C}" type="pres">
      <dgm:prSet presAssocID="{A6E29778-364D-4CE0-A5A9-5BCCC723D928}" presName="desTx" presStyleLbl="alignAccFollowNode1" presStyleIdx="0" presStyleCnt="2">
        <dgm:presLayoutVars>
          <dgm:bulletEnabled val="1"/>
        </dgm:presLayoutVars>
      </dgm:prSet>
      <dgm:spPr/>
    </dgm:pt>
    <dgm:pt modelId="{82C9B9E6-77D2-4080-A8ED-995FB4C20D10}" type="pres">
      <dgm:prSet presAssocID="{3BA5AE2D-7DCB-4A31-A2AF-D21EEDD9B378}" presName="space" presStyleCnt="0"/>
      <dgm:spPr/>
    </dgm:pt>
    <dgm:pt modelId="{BE3A5FE2-3958-49AE-8217-A06E6962B489}" type="pres">
      <dgm:prSet presAssocID="{E4561146-39D8-45D0-AB67-556F9BC6B88B}" presName="composite" presStyleCnt="0"/>
      <dgm:spPr/>
    </dgm:pt>
    <dgm:pt modelId="{E70E7C2C-B463-456D-8075-4C1AEFEFFBAF}" type="pres">
      <dgm:prSet presAssocID="{E4561146-39D8-45D0-AB67-556F9BC6B88B}" presName="parTx" presStyleLbl="alignNode1" presStyleIdx="1" presStyleCnt="2">
        <dgm:presLayoutVars>
          <dgm:chMax val="0"/>
          <dgm:chPref val="0"/>
          <dgm:bulletEnabled val="1"/>
        </dgm:presLayoutVars>
      </dgm:prSet>
      <dgm:spPr/>
    </dgm:pt>
    <dgm:pt modelId="{076B478F-6F39-497C-AF60-D4A505866EF0}" type="pres">
      <dgm:prSet presAssocID="{E4561146-39D8-45D0-AB67-556F9BC6B88B}" presName="desTx" presStyleLbl="alignAccFollowNode1" presStyleIdx="1" presStyleCnt="2">
        <dgm:presLayoutVars>
          <dgm:bulletEnabled val="1"/>
        </dgm:presLayoutVars>
      </dgm:prSet>
      <dgm:spPr/>
    </dgm:pt>
  </dgm:ptLst>
  <dgm:cxnLst>
    <dgm:cxn modelId="{CCD41019-9252-48A2-917F-2AAAE4292C4C}" srcId="{E4561146-39D8-45D0-AB67-556F9BC6B88B}" destId="{77565685-26E6-45D8-BBC9-D63CF8890F94}" srcOrd="0" destOrd="0" parTransId="{F177AB70-3238-41AE-94DD-1DB17ADA1E4A}" sibTransId="{F32B3AA8-C0D3-4738-A057-39F83F1A9619}"/>
    <dgm:cxn modelId="{2E017723-0F72-4BE3-90F7-DAE8896B588F}" type="presOf" srcId="{0549D224-CB62-44EC-B8CC-79FFDB897279}" destId="{A2073B0C-B36C-4F4A-93A6-F484F9FAC06C}" srcOrd="0" destOrd="2" presId="urn:microsoft.com/office/officeart/2005/8/layout/hList1"/>
    <dgm:cxn modelId="{91A43927-CCF7-49EA-A012-69F4C05C4080}" srcId="{77565685-26E6-45D8-BBC9-D63CF8890F94}" destId="{B390E46B-C087-4533-8AF1-58A597C53FF8}" srcOrd="5" destOrd="0" parTransId="{78B23D82-0FA6-4168-9958-7DB6BE4710D5}" sibTransId="{0D4CEE15-5D56-4AF9-9645-5B2053ADA156}"/>
    <dgm:cxn modelId="{A1AE7929-D930-4571-B823-00FDA620C67F}" type="presOf" srcId="{54C89613-8DFC-4480-A9CB-627856DDA055}" destId="{076B478F-6F39-497C-AF60-D4A505866EF0}" srcOrd="0" destOrd="2" presId="urn:microsoft.com/office/officeart/2005/8/layout/hList1"/>
    <dgm:cxn modelId="{E4852B38-DE4D-412F-A31C-9D269089D584}" type="presOf" srcId="{E4561146-39D8-45D0-AB67-556F9BC6B88B}" destId="{E70E7C2C-B463-456D-8075-4C1AEFEFFBAF}" srcOrd="0" destOrd="0" presId="urn:microsoft.com/office/officeart/2005/8/layout/hList1"/>
    <dgm:cxn modelId="{6114E538-5A09-4D4D-9FE1-8CBCAB59F692}" srcId="{77565685-26E6-45D8-BBC9-D63CF8890F94}" destId="{E9831DE7-892B-4E88-ABD8-A3518959B42A}" srcOrd="2" destOrd="0" parTransId="{285AFF08-AB42-431D-A32A-682FCFE2E46F}" sibTransId="{E3A297ED-136B-414C-93CD-CC67E4779DAC}"/>
    <dgm:cxn modelId="{4196D240-AC7A-4CB5-B9E1-32CC7C59FA93}" type="presOf" srcId="{2426D6ED-B1E4-4061-A07E-922E24F65CCC}" destId="{A2073B0C-B36C-4F4A-93A6-F484F9FAC06C}" srcOrd="0" destOrd="0" presId="urn:microsoft.com/office/officeart/2005/8/layout/hList1"/>
    <dgm:cxn modelId="{D759046A-8978-4E5B-85AF-83D7379A7FE2}" srcId="{2426D6ED-B1E4-4061-A07E-922E24F65CCC}" destId="{0549D224-CB62-44EC-B8CC-79FFDB897279}" srcOrd="1" destOrd="0" parTransId="{C1D6440A-F625-43C6-ABE8-D3FD18025107}" sibTransId="{2B69E03A-FF94-4383-960E-31940EDEBFBD}"/>
    <dgm:cxn modelId="{3CDC356A-D43C-4E9B-8B3B-EE3A2F14E9BF}" srcId="{77565685-26E6-45D8-BBC9-D63CF8890F94}" destId="{37EC7DB8-5283-4946-96EB-0095DB317594}" srcOrd="0" destOrd="0" parTransId="{8E421AB7-41D7-4C8D-827B-7106B7EBDFF9}" sibTransId="{4FA3BE59-9E5D-4F8E-BC44-E9E290E542B0}"/>
    <dgm:cxn modelId="{30015A4B-9635-4287-BC0B-0F1683100452}" type="presOf" srcId="{B390E46B-C087-4533-8AF1-58A597C53FF8}" destId="{076B478F-6F39-497C-AF60-D4A505866EF0}" srcOrd="0" destOrd="6" presId="urn:microsoft.com/office/officeart/2005/8/layout/hList1"/>
    <dgm:cxn modelId="{A6EDE54C-5612-4FCE-A57F-40C2D4613C90}" srcId="{2426D6ED-B1E4-4061-A07E-922E24F65CCC}" destId="{A681ACB9-8F43-4681-A3E7-8B41F23C6975}" srcOrd="3" destOrd="0" parTransId="{6ED13177-02E1-4ED8-9CD8-996E4D24D9C7}" sibTransId="{1C8FDE01-4598-4FD1-85B7-3ABF6531CBE5}"/>
    <dgm:cxn modelId="{40A0E158-C229-40CC-A1B6-C2CF7CE44E7D}" type="presOf" srcId="{17781105-EEE5-4953-AE11-3A7D9A419C76}" destId="{076B478F-6F39-497C-AF60-D4A505866EF0}" srcOrd="0" destOrd="4" presId="urn:microsoft.com/office/officeart/2005/8/layout/hList1"/>
    <dgm:cxn modelId="{3EFF015A-6A28-4248-9462-CE0E7A91FA37}" type="presOf" srcId="{5A88A397-DF2D-4474-98CD-D8846E90717B}" destId="{A2073B0C-B36C-4F4A-93A6-F484F9FAC06C}" srcOrd="0" destOrd="1" presId="urn:microsoft.com/office/officeart/2005/8/layout/hList1"/>
    <dgm:cxn modelId="{015E388D-6E76-4DD6-8B79-DA58BDBA57AE}" srcId="{77565685-26E6-45D8-BBC9-D63CF8890F94}" destId="{17781105-EEE5-4953-AE11-3A7D9A419C76}" srcOrd="3" destOrd="0" parTransId="{A7F83233-08FD-4E88-B039-FC81C0386E25}" sibTransId="{7F1367FB-12F9-484F-B079-6AF2FEB79649}"/>
    <dgm:cxn modelId="{AA84F08E-349D-4BF6-8BE0-B2EC24722C13}" srcId="{77565685-26E6-45D8-BBC9-D63CF8890F94}" destId="{D10FCF13-B62D-491F-BCEE-D84A816B3F81}" srcOrd="4" destOrd="0" parTransId="{8E90BC4C-A3C0-400D-BA82-C3B8FB2F9606}" sibTransId="{DB75DEC9-5144-4AAF-88C4-A2CBE4FEDB38}"/>
    <dgm:cxn modelId="{93A4F094-0348-4DC1-858D-3927BD150E61}" srcId="{2C326CD9-C473-4D57-92B5-F14E744353B3}" destId="{E4561146-39D8-45D0-AB67-556F9BC6B88B}" srcOrd="1" destOrd="0" parTransId="{FC538656-A1A7-49F8-B899-3849843097BB}" sibTransId="{15FC0F5A-D26F-4D04-90E4-D22AB058E8EB}"/>
    <dgm:cxn modelId="{6BCF0D96-4A50-45B8-BDC9-D923B5A01B34}" type="presOf" srcId="{A681ACB9-8F43-4681-A3E7-8B41F23C6975}" destId="{A2073B0C-B36C-4F4A-93A6-F484F9FAC06C}" srcOrd="0" destOrd="4" presId="urn:microsoft.com/office/officeart/2005/8/layout/hList1"/>
    <dgm:cxn modelId="{E071A7A3-52B7-4BEE-A5AA-80765CEF7C0E}" type="presOf" srcId="{E9831DE7-892B-4E88-ABD8-A3518959B42A}" destId="{076B478F-6F39-497C-AF60-D4A505866EF0}" srcOrd="0" destOrd="3" presId="urn:microsoft.com/office/officeart/2005/8/layout/hList1"/>
    <dgm:cxn modelId="{57A6D5A5-0B52-4CE4-ACF1-0D3619F11696}" type="presOf" srcId="{2C326CD9-C473-4D57-92B5-F14E744353B3}" destId="{841A1EAB-680F-46C3-8A03-96DD99E89D22}" srcOrd="0" destOrd="0" presId="urn:microsoft.com/office/officeart/2005/8/layout/hList1"/>
    <dgm:cxn modelId="{DE3BC2A9-00FE-4D5D-A3BE-6451464B0815}" type="presOf" srcId="{D10FCF13-B62D-491F-BCEE-D84A816B3F81}" destId="{076B478F-6F39-497C-AF60-D4A505866EF0}" srcOrd="0" destOrd="5" presId="urn:microsoft.com/office/officeart/2005/8/layout/hList1"/>
    <dgm:cxn modelId="{53C492B6-14E4-4E3E-966D-7E64CCAF89EB}" type="presOf" srcId="{77565685-26E6-45D8-BBC9-D63CF8890F94}" destId="{076B478F-6F39-497C-AF60-D4A505866EF0}" srcOrd="0" destOrd="0" presId="urn:microsoft.com/office/officeart/2005/8/layout/hList1"/>
    <dgm:cxn modelId="{8683B6B6-B7F2-4F55-8268-B0EBFEDB4E46}" srcId="{2426D6ED-B1E4-4061-A07E-922E24F65CCC}" destId="{5A88A397-DF2D-4474-98CD-D8846E90717B}" srcOrd="0" destOrd="0" parTransId="{3F4B92FB-E5D2-4F93-AFC2-9630A1D87803}" sibTransId="{C3E9AF43-DA05-4796-9568-6EBF3A71EE10}"/>
    <dgm:cxn modelId="{5E918DE3-074F-43CB-A36A-73AD4765C010}" srcId="{A6E29778-364D-4CE0-A5A9-5BCCC723D928}" destId="{2426D6ED-B1E4-4061-A07E-922E24F65CCC}" srcOrd="0" destOrd="0" parTransId="{270F9DD9-BAB7-43B9-8B39-8E89F9623307}" sibTransId="{744D16E0-B8BA-4A7A-A142-E5EB36BCD2AA}"/>
    <dgm:cxn modelId="{6A5599E7-2F85-41B2-8B69-1D0FCF4927AE}" type="presOf" srcId="{A6E29778-364D-4CE0-A5A9-5BCCC723D928}" destId="{55B285EF-A0D2-4968-BC1A-C81CD1D70508}" srcOrd="0" destOrd="0" presId="urn:microsoft.com/office/officeart/2005/8/layout/hList1"/>
    <dgm:cxn modelId="{92D74BE8-D91E-44E6-9B49-5D5C1F6113F3}" srcId="{77565685-26E6-45D8-BBC9-D63CF8890F94}" destId="{54C89613-8DFC-4480-A9CB-627856DDA055}" srcOrd="1" destOrd="0" parTransId="{ABD0F227-5B2A-4E18-AD46-A6DF66E69834}" sibTransId="{A8276A64-DB9F-4A66-878F-E1344518B1B9}"/>
    <dgm:cxn modelId="{538768EB-5C44-408A-B285-841938D7A58C}" type="presOf" srcId="{D66BE137-953C-4AF3-8EE4-53A5E725D55F}" destId="{A2073B0C-B36C-4F4A-93A6-F484F9FAC06C}" srcOrd="0" destOrd="3" presId="urn:microsoft.com/office/officeart/2005/8/layout/hList1"/>
    <dgm:cxn modelId="{35379BED-A4AE-4B3A-A69D-62696A3BD618}" srcId="{2C326CD9-C473-4D57-92B5-F14E744353B3}" destId="{A6E29778-364D-4CE0-A5A9-5BCCC723D928}" srcOrd="0" destOrd="0" parTransId="{C518CA7D-9BBE-4E83-BAF0-2830420AE85F}" sibTransId="{3BA5AE2D-7DCB-4A31-A2AF-D21EEDD9B378}"/>
    <dgm:cxn modelId="{4BF172EF-C72C-4940-9E9A-E2DE559ABF29}" srcId="{2426D6ED-B1E4-4061-A07E-922E24F65CCC}" destId="{D66BE137-953C-4AF3-8EE4-53A5E725D55F}" srcOrd="2" destOrd="0" parTransId="{69B9AA68-E71B-4A9A-B38C-8C01FCC685D0}" sibTransId="{CD4823F6-2C0B-4106-B02A-C773EB43577A}"/>
    <dgm:cxn modelId="{11599AFB-BB45-4105-9CB7-4475F5BE0753}" type="presOf" srcId="{37EC7DB8-5283-4946-96EB-0095DB317594}" destId="{076B478F-6F39-497C-AF60-D4A505866EF0}" srcOrd="0" destOrd="1" presId="urn:microsoft.com/office/officeart/2005/8/layout/hList1"/>
    <dgm:cxn modelId="{985ED240-DDEE-4CEE-97D0-3DB83331306E}" type="presParOf" srcId="{841A1EAB-680F-46C3-8A03-96DD99E89D22}" destId="{7093AEC2-F587-4B25-8B25-7B6828A5F31D}" srcOrd="0" destOrd="0" presId="urn:microsoft.com/office/officeart/2005/8/layout/hList1"/>
    <dgm:cxn modelId="{3BB0B9E0-E009-497A-A492-0EFD6B0D0E18}" type="presParOf" srcId="{7093AEC2-F587-4B25-8B25-7B6828A5F31D}" destId="{55B285EF-A0D2-4968-BC1A-C81CD1D70508}" srcOrd="0" destOrd="0" presId="urn:microsoft.com/office/officeart/2005/8/layout/hList1"/>
    <dgm:cxn modelId="{4F8BF40A-19C8-4608-8C1F-46C32618864F}" type="presParOf" srcId="{7093AEC2-F587-4B25-8B25-7B6828A5F31D}" destId="{A2073B0C-B36C-4F4A-93A6-F484F9FAC06C}" srcOrd="1" destOrd="0" presId="urn:microsoft.com/office/officeart/2005/8/layout/hList1"/>
    <dgm:cxn modelId="{8B10A28D-51BB-4B8F-9C01-828C32038431}" type="presParOf" srcId="{841A1EAB-680F-46C3-8A03-96DD99E89D22}" destId="{82C9B9E6-77D2-4080-A8ED-995FB4C20D10}" srcOrd="1" destOrd="0" presId="urn:microsoft.com/office/officeart/2005/8/layout/hList1"/>
    <dgm:cxn modelId="{D563DDB9-DF76-413E-9BE7-5DD420BAB9ED}" type="presParOf" srcId="{841A1EAB-680F-46C3-8A03-96DD99E89D22}" destId="{BE3A5FE2-3958-49AE-8217-A06E6962B489}" srcOrd="2" destOrd="0" presId="urn:microsoft.com/office/officeart/2005/8/layout/hList1"/>
    <dgm:cxn modelId="{4707534E-D22C-4C4D-9AC8-0850B0BF9F81}" type="presParOf" srcId="{BE3A5FE2-3958-49AE-8217-A06E6962B489}" destId="{E70E7C2C-B463-456D-8075-4C1AEFEFFBAF}" srcOrd="0" destOrd="0" presId="urn:microsoft.com/office/officeart/2005/8/layout/hList1"/>
    <dgm:cxn modelId="{2B1C9BFC-9C46-4626-8898-526B3F25D743}" type="presParOf" srcId="{BE3A5FE2-3958-49AE-8217-A06E6962B489}" destId="{076B478F-6F39-497C-AF60-D4A505866E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0CA4F5-488C-49A8-8085-2893ADFA0877}">
      <dgm:prSet phldrT="[Text]"/>
      <dgm:spPr/>
      <dgm:t>
        <a:bodyPr/>
        <a:lstStyle/>
        <a:p>
          <a:r>
            <a:rPr lang="en-US" b="1" dirty="0"/>
            <a:t>Federal Stimulus &amp; CDBG</a:t>
          </a:r>
          <a:endParaRPr lang="en-US" dirty="0"/>
        </a:p>
      </dgm:t>
    </dgm:pt>
    <dgm:pt modelId="{1FB3D57D-D724-4130-8EA6-C79AF12162A5}" type="parTrans" cxnId="{DA0E853E-C6D6-4FEC-B1DF-8A8ED71E432A}">
      <dgm:prSet/>
      <dgm:spPr/>
      <dgm:t>
        <a:bodyPr/>
        <a:lstStyle/>
        <a:p>
          <a:endParaRPr lang="en-US"/>
        </a:p>
      </dgm:t>
    </dgm:pt>
    <dgm:pt modelId="{286D75C4-A9D5-4A03-AEA7-1DAF24F8FEC2}" type="sibTrans" cxnId="{DA0E853E-C6D6-4FEC-B1DF-8A8ED71E432A}">
      <dgm:prSet/>
      <dgm:spPr/>
      <dgm:t>
        <a:bodyPr/>
        <a:lstStyle/>
        <a:p>
          <a:endParaRPr lang="en-US"/>
        </a:p>
      </dgm:t>
    </dgm:pt>
    <dgm:pt modelId="{389EB279-7AD4-4BED-BF8C-B380BC2C1C3C}">
      <dgm:prSet/>
      <dgm:spPr/>
      <dgm:t>
        <a:bodyPr/>
        <a:lstStyle/>
        <a:p>
          <a:pPr>
            <a:buFont typeface="Symbol" panose="05050102010706020507" pitchFamily="18" charset="2"/>
            <a:buChar char=""/>
          </a:pPr>
          <a:r>
            <a:rPr lang="en-US" dirty="0"/>
            <a:t>$5B in COVID 19 federal stimulus funding</a:t>
          </a:r>
        </a:p>
      </dgm:t>
    </dgm:pt>
    <dgm:pt modelId="{170E7E4A-8BBF-476D-90A9-572890027E22}" type="parTrans" cxnId="{FCFF0321-EAE0-46F4-8A3C-7E998CA2FAB0}">
      <dgm:prSet/>
      <dgm:spPr/>
      <dgm:t>
        <a:bodyPr/>
        <a:lstStyle/>
        <a:p>
          <a:endParaRPr lang="en-US"/>
        </a:p>
      </dgm:t>
    </dgm:pt>
    <dgm:pt modelId="{D203551A-C228-42D3-9576-E86342DA0E0B}" type="sibTrans" cxnId="{FCFF0321-EAE0-46F4-8A3C-7E998CA2FAB0}">
      <dgm:prSet/>
      <dgm:spPr/>
      <dgm:t>
        <a:bodyPr/>
        <a:lstStyle/>
        <a:p>
          <a:endParaRPr lang="en-US"/>
        </a:p>
      </dgm:t>
    </dgm:pt>
    <dgm:pt modelId="{1A61A2E1-E66B-4E5F-BDDD-8CA94EF5CC5F}">
      <dgm:prSet/>
      <dgm:spPr/>
      <dgm:t>
        <a:bodyPr/>
        <a:lstStyle/>
        <a:p>
          <a:pPr>
            <a:buFont typeface="Courier New" panose="02070309020205020404" pitchFamily="49" charset="0"/>
            <a:buChar char="o"/>
          </a:pPr>
          <a:r>
            <a:rPr lang="en-US" dirty="0"/>
            <a:t>$2B distributed by 2020 allocation to large cities and states</a:t>
          </a:r>
        </a:p>
      </dgm:t>
    </dgm:pt>
    <dgm:pt modelId="{9E80C5C7-34BF-40B6-A420-C4314CFE9E2C}" type="parTrans" cxnId="{27E4C0EB-F4C4-42A4-8EFE-92C3A4EA88C3}">
      <dgm:prSet/>
      <dgm:spPr/>
      <dgm:t>
        <a:bodyPr/>
        <a:lstStyle/>
        <a:p>
          <a:endParaRPr lang="en-US"/>
        </a:p>
      </dgm:t>
    </dgm:pt>
    <dgm:pt modelId="{DF43AA82-5CE9-4E3F-AD68-85DDFE7E58B7}" type="sibTrans" cxnId="{27E4C0EB-F4C4-42A4-8EFE-92C3A4EA88C3}">
      <dgm:prSet/>
      <dgm:spPr/>
      <dgm:t>
        <a:bodyPr/>
        <a:lstStyle/>
        <a:p>
          <a:endParaRPr lang="en-US"/>
        </a:p>
      </dgm:t>
    </dgm:pt>
    <dgm:pt modelId="{63197653-319C-41A3-A525-BF543421C970}">
      <dgm:prSet/>
      <dgm:spPr/>
      <dgm:t>
        <a:bodyPr/>
        <a:lstStyle/>
        <a:p>
          <a:pPr>
            <a:buFont typeface="Courier New" panose="02070309020205020404" pitchFamily="49" charset="0"/>
            <a:buChar char="o"/>
          </a:pPr>
          <a:r>
            <a:rPr lang="en-US" dirty="0"/>
            <a:t>$1B distributed to states in 45 days to combat COVID 19</a:t>
          </a:r>
        </a:p>
      </dgm:t>
    </dgm:pt>
    <dgm:pt modelId="{0C820DB3-20BE-4DE6-AA5B-7BD72F699A97}" type="parTrans" cxnId="{3A01D7A4-3C8A-4C71-860A-7A129FBC10CF}">
      <dgm:prSet/>
      <dgm:spPr/>
      <dgm:t>
        <a:bodyPr/>
        <a:lstStyle/>
        <a:p>
          <a:endParaRPr lang="en-US"/>
        </a:p>
      </dgm:t>
    </dgm:pt>
    <dgm:pt modelId="{EC85E660-D402-43AF-800E-0DB86BB5CAA9}" type="sibTrans" cxnId="{3A01D7A4-3C8A-4C71-860A-7A129FBC10CF}">
      <dgm:prSet/>
      <dgm:spPr/>
      <dgm:t>
        <a:bodyPr/>
        <a:lstStyle/>
        <a:p>
          <a:endParaRPr lang="en-US"/>
        </a:p>
      </dgm:t>
    </dgm:pt>
    <dgm:pt modelId="{D16E5E98-0865-4718-A08A-FFCE67FA6AB4}">
      <dgm:prSet/>
      <dgm:spPr/>
      <dgm:t>
        <a:bodyPr/>
        <a:lstStyle/>
        <a:p>
          <a:pPr>
            <a:buFont typeface="Courier New" panose="02070309020205020404" pitchFamily="49" charset="0"/>
            <a:buChar char="o"/>
          </a:pPr>
          <a:r>
            <a:rPr lang="en-US" dirty="0"/>
            <a:t>$2B distributed to states for longer term economic and housing disruptions</a:t>
          </a:r>
        </a:p>
      </dgm:t>
    </dgm:pt>
    <dgm:pt modelId="{42A3B3FF-6431-479A-BED1-860A9B040F06}" type="parTrans" cxnId="{27A901D5-1370-48A2-8F26-70AE3E5222DE}">
      <dgm:prSet/>
      <dgm:spPr/>
      <dgm:t>
        <a:bodyPr/>
        <a:lstStyle/>
        <a:p>
          <a:endParaRPr lang="en-US"/>
        </a:p>
      </dgm:t>
    </dgm:pt>
    <dgm:pt modelId="{906C4947-FB5D-4D5E-9875-46FBA0642076}" type="sibTrans" cxnId="{27A901D5-1370-48A2-8F26-70AE3E5222DE}">
      <dgm:prSet/>
      <dgm:spPr/>
      <dgm:t>
        <a:bodyPr/>
        <a:lstStyle/>
        <a:p>
          <a:endParaRPr lang="en-US"/>
        </a:p>
      </dgm:t>
    </dgm:pt>
    <dgm:pt modelId="{0DD8AD71-76E2-4409-BE3C-735456D4DA3D}" type="pres">
      <dgm:prSet presAssocID="{7A352344-6A7A-431E-B6BA-ACEF80ADD7A2}" presName="Name0" presStyleCnt="0">
        <dgm:presLayoutVars>
          <dgm:dir/>
          <dgm:animLvl val="lvl"/>
          <dgm:resizeHandles val="exact"/>
        </dgm:presLayoutVars>
      </dgm:prSet>
      <dgm:spPr/>
    </dgm:pt>
    <dgm:pt modelId="{ED7C6BF1-F558-4648-98A9-EA1284C8F6F4}" type="pres">
      <dgm:prSet presAssocID="{D80CA4F5-488C-49A8-8085-2893ADFA0877}" presName="composite" presStyleCnt="0"/>
      <dgm:spPr/>
    </dgm:pt>
    <dgm:pt modelId="{7F729CB1-CDF6-44A1-BA1F-D0819945B560}" type="pres">
      <dgm:prSet presAssocID="{D80CA4F5-488C-49A8-8085-2893ADFA0877}" presName="parTx" presStyleLbl="alignNode1" presStyleIdx="0" presStyleCnt="1">
        <dgm:presLayoutVars>
          <dgm:chMax val="0"/>
          <dgm:chPref val="0"/>
          <dgm:bulletEnabled val="1"/>
        </dgm:presLayoutVars>
      </dgm:prSet>
      <dgm:spPr/>
    </dgm:pt>
    <dgm:pt modelId="{684B8A8A-53C3-4A3C-8CB3-7152A916BAA7}" type="pres">
      <dgm:prSet presAssocID="{D80CA4F5-488C-49A8-8085-2893ADFA0877}" presName="desTx" presStyleLbl="alignAccFollowNode1" presStyleIdx="0" presStyleCnt="1">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FCFF0321-EAE0-46F4-8A3C-7E998CA2FAB0}" srcId="{D80CA4F5-488C-49A8-8085-2893ADFA0877}" destId="{389EB279-7AD4-4BED-BF8C-B380BC2C1C3C}" srcOrd="0" destOrd="0" parTransId="{170E7E4A-8BBF-476D-90A9-572890027E22}" sibTransId="{D203551A-C228-42D3-9576-E86342DA0E0B}"/>
    <dgm:cxn modelId="{DA0E853E-C6D6-4FEC-B1DF-8A8ED71E432A}" srcId="{7A352344-6A7A-431E-B6BA-ACEF80ADD7A2}" destId="{D80CA4F5-488C-49A8-8085-2893ADFA0877}" srcOrd="0" destOrd="0" parTransId="{1FB3D57D-D724-4130-8EA6-C79AF12162A5}" sibTransId="{286D75C4-A9D5-4A03-AEA7-1DAF24F8FEC2}"/>
    <dgm:cxn modelId="{FA95157C-034B-4B05-97EF-8CC0F46FF631}" type="presOf" srcId="{63197653-319C-41A3-A525-BF543421C970}" destId="{684B8A8A-53C3-4A3C-8CB3-7152A916BAA7}" srcOrd="0" destOrd="2" presId="urn:microsoft.com/office/officeart/2005/8/layout/hList1"/>
    <dgm:cxn modelId="{CFAC098F-CC47-4F8C-B9F1-A2C59670BD1B}" type="presOf" srcId="{389EB279-7AD4-4BED-BF8C-B380BC2C1C3C}" destId="{684B8A8A-53C3-4A3C-8CB3-7152A916BAA7}" srcOrd="0" destOrd="0" presId="urn:microsoft.com/office/officeart/2005/8/layout/hList1"/>
    <dgm:cxn modelId="{953E049A-6266-426A-9C2D-09D46F8A6AF8}" type="presOf" srcId="{D16E5E98-0865-4718-A08A-FFCE67FA6AB4}" destId="{684B8A8A-53C3-4A3C-8CB3-7152A916BAA7}" srcOrd="0" destOrd="3" presId="urn:microsoft.com/office/officeart/2005/8/layout/hList1"/>
    <dgm:cxn modelId="{3A01D7A4-3C8A-4C71-860A-7A129FBC10CF}" srcId="{389EB279-7AD4-4BED-BF8C-B380BC2C1C3C}" destId="{63197653-319C-41A3-A525-BF543421C970}" srcOrd="1" destOrd="0" parTransId="{0C820DB3-20BE-4DE6-AA5B-7BD72F699A97}" sibTransId="{EC85E660-D402-43AF-800E-0DB86BB5CAA9}"/>
    <dgm:cxn modelId="{27A901D5-1370-48A2-8F26-70AE3E5222DE}" srcId="{389EB279-7AD4-4BED-BF8C-B380BC2C1C3C}" destId="{D16E5E98-0865-4718-A08A-FFCE67FA6AB4}" srcOrd="2" destOrd="0" parTransId="{42A3B3FF-6431-479A-BED1-860A9B040F06}" sibTransId="{906C4947-FB5D-4D5E-9875-46FBA0642076}"/>
    <dgm:cxn modelId="{6AD0F4D6-B176-45B3-B68A-C78E640769FE}" type="presOf" srcId="{D80CA4F5-488C-49A8-8085-2893ADFA0877}" destId="{7F729CB1-CDF6-44A1-BA1F-D0819945B560}" srcOrd="0" destOrd="0" presId="urn:microsoft.com/office/officeart/2005/8/layout/hList1"/>
    <dgm:cxn modelId="{E6FC8DEA-A017-45DE-B61D-017534ECC589}" type="presOf" srcId="{1A61A2E1-E66B-4E5F-BDDD-8CA94EF5CC5F}" destId="{684B8A8A-53C3-4A3C-8CB3-7152A916BAA7}" srcOrd="0" destOrd="1" presId="urn:microsoft.com/office/officeart/2005/8/layout/hList1"/>
    <dgm:cxn modelId="{27E4C0EB-F4C4-42A4-8EFE-92C3A4EA88C3}" srcId="{389EB279-7AD4-4BED-BF8C-B380BC2C1C3C}" destId="{1A61A2E1-E66B-4E5F-BDDD-8CA94EF5CC5F}" srcOrd="0" destOrd="0" parTransId="{9E80C5C7-34BF-40B6-A420-C4314CFE9E2C}" sibTransId="{DF43AA82-5CE9-4E3F-AD68-85DDFE7E58B7}"/>
    <dgm:cxn modelId="{C9D19A07-2B13-475F-B9D2-45C98404673C}" type="presParOf" srcId="{0DD8AD71-76E2-4409-BE3C-735456D4DA3D}" destId="{ED7C6BF1-F558-4648-98A9-EA1284C8F6F4}" srcOrd="0" destOrd="0" presId="urn:microsoft.com/office/officeart/2005/8/layout/hList1"/>
    <dgm:cxn modelId="{D8CE2951-A55D-417F-89CE-A7978312EF07}" type="presParOf" srcId="{ED7C6BF1-F558-4648-98A9-EA1284C8F6F4}" destId="{7F729CB1-CDF6-44A1-BA1F-D0819945B560}" srcOrd="0" destOrd="0" presId="urn:microsoft.com/office/officeart/2005/8/layout/hList1"/>
    <dgm:cxn modelId="{230A78E2-87D5-41EC-82FC-0978314E217E}" type="presParOf" srcId="{ED7C6BF1-F558-4648-98A9-EA1284C8F6F4}" destId="{684B8A8A-53C3-4A3C-8CB3-7152A916BA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CE2DE-F45A-40E9-93B3-F975301FCA2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8BAC1060-2F2D-49B7-AC0C-5A71C30D16E2}">
      <dgm:prSet phldrT="[Text]"/>
      <dgm:spPr>
        <a:xfrm rot="5400000">
          <a:off x="-460730" y="466127"/>
          <a:ext cx="3071538" cy="2150076"/>
        </a:xfrm>
        <a:solidFill>
          <a:schemeClr val="accent2"/>
        </a:solidFill>
        <a:ln w="12700" cap="flat" cmpd="sng" algn="ctr">
          <a:solidFill>
            <a:srgbClr val="A5A5A5">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Assess Economic Damage</a:t>
          </a:r>
          <a:endParaRPr lang="en-US" dirty="0">
            <a:solidFill>
              <a:sysClr val="window" lastClr="FFFFFF"/>
            </a:solidFill>
            <a:latin typeface="Calibri" panose="020F0502020204030204"/>
            <a:ea typeface="+mn-ea"/>
            <a:cs typeface="+mn-cs"/>
          </a:endParaRPr>
        </a:p>
      </dgm:t>
    </dgm:pt>
    <dgm:pt modelId="{5D6ED198-444B-4447-8184-A0AB28D16FD3}" type="parTrans" cxnId="{28409CCB-9C1A-44AF-80A8-687AC21FCEF2}">
      <dgm:prSet/>
      <dgm:spPr/>
      <dgm:t>
        <a:bodyPr/>
        <a:lstStyle/>
        <a:p>
          <a:endParaRPr lang="en-US"/>
        </a:p>
      </dgm:t>
    </dgm:pt>
    <dgm:pt modelId="{12F196D7-059D-4DCE-8FB8-8CCA038EEF59}" type="sibTrans" cxnId="{28409CCB-9C1A-44AF-80A8-687AC21FCEF2}">
      <dgm:prSet/>
      <dgm:spPr/>
      <dgm:t>
        <a:bodyPr/>
        <a:lstStyle/>
        <a:p>
          <a:endParaRPr lang="en-US"/>
        </a:p>
      </dgm:t>
    </dgm:pt>
    <dgm:pt modelId="{A2DE653F-1770-4668-9816-08A4FA8A1AFB}">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Data dive to measure the before, during and after of the disaster's impact on the region's economy, workforce and employer base</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71BA0235-D097-4C26-8159-573B22EBA5AD}" type="parTrans" cxnId="{A2ACA3C1-9E5F-488E-9A6F-88A2C9C2735E}">
      <dgm:prSet/>
      <dgm:spPr/>
      <dgm:t>
        <a:bodyPr/>
        <a:lstStyle/>
        <a:p>
          <a:endParaRPr lang="en-US"/>
        </a:p>
      </dgm:t>
    </dgm:pt>
    <dgm:pt modelId="{31B0572D-7823-4524-90C4-23BC35AE3637}" type="sibTrans" cxnId="{A2ACA3C1-9E5F-488E-9A6F-88A2C9C2735E}">
      <dgm:prSet/>
      <dgm:spPr/>
      <dgm:t>
        <a:bodyPr/>
        <a:lstStyle/>
        <a:p>
          <a:endParaRPr lang="en-US"/>
        </a:p>
      </dgm:t>
    </dgm:pt>
    <dgm:pt modelId="{6FEA3864-F428-4359-8409-7DD48D96915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Job Postings Analytics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566B3652-F00B-44C7-93FC-E95A05317C43}" type="parTrans" cxnId="{DEB52DBF-C589-468F-9CF0-599F99280AE0}">
      <dgm:prSet/>
      <dgm:spPr/>
      <dgm:t>
        <a:bodyPr/>
        <a:lstStyle/>
        <a:p>
          <a:endParaRPr lang="en-US"/>
        </a:p>
      </dgm:t>
    </dgm:pt>
    <dgm:pt modelId="{27688937-8458-4FCE-A6AB-3943F5034788}" type="sibTrans" cxnId="{DEB52DBF-C589-468F-9CF0-599F99280AE0}">
      <dgm:prSet/>
      <dgm:spPr/>
      <dgm:t>
        <a:bodyPr/>
        <a:lstStyle/>
        <a:p>
          <a:endParaRPr lang="en-US"/>
        </a:p>
      </dgm:t>
    </dgm:pt>
    <dgm:pt modelId="{442CCF81-52C6-4554-8202-F05AC746227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Input-Output Model</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20A0D44B-1914-431A-943E-AFBDF901AFF9}" type="parTrans" cxnId="{EE5EBC89-A0CD-4F60-9F25-05D4DAFDECFA}">
      <dgm:prSet/>
      <dgm:spPr/>
      <dgm:t>
        <a:bodyPr/>
        <a:lstStyle/>
        <a:p>
          <a:endParaRPr lang="en-US"/>
        </a:p>
      </dgm:t>
    </dgm:pt>
    <dgm:pt modelId="{113A99E8-DF0A-48DF-ACE4-E064ACB5572F}" type="sibTrans" cxnId="{EE5EBC89-A0CD-4F60-9F25-05D4DAFDECFA}">
      <dgm:prSet/>
      <dgm:spPr/>
      <dgm:t>
        <a:bodyPr/>
        <a:lstStyle/>
        <a:p>
          <a:endParaRPr lang="en-US"/>
        </a:p>
      </dgm:t>
    </dgm:pt>
    <dgm:pt modelId="{9BAA1164-6B22-471D-9E08-BC2D63CBE88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Skill Shape Analysis for Upskilling Opportunities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E0E034F3-9CB3-43A4-9C58-83A539C1636A}" type="parTrans" cxnId="{BE031706-3E30-4E39-836A-0B184A557E51}">
      <dgm:prSet/>
      <dgm:spPr/>
      <dgm:t>
        <a:bodyPr/>
        <a:lstStyle/>
        <a:p>
          <a:endParaRPr lang="en-US"/>
        </a:p>
      </dgm:t>
    </dgm:pt>
    <dgm:pt modelId="{EC9396C9-9D05-4AE5-B81C-777108CF6081}" type="sibTrans" cxnId="{BE031706-3E30-4E39-836A-0B184A557E51}">
      <dgm:prSet/>
      <dgm:spPr/>
      <dgm:t>
        <a:bodyPr/>
        <a:lstStyle/>
        <a:p>
          <a:endParaRPr lang="en-US"/>
        </a:p>
      </dgm:t>
    </dgm:pt>
    <dgm:pt modelId="{4F4D2C08-0916-4A2C-BC63-9F0331E7B2C0}">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Emsi Supply Chain Analysis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6785F12B-BFB4-4BD4-9E11-4DF8B7A9B872}" type="parTrans" cxnId="{8179A173-721B-4428-997C-7FC35C68F689}">
      <dgm:prSet/>
      <dgm:spPr/>
      <dgm:t>
        <a:bodyPr/>
        <a:lstStyle/>
        <a:p>
          <a:endParaRPr lang="en-US"/>
        </a:p>
      </dgm:t>
    </dgm:pt>
    <dgm:pt modelId="{2C890E1D-FA3A-4372-9842-1F869FE45535}" type="sibTrans" cxnId="{8179A173-721B-4428-997C-7FC35C68F689}">
      <dgm:prSet/>
      <dgm:spPr/>
      <dgm:t>
        <a:bodyPr/>
        <a:lstStyle/>
        <a:p>
          <a:endParaRPr lang="en-US"/>
        </a:p>
      </dgm:t>
    </dgm:pt>
    <dgm:pt modelId="{574558E3-464E-480A-8A25-88398B3F8536}">
      <dgm:prSet phldrT="[Text]"/>
      <dgm:spPr>
        <a:xfrm rot="5400000">
          <a:off x="-460730" y="3257545"/>
          <a:ext cx="3071538" cy="2150076"/>
        </a:xfrm>
        <a:solidFill>
          <a:schemeClr val="accent1"/>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Business Development</a:t>
          </a:r>
          <a:endParaRPr lang="en-US" dirty="0">
            <a:solidFill>
              <a:sysClr val="window" lastClr="FFFFFF"/>
            </a:solidFill>
            <a:latin typeface="Calibri" panose="020F0502020204030204"/>
            <a:ea typeface="+mn-ea"/>
            <a:cs typeface="+mn-cs"/>
          </a:endParaRPr>
        </a:p>
      </dgm:t>
    </dgm:pt>
    <dgm:pt modelId="{D357EBFC-9220-4C3E-ACA7-A63EF9F2866A}" type="parTrans" cxnId="{5250F1F5-0429-4F2C-B254-9C33EF4C86ED}">
      <dgm:prSet/>
      <dgm:spPr/>
      <dgm:t>
        <a:bodyPr/>
        <a:lstStyle/>
        <a:p>
          <a:endParaRPr lang="en-US"/>
        </a:p>
      </dgm:t>
    </dgm:pt>
    <dgm:pt modelId="{D605A5F6-C1A7-4C62-9DFB-B0046D9FE687}" type="sibTrans" cxnId="{5250F1F5-0429-4F2C-B254-9C33EF4C86ED}">
      <dgm:prSet/>
      <dgm:spPr/>
      <dgm:t>
        <a:bodyPr/>
        <a:lstStyle/>
        <a:p>
          <a:endParaRPr lang="en-US"/>
        </a:p>
      </dgm:t>
    </dgm:pt>
    <dgm:pt modelId="{1F80B77C-7C51-4E7E-B34E-74897435A411}">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AF033A07-2069-49AD-969B-35DAEEBDC15A}" type="parTrans" cxnId="{BDED82B4-B70A-4A32-88D4-0780E3328C87}">
      <dgm:prSet/>
      <dgm:spPr/>
      <dgm:t>
        <a:bodyPr/>
        <a:lstStyle/>
        <a:p>
          <a:endParaRPr lang="en-US"/>
        </a:p>
      </dgm:t>
    </dgm:pt>
    <dgm:pt modelId="{07C3FA99-FD7E-4920-82C4-38F64A3AE6D4}" type="sibTrans" cxnId="{BDED82B4-B70A-4A32-88D4-0780E3328C87}">
      <dgm:prSet/>
      <dgm:spPr/>
      <dgm:t>
        <a:bodyPr/>
        <a:lstStyle/>
        <a:p>
          <a:endParaRPr lang="en-US"/>
        </a:p>
      </dgm:t>
    </dgm:pt>
    <dgm:pt modelId="{D980ECFC-EC6B-4AEB-A950-3CBC0340156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dgm:t>
    </dgm:pt>
    <dgm:pt modelId="{B57E54A7-9D3D-4948-A15B-BAD0C1F45B75}" type="parTrans" cxnId="{ECDF4247-C684-49FF-8EF2-E616F0A1EBDF}">
      <dgm:prSet/>
      <dgm:spPr/>
      <dgm:t>
        <a:bodyPr/>
        <a:lstStyle/>
        <a:p>
          <a:endParaRPr lang="en-US"/>
        </a:p>
      </dgm:t>
    </dgm:pt>
    <dgm:pt modelId="{5634253E-F0F5-454B-9E71-5C5A8C3EA46C}" type="sibTrans" cxnId="{ECDF4247-C684-49FF-8EF2-E616F0A1EBDF}">
      <dgm:prSet/>
      <dgm:spPr/>
      <dgm:t>
        <a:bodyPr/>
        <a:lstStyle/>
        <a:p>
          <a:endParaRPr lang="en-US"/>
        </a:p>
      </dgm:t>
    </dgm:pt>
    <dgm:pt modelId="{80F6763D-3364-493C-842C-325F3D3F7728}">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endPar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D84BCCAA-AFAD-40F2-B6ED-34D62DD45C6D}" type="parTrans" cxnId="{5ECC6A15-4102-4C4D-A69C-2B81510E5469}">
      <dgm:prSet/>
      <dgm:spPr/>
      <dgm:t>
        <a:bodyPr/>
        <a:lstStyle/>
        <a:p>
          <a:endParaRPr lang="en-US"/>
        </a:p>
      </dgm:t>
    </dgm:pt>
    <dgm:pt modelId="{56DDA72F-A1FF-4BF9-B918-88EA51E23E31}" type="sibTrans" cxnId="{5ECC6A15-4102-4C4D-A69C-2B81510E5469}">
      <dgm:prSet/>
      <dgm:spPr/>
      <dgm:t>
        <a:bodyPr/>
        <a:lstStyle/>
        <a:p>
          <a:endParaRPr lang="en-US"/>
        </a:p>
      </dgm:t>
    </dgm:pt>
    <dgm:pt modelId="{0C6766FE-9DBC-4E04-AF6D-7176C3BD9463}">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a:solidFill>
                <a:sysClr val="windowText" lastClr="000000">
                  <a:hueOff val="0"/>
                  <a:satOff val="0"/>
                  <a:lumOff val="0"/>
                  <a:alphaOff val="0"/>
                </a:sysClr>
              </a:solidFill>
              <a:latin typeface="Calibri" panose="020F0502020204030204"/>
              <a:ea typeface="+mn-ea"/>
              <a:cs typeface="+mn-cs"/>
            </a:rPr>
            <a:t>Economic Development Planning</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A2B9F2A6-2695-408F-9BEB-2DD24199C660}" type="parTrans" cxnId="{379181E6-8978-42EA-A046-EFDD35566A1E}">
      <dgm:prSet/>
      <dgm:spPr/>
      <dgm:t>
        <a:bodyPr/>
        <a:lstStyle/>
        <a:p>
          <a:endParaRPr lang="en-US"/>
        </a:p>
      </dgm:t>
    </dgm:pt>
    <dgm:pt modelId="{EBA8AC88-BB10-421B-B3B1-278ACC53E09D}" type="sibTrans" cxnId="{379181E6-8978-42EA-A046-EFDD35566A1E}">
      <dgm:prSet/>
      <dgm:spPr/>
      <dgm:t>
        <a:bodyPr/>
        <a:lstStyle/>
        <a:p>
          <a:endParaRPr lang="en-US"/>
        </a:p>
      </dgm:t>
    </dgm:pt>
    <dgm:pt modelId="{EE7F1E5C-47D7-4125-967D-E07793DB00F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a:solidFill>
                <a:sysClr val="windowText" lastClr="000000">
                  <a:hueOff val="0"/>
                  <a:satOff val="0"/>
                  <a:lumOff val="0"/>
                  <a:alphaOff val="0"/>
                </a:sysClr>
              </a:solidFill>
              <a:latin typeface="Calibri" panose="020F0502020204030204"/>
              <a:ea typeface="+mn-ea"/>
              <a:cs typeface="+mn-cs"/>
            </a:rPr>
            <a:t>Public Infrastructure for Projects</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0B78134C-8A30-4A43-A0F4-B4098AB3F381}" type="parTrans" cxnId="{E5E709A5-CA09-4136-9FC7-CC1E73E015E6}">
      <dgm:prSet/>
      <dgm:spPr/>
      <dgm:t>
        <a:bodyPr/>
        <a:lstStyle/>
        <a:p>
          <a:endParaRPr lang="en-US"/>
        </a:p>
      </dgm:t>
    </dgm:pt>
    <dgm:pt modelId="{CEA57D17-E531-4A73-8EA6-6D9839685B4F}" type="sibTrans" cxnId="{E5E709A5-CA09-4136-9FC7-CC1E73E015E6}">
      <dgm:prSet/>
      <dgm:spPr/>
      <dgm:t>
        <a:bodyPr/>
        <a:lstStyle/>
        <a:p>
          <a:endParaRPr lang="en-US"/>
        </a:p>
      </dgm:t>
    </dgm:pt>
    <dgm:pt modelId="{9E4FAF71-865E-41CD-B174-F2BBE57EB56C}">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Community Centers</a:t>
          </a:r>
          <a:endParaRPr lang="en-US" dirty="0">
            <a:solidFill>
              <a:sysClr val="windowText" lastClr="000000">
                <a:hueOff val="0"/>
                <a:satOff val="0"/>
                <a:lumOff val="0"/>
                <a:alphaOff val="0"/>
              </a:sysClr>
            </a:solidFill>
            <a:latin typeface="Calibri" panose="020F0502020204030204"/>
            <a:ea typeface="+mn-ea"/>
            <a:cs typeface="+mn-cs"/>
          </a:endParaRPr>
        </a:p>
      </dgm:t>
    </dgm:pt>
    <dgm:pt modelId="{5974AF7F-FA2E-415C-B79A-FDF8AE4E404B}" type="parTrans" cxnId="{039DF972-D8A5-4B07-9A07-62EB1915F8C8}">
      <dgm:prSet/>
      <dgm:spPr/>
      <dgm:t>
        <a:bodyPr/>
        <a:lstStyle/>
        <a:p>
          <a:endParaRPr lang="en-US"/>
        </a:p>
      </dgm:t>
    </dgm:pt>
    <dgm:pt modelId="{E619E195-B940-4D49-B1F6-865A6C3D0066}" type="sibTrans" cxnId="{039DF972-D8A5-4B07-9A07-62EB1915F8C8}">
      <dgm:prSet/>
      <dgm:spPr/>
      <dgm:t>
        <a:bodyPr/>
        <a:lstStyle/>
        <a:p>
          <a:endParaRPr lang="en-US"/>
        </a:p>
      </dgm:t>
    </dgm:pt>
    <dgm:pt modelId="{3490B3FD-8181-4E79-BD1D-CF2B14407233}">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Housing Rehabilitation</a:t>
          </a:r>
          <a:endParaRPr lang="en-US" dirty="0">
            <a:solidFill>
              <a:sysClr val="windowText" lastClr="000000">
                <a:hueOff val="0"/>
                <a:satOff val="0"/>
                <a:lumOff val="0"/>
                <a:alphaOff val="0"/>
              </a:sysClr>
            </a:solidFill>
            <a:latin typeface="Calibri" panose="020F0502020204030204"/>
            <a:ea typeface="+mn-ea"/>
            <a:cs typeface="+mn-cs"/>
          </a:endParaRPr>
        </a:p>
      </dgm:t>
    </dgm:pt>
    <dgm:pt modelId="{DD730740-D732-4B1B-B846-2C1A0FFBFDB7}" type="parTrans" cxnId="{7B6C787D-70E6-4FF9-A333-69EF9CF80808}">
      <dgm:prSet/>
      <dgm:spPr/>
      <dgm:t>
        <a:bodyPr/>
        <a:lstStyle/>
        <a:p>
          <a:endParaRPr lang="en-US"/>
        </a:p>
      </dgm:t>
    </dgm:pt>
    <dgm:pt modelId="{FA354E91-6D69-41BF-B18A-B0D275861512}" type="sibTrans" cxnId="{7B6C787D-70E6-4FF9-A333-69EF9CF80808}">
      <dgm:prSet/>
      <dgm:spPr/>
      <dgm:t>
        <a:bodyPr/>
        <a:lstStyle/>
        <a:p>
          <a:endParaRPr lang="en-US"/>
        </a:p>
      </dgm:t>
    </dgm:pt>
    <dgm:pt modelId="{11ECC7C6-5B1A-4650-AC97-A399ABA34A30}">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Revolving Loan Funds</a:t>
          </a:r>
          <a:endParaRPr lang="en-US" dirty="0">
            <a:solidFill>
              <a:sysClr val="windowText" lastClr="000000">
                <a:hueOff val="0"/>
                <a:satOff val="0"/>
                <a:lumOff val="0"/>
                <a:alphaOff val="0"/>
              </a:sysClr>
            </a:solidFill>
            <a:latin typeface="Calibri" panose="020F0502020204030204"/>
            <a:ea typeface="+mn-ea"/>
            <a:cs typeface="+mn-cs"/>
          </a:endParaRPr>
        </a:p>
      </dgm:t>
    </dgm:pt>
    <dgm:pt modelId="{279173C1-7276-4EA1-99FD-87FBE322A098}" type="parTrans" cxnId="{E2A260AD-AF19-492B-B14C-B07E25C8093B}">
      <dgm:prSet/>
      <dgm:spPr/>
      <dgm:t>
        <a:bodyPr/>
        <a:lstStyle/>
        <a:p>
          <a:endParaRPr lang="en-US"/>
        </a:p>
      </dgm:t>
    </dgm:pt>
    <dgm:pt modelId="{8C440D65-CE46-4EF8-B84A-789A60299F7D}" type="sibTrans" cxnId="{E2A260AD-AF19-492B-B14C-B07E25C8093B}">
      <dgm:prSet/>
      <dgm:spPr/>
      <dgm:t>
        <a:bodyPr/>
        <a:lstStyle/>
        <a:p>
          <a:endParaRPr lang="en-US"/>
        </a:p>
      </dgm:t>
    </dgm:pt>
    <dgm:pt modelId="{FF1D4C31-A76B-47AC-AD65-06814CDE1C61}">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Workforce Development</a:t>
          </a:r>
          <a:endParaRPr lang="en-US" dirty="0">
            <a:solidFill>
              <a:sysClr val="windowText" lastClr="000000">
                <a:hueOff val="0"/>
                <a:satOff val="0"/>
                <a:lumOff val="0"/>
                <a:alphaOff val="0"/>
              </a:sysClr>
            </a:solidFill>
            <a:latin typeface="Calibri" panose="020F0502020204030204"/>
            <a:ea typeface="+mn-ea"/>
            <a:cs typeface="+mn-cs"/>
          </a:endParaRPr>
        </a:p>
      </dgm:t>
    </dgm:pt>
    <dgm:pt modelId="{7516089D-A2E3-4139-934C-E4060C42284A}" type="parTrans" cxnId="{65C2E3AA-BFAC-4902-8F55-CFC2D452AC43}">
      <dgm:prSet/>
      <dgm:spPr/>
      <dgm:t>
        <a:bodyPr/>
        <a:lstStyle/>
        <a:p>
          <a:endParaRPr lang="en-US"/>
        </a:p>
      </dgm:t>
    </dgm:pt>
    <dgm:pt modelId="{4EA91C69-8816-4519-9072-87454CF4D656}" type="sibTrans" cxnId="{65C2E3AA-BFAC-4902-8F55-CFC2D452AC43}">
      <dgm:prSet/>
      <dgm:spPr/>
      <dgm:t>
        <a:bodyPr/>
        <a:lstStyle/>
        <a:p>
          <a:endParaRPr lang="en-US"/>
        </a:p>
      </dgm:t>
    </dgm:pt>
    <dgm:pt modelId="{477233B2-D332-401F-8DF2-7F5904393FFE}">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Rural Broadband Service</a:t>
          </a:r>
          <a:endParaRPr lang="en-US" dirty="0">
            <a:solidFill>
              <a:sysClr val="windowText" lastClr="000000">
                <a:hueOff val="0"/>
                <a:satOff val="0"/>
                <a:lumOff val="0"/>
                <a:alphaOff val="0"/>
              </a:sysClr>
            </a:solidFill>
            <a:latin typeface="Calibri" panose="020F0502020204030204"/>
            <a:ea typeface="+mn-ea"/>
            <a:cs typeface="+mn-cs"/>
          </a:endParaRPr>
        </a:p>
      </dgm:t>
    </dgm:pt>
    <dgm:pt modelId="{72989A34-CEAC-4BA7-8614-4DA7E4772B68}" type="parTrans" cxnId="{515D68BF-E878-4122-98DB-349768CAD52A}">
      <dgm:prSet/>
      <dgm:spPr/>
      <dgm:t>
        <a:bodyPr/>
        <a:lstStyle/>
        <a:p>
          <a:endParaRPr lang="en-US"/>
        </a:p>
      </dgm:t>
    </dgm:pt>
    <dgm:pt modelId="{A5B71145-E2EA-4686-831F-340A3BACAB7D}" type="sibTrans" cxnId="{515D68BF-E878-4122-98DB-349768CAD52A}">
      <dgm:prSet/>
      <dgm:spPr/>
      <dgm:t>
        <a:bodyPr/>
        <a:lstStyle/>
        <a:p>
          <a:endParaRPr lang="en-US"/>
        </a:p>
      </dgm:t>
    </dgm:pt>
    <dgm:pt modelId="{6E40DD55-0828-42B2-BC47-E02EEF39E334}" type="pres">
      <dgm:prSet presAssocID="{2ECCE2DE-F45A-40E9-93B3-F975301FCA20}" presName="Name0" presStyleCnt="0">
        <dgm:presLayoutVars>
          <dgm:chMax val="5"/>
          <dgm:chPref val="5"/>
          <dgm:dir/>
          <dgm:animLvl val="lvl"/>
        </dgm:presLayoutVars>
      </dgm:prSet>
      <dgm:spPr/>
    </dgm:pt>
    <dgm:pt modelId="{D62AF735-8D11-4AF2-AB1D-86527260BB6D}" type="pres">
      <dgm:prSet presAssocID="{8BAC1060-2F2D-49B7-AC0C-5A71C30D16E2}" presName="parentText1" presStyleLbl="node1" presStyleIdx="0" presStyleCnt="2">
        <dgm:presLayoutVars>
          <dgm:chMax/>
          <dgm:chPref val="3"/>
          <dgm:bulletEnabled val="1"/>
        </dgm:presLayoutVars>
      </dgm:prSet>
      <dgm:spPr/>
    </dgm:pt>
    <dgm:pt modelId="{B63C91D9-5F96-4700-B169-8326DCCFDA2F}" type="pres">
      <dgm:prSet presAssocID="{8BAC1060-2F2D-49B7-AC0C-5A71C30D16E2}" presName="childText1" presStyleLbl="solidAlignAcc1" presStyleIdx="0" presStyleCnt="2">
        <dgm:presLayoutVars>
          <dgm:chMax val="0"/>
          <dgm:chPref val="0"/>
          <dgm:bulletEnabled val="1"/>
        </dgm:presLayoutVars>
      </dgm:prSet>
      <dgm:spPr/>
    </dgm:pt>
    <dgm:pt modelId="{B095DADB-4069-4ACF-9997-D7B746A9848F}" type="pres">
      <dgm:prSet presAssocID="{574558E3-464E-480A-8A25-88398B3F8536}" presName="parentText2" presStyleLbl="node1" presStyleIdx="1" presStyleCnt="2">
        <dgm:presLayoutVars>
          <dgm:chMax/>
          <dgm:chPref val="3"/>
          <dgm:bulletEnabled val="1"/>
        </dgm:presLayoutVars>
      </dgm:prSet>
      <dgm:spPr/>
    </dgm:pt>
    <dgm:pt modelId="{8AC932E7-56D7-4830-A872-23276EE6657D}" type="pres">
      <dgm:prSet presAssocID="{574558E3-464E-480A-8A25-88398B3F8536}" presName="childText2" presStyleLbl="solidAlignAcc1" presStyleIdx="1" presStyleCnt="2" custScaleX="105194" custLinFactNeighborX="3348" custLinFactNeighborY="1791">
        <dgm:presLayoutVars>
          <dgm:chMax val="0"/>
          <dgm:chPref val="0"/>
          <dgm:bulletEnabled val="1"/>
        </dgm:presLayoutVars>
      </dgm:prSet>
      <dgm:spPr/>
    </dgm:pt>
  </dgm:ptLst>
  <dgm:cxnLst>
    <dgm:cxn modelId="{BE031706-3E30-4E39-836A-0B184A557E51}" srcId="{A2DE653F-1770-4668-9816-08A4FA8A1AFB}" destId="{9BAA1164-6B22-471D-9E08-BC2D63CBE88F}" srcOrd="2" destOrd="0" parTransId="{E0E034F3-9CB3-43A4-9C58-83A539C1636A}" sibTransId="{EC9396C9-9D05-4AE5-B81C-777108CF6081}"/>
    <dgm:cxn modelId="{5ECC6A15-4102-4C4D-A69C-2B81510E5469}" srcId="{574558E3-464E-480A-8A25-88398B3F8536}" destId="{80F6763D-3364-493C-842C-325F3D3F7728}" srcOrd="2" destOrd="0" parTransId="{D84BCCAA-AFAD-40F2-B6ED-34D62DD45C6D}" sibTransId="{56DDA72F-A1FF-4BF9-B918-88EA51E23E31}"/>
    <dgm:cxn modelId="{94B6EF15-0833-4B5A-BD84-265C8FF222A4}" type="presOf" srcId="{D980ECFC-EC6B-4AEB-A950-3CBC0340156F}" destId="{8AC932E7-56D7-4830-A872-23276EE6657D}" srcOrd="0" destOrd="1" presId="urn:microsoft.com/office/officeart/2009/3/layout/IncreasingArrowsProcess"/>
    <dgm:cxn modelId="{F9DB261D-8952-4557-AA6C-ADAAD6F9BA84}" type="presOf" srcId="{1F80B77C-7C51-4E7E-B34E-74897435A411}" destId="{8AC932E7-56D7-4830-A872-23276EE6657D}" srcOrd="0" destOrd="0" presId="urn:microsoft.com/office/officeart/2009/3/layout/IncreasingArrowsProcess"/>
    <dgm:cxn modelId="{F919F62A-85E2-4C2E-8464-251B32703803}" type="presOf" srcId="{6FEA3864-F428-4359-8409-7DD48D96915F}" destId="{B63C91D9-5F96-4700-B169-8326DCCFDA2F}" srcOrd="0" destOrd="1" presId="urn:microsoft.com/office/officeart/2009/3/layout/IncreasingArrowsProcess"/>
    <dgm:cxn modelId="{FE8F7A2C-146A-4EF5-AB46-84E9FF69FA22}" type="presOf" srcId="{80F6763D-3364-493C-842C-325F3D3F7728}" destId="{8AC932E7-56D7-4830-A872-23276EE6657D}" srcOrd="0" destOrd="2" presId="urn:microsoft.com/office/officeart/2009/3/layout/IncreasingArrowsProcess"/>
    <dgm:cxn modelId="{F2CBFA2E-AF28-42C7-8ECA-38D44EFC2015}" type="presOf" srcId="{3490B3FD-8181-4E79-BD1D-CF2B14407233}" destId="{8AC932E7-56D7-4830-A872-23276EE6657D}" srcOrd="0" destOrd="6" presId="urn:microsoft.com/office/officeart/2009/3/layout/IncreasingArrowsProcess"/>
    <dgm:cxn modelId="{ECDF4247-C684-49FF-8EF2-E616F0A1EBDF}" srcId="{574558E3-464E-480A-8A25-88398B3F8536}" destId="{D980ECFC-EC6B-4AEB-A950-3CBC0340156F}" srcOrd="1" destOrd="0" parTransId="{B57E54A7-9D3D-4948-A15B-BAD0C1F45B75}" sibTransId="{5634253E-F0F5-454B-9E71-5C5A8C3EA46C}"/>
    <dgm:cxn modelId="{A3F6096C-1F99-45F7-AAB1-87A88ABB1408}" type="presOf" srcId="{477233B2-D332-401F-8DF2-7F5904393FFE}" destId="{8AC932E7-56D7-4830-A872-23276EE6657D}" srcOrd="0" destOrd="9" presId="urn:microsoft.com/office/officeart/2009/3/layout/IncreasingArrowsProcess"/>
    <dgm:cxn modelId="{27DD0570-A074-4D2A-9F4D-81EEF19274DF}" type="presOf" srcId="{EE7F1E5C-47D7-4125-967D-E07793DB00FF}" destId="{8AC932E7-56D7-4830-A872-23276EE6657D}" srcOrd="0" destOrd="4" presId="urn:microsoft.com/office/officeart/2009/3/layout/IncreasingArrowsProcess"/>
    <dgm:cxn modelId="{FA617751-4227-463C-BCC2-C6018E4BD87B}" type="presOf" srcId="{4F4D2C08-0916-4A2C-BC63-9F0331E7B2C0}" destId="{B63C91D9-5F96-4700-B169-8326DCCFDA2F}" srcOrd="0" destOrd="4" presId="urn:microsoft.com/office/officeart/2009/3/layout/IncreasingArrowsProcess"/>
    <dgm:cxn modelId="{039DF972-D8A5-4B07-9A07-62EB1915F8C8}" srcId="{80F6763D-3364-493C-842C-325F3D3F7728}" destId="{9E4FAF71-865E-41CD-B174-F2BBE57EB56C}" srcOrd="2" destOrd="0" parTransId="{5974AF7F-FA2E-415C-B79A-FDF8AE4E404B}" sibTransId="{E619E195-B940-4D49-B1F6-865A6C3D0066}"/>
    <dgm:cxn modelId="{8179A173-721B-4428-997C-7FC35C68F689}" srcId="{A2DE653F-1770-4668-9816-08A4FA8A1AFB}" destId="{4F4D2C08-0916-4A2C-BC63-9F0331E7B2C0}" srcOrd="3" destOrd="0" parTransId="{6785F12B-BFB4-4BD4-9E11-4DF8B7A9B872}" sibTransId="{2C890E1D-FA3A-4372-9842-1F869FE45535}"/>
    <dgm:cxn modelId="{CC7CBF55-2FF3-4D41-9EA6-CFE53359DBF1}" type="presOf" srcId="{9BAA1164-6B22-471D-9E08-BC2D63CBE88F}" destId="{B63C91D9-5F96-4700-B169-8326DCCFDA2F}" srcOrd="0" destOrd="3" presId="urn:microsoft.com/office/officeart/2009/3/layout/IncreasingArrowsProcess"/>
    <dgm:cxn modelId="{7B6C787D-70E6-4FF9-A333-69EF9CF80808}" srcId="{80F6763D-3364-493C-842C-325F3D3F7728}" destId="{3490B3FD-8181-4E79-BD1D-CF2B14407233}" srcOrd="3" destOrd="0" parTransId="{DD730740-D732-4B1B-B846-2C1A0FFBFDB7}" sibTransId="{FA354E91-6D69-41BF-B18A-B0D275861512}"/>
    <dgm:cxn modelId="{EE5EBC89-A0CD-4F60-9F25-05D4DAFDECFA}" srcId="{A2DE653F-1770-4668-9816-08A4FA8A1AFB}" destId="{442CCF81-52C6-4554-8202-F05AC746227F}" srcOrd="1" destOrd="0" parTransId="{20A0D44B-1914-431A-943E-AFBDF901AFF9}" sibTransId="{113A99E8-DF0A-48DF-ACE4-E064ACB5572F}"/>
    <dgm:cxn modelId="{F95BA18E-6361-4192-86FD-BDE6CA884FF4}" type="presOf" srcId="{9E4FAF71-865E-41CD-B174-F2BBE57EB56C}" destId="{8AC932E7-56D7-4830-A872-23276EE6657D}" srcOrd="0" destOrd="5" presId="urn:microsoft.com/office/officeart/2009/3/layout/IncreasingArrowsProcess"/>
    <dgm:cxn modelId="{794BDA9E-07E6-45D9-A699-4E0D265E380F}" type="presOf" srcId="{11ECC7C6-5B1A-4650-AC97-A399ABA34A30}" destId="{8AC932E7-56D7-4830-A872-23276EE6657D}" srcOrd="0" destOrd="7" presId="urn:microsoft.com/office/officeart/2009/3/layout/IncreasingArrowsProcess"/>
    <dgm:cxn modelId="{E5E709A5-CA09-4136-9FC7-CC1E73E015E6}" srcId="{80F6763D-3364-493C-842C-325F3D3F7728}" destId="{EE7F1E5C-47D7-4125-967D-E07793DB00FF}" srcOrd="1" destOrd="0" parTransId="{0B78134C-8A30-4A43-A0F4-B4098AB3F381}" sibTransId="{CEA57D17-E531-4A73-8EA6-6D9839685B4F}"/>
    <dgm:cxn modelId="{5DFBD7A7-3A99-487C-8717-9F2A511B5587}" type="presOf" srcId="{574558E3-464E-480A-8A25-88398B3F8536}" destId="{B095DADB-4069-4ACF-9997-D7B746A9848F}" srcOrd="0" destOrd="0" presId="urn:microsoft.com/office/officeart/2009/3/layout/IncreasingArrowsProcess"/>
    <dgm:cxn modelId="{1253FDA7-5F8A-411F-9E5F-ABF6E7F8AD67}" type="presOf" srcId="{442CCF81-52C6-4554-8202-F05AC746227F}" destId="{B63C91D9-5F96-4700-B169-8326DCCFDA2F}" srcOrd="0" destOrd="2" presId="urn:microsoft.com/office/officeart/2009/3/layout/IncreasingArrowsProcess"/>
    <dgm:cxn modelId="{55CDADA9-9B01-4C80-92C9-20A2076C1951}" type="presOf" srcId="{2ECCE2DE-F45A-40E9-93B3-F975301FCA20}" destId="{6E40DD55-0828-42B2-BC47-E02EEF39E334}" srcOrd="0" destOrd="0" presId="urn:microsoft.com/office/officeart/2009/3/layout/IncreasingArrowsProcess"/>
    <dgm:cxn modelId="{65C2E3AA-BFAC-4902-8F55-CFC2D452AC43}" srcId="{80F6763D-3364-493C-842C-325F3D3F7728}" destId="{FF1D4C31-A76B-47AC-AD65-06814CDE1C61}" srcOrd="5" destOrd="0" parTransId="{7516089D-A2E3-4139-934C-E4060C42284A}" sibTransId="{4EA91C69-8816-4519-9072-87454CF4D656}"/>
    <dgm:cxn modelId="{E2A260AD-AF19-492B-B14C-B07E25C8093B}" srcId="{80F6763D-3364-493C-842C-325F3D3F7728}" destId="{11ECC7C6-5B1A-4650-AC97-A399ABA34A30}" srcOrd="4" destOrd="0" parTransId="{279173C1-7276-4EA1-99FD-87FBE322A098}" sibTransId="{8C440D65-CE46-4EF8-B84A-789A60299F7D}"/>
    <dgm:cxn modelId="{BDED82B4-B70A-4A32-88D4-0780E3328C87}" srcId="{574558E3-464E-480A-8A25-88398B3F8536}" destId="{1F80B77C-7C51-4E7E-B34E-74897435A411}" srcOrd="0" destOrd="0" parTransId="{AF033A07-2069-49AD-969B-35DAEEBDC15A}" sibTransId="{07C3FA99-FD7E-4920-82C4-38F64A3AE6D4}"/>
    <dgm:cxn modelId="{40C243B7-1000-482E-9053-E08486181D77}" type="presOf" srcId="{A2DE653F-1770-4668-9816-08A4FA8A1AFB}" destId="{B63C91D9-5F96-4700-B169-8326DCCFDA2F}" srcOrd="0" destOrd="0" presId="urn:microsoft.com/office/officeart/2009/3/layout/IncreasingArrowsProcess"/>
    <dgm:cxn modelId="{DEB52DBF-C589-468F-9CF0-599F99280AE0}" srcId="{A2DE653F-1770-4668-9816-08A4FA8A1AFB}" destId="{6FEA3864-F428-4359-8409-7DD48D96915F}" srcOrd="0" destOrd="0" parTransId="{566B3652-F00B-44C7-93FC-E95A05317C43}" sibTransId="{27688937-8458-4FCE-A6AB-3943F5034788}"/>
    <dgm:cxn modelId="{515D68BF-E878-4122-98DB-349768CAD52A}" srcId="{80F6763D-3364-493C-842C-325F3D3F7728}" destId="{477233B2-D332-401F-8DF2-7F5904393FFE}" srcOrd="6" destOrd="0" parTransId="{72989A34-CEAC-4BA7-8614-4DA7E4772B68}" sibTransId="{A5B71145-E2EA-4686-831F-340A3BACAB7D}"/>
    <dgm:cxn modelId="{5EF051BF-3D81-47C7-A645-BBF9C78EB304}" type="presOf" srcId="{8BAC1060-2F2D-49B7-AC0C-5A71C30D16E2}" destId="{D62AF735-8D11-4AF2-AB1D-86527260BB6D}" srcOrd="0" destOrd="0" presId="urn:microsoft.com/office/officeart/2009/3/layout/IncreasingArrowsProcess"/>
    <dgm:cxn modelId="{A2ACA3C1-9E5F-488E-9A6F-88A2C9C2735E}" srcId="{8BAC1060-2F2D-49B7-AC0C-5A71C30D16E2}" destId="{A2DE653F-1770-4668-9816-08A4FA8A1AFB}" srcOrd="0" destOrd="0" parTransId="{71BA0235-D097-4C26-8159-573B22EBA5AD}" sibTransId="{31B0572D-7823-4524-90C4-23BC35AE3637}"/>
    <dgm:cxn modelId="{28409CCB-9C1A-44AF-80A8-687AC21FCEF2}" srcId="{2ECCE2DE-F45A-40E9-93B3-F975301FCA20}" destId="{8BAC1060-2F2D-49B7-AC0C-5A71C30D16E2}" srcOrd="0" destOrd="0" parTransId="{5D6ED198-444B-4447-8184-A0AB28D16FD3}" sibTransId="{12F196D7-059D-4DCE-8FB8-8CCA038EEF59}"/>
    <dgm:cxn modelId="{ECB272DA-E6CF-435F-BCB5-4E64BF1EA9FB}" type="presOf" srcId="{FF1D4C31-A76B-47AC-AD65-06814CDE1C61}" destId="{8AC932E7-56D7-4830-A872-23276EE6657D}" srcOrd="0" destOrd="8" presId="urn:microsoft.com/office/officeart/2009/3/layout/IncreasingArrowsProcess"/>
    <dgm:cxn modelId="{5F72EBE1-E733-4F56-B202-CBCCA9370FDD}" type="presOf" srcId="{0C6766FE-9DBC-4E04-AF6D-7176C3BD9463}" destId="{8AC932E7-56D7-4830-A872-23276EE6657D}" srcOrd="0" destOrd="3" presId="urn:microsoft.com/office/officeart/2009/3/layout/IncreasingArrowsProcess"/>
    <dgm:cxn modelId="{379181E6-8978-42EA-A046-EFDD35566A1E}" srcId="{80F6763D-3364-493C-842C-325F3D3F7728}" destId="{0C6766FE-9DBC-4E04-AF6D-7176C3BD9463}" srcOrd="0" destOrd="0" parTransId="{A2B9F2A6-2695-408F-9BEB-2DD24199C660}" sibTransId="{EBA8AC88-BB10-421B-B3B1-278ACC53E09D}"/>
    <dgm:cxn modelId="{5250F1F5-0429-4F2C-B254-9C33EF4C86ED}" srcId="{2ECCE2DE-F45A-40E9-93B3-F975301FCA20}" destId="{574558E3-464E-480A-8A25-88398B3F8536}" srcOrd="1" destOrd="0" parTransId="{D357EBFC-9220-4C3E-ACA7-A63EF9F2866A}" sibTransId="{D605A5F6-C1A7-4C62-9DFB-B0046D9FE687}"/>
    <dgm:cxn modelId="{B518BE86-46F0-4902-978B-A2322292BC5E}" type="presParOf" srcId="{6E40DD55-0828-42B2-BC47-E02EEF39E334}" destId="{D62AF735-8D11-4AF2-AB1D-86527260BB6D}" srcOrd="0" destOrd="0" presId="urn:microsoft.com/office/officeart/2009/3/layout/IncreasingArrowsProcess"/>
    <dgm:cxn modelId="{CA4813F9-1488-4308-9600-EB01E3DCF083}" type="presParOf" srcId="{6E40DD55-0828-42B2-BC47-E02EEF39E334}" destId="{B63C91D9-5F96-4700-B169-8326DCCFDA2F}" srcOrd="1" destOrd="0" presId="urn:microsoft.com/office/officeart/2009/3/layout/IncreasingArrowsProcess"/>
    <dgm:cxn modelId="{D7C1BCBD-04C2-4FA8-9F1F-7F5453FFC7BC}" type="presParOf" srcId="{6E40DD55-0828-42B2-BC47-E02EEF39E334}" destId="{B095DADB-4069-4ACF-9997-D7B746A9848F}" srcOrd="2" destOrd="0" presId="urn:microsoft.com/office/officeart/2009/3/layout/IncreasingArrowsProcess"/>
    <dgm:cxn modelId="{0CB92BF9-A249-4DAC-8BC2-CAA2A25B9A7E}" type="presParOf" srcId="{6E40DD55-0828-42B2-BC47-E02EEF39E334}" destId="{8AC932E7-56D7-4830-A872-23276EE6657D}"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4803930-E5C5-4B5A-AD2F-48B56D66CD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75D15B-3D89-44D4-B1FC-0D9A7B77C12C}">
      <dgm:prSet phldrT="[Text]"/>
      <dgm:spPr/>
      <dgm:t>
        <a:bodyPr/>
        <a:lstStyle/>
        <a:p>
          <a:r>
            <a:rPr lang="en-US" b="1" dirty="0"/>
            <a:t>CDBG Funds</a:t>
          </a:r>
          <a:endParaRPr lang="en-US" dirty="0"/>
        </a:p>
      </dgm:t>
    </dgm:pt>
    <dgm:pt modelId="{B74883FC-8538-4679-BDFC-60227BDA3871}" type="parTrans" cxnId="{46213AF9-E73E-4192-903E-731BEB3C9843}">
      <dgm:prSet/>
      <dgm:spPr/>
      <dgm:t>
        <a:bodyPr/>
        <a:lstStyle/>
        <a:p>
          <a:endParaRPr lang="en-US"/>
        </a:p>
      </dgm:t>
    </dgm:pt>
    <dgm:pt modelId="{FA689256-85AF-407D-95C1-3855CCF5E76B}" type="sibTrans" cxnId="{46213AF9-E73E-4192-903E-731BEB3C9843}">
      <dgm:prSet/>
      <dgm:spPr/>
      <dgm:t>
        <a:bodyPr/>
        <a:lstStyle/>
        <a:p>
          <a:endParaRPr lang="en-US"/>
        </a:p>
      </dgm:t>
    </dgm:pt>
    <dgm:pt modelId="{8C26B41C-E21D-4DD6-B04E-0912C9C934CD}">
      <dgm:prSet/>
      <dgm:spPr/>
      <dgm:t>
        <a:bodyPr/>
        <a:lstStyle/>
        <a:p>
          <a:pPr>
            <a:buFont typeface="Symbol" panose="05050102010706020507" pitchFamily="18" charset="2"/>
            <a:buChar char=""/>
          </a:pPr>
          <a:r>
            <a:rPr lang="en-US"/>
            <a:t>Infrastructure</a:t>
          </a:r>
        </a:p>
      </dgm:t>
    </dgm:pt>
    <dgm:pt modelId="{F4DA16C1-EBDF-49EC-9929-25B895D56654}" type="parTrans" cxnId="{B012E5D8-3B28-4181-9013-78E3F2A36A38}">
      <dgm:prSet/>
      <dgm:spPr/>
      <dgm:t>
        <a:bodyPr/>
        <a:lstStyle/>
        <a:p>
          <a:endParaRPr lang="en-US"/>
        </a:p>
      </dgm:t>
    </dgm:pt>
    <dgm:pt modelId="{CCADEC59-D31E-4A5B-B668-B9822247179E}" type="sibTrans" cxnId="{B012E5D8-3B28-4181-9013-78E3F2A36A38}">
      <dgm:prSet/>
      <dgm:spPr/>
      <dgm:t>
        <a:bodyPr/>
        <a:lstStyle/>
        <a:p>
          <a:endParaRPr lang="en-US"/>
        </a:p>
      </dgm:t>
    </dgm:pt>
    <dgm:pt modelId="{9CC63B53-3B60-47C0-BB96-21AE9D63E37C}">
      <dgm:prSet/>
      <dgm:spPr/>
      <dgm:t>
        <a:bodyPr/>
        <a:lstStyle/>
        <a:p>
          <a:pPr>
            <a:buFont typeface="Symbol" panose="05050102010706020507" pitchFamily="18" charset="2"/>
            <a:buChar char=""/>
          </a:pPr>
          <a:r>
            <a:rPr lang="en-US"/>
            <a:t>Economic development projects</a:t>
          </a:r>
        </a:p>
      </dgm:t>
    </dgm:pt>
    <dgm:pt modelId="{C4CD1565-631C-4202-B1D5-B887571C2AF3}" type="parTrans" cxnId="{FA2F6BD5-66EE-41EB-AC94-883D44E7C944}">
      <dgm:prSet/>
      <dgm:spPr/>
      <dgm:t>
        <a:bodyPr/>
        <a:lstStyle/>
        <a:p>
          <a:endParaRPr lang="en-US"/>
        </a:p>
      </dgm:t>
    </dgm:pt>
    <dgm:pt modelId="{9A4E6510-5ED5-4437-860E-DE6C082B1390}" type="sibTrans" cxnId="{FA2F6BD5-66EE-41EB-AC94-883D44E7C944}">
      <dgm:prSet/>
      <dgm:spPr/>
      <dgm:t>
        <a:bodyPr/>
        <a:lstStyle/>
        <a:p>
          <a:endParaRPr lang="en-US"/>
        </a:p>
      </dgm:t>
    </dgm:pt>
    <dgm:pt modelId="{F289385C-34C6-44FF-8969-2AD087D625CB}">
      <dgm:prSet/>
      <dgm:spPr/>
      <dgm:t>
        <a:bodyPr/>
        <a:lstStyle/>
        <a:p>
          <a:pPr>
            <a:buFont typeface="Symbol" panose="05050102010706020507" pitchFamily="18" charset="2"/>
            <a:buChar char=""/>
          </a:pPr>
          <a:r>
            <a:rPr lang="en-US"/>
            <a:t>Public facilities installations</a:t>
          </a:r>
        </a:p>
      </dgm:t>
    </dgm:pt>
    <dgm:pt modelId="{16D1A332-CF44-47DA-B5F6-DE992DE13A68}" type="parTrans" cxnId="{307BDEA2-49F2-4A49-A99A-93B958BAE740}">
      <dgm:prSet/>
      <dgm:spPr/>
      <dgm:t>
        <a:bodyPr/>
        <a:lstStyle/>
        <a:p>
          <a:endParaRPr lang="en-US"/>
        </a:p>
      </dgm:t>
    </dgm:pt>
    <dgm:pt modelId="{A74DAD5F-1605-46E1-927C-EAEE74E203E8}" type="sibTrans" cxnId="{307BDEA2-49F2-4A49-A99A-93B958BAE740}">
      <dgm:prSet/>
      <dgm:spPr/>
      <dgm:t>
        <a:bodyPr/>
        <a:lstStyle/>
        <a:p>
          <a:endParaRPr lang="en-US"/>
        </a:p>
      </dgm:t>
    </dgm:pt>
    <dgm:pt modelId="{A94713AE-D91A-4354-9420-672E7917B876}">
      <dgm:prSet/>
      <dgm:spPr/>
      <dgm:t>
        <a:bodyPr/>
        <a:lstStyle/>
        <a:p>
          <a:pPr>
            <a:buFont typeface="Symbol" panose="05050102010706020507" pitchFamily="18" charset="2"/>
            <a:buChar char=""/>
          </a:pPr>
          <a:r>
            <a:rPr lang="en-US"/>
            <a:t>Community centers</a:t>
          </a:r>
        </a:p>
      </dgm:t>
    </dgm:pt>
    <dgm:pt modelId="{D4C53FE9-8092-407B-9E59-88BBD65A4EE4}" type="parTrans" cxnId="{F4596B4B-923B-4EFD-932F-917EFDF831DA}">
      <dgm:prSet/>
      <dgm:spPr/>
      <dgm:t>
        <a:bodyPr/>
        <a:lstStyle/>
        <a:p>
          <a:endParaRPr lang="en-US"/>
        </a:p>
      </dgm:t>
    </dgm:pt>
    <dgm:pt modelId="{6965BED9-FD1D-4C0E-9732-BB6C2C464F83}" type="sibTrans" cxnId="{F4596B4B-923B-4EFD-932F-917EFDF831DA}">
      <dgm:prSet/>
      <dgm:spPr/>
      <dgm:t>
        <a:bodyPr/>
        <a:lstStyle/>
        <a:p>
          <a:endParaRPr lang="en-US"/>
        </a:p>
      </dgm:t>
    </dgm:pt>
    <dgm:pt modelId="{72D21DC0-EE45-4933-9C12-9763395EE371}">
      <dgm:prSet/>
      <dgm:spPr/>
      <dgm:t>
        <a:bodyPr/>
        <a:lstStyle/>
        <a:p>
          <a:pPr>
            <a:buFont typeface="Symbol" panose="05050102010706020507" pitchFamily="18" charset="2"/>
            <a:buChar char=""/>
          </a:pPr>
          <a:r>
            <a:rPr lang="en-US"/>
            <a:t>Housing rehabilitation</a:t>
          </a:r>
        </a:p>
      </dgm:t>
    </dgm:pt>
    <dgm:pt modelId="{2D267777-B6F6-42E7-8BC4-D002FD50E3DE}" type="parTrans" cxnId="{9C0B18E2-A557-4C56-AAF3-9408F5779CB1}">
      <dgm:prSet/>
      <dgm:spPr/>
      <dgm:t>
        <a:bodyPr/>
        <a:lstStyle/>
        <a:p>
          <a:endParaRPr lang="en-US"/>
        </a:p>
      </dgm:t>
    </dgm:pt>
    <dgm:pt modelId="{A4862B6D-D5E3-4F16-97CE-E0E9C2B635D6}" type="sibTrans" cxnId="{9C0B18E2-A557-4C56-AAF3-9408F5779CB1}">
      <dgm:prSet/>
      <dgm:spPr/>
      <dgm:t>
        <a:bodyPr/>
        <a:lstStyle/>
        <a:p>
          <a:endParaRPr lang="en-US"/>
        </a:p>
      </dgm:t>
    </dgm:pt>
    <dgm:pt modelId="{E3A230E1-3B66-4E86-96F4-29FA32E5D07F}">
      <dgm:prSet/>
      <dgm:spPr/>
      <dgm:t>
        <a:bodyPr/>
        <a:lstStyle/>
        <a:p>
          <a:pPr>
            <a:buFont typeface="Symbol" panose="05050102010706020507" pitchFamily="18" charset="2"/>
            <a:buChar char=""/>
          </a:pPr>
          <a:r>
            <a:rPr lang="en-US"/>
            <a:t>Public services</a:t>
          </a:r>
        </a:p>
      </dgm:t>
    </dgm:pt>
    <dgm:pt modelId="{35D6CAEB-3CDC-4616-9BE6-304995BC2033}" type="parTrans" cxnId="{FDE78A3C-BC65-466E-A492-706699E28C20}">
      <dgm:prSet/>
      <dgm:spPr/>
      <dgm:t>
        <a:bodyPr/>
        <a:lstStyle/>
        <a:p>
          <a:endParaRPr lang="en-US"/>
        </a:p>
      </dgm:t>
    </dgm:pt>
    <dgm:pt modelId="{6763CBAA-805D-422E-B894-322881046330}" type="sibTrans" cxnId="{FDE78A3C-BC65-466E-A492-706699E28C20}">
      <dgm:prSet/>
      <dgm:spPr/>
      <dgm:t>
        <a:bodyPr/>
        <a:lstStyle/>
        <a:p>
          <a:endParaRPr lang="en-US"/>
        </a:p>
      </dgm:t>
    </dgm:pt>
    <dgm:pt modelId="{E5427CBD-1D55-477A-A682-6476D50BF258}">
      <dgm:prSet/>
      <dgm:spPr/>
      <dgm:t>
        <a:bodyPr/>
        <a:lstStyle/>
        <a:p>
          <a:pPr>
            <a:buFont typeface="Symbol" panose="05050102010706020507" pitchFamily="18" charset="2"/>
            <a:buChar char=""/>
          </a:pPr>
          <a:r>
            <a:rPr lang="en-US"/>
            <a:t>Microenterprise assistance</a:t>
          </a:r>
        </a:p>
      </dgm:t>
    </dgm:pt>
    <dgm:pt modelId="{9B3DF9E6-3480-401E-B3D2-3BF58C8CDFDC}" type="parTrans" cxnId="{48335633-68FE-4642-91E9-4F10F9643374}">
      <dgm:prSet/>
      <dgm:spPr/>
      <dgm:t>
        <a:bodyPr/>
        <a:lstStyle/>
        <a:p>
          <a:endParaRPr lang="en-US"/>
        </a:p>
      </dgm:t>
    </dgm:pt>
    <dgm:pt modelId="{9C23C205-D152-4225-89BC-0AD5D1C5E499}" type="sibTrans" cxnId="{48335633-68FE-4642-91E9-4F10F9643374}">
      <dgm:prSet/>
      <dgm:spPr/>
      <dgm:t>
        <a:bodyPr/>
        <a:lstStyle/>
        <a:p>
          <a:endParaRPr lang="en-US"/>
        </a:p>
      </dgm:t>
    </dgm:pt>
    <dgm:pt modelId="{DB8DE69B-A742-4674-919E-377E520AF5EB}">
      <dgm:prSet/>
      <dgm:spPr/>
      <dgm:t>
        <a:bodyPr/>
        <a:lstStyle/>
        <a:p>
          <a:r>
            <a:rPr lang="en-US" b="1" dirty="0"/>
            <a:t>CDBG Funds </a:t>
          </a:r>
          <a:endParaRPr lang="en-US" dirty="0"/>
        </a:p>
      </dgm:t>
    </dgm:pt>
    <dgm:pt modelId="{D3BF00FB-062C-4EF5-AA87-68D76FCC3EC4}" type="parTrans" cxnId="{CC8117AE-7719-49BD-85D9-648C6393D179}">
      <dgm:prSet/>
      <dgm:spPr/>
      <dgm:t>
        <a:bodyPr/>
        <a:lstStyle/>
        <a:p>
          <a:endParaRPr lang="en-US"/>
        </a:p>
      </dgm:t>
    </dgm:pt>
    <dgm:pt modelId="{BAC4CD90-B15A-4841-A245-CE3B7548741C}" type="sibTrans" cxnId="{CC8117AE-7719-49BD-85D9-648C6393D179}">
      <dgm:prSet/>
      <dgm:spPr/>
      <dgm:t>
        <a:bodyPr/>
        <a:lstStyle/>
        <a:p>
          <a:endParaRPr lang="en-US"/>
        </a:p>
      </dgm:t>
    </dgm:pt>
    <dgm:pt modelId="{69D78A24-2644-4199-B43A-E84C30E36340}">
      <dgm:prSet/>
      <dgm:spPr/>
      <dgm:t>
        <a:bodyPr/>
        <a:lstStyle/>
        <a:p>
          <a:pPr>
            <a:buFont typeface="Symbol" panose="05050102010706020507" pitchFamily="18" charset="2"/>
            <a:buChar char=""/>
          </a:pPr>
          <a:r>
            <a:rPr lang="en-US" dirty="0"/>
            <a:t>Typically funds up to 50% of total project costs, not to exceed $500,000</a:t>
          </a:r>
        </a:p>
      </dgm:t>
    </dgm:pt>
    <dgm:pt modelId="{792DE487-DDA4-4E48-A2C7-0A983DE82BC0}" type="parTrans" cxnId="{00EE1AE1-499E-47E4-9B97-E80DCA626861}">
      <dgm:prSet/>
      <dgm:spPr/>
      <dgm:t>
        <a:bodyPr/>
        <a:lstStyle/>
        <a:p>
          <a:endParaRPr lang="en-US"/>
        </a:p>
      </dgm:t>
    </dgm:pt>
    <dgm:pt modelId="{9B0A5376-B928-44CB-90DB-0FDB3E66AC53}" type="sibTrans" cxnId="{00EE1AE1-499E-47E4-9B97-E80DCA626861}">
      <dgm:prSet/>
      <dgm:spPr/>
      <dgm:t>
        <a:bodyPr/>
        <a:lstStyle/>
        <a:p>
          <a:endParaRPr lang="en-US"/>
        </a:p>
      </dgm:t>
    </dgm:pt>
    <dgm:pt modelId="{0002BAF9-A330-4581-AD58-0143034117E7}">
      <dgm:prSet/>
      <dgm:spPr/>
      <dgm:t>
        <a:bodyPr/>
        <a:lstStyle/>
        <a:p>
          <a:pPr>
            <a:buFont typeface="Symbol" panose="05050102010706020507" pitchFamily="18" charset="2"/>
            <a:buChar char=""/>
          </a:pPr>
          <a:r>
            <a:rPr lang="en-US" dirty="0"/>
            <a:t>Up to $10,000 can be granted or $25k-$35k loaned for every full-time equivalent job created or retained as a result of the project</a:t>
          </a:r>
        </a:p>
      </dgm:t>
    </dgm:pt>
    <dgm:pt modelId="{5389E3B7-D567-4537-8236-80ADB5F86305}" type="parTrans" cxnId="{67C8B803-407A-4C9F-9C72-DE8F73B214B9}">
      <dgm:prSet/>
      <dgm:spPr/>
      <dgm:t>
        <a:bodyPr/>
        <a:lstStyle/>
        <a:p>
          <a:endParaRPr lang="en-US"/>
        </a:p>
      </dgm:t>
    </dgm:pt>
    <dgm:pt modelId="{A0B5D1F0-D8BB-458D-92FC-F5B7CF4A13FE}" type="sibTrans" cxnId="{67C8B803-407A-4C9F-9C72-DE8F73B214B9}">
      <dgm:prSet/>
      <dgm:spPr/>
      <dgm:t>
        <a:bodyPr/>
        <a:lstStyle/>
        <a:p>
          <a:endParaRPr lang="en-US"/>
        </a:p>
      </dgm:t>
    </dgm:pt>
    <dgm:pt modelId="{7FBFA328-8C50-46D5-922F-A7E20D571BB4}">
      <dgm:prSet/>
      <dgm:spPr/>
      <dgm:t>
        <a:bodyPr/>
        <a:lstStyle/>
        <a:p>
          <a:pPr>
            <a:buFont typeface="Symbol" panose="05050102010706020507" pitchFamily="18" charset="2"/>
            <a:buChar char=""/>
          </a:pPr>
          <a:r>
            <a:rPr lang="en-US" dirty="0"/>
            <a:t>Public infrastructure projects (e.g., water, sewer, roads) are eligible for up to 50% CDBG grant funding, not to exceed $500,000, towards project</a:t>
          </a:r>
        </a:p>
      </dgm:t>
    </dgm:pt>
    <dgm:pt modelId="{FBC67CEC-8DCC-4861-9FD6-7D7D30AC6CE1}" type="parTrans" cxnId="{3C064516-D7DE-4632-BCE4-816F791C53A0}">
      <dgm:prSet/>
      <dgm:spPr/>
      <dgm:t>
        <a:bodyPr/>
        <a:lstStyle/>
        <a:p>
          <a:endParaRPr lang="en-US"/>
        </a:p>
      </dgm:t>
    </dgm:pt>
    <dgm:pt modelId="{FE2F4C2D-29B5-44FE-A279-C0B332D3A622}" type="sibTrans" cxnId="{3C064516-D7DE-4632-BCE4-816F791C53A0}">
      <dgm:prSet/>
      <dgm:spPr/>
      <dgm:t>
        <a:bodyPr/>
        <a:lstStyle/>
        <a:p>
          <a:endParaRPr lang="en-US"/>
        </a:p>
      </dgm:t>
    </dgm:pt>
    <dgm:pt modelId="{774B13EB-4D28-4609-BE9F-AD4A56F7678D}">
      <dgm:prSet/>
      <dgm:spPr/>
      <dgm:t>
        <a:bodyPr/>
        <a:lstStyle/>
        <a:p>
          <a:pPr>
            <a:buFont typeface="Symbol" panose="05050102010706020507" pitchFamily="18" charset="2"/>
            <a:buChar char=""/>
          </a:pPr>
          <a:r>
            <a:rPr lang="en-US" dirty="0"/>
            <a:t>Private, for-profit projects can qualify for up to 50% CDBG low-interest loans, not to exceed $500,000 towards project</a:t>
          </a:r>
        </a:p>
      </dgm:t>
    </dgm:pt>
    <dgm:pt modelId="{54DECCD1-13E8-4E7D-B4C9-C3AB01A4EE57}" type="parTrans" cxnId="{12DF765C-F4AE-416A-95ED-70DC88425FF6}">
      <dgm:prSet/>
      <dgm:spPr/>
      <dgm:t>
        <a:bodyPr/>
        <a:lstStyle/>
        <a:p>
          <a:endParaRPr lang="en-US"/>
        </a:p>
      </dgm:t>
    </dgm:pt>
    <dgm:pt modelId="{E3B00AB2-1002-47A0-80E3-234561A41631}" type="sibTrans" cxnId="{12DF765C-F4AE-416A-95ED-70DC88425FF6}">
      <dgm:prSet/>
      <dgm:spPr/>
      <dgm:t>
        <a:bodyPr/>
        <a:lstStyle/>
        <a:p>
          <a:endParaRPr lang="en-US"/>
        </a:p>
      </dgm:t>
    </dgm:pt>
    <dgm:pt modelId="{D49AF237-EF0C-4EEA-B864-2C60D96641B7}" type="pres">
      <dgm:prSet presAssocID="{14803930-E5C5-4B5A-AD2F-48B56D66CD47}" presName="Name0" presStyleCnt="0">
        <dgm:presLayoutVars>
          <dgm:dir/>
          <dgm:animLvl val="lvl"/>
          <dgm:resizeHandles val="exact"/>
        </dgm:presLayoutVars>
      </dgm:prSet>
      <dgm:spPr/>
    </dgm:pt>
    <dgm:pt modelId="{9D8EDE4B-5045-4480-AA0F-2DD4B68EB8CF}" type="pres">
      <dgm:prSet presAssocID="{5975D15B-3D89-44D4-B1FC-0D9A7B77C12C}" presName="composite" presStyleCnt="0"/>
      <dgm:spPr/>
    </dgm:pt>
    <dgm:pt modelId="{7A657359-D171-43B6-9F30-5B8808D02D84}" type="pres">
      <dgm:prSet presAssocID="{5975D15B-3D89-44D4-B1FC-0D9A7B77C12C}" presName="parTx" presStyleLbl="alignNode1" presStyleIdx="0" presStyleCnt="2">
        <dgm:presLayoutVars>
          <dgm:chMax val="0"/>
          <dgm:chPref val="0"/>
          <dgm:bulletEnabled val="1"/>
        </dgm:presLayoutVars>
      </dgm:prSet>
      <dgm:spPr/>
    </dgm:pt>
    <dgm:pt modelId="{03FB8FDD-D425-4250-8879-8453C77BDE26}" type="pres">
      <dgm:prSet presAssocID="{5975D15B-3D89-44D4-B1FC-0D9A7B77C12C}" presName="desTx" presStyleLbl="alignAccFollowNode1" presStyleIdx="0" presStyleCnt="2">
        <dgm:presLayoutVars>
          <dgm:bulletEnabled val="1"/>
        </dgm:presLayoutVars>
      </dgm:prSet>
      <dgm:spPr/>
    </dgm:pt>
    <dgm:pt modelId="{9A3A342D-7A1A-49EF-B02F-CD62802F3DB7}" type="pres">
      <dgm:prSet presAssocID="{FA689256-85AF-407D-95C1-3855CCF5E76B}" presName="space" presStyleCnt="0"/>
      <dgm:spPr/>
    </dgm:pt>
    <dgm:pt modelId="{F362F3D0-4862-4344-85D3-8C822819A781}" type="pres">
      <dgm:prSet presAssocID="{DB8DE69B-A742-4674-919E-377E520AF5EB}" presName="composite" presStyleCnt="0"/>
      <dgm:spPr/>
    </dgm:pt>
    <dgm:pt modelId="{33D46EAE-B6BB-49BC-A654-B13D6C277165}" type="pres">
      <dgm:prSet presAssocID="{DB8DE69B-A742-4674-919E-377E520AF5EB}" presName="parTx" presStyleLbl="alignNode1" presStyleIdx="1" presStyleCnt="2">
        <dgm:presLayoutVars>
          <dgm:chMax val="0"/>
          <dgm:chPref val="0"/>
          <dgm:bulletEnabled val="1"/>
        </dgm:presLayoutVars>
      </dgm:prSet>
      <dgm:spPr/>
    </dgm:pt>
    <dgm:pt modelId="{133EC338-03F9-4164-AFEE-7B09A931ACEB}" type="pres">
      <dgm:prSet presAssocID="{DB8DE69B-A742-4674-919E-377E520AF5EB}" presName="desTx" presStyleLbl="alignAccFollowNode1" presStyleIdx="1" presStyleCnt="2">
        <dgm:presLayoutVars>
          <dgm:bulletEnabled val="1"/>
        </dgm:presLayoutVars>
      </dgm:prSet>
      <dgm:spPr/>
    </dgm:pt>
  </dgm:ptLst>
  <dgm:cxnLst>
    <dgm:cxn modelId="{67C8B803-407A-4C9F-9C72-DE8F73B214B9}" srcId="{DB8DE69B-A742-4674-919E-377E520AF5EB}" destId="{0002BAF9-A330-4581-AD58-0143034117E7}" srcOrd="1" destOrd="0" parTransId="{5389E3B7-D567-4537-8236-80ADB5F86305}" sibTransId="{A0B5D1F0-D8BB-458D-92FC-F5B7CF4A13FE}"/>
    <dgm:cxn modelId="{60C6BE09-0E8E-485F-928C-61F8439B3137}" type="presOf" srcId="{774B13EB-4D28-4609-BE9F-AD4A56F7678D}" destId="{133EC338-03F9-4164-AFEE-7B09A931ACEB}" srcOrd="0" destOrd="3" presId="urn:microsoft.com/office/officeart/2005/8/layout/hList1"/>
    <dgm:cxn modelId="{C7890E12-046E-460F-A0D4-487EA719D67F}" type="presOf" srcId="{DB8DE69B-A742-4674-919E-377E520AF5EB}" destId="{33D46EAE-B6BB-49BC-A654-B13D6C277165}" srcOrd="0" destOrd="0" presId="urn:microsoft.com/office/officeart/2005/8/layout/hList1"/>
    <dgm:cxn modelId="{3C064516-D7DE-4632-BCE4-816F791C53A0}" srcId="{DB8DE69B-A742-4674-919E-377E520AF5EB}" destId="{7FBFA328-8C50-46D5-922F-A7E20D571BB4}" srcOrd="2" destOrd="0" parTransId="{FBC67CEC-8DCC-4861-9FD6-7D7D30AC6CE1}" sibTransId="{FE2F4C2D-29B5-44FE-A279-C0B332D3A622}"/>
    <dgm:cxn modelId="{2C4E6E1D-6512-4AF8-81E6-F73883989F91}" type="presOf" srcId="{69D78A24-2644-4199-B43A-E84C30E36340}" destId="{133EC338-03F9-4164-AFEE-7B09A931ACEB}" srcOrd="0" destOrd="0" presId="urn:microsoft.com/office/officeart/2005/8/layout/hList1"/>
    <dgm:cxn modelId="{69992F25-BB1D-42B5-8CE4-ED0C44FD64D0}" type="presOf" srcId="{5975D15B-3D89-44D4-B1FC-0D9A7B77C12C}" destId="{7A657359-D171-43B6-9F30-5B8808D02D84}" srcOrd="0" destOrd="0" presId="urn:microsoft.com/office/officeart/2005/8/layout/hList1"/>
    <dgm:cxn modelId="{48335633-68FE-4642-91E9-4F10F9643374}" srcId="{5975D15B-3D89-44D4-B1FC-0D9A7B77C12C}" destId="{E5427CBD-1D55-477A-A682-6476D50BF258}" srcOrd="6" destOrd="0" parTransId="{9B3DF9E6-3480-401E-B3D2-3BF58C8CDFDC}" sibTransId="{9C23C205-D152-4225-89BC-0AD5D1C5E499}"/>
    <dgm:cxn modelId="{B0793534-A570-4FDA-A99C-CA3111D8CFBA}" type="presOf" srcId="{9CC63B53-3B60-47C0-BB96-21AE9D63E37C}" destId="{03FB8FDD-D425-4250-8879-8453C77BDE26}" srcOrd="0" destOrd="1" presId="urn:microsoft.com/office/officeart/2005/8/layout/hList1"/>
    <dgm:cxn modelId="{FDE78A3C-BC65-466E-A492-706699E28C20}" srcId="{5975D15B-3D89-44D4-B1FC-0D9A7B77C12C}" destId="{E3A230E1-3B66-4E86-96F4-29FA32E5D07F}" srcOrd="5" destOrd="0" parTransId="{35D6CAEB-3CDC-4616-9BE6-304995BC2033}" sibTransId="{6763CBAA-805D-422E-B894-322881046330}"/>
    <dgm:cxn modelId="{12DF765C-F4AE-416A-95ED-70DC88425FF6}" srcId="{DB8DE69B-A742-4674-919E-377E520AF5EB}" destId="{774B13EB-4D28-4609-BE9F-AD4A56F7678D}" srcOrd="3" destOrd="0" parTransId="{54DECCD1-13E8-4E7D-B4C9-C3AB01A4EE57}" sibTransId="{E3B00AB2-1002-47A0-80E3-234561A41631}"/>
    <dgm:cxn modelId="{F4596B4B-923B-4EFD-932F-917EFDF831DA}" srcId="{5975D15B-3D89-44D4-B1FC-0D9A7B77C12C}" destId="{A94713AE-D91A-4354-9420-672E7917B876}" srcOrd="3" destOrd="0" parTransId="{D4C53FE9-8092-407B-9E59-88BBD65A4EE4}" sibTransId="{6965BED9-FD1D-4C0E-9732-BB6C2C464F83}"/>
    <dgm:cxn modelId="{A3F35894-4752-46A6-8D37-FDF3C15D127E}" type="presOf" srcId="{A94713AE-D91A-4354-9420-672E7917B876}" destId="{03FB8FDD-D425-4250-8879-8453C77BDE26}" srcOrd="0" destOrd="3" presId="urn:microsoft.com/office/officeart/2005/8/layout/hList1"/>
    <dgm:cxn modelId="{95D8AA9C-B776-4A13-9AF4-6A708E4D579C}" type="presOf" srcId="{0002BAF9-A330-4581-AD58-0143034117E7}" destId="{133EC338-03F9-4164-AFEE-7B09A931ACEB}" srcOrd="0" destOrd="1" presId="urn:microsoft.com/office/officeart/2005/8/layout/hList1"/>
    <dgm:cxn modelId="{307BDEA2-49F2-4A49-A99A-93B958BAE740}" srcId="{5975D15B-3D89-44D4-B1FC-0D9A7B77C12C}" destId="{F289385C-34C6-44FF-8969-2AD087D625CB}" srcOrd="2" destOrd="0" parTransId="{16D1A332-CF44-47DA-B5F6-DE992DE13A68}" sibTransId="{A74DAD5F-1605-46E1-927C-EAEE74E203E8}"/>
    <dgm:cxn modelId="{BA56E2A9-AD55-4564-A551-85E3DE3F7B3A}" type="presOf" srcId="{8C26B41C-E21D-4DD6-B04E-0912C9C934CD}" destId="{03FB8FDD-D425-4250-8879-8453C77BDE26}" srcOrd="0" destOrd="0" presId="urn:microsoft.com/office/officeart/2005/8/layout/hList1"/>
    <dgm:cxn modelId="{E6C3D8AD-9E25-4CF2-BEBF-E613C26F4F88}" type="presOf" srcId="{7FBFA328-8C50-46D5-922F-A7E20D571BB4}" destId="{133EC338-03F9-4164-AFEE-7B09A931ACEB}" srcOrd="0" destOrd="2" presId="urn:microsoft.com/office/officeart/2005/8/layout/hList1"/>
    <dgm:cxn modelId="{CC8117AE-7719-49BD-85D9-648C6393D179}" srcId="{14803930-E5C5-4B5A-AD2F-48B56D66CD47}" destId="{DB8DE69B-A742-4674-919E-377E520AF5EB}" srcOrd="1" destOrd="0" parTransId="{D3BF00FB-062C-4EF5-AA87-68D76FCC3EC4}" sibTransId="{BAC4CD90-B15A-4841-A245-CE3B7548741C}"/>
    <dgm:cxn modelId="{488D7BB5-387E-442B-A676-9E275FB80F0F}" type="presOf" srcId="{E3A230E1-3B66-4E86-96F4-29FA32E5D07F}" destId="{03FB8FDD-D425-4250-8879-8453C77BDE26}" srcOrd="0" destOrd="5" presId="urn:microsoft.com/office/officeart/2005/8/layout/hList1"/>
    <dgm:cxn modelId="{DE117DC4-D8F6-4A77-9A45-45A6362BC851}" type="presOf" srcId="{F289385C-34C6-44FF-8969-2AD087D625CB}" destId="{03FB8FDD-D425-4250-8879-8453C77BDE26}" srcOrd="0" destOrd="2" presId="urn:microsoft.com/office/officeart/2005/8/layout/hList1"/>
    <dgm:cxn modelId="{B54EA4C6-C83F-4A54-B315-F6C4B059C0A0}" type="presOf" srcId="{E5427CBD-1D55-477A-A682-6476D50BF258}" destId="{03FB8FDD-D425-4250-8879-8453C77BDE26}" srcOrd="0" destOrd="6" presId="urn:microsoft.com/office/officeart/2005/8/layout/hList1"/>
    <dgm:cxn modelId="{FA2F6BD5-66EE-41EB-AC94-883D44E7C944}" srcId="{5975D15B-3D89-44D4-B1FC-0D9A7B77C12C}" destId="{9CC63B53-3B60-47C0-BB96-21AE9D63E37C}" srcOrd="1" destOrd="0" parTransId="{C4CD1565-631C-4202-B1D5-B887571C2AF3}" sibTransId="{9A4E6510-5ED5-4437-860E-DE6C082B1390}"/>
    <dgm:cxn modelId="{B012E5D8-3B28-4181-9013-78E3F2A36A38}" srcId="{5975D15B-3D89-44D4-B1FC-0D9A7B77C12C}" destId="{8C26B41C-E21D-4DD6-B04E-0912C9C934CD}" srcOrd="0" destOrd="0" parTransId="{F4DA16C1-EBDF-49EC-9929-25B895D56654}" sibTransId="{CCADEC59-D31E-4A5B-B668-B9822247179E}"/>
    <dgm:cxn modelId="{00EE1AE1-499E-47E4-9B97-E80DCA626861}" srcId="{DB8DE69B-A742-4674-919E-377E520AF5EB}" destId="{69D78A24-2644-4199-B43A-E84C30E36340}" srcOrd="0" destOrd="0" parTransId="{792DE487-DDA4-4E48-A2C7-0A983DE82BC0}" sibTransId="{9B0A5376-B928-44CB-90DB-0FDB3E66AC53}"/>
    <dgm:cxn modelId="{9C0B18E2-A557-4C56-AAF3-9408F5779CB1}" srcId="{5975D15B-3D89-44D4-B1FC-0D9A7B77C12C}" destId="{72D21DC0-EE45-4933-9C12-9763395EE371}" srcOrd="4" destOrd="0" parTransId="{2D267777-B6F6-42E7-8BC4-D002FD50E3DE}" sibTransId="{A4862B6D-D5E3-4F16-97CE-E0E9C2B635D6}"/>
    <dgm:cxn modelId="{724D36ED-CE09-4818-BCCD-FA935E0CBA71}" type="presOf" srcId="{72D21DC0-EE45-4933-9C12-9763395EE371}" destId="{03FB8FDD-D425-4250-8879-8453C77BDE26}" srcOrd="0" destOrd="4" presId="urn:microsoft.com/office/officeart/2005/8/layout/hList1"/>
    <dgm:cxn modelId="{E90284F2-BBF8-4582-9FF6-6192B97ECA11}" type="presOf" srcId="{14803930-E5C5-4B5A-AD2F-48B56D66CD47}" destId="{D49AF237-EF0C-4EEA-B864-2C60D96641B7}" srcOrd="0" destOrd="0" presId="urn:microsoft.com/office/officeart/2005/8/layout/hList1"/>
    <dgm:cxn modelId="{46213AF9-E73E-4192-903E-731BEB3C9843}" srcId="{14803930-E5C5-4B5A-AD2F-48B56D66CD47}" destId="{5975D15B-3D89-44D4-B1FC-0D9A7B77C12C}" srcOrd="0" destOrd="0" parTransId="{B74883FC-8538-4679-BDFC-60227BDA3871}" sibTransId="{FA689256-85AF-407D-95C1-3855CCF5E76B}"/>
    <dgm:cxn modelId="{EB804A84-C30B-4849-AE0E-EB78185894D7}" type="presParOf" srcId="{D49AF237-EF0C-4EEA-B864-2C60D96641B7}" destId="{9D8EDE4B-5045-4480-AA0F-2DD4B68EB8CF}" srcOrd="0" destOrd="0" presId="urn:microsoft.com/office/officeart/2005/8/layout/hList1"/>
    <dgm:cxn modelId="{BC0DDD8A-124E-4A02-864F-C8EA79D49A26}" type="presParOf" srcId="{9D8EDE4B-5045-4480-AA0F-2DD4B68EB8CF}" destId="{7A657359-D171-43B6-9F30-5B8808D02D84}" srcOrd="0" destOrd="0" presId="urn:microsoft.com/office/officeart/2005/8/layout/hList1"/>
    <dgm:cxn modelId="{DFA431B8-3738-43D8-88D1-FE976A171502}" type="presParOf" srcId="{9D8EDE4B-5045-4480-AA0F-2DD4B68EB8CF}" destId="{03FB8FDD-D425-4250-8879-8453C77BDE26}" srcOrd="1" destOrd="0" presId="urn:microsoft.com/office/officeart/2005/8/layout/hList1"/>
    <dgm:cxn modelId="{D91440B4-9F10-4579-B0F2-CED5825B4D47}" type="presParOf" srcId="{D49AF237-EF0C-4EEA-B864-2C60D96641B7}" destId="{9A3A342D-7A1A-49EF-B02F-CD62802F3DB7}" srcOrd="1" destOrd="0" presId="urn:microsoft.com/office/officeart/2005/8/layout/hList1"/>
    <dgm:cxn modelId="{7A9E3CE0-BEB6-47BA-95E5-2F3E9637493B}" type="presParOf" srcId="{D49AF237-EF0C-4EEA-B864-2C60D96641B7}" destId="{F362F3D0-4862-4344-85D3-8C822819A781}" srcOrd="2" destOrd="0" presId="urn:microsoft.com/office/officeart/2005/8/layout/hList1"/>
    <dgm:cxn modelId="{D0B72CE3-BC4C-4115-8221-0236F0C8A401}" type="presParOf" srcId="{F362F3D0-4862-4344-85D3-8C822819A781}" destId="{33D46EAE-B6BB-49BC-A654-B13D6C277165}" srcOrd="0" destOrd="0" presId="urn:microsoft.com/office/officeart/2005/8/layout/hList1"/>
    <dgm:cxn modelId="{38AD0BE4-2610-4FA1-9EA3-1F4D51216421}" type="presParOf" srcId="{F362F3D0-4862-4344-85D3-8C822819A781}" destId="{133EC338-03F9-4164-AFEE-7B09A931A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906D16-CDC2-4DED-AA6E-3CC6A448B6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7202E15-596A-4CB9-9296-EF6918D12262}">
      <dgm:prSet phldrT="[Text]"/>
      <dgm:spPr/>
      <dgm:t>
        <a:bodyPr/>
        <a:lstStyle/>
        <a:p>
          <a:r>
            <a:rPr lang="en-US" b="1" dirty="0"/>
            <a:t>CDBG Key Criteria</a:t>
          </a:r>
          <a:endParaRPr lang="en-US" dirty="0"/>
        </a:p>
      </dgm:t>
    </dgm:pt>
    <dgm:pt modelId="{3DFDA063-1F8A-49A8-A3AE-1A6C93DE1618}" type="parTrans" cxnId="{9EBD9195-0A2B-4916-8F08-F34509AB3BE9}">
      <dgm:prSet/>
      <dgm:spPr/>
      <dgm:t>
        <a:bodyPr/>
        <a:lstStyle/>
        <a:p>
          <a:endParaRPr lang="en-US"/>
        </a:p>
      </dgm:t>
    </dgm:pt>
    <dgm:pt modelId="{7B384966-FAC2-448A-8D2E-136C4F262BAE}" type="sibTrans" cxnId="{9EBD9195-0A2B-4916-8F08-F34509AB3BE9}">
      <dgm:prSet/>
      <dgm:spPr/>
      <dgm:t>
        <a:bodyPr/>
        <a:lstStyle/>
        <a:p>
          <a:endParaRPr lang="en-US"/>
        </a:p>
      </dgm:t>
    </dgm:pt>
    <dgm:pt modelId="{02A0CD4C-219C-4D5C-ABC7-CC034D6F5E06}">
      <dgm:prSet/>
      <dgm:spPr/>
      <dgm:t>
        <a:bodyPr/>
        <a:lstStyle/>
        <a:p>
          <a:pPr>
            <a:buFont typeface="Symbol" panose="05050102010706020507" pitchFamily="18" charset="2"/>
            <a:buChar char=""/>
          </a:pPr>
          <a:r>
            <a:rPr lang="en-US"/>
            <a:t>Employing at least 51% low- to moderate-income persons</a:t>
          </a:r>
        </a:p>
      </dgm:t>
    </dgm:pt>
    <dgm:pt modelId="{2C7B1425-5EB8-4110-BC3E-8310210F18B3}" type="parTrans" cxnId="{26DAA17C-8BE9-4A47-8884-CC3AEB026D57}">
      <dgm:prSet/>
      <dgm:spPr/>
      <dgm:t>
        <a:bodyPr/>
        <a:lstStyle/>
        <a:p>
          <a:endParaRPr lang="en-US"/>
        </a:p>
      </dgm:t>
    </dgm:pt>
    <dgm:pt modelId="{04515CC1-115B-493A-B0B6-5F1BE4EEA3A6}" type="sibTrans" cxnId="{26DAA17C-8BE9-4A47-8884-CC3AEB026D57}">
      <dgm:prSet/>
      <dgm:spPr/>
      <dgm:t>
        <a:bodyPr/>
        <a:lstStyle/>
        <a:p>
          <a:endParaRPr lang="en-US"/>
        </a:p>
      </dgm:t>
    </dgm:pt>
    <dgm:pt modelId="{A78880D8-6A33-4979-AFD6-BC447769D9CF}">
      <dgm:prSet/>
      <dgm:spPr/>
      <dgm:t>
        <a:bodyPr/>
        <a:lstStyle/>
        <a:p>
          <a:pPr>
            <a:buFont typeface="Symbol" panose="05050102010706020507" pitchFamily="18" charset="2"/>
            <a:buChar char=""/>
          </a:pPr>
          <a:r>
            <a:rPr lang="en-US"/>
            <a:t>Eliminating slum and blight</a:t>
          </a:r>
        </a:p>
      </dgm:t>
    </dgm:pt>
    <dgm:pt modelId="{B0CA3161-B84B-47BA-906B-5073FA3B9C82}" type="parTrans" cxnId="{A5CBDE17-DE1C-4678-BE2E-417B70521F3C}">
      <dgm:prSet/>
      <dgm:spPr/>
      <dgm:t>
        <a:bodyPr/>
        <a:lstStyle/>
        <a:p>
          <a:endParaRPr lang="en-US"/>
        </a:p>
      </dgm:t>
    </dgm:pt>
    <dgm:pt modelId="{23F8CE1F-899D-49B8-9E26-C2D35360ED12}" type="sibTrans" cxnId="{A5CBDE17-DE1C-4678-BE2E-417B70521F3C}">
      <dgm:prSet/>
      <dgm:spPr/>
      <dgm:t>
        <a:bodyPr/>
        <a:lstStyle/>
        <a:p>
          <a:endParaRPr lang="en-US"/>
        </a:p>
      </dgm:t>
    </dgm:pt>
    <dgm:pt modelId="{29924AA4-CB2E-4172-B9E9-CDBEABAF2000}">
      <dgm:prSet/>
      <dgm:spPr/>
      <dgm:t>
        <a:bodyPr/>
        <a:lstStyle/>
        <a:p>
          <a:pPr>
            <a:buFont typeface="Symbol" panose="05050102010706020507" pitchFamily="18" charset="2"/>
            <a:buChar char=""/>
          </a:pPr>
          <a:r>
            <a:rPr lang="en-US" dirty="0"/>
            <a:t>Meet an “urgent” need</a:t>
          </a:r>
        </a:p>
      </dgm:t>
    </dgm:pt>
    <dgm:pt modelId="{91FEF49E-E23C-4537-85AE-D956FA32BD67}" type="parTrans" cxnId="{0CAE2F3B-24B8-4784-94E5-CD11D8236703}">
      <dgm:prSet/>
      <dgm:spPr/>
      <dgm:t>
        <a:bodyPr/>
        <a:lstStyle/>
        <a:p>
          <a:endParaRPr lang="en-US"/>
        </a:p>
      </dgm:t>
    </dgm:pt>
    <dgm:pt modelId="{4DCC236C-EE2B-4866-A9A6-9DEDA087C681}" type="sibTrans" cxnId="{0CAE2F3B-24B8-4784-94E5-CD11D8236703}">
      <dgm:prSet/>
      <dgm:spPr/>
      <dgm:t>
        <a:bodyPr/>
        <a:lstStyle/>
        <a:p>
          <a:endParaRPr lang="en-US"/>
        </a:p>
      </dgm:t>
    </dgm:pt>
    <dgm:pt modelId="{71BE1444-4588-447A-A9D3-DE02BD8F60C5}" type="pres">
      <dgm:prSet presAssocID="{C5906D16-CDC2-4DED-AA6E-3CC6A448B671}" presName="Name0" presStyleCnt="0">
        <dgm:presLayoutVars>
          <dgm:dir/>
          <dgm:animLvl val="lvl"/>
          <dgm:resizeHandles val="exact"/>
        </dgm:presLayoutVars>
      </dgm:prSet>
      <dgm:spPr/>
    </dgm:pt>
    <dgm:pt modelId="{BFC13667-0A35-4AA6-AFC4-8537B44AA4B6}" type="pres">
      <dgm:prSet presAssocID="{E7202E15-596A-4CB9-9296-EF6918D12262}" presName="composite" presStyleCnt="0"/>
      <dgm:spPr/>
    </dgm:pt>
    <dgm:pt modelId="{6E30B019-BC15-4D47-A040-BE710FA7ED4B}" type="pres">
      <dgm:prSet presAssocID="{E7202E15-596A-4CB9-9296-EF6918D12262}" presName="parTx" presStyleLbl="alignNode1" presStyleIdx="0" presStyleCnt="1" custLinFactNeighborX="4676" custLinFactNeighborY="-19077">
        <dgm:presLayoutVars>
          <dgm:chMax val="0"/>
          <dgm:chPref val="0"/>
          <dgm:bulletEnabled val="1"/>
        </dgm:presLayoutVars>
      </dgm:prSet>
      <dgm:spPr/>
    </dgm:pt>
    <dgm:pt modelId="{87E74534-FDB1-47DF-A9A6-A3B323F668DB}" type="pres">
      <dgm:prSet presAssocID="{E7202E15-596A-4CB9-9296-EF6918D12262}" presName="desTx" presStyleLbl="alignAccFollowNode1" presStyleIdx="0" presStyleCnt="1">
        <dgm:presLayoutVars>
          <dgm:bulletEnabled val="1"/>
        </dgm:presLayoutVars>
      </dgm:prSet>
      <dgm:spPr/>
    </dgm:pt>
  </dgm:ptLst>
  <dgm:cxnLst>
    <dgm:cxn modelId="{E1404906-CC85-4E53-BDD0-A406DAAE1E26}" type="presOf" srcId="{E7202E15-596A-4CB9-9296-EF6918D12262}" destId="{6E30B019-BC15-4D47-A040-BE710FA7ED4B}" srcOrd="0" destOrd="0" presId="urn:microsoft.com/office/officeart/2005/8/layout/hList1"/>
    <dgm:cxn modelId="{A5CBDE17-DE1C-4678-BE2E-417B70521F3C}" srcId="{E7202E15-596A-4CB9-9296-EF6918D12262}" destId="{A78880D8-6A33-4979-AFD6-BC447769D9CF}" srcOrd="1" destOrd="0" parTransId="{B0CA3161-B84B-47BA-906B-5073FA3B9C82}" sibTransId="{23F8CE1F-899D-49B8-9E26-C2D35360ED12}"/>
    <dgm:cxn modelId="{78C94534-6C1A-48B9-8498-2D1480B3E67D}" type="presOf" srcId="{29924AA4-CB2E-4172-B9E9-CDBEABAF2000}" destId="{87E74534-FDB1-47DF-A9A6-A3B323F668DB}" srcOrd="0" destOrd="2" presId="urn:microsoft.com/office/officeart/2005/8/layout/hList1"/>
    <dgm:cxn modelId="{0CAE2F3B-24B8-4784-94E5-CD11D8236703}" srcId="{E7202E15-596A-4CB9-9296-EF6918D12262}" destId="{29924AA4-CB2E-4172-B9E9-CDBEABAF2000}" srcOrd="2" destOrd="0" parTransId="{91FEF49E-E23C-4537-85AE-D956FA32BD67}" sibTransId="{4DCC236C-EE2B-4866-A9A6-9DEDA087C681}"/>
    <dgm:cxn modelId="{8FE70958-61D9-44C1-ADFB-E8C5FA48D3EF}" type="presOf" srcId="{C5906D16-CDC2-4DED-AA6E-3CC6A448B671}" destId="{71BE1444-4588-447A-A9D3-DE02BD8F60C5}" srcOrd="0" destOrd="0" presId="urn:microsoft.com/office/officeart/2005/8/layout/hList1"/>
    <dgm:cxn modelId="{26DAA17C-8BE9-4A47-8884-CC3AEB026D57}" srcId="{E7202E15-596A-4CB9-9296-EF6918D12262}" destId="{02A0CD4C-219C-4D5C-ABC7-CC034D6F5E06}" srcOrd="0" destOrd="0" parTransId="{2C7B1425-5EB8-4110-BC3E-8310210F18B3}" sibTransId="{04515CC1-115B-493A-B0B6-5F1BE4EEA3A6}"/>
    <dgm:cxn modelId="{9EBD9195-0A2B-4916-8F08-F34509AB3BE9}" srcId="{C5906D16-CDC2-4DED-AA6E-3CC6A448B671}" destId="{E7202E15-596A-4CB9-9296-EF6918D12262}" srcOrd="0" destOrd="0" parTransId="{3DFDA063-1F8A-49A8-A3AE-1A6C93DE1618}" sibTransId="{7B384966-FAC2-448A-8D2E-136C4F262BAE}"/>
    <dgm:cxn modelId="{8817F4D4-0B86-4DC8-B320-DAC30833199D}" type="presOf" srcId="{02A0CD4C-219C-4D5C-ABC7-CC034D6F5E06}" destId="{87E74534-FDB1-47DF-A9A6-A3B323F668DB}" srcOrd="0" destOrd="0" presId="urn:microsoft.com/office/officeart/2005/8/layout/hList1"/>
    <dgm:cxn modelId="{8045CFE0-698D-4500-BA1D-D92D60E02DF8}" type="presOf" srcId="{A78880D8-6A33-4979-AFD6-BC447769D9CF}" destId="{87E74534-FDB1-47DF-A9A6-A3B323F668DB}" srcOrd="0" destOrd="1" presId="urn:microsoft.com/office/officeart/2005/8/layout/hList1"/>
    <dgm:cxn modelId="{80315B55-3158-4D83-AB00-F2F27F6908BC}" type="presParOf" srcId="{71BE1444-4588-447A-A9D3-DE02BD8F60C5}" destId="{BFC13667-0A35-4AA6-AFC4-8537B44AA4B6}" srcOrd="0" destOrd="0" presId="urn:microsoft.com/office/officeart/2005/8/layout/hList1"/>
    <dgm:cxn modelId="{EEEA1357-DE52-4EB6-9032-4D42BBB6D516}" type="presParOf" srcId="{BFC13667-0A35-4AA6-AFC4-8537B44AA4B6}" destId="{6E30B019-BC15-4D47-A040-BE710FA7ED4B}" srcOrd="0" destOrd="0" presId="urn:microsoft.com/office/officeart/2005/8/layout/hList1"/>
    <dgm:cxn modelId="{5613A1E8-4E79-4615-B3FD-E12D1288EF4B}" type="presParOf" srcId="{BFC13667-0A35-4AA6-AFC4-8537B44AA4B6}" destId="{87E74534-FDB1-47DF-A9A6-A3B323F668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ACD25D-CBE0-45D4-9229-8B64EC8CDB9D}">
      <dgm:prSet/>
      <dgm:spPr/>
      <dgm:t>
        <a:bodyPr/>
        <a:lstStyle/>
        <a:p>
          <a:r>
            <a:rPr lang="en-US" dirty="0"/>
            <a:t>Oregon CDBG Program Eligible Groups</a:t>
          </a:r>
        </a:p>
      </dgm:t>
    </dgm:pt>
    <dgm:pt modelId="{93624462-51F4-4097-87F2-ACECECED682E}" type="parTrans" cxnId="{A3A05A98-5EF4-4E10-8E85-A827127DC218}">
      <dgm:prSet/>
      <dgm:spPr/>
      <dgm:t>
        <a:bodyPr/>
        <a:lstStyle/>
        <a:p>
          <a:endParaRPr lang="en-US"/>
        </a:p>
      </dgm:t>
    </dgm:pt>
    <dgm:pt modelId="{423D179F-19E2-4644-8406-2A0DE759C0AD}" type="sibTrans" cxnId="{A3A05A98-5EF4-4E10-8E85-A827127DC218}">
      <dgm:prSet/>
      <dgm:spPr/>
      <dgm:t>
        <a:bodyPr/>
        <a:lstStyle/>
        <a:p>
          <a:endParaRPr lang="en-US"/>
        </a:p>
      </dgm:t>
    </dgm:pt>
    <dgm:pt modelId="{79FF2190-342C-473E-A679-4ED40F10CDEC}">
      <dgm:prSet/>
      <dgm:spPr/>
      <dgm:t>
        <a:bodyPr/>
        <a:lstStyle/>
        <a:p>
          <a:r>
            <a:rPr lang="en-US" dirty="0"/>
            <a:t>Non-urban cities and counties </a:t>
          </a:r>
        </a:p>
      </dgm:t>
    </dgm:pt>
    <dgm:pt modelId="{6E6E69E5-9606-4B97-9B35-A79CB129142D}" type="parTrans" cxnId="{BBE8D00B-D2FA-4828-8DB5-B14A11DD2210}">
      <dgm:prSet/>
      <dgm:spPr/>
      <dgm:t>
        <a:bodyPr/>
        <a:lstStyle/>
        <a:p>
          <a:endParaRPr lang="en-US"/>
        </a:p>
      </dgm:t>
    </dgm:pt>
    <dgm:pt modelId="{E14C786D-2BF8-46C4-A03C-714ECBEF440C}" type="sibTrans" cxnId="{BBE8D00B-D2FA-4828-8DB5-B14A11DD2210}">
      <dgm:prSet/>
      <dgm:spPr/>
      <dgm:t>
        <a:bodyPr/>
        <a:lstStyle/>
        <a:p>
          <a:endParaRPr lang="en-US"/>
        </a:p>
      </dgm:t>
    </dgm:pt>
    <dgm:pt modelId="{72C33715-E15F-4855-AAD2-0EA24AF6DAFA}">
      <dgm:prSet/>
      <dgm:spPr/>
      <dgm:t>
        <a:bodyPr/>
        <a:lstStyle/>
        <a:p>
          <a:r>
            <a:rPr lang="en-US" dirty="0"/>
            <a:t>Oregon CDBG Maximum Grants</a:t>
          </a:r>
        </a:p>
      </dgm:t>
    </dgm:pt>
    <dgm:pt modelId="{6B9B941A-0ECB-4D9B-906A-EAAEE7F414F3}" type="parTrans" cxnId="{C1A2DB13-ECC0-4998-AFEE-31E9C928916B}">
      <dgm:prSet/>
      <dgm:spPr/>
      <dgm:t>
        <a:bodyPr/>
        <a:lstStyle/>
        <a:p>
          <a:endParaRPr lang="en-US"/>
        </a:p>
      </dgm:t>
    </dgm:pt>
    <dgm:pt modelId="{F7306972-3FFF-47BA-B222-E109902A99FE}" type="sibTrans" cxnId="{C1A2DB13-ECC0-4998-AFEE-31E9C928916B}">
      <dgm:prSet/>
      <dgm:spPr/>
      <dgm:t>
        <a:bodyPr/>
        <a:lstStyle/>
        <a:p>
          <a:endParaRPr lang="en-US"/>
        </a:p>
      </dgm:t>
    </dgm:pt>
    <dgm:pt modelId="{67385ACB-FCB7-4383-8483-49C4EFB63EB1}">
      <dgm:prSet/>
      <dgm:spPr/>
      <dgm:t>
        <a:bodyPr/>
        <a:lstStyle/>
        <a:p>
          <a:r>
            <a:rPr lang="en-US" dirty="0"/>
            <a:t>Microenterprise: $100,000</a:t>
          </a:r>
        </a:p>
      </dgm:t>
    </dgm:pt>
    <dgm:pt modelId="{E7767550-31C4-4482-A77C-943F0C0FB6C5}" type="parTrans" cxnId="{95B57D4F-DC18-451B-B1B3-E819415E2A5C}">
      <dgm:prSet/>
      <dgm:spPr/>
      <dgm:t>
        <a:bodyPr/>
        <a:lstStyle/>
        <a:p>
          <a:endParaRPr lang="en-US"/>
        </a:p>
      </dgm:t>
    </dgm:pt>
    <dgm:pt modelId="{2EAA5ADD-C064-488E-93F3-ED1BB3AD1B03}" type="sibTrans" cxnId="{95B57D4F-DC18-451B-B1B3-E819415E2A5C}">
      <dgm:prSet/>
      <dgm:spPr/>
      <dgm:t>
        <a:bodyPr/>
        <a:lstStyle/>
        <a:p>
          <a:endParaRPr lang="en-US"/>
        </a:p>
      </dgm:t>
    </dgm:pt>
    <dgm:pt modelId="{A03A11E4-1BFB-4023-9DC1-F3082925BE21}">
      <dgm:prSet/>
      <dgm:spPr/>
      <dgm:t>
        <a:bodyPr/>
        <a:lstStyle/>
        <a:p>
          <a:r>
            <a:rPr lang="en-US" dirty="0"/>
            <a:t>Public Works</a:t>
          </a:r>
        </a:p>
      </dgm:t>
    </dgm:pt>
    <dgm:pt modelId="{739DBEE1-9B64-4883-A26A-318F258E635F}" type="parTrans" cxnId="{5476EEBE-F375-4B63-9154-60FE5C202600}">
      <dgm:prSet/>
      <dgm:spPr/>
      <dgm:t>
        <a:bodyPr/>
        <a:lstStyle/>
        <a:p>
          <a:endParaRPr lang="en-US"/>
        </a:p>
      </dgm:t>
    </dgm:pt>
    <dgm:pt modelId="{AC463585-6A0A-4391-98FE-C59BD56AD83A}" type="sibTrans" cxnId="{5476EEBE-F375-4B63-9154-60FE5C202600}">
      <dgm:prSet/>
      <dgm:spPr/>
      <dgm:t>
        <a:bodyPr/>
        <a:lstStyle/>
        <a:p>
          <a:endParaRPr lang="en-US"/>
        </a:p>
      </dgm:t>
    </dgm:pt>
    <dgm:pt modelId="{93C2662E-0986-45BC-8943-F773D7D95FF5}">
      <dgm:prSet/>
      <dgm:spPr/>
      <dgm:t>
        <a:bodyPr/>
        <a:lstStyle/>
        <a:p>
          <a:r>
            <a:rPr lang="en-US" dirty="0"/>
            <a:t>Water and Wastewater Improvements: $2,500,000</a:t>
          </a:r>
        </a:p>
      </dgm:t>
    </dgm:pt>
    <dgm:pt modelId="{2A0BB3AA-1610-4E9B-8CE6-7D756D41B798}" type="parTrans" cxnId="{F7842BD3-741C-4926-898B-5CDB3A86E46E}">
      <dgm:prSet/>
      <dgm:spPr/>
      <dgm:t>
        <a:bodyPr/>
        <a:lstStyle/>
        <a:p>
          <a:endParaRPr lang="en-US"/>
        </a:p>
      </dgm:t>
    </dgm:pt>
    <dgm:pt modelId="{02E0803B-F4EB-405F-97FA-9AA71CD86F52}" type="sibTrans" cxnId="{F7842BD3-741C-4926-898B-5CDB3A86E46E}">
      <dgm:prSet/>
      <dgm:spPr/>
      <dgm:t>
        <a:bodyPr/>
        <a:lstStyle/>
        <a:p>
          <a:endParaRPr lang="en-US"/>
        </a:p>
      </dgm:t>
    </dgm:pt>
    <dgm:pt modelId="{4962E161-8167-46D9-8F0B-A0A896C2345D}">
      <dgm:prSet/>
      <dgm:spPr/>
      <dgm:t>
        <a:bodyPr/>
        <a:lstStyle/>
        <a:p>
          <a:r>
            <a:rPr lang="en-US" dirty="0"/>
            <a:t>Community/Public Facilities: $1,500,000</a:t>
          </a:r>
        </a:p>
      </dgm:t>
    </dgm:pt>
    <dgm:pt modelId="{3CC5D0F0-E0B5-4C2A-A3B6-203036612265}" type="parTrans" cxnId="{21A0B72E-7406-4124-976A-CFC4C3D184F0}">
      <dgm:prSet/>
      <dgm:spPr/>
      <dgm:t>
        <a:bodyPr/>
        <a:lstStyle/>
        <a:p>
          <a:endParaRPr lang="en-US"/>
        </a:p>
      </dgm:t>
    </dgm:pt>
    <dgm:pt modelId="{A3C22710-F42C-40D6-BBAE-1F45E6C4D836}" type="sibTrans" cxnId="{21A0B72E-7406-4124-976A-CFC4C3D184F0}">
      <dgm:prSet/>
      <dgm:spPr/>
      <dgm:t>
        <a:bodyPr/>
        <a:lstStyle/>
        <a:p>
          <a:endParaRPr lang="en-US"/>
        </a:p>
      </dgm:t>
    </dgm:pt>
    <dgm:pt modelId="{1391819C-93FF-41D4-9451-8A9864FEC0C9}">
      <dgm:prSet/>
      <dgm:spPr/>
      <dgm:t>
        <a:bodyPr/>
        <a:lstStyle/>
        <a:p>
          <a:r>
            <a:rPr lang="en-US" dirty="0"/>
            <a:t>Community Capacity/Technical Assistance: no specific per-award-limit but limited overall funds</a:t>
          </a:r>
        </a:p>
      </dgm:t>
    </dgm:pt>
    <dgm:pt modelId="{EB7A78B4-FA47-457F-BA10-37FBF3DA6AE5}" type="parTrans" cxnId="{F9A22BAF-F70C-4FCD-B45F-EECBD6C7B356}">
      <dgm:prSet/>
      <dgm:spPr/>
      <dgm:t>
        <a:bodyPr/>
        <a:lstStyle/>
        <a:p>
          <a:endParaRPr lang="en-US"/>
        </a:p>
      </dgm:t>
    </dgm:pt>
    <dgm:pt modelId="{1279401C-498E-40A5-81C7-FF9D20CFC823}" type="sibTrans" cxnId="{F9A22BAF-F70C-4FCD-B45F-EECBD6C7B356}">
      <dgm:prSet/>
      <dgm:spPr/>
      <dgm:t>
        <a:bodyPr/>
        <a:lstStyle/>
        <a:p>
          <a:endParaRPr lang="en-US"/>
        </a:p>
      </dgm:t>
    </dgm:pt>
    <dgm:pt modelId="{6898A065-6D0F-49C7-A4C2-175A69C6B1CF}">
      <dgm:prSet/>
      <dgm:spPr/>
      <dgm:t>
        <a:bodyPr/>
        <a:lstStyle/>
        <a:p>
          <a:r>
            <a:rPr lang="en-US" dirty="0"/>
            <a:t>Regional Housing Rehabilitation: $400,000</a:t>
          </a:r>
        </a:p>
      </dgm:t>
    </dgm:pt>
    <dgm:pt modelId="{D3FD0D49-95F6-48B5-A126-E7AB06C6D632}" type="parTrans" cxnId="{F63EC005-C484-4372-B4C4-461B8B8C623A}">
      <dgm:prSet/>
      <dgm:spPr/>
      <dgm:t>
        <a:bodyPr/>
        <a:lstStyle/>
        <a:p>
          <a:endParaRPr lang="en-US"/>
        </a:p>
      </dgm:t>
    </dgm:pt>
    <dgm:pt modelId="{409C2A45-D91A-4459-BBEB-4E7E62059947}" type="sibTrans" cxnId="{F63EC005-C484-4372-B4C4-461B8B8C623A}">
      <dgm:prSet/>
      <dgm:spPr/>
      <dgm:t>
        <a:bodyPr/>
        <a:lstStyle/>
        <a:p>
          <a:endParaRPr lang="en-US"/>
        </a:p>
      </dgm:t>
    </dgm:pt>
    <dgm:pt modelId="{E5DA9D47-4AEF-4A23-89E5-8FA5CE000708}">
      <dgm:prSet/>
      <dgm:spPr/>
      <dgm:t>
        <a:bodyPr/>
        <a:lstStyle/>
        <a:p>
          <a:r>
            <a:rPr lang="en-US" dirty="0"/>
            <a:t>Emergency Projects $500,000</a:t>
          </a:r>
        </a:p>
      </dgm:t>
    </dgm:pt>
    <dgm:pt modelId="{74EA9236-A564-4899-B52C-E7335067A941}" type="parTrans" cxnId="{292983AB-CE49-4658-B9B5-5BA98D9BBE46}">
      <dgm:prSet/>
      <dgm:spPr/>
      <dgm:t>
        <a:bodyPr/>
        <a:lstStyle/>
        <a:p>
          <a:endParaRPr lang="en-US"/>
        </a:p>
      </dgm:t>
    </dgm:pt>
    <dgm:pt modelId="{9D5887F0-8261-4765-8463-84DAF67D3096}" type="sibTrans" cxnId="{292983AB-CE49-4658-B9B5-5BA98D9BBE46}">
      <dgm:prSet/>
      <dgm:spPr/>
      <dgm:t>
        <a:bodyPr/>
        <a:lstStyle/>
        <a:p>
          <a:endParaRPr lang="en-US"/>
        </a:p>
      </dgm:t>
    </dgm:pt>
    <dgm:pt modelId="{09F8B8CB-2786-4EE2-AB7D-3CB709784658}">
      <dgm:prSet/>
      <dgm:spPr/>
      <dgm:t>
        <a:bodyPr/>
        <a:lstStyle/>
        <a:p>
          <a:r>
            <a:rPr lang="en-US" dirty="0"/>
            <a:t>Oregon tribes, urban cities</a:t>
          </a:r>
        </a:p>
      </dgm:t>
    </dgm:pt>
    <dgm:pt modelId="{567A2CEA-2399-4009-9610-E8DBB5E97F49}" type="parTrans" cxnId="{C75E1837-27FD-436A-A053-1DB91DE78EFF}">
      <dgm:prSet/>
      <dgm:spPr/>
    </dgm:pt>
    <dgm:pt modelId="{30BD3BF3-4F53-435B-9BA5-9A3A0F6A95C1}" type="sibTrans" cxnId="{C75E1837-27FD-436A-A053-1DB91DE78EFF}">
      <dgm:prSet/>
      <dgm:spPr/>
    </dgm:pt>
    <dgm:pt modelId="{14FFD46D-50D0-442C-BADB-4D4667184348}">
      <dgm:prSet/>
      <dgm:spPr/>
      <dgm:t>
        <a:bodyPr/>
        <a:lstStyle/>
        <a:p>
          <a:r>
            <a:rPr lang="en-US" dirty="0"/>
            <a:t>Albany, Ashland, Beaverton, Bend, Corvallis, Eugene, Grants Pass, Gresham, Hillsboro, Medford, Portland, Redmond, Salem, and Springfield</a:t>
          </a:r>
        </a:p>
      </dgm:t>
    </dgm:pt>
    <dgm:pt modelId="{86B385F9-2F65-4870-B390-C471980D473C}" type="parTrans" cxnId="{BF0FF243-3862-4F54-B270-8F39AD20FC83}">
      <dgm:prSet/>
      <dgm:spPr/>
    </dgm:pt>
    <dgm:pt modelId="{26123F9D-9E1F-4482-A0F4-B293A9A470BB}" type="sibTrans" cxnId="{BF0FF243-3862-4F54-B270-8F39AD20FC83}">
      <dgm:prSet/>
      <dgm:spPr/>
    </dgm:pt>
    <dgm:pt modelId="{1A9E1878-B128-4996-8492-6FE36622E3C8}">
      <dgm:prSet/>
      <dgm:spPr/>
      <dgm:t>
        <a:bodyPr/>
        <a:lstStyle/>
        <a:p>
          <a:r>
            <a:rPr lang="en-US" dirty="0"/>
            <a:t>Oregon urban counties</a:t>
          </a:r>
        </a:p>
      </dgm:t>
    </dgm:pt>
    <dgm:pt modelId="{1EFF4679-299B-42D1-BF6F-EDC6764EC361}" type="parTrans" cxnId="{C0CAAC13-EE52-484A-A85A-10CFD2130921}">
      <dgm:prSet/>
      <dgm:spPr/>
    </dgm:pt>
    <dgm:pt modelId="{3702C40A-92CA-4DBC-8E34-2D591E8714B3}" type="sibTrans" cxnId="{C0CAAC13-EE52-484A-A85A-10CFD2130921}">
      <dgm:prSet/>
      <dgm:spPr/>
    </dgm:pt>
    <dgm:pt modelId="{5A7EC40C-79D8-40C7-BFC4-75C62122452B}">
      <dgm:prSet/>
      <dgm:spPr/>
      <dgm:t>
        <a:bodyPr/>
        <a:lstStyle/>
        <a:p>
          <a:r>
            <a:rPr lang="en-US" dirty="0"/>
            <a:t>Clackamas, Multnomah, Washington</a:t>
          </a:r>
        </a:p>
      </dgm:t>
    </dgm:pt>
    <dgm:pt modelId="{CE271803-7AC1-4F6B-9A1E-10BC74030E8B}" type="parTrans" cxnId="{8845E73F-1E3E-4D85-A9D5-18DBC34EC032}">
      <dgm:prSet/>
      <dgm:spPr/>
    </dgm:pt>
    <dgm:pt modelId="{06C13787-4C32-40EB-8942-57B39F9E54F4}" type="sibTrans" cxnId="{8845E73F-1E3E-4D85-A9D5-18DBC34EC032}">
      <dgm:prSet/>
      <dgm:spPr/>
    </dgm:pt>
    <dgm:pt modelId="{0DD8AD71-76E2-4409-BE3C-735456D4DA3D}" type="pres">
      <dgm:prSet presAssocID="{7A352344-6A7A-431E-B6BA-ACEF80ADD7A2}" presName="Name0" presStyleCnt="0">
        <dgm:presLayoutVars>
          <dgm:dir/>
          <dgm:animLvl val="lvl"/>
          <dgm:resizeHandles val="exact"/>
        </dgm:presLayoutVars>
      </dgm:prSet>
      <dgm:spPr/>
    </dgm:pt>
    <dgm:pt modelId="{87187E05-BF19-4E0F-AAAF-63024490063D}" type="pres">
      <dgm:prSet presAssocID="{F2ACD25D-CBE0-45D4-9229-8B64EC8CDB9D}" presName="composite" presStyleCnt="0"/>
      <dgm:spPr/>
    </dgm:pt>
    <dgm:pt modelId="{5319D441-AC44-4684-8793-548F82D3AE54}" type="pres">
      <dgm:prSet presAssocID="{F2ACD25D-CBE0-45D4-9229-8B64EC8CDB9D}" presName="parTx" presStyleLbl="alignNode1" presStyleIdx="0" presStyleCnt="2">
        <dgm:presLayoutVars>
          <dgm:chMax val="0"/>
          <dgm:chPref val="0"/>
          <dgm:bulletEnabled val="1"/>
        </dgm:presLayoutVars>
      </dgm:prSet>
      <dgm:spPr/>
    </dgm:pt>
    <dgm:pt modelId="{FE6F1AE7-6161-4B9C-B96D-3972A7939C3B}" type="pres">
      <dgm:prSet presAssocID="{F2ACD25D-CBE0-45D4-9229-8B64EC8CDB9D}" presName="desTx" presStyleLbl="alignAccFollowNode1" presStyleIdx="0" presStyleCnt="2">
        <dgm:presLayoutVars>
          <dgm:bulletEnabled val="1"/>
        </dgm:presLayoutVars>
      </dgm:prSet>
      <dgm:spPr/>
    </dgm:pt>
    <dgm:pt modelId="{49311834-A301-47DF-9F2B-3A7DC0A81CAC}" type="pres">
      <dgm:prSet presAssocID="{423D179F-19E2-4644-8406-2A0DE759C0AD}" presName="space" presStyleCnt="0"/>
      <dgm:spPr/>
    </dgm:pt>
    <dgm:pt modelId="{EBF2FADE-7219-4C7F-89B1-00745D991274}" type="pres">
      <dgm:prSet presAssocID="{72C33715-E15F-4855-AAD2-0EA24AF6DAFA}" presName="composite" presStyleCnt="0"/>
      <dgm:spPr/>
    </dgm:pt>
    <dgm:pt modelId="{535E84E1-F87A-419E-AA29-825B960F2EE3}" type="pres">
      <dgm:prSet presAssocID="{72C33715-E15F-4855-AAD2-0EA24AF6DAFA}" presName="parTx" presStyleLbl="alignNode1" presStyleIdx="1" presStyleCnt="2">
        <dgm:presLayoutVars>
          <dgm:chMax val="0"/>
          <dgm:chPref val="0"/>
          <dgm:bulletEnabled val="1"/>
        </dgm:presLayoutVars>
      </dgm:prSet>
      <dgm:spPr/>
    </dgm:pt>
    <dgm:pt modelId="{5AD99F7C-D561-4846-BE94-8FBFA041732B}" type="pres">
      <dgm:prSet presAssocID="{72C33715-E15F-4855-AAD2-0EA24AF6DAFA}" presName="desTx" presStyleLbl="alignAccFollowNode1" presStyleIdx="1" presStyleCnt="2">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F63EC005-C484-4372-B4C4-461B8B8C623A}" srcId="{72C33715-E15F-4855-AAD2-0EA24AF6DAFA}" destId="{6898A065-6D0F-49C7-A4C2-175A69C6B1CF}" srcOrd="4" destOrd="0" parTransId="{D3FD0D49-95F6-48B5-A126-E7AB06C6D632}" sibTransId="{409C2A45-D91A-4459-BBEB-4E7E62059947}"/>
    <dgm:cxn modelId="{BBE8D00B-D2FA-4828-8DB5-B14A11DD2210}" srcId="{F2ACD25D-CBE0-45D4-9229-8B64EC8CDB9D}" destId="{79FF2190-342C-473E-A679-4ED40F10CDEC}" srcOrd="0" destOrd="0" parTransId="{6E6E69E5-9606-4B97-9B35-A79CB129142D}" sibTransId="{E14C786D-2BF8-46C4-A03C-714ECBEF440C}"/>
    <dgm:cxn modelId="{C0CAAC13-EE52-484A-A85A-10CFD2130921}" srcId="{79FF2190-342C-473E-A679-4ED40F10CDEC}" destId="{1A9E1878-B128-4996-8492-6FE36622E3C8}" srcOrd="1" destOrd="0" parTransId="{1EFF4679-299B-42D1-BF6F-EDC6764EC361}" sibTransId="{3702C40A-92CA-4DBC-8E34-2D591E8714B3}"/>
    <dgm:cxn modelId="{C1A2DB13-ECC0-4998-AFEE-31E9C928916B}" srcId="{7A352344-6A7A-431E-B6BA-ACEF80ADD7A2}" destId="{72C33715-E15F-4855-AAD2-0EA24AF6DAFA}" srcOrd="1" destOrd="0" parTransId="{6B9B941A-0ECB-4D9B-906A-EAAEE7F414F3}" sibTransId="{F7306972-3FFF-47BA-B222-E109902A99FE}"/>
    <dgm:cxn modelId="{2DE05C1A-CC55-466F-8586-57E513BD8991}" type="presOf" srcId="{79FF2190-342C-473E-A679-4ED40F10CDEC}" destId="{FE6F1AE7-6161-4B9C-B96D-3972A7939C3B}" srcOrd="0" destOrd="0" presId="urn:microsoft.com/office/officeart/2005/8/layout/hList1"/>
    <dgm:cxn modelId="{21A0B72E-7406-4124-976A-CFC4C3D184F0}" srcId="{72C33715-E15F-4855-AAD2-0EA24AF6DAFA}" destId="{4962E161-8167-46D9-8F0B-A0A896C2345D}" srcOrd="2" destOrd="0" parTransId="{3CC5D0F0-E0B5-4C2A-A3B6-203036612265}" sibTransId="{A3C22710-F42C-40D6-BBAE-1F45E6C4D836}"/>
    <dgm:cxn modelId="{C75E1837-27FD-436A-A053-1DB91DE78EFF}" srcId="{79FF2190-342C-473E-A679-4ED40F10CDEC}" destId="{09F8B8CB-2786-4EE2-AB7D-3CB709784658}" srcOrd="0" destOrd="0" parTransId="{567A2CEA-2399-4009-9610-E8DBB5E97F49}" sibTransId="{30BD3BF3-4F53-435B-9BA5-9A3A0F6A95C1}"/>
    <dgm:cxn modelId="{7318093D-CC4A-4373-B78A-D9CD4FB39751}" type="presOf" srcId="{72C33715-E15F-4855-AAD2-0EA24AF6DAFA}" destId="{535E84E1-F87A-419E-AA29-825B960F2EE3}" srcOrd="0" destOrd="0" presId="urn:microsoft.com/office/officeart/2005/8/layout/hList1"/>
    <dgm:cxn modelId="{8845E73F-1E3E-4D85-A9D5-18DBC34EC032}" srcId="{1A9E1878-B128-4996-8492-6FE36622E3C8}" destId="{5A7EC40C-79D8-40C7-BFC4-75C62122452B}" srcOrd="0" destOrd="0" parTransId="{CE271803-7AC1-4F6B-9A1E-10BC74030E8B}" sibTransId="{06C13787-4C32-40EB-8942-57B39F9E54F4}"/>
    <dgm:cxn modelId="{3C240F60-2C16-47A0-8D82-66FFC849FD33}" type="presOf" srcId="{4962E161-8167-46D9-8F0B-A0A896C2345D}" destId="{5AD99F7C-D561-4846-BE94-8FBFA041732B}" srcOrd="0" destOrd="3" presId="urn:microsoft.com/office/officeart/2005/8/layout/hList1"/>
    <dgm:cxn modelId="{BF0FF243-3862-4F54-B270-8F39AD20FC83}" srcId="{09F8B8CB-2786-4EE2-AB7D-3CB709784658}" destId="{14FFD46D-50D0-442C-BADB-4D4667184348}" srcOrd="0" destOrd="0" parTransId="{86B385F9-2F65-4870-B390-C471980D473C}" sibTransId="{26123F9D-9E1F-4482-A0F4-B293A9A470BB}"/>
    <dgm:cxn modelId="{BB73CC45-0944-4E80-8A42-74C0883820D4}" type="presOf" srcId="{09F8B8CB-2786-4EE2-AB7D-3CB709784658}" destId="{FE6F1AE7-6161-4B9C-B96D-3972A7939C3B}" srcOrd="0" destOrd="1" presId="urn:microsoft.com/office/officeart/2005/8/layout/hList1"/>
    <dgm:cxn modelId="{C06D6D6E-E8A0-4312-BCED-498D51CF4FA4}" type="presOf" srcId="{A03A11E4-1BFB-4023-9DC1-F3082925BE21}" destId="{5AD99F7C-D561-4846-BE94-8FBFA041732B}" srcOrd="0" destOrd="1" presId="urn:microsoft.com/office/officeart/2005/8/layout/hList1"/>
    <dgm:cxn modelId="{95B57D4F-DC18-451B-B1B3-E819415E2A5C}" srcId="{72C33715-E15F-4855-AAD2-0EA24AF6DAFA}" destId="{67385ACB-FCB7-4383-8483-49C4EFB63EB1}" srcOrd="0" destOrd="0" parTransId="{E7767550-31C4-4482-A77C-943F0C0FB6C5}" sibTransId="{2EAA5ADD-C064-488E-93F3-ED1BB3AD1B03}"/>
    <dgm:cxn modelId="{929D1378-B1D0-4560-B0D7-A8F3C7B04D5B}" type="presOf" srcId="{E5DA9D47-4AEF-4A23-89E5-8FA5CE000708}" destId="{5AD99F7C-D561-4846-BE94-8FBFA041732B}" srcOrd="0" destOrd="6" presId="urn:microsoft.com/office/officeart/2005/8/layout/hList1"/>
    <dgm:cxn modelId="{6A06D689-C979-4E5C-99C0-6C99F8851A5B}" type="presOf" srcId="{6898A065-6D0F-49C7-A4C2-175A69C6B1CF}" destId="{5AD99F7C-D561-4846-BE94-8FBFA041732B}" srcOrd="0" destOrd="5" presId="urn:microsoft.com/office/officeart/2005/8/layout/hList1"/>
    <dgm:cxn modelId="{A3A05A98-5EF4-4E10-8E85-A827127DC218}" srcId="{7A352344-6A7A-431E-B6BA-ACEF80ADD7A2}" destId="{F2ACD25D-CBE0-45D4-9229-8B64EC8CDB9D}" srcOrd="0" destOrd="0" parTransId="{93624462-51F4-4097-87F2-ACECECED682E}" sibTransId="{423D179F-19E2-4644-8406-2A0DE759C0AD}"/>
    <dgm:cxn modelId="{6CE185A8-2A00-4FEF-A51D-B1066DC7AE30}" type="presOf" srcId="{5A7EC40C-79D8-40C7-BFC4-75C62122452B}" destId="{FE6F1AE7-6161-4B9C-B96D-3972A7939C3B}" srcOrd="0" destOrd="4" presId="urn:microsoft.com/office/officeart/2005/8/layout/hList1"/>
    <dgm:cxn modelId="{292983AB-CE49-4658-B9B5-5BA98D9BBE46}" srcId="{72C33715-E15F-4855-AAD2-0EA24AF6DAFA}" destId="{E5DA9D47-4AEF-4A23-89E5-8FA5CE000708}" srcOrd="5" destOrd="0" parTransId="{74EA9236-A564-4899-B52C-E7335067A941}" sibTransId="{9D5887F0-8261-4765-8463-84DAF67D3096}"/>
    <dgm:cxn modelId="{B14FD4AC-5C51-446A-88F1-892DCE47EAE9}" type="presOf" srcId="{F2ACD25D-CBE0-45D4-9229-8B64EC8CDB9D}" destId="{5319D441-AC44-4684-8793-548F82D3AE54}" srcOrd="0" destOrd="0" presId="urn:microsoft.com/office/officeart/2005/8/layout/hList1"/>
    <dgm:cxn modelId="{F9A22BAF-F70C-4FCD-B45F-EECBD6C7B356}" srcId="{72C33715-E15F-4855-AAD2-0EA24AF6DAFA}" destId="{1391819C-93FF-41D4-9451-8A9864FEC0C9}" srcOrd="3" destOrd="0" parTransId="{EB7A78B4-FA47-457F-BA10-37FBF3DA6AE5}" sibTransId="{1279401C-498E-40A5-81C7-FF9D20CFC823}"/>
    <dgm:cxn modelId="{5476EEBE-F375-4B63-9154-60FE5C202600}" srcId="{72C33715-E15F-4855-AAD2-0EA24AF6DAFA}" destId="{A03A11E4-1BFB-4023-9DC1-F3082925BE21}" srcOrd="1" destOrd="0" parTransId="{739DBEE1-9B64-4883-A26A-318F258E635F}" sibTransId="{AC463585-6A0A-4391-98FE-C59BD56AD83A}"/>
    <dgm:cxn modelId="{F7842BD3-741C-4926-898B-5CDB3A86E46E}" srcId="{A03A11E4-1BFB-4023-9DC1-F3082925BE21}" destId="{93C2662E-0986-45BC-8943-F773D7D95FF5}" srcOrd="0" destOrd="0" parTransId="{2A0BB3AA-1610-4E9B-8CE6-7D756D41B798}" sibTransId="{02E0803B-F4EB-405F-97FA-9AA71CD86F52}"/>
    <dgm:cxn modelId="{D6C089D6-FE61-41E4-96CB-2CE3C9962A0D}" type="presOf" srcId="{1391819C-93FF-41D4-9451-8A9864FEC0C9}" destId="{5AD99F7C-D561-4846-BE94-8FBFA041732B}" srcOrd="0" destOrd="4" presId="urn:microsoft.com/office/officeart/2005/8/layout/hList1"/>
    <dgm:cxn modelId="{7D1E4DDD-A57F-4091-A1E9-1B67DD7904EE}" type="presOf" srcId="{67385ACB-FCB7-4383-8483-49C4EFB63EB1}" destId="{5AD99F7C-D561-4846-BE94-8FBFA041732B}" srcOrd="0" destOrd="0" presId="urn:microsoft.com/office/officeart/2005/8/layout/hList1"/>
    <dgm:cxn modelId="{28B9D4F1-1156-4E57-AB75-821786EE4528}" type="presOf" srcId="{14FFD46D-50D0-442C-BADB-4D4667184348}" destId="{FE6F1AE7-6161-4B9C-B96D-3972A7939C3B}" srcOrd="0" destOrd="2" presId="urn:microsoft.com/office/officeart/2005/8/layout/hList1"/>
    <dgm:cxn modelId="{D83D57F6-7E17-4589-A15D-1A5EC0F24B74}" type="presOf" srcId="{93C2662E-0986-45BC-8943-F773D7D95FF5}" destId="{5AD99F7C-D561-4846-BE94-8FBFA041732B}" srcOrd="0" destOrd="2" presId="urn:microsoft.com/office/officeart/2005/8/layout/hList1"/>
    <dgm:cxn modelId="{5DFF28FC-105D-4FD1-A895-741F64075215}" type="presOf" srcId="{1A9E1878-B128-4996-8492-6FE36622E3C8}" destId="{FE6F1AE7-6161-4B9C-B96D-3972A7939C3B}" srcOrd="0" destOrd="3" presId="urn:microsoft.com/office/officeart/2005/8/layout/hList1"/>
    <dgm:cxn modelId="{10D9161A-9741-44DF-BB71-91D46257129E}" type="presParOf" srcId="{0DD8AD71-76E2-4409-BE3C-735456D4DA3D}" destId="{87187E05-BF19-4E0F-AAAF-63024490063D}" srcOrd="0" destOrd="0" presId="urn:microsoft.com/office/officeart/2005/8/layout/hList1"/>
    <dgm:cxn modelId="{BFB8FA69-BA88-4F96-B981-787140F89547}" type="presParOf" srcId="{87187E05-BF19-4E0F-AAAF-63024490063D}" destId="{5319D441-AC44-4684-8793-548F82D3AE54}" srcOrd="0" destOrd="0" presId="urn:microsoft.com/office/officeart/2005/8/layout/hList1"/>
    <dgm:cxn modelId="{649916A8-AC81-498D-9DA1-04DE6EF511D3}" type="presParOf" srcId="{87187E05-BF19-4E0F-AAAF-63024490063D}" destId="{FE6F1AE7-6161-4B9C-B96D-3972A7939C3B}" srcOrd="1" destOrd="0" presId="urn:microsoft.com/office/officeart/2005/8/layout/hList1"/>
    <dgm:cxn modelId="{938F5C4D-DA8A-45E5-9763-561C35BD17D4}" type="presParOf" srcId="{0DD8AD71-76E2-4409-BE3C-735456D4DA3D}" destId="{49311834-A301-47DF-9F2B-3A7DC0A81CAC}" srcOrd="1" destOrd="0" presId="urn:microsoft.com/office/officeart/2005/8/layout/hList1"/>
    <dgm:cxn modelId="{340D7300-DE14-4902-941A-28E754A5959D}" type="presParOf" srcId="{0DD8AD71-76E2-4409-BE3C-735456D4DA3D}" destId="{EBF2FADE-7219-4C7F-89B1-00745D991274}" srcOrd="2" destOrd="0" presId="urn:microsoft.com/office/officeart/2005/8/layout/hList1"/>
    <dgm:cxn modelId="{34702A2A-E592-4786-B35B-D17FEB9D13FF}" type="presParOf" srcId="{EBF2FADE-7219-4C7F-89B1-00745D991274}" destId="{535E84E1-F87A-419E-AA29-825B960F2EE3}" srcOrd="0" destOrd="0" presId="urn:microsoft.com/office/officeart/2005/8/layout/hList1"/>
    <dgm:cxn modelId="{845436CA-EB3C-4967-9FE3-99A4F3233E32}" type="presParOf" srcId="{EBF2FADE-7219-4C7F-89B1-00745D991274}" destId="{5AD99F7C-D561-4846-BE94-8FBFA041732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ACD25D-CBE0-45D4-9229-8B64EC8CDB9D}">
      <dgm:prSet/>
      <dgm:spPr/>
      <dgm:t>
        <a:bodyPr/>
        <a:lstStyle/>
        <a:p>
          <a:r>
            <a:rPr lang="en-US" b="1" dirty="0"/>
            <a:t>City of Albany CDBG Highlights</a:t>
          </a:r>
        </a:p>
      </dgm:t>
    </dgm:pt>
    <dgm:pt modelId="{93624462-51F4-4097-87F2-ACECECED682E}" type="parTrans" cxnId="{A3A05A98-5EF4-4E10-8E85-A827127DC218}">
      <dgm:prSet/>
      <dgm:spPr/>
      <dgm:t>
        <a:bodyPr/>
        <a:lstStyle/>
        <a:p>
          <a:endParaRPr lang="en-US"/>
        </a:p>
      </dgm:t>
    </dgm:pt>
    <dgm:pt modelId="{423D179F-19E2-4644-8406-2A0DE759C0AD}" type="sibTrans" cxnId="{A3A05A98-5EF4-4E10-8E85-A827127DC218}">
      <dgm:prSet/>
      <dgm:spPr/>
      <dgm:t>
        <a:bodyPr/>
        <a:lstStyle/>
        <a:p>
          <a:endParaRPr lang="en-US"/>
        </a:p>
      </dgm:t>
    </dgm:pt>
    <dgm:pt modelId="{79FF2190-342C-473E-A679-4ED40F10CDEC}">
      <dgm:prSet/>
      <dgm:spPr/>
      <dgm:t>
        <a:bodyPr/>
        <a:lstStyle/>
        <a:p>
          <a:r>
            <a:rPr lang="en-US" dirty="0"/>
            <a:t>Increase Economic Opportunity Priority</a:t>
          </a:r>
        </a:p>
      </dgm:t>
    </dgm:pt>
    <dgm:pt modelId="{6E6E69E5-9606-4B97-9B35-A79CB129142D}" type="parTrans" cxnId="{BBE8D00B-D2FA-4828-8DB5-B14A11DD2210}">
      <dgm:prSet/>
      <dgm:spPr/>
      <dgm:t>
        <a:bodyPr/>
        <a:lstStyle/>
        <a:p>
          <a:endParaRPr lang="en-US"/>
        </a:p>
      </dgm:t>
    </dgm:pt>
    <dgm:pt modelId="{E14C786D-2BF8-46C4-A03C-714ECBEF440C}" type="sibTrans" cxnId="{BBE8D00B-D2FA-4828-8DB5-B14A11DD2210}">
      <dgm:prSet/>
      <dgm:spPr/>
      <dgm:t>
        <a:bodyPr/>
        <a:lstStyle/>
        <a:p>
          <a:endParaRPr lang="en-US"/>
        </a:p>
      </dgm:t>
    </dgm:pt>
    <dgm:pt modelId="{72C33715-E15F-4855-AAD2-0EA24AF6DAFA}">
      <dgm:prSet/>
      <dgm:spPr/>
      <dgm:t>
        <a:bodyPr/>
        <a:lstStyle/>
        <a:p>
          <a:r>
            <a:rPr lang="en-US" b="1" dirty="0"/>
            <a:t>Business Oregon CDBG Highlights</a:t>
          </a:r>
        </a:p>
      </dgm:t>
    </dgm:pt>
    <dgm:pt modelId="{6B9B941A-0ECB-4D9B-906A-EAAEE7F414F3}" type="parTrans" cxnId="{C1A2DB13-ECC0-4998-AFEE-31E9C928916B}">
      <dgm:prSet/>
      <dgm:spPr/>
      <dgm:t>
        <a:bodyPr/>
        <a:lstStyle/>
        <a:p>
          <a:endParaRPr lang="en-US"/>
        </a:p>
      </dgm:t>
    </dgm:pt>
    <dgm:pt modelId="{F7306972-3FFF-47BA-B222-E109902A99FE}" type="sibTrans" cxnId="{C1A2DB13-ECC0-4998-AFEE-31E9C928916B}">
      <dgm:prSet/>
      <dgm:spPr/>
      <dgm:t>
        <a:bodyPr/>
        <a:lstStyle/>
        <a:p>
          <a:endParaRPr lang="en-US"/>
        </a:p>
      </dgm:t>
    </dgm:pt>
    <dgm:pt modelId="{67385ACB-FCB7-4383-8483-49C4EFB63EB1}">
      <dgm:prSet/>
      <dgm:spPr/>
      <dgm:t>
        <a:bodyPr/>
        <a:lstStyle/>
        <a:p>
          <a:r>
            <a:rPr lang="en-US" dirty="0"/>
            <a:t>CCD Business Development Corp. sponsored microenterprise program in three counties (Coos, Curry, Douglas) - $100,000 award</a:t>
          </a:r>
        </a:p>
      </dgm:t>
    </dgm:pt>
    <dgm:pt modelId="{E7767550-31C4-4482-A77C-943F0C0FB6C5}" type="parTrans" cxnId="{95B57D4F-DC18-451B-B1B3-E819415E2A5C}">
      <dgm:prSet/>
      <dgm:spPr/>
      <dgm:t>
        <a:bodyPr/>
        <a:lstStyle/>
        <a:p>
          <a:endParaRPr lang="en-US"/>
        </a:p>
      </dgm:t>
    </dgm:pt>
    <dgm:pt modelId="{2EAA5ADD-C064-488E-93F3-ED1BB3AD1B03}" type="sibTrans" cxnId="{95B57D4F-DC18-451B-B1B3-E819415E2A5C}">
      <dgm:prSet/>
      <dgm:spPr/>
      <dgm:t>
        <a:bodyPr/>
        <a:lstStyle/>
        <a:p>
          <a:endParaRPr lang="en-US"/>
        </a:p>
      </dgm:t>
    </dgm:pt>
    <dgm:pt modelId="{09F8B8CB-2786-4EE2-AB7D-3CB709784658}">
      <dgm:prSet/>
      <dgm:spPr/>
      <dgm:t>
        <a:bodyPr/>
        <a:lstStyle/>
        <a:p>
          <a:r>
            <a:rPr lang="en-US" dirty="0"/>
            <a:t>25 new LMI jobs added</a:t>
          </a:r>
        </a:p>
      </dgm:t>
    </dgm:pt>
    <dgm:pt modelId="{567A2CEA-2399-4009-9610-E8DBB5E97F49}" type="parTrans" cxnId="{C75E1837-27FD-436A-A053-1DB91DE78EFF}">
      <dgm:prSet/>
      <dgm:spPr/>
    </dgm:pt>
    <dgm:pt modelId="{30BD3BF3-4F53-435B-9BA5-9A3A0F6A95C1}" type="sibTrans" cxnId="{C75E1837-27FD-436A-A053-1DB91DE78EFF}">
      <dgm:prSet/>
      <dgm:spPr/>
    </dgm:pt>
    <dgm:pt modelId="{45CD4BE9-4DCC-468A-B9C4-679A90B12FE5}">
      <dgm:prSet/>
      <dgm:spPr/>
      <dgm:t>
        <a:bodyPr/>
        <a:lstStyle/>
        <a:p>
          <a:r>
            <a:rPr lang="en-US" dirty="0"/>
            <a:t>Public service funds for job skills training to young adults in partnership with </a:t>
          </a:r>
          <a:r>
            <a:rPr lang="en-US" dirty="0" err="1"/>
            <a:t>YouthBuild</a:t>
          </a:r>
          <a:r>
            <a:rPr lang="en-US" dirty="0"/>
            <a:t> </a:t>
          </a:r>
        </a:p>
      </dgm:t>
    </dgm:pt>
    <dgm:pt modelId="{531C0417-8289-43FA-BECF-AC7466FE7B3A}" type="parTrans" cxnId="{5E196D06-20AD-4014-B69D-994F1F39718F}">
      <dgm:prSet/>
      <dgm:spPr/>
    </dgm:pt>
    <dgm:pt modelId="{6A71EFE7-63B9-473A-B501-C7601B19FFFC}" type="sibTrans" cxnId="{5E196D06-20AD-4014-B69D-994F1F39718F}">
      <dgm:prSet/>
      <dgm:spPr/>
    </dgm:pt>
    <dgm:pt modelId="{FE478EB6-78E4-46CB-B821-2FCEF9AD8D0D}">
      <dgm:prSet/>
      <dgm:spPr/>
      <dgm:t>
        <a:bodyPr/>
        <a:lstStyle/>
        <a:p>
          <a:r>
            <a:rPr lang="en-US" dirty="0"/>
            <a:t>Microenterprise and small business assistance to 40 low-income residents</a:t>
          </a:r>
        </a:p>
      </dgm:t>
    </dgm:pt>
    <dgm:pt modelId="{53833385-4D1F-49DC-8A37-E13332AA88C9}" type="parTrans" cxnId="{FD92135C-B785-4822-A1FF-FE2AE9EBB75E}">
      <dgm:prSet/>
      <dgm:spPr/>
    </dgm:pt>
    <dgm:pt modelId="{BD6CEBC7-3D35-4BD3-9837-AF8A905A4E35}" type="sibTrans" cxnId="{FD92135C-B785-4822-A1FF-FE2AE9EBB75E}">
      <dgm:prSet/>
      <dgm:spPr/>
    </dgm:pt>
    <dgm:pt modelId="{719A52BE-5AB7-49FA-83B0-D20EC9D346C0}">
      <dgm:prSet/>
      <dgm:spPr/>
      <dgm:t>
        <a:bodyPr/>
        <a:lstStyle/>
        <a:p>
          <a:r>
            <a:rPr lang="en-US" dirty="0"/>
            <a:t>Small grants awarded to offset startup costs and add jobs</a:t>
          </a:r>
        </a:p>
      </dgm:t>
    </dgm:pt>
    <dgm:pt modelId="{8357F77B-562C-4003-AC7A-CA799A75DE39}" type="parTrans" cxnId="{83D08C72-5268-43C4-B70A-2F9172B338A4}">
      <dgm:prSet/>
      <dgm:spPr/>
    </dgm:pt>
    <dgm:pt modelId="{B32D472A-42B3-4769-BBAF-7583E04A144A}" type="sibTrans" cxnId="{83D08C72-5268-43C4-B70A-2F9172B338A4}">
      <dgm:prSet/>
      <dgm:spPr/>
    </dgm:pt>
    <dgm:pt modelId="{70BA979E-D9FB-4762-BDBF-2A200BF106FD}">
      <dgm:prSet/>
      <dgm:spPr/>
      <dgm:t>
        <a:bodyPr/>
        <a:lstStyle/>
        <a:p>
          <a:r>
            <a:rPr lang="en-US" dirty="0"/>
            <a:t>Economic Opportunities for Homeless</a:t>
          </a:r>
        </a:p>
      </dgm:t>
    </dgm:pt>
    <dgm:pt modelId="{4AF3D3E2-ED58-451F-8963-B96935278A46}" type="parTrans" cxnId="{21C685D6-856C-47F0-8D72-AFFFB1CE5694}">
      <dgm:prSet/>
      <dgm:spPr/>
    </dgm:pt>
    <dgm:pt modelId="{0FF0AB93-5BA2-42C0-9171-54BAB36669E7}" type="sibTrans" cxnId="{21C685D6-856C-47F0-8D72-AFFFB1CE5694}">
      <dgm:prSet/>
      <dgm:spPr/>
    </dgm:pt>
    <dgm:pt modelId="{8086F994-FF2F-4DBC-9623-73369B6AB2F5}">
      <dgm:prSet/>
      <dgm:spPr/>
      <dgm:t>
        <a:bodyPr/>
        <a:lstStyle/>
        <a:p>
          <a:r>
            <a:rPr lang="en-US" dirty="0"/>
            <a:t>Coordinator for life skills/job skills coaching, resume building, work experience, employment opportunities</a:t>
          </a:r>
        </a:p>
      </dgm:t>
    </dgm:pt>
    <dgm:pt modelId="{B2425B8C-E24F-42B0-8BAA-29FFEDF3E203}" type="parTrans" cxnId="{FD645F54-8CEB-4536-A389-56DF1B30AF24}">
      <dgm:prSet/>
      <dgm:spPr/>
    </dgm:pt>
    <dgm:pt modelId="{B5ED9DDD-C563-4FA7-8818-2B4C24E2A77A}" type="sibTrans" cxnId="{FD645F54-8CEB-4536-A389-56DF1B30AF24}">
      <dgm:prSet/>
      <dgm:spPr/>
    </dgm:pt>
    <dgm:pt modelId="{95DB71A9-1CCF-45C9-88B2-FB5289395B91}">
      <dgm:prSet/>
      <dgm:spPr/>
      <dgm:t>
        <a:bodyPr/>
        <a:lstStyle/>
        <a:p>
          <a:r>
            <a:rPr lang="en-US" dirty="0"/>
            <a:t>No cost one-on-one counseling and educational opportunities to LMI entrepreneurs living in designated areas</a:t>
          </a:r>
        </a:p>
      </dgm:t>
    </dgm:pt>
    <dgm:pt modelId="{F555E885-0F3F-4FA2-B78C-AAEE5385DCB1}" type="parTrans" cxnId="{EFC22320-FBBD-4561-A3A6-80C1B1635A33}">
      <dgm:prSet/>
      <dgm:spPr/>
    </dgm:pt>
    <dgm:pt modelId="{26A65AC4-3766-454C-9B11-9F8495FE57E5}" type="sibTrans" cxnId="{EFC22320-FBBD-4561-A3A6-80C1B1635A33}">
      <dgm:prSet/>
      <dgm:spPr/>
    </dgm:pt>
    <dgm:pt modelId="{6FD47454-0639-4FC7-9E9D-246F81A21CCA}">
      <dgm:prSet/>
      <dgm:spPr/>
      <dgm:t>
        <a:bodyPr/>
        <a:lstStyle/>
        <a:p>
          <a:r>
            <a:rPr lang="en-US" dirty="0"/>
            <a:t>Social media, fundamental skills development, business planning and follow up support</a:t>
          </a:r>
        </a:p>
      </dgm:t>
    </dgm:pt>
    <dgm:pt modelId="{26AD105D-5C31-42D7-80F7-F37E9E7E84A5}" type="parTrans" cxnId="{656FA423-BA23-4160-94DC-1BCBCCE8439A}">
      <dgm:prSet/>
      <dgm:spPr/>
    </dgm:pt>
    <dgm:pt modelId="{DDCBDD73-148D-410E-91B6-D5ED00016A7D}" type="sibTrans" cxnId="{656FA423-BA23-4160-94DC-1BCBCCE8439A}">
      <dgm:prSet/>
      <dgm:spPr/>
    </dgm:pt>
    <dgm:pt modelId="{3041A7CD-ED6B-4139-A499-784349BEC12D}">
      <dgm:prSet/>
      <dgm:spPr/>
      <dgm:t>
        <a:bodyPr/>
        <a:lstStyle/>
        <a:p>
          <a:r>
            <a:rPr lang="en-US" dirty="0"/>
            <a:t>City of Madras Water System “Right Sizing” - $471,735 award</a:t>
          </a:r>
        </a:p>
      </dgm:t>
    </dgm:pt>
    <dgm:pt modelId="{FA40DB96-DC80-40E0-9091-E96547DCFE79}" type="parTrans" cxnId="{C887662F-29E6-4C25-A300-24D1631ECFB0}">
      <dgm:prSet/>
      <dgm:spPr/>
    </dgm:pt>
    <dgm:pt modelId="{15C36123-AAD1-4D72-9117-CF04C1B14150}" type="sibTrans" cxnId="{C887662F-29E6-4C25-A300-24D1631ECFB0}">
      <dgm:prSet/>
      <dgm:spPr/>
    </dgm:pt>
    <dgm:pt modelId="{5509F6E7-C970-43FB-9649-3FBB32CCC1FF}">
      <dgm:prSet/>
      <dgm:spPr/>
      <dgm:t>
        <a:bodyPr/>
        <a:lstStyle/>
        <a:p>
          <a:r>
            <a:rPr lang="en-US" dirty="0"/>
            <a:t>Enhanced water transmission and decreased % of water loss</a:t>
          </a:r>
        </a:p>
      </dgm:t>
    </dgm:pt>
    <dgm:pt modelId="{FDB21117-EE20-4E95-A44D-2FDEF61C509C}" type="parTrans" cxnId="{78ACAE08-1D51-42FF-B146-292C6B416122}">
      <dgm:prSet/>
      <dgm:spPr/>
    </dgm:pt>
    <dgm:pt modelId="{526930C6-0DD6-46EE-9F09-F9C577DAC122}" type="sibTrans" cxnId="{78ACAE08-1D51-42FF-B146-292C6B416122}">
      <dgm:prSet/>
      <dgm:spPr/>
    </dgm:pt>
    <dgm:pt modelId="{0DD8AD71-76E2-4409-BE3C-735456D4DA3D}" type="pres">
      <dgm:prSet presAssocID="{7A352344-6A7A-431E-B6BA-ACEF80ADD7A2}" presName="Name0" presStyleCnt="0">
        <dgm:presLayoutVars>
          <dgm:dir/>
          <dgm:animLvl val="lvl"/>
          <dgm:resizeHandles val="exact"/>
        </dgm:presLayoutVars>
      </dgm:prSet>
      <dgm:spPr/>
    </dgm:pt>
    <dgm:pt modelId="{87187E05-BF19-4E0F-AAAF-63024490063D}" type="pres">
      <dgm:prSet presAssocID="{F2ACD25D-CBE0-45D4-9229-8B64EC8CDB9D}" presName="composite" presStyleCnt="0"/>
      <dgm:spPr/>
    </dgm:pt>
    <dgm:pt modelId="{5319D441-AC44-4684-8793-548F82D3AE54}" type="pres">
      <dgm:prSet presAssocID="{F2ACD25D-CBE0-45D4-9229-8B64EC8CDB9D}" presName="parTx" presStyleLbl="alignNode1" presStyleIdx="0" presStyleCnt="2">
        <dgm:presLayoutVars>
          <dgm:chMax val="0"/>
          <dgm:chPref val="0"/>
          <dgm:bulletEnabled val="1"/>
        </dgm:presLayoutVars>
      </dgm:prSet>
      <dgm:spPr/>
    </dgm:pt>
    <dgm:pt modelId="{FE6F1AE7-6161-4B9C-B96D-3972A7939C3B}" type="pres">
      <dgm:prSet presAssocID="{F2ACD25D-CBE0-45D4-9229-8B64EC8CDB9D}" presName="desTx" presStyleLbl="alignAccFollowNode1" presStyleIdx="0" presStyleCnt="2">
        <dgm:presLayoutVars>
          <dgm:bulletEnabled val="1"/>
        </dgm:presLayoutVars>
      </dgm:prSet>
      <dgm:spPr/>
    </dgm:pt>
    <dgm:pt modelId="{49311834-A301-47DF-9F2B-3A7DC0A81CAC}" type="pres">
      <dgm:prSet presAssocID="{423D179F-19E2-4644-8406-2A0DE759C0AD}" presName="space" presStyleCnt="0"/>
      <dgm:spPr/>
    </dgm:pt>
    <dgm:pt modelId="{EBF2FADE-7219-4C7F-89B1-00745D991274}" type="pres">
      <dgm:prSet presAssocID="{72C33715-E15F-4855-AAD2-0EA24AF6DAFA}" presName="composite" presStyleCnt="0"/>
      <dgm:spPr/>
    </dgm:pt>
    <dgm:pt modelId="{535E84E1-F87A-419E-AA29-825B960F2EE3}" type="pres">
      <dgm:prSet presAssocID="{72C33715-E15F-4855-AAD2-0EA24AF6DAFA}" presName="parTx" presStyleLbl="alignNode1" presStyleIdx="1" presStyleCnt="2" custLinFactNeighborX="34233" custLinFactNeighborY="-1925">
        <dgm:presLayoutVars>
          <dgm:chMax val="0"/>
          <dgm:chPref val="0"/>
          <dgm:bulletEnabled val="1"/>
        </dgm:presLayoutVars>
      </dgm:prSet>
      <dgm:spPr/>
    </dgm:pt>
    <dgm:pt modelId="{5AD99F7C-D561-4846-BE94-8FBFA041732B}" type="pres">
      <dgm:prSet presAssocID="{72C33715-E15F-4855-AAD2-0EA24AF6DAFA}" presName="desTx" presStyleLbl="alignAccFollowNode1" presStyleIdx="1" presStyleCnt="2">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5E196D06-20AD-4014-B69D-994F1F39718F}" srcId="{79FF2190-342C-473E-A679-4ED40F10CDEC}" destId="{45CD4BE9-4DCC-468A-B9C4-679A90B12FE5}" srcOrd="3" destOrd="0" parTransId="{531C0417-8289-43FA-BECF-AC7466FE7B3A}" sibTransId="{6A71EFE7-63B9-473A-B501-C7601B19FFFC}"/>
    <dgm:cxn modelId="{78ACAE08-1D51-42FF-B146-292C6B416122}" srcId="{3041A7CD-ED6B-4139-A499-784349BEC12D}" destId="{5509F6E7-C970-43FB-9649-3FBB32CCC1FF}" srcOrd="0" destOrd="0" parTransId="{FDB21117-EE20-4E95-A44D-2FDEF61C509C}" sibTransId="{526930C6-0DD6-46EE-9F09-F9C577DAC122}"/>
    <dgm:cxn modelId="{BBE8D00B-D2FA-4828-8DB5-B14A11DD2210}" srcId="{F2ACD25D-CBE0-45D4-9229-8B64EC8CDB9D}" destId="{79FF2190-342C-473E-A679-4ED40F10CDEC}" srcOrd="0" destOrd="0" parTransId="{6E6E69E5-9606-4B97-9B35-A79CB129142D}" sibTransId="{E14C786D-2BF8-46C4-A03C-714ECBEF440C}"/>
    <dgm:cxn modelId="{C1A2DB13-ECC0-4998-AFEE-31E9C928916B}" srcId="{7A352344-6A7A-431E-B6BA-ACEF80ADD7A2}" destId="{72C33715-E15F-4855-AAD2-0EA24AF6DAFA}" srcOrd="1" destOrd="0" parTransId="{6B9B941A-0ECB-4D9B-906A-EAAEE7F414F3}" sibTransId="{F7306972-3FFF-47BA-B222-E109902A99FE}"/>
    <dgm:cxn modelId="{2DE05C1A-CC55-466F-8586-57E513BD8991}" type="presOf" srcId="{79FF2190-342C-473E-A679-4ED40F10CDEC}" destId="{FE6F1AE7-6161-4B9C-B96D-3972A7939C3B}" srcOrd="0" destOrd="0" presId="urn:microsoft.com/office/officeart/2005/8/layout/hList1"/>
    <dgm:cxn modelId="{EFC22320-FBBD-4561-A3A6-80C1B1635A33}" srcId="{67385ACB-FCB7-4383-8483-49C4EFB63EB1}" destId="{95DB71A9-1CCF-45C9-88B2-FB5289395B91}" srcOrd="0" destOrd="0" parTransId="{F555E885-0F3F-4FA2-B78C-AAEE5385DCB1}" sibTransId="{26A65AC4-3766-454C-9B11-9F8495FE57E5}"/>
    <dgm:cxn modelId="{656FA423-BA23-4160-94DC-1BCBCCE8439A}" srcId="{67385ACB-FCB7-4383-8483-49C4EFB63EB1}" destId="{6FD47454-0639-4FC7-9E9D-246F81A21CCA}" srcOrd="1" destOrd="0" parTransId="{26AD105D-5C31-42D7-80F7-F37E9E7E84A5}" sibTransId="{DDCBDD73-148D-410E-91B6-D5ED00016A7D}"/>
    <dgm:cxn modelId="{FFBFB425-E573-431F-8433-574D7E270670}" type="presOf" srcId="{6FD47454-0639-4FC7-9E9D-246F81A21CCA}" destId="{5AD99F7C-D561-4846-BE94-8FBFA041732B}" srcOrd="0" destOrd="2" presId="urn:microsoft.com/office/officeart/2005/8/layout/hList1"/>
    <dgm:cxn modelId="{C887662F-29E6-4C25-A300-24D1631ECFB0}" srcId="{72C33715-E15F-4855-AAD2-0EA24AF6DAFA}" destId="{3041A7CD-ED6B-4139-A499-784349BEC12D}" srcOrd="1" destOrd="0" parTransId="{FA40DB96-DC80-40E0-9091-E96547DCFE79}" sibTransId="{15C36123-AAD1-4D72-9117-CF04C1B14150}"/>
    <dgm:cxn modelId="{B02B3233-C997-4933-B9F5-D7925FE1C07E}" type="presOf" srcId="{8086F994-FF2F-4DBC-9623-73369B6AB2F5}" destId="{FE6F1AE7-6161-4B9C-B96D-3972A7939C3B}" srcOrd="0" destOrd="6" presId="urn:microsoft.com/office/officeart/2005/8/layout/hList1"/>
    <dgm:cxn modelId="{C75E1837-27FD-436A-A053-1DB91DE78EFF}" srcId="{79FF2190-342C-473E-A679-4ED40F10CDEC}" destId="{09F8B8CB-2786-4EE2-AB7D-3CB709784658}" srcOrd="2" destOrd="0" parTransId="{567A2CEA-2399-4009-9610-E8DBB5E97F49}" sibTransId="{30BD3BF3-4F53-435B-9BA5-9A3A0F6A95C1}"/>
    <dgm:cxn modelId="{602C1A39-F98B-4A46-9CC1-A4934703E85B}" type="presOf" srcId="{719A52BE-5AB7-49FA-83B0-D20EC9D346C0}" destId="{FE6F1AE7-6161-4B9C-B96D-3972A7939C3B}" srcOrd="0" destOrd="2" presId="urn:microsoft.com/office/officeart/2005/8/layout/hList1"/>
    <dgm:cxn modelId="{7318093D-CC4A-4373-B78A-D9CD4FB39751}" type="presOf" srcId="{72C33715-E15F-4855-AAD2-0EA24AF6DAFA}" destId="{535E84E1-F87A-419E-AA29-825B960F2EE3}" srcOrd="0" destOrd="0" presId="urn:microsoft.com/office/officeart/2005/8/layout/hList1"/>
    <dgm:cxn modelId="{FD92135C-B785-4822-A1FF-FE2AE9EBB75E}" srcId="{79FF2190-342C-473E-A679-4ED40F10CDEC}" destId="{FE478EB6-78E4-46CB-B821-2FCEF9AD8D0D}" srcOrd="0" destOrd="0" parTransId="{53833385-4D1F-49DC-8A37-E13332AA88C9}" sibTransId="{BD6CEBC7-3D35-4BD3-9837-AF8A905A4E35}"/>
    <dgm:cxn modelId="{F6031960-33F4-469C-8134-F22DC51CBC09}" type="presOf" srcId="{5509F6E7-C970-43FB-9649-3FBB32CCC1FF}" destId="{5AD99F7C-D561-4846-BE94-8FBFA041732B}" srcOrd="0" destOrd="4" presId="urn:microsoft.com/office/officeart/2005/8/layout/hList1"/>
    <dgm:cxn modelId="{BB73CC45-0944-4E80-8A42-74C0883820D4}" type="presOf" srcId="{09F8B8CB-2786-4EE2-AB7D-3CB709784658}" destId="{FE6F1AE7-6161-4B9C-B96D-3972A7939C3B}" srcOrd="0" destOrd="3" presId="urn:microsoft.com/office/officeart/2005/8/layout/hList1"/>
    <dgm:cxn modelId="{3D487B66-EC61-4E1A-8F20-9836626A9DA9}" type="presOf" srcId="{3041A7CD-ED6B-4139-A499-784349BEC12D}" destId="{5AD99F7C-D561-4846-BE94-8FBFA041732B}" srcOrd="0" destOrd="3" presId="urn:microsoft.com/office/officeart/2005/8/layout/hList1"/>
    <dgm:cxn modelId="{4BDD624B-B046-4F9E-9C06-EC3AA9A15816}" type="presOf" srcId="{95DB71A9-1CCF-45C9-88B2-FB5289395B91}" destId="{5AD99F7C-D561-4846-BE94-8FBFA041732B}" srcOrd="0" destOrd="1" presId="urn:microsoft.com/office/officeart/2005/8/layout/hList1"/>
    <dgm:cxn modelId="{95B57D4F-DC18-451B-B1B3-E819415E2A5C}" srcId="{72C33715-E15F-4855-AAD2-0EA24AF6DAFA}" destId="{67385ACB-FCB7-4383-8483-49C4EFB63EB1}" srcOrd="0" destOrd="0" parTransId="{E7767550-31C4-4482-A77C-943F0C0FB6C5}" sibTransId="{2EAA5ADD-C064-488E-93F3-ED1BB3AD1B03}"/>
    <dgm:cxn modelId="{83D08C72-5268-43C4-B70A-2F9172B338A4}" srcId="{79FF2190-342C-473E-A679-4ED40F10CDEC}" destId="{719A52BE-5AB7-49FA-83B0-D20EC9D346C0}" srcOrd="1" destOrd="0" parTransId="{8357F77B-562C-4003-AC7A-CA799A75DE39}" sibTransId="{B32D472A-42B3-4769-BBAF-7583E04A144A}"/>
    <dgm:cxn modelId="{FD645F54-8CEB-4536-A389-56DF1B30AF24}" srcId="{70BA979E-D9FB-4762-BDBF-2A200BF106FD}" destId="{8086F994-FF2F-4DBC-9623-73369B6AB2F5}" srcOrd="0" destOrd="0" parTransId="{B2425B8C-E24F-42B0-8BAA-29FFEDF3E203}" sibTransId="{B5ED9DDD-C563-4FA7-8818-2B4C24E2A77A}"/>
    <dgm:cxn modelId="{A3A05A98-5EF4-4E10-8E85-A827127DC218}" srcId="{7A352344-6A7A-431E-B6BA-ACEF80ADD7A2}" destId="{F2ACD25D-CBE0-45D4-9229-8B64EC8CDB9D}" srcOrd="0" destOrd="0" parTransId="{93624462-51F4-4097-87F2-ACECECED682E}" sibTransId="{423D179F-19E2-4644-8406-2A0DE759C0AD}"/>
    <dgm:cxn modelId="{B14FD4AC-5C51-446A-88F1-892DCE47EAE9}" type="presOf" srcId="{F2ACD25D-CBE0-45D4-9229-8B64EC8CDB9D}" destId="{5319D441-AC44-4684-8793-548F82D3AE54}" srcOrd="0" destOrd="0" presId="urn:microsoft.com/office/officeart/2005/8/layout/hList1"/>
    <dgm:cxn modelId="{AF8DC4C2-6039-48D1-931F-755ABD23ADA7}" type="presOf" srcId="{70BA979E-D9FB-4762-BDBF-2A200BF106FD}" destId="{FE6F1AE7-6161-4B9C-B96D-3972A7939C3B}" srcOrd="0" destOrd="5" presId="urn:microsoft.com/office/officeart/2005/8/layout/hList1"/>
    <dgm:cxn modelId="{3366A1CD-99C2-4871-A8A0-4D7D6D42BBEF}" type="presOf" srcId="{45CD4BE9-4DCC-468A-B9C4-679A90B12FE5}" destId="{FE6F1AE7-6161-4B9C-B96D-3972A7939C3B}" srcOrd="0" destOrd="4" presId="urn:microsoft.com/office/officeart/2005/8/layout/hList1"/>
    <dgm:cxn modelId="{763F95CF-83AF-4F90-85D3-7D1E0B81CD3A}" type="presOf" srcId="{FE478EB6-78E4-46CB-B821-2FCEF9AD8D0D}" destId="{FE6F1AE7-6161-4B9C-B96D-3972A7939C3B}" srcOrd="0" destOrd="1" presId="urn:microsoft.com/office/officeart/2005/8/layout/hList1"/>
    <dgm:cxn modelId="{21C685D6-856C-47F0-8D72-AFFFB1CE5694}" srcId="{F2ACD25D-CBE0-45D4-9229-8B64EC8CDB9D}" destId="{70BA979E-D9FB-4762-BDBF-2A200BF106FD}" srcOrd="1" destOrd="0" parTransId="{4AF3D3E2-ED58-451F-8963-B96935278A46}" sibTransId="{0FF0AB93-5BA2-42C0-9171-54BAB36669E7}"/>
    <dgm:cxn modelId="{7D1E4DDD-A57F-4091-A1E9-1B67DD7904EE}" type="presOf" srcId="{67385ACB-FCB7-4383-8483-49C4EFB63EB1}" destId="{5AD99F7C-D561-4846-BE94-8FBFA041732B}" srcOrd="0" destOrd="0" presId="urn:microsoft.com/office/officeart/2005/8/layout/hList1"/>
    <dgm:cxn modelId="{10D9161A-9741-44DF-BB71-91D46257129E}" type="presParOf" srcId="{0DD8AD71-76E2-4409-BE3C-735456D4DA3D}" destId="{87187E05-BF19-4E0F-AAAF-63024490063D}" srcOrd="0" destOrd="0" presId="urn:microsoft.com/office/officeart/2005/8/layout/hList1"/>
    <dgm:cxn modelId="{BFB8FA69-BA88-4F96-B981-787140F89547}" type="presParOf" srcId="{87187E05-BF19-4E0F-AAAF-63024490063D}" destId="{5319D441-AC44-4684-8793-548F82D3AE54}" srcOrd="0" destOrd="0" presId="urn:microsoft.com/office/officeart/2005/8/layout/hList1"/>
    <dgm:cxn modelId="{649916A8-AC81-498D-9DA1-04DE6EF511D3}" type="presParOf" srcId="{87187E05-BF19-4E0F-AAAF-63024490063D}" destId="{FE6F1AE7-6161-4B9C-B96D-3972A7939C3B}" srcOrd="1" destOrd="0" presId="urn:microsoft.com/office/officeart/2005/8/layout/hList1"/>
    <dgm:cxn modelId="{938F5C4D-DA8A-45E5-9763-561C35BD17D4}" type="presParOf" srcId="{0DD8AD71-76E2-4409-BE3C-735456D4DA3D}" destId="{49311834-A301-47DF-9F2B-3A7DC0A81CAC}" srcOrd="1" destOrd="0" presId="urn:microsoft.com/office/officeart/2005/8/layout/hList1"/>
    <dgm:cxn modelId="{340D7300-DE14-4902-941A-28E754A5959D}" type="presParOf" srcId="{0DD8AD71-76E2-4409-BE3C-735456D4DA3D}" destId="{EBF2FADE-7219-4C7F-89B1-00745D991274}" srcOrd="2" destOrd="0" presId="urn:microsoft.com/office/officeart/2005/8/layout/hList1"/>
    <dgm:cxn modelId="{34702A2A-E592-4786-B35B-D17FEB9D13FF}" type="presParOf" srcId="{EBF2FADE-7219-4C7F-89B1-00745D991274}" destId="{535E84E1-F87A-419E-AA29-825B960F2EE3}" srcOrd="0" destOrd="0" presId="urn:microsoft.com/office/officeart/2005/8/layout/hList1"/>
    <dgm:cxn modelId="{845436CA-EB3C-4967-9FE3-99A4F3233E32}" type="presParOf" srcId="{EBF2FADE-7219-4C7F-89B1-00745D991274}" destId="{5AD99F7C-D561-4846-BE94-8FBFA041732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45C3599-BD1A-4FD9-8077-9183A8949B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B9E08-3663-4087-911A-7C6D5DABF08B}">
      <dgm:prSet phldrT="[Text]"/>
      <dgm:spPr/>
      <dgm:t>
        <a:bodyPr/>
        <a:lstStyle/>
        <a:p>
          <a:r>
            <a:rPr lang="en-US" b="1" dirty="0"/>
            <a:t>CDBG  COVID 19 Recovery Services</a:t>
          </a:r>
          <a:endParaRPr lang="en-US" dirty="0"/>
        </a:p>
      </dgm:t>
    </dgm:pt>
    <dgm:pt modelId="{DE680257-295D-4ED2-8F26-37BE3604EBF4}" type="parTrans" cxnId="{48F20934-AD00-408B-B64F-4C4FCC502CE1}">
      <dgm:prSet/>
      <dgm:spPr/>
      <dgm:t>
        <a:bodyPr/>
        <a:lstStyle/>
        <a:p>
          <a:endParaRPr lang="en-US"/>
        </a:p>
      </dgm:t>
    </dgm:pt>
    <dgm:pt modelId="{41070421-4272-4D14-9B15-032F926AB340}" type="sibTrans" cxnId="{48F20934-AD00-408B-B64F-4C4FCC502CE1}">
      <dgm:prSet/>
      <dgm:spPr/>
      <dgm:t>
        <a:bodyPr/>
        <a:lstStyle/>
        <a:p>
          <a:endParaRPr lang="en-US"/>
        </a:p>
      </dgm:t>
    </dgm:pt>
    <dgm:pt modelId="{66F5EDFE-32E4-4C92-ACA8-7678A647FB8E}">
      <dgm:prSet/>
      <dgm:spPr/>
      <dgm:t>
        <a:bodyPr/>
        <a:lstStyle/>
        <a:p>
          <a:r>
            <a:rPr lang="en-US" b="1" dirty="0"/>
            <a:t>Buildings and improvements</a:t>
          </a:r>
          <a:endParaRPr lang="en-US" dirty="0"/>
        </a:p>
      </dgm:t>
    </dgm:pt>
    <dgm:pt modelId="{144DA152-A960-4FA0-B3C6-D98D392F1247}" type="parTrans" cxnId="{15573891-268D-4FDC-B46F-B4AE2EEDC0A0}">
      <dgm:prSet/>
      <dgm:spPr/>
      <dgm:t>
        <a:bodyPr/>
        <a:lstStyle/>
        <a:p>
          <a:endParaRPr lang="en-US"/>
        </a:p>
      </dgm:t>
    </dgm:pt>
    <dgm:pt modelId="{EEE977AB-90D5-4241-AB23-2174A754406E}" type="sibTrans" cxnId="{15573891-268D-4FDC-B46F-B4AE2EEDC0A0}">
      <dgm:prSet/>
      <dgm:spPr/>
      <dgm:t>
        <a:bodyPr/>
        <a:lstStyle/>
        <a:p>
          <a:endParaRPr lang="en-US"/>
        </a:p>
      </dgm:t>
    </dgm:pt>
    <dgm:pt modelId="{6C435AC4-DDEB-4B4C-A3B1-D2CFDF46EEE0}">
      <dgm:prSet/>
      <dgm:spPr/>
      <dgm:t>
        <a:bodyPr/>
        <a:lstStyle/>
        <a:p>
          <a:pPr>
            <a:buFont typeface="Symbol" panose="05050102010706020507" pitchFamily="18" charset="2"/>
            <a:buChar char=""/>
          </a:pPr>
          <a:r>
            <a:rPr lang="en-US" dirty="0"/>
            <a:t>Public facilities, for testing, diagnosis or treatment demands</a:t>
          </a:r>
        </a:p>
      </dgm:t>
    </dgm:pt>
    <dgm:pt modelId="{81905A48-67BD-4471-A7AC-B894724BA44E}" type="parTrans" cxnId="{68173179-6232-420E-9DA1-44971F1FF5E5}">
      <dgm:prSet/>
      <dgm:spPr/>
      <dgm:t>
        <a:bodyPr/>
        <a:lstStyle/>
        <a:p>
          <a:endParaRPr lang="en-US"/>
        </a:p>
      </dgm:t>
    </dgm:pt>
    <dgm:pt modelId="{E176270C-B889-4FF8-974C-00599498A073}" type="sibTrans" cxnId="{68173179-6232-420E-9DA1-44971F1FF5E5}">
      <dgm:prSet/>
      <dgm:spPr/>
      <dgm:t>
        <a:bodyPr/>
        <a:lstStyle/>
        <a:p>
          <a:endParaRPr lang="en-US"/>
        </a:p>
      </dgm:t>
    </dgm:pt>
    <dgm:pt modelId="{34FE2541-D0F6-4857-9D21-3F90DCFCD55E}">
      <dgm:prSet/>
      <dgm:spPr/>
      <dgm:t>
        <a:bodyPr/>
        <a:lstStyle/>
        <a:p>
          <a:pPr>
            <a:buFont typeface="Symbol" panose="05050102010706020507" pitchFamily="18" charset="2"/>
            <a:buChar char=""/>
          </a:pPr>
          <a:r>
            <a:rPr lang="en-US" dirty="0"/>
            <a:t>Rehabilitating a commercial building or closed school building to be converted into infectious disease facilities</a:t>
          </a:r>
        </a:p>
      </dgm:t>
    </dgm:pt>
    <dgm:pt modelId="{74B55A6D-2308-407A-8853-76F3C88A3F19}" type="parTrans" cxnId="{17FFC2A1-0921-4D37-8FF9-9BDC6268D30F}">
      <dgm:prSet/>
      <dgm:spPr/>
      <dgm:t>
        <a:bodyPr/>
        <a:lstStyle/>
        <a:p>
          <a:endParaRPr lang="en-US"/>
        </a:p>
      </dgm:t>
    </dgm:pt>
    <dgm:pt modelId="{D3BCCCBB-01F1-4337-B19C-E78C739C3044}" type="sibTrans" cxnId="{17FFC2A1-0921-4D37-8FF9-9BDC6268D30F}">
      <dgm:prSet/>
      <dgm:spPr/>
      <dgm:t>
        <a:bodyPr/>
        <a:lstStyle/>
        <a:p>
          <a:endParaRPr lang="en-US"/>
        </a:p>
      </dgm:t>
    </dgm:pt>
    <dgm:pt modelId="{5B05D2C5-C4D9-4A6B-80F8-F9ABB274BA98}">
      <dgm:prSet/>
      <dgm:spPr/>
      <dgm:t>
        <a:bodyPr/>
        <a:lstStyle/>
        <a:p>
          <a:r>
            <a:rPr lang="en-US" b="1" dirty="0"/>
            <a:t>Special Economic Development Assistance</a:t>
          </a:r>
          <a:endParaRPr lang="en-US" dirty="0"/>
        </a:p>
      </dgm:t>
    </dgm:pt>
    <dgm:pt modelId="{8201BA7D-3F64-4599-8EAA-0524C38A8D22}" type="parTrans" cxnId="{7C4B86FC-33EE-47DF-B4C6-8A5213399CA4}">
      <dgm:prSet/>
      <dgm:spPr/>
      <dgm:t>
        <a:bodyPr/>
        <a:lstStyle/>
        <a:p>
          <a:endParaRPr lang="en-US"/>
        </a:p>
      </dgm:t>
    </dgm:pt>
    <dgm:pt modelId="{15801C9E-83CE-41E0-99B5-56D455AA2A03}" type="sibTrans" cxnId="{7C4B86FC-33EE-47DF-B4C6-8A5213399CA4}">
      <dgm:prSet/>
      <dgm:spPr/>
      <dgm:t>
        <a:bodyPr/>
        <a:lstStyle/>
        <a:p>
          <a:endParaRPr lang="en-US"/>
        </a:p>
      </dgm:t>
    </dgm:pt>
    <dgm:pt modelId="{07EB2D96-E1AD-49D0-A03E-807832537B98}">
      <dgm:prSet/>
      <dgm:spPr/>
      <dgm:t>
        <a:bodyPr/>
        <a:lstStyle/>
        <a:p>
          <a:pPr>
            <a:buFont typeface="Symbol" panose="05050102010706020507" pitchFamily="18" charset="2"/>
            <a:buChar char=""/>
          </a:pPr>
          <a:r>
            <a:rPr lang="en-US" dirty="0"/>
            <a:t>Grants or loans to support new businesses and business expansion that creates jobs and manufactures medical supplies necessary to the infectious disease response</a:t>
          </a:r>
        </a:p>
      </dgm:t>
    </dgm:pt>
    <dgm:pt modelId="{23FA6721-5174-4A83-9D59-2A860BC77B29}" type="parTrans" cxnId="{40D39687-BBC0-43F2-8CF5-2B5742CEFA6A}">
      <dgm:prSet/>
      <dgm:spPr/>
      <dgm:t>
        <a:bodyPr/>
        <a:lstStyle/>
        <a:p>
          <a:endParaRPr lang="en-US"/>
        </a:p>
      </dgm:t>
    </dgm:pt>
    <dgm:pt modelId="{348E1FCC-4EB8-4F66-8A4B-01A0D2A41A96}" type="sibTrans" cxnId="{40D39687-BBC0-43F2-8CF5-2B5742CEFA6A}">
      <dgm:prSet/>
      <dgm:spPr/>
      <dgm:t>
        <a:bodyPr/>
        <a:lstStyle/>
        <a:p>
          <a:endParaRPr lang="en-US"/>
        </a:p>
      </dgm:t>
    </dgm:pt>
    <dgm:pt modelId="{68B8E2BC-0C19-4B40-BAFB-78241A4BB10C}">
      <dgm:prSet/>
      <dgm:spPr/>
      <dgm:t>
        <a:bodyPr/>
        <a:lstStyle/>
        <a:p>
          <a:pPr>
            <a:buFont typeface="Symbol" panose="05050102010706020507" pitchFamily="18" charset="2"/>
            <a:buChar char=""/>
          </a:pPr>
          <a:r>
            <a:rPr lang="en-US" dirty="0"/>
            <a:t>To avoid job loss caused by business closures related to social distancing by providing short-term working capital assistance that retains jobs held by low- and moderate-income persons</a:t>
          </a:r>
        </a:p>
      </dgm:t>
    </dgm:pt>
    <dgm:pt modelId="{0A0210C9-AD90-4B76-89DB-EB2F03707B25}" type="parTrans" cxnId="{1AE73EA5-12A0-428C-BE93-AA15BA3EEB25}">
      <dgm:prSet/>
      <dgm:spPr/>
      <dgm:t>
        <a:bodyPr/>
        <a:lstStyle/>
        <a:p>
          <a:endParaRPr lang="en-US"/>
        </a:p>
      </dgm:t>
    </dgm:pt>
    <dgm:pt modelId="{9551291B-5613-4299-B555-530277C2A5F8}" type="sibTrans" cxnId="{1AE73EA5-12A0-428C-BE93-AA15BA3EEB25}">
      <dgm:prSet/>
      <dgm:spPr/>
      <dgm:t>
        <a:bodyPr/>
        <a:lstStyle/>
        <a:p>
          <a:endParaRPr lang="en-US"/>
        </a:p>
      </dgm:t>
    </dgm:pt>
    <dgm:pt modelId="{BA205649-0D7D-443E-AA43-67ABDCEAD4D5}">
      <dgm:prSet/>
      <dgm:spPr/>
      <dgm:t>
        <a:bodyPr/>
        <a:lstStyle/>
        <a:p>
          <a:pPr>
            <a:buFont typeface="Symbol" panose="05050102010706020507" pitchFamily="18" charset="2"/>
            <a:buChar char=""/>
          </a:pPr>
          <a:r>
            <a:rPr lang="en-US" dirty="0"/>
            <a:t>Microenterprise assistance for technical assistance, grants, loans and other financial assistance to establish, stabilize, and expand microenterprises that provide medical, food deliver, cleaning, and other services to support home health quarantine</a:t>
          </a:r>
        </a:p>
      </dgm:t>
    </dgm:pt>
    <dgm:pt modelId="{13233F88-D694-4B20-AE3A-CD7001D03A4E}" type="parTrans" cxnId="{0C67AE57-A84D-44E6-811C-964951EF5083}">
      <dgm:prSet/>
      <dgm:spPr/>
      <dgm:t>
        <a:bodyPr/>
        <a:lstStyle/>
        <a:p>
          <a:endParaRPr lang="en-US"/>
        </a:p>
      </dgm:t>
    </dgm:pt>
    <dgm:pt modelId="{8C87CD84-EEBA-45C5-9054-A6F345F52BD0}" type="sibTrans" cxnId="{0C67AE57-A84D-44E6-811C-964951EF5083}">
      <dgm:prSet/>
      <dgm:spPr/>
      <dgm:t>
        <a:bodyPr/>
        <a:lstStyle/>
        <a:p>
          <a:endParaRPr lang="en-US"/>
        </a:p>
      </dgm:t>
    </dgm:pt>
    <dgm:pt modelId="{191C9237-63D9-4EC8-81DC-9A0E9FA43F77}" type="pres">
      <dgm:prSet presAssocID="{145C3599-BD1A-4FD9-8077-9183A8949B89}" presName="linear" presStyleCnt="0">
        <dgm:presLayoutVars>
          <dgm:dir/>
          <dgm:animLvl val="lvl"/>
          <dgm:resizeHandles val="exact"/>
        </dgm:presLayoutVars>
      </dgm:prSet>
      <dgm:spPr/>
    </dgm:pt>
    <dgm:pt modelId="{42FCCDB9-8D6B-4B43-B862-2F6850DE78E0}" type="pres">
      <dgm:prSet presAssocID="{73DB9E08-3663-4087-911A-7C6D5DABF08B}" presName="parentLin" presStyleCnt="0"/>
      <dgm:spPr/>
    </dgm:pt>
    <dgm:pt modelId="{A81FD0BD-028D-4C24-AF29-3E1179354060}" type="pres">
      <dgm:prSet presAssocID="{73DB9E08-3663-4087-911A-7C6D5DABF08B}" presName="parentLeftMargin" presStyleLbl="node1" presStyleIdx="0" presStyleCnt="1"/>
      <dgm:spPr/>
    </dgm:pt>
    <dgm:pt modelId="{74F692B8-6319-4D6F-8FAC-CC41D07FBF48}" type="pres">
      <dgm:prSet presAssocID="{73DB9E08-3663-4087-911A-7C6D5DABF08B}" presName="parentText" presStyleLbl="node1" presStyleIdx="0" presStyleCnt="1">
        <dgm:presLayoutVars>
          <dgm:chMax val="0"/>
          <dgm:bulletEnabled val="1"/>
        </dgm:presLayoutVars>
      </dgm:prSet>
      <dgm:spPr/>
    </dgm:pt>
    <dgm:pt modelId="{019385E8-7BD2-41EC-9E31-18A2FF0F808F}" type="pres">
      <dgm:prSet presAssocID="{73DB9E08-3663-4087-911A-7C6D5DABF08B}" presName="negativeSpace" presStyleCnt="0"/>
      <dgm:spPr/>
    </dgm:pt>
    <dgm:pt modelId="{39E21AC7-DA2E-42B9-9628-2189A0A0C308}" type="pres">
      <dgm:prSet presAssocID="{73DB9E08-3663-4087-911A-7C6D5DABF08B}" presName="childText" presStyleLbl="conFgAcc1" presStyleIdx="0" presStyleCnt="1">
        <dgm:presLayoutVars>
          <dgm:bulletEnabled val="1"/>
        </dgm:presLayoutVars>
      </dgm:prSet>
      <dgm:spPr/>
    </dgm:pt>
  </dgm:ptLst>
  <dgm:cxnLst>
    <dgm:cxn modelId="{1ECF4832-773C-4B6A-9112-54B907806592}" type="presOf" srcId="{66F5EDFE-32E4-4C92-ACA8-7678A647FB8E}" destId="{39E21AC7-DA2E-42B9-9628-2189A0A0C308}" srcOrd="0" destOrd="0" presId="urn:microsoft.com/office/officeart/2005/8/layout/list1"/>
    <dgm:cxn modelId="{48F20934-AD00-408B-B64F-4C4FCC502CE1}" srcId="{145C3599-BD1A-4FD9-8077-9183A8949B89}" destId="{73DB9E08-3663-4087-911A-7C6D5DABF08B}" srcOrd="0" destOrd="0" parTransId="{DE680257-295D-4ED2-8F26-37BE3604EBF4}" sibTransId="{41070421-4272-4D14-9B15-032F926AB340}"/>
    <dgm:cxn modelId="{55ECDE5B-433F-4531-8433-FA4124E25679}" type="presOf" srcId="{145C3599-BD1A-4FD9-8077-9183A8949B89}" destId="{191C9237-63D9-4EC8-81DC-9A0E9FA43F77}" srcOrd="0" destOrd="0" presId="urn:microsoft.com/office/officeart/2005/8/layout/list1"/>
    <dgm:cxn modelId="{DC89AA62-E426-4AA9-97CB-030B4A0B1A3E}" type="presOf" srcId="{34FE2541-D0F6-4857-9D21-3F90DCFCD55E}" destId="{39E21AC7-DA2E-42B9-9628-2189A0A0C308}" srcOrd="0" destOrd="2" presId="urn:microsoft.com/office/officeart/2005/8/layout/list1"/>
    <dgm:cxn modelId="{5FD14644-9846-44BC-950C-413D13E7E46F}" type="presOf" srcId="{BA205649-0D7D-443E-AA43-67ABDCEAD4D5}" destId="{39E21AC7-DA2E-42B9-9628-2189A0A0C308}" srcOrd="0" destOrd="6" presId="urn:microsoft.com/office/officeart/2005/8/layout/list1"/>
    <dgm:cxn modelId="{0C67AE57-A84D-44E6-811C-964951EF5083}" srcId="{5B05D2C5-C4D9-4A6B-80F8-F9ABB274BA98}" destId="{BA205649-0D7D-443E-AA43-67ABDCEAD4D5}" srcOrd="2" destOrd="0" parTransId="{13233F88-D694-4B20-AE3A-CD7001D03A4E}" sibTransId="{8C87CD84-EEBA-45C5-9054-A6F345F52BD0}"/>
    <dgm:cxn modelId="{68173179-6232-420E-9DA1-44971F1FF5E5}" srcId="{66F5EDFE-32E4-4C92-ACA8-7678A647FB8E}" destId="{6C435AC4-DDEB-4B4C-A3B1-D2CFDF46EEE0}" srcOrd="0" destOrd="0" parTransId="{81905A48-67BD-4471-A7AC-B894724BA44E}" sibTransId="{E176270C-B889-4FF8-974C-00599498A073}"/>
    <dgm:cxn modelId="{40D39687-BBC0-43F2-8CF5-2B5742CEFA6A}" srcId="{5B05D2C5-C4D9-4A6B-80F8-F9ABB274BA98}" destId="{07EB2D96-E1AD-49D0-A03E-807832537B98}" srcOrd="0" destOrd="0" parTransId="{23FA6721-5174-4A83-9D59-2A860BC77B29}" sibTransId="{348E1FCC-4EB8-4F66-8A4B-01A0D2A41A96}"/>
    <dgm:cxn modelId="{15573891-268D-4FDC-B46F-B4AE2EEDC0A0}" srcId="{73DB9E08-3663-4087-911A-7C6D5DABF08B}" destId="{66F5EDFE-32E4-4C92-ACA8-7678A647FB8E}" srcOrd="0" destOrd="0" parTransId="{144DA152-A960-4FA0-B3C6-D98D392F1247}" sibTransId="{EEE977AB-90D5-4241-AB23-2174A754406E}"/>
    <dgm:cxn modelId="{35A16399-217B-4105-A334-8C78BAD30B59}" type="presOf" srcId="{68B8E2BC-0C19-4B40-BAFB-78241A4BB10C}" destId="{39E21AC7-DA2E-42B9-9628-2189A0A0C308}" srcOrd="0" destOrd="5" presId="urn:microsoft.com/office/officeart/2005/8/layout/list1"/>
    <dgm:cxn modelId="{47B43B9D-C46D-4400-BEB0-E701C7ABA063}" type="presOf" srcId="{07EB2D96-E1AD-49D0-A03E-807832537B98}" destId="{39E21AC7-DA2E-42B9-9628-2189A0A0C308}" srcOrd="0" destOrd="4" presId="urn:microsoft.com/office/officeart/2005/8/layout/list1"/>
    <dgm:cxn modelId="{17FFC2A1-0921-4D37-8FF9-9BDC6268D30F}" srcId="{66F5EDFE-32E4-4C92-ACA8-7678A647FB8E}" destId="{34FE2541-D0F6-4857-9D21-3F90DCFCD55E}" srcOrd="1" destOrd="0" parTransId="{74B55A6D-2308-407A-8853-76F3C88A3F19}" sibTransId="{D3BCCCBB-01F1-4337-B19C-E78C739C3044}"/>
    <dgm:cxn modelId="{1AE73EA5-12A0-428C-BE93-AA15BA3EEB25}" srcId="{5B05D2C5-C4D9-4A6B-80F8-F9ABB274BA98}" destId="{68B8E2BC-0C19-4B40-BAFB-78241A4BB10C}" srcOrd="1" destOrd="0" parTransId="{0A0210C9-AD90-4B76-89DB-EB2F03707B25}" sibTransId="{9551291B-5613-4299-B555-530277C2A5F8}"/>
    <dgm:cxn modelId="{DEBCF1A9-71A4-41CE-A2EC-F5FD9F15E31F}" type="presOf" srcId="{6C435AC4-DDEB-4B4C-A3B1-D2CFDF46EEE0}" destId="{39E21AC7-DA2E-42B9-9628-2189A0A0C308}" srcOrd="0" destOrd="1" presId="urn:microsoft.com/office/officeart/2005/8/layout/list1"/>
    <dgm:cxn modelId="{7D829CB1-9EA7-4A33-919B-AB6F7B6364CF}" type="presOf" srcId="{73DB9E08-3663-4087-911A-7C6D5DABF08B}" destId="{A81FD0BD-028D-4C24-AF29-3E1179354060}" srcOrd="0" destOrd="0" presId="urn:microsoft.com/office/officeart/2005/8/layout/list1"/>
    <dgm:cxn modelId="{49ACE9BF-BE21-4C56-AB8C-8D1C586CEAA9}" type="presOf" srcId="{73DB9E08-3663-4087-911A-7C6D5DABF08B}" destId="{74F692B8-6319-4D6F-8FAC-CC41D07FBF48}" srcOrd="1" destOrd="0" presId="urn:microsoft.com/office/officeart/2005/8/layout/list1"/>
    <dgm:cxn modelId="{7C4B86FC-33EE-47DF-B4C6-8A5213399CA4}" srcId="{73DB9E08-3663-4087-911A-7C6D5DABF08B}" destId="{5B05D2C5-C4D9-4A6B-80F8-F9ABB274BA98}" srcOrd="1" destOrd="0" parTransId="{8201BA7D-3F64-4599-8EAA-0524C38A8D22}" sibTransId="{15801C9E-83CE-41E0-99B5-56D455AA2A03}"/>
    <dgm:cxn modelId="{B16699FE-BE43-4E36-A828-14B785278E92}" type="presOf" srcId="{5B05D2C5-C4D9-4A6B-80F8-F9ABB274BA98}" destId="{39E21AC7-DA2E-42B9-9628-2189A0A0C308}" srcOrd="0" destOrd="3" presId="urn:microsoft.com/office/officeart/2005/8/layout/list1"/>
    <dgm:cxn modelId="{97C614EA-24C1-4AF8-8F6A-9A3BFE5760D4}" type="presParOf" srcId="{191C9237-63D9-4EC8-81DC-9A0E9FA43F77}" destId="{42FCCDB9-8D6B-4B43-B862-2F6850DE78E0}" srcOrd="0" destOrd="0" presId="urn:microsoft.com/office/officeart/2005/8/layout/list1"/>
    <dgm:cxn modelId="{DE3BAF25-A1CF-48CC-B606-51B2A5EE1C7B}" type="presParOf" srcId="{42FCCDB9-8D6B-4B43-B862-2F6850DE78E0}" destId="{A81FD0BD-028D-4C24-AF29-3E1179354060}" srcOrd="0" destOrd="0" presId="urn:microsoft.com/office/officeart/2005/8/layout/list1"/>
    <dgm:cxn modelId="{B3826B8E-A5E0-4842-8FAD-B5DD1F982AFF}" type="presParOf" srcId="{42FCCDB9-8D6B-4B43-B862-2F6850DE78E0}" destId="{74F692B8-6319-4D6F-8FAC-CC41D07FBF48}" srcOrd="1" destOrd="0" presId="urn:microsoft.com/office/officeart/2005/8/layout/list1"/>
    <dgm:cxn modelId="{91AC1834-7E05-46F5-B4D3-D0252A6B109C}" type="presParOf" srcId="{191C9237-63D9-4EC8-81DC-9A0E9FA43F77}" destId="{019385E8-7BD2-41EC-9E31-18A2FF0F808F}" srcOrd="1" destOrd="0" presId="urn:microsoft.com/office/officeart/2005/8/layout/list1"/>
    <dgm:cxn modelId="{4F15B788-C39C-4AEC-81F7-FAFEE5D1ED3C}" type="presParOf" srcId="{191C9237-63D9-4EC8-81DC-9A0E9FA43F77}" destId="{39E21AC7-DA2E-42B9-9628-2189A0A0C3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CDBG Case Study</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Local CDBG Revolving Loan Fund</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Identification of business access to capital “gap” &amp; CDBG loan need</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State grants money to community to issue loan = seed capital</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Char char="o"/>
          </a:pPr>
          <a:r>
            <a:rPr lang="en-US" dirty="0"/>
            <a:t>Revolving Loan Fund Board of Directors</a:t>
          </a:r>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D9429D7C-7EC2-439F-83B5-2E495A3A1FFC}">
      <dgm:prSet/>
      <dgm:spPr/>
      <dgm:t>
        <a:bodyPr/>
        <a:lstStyle/>
        <a:p>
          <a:pPr>
            <a:buFont typeface="Courier New" panose="02070309020205020404" pitchFamily="49" charset="0"/>
            <a:buChar char="o"/>
          </a:pPr>
          <a:r>
            <a:rPr lang="en-US" dirty="0"/>
            <a:t>Revolving Loan Fund loan terms and agreements</a:t>
          </a:r>
        </a:p>
      </dgm:t>
    </dgm:pt>
    <dgm:pt modelId="{D1810329-B90D-4245-A8F2-F2A68328AEBE}" type="parTrans" cxnId="{B6FB9884-0058-48BC-91A8-8595451A239D}">
      <dgm:prSet/>
      <dgm:spPr/>
      <dgm:t>
        <a:bodyPr/>
        <a:lstStyle/>
        <a:p>
          <a:endParaRPr lang="en-US"/>
        </a:p>
      </dgm:t>
    </dgm:pt>
    <dgm:pt modelId="{5FF2C828-F0AE-418B-B2F4-78EBF3D192FB}" type="sibTrans" cxnId="{B6FB9884-0058-48BC-91A8-8595451A239D}">
      <dgm:prSet/>
      <dgm:spPr/>
      <dgm:t>
        <a:bodyPr/>
        <a:lstStyle/>
        <a:p>
          <a:endParaRPr lang="en-US"/>
        </a:p>
      </dgm:t>
    </dgm:pt>
    <dgm:pt modelId="{2BB6DFF1-498D-4BF6-BE99-121573D77D54}">
      <dgm:prSet/>
      <dgm:spPr/>
      <dgm:t>
        <a:bodyPr/>
        <a:lstStyle/>
        <a:p>
          <a:pPr>
            <a:buFont typeface="Courier New" panose="02070309020205020404" pitchFamily="49" charset="0"/>
            <a:buChar char="o"/>
          </a:pPr>
          <a:r>
            <a:rPr lang="en-US" dirty="0"/>
            <a:t>Revolving Loan Fund marketing</a:t>
          </a:r>
        </a:p>
      </dgm:t>
    </dgm:pt>
    <dgm:pt modelId="{DE0A7E81-AB4A-43B2-8728-9FEE89ADC3AC}" type="parTrans" cxnId="{D05CA512-DC67-4D21-A03E-576B05D18530}">
      <dgm:prSet/>
      <dgm:spPr/>
      <dgm:t>
        <a:bodyPr/>
        <a:lstStyle/>
        <a:p>
          <a:endParaRPr lang="en-US"/>
        </a:p>
      </dgm:t>
    </dgm:pt>
    <dgm:pt modelId="{BA181EDF-A0EB-4E30-A875-D7A7B4A5651A}" type="sibTrans" cxnId="{D05CA512-DC67-4D21-A03E-576B05D18530}">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Corporate organization of revolving loan fund</a:t>
          </a:r>
        </a:p>
      </dgm:t>
    </dgm:pt>
    <dgm:pt modelId="{E3E1B096-70E2-4EE2-A6F2-B651A3B567C8}" type="parTrans" cxnId="{BD144CF8-70C5-45DA-AB58-85D763729855}">
      <dgm:prSet/>
      <dgm:spPr/>
      <dgm:t>
        <a:bodyPr/>
        <a:lstStyle/>
        <a:p>
          <a:endParaRPr lang="en-US"/>
        </a:p>
      </dgm:t>
    </dgm:pt>
    <dgm:pt modelId="{B881F451-CC2B-4521-ADA9-07E8A0469343}" type="sibTrans" cxnId="{BD144CF8-70C5-45DA-AB58-85D763729855}">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D05CA512-DC67-4D21-A03E-576B05D18530}" srcId="{EAEB87B0-3C31-43F8-A962-B349AAD15515}" destId="{2BB6DFF1-498D-4BF6-BE99-121573D77D54}" srcOrd="6" destOrd="0" parTransId="{DE0A7E81-AB4A-43B2-8728-9FEE89ADC3AC}" sibTransId="{BA181EDF-A0EB-4E30-A875-D7A7B4A5651A}"/>
    <dgm:cxn modelId="{80967B27-1361-4829-8B4D-5EC120F5CA83}" type="presOf" srcId="{E24DA5E3-0C8C-4815-AAB9-947660AA5EB9}" destId="{A900C577-951F-4ADF-927A-B21F3F072CA7}" srcOrd="0" destOrd="0" presId="urn:microsoft.com/office/officeart/2005/8/layout/hList1"/>
    <dgm:cxn modelId="{75E95C43-FE4A-4E41-A15A-B8A70765F40B}" type="presOf" srcId="{72922F5B-A55D-40ED-8C6C-C4241397673E}" destId="{4D2BE8F5-3B57-4A0E-93B9-73E7C8175D0A}" srcOrd="0" destOrd="3" presId="urn:microsoft.com/office/officeart/2005/8/layout/hList1"/>
    <dgm:cxn modelId="{975A4268-0038-4552-8DFD-C06FFE5D4FF9}" srcId="{EAEB87B0-3C31-43F8-A962-B349AAD15515}" destId="{2FC2F129-D615-42E4-8B85-12BE81E24F01}" srcOrd="2" destOrd="0" parTransId="{4898ABC3-9EC4-4290-BF4A-10869EE40590}" sibTransId="{E15F948B-BB07-420E-8F19-125F35F1CC18}"/>
    <dgm:cxn modelId="{1B21DD78-8A6D-4870-B7C2-F7D5600B4953}" srcId="{EAEB87B0-3C31-43F8-A962-B349AAD15515}" destId="{8C61425D-6903-4B6E-B481-82A5DFD13C53}" srcOrd="4" destOrd="0" parTransId="{96756669-FA97-49A8-AE62-B24DD4F83C9B}" sibTransId="{E9F18E19-6F8D-460F-B0C4-BC47820C959D}"/>
    <dgm:cxn modelId="{A61A167D-B66C-4799-AD14-C7C1C30A92B1}" type="presOf" srcId="{2BB6DFF1-498D-4BF6-BE99-121573D77D54}" destId="{4D2BE8F5-3B57-4A0E-93B9-73E7C8175D0A}" srcOrd="0" destOrd="6" presId="urn:microsoft.com/office/officeart/2005/8/layout/hList1"/>
    <dgm:cxn modelId="{B6FB9884-0058-48BC-91A8-8595451A239D}" srcId="{EAEB87B0-3C31-43F8-A962-B349AAD15515}" destId="{D9429D7C-7EC2-439F-83B5-2E495A3A1FFC}" srcOrd="5" destOrd="0" parTransId="{D1810329-B90D-4245-A8F2-F2A68328AEBE}" sibTransId="{5FF2C828-F0AE-418B-B2F4-78EBF3D192FB}"/>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2"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1" destOrd="0" parTransId="{02F2B579-FDB6-421C-9079-D72D03B623C9}" sibTransId="{05B0F89B-1D5A-427A-BA65-E8C68CC2DD5E}"/>
    <dgm:cxn modelId="{69FF19D5-F413-493F-AB81-0325230F12F2}" type="presOf" srcId="{D9429D7C-7EC2-439F-83B5-2E495A3A1FFC}" destId="{4D2BE8F5-3B57-4A0E-93B9-73E7C8175D0A}" srcOrd="0" destOrd="5" presId="urn:microsoft.com/office/officeart/2005/8/layout/hList1"/>
    <dgm:cxn modelId="{E37453E0-0E71-4F4C-B2BD-B91C41E9D031}" type="presOf" srcId="{8C61425D-6903-4B6E-B481-82A5DFD13C53}" destId="{4D2BE8F5-3B57-4A0E-93B9-73E7C8175D0A}" srcOrd="0" destOrd="4" presId="urn:microsoft.com/office/officeart/2005/8/layout/hList1"/>
    <dgm:cxn modelId="{BD144CF8-70C5-45DA-AB58-85D763729855}" srcId="{EAEB87B0-3C31-43F8-A962-B349AAD15515}" destId="{72922F5B-A55D-40ED-8C6C-C4241397673E}" srcOrd="3"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7CEB755-12A7-48A9-A943-C6D5BEB0C8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25FA6-13EA-4C24-8FBA-A6A927097F45}">
      <dgm:prSet phldrT="[Text]"/>
      <dgm:spPr/>
      <dgm:t>
        <a:bodyPr/>
        <a:lstStyle/>
        <a:p>
          <a:r>
            <a:rPr lang="en-US" b="1" dirty="0"/>
            <a:t>Federal Stimulus &amp; USDA Rural Development</a:t>
          </a:r>
          <a:endParaRPr lang="en-US" dirty="0"/>
        </a:p>
      </dgm:t>
    </dgm:pt>
    <dgm:pt modelId="{883DE8DC-D217-4804-8C7A-D9BA75F36DBD}" type="parTrans" cxnId="{C334C166-B75B-4797-80D3-57D94FAAB215}">
      <dgm:prSet/>
      <dgm:spPr/>
      <dgm:t>
        <a:bodyPr/>
        <a:lstStyle/>
        <a:p>
          <a:endParaRPr lang="en-US"/>
        </a:p>
      </dgm:t>
    </dgm:pt>
    <dgm:pt modelId="{4690FBE1-BBDE-4512-B7C1-7AACC79DA740}" type="sibTrans" cxnId="{C334C166-B75B-4797-80D3-57D94FAAB215}">
      <dgm:prSet/>
      <dgm:spPr/>
      <dgm:t>
        <a:bodyPr/>
        <a:lstStyle/>
        <a:p>
          <a:endParaRPr lang="en-US"/>
        </a:p>
      </dgm:t>
    </dgm:pt>
    <dgm:pt modelId="{30C89139-3E7B-41B8-9D6D-B83BF552E680}">
      <dgm:prSet/>
      <dgm:spPr/>
      <dgm:t>
        <a:bodyPr/>
        <a:lstStyle/>
        <a:p>
          <a:pPr>
            <a:buFont typeface="Symbol" panose="05050102010706020507" pitchFamily="18" charset="2"/>
            <a:buChar char=""/>
          </a:pPr>
          <a:r>
            <a:rPr lang="en-US" dirty="0"/>
            <a:t>$48.9 B to USDA – Close the “digital divide” in America’s rural communities</a:t>
          </a:r>
        </a:p>
      </dgm:t>
    </dgm:pt>
    <dgm:pt modelId="{4D0CBB75-2A82-42D1-8A76-1867C435A24E}" type="parTrans" cxnId="{24050D3C-683A-4D5C-A6AA-F58B71ED02DC}">
      <dgm:prSet/>
      <dgm:spPr/>
      <dgm:t>
        <a:bodyPr/>
        <a:lstStyle/>
        <a:p>
          <a:endParaRPr lang="en-US"/>
        </a:p>
      </dgm:t>
    </dgm:pt>
    <dgm:pt modelId="{7A7EBE18-704C-4A97-A234-EA888D490148}" type="sibTrans" cxnId="{24050D3C-683A-4D5C-A6AA-F58B71ED02DC}">
      <dgm:prSet/>
      <dgm:spPr/>
      <dgm:t>
        <a:bodyPr/>
        <a:lstStyle/>
        <a:p>
          <a:endParaRPr lang="en-US"/>
        </a:p>
      </dgm:t>
    </dgm:pt>
    <dgm:pt modelId="{995BE463-6F9E-49AF-BAE5-A148E0E332C9}">
      <dgm:prSet/>
      <dgm:spPr/>
      <dgm:t>
        <a:bodyPr/>
        <a:lstStyle/>
        <a:p>
          <a:pPr>
            <a:buFont typeface="Symbol" panose="05050102010706020507" pitchFamily="18" charset="2"/>
            <a:buChar char=""/>
          </a:pPr>
          <a:r>
            <a:rPr lang="en-US" dirty="0"/>
            <a:t>$145 M USDA’s Rural Development programs </a:t>
          </a:r>
        </a:p>
      </dgm:t>
    </dgm:pt>
    <dgm:pt modelId="{2663B89E-EEE0-435F-BD30-7E7903A2E3EC}" type="parTrans" cxnId="{BCF14D35-CEE3-4CC6-A58F-0F5AD6A4D207}">
      <dgm:prSet/>
      <dgm:spPr/>
      <dgm:t>
        <a:bodyPr/>
        <a:lstStyle/>
        <a:p>
          <a:endParaRPr lang="en-US"/>
        </a:p>
      </dgm:t>
    </dgm:pt>
    <dgm:pt modelId="{5A76A010-F069-4D44-B55E-B7B867FF9EF6}" type="sibTrans" cxnId="{BCF14D35-CEE3-4CC6-A58F-0F5AD6A4D207}">
      <dgm:prSet/>
      <dgm:spPr/>
      <dgm:t>
        <a:bodyPr/>
        <a:lstStyle/>
        <a:p>
          <a:endParaRPr lang="en-US"/>
        </a:p>
      </dgm:t>
    </dgm:pt>
    <dgm:pt modelId="{24B88CFF-5C49-4634-A10F-D543B52E2D08}">
      <dgm:prSet/>
      <dgm:spPr/>
      <dgm:t>
        <a:bodyPr/>
        <a:lstStyle/>
        <a:p>
          <a:pPr>
            <a:buFont typeface="Symbol" panose="05050102010706020507" pitchFamily="18" charset="2"/>
            <a:buChar char=""/>
          </a:pPr>
          <a:r>
            <a:rPr lang="en-US" dirty="0"/>
            <a:t>$20.5 M for the Rural Business-Cooperative Service, adding $1 B in lending authority</a:t>
          </a:r>
        </a:p>
      </dgm:t>
    </dgm:pt>
    <dgm:pt modelId="{226F5560-76A7-4E43-B892-D0C8FCFDCB80}" type="parTrans" cxnId="{E396FEAD-01D1-4DD6-8AF6-1F841D51A83F}">
      <dgm:prSet/>
      <dgm:spPr/>
      <dgm:t>
        <a:bodyPr/>
        <a:lstStyle/>
        <a:p>
          <a:endParaRPr lang="en-US"/>
        </a:p>
      </dgm:t>
    </dgm:pt>
    <dgm:pt modelId="{316FA62C-E043-4B84-A449-3CF6EF9F74AC}" type="sibTrans" cxnId="{E396FEAD-01D1-4DD6-8AF6-1F841D51A83F}">
      <dgm:prSet/>
      <dgm:spPr/>
      <dgm:t>
        <a:bodyPr/>
        <a:lstStyle/>
        <a:p>
          <a:endParaRPr lang="en-US"/>
        </a:p>
      </dgm:t>
    </dgm:pt>
    <dgm:pt modelId="{9747BAB5-7A8D-44C1-9A98-C0F7936D1368}">
      <dgm:prSet/>
      <dgm:spPr/>
      <dgm:t>
        <a:bodyPr/>
        <a:lstStyle/>
        <a:p>
          <a:pPr>
            <a:buFont typeface="Symbol" panose="05050102010706020507" pitchFamily="18" charset="2"/>
            <a:buChar char=""/>
          </a:pPr>
          <a:r>
            <a:rPr lang="en-US" dirty="0"/>
            <a:t>$100 M in grants for Rural Broadband Service</a:t>
          </a:r>
        </a:p>
      </dgm:t>
    </dgm:pt>
    <dgm:pt modelId="{B3A47D45-2A47-4959-8D81-0DC5269B04AC}" type="parTrans" cxnId="{DC8F8AB7-1D9B-4096-A182-79CDDD2F33C1}">
      <dgm:prSet/>
      <dgm:spPr/>
      <dgm:t>
        <a:bodyPr/>
        <a:lstStyle/>
        <a:p>
          <a:endParaRPr lang="en-US"/>
        </a:p>
      </dgm:t>
    </dgm:pt>
    <dgm:pt modelId="{797EA8DA-1FF6-4D4E-9B9C-AC5647A641D8}" type="sibTrans" cxnId="{DC8F8AB7-1D9B-4096-A182-79CDDD2F33C1}">
      <dgm:prSet/>
      <dgm:spPr/>
      <dgm:t>
        <a:bodyPr/>
        <a:lstStyle/>
        <a:p>
          <a:endParaRPr lang="en-US"/>
        </a:p>
      </dgm:t>
    </dgm:pt>
    <dgm:pt modelId="{B0BBFC6A-5786-4C5D-9AE8-D61D91771593}">
      <dgm:prSet/>
      <dgm:spPr/>
      <dgm:t>
        <a:bodyPr/>
        <a:lstStyle/>
        <a:p>
          <a:pPr>
            <a:buFont typeface="Symbol" panose="05050102010706020507" pitchFamily="18" charset="2"/>
            <a:buChar char=""/>
          </a:pPr>
          <a:r>
            <a:rPr lang="en-US" dirty="0"/>
            <a:t>$25 M for Distance Learning and Telemedicine Programs</a:t>
          </a:r>
        </a:p>
      </dgm:t>
    </dgm:pt>
    <dgm:pt modelId="{504540F9-31FE-4FD1-96B1-5997FE5BB3BF}" type="parTrans" cxnId="{AC7C74A7-1F97-4D44-9B9C-FD463CEF054E}">
      <dgm:prSet/>
      <dgm:spPr/>
      <dgm:t>
        <a:bodyPr/>
        <a:lstStyle/>
        <a:p>
          <a:endParaRPr lang="en-US"/>
        </a:p>
      </dgm:t>
    </dgm:pt>
    <dgm:pt modelId="{0F0D9A9F-2975-41C2-90E3-B571672B5DC1}" type="sibTrans" cxnId="{AC7C74A7-1F97-4D44-9B9C-FD463CEF054E}">
      <dgm:prSet/>
      <dgm:spPr/>
      <dgm:t>
        <a:bodyPr/>
        <a:lstStyle/>
        <a:p>
          <a:endParaRPr lang="en-US"/>
        </a:p>
      </dgm:t>
    </dgm:pt>
    <dgm:pt modelId="{1D4CF56A-1C8A-4C3A-B05A-144D9E7F68CB}" type="pres">
      <dgm:prSet presAssocID="{97CEB755-12A7-48A9-A943-C6D5BEB0C84E}" presName="Name0" presStyleCnt="0">
        <dgm:presLayoutVars>
          <dgm:dir/>
          <dgm:animLvl val="lvl"/>
          <dgm:resizeHandles val="exact"/>
        </dgm:presLayoutVars>
      </dgm:prSet>
      <dgm:spPr/>
    </dgm:pt>
    <dgm:pt modelId="{DC99B3CA-3DE6-4F6B-9D20-4203F8E990DC}" type="pres">
      <dgm:prSet presAssocID="{1BC25FA6-13EA-4C24-8FBA-A6A927097F45}" presName="composite" presStyleCnt="0"/>
      <dgm:spPr/>
    </dgm:pt>
    <dgm:pt modelId="{428274B1-CB3B-429A-957C-E2753EA1E033}" type="pres">
      <dgm:prSet presAssocID="{1BC25FA6-13EA-4C24-8FBA-A6A927097F45}" presName="parTx" presStyleLbl="alignNode1" presStyleIdx="0" presStyleCnt="1" custLinFactNeighborX="-385" custLinFactNeighborY="7737">
        <dgm:presLayoutVars>
          <dgm:chMax val="0"/>
          <dgm:chPref val="0"/>
          <dgm:bulletEnabled val="1"/>
        </dgm:presLayoutVars>
      </dgm:prSet>
      <dgm:spPr/>
    </dgm:pt>
    <dgm:pt modelId="{9838EB0E-506D-43FC-BAE3-1E461C4160EB}" type="pres">
      <dgm:prSet presAssocID="{1BC25FA6-13EA-4C24-8FBA-A6A927097F45}" presName="desTx" presStyleLbl="alignAccFollowNode1" presStyleIdx="0" presStyleCnt="1">
        <dgm:presLayoutVars>
          <dgm:bulletEnabled val="1"/>
        </dgm:presLayoutVars>
      </dgm:prSet>
      <dgm:spPr/>
    </dgm:pt>
  </dgm:ptLst>
  <dgm:cxnLst>
    <dgm:cxn modelId="{BCF14D35-CEE3-4CC6-A58F-0F5AD6A4D207}" srcId="{30C89139-3E7B-41B8-9D6D-B83BF552E680}" destId="{995BE463-6F9E-49AF-BAE5-A148E0E332C9}" srcOrd="0" destOrd="0" parTransId="{2663B89E-EEE0-435F-BD30-7E7903A2E3EC}" sibTransId="{5A76A010-F069-4D44-B55E-B7B867FF9EF6}"/>
    <dgm:cxn modelId="{24050D3C-683A-4D5C-A6AA-F58B71ED02DC}" srcId="{1BC25FA6-13EA-4C24-8FBA-A6A927097F45}" destId="{30C89139-3E7B-41B8-9D6D-B83BF552E680}" srcOrd="0" destOrd="0" parTransId="{4D0CBB75-2A82-42D1-8A76-1867C435A24E}" sibTransId="{7A7EBE18-704C-4A97-A234-EA888D490148}"/>
    <dgm:cxn modelId="{C334C166-B75B-4797-80D3-57D94FAAB215}" srcId="{97CEB755-12A7-48A9-A943-C6D5BEB0C84E}" destId="{1BC25FA6-13EA-4C24-8FBA-A6A927097F45}" srcOrd="0" destOrd="0" parTransId="{883DE8DC-D217-4804-8C7A-D9BA75F36DBD}" sibTransId="{4690FBE1-BBDE-4512-B7C1-7AACC79DA740}"/>
    <dgm:cxn modelId="{B59C0750-6671-4FEE-8455-A88501694D21}" type="presOf" srcId="{9747BAB5-7A8D-44C1-9A98-C0F7936D1368}" destId="{9838EB0E-506D-43FC-BAE3-1E461C4160EB}" srcOrd="0" destOrd="3" presId="urn:microsoft.com/office/officeart/2005/8/layout/hList1"/>
    <dgm:cxn modelId="{FD5C7C84-872E-4549-A87C-77A2E2D07C46}" type="presOf" srcId="{97CEB755-12A7-48A9-A943-C6D5BEB0C84E}" destId="{1D4CF56A-1C8A-4C3A-B05A-144D9E7F68CB}" srcOrd="0" destOrd="0" presId="urn:microsoft.com/office/officeart/2005/8/layout/hList1"/>
    <dgm:cxn modelId="{18A2E18D-1618-4015-8499-0B5EA4696CE9}" type="presOf" srcId="{24B88CFF-5C49-4634-A10F-D543B52E2D08}" destId="{9838EB0E-506D-43FC-BAE3-1E461C4160EB}" srcOrd="0" destOrd="2" presId="urn:microsoft.com/office/officeart/2005/8/layout/hList1"/>
    <dgm:cxn modelId="{AC7C74A7-1F97-4D44-9B9C-FD463CEF054E}" srcId="{30C89139-3E7B-41B8-9D6D-B83BF552E680}" destId="{B0BBFC6A-5786-4C5D-9AE8-D61D91771593}" srcOrd="3" destOrd="0" parTransId="{504540F9-31FE-4FD1-96B1-5997FE5BB3BF}" sibTransId="{0F0D9A9F-2975-41C2-90E3-B571672B5DC1}"/>
    <dgm:cxn modelId="{E396FEAD-01D1-4DD6-8AF6-1F841D51A83F}" srcId="{30C89139-3E7B-41B8-9D6D-B83BF552E680}" destId="{24B88CFF-5C49-4634-A10F-D543B52E2D08}" srcOrd="1" destOrd="0" parTransId="{226F5560-76A7-4E43-B892-D0C8FCFDCB80}" sibTransId="{316FA62C-E043-4B84-A449-3CF6EF9F74AC}"/>
    <dgm:cxn modelId="{DE49C6B1-2088-41F2-861C-B6E8A0D3E7BA}" type="presOf" srcId="{B0BBFC6A-5786-4C5D-9AE8-D61D91771593}" destId="{9838EB0E-506D-43FC-BAE3-1E461C4160EB}" srcOrd="0" destOrd="4" presId="urn:microsoft.com/office/officeart/2005/8/layout/hList1"/>
    <dgm:cxn modelId="{DC8F8AB7-1D9B-4096-A182-79CDDD2F33C1}" srcId="{30C89139-3E7B-41B8-9D6D-B83BF552E680}" destId="{9747BAB5-7A8D-44C1-9A98-C0F7936D1368}" srcOrd="2" destOrd="0" parTransId="{B3A47D45-2A47-4959-8D81-0DC5269B04AC}" sibTransId="{797EA8DA-1FF6-4D4E-9B9C-AC5647A641D8}"/>
    <dgm:cxn modelId="{FCE20CC8-2B20-47C0-8879-AF566E581013}" type="presOf" srcId="{30C89139-3E7B-41B8-9D6D-B83BF552E680}" destId="{9838EB0E-506D-43FC-BAE3-1E461C4160EB}" srcOrd="0" destOrd="0" presId="urn:microsoft.com/office/officeart/2005/8/layout/hList1"/>
    <dgm:cxn modelId="{5D38F6E1-A052-4D0E-B3B3-E0E1D976C690}" type="presOf" srcId="{995BE463-6F9E-49AF-BAE5-A148E0E332C9}" destId="{9838EB0E-506D-43FC-BAE3-1E461C4160EB}" srcOrd="0" destOrd="1" presId="urn:microsoft.com/office/officeart/2005/8/layout/hList1"/>
    <dgm:cxn modelId="{571150FE-C422-44F8-8298-4686DB90C670}" type="presOf" srcId="{1BC25FA6-13EA-4C24-8FBA-A6A927097F45}" destId="{428274B1-CB3B-429A-957C-E2753EA1E033}" srcOrd="0" destOrd="0" presId="urn:microsoft.com/office/officeart/2005/8/layout/hList1"/>
    <dgm:cxn modelId="{0161B7F6-D27E-4FD2-A52D-429D7C11D01D}" type="presParOf" srcId="{1D4CF56A-1C8A-4C3A-B05A-144D9E7F68CB}" destId="{DC99B3CA-3DE6-4F6B-9D20-4203F8E990DC}" srcOrd="0" destOrd="0" presId="urn:microsoft.com/office/officeart/2005/8/layout/hList1"/>
    <dgm:cxn modelId="{6E868CC8-1FB2-49BF-8497-9C78D11F213B}" type="presParOf" srcId="{DC99B3CA-3DE6-4F6B-9D20-4203F8E990DC}" destId="{428274B1-CB3B-429A-957C-E2753EA1E033}" srcOrd="0" destOrd="0" presId="urn:microsoft.com/office/officeart/2005/8/layout/hList1"/>
    <dgm:cxn modelId="{03D7EFE8-344C-44EE-8380-ED6D220615E7}" type="presParOf" srcId="{DC99B3CA-3DE6-4F6B-9D20-4203F8E990DC}" destId="{9838EB0E-506D-43FC-BAE3-1E461C4160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48C6432-943B-4CFE-AE1C-4BB59F12C9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E982FB-DB47-4908-8528-6AEC09A2628B}">
      <dgm:prSet/>
      <dgm:spPr/>
      <dgm:t>
        <a:bodyPr/>
        <a:lstStyle/>
        <a:p>
          <a:r>
            <a:rPr lang="en-US" b="1" dirty="0"/>
            <a:t>Rural Development Broadband </a:t>
          </a:r>
          <a:r>
            <a:rPr lang="en-US" b="1" dirty="0" err="1"/>
            <a:t>ReConnect</a:t>
          </a:r>
          <a:r>
            <a:rPr lang="en-US" b="1" dirty="0"/>
            <a:t> Loan and Grant Program</a:t>
          </a:r>
          <a:endParaRPr lang="en-US" dirty="0"/>
        </a:p>
      </dgm:t>
    </dgm:pt>
    <dgm:pt modelId="{872CDC3E-9218-4A85-91B5-0B033E5FB3B2}" type="parTrans" cxnId="{4967E99B-0CAD-4954-95CE-90160838B69B}">
      <dgm:prSet/>
      <dgm:spPr/>
      <dgm:t>
        <a:bodyPr/>
        <a:lstStyle/>
        <a:p>
          <a:endParaRPr lang="en-US"/>
        </a:p>
      </dgm:t>
    </dgm:pt>
    <dgm:pt modelId="{4AD04166-04BE-49F0-A401-A31F12DE21C3}" type="sibTrans" cxnId="{4967E99B-0CAD-4954-95CE-90160838B69B}">
      <dgm:prSet/>
      <dgm:spPr/>
      <dgm:t>
        <a:bodyPr/>
        <a:lstStyle/>
        <a:p>
          <a:endParaRPr lang="en-US"/>
        </a:p>
      </dgm:t>
    </dgm:pt>
    <dgm:pt modelId="{0C428944-7513-4943-A28F-78AC6B6763AD}">
      <dgm:prSet/>
      <dgm:spPr/>
      <dgm:t>
        <a:bodyPr/>
        <a:lstStyle/>
        <a:p>
          <a:pPr>
            <a:buFont typeface="Symbol" panose="05050102010706020507" pitchFamily="18" charset="2"/>
            <a:buChar char=""/>
          </a:pPr>
          <a:r>
            <a:rPr lang="en-US" dirty="0"/>
            <a:t>Loans and grants </a:t>
          </a:r>
        </a:p>
      </dgm:t>
    </dgm:pt>
    <dgm:pt modelId="{F1124956-D37F-45EC-A677-F9124EF66BF8}" type="parTrans" cxnId="{FBDF27AB-8115-4E51-88E3-FAF4FA9B091B}">
      <dgm:prSet/>
      <dgm:spPr/>
      <dgm:t>
        <a:bodyPr/>
        <a:lstStyle/>
        <a:p>
          <a:endParaRPr lang="en-US"/>
        </a:p>
      </dgm:t>
    </dgm:pt>
    <dgm:pt modelId="{00EECCCF-A648-4AD3-9477-291F6346626E}" type="sibTrans" cxnId="{FBDF27AB-8115-4E51-88E3-FAF4FA9B091B}">
      <dgm:prSet/>
      <dgm:spPr/>
      <dgm:t>
        <a:bodyPr/>
        <a:lstStyle/>
        <a:p>
          <a:endParaRPr lang="en-US"/>
        </a:p>
      </dgm:t>
    </dgm:pt>
    <dgm:pt modelId="{25EDB507-D26D-4002-BFB0-A034058934A5}">
      <dgm:prSet/>
      <dgm:spPr/>
      <dgm:t>
        <a:bodyPr/>
        <a:lstStyle/>
        <a:p>
          <a:pPr>
            <a:buFont typeface="Symbol" panose="05050102010706020507" pitchFamily="18" charset="2"/>
            <a:buChar char=""/>
          </a:pPr>
          <a:r>
            <a:rPr lang="en-US" dirty="0"/>
            <a:t>Construction, improvement, or acquisition of facilities and equipment needed to provide broadband service in eligible rural areas that do not have access to at least 10 Mbps downstream and 1 Mbps upstream</a:t>
          </a:r>
        </a:p>
      </dgm:t>
    </dgm:pt>
    <dgm:pt modelId="{896E16C5-7F9A-430A-AA7F-DA6C6C9DA945}" type="parTrans" cxnId="{9AE58A5F-7425-4EB9-96B1-A64FA64D18A5}">
      <dgm:prSet/>
      <dgm:spPr/>
      <dgm:t>
        <a:bodyPr/>
        <a:lstStyle/>
        <a:p>
          <a:endParaRPr lang="en-US"/>
        </a:p>
      </dgm:t>
    </dgm:pt>
    <dgm:pt modelId="{E8D9FD6B-6CA2-4136-999D-7CB669082D69}" type="sibTrans" cxnId="{9AE58A5F-7425-4EB9-96B1-A64FA64D18A5}">
      <dgm:prSet/>
      <dgm:spPr/>
      <dgm:t>
        <a:bodyPr/>
        <a:lstStyle/>
        <a:p>
          <a:endParaRPr lang="en-US"/>
        </a:p>
      </dgm:t>
    </dgm:pt>
    <dgm:pt modelId="{D2AA9A53-BF0B-477D-AB2E-CD230DA3D98E}">
      <dgm:prSet/>
      <dgm:spPr/>
      <dgm:t>
        <a:bodyPr/>
        <a:lstStyle/>
        <a:p>
          <a:pPr>
            <a:buFont typeface="Symbol" panose="05050102010706020507" pitchFamily="18" charset="2"/>
            <a:buChar char=""/>
          </a:pPr>
          <a:r>
            <a:rPr lang="en-US" dirty="0"/>
            <a:t>100% Grant – up to $25,000,000 max grant request</a:t>
          </a:r>
        </a:p>
      </dgm:t>
    </dgm:pt>
    <dgm:pt modelId="{08706F8F-ED5C-46E7-9C91-003CA33C41BD}" type="parTrans" cxnId="{56E92386-36B3-4652-93FD-09141F8FAB48}">
      <dgm:prSet/>
      <dgm:spPr/>
      <dgm:t>
        <a:bodyPr/>
        <a:lstStyle/>
        <a:p>
          <a:endParaRPr lang="en-US"/>
        </a:p>
      </dgm:t>
    </dgm:pt>
    <dgm:pt modelId="{6A46B42D-71A6-4B24-815A-B6BAAEBA7F03}" type="sibTrans" cxnId="{56E92386-36B3-4652-93FD-09141F8FAB48}">
      <dgm:prSet/>
      <dgm:spPr/>
      <dgm:t>
        <a:bodyPr/>
        <a:lstStyle/>
        <a:p>
          <a:endParaRPr lang="en-US"/>
        </a:p>
      </dgm:t>
    </dgm:pt>
    <dgm:pt modelId="{593525FF-63DC-491C-B4FB-8C3965EE65C2}">
      <dgm:prSet/>
      <dgm:spPr/>
      <dgm:t>
        <a:bodyPr/>
        <a:lstStyle/>
        <a:p>
          <a:pPr>
            <a:buFont typeface="Symbol" panose="05050102010706020507" pitchFamily="18" charset="2"/>
            <a:buChar char=""/>
          </a:pPr>
          <a:r>
            <a:rPr lang="en-US" dirty="0"/>
            <a:t>50% Loan / 50% Grant – up to $25,000,000 loan and $25,000,000 grant request and loan/grant requests will always be equal</a:t>
          </a:r>
        </a:p>
      </dgm:t>
    </dgm:pt>
    <dgm:pt modelId="{324DDCCC-C227-435B-A96D-F3A12B6E7133}" type="parTrans" cxnId="{214DE0C7-4B60-4FEC-A298-2010AE8264DA}">
      <dgm:prSet/>
      <dgm:spPr/>
      <dgm:t>
        <a:bodyPr/>
        <a:lstStyle/>
        <a:p>
          <a:endParaRPr lang="en-US"/>
        </a:p>
      </dgm:t>
    </dgm:pt>
    <dgm:pt modelId="{002A1A30-0A28-4F4E-B97B-4B05BBC02E55}" type="sibTrans" cxnId="{214DE0C7-4B60-4FEC-A298-2010AE8264DA}">
      <dgm:prSet/>
      <dgm:spPr/>
      <dgm:t>
        <a:bodyPr/>
        <a:lstStyle/>
        <a:p>
          <a:endParaRPr lang="en-US"/>
        </a:p>
      </dgm:t>
    </dgm:pt>
    <dgm:pt modelId="{36F26AE2-FB95-4CDD-BC19-431E7CFFA827}">
      <dgm:prSet/>
      <dgm:spPr/>
      <dgm:t>
        <a:bodyPr/>
        <a:lstStyle/>
        <a:p>
          <a:pPr>
            <a:buFont typeface="Symbol" panose="05050102010706020507" pitchFamily="18" charset="2"/>
            <a:buChar char=""/>
          </a:pPr>
          <a:r>
            <a:rPr lang="en-US" dirty="0"/>
            <a:t>100% Loan – up to $50,000,000 max loan request</a:t>
          </a:r>
        </a:p>
      </dgm:t>
    </dgm:pt>
    <dgm:pt modelId="{B4382624-D2A8-4BC8-A653-14FFEAF50F9A}" type="parTrans" cxnId="{ABE846B5-C0C8-4657-9AB9-174AB87177B6}">
      <dgm:prSet/>
      <dgm:spPr/>
      <dgm:t>
        <a:bodyPr/>
        <a:lstStyle/>
        <a:p>
          <a:endParaRPr lang="en-US"/>
        </a:p>
      </dgm:t>
    </dgm:pt>
    <dgm:pt modelId="{2F1B89CC-448E-4ADC-8BA1-C418ACE38C92}" type="sibTrans" cxnId="{ABE846B5-C0C8-4657-9AB9-174AB87177B6}">
      <dgm:prSet/>
      <dgm:spPr/>
      <dgm:t>
        <a:bodyPr/>
        <a:lstStyle/>
        <a:p>
          <a:endParaRPr lang="en-US"/>
        </a:p>
      </dgm:t>
    </dgm:pt>
    <dgm:pt modelId="{996891B0-EDB7-40DA-B3D9-BEB975626A71}">
      <dgm:prSet/>
      <dgm:spPr/>
      <dgm:t>
        <a:bodyPr/>
        <a:lstStyle/>
        <a:p>
          <a:pPr>
            <a:buFont typeface="Symbol" panose="05050102010706020507" pitchFamily="18" charset="2"/>
            <a:buChar char=""/>
          </a:pPr>
          <a:r>
            <a:rPr lang="en-US" dirty="0"/>
            <a:t>Eligible Applicants</a:t>
          </a:r>
        </a:p>
      </dgm:t>
    </dgm:pt>
    <dgm:pt modelId="{811D846B-F693-455D-A5FF-E1D5539F09EA}" type="parTrans" cxnId="{CA835F55-53E9-4E07-A1D6-AB1D08FA9C04}">
      <dgm:prSet/>
      <dgm:spPr/>
      <dgm:t>
        <a:bodyPr/>
        <a:lstStyle/>
        <a:p>
          <a:endParaRPr lang="en-US"/>
        </a:p>
      </dgm:t>
    </dgm:pt>
    <dgm:pt modelId="{58873A86-8C7B-49A2-A23A-213C80C1796E}" type="sibTrans" cxnId="{CA835F55-53E9-4E07-A1D6-AB1D08FA9C04}">
      <dgm:prSet/>
      <dgm:spPr/>
      <dgm:t>
        <a:bodyPr/>
        <a:lstStyle/>
        <a:p>
          <a:endParaRPr lang="en-US"/>
        </a:p>
      </dgm:t>
    </dgm:pt>
    <dgm:pt modelId="{1B57C57F-73C5-4527-8E2E-440E656B7226}">
      <dgm:prSet/>
      <dgm:spPr/>
      <dgm:t>
        <a:bodyPr/>
        <a:lstStyle/>
        <a:p>
          <a:pPr>
            <a:buFont typeface="Symbol" panose="05050102010706020507" pitchFamily="18" charset="2"/>
            <a:buChar char=""/>
          </a:pPr>
          <a:r>
            <a:rPr lang="en-US" dirty="0"/>
            <a:t>Cooperatives, non-profits, or mutual associations, for-profit corporations, state or local governments, territory or an Indian tribe </a:t>
          </a:r>
        </a:p>
      </dgm:t>
    </dgm:pt>
    <dgm:pt modelId="{B4268C84-50C0-4755-ADDE-4D7AFA362F0A}" type="parTrans" cxnId="{F74DF1AC-2B33-426F-860A-95A054AE756B}">
      <dgm:prSet/>
      <dgm:spPr/>
      <dgm:t>
        <a:bodyPr/>
        <a:lstStyle/>
        <a:p>
          <a:endParaRPr lang="en-US"/>
        </a:p>
      </dgm:t>
    </dgm:pt>
    <dgm:pt modelId="{6DF0F31F-08DF-4C9F-8379-34E80E54D374}" type="sibTrans" cxnId="{F74DF1AC-2B33-426F-860A-95A054AE756B}">
      <dgm:prSet/>
      <dgm:spPr/>
      <dgm:t>
        <a:bodyPr/>
        <a:lstStyle/>
        <a:p>
          <a:endParaRPr lang="en-US"/>
        </a:p>
      </dgm:t>
    </dgm:pt>
    <dgm:pt modelId="{23DF31D4-E347-4411-9C88-10F6D90220A2}" type="pres">
      <dgm:prSet presAssocID="{248C6432-943B-4CFE-AE1C-4BB59F12C90E}" presName="Name0" presStyleCnt="0">
        <dgm:presLayoutVars>
          <dgm:dir/>
          <dgm:animLvl val="lvl"/>
          <dgm:resizeHandles val="exact"/>
        </dgm:presLayoutVars>
      </dgm:prSet>
      <dgm:spPr/>
    </dgm:pt>
    <dgm:pt modelId="{07AEC7E8-2203-41E5-8FEF-1F9601516D33}" type="pres">
      <dgm:prSet presAssocID="{79E982FB-DB47-4908-8528-6AEC09A2628B}" presName="composite" presStyleCnt="0"/>
      <dgm:spPr/>
    </dgm:pt>
    <dgm:pt modelId="{B6D7C31B-B64A-4C58-8369-235934DD54C4}" type="pres">
      <dgm:prSet presAssocID="{79E982FB-DB47-4908-8528-6AEC09A2628B}" presName="parTx" presStyleLbl="alignNode1" presStyleIdx="0" presStyleCnt="1">
        <dgm:presLayoutVars>
          <dgm:chMax val="0"/>
          <dgm:chPref val="0"/>
          <dgm:bulletEnabled val="1"/>
        </dgm:presLayoutVars>
      </dgm:prSet>
      <dgm:spPr/>
    </dgm:pt>
    <dgm:pt modelId="{C0E360DF-78A2-4B14-BE89-EC762E104B13}" type="pres">
      <dgm:prSet presAssocID="{79E982FB-DB47-4908-8528-6AEC09A2628B}" presName="desTx" presStyleLbl="alignAccFollowNode1" presStyleIdx="0" presStyleCnt="1">
        <dgm:presLayoutVars>
          <dgm:bulletEnabled val="1"/>
        </dgm:presLayoutVars>
      </dgm:prSet>
      <dgm:spPr/>
    </dgm:pt>
  </dgm:ptLst>
  <dgm:cxnLst>
    <dgm:cxn modelId="{030E405C-6810-4639-A61E-1A5537869922}" type="presOf" srcId="{25EDB507-D26D-4002-BFB0-A034058934A5}" destId="{C0E360DF-78A2-4B14-BE89-EC762E104B13}" srcOrd="0" destOrd="1" presId="urn:microsoft.com/office/officeart/2005/8/layout/hList1"/>
    <dgm:cxn modelId="{9AE58A5F-7425-4EB9-96B1-A64FA64D18A5}" srcId="{79E982FB-DB47-4908-8528-6AEC09A2628B}" destId="{25EDB507-D26D-4002-BFB0-A034058934A5}" srcOrd="1" destOrd="0" parTransId="{896E16C5-7F9A-430A-AA7F-DA6C6C9DA945}" sibTransId="{E8D9FD6B-6CA2-4136-999D-7CB669082D69}"/>
    <dgm:cxn modelId="{2EE47D41-1B35-4C41-8769-D2B8B6B5FB3E}" type="presOf" srcId="{996891B0-EDB7-40DA-B3D9-BEB975626A71}" destId="{C0E360DF-78A2-4B14-BE89-EC762E104B13}" srcOrd="0" destOrd="5" presId="urn:microsoft.com/office/officeart/2005/8/layout/hList1"/>
    <dgm:cxn modelId="{21862345-63D7-4F2E-A618-C74410D1D50F}" type="presOf" srcId="{248C6432-943B-4CFE-AE1C-4BB59F12C90E}" destId="{23DF31D4-E347-4411-9C88-10F6D90220A2}" srcOrd="0" destOrd="0" presId="urn:microsoft.com/office/officeart/2005/8/layout/hList1"/>
    <dgm:cxn modelId="{CA835F55-53E9-4E07-A1D6-AB1D08FA9C04}" srcId="{79E982FB-DB47-4908-8528-6AEC09A2628B}" destId="{996891B0-EDB7-40DA-B3D9-BEB975626A71}" srcOrd="5" destOrd="0" parTransId="{811D846B-F693-455D-A5FF-E1D5539F09EA}" sibTransId="{58873A86-8C7B-49A2-A23A-213C80C1796E}"/>
    <dgm:cxn modelId="{56E92386-36B3-4652-93FD-09141F8FAB48}" srcId="{79E982FB-DB47-4908-8528-6AEC09A2628B}" destId="{D2AA9A53-BF0B-477D-AB2E-CD230DA3D98E}" srcOrd="2" destOrd="0" parTransId="{08706F8F-ED5C-46E7-9C91-003CA33C41BD}" sibTransId="{6A46B42D-71A6-4B24-815A-B6BAAEBA7F03}"/>
    <dgm:cxn modelId="{4967E99B-0CAD-4954-95CE-90160838B69B}" srcId="{248C6432-943B-4CFE-AE1C-4BB59F12C90E}" destId="{79E982FB-DB47-4908-8528-6AEC09A2628B}" srcOrd="0" destOrd="0" parTransId="{872CDC3E-9218-4A85-91B5-0B033E5FB3B2}" sibTransId="{4AD04166-04BE-49F0-A401-A31F12DE21C3}"/>
    <dgm:cxn modelId="{044B8C9E-9B62-44C3-9724-D475A64905C1}" type="presOf" srcId="{D2AA9A53-BF0B-477D-AB2E-CD230DA3D98E}" destId="{C0E360DF-78A2-4B14-BE89-EC762E104B13}" srcOrd="0" destOrd="2" presId="urn:microsoft.com/office/officeart/2005/8/layout/hList1"/>
    <dgm:cxn modelId="{FBDF27AB-8115-4E51-88E3-FAF4FA9B091B}" srcId="{79E982FB-DB47-4908-8528-6AEC09A2628B}" destId="{0C428944-7513-4943-A28F-78AC6B6763AD}" srcOrd="0" destOrd="0" parTransId="{F1124956-D37F-45EC-A677-F9124EF66BF8}" sibTransId="{00EECCCF-A648-4AD3-9477-291F6346626E}"/>
    <dgm:cxn modelId="{F74DF1AC-2B33-426F-860A-95A054AE756B}" srcId="{996891B0-EDB7-40DA-B3D9-BEB975626A71}" destId="{1B57C57F-73C5-4527-8E2E-440E656B7226}" srcOrd="0" destOrd="0" parTransId="{B4268C84-50C0-4755-ADDE-4D7AFA362F0A}" sibTransId="{6DF0F31F-08DF-4C9F-8379-34E80E54D374}"/>
    <dgm:cxn modelId="{F68910B5-2FC9-40F1-A4CD-2A090A1768D4}" type="presOf" srcId="{1B57C57F-73C5-4527-8E2E-440E656B7226}" destId="{C0E360DF-78A2-4B14-BE89-EC762E104B13}" srcOrd="0" destOrd="6" presId="urn:microsoft.com/office/officeart/2005/8/layout/hList1"/>
    <dgm:cxn modelId="{ABE846B5-C0C8-4657-9AB9-174AB87177B6}" srcId="{79E982FB-DB47-4908-8528-6AEC09A2628B}" destId="{36F26AE2-FB95-4CDD-BC19-431E7CFFA827}" srcOrd="4" destOrd="0" parTransId="{B4382624-D2A8-4BC8-A653-14FFEAF50F9A}" sibTransId="{2F1B89CC-448E-4ADC-8BA1-C418ACE38C92}"/>
    <dgm:cxn modelId="{D77C8BB6-2362-44E2-A446-1FF764D46462}" type="presOf" srcId="{79E982FB-DB47-4908-8528-6AEC09A2628B}" destId="{B6D7C31B-B64A-4C58-8369-235934DD54C4}" srcOrd="0" destOrd="0" presId="urn:microsoft.com/office/officeart/2005/8/layout/hList1"/>
    <dgm:cxn modelId="{8A945CC2-8398-43A2-9930-C5B23BA549A4}" type="presOf" srcId="{36F26AE2-FB95-4CDD-BC19-431E7CFFA827}" destId="{C0E360DF-78A2-4B14-BE89-EC762E104B13}" srcOrd="0" destOrd="4" presId="urn:microsoft.com/office/officeart/2005/8/layout/hList1"/>
    <dgm:cxn modelId="{214DE0C7-4B60-4FEC-A298-2010AE8264DA}" srcId="{79E982FB-DB47-4908-8528-6AEC09A2628B}" destId="{593525FF-63DC-491C-B4FB-8C3965EE65C2}" srcOrd="3" destOrd="0" parTransId="{324DDCCC-C227-435B-A96D-F3A12B6E7133}" sibTransId="{002A1A30-0A28-4F4E-B97B-4B05BBC02E55}"/>
    <dgm:cxn modelId="{6EE0BADC-21C0-4BED-85D6-CEDEB9148F5B}" type="presOf" srcId="{0C428944-7513-4943-A28F-78AC6B6763AD}" destId="{C0E360DF-78A2-4B14-BE89-EC762E104B13}" srcOrd="0" destOrd="0" presId="urn:microsoft.com/office/officeart/2005/8/layout/hList1"/>
    <dgm:cxn modelId="{49F570E4-0FCA-4281-B72B-750683450447}" type="presOf" srcId="{593525FF-63DC-491C-B4FB-8C3965EE65C2}" destId="{C0E360DF-78A2-4B14-BE89-EC762E104B13}" srcOrd="0" destOrd="3" presId="urn:microsoft.com/office/officeart/2005/8/layout/hList1"/>
    <dgm:cxn modelId="{6CA911F0-390D-4E52-9851-3B52107614B3}" type="presParOf" srcId="{23DF31D4-E347-4411-9C88-10F6D90220A2}" destId="{07AEC7E8-2203-41E5-8FEF-1F9601516D33}" srcOrd="0" destOrd="0" presId="urn:microsoft.com/office/officeart/2005/8/layout/hList1"/>
    <dgm:cxn modelId="{9327D6A1-3B12-4D0E-B332-2139785441AB}" type="presParOf" srcId="{07AEC7E8-2203-41E5-8FEF-1F9601516D33}" destId="{B6D7C31B-B64A-4C58-8369-235934DD54C4}" srcOrd="0" destOrd="0" presId="urn:microsoft.com/office/officeart/2005/8/layout/hList1"/>
    <dgm:cxn modelId="{0BD4EEB0-0656-484E-B9DB-53E04D01A098}" type="presParOf" srcId="{07AEC7E8-2203-41E5-8FEF-1F9601516D33}" destId="{C0E360DF-78A2-4B14-BE89-EC762E104B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F357C41-952E-48AC-8C8A-25D1A18650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58971D-C5C9-444E-86AE-05EB96D9E66A}">
      <dgm:prSet phldrT="[Text]"/>
      <dgm:spPr/>
      <dgm:t>
        <a:bodyPr/>
        <a:lstStyle/>
        <a:p>
          <a:pPr algn="ctr">
            <a:buNone/>
          </a:pPr>
          <a:r>
            <a:rPr lang="en-US" sz="1300" b="1" dirty="0"/>
            <a:t>USDA DLT Case Studies</a:t>
          </a:r>
          <a:endParaRPr lang="en-US" sz="1300" dirty="0"/>
        </a:p>
      </dgm:t>
    </dgm:pt>
    <dgm:pt modelId="{36A29C6E-4481-437A-95E6-B8D38D40447F}" type="parTrans" cxnId="{5CF07464-2502-4A80-9672-D62E7F92AE04}">
      <dgm:prSet/>
      <dgm:spPr/>
      <dgm:t>
        <a:bodyPr/>
        <a:lstStyle/>
        <a:p>
          <a:endParaRPr lang="en-US"/>
        </a:p>
      </dgm:t>
    </dgm:pt>
    <dgm:pt modelId="{58C84F44-0573-4B51-826C-EE5409E96E08}" type="sibTrans" cxnId="{5CF07464-2502-4A80-9672-D62E7F92AE04}">
      <dgm:prSet/>
      <dgm:spPr/>
      <dgm:t>
        <a:bodyPr/>
        <a:lstStyle/>
        <a:p>
          <a:endParaRPr lang="en-US"/>
        </a:p>
      </dgm:t>
    </dgm:pt>
    <dgm:pt modelId="{7C90F4FB-E1C3-4198-992E-A12DD9AEC4DE}">
      <dgm:prSet/>
      <dgm:spPr/>
      <dgm:t>
        <a:bodyPr/>
        <a:lstStyle/>
        <a:p>
          <a:pPr algn="ctr"/>
          <a:r>
            <a:rPr lang="en-US" sz="1300" b="1" dirty="0"/>
            <a:t>DLT 100% Grants</a:t>
          </a:r>
          <a:r>
            <a:rPr lang="en-US" sz="1300" dirty="0"/>
            <a:t> </a:t>
          </a:r>
        </a:p>
      </dgm:t>
    </dgm:pt>
    <dgm:pt modelId="{04E567F9-2240-44FA-93E5-099295B45757}" type="parTrans" cxnId="{3711C409-BF2A-432E-8930-7785DAE4BB36}">
      <dgm:prSet/>
      <dgm:spPr/>
      <dgm:t>
        <a:bodyPr/>
        <a:lstStyle/>
        <a:p>
          <a:endParaRPr lang="en-US"/>
        </a:p>
      </dgm:t>
    </dgm:pt>
    <dgm:pt modelId="{534F9ACB-4EF2-4510-890B-C69F928DC602}" type="sibTrans" cxnId="{3711C409-BF2A-432E-8930-7785DAE4BB36}">
      <dgm:prSet/>
      <dgm:spPr/>
      <dgm:t>
        <a:bodyPr/>
        <a:lstStyle/>
        <a:p>
          <a:endParaRPr lang="en-US"/>
        </a:p>
      </dgm:t>
    </dgm:pt>
    <dgm:pt modelId="{AE566D70-1CBC-4C2B-BF45-94ACAE88EB1A}">
      <dgm:prSet custT="1"/>
      <dgm:spPr/>
      <dgm:t>
        <a:bodyPr/>
        <a:lstStyle/>
        <a:p>
          <a:pPr algn="l">
            <a:buFont typeface="Symbol" panose="05050102010706020507" pitchFamily="18" charset="2"/>
            <a:buChar char=""/>
          </a:pPr>
          <a:r>
            <a:rPr lang="en-US" sz="1200" dirty="0"/>
            <a:t>15% match from the applicant</a:t>
          </a:r>
        </a:p>
      </dgm:t>
    </dgm:pt>
    <dgm:pt modelId="{29291C5D-596C-4ECB-9B7B-9F0D61EC11DA}" type="parTrans" cxnId="{58336C27-69E8-474E-8FAF-7DA0D8CD5776}">
      <dgm:prSet/>
      <dgm:spPr/>
      <dgm:t>
        <a:bodyPr/>
        <a:lstStyle/>
        <a:p>
          <a:endParaRPr lang="en-US"/>
        </a:p>
      </dgm:t>
    </dgm:pt>
    <dgm:pt modelId="{416FAA35-6A1A-4A09-8D1B-E53711120CD3}" type="sibTrans" cxnId="{58336C27-69E8-474E-8FAF-7DA0D8CD5776}">
      <dgm:prSet/>
      <dgm:spPr/>
      <dgm:t>
        <a:bodyPr/>
        <a:lstStyle/>
        <a:p>
          <a:endParaRPr lang="en-US"/>
        </a:p>
      </dgm:t>
    </dgm:pt>
    <dgm:pt modelId="{BA2E6FFF-94C4-4346-A4E9-134D515FB955}">
      <dgm:prSet custT="1"/>
      <dgm:spPr/>
      <dgm:t>
        <a:bodyPr/>
        <a:lstStyle/>
        <a:p>
          <a:pPr algn="l">
            <a:buFont typeface="Symbol" panose="05050102010706020507" pitchFamily="18" charset="2"/>
            <a:buChar char=""/>
          </a:pPr>
          <a:r>
            <a:rPr lang="en-US" sz="1200" dirty="0"/>
            <a:t>Award range: $50,000 - $1,000,000</a:t>
          </a:r>
        </a:p>
      </dgm:t>
    </dgm:pt>
    <dgm:pt modelId="{F8F01433-F61F-4A2E-879D-AA38DAE54E68}" type="parTrans" cxnId="{F99ABB2F-9EF7-4A4E-AD34-D9A45524462A}">
      <dgm:prSet/>
      <dgm:spPr/>
      <dgm:t>
        <a:bodyPr/>
        <a:lstStyle/>
        <a:p>
          <a:endParaRPr lang="en-US"/>
        </a:p>
      </dgm:t>
    </dgm:pt>
    <dgm:pt modelId="{4D47F4BE-35D6-4B52-8E7B-67EA57C999CE}" type="sibTrans" cxnId="{F99ABB2F-9EF7-4A4E-AD34-D9A45524462A}">
      <dgm:prSet/>
      <dgm:spPr/>
      <dgm:t>
        <a:bodyPr/>
        <a:lstStyle/>
        <a:p>
          <a:endParaRPr lang="en-US"/>
        </a:p>
      </dgm:t>
    </dgm:pt>
    <dgm:pt modelId="{85EF0A8C-2A76-4137-9E54-57765648C05F}">
      <dgm:prSet custT="1"/>
      <dgm:spPr/>
      <dgm:t>
        <a:bodyPr/>
        <a:lstStyle/>
        <a:p>
          <a:pPr algn="l">
            <a:buFont typeface="Symbol" panose="05050102010706020507" pitchFamily="18" charset="2"/>
            <a:buChar char=""/>
          </a:pPr>
          <a:r>
            <a:rPr lang="en-US" sz="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gm:t>
    </dgm:pt>
    <dgm:pt modelId="{5051BD57-9FF1-4B3F-A0F1-B08C83D212E7}" type="parTrans" cxnId="{1C88F07D-CAD0-492E-AAFB-F8C6B11E10C0}">
      <dgm:prSet/>
      <dgm:spPr/>
      <dgm:t>
        <a:bodyPr/>
        <a:lstStyle/>
        <a:p>
          <a:endParaRPr lang="en-US"/>
        </a:p>
      </dgm:t>
    </dgm:pt>
    <dgm:pt modelId="{3F0DF36C-F2AF-41C2-A82E-BDABF977446F}" type="sibTrans" cxnId="{1C88F07D-CAD0-492E-AAFB-F8C6B11E10C0}">
      <dgm:prSet/>
      <dgm:spPr/>
      <dgm:t>
        <a:bodyPr/>
        <a:lstStyle/>
        <a:p>
          <a:endParaRPr lang="en-US"/>
        </a:p>
      </dgm:t>
    </dgm:pt>
    <dgm:pt modelId="{7003F7EB-59E8-480F-ADF3-79D7506477AC}">
      <dgm:prSet/>
      <dgm:spPr/>
      <dgm:t>
        <a:bodyPr/>
        <a:lstStyle/>
        <a:p>
          <a:pPr algn="ctr"/>
          <a:r>
            <a:rPr lang="en-US" b="1" dirty="0"/>
            <a:t>USDA Rural Broadband Case Study</a:t>
          </a:r>
          <a:endParaRPr lang="en-US" dirty="0"/>
        </a:p>
      </dgm:t>
    </dgm:pt>
    <dgm:pt modelId="{B4D56C48-5E2B-49D7-B4DC-2B5A9D8C1F18}" type="parTrans" cxnId="{8D6A8F8F-60E7-4321-B91A-FE0062CDA0C1}">
      <dgm:prSet/>
      <dgm:spPr/>
      <dgm:t>
        <a:bodyPr/>
        <a:lstStyle/>
        <a:p>
          <a:endParaRPr lang="en-US"/>
        </a:p>
      </dgm:t>
    </dgm:pt>
    <dgm:pt modelId="{6855751B-7B63-49F7-ACF9-BF154EF2DA16}" type="sibTrans" cxnId="{8D6A8F8F-60E7-4321-B91A-FE0062CDA0C1}">
      <dgm:prSet/>
      <dgm:spPr/>
      <dgm:t>
        <a:bodyPr/>
        <a:lstStyle/>
        <a:p>
          <a:endParaRPr lang="en-US"/>
        </a:p>
      </dgm:t>
    </dgm:pt>
    <dgm:pt modelId="{D25402FB-C042-4EDB-AC75-1F5A88721A79}">
      <dgm:prSet/>
      <dgm:spPr/>
      <dgm:t>
        <a:bodyPr/>
        <a:lstStyle/>
        <a:p>
          <a:pPr algn="l">
            <a:buSzPts val="1000"/>
            <a:buFont typeface="Symbol" panose="05050102010706020507" pitchFamily="18" charset="2"/>
            <a:buChar char=""/>
          </a:pPr>
          <a:r>
            <a:rPr lang="en-US" dirty="0"/>
            <a:t>Logan Telephone Cooperative Inc. received a $34.4 M USDA Telecommunications Program loan to upgrade a FTTH system in Butler, Logan and Muhlenberg counties in southwestern Kentucky</a:t>
          </a:r>
        </a:p>
      </dgm:t>
    </dgm:pt>
    <dgm:pt modelId="{32F3BB26-E9FC-4FE8-AF8B-B09033380D4D}" type="parTrans" cxnId="{A7EAF5AA-395E-46F5-A456-3D8D6D1CC763}">
      <dgm:prSet/>
      <dgm:spPr/>
      <dgm:t>
        <a:bodyPr/>
        <a:lstStyle/>
        <a:p>
          <a:endParaRPr lang="en-US"/>
        </a:p>
      </dgm:t>
    </dgm:pt>
    <dgm:pt modelId="{59B59C23-2FB9-4D8D-8C64-BB47DFEA4324}" type="sibTrans" cxnId="{A7EAF5AA-395E-46F5-A456-3D8D6D1CC763}">
      <dgm:prSet/>
      <dgm:spPr/>
      <dgm:t>
        <a:bodyPr/>
        <a:lstStyle/>
        <a:p>
          <a:endParaRPr lang="en-US"/>
        </a:p>
      </dgm:t>
    </dgm:pt>
    <dgm:pt modelId="{2798ED9A-FF95-4511-8A25-19C3742F180E}">
      <dgm:prSet/>
      <dgm:spPr/>
      <dgm:t>
        <a:bodyPr/>
        <a:lstStyle/>
        <a:p>
          <a:pPr algn="l">
            <a:buSzPts val="1000"/>
            <a:buFont typeface="Symbol" panose="05050102010706020507" pitchFamily="18" charset="2"/>
            <a:buChar char=""/>
          </a:pPr>
          <a:r>
            <a:rPr lang="en-US" dirty="0"/>
            <a:t>Morton County, N.D., USDA is partnering with BEK Communications Cooperative to provide an $844,000 Community Connect Program grant for a 49-mile Fiber-to-the-Home network will bring high-speed broadband to 125 underserved households</a:t>
          </a:r>
        </a:p>
      </dgm:t>
    </dgm:pt>
    <dgm:pt modelId="{1B8FC98D-373E-46C4-AED4-8FD95634DC33}" type="parTrans" cxnId="{F7CCD37E-C24F-436E-93FE-B24F903AD0FE}">
      <dgm:prSet/>
      <dgm:spPr/>
      <dgm:t>
        <a:bodyPr/>
        <a:lstStyle/>
        <a:p>
          <a:endParaRPr lang="en-US"/>
        </a:p>
      </dgm:t>
    </dgm:pt>
    <dgm:pt modelId="{A0D4A9DC-74CB-4A66-A895-CCA3C86D274B}" type="sibTrans" cxnId="{F7CCD37E-C24F-436E-93FE-B24F903AD0FE}">
      <dgm:prSet/>
      <dgm:spPr/>
      <dgm:t>
        <a:bodyPr/>
        <a:lstStyle/>
        <a:p>
          <a:endParaRPr lang="en-US"/>
        </a:p>
      </dgm:t>
    </dgm:pt>
    <dgm:pt modelId="{79B30189-C550-431E-9B00-E95AD8FC332A}">
      <dgm:prSet/>
      <dgm:spPr/>
      <dgm:t>
        <a:bodyPr/>
        <a:lstStyle/>
        <a:p>
          <a:pPr algn="l">
            <a:buSzPts val="1000"/>
            <a:buFont typeface="Symbol" panose="05050102010706020507" pitchFamily="18" charset="2"/>
            <a:buChar char=""/>
          </a:pPr>
          <a:r>
            <a:rPr lang="en-US" dirty="0"/>
            <a:t>SW Virginia, </a:t>
          </a:r>
          <a:r>
            <a:rPr lang="en-US" dirty="0" err="1"/>
            <a:t>iGo</a:t>
          </a:r>
          <a:r>
            <a:rPr lang="en-US" dirty="0"/>
            <a:t> Technology Inc. received a $3 M Community Connect grant to bring enhanced broadband opportunities to 820 homes and businesses giving the Bee Community Center, in the town of Bee in Dickenson County, free broadband for two years</a:t>
          </a:r>
        </a:p>
      </dgm:t>
    </dgm:pt>
    <dgm:pt modelId="{2E9DE78D-B9A3-4835-B749-BB62DAE66641}" type="parTrans" cxnId="{30EADEE1-7C7D-4365-855E-357D556F94EA}">
      <dgm:prSet/>
      <dgm:spPr/>
      <dgm:t>
        <a:bodyPr/>
        <a:lstStyle/>
        <a:p>
          <a:endParaRPr lang="en-US"/>
        </a:p>
      </dgm:t>
    </dgm:pt>
    <dgm:pt modelId="{A7D21157-C910-4A1A-B5F1-8E7C4B96FD6E}" type="sibTrans" cxnId="{30EADEE1-7C7D-4365-855E-357D556F94EA}">
      <dgm:prSet/>
      <dgm:spPr/>
      <dgm:t>
        <a:bodyPr/>
        <a:lstStyle/>
        <a:p>
          <a:endParaRPr lang="en-US"/>
        </a:p>
      </dgm:t>
    </dgm:pt>
    <dgm:pt modelId="{D464C43A-1E69-4910-974C-5D4289A56A85}">
      <dgm:prSet custT="1"/>
      <dgm:spPr/>
      <dgm:t>
        <a:bodyPr/>
        <a:lstStyle/>
        <a:p>
          <a:pPr algn="l">
            <a:buFont typeface="Arial" panose="020B0604020202020204" pitchFamily="34" charset="0"/>
            <a:buChar char="•"/>
          </a:pPr>
          <a:r>
            <a:rPr lang="en-US" sz="1200" dirty="0"/>
            <a:t>Owensboro Health Inc. received $460,820 grant to install telemedicine equipment at 10 sites in Kentucky and Indiana. The equipment expands health care resources to ~35,000 residents, including ~2,000 patients.</a:t>
          </a:r>
        </a:p>
      </dgm:t>
    </dgm:pt>
    <dgm:pt modelId="{E43C8BEC-3812-4C7B-B18C-D22DB7BB71BE}" type="parTrans" cxnId="{F72D2B27-97B8-4DCA-9D53-607FDDB442E7}">
      <dgm:prSet/>
      <dgm:spPr/>
      <dgm:t>
        <a:bodyPr/>
        <a:lstStyle/>
        <a:p>
          <a:endParaRPr lang="en-US"/>
        </a:p>
      </dgm:t>
    </dgm:pt>
    <dgm:pt modelId="{337CC71A-6C5C-459D-8C0C-4F71E20F309B}" type="sibTrans" cxnId="{F72D2B27-97B8-4DCA-9D53-607FDDB442E7}">
      <dgm:prSet/>
      <dgm:spPr/>
      <dgm:t>
        <a:bodyPr/>
        <a:lstStyle/>
        <a:p>
          <a:endParaRPr lang="en-US"/>
        </a:p>
      </dgm:t>
    </dgm:pt>
    <dgm:pt modelId="{B0DE21C5-6255-4FC7-AB1A-99276EB85C73}">
      <dgm:prSet phldrT="[Text]" custT="1"/>
      <dgm:spPr/>
      <dgm:t>
        <a:bodyPr/>
        <a:lstStyle/>
        <a:p>
          <a:pPr algn="ctr">
            <a:buNone/>
          </a:pPr>
          <a:r>
            <a:rPr lang="en-US" sz="1400" b="1" dirty="0"/>
            <a:t>USDA Distance Learning and Telemedicine Program</a:t>
          </a:r>
          <a:endParaRPr lang="en-US" sz="1400" dirty="0"/>
        </a:p>
      </dgm:t>
    </dgm:pt>
    <dgm:pt modelId="{9002C9B2-9893-425C-A4CA-F111551183D5}" type="parTrans" cxnId="{6CA4F6E8-5011-40DF-B75B-FC954511BCA2}">
      <dgm:prSet/>
      <dgm:spPr/>
      <dgm:t>
        <a:bodyPr/>
        <a:lstStyle/>
        <a:p>
          <a:endParaRPr lang="en-US"/>
        </a:p>
      </dgm:t>
    </dgm:pt>
    <dgm:pt modelId="{B07FC394-A755-4587-A98C-07BE428A68DA}" type="sibTrans" cxnId="{6CA4F6E8-5011-40DF-B75B-FC954511BCA2}">
      <dgm:prSet/>
      <dgm:spPr/>
      <dgm:t>
        <a:bodyPr/>
        <a:lstStyle/>
        <a:p>
          <a:endParaRPr lang="en-US"/>
        </a:p>
      </dgm:t>
    </dgm:pt>
    <dgm:pt modelId="{310B6A6A-04C3-4101-B61F-FC155BB1B7EA}">
      <dgm:prSet custT="1"/>
      <dgm:spPr/>
      <dgm:t>
        <a:bodyPr/>
        <a:lstStyle/>
        <a:p>
          <a:pPr algn="l">
            <a:buFont typeface="Symbol" panose="05050102010706020507" pitchFamily="18" charset="2"/>
            <a:buChar char=""/>
          </a:pPr>
          <a:r>
            <a:rPr lang="en-US" sz="1600" dirty="0"/>
            <a:t>Education or health care through telecommunications</a:t>
          </a:r>
        </a:p>
      </dgm:t>
    </dgm:pt>
    <dgm:pt modelId="{2CFAE586-65CA-4BF7-B3BE-56FBF5F67C7F}" type="parTrans" cxnId="{F6DB11F8-1062-462A-AA50-75953061ECE0}">
      <dgm:prSet/>
      <dgm:spPr/>
      <dgm:t>
        <a:bodyPr/>
        <a:lstStyle/>
        <a:p>
          <a:endParaRPr lang="en-US"/>
        </a:p>
      </dgm:t>
    </dgm:pt>
    <dgm:pt modelId="{AA6F686C-5D26-434D-B96C-1F195307E72E}" type="sibTrans" cxnId="{F6DB11F8-1062-462A-AA50-75953061ECE0}">
      <dgm:prSet/>
      <dgm:spPr/>
      <dgm:t>
        <a:bodyPr/>
        <a:lstStyle/>
        <a:p>
          <a:endParaRPr lang="en-US"/>
        </a:p>
      </dgm:t>
    </dgm:pt>
    <dgm:pt modelId="{5931CCFF-917C-4949-B466-80373EC76F4E}">
      <dgm:prSet custT="1"/>
      <dgm:spPr/>
      <dgm:t>
        <a:bodyPr/>
        <a:lstStyle/>
        <a:p>
          <a:pPr algn="l">
            <a:buFont typeface="Symbol" panose="05050102010706020507" pitchFamily="18" charset="2"/>
            <a:buChar char=""/>
          </a:pPr>
          <a:r>
            <a:rPr lang="en-US" sz="1600" dirty="0"/>
            <a:t>State and local government entities, federally-recognized Tribes, non-profits, for-profit businesses, and </a:t>
          </a:r>
          <a:r>
            <a:rPr lang="en-US" sz="1600" dirty="0" err="1"/>
            <a:t>consortias</a:t>
          </a:r>
          <a:r>
            <a:rPr lang="en-US" sz="1600" dirty="0"/>
            <a:t> are eligible</a:t>
          </a:r>
        </a:p>
      </dgm:t>
    </dgm:pt>
    <dgm:pt modelId="{A936B192-86DB-4415-92DA-4F8B96DEC475}" type="parTrans" cxnId="{A22ACE5D-1B00-469C-93B6-E58DCC30B719}">
      <dgm:prSet/>
      <dgm:spPr/>
      <dgm:t>
        <a:bodyPr/>
        <a:lstStyle/>
        <a:p>
          <a:endParaRPr lang="en-US"/>
        </a:p>
      </dgm:t>
    </dgm:pt>
    <dgm:pt modelId="{2DA63C89-A1C3-48B2-87C5-FC77C1330E75}" type="sibTrans" cxnId="{A22ACE5D-1B00-469C-93B6-E58DCC30B719}">
      <dgm:prSet/>
      <dgm:spPr/>
      <dgm:t>
        <a:bodyPr/>
        <a:lstStyle/>
        <a:p>
          <a:endParaRPr lang="en-US"/>
        </a:p>
      </dgm:t>
    </dgm:pt>
    <dgm:pt modelId="{B3F7D753-983D-4ED5-9E67-4BAE9E7AAC7F}">
      <dgm:prSet custT="1"/>
      <dgm:spPr/>
      <dgm:t>
        <a:bodyPr/>
        <a:lstStyle/>
        <a:p>
          <a:pPr algn="l">
            <a:buFont typeface="Symbol" panose="05050102010706020507" pitchFamily="18" charset="2"/>
            <a:buChar char=""/>
          </a:pPr>
          <a:endParaRPr lang="en-US" sz="1200" dirty="0"/>
        </a:p>
      </dgm:t>
    </dgm:pt>
    <dgm:pt modelId="{A354C62E-AF50-46D5-8B5C-A3D6EDE0C62B}" type="parTrans" cxnId="{E8DCEEDD-698F-47AA-BF7C-FF1B9D682B2C}">
      <dgm:prSet/>
      <dgm:spPr/>
      <dgm:t>
        <a:bodyPr/>
        <a:lstStyle/>
        <a:p>
          <a:endParaRPr lang="en-US"/>
        </a:p>
      </dgm:t>
    </dgm:pt>
    <dgm:pt modelId="{5854DEE8-0290-4F9B-89C1-7CD5255D8085}" type="sibTrans" cxnId="{E8DCEEDD-698F-47AA-BF7C-FF1B9D682B2C}">
      <dgm:prSet/>
      <dgm:spPr/>
      <dgm:t>
        <a:bodyPr/>
        <a:lstStyle/>
        <a:p>
          <a:endParaRPr lang="en-US"/>
        </a:p>
      </dgm:t>
    </dgm:pt>
    <dgm:pt modelId="{05868D01-2C19-483F-80A3-6EF4A0D964AA}">
      <dgm:prSet custT="1"/>
      <dgm:spPr/>
      <dgm:t>
        <a:bodyPr/>
        <a:lstStyle/>
        <a:p>
          <a:pPr algn="l">
            <a:buFont typeface="Arial" panose="020B0604020202020204" pitchFamily="34" charset="0"/>
            <a:buChar char="•"/>
          </a:pPr>
          <a:r>
            <a:rPr lang="en-US" sz="1200" dirty="0"/>
            <a:t>Lisbon (OH) Exempted Village School District received $323,478 to create distance learning network at 8 sites in Columbiana County. District is offering classes and behavioral health services to 850 students.</a:t>
          </a:r>
        </a:p>
      </dgm:t>
    </dgm:pt>
    <dgm:pt modelId="{58F5E3AA-9E75-4195-971F-D9C91C5CBD6C}" type="parTrans" cxnId="{14DDA0ED-1134-419B-A7FB-40CF27A33FD7}">
      <dgm:prSet/>
      <dgm:spPr/>
      <dgm:t>
        <a:bodyPr/>
        <a:lstStyle/>
        <a:p>
          <a:endParaRPr lang="en-US"/>
        </a:p>
      </dgm:t>
    </dgm:pt>
    <dgm:pt modelId="{73122900-E9D2-439A-A90A-4FE851F30F0B}" type="sibTrans" cxnId="{14DDA0ED-1134-419B-A7FB-40CF27A33FD7}">
      <dgm:prSet/>
      <dgm:spPr/>
      <dgm:t>
        <a:bodyPr/>
        <a:lstStyle/>
        <a:p>
          <a:endParaRPr lang="en-US"/>
        </a:p>
      </dgm:t>
    </dgm:pt>
    <dgm:pt modelId="{C5AD48E5-3CC8-417A-80CA-5EAB1FCAD552}" type="pres">
      <dgm:prSet presAssocID="{7F357C41-952E-48AC-8C8A-25D1A18650D6}" presName="diagram" presStyleCnt="0">
        <dgm:presLayoutVars>
          <dgm:dir/>
          <dgm:resizeHandles val="exact"/>
        </dgm:presLayoutVars>
      </dgm:prSet>
      <dgm:spPr/>
    </dgm:pt>
    <dgm:pt modelId="{7055B180-929E-41AE-868F-5EEFBCDB5EC1}" type="pres">
      <dgm:prSet presAssocID="{9E58971D-C5C9-444E-86AE-05EB96D9E66A}" presName="node" presStyleLbl="node1" presStyleIdx="0" presStyleCnt="4" custLinFactY="16936" custLinFactNeighborX="2462" custLinFactNeighborY="100000">
        <dgm:presLayoutVars>
          <dgm:bulletEnabled val="1"/>
        </dgm:presLayoutVars>
      </dgm:prSet>
      <dgm:spPr/>
    </dgm:pt>
    <dgm:pt modelId="{6FE402E4-F3C5-4BD9-93F6-7376DA909874}" type="pres">
      <dgm:prSet presAssocID="{58C84F44-0573-4B51-826C-EE5409E96E08}" presName="sibTrans" presStyleCnt="0"/>
      <dgm:spPr/>
    </dgm:pt>
    <dgm:pt modelId="{A8744DDC-D987-4D80-9ECB-694908E7158E}" type="pres">
      <dgm:prSet presAssocID="{B0DE21C5-6255-4FC7-AB1A-99276EB85C73}" presName="node" presStyleLbl="node1" presStyleIdx="1" presStyleCnt="4">
        <dgm:presLayoutVars>
          <dgm:bulletEnabled val="1"/>
        </dgm:presLayoutVars>
      </dgm:prSet>
      <dgm:spPr/>
    </dgm:pt>
    <dgm:pt modelId="{85FB8C41-4CDC-474C-8C00-EB69E37354DE}" type="pres">
      <dgm:prSet presAssocID="{B07FC394-A755-4587-A98C-07BE428A68DA}" presName="sibTrans" presStyleCnt="0"/>
      <dgm:spPr/>
    </dgm:pt>
    <dgm:pt modelId="{DD8F23B4-2D97-448A-BE74-3EDBC65A0ED2}" type="pres">
      <dgm:prSet presAssocID="{7C90F4FB-E1C3-4198-992E-A12DD9AEC4DE}" presName="node" presStyleLbl="node1" presStyleIdx="2" presStyleCnt="4" custLinFactY="-16720" custLinFactNeighborX="2462" custLinFactNeighborY="-100000">
        <dgm:presLayoutVars>
          <dgm:bulletEnabled val="1"/>
        </dgm:presLayoutVars>
      </dgm:prSet>
      <dgm:spPr/>
    </dgm:pt>
    <dgm:pt modelId="{090252FF-B3CB-46AB-8203-43FB990C051B}" type="pres">
      <dgm:prSet presAssocID="{534F9ACB-4EF2-4510-890B-C69F928DC602}" presName="sibTrans" presStyleCnt="0"/>
      <dgm:spPr/>
    </dgm:pt>
    <dgm:pt modelId="{68A72D0E-A9FA-417F-B812-C657D0409440}" type="pres">
      <dgm:prSet presAssocID="{7003F7EB-59E8-480F-ADF3-79D7506477AC}" presName="node" presStyleLbl="node1" presStyleIdx="3" presStyleCnt="4">
        <dgm:presLayoutVars>
          <dgm:bulletEnabled val="1"/>
        </dgm:presLayoutVars>
      </dgm:prSet>
      <dgm:spPr/>
    </dgm:pt>
  </dgm:ptLst>
  <dgm:cxnLst>
    <dgm:cxn modelId="{3711C409-BF2A-432E-8930-7785DAE4BB36}" srcId="{7F357C41-952E-48AC-8C8A-25D1A18650D6}" destId="{7C90F4FB-E1C3-4198-992E-A12DD9AEC4DE}" srcOrd="2" destOrd="0" parTransId="{04E567F9-2240-44FA-93E5-099295B45757}" sibTransId="{534F9ACB-4EF2-4510-890B-C69F928DC602}"/>
    <dgm:cxn modelId="{B2B0261F-118A-4F94-9F5A-EFB19457F73E}" type="presOf" srcId="{B0DE21C5-6255-4FC7-AB1A-99276EB85C73}" destId="{A8744DDC-D987-4D80-9ECB-694908E7158E}" srcOrd="0" destOrd="0" presId="urn:microsoft.com/office/officeart/2005/8/layout/default"/>
    <dgm:cxn modelId="{23901A25-8F8D-42F3-96B7-408DB393DCD4}" type="presOf" srcId="{05868D01-2C19-483F-80A3-6EF4A0D964AA}" destId="{7055B180-929E-41AE-868F-5EEFBCDB5EC1}" srcOrd="0" destOrd="2" presId="urn:microsoft.com/office/officeart/2005/8/layout/default"/>
    <dgm:cxn modelId="{F72D2B27-97B8-4DCA-9D53-607FDDB442E7}" srcId="{9E58971D-C5C9-444E-86AE-05EB96D9E66A}" destId="{D464C43A-1E69-4910-974C-5D4289A56A85}" srcOrd="0" destOrd="0" parTransId="{E43C8BEC-3812-4C7B-B18C-D22DB7BB71BE}" sibTransId="{337CC71A-6C5C-459D-8C0C-4F71E20F309B}"/>
    <dgm:cxn modelId="{58336C27-69E8-474E-8FAF-7DA0D8CD5776}" srcId="{7C90F4FB-E1C3-4198-992E-A12DD9AEC4DE}" destId="{AE566D70-1CBC-4C2B-BF45-94ACAE88EB1A}" srcOrd="0" destOrd="0" parTransId="{29291C5D-596C-4ECB-9B7B-9F0D61EC11DA}" sibTransId="{416FAA35-6A1A-4A09-8D1B-E53711120CD3}"/>
    <dgm:cxn modelId="{000E8D2F-B7BA-4FB3-9EB6-AEEF8F1F6F21}" type="presOf" srcId="{85EF0A8C-2A76-4137-9E54-57765648C05F}" destId="{DD8F23B4-2D97-448A-BE74-3EDBC65A0ED2}" srcOrd="0" destOrd="3" presId="urn:microsoft.com/office/officeart/2005/8/layout/default"/>
    <dgm:cxn modelId="{F99ABB2F-9EF7-4A4E-AD34-D9A45524462A}" srcId="{7C90F4FB-E1C3-4198-992E-A12DD9AEC4DE}" destId="{BA2E6FFF-94C4-4346-A4E9-134D515FB955}" srcOrd="1" destOrd="0" parTransId="{F8F01433-F61F-4A2E-879D-AA38DAE54E68}" sibTransId="{4D47F4BE-35D6-4B52-8E7B-67EA57C999CE}"/>
    <dgm:cxn modelId="{A22ACE5D-1B00-469C-93B6-E58DCC30B719}" srcId="{B0DE21C5-6255-4FC7-AB1A-99276EB85C73}" destId="{5931CCFF-917C-4949-B466-80373EC76F4E}" srcOrd="1" destOrd="0" parTransId="{A936B192-86DB-4415-92DA-4F8B96DEC475}" sibTransId="{2DA63C89-A1C3-48B2-87C5-FC77C1330E75}"/>
    <dgm:cxn modelId="{93F3BE60-4831-4574-B7F2-A0B3A7A4FACC}" type="presOf" srcId="{79B30189-C550-431E-9B00-E95AD8FC332A}" destId="{68A72D0E-A9FA-417F-B812-C657D0409440}" srcOrd="0" destOrd="3" presId="urn:microsoft.com/office/officeart/2005/8/layout/default"/>
    <dgm:cxn modelId="{5CF07464-2502-4A80-9672-D62E7F92AE04}" srcId="{7F357C41-952E-48AC-8C8A-25D1A18650D6}" destId="{9E58971D-C5C9-444E-86AE-05EB96D9E66A}" srcOrd="0" destOrd="0" parTransId="{36A29C6E-4481-437A-95E6-B8D38D40447F}" sibTransId="{58C84F44-0573-4B51-826C-EE5409E96E08}"/>
    <dgm:cxn modelId="{8338A565-3192-4562-B9D9-5DA579613CF7}" type="presOf" srcId="{7F357C41-952E-48AC-8C8A-25D1A18650D6}" destId="{C5AD48E5-3CC8-417A-80CA-5EAB1FCAD552}" srcOrd="0" destOrd="0" presId="urn:microsoft.com/office/officeart/2005/8/layout/default"/>
    <dgm:cxn modelId="{A7062D67-4BF8-41B5-824F-30D139AAA88A}" type="presOf" srcId="{B3F7D753-983D-4ED5-9E67-4BAE9E7AAC7F}" destId="{A8744DDC-D987-4D80-9ECB-694908E7158E}" srcOrd="0" destOrd="3" presId="urn:microsoft.com/office/officeart/2005/8/layout/default"/>
    <dgm:cxn modelId="{931BA549-47E3-4931-88C6-A73DDE9A041E}" type="presOf" srcId="{D464C43A-1E69-4910-974C-5D4289A56A85}" destId="{7055B180-929E-41AE-868F-5EEFBCDB5EC1}" srcOrd="0" destOrd="1" presId="urn:microsoft.com/office/officeart/2005/8/layout/default"/>
    <dgm:cxn modelId="{0486CB6E-F54A-4DC1-82B9-66966E834F22}" type="presOf" srcId="{D25402FB-C042-4EDB-AC75-1F5A88721A79}" destId="{68A72D0E-A9FA-417F-B812-C657D0409440}" srcOrd="0" destOrd="1" presId="urn:microsoft.com/office/officeart/2005/8/layout/default"/>
    <dgm:cxn modelId="{56B32355-243E-4A9B-B6A6-A663E31CD5D5}" type="presOf" srcId="{5931CCFF-917C-4949-B466-80373EC76F4E}" destId="{A8744DDC-D987-4D80-9ECB-694908E7158E}" srcOrd="0" destOrd="2" presId="urn:microsoft.com/office/officeart/2005/8/layout/default"/>
    <dgm:cxn modelId="{1C88F07D-CAD0-492E-AAFB-F8C6B11E10C0}" srcId="{7C90F4FB-E1C3-4198-992E-A12DD9AEC4DE}" destId="{85EF0A8C-2A76-4137-9E54-57765648C05F}" srcOrd="2" destOrd="0" parTransId="{5051BD57-9FF1-4B3F-A0F1-B08C83D212E7}" sibTransId="{3F0DF36C-F2AF-41C2-A82E-BDABF977446F}"/>
    <dgm:cxn modelId="{F7CCD37E-C24F-436E-93FE-B24F903AD0FE}" srcId="{7003F7EB-59E8-480F-ADF3-79D7506477AC}" destId="{2798ED9A-FF95-4511-8A25-19C3742F180E}" srcOrd="1" destOrd="0" parTransId="{1B8FC98D-373E-46C4-AED4-8FD95634DC33}" sibTransId="{A0D4A9DC-74CB-4A66-A895-CCA3C86D274B}"/>
    <dgm:cxn modelId="{D9B29A85-6572-42A1-8596-5ED9577D1A35}" type="presOf" srcId="{2798ED9A-FF95-4511-8A25-19C3742F180E}" destId="{68A72D0E-A9FA-417F-B812-C657D0409440}" srcOrd="0" destOrd="2" presId="urn:microsoft.com/office/officeart/2005/8/layout/default"/>
    <dgm:cxn modelId="{8D6A8F8F-60E7-4321-B91A-FE0062CDA0C1}" srcId="{7F357C41-952E-48AC-8C8A-25D1A18650D6}" destId="{7003F7EB-59E8-480F-ADF3-79D7506477AC}" srcOrd="3" destOrd="0" parTransId="{B4D56C48-5E2B-49D7-B4DC-2B5A9D8C1F18}" sibTransId="{6855751B-7B63-49F7-ACF9-BF154EF2DA16}"/>
    <dgm:cxn modelId="{0D573495-0F33-438A-8803-DE63A1523314}" type="presOf" srcId="{7C90F4FB-E1C3-4198-992E-A12DD9AEC4DE}" destId="{DD8F23B4-2D97-448A-BE74-3EDBC65A0ED2}" srcOrd="0" destOrd="0" presId="urn:microsoft.com/office/officeart/2005/8/layout/default"/>
    <dgm:cxn modelId="{A7EAF5AA-395E-46F5-A456-3D8D6D1CC763}" srcId="{7003F7EB-59E8-480F-ADF3-79D7506477AC}" destId="{D25402FB-C042-4EDB-AC75-1F5A88721A79}" srcOrd="0" destOrd="0" parTransId="{32F3BB26-E9FC-4FE8-AF8B-B09033380D4D}" sibTransId="{59B59C23-2FB9-4D8D-8C64-BB47DFEA4324}"/>
    <dgm:cxn modelId="{3D4151AE-1931-43F2-B2D6-57425B93043E}" type="presOf" srcId="{AE566D70-1CBC-4C2B-BF45-94ACAE88EB1A}" destId="{DD8F23B4-2D97-448A-BE74-3EDBC65A0ED2}" srcOrd="0" destOrd="1" presId="urn:microsoft.com/office/officeart/2005/8/layout/default"/>
    <dgm:cxn modelId="{E8DCEEDD-698F-47AA-BF7C-FF1B9D682B2C}" srcId="{B0DE21C5-6255-4FC7-AB1A-99276EB85C73}" destId="{B3F7D753-983D-4ED5-9E67-4BAE9E7AAC7F}" srcOrd="2" destOrd="0" parTransId="{A354C62E-AF50-46D5-8B5C-A3D6EDE0C62B}" sibTransId="{5854DEE8-0290-4F9B-89C1-7CD5255D8085}"/>
    <dgm:cxn modelId="{30EADEE1-7C7D-4365-855E-357D556F94EA}" srcId="{7003F7EB-59E8-480F-ADF3-79D7506477AC}" destId="{79B30189-C550-431E-9B00-E95AD8FC332A}" srcOrd="2" destOrd="0" parTransId="{2E9DE78D-B9A3-4835-B749-BB62DAE66641}" sibTransId="{A7D21157-C910-4A1A-B5F1-8E7C4B96FD6E}"/>
    <dgm:cxn modelId="{3DC99EE4-89B0-49C2-B5C9-52527556F388}" type="presOf" srcId="{BA2E6FFF-94C4-4346-A4E9-134D515FB955}" destId="{DD8F23B4-2D97-448A-BE74-3EDBC65A0ED2}" srcOrd="0" destOrd="2" presId="urn:microsoft.com/office/officeart/2005/8/layout/default"/>
    <dgm:cxn modelId="{6CA4F6E8-5011-40DF-B75B-FC954511BCA2}" srcId="{7F357C41-952E-48AC-8C8A-25D1A18650D6}" destId="{B0DE21C5-6255-4FC7-AB1A-99276EB85C73}" srcOrd="1" destOrd="0" parTransId="{9002C9B2-9893-425C-A4CA-F111551183D5}" sibTransId="{B07FC394-A755-4587-A98C-07BE428A68DA}"/>
    <dgm:cxn modelId="{14DDA0ED-1134-419B-A7FB-40CF27A33FD7}" srcId="{9E58971D-C5C9-444E-86AE-05EB96D9E66A}" destId="{05868D01-2C19-483F-80A3-6EF4A0D964AA}" srcOrd="1" destOrd="0" parTransId="{58F5E3AA-9E75-4195-971F-D9C91C5CBD6C}" sibTransId="{73122900-E9D2-439A-A90A-4FE851F30F0B}"/>
    <dgm:cxn modelId="{EE6161F1-CC96-4452-B895-E58E1D5F2598}" type="presOf" srcId="{7003F7EB-59E8-480F-ADF3-79D7506477AC}" destId="{68A72D0E-A9FA-417F-B812-C657D0409440}" srcOrd="0" destOrd="0" presId="urn:microsoft.com/office/officeart/2005/8/layout/default"/>
    <dgm:cxn modelId="{67402DF5-455A-43D5-A4A9-69A9B1DC9053}" type="presOf" srcId="{9E58971D-C5C9-444E-86AE-05EB96D9E66A}" destId="{7055B180-929E-41AE-868F-5EEFBCDB5EC1}" srcOrd="0" destOrd="0" presId="urn:microsoft.com/office/officeart/2005/8/layout/default"/>
    <dgm:cxn modelId="{F6DB11F8-1062-462A-AA50-75953061ECE0}" srcId="{B0DE21C5-6255-4FC7-AB1A-99276EB85C73}" destId="{310B6A6A-04C3-4101-B61F-FC155BB1B7EA}" srcOrd="0" destOrd="0" parTransId="{2CFAE586-65CA-4BF7-B3BE-56FBF5F67C7F}" sibTransId="{AA6F686C-5D26-434D-B96C-1F195307E72E}"/>
    <dgm:cxn modelId="{B2A39EF9-B9E5-4C84-8490-9A42971A30C9}" type="presOf" srcId="{310B6A6A-04C3-4101-B61F-FC155BB1B7EA}" destId="{A8744DDC-D987-4D80-9ECB-694908E7158E}" srcOrd="0" destOrd="1" presId="urn:microsoft.com/office/officeart/2005/8/layout/default"/>
    <dgm:cxn modelId="{ACDC14DB-B6D6-45C2-AD36-14D5BE21BBE3}" type="presParOf" srcId="{C5AD48E5-3CC8-417A-80CA-5EAB1FCAD552}" destId="{7055B180-929E-41AE-868F-5EEFBCDB5EC1}" srcOrd="0" destOrd="0" presId="urn:microsoft.com/office/officeart/2005/8/layout/default"/>
    <dgm:cxn modelId="{2F06AAC2-0B0A-4AB4-BEC7-D25A68A7984E}" type="presParOf" srcId="{C5AD48E5-3CC8-417A-80CA-5EAB1FCAD552}" destId="{6FE402E4-F3C5-4BD9-93F6-7376DA909874}" srcOrd="1" destOrd="0" presId="urn:microsoft.com/office/officeart/2005/8/layout/default"/>
    <dgm:cxn modelId="{9766C43A-C2B8-43B0-9836-9A25319B8B89}" type="presParOf" srcId="{C5AD48E5-3CC8-417A-80CA-5EAB1FCAD552}" destId="{A8744DDC-D987-4D80-9ECB-694908E7158E}" srcOrd="2" destOrd="0" presId="urn:microsoft.com/office/officeart/2005/8/layout/default"/>
    <dgm:cxn modelId="{4372BB5F-F201-4827-9061-9478E4B46271}" type="presParOf" srcId="{C5AD48E5-3CC8-417A-80CA-5EAB1FCAD552}" destId="{85FB8C41-4CDC-474C-8C00-EB69E37354DE}" srcOrd="3" destOrd="0" presId="urn:microsoft.com/office/officeart/2005/8/layout/default"/>
    <dgm:cxn modelId="{CE491970-A665-4A60-931C-BF5055FBC55E}" type="presParOf" srcId="{C5AD48E5-3CC8-417A-80CA-5EAB1FCAD552}" destId="{DD8F23B4-2D97-448A-BE74-3EDBC65A0ED2}" srcOrd="4" destOrd="0" presId="urn:microsoft.com/office/officeart/2005/8/layout/default"/>
    <dgm:cxn modelId="{35052FEC-2AF3-4D8B-8DEA-033800676525}" type="presParOf" srcId="{C5AD48E5-3CC8-417A-80CA-5EAB1FCAD552}" destId="{090252FF-B3CB-46AB-8203-43FB990C051B}" srcOrd="5" destOrd="0" presId="urn:microsoft.com/office/officeart/2005/8/layout/default"/>
    <dgm:cxn modelId="{AAB16DAE-6AC9-4C82-829E-3C34065D78BE}" type="presParOf" srcId="{C5AD48E5-3CC8-417A-80CA-5EAB1FCAD552}" destId="{68A72D0E-A9FA-417F-B812-C657D0409440}"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Small Business Development Loan Fund</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Create Local Revolving Loan Fund Program</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Small businesses and start-ups are risky and banks struggle with financing these projects</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Community-based banks/lenders typically more willing to consider startup and small business needs</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None/>
          </a:pPr>
          <a:endParaRPr lang="en-US" dirty="0"/>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Usually higher levels of equity contribution required (20%)</a:t>
          </a:r>
        </a:p>
      </dgm:t>
    </dgm:pt>
    <dgm:pt modelId="{E3E1B096-70E2-4EE2-A6F2-B651A3B567C8}" type="parTrans" cxnId="{BD144CF8-70C5-45DA-AB58-85D763729855}">
      <dgm:prSet/>
      <dgm:spPr/>
      <dgm:t>
        <a:bodyPr/>
        <a:lstStyle/>
        <a:p>
          <a:endParaRPr lang="en-US"/>
        </a:p>
      </dgm:t>
    </dgm:pt>
    <dgm:pt modelId="{B881F451-CC2B-4521-ADA9-07E8A0469343}" type="sibTrans" cxnId="{BD144CF8-70C5-45DA-AB58-85D763729855}">
      <dgm:prSet/>
      <dgm:spPr/>
      <dgm:t>
        <a:bodyPr/>
        <a:lstStyle/>
        <a:p>
          <a:endParaRPr lang="en-US"/>
        </a:p>
      </dgm:t>
    </dgm:pt>
    <dgm:pt modelId="{86523C1B-47B3-4252-91B8-99A6156A3C50}">
      <dgm:prSet/>
      <dgm:spPr/>
      <dgm:t>
        <a:bodyPr/>
        <a:lstStyle/>
        <a:p>
          <a:pPr>
            <a:buFont typeface="Courier New" panose="02070309020205020404" pitchFamily="49" charset="0"/>
            <a:buChar char="o"/>
          </a:pPr>
          <a:r>
            <a:rPr lang="en-US" dirty="0"/>
            <a:t>Business owners face decision on investing “life savings” into operations</a:t>
          </a:r>
        </a:p>
      </dgm:t>
    </dgm:pt>
    <dgm:pt modelId="{2FC33711-62A9-4A91-A439-C4855DE992EA}" type="parTrans" cxnId="{F4026760-17B4-4E23-921F-F2040B91002C}">
      <dgm:prSet/>
      <dgm:spPr/>
      <dgm:t>
        <a:bodyPr/>
        <a:lstStyle/>
        <a:p>
          <a:endParaRPr lang="en-US"/>
        </a:p>
      </dgm:t>
    </dgm:pt>
    <dgm:pt modelId="{5DBA5BB5-A1C5-4AD2-B465-9FFFE8DDDC56}" type="sibTrans" cxnId="{F4026760-17B4-4E23-921F-F2040B91002C}">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80967B27-1361-4829-8B4D-5EC120F5CA83}" type="presOf" srcId="{E24DA5E3-0C8C-4815-AAB9-947660AA5EB9}" destId="{A900C577-951F-4ADF-927A-B21F3F072CA7}" srcOrd="0" destOrd="0" presId="urn:microsoft.com/office/officeart/2005/8/layout/hList1"/>
    <dgm:cxn modelId="{F4026760-17B4-4E23-921F-F2040B91002C}" srcId="{EAEB87B0-3C31-43F8-A962-B349AAD15515}" destId="{86523C1B-47B3-4252-91B8-99A6156A3C50}" srcOrd="4" destOrd="0" parTransId="{2FC33711-62A9-4A91-A439-C4855DE992EA}" sibTransId="{5DBA5BB5-A1C5-4AD2-B465-9FFFE8DDDC56}"/>
    <dgm:cxn modelId="{75E95C43-FE4A-4E41-A15A-B8A70765F40B}" type="presOf" srcId="{72922F5B-A55D-40ED-8C6C-C4241397673E}" destId="{4D2BE8F5-3B57-4A0E-93B9-73E7C8175D0A}" srcOrd="0" destOrd="3" presId="urn:microsoft.com/office/officeart/2005/8/layout/hList1"/>
    <dgm:cxn modelId="{975A4268-0038-4552-8DFD-C06FFE5D4FF9}" srcId="{EAEB87B0-3C31-43F8-A962-B349AAD15515}" destId="{2FC2F129-D615-42E4-8B85-12BE81E24F01}" srcOrd="2" destOrd="0" parTransId="{4898ABC3-9EC4-4290-BF4A-10869EE40590}" sibTransId="{E15F948B-BB07-420E-8F19-125F35F1CC18}"/>
    <dgm:cxn modelId="{1B21DD78-8A6D-4870-B7C2-F7D5600B4953}" srcId="{EAEB87B0-3C31-43F8-A962-B349AAD15515}" destId="{8C61425D-6903-4B6E-B481-82A5DFD13C53}" srcOrd="5" destOrd="0" parTransId="{96756669-FA97-49A8-AE62-B24DD4F83C9B}" sibTransId="{E9F18E19-6F8D-460F-B0C4-BC47820C959D}"/>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2"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1" destOrd="0" parTransId="{02F2B579-FDB6-421C-9079-D72D03B623C9}" sibTransId="{05B0F89B-1D5A-427A-BA65-E8C68CC2DD5E}"/>
    <dgm:cxn modelId="{015AB6C0-62F0-4301-B255-8C77DCD75B8C}" type="presOf" srcId="{86523C1B-47B3-4252-91B8-99A6156A3C50}" destId="{4D2BE8F5-3B57-4A0E-93B9-73E7C8175D0A}" srcOrd="0" destOrd="4" presId="urn:microsoft.com/office/officeart/2005/8/layout/hList1"/>
    <dgm:cxn modelId="{E37453E0-0E71-4F4C-B2BD-B91C41E9D031}" type="presOf" srcId="{8C61425D-6903-4B6E-B481-82A5DFD13C53}" destId="{4D2BE8F5-3B57-4A0E-93B9-73E7C8175D0A}" srcOrd="0" destOrd="5" presId="urn:microsoft.com/office/officeart/2005/8/layout/hList1"/>
    <dgm:cxn modelId="{BD144CF8-70C5-45DA-AB58-85D763729855}" srcId="{EAEB87B0-3C31-43F8-A962-B349AAD15515}" destId="{72922F5B-A55D-40ED-8C6C-C4241397673E}" srcOrd="3"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dgm:t>
        <a:bodyPr/>
        <a:lstStyle/>
        <a:p>
          <a:r>
            <a:rPr lang="en-US" dirty="0"/>
            <a:t>Assess COVID 19 Economic Impact</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dgm:t>
        <a:bodyPr/>
        <a:lstStyle/>
        <a:p>
          <a:r>
            <a:rPr lang="en-US" b="0" i="0" dirty="0"/>
            <a:t>US restaurants report in March laying off 3 M workers &amp; losing sales of $25 B </a:t>
          </a:r>
          <a:endParaRPr lang="en-US" dirty="0"/>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17A19696-4681-44B0-93C7-AE83AA983139}">
      <dgm:prSet phldrT="[Text]"/>
      <dgm:spPr/>
      <dgm:t>
        <a:bodyPr/>
        <a:lstStyle/>
        <a:p>
          <a:r>
            <a:rPr lang="en-US" b="0" i="0" dirty="0"/>
            <a:t>Federal Reserve found manufacturing output decreased 6.3% from the prior month</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ABE26029-461B-4A78-BFF0-36B91DDE3665}">
      <dgm:prSet phldrT="[Text]"/>
      <dgm:spPr/>
      <dgm:t>
        <a:bodyPr/>
        <a:lstStyle/>
        <a:p>
          <a:pPr>
            <a:buFont typeface="Arial" panose="020B0604020202020204" pitchFamily="34" charset="0"/>
            <a:buChar char="•"/>
          </a:pPr>
          <a:r>
            <a:rPr lang="en-US" b="0" i="0" dirty="0"/>
            <a:t>St. Louis Federal Reserve estimates COVID 19</a:t>
          </a:r>
          <a:endParaRPr lang="en-US" dirty="0"/>
        </a:p>
      </dgm:t>
    </dgm:pt>
    <dgm:pt modelId="{D27CFA23-4F0C-4C31-A1AE-68D820666968}" type="parTrans" cxnId="{7CA28929-D10C-415F-9BC4-4EC3684924F2}">
      <dgm:prSet/>
      <dgm:spPr/>
      <dgm:t>
        <a:bodyPr/>
        <a:lstStyle/>
        <a:p>
          <a:endParaRPr lang="en-US"/>
        </a:p>
      </dgm:t>
    </dgm:pt>
    <dgm:pt modelId="{B4ADEF7D-6BC1-4BE0-98AB-AF1F9823977A}" type="sibTrans" cxnId="{7CA28929-D10C-415F-9BC4-4EC3684924F2}">
      <dgm:prSet/>
      <dgm:spPr/>
      <dgm:t>
        <a:bodyPr/>
        <a:lstStyle/>
        <a:p>
          <a:endParaRPr lang="en-US"/>
        </a:p>
      </dgm:t>
    </dgm:pt>
    <dgm:pt modelId="{225E99AB-9CA4-40EF-8B3A-E17368A660B6}">
      <dgm:prSet phldrT="[Text]"/>
      <dgm:spPr/>
      <dgm:t>
        <a:bodyPr/>
        <a:lstStyle/>
        <a:p>
          <a:pPr>
            <a:buFont typeface="Arial" panose="020B0604020202020204" pitchFamily="34" charset="0"/>
            <a:buChar char="•"/>
          </a:pPr>
          <a:r>
            <a:rPr lang="en-US" b="0" i="0" dirty="0"/>
            <a:t>Increase the unemployment rate past 32%</a:t>
          </a:r>
          <a:endParaRPr lang="en-US" dirty="0"/>
        </a:p>
      </dgm:t>
    </dgm:pt>
    <dgm:pt modelId="{C858519A-01C9-49CF-B5F2-56B48F44032B}" type="parTrans" cxnId="{81B5FC29-D94E-420E-ACC9-F30B966DA4EE}">
      <dgm:prSet/>
      <dgm:spPr/>
      <dgm:t>
        <a:bodyPr/>
        <a:lstStyle/>
        <a:p>
          <a:endParaRPr lang="en-US"/>
        </a:p>
      </dgm:t>
    </dgm:pt>
    <dgm:pt modelId="{184BAD34-4A6C-4CA4-BB38-46950E5C2D6D}" type="sibTrans" cxnId="{81B5FC29-D94E-420E-ACC9-F30B966DA4EE}">
      <dgm:prSet/>
      <dgm:spPr/>
      <dgm:t>
        <a:bodyPr/>
        <a:lstStyle/>
        <a:p>
          <a:endParaRPr lang="en-US"/>
        </a:p>
      </dgm:t>
    </dgm:pt>
    <dgm:pt modelId="{C9252FF3-06BA-4546-A624-9B40043227ED}">
      <dgm:prSet phldrT="[Text]"/>
      <dgm:spPr/>
      <dgm:t>
        <a:bodyPr/>
        <a:lstStyle/>
        <a:p>
          <a:pPr>
            <a:buFont typeface="Arial" panose="020B0604020202020204" pitchFamily="34" charset="0"/>
            <a:buChar char="•"/>
          </a:pPr>
          <a:r>
            <a:rPr lang="en-US" dirty="0"/>
            <a:t>IMF predicts US GDP will shrink 5.9% in 2020</a:t>
          </a:r>
        </a:p>
      </dgm:t>
    </dgm:pt>
    <dgm:pt modelId="{B3E31C00-ED74-4953-B2CF-7DA0224B63BB}" type="parTrans" cxnId="{4D59DEDC-8255-4A79-84EF-7C7163850252}">
      <dgm:prSet/>
      <dgm:spPr/>
      <dgm:t>
        <a:bodyPr/>
        <a:lstStyle/>
        <a:p>
          <a:endParaRPr lang="en-US"/>
        </a:p>
      </dgm:t>
    </dgm:pt>
    <dgm:pt modelId="{03CD719A-EF2C-4B9D-B580-B1939A42BD76}" type="sibTrans" cxnId="{4D59DEDC-8255-4A79-84EF-7C7163850252}">
      <dgm:prSet/>
      <dgm:spPr/>
      <dgm:t>
        <a:bodyPr/>
        <a:lstStyle/>
        <a:p>
          <a:endParaRPr lang="en-US"/>
        </a:p>
      </dgm:t>
    </dgm:pt>
    <dgm:pt modelId="{7B134E26-F470-4729-AC86-BC1B199733D1}">
      <dgm:prSet phldrT="[Text]"/>
      <dgm:spPr/>
      <dgm:t>
        <a:bodyPr/>
        <a:lstStyle/>
        <a:p>
          <a:pPr>
            <a:buFont typeface="Arial" panose="020B0604020202020204" pitchFamily="34" charset="0"/>
            <a:buChar char="•"/>
          </a:pPr>
          <a:r>
            <a:rPr lang="en-US" dirty="0"/>
            <a:t>Retail sales plunged 8.7% in March</a:t>
          </a:r>
        </a:p>
      </dgm:t>
    </dgm:pt>
    <dgm:pt modelId="{8B25602C-17B5-4A75-B3FF-7EE2A2A37F1F}" type="parTrans" cxnId="{E6E97E36-94AD-4970-9EFD-C8B59CEDAF4D}">
      <dgm:prSet/>
      <dgm:spPr/>
      <dgm:t>
        <a:bodyPr/>
        <a:lstStyle/>
        <a:p>
          <a:endParaRPr lang="en-US"/>
        </a:p>
      </dgm:t>
    </dgm:pt>
    <dgm:pt modelId="{55FA157F-7C0A-4043-B0DD-DE95CF96C177}" type="sibTrans" cxnId="{E6E97E36-94AD-4970-9EFD-C8B59CEDAF4D}">
      <dgm:prSet/>
      <dgm:spPr/>
      <dgm:t>
        <a:bodyPr/>
        <a:lstStyle/>
        <a:p>
          <a:endParaRPr lang="en-US"/>
        </a:p>
      </dgm:t>
    </dgm:pt>
    <dgm:pt modelId="{24250C88-AEB0-42DF-BEE5-728878061F90}">
      <dgm:prSet phldrT="[Text]"/>
      <dgm:spPr/>
      <dgm:t>
        <a:bodyPr/>
        <a:lstStyle/>
        <a:p>
          <a:r>
            <a:rPr lang="en-US" b="0" i="0" dirty="0"/>
            <a:t>Car sales dropped 25.6 %</a:t>
          </a:r>
          <a:endParaRPr lang="en-US" dirty="0"/>
        </a:p>
      </dgm:t>
    </dgm:pt>
    <dgm:pt modelId="{8142A716-C9BA-4520-9921-C9BCC2F034E1}" type="parTrans" cxnId="{82A110A8-112B-40C1-B6CA-DDB71950D59F}">
      <dgm:prSet/>
      <dgm:spPr/>
      <dgm:t>
        <a:bodyPr/>
        <a:lstStyle/>
        <a:p>
          <a:endParaRPr lang="en-US"/>
        </a:p>
      </dgm:t>
    </dgm:pt>
    <dgm:pt modelId="{0E3E8A09-ED90-406C-B9E8-E908C2D284C0}" type="sibTrans" cxnId="{82A110A8-112B-40C1-B6CA-DDB71950D59F}">
      <dgm:prSet/>
      <dgm:spPr/>
      <dgm:t>
        <a:bodyPr/>
        <a:lstStyle/>
        <a:p>
          <a:endParaRPr lang="en-US"/>
        </a:p>
      </dgm:t>
    </dgm:pt>
    <dgm:pt modelId="{9ED603CD-865C-4D63-939A-0474600B14F6}">
      <dgm:prSet phldrT="[Text]"/>
      <dgm:spPr/>
      <dgm:t>
        <a:bodyPr/>
        <a:lstStyle/>
        <a:p>
          <a:r>
            <a:rPr lang="en-US" b="0" i="0" dirty="0"/>
            <a:t>Clothing sales fell 50.5 %</a:t>
          </a:r>
          <a:endParaRPr lang="en-US" dirty="0"/>
        </a:p>
      </dgm:t>
    </dgm:pt>
    <dgm:pt modelId="{F2F4F466-C6F2-4F49-B985-24AB907B2ABA}" type="parTrans" cxnId="{E1B0FFC1-51FB-461F-992E-0E0F73F0C1A1}">
      <dgm:prSet/>
      <dgm:spPr/>
      <dgm:t>
        <a:bodyPr/>
        <a:lstStyle/>
        <a:p>
          <a:endParaRPr lang="en-US"/>
        </a:p>
      </dgm:t>
    </dgm:pt>
    <dgm:pt modelId="{FF12125C-32A4-40CA-BB36-DEE0726FD6C0}" type="sibTrans" cxnId="{E1B0FFC1-51FB-461F-992E-0E0F73F0C1A1}">
      <dgm:prSet/>
      <dgm:spPr/>
      <dgm:t>
        <a:bodyPr/>
        <a:lstStyle/>
        <a:p>
          <a:endParaRPr lang="en-US"/>
        </a:p>
      </dgm:t>
    </dgm:pt>
    <dgm:pt modelId="{41013BD6-371D-4394-9E50-24452378BE33}">
      <dgm:prSet phldrT="[Text]"/>
      <dgm:spPr/>
      <dgm:t>
        <a:bodyPr/>
        <a:lstStyle/>
        <a:p>
          <a:r>
            <a:rPr lang="en-US" b="0" i="0" dirty="0"/>
            <a:t>Grocery sales increased 26% </a:t>
          </a:r>
          <a:endParaRPr lang="en-US" dirty="0"/>
        </a:p>
      </dgm:t>
    </dgm:pt>
    <dgm:pt modelId="{2DB7E609-1FF4-464B-B2F0-C4A059A0B96E}" type="parTrans" cxnId="{3E92AC12-ED1A-4E19-9B85-BAD11EECF088}">
      <dgm:prSet/>
      <dgm:spPr/>
      <dgm:t>
        <a:bodyPr/>
        <a:lstStyle/>
        <a:p>
          <a:endParaRPr lang="en-US"/>
        </a:p>
      </dgm:t>
    </dgm:pt>
    <dgm:pt modelId="{B82CD671-A66F-41FC-BF93-1B9A1E767B87}" type="sibTrans" cxnId="{3E92AC12-ED1A-4E19-9B85-BAD11EECF088}">
      <dgm:prSet/>
      <dgm:spPr/>
      <dgm:t>
        <a:bodyPr/>
        <a:lstStyle/>
        <a:p>
          <a:endParaRPr lang="en-US"/>
        </a:p>
      </dgm:t>
    </dgm:pt>
    <dgm:pt modelId="{8D9931FE-F070-4333-AAB8-C7AF049DF24F}">
      <dgm:prSet phldrT="[Text]"/>
      <dgm:spPr/>
      <dgm:t>
        <a:bodyPr/>
        <a:lstStyle/>
        <a:p>
          <a:r>
            <a:rPr lang="en-US" dirty="0"/>
            <a:t>Non-store retail increased 3.1%</a:t>
          </a:r>
        </a:p>
      </dgm:t>
    </dgm:pt>
    <dgm:pt modelId="{7635C854-9F99-41E9-AB3B-6B671A1E8B83}" type="parTrans" cxnId="{65F28270-802A-41B2-95AD-185AFA3041EA}">
      <dgm:prSet/>
      <dgm:spPr/>
      <dgm:t>
        <a:bodyPr/>
        <a:lstStyle/>
        <a:p>
          <a:endParaRPr lang="en-US"/>
        </a:p>
      </dgm:t>
    </dgm:pt>
    <dgm:pt modelId="{70464E04-1C8E-4C60-92D9-1843ED2B233C}" type="sibTrans" cxnId="{65F28270-802A-41B2-95AD-185AFA3041EA}">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A88C5E07-32A4-4286-93B7-88BF522F3603}" type="presOf" srcId="{C9252FF3-06BA-4546-A624-9B40043227ED}" destId="{45D50A1D-B577-4588-BF7C-CADE52BEC1FB}" srcOrd="0" destOrd="4" presId="urn:microsoft.com/office/officeart/2005/8/layout/hList1"/>
    <dgm:cxn modelId="{3E92AC12-ED1A-4E19-9B85-BAD11EECF088}" srcId="{7B134E26-F470-4729-AC86-BC1B199733D1}" destId="{41013BD6-371D-4394-9E50-24452378BE33}" srcOrd="2" destOrd="0" parTransId="{2DB7E609-1FF4-464B-B2F0-C4A059A0B96E}" sibTransId="{B82CD671-A66F-41FC-BF93-1B9A1E767B87}"/>
    <dgm:cxn modelId="{17BC1B14-C0A1-4442-8AD2-BD4F7607151F}" srcId="{6F7D2EEA-DC79-4BBA-8178-5F0BAB50C99C}" destId="{1F834A15-39E5-415A-AC9E-247C28A1FABD}" srcOrd="1" destOrd="0" parTransId="{B1453851-3FF2-4DBD-8641-4C70319CB7EE}" sibTransId="{8B865C26-6FC4-43EB-9A1D-97330550D0CE}"/>
    <dgm:cxn modelId="{7F6B9414-0F6C-42F2-A18C-ECD570AF4D8A}" type="presOf" srcId="{8D9931FE-F070-4333-AAB8-C7AF049DF24F}" destId="{45D50A1D-B577-4588-BF7C-CADE52BEC1FB}" srcOrd="0" destOrd="9" presId="urn:microsoft.com/office/officeart/2005/8/layout/hList1"/>
    <dgm:cxn modelId="{7C0EEA17-036F-4683-AEFC-AF0D09D82451}" type="presOf" srcId="{24250C88-AEB0-42DF-BEE5-728878061F90}" destId="{45D50A1D-B577-4588-BF7C-CADE52BEC1FB}" srcOrd="0" destOrd="6" presId="urn:microsoft.com/office/officeart/2005/8/layout/hList1"/>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7CA28929-D10C-415F-9BC4-4EC3684924F2}" srcId="{6F7D2EEA-DC79-4BBA-8178-5F0BAB50C99C}" destId="{ABE26029-461B-4A78-BFF0-36B91DDE3665}" srcOrd="2" destOrd="0" parTransId="{D27CFA23-4F0C-4C31-A1AE-68D820666968}" sibTransId="{B4ADEF7D-6BC1-4BE0-98AB-AF1F9823977A}"/>
    <dgm:cxn modelId="{81B5FC29-D94E-420E-ACC9-F30B966DA4EE}" srcId="{ABE26029-461B-4A78-BFF0-36B91DDE3665}" destId="{225E99AB-9CA4-40EF-8B3A-E17368A660B6}" srcOrd="0" destOrd="0" parTransId="{C858519A-01C9-49CF-B5F2-56B48F44032B}" sibTransId="{184BAD34-4A6C-4CA4-BB38-46950E5C2D6D}"/>
    <dgm:cxn modelId="{E6E97E36-94AD-4970-9EFD-C8B59CEDAF4D}" srcId="{6F7D2EEA-DC79-4BBA-8178-5F0BAB50C99C}" destId="{7B134E26-F470-4729-AC86-BC1B199733D1}" srcOrd="4" destOrd="0" parTransId="{8B25602C-17B5-4A75-B3FF-7EE2A2A37F1F}" sibTransId="{55FA157F-7C0A-4043-B0DD-DE95CF96C177}"/>
    <dgm:cxn modelId="{62A73B60-CEAF-4BB9-BA90-A31E33ECE92F}" srcId="{6F7D2EEA-DC79-4BBA-8178-5F0BAB50C99C}" destId="{7D86F8E8-584A-414B-B9F1-362FAB188061}" srcOrd="5" destOrd="0" parTransId="{CCD5F9F0-5754-4DB8-A2A4-759940650F1D}" sibTransId="{6A0A11C2-3545-416B-A5D7-A40BDDF47AB3}"/>
    <dgm:cxn modelId="{A333C960-E282-43CD-B5EE-4E2E2B8F519C}" type="presOf" srcId="{7B134E26-F470-4729-AC86-BC1B199733D1}" destId="{45D50A1D-B577-4588-BF7C-CADE52BEC1FB}" srcOrd="0" destOrd="5" presId="urn:microsoft.com/office/officeart/2005/8/layout/hList1"/>
    <dgm:cxn modelId="{4B0C9947-D461-41F7-92AA-DE8548DD6129}" type="presOf" srcId="{225E99AB-9CA4-40EF-8B3A-E17368A660B6}" destId="{45D50A1D-B577-4588-BF7C-CADE52BEC1FB}" srcOrd="0" destOrd="3" presId="urn:microsoft.com/office/officeart/2005/8/layout/hList1"/>
    <dgm:cxn modelId="{65F28270-802A-41B2-95AD-185AFA3041EA}" srcId="{7B134E26-F470-4729-AC86-BC1B199733D1}" destId="{8D9931FE-F070-4333-AAB8-C7AF049DF24F}" srcOrd="3" destOrd="0" parTransId="{7635C854-9F99-41E9-AB3B-6B671A1E8B83}" sibTransId="{70464E04-1C8E-4C60-92D9-1843ED2B233C}"/>
    <dgm:cxn modelId="{E5B01B73-5A84-4196-A82E-E96A8DD55591}" type="presOf" srcId="{7D86F8E8-584A-414B-B9F1-362FAB188061}" destId="{45D50A1D-B577-4588-BF7C-CADE52BEC1FB}" srcOrd="0" destOrd="10" presId="urn:microsoft.com/office/officeart/2005/8/layout/hList1"/>
    <dgm:cxn modelId="{338A4B7D-2D33-4EA3-9BF8-C14619A11876}" type="presOf" srcId="{41013BD6-371D-4394-9E50-24452378BE33}" destId="{45D50A1D-B577-4588-BF7C-CADE52BEC1FB}" srcOrd="0" destOrd="8"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E740E398-BDC3-4189-B5C2-A7A29FCF1795}" type="presOf" srcId="{9ED603CD-865C-4D63-939A-0474600B14F6}" destId="{45D50A1D-B577-4588-BF7C-CADE52BEC1FB}" srcOrd="0" destOrd="7" presId="urn:microsoft.com/office/officeart/2005/8/layout/hList1"/>
    <dgm:cxn modelId="{82A110A8-112B-40C1-B6CA-DDB71950D59F}" srcId="{7B134E26-F470-4729-AC86-BC1B199733D1}" destId="{24250C88-AEB0-42DF-BEE5-728878061F90}" srcOrd="0" destOrd="0" parTransId="{8142A716-C9BA-4520-9921-C9BCC2F034E1}" sibTransId="{0E3E8A09-ED90-406C-B9E8-E908C2D284C0}"/>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E1B0FFC1-51FB-461F-992E-0E0F73F0C1A1}" srcId="{7B134E26-F470-4729-AC86-BC1B199733D1}" destId="{9ED603CD-865C-4D63-939A-0474600B14F6}" srcOrd="1" destOrd="0" parTransId="{F2F4F466-C6F2-4F49-B985-24AB907B2ABA}" sibTransId="{FF12125C-32A4-40CA-BB36-DEE0726FD6C0}"/>
    <dgm:cxn modelId="{4D59DEDC-8255-4A79-84EF-7C7163850252}" srcId="{6F7D2EEA-DC79-4BBA-8178-5F0BAB50C99C}" destId="{C9252FF3-06BA-4546-A624-9B40043227ED}" srcOrd="3" destOrd="0" parTransId="{B3E31C00-ED74-4953-B2CF-7DA0224B63BB}" sibTransId="{03CD719A-EF2C-4B9D-B580-B1939A42BD76}"/>
    <dgm:cxn modelId="{927B02E4-57A9-4BCF-9ABC-7EAD74EE2092}" srcId="{BCBC93E2-D390-4915-B7B9-6D42915DD847}" destId="{6F7D2EEA-DC79-4BBA-8178-5F0BAB50C99C}" srcOrd="0" destOrd="0" parTransId="{3669727E-CAA7-41D9-A8CB-FD696995B23F}" sibTransId="{42B3F162-7214-4C3C-A20D-CCA67DB87189}"/>
    <dgm:cxn modelId="{830FA2EC-FEA6-4C08-89D8-BAF7B260BDD9}" type="presOf" srcId="{ABE26029-461B-4A78-BFF0-36B91DDE3665}" destId="{45D50A1D-B577-4588-BF7C-CADE52BEC1FB}" srcOrd="0" destOrd="2"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Small Business Development Loan Fund</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Create Local Revolving Loan Fund Program</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Working capital is always hardest for bank to finance – nothing to attach money to</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Access to “gap financing” that helps business over the funding hurdle</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None/>
          </a:pPr>
          <a:endParaRPr lang="en-US" dirty="0"/>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Gap financing takes subordinated position to primary lender and decreases primary lenders risk in project</a:t>
          </a:r>
        </a:p>
      </dgm:t>
    </dgm:pt>
    <dgm:pt modelId="{E3E1B096-70E2-4EE2-A6F2-B651A3B567C8}" type="parTrans" cxnId="{BD144CF8-70C5-45DA-AB58-85D763729855}">
      <dgm:prSet/>
      <dgm:spPr/>
      <dgm:t>
        <a:bodyPr/>
        <a:lstStyle/>
        <a:p>
          <a:endParaRPr lang="en-US"/>
        </a:p>
      </dgm:t>
    </dgm:pt>
    <dgm:pt modelId="{B881F451-CC2B-4521-ADA9-07E8A0469343}" type="sibTrans" cxnId="{BD144CF8-70C5-45DA-AB58-85D763729855}">
      <dgm:prSet/>
      <dgm:spPr/>
      <dgm:t>
        <a:bodyPr/>
        <a:lstStyle/>
        <a:p>
          <a:endParaRPr lang="en-US"/>
        </a:p>
      </dgm:t>
    </dgm:pt>
    <dgm:pt modelId="{86523C1B-47B3-4252-91B8-99A6156A3C50}">
      <dgm:prSet/>
      <dgm:spPr/>
      <dgm:t>
        <a:bodyPr/>
        <a:lstStyle/>
        <a:p>
          <a:pPr>
            <a:buFont typeface="Courier New" panose="02070309020205020404" pitchFamily="49" charset="0"/>
            <a:buNone/>
          </a:pPr>
          <a:endParaRPr lang="en-US" dirty="0"/>
        </a:p>
      </dgm:t>
    </dgm:pt>
    <dgm:pt modelId="{2FC33711-62A9-4A91-A439-C4855DE992EA}" type="parTrans" cxnId="{F4026760-17B4-4E23-921F-F2040B91002C}">
      <dgm:prSet/>
      <dgm:spPr/>
      <dgm:t>
        <a:bodyPr/>
        <a:lstStyle/>
        <a:p>
          <a:endParaRPr lang="en-US"/>
        </a:p>
      </dgm:t>
    </dgm:pt>
    <dgm:pt modelId="{5DBA5BB5-A1C5-4AD2-B465-9FFFE8DDDC56}" type="sibTrans" cxnId="{F4026760-17B4-4E23-921F-F2040B91002C}">
      <dgm:prSet/>
      <dgm:spPr/>
      <dgm:t>
        <a:bodyPr/>
        <a:lstStyle/>
        <a:p>
          <a:endParaRPr lang="en-US"/>
        </a:p>
      </dgm:t>
    </dgm:pt>
    <dgm:pt modelId="{EB83A4D8-1B52-4729-B174-0440ECE43A76}">
      <dgm:prSet/>
      <dgm:spPr/>
      <dgm:t>
        <a:bodyPr/>
        <a:lstStyle/>
        <a:p>
          <a:pPr>
            <a:buFont typeface="Courier New" panose="02070309020205020404" pitchFamily="49" charset="0"/>
            <a:buChar char="o"/>
          </a:pPr>
          <a:r>
            <a:rPr lang="en-US" dirty="0"/>
            <a:t>Liquidity of small businesses is critical but hard to maintain (inventory, payroll, etc.)</a:t>
          </a:r>
        </a:p>
      </dgm:t>
    </dgm:pt>
    <dgm:pt modelId="{9CD49275-EA10-429E-92AC-4BFF7ACA6171}" type="parTrans" cxnId="{941E78E4-C411-4F23-BD51-B2FC62F7C25F}">
      <dgm:prSet/>
      <dgm:spPr/>
      <dgm:t>
        <a:bodyPr/>
        <a:lstStyle/>
        <a:p>
          <a:endParaRPr lang="en-US"/>
        </a:p>
      </dgm:t>
    </dgm:pt>
    <dgm:pt modelId="{B683171B-BCC8-4D85-A325-DEC501F75974}" type="sibTrans" cxnId="{941E78E4-C411-4F23-BD51-B2FC62F7C25F}">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80967B27-1361-4829-8B4D-5EC120F5CA83}" type="presOf" srcId="{E24DA5E3-0C8C-4815-AAB9-947660AA5EB9}" destId="{A900C577-951F-4ADF-927A-B21F3F072CA7}" srcOrd="0" destOrd="0" presId="urn:microsoft.com/office/officeart/2005/8/layout/hList1"/>
    <dgm:cxn modelId="{F4026760-17B4-4E23-921F-F2040B91002C}" srcId="{EAEB87B0-3C31-43F8-A962-B349AAD15515}" destId="{86523C1B-47B3-4252-91B8-99A6156A3C50}" srcOrd="5" destOrd="0" parTransId="{2FC33711-62A9-4A91-A439-C4855DE992EA}" sibTransId="{5DBA5BB5-A1C5-4AD2-B465-9FFFE8DDDC56}"/>
    <dgm:cxn modelId="{75E95C43-FE4A-4E41-A15A-B8A70765F40B}" type="presOf" srcId="{72922F5B-A55D-40ED-8C6C-C4241397673E}" destId="{4D2BE8F5-3B57-4A0E-93B9-73E7C8175D0A}" srcOrd="0" destOrd="4" presId="urn:microsoft.com/office/officeart/2005/8/layout/hList1"/>
    <dgm:cxn modelId="{975A4268-0038-4552-8DFD-C06FFE5D4FF9}" srcId="{EAEB87B0-3C31-43F8-A962-B349AAD15515}" destId="{2FC2F129-D615-42E4-8B85-12BE81E24F01}" srcOrd="3" destOrd="0" parTransId="{4898ABC3-9EC4-4290-BF4A-10869EE40590}" sibTransId="{E15F948B-BB07-420E-8F19-125F35F1CC18}"/>
    <dgm:cxn modelId="{1B21DD78-8A6D-4870-B7C2-F7D5600B4953}" srcId="{EAEB87B0-3C31-43F8-A962-B349AAD15515}" destId="{8C61425D-6903-4B6E-B481-82A5DFD13C53}" srcOrd="6" destOrd="0" parTransId="{96756669-FA97-49A8-AE62-B24DD4F83C9B}" sibTransId="{E9F18E19-6F8D-460F-B0C4-BC47820C959D}"/>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2" presId="urn:microsoft.com/office/officeart/2005/8/layout/hList1"/>
    <dgm:cxn modelId="{2BB393AB-D7B3-42D9-9A54-6EDEBD6FC518}" type="presOf" srcId="{EB83A4D8-1B52-4729-B174-0440ECE43A76}"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3"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2" destOrd="0" parTransId="{02F2B579-FDB6-421C-9079-D72D03B623C9}" sibTransId="{05B0F89B-1D5A-427A-BA65-E8C68CC2DD5E}"/>
    <dgm:cxn modelId="{015AB6C0-62F0-4301-B255-8C77DCD75B8C}" type="presOf" srcId="{86523C1B-47B3-4252-91B8-99A6156A3C50}" destId="{4D2BE8F5-3B57-4A0E-93B9-73E7C8175D0A}" srcOrd="0" destOrd="5" presId="urn:microsoft.com/office/officeart/2005/8/layout/hList1"/>
    <dgm:cxn modelId="{E37453E0-0E71-4F4C-B2BD-B91C41E9D031}" type="presOf" srcId="{8C61425D-6903-4B6E-B481-82A5DFD13C53}" destId="{4D2BE8F5-3B57-4A0E-93B9-73E7C8175D0A}" srcOrd="0" destOrd="6" presId="urn:microsoft.com/office/officeart/2005/8/layout/hList1"/>
    <dgm:cxn modelId="{941E78E4-C411-4F23-BD51-B2FC62F7C25F}" srcId="{EAEB87B0-3C31-43F8-A962-B349AAD15515}" destId="{EB83A4D8-1B52-4729-B174-0440ECE43A76}" srcOrd="1" destOrd="0" parTransId="{9CD49275-EA10-429E-92AC-4BFF7ACA6171}" sibTransId="{B683171B-BCC8-4D85-A325-DEC501F75974}"/>
    <dgm:cxn modelId="{BD144CF8-70C5-45DA-AB58-85D763729855}" srcId="{EAEB87B0-3C31-43F8-A962-B349AAD15515}" destId="{72922F5B-A55D-40ED-8C6C-C4241397673E}" srcOrd="4"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Small Business Development Loan Fund</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Create Local Revolving Loan Fund Program</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8C61425D-6903-4B6E-B481-82A5DFD13C53}">
      <dgm:prSet/>
      <dgm:spPr/>
      <dgm:t>
        <a:bodyPr/>
        <a:lstStyle/>
        <a:p>
          <a:pPr>
            <a:buFont typeface="Courier New" panose="02070309020205020404" pitchFamily="49" charset="0"/>
            <a:buNone/>
          </a:pPr>
          <a:endParaRPr lang="en-US" dirty="0"/>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86523C1B-47B3-4252-91B8-99A6156A3C50}">
      <dgm:prSet/>
      <dgm:spPr/>
      <dgm:t>
        <a:bodyPr/>
        <a:lstStyle/>
        <a:p>
          <a:pPr>
            <a:buFont typeface="Courier New" panose="02070309020205020404" pitchFamily="49" charset="0"/>
            <a:buNone/>
          </a:pPr>
          <a:endParaRPr lang="en-US" dirty="0"/>
        </a:p>
      </dgm:t>
    </dgm:pt>
    <dgm:pt modelId="{2FC33711-62A9-4A91-A439-C4855DE992EA}" type="parTrans" cxnId="{F4026760-17B4-4E23-921F-F2040B91002C}">
      <dgm:prSet/>
      <dgm:spPr/>
      <dgm:t>
        <a:bodyPr/>
        <a:lstStyle/>
        <a:p>
          <a:endParaRPr lang="en-US"/>
        </a:p>
      </dgm:t>
    </dgm:pt>
    <dgm:pt modelId="{5DBA5BB5-A1C5-4AD2-B465-9FFFE8DDDC56}" type="sibTrans" cxnId="{F4026760-17B4-4E23-921F-F2040B91002C}">
      <dgm:prSet/>
      <dgm:spPr/>
      <dgm:t>
        <a:bodyPr/>
        <a:lstStyle/>
        <a:p>
          <a:endParaRPr lang="en-US"/>
        </a:p>
      </dgm:t>
    </dgm:pt>
    <dgm:pt modelId="{EB83A4D8-1B52-4729-B174-0440ECE43A76}">
      <dgm:prSet/>
      <dgm:spPr/>
      <dgm:t>
        <a:bodyPr/>
        <a:lstStyle/>
        <a:p>
          <a:pPr>
            <a:buFont typeface="Courier New" panose="02070309020205020404" pitchFamily="49" charset="0"/>
            <a:buChar char="o"/>
          </a:pPr>
          <a:r>
            <a:rPr lang="en-US"/>
            <a:t>Define Community Goals &amp; Objectives of local RLF</a:t>
          </a:r>
          <a:endParaRPr lang="en-US" dirty="0"/>
        </a:p>
      </dgm:t>
    </dgm:pt>
    <dgm:pt modelId="{9CD49275-EA10-429E-92AC-4BFF7ACA6171}" type="parTrans" cxnId="{941E78E4-C411-4F23-BD51-B2FC62F7C25F}">
      <dgm:prSet/>
      <dgm:spPr/>
      <dgm:t>
        <a:bodyPr/>
        <a:lstStyle/>
        <a:p>
          <a:endParaRPr lang="en-US"/>
        </a:p>
      </dgm:t>
    </dgm:pt>
    <dgm:pt modelId="{B683171B-BCC8-4D85-A325-DEC501F75974}" type="sibTrans" cxnId="{941E78E4-C411-4F23-BD51-B2FC62F7C25F}">
      <dgm:prSet/>
      <dgm:spPr/>
      <dgm:t>
        <a:bodyPr/>
        <a:lstStyle/>
        <a:p>
          <a:endParaRPr lang="en-US"/>
        </a:p>
      </dgm:t>
    </dgm:pt>
    <dgm:pt modelId="{DED0D956-5D26-4181-8AD8-5C7A50F0E08D}">
      <dgm:prSet/>
      <dgm:spPr/>
      <dgm:t>
        <a:bodyPr/>
        <a:lstStyle/>
        <a:p>
          <a:pPr>
            <a:buFont typeface="Courier New" panose="02070309020205020404" pitchFamily="49" charset="0"/>
            <a:buChar char="o"/>
          </a:pPr>
          <a:r>
            <a:rPr lang="en-US"/>
            <a:t>Downtown Mainstreet Projects, Industrial/Manufacturing, Entrepreneurship, etc.</a:t>
          </a:r>
          <a:endParaRPr lang="en-US" dirty="0"/>
        </a:p>
      </dgm:t>
    </dgm:pt>
    <dgm:pt modelId="{8CE9A60B-9D49-413E-A914-3A7521DD09C7}" type="parTrans" cxnId="{A62188B8-2018-48C0-A5DF-5C1344491E59}">
      <dgm:prSet/>
      <dgm:spPr/>
      <dgm:t>
        <a:bodyPr/>
        <a:lstStyle/>
        <a:p>
          <a:endParaRPr lang="en-US"/>
        </a:p>
      </dgm:t>
    </dgm:pt>
    <dgm:pt modelId="{D7D51BD9-A40D-433B-A2B6-4E6B4A0FC1F5}" type="sibTrans" cxnId="{A62188B8-2018-48C0-A5DF-5C1344491E59}">
      <dgm:prSet/>
      <dgm:spPr/>
      <dgm:t>
        <a:bodyPr/>
        <a:lstStyle/>
        <a:p>
          <a:endParaRPr lang="en-US"/>
        </a:p>
      </dgm:t>
    </dgm:pt>
    <dgm:pt modelId="{9A6101B8-CECC-4C94-A82B-1CE5FEE66BBF}">
      <dgm:prSet/>
      <dgm:spPr/>
      <dgm:t>
        <a:bodyPr/>
        <a:lstStyle/>
        <a:p>
          <a:pPr>
            <a:buFont typeface="Courier New" panose="02070309020205020404" pitchFamily="49" charset="0"/>
            <a:buChar char="o"/>
          </a:pPr>
          <a:r>
            <a:rPr lang="en-US"/>
            <a:t>For-profit, non-profit, community initiatives</a:t>
          </a:r>
          <a:endParaRPr lang="en-US" dirty="0"/>
        </a:p>
      </dgm:t>
    </dgm:pt>
    <dgm:pt modelId="{2243AE26-89EC-43E0-BAFD-6311218109EC}" type="parTrans" cxnId="{E73D6180-2C0B-4FD8-A7F7-6479B76DC919}">
      <dgm:prSet/>
      <dgm:spPr/>
      <dgm:t>
        <a:bodyPr/>
        <a:lstStyle/>
        <a:p>
          <a:endParaRPr lang="en-US"/>
        </a:p>
      </dgm:t>
    </dgm:pt>
    <dgm:pt modelId="{2BE5AE95-09DF-476F-8DDD-0BAF1F5EF2BD}" type="sibTrans" cxnId="{E73D6180-2C0B-4FD8-A7F7-6479B76DC919}">
      <dgm:prSet/>
      <dgm:spPr/>
      <dgm:t>
        <a:bodyPr/>
        <a:lstStyle/>
        <a:p>
          <a:endParaRPr lang="en-US"/>
        </a:p>
      </dgm:t>
    </dgm:pt>
    <dgm:pt modelId="{E3DDB4C1-1E82-4D60-9774-E2580277304B}">
      <dgm:prSet/>
      <dgm:spPr/>
      <dgm:t>
        <a:bodyPr/>
        <a:lstStyle/>
        <a:p>
          <a:pPr>
            <a:buFont typeface="Courier New" panose="02070309020205020404" pitchFamily="49" charset="0"/>
            <a:buChar char="o"/>
          </a:pPr>
          <a:r>
            <a:rPr lang="en-US"/>
            <a:t>Define how funds will be used – fixed assets, construction/rehabilitation activities, working capital</a:t>
          </a:r>
          <a:endParaRPr lang="en-US" dirty="0"/>
        </a:p>
      </dgm:t>
    </dgm:pt>
    <dgm:pt modelId="{5B697AAB-6661-4F78-95CA-57ED625CA5C8}" type="parTrans" cxnId="{A515045C-5321-4B17-AA97-76B068030794}">
      <dgm:prSet/>
      <dgm:spPr/>
      <dgm:t>
        <a:bodyPr/>
        <a:lstStyle/>
        <a:p>
          <a:endParaRPr lang="en-US"/>
        </a:p>
      </dgm:t>
    </dgm:pt>
    <dgm:pt modelId="{A0037BAA-DDC5-4A30-ABA4-38EA4538A3CF}" type="sibTrans" cxnId="{A515045C-5321-4B17-AA97-76B068030794}">
      <dgm:prSet/>
      <dgm:spPr/>
      <dgm:t>
        <a:bodyPr/>
        <a:lstStyle/>
        <a:p>
          <a:endParaRPr lang="en-US"/>
        </a:p>
      </dgm:t>
    </dgm:pt>
    <dgm:pt modelId="{992C77EC-A5AB-40DA-898D-0B12E9C4B259}">
      <dgm:prSet/>
      <dgm:spPr/>
      <dgm:t>
        <a:bodyPr/>
        <a:lstStyle/>
        <a:p>
          <a:pPr>
            <a:buFont typeface="Courier New" panose="02070309020205020404" pitchFamily="49" charset="0"/>
            <a:buChar char="o"/>
          </a:pPr>
          <a:r>
            <a:rPr lang="en-US" dirty="0"/>
            <a:t>Set parameters for loaning money – how much will be loaned out based on jobs created or retained; repayment terms; balloon payment options; what are not eligible uses of funds (refinancing existing debt)</a:t>
          </a:r>
        </a:p>
      </dgm:t>
    </dgm:pt>
    <dgm:pt modelId="{FC5E953C-A519-4958-AEF7-6AFAA9870B92}" type="parTrans" cxnId="{B6A74F39-07AB-4952-A4DA-DE4FF9D193C3}">
      <dgm:prSet/>
      <dgm:spPr/>
      <dgm:t>
        <a:bodyPr/>
        <a:lstStyle/>
        <a:p>
          <a:endParaRPr lang="en-US"/>
        </a:p>
      </dgm:t>
    </dgm:pt>
    <dgm:pt modelId="{5771D9C4-AAFA-4FBA-BCD0-A9611EEFD0DE}" type="sibTrans" cxnId="{B6A74F39-07AB-4952-A4DA-DE4FF9D193C3}">
      <dgm:prSet/>
      <dgm:spPr/>
      <dgm:t>
        <a:bodyPr/>
        <a:lstStyle/>
        <a:p>
          <a:endParaRPr lang="en-US"/>
        </a:p>
      </dgm:t>
    </dgm:pt>
    <dgm:pt modelId="{CE83D5C3-14CC-4A1B-B9C8-86AA4FFEBD1B}">
      <dgm:prSet/>
      <dgm:spPr/>
      <dgm:t>
        <a:bodyPr/>
        <a:lstStyle/>
        <a:p>
          <a:pPr>
            <a:buFont typeface="Courier New" panose="02070309020205020404" pitchFamily="49" charset="0"/>
            <a:buChar char="o"/>
          </a:pPr>
          <a:r>
            <a:rPr lang="en-US" dirty="0"/>
            <a:t>Seeding an RLF – local banks, community foundation, utility company</a:t>
          </a:r>
        </a:p>
      </dgm:t>
    </dgm:pt>
    <dgm:pt modelId="{6A794A99-329D-4CEA-BA64-E5A97D1CBEC1}" type="parTrans" cxnId="{4274E916-94BC-493F-B987-5B2E1334218F}">
      <dgm:prSet/>
      <dgm:spPr/>
      <dgm:t>
        <a:bodyPr/>
        <a:lstStyle/>
        <a:p>
          <a:endParaRPr lang="en-US"/>
        </a:p>
      </dgm:t>
    </dgm:pt>
    <dgm:pt modelId="{5A79ADCC-D7D0-4E64-8450-97A02A53C9B6}" type="sibTrans" cxnId="{4274E916-94BC-493F-B987-5B2E1334218F}">
      <dgm:prSet/>
      <dgm:spPr/>
      <dgm:t>
        <a:bodyPr/>
        <a:lstStyle/>
        <a:p>
          <a:endParaRPr lang="en-US"/>
        </a:p>
      </dgm:t>
    </dgm:pt>
    <dgm:pt modelId="{DCD1A322-214F-4D50-8C28-911824B99985}">
      <dgm:prSet/>
      <dgm:spPr/>
      <dgm:t>
        <a:bodyPr/>
        <a:lstStyle/>
        <a:p>
          <a:pPr>
            <a:buFont typeface="Courier New" panose="02070309020205020404" pitchFamily="49" charset="0"/>
            <a:buChar char="o"/>
          </a:pPr>
          <a:r>
            <a:rPr lang="en-US" dirty="0"/>
            <a:t>Determine where program will be housed and who will serve on loan committee</a:t>
          </a:r>
        </a:p>
      </dgm:t>
    </dgm:pt>
    <dgm:pt modelId="{BD395DF5-522C-4115-8E9A-F9CA7989553C}" type="parTrans" cxnId="{DD9C258A-4AF1-40DF-B9C1-AFCB0789ECC8}">
      <dgm:prSet/>
      <dgm:spPr/>
      <dgm:t>
        <a:bodyPr/>
        <a:lstStyle/>
        <a:p>
          <a:endParaRPr lang="en-US"/>
        </a:p>
      </dgm:t>
    </dgm:pt>
    <dgm:pt modelId="{DB84DAC8-2998-4FD8-9695-88366B1D7A89}" type="sibTrans" cxnId="{DD9C258A-4AF1-40DF-B9C1-AFCB0789ECC8}">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4274E916-94BC-493F-B987-5B2E1334218F}" srcId="{EAEB87B0-3C31-43F8-A962-B349AAD15515}" destId="{CE83D5C3-14CC-4A1B-B9C8-86AA4FFEBD1B}" srcOrd="5" destOrd="0" parTransId="{6A794A99-329D-4CEA-BA64-E5A97D1CBEC1}" sibTransId="{5A79ADCC-D7D0-4E64-8450-97A02A53C9B6}"/>
    <dgm:cxn modelId="{80967B27-1361-4829-8B4D-5EC120F5CA83}" type="presOf" srcId="{E24DA5E3-0C8C-4815-AAB9-947660AA5EB9}" destId="{A900C577-951F-4ADF-927A-B21F3F072CA7}" srcOrd="0" destOrd="0" presId="urn:microsoft.com/office/officeart/2005/8/layout/hList1"/>
    <dgm:cxn modelId="{B6A74F39-07AB-4952-A4DA-DE4FF9D193C3}" srcId="{EAEB87B0-3C31-43F8-A962-B349AAD15515}" destId="{992C77EC-A5AB-40DA-898D-0B12E9C4B259}" srcOrd="3" destOrd="0" parTransId="{FC5E953C-A519-4958-AEF7-6AFAA9870B92}" sibTransId="{5771D9C4-AAFA-4FBA-BCD0-A9611EEFD0DE}"/>
    <dgm:cxn modelId="{A515045C-5321-4B17-AA97-76B068030794}" srcId="{EAEB87B0-3C31-43F8-A962-B349AAD15515}" destId="{E3DDB4C1-1E82-4D60-9774-E2580277304B}" srcOrd="2" destOrd="0" parTransId="{5B697AAB-6661-4F78-95CA-57ED625CA5C8}" sibTransId="{A0037BAA-DDC5-4A30-ABA4-38EA4538A3CF}"/>
    <dgm:cxn modelId="{F4026760-17B4-4E23-921F-F2040B91002C}" srcId="{EAEB87B0-3C31-43F8-A962-B349AAD15515}" destId="{86523C1B-47B3-4252-91B8-99A6156A3C50}" srcOrd="6" destOrd="0" parTransId="{2FC33711-62A9-4A91-A439-C4855DE992EA}" sibTransId="{5DBA5BB5-A1C5-4AD2-B465-9FFFE8DDDC56}"/>
    <dgm:cxn modelId="{1B21DD78-8A6D-4870-B7C2-F7D5600B4953}" srcId="{EAEB87B0-3C31-43F8-A962-B349AAD15515}" destId="{8C61425D-6903-4B6E-B481-82A5DFD13C53}" srcOrd="7" destOrd="0" parTransId="{96756669-FA97-49A8-AE62-B24DD4F83C9B}" sibTransId="{E9F18E19-6F8D-460F-B0C4-BC47820C959D}"/>
    <dgm:cxn modelId="{E73D6180-2C0B-4FD8-A7F7-6479B76DC919}" srcId="{EB83A4D8-1B52-4729-B174-0440ECE43A76}" destId="{9A6101B8-CECC-4C94-A82B-1CE5FEE66BBF}" srcOrd="1" destOrd="0" parTransId="{2243AE26-89EC-43E0-BAFD-6311218109EC}" sibTransId="{2BE5AE95-09DF-476F-8DDD-0BAF1F5EF2BD}"/>
    <dgm:cxn modelId="{7498F581-7085-4A9B-BB3C-F1EAD07070B2}" type="presOf" srcId="{CE83D5C3-14CC-4A1B-B9C8-86AA4FFEBD1B}" destId="{4D2BE8F5-3B57-4A0E-93B9-73E7C8175D0A}" srcOrd="0" destOrd="7" presId="urn:microsoft.com/office/officeart/2005/8/layout/hList1"/>
    <dgm:cxn modelId="{DD9C258A-4AF1-40DF-B9C1-AFCB0789ECC8}" srcId="{EAEB87B0-3C31-43F8-A962-B349AAD15515}" destId="{DCD1A322-214F-4D50-8C28-911824B99985}" srcOrd="4" destOrd="0" parTransId="{BD395DF5-522C-4115-8E9A-F9CA7989553C}" sibTransId="{DB84DAC8-2998-4FD8-9695-88366B1D7A89}"/>
    <dgm:cxn modelId="{054F4894-2FC3-4E5A-9872-EF4FC7E57BC4}" srcId="{E24DA5E3-0C8C-4815-AAB9-947660AA5EB9}" destId="{EAEB87B0-3C31-43F8-A962-B349AAD15515}" srcOrd="0" destOrd="0" parTransId="{662E4CBB-47DC-45A8-9C27-923DF284C797}" sibTransId="{8567B338-6F7F-4B2E-8450-B4EBFA8206FD}"/>
    <dgm:cxn modelId="{FB0FA09B-3CC8-419D-9C0E-4BB3C5D0DFA0}" type="presOf" srcId="{E3DDB4C1-1E82-4D60-9774-E2580277304B}" destId="{4D2BE8F5-3B57-4A0E-93B9-73E7C8175D0A}" srcOrd="0" destOrd="4" presId="urn:microsoft.com/office/officeart/2005/8/layout/hList1"/>
    <dgm:cxn modelId="{2BB393AB-D7B3-42D9-9A54-6EDEBD6FC518}" type="presOf" srcId="{EB83A4D8-1B52-4729-B174-0440ECE43A76}" destId="{4D2BE8F5-3B57-4A0E-93B9-73E7C8175D0A}" srcOrd="0" destOrd="1" presId="urn:microsoft.com/office/officeart/2005/8/layout/hList1"/>
    <dgm:cxn modelId="{7A3DC7AB-8C41-4B1A-889A-9EDAEB397F8C}" type="presOf" srcId="{992C77EC-A5AB-40DA-898D-0B12E9C4B259}" destId="{4D2BE8F5-3B57-4A0E-93B9-73E7C8175D0A}" srcOrd="0" destOrd="5" presId="urn:microsoft.com/office/officeart/2005/8/layout/hList1"/>
    <dgm:cxn modelId="{1D887FB1-550D-4763-8F20-85140699DAA9}" type="presOf" srcId="{EAEB87B0-3C31-43F8-A962-B349AAD15515}" destId="{B314C12F-A0DE-40EF-B67A-04CA69AC3C69}" srcOrd="0" destOrd="0" presId="urn:microsoft.com/office/officeart/2005/8/layout/hList1"/>
    <dgm:cxn modelId="{A62188B8-2018-48C0-A5DF-5C1344491E59}" srcId="{EB83A4D8-1B52-4729-B174-0440ECE43A76}" destId="{DED0D956-5D26-4181-8AD8-5C7A50F0E08D}" srcOrd="0" destOrd="0" parTransId="{8CE9A60B-9D49-413E-A914-3A7521DD09C7}" sibTransId="{D7D51BD9-A40D-433B-A2B6-4E6B4A0FC1F5}"/>
    <dgm:cxn modelId="{3E2012BB-9A1B-421E-8723-C499C7FD909B}" srcId="{EAEB87B0-3C31-43F8-A962-B349AAD15515}" destId="{9BA60FF8-83A3-41A0-85B2-72B1F11B87C5}" srcOrd="0" destOrd="0" parTransId="{32B62800-CEFA-49FE-A19E-66D69B4D49FD}" sibTransId="{A3B2847D-7AD7-45D4-BD6E-E8D36F7239CA}"/>
    <dgm:cxn modelId="{015AB6C0-62F0-4301-B255-8C77DCD75B8C}" type="presOf" srcId="{86523C1B-47B3-4252-91B8-99A6156A3C50}" destId="{4D2BE8F5-3B57-4A0E-93B9-73E7C8175D0A}" srcOrd="0" destOrd="8" presId="urn:microsoft.com/office/officeart/2005/8/layout/hList1"/>
    <dgm:cxn modelId="{5C9E70E0-546A-4C5F-8051-DB959D18A4DB}" type="presOf" srcId="{9A6101B8-CECC-4C94-A82B-1CE5FEE66BBF}" destId="{4D2BE8F5-3B57-4A0E-93B9-73E7C8175D0A}" srcOrd="0" destOrd="3" presId="urn:microsoft.com/office/officeart/2005/8/layout/hList1"/>
    <dgm:cxn modelId="{E37453E0-0E71-4F4C-B2BD-B91C41E9D031}" type="presOf" srcId="{8C61425D-6903-4B6E-B481-82A5DFD13C53}" destId="{4D2BE8F5-3B57-4A0E-93B9-73E7C8175D0A}" srcOrd="0" destOrd="9" presId="urn:microsoft.com/office/officeart/2005/8/layout/hList1"/>
    <dgm:cxn modelId="{941E78E4-C411-4F23-BD51-B2FC62F7C25F}" srcId="{EAEB87B0-3C31-43F8-A962-B349AAD15515}" destId="{EB83A4D8-1B52-4729-B174-0440ECE43A76}" srcOrd="1" destOrd="0" parTransId="{9CD49275-EA10-429E-92AC-4BFF7ACA6171}" sibTransId="{B683171B-BCC8-4D85-A325-DEC501F75974}"/>
    <dgm:cxn modelId="{232286E4-D7E2-4B1E-8228-A8CB2772024E}" type="presOf" srcId="{DCD1A322-214F-4D50-8C28-911824B99985}" destId="{4D2BE8F5-3B57-4A0E-93B9-73E7C8175D0A}" srcOrd="0" destOrd="6" presId="urn:microsoft.com/office/officeart/2005/8/layout/hList1"/>
    <dgm:cxn modelId="{F9A334F2-8040-4E91-8351-AEC13E816494}" type="presOf" srcId="{DED0D956-5D26-4181-8AD8-5C7A50F0E08D}" destId="{4D2BE8F5-3B57-4A0E-93B9-73E7C8175D0A}" srcOrd="0" destOrd="2" presId="urn:microsoft.com/office/officeart/2005/8/layout/hList1"/>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dgm:t>
        <a:bodyPr/>
        <a:lstStyle/>
        <a:p>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dgm:t>
        <a:bodyPr/>
        <a:lstStyle/>
        <a:p>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dgm:t>
        <a:bodyPr/>
        <a:lstStyle/>
        <a:p>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449DFD43-CFD3-465E-B743-B322E81F97E0}">
      <dgm:prSet phldrT="[Text]"/>
      <dgm:spPr/>
      <dgm:t>
        <a:bodyPr/>
        <a:lstStyle/>
        <a:p>
          <a:r>
            <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tbiggam@montrosegroupllc.com</a:t>
          </a:r>
          <a:r>
            <a:rPr lang="en-US" dirty="0">
              <a:solidFill>
                <a:schemeClr val="bg1"/>
              </a:solidFill>
            </a:rPr>
            <a:t> </a:t>
          </a:r>
        </a:p>
      </dgm:t>
    </dgm:pt>
    <dgm:pt modelId="{CB201CED-78EB-4478-86E3-0A35452CC31B}" type="parTrans" cxnId="{FDA6D7A6-3CDF-44A6-9C40-2C779B16507D}">
      <dgm:prSet/>
      <dgm:spPr/>
      <dgm:t>
        <a:bodyPr/>
        <a:lstStyle/>
        <a:p>
          <a:endParaRPr lang="en-US"/>
        </a:p>
      </dgm:t>
    </dgm:pt>
    <dgm:pt modelId="{314BF06B-2C57-4B52-80B5-34570C4812C5}" type="sibTrans" cxnId="{FDA6D7A6-3CDF-44A6-9C40-2C779B16507D}">
      <dgm:prSet/>
      <dgm:spPr/>
      <dgm:t>
        <a:bodyPr/>
        <a:lstStyle/>
        <a:p>
          <a:endParaRPr lang="en-US"/>
        </a:p>
      </dgm:t>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0197AC02-2A0D-4EB6-9F53-30539132592C}" type="presOf" srcId="{A291E235-9681-4915-B413-37CF3698331F}" destId="{E3F80422-C9E4-4F24-8CCE-0AD815C2023E}" srcOrd="0" destOrd="0" presId="urn:microsoft.com/office/officeart/2005/8/layout/default"/>
    <dgm:cxn modelId="{5CB1E204-1D9D-4FB3-B780-63001DB9AF2E}" srcId="{2B22D200-3384-4819-9068-937069FD910C}" destId="{2B17014B-DEA4-4484-82D8-614AD19F6FA8}" srcOrd="2" destOrd="0" parTransId="{E767B660-4EA8-4251-91F7-484B85C1554F}" sibTransId="{2EED6411-A1F3-43FC-B599-FC15CC55085E}"/>
    <dgm:cxn modelId="{F8696415-A78B-44B0-9CAE-84663396D379}" type="presOf" srcId="{376EA075-7F27-4EC6-8374-5C5E4512512C}" destId="{E3F80422-C9E4-4F24-8CCE-0AD815C2023E}" srcOrd="0" destOrd="2" presId="urn:microsoft.com/office/officeart/2005/8/layout/default"/>
    <dgm:cxn modelId="{B2AEEE27-6F25-4E9F-A914-85711D140C5B}" type="presOf" srcId="{29805AB0-F4C9-411E-8DFC-C2A4829F7067}" destId="{E823D6ED-6A02-4E12-82AF-E183D1E7E226}" srcOrd="0" destOrd="0" presId="urn:microsoft.com/office/officeart/2005/8/layout/default"/>
    <dgm:cxn modelId="{C0C40C3F-6086-4B9D-8C06-8DF2080B97A8}" srcId="{A291E235-9681-4915-B413-37CF3698331F}" destId="{376EA075-7F27-4EC6-8374-5C5E4512512C}" srcOrd="1" destOrd="0" parTransId="{FE43DAB4-FAA1-4C22-82D8-76C7B5F01E74}" sibTransId="{69574EC3-574F-40B9-B857-3FB415A897CD}"/>
    <dgm:cxn modelId="{B572E544-7BB8-47F1-97F7-6596A32576FE}" type="presOf" srcId="{2B22D200-3384-4819-9068-937069FD910C}" destId="{8B73D15A-B018-4D43-BD6D-18E7EE435227}" srcOrd="0" destOrd="0" presId="urn:microsoft.com/office/officeart/2005/8/layout/default"/>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F86A8956-D256-42D5-9109-592C058DA405}" type="presOf" srcId="{449DFD43-CFD3-465E-B743-B322E81F97E0}" destId="{E3F80422-C9E4-4F24-8CCE-0AD815C2023E}" srcOrd="0" destOrd="3" presId="urn:microsoft.com/office/officeart/2005/8/layout/default"/>
    <dgm:cxn modelId="{361B557B-D39B-4654-A0B0-66F3D03F80F8}" type="presOf" srcId="{2B17014B-DEA4-4484-82D8-614AD19F6FA8}" destId="{6ABD97AD-9170-4B52-902C-0E11FC1EB82E}" srcOrd="0" destOrd="0" presId="urn:microsoft.com/office/officeart/2005/8/layout/default"/>
    <dgm:cxn modelId="{819DA698-2245-4711-A394-29493DF7CBA8}" type="presOf" srcId="{F3D0DC6F-3770-4D7E-BD14-BEA273849821}" destId="{96AD692C-461E-45B2-B0CB-A79211BEFFFA}" srcOrd="0" destOrd="0" presId="urn:microsoft.com/office/officeart/2005/8/layout/default"/>
    <dgm:cxn modelId="{FDA6D7A6-3CDF-44A6-9C40-2C779B16507D}" srcId="{A291E235-9681-4915-B413-37CF3698331F}" destId="{449DFD43-CFD3-465E-B743-B322E81F97E0}" srcOrd="2" destOrd="0" parTransId="{CB201CED-78EB-4478-86E3-0A35452CC31B}" sibTransId="{314BF06B-2C57-4B52-80B5-34570C4812C5}"/>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90ED57C9-85C7-46C4-A692-C1D1FF8CAD7A}" type="presOf" srcId="{030CF8E6-A913-4A03-84EC-F3C39E0EAA8E}" destId="{E3F80422-C9E4-4F24-8CCE-0AD815C2023E}" srcOrd="0" destOrd="1" presId="urn:microsoft.com/office/officeart/2005/8/layout/default"/>
    <dgm:cxn modelId="{C580DBD6-1BD2-44D0-8C92-8140979243F9}" type="presOf" srcId="{0CD296B4-5D62-4438-A201-22B36A2DAA9A}" destId="{E3F80422-C9E4-4F24-8CCE-0AD815C2023E}" srcOrd="0" destOrd="4" presId="urn:microsoft.com/office/officeart/2005/8/layout/default"/>
    <dgm:cxn modelId="{124811E8-0E2D-4CD4-A4C5-6E3B03AB1DAE}" srcId="{A291E235-9681-4915-B413-37CF3698331F}" destId="{0CD296B4-5D62-4438-A201-22B36A2DAA9A}" srcOrd="3" destOrd="0" parTransId="{25BA06CC-5E61-4BFC-BB8A-053AF810F355}" sibTransId="{1BBD1D76-3A87-455A-B01A-679652E01F4A}"/>
    <dgm:cxn modelId="{133B2378-8547-4F74-BA12-06B6731B77F6}" type="presParOf" srcId="{8B73D15A-B018-4D43-BD6D-18E7EE435227}" destId="{E823D6ED-6A02-4E12-82AF-E183D1E7E226}" srcOrd="0" destOrd="0" presId="urn:microsoft.com/office/officeart/2005/8/layout/default"/>
    <dgm:cxn modelId="{C9F7DE34-45A7-4512-87A9-C0E8CFE8D60D}" type="presParOf" srcId="{8B73D15A-B018-4D43-BD6D-18E7EE435227}" destId="{1FBB5155-B097-4964-95FF-D3B7FD265C71}" srcOrd="1" destOrd="0" presId="urn:microsoft.com/office/officeart/2005/8/layout/default"/>
    <dgm:cxn modelId="{67C1D202-CE52-4AC4-9D36-B00A042F34B2}" type="presParOf" srcId="{8B73D15A-B018-4D43-BD6D-18E7EE435227}" destId="{96AD692C-461E-45B2-B0CB-A79211BEFFFA}" srcOrd="2" destOrd="0" presId="urn:microsoft.com/office/officeart/2005/8/layout/default"/>
    <dgm:cxn modelId="{73AEA82E-2925-4F97-8663-833C0C36662A}" type="presParOf" srcId="{8B73D15A-B018-4D43-BD6D-18E7EE435227}" destId="{5B6B916E-5884-47AE-A73E-2EAE82D371D3}" srcOrd="3" destOrd="0" presId="urn:microsoft.com/office/officeart/2005/8/layout/default"/>
    <dgm:cxn modelId="{0F706001-104C-4C3D-9C6D-7918CD1B8C33}" type="presParOf" srcId="{8B73D15A-B018-4D43-BD6D-18E7EE435227}" destId="{6ABD97AD-9170-4B52-902C-0E11FC1EB82E}" srcOrd="4" destOrd="0" presId="urn:microsoft.com/office/officeart/2005/8/layout/default"/>
    <dgm:cxn modelId="{9A9547ED-5721-4F3D-94B1-59DE2E877A9F}" type="presParOf" srcId="{8B73D15A-B018-4D43-BD6D-18E7EE435227}" destId="{589535A1-5B69-4117-A0BA-E6382B20F556}" srcOrd="5" destOrd="0" presId="urn:microsoft.com/office/officeart/2005/8/layout/default"/>
    <dgm:cxn modelId="{8D940787-1912-4BF6-9112-265FEB0B35D5}"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32DF4-DF84-4167-9EDC-4280A4C31C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9BBF07-E9BF-4D5D-853C-8F051B56003F}">
      <dgm:prSet phldrT="[Text]"/>
      <dgm:spPr/>
      <dgm:t>
        <a:bodyPr/>
        <a:lstStyle/>
        <a:p>
          <a:r>
            <a:rPr lang="en-US" dirty="0"/>
            <a:t>Post-COVID 19 Industry Winners</a:t>
          </a:r>
        </a:p>
      </dgm:t>
    </dgm:pt>
    <dgm:pt modelId="{A6A49243-94AC-4875-89C4-0D7DB4A6A228}" type="parTrans" cxnId="{8BF3E07D-84E9-4AA9-A447-BFF9059A5CE4}">
      <dgm:prSet/>
      <dgm:spPr/>
      <dgm:t>
        <a:bodyPr/>
        <a:lstStyle/>
        <a:p>
          <a:endParaRPr lang="en-US"/>
        </a:p>
      </dgm:t>
    </dgm:pt>
    <dgm:pt modelId="{46B6FDA4-F018-4C23-9CF9-DBFAF52B5F37}" type="sibTrans" cxnId="{8BF3E07D-84E9-4AA9-A447-BFF9059A5CE4}">
      <dgm:prSet/>
      <dgm:spPr/>
      <dgm:t>
        <a:bodyPr/>
        <a:lstStyle/>
        <a:p>
          <a:endParaRPr lang="en-US"/>
        </a:p>
      </dgm:t>
    </dgm:pt>
    <dgm:pt modelId="{BEBA3FE3-46D1-4E78-9F1A-D695C802573E}">
      <dgm:prSet phldrT="[Text]"/>
      <dgm:spPr/>
      <dgm:t>
        <a:bodyPr/>
        <a:lstStyle/>
        <a:p>
          <a:r>
            <a:rPr lang="en-US" dirty="0"/>
            <a:t>E-Commerce</a:t>
          </a:r>
        </a:p>
      </dgm:t>
    </dgm:pt>
    <dgm:pt modelId="{0663816F-99A2-4437-9C69-0B90E2151967}" type="parTrans" cxnId="{6D0287AB-2377-4AA6-A30B-F382E4B91865}">
      <dgm:prSet/>
      <dgm:spPr/>
      <dgm:t>
        <a:bodyPr/>
        <a:lstStyle/>
        <a:p>
          <a:endParaRPr lang="en-US"/>
        </a:p>
      </dgm:t>
    </dgm:pt>
    <dgm:pt modelId="{4C33B4D2-885F-4ADD-9ED4-647BAE0E0308}" type="sibTrans" cxnId="{6D0287AB-2377-4AA6-A30B-F382E4B91865}">
      <dgm:prSet/>
      <dgm:spPr/>
      <dgm:t>
        <a:bodyPr/>
        <a:lstStyle/>
        <a:p>
          <a:endParaRPr lang="en-US"/>
        </a:p>
      </dgm:t>
    </dgm:pt>
    <dgm:pt modelId="{4094FBEE-376E-4193-9B3A-3B13A6FA9FB0}">
      <dgm:prSet phldrT="[Text]"/>
      <dgm:spPr/>
      <dgm:t>
        <a:bodyPr/>
        <a:lstStyle/>
        <a:p>
          <a:r>
            <a:rPr lang="en-US" dirty="0"/>
            <a:t>Logistics</a:t>
          </a:r>
        </a:p>
      </dgm:t>
    </dgm:pt>
    <dgm:pt modelId="{B5FF8A31-E261-4493-A1B5-AA8C18B4A0BF}" type="parTrans" cxnId="{049CE0AE-3A4A-4B46-8E8C-2B6FC41312B3}">
      <dgm:prSet/>
      <dgm:spPr/>
      <dgm:t>
        <a:bodyPr/>
        <a:lstStyle/>
        <a:p>
          <a:endParaRPr lang="en-US"/>
        </a:p>
      </dgm:t>
    </dgm:pt>
    <dgm:pt modelId="{3CABF805-8824-4200-8B17-7E1F1F07AB41}" type="sibTrans" cxnId="{049CE0AE-3A4A-4B46-8E8C-2B6FC41312B3}">
      <dgm:prSet/>
      <dgm:spPr/>
      <dgm:t>
        <a:bodyPr/>
        <a:lstStyle/>
        <a:p>
          <a:endParaRPr lang="en-US"/>
        </a:p>
      </dgm:t>
    </dgm:pt>
    <dgm:pt modelId="{B338001F-3F5C-4586-ADE7-78AF555F5AFC}">
      <dgm:prSet phldrT="[Text]"/>
      <dgm:spPr/>
      <dgm:t>
        <a:bodyPr/>
        <a:lstStyle/>
        <a:p>
          <a:r>
            <a:rPr lang="en-US" dirty="0"/>
            <a:t>Medical Equipment Manufacturers</a:t>
          </a:r>
        </a:p>
      </dgm:t>
    </dgm:pt>
    <dgm:pt modelId="{F1798112-4773-4F23-BD24-DB74F059915E}" type="parTrans" cxnId="{DCCA08F5-EF6D-4504-8C5F-A126039D1483}">
      <dgm:prSet/>
      <dgm:spPr/>
      <dgm:t>
        <a:bodyPr/>
        <a:lstStyle/>
        <a:p>
          <a:endParaRPr lang="en-US"/>
        </a:p>
      </dgm:t>
    </dgm:pt>
    <dgm:pt modelId="{93E17BEC-1D18-4E41-9195-F7BE3B7D8868}" type="sibTrans" cxnId="{DCCA08F5-EF6D-4504-8C5F-A126039D1483}">
      <dgm:prSet/>
      <dgm:spPr/>
      <dgm:t>
        <a:bodyPr/>
        <a:lstStyle/>
        <a:p>
          <a:endParaRPr lang="en-US"/>
        </a:p>
      </dgm:t>
    </dgm:pt>
    <dgm:pt modelId="{F29EFEA4-CDA2-4210-99EC-6856A494DD28}">
      <dgm:prSet phldrT="[Text]"/>
      <dgm:spPr/>
      <dgm:t>
        <a:bodyPr/>
        <a:lstStyle/>
        <a:p>
          <a:r>
            <a:rPr lang="en-US" dirty="0"/>
            <a:t>PhRMA</a:t>
          </a:r>
        </a:p>
      </dgm:t>
    </dgm:pt>
    <dgm:pt modelId="{7F2671AC-7E64-4731-B935-03AAC7974F78}" type="parTrans" cxnId="{71CE6D48-6583-4488-826E-74DB525081CA}">
      <dgm:prSet/>
      <dgm:spPr/>
      <dgm:t>
        <a:bodyPr/>
        <a:lstStyle/>
        <a:p>
          <a:endParaRPr lang="en-US"/>
        </a:p>
      </dgm:t>
    </dgm:pt>
    <dgm:pt modelId="{8B03F302-FF58-4A8D-B1DF-D1C87D968BEF}" type="sibTrans" cxnId="{71CE6D48-6583-4488-826E-74DB525081CA}">
      <dgm:prSet/>
      <dgm:spPr/>
      <dgm:t>
        <a:bodyPr/>
        <a:lstStyle/>
        <a:p>
          <a:endParaRPr lang="en-US"/>
        </a:p>
      </dgm:t>
    </dgm:pt>
    <dgm:pt modelId="{5829D384-9520-4BE7-A6CC-3DEC7ADE824E}">
      <dgm:prSet phldrT="[Text]"/>
      <dgm:spPr/>
      <dgm:t>
        <a:bodyPr/>
        <a:lstStyle/>
        <a:p>
          <a:r>
            <a:rPr lang="en-US" dirty="0"/>
            <a:t>Post-COVID 19 Industry Losers</a:t>
          </a:r>
        </a:p>
      </dgm:t>
    </dgm:pt>
    <dgm:pt modelId="{4FF83C40-10A4-4041-B739-94C6D2EEDDB0}" type="parTrans" cxnId="{8259AFCC-79C3-4704-B3DD-9FAE9F35779A}">
      <dgm:prSet/>
      <dgm:spPr/>
      <dgm:t>
        <a:bodyPr/>
        <a:lstStyle/>
        <a:p>
          <a:endParaRPr lang="en-US"/>
        </a:p>
      </dgm:t>
    </dgm:pt>
    <dgm:pt modelId="{10C1DB29-3ACF-482C-ADD7-BE82E3483E36}" type="sibTrans" cxnId="{8259AFCC-79C3-4704-B3DD-9FAE9F35779A}">
      <dgm:prSet/>
      <dgm:spPr/>
      <dgm:t>
        <a:bodyPr/>
        <a:lstStyle/>
        <a:p>
          <a:endParaRPr lang="en-US"/>
        </a:p>
      </dgm:t>
    </dgm:pt>
    <dgm:pt modelId="{4F2E8CC1-39F3-4D00-9AC0-091BC0C19D15}">
      <dgm:prSet phldrT="[Text]"/>
      <dgm:spPr/>
      <dgm:t>
        <a:bodyPr/>
        <a:lstStyle/>
        <a:p>
          <a:r>
            <a:rPr lang="en-US" dirty="0"/>
            <a:t>Traditional brick &amp; mortar retail</a:t>
          </a:r>
        </a:p>
      </dgm:t>
    </dgm:pt>
    <dgm:pt modelId="{6C311D8F-3025-4F51-A785-514819297A24}" type="parTrans" cxnId="{2095F467-C88E-452F-9206-CAA7F8295897}">
      <dgm:prSet/>
      <dgm:spPr/>
      <dgm:t>
        <a:bodyPr/>
        <a:lstStyle/>
        <a:p>
          <a:endParaRPr lang="en-US"/>
        </a:p>
      </dgm:t>
    </dgm:pt>
    <dgm:pt modelId="{853271C5-7C3E-462A-BD72-E6CDE533D64A}" type="sibTrans" cxnId="{2095F467-C88E-452F-9206-CAA7F8295897}">
      <dgm:prSet/>
      <dgm:spPr/>
      <dgm:t>
        <a:bodyPr/>
        <a:lstStyle/>
        <a:p>
          <a:endParaRPr lang="en-US"/>
        </a:p>
      </dgm:t>
    </dgm:pt>
    <dgm:pt modelId="{987A58B3-A82C-4387-A9E2-861D4E7A246E}">
      <dgm:prSet phldrT="[Text]"/>
      <dgm:spPr/>
      <dgm:t>
        <a:bodyPr/>
        <a:lstStyle/>
        <a:p>
          <a:r>
            <a:rPr lang="en-US" dirty="0"/>
            <a:t>Airlines</a:t>
          </a:r>
        </a:p>
      </dgm:t>
    </dgm:pt>
    <dgm:pt modelId="{5240FDA5-3560-4C2D-B35C-DC98191611A6}" type="parTrans" cxnId="{A1036C1B-6828-47D6-B672-FD9A167363F4}">
      <dgm:prSet/>
      <dgm:spPr/>
      <dgm:t>
        <a:bodyPr/>
        <a:lstStyle/>
        <a:p>
          <a:endParaRPr lang="en-US"/>
        </a:p>
      </dgm:t>
    </dgm:pt>
    <dgm:pt modelId="{F34FC4C1-9AE4-449D-B1FC-3B9CF1C9C52C}" type="sibTrans" cxnId="{A1036C1B-6828-47D6-B672-FD9A167363F4}">
      <dgm:prSet/>
      <dgm:spPr/>
      <dgm:t>
        <a:bodyPr/>
        <a:lstStyle/>
        <a:p>
          <a:endParaRPr lang="en-US"/>
        </a:p>
      </dgm:t>
    </dgm:pt>
    <dgm:pt modelId="{E9BF44E7-F293-4787-9DD9-D2E4EBDF41A0}">
      <dgm:prSet phldrT="[Text]"/>
      <dgm:spPr/>
      <dgm:t>
        <a:bodyPr/>
        <a:lstStyle/>
        <a:p>
          <a:r>
            <a:rPr lang="en-US" dirty="0"/>
            <a:t>Events</a:t>
          </a:r>
        </a:p>
      </dgm:t>
    </dgm:pt>
    <dgm:pt modelId="{CBF8502B-431E-4606-87BB-8F7F42E97C22}" type="parTrans" cxnId="{770DC11D-C769-4DEA-8DC3-C75AC75F221B}">
      <dgm:prSet/>
      <dgm:spPr/>
      <dgm:t>
        <a:bodyPr/>
        <a:lstStyle/>
        <a:p>
          <a:endParaRPr lang="en-US"/>
        </a:p>
      </dgm:t>
    </dgm:pt>
    <dgm:pt modelId="{FBCF151B-C96B-435E-9158-3987C0391165}" type="sibTrans" cxnId="{770DC11D-C769-4DEA-8DC3-C75AC75F221B}">
      <dgm:prSet/>
      <dgm:spPr/>
      <dgm:t>
        <a:bodyPr/>
        <a:lstStyle/>
        <a:p>
          <a:endParaRPr lang="en-US"/>
        </a:p>
      </dgm:t>
    </dgm:pt>
    <dgm:pt modelId="{31C6447C-DC50-48C8-8121-3E3825A200A8}">
      <dgm:prSet phldrT="[Text]"/>
      <dgm:spPr/>
      <dgm:t>
        <a:bodyPr/>
        <a:lstStyle/>
        <a:p>
          <a:r>
            <a:rPr lang="en-US" dirty="0"/>
            <a:t>Hospitality</a:t>
          </a:r>
        </a:p>
      </dgm:t>
    </dgm:pt>
    <dgm:pt modelId="{5B413641-3501-499E-A440-40C36419D505}" type="parTrans" cxnId="{C086E595-D4A1-4ADC-B926-98E7F94DBC90}">
      <dgm:prSet/>
      <dgm:spPr/>
      <dgm:t>
        <a:bodyPr/>
        <a:lstStyle/>
        <a:p>
          <a:endParaRPr lang="en-US"/>
        </a:p>
      </dgm:t>
    </dgm:pt>
    <dgm:pt modelId="{F6D8C7DA-BBE8-4B33-99DA-245860F05AC9}" type="sibTrans" cxnId="{C086E595-D4A1-4ADC-B926-98E7F94DBC90}">
      <dgm:prSet/>
      <dgm:spPr/>
      <dgm:t>
        <a:bodyPr/>
        <a:lstStyle/>
        <a:p>
          <a:endParaRPr lang="en-US"/>
        </a:p>
      </dgm:t>
    </dgm:pt>
    <dgm:pt modelId="{FFE36CE0-2CF6-4158-B148-33A98EC3D418}" type="pres">
      <dgm:prSet presAssocID="{FF932DF4-DF84-4167-9EDC-4280A4C31CE9}" presName="Name0" presStyleCnt="0">
        <dgm:presLayoutVars>
          <dgm:dir/>
          <dgm:animLvl val="lvl"/>
          <dgm:resizeHandles val="exact"/>
        </dgm:presLayoutVars>
      </dgm:prSet>
      <dgm:spPr/>
    </dgm:pt>
    <dgm:pt modelId="{9606B838-A2B0-48ED-AAC4-3EFC8AA722C5}" type="pres">
      <dgm:prSet presAssocID="{749BBF07-E9BF-4D5D-853C-8F051B56003F}" presName="composite" presStyleCnt="0"/>
      <dgm:spPr/>
    </dgm:pt>
    <dgm:pt modelId="{4EE026F8-0FDE-4609-BC0B-3FC30E3D0521}" type="pres">
      <dgm:prSet presAssocID="{749BBF07-E9BF-4D5D-853C-8F051B56003F}" presName="parTx" presStyleLbl="alignNode1" presStyleIdx="0" presStyleCnt="2">
        <dgm:presLayoutVars>
          <dgm:chMax val="0"/>
          <dgm:chPref val="0"/>
          <dgm:bulletEnabled val="1"/>
        </dgm:presLayoutVars>
      </dgm:prSet>
      <dgm:spPr/>
    </dgm:pt>
    <dgm:pt modelId="{C3D18452-2EA0-41E5-9F57-9A032572A722}" type="pres">
      <dgm:prSet presAssocID="{749BBF07-E9BF-4D5D-853C-8F051B56003F}" presName="desTx" presStyleLbl="alignAccFollowNode1" presStyleIdx="0" presStyleCnt="2">
        <dgm:presLayoutVars>
          <dgm:bulletEnabled val="1"/>
        </dgm:presLayoutVars>
      </dgm:prSet>
      <dgm:spPr/>
    </dgm:pt>
    <dgm:pt modelId="{960B99EC-4A68-4EE6-8F09-A75D7C910AE1}" type="pres">
      <dgm:prSet presAssocID="{46B6FDA4-F018-4C23-9CF9-DBFAF52B5F37}" presName="space" presStyleCnt="0"/>
      <dgm:spPr/>
    </dgm:pt>
    <dgm:pt modelId="{AC8EBF40-EFED-4C20-804D-A1AD96408328}" type="pres">
      <dgm:prSet presAssocID="{5829D384-9520-4BE7-A6CC-3DEC7ADE824E}" presName="composite" presStyleCnt="0"/>
      <dgm:spPr/>
    </dgm:pt>
    <dgm:pt modelId="{0D8D5A69-A7EB-4D23-9B61-9A70D0500FDE}" type="pres">
      <dgm:prSet presAssocID="{5829D384-9520-4BE7-A6CC-3DEC7ADE824E}" presName="parTx" presStyleLbl="alignNode1" presStyleIdx="1" presStyleCnt="2">
        <dgm:presLayoutVars>
          <dgm:chMax val="0"/>
          <dgm:chPref val="0"/>
          <dgm:bulletEnabled val="1"/>
        </dgm:presLayoutVars>
      </dgm:prSet>
      <dgm:spPr/>
    </dgm:pt>
    <dgm:pt modelId="{008E2AB8-3D3C-403C-B9AC-99D90A4655DA}" type="pres">
      <dgm:prSet presAssocID="{5829D384-9520-4BE7-A6CC-3DEC7ADE824E}" presName="desTx" presStyleLbl="alignAccFollowNode1" presStyleIdx="1" presStyleCnt="2">
        <dgm:presLayoutVars>
          <dgm:bulletEnabled val="1"/>
        </dgm:presLayoutVars>
      </dgm:prSet>
      <dgm:spPr/>
    </dgm:pt>
  </dgm:ptLst>
  <dgm:cxnLst>
    <dgm:cxn modelId="{4A3FD70B-D7E0-4254-9E68-0CA45F6717F5}" type="presOf" srcId="{4F2E8CC1-39F3-4D00-9AC0-091BC0C19D15}" destId="{008E2AB8-3D3C-403C-B9AC-99D90A4655DA}" srcOrd="0" destOrd="0" presId="urn:microsoft.com/office/officeart/2005/8/layout/hList1"/>
    <dgm:cxn modelId="{A1036C1B-6828-47D6-B672-FD9A167363F4}" srcId="{5829D384-9520-4BE7-A6CC-3DEC7ADE824E}" destId="{987A58B3-A82C-4387-A9E2-861D4E7A246E}" srcOrd="1" destOrd="0" parTransId="{5240FDA5-3560-4C2D-B35C-DC98191611A6}" sibTransId="{F34FC4C1-9AE4-449D-B1FC-3B9CF1C9C52C}"/>
    <dgm:cxn modelId="{770DC11D-C769-4DEA-8DC3-C75AC75F221B}" srcId="{5829D384-9520-4BE7-A6CC-3DEC7ADE824E}" destId="{E9BF44E7-F293-4787-9DD9-D2E4EBDF41A0}" srcOrd="2" destOrd="0" parTransId="{CBF8502B-431E-4606-87BB-8F7F42E97C22}" sibTransId="{FBCF151B-C96B-435E-9158-3987C0391165}"/>
    <dgm:cxn modelId="{2B107022-EE7F-4ED8-A084-9ECE3FF6E9B9}" type="presOf" srcId="{F29EFEA4-CDA2-4210-99EC-6856A494DD28}" destId="{C3D18452-2EA0-41E5-9F57-9A032572A722}" srcOrd="0" destOrd="2" presId="urn:microsoft.com/office/officeart/2005/8/layout/hList1"/>
    <dgm:cxn modelId="{C227703E-4E7D-48D4-8789-A3E611BA4947}" type="presOf" srcId="{5829D384-9520-4BE7-A6CC-3DEC7ADE824E}" destId="{0D8D5A69-A7EB-4D23-9B61-9A70D0500FDE}" srcOrd="0" destOrd="0" presId="urn:microsoft.com/office/officeart/2005/8/layout/hList1"/>
    <dgm:cxn modelId="{4525BE43-165D-4F04-8C64-506752AF7E23}" type="presOf" srcId="{4094FBEE-376E-4193-9B3A-3B13A6FA9FB0}" destId="{C3D18452-2EA0-41E5-9F57-9A032572A722}" srcOrd="0" destOrd="0" presId="urn:microsoft.com/office/officeart/2005/8/layout/hList1"/>
    <dgm:cxn modelId="{2095F467-C88E-452F-9206-CAA7F8295897}" srcId="{5829D384-9520-4BE7-A6CC-3DEC7ADE824E}" destId="{4F2E8CC1-39F3-4D00-9AC0-091BC0C19D15}" srcOrd="0" destOrd="0" parTransId="{6C311D8F-3025-4F51-A785-514819297A24}" sibTransId="{853271C5-7C3E-462A-BD72-E6CDE533D64A}"/>
    <dgm:cxn modelId="{71CE6D48-6583-4488-826E-74DB525081CA}" srcId="{749BBF07-E9BF-4D5D-853C-8F051B56003F}" destId="{F29EFEA4-CDA2-4210-99EC-6856A494DD28}" srcOrd="2" destOrd="0" parTransId="{7F2671AC-7E64-4731-B935-03AAC7974F78}" sibTransId="{8B03F302-FF58-4A8D-B1DF-D1C87D968BEF}"/>
    <dgm:cxn modelId="{8BF3E07D-84E9-4AA9-A447-BFF9059A5CE4}" srcId="{FF932DF4-DF84-4167-9EDC-4280A4C31CE9}" destId="{749BBF07-E9BF-4D5D-853C-8F051B56003F}" srcOrd="0" destOrd="0" parTransId="{A6A49243-94AC-4875-89C4-0D7DB4A6A228}" sibTransId="{46B6FDA4-F018-4C23-9CF9-DBFAF52B5F37}"/>
    <dgm:cxn modelId="{96D01384-C3B9-46E5-85E6-82D90ECCF42A}" type="presOf" srcId="{987A58B3-A82C-4387-A9E2-861D4E7A246E}" destId="{008E2AB8-3D3C-403C-B9AC-99D90A4655DA}" srcOrd="0" destOrd="1" presId="urn:microsoft.com/office/officeart/2005/8/layout/hList1"/>
    <dgm:cxn modelId="{7CAE3F90-D53C-4B79-B329-997CD779D67E}" type="presOf" srcId="{B338001F-3F5C-4586-ADE7-78AF555F5AFC}" destId="{C3D18452-2EA0-41E5-9F57-9A032572A722}" srcOrd="0" destOrd="1" presId="urn:microsoft.com/office/officeart/2005/8/layout/hList1"/>
    <dgm:cxn modelId="{C086E595-D4A1-4ADC-B926-98E7F94DBC90}" srcId="{5829D384-9520-4BE7-A6CC-3DEC7ADE824E}" destId="{31C6447C-DC50-48C8-8121-3E3825A200A8}" srcOrd="3" destOrd="0" parTransId="{5B413641-3501-499E-A440-40C36419D505}" sibTransId="{F6D8C7DA-BBE8-4B33-99DA-245860F05AC9}"/>
    <dgm:cxn modelId="{6D0287AB-2377-4AA6-A30B-F382E4B91865}" srcId="{749BBF07-E9BF-4D5D-853C-8F051B56003F}" destId="{BEBA3FE3-46D1-4E78-9F1A-D695C802573E}" srcOrd="3" destOrd="0" parTransId="{0663816F-99A2-4437-9C69-0B90E2151967}" sibTransId="{4C33B4D2-885F-4ADD-9ED4-647BAE0E0308}"/>
    <dgm:cxn modelId="{049CE0AE-3A4A-4B46-8E8C-2B6FC41312B3}" srcId="{749BBF07-E9BF-4D5D-853C-8F051B56003F}" destId="{4094FBEE-376E-4193-9B3A-3B13A6FA9FB0}" srcOrd="0" destOrd="0" parTransId="{B5FF8A31-E261-4493-A1B5-AA8C18B4A0BF}" sibTransId="{3CABF805-8824-4200-8B17-7E1F1F07AB41}"/>
    <dgm:cxn modelId="{BC8246BF-F8E5-4A7A-9EC4-AE8F15CFD327}" type="presOf" srcId="{E9BF44E7-F293-4787-9DD9-D2E4EBDF41A0}" destId="{008E2AB8-3D3C-403C-B9AC-99D90A4655DA}" srcOrd="0" destOrd="2" presId="urn:microsoft.com/office/officeart/2005/8/layout/hList1"/>
    <dgm:cxn modelId="{8259AFCC-79C3-4704-B3DD-9FAE9F35779A}" srcId="{FF932DF4-DF84-4167-9EDC-4280A4C31CE9}" destId="{5829D384-9520-4BE7-A6CC-3DEC7ADE824E}" srcOrd="1" destOrd="0" parTransId="{4FF83C40-10A4-4041-B739-94C6D2EEDDB0}" sibTransId="{10C1DB29-3ACF-482C-ADD7-BE82E3483E36}"/>
    <dgm:cxn modelId="{7E15BBCF-F8BB-475F-B8B4-69B7975E85F3}" type="presOf" srcId="{749BBF07-E9BF-4D5D-853C-8F051B56003F}" destId="{4EE026F8-0FDE-4609-BC0B-3FC30E3D0521}" srcOrd="0" destOrd="0" presId="urn:microsoft.com/office/officeart/2005/8/layout/hList1"/>
    <dgm:cxn modelId="{527625EF-7680-40EE-86BF-67B8D833DAB8}" type="presOf" srcId="{31C6447C-DC50-48C8-8121-3E3825A200A8}" destId="{008E2AB8-3D3C-403C-B9AC-99D90A4655DA}" srcOrd="0" destOrd="3" presId="urn:microsoft.com/office/officeart/2005/8/layout/hList1"/>
    <dgm:cxn modelId="{D0B676F3-6F41-4DCF-A8DC-8B9E589DD99D}" type="presOf" srcId="{BEBA3FE3-46D1-4E78-9F1A-D695C802573E}" destId="{C3D18452-2EA0-41E5-9F57-9A032572A722}" srcOrd="0" destOrd="3" presId="urn:microsoft.com/office/officeart/2005/8/layout/hList1"/>
    <dgm:cxn modelId="{DCCA08F5-EF6D-4504-8C5F-A126039D1483}" srcId="{749BBF07-E9BF-4D5D-853C-8F051B56003F}" destId="{B338001F-3F5C-4586-ADE7-78AF555F5AFC}" srcOrd="1" destOrd="0" parTransId="{F1798112-4773-4F23-BD24-DB74F059915E}" sibTransId="{93E17BEC-1D18-4E41-9195-F7BE3B7D8868}"/>
    <dgm:cxn modelId="{761126F7-B47B-4A35-8DBE-961B9D1028B3}" type="presOf" srcId="{FF932DF4-DF84-4167-9EDC-4280A4C31CE9}" destId="{FFE36CE0-2CF6-4158-B148-33A98EC3D418}" srcOrd="0" destOrd="0" presId="urn:microsoft.com/office/officeart/2005/8/layout/hList1"/>
    <dgm:cxn modelId="{F2A9667A-A3B5-47B9-B1B4-39DE05C365EF}" type="presParOf" srcId="{FFE36CE0-2CF6-4158-B148-33A98EC3D418}" destId="{9606B838-A2B0-48ED-AAC4-3EFC8AA722C5}" srcOrd="0" destOrd="0" presId="urn:microsoft.com/office/officeart/2005/8/layout/hList1"/>
    <dgm:cxn modelId="{78A59B74-41B0-4C9B-8C39-5B3A13DB71C3}" type="presParOf" srcId="{9606B838-A2B0-48ED-AAC4-3EFC8AA722C5}" destId="{4EE026F8-0FDE-4609-BC0B-3FC30E3D0521}" srcOrd="0" destOrd="0" presId="urn:microsoft.com/office/officeart/2005/8/layout/hList1"/>
    <dgm:cxn modelId="{AD704A17-283E-4F24-BFCF-FAD144EAAB55}" type="presParOf" srcId="{9606B838-A2B0-48ED-AAC4-3EFC8AA722C5}" destId="{C3D18452-2EA0-41E5-9F57-9A032572A722}" srcOrd="1" destOrd="0" presId="urn:microsoft.com/office/officeart/2005/8/layout/hList1"/>
    <dgm:cxn modelId="{E13A1EA0-8A97-4AC4-9CCD-8B4CE4B5C65D}" type="presParOf" srcId="{FFE36CE0-2CF6-4158-B148-33A98EC3D418}" destId="{960B99EC-4A68-4EE6-8F09-A75D7C910AE1}" srcOrd="1" destOrd="0" presId="urn:microsoft.com/office/officeart/2005/8/layout/hList1"/>
    <dgm:cxn modelId="{7F04C060-307B-44F3-947F-846974936B68}" type="presParOf" srcId="{FFE36CE0-2CF6-4158-B148-33A98EC3D418}" destId="{AC8EBF40-EFED-4C20-804D-A1AD96408328}" srcOrd="2" destOrd="0" presId="urn:microsoft.com/office/officeart/2005/8/layout/hList1"/>
    <dgm:cxn modelId="{6F09FEA5-CBF5-4AA4-8B49-F452DFB101FD}" type="presParOf" srcId="{AC8EBF40-EFED-4C20-804D-A1AD96408328}" destId="{0D8D5A69-A7EB-4D23-9B61-9A70D0500FDE}" srcOrd="0" destOrd="0" presId="urn:microsoft.com/office/officeart/2005/8/layout/hList1"/>
    <dgm:cxn modelId="{A8A38E5D-2F9C-4C9C-B8DC-2347EBE8D842}" type="presParOf" srcId="{AC8EBF40-EFED-4C20-804D-A1AD96408328}" destId="{008E2AB8-3D3C-403C-B9AC-99D90A465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EAF19-966D-4506-A0F5-CDB8FED635E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1B90BDD9-C8D5-4E9A-AA8B-0E1C0D418011}">
      <dgm:prSet phldrT="[Text]"/>
      <dgm:spPr/>
      <dgm:t>
        <a:bodyPr/>
        <a:lstStyle/>
        <a:p>
          <a:r>
            <a:rPr lang="en-US" dirty="0"/>
            <a:t>Land Use Entitlements</a:t>
          </a:r>
        </a:p>
      </dgm:t>
    </dgm:pt>
    <dgm:pt modelId="{DCA56C68-090D-4A13-A44E-040B498993F4}" type="parTrans" cxnId="{A8EA1A59-52F2-4937-9FD9-5D4651EB41AD}">
      <dgm:prSet/>
      <dgm:spPr/>
      <dgm:t>
        <a:bodyPr/>
        <a:lstStyle/>
        <a:p>
          <a:endParaRPr lang="en-US"/>
        </a:p>
      </dgm:t>
    </dgm:pt>
    <dgm:pt modelId="{98DB5094-4F32-494C-8667-1AF486D1B0B3}" type="sibTrans" cxnId="{A8EA1A59-52F2-4937-9FD9-5D4651EB41AD}">
      <dgm:prSet/>
      <dgm:spPr/>
      <dgm:t>
        <a:bodyPr/>
        <a:lstStyle/>
        <a:p>
          <a:endParaRPr lang="en-US"/>
        </a:p>
      </dgm:t>
    </dgm:pt>
    <dgm:pt modelId="{6A487E52-8DF6-44B4-BAE0-1D7D967164EF}">
      <dgm:prSet phldrT="[Text]"/>
      <dgm:spPr/>
      <dgm:t>
        <a:bodyPr/>
        <a:lstStyle/>
        <a:p>
          <a:r>
            <a:rPr lang="en-US" dirty="0"/>
            <a:t>Tax Incentives</a:t>
          </a:r>
        </a:p>
      </dgm:t>
    </dgm:pt>
    <dgm:pt modelId="{BDA416E0-EC1A-4A26-8B4F-44302C41F8CF}" type="parTrans" cxnId="{556BED8C-D052-4F59-A911-5083D21F2E5E}">
      <dgm:prSet/>
      <dgm:spPr/>
      <dgm:t>
        <a:bodyPr/>
        <a:lstStyle/>
        <a:p>
          <a:endParaRPr lang="en-US"/>
        </a:p>
      </dgm:t>
    </dgm:pt>
    <dgm:pt modelId="{F2334388-F074-43E9-B208-92E3F79D8391}" type="sibTrans" cxnId="{556BED8C-D052-4F59-A911-5083D21F2E5E}">
      <dgm:prSet/>
      <dgm:spPr/>
      <dgm:t>
        <a:bodyPr/>
        <a:lstStyle/>
        <a:p>
          <a:endParaRPr lang="en-US"/>
        </a:p>
      </dgm:t>
    </dgm:pt>
    <dgm:pt modelId="{865797CD-6A83-4D8D-BA52-CF14067793EB}">
      <dgm:prSet phldrT="[Text]"/>
      <dgm:spPr/>
      <dgm:t>
        <a:bodyPr/>
        <a:lstStyle/>
        <a:p>
          <a:r>
            <a:rPr lang="en-US" dirty="0"/>
            <a:t>Joint Economic Development Districts</a:t>
          </a:r>
        </a:p>
      </dgm:t>
    </dgm:pt>
    <dgm:pt modelId="{7ABA815C-3ACC-4CF9-BF5D-6CEDE45B3F85}" type="parTrans" cxnId="{2F732104-A134-4CDE-91B9-F1419787BB2D}">
      <dgm:prSet/>
      <dgm:spPr/>
      <dgm:t>
        <a:bodyPr/>
        <a:lstStyle/>
        <a:p>
          <a:endParaRPr lang="en-US"/>
        </a:p>
      </dgm:t>
    </dgm:pt>
    <dgm:pt modelId="{A9984759-BDBA-4CDF-97C4-9AF64EBE2A1A}" type="sibTrans" cxnId="{2F732104-A134-4CDE-91B9-F1419787BB2D}">
      <dgm:prSet/>
      <dgm:spPr/>
      <dgm:t>
        <a:bodyPr/>
        <a:lstStyle/>
        <a:p>
          <a:endParaRPr lang="en-US"/>
        </a:p>
      </dgm:t>
    </dgm:pt>
    <dgm:pt modelId="{7349534D-6F25-4248-A4F9-A6DB35C28487}">
      <dgm:prSet phldrT="[Text]"/>
      <dgm:spPr/>
      <dgm:t>
        <a:bodyPr/>
        <a:lstStyle/>
        <a:p>
          <a:r>
            <a:rPr lang="en-US" dirty="0"/>
            <a:t>Zoning</a:t>
          </a:r>
        </a:p>
      </dgm:t>
    </dgm:pt>
    <dgm:pt modelId="{03BC81AE-B561-4475-ACAB-C234659AFC24}" type="parTrans" cxnId="{71C2F288-F66F-435C-9797-FD90865E906C}">
      <dgm:prSet/>
      <dgm:spPr/>
      <dgm:t>
        <a:bodyPr/>
        <a:lstStyle/>
        <a:p>
          <a:endParaRPr lang="en-US"/>
        </a:p>
      </dgm:t>
    </dgm:pt>
    <dgm:pt modelId="{FE880769-FC61-4205-B4F3-50BA8BB0E42B}" type="sibTrans" cxnId="{71C2F288-F66F-435C-9797-FD90865E906C}">
      <dgm:prSet/>
      <dgm:spPr/>
      <dgm:t>
        <a:bodyPr/>
        <a:lstStyle/>
        <a:p>
          <a:endParaRPr lang="en-US"/>
        </a:p>
      </dgm:t>
    </dgm:pt>
    <dgm:pt modelId="{5D7306B2-4ADE-4C1F-B08D-F2020BE0C465}">
      <dgm:prSet phldrT="[Text]"/>
      <dgm:spPr/>
      <dgm:t>
        <a:bodyPr/>
        <a:lstStyle/>
        <a:p>
          <a:r>
            <a:rPr lang="en-US" dirty="0"/>
            <a:t>Annexation</a:t>
          </a:r>
        </a:p>
      </dgm:t>
    </dgm:pt>
    <dgm:pt modelId="{CF57424E-7A1D-4081-A744-AED385B9EA70}" type="parTrans" cxnId="{D264D829-41E2-4FA3-A7A8-5DE0F7D14D0F}">
      <dgm:prSet/>
      <dgm:spPr/>
      <dgm:t>
        <a:bodyPr/>
        <a:lstStyle/>
        <a:p>
          <a:endParaRPr lang="en-US"/>
        </a:p>
      </dgm:t>
    </dgm:pt>
    <dgm:pt modelId="{7AB443BA-A906-4629-A888-78666E519319}" type="sibTrans" cxnId="{D264D829-41E2-4FA3-A7A8-5DE0F7D14D0F}">
      <dgm:prSet/>
      <dgm:spPr/>
      <dgm:t>
        <a:bodyPr/>
        <a:lstStyle/>
        <a:p>
          <a:endParaRPr lang="en-US"/>
        </a:p>
      </dgm:t>
    </dgm:pt>
    <dgm:pt modelId="{419EACC1-0538-49E2-ABBA-701437A03B4F}">
      <dgm:prSet phldrT="[Text]"/>
      <dgm:spPr/>
      <dgm:t>
        <a:bodyPr/>
        <a:lstStyle/>
        <a:p>
          <a:r>
            <a:rPr lang="en-US" dirty="0"/>
            <a:t>Easements</a:t>
          </a:r>
        </a:p>
      </dgm:t>
    </dgm:pt>
    <dgm:pt modelId="{61184ECB-C6BC-4C2F-812F-3A1DF8B46D53}" type="parTrans" cxnId="{61FD8F12-169F-4F28-BB55-4D174AAA36C5}">
      <dgm:prSet/>
      <dgm:spPr/>
      <dgm:t>
        <a:bodyPr/>
        <a:lstStyle/>
        <a:p>
          <a:endParaRPr lang="en-US"/>
        </a:p>
      </dgm:t>
    </dgm:pt>
    <dgm:pt modelId="{0AD67D20-7CE5-4506-93D3-BA9BACFBA876}" type="sibTrans" cxnId="{61FD8F12-169F-4F28-BB55-4D174AAA36C5}">
      <dgm:prSet/>
      <dgm:spPr/>
      <dgm:t>
        <a:bodyPr/>
        <a:lstStyle/>
        <a:p>
          <a:endParaRPr lang="en-US"/>
        </a:p>
      </dgm:t>
    </dgm:pt>
    <dgm:pt modelId="{FBEA620A-F5C0-4F2A-912E-25C030720E68}">
      <dgm:prSet phldrT="[Text]"/>
      <dgm:spPr/>
      <dgm:t>
        <a:bodyPr/>
        <a:lstStyle/>
        <a:p>
          <a:r>
            <a:rPr lang="en-US" dirty="0"/>
            <a:t>Tax Abatements</a:t>
          </a:r>
        </a:p>
      </dgm:t>
    </dgm:pt>
    <dgm:pt modelId="{49D7D7F5-ABFE-4664-A0C3-AC68DEB6C509}" type="parTrans" cxnId="{1A6EAE28-0B4D-4F1B-9499-A69D2E81D0B5}">
      <dgm:prSet/>
      <dgm:spPr/>
      <dgm:t>
        <a:bodyPr/>
        <a:lstStyle/>
        <a:p>
          <a:endParaRPr lang="en-US"/>
        </a:p>
      </dgm:t>
    </dgm:pt>
    <dgm:pt modelId="{B58E73FE-4995-44BD-BA1A-718EF1F9EC4A}" type="sibTrans" cxnId="{1A6EAE28-0B4D-4F1B-9499-A69D2E81D0B5}">
      <dgm:prSet/>
      <dgm:spPr/>
      <dgm:t>
        <a:bodyPr/>
        <a:lstStyle/>
        <a:p>
          <a:endParaRPr lang="en-US"/>
        </a:p>
      </dgm:t>
    </dgm:pt>
    <dgm:pt modelId="{FC1C3BAB-EDA3-4CA3-BD5E-A8631BFCB215}">
      <dgm:prSet phldrT="[Text]"/>
      <dgm:spPr/>
      <dgm:t>
        <a:bodyPr/>
        <a:lstStyle/>
        <a:p>
          <a:r>
            <a:rPr lang="en-US" dirty="0"/>
            <a:t>Tax Credits</a:t>
          </a:r>
        </a:p>
      </dgm:t>
    </dgm:pt>
    <dgm:pt modelId="{A3928BD4-259A-4524-B5DB-B4CF52A0ECCB}" type="parTrans" cxnId="{94287805-7699-4D79-9969-CDFF346F575A}">
      <dgm:prSet/>
      <dgm:spPr/>
      <dgm:t>
        <a:bodyPr/>
        <a:lstStyle/>
        <a:p>
          <a:endParaRPr lang="en-US"/>
        </a:p>
      </dgm:t>
    </dgm:pt>
    <dgm:pt modelId="{FD2F7C7C-5B8F-409C-83AE-125A633CB0B8}" type="sibTrans" cxnId="{94287805-7699-4D79-9969-CDFF346F575A}">
      <dgm:prSet/>
      <dgm:spPr/>
      <dgm:t>
        <a:bodyPr/>
        <a:lstStyle/>
        <a:p>
          <a:endParaRPr lang="en-US"/>
        </a:p>
      </dgm:t>
    </dgm:pt>
    <dgm:pt modelId="{50F4F925-C83B-4A6F-9907-DFD2FD6B09B4}">
      <dgm:prSet phldrT="[Text]"/>
      <dgm:spPr/>
      <dgm:t>
        <a:bodyPr/>
        <a:lstStyle/>
        <a:p>
          <a:r>
            <a:rPr lang="en-US" dirty="0"/>
            <a:t>Infrastructure Finance</a:t>
          </a:r>
        </a:p>
      </dgm:t>
    </dgm:pt>
    <dgm:pt modelId="{5BB00E68-FA3D-401C-80CB-96B83908E175}" type="parTrans" cxnId="{C8A41D1B-703D-4F32-992A-EF96C0F7410D}">
      <dgm:prSet/>
      <dgm:spPr/>
      <dgm:t>
        <a:bodyPr/>
        <a:lstStyle/>
        <a:p>
          <a:endParaRPr lang="en-US"/>
        </a:p>
      </dgm:t>
    </dgm:pt>
    <dgm:pt modelId="{CEC593E7-8D31-4DEB-AA64-3D6DA8C78EC7}" type="sibTrans" cxnId="{C8A41D1B-703D-4F32-992A-EF96C0F7410D}">
      <dgm:prSet/>
      <dgm:spPr/>
      <dgm:t>
        <a:bodyPr/>
        <a:lstStyle/>
        <a:p>
          <a:endParaRPr lang="en-US"/>
        </a:p>
      </dgm:t>
    </dgm:pt>
    <dgm:pt modelId="{4A34F5FD-F47A-46B4-8142-9AFD273EF715}">
      <dgm:prSet phldrT="[Text]"/>
      <dgm:spPr/>
      <dgm:t>
        <a:bodyPr/>
        <a:lstStyle/>
        <a:p>
          <a:r>
            <a:rPr lang="en-US" dirty="0"/>
            <a:t>Tax Increment Financing</a:t>
          </a:r>
        </a:p>
      </dgm:t>
    </dgm:pt>
    <dgm:pt modelId="{A77A2C43-317E-48EE-9798-C485674F2FD7}" type="parTrans" cxnId="{9435C1F0-7F8E-47C2-BB52-FC1D6B722EB1}">
      <dgm:prSet/>
      <dgm:spPr/>
      <dgm:t>
        <a:bodyPr/>
        <a:lstStyle/>
        <a:p>
          <a:endParaRPr lang="en-US"/>
        </a:p>
      </dgm:t>
    </dgm:pt>
    <dgm:pt modelId="{783EEC9D-50CA-4527-B1E9-6A540A6DDB60}" type="sibTrans" cxnId="{9435C1F0-7F8E-47C2-BB52-FC1D6B722EB1}">
      <dgm:prSet/>
      <dgm:spPr/>
      <dgm:t>
        <a:bodyPr/>
        <a:lstStyle/>
        <a:p>
          <a:endParaRPr lang="en-US"/>
        </a:p>
      </dgm:t>
    </dgm:pt>
    <dgm:pt modelId="{805B4D69-CAD2-4735-908A-E3EF69596C67}">
      <dgm:prSet phldrT="[Text]"/>
      <dgm:spPr/>
      <dgm:t>
        <a:bodyPr/>
        <a:lstStyle/>
        <a:p>
          <a:r>
            <a:rPr lang="en-US" dirty="0"/>
            <a:t>Local and State Grants</a:t>
          </a:r>
        </a:p>
      </dgm:t>
    </dgm:pt>
    <dgm:pt modelId="{359C70A4-75FA-4607-B6D0-7CA78D5F66E8}" type="parTrans" cxnId="{6E0CEDE6-DB16-43FD-B11B-98584294683E}">
      <dgm:prSet/>
      <dgm:spPr/>
      <dgm:t>
        <a:bodyPr/>
        <a:lstStyle/>
        <a:p>
          <a:endParaRPr lang="en-US"/>
        </a:p>
      </dgm:t>
    </dgm:pt>
    <dgm:pt modelId="{89A54AC5-6C1B-4B0F-AFF6-0619299A3B9B}" type="sibTrans" cxnId="{6E0CEDE6-DB16-43FD-B11B-98584294683E}">
      <dgm:prSet/>
      <dgm:spPr/>
      <dgm:t>
        <a:bodyPr/>
        <a:lstStyle/>
        <a:p>
          <a:endParaRPr lang="en-US"/>
        </a:p>
      </dgm:t>
    </dgm:pt>
    <dgm:pt modelId="{0D45C1EE-8384-4F6A-BFF6-3920A1E65C73}">
      <dgm:prSet phldrT="[Text]"/>
      <dgm:spPr/>
      <dgm:t>
        <a:bodyPr/>
        <a:lstStyle/>
        <a:p>
          <a:r>
            <a:rPr lang="en-US" dirty="0"/>
            <a:t>School Compensation Agreements</a:t>
          </a:r>
        </a:p>
      </dgm:t>
    </dgm:pt>
    <dgm:pt modelId="{A2ABF8F0-D84A-4208-AA5B-90D512EA5F98}" type="parTrans" cxnId="{C772B1EF-A0E6-41A1-9AA1-4C8A46F8BB90}">
      <dgm:prSet/>
      <dgm:spPr/>
      <dgm:t>
        <a:bodyPr/>
        <a:lstStyle/>
        <a:p>
          <a:endParaRPr lang="en-US"/>
        </a:p>
      </dgm:t>
    </dgm:pt>
    <dgm:pt modelId="{FCF60A04-9E24-4959-B7BE-3A7CE32FCB4B}" type="sibTrans" cxnId="{C772B1EF-A0E6-41A1-9AA1-4C8A46F8BB90}">
      <dgm:prSet/>
      <dgm:spPr/>
      <dgm:t>
        <a:bodyPr/>
        <a:lstStyle/>
        <a:p>
          <a:endParaRPr lang="en-US"/>
        </a:p>
      </dgm:t>
    </dgm:pt>
    <dgm:pt modelId="{F0355450-357E-4E0E-890B-12E356D263FC}">
      <dgm:prSet phldrT="[Text]"/>
      <dgm:spPr/>
      <dgm:t>
        <a:bodyPr/>
        <a:lstStyle/>
        <a:p>
          <a:r>
            <a:rPr lang="en-US" dirty="0"/>
            <a:t>School Compensation  Agreements</a:t>
          </a:r>
        </a:p>
      </dgm:t>
    </dgm:pt>
    <dgm:pt modelId="{B5E744D6-0327-4DB7-920F-B91554B069D4}" type="parTrans" cxnId="{E04698AA-7B7D-4F47-8790-B8744B424429}">
      <dgm:prSet/>
      <dgm:spPr/>
      <dgm:t>
        <a:bodyPr/>
        <a:lstStyle/>
        <a:p>
          <a:endParaRPr lang="en-US"/>
        </a:p>
      </dgm:t>
    </dgm:pt>
    <dgm:pt modelId="{3E8E5109-FF9D-4E64-BC1F-B10E65DC5D45}" type="sibTrans" cxnId="{E04698AA-7B7D-4F47-8790-B8744B424429}">
      <dgm:prSet/>
      <dgm:spPr/>
      <dgm:t>
        <a:bodyPr/>
        <a:lstStyle/>
        <a:p>
          <a:endParaRPr lang="en-US"/>
        </a:p>
      </dgm:t>
    </dgm:pt>
    <dgm:pt modelId="{C564707D-6321-4694-B1E4-0EE5450A610A}">
      <dgm:prSet phldrT="[Text]"/>
      <dgm:spPr/>
      <dgm:t>
        <a:bodyPr/>
        <a:lstStyle/>
        <a:p>
          <a:r>
            <a:rPr lang="en-US" dirty="0"/>
            <a:t>Constructing Financing</a:t>
          </a:r>
        </a:p>
      </dgm:t>
    </dgm:pt>
    <dgm:pt modelId="{4CB6FF21-DDFA-481C-BB41-59F1F26B933F}" type="parTrans" cxnId="{5C2B6ABA-7A53-4402-B4AD-30E0555C5F81}">
      <dgm:prSet/>
      <dgm:spPr/>
      <dgm:t>
        <a:bodyPr/>
        <a:lstStyle/>
        <a:p>
          <a:endParaRPr lang="en-US"/>
        </a:p>
      </dgm:t>
    </dgm:pt>
    <dgm:pt modelId="{22D32F9B-C47F-4648-BA60-5B380B3A3889}" type="sibTrans" cxnId="{5C2B6ABA-7A53-4402-B4AD-30E0555C5F81}">
      <dgm:prSet/>
      <dgm:spPr/>
      <dgm:t>
        <a:bodyPr/>
        <a:lstStyle/>
        <a:p>
          <a:endParaRPr lang="en-US"/>
        </a:p>
      </dgm:t>
    </dgm:pt>
    <dgm:pt modelId="{0FD1AFE2-CBE0-4E7C-BAB6-A926B4CC240C}">
      <dgm:prSet phldrT="[Text]"/>
      <dgm:spPr/>
      <dgm:t>
        <a:bodyPr/>
        <a:lstStyle/>
        <a:p>
          <a:r>
            <a:rPr lang="en-US" dirty="0"/>
            <a:t>Construction Material Sales Tax Exemption</a:t>
          </a:r>
        </a:p>
      </dgm:t>
    </dgm:pt>
    <dgm:pt modelId="{393678E1-FFD9-4401-919A-1896422CB13D}" type="parTrans" cxnId="{CE1F8896-36AA-4B17-BC41-D019EAA1977A}">
      <dgm:prSet/>
      <dgm:spPr/>
      <dgm:t>
        <a:bodyPr/>
        <a:lstStyle/>
        <a:p>
          <a:endParaRPr lang="en-US"/>
        </a:p>
      </dgm:t>
    </dgm:pt>
    <dgm:pt modelId="{8D850E11-8EB2-4779-B711-5D7BAEB5BB73}" type="sibTrans" cxnId="{CE1F8896-36AA-4B17-BC41-D019EAA1977A}">
      <dgm:prSet/>
      <dgm:spPr/>
      <dgm:t>
        <a:bodyPr/>
        <a:lstStyle/>
        <a:p>
          <a:endParaRPr lang="en-US"/>
        </a:p>
      </dgm:t>
    </dgm:pt>
    <dgm:pt modelId="{AB983633-F46F-4D66-A0FA-7C086B93ECA7}">
      <dgm:prSet phldrT="[Text]"/>
      <dgm:spPr/>
      <dgm:t>
        <a:bodyPr/>
        <a:lstStyle/>
        <a:p>
          <a:r>
            <a:rPr lang="en-US" dirty="0"/>
            <a:t>Transportation Improvement Districts</a:t>
          </a:r>
        </a:p>
      </dgm:t>
    </dgm:pt>
    <dgm:pt modelId="{79D2A90F-C4CB-4232-9295-41312E1ADDBF}" type="parTrans" cxnId="{ACDEBB69-8992-470B-9915-59492CA248E9}">
      <dgm:prSet/>
      <dgm:spPr/>
      <dgm:t>
        <a:bodyPr/>
        <a:lstStyle/>
        <a:p>
          <a:endParaRPr lang="en-US"/>
        </a:p>
      </dgm:t>
    </dgm:pt>
    <dgm:pt modelId="{47C8EE7E-21A9-4C66-8D22-A05ED3084A61}" type="sibTrans" cxnId="{ACDEBB69-8992-470B-9915-59492CA248E9}">
      <dgm:prSet/>
      <dgm:spPr/>
      <dgm:t>
        <a:bodyPr/>
        <a:lstStyle/>
        <a:p>
          <a:endParaRPr lang="en-US"/>
        </a:p>
      </dgm:t>
    </dgm:pt>
    <dgm:pt modelId="{0BB1B9AD-14ED-4019-B206-635DB7EFA5A4}" type="pres">
      <dgm:prSet presAssocID="{5CDEAF19-966D-4506-A0F5-CDB8FED635E3}" presName="Name0" presStyleCnt="0">
        <dgm:presLayoutVars>
          <dgm:chMax val="7"/>
          <dgm:chPref val="5"/>
          <dgm:dir/>
          <dgm:animOne val="branch"/>
          <dgm:animLvl val="lvl"/>
        </dgm:presLayoutVars>
      </dgm:prSet>
      <dgm:spPr/>
    </dgm:pt>
    <dgm:pt modelId="{1686D5E0-38E4-4751-AB06-F407000A4B81}" type="pres">
      <dgm:prSet presAssocID="{C564707D-6321-4694-B1E4-0EE5450A610A}" presName="ChildAccent4" presStyleCnt="0"/>
      <dgm:spPr/>
    </dgm:pt>
    <dgm:pt modelId="{4EAFDB1F-A8EE-4D58-9280-C7CED2FD6059}" type="pres">
      <dgm:prSet presAssocID="{C564707D-6321-4694-B1E4-0EE5450A610A}" presName="ChildAccent" presStyleLbl="alignImgPlace1" presStyleIdx="0" presStyleCnt="4"/>
      <dgm:spPr/>
    </dgm:pt>
    <dgm:pt modelId="{C5035386-0503-4392-8644-71AFCD7A1BBA}" type="pres">
      <dgm:prSet presAssocID="{C564707D-6321-4694-B1E4-0EE5450A610A}" presName="Child4" presStyleLbl="revTx" presStyleIdx="0" presStyleCnt="0">
        <dgm:presLayoutVars>
          <dgm:chMax val="0"/>
          <dgm:chPref val="0"/>
          <dgm:bulletEnabled val="1"/>
        </dgm:presLayoutVars>
      </dgm:prSet>
      <dgm:spPr/>
    </dgm:pt>
    <dgm:pt modelId="{49579939-5F2F-4829-B9B9-76A1584B386A}" type="pres">
      <dgm:prSet presAssocID="{C564707D-6321-4694-B1E4-0EE5450A610A}" presName="Parent4" presStyleLbl="node1" presStyleIdx="0" presStyleCnt="4">
        <dgm:presLayoutVars>
          <dgm:chMax val="2"/>
          <dgm:chPref val="1"/>
          <dgm:bulletEnabled val="1"/>
        </dgm:presLayoutVars>
      </dgm:prSet>
      <dgm:spPr/>
    </dgm:pt>
    <dgm:pt modelId="{9631A7F9-30A2-4171-B69A-040325CCC86E}" type="pres">
      <dgm:prSet presAssocID="{50F4F925-C83B-4A6F-9907-DFD2FD6B09B4}" presName="ChildAccent3" presStyleCnt="0"/>
      <dgm:spPr/>
    </dgm:pt>
    <dgm:pt modelId="{E1B2E159-7ED4-422B-BFA0-A0D92AD7BB48}" type="pres">
      <dgm:prSet presAssocID="{50F4F925-C83B-4A6F-9907-DFD2FD6B09B4}" presName="ChildAccent" presStyleLbl="alignImgPlace1" presStyleIdx="1" presStyleCnt="4"/>
      <dgm:spPr/>
    </dgm:pt>
    <dgm:pt modelId="{3831C6F7-DD8D-4577-9815-9C904B9CD24B}" type="pres">
      <dgm:prSet presAssocID="{50F4F925-C83B-4A6F-9907-DFD2FD6B09B4}" presName="Child3" presStyleLbl="revTx" presStyleIdx="0" presStyleCnt="0">
        <dgm:presLayoutVars>
          <dgm:chMax val="0"/>
          <dgm:chPref val="0"/>
          <dgm:bulletEnabled val="1"/>
        </dgm:presLayoutVars>
      </dgm:prSet>
      <dgm:spPr/>
    </dgm:pt>
    <dgm:pt modelId="{BF525E8D-EB3C-47EE-835A-F5B91135385F}" type="pres">
      <dgm:prSet presAssocID="{50F4F925-C83B-4A6F-9907-DFD2FD6B09B4}" presName="Parent3" presStyleLbl="node1" presStyleIdx="1" presStyleCnt="4">
        <dgm:presLayoutVars>
          <dgm:chMax val="2"/>
          <dgm:chPref val="1"/>
          <dgm:bulletEnabled val="1"/>
        </dgm:presLayoutVars>
      </dgm:prSet>
      <dgm:spPr/>
    </dgm:pt>
    <dgm:pt modelId="{EF29224D-A5E1-4C77-9890-A59443405290}" type="pres">
      <dgm:prSet presAssocID="{6A487E52-8DF6-44B4-BAE0-1D7D967164EF}" presName="ChildAccent2" presStyleCnt="0"/>
      <dgm:spPr/>
    </dgm:pt>
    <dgm:pt modelId="{A1FE144F-F518-4AB8-80AD-C37F4A030610}" type="pres">
      <dgm:prSet presAssocID="{6A487E52-8DF6-44B4-BAE0-1D7D967164EF}" presName="ChildAccent" presStyleLbl="alignImgPlace1" presStyleIdx="2" presStyleCnt="4"/>
      <dgm:spPr/>
    </dgm:pt>
    <dgm:pt modelId="{8C468DC4-B975-4885-A95A-183650FEC97A}" type="pres">
      <dgm:prSet presAssocID="{6A487E52-8DF6-44B4-BAE0-1D7D967164EF}" presName="Child2" presStyleLbl="revTx" presStyleIdx="0" presStyleCnt="0">
        <dgm:presLayoutVars>
          <dgm:chMax val="0"/>
          <dgm:chPref val="0"/>
          <dgm:bulletEnabled val="1"/>
        </dgm:presLayoutVars>
      </dgm:prSet>
      <dgm:spPr/>
    </dgm:pt>
    <dgm:pt modelId="{D6E09DE8-448E-432A-A6BA-0343954B5C16}" type="pres">
      <dgm:prSet presAssocID="{6A487E52-8DF6-44B4-BAE0-1D7D967164EF}" presName="Parent2" presStyleLbl="node1" presStyleIdx="2" presStyleCnt="4">
        <dgm:presLayoutVars>
          <dgm:chMax val="2"/>
          <dgm:chPref val="1"/>
          <dgm:bulletEnabled val="1"/>
        </dgm:presLayoutVars>
      </dgm:prSet>
      <dgm:spPr/>
    </dgm:pt>
    <dgm:pt modelId="{7ED66189-0C3F-4CD4-9620-C3C8AA8BA67F}" type="pres">
      <dgm:prSet presAssocID="{1B90BDD9-C8D5-4E9A-AA8B-0E1C0D418011}" presName="ChildAccent1" presStyleCnt="0"/>
      <dgm:spPr/>
    </dgm:pt>
    <dgm:pt modelId="{1C4CEC8F-B076-4203-AF8E-91FA592005E0}" type="pres">
      <dgm:prSet presAssocID="{1B90BDD9-C8D5-4E9A-AA8B-0E1C0D418011}" presName="ChildAccent" presStyleLbl="alignImgPlace1" presStyleIdx="3" presStyleCnt="4"/>
      <dgm:spPr/>
    </dgm:pt>
    <dgm:pt modelId="{EABEA94C-5A42-4234-9343-E58075BBCD97}" type="pres">
      <dgm:prSet presAssocID="{1B90BDD9-C8D5-4E9A-AA8B-0E1C0D418011}" presName="Child1" presStyleLbl="revTx" presStyleIdx="0" presStyleCnt="0">
        <dgm:presLayoutVars>
          <dgm:chMax val="0"/>
          <dgm:chPref val="0"/>
          <dgm:bulletEnabled val="1"/>
        </dgm:presLayoutVars>
      </dgm:prSet>
      <dgm:spPr/>
    </dgm:pt>
    <dgm:pt modelId="{B5AA2334-EC78-4C52-A020-F7502150A8C4}" type="pres">
      <dgm:prSet presAssocID="{1B90BDD9-C8D5-4E9A-AA8B-0E1C0D418011}" presName="Parent1" presStyleLbl="node1" presStyleIdx="3" presStyleCnt="4">
        <dgm:presLayoutVars>
          <dgm:chMax val="2"/>
          <dgm:chPref val="1"/>
          <dgm:bulletEnabled val="1"/>
        </dgm:presLayoutVars>
      </dgm:prSet>
      <dgm:spPr/>
    </dgm:pt>
  </dgm:ptLst>
  <dgm:cxnLst>
    <dgm:cxn modelId="{2F732104-A134-4CDE-91B9-F1419787BB2D}" srcId="{50F4F925-C83B-4A6F-9907-DFD2FD6B09B4}" destId="{865797CD-6A83-4D8D-BA52-CF14067793EB}" srcOrd="2" destOrd="0" parTransId="{7ABA815C-3ACC-4CF9-BF5D-6CEDE45B3F85}" sibTransId="{A9984759-BDBA-4CDF-97C4-9AF64EBE2A1A}"/>
    <dgm:cxn modelId="{94287805-7699-4D79-9969-CDFF346F575A}" srcId="{6A487E52-8DF6-44B4-BAE0-1D7D967164EF}" destId="{FC1C3BAB-EDA3-4CA3-BD5E-A8631BFCB215}" srcOrd="1" destOrd="0" parTransId="{A3928BD4-259A-4524-B5DB-B4CF52A0ECCB}" sibTransId="{FD2F7C7C-5B8F-409C-83AE-125A633CB0B8}"/>
    <dgm:cxn modelId="{48268E07-F601-4DD7-B598-90FD3F46823C}" type="presOf" srcId="{805B4D69-CAD2-4735-908A-E3EF69596C67}" destId="{3831C6F7-DD8D-4577-9815-9C904B9CD24B}" srcOrd="1" destOrd="2" presId="urn:microsoft.com/office/officeart/2011/layout/InterconnectedBlockProcess"/>
    <dgm:cxn modelId="{B659120A-A69B-4449-97CF-CF35F1F2ED99}" type="presOf" srcId="{F0355450-357E-4E0E-890B-12E356D263FC}" destId="{3831C6F7-DD8D-4577-9815-9C904B9CD24B}" srcOrd="1" destOrd="1" presId="urn:microsoft.com/office/officeart/2011/layout/InterconnectedBlockProcess"/>
    <dgm:cxn modelId="{B8458E0B-E0ED-47B5-8083-FEE4BECF5428}" type="presOf" srcId="{FC1C3BAB-EDA3-4CA3-BD5E-A8631BFCB215}" destId="{8C468DC4-B975-4885-A95A-183650FEC97A}" srcOrd="1" destOrd="2" presId="urn:microsoft.com/office/officeart/2011/layout/InterconnectedBlockProcess"/>
    <dgm:cxn modelId="{8CC2620F-53B3-408D-BBFC-032D9E3E46DB}" type="presOf" srcId="{7349534D-6F25-4248-A4F9-A6DB35C28487}" destId="{EABEA94C-5A42-4234-9343-E58075BBCD97}" srcOrd="1" destOrd="0" presId="urn:microsoft.com/office/officeart/2011/layout/InterconnectedBlockProcess"/>
    <dgm:cxn modelId="{61FD8F12-169F-4F28-BB55-4D174AAA36C5}" srcId="{1B90BDD9-C8D5-4E9A-AA8B-0E1C0D418011}" destId="{419EACC1-0538-49E2-ABBA-701437A03B4F}" srcOrd="2" destOrd="0" parTransId="{61184ECB-C6BC-4C2F-812F-3A1DF8B46D53}" sibTransId="{0AD67D20-7CE5-4506-93D3-BA9BACFBA876}"/>
    <dgm:cxn modelId="{C8A41D1B-703D-4F32-992A-EF96C0F7410D}" srcId="{5CDEAF19-966D-4506-A0F5-CDB8FED635E3}" destId="{50F4F925-C83B-4A6F-9907-DFD2FD6B09B4}" srcOrd="2" destOrd="0" parTransId="{5BB00E68-FA3D-401C-80CB-96B83908E175}" sibTransId="{CEC593E7-8D31-4DEB-AA64-3D6DA8C78EC7}"/>
    <dgm:cxn modelId="{ACF64621-0653-402E-A66A-140A82AD15C0}" type="presOf" srcId="{6A487E52-8DF6-44B4-BAE0-1D7D967164EF}" destId="{D6E09DE8-448E-432A-A6BA-0343954B5C16}" srcOrd="0" destOrd="0" presId="urn:microsoft.com/office/officeart/2011/layout/InterconnectedBlockProcess"/>
    <dgm:cxn modelId="{7E1BD324-47C7-4F6B-B244-A90DED755E8E}" type="presOf" srcId="{1B90BDD9-C8D5-4E9A-AA8B-0E1C0D418011}" destId="{B5AA2334-EC78-4C52-A020-F7502150A8C4}" srcOrd="0" destOrd="0" presId="urn:microsoft.com/office/officeart/2011/layout/InterconnectedBlockProcess"/>
    <dgm:cxn modelId="{9E1CFE27-DAE2-4C15-8907-115C03FE35F2}" type="presOf" srcId="{865797CD-6A83-4D8D-BA52-CF14067793EB}" destId="{3831C6F7-DD8D-4577-9815-9C904B9CD24B}" srcOrd="1" destOrd="3" presId="urn:microsoft.com/office/officeart/2011/layout/InterconnectedBlockProcess"/>
    <dgm:cxn modelId="{CF386228-6983-4DC6-8558-B9C1EB7422AE}" type="presOf" srcId="{F0355450-357E-4E0E-890B-12E356D263FC}" destId="{E1B2E159-7ED4-422B-BFA0-A0D92AD7BB48}" srcOrd="0" destOrd="1" presId="urn:microsoft.com/office/officeart/2011/layout/InterconnectedBlockProcess"/>
    <dgm:cxn modelId="{1A6EAE28-0B4D-4F1B-9499-A69D2E81D0B5}" srcId="{6A487E52-8DF6-44B4-BAE0-1D7D967164EF}" destId="{FBEA620A-F5C0-4F2A-912E-25C030720E68}" srcOrd="0" destOrd="0" parTransId="{49D7D7F5-ABFE-4664-A0C3-AC68DEB6C509}" sibTransId="{B58E73FE-4995-44BD-BA1A-718EF1F9EC4A}"/>
    <dgm:cxn modelId="{D264D829-41E2-4FA3-A7A8-5DE0F7D14D0F}" srcId="{1B90BDD9-C8D5-4E9A-AA8B-0E1C0D418011}" destId="{5D7306B2-4ADE-4C1F-B08D-F2020BE0C465}" srcOrd="1" destOrd="0" parTransId="{CF57424E-7A1D-4081-A744-AED385B9EA70}" sibTransId="{7AB443BA-A906-4629-A888-78666E519319}"/>
    <dgm:cxn modelId="{51309B3B-7E97-4D8D-B260-74B53BEE8EA5}" type="presOf" srcId="{FBEA620A-F5C0-4F2A-912E-25C030720E68}" destId="{8C468DC4-B975-4885-A95A-183650FEC97A}" srcOrd="1" destOrd="0" presId="urn:microsoft.com/office/officeart/2011/layout/InterconnectedBlockProcess"/>
    <dgm:cxn modelId="{23602C3D-65B4-4695-A782-911482092595}" type="presOf" srcId="{50F4F925-C83B-4A6F-9907-DFD2FD6B09B4}" destId="{BF525E8D-EB3C-47EE-835A-F5B91135385F}" srcOrd="0" destOrd="0" presId="urn:microsoft.com/office/officeart/2011/layout/InterconnectedBlockProcess"/>
    <dgm:cxn modelId="{8C7EAD40-653E-4F04-A4B5-E9C84EFDAA62}" type="presOf" srcId="{7349534D-6F25-4248-A4F9-A6DB35C28487}" destId="{1C4CEC8F-B076-4203-AF8E-91FA592005E0}" srcOrd="0" destOrd="0" presId="urn:microsoft.com/office/officeart/2011/layout/InterconnectedBlockProcess"/>
    <dgm:cxn modelId="{030FBC64-D6E1-496E-9022-E3AFED86F0AB}" type="presOf" srcId="{FC1C3BAB-EDA3-4CA3-BD5E-A8631BFCB215}" destId="{A1FE144F-F518-4AB8-80AD-C37F4A030610}" srcOrd="0" destOrd="2" presId="urn:microsoft.com/office/officeart/2011/layout/InterconnectedBlockProcess"/>
    <dgm:cxn modelId="{ACDEBB69-8992-470B-9915-59492CA248E9}" srcId="{50F4F925-C83B-4A6F-9907-DFD2FD6B09B4}" destId="{AB983633-F46F-4D66-A0FA-7C086B93ECA7}" srcOrd="3" destOrd="0" parTransId="{79D2A90F-C4CB-4232-9295-41312E1ADDBF}" sibTransId="{47C8EE7E-21A9-4C66-8D22-A05ED3084A61}"/>
    <dgm:cxn modelId="{52B9724A-741B-4EA4-A9D1-0CF1B6FBEB71}" type="presOf" srcId="{419EACC1-0538-49E2-ABBA-701437A03B4F}" destId="{1C4CEC8F-B076-4203-AF8E-91FA592005E0}" srcOrd="0" destOrd="2" presId="urn:microsoft.com/office/officeart/2011/layout/InterconnectedBlockProcess"/>
    <dgm:cxn modelId="{FEC0A64A-E2B0-44ED-93FD-14372D2E63AB}" type="presOf" srcId="{419EACC1-0538-49E2-ABBA-701437A03B4F}" destId="{EABEA94C-5A42-4234-9343-E58075BBCD97}" srcOrd="1" destOrd="2" presId="urn:microsoft.com/office/officeart/2011/layout/InterconnectedBlockProcess"/>
    <dgm:cxn modelId="{FC9BB051-7E5E-4E2C-9446-407B3EB52DFB}" type="presOf" srcId="{805B4D69-CAD2-4735-908A-E3EF69596C67}" destId="{E1B2E159-7ED4-422B-BFA0-A0D92AD7BB48}" srcOrd="0" destOrd="2" presId="urn:microsoft.com/office/officeart/2011/layout/InterconnectedBlockProcess"/>
    <dgm:cxn modelId="{6FF57776-F0F1-44E7-B12E-C42F1B075069}" type="presOf" srcId="{0FD1AFE2-CBE0-4E7C-BAB6-A926B4CC240C}" destId="{C5035386-0503-4392-8644-71AFCD7A1BBA}" srcOrd="1" destOrd="0" presId="urn:microsoft.com/office/officeart/2011/layout/InterconnectedBlockProcess"/>
    <dgm:cxn modelId="{A8EA1A59-52F2-4937-9FD9-5D4651EB41AD}" srcId="{5CDEAF19-966D-4506-A0F5-CDB8FED635E3}" destId="{1B90BDD9-C8D5-4E9A-AA8B-0E1C0D418011}" srcOrd="0" destOrd="0" parTransId="{DCA56C68-090D-4A13-A44E-040B498993F4}" sibTransId="{98DB5094-4F32-494C-8667-1AF486D1B0B3}"/>
    <dgm:cxn modelId="{A510337D-DD19-4825-9A33-8FBDDBCE1CFB}" type="presOf" srcId="{AB983633-F46F-4D66-A0FA-7C086B93ECA7}" destId="{3831C6F7-DD8D-4577-9815-9C904B9CD24B}" srcOrd="1" destOrd="4" presId="urn:microsoft.com/office/officeart/2011/layout/InterconnectedBlockProcess"/>
    <dgm:cxn modelId="{70BF7C81-4449-4518-A937-B80D87D66C10}" type="presOf" srcId="{4A34F5FD-F47A-46B4-8142-9AFD273EF715}" destId="{3831C6F7-DD8D-4577-9815-9C904B9CD24B}" srcOrd="1" destOrd="0" presId="urn:microsoft.com/office/officeart/2011/layout/InterconnectedBlockProcess"/>
    <dgm:cxn modelId="{590C2082-72F4-4F59-81AE-704C3B0B9FC2}" type="presOf" srcId="{FBEA620A-F5C0-4F2A-912E-25C030720E68}" destId="{A1FE144F-F518-4AB8-80AD-C37F4A030610}" srcOrd="0" destOrd="0" presId="urn:microsoft.com/office/officeart/2011/layout/InterconnectedBlockProcess"/>
    <dgm:cxn modelId="{D5518C86-824A-40AA-9A45-668EC0C59F53}" type="presOf" srcId="{865797CD-6A83-4D8D-BA52-CF14067793EB}" destId="{E1B2E159-7ED4-422B-BFA0-A0D92AD7BB48}" srcOrd="0" destOrd="3" presId="urn:microsoft.com/office/officeart/2011/layout/InterconnectedBlockProcess"/>
    <dgm:cxn modelId="{71C2F288-F66F-435C-9797-FD90865E906C}" srcId="{1B90BDD9-C8D5-4E9A-AA8B-0E1C0D418011}" destId="{7349534D-6F25-4248-A4F9-A6DB35C28487}" srcOrd="0" destOrd="0" parTransId="{03BC81AE-B561-4475-ACAB-C234659AFC24}" sibTransId="{FE880769-FC61-4205-B4F3-50BA8BB0E42B}"/>
    <dgm:cxn modelId="{9C1AD88A-0599-4ED2-8073-E9158874D588}" type="presOf" srcId="{C564707D-6321-4694-B1E4-0EE5450A610A}" destId="{49579939-5F2F-4829-B9B9-76A1584B386A}" srcOrd="0" destOrd="0" presId="urn:microsoft.com/office/officeart/2011/layout/InterconnectedBlockProcess"/>
    <dgm:cxn modelId="{556BED8C-D052-4F59-A911-5083D21F2E5E}" srcId="{5CDEAF19-966D-4506-A0F5-CDB8FED635E3}" destId="{6A487E52-8DF6-44B4-BAE0-1D7D967164EF}" srcOrd="1" destOrd="0" parTransId="{BDA416E0-EC1A-4A26-8B4F-44302C41F8CF}" sibTransId="{F2334388-F074-43E9-B208-92E3F79D8391}"/>
    <dgm:cxn modelId="{CE1F8896-36AA-4B17-BC41-D019EAA1977A}" srcId="{C564707D-6321-4694-B1E4-0EE5450A610A}" destId="{0FD1AFE2-CBE0-4E7C-BAB6-A926B4CC240C}" srcOrd="0" destOrd="0" parTransId="{393678E1-FFD9-4401-919A-1896422CB13D}" sibTransId="{8D850E11-8EB2-4779-B711-5D7BAEB5BB73}"/>
    <dgm:cxn modelId="{4C712CA2-355B-4271-89EC-6B899F6D12FC}" type="presOf" srcId="{5D7306B2-4ADE-4C1F-B08D-F2020BE0C465}" destId="{EABEA94C-5A42-4234-9343-E58075BBCD97}" srcOrd="1" destOrd="1" presId="urn:microsoft.com/office/officeart/2011/layout/InterconnectedBlockProcess"/>
    <dgm:cxn modelId="{E04698AA-7B7D-4F47-8790-B8744B424429}" srcId="{4A34F5FD-F47A-46B4-8142-9AFD273EF715}" destId="{F0355450-357E-4E0E-890B-12E356D263FC}" srcOrd="0" destOrd="0" parTransId="{B5E744D6-0327-4DB7-920F-B91554B069D4}" sibTransId="{3E8E5109-FF9D-4E64-BC1F-B10E65DC5D45}"/>
    <dgm:cxn modelId="{F31FACAB-9144-44CE-A019-57F68C123890}" type="presOf" srcId="{5D7306B2-4ADE-4C1F-B08D-F2020BE0C465}" destId="{1C4CEC8F-B076-4203-AF8E-91FA592005E0}" srcOrd="0" destOrd="1" presId="urn:microsoft.com/office/officeart/2011/layout/InterconnectedBlockProcess"/>
    <dgm:cxn modelId="{5C2B6ABA-7A53-4402-B4AD-30E0555C5F81}" srcId="{5CDEAF19-966D-4506-A0F5-CDB8FED635E3}" destId="{C564707D-6321-4694-B1E4-0EE5450A610A}" srcOrd="3" destOrd="0" parTransId="{4CB6FF21-DDFA-481C-BB41-59F1F26B933F}" sibTransId="{22D32F9B-C47F-4648-BA60-5B380B3A3889}"/>
    <dgm:cxn modelId="{006053BD-5B4A-4F0B-8613-8D744675063D}" type="presOf" srcId="{AB983633-F46F-4D66-A0FA-7C086B93ECA7}" destId="{E1B2E159-7ED4-422B-BFA0-A0D92AD7BB48}" srcOrd="0" destOrd="4" presId="urn:microsoft.com/office/officeart/2011/layout/InterconnectedBlockProcess"/>
    <dgm:cxn modelId="{5467B8D3-BD96-4C7B-8F96-36CD3430A3E6}" type="presOf" srcId="{0D45C1EE-8384-4F6A-BFF6-3920A1E65C73}" destId="{8C468DC4-B975-4885-A95A-183650FEC97A}" srcOrd="1" destOrd="1" presId="urn:microsoft.com/office/officeart/2011/layout/InterconnectedBlockProcess"/>
    <dgm:cxn modelId="{4B33FCD9-7C0A-483B-AF39-10ADCD11ADFD}" type="presOf" srcId="{5CDEAF19-966D-4506-A0F5-CDB8FED635E3}" destId="{0BB1B9AD-14ED-4019-B206-635DB7EFA5A4}" srcOrd="0" destOrd="0" presId="urn:microsoft.com/office/officeart/2011/layout/InterconnectedBlockProcess"/>
    <dgm:cxn modelId="{6E0CEDE6-DB16-43FD-B11B-98584294683E}" srcId="{50F4F925-C83B-4A6F-9907-DFD2FD6B09B4}" destId="{805B4D69-CAD2-4735-908A-E3EF69596C67}" srcOrd="1" destOrd="0" parTransId="{359C70A4-75FA-4607-B6D0-7CA78D5F66E8}" sibTransId="{89A54AC5-6C1B-4B0F-AFF6-0619299A3B9B}"/>
    <dgm:cxn modelId="{4EDD9CE9-81F3-4FA0-A1AD-83E517FBB1D6}" type="presOf" srcId="{0FD1AFE2-CBE0-4E7C-BAB6-A926B4CC240C}" destId="{4EAFDB1F-A8EE-4D58-9280-C7CED2FD6059}" srcOrd="0" destOrd="0" presId="urn:microsoft.com/office/officeart/2011/layout/InterconnectedBlockProcess"/>
    <dgm:cxn modelId="{40F4F1ED-E6A2-46EE-ACBC-52EE2405AC61}" type="presOf" srcId="{0D45C1EE-8384-4F6A-BFF6-3920A1E65C73}" destId="{A1FE144F-F518-4AB8-80AD-C37F4A030610}" srcOrd="0" destOrd="1" presId="urn:microsoft.com/office/officeart/2011/layout/InterconnectedBlockProcess"/>
    <dgm:cxn modelId="{C772B1EF-A0E6-41A1-9AA1-4C8A46F8BB90}" srcId="{FBEA620A-F5C0-4F2A-912E-25C030720E68}" destId="{0D45C1EE-8384-4F6A-BFF6-3920A1E65C73}" srcOrd="0" destOrd="0" parTransId="{A2ABF8F0-D84A-4208-AA5B-90D512EA5F98}" sibTransId="{FCF60A04-9E24-4959-B7BE-3A7CE32FCB4B}"/>
    <dgm:cxn modelId="{9435C1F0-7F8E-47C2-BB52-FC1D6B722EB1}" srcId="{50F4F925-C83B-4A6F-9907-DFD2FD6B09B4}" destId="{4A34F5FD-F47A-46B4-8142-9AFD273EF715}" srcOrd="0" destOrd="0" parTransId="{A77A2C43-317E-48EE-9798-C485674F2FD7}" sibTransId="{783EEC9D-50CA-4527-B1E9-6A540A6DDB60}"/>
    <dgm:cxn modelId="{294267FD-8C5B-493F-A6AF-1B44EC1C68D1}" type="presOf" srcId="{4A34F5FD-F47A-46B4-8142-9AFD273EF715}" destId="{E1B2E159-7ED4-422B-BFA0-A0D92AD7BB48}" srcOrd="0" destOrd="0" presId="urn:microsoft.com/office/officeart/2011/layout/InterconnectedBlockProcess"/>
    <dgm:cxn modelId="{F9F92A2D-AF7A-4DAF-B530-5EB325B1194B}" type="presParOf" srcId="{0BB1B9AD-14ED-4019-B206-635DB7EFA5A4}" destId="{1686D5E0-38E4-4751-AB06-F407000A4B81}" srcOrd="0" destOrd="0" presId="urn:microsoft.com/office/officeart/2011/layout/InterconnectedBlockProcess"/>
    <dgm:cxn modelId="{CE8094E5-F6B3-4F82-ABF5-23F4A54F5068}" type="presParOf" srcId="{1686D5E0-38E4-4751-AB06-F407000A4B81}" destId="{4EAFDB1F-A8EE-4D58-9280-C7CED2FD6059}" srcOrd="0" destOrd="0" presId="urn:microsoft.com/office/officeart/2011/layout/InterconnectedBlockProcess"/>
    <dgm:cxn modelId="{17880CCE-D610-4408-8BCA-3206DF078028}" type="presParOf" srcId="{0BB1B9AD-14ED-4019-B206-635DB7EFA5A4}" destId="{C5035386-0503-4392-8644-71AFCD7A1BBA}" srcOrd="1" destOrd="0" presId="urn:microsoft.com/office/officeart/2011/layout/InterconnectedBlockProcess"/>
    <dgm:cxn modelId="{36336F90-D740-4015-A92C-B79E665B625D}" type="presParOf" srcId="{0BB1B9AD-14ED-4019-B206-635DB7EFA5A4}" destId="{49579939-5F2F-4829-B9B9-76A1584B386A}" srcOrd="2" destOrd="0" presId="urn:microsoft.com/office/officeart/2011/layout/InterconnectedBlockProcess"/>
    <dgm:cxn modelId="{AAACD1A8-F79F-4D3F-9881-6236A9944CA6}" type="presParOf" srcId="{0BB1B9AD-14ED-4019-B206-635DB7EFA5A4}" destId="{9631A7F9-30A2-4171-B69A-040325CCC86E}" srcOrd="3" destOrd="0" presId="urn:microsoft.com/office/officeart/2011/layout/InterconnectedBlockProcess"/>
    <dgm:cxn modelId="{ECE79964-CFC3-404B-9BAF-AD1B479B9588}" type="presParOf" srcId="{9631A7F9-30A2-4171-B69A-040325CCC86E}" destId="{E1B2E159-7ED4-422B-BFA0-A0D92AD7BB48}" srcOrd="0" destOrd="0" presId="urn:microsoft.com/office/officeart/2011/layout/InterconnectedBlockProcess"/>
    <dgm:cxn modelId="{A0EB8B4B-274B-4333-A874-CF2AB8EC02CA}" type="presParOf" srcId="{0BB1B9AD-14ED-4019-B206-635DB7EFA5A4}" destId="{3831C6F7-DD8D-4577-9815-9C904B9CD24B}" srcOrd="4" destOrd="0" presId="urn:microsoft.com/office/officeart/2011/layout/InterconnectedBlockProcess"/>
    <dgm:cxn modelId="{B9093859-45C3-4CF7-BDFB-21D121B69DA9}" type="presParOf" srcId="{0BB1B9AD-14ED-4019-B206-635DB7EFA5A4}" destId="{BF525E8D-EB3C-47EE-835A-F5B91135385F}" srcOrd="5" destOrd="0" presId="urn:microsoft.com/office/officeart/2011/layout/InterconnectedBlockProcess"/>
    <dgm:cxn modelId="{AF303BFD-AC1A-44F9-B8A8-5320A3B3AB05}" type="presParOf" srcId="{0BB1B9AD-14ED-4019-B206-635DB7EFA5A4}" destId="{EF29224D-A5E1-4C77-9890-A59443405290}" srcOrd="6" destOrd="0" presId="urn:microsoft.com/office/officeart/2011/layout/InterconnectedBlockProcess"/>
    <dgm:cxn modelId="{62CDFF99-BC5D-4774-872B-2CBE88757B34}" type="presParOf" srcId="{EF29224D-A5E1-4C77-9890-A59443405290}" destId="{A1FE144F-F518-4AB8-80AD-C37F4A030610}" srcOrd="0" destOrd="0" presId="urn:microsoft.com/office/officeart/2011/layout/InterconnectedBlockProcess"/>
    <dgm:cxn modelId="{FFBDAC5C-CE70-47F4-98D0-AF72B9D5CC33}" type="presParOf" srcId="{0BB1B9AD-14ED-4019-B206-635DB7EFA5A4}" destId="{8C468DC4-B975-4885-A95A-183650FEC97A}" srcOrd="7" destOrd="0" presId="urn:microsoft.com/office/officeart/2011/layout/InterconnectedBlockProcess"/>
    <dgm:cxn modelId="{AE2287B6-D962-45B5-A20A-665B26ACE3AC}" type="presParOf" srcId="{0BB1B9AD-14ED-4019-B206-635DB7EFA5A4}" destId="{D6E09DE8-448E-432A-A6BA-0343954B5C16}" srcOrd="8" destOrd="0" presId="urn:microsoft.com/office/officeart/2011/layout/InterconnectedBlockProcess"/>
    <dgm:cxn modelId="{EA60F4A4-8E46-4635-B332-62E43E256EB9}" type="presParOf" srcId="{0BB1B9AD-14ED-4019-B206-635DB7EFA5A4}" destId="{7ED66189-0C3F-4CD4-9620-C3C8AA8BA67F}" srcOrd="9" destOrd="0" presId="urn:microsoft.com/office/officeart/2011/layout/InterconnectedBlockProcess"/>
    <dgm:cxn modelId="{C943968D-C38C-4076-8529-564CEEB37A5B}" type="presParOf" srcId="{7ED66189-0C3F-4CD4-9620-C3C8AA8BA67F}" destId="{1C4CEC8F-B076-4203-AF8E-91FA592005E0}" srcOrd="0" destOrd="0" presId="urn:microsoft.com/office/officeart/2011/layout/InterconnectedBlockProcess"/>
    <dgm:cxn modelId="{72EB4410-7D7A-4312-B59E-CC810FA77F94}" type="presParOf" srcId="{0BB1B9AD-14ED-4019-B206-635DB7EFA5A4}" destId="{EABEA94C-5A42-4234-9343-E58075BBCD97}" srcOrd="10" destOrd="0" presId="urn:microsoft.com/office/officeart/2011/layout/InterconnectedBlockProcess"/>
    <dgm:cxn modelId="{C9631798-4B11-4992-A963-E0F14A968F2F}" type="presParOf" srcId="{0BB1B9AD-14ED-4019-B206-635DB7EFA5A4}" destId="{B5AA2334-EC78-4C52-A020-F7502150A8C4}" srcOrd="11" destOrd="0" presId="urn:microsoft.com/office/officeart/2011/layout/InterconnectedBlock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36829-5F61-4ADF-9935-C551AF4AE8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BFE7296-0C82-4BD2-9FA1-F9269387F3AB}">
      <dgm:prSet phldrT="[Text]"/>
      <dgm:spPr/>
      <dgm:t>
        <a:bodyPr/>
        <a:lstStyle/>
        <a:p>
          <a:r>
            <a:rPr lang="en-US" dirty="0"/>
            <a:t>Ohio</a:t>
          </a:r>
        </a:p>
      </dgm:t>
    </dgm:pt>
    <dgm:pt modelId="{EB5C29DD-2FAB-4291-A11B-560091002037}" type="parTrans" cxnId="{4848FDA6-118F-462E-B764-8DB512D2E8EC}">
      <dgm:prSet/>
      <dgm:spPr/>
      <dgm:t>
        <a:bodyPr/>
        <a:lstStyle/>
        <a:p>
          <a:endParaRPr lang="en-US"/>
        </a:p>
      </dgm:t>
    </dgm:pt>
    <dgm:pt modelId="{7DAC8188-2A4F-4381-8390-941B7607B010}" type="sibTrans" cxnId="{4848FDA6-118F-462E-B764-8DB512D2E8EC}">
      <dgm:prSet/>
      <dgm:spPr/>
      <dgm:t>
        <a:bodyPr/>
        <a:lstStyle/>
        <a:p>
          <a:endParaRPr lang="en-US"/>
        </a:p>
      </dgm:t>
    </dgm:pt>
    <dgm:pt modelId="{7029AE5F-2CB5-4728-9DE8-8D0CB8F72301}">
      <dgm:prSet phldrT="[Text]"/>
      <dgm:spPr/>
      <dgm:t>
        <a:bodyPr/>
        <a:lstStyle/>
        <a:p>
          <a:r>
            <a:rPr lang="en-US" b="0" i="0" u="none" dirty="0"/>
            <a:t>Enterprise Zone Program</a:t>
          </a:r>
          <a:endParaRPr lang="en-US" dirty="0"/>
        </a:p>
      </dgm:t>
    </dgm:pt>
    <dgm:pt modelId="{BC06D04E-499A-4636-84DF-2019FF4F7D09}" type="parTrans" cxnId="{CD930580-F252-4B6E-BB4D-310500286213}">
      <dgm:prSet/>
      <dgm:spPr/>
      <dgm:t>
        <a:bodyPr/>
        <a:lstStyle/>
        <a:p>
          <a:endParaRPr lang="en-US"/>
        </a:p>
      </dgm:t>
    </dgm:pt>
    <dgm:pt modelId="{BF335706-112A-4414-BB9A-0F674E00733B}" type="sibTrans" cxnId="{CD930580-F252-4B6E-BB4D-310500286213}">
      <dgm:prSet/>
      <dgm:spPr/>
      <dgm:t>
        <a:bodyPr/>
        <a:lstStyle/>
        <a:p>
          <a:endParaRPr lang="en-US"/>
        </a:p>
      </dgm:t>
    </dgm:pt>
    <dgm:pt modelId="{AAE2C0F2-6D22-4F1E-8669-36D4CA1B82F6}">
      <dgm:prSet phldrT="[Text]"/>
      <dgm:spPr/>
      <dgm:t>
        <a:bodyPr/>
        <a:lstStyle/>
        <a:p>
          <a:r>
            <a:rPr lang="en-US" dirty="0"/>
            <a:t>Community Reinvestment Area</a:t>
          </a:r>
        </a:p>
      </dgm:t>
    </dgm:pt>
    <dgm:pt modelId="{E9687640-32FA-4DF1-B542-F08595506F33}" type="parTrans" cxnId="{8F6A7F93-33E6-4A66-8D14-8EF338A0D719}">
      <dgm:prSet/>
      <dgm:spPr/>
      <dgm:t>
        <a:bodyPr/>
        <a:lstStyle/>
        <a:p>
          <a:endParaRPr lang="en-US"/>
        </a:p>
      </dgm:t>
    </dgm:pt>
    <dgm:pt modelId="{DB03F8A0-29C1-49E3-B3B7-362569C71922}" type="sibTrans" cxnId="{8F6A7F93-33E6-4A66-8D14-8EF338A0D719}">
      <dgm:prSet/>
      <dgm:spPr/>
      <dgm:t>
        <a:bodyPr/>
        <a:lstStyle/>
        <a:p>
          <a:endParaRPr lang="en-US"/>
        </a:p>
      </dgm:t>
    </dgm:pt>
    <dgm:pt modelId="{0362C54A-A70A-46F3-A3A2-88EED845C1E7}">
      <dgm:prSet phldrT="[Text]"/>
      <dgm:spPr/>
      <dgm:t>
        <a:bodyPr/>
        <a:lstStyle/>
        <a:p>
          <a:r>
            <a:rPr lang="en-US" dirty="0"/>
            <a:t>Tennessee</a:t>
          </a:r>
        </a:p>
      </dgm:t>
    </dgm:pt>
    <dgm:pt modelId="{BF9367BF-8CB2-407F-B0AF-1EA36BA3A644}" type="parTrans" cxnId="{0A541FC6-EF83-4B27-BF03-52D7F34D7610}">
      <dgm:prSet/>
      <dgm:spPr/>
      <dgm:t>
        <a:bodyPr/>
        <a:lstStyle/>
        <a:p>
          <a:endParaRPr lang="en-US"/>
        </a:p>
      </dgm:t>
    </dgm:pt>
    <dgm:pt modelId="{54F11F28-D0E4-4F93-9D11-7D48E12C517D}" type="sibTrans" cxnId="{0A541FC6-EF83-4B27-BF03-52D7F34D7610}">
      <dgm:prSet/>
      <dgm:spPr/>
      <dgm:t>
        <a:bodyPr/>
        <a:lstStyle/>
        <a:p>
          <a:endParaRPr lang="en-US"/>
        </a:p>
      </dgm:t>
    </dgm:pt>
    <dgm:pt modelId="{E59CCED5-769E-43BC-AE59-F9DD14F4A898}">
      <dgm:prSet phldrT="[Text]"/>
      <dgm:spPr/>
      <dgm:t>
        <a:bodyPr/>
        <a:lstStyle/>
        <a:p>
          <a:r>
            <a:rPr lang="en-US" b="0" i="0" u="none" dirty="0"/>
            <a:t>Sales and use tax exemptions</a:t>
          </a:r>
          <a:endParaRPr lang="en-US" dirty="0"/>
        </a:p>
      </dgm:t>
    </dgm:pt>
    <dgm:pt modelId="{8C53E98A-2833-443F-858E-434EF9E491AE}" type="parTrans" cxnId="{137B2A2D-D93C-494C-B710-675F0891AEBF}">
      <dgm:prSet/>
      <dgm:spPr/>
      <dgm:t>
        <a:bodyPr/>
        <a:lstStyle/>
        <a:p>
          <a:endParaRPr lang="en-US"/>
        </a:p>
      </dgm:t>
    </dgm:pt>
    <dgm:pt modelId="{43019EB2-94B6-4CE7-AEDD-FB137828F5DF}" type="sibTrans" cxnId="{137B2A2D-D93C-494C-B710-675F0891AEBF}">
      <dgm:prSet/>
      <dgm:spPr/>
      <dgm:t>
        <a:bodyPr/>
        <a:lstStyle/>
        <a:p>
          <a:endParaRPr lang="en-US"/>
        </a:p>
      </dgm:t>
    </dgm:pt>
    <dgm:pt modelId="{9022400C-F492-4E0C-9A11-A1D19A8AA142}">
      <dgm:prSet phldrT="[Text]"/>
      <dgm:spPr/>
      <dgm:t>
        <a:bodyPr/>
        <a:lstStyle/>
        <a:p>
          <a:r>
            <a:rPr lang="en-US" dirty="0"/>
            <a:t>Missouri</a:t>
          </a:r>
        </a:p>
      </dgm:t>
    </dgm:pt>
    <dgm:pt modelId="{B23CF8DE-973A-4E51-A528-870511AB705F}" type="parTrans" cxnId="{32A62BD7-B5E6-4304-B7ED-9905C35811A0}">
      <dgm:prSet/>
      <dgm:spPr/>
      <dgm:t>
        <a:bodyPr/>
        <a:lstStyle/>
        <a:p>
          <a:endParaRPr lang="en-US"/>
        </a:p>
      </dgm:t>
    </dgm:pt>
    <dgm:pt modelId="{EDBEBB17-505C-4421-877E-59B51A9E4395}" type="sibTrans" cxnId="{32A62BD7-B5E6-4304-B7ED-9905C35811A0}">
      <dgm:prSet/>
      <dgm:spPr/>
      <dgm:t>
        <a:bodyPr/>
        <a:lstStyle/>
        <a:p>
          <a:endParaRPr lang="en-US"/>
        </a:p>
      </dgm:t>
    </dgm:pt>
    <dgm:pt modelId="{4C565E73-A679-4FFE-AA7C-CF078B0EF57F}">
      <dgm:prSet phldrT="[Text]"/>
      <dgm:spPr/>
      <dgm:t>
        <a:bodyPr/>
        <a:lstStyle/>
        <a:p>
          <a:r>
            <a:rPr lang="en-US" b="0" i="0" u="none" dirty="0"/>
            <a:t>Real &amp; personal property tax exemptions on substantial improvements with job creation</a:t>
          </a:r>
          <a:endParaRPr lang="en-US" dirty="0"/>
        </a:p>
      </dgm:t>
    </dgm:pt>
    <dgm:pt modelId="{6CEB5DD2-1F60-4D75-BBD5-975A8BA25AF5}" type="parTrans" cxnId="{65810721-A7E7-4B0D-BBD3-F318277CA1D7}">
      <dgm:prSet/>
      <dgm:spPr/>
      <dgm:t>
        <a:bodyPr/>
        <a:lstStyle/>
        <a:p>
          <a:endParaRPr lang="en-US"/>
        </a:p>
      </dgm:t>
    </dgm:pt>
    <dgm:pt modelId="{046AAF66-590D-4A2B-A77E-9A827BF145ED}" type="sibTrans" cxnId="{65810721-A7E7-4B0D-BBD3-F318277CA1D7}">
      <dgm:prSet/>
      <dgm:spPr/>
      <dgm:t>
        <a:bodyPr/>
        <a:lstStyle/>
        <a:p>
          <a:endParaRPr lang="en-US"/>
        </a:p>
      </dgm:t>
    </dgm:pt>
    <dgm:pt modelId="{87DAD7D1-270B-4F46-B719-98FD733451B0}">
      <dgm:prSet phldrT="[Text]"/>
      <dgm:spPr/>
      <dgm:t>
        <a:bodyPr/>
        <a:lstStyle/>
        <a:p>
          <a:r>
            <a:rPr lang="en-US" b="0" i="0" u="none" dirty="0"/>
            <a:t>Up to 100% with school board approval, awarded by city or county</a:t>
          </a:r>
          <a:endParaRPr lang="en-US" dirty="0"/>
        </a:p>
      </dgm:t>
    </dgm:pt>
    <dgm:pt modelId="{7D25EE22-5E61-4A0F-A4CF-893BE7F0903A}" type="parTrans" cxnId="{F0DE04D8-F293-457C-A1A5-112D4EAE56C5}">
      <dgm:prSet/>
      <dgm:spPr/>
      <dgm:t>
        <a:bodyPr/>
        <a:lstStyle/>
        <a:p>
          <a:endParaRPr lang="en-US"/>
        </a:p>
      </dgm:t>
    </dgm:pt>
    <dgm:pt modelId="{6B4E41F5-745C-4554-838E-AAAB7336B8A6}" type="sibTrans" cxnId="{F0DE04D8-F293-457C-A1A5-112D4EAE56C5}">
      <dgm:prSet/>
      <dgm:spPr/>
      <dgm:t>
        <a:bodyPr/>
        <a:lstStyle/>
        <a:p>
          <a:endParaRPr lang="en-US"/>
        </a:p>
      </dgm:t>
    </dgm:pt>
    <dgm:pt modelId="{4F4B8615-E32E-4268-A9CD-7207413F5382}">
      <dgm:prSet phldrT="[Text]"/>
      <dgm:spPr/>
      <dgm:t>
        <a:bodyPr/>
        <a:lstStyle/>
        <a:p>
          <a:r>
            <a:rPr lang="en-US" b="0" i="0" u="none" dirty="0"/>
            <a:t>retail generally not eligible </a:t>
          </a:r>
          <a:endParaRPr lang="en-US" dirty="0"/>
        </a:p>
      </dgm:t>
    </dgm:pt>
    <dgm:pt modelId="{45B15BA5-8CE7-4CCF-AB85-E7FFCB910CDE}" type="parTrans" cxnId="{E0EC6E65-7C4D-4249-A3BD-EB0C61BA52BA}">
      <dgm:prSet/>
      <dgm:spPr/>
      <dgm:t>
        <a:bodyPr/>
        <a:lstStyle/>
        <a:p>
          <a:endParaRPr lang="en-US"/>
        </a:p>
      </dgm:t>
    </dgm:pt>
    <dgm:pt modelId="{F0A06E52-CE58-4CAF-8AD4-D3F9B6FC52F8}" type="sibTrans" cxnId="{E0EC6E65-7C4D-4249-A3BD-EB0C61BA52BA}">
      <dgm:prSet/>
      <dgm:spPr/>
      <dgm:t>
        <a:bodyPr/>
        <a:lstStyle/>
        <a:p>
          <a:endParaRPr lang="en-US"/>
        </a:p>
      </dgm:t>
    </dgm:pt>
    <dgm:pt modelId="{35822769-B65D-4075-B087-F264786304C8}">
      <dgm:prSet phldrT="[Text]"/>
      <dgm:spPr/>
      <dgm:t>
        <a:bodyPr/>
        <a:lstStyle/>
        <a:p>
          <a:r>
            <a:rPr lang="en-US" dirty="0"/>
            <a:t>Real property exemptions on </a:t>
          </a:r>
          <a:r>
            <a:rPr lang="en-US" b="0" i="0" u="none" dirty="0"/>
            <a:t>substantial improvements and job creation</a:t>
          </a:r>
          <a:endParaRPr lang="en-US" dirty="0"/>
        </a:p>
      </dgm:t>
    </dgm:pt>
    <dgm:pt modelId="{E5EB8747-F723-4459-BB75-FB8B58F7C575}" type="parTrans" cxnId="{4E9825E7-FFCD-46F8-8F5F-22034D5F4E2C}">
      <dgm:prSet/>
      <dgm:spPr/>
      <dgm:t>
        <a:bodyPr/>
        <a:lstStyle/>
        <a:p>
          <a:endParaRPr lang="en-US"/>
        </a:p>
      </dgm:t>
    </dgm:pt>
    <dgm:pt modelId="{F570EE76-73B6-45FD-812D-6527BE2FBC7E}" type="sibTrans" cxnId="{4E9825E7-FFCD-46F8-8F5F-22034D5F4E2C}">
      <dgm:prSet/>
      <dgm:spPr/>
      <dgm:t>
        <a:bodyPr/>
        <a:lstStyle/>
        <a:p>
          <a:endParaRPr lang="en-US"/>
        </a:p>
      </dgm:t>
    </dgm:pt>
    <dgm:pt modelId="{59D0B793-A9F2-4420-A9AE-CA1D242E104C}">
      <dgm:prSet phldrT="[Text]"/>
      <dgm:spPr/>
      <dgm:t>
        <a:bodyPr/>
        <a:lstStyle/>
        <a:p>
          <a:r>
            <a:rPr lang="en-US" b="0" i="0" u="none" dirty="0"/>
            <a:t>Up to 100% with  school board approval, awarded by city or county</a:t>
          </a:r>
          <a:endParaRPr lang="en-US" dirty="0"/>
        </a:p>
      </dgm:t>
    </dgm:pt>
    <dgm:pt modelId="{06F4281B-F381-4BF3-9165-992DA20E17C0}" type="parTrans" cxnId="{3BAA7776-55B1-4DEA-9452-A870E70D6875}">
      <dgm:prSet/>
      <dgm:spPr/>
      <dgm:t>
        <a:bodyPr/>
        <a:lstStyle/>
        <a:p>
          <a:endParaRPr lang="en-US"/>
        </a:p>
      </dgm:t>
    </dgm:pt>
    <dgm:pt modelId="{47D6360A-9051-4C2D-B872-1510A782677D}" type="sibTrans" cxnId="{3BAA7776-55B1-4DEA-9452-A870E70D6875}">
      <dgm:prSet/>
      <dgm:spPr/>
      <dgm:t>
        <a:bodyPr/>
        <a:lstStyle/>
        <a:p>
          <a:endParaRPr lang="en-US"/>
        </a:p>
      </dgm:t>
    </dgm:pt>
    <dgm:pt modelId="{D1BAB7C1-6894-4B5A-9B06-9EDB851566C7}">
      <dgm:prSet phldrT="[Text]"/>
      <dgm:spPr/>
      <dgm:t>
        <a:bodyPr/>
        <a:lstStyle/>
        <a:p>
          <a:r>
            <a:rPr lang="en-US" b="0" i="0" u="none" dirty="0"/>
            <a:t>retail generally not eligible but residential is</a:t>
          </a:r>
          <a:r>
            <a:rPr lang="en-US" dirty="0"/>
            <a:t> </a:t>
          </a:r>
        </a:p>
      </dgm:t>
    </dgm:pt>
    <dgm:pt modelId="{AFC84428-F4E4-4B28-8E0B-E3FC93F21F60}" type="parTrans" cxnId="{F416CF20-36EC-49DE-8B4E-DA1D74B4EAD2}">
      <dgm:prSet/>
      <dgm:spPr/>
      <dgm:t>
        <a:bodyPr/>
        <a:lstStyle/>
        <a:p>
          <a:endParaRPr lang="en-US"/>
        </a:p>
      </dgm:t>
    </dgm:pt>
    <dgm:pt modelId="{BA54B5F4-8957-4CEA-A79A-2DDC97F06738}" type="sibTrans" cxnId="{F416CF20-36EC-49DE-8B4E-DA1D74B4EAD2}">
      <dgm:prSet/>
      <dgm:spPr/>
      <dgm:t>
        <a:bodyPr/>
        <a:lstStyle/>
        <a:p>
          <a:endParaRPr lang="en-US"/>
        </a:p>
      </dgm:t>
    </dgm:pt>
    <dgm:pt modelId="{475EC357-0D7D-4D39-9205-32E97872E792}">
      <dgm:prSet phldrT="[Text]"/>
      <dgm:spPr/>
      <dgm:t>
        <a:bodyPr/>
        <a:lstStyle/>
        <a:p>
          <a:r>
            <a:rPr lang="en-US" b="0" i="0" u="none" dirty="0"/>
            <a:t>Brownfield Remediation Program</a:t>
          </a:r>
          <a:endParaRPr lang="en-US" dirty="0"/>
        </a:p>
      </dgm:t>
    </dgm:pt>
    <dgm:pt modelId="{C0F25BE4-DD0A-4C48-AEC3-7197F127F34C}" type="parTrans" cxnId="{18945240-DC9B-4F8E-ACC6-5B89E80742A9}">
      <dgm:prSet/>
      <dgm:spPr/>
      <dgm:t>
        <a:bodyPr/>
        <a:lstStyle/>
        <a:p>
          <a:endParaRPr lang="en-US"/>
        </a:p>
      </dgm:t>
    </dgm:pt>
    <dgm:pt modelId="{2E054696-C95F-4917-9C45-87F799C7902B}" type="sibTrans" cxnId="{18945240-DC9B-4F8E-ACC6-5B89E80742A9}">
      <dgm:prSet/>
      <dgm:spPr/>
      <dgm:t>
        <a:bodyPr/>
        <a:lstStyle/>
        <a:p>
          <a:endParaRPr lang="en-US"/>
        </a:p>
      </dgm:t>
    </dgm:pt>
    <dgm:pt modelId="{E64D542A-FF10-4AB2-854A-B22F98E256C0}">
      <dgm:prSet phldrT="[Text]"/>
      <dgm:spPr/>
      <dgm:t>
        <a:bodyPr/>
        <a:lstStyle/>
        <a:p>
          <a:r>
            <a:rPr lang="en-US" b="0" i="0" u="none" dirty="0"/>
            <a:t>redevelop contaminated commercial/industrial sites</a:t>
          </a:r>
          <a:endParaRPr lang="en-US" dirty="0"/>
        </a:p>
      </dgm:t>
    </dgm:pt>
    <dgm:pt modelId="{554B758D-1480-44C4-8863-A1055AD8A7E2}" type="parTrans" cxnId="{9AD67680-101B-4E78-86B9-FDC015045A69}">
      <dgm:prSet/>
      <dgm:spPr/>
      <dgm:t>
        <a:bodyPr/>
        <a:lstStyle/>
        <a:p>
          <a:endParaRPr lang="en-US"/>
        </a:p>
      </dgm:t>
    </dgm:pt>
    <dgm:pt modelId="{17FFC082-28D3-40E3-8BFD-49C9F856CFA8}" type="sibTrans" cxnId="{9AD67680-101B-4E78-86B9-FDC015045A69}">
      <dgm:prSet/>
      <dgm:spPr/>
      <dgm:t>
        <a:bodyPr/>
        <a:lstStyle/>
        <a:p>
          <a:endParaRPr lang="en-US"/>
        </a:p>
      </dgm:t>
    </dgm:pt>
    <dgm:pt modelId="{AA8470AB-6F5D-4893-A881-531C894D0688}">
      <dgm:prSet phldrT="[Text]"/>
      <dgm:spPr/>
      <dgm:t>
        <a:bodyPr/>
        <a:lstStyle/>
        <a:p>
          <a:r>
            <a:rPr lang="en-US" b="0" i="0" u="none" dirty="0"/>
            <a:t>creating 10 jobs or retaining 25 to clean hands company accepted in 'Voluntary Cleanup Program"</a:t>
          </a:r>
          <a:endParaRPr lang="en-US" dirty="0"/>
        </a:p>
      </dgm:t>
    </dgm:pt>
    <dgm:pt modelId="{5B76534B-BDFC-48BD-8C73-8C36229F8011}" type="parTrans" cxnId="{B88852C6-9450-4AE0-824A-7803EB7E39CD}">
      <dgm:prSet/>
      <dgm:spPr/>
      <dgm:t>
        <a:bodyPr/>
        <a:lstStyle/>
        <a:p>
          <a:endParaRPr lang="en-US"/>
        </a:p>
      </dgm:t>
    </dgm:pt>
    <dgm:pt modelId="{CE13871D-E913-4437-8E2E-D5A1D18F5172}" type="sibTrans" cxnId="{B88852C6-9450-4AE0-824A-7803EB7E39CD}">
      <dgm:prSet/>
      <dgm:spPr/>
      <dgm:t>
        <a:bodyPr/>
        <a:lstStyle/>
        <a:p>
          <a:endParaRPr lang="en-US"/>
        </a:p>
      </dgm:t>
    </dgm:pt>
    <dgm:pt modelId="{063B858C-F59F-4005-9DE8-E82C7D044835}">
      <dgm:prSet phldrT="[Text]"/>
      <dgm:spPr/>
      <dgm:t>
        <a:bodyPr/>
        <a:lstStyle/>
        <a:p>
          <a:r>
            <a:rPr lang="en-US" b="0" i="0" u="none" dirty="0"/>
            <a:t>Remediation Tax Credits may be used for up to 100% of the cost to remediate the project property</a:t>
          </a:r>
          <a:endParaRPr lang="en-US" dirty="0"/>
        </a:p>
      </dgm:t>
    </dgm:pt>
    <dgm:pt modelId="{D8974804-A228-4E44-8E62-D7452EB95B38}" type="parTrans" cxnId="{D7C6FE53-D137-4B09-8204-14D854330505}">
      <dgm:prSet/>
      <dgm:spPr/>
      <dgm:t>
        <a:bodyPr/>
        <a:lstStyle/>
        <a:p>
          <a:endParaRPr lang="en-US"/>
        </a:p>
      </dgm:t>
    </dgm:pt>
    <dgm:pt modelId="{DE192C54-DEFC-454B-BCA8-D1C6938E8D7B}" type="sibTrans" cxnId="{D7C6FE53-D137-4B09-8204-14D854330505}">
      <dgm:prSet/>
      <dgm:spPr/>
      <dgm:t>
        <a:bodyPr/>
        <a:lstStyle/>
        <a:p>
          <a:endParaRPr lang="en-US"/>
        </a:p>
      </dgm:t>
    </dgm:pt>
    <dgm:pt modelId="{A1BA1E26-255F-4BDB-B034-BD64BE7B2ECE}">
      <dgm:prSet phldrT="[Text]"/>
      <dgm:spPr/>
      <dgm:t>
        <a:bodyPr/>
        <a:lstStyle/>
        <a:p>
          <a:r>
            <a:rPr lang="en-US" dirty="0"/>
            <a:t>Oregon</a:t>
          </a:r>
        </a:p>
      </dgm:t>
    </dgm:pt>
    <dgm:pt modelId="{D3B55F58-E40B-4A65-B00E-00FBC248CA56}" type="parTrans" cxnId="{CC1CFFBE-CA86-4088-AA81-9ABFBE3DEF84}">
      <dgm:prSet/>
      <dgm:spPr/>
      <dgm:t>
        <a:bodyPr/>
        <a:lstStyle/>
        <a:p>
          <a:endParaRPr lang="en-US"/>
        </a:p>
      </dgm:t>
    </dgm:pt>
    <dgm:pt modelId="{A7FE464D-16CA-4CF5-A072-39DB9F110493}" type="sibTrans" cxnId="{CC1CFFBE-CA86-4088-AA81-9ABFBE3DEF84}">
      <dgm:prSet/>
      <dgm:spPr/>
      <dgm:t>
        <a:bodyPr/>
        <a:lstStyle/>
        <a:p>
          <a:endParaRPr lang="en-US"/>
        </a:p>
      </dgm:t>
    </dgm:pt>
    <dgm:pt modelId="{4A894CFA-1DFD-4637-9E19-04C276B396E1}">
      <dgm:prSet phldrT="[Text]"/>
      <dgm:spPr/>
      <dgm:t>
        <a:bodyPr/>
        <a:lstStyle/>
        <a:p>
          <a:r>
            <a:rPr lang="en-US" b="0" i="0" u="none" dirty="0"/>
            <a:t>Manufacturing machinery and utilities, corporate headquarters, warehouse and distribution facilities, call centers, data centers, and for research and development facilities </a:t>
          </a:r>
          <a:endParaRPr lang="en-US" dirty="0"/>
        </a:p>
      </dgm:t>
    </dgm:pt>
    <dgm:pt modelId="{AABE93DC-2165-4199-ABB2-9811AD730C2B}" type="parTrans" cxnId="{F80733C3-EB0A-43FE-AD20-4687CC009097}">
      <dgm:prSet/>
      <dgm:spPr/>
      <dgm:t>
        <a:bodyPr/>
        <a:lstStyle/>
        <a:p>
          <a:endParaRPr lang="en-US"/>
        </a:p>
      </dgm:t>
    </dgm:pt>
    <dgm:pt modelId="{6AF3CC9E-28A1-470C-9C37-5C2CC75784AE}" type="sibTrans" cxnId="{F80733C3-EB0A-43FE-AD20-4687CC009097}">
      <dgm:prSet/>
      <dgm:spPr/>
      <dgm:t>
        <a:bodyPr/>
        <a:lstStyle/>
        <a:p>
          <a:endParaRPr lang="en-US"/>
        </a:p>
      </dgm:t>
    </dgm:pt>
    <dgm:pt modelId="{23A3C010-9E0C-41F1-AF8C-85703A655912}">
      <dgm:prSet phldrT="[Text]"/>
      <dgm:spPr/>
      <dgm:t>
        <a:bodyPr/>
        <a:lstStyle/>
        <a:p>
          <a:r>
            <a:rPr lang="en-US" b="0" i="0" u="none" dirty="0"/>
            <a:t>Enterprise Zone Program</a:t>
          </a:r>
          <a:endParaRPr lang="en-US" dirty="0"/>
        </a:p>
      </dgm:t>
    </dgm:pt>
    <dgm:pt modelId="{36320357-7A88-4A71-BBBD-F9B0CDE1B568}" type="parTrans" cxnId="{D3564453-94E7-440B-B71E-9C31581FC65C}">
      <dgm:prSet/>
      <dgm:spPr/>
      <dgm:t>
        <a:bodyPr/>
        <a:lstStyle/>
        <a:p>
          <a:endParaRPr lang="en-US"/>
        </a:p>
      </dgm:t>
    </dgm:pt>
    <dgm:pt modelId="{45C9CFF4-D0FB-4745-9E1A-C213FD6B652D}" type="sibTrans" cxnId="{D3564453-94E7-440B-B71E-9C31581FC65C}">
      <dgm:prSet/>
      <dgm:spPr/>
      <dgm:t>
        <a:bodyPr/>
        <a:lstStyle/>
        <a:p>
          <a:endParaRPr lang="en-US"/>
        </a:p>
      </dgm:t>
    </dgm:pt>
    <dgm:pt modelId="{885C0135-1A4C-443F-94AD-399F4DF823E2}">
      <dgm:prSet phldrT="[Text]"/>
      <dgm:spPr/>
      <dgm:t>
        <a:bodyPr/>
        <a:lstStyle/>
        <a:p>
          <a:r>
            <a:rPr lang="en-US" b="0" i="0" u="none" dirty="0"/>
            <a:t>Fasttrack Economic Development Fund</a:t>
          </a:r>
          <a:endParaRPr lang="en-US" dirty="0"/>
        </a:p>
      </dgm:t>
    </dgm:pt>
    <dgm:pt modelId="{C45217AF-1B4F-4A04-90E5-2D6DC7F224DA}" type="parTrans" cxnId="{240892FA-B3DA-48A0-A7A4-CEDC6DEC6C42}">
      <dgm:prSet/>
      <dgm:spPr/>
      <dgm:t>
        <a:bodyPr/>
        <a:lstStyle/>
        <a:p>
          <a:endParaRPr lang="en-US"/>
        </a:p>
      </dgm:t>
    </dgm:pt>
    <dgm:pt modelId="{034D1132-84DE-49AE-AF83-6B19944471AC}" type="sibTrans" cxnId="{240892FA-B3DA-48A0-A7A4-CEDC6DEC6C42}">
      <dgm:prSet/>
      <dgm:spPr/>
      <dgm:t>
        <a:bodyPr/>
        <a:lstStyle/>
        <a:p>
          <a:endParaRPr lang="en-US"/>
        </a:p>
      </dgm:t>
    </dgm:pt>
    <dgm:pt modelId="{C61A16B1-0339-406A-8A7D-00F5AE980A65}">
      <dgm:prSet/>
      <dgm:spPr/>
      <dgm:t>
        <a:bodyPr/>
        <a:lstStyle/>
        <a:p>
          <a:r>
            <a:rPr lang="en-US" b="0" i="0" u="none"/>
            <a:t>Closing Fund</a:t>
          </a:r>
          <a:endParaRPr lang="en-US" dirty="0"/>
        </a:p>
      </dgm:t>
    </dgm:pt>
    <dgm:pt modelId="{D2884081-96CD-4048-B9C7-D772BF4FB82A}" type="parTrans" cxnId="{EFF776D0-009F-4BFA-8E65-030353671540}">
      <dgm:prSet/>
      <dgm:spPr/>
      <dgm:t>
        <a:bodyPr/>
        <a:lstStyle/>
        <a:p>
          <a:endParaRPr lang="en-US"/>
        </a:p>
      </dgm:t>
    </dgm:pt>
    <dgm:pt modelId="{A5435C3F-2261-4920-8E69-1B3F2457F860}" type="sibTrans" cxnId="{EFF776D0-009F-4BFA-8E65-030353671540}">
      <dgm:prSet/>
      <dgm:spPr/>
      <dgm:t>
        <a:bodyPr/>
        <a:lstStyle/>
        <a:p>
          <a:endParaRPr lang="en-US"/>
        </a:p>
      </dgm:t>
    </dgm:pt>
    <dgm:pt modelId="{08D52AC2-553E-45AC-AE7F-E5C5C14948A8}">
      <dgm:prSet/>
      <dgm:spPr/>
      <dgm:t>
        <a:bodyPr/>
        <a:lstStyle/>
        <a:p>
          <a:r>
            <a:rPr lang="en-US" b="0" i="0" u="none"/>
            <a:t>Grants to local governments and then reimbursed to companies</a:t>
          </a:r>
          <a:endParaRPr lang="en-US" dirty="0"/>
        </a:p>
      </dgm:t>
    </dgm:pt>
    <dgm:pt modelId="{B76525A6-CFE7-4353-A9CA-83AEBDA23BC2}" type="parTrans" cxnId="{A8F4895D-4BC2-4403-910B-A556D57355E2}">
      <dgm:prSet/>
      <dgm:spPr/>
      <dgm:t>
        <a:bodyPr/>
        <a:lstStyle/>
        <a:p>
          <a:endParaRPr lang="en-US"/>
        </a:p>
      </dgm:t>
    </dgm:pt>
    <dgm:pt modelId="{4A0A800E-35B8-4202-BAB5-4CBD029ACC54}" type="sibTrans" cxnId="{A8F4895D-4BC2-4403-910B-A556D57355E2}">
      <dgm:prSet/>
      <dgm:spPr/>
      <dgm:t>
        <a:bodyPr/>
        <a:lstStyle/>
        <a:p>
          <a:endParaRPr lang="en-US"/>
        </a:p>
      </dgm:t>
    </dgm:pt>
    <dgm:pt modelId="{36832AA7-6F69-431C-AB99-F7B12F374686}">
      <dgm:prSet/>
      <dgm:spPr/>
      <dgm:t>
        <a:bodyPr/>
        <a:lstStyle/>
        <a:p>
          <a:r>
            <a:rPr lang="en-US" b="0" i="0" u="none" dirty="0"/>
            <a:t>Funds retrofitting of buildings, acquiring real property, relocation of equipment, and other expenditures not covered under other Fasttrack programs. </a:t>
          </a:r>
          <a:endParaRPr lang="en-US" dirty="0"/>
        </a:p>
      </dgm:t>
    </dgm:pt>
    <dgm:pt modelId="{0A646CCA-6B80-4534-B1B7-AD119A5A8F84}" type="parTrans" cxnId="{789F97B6-FF7B-4DD0-B8D7-76007F9CAFB5}">
      <dgm:prSet/>
      <dgm:spPr/>
      <dgm:t>
        <a:bodyPr/>
        <a:lstStyle/>
        <a:p>
          <a:endParaRPr lang="en-US"/>
        </a:p>
      </dgm:t>
    </dgm:pt>
    <dgm:pt modelId="{FF040F02-CED0-41DA-B4E1-BC7000068D26}" type="sibTrans" cxnId="{789F97B6-FF7B-4DD0-B8D7-76007F9CAFB5}">
      <dgm:prSet/>
      <dgm:spPr/>
      <dgm:t>
        <a:bodyPr/>
        <a:lstStyle/>
        <a:p>
          <a:endParaRPr lang="en-US"/>
        </a:p>
      </dgm:t>
    </dgm:pt>
    <dgm:pt modelId="{CEAFF764-FE36-4C4C-B650-3FC21A1C18FC}">
      <dgm:prSet phldrT="[Text]"/>
      <dgm:spPr/>
      <dgm:t>
        <a:bodyPr/>
        <a:lstStyle/>
        <a:p>
          <a:r>
            <a:rPr lang="en-US" b="0" i="0" u="none" dirty="0"/>
            <a:t>Exempts businesses from local property taxes on new investments</a:t>
          </a:r>
          <a:endParaRPr lang="en-US" dirty="0"/>
        </a:p>
      </dgm:t>
    </dgm:pt>
    <dgm:pt modelId="{8E5204ED-CC5F-4D04-AC2F-3EE482A76DF7}" type="parTrans" cxnId="{2FD521DD-467A-4238-8219-506094163F1D}">
      <dgm:prSet/>
      <dgm:spPr/>
      <dgm:t>
        <a:bodyPr/>
        <a:lstStyle/>
        <a:p>
          <a:endParaRPr lang="en-US"/>
        </a:p>
      </dgm:t>
    </dgm:pt>
    <dgm:pt modelId="{E1E94B9D-9EFA-4588-AA57-3BB0C6E1C932}" type="sibTrans" cxnId="{2FD521DD-467A-4238-8219-506094163F1D}">
      <dgm:prSet/>
      <dgm:spPr/>
      <dgm:t>
        <a:bodyPr/>
        <a:lstStyle/>
        <a:p>
          <a:endParaRPr lang="en-US"/>
        </a:p>
      </dgm:t>
    </dgm:pt>
    <dgm:pt modelId="{A9012E21-9C4B-4F03-9068-0D2CFCA65D89}">
      <dgm:prSet phldrT="[Text]"/>
      <dgm:spPr/>
      <dgm:t>
        <a:bodyPr/>
        <a:lstStyle/>
        <a:p>
          <a:r>
            <a:rPr lang="en-US" b="0" i="0" u="none" dirty="0"/>
            <a:t>Sponsored, created, and managed by a local government in 74 EZ Zones</a:t>
          </a:r>
          <a:endParaRPr lang="en-US" dirty="0"/>
        </a:p>
      </dgm:t>
    </dgm:pt>
    <dgm:pt modelId="{F61AE70C-A665-4B5F-95EF-EBEF667BE7DA}" type="parTrans" cxnId="{0EEA2EB2-2D53-4B6B-BB36-E409230B5D84}">
      <dgm:prSet/>
      <dgm:spPr/>
      <dgm:t>
        <a:bodyPr/>
        <a:lstStyle/>
        <a:p>
          <a:endParaRPr lang="en-US"/>
        </a:p>
      </dgm:t>
    </dgm:pt>
    <dgm:pt modelId="{E6DAB44D-10EC-41E0-B4BF-B1B279A0B9ED}" type="sibTrans" cxnId="{0EEA2EB2-2D53-4B6B-BB36-E409230B5D84}">
      <dgm:prSet/>
      <dgm:spPr/>
      <dgm:t>
        <a:bodyPr/>
        <a:lstStyle/>
        <a:p>
          <a:endParaRPr lang="en-US"/>
        </a:p>
      </dgm:t>
    </dgm:pt>
    <dgm:pt modelId="{E4232E49-6830-4A3D-966A-65E923784E41}">
      <dgm:prSet phldrT="[Text]"/>
      <dgm:spPr/>
      <dgm:t>
        <a:bodyPr/>
        <a:lstStyle/>
        <a:p>
          <a:r>
            <a:rPr lang="en-US" b="0" i="0" u="none" dirty="0"/>
            <a:t>100% property tax exemption from normally assess on a new plant and equipment for non-retail businesses' location or expansion for a period of three to five consecutive years</a:t>
          </a:r>
          <a:endParaRPr lang="en-US" dirty="0"/>
        </a:p>
      </dgm:t>
    </dgm:pt>
    <dgm:pt modelId="{17B4B00F-2A63-492A-BDCE-497A7A47D0C9}" type="parTrans" cxnId="{E3FF04B9-172D-42E0-8825-C014CE1BAE67}">
      <dgm:prSet/>
      <dgm:spPr/>
      <dgm:t>
        <a:bodyPr/>
        <a:lstStyle/>
        <a:p>
          <a:endParaRPr lang="en-US"/>
        </a:p>
      </dgm:t>
    </dgm:pt>
    <dgm:pt modelId="{1B29EF9B-DC5E-45FC-BEA0-3D3617A61A74}" type="sibTrans" cxnId="{E3FF04B9-172D-42E0-8825-C014CE1BAE67}">
      <dgm:prSet/>
      <dgm:spPr/>
      <dgm:t>
        <a:bodyPr/>
        <a:lstStyle/>
        <a:p>
          <a:endParaRPr lang="en-US"/>
        </a:p>
      </dgm:t>
    </dgm:pt>
    <dgm:pt modelId="{30E9F561-D0FD-4DA1-A763-517E5601DADF}">
      <dgm:prSet phldrT="[Text]"/>
      <dgm:spPr/>
      <dgm:t>
        <a:bodyPr/>
        <a:lstStyle/>
        <a:p>
          <a:r>
            <a:rPr lang="en-US" b="0" i="0" u="none" dirty="0"/>
            <a:t>Qualified property includes new building structures, structural modifications, newly installed machinery but not land or previously used property</a:t>
          </a:r>
          <a:endParaRPr lang="en-US" dirty="0"/>
        </a:p>
      </dgm:t>
    </dgm:pt>
    <dgm:pt modelId="{6D38BCF6-F11A-48F3-B2EA-74AF1CC7BE2E}" type="parTrans" cxnId="{1C3EE4DF-F703-425F-B302-F2FE978873DA}">
      <dgm:prSet/>
      <dgm:spPr/>
      <dgm:t>
        <a:bodyPr/>
        <a:lstStyle/>
        <a:p>
          <a:endParaRPr lang="en-US"/>
        </a:p>
      </dgm:t>
    </dgm:pt>
    <dgm:pt modelId="{3B12055A-0BC5-48F4-81FB-D0A94A033657}" type="sibTrans" cxnId="{1C3EE4DF-F703-425F-B302-F2FE978873DA}">
      <dgm:prSet/>
      <dgm:spPr/>
      <dgm:t>
        <a:bodyPr/>
        <a:lstStyle/>
        <a:p>
          <a:endParaRPr lang="en-US"/>
        </a:p>
      </dgm:t>
    </dgm:pt>
    <dgm:pt modelId="{86510764-3FE8-439F-87B3-822A82F3F234}">
      <dgm:prSet phldrT="[Text]"/>
      <dgm:spPr/>
      <dgm:t>
        <a:bodyPr/>
        <a:lstStyle/>
        <a:p>
          <a:r>
            <a:rPr lang="en-US" b="0" i="0" u="none" dirty="0"/>
            <a:t>Business must</a:t>
          </a:r>
          <a:endParaRPr lang="en-US" dirty="0"/>
        </a:p>
      </dgm:t>
    </dgm:pt>
    <dgm:pt modelId="{08A9A678-68E0-4917-AF46-B23B2A9594DA}" type="parTrans" cxnId="{12F70BD4-A153-4832-AD8C-29AEAD0D0C2F}">
      <dgm:prSet/>
      <dgm:spPr/>
      <dgm:t>
        <a:bodyPr/>
        <a:lstStyle/>
        <a:p>
          <a:endParaRPr lang="en-US"/>
        </a:p>
      </dgm:t>
    </dgm:pt>
    <dgm:pt modelId="{E9266D1F-C9BC-47AE-A6A6-F0B752A606E0}" type="sibTrans" cxnId="{12F70BD4-A153-4832-AD8C-29AEAD0D0C2F}">
      <dgm:prSet/>
      <dgm:spPr/>
      <dgm:t>
        <a:bodyPr/>
        <a:lstStyle/>
        <a:p>
          <a:endParaRPr lang="en-US"/>
        </a:p>
      </dgm:t>
    </dgm:pt>
    <dgm:pt modelId="{EB86EC45-5D31-47C4-ACEE-A0A6FDE8AD7C}">
      <dgm:prSet phldrT="[Text]"/>
      <dgm:spPr/>
      <dgm:t>
        <a:bodyPr/>
        <a:lstStyle/>
        <a:p>
          <a:r>
            <a:rPr lang="en-US" b="0" i="0" u="none" dirty="0"/>
            <a:t>Increase full-time employment inside the Zone by the greater of one new job or 10%</a:t>
          </a:r>
          <a:endParaRPr lang="en-US" dirty="0"/>
        </a:p>
      </dgm:t>
    </dgm:pt>
    <dgm:pt modelId="{EAAACF1B-71AB-4A2B-96FD-13E0A9DB43C4}" type="parTrans" cxnId="{83633996-2687-429E-ABF7-E7E0BA385E78}">
      <dgm:prSet/>
      <dgm:spPr/>
      <dgm:t>
        <a:bodyPr/>
        <a:lstStyle/>
        <a:p>
          <a:endParaRPr lang="en-US"/>
        </a:p>
      </dgm:t>
    </dgm:pt>
    <dgm:pt modelId="{873437BC-3ACD-495B-8AFB-1096E63AB978}" type="sibTrans" cxnId="{83633996-2687-429E-ABF7-E7E0BA385E78}">
      <dgm:prSet/>
      <dgm:spPr/>
      <dgm:t>
        <a:bodyPr/>
        <a:lstStyle/>
        <a:p>
          <a:endParaRPr lang="en-US"/>
        </a:p>
      </dgm:t>
    </dgm:pt>
    <dgm:pt modelId="{EC5A960C-1EB4-405C-AF43-35F94FAA5D8C}">
      <dgm:prSet phldrT="[Text]"/>
      <dgm:spPr/>
      <dgm:t>
        <a:bodyPr/>
        <a:lstStyle/>
        <a:p>
          <a:r>
            <a:rPr lang="en-US" b="0" i="0" u="none" dirty="0"/>
            <a:t>Have no concurrent job loss outside the Zone</a:t>
          </a:r>
          <a:endParaRPr lang="en-US" dirty="0"/>
        </a:p>
      </dgm:t>
    </dgm:pt>
    <dgm:pt modelId="{4987D365-6592-4A12-9EDB-6D9CF1999802}" type="parTrans" cxnId="{27C61FCC-7B46-4BA3-A8C8-74C1ABDBD76B}">
      <dgm:prSet/>
      <dgm:spPr/>
      <dgm:t>
        <a:bodyPr/>
        <a:lstStyle/>
        <a:p>
          <a:endParaRPr lang="en-US"/>
        </a:p>
      </dgm:t>
    </dgm:pt>
    <dgm:pt modelId="{B99E8DCD-5CE2-480A-88B4-FA87F4BACD2B}" type="sibTrans" cxnId="{27C61FCC-7B46-4BA3-A8C8-74C1ABDBD76B}">
      <dgm:prSet/>
      <dgm:spPr/>
      <dgm:t>
        <a:bodyPr/>
        <a:lstStyle/>
        <a:p>
          <a:endParaRPr lang="en-US"/>
        </a:p>
      </dgm:t>
    </dgm:pt>
    <dgm:pt modelId="{6BA35E4A-C059-446C-ACA0-C35C7F7AA7EF}">
      <dgm:prSet phldrT="[Text]"/>
      <dgm:spPr/>
      <dgm:t>
        <a:bodyPr/>
        <a:lstStyle/>
        <a:p>
          <a:r>
            <a:rPr lang="en-US" b="0" i="0" u="none" dirty="0"/>
            <a:t>Maintain minimum employment during the exemption</a:t>
          </a:r>
          <a:endParaRPr lang="en-US" dirty="0"/>
        </a:p>
      </dgm:t>
    </dgm:pt>
    <dgm:pt modelId="{EFBADBC5-0778-4146-8739-8FD25D5058B8}" type="parTrans" cxnId="{1D8D10AA-5A7B-472D-B4CC-7F5CAF9BE4EB}">
      <dgm:prSet/>
      <dgm:spPr/>
      <dgm:t>
        <a:bodyPr/>
        <a:lstStyle/>
        <a:p>
          <a:endParaRPr lang="en-US"/>
        </a:p>
      </dgm:t>
    </dgm:pt>
    <dgm:pt modelId="{35D0AC8C-EB5D-4D8A-97AA-D11180FCCE16}" type="sibTrans" cxnId="{1D8D10AA-5A7B-472D-B4CC-7F5CAF9BE4EB}">
      <dgm:prSet/>
      <dgm:spPr/>
      <dgm:t>
        <a:bodyPr/>
        <a:lstStyle/>
        <a:p>
          <a:endParaRPr lang="en-US"/>
        </a:p>
      </dgm:t>
    </dgm:pt>
    <dgm:pt modelId="{532016A7-62D9-4778-8E99-86BBE4D60D1B}">
      <dgm:prSet phldrT="[Text]"/>
      <dgm:spPr/>
      <dgm:t>
        <a:bodyPr/>
        <a:lstStyle/>
        <a:p>
          <a:r>
            <a:rPr lang="en-US" b="0" i="0" u="none" dirty="0"/>
            <a:t>Engage in job-training as well as conform to any local conditions</a:t>
          </a:r>
          <a:endParaRPr lang="en-US" dirty="0"/>
        </a:p>
      </dgm:t>
    </dgm:pt>
    <dgm:pt modelId="{7E34239A-9ADD-4E0F-B647-9FD15067DFD6}" type="parTrans" cxnId="{069E4B2B-ECDF-416A-834A-038585B609D2}">
      <dgm:prSet/>
      <dgm:spPr/>
      <dgm:t>
        <a:bodyPr/>
        <a:lstStyle/>
        <a:p>
          <a:endParaRPr lang="en-US"/>
        </a:p>
      </dgm:t>
    </dgm:pt>
    <dgm:pt modelId="{31E23C37-9DCE-4917-AD1F-097CF2E84326}" type="sibTrans" cxnId="{069E4B2B-ECDF-416A-834A-038585B609D2}">
      <dgm:prSet/>
      <dgm:spPr/>
      <dgm:t>
        <a:bodyPr/>
        <a:lstStyle/>
        <a:p>
          <a:endParaRPr lang="en-US"/>
        </a:p>
      </dgm:t>
    </dgm:pt>
    <dgm:pt modelId="{3A97E19F-F4F6-42F0-82F0-AC01306D6049}">
      <dgm:prSet phldrT="[Text]"/>
      <dgm:spPr/>
      <dgm:t>
        <a:bodyPr/>
        <a:lstStyle/>
        <a:p>
          <a:r>
            <a:rPr lang="en-US" dirty="0"/>
            <a:t>Enhanced Enterprise Zone Program</a:t>
          </a:r>
        </a:p>
      </dgm:t>
    </dgm:pt>
    <dgm:pt modelId="{A0EDA5A9-2C7C-4CBB-B035-A356F672C910}" type="parTrans" cxnId="{936F2CFB-92F8-4CE7-B167-E4E98C6962E4}">
      <dgm:prSet/>
      <dgm:spPr/>
      <dgm:t>
        <a:bodyPr/>
        <a:lstStyle/>
        <a:p>
          <a:endParaRPr lang="en-US"/>
        </a:p>
      </dgm:t>
    </dgm:pt>
    <dgm:pt modelId="{EFB68756-5BB8-4E1A-983D-4BB23A055667}" type="sibTrans" cxnId="{936F2CFB-92F8-4CE7-B167-E4E98C6962E4}">
      <dgm:prSet/>
      <dgm:spPr/>
      <dgm:t>
        <a:bodyPr/>
        <a:lstStyle/>
        <a:p>
          <a:endParaRPr lang="en-US"/>
        </a:p>
      </dgm:t>
    </dgm:pt>
    <dgm:pt modelId="{0DD8C94C-7A52-426A-BE21-9AC7FEDB54EF}">
      <dgm:prSet phldrT="[Text]"/>
      <dgm:spPr/>
      <dgm:t>
        <a:bodyPr/>
        <a:lstStyle/>
        <a:p>
          <a:r>
            <a:rPr lang="en-US" dirty="0"/>
            <a:t>State income tax credits for 5 years and local real property tax abatement of 50% for 10 years if:</a:t>
          </a:r>
        </a:p>
      </dgm:t>
    </dgm:pt>
    <dgm:pt modelId="{FBDA0CC9-8FB8-4564-A2DA-4051337B468C}" type="parTrans" cxnId="{86990FAD-287D-4087-806A-8104F509DF09}">
      <dgm:prSet/>
      <dgm:spPr/>
      <dgm:t>
        <a:bodyPr/>
        <a:lstStyle/>
        <a:p>
          <a:endParaRPr lang="en-US"/>
        </a:p>
      </dgm:t>
    </dgm:pt>
    <dgm:pt modelId="{A3A11FB0-FF8F-4D55-8114-D55DB814DFEA}" type="sibTrans" cxnId="{86990FAD-287D-4087-806A-8104F509DF09}">
      <dgm:prSet/>
      <dgm:spPr/>
      <dgm:t>
        <a:bodyPr/>
        <a:lstStyle/>
        <a:p>
          <a:endParaRPr lang="en-US"/>
        </a:p>
      </dgm:t>
    </dgm:pt>
    <dgm:pt modelId="{F45B3B69-EE71-4ABA-933B-A8928ED49100}">
      <dgm:prSet phldrT="[Text]"/>
      <dgm:spPr/>
      <dgm:t>
        <a:bodyPr/>
        <a:lstStyle/>
        <a:p>
          <a:r>
            <a:rPr lang="en-US" dirty="0"/>
            <a:t>Located in approved zone</a:t>
          </a:r>
        </a:p>
      </dgm:t>
    </dgm:pt>
    <dgm:pt modelId="{4870704A-0220-4C71-82B4-382AA520597C}" type="parTrans" cxnId="{C376C4B0-4AEC-43FA-9A47-28E5BF9B2CF9}">
      <dgm:prSet/>
      <dgm:spPr/>
      <dgm:t>
        <a:bodyPr/>
        <a:lstStyle/>
        <a:p>
          <a:endParaRPr lang="en-US"/>
        </a:p>
      </dgm:t>
    </dgm:pt>
    <dgm:pt modelId="{A456A7F2-E711-4029-9B05-80B15830B1CE}" type="sibTrans" cxnId="{C376C4B0-4AEC-43FA-9A47-28E5BF9B2CF9}">
      <dgm:prSet/>
      <dgm:spPr/>
      <dgm:t>
        <a:bodyPr/>
        <a:lstStyle/>
        <a:p>
          <a:endParaRPr lang="en-US"/>
        </a:p>
      </dgm:t>
    </dgm:pt>
    <dgm:pt modelId="{C4812E7D-4D0E-4B0A-A801-9F58466EB41F}">
      <dgm:prSet phldrT="[Text]"/>
      <dgm:spPr/>
      <dgm:t>
        <a:bodyPr/>
        <a:lstStyle/>
        <a:p>
          <a:r>
            <a:rPr lang="en-US" dirty="0"/>
            <a:t>Approved business clusters</a:t>
          </a:r>
        </a:p>
      </dgm:t>
    </dgm:pt>
    <dgm:pt modelId="{BA428F11-6228-4C99-BC4D-8D6743D0D9EC}" type="parTrans" cxnId="{100B3CBA-EEB5-4E1A-9195-6F025943ECB3}">
      <dgm:prSet/>
      <dgm:spPr/>
      <dgm:t>
        <a:bodyPr/>
        <a:lstStyle/>
        <a:p>
          <a:endParaRPr lang="en-US"/>
        </a:p>
      </dgm:t>
    </dgm:pt>
    <dgm:pt modelId="{0903CD94-76AD-46C0-859E-67DD1071BD22}" type="sibTrans" cxnId="{100B3CBA-EEB5-4E1A-9195-6F025943ECB3}">
      <dgm:prSet/>
      <dgm:spPr/>
      <dgm:t>
        <a:bodyPr/>
        <a:lstStyle/>
        <a:p>
          <a:endParaRPr lang="en-US"/>
        </a:p>
      </dgm:t>
    </dgm:pt>
    <dgm:pt modelId="{1AAAC2E3-5933-4F10-9645-F24E334802A5}">
      <dgm:prSet phldrT="[Text]"/>
      <dgm:spPr/>
      <dgm:t>
        <a:bodyPr/>
        <a:lstStyle/>
        <a:p>
          <a:r>
            <a:rPr lang="en-US" dirty="0"/>
            <a:t>New or expanded business creating or maintaining 2 new employees and $100,000 new, or </a:t>
          </a:r>
        </a:p>
      </dgm:t>
    </dgm:pt>
    <dgm:pt modelId="{48DE4E53-47E5-49FA-B537-FD1BDBC78C28}" type="parTrans" cxnId="{A2A36847-F66E-4A38-B3AB-E82E76FD94B0}">
      <dgm:prSet/>
      <dgm:spPr/>
      <dgm:t>
        <a:bodyPr/>
        <a:lstStyle/>
        <a:p>
          <a:endParaRPr lang="en-US"/>
        </a:p>
      </dgm:t>
    </dgm:pt>
    <dgm:pt modelId="{330092D7-B9F2-456B-9BBC-D78D3626B330}" type="sibTrans" cxnId="{A2A36847-F66E-4A38-B3AB-E82E76FD94B0}">
      <dgm:prSet/>
      <dgm:spPr/>
      <dgm:t>
        <a:bodyPr/>
        <a:lstStyle/>
        <a:p>
          <a:endParaRPr lang="en-US"/>
        </a:p>
      </dgm:t>
    </dgm:pt>
    <dgm:pt modelId="{8287D16E-145D-46D4-A168-40FC074B9EEF}">
      <dgm:prSet phldrT="[Text]"/>
      <dgm:spPr/>
      <dgm:t>
        <a:bodyPr/>
        <a:lstStyle/>
        <a:p>
          <a:r>
            <a:rPr lang="en-US" dirty="0"/>
            <a:t>Provides health insurance and pay at least 50% of the premium</a:t>
          </a:r>
        </a:p>
      </dgm:t>
    </dgm:pt>
    <dgm:pt modelId="{A9A0FCB9-2E9F-4377-958B-F6C48C9F15C2}" type="parTrans" cxnId="{59C2DC94-3255-4B80-94AA-10B91A456364}">
      <dgm:prSet/>
      <dgm:spPr/>
      <dgm:t>
        <a:bodyPr/>
        <a:lstStyle/>
        <a:p>
          <a:endParaRPr lang="en-US"/>
        </a:p>
      </dgm:t>
    </dgm:pt>
    <dgm:pt modelId="{B1F6AA01-EC9C-4285-91B0-B59479BECC14}" type="sibTrans" cxnId="{59C2DC94-3255-4B80-94AA-10B91A456364}">
      <dgm:prSet/>
      <dgm:spPr/>
      <dgm:t>
        <a:bodyPr/>
        <a:lstStyle/>
        <a:p>
          <a:endParaRPr lang="en-US"/>
        </a:p>
      </dgm:t>
    </dgm:pt>
    <dgm:pt modelId="{EBA534C7-3384-4CEC-9014-C6997FBC8D2F}">
      <dgm:prSet phldrT="[Text]"/>
      <dgm:spPr/>
      <dgm:t>
        <a:bodyPr/>
        <a:lstStyle/>
        <a:p>
          <a:r>
            <a:rPr lang="en-US" dirty="0"/>
            <a:t>Replacement business creating or maintaining 2 new employees and $1,000,000 new investment</a:t>
          </a:r>
        </a:p>
      </dgm:t>
    </dgm:pt>
    <dgm:pt modelId="{06310E05-0DBD-4CEE-B282-167986E2239D}" type="parTrans" cxnId="{4CE7110D-F928-4FA7-9E6D-263C8D0214ED}">
      <dgm:prSet/>
      <dgm:spPr/>
    </dgm:pt>
    <dgm:pt modelId="{3ECB4208-12F5-4FE5-9C99-901F82456C5D}" type="sibTrans" cxnId="{4CE7110D-F928-4FA7-9E6D-263C8D0214ED}">
      <dgm:prSet/>
      <dgm:spPr/>
    </dgm:pt>
    <dgm:pt modelId="{9115C3CF-D263-48BD-ADF5-82F2D9924FD3}" type="pres">
      <dgm:prSet presAssocID="{04436829-5F61-4ADF-9935-C551AF4AE850}" presName="Name0" presStyleCnt="0">
        <dgm:presLayoutVars>
          <dgm:dir/>
          <dgm:animLvl val="lvl"/>
          <dgm:resizeHandles val="exact"/>
        </dgm:presLayoutVars>
      </dgm:prSet>
      <dgm:spPr/>
    </dgm:pt>
    <dgm:pt modelId="{91E6C329-C839-4DB2-90EE-1DEF4C2BA489}" type="pres">
      <dgm:prSet presAssocID="{7BFE7296-0C82-4BD2-9FA1-F9269387F3AB}" presName="composite" presStyleCnt="0"/>
      <dgm:spPr/>
    </dgm:pt>
    <dgm:pt modelId="{AD280F01-1D5A-43D4-9CD7-281BA8999D35}" type="pres">
      <dgm:prSet presAssocID="{7BFE7296-0C82-4BD2-9FA1-F9269387F3AB}" presName="parTx" presStyleLbl="alignNode1" presStyleIdx="0" presStyleCnt="4">
        <dgm:presLayoutVars>
          <dgm:chMax val="0"/>
          <dgm:chPref val="0"/>
          <dgm:bulletEnabled val="1"/>
        </dgm:presLayoutVars>
      </dgm:prSet>
      <dgm:spPr/>
    </dgm:pt>
    <dgm:pt modelId="{83F69215-B7A3-4B14-AE22-49740A55875C}" type="pres">
      <dgm:prSet presAssocID="{7BFE7296-0C82-4BD2-9FA1-F9269387F3AB}" presName="desTx" presStyleLbl="alignAccFollowNode1" presStyleIdx="0" presStyleCnt="4">
        <dgm:presLayoutVars>
          <dgm:bulletEnabled val="1"/>
        </dgm:presLayoutVars>
      </dgm:prSet>
      <dgm:spPr/>
    </dgm:pt>
    <dgm:pt modelId="{F321ACB0-2971-4EEC-AC7B-180BC3E89E10}" type="pres">
      <dgm:prSet presAssocID="{7DAC8188-2A4F-4381-8390-941B7607B010}" presName="space" presStyleCnt="0"/>
      <dgm:spPr/>
    </dgm:pt>
    <dgm:pt modelId="{10138D71-E26E-40D2-B91D-67859B18233E}" type="pres">
      <dgm:prSet presAssocID="{0362C54A-A70A-46F3-A3A2-88EED845C1E7}" presName="composite" presStyleCnt="0"/>
      <dgm:spPr/>
    </dgm:pt>
    <dgm:pt modelId="{A9EF2937-859D-4B7A-8DF5-374FC5176445}" type="pres">
      <dgm:prSet presAssocID="{0362C54A-A70A-46F3-A3A2-88EED845C1E7}" presName="parTx" presStyleLbl="alignNode1" presStyleIdx="1" presStyleCnt="4">
        <dgm:presLayoutVars>
          <dgm:chMax val="0"/>
          <dgm:chPref val="0"/>
          <dgm:bulletEnabled val="1"/>
        </dgm:presLayoutVars>
      </dgm:prSet>
      <dgm:spPr/>
    </dgm:pt>
    <dgm:pt modelId="{43D0E0D1-4C64-4231-836C-64F2A4C7B1B7}" type="pres">
      <dgm:prSet presAssocID="{0362C54A-A70A-46F3-A3A2-88EED845C1E7}" presName="desTx" presStyleLbl="alignAccFollowNode1" presStyleIdx="1" presStyleCnt="4">
        <dgm:presLayoutVars>
          <dgm:bulletEnabled val="1"/>
        </dgm:presLayoutVars>
      </dgm:prSet>
      <dgm:spPr/>
    </dgm:pt>
    <dgm:pt modelId="{7D06CCC3-D5E7-402A-AAB0-39EAE9A3C898}" type="pres">
      <dgm:prSet presAssocID="{54F11F28-D0E4-4F93-9D11-7D48E12C517D}" presName="space" presStyleCnt="0"/>
      <dgm:spPr/>
    </dgm:pt>
    <dgm:pt modelId="{CA98A714-38B1-4402-AE6C-DC2498C0D10F}" type="pres">
      <dgm:prSet presAssocID="{9022400C-F492-4E0C-9A11-A1D19A8AA142}" presName="composite" presStyleCnt="0"/>
      <dgm:spPr/>
    </dgm:pt>
    <dgm:pt modelId="{15F4203D-FFC1-45B7-A1B4-882F4D0EB68D}" type="pres">
      <dgm:prSet presAssocID="{9022400C-F492-4E0C-9A11-A1D19A8AA142}" presName="parTx" presStyleLbl="alignNode1" presStyleIdx="2" presStyleCnt="4">
        <dgm:presLayoutVars>
          <dgm:chMax val="0"/>
          <dgm:chPref val="0"/>
          <dgm:bulletEnabled val="1"/>
        </dgm:presLayoutVars>
      </dgm:prSet>
      <dgm:spPr/>
    </dgm:pt>
    <dgm:pt modelId="{85CA5222-5AB5-44CB-A0A6-766AE703B0E6}" type="pres">
      <dgm:prSet presAssocID="{9022400C-F492-4E0C-9A11-A1D19A8AA142}" presName="desTx" presStyleLbl="alignAccFollowNode1" presStyleIdx="2" presStyleCnt="4">
        <dgm:presLayoutVars>
          <dgm:bulletEnabled val="1"/>
        </dgm:presLayoutVars>
      </dgm:prSet>
      <dgm:spPr/>
    </dgm:pt>
    <dgm:pt modelId="{21FB6E43-91E6-4246-A067-6F5478D2C3FF}" type="pres">
      <dgm:prSet presAssocID="{EDBEBB17-505C-4421-877E-59B51A9E4395}" presName="space" presStyleCnt="0"/>
      <dgm:spPr/>
    </dgm:pt>
    <dgm:pt modelId="{43B8BF96-D619-467B-B6A9-867EB6578498}" type="pres">
      <dgm:prSet presAssocID="{A1BA1E26-255F-4BDB-B034-BD64BE7B2ECE}" presName="composite" presStyleCnt="0"/>
      <dgm:spPr/>
    </dgm:pt>
    <dgm:pt modelId="{7A62ED19-B8E4-44D9-8B1F-0A194DA03F20}" type="pres">
      <dgm:prSet presAssocID="{A1BA1E26-255F-4BDB-B034-BD64BE7B2ECE}" presName="parTx" presStyleLbl="alignNode1" presStyleIdx="3" presStyleCnt="4">
        <dgm:presLayoutVars>
          <dgm:chMax val="0"/>
          <dgm:chPref val="0"/>
          <dgm:bulletEnabled val="1"/>
        </dgm:presLayoutVars>
      </dgm:prSet>
      <dgm:spPr/>
    </dgm:pt>
    <dgm:pt modelId="{AE9343D5-5C76-4C57-BC87-1B847994CA20}" type="pres">
      <dgm:prSet presAssocID="{A1BA1E26-255F-4BDB-B034-BD64BE7B2ECE}" presName="desTx" presStyleLbl="alignAccFollowNode1" presStyleIdx="3" presStyleCnt="4">
        <dgm:presLayoutVars>
          <dgm:bulletEnabled val="1"/>
        </dgm:presLayoutVars>
      </dgm:prSet>
      <dgm:spPr/>
    </dgm:pt>
  </dgm:ptLst>
  <dgm:cxnLst>
    <dgm:cxn modelId="{D339A900-F070-44B1-8D21-1413A8D27AA3}" type="presOf" srcId="{E64D542A-FF10-4AB2-854A-B22F98E256C0}" destId="{85CA5222-5AB5-44CB-A0A6-766AE703B0E6}" srcOrd="0" destOrd="8" presId="urn:microsoft.com/office/officeart/2005/8/layout/hList1"/>
    <dgm:cxn modelId="{B04FAD00-B6ED-4269-AD95-B549B7E46FFE}" type="presOf" srcId="{0362C54A-A70A-46F3-A3A2-88EED845C1E7}" destId="{A9EF2937-859D-4B7A-8DF5-374FC5176445}" srcOrd="0" destOrd="0" presId="urn:microsoft.com/office/officeart/2005/8/layout/hList1"/>
    <dgm:cxn modelId="{19FA7103-1AD8-4B56-B205-9628272BB5BF}" type="presOf" srcId="{7BFE7296-0C82-4BD2-9FA1-F9269387F3AB}" destId="{AD280F01-1D5A-43D4-9CD7-281BA8999D35}" srcOrd="0" destOrd="0" presId="urn:microsoft.com/office/officeart/2005/8/layout/hList1"/>
    <dgm:cxn modelId="{6F8FC707-E17B-47CC-B976-0CD2B5333634}" type="presOf" srcId="{6BA35E4A-C059-446C-ACA0-C35C7F7AA7EF}" destId="{AE9343D5-5C76-4C57-BC87-1B847994CA20}" srcOrd="0" destOrd="8" presId="urn:microsoft.com/office/officeart/2005/8/layout/hList1"/>
    <dgm:cxn modelId="{4CE7110D-F928-4FA7-9E6D-263C8D0214ED}" srcId="{3A97E19F-F4F6-42F0-82F0-AC01306D6049}" destId="{EBA534C7-3384-4CEC-9014-C6997FBC8D2F}" srcOrd="4" destOrd="0" parTransId="{06310E05-0DBD-4CEE-B282-167986E2239D}" sibTransId="{3ECB4208-12F5-4FE5-9C99-901F82456C5D}"/>
    <dgm:cxn modelId="{D7A37B0E-0AD7-4D85-A80F-B55D01FFC14E}" type="presOf" srcId="{EB86EC45-5D31-47C4-ACEE-A0A6FDE8AD7C}" destId="{AE9343D5-5C76-4C57-BC87-1B847994CA20}" srcOrd="0" destOrd="6" presId="urn:microsoft.com/office/officeart/2005/8/layout/hList1"/>
    <dgm:cxn modelId="{36E8FB13-A952-45EB-BAFB-199A32E367A3}" type="presOf" srcId="{4F4B8615-E32E-4268-A9CD-7207413F5382}" destId="{83F69215-B7A3-4B14-AE22-49740A55875C}" srcOrd="0" destOrd="3" presId="urn:microsoft.com/office/officeart/2005/8/layout/hList1"/>
    <dgm:cxn modelId="{6AE56116-A162-4970-95B2-E4E19E4B31A9}" type="presOf" srcId="{36832AA7-6F69-431C-AB99-F7B12F374686}" destId="{43D0E0D1-4C64-4231-836C-64F2A4C7B1B7}" srcOrd="0" destOrd="5" presId="urn:microsoft.com/office/officeart/2005/8/layout/hList1"/>
    <dgm:cxn modelId="{938F6E1F-884E-4B4B-A795-D49230F1BFC2}" type="presOf" srcId="{AA8470AB-6F5D-4893-A881-531C894D0688}" destId="{85CA5222-5AB5-44CB-A0A6-766AE703B0E6}" srcOrd="0" destOrd="9" presId="urn:microsoft.com/office/officeart/2005/8/layout/hList1"/>
    <dgm:cxn modelId="{F416CF20-36EC-49DE-8B4E-DA1D74B4EAD2}" srcId="{AAE2C0F2-6D22-4F1E-8669-36D4CA1B82F6}" destId="{D1BAB7C1-6894-4B5A-9B06-9EDB851566C7}" srcOrd="2" destOrd="0" parTransId="{AFC84428-F4E4-4B28-8E0B-E3FC93F21F60}" sibTransId="{BA54B5F4-8957-4CEA-A79A-2DDC97F06738}"/>
    <dgm:cxn modelId="{65810721-A7E7-4B0D-BBD3-F318277CA1D7}" srcId="{7029AE5F-2CB5-4728-9DE8-8D0CB8F72301}" destId="{4C565E73-A679-4FFE-AA7C-CF078B0EF57F}" srcOrd="0" destOrd="0" parTransId="{6CEB5DD2-1F60-4D75-BBD5-975A8BA25AF5}" sibTransId="{046AAF66-590D-4A2B-A77E-9A827BF145ED}"/>
    <dgm:cxn modelId="{069E4B2B-ECDF-416A-834A-038585B609D2}" srcId="{86510764-3FE8-439F-87B3-822A82F3F234}" destId="{532016A7-62D9-4778-8E99-86BBE4D60D1B}" srcOrd="3" destOrd="0" parTransId="{7E34239A-9ADD-4E0F-B647-9FD15067DFD6}" sibTransId="{31E23C37-9DCE-4917-AD1F-097CF2E84326}"/>
    <dgm:cxn modelId="{51DB0B2D-CCB6-482A-B96B-CBE394B03B0F}" type="presOf" srcId="{AAE2C0F2-6D22-4F1E-8669-36D4CA1B82F6}" destId="{83F69215-B7A3-4B14-AE22-49740A55875C}" srcOrd="0" destOrd="4" presId="urn:microsoft.com/office/officeart/2005/8/layout/hList1"/>
    <dgm:cxn modelId="{137B2A2D-D93C-494C-B710-675F0891AEBF}" srcId="{0362C54A-A70A-46F3-A3A2-88EED845C1E7}" destId="{E59CCED5-769E-43BC-AE59-F9DD14F4A898}" srcOrd="0" destOrd="0" parTransId="{8C53E98A-2833-443F-858E-434EF9E491AE}" sibTransId="{43019EB2-94B6-4CE7-AEDD-FB137828F5DF}"/>
    <dgm:cxn modelId="{F634572E-C044-4AAB-BCA4-73630F1865A0}" type="presOf" srcId="{E4232E49-6830-4A3D-966A-65E923784E41}" destId="{AE9343D5-5C76-4C57-BC87-1B847994CA20}" srcOrd="0" destOrd="3" presId="urn:microsoft.com/office/officeart/2005/8/layout/hList1"/>
    <dgm:cxn modelId="{9A05992F-5612-4385-B91A-2B683C06CB6F}" type="presOf" srcId="{7029AE5F-2CB5-4728-9DE8-8D0CB8F72301}" destId="{83F69215-B7A3-4B14-AE22-49740A55875C}" srcOrd="0" destOrd="0" presId="urn:microsoft.com/office/officeart/2005/8/layout/hList1"/>
    <dgm:cxn modelId="{57D1B532-F984-4561-80B4-51FF95253678}" type="presOf" srcId="{C4812E7D-4D0E-4B0A-A801-9F58466EB41F}" destId="{85CA5222-5AB5-44CB-A0A6-766AE703B0E6}" srcOrd="0" destOrd="3" presId="urn:microsoft.com/office/officeart/2005/8/layout/hList1"/>
    <dgm:cxn modelId="{0F084A39-CCC4-4CF5-B5EB-AAD02E16A1A6}" type="presOf" srcId="{A9012E21-9C4B-4F03-9068-0D2CFCA65D89}" destId="{AE9343D5-5C76-4C57-BC87-1B847994CA20}" srcOrd="0" destOrd="2" presId="urn:microsoft.com/office/officeart/2005/8/layout/hList1"/>
    <dgm:cxn modelId="{FD6F583D-C819-461E-ABB9-D73181DCC4C1}" type="presOf" srcId="{3A97E19F-F4F6-42F0-82F0-AC01306D6049}" destId="{85CA5222-5AB5-44CB-A0A6-766AE703B0E6}" srcOrd="0" destOrd="0" presId="urn:microsoft.com/office/officeart/2005/8/layout/hList1"/>
    <dgm:cxn modelId="{18945240-DC9B-4F8E-ACC6-5B89E80742A9}" srcId="{9022400C-F492-4E0C-9A11-A1D19A8AA142}" destId="{475EC357-0D7D-4D39-9205-32E97872E792}" srcOrd="1" destOrd="0" parTransId="{C0F25BE4-DD0A-4C48-AEC3-7197F127F34C}" sibTransId="{2E054696-C95F-4917-9C45-87F799C7902B}"/>
    <dgm:cxn modelId="{A8F4895D-4BC2-4403-910B-A556D57355E2}" srcId="{885C0135-1A4C-443F-94AD-399F4DF823E2}" destId="{08D52AC2-553E-45AC-AE7F-E5C5C14948A8}" srcOrd="1" destOrd="0" parTransId="{B76525A6-CFE7-4353-A9CA-83AEBDA23BC2}" sibTransId="{4A0A800E-35B8-4202-BAB5-4CBD029ACC54}"/>
    <dgm:cxn modelId="{E0EC6E65-7C4D-4249-A3BD-EB0C61BA52BA}" srcId="{7029AE5F-2CB5-4728-9DE8-8D0CB8F72301}" destId="{4F4B8615-E32E-4268-A9CD-7207413F5382}" srcOrd="2" destOrd="0" parTransId="{45B15BA5-8CE7-4CCF-AB85-E7FFCB910CDE}" sibTransId="{F0A06E52-CE58-4CAF-8AD4-D3F9B6FC52F8}"/>
    <dgm:cxn modelId="{A2A36847-F66E-4A38-B3AB-E82E76FD94B0}" srcId="{3A97E19F-F4F6-42F0-82F0-AC01306D6049}" destId="{1AAAC2E3-5933-4F10-9645-F24E334802A5}" srcOrd="3" destOrd="0" parTransId="{48DE4E53-47E5-49FA-B537-FD1BDBC78C28}" sibTransId="{330092D7-B9F2-456B-9BBC-D78D3626B330}"/>
    <dgm:cxn modelId="{9E8A7249-24AD-4D6B-91CB-F9D5F16CE72B}" type="presOf" srcId="{EC5A960C-1EB4-405C-AF43-35F94FAA5D8C}" destId="{AE9343D5-5C76-4C57-BC87-1B847994CA20}" srcOrd="0" destOrd="7" presId="urn:microsoft.com/office/officeart/2005/8/layout/hList1"/>
    <dgm:cxn modelId="{87EDE64A-8896-48EE-B3B5-04F77025F444}" type="presOf" srcId="{C61A16B1-0339-406A-8A7D-00F5AE980A65}" destId="{43D0E0D1-4C64-4231-836C-64F2A4C7B1B7}" srcOrd="0" destOrd="3" presId="urn:microsoft.com/office/officeart/2005/8/layout/hList1"/>
    <dgm:cxn modelId="{D3564453-94E7-440B-B71E-9C31581FC65C}" srcId="{A1BA1E26-255F-4BDB-B034-BD64BE7B2ECE}" destId="{23A3C010-9E0C-41F1-AF8C-85703A655912}" srcOrd="0" destOrd="0" parTransId="{36320357-7A88-4A71-BBBD-F9B0CDE1B568}" sibTransId="{45C9CFF4-D0FB-4745-9E1A-C213FD6B652D}"/>
    <dgm:cxn modelId="{D7C6FE53-D137-4B09-8204-14D854330505}" srcId="{475EC357-0D7D-4D39-9205-32E97872E792}" destId="{063B858C-F59F-4005-9DE8-E82C7D044835}" srcOrd="2" destOrd="0" parTransId="{D8974804-A228-4E44-8E62-D7452EB95B38}" sibTransId="{DE192C54-DEFC-454B-BCA8-D1C6938E8D7B}"/>
    <dgm:cxn modelId="{C42DB554-8D9B-4AC8-8582-240BC06E59CA}" type="presOf" srcId="{23A3C010-9E0C-41F1-AF8C-85703A655912}" destId="{AE9343D5-5C76-4C57-BC87-1B847994CA20}" srcOrd="0" destOrd="0" presId="urn:microsoft.com/office/officeart/2005/8/layout/hList1"/>
    <dgm:cxn modelId="{2A168155-4B43-4299-8700-D775E398115D}" type="presOf" srcId="{9022400C-F492-4E0C-9A11-A1D19A8AA142}" destId="{15F4203D-FFC1-45B7-A1B4-882F4D0EB68D}" srcOrd="0" destOrd="0" presId="urn:microsoft.com/office/officeart/2005/8/layout/hList1"/>
    <dgm:cxn modelId="{8A3F3056-BD8B-4F85-9D88-904F161227C9}" type="presOf" srcId="{35822769-B65D-4075-B087-F264786304C8}" destId="{83F69215-B7A3-4B14-AE22-49740A55875C}" srcOrd="0" destOrd="5" presId="urn:microsoft.com/office/officeart/2005/8/layout/hList1"/>
    <dgm:cxn modelId="{3BAA7776-55B1-4DEA-9452-A870E70D6875}" srcId="{AAE2C0F2-6D22-4F1E-8669-36D4CA1B82F6}" destId="{59D0B793-A9F2-4420-A9AE-CA1D242E104C}" srcOrd="1" destOrd="0" parTransId="{06F4281B-F381-4BF3-9165-992DA20E17C0}" sibTransId="{47D6360A-9051-4C2D-B872-1510A782677D}"/>
    <dgm:cxn modelId="{94130C77-7D64-4D71-AD3A-5FFC1AD01791}" type="presOf" srcId="{A1BA1E26-255F-4BDB-B034-BD64BE7B2ECE}" destId="{7A62ED19-B8E4-44D9-8B1F-0A194DA03F20}" srcOrd="0" destOrd="0" presId="urn:microsoft.com/office/officeart/2005/8/layout/hList1"/>
    <dgm:cxn modelId="{BA8CF058-7CDC-4767-B7F0-59436220F534}" type="presOf" srcId="{475EC357-0D7D-4D39-9205-32E97872E792}" destId="{85CA5222-5AB5-44CB-A0A6-766AE703B0E6}" srcOrd="0" destOrd="7" presId="urn:microsoft.com/office/officeart/2005/8/layout/hList1"/>
    <dgm:cxn modelId="{673B997A-4721-4D99-8D48-A14554AAABD9}" type="presOf" srcId="{063B858C-F59F-4005-9DE8-E82C7D044835}" destId="{85CA5222-5AB5-44CB-A0A6-766AE703B0E6}" srcOrd="0" destOrd="10" presId="urn:microsoft.com/office/officeart/2005/8/layout/hList1"/>
    <dgm:cxn modelId="{2F55B77D-5060-42EA-9BBA-EF61DC568721}" type="presOf" srcId="{4A894CFA-1DFD-4637-9E19-04C276B396E1}" destId="{43D0E0D1-4C64-4231-836C-64F2A4C7B1B7}" srcOrd="0" destOrd="1" presId="urn:microsoft.com/office/officeart/2005/8/layout/hList1"/>
    <dgm:cxn modelId="{CD930580-F252-4B6E-BB4D-310500286213}" srcId="{7BFE7296-0C82-4BD2-9FA1-F9269387F3AB}" destId="{7029AE5F-2CB5-4728-9DE8-8D0CB8F72301}" srcOrd="0" destOrd="0" parTransId="{BC06D04E-499A-4636-84DF-2019FF4F7D09}" sibTransId="{BF335706-112A-4414-BB9A-0F674E00733B}"/>
    <dgm:cxn modelId="{9AD67680-101B-4E78-86B9-FDC015045A69}" srcId="{475EC357-0D7D-4D39-9205-32E97872E792}" destId="{E64D542A-FF10-4AB2-854A-B22F98E256C0}" srcOrd="0" destOrd="0" parTransId="{554B758D-1480-44C4-8863-A1055AD8A7E2}" sibTransId="{17FFC082-28D3-40E3-8BFD-49C9F856CFA8}"/>
    <dgm:cxn modelId="{BC03938C-03D8-4663-8504-2DDB39BC403E}" type="presOf" srcId="{F45B3B69-EE71-4ABA-933B-A8928ED49100}" destId="{85CA5222-5AB5-44CB-A0A6-766AE703B0E6}" srcOrd="0" destOrd="2" presId="urn:microsoft.com/office/officeart/2005/8/layout/hList1"/>
    <dgm:cxn modelId="{94466490-D1F1-4FFB-B970-323C50F23B79}" type="presOf" srcId="{0DD8C94C-7A52-426A-BE21-9AC7FEDB54EF}" destId="{85CA5222-5AB5-44CB-A0A6-766AE703B0E6}" srcOrd="0" destOrd="1" presId="urn:microsoft.com/office/officeart/2005/8/layout/hList1"/>
    <dgm:cxn modelId="{8F6A7F93-33E6-4A66-8D14-8EF338A0D719}" srcId="{7BFE7296-0C82-4BD2-9FA1-F9269387F3AB}" destId="{AAE2C0F2-6D22-4F1E-8669-36D4CA1B82F6}" srcOrd="1" destOrd="0" parTransId="{E9687640-32FA-4DF1-B542-F08595506F33}" sibTransId="{DB03F8A0-29C1-49E3-B3B7-362569C71922}"/>
    <dgm:cxn modelId="{8C534A94-8CD5-4883-8877-6CFECE35F27C}" type="presOf" srcId="{08D52AC2-553E-45AC-AE7F-E5C5C14948A8}" destId="{43D0E0D1-4C64-4231-836C-64F2A4C7B1B7}" srcOrd="0" destOrd="4" presId="urn:microsoft.com/office/officeart/2005/8/layout/hList1"/>
    <dgm:cxn modelId="{59C2DC94-3255-4B80-94AA-10B91A456364}" srcId="{3A97E19F-F4F6-42F0-82F0-AC01306D6049}" destId="{8287D16E-145D-46D4-A168-40FC074B9EEF}" srcOrd="5" destOrd="0" parTransId="{A9A0FCB9-2E9F-4377-958B-F6C48C9F15C2}" sibTransId="{B1F6AA01-EC9C-4285-91B0-B59479BECC14}"/>
    <dgm:cxn modelId="{83633996-2687-429E-ABF7-E7E0BA385E78}" srcId="{86510764-3FE8-439F-87B3-822A82F3F234}" destId="{EB86EC45-5D31-47C4-ACEE-A0A6FDE8AD7C}" srcOrd="0" destOrd="0" parTransId="{EAAACF1B-71AB-4A2B-96FD-13E0A9DB43C4}" sibTransId="{873437BC-3ACD-495B-8AFB-1096E63AB978}"/>
    <dgm:cxn modelId="{016ABA97-4F59-4A27-A3B6-59C784A247D5}" type="presOf" srcId="{CEAFF764-FE36-4C4C-B650-3FC21A1C18FC}" destId="{AE9343D5-5C76-4C57-BC87-1B847994CA20}" srcOrd="0" destOrd="1" presId="urn:microsoft.com/office/officeart/2005/8/layout/hList1"/>
    <dgm:cxn modelId="{FBA6569E-55A5-41E9-B74B-2B0F5B06DA97}" type="presOf" srcId="{885C0135-1A4C-443F-94AD-399F4DF823E2}" destId="{43D0E0D1-4C64-4231-836C-64F2A4C7B1B7}" srcOrd="0" destOrd="2" presId="urn:microsoft.com/office/officeart/2005/8/layout/hList1"/>
    <dgm:cxn modelId="{4848FDA6-118F-462E-B764-8DB512D2E8EC}" srcId="{04436829-5F61-4ADF-9935-C551AF4AE850}" destId="{7BFE7296-0C82-4BD2-9FA1-F9269387F3AB}" srcOrd="0" destOrd="0" parTransId="{EB5C29DD-2FAB-4291-A11B-560091002037}" sibTransId="{7DAC8188-2A4F-4381-8390-941B7607B010}"/>
    <dgm:cxn modelId="{89CA8BA8-3DFE-45F7-92BC-FD517702093A}" type="presOf" srcId="{04436829-5F61-4ADF-9935-C551AF4AE850}" destId="{9115C3CF-D263-48BD-ADF5-82F2D9924FD3}" srcOrd="0" destOrd="0" presId="urn:microsoft.com/office/officeart/2005/8/layout/hList1"/>
    <dgm:cxn modelId="{1D8D10AA-5A7B-472D-B4CC-7F5CAF9BE4EB}" srcId="{86510764-3FE8-439F-87B3-822A82F3F234}" destId="{6BA35E4A-C059-446C-ACA0-C35C7F7AA7EF}" srcOrd="2" destOrd="0" parTransId="{EFBADBC5-0778-4146-8739-8FD25D5058B8}" sibTransId="{35D0AC8C-EB5D-4D8A-97AA-D11180FCCE16}"/>
    <dgm:cxn modelId="{86990FAD-287D-4087-806A-8104F509DF09}" srcId="{3A97E19F-F4F6-42F0-82F0-AC01306D6049}" destId="{0DD8C94C-7A52-426A-BE21-9AC7FEDB54EF}" srcOrd="0" destOrd="0" parTransId="{FBDA0CC9-8FB8-4564-A2DA-4051337B468C}" sibTransId="{A3A11FB0-FF8F-4D55-8114-D55DB814DFEA}"/>
    <dgm:cxn modelId="{C376C4B0-4AEC-43FA-9A47-28E5BF9B2CF9}" srcId="{3A97E19F-F4F6-42F0-82F0-AC01306D6049}" destId="{F45B3B69-EE71-4ABA-933B-A8928ED49100}" srcOrd="1" destOrd="0" parTransId="{4870704A-0220-4C71-82B4-382AA520597C}" sibTransId="{A456A7F2-E711-4029-9B05-80B15830B1CE}"/>
    <dgm:cxn modelId="{0EEA2EB2-2D53-4B6B-BB36-E409230B5D84}" srcId="{23A3C010-9E0C-41F1-AF8C-85703A655912}" destId="{A9012E21-9C4B-4F03-9068-0D2CFCA65D89}" srcOrd="1" destOrd="0" parTransId="{F61AE70C-A665-4B5F-95EF-EBEF667BE7DA}" sibTransId="{E6DAB44D-10EC-41E0-B4BF-B1B279A0B9ED}"/>
    <dgm:cxn modelId="{649066B6-87FF-41A8-B066-1863E20CD35D}" type="presOf" srcId="{1AAAC2E3-5933-4F10-9645-F24E334802A5}" destId="{85CA5222-5AB5-44CB-A0A6-766AE703B0E6}" srcOrd="0" destOrd="4" presId="urn:microsoft.com/office/officeart/2005/8/layout/hList1"/>
    <dgm:cxn modelId="{789F97B6-FF7B-4DD0-B8D7-76007F9CAFB5}" srcId="{885C0135-1A4C-443F-94AD-399F4DF823E2}" destId="{36832AA7-6F69-431C-AB99-F7B12F374686}" srcOrd="2" destOrd="0" parTransId="{0A646CCA-6B80-4534-B1B7-AD119A5A8F84}" sibTransId="{FF040F02-CED0-41DA-B4E1-BC7000068D26}"/>
    <dgm:cxn modelId="{409EA5B6-1A1A-439D-914E-858CE1CE457A}" type="presOf" srcId="{E59CCED5-769E-43BC-AE59-F9DD14F4A898}" destId="{43D0E0D1-4C64-4231-836C-64F2A4C7B1B7}" srcOrd="0" destOrd="0" presId="urn:microsoft.com/office/officeart/2005/8/layout/hList1"/>
    <dgm:cxn modelId="{E3FF04B9-172D-42E0-8825-C014CE1BAE67}" srcId="{23A3C010-9E0C-41F1-AF8C-85703A655912}" destId="{E4232E49-6830-4A3D-966A-65E923784E41}" srcOrd="2" destOrd="0" parTransId="{17B4B00F-2A63-492A-BDCE-497A7A47D0C9}" sibTransId="{1B29EF9B-DC5E-45FC-BEA0-3D3617A61A74}"/>
    <dgm:cxn modelId="{100B3CBA-EEB5-4E1A-9195-6F025943ECB3}" srcId="{3A97E19F-F4F6-42F0-82F0-AC01306D6049}" destId="{C4812E7D-4D0E-4B0A-A801-9F58466EB41F}" srcOrd="2" destOrd="0" parTransId="{BA428F11-6228-4C99-BC4D-8D6743D0D9EC}" sibTransId="{0903CD94-76AD-46C0-859E-67DD1071BD22}"/>
    <dgm:cxn modelId="{A91B36BE-2AF2-4929-B260-5B46C9F687EF}" type="presOf" srcId="{87DAD7D1-270B-4F46-B719-98FD733451B0}" destId="{83F69215-B7A3-4B14-AE22-49740A55875C}" srcOrd="0" destOrd="2" presId="urn:microsoft.com/office/officeart/2005/8/layout/hList1"/>
    <dgm:cxn modelId="{CC1CFFBE-CA86-4088-AA81-9ABFBE3DEF84}" srcId="{04436829-5F61-4ADF-9935-C551AF4AE850}" destId="{A1BA1E26-255F-4BDB-B034-BD64BE7B2ECE}" srcOrd="3" destOrd="0" parTransId="{D3B55F58-E40B-4A65-B00E-00FBC248CA56}" sibTransId="{A7FE464D-16CA-4CF5-A072-39DB9F110493}"/>
    <dgm:cxn modelId="{F80733C3-EB0A-43FE-AD20-4687CC009097}" srcId="{E59CCED5-769E-43BC-AE59-F9DD14F4A898}" destId="{4A894CFA-1DFD-4637-9E19-04C276B396E1}" srcOrd="0" destOrd="0" parTransId="{AABE93DC-2165-4199-ABB2-9811AD730C2B}" sibTransId="{6AF3CC9E-28A1-470C-9C37-5C2CC75784AE}"/>
    <dgm:cxn modelId="{0A541FC6-EF83-4B27-BF03-52D7F34D7610}" srcId="{04436829-5F61-4ADF-9935-C551AF4AE850}" destId="{0362C54A-A70A-46F3-A3A2-88EED845C1E7}" srcOrd="1" destOrd="0" parTransId="{BF9367BF-8CB2-407F-B0AF-1EA36BA3A644}" sibTransId="{54F11F28-D0E4-4F93-9D11-7D48E12C517D}"/>
    <dgm:cxn modelId="{B88852C6-9450-4AE0-824A-7803EB7E39CD}" srcId="{475EC357-0D7D-4D39-9205-32E97872E792}" destId="{AA8470AB-6F5D-4893-A881-531C894D0688}" srcOrd="1" destOrd="0" parTransId="{5B76534B-BDFC-48BD-8C73-8C36229F8011}" sibTransId="{CE13871D-E913-4437-8E2E-D5A1D18F5172}"/>
    <dgm:cxn modelId="{8208A8C7-4180-4F32-83D1-003A24A764EC}" type="presOf" srcId="{532016A7-62D9-4778-8E99-86BBE4D60D1B}" destId="{AE9343D5-5C76-4C57-BC87-1B847994CA20}" srcOrd="0" destOrd="9" presId="urn:microsoft.com/office/officeart/2005/8/layout/hList1"/>
    <dgm:cxn modelId="{27C61FCC-7B46-4BA3-A8C8-74C1ABDBD76B}" srcId="{86510764-3FE8-439F-87B3-822A82F3F234}" destId="{EC5A960C-1EB4-405C-AF43-35F94FAA5D8C}" srcOrd="1" destOrd="0" parTransId="{4987D365-6592-4A12-9EDB-6D9CF1999802}" sibTransId="{B99E8DCD-5CE2-480A-88B4-FA87F4BACD2B}"/>
    <dgm:cxn modelId="{A06338CE-EF79-449B-93EA-DFD7FEBAA3F7}" type="presOf" srcId="{D1BAB7C1-6894-4B5A-9B06-9EDB851566C7}" destId="{83F69215-B7A3-4B14-AE22-49740A55875C}" srcOrd="0" destOrd="7" presId="urn:microsoft.com/office/officeart/2005/8/layout/hList1"/>
    <dgm:cxn modelId="{CC5D3DCE-D94F-4DEE-BA0C-CD2D3FC268BA}" type="presOf" srcId="{59D0B793-A9F2-4420-A9AE-CA1D242E104C}" destId="{83F69215-B7A3-4B14-AE22-49740A55875C}" srcOrd="0" destOrd="6" presId="urn:microsoft.com/office/officeart/2005/8/layout/hList1"/>
    <dgm:cxn modelId="{EFF776D0-009F-4BFA-8E65-030353671540}" srcId="{885C0135-1A4C-443F-94AD-399F4DF823E2}" destId="{C61A16B1-0339-406A-8A7D-00F5AE980A65}" srcOrd="0" destOrd="0" parTransId="{D2884081-96CD-4048-B9C7-D772BF4FB82A}" sibTransId="{A5435C3F-2261-4920-8E69-1B3F2457F860}"/>
    <dgm:cxn modelId="{B54145D3-4A75-490B-96C1-BE20526DB724}" type="presOf" srcId="{30E9F561-D0FD-4DA1-A763-517E5601DADF}" destId="{AE9343D5-5C76-4C57-BC87-1B847994CA20}" srcOrd="0" destOrd="4" presId="urn:microsoft.com/office/officeart/2005/8/layout/hList1"/>
    <dgm:cxn modelId="{12F70BD4-A153-4832-AD8C-29AEAD0D0C2F}" srcId="{23A3C010-9E0C-41F1-AF8C-85703A655912}" destId="{86510764-3FE8-439F-87B3-822A82F3F234}" srcOrd="4" destOrd="0" parTransId="{08A9A678-68E0-4917-AF46-B23B2A9594DA}" sibTransId="{E9266D1F-C9BC-47AE-A6A6-F0B752A606E0}"/>
    <dgm:cxn modelId="{8F5224D5-83FC-4445-87EB-E64922090A0E}" type="presOf" srcId="{EBA534C7-3384-4CEC-9014-C6997FBC8D2F}" destId="{85CA5222-5AB5-44CB-A0A6-766AE703B0E6}" srcOrd="0" destOrd="5" presId="urn:microsoft.com/office/officeart/2005/8/layout/hList1"/>
    <dgm:cxn modelId="{32A62BD7-B5E6-4304-B7ED-9905C35811A0}" srcId="{04436829-5F61-4ADF-9935-C551AF4AE850}" destId="{9022400C-F492-4E0C-9A11-A1D19A8AA142}" srcOrd="2" destOrd="0" parTransId="{B23CF8DE-973A-4E51-A528-870511AB705F}" sibTransId="{EDBEBB17-505C-4421-877E-59B51A9E4395}"/>
    <dgm:cxn modelId="{F0DE04D8-F293-457C-A1A5-112D4EAE56C5}" srcId="{7029AE5F-2CB5-4728-9DE8-8D0CB8F72301}" destId="{87DAD7D1-270B-4F46-B719-98FD733451B0}" srcOrd="1" destOrd="0" parTransId="{7D25EE22-5E61-4A0F-A4CF-893BE7F0903A}" sibTransId="{6B4E41F5-745C-4554-838E-AAAB7336B8A6}"/>
    <dgm:cxn modelId="{D782C5D9-1E95-42E3-B5DE-16F3C722524C}" type="presOf" srcId="{86510764-3FE8-439F-87B3-822A82F3F234}" destId="{AE9343D5-5C76-4C57-BC87-1B847994CA20}" srcOrd="0" destOrd="5" presId="urn:microsoft.com/office/officeart/2005/8/layout/hList1"/>
    <dgm:cxn modelId="{549028DB-C64E-495D-A735-F0875159F71F}" type="presOf" srcId="{8287D16E-145D-46D4-A168-40FC074B9EEF}" destId="{85CA5222-5AB5-44CB-A0A6-766AE703B0E6}" srcOrd="0" destOrd="6" presId="urn:microsoft.com/office/officeart/2005/8/layout/hList1"/>
    <dgm:cxn modelId="{2FD521DD-467A-4238-8219-506094163F1D}" srcId="{23A3C010-9E0C-41F1-AF8C-85703A655912}" destId="{CEAFF764-FE36-4C4C-B650-3FC21A1C18FC}" srcOrd="0" destOrd="0" parTransId="{8E5204ED-CC5F-4D04-AC2F-3EE482A76DF7}" sibTransId="{E1E94B9D-9EFA-4588-AA57-3BB0C6E1C932}"/>
    <dgm:cxn modelId="{1C3EE4DF-F703-425F-B302-F2FE978873DA}" srcId="{23A3C010-9E0C-41F1-AF8C-85703A655912}" destId="{30E9F561-D0FD-4DA1-A763-517E5601DADF}" srcOrd="3" destOrd="0" parTransId="{6D38BCF6-F11A-48F3-B2EA-74AF1CC7BE2E}" sibTransId="{3B12055A-0BC5-48F4-81FB-D0A94A033657}"/>
    <dgm:cxn modelId="{4E9825E7-FFCD-46F8-8F5F-22034D5F4E2C}" srcId="{AAE2C0F2-6D22-4F1E-8669-36D4CA1B82F6}" destId="{35822769-B65D-4075-B087-F264786304C8}" srcOrd="0" destOrd="0" parTransId="{E5EB8747-F723-4459-BB75-FB8B58F7C575}" sibTransId="{F570EE76-73B6-45FD-812D-6527BE2FBC7E}"/>
    <dgm:cxn modelId="{18320BF6-D76E-4155-9860-9E2784BD1E58}" type="presOf" srcId="{4C565E73-A679-4FFE-AA7C-CF078B0EF57F}" destId="{83F69215-B7A3-4B14-AE22-49740A55875C}" srcOrd="0" destOrd="1" presId="urn:microsoft.com/office/officeart/2005/8/layout/hList1"/>
    <dgm:cxn modelId="{240892FA-B3DA-48A0-A7A4-CEDC6DEC6C42}" srcId="{0362C54A-A70A-46F3-A3A2-88EED845C1E7}" destId="{885C0135-1A4C-443F-94AD-399F4DF823E2}" srcOrd="1" destOrd="0" parTransId="{C45217AF-1B4F-4A04-90E5-2D6DC7F224DA}" sibTransId="{034D1132-84DE-49AE-AF83-6B19944471AC}"/>
    <dgm:cxn modelId="{936F2CFB-92F8-4CE7-B167-E4E98C6962E4}" srcId="{9022400C-F492-4E0C-9A11-A1D19A8AA142}" destId="{3A97E19F-F4F6-42F0-82F0-AC01306D6049}" srcOrd="0" destOrd="0" parTransId="{A0EDA5A9-2C7C-4CBB-B035-A356F672C910}" sibTransId="{EFB68756-5BB8-4E1A-983D-4BB23A055667}"/>
    <dgm:cxn modelId="{04881F6A-3A69-46DB-B59E-29557CE199A9}" type="presParOf" srcId="{9115C3CF-D263-48BD-ADF5-82F2D9924FD3}" destId="{91E6C329-C839-4DB2-90EE-1DEF4C2BA489}" srcOrd="0" destOrd="0" presId="urn:microsoft.com/office/officeart/2005/8/layout/hList1"/>
    <dgm:cxn modelId="{BAC89957-A7D3-41EB-AC9B-D931376BE854}" type="presParOf" srcId="{91E6C329-C839-4DB2-90EE-1DEF4C2BA489}" destId="{AD280F01-1D5A-43D4-9CD7-281BA8999D35}" srcOrd="0" destOrd="0" presId="urn:microsoft.com/office/officeart/2005/8/layout/hList1"/>
    <dgm:cxn modelId="{33A7EF93-D7E3-4288-A4C3-B620F07FC9E7}" type="presParOf" srcId="{91E6C329-C839-4DB2-90EE-1DEF4C2BA489}" destId="{83F69215-B7A3-4B14-AE22-49740A55875C}" srcOrd="1" destOrd="0" presId="urn:microsoft.com/office/officeart/2005/8/layout/hList1"/>
    <dgm:cxn modelId="{6A439D33-20C8-454A-BCFC-182A37A91392}" type="presParOf" srcId="{9115C3CF-D263-48BD-ADF5-82F2D9924FD3}" destId="{F321ACB0-2971-4EEC-AC7B-180BC3E89E10}" srcOrd="1" destOrd="0" presId="urn:microsoft.com/office/officeart/2005/8/layout/hList1"/>
    <dgm:cxn modelId="{1CC7F7DE-9D63-47B2-951C-9D8E94064DD1}" type="presParOf" srcId="{9115C3CF-D263-48BD-ADF5-82F2D9924FD3}" destId="{10138D71-E26E-40D2-B91D-67859B18233E}" srcOrd="2" destOrd="0" presId="urn:microsoft.com/office/officeart/2005/8/layout/hList1"/>
    <dgm:cxn modelId="{98C69638-87E8-4F26-9D40-B3DB2D0320DB}" type="presParOf" srcId="{10138D71-E26E-40D2-B91D-67859B18233E}" destId="{A9EF2937-859D-4B7A-8DF5-374FC5176445}" srcOrd="0" destOrd="0" presId="urn:microsoft.com/office/officeart/2005/8/layout/hList1"/>
    <dgm:cxn modelId="{5B513760-A363-47CE-A1C4-FD4994E5CA5E}" type="presParOf" srcId="{10138D71-E26E-40D2-B91D-67859B18233E}" destId="{43D0E0D1-4C64-4231-836C-64F2A4C7B1B7}" srcOrd="1" destOrd="0" presId="urn:microsoft.com/office/officeart/2005/8/layout/hList1"/>
    <dgm:cxn modelId="{22EF884B-D034-4312-B3DB-1A213EBD5C9B}" type="presParOf" srcId="{9115C3CF-D263-48BD-ADF5-82F2D9924FD3}" destId="{7D06CCC3-D5E7-402A-AAB0-39EAE9A3C898}" srcOrd="3" destOrd="0" presId="urn:microsoft.com/office/officeart/2005/8/layout/hList1"/>
    <dgm:cxn modelId="{76A0FFB4-FCF5-42AE-8EA5-E0A32B574EC3}" type="presParOf" srcId="{9115C3CF-D263-48BD-ADF5-82F2D9924FD3}" destId="{CA98A714-38B1-4402-AE6C-DC2498C0D10F}" srcOrd="4" destOrd="0" presId="urn:microsoft.com/office/officeart/2005/8/layout/hList1"/>
    <dgm:cxn modelId="{4E2F0BB6-207A-4629-B36A-2141BBCAA453}" type="presParOf" srcId="{CA98A714-38B1-4402-AE6C-DC2498C0D10F}" destId="{15F4203D-FFC1-45B7-A1B4-882F4D0EB68D}" srcOrd="0" destOrd="0" presId="urn:microsoft.com/office/officeart/2005/8/layout/hList1"/>
    <dgm:cxn modelId="{470580D5-45ED-47D1-9DFD-1FAE2262BC07}" type="presParOf" srcId="{CA98A714-38B1-4402-AE6C-DC2498C0D10F}" destId="{85CA5222-5AB5-44CB-A0A6-766AE703B0E6}" srcOrd="1" destOrd="0" presId="urn:microsoft.com/office/officeart/2005/8/layout/hList1"/>
    <dgm:cxn modelId="{01D7230F-443E-475D-B731-68FA3F0D96E2}" type="presParOf" srcId="{9115C3CF-D263-48BD-ADF5-82F2D9924FD3}" destId="{21FB6E43-91E6-4246-A067-6F5478D2C3FF}" srcOrd="5" destOrd="0" presId="urn:microsoft.com/office/officeart/2005/8/layout/hList1"/>
    <dgm:cxn modelId="{6493D8BD-1750-4402-A275-641A743A82E7}" type="presParOf" srcId="{9115C3CF-D263-48BD-ADF5-82F2D9924FD3}" destId="{43B8BF96-D619-467B-B6A9-867EB6578498}" srcOrd="6" destOrd="0" presId="urn:microsoft.com/office/officeart/2005/8/layout/hList1"/>
    <dgm:cxn modelId="{AFCE4DD5-3F9F-41E7-9B32-30C817BCBDBB}" type="presParOf" srcId="{43B8BF96-D619-467B-B6A9-867EB6578498}" destId="{7A62ED19-B8E4-44D9-8B1F-0A194DA03F20}" srcOrd="0" destOrd="0" presId="urn:microsoft.com/office/officeart/2005/8/layout/hList1"/>
    <dgm:cxn modelId="{939776AA-3DB0-4155-9045-CB79D03FB453}" type="presParOf" srcId="{43B8BF96-D619-467B-B6A9-867EB6578498}" destId="{AE9343D5-5C76-4C57-BC87-1B847994CA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8F5D20-17CF-4427-92F1-83D5D98FB8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15660A0-3514-4372-A397-751606E29445}">
      <dgm:prSet phldrT="[Text]"/>
      <dgm:spPr/>
      <dgm:t>
        <a:bodyPr/>
        <a:lstStyle/>
        <a:p>
          <a:r>
            <a:rPr lang="en-US" dirty="0"/>
            <a:t>Missouri</a:t>
          </a:r>
        </a:p>
      </dgm:t>
    </dgm:pt>
    <dgm:pt modelId="{EA74ACB7-F094-49B5-A766-3FAA7DFBF3D7}" type="parTrans" cxnId="{B7026FCF-6A61-4854-AAC8-59420C3433B0}">
      <dgm:prSet/>
      <dgm:spPr/>
      <dgm:t>
        <a:bodyPr/>
        <a:lstStyle/>
        <a:p>
          <a:endParaRPr lang="en-US"/>
        </a:p>
      </dgm:t>
    </dgm:pt>
    <dgm:pt modelId="{307B5435-6F9B-4019-97A4-BFBE715991F6}" type="sibTrans" cxnId="{B7026FCF-6A61-4854-AAC8-59420C3433B0}">
      <dgm:prSet/>
      <dgm:spPr/>
      <dgm:t>
        <a:bodyPr/>
        <a:lstStyle/>
        <a:p>
          <a:endParaRPr lang="en-US"/>
        </a:p>
      </dgm:t>
    </dgm:pt>
    <dgm:pt modelId="{20E16B49-05AB-4272-8313-55C6FB76F2E5}">
      <dgm:prSet phldrT="[Text]"/>
      <dgm:spPr/>
      <dgm:t>
        <a:bodyPr/>
        <a:lstStyle/>
        <a:p>
          <a:r>
            <a:rPr lang="en-US" b="0" i="0" u="none" dirty="0"/>
            <a:t>Data Center Sales Tax Exemption Program</a:t>
          </a:r>
          <a:endParaRPr lang="en-US" dirty="0"/>
        </a:p>
      </dgm:t>
    </dgm:pt>
    <dgm:pt modelId="{16D82059-2F87-4308-9B44-C33E0FA3197A}" type="parTrans" cxnId="{629507F8-F4E3-4EDA-8766-7EB23AF968DC}">
      <dgm:prSet/>
      <dgm:spPr/>
      <dgm:t>
        <a:bodyPr/>
        <a:lstStyle/>
        <a:p>
          <a:endParaRPr lang="en-US"/>
        </a:p>
      </dgm:t>
    </dgm:pt>
    <dgm:pt modelId="{3FEBADBB-3E4F-441D-972D-3C9ECD9E2C2B}" type="sibTrans" cxnId="{629507F8-F4E3-4EDA-8766-7EB23AF968DC}">
      <dgm:prSet/>
      <dgm:spPr/>
      <dgm:t>
        <a:bodyPr/>
        <a:lstStyle/>
        <a:p>
          <a:endParaRPr lang="en-US"/>
        </a:p>
      </dgm:t>
    </dgm:pt>
    <dgm:pt modelId="{56E18267-7B17-4D7A-8E8C-DE702E218733}">
      <dgm:prSet phldrT="[Text]"/>
      <dgm:spPr/>
      <dgm:t>
        <a:bodyPr/>
        <a:lstStyle/>
        <a:p>
          <a:r>
            <a:rPr lang="en-US" dirty="0"/>
            <a:t>Ohio</a:t>
          </a:r>
        </a:p>
      </dgm:t>
    </dgm:pt>
    <dgm:pt modelId="{A545035D-AE96-4694-8B70-54F068AB7F9C}" type="parTrans" cxnId="{5047BFB2-41EA-4720-8FE9-9817C98F9425}">
      <dgm:prSet/>
      <dgm:spPr/>
      <dgm:t>
        <a:bodyPr/>
        <a:lstStyle/>
        <a:p>
          <a:endParaRPr lang="en-US"/>
        </a:p>
      </dgm:t>
    </dgm:pt>
    <dgm:pt modelId="{E68232D8-FCBB-4D49-8D9D-640AB3523B79}" type="sibTrans" cxnId="{5047BFB2-41EA-4720-8FE9-9817C98F9425}">
      <dgm:prSet/>
      <dgm:spPr/>
      <dgm:t>
        <a:bodyPr/>
        <a:lstStyle/>
        <a:p>
          <a:endParaRPr lang="en-US"/>
        </a:p>
      </dgm:t>
    </dgm:pt>
    <dgm:pt modelId="{4AD1B19A-B44D-41D6-8A35-9CCA4945BB3F}">
      <dgm:prSet phldrT="[Text]"/>
      <dgm:spPr/>
      <dgm:t>
        <a:bodyPr/>
        <a:lstStyle/>
        <a:p>
          <a:r>
            <a:rPr lang="en-US" b="0" i="0" u="none" dirty="0"/>
            <a:t>Data Center Sales Tax Exemption</a:t>
          </a:r>
          <a:endParaRPr lang="en-US" dirty="0"/>
        </a:p>
      </dgm:t>
    </dgm:pt>
    <dgm:pt modelId="{B3C1353F-6E84-4BFB-B70A-BC877C1DC2A6}" type="parTrans" cxnId="{186C297C-1A4F-49B1-B993-E61ADC9B4294}">
      <dgm:prSet/>
      <dgm:spPr/>
      <dgm:t>
        <a:bodyPr/>
        <a:lstStyle/>
        <a:p>
          <a:endParaRPr lang="en-US"/>
        </a:p>
      </dgm:t>
    </dgm:pt>
    <dgm:pt modelId="{0A16EBAD-9690-4B35-91A6-68DCA08C0B4F}" type="sibTrans" cxnId="{186C297C-1A4F-49B1-B993-E61ADC9B4294}">
      <dgm:prSet/>
      <dgm:spPr/>
      <dgm:t>
        <a:bodyPr/>
        <a:lstStyle/>
        <a:p>
          <a:endParaRPr lang="en-US"/>
        </a:p>
      </dgm:t>
    </dgm:pt>
    <dgm:pt modelId="{E97988E9-1DD2-4D18-A884-F89BFA278A35}">
      <dgm:prSet phldrT="[Text]"/>
      <dgm:spPr/>
      <dgm:t>
        <a:bodyPr/>
        <a:lstStyle/>
        <a:p>
          <a:r>
            <a:rPr lang="en-US" b="0" i="0" u="none" dirty="0"/>
            <a:t>Sales and utility tax exemption on data center construction</a:t>
          </a:r>
          <a:endParaRPr lang="en-US" dirty="0"/>
        </a:p>
      </dgm:t>
    </dgm:pt>
    <dgm:pt modelId="{29D7D8CC-E8FF-46FA-A9D2-54EDB7C748DA}" type="parTrans" cxnId="{58E18748-33B5-435D-B597-9C9E63B25996}">
      <dgm:prSet/>
      <dgm:spPr/>
      <dgm:t>
        <a:bodyPr/>
        <a:lstStyle/>
        <a:p>
          <a:endParaRPr lang="en-US"/>
        </a:p>
      </dgm:t>
    </dgm:pt>
    <dgm:pt modelId="{DA03B4CB-7466-46C6-A023-2922E2A694B5}" type="sibTrans" cxnId="{58E18748-33B5-435D-B597-9C9E63B25996}">
      <dgm:prSet/>
      <dgm:spPr/>
      <dgm:t>
        <a:bodyPr/>
        <a:lstStyle/>
        <a:p>
          <a:endParaRPr lang="en-US"/>
        </a:p>
      </dgm:t>
    </dgm:pt>
    <dgm:pt modelId="{A60DD555-72C2-4427-84A2-2227AE74C3A1}">
      <dgm:prSet phldrT="[Text]"/>
      <dgm:spPr/>
      <dgm:t>
        <a:bodyPr/>
        <a:lstStyle/>
        <a:p>
          <a:r>
            <a:rPr lang="en-US" b="0" i="0" u="none" dirty="0"/>
            <a:t>Creates 10 new jobs paying average wages 150% of the county average wage, invests $25 M within 36 months</a:t>
          </a:r>
          <a:endParaRPr lang="en-US" dirty="0"/>
        </a:p>
      </dgm:t>
    </dgm:pt>
    <dgm:pt modelId="{5B032284-DE4E-48DE-839F-48A98857036A}" type="parTrans" cxnId="{6E2679B1-3618-454B-BD13-4A40FE243928}">
      <dgm:prSet/>
      <dgm:spPr/>
      <dgm:t>
        <a:bodyPr/>
        <a:lstStyle/>
        <a:p>
          <a:endParaRPr lang="en-US"/>
        </a:p>
      </dgm:t>
    </dgm:pt>
    <dgm:pt modelId="{0676E74B-6884-499C-A6C4-3F403173CF24}" type="sibTrans" cxnId="{6E2679B1-3618-454B-BD13-4A40FE243928}">
      <dgm:prSet/>
      <dgm:spPr/>
      <dgm:t>
        <a:bodyPr/>
        <a:lstStyle/>
        <a:p>
          <a:endParaRPr lang="en-US"/>
        </a:p>
      </dgm:t>
    </dgm:pt>
    <dgm:pt modelId="{EEC74E98-AA6E-4AFF-8FEE-C8072BB3B568}">
      <dgm:prSet phldrT="[Text]"/>
      <dgm:spPr/>
      <dgm:t>
        <a:bodyPr/>
        <a:lstStyle/>
        <a:p>
          <a:r>
            <a:rPr lang="en-US" b="0" i="0" u="none" dirty="0"/>
            <a:t>15 years of state and local sales tax exemptions</a:t>
          </a:r>
          <a:endParaRPr lang="en-US" dirty="0"/>
        </a:p>
      </dgm:t>
    </dgm:pt>
    <dgm:pt modelId="{1CF77B18-E1D7-4E0F-9BBF-C7FA8BE5DA68}" type="parTrans" cxnId="{EFB194E8-C55F-49F4-9F50-A7423DD033F6}">
      <dgm:prSet/>
      <dgm:spPr/>
      <dgm:t>
        <a:bodyPr/>
        <a:lstStyle/>
        <a:p>
          <a:endParaRPr lang="en-US"/>
        </a:p>
      </dgm:t>
    </dgm:pt>
    <dgm:pt modelId="{C32F3F81-B619-433E-8C75-08B8F60C12D2}" type="sibTrans" cxnId="{EFB194E8-C55F-49F4-9F50-A7423DD033F6}">
      <dgm:prSet/>
      <dgm:spPr/>
      <dgm:t>
        <a:bodyPr/>
        <a:lstStyle/>
        <a:p>
          <a:endParaRPr lang="en-US"/>
        </a:p>
      </dgm:t>
    </dgm:pt>
    <dgm:pt modelId="{1BEC3D10-2381-47D1-A7ED-E24296B741C6}">
      <dgm:prSet phldrT="[Text]"/>
      <dgm:spPr/>
      <dgm:t>
        <a:bodyPr/>
        <a:lstStyle/>
        <a:p>
          <a:r>
            <a:rPr lang="en-US" b="0" i="0" u="none" dirty="0"/>
            <a:t>Existing data centers eligible for a 10-year exemption if creating at least 5 new jobs within 24 months, paying 150% of the county average way, and investing $5 million within a year </a:t>
          </a:r>
          <a:endParaRPr lang="en-US" dirty="0"/>
        </a:p>
      </dgm:t>
    </dgm:pt>
    <dgm:pt modelId="{EE2029EE-9C9C-4EA5-B285-ED3AD2AADF36}" type="parTrans" cxnId="{7B318C5B-47A8-44EE-A363-3E417FF1A4D4}">
      <dgm:prSet/>
      <dgm:spPr/>
      <dgm:t>
        <a:bodyPr/>
        <a:lstStyle/>
        <a:p>
          <a:endParaRPr lang="en-US"/>
        </a:p>
      </dgm:t>
    </dgm:pt>
    <dgm:pt modelId="{1E2C419D-01D6-46D8-BC4E-603EE915D347}" type="sibTrans" cxnId="{7B318C5B-47A8-44EE-A363-3E417FF1A4D4}">
      <dgm:prSet/>
      <dgm:spPr/>
      <dgm:t>
        <a:bodyPr/>
        <a:lstStyle/>
        <a:p>
          <a:endParaRPr lang="en-US"/>
        </a:p>
      </dgm:t>
    </dgm:pt>
    <dgm:pt modelId="{40C73029-1930-455F-89A9-6A16BA9FAAE0}">
      <dgm:prSet phldrT="[Text]"/>
      <dgm:spPr/>
      <dgm:t>
        <a:bodyPr/>
        <a:lstStyle/>
        <a:p>
          <a:r>
            <a:rPr lang="en-US" b="0" i="0" u="none" dirty="0"/>
            <a:t>Full or partial abatement from state and local sales tax on purchases of eligible data center equipment totaling at least $100 million and creating an annual payroll of $1.5 million</a:t>
          </a:r>
          <a:endParaRPr lang="en-US" dirty="0"/>
        </a:p>
      </dgm:t>
    </dgm:pt>
    <dgm:pt modelId="{5D264B0C-3F1E-4E86-9F2D-BE643BB71B51}" type="parTrans" cxnId="{0E587D18-558E-40F7-AF98-35A8005F5C8B}">
      <dgm:prSet/>
      <dgm:spPr/>
      <dgm:t>
        <a:bodyPr/>
        <a:lstStyle/>
        <a:p>
          <a:endParaRPr lang="en-US"/>
        </a:p>
      </dgm:t>
    </dgm:pt>
    <dgm:pt modelId="{DC42377B-CE5B-4CE2-9A74-A7AB7837FC68}" type="sibTrans" cxnId="{0E587D18-558E-40F7-AF98-35A8005F5C8B}">
      <dgm:prSet/>
      <dgm:spPr/>
      <dgm:t>
        <a:bodyPr/>
        <a:lstStyle/>
        <a:p>
          <a:endParaRPr lang="en-US"/>
        </a:p>
      </dgm:t>
    </dgm:pt>
    <dgm:pt modelId="{5B1BBD14-BC5C-4071-A9B2-80E8C4811E88}">
      <dgm:prSet phldrT="[Text]"/>
      <dgm:spPr/>
      <dgm:t>
        <a:bodyPr/>
        <a:lstStyle/>
        <a:p>
          <a:r>
            <a:rPr lang="en-US" b="0" i="0" u="none" dirty="0"/>
            <a:t>Applies to multi-tenant data-centers allowing multiple customers at one site to aggregate their purchases and payrolls in order to qualify</a:t>
          </a:r>
          <a:endParaRPr lang="en-US" dirty="0"/>
        </a:p>
      </dgm:t>
    </dgm:pt>
    <dgm:pt modelId="{891E961A-73A2-46B7-B800-51C3DCF302B0}" type="parTrans" cxnId="{8E04E804-B8BF-4ED3-B39E-48ACCB6AAE98}">
      <dgm:prSet/>
      <dgm:spPr/>
      <dgm:t>
        <a:bodyPr/>
        <a:lstStyle/>
        <a:p>
          <a:endParaRPr lang="en-US"/>
        </a:p>
      </dgm:t>
    </dgm:pt>
    <dgm:pt modelId="{82BA3C6F-B651-427C-B6BE-3E744A585DBB}" type="sibTrans" cxnId="{8E04E804-B8BF-4ED3-B39E-48ACCB6AAE98}">
      <dgm:prSet/>
      <dgm:spPr/>
      <dgm:t>
        <a:bodyPr/>
        <a:lstStyle/>
        <a:p>
          <a:endParaRPr lang="en-US"/>
        </a:p>
      </dgm:t>
    </dgm:pt>
    <dgm:pt modelId="{1431FAD3-5A4A-4AA2-B292-02D535D741A9}" type="pres">
      <dgm:prSet presAssocID="{298F5D20-17CF-4427-92F1-83D5D98FB868}" presName="Name0" presStyleCnt="0">
        <dgm:presLayoutVars>
          <dgm:dir/>
          <dgm:animLvl val="lvl"/>
          <dgm:resizeHandles val="exact"/>
        </dgm:presLayoutVars>
      </dgm:prSet>
      <dgm:spPr/>
    </dgm:pt>
    <dgm:pt modelId="{9096A627-9AF1-41E8-A1C1-F3E36B58EAEC}" type="pres">
      <dgm:prSet presAssocID="{B15660A0-3514-4372-A397-751606E29445}" presName="composite" presStyleCnt="0"/>
      <dgm:spPr/>
    </dgm:pt>
    <dgm:pt modelId="{1B208E41-1C7A-45AC-BED5-37874CA68015}" type="pres">
      <dgm:prSet presAssocID="{B15660A0-3514-4372-A397-751606E29445}" presName="parTx" presStyleLbl="alignNode1" presStyleIdx="0" presStyleCnt="2">
        <dgm:presLayoutVars>
          <dgm:chMax val="0"/>
          <dgm:chPref val="0"/>
          <dgm:bulletEnabled val="1"/>
        </dgm:presLayoutVars>
      </dgm:prSet>
      <dgm:spPr/>
    </dgm:pt>
    <dgm:pt modelId="{9FC7FC68-90AF-4BD6-9064-A0E2C1E634D8}" type="pres">
      <dgm:prSet presAssocID="{B15660A0-3514-4372-A397-751606E29445}" presName="desTx" presStyleLbl="alignAccFollowNode1" presStyleIdx="0" presStyleCnt="2">
        <dgm:presLayoutVars>
          <dgm:bulletEnabled val="1"/>
        </dgm:presLayoutVars>
      </dgm:prSet>
      <dgm:spPr/>
    </dgm:pt>
    <dgm:pt modelId="{87D8A947-F176-4309-B6D0-361EF0FADF60}" type="pres">
      <dgm:prSet presAssocID="{307B5435-6F9B-4019-97A4-BFBE715991F6}" presName="space" presStyleCnt="0"/>
      <dgm:spPr/>
    </dgm:pt>
    <dgm:pt modelId="{C6A2F667-2FC3-4020-8140-49A0E63FE00F}" type="pres">
      <dgm:prSet presAssocID="{56E18267-7B17-4D7A-8E8C-DE702E218733}" presName="composite" presStyleCnt="0"/>
      <dgm:spPr/>
    </dgm:pt>
    <dgm:pt modelId="{E982E68C-A7AE-47B0-83B1-5051530A18F7}" type="pres">
      <dgm:prSet presAssocID="{56E18267-7B17-4D7A-8E8C-DE702E218733}" presName="parTx" presStyleLbl="alignNode1" presStyleIdx="1" presStyleCnt="2">
        <dgm:presLayoutVars>
          <dgm:chMax val="0"/>
          <dgm:chPref val="0"/>
          <dgm:bulletEnabled val="1"/>
        </dgm:presLayoutVars>
      </dgm:prSet>
      <dgm:spPr/>
    </dgm:pt>
    <dgm:pt modelId="{18299446-8FB9-4E04-8586-FF02CCA07B28}" type="pres">
      <dgm:prSet presAssocID="{56E18267-7B17-4D7A-8E8C-DE702E218733}" presName="desTx" presStyleLbl="alignAccFollowNode1" presStyleIdx="1" presStyleCnt="2">
        <dgm:presLayoutVars>
          <dgm:bulletEnabled val="1"/>
        </dgm:presLayoutVars>
      </dgm:prSet>
      <dgm:spPr/>
    </dgm:pt>
  </dgm:ptLst>
  <dgm:cxnLst>
    <dgm:cxn modelId="{8E04E804-B8BF-4ED3-B39E-48ACCB6AAE98}" srcId="{4AD1B19A-B44D-41D6-8A35-9CCA4945BB3F}" destId="{5B1BBD14-BC5C-4071-A9B2-80E8C4811E88}" srcOrd="1" destOrd="0" parTransId="{891E961A-73A2-46B7-B800-51C3DCF302B0}" sibTransId="{82BA3C6F-B651-427C-B6BE-3E744A585DBB}"/>
    <dgm:cxn modelId="{F472B90F-032E-458C-8F15-5BE0A9804CA8}" type="presOf" srcId="{B15660A0-3514-4372-A397-751606E29445}" destId="{1B208E41-1C7A-45AC-BED5-37874CA68015}" srcOrd="0" destOrd="0" presId="urn:microsoft.com/office/officeart/2005/8/layout/hList1"/>
    <dgm:cxn modelId="{0E587D18-558E-40F7-AF98-35A8005F5C8B}" srcId="{4AD1B19A-B44D-41D6-8A35-9CCA4945BB3F}" destId="{40C73029-1930-455F-89A9-6A16BA9FAAE0}" srcOrd="0" destOrd="0" parTransId="{5D264B0C-3F1E-4E86-9F2D-BE643BB71B51}" sibTransId="{DC42377B-CE5B-4CE2-9A74-A7AB7837FC68}"/>
    <dgm:cxn modelId="{7B318C5B-47A8-44EE-A363-3E417FF1A4D4}" srcId="{20E16B49-05AB-4272-8313-55C6FB76F2E5}" destId="{1BEC3D10-2381-47D1-A7ED-E24296B741C6}" srcOrd="3" destOrd="0" parTransId="{EE2029EE-9C9C-4EA5-B285-ED3AD2AADF36}" sibTransId="{1E2C419D-01D6-46D8-BC4E-603EE915D347}"/>
    <dgm:cxn modelId="{70039860-2CFF-4C3C-A749-7E408014A913}" type="presOf" srcId="{1BEC3D10-2381-47D1-A7ED-E24296B741C6}" destId="{9FC7FC68-90AF-4BD6-9064-A0E2C1E634D8}" srcOrd="0" destOrd="4" presId="urn:microsoft.com/office/officeart/2005/8/layout/hList1"/>
    <dgm:cxn modelId="{51C56C48-7EDB-4CA5-B493-ADA02D920196}" type="presOf" srcId="{20E16B49-05AB-4272-8313-55C6FB76F2E5}" destId="{9FC7FC68-90AF-4BD6-9064-A0E2C1E634D8}" srcOrd="0" destOrd="0" presId="urn:microsoft.com/office/officeart/2005/8/layout/hList1"/>
    <dgm:cxn modelId="{58E18748-33B5-435D-B597-9C9E63B25996}" srcId="{20E16B49-05AB-4272-8313-55C6FB76F2E5}" destId="{E97988E9-1DD2-4D18-A884-F89BFA278A35}" srcOrd="0" destOrd="0" parTransId="{29D7D8CC-E8FF-46FA-A9D2-54EDB7C748DA}" sibTransId="{DA03B4CB-7466-46C6-A023-2922E2A694B5}"/>
    <dgm:cxn modelId="{28B9FB4C-83AD-4302-947C-A0B39A926404}" type="presOf" srcId="{E97988E9-1DD2-4D18-A884-F89BFA278A35}" destId="{9FC7FC68-90AF-4BD6-9064-A0E2C1E634D8}" srcOrd="0" destOrd="1" presId="urn:microsoft.com/office/officeart/2005/8/layout/hList1"/>
    <dgm:cxn modelId="{6ADDD04E-A330-40D0-BCCE-1F9AFE3DFC20}" type="presOf" srcId="{40C73029-1930-455F-89A9-6A16BA9FAAE0}" destId="{18299446-8FB9-4E04-8586-FF02CCA07B28}" srcOrd="0" destOrd="1" presId="urn:microsoft.com/office/officeart/2005/8/layout/hList1"/>
    <dgm:cxn modelId="{96655774-7A01-4C90-AF11-4177D4E3D11F}" type="presOf" srcId="{EEC74E98-AA6E-4AFF-8FEE-C8072BB3B568}" destId="{9FC7FC68-90AF-4BD6-9064-A0E2C1E634D8}" srcOrd="0" destOrd="3" presId="urn:microsoft.com/office/officeart/2005/8/layout/hList1"/>
    <dgm:cxn modelId="{186C297C-1A4F-49B1-B993-E61ADC9B4294}" srcId="{56E18267-7B17-4D7A-8E8C-DE702E218733}" destId="{4AD1B19A-B44D-41D6-8A35-9CCA4945BB3F}" srcOrd="0" destOrd="0" parTransId="{B3C1353F-6E84-4BFB-B70A-BC877C1DC2A6}" sibTransId="{0A16EBAD-9690-4B35-91A6-68DCA08C0B4F}"/>
    <dgm:cxn modelId="{87AF5588-E411-4C07-8BEF-DF2CEEEBDE42}" type="presOf" srcId="{56E18267-7B17-4D7A-8E8C-DE702E218733}" destId="{E982E68C-A7AE-47B0-83B1-5051530A18F7}" srcOrd="0" destOrd="0" presId="urn:microsoft.com/office/officeart/2005/8/layout/hList1"/>
    <dgm:cxn modelId="{0FA69298-E886-4932-A5DD-E6DC56DC6F92}" type="presOf" srcId="{A60DD555-72C2-4427-84A2-2227AE74C3A1}" destId="{9FC7FC68-90AF-4BD6-9064-A0E2C1E634D8}" srcOrd="0" destOrd="2" presId="urn:microsoft.com/office/officeart/2005/8/layout/hList1"/>
    <dgm:cxn modelId="{6E2679B1-3618-454B-BD13-4A40FE243928}" srcId="{20E16B49-05AB-4272-8313-55C6FB76F2E5}" destId="{A60DD555-72C2-4427-84A2-2227AE74C3A1}" srcOrd="1" destOrd="0" parTransId="{5B032284-DE4E-48DE-839F-48A98857036A}" sibTransId="{0676E74B-6884-499C-A6C4-3F403173CF24}"/>
    <dgm:cxn modelId="{5047BFB2-41EA-4720-8FE9-9817C98F9425}" srcId="{298F5D20-17CF-4427-92F1-83D5D98FB868}" destId="{56E18267-7B17-4D7A-8E8C-DE702E218733}" srcOrd="1" destOrd="0" parTransId="{A545035D-AE96-4694-8B70-54F068AB7F9C}" sibTransId="{E68232D8-FCBB-4D49-8D9D-640AB3523B79}"/>
    <dgm:cxn modelId="{22C13AC3-BF73-4587-9F9A-B53E7E94783E}" type="presOf" srcId="{4AD1B19A-B44D-41D6-8A35-9CCA4945BB3F}" destId="{18299446-8FB9-4E04-8586-FF02CCA07B28}" srcOrd="0" destOrd="0" presId="urn:microsoft.com/office/officeart/2005/8/layout/hList1"/>
    <dgm:cxn modelId="{B7026FCF-6A61-4854-AAC8-59420C3433B0}" srcId="{298F5D20-17CF-4427-92F1-83D5D98FB868}" destId="{B15660A0-3514-4372-A397-751606E29445}" srcOrd="0" destOrd="0" parTransId="{EA74ACB7-F094-49B5-A766-3FAA7DFBF3D7}" sibTransId="{307B5435-6F9B-4019-97A4-BFBE715991F6}"/>
    <dgm:cxn modelId="{EFB194E8-C55F-49F4-9F50-A7423DD033F6}" srcId="{20E16B49-05AB-4272-8313-55C6FB76F2E5}" destId="{EEC74E98-AA6E-4AFF-8FEE-C8072BB3B568}" srcOrd="2" destOrd="0" parTransId="{1CF77B18-E1D7-4E0F-9BBF-C7FA8BE5DA68}" sibTransId="{C32F3F81-B619-433E-8C75-08B8F60C12D2}"/>
    <dgm:cxn modelId="{7031BCEB-3F22-4623-BCF1-967BA2C244A5}" type="presOf" srcId="{5B1BBD14-BC5C-4071-A9B2-80E8C4811E88}" destId="{18299446-8FB9-4E04-8586-FF02CCA07B28}" srcOrd="0" destOrd="2" presId="urn:microsoft.com/office/officeart/2005/8/layout/hList1"/>
    <dgm:cxn modelId="{629507F8-F4E3-4EDA-8766-7EB23AF968DC}" srcId="{B15660A0-3514-4372-A397-751606E29445}" destId="{20E16B49-05AB-4272-8313-55C6FB76F2E5}" srcOrd="0" destOrd="0" parTransId="{16D82059-2F87-4308-9B44-C33E0FA3197A}" sibTransId="{3FEBADBB-3E4F-441D-972D-3C9ECD9E2C2B}"/>
    <dgm:cxn modelId="{DFD21BF9-0015-43CA-84AE-136265028D0C}" type="presOf" srcId="{298F5D20-17CF-4427-92F1-83D5D98FB868}" destId="{1431FAD3-5A4A-4AA2-B292-02D535D741A9}" srcOrd="0" destOrd="0" presId="urn:microsoft.com/office/officeart/2005/8/layout/hList1"/>
    <dgm:cxn modelId="{80F13C06-B132-40B4-A9F3-D2835854CD5B}" type="presParOf" srcId="{1431FAD3-5A4A-4AA2-B292-02D535D741A9}" destId="{9096A627-9AF1-41E8-A1C1-F3E36B58EAEC}" srcOrd="0" destOrd="0" presId="urn:microsoft.com/office/officeart/2005/8/layout/hList1"/>
    <dgm:cxn modelId="{E852C37F-26BA-49D4-92F1-907B9CE16B7C}" type="presParOf" srcId="{9096A627-9AF1-41E8-A1C1-F3E36B58EAEC}" destId="{1B208E41-1C7A-45AC-BED5-37874CA68015}" srcOrd="0" destOrd="0" presId="urn:microsoft.com/office/officeart/2005/8/layout/hList1"/>
    <dgm:cxn modelId="{CAF5CF53-EE8A-412C-9574-E83675E88E88}" type="presParOf" srcId="{9096A627-9AF1-41E8-A1C1-F3E36B58EAEC}" destId="{9FC7FC68-90AF-4BD6-9064-A0E2C1E634D8}" srcOrd="1" destOrd="0" presId="urn:microsoft.com/office/officeart/2005/8/layout/hList1"/>
    <dgm:cxn modelId="{F1C2D1A1-85BB-4258-AE48-76AFCA0FD0F0}" type="presParOf" srcId="{1431FAD3-5A4A-4AA2-B292-02D535D741A9}" destId="{87D8A947-F176-4309-B6D0-361EF0FADF60}" srcOrd="1" destOrd="0" presId="urn:microsoft.com/office/officeart/2005/8/layout/hList1"/>
    <dgm:cxn modelId="{D81C2A9B-84BC-4024-9C8D-F363B21C96AE}" type="presParOf" srcId="{1431FAD3-5A4A-4AA2-B292-02D535D741A9}" destId="{C6A2F667-2FC3-4020-8140-49A0E63FE00F}" srcOrd="2" destOrd="0" presId="urn:microsoft.com/office/officeart/2005/8/layout/hList1"/>
    <dgm:cxn modelId="{27FBF109-9CAE-4A02-B888-A3433FD65D87}" type="presParOf" srcId="{C6A2F667-2FC3-4020-8140-49A0E63FE00F}" destId="{E982E68C-A7AE-47B0-83B1-5051530A18F7}" srcOrd="0" destOrd="0" presId="urn:microsoft.com/office/officeart/2005/8/layout/hList1"/>
    <dgm:cxn modelId="{27641C0B-4542-4214-BC7A-39F630D00D09}" type="presParOf" srcId="{C6A2F667-2FC3-4020-8140-49A0E63FE00F}" destId="{18299446-8FB9-4E04-8586-FF02CCA07B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C29F7-55DE-4B98-8E92-F93F4F5915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0381B02-964C-4DE5-B21F-84F57BD0A04D}">
      <dgm:prSet phldrT="[Text]"/>
      <dgm:spPr/>
      <dgm:t>
        <a:bodyPr/>
        <a:lstStyle/>
        <a:p>
          <a:r>
            <a:rPr lang="en-US" dirty="0"/>
            <a:t>Missouri </a:t>
          </a:r>
          <a:r>
            <a:rPr lang="en-US" b="0" i="0" u="none" dirty="0"/>
            <a:t>Local TIF</a:t>
          </a:r>
          <a:endParaRPr lang="en-US" dirty="0"/>
        </a:p>
      </dgm:t>
    </dgm:pt>
    <dgm:pt modelId="{DC746120-82B0-4E12-920B-7B1F76974F01}" type="parTrans" cxnId="{DA810AD0-56AB-4ADF-865A-132ED4C67EC8}">
      <dgm:prSet/>
      <dgm:spPr/>
      <dgm:t>
        <a:bodyPr/>
        <a:lstStyle/>
        <a:p>
          <a:endParaRPr lang="en-US"/>
        </a:p>
      </dgm:t>
    </dgm:pt>
    <dgm:pt modelId="{A05EED8D-EA7E-4D93-BD6F-87D49D8C3818}" type="sibTrans" cxnId="{DA810AD0-56AB-4ADF-865A-132ED4C67EC8}">
      <dgm:prSet/>
      <dgm:spPr/>
      <dgm:t>
        <a:bodyPr/>
        <a:lstStyle/>
        <a:p>
          <a:endParaRPr lang="en-US"/>
        </a:p>
      </dgm:t>
    </dgm:pt>
    <dgm:pt modelId="{C0658A6B-C01B-47FB-885D-A46455E502C7}">
      <dgm:prSet phldrT="[Text]"/>
      <dgm:spPr/>
      <dgm:t>
        <a:bodyPr/>
        <a:lstStyle/>
        <a:p>
          <a:r>
            <a:rPr lang="en-US" dirty="0"/>
            <a:t>Ohio </a:t>
          </a:r>
          <a:r>
            <a:rPr lang="en-US" b="0" i="0" u="none" dirty="0"/>
            <a:t>TIF</a:t>
          </a:r>
          <a:endParaRPr lang="en-US" dirty="0"/>
        </a:p>
      </dgm:t>
    </dgm:pt>
    <dgm:pt modelId="{4CEF72C5-BDE4-4B37-B995-22DFA58E9A9C}" type="parTrans" cxnId="{278DEA5C-F5EF-4A96-B952-789B68F13E15}">
      <dgm:prSet/>
      <dgm:spPr/>
      <dgm:t>
        <a:bodyPr/>
        <a:lstStyle/>
        <a:p>
          <a:endParaRPr lang="en-US"/>
        </a:p>
      </dgm:t>
    </dgm:pt>
    <dgm:pt modelId="{061949AA-9FAC-426D-8955-EF6A291F8BAA}" type="sibTrans" cxnId="{278DEA5C-F5EF-4A96-B952-789B68F13E15}">
      <dgm:prSet/>
      <dgm:spPr/>
      <dgm:t>
        <a:bodyPr/>
        <a:lstStyle/>
        <a:p>
          <a:endParaRPr lang="en-US"/>
        </a:p>
      </dgm:t>
    </dgm:pt>
    <dgm:pt modelId="{4223793C-B52B-48D3-8DEB-E5214499CA34}">
      <dgm:prSet phldrT="[Text]"/>
      <dgm:spPr/>
      <dgm:t>
        <a:bodyPr/>
        <a:lstStyle/>
        <a:p>
          <a:r>
            <a:rPr lang="en-US" dirty="0"/>
            <a:t>Tennessee </a:t>
          </a:r>
          <a:r>
            <a:rPr lang="en-US" b="0" i="0" u="none" dirty="0"/>
            <a:t>TIF</a:t>
          </a:r>
          <a:endParaRPr lang="en-US" dirty="0"/>
        </a:p>
      </dgm:t>
    </dgm:pt>
    <dgm:pt modelId="{B1C1D8EE-4797-4730-B32D-4EE5104167F3}" type="parTrans" cxnId="{A105F959-161E-4621-8725-76C3FC65E1A6}">
      <dgm:prSet/>
      <dgm:spPr/>
      <dgm:t>
        <a:bodyPr/>
        <a:lstStyle/>
        <a:p>
          <a:endParaRPr lang="en-US"/>
        </a:p>
      </dgm:t>
    </dgm:pt>
    <dgm:pt modelId="{B5BDCD60-3AEE-4AEA-A694-C47A8F5EB9B6}" type="sibTrans" cxnId="{A105F959-161E-4621-8725-76C3FC65E1A6}">
      <dgm:prSet/>
      <dgm:spPr/>
      <dgm:t>
        <a:bodyPr/>
        <a:lstStyle/>
        <a:p>
          <a:endParaRPr lang="en-US"/>
        </a:p>
      </dgm:t>
    </dgm:pt>
    <dgm:pt modelId="{3B7A6E26-AFBD-40B6-9DCC-A2693F9042B1}">
      <dgm:prSet phldrT="[Text]"/>
      <dgm:spPr/>
      <dgm:t>
        <a:bodyPr/>
        <a:lstStyle/>
        <a:p>
          <a:r>
            <a:rPr lang="en-US" b="0" i="0" u="none" dirty="0"/>
            <a:t>Redevelop blighted areas by providing essential public infrastructure financing</a:t>
          </a:r>
          <a:endParaRPr lang="en-US" dirty="0"/>
        </a:p>
      </dgm:t>
    </dgm:pt>
    <dgm:pt modelId="{38B6058F-D3D1-4B08-A992-8FD19235FBB1}" type="parTrans" cxnId="{4CCAD48A-08E3-41B4-9809-F0813BCE2926}">
      <dgm:prSet/>
      <dgm:spPr/>
      <dgm:t>
        <a:bodyPr/>
        <a:lstStyle/>
        <a:p>
          <a:endParaRPr lang="en-US"/>
        </a:p>
      </dgm:t>
    </dgm:pt>
    <dgm:pt modelId="{CAD27616-8C10-42DD-A094-FF8BD4DC6C53}" type="sibTrans" cxnId="{4CCAD48A-08E3-41B4-9809-F0813BCE2926}">
      <dgm:prSet/>
      <dgm:spPr/>
      <dgm:t>
        <a:bodyPr/>
        <a:lstStyle/>
        <a:p>
          <a:endParaRPr lang="en-US"/>
        </a:p>
      </dgm:t>
    </dgm:pt>
    <dgm:pt modelId="{4F1DEDA1-4141-4661-8F04-5EB17ACE8864}">
      <dgm:prSet phldrT="[Text]"/>
      <dgm:spPr/>
      <dgm:t>
        <a:bodyPr/>
        <a:lstStyle/>
        <a:p>
          <a:r>
            <a:rPr lang="en-US" b="0" i="0" u="none" dirty="0"/>
            <a:t>Located in blighted or CBD</a:t>
          </a:r>
          <a:endParaRPr lang="en-US" dirty="0"/>
        </a:p>
      </dgm:t>
    </dgm:pt>
    <dgm:pt modelId="{3AF091D7-7B22-4C3F-AEC1-A49CB5A612C2}" type="parTrans" cxnId="{B7CA1A2E-B97B-4B93-99CB-9CACC1036CA6}">
      <dgm:prSet/>
      <dgm:spPr/>
      <dgm:t>
        <a:bodyPr/>
        <a:lstStyle/>
        <a:p>
          <a:endParaRPr lang="en-US"/>
        </a:p>
      </dgm:t>
    </dgm:pt>
    <dgm:pt modelId="{7331FD12-F762-44A6-86A9-CE26E83DDEF2}" type="sibTrans" cxnId="{B7CA1A2E-B97B-4B93-99CB-9CACC1036CA6}">
      <dgm:prSet/>
      <dgm:spPr/>
      <dgm:t>
        <a:bodyPr/>
        <a:lstStyle/>
        <a:p>
          <a:endParaRPr lang="en-US"/>
        </a:p>
      </dgm:t>
    </dgm:pt>
    <dgm:pt modelId="{1D6A76BF-4DB1-4BBB-AF6E-B4CAE4FB6E2B}">
      <dgm:prSet phldrT="[Text]"/>
      <dgm:spPr/>
      <dgm:t>
        <a:bodyPr/>
        <a:lstStyle/>
        <a:p>
          <a:r>
            <a:rPr lang="en-US" b="0" i="0" u="none" dirty="0"/>
            <a:t>Underlying local TIF provides 50% of new, local sales tax revenue and 100% of  new real property tax revenue </a:t>
          </a:r>
          <a:endParaRPr lang="en-US" dirty="0"/>
        </a:p>
      </dgm:t>
    </dgm:pt>
    <dgm:pt modelId="{752171C2-E973-420A-8FFD-191FEA797287}" type="parTrans" cxnId="{76CF7FFC-4F43-48CA-AAD4-4BB216F2B0CE}">
      <dgm:prSet/>
      <dgm:spPr/>
      <dgm:t>
        <a:bodyPr/>
        <a:lstStyle/>
        <a:p>
          <a:endParaRPr lang="en-US"/>
        </a:p>
      </dgm:t>
    </dgm:pt>
    <dgm:pt modelId="{883A0605-5515-44BE-BEC8-8FB29CEF30D0}" type="sibTrans" cxnId="{76CF7FFC-4F43-48CA-AAD4-4BB216F2B0CE}">
      <dgm:prSet/>
      <dgm:spPr/>
      <dgm:t>
        <a:bodyPr/>
        <a:lstStyle/>
        <a:p>
          <a:endParaRPr lang="en-US"/>
        </a:p>
      </dgm:t>
    </dgm:pt>
    <dgm:pt modelId="{50485170-2E61-431E-9FB4-7DB19C60ECE2}">
      <dgm:prSet phldrT="[Text]"/>
      <dgm:spPr/>
      <dgm:t>
        <a:bodyPr/>
        <a:lstStyle/>
        <a:p>
          <a:r>
            <a:rPr lang="en-US" b="0" i="0" u="none" dirty="0"/>
            <a:t>15 years for public works improvements </a:t>
          </a:r>
          <a:endParaRPr lang="en-US" dirty="0"/>
        </a:p>
      </dgm:t>
    </dgm:pt>
    <dgm:pt modelId="{50BD49B2-CAF5-49F4-948A-24BAB00FAF0E}" type="parTrans" cxnId="{F35F92D8-191C-43D2-8823-FCB5DEF4A2D4}">
      <dgm:prSet/>
      <dgm:spPr/>
      <dgm:t>
        <a:bodyPr/>
        <a:lstStyle/>
        <a:p>
          <a:endParaRPr lang="en-US"/>
        </a:p>
      </dgm:t>
    </dgm:pt>
    <dgm:pt modelId="{09F99E1D-7D94-403A-A8F0-CED4CDFA577A}" type="sibTrans" cxnId="{F35F92D8-191C-43D2-8823-FCB5DEF4A2D4}">
      <dgm:prSet/>
      <dgm:spPr/>
      <dgm:t>
        <a:bodyPr/>
        <a:lstStyle/>
        <a:p>
          <a:endParaRPr lang="en-US"/>
        </a:p>
      </dgm:t>
    </dgm:pt>
    <dgm:pt modelId="{FEA4AF67-2AB1-4EAB-A1A4-612E73EC7602}">
      <dgm:prSet phldrT="[Text]"/>
      <dgm:spPr/>
      <dgm:t>
        <a:bodyPr/>
        <a:lstStyle/>
        <a:p>
          <a:r>
            <a:rPr lang="en-US" b="0" i="0" u="none" dirty="0"/>
            <a:t>Gap financing  with  local TIF</a:t>
          </a:r>
          <a:endParaRPr lang="en-US" dirty="0"/>
        </a:p>
      </dgm:t>
    </dgm:pt>
    <dgm:pt modelId="{7469DC36-7BEE-46A5-BE7B-1658C783CEE0}" type="parTrans" cxnId="{2299824F-15BD-4986-B3DE-3DD05A9D8845}">
      <dgm:prSet/>
      <dgm:spPr/>
      <dgm:t>
        <a:bodyPr/>
        <a:lstStyle/>
        <a:p>
          <a:endParaRPr lang="en-US"/>
        </a:p>
      </dgm:t>
    </dgm:pt>
    <dgm:pt modelId="{CBBB666B-F8AC-4E4F-A216-F64BD29297AC}" type="sibTrans" cxnId="{2299824F-15BD-4986-B3DE-3DD05A9D8845}">
      <dgm:prSet/>
      <dgm:spPr/>
      <dgm:t>
        <a:bodyPr/>
        <a:lstStyle/>
        <a:p>
          <a:endParaRPr lang="en-US"/>
        </a:p>
      </dgm:t>
    </dgm:pt>
    <dgm:pt modelId="{A7781B42-FF10-4B38-BE40-A7E2742AE7AD}">
      <dgm:prSet phldrT="[Text]"/>
      <dgm:spPr/>
      <dgm:t>
        <a:bodyPr/>
        <a:lstStyle/>
        <a:p>
          <a:r>
            <a:rPr lang="en-US" b="0" i="0" u="none" dirty="0"/>
            <a:t>Capture local property and sales tax increase for up to 23 years for redevelopment</a:t>
          </a:r>
          <a:endParaRPr lang="en-US" dirty="0"/>
        </a:p>
      </dgm:t>
    </dgm:pt>
    <dgm:pt modelId="{6E881559-CDE6-4BFD-BBA8-D2D1926334D5}" type="parTrans" cxnId="{7A9E4F83-4C4C-409E-90C4-71FF7EA6C5E4}">
      <dgm:prSet/>
      <dgm:spPr/>
      <dgm:t>
        <a:bodyPr/>
        <a:lstStyle/>
        <a:p>
          <a:endParaRPr lang="en-US"/>
        </a:p>
      </dgm:t>
    </dgm:pt>
    <dgm:pt modelId="{C56C5717-63B1-4815-9A27-3049AE3CAB88}" type="sibTrans" cxnId="{7A9E4F83-4C4C-409E-90C4-71FF7EA6C5E4}">
      <dgm:prSet/>
      <dgm:spPr/>
      <dgm:t>
        <a:bodyPr/>
        <a:lstStyle/>
        <a:p>
          <a:endParaRPr lang="en-US"/>
        </a:p>
      </dgm:t>
    </dgm:pt>
    <dgm:pt modelId="{D372450B-6B2C-46FF-BD91-BB5DDE54F53B}">
      <dgm:prSet phldrT="[Text]"/>
      <dgm:spPr/>
      <dgm:t>
        <a:bodyPr/>
        <a:lstStyle/>
        <a:p>
          <a:r>
            <a:rPr lang="en-US" b="0" i="0" u="none" dirty="0"/>
            <a:t>Sites blighted, conservation, or economic development</a:t>
          </a:r>
          <a:endParaRPr lang="en-US" dirty="0"/>
        </a:p>
      </dgm:t>
    </dgm:pt>
    <dgm:pt modelId="{D052DA3D-D487-4074-8248-7053AC419F6B}" type="parTrans" cxnId="{A007D182-4B26-441A-8DE9-12798CBFB6E6}">
      <dgm:prSet/>
      <dgm:spPr/>
      <dgm:t>
        <a:bodyPr/>
        <a:lstStyle/>
        <a:p>
          <a:endParaRPr lang="en-US"/>
        </a:p>
      </dgm:t>
    </dgm:pt>
    <dgm:pt modelId="{EA791994-001A-434F-98EF-6764805EF365}" type="sibTrans" cxnId="{A007D182-4B26-441A-8DE9-12798CBFB6E6}">
      <dgm:prSet/>
      <dgm:spPr/>
      <dgm:t>
        <a:bodyPr/>
        <a:lstStyle/>
        <a:p>
          <a:endParaRPr lang="en-US"/>
        </a:p>
      </dgm:t>
    </dgm:pt>
    <dgm:pt modelId="{8E68689A-3ED3-46DC-8B5E-F38AA56DB9A3}">
      <dgm:prSet phldrT="[Text]"/>
      <dgm:spPr/>
      <dgm:t>
        <a:bodyPr/>
        <a:lstStyle/>
        <a:p>
          <a:r>
            <a:rPr lang="en-US" b="0" i="0" u="none" dirty="0"/>
            <a:t>Funds professional service studies, land surveys, land acquisition, demolition, rehabilitation, and building infrastructure</a:t>
          </a:r>
          <a:endParaRPr lang="en-US" dirty="0"/>
        </a:p>
      </dgm:t>
    </dgm:pt>
    <dgm:pt modelId="{EEE34CEA-0155-4215-9CEE-C786FCE862C4}" type="parTrans" cxnId="{FC0CC95D-3D78-49B5-8476-7969A452F7CB}">
      <dgm:prSet/>
      <dgm:spPr/>
      <dgm:t>
        <a:bodyPr/>
        <a:lstStyle/>
        <a:p>
          <a:endParaRPr lang="en-US"/>
        </a:p>
      </dgm:t>
    </dgm:pt>
    <dgm:pt modelId="{72574830-EFF2-4761-813C-C263304554F5}" type="sibTrans" cxnId="{FC0CC95D-3D78-49B5-8476-7969A452F7CB}">
      <dgm:prSet/>
      <dgm:spPr/>
      <dgm:t>
        <a:bodyPr/>
        <a:lstStyle/>
        <a:p>
          <a:endParaRPr lang="en-US"/>
        </a:p>
      </dgm:t>
    </dgm:pt>
    <dgm:pt modelId="{3F52F18C-CAC3-48DA-A8EC-BE4190966F24}">
      <dgm:prSet phldrT="[Text]"/>
      <dgm:spPr/>
      <dgm:t>
        <a:bodyPr/>
        <a:lstStyle/>
        <a:p>
          <a:r>
            <a:rPr lang="en-US" b="0" i="0" u="none" dirty="0"/>
            <a:t>State Supplemental TIF</a:t>
          </a:r>
          <a:endParaRPr lang="en-US" dirty="0"/>
        </a:p>
      </dgm:t>
    </dgm:pt>
    <dgm:pt modelId="{A0E8D899-86C2-4C0D-9EEC-EB3E1013368B}" type="parTrans" cxnId="{017FE493-0820-4F70-8A01-4049C3D6FF23}">
      <dgm:prSet/>
      <dgm:spPr/>
      <dgm:t>
        <a:bodyPr/>
        <a:lstStyle/>
        <a:p>
          <a:endParaRPr lang="en-US"/>
        </a:p>
      </dgm:t>
    </dgm:pt>
    <dgm:pt modelId="{9E972595-D492-4EB9-A816-0B4CF1746FBF}" type="sibTrans" cxnId="{017FE493-0820-4F70-8A01-4049C3D6FF23}">
      <dgm:prSet/>
      <dgm:spPr/>
      <dgm:t>
        <a:bodyPr/>
        <a:lstStyle/>
        <a:p>
          <a:endParaRPr lang="en-US"/>
        </a:p>
      </dgm:t>
    </dgm:pt>
    <dgm:pt modelId="{22BB331F-8C6A-4184-BE8F-9B1909AD0E29}">
      <dgm:prSet phldrT="[Text]"/>
      <dgm:spPr/>
      <dgm:t>
        <a:bodyPr/>
        <a:lstStyle/>
        <a:p>
          <a:r>
            <a:rPr lang="en-US" b="0" i="0" u="none" dirty="0"/>
            <a:t>Townships, municipalities, and counties</a:t>
          </a:r>
          <a:endParaRPr lang="en-US" dirty="0"/>
        </a:p>
      </dgm:t>
    </dgm:pt>
    <dgm:pt modelId="{CD0D0A4F-55FA-4C36-BED0-7E083F75229D}" type="parTrans" cxnId="{FAE88CDC-6725-4B6B-B7D0-C3809054E650}">
      <dgm:prSet/>
      <dgm:spPr/>
      <dgm:t>
        <a:bodyPr/>
        <a:lstStyle/>
        <a:p>
          <a:endParaRPr lang="en-US"/>
        </a:p>
      </dgm:t>
    </dgm:pt>
    <dgm:pt modelId="{4D05DAC3-C49D-46B5-BCE2-A2F8B02C5387}" type="sibTrans" cxnId="{FAE88CDC-6725-4B6B-B7D0-C3809054E650}">
      <dgm:prSet/>
      <dgm:spPr/>
      <dgm:t>
        <a:bodyPr/>
        <a:lstStyle/>
        <a:p>
          <a:endParaRPr lang="en-US"/>
        </a:p>
      </dgm:t>
    </dgm:pt>
    <dgm:pt modelId="{331F00D2-0D76-4016-86CA-53618DBCCB35}">
      <dgm:prSet phldrT="[Text]"/>
      <dgm:spPr/>
      <dgm:t>
        <a:bodyPr/>
        <a:lstStyle/>
        <a:p>
          <a:r>
            <a:rPr lang="en-US" b="0" i="0" u="none" dirty="0"/>
            <a:t>Finance infrastructure improvements and, limitedly, residential rehabilitation associated with new development</a:t>
          </a:r>
          <a:endParaRPr lang="en-US" dirty="0"/>
        </a:p>
      </dgm:t>
    </dgm:pt>
    <dgm:pt modelId="{793792FB-0BEB-406D-809C-4DFFB4CECF0D}" type="parTrans" cxnId="{A8A2B0D9-CFB4-45D9-8F61-FF039AB85C08}">
      <dgm:prSet/>
      <dgm:spPr/>
      <dgm:t>
        <a:bodyPr/>
        <a:lstStyle/>
        <a:p>
          <a:endParaRPr lang="en-US"/>
        </a:p>
      </dgm:t>
    </dgm:pt>
    <dgm:pt modelId="{C7499876-68DC-44D5-9CC0-FD9DD76387E0}" type="sibTrans" cxnId="{A8A2B0D9-CFB4-45D9-8F61-FF039AB85C08}">
      <dgm:prSet/>
      <dgm:spPr/>
      <dgm:t>
        <a:bodyPr/>
        <a:lstStyle/>
        <a:p>
          <a:endParaRPr lang="en-US"/>
        </a:p>
      </dgm:t>
    </dgm:pt>
    <dgm:pt modelId="{96E509B2-2082-42A5-87EA-D2F339D85CC4}">
      <dgm:prSet phldrT="[Text]"/>
      <dgm:spPr/>
      <dgm:t>
        <a:bodyPr/>
        <a:lstStyle/>
        <a:p>
          <a:r>
            <a:rPr lang="en-US" b="0" i="0" u="none" dirty="0"/>
            <a:t>Pauses the taxable worth of real property within a specified area and redirects tax payments over this amount (derived from increases in real property value) to a separate fund financing the infrastructure project</a:t>
          </a:r>
          <a:endParaRPr lang="en-US" dirty="0"/>
        </a:p>
      </dgm:t>
    </dgm:pt>
    <dgm:pt modelId="{136B79FD-0EEC-4E99-9BE9-6A3AF5D37D92}" type="parTrans" cxnId="{675C3D72-F19C-49BF-A62D-071FF0264460}">
      <dgm:prSet/>
      <dgm:spPr/>
      <dgm:t>
        <a:bodyPr/>
        <a:lstStyle/>
        <a:p>
          <a:endParaRPr lang="en-US"/>
        </a:p>
      </dgm:t>
    </dgm:pt>
    <dgm:pt modelId="{13068288-F995-45DA-BC57-8EB17792018B}" type="sibTrans" cxnId="{675C3D72-F19C-49BF-A62D-071FF0264460}">
      <dgm:prSet/>
      <dgm:spPr/>
      <dgm:t>
        <a:bodyPr/>
        <a:lstStyle/>
        <a:p>
          <a:endParaRPr lang="en-US"/>
        </a:p>
      </dgm:t>
    </dgm:pt>
    <dgm:pt modelId="{379D3EB8-C8F2-482B-AB53-712B9C5F9734}">
      <dgm:prSet phldrT="[Text]"/>
      <dgm:spPr/>
      <dgm:t>
        <a:bodyPr/>
        <a:lstStyle/>
        <a:p>
          <a:r>
            <a:rPr lang="en-US" b="0" i="0" u="none" dirty="0"/>
            <a:t>Cities and counties</a:t>
          </a:r>
          <a:endParaRPr lang="en-US" dirty="0"/>
        </a:p>
      </dgm:t>
    </dgm:pt>
    <dgm:pt modelId="{734DD731-143F-41B3-BE24-50203E4FB567}" type="parTrans" cxnId="{800378F4-036E-406C-BE86-4288B66E67E4}">
      <dgm:prSet/>
      <dgm:spPr/>
      <dgm:t>
        <a:bodyPr/>
        <a:lstStyle/>
        <a:p>
          <a:endParaRPr lang="en-US"/>
        </a:p>
      </dgm:t>
    </dgm:pt>
    <dgm:pt modelId="{4F0F1C4C-585D-495B-867E-53A86489707D}" type="sibTrans" cxnId="{800378F4-036E-406C-BE86-4288B66E67E4}">
      <dgm:prSet/>
      <dgm:spPr/>
      <dgm:t>
        <a:bodyPr/>
        <a:lstStyle/>
        <a:p>
          <a:endParaRPr lang="en-US"/>
        </a:p>
      </dgm:t>
    </dgm:pt>
    <dgm:pt modelId="{3A818489-4B31-4380-BD79-67C001DB029C}">
      <dgm:prSet phldrT="[Text]"/>
      <dgm:spPr/>
      <dgm:t>
        <a:bodyPr/>
        <a:lstStyle/>
        <a:p>
          <a:r>
            <a:rPr lang="en-US" b="0" i="0" u="none" dirty="0"/>
            <a:t>Captures future tax revenues to pay for current community improvements</a:t>
          </a:r>
          <a:endParaRPr lang="en-US" dirty="0"/>
        </a:p>
      </dgm:t>
    </dgm:pt>
    <dgm:pt modelId="{9493F730-E15E-482F-95AF-BA9731A8F412}" type="parTrans" cxnId="{1F9370D4-B997-4C0F-B102-FF15184CE8DC}">
      <dgm:prSet/>
      <dgm:spPr/>
      <dgm:t>
        <a:bodyPr/>
        <a:lstStyle/>
        <a:p>
          <a:endParaRPr lang="en-US"/>
        </a:p>
      </dgm:t>
    </dgm:pt>
    <dgm:pt modelId="{A257D9F1-D3AF-45A7-BB90-C9CD7C42876B}" type="sibTrans" cxnId="{1F9370D4-B997-4C0F-B102-FF15184CE8DC}">
      <dgm:prSet/>
      <dgm:spPr/>
      <dgm:t>
        <a:bodyPr/>
        <a:lstStyle/>
        <a:p>
          <a:endParaRPr lang="en-US"/>
        </a:p>
      </dgm:t>
    </dgm:pt>
    <dgm:pt modelId="{AF7F85EC-68A8-474D-8691-6B6BF2339234}">
      <dgm:prSet phldrT="[Text]"/>
      <dgm:spPr/>
      <dgm:t>
        <a:bodyPr/>
        <a:lstStyle/>
        <a:p>
          <a:r>
            <a:rPr lang="en-US" dirty="0"/>
            <a:t>Supports blighted and deteriorated areas, industrial development, recreation, convention centers and tourism</a:t>
          </a:r>
        </a:p>
      </dgm:t>
    </dgm:pt>
    <dgm:pt modelId="{23DAAC39-F0B8-4FE3-993C-E505635DE24E}" type="parTrans" cxnId="{AD2B36AE-C12D-4025-903A-0791FF9F637A}">
      <dgm:prSet/>
      <dgm:spPr/>
      <dgm:t>
        <a:bodyPr/>
        <a:lstStyle/>
        <a:p>
          <a:endParaRPr lang="en-US"/>
        </a:p>
      </dgm:t>
    </dgm:pt>
    <dgm:pt modelId="{827FDC7E-AE5C-493F-97F0-698141C1164A}" type="sibTrans" cxnId="{AD2B36AE-C12D-4025-903A-0791FF9F637A}">
      <dgm:prSet/>
      <dgm:spPr/>
      <dgm:t>
        <a:bodyPr/>
        <a:lstStyle/>
        <a:p>
          <a:endParaRPr lang="en-US"/>
        </a:p>
      </dgm:t>
    </dgm:pt>
    <dgm:pt modelId="{44B7EA02-EF54-471A-B484-0A879D593C99}">
      <dgm:prSet phldrT="[Text]"/>
      <dgm:spPr/>
      <dgm:t>
        <a:bodyPr/>
        <a:lstStyle/>
        <a:p>
          <a:r>
            <a:rPr lang="en-US" dirty="0"/>
            <a:t>Funds public infrastructure, utility service, professional development services, equipment costs</a:t>
          </a:r>
        </a:p>
      </dgm:t>
    </dgm:pt>
    <dgm:pt modelId="{4E36E72E-9265-4F4A-83C4-291B21A755D3}" type="parTrans" cxnId="{862BC962-871B-40D8-89D6-CC53414E53BF}">
      <dgm:prSet/>
      <dgm:spPr/>
      <dgm:t>
        <a:bodyPr/>
        <a:lstStyle/>
        <a:p>
          <a:endParaRPr lang="en-US"/>
        </a:p>
      </dgm:t>
    </dgm:pt>
    <dgm:pt modelId="{E9AF633A-EC0A-4797-B3D2-1B30A44647B1}" type="sibTrans" cxnId="{862BC962-871B-40D8-89D6-CC53414E53BF}">
      <dgm:prSet/>
      <dgm:spPr/>
      <dgm:t>
        <a:bodyPr/>
        <a:lstStyle/>
        <a:p>
          <a:endParaRPr lang="en-US"/>
        </a:p>
      </dgm:t>
    </dgm:pt>
    <dgm:pt modelId="{4F869921-FBF2-4B1C-AEC1-9E3E54C4BFCC}">
      <dgm:prSet phldrT="[Text]"/>
      <dgm:spPr/>
      <dgm:t>
        <a:bodyPr/>
        <a:lstStyle/>
        <a:p>
          <a:r>
            <a:rPr lang="en-US" dirty="0"/>
            <a:t>Economic impact plan</a:t>
          </a:r>
        </a:p>
      </dgm:t>
    </dgm:pt>
    <dgm:pt modelId="{6E76FF69-7DC3-452D-B563-1860EE43C9F2}" type="parTrans" cxnId="{0C8BCDA4-53FA-480F-8F9F-488BFC46B865}">
      <dgm:prSet/>
      <dgm:spPr/>
      <dgm:t>
        <a:bodyPr/>
        <a:lstStyle/>
        <a:p>
          <a:endParaRPr lang="en-US"/>
        </a:p>
      </dgm:t>
    </dgm:pt>
    <dgm:pt modelId="{1FC963C5-6017-4B0F-9B73-79147018D5FA}" type="sibTrans" cxnId="{0C8BCDA4-53FA-480F-8F9F-488BFC46B865}">
      <dgm:prSet/>
      <dgm:spPr/>
      <dgm:t>
        <a:bodyPr/>
        <a:lstStyle/>
        <a:p>
          <a:endParaRPr lang="en-US"/>
        </a:p>
      </dgm:t>
    </dgm:pt>
    <dgm:pt modelId="{C72FC42E-000A-4D97-9F8C-2EC4C7FE884D}">
      <dgm:prSet phldrT="[Text]"/>
      <dgm:spPr/>
      <dgm:t>
        <a:bodyPr/>
        <a:lstStyle/>
        <a:p>
          <a:r>
            <a:rPr lang="en-US" dirty="0"/>
            <a:t>Oregon TIF</a:t>
          </a:r>
        </a:p>
      </dgm:t>
    </dgm:pt>
    <dgm:pt modelId="{CCFD28C9-7B97-4A5F-AB4A-2FEB35635770}" type="parTrans" cxnId="{5AF3929F-CD12-458A-AD31-3F666101F578}">
      <dgm:prSet/>
      <dgm:spPr/>
      <dgm:t>
        <a:bodyPr/>
        <a:lstStyle/>
        <a:p>
          <a:endParaRPr lang="en-US"/>
        </a:p>
      </dgm:t>
    </dgm:pt>
    <dgm:pt modelId="{7F925E96-E613-470B-A63F-D66B98DA7B56}" type="sibTrans" cxnId="{5AF3929F-CD12-458A-AD31-3F666101F578}">
      <dgm:prSet/>
      <dgm:spPr/>
      <dgm:t>
        <a:bodyPr/>
        <a:lstStyle/>
        <a:p>
          <a:endParaRPr lang="en-US"/>
        </a:p>
      </dgm:t>
    </dgm:pt>
    <dgm:pt modelId="{0B02161D-EC5A-49CD-B3D0-BA7F8176AE3C}">
      <dgm:prSet phldrT="[Text]"/>
      <dgm:spPr/>
      <dgm:t>
        <a:bodyPr/>
        <a:lstStyle/>
        <a:p>
          <a:r>
            <a:rPr lang="en-US" b="0" i="0" u="none" dirty="0"/>
            <a:t>Cities with populations greater than 50,000 to use a portion of property taxes generated within the district to invest in the district's infrastructure, providing further incentive for private investment</a:t>
          </a:r>
          <a:endParaRPr lang="en-US" dirty="0"/>
        </a:p>
      </dgm:t>
    </dgm:pt>
    <dgm:pt modelId="{B604216C-4FC0-493C-82FD-93D156837B43}" type="parTrans" cxnId="{299B468A-8CC5-4CF8-BD02-73D52CE115D3}">
      <dgm:prSet/>
      <dgm:spPr/>
      <dgm:t>
        <a:bodyPr/>
        <a:lstStyle/>
        <a:p>
          <a:endParaRPr lang="en-US"/>
        </a:p>
      </dgm:t>
    </dgm:pt>
    <dgm:pt modelId="{76ABCE9F-4E85-4DCD-B792-BD23AA4B5B42}" type="sibTrans" cxnId="{299B468A-8CC5-4CF8-BD02-73D52CE115D3}">
      <dgm:prSet/>
      <dgm:spPr/>
      <dgm:t>
        <a:bodyPr/>
        <a:lstStyle/>
        <a:p>
          <a:endParaRPr lang="en-US"/>
        </a:p>
      </dgm:t>
    </dgm:pt>
    <dgm:pt modelId="{0BE9C2A6-EBE0-4006-A9F9-4FB62557829D}">
      <dgm:prSet phldrT="[Text]"/>
      <dgm:spPr/>
      <dgm:t>
        <a:bodyPr/>
        <a:lstStyle/>
        <a:p>
          <a:r>
            <a:rPr lang="en-US" b="0" i="0" u="none" dirty="0"/>
            <a:t>Property value increase invested in TIF district funding</a:t>
          </a:r>
          <a:endParaRPr lang="en-US" dirty="0"/>
        </a:p>
      </dgm:t>
    </dgm:pt>
    <dgm:pt modelId="{662823BF-92AF-4FAB-8FD1-EA22AAABA663}" type="parTrans" cxnId="{AF7BB69D-3D50-4518-925F-F3CDC52C45FB}">
      <dgm:prSet/>
      <dgm:spPr/>
      <dgm:t>
        <a:bodyPr/>
        <a:lstStyle/>
        <a:p>
          <a:endParaRPr lang="en-US"/>
        </a:p>
      </dgm:t>
    </dgm:pt>
    <dgm:pt modelId="{CAF9410E-B211-4358-B8E0-BD5D96253C9A}" type="sibTrans" cxnId="{AF7BB69D-3D50-4518-925F-F3CDC52C45FB}">
      <dgm:prSet/>
      <dgm:spPr/>
      <dgm:t>
        <a:bodyPr/>
        <a:lstStyle/>
        <a:p>
          <a:endParaRPr lang="en-US"/>
        </a:p>
      </dgm:t>
    </dgm:pt>
    <dgm:pt modelId="{D8397391-907B-48F7-B8AC-29E744B029BF}">
      <dgm:prSet phldrT="[Text]"/>
      <dgm:spPr/>
      <dgm:t>
        <a:bodyPr/>
        <a:lstStyle/>
        <a:p>
          <a:r>
            <a:rPr lang="en-US" b="0" i="0" u="none" dirty="0"/>
            <a:t>Might also be used to retain businesses as well as to attract </a:t>
          </a:r>
          <a:r>
            <a:rPr lang="en-US" b="0" i="0" u="none"/>
            <a:t>new entities </a:t>
          </a:r>
          <a:endParaRPr lang="en-US" dirty="0"/>
        </a:p>
      </dgm:t>
    </dgm:pt>
    <dgm:pt modelId="{B80712BE-83E2-478C-A7A1-35C44D9D6B06}" type="parTrans" cxnId="{4266C67D-0CF4-47CB-9C90-8CA640BD2B2B}">
      <dgm:prSet/>
      <dgm:spPr/>
      <dgm:t>
        <a:bodyPr/>
        <a:lstStyle/>
        <a:p>
          <a:endParaRPr lang="en-US"/>
        </a:p>
      </dgm:t>
    </dgm:pt>
    <dgm:pt modelId="{F076E3B1-A0D6-4975-8C75-911696557B8A}" type="sibTrans" cxnId="{4266C67D-0CF4-47CB-9C90-8CA640BD2B2B}">
      <dgm:prSet/>
      <dgm:spPr/>
      <dgm:t>
        <a:bodyPr/>
        <a:lstStyle/>
        <a:p>
          <a:endParaRPr lang="en-US"/>
        </a:p>
      </dgm:t>
    </dgm:pt>
    <dgm:pt modelId="{910FE675-1C91-4AE8-84A7-1A681CC5CED4}" type="pres">
      <dgm:prSet presAssocID="{53FC29F7-55DE-4B98-8E92-F93F4F5915DA}" presName="Name0" presStyleCnt="0">
        <dgm:presLayoutVars>
          <dgm:dir/>
          <dgm:animLvl val="lvl"/>
          <dgm:resizeHandles val="exact"/>
        </dgm:presLayoutVars>
      </dgm:prSet>
      <dgm:spPr/>
    </dgm:pt>
    <dgm:pt modelId="{8CDEDD89-5D85-4283-B481-55F4796389A7}" type="pres">
      <dgm:prSet presAssocID="{90381B02-964C-4DE5-B21F-84F57BD0A04D}" presName="composite" presStyleCnt="0"/>
      <dgm:spPr/>
    </dgm:pt>
    <dgm:pt modelId="{39EF34B6-999E-4E4F-A5CE-73534BFAE305}" type="pres">
      <dgm:prSet presAssocID="{90381B02-964C-4DE5-B21F-84F57BD0A04D}" presName="parTx" presStyleLbl="alignNode1" presStyleIdx="0" presStyleCnt="4">
        <dgm:presLayoutVars>
          <dgm:chMax val="0"/>
          <dgm:chPref val="0"/>
          <dgm:bulletEnabled val="1"/>
        </dgm:presLayoutVars>
      </dgm:prSet>
      <dgm:spPr/>
    </dgm:pt>
    <dgm:pt modelId="{83BE8C3C-2E5F-494E-A8B1-FBDC1A2AFCB9}" type="pres">
      <dgm:prSet presAssocID="{90381B02-964C-4DE5-B21F-84F57BD0A04D}" presName="desTx" presStyleLbl="alignAccFollowNode1" presStyleIdx="0" presStyleCnt="4">
        <dgm:presLayoutVars>
          <dgm:bulletEnabled val="1"/>
        </dgm:presLayoutVars>
      </dgm:prSet>
      <dgm:spPr/>
    </dgm:pt>
    <dgm:pt modelId="{C1F8B4F3-3708-4DE2-9F29-24F350F811AA}" type="pres">
      <dgm:prSet presAssocID="{A05EED8D-EA7E-4D93-BD6F-87D49D8C3818}" presName="space" presStyleCnt="0"/>
      <dgm:spPr/>
    </dgm:pt>
    <dgm:pt modelId="{8A7C5A38-5770-4330-A065-332C4010CBAF}" type="pres">
      <dgm:prSet presAssocID="{C0658A6B-C01B-47FB-885D-A46455E502C7}" presName="composite" presStyleCnt="0"/>
      <dgm:spPr/>
    </dgm:pt>
    <dgm:pt modelId="{AFF0AFF8-4D54-4827-A8CA-DBCA3F3A23D3}" type="pres">
      <dgm:prSet presAssocID="{C0658A6B-C01B-47FB-885D-A46455E502C7}" presName="parTx" presStyleLbl="alignNode1" presStyleIdx="1" presStyleCnt="4">
        <dgm:presLayoutVars>
          <dgm:chMax val="0"/>
          <dgm:chPref val="0"/>
          <dgm:bulletEnabled val="1"/>
        </dgm:presLayoutVars>
      </dgm:prSet>
      <dgm:spPr/>
    </dgm:pt>
    <dgm:pt modelId="{EEA5E7EC-ABEC-4BB9-9D99-25DE4C5B5317}" type="pres">
      <dgm:prSet presAssocID="{C0658A6B-C01B-47FB-885D-A46455E502C7}" presName="desTx" presStyleLbl="alignAccFollowNode1" presStyleIdx="1" presStyleCnt="4">
        <dgm:presLayoutVars>
          <dgm:bulletEnabled val="1"/>
        </dgm:presLayoutVars>
      </dgm:prSet>
      <dgm:spPr/>
    </dgm:pt>
    <dgm:pt modelId="{65545749-54EF-4FF6-A4AC-DB249180C531}" type="pres">
      <dgm:prSet presAssocID="{061949AA-9FAC-426D-8955-EF6A291F8BAA}" presName="space" presStyleCnt="0"/>
      <dgm:spPr/>
    </dgm:pt>
    <dgm:pt modelId="{2A4508DB-6C90-4D28-BDD3-AA39F52FBD60}" type="pres">
      <dgm:prSet presAssocID="{4223793C-B52B-48D3-8DEB-E5214499CA34}" presName="composite" presStyleCnt="0"/>
      <dgm:spPr/>
    </dgm:pt>
    <dgm:pt modelId="{635306D0-F0C4-4952-B65E-8F8E3C3D2D5C}" type="pres">
      <dgm:prSet presAssocID="{4223793C-B52B-48D3-8DEB-E5214499CA34}" presName="parTx" presStyleLbl="alignNode1" presStyleIdx="2" presStyleCnt="4">
        <dgm:presLayoutVars>
          <dgm:chMax val="0"/>
          <dgm:chPref val="0"/>
          <dgm:bulletEnabled val="1"/>
        </dgm:presLayoutVars>
      </dgm:prSet>
      <dgm:spPr/>
    </dgm:pt>
    <dgm:pt modelId="{034499AB-FA1A-417F-A8C6-4792A1EC1D95}" type="pres">
      <dgm:prSet presAssocID="{4223793C-B52B-48D3-8DEB-E5214499CA34}" presName="desTx" presStyleLbl="alignAccFollowNode1" presStyleIdx="2" presStyleCnt="4">
        <dgm:presLayoutVars>
          <dgm:bulletEnabled val="1"/>
        </dgm:presLayoutVars>
      </dgm:prSet>
      <dgm:spPr/>
    </dgm:pt>
    <dgm:pt modelId="{A1659234-19D5-4A90-9143-9212947F14FB}" type="pres">
      <dgm:prSet presAssocID="{B5BDCD60-3AEE-4AEA-A694-C47A8F5EB9B6}" presName="space" presStyleCnt="0"/>
      <dgm:spPr/>
    </dgm:pt>
    <dgm:pt modelId="{00DF7308-E5CA-4CD8-81FB-3CF15C5BE973}" type="pres">
      <dgm:prSet presAssocID="{C72FC42E-000A-4D97-9F8C-2EC4C7FE884D}" presName="composite" presStyleCnt="0"/>
      <dgm:spPr/>
    </dgm:pt>
    <dgm:pt modelId="{51B49CE8-F007-48DF-8492-9B1920D87B50}" type="pres">
      <dgm:prSet presAssocID="{C72FC42E-000A-4D97-9F8C-2EC4C7FE884D}" presName="parTx" presStyleLbl="alignNode1" presStyleIdx="3" presStyleCnt="4">
        <dgm:presLayoutVars>
          <dgm:chMax val="0"/>
          <dgm:chPref val="0"/>
          <dgm:bulletEnabled val="1"/>
        </dgm:presLayoutVars>
      </dgm:prSet>
      <dgm:spPr/>
    </dgm:pt>
    <dgm:pt modelId="{7CCEAC59-6ECD-4489-9CA2-4880AEAF4805}" type="pres">
      <dgm:prSet presAssocID="{C72FC42E-000A-4D97-9F8C-2EC4C7FE884D}" presName="desTx" presStyleLbl="alignAccFollowNode1" presStyleIdx="3" presStyleCnt="4">
        <dgm:presLayoutVars>
          <dgm:bulletEnabled val="1"/>
        </dgm:presLayoutVars>
      </dgm:prSet>
      <dgm:spPr/>
    </dgm:pt>
  </dgm:ptLst>
  <dgm:cxnLst>
    <dgm:cxn modelId="{DB326500-2C92-4CBC-8396-85459C30F4D3}" type="presOf" srcId="{3B7A6E26-AFBD-40B6-9DCC-A2693F9042B1}" destId="{83BE8C3C-2E5F-494E-A8B1-FBDC1A2AFCB9}" srcOrd="0" destOrd="4" presId="urn:microsoft.com/office/officeart/2005/8/layout/hList1"/>
    <dgm:cxn modelId="{7D44C607-4F49-4023-91B2-E6B313E84875}" type="presOf" srcId="{44B7EA02-EF54-471A-B484-0A879D593C99}" destId="{034499AB-FA1A-417F-A8C6-4792A1EC1D95}" srcOrd="0" destOrd="4" presId="urn:microsoft.com/office/officeart/2005/8/layout/hList1"/>
    <dgm:cxn modelId="{CCCA9F09-4691-4F10-8614-7D302DEB657E}" type="presOf" srcId="{96E509B2-2082-42A5-87EA-D2F339D85CC4}" destId="{EEA5E7EC-ABEC-4BB9-9D99-25DE4C5B5317}" srcOrd="0" destOrd="2" presId="urn:microsoft.com/office/officeart/2005/8/layout/hList1"/>
    <dgm:cxn modelId="{7E0AF90A-2A36-4CC5-AC6C-2B4328AA7F1C}" type="presOf" srcId="{4F869921-FBF2-4B1C-AEC1-9E3E54C4BFCC}" destId="{034499AB-FA1A-417F-A8C6-4792A1EC1D95}" srcOrd="0" destOrd="1" presId="urn:microsoft.com/office/officeart/2005/8/layout/hList1"/>
    <dgm:cxn modelId="{DC9CF011-7E6E-4790-88FA-18F00E4E9320}" type="presOf" srcId="{D372450B-6B2C-46FF-BD91-BB5DDE54F53B}" destId="{83BE8C3C-2E5F-494E-A8B1-FBDC1A2AFCB9}" srcOrd="0" destOrd="1" presId="urn:microsoft.com/office/officeart/2005/8/layout/hList1"/>
    <dgm:cxn modelId="{4ADA5916-4AB6-467E-A947-A060DA11931D}" type="presOf" srcId="{53FC29F7-55DE-4B98-8E92-F93F4F5915DA}" destId="{910FE675-1C91-4AE8-84A7-1A681CC5CED4}" srcOrd="0" destOrd="0" presId="urn:microsoft.com/office/officeart/2005/8/layout/hList1"/>
    <dgm:cxn modelId="{794D121D-3213-48E0-BAE9-C5B75ECFEA76}" type="presOf" srcId="{50485170-2E61-431E-9FB4-7DB19C60ECE2}" destId="{83BE8C3C-2E5F-494E-A8B1-FBDC1A2AFCB9}" srcOrd="0" destOrd="8" presId="urn:microsoft.com/office/officeart/2005/8/layout/hList1"/>
    <dgm:cxn modelId="{C503A01D-E374-4EFB-AE63-ED38A68B88C6}" type="presOf" srcId="{0B02161D-EC5A-49CD-B3D0-BA7F8176AE3C}" destId="{7CCEAC59-6ECD-4489-9CA2-4880AEAF4805}" srcOrd="0" destOrd="0" presId="urn:microsoft.com/office/officeart/2005/8/layout/hList1"/>
    <dgm:cxn modelId="{B7CA1A2E-B97B-4B93-99CB-9CACC1036CA6}" srcId="{3F52F18C-CAC3-48DA-A8EC-BE4190966F24}" destId="{4F1DEDA1-4141-4661-8F04-5EB17ACE8864}" srcOrd="1" destOrd="0" parTransId="{3AF091D7-7B22-4C3F-AEC1-A49CB5A612C2}" sibTransId="{7331FD12-F762-44A6-86A9-CE26E83DDEF2}"/>
    <dgm:cxn modelId="{F103272E-B5B5-456F-85B4-C98D385DB3F4}" type="presOf" srcId="{1D6A76BF-4DB1-4BBB-AF6E-B4CAE4FB6E2B}" destId="{83BE8C3C-2E5F-494E-A8B1-FBDC1A2AFCB9}" srcOrd="0" destOrd="7" presId="urn:microsoft.com/office/officeart/2005/8/layout/hList1"/>
    <dgm:cxn modelId="{278DEA5C-F5EF-4A96-B952-789B68F13E15}" srcId="{53FC29F7-55DE-4B98-8E92-F93F4F5915DA}" destId="{C0658A6B-C01B-47FB-885D-A46455E502C7}" srcOrd="1" destOrd="0" parTransId="{4CEF72C5-BDE4-4B37-B995-22DFA58E9A9C}" sibTransId="{061949AA-9FAC-426D-8955-EF6A291F8BAA}"/>
    <dgm:cxn modelId="{FC0CC95D-3D78-49B5-8476-7969A452F7CB}" srcId="{90381B02-964C-4DE5-B21F-84F57BD0A04D}" destId="{8E68689A-3ED3-46DC-8B5E-F38AA56DB9A3}" srcOrd="2" destOrd="0" parTransId="{EEE34CEA-0155-4215-9CEE-C786FCE862C4}" sibTransId="{72574830-EFF2-4761-813C-C263304554F5}"/>
    <dgm:cxn modelId="{862BC962-871B-40D8-89D6-CC53414E53BF}" srcId="{4223793C-B52B-48D3-8DEB-E5214499CA34}" destId="{44B7EA02-EF54-471A-B484-0A879D593C99}" srcOrd="4" destOrd="0" parTransId="{4E36E72E-9265-4F4A-83C4-291B21A755D3}" sibTransId="{E9AF633A-EC0A-4797-B3D2-1B30A44647B1}"/>
    <dgm:cxn modelId="{2299824F-15BD-4986-B3DE-3DD05A9D8845}" srcId="{3F52F18C-CAC3-48DA-A8EC-BE4190966F24}" destId="{FEA4AF67-2AB1-4EAB-A1A4-612E73EC7602}" srcOrd="2" destOrd="0" parTransId="{7469DC36-7BEE-46A5-BE7B-1658C783CEE0}" sibTransId="{CBBB666B-F8AC-4E4F-A216-F64BD29297AC}"/>
    <dgm:cxn modelId="{7A73BC4F-3E38-4854-856F-9E8794F87FF5}" type="presOf" srcId="{8E68689A-3ED3-46DC-8B5E-F38AA56DB9A3}" destId="{83BE8C3C-2E5F-494E-A8B1-FBDC1A2AFCB9}" srcOrd="0" destOrd="2" presId="urn:microsoft.com/office/officeart/2005/8/layout/hList1"/>
    <dgm:cxn modelId="{675C3D72-F19C-49BF-A62D-071FF0264460}" srcId="{C0658A6B-C01B-47FB-885D-A46455E502C7}" destId="{96E509B2-2082-42A5-87EA-D2F339D85CC4}" srcOrd="2" destOrd="0" parTransId="{136B79FD-0EEC-4E99-9BE9-6A3AF5D37D92}" sibTransId="{13068288-F995-45DA-BC57-8EB17792018B}"/>
    <dgm:cxn modelId="{35E05873-A851-4985-BA87-29E4B00858B2}" type="presOf" srcId="{D8397391-907B-48F7-B8AC-29E744B029BF}" destId="{7CCEAC59-6ECD-4489-9CA2-4880AEAF4805}" srcOrd="0" destOrd="2" presId="urn:microsoft.com/office/officeart/2005/8/layout/hList1"/>
    <dgm:cxn modelId="{0AC9C073-7A33-4B80-8ED2-5CB94E39FCB5}" type="presOf" srcId="{90381B02-964C-4DE5-B21F-84F57BD0A04D}" destId="{39EF34B6-999E-4E4F-A5CE-73534BFAE305}" srcOrd="0" destOrd="0" presId="urn:microsoft.com/office/officeart/2005/8/layout/hList1"/>
    <dgm:cxn modelId="{B60AC657-671A-48B3-8F4E-8029C3D2F119}" type="presOf" srcId="{C0658A6B-C01B-47FB-885D-A46455E502C7}" destId="{AFF0AFF8-4D54-4827-A8CA-DBCA3F3A23D3}" srcOrd="0" destOrd="0" presId="urn:microsoft.com/office/officeart/2005/8/layout/hList1"/>
    <dgm:cxn modelId="{AB211179-4B67-42BD-84C6-D237FAE8FCEA}" type="presOf" srcId="{A7781B42-FF10-4B38-BE40-A7E2742AE7AD}" destId="{83BE8C3C-2E5F-494E-A8B1-FBDC1A2AFCB9}" srcOrd="0" destOrd="0" presId="urn:microsoft.com/office/officeart/2005/8/layout/hList1"/>
    <dgm:cxn modelId="{A105F959-161E-4621-8725-76C3FC65E1A6}" srcId="{53FC29F7-55DE-4B98-8E92-F93F4F5915DA}" destId="{4223793C-B52B-48D3-8DEB-E5214499CA34}" srcOrd="2" destOrd="0" parTransId="{B1C1D8EE-4797-4730-B32D-4EE5104167F3}" sibTransId="{B5BDCD60-3AEE-4AEA-A694-C47A8F5EB9B6}"/>
    <dgm:cxn modelId="{4266C67D-0CF4-47CB-9C90-8CA640BD2B2B}" srcId="{C72FC42E-000A-4D97-9F8C-2EC4C7FE884D}" destId="{D8397391-907B-48F7-B8AC-29E744B029BF}" srcOrd="2" destOrd="0" parTransId="{B80712BE-83E2-478C-A7A1-35C44D9D6B06}" sibTransId="{F076E3B1-A0D6-4975-8C75-911696557B8A}"/>
    <dgm:cxn modelId="{6C4CA581-D46A-41BE-B584-9694868A2F26}" type="presOf" srcId="{3F52F18C-CAC3-48DA-A8EC-BE4190966F24}" destId="{83BE8C3C-2E5F-494E-A8B1-FBDC1A2AFCB9}" srcOrd="0" destOrd="3" presId="urn:microsoft.com/office/officeart/2005/8/layout/hList1"/>
    <dgm:cxn modelId="{A007D182-4B26-441A-8DE9-12798CBFB6E6}" srcId="{90381B02-964C-4DE5-B21F-84F57BD0A04D}" destId="{D372450B-6B2C-46FF-BD91-BB5DDE54F53B}" srcOrd="1" destOrd="0" parTransId="{D052DA3D-D487-4074-8248-7053AC419F6B}" sibTransId="{EA791994-001A-434F-98EF-6764805EF365}"/>
    <dgm:cxn modelId="{7A9E4F83-4C4C-409E-90C4-71FF7EA6C5E4}" srcId="{90381B02-964C-4DE5-B21F-84F57BD0A04D}" destId="{A7781B42-FF10-4B38-BE40-A7E2742AE7AD}" srcOrd="0" destOrd="0" parTransId="{6E881559-CDE6-4BFD-BBA8-D2D1926334D5}" sibTransId="{C56C5717-63B1-4815-9A27-3049AE3CAB88}"/>
    <dgm:cxn modelId="{726A9F85-D69D-4598-924D-FCD8B3653360}" type="presOf" srcId="{FEA4AF67-2AB1-4EAB-A1A4-612E73EC7602}" destId="{83BE8C3C-2E5F-494E-A8B1-FBDC1A2AFCB9}" srcOrd="0" destOrd="6" presId="urn:microsoft.com/office/officeart/2005/8/layout/hList1"/>
    <dgm:cxn modelId="{072B1B88-FF22-4D2A-9698-5826D453E28C}" type="presOf" srcId="{4223793C-B52B-48D3-8DEB-E5214499CA34}" destId="{635306D0-F0C4-4952-B65E-8F8E3C3D2D5C}" srcOrd="0" destOrd="0" presId="urn:microsoft.com/office/officeart/2005/8/layout/hList1"/>
    <dgm:cxn modelId="{299B468A-8CC5-4CF8-BD02-73D52CE115D3}" srcId="{C72FC42E-000A-4D97-9F8C-2EC4C7FE884D}" destId="{0B02161D-EC5A-49CD-B3D0-BA7F8176AE3C}" srcOrd="0" destOrd="0" parTransId="{B604216C-4FC0-493C-82FD-93D156837B43}" sibTransId="{76ABCE9F-4E85-4DCD-B792-BD23AA4B5B42}"/>
    <dgm:cxn modelId="{4CCAD48A-08E3-41B4-9809-F0813BCE2926}" srcId="{3F52F18C-CAC3-48DA-A8EC-BE4190966F24}" destId="{3B7A6E26-AFBD-40B6-9DCC-A2693F9042B1}" srcOrd="0" destOrd="0" parTransId="{38B6058F-D3D1-4B08-A992-8FD19235FBB1}" sibTransId="{CAD27616-8C10-42DD-A094-FF8BD4DC6C53}"/>
    <dgm:cxn modelId="{3099E991-0766-4196-9637-2DA2F8E1127A}" type="presOf" srcId="{AF7F85EC-68A8-474D-8691-6B6BF2339234}" destId="{034499AB-FA1A-417F-A8C6-4792A1EC1D95}" srcOrd="0" destOrd="3" presId="urn:microsoft.com/office/officeart/2005/8/layout/hList1"/>
    <dgm:cxn modelId="{017FE493-0820-4F70-8A01-4049C3D6FF23}" srcId="{90381B02-964C-4DE5-B21F-84F57BD0A04D}" destId="{3F52F18C-CAC3-48DA-A8EC-BE4190966F24}" srcOrd="3" destOrd="0" parTransId="{A0E8D899-86C2-4C0D-9EEC-EB3E1013368B}" sibTransId="{9E972595-D492-4EB9-A816-0B4CF1746FBF}"/>
    <dgm:cxn modelId="{AF7BB69D-3D50-4518-925F-F3CDC52C45FB}" srcId="{C72FC42E-000A-4D97-9F8C-2EC4C7FE884D}" destId="{0BE9C2A6-EBE0-4006-A9F9-4FB62557829D}" srcOrd="1" destOrd="0" parTransId="{662823BF-92AF-4FAB-8FD1-EA22AAABA663}" sibTransId="{CAF9410E-B211-4358-B8E0-BD5D96253C9A}"/>
    <dgm:cxn modelId="{5AF3929F-CD12-458A-AD31-3F666101F578}" srcId="{53FC29F7-55DE-4B98-8E92-F93F4F5915DA}" destId="{C72FC42E-000A-4D97-9F8C-2EC4C7FE884D}" srcOrd="3" destOrd="0" parTransId="{CCFD28C9-7B97-4A5F-AB4A-2FEB35635770}" sibTransId="{7F925E96-E613-470B-A63F-D66B98DA7B56}"/>
    <dgm:cxn modelId="{0C8BCDA4-53FA-480F-8F9F-488BFC46B865}" srcId="{4223793C-B52B-48D3-8DEB-E5214499CA34}" destId="{4F869921-FBF2-4B1C-AEC1-9E3E54C4BFCC}" srcOrd="1" destOrd="0" parTransId="{6E76FF69-7DC3-452D-B563-1860EE43C9F2}" sibTransId="{1FC963C5-6017-4B0F-9B73-79147018D5FA}"/>
    <dgm:cxn modelId="{AD2B36AE-C12D-4025-903A-0791FF9F637A}" srcId="{4223793C-B52B-48D3-8DEB-E5214499CA34}" destId="{AF7F85EC-68A8-474D-8691-6B6BF2339234}" srcOrd="3" destOrd="0" parTransId="{23DAAC39-F0B8-4FE3-993C-E505635DE24E}" sibTransId="{827FDC7E-AE5C-493F-97F0-698141C1164A}"/>
    <dgm:cxn modelId="{06BDADB0-96F2-474B-A1A7-1250E2661F07}" type="presOf" srcId="{22BB331F-8C6A-4184-BE8F-9B1909AD0E29}" destId="{EEA5E7EC-ABEC-4BB9-9D99-25DE4C5B5317}" srcOrd="0" destOrd="0" presId="urn:microsoft.com/office/officeart/2005/8/layout/hList1"/>
    <dgm:cxn modelId="{2690FDBC-2775-47E8-8E87-30D8FF12D5BE}" type="presOf" srcId="{331F00D2-0D76-4016-86CA-53618DBCCB35}" destId="{EEA5E7EC-ABEC-4BB9-9D99-25DE4C5B5317}" srcOrd="0" destOrd="1" presId="urn:microsoft.com/office/officeart/2005/8/layout/hList1"/>
    <dgm:cxn modelId="{DA810AD0-56AB-4ADF-865A-132ED4C67EC8}" srcId="{53FC29F7-55DE-4B98-8E92-F93F4F5915DA}" destId="{90381B02-964C-4DE5-B21F-84F57BD0A04D}" srcOrd="0" destOrd="0" parTransId="{DC746120-82B0-4E12-920B-7B1F76974F01}" sibTransId="{A05EED8D-EA7E-4D93-BD6F-87D49D8C3818}"/>
    <dgm:cxn modelId="{1F9370D4-B997-4C0F-B102-FF15184CE8DC}" srcId="{4223793C-B52B-48D3-8DEB-E5214499CA34}" destId="{3A818489-4B31-4380-BD79-67C001DB029C}" srcOrd="2" destOrd="0" parTransId="{9493F730-E15E-482F-95AF-BA9731A8F412}" sibTransId="{A257D9F1-D3AF-45A7-BB90-C9CD7C42876B}"/>
    <dgm:cxn modelId="{F35F92D8-191C-43D2-8823-FCB5DEF4A2D4}" srcId="{3F52F18C-CAC3-48DA-A8EC-BE4190966F24}" destId="{50485170-2E61-431E-9FB4-7DB19C60ECE2}" srcOrd="4" destOrd="0" parTransId="{50BD49B2-CAF5-49F4-948A-24BAB00FAF0E}" sibTransId="{09F99E1D-7D94-403A-A8F0-CED4CDFA577A}"/>
    <dgm:cxn modelId="{A8A2B0D9-CFB4-45D9-8F61-FF039AB85C08}" srcId="{C0658A6B-C01B-47FB-885D-A46455E502C7}" destId="{331F00D2-0D76-4016-86CA-53618DBCCB35}" srcOrd="1" destOrd="0" parTransId="{793792FB-0BEB-406D-809C-4DFFB4CECF0D}" sibTransId="{C7499876-68DC-44D5-9CC0-FD9DD76387E0}"/>
    <dgm:cxn modelId="{DC00D4DA-8460-4895-B076-EE92112A8DE9}" type="presOf" srcId="{379D3EB8-C8F2-482B-AB53-712B9C5F9734}" destId="{034499AB-FA1A-417F-A8C6-4792A1EC1D95}" srcOrd="0" destOrd="0" presId="urn:microsoft.com/office/officeart/2005/8/layout/hList1"/>
    <dgm:cxn modelId="{FAE88CDC-6725-4B6B-B7D0-C3809054E650}" srcId="{C0658A6B-C01B-47FB-885D-A46455E502C7}" destId="{22BB331F-8C6A-4184-BE8F-9B1909AD0E29}" srcOrd="0" destOrd="0" parTransId="{CD0D0A4F-55FA-4C36-BED0-7E083F75229D}" sibTransId="{4D05DAC3-C49D-46B5-BCE2-A2F8B02C5387}"/>
    <dgm:cxn modelId="{5F6C3BDE-95D4-4CEB-AA6F-4CA296C2C774}" type="presOf" srcId="{3A818489-4B31-4380-BD79-67C001DB029C}" destId="{034499AB-FA1A-417F-A8C6-4792A1EC1D95}" srcOrd="0" destOrd="2" presId="urn:microsoft.com/office/officeart/2005/8/layout/hList1"/>
    <dgm:cxn modelId="{02D076E1-2392-429E-8EC4-6158A6B5A0E3}" type="presOf" srcId="{4F1DEDA1-4141-4661-8F04-5EB17ACE8864}" destId="{83BE8C3C-2E5F-494E-A8B1-FBDC1A2AFCB9}" srcOrd="0" destOrd="5" presId="urn:microsoft.com/office/officeart/2005/8/layout/hList1"/>
    <dgm:cxn modelId="{315DE9EB-84D1-42C0-A957-98A16521DC28}" type="presOf" srcId="{0BE9C2A6-EBE0-4006-A9F9-4FB62557829D}" destId="{7CCEAC59-6ECD-4489-9CA2-4880AEAF4805}" srcOrd="0" destOrd="1" presId="urn:microsoft.com/office/officeart/2005/8/layout/hList1"/>
    <dgm:cxn modelId="{800378F4-036E-406C-BE86-4288B66E67E4}" srcId="{4223793C-B52B-48D3-8DEB-E5214499CA34}" destId="{379D3EB8-C8F2-482B-AB53-712B9C5F9734}" srcOrd="0" destOrd="0" parTransId="{734DD731-143F-41B3-BE24-50203E4FB567}" sibTransId="{4F0F1C4C-585D-495B-867E-53A86489707D}"/>
    <dgm:cxn modelId="{8D52EFF8-7008-49EC-94C4-44BE036DFC0A}" type="presOf" srcId="{C72FC42E-000A-4D97-9F8C-2EC4C7FE884D}" destId="{51B49CE8-F007-48DF-8492-9B1920D87B50}" srcOrd="0" destOrd="0" presId="urn:microsoft.com/office/officeart/2005/8/layout/hList1"/>
    <dgm:cxn modelId="{76CF7FFC-4F43-48CA-AAD4-4BB216F2B0CE}" srcId="{3F52F18C-CAC3-48DA-A8EC-BE4190966F24}" destId="{1D6A76BF-4DB1-4BBB-AF6E-B4CAE4FB6E2B}" srcOrd="3" destOrd="0" parTransId="{752171C2-E973-420A-8FFD-191FEA797287}" sibTransId="{883A0605-5515-44BE-BEC8-8FB29CEF30D0}"/>
    <dgm:cxn modelId="{65B731C4-B8B0-42B8-A19B-8CC218EF6963}" type="presParOf" srcId="{910FE675-1C91-4AE8-84A7-1A681CC5CED4}" destId="{8CDEDD89-5D85-4283-B481-55F4796389A7}" srcOrd="0" destOrd="0" presId="urn:microsoft.com/office/officeart/2005/8/layout/hList1"/>
    <dgm:cxn modelId="{F6DB5C79-165A-4DBB-B350-32039BD22FF0}" type="presParOf" srcId="{8CDEDD89-5D85-4283-B481-55F4796389A7}" destId="{39EF34B6-999E-4E4F-A5CE-73534BFAE305}" srcOrd="0" destOrd="0" presId="urn:microsoft.com/office/officeart/2005/8/layout/hList1"/>
    <dgm:cxn modelId="{FA7B6C83-9AE0-4EBF-A1A1-59DD3F7F91E0}" type="presParOf" srcId="{8CDEDD89-5D85-4283-B481-55F4796389A7}" destId="{83BE8C3C-2E5F-494E-A8B1-FBDC1A2AFCB9}" srcOrd="1" destOrd="0" presId="urn:microsoft.com/office/officeart/2005/8/layout/hList1"/>
    <dgm:cxn modelId="{23E65FFA-3F7E-4654-9E13-58BCF5BE3897}" type="presParOf" srcId="{910FE675-1C91-4AE8-84A7-1A681CC5CED4}" destId="{C1F8B4F3-3708-4DE2-9F29-24F350F811AA}" srcOrd="1" destOrd="0" presId="urn:microsoft.com/office/officeart/2005/8/layout/hList1"/>
    <dgm:cxn modelId="{7895C580-1354-41CD-88F9-E0EDEB9318DF}" type="presParOf" srcId="{910FE675-1C91-4AE8-84A7-1A681CC5CED4}" destId="{8A7C5A38-5770-4330-A065-332C4010CBAF}" srcOrd="2" destOrd="0" presId="urn:microsoft.com/office/officeart/2005/8/layout/hList1"/>
    <dgm:cxn modelId="{533000DB-F3F8-42EE-A4D8-E7B1E03F0782}" type="presParOf" srcId="{8A7C5A38-5770-4330-A065-332C4010CBAF}" destId="{AFF0AFF8-4D54-4827-A8CA-DBCA3F3A23D3}" srcOrd="0" destOrd="0" presId="urn:microsoft.com/office/officeart/2005/8/layout/hList1"/>
    <dgm:cxn modelId="{3E410003-08A5-4FA0-B6B2-60503F467BF1}" type="presParOf" srcId="{8A7C5A38-5770-4330-A065-332C4010CBAF}" destId="{EEA5E7EC-ABEC-4BB9-9D99-25DE4C5B5317}" srcOrd="1" destOrd="0" presId="urn:microsoft.com/office/officeart/2005/8/layout/hList1"/>
    <dgm:cxn modelId="{009EED37-9B8B-4784-8E68-01CBB75229B0}" type="presParOf" srcId="{910FE675-1C91-4AE8-84A7-1A681CC5CED4}" destId="{65545749-54EF-4FF6-A4AC-DB249180C531}" srcOrd="3" destOrd="0" presId="urn:microsoft.com/office/officeart/2005/8/layout/hList1"/>
    <dgm:cxn modelId="{B2A1E149-6258-4FC9-93C0-1B23281EA094}" type="presParOf" srcId="{910FE675-1C91-4AE8-84A7-1A681CC5CED4}" destId="{2A4508DB-6C90-4D28-BDD3-AA39F52FBD60}" srcOrd="4" destOrd="0" presId="urn:microsoft.com/office/officeart/2005/8/layout/hList1"/>
    <dgm:cxn modelId="{E74FCBF8-FA4E-4D96-88BF-3ABA5A7BF194}" type="presParOf" srcId="{2A4508DB-6C90-4D28-BDD3-AA39F52FBD60}" destId="{635306D0-F0C4-4952-B65E-8F8E3C3D2D5C}" srcOrd="0" destOrd="0" presId="urn:microsoft.com/office/officeart/2005/8/layout/hList1"/>
    <dgm:cxn modelId="{0C177099-EC7F-426D-A9A4-954EAF644D11}" type="presParOf" srcId="{2A4508DB-6C90-4D28-BDD3-AA39F52FBD60}" destId="{034499AB-FA1A-417F-A8C6-4792A1EC1D95}" srcOrd="1" destOrd="0" presId="urn:microsoft.com/office/officeart/2005/8/layout/hList1"/>
    <dgm:cxn modelId="{4B413021-46EA-4267-9741-7699C63FD0CD}" type="presParOf" srcId="{910FE675-1C91-4AE8-84A7-1A681CC5CED4}" destId="{A1659234-19D5-4A90-9143-9212947F14FB}" srcOrd="5" destOrd="0" presId="urn:microsoft.com/office/officeart/2005/8/layout/hList1"/>
    <dgm:cxn modelId="{94C68004-BBF5-452A-8F0F-5A1B62AE8454}" type="presParOf" srcId="{910FE675-1C91-4AE8-84A7-1A681CC5CED4}" destId="{00DF7308-E5CA-4CD8-81FB-3CF15C5BE973}" srcOrd="6" destOrd="0" presId="urn:microsoft.com/office/officeart/2005/8/layout/hList1"/>
    <dgm:cxn modelId="{CD9DA407-ADA2-4A81-A798-D18837DB77F2}" type="presParOf" srcId="{00DF7308-E5CA-4CD8-81FB-3CF15C5BE973}" destId="{51B49CE8-F007-48DF-8492-9B1920D87B50}" srcOrd="0" destOrd="0" presId="urn:microsoft.com/office/officeart/2005/8/layout/hList1"/>
    <dgm:cxn modelId="{86AF3C65-D8FF-48A4-9168-5F7FD9EBDA5C}" type="presParOf" srcId="{00DF7308-E5CA-4CD8-81FB-3CF15C5BE973}" destId="{7CCEAC59-6ECD-4489-9CA2-4880AEAF48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701676-5F1F-4855-93B9-A9AEAD7193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1CE857-9B98-494C-B45F-9A1569CB7856}">
      <dgm:prSet phldrT="[Text]"/>
      <dgm:spPr/>
      <dgm:t>
        <a:bodyPr/>
        <a:lstStyle/>
        <a:p>
          <a:r>
            <a:rPr lang="en-US" dirty="0"/>
            <a:t>Missouri</a:t>
          </a:r>
        </a:p>
      </dgm:t>
    </dgm:pt>
    <dgm:pt modelId="{186F3CE5-C9FC-460E-9BB4-7E1E97E1EA75}" type="parTrans" cxnId="{95ACB6D7-4149-4622-A88A-AFA6FF0B22C4}">
      <dgm:prSet/>
      <dgm:spPr/>
      <dgm:t>
        <a:bodyPr/>
        <a:lstStyle/>
        <a:p>
          <a:endParaRPr lang="en-US"/>
        </a:p>
      </dgm:t>
    </dgm:pt>
    <dgm:pt modelId="{EEAF2E3B-92C3-42BE-83D7-BE1BE11FD56C}" type="sibTrans" cxnId="{95ACB6D7-4149-4622-A88A-AFA6FF0B22C4}">
      <dgm:prSet/>
      <dgm:spPr/>
      <dgm:t>
        <a:bodyPr/>
        <a:lstStyle/>
        <a:p>
          <a:endParaRPr lang="en-US"/>
        </a:p>
      </dgm:t>
    </dgm:pt>
    <dgm:pt modelId="{03B344A6-CABA-448E-A842-33495D6AF8F9}">
      <dgm:prSet phldrT="[Text]"/>
      <dgm:spPr/>
      <dgm:t>
        <a:bodyPr/>
        <a:lstStyle/>
        <a:p>
          <a:r>
            <a:rPr lang="en-US" b="0" i="0" u="none" dirty="0"/>
            <a:t>Infrastructure Development Opportunities Commission Program</a:t>
          </a:r>
          <a:endParaRPr lang="en-US" dirty="0"/>
        </a:p>
      </dgm:t>
    </dgm:pt>
    <dgm:pt modelId="{B7557DA5-F826-4BEC-A50A-E29606E46D1A}" type="parTrans" cxnId="{FCAD845B-2E8F-4739-B0B2-3E385AAE261B}">
      <dgm:prSet/>
      <dgm:spPr/>
      <dgm:t>
        <a:bodyPr/>
        <a:lstStyle/>
        <a:p>
          <a:endParaRPr lang="en-US"/>
        </a:p>
      </dgm:t>
    </dgm:pt>
    <dgm:pt modelId="{59714546-2261-4AB5-A668-58062F403487}" type="sibTrans" cxnId="{FCAD845B-2E8F-4739-B0B2-3E385AAE261B}">
      <dgm:prSet/>
      <dgm:spPr/>
      <dgm:t>
        <a:bodyPr/>
        <a:lstStyle/>
        <a:p>
          <a:endParaRPr lang="en-US"/>
        </a:p>
      </dgm:t>
    </dgm:pt>
    <dgm:pt modelId="{489374C8-7435-4349-81A2-76839D2D6A1E}">
      <dgm:prSet phldrT="[Text]"/>
      <dgm:spPr/>
      <dgm:t>
        <a:bodyPr/>
        <a:lstStyle/>
        <a:p>
          <a:r>
            <a:rPr lang="en-US" dirty="0"/>
            <a:t>Ohio</a:t>
          </a:r>
        </a:p>
      </dgm:t>
    </dgm:pt>
    <dgm:pt modelId="{CF180D3F-C116-4C1D-961E-ACF3C02812AF}" type="parTrans" cxnId="{88605CF7-2C87-4CCA-828E-E05CC2C80EA0}">
      <dgm:prSet/>
      <dgm:spPr/>
      <dgm:t>
        <a:bodyPr/>
        <a:lstStyle/>
        <a:p>
          <a:endParaRPr lang="en-US"/>
        </a:p>
      </dgm:t>
    </dgm:pt>
    <dgm:pt modelId="{B5ABC4FE-89A7-4D7A-8524-4E777ACFBC88}" type="sibTrans" cxnId="{88605CF7-2C87-4CCA-828E-E05CC2C80EA0}">
      <dgm:prSet/>
      <dgm:spPr/>
      <dgm:t>
        <a:bodyPr/>
        <a:lstStyle/>
        <a:p>
          <a:endParaRPr lang="en-US"/>
        </a:p>
      </dgm:t>
    </dgm:pt>
    <dgm:pt modelId="{C2153406-DDB5-4B26-B294-BD6781D4776E}">
      <dgm:prSet phldrT="[Text]"/>
      <dgm:spPr/>
      <dgm:t>
        <a:bodyPr/>
        <a:lstStyle/>
        <a:p>
          <a:r>
            <a:rPr lang="en-US" b="0" i="0" u="none" dirty="0"/>
            <a:t>Roadwork Development 629 Grants</a:t>
          </a:r>
          <a:endParaRPr lang="en-US" dirty="0"/>
        </a:p>
      </dgm:t>
    </dgm:pt>
    <dgm:pt modelId="{A75663B3-223D-472F-8F40-E06134C8FC6E}" type="parTrans" cxnId="{C3BF8F41-9AE4-4BBB-8CBF-E3C453209A55}">
      <dgm:prSet/>
      <dgm:spPr/>
      <dgm:t>
        <a:bodyPr/>
        <a:lstStyle/>
        <a:p>
          <a:endParaRPr lang="en-US"/>
        </a:p>
      </dgm:t>
    </dgm:pt>
    <dgm:pt modelId="{65DD17C9-2425-4950-816D-0CB003E2F6E7}" type="sibTrans" cxnId="{C3BF8F41-9AE4-4BBB-8CBF-E3C453209A55}">
      <dgm:prSet/>
      <dgm:spPr/>
      <dgm:t>
        <a:bodyPr/>
        <a:lstStyle/>
        <a:p>
          <a:endParaRPr lang="en-US"/>
        </a:p>
      </dgm:t>
    </dgm:pt>
    <dgm:pt modelId="{7CA39783-32EA-4EDB-8E7E-D6942FE895C6}">
      <dgm:prSet phldrT="[Text]"/>
      <dgm:spPr/>
      <dgm:t>
        <a:bodyPr/>
        <a:lstStyle/>
        <a:p>
          <a:r>
            <a:rPr lang="en-US" b="0" i="0" u="none" dirty="0"/>
            <a:t>Tennessee Fasttrack Infrastructure Program</a:t>
          </a:r>
          <a:endParaRPr lang="en-US" dirty="0"/>
        </a:p>
      </dgm:t>
    </dgm:pt>
    <dgm:pt modelId="{74D84E13-41A5-4203-BF58-E18F4D9F8C37}" type="parTrans" cxnId="{3DAA5A86-C146-45F8-B304-AAF9650B767C}">
      <dgm:prSet/>
      <dgm:spPr/>
      <dgm:t>
        <a:bodyPr/>
        <a:lstStyle/>
        <a:p>
          <a:endParaRPr lang="en-US"/>
        </a:p>
      </dgm:t>
    </dgm:pt>
    <dgm:pt modelId="{26CD5EDC-ABCB-46CF-B2BA-71B54FB56FBB}" type="sibTrans" cxnId="{3DAA5A86-C146-45F8-B304-AAF9650B767C}">
      <dgm:prSet/>
      <dgm:spPr/>
      <dgm:t>
        <a:bodyPr/>
        <a:lstStyle/>
        <a:p>
          <a:endParaRPr lang="en-US"/>
        </a:p>
      </dgm:t>
    </dgm:pt>
    <dgm:pt modelId="{E744557C-8E3E-4585-91DE-7415982B5F02}">
      <dgm:prSet phldrT="[Text]"/>
      <dgm:spPr/>
      <dgm:t>
        <a:bodyPr/>
        <a:lstStyle/>
        <a:p>
          <a:r>
            <a:rPr lang="en-US" b="0" i="0" u="none" dirty="0"/>
            <a:t>Provides local political subdivisions, including public sewer and water districts, with long-term, 3% interest rate loans between $25,000 and $150,000</a:t>
          </a:r>
          <a:endParaRPr lang="en-US" dirty="0"/>
        </a:p>
      </dgm:t>
    </dgm:pt>
    <dgm:pt modelId="{0B8E966D-5AE5-4A38-B055-0DE798C974A7}" type="parTrans" cxnId="{84A03BC0-796B-4A64-A51F-F9A15B53E920}">
      <dgm:prSet/>
      <dgm:spPr/>
      <dgm:t>
        <a:bodyPr/>
        <a:lstStyle/>
        <a:p>
          <a:endParaRPr lang="en-US"/>
        </a:p>
      </dgm:t>
    </dgm:pt>
    <dgm:pt modelId="{F9C11BE4-1E46-4DBE-98C9-E7688E1534CB}" type="sibTrans" cxnId="{84A03BC0-796B-4A64-A51F-F9A15B53E920}">
      <dgm:prSet/>
      <dgm:spPr/>
      <dgm:t>
        <a:bodyPr/>
        <a:lstStyle/>
        <a:p>
          <a:endParaRPr lang="en-US"/>
        </a:p>
      </dgm:t>
    </dgm:pt>
    <dgm:pt modelId="{A82939C5-BBFE-4ED6-8330-6D83DEAFC87F}">
      <dgm:prSet phldrT="[Text]"/>
      <dgm:spPr/>
      <dgm:t>
        <a:bodyPr/>
        <a:lstStyle/>
        <a:p>
          <a:r>
            <a:rPr lang="en-US" b="0" i="0" u="none" dirty="0"/>
            <a:t>Help rural communities and districts</a:t>
          </a:r>
          <a:endParaRPr lang="en-US" dirty="0"/>
        </a:p>
      </dgm:t>
    </dgm:pt>
    <dgm:pt modelId="{59418E86-71A3-458B-8362-D3298DC4F4D9}" type="parTrans" cxnId="{475841F0-6B38-49C1-AFD9-7DA25DB7D9BE}">
      <dgm:prSet/>
      <dgm:spPr/>
      <dgm:t>
        <a:bodyPr/>
        <a:lstStyle/>
        <a:p>
          <a:endParaRPr lang="en-US"/>
        </a:p>
      </dgm:t>
    </dgm:pt>
    <dgm:pt modelId="{CD60F509-B3D7-47EA-AF82-09C97EC941FB}" type="sibTrans" cxnId="{475841F0-6B38-49C1-AFD9-7DA25DB7D9BE}">
      <dgm:prSet/>
      <dgm:spPr/>
      <dgm:t>
        <a:bodyPr/>
        <a:lstStyle/>
        <a:p>
          <a:endParaRPr lang="en-US"/>
        </a:p>
      </dgm:t>
    </dgm:pt>
    <dgm:pt modelId="{5DD39EB8-8241-4DEB-BFEA-6D8DD4BFADF9}">
      <dgm:prSet phldrT="[Text]"/>
      <dgm:spPr/>
      <dgm:t>
        <a:bodyPr/>
        <a:lstStyle/>
        <a:p>
          <a:r>
            <a:rPr lang="en-US" b="0" i="0" u="none" dirty="0"/>
            <a:t>Loans fund infrastructure improvements prioritizing water, sewer, and safety issues</a:t>
          </a:r>
          <a:endParaRPr lang="en-US" dirty="0"/>
        </a:p>
      </dgm:t>
    </dgm:pt>
    <dgm:pt modelId="{D19BD973-6CFF-45F7-A3AE-2DB8257729FD}" type="parTrans" cxnId="{B65A1722-126B-4B1F-A768-75C80107C6BC}">
      <dgm:prSet/>
      <dgm:spPr/>
      <dgm:t>
        <a:bodyPr/>
        <a:lstStyle/>
        <a:p>
          <a:endParaRPr lang="en-US"/>
        </a:p>
      </dgm:t>
    </dgm:pt>
    <dgm:pt modelId="{5E029420-FFB2-42BF-AE77-7CF55EEFE78D}" type="sibTrans" cxnId="{B65A1722-126B-4B1F-A768-75C80107C6BC}">
      <dgm:prSet/>
      <dgm:spPr/>
      <dgm:t>
        <a:bodyPr/>
        <a:lstStyle/>
        <a:p>
          <a:endParaRPr lang="en-US"/>
        </a:p>
      </dgm:t>
    </dgm:pt>
    <dgm:pt modelId="{EC52DB29-8D5F-44A1-838E-7C76924FAD07}">
      <dgm:prSet phldrT="[Text]"/>
      <dgm:spPr/>
      <dgm:t>
        <a:bodyPr/>
        <a:lstStyle/>
        <a:p>
          <a:r>
            <a:rPr lang="en-US" b="0" i="0" u="none" dirty="0"/>
            <a:t>Reimbursable public infrastructure funding to local governments, port authorities, and companies</a:t>
          </a:r>
          <a:endParaRPr lang="en-US" dirty="0"/>
        </a:p>
      </dgm:t>
    </dgm:pt>
    <dgm:pt modelId="{22C30D6A-66AB-4CEA-98F7-2490E98555F1}" type="parTrans" cxnId="{2F63BAC5-36D0-437F-8599-43B75E861D33}">
      <dgm:prSet/>
      <dgm:spPr/>
      <dgm:t>
        <a:bodyPr/>
        <a:lstStyle/>
        <a:p>
          <a:endParaRPr lang="en-US"/>
        </a:p>
      </dgm:t>
    </dgm:pt>
    <dgm:pt modelId="{905E77B4-6131-4920-B3FF-E0A5C9E7D8B7}" type="sibTrans" cxnId="{2F63BAC5-36D0-437F-8599-43B75E861D33}">
      <dgm:prSet/>
      <dgm:spPr/>
      <dgm:t>
        <a:bodyPr/>
        <a:lstStyle/>
        <a:p>
          <a:endParaRPr lang="en-US"/>
        </a:p>
      </dgm:t>
    </dgm:pt>
    <dgm:pt modelId="{7FB67BFB-5BC5-420C-B02B-D168AECF449E}">
      <dgm:prSet phldrT="[Text]"/>
      <dgm:spPr/>
      <dgm:t>
        <a:bodyPr/>
        <a:lstStyle/>
        <a:p>
          <a:r>
            <a:rPr lang="en-US" b="0" i="0" u="none" dirty="0"/>
            <a:t>Manufacturing, high-tech, corporate headquarters, and distribution activity</a:t>
          </a:r>
          <a:endParaRPr lang="en-US" dirty="0"/>
        </a:p>
      </dgm:t>
    </dgm:pt>
    <dgm:pt modelId="{A80FDB22-982E-4E37-8DF9-A2BD38963CB7}" type="parTrans" cxnId="{FB660230-9BBB-4614-A1D0-BDD18C8E4CAE}">
      <dgm:prSet/>
      <dgm:spPr/>
      <dgm:t>
        <a:bodyPr/>
        <a:lstStyle/>
        <a:p>
          <a:endParaRPr lang="en-US"/>
        </a:p>
      </dgm:t>
    </dgm:pt>
    <dgm:pt modelId="{781EF593-57F3-4D68-8AC5-FAFA7335C36A}" type="sibTrans" cxnId="{FB660230-9BBB-4614-A1D0-BDD18C8E4CAE}">
      <dgm:prSet/>
      <dgm:spPr/>
      <dgm:t>
        <a:bodyPr/>
        <a:lstStyle/>
        <a:p>
          <a:endParaRPr lang="en-US"/>
        </a:p>
      </dgm:t>
    </dgm:pt>
    <dgm:pt modelId="{1814F328-9407-4E96-9F85-259736917230}">
      <dgm:prSet phldrT="[Text]"/>
      <dgm:spPr/>
      <dgm:t>
        <a:bodyPr/>
        <a:lstStyle/>
        <a:p>
          <a:r>
            <a:rPr lang="en-US" b="0" i="0" u="none" dirty="0"/>
            <a:t>Cover engineering, design costs, actual construction of roadways and/or utility improvements</a:t>
          </a:r>
          <a:endParaRPr lang="en-US" dirty="0"/>
        </a:p>
      </dgm:t>
    </dgm:pt>
    <dgm:pt modelId="{85821DFD-5791-43E1-8F36-398F4B41C17C}" type="parTrans" cxnId="{AA254C6F-CE6B-4C5B-A085-80887B8052A7}">
      <dgm:prSet/>
      <dgm:spPr/>
      <dgm:t>
        <a:bodyPr/>
        <a:lstStyle/>
        <a:p>
          <a:endParaRPr lang="en-US"/>
        </a:p>
      </dgm:t>
    </dgm:pt>
    <dgm:pt modelId="{BECCCEF5-533C-4818-83FE-10C6B4BAC729}" type="sibTrans" cxnId="{AA254C6F-CE6B-4C5B-A085-80887B8052A7}">
      <dgm:prSet/>
      <dgm:spPr/>
      <dgm:t>
        <a:bodyPr/>
        <a:lstStyle/>
        <a:p>
          <a:endParaRPr lang="en-US"/>
        </a:p>
      </dgm:t>
    </dgm:pt>
    <dgm:pt modelId="{C5530FD1-EA45-47A6-8F9B-5F3D3AFF3C12}">
      <dgm:prSet phldrT="[Text]"/>
      <dgm:spPr/>
      <dgm:t>
        <a:bodyPr/>
        <a:lstStyle/>
        <a:p>
          <a:r>
            <a:rPr lang="en-US"/>
            <a:t>Tennessee</a:t>
          </a:r>
          <a:endParaRPr lang="en-US" dirty="0"/>
        </a:p>
      </dgm:t>
    </dgm:pt>
    <dgm:pt modelId="{F785C227-8397-4AEB-A28D-201358BE22EB}" type="parTrans" cxnId="{71FBC69A-DF65-4A4C-B247-D5E42A3DE3B8}">
      <dgm:prSet/>
      <dgm:spPr/>
      <dgm:t>
        <a:bodyPr/>
        <a:lstStyle/>
        <a:p>
          <a:endParaRPr lang="en-US"/>
        </a:p>
      </dgm:t>
    </dgm:pt>
    <dgm:pt modelId="{73D3C6E4-E9AE-46EE-A35D-D4ABA4EE4352}" type="sibTrans" cxnId="{71FBC69A-DF65-4A4C-B247-D5E42A3DE3B8}">
      <dgm:prSet/>
      <dgm:spPr/>
      <dgm:t>
        <a:bodyPr/>
        <a:lstStyle/>
        <a:p>
          <a:endParaRPr lang="en-US"/>
        </a:p>
      </dgm:t>
    </dgm:pt>
    <dgm:pt modelId="{0715CCFD-CABA-4A95-BD2F-3CC14E27DC76}">
      <dgm:prSet phldrT="[Text]"/>
      <dgm:spPr/>
      <dgm:t>
        <a:bodyPr/>
        <a:lstStyle/>
        <a:p>
          <a:r>
            <a:rPr lang="en-US" b="0" i="0" u="none" dirty="0"/>
            <a:t>Grants for local governing bodies for public infrastructure</a:t>
          </a:r>
          <a:endParaRPr lang="en-US" dirty="0"/>
        </a:p>
      </dgm:t>
    </dgm:pt>
    <dgm:pt modelId="{E64AFFCD-3D4B-4CC8-A886-60F6A789E0E0}" type="parTrans" cxnId="{F587EDB1-D547-4856-A90A-5A8E0DA299F3}">
      <dgm:prSet/>
      <dgm:spPr/>
      <dgm:t>
        <a:bodyPr/>
        <a:lstStyle/>
        <a:p>
          <a:endParaRPr lang="en-US"/>
        </a:p>
      </dgm:t>
    </dgm:pt>
    <dgm:pt modelId="{3DC0D692-9415-4DDF-BDE7-200C8F5ECD39}" type="sibTrans" cxnId="{F587EDB1-D547-4856-A90A-5A8E0DA299F3}">
      <dgm:prSet/>
      <dgm:spPr/>
      <dgm:t>
        <a:bodyPr/>
        <a:lstStyle/>
        <a:p>
          <a:endParaRPr lang="en-US"/>
        </a:p>
      </dgm:t>
    </dgm:pt>
    <dgm:pt modelId="{6D42F85B-755C-40BC-9DE0-D45B7BB857E1}">
      <dgm:prSet phldrT="[Text]"/>
      <dgm:spPr/>
      <dgm:t>
        <a:bodyPr/>
        <a:lstStyle/>
        <a:p>
          <a:r>
            <a:rPr lang="en-US" b="0" i="0" u="none" dirty="0"/>
            <a:t>Companies creating jobs or making capital investments and must include a local match based on</a:t>
          </a:r>
          <a:endParaRPr lang="en-US" dirty="0"/>
        </a:p>
      </dgm:t>
    </dgm:pt>
    <dgm:pt modelId="{B408ED03-741C-49B9-B54E-F2FC4D0ACF27}" type="parTrans" cxnId="{42EA9693-F374-4BD5-AC48-6BA479D6EA7A}">
      <dgm:prSet/>
      <dgm:spPr/>
      <dgm:t>
        <a:bodyPr/>
        <a:lstStyle/>
        <a:p>
          <a:endParaRPr lang="en-US"/>
        </a:p>
      </dgm:t>
    </dgm:pt>
    <dgm:pt modelId="{CFABB076-545C-4B95-B7C2-41295B12C6D5}" type="sibTrans" cxnId="{42EA9693-F374-4BD5-AC48-6BA479D6EA7A}">
      <dgm:prSet/>
      <dgm:spPr/>
      <dgm:t>
        <a:bodyPr/>
        <a:lstStyle/>
        <a:p>
          <a:endParaRPr lang="en-US"/>
        </a:p>
      </dgm:t>
    </dgm:pt>
    <dgm:pt modelId="{DE48FA18-C167-4079-AED2-96BA42361BEC}">
      <dgm:prSet phldrT="[Text]"/>
      <dgm:spPr/>
      <dgm:t>
        <a:bodyPr/>
        <a:lstStyle/>
        <a:p>
          <a:r>
            <a:rPr lang="en-US" b="0" i="0" u="none" dirty="0"/>
            <a:t>Eligible projects include those affecting rail, public roadways, ports, airports, water, sewer, and gas</a:t>
          </a:r>
          <a:endParaRPr lang="en-US" dirty="0"/>
        </a:p>
      </dgm:t>
    </dgm:pt>
    <dgm:pt modelId="{8A91A584-D72A-46AB-814E-18D9B4B40B94}" type="parTrans" cxnId="{BE1D5124-C32F-4A65-9636-2648E328A5D8}">
      <dgm:prSet/>
      <dgm:spPr/>
      <dgm:t>
        <a:bodyPr/>
        <a:lstStyle/>
        <a:p>
          <a:endParaRPr lang="en-US"/>
        </a:p>
      </dgm:t>
    </dgm:pt>
    <dgm:pt modelId="{AB1D1A32-DE97-431A-B57A-0F3FCB4346DE}" type="sibTrans" cxnId="{BE1D5124-C32F-4A65-9636-2648E328A5D8}">
      <dgm:prSet/>
      <dgm:spPr/>
      <dgm:t>
        <a:bodyPr/>
        <a:lstStyle/>
        <a:p>
          <a:endParaRPr lang="en-US"/>
        </a:p>
      </dgm:t>
    </dgm:pt>
    <dgm:pt modelId="{644D9D10-68B5-4BFF-9D51-518AB63C3FBA}">
      <dgm:prSet phldrT="[Text]"/>
      <dgm:spPr/>
      <dgm:t>
        <a:bodyPr/>
        <a:lstStyle/>
        <a:p>
          <a:r>
            <a:rPr lang="en-US" b="0" i="0" u="none" dirty="0"/>
            <a:t>Grants determined by the number of full-time jobs, amount of company investment, location of the project (at-risk counties 35% premium and distressed counties 50% premium), average wage of new jobs, and other factors</a:t>
          </a:r>
          <a:endParaRPr lang="en-US" dirty="0"/>
        </a:p>
      </dgm:t>
    </dgm:pt>
    <dgm:pt modelId="{235423F0-0300-4CEE-8481-497B826940BC}" type="parTrans" cxnId="{71BDBC13-01BE-4941-899F-3D199781CD2E}">
      <dgm:prSet/>
      <dgm:spPr/>
      <dgm:t>
        <a:bodyPr/>
        <a:lstStyle/>
        <a:p>
          <a:endParaRPr lang="en-US"/>
        </a:p>
      </dgm:t>
    </dgm:pt>
    <dgm:pt modelId="{E29A2CD1-520A-45D1-B011-93991BA49164}" type="sibTrans" cxnId="{71BDBC13-01BE-4941-899F-3D199781CD2E}">
      <dgm:prSet/>
      <dgm:spPr/>
      <dgm:t>
        <a:bodyPr/>
        <a:lstStyle/>
        <a:p>
          <a:endParaRPr lang="en-US"/>
        </a:p>
      </dgm:t>
    </dgm:pt>
    <dgm:pt modelId="{96AE7BCF-05F6-484B-AC82-F348CB8E78D5}">
      <dgm:prSet phldrT="[Text]"/>
      <dgm:spPr/>
      <dgm:t>
        <a:bodyPr/>
        <a:lstStyle/>
        <a:p>
          <a:r>
            <a:rPr lang="en-US" dirty="0"/>
            <a:t>Oregon</a:t>
          </a:r>
        </a:p>
      </dgm:t>
    </dgm:pt>
    <dgm:pt modelId="{72B897A7-8BA4-4648-936C-D377BFC2C0F5}" type="parTrans" cxnId="{7C553AC1-A488-4CDD-8FA6-9EC6386C81F0}">
      <dgm:prSet/>
      <dgm:spPr/>
      <dgm:t>
        <a:bodyPr/>
        <a:lstStyle/>
        <a:p>
          <a:endParaRPr lang="en-US"/>
        </a:p>
      </dgm:t>
    </dgm:pt>
    <dgm:pt modelId="{8A672178-3B52-4925-81CB-F6289A10AEEC}" type="sibTrans" cxnId="{7C553AC1-A488-4CDD-8FA6-9EC6386C81F0}">
      <dgm:prSet/>
      <dgm:spPr/>
      <dgm:t>
        <a:bodyPr/>
        <a:lstStyle/>
        <a:p>
          <a:endParaRPr lang="en-US"/>
        </a:p>
      </dgm:t>
    </dgm:pt>
    <dgm:pt modelId="{2C73DA40-CCD6-4B1F-9A27-6BE28AFE2B52}">
      <dgm:prSet phldrT="[Text]"/>
      <dgm:spPr/>
      <dgm:t>
        <a:bodyPr/>
        <a:lstStyle/>
        <a:p>
          <a:r>
            <a:rPr lang="en-US" b="0" i="0" u="none" dirty="0"/>
            <a:t>Oregon Regional Infrastructure Fund</a:t>
          </a:r>
          <a:endParaRPr lang="en-US" dirty="0"/>
        </a:p>
      </dgm:t>
    </dgm:pt>
    <dgm:pt modelId="{014920D5-D772-46A0-BDBC-6F431552AF6F}" type="parTrans" cxnId="{B200EE30-A9D1-431D-A1ED-4E7770C711F5}">
      <dgm:prSet/>
      <dgm:spPr/>
      <dgm:t>
        <a:bodyPr/>
        <a:lstStyle/>
        <a:p>
          <a:endParaRPr lang="en-US"/>
        </a:p>
      </dgm:t>
    </dgm:pt>
    <dgm:pt modelId="{EBCC00F9-1F80-4181-830D-E851978E475D}" type="sibTrans" cxnId="{B200EE30-A9D1-431D-A1ED-4E7770C711F5}">
      <dgm:prSet/>
      <dgm:spPr/>
      <dgm:t>
        <a:bodyPr/>
        <a:lstStyle/>
        <a:p>
          <a:endParaRPr lang="en-US"/>
        </a:p>
      </dgm:t>
    </dgm:pt>
    <dgm:pt modelId="{45568BD8-B1E2-4489-AB1D-292882684CC5}">
      <dgm:prSet phldrT="[Text]"/>
      <dgm:spPr/>
      <dgm:t>
        <a:bodyPr/>
        <a:lstStyle/>
        <a:p>
          <a:r>
            <a:rPr lang="en-US" b="0" i="0" u="none" dirty="0"/>
            <a:t>Local government grants</a:t>
          </a:r>
          <a:endParaRPr lang="en-US" dirty="0"/>
        </a:p>
      </dgm:t>
    </dgm:pt>
    <dgm:pt modelId="{62860C1B-8EBF-45F9-84B3-33AE526B4A8D}" type="parTrans" cxnId="{83BE22D7-7F91-4452-A93D-C8E20F41A034}">
      <dgm:prSet/>
      <dgm:spPr/>
      <dgm:t>
        <a:bodyPr/>
        <a:lstStyle/>
        <a:p>
          <a:endParaRPr lang="en-US"/>
        </a:p>
      </dgm:t>
    </dgm:pt>
    <dgm:pt modelId="{44716E8D-1265-4690-997D-C66BD76B97B7}" type="sibTrans" cxnId="{83BE22D7-7F91-4452-A93D-C8E20F41A034}">
      <dgm:prSet/>
      <dgm:spPr/>
      <dgm:t>
        <a:bodyPr/>
        <a:lstStyle/>
        <a:p>
          <a:endParaRPr lang="en-US"/>
        </a:p>
      </dgm:t>
    </dgm:pt>
    <dgm:pt modelId="{587C0532-5F1B-4986-A1A9-7CA2EE502AE7}">
      <dgm:prSet phldrT="[Text]"/>
      <dgm:spPr/>
      <dgm:t>
        <a:bodyPr/>
        <a:lstStyle/>
        <a:p>
          <a:r>
            <a:rPr lang="en-US" b="0" i="0" u="none" dirty="0"/>
            <a:t>Eligible project supports growth, addresses a regional priority, supports job creation and retention, does not rely upon continuing subsidies, and is ready for implementation upon approval</a:t>
          </a:r>
          <a:endParaRPr lang="en-US" dirty="0"/>
        </a:p>
      </dgm:t>
    </dgm:pt>
    <dgm:pt modelId="{5214765B-A2FF-44EF-92CD-24ACB16F8AEA}" type="parTrans" cxnId="{65CA9381-DD1D-4EB0-A0D4-03DE3AF1766B}">
      <dgm:prSet/>
      <dgm:spPr/>
      <dgm:t>
        <a:bodyPr/>
        <a:lstStyle/>
        <a:p>
          <a:endParaRPr lang="en-US"/>
        </a:p>
      </dgm:t>
    </dgm:pt>
    <dgm:pt modelId="{61CF8BF0-9C3B-4E84-9A74-D43C4073234F}" type="sibTrans" cxnId="{65CA9381-DD1D-4EB0-A0D4-03DE3AF1766B}">
      <dgm:prSet/>
      <dgm:spPr/>
      <dgm:t>
        <a:bodyPr/>
        <a:lstStyle/>
        <a:p>
          <a:endParaRPr lang="en-US"/>
        </a:p>
      </dgm:t>
    </dgm:pt>
    <dgm:pt modelId="{B31C9181-9EB0-4AE8-8943-9D065106C828}">
      <dgm:prSet phldrT="[Text]"/>
      <dgm:spPr/>
      <dgm:t>
        <a:bodyPr/>
        <a:lstStyle/>
        <a:p>
          <a:r>
            <a:rPr lang="en-US" dirty="0"/>
            <a:t>Business Investment Program</a:t>
          </a:r>
        </a:p>
      </dgm:t>
    </dgm:pt>
    <dgm:pt modelId="{D07997E5-673E-4AC1-94E6-7C2612AD413F}" type="parTrans" cxnId="{CE47F5F6-6761-44B0-A518-47F12208C3B2}">
      <dgm:prSet/>
      <dgm:spPr/>
      <dgm:t>
        <a:bodyPr/>
        <a:lstStyle/>
        <a:p>
          <a:endParaRPr lang="en-US"/>
        </a:p>
      </dgm:t>
    </dgm:pt>
    <dgm:pt modelId="{456B5D99-B111-4F9D-B229-71DE4C11510C}" type="sibTrans" cxnId="{CE47F5F6-6761-44B0-A518-47F12208C3B2}">
      <dgm:prSet/>
      <dgm:spPr/>
      <dgm:t>
        <a:bodyPr/>
        <a:lstStyle/>
        <a:p>
          <a:endParaRPr lang="en-US"/>
        </a:p>
      </dgm:t>
    </dgm:pt>
    <dgm:pt modelId="{2CB8E020-ADD2-4AA6-8D8E-4801969AB902}">
      <dgm:prSet phldrT="[Text]"/>
      <dgm:spPr/>
      <dgm:t>
        <a:bodyPr/>
        <a:lstStyle/>
        <a:p>
          <a:r>
            <a:rPr lang="en-US" dirty="0"/>
            <a:t>“Traded-sector" businesses, such as manufacturing firms</a:t>
          </a:r>
        </a:p>
      </dgm:t>
    </dgm:pt>
    <dgm:pt modelId="{1A3278EC-847B-4489-8A99-90F8003419FE}" type="parTrans" cxnId="{79416830-9168-4665-8957-FC7F73C356BD}">
      <dgm:prSet/>
      <dgm:spPr/>
      <dgm:t>
        <a:bodyPr/>
        <a:lstStyle/>
        <a:p>
          <a:endParaRPr lang="en-US"/>
        </a:p>
      </dgm:t>
    </dgm:pt>
    <dgm:pt modelId="{5AFCBE3A-666E-479B-8BB7-DBA74DF7888D}" type="sibTrans" cxnId="{79416830-9168-4665-8957-FC7F73C356BD}">
      <dgm:prSet/>
      <dgm:spPr/>
      <dgm:t>
        <a:bodyPr/>
        <a:lstStyle/>
        <a:p>
          <a:endParaRPr lang="en-US"/>
        </a:p>
      </dgm:t>
    </dgm:pt>
    <dgm:pt modelId="{6B214522-340D-480F-910F-189362591534}">
      <dgm:prSet phldrT="[Text]"/>
      <dgm:spPr/>
      <dgm:t>
        <a:bodyPr/>
        <a:lstStyle/>
        <a:p>
          <a:r>
            <a:rPr lang="en-US" dirty="0"/>
            <a:t>Project must receive local government incentives or be in a pre-approved Strategic Investment Zone</a:t>
          </a:r>
        </a:p>
      </dgm:t>
    </dgm:pt>
    <dgm:pt modelId="{9B602F2A-646F-4BA5-AAEC-FBB187ABF670}" type="parTrans" cxnId="{00186BFC-9A75-4298-AA1D-AB655B9EDBE1}">
      <dgm:prSet/>
      <dgm:spPr/>
      <dgm:t>
        <a:bodyPr/>
        <a:lstStyle/>
        <a:p>
          <a:endParaRPr lang="en-US"/>
        </a:p>
      </dgm:t>
    </dgm:pt>
    <dgm:pt modelId="{32F104DC-45FE-498B-9171-4C00FF32B078}" type="sibTrans" cxnId="{00186BFC-9A75-4298-AA1D-AB655B9EDBE1}">
      <dgm:prSet/>
      <dgm:spPr/>
      <dgm:t>
        <a:bodyPr/>
        <a:lstStyle/>
        <a:p>
          <a:endParaRPr lang="en-US"/>
        </a:p>
      </dgm:t>
    </dgm:pt>
    <dgm:pt modelId="{604321B1-687F-45E1-90DF-49DCADCD5755}">
      <dgm:prSet phldrT="[Text]"/>
      <dgm:spPr/>
      <dgm:t>
        <a:bodyPr/>
        <a:lstStyle/>
        <a:p>
          <a:r>
            <a:rPr lang="en-US" dirty="0"/>
            <a:t>15-year exemption is on project property greater than $100 M in metro and  $25M elsewhere</a:t>
          </a:r>
        </a:p>
      </dgm:t>
    </dgm:pt>
    <dgm:pt modelId="{95608D73-CF56-40F4-8468-5043805388C5}" type="parTrans" cxnId="{25DC7E07-2DB7-42AE-BFD3-67E2FCDFA367}">
      <dgm:prSet/>
      <dgm:spPr/>
      <dgm:t>
        <a:bodyPr/>
        <a:lstStyle/>
        <a:p>
          <a:endParaRPr lang="en-US"/>
        </a:p>
      </dgm:t>
    </dgm:pt>
    <dgm:pt modelId="{BD79A818-2058-4E0D-82E1-1F3360DBABE9}" type="sibTrans" cxnId="{25DC7E07-2DB7-42AE-BFD3-67E2FCDFA367}">
      <dgm:prSet/>
      <dgm:spPr/>
      <dgm:t>
        <a:bodyPr/>
        <a:lstStyle/>
        <a:p>
          <a:endParaRPr lang="en-US"/>
        </a:p>
      </dgm:t>
    </dgm:pt>
    <dgm:pt modelId="{9A5C2F8A-E092-40E2-BF8E-D38667A1CB8B}">
      <dgm:prSet phldrT="[Text]"/>
      <dgm:spPr/>
      <dgm:t>
        <a:bodyPr/>
        <a:lstStyle/>
        <a:p>
          <a:r>
            <a:rPr lang="en-US" dirty="0"/>
            <a:t>Community service fee of 25% of tax savings is paid each year to local governments</a:t>
          </a:r>
        </a:p>
      </dgm:t>
    </dgm:pt>
    <dgm:pt modelId="{C4251CD4-F9CF-436D-B3B0-44320358C908}" type="parTrans" cxnId="{0DA770A4-B41D-42A7-A434-3630EB12ABAA}">
      <dgm:prSet/>
      <dgm:spPr/>
      <dgm:t>
        <a:bodyPr/>
        <a:lstStyle/>
        <a:p>
          <a:endParaRPr lang="en-US"/>
        </a:p>
      </dgm:t>
    </dgm:pt>
    <dgm:pt modelId="{565FD56F-540B-42BD-801D-FC96B2E414DF}" type="sibTrans" cxnId="{0DA770A4-B41D-42A7-A434-3630EB12ABAA}">
      <dgm:prSet/>
      <dgm:spPr/>
      <dgm:t>
        <a:bodyPr/>
        <a:lstStyle/>
        <a:p>
          <a:endParaRPr lang="en-US"/>
        </a:p>
      </dgm:t>
    </dgm:pt>
    <dgm:pt modelId="{13875FC5-C65F-4177-85E9-98BA81893C4F}">
      <dgm:prSet phldrT="[Text]"/>
      <dgm:spPr/>
      <dgm:t>
        <a:bodyPr/>
        <a:lstStyle/>
        <a:p>
          <a:r>
            <a:rPr lang="en-US" dirty="0"/>
            <a:t>Projects include capital spending, and technology, research and workforce  investments </a:t>
          </a:r>
        </a:p>
      </dgm:t>
    </dgm:pt>
    <dgm:pt modelId="{AB2253C3-F06C-47E3-93DC-3B64A7FBDE26}" type="parTrans" cxnId="{CA3CFA4F-1EE7-4AF3-B144-D9C655084456}">
      <dgm:prSet/>
      <dgm:spPr/>
      <dgm:t>
        <a:bodyPr/>
        <a:lstStyle/>
        <a:p>
          <a:endParaRPr lang="en-US"/>
        </a:p>
      </dgm:t>
    </dgm:pt>
    <dgm:pt modelId="{AC4FE324-695A-4514-8224-CB0BA8BE48A7}" type="sibTrans" cxnId="{CA3CFA4F-1EE7-4AF3-B144-D9C655084456}">
      <dgm:prSet/>
      <dgm:spPr/>
      <dgm:t>
        <a:bodyPr/>
        <a:lstStyle/>
        <a:p>
          <a:endParaRPr lang="en-US"/>
        </a:p>
      </dgm:t>
    </dgm:pt>
    <dgm:pt modelId="{6C62E9D2-3BD7-4729-A8A7-54580A93E70F}" type="pres">
      <dgm:prSet presAssocID="{A0701676-5F1F-4855-93B9-A9AEAD719321}" presName="Name0" presStyleCnt="0">
        <dgm:presLayoutVars>
          <dgm:dir/>
          <dgm:animLvl val="lvl"/>
          <dgm:resizeHandles val="exact"/>
        </dgm:presLayoutVars>
      </dgm:prSet>
      <dgm:spPr/>
    </dgm:pt>
    <dgm:pt modelId="{472C30AD-E277-4291-AF81-DBC48E26D0D0}" type="pres">
      <dgm:prSet presAssocID="{021CE857-9B98-494C-B45F-9A1569CB7856}" presName="composite" presStyleCnt="0"/>
      <dgm:spPr/>
    </dgm:pt>
    <dgm:pt modelId="{50099743-A5B2-442A-9212-1CE93C5378F7}" type="pres">
      <dgm:prSet presAssocID="{021CE857-9B98-494C-B45F-9A1569CB7856}" presName="parTx" presStyleLbl="alignNode1" presStyleIdx="0" presStyleCnt="4">
        <dgm:presLayoutVars>
          <dgm:chMax val="0"/>
          <dgm:chPref val="0"/>
          <dgm:bulletEnabled val="1"/>
        </dgm:presLayoutVars>
      </dgm:prSet>
      <dgm:spPr/>
    </dgm:pt>
    <dgm:pt modelId="{9F64471B-40A7-4C5F-8C30-DDA341308655}" type="pres">
      <dgm:prSet presAssocID="{021CE857-9B98-494C-B45F-9A1569CB7856}" presName="desTx" presStyleLbl="alignAccFollowNode1" presStyleIdx="0" presStyleCnt="4">
        <dgm:presLayoutVars>
          <dgm:bulletEnabled val="1"/>
        </dgm:presLayoutVars>
      </dgm:prSet>
      <dgm:spPr/>
    </dgm:pt>
    <dgm:pt modelId="{6496696D-7C9B-419E-99A7-542C669B1236}" type="pres">
      <dgm:prSet presAssocID="{EEAF2E3B-92C3-42BE-83D7-BE1BE11FD56C}" presName="space" presStyleCnt="0"/>
      <dgm:spPr/>
    </dgm:pt>
    <dgm:pt modelId="{AABEDC60-1896-4ADA-A2B2-A4763733A519}" type="pres">
      <dgm:prSet presAssocID="{489374C8-7435-4349-81A2-76839D2D6A1E}" presName="composite" presStyleCnt="0"/>
      <dgm:spPr/>
    </dgm:pt>
    <dgm:pt modelId="{906410ED-1376-4E61-B185-A21B4FDCCA6B}" type="pres">
      <dgm:prSet presAssocID="{489374C8-7435-4349-81A2-76839D2D6A1E}" presName="parTx" presStyleLbl="alignNode1" presStyleIdx="1" presStyleCnt="4">
        <dgm:presLayoutVars>
          <dgm:chMax val="0"/>
          <dgm:chPref val="0"/>
          <dgm:bulletEnabled val="1"/>
        </dgm:presLayoutVars>
      </dgm:prSet>
      <dgm:spPr/>
    </dgm:pt>
    <dgm:pt modelId="{38DA7B29-5E9D-43C8-889F-63853E5442E6}" type="pres">
      <dgm:prSet presAssocID="{489374C8-7435-4349-81A2-76839D2D6A1E}" presName="desTx" presStyleLbl="alignAccFollowNode1" presStyleIdx="1" presStyleCnt="4">
        <dgm:presLayoutVars>
          <dgm:bulletEnabled val="1"/>
        </dgm:presLayoutVars>
      </dgm:prSet>
      <dgm:spPr/>
    </dgm:pt>
    <dgm:pt modelId="{F607E256-C314-42D2-8CC0-8289343F7CFF}" type="pres">
      <dgm:prSet presAssocID="{B5ABC4FE-89A7-4D7A-8524-4E777ACFBC88}" presName="space" presStyleCnt="0"/>
      <dgm:spPr/>
    </dgm:pt>
    <dgm:pt modelId="{AEAC27D5-5341-4990-90B7-2C5253814738}" type="pres">
      <dgm:prSet presAssocID="{C5530FD1-EA45-47A6-8F9B-5F3D3AFF3C12}" presName="composite" presStyleCnt="0"/>
      <dgm:spPr/>
    </dgm:pt>
    <dgm:pt modelId="{6BA56EA3-53BB-473C-B0C6-44EB938E77DF}" type="pres">
      <dgm:prSet presAssocID="{C5530FD1-EA45-47A6-8F9B-5F3D3AFF3C12}" presName="parTx" presStyleLbl="alignNode1" presStyleIdx="2" presStyleCnt="4">
        <dgm:presLayoutVars>
          <dgm:chMax val="0"/>
          <dgm:chPref val="0"/>
          <dgm:bulletEnabled val="1"/>
        </dgm:presLayoutVars>
      </dgm:prSet>
      <dgm:spPr/>
    </dgm:pt>
    <dgm:pt modelId="{F764FF5B-50A4-481F-9FD1-75FF0BA2A19B}" type="pres">
      <dgm:prSet presAssocID="{C5530FD1-EA45-47A6-8F9B-5F3D3AFF3C12}" presName="desTx" presStyleLbl="alignAccFollowNode1" presStyleIdx="2" presStyleCnt="4">
        <dgm:presLayoutVars>
          <dgm:bulletEnabled val="1"/>
        </dgm:presLayoutVars>
      </dgm:prSet>
      <dgm:spPr/>
    </dgm:pt>
    <dgm:pt modelId="{9817464A-0F47-499F-8204-568F349C83A4}" type="pres">
      <dgm:prSet presAssocID="{73D3C6E4-E9AE-46EE-A35D-D4ABA4EE4352}" presName="space" presStyleCnt="0"/>
      <dgm:spPr/>
    </dgm:pt>
    <dgm:pt modelId="{C1A51A2C-BD2F-43D5-B057-07546F4657D9}" type="pres">
      <dgm:prSet presAssocID="{96AE7BCF-05F6-484B-AC82-F348CB8E78D5}" presName="composite" presStyleCnt="0"/>
      <dgm:spPr/>
    </dgm:pt>
    <dgm:pt modelId="{F597A987-36E4-4EDA-897D-3C9636C73493}" type="pres">
      <dgm:prSet presAssocID="{96AE7BCF-05F6-484B-AC82-F348CB8E78D5}" presName="parTx" presStyleLbl="alignNode1" presStyleIdx="3" presStyleCnt="4">
        <dgm:presLayoutVars>
          <dgm:chMax val="0"/>
          <dgm:chPref val="0"/>
          <dgm:bulletEnabled val="1"/>
        </dgm:presLayoutVars>
      </dgm:prSet>
      <dgm:spPr/>
    </dgm:pt>
    <dgm:pt modelId="{BD23543E-811F-4413-BFA9-55198FA5CD5F}" type="pres">
      <dgm:prSet presAssocID="{96AE7BCF-05F6-484B-AC82-F348CB8E78D5}" presName="desTx" presStyleLbl="alignAccFollowNode1" presStyleIdx="3" presStyleCnt="4">
        <dgm:presLayoutVars>
          <dgm:bulletEnabled val="1"/>
        </dgm:presLayoutVars>
      </dgm:prSet>
      <dgm:spPr/>
    </dgm:pt>
  </dgm:ptLst>
  <dgm:cxnLst>
    <dgm:cxn modelId="{25DC7E07-2DB7-42AE-BFD3-67E2FCDFA367}" srcId="{B31C9181-9EB0-4AE8-8943-9D065106C828}" destId="{604321B1-687F-45E1-90DF-49DCADCD5755}" srcOrd="2" destOrd="0" parTransId="{95608D73-CF56-40F4-8468-5043805388C5}" sibTransId="{BD79A818-2058-4E0D-82E1-1F3360DBABE9}"/>
    <dgm:cxn modelId="{71BDBC13-01BE-4941-899F-3D199781CD2E}" srcId="{7CA39783-32EA-4EDB-8E7E-D6942FE895C6}" destId="{644D9D10-68B5-4BFF-9D51-518AB63C3FBA}" srcOrd="3" destOrd="0" parTransId="{235423F0-0300-4CEE-8481-497B826940BC}" sibTransId="{E29A2CD1-520A-45D1-B011-93991BA49164}"/>
    <dgm:cxn modelId="{7A834B1D-904F-4AA5-B303-5A84BDE2237D}" type="presOf" srcId="{587C0532-5F1B-4986-A1A9-7CA2EE502AE7}" destId="{BD23543E-811F-4413-BFA9-55198FA5CD5F}" srcOrd="0" destOrd="2" presId="urn:microsoft.com/office/officeart/2005/8/layout/hList1"/>
    <dgm:cxn modelId="{02216121-E43A-41B8-BBA3-913713E35BA0}" type="presOf" srcId="{A0701676-5F1F-4855-93B9-A9AEAD719321}" destId="{6C62E9D2-3BD7-4729-A8A7-54580A93E70F}" srcOrd="0" destOrd="0" presId="urn:microsoft.com/office/officeart/2005/8/layout/hList1"/>
    <dgm:cxn modelId="{B65A1722-126B-4B1F-A768-75C80107C6BC}" srcId="{03B344A6-CABA-448E-A842-33495D6AF8F9}" destId="{5DD39EB8-8241-4DEB-BFEA-6D8DD4BFADF9}" srcOrd="2" destOrd="0" parTransId="{D19BD973-6CFF-45F7-A3AE-2DB8257729FD}" sibTransId="{5E029420-FFB2-42BF-AE77-7CF55EEFE78D}"/>
    <dgm:cxn modelId="{BE1D5124-C32F-4A65-9636-2648E328A5D8}" srcId="{7CA39783-32EA-4EDB-8E7E-D6942FE895C6}" destId="{DE48FA18-C167-4079-AED2-96BA42361BEC}" srcOrd="2" destOrd="0" parTransId="{8A91A584-D72A-46AB-814E-18D9B4B40B94}" sibTransId="{AB1D1A32-DE97-431A-B57A-0F3FCB4346DE}"/>
    <dgm:cxn modelId="{C6AC0D26-F24C-422C-8448-E57955E6D977}" type="presOf" srcId="{2C73DA40-CCD6-4B1F-9A27-6BE28AFE2B52}" destId="{BD23543E-811F-4413-BFA9-55198FA5CD5F}" srcOrd="0" destOrd="0" presId="urn:microsoft.com/office/officeart/2005/8/layout/hList1"/>
    <dgm:cxn modelId="{092C5A2C-1B50-4E3E-B295-3B71EE194DB9}" type="presOf" srcId="{7FB67BFB-5BC5-420C-B02B-D168AECF449E}" destId="{38DA7B29-5E9D-43C8-889F-63853E5442E6}" srcOrd="0" destOrd="2" presId="urn:microsoft.com/office/officeart/2005/8/layout/hList1"/>
    <dgm:cxn modelId="{FB660230-9BBB-4614-A1D0-BDD18C8E4CAE}" srcId="{489374C8-7435-4349-81A2-76839D2D6A1E}" destId="{7FB67BFB-5BC5-420C-B02B-D168AECF449E}" srcOrd="2" destOrd="0" parTransId="{A80FDB22-982E-4E37-8DF9-A2BD38963CB7}" sibTransId="{781EF593-57F3-4D68-8AC5-FAFA7335C36A}"/>
    <dgm:cxn modelId="{79416830-9168-4665-8957-FC7F73C356BD}" srcId="{B31C9181-9EB0-4AE8-8943-9D065106C828}" destId="{2CB8E020-ADD2-4AA6-8D8E-4801969AB902}" srcOrd="0" destOrd="0" parTransId="{1A3278EC-847B-4489-8A99-90F8003419FE}" sibTransId="{5AFCBE3A-666E-479B-8BB7-DBA74DF7888D}"/>
    <dgm:cxn modelId="{B200EE30-A9D1-431D-A1ED-4E7770C711F5}" srcId="{96AE7BCF-05F6-484B-AC82-F348CB8E78D5}" destId="{2C73DA40-CCD6-4B1F-9A27-6BE28AFE2B52}" srcOrd="0" destOrd="0" parTransId="{014920D5-D772-46A0-BDBC-6F431552AF6F}" sibTransId="{EBCC00F9-1F80-4181-830D-E851978E475D}"/>
    <dgm:cxn modelId="{20521939-F352-484C-A220-2C74DE9C3A68}" type="presOf" srcId="{45568BD8-B1E2-4489-AB1D-292882684CC5}" destId="{BD23543E-811F-4413-BFA9-55198FA5CD5F}" srcOrd="0" destOrd="1" presId="urn:microsoft.com/office/officeart/2005/8/layout/hList1"/>
    <dgm:cxn modelId="{F6B4EA3C-D9ED-42BC-9BB2-09A9339008E4}" type="presOf" srcId="{EC52DB29-8D5F-44A1-838E-7C76924FAD07}" destId="{38DA7B29-5E9D-43C8-889F-63853E5442E6}" srcOrd="0" destOrd="1" presId="urn:microsoft.com/office/officeart/2005/8/layout/hList1"/>
    <dgm:cxn modelId="{6319613E-A89E-4F3B-A96C-05FC60C77E58}" type="presOf" srcId="{5DD39EB8-8241-4DEB-BFEA-6D8DD4BFADF9}" destId="{9F64471B-40A7-4C5F-8C30-DDA341308655}" srcOrd="0" destOrd="3" presId="urn:microsoft.com/office/officeart/2005/8/layout/hList1"/>
    <dgm:cxn modelId="{93965E3F-B1C5-408B-B409-C542D8823E41}" type="presOf" srcId="{A82939C5-BBFE-4ED6-8330-6D83DEAFC87F}" destId="{9F64471B-40A7-4C5F-8C30-DDA341308655}" srcOrd="0" destOrd="2" presId="urn:microsoft.com/office/officeart/2005/8/layout/hList1"/>
    <dgm:cxn modelId="{FCAD845B-2E8F-4739-B0B2-3E385AAE261B}" srcId="{021CE857-9B98-494C-B45F-9A1569CB7856}" destId="{03B344A6-CABA-448E-A842-33495D6AF8F9}" srcOrd="0" destOrd="0" parTransId="{B7557DA5-F826-4BEC-A50A-E29606E46D1A}" sibTransId="{59714546-2261-4AB5-A668-58062F403487}"/>
    <dgm:cxn modelId="{34ADCD5D-B917-47CB-9290-5F32107B8E5A}" type="presOf" srcId="{9A5C2F8A-E092-40E2-BF8E-D38667A1CB8B}" destId="{BD23543E-811F-4413-BFA9-55198FA5CD5F}" srcOrd="0" destOrd="7" presId="urn:microsoft.com/office/officeart/2005/8/layout/hList1"/>
    <dgm:cxn modelId="{C3BF8F41-9AE4-4BBB-8CBF-E3C453209A55}" srcId="{489374C8-7435-4349-81A2-76839D2D6A1E}" destId="{C2153406-DDB5-4B26-B294-BD6781D4776E}" srcOrd="0" destOrd="0" parTransId="{A75663B3-223D-472F-8F40-E06134C8FC6E}" sibTransId="{65DD17C9-2425-4950-816D-0CB003E2F6E7}"/>
    <dgm:cxn modelId="{F7A9A241-ADE4-44D2-8424-88E061229E37}" type="presOf" srcId="{DE48FA18-C167-4079-AED2-96BA42361BEC}" destId="{F764FF5B-50A4-481F-9FD1-75FF0BA2A19B}" srcOrd="0" destOrd="3" presId="urn:microsoft.com/office/officeart/2005/8/layout/hList1"/>
    <dgm:cxn modelId="{9A6E6163-A037-4AD1-9EF5-659136937E98}" type="presOf" srcId="{1814F328-9407-4E96-9F85-259736917230}" destId="{38DA7B29-5E9D-43C8-889F-63853E5442E6}" srcOrd="0" destOrd="3" presId="urn:microsoft.com/office/officeart/2005/8/layout/hList1"/>
    <dgm:cxn modelId="{AA254C6F-CE6B-4C5B-A085-80887B8052A7}" srcId="{489374C8-7435-4349-81A2-76839D2D6A1E}" destId="{1814F328-9407-4E96-9F85-259736917230}" srcOrd="3" destOrd="0" parTransId="{85821DFD-5791-43E1-8F36-398F4B41C17C}" sibTransId="{BECCCEF5-533C-4818-83FE-10C6B4BAC729}"/>
    <dgm:cxn modelId="{CA3CFA4F-1EE7-4AF3-B144-D9C655084456}" srcId="{B31C9181-9EB0-4AE8-8943-9D065106C828}" destId="{13875FC5-C65F-4177-85E9-98BA81893C4F}" srcOrd="4" destOrd="0" parTransId="{AB2253C3-F06C-47E3-93DC-3B64A7FBDE26}" sibTransId="{AC4FE324-695A-4514-8224-CB0BA8BE48A7}"/>
    <dgm:cxn modelId="{843C0C74-F9DE-49AF-9B88-4272DA9F85FC}" type="presOf" srcId="{021CE857-9B98-494C-B45F-9A1569CB7856}" destId="{50099743-A5B2-442A-9212-1CE93C5378F7}" srcOrd="0" destOrd="0" presId="urn:microsoft.com/office/officeart/2005/8/layout/hList1"/>
    <dgm:cxn modelId="{96D9C47A-87FD-44AF-8429-B9F970CE44DD}" type="presOf" srcId="{96AE7BCF-05F6-484B-AC82-F348CB8E78D5}" destId="{F597A987-36E4-4EDA-897D-3C9636C73493}" srcOrd="0" destOrd="0" presId="urn:microsoft.com/office/officeart/2005/8/layout/hList1"/>
    <dgm:cxn modelId="{65CA9381-DD1D-4EB0-A0D4-03DE3AF1766B}" srcId="{2C73DA40-CCD6-4B1F-9A27-6BE28AFE2B52}" destId="{587C0532-5F1B-4986-A1A9-7CA2EE502AE7}" srcOrd="1" destOrd="0" parTransId="{5214765B-A2FF-44EF-92CD-24ACB16F8AEA}" sibTransId="{61CF8BF0-9C3B-4E84-9A74-D43C4073234F}"/>
    <dgm:cxn modelId="{3DAA5A86-C146-45F8-B304-AAF9650B767C}" srcId="{C5530FD1-EA45-47A6-8F9B-5F3D3AFF3C12}" destId="{7CA39783-32EA-4EDB-8E7E-D6942FE895C6}" srcOrd="0" destOrd="0" parTransId="{74D84E13-41A5-4203-BF58-E18F4D9F8C37}" sibTransId="{26CD5EDC-ABCB-46CF-B2BA-71B54FB56FBB}"/>
    <dgm:cxn modelId="{6337C587-7DCE-4125-A5E2-1C782DDCD9E4}" type="presOf" srcId="{13875FC5-C65F-4177-85E9-98BA81893C4F}" destId="{BD23543E-811F-4413-BFA9-55198FA5CD5F}" srcOrd="0" destOrd="8" presId="urn:microsoft.com/office/officeart/2005/8/layout/hList1"/>
    <dgm:cxn modelId="{0EBA938D-B661-4125-A1F8-84CD9A630CBE}" type="presOf" srcId="{644D9D10-68B5-4BFF-9D51-518AB63C3FBA}" destId="{F764FF5B-50A4-481F-9FD1-75FF0BA2A19B}" srcOrd="0" destOrd="4" presId="urn:microsoft.com/office/officeart/2005/8/layout/hList1"/>
    <dgm:cxn modelId="{C6CDB992-2D2E-4CE9-82A7-D40675DEE2B9}" type="presOf" srcId="{489374C8-7435-4349-81A2-76839D2D6A1E}" destId="{906410ED-1376-4E61-B185-A21B4FDCCA6B}" srcOrd="0" destOrd="0" presId="urn:microsoft.com/office/officeart/2005/8/layout/hList1"/>
    <dgm:cxn modelId="{42EA9693-F374-4BD5-AC48-6BA479D6EA7A}" srcId="{7CA39783-32EA-4EDB-8E7E-D6942FE895C6}" destId="{6D42F85B-755C-40BC-9DE0-D45B7BB857E1}" srcOrd="1" destOrd="0" parTransId="{B408ED03-741C-49B9-B54E-F2FC4D0ACF27}" sibTransId="{CFABB076-545C-4B95-B7C2-41295B12C6D5}"/>
    <dgm:cxn modelId="{D6948B99-9F45-486C-A3F0-93F2F5E29786}" type="presOf" srcId="{E744557C-8E3E-4585-91DE-7415982B5F02}" destId="{9F64471B-40A7-4C5F-8C30-DDA341308655}" srcOrd="0" destOrd="1" presId="urn:microsoft.com/office/officeart/2005/8/layout/hList1"/>
    <dgm:cxn modelId="{71FBC69A-DF65-4A4C-B247-D5E42A3DE3B8}" srcId="{A0701676-5F1F-4855-93B9-A9AEAD719321}" destId="{C5530FD1-EA45-47A6-8F9B-5F3D3AFF3C12}" srcOrd="2" destOrd="0" parTransId="{F785C227-8397-4AEB-A28D-201358BE22EB}" sibTransId="{73D3C6E4-E9AE-46EE-A35D-D4ABA4EE4352}"/>
    <dgm:cxn modelId="{0DA770A4-B41D-42A7-A434-3630EB12ABAA}" srcId="{B31C9181-9EB0-4AE8-8943-9D065106C828}" destId="{9A5C2F8A-E092-40E2-BF8E-D38667A1CB8B}" srcOrd="3" destOrd="0" parTransId="{C4251CD4-F9CF-436D-B3B0-44320358C908}" sibTransId="{565FD56F-540B-42BD-801D-FC96B2E414DF}"/>
    <dgm:cxn modelId="{D2DFA0AC-A492-4CE3-B61C-B751284E8EC8}" type="presOf" srcId="{03B344A6-CABA-448E-A842-33495D6AF8F9}" destId="{9F64471B-40A7-4C5F-8C30-DDA341308655}" srcOrd="0" destOrd="0" presId="urn:microsoft.com/office/officeart/2005/8/layout/hList1"/>
    <dgm:cxn modelId="{F587EDB1-D547-4856-A90A-5A8E0DA299F3}" srcId="{7CA39783-32EA-4EDB-8E7E-D6942FE895C6}" destId="{0715CCFD-CABA-4A95-BD2F-3CC14E27DC76}" srcOrd="0" destOrd="0" parTransId="{E64AFFCD-3D4B-4CC8-A886-60F6A789E0E0}" sibTransId="{3DC0D692-9415-4DDF-BDE7-200C8F5ECD39}"/>
    <dgm:cxn modelId="{C55F3FB2-3116-4173-95C7-EA087AE87C93}" type="presOf" srcId="{6D42F85B-755C-40BC-9DE0-D45B7BB857E1}" destId="{F764FF5B-50A4-481F-9FD1-75FF0BA2A19B}" srcOrd="0" destOrd="2" presId="urn:microsoft.com/office/officeart/2005/8/layout/hList1"/>
    <dgm:cxn modelId="{DE5CFABB-F5CB-4B8E-BD68-DAC82D479861}" type="presOf" srcId="{7CA39783-32EA-4EDB-8E7E-D6942FE895C6}" destId="{F764FF5B-50A4-481F-9FD1-75FF0BA2A19B}" srcOrd="0" destOrd="0" presId="urn:microsoft.com/office/officeart/2005/8/layout/hList1"/>
    <dgm:cxn modelId="{E3DF0CBD-DD34-4AEF-A1F9-82015066C609}" type="presOf" srcId="{2CB8E020-ADD2-4AA6-8D8E-4801969AB902}" destId="{BD23543E-811F-4413-BFA9-55198FA5CD5F}" srcOrd="0" destOrd="4" presId="urn:microsoft.com/office/officeart/2005/8/layout/hList1"/>
    <dgm:cxn modelId="{B5E5C1BE-1D0D-448C-BF25-597EE6A14BAD}" type="presOf" srcId="{C5530FD1-EA45-47A6-8F9B-5F3D3AFF3C12}" destId="{6BA56EA3-53BB-473C-B0C6-44EB938E77DF}" srcOrd="0" destOrd="0" presId="urn:microsoft.com/office/officeart/2005/8/layout/hList1"/>
    <dgm:cxn modelId="{8AE21AC0-2F01-43FE-B9E1-E422BED55D67}" type="presOf" srcId="{B31C9181-9EB0-4AE8-8943-9D065106C828}" destId="{BD23543E-811F-4413-BFA9-55198FA5CD5F}" srcOrd="0" destOrd="3" presId="urn:microsoft.com/office/officeart/2005/8/layout/hList1"/>
    <dgm:cxn modelId="{84A03BC0-796B-4A64-A51F-F9A15B53E920}" srcId="{03B344A6-CABA-448E-A842-33495D6AF8F9}" destId="{E744557C-8E3E-4585-91DE-7415982B5F02}" srcOrd="0" destOrd="0" parTransId="{0B8E966D-5AE5-4A38-B055-0DE798C974A7}" sibTransId="{F9C11BE4-1E46-4DBE-98C9-E7688E1534CB}"/>
    <dgm:cxn modelId="{7C553AC1-A488-4CDD-8FA6-9EC6386C81F0}" srcId="{A0701676-5F1F-4855-93B9-A9AEAD719321}" destId="{96AE7BCF-05F6-484B-AC82-F348CB8E78D5}" srcOrd="3" destOrd="0" parTransId="{72B897A7-8BA4-4648-936C-D377BFC2C0F5}" sibTransId="{8A672178-3B52-4925-81CB-F6289A10AEEC}"/>
    <dgm:cxn modelId="{2F63BAC5-36D0-437F-8599-43B75E861D33}" srcId="{489374C8-7435-4349-81A2-76839D2D6A1E}" destId="{EC52DB29-8D5F-44A1-838E-7C76924FAD07}" srcOrd="1" destOrd="0" parTransId="{22C30D6A-66AB-4CEA-98F7-2490E98555F1}" sibTransId="{905E77B4-6131-4920-B3FF-E0A5C9E7D8B7}"/>
    <dgm:cxn modelId="{61E2E2CE-AC00-4075-A0C3-851027D293D3}" type="presOf" srcId="{C2153406-DDB5-4B26-B294-BD6781D4776E}" destId="{38DA7B29-5E9D-43C8-889F-63853E5442E6}" srcOrd="0" destOrd="0" presId="urn:microsoft.com/office/officeart/2005/8/layout/hList1"/>
    <dgm:cxn modelId="{AD2F92D5-273F-494E-9104-9621B6A9A184}" type="presOf" srcId="{604321B1-687F-45E1-90DF-49DCADCD5755}" destId="{BD23543E-811F-4413-BFA9-55198FA5CD5F}" srcOrd="0" destOrd="6" presId="urn:microsoft.com/office/officeart/2005/8/layout/hList1"/>
    <dgm:cxn modelId="{83BE22D7-7F91-4452-A93D-C8E20F41A034}" srcId="{2C73DA40-CCD6-4B1F-9A27-6BE28AFE2B52}" destId="{45568BD8-B1E2-4489-AB1D-292882684CC5}" srcOrd="0" destOrd="0" parTransId="{62860C1B-8EBF-45F9-84B3-33AE526B4A8D}" sibTransId="{44716E8D-1265-4690-997D-C66BD76B97B7}"/>
    <dgm:cxn modelId="{95ACB6D7-4149-4622-A88A-AFA6FF0B22C4}" srcId="{A0701676-5F1F-4855-93B9-A9AEAD719321}" destId="{021CE857-9B98-494C-B45F-9A1569CB7856}" srcOrd="0" destOrd="0" parTransId="{186F3CE5-C9FC-460E-9BB4-7E1E97E1EA75}" sibTransId="{EEAF2E3B-92C3-42BE-83D7-BE1BE11FD56C}"/>
    <dgm:cxn modelId="{475841F0-6B38-49C1-AFD9-7DA25DB7D9BE}" srcId="{03B344A6-CABA-448E-A842-33495D6AF8F9}" destId="{A82939C5-BBFE-4ED6-8330-6D83DEAFC87F}" srcOrd="1" destOrd="0" parTransId="{59418E86-71A3-458B-8362-D3298DC4F4D9}" sibTransId="{CD60F509-B3D7-47EA-AF82-09C97EC941FB}"/>
    <dgm:cxn modelId="{6B0C06F4-013E-4059-99D8-D18D3619C225}" type="presOf" srcId="{6B214522-340D-480F-910F-189362591534}" destId="{BD23543E-811F-4413-BFA9-55198FA5CD5F}" srcOrd="0" destOrd="5" presId="urn:microsoft.com/office/officeart/2005/8/layout/hList1"/>
    <dgm:cxn modelId="{CE47F5F6-6761-44B0-A518-47F12208C3B2}" srcId="{96AE7BCF-05F6-484B-AC82-F348CB8E78D5}" destId="{B31C9181-9EB0-4AE8-8943-9D065106C828}" srcOrd="1" destOrd="0" parTransId="{D07997E5-673E-4AC1-94E6-7C2612AD413F}" sibTransId="{456B5D99-B111-4F9D-B229-71DE4C11510C}"/>
    <dgm:cxn modelId="{88605CF7-2C87-4CCA-828E-E05CC2C80EA0}" srcId="{A0701676-5F1F-4855-93B9-A9AEAD719321}" destId="{489374C8-7435-4349-81A2-76839D2D6A1E}" srcOrd="1" destOrd="0" parTransId="{CF180D3F-C116-4C1D-961E-ACF3C02812AF}" sibTransId="{B5ABC4FE-89A7-4D7A-8524-4E777ACFBC88}"/>
    <dgm:cxn modelId="{B885A4F9-EBD4-455D-86CF-FB7C48FB937E}" type="presOf" srcId="{0715CCFD-CABA-4A95-BD2F-3CC14E27DC76}" destId="{F764FF5B-50A4-481F-9FD1-75FF0BA2A19B}" srcOrd="0" destOrd="1" presId="urn:microsoft.com/office/officeart/2005/8/layout/hList1"/>
    <dgm:cxn modelId="{00186BFC-9A75-4298-AA1D-AB655B9EDBE1}" srcId="{B31C9181-9EB0-4AE8-8943-9D065106C828}" destId="{6B214522-340D-480F-910F-189362591534}" srcOrd="1" destOrd="0" parTransId="{9B602F2A-646F-4BA5-AAEC-FBB187ABF670}" sibTransId="{32F104DC-45FE-498B-9171-4C00FF32B078}"/>
    <dgm:cxn modelId="{E2B0CA77-80B1-4305-B16E-7025747FA221}" type="presParOf" srcId="{6C62E9D2-3BD7-4729-A8A7-54580A93E70F}" destId="{472C30AD-E277-4291-AF81-DBC48E26D0D0}" srcOrd="0" destOrd="0" presId="urn:microsoft.com/office/officeart/2005/8/layout/hList1"/>
    <dgm:cxn modelId="{8D85030A-D250-45ED-BB2F-9E68BDAA1AB9}" type="presParOf" srcId="{472C30AD-E277-4291-AF81-DBC48E26D0D0}" destId="{50099743-A5B2-442A-9212-1CE93C5378F7}" srcOrd="0" destOrd="0" presId="urn:microsoft.com/office/officeart/2005/8/layout/hList1"/>
    <dgm:cxn modelId="{1D0C44BD-F792-4933-8025-A02467CFB0E2}" type="presParOf" srcId="{472C30AD-E277-4291-AF81-DBC48E26D0D0}" destId="{9F64471B-40A7-4C5F-8C30-DDA341308655}" srcOrd="1" destOrd="0" presId="urn:microsoft.com/office/officeart/2005/8/layout/hList1"/>
    <dgm:cxn modelId="{EB4C968B-37B9-4449-A869-4179372FC310}" type="presParOf" srcId="{6C62E9D2-3BD7-4729-A8A7-54580A93E70F}" destId="{6496696D-7C9B-419E-99A7-542C669B1236}" srcOrd="1" destOrd="0" presId="urn:microsoft.com/office/officeart/2005/8/layout/hList1"/>
    <dgm:cxn modelId="{5D3BAD1E-ADAF-448C-8165-925EFC625F1E}" type="presParOf" srcId="{6C62E9D2-3BD7-4729-A8A7-54580A93E70F}" destId="{AABEDC60-1896-4ADA-A2B2-A4763733A519}" srcOrd="2" destOrd="0" presId="urn:microsoft.com/office/officeart/2005/8/layout/hList1"/>
    <dgm:cxn modelId="{38F3CE2D-C327-46AA-9D7D-C8D6F524C9A8}" type="presParOf" srcId="{AABEDC60-1896-4ADA-A2B2-A4763733A519}" destId="{906410ED-1376-4E61-B185-A21B4FDCCA6B}" srcOrd="0" destOrd="0" presId="urn:microsoft.com/office/officeart/2005/8/layout/hList1"/>
    <dgm:cxn modelId="{F51571E3-9B08-4D62-A959-C9372815E6E0}" type="presParOf" srcId="{AABEDC60-1896-4ADA-A2B2-A4763733A519}" destId="{38DA7B29-5E9D-43C8-889F-63853E5442E6}" srcOrd="1" destOrd="0" presId="urn:microsoft.com/office/officeart/2005/8/layout/hList1"/>
    <dgm:cxn modelId="{9C2273B9-1183-4BB3-B81F-D41ED5EF42F7}" type="presParOf" srcId="{6C62E9D2-3BD7-4729-A8A7-54580A93E70F}" destId="{F607E256-C314-42D2-8CC0-8289343F7CFF}" srcOrd="3" destOrd="0" presId="urn:microsoft.com/office/officeart/2005/8/layout/hList1"/>
    <dgm:cxn modelId="{54CF1878-12A1-451A-9689-A5B84A78A6C9}" type="presParOf" srcId="{6C62E9D2-3BD7-4729-A8A7-54580A93E70F}" destId="{AEAC27D5-5341-4990-90B7-2C5253814738}" srcOrd="4" destOrd="0" presId="urn:microsoft.com/office/officeart/2005/8/layout/hList1"/>
    <dgm:cxn modelId="{624CFAE5-DF5C-4A1E-9502-057ADEF2694C}" type="presParOf" srcId="{AEAC27D5-5341-4990-90B7-2C5253814738}" destId="{6BA56EA3-53BB-473C-B0C6-44EB938E77DF}" srcOrd="0" destOrd="0" presId="urn:microsoft.com/office/officeart/2005/8/layout/hList1"/>
    <dgm:cxn modelId="{C848E25F-D572-462D-8959-CC5275441171}" type="presParOf" srcId="{AEAC27D5-5341-4990-90B7-2C5253814738}" destId="{F764FF5B-50A4-481F-9FD1-75FF0BA2A19B}" srcOrd="1" destOrd="0" presId="urn:microsoft.com/office/officeart/2005/8/layout/hList1"/>
    <dgm:cxn modelId="{F7A18E01-0FE6-4C89-8446-542FFE1E3FED}" type="presParOf" srcId="{6C62E9D2-3BD7-4729-A8A7-54580A93E70F}" destId="{9817464A-0F47-499F-8204-568F349C83A4}" srcOrd="5" destOrd="0" presId="urn:microsoft.com/office/officeart/2005/8/layout/hList1"/>
    <dgm:cxn modelId="{BAE5726E-5C95-4CAC-9CBD-F414442F8CD8}" type="presParOf" srcId="{6C62E9D2-3BD7-4729-A8A7-54580A93E70F}" destId="{C1A51A2C-BD2F-43D5-B057-07546F4657D9}" srcOrd="6" destOrd="0" presId="urn:microsoft.com/office/officeart/2005/8/layout/hList1"/>
    <dgm:cxn modelId="{59CF14AE-968A-4280-AC5C-7034D0438356}" type="presParOf" srcId="{C1A51A2C-BD2F-43D5-B057-07546F4657D9}" destId="{F597A987-36E4-4EDA-897D-3C9636C73493}" srcOrd="0" destOrd="0" presId="urn:microsoft.com/office/officeart/2005/8/layout/hList1"/>
    <dgm:cxn modelId="{705DA687-431F-4561-86BC-711263E38B0E}" type="presParOf" srcId="{C1A51A2C-BD2F-43D5-B057-07546F4657D9}" destId="{BD23543E-811F-4413-BFA9-55198FA5CD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916C3-CA54-440D-AF39-F54325F527DA}">
      <dsp:nvSpPr>
        <dsp:cNvPr id="0" name=""/>
        <dsp:cNvSpPr/>
      </dsp:nvSpPr>
      <dsp:spPr>
        <a:xfrm>
          <a:off x="0" y="1427689"/>
          <a:ext cx="4272147" cy="25632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Oregon Economic Development  Association</a:t>
          </a:r>
        </a:p>
      </dsp:txBody>
      <dsp:txXfrm>
        <a:off x="0" y="1427689"/>
        <a:ext cx="4272147" cy="25632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18CBE-0067-4807-9789-92D17A217FF1}">
      <dsp:nvSpPr>
        <dsp:cNvPr id="0" name=""/>
        <dsp:cNvSpPr/>
      </dsp:nvSpPr>
      <dsp:spPr>
        <a:xfrm>
          <a:off x="971550"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California $1 B Loan Business Loan Programs</a:t>
          </a:r>
        </a:p>
      </dsp:txBody>
      <dsp:txXfrm>
        <a:off x="971550" y="1785"/>
        <a:ext cx="2631281" cy="1578768"/>
      </dsp:txXfrm>
    </dsp:sp>
    <dsp:sp modelId="{82A5C180-235D-4C5E-8962-5D7014244BF6}">
      <dsp:nvSpPr>
        <dsp:cNvPr id="0" name=""/>
        <dsp:cNvSpPr/>
      </dsp:nvSpPr>
      <dsp:spPr>
        <a:xfrm>
          <a:off x="3865959"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Arizona $50M Coronavirus Relief Fund</a:t>
          </a:r>
        </a:p>
      </dsp:txBody>
      <dsp:txXfrm>
        <a:off x="3865959" y="1785"/>
        <a:ext cx="2631281" cy="1578768"/>
      </dsp:txXfrm>
    </dsp:sp>
    <dsp:sp modelId="{F5AEDC71-C2A9-4A95-B3AD-0D8280D292F5}">
      <dsp:nvSpPr>
        <dsp:cNvPr id="0" name=""/>
        <dsp:cNvSpPr/>
      </dsp:nvSpPr>
      <dsp:spPr>
        <a:xfrm>
          <a:off x="6760368"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JobsOhio $200M Loan Fund, Port Financing, Loan Guarantees </a:t>
          </a:r>
        </a:p>
      </dsp:txBody>
      <dsp:txXfrm>
        <a:off x="6760368" y="1785"/>
        <a:ext cx="2631281" cy="1578768"/>
      </dsp:txXfrm>
    </dsp:sp>
    <dsp:sp modelId="{79324B1C-33F7-4468-8CA2-C87E98D1E409}">
      <dsp:nvSpPr>
        <dsp:cNvPr id="0" name=""/>
        <dsp:cNvSpPr/>
      </dsp:nvSpPr>
      <dsp:spPr>
        <a:xfrm>
          <a:off x="971550"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Arkansas $12M CDBG Program</a:t>
          </a:r>
        </a:p>
      </dsp:txBody>
      <dsp:txXfrm>
        <a:off x="971550" y="1843682"/>
        <a:ext cx="2631281" cy="1578768"/>
      </dsp:txXfrm>
    </dsp:sp>
    <dsp:sp modelId="{7ECE2CD3-AAED-476F-B88E-4C04B1167275}">
      <dsp:nvSpPr>
        <dsp:cNvPr id="0" name=""/>
        <dsp:cNvSpPr/>
      </dsp:nvSpPr>
      <dsp:spPr>
        <a:xfrm>
          <a:off x="3865959"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Oregon</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Small Business Loan Modifications and Forgiveness</a:t>
          </a:r>
          <a:r>
            <a:rPr lang="en-US" sz="1400" b="1" kern="1200" dirty="0"/>
            <a:t> </a:t>
          </a:r>
          <a:r>
            <a:rPr lang="en-US" sz="1400" kern="1200" dirty="0"/>
            <a:t>defers payments and interest</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"Small Business Stabilization Fund"  $700,000 as leverage for funding from others</a:t>
          </a:r>
        </a:p>
      </dsp:txBody>
      <dsp:txXfrm>
        <a:off x="3865959" y="1843682"/>
        <a:ext cx="2631281" cy="1578768"/>
      </dsp:txXfrm>
    </dsp:sp>
    <dsp:sp modelId="{13B1DF4E-BD34-493D-9FE9-B3ACF3AAC403}">
      <dsp:nvSpPr>
        <dsp:cNvPr id="0" name=""/>
        <dsp:cNvSpPr/>
      </dsp:nvSpPr>
      <dsp:spPr>
        <a:xfrm>
          <a:off x="6760368"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Florida $50 Emergency Bridge Loan Program</a:t>
          </a:r>
        </a:p>
      </dsp:txBody>
      <dsp:txXfrm>
        <a:off x="6760368" y="1843682"/>
        <a:ext cx="2631281" cy="15787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81229"/>
          <a:ext cx="4747617" cy="6316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Economic Injury Disaster Loan Program (EIDL)</a:t>
          </a:r>
          <a:endParaRPr lang="en-US" sz="1900" kern="1200" dirty="0"/>
        </a:p>
      </dsp:txBody>
      <dsp:txXfrm>
        <a:off x="49" y="81229"/>
        <a:ext cx="4747617" cy="631690"/>
      </dsp:txXfrm>
    </dsp:sp>
    <dsp:sp modelId="{80B7530C-BFAB-4199-9C28-F5E78240E4D5}">
      <dsp:nvSpPr>
        <dsp:cNvPr id="0" name=""/>
        <dsp:cNvSpPr/>
      </dsp:nvSpPr>
      <dsp:spPr>
        <a:xfrm>
          <a:off x="49" y="712920"/>
          <a:ext cx="4747617" cy="36508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Covid19relief.sba.gov</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Up to $2M loan or working capital</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$10,000 grant within 3 days of applying</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Pay for operational costs like payroll, rent, utilities, debt payments</a:t>
          </a:r>
        </a:p>
        <a:p>
          <a:pPr marL="171450" lvl="1" indent="-171450" algn="l" defTabSz="844550">
            <a:lnSpc>
              <a:spcPct val="90000"/>
            </a:lnSpc>
            <a:spcBef>
              <a:spcPct val="0"/>
            </a:spcBef>
            <a:spcAft>
              <a:spcPct val="15000"/>
            </a:spcAft>
            <a:buChar char="•"/>
          </a:pPr>
          <a:r>
            <a:rPr lang="en-US" sz="1900" kern="1200" dirty="0"/>
            <a:t>In business since 1/31/2020</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500 or fewer employees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Eligible applicants - Sole proprietorships with  or without employees, Independent contractors, Cooperatives and employee owned businesses, Tribal small businesses</a:t>
          </a:r>
        </a:p>
        <a:p>
          <a:pPr marL="171450" lvl="1" indent="-171450" algn="l" defTabSz="844550">
            <a:lnSpc>
              <a:spcPct val="90000"/>
            </a:lnSpc>
            <a:spcBef>
              <a:spcPct val="0"/>
            </a:spcBef>
            <a:spcAft>
              <a:spcPct val="15000"/>
            </a:spcAft>
            <a:buFont typeface="Symbol" panose="05050102010706020507" pitchFamily="18" charset="2"/>
            <a:buChar char=""/>
          </a:pPr>
          <a:endParaRPr lang="en-US" sz="1900" kern="1200" dirty="0"/>
        </a:p>
        <a:p>
          <a:pPr marL="342900" lvl="2" indent="-171450" algn="l" defTabSz="844550">
            <a:lnSpc>
              <a:spcPct val="90000"/>
            </a:lnSpc>
            <a:spcBef>
              <a:spcPct val="0"/>
            </a:spcBef>
            <a:spcAft>
              <a:spcPct val="15000"/>
            </a:spcAft>
            <a:buFont typeface="Courier New" panose="02070309020205020404" pitchFamily="49" charset="0"/>
            <a:buChar char="o"/>
          </a:pPr>
          <a:endParaRPr lang="en-US" sz="1900" kern="1200" dirty="0"/>
        </a:p>
      </dsp:txBody>
      <dsp:txXfrm>
        <a:off x="49" y="712920"/>
        <a:ext cx="4747617" cy="3650849"/>
      </dsp:txXfrm>
    </dsp:sp>
    <dsp:sp modelId="{63B4B1B0-0B99-44DF-82BA-C9F2A7B67704}">
      <dsp:nvSpPr>
        <dsp:cNvPr id="0" name=""/>
        <dsp:cNvSpPr/>
      </dsp:nvSpPr>
      <dsp:spPr>
        <a:xfrm>
          <a:off x="5412333" y="81229"/>
          <a:ext cx="4747617" cy="63169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Paycheck Protection Program (PPP)</a:t>
          </a:r>
          <a:endParaRPr lang="en-US" sz="1900" kern="1200" dirty="0"/>
        </a:p>
      </dsp:txBody>
      <dsp:txXfrm>
        <a:off x="5412333" y="81229"/>
        <a:ext cx="4747617" cy="631690"/>
      </dsp:txXfrm>
    </dsp:sp>
    <dsp:sp modelId="{E3DF4B52-E1B1-4B74-B2DB-E91BE96D716F}">
      <dsp:nvSpPr>
        <dsp:cNvPr id="0" name=""/>
        <dsp:cNvSpPr/>
      </dsp:nvSpPr>
      <dsp:spPr>
        <a:xfrm>
          <a:off x="5412333" y="712920"/>
          <a:ext cx="4747617" cy="365084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Apply through local SBA lender (e.g. bank)</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Loans of 2.5x Average Monthly Payroll – Max $10 M</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1.0% interest</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Loan payments deferred for 6 months</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100% loan guarantee</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Funds spent on payroll, interest, rent, &amp; utilities are </a:t>
          </a:r>
          <a:r>
            <a:rPr lang="en-US" sz="1900" b="1" u="sng" kern="1200"/>
            <a:t>forgiven</a:t>
          </a:r>
          <a:endParaRPr lang="en-US" sz="1900" kern="1200" dirty="0"/>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Interim Final Rule sent late April 2, 2020</a:t>
          </a:r>
        </a:p>
      </dsp:txBody>
      <dsp:txXfrm>
        <a:off x="5412333" y="712920"/>
        <a:ext cx="4747617" cy="36508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CD3FC-8ADE-4D19-BA65-4EF28AFCB3C7}">
      <dsp:nvSpPr>
        <dsp:cNvPr id="0" name=""/>
        <dsp:cNvSpPr/>
      </dsp:nvSpPr>
      <dsp:spPr>
        <a:xfrm>
          <a:off x="0" y="31244"/>
          <a:ext cx="9753600" cy="9458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Primary Market Corporate Credit Facility (PMCCF)</a:t>
          </a:r>
          <a:r>
            <a:rPr lang="en-US" sz="2600" kern="1200" dirty="0"/>
            <a:t> </a:t>
          </a:r>
          <a:r>
            <a:rPr lang="en-US" sz="2600" b="1" kern="1200" dirty="0"/>
            <a:t>Direct Lending Funding</a:t>
          </a:r>
          <a:endParaRPr lang="en-US" sz="2600" kern="1200" dirty="0"/>
        </a:p>
      </dsp:txBody>
      <dsp:txXfrm>
        <a:off x="0" y="31244"/>
        <a:ext cx="9753600" cy="945840"/>
      </dsp:txXfrm>
    </dsp:sp>
    <dsp:sp modelId="{3553C1B0-31EB-4DBB-AF08-628B0772AD85}">
      <dsp:nvSpPr>
        <dsp:cNvPr id="0" name=""/>
        <dsp:cNvSpPr/>
      </dsp:nvSpPr>
      <dsp:spPr>
        <a:xfrm>
          <a:off x="0" y="977085"/>
          <a:ext cx="9753600" cy="36398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Allows the Fed to lend directly to corporations by buying new bond issuances and providing loans</a:t>
          </a:r>
        </a:p>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$500B </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PMCCF Direct Lending</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$25B for passenger air carriers</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$4B for cargo air carriers</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$17B for businesses important to maintaining national security.</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$304B to other businesses</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$150B to local and state governments through block grants</a:t>
          </a:r>
        </a:p>
      </dsp:txBody>
      <dsp:txXfrm>
        <a:off x="0" y="977085"/>
        <a:ext cx="9753600" cy="36398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AD3D-92ED-4EAB-944E-A55C0663DFB8}">
      <dsp:nvSpPr>
        <dsp:cNvPr id="0" name=""/>
        <dsp:cNvSpPr/>
      </dsp:nvSpPr>
      <dsp:spPr>
        <a:xfrm>
          <a:off x="0" y="502097"/>
          <a:ext cx="10160000" cy="360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58216" rIns="788529" bIns="156464"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a:t>Nonprofit organizations and businesses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Between 500 and 10,000 employees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Loan must retain at least 90% of the recipient’s workforce through September 30, 2020</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Will not outsource or offshore jobs for the term of the loan plus 2 years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Cannot increase the compensation of any officer or employee whose total compensation exceeds $425,000,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Prohibited from having officers or employees making over $3M last year plus fifty percent of the amount their compensation last year exceeded $3M</a:t>
          </a:r>
        </a:p>
      </dsp:txBody>
      <dsp:txXfrm>
        <a:off x="0" y="502097"/>
        <a:ext cx="10160000" cy="3603600"/>
      </dsp:txXfrm>
    </dsp:sp>
    <dsp:sp modelId="{412FD617-F48A-485F-877C-B9386F0B0344}">
      <dsp:nvSpPr>
        <dsp:cNvPr id="0" name=""/>
        <dsp:cNvSpPr/>
      </dsp:nvSpPr>
      <dsp:spPr>
        <a:xfrm>
          <a:off x="508000" y="177377"/>
          <a:ext cx="711200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US" sz="2200" b="1" kern="1200"/>
            <a:t>PMCCF Direct Lending Targets</a:t>
          </a:r>
          <a:endParaRPr lang="en-US" sz="2200" kern="1200"/>
        </a:p>
      </dsp:txBody>
      <dsp:txXfrm>
        <a:off x="539703" y="209080"/>
        <a:ext cx="7048594" cy="5860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4EC17-361C-4EA8-AAF9-D3553FD060E2}">
      <dsp:nvSpPr>
        <dsp:cNvPr id="0" name=""/>
        <dsp:cNvSpPr/>
      </dsp:nvSpPr>
      <dsp:spPr>
        <a:xfrm>
          <a:off x="0" y="47875"/>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Economic Adjustment Assistance (EAA) Program</a:t>
          </a:r>
          <a:endParaRPr lang="en-US" sz="3200" kern="1200" dirty="0"/>
        </a:p>
      </dsp:txBody>
      <dsp:txXfrm>
        <a:off x="0" y="47875"/>
        <a:ext cx="10160000" cy="921600"/>
      </dsp:txXfrm>
    </dsp:sp>
    <dsp:sp modelId="{8033548C-EA9E-44C1-B125-6676E64B088C}">
      <dsp:nvSpPr>
        <dsp:cNvPr id="0" name=""/>
        <dsp:cNvSpPr/>
      </dsp:nvSpPr>
      <dsp:spPr>
        <a:xfrm>
          <a:off x="0" y="964876"/>
          <a:ext cx="10160000" cy="2986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$1.5B in supplemental funding for the Economic Adjustment Assistance program </a:t>
          </a:r>
        </a:p>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Funds technical, planning, and public works and infrastructure assistance</a:t>
          </a:r>
        </a:p>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Regions experiencing adverse economic changes that occur suddenly or over time</a:t>
          </a:r>
        </a:p>
      </dsp:txBody>
      <dsp:txXfrm>
        <a:off x="0" y="964876"/>
        <a:ext cx="10160000" cy="29865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ACFF-4316-42D1-8E5B-9988D2F6A299}">
      <dsp:nvSpPr>
        <dsp:cNvPr id="0" name=""/>
        <dsp:cNvSpPr/>
      </dsp:nvSpPr>
      <dsp:spPr>
        <a:xfrm>
          <a:off x="0" y="65947"/>
          <a:ext cx="10160000" cy="892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a:t>EAA Strategy Grants</a:t>
          </a:r>
          <a:endParaRPr lang="en-US" sz="3100" kern="1200"/>
        </a:p>
      </dsp:txBody>
      <dsp:txXfrm>
        <a:off x="0" y="65947"/>
        <a:ext cx="10160000" cy="892800"/>
      </dsp:txXfrm>
    </dsp:sp>
    <dsp:sp modelId="{3EA2D454-D50D-42F2-92A4-9F8728ED724C}">
      <dsp:nvSpPr>
        <dsp:cNvPr id="0" name=""/>
        <dsp:cNvSpPr/>
      </dsp:nvSpPr>
      <dsp:spPr>
        <a:xfrm>
          <a:off x="0" y="958747"/>
          <a:ext cx="10160000" cy="33187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 typeface="Symbol" panose="05050102010706020507" pitchFamily="18" charset="2"/>
            <a:buChar char=""/>
          </a:pPr>
          <a:r>
            <a:rPr lang="en-US" sz="3100" kern="1200"/>
            <a:t>Development, updating or refinement of a Comprehensive Economic Development Strategy (CEDS)</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a:t>CEDS is a prerequisite for qualifying for EDA funds for projects</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a:t>COVID 19 may require a CEDS update</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COVID 19 may permit a CEDS creation to craft a disaster recovery strategy</a:t>
          </a:r>
        </a:p>
      </dsp:txBody>
      <dsp:txXfrm>
        <a:off x="0" y="958747"/>
        <a:ext cx="10160000" cy="33187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51520"/>
          <a:ext cx="4747617"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EAA Implementation Grants</a:t>
          </a:r>
          <a:endParaRPr lang="en-US" sz="2800" kern="1200" dirty="0"/>
        </a:p>
      </dsp:txBody>
      <dsp:txXfrm>
        <a:off x="49" y="51520"/>
        <a:ext cx="4747617" cy="806400"/>
      </dsp:txXfrm>
    </dsp:sp>
    <dsp:sp modelId="{80B7530C-BFAB-4199-9C28-F5E78240E4D5}">
      <dsp:nvSpPr>
        <dsp:cNvPr id="0" name=""/>
        <dsp:cNvSpPr/>
      </dsp:nvSpPr>
      <dsp:spPr>
        <a:xfrm>
          <a:off x="49" y="857920"/>
          <a:ext cx="4747617" cy="3535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a:t>Execution of CEDS strategy</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Infrastructure improvements</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Site acquisition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Site preparation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Construction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Rehabilitation </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Equipping of facilities</a:t>
          </a:r>
        </a:p>
      </dsp:txBody>
      <dsp:txXfrm>
        <a:off x="49" y="857920"/>
        <a:ext cx="4747617" cy="3535560"/>
      </dsp:txXfrm>
    </dsp:sp>
    <dsp:sp modelId="{63B4B1B0-0B99-44DF-82BA-C9F2A7B67704}">
      <dsp:nvSpPr>
        <dsp:cNvPr id="0" name=""/>
        <dsp:cNvSpPr/>
      </dsp:nvSpPr>
      <dsp:spPr>
        <a:xfrm>
          <a:off x="5412333" y="51520"/>
          <a:ext cx="4747617"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EAA Implementation Grants</a:t>
          </a:r>
          <a:endParaRPr lang="en-US" sz="2800" kern="1200" dirty="0"/>
        </a:p>
      </dsp:txBody>
      <dsp:txXfrm>
        <a:off x="5412333" y="51520"/>
        <a:ext cx="4747617" cy="806400"/>
      </dsp:txXfrm>
    </dsp:sp>
    <dsp:sp modelId="{E3DF4B52-E1B1-4B74-B2DB-E91BE96D716F}">
      <dsp:nvSpPr>
        <dsp:cNvPr id="0" name=""/>
        <dsp:cNvSpPr/>
      </dsp:nvSpPr>
      <dsp:spPr>
        <a:xfrm>
          <a:off x="5412333" y="857920"/>
          <a:ext cx="4747617" cy="3535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Market and environmental studies</a:t>
          </a:r>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Planning or construction grants</a:t>
          </a:r>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Seed or replenish revolving loan funds </a:t>
          </a:r>
        </a:p>
      </dsp:txBody>
      <dsp:txXfrm>
        <a:off x="5412333" y="857920"/>
        <a:ext cx="4747617" cy="35355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64434"/>
          <a:ext cx="4747617"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Greater Portland, Inc. CEDS</a:t>
          </a:r>
        </a:p>
      </dsp:txBody>
      <dsp:txXfrm>
        <a:off x="49" y="64434"/>
        <a:ext cx="4747617" cy="489600"/>
      </dsp:txXfrm>
    </dsp:sp>
    <dsp:sp modelId="{80B7530C-BFAB-4199-9C28-F5E78240E4D5}">
      <dsp:nvSpPr>
        <dsp:cNvPr id="0" name=""/>
        <dsp:cNvSpPr/>
      </dsp:nvSpPr>
      <dsp:spPr>
        <a:xfrm>
          <a:off x="49" y="554034"/>
          <a:ext cx="4747617" cy="38265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Greater Portland Economic Development District (GPEDD) serving Clackamas, Multnomah, and Washing counties (Oregon) and Clark County (Washington)</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GPEDD primarily funded through EDA grant monies </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CEDS in place to promote efforts to maintain a robust economy in bi-state region</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Areas of Strength – workforce, quality of life, FDI, innovation</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Areas of Improvement – site development, infrastructure development, incentives/policy</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CEDS revisited every 5 years to maintain eligibility for EDA Public Works and EAA project funding opportunities</a:t>
          </a:r>
        </a:p>
        <a:p>
          <a:pPr marL="171450" lvl="1" indent="-171450" algn="l" defTabSz="755650">
            <a:lnSpc>
              <a:spcPct val="90000"/>
            </a:lnSpc>
            <a:spcBef>
              <a:spcPct val="0"/>
            </a:spcBef>
            <a:spcAft>
              <a:spcPct val="15000"/>
            </a:spcAft>
            <a:buFont typeface="Symbol" panose="05050102010706020507" pitchFamily="18" charset="2"/>
            <a:buNone/>
          </a:pPr>
          <a:endParaRPr lang="en-US" sz="1700" kern="1200" dirty="0"/>
        </a:p>
      </dsp:txBody>
      <dsp:txXfrm>
        <a:off x="49" y="554034"/>
        <a:ext cx="4747617" cy="3826530"/>
      </dsp:txXfrm>
    </dsp:sp>
    <dsp:sp modelId="{63B4B1B0-0B99-44DF-82BA-C9F2A7B67704}">
      <dsp:nvSpPr>
        <dsp:cNvPr id="0" name=""/>
        <dsp:cNvSpPr/>
      </dsp:nvSpPr>
      <dsp:spPr>
        <a:xfrm>
          <a:off x="5412333" y="64434"/>
          <a:ext cx="4747617"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Port of Newport Public Works</a:t>
          </a:r>
          <a:endParaRPr lang="en-US" sz="1700" kern="1200" dirty="0"/>
        </a:p>
      </dsp:txBody>
      <dsp:txXfrm>
        <a:off x="5412333" y="64434"/>
        <a:ext cx="4747617" cy="489600"/>
      </dsp:txXfrm>
    </dsp:sp>
    <dsp:sp modelId="{E3DF4B52-E1B1-4B74-B2DB-E91BE96D716F}">
      <dsp:nvSpPr>
        <dsp:cNvPr id="0" name=""/>
        <dsp:cNvSpPr/>
      </dsp:nvSpPr>
      <dsp:spPr>
        <a:xfrm>
          <a:off x="5412333" y="554034"/>
          <a:ext cx="4747617" cy="38265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a:t>$1.195M grant funding matched by $1.195M in local funds</a:t>
          </a:r>
          <a:endParaRPr lang="en-US" sz="1700" kern="1200" dirty="0"/>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Construction of new fixed pier, gangway and gangway float </a:t>
          </a:r>
          <a:endParaRPr lang="en-US" sz="1700" kern="1200" dirty="0"/>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Port of Newport is home to largest commercial fishing fleet &amp; only floating dock access with 80 vessel moorings and floating fuel facility</a:t>
          </a:r>
          <a:endParaRPr lang="en-US" sz="1700" kern="1200" dirty="0"/>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CapEx to maintain services of existing fleet, expand local business operations and creates employment opportunities</a:t>
          </a:r>
          <a:endParaRPr lang="en-US" sz="1700" kern="1200" dirty="0"/>
        </a:p>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Est. $3.95M in future private investment, creation of 17 jobs and retention of 55 jobs</a:t>
          </a:r>
        </a:p>
      </dsp:txBody>
      <dsp:txXfrm>
        <a:off x="5412333" y="554034"/>
        <a:ext cx="4747617" cy="38265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285EF-A0D2-4968-BC1A-C81CD1D70508}">
      <dsp:nvSpPr>
        <dsp:cNvPr id="0" name=""/>
        <dsp:cNvSpPr/>
      </dsp:nvSpPr>
      <dsp:spPr>
        <a:xfrm>
          <a:off x="49" y="55644"/>
          <a:ext cx="4747617"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EAA Case Study</a:t>
          </a:r>
          <a:endParaRPr lang="en-US" sz="2100" kern="1200" dirty="0"/>
        </a:p>
      </dsp:txBody>
      <dsp:txXfrm>
        <a:off x="49" y="55644"/>
        <a:ext cx="4747617" cy="604800"/>
      </dsp:txXfrm>
    </dsp:sp>
    <dsp:sp modelId="{A2073B0C-B36C-4F4A-93A6-F484F9FAC06C}">
      <dsp:nvSpPr>
        <dsp:cNvPr id="0" name=""/>
        <dsp:cNvSpPr/>
      </dsp:nvSpPr>
      <dsp:spPr>
        <a:xfrm>
          <a:off x="49" y="660444"/>
          <a:ext cx="4747617" cy="37289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Midwest Industrial Park Development</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$2.7M EAA grant as part of $3.4M project; $1.7M funded by community</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Construction of new roads, storm sewer, water, sewer, lighting conduit</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Enhances transportation logistics </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$900M private </a:t>
          </a:r>
          <a:r>
            <a:rPr lang="en-US" sz="2100" kern="1200" dirty="0" err="1"/>
            <a:t>CapEx</a:t>
          </a:r>
          <a:r>
            <a:rPr lang="en-US" sz="2100" kern="1200" dirty="0"/>
            <a:t>, 22 new jobs supported EAA request</a:t>
          </a:r>
        </a:p>
      </dsp:txBody>
      <dsp:txXfrm>
        <a:off x="49" y="660444"/>
        <a:ext cx="4747617" cy="3728910"/>
      </dsp:txXfrm>
    </dsp:sp>
    <dsp:sp modelId="{E70E7C2C-B463-456D-8075-4C1AEFEFFBAF}">
      <dsp:nvSpPr>
        <dsp:cNvPr id="0" name=""/>
        <dsp:cNvSpPr/>
      </dsp:nvSpPr>
      <dsp:spPr>
        <a:xfrm>
          <a:off x="5412333" y="55644"/>
          <a:ext cx="4747617"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EAA Case Study</a:t>
          </a:r>
          <a:endParaRPr lang="en-US" sz="2100" kern="1200"/>
        </a:p>
      </dsp:txBody>
      <dsp:txXfrm>
        <a:off x="5412333" y="55644"/>
        <a:ext cx="4747617" cy="604800"/>
      </dsp:txXfrm>
    </dsp:sp>
    <dsp:sp modelId="{076B478F-6F39-497C-AF60-D4A505866EF0}">
      <dsp:nvSpPr>
        <dsp:cNvPr id="0" name=""/>
        <dsp:cNvSpPr/>
      </dsp:nvSpPr>
      <dsp:spPr>
        <a:xfrm>
          <a:off x="5412333" y="660444"/>
          <a:ext cx="4747617" cy="37289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a:t>Revolving Loan Fund</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Identification of business access to capital gap</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Corporate organization of revolving loan fund</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Board of Directors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seed capital and EDA match</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loan terms and agreements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Revolving Loan Fund marketing</a:t>
          </a:r>
        </a:p>
      </dsp:txBody>
      <dsp:txXfrm>
        <a:off x="5412333" y="660444"/>
        <a:ext cx="4747617" cy="37289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29CB1-CDF6-44A1-BA1F-D0819945B560}">
      <dsp:nvSpPr>
        <dsp:cNvPr id="0" name=""/>
        <dsp:cNvSpPr/>
      </dsp:nvSpPr>
      <dsp:spPr>
        <a:xfrm>
          <a:off x="0" y="48820"/>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Federal Stimulus &amp; CDBG</a:t>
          </a:r>
          <a:endParaRPr lang="en-US" sz="3200" kern="1200" dirty="0"/>
        </a:p>
      </dsp:txBody>
      <dsp:txXfrm>
        <a:off x="0" y="48820"/>
        <a:ext cx="10160000" cy="921600"/>
      </dsp:txXfrm>
    </dsp:sp>
    <dsp:sp modelId="{684B8A8A-53C3-4A3C-8CB3-7152A916BAA7}">
      <dsp:nvSpPr>
        <dsp:cNvPr id="0" name=""/>
        <dsp:cNvSpPr/>
      </dsp:nvSpPr>
      <dsp:spPr>
        <a:xfrm>
          <a:off x="0" y="970420"/>
          <a:ext cx="10160000" cy="34257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$5B in COVID 19 federal stimulus funding</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$2B distributed by 2020 allocation to large cities and states</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$1B distributed to states in 45 days to combat COVID 19</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$2B distributed to states for longer term economic and housing disruptions</a:t>
          </a:r>
        </a:p>
      </dsp:txBody>
      <dsp:txXfrm>
        <a:off x="0" y="970420"/>
        <a:ext cx="10160000" cy="342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F735-8D11-4AF2-AB1D-86527260BB6D}">
      <dsp:nvSpPr>
        <dsp:cNvPr id="0" name=""/>
        <dsp:cNvSpPr/>
      </dsp:nvSpPr>
      <dsp:spPr>
        <a:xfrm>
          <a:off x="483184" y="0"/>
          <a:ext cx="9930232" cy="1446337"/>
        </a:xfrm>
        <a:prstGeom prst="rightArrow">
          <a:avLst>
            <a:gd name="adj1" fmla="val 50000"/>
            <a:gd name="adj2" fmla="val 50000"/>
          </a:avLst>
        </a:prstGeom>
        <a:solidFill>
          <a:schemeClr val="accent2"/>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06"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Calibri" panose="020F0502020204030204"/>
              <a:ea typeface="+mn-ea"/>
              <a:cs typeface="+mn-cs"/>
            </a:rPr>
            <a:t>Assess Economic Damage</a:t>
          </a:r>
          <a:endParaRPr lang="en-US" sz="2700" kern="1200" dirty="0">
            <a:solidFill>
              <a:sysClr val="window" lastClr="FFFFFF"/>
            </a:solidFill>
            <a:latin typeface="Calibri" panose="020F0502020204030204"/>
            <a:ea typeface="+mn-ea"/>
            <a:cs typeface="+mn-cs"/>
          </a:endParaRPr>
        </a:p>
      </dsp:txBody>
      <dsp:txXfrm>
        <a:off x="483184" y="361584"/>
        <a:ext cx="9568648" cy="723169"/>
      </dsp:txXfrm>
    </dsp:sp>
    <dsp:sp modelId="{B63C91D9-5F96-4700-B169-8326DCCFDA2F}">
      <dsp:nvSpPr>
        <dsp:cNvPr id="0" name=""/>
        <dsp:cNvSpPr/>
      </dsp:nvSpPr>
      <dsp:spPr>
        <a:xfrm>
          <a:off x="483184" y="1118919"/>
          <a:ext cx="4587767" cy="3228303"/>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Data dive to measure the before, during and after of the disaster's impact on the region's economy, workforce and employer base</a:t>
          </a:r>
          <a:endPar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Job Postings Analytics </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Input-Output Model</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Skill Shape Analysis for Upskilling Opportunities </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Emsi Supply Chain Analysis </a:t>
          </a:r>
          <a:endPar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sp:txBody>
      <dsp:txXfrm>
        <a:off x="483184" y="1118919"/>
        <a:ext cx="4587767" cy="3228303"/>
      </dsp:txXfrm>
    </dsp:sp>
    <dsp:sp modelId="{B095DADB-4069-4ACF-9997-D7B746A9848F}">
      <dsp:nvSpPr>
        <dsp:cNvPr id="0" name=""/>
        <dsp:cNvSpPr/>
      </dsp:nvSpPr>
      <dsp:spPr>
        <a:xfrm>
          <a:off x="5070951" y="481951"/>
          <a:ext cx="5342465" cy="1446337"/>
        </a:xfrm>
        <a:prstGeom prst="rightArrow">
          <a:avLst>
            <a:gd name="adj1" fmla="val 50000"/>
            <a:gd name="adj2" fmla="val 50000"/>
          </a:avLst>
        </a:prstGeom>
        <a:solidFill>
          <a:schemeClr val="accent1"/>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06"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Calibri" panose="020F0502020204030204"/>
              <a:ea typeface="+mn-ea"/>
              <a:cs typeface="+mn-cs"/>
            </a:rPr>
            <a:t>Business Development</a:t>
          </a:r>
          <a:endParaRPr lang="en-US" sz="2700" kern="1200" dirty="0">
            <a:solidFill>
              <a:sysClr val="window" lastClr="FFFFFF"/>
            </a:solidFill>
            <a:latin typeface="Calibri" panose="020F0502020204030204"/>
            <a:ea typeface="+mn-ea"/>
            <a:cs typeface="+mn-cs"/>
          </a:endParaRPr>
        </a:p>
      </dsp:txBody>
      <dsp:txXfrm>
        <a:off x="5070951" y="843535"/>
        <a:ext cx="4980881" cy="723169"/>
      </dsp:txXfrm>
    </dsp:sp>
    <dsp:sp modelId="{8AC932E7-56D7-4830-A872-23276EE6657D}">
      <dsp:nvSpPr>
        <dsp:cNvPr id="0" name=""/>
        <dsp:cNvSpPr/>
      </dsp:nvSpPr>
      <dsp:spPr>
        <a:xfrm>
          <a:off x="5105405" y="1600871"/>
          <a:ext cx="4826056" cy="3228303"/>
        </a:xfrm>
        <a:prstGeom prst="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endPar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endPar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a:solidFill>
                <a:sysClr val="windowText" lastClr="000000">
                  <a:hueOff val="0"/>
                  <a:satOff val="0"/>
                  <a:lumOff val="0"/>
                  <a:alphaOff val="0"/>
                </a:sysClr>
              </a:solidFill>
              <a:latin typeface="Calibri" panose="020F0502020204030204"/>
              <a:ea typeface="+mn-ea"/>
              <a:cs typeface="+mn-cs"/>
            </a:rPr>
            <a:t>Economic Development Planning</a:t>
          </a:r>
          <a:endPar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a:solidFill>
                <a:sysClr val="windowText" lastClr="000000">
                  <a:hueOff val="0"/>
                  <a:satOff val="0"/>
                  <a:lumOff val="0"/>
                  <a:alphaOff val="0"/>
                </a:sysClr>
              </a:solidFill>
              <a:latin typeface="Calibri" panose="020F0502020204030204"/>
              <a:ea typeface="+mn-ea"/>
              <a:cs typeface="+mn-cs"/>
            </a:rPr>
            <a:t>Public Infrastructure for Projects</a:t>
          </a:r>
          <a:endPar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Community Centers</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Housing Rehabilitation</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Revolving Loan Funds</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Workforce Development</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panose="020F0502020204030204"/>
              <a:ea typeface="+mn-ea"/>
              <a:cs typeface="+mn-cs"/>
            </a:rPr>
            <a:t>Rural Broadband Service</a:t>
          </a:r>
          <a:endParaRPr lang="en-US" sz="1400" kern="1200" dirty="0">
            <a:solidFill>
              <a:sysClr val="windowText" lastClr="000000">
                <a:hueOff val="0"/>
                <a:satOff val="0"/>
                <a:lumOff val="0"/>
                <a:alphaOff val="0"/>
              </a:sysClr>
            </a:solidFill>
            <a:latin typeface="Calibri" panose="020F0502020204030204"/>
            <a:ea typeface="+mn-ea"/>
            <a:cs typeface="+mn-cs"/>
          </a:endParaRPr>
        </a:p>
      </dsp:txBody>
      <dsp:txXfrm>
        <a:off x="5105405" y="1600871"/>
        <a:ext cx="4826056" cy="32283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57359-D171-43B6-9F30-5B8808D02D84}">
      <dsp:nvSpPr>
        <dsp:cNvPr id="0" name=""/>
        <dsp:cNvSpPr/>
      </dsp:nvSpPr>
      <dsp:spPr>
        <a:xfrm>
          <a:off x="49" y="122465"/>
          <a:ext cx="4747617"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CDBG Funds</a:t>
          </a:r>
          <a:endParaRPr lang="en-US" sz="2000" kern="1200" dirty="0"/>
        </a:p>
      </dsp:txBody>
      <dsp:txXfrm>
        <a:off x="49" y="122465"/>
        <a:ext cx="4747617" cy="576000"/>
      </dsp:txXfrm>
    </dsp:sp>
    <dsp:sp modelId="{03FB8FDD-D425-4250-8879-8453C77BDE26}">
      <dsp:nvSpPr>
        <dsp:cNvPr id="0" name=""/>
        <dsp:cNvSpPr/>
      </dsp:nvSpPr>
      <dsp:spPr>
        <a:xfrm>
          <a:off x="49" y="698465"/>
          <a:ext cx="4747617" cy="36748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a:t>Infrastructure</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Economic development projects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Public facilities installations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Community centers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Housing rehabilitation</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Public services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Microenterprise assistance</a:t>
          </a:r>
        </a:p>
      </dsp:txBody>
      <dsp:txXfrm>
        <a:off x="49" y="698465"/>
        <a:ext cx="4747617" cy="3674868"/>
      </dsp:txXfrm>
    </dsp:sp>
    <dsp:sp modelId="{33D46EAE-B6BB-49BC-A654-B13D6C277165}">
      <dsp:nvSpPr>
        <dsp:cNvPr id="0" name=""/>
        <dsp:cNvSpPr/>
      </dsp:nvSpPr>
      <dsp:spPr>
        <a:xfrm>
          <a:off x="5412333" y="122465"/>
          <a:ext cx="4747617"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CDBG Funds </a:t>
          </a:r>
          <a:endParaRPr lang="en-US" sz="2000" kern="1200" dirty="0"/>
        </a:p>
      </dsp:txBody>
      <dsp:txXfrm>
        <a:off x="5412333" y="122465"/>
        <a:ext cx="4747617" cy="576000"/>
      </dsp:txXfrm>
    </dsp:sp>
    <dsp:sp modelId="{133EC338-03F9-4164-AFEE-7B09A931ACEB}">
      <dsp:nvSpPr>
        <dsp:cNvPr id="0" name=""/>
        <dsp:cNvSpPr/>
      </dsp:nvSpPr>
      <dsp:spPr>
        <a:xfrm>
          <a:off x="5412333" y="698465"/>
          <a:ext cx="4747617" cy="36748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Typically funds up to 50% of total project costs, not to exceed $500,000</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Up to $10,000 can be granted or $25k-$35k loaned for every full-time equivalent job created or retained as a result of the project</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Public infrastructure projects (e.g., water, sewer, roads) are eligible for up to 50% CDBG grant funding, not to exceed $500,000, towards project</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Private, for-profit projects can qualify for up to 50% CDBG low-interest loans, not to exceed $500,000 towards project</a:t>
          </a:r>
        </a:p>
      </dsp:txBody>
      <dsp:txXfrm>
        <a:off x="5412333" y="698465"/>
        <a:ext cx="4747617" cy="36748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0B019-BC15-4D47-A040-BE710FA7ED4B}">
      <dsp:nvSpPr>
        <dsp:cNvPr id="0" name=""/>
        <dsp:cNvSpPr/>
      </dsp:nvSpPr>
      <dsp:spPr>
        <a:xfrm>
          <a:off x="0" y="0"/>
          <a:ext cx="10160000" cy="123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4300" b="1" kern="1200" dirty="0"/>
            <a:t>CDBG Key Criteria</a:t>
          </a:r>
          <a:endParaRPr lang="en-US" sz="4300" kern="1200" dirty="0"/>
        </a:p>
      </dsp:txBody>
      <dsp:txXfrm>
        <a:off x="0" y="0"/>
        <a:ext cx="10160000" cy="1238400"/>
      </dsp:txXfrm>
    </dsp:sp>
    <dsp:sp modelId="{87E74534-FDB1-47DF-A9A6-A3B323F668DB}">
      <dsp:nvSpPr>
        <dsp:cNvPr id="0" name=""/>
        <dsp:cNvSpPr/>
      </dsp:nvSpPr>
      <dsp:spPr>
        <a:xfrm>
          <a:off x="0" y="1239262"/>
          <a:ext cx="10160000" cy="29508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a:lnSpc>
              <a:spcPct val="90000"/>
            </a:lnSpc>
            <a:spcBef>
              <a:spcPct val="0"/>
            </a:spcBef>
            <a:spcAft>
              <a:spcPct val="15000"/>
            </a:spcAft>
            <a:buFont typeface="Symbol" panose="05050102010706020507" pitchFamily="18" charset="2"/>
            <a:buChar char=""/>
          </a:pPr>
          <a:r>
            <a:rPr lang="en-US" sz="4300" kern="1200"/>
            <a:t>Employing at least 51% low- to moderate-income persons</a:t>
          </a:r>
        </a:p>
        <a:p>
          <a:pPr marL="285750" lvl="1" indent="-285750" algn="l" defTabSz="1911350">
            <a:lnSpc>
              <a:spcPct val="90000"/>
            </a:lnSpc>
            <a:spcBef>
              <a:spcPct val="0"/>
            </a:spcBef>
            <a:spcAft>
              <a:spcPct val="15000"/>
            </a:spcAft>
            <a:buFont typeface="Symbol" panose="05050102010706020507" pitchFamily="18" charset="2"/>
            <a:buChar char=""/>
          </a:pPr>
          <a:r>
            <a:rPr lang="en-US" sz="4300" kern="1200"/>
            <a:t>Eliminating slum and blight</a:t>
          </a:r>
        </a:p>
        <a:p>
          <a:pPr marL="285750" lvl="1" indent="-285750" algn="l" defTabSz="1911350">
            <a:lnSpc>
              <a:spcPct val="90000"/>
            </a:lnSpc>
            <a:spcBef>
              <a:spcPct val="0"/>
            </a:spcBef>
            <a:spcAft>
              <a:spcPct val="15000"/>
            </a:spcAft>
            <a:buFont typeface="Symbol" panose="05050102010706020507" pitchFamily="18" charset="2"/>
            <a:buChar char=""/>
          </a:pPr>
          <a:r>
            <a:rPr lang="en-US" sz="4300" kern="1200" dirty="0"/>
            <a:t>Meet an “urgent” need</a:t>
          </a:r>
        </a:p>
      </dsp:txBody>
      <dsp:txXfrm>
        <a:off x="0" y="1239262"/>
        <a:ext cx="10160000" cy="29508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9D441-AC44-4684-8793-548F82D3AE54}">
      <dsp:nvSpPr>
        <dsp:cNvPr id="0" name=""/>
        <dsp:cNvSpPr/>
      </dsp:nvSpPr>
      <dsp:spPr>
        <a:xfrm>
          <a:off x="50" y="109956"/>
          <a:ext cx="4842569"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Oregon CDBG Program Eligible Groups</a:t>
          </a:r>
        </a:p>
      </dsp:txBody>
      <dsp:txXfrm>
        <a:off x="50" y="109956"/>
        <a:ext cx="4842569" cy="604800"/>
      </dsp:txXfrm>
    </dsp:sp>
    <dsp:sp modelId="{FE6F1AE7-6161-4B9C-B96D-3972A7939C3B}">
      <dsp:nvSpPr>
        <dsp:cNvPr id="0" name=""/>
        <dsp:cNvSpPr/>
      </dsp:nvSpPr>
      <dsp:spPr>
        <a:xfrm>
          <a:off x="50" y="714756"/>
          <a:ext cx="4842569" cy="34424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Non-urban cities and counties </a:t>
          </a:r>
        </a:p>
        <a:p>
          <a:pPr marL="457200" lvl="2" indent="-228600" algn="l" defTabSz="933450">
            <a:lnSpc>
              <a:spcPct val="90000"/>
            </a:lnSpc>
            <a:spcBef>
              <a:spcPct val="0"/>
            </a:spcBef>
            <a:spcAft>
              <a:spcPct val="15000"/>
            </a:spcAft>
            <a:buChar char="•"/>
          </a:pPr>
          <a:r>
            <a:rPr lang="en-US" sz="2100" kern="1200" dirty="0"/>
            <a:t>Oregon tribes, urban cities</a:t>
          </a:r>
        </a:p>
        <a:p>
          <a:pPr marL="685800" lvl="3" indent="-228600" algn="l" defTabSz="933450">
            <a:lnSpc>
              <a:spcPct val="90000"/>
            </a:lnSpc>
            <a:spcBef>
              <a:spcPct val="0"/>
            </a:spcBef>
            <a:spcAft>
              <a:spcPct val="15000"/>
            </a:spcAft>
            <a:buChar char="•"/>
          </a:pPr>
          <a:r>
            <a:rPr lang="en-US" sz="2100" kern="1200" dirty="0"/>
            <a:t>Albany, Ashland, Beaverton, Bend, Corvallis, Eugene, Grants Pass, Gresham, Hillsboro, Medford, Portland, Redmond, Salem, and Springfield</a:t>
          </a:r>
        </a:p>
        <a:p>
          <a:pPr marL="457200" lvl="2" indent="-228600" algn="l" defTabSz="933450">
            <a:lnSpc>
              <a:spcPct val="90000"/>
            </a:lnSpc>
            <a:spcBef>
              <a:spcPct val="0"/>
            </a:spcBef>
            <a:spcAft>
              <a:spcPct val="15000"/>
            </a:spcAft>
            <a:buChar char="•"/>
          </a:pPr>
          <a:r>
            <a:rPr lang="en-US" sz="2100" kern="1200" dirty="0"/>
            <a:t>Oregon urban counties</a:t>
          </a:r>
        </a:p>
        <a:p>
          <a:pPr marL="685800" lvl="3" indent="-228600" algn="l" defTabSz="933450">
            <a:lnSpc>
              <a:spcPct val="90000"/>
            </a:lnSpc>
            <a:spcBef>
              <a:spcPct val="0"/>
            </a:spcBef>
            <a:spcAft>
              <a:spcPct val="15000"/>
            </a:spcAft>
            <a:buChar char="•"/>
          </a:pPr>
          <a:r>
            <a:rPr lang="en-US" sz="2100" kern="1200" dirty="0"/>
            <a:t>Clackamas, Multnomah, Washington</a:t>
          </a:r>
        </a:p>
      </dsp:txBody>
      <dsp:txXfrm>
        <a:off x="50" y="714756"/>
        <a:ext cx="4842569" cy="3442487"/>
      </dsp:txXfrm>
    </dsp:sp>
    <dsp:sp modelId="{535E84E1-F87A-419E-AA29-825B960F2EE3}">
      <dsp:nvSpPr>
        <dsp:cNvPr id="0" name=""/>
        <dsp:cNvSpPr/>
      </dsp:nvSpPr>
      <dsp:spPr>
        <a:xfrm>
          <a:off x="5520579" y="109956"/>
          <a:ext cx="4842569"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Oregon CDBG Maximum Grants</a:t>
          </a:r>
        </a:p>
      </dsp:txBody>
      <dsp:txXfrm>
        <a:off x="5520579" y="109956"/>
        <a:ext cx="4842569" cy="604800"/>
      </dsp:txXfrm>
    </dsp:sp>
    <dsp:sp modelId="{5AD99F7C-D561-4846-BE94-8FBFA041732B}">
      <dsp:nvSpPr>
        <dsp:cNvPr id="0" name=""/>
        <dsp:cNvSpPr/>
      </dsp:nvSpPr>
      <dsp:spPr>
        <a:xfrm>
          <a:off x="5520579" y="714756"/>
          <a:ext cx="4842569" cy="344248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Microenterprise: $100,000</a:t>
          </a:r>
        </a:p>
        <a:p>
          <a:pPr marL="228600" lvl="1" indent="-228600" algn="l" defTabSz="933450">
            <a:lnSpc>
              <a:spcPct val="90000"/>
            </a:lnSpc>
            <a:spcBef>
              <a:spcPct val="0"/>
            </a:spcBef>
            <a:spcAft>
              <a:spcPct val="15000"/>
            </a:spcAft>
            <a:buChar char="•"/>
          </a:pPr>
          <a:r>
            <a:rPr lang="en-US" sz="2100" kern="1200" dirty="0"/>
            <a:t>Public Works</a:t>
          </a:r>
        </a:p>
        <a:p>
          <a:pPr marL="457200" lvl="2" indent="-228600" algn="l" defTabSz="933450">
            <a:lnSpc>
              <a:spcPct val="90000"/>
            </a:lnSpc>
            <a:spcBef>
              <a:spcPct val="0"/>
            </a:spcBef>
            <a:spcAft>
              <a:spcPct val="15000"/>
            </a:spcAft>
            <a:buChar char="•"/>
          </a:pPr>
          <a:r>
            <a:rPr lang="en-US" sz="2100" kern="1200" dirty="0"/>
            <a:t>Water and Wastewater Improvements: $2,500,000</a:t>
          </a:r>
        </a:p>
        <a:p>
          <a:pPr marL="228600" lvl="1" indent="-228600" algn="l" defTabSz="933450">
            <a:lnSpc>
              <a:spcPct val="90000"/>
            </a:lnSpc>
            <a:spcBef>
              <a:spcPct val="0"/>
            </a:spcBef>
            <a:spcAft>
              <a:spcPct val="15000"/>
            </a:spcAft>
            <a:buChar char="•"/>
          </a:pPr>
          <a:r>
            <a:rPr lang="en-US" sz="2100" kern="1200" dirty="0"/>
            <a:t>Community/Public Facilities: $1,500,000</a:t>
          </a:r>
        </a:p>
        <a:p>
          <a:pPr marL="228600" lvl="1" indent="-228600" algn="l" defTabSz="933450">
            <a:lnSpc>
              <a:spcPct val="90000"/>
            </a:lnSpc>
            <a:spcBef>
              <a:spcPct val="0"/>
            </a:spcBef>
            <a:spcAft>
              <a:spcPct val="15000"/>
            </a:spcAft>
            <a:buChar char="•"/>
          </a:pPr>
          <a:r>
            <a:rPr lang="en-US" sz="2100" kern="1200" dirty="0"/>
            <a:t>Community Capacity/Technical Assistance: no specific per-award-limit but limited overall funds</a:t>
          </a:r>
        </a:p>
        <a:p>
          <a:pPr marL="228600" lvl="1" indent="-228600" algn="l" defTabSz="933450">
            <a:lnSpc>
              <a:spcPct val="90000"/>
            </a:lnSpc>
            <a:spcBef>
              <a:spcPct val="0"/>
            </a:spcBef>
            <a:spcAft>
              <a:spcPct val="15000"/>
            </a:spcAft>
            <a:buChar char="•"/>
          </a:pPr>
          <a:r>
            <a:rPr lang="en-US" sz="2100" kern="1200" dirty="0"/>
            <a:t>Regional Housing Rehabilitation: $400,000</a:t>
          </a:r>
        </a:p>
        <a:p>
          <a:pPr marL="228600" lvl="1" indent="-228600" algn="l" defTabSz="933450">
            <a:lnSpc>
              <a:spcPct val="90000"/>
            </a:lnSpc>
            <a:spcBef>
              <a:spcPct val="0"/>
            </a:spcBef>
            <a:spcAft>
              <a:spcPct val="15000"/>
            </a:spcAft>
            <a:buChar char="•"/>
          </a:pPr>
          <a:r>
            <a:rPr lang="en-US" sz="2100" kern="1200" dirty="0"/>
            <a:t>Emergency Projects $500,000</a:t>
          </a:r>
        </a:p>
      </dsp:txBody>
      <dsp:txXfrm>
        <a:off x="5520579" y="714756"/>
        <a:ext cx="4842569" cy="344248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9D441-AC44-4684-8793-548F82D3AE54}">
      <dsp:nvSpPr>
        <dsp:cNvPr id="0" name=""/>
        <dsp:cNvSpPr/>
      </dsp:nvSpPr>
      <dsp:spPr>
        <a:xfrm>
          <a:off x="50" y="86730"/>
          <a:ext cx="4842569"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City of Albany CDBG Highlights</a:t>
          </a:r>
        </a:p>
      </dsp:txBody>
      <dsp:txXfrm>
        <a:off x="50" y="86730"/>
        <a:ext cx="4842569" cy="547200"/>
      </dsp:txXfrm>
    </dsp:sp>
    <dsp:sp modelId="{FE6F1AE7-6161-4B9C-B96D-3972A7939C3B}">
      <dsp:nvSpPr>
        <dsp:cNvPr id="0" name=""/>
        <dsp:cNvSpPr/>
      </dsp:nvSpPr>
      <dsp:spPr>
        <a:xfrm>
          <a:off x="50" y="633930"/>
          <a:ext cx="4842569" cy="35465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Increase Economic Opportunity Priority</a:t>
          </a:r>
        </a:p>
        <a:p>
          <a:pPr marL="342900" lvl="2" indent="-171450" algn="l" defTabSz="844550">
            <a:lnSpc>
              <a:spcPct val="90000"/>
            </a:lnSpc>
            <a:spcBef>
              <a:spcPct val="0"/>
            </a:spcBef>
            <a:spcAft>
              <a:spcPct val="15000"/>
            </a:spcAft>
            <a:buChar char="•"/>
          </a:pPr>
          <a:r>
            <a:rPr lang="en-US" sz="1900" kern="1200" dirty="0"/>
            <a:t>Microenterprise and small business assistance to 40 low-income residents</a:t>
          </a:r>
        </a:p>
        <a:p>
          <a:pPr marL="342900" lvl="2" indent="-171450" algn="l" defTabSz="844550">
            <a:lnSpc>
              <a:spcPct val="90000"/>
            </a:lnSpc>
            <a:spcBef>
              <a:spcPct val="0"/>
            </a:spcBef>
            <a:spcAft>
              <a:spcPct val="15000"/>
            </a:spcAft>
            <a:buChar char="•"/>
          </a:pPr>
          <a:r>
            <a:rPr lang="en-US" sz="1900" kern="1200" dirty="0"/>
            <a:t>Small grants awarded to offset startup costs and add jobs</a:t>
          </a:r>
        </a:p>
        <a:p>
          <a:pPr marL="342900" lvl="2" indent="-171450" algn="l" defTabSz="844550">
            <a:lnSpc>
              <a:spcPct val="90000"/>
            </a:lnSpc>
            <a:spcBef>
              <a:spcPct val="0"/>
            </a:spcBef>
            <a:spcAft>
              <a:spcPct val="15000"/>
            </a:spcAft>
            <a:buChar char="•"/>
          </a:pPr>
          <a:r>
            <a:rPr lang="en-US" sz="1900" kern="1200" dirty="0"/>
            <a:t>25 new LMI jobs added</a:t>
          </a:r>
        </a:p>
        <a:p>
          <a:pPr marL="342900" lvl="2" indent="-171450" algn="l" defTabSz="844550">
            <a:lnSpc>
              <a:spcPct val="90000"/>
            </a:lnSpc>
            <a:spcBef>
              <a:spcPct val="0"/>
            </a:spcBef>
            <a:spcAft>
              <a:spcPct val="15000"/>
            </a:spcAft>
            <a:buChar char="•"/>
          </a:pPr>
          <a:r>
            <a:rPr lang="en-US" sz="1900" kern="1200" dirty="0"/>
            <a:t>Public service funds for job skills training to young adults in partnership with </a:t>
          </a:r>
          <a:r>
            <a:rPr lang="en-US" sz="1900" kern="1200" dirty="0" err="1"/>
            <a:t>YouthBuild</a:t>
          </a:r>
          <a:r>
            <a:rPr lang="en-US" sz="1900" kern="1200" dirty="0"/>
            <a:t> </a:t>
          </a:r>
        </a:p>
        <a:p>
          <a:pPr marL="171450" lvl="1" indent="-171450" algn="l" defTabSz="844550">
            <a:lnSpc>
              <a:spcPct val="90000"/>
            </a:lnSpc>
            <a:spcBef>
              <a:spcPct val="0"/>
            </a:spcBef>
            <a:spcAft>
              <a:spcPct val="15000"/>
            </a:spcAft>
            <a:buChar char="•"/>
          </a:pPr>
          <a:r>
            <a:rPr lang="en-US" sz="1900" kern="1200" dirty="0"/>
            <a:t>Economic Opportunities for Homeless</a:t>
          </a:r>
        </a:p>
        <a:p>
          <a:pPr marL="342900" lvl="2" indent="-171450" algn="l" defTabSz="844550">
            <a:lnSpc>
              <a:spcPct val="90000"/>
            </a:lnSpc>
            <a:spcBef>
              <a:spcPct val="0"/>
            </a:spcBef>
            <a:spcAft>
              <a:spcPct val="15000"/>
            </a:spcAft>
            <a:buChar char="•"/>
          </a:pPr>
          <a:r>
            <a:rPr lang="en-US" sz="1900" kern="1200" dirty="0"/>
            <a:t>Coordinator for life skills/job skills coaching, resume building, work experience, employment opportunities</a:t>
          </a:r>
        </a:p>
      </dsp:txBody>
      <dsp:txXfrm>
        <a:off x="50" y="633930"/>
        <a:ext cx="4842569" cy="3546539"/>
      </dsp:txXfrm>
    </dsp:sp>
    <dsp:sp modelId="{535E84E1-F87A-419E-AA29-825B960F2EE3}">
      <dsp:nvSpPr>
        <dsp:cNvPr id="0" name=""/>
        <dsp:cNvSpPr/>
      </dsp:nvSpPr>
      <dsp:spPr>
        <a:xfrm>
          <a:off x="5520630" y="76196"/>
          <a:ext cx="4842569"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Business Oregon CDBG Highlights</a:t>
          </a:r>
        </a:p>
      </dsp:txBody>
      <dsp:txXfrm>
        <a:off x="5520630" y="76196"/>
        <a:ext cx="4842569" cy="547200"/>
      </dsp:txXfrm>
    </dsp:sp>
    <dsp:sp modelId="{5AD99F7C-D561-4846-BE94-8FBFA041732B}">
      <dsp:nvSpPr>
        <dsp:cNvPr id="0" name=""/>
        <dsp:cNvSpPr/>
      </dsp:nvSpPr>
      <dsp:spPr>
        <a:xfrm>
          <a:off x="5520579" y="633930"/>
          <a:ext cx="4842569" cy="35465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CCD Business Development Corp. sponsored microenterprise program in three counties (Coos, Curry, Douglas) - $100,000 award</a:t>
          </a:r>
        </a:p>
        <a:p>
          <a:pPr marL="342900" lvl="2" indent="-171450" algn="l" defTabSz="844550">
            <a:lnSpc>
              <a:spcPct val="90000"/>
            </a:lnSpc>
            <a:spcBef>
              <a:spcPct val="0"/>
            </a:spcBef>
            <a:spcAft>
              <a:spcPct val="15000"/>
            </a:spcAft>
            <a:buChar char="•"/>
          </a:pPr>
          <a:r>
            <a:rPr lang="en-US" sz="1900" kern="1200" dirty="0"/>
            <a:t>No cost one-on-one counseling and educational opportunities to LMI entrepreneurs living in designated areas</a:t>
          </a:r>
        </a:p>
        <a:p>
          <a:pPr marL="342900" lvl="2" indent="-171450" algn="l" defTabSz="844550">
            <a:lnSpc>
              <a:spcPct val="90000"/>
            </a:lnSpc>
            <a:spcBef>
              <a:spcPct val="0"/>
            </a:spcBef>
            <a:spcAft>
              <a:spcPct val="15000"/>
            </a:spcAft>
            <a:buChar char="•"/>
          </a:pPr>
          <a:r>
            <a:rPr lang="en-US" sz="1900" kern="1200" dirty="0"/>
            <a:t>Social media, fundamental skills development, business planning and follow up support</a:t>
          </a:r>
        </a:p>
        <a:p>
          <a:pPr marL="171450" lvl="1" indent="-171450" algn="l" defTabSz="844550">
            <a:lnSpc>
              <a:spcPct val="90000"/>
            </a:lnSpc>
            <a:spcBef>
              <a:spcPct val="0"/>
            </a:spcBef>
            <a:spcAft>
              <a:spcPct val="15000"/>
            </a:spcAft>
            <a:buChar char="•"/>
          </a:pPr>
          <a:r>
            <a:rPr lang="en-US" sz="1900" kern="1200" dirty="0"/>
            <a:t>City of Madras Water System “Right Sizing” - $471,735 award</a:t>
          </a:r>
        </a:p>
        <a:p>
          <a:pPr marL="342900" lvl="2" indent="-171450" algn="l" defTabSz="844550">
            <a:lnSpc>
              <a:spcPct val="90000"/>
            </a:lnSpc>
            <a:spcBef>
              <a:spcPct val="0"/>
            </a:spcBef>
            <a:spcAft>
              <a:spcPct val="15000"/>
            </a:spcAft>
            <a:buChar char="•"/>
          </a:pPr>
          <a:r>
            <a:rPr lang="en-US" sz="1900" kern="1200" dirty="0"/>
            <a:t>Enhanced water transmission and decreased % of water loss</a:t>
          </a:r>
        </a:p>
      </dsp:txBody>
      <dsp:txXfrm>
        <a:off x="5520579" y="633930"/>
        <a:ext cx="4842569" cy="35465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1AC7-DA2E-42B9-9628-2189A0A0C308}">
      <dsp:nvSpPr>
        <dsp:cNvPr id="0" name=""/>
        <dsp:cNvSpPr/>
      </dsp:nvSpPr>
      <dsp:spPr>
        <a:xfrm>
          <a:off x="0" y="387669"/>
          <a:ext cx="10160000" cy="3950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Buildings and improvements</a:t>
          </a:r>
          <a:endParaRPr lang="en-US" sz="1900" kern="1200" dirty="0"/>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Public facilities, for testing, diagnosis or treatment demands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Rehabilitating a commercial building or closed school building to be converted into infectious disease facilities</a:t>
          </a:r>
        </a:p>
        <a:p>
          <a:pPr marL="171450" lvl="1" indent="-171450" algn="l" defTabSz="844550">
            <a:lnSpc>
              <a:spcPct val="90000"/>
            </a:lnSpc>
            <a:spcBef>
              <a:spcPct val="0"/>
            </a:spcBef>
            <a:spcAft>
              <a:spcPct val="15000"/>
            </a:spcAft>
            <a:buChar char="•"/>
          </a:pPr>
          <a:r>
            <a:rPr lang="en-US" sz="1900" b="1" kern="1200" dirty="0"/>
            <a:t>Special Economic Development Assistance</a:t>
          </a:r>
          <a:endParaRPr lang="en-US" sz="1900" kern="1200" dirty="0"/>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Grants or loans to support new businesses and business expansion that creates jobs and manufactures medical supplies necessary to the infectious disease response</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To avoid job loss caused by business closures related to social distancing by providing short-term working capital assistance that retains jobs held by low- and moderate-income persons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Microenterprise assistance for technical assistance, grants, loans and other financial assistance to establish, stabilize, and expand microenterprises that provide medical, food deliver, cleaning, and other services to support home health quarantine</a:t>
          </a:r>
        </a:p>
      </dsp:txBody>
      <dsp:txXfrm>
        <a:off x="0" y="387669"/>
        <a:ext cx="10160000" cy="3950100"/>
      </dsp:txXfrm>
    </dsp:sp>
    <dsp:sp modelId="{74F692B8-6319-4D6F-8FAC-CC41D07FBF48}">
      <dsp:nvSpPr>
        <dsp:cNvPr id="0" name=""/>
        <dsp:cNvSpPr/>
      </dsp:nvSpPr>
      <dsp:spPr>
        <a:xfrm>
          <a:off x="508000" y="107229"/>
          <a:ext cx="711200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44550">
            <a:lnSpc>
              <a:spcPct val="90000"/>
            </a:lnSpc>
            <a:spcBef>
              <a:spcPct val="0"/>
            </a:spcBef>
            <a:spcAft>
              <a:spcPct val="35000"/>
            </a:spcAft>
            <a:buNone/>
          </a:pPr>
          <a:r>
            <a:rPr lang="en-US" sz="1900" b="1" kern="1200" dirty="0"/>
            <a:t>CDBG  COVID 19 Recovery Services</a:t>
          </a:r>
          <a:endParaRPr lang="en-US" sz="1900" kern="1200" dirty="0"/>
        </a:p>
      </dsp:txBody>
      <dsp:txXfrm>
        <a:off x="535380" y="134609"/>
        <a:ext cx="7057240" cy="5061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835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CDBG Case Study</a:t>
          </a:r>
          <a:endParaRPr lang="en-US" sz="2900" kern="1200" dirty="0"/>
        </a:p>
      </dsp:txBody>
      <dsp:txXfrm>
        <a:off x="0" y="0"/>
        <a:ext cx="10160000" cy="835200"/>
      </dsp:txXfrm>
    </dsp:sp>
    <dsp:sp modelId="{4D2BE8F5-3B57-4A0E-93B9-73E7C8175D0A}">
      <dsp:nvSpPr>
        <dsp:cNvPr id="0" name=""/>
        <dsp:cNvSpPr/>
      </dsp:nvSpPr>
      <dsp:spPr>
        <a:xfrm>
          <a:off x="0" y="910169"/>
          <a:ext cx="10160000" cy="36618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1" kern="1200" dirty="0"/>
            <a:t>Local CDBG Revolving Loan Fund</a:t>
          </a:r>
          <a:endParaRPr lang="en-US" sz="2900" kern="1200" dirty="0"/>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Identification of business access to capital “gap” &amp; CDBG loan need</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State grants money to community to issue loan = seed capital</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Corporate organization of revolving loan fund</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Board of Directors</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loan terms and agreements</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marketing</a:t>
          </a:r>
        </a:p>
      </dsp:txBody>
      <dsp:txXfrm>
        <a:off x="0" y="910169"/>
        <a:ext cx="10160000" cy="36618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274B1-CB3B-429A-957C-E2753EA1E033}">
      <dsp:nvSpPr>
        <dsp:cNvPr id="0" name=""/>
        <dsp:cNvSpPr/>
      </dsp:nvSpPr>
      <dsp:spPr>
        <a:xfrm>
          <a:off x="0" y="76204"/>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Federal Stimulus &amp; USDA Rural Development</a:t>
          </a:r>
          <a:endParaRPr lang="en-US" sz="3200" kern="1200" dirty="0"/>
        </a:p>
      </dsp:txBody>
      <dsp:txXfrm>
        <a:off x="0" y="76204"/>
        <a:ext cx="10160000" cy="921600"/>
      </dsp:txXfrm>
    </dsp:sp>
    <dsp:sp modelId="{9838EB0E-506D-43FC-BAE3-1E461C4160EB}">
      <dsp:nvSpPr>
        <dsp:cNvPr id="0" name=""/>
        <dsp:cNvSpPr/>
      </dsp:nvSpPr>
      <dsp:spPr>
        <a:xfrm>
          <a:off x="0" y="926499"/>
          <a:ext cx="10160000" cy="35136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$48.9 B to USDA – Close the “digital divide” in America’s rural communities</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$145 M USDA’s Rural Development programs </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$20.5 M for the Rural Business-Cooperative Service, adding $1 B in lending authority</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$100 M in grants for Rural Broadband Service</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$25 M for Distance Learning and Telemedicine Programs</a:t>
          </a:r>
        </a:p>
      </dsp:txBody>
      <dsp:txXfrm>
        <a:off x="0" y="926499"/>
        <a:ext cx="10160000" cy="35136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C31B-B64A-4C58-8369-235934DD54C4}">
      <dsp:nvSpPr>
        <dsp:cNvPr id="0" name=""/>
        <dsp:cNvSpPr/>
      </dsp:nvSpPr>
      <dsp:spPr>
        <a:xfrm>
          <a:off x="0" y="94000"/>
          <a:ext cx="10160000"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Rural Development Broadband </a:t>
          </a:r>
          <a:r>
            <a:rPr lang="en-US" sz="2200" b="1" kern="1200" dirty="0" err="1"/>
            <a:t>ReConnect</a:t>
          </a:r>
          <a:r>
            <a:rPr lang="en-US" sz="2200" b="1" kern="1200" dirty="0"/>
            <a:t> Loan and Grant Program</a:t>
          </a:r>
          <a:endParaRPr lang="en-US" sz="2200" kern="1200" dirty="0"/>
        </a:p>
      </dsp:txBody>
      <dsp:txXfrm>
        <a:off x="0" y="94000"/>
        <a:ext cx="10160000" cy="633600"/>
      </dsp:txXfrm>
    </dsp:sp>
    <dsp:sp modelId="{C0E360DF-78A2-4B14-BE89-EC762E104B13}">
      <dsp:nvSpPr>
        <dsp:cNvPr id="0" name=""/>
        <dsp:cNvSpPr/>
      </dsp:nvSpPr>
      <dsp:spPr>
        <a:xfrm>
          <a:off x="0" y="727600"/>
          <a:ext cx="10160000" cy="36234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Loans and grants </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Construction, improvement, or acquisition of facilities and equipment needed to provide broadband service in eligible rural areas that do not have access to at least 10 Mbps downstream and 1 Mbps upstream</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100% Grant – up to $25,000,000 max grant request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50% Loan / 50% Grant – up to $25,000,000 loan and $25,000,000 grant request and loan/grant requests will always be equal</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100% Loan – up to $50,000,000 max loan request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Eligible Applicants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Cooperatives, non-profits, or mutual associations, for-profit corporations, state or local governments, territory or an Indian tribe </a:t>
          </a:r>
        </a:p>
      </dsp:txBody>
      <dsp:txXfrm>
        <a:off x="0" y="727600"/>
        <a:ext cx="10160000" cy="36234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B180-929E-41AE-868F-5EEFBCDB5EC1}">
      <dsp:nvSpPr>
        <dsp:cNvPr id="0" name=""/>
        <dsp:cNvSpPr/>
      </dsp:nvSpPr>
      <dsp:spPr>
        <a:xfrm>
          <a:off x="1604735" y="2339578"/>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USDA DLT Case Studies</a:t>
          </a:r>
          <a:endParaRPr lang="en-US" sz="13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Owensboro Health Inc. received $460,820 grant to install telemedicine equipment at 10 sites in Kentucky and Indiana. The equipment expands health care resources to ~35,000 residents, including ~2,000 patients.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Lisbon (OH) Exempted Village School District received $323,478 to create distance learning network at 8 sites in Columbiana County. District is offering classes and behavioral health services to 850 students.</a:t>
          </a:r>
        </a:p>
      </dsp:txBody>
      <dsp:txXfrm>
        <a:off x="1604735" y="2339578"/>
        <a:ext cx="3339703" cy="2003821"/>
      </dsp:txXfrm>
    </dsp:sp>
    <dsp:sp modelId="{A8744DDC-D987-4D80-9ECB-694908E7158E}">
      <dsp:nvSpPr>
        <dsp:cNvPr id="0" name=""/>
        <dsp:cNvSpPr/>
      </dsp:nvSpPr>
      <dsp:spPr>
        <a:xfrm>
          <a:off x="5196185" y="892"/>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USDA Distance Learning and Telemedicine Program</a:t>
          </a:r>
          <a:endParaRPr lang="en-US" sz="14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Education or health care through telecommunications</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State and local government entities, federally-recognized Tribes, non-profits, for-profit businesses, and </a:t>
          </a:r>
          <a:r>
            <a:rPr lang="en-US" sz="1600" kern="1200" dirty="0" err="1"/>
            <a:t>consortias</a:t>
          </a:r>
          <a:r>
            <a:rPr lang="en-US" sz="1600" kern="1200" dirty="0"/>
            <a:t> are eligible</a:t>
          </a:r>
        </a:p>
        <a:p>
          <a:pPr marL="114300" lvl="1" indent="-114300" algn="l" defTabSz="533400">
            <a:lnSpc>
              <a:spcPct val="90000"/>
            </a:lnSpc>
            <a:spcBef>
              <a:spcPct val="0"/>
            </a:spcBef>
            <a:spcAft>
              <a:spcPct val="15000"/>
            </a:spcAft>
            <a:buFont typeface="Symbol" panose="05050102010706020507" pitchFamily="18" charset="2"/>
            <a:buChar char=""/>
          </a:pPr>
          <a:endParaRPr lang="en-US" sz="1200" kern="1200" dirty="0"/>
        </a:p>
      </dsp:txBody>
      <dsp:txXfrm>
        <a:off x="5196185" y="892"/>
        <a:ext cx="3339703" cy="2003821"/>
      </dsp:txXfrm>
    </dsp:sp>
    <dsp:sp modelId="{DD8F23B4-2D97-448A-BE74-3EDBC65A0ED2}">
      <dsp:nvSpPr>
        <dsp:cNvPr id="0" name=""/>
        <dsp:cNvSpPr/>
      </dsp:nvSpPr>
      <dsp:spPr>
        <a:xfrm>
          <a:off x="1604735" y="0"/>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DLT 100% Grants</a:t>
          </a:r>
          <a:r>
            <a:rPr lang="en-US" sz="1300" kern="1200" dirty="0"/>
            <a:t> </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15% match from the applicant</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Award range: $50,000 - $1,000,000</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sp:txBody>
      <dsp:txXfrm>
        <a:off x="1604735" y="0"/>
        <a:ext cx="3339703" cy="2003821"/>
      </dsp:txXfrm>
    </dsp:sp>
    <dsp:sp modelId="{68A72D0E-A9FA-417F-B812-C657D0409440}">
      <dsp:nvSpPr>
        <dsp:cNvPr id="0" name=""/>
        <dsp:cNvSpPr/>
      </dsp:nvSpPr>
      <dsp:spPr>
        <a:xfrm>
          <a:off x="5196185" y="2338685"/>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kern="1200" dirty="0"/>
            <a:t>USDA Rural Broadband Case Study</a:t>
          </a:r>
          <a:endParaRPr lang="en-US" sz="1200" kern="1200" dirty="0"/>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Logan Telephone Cooperative Inc. received a $34.4 M USDA Telecommunications Program loan to upgrade a FTTH system in Butler, Logan and Muhlenberg counties in southwestern Kentucky</a:t>
          </a:r>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Morton County, N.D., USDA is partnering with BEK Communications Cooperative to provide an $844,000 Community Connect Program grant for a 49-mile Fiber-to-the-Home network will bring high-speed broadband to 125 underserved households</a:t>
          </a:r>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SW Virginia, </a:t>
          </a:r>
          <a:r>
            <a:rPr lang="en-US" sz="900" kern="1200" dirty="0" err="1"/>
            <a:t>iGo</a:t>
          </a:r>
          <a:r>
            <a:rPr lang="en-US" sz="900" kern="1200" dirty="0"/>
            <a:t> Technology Inc. received a $3 M Community Connect grant to bring enhanced broadband opportunities to 820 homes and businesses giving the Bee Community Center, in the town of Bee in Dickenson County, free broadband for two years</a:t>
          </a:r>
        </a:p>
      </dsp:txBody>
      <dsp:txXfrm>
        <a:off x="5196185" y="2338685"/>
        <a:ext cx="3339703" cy="200382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777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Small Business Development Loan Fund</a:t>
          </a:r>
          <a:endParaRPr lang="en-US" sz="2700" kern="1200" dirty="0"/>
        </a:p>
      </dsp:txBody>
      <dsp:txXfrm>
        <a:off x="0" y="0"/>
        <a:ext cx="10160000" cy="777600"/>
      </dsp:txXfrm>
    </dsp:sp>
    <dsp:sp modelId="{4D2BE8F5-3B57-4A0E-93B9-73E7C8175D0A}">
      <dsp:nvSpPr>
        <dsp:cNvPr id="0" name=""/>
        <dsp:cNvSpPr/>
      </dsp:nvSpPr>
      <dsp:spPr>
        <a:xfrm>
          <a:off x="0" y="859871"/>
          <a:ext cx="10160000" cy="370575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t>Create Local Revolving Loan Fund Program</a:t>
          </a:r>
          <a:endParaRPr lang="en-US" sz="2700" kern="1200" dirty="0"/>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Small businesses and start-ups are risky and banks struggle with financing these projects</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Community-based banks/lenders typically more willing to consider startup and small business needs</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Usually higher levels of equity contribution required (20%)</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Business owners face decision on investing “life savings” into operations</a:t>
          </a:r>
        </a:p>
        <a:p>
          <a:pPr marL="228600" lvl="1" indent="-228600" algn="l" defTabSz="1200150">
            <a:lnSpc>
              <a:spcPct val="90000"/>
            </a:lnSpc>
            <a:spcBef>
              <a:spcPct val="0"/>
            </a:spcBef>
            <a:spcAft>
              <a:spcPct val="15000"/>
            </a:spcAft>
            <a:buFont typeface="Courier New" panose="02070309020205020404" pitchFamily="49" charset="0"/>
            <a:buNone/>
          </a:pPr>
          <a:endParaRPr lang="en-US" sz="2700" kern="1200" dirty="0"/>
        </a:p>
      </dsp:txBody>
      <dsp:txXfrm>
        <a:off x="0" y="859871"/>
        <a:ext cx="10160000" cy="3705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78150"/>
          <a:ext cx="10363200"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Assess COVID 19 Economic Impact</a:t>
          </a:r>
        </a:p>
      </dsp:txBody>
      <dsp:txXfrm>
        <a:off x="0" y="78150"/>
        <a:ext cx="10363200" cy="576000"/>
      </dsp:txXfrm>
    </dsp:sp>
    <dsp:sp modelId="{45D50A1D-B577-4588-BF7C-CADE52BEC1FB}">
      <dsp:nvSpPr>
        <dsp:cNvPr id="0" name=""/>
        <dsp:cNvSpPr/>
      </dsp:nvSpPr>
      <dsp:spPr>
        <a:xfrm>
          <a:off x="0" y="654150"/>
          <a:ext cx="10363200" cy="34586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Federal Reserve found manufacturing output decreased 6.3% from the prior month</a:t>
          </a:r>
          <a:endParaRPr lang="en-US" sz="2000" kern="1200" dirty="0"/>
        </a:p>
        <a:p>
          <a:pPr marL="228600" lvl="1" indent="-228600" algn="l" defTabSz="889000">
            <a:lnSpc>
              <a:spcPct val="90000"/>
            </a:lnSpc>
            <a:spcBef>
              <a:spcPct val="0"/>
            </a:spcBef>
            <a:spcAft>
              <a:spcPct val="15000"/>
            </a:spcAft>
            <a:buChar char="•"/>
          </a:pPr>
          <a:r>
            <a:rPr lang="en-US" sz="2000" b="0" i="0" kern="1200" dirty="0"/>
            <a:t>US restaurants report in March laying off 3 M workers &amp; losing sales of $25 B </a:t>
          </a:r>
          <a:endParaRPr lang="en-US"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a:t>St. Louis Federal Reserve estimates COVID 19</a:t>
          </a:r>
          <a:endParaRPr lang="en-US" sz="2000" kern="1200" dirty="0"/>
        </a:p>
        <a:p>
          <a:pPr marL="457200" lvl="2" indent="-228600" algn="l" defTabSz="889000">
            <a:lnSpc>
              <a:spcPct val="90000"/>
            </a:lnSpc>
            <a:spcBef>
              <a:spcPct val="0"/>
            </a:spcBef>
            <a:spcAft>
              <a:spcPct val="15000"/>
            </a:spcAft>
            <a:buFont typeface="Arial" panose="020B0604020202020204" pitchFamily="34" charset="0"/>
            <a:buChar char="•"/>
          </a:pPr>
          <a:r>
            <a:rPr lang="en-US" sz="2000" b="0" i="0" kern="1200" dirty="0"/>
            <a:t>Increase the unemployment rate past 32%</a:t>
          </a:r>
          <a:endParaRPr lang="en-US"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IMF predicts US GDP will shrink 5.9% in 2020</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Retail sales plunged 8.7% in March</a:t>
          </a:r>
        </a:p>
        <a:p>
          <a:pPr marL="457200" lvl="2" indent="-228600" algn="l" defTabSz="889000">
            <a:lnSpc>
              <a:spcPct val="90000"/>
            </a:lnSpc>
            <a:spcBef>
              <a:spcPct val="0"/>
            </a:spcBef>
            <a:spcAft>
              <a:spcPct val="15000"/>
            </a:spcAft>
            <a:buChar char="•"/>
          </a:pPr>
          <a:r>
            <a:rPr lang="en-US" sz="2000" b="0" i="0" kern="1200" dirty="0"/>
            <a:t>Car sales dropped 25.6 %</a:t>
          </a:r>
          <a:endParaRPr lang="en-US" sz="2000" kern="1200" dirty="0"/>
        </a:p>
        <a:p>
          <a:pPr marL="457200" lvl="2" indent="-228600" algn="l" defTabSz="889000">
            <a:lnSpc>
              <a:spcPct val="90000"/>
            </a:lnSpc>
            <a:spcBef>
              <a:spcPct val="0"/>
            </a:spcBef>
            <a:spcAft>
              <a:spcPct val="15000"/>
            </a:spcAft>
            <a:buChar char="•"/>
          </a:pPr>
          <a:r>
            <a:rPr lang="en-US" sz="2000" b="0" i="0" kern="1200" dirty="0"/>
            <a:t>Clothing sales fell 50.5 %</a:t>
          </a:r>
          <a:endParaRPr lang="en-US" sz="2000" kern="1200" dirty="0"/>
        </a:p>
        <a:p>
          <a:pPr marL="457200" lvl="2" indent="-228600" algn="l" defTabSz="889000">
            <a:lnSpc>
              <a:spcPct val="90000"/>
            </a:lnSpc>
            <a:spcBef>
              <a:spcPct val="0"/>
            </a:spcBef>
            <a:spcAft>
              <a:spcPct val="15000"/>
            </a:spcAft>
            <a:buChar char="•"/>
          </a:pPr>
          <a:r>
            <a:rPr lang="en-US" sz="2000" b="0" i="0" kern="1200" dirty="0"/>
            <a:t>Grocery sales increased 26% </a:t>
          </a:r>
          <a:endParaRPr lang="en-US" sz="2000" kern="1200" dirty="0"/>
        </a:p>
        <a:p>
          <a:pPr marL="457200" lvl="2" indent="-228600" algn="l" defTabSz="889000">
            <a:lnSpc>
              <a:spcPct val="90000"/>
            </a:lnSpc>
            <a:spcBef>
              <a:spcPct val="0"/>
            </a:spcBef>
            <a:spcAft>
              <a:spcPct val="15000"/>
            </a:spcAft>
            <a:buChar char="•"/>
          </a:pPr>
          <a:r>
            <a:rPr lang="en-US" sz="2000" kern="1200" dirty="0"/>
            <a:t>Non-store retail increased 3.1%</a:t>
          </a:r>
        </a:p>
        <a:p>
          <a:pPr marL="228600" lvl="1" indent="-228600" algn="l" defTabSz="889000">
            <a:lnSpc>
              <a:spcPct val="90000"/>
            </a:lnSpc>
            <a:spcBef>
              <a:spcPct val="0"/>
            </a:spcBef>
            <a:spcAft>
              <a:spcPct val="15000"/>
            </a:spcAft>
            <a:buChar char="•"/>
          </a:pPr>
          <a:endParaRPr lang="en-US" sz="2000" kern="1200" dirty="0"/>
        </a:p>
      </dsp:txBody>
      <dsp:txXfrm>
        <a:off x="0" y="654150"/>
        <a:ext cx="10363200" cy="34586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720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Small Business Development Loan Fund</a:t>
          </a:r>
          <a:endParaRPr lang="en-US" sz="2500" kern="1200" dirty="0"/>
        </a:p>
      </dsp:txBody>
      <dsp:txXfrm>
        <a:off x="0" y="0"/>
        <a:ext cx="10160000" cy="720000"/>
      </dsp:txXfrm>
    </dsp:sp>
    <dsp:sp modelId="{4D2BE8F5-3B57-4A0E-93B9-73E7C8175D0A}">
      <dsp:nvSpPr>
        <dsp:cNvPr id="0" name=""/>
        <dsp:cNvSpPr/>
      </dsp:nvSpPr>
      <dsp:spPr>
        <a:xfrm>
          <a:off x="0" y="797462"/>
          <a:ext cx="10160000" cy="377437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Create Local Revolving Loan Fund Program</a:t>
          </a:r>
          <a:endParaRPr lang="en-US" sz="2500" kern="1200" dirty="0"/>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Liquidity of small businesses is critical but hard to maintain (inventory, payroll, etc.)</a:t>
          </a:r>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Working capital is always hardest for bank to finance – nothing to attach money to</a:t>
          </a:r>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Access to “gap financing” that helps business over the funding hurdle</a:t>
          </a:r>
        </a:p>
        <a:p>
          <a:pPr marL="228600" lvl="1" indent="-228600" algn="l" defTabSz="1111250">
            <a:lnSpc>
              <a:spcPct val="90000"/>
            </a:lnSpc>
            <a:spcBef>
              <a:spcPct val="0"/>
            </a:spcBef>
            <a:spcAft>
              <a:spcPct val="15000"/>
            </a:spcAft>
            <a:buFont typeface="Courier New" panose="02070309020205020404" pitchFamily="49" charset="0"/>
            <a:buChar char="o"/>
          </a:pPr>
          <a:r>
            <a:rPr lang="en-US" sz="2500" kern="1200" dirty="0"/>
            <a:t>Gap financing takes subordinated position to primary lender and decreases primary lenders risk in project</a:t>
          </a:r>
        </a:p>
        <a:p>
          <a:pPr marL="228600" lvl="1" indent="-228600" algn="l" defTabSz="1111250">
            <a:lnSpc>
              <a:spcPct val="90000"/>
            </a:lnSpc>
            <a:spcBef>
              <a:spcPct val="0"/>
            </a:spcBef>
            <a:spcAft>
              <a:spcPct val="15000"/>
            </a:spcAft>
            <a:buFont typeface="Courier New" panose="02070309020205020404" pitchFamily="49" charset="0"/>
            <a:buNone/>
          </a:pPr>
          <a:endParaRPr lang="en-US" sz="2500" kern="1200" dirty="0"/>
        </a:p>
        <a:p>
          <a:pPr marL="228600" lvl="1" indent="-228600" algn="l" defTabSz="1111250">
            <a:lnSpc>
              <a:spcPct val="90000"/>
            </a:lnSpc>
            <a:spcBef>
              <a:spcPct val="0"/>
            </a:spcBef>
            <a:spcAft>
              <a:spcPct val="15000"/>
            </a:spcAft>
            <a:buFont typeface="Courier New" panose="02070309020205020404" pitchFamily="49" charset="0"/>
            <a:buNone/>
          </a:pPr>
          <a:endParaRPr lang="en-US" sz="2500" kern="1200" dirty="0"/>
        </a:p>
      </dsp:txBody>
      <dsp:txXfrm>
        <a:off x="0" y="797462"/>
        <a:ext cx="10160000" cy="377437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Small Business Development Loan Fund</a:t>
          </a:r>
          <a:endParaRPr lang="en-US" sz="2000" kern="1200" dirty="0"/>
        </a:p>
      </dsp:txBody>
      <dsp:txXfrm>
        <a:off x="0" y="0"/>
        <a:ext cx="10160000" cy="576000"/>
      </dsp:txXfrm>
    </dsp:sp>
    <dsp:sp modelId="{4D2BE8F5-3B57-4A0E-93B9-73E7C8175D0A}">
      <dsp:nvSpPr>
        <dsp:cNvPr id="0" name=""/>
        <dsp:cNvSpPr/>
      </dsp:nvSpPr>
      <dsp:spPr>
        <a:xfrm>
          <a:off x="0" y="619200"/>
          <a:ext cx="10160000" cy="39527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Create Local Revolving Loan Fund Program</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a:t>Define Community Goals &amp; Objectives of local RLF</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a:t>Downtown Mainstreet Projects, Industrial/Manufacturing, Entrepreneurship, etc.</a:t>
          </a:r>
          <a:endParaRPr lang="en-US" sz="2000" kern="1200" dirty="0"/>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a:t>For-profit, non-profit, community initiatives</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a:t>Define how funds will be used – fixed assets, construction/rehabilitation activities, working capital</a:t>
          </a: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t>Set parameters for loaning money – how much will be loaned out based on jobs created or retained; repayment terms; balloon payment options; what are not eligible uses of funds (refinancing existing debt)</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t>Determine where program will be housed and who will serve on loan committee</a:t>
          </a:r>
        </a:p>
        <a:p>
          <a:pPr marL="228600" lvl="1" indent="-228600" algn="l" defTabSz="889000">
            <a:lnSpc>
              <a:spcPct val="90000"/>
            </a:lnSpc>
            <a:spcBef>
              <a:spcPct val="0"/>
            </a:spcBef>
            <a:spcAft>
              <a:spcPct val="15000"/>
            </a:spcAft>
            <a:buFont typeface="Courier New" panose="02070309020205020404" pitchFamily="49" charset="0"/>
            <a:buChar char="o"/>
          </a:pPr>
          <a:r>
            <a:rPr lang="en-US" sz="2000" kern="1200" dirty="0"/>
            <a:t>Seeding an RLF – local banks, community foundation, utility company</a:t>
          </a:r>
        </a:p>
        <a:p>
          <a:pPr marL="228600" lvl="1" indent="-228600" algn="l" defTabSz="889000">
            <a:lnSpc>
              <a:spcPct val="90000"/>
            </a:lnSpc>
            <a:spcBef>
              <a:spcPct val="0"/>
            </a:spcBef>
            <a:spcAft>
              <a:spcPct val="15000"/>
            </a:spcAft>
            <a:buFont typeface="Courier New" panose="02070309020205020404" pitchFamily="49" charset="0"/>
            <a:buNone/>
          </a:pP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None/>
          </a:pPr>
          <a:endParaRPr lang="en-US" sz="2000" kern="1200" dirty="0"/>
        </a:p>
      </dsp:txBody>
      <dsp:txXfrm>
        <a:off x="0" y="619200"/>
        <a:ext cx="10160000" cy="395279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1587460" y="1865"/>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Conclusions</a:t>
          </a:r>
        </a:p>
      </dsp:txBody>
      <dsp:txXfrm>
        <a:off x="1587460" y="1865"/>
        <a:ext cx="3350418" cy="2010251"/>
      </dsp:txXfrm>
    </dsp:sp>
    <dsp:sp modelId="{96AD692C-461E-45B2-B0CB-A79211BEFFFA}">
      <dsp:nvSpPr>
        <dsp:cNvPr id="0" name=""/>
        <dsp:cNvSpPr/>
      </dsp:nvSpPr>
      <dsp:spPr>
        <a:xfrm>
          <a:off x="5272920" y="1865"/>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Thoughts</a:t>
          </a:r>
        </a:p>
      </dsp:txBody>
      <dsp:txXfrm>
        <a:off x="5272920" y="1865"/>
        <a:ext cx="3350418" cy="2010251"/>
      </dsp:txXfrm>
    </dsp:sp>
    <dsp:sp modelId="{6ABD97AD-9170-4B52-902C-0E11FC1EB82E}">
      <dsp:nvSpPr>
        <dsp:cNvPr id="0" name=""/>
        <dsp:cNvSpPr/>
      </dsp:nvSpPr>
      <dsp:spPr>
        <a:xfrm>
          <a:off x="1587460" y="2347158"/>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Questions</a:t>
          </a:r>
        </a:p>
      </dsp:txBody>
      <dsp:txXfrm>
        <a:off x="1587460" y="2347158"/>
        <a:ext cx="3350418" cy="2010251"/>
      </dsp:txXfrm>
    </dsp:sp>
    <dsp:sp modelId="{E3F80422-C9E4-4F24-8CCE-0AD815C2023E}">
      <dsp:nvSpPr>
        <dsp:cNvPr id="0" name=""/>
        <dsp:cNvSpPr/>
      </dsp:nvSpPr>
      <dsp:spPr>
        <a:xfrm>
          <a:off x="5272920" y="2347158"/>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Contact</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tbiggam@montrosegroupllc.com</a:t>
          </a:r>
          <a:r>
            <a:rPr lang="en-US" sz="1700" kern="1200" dirty="0">
              <a:solidFill>
                <a:schemeClr val="bg1"/>
              </a:solidFill>
            </a:rPr>
            <a:t> </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jbgrant@montrosegroupllc.com</a:t>
          </a:r>
          <a:endParaRPr lang="en-US" sz="1700" kern="1200" dirty="0">
            <a:solidFill>
              <a:schemeClr val="bg1"/>
            </a:solidFill>
          </a:endParaRPr>
        </a:p>
      </dsp:txBody>
      <dsp:txXfrm>
        <a:off x="5272920" y="2347158"/>
        <a:ext cx="3350418" cy="2010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026F8-0FDE-4609-BC0B-3FC30E3D0521}">
      <dsp:nvSpPr>
        <dsp:cNvPr id="0" name=""/>
        <dsp:cNvSpPr/>
      </dsp:nvSpPr>
      <dsp:spPr>
        <a:xfrm>
          <a:off x="50" y="16801"/>
          <a:ext cx="4843154" cy="11288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Winners</a:t>
          </a:r>
        </a:p>
      </dsp:txBody>
      <dsp:txXfrm>
        <a:off x="50" y="16801"/>
        <a:ext cx="4843154" cy="1128897"/>
      </dsp:txXfrm>
    </dsp:sp>
    <dsp:sp modelId="{C3D18452-2EA0-41E5-9F57-9A032572A722}">
      <dsp:nvSpPr>
        <dsp:cNvPr id="0" name=""/>
        <dsp:cNvSpPr/>
      </dsp:nvSpPr>
      <dsp:spPr>
        <a:xfrm>
          <a:off x="50" y="1145698"/>
          <a:ext cx="4843154" cy="27999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Logistics</a:t>
          </a:r>
        </a:p>
        <a:p>
          <a:pPr marL="285750" lvl="1" indent="-285750" algn="l" defTabSz="1511300">
            <a:lnSpc>
              <a:spcPct val="90000"/>
            </a:lnSpc>
            <a:spcBef>
              <a:spcPct val="0"/>
            </a:spcBef>
            <a:spcAft>
              <a:spcPct val="15000"/>
            </a:spcAft>
            <a:buChar char="•"/>
          </a:pPr>
          <a:r>
            <a:rPr lang="en-US" sz="3400" kern="1200" dirty="0"/>
            <a:t>Medical Equipment Manufacturers</a:t>
          </a:r>
        </a:p>
        <a:p>
          <a:pPr marL="285750" lvl="1" indent="-285750" algn="l" defTabSz="1511300">
            <a:lnSpc>
              <a:spcPct val="90000"/>
            </a:lnSpc>
            <a:spcBef>
              <a:spcPct val="0"/>
            </a:spcBef>
            <a:spcAft>
              <a:spcPct val="15000"/>
            </a:spcAft>
            <a:buChar char="•"/>
          </a:pPr>
          <a:r>
            <a:rPr lang="en-US" sz="3400" kern="1200" dirty="0"/>
            <a:t>PhRMA</a:t>
          </a:r>
        </a:p>
        <a:p>
          <a:pPr marL="285750" lvl="1" indent="-285750" algn="l" defTabSz="1511300">
            <a:lnSpc>
              <a:spcPct val="90000"/>
            </a:lnSpc>
            <a:spcBef>
              <a:spcPct val="0"/>
            </a:spcBef>
            <a:spcAft>
              <a:spcPct val="15000"/>
            </a:spcAft>
            <a:buChar char="•"/>
          </a:pPr>
          <a:r>
            <a:rPr lang="en-US" sz="3400" kern="1200" dirty="0"/>
            <a:t>E-Commerce</a:t>
          </a:r>
        </a:p>
      </dsp:txBody>
      <dsp:txXfrm>
        <a:off x="50" y="1145698"/>
        <a:ext cx="4843154" cy="2799900"/>
      </dsp:txXfrm>
    </dsp:sp>
    <dsp:sp modelId="{0D8D5A69-A7EB-4D23-9B61-9A70D0500FDE}">
      <dsp:nvSpPr>
        <dsp:cNvPr id="0" name=""/>
        <dsp:cNvSpPr/>
      </dsp:nvSpPr>
      <dsp:spPr>
        <a:xfrm>
          <a:off x="5521246" y="16801"/>
          <a:ext cx="4843154" cy="11288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Losers</a:t>
          </a:r>
        </a:p>
      </dsp:txBody>
      <dsp:txXfrm>
        <a:off x="5521246" y="16801"/>
        <a:ext cx="4843154" cy="1128897"/>
      </dsp:txXfrm>
    </dsp:sp>
    <dsp:sp modelId="{008E2AB8-3D3C-403C-B9AC-99D90A4655DA}">
      <dsp:nvSpPr>
        <dsp:cNvPr id="0" name=""/>
        <dsp:cNvSpPr/>
      </dsp:nvSpPr>
      <dsp:spPr>
        <a:xfrm>
          <a:off x="5521246" y="1145698"/>
          <a:ext cx="4843154" cy="27999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Traditional brick &amp; mortar retail</a:t>
          </a:r>
        </a:p>
        <a:p>
          <a:pPr marL="285750" lvl="1" indent="-285750" algn="l" defTabSz="1511300">
            <a:lnSpc>
              <a:spcPct val="90000"/>
            </a:lnSpc>
            <a:spcBef>
              <a:spcPct val="0"/>
            </a:spcBef>
            <a:spcAft>
              <a:spcPct val="15000"/>
            </a:spcAft>
            <a:buChar char="•"/>
          </a:pPr>
          <a:r>
            <a:rPr lang="en-US" sz="3400" kern="1200" dirty="0"/>
            <a:t>Airlines</a:t>
          </a:r>
        </a:p>
        <a:p>
          <a:pPr marL="285750" lvl="1" indent="-285750" algn="l" defTabSz="1511300">
            <a:lnSpc>
              <a:spcPct val="90000"/>
            </a:lnSpc>
            <a:spcBef>
              <a:spcPct val="0"/>
            </a:spcBef>
            <a:spcAft>
              <a:spcPct val="15000"/>
            </a:spcAft>
            <a:buChar char="•"/>
          </a:pPr>
          <a:r>
            <a:rPr lang="en-US" sz="3400" kern="1200" dirty="0"/>
            <a:t>Events</a:t>
          </a:r>
        </a:p>
        <a:p>
          <a:pPr marL="285750" lvl="1" indent="-285750" algn="l" defTabSz="1511300">
            <a:lnSpc>
              <a:spcPct val="90000"/>
            </a:lnSpc>
            <a:spcBef>
              <a:spcPct val="0"/>
            </a:spcBef>
            <a:spcAft>
              <a:spcPct val="15000"/>
            </a:spcAft>
            <a:buChar char="•"/>
          </a:pPr>
          <a:r>
            <a:rPr lang="en-US" sz="3400" kern="1200" dirty="0"/>
            <a:t>Hospitality</a:t>
          </a:r>
        </a:p>
      </dsp:txBody>
      <dsp:txXfrm>
        <a:off x="5521246" y="1145698"/>
        <a:ext cx="4843154" cy="2799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DB1F-A8EE-4D58-9280-C7CED2FD6059}">
      <dsp:nvSpPr>
        <dsp:cNvPr id="0" name=""/>
        <dsp:cNvSpPr/>
      </dsp:nvSpPr>
      <dsp:spPr>
        <a:xfrm>
          <a:off x="5839304" y="908273"/>
          <a:ext cx="1634844" cy="3892326"/>
        </a:xfrm>
        <a:prstGeom prst="wedgeRectCallout">
          <a:avLst>
            <a:gd name="adj1" fmla="val 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Construction Material Sales Tax Exemption</a:t>
          </a:r>
        </a:p>
      </dsp:txBody>
      <dsp:txXfrm>
        <a:off x="6046603" y="908273"/>
        <a:ext cx="1427546" cy="3892326"/>
      </dsp:txXfrm>
    </dsp:sp>
    <dsp:sp modelId="{49579939-5F2F-4829-B9B9-76A1584B386A}">
      <dsp:nvSpPr>
        <dsp:cNvPr id="0" name=""/>
        <dsp:cNvSpPr/>
      </dsp:nvSpPr>
      <dsp:spPr>
        <a:xfrm>
          <a:off x="5839304" y="0"/>
          <a:ext cx="1634844" cy="9082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Constructing Financing</a:t>
          </a:r>
        </a:p>
      </dsp:txBody>
      <dsp:txXfrm>
        <a:off x="5839304" y="0"/>
        <a:ext cx="1634844" cy="908273"/>
      </dsp:txXfrm>
    </dsp:sp>
    <dsp:sp modelId="{E1B2E159-7ED4-422B-BFA0-A0D92AD7BB48}">
      <dsp:nvSpPr>
        <dsp:cNvPr id="0" name=""/>
        <dsp:cNvSpPr/>
      </dsp:nvSpPr>
      <dsp:spPr>
        <a:xfrm>
          <a:off x="4204460" y="908273"/>
          <a:ext cx="1634844" cy="3633094"/>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Tax Increment Financing</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711200">
            <a:lnSpc>
              <a:spcPct val="90000"/>
            </a:lnSpc>
            <a:spcBef>
              <a:spcPct val="0"/>
            </a:spcBef>
            <a:spcAft>
              <a:spcPct val="35000"/>
            </a:spcAft>
            <a:buNone/>
          </a:pPr>
          <a:r>
            <a:rPr lang="en-US" sz="1600" kern="1200" dirty="0"/>
            <a:t>Local and State Grants</a:t>
          </a:r>
        </a:p>
        <a:p>
          <a:pPr marL="0" lvl="0" indent="0" algn="r" defTabSz="711200">
            <a:lnSpc>
              <a:spcPct val="90000"/>
            </a:lnSpc>
            <a:spcBef>
              <a:spcPct val="0"/>
            </a:spcBef>
            <a:spcAft>
              <a:spcPct val="35000"/>
            </a:spcAft>
            <a:buNone/>
          </a:pPr>
          <a:r>
            <a:rPr lang="en-US" sz="1600" kern="1200" dirty="0"/>
            <a:t>Joint Economic Development Districts</a:t>
          </a:r>
        </a:p>
        <a:p>
          <a:pPr marL="0" lvl="0" indent="0" algn="r" defTabSz="711200">
            <a:lnSpc>
              <a:spcPct val="90000"/>
            </a:lnSpc>
            <a:spcBef>
              <a:spcPct val="0"/>
            </a:spcBef>
            <a:spcAft>
              <a:spcPct val="35000"/>
            </a:spcAft>
            <a:buNone/>
          </a:pPr>
          <a:r>
            <a:rPr lang="en-US" sz="1600" kern="1200" dirty="0"/>
            <a:t>Transportation Improvement Districts</a:t>
          </a:r>
        </a:p>
      </dsp:txBody>
      <dsp:txXfrm>
        <a:off x="4411758" y="908273"/>
        <a:ext cx="1427546" cy="3633094"/>
      </dsp:txXfrm>
    </dsp:sp>
    <dsp:sp modelId="{BF525E8D-EB3C-47EE-835A-F5B91135385F}">
      <dsp:nvSpPr>
        <dsp:cNvPr id="0" name=""/>
        <dsp:cNvSpPr/>
      </dsp:nvSpPr>
      <dsp:spPr>
        <a:xfrm>
          <a:off x="4204460" y="132016"/>
          <a:ext cx="1634844" cy="7786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Infrastructure Finance</a:t>
          </a:r>
        </a:p>
      </dsp:txBody>
      <dsp:txXfrm>
        <a:off x="4204460" y="132016"/>
        <a:ext cx="1634844" cy="778657"/>
      </dsp:txXfrm>
    </dsp:sp>
    <dsp:sp modelId="{A1FE144F-F518-4AB8-80AD-C37F4A030610}">
      <dsp:nvSpPr>
        <dsp:cNvPr id="0" name=""/>
        <dsp:cNvSpPr/>
      </dsp:nvSpPr>
      <dsp:spPr>
        <a:xfrm>
          <a:off x="2569616" y="908273"/>
          <a:ext cx="1634844" cy="3373381"/>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Tax Abatements</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711200">
            <a:lnSpc>
              <a:spcPct val="90000"/>
            </a:lnSpc>
            <a:spcBef>
              <a:spcPct val="0"/>
            </a:spcBef>
            <a:spcAft>
              <a:spcPct val="35000"/>
            </a:spcAft>
            <a:buNone/>
          </a:pPr>
          <a:r>
            <a:rPr lang="en-US" sz="1600" kern="1200" dirty="0"/>
            <a:t>Tax Credits</a:t>
          </a:r>
        </a:p>
      </dsp:txBody>
      <dsp:txXfrm>
        <a:off x="2776914" y="908273"/>
        <a:ext cx="1427546" cy="3373381"/>
      </dsp:txXfrm>
    </dsp:sp>
    <dsp:sp modelId="{D6E09DE8-448E-432A-A6BA-0343954B5C16}">
      <dsp:nvSpPr>
        <dsp:cNvPr id="0" name=""/>
        <dsp:cNvSpPr/>
      </dsp:nvSpPr>
      <dsp:spPr>
        <a:xfrm>
          <a:off x="2569616" y="259712"/>
          <a:ext cx="1634844" cy="6485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Tax Incentives</a:t>
          </a:r>
        </a:p>
      </dsp:txBody>
      <dsp:txXfrm>
        <a:off x="2569616" y="259712"/>
        <a:ext cx="1634844" cy="648561"/>
      </dsp:txXfrm>
    </dsp:sp>
    <dsp:sp modelId="{1C4CEC8F-B076-4203-AF8E-91FA592005E0}">
      <dsp:nvSpPr>
        <dsp:cNvPr id="0" name=""/>
        <dsp:cNvSpPr/>
      </dsp:nvSpPr>
      <dsp:spPr>
        <a:xfrm>
          <a:off x="934771" y="908273"/>
          <a:ext cx="1634844" cy="3113669"/>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Zoning</a:t>
          </a:r>
        </a:p>
        <a:p>
          <a:pPr marL="0" lvl="0" indent="0" algn="r" defTabSz="711200">
            <a:lnSpc>
              <a:spcPct val="90000"/>
            </a:lnSpc>
            <a:spcBef>
              <a:spcPct val="0"/>
            </a:spcBef>
            <a:spcAft>
              <a:spcPct val="35000"/>
            </a:spcAft>
            <a:buNone/>
          </a:pPr>
          <a:r>
            <a:rPr lang="en-US" sz="1600" kern="1200" dirty="0"/>
            <a:t>Annexation</a:t>
          </a:r>
        </a:p>
        <a:p>
          <a:pPr marL="0" lvl="0" indent="0" algn="r" defTabSz="711200">
            <a:lnSpc>
              <a:spcPct val="90000"/>
            </a:lnSpc>
            <a:spcBef>
              <a:spcPct val="0"/>
            </a:spcBef>
            <a:spcAft>
              <a:spcPct val="35000"/>
            </a:spcAft>
            <a:buNone/>
          </a:pPr>
          <a:r>
            <a:rPr lang="en-US" sz="1600" kern="1200" dirty="0"/>
            <a:t>Easements</a:t>
          </a:r>
        </a:p>
      </dsp:txBody>
      <dsp:txXfrm>
        <a:off x="1142070" y="908273"/>
        <a:ext cx="1427546" cy="3113669"/>
      </dsp:txXfrm>
    </dsp:sp>
    <dsp:sp modelId="{B5AA2334-EC78-4C52-A020-F7502150A8C4}">
      <dsp:nvSpPr>
        <dsp:cNvPr id="0" name=""/>
        <dsp:cNvSpPr/>
      </dsp:nvSpPr>
      <dsp:spPr>
        <a:xfrm>
          <a:off x="934771" y="389328"/>
          <a:ext cx="1634844" cy="518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Land Use Entitlements</a:t>
          </a:r>
        </a:p>
      </dsp:txBody>
      <dsp:txXfrm>
        <a:off x="934771" y="389328"/>
        <a:ext cx="1634844" cy="518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0F01-1D5A-43D4-9CD7-281BA8999D35}">
      <dsp:nvSpPr>
        <dsp:cNvPr id="0" name=""/>
        <dsp:cNvSpPr/>
      </dsp:nvSpPr>
      <dsp:spPr>
        <a:xfrm>
          <a:off x="3944"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Ohio</a:t>
          </a:r>
        </a:p>
      </dsp:txBody>
      <dsp:txXfrm>
        <a:off x="3944" y="179507"/>
        <a:ext cx="2372059" cy="288000"/>
      </dsp:txXfrm>
    </dsp:sp>
    <dsp:sp modelId="{83F69215-B7A3-4B14-AE22-49740A55875C}">
      <dsp:nvSpPr>
        <dsp:cNvPr id="0" name=""/>
        <dsp:cNvSpPr/>
      </dsp:nvSpPr>
      <dsp:spPr>
        <a:xfrm>
          <a:off x="3944"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Enterprise Zone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Real &amp; personal property tax exemptions on substantial improvements with job creation</a:t>
          </a:r>
          <a:endParaRPr lang="en-US" sz="1000" kern="1200" dirty="0"/>
        </a:p>
        <a:p>
          <a:pPr marL="114300" lvl="2" indent="-57150" algn="l" defTabSz="444500">
            <a:lnSpc>
              <a:spcPct val="90000"/>
            </a:lnSpc>
            <a:spcBef>
              <a:spcPct val="0"/>
            </a:spcBef>
            <a:spcAft>
              <a:spcPct val="15000"/>
            </a:spcAft>
            <a:buChar char="•"/>
          </a:pPr>
          <a:r>
            <a:rPr lang="en-US" sz="1000" b="0" i="0" u="none" kern="1200" dirty="0"/>
            <a:t>Up to 100% with school board approval, awarded by city or county</a:t>
          </a:r>
          <a:endParaRPr lang="en-US" sz="1000" kern="1200" dirty="0"/>
        </a:p>
        <a:p>
          <a:pPr marL="114300" lvl="2" indent="-57150" algn="l" defTabSz="444500">
            <a:lnSpc>
              <a:spcPct val="90000"/>
            </a:lnSpc>
            <a:spcBef>
              <a:spcPct val="0"/>
            </a:spcBef>
            <a:spcAft>
              <a:spcPct val="15000"/>
            </a:spcAft>
            <a:buChar char="•"/>
          </a:pPr>
          <a:r>
            <a:rPr lang="en-US" sz="1000" b="0" i="0" u="none" kern="1200" dirty="0"/>
            <a:t>retail generally not eligible </a:t>
          </a:r>
          <a:endParaRPr lang="en-US" sz="1000" kern="1200" dirty="0"/>
        </a:p>
        <a:p>
          <a:pPr marL="57150" lvl="1" indent="-57150" algn="l" defTabSz="444500">
            <a:lnSpc>
              <a:spcPct val="90000"/>
            </a:lnSpc>
            <a:spcBef>
              <a:spcPct val="0"/>
            </a:spcBef>
            <a:spcAft>
              <a:spcPct val="15000"/>
            </a:spcAft>
            <a:buChar char="•"/>
          </a:pPr>
          <a:r>
            <a:rPr lang="en-US" sz="1000" kern="1200" dirty="0"/>
            <a:t>Community Reinvestment Area</a:t>
          </a:r>
        </a:p>
        <a:p>
          <a:pPr marL="114300" lvl="2" indent="-57150" algn="l" defTabSz="444500">
            <a:lnSpc>
              <a:spcPct val="90000"/>
            </a:lnSpc>
            <a:spcBef>
              <a:spcPct val="0"/>
            </a:spcBef>
            <a:spcAft>
              <a:spcPct val="15000"/>
            </a:spcAft>
            <a:buChar char="•"/>
          </a:pPr>
          <a:r>
            <a:rPr lang="en-US" sz="1000" kern="1200" dirty="0"/>
            <a:t>Real property exemptions on </a:t>
          </a:r>
          <a:r>
            <a:rPr lang="en-US" sz="1000" b="0" i="0" u="none" kern="1200" dirty="0"/>
            <a:t>substantial improvements and job creation</a:t>
          </a:r>
          <a:endParaRPr lang="en-US" sz="1000" kern="1200" dirty="0"/>
        </a:p>
        <a:p>
          <a:pPr marL="114300" lvl="2" indent="-57150" algn="l" defTabSz="444500">
            <a:lnSpc>
              <a:spcPct val="90000"/>
            </a:lnSpc>
            <a:spcBef>
              <a:spcPct val="0"/>
            </a:spcBef>
            <a:spcAft>
              <a:spcPct val="15000"/>
            </a:spcAft>
            <a:buChar char="•"/>
          </a:pPr>
          <a:r>
            <a:rPr lang="en-US" sz="1000" b="0" i="0" u="none" kern="1200" dirty="0"/>
            <a:t>Up to 100% with  school board approval, awarded by city or county</a:t>
          </a:r>
          <a:endParaRPr lang="en-US" sz="1000" kern="1200" dirty="0"/>
        </a:p>
        <a:p>
          <a:pPr marL="114300" lvl="2" indent="-57150" algn="l" defTabSz="444500">
            <a:lnSpc>
              <a:spcPct val="90000"/>
            </a:lnSpc>
            <a:spcBef>
              <a:spcPct val="0"/>
            </a:spcBef>
            <a:spcAft>
              <a:spcPct val="15000"/>
            </a:spcAft>
            <a:buChar char="•"/>
          </a:pPr>
          <a:r>
            <a:rPr lang="en-US" sz="1000" b="0" i="0" u="none" kern="1200" dirty="0"/>
            <a:t>retail generally not eligible but residential is</a:t>
          </a:r>
          <a:r>
            <a:rPr lang="en-US" sz="1000" kern="1200" dirty="0"/>
            <a:t> </a:t>
          </a:r>
        </a:p>
      </dsp:txBody>
      <dsp:txXfrm>
        <a:off x="3944" y="467507"/>
        <a:ext cx="2372059" cy="3338552"/>
      </dsp:txXfrm>
    </dsp:sp>
    <dsp:sp modelId="{A9EF2937-859D-4B7A-8DF5-374FC5176445}">
      <dsp:nvSpPr>
        <dsp:cNvPr id="0" name=""/>
        <dsp:cNvSpPr/>
      </dsp:nvSpPr>
      <dsp:spPr>
        <a:xfrm>
          <a:off x="2708092"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Tennessee</a:t>
          </a:r>
        </a:p>
      </dsp:txBody>
      <dsp:txXfrm>
        <a:off x="2708092" y="179507"/>
        <a:ext cx="2372059" cy="288000"/>
      </dsp:txXfrm>
    </dsp:sp>
    <dsp:sp modelId="{43D0E0D1-4C64-4231-836C-64F2A4C7B1B7}">
      <dsp:nvSpPr>
        <dsp:cNvPr id="0" name=""/>
        <dsp:cNvSpPr/>
      </dsp:nvSpPr>
      <dsp:spPr>
        <a:xfrm>
          <a:off x="2708092"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Sales and use tax exemptions</a:t>
          </a:r>
          <a:endParaRPr lang="en-US" sz="1000" kern="1200" dirty="0"/>
        </a:p>
        <a:p>
          <a:pPr marL="114300" lvl="2" indent="-57150" algn="l" defTabSz="444500">
            <a:lnSpc>
              <a:spcPct val="90000"/>
            </a:lnSpc>
            <a:spcBef>
              <a:spcPct val="0"/>
            </a:spcBef>
            <a:spcAft>
              <a:spcPct val="15000"/>
            </a:spcAft>
            <a:buChar char="•"/>
          </a:pPr>
          <a:r>
            <a:rPr lang="en-US" sz="1000" b="0" i="0" u="none" kern="1200" dirty="0"/>
            <a:t>Manufacturing machinery and utilities, corporate headquarters, warehouse and distribution facilities, call centers, data centers, and for research and development facilities </a:t>
          </a:r>
          <a:endParaRPr lang="en-US" sz="1000" kern="1200" dirty="0"/>
        </a:p>
        <a:p>
          <a:pPr marL="57150" lvl="1" indent="-57150" algn="l" defTabSz="444500">
            <a:lnSpc>
              <a:spcPct val="90000"/>
            </a:lnSpc>
            <a:spcBef>
              <a:spcPct val="0"/>
            </a:spcBef>
            <a:spcAft>
              <a:spcPct val="15000"/>
            </a:spcAft>
            <a:buChar char="•"/>
          </a:pPr>
          <a:r>
            <a:rPr lang="en-US" sz="1000" b="0" i="0" u="none" kern="1200" dirty="0"/>
            <a:t>Fasttrack Economic Development Fund</a:t>
          </a:r>
          <a:endParaRPr lang="en-US" sz="1000" kern="1200" dirty="0"/>
        </a:p>
        <a:p>
          <a:pPr marL="114300" lvl="2" indent="-57150" algn="l" defTabSz="444500">
            <a:lnSpc>
              <a:spcPct val="90000"/>
            </a:lnSpc>
            <a:spcBef>
              <a:spcPct val="0"/>
            </a:spcBef>
            <a:spcAft>
              <a:spcPct val="15000"/>
            </a:spcAft>
            <a:buChar char="•"/>
          </a:pPr>
          <a:r>
            <a:rPr lang="en-US" sz="1000" b="0" i="0" u="none" kern="1200"/>
            <a:t>Closing Fund</a:t>
          </a:r>
          <a:endParaRPr lang="en-US" sz="1000" kern="1200" dirty="0"/>
        </a:p>
        <a:p>
          <a:pPr marL="114300" lvl="2" indent="-57150" algn="l" defTabSz="444500">
            <a:lnSpc>
              <a:spcPct val="90000"/>
            </a:lnSpc>
            <a:spcBef>
              <a:spcPct val="0"/>
            </a:spcBef>
            <a:spcAft>
              <a:spcPct val="15000"/>
            </a:spcAft>
            <a:buChar char="•"/>
          </a:pPr>
          <a:r>
            <a:rPr lang="en-US" sz="1000" b="0" i="0" u="none" kern="1200"/>
            <a:t>Grants to local governments and then reimbursed to companies</a:t>
          </a:r>
          <a:endParaRPr lang="en-US" sz="1000" kern="1200" dirty="0"/>
        </a:p>
        <a:p>
          <a:pPr marL="114300" lvl="2" indent="-57150" algn="l" defTabSz="444500">
            <a:lnSpc>
              <a:spcPct val="90000"/>
            </a:lnSpc>
            <a:spcBef>
              <a:spcPct val="0"/>
            </a:spcBef>
            <a:spcAft>
              <a:spcPct val="15000"/>
            </a:spcAft>
            <a:buChar char="•"/>
          </a:pPr>
          <a:r>
            <a:rPr lang="en-US" sz="1000" b="0" i="0" u="none" kern="1200" dirty="0"/>
            <a:t>Funds retrofitting of buildings, acquiring real property, relocation of equipment, and other expenditures not covered under other Fasttrack programs. </a:t>
          </a:r>
          <a:endParaRPr lang="en-US" sz="1000" kern="1200" dirty="0"/>
        </a:p>
      </dsp:txBody>
      <dsp:txXfrm>
        <a:off x="2708092" y="467507"/>
        <a:ext cx="2372059" cy="3338552"/>
      </dsp:txXfrm>
    </dsp:sp>
    <dsp:sp modelId="{15F4203D-FFC1-45B7-A1B4-882F4D0EB68D}">
      <dsp:nvSpPr>
        <dsp:cNvPr id="0" name=""/>
        <dsp:cNvSpPr/>
      </dsp:nvSpPr>
      <dsp:spPr>
        <a:xfrm>
          <a:off x="5412240"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Missouri</a:t>
          </a:r>
        </a:p>
      </dsp:txBody>
      <dsp:txXfrm>
        <a:off x="5412240" y="179507"/>
        <a:ext cx="2372059" cy="288000"/>
      </dsp:txXfrm>
    </dsp:sp>
    <dsp:sp modelId="{85CA5222-5AB5-44CB-A0A6-766AE703B0E6}">
      <dsp:nvSpPr>
        <dsp:cNvPr id="0" name=""/>
        <dsp:cNvSpPr/>
      </dsp:nvSpPr>
      <dsp:spPr>
        <a:xfrm>
          <a:off x="5412240"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Enhanced Enterprise Zone Program</a:t>
          </a:r>
        </a:p>
        <a:p>
          <a:pPr marL="114300" lvl="2" indent="-57150" algn="l" defTabSz="444500">
            <a:lnSpc>
              <a:spcPct val="90000"/>
            </a:lnSpc>
            <a:spcBef>
              <a:spcPct val="0"/>
            </a:spcBef>
            <a:spcAft>
              <a:spcPct val="15000"/>
            </a:spcAft>
            <a:buChar char="•"/>
          </a:pPr>
          <a:r>
            <a:rPr lang="en-US" sz="1000" kern="1200" dirty="0"/>
            <a:t>State income tax credits for 5 years and local real property tax abatement of 50% for 10 years if:</a:t>
          </a:r>
        </a:p>
        <a:p>
          <a:pPr marL="114300" lvl="2" indent="-57150" algn="l" defTabSz="444500">
            <a:lnSpc>
              <a:spcPct val="90000"/>
            </a:lnSpc>
            <a:spcBef>
              <a:spcPct val="0"/>
            </a:spcBef>
            <a:spcAft>
              <a:spcPct val="15000"/>
            </a:spcAft>
            <a:buChar char="•"/>
          </a:pPr>
          <a:r>
            <a:rPr lang="en-US" sz="1000" kern="1200" dirty="0"/>
            <a:t>Located in approved zone</a:t>
          </a:r>
        </a:p>
        <a:p>
          <a:pPr marL="114300" lvl="2" indent="-57150" algn="l" defTabSz="444500">
            <a:lnSpc>
              <a:spcPct val="90000"/>
            </a:lnSpc>
            <a:spcBef>
              <a:spcPct val="0"/>
            </a:spcBef>
            <a:spcAft>
              <a:spcPct val="15000"/>
            </a:spcAft>
            <a:buChar char="•"/>
          </a:pPr>
          <a:r>
            <a:rPr lang="en-US" sz="1000" kern="1200" dirty="0"/>
            <a:t>Approved business clusters</a:t>
          </a:r>
        </a:p>
        <a:p>
          <a:pPr marL="114300" lvl="2" indent="-57150" algn="l" defTabSz="444500">
            <a:lnSpc>
              <a:spcPct val="90000"/>
            </a:lnSpc>
            <a:spcBef>
              <a:spcPct val="0"/>
            </a:spcBef>
            <a:spcAft>
              <a:spcPct val="15000"/>
            </a:spcAft>
            <a:buChar char="•"/>
          </a:pPr>
          <a:r>
            <a:rPr lang="en-US" sz="1000" kern="1200" dirty="0"/>
            <a:t>New or expanded business creating or maintaining 2 new employees and $100,000 new, or </a:t>
          </a:r>
        </a:p>
        <a:p>
          <a:pPr marL="114300" lvl="2" indent="-57150" algn="l" defTabSz="444500">
            <a:lnSpc>
              <a:spcPct val="90000"/>
            </a:lnSpc>
            <a:spcBef>
              <a:spcPct val="0"/>
            </a:spcBef>
            <a:spcAft>
              <a:spcPct val="15000"/>
            </a:spcAft>
            <a:buChar char="•"/>
          </a:pPr>
          <a:r>
            <a:rPr lang="en-US" sz="1000" kern="1200" dirty="0"/>
            <a:t>Replacement business creating or maintaining 2 new employees and $1,000,000 new investment</a:t>
          </a:r>
        </a:p>
        <a:p>
          <a:pPr marL="114300" lvl="2" indent="-57150" algn="l" defTabSz="444500">
            <a:lnSpc>
              <a:spcPct val="90000"/>
            </a:lnSpc>
            <a:spcBef>
              <a:spcPct val="0"/>
            </a:spcBef>
            <a:spcAft>
              <a:spcPct val="15000"/>
            </a:spcAft>
            <a:buChar char="•"/>
          </a:pPr>
          <a:r>
            <a:rPr lang="en-US" sz="1000" kern="1200" dirty="0"/>
            <a:t>Provides health insurance and pay at least 50% of the premium</a:t>
          </a:r>
        </a:p>
        <a:p>
          <a:pPr marL="57150" lvl="1" indent="-57150" algn="l" defTabSz="444500">
            <a:lnSpc>
              <a:spcPct val="90000"/>
            </a:lnSpc>
            <a:spcBef>
              <a:spcPct val="0"/>
            </a:spcBef>
            <a:spcAft>
              <a:spcPct val="15000"/>
            </a:spcAft>
            <a:buChar char="•"/>
          </a:pPr>
          <a:r>
            <a:rPr lang="en-US" sz="1000" b="0" i="0" u="none" kern="1200" dirty="0"/>
            <a:t>Brownfield Remediation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redevelop contaminated commercial/industrial sites</a:t>
          </a:r>
          <a:endParaRPr lang="en-US" sz="1000" kern="1200" dirty="0"/>
        </a:p>
        <a:p>
          <a:pPr marL="114300" lvl="2" indent="-57150" algn="l" defTabSz="444500">
            <a:lnSpc>
              <a:spcPct val="90000"/>
            </a:lnSpc>
            <a:spcBef>
              <a:spcPct val="0"/>
            </a:spcBef>
            <a:spcAft>
              <a:spcPct val="15000"/>
            </a:spcAft>
            <a:buChar char="•"/>
          </a:pPr>
          <a:r>
            <a:rPr lang="en-US" sz="1000" b="0" i="0" u="none" kern="1200" dirty="0"/>
            <a:t>creating 10 jobs or retaining 25 to clean hands company accepted in 'Voluntary Cleanup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Remediation Tax Credits may be used for up to 100% of the cost to remediate the project property</a:t>
          </a:r>
          <a:endParaRPr lang="en-US" sz="1000" kern="1200" dirty="0"/>
        </a:p>
      </dsp:txBody>
      <dsp:txXfrm>
        <a:off x="5412240" y="467507"/>
        <a:ext cx="2372059" cy="3338552"/>
      </dsp:txXfrm>
    </dsp:sp>
    <dsp:sp modelId="{7A62ED19-B8E4-44D9-8B1F-0A194DA03F20}">
      <dsp:nvSpPr>
        <dsp:cNvPr id="0" name=""/>
        <dsp:cNvSpPr/>
      </dsp:nvSpPr>
      <dsp:spPr>
        <a:xfrm>
          <a:off x="8116388"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Oregon</a:t>
          </a:r>
        </a:p>
      </dsp:txBody>
      <dsp:txXfrm>
        <a:off x="8116388" y="179507"/>
        <a:ext cx="2372059" cy="288000"/>
      </dsp:txXfrm>
    </dsp:sp>
    <dsp:sp modelId="{AE9343D5-5C76-4C57-BC87-1B847994CA20}">
      <dsp:nvSpPr>
        <dsp:cNvPr id="0" name=""/>
        <dsp:cNvSpPr/>
      </dsp:nvSpPr>
      <dsp:spPr>
        <a:xfrm>
          <a:off x="8116388"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Enterprise Zone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Exempts businesses from local property taxes on new investments</a:t>
          </a:r>
          <a:endParaRPr lang="en-US" sz="1000" kern="1200" dirty="0"/>
        </a:p>
        <a:p>
          <a:pPr marL="114300" lvl="2" indent="-57150" algn="l" defTabSz="444500">
            <a:lnSpc>
              <a:spcPct val="90000"/>
            </a:lnSpc>
            <a:spcBef>
              <a:spcPct val="0"/>
            </a:spcBef>
            <a:spcAft>
              <a:spcPct val="15000"/>
            </a:spcAft>
            <a:buChar char="•"/>
          </a:pPr>
          <a:r>
            <a:rPr lang="en-US" sz="1000" b="0" i="0" u="none" kern="1200" dirty="0"/>
            <a:t>Sponsored, created, and managed by a local government in 74 EZ Zones</a:t>
          </a:r>
          <a:endParaRPr lang="en-US" sz="1000" kern="1200" dirty="0"/>
        </a:p>
        <a:p>
          <a:pPr marL="114300" lvl="2" indent="-57150" algn="l" defTabSz="444500">
            <a:lnSpc>
              <a:spcPct val="90000"/>
            </a:lnSpc>
            <a:spcBef>
              <a:spcPct val="0"/>
            </a:spcBef>
            <a:spcAft>
              <a:spcPct val="15000"/>
            </a:spcAft>
            <a:buChar char="•"/>
          </a:pPr>
          <a:r>
            <a:rPr lang="en-US" sz="1000" b="0" i="0" u="none" kern="1200" dirty="0"/>
            <a:t>100% property tax exemption from normally assess on a new plant and equipment for non-retail businesses' location or expansion for a period of three to five consecutive years</a:t>
          </a:r>
          <a:endParaRPr lang="en-US" sz="1000" kern="1200" dirty="0"/>
        </a:p>
        <a:p>
          <a:pPr marL="114300" lvl="2" indent="-57150" algn="l" defTabSz="444500">
            <a:lnSpc>
              <a:spcPct val="90000"/>
            </a:lnSpc>
            <a:spcBef>
              <a:spcPct val="0"/>
            </a:spcBef>
            <a:spcAft>
              <a:spcPct val="15000"/>
            </a:spcAft>
            <a:buChar char="•"/>
          </a:pPr>
          <a:r>
            <a:rPr lang="en-US" sz="1000" b="0" i="0" u="none" kern="1200" dirty="0"/>
            <a:t>Qualified property includes new building structures, structural modifications, newly installed machinery but not land or previously used property</a:t>
          </a:r>
          <a:endParaRPr lang="en-US" sz="1000" kern="1200" dirty="0"/>
        </a:p>
        <a:p>
          <a:pPr marL="114300" lvl="2" indent="-57150" algn="l" defTabSz="444500">
            <a:lnSpc>
              <a:spcPct val="90000"/>
            </a:lnSpc>
            <a:spcBef>
              <a:spcPct val="0"/>
            </a:spcBef>
            <a:spcAft>
              <a:spcPct val="15000"/>
            </a:spcAft>
            <a:buChar char="•"/>
          </a:pPr>
          <a:r>
            <a:rPr lang="en-US" sz="1000" b="0" i="0" u="none" kern="1200" dirty="0"/>
            <a:t>Business must</a:t>
          </a:r>
          <a:endParaRPr lang="en-US" sz="1000" kern="1200" dirty="0"/>
        </a:p>
        <a:p>
          <a:pPr marL="171450" lvl="3" indent="-57150" algn="l" defTabSz="444500">
            <a:lnSpc>
              <a:spcPct val="90000"/>
            </a:lnSpc>
            <a:spcBef>
              <a:spcPct val="0"/>
            </a:spcBef>
            <a:spcAft>
              <a:spcPct val="15000"/>
            </a:spcAft>
            <a:buChar char="•"/>
          </a:pPr>
          <a:r>
            <a:rPr lang="en-US" sz="1000" b="0" i="0" u="none" kern="1200" dirty="0"/>
            <a:t>Increase full-time employment inside the Zone by the greater of one new job or 10%</a:t>
          </a:r>
          <a:endParaRPr lang="en-US" sz="1000" kern="1200" dirty="0"/>
        </a:p>
        <a:p>
          <a:pPr marL="171450" lvl="3" indent="-57150" algn="l" defTabSz="444500">
            <a:lnSpc>
              <a:spcPct val="90000"/>
            </a:lnSpc>
            <a:spcBef>
              <a:spcPct val="0"/>
            </a:spcBef>
            <a:spcAft>
              <a:spcPct val="15000"/>
            </a:spcAft>
            <a:buChar char="•"/>
          </a:pPr>
          <a:r>
            <a:rPr lang="en-US" sz="1000" b="0" i="0" u="none" kern="1200" dirty="0"/>
            <a:t>Have no concurrent job loss outside the Zone</a:t>
          </a:r>
          <a:endParaRPr lang="en-US" sz="1000" kern="1200" dirty="0"/>
        </a:p>
        <a:p>
          <a:pPr marL="171450" lvl="3" indent="-57150" algn="l" defTabSz="444500">
            <a:lnSpc>
              <a:spcPct val="90000"/>
            </a:lnSpc>
            <a:spcBef>
              <a:spcPct val="0"/>
            </a:spcBef>
            <a:spcAft>
              <a:spcPct val="15000"/>
            </a:spcAft>
            <a:buChar char="•"/>
          </a:pPr>
          <a:r>
            <a:rPr lang="en-US" sz="1000" b="0" i="0" u="none" kern="1200" dirty="0"/>
            <a:t>Maintain minimum employment during the exemption</a:t>
          </a:r>
          <a:endParaRPr lang="en-US" sz="1000" kern="1200" dirty="0"/>
        </a:p>
        <a:p>
          <a:pPr marL="171450" lvl="3" indent="-57150" algn="l" defTabSz="444500">
            <a:lnSpc>
              <a:spcPct val="90000"/>
            </a:lnSpc>
            <a:spcBef>
              <a:spcPct val="0"/>
            </a:spcBef>
            <a:spcAft>
              <a:spcPct val="15000"/>
            </a:spcAft>
            <a:buChar char="•"/>
          </a:pPr>
          <a:r>
            <a:rPr lang="en-US" sz="1000" b="0" i="0" u="none" kern="1200" dirty="0"/>
            <a:t>Engage in job-training as well as conform to any local conditions</a:t>
          </a:r>
          <a:endParaRPr lang="en-US" sz="1000" kern="1200" dirty="0"/>
        </a:p>
      </dsp:txBody>
      <dsp:txXfrm>
        <a:off x="8116388" y="467507"/>
        <a:ext cx="2372059" cy="3338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08E41-1C7A-45AC-BED5-37874CA68015}">
      <dsp:nvSpPr>
        <dsp:cNvPr id="0" name=""/>
        <dsp:cNvSpPr/>
      </dsp:nvSpPr>
      <dsp:spPr>
        <a:xfrm>
          <a:off x="50" y="230714"/>
          <a:ext cx="4878176"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Missouri</a:t>
          </a:r>
        </a:p>
      </dsp:txBody>
      <dsp:txXfrm>
        <a:off x="50" y="230714"/>
        <a:ext cx="4878176" cy="489600"/>
      </dsp:txXfrm>
    </dsp:sp>
    <dsp:sp modelId="{9FC7FC68-90AF-4BD6-9064-A0E2C1E634D8}">
      <dsp:nvSpPr>
        <dsp:cNvPr id="0" name=""/>
        <dsp:cNvSpPr/>
      </dsp:nvSpPr>
      <dsp:spPr>
        <a:xfrm>
          <a:off x="50" y="720315"/>
          <a:ext cx="4878176" cy="27065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u="none" kern="1200" dirty="0"/>
            <a:t>Data Center Sales Tax Exemption Program</a:t>
          </a:r>
          <a:endParaRPr lang="en-US" sz="1700" kern="1200" dirty="0"/>
        </a:p>
        <a:p>
          <a:pPr marL="342900" lvl="2" indent="-171450" algn="l" defTabSz="755650">
            <a:lnSpc>
              <a:spcPct val="90000"/>
            </a:lnSpc>
            <a:spcBef>
              <a:spcPct val="0"/>
            </a:spcBef>
            <a:spcAft>
              <a:spcPct val="15000"/>
            </a:spcAft>
            <a:buChar char="•"/>
          </a:pPr>
          <a:r>
            <a:rPr lang="en-US" sz="1700" b="0" i="0" u="none" kern="1200" dirty="0"/>
            <a:t>Sales and utility tax exemption on data center construction</a:t>
          </a:r>
          <a:endParaRPr lang="en-US" sz="1700" kern="1200" dirty="0"/>
        </a:p>
        <a:p>
          <a:pPr marL="342900" lvl="2" indent="-171450" algn="l" defTabSz="755650">
            <a:lnSpc>
              <a:spcPct val="90000"/>
            </a:lnSpc>
            <a:spcBef>
              <a:spcPct val="0"/>
            </a:spcBef>
            <a:spcAft>
              <a:spcPct val="15000"/>
            </a:spcAft>
            <a:buChar char="•"/>
          </a:pPr>
          <a:r>
            <a:rPr lang="en-US" sz="1700" b="0" i="0" u="none" kern="1200" dirty="0"/>
            <a:t>Creates 10 new jobs paying average wages 150% of the county average wage, invests $25 M within 36 months</a:t>
          </a:r>
          <a:endParaRPr lang="en-US" sz="1700" kern="1200" dirty="0"/>
        </a:p>
        <a:p>
          <a:pPr marL="342900" lvl="2" indent="-171450" algn="l" defTabSz="755650">
            <a:lnSpc>
              <a:spcPct val="90000"/>
            </a:lnSpc>
            <a:spcBef>
              <a:spcPct val="0"/>
            </a:spcBef>
            <a:spcAft>
              <a:spcPct val="15000"/>
            </a:spcAft>
            <a:buChar char="•"/>
          </a:pPr>
          <a:r>
            <a:rPr lang="en-US" sz="1700" b="0" i="0" u="none" kern="1200" dirty="0"/>
            <a:t>15 years of state and local sales tax exemptions</a:t>
          </a:r>
          <a:endParaRPr lang="en-US" sz="1700" kern="1200" dirty="0"/>
        </a:p>
        <a:p>
          <a:pPr marL="342900" lvl="2" indent="-171450" algn="l" defTabSz="755650">
            <a:lnSpc>
              <a:spcPct val="90000"/>
            </a:lnSpc>
            <a:spcBef>
              <a:spcPct val="0"/>
            </a:spcBef>
            <a:spcAft>
              <a:spcPct val="15000"/>
            </a:spcAft>
            <a:buChar char="•"/>
          </a:pPr>
          <a:r>
            <a:rPr lang="en-US" sz="1700" b="0" i="0" u="none" kern="1200" dirty="0"/>
            <a:t>Existing data centers eligible for a 10-year exemption if creating at least 5 new jobs within 24 months, paying 150% of the county average way, and investing $5 million within a year </a:t>
          </a:r>
          <a:endParaRPr lang="en-US" sz="1700" kern="1200" dirty="0"/>
        </a:p>
      </dsp:txBody>
      <dsp:txXfrm>
        <a:off x="50" y="720315"/>
        <a:ext cx="4878176" cy="2706570"/>
      </dsp:txXfrm>
    </dsp:sp>
    <dsp:sp modelId="{E982E68C-A7AE-47B0-83B1-5051530A18F7}">
      <dsp:nvSpPr>
        <dsp:cNvPr id="0" name=""/>
        <dsp:cNvSpPr/>
      </dsp:nvSpPr>
      <dsp:spPr>
        <a:xfrm>
          <a:off x="5561172" y="230714"/>
          <a:ext cx="4878176"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Ohio</a:t>
          </a:r>
        </a:p>
      </dsp:txBody>
      <dsp:txXfrm>
        <a:off x="5561172" y="230714"/>
        <a:ext cx="4878176" cy="489600"/>
      </dsp:txXfrm>
    </dsp:sp>
    <dsp:sp modelId="{18299446-8FB9-4E04-8586-FF02CCA07B28}">
      <dsp:nvSpPr>
        <dsp:cNvPr id="0" name=""/>
        <dsp:cNvSpPr/>
      </dsp:nvSpPr>
      <dsp:spPr>
        <a:xfrm>
          <a:off x="5561172" y="720315"/>
          <a:ext cx="4878176" cy="27065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u="none" kern="1200" dirty="0"/>
            <a:t>Data Center Sales Tax Exemption</a:t>
          </a:r>
          <a:endParaRPr lang="en-US" sz="1700" kern="1200" dirty="0"/>
        </a:p>
        <a:p>
          <a:pPr marL="342900" lvl="2" indent="-171450" algn="l" defTabSz="755650">
            <a:lnSpc>
              <a:spcPct val="90000"/>
            </a:lnSpc>
            <a:spcBef>
              <a:spcPct val="0"/>
            </a:spcBef>
            <a:spcAft>
              <a:spcPct val="15000"/>
            </a:spcAft>
            <a:buChar char="•"/>
          </a:pPr>
          <a:r>
            <a:rPr lang="en-US" sz="1700" b="0" i="0" u="none" kern="1200" dirty="0"/>
            <a:t>Full or partial abatement from state and local sales tax on purchases of eligible data center equipment totaling at least $100 million and creating an annual payroll of $1.5 million</a:t>
          </a:r>
          <a:endParaRPr lang="en-US" sz="1700" kern="1200" dirty="0"/>
        </a:p>
        <a:p>
          <a:pPr marL="342900" lvl="2" indent="-171450" algn="l" defTabSz="755650">
            <a:lnSpc>
              <a:spcPct val="90000"/>
            </a:lnSpc>
            <a:spcBef>
              <a:spcPct val="0"/>
            </a:spcBef>
            <a:spcAft>
              <a:spcPct val="15000"/>
            </a:spcAft>
            <a:buChar char="•"/>
          </a:pPr>
          <a:r>
            <a:rPr lang="en-US" sz="1700" b="0" i="0" u="none" kern="1200" dirty="0"/>
            <a:t>Applies to multi-tenant data-centers allowing multiple customers at one site to aggregate their purchases and payrolls in order to qualify</a:t>
          </a:r>
          <a:endParaRPr lang="en-US" sz="1700" kern="1200" dirty="0"/>
        </a:p>
      </dsp:txBody>
      <dsp:txXfrm>
        <a:off x="5561172" y="720315"/>
        <a:ext cx="4878176" cy="2706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F34B6-999E-4E4F-A5CE-73534BFAE305}">
      <dsp:nvSpPr>
        <dsp:cNvPr id="0" name=""/>
        <dsp:cNvSpPr/>
      </dsp:nvSpPr>
      <dsp:spPr>
        <a:xfrm>
          <a:off x="3953"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Missouri </a:t>
          </a:r>
          <a:r>
            <a:rPr lang="en-US" sz="1100" b="0" i="0" u="none" kern="1200" dirty="0"/>
            <a:t>Local TIF</a:t>
          </a:r>
          <a:endParaRPr lang="en-US" sz="1100" kern="1200" dirty="0"/>
        </a:p>
      </dsp:txBody>
      <dsp:txXfrm>
        <a:off x="3953" y="85907"/>
        <a:ext cx="2377306" cy="316800"/>
      </dsp:txXfrm>
    </dsp:sp>
    <dsp:sp modelId="{83BE8C3C-2E5F-494E-A8B1-FBDC1A2AFCB9}">
      <dsp:nvSpPr>
        <dsp:cNvPr id="0" name=""/>
        <dsp:cNvSpPr/>
      </dsp:nvSpPr>
      <dsp:spPr>
        <a:xfrm>
          <a:off x="3953"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Capture local property and sales tax increase for up to 23 years for redevelopment</a:t>
          </a:r>
          <a:endParaRPr lang="en-US" sz="1100" kern="1200" dirty="0"/>
        </a:p>
        <a:p>
          <a:pPr marL="57150" lvl="1" indent="-57150" algn="l" defTabSz="488950">
            <a:lnSpc>
              <a:spcPct val="90000"/>
            </a:lnSpc>
            <a:spcBef>
              <a:spcPct val="0"/>
            </a:spcBef>
            <a:spcAft>
              <a:spcPct val="15000"/>
            </a:spcAft>
            <a:buChar char="•"/>
          </a:pPr>
          <a:r>
            <a:rPr lang="en-US" sz="1100" b="0" i="0" u="none" kern="1200" dirty="0"/>
            <a:t>Sites blighted, conservation, or economic development</a:t>
          </a:r>
          <a:endParaRPr lang="en-US" sz="1100" kern="1200" dirty="0"/>
        </a:p>
        <a:p>
          <a:pPr marL="57150" lvl="1" indent="-57150" algn="l" defTabSz="488950">
            <a:lnSpc>
              <a:spcPct val="90000"/>
            </a:lnSpc>
            <a:spcBef>
              <a:spcPct val="0"/>
            </a:spcBef>
            <a:spcAft>
              <a:spcPct val="15000"/>
            </a:spcAft>
            <a:buChar char="•"/>
          </a:pPr>
          <a:r>
            <a:rPr lang="en-US" sz="1100" b="0" i="0" u="none" kern="1200" dirty="0"/>
            <a:t>Funds professional service studies, land surveys, land acquisition, demolition, rehabilitation, and building infrastructure</a:t>
          </a:r>
          <a:endParaRPr lang="en-US" sz="1100" kern="1200" dirty="0"/>
        </a:p>
        <a:p>
          <a:pPr marL="57150" lvl="1" indent="-57150" algn="l" defTabSz="488950">
            <a:lnSpc>
              <a:spcPct val="90000"/>
            </a:lnSpc>
            <a:spcBef>
              <a:spcPct val="0"/>
            </a:spcBef>
            <a:spcAft>
              <a:spcPct val="15000"/>
            </a:spcAft>
            <a:buChar char="•"/>
          </a:pPr>
          <a:r>
            <a:rPr lang="en-US" sz="1100" b="0" i="0" u="none" kern="1200" dirty="0"/>
            <a:t>State Supplemental TIF</a:t>
          </a:r>
          <a:endParaRPr lang="en-US" sz="1100" kern="1200" dirty="0"/>
        </a:p>
        <a:p>
          <a:pPr marL="114300" lvl="2" indent="-57150" algn="l" defTabSz="488950">
            <a:lnSpc>
              <a:spcPct val="90000"/>
            </a:lnSpc>
            <a:spcBef>
              <a:spcPct val="0"/>
            </a:spcBef>
            <a:spcAft>
              <a:spcPct val="15000"/>
            </a:spcAft>
            <a:buChar char="•"/>
          </a:pPr>
          <a:r>
            <a:rPr lang="en-US" sz="1100" b="0" i="0" u="none" kern="1200" dirty="0"/>
            <a:t>Redevelop blighted areas by providing essential public infrastructure financing</a:t>
          </a:r>
          <a:endParaRPr lang="en-US" sz="1100" kern="1200" dirty="0"/>
        </a:p>
        <a:p>
          <a:pPr marL="114300" lvl="2" indent="-57150" algn="l" defTabSz="488950">
            <a:lnSpc>
              <a:spcPct val="90000"/>
            </a:lnSpc>
            <a:spcBef>
              <a:spcPct val="0"/>
            </a:spcBef>
            <a:spcAft>
              <a:spcPct val="15000"/>
            </a:spcAft>
            <a:buChar char="•"/>
          </a:pPr>
          <a:r>
            <a:rPr lang="en-US" sz="1100" b="0" i="0" u="none" kern="1200" dirty="0"/>
            <a:t>Located in blighted or CBD</a:t>
          </a:r>
          <a:endParaRPr lang="en-US" sz="1100" kern="1200" dirty="0"/>
        </a:p>
        <a:p>
          <a:pPr marL="114300" lvl="2" indent="-57150" algn="l" defTabSz="488950">
            <a:lnSpc>
              <a:spcPct val="90000"/>
            </a:lnSpc>
            <a:spcBef>
              <a:spcPct val="0"/>
            </a:spcBef>
            <a:spcAft>
              <a:spcPct val="15000"/>
            </a:spcAft>
            <a:buChar char="•"/>
          </a:pPr>
          <a:r>
            <a:rPr lang="en-US" sz="1100" b="0" i="0" u="none" kern="1200" dirty="0"/>
            <a:t>Gap financing  with  local TIF</a:t>
          </a:r>
          <a:endParaRPr lang="en-US" sz="1100" kern="1200" dirty="0"/>
        </a:p>
        <a:p>
          <a:pPr marL="114300" lvl="2" indent="-57150" algn="l" defTabSz="488950">
            <a:lnSpc>
              <a:spcPct val="90000"/>
            </a:lnSpc>
            <a:spcBef>
              <a:spcPct val="0"/>
            </a:spcBef>
            <a:spcAft>
              <a:spcPct val="15000"/>
            </a:spcAft>
            <a:buChar char="•"/>
          </a:pPr>
          <a:r>
            <a:rPr lang="en-US" sz="1100" b="0" i="0" u="none" kern="1200" dirty="0"/>
            <a:t>Underlying local TIF provides 50% of new, local sales tax revenue and 100% of  new real property tax revenue </a:t>
          </a:r>
          <a:endParaRPr lang="en-US" sz="1100" kern="1200" dirty="0"/>
        </a:p>
        <a:p>
          <a:pPr marL="114300" lvl="2" indent="-57150" algn="l" defTabSz="488950">
            <a:lnSpc>
              <a:spcPct val="90000"/>
            </a:lnSpc>
            <a:spcBef>
              <a:spcPct val="0"/>
            </a:spcBef>
            <a:spcAft>
              <a:spcPct val="15000"/>
            </a:spcAft>
            <a:buChar char="•"/>
          </a:pPr>
          <a:r>
            <a:rPr lang="en-US" sz="1100" b="0" i="0" u="none" kern="1200" dirty="0"/>
            <a:t>15 years for public works improvements </a:t>
          </a:r>
          <a:endParaRPr lang="en-US" sz="1100" kern="1200" dirty="0"/>
        </a:p>
      </dsp:txBody>
      <dsp:txXfrm>
        <a:off x="3953" y="402707"/>
        <a:ext cx="2377306" cy="3261060"/>
      </dsp:txXfrm>
    </dsp:sp>
    <dsp:sp modelId="{AFF0AFF8-4D54-4827-A8CA-DBCA3F3A23D3}">
      <dsp:nvSpPr>
        <dsp:cNvPr id="0" name=""/>
        <dsp:cNvSpPr/>
      </dsp:nvSpPr>
      <dsp:spPr>
        <a:xfrm>
          <a:off x="2714082"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Ohio </a:t>
          </a:r>
          <a:r>
            <a:rPr lang="en-US" sz="1100" b="0" i="0" u="none" kern="1200" dirty="0"/>
            <a:t>TIF</a:t>
          </a:r>
          <a:endParaRPr lang="en-US" sz="1100" kern="1200" dirty="0"/>
        </a:p>
      </dsp:txBody>
      <dsp:txXfrm>
        <a:off x="2714082" y="85907"/>
        <a:ext cx="2377306" cy="316800"/>
      </dsp:txXfrm>
    </dsp:sp>
    <dsp:sp modelId="{EEA5E7EC-ABEC-4BB9-9D99-25DE4C5B5317}">
      <dsp:nvSpPr>
        <dsp:cNvPr id="0" name=""/>
        <dsp:cNvSpPr/>
      </dsp:nvSpPr>
      <dsp:spPr>
        <a:xfrm>
          <a:off x="2714082"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Townships, municipalities, and counties</a:t>
          </a:r>
          <a:endParaRPr lang="en-US" sz="1100" kern="1200" dirty="0"/>
        </a:p>
        <a:p>
          <a:pPr marL="57150" lvl="1" indent="-57150" algn="l" defTabSz="488950">
            <a:lnSpc>
              <a:spcPct val="90000"/>
            </a:lnSpc>
            <a:spcBef>
              <a:spcPct val="0"/>
            </a:spcBef>
            <a:spcAft>
              <a:spcPct val="15000"/>
            </a:spcAft>
            <a:buChar char="•"/>
          </a:pPr>
          <a:r>
            <a:rPr lang="en-US" sz="1100" b="0" i="0" u="none" kern="1200" dirty="0"/>
            <a:t>Finance infrastructure improvements and, limitedly, residential rehabilitation associated with new development</a:t>
          </a:r>
          <a:endParaRPr lang="en-US" sz="1100" kern="1200" dirty="0"/>
        </a:p>
        <a:p>
          <a:pPr marL="57150" lvl="1" indent="-57150" algn="l" defTabSz="488950">
            <a:lnSpc>
              <a:spcPct val="90000"/>
            </a:lnSpc>
            <a:spcBef>
              <a:spcPct val="0"/>
            </a:spcBef>
            <a:spcAft>
              <a:spcPct val="15000"/>
            </a:spcAft>
            <a:buChar char="•"/>
          </a:pPr>
          <a:r>
            <a:rPr lang="en-US" sz="1100" b="0" i="0" u="none" kern="1200" dirty="0"/>
            <a:t>Pauses the taxable worth of real property within a specified area and redirects tax payments over this amount (derived from increases in real property value) to a separate fund financing the infrastructure project</a:t>
          </a:r>
          <a:endParaRPr lang="en-US" sz="1100" kern="1200" dirty="0"/>
        </a:p>
      </dsp:txBody>
      <dsp:txXfrm>
        <a:off x="2714082" y="402707"/>
        <a:ext cx="2377306" cy="3261060"/>
      </dsp:txXfrm>
    </dsp:sp>
    <dsp:sp modelId="{635306D0-F0C4-4952-B65E-8F8E3C3D2D5C}">
      <dsp:nvSpPr>
        <dsp:cNvPr id="0" name=""/>
        <dsp:cNvSpPr/>
      </dsp:nvSpPr>
      <dsp:spPr>
        <a:xfrm>
          <a:off x="5424211"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Tennessee </a:t>
          </a:r>
          <a:r>
            <a:rPr lang="en-US" sz="1100" b="0" i="0" u="none" kern="1200" dirty="0"/>
            <a:t>TIF</a:t>
          </a:r>
          <a:endParaRPr lang="en-US" sz="1100" kern="1200" dirty="0"/>
        </a:p>
      </dsp:txBody>
      <dsp:txXfrm>
        <a:off x="5424211" y="85907"/>
        <a:ext cx="2377306" cy="316800"/>
      </dsp:txXfrm>
    </dsp:sp>
    <dsp:sp modelId="{034499AB-FA1A-417F-A8C6-4792A1EC1D95}">
      <dsp:nvSpPr>
        <dsp:cNvPr id="0" name=""/>
        <dsp:cNvSpPr/>
      </dsp:nvSpPr>
      <dsp:spPr>
        <a:xfrm>
          <a:off x="5424211"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Cities and counties</a:t>
          </a:r>
          <a:endParaRPr lang="en-US" sz="1100" kern="1200" dirty="0"/>
        </a:p>
        <a:p>
          <a:pPr marL="57150" lvl="1" indent="-57150" algn="l" defTabSz="488950">
            <a:lnSpc>
              <a:spcPct val="90000"/>
            </a:lnSpc>
            <a:spcBef>
              <a:spcPct val="0"/>
            </a:spcBef>
            <a:spcAft>
              <a:spcPct val="15000"/>
            </a:spcAft>
            <a:buChar char="•"/>
          </a:pPr>
          <a:r>
            <a:rPr lang="en-US" sz="1100" kern="1200" dirty="0"/>
            <a:t>Economic impact plan</a:t>
          </a:r>
        </a:p>
        <a:p>
          <a:pPr marL="57150" lvl="1" indent="-57150" algn="l" defTabSz="488950">
            <a:lnSpc>
              <a:spcPct val="90000"/>
            </a:lnSpc>
            <a:spcBef>
              <a:spcPct val="0"/>
            </a:spcBef>
            <a:spcAft>
              <a:spcPct val="15000"/>
            </a:spcAft>
            <a:buChar char="•"/>
          </a:pPr>
          <a:r>
            <a:rPr lang="en-US" sz="1100" b="0" i="0" u="none" kern="1200" dirty="0"/>
            <a:t>Captures future tax revenues to pay for current community improvements</a:t>
          </a:r>
          <a:endParaRPr lang="en-US" sz="1100" kern="1200" dirty="0"/>
        </a:p>
        <a:p>
          <a:pPr marL="57150" lvl="1" indent="-57150" algn="l" defTabSz="488950">
            <a:lnSpc>
              <a:spcPct val="90000"/>
            </a:lnSpc>
            <a:spcBef>
              <a:spcPct val="0"/>
            </a:spcBef>
            <a:spcAft>
              <a:spcPct val="15000"/>
            </a:spcAft>
            <a:buChar char="•"/>
          </a:pPr>
          <a:r>
            <a:rPr lang="en-US" sz="1100" kern="1200" dirty="0"/>
            <a:t>Supports blighted and deteriorated areas, industrial development, recreation, convention centers and tourism</a:t>
          </a:r>
        </a:p>
        <a:p>
          <a:pPr marL="57150" lvl="1" indent="-57150" algn="l" defTabSz="488950">
            <a:lnSpc>
              <a:spcPct val="90000"/>
            </a:lnSpc>
            <a:spcBef>
              <a:spcPct val="0"/>
            </a:spcBef>
            <a:spcAft>
              <a:spcPct val="15000"/>
            </a:spcAft>
            <a:buChar char="•"/>
          </a:pPr>
          <a:r>
            <a:rPr lang="en-US" sz="1100" kern="1200" dirty="0"/>
            <a:t>Funds public infrastructure, utility service, professional development services, equipment costs</a:t>
          </a:r>
        </a:p>
      </dsp:txBody>
      <dsp:txXfrm>
        <a:off x="5424211" y="402707"/>
        <a:ext cx="2377306" cy="3261060"/>
      </dsp:txXfrm>
    </dsp:sp>
    <dsp:sp modelId="{51B49CE8-F007-48DF-8492-9B1920D87B50}">
      <dsp:nvSpPr>
        <dsp:cNvPr id="0" name=""/>
        <dsp:cNvSpPr/>
      </dsp:nvSpPr>
      <dsp:spPr>
        <a:xfrm>
          <a:off x="8134340"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Oregon TIF</a:t>
          </a:r>
        </a:p>
      </dsp:txBody>
      <dsp:txXfrm>
        <a:off x="8134340" y="85907"/>
        <a:ext cx="2377306" cy="316800"/>
      </dsp:txXfrm>
    </dsp:sp>
    <dsp:sp modelId="{7CCEAC59-6ECD-4489-9CA2-4880AEAF4805}">
      <dsp:nvSpPr>
        <dsp:cNvPr id="0" name=""/>
        <dsp:cNvSpPr/>
      </dsp:nvSpPr>
      <dsp:spPr>
        <a:xfrm>
          <a:off x="8134340"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Cities with populations greater than 50,000 to use a portion of property taxes generated within the district to invest in the district's infrastructure, providing further incentive for private investment</a:t>
          </a:r>
          <a:endParaRPr lang="en-US" sz="1100" kern="1200" dirty="0"/>
        </a:p>
        <a:p>
          <a:pPr marL="57150" lvl="1" indent="-57150" algn="l" defTabSz="488950">
            <a:lnSpc>
              <a:spcPct val="90000"/>
            </a:lnSpc>
            <a:spcBef>
              <a:spcPct val="0"/>
            </a:spcBef>
            <a:spcAft>
              <a:spcPct val="15000"/>
            </a:spcAft>
            <a:buChar char="•"/>
          </a:pPr>
          <a:r>
            <a:rPr lang="en-US" sz="1100" b="0" i="0" u="none" kern="1200" dirty="0"/>
            <a:t>Property value increase invested in TIF district funding</a:t>
          </a:r>
          <a:endParaRPr lang="en-US" sz="1100" kern="1200" dirty="0"/>
        </a:p>
        <a:p>
          <a:pPr marL="57150" lvl="1" indent="-57150" algn="l" defTabSz="488950">
            <a:lnSpc>
              <a:spcPct val="90000"/>
            </a:lnSpc>
            <a:spcBef>
              <a:spcPct val="0"/>
            </a:spcBef>
            <a:spcAft>
              <a:spcPct val="15000"/>
            </a:spcAft>
            <a:buChar char="•"/>
          </a:pPr>
          <a:r>
            <a:rPr lang="en-US" sz="1100" b="0" i="0" u="none" kern="1200" dirty="0"/>
            <a:t>Might also be used to retain businesses as well as to attract </a:t>
          </a:r>
          <a:r>
            <a:rPr lang="en-US" sz="1100" b="0" i="0" u="none" kern="1200"/>
            <a:t>new entities </a:t>
          </a:r>
          <a:endParaRPr lang="en-US" sz="1100" kern="1200" dirty="0"/>
        </a:p>
      </dsp:txBody>
      <dsp:txXfrm>
        <a:off x="8134340" y="402707"/>
        <a:ext cx="2377306" cy="3261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99743-A5B2-442A-9212-1CE93C5378F7}">
      <dsp:nvSpPr>
        <dsp:cNvPr id="0" name=""/>
        <dsp:cNvSpPr/>
      </dsp:nvSpPr>
      <dsp:spPr>
        <a:xfrm>
          <a:off x="3819"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Missouri</a:t>
          </a:r>
        </a:p>
      </dsp:txBody>
      <dsp:txXfrm>
        <a:off x="3819" y="260338"/>
        <a:ext cx="2296914" cy="288000"/>
      </dsp:txXfrm>
    </dsp:sp>
    <dsp:sp modelId="{9F64471B-40A7-4C5F-8C30-DDA341308655}">
      <dsp:nvSpPr>
        <dsp:cNvPr id="0" name=""/>
        <dsp:cNvSpPr/>
      </dsp:nvSpPr>
      <dsp:spPr>
        <a:xfrm>
          <a:off x="3819"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Infrastructure Development Opportunities Commission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Provides local political subdivisions, including public sewer and water districts, with long-term, 3% interest rate loans between $25,000 and $150,000</a:t>
          </a:r>
          <a:endParaRPr lang="en-US" sz="1000" kern="1200" dirty="0"/>
        </a:p>
        <a:p>
          <a:pPr marL="114300" lvl="2" indent="-57150" algn="l" defTabSz="444500">
            <a:lnSpc>
              <a:spcPct val="90000"/>
            </a:lnSpc>
            <a:spcBef>
              <a:spcPct val="0"/>
            </a:spcBef>
            <a:spcAft>
              <a:spcPct val="15000"/>
            </a:spcAft>
            <a:buChar char="•"/>
          </a:pPr>
          <a:r>
            <a:rPr lang="en-US" sz="1000" b="0" i="0" u="none" kern="1200" dirty="0"/>
            <a:t>Help rural communities and districts</a:t>
          </a:r>
          <a:endParaRPr lang="en-US" sz="1000" kern="1200" dirty="0"/>
        </a:p>
        <a:p>
          <a:pPr marL="114300" lvl="2" indent="-57150" algn="l" defTabSz="444500">
            <a:lnSpc>
              <a:spcPct val="90000"/>
            </a:lnSpc>
            <a:spcBef>
              <a:spcPct val="0"/>
            </a:spcBef>
            <a:spcAft>
              <a:spcPct val="15000"/>
            </a:spcAft>
            <a:buChar char="•"/>
          </a:pPr>
          <a:r>
            <a:rPr lang="en-US" sz="1000" b="0" i="0" u="none" kern="1200" dirty="0"/>
            <a:t>Loans fund infrastructure improvements prioritizing water, sewer, and safety issues</a:t>
          </a:r>
          <a:endParaRPr lang="en-US" sz="1000" kern="1200" dirty="0"/>
        </a:p>
      </dsp:txBody>
      <dsp:txXfrm>
        <a:off x="3819" y="548338"/>
        <a:ext cx="2296914" cy="3102922"/>
      </dsp:txXfrm>
    </dsp:sp>
    <dsp:sp modelId="{906410ED-1376-4E61-B185-A21B4FDCCA6B}">
      <dsp:nvSpPr>
        <dsp:cNvPr id="0" name=""/>
        <dsp:cNvSpPr/>
      </dsp:nvSpPr>
      <dsp:spPr>
        <a:xfrm>
          <a:off x="2622301"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Ohio</a:t>
          </a:r>
        </a:p>
      </dsp:txBody>
      <dsp:txXfrm>
        <a:off x="2622301" y="260338"/>
        <a:ext cx="2296914" cy="288000"/>
      </dsp:txXfrm>
    </dsp:sp>
    <dsp:sp modelId="{38DA7B29-5E9D-43C8-889F-63853E5442E6}">
      <dsp:nvSpPr>
        <dsp:cNvPr id="0" name=""/>
        <dsp:cNvSpPr/>
      </dsp:nvSpPr>
      <dsp:spPr>
        <a:xfrm>
          <a:off x="2622301"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Roadwork Development 629 Grants</a:t>
          </a:r>
          <a:endParaRPr lang="en-US" sz="1000" kern="1200" dirty="0"/>
        </a:p>
        <a:p>
          <a:pPr marL="57150" lvl="1" indent="-57150" algn="l" defTabSz="444500">
            <a:lnSpc>
              <a:spcPct val="90000"/>
            </a:lnSpc>
            <a:spcBef>
              <a:spcPct val="0"/>
            </a:spcBef>
            <a:spcAft>
              <a:spcPct val="15000"/>
            </a:spcAft>
            <a:buChar char="•"/>
          </a:pPr>
          <a:r>
            <a:rPr lang="en-US" sz="1000" b="0" i="0" u="none" kern="1200" dirty="0"/>
            <a:t>Reimbursable public infrastructure funding to local governments, port authorities, and companies</a:t>
          </a:r>
          <a:endParaRPr lang="en-US" sz="1000" kern="1200" dirty="0"/>
        </a:p>
        <a:p>
          <a:pPr marL="57150" lvl="1" indent="-57150" algn="l" defTabSz="444500">
            <a:lnSpc>
              <a:spcPct val="90000"/>
            </a:lnSpc>
            <a:spcBef>
              <a:spcPct val="0"/>
            </a:spcBef>
            <a:spcAft>
              <a:spcPct val="15000"/>
            </a:spcAft>
            <a:buChar char="•"/>
          </a:pPr>
          <a:r>
            <a:rPr lang="en-US" sz="1000" b="0" i="0" u="none" kern="1200" dirty="0"/>
            <a:t>Manufacturing, high-tech, corporate headquarters, and distribution activity</a:t>
          </a:r>
          <a:endParaRPr lang="en-US" sz="1000" kern="1200" dirty="0"/>
        </a:p>
        <a:p>
          <a:pPr marL="57150" lvl="1" indent="-57150" algn="l" defTabSz="444500">
            <a:lnSpc>
              <a:spcPct val="90000"/>
            </a:lnSpc>
            <a:spcBef>
              <a:spcPct val="0"/>
            </a:spcBef>
            <a:spcAft>
              <a:spcPct val="15000"/>
            </a:spcAft>
            <a:buChar char="•"/>
          </a:pPr>
          <a:r>
            <a:rPr lang="en-US" sz="1000" b="0" i="0" u="none" kern="1200" dirty="0"/>
            <a:t>Cover engineering, design costs, actual construction of roadways and/or utility improvements</a:t>
          </a:r>
          <a:endParaRPr lang="en-US" sz="1000" kern="1200" dirty="0"/>
        </a:p>
      </dsp:txBody>
      <dsp:txXfrm>
        <a:off x="2622301" y="548338"/>
        <a:ext cx="2296914" cy="3102922"/>
      </dsp:txXfrm>
    </dsp:sp>
    <dsp:sp modelId="{6BA56EA3-53BB-473C-B0C6-44EB938E77DF}">
      <dsp:nvSpPr>
        <dsp:cNvPr id="0" name=""/>
        <dsp:cNvSpPr/>
      </dsp:nvSpPr>
      <dsp:spPr>
        <a:xfrm>
          <a:off x="5240783"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Tennessee</a:t>
          </a:r>
          <a:endParaRPr lang="en-US" sz="1000" kern="1200" dirty="0"/>
        </a:p>
      </dsp:txBody>
      <dsp:txXfrm>
        <a:off x="5240783" y="260338"/>
        <a:ext cx="2296914" cy="288000"/>
      </dsp:txXfrm>
    </dsp:sp>
    <dsp:sp modelId="{F764FF5B-50A4-481F-9FD1-75FF0BA2A19B}">
      <dsp:nvSpPr>
        <dsp:cNvPr id="0" name=""/>
        <dsp:cNvSpPr/>
      </dsp:nvSpPr>
      <dsp:spPr>
        <a:xfrm>
          <a:off x="5240783"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Tennessee Fasttrack Infrastructure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Grants for local governing bodies for public infrastructure</a:t>
          </a:r>
          <a:endParaRPr lang="en-US" sz="1000" kern="1200" dirty="0"/>
        </a:p>
        <a:p>
          <a:pPr marL="114300" lvl="2" indent="-57150" algn="l" defTabSz="444500">
            <a:lnSpc>
              <a:spcPct val="90000"/>
            </a:lnSpc>
            <a:spcBef>
              <a:spcPct val="0"/>
            </a:spcBef>
            <a:spcAft>
              <a:spcPct val="15000"/>
            </a:spcAft>
            <a:buChar char="•"/>
          </a:pPr>
          <a:r>
            <a:rPr lang="en-US" sz="1000" b="0" i="0" u="none" kern="1200" dirty="0"/>
            <a:t>Companies creating jobs or making capital investments and must include a local match based on</a:t>
          </a:r>
          <a:endParaRPr lang="en-US" sz="1000" kern="1200" dirty="0"/>
        </a:p>
        <a:p>
          <a:pPr marL="114300" lvl="2" indent="-57150" algn="l" defTabSz="444500">
            <a:lnSpc>
              <a:spcPct val="90000"/>
            </a:lnSpc>
            <a:spcBef>
              <a:spcPct val="0"/>
            </a:spcBef>
            <a:spcAft>
              <a:spcPct val="15000"/>
            </a:spcAft>
            <a:buChar char="•"/>
          </a:pPr>
          <a:r>
            <a:rPr lang="en-US" sz="1000" b="0" i="0" u="none" kern="1200" dirty="0"/>
            <a:t>Eligible projects include those affecting rail, public roadways, ports, airports, water, sewer, and gas</a:t>
          </a:r>
          <a:endParaRPr lang="en-US" sz="1000" kern="1200" dirty="0"/>
        </a:p>
        <a:p>
          <a:pPr marL="114300" lvl="2" indent="-57150" algn="l" defTabSz="444500">
            <a:lnSpc>
              <a:spcPct val="90000"/>
            </a:lnSpc>
            <a:spcBef>
              <a:spcPct val="0"/>
            </a:spcBef>
            <a:spcAft>
              <a:spcPct val="15000"/>
            </a:spcAft>
            <a:buChar char="•"/>
          </a:pPr>
          <a:r>
            <a:rPr lang="en-US" sz="1000" b="0" i="0" u="none" kern="1200" dirty="0"/>
            <a:t>Grants determined by the number of full-time jobs, amount of company investment, location of the project (at-risk counties 35% premium and distressed counties 50% premium), average wage of new jobs, and other factors</a:t>
          </a:r>
          <a:endParaRPr lang="en-US" sz="1000" kern="1200" dirty="0"/>
        </a:p>
      </dsp:txBody>
      <dsp:txXfrm>
        <a:off x="5240783" y="548338"/>
        <a:ext cx="2296914" cy="3102922"/>
      </dsp:txXfrm>
    </dsp:sp>
    <dsp:sp modelId="{F597A987-36E4-4EDA-897D-3C9636C73493}">
      <dsp:nvSpPr>
        <dsp:cNvPr id="0" name=""/>
        <dsp:cNvSpPr/>
      </dsp:nvSpPr>
      <dsp:spPr>
        <a:xfrm>
          <a:off x="7859266"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Oregon</a:t>
          </a:r>
        </a:p>
      </dsp:txBody>
      <dsp:txXfrm>
        <a:off x="7859266" y="260338"/>
        <a:ext cx="2296914" cy="288000"/>
      </dsp:txXfrm>
    </dsp:sp>
    <dsp:sp modelId="{BD23543E-811F-4413-BFA9-55198FA5CD5F}">
      <dsp:nvSpPr>
        <dsp:cNvPr id="0" name=""/>
        <dsp:cNvSpPr/>
      </dsp:nvSpPr>
      <dsp:spPr>
        <a:xfrm>
          <a:off x="7859266"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Oregon Regional Infrastructure Fund</a:t>
          </a:r>
          <a:endParaRPr lang="en-US" sz="1000" kern="1200" dirty="0"/>
        </a:p>
        <a:p>
          <a:pPr marL="114300" lvl="2" indent="-57150" algn="l" defTabSz="444500">
            <a:lnSpc>
              <a:spcPct val="90000"/>
            </a:lnSpc>
            <a:spcBef>
              <a:spcPct val="0"/>
            </a:spcBef>
            <a:spcAft>
              <a:spcPct val="15000"/>
            </a:spcAft>
            <a:buChar char="•"/>
          </a:pPr>
          <a:r>
            <a:rPr lang="en-US" sz="1000" b="0" i="0" u="none" kern="1200" dirty="0"/>
            <a:t>Local government grants</a:t>
          </a:r>
          <a:endParaRPr lang="en-US" sz="1000" kern="1200" dirty="0"/>
        </a:p>
        <a:p>
          <a:pPr marL="114300" lvl="2" indent="-57150" algn="l" defTabSz="444500">
            <a:lnSpc>
              <a:spcPct val="90000"/>
            </a:lnSpc>
            <a:spcBef>
              <a:spcPct val="0"/>
            </a:spcBef>
            <a:spcAft>
              <a:spcPct val="15000"/>
            </a:spcAft>
            <a:buChar char="•"/>
          </a:pPr>
          <a:r>
            <a:rPr lang="en-US" sz="1000" b="0" i="0" u="none" kern="1200" dirty="0"/>
            <a:t>Eligible project supports growth, addresses a regional priority, supports job creation and retention, does not rely upon continuing subsidies, and is ready for implementation upon approval</a:t>
          </a:r>
          <a:endParaRPr lang="en-US" sz="1000" kern="1200" dirty="0"/>
        </a:p>
        <a:p>
          <a:pPr marL="57150" lvl="1" indent="-57150" algn="l" defTabSz="444500">
            <a:lnSpc>
              <a:spcPct val="90000"/>
            </a:lnSpc>
            <a:spcBef>
              <a:spcPct val="0"/>
            </a:spcBef>
            <a:spcAft>
              <a:spcPct val="15000"/>
            </a:spcAft>
            <a:buChar char="•"/>
          </a:pPr>
          <a:r>
            <a:rPr lang="en-US" sz="1000" kern="1200" dirty="0"/>
            <a:t>Business Investment Program</a:t>
          </a:r>
        </a:p>
        <a:p>
          <a:pPr marL="114300" lvl="2" indent="-57150" algn="l" defTabSz="444500">
            <a:lnSpc>
              <a:spcPct val="90000"/>
            </a:lnSpc>
            <a:spcBef>
              <a:spcPct val="0"/>
            </a:spcBef>
            <a:spcAft>
              <a:spcPct val="15000"/>
            </a:spcAft>
            <a:buChar char="•"/>
          </a:pPr>
          <a:r>
            <a:rPr lang="en-US" sz="1000" kern="1200" dirty="0"/>
            <a:t>“Traded-sector" businesses, such as manufacturing firms</a:t>
          </a:r>
        </a:p>
        <a:p>
          <a:pPr marL="114300" lvl="2" indent="-57150" algn="l" defTabSz="444500">
            <a:lnSpc>
              <a:spcPct val="90000"/>
            </a:lnSpc>
            <a:spcBef>
              <a:spcPct val="0"/>
            </a:spcBef>
            <a:spcAft>
              <a:spcPct val="15000"/>
            </a:spcAft>
            <a:buChar char="•"/>
          </a:pPr>
          <a:r>
            <a:rPr lang="en-US" sz="1000" kern="1200" dirty="0"/>
            <a:t>Project must receive local government incentives or be in a pre-approved Strategic Investment Zone</a:t>
          </a:r>
        </a:p>
        <a:p>
          <a:pPr marL="114300" lvl="2" indent="-57150" algn="l" defTabSz="444500">
            <a:lnSpc>
              <a:spcPct val="90000"/>
            </a:lnSpc>
            <a:spcBef>
              <a:spcPct val="0"/>
            </a:spcBef>
            <a:spcAft>
              <a:spcPct val="15000"/>
            </a:spcAft>
            <a:buChar char="•"/>
          </a:pPr>
          <a:r>
            <a:rPr lang="en-US" sz="1000" kern="1200" dirty="0"/>
            <a:t>15-year exemption is on project property greater than $100 M in metro and  $25M elsewhere</a:t>
          </a:r>
        </a:p>
        <a:p>
          <a:pPr marL="114300" lvl="2" indent="-57150" algn="l" defTabSz="444500">
            <a:lnSpc>
              <a:spcPct val="90000"/>
            </a:lnSpc>
            <a:spcBef>
              <a:spcPct val="0"/>
            </a:spcBef>
            <a:spcAft>
              <a:spcPct val="15000"/>
            </a:spcAft>
            <a:buChar char="•"/>
          </a:pPr>
          <a:r>
            <a:rPr lang="en-US" sz="1000" kern="1200" dirty="0"/>
            <a:t>Community service fee of 25% of tax savings is paid each year to local governments</a:t>
          </a:r>
        </a:p>
        <a:p>
          <a:pPr marL="114300" lvl="2" indent="-57150" algn="l" defTabSz="444500">
            <a:lnSpc>
              <a:spcPct val="90000"/>
            </a:lnSpc>
            <a:spcBef>
              <a:spcPct val="0"/>
            </a:spcBef>
            <a:spcAft>
              <a:spcPct val="15000"/>
            </a:spcAft>
            <a:buChar char="•"/>
          </a:pPr>
          <a:r>
            <a:rPr lang="en-US" sz="1000" kern="1200" dirty="0"/>
            <a:t>Projects include capital spending, and technology, research and workforce  investments </a:t>
          </a:r>
        </a:p>
      </dsp:txBody>
      <dsp:txXfrm>
        <a:off x="7859266" y="548338"/>
        <a:ext cx="2296914" cy="3102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EE5D3133-29D6-45B6-9E2E-9FE0690FC340}" type="datetimeFigureOut">
              <a:rPr lang="en-US" smtClean="0"/>
              <a:t>4/16/2020</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C85DA65F-F8FB-4192-B3E4-F0CBFF469632}" type="slidenum">
              <a:rPr lang="en-US" smtClean="0"/>
              <a:t>‹#›</a:t>
            </a:fld>
            <a:endParaRPr lang="en-US"/>
          </a:p>
        </p:txBody>
      </p:sp>
    </p:spTree>
    <p:extLst>
      <p:ext uri="{BB962C8B-B14F-4D97-AF65-F5344CB8AC3E}">
        <p14:creationId xmlns:p14="http://schemas.microsoft.com/office/powerpoint/2010/main" val="41569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4FFB7D63-088E-4C63-B84C-307BB92085E0}" type="datetimeFigureOut">
              <a:rPr lang="en-US" smtClean="0"/>
              <a:t>4/16/2020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601BCCF-DD54-4DD0-8664-94CABD3D4CDC}" type="slidenum">
              <a:rPr lang="en-US" smtClean="0"/>
              <a:t>‹#›</a:t>
            </a:fld>
            <a:endParaRPr lang="en-US"/>
          </a:p>
        </p:txBody>
      </p:sp>
    </p:spTree>
    <p:extLst>
      <p:ext uri="{BB962C8B-B14F-4D97-AF65-F5344CB8AC3E}">
        <p14:creationId xmlns:p14="http://schemas.microsoft.com/office/powerpoint/2010/main" val="22871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34</a:t>
            </a:fld>
            <a:endParaRPr lang="en-US"/>
          </a:p>
        </p:txBody>
      </p:sp>
    </p:spTree>
    <p:extLst>
      <p:ext uri="{BB962C8B-B14F-4D97-AF65-F5344CB8AC3E}">
        <p14:creationId xmlns:p14="http://schemas.microsoft.com/office/powerpoint/2010/main" val="427008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1BCCF-DD54-4DD0-8664-94CABD3D4CDC}" type="slidenum">
              <a:rPr lang="en-US" smtClean="0"/>
              <a:t>43</a:t>
            </a:fld>
            <a:endParaRPr lang="en-US"/>
          </a:p>
        </p:txBody>
      </p:sp>
    </p:spTree>
    <p:extLst>
      <p:ext uri="{BB962C8B-B14F-4D97-AF65-F5344CB8AC3E}">
        <p14:creationId xmlns:p14="http://schemas.microsoft.com/office/powerpoint/2010/main" val="1708141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FDE1A-DD7D-4EC1-9895-5963EBC34430}" type="datetime1">
              <a:rPr lang="en-US" smtClean="0"/>
              <a:t>4/16/2020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8" name="Picture 7">
            <a:extLst>
              <a:ext uri="{FF2B5EF4-FFF2-40B4-BE49-F238E27FC236}">
                <a16:creationId xmlns:a16="http://schemas.microsoft.com/office/drawing/2014/main" id="{9AFF0C59-D158-4B14-85BE-4EDED78BA2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8968" y="76200"/>
            <a:ext cx="2705100" cy="695325"/>
          </a:xfrm>
          <a:prstGeom prst="rect">
            <a:avLst/>
          </a:prstGeom>
        </p:spPr>
      </p:pic>
    </p:spTree>
    <p:extLst>
      <p:ext uri="{BB962C8B-B14F-4D97-AF65-F5344CB8AC3E}">
        <p14:creationId xmlns:p14="http://schemas.microsoft.com/office/powerpoint/2010/main" val="291970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24090523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16670765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06441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412102405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2A5DEB-35C0-4E7C-84A7-C0428B72D939}"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11592252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2A5DEB-35C0-4E7C-84A7-C0428B72D939}"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754260947"/>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3948334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98824724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C5900-32F6-4C02-A3B1-718322A3256B}" type="datetime1">
              <a:rPr lang="en-US" smtClean="0"/>
              <a:t>4/16/2020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8" name="Picture 7">
            <a:extLst>
              <a:ext uri="{FF2B5EF4-FFF2-40B4-BE49-F238E27FC236}">
                <a16:creationId xmlns:a16="http://schemas.microsoft.com/office/drawing/2014/main" id="{E3CEE51D-4237-4D9E-92C6-5C3FD1799F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162675"/>
            <a:ext cx="2705100" cy="695325"/>
          </a:xfrm>
          <a:prstGeom prst="rect">
            <a:avLst/>
          </a:prstGeom>
        </p:spPr>
      </p:pic>
    </p:spTree>
    <p:extLst>
      <p:ext uri="{BB962C8B-B14F-4D97-AF65-F5344CB8AC3E}">
        <p14:creationId xmlns:p14="http://schemas.microsoft.com/office/powerpoint/2010/main" val="413782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12895592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0233-071D-4423-98B6-B29B2B5D3AE8}"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26879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9432851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A5DEB-35C0-4E7C-84A7-C0428B72D939}" type="datetime1">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111163350"/>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158A17-ED15-4FA5-A054-D166C9BAA5D9}"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01962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E52D988-21C5-4B27-BE8B-2A7441AB314B}" type="datetime1">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27822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82737406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496108761"/>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22A5DEB-35C0-4E7C-84A7-C0428B72D939}" type="datetime1">
              <a:rPr lang="en-US" smtClean="0"/>
              <a:t>4/16/2020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10C6D2F-C2EB-46BF-9C4D-9AF40BB853E9}" type="slidenum">
              <a:rPr lang="en-US" smtClean="0"/>
              <a:t>‹#›</a:t>
            </a:fld>
            <a:endParaRPr lang="en-US"/>
          </a:p>
        </p:txBody>
      </p:sp>
    </p:spTree>
    <p:extLst>
      <p:ext uri="{BB962C8B-B14F-4D97-AF65-F5344CB8AC3E}">
        <p14:creationId xmlns:p14="http://schemas.microsoft.com/office/powerpoint/2010/main" val="68040481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png"/><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png"/><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png"/><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png"/><Relationship Id="rId3" Type="http://schemas.openxmlformats.org/officeDocument/2006/relationships/image" Target="../media/image8.emf"/><Relationship Id="rId7" Type="http://schemas.openxmlformats.org/officeDocument/2006/relationships/image" Target="../media/image11.png"/><Relationship Id="rId12" Type="http://schemas.openxmlformats.org/officeDocument/2006/relationships/image" Target="../media/image16.emf"/><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0.jpg"/><Relationship Id="rId11" Type="http://schemas.openxmlformats.org/officeDocument/2006/relationships/image" Target="../media/image15.emf"/><Relationship Id="rId5" Type="http://schemas.openxmlformats.org/officeDocument/2006/relationships/image" Target="../media/image9.jpg"/><Relationship Id="rId10" Type="http://schemas.openxmlformats.org/officeDocument/2006/relationships/image" Target="../media/image14.emf"/><Relationship Id="rId4" Type="http://schemas.openxmlformats.org/officeDocument/2006/relationships/hyperlink" Target="https://www.palgrave.com/page/detail/economic-development-from-the-state-and-local-perspective-david-j-robinson/?isb=9781137320674" TargetMode="External"/><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png"/><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png"/><Relationship Id="rId2" Type="http://schemas.openxmlformats.org/officeDocument/2006/relationships/diagramData" Target="../diagrams/data20.xml"/><Relationship Id="rId1" Type="http://schemas.openxmlformats.org/officeDocument/2006/relationships/slideLayout" Target="../slideLayouts/slideLayout1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png"/><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5.png"/><Relationship Id="rId2" Type="http://schemas.openxmlformats.org/officeDocument/2006/relationships/diagramData" Target="../diagrams/data22.xml"/><Relationship Id="rId1" Type="http://schemas.openxmlformats.org/officeDocument/2006/relationships/slideLayout" Target="../slideLayouts/slideLayout1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1.png"/><Relationship Id="rId2" Type="http://schemas.openxmlformats.org/officeDocument/2006/relationships/diagramData" Target="../diagrams/data24.xml"/><Relationship Id="rId1" Type="http://schemas.openxmlformats.org/officeDocument/2006/relationships/slideLayout" Target="../slideLayouts/slideLayout1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5.png"/><Relationship Id="rId2" Type="http://schemas.openxmlformats.org/officeDocument/2006/relationships/diagramData" Target="../diagrams/data25.xml"/><Relationship Id="rId1" Type="http://schemas.openxmlformats.org/officeDocument/2006/relationships/slideLayout" Target="../slideLayouts/slideLayout1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5.png"/><Relationship Id="rId2" Type="http://schemas.openxmlformats.org/officeDocument/2006/relationships/diagramData" Target="../diagrams/data26.xml"/><Relationship Id="rId1" Type="http://schemas.openxmlformats.org/officeDocument/2006/relationships/slideLayout" Target="../slideLayouts/slideLayout1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5.png"/><Relationship Id="rId2" Type="http://schemas.openxmlformats.org/officeDocument/2006/relationships/diagramData" Target="../diagrams/data27.xml"/><Relationship Id="rId1" Type="http://schemas.openxmlformats.org/officeDocument/2006/relationships/slideLayout" Target="../slideLayouts/slideLayout18.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png"/><Relationship Id="rId2" Type="http://schemas.openxmlformats.org/officeDocument/2006/relationships/diagramData" Target="../diagrams/data28.xml"/><Relationship Id="rId1" Type="http://schemas.openxmlformats.org/officeDocument/2006/relationships/slideLayout" Target="../slideLayouts/slideLayout1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5.png"/><Relationship Id="rId2" Type="http://schemas.openxmlformats.org/officeDocument/2006/relationships/diagramData" Target="../diagrams/data29.xml"/><Relationship Id="rId1" Type="http://schemas.openxmlformats.org/officeDocument/2006/relationships/slideLayout" Target="../slideLayouts/slideLayout18.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5.png"/><Relationship Id="rId2" Type="http://schemas.openxmlformats.org/officeDocument/2006/relationships/diagramData" Target="../diagrams/data30.xml"/><Relationship Id="rId1" Type="http://schemas.openxmlformats.org/officeDocument/2006/relationships/slideLayout" Target="../slideLayouts/slideLayout18.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5.png"/><Relationship Id="rId2" Type="http://schemas.openxmlformats.org/officeDocument/2006/relationships/diagramData" Target="../diagrams/data31.xml"/><Relationship Id="rId1" Type="http://schemas.openxmlformats.org/officeDocument/2006/relationships/slideLayout" Target="../slideLayouts/slideLayout18.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91ADA9E-5611-4F02-9474-584466550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2">
            <a:extLst>
              <a:ext uri="{FF2B5EF4-FFF2-40B4-BE49-F238E27FC236}">
                <a16:creationId xmlns:a16="http://schemas.microsoft.com/office/drawing/2014/main" id="{B8288B1C-BF32-400E-A2D7-54608588E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oregon economic development association logo">
            <a:extLst>
              <a:ext uri="{FF2B5EF4-FFF2-40B4-BE49-F238E27FC236}">
                <a16:creationId xmlns:a16="http://schemas.microsoft.com/office/drawing/2014/main" id="{43F86FE0-3E66-42BE-B150-CF740ADC6F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85" r="2" b="12820"/>
          <a:stretch/>
        </p:blipFill>
        <p:spPr bwMode="auto">
          <a:xfrm>
            <a:off x="1086514" y="643468"/>
            <a:ext cx="3124725" cy="2624666"/>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5372625D-6B2D-4F16-B04C-12C2A3FEEE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467" y="4376112"/>
            <a:ext cx="4010818" cy="1102974"/>
          </a:xfrm>
          <a:prstGeom prst="rect">
            <a:avLst/>
          </a:prstGeom>
        </p:spPr>
      </p:pic>
      <p:pic>
        <p:nvPicPr>
          <p:cNvPr id="194" name="Picture 193">
            <a:extLst>
              <a:ext uri="{FF2B5EF4-FFF2-40B4-BE49-F238E27FC236}">
                <a16:creationId xmlns:a16="http://schemas.microsoft.com/office/drawing/2014/main" id="{18D1D85F-7E83-4DC3-8700-BE61444ADA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7678737" y="6265412"/>
            <a:ext cx="2743200" cy="365125"/>
          </a:xfrm>
        </p:spPr>
        <p:txBody>
          <a:bodyPr vert="horz" lIns="91440" tIns="45720" rIns="91440" bIns="45720" rtlCol="0">
            <a:normAutofit/>
          </a:bodyPr>
          <a:lstStyle/>
          <a:p>
            <a:pPr>
              <a:spcAft>
                <a:spcPts val="600"/>
              </a:spcAft>
            </a:pPr>
            <a:fld id="{503ECA6C-DB0B-4743-9B46-D77B04D29F24}" type="datetime1">
              <a:rPr lang="en-US" smtClean="0"/>
              <a:pPr>
                <a:spcAft>
                  <a:spcPts val="600"/>
                </a:spcAft>
              </a:pPr>
              <a:t>4/16/2020</a:t>
            </a:fld>
            <a:endParaRPr lang="en-US"/>
          </a:p>
        </p:txBody>
      </p:sp>
      <p:sp>
        <p:nvSpPr>
          <p:cNvPr id="3" name="Subtitle 2"/>
          <p:cNvSpPr>
            <a:spLocks noGrp="1"/>
          </p:cNvSpPr>
          <p:nvPr>
            <p:ph type="subTitle" idx="1"/>
          </p:nvPr>
        </p:nvSpPr>
        <p:spPr>
          <a:xfrm>
            <a:off x="5251855" y="3936777"/>
            <a:ext cx="5988111" cy="1955839"/>
          </a:xfrm>
        </p:spPr>
        <p:txBody>
          <a:bodyPr vert="horz" lIns="91440" tIns="45720" rIns="91440" bIns="45720" rtlCol="0">
            <a:normAutofit/>
          </a:bodyPr>
          <a:lstStyle/>
          <a:p>
            <a:pPr indent="-228600">
              <a:lnSpc>
                <a:spcPct val="110000"/>
              </a:lnSpc>
              <a:buFont typeface="Arial" panose="020B0604020202020204" pitchFamily="34" charset="0"/>
              <a:buChar char="•"/>
            </a:pPr>
            <a:r>
              <a:rPr lang="en-US" sz="1500" b="1" dirty="0"/>
              <a:t>Dave Robinson</a:t>
            </a:r>
          </a:p>
          <a:p>
            <a:pPr indent="-228600">
              <a:lnSpc>
                <a:spcPct val="110000"/>
              </a:lnSpc>
              <a:buFont typeface="Arial" panose="020B0604020202020204" pitchFamily="34" charset="0"/>
              <a:buChar char="•"/>
            </a:pPr>
            <a:r>
              <a:rPr lang="en-US" sz="1500" b="1" dirty="0"/>
              <a:t>Nate Green</a:t>
            </a:r>
          </a:p>
          <a:p>
            <a:pPr indent="-228600">
              <a:lnSpc>
                <a:spcPct val="110000"/>
              </a:lnSpc>
              <a:buFont typeface="Arial" panose="020B0604020202020204" pitchFamily="34" charset="0"/>
              <a:buChar char="•"/>
            </a:pPr>
            <a:r>
              <a:rPr lang="en-US" sz="1500" b="1" dirty="0"/>
              <a:t>Tim Biggam</a:t>
            </a:r>
          </a:p>
          <a:p>
            <a:pPr indent="-228600">
              <a:lnSpc>
                <a:spcPct val="110000"/>
              </a:lnSpc>
              <a:buFont typeface="Arial" panose="020B0604020202020204" pitchFamily="34" charset="0"/>
              <a:buChar char="•"/>
            </a:pPr>
            <a:r>
              <a:rPr lang="en-US" sz="1500" b="1" dirty="0"/>
              <a:t>Jamie Beier Grant</a:t>
            </a:r>
          </a:p>
          <a:p>
            <a:pPr indent="-228600">
              <a:lnSpc>
                <a:spcPct val="110000"/>
              </a:lnSpc>
              <a:buFont typeface="Arial" panose="020B0604020202020204" pitchFamily="34" charset="0"/>
              <a:buChar char="•"/>
            </a:pPr>
            <a:r>
              <a:rPr lang="en-US" sz="1500" b="1" dirty="0"/>
              <a:t>Montrose Group, LLC</a:t>
            </a:r>
          </a:p>
          <a:p>
            <a:pPr indent="-228600">
              <a:lnSpc>
                <a:spcPct val="110000"/>
              </a:lnSpc>
              <a:buFont typeface="Arial" panose="020B0604020202020204" pitchFamily="34" charset="0"/>
              <a:buChar char="•"/>
            </a:pPr>
            <a:endParaRPr lang="en-US" sz="1500" dirty="0"/>
          </a:p>
          <a:p>
            <a:pPr indent="-228600">
              <a:lnSpc>
                <a:spcPct val="110000"/>
              </a:lnSpc>
              <a:buFont typeface="Arial" panose="020B0604020202020204" pitchFamily="34" charset="0"/>
              <a:buChar char="•"/>
            </a:pPr>
            <a:endParaRPr lang="en-US" sz="1500" dirty="0"/>
          </a:p>
        </p:txBody>
      </p:sp>
      <p:sp>
        <p:nvSpPr>
          <p:cNvPr id="2" name="Title 1"/>
          <p:cNvSpPr>
            <a:spLocks noGrp="1"/>
          </p:cNvSpPr>
          <p:nvPr>
            <p:ph type="ctrTitle"/>
          </p:nvPr>
        </p:nvSpPr>
        <p:spPr>
          <a:xfrm>
            <a:off x="5251825" y="381000"/>
            <a:ext cx="5988666" cy="3462643"/>
          </a:xfrm>
        </p:spPr>
        <p:txBody>
          <a:bodyPr vert="horz" lIns="91440" tIns="45720" rIns="91440" bIns="45720" rtlCol="0">
            <a:noAutofit/>
          </a:bodyPr>
          <a:lstStyle/>
          <a:p>
            <a:r>
              <a:rPr lang="en-US" sz="4000" dirty="0"/>
              <a:t>Oregon Economic Development  Association</a:t>
            </a:r>
            <a:br>
              <a:rPr lang="en-US" sz="4000" dirty="0"/>
            </a:br>
            <a:r>
              <a:rPr lang="en-US" sz="4000" dirty="0"/>
              <a:t>Montrose </a:t>
            </a:r>
            <a:r>
              <a:rPr lang="en-US" sz="4000"/>
              <a:t>Group </a:t>
            </a:r>
            <a:br>
              <a:rPr lang="en-US" sz="4000"/>
            </a:br>
            <a:r>
              <a:rPr lang="en-US" sz="4000"/>
              <a:t>COVID </a:t>
            </a:r>
            <a:r>
              <a:rPr lang="en-US" sz="4000" dirty="0"/>
              <a:t>19 Economic Recovery Strategy</a:t>
            </a:r>
          </a:p>
        </p:txBody>
      </p:sp>
    </p:spTree>
    <p:extLst>
      <p:ext uri="{BB962C8B-B14F-4D97-AF65-F5344CB8AC3E}">
        <p14:creationId xmlns:p14="http://schemas.microsoft.com/office/powerpoint/2010/main" val="176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EC13-C860-405C-91D6-66FBA479C5ED}"/>
              </a:ext>
            </a:extLst>
          </p:cNvPr>
          <p:cNvSpPr>
            <a:spLocks noGrp="1"/>
          </p:cNvSpPr>
          <p:nvPr>
            <p:ph type="title"/>
          </p:nvPr>
        </p:nvSpPr>
        <p:spPr>
          <a:xfrm>
            <a:off x="913775" y="618517"/>
            <a:ext cx="10364451" cy="799121"/>
          </a:xfrm>
        </p:spPr>
        <p:txBody>
          <a:bodyPr>
            <a:normAutofit fontScale="90000"/>
          </a:bodyPr>
          <a:lstStyle/>
          <a:p>
            <a:r>
              <a:rPr lang="en-US" sz="3200" dirty="0">
                <a:solidFill>
                  <a:srgbClr val="2C3C43"/>
                </a:solidFill>
              </a:rPr>
              <a:t>Montrose Group COVID 19 Economic Recovery Strategy </a:t>
            </a:r>
            <a:endParaRPr lang="en-US" dirty="0"/>
          </a:p>
        </p:txBody>
      </p:sp>
      <p:sp>
        <p:nvSpPr>
          <p:cNvPr id="3" name="Content Placeholder 2">
            <a:extLst>
              <a:ext uri="{FF2B5EF4-FFF2-40B4-BE49-F238E27FC236}">
                <a16:creationId xmlns:a16="http://schemas.microsoft.com/office/drawing/2014/main" id="{3F4A3197-B8D1-40FD-BE7C-3EE304EBE8BC}"/>
              </a:ext>
            </a:extLst>
          </p:cNvPr>
          <p:cNvSpPr>
            <a:spLocks noGrp="1"/>
          </p:cNvSpPr>
          <p:nvPr>
            <p:ph idx="1"/>
          </p:nvPr>
        </p:nvSpPr>
        <p:spPr>
          <a:xfrm>
            <a:off x="609600" y="1600200"/>
            <a:ext cx="10160000" cy="533400"/>
          </a:xfrm>
        </p:spPr>
        <p:txBody>
          <a:bodyPr/>
          <a:lstStyle/>
          <a:p>
            <a:pPr marL="114300" indent="0" algn="ctr">
              <a:buNone/>
            </a:pPr>
            <a:r>
              <a:rPr lang="en-US" b="1" dirty="0"/>
              <a:t>Sample State Demographic Data Impacting Site Development</a:t>
            </a:r>
          </a:p>
        </p:txBody>
      </p:sp>
      <p:sp>
        <p:nvSpPr>
          <p:cNvPr id="4" name="Date Placeholder 3">
            <a:extLst>
              <a:ext uri="{FF2B5EF4-FFF2-40B4-BE49-F238E27FC236}">
                <a16:creationId xmlns:a16="http://schemas.microsoft.com/office/drawing/2014/main" id="{45A3079C-8FF3-4EAC-8E66-C62375B88859}"/>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CC9B8A3E-4EA3-423A-B913-B981BC16132C}"/>
              </a:ext>
            </a:extLst>
          </p:cNvPr>
          <p:cNvSpPr>
            <a:spLocks noGrp="1"/>
          </p:cNvSpPr>
          <p:nvPr>
            <p:ph type="sldNum" sz="quarter" idx="12"/>
          </p:nvPr>
        </p:nvSpPr>
        <p:spPr/>
        <p:txBody>
          <a:bodyPr/>
          <a:lstStyle/>
          <a:p>
            <a:fld id="{C10C6D2F-C2EB-46BF-9C4D-9AF40BB853E9}" type="slidenum">
              <a:rPr lang="en-US" smtClean="0"/>
              <a:t>10</a:t>
            </a:fld>
            <a:endParaRPr lang="en-US"/>
          </a:p>
        </p:txBody>
      </p:sp>
      <p:graphicFrame>
        <p:nvGraphicFramePr>
          <p:cNvPr id="7" name="Object 6">
            <a:extLst>
              <a:ext uri="{FF2B5EF4-FFF2-40B4-BE49-F238E27FC236}">
                <a16:creationId xmlns:a16="http://schemas.microsoft.com/office/drawing/2014/main" id="{6104F949-B544-4771-8EA8-4424DEE202E0}"/>
              </a:ext>
            </a:extLst>
          </p:cNvPr>
          <p:cNvGraphicFramePr>
            <a:graphicFrameLocks noChangeAspect="1"/>
          </p:cNvGraphicFramePr>
          <p:nvPr>
            <p:extLst>
              <p:ext uri="{D42A27DB-BD31-4B8C-83A1-F6EECF244321}">
                <p14:modId xmlns:p14="http://schemas.microsoft.com/office/powerpoint/2010/main" val="1860319929"/>
              </p:ext>
            </p:extLst>
          </p:nvPr>
        </p:nvGraphicFramePr>
        <p:xfrm>
          <a:off x="609600" y="2316162"/>
          <a:ext cx="10160000" cy="3475038"/>
        </p:xfrm>
        <a:graphic>
          <a:graphicData uri="http://schemas.openxmlformats.org/presentationml/2006/ole">
            <mc:AlternateContent xmlns:mc="http://schemas.openxmlformats.org/markup-compatibility/2006">
              <mc:Choice xmlns:v="urn:schemas-microsoft-com:vml" Requires="v">
                <p:oleObj spid="_x0000_s1056" name="Worksheet" r:id="rId3" imgW="5734186" imgH="2032175" progId="Excel.Sheet.12">
                  <p:embed/>
                </p:oleObj>
              </mc:Choice>
              <mc:Fallback>
                <p:oleObj name="Worksheet" r:id="rId3" imgW="5734186" imgH="2032175" progId="Excel.Sheet.12">
                  <p:embed/>
                  <p:pic>
                    <p:nvPicPr>
                      <p:cNvPr id="0" name=""/>
                      <p:cNvPicPr/>
                      <p:nvPr/>
                    </p:nvPicPr>
                    <p:blipFill>
                      <a:blip r:embed="rId4"/>
                      <a:stretch>
                        <a:fillRect/>
                      </a:stretch>
                    </p:blipFill>
                    <p:spPr>
                      <a:xfrm>
                        <a:off x="609600" y="2316162"/>
                        <a:ext cx="10160000" cy="3475038"/>
                      </a:xfrm>
                      <a:prstGeom prst="rect">
                        <a:avLst/>
                      </a:prstGeom>
                    </p:spPr>
                  </p:pic>
                </p:oleObj>
              </mc:Fallback>
            </mc:AlternateContent>
          </a:graphicData>
        </a:graphic>
      </p:graphicFrame>
      <p:pic>
        <p:nvPicPr>
          <p:cNvPr id="8" name="Picture 2" descr="Image result for oregon economic development association logo">
            <a:extLst>
              <a:ext uri="{FF2B5EF4-FFF2-40B4-BE49-F238E27FC236}">
                <a16:creationId xmlns:a16="http://schemas.microsoft.com/office/drawing/2014/main" id="{0D02864B-CF41-477C-83D0-994898DE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622432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0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813F-707D-4E72-BC9E-A22B1E241D45}"/>
              </a:ext>
            </a:extLst>
          </p:cNvPr>
          <p:cNvSpPr>
            <a:spLocks noGrp="1"/>
          </p:cNvSpPr>
          <p:nvPr>
            <p:ph type="title"/>
          </p:nvPr>
        </p:nvSpPr>
        <p:spPr/>
        <p:txBody>
          <a:bodyPr>
            <a:normAutofit/>
          </a:bodyPr>
          <a:lstStyle/>
          <a:p>
            <a:r>
              <a:rPr lang="en-US" sz="2900" dirty="0">
                <a:solidFill>
                  <a:srgbClr val="2C3C43"/>
                </a:solidFill>
              </a:rPr>
              <a:t>Montrose Group COVID 19 Economic Recovery Strategy </a:t>
            </a:r>
            <a:endParaRPr lang="en-US" sz="2900" dirty="0"/>
          </a:p>
        </p:txBody>
      </p:sp>
      <p:graphicFrame>
        <p:nvGraphicFramePr>
          <p:cNvPr id="8" name="Content Placeholder 7">
            <a:extLst>
              <a:ext uri="{FF2B5EF4-FFF2-40B4-BE49-F238E27FC236}">
                <a16:creationId xmlns:a16="http://schemas.microsoft.com/office/drawing/2014/main" id="{0DC841C8-0157-47ED-9E1B-04C5E27A5EFE}"/>
              </a:ext>
            </a:extLst>
          </p:cNvPr>
          <p:cNvGraphicFramePr>
            <a:graphicFrameLocks noGrp="1"/>
          </p:cNvGraphicFramePr>
          <p:nvPr>
            <p:ph idx="1"/>
            <p:extLst>
              <p:ext uri="{D42A27DB-BD31-4B8C-83A1-F6EECF244321}">
                <p14:modId xmlns:p14="http://schemas.microsoft.com/office/powerpoint/2010/main" val="1234364838"/>
              </p:ext>
            </p:extLst>
          </p:nvPr>
        </p:nvGraphicFramePr>
        <p:xfrm>
          <a:off x="914400" y="1981201"/>
          <a:ext cx="10363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8464E1D8-71CB-4228-919D-F288B1EB2C73}"/>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9067A619-8712-4419-858F-CC49E939EC8A}"/>
              </a:ext>
            </a:extLst>
          </p:cNvPr>
          <p:cNvSpPr>
            <a:spLocks noGrp="1"/>
          </p:cNvSpPr>
          <p:nvPr>
            <p:ph type="sldNum" sz="quarter" idx="12"/>
          </p:nvPr>
        </p:nvSpPr>
        <p:spPr/>
        <p:txBody>
          <a:bodyPr/>
          <a:lstStyle/>
          <a:p>
            <a:fld id="{C10C6D2F-C2EB-46BF-9C4D-9AF40BB853E9}" type="slidenum">
              <a:rPr lang="en-US" smtClean="0"/>
              <a:t>11</a:t>
            </a:fld>
            <a:endParaRPr lang="en-US"/>
          </a:p>
        </p:txBody>
      </p:sp>
      <p:pic>
        <p:nvPicPr>
          <p:cNvPr id="9" name="Picture 2" descr="Image result for oregon economic development association logo">
            <a:extLst>
              <a:ext uri="{FF2B5EF4-FFF2-40B4-BE49-F238E27FC236}">
                <a16:creationId xmlns:a16="http://schemas.microsoft.com/office/drawing/2014/main" id="{3B1B5B67-9594-4C9D-9838-C358473F1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2484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5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D98C-9669-4CCE-9A2C-142B493009C0}"/>
              </a:ext>
            </a:extLst>
          </p:cNvPr>
          <p:cNvSpPr>
            <a:spLocks noGrp="1"/>
          </p:cNvSpPr>
          <p:nvPr>
            <p:ph type="title"/>
          </p:nvPr>
        </p:nvSpPr>
        <p:spPr>
          <a:xfrm>
            <a:off x="913775" y="618517"/>
            <a:ext cx="10364451" cy="905483"/>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8" name="Content Placeholder 7">
            <a:extLst>
              <a:ext uri="{FF2B5EF4-FFF2-40B4-BE49-F238E27FC236}">
                <a16:creationId xmlns:a16="http://schemas.microsoft.com/office/drawing/2014/main" id="{A30836C3-ED08-4248-BA9C-6EE173B1A21E}"/>
              </a:ext>
            </a:extLst>
          </p:cNvPr>
          <p:cNvGraphicFramePr>
            <a:graphicFrameLocks noGrp="1"/>
          </p:cNvGraphicFramePr>
          <p:nvPr>
            <p:ph idx="1"/>
            <p:extLst>
              <p:ext uri="{D42A27DB-BD31-4B8C-83A1-F6EECF244321}">
                <p14:modId xmlns:p14="http://schemas.microsoft.com/office/powerpoint/2010/main" val="1369297407"/>
              </p:ext>
            </p:extLst>
          </p:nvPr>
        </p:nvGraphicFramePr>
        <p:xfrm>
          <a:off x="609600" y="1417638"/>
          <a:ext cx="10160000" cy="446563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98126E4F-4301-44B2-A2D2-03B3E499F588}"/>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DD57F287-F5E3-49DC-8EAF-591DA3DDEF31}"/>
              </a:ext>
            </a:extLst>
          </p:cNvPr>
          <p:cNvSpPr>
            <a:spLocks noGrp="1"/>
          </p:cNvSpPr>
          <p:nvPr>
            <p:ph type="sldNum" sz="quarter" idx="12"/>
          </p:nvPr>
        </p:nvSpPr>
        <p:spPr/>
        <p:txBody>
          <a:bodyPr/>
          <a:lstStyle/>
          <a:p>
            <a:fld id="{C10C6D2F-C2EB-46BF-9C4D-9AF40BB853E9}" type="slidenum">
              <a:rPr lang="en-US" smtClean="0"/>
              <a:t>12</a:t>
            </a:fld>
            <a:endParaRPr lang="en-US"/>
          </a:p>
        </p:txBody>
      </p:sp>
      <p:pic>
        <p:nvPicPr>
          <p:cNvPr id="9" name="Picture 2" descr="Image result for oregon economic development association logo">
            <a:extLst>
              <a:ext uri="{FF2B5EF4-FFF2-40B4-BE49-F238E27FC236}">
                <a16:creationId xmlns:a16="http://schemas.microsoft.com/office/drawing/2014/main" id="{1F152BAC-FA67-4001-90BD-521580965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1722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2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CBD8-7302-4254-85CA-0C31005D8A6C}"/>
              </a:ext>
            </a:extLst>
          </p:cNvPr>
          <p:cNvSpPr>
            <a:spLocks noGrp="1"/>
          </p:cNvSpPr>
          <p:nvPr>
            <p:ph type="title"/>
          </p:nvPr>
        </p:nvSpPr>
        <p:spPr>
          <a:xfrm>
            <a:off x="913775" y="618518"/>
            <a:ext cx="10364451" cy="776250"/>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224BC5B8-A8B6-474F-AB11-7121C7FB1673}"/>
              </a:ext>
            </a:extLst>
          </p:cNvPr>
          <p:cNvGraphicFramePr>
            <a:graphicFrameLocks noGrp="1"/>
          </p:cNvGraphicFramePr>
          <p:nvPr>
            <p:ph idx="1"/>
            <p:extLst>
              <p:ext uri="{D42A27DB-BD31-4B8C-83A1-F6EECF244321}">
                <p14:modId xmlns:p14="http://schemas.microsoft.com/office/powerpoint/2010/main" val="3348678057"/>
              </p:ext>
            </p:extLst>
          </p:nvPr>
        </p:nvGraphicFramePr>
        <p:xfrm>
          <a:off x="609599" y="2059632"/>
          <a:ext cx="10492393" cy="398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F22D142-F177-429B-A284-639DF5849D72}"/>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021638C1-F37C-4547-B860-B70497F0CC03}"/>
              </a:ext>
            </a:extLst>
          </p:cNvPr>
          <p:cNvSpPr>
            <a:spLocks noGrp="1"/>
          </p:cNvSpPr>
          <p:nvPr>
            <p:ph type="sldNum" sz="quarter" idx="12"/>
          </p:nvPr>
        </p:nvSpPr>
        <p:spPr/>
        <p:txBody>
          <a:bodyPr/>
          <a:lstStyle/>
          <a:p>
            <a:fld id="{C10C6D2F-C2EB-46BF-9C4D-9AF40BB853E9}" type="slidenum">
              <a:rPr lang="en-US" smtClean="0"/>
              <a:t>13</a:t>
            </a:fld>
            <a:endParaRPr lang="en-US"/>
          </a:p>
        </p:txBody>
      </p:sp>
      <p:sp>
        <p:nvSpPr>
          <p:cNvPr id="7" name="TextBox 6">
            <a:extLst>
              <a:ext uri="{FF2B5EF4-FFF2-40B4-BE49-F238E27FC236}">
                <a16:creationId xmlns:a16="http://schemas.microsoft.com/office/drawing/2014/main" id="{3C7B0544-E9AB-4DDF-AD10-C3C1574D2D32}"/>
              </a:ext>
            </a:extLst>
          </p:cNvPr>
          <p:cNvSpPr txBox="1"/>
          <p:nvPr/>
        </p:nvSpPr>
        <p:spPr>
          <a:xfrm>
            <a:off x="1090007" y="1597967"/>
            <a:ext cx="9199185" cy="461665"/>
          </a:xfrm>
          <a:prstGeom prst="rect">
            <a:avLst/>
          </a:prstGeom>
          <a:noFill/>
        </p:spPr>
        <p:txBody>
          <a:bodyPr wrap="none" rtlCol="0">
            <a:spAutoFit/>
          </a:bodyPr>
          <a:lstStyle/>
          <a:p>
            <a:r>
              <a:rPr lang="en-US" sz="2400" dirty="0"/>
              <a:t>Samples of State Tax Incentive Programs Supporting Site Development</a:t>
            </a:r>
          </a:p>
        </p:txBody>
      </p:sp>
      <p:pic>
        <p:nvPicPr>
          <p:cNvPr id="8" name="Picture 2" descr="Image result for oregon economic development association logo">
            <a:extLst>
              <a:ext uri="{FF2B5EF4-FFF2-40B4-BE49-F238E27FC236}">
                <a16:creationId xmlns:a16="http://schemas.microsoft.com/office/drawing/2014/main" id="{BC28CFA9-17E6-4EAE-B64F-22342251A1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197302"/>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8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4673-8948-4442-B27E-584DD9CBF8D0}"/>
              </a:ext>
            </a:extLst>
          </p:cNvPr>
          <p:cNvSpPr>
            <a:spLocks noGrp="1"/>
          </p:cNvSpPr>
          <p:nvPr>
            <p:ph type="title"/>
          </p:nvPr>
        </p:nvSpPr>
        <p:spPr>
          <a:xfrm>
            <a:off x="913775" y="618518"/>
            <a:ext cx="10364451" cy="819474"/>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71AA6520-D7CA-4A97-9F28-ECACDC73C61F}"/>
              </a:ext>
            </a:extLst>
          </p:cNvPr>
          <p:cNvGraphicFramePr>
            <a:graphicFrameLocks noGrp="1"/>
          </p:cNvGraphicFramePr>
          <p:nvPr>
            <p:ph idx="1"/>
            <p:extLst>
              <p:ext uri="{D42A27DB-BD31-4B8C-83A1-F6EECF244321}">
                <p14:modId xmlns:p14="http://schemas.microsoft.com/office/powerpoint/2010/main" val="1214170210"/>
              </p:ext>
            </p:extLst>
          </p:nvPr>
        </p:nvGraphicFramePr>
        <p:xfrm>
          <a:off x="609600" y="2133600"/>
          <a:ext cx="10439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CE7C2BC-1D7F-425F-B4F2-10B80374962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3DE158E2-237D-438C-BCA6-5481AFA3BB00}"/>
              </a:ext>
            </a:extLst>
          </p:cNvPr>
          <p:cNvSpPr>
            <a:spLocks noGrp="1"/>
          </p:cNvSpPr>
          <p:nvPr>
            <p:ph type="sldNum" sz="quarter" idx="12"/>
          </p:nvPr>
        </p:nvSpPr>
        <p:spPr/>
        <p:txBody>
          <a:bodyPr/>
          <a:lstStyle/>
          <a:p>
            <a:fld id="{C10C6D2F-C2EB-46BF-9C4D-9AF40BB853E9}" type="slidenum">
              <a:rPr lang="en-US" smtClean="0"/>
              <a:t>14</a:t>
            </a:fld>
            <a:endParaRPr lang="en-US"/>
          </a:p>
        </p:txBody>
      </p:sp>
      <p:sp>
        <p:nvSpPr>
          <p:cNvPr id="7" name="TextBox 6">
            <a:extLst>
              <a:ext uri="{FF2B5EF4-FFF2-40B4-BE49-F238E27FC236}">
                <a16:creationId xmlns:a16="http://schemas.microsoft.com/office/drawing/2014/main" id="{D08C9032-ABE7-40FC-B8C9-54635EE3C0F8}"/>
              </a:ext>
            </a:extLst>
          </p:cNvPr>
          <p:cNvSpPr txBox="1"/>
          <p:nvPr/>
        </p:nvSpPr>
        <p:spPr>
          <a:xfrm>
            <a:off x="609600" y="1437991"/>
            <a:ext cx="10330841" cy="523220"/>
          </a:xfrm>
          <a:prstGeom prst="rect">
            <a:avLst/>
          </a:prstGeom>
          <a:noFill/>
        </p:spPr>
        <p:txBody>
          <a:bodyPr wrap="none" rtlCol="0">
            <a:spAutoFit/>
          </a:bodyPr>
          <a:lstStyle/>
          <a:p>
            <a:r>
              <a:rPr lang="en-US" sz="2800" dirty="0"/>
              <a:t>Samples of State Data Center Incentives Supporting Site Development</a:t>
            </a:r>
          </a:p>
        </p:txBody>
      </p:sp>
      <p:pic>
        <p:nvPicPr>
          <p:cNvPr id="9" name="Picture 2" descr="Image result for oregon economic development association logo">
            <a:extLst>
              <a:ext uri="{FF2B5EF4-FFF2-40B4-BE49-F238E27FC236}">
                <a16:creationId xmlns:a16="http://schemas.microsoft.com/office/drawing/2014/main" id="{531A842B-9D50-4B9F-8C15-A1CF11D44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617724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5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FC33-17D0-47B9-99C8-82ADEC6697C0}"/>
              </a:ext>
            </a:extLst>
          </p:cNvPr>
          <p:cNvSpPr>
            <a:spLocks noGrp="1"/>
          </p:cNvSpPr>
          <p:nvPr>
            <p:ph type="title"/>
          </p:nvPr>
        </p:nvSpPr>
        <p:spPr>
          <a:xfrm>
            <a:off x="913775" y="618517"/>
            <a:ext cx="10364451" cy="365125"/>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2A48DCB1-E959-4C91-B927-46792903C234}"/>
              </a:ext>
            </a:extLst>
          </p:cNvPr>
          <p:cNvGraphicFramePr>
            <a:graphicFrameLocks noGrp="1"/>
          </p:cNvGraphicFramePr>
          <p:nvPr>
            <p:ph idx="1"/>
            <p:extLst>
              <p:ext uri="{D42A27DB-BD31-4B8C-83A1-F6EECF244321}">
                <p14:modId xmlns:p14="http://schemas.microsoft.com/office/powerpoint/2010/main" val="4134366600"/>
              </p:ext>
            </p:extLst>
          </p:nvPr>
        </p:nvGraphicFramePr>
        <p:xfrm>
          <a:off x="609600" y="2133600"/>
          <a:ext cx="10515600" cy="374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B810683-FC46-4D36-ADF5-8557C60D9E59}"/>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160CE64-BCB6-4DB2-86FB-403AB51584F5}"/>
              </a:ext>
            </a:extLst>
          </p:cNvPr>
          <p:cNvSpPr>
            <a:spLocks noGrp="1"/>
          </p:cNvSpPr>
          <p:nvPr>
            <p:ph type="sldNum" sz="quarter" idx="12"/>
          </p:nvPr>
        </p:nvSpPr>
        <p:spPr/>
        <p:txBody>
          <a:bodyPr/>
          <a:lstStyle/>
          <a:p>
            <a:fld id="{C10C6D2F-C2EB-46BF-9C4D-9AF40BB853E9}" type="slidenum">
              <a:rPr lang="en-US" smtClean="0"/>
              <a:t>15</a:t>
            </a:fld>
            <a:endParaRPr lang="en-US"/>
          </a:p>
        </p:txBody>
      </p:sp>
      <p:sp>
        <p:nvSpPr>
          <p:cNvPr id="7" name="TextBox 6">
            <a:extLst>
              <a:ext uri="{FF2B5EF4-FFF2-40B4-BE49-F238E27FC236}">
                <a16:creationId xmlns:a16="http://schemas.microsoft.com/office/drawing/2014/main" id="{EEC4D2A1-55FE-42FC-8310-F7607ED28669}"/>
              </a:ext>
            </a:extLst>
          </p:cNvPr>
          <p:cNvSpPr txBox="1"/>
          <p:nvPr/>
        </p:nvSpPr>
        <p:spPr>
          <a:xfrm>
            <a:off x="1905000" y="1407180"/>
            <a:ext cx="7924800" cy="523220"/>
          </a:xfrm>
          <a:prstGeom prst="rect">
            <a:avLst/>
          </a:prstGeom>
          <a:noFill/>
        </p:spPr>
        <p:txBody>
          <a:bodyPr wrap="square" rtlCol="0">
            <a:spAutoFit/>
          </a:bodyPr>
          <a:lstStyle/>
          <a:p>
            <a:r>
              <a:rPr lang="en-US" sz="2800" dirty="0"/>
              <a:t>Sample State TIF Laws Supporting Site Development</a:t>
            </a:r>
          </a:p>
        </p:txBody>
      </p:sp>
      <p:pic>
        <p:nvPicPr>
          <p:cNvPr id="8" name="Picture 2" descr="Image result for oregon economic development association logo">
            <a:extLst>
              <a:ext uri="{FF2B5EF4-FFF2-40B4-BE49-F238E27FC236}">
                <a16:creationId xmlns:a16="http://schemas.microsoft.com/office/drawing/2014/main" id="{60DAC84F-EA52-49E9-8F00-D7F2A671A6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1722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2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B36-2DD6-4E3C-B87F-F9C29454434F}"/>
              </a:ext>
            </a:extLst>
          </p:cNvPr>
          <p:cNvSpPr>
            <a:spLocks noGrp="1"/>
          </p:cNvSpPr>
          <p:nvPr>
            <p:ph type="title"/>
          </p:nvPr>
        </p:nvSpPr>
        <p:spPr>
          <a:xfrm>
            <a:off x="913775" y="618518"/>
            <a:ext cx="10364451" cy="523220"/>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465EBFAE-E639-40A8-A181-942BE1B73083}"/>
              </a:ext>
            </a:extLst>
          </p:cNvPr>
          <p:cNvGraphicFramePr>
            <a:graphicFrameLocks noGrp="1"/>
          </p:cNvGraphicFramePr>
          <p:nvPr>
            <p:ph idx="1"/>
            <p:extLst>
              <p:ext uri="{D42A27DB-BD31-4B8C-83A1-F6EECF244321}">
                <p14:modId xmlns:p14="http://schemas.microsoft.com/office/powerpoint/2010/main" val="3640181056"/>
              </p:ext>
            </p:extLst>
          </p:nvPr>
        </p:nvGraphicFramePr>
        <p:xfrm>
          <a:off x="609600" y="2133600"/>
          <a:ext cx="10160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7E09628-6C14-4B9F-A345-3247EB5183A9}"/>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1B432262-782B-4D94-A170-479A14747B7A}"/>
              </a:ext>
            </a:extLst>
          </p:cNvPr>
          <p:cNvSpPr>
            <a:spLocks noGrp="1"/>
          </p:cNvSpPr>
          <p:nvPr>
            <p:ph type="sldNum" sz="quarter" idx="12"/>
          </p:nvPr>
        </p:nvSpPr>
        <p:spPr/>
        <p:txBody>
          <a:bodyPr/>
          <a:lstStyle/>
          <a:p>
            <a:fld id="{C10C6D2F-C2EB-46BF-9C4D-9AF40BB853E9}" type="slidenum">
              <a:rPr lang="en-US" smtClean="0"/>
              <a:t>16</a:t>
            </a:fld>
            <a:endParaRPr lang="en-US"/>
          </a:p>
        </p:txBody>
      </p:sp>
      <p:sp>
        <p:nvSpPr>
          <p:cNvPr id="7" name="TextBox 6">
            <a:extLst>
              <a:ext uri="{FF2B5EF4-FFF2-40B4-BE49-F238E27FC236}">
                <a16:creationId xmlns:a16="http://schemas.microsoft.com/office/drawing/2014/main" id="{E8BA1497-8F16-4396-A66D-AF74D08E7BD9}"/>
              </a:ext>
            </a:extLst>
          </p:cNvPr>
          <p:cNvSpPr txBox="1"/>
          <p:nvPr/>
        </p:nvSpPr>
        <p:spPr>
          <a:xfrm>
            <a:off x="1600200" y="1514009"/>
            <a:ext cx="8458200" cy="523220"/>
          </a:xfrm>
          <a:prstGeom prst="rect">
            <a:avLst/>
          </a:prstGeom>
          <a:noFill/>
        </p:spPr>
        <p:txBody>
          <a:bodyPr wrap="square" rtlCol="0">
            <a:spAutoFit/>
          </a:bodyPr>
          <a:lstStyle/>
          <a:p>
            <a:r>
              <a:rPr lang="en-US" sz="2800" dirty="0"/>
              <a:t>State Infrastructure Grants Supporting Site Development</a:t>
            </a:r>
          </a:p>
        </p:txBody>
      </p:sp>
      <p:pic>
        <p:nvPicPr>
          <p:cNvPr id="8" name="Picture 2" descr="Image result for oregon economic development association logo">
            <a:extLst>
              <a:ext uri="{FF2B5EF4-FFF2-40B4-BE49-F238E27FC236}">
                <a16:creationId xmlns:a16="http://schemas.microsoft.com/office/drawing/2014/main" id="{2910C426-B78D-44CC-8578-FA6EFB3DFF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20634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4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370C-44D7-4B42-9D5F-695F75F076DF}"/>
              </a:ext>
            </a:extLst>
          </p:cNvPr>
          <p:cNvSpPr>
            <a:spLocks noGrp="1"/>
          </p:cNvSpPr>
          <p:nvPr>
            <p:ph type="title"/>
          </p:nvPr>
        </p:nvSpPr>
        <p:spPr>
          <a:xfrm>
            <a:off x="913775" y="618517"/>
            <a:ext cx="10364451" cy="372083"/>
          </a:xfrm>
        </p:spPr>
        <p:txBody>
          <a:bodyPr>
            <a:normAutofit fontScale="90000"/>
          </a:bodyPr>
          <a:lstStyle/>
          <a:p>
            <a:r>
              <a:rPr lang="en-US" sz="3200" dirty="0">
                <a:solidFill>
                  <a:srgbClr val="2C3C43"/>
                </a:solidFill>
              </a:rPr>
              <a:t>Montrose Group COVID 19 Economic Recovery Strategy</a:t>
            </a:r>
            <a:endParaRPr lang="en-US" dirty="0"/>
          </a:p>
        </p:txBody>
      </p:sp>
      <p:sp>
        <p:nvSpPr>
          <p:cNvPr id="3" name="Content Placeholder 2">
            <a:extLst>
              <a:ext uri="{FF2B5EF4-FFF2-40B4-BE49-F238E27FC236}">
                <a16:creationId xmlns:a16="http://schemas.microsoft.com/office/drawing/2014/main" id="{2D5C9702-869D-4150-91A2-20298F7A5C0D}"/>
              </a:ext>
            </a:extLst>
          </p:cNvPr>
          <p:cNvSpPr>
            <a:spLocks noGrp="1"/>
          </p:cNvSpPr>
          <p:nvPr>
            <p:ph idx="1"/>
          </p:nvPr>
        </p:nvSpPr>
        <p:spPr>
          <a:xfrm>
            <a:off x="589372" y="2438400"/>
            <a:ext cx="2153828" cy="2286000"/>
          </a:xfrm>
        </p:spPr>
        <p:txBody>
          <a:bodyPr>
            <a:normAutofit fontScale="92500" lnSpcReduction="20000"/>
          </a:bodyPr>
          <a:lstStyle/>
          <a:p>
            <a:pPr marL="114300" indent="0">
              <a:buNone/>
            </a:pPr>
            <a:r>
              <a:rPr lang="en-US" sz="2400" dirty="0"/>
              <a:t>Rickenbacker</a:t>
            </a:r>
          </a:p>
          <a:p>
            <a:pPr marL="114300" indent="0">
              <a:buNone/>
            </a:pPr>
            <a:r>
              <a:rPr lang="en-US" sz="2400" dirty="0"/>
              <a:t>Global </a:t>
            </a:r>
          </a:p>
          <a:p>
            <a:pPr marL="114300" indent="0">
              <a:buNone/>
            </a:pPr>
            <a:r>
              <a:rPr lang="en-US" sz="2400" dirty="0"/>
              <a:t>Logistics </a:t>
            </a:r>
          </a:p>
          <a:p>
            <a:pPr marL="114300" indent="0">
              <a:buNone/>
            </a:pPr>
            <a:r>
              <a:rPr lang="en-US" sz="2400" dirty="0"/>
              <a:t>Park &amp; </a:t>
            </a:r>
          </a:p>
          <a:p>
            <a:pPr marL="114300" indent="0">
              <a:buNone/>
            </a:pPr>
            <a:r>
              <a:rPr lang="en-US" sz="2400" dirty="0"/>
              <a:t>Beyond</a:t>
            </a:r>
          </a:p>
          <a:p>
            <a:pPr marL="114300" indent="0">
              <a:buNone/>
            </a:pPr>
            <a:endParaRPr lang="en-US" dirty="0"/>
          </a:p>
        </p:txBody>
      </p:sp>
      <p:sp>
        <p:nvSpPr>
          <p:cNvPr id="4" name="Date Placeholder 3">
            <a:extLst>
              <a:ext uri="{FF2B5EF4-FFF2-40B4-BE49-F238E27FC236}">
                <a16:creationId xmlns:a16="http://schemas.microsoft.com/office/drawing/2014/main" id="{11AC5578-69C4-4EDF-A61B-3B22FFE160D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95FA9369-3A85-4662-8E0A-A5E03845EC3D}"/>
              </a:ext>
            </a:extLst>
          </p:cNvPr>
          <p:cNvSpPr>
            <a:spLocks noGrp="1"/>
          </p:cNvSpPr>
          <p:nvPr>
            <p:ph type="sldNum" sz="quarter" idx="12"/>
          </p:nvPr>
        </p:nvSpPr>
        <p:spPr/>
        <p:txBody>
          <a:bodyPr/>
          <a:lstStyle/>
          <a:p>
            <a:fld id="{C10C6D2F-C2EB-46BF-9C4D-9AF40BB853E9}" type="slidenum">
              <a:rPr lang="en-US" smtClean="0"/>
              <a:t>17</a:t>
            </a:fld>
            <a:endParaRPr lang="en-US"/>
          </a:p>
        </p:txBody>
      </p:sp>
      <p:pic>
        <p:nvPicPr>
          <p:cNvPr id="6" name="Picture 5">
            <a:extLst>
              <a:ext uri="{FF2B5EF4-FFF2-40B4-BE49-F238E27FC236}">
                <a16:creationId xmlns:a16="http://schemas.microsoft.com/office/drawing/2014/main" id="{17829F8F-DB96-462E-958D-322FC7931A3D}"/>
              </a:ext>
            </a:extLst>
          </p:cNvPr>
          <p:cNvPicPr>
            <a:picLocks noChangeAspect="1"/>
          </p:cNvPicPr>
          <p:nvPr/>
        </p:nvPicPr>
        <p:blipFill>
          <a:blip r:embed="rId2"/>
          <a:stretch>
            <a:fillRect/>
          </a:stretch>
        </p:blipFill>
        <p:spPr>
          <a:xfrm>
            <a:off x="2743200" y="1600200"/>
            <a:ext cx="7696200" cy="4343400"/>
          </a:xfrm>
          <a:prstGeom prst="rect">
            <a:avLst/>
          </a:prstGeom>
        </p:spPr>
      </p:pic>
      <p:pic>
        <p:nvPicPr>
          <p:cNvPr id="9" name="Picture 2" descr="Image result for oregon economic development association logo">
            <a:extLst>
              <a:ext uri="{FF2B5EF4-FFF2-40B4-BE49-F238E27FC236}">
                <a16:creationId xmlns:a16="http://schemas.microsoft.com/office/drawing/2014/main" id="{1A5C28FC-14F5-447D-A49D-AD0615498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18675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5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C875-8966-4F6E-927D-D5752C962ED9}"/>
              </a:ext>
            </a:extLst>
          </p:cNvPr>
          <p:cNvSpPr>
            <a:spLocks noGrp="1"/>
          </p:cNvSpPr>
          <p:nvPr>
            <p:ph type="title"/>
          </p:nvPr>
        </p:nvSpPr>
        <p:spPr>
          <a:xfrm>
            <a:off x="913775" y="618517"/>
            <a:ext cx="10364451" cy="295883"/>
          </a:xfrm>
        </p:spPr>
        <p:txBody>
          <a:bodyPr>
            <a:normAutofit fontScale="90000"/>
          </a:bodyPr>
          <a:lstStyle/>
          <a:p>
            <a:r>
              <a:rPr lang="en-US" sz="3200" dirty="0">
                <a:solidFill>
                  <a:srgbClr val="2C3C43"/>
                </a:solidFill>
              </a:rPr>
              <a:t>Montrose Group COVID 19 Economic Recovery Strategy</a:t>
            </a:r>
            <a:endParaRPr lang="en-US" sz="3200" dirty="0"/>
          </a:p>
        </p:txBody>
      </p:sp>
      <p:graphicFrame>
        <p:nvGraphicFramePr>
          <p:cNvPr id="6" name="Content Placeholder 5">
            <a:extLst>
              <a:ext uri="{FF2B5EF4-FFF2-40B4-BE49-F238E27FC236}">
                <a16:creationId xmlns:a16="http://schemas.microsoft.com/office/drawing/2014/main" id="{36AA0F53-3F4A-42CB-8FDB-5710297EDDA6}"/>
              </a:ext>
            </a:extLst>
          </p:cNvPr>
          <p:cNvGraphicFramePr>
            <a:graphicFrameLocks noGrp="1"/>
          </p:cNvGraphicFramePr>
          <p:nvPr>
            <p:ph idx="1"/>
            <p:extLst>
              <p:ext uri="{D42A27DB-BD31-4B8C-83A1-F6EECF244321}">
                <p14:modId xmlns:p14="http://schemas.microsoft.com/office/powerpoint/2010/main" val="1877646104"/>
              </p:ext>
            </p:extLst>
          </p:nvPr>
        </p:nvGraphicFramePr>
        <p:xfrm>
          <a:off x="609600" y="1600200"/>
          <a:ext cx="10439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C9DEE98A-5F0F-4116-BD19-A3DB82FE5721}"/>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FD4B22D3-C22D-497E-809D-824C57343DDE}"/>
              </a:ext>
            </a:extLst>
          </p:cNvPr>
          <p:cNvSpPr>
            <a:spLocks noGrp="1"/>
          </p:cNvSpPr>
          <p:nvPr>
            <p:ph type="sldNum" sz="quarter" idx="12"/>
          </p:nvPr>
        </p:nvSpPr>
        <p:spPr/>
        <p:txBody>
          <a:bodyPr/>
          <a:lstStyle/>
          <a:p>
            <a:fld id="{C10C6D2F-C2EB-46BF-9C4D-9AF40BB853E9}" type="slidenum">
              <a:rPr lang="en-US" smtClean="0"/>
              <a:t>18</a:t>
            </a:fld>
            <a:endParaRPr lang="en-US"/>
          </a:p>
        </p:txBody>
      </p:sp>
      <p:pic>
        <p:nvPicPr>
          <p:cNvPr id="7" name="Picture 2" descr="Image result for oregon economic development association logo">
            <a:extLst>
              <a:ext uri="{FF2B5EF4-FFF2-40B4-BE49-F238E27FC236}">
                <a16:creationId xmlns:a16="http://schemas.microsoft.com/office/drawing/2014/main" id="{738E6F8F-BC0B-47EE-9C3F-B8007D43C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23887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6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06B9-7CD4-4366-B191-5FC7A3DF5F4E}"/>
              </a:ext>
            </a:extLst>
          </p:cNvPr>
          <p:cNvSpPr>
            <a:spLocks noGrp="1"/>
          </p:cNvSpPr>
          <p:nvPr>
            <p:ph type="title"/>
          </p:nvPr>
        </p:nvSpPr>
        <p:spPr>
          <a:xfrm>
            <a:off x="913775" y="618518"/>
            <a:ext cx="10364451" cy="299828"/>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7DA635F7-837A-40E3-BB73-10C21B04BA71}"/>
              </a:ext>
            </a:extLst>
          </p:cNvPr>
          <p:cNvGraphicFramePr>
            <a:graphicFrameLocks noGrp="1"/>
          </p:cNvGraphicFramePr>
          <p:nvPr>
            <p:ph idx="1"/>
            <p:extLst>
              <p:ext uri="{D42A27DB-BD31-4B8C-83A1-F6EECF244321}">
                <p14:modId xmlns:p14="http://schemas.microsoft.com/office/powerpoint/2010/main" val="249308975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01DABE8-A3FB-48C9-9389-757D0240A7ED}"/>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3A013DE-6B50-465C-884A-36315B86E288}"/>
              </a:ext>
            </a:extLst>
          </p:cNvPr>
          <p:cNvSpPr>
            <a:spLocks noGrp="1"/>
          </p:cNvSpPr>
          <p:nvPr>
            <p:ph type="sldNum" sz="quarter" idx="12"/>
          </p:nvPr>
        </p:nvSpPr>
        <p:spPr/>
        <p:txBody>
          <a:bodyPr/>
          <a:lstStyle/>
          <a:p>
            <a:fld id="{C10C6D2F-C2EB-46BF-9C4D-9AF40BB853E9}" type="slidenum">
              <a:rPr lang="en-US" smtClean="0"/>
              <a:t>19</a:t>
            </a:fld>
            <a:endParaRPr lang="en-US"/>
          </a:p>
        </p:txBody>
      </p:sp>
      <p:sp>
        <p:nvSpPr>
          <p:cNvPr id="7" name="TextBox 6">
            <a:extLst>
              <a:ext uri="{FF2B5EF4-FFF2-40B4-BE49-F238E27FC236}">
                <a16:creationId xmlns:a16="http://schemas.microsoft.com/office/drawing/2014/main" id="{82B59814-035F-48F1-8A42-5872404BE175}"/>
              </a:ext>
            </a:extLst>
          </p:cNvPr>
          <p:cNvSpPr txBox="1"/>
          <p:nvPr/>
        </p:nvSpPr>
        <p:spPr>
          <a:xfrm>
            <a:off x="1842559" y="1492686"/>
            <a:ext cx="8506881" cy="461665"/>
          </a:xfrm>
          <a:prstGeom prst="rect">
            <a:avLst/>
          </a:prstGeom>
          <a:noFill/>
        </p:spPr>
        <p:txBody>
          <a:bodyPr wrap="none" rtlCol="0">
            <a:spAutoFit/>
          </a:bodyPr>
          <a:lstStyle/>
          <a:p>
            <a:r>
              <a:rPr lang="en-US" sz="2400" dirty="0"/>
              <a:t>State Government COVID 19 Business Recovery Program Highlights</a:t>
            </a:r>
          </a:p>
        </p:txBody>
      </p:sp>
      <p:pic>
        <p:nvPicPr>
          <p:cNvPr id="8" name="Picture 2" descr="Image result for oregon economic development association logo">
            <a:extLst>
              <a:ext uri="{FF2B5EF4-FFF2-40B4-BE49-F238E27FC236}">
                <a16:creationId xmlns:a16="http://schemas.microsoft.com/office/drawing/2014/main" id="{791F5CF4-64C6-4152-A5F2-8385575F2E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238126"/>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BEB0-C545-46D9-B4A5-839ACEA7087C}"/>
              </a:ext>
            </a:extLst>
          </p:cNvPr>
          <p:cNvSpPr>
            <a:spLocks noGrp="1"/>
          </p:cNvSpPr>
          <p:nvPr>
            <p:ph type="title"/>
          </p:nvPr>
        </p:nvSpPr>
        <p:spPr/>
        <p:txBody>
          <a:bodyPr>
            <a:normAutofit/>
          </a:bodyPr>
          <a:lstStyle/>
          <a:p>
            <a:r>
              <a:rPr lang="en-US" sz="2900" dirty="0">
                <a:solidFill>
                  <a:srgbClr val="2C3C43"/>
                </a:solidFill>
              </a:rPr>
              <a:t>Montrose Group COVID 19 Economic Recovery Strategy </a:t>
            </a:r>
            <a:endParaRPr lang="en-US" sz="2900" dirty="0"/>
          </a:p>
        </p:txBody>
      </p:sp>
      <p:sp>
        <p:nvSpPr>
          <p:cNvPr id="4" name="Date Placeholder 3">
            <a:extLst>
              <a:ext uri="{FF2B5EF4-FFF2-40B4-BE49-F238E27FC236}">
                <a16:creationId xmlns:a16="http://schemas.microsoft.com/office/drawing/2014/main" id="{7BC4592E-4F65-4E26-989B-DF12563BC1CC}"/>
              </a:ext>
            </a:extLst>
          </p:cNvPr>
          <p:cNvSpPr>
            <a:spLocks noGrp="1"/>
          </p:cNvSpPr>
          <p:nvPr>
            <p:ph type="dt" sz="half" idx="10"/>
          </p:nvPr>
        </p:nvSpPr>
        <p:spPr>
          <a:xfrm>
            <a:off x="8258638" y="6355814"/>
            <a:ext cx="2743200" cy="365125"/>
          </a:xfrm>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15231161-2DEC-4241-B6D5-5D3ECC4D29B2}"/>
              </a:ext>
            </a:extLst>
          </p:cNvPr>
          <p:cNvSpPr>
            <a:spLocks noGrp="1"/>
          </p:cNvSpPr>
          <p:nvPr>
            <p:ph type="sldNum" sz="quarter" idx="12"/>
          </p:nvPr>
        </p:nvSpPr>
        <p:spPr>
          <a:xfrm>
            <a:off x="11039510" y="6329346"/>
            <a:ext cx="630053" cy="298174"/>
          </a:xfrm>
        </p:spPr>
        <p:txBody>
          <a:bodyPr/>
          <a:lstStyle/>
          <a:p>
            <a:fld id="{C10C6D2F-C2EB-46BF-9C4D-9AF40BB853E9}" type="slidenum">
              <a:rPr lang="en-US" smtClean="0"/>
              <a:t>2</a:t>
            </a:fld>
            <a:endParaRPr lang="en-US"/>
          </a:p>
        </p:txBody>
      </p:sp>
      <p:graphicFrame>
        <p:nvGraphicFramePr>
          <p:cNvPr id="10" name="Diagram 9">
            <a:extLst>
              <a:ext uri="{FF2B5EF4-FFF2-40B4-BE49-F238E27FC236}">
                <a16:creationId xmlns:a16="http://schemas.microsoft.com/office/drawing/2014/main" id="{0BD8C89B-3CD9-47B5-9790-ACED90F6455F}"/>
              </a:ext>
            </a:extLst>
          </p:cNvPr>
          <p:cNvGraphicFramePr/>
          <p:nvPr>
            <p:extLst>
              <p:ext uri="{D42A27DB-BD31-4B8C-83A1-F6EECF244321}">
                <p14:modId xmlns:p14="http://schemas.microsoft.com/office/powerpoint/2010/main" val="4070242502"/>
              </p:ext>
            </p:extLst>
          </p:nvPr>
        </p:nvGraphicFramePr>
        <p:xfrm>
          <a:off x="1309643" y="937147"/>
          <a:ext cx="42721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mage result for oregon economic development association logo">
            <a:extLst>
              <a:ext uri="{FF2B5EF4-FFF2-40B4-BE49-F238E27FC236}">
                <a16:creationId xmlns:a16="http://schemas.microsoft.com/office/drawing/2014/main" id="{BA64A8FA-A448-4684-A3FF-AAE962E29397}"/>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375989" y="24384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regon economic development association logo">
            <a:extLst>
              <a:ext uri="{FF2B5EF4-FFF2-40B4-BE49-F238E27FC236}">
                <a16:creationId xmlns:a16="http://schemas.microsoft.com/office/drawing/2014/main" id="{78F8AA4C-DF28-4674-B09D-2CF6BB7EC7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239483"/>
            <a:ext cx="1219200" cy="61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57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42E-3F8F-4F8B-8158-52B0051B57D4}"/>
              </a:ext>
            </a:extLst>
          </p:cNvPr>
          <p:cNvSpPr>
            <a:spLocks noGrp="1"/>
          </p:cNvSpPr>
          <p:nvPr>
            <p:ph type="title"/>
          </p:nvPr>
        </p:nvSpPr>
        <p:spPr>
          <a:xfrm>
            <a:off x="913775" y="618517"/>
            <a:ext cx="10364451" cy="488181"/>
          </a:xfrm>
        </p:spPr>
        <p:txBody>
          <a:bodyPr>
            <a:normAutofit fontScale="90000"/>
          </a:bodyPr>
          <a:lstStyle/>
          <a:p>
            <a:r>
              <a:rPr lang="en-US" sz="3200" dirty="0">
                <a:solidFill>
                  <a:srgbClr val="2C3C43"/>
                </a:solidFill>
              </a:rPr>
              <a:t>Montrose Group COVID 19 Economic Recovery Strategy </a:t>
            </a:r>
            <a:endParaRPr lang="en-US" sz="3600" dirty="0"/>
          </a:p>
        </p:txBody>
      </p:sp>
      <p:graphicFrame>
        <p:nvGraphicFramePr>
          <p:cNvPr id="11" name="Content Placeholder 10">
            <a:extLst>
              <a:ext uri="{FF2B5EF4-FFF2-40B4-BE49-F238E27FC236}">
                <a16:creationId xmlns:a16="http://schemas.microsoft.com/office/drawing/2014/main" id="{22F758CD-47AA-46B8-971F-BDD596790BD5}"/>
              </a:ext>
            </a:extLst>
          </p:cNvPr>
          <p:cNvGraphicFramePr>
            <a:graphicFrameLocks noGrp="1"/>
          </p:cNvGraphicFramePr>
          <p:nvPr>
            <p:ph idx="1"/>
            <p:extLst>
              <p:ext uri="{D42A27DB-BD31-4B8C-83A1-F6EECF244321}">
                <p14:modId xmlns:p14="http://schemas.microsoft.com/office/powerpoint/2010/main" val="2970609391"/>
              </p:ext>
            </p:extLst>
          </p:nvPr>
        </p:nvGraphicFramePr>
        <p:xfrm>
          <a:off x="609600" y="1417638"/>
          <a:ext cx="10668626" cy="4449762"/>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AF4886B0-4EA8-4D71-BE45-4BCBB4211B0A}"/>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45ED2CA5-FD19-4CD7-B79F-EA24AC64ACD8}"/>
              </a:ext>
            </a:extLst>
          </p:cNvPr>
          <p:cNvSpPr>
            <a:spLocks noGrp="1"/>
          </p:cNvSpPr>
          <p:nvPr>
            <p:ph type="sldNum" sz="quarter" idx="12"/>
          </p:nvPr>
        </p:nvSpPr>
        <p:spPr/>
        <p:txBody>
          <a:bodyPr/>
          <a:lstStyle/>
          <a:p>
            <a:fld id="{C10C6D2F-C2EB-46BF-9C4D-9AF40BB853E9}" type="slidenum">
              <a:rPr lang="en-US" smtClean="0"/>
              <a:t>20</a:t>
            </a:fld>
            <a:endParaRPr lang="en-US"/>
          </a:p>
        </p:txBody>
      </p:sp>
      <p:sp>
        <p:nvSpPr>
          <p:cNvPr id="9" name="TextBox 8">
            <a:extLst>
              <a:ext uri="{FF2B5EF4-FFF2-40B4-BE49-F238E27FC236}">
                <a16:creationId xmlns:a16="http://schemas.microsoft.com/office/drawing/2014/main" id="{4A4798B7-CDDD-4774-B95E-AF512ECEAFDA}"/>
              </a:ext>
            </a:extLst>
          </p:cNvPr>
          <p:cNvSpPr txBox="1"/>
          <p:nvPr/>
        </p:nvSpPr>
        <p:spPr>
          <a:xfrm>
            <a:off x="2209800" y="5867400"/>
            <a:ext cx="6021227" cy="246221"/>
          </a:xfrm>
          <a:prstGeom prst="rect">
            <a:avLst/>
          </a:prstGeom>
          <a:noFill/>
        </p:spPr>
        <p:txBody>
          <a:bodyPr wrap="square" rtlCol="0">
            <a:spAutoFit/>
          </a:bodyPr>
          <a:lstStyle/>
          <a:p>
            <a:r>
              <a:rPr lang="en-US" sz="1000" dirty="0"/>
              <a:t>Source: Investment Strategy Group, Committee for a Responsible Federal Budget</a:t>
            </a:r>
          </a:p>
        </p:txBody>
      </p:sp>
      <p:pic>
        <p:nvPicPr>
          <p:cNvPr id="10" name="Picture 2" descr="Image result for oregon economic development association logo">
            <a:extLst>
              <a:ext uri="{FF2B5EF4-FFF2-40B4-BE49-F238E27FC236}">
                <a16:creationId xmlns:a16="http://schemas.microsoft.com/office/drawing/2014/main" id="{08BAF657-B340-412D-87CA-C8E1994A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22089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7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Small Business administration (SBA)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1335441866"/>
              </p:ext>
            </p:extLst>
          </p:nvPr>
        </p:nvGraphicFramePr>
        <p:xfrm>
          <a:off x="1371600" y="144598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21</a:t>
            </a:fld>
            <a:endParaRPr lang="en-US"/>
          </a:p>
        </p:txBody>
      </p:sp>
      <p:pic>
        <p:nvPicPr>
          <p:cNvPr id="7" name="Picture 2" descr="Image result for oregon economic development association logo">
            <a:extLst>
              <a:ext uri="{FF2B5EF4-FFF2-40B4-BE49-F238E27FC236}">
                <a16:creationId xmlns:a16="http://schemas.microsoft.com/office/drawing/2014/main" id="{FDA4CB84-F942-4FD1-8BBA-CA60009AB7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193962"/>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57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a:xfrm>
            <a:off x="609600" y="304800"/>
            <a:ext cx="10160000" cy="1143000"/>
          </a:xfrm>
        </p:spPr>
        <p:txBody>
          <a:bodyPr>
            <a:normAutofit/>
          </a:bodyPr>
          <a:lstStyle/>
          <a:p>
            <a:pPr algn="ctr"/>
            <a:r>
              <a:rPr lang="en-US" sz="4400" dirty="0">
                <a:solidFill>
                  <a:srgbClr val="2C3C43"/>
                </a:solidFill>
              </a:rPr>
              <a:t>Small Business Administration (SBA)</a:t>
            </a:r>
            <a:endParaRPr lang="en-US" sz="5400"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1952744043"/>
              </p:ext>
            </p:extLst>
          </p:nvPr>
        </p:nvGraphicFramePr>
        <p:xfrm>
          <a:off x="884203" y="1361525"/>
          <a:ext cx="10363201" cy="4374217"/>
        </p:xfrm>
        <a:graphic>
          <a:graphicData uri="http://schemas.openxmlformats.org/drawingml/2006/table">
            <a:tbl>
              <a:tblPr firstRow="1" bandRow="1">
                <a:tableStyleId>{5C22544A-7EE6-4342-B048-85BDC9FD1C3A}</a:tableStyleId>
              </a:tblPr>
              <a:tblGrid>
                <a:gridCol w="10363201">
                  <a:extLst>
                    <a:ext uri="{9D8B030D-6E8A-4147-A177-3AD203B41FA5}">
                      <a16:colId xmlns:a16="http://schemas.microsoft.com/office/drawing/2014/main" val="3445441283"/>
                    </a:ext>
                  </a:extLst>
                </a:gridCol>
              </a:tblGrid>
              <a:tr h="731183">
                <a:tc>
                  <a:txBody>
                    <a:bodyPr/>
                    <a:lstStyle/>
                    <a:p>
                      <a:r>
                        <a:rPr lang="en-US" sz="4400" dirty="0"/>
                        <a:t>SBA Debt Relief</a:t>
                      </a:r>
                    </a:p>
                  </a:txBody>
                  <a:tcPr marL="93267" marR="93267"/>
                </a:tc>
                <a:extLst>
                  <a:ext uri="{0D108BD9-81ED-4DB2-BD59-A6C34878D82A}">
                    <a16:rowId xmlns:a16="http://schemas.microsoft.com/office/drawing/2014/main" val="3951691841"/>
                  </a:ext>
                </a:extLst>
              </a:tr>
              <a:tr h="3612217">
                <a:tc>
                  <a:txBody>
                    <a:bodyPr/>
                    <a:lstStyle/>
                    <a:p>
                      <a:pPr marL="742950" lvl="1" indent="-285750">
                        <a:spcAft>
                          <a:spcPts val="1200"/>
                        </a:spcAft>
                        <a:buFont typeface="Arial" panose="020B0604020202020204" pitchFamily="34" charset="0"/>
                        <a:buChar char="•"/>
                      </a:pPr>
                      <a:r>
                        <a:rPr lang="en-US" sz="3200" dirty="0"/>
                        <a:t>SBA to make 6 months of loan payments on behalf of borrowers with existing</a:t>
                      </a:r>
                    </a:p>
                    <a:p>
                      <a:pPr marL="1200150" lvl="2" indent="-285750">
                        <a:spcAft>
                          <a:spcPts val="1200"/>
                        </a:spcAft>
                        <a:buFont typeface="Arial" panose="020B0604020202020204" pitchFamily="34" charset="0"/>
                        <a:buChar char="•"/>
                      </a:pPr>
                      <a:r>
                        <a:rPr lang="en-US" sz="3200" dirty="0"/>
                        <a:t>7(a) loans (including Community Advantage)</a:t>
                      </a:r>
                    </a:p>
                    <a:p>
                      <a:pPr marL="1200150" lvl="2" indent="-285750">
                        <a:spcAft>
                          <a:spcPts val="1200"/>
                        </a:spcAft>
                        <a:buFont typeface="Arial" panose="020B0604020202020204" pitchFamily="34" charset="0"/>
                        <a:buChar char="•"/>
                      </a:pPr>
                      <a:r>
                        <a:rPr lang="en-US" sz="3200" dirty="0"/>
                        <a:t>504 loans</a:t>
                      </a:r>
                    </a:p>
                    <a:p>
                      <a:pPr marL="1200150" lvl="2" indent="-285750">
                        <a:spcAft>
                          <a:spcPts val="1200"/>
                        </a:spcAft>
                        <a:buFont typeface="Arial" panose="020B0604020202020204" pitchFamily="34" charset="0"/>
                        <a:buChar char="•"/>
                      </a:pPr>
                      <a:r>
                        <a:rPr lang="en-US" sz="3200" dirty="0"/>
                        <a:t>Microloans</a:t>
                      </a:r>
                    </a:p>
                  </a:txBody>
                  <a:tcPr marL="93267" marR="93267"/>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22</a:t>
            </a:fld>
            <a:endParaRPr lang="en-US"/>
          </a:p>
        </p:txBody>
      </p:sp>
      <p:pic>
        <p:nvPicPr>
          <p:cNvPr id="7" name="Picture 2" descr="Image result for oregon economic development association logo">
            <a:extLst>
              <a:ext uri="{FF2B5EF4-FFF2-40B4-BE49-F238E27FC236}">
                <a16:creationId xmlns:a16="http://schemas.microsoft.com/office/drawing/2014/main" id="{3C295330-AD5B-4103-97F9-F58318D68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173342"/>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70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a:xfrm>
            <a:off x="913775" y="312451"/>
            <a:ext cx="10364451" cy="594297"/>
          </a:xfrm>
        </p:spPr>
        <p:txBody>
          <a:bodyPr>
            <a:normAutofit fontScale="90000"/>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4232849159"/>
              </p:ext>
            </p:extLst>
          </p:nvPr>
        </p:nvGraphicFramePr>
        <p:xfrm>
          <a:off x="1524626" y="1240212"/>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23</a:t>
            </a:fld>
            <a:endParaRPr lang="en-US"/>
          </a:p>
        </p:txBody>
      </p:sp>
      <p:pic>
        <p:nvPicPr>
          <p:cNvPr id="7" name="Picture 2" descr="Image result for oregon economic development association logo">
            <a:extLst>
              <a:ext uri="{FF2B5EF4-FFF2-40B4-BE49-F238E27FC236}">
                <a16:creationId xmlns:a16="http://schemas.microsoft.com/office/drawing/2014/main" id="{E2565F70-8B16-4AA9-ACA5-BC8B187DAD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221876"/>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6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a:xfrm>
            <a:off x="913775" y="618517"/>
            <a:ext cx="10364451" cy="676883"/>
          </a:xfrm>
        </p:spPr>
        <p:txBody>
          <a:bodyPr>
            <a:normAutofit fontScale="90000"/>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3155653866"/>
              </p:ext>
            </p:extLst>
          </p:nvPr>
        </p:nvGraphicFramePr>
        <p:xfrm>
          <a:off x="609600" y="1600200"/>
          <a:ext cx="10160000" cy="428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24</a:t>
            </a:fld>
            <a:endParaRPr lang="en-US"/>
          </a:p>
        </p:txBody>
      </p:sp>
      <p:pic>
        <p:nvPicPr>
          <p:cNvPr id="7" name="Picture 2" descr="Image result for oregon economic development association logo">
            <a:extLst>
              <a:ext uri="{FF2B5EF4-FFF2-40B4-BE49-F238E27FC236}">
                <a16:creationId xmlns:a16="http://schemas.microsoft.com/office/drawing/2014/main" id="{A58ED22C-1EA5-4F44-ADE3-24DF521E8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18807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59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96E0-FCF9-4E71-844F-8729B5C5AC70}"/>
              </a:ext>
            </a:extLst>
          </p:cNvPr>
          <p:cNvSpPr>
            <a:spLocks noGrp="1"/>
          </p:cNvSpPr>
          <p:nvPr>
            <p:ph type="title"/>
          </p:nvPr>
        </p:nvSpPr>
        <p:spPr>
          <a:xfrm>
            <a:off x="913775" y="618517"/>
            <a:ext cx="10364451" cy="6768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51F634F0-AB7C-4A57-8807-41C70EB11121}"/>
              </a:ext>
            </a:extLst>
          </p:cNvPr>
          <p:cNvGraphicFramePr>
            <a:graphicFrameLocks noGrp="1"/>
          </p:cNvGraphicFramePr>
          <p:nvPr>
            <p:ph idx="1"/>
            <p:extLst>
              <p:ext uri="{D42A27DB-BD31-4B8C-83A1-F6EECF244321}">
                <p14:modId xmlns:p14="http://schemas.microsoft.com/office/powerpoint/2010/main" val="3130433164"/>
              </p:ext>
            </p:extLst>
          </p:nvPr>
        </p:nvGraphicFramePr>
        <p:xfrm>
          <a:off x="736118" y="1567887"/>
          <a:ext cx="10160000" cy="3994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38181B7-C6D1-4031-A376-F0BCEE356C32}"/>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39087D25-8BC6-486E-941B-FF5632E46C92}"/>
              </a:ext>
            </a:extLst>
          </p:cNvPr>
          <p:cNvSpPr>
            <a:spLocks noGrp="1"/>
          </p:cNvSpPr>
          <p:nvPr>
            <p:ph type="sldNum" sz="quarter" idx="12"/>
          </p:nvPr>
        </p:nvSpPr>
        <p:spPr/>
        <p:txBody>
          <a:bodyPr/>
          <a:lstStyle/>
          <a:p>
            <a:fld id="{C10C6D2F-C2EB-46BF-9C4D-9AF40BB853E9}" type="slidenum">
              <a:rPr lang="en-US" smtClean="0"/>
              <a:t>25</a:t>
            </a:fld>
            <a:endParaRPr lang="en-US"/>
          </a:p>
        </p:txBody>
      </p:sp>
      <p:pic>
        <p:nvPicPr>
          <p:cNvPr id="7" name="Picture 2" descr="Image result for oregon economic development association logo">
            <a:extLst>
              <a:ext uri="{FF2B5EF4-FFF2-40B4-BE49-F238E27FC236}">
                <a16:creationId xmlns:a16="http://schemas.microsoft.com/office/drawing/2014/main" id="{F7D21767-1559-4821-904A-76B383CF47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226888"/>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E73-D297-482E-855C-BFE794BCA0CA}"/>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BCA5BF96-F9C0-4F25-8632-4FD9826C6EA0}"/>
              </a:ext>
            </a:extLst>
          </p:cNvPr>
          <p:cNvGraphicFramePr>
            <a:graphicFrameLocks noGrp="1"/>
          </p:cNvGraphicFramePr>
          <p:nvPr>
            <p:ph idx="1"/>
            <p:extLst>
              <p:ext uri="{D42A27DB-BD31-4B8C-83A1-F6EECF244321}">
                <p14:modId xmlns:p14="http://schemas.microsoft.com/office/powerpoint/2010/main" val="1478857798"/>
              </p:ext>
            </p:extLst>
          </p:nvPr>
        </p:nvGraphicFramePr>
        <p:xfrm>
          <a:off x="1371600" y="1438065"/>
          <a:ext cx="1016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D061FB4-766D-4EDF-A88C-381D2AB1C124}"/>
              </a:ext>
            </a:extLst>
          </p:cNvPr>
          <p:cNvSpPr>
            <a:spLocks noGrp="1"/>
          </p:cNvSpPr>
          <p:nvPr>
            <p:ph type="dt" sz="half" idx="10"/>
          </p:nvPr>
        </p:nvSpPr>
        <p:spPr/>
        <p:txBody>
          <a:bodyPr/>
          <a:lstStyle/>
          <a:p>
            <a:fld id="{CE1C5900-32F6-4C02-A3B1-718322A3256B}" type="datetime1">
              <a:rPr lang="en-US" smtClean="0"/>
              <a:t>4/16/2020</a:t>
            </a:fld>
            <a:endParaRPr lang="en-US"/>
          </a:p>
        </p:txBody>
      </p:sp>
      <p:sp>
        <p:nvSpPr>
          <p:cNvPr id="5" name="Slide Number Placeholder 4">
            <a:extLst>
              <a:ext uri="{FF2B5EF4-FFF2-40B4-BE49-F238E27FC236}">
                <a16:creationId xmlns:a16="http://schemas.microsoft.com/office/drawing/2014/main" id="{D0FA35A7-5F9C-4B4B-A379-85AF86C87244}"/>
              </a:ext>
            </a:extLst>
          </p:cNvPr>
          <p:cNvSpPr>
            <a:spLocks noGrp="1"/>
          </p:cNvSpPr>
          <p:nvPr>
            <p:ph type="sldNum" sz="quarter" idx="12"/>
          </p:nvPr>
        </p:nvSpPr>
        <p:spPr/>
        <p:txBody>
          <a:bodyPr/>
          <a:lstStyle/>
          <a:p>
            <a:fld id="{C10C6D2F-C2EB-46BF-9C4D-9AF40BB853E9}" type="slidenum">
              <a:rPr lang="en-US" smtClean="0"/>
              <a:t>26</a:t>
            </a:fld>
            <a:endParaRPr lang="en-US"/>
          </a:p>
        </p:txBody>
      </p:sp>
      <p:pic>
        <p:nvPicPr>
          <p:cNvPr id="7" name="Picture 2" descr="Image result for oregon economic development association logo">
            <a:extLst>
              <a:ext uri="{FF2B5EF4-FFF2-40B4-BE49-F238E27FC236}">
                <a16:creationId xmlns:a16="http://schemas.microsoft.com/office/drawing/2014/main" id="{BFAB1A51-0F2D-4F61-9B01-65B81DD247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23887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2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3027931308"/>
              </p:ext>
            </p:extLst>
          </p:nvPr>
        </p:nvGraphicFramePr>
        <p:xfrm>
          <a:off x="1371600" y="144598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27</a:t>
            </a:fld>
            <a:endParaRPr lang="en-US"/>
          </a:p>
        </p:txBody>
      </p:sp>
      <p:pic>
        <p:nvPicPr>
          <p:cNvPr id="7" name="Picture 2" descr="Image result for oregon economic development association logo">
            <a:extLst>
              <a:ext uri="{FF2B5EF4-FFF2-40B4-BE49-F238E27FC236}">
                <a16:creationId xmlns:a16="http://schemas.microsoft.com/office/drawing/2014/main" id="{FDA4CB84-F942-4FD1-8BBA-CA60009AB7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193962"/>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0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1633770207"/>
              </p:ext>
            </p:extLst>
          </p:nvPr>
        </p:nvGraphicFramePr>
        <p:xfrm>
          <a:off x="1371600" y="144598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28</a:t>
            </a:fld>
            <a:endParaRPr lang="en-US"/>
          </a:p>
        </p:txBody>
      </p:sp>
      <p:pic>
        <p:nvPicPr>
          <p:cNvPr id="7" name="Picture 2" descr="Image result for oregon economic development association logo">
            <a:extLst>
              <a:ext uri="{FF2B5EF4-FFF2-40B4-BE49-F238E27FC236}">
                <a16:creationId xmlns:a16="http://schemas.microsoft.com/office/drawing/2014/main" id="{FDA4CB84-F942-4FD1-8BBA-CA60009AB7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193962"/>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3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D51-1F3A-45FA-BB2B-7052B9437D0C}"/>
              </a:ext>
            </a:extLst>
          </p:cNvPr>
          <p:cNvSpPr>
            <a:spLocks noGrp="1"/>
          </p:cNvSpPr>
          <p:nvPr>
            <p:ph type="title"/>
          </p:nvPr>
        </p:nvSpPr>
        <p:spPr>
          <a:xfrm>
            <a:off x="913775" y="618517"/>
            <a:ext cx="10364451" cy="600683"/>
          </a:xfrm>
        </p:spPr>
        <p:txBody>
          <a:bodyPr>
            <a:normAutofit fontScale="90000"/>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962D5A43-CF67-426A-8E21-7ED4060957C4}"/>
              </a:ext>
            </a:extLst>
          </p:cNvPr>
          <p:cNvGraphicFramePr>
            <a:graphicFrameLocks noGrp="1"/>
          </p:cNvGraphicFramePr>
          <p:nvPr>
            <p:ph idx="1"/>
            <p:extLst>
              <p:ext uri="{D42A27DB-BD31-4B8C-83A1-F6EECF244321}">
                <p14:modId xmlns:p14="http://schemas.microsoft.com/office/powerpoint/2010/main" val="994060559"/>
              </p:ext>
            </p:extLst>
          </p:nvPr>
        </p:nvGraphicFramePr>
        <p:xfrm>
          <a:off x="1109664" y="152197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9F3AE51-20BB-40CF-BDCB-125F4ECD0EF1}"/>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FBB6D51D-1BBD-41F0-86B0-28302D714F24}"/>
              </a:ext>
            </a:extLst>
          </p:cNvPr>
          <p:cNvSpPr>
            <a:spLocks noGrp="1"/>
          </p:cNvSpPr>
          <p:nvPr>
            <p:ph type="sldNum" sz="quarter" idx="12"/>
          </p:nvPr>
        </p:nvSpPr>
        <p:spPr/>
        <p:txBody>
          <a:bodyPr/>
          <a:lstStyle/>
          <a:p>
            <a:fld id="{C10C6D2F-C2EB-46BF-9C4D-9AF40BB853E9}" type="slidenum">
              <a:rPr lang="en-US" smtClean="0"/>
              <a:t>29</a:t>
            </a:fld>
            <a:endParaRPr lang="en-US"/>
          </a:p>
        </p:txBody>
      </p:sp>
      <p:pic>
        <p:nvPicPr>
          <p:cNvPr id="7" name="Picture 2" descr="Image result for oregon economic development association logo">
            <a:extLst>
              <a:ext uri="{FF2B5EF4-FFF2-40B4-BE49-F238E27FC236}">
                <a16:creationId xmlns:a16="http://schemas.microsoft.com/office/drawing/2014/main" id="{63F76970-6243-496B-9BA8-B68F801199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23887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1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65" y="230566"/>
            <a:ext cx="10160000" cy="1143000"/>
          </a:xfrm>
        </p:spPr>
        <p:txBody>
          <a:bodyPr>
            <a:normAutofit/>
          </a:bodyPr>
          <a:lstStyle/>
          <a:p>
            <a:r>
              <a:rPr lang="en-US" sz="2900" dirty="0">
                <a:solidFill>
                  <a:srgbClr val="2C3C43"/>
                </a:solidFill>
              </a:rPr>
              <a:t>Montrose Group COVID 19 Economic Recovery Strategy</a:t>
            </a:r>
            <a:endParaRPr lang="en-US" sz="2900" dirty="0"/>
          </a:p>
        </p:txBody>
      </p:sp>
      <p:sp>
        <p:nvSpPr>
          <p:cNvPr id="3" name="Content Placeholder 2"/>
          <p:cNvSpPr>
            <a:spLocks noGrp="1"/>
          </p:cNvSpPr>
          <p:nvPr>
            <p:ph idx="1"/>
          </p:nvPr>
        </p:nvSpPr>
        <p:spPr>
          <a:xfrm>
            <a:off x="990600" y="1356033"/>
            <a:ext cx="10019565" cy="533400"/>
          </a:xfrm>
        </p:spPr>
        <p:txBody>
          <a:bodyPr>
            <a:noAutofit/>
          </a:bodyPr>
          <a:lstStyle/>
          <a:p>
            <a:pPr marL="114300" indent="0">
              <a:buNone/>
            </a:pPr>
            <a:r>
              <a:rPr lang="en-US" sz="2400" b="1" dirty="0"/>
              <a:t>Montrose Group, LLC Wrote the Book on Economic Development</a:t>
            </a:r>
          </a:p>
          <a:p>
            <a:pPr marL="114300" indent="0">
              <a:buNone/>
            </a:pPr>
            <a:endParaRPr lang="en-US" sz="2800" dirty="0"/>
          </a:p>
        </p:txBody>
      </p:sp>
      <p:sp>
        <p:nvSpPr>
          <p:cNvPr id="4" name="Date Placeholder 3"/>
          <p:cNvSpPr>
            <a:spLocks noGrp="1"/>
          </p:cNvSpPr>
          <p:nvPr>
            <p:ph type="dt" sz="half" idx="10"/>
          </p:nvPr>
        </p:nvSpPr>
        <p:spPr>
          <a:xfrm>
            <a:off x="3657600" y="6492875"/>
            <a:ext cx="2743200" cy="365125"/>
          </a:xfrm>
        </p:spPr>
        <p:txBody>
          <a:bodyPr/>
          <a:lstStyle/>
          <a:p>
            <a:fld id="{83DF1796-A2F0-4967-B45D-FCE751E2A23F}" type="datetime1">
              <a:rPr lang="en-US" smtClean="0"/>
              <a:t>4/16/2020</a:t>
            </a:fld>
            <a:endParaRPr lang="en-US"/>
          </a:p>
        </p:txBody>
      </p:sp>
      <p:sp>
        <p:nvSpPr>
          <p:cNvPr id="5" name="Slide Number Placeholder 4"/>
          <p:cNvSpPr>
            <a:spLocks noGrp="1"/>
          </p:cNvSpPr>
          <p:nvPr>
            <p:ph type="sldNum" sz="quarter" idx="12"/>
          </p:nvPr>
        </p:nvSpPr>
        <p:spPr>
          <a:xfrm>
            <a:off x="6796134" y="6488373"/>
            <a:ext cx="764215" cy="365125"/>
          </a:xfrm>
        </p:spPr>
        <p:txBody>
          <a:bodyPr/>
          <a:lstStyle/>
          <a:p>
            <a:fld id="{C10C6D2F-C2EB-46BF-9C4D-9AF40BB853E9}" type="slidenum">
              <a:rPr lang="en-US" smtClean="0"/>
              <a:t>3</a:t>
            </a:fld>
            <a:endParaRPr lang="en-US" dirty="0"/>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54" y="2182203"/>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395866" y="2205295"/>
            <a:ext cx="1400268" cy="1793009"/>
          </a:xfrm>
          <a:prstGeom prst="rect">
            <a:avLst/>
          </a:prstGeom>
        </p:spPr>
      </p:pic>
      <p:pic>
        <p:nvPicPr>
          <p:cNvPr id="9" name="Picture 8" descr="cid:image001.jpg@01CFDCBA.BA3B25E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381055" y="4210949"/>
            <a:ext cx="1283855" cy="1807465"/>
          </a:xfrm>
          <a:prstGeom prst="rect">
            <a:avLst/>
          </a:prstGeom>
          <a:noFill/>
          <a:ln>
            <a:noFill/>
          </a:ln>
        </p:spPr>
      </p:pic>
      <p:pic>
        <p:nvPicPr>
          <p:cNvPr id="10"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851" y="2245704"/>
            <a:ext cx="1258949" cy="175260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792" y="4182387"/>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3411" y="4182387"/>
            <a:ext cx="1525178"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01683" y="2225156"/>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7100" y="2162414"/>
            <a:ext cx="1477645" cy="1884680"/>
          </a:xfrm>
          <a:prstGeom prst="rect">
            <a:avLst/>
          </a:prstGeom>
          <a:noFill/>
          <a:ln>
            <a:noFill/>
          </a:ln>
        </p:spPr>
      </p:pic>
      <p:pic>
        <p:nvPicPr>
          <p:cNvPr id="16" name="Picture 1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4542" y="4235957"/>
            <a:ext cx="1473200" cy="1811020"/>
          </a:xfrm>
          <a:prstGeom prst="rect">
            <a:avLst/>
          </a:prstGeom>
          <a:noFill/>
          <a:ln>
            <a:noFill/>
          </a:ln>
        </p:spPr>
      </p:pic>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85416" y="4277229"/>
            <a:ext cx="1458664" cy="1788608"/>
          </a:xfrm>
          <a:prstGeom prst="rect">
            <a:avLst/>
          </a:prstGeom>
          <a:noFill/>
          <a:ln>
            <a:noFill/>
          </a:ln>
        </p:spPr>
      </p:pic>
      <p:pic>
        <p:nvPicPr>
          <p:cNvPr id="4098" name="Picture 2" descr="Image result for oregon economic development association logo">
            <a:extLst>
              <a:ext uri="{FF2B5EF4-FFF2-40B4-BE49-F238E27FC236}">
                <a16:creationId xmlns:a16="http://schemas.microsoft.com/office/drawing/2014/main" id="{31FFBBE4-049E-497F-99E3-EDE4373C55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5800" y="6223831"/>
            <a:ext cx="1238250" cy="68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B696-8A37-445F-8520-021E5FAEB211}"/>
              </a:ext>
            </a:extLst>
          </p:cNvPr>
          <p:cNvSpPr>
            <a:spLocks noGrp="1"/>
          </p:cNvSpPr>
          <p:nvPr>
            <p:ph type="title"/>
          </p:nvPr>
        </p:nvSpPr>
        <p:spPr>
          <a:xfrm>
            <a:off x="913775" y="618517"/>
            <a:ext cx="10364451" cy="676883"/>
          </a:xfrm>
        </p:spPr>
        <p:txBody>
          <a:bodyPr>
            <a:normAutofit/>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1DF7A69D-0CEA-4C16-920E-2CF0E1496003}"/>
              </a:ext>
            </a:extLst>
          </p:cNvPr>
          <p:cNvGraphicFramePr>
            <a:graphicFrameLocks noGrp="1"/>
          </p:cNvGraphicFramePr>
          <p:nvPr>
            <p:ph idx="1"/>
            <p:extLst>
              <p:ext uri="{D42A27DB-BD31-4B8C-83A1-F6EECF244321}">
                <p14:modId xmlns:p14="http://schemas.microsoft.com/office/powerpoint/2010/main" val="556073825"/>
              </p:ext>
            </p:extLst>
          </p:nvPr>
        </p:nvGraphicFramePr>
        <p:xfrm>
          <a:off x="1166399" y="1333985"/>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B3A1EF1-1A2F-47B7-B493-921D96CE62FB}"/>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92E3867E-08D4-455D-956C-DF11CC975BE6}"/>
              </a:ext>
            </a:extLst>
          </p:cNvPr>
          <p:cNvSpPr>
            <a:spLocks noGrp="1"/>
          </p:cNvSpPr>
          <p:nvPr>
            <p:ph type="sldNum" sz="quarter" idx="12"/>
          </p:nvPr>
        </p:nvSpPr>
        <p:spPr/>
        <p:txBody>
          <a:bodyPr/>
          <a:lstStyle/>
          <a:p>
            <a:fld id="{C10C6D2F-C2EB-46BF-9C4D-9AF40BB853E9}" type="slidenum">
              <a:rPr lang="en-US" smtClean="0"/>
              <a:t>30</a:t>
            </a:fld>
            <a:endParaRPr lang="en-US"/>
          </a:p>
        </p:txBody>
      </p:sp>
      <p:pic>
        <p:nvPicPr>
          <p:cNvPr id="7" name="Picture 2" descr="Image result for oregon economic development association logo">
            <a:extLst>
              <a:ext uri="{FF2B5EF4-FFF2-40B4-BE49-F238E27FC236}">
                <a16:creationId xmlns:a16="http://schemas.microsoft.com/office/drawing/2014/main" id="{70D0931A-6774-4371-B782-55CA56BF23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1722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9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4B21-FD69-445D-8B10-A0AE1E213106}"/>
              </a:ext>
            </a:extLst>
          </p:cNvPr>
          <p:cNvSpPr>
            <a:spLocks noGrp="1"/>
          </p:cNvSpPr>
          <p:nvPr>
            <p:ph type="title"/>
          </p:nvPr>
        </p:nvSpPr>
        <p:spPr>
          <a:xfrm>
            <a:off x="913775" y="618517"/>
            <a:ext cx="10364451" cy="676883"/>
          </a:xfrm>
        </p:spPr>
        <p:txBody>
          <a:bodyPr>
            <a:normAutofit/>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512630F2-ABD1-4160-977C-35AEF8E0968E}"/>
              </a:ext>
            </a:extLst>
          </p:cNvPr>
          <p:cNvGraphicFramePr>
            <a:graphicFrameLocks noGrp="1"/>
          </p:cNvGraphicFramePr>
          <p:nvPr>
            <p:ph idx="1"/>
            <p:extLst>
              <p:ext uri="{D42A27DB-BD31-4B8C-83A1-F6EECF244321}">
                <p14:modId xmlns:p14="http://schemas.microsoft.com/office/powerpoint/2010/main" val="2765219"/>
              </p:ext>
            </p:extLst>
          </p:nvPr>
        </p:nvGraphicFramePr>
        <p:xfrm>
          <a:off x="1089115" y="12954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699727-4166-4661-AF68-9AE325384222}"/>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2CE58657-FD4A-42CB-9110-B2F08F3F34E8}"/>
              </a:ext>
            </a:extLst>
          </p:cNvPr>
          <p:cNvSpPr>
            <a:spLocks noGrp="1"/>
          </p:cNvSpPr>
          <p:nvPr>
            <p:ph type="sldNum" sz="quarter" idx="12"/>
          </p:nvPr>
        </p:nvSpPr>
        <p:spPr/>
        <p:txBody>
          <a:bodyPr/>
          <a:lstStyle/>
          <a:p>
            <a:fld id="{C10C6D2F-C2EB-46BF-9C4D-9AF40BB853E9}" type="slidenum">
              <a:rPr lang="en-US" smtClean="0"/>
              <a:t>31</a:t>
            </a:fld>
            <a:endParaRPr lang="en-US"/>
          </a:p>
        </p:txBody>
      </p:sp>
      <p:pic>
        <p:nvPicPr>
          <p:cNvPr id="7" name="Picture 2" descr="Image result for oregon economic development association logo">
            <a:extLst>
              <a:ext uri="{FF2B5EF4-FFF2-40B4-BE49-F238E27FC236}">
                <a16:creationId xmlns:a16="http://schemas.microsoft.com/office/drawing/2014/main" id="{C39E6FE8-932C-44DE-B613-8D8A93D7D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15852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6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0338-B4E3-460B-BFB1-30D392595F9E}"/>
              </a:ext>
            </a:extLst>
          </p:cNvPr>
          <p:cNvSpPr>
            <a:spLocks noGrp="1"/>
          </p:cNvSpPr>
          <p:nvPr>
            <p:ph type="title"/>
          </p:nvPr>
        </p:nvSpPr>
        <p:spPr>
          <a:xfrm>
            <a:off x="913775" y="618517"/>
            <a:ext cx="10364451" cy="448283"/>
          </a:xfrm>
        </p:spPr>
        <p:txBody>
          <a:bodyPr>
            <a:normAutofit fontScale="90000"/>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435C77F5-66A0-4940-90BC-463D5D562B42}"/>
              </a:ext>
            </a:extLst>
          </p:cNvPr>
          <p:cNvGraphicFramePr>
            <a:graphicFrameLocks noGrp="1"/>
          </p:cNvGraphicFramePr>
          <p:nvPr>
            <p:ph idx="1"/>
            <p:extLst>
              <p:ext uri="{D42A27DB-BD31-4B8C-83A1-F6EECF244321}">
                <p14:modId xmlns:p14="http://schemas.microsoft.com/office/powerpoint/2010/main" val="298913223"/>
              </p:ext>
            </p:extLst>
          </p:nvPr>
        </p:nvGraphicFramePr>
        <p:xfrm>
          <a:off x="1295400" y="1300858"/>
          <a:ext cx="10160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D8DCB9A-AFED-4423-88FC-250C79E223FB}"/>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D58FCD67-66BE-4BDF-BC5C-D9935478FFF6}"/>
              </a:ext>
            </a:extLst>
          </p:cNvPr>
          <p:cNvSpPr>
            <a:spLocks noGrp="1"/>
          </p:cNvSpPr>
          <p:nvPr>
            <p:ph type="sldNum" sz="quarter" idx="12"/>
          </p:nvPr>
        </p:nvSpPr>
        <p:spPr/>
        <p:txBody>
          <a:bodyPr/>
          <a:lstStyle/>
          <a:p>
            <a:fld id="{C10C6D2F-C2EB-46BF-9C4D-9AF40BB853E9}" type="slidenum">
              <a:rPr lang="en-US" smtClean="0"/>
              <a:t>32</a:t>
            </a:fld>
            <a:endParaRPr lang="en-US"/>
          </a:p>
        </p:txBody>
      </p:sp>
      <p:pic>
        <p:nvPicPr>
          <p:cNvPr id="8" name="Picture 2" descr="Image result for oregon economic development association logo">
            <a:extLst>
              <a:ext uri="{FF2B5EF4-FFF2-40B4-BE49-F238E27FC236}">
                <a16:creationId xmlns:a16="http://schemas.microsoft.com/office/drawing/2014/main" id="{89AC3B28-339A-457F-9B3F-A5810423AA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178193"/>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5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156F-7998-4533-A165-4962AAE19E0D}"/>
              </a:ext>
            </a:extLst>
          </p:cNvPr>
          <p:cNvSpPr>
            <a:spLocks noGrp="1"/>
          </p:cNvSpPr>
          <p:nvPr>
            <p:ph type="title"/>
          </p:nvPr>
        </p:nvSpPr>
        <p:spPr>
          <a:xfrm>
            <a:off x="709324" y="423558"/>
            <a:ext cx="10364451" cy="778483"/>
          </a:xfrm>
        </p:spPr>
        <p:txBody>
          <a:bodyPr>
            <a:normAutofit/>
          </a:bodyPr>
          <a:lstStyle/>
          <a:p>
            <a:pPr algn="ctr"/>
            <a:r>
              <a:rPr lang="en-US" sz="3600" dirty="0">
                <a:solidFill>
                  <a:srgbClr val="2C3C43"/>
                </a:solidFill>
              </a:rPr>
              <a:t>Community Development Block Grant (CDBG)</a:t>
            </a:r>
            <a:endParaRPr lang="en-US" dirty="0"/>
          </a:p>
        </p:txBody>
      </p:sp>
      <p:sp>
        <p:nvSpPr>
          <p:cNvPr id="4" name="Date Placeholder 3">
            <a:extLst>
              <a:ext uri="{FF2B5EF4-FFF2-40B4-BE49-F238E27FC236}">
                <a16:creationId xmlns:a16="http://schemas.microsoft.com/office/drawing/2014/main" id="{A3B556C9-97F0-4835-BCB1-9444420CD53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E025DF7-3C6D-4FBB-803C-94C86CA1FFF2}"/>
              </a:ext>
            </a:extLst>
          </p:cNvPr>
          <p:cNvSpPr>
            <a:spLocks noGrp="1"/>
          </p:cNvSpPr>
          <p:nvPr>
            <p:ph type="sldNum" sz="quarter" idx="12"/>
          </p:nvPr>
        </p:nvSpPr>
        <p:spPr/>
        <p:txBody>
          <a:bodyPr/>
          <a:lstStyle/>
          <a:p>
            <a:fld id="{C10C6D2F-C2EB-46BF-9C4D-9AF40BB853E9}" type="slidenum">
              <a:rPr lang="en-US" smtClean="0"/>
              <a:t>33</a:t>
            </a:fld>
            <a:endParaRPr lang="en-US"/>
          </a:p>
        </p:txBody>
      </p:sp>
      <p:graphicFrame>
        <p:nvGraphicFramePr>
          <p:cNvPr id="9" name="Content Placeholder 5">
            <a:extLst>
              <a:ext uri="{FF2B5EF4-FFF2-40B4-BE49-F238E27FC236}">
                <a16:creationId xmlns:a16="http://schemas.microsoft.com/office/drawing/2014/main" id="{4601B37E-C1CD-40B8-B4F1-C99CEEAC45C3}"/>
              </a:ext>
            </a:extLst>
          </p:cNvPr>
          <p:cNvGraphicFramePr>
            <a:graphicFrameLocks noGrp="1"/>
          </p:cNvGraphicFramePr>
          <p:nvPr>
            <p:ph idx="1"/>
            <p:extLst>
              <p:ext uri="{D42A27DB-BD31-4B8C-83A1-F6EECF244321}">
                <p14:modId xmlns:p14="http://schemas.microsoft.com/office/powerpoint/2010/main" val="1027750389"/>
              </p:ext>
            </p:extLst>
          </p:nvPr>
        </p:nvGraphicFramePr>
        <p:xfrm>
          <a:off x="914400" y="1524001"/>
          <a:ext cx="10363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Image result for oregon economic development association logo">
            <a:extLst>
              <a:ext uri="{FF2B5EF4-FFF2-40B4-BE49-F238E27FC236}">
                <a16:creationId xmlns:a16="http://schemas.microsoft.com/office/drawing/2014/main" id="{17CBFB1A-4B71-4622-9C5A-F404F9EEE8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23887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38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156F-7998-4533-A165-4962AAE19E0D}"/>
              </a:ext>
            </a:extLst>
          </p:cNvPr>
          <p:cNvSpPr>
            <a:spLocks noGrp="1"/>
          </p:cNvSpPr>
          <p:nvPr>
            <p:ph type="title"/>
          </p:nvPr>
        </p:nvSpPr>
        <p:spPr>
          <a:xfrm>
            <a:off x="709324" y="423558"/>
            <a:ext cx="10364451" cy="778483"/>
          </a:xfrm>
        </p:spPr>
        <p:txBody>
          <a:bodyPr>
            <a:normAutofit/>
          </a:bodyPr>
          <a:lstStyle/>
          <a:p>
            <a:pPr algn="ctr"/>
            <a:r>
              <a:rPr lang="en-US" sz="3600" dirty="0">
                <a:solidFill>
                  <a:srgbClr val="2C3C43"/>
                </a:solidFill>
              </a:rPr>
              <a:t>Community Development Block Grant (CDBG)</a:t>
            </a:r>
            <a:endParaRPr lang="en-US" dirty="0"/>
          </a:p>
        </p:txBody>
      </p:sp>
      <p:sp>
        <p:nvSpPr>
          <p:cNvPr id="4" name="Date Placeholder 3">
            <a:extLst>
              <a:ext uri="{FF2B5EF4-FFF2-40B4-BE49-F238E27FC236}">
                <a16:creationId xmlns:a16="http://schemas.microsoft.com/office/drawing/2014/main" id="{A3B556C9-97F0-4835-BCB1-9444420CD53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E025DF7-3C6D-4FBB-803C-94C86CA1FFF2}"/>
              </a:ext>
            </a:extLst>
          </p:cNvPr>
          <p:cNvSpPr>
            <a:spLocks noGrp="1"/>
          </p:cNvSpPr>
          <p:nvPr>
            <p:ph type="sldNum" sz="quarter" idx="12"/>
          </p:nvPr>
        </p:nvSpPr>
        <p:spPr/>
        <p:txBody>
          <a:bodyPr/>
          <a:lstStyle/>
          <a:p>
            <a:fld id="{C10C6D2F-C2EB-46BF-9C4D-9AF40BB853E9}" type="slidenum">
              <a:rPr lang="en-US" smtClean="0"/>
              <a:t>34</a:t>
            </a:fld>
            <a:endParaRPr lang="en-US"/>
          </a:p>
        </p:txBody>
      </p:sp>
      <p:graphicFrame>
        <p:nvGraphicFramePr>
          <p:cNvPr id="9" name="Content Placeholder 5">
            <a:extLst>
              <a:ext uri="{FF2B5EF4-FFF2-40B4-BE49-F238E27FC236}">
                <a16:creationId xmlns:a16="http://schemas.microsoft.com/office/drawing/2014/main" id="{4601B37E-C1CD-40B8-B4F1-C99CEEAC45C3}"/>
              </a:ext>
            </a:extLst>
          </p:cNvPr>
          <p:cNvGraphicFramePr>
            <a:graphicFrameLocks noGrp="1"/>
          </p:cNvGraphicFramePr>
          <p:nvPr>
            <p:ph idx="1"/>
            <p:extLst>
              <p:ext uri="{D42A27DB-BD31-4B8C-83A1-F6EECF244321}">
                <p14:modId xmlns:p14="http://schemas.microsoft.com/office/powerpoint/2010/main" val="3768106394"/>
              </p:ext>
            </p:extLst>
          </p:nvPr>
        </p:nvGraphicFramePr>
        <p:xfrm>
          <a:off x="914400" y="1524001"/>
          <a:ext cx="1036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Image result for oregon economic development association logo">
            <a:extLst>
              <a:ext uri="{FF2B5EF4-FFF2-40B4-BE49-F238E27FC236}">
                <a16:creationId xmlns:a16="http://schemas.microsoft.com/office/drawing/2014/main" id="{17CBFB1A-4B71-4622-9C5A-F404F9EEE8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6238875"/>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3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EF84-EB6F-458A-8055-124B92FB687B}"/>
              </a:ext>
            </a:extLst>
          </p:cNvPr>
          <p:cNvSpPr>
            <a:spLocks noGrp="1"/>
          </p:cNvSpPr>
          <p:nvPr>
            <p:ph type="title"/>
          </p:nvPr>
        </p:nvSpPr>
        <p:spPr>
          <a:xfrm>
            <a:off x="609600" y="274638"/>
            <a:ext cx="10287000" cy="1143000"/>
          </a:xfrm>
        </p:spPr>
        <p:txBody>
          <a:bodyPr>
            <a:normAutofit/>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0684626D-7952-46F4-AC7C-219A4E7EA5BA}"/>
              </a:ext>
            </a:extLst>
          </p:cNvPr>
          <p:cNvGraphicFramePr>
            <a:graphicFrameLocks noGrp="1"/>
          </p:cNvGraphicFramePr>
          <p:nvPr>
            <p:ph idx="1"/>
            <p:extLst>
              <p:ext uri="{D42A27DB-BD31-4B8C-83A1-F6EECF244321}">
                <p14:modId xmlns:p14="http://schemas.microsoft.com/office/powerpoint/2010/main" val="1896736915"/>
              </p:ext>
            </p:extLst>
          </p:nvPr>
        </p:nvGraphicFramePr>
        <p:xfrm>
          <a:off x="710433" y="12065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360C4B0-0B26-4ED7-B683-7C0A48B6533E}"/>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4D92EDF-567D-4DB4-85CD-31A038C3AC28}"/>
              </a:ext>
            </a:extLst>
          </p:cNvPr>
          <p:cNvSpPr>
            <a:spLocks noGrp="1"/>
          </p:cNvSpPr>
          <p:nvPr>
            <p:ph type="sldNum" sz="quarter" idx="12"/>
          </p:nvPr>
        </p:nvSpPr>
        <p:spPr/>
        <p:txBody>
          <a:bodyPr/>
          <a:lstStyle/>
          <a:p>
            <a:fld id="{C10C6D2F-C2EB-46BF-9C4D-9AF40BB853E9}" type="slidenum">
              <a:rPr lang="en-US" smtClean="0"/>
              <a:t>35</a:t>
            </a:fld>
            <a:endParaRPr lang="en-US"/>
          </a:p>
        </p:txBody>
      </p:sp>
      <p:pic>
        <p:nvPicPr>
          <p:cNvPr id="3" name="Picture 2">
            <a:extLst>
              <a:ext uri="{FF2B5EF4-FFF2-40B4-BE49-F238E27FC236}">
                <a16:creationId xmlns:a16="http://schemas.microsoft.com/office/drawing/2014/main" id="{BEB61DD0-22B5-4B33-B4CD-175CA4F09A3A}"/>
              </a:ext>
            </a:extLst>
          </p:cNvPr>
          <p:cNvPicPr>
            <a:picLocks noChangeAspect="1"/>
          </p:cNvPicPr>
          <p:nvPr/>
        </p:nvPicPr>
        <p:blipFill>
          <a:blip r:embed="rId7"/>
          <a:stretch>
            <a:fillRect/>
          </a:stretch>
        </p:blipFill>
        <p:spPr>
          <a:xfrm>
            <a:off x="2514600" y="6236154"/>
            <a:ext cx="1237595" cy="621846"/>
          </a:xfrm>
          <a:prstGeom prst="rect">
            <a:avLst/>
          </a:prstGeom>
        </p:spPr>
      </p:pic>
    </p:spTree>
    <p:extLst>
      <p:ext uri="{BB962C8B-B14F-4D97-AF65-F5344CB8AC3E}">
        <p14:creationId xmlns:p14="http://schemas.microsoft.com/office/powerpoint/2010/main" val="1350578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6B61-AA63-4C51-91FA-014C6A604E7C}"/>
              </a:ext>
            </a:extLst>
          </p:cNvPr>
          <p:cNvSpPr>
            <a:spLocks noGrp="1"/>
          </p:cNvSpPr>
          <p:nvPr>
            <p:ph type="title"/>
          </p:nvPr>
        </p:nvSpPr>
        <p:spPr>
          <a:xfrm>
            <a:off x="913775" y="618517"/>
            <a:ext cx="10364451" cy="600683"/>
          </a:xfrm>
        </p:spPr>
        <p:txBody>
          <a:bodyPr>
            <a:normAutofit/>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C9CA0ABE-0ECE-41F1-8142-1FA163DFF360}"/>
              </a:ext>
            </a:extLst>
          </p:cNvPr>
          <p:cNvGraphicFramePr>
            <a:graphicFrameLocks noGrp="1"/>
          </p:cNvGraphicFramePr>
          <p:nvPr>
            <p:ph idx="1"/>
            <p:extLst>
              <p:ext uri="{D42A27DB-BD31-4B8C-83A1-F6EECF244321}">
                <p14:modId xmlns:p14="http://schemas.microsoft.com/office/powerpoint/2010/main" val="3809409749"/>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DD3D75D-08A6-4875-9A76-3270356AF328}"/>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E1E71811-639A-4148-A866-49A923F1AD5A}"/>
              </a:ext>
            </a:extLst>
          </p:cNvPr>
          <p:cNvSpPr>
            <a:spLocks noGrp="1"/>
          </p:cNvSpPr>
          <p:nvPr>
            <p:ph type="sldNum" sz="quarter" idx="12"/>
          </p:nvPr>
        </p:nvSpPr>
        <p:spPr/>
        <p:txBody>
          <a:bodyPr/>
          <a:lstStyle/>
          <a:p>
            <a:fld id="{C10C6D2F-C2EB-46BF-9C4D-9AF40BB853E9}" type="slidenum">
              <a:rPr lang="en-US" smtClean="0"/>
              <a:t>36</a:t>
            </a:fld>
            <a:endParaRPr lang="en-US"/>
          </a:p>
        </p:txBody>
      </p:sp>
      <p:pic>
        <p:nvPicPr>
          <p:cNvPr id="7" name="Picture 2" descr="Image result for oregon economic development association logo">
            <a:extLst>
              <a:ext uri="{FF2B5EF4-FFF2-40B4-BE49-F238E27FC236}">
                <a16:creationId xmlns:a16="http://schemas.microsoft.com/office/drawing/2014/main" id="{650EEF3B-F5B5-41F2-A5E1-A4074AF956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222608"/>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46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118E-C73E-4A09-87BF-F89F56DE518C}"/>
              </a:ext>
            </a:extLst>
          </p:cNvPr>
          <p:cNvSpPr>
            <a:spLocks noGrp="1"/>
          </p:cNvSpPr>
          <p:nvPr>
            <p:ph type="title"/>
          </p:nvPr>
        </p:nvSpPr>
        <p:spPr>
          <a:xfrm>
            <a:off x="913775" y="618517"/>
            <a:ext cx="10364451" cy="448283"/>
          </a:xfrm>
        </p:spPr>
        <p:txBody>
          <a:bodyPr>
            <a:normAutofit fontScale="90000"/>
          </a:bodyPr>
          <a:lstStyle/>
          <a:p>
            <a:pPr algn="ctr"/>
            <a:r>
              <a:rPr lang="en-US" sz="4400" dirty="0"/>
              <a:t>USDA Rural Development  </a:t>
            </a:r>
          </a:p>
        </p:txBody>
      </p:sp>
      <p:graphicFrame>
        <p:nvGraphicFramePr>
          <p:cNvPr id="6" name="Content Placeholder 5">
            <a:extLst>
              <a:ext uri="{FF2B5EF4-FFF2-40B4-BE49-F238E27FC236}">
                <a16:creationId xmlns:a16="http://schemas.microsoft.com/office/drawing/2014/main" id="{D6ED436A-6160-4EED-AB6C-AE674F5E6142}"/>
              </a:ext>
            </a:extLst>
          </p:cNvPr>
          <p:cNvGraphicFramePr>
            <a:graphicFrameLocks noGrp="1"/>
          </p:cNvGraphicFramePr>
          <p:nvPr>
            <p:ph idx="1"/>
            <p:extLst>
              <p:ext uri="{D42A27DB-BD31-4B8C-83A1-F6EECF244321}">
                <p14:modId xmlns:p14="http://schemas.microsoft.com/office/powerpoint/2010/main" val="2369074419"/>
              </p:ext>
            </p:extLst>
          </p:nvPr>
        </p:nvGraphicFramePr>
        <p:xfrm>
          <a:off x="913775" y="1138396"/>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75EA672-8425-4E8B-AEF4-0DC8D3382916}"/>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D1F72AF0-61D9-4956-8230-D1B1F2A04E6A}"/>
              </a:ext>
            </a:extLst>
          </p:cNvPr>
          <p:cNvSpPr>
            <a:spLocks noGrp="1"/>
          </p:cNvSpPr>
          <p:nvPr>
            <p:ph type="sldNum" sz="quarter" idx="12"/>
          </p:nvPr>
        </p:nvSpPr>
        <p:spPr/>
        <p:txBody>
          <a:bodyPr/>
          <a:lstStyle/>
          <a:p>
            <a:fld id="{C10C6D2F-C2EB-46BF-9C4D-9AF40BB853E9}" type="slidenum">
              <a:rPr lang="en-US" smtClean="0"/>
              <a:t>37</a:t>
            </a:fld>
            <a:endParaRPr lang="en-US"/>
          </a:p>
        </p:txBody>
      </p:sp>
      <p:pic>
        <p:nvPicPr>
          <p:cNvPr id="7" name="Picture 2" descr="Image result for oregon economic development association logo">
            <a:extLst>
              <a:ext uri="{FF2B5EF4-FFF2-40B4-BE49-F238E27FC236}">
                <a16:creationId xmlns:a16="http://schemas.microsoft.com/office/drawing/2014/main" id="{6784B409-CA9E-462A-A182-AD1B80A06C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212333"/>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73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38D3-B3E0-4D71-9F40-7715790C6465}"/>
              </a:ext>
            </a:extLst>
          </p:cNvPr>
          <p:cNvSpPr>
            <a:spLocks noGrp="1"/>
          </p:cNvSpPr>
          <p:nvPr>
            <p:ph type="title"/>
          </p:nvPr>
        </p:nvSpPr>
        <p:spPr>
          <a:xfrm>
            <a:off x="913775" y="618517"/>
            <a:ext cx="10364451" cy="676883"/>
          </a:xfrm>
        </p:spPr>
        <p:txBody>
          <a:bodyPr>
            <a:normAutofit fontScale="90000"/>
          </a:bodyPr>
          <a:lstStyle/>
          <a:p>
            <a:pPr algn="ctr"/>
            <a:r>
              <a:rPr lang="en-US" sz="4400" dirty="0"/>
              <a:t>USDA Rural Development  </a:t>
            </a:r>
            <a:endParaRPr lang="en-US" sz="5400" dirty="0"/>
          </a:p>
        </p:txBody>
      </p:sp>
      <p:graphicFrame>
        <p:nvGraphicFramePr>
          <p:cNvPr id="6" name="Content Placeholder 5">
            <a:extLst>
              <a:ext uri="{FF2B5EF4-FFF2-40B4-BE49-F238E27FC236}">
                <a16:creationId xmlns:a16="http://schemas.microsoft.com/office/drawing/2014/main" id="{7073C145-C374-4C69-A401-CFA5A3861F12}"/>
              </a:ext>
            </a:extLst>
          </p:cNvPr>
          <p:cNvGraphicFramePr>
            <a:graphicFrameLocks noGrp="1"/>
          </p:cNvGraphicFramePr>
          <p:nvPr>
            <p:ph idx="1"/>
            <p:extLst>
              <p:ext uri="{D42A27DB-BD31-4B8C-83A1-F6EECF244321}">
                <p14:modId xmlns:p14="http://schemas.microsoft.com/office/powerpoint/2010/main" val="596733027"/>
              </p:ext>
            </p:extLst>
          </p:nvPr>
        </p:nvGraphicFramePr>
        <p:xfrm>
          <a:off x="1016000" y="1364808"/>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593D8C3-C4B4-4139-90CE-F9BFAD530936}"/>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77D3E49-90B3-4F92-B23E-13BB355CBD3A}"/>
              </a:ext>
            </a:extLst>
          </p:cNvPr>
          <p:cNvSpPr>
            <a:spLocks noGrp="1"/>
          </p:cNvSpPr>
          <p:nvPr>
            <p:ph type="sldNum" sz="quarter" idx="12"/>
          </p:nvPr>
        </p:nvSpPr>
        <p:spPr/>
        <p:txBody>
          <a:bodyPr/>
          <a:lstStyle/>
          <a:p>
            <a:fld id="{C10C6D2F-C2EB-46BF-9C4D-9AF40BB853E9}" type="slidenum">
              <a:rPr lang="en-US" smtClean="0"/>
              <a:t>38</a:t>
            </a:fld>
            <a:endParaRPr lang="en-US"/>
          </a:p>
        </p:txBody>
      </p:sp>
      <p:pic>
        <p:nvPicPr>
          <p:cNvPr id="7" name="Picture 2" descr="Image result for oregon economic development association logo">
            <a:extLst>
              <a:ext uri="{FF2B5EF4-FFF2-40B4-BE49-F238E27FC236}">
                <a16:creationId xmlns:a16="http://schemas.microsoft.com/office/drawing/2014/main" id="{CAB30E16-B252-4183-ABAB-86EDAE3189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206948"/>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43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731A-4692-4028-ADC6-16574379D228}"/>
              </a:ext>
            </a:extLst>
          </p:cNvPr>
          <p:cNvSpPr>
            <a:spLocks noGrp="1"/>
          </p:cNvSpPr>
          <p:nvPr>
            <p:ph type="title"/>
          </p:nvPr>
        </p:nvSpPr>
        <p:spPr>
          <a:xfrm>
            <a:off x="913775" y="618517"/>
            <a:ext cx="10364451" cy="646721"/>
          </a:xfrm>
        </p:spPr>
        <p:txBody>
          <a:bodyPr>
            <a:normAutofit fontScale="90000"/>
          </a:bodyPr>
          <a:lstStyle/>
          <a:p>
            <a:pPr algn="ctr"/>
            <a:r>
              <a:rPr lang="en-US" sz="4400" dirty="0"/>
              <a:t>USDA Rural Development  </a:t>
            </a:r>
            <a:endParaRPr lang="en-US" sz="5400" dirty="0"/>
          </a:p>
        </p:txBody>
      </p:sp>
      <p:graphicFrame>
        <p:nvGraphicFramePr>
          <p:cNvPr id="6" name="Content Placeholder 5">
            <a:extLst>
              <a:ext uri="{FF2B5EF4-FFF2-40B4-BE49-F238E27FC236}">
                <a16:creationId xmlns:a16="http://schemas.microsoft.com/office/drawing/2014/main" id="{201476E7-9E58-4064-8D18-B6AA47CD7FA0}"/>
              </a:ext>
            </a:extLst>
          </p:cNvPr>
          <p:cNvGraphicFramePr>
            <a:graphicFrameLocks noGrp="1"/>
          </p:cNvGraphicFramePr>
          <p:nvPr>
            <p:ph idx="1"/>
            <p:extLst>
              <p:ext uri="{D42A27DB-BD31-4B8C-83A1-F6EECF244321}">
                <p14:modId xmlns:p14="http://schemas.microsoft.com/office/powerpoint/2010/main" val="1996087564"/>
              </p:ext>
            </p:extLst>
          </p:nvPr>
        </p:nvGraphicFramePr>
        <p:xfrm>
          <a:off x="830869" y="1420536"/>
          <a:ext cx="10058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0A66AD5-9445-42AA-80D2-ACDC7A66924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6FA8CC0A-DB1B-4A53-8F03-5349387E19A5}"/>
              </a:ext>
            </a:extLst>
          </p:cNvPr>
          <p:cNvSpPr>
            <a:spLocks noGrp="1"/>
          </p:cNvSpPr>
          <p:nvPr>
            <p:ph type="sldNum" sz="quarter" idx="12"/>
          </p:nvPr>
        </p:nvSpPr>
        <p:spPr/>
        <p:txBody>
          <a:bodyPr/>
          <a:lstStyle/>
          <a:p>
            <a:fld id="{C10C6D2F-C2EB-46BF-9C4D-9AF40BB853E9}" type="slidenum">
              <a:rPr lang="en-US" smtClean="0"/>
              <a:t>39</a:t>
            </a:fld>
            <a:endParaRPr lang="en-US"/>
          </a:p>
        </p:txBody>
      </p:sp>
      <p:pic>
        <p:nvPicPr>
          <p:cNvPr id="8" name="Picture 2" descr="Image result for oregon economic development association logo">
            <a:extLst>
              <a:ext uri="{FF2B5EF4-FFF2-40B4-BE49-F238E27FC236}">
                <a16:creationId xmlns:a16="http://schemas.microsoft.com/office/drawing/2014/main" id="{43E1DB49-002E-4AEF-A08E-CA33974F68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2484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5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44B-A0FD-4CB8-8D7E-3F60F55EF33E}"/>
              </a:ext>
            </a:extLst>
          </p:cNvPr>
          <p:cNvSpPr>
            <a:spLocks noGrp="1"/>
          </p:cNvSpPr>
          <p:nvPr>
            <p:ph type="title"/>
          </p:nvPr>
        </p:nvSpPr>
        <p:spPr>
          <a:xfrm>
            <a:off x="913775" y="618518"/>
            <a:ext cx="10364451" cy="943148"/>
          </a:xfrm>
        </p:spPr>
        <p:txBody>
          <a:bodyPr>
            <a:normAutofit fontScale="90000"/>
          </a:bodyPr>
          <a:lstStyle/>
          <a:p>
            <a:r>
              <a:rPr lang="en-US" sz="3200" dirty="0">
                <a:solidFill>
                  <a:srgbClr val="2C3C43"/>
                </a:solidFill>
              </a:rPr>
              <a:t>Montrose Group COVID 19 Economic Recovery Strategy </a:t>
            </a:r>
            <a:endParaRPr lang="en-US" dirty="0"/>
          </a:p>
        </p:txBody>
      </p:sp>
      <p:sp>
        <p:nvSpPr>
          <p:cNvPr id="3" name="Date Placeholder 2">
            <a:extLst>
              <a:ext uri="{FF2B5EF4-FFF2-40B4-BE49-F238E27FC236}">
                <a16:creationId xmlns:a16="http://schemas.microsoft.com/office/drawing/2014/main" id="{AD5C18A2-1C44-45CA-AC8B-4A7074CEF1D8}"/>
              </a:ext>
            </a:extLst>
          </p:cNvPr>
          <p:cNvSpPr>
            <a:spLocks noGrp="1"/>
          </p:cNvSpPr>
          <p:nvPr>
            <p:ph type="dt" sz="half" idx="10"/>
          </p:nvPr>
        </p:nvSpPr>
        <p:spPr/>
        <p:txBody>
          <a:bodyPr/>
          <a:lstStyle/>
          <a:p>
            <a:fld id="{6A158A17-ED15-4FA5-A054-D166C9BAA5D9}" type="datetime1">
              <a:rPr lang="en-US" smtClean="0"/>
              <a:t>4/16/2020</a:t>
            </a:fld>
            <a:endParaRPr lang="en-US"/>
          </a:p>
        </p:txBody>
      </p:sp>
      <p:sp>
        <p:nvSpPr>
          <p:cNvPr id="4" name="Slide Number Placeholder 3">
            <a:extLst>
              <a:ext uri="{FF2B5EF4-FFF2-40B4-BE49-F238E27FC236}">
                <a16:creationId xmlns:a16="http://schemas.microsoft.com/office/drawing/2014/main" id="{460D9EE4-8C6F-42D6-B282-FF8BD9DE2B5E}"/>
              </a:ext>
            </a:extLst>
          </p:cNvPr>
          <p:cNvSpPr>
            <a:spLocks noGrp="1"/>
          </p:cNvSpPr>
          <p:nvPr>
            <p:ph type="sldNum" sz="quarter" idx="12"/>
          </p:nvPr>
        </p:nvSpPr>
        <p:spPr/>
        <p:txBody>
          <a:bodyPr/>
          <a:lstStyle/>
          <a:p>
            <a:fld id="{C10C6D2F-C2EB-46BF-9C4D-9AF40BB853E9}" type="slidenum">
              <a:rPr lang="en-US" smtClean="0"/>
              <a:t>4</a:t>
            </a:fld>
            <a:endParaRPr lang="en-US"/>
          </a:p>
        </p:txBody>
      </p:sp>
      <p:pic>
        <p:nvPicPr>
          <p:cNvPr id="1026" name="Picture 2" descr="Hurricane Katrina - Wikipedia">
            <a:extLst>
              <a:ext uri="{FF2B5EF4-FFF2-40B4-BE49-F238E27FC236}">
                <a16:creationId xmlns:a16="http://schemas.microsoft.com/office/drawing/2014/main" id="{ABF9900D-1CA7-412E-9320-1E9CB3AAB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61665"/>
            <a:ext cx="3209925" cy="4285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rricane Katrina - Facts, Affected Areas &amp; Lives Lost - HISTORY">
            <a:extLst>
              <a:ext uri="{FF2B5EF4-FFF2-40B4-BE49-F238E27FC236}">
                <a16:creationId xmlns:a16="http://schemas.microsoft.com/office/drawing/2014/main" id="{A5FCE011-FAD8-41B2-A820-60932118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109" y="1561665"/>
            <a:ext cx="5985934" cy="42295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1FEC2BB-909A-48B9-9293-07538AFC9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178340"/>
            <a:ext cx="2493419" cy="640914"/>
          </a:xfrm>
          <a:prstGeom prst="rect">
            <a:avLst/>
          </a:prstGeom>
        </p:spPr>
      </p:pic>
      <p:pic>
        <p:nvPicPr>
          <p:cNvPr id="5122" name="Picture 2" descr="Image result for oregon economic development association logo">
            <a:extLst>
              <a:ext uri="{FF2B5EF4-FFF2-40B4-BE49-F238E27FC236}">
                <a16:creationId xmlns:a16="http://schemas.microsoft.com/office/drawing/2014/main" id="{C3D8D482-CC93-4E4F-88BD-CF6B30198A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62484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44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6B61-AA63-4C51-91FA-014C6A604E7C}"/>
              </a:ext>
            </a:extLst>
          </p:cNvPr>
          <p:cNvSpPr>
            <a:spLocks noGrp="1"/>
          </p:cNvSpPr>
          <p:nvPr>
            <p:ph type="title"/>
          </p:nvPr>
        </p:nvSpPr>
        <p:spPr>
          <a:xfrm>
            <a:off x="913775" y="618517"/>
            <a:ext cx="10364451" cy="600683"/>
          </a:xfrm>
        </p:spPr>
        <p:txBody>
          <a:bodyPr>
            <a:normAutofit fontScale="90000"/>
          </a:bodyPr>
          <a:lstStyle/>
          <a:p>
            <a:r>
              <a:rPr lang="en-US" sz="3400" b="1" dirty="0"/>
              <a:t>Small Business Development Capital Access Strategy</a:t>
            </a:r>
            <a:br>
              <a:rPr lang="en-US" dirty="0"/>
            </a:br>
            <a:endParaRPr lang="en-US" sz="3600" dirty="0"/>
          </a:p>
        </p:txBody>
      </p:sp>
      <p:graphicFrame>
        <p:nvGraphicFramePr>
          <p:cNvPr id="6" name="Content Placeholder 5">
            <a:extLst>
              <a:ext uri="{FF2B5EF4-FFF2-40B4-BE49-F238E27FC236}">
                <a16:creationId xmlns:a16="http://schemas.microsoft.com/office/drawing/2014/main" id="{C9CA0ABE-0ECE-41F1-8142-1FA163DFF360}"/>
              </a:ext>
            </a:extLst>
          </p:cNvPr>
          <p:cNvGraphicFramePr>
            <a:graphicFrameLocks noGrp="1"/>
          </p:cNvGraphicFramePr>
          <p:nvPr>
            <p:ph idx="1"/>
            <p:extLst>
              <p:ext uri="{D42A27DB-BD31-4B8C-83A1-F6EECF244321}">
                <p14:modId xmlns:p14="http://schemas.microsoft.com/office/powerpoint/2010/main" val="270187036"/>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DD3D75D-08A6-4875-9A76-3270356AF328}"/>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E1E71811-639A-4148-A866-49A923F1AD5A}"/>
              </a:ext>
            </a:extLst>
          </p:cNvPr>
          <p:cNvSpPr>
            <a:spLocks noGrp="1"/>
          </p:cNvSpPr>
          <p:nvPr>
            <p:ph type="sldNum" sz="quarter" idx="12"/>
          </p:nvPr>
        </p:nvSpPr>
        <p:spPr/>
        <p:txBody>
          <a:bodyPr/>
          <a:lstStyle/>
          <a:p>
            <a:fld id="{C10C6D2F-C2EB-46BF-9C4D-9AF40BB853E9}" type="slidenum">
              <a:rPr lang="en-US" smtClean="0"/>
              <a:t>40</a:t>
            </a:fld>
            <a:endParaRPr lang="en-US"/>
          </a:p>
        </p:txBody>
      </p:sp>
      <p:pic>
        <p:nvPicPr>
          <p:cNvPr id="7" name="Picture 2" descr="Image result for oregon economic development association logo">
            <a:extLst>
              <a:ext uri="{FF2B5EF4-FFF2-40B4-BE49-F238E27FC236}">
                <a16:creationId xmlns:a16="http://schemas.microsoft.com/office/drawing/2014/main" id="{650EEF3B-F5B5-41F2-A5E1-A4074AF956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222608"/>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09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6B61-AA63-4C51-91FA-014C6A604E7C}"/>
              </a:ext>
            </a:extLst>
          </p:cNvPr>
          <p:cNvSpPr>
            <a:spLocks noGrp="1"/>
          </p:cNvSpPr>
          <p:nvPr>
            <p:ph type="title"/>
          </p:nvPr>
        </p:nvSpPr>
        <p:spPr>
          <a:xfrm>
            <a:off x="913775" y="618517"/>
            <a:ext cx="10364451" cy="600683"/>
          </a:xfrm>
        </p:spPr>
        <p:txBody>
          <a:bodyPr>
            <a:noAutofit/>
          </a:bodyPr>
          <a:lstStyle/>
          <a:p>
            <a:r>
              <a:rPr lang="en-US" sz="3000" b="1" dirty="0"/>
              <a:t>Small Business Development Capital Access Strategy</a:t>
            </a:r>
            <a:br>
              <a:rPr lang="en-US" sz="3000" dirty="0"/>
            </a:br>
            <a:endParaRPr lang="en-US" sz="3000" dirty="0"/>
          </a:p>
        </p:txBody>
      </p:sp>
      <p:graphicFrame>
        <p:nvGraphicFramePr>
          <p:cNvPr id="6" name="Content Placeholder 5">
            <a:extLst>
              <a:ext uri="{FF2B5EF4-FFF2-40B4-BE49-F238E27FC236}">
                <a16:creationId xmlns:a16="http://schemas.microsoft.com/office/drawing/2014/main" id="{C9CA0ABE-0ECE-41F1-8142-1FA163DFF360}"/>
              </a:ext>
            </a:extLst>
          </p:cNvPr>
          <p:cNvGraphicFramePr>
            <a:graphicFrameLocks noGrp="1"/>
          </p:cNvGraphicFramePr>
          <p:nvPr>
            <p:ph idx="1"/>
            <p:extLst>
              <p:ext uri="{D42A27DB-BD31-4B8C-83A1-F6EECF244321}">
                <p14:modId xmlns:p14="http://schemas.microsoft.com/office/powerpoint/2010/main" val="3929746491"/>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DD3D75D-08A6-4875-9A76-3270356AF328}"/>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E1E71811-639A-4148-A866-49A923F1AD5A}"/>
              </a:ext>
            </a:extLst>
          </p:cNvPr>
          <p:cNvSpPr>
            <a:spLocks noGrp="1"/>
          </p:cNvSpPr>
          <p:nvPr>
            <p:ph type="sldNum" sz="quarter" idx="12"/>
          </p:nvPr>
        </p:nvSpPr>
        <p:spPr/>
        <p:txBody>
          <a:bodyPr/>
          <a:lstStyle/>
          <a:p>
            <a:fld id="{C10C6D2F-C2EB-46BF-9C4D-9AF40BB853E9}" type="slidenum">
              <a:rPr lang="en-US" smtClean="0"/>
              <a:t>41</a:t>
            </a:fld>
            <a:endParaRPr lang="en-US"/>
          </a:p>
        </p:txBody>
      </p:sp>
      <p:pic>
        <p:nvPicPr>
          <p:cNvPr id="7" name="Picture 2" descr="Image result for oregon economic development association logo">
            <a:extLst>
              <a:ext uri="{FF2B5EF4-FFF2-40B4-BE49-F238E27FC236}">
                <a16:creationId xmlns:a16="http://schemas.microsoft.com/office/drawing/2014/main" id="{650EEF3B-F5B5-41F2-A5E1-A4074AF956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222608"/>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54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6B61-AA63-4C51-91FA-014C6A604E7C}"/>
              </a:ext>
            </a:extLst>
          </p:cNvPr>
          <p:cNvSpPr>
            <a:spLocks noGrp="1"/>
          </p:cNvSpPr>
          <p:nvPr>
            <p:ph type="title"/>
          </p:nvPr>
        </p:nvSpPr>
        <p:spPr>
          <a:xfrm>
            <a:off x="913775" y="618517"/>
            <a:ext cx="10364451" cy="600683"/>
          </a:xfrm>
        </p:spPr>
        <p:txBody>
          <a:bodyPr>
            <a:noAutofit/>
          </a:bodyPr>
          <a:lstStyle/>
          <a:p>
            <a:r>
              <a:rPr lang="en-US" sz="3000" b="1" dirty="0"/>
              <a:t>Small Business Development Capital Access Strategy</a:t>
            </a:r>
            <a:br>
              <a:rPr lang="en-US" sz="3000" dirty="0"/>
            </a:br>
            <a:endParaRPr lang="en-US" sz="3000" dirty="0"/>
          </a:p>
        </p:txBody>
      </p:sp>
      <p:graphicFrame>
        <p:nvGraphicFramePr>
          <p:cNvPr id="6" name="Content Placeholder 5">
            <a:extLst>
              <a:ext uri="{FF2B5EF4-FFF2-40B4-BE49-F238E27FC236}">
                <a16:creationId xmlns:a16="http://schemas.microsoft.com/office/drawing/2014/main" id="{C9CA0ABE-0ECE-41F1-8142-1FA163DFF360}"/>
              </a:ext>
            </a:extLst>
          </p:cNvPr>
          <p:cNvGraphicFramePr>
            <a:graphicFrameLocks noGrp="1"/>
          </p:cNvGraphicFramePr>
          <p:nvPr>
            <p:ph idx="1"/>
            <p:extLst>
              <p:ext uri="{D42A27DB-BD31-4B8C-83A1-F6EECF244321}">
                <p14:modId xmlns:p14="http://schemas.microsoft.com/office/powerpoint/2010/main" val="2110785407"/>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DD3D75D-08A6-4875-9A76-3270356AF328}"/>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E1E71811-639A-4148-A866-49A923F1AD5A}"/>
              </a:ext>
            </a:extLst>
          </p:cNvPr>
          <p:cNvSpPr>
            <a:spLocks noGrp="1"/>
          </p:cNvSpPr>
          <p:nvPr>
            <p:ph type="sldNum" sz="quarter" idx="12"/>
          </p:nvPr>
        </p:nvSpPr>
        <p:spPr/>
        <p:txBody>
          <a:bodyPr/>
          <a:lstStyle/>
          <a:p>
            <a:fld id="{C10C6D2F-C2EB-46BF-9C4D-9AF40BB853E9}" type="slidenum">
              <a:rPr lang="en-US" smtClean="0"/>
              <a:t>42</a:t>
            </a:fld>
            <a:endParaRPr lang="en-US"/>
          </a:p>
        </p:txBody>
      </p:sp>
      <p:pic>
        <p:nvPicPr>
          <p:cNvPr id="7" name="Picture 2" descr="Image result for oregon economic development association logo">
            <a:extLst>
              <a:ext uri="{FF2B5EF4-FFF2-40B4-BE49-F238E27FC236}">
                <a16:creationId xmlns:a16="http://schemas.microsoft.com/office/drawing/2014/main" id="{650EEF3B-F5B5-41F2-A5E1-A4074AF956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222608"/>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714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48283"/>
          </a:xfrm>
        </p:spPr>
        <p:txBody>
          <a:bodyPr>
            <a:normAutofit fontScale="90000"/>
          </a:bodyPr>
          <a:lstStyle/>
          <a:p>
            <a:r>
              <a:rPr lang="en-US" sz="3200" dirty="0">
                <a:solidFill>
                  <a:srgbClr val="2C3C43"/>
                </a:solidFill>
              </a:rPr>
              <a:t>Montrose Group COVID 19 Economic Recovery Strategy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445760"/>
              </p:ext>
            </p:extLst>
          </p:nvPr>
        </p:nvGraphicFramePr>
        <p:xfrm>
          <a:off x="762000" y="1524000"/>
          <a:ext cx="10210800" cy="435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443E3040-65E0-4AD7-A1D9-C2BDC84AE837}" type="datetime1">
              <a:rPr lang="en-US" smtClean="0"/>
              <a:t>4/16/2020</a:t>
            </a:fld>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43</a:t>
            </a:fld>
            <a:endParaRPr lang="en-US"/>
          </a:p>
        </p:txBody>
      </p:sp>
      <p:pic>
        <p:nvPicPr>
          <p:cNvPr id="7" name="Picture 2" descr="Image result for oregon economic development association logo">
            <a:extLst>
              <a:ext uri="{FF2B5EF4-FFF2-40B4-BE49-F238E27FC236}">
                <a16:creationId xmlns:a16="http://schemas.microsoft.com/office/drawing/2014/main" id="{672AC716-993B-4013-9556-2F5745FC6C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6237163"/>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50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A9C-0DB0-4728-AE7D-11099779F057}"/>
              </a:ext>
            </a:extLst>
          </p:cNvPr>
          <p:cNvSpPr>
            <a:spLocks noGrp="1"/>
          </p:cNvSpPr>
          <p:nvPr>
            <p:ph type="title"/>
          </p:nvPr>
        </p:nvSpPr>
        <p:spPr>
          <a:xfrm>
            <a:off x="913775" y="618517"/>
            <a:ext cx="10364451" cy="753083"/>
          </a:xfrm>
        </p:spPr>
        <p:txBody>
          <a:bodyPr>
            <a:normAutofit fontScale="90000"/>
          </a:bodyPr>
          <a:lstStyle/>
          <a:p>
            <a:r>
              <a:rPr lang="en-US" sz="3200"/>
              <a:t>Montrose Group COVID 19 Economic Recovery Strategy</a:t>
            </a:r>
            <a:r>
              <a:rPr lang="en-US" sz="3200">
                <a:solidFill>
                  <a:srgbClr val="2C3C43"/>
                </a:solidFill>
              </a:rPr>
              <a:t> </a:t>
            </a:r>
            <a:endParaRPr lang="en-US" sz="3200" dirty="0"/>
          </a:p>
        </p:txBody>
      </p:sp>
      <p:graphicFrame>
        <p:nvGraphicFramePr>
          <p:cNvPr id="6" name="Content Placeholder 5">
            <a:extLst>
              <a:ext uri="{FF2B5EF4-FFF2-40B4-BE49-F238E27FC236}">
                <a16:creationId xmlns:a16="http://schemas.microsoft.com/office/drawing/2014/main" id="{AC1FA5C2-F5C7-4214-9C9C-2AA375FE0DCA}"/>
              </a:ext>
            </a:extLst>
          </p:cNvPr>
          <p:cNvGraphicFramePr>
            <a:graphicFrameLocks noGrp="1"/>
          </p:cNvGraphicFramePr>
          <p:nvPr>
            <p:ph idx="1"/>
            <p:extLst>
              <p:ext uri="{D42A27DB-BD31-4B8C-83A1-F6EECF244321}">
                <p14:modId xmlns:p14="http://schemas.microsoft.com/office/powerpoint/2010/main" val="1471072092"/>
              </p:ext>
            </p:extLst>
          </p:nvPr>
        </p:nvGraphicFramePr>
        <p:xfrm>
          <a:off x="609599" y="1142999"/>
          <a:ext cx="10896601"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AAFB3C7-E4A1-4123-8510-B17D46CE6989}"/>
              </a:ext>
            </a:extLst>
          </p:cNvPr>
          <p:cNvSpPr>
            <a:spLocks noGrp="1"/>
          </p:cNvSpPr>
          <p:nvPr>
            <p:ph type="dt" sz="half" idx="10"/>
          </p:nvPr>
        </p:nvSpPr>
        <p:spPr>
          <a:xfrm>
            <a:off x="7759681" y="6131531"/>
            <a:ext cx="2743200" cy="365125"/>
          </a:xfrm>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704FC0DF-05C1-46E6-9BAA-504F830DD816}"/>
              </a:ext>
            </a:extLst>
          </p:cNvPr>
          <p:cNvSpPr>
            <a:spLocks noGrp="1"/>
          </p:cNvSpPr>
          <p:nvPr>
            <p:ph type="sldNum" sz="quarter" idx="12"/>
          </p:nvPr>
        </p:nvSpPr>
        <p:spPr>
          <a:xfrm>
            <a:off x="10476339" y="6131530"/>
            <a:ext cx="764215" cy="365125"/>
          </a:xfrm>
        </p:spPr>
        <p:txBody>
          <a:bodyPr/>
          <a:lstStyle/>
          <a:p>
            <a:fld id="{C10C6D2F-C2EB-46BF-9C4D-9AF40BB853E9}" type="slidenum">
              <a:rPr lang="en-US" smtClean="0"/>
              <a:t>5</a:t>
            </a:fld>
            <a:endParaRPr lang="en-US"/>
          </a:p>
        </p:txBody>
      </p:sp>
      <p:pic>
        <p:nvPicPr>
          <p:cNvPr id="7" name="Picture 2" descr="Image result for oregon economic development association logo">
            <a:extLst>
              <a:ext uri="{FF2B5EF4-FFF2-40B4-BE49-F238E27FC236}">
                <a16:creationId xmlns:a16="http://schemas.microsoft.com/office/drawing/2014/main" id="{40B82BA1-A0F0-482A-9333-2A66F456C3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62484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1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2D73-6351-437C-8843-33B99FFE3C0B}"/>
              </a:ext>
            </a:extLst>
          </p:cNvPr>
          <p:cNvSpPr>
            <a:spLocks noGrp="1"/>
          </p:cNvSpPr>
          <p:nvPr>
            <p:ph type="title"/>
          </p:nvPr>
        </p:nvSpPr>
        <p:spPr>
          <a:xfrm>
            <a:off x="913775" y="618517"/>
            <a:ext cx="10364451" cy="981683"/>
          </a:xfrm>
        </p:spPr>
        <p:txBody>
          <a:bodyPr>
            <a:normAutofit/>
          </a:bodyPr>
          <a:lstStyle/>
          <a:p>
            <a:r>
              <a:rPr lang="en-US" sz="2900" dirty="0">
                <a:solidFill>
                  <a:srgbClr val="2C3C43"/>
                </a:solidFill>
              </a:rPr>
              <a:t>Montrose Group COVID 19 Economic Recovery Strategy </a:t>
            </a:r>
            <a:endParaRPr lang="en-US" sz="2900" dirty="0"/>
          </a:p>
        </p:txBody>
      </p:sp>
      <p:sp>
        <p:nvSpPr>
          <p:cNvPr id="4" name="Date Placeholder 3">
            <a:extLst>
              <a:ext uri="{FF2B5EF4-FFF2-40B4-BE49-F238E27FC236}">
                <a16:creationId xmlns:a16="http://schemas.microsoft.com/office/drawing/2014/main" id="{732E6FF0-4FCF-404A-8413-6756F82CEEDD}"/>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5BA52500-6ADF-43BF-B91F-AD44CF2EC048}"/>
              </a:ext>
            </a:extLst>
          </p:cNvPr>
          <p:cNvSpPr>
            <a:spLocks noGrp="1"/>
          </p:cNvSpPr>
          <p:nvPr>
            <p:ph type="sldNum" sz="quarter" idx="12"/>
          </p:nvPr>
        </p:nvSpPr>
        <p:spPr/>
        <p:txBody>
          <a:bodyPr/>
          <a:lstStyle/>
          <a:p>
            <a:fld id="{C10C6D2F-C2EB-46BF-9C4D-9AF40BB853E9}" type="slidenum">
              <a:rPr lang="en-US" smtClean="0"/>
              <a:t>6</a:t>
            </a:fld>
            <a:endParaRPr lang="en-US"/>
          </a:p>
        </p:txBody>
      </p:sp>
      <p:pic>
        <p:nvPicPr>
          <p:cNvPr id="7" name="Picture 2" descr="Image result for oregon economic development association logo">
            <a:extLst>
              <a:ext uri="{FF2B5EF4-FFF2-40B4-BE49-F238E27FC236}">
                <a16:creationId xmlns:a16="http://schemas.microsoft.com/office/drawing/2014/main" id="{AF7A5525-BDC8-4647-8DA9-2ACE503BE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248400"/>
            <a:ext cx="1238250" cy="619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5">
            <a:extLst>
              <a:ext uri="{FF2B5EF4-FFF2-40B4-BE49-F238E27FC236}">
                <a16:creationId xmlns:a16="http://schemas.microsoft.com/office/drawing/2014/main" id="{8FE7FC2B-948B-43BF-828D-EFBD1A478FC4}"/>
              </a:ext>
            </a:extLst>
          </p:cNvPr>
          <p:cNvGraphicFramePr>
            <a:graphicFrameLocks noGrp="1"/>
          </p:cNvGraphicFramePr>
          <p:nvPr>
            <p:ph idx="1"/>
            <p:extLst>
              <p:ext uri="{D42A27DB-BD31-4B8C-83A1-F6EECF244321}">
                <p14:modId xmlns:p14="http://schemas.microsoft.com/office/powerpoint/2010/main" val="2641376856"/>
              </p:ext>
            </p:extLst>
          </p:nvPr>
        </p:nvGraphicFramePr>
        <p:xfrm>
          <a:off x="914400" y="1600201"/>
          <a:ext cx="10363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04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724A-7FCC-4FFC-A085-BBAEDDEE738A}"/>
              </a:ext>
            </a:extLst>
          </p:cNvPr>
          <p:cNvSpPr>
            <a:spLocks noGrp="1"/>
          </p:cNvSpPr>
          <p:nvPr>
            <p:ph type="title"/>
          </p:nvPr>
        </p:nvSpPr>
        <p:spPr>
          <a:xfrm>
            <a:off x="913775" y="618517"/>
            <a:ext cx="10364451" cy="829283"/>
          </a:xfrm>
        </p:spPr>
        <p:txBody>
          <a:bodyPr/>
          <a:lstStyle/>
          <a:p>
            <a:r>
              <a:rPr lang="en-US" sz="2900" dirty="0">
                <a:solidFill>
                  <a:prstClr val="black"/>
                </a:solidFill>
              </a:rPr>
              <a:t>Montrose Group COVID 19 Economic Recovery Strategy</a:t>
            </a:r>
            <a:endParaRPr lang="en-US" dirty="0"/>
          </a:p>
        </p:txBody>
      </p:sp>
      <p:sp>
        <p:nvSpPr>
          <p:cNvPr id="4" name="Date Placeholder 3">
            <a:extLst>
              <a:ext uri="{FF2B5EF4-FFF2-40B4-BE49-F238E27FC236}">
                <a16:creationId xmlns:a16="http://schemas.microsoft.com/office/drawing/2014/main" id="{9B4B65F8-9468-41E0-BEFC-4A2E7A633AB5}"/>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673F7EEA-3987-48EC-906A-DAD4B26DE774}"/>
              </a:ext>
            </a:extLst>
          </p:cNvPr>
          <p:cNvSpPr>
            <a:spLocks noGrp="1"/>
          </p:cNvSpPr>
          <p:nvPr>
            <p:ph type="sldNum" sz="quarter" idx="12"/>
          </p:nvPr>
        </p:nvSpPr>
        <p:spPr/>
        <p:txBody>
          <a:bodyPr/>
          <a:lstStyle/>
          <a:p>
            <a:fld id="{C10C6D2F-C2EB-46BF-9C4D-9AF40BB853E9}" type="slidenum">
              <a:rPr lang="en-US" smtClean="0"/>
              <a:t>7</a:t>
            </a:fld>
            <a:endParaRPr lang="en-US"/>
          </a:p>
        </p:txBody>
      </p:sp>
      <p:graphicFrame>
        <p:nvGraphicFramePr>
          <p:cNvPr id="6" name="Content Placeholder 5">
            <a:extLst>
              <a:ext uri="{FF2B5EF4-FFF2-40B4-BE49-F238E27FC236}">
                <a16:creationId xmlns:a16="http://schemas.microsoft.com/office/drawing/2014/main" id="{A2C6A4E4-EFD8-4238-9576-22D8E2F1FF4E}"/>
              </a:ext>
            </a:extLst>
          </p:cNvPr>
          <p:cNvGraphicFramePr>
            <a:graphicFrameLocks noGrp="1"/>
          </p:cNvGraphicFramePr>
          <p:nvPr>
            <p:ph idx="1"/>
            <p:extLst>
              <p:ext uri="{D42A27DB-BD31-4B8C-83A1-F6EECF244321}">
                <p14:modId xmlns:p14="http://schemas.microsoft.com/office/powerpoint/2010/main" val="3614056170"/>
              </p:ext>
            </p:extLst>
          </p:nvPr>
        </p:nvGraphicFramePr>
        <p:xfrm>
          <a:off x="914400" y="1752600"/>
          <a:ext cx="10363200" cy="4038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13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D3E2-6484-4568-A94E-3B89231B021B}"/>
              </a:ext>
            </a:extLst>
          </p:cNvPr>
          <p:cNvSpPr>
            <a:spLocks noGrp="1"/>
          </p:cNvSpPr>
          <p:nvPr>
            <p:ph type="title"/>
          </p:nvPr>
        </p:nvSpPr>
        <p:spPr>
          <a:xfrm>
            <a:off x="913775" y="618517"/>
            <a:ext cx="10364451" cy="981683"/>
          </a:xfrm>
        </p:spPr>
        <p:txBody>
          <a:bodyPr>
            <a:normAutofit/>
          </a:bodyPr>
          <a:lstStyle/>
          <a:p>
            <a:r>
              <a:rPr lang="en-US" sz="2900" dirty="0"/>
              <a:t>Montrose Group COVID 19 Economic Recovery Strategy</a:t>
            </a:r>
          </a:p>
        </p:txBody>
      </p:sp>
      <p:graphicFrame>
        <p:nvGraphicFramePr>
          <p:cNvPr id="6" name="Content Placeholder 5">
            <a:extLst>
              <a:ext uri="{FF2B5EF4-FFF2-40B4-BE49-F238E27FC236}">
                <a16:creationId xmlns:a16="http://schemas.microsoft.com/office/drawing/2014/main" id="{657AD5C3-D2F5-44D0-BF1D-B6DC25AB8B9D}"/>
              </a:ext>
            </a:extLst>
          </p:cNvPr>
          <p:cNvGraphicFramePr>
            <a:graphicFrameLocks noGrp="1"/>
          </p:cNvGraphicFramePr>
          <p:nvPr>
            <p:ph idx="1"/>
            <p:extLst>
              <p:ext uri="{D42A27DB-BD31-4B8C-83A1-F6EECF244321}">
                <p14:modId xmlns:p14="http://schemas.microsoft.com/office/powerpoint/2010/main" val="2235641237"/>
              </p:ext>
            </p:extLst>
          </p:nvPr>
        </p:nvGraphicFramePr>
        <p:xfrm>
          <a:off x="913772" y="1828800"/>
          <a:ext cx="10364451"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747C5DE-4301-4AB8-9FC7-ED7B86C12DB7}"/>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2E166C84-EA56-4438-9B48-6978C7486801}"/>
              </a:ext>
            </a:extLst>
          </p:cNvPr>
          <p:cNvSpPr>
            <a:spLocks noGrp="1"/>
          </p:cNvSpPr>
          <p:nvPr>
            <p:ph type="sldNum" sz="quarter" idx="12"/>
          </p:nvPr>
        </p:nvSpPr>
        <p:spPr/>
        <p:txBody>
          <a:bodyPr/>
          <a:lstStyle/>
          <a:p>
            <a:fld id="{C10C6D2F-C2EB-46BF-9C4D-9AF40BB853E9}" type="slidenum">
              <a:rPr lang="en-US" smtClean="0"/>
              <a:t>8</a:t>
            </a:fld>
            <a:endParaRPr lang="en-US"/>
          </a:p>
        </p:txBody>
      </p:sp>
      <p:pic>
        <p:nvPicPr>
          <p:cNvPr id="7" name="Picture 2" descr="Image result for oregon economic development association logo">
            <a:extLst>
              <a:ext uri="{FF2B5EF4-FFF2-40B4-BE49-F238E27FC236}">
                <a16:creationId xmlns:a16="http://schemas.microsoft.com/office/drawing/2014/main" id="{B1E5C8A8-A30A-404F-92B0-BA03028B52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62484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5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94CB-00B2-49A1-8E2B-AB8EE69F9D7D}"/>
              </a:ext>
            </a:extLst>
          </p:cNvPr>
          <p:cNvSpPr>
            <a:spLocks noGrp="1"/>
          </p:cNvSpPr>
          <p:nvPr>
            <p:ph type="title"/>
          </p:nvPr>
        </p:nvSpPr>
        <p:spPr>
          <a:xfrm>
            <a:off x="685800" y="288225"/>
            <a:ext cx="10160000" cy="1143000"/>
          </a:xfrm>
        </p:spPr>
        <p:txBody>
          <a:bodyPr>
            <a:normAutofit/>
          </a:bodyPr>
          <a:lstStyle/>
          <a:p>
            <a:r>
              <a:rPr lang="en-US" sz="2900" dirty="0"/>
              <a:t>Montrose Group COVID 19 Economic Recovery Strategy</a:t>
            </a:r>
          </a:p>
        </p:txBody>
      </p:sp>
      <p:graphicFrame>
        <p:nvGraphicFramePr>
          <p:cNvPr id="6" name="Content Placeholder 5">
            <a:extLst>
              <a:ext uri="{FF2B5EF4-FFF2-40B4-BE49-F238E27FC236}">
                <a16:creationId xmlns:a16="http://schemas.microsoft.com/office/drawing/2014/main" id="{545B0C8E-B5B2-4F66-97F1-593105BE2237}"/>
              </a:ext>
            </a:extLst>
          </p:cNvPr>
          <p:cNvGraphicFramePr>
            <a:graphicFrameLocks noGrp="1"/>
          </p:cNvGraphicFramePr>
          <p:nvPr>
            <p:ph idx="1"/>
            <p:extLst>
              <p:ext uri="{D42A27DB-BD31-4B8C-83A1-F6EECF244321}">
                <p14:modId xmlns:p14="http://schemas.microsoft.com/office/powerpoint/2010/main" val="3895752159"/>
              </p:ext>
            </p:extLst>
          </p:nvPr>
        </p:nvGraphicFramePr>
        <p:xfrm>
          <a:off x="84762" y="1524000"/>
          <a:ext cx="8408921"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352A73A-3761-4C9B-ACD0-B3C0A5545E83}"/>
              </a:ext>
            </a:extLst>
          </p:cNvPr>
          <p:cNvSpPr>
            <a:spLocks noGrp="1"/>
          </p:cNvSpPr>
          <p:nvPr>
            <p:ph type="dt" sz="half" idx="10"/>
          </p:nvPr>
        </p:nvSpPr>
        <p:spPr/>
        <p:txBody>
          <a:bodyPr/>
          <a:lstStyle/>
          <a:p>
            <a:fld id="{CE1C5900-32F6-4C02-A3B1-718322A3256B}" type="datetime1">
              <a:rPr lang="en-US" smtClean="0"/>
              <a:t>4/16/2020</a:t>
            </a:fld>
            <a:endParaRPr lang="en-US" dirty="0"/>
          </a:p>
        </p:txBody>
      </p:sp>
      <p:sp>
        <p:nvSpPr>
          <p:cNvPr id="5" name="Slide Number Placeholder 4">
            <a:extLst>
              <a:ext uri="{FF2B5EF4-FFF2-40B4-BE49-F238E27FC236}">
                <a16:creationId xmlns:a16="http://schemas.microsoft.com/office/drawing/2014/main" id="{7E130A9D-6532-4B9F-877F-B3EBEB1843BB}"/>
              </a:ext>
            </a:extLst>
          </p:cNvPr>
          <p:cNvSpPr>
            <a:spLocks noGrp="1"/>
          </p:cNvSpPr>
          <p:nvPr>
            <p:ph type="sldNum" sz="quarter" idx="12"/>
          </p:nvPr>
        </p:nvSpPr>
        <p:spPr/>
        <p:txBody>
          <a:bodyPr/>
          <a:lstStyle/>
          <a:p>
            <a:fld id="{C10C6D2F-C2EB-46BF-9C4D-9AF40BB853E9}" type="slidenum">
              <a:rPr lang="en-US" smtClean="0"/>
              <a:t>9</a:t>
            </a:fld>
            <a:endParaRPr lang="en-US"/>
          </a:p>
        </p:txBody>
      </p:sp>
      <p:sp>
        <p:nvSpPr>
          <p:cNvPr id="7" name="TextBox 6">
            <a:extLst>
              <a:ext uri="{FF2B5EF4-FFF2-40B4-BE49-F238E27FC236}">
                <a16:creationId xmlns:a16="http://schemas.microsoft.com/office/drawing/2014/main" id="{0BCD9D67-F9F2-410F-86A7-6693A31B9195}"/>
              </a:ext>
            </a:extLst>
          </p:cNvPr>
          <p:cNvSpPr txBox="1"/>
          <p:nvPr/>
        </p:nvSpPr>
        <p:spPr>
          <a:xfrm>
            <a:off x="8493684" y="2438400"/>
            <a:ext cx="3613553" cy="1754326"/>
          </a:xfrm>
          <a:prstGeom prst="rect">
            <a:avLst/>
          </a:prstGeom>
          <a:noFill/>
        </p:spPr>
        <p:txBody>
          <a:bodyPr wrap="none" rtlCol="0">
            <a:spAutoFit/>
          </a:bodyPr>
          <a:lstStyle/>
          <a:p>
            <a:r>
              <a:rPr lang="en-US" sz="3600" dirty="0"/>
              <a:t>Montrose Group</a:t>
            </a:r>
          </a:p>
          <a:p>
            <a:r>
              <a:rPr lang="en-US" sz="3600" dirty="0"/>
              <a:t>Site Development </a:t>
            </a:r>
          </a:p>
          <a:p>
            <a:r>
              <a:rPr lang="en-US" sz="3600" dirty="0"/>
              <a:t>Approach</a:t>
            </a:r>
          </a:p>
        </p:txBody>
      </p:sp>
      <p:pic>
        <p:nvPicPr>
          <p:cNvPr id="8" name="Picture 2" descr="Image result for oregon economic development association logo">
            <a:extLst>
              <a:ext uri="{FF2B5EF4-FFF2-40B4-BE49-F238E27FC236}">
                <a16:creationId xmlns:a16="http://schemas.microsoft.com/office/drawing/2014/main" id="{9A61D14A-36FE-4EAC-AF58-513FC50A47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6248400"/>
            <a:ext cx="12382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5712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3930</Words>
  <Application>Microsoft Office PowerPoint</Application>
  <PresentationFormat>Widescreen</PresentationFormat>
  <Paragraphs>527</Paragraphs>
  <Slides>43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Courier New</vt:lpstr>
      <vt:lpstr>Symbol</vt:lpstr>
      <vt:lpstr>Tw Cen MT</vt:lpstr>
      <vt:lpstr>Droplet</vt:lpstr>
      <vt:lpstr>Worksheet</vt:lpstr>
      <vt:lpstr>Oregon Economic Development  Association Montrose Group  COVID 19 Economic Recovery Strategy</vt:lpstr>
      <vt:lpstr>Montrose Group COVID 19 Economic Recovery Strategy </vt:lpstr>
      <vt:lpstr>Montrose Group COVID 19 Economic Recovery Strategy</vt:lpstr>
      <vt:lpstr>Montrose Group COVID 19 Economic Recovery Strategy </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 </vt:lpstr>
      <vt:lpstr>Small Business administration (SBA)</vt:lpstr>
      <vt:lpstr>Small Business Administration (SBA)</vt:lpstr>
      <vt:lpstr>Federal Reserve</vt:lpstr>
      <vt:lpstr>Federal Reserve</vt:lpstr>
      <vt:lpstr>US Economic Development Administration (EDA)</vt:lpstr>
      <vt:lpstr>US Economic Development Administration (EDA)</vt:lpstr>
      <vt:lpstr>US Economic Development Administration (EDA)</vt:lpstr>
      <vt:lpstr>US Economic Development Administration (EDA)</vt:lpstr>
      <vt:lpstr>US Economic Development Administration (EDA)</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USDA Rural Development  </vt:lpstr>
      <vt:lpstr>USDA Rural Development  </vt:lpstr>
      <vt:lpstr>USDA Rural Development  </vt:lpstr>
      <vt:lpstr>Small Business Development Capital Access Strategy </vt:lpstr>
      <vt:lpstr>Small Business Development Capital Access Strategy </vt:lpstr>
      <vt:lpstr>Small Business Development Capital Access Strategy </vt:lpstr>
      <vt:lpstr>Montrose Group COVID 19 Economic Recovery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Montrose Group COVID 19 Economic Recovery Strategy</dc:title>
  <dc:creator>drobinson@montrosegroupllc.com</dc:creator>
  <cp:lastModifiedBy>drobinson@montrosegroupllc.com</cp:lastModifiedBy>
  <cp:revision>15</cp:revision>
  <dcterms:created xsi:type="dcterms:W3CDTF">2020-04-14T20:28:18Z</dcterms:created>
  <dcterms:modified xsi:type="dcterms:W3CDTF">2020-04-16T19:24:01Z</dcterms:modified>
</cp:coreProperties>
</file>