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40"/>
  </p:notesMasterIdLst>
  <p:handoutMasterIdLst>
    <p:handoutMasterId r:id="rId41"/>
  </p:handoutMasterIdLst>
  <p:sldIdLst>
    <p:sldId id="256" r:id="rId2"/>
    <p:sldId id="491" r:id="rId3"/>
    <p:sldId id="263" r:id="rId4"/>
    <p:sldId id="476" r:id="rId5"/>
    <p:sldId id="477" r:id="rId6"/>
    <p:sldId id="473" r:id="rId7"/>
    <p:sldId id="478" r:id="rId8"/>
    <p:sldId id="479" r:id="rId9"/>
    <p:sldId id="489" r:id="rId10"/>
    <p:sldId id="490" r:id="rId11"/>
    <p:sldId id="488" r:id="rId12"/>
    <p:sldId id="487" r:id="rId13"/>
    <p:sldId id="484" r:id="rId14"/>
    <p:sldId id="485" r:id="rId15"/>
    <p:sldId id="486" r:id="rId16"/>
    <p:sldId id="480" r:id="rId17"/>
    <p:sldId id="481" r:id="rId18"/>
    <p:sldId id="482" r:id="rId19"/>
    <p:sldId id="416" r:id="rId20"/>
    <p:sldId id="442" r:id="rId21"/>
    <p:sldId id="447" r:id="rId22"/>
    <p:sldId id="455" r:id="rId23"/>
    <p:sldId id="419" r:id="rId24"/>
    <p:sldId id="422" r:id="rId25"/>
    <p:sldId id="434" r:id="rId26"/>
    <p:sldId id="436" r:id="rId27"/>
    <p:sldId id="456" r:id="rId28"/>
    <p:sldId id="457" r:id="rId29"/>
    <p:sldId id="458" r:id="rId30"/>
    <p:sldId id="459" r:id="rId31"/>
    <p:sldId id="460" r:id="rId32"/>
    <p:sldId id="461" r:id="rId33"/>
    <p:sldId id="462" r:id="rId34"/>
    <p:sldId id="463" r:id="rId35"/>
    <p:sldId id="464" r:id="rId36"/>
    <p:sldId id="468" r:id="rId37"/>
    <p:sldId id="469" r:id="rId38"/>
    <p:sldId id="270" r:id="rId3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4761"/>
  </p:normalViewPr>
  <p:slideViewPr>
    <p:cSldViewPr>
      <p:cViewPr varScale="1">
        <p:scale>
          <a:sx n="62" d="100"/>
          <a:sy n="62" d="100"/>
        </p:scale>
        <p:origin x="1072" y="44"/>
      </p:cViewPr>
      <p:guideLst>
        <p:guide orient="horz" pos="2160"/>
        <p:guide pos="3840"/>
      </p:guideLst>
    </p:cSldViewPr>
  </p:slideViewPr>
  <p:notesTextViewPr>
    <p:cViewPr>
      <p:scale>
        <a:sx n="1" d="1"/>
        <a:sy n="1" d="1"/>
      </p:scale>
      <p:origin x="0" y="0"/>
    </p:cViewPr>
  </p:notesTextViewPr>
  <p:notesViewPr>
    <p:cSldViewPr>
      <p:cViewPr varScale="1">
        <p:scale>
          <a:sx n="81" d="100"/>
          <a:sy n="81"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State</a:t>
            </a:r>
            <a:r>
              <a:rPr lang="en-US" baseline="0" dirty="0"/>
              <a:t> GDP Comparison Impacting Site Development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Ohio GDP</c:v>
                </c:pt>
              </c:strCache>
            </c:strRef>
          </c:tx>
          <c:spPr>
            <a:ln w="28575" cap="rnd">
              <a:solidFill>
                <a:schemeClr val="accent1"/>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Sheet1!$B$2:$B$24</c:f>
              <c:numCache>
                <c:formatCode>0.0</c:formatCode>
                <c:ptCount val="23"/>
                <c:pt idx="0">
                  <c:v>343467.2</c:v>
                </c:pt>
                <c:pt idx="1">
                  <c:v>361629.1</c:v>
                </c:pt>
                <c:pt idx="2">
                  <c:v>376034.8</c:v>
                </c:pt>
                <c:pt idx="3">
                  <c:v>391137.8</c:v>
                </c:pt>
                <c:pt idx="4">
                  <c:v>395622.5</c:v>
                </c:pt>
                <c:pt idx="5">
                  <c:v>411967</c:v>
                </c:pt>
                <c:pt idx="6">
                  <c:v>424915.5</c:v>
                </c:pt>
                <c:pt idx="7">
                  <c:v>445541.1</c:v>
                </c:pt>
                <c:pt idx="8">
                  <c:v>465809.3</c:v>
                </c:pt>
                <c:pt idx="9">
                  <c:v>477180.4</c:v>
                </c:pt>
                <c:pt idx="10">
                  <c:v>490965</c:v>
                </c:pt>
                <c:pt idx="11">
                  <c:v>495742.6</c:v>
                </c:pt>
                <c:pt idx="12">
                  <c:v>480322</c:v>
                </c:pt>
                <c:pt idx="13">
                  <c:v>497208.2</c:v>
                </c:pt>
                <c:pt idx="14">
                  <c:v>525388.4</c:v>
                </c:pt>
                <c:pt idx="15">
                  <c:v>540819.30000000005</c:v>
                </c:pt>
                <c:pt idx="16">
                  <c:v>561045.5</c:v>
                </c:pt>
                <c:pt idx="17">
                  <c:v>593355.1</c:v>
                </c:pt>
                <c:pt idx="18">
                  <c:v>610772.30000000005</c:v>
                </c:pt>
                <c:pt idx="19">
                  <c:v>622835.19999999995</c:v>
                </c:pt>
                <c:pt idx="20">
                  <c:v>645326</c:v>
                </c:pt>
                <c:pt idx="21">
                  <c:v>675905.2</c:v>
                </c:pt>
                <c:pt idx="22">
                  <c:v>698458.2</c:v>
                </c:pt>
              </c:numCache>
            </c:numRef>
          </c:val>
          <c:smooth val="0"/>
          <c:extLst>
            <c:ext xmlns:c16="http://schemas.microsoft.com/office/drawing/2014/chart" uri="{C3380CC4-5D6E-409C-BE32-E72D297353CC}">
              <c16:uniqueId val="{00000000-1E41-45E3-8EB0-6C0879343166}"/>
            </c:ext>
          </c:extLst>
        </c:ser>
        <c:ser>
          <c:idx val="1"/>
          <c:order val="1"/>
          <c:tx>
            <c:strRef>
              <c:f>Sheet1!$C$1</c:f>
              <c:strCache>
                <c:ptCount val="1"/>
                <c:pt idx="0">
                  <c:v>Missouri GDP</c:v>
                </c:pt>
              </c:strCache>
            </c:strRef>
          </c:tx>
          <c:spPr>
            <a:ln w="28575" cap="rnd">
              <a:solidFill>
                <a:schemeClr val="accent2"/>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Sheet1!$C$2:$C$24</c:f>
              <c:numCache>
                <c:formatCode>0.0</c:formatCode>
                <c:ptCount val="23"/>
                <c:pt idx="0">
                  <c:v>163151.9</c:v>
                </c:pt>
                <c:pt idx="1">
                  <c:v>169368.7</c:v>
                </c:pt>
                <c:pt idx="2">
                  <c:v>177360.5</c:v>
                </c:pt>
                <c:pt idx="3">
                  <c:v>187296.8</c:v>
                </c:pt>
                <c:pt idx="4">
                  <c:v>191199</c:v>
                </c:pt>
                <c:pt idx="5">
                  <c:v>196597.6</c:v>
                </c:pt>
                <c:pt idx="6">
                  <c:v>204009.5</c:v>
                </c:pt>
                <c:pt idx="7">
                  <c:v>214218.1</c:v>
                </c:pt>
                <c:pt idx="8">
                  <c:v>223497.1</c:v>
                </c:pt>
                <c:pt idx="9">
                  <c:v>231771.5</c:v>
                </c:pt>
                <c:pt idx="10">
                  <c:v>240158.8</c:v>
                </c:pt>
                <c:pt idx="11">
                  <c:v>250581.1</c:v>
                </c:pt>
                <c:pt idx="12">
                  <c:v>251780</c:v>
                </c:pt>
                <c:pt idx="13">
                  <c:v>258544.1</c:v>
                </c:pt>
                <c:pt idx="14">
                  <c:v>260093.5</c:v>
                </c:pt>
                <c:pt idx="15">
                  <c:v>268761.5</c:v>
                </c:pt>
                <c:pt idx="16">
                  <c:v>277851.09999999998</c:v>
                </c:pt>
                <c:pt idx="17">
                  <c:v>284712.5</c:v>
                </c:pt>
                <c:pt idx="18">
                  <c:v>294794.59999999998</c:v>
                </c:pt>
                <c:pt idx="19">
                  <c:v>297582.59999999998</c:v>
                </c:pt>
                <c:pt idx="20">
                  <c:v>304946.2</c:v>
                </c:pt>
                <c:pt idx="21">
                  <c:v>318921</c:v>
                </c:pt>
                <c:pt idx="22">
                  <c:v>332082.09999999998</c:v>
                </c:pt>
              </c:numCache>
            </c:numRef>
          </c:val>
          <c:smooth val="0"/>
          <c:extLst>
            <c:ext xmlns:c16="http://schemas.microsoft.com/office/drawing/2014/chart" uri="{C3380CC4-5D6E-409C-BE32-E72D297353CC}">
              <c16:uniqueId val="{00000001-1E41-45E3-8EB0-6C0879343166}"/>
            </c:ext>
          </c:extLst>
        </c:ser>
        <c:ser>
          <c:idx val="2"/>
          <c:order val="2"/>
          <c:tx>
            <c:strRef>
              <c:f>Sheet1!$D$1</c:f>
              <c:strCache>
                <c:ptCount val="1"/>
                <c:pt idx="0">
                  <c:v>Tennessee GDP</c:v>
                </c:pt>
              </c:strCache>
            </c:strRef>
          </c:tx>
          <c:spPr>
            <a:ln w="28575" cap="rnd">
              <a:solidFill>
                <a:schemeClr val="accent3"/>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Sheet1!$D$2:$D$24</c:f>
              <c:numCache>
                <c:formatCode>0.0</c:formatCode>
                <c:ptCount val="23"/>
                <c:pt idx="0">
                  <c:v>154412.9</c:v>
                </c:pt>
                <c:pt idx="1">
                  <c:v>167308.4</c:v>
                </c:pt>
                <c:pt idx="2">
                  <c:v>175819.8</c:v>
                </c:pt>
                <c:pt idx="3">
                  <c:v>181629.5</c:v>
                </c:pt>
                <c:pt idx="4">
                  <c:v>185774.7</c:v>
                </c:pt>
                <c:pt idx="5">
                  <c:v>195289.2</c:v>
                </c:pt>
                <c:pt idx="6">
                  <c:v>203833.7</c:v>
                </c:pt>
                <c:pt idx="7">
                  <c:v>218020.6</c:v>
                </c:pt>
                <c:pt idx="8">
                  <c:v>228099.4</c:v>
                </c:pt>
                <c:pt idx="9">
                  <c:v>240193.9</c:v>
                </c:pt>
                <c:pt idx="10">
                  <c:v>244252.4</c:v>
                </c:pt>
                <c:pt idx="11">
                  <c:v>251609</c:v>
                </c:pt>
                <c:pt idx="12">
                  <c:v>250544.4</c:v>
                </c:pt>
                <c:pt idx="13">
                  <c:v>255935.8</c:v>
                </c:pt>
                <c:pt idx="14">
                  <c:v>267659.09999999998</c:v>
                </c:pt>
                <c:pt idx="15">
                  <c:v>283721.8</c:v>
                </c:pt>
                <c:pt idx="16">
                  <c:v>292803.90000000002</c:v>
                </c:pt>
                <c:pt idx="17">
                  <c:v>303809</c:v>
                </c:pt>
                <c:pt idx="18">
                  <c:v>322663.59999999998</c:v>
                </c:pt>
                <c:pt idx="19">
                  <c:v>335025.7</c:v>
                </c:pt>
                <c:pt idx="20">
                  <c:v>345949.8</c:v>
                </c:pt>
                <c:pt idx="21">
                  <c:v>364104.9</c:v>
                </c:pt>
                <c:pt idx="22">
                  <c:v>380137.9</c:v>
                </c:pt>
              </c:numCache>
            </c:numRef>
          </c:val>
          <c:smooth val="0"/>
          <c:extLst>
            <c:ext xmlns:c16="http://schemas.microsoft.com/office/drawing/2014/chart" uri="{C3380CC4-5D6E-409C-BE32-E72D297353CC}">
              <c16:uniqueId val="{00000002-1E41-45E3-8EB0-6C0879343166}"/>
            </c:ext>
          </c:extLst>
        </c:ser>
        <c:ser>
          <c:idx val="3"/>
          <c:order val="3"/>
          <c:tx>
            <c:strRef>
              <c:f>Sheet1!$E$1</c:f>
              <c:strCache>
                <c:ptCount val="1"/>
                <c:pt idx="0">
                  <c:v>Oregon GDP</c:v>
                </c:pt>
              </c:strCache>
            </c:strRef>
          </c:tx>
          <c:spPr>
            <a:ln w="28575" cap="rnd">
              <a:solidFill>
                <a:schemeClr val="accent4"/>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Sheet1!$E$2:$E$24</c:f>
              <c:numCache>
                <c:formatCode>0.0</c:formatCode>
                <c:ptCount val="23"/>
                <c:pt idx="0">
                  <c:v>100888.6</c:v>
                </c:pt>
                <c:pt idx="1">
                  <c:v>105111.5</c:v>
                </c:pt>
                <c:pt idx="2">
                  <c:v>107546.3</c:v>
                </c:pt>
                <c:pt idx="3">
                  <c:v>117258.3</c:v>
                </c:pt>
                <c:pt idx="4">
                  <c:v>117274.7</c:v>
                </c:pt>
                <c:pt idx="5">
                  <c:v>121229.5</c:v>
                </c:pt>
                <c:pt idx="6">
                  <c:v>127211.6</c:v>
                </c:pt>
                <c:pt idx="7">
                  <c:v>136238.5</c:v>
                </c:pt>
                <c:pt idx="8">
                  <c:v>143662.6</c:v>
                </c:pt>
                <c:pt idx="9">
                  <c:v>155153.29999999999</c:v>
                </c:pt>
                <c:pt idx="10">
                  <c:v>161512</c:v>
                </c:pt>
                <c:pt idx="11">
                  <c:v>165189.1</c:v>
                </c:pt>
                <c:pt idx="12">
                  <c:v>160640.70000000001</c:v>
                </c:pt>
                <c:pt idx="13">
                  <c:v>163827.6</c:v>
                </c:pt>
                <c:pt idx="14">
                  <c:v>170621.3</c:v>
                </c:pt>
                <c:pt idx="15">
                  <c:v>174493.1</c:v>
                </c:pt>
                <c:pt idx="16">
                  <c:v>179382.7</c:v>
                </c:pt>
                <c:pt idx="17">
                  <c:v>188880.2</c:v>
                </c:pt>
                <c:pt idx="18">
                  <c:v>203158.9</c:v>
                </c:pt>
                <c:pt idx="19">
                  <c:v>215050.4</c:v>
                </c:pt>
                <c:pt idx="20">
                  <c:v>226618.9</c:v>
                </c:pt>
                <c:pt idx="21">
                  <c:v>239782.8</c:v>
                </c:pt>
                <c:pt idx="22">
                  <c:v>251604.5</c:v>
                </c:pt>
              </c:numCache>
            </c:numRef>
          </c:val>
          <c:smooth val="0"/>
          <c:extLst>
            <c:ext xmlns:c16="http://schemas.microsoft.com/office/drawing/2014/chart" uri="{C3380CC4-5D6E-409C-BE32-E72D297353CC}">
              <c16:uniqueId val="{00000003-1E41-45E3-8EB0-6C0879343166}"/>
            </c:ext>
          </c:extLst>
        </c:ser>
        <c:dLbls>
          <c:showLegendKey val="0"/>
          <c:showVal val="0"/>
          <c:showCatName val="0"/>
          <c:showSerName val="0"/>
          <c:showPercent val="0"/>
          <c:showBubbleSize val="0"/>
        </c:dLbls>
        <c:smooth val="0"/>
        <c:axId val="555132400"/>
        <c:axId val="555131088"/>
      </c:lineChart>
      <c:dateAx>
        <c:axId val="555132400"/>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131088"/>
        <c:crosses val="autoZero"/>
        <c:auto val="1"/>
        <c:lblOffset val="100"/>
        <c:baseTimeUnit val="years"/>
      </c:dateAx>
      <c:valAx>
        <c:axId val="555131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13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Targeted</a:t>
            </a:r>
            <a:r>
              <a:rPr lang="en-US" baseline="0" dirty="0"/>
              <a:t> Multi-State Business Tax Comparison Impacting Site Development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Property Tax</c:v>
                </c:pt>
              </c:strCache>
            </c:strRef>
          </c:tx>
          <c:spPr>
            <a:solidFill>
              <a:schemeClr val="accent1"/>
            </a:solidFill>
            <a:ln>
              <a:noFill/>
            </a:ln>
            <a:effectLst/>
          </c:spPr>
          <c:invertIfNegative val="0"/>
          <c:cat>
            <c:strRef>
              <c:f>Sheet1!$A$2:$A$5</c:f>
              <c:strCache>
                <c:ptCount val="4"/>
                <c:pt idx="0">
                  <c:v>Missouri</c:v>
                </c:pt>
                <c:pt idx="1">
                  <c:v>Ohio</c:v>
                </c:pt>
                <c:pt idx="2">
                  <c:v>Oregon</c:v>
                </c:pt>
                <c:pt idx="3">
                  <c:v>Tennessee</c:v>
                </c:pt>
              </c:strCache>
            </c:strRef>
          </c:cat>
          <c:val>
            <c:numRef>
              <c:f>Sheet1!$B$2:$B$5</c:f>
              <c:numCache>
                <c:formatCode>#,##0</c:formatCode>
                <c:ptCount val="4"/>
                <c:pt idx="0">
                  <c:v>3400000000</c:v>
                </c:pt>
                <c:pt idx="1">
                  <c:v>7500000000</c:v>
                </c:pt>
                <c:pt idx="2">
                  <c:v>3000000000</c:v>
                </c:pt>
                <c:pt idx="3">
                  <c:v>3600000000</c:v>
                </c:pt>
              </c:numCache>
            </c:numRef>
          </c:val>
          <c:extLst>
            <c:ext xmlns:c16="http://schemas.microsoft.com/office/drawing/2014/chart" uri="{C3380CC4-5D6E-409C-BE32-E72D297353CC}">
              <c16:uniqueId val="{00000000-B3E1-43E2-B2B0-2927AB59F6DA}"/>
            </c:ext>
          </c:extLst>
        </c:ser>
        <c:ser>
          <c:idx val="1"/>
          <c:order val="1"/>
          <c:tx>
            <c:strRef>
              <c:f>Sheet1!$C$1</c:f>
              <c:strCache>
                <c:ptCount val="1"/>
                <c:pt idx="0">
                  <c:v>Sales Tax</c:v>
                </c:pt>
              </c:strCache>
            </c:strRef>
          </c:tx>
          <c:spPr>
            <a:solidFill>
              <a:schemeClr val="accent2"/>
            </a:solidFill>
            <a:ln>
              <a:noFill/>
            </a:ln>
            <a:effectLst/>
          </c:spPr>
          <c:invertIfNegative val="0"/>
          <c:cat>
            <c:strRef>
              <c:f>Sheet1!$A$2:$A$5</c:f>
              <c:strCache>
                <c:ptCount val="4"/>
                <c:pt idx="0">
                  <c:v>Missouri</c:v>
                </c:pt>
                <c:pt idx="1">
                  <c:v>Ohio</c:v>
                </c:pt>
                <c:pt idx="2">
                  <c:v>Oregon</c:v>
                </c:pt>
                <c:pt idx="3">
                  <c:v>Tennessee</c:v>
                </c:pt>
              </c:strCache>
            </c:strRef>
          </c:cat>
          <c:val>
            <c:numRef>
              <c:f>Sheet1!$C$2:$C$5</c:f>
              <c:numCache>
                <c:formatCode>#,##0</c:formatCode>
                <c:ptCount val="4"/>
                <c:pt idx="0">
                  <c:v>2500000000</c:v>
                </c:pt>
                <c:pt idx="1">
                  <c:v>5200000000</c:v>
                </c:pt>
                <c:pt idx="2">
                  <c:v>0</c:v>
                </c:pt>
                <c:pt idx="3">
                  <c:v>4000000000</c:v>
                </c:pt>
              </c:numCache>
            </c:numRef>
          </c:val>
          <c:extLst>
            <c:ext xmlns:c16="http://schemas.microsoft.com/office/drawing/2014/chart" uri="{C3380CC4-5D6E-409C-BE32-E72D297353CC}">
              <c16:uniqueId val="{00000001-B3E1-43E2-B2B0-2927AB59F6DA}"/>
            </c:ext>
          </c:extLst>
        </c:ser>
        <c:ser>
          <c:idx val="2"/>
          <c:order val="2"/>
          <c:tx>
            <c:strRef>
              <c:f>Sheet1!$D$1</c:f>
              <c:strCache>
                <c:ptCount val="1"/>
                <c:pt idx="0">
                  <c:v>Excise Tax</c:v>
                </c:pt>
              </c:strCache>
            </c:strRef>
          </c:tx>
          <c:spPr>
            <a:solidFill>
              <a:schemeClr val="accent3"/>
            </a:solidFill>
            <a:ln>
              <a:noFill/>
            </a:ln>
            <a:effectLst/>
          </c:spPr>
          <c:invertIfNegative val="0"/>
          <c:cat>
            <c:strRef>
              <c:f>Sheet1!$A$2:$A$5</c:f>
              <c:strCache>
                <c:ptCount val="4"/>
                <c:pt idx="0">
                  <c:v>Missouri</c:v>
                </c:pt>
                <c:pt idx="1">
                  <c:v>Ohio</c:v>
                </c:pt>
                <c:pt idx="2">
                  <c:v>Oregon</c:v>
                </c:pt>
                <c:pt idx="3">
                  <c:v>Tennessee</c:v>
                </c:pt>
              </c:strCache>
            </c:strRef>
          </c:cat>
          <c:val>
            <c:numRef>
              <c:f>Sheet1!$D$2:$D$5</c:f>
              <c:numCache>
                <c:formatCode>#,##0</c:formatCode>
                <c:ptCount val="4"/>
                <c:pt idx="0">
                  <c:v>900000000</c:v>
                </c:pt>
                <c:pt idx="1">
                  <c:v>2900000000</c:v>
                </c:pt>
                <c:pt idx="2">
                  <c:v>800000000</c:v>
                </c:pt>
                <c:pt idx="3">
                  <c:v>1800000000</c:v>
                </c:pt>
              </c:numCache>
            </c:numRef>
          </c:val>
          <c:extLst>
            <c:ext xmlns:c16="http://schemas.microsoft.com/office/drawing/2014/chart" uri="{C3380CC4-5D6E-409C-BE32-E72D297353CC}">
              <c16:uniqueId val="{00000002-B3E1-43E2-B2B0-2927AB59F6DA}"/>
            </c:ext>
          </c:extLst>
        </c:ser>
        <c:ser>
          <c:idx val="3"/>
          <c:order val="3"/>
          <c:tx>
            <c:strRef>
              <c:f>Sheet1!$E$1</c:f>
              <c:strCache>
                <c:ptCount val="1"/>
                <c:pt idx="0">
                  <c:v>Corporate Income Tax</c:v>
                </c:pt>
              </c:strCache>
            </c:strRef>
          </c:tx>
          <c:spPr>
            <a:solidFill>
              <a:schemeClr val="accent4"/>
            </a:solidFill>
            <a:ln>
              <a:noFill/>
            </a:ln>
            <a:effectLst/>
          </c:spPr>
          <c:invertIfNegative val="0"/>
          <c:cat>
            <c:strRef>
              <c:f>Sheet1!$A$2:$A$5</c:f>
              <c:strCache>
                <c:ptCount val="4"/>
                <c:pt idx="0">
                  <c:v>Missouri</c:v>
                </c:pt>
                <c:pt idx="1">
                  <c:v>Ohio</c:v>
                </c:pt>
                <c:pt idx="2">
                  <c:v>Oregon</c:v>
                </c:pt>
                <c:pt idx="3">
                  <c:v>Tennessee</c:v>
                </c:pt>
              </c:strCache>
            </c:strRef>
          </c:cat>
          <c:val>
            <c:numRef>
              <c:f>Sheet1!$E$2:$E$5</c:f>
              <c:numCache>
                <c:formatCode>#,##0</c:formatCode>
                <c:ptCount val="4"/>
                <c:pt idx="0">
                  <c:v>400000000</c:v>
                </c:pt>
                <c:pt idx="1">
                  <c:v>2100000000</c:v>
                </c:pt>
                <c:pt idx="2">
                  <c:v>900000000</c:v>
                </c:pt>
                <c:pt idx="3">
                  <c:v>1600000000</c:v>
                </c:pt>
              </c:numCache>
            </c:numRef>
          </c:val>
          <c:extLst>
            <c:ext xmlns:c16="http://schemas.microsoft.com/office/drawing/2014/chart" uri="{C3380CC4-5D6E-409C-BE32-E72D297353CC}">
              <c16:uniqueId val="{00000003-B3E1-43E2-B2B0-2927AB59F6DA}"/>
            </c:ext>
          </c:extLst>
        </c:ser>
        <c:ser>
          <c:idx val="4"/>
          <c:order val="4"/>
          <c:tx>
            <c:strRef>
              <c:f>Sheet1!$F$1</c:f>
              <c:strCache>
                <c:ptCount val="1"/>
                <c:pt idx="0">
                  <c:v>Unemployment Insurance Tax</c:v>
                </c:pt>
              </c:strCache>
            </c:strRef>
          </c:tx>
          <c:spPr>
            <a:solidFill>
              <a:schemeClr val="accent5"/>
            </a:solidFill>
            <a:ln>
              <a:noFill/>
            </a:ln>
            <a:effectLst/>
          </c:spPr>
          <c:invertIfNegative val="0"/>
          <c:cat>
            <c:strRef>
              <c:f>Sheet1!$A$2:$A$5</c:f>
              <c:strCache>
                <c:ptCount val="4"/>
                <c:pt idx="0">
                  <c:v>Missouri</c:v>
                </c:pt>
                <c:pt idx="1">
                  <c:v>Ohio</c:v>
                </c:pt>
                <c:pt idx="2">
                  <c:v>Oregon</c:v>
                </c:pt>
                <c:pt idx="3">
                  <c:v>Tennessee</c:v>
                </c:pt>
              </c:strCache>
            </c:strRef>
          </c:cat>
          <c:val>
            <c:numRef>
              <c:f>Sheet1!$F$2:$F$5</c:f>
              <c:numCache>
                <c:formatCode>#,##0</c:formatCode>
                <c:ptCount val="4"/>
                <c:pt idx="0">
                  <c:v>400000000</c:v>
                </c:pt>
                <c:pt idx="1">
                  <c:v>1300000000</c:v>
                </c:pt>
                <c:pt idx="2">
                  <c:v>1000000000</c:v>
                </c:pt>
                <c:pt idx="3">
                  <c:v>300000000</c:v>
                </c:pt>
              </c:numCache>
            </c:numRef>
          </c:val>
          <c:extLst>
            <c:ext xmlns:c16="http://schemas.microsoft.com/office/drawing/2014/chart" uri="{C3380CC4-5D6E-409C-BE32-E72D297353CC}">
              <c16:uniqueId val="{00000006-B3E1-43E2-B2B0-2927AB59F6DA}"/>
            </c:ext>
          </c:extLst>
        </c:ser>
        <c:ser>
          <c:idx val="5"/>
          <c:order val="5"/>
          <c:tx>
            <c:strRef>
              <c:f>Sheet1!$G$1</c:f>
              <c:strCache>
                <c:ptCount val="1"/>
                <c:pt idx="0">
                  <c:v>Individual Income Tax</c:v>
                </c:pt>
              </c:strCache>
            </c:strRef>
          </c:tx>
          <c:spPr>
            <a:solidFill>
              <a:schemeClr val="accent6"/>
            </a:solidFill>
            <a:ln>
              <a:noFill/>
            </a:ln>
            <a:effectLst/>
          </c:spPr>
          <c:invertIfNegative val="0"/>
          <c:cat>
            <c:strRef>
              <c:f>Sheet1!$A$2:$A$5</c:f>
              <c:strCache>
                <c:ptCount val="4"/>
                <c:pt idx="0">
                  <c:v>Missouri</c:v>
                </c:pt>
                <c:pt idx="1">
                  <c:v>Ohio</c:v>
                </c:pt>
                <c:pt idx="2">
                  <c:v>Oregon</c:v>
                </c:pt>
                <c:pt idx="3">
                  <c:v>Tennessee</c:v>
                </c:pt>
              </c:strCache>
            </c:strRef>
          </c:cat>
          <c:val>
            <c:numRef>
              <c:f>Sheet1!$G$2:$G$5</c:f>
              <c:numCache>
                <c:formatCode>#,##0</c:formatCode>
                <c:ptCount val="4"/>
                <c:pt idx="0">
                  <c:v>700000000</c:v>
                </c:pt>
                <c:pt idx="1">
                  <c:v>1400000000</c:v>
                </c:pt>
                <c:pt idx="2">
                  <c:v>900000000</c:v>
                </c:pt>
                <c:pt idx="3" formatCode="General">
                  <c:v>0</c:v>
                </c:pt>
              </c:numCache>
            </c:numRef>
          </c:val>
          <c:extLst>
            <c:ext xmlns:c16="http://schemas.microsoft.com/office/drawing/2014/chart" uri="{C3380CC4-5D6E-409C-BE32-E72D297353CC}">
              <c16:uniqueId val="{00000007-B3E1-43E2-B2B0-2927AB59F6DA}"/>
            </c:ext>
          </c:extLst>
        </c:ser>
        <c:ser>
          <c:idx val="6"/>
          <c:order val="6"/>
          <c:tx>
            <c:strRef>
              <c:f>Sheet1!$H$1</c:f>
              <c:strCache>
                <c:ptCount val="1"/>
                <c:pt idx="0">
                  <c:v>Licenses</c:v>
                </c:pt>
              </c:strCache>
            </c:strRef>
          </c:tx>
          <c:spPr>
            <a:solidFill>
              <a:schemeClr val="accent1">
                <a:lumMod val="60000"/>
              </a:schemeClr>
            </a:solidFill>
            <a:ln>
              <a:noFill/>
            </a:ln>
            <a:effectLst/>
          </c:spPr>
          <c:invertIfNegative val="0"/>
          <c:cat>
            <c:strRef>
              <c:f>Sheet1!$A$2:$A$5</c:f>
              <c:strCache>
                <c:ptCount val="4"/>
                <c:pt idx="0">
                  <c:v>Missouri</c:v>
                </c:pt>
                <c:pt idx="1">
                  <c:v>Ohio</c:v>
                </c:pt>
                <c:pt idx="2">
                  <c:v>Oregon</c:v>
                </c:pt>
                <c:pt idx="3">
                  <c:v>Tennessee</c:v>
                </c:pt>
              </c:strCache>
            </c:strRef>
          </c:cat>
          <c:val>
            <c:numRef>
              <c:f>Sheet1!$H$2:$H$5</c:f>
              <c:numCache>
                <c:formatCode>#,##0</c:formatCode>
                <c:ptCount val="4"/>
                <c:pt idx="0">
                  <c:v>800000000</c:v>
                </c:pt>
                <c:pt idx="1">
                  <c:v>2000000000</c:v>
                </c:pt>
                <c:pt idx="2">
                  <c:v>1200000000</c:v>
                </c:pt>
                <c:pt idx="3">
                  <c:v>1700000000</c:v>
                </c:pt>
              </c:numCache>
            </c:numRef>
          </c:val>
          <c:extLst>
            <c:ext xmlns:c16="http://schemas.microsoft.com/office/drawing/2014/chart" uri="{C3380CC4-5D6E-409C-BE32-E72D297353CC}">
              <c16:uniqueId val="{00000008-B3E1-43E2-B2B0-2927AB59F6DA}"/>
            </c:ext>
          </c:extLst>
        </c:ser>
        <c:ser>
          <c:idx val="7"/>
          <c:order val="7"/>
          <c:tx>
            <c:strRef>
              <c:f>Sheet1!$I$1</c:f>
              <c:strCache>
                <c:ptCount val="1"/>
                <c:pt idx="0">
                  <c:v>Total  business Taxes</c:v>
                </c:pt>
              </c:strCache>
            </c:strRef>
          </c:tx>
          <c:spPr>
            <a:solidFill>
              <a:schemeClr val="accent2">
                <a:lumMod val="60000"/>
              </a:schemeClr>
            </a:solidFill>
            <a:ln>
              <a:noFill/>
            </a:ln>
            <a:effectLst/>
          </c:spPr>
          <c:invertIfNegative val="0"/>
          <c:cat>
            <c:strRef>
              <c:f>Sheet1!$A$2:$A$5</c:f>
              <c:strCache>
                <c:ptCount val="4"/>
                <c:pt idx="0">
                  <c:v>Missouri</c:v>
                </c:pt>
                <c:pt idx="1">
                  <c:v>Ohio</c:v>
                </c:pt>
                <c:pt idx="2">
                  <c:v>Oregon</c:v>
                </c:pt>
                <c:pt idx="3">
                  <c:v>Tennessee</c:v>
                </c:pt>
              </c:strCache>
            </c:strRef>
          </c:cat>
          <c:val>
            <c:numRef>
              <c:f>Sheet1!$I$2:$I$5</c:f>
              <c:numCache>
                <c:formatCode>#,##0</c:formatCode>
                <c:ptCount val="4"/>
                <c:pt idx="0">
                  <c:v>9100000000</c:v>
                </c:pt>
                <c:pt idx="1">
                  <c:v>22300000000</c:v>
                </c:pt>
                <c:pt idx="2">
                  <c:v>7400000000</c:v>
                </c:pt>
                <c:pt idx="3">
                  <c:v>13000000000</c:v>
                </c:pt>
              </c:numCache>
            </c:numRef>
          </c:val>
          <c:extLst>
            <c:ext xmlns:c16="http://schemas.microsoft.com/office/drawing/2014/chart" uri="{C3380CC4-5D6E-409C-BE32-E72D297353CC}">
              <c16:uniqueId val="{00000009-B3E1-43E2-B2B0-2927AB59F6DA}"/>
            </c:ext>
          </c:extLst>
        </c:ser>
        <c:dLbls>
          <c:showLegendKey val="0"/>
          <c:showVal val="0"/>
          <c:showCatName val="0"/>
          <c:showSerName val="0"/>
          <c:showPercent val="0"/>
          <c:showBubbleSize val="0"/>
        </c:dLbls>
        <c:gapWidth val="182"/>
        <c:axId val="502852912"/>
        <c:axId val="502854224"/>
      </c:barChart>
      <c:catAx>
        <c:axId val="502852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854224"/>
        <c:crosses val="autoZero"/>
        <c:auto val="1"/>
        <c:lblAlgn val="ctr"/>
        <c:lblOffset val="100"/>
        <c:noMultiLvlLbl val="0"/>
      </c:catAx>
      <c:valAx>
        <c:axId val="502854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8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 State COVID 19 Business Support Programs Survey</c:v>
                </c:pt>
              </c:strCache>
            </c:strRef>
          </c:tx>
          <c:spPr>
            <a:solidFill>
              <a:schemeClr val="accent1"/>
            </a:solidFill>
            <a:ln>
              <a:noFill/>
            </a:ln>
            <a:effectLst/>
          </c:spPr>
          <c:invertIfNegative val="0"/>
          <c:cat>
            <c:strRef>
              <c:f>Sheet1!$A$2:$A$6</c:f>
              <c:strCache>
                <c:ptCount val="5"/>
                <c:pt idx="0">
                  <c:v>State Loan Programs</c:v>
                </c:pt>
                <c:pt idx="1">
                  <c:v>CDBG</c:v>
                </c:pt>
                <c:pt idx="2">
                  <c:v>Tax Relief Filings</c:v>
                </c:pt>
                <c:pt idx="3">
                  <c:v>Hospitality Funding</c:v>
                </c:pt>
                <c:pt idx="4">
                  <c:v>No State Business Recovery Programs</c:v>
                </c:pt>
              </c:strCache>
            </c:strRef>
          </c:cat>
          <c:val>
            <c:numRef>
              <c:f>Sheet1!$B$2:$B$6</c:f>
              <c:numCache>
                <c:formatCode>General</c:formatCode>
                <c:ptCount val="5"/>
                <c:pt idx="0">
                  <c:v>15</c:v>
                </c:pt>
                <c:pt idx="1">
                  <c:v>2</c:v>
                </c:pt>
                <c:pt idx="2">
                  <c:v>13</c:v>
                </c:pt>
                <c:pt idx="3">
                  <c:v>2</c:v>
                </c:pt>
                <c:pt idx="4">
                  <c:v>14</c:v>
                </c:pt>
              </c:numCache>
            </c:numRef>
          </c:val>
          <c:extLst>
            <c:ext xmlns:c16="http://schemas.microsoft.com/office/drawing/2014/chart" uri="{C3380CC4-5D6E-409C-BE32-E72D297353CC}">
              <c16:uniqueId val="{00000000-DF63-4BD3-AE30-01C7AEAA050E}"/>
            </c:ext>
          </c:extLst>
        </c:ser>
        <c:dLbls>
          <c:showLegendKey val="0"/>
          <c:showVal val="0"/>
          <c:showCatName val="0"/>
          <c:showSerName val="0"/>
          <c:showPercent val="0"/>
          <c:showBubbleSize val="0"/>
        </c:dLbls>
        <c:gapWidth val="219"/>
        <c:overlap val="-27"/>
        <c:axId val="603635776"/>
        <c:axId val="603641352"/>
      </c:barChart>
      <c:catAx>
        <c:axId val="60363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41352"/>
        <c:crosses val="autoZero"/>
        <c:auto val="1"/>
        <c:lblAlgn val="ctr"/>
        <c:lblOffset val="100"/>
        <c:noMultiLvlLbl val="0"/>
      </c:catAx>
      <c:valAx>
        <c:axId val="603641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3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Business Development Project Funding:</a:t>
            </a:r>
            <a:r>
              <a:rPr lang="en-US" baseline="0" dirty="0"/>
              <a:t> </a:t>
            </a:r>
            <a:r>
              <a:rPr lang="en-US" dirty="0"/>
              <a:t>Federal Stimulus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Sheet1!$A$2:$A$14</c:f>
              <c:strCache>
                <c:ptCount val="13"/>
                <c:pt idx="0">
                  <c:v>Unemployment Benefits</c:v>
                </c:pt>
                <c:pt idx="1">
                  <c:v>Taxpayer Checks</c:v>
                </c:pt>
                <c:pt idx="2">
                  <c:v>SBA</c:v>
                </c:pt>
                <c:pt idx="3">
                  <c:v>Fed Large Company Loans</c:v>
                </c:pt>
                <c:pt idx="4">
                  <c:v>Local &amp; State Government</c:v>
                </c:pt>
                <c:pt idx="5">
                  <c:v>Health Care</c:v>
                </c:pt>
                <c:pt idx="6">
                  <c:v>Social Safety Net</c:v>
                </c:pt>
                <c:pt idx="7">
                  <c:v>Disaster Assistance</c:v>
                </c:pt>
                <c:pt idx="8">
                  <c:v>Education</c:v>
                </c:pt>
                <c:pt idx="9">
                  <c:v>Transportation Providers</c:v>
                </c:pt>
                <c:pt idx="10">
                  <c:v>Tax Reductions</c:v>
                </c:pt>
                <c:pt idx="11">
                  <c:v>Business Tax Cuts</c:v>
                </c:pt>
                <c:pt idx="12">
                  <c:v>Other Spending</c:v>
                </c:pt>
              </c:strCache>
            </c:strRef>
          </c:cat>
          <c:val>
            <c:numRef>
              <c:f>Sheet1!$B$2:$B$14</c:f>
              <c:numCache>
                <c:formatCode>#,##0</c:formatCode>
                <c:ptCount val="13"/>
                <c:pt idx="0">
                  <c:v>260000000000</c:v>
                </c:pt>
                <c:pt idx="1">
                  <c:v>290000000000</c:v>
                </c:pt>
                <c:pt idx="2">
                  <c:v>377000000000</c:v>
                </c:pt>
                <c:pt idx="3">
                  <c:v>510000000000</c:v>
                </c:pt>
                <c:pt idx="4">
                  <c:v>150000000000</c:v>
                </c:pt>
                <c:pt idx="5">
                  <c:v>180000000000</c:v>
                </c:pt>
                <c:pt idx="6">
                  <c:v>42000000000</c:v>
                </c:pt>
                <c:pt idx="7">
                  <c:v>45000000000</c:v>
                </c:pt>
                <c:pt idx="8">
                  <c:v>32000000000</c:v>
                </c:pt>
                <c:pt idx="9">
                  <c:v>72000000000</c:v>
                </c:pt>
                <c:pt idx="10" formatCode="&quot;$&quot;#,##0_);[Red]\(&quot;$&quot;#,##0\)">
                  <c:v>20000000000</c:v>
                </c:pt>
                <c:pt idx="11" formatCode="&quot;$&quot;#,##0_);[Red]\(&quot;$&quot;#,##0\)">
                  <c:v>280000000000</c:v>
                </c:pt>
                <c:pt idx="12" formatCode="&quot;$&quot;#,##0_);[Red]\(&quot;$&quot;#,##0\)">
                  <c:v>25000000000</c:v>
                </c:pt>
              </c:numCache>
            </c:numRef>
          </c:val>
          <c:extLst>
            <c:ext xmlns:c16="http://schemas.microsoft.com/office/drawing/2014/chart" uri="{C3380CC4-5D6E-409C-BE32-E72D297353CC}">
              <c16:uniqueId val="{00000000-4D52-4B26-A9DC-07BC4288D37F}"/>
            </c:ext>
          </c:extLst>
        </c:ser>
        <c:dLbls>
          <c:showLegendKey val="0"/>
          <c:showVal val="0"/>
          <c:showCatName val="0"/>
          <c:showSerName val="0"/>
          <c:showPercent val="0"/>
          <c:showBubbleSize val="0"/>
        </c:dLbls>
        <c:gapWidth val="182"/>
        <c:axId val="540320320"/>
        <c:axId val="540325240"/>
      </c:barChart>
      <c:catAx>
        <c:axId val="54032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5240"/>
        <c:crosses val="autoZero"/>
        <c:auto val="1"/>
        <c:lblAlgn val="ctr"/>
        <c:lblOffset val="100"/>
        <c:noMultiLvlLbl val="0"/>
      </c:catAx>
      <c:valAx>
        <c:axId val="54032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8.xml.rels><?xml version="1.0" encoding="UTF-8" standalone="yes"?>
<Relationships xmlns="http://schemas.openxmlformats.org/package/2006/relationships"><Relationship Id="rId3" Type="http://schemas.openxmlformats.org/officeDocument/2006/relationships/hyperlink" Target="mailto:jbgrant@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tbiggam@montrosegroupllc.com" TargetMode="External"/></Relationships>
</file>

<file path=ppt/diagrams/_rels/drawing28.xml.rels><?xml version="1.0" encoding="UTF-8" standalone="yes"?>
<Relationships xmlns="http://schemas.openxmlformats.org/package/2006/relationships"><Relationship Id="rId3" Type="http://schemas.openxmlformats.org/officeDocument/2006/relationships/hyperlink" Target="mailto:tbiggam@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jbgrant@montrosegroupll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3E132-1CCB-40B0-8ABF-DC55166F8A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B3B319C-B94A-4397-8299-515C13250FE6}">
      <dgm:prSet phldrT="[Text]"/>
      <dgm:spPr/>
      <dgm:t>
        <a:bodyPr/>
        <a:lstStyle/>
        <a:p>
          <a:r>
            <a:rPr lang="en-US" dirty="0"/>
            <a:t>Missouri Economic Development Council</a:t>
          </a:r>
        </a:p>
      </dgm:t>
    </dgm:pt>
    <dgm:pt modelId="{9E71DBCB-F296-4F09-817F-7511A58B366D}" type="parTrans" cxnId="{A91C133A-2A43-4D6C-B7FE-91C482C97FC8}">
      <dgm:prSet/>
      <dgm:spPr/>
      <dgm:t>
        <a:bodyPr/>
        <a:lstStyle/>
        <a:p>
          <a:endParaRPr lang="en-US"/>
        </a:p>
      </dgm:t>
    </dgm:pt>
    <dgm:pt modelId="{E4A78E84-F5CF-469F-9661-B25A88AB032D}" type="sibTrans" cxnId="{A91C133A-2A43-4D6C-B7FE-91C482C97FC8}">
      <dgm:prSet/>
      <dgm:spPr/>
      <dgm:t>
        <a:bodyPr/>
        <a:lstStyle/>
        <a:p>
          <a:endParaRPr lang="en-US"/>
        </a:p>
      </dgm:t>
    </dgm:pt>
    <dgm:pt modelId="{990289CF-9B7D-4A95-988F-B3CE037ECBE7}" type="pres">
      <dgm:prSet presAssocID="{B503E132-1CCB-40B0-8ABF-DC55166F8A7C}" presName="diagram" presStyleCnt="0">
        <dgm:presLayoutVars>
          <dgm:dir/>
          <dgm:resizeHandles val="exact"/>
        </dgm:presLayoutVars>
      </dgm:prSet>
      <dgm:spPr/>
    </dgm:pt>
    <dgm:pt modelId="{D31916C3-CA54-440D-AF39-F54325F527DA}" type="pres">
      <dgm:prSet presAssocID="{CB3B319C-B94A-4397-8299-515C13250FE6}" presName="node" presStyleLbl="node1" presStyleIdx="0" presStyleCnt="1">
        <dgm:presLayoutVars>
          <dgm:bulletEnabled val="1"/>
        </dgm:presLayoutVars>
      </dgm:prSet>
      <dgm:spPr/>
    </dgm:pt>
  </dgm:ptLst>
  <dgm:cxnLst>
    <dgm:cxn modelId="{6A8B2A01-0D2D-4A00-BB8C-DC76D15CF8B5}" type="presOf" srcId="{B503E132-1CCB-40B0-8ABF-DC55166F8A7C}" destId="{990289CF-9B7D-4A95-988F-B3CE037ECBE7}" srcOrd="0" destOrd="0" presId="urn:microsoft.com/office/officeart/2005/8/layout/default"/>
    <dgm:cxn modelId="{BD0A9802-D242-4DBC-A44A-B6BAB7C41C2E}" type="presOf" srcId="{CB3B319C-B94A-4397-8299-515C13250FE6}" destId="{D31916C3-CA54-440D-AF39-F54325F527DA}" srcOrd="0" destOrd="0" presId="urn:microsoft.com/office/officeart/2005/8/layout/default"/>
    <dgm:cxn modelId="{A91C133A-2A43-4D6C-B7FE-91C482C97FC8}" srcId="{B503E132-1CCB-40B0-8ABF-DC55166F8A7C}" destId="{CB3B319C-B94A-4397-8299-515C13250FE6}" srcOrd="0" destOrd="0" parTransId="{9E71DBCB-F296-4F09-817F-7511A58B366D}" sibTransId="{E4A78E84-F5CF-469F-9661-B25A88AB032D}"/>
    <dgm:cxn modelId="{93176FED-EF36-4D15-AE8A-4F19951FFBEF}" type="presParOf" srcId="{990289CF-9B7D-4A95-988F-B3CE037ECBE7}" destId="{D31916C3-CA54-440D-AF39-F54325F527D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AB08F0-EAB5-43BF-9E77-1C3749D63F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8F4443C-47B7-4E8D-8435-86E88C00F21A}">
      <dgm:prSet phldrT="[Text]"/>
      <dgm:spPr/>
      <dgm:t>
        <a:bodyPr/>
        <a:lstStyle/>
        <a:p>
          <a:r>
            <a:rPr lang="en-US" dirty="0"/>
            <a:t>California $1 B Loan Business Loan Programs</a:t>
          </a:r>
        </a:p>
      </dgm:t>
    </dgm:pt>
    <dgm:pt modelId="{A090092C-C6D6-4218-9225-F75BD29CCFE1}" type="parTrans" cxnId="{B052B7CB-CDF8-42FC-AE7C-28586D6F7201}">
      <dgm:prSet/>
      <dgm:spPr/>
      <dgm:t>
        <a:bodyPr/>
        <a:lstStyle/>
        <a:p>
          <a:endParaRPr lang="en-US"/>
        </a:p>
      </dgm:t>
    </dgm:pt>
    <dgm:pt modelId="{7D6983F8-56EB-4EEB-9E94-BDDF68E302C2}" type="sibTrans" cxnId="{B052B7CB-CDF8-42FC-AE7C-28586D6F7201}">
      <dgm:prSet/>
      <dgm:spPr/>
      <dgm:t>
        <a:bodyPr/>
        <a:lstStyle/>
        <a:p>
          <a:endParaRPr lang="en-US"/>
        </a:p>
      </dgm:t>
    </dgm:pt>
    <dgm:pt modelId="{EDE0B8D2-C74C-41E6-B76F-B1B959EE1891}">
      <dgm:prSet phldrT="[Text]"/>
      <dgm:spPr/>
      <dgm:t>
        <a:bodyPr/>
        <a:lstStyle/>
        <a:p>
          <a:r>
            <a:rPr lang="en-US" dirty="0"/>
            <a:t>JobsOhio $200M Loan Fund, Port Financing, Loan Guarantees </a:t>
          </a:r>
        </a:p>
      </dgm:t>
    </dgm:pt>
    <dgm:pt modelId="{F2B44AB5-ACBA-4C18-9356-B9D8713EAC3F}" type="parTrans" cxnId="{B80EE952-0EC0-4F0D-8AFF-CF92100CDE77}">
      <dgm:prSet/>
      <dgm:spPr/>
      <dgm:t>
        <a:bodyPr/>
        <a:lstStyle/>
        <a:p>
          <a:endParaRPr lang="en-US"/>
        </a:p>
      </dgm:t>
    </dgm:pt>
    <dgm:pt modelId="{F67A3CA5-5F77-4FCE-8244-08C9272FF9EE}" type="sibTrans" cxnId="{B80EE952-0EC0-4F0D-8AFF-CF92100CDE77}">
      <dgm:prSet/>
      <dgm:spPr/>
      <dgm:t>
        <a:bodyPr/>
        <a:lstStyle/>
        <a:p>
          <a:endParaRPr lang="en-US"/>
        </a:p>
      </dgm:t>
    </dgm:pt>
    <dgm:pt modelId="{B0217002-A931-48CE-B1CD-F588543C4FA1}">
      <dgm:prSet phldrT="[Text]"/>
      <dgm:spPr/>
      <dgm:t>
        <a:bodyPr/>
        <a:lstStyle/>
        <a:p>
          <a:r>
            <a:rPr lang="en-US" dirty="0"/>
            <a:t>Arkansas $12M CDBG Program</a:t>
          </a:r>
        </a:p>
      </dgm:t>
    </dgm:pt>
    <dgm:pt modelId="{9655BEAE-08C4-4127-8C80-87B1D25DC76D}" type="parTrans" cxnId="{145EFCB5-F270-466D-97B2-DA49A162EF14}">
      <dgm:prSet/>
      <dgm:spPr/>
      <dgm:t>
        <a:bodyPr/>
        <a:lstStyle/>
        <a:p>
          <a:endParaRPr lang="en-US"/>
        </a:p>
      </dgm:t>
    </dgm:pt>
    <dgm:pt modelId="{200E3D99-091A-42F1-A5D8-499F421D37BE}" type="sibTrans" cxnId="{145EFCB5-F270-466D-97B2-DA49A162EF14}">
      <dgm:prSet/>
      <dgm:spPr/>
      <dgm:t>
        <a:bodyPr/>
        <a:lstStyle/>
        <a:p>
          <a:endParaRPr lang="en-US"/>
        </a:p>
      </dgm:t>
    </dgm:pt>
    <dgm:pt modelId="{B3CBFFF5-AF05-4B80-918D-CA697E3B588A}">
      <dgm:prSet phldrT="[Text]"/>
      <dgm:spPr/>
      <dgm:t>
        <a:bodyPr/>
        <a:lstStyle/>
        <a:p>
          <a:pPr>
            <a:buFont typeface="Symbol" panose="05050102010706020507" pitchFamily="18" charset="2"/>
            <a:buChar char=""/>
          </a:pPr>
          <a:r>
            <a:rPr lang="en-US" dirty="0"/>
            <a:t>Oregon</a:t>
          </a:r>
        </a:p>
      </dgm:t>
    </dgm:pt>
    <dgm:pt modelId="{8BEADAF7-5A77-4577-8687-4BD001BA7DBC}" type="parTrans" cxnId="{4B410BC4-3E87-4EE4-998C-3D9FFF2C7C60}">
      <dgm:prSet/>
      <dgm:spPr/>
      <dgm:t>
        <a:bodyPr/>
        <a:lstStyle/>
        <a:p>
          <a:endParaRPr lang="en-US"/>
        </a:p>
      </dgm:t>
    </dgm:pt>
    <dgm:pt modelId="{C5AFA3AD-5A6A-4765-9D30-DE8BA047137D}" type="sibTrans" cxnId="{4B410BC4-3E87-4EE4-998C-3D9FFF2C7C60}">
      <dgm:prSet/>
      <dgm:spPr/>
      <dgm:t>
        <a:bodyPr/>
        <a:lstStyle/>
        <a:p>
          <a:endParaRPr lang="en-US"/>
        </a:p>
      </dgm:t>
    </dgm:pt>
    <dgm:pt modelId="{0578FFCD-7778-4E5B-A23A-0EA60FFCACBD}">
      <dgm:prSet phldrT="[Text]"/>
      <dgm:spPr/>
      <dgm:t>
        <a:bodyPr/>
        <a:lstStyle/>
        <a:p>
          <a:r>
            <a:rPr lang="en-US" dirty="0"/>
            <a:t>Arizona $50M Coronavirus Relief Fund</a:t>
          </a:r>
        </a:p>
      </dgm:t>
    </dgm:pt>
    <dgm:pt modelId="{106E86E4-D422-4863-9A54-F22D8F57065B}" type="parTrans" cxnId="{5C9EFFF2-1489-485A-9726-CCA9A034389A}">
      <dgm:prSet/>
      <dgm:spPr/>
    </dgm:pt>
    <dgm:pt modelId="{5C4F64C2-B522-42C8-BC4A-D26E3AAFF969}" type="sibTrans" cxnId="{5C9EFFF2-1489-485A-9726-CCA9A034389A}">
      <dgm:prSet/>
      <dgm:spPr/>
    </dgm:pt>
    <dgm:pt modelId="{A755C6A2-1467-4420-B0B6-30C31EE48F44}">
      <dgm:prSet phldrT="[Text]"/>
      <dgm:spPr/>
      <dgm:t>
        <a:bodyPr/>
        <a:lstStyle/>
        <a:p>
          <a:pPr>
            <a:buFont typeface="Symbol" panose="05050102010706020507" pitchFamily="18" charset="2"/>
            <a:buChar char=""/>
          </a:pPr>
          <a:r>
            <a:rPr lang="en-US" dirty="0"/>
            <a:t>Small Business Loan Modifications and Forgiveness</a:t>
          </a:r>
          <a:r>
            <a:rPr lang="en-US" b="1" dirty="0"/>
            <a:t> </a:t>
          </a:r>
          <a:r>
            <a:rPr lang="en-US" dirty="0"/>
            <a:t>defers payments and interest</a:t>
          </a:r>
        </a:p>
      </dgm:t>
    </dgm:pt>
    <dgm:pt modelId="{C9A1678E-3CB2-499F-96CA-B7C22E6DFFA9}" type="parTrans" cxnId="{BE7AE563-FCB4-4676-9990-4186B3E57A55}">
      <dgm:prSet/>
      <dgm:spPr/>
    </dgm:pt>
    <dgm:pt modelId="{0D4E3FCD-CB38-4BF3-91E6-732D3282F483}" type="sibTrans" cxnId="{BE7AE563-FCB4-4676-9990-4186B3E57A55}">
      <dgm:prSet/>
      <dgm:spPr/>
    </dgm:pt>
    <dgm:pt modelId="{334B9667-88B0-46DE-853F-59BE52F4110F}">
      <dgm:prSet phldrT="[Text]"/>
      <dgm:spPr/>
      <dgm:t>
        <a:bodyPr/>
        <a:lstStyle/>
        <a:p>
          <a:pPr>
            <a:buFont typeface="Symbol" panose="05050102010706020507" pitchFamily="18" charset="2"/>
            <a:buChar char=""/>
          </a:pPr>
          <a:r>
            <a:rPr lang="en-US" dirty="0"/>
            <a:t>"Small Business Stabilization Fund"  $700,000 as leverage for funding from others</a:t>
          </a:r>
        </a:p>
      </dgm:t>
    </dgm:pt>
    <dgm:pt modelId="{5023946F-CEB1-457F-A31E-6EE96535AF56}" type="parTrans" cxnId="{0108372C-5F67-452E-99DB-A2A58648A6F3}">
      <dgm:prSet/>
      <dgm:spPr/>
    </dgm:pt>
    <dgm:pt modelId="{DBE42B35-E70E-4714-A0A4-12076F13ACDE}" type="sibTrans" cxnId="{0108372C-5F67-452E-99DB-A2A58648A6F3}">
      <dgm:prSet/>
      <dgm:spPr/>
    </dgm:pt>
    <dgm:pt modelId="{4910D6E7-C485-4A60-B78D-21EEB0AC3E23}">
      <dgm:prSet phldrT="[Text]"/>
      <dgm:spPr/>
      <dgm:t>
        <a:bodyPr/>
        <a:lstStyle/>
        <a:p>
          <a:pPr>
            <a:buFont typeface="Symbol" panose="05050102010706020507" pitchFamily="18" charset="2"/>
            <a:buChar char=""/>
          </a:pPr>
          <a:r>
            <a:rPr lang="en-US" dirty="0"/>
            <a:t>Florida $50 Emergency Bridge Loan Program</a:t>
          </a:r>
        </a:p>
      </dgm:t>
    </dgm:pt>
    <dgm:pt modelId="{01FC291B-CDA3-4238-ADD2-DA8D1A0B9761}" type="parTrans" cxnId="{897396CB-ECFE-49EE-A670-A3470F187CC6}">
      <dgm:prSet/>
      <dgm:spPr/>
    </dgm:pt>
    <dgm:pt modelId="{8BB03D38-A469-46CD-9766-BCD7E2410354}" type="sibTrans" cxnId="{897396CB-ECFE-49EE-A670-A3470F187CC6}">
      <dgm:prSet/>
      <dgm:spPr/>
    </dgm:pt>
    <dgm:pt modelId="{DC34DBBF-7E7B-4FA6-94C1-E96009EF0A66}" type="pres">
      <dgm:prSet presAssocID="{0FAB08F0-EAB5-43BF-9E77-1C3749D63F7C}" presName="diagram" presStyleCnt="0">
        <dgm:presLayoutVars>
          <dgm:dir/>
          <dgm:resizeHandles val="exact"/>
        </dgm:presLayoutVars>
      </dgm:prSet>
      <dgm:spPr/>
    </dgm:pt>
    <dgm:pt modelId="{0DA18CBE-0067-4807-9789-92D17A217FF1}" type="pres">
      <dgm:prSet presAssocID="{D8F4443C-47B7-4E8D-8435-86E88C00F21A}" presName="node" presStyleLbl="node1" presStyleIdx="0" presStyleCnt="6">
        <dgm:presLayoutVars>
          <dgm:bulletEnabled val="1"/>
        </dgm:presLayoutVars>
      </dgm:prSet>
      <dgm:spPr/>
    </dgm:pt>
    <dgm:pt modelId="{36C764DA-73C9-45DF-B7FA-8873CD3D7F45}" type="pres">
      <dgm:prSet presAssocID="{7D6983F8-56EB-4EEB-9E94-BDDF68E302C2}" presName="sibTrans" presStyleCnt="0"/>
      <dgm:spPr/>
    </dgm:pt>
    <dgm:pt modelId="{82A5C180-235D-4C5E-8962-5D7014244BF6}" type="pres">
      <dgm:prSet presAssocID="{0578FFCD-7778-4E5B-A23A-0EA60FFCACBD}" presName="node" presStyleLbl="node1" presStyleIdx="1" presStyleCnt="6">
        <dgm:presLayoutVars>
          <dgm:bulletEnabled val="1"/>
        </dgm:presLayoutVars>
      </dgm:prSet>
      <dgm:spPr/>
    </dgm:pt>
    <dgm:pt modelId="{09368C90-3928-4A22-A23E-ACED29F1ACC5}" type="pres">
      <dgm:prSet presAssocID="{5C4F64C2-B522-42C8-BC4A-D26E3AAFF969}" presName="sibTrans" presStyleCnt="0"/>
      <dgm:spPr/>
    </dgm:pt>
    <dgm:pt modelId="{F5AEDC71-C2A9-4A95-B3AD-0D8280D292F5}" type="pres">
      <dgm:prSet presAssocID="{EDE0B8D2-C74C-41E6-B76F-B1B959EE1891}" presName="node" presStyleLbl="node1" presStyleIdx="2" presStyleCnt="6">
        <dgm:presLayoutVars>
          <dgm:bulletEnabled val="1"/>
        </dgm:presLayoutVars>
      </dgm:prSet>
      <dgm:spPr/>
    </dgm:pt>
    <dgm:pt modelId="{18A51164-7E1B-4B0A-88FB-AA9E8246735D}" type="pres">
      <dgm:prSet presAssocID="{F67A3CA5-5F77-4FCE-8244-08C9272FF9EE}" presName="sibTrans" presStyleCnt="0"/>
      <dgm:spPr/>
    </dgm:pt>
    <dgm:pt modelId="{79324B1C-33F7-4468-8CA2-C87E98D1E409}" type="pres">
      <dgm:prSet presAssocID="{B0217002-A931-48CE-B1CD-F588543C4FA1}" presName="node" presStyleLbl="node1" presStyleIdx="3" presStyleCnt="6">
        <dgm:presLayoutVars>
          <dgm:bulletEnabled val="1"/>
        </dgm:presLayoutVars>
      </dgm:prSet>
      <dgm:spPr/>
    </dgm:pt>
    <dgm:pt modelId="{EC4AA77D-E7B1-4A70-A10B-4B97D3B148DE}" type="pres">
      <dgm:prSet presAssocID="{200E3D99-091A-42F1-A5D8-499F421D37BE}" presName="sibTrans" presStyleCnt="0"/>
      <dgm:spPr/>
    </dgm:pt>
    <dgm:pt modelId="{7ECE2CD3-AAED-476F-B88E-4C04B1167275}" type="pres">
      <dgm:prSet presAssocID="{B3CBFFF5-AF05-4B80-918D-CA697E3B588A}" presName="node" presStyleLbl="node1" presStyleIdx="4" presStyleCnt="6">
        <dgm:presLayoutVars>
          <dgm:bulletEnabled val="1"/>
        </dgm:presLayoutVars>
      </dgm:prSet>
      <dgm:spPr/>
    </dgm:pt>
    <dgm:pt modelId="{29F6890C-B5AA-47F6-81DE-AAB2A67EF7A5}" type="pres">
      <dgm:prSet presAssocID="{C5AFA3AD-5A6A-4765-9D30-DE8BA047137D}" presName="sibTrans" presStyleCnt="0"/>
      <dgm:spPr/>
    </dgm:pt>
    <dgm:pt modelId="{13B1DF4E-BD34-493D-9FE9-B3ACF3AAC403}" type="pres">
      <dgm:prSet presAssocID="{4910D6E7-C485-4A60-B78D-21EEB0AC3E23}" presName="node" presStyleLbl="node1" presStyleIdx="5" presStyleCnt="6">
        <dgm:presLayoutVars>
          <dgm:bulletEnabled val="1"/>
        </dgm:presLayoutVars>
      </dgm:prSet>
      <dgm:spPr/>
    </dgm:pt>
  </dgm:ptLst>
  <dgm:cxnLst>
    <dgm:cxn modelId="{0108372C-5F67-452E-99DB-A2A58648A6F3}" srcId="{B3CBFFF5-AF05-4B80-918D-CA697E3B588A}" destId="{334B9667-88B0-46DE-853F-59BE52F4110F}" srcOrd="1" destOrd="0" parTransId="{5023946F-CEB1-457F-A31E-6EE96535AF56}" sibTransId="{DBE42B35-E70E-4714-A0A4-12076F13ACDE}"/>
    <dgm:cxn modelId="{F78DCC38-7496-4FA3-80C5-0F8F0EAE8B84}" type="presOf" srcId="{D8F4443C-47B7-4E8D-8435-86E88C00F21A}" destId="{0DA18CBE-0067-4807-9789-92D17A217FF1}" srcOrd="0" destOrd="0" presId="urn:microsoft.com/office/officeart/2005/8/layout/default"/>
    <dgm:cxn modelId="{40D6C63C-28BB-43ED-8051-242BFB3A1552}" type="presOf" srcId="{0578FFCD-7778-4E5B-A23A-0EA60FFCACBD}" destId="{82A5C180-235D-4C5E-8962-5D7014244BF6}" srcOrd="0" destOrd="0" presId="urn:microsoft.com/office/officeart/2005/8/layout/default"/>
    <dgm:cxn modelId="{3FEFE15F-EB9F-463C-8CC3-F996BE55D3A9}" type="presOf" srcId="{B0217002-A931-48CE-B1CD-F588543C4FA1}" destId="{79324B1C-33F7-4468-8CA2-C87E98D1E409}" srcOrd="0" destOrd="0" presId="urn:microsoft.com/office/officeart/2005/8/layout/default"/>
    <dgm:cxn modelId="{BE7AE563-FCB4-4676-9990-4186B3E57A55}" srcId="{B3CBFFF5-AF05-4B80-918D-CA697E3B588A}" destId="{A755C6A2-1467-4420-B0B6-30C31EE48F44}" srcOrd="0" destOrd="0" parTransId="{C9A1678E-3CB2-499F-96CA-B7C22E6DFFA9}" sibTransId="{0D4E3FCD-CB38-4BF3-91E6-732D3282F483}"/>
    <dgm:cxn modelId="{B80EE952-0EC0-4F0D-8AFF-CF92100CDE77}" srcId="{0FAB08F0-EAB5-43BF-9E77-1C3749D63F7C}" destId="{EDE0B8D2-C74C-41E6-B76F-B1B959EE1891}" srcOrd="2" destOrd="0" parTransId="{F2B44AB5-ACBA-4C18-9356-B9D8713EAC3F}" sibTransId="{F67A3CA5-5F77-4FCE-8244-08C9272FF9EE}"/>
    <dgm:cxn modelId="{B4172793-055C-47D0-A633-06185BEFB26A}" type="presOf" srcId="{0FAB08F0-EAB5-43BF-9E77-1C3749D63F7C}" destId="{DC34DBBF-7E7B-4FA6-94C1-E96009EF0A66}" srcOrd="0" destOrd="0" presId="urn:microsoft.com/office/officeart/2005/8/layout/default"/>
    <dgm:cxn modelId="{848B3FAE-0B80-4404-9B46-43D56ECF80ED}" type="presOf" srcId="{4910D6E7-C485-4A60-B78D-21EEB0AC3E23}" destId="{13B1DF4E-BD34-493D-9FE9-B3ACF3AAC403}" srcOrd="0" destOrd="0" presId="urn:microsoft.com/office/officeart/2005/8/layout/default"/>
    <dgm:cxn modelId="{89F491B1-FC8E-4EA7-B06A-291581714C0A}" type="presOf" srcId="{A755C6A2-1467-4420-B0B6-30C31EE48F44}" destId="{7ECE2CD3-AAED-476F-B88E-4C04B1167275}" srcOrd="0" destOrd="1" presId="urn:microsoft.com/office/officeart/2005/8/layout/default"/>
    <dgm:cxn modelId="{372BF6B1-A881-4ABE-A9C7-5B45E1976354}" type="presOf" srcId="{334B9667-88B0-46DE-853F-59BE52F4110F}" destId="{7ECE2CD3-AAED-476F-B88E-4C04B1167275}" srcOrd="0" destOrd="2" presId="urn:microsoft.com/office/officeart/2005/8/layout/default"/>
    <dgm:cxn modelId="{B2B988B4-EB6E-4479-8794-1F59A28A1A4D}" type="presOf" srcId="{B3CBFFF5-AF05-4B80-918D-CA697E3B588A}" destId="{7ECE2CD3-AAED-476F-B88E-4C04B1167275}" srcOrd="0" destOrd="0" presId="urn:microsoft.com/office/officeart/2005/8/layout/default"/>
    <dgm:cxn modelId="{145EFCB5-F270-466D-97B2-DA49A162EF14}" srcId="{0FAB08F0-EAB5-43BF-9E77-1C3749D63F7C}" destId="{B0217002-A931-48CE-B1CD-F588543C4FA1}" srcOrd="3" destOrd="0" parTransId="{9655BEAE-08C4-4127-8C80-87B1D25DC76D}" sibTransId="{200E3D99-091A-42F1-A5D8-499F421D37BE}"/>
    <dgm:cxn modelId="{7B03A4BB-638A-409C-AE3F-6DE24CF0E441}" type="presOf" srcId="{EDE0B8D2-C74C-41E6-B76F-B1B959EE1891}" destId="{F5AEDC71-C2A9-4A95-B3AD-0D8280D292F5}" srcOrd="0" destOrd="0" presId="urn:microsoft.com/office/officeart/2005/8/layout/default"/>
    <dgm:cxn modelId="{4B410BC4-3E87-4EE4-998C-3D9FFF2C7C60}" srcId="{0FAB08F0-EAB5-43BF-9E77-1C3749D63F7C}" destId="{B3CBFFF5-AF05-4B80-918D-CA697E3B588A}" srcOrd="4" destOrd="0" parTransId="{8BEADAF7-5A77-4577-8687-4BD001BA7DBC}" sibTransId="{C5AFA3AD-5A6A-4765-9D30-DE8BA047137D}"/>
    <dgm:cxn modelId="{897396CB-ECFE-49EE-A670-A3470F187CC6}" srcId="{0FAB08F0-EAB5-43BF-9E77-1C3749D63F7C}" destId="{4910D6E7-C485-4A60-B78D-21EEB0AC3E23}" srcOrd="5" destOrd="0" parTransId="{01FC291B-CDA3-4238-ADD2-DA8D1A0B9761}" sibTransId="{8BB03D38-A469-46CD-9766-BCD7E2410354}"/>
    <dgm:cxn modelId="{B052B7CB-CDF8-42FC-AE7C-28586D6F7201}" srcId="{0FAB08F0-EAB5-43BF-9E77-1C3749D63F7C}" destId="{D8F4443C-47B7-4E8D-8435-86E88C00F21A}" srcOrd="0" destOrd="0" parTransId="{A090092C-C6D6-4218-9225-F75BD29CCFE1}" sibTransId="{7D6983F8-56EB-4EEB-9E94-BDDF68E302C2}"/>
    <dgm:cxn modelId="{5C9EFFF2-1489-485A-9726-CCA9A034389A}" srcId="{0FAB08F0-EAB5-43BF-9E77-1C3749D63F7C}" destId="{0578FFCD-7778-4E5B-A23A-0EA60FFCACBD}" srcOrd="1" destOrd="0" parTransId="{106E86E4-D422-4863-9A54-F22D8F57065B}" sibTransId="{5C4F64C2-B522-42C8-BC4A-D26E3AAFF969}"/>
    <dgm:cxn modelId="{135E309A-47E9-4980-97F2-CDC55DD9C82A}" type="presParOf" srcId="{DC34DBBF-7E7B-4FA6-94C1-E96009EF0A66}" destId="{0DA18CBE-0067-4807-9789-92D17A217FF1}" srcOrd="0" destOrd="0" presId="urn:microsoft.com/office/officeart/2005/8/layout/default"/>
    <dgm:cxn modelId="{7E5525FB-7148-4952-B6D7-FA037414C9C3}" type="presParOf" srcId="{DC34DBBF-7E7B-4FA6-94C1-E96009EF0A66}" destId="{36C764DA-73C9-45DF-B7FA-8873CD3D7F45}" srcOrd="1" destOrd="0" presId="urn:microsoft.com/office/officeart/2005/8/layout/default"/>
    <dgm:cxn modelId="{72931BCD-F2E3-4950-8088-28F5E53677B4}" type="presParOf" srcId="{DC34DBBF-7E7B-4FA6-94C1-E96009EF0A66}" destId="{82A5C180-235D-4C5E-8962-5D7014244BF6}" srcOrd="2" destOrd="0" presId="urn:microsoft.com/office/officeart/2005/8/layout/default"/>
    <dgm:cxn modelId="{B4F4C75E-F38C-44BB-8079-493051613061}" type="presParOf" srcId="{DC34DBBF-7E7B-4FA6-94C1-E96009EF0A66}" destId="{09368C90-3928-4A22-A23E-ACED29F1ACC5}" srcOrd="3" destOrd="0" presId="urn:microsoft.com/office/officeart/2005/8/layout/default"/>
    <dgm:cxn modelId="{408AC0E2-F437-4513-85CF-D4E83155EBB3}" type="presParOf" srcId="{DC34DBBF-7E7B-4FA6-94C1-E96009EF0A66}" destId="{F5AEDC71-C2A9-4A95-B3AD-0D8280D292F5}" srcOrd="4" destOrd="0" presId="urn:microsoft.com/office/officeart/2005/8/layout/default"/>
    <dgm:cxn modelId="{3F9228EC-93C0-4971-AA47-08C2299C0A69}" type="presParOf" srcId="{DC34DBBF-7E7B-4FA6-94C1-E96009EF0A66}" destId="{18A51164-7E1B-4B0A-88FB-AA9E8246735D}" srcOrd="5" destOrd="0" presId="urn:microsoft.com/office/officeart/2005/8/layout/default"/>
    <dgm:cxn modelId="{CF198AD6-7659-457F-B1B3-050E3F8D50A3}" type="presParOf" srcId="{DC34DBBF-7E7B-4FA6-94C1-E96009EF0A66}" destId="{79324B1C-33F7-4468-8CA2-C87E98D1E409}" srcOrd="6" destOrd="0" presId="urn:microsoft.com/office/officeart/2005/8/layout/default"/>
    <dgm:cxn modelId="{6D4C5DCC-A5BC-431F-A976-10CB0B54A116}" type="presParOf" srcId="{DC34DBBF-7E7B-4FA6-94C1-E96009EF0A66}" destId="{EC4AA77D-E7B1-4A70-A10B-4B97D3B148DE}" srcOrd="7" destOrd="0" presId="urn:microsoft.com/office/officeart/2005/8/layout/default"/>
    <dgm:cxn modelId="{D3ABC11C-7ABD-4297-A042-FE641C8EA21A}" type="presParOf" srcId="{DC34DBBF-7E7B-4FA6-94C1-E96009EF0A66}" destId="{7ECE2CD3-AAED-476F-B88E-4C04B1167275}" srcOrd="8" destOrd="0" presId="urn:microsoft.com/office/officeart/2005/8/layout/default"/>
    <dgm:cxn modelId="{90580E50-828B-4CBA-9BD7-91D3060ABE8D}" type="presParOf" srcId="{DC34DBBF-7E7B-4FA6-94C1-E96009EF0A66}" destId="{29F6890C-B5AA-47F6-81DE-AAB2A67EF7A5}" srcOrd="9" destOrd="0" presId="urn:microsoft.com/office/officeart/2005/8/layout/default"/>
    <dgm:cxn modelId="{8EF7D0A7-694F-4498-9ED7-81B7DFC70852}" type="presParOf" srcId="{DC34DBBF-7E7B-4FA6-94C1-E96009EF0A66}" destId="{13B1DF4E-BD34-493D-9FE9-B3ACF3AAC4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CA4383-A6BC-4913-B780-FB53BEEACD6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B942EBC-B5EF-47B7-A8FF-471002BCF7CB}">
      <dgm:prSet phldrT="[Text]"/>
      <dgm:spPr/>
      <dgm:t>
        <a:bodyPr/>
        <a:lstStyle/>
        <a:p>
          <a:r>
            <a:rPr lang="en-US" dirty="0"/>
            <a:t>SBA Economic Injury Disaster Loans (EIDL)</a:t>
          </a:r>
        </a:p>
      </dgm:t>
    </dgm:pt>
    <dgm:pt modelId="{AF7A1B8F-1B76-44A5-A145-3F5335E1A42D}" type="parTrans" cxnId="{6AF38FF7-4DC3-4046-910C-E3B6E0D46ACC}">
      <dgm:prSet/>
      <dgm:spPr/>
      <dgm:t>
        <a:bodyPr/>
        <a:lstStyle/>
        <a:p>
          <a:endParaRPr lang="en-US"/>
        </a:p>
      </dgm:t>
    </dgm:pt>
    <dgm:pt modelId="{9BA9A5F2-3C5A-467D-9680-45A23F0C266B}" type="sibTrans" cxnId="{6AF38FF7-4DC3-4046-910C-E3B6E0D46ACC}">
      <dgm:prSet/>
      <dgm:spPr/>
      <dgm:t>
        <a:bodyPr/>
        <a:lstStyle/>
        <a:p>
          <a:endParaRPr lang="en-US"/>
        </a:p>
      </dgm:t>
    </dgm:pt>
    <dgm:pt modelId="{22A6E28B-EC0B-4163-AD86-20C25F3CDB10}">
      <dgm:prSet phldrT="[Text]"/>
      <dgm:spPr/>
      <dgm:t>
        <a:bodyPr/>
        <a:lstStyle/>
        <a:p>
          <a:r>
            <a:rPr lang="en-US" dirty="0"/>
            <a:t>Covid19relief.sba.gov</a:t>
          </a:r>
        </a:p>
      </dgm:t>
    </dgm:pt>
    <dgm:pt modelId="{16E73704-DE2B-4622-811E-1AF9730A66A0}" type="parTrans" cxnId="{4BC972BC-AD0D-4E05-AA5B-C09CD0FE361F}">
      <dgm:prSet/>
      <dgm:spPr/>
      <dgm:t>
        <a:bodyPr/>
        <a:lstStyle/>
        <a:p>
          <a:endParaRPr lang="en-US"/>
        </a:p>
      </dgm:t>
    </dgm:pt>
    <dgm:pt modelId="{C7738FDC-1F5E-4AC0-B261-B9EC7F6AC814}" type="sibTrans" cxnId="{4BC972BC-AD0D-4E05-AA5B-C09CD0FE361F}">
      <dgm:prSet/>
      <dgm:spPr/>
      <dgm:t>
        <a:bodyPr/>
        <a:lstStyle/>
        <a:p>
          <a:endParaRPr lang="en-US"/>
        </a:p>
      </dgm:t>
    </dgm:pt>
    <dgm:pt modelId="{AFF85C2E-EA61-46CE-BDEF-B50AFEC3DCE6}">
      <dgm:prSet phldrT="[Text]"/>
      <dgm:spPr/>
      <dgm:t>
        <a:bodyPr/>
        <a:lstStyle/>
        <a:p>
          <a:r>
            <a:rPr lang="en-US" dirty="0"/>
            <a:t>Up to $2M loan or working capital</a:t>
          </a:r>
        </a:p>
      </dgm:t>
    </dgm:pt>
    <dgm:pt modelId="{A6F385E8-24B8-4448-A8FB-7AEFF0DDF217}" type="parTrans" cxnId="{3D39C5EB-2A1F-403D-872D-6FFE4665B859}">
      <dgm:prSet/>
      <dgm:spPr/>
      <dgm:t>
        <a:bodyPr/>
        <a:lstStyle/>
        <a:p>
          <a:endParaRPr lang="en-US"/>
        </a:p>
      </dgm:t>
    </dgm:pt>
    <dgm:pt modelId="{DF6B3952-0C38-48EF-939D-B5EE9C3D4A1E}" type="sibTrans" cxnId="{3D39C5EB-2A1F-403D-872D-6FFE4665B859}">
      <dgm:prSet/>
      <dgm:spPr/>
      <dgm:t>
        <a:bodyPr/>
        <a:lstStyle/>
        <a:p>
          <a:endParaRPr lang="en-US"/>
        </a:p>
      </dgm:t>
    </dgm:pt>
    <dgm:pt modelId="{E00726F9-7E6C-44D2-A620-1C76DB164E1A}">
      <dgm:prSet phldrT="[Text]"/>
      <dgm:spPr/>
      <dgm:t>
        <a:bodyPr/>
        <a:lstStyle/>
        <a:p>
          <a:r>
            <a:rPr lang="en-US" dirty="0"/>
            <a:t>$10,000 grant within 3 days of applying</a:t>
          </a:r>
        </a:p>
      </dgm:t>
    </dgm:pt>
    <dgm:pt modelId="{BAED8E85-DE12-4C26-899C-A56D447FD0DB}" type="parTrans" cxnId="{C5C024F7-E6A8-4AB2-B3CD-39DDD84CF989}">
      <dgm:prSet/>
      <dgm:spPr/>
      <dgm:t>
        <a:bodyPr/>
        <a:lstStyle/>
        <a:p>
          <a:endParaRPr lang="en-US"/>
        </a:p>
      </dgm:t>
    </dgm:pt>
    <dgm:pt modelId="{58D668CA-954A-40F1-A938-D10C7B51FF47}" type="sibTrans" cxnId="{C5C024F7-E6A8-4AB2-B3CD-39DDD84CF989}">
      <dgm:prSet/>
      <dgm:spPr/>
      <dgm:t>
        <a:bodyPr/>
        <a:lstStyle/>
        <a:p>
          <a:endParaRPr lang="en-US"/>
        </a:p>
      </dgm:t>
    </dgm:pt>
    <dgm:pt modelId="{86A7BB59-CFF3-4F8D-9A88-061B055DF28C}">
      <dgm:prSet phldrT="[Text]"/>
      <dgm:spPr/>
      <dgm:t>
        <a:bodyPr/>
        <a:lstStyle/>
        <a:p>
          <a:r>
            <a:rPr lang="en-US" dirty="0"/>
            <a:t>Pay for operational costs like payroll, rent, utilities, debt payments</a:t>
          </a:r>
        </a:p>
      </dgm:t>
    </dgm:pt>
    <dgm:pt modelId="{B2DA715C-8DD8-4732-AE6A-CBCC013E7B5D}" type="parTrans" cxnId="{3C7EA607-172A-44F1-BBB7-0C0E001FE5AE}">
      <dgm:prSet/>
      <dgm:spPr/>
      <dgm:t>
        <a:bodyPr/>
        <a:lstStyle/>
        <a:p>
          <a:endParaRPr lang="en-US"/>
        </a:p>
      </dgm:t>
    </dgm:pt>
    <dgm:pt modelId="{738466B2-C809-4D32-A19F-255FE6D84498}" type="sibTrans" cxnId="{3C7EA607-172A-44F1-BBB7-0C0E001FE5AE}">
      <dgm:prSet/>
      <dgm:spPr/>
      <dgm:t>
        <a:bodyPr/>
        <a:lstStyle/>
        <a:p>
          <a:endParaRPr lang="en-US"/>
        </a:p>
      </dgm:t>
    </dgm:pt>
    <dgm:pt modelId="{0F9D87C6-1890-4227-9418-67130D5C3EA6}">
      <dgm:prSet phldrT="[Text]"/>
      <dgm:spPr/>
      <dgm:t>
        <a:bodyPr/>
        <a:lstStyle/>
        <a:p>
          <a:r>
            <a:rPr lang="en-US" dirty="0"/>
            <a:t>EIDL Eligibility</a:t>
          </a:r>
        </a:p>
      </dgm:t>
    </dgm:pt>
    <dgm:pt modelId="{A75C4CEB-5D5C-42DD-9F2D-9A3518132ACF}" type="parTrans" cxnId="{E117ED98-4031-44C5-AB8E-83471C24B0D4}">
      <dgm:prSet/>
      <dgm:spPr/>
      <dgm:t>
        <a:bodyPr/>
        <a:lstStyle/>
        <a:p>
          <a:endParaRPr lang="en-US"/>
        </a:p>
      </dgm:t>
    </dgm:pt>
    <dgm:pt modelId="{8EBDEA41-6C77-4239-919E-A4FA4EDAF7BE}" type="sibTrans" cxnId="{E117ED98-4031-44C5-AB8E-83471C24B0D4}">
      <dgm:prSet/>
      <dgm:spPr/>
      <dgm:t>
        <a:bodyPr/>
        <a:lstStyle/>
        <a:p>
          <a:endParaRPr lang="en-US"/>
        </a:p>
      </dgm:t>
    </dgm:pt>
    <dgm:pt modelId="{69E43759-31C3-4C43-8D8B-9CCB55747D74}">
      <dgm:prSet phldrT="[Text]"/>
      <dgm:spPr/>
      <dgm:t>
        <a:bodyPr/>
        <a:lstStyle/>
        <a:p>
          <a:r>
            <a:rPr lang="en-US" dirty="0"/>
            <a:t>In business since 1/31/2020</a:t>
          </a:r>
        </a:p>
      </dgm:t>
    </dgm:pt>
    <dgm:pt modelId="{2605F5C2-6EA2-43F8-97D6-8B4FAB20AB90}" type="parTrans" cxnId="{3656C655-98B3-4D83-9C66-AD6EBFB7838A}">
      <dgm:prSet/>
      <dgm:spPr/>
      <dgm:t>
        <a:bodyPr/>
        <a:lstStyle/>
        <a:p>
          <a:endParaRPr lang="en-US"/>
        </a:p>
      </dgm:t>
    </dgm:pt>
    <dgm:pt modelId="{EBC66654-B180-4838-B663-20F2E1AA9B96}" type="sibTrans" cxnId="{3656C655-98B3-4D83-9C66-AD6EBFB7838A}">
      <dgm:prSet/>
      <dgm:spPr/>
      <dgm:t>
        <a:bodyPr/>
        <a:lstStyle/>
        <a:p>
          <a:endParaRPr lang="en-US"/>
        </a:p>
      </dgm:t>
    </dgm:pt>
    <dgm:pt modelId="{DA5272CA-1C7A-474D-B551-3CA076BADE28}">
      <dgm:prSet phldrT="[Text]"/>
      <dgm:spPr/>
      <dgm:t>
        <a:bodyPr/>
        <a:lstStyle/>
        <a:p>
          <a:r>
            <a:rPr lang="en-US" dirty="0"/>
            <a:t>500 or fewer employees</a:t>
          </a:r>
        </a:p>
      </dgm:t>
    </dgm:pt>
    <dgm:pt modelId="{8DC7AD4A-F6AC-4FDB-875A-15AD6B66BF3D}" type="parTrans" cxnId="{FE24D52D-D252-4B7A-86A9-D996FB6EC3A5}">
      <dgm:prSet/>
      <dgm:spPr/>
      <dgm:t>
        <a:bodyPr/>
        <a:lstStyle/>
        <a:p>
          <a:endParaRPr lang="en-US"/>
        </a:p>
      </dgm:t>
    </dgm:pt>
    <dgm:pt modelId="{BB447B55-2D85-4F5D-BFC7-EB23F7F5BDCB}" type="sibTrans" cxnId="{FE24D52D-D252-4B7A-86A9-D996FB6EC3A5}">
      <dgm:prSet/>
      <dgm:spPr/>
      <dgm:t>
        <a:bodyPr/>
        <a:lstStyle/>
        <a:p>
          <a:endParaRPr lang="en-US"/>
        </a:p>
      </dgm:t>
    </dgm:pt>
    <dgm:pt modelId="{0E36B080-86FC-49A6-A0A6-17EA507F6EA0}">
      <dgm:prSet phldrT="[Text]"/>
      <dgm:spPr/>
      <dgm:t>
        <a:bodyPr/>
        <a:lstStyle/>
        <a:p>
          <a:r>
            <a:rPr lang="en-US" dirty="0"/>
            <a:t>Sole proprietorships with  or without employees</a:t>
          </a:r>
        </a:p>
      </dgm:t>
    </dgm:pt>
    <dgm:pt modelId="{78F24034-027B-4486-877F-86401DA51C9F}" type="parTrans" cxnId="{F9136CEE-6FE3-4D41-88FB-512ED0A543A0}">
      <dgm:prSet/>
      <dgm:spPr/>
      <dgm:t>
        <a:bodyPr/>
        <a:lstStyle/>
        <a:p>
          <a:endParaRPr lang="en-US"/>
        </a:p>
      </dgm:t>
    </dgm:pt>
    <dgm:pt modelId="{A64A074C-0568-453B-9A5D-0809485B37FE}" type="sibTrans" cxnId="{F9136CEE-6FE3-4D41-88FB-512ED0A543A0}">
      <dgm:prSet/>
      <dgm:spPr/>
      <dgm:t>
        <a:bodyPr/>
        <a:lstStyle/>
        <a:p>
          <a:endParaRPr lang="en-US"/>
        </a:p>
      </dgm:t>
    </dgm:pt>
    <dgm:pt modelId="{58D4770F-6E06-434C-BBCD-47964A959B49}">
      <dgm:prSet phldrT="[Text]"/>
      <dgm:spPr/>
      <dgm:t>
        <a:bodyPr/>
        <a:lstStyle/>
        <a:p>
          <a:r>
            <a:rPr lang="en-US" dirty="0"/>
            <a:t>Independent contractors</a:t>
          </a:r>
        </a:p>
      </dgm:t>
    </dgm:pt>
    <dgm:pt modelId="{0DFAEC3D-B0DF-4B74-8D25-086C0A99AD58}" type="parTrans" cxnId="{D7511052-6855-486F-B613-40BC97280182}">
      <dgm:prSet/>
      <dgm:spPr/>
      <dgm:t>
        <a:bodyPr/>
        <a:lstStyle/>
        <a:p>
          <a:endParaRPr lang="en-US"/>
        </a:p>
      </dgm:t>
    </dgm:pt>
    <dgm:pt modelId="{07A46118-CBA8-4C93-89B6-6EFAE9D8E992}" type="sibTrans" cxnId="{D7511052-6855-486F-B613-40BC97280182}">
      <dgm:prSet/>
      <dgm:spPr/>
      <dgm:t>
        <a:bodyPr/>
        <a:lstStyle/>
        <a:p>
          <a:endParaRPr lang="en-US"/>
        </a:p>
      </dgm:t>
    </dgm:pt>
    <dgm:pt modelId="{913737D0-6FCF-4F64-BB65-885345EB2664}">
      <dgm:prSet phldrT="[Text]"/>
      <dgm:spPr/>
      <dgm:t>
        <a:bodyPr/>
        <a:lstStyle/>
        <a:p>
          <a:r>
            <a:rPr lang="en-US" dirty="0"/>
            <a:t>Cooperatives and employee owned businesses</a:t>
          </a:r>
        </a:p>
      </dgm:t>
    </dgm:pt>
    <dgm:pt modelId="{5EBB8E0D-49B1-4899-BF07-8C2A16D95F15}" type="parTrans" cxnId="{9FF6FF13-9B81-4101-A165-EFFD7846D4F1}">
      <dgm:prSet/>
      <dgm:spPr/>
      <dgm:t>
        <a:bodyPr/>
        <a:lstStyle/>
        <a:p>
          <a:endParaRPr lang="en-US"/>
        </a:p>
      </dgm:t>
    </dgm:pt>
    <dgm:pt modelId="{A75470C3-7736-4ED6-9EA8-21E7A7B4426A}" type="sibTrans" cxnId="{9FF6FF13-9B81-4101-A165-EFFD7846D4F1}">
      <dgm:prSet/>
      <dgm:spPr/>
      <dgm:t>
        <a:bodyPr/>
        <a:lstStyle/>
        <a:p>
          <a:endParaRPr lang="en-US"/>
        </a:p>
      </dgm:t>
    </dgm:pt>
    <dgm:pt modelId="{649F2957-9063-4322-A0AB-7A90AA62015E}">
      <dgm:prSet phldrT="[Text]"/>
      <dgm:spPr/>
      <dgm:t>
        <a:bodyPr/>
        <a:lstStyle/>
        <a:p>
          <a:r>
            <a:rPr lang="en-US" dirty="0"/>
            <a:t>Tribal small businesses</a:t>
          </a:r>
        </a:p>
      </dgm:t>
    </dgm:pt>
    <dgm:pt modelId="{1FA44EF1-1946-41F6-A230-30FD01AD5AFB}" type="parTrans" cxnId="{4724AFA3-3305-425C-AFD1-39F34DAE8D42}">
      <dgm:prSet/>
      <dgm:spPr/>
      <dgm:t>
        <a:bodyPr/>
        <a:lstStyle/>
        <a:p>
          <a:endParaRPr lang="en-US"/>
        </a:p>
      </dgm:t>
    </dgm:pt>
    <dgm:pt modelId="{E316628F-2F0D-4347-8A93-3A95E8E1E2D8}" type="sibTrans" cxnId="{4724AFA3-3305-425C-AFD1-39F34DAE8D42}">
      <dgm:prSet/>
      <dgm:spPr/>
      <dgm:t>
        <a:bodyPr/>
        <a:lstStyle/>
        <a:p>
          <a:endParaRPr lang="en-US"/>
        </a:p>
      </dgm:t>
    </dgm:pt>
    <dgm:pt modelId="{37DAECA1-C951-450D-92BC-874A2ABD6707}" type="pres">
      <dgm:prSet presAssocID="{FFCA4383-A6BC-4913-B780-FB53BEEACD6E}" presName="Name0" presStyleCnt="0">
        <dgm:presLayoutVars>
          <dgm:dir/>
          <dgm:animLvl val="lvl"/>
          <dgm:resizeHandles val="exact"/>
        </dgm:presLayoutVars>
      </dgm:prSet>
      <dgm:spPr/>
    </dgm:pt>
    <dgm:pt modelId="{0A90BF1D-8A30-4E95-84A1-B17496792B1D}" type="pres">
      <dgm:prSet presAssocID="{5B942EBC-B5EF-47B7-A8FF-471002BCF7CB}" presName="composite" presStyleCnt="0"/>
      <dgm:spPr/>
    </dgm:pt>
    <dgm:pt modelId="{966081F0-2387-4ADA-BE01-21D75C3168F9}" type="pres">
      <dgm:prSet presAssocID="{5B942EBC-B5EF-47B7-A8FF-471002BCF7CB}" presName="parTx" presStyleLbl="alignNode1" presStyleIdx="0" presStyleCnt="1">
        <dgm:presLayoutVars>
          <dgm:chMax val="0"/>
          <dgm:chPref val="0"/>
          <dgm:bulletEnabled val="1"/>
        </dgm:presLayoutVars>
      </dgm:prSet>
      <dgm:spPr/>
    </dgm:pt>
    <dgm:pt modelId="{5440C165-086E-41D5-B0D7-8F361856F276}" type="pres">
      <dgm:prSet presAssocID="{5B942EBC-B5EF-47B7-A8FF-471002BCF7CB}" presName="desTx" presStyleLbl="alignAccFollowNode1" presStyleIdx="0" presStyleCnt="1">
        <dgm:presLayoutVars>
          <dgm:bulletEnabled val="1"/>
        </dgm:presLayoutVars>
      </dgm:prSet>
      <dgm:spPr/>
    </dgm:pt>
  </dgm:ptLst>
  <dgm:cxnLst>
    <dgm:cxn modelId="{3C7EA607-172A-44F1-BBB7-0C0E001FE5AE}" srcId="{5B942EBC-B5EF-47B7-A8FF-471002BCF7CB}" destId="{86A7BB59-CFF3-4F8D-9A88-061B055DF28C}" srcOrd="3" destOrd="0" parTransId="{B2DA715C-8DD8-4732-AE6A-CBCC013E7B5D}" sibTransId="{738466B2-C809-4D32-A19F-255FE6D84498}"/>
    <dgm:cxn modelId="{61E5730C-791E-4421-BB25-9BC7707F2511}" type="presOf" srcId="{DA5272CA-1C7A-474D-B551-3CA076BADE28}" destId="{5440C165-086E-41D5-B0D7-8F361856F276}" srcOrd="0" destOrd="6" presId="urn:microsoft.com/office/officeart/2005/8/layout/hList1"/>
    <dgm:cxn modelId="{686C3D10-C20C-4F04-AE1A-EA2BD5B6942C}" type="presOf" srcId="{86A7BB59-CFF3-4F8D-9A88-061B055DF28C}" destId="{5440C165-086E-41D5-B0D7-8F361856F276}" srcOrd="0" destOrd="3" presId="urn:microsoft.com/office/officeart/2005/8/layout/hList1"/>
    <dgm:cxn modelId="{33A4F312-3F64-4D48-A15C-44951672D897}" type="presOf" srcId="{913737D0-6FCF-4F64-BB65-885345EB2664}" destId="{5440C165-086E-41D5-B0D7-8F361856F276}" srcOrd="0" destOrd="9" presId="urn:microsoft.com/office/officeart/2005/8/layout/hList1"/>
    <dgm:cxn modelId="{9FF6FF13-9B81-4101-A165-EFFD7846D4F1}" srcId="{0F9D87C6-1890-4227-9418-67130D5C3EA6}" destId="{913737D0-6FCF-4F64-BB65-885345EB2664}" srcOrd="4" destOrd="0" parTransId="{5EBB8E0D-49B1-4899-BF07-8C2A16D95F15}" sibTransId="{A75470C3-7736-4ED6-9EA8-21E7A7B4426A}"/>
    <dgm:cxn modelId="{6E5FB61C-54A0-4397-BF04-EB1D737CC647}" type="presOf" srcId="{0E36B080-86FC-49A6-A0A6-17EA507F6EA0}" destId="{5440C165-086E-41D5-B0D7-8F361856F276}" srcOrd="0" destOrd="7" presId="urn:microsoft.com/office/officeart/2005/8/layout/hList1"/>
    <dgm:cxn modelId="{FE24D52D-D252-4B7A-86A9-D996FB6EC3A5}" srcId="{0F9D87C6-1890-4227-9418-67130D5C3EA6}" destId="{DA5272CA-1C7A-474D-B551-3CA076BADE28}" srcOrd="1" destOrd="0" parTransId="{8DC7AD4A-F6AC-4FDB-875A-15AD6B66BF3D}" sibTransId="{BB447B55-2D85-4F5D-BFC7-EB23F7F5BDCB}"/>
    <dgm:cxn modelId="{FD65F460-69E3-48CB-A590-0EE353CDFABB}" type="presOf" srcId="{0F9D87C6-1890-4227-9418-67130D5C3EA6}" destId="{5440C165-086E-41D5-B0D7-8F361856F276}" srcOrd="0" destOrd="4" presId="urn:microsoft.com/office/officeart/2005/8/layout/hList1"/>
    <dgm:cxn modelId="{D7511052-6855-486F-B613-40BC97280182}" srcId="{0F9D87C6-1890-4227-9418-67130D5C3EA6}" destId="{58D4770F-6E06-434C-BBCD-47964A959B49}" srcOrd="3" destOrd="0" parTransId="{0DFAEC3D-B0DF-4B74-8D25-086C0A99AD58}" sibTransId="{07A46118-CBA8-4C93-89B6-6EFAE9D8E992}"/>
    <dgm:cxn modelId="{3656C655-98B3-4D83-9C66-AD6EBFB7838A}" srcId="{0F9D87C6-1890-4227-9418-67130D5C3EA6}" destId="{69E43759-31C3-4C43-8D8B-9CCB55747D74}" srcOrd="0" destOrd="0" parTransId="{2605F5C2-6EA2-43F8-97D6-8B4FAB20AB90}" sibTransId="{EBC66654-B180-4838-B663-20F2E1AA9B96}"/>
    <dgm:cxn modelId="{8778C882-2C0F-4125-9A2F-F24BF09FCD2C}" type="presOf" srcId="{22A6E28B-EC0B-4163-AD86-20C25F3CDB10}" destId="{5440C165-086E-41D5-B0D7-8F361856F276}" srcOrd="0" destOrd="0" presId="urn:microsoft.com/office/officeart/2005/8/layout/hList1"/>
    <dgm:cxn modelId="{D7B54E8D-CD2C-4CAC-A8B6-5D2BBFDE9E42}" type="presOf" srcId="{58D4770F-6E06-434C-BBCD-47964A959B49}" destId="{5440C165-086E-41D5-B0D7-8F361856F276}" srcOrd="0" destOrd="8" presId="urn:microsoft.com/office/officeart/2005/8/layout/hList1"/>
    <dgm:cxn modelId="{11D55790-735A-41E6-B231-5A3F6DEC3721}" type="presOf" srcId="{69E43759-31C3-4C43-8D8B-9CCB55747D74}" destId="{5440C165-086E-41D5-B0D7-8F361856F276}" srcOrd="0" destOrd="5" presId="urn:microsoft.com/office/officeart/2005/8/layout/hList1"/>
    <dgm:cxn modelId="{E117ED98-4031-44C5-AB8E-83471C24B0D4}" srcId="{5B942EBC-B5EF-47B7-A8FF-471002BCF7CB}" destId="{0F9D87C6-1890-4227-9418-67130D5C3EA6}" srcOrd="4" destOrd="0" parTransId="{A75C4CEB-5D5C-42DD-9F2D-9A3518132ACF}" sibTransId="{8EBDEA41-6C77-4239-919E-A4FA4EDAF7BE}"/>
    <dgm:cxn modelId="{4724AFA3-3305-425C-AFD1-39F34DAE8D42}" srcId="{0F9D87C6-1890-4227-9418-67130D5C3EA6}" destId="{649F2957-9063-4322-A0AB-7A90AA62015E}" srcOrd="5" destOrd="0" parTransId="{1FA44EF1-1946-41F6-A230-30FD01AD5AFB}" sibTransId="{E316628F-2F0D-4347-8A93-3A95E8E1E2D8}"/>
    <dgm:cxn modelId="{EAADA0A9-530F-45C0-A816-3464C4897050}" type="presOf" srcId="{5B942EBC-B5EF-47B7-A8FF-471002BCF7CB}" destId="{966081F0-2387-4ADA-BE01-21D75C3168F9}" srcOrd="0" destOrd="0" presId="urn:microsoft.com/office/officeart/2005/8/layout/hList1"/>
    <dgm:cxn modelId="{9A3048B4-3748-43B8-9A84-E75AF00D23B9}" type="presOf" srcId="{AFF85C2E-EA61-46CE-BDEF-B50AFEC3DCE6}" destId="{5440C165-086E-41D5-B0D7-8F361856F276}" srcOrd="0" destOrd="1" presId="urn:microsoft.com/office/officeart/2005/8/layout/hList1"/>
    <dgm:cxn modelId="{9A15F2BB-674C-4186-94D0-A97F606B1C49}" type="presOf" srcId="{FFCA4383-A6BC-4913-B780-FB53BEEACD6E}" destId="{37DAECA1-C951-450D-92BC-874A2ABD6707}" srcOrd="0" destOrd="0" presId="urn:microsoft.com/office/officeart/2005/8/layout/hList1"/>
    <dgm:cxn modelId="{4BC972BC-AD0D-4E05-AA5B-C09CD0FE361F}" srcId="{5B942EBC-B5EF-47B7-A8FF-471002BCF7CB}" destId="{22A6E28B-EC0B-4163-AD86-20C25F3CDB10}" srcOrd="0" destOrd="0" parTransId="{16E73704-DE2B-4622-811E-1AF9730A66A0}" sibTransId="{C7738FDC-1F5E-4AC0-B261-B9EC7F6AC814}"/>
    <dgm:cxn modelId="{413398E2-6567-47D7-A880-F2FC0D232BCB}" type="presOf" srcId="{649F2957-9063-4322-A0AB-7A90AA62015E}" destId="{5440C165-086E-41D5-B0D7-8F361856F276}" srcOrd="0" destOrd="10" presId="urn:microsoft.com/office/officeart/2005/8/layout/hList1"/>
    <dgm:cxn modelId="{3D39C5EB-2A1F-403D-872D-6FFE4665B859}" srcId="{5B942EBC-B5EF-47B7-A8FF-471002BCF7CB}" destId="{AFF85C2E-EA61-46CE-BDEF-B50AFEC3DCE6}" srcOrd="1" destOrd="0" parTransId="{A6F385E8-24B8-4448-A8FB-7AEFF0DDF217}" sibTransId="{DF6B3952-0C38-48EF-939D-B5EE9C3D4A1E}"/>
    <dgm:cxn modelId="{F9136CEE-6FE3-4D41-88FB-512ED0A543A0}" srcId="{0F9D87C6-1890-4227-9418-67130D5C3EA6}" destId="{0E36B080-86FC-49A6-A0A6-17EA507F6EA0}" srcOrd="2" destOrd="0" parTransId="{78F24034-027B-4486-877F-86401DA51C9F}" sibTransId="{A64A074C-0568-453B-9A5D-0809485B37FE}"/>
    <dgm:cxn modelId="{C5C024F7-E6A8-4AB2-B3CD-39DDD84CF989}" srcId="{5B942EBC-B5EF-47B7-A8FF-471002BCF7CB}" destId="{E00726F9-7E6C-44D2-A620-1C76DB164E1A}" srcOrd="2" destOrd="0" parTransId="{BAED8E85-DE12-4C26-899C-A56D447FD0DB}" sibTransId="{58D668CA-954A-40F1-A938-D10C7B51FF47}"/>
    <dgm:cxn modelId="{6AF38FF7-4DC3-4046-910C-E3B6E0D46ACC}" srcId="{FFCA4383-A6BC-4913-B780-FB53BEEACD6E}" destId="{5B942EBC-B5EF-47B7-A8FF-471002BCF7CB}" srcOrd="0" destOrd="0" parTransId="{AF7A1B8F-1B76-44A5-A145-3F5335E1A42D}" sibTransId="{9BA9A5F2-3C5A-467D-9680-45A23F0C266B}"/>
    <dgm:cxn modelId="{31EA34F8-0503-451C-881C-9EF06312A057}" type="presOf" srcId="{E00726F9-7E6C-44D2-A620-1C76DB164E1A}" destId="{5440C165-086E-41D5-B0D7-8F361856F276}" srcOrd="0" destOrd="2" presId="urn:microsoft.com/office/officeart/2005/8/layout/hList1"/>
    <dgm:cxn modelId="{26CFE424-B45F-40CB-8099-9027CBF7206C}" type="presParOf" srcId="{37DAECA1-C951-450D-92BC-874A2ABD6707}" destId="{0A90BF1D-8A30-4E95-84A1-B17496792B1D}" srcOrd="0" destOrd="0" presId="urn:microsoft.com/office/officeart/2005/8/layout/hList1"/>
    <dgm:cxn modelId="{2D1C3ACB-46E9-4701-A68B-715ADB8EBFD6}" type="presParOf" srcId="{0A90BF1D-8A30-4E95-84A1-B17496792B1D}" destId="{966081F0-2387-4ADA-BE01-21D75C3168F9}" srcOrd="0" destOrd="0" presId="urn:microsoft.com/office/officeart/2005/8/layout/hList1"/>
    <dgm:cxn modelId="{0CDFD6C6-36CE-4039-B9B2-856BD236F1D0}" type="presParOf" srcId="{0A90BF1D-8A30-4E95-84A1-B17496792B1D}" destId="{5440C165-086E-41D5-B0D7-8F361856F2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3200" b="1" dirty="0"/>
            <a:t>SBA Paycheck Protection Program (PPP)</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Symbol" panose="05050102010706020507" pitchFamily="18" charset="2"/>
            <a:buChar char=""/>
          </a:pPr>
          <a:r>
            <a:rPr lang="en-US" dirty="0"/>
            <a:t>Apply through local SBA lender (e.g. bank)</a:t>
          </a:r>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C914FC8E-C5B0-4CAB-BC83-6C3559BDCEC8}">
      <dgm:prSet/>
      <dgm:spPr/>
      <dgm:t>
        <a:bodyPr/>
        <a:lstStyle/>
        <a:p>
          <a:r>
            <a:rPr lang="en-US" dirty="0"/>
            <a:t>Interim Final Rule sent late April 2, 2020</a:t>
          </a:r>
        </a:p>
      </dgm:t>
    </dgm:pt>
    <dgm:pt modelId="{4919700F-B619-4FEB-9275-10C670295914}" type="parTrans" cxnId="{822C9F53-0140-406E-B2BE-4E89599CA01D}">
      <dgm:prSet/>
      <dgm:spPr/>
      <dgm:t>
        <a:bodyPr/>
        <a:lstStyle/>
        <a:p>
          <a:endParaRPr lang="en-US"/>
        </a:p>
      </dgm:t>
    </dgm:pt>
    <dgm:pt modelId="{E22A03EE-75DB-4AFE-9675-D4AA70D35215}" type="sibTrans" cxnId="{822C9F53-0140-406E-B2BE-4E89599CA01D}">
      <dgm:prSet/>
      <dgm:spPr/>
      <dgm:t>
        <a:bodyPr/>
        <a:lstStyle/>
        <a:p>
          <a:endParaRPr lang="en-US"/>
        </a:p>
      </dgm:t>
    </dgm:pt>
    <dgm:pt modelId="{93DDD40B-8F24-4B9A-BB31-22AD707EF1F6}">
      <dgm:prSet/>
      <dgm:spPr/>
      <dgm:t>
        <a:bodyPr/>
        <a:lstStyle/>
        <a:p>
          <a:pPr>
            <a:buFont typeface="Symbol" panose="05050102010706020507" pitchFamily="18" charset="2"/>
            <a:buChar char=""/>
          </a:pPr>
          <a:r>
            <a:rPr lang="en-US" dirty="0"/>
            <a:t>Loans of 2.5x Average Monthly Payroll – Max $10 M</a:t>
          </a:r>
        </a:p>
      </dgm:t>
    </dgm:pt>
    <dgm:pt modelId="{3002B33F-E01C-43D8-AA02-DE1A2105438B}" type="parTrans" cxnId="{3342B9E9-1350-46C9-B323-6549BCA99BD5}">
      <dgm:prSet/>
      <dgm:spPr/>
      <dgm:t>
        <a:bodyPr/>
        <a:lstStyle/>
        <a:p>
          <a:endParaRPr lang="en-US"/>
        </a:p>
      </dgm:t>
    </dgm:pt>
    <dgm:pt modelId="{4F0D8792-3F01-4B92-A747-0B831E5C1E67}" type="sibTrans" cxnId="{3342B9E9-1350-46C9-B323-6549BCA99BD5}">
      <dgm:prSet/>
      <dgm:spPr/>
      <dgm:t>
        <a:bodyPr/>
        <a:lstStyle/>
        <a:p>
          <a:endParaRPr lang="en-US"/>
        </a:p>
      </dgm:t>
    </dgm:pt>
    <dgm:pt modelId="{7ABDAA31-68C6-4EC1-B796-3A7A8F5926CB}">
      <dgm:prSet/>
      <dgm:spPr/>
      <dgm:t>
        <a:bodyPr/>
        <a:lstStyle/>
        <a:p>
          <a:pPr>
            <a:buFont typeface="Symbol" panose="05050102010706020507" pitchFamily="18" charset="2"/>
            <a:buChar char=""/>
          </a:pPr>
          <a:r>
            <a:rPr lang="en-US" dirty="0"/>
            <a:t>1.0% interest</a:t>
          </a:r>
        </a:p>
      </dgm:t>
    </dgm:pt>
    <dgm:pt modelId="{1A16D32E-1F7B-4188-B842-E1B8D25F2875}" type="parTrans" cxnId="{1B6B802A-98AA-4A98-9299-3FC177FEA438}">
      <dgm:prSet/>
      <dgm:spPr/>
      <dgm:t>
        <a:bodyPr/>
        <a:lstStyle/>
        <a:p>
          <a:endParaRPr lang="en-US"/>
        </a:p>
      </dgm:t>
    </dgm:pt>
    <dgm:pt modelId="{D9489FDE-A0B7-42F4-A87A-BEDBFF824B1A}" type="sibTrans" cxnId="{1B6B802A-98AA-4A98-9299-3FC177FEA438}">
      <dgm:prSet/>
      <dgm:spPr/>
      <dgm:t>
        <a:bodyPr/>
        <a:lstStyle/>
        <a:p>
          <a:endParaRPr lang="en-US"/>
        </a:p>
      </dgm:t>
    </dgm:pt>
    <dgm:pt modelId="{3E2D2E54-4779-4D42-BD0B-FA5C8684E625}">
      <dgm:prSet/>
      <dgm:spPr/>
      <dgm:t>
        <a:bodyPr/>
        <a:lstStyle/>
        <a:p>
          <a:pPr>
            <a:buFont typeface="Symbol" panose="05050102010706020507" pitchFamily="18" charset="2"/>
            <a:buChar char=""/>
          </a:pPr>
          <a:r>
            <a:rPr lang="en-US" dirty="0"/>
            <a:t>Loan payments deferred for 6 months</a:t>
          </a:r>
        </a:p>
      </dgm:t>
    </dgm:pt>
    <dgm:pt modelId="{DEC2052E-EA46-43B9-9FEB-0F0E1881D133}" type="parTrans" cxnId="{D1804BCB-C4D7-4AD3-94E5-67907B363F0F}">
      <dgm:prSet/>
      <dgm:spPr/>
      <dgm:t>
        <a:bodyPr/>
        <a:lstStyle/>
        <a:p>
          <a:endParaRPr lang="en-US"/>
        </a:p>
      </dgm:t>
    </dgm:pt>
    <dgm:pt modelId="{B3939647-B88E-4A24-A0C7-9F067506E9BC}" type="sibTrans" cxnId="{D1804BCB-C4D7-4AD3-94E5-67907B363F0F}">
      <dgm:prSet/>
      <dgm:spPr/>
      <dgm:t>
        <a:bodyPr/>
        <a:lstStyle/>
        <a:p>
          <a:endParaRPr lang="en-US"/>
        </a:p>
      </dgm:t>
    </dgm:pt>
    <dgm:pt modelId="{84E24496-B395-4785-A0C0-F880262EC6D0}">
      <dgm:prSet/>
      <dgm:spPr/>
      <dgm:t>
        <a:bodyPr/>
        <a:lstStyle/>
        <a:p>
          <a:pPr>
            <a:buFont typeface="Symbol" panose="05050102010706020507" pitchFamily="18" charset="2"/>
            <a:buChar char=""/>
          </a:pPr>
          <a:r>
            <a:rPr lang="en-US" dirty="0"/>
            <a:t>100% loan guarantee</a:t>
          </a:r>
        </a:p>
      </dgm:t>
    </dgm:pt>
    <dgm:pt modelId="{B6D333CC-9CB2-4D9D-8CBF-32CDFF6921B8}" type="parTrans" cxnId="{887696A2-A72D-4E66-9585-D5C266F872AD}">
      <dgm:prSet/>
      <dgm:spPr/>
      <dgm:t>
        <a:bodyPr/>
        <a:lstStyle/>
        <a:p>
          <a:endParaRPr lang="en-US"/>
        </a:p>
      </dgm:t>
    </dgm:pt>
    <dgm:pt modelId="{72AABE33-CE09-49BC-B6A6-9B4B4C26942C}" type="sibTrans" cxnId="{887696A2-A72D-4E66-9585-D5C266F872AD}">
      <dgm:prSet/>
      <dgm:spPr/>
      <dgm:t>
        <a:bodyPr/>
        <a:lstStyle/>
        <a:p>
          <a:endParaRPr lang="en-US"/>
        </a:p>
      </dgm:t>
    </dgm:pt>
    <dgm:pt modelId="{22CC25D8-6AEA-45A9-BA79-86814E5F9D40}">
      <dgm:prSet/>
      <dgm:spPr/>
      <dgm:t>
        <a:bodyPr/>
        <a:lstStyle/>
        <a:p>
          <a:pPr>
            <a:buFont typeface="Symbol" panose="05050102010706020507" pitchFamily="18" charset="2"/>
            <a:buChar char=""/>
          </a:pPr>
          <a:r>
            <a:rPr lang="en-US" dirty="0"/>
            <a:t>Funds spent on payroll, interest, rent, &amp; utilities are </a:t>
          </a:r>
          <a:r>
            <a:rPr lang="en-US" b="1" u="sng" dirty="0"/>
            <a:t>forgiven</a:t>
          </a:r>
          <a:endParaRPr lang="en-US" dirty="0"/>
        </a:p>
      </dgm:t>
    </dgm:pt>
    <dgm:pt modelId="{BF4F7F4B-F987-48A4-B8F4-8E9A202D1FB7}" type="parTrans" cxnId="{8D166E9E-B22E-4CFE-8FCB-A69A3E743161}">
      <dgm:prSet/>
      <dgm:spPr/>
      <dgm:t>
        <a:bodyPr/>
        <a:lstStyle/>
        <a:p>
          <a:endParaRPr lang="en-US"/>
        </a:p>
      </dgm:t>
    </dgm:pt>
    <dgm:pt modelId="{92297946-AA75-421C-BFA5-3AB4A70B8935}" type="sibTrans" cxnId="{8D166E9E-B22E-4CFE-8FCB-A69A3E743161}">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ScaleY="89650" custLinFactNeighborX="-3249" custLinFactNeighborY="52210">
        <dgm:presLayoutVars>
          <dgm:bulletEnabled val="1"/>
        </dgm:presLayoutVars>
      </dgm:prSet>
      <dgm:spPr/>
    </dgm:pt>
  </dgm:ptLst>
  <dgm:cxnLst>
    <dgm:cxn modelId="{08062C02-B88F-4D43-A503-1214A14BE4C2}" type="presOf" srcId="{3E2D2E54-4779-4D42-BD0B-FA5C8684E625}" destId="{063F1AAB-D3DF-4D09-8524-D27AB45571CC}" srcOrd="0" destOrd="3" presId="urn:microsoft.com/office/officeart/2005/8/layout/list1"/>
    <dgm:cxn modelId="{B3847415-6F1C-4360-8093-25DFEB59C903}" type="presOf" srcId="{766D094D-19A9-4F3C-BC4A-2B586D821A98}" destId="{B4353EEB-22EC-4EF2-9D55-3FF7EBFF8993}" srcOrd="1" destOrd="0" presId="urn:microsoft.com/office/officeart/2005/8/layout/list1"/>
    <dgm:cxn modelId="{1B6B802A-98AA-4A98-9299-3FC177FEA438}" srcId="{766D094D-19A9-4F3C-BC4A-2B586D821A98}" destId="{7ABDAA31-68C6-4EC1-B796-3A7A8F5926CB}" srcOrd="2" destOrd="0" parTransId="{1A16D32E-1F7B-4188-B842-E1B8D25F2875}" sibTransId="{D9489FDE-A0B7-42F4-A87A-BEDBFF824B1A}"/>
    <dgm:cxn modelId="{80BBE95C-C3B0-41D6-ACFE-1298F7EEFDC5}" type="presOf" srcId="{176B16B1-9C20-4309-B105-2D1E77543DE5}" destId="{457D8F74-C113-4E28-AB60-6FD5C90343CE}" srcOrd="0" destOrd="0" presId="urn:microsoft.com/office/officeart/2005/8/layout/list1"/>
    <dgm:cxn modelId="{822C9F53-0140-406E-B2BE-4E89599CA01D}" srcId="{766D094D-19A9-4F3C-BC4A-2B586D821A98}" destId="{C914FC8E-C5B0-4CAB-BC83-6C3559BDCEC8}" srcOrd="6" destOrd="0" parTransId="{4919700F-B619-4FEB-9275-10C670295914}" sibTransId="{E22A03EE-75DB-4AFE-9675-D4AA70D35215}"/>
    <dgm:cxn modelId="{8CF6447C-BC47-4646-A340-BC64C38145C2}" type="presOf" srcId="{22CC25D8-6AEA-45A9-BA79-86814E5F9D40}" destId="{063F1AAB-D3DF-4D09-8524-D27AB45571CC}" srcOrd="0" destOrd="5" presId="urn:microsoft.com/office/officeart/2005/8/layout/list1"/>
    <dgm:cxn modelId="{7C46EE97-1B71-4130-A0CD-A9E28246A256}" srcId="{176B16B1-9C20-4309-B105-2D1E77543DE5}" destId="{766D094D-19A9-4F3C-BC4A-2B586D821A98}" srcOrd="0" destOrd="0" parTransId="{461BFC41-B76E-46B4-919A-563717E4E61A}" sibTransId="{DD932263-03B0-46E8-9EA5-C5E54188C030}"/>
    <dgm:cxn modelId="{8D166E9E-B22E-4CFE-8FCB-A69A3E743161}" srcId="{766D094D-19A9-4F3C-BC4A-2B586D821A98}" destId="{22CC25D8-6AEA-45A9-BA79-86814E5F9D40}" srcOrd="5" destOrd="0" parTransId="{BF4F7F4B-F987-48A4-B8F4-8E9A202D1FB7}" sibTransId="{92297946-AA75-421C-BFA5-3AB4A70B8935}"/>
    <dgm:cxn modelId="{887696A2-A72D-4E66-9585-D5C266F872AD}" srcId="{766D094D-19A9-4F3C-BC4A-2B586D821A98}" destId="{84E24496-B395-4785-A0C0-F880262EC6D0}" srcOrd="4" destOrd="0" parTransId="{B6D333CC-9CB2-4D9D-8CBF-32CDFF6921B8}" sibTransId="{72AABE33-CE09-49BC-B6A6-9B4B4C26942C}"/>
    <dgm:cxn modelId="{049ECCBE-D11D-5246-A24D-5411F7AD197F}" type="presOf" srcId="{C914FC8E-C5B0-4CAB-BC83-6C3559BDCEC8}" destId="{063F1AAB-D3DF-4D09-8524-D27AB45571CC}" srcOrd="0" destOrd="6" presId="urn:microsoft.com/office/officeart/2005/8/layout/list1"/>
    <dgm:cxn modelId="{442A36C3-0BA8-E64D-90B3-462DF89A6C9F}" type="presOf" srcId="{84E24496-B395-4785-A0C0-F880262EC6D0}" destId="{063F1AAB-D3DF-4D09-8524-D27AB45571CC}" srcOrd="0" destOrd="4" presId="urn:microsoft.com/office/officeart/2005/8/layout/list1"/>
    <dgm:cxn modelId="{DC3288C7-BBC6-4B74-8A79-0B69A91D0B8A}" srcId="{766D094D-19A9-4F3C-BC4A-2B586D821A98}" destId="{81324DFB-5EC8-459E-A847-53A536C60C9C}" srcOrd="0" destOrd="0" parTransId="{4BA7DE28-912A-4A4B-9F3C-4A3102E144E1}" sibTransId="{CFB432FF-0F76-40E0-839B-30CB60801B40}"/>
    <dgm:cxn modelId="{D1804BCB-C4D7-4AD3-94E5-67907B363F0F}" srcId="{766D094D-19A9-4F3C-BC4A-2B586D821A98}" destId="{3E2D2E54-4779-4D42-BD0B-FA5C8684E625}" srcOrd="3" destOrd="0" parTransId="{DEC2052E-EA46-43B9-9FEB-0F0E1881D133}" sibTransId="{B3939647-B88E-4A24-A0C7-9F067506E9BC}"/>
    <dgm:cxn modelId="{D72B15E1-8DD4-3A46-B291-3AF2BAD229E2}" type="presOf" srcId="{7ABDAA31-68C6-4EC1-B796-3A7A8F5926CB}" destId="{063F1AAB-D3DF-4D09-8524-D27AB45571CC}" srcOrd="0" destOrd="2" presId="urn:microsoft.com/office/officeart/2005/8/layout/list1"/>
    <dgm:cxn modelId="{343D39E7-FE98-0641-8DB3-98FE4E121CC7}" type="presOf" srcId="{93DDD40B-8F24-4B9A-BB31-22AD707EF1F6}" destId="{063F1AAB-D3DF-4D09-8524-D27AB45571CC}" srcOrd="0" destOrd="1" presId="urn:microsoft.com/office/officeart/2005/8/layout/list1"/>
    <dgm:cxn modelId="{7141A9E9-BD61-47A7-9D6E-6A337D9E03FC}" type="presOf" srcId="{766D094D-19A9-4F3C-BC4A-2B586D821A98}" destId="{E18F1F61-D80B-4AEA-B205-4CD18CF63A84}" srcOrd="0" destOrd="0" presId="urn:microsoft.com/office/officeart/2005/8/layout/list1"/>
    <dgm:cxn modelId="{3342B9E9-1350-46C9-B323-6549BCA99BD5}" srcId="{766D094D-19A9-4F3C-BC4A-2B586D821A98}" destId="{93DDD40B-8F24-4B9A-BB31-22AD707EF1F6}" srcOrd="1" destOrd="0" parTransId="{3002B33F-E01C-43D8-AA02-DE1A2105438B}" sibTransId="{4F0D8792-3F01-4B92-A747-0B831E5C1E67}"/>
    <dgm:cxn modelId="{C5A522EA-6E15-6F4B-A629-ADC2C807D8A0}" type="presOf" srcId="{81324DFB-5EC8-459E-A847-53A536C60C9C}" destId="{063F1AAB-D3DF-4D09-8524-D27AB45571CC}" srcOrd="0" destOrd="0" presId="urn:microsoft.com/office/officeart/2005/8/layout/list1"/>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B6DF1AD-3827-4801-AD94-2AA13C91A17E}">
      <dgm:prSet/>
      <dgm:spPr/>
      <dgm:t>
        <a:bodyPr/>
        <a:lstStyle/>
        <a:p>
          <a:r>
            <a:rPr lang="en-US" b="1" dirty="0"/>
            <a:t>Primary Market Corporate Credit Facility (PMCCF)</a:t>
          </a:r>
          <a:r>
            <a:rPr lang="en-US" dirty="0"/>
            <a:t> </a:t>
          </a:r>
          <a:r>
            <a:rPr lang="en-US" b="1" dirty="0"/>
            <a:t>Direct Lending Funding</a:t>
          </a:r>
          <a:endParaRPr lang="en-US" dirty="0"/>
        </a:p>
      </dgm:t>
    </dgm:pt>
    <dgm:pt modelId="{75449222-C21A-4D30-8B0B-93C40E2079BE}" type="parTrans" cxnId="{95F69750-252D-46EB-B68E-053A57B5BAE1}">
      <dgm:prSet/>
      <dgm:spPr/>
      <dgm:t>
        <a:bodyPr/>
        <a:lstStyle/>
        <a:p>
          <a:endParaRPr lang="en-US"/>
        </a:p>
      </dgm:t>
    </dgm:pt>
    <dgm:pt modelId="{E1D5AC81-2D98-4782-A663-F50610649C90}" type="sibTrans" cxnId="{95F69750-252D-46EB-B68E-053A57B5BAE1}">
      <dgm:prSet/>
      <dgm:spPr/>
      <dgm:t>
        <a:bodyPr/>
        <a:lstStyle/>
        <a:p>
          <a:endParaRPr lang="en-US"/>
        </a:p>
      </dgm:t>
    </dgm:pt>
    <dgm:pt modelId="{F76F8A01-3CED-4141-8B23-D2D77998764C}">
      <dgm:prSet/>
      <dgm:spPr/>
      <dgm:t>
        <a:bodyPr/>
        <a:lstStyle/>
        <a:p>
          <a:pPr>
            <a:buFont typeface="Symbol" panose="05050102010706020507" pitchFamily="18" charset="2"/>
            <a:buChar char=""/>
          </a:pPr>
          <a:r>
            <a:rPr lang="en-US" dirty="0"/>
            <a:t>$500B </a:t>
          </a:r>
        </a:p>
      </dgm:t>
    </dgm:pt>
    <dgm:pt modelId="{F3B0EE72-F01E-42F2-A97F-57C0B51F50AF}" type="parTrans" cxnId="{35001E8B-FC6E-41C3-BB03-254D7D535607}">
      <dgm:prSet/>
      <dgm:spPr/>
      <dgm:t>
        <a:bodyPr/>
        <a:lstStyle/>
        <a:p>
          <a:endParaRPr lang="en-US"/>
        </a:p>
      </dgm:t>
    </dgm:pt>
    <dgm:pt modelId="{A31DC230-9714-4CD3-8DBD-DF2B121D7EB2}" type="sibTrans" cxnId="{35001E8B-FC6E-41C3-BB03-254D7D535607}">
      <dgm:prSet/>
      <dgm:spPr/>
      <dgm:t>
        <a:bodyPr/>
        <a:lstStyle/>
        <a:p>
          <a:endParaRPr lang="en-US"/>
        </a:p>
      </dgm:t>
    </dgm:pt>
    <dgm:pt modelId="{19F25915-CFB9-4534-80E4-F1CF24537226}">
      <dgm:prSet/>
      <dgm:spPr/>
      <dgm:t>
        <a:bodyPr/>
        <a:lstStyle/>
        <a:p>
          <a:pPr>
            <a:buSzPts val="1200"/>
            <a:buFont typeface="Symbol" panose="05050102010706020507" pitchFamily="18" charset="2"/>
            <a:buChar char=""/>
          </a:pPr>
          <a:r>
            <a:rPr lang="en-US" dirty="0"/>
            <a:t>PMCCF Direct Lending</a:t>
          </a:r>
        </a:p>
      </dgm:t>
    </dgm:pt>
    <dgm:pt modelId="{49C59CCE-3E49-4D76-88C5-5B8DC2813825}" type="parTrans" cxnId="{95FE7A45-7D25-4D0A-8601-F9CCA76E6409}">
      <dgm:prSet/>
      <dgm:spPr/>
      <dgm:t>
        <a:bodyPr/>
        <a:lstStyle/>
        <a:p>
          <a:endParaRPr lang="en-US"/>
        </a:p>
      </dgm:t>
    </dgm:pt>
    <dgm:pt modelId="{7D284F12-874E-403C-AB43-887693718DAC}" type="sibTrans" cxnId="{95FE7A45-7D25-4D0A-8601-F9CCA76E6409}">
      <dgm:prSet/>
      <dgm:spPr/>
      <dgm:t>
        <a:bodyPr/>
        <a:lstStyle/>
        <a:p>
          <a:endParaRPr lang="en-US"/>
        </a:p>
      </dgm:t>
    </dgm:pt>
    <dgm:pt modelId="{1B3118E0-C189-4AA6-A906-16085F52397D}">
      <dgm:prSet/>
      <dgm:spPr/>
      <dgm:t>
        <a:bodyPr/>
        <a:lstStyle/>
        <a:p>
          <a:pPr>
            <a:buSzPts val="1200"/>
            <a:buFont typeface="Symbol" panose="05050102010706020507" pitchFamily="18" charset="2"/>
            <a:buChar char=""/>
          </a:pPr>
          <a:r>
            <a:rPr lang="en-US" dirty="0"/>
            <a:t>$25B for passenger air carriers</a:t>
          </a:r>
        </a:p>
      </dgm:t>
    </dgm:pt>
    <dgm:pt modelId="{18B41F01-8144-4E70-9408-A6D46BD31763}" type="parTrans" cxnId="{8608876E-9272-4CAB-B26E-600C739B579A}">
      <dgm:prSet/>
      <dgm:spPr/>
      <dgm:t>
        <a:bodyPr/>
        <a:lstStyle/>
        <a:p>
          <a:endParaRPr lang="en-US"/>
        </a:p>
      </dgm:t>
    </dgm:pt>
    <dgm:pt modelId="{63AEBBED-08DC-4314-8423-27E92F7BC0D2}" type="sibTrans" cxnId="{8608876E-9272-4CAB-B26E-600C739B579A}">
      <dgm:prSet/>
      <dgm:spPr/>
      <dgm:t>
        <a:bodyPr/>
        <a:lstStyle/>
        <a:p>
          <a:endParaRPr lang="en-US"/>
        </a:p>
      </dgm:t>
    </dgm:pt>
    <dgm:pt modelId="{7C38DBA1-6A9B-494C-81DA-4E16BFDC38B3}">
      <dgm:prSet/>
      <dgm:spPr/>
      <dgm:t>
        <a:bodyPr/>
        <a:lstStyle/>
        <a:p>
          <a:pPr>
            <a:buSzPts val="1200"/>
            <a:buFont typeface="Symbol" panose="05050102010706020507" pitchFamily="18" charset="2"/>
            <a:buChar char=""/>
          </a:pPr>
          <a:r>
            <a:rPr lang="en-US" dirty="0"/>
            <a:t>$4B for cargo air carriers</a:t>
          </a:r>
        </a:p>
      </dgm:t>
    </dgm:pt>
    <dgm:pt modelId="{8E10052F-B181-434A-8030-D03DCFC00FF7}" type="parTrans" cxnId="{9C73EF39-8DD5-429B-921D-55EEAA854E4A}">
      <dgm:prSet/>
      <dgm:spPr/>
      <dgm:t>
        <a:bodyPr/>
        <a:lstStyle/>
        <a:p>
          <a:endParaRPr lang="en-US"/>
        </a:p>
      </dgm:t>
    </dgm:pt>
    <dgm:pt modelId="{5476A05E-4E7B-4F00-B691-BFB24C6F47B5}" type="sibTrans" cxnId="{9C73EF39-8DD5-429B-921D-55EEAA854E4A}">
      <dgm:prSet/>
      <dgm:spPr/>
      <dgm:t>
        <a:bodyPr/>
        <a:lstStyle/>
        <a:p>
          <a:endParaRPr lang="en-US"/>
        </a:p>
      </dgm:t>
    </dgm:pt>
    <dgm:pt modelId="{E3FD4B6D-9FC5-46D3-95EE-E0CE0B5C09FD}">
      <dgm:prSet/>
      <dgm:spPr/>
      <dgm:t>
        <a:bodyPr/>
        <a:lstStyle/>
        <a:p>
          <a:pPr>
            <a:buSzPts val="1200"/>
            <a:buFont typeface="Symbol" panose="05050102010706020507" pitchFamily="18" charset="2"/>
            <a:buChar char=""/>
          </a:pPr>
          <a:r>
            <a:rPr lang="en-US" dirty="0"/>
            <a:t>$17B for businesses important to maintaining national security.</a:t>
          </a:r>
        </a:p>
      </dgm:t>
    </dgm:pt>
    <dgm:pt modelId="{313B1784-50AE-4045-9AC8-244A1106A437}" type="parTrans" cxnId="{1AEF91E2-508D-4B57-96A7-FC5081509CD7}">
      <dgm:prSet/>
      <dgm:spPr/>
      <dgm:t>
        <a:bodyPr/>
        <a:lstStyle/>
        <a:p>
          <a:endParaRPr lang="en-US"/>
        </a:p>
      </dgm:t>
    </dgm:pt>
    <dgm:pt modelId="{0B0643C1-9EB9-4029-9F20-E0035EBE5C75}" type="sibTrans" cxnId="{1AEF91E2-508D-4B57-96A7-FC5081509CD7}">
      <dgm:prSet/>
      <dgm:spPr/>
      <dgm:t>
        <a:bodyPr/>
        <a:lstStyle/>
        <a:p>
          <a:endParaRPr lang="en-US"/>
        </a:p>
      </dgm:t>
    </dgm:pt>
    <dgm:pt modelId="{1426812D-4A6F-4D16-9598-6908BF9EB483}">
      <dgm:prSet/>
      <dgm:spPr/>
      <dgm:t>
        <a:bodyPr/>
        <a:lstStyle/>
        <a:p>
          <a:pPr>
            <a:buSzPts val="1200"/>
            <a:buFont typeface="Symbol" panose="05050102010706020507" pitchFamily="18" charset="2"/>
            <a:buChar char=""/>
          </a:pPr>
          <a:r>
            <a:rPr lang="en-US" dirty="0"/>
            <a:t>$304B to other businesses</a:t>
          </a:r>
        </a:p>
      </dgm:t>
    </dgm:pt>
    <dgm:pt modelId="{01B5C1F4-9A4C-4746-B0A2-0DD1CA9E5DCE}" type="parTrans" cxnId="{D3EAD7F8-DB70-4775-8D52-24159AD5BC14}">
      <dgm:prSet/>
      <dgm:spPr/>
      <dgm:t>
        <a:bodyPr/>
        <a:lstStyle/>
        <a:p>
          <a:endParaRPr lang="en-US"/>
        </a:p>
      </dgm:t>
    </dgm:pt>
    <dgm:pt modelId="{12AA2F34-1BA4-45FB-9B09-58C789CDAB37}" type="sibTrans" cxnId="{D3EAD7F8-DB70-4775-8D52-24159AD5BC14}">
      <dgm:prSet/>
      <dgm:spPr/>
      <dgm:t>
        <a:bodyPr/>
        <a:lstStyle/>
        <a:p>
          <a:endParaRPr lang="en-US"/>
        </a:p>
      </dgm:t>
    </dgm:pt>
    <dgm:pt modelId="{FF54085A-EACC-471F-ADAB-F66A77D6B7FC}">
      <dgm:prSet/>
      <dgm:spPr/>
      <dgm:t>
        <a:bodyPr/>
        <a:lstStyle/>
        <a:p>
          <a:pPr>
            <a:buSzPts val="1200"/>
            <a:buFont typeface="Symbol" panose="05050102010706020507" pitchFamily="18" charset="2"/>
            <a:buChar char=""/>
          </a:pPr>
          <a:r>
            <a:rPr lang="en-US" dirty="0"/>
            <a:t>$150B to local and state governments through block grants</a:t>
          </a:r>
        </a:p>
      </dgm:t>
    </dgm:pt>
    <dgm:pt modelId="{B1E3E49F-C288-4275-A2E5-65C9A8FA4BF6}" type="parTrans" cxnId="{2ADE8B79-E562-4140-A56E-732F68D87289}">
      <dgm:prSet/>
      <dgm:spPr/>
      <dgm:t>
        <a:bodyPr/>
        <a:lstStyle/>
        <a:p>
          <a:endParaRPr lang="en-US"/>
        </a:p>
      </dgm:t>
    </dgm:pt>
    <dgm:pt modelId="{7742B72B-E3BC-4831-A213-EC8B63265466}" type="sibTrans" cxnId="{2ADE8B79-E562-4140-A56E-732F68D87289}">
      <dgm:prSet/>
      <dgm:spPr/>
      <dgm:t>
        <a:bodyPr/>
        <a:lstStyle/>
        <a:p>
          <a:endParaRPr lang="en-US"/>
        </a:p>
      </dgm:t>
    </dgm:pt>
    <dgm:pt modelId="{00D9F193-4469-6B42-A24F-D2A87A1D9AD4}">
      <dgm:prSet/>
      <dgm:spPr/>
      <dgm:t>
        <a:bodyPr/>
        <a:lstStyle/>
        <a:p>
          <a:pPr>
            <a:buFont typeface="Symbol" panose="05050102010706020507" pitchFamily="18" charset="2"/>
            <a:buChar char=""/>
          </a:pPr>
          <a:r>
            <a:rPr lang="en-US" dirty="0"/>
            <a:t>Allows the Fed to lend directly to corporations by buying new bond issuances and providing loans</a:t>
          </a:r>
        </a:p>
      </dgm:t>
    </dgm:pt>
    <dgm:pt modelId="{C2AEA227-E72A-5948-845E-E9CA41F64BE5}" type="parTrans" cxnId="{68397A62-4E19-3B49-AF7D-D2D43F17BDDF}">
      <dgm:prSet/>
      <dgm:spPr/>
      <dgm:t>
        <a:bodyPr/>
        <a:lstStyle/>
        <a:p>
          <a:endParaRPr lang="en-US"/>
        </a:p>
      </dgm:t>
    </dgm:pt>
    <dgm:pt modelId="{A16F0956-1AA9-A04F-A3C1-7480BA04102E}" type="sibTrans" cxnId="{68397A62-4E19-3B49-AF7D-D2D43F17BDDF}">
      <dgm:prSet/>
      <dgm:spPr/>
      <dgm:t>
        <a:bodyPr/>
        <a:lstStyle/>
        <a:p>
          <a:endParaRPr lang="en-US"/>
        </a:p>
      </dgm:t>
    </dgm:pt>
    <dgm:pt modelId="{F453C895-CD44-47B3-8C7D-B2B6333853E1}" type="pres">
      <dgm:prSet presAssocID="{67F6EF58-BB3D-4C76-92CF-3AC958F49D78}" presName="Name0" presStyleCnt="0">
        <dgm:presLayoutVars>
          <dgm:dir/>
          <dgm:animLvl val="lvl"/>
          <dgm:resizeHandles val="exact"/>
        </dgm:presLayoutVars>
      </dgm:prSet>
      <dgm:spPr/>
    </dgm:pt>
    <dgm:pt modelId="{E27B22ED-0A64-496F-A59A-B3F0BC8CF187}" type="pres">
      <dgm:prSet presAssocID="{2B6DF1AD-3827-4801-AD94-2AA13C91A17E}" presName="composite" presStyleCnt="0"/>
      <dgm:spPr/>
    </dgm:pt>
    <dgm:pt modelId="{043CD3FC-8ADE-4D19-BA65-4EF28AFCB3C7}" type="pres">
      <dgm:prSet presAssocID="{2B6DF1AD-3827-4801-AD94-2AA13C91A17E}" presName="parTx" presStyleLbl="alignNode1" presStyleIdx="0" presStyleCnt="1">
        <dgm:presLayoutVars>
          <dgm:chMax val="0"/>
          <dgm:chPref val="0"/>
          <dgm:bulletEnabled val="1"/>
        </dgm:presLayoutVars>
      </dgm:prSet>
      <dgm:spPr/>
    </dgm:pt>
    <dgm:pt modelId="{3553C1B0-31EB-4DBB-AF08-628B0772AD85}" type="pres">
      <dgm:prSet presAssocID="{2B6DF1AD-3827-4801-AD94-2AA13C91A17E}" presName="desTx" presStyleLbl="alignAccFollowNode1" presStyleIdx="0" presStyleCnt="1">
        <dgm:presLayoutVars>
          <dgm:bulletEnabled val="1"/>
        </dgm:presLayoutVars>
      </dgm:prSet>
      <dgm:spPr/>
    </dgm:pt>
  </dgm:ptLst>
  <dgm:cxnLst>
    <dgm:cxn modelId="{C8160514-A717-4C90-824C-DFDF883C8B5C}" type="presOf" srcId="{1B3118E0-C189-4AA6-A906-16085F52397D}" destId="{3553C1B0-31EB-4DBB-AF08-628B0772AD85}" srcOrd="0" destOrd="3" presId="urn:microsoft.com/office/officeart/2005/8/layout/hList1"/>
    <dgm:cxn modelId="{CF23401A-759E-461C-91ED-4CD42276380E}" type="presOf" srcId="{F76F8A01-3CED-4141-8B23-D2D77998764C}" destId="{3553C1B0-31EB-4DBB-AF08-628B0772AD85}" srcOrd="0" destOrd="1" presId="urn:microsoft.com/office/officeart/2005/8/layout/hList1"/>
    <dgm:cxn modelId="{9C73EF39-8DD5-429B-921D-55EEAA854E4A}" srcId="{19F25915-CFB9-4534-80E4-F1CF24537226}" destId="{7C38DBA1-6A9B-494C-81DA-4E16BFDC38B3}" srcOrd="1" destOrd="0" parTransId="{8E10052F-B181-434A-8030-D03DCFC00FF7}" sibTransId="{5476A05E-4E7B-4F00-B691-BFB24C6F47B5}"/>
    <dgm:cxn modelId="{68397A62-4E19-3B49-AF7D-D2D43F17BDDF}" srcId="{2B6DF1AD-3827-4801-AD94-2AA13C91A17E}" destId="{00D9F193-4469-6B42-A24F-D2A87A1D9AD4}" srcOrd="0" destOrd="0" parTransId="{C2AEA227-E72A-5948-845E-E9CA41F64BE5}" sibTransId="{A16F0956-1AA9-A04F-A3C1-7480BA04102E}"/>
    <dgm:cxn modelId="{50D25F64-8365-4C89-82C7-7116D4AE5976}" type="presOf" srcId="{E3FD4B6D-9FC5-46D3-95EE-E0CE0B5C09FD}" destId="{3553C1B0-31EB-4DBB-AF08-628B0772AD85}" srcOrd="0" destOrd="5" presId="urn:microsoft.com/office/officeart/2005/8/layout/hList1"/>
    <dgm:cxn modelId="{95FE7A45-7D25-4D0A-8601-F9CCA76E6409}" srcId="{2B6DF1AD-3827-4801-AD94-2AA13C91A17E}" destId="{19F25915-CFB9-4534-80E4-F1CF24537226}" srcOrd="2" destOrd="0" parTransId="{49C59CCE-3E49-4D76-88C5-5B8DC2813825}" sibTransId="{7D284F12-874E-403C-AB43-887693718DAC}"/>
    <dgm:cxn modelId="{D1547F4A-9559-49C8-9114-5E80B262D1EC}" type="presOf" srcId="{67F6EF58-BB3D-4C76-92CF-3AC958F49D78}" destId="{F453C895-CD44-47B3-8C7D-B2B6333853E1}" srcOrd="0" destOrd="0" presId="urn:microsoft.com/office/officeart/2005/8/layout/hList1"/>
    <dgm:cxn modelId="{8608876E-9272-4CAB-B26E-600C739B579A}" srcId="{19F25915-CFB9-4534-80E4-F1CF24537226}" destId="{1B3118E0-C189-4AA6-A906-16085F52397D}" srcOrd="0" destOrd="0" parTransId="{18B41F01-8144-4E70-9408-A6D46BD31763}" sibTransId="{63AEBBED-08DC-4314-8423-27E92F7BC0D2}"/>
    <dgm:cxn modelId="{95F69750-252D-46EB-B68E-053A57B5BAE1}" srcId="{67F6EF58-BB3D-4C76-92CF-3AC958F49D78}" destId="{2B6DF1AD-3827-4801-AD94-2AA13C91A17E}" srcOrd="0" destOrd="0" parTransId="{75449222-C21A-4D30-8B0B-93C40E2079BE}" sibTransId="{E1D5AC81-2D98-4782-A663-F50610649C90}"/>
    <dgm:cxn modelId="{2ADE8B79-E562-4140-A56E-732F68D87289}" srcId="{2B6DF1AD-3827-4801-AD94-2AA13C91A17E}" destId="{FF54085A-EACC-471F-ADAB-F66A77D6B7FC}" srcOrd="4" destOrd="0" parTransId="{B1E3E49F-C288-4275-A2E5-65C9A8FA4BF6}" sibTransId="{7742B72B-E3BC-4831-A213-EC8B63265466}"/>
    <dgm:cxn modelId="{35001E8B-FC6E-41C3-BB03-254D7D535607}" srcId="{2B6DF1AD-3827-4801-AD94-2AA13C91A17E}" destId="{F76F8A01-3CED-4141-8B23-D2D77998764C}" srcOrd="1" destOrd="0" parTransId="{F3B0EE72-F01E-42F2-A97F-57C0B51F50AF}" sibTransId="{A31DC230-9714-4CD3-8DBD-DF2B121D7EB2}"/>
    <dgm:cxn modelId="{2459C990-0055-4E0F-A973-F4CC3031ECE6}" type="presOf" srcId="{2B6DF1AD-3827-4801-AD94-2AA13C91A17E}" destId="{043CD3FC-8ADE-4D19-BA65-4EF28AFCB3C7}" srcOrd="0" destOrd="0" presId="urn:microsoft.com/office/officeart/2005/8/layout/hList1"/>
    <dgm:cxn modelId="{C49956B2-D527-4632-9838-D71172AFF87E}" type="presOf" srcId="{FF54085A-EACC-471F-ADAB-F66A77D6B7FC}" destId="{3553C1B0-31EB-4DBB-AF08-628B0772AD85}" srcOrd="0" destOrd="7" presId="urn:microsoft.com/office/officeart/2005/8/layout/hList1"/>
    <dgm:cxn modelId="{B9772EDF-7D7B-41BE-82AB-6A3CD6A644B7}" type="presOf" srcId="{7C38DBA1-6A9B-494C-81DA-4E16BFDC38B3}" destId="{3553C1B0-31EB-4DBB-AF08-628B0772AD85}" srcOrd="0" destOrd="4" presId="urn:microsoft.com/office/officeart/2005/8/layout/hList1"/>
    <dgm:cxn modelId="{1AEF91E2-508D-4B57-96A7-FC5081509CD7}" srcId="{19F25915-CFB9-4534-80E4-F1CF24537226}" destId="{E3FD4B6D-9FC5-46D3-95EE-E0CE0B5C09FD}" srcOrd="2" destOrd="0" parTransId="{313B1784-50AE-4045-9AC8-244A1106A437}" sibTransId="{0B0643C1-9EB9-4029-9F20-E0035EBE5C75}"/>
    <dgm:cxn modelId="{FC10D5E8-566B-4DD2-B533-AD67BB40BE5D}" type="presOf" srcId="{1426812D-4A6F-4D16-9598-6908BF9EB483}" destId="{3553C1B0-31EB-4DBB-AF08-628B0772AD85}" srcOrd="0" destOrd="6" presId="urn:microsoft.com/office/officeart/2005/8/layout/hList1"/>
    <dgm:cxn modelId="{83365DEC-6CFF-2149-9E72-5A9782E8066D}" type="presOf" srcId="{00D9F193-4469-6B42-A24F-D2A87A1D9AD4}" destId="{3553C1B0-31EB-4DBB-AF08-628B0772AD85}" srcOrd="0" destOrd="0" presId="urn:microsoft.com/office/officeart/2005/8/layout/hList1"/>
    <dgm:cxn modelId="{D87098F8-8F5C-4696-8837-06732D4CF733}" type="presOf" srcId="{19F25915-CFB9-4534-80E4-F1CF24537226}" destId="{3553C1B0-31EB-4DBB-AF08-628B0772AD85}" srcOrd="0" destOrd="2" presId="urn:microsoft.com/office/officeart/2005/8/layout/hList1"/>
    <dgm:cxn modelId="{D3EAD7F8-DB70-4775-8D52-24159AD5BC14}" srcId="{2B6DF1AD-3827-4801-AD94-2AA13C91A17E}" destId="{1426812D-4A6F-4D16-9598-6908BF9EB483}" srcOrd="3" destOrd="0" parTransId="{01B5C1F4-9A4C-4746-B0A2-0DD1CA9E5DCE}" sibTransId="{12AA2F34-1BA4-45FB-9B09-58C789CDAB37}"/>
    <dgm:cxn modelId="{DEEAD98E-E06D-478C-8809-A70636DA1A39}" type="presParOf" srcId="{F453C895-CD44-47B3-8C7D-B2B6333853E1}" destId="{E27B22ED-0A64-496F-A59A-B3F0BC8CF187}" srcOrd="0" destOrd="0" presId="urn:microsoft.com/office/officeart/2005/8/layout/hList1"/>
    <dgm:cxn modelId="{5BAF4960-F85B-4CB7-889D-383361B7883C}" type="presParOf" srcId="{E27B22ED-0A64-496F-A59A-B3F0BC8CF187}" destId="{043CD3FC-8ADE-4D19-BA65-4EF28AFCB3C7}" srcOrd="0" destOrd="0" presId="urn:microsoft.com/office/officeart/2005/8/layout/hList1"/>
    <dgm:cxn modelId="{1CB97B09-789F-45BD-977C-344423697265}" type="presParOf" srcId="{E27B22ED-0A64-496F-A59A-B3F0BC8CF187}" destId="{3553C1B0-31EB-4DBB-AF08-628B0772AD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508739-35D8-4D6A-BE28-C2E79F750E17}">
      <dgm:prSet/>
      <dgm:spPr/>
      <dgm:t>
        <a:bodyPr/>
        <a:lstStyle/>
        <a:p>
          <a:r>
            <a:rPr lang="en-US" b="1"/>
            <a:t>PMCCF Direct Lending Targets</a:t>
          </a:r>
          <a:endParaRPr lang="en-US"/>
        </a:p>
      </dgm:t>
    </dgm:pt>
    <dgm:pt modelId="{53C5A252-500F-4E31-86F3-D364439EB4B1}" type="parTrans" cxnId="{B4C4EE6B-0D76-47BF-8D3A-C4C2608DE6BB}">
      <dgm:prSet/>
      <dgm:spPr/>
      <dgm:t>
        <a:bodyPr/>
        <a:lstStyle/>
        <a:p>
          <a:endParaRPr lang="en-US"/>
        </a:p>
      </dgm:t>
    </dgm:pt>
    <dgm:pt modelId="{00263030-FF31-4662-AE26-9074FC54F3DC}" type="sibTrans" cxnId="{B4C4EE6B-0D76-47BF-8D3A-C4C2608DE6BB}">
      <dgm:prSet/>
      <dgm:spPr/>
      <dgm:t>
        <a:bodyPr/>
        <a:lstStyle/>
        <a:p>
          <a:endParaRPr lang="en-US"/>
        </a:p>
      </dgm:t>
    </dgm:pt>
    <dgm:pt modelId="{496456CE-1734-45DE-A0CB-4C47FCFB78DB}">
      <dgm:prSet/>
      <dgm:spPr/>
      <dgm:t>
        <a:bodyPr/>
        <a:lstStyle/>
        <a:p>
          <a:pPr>
            <a:buFont typeface="Symbol" panose="05050102010706020507" pitchFamily="18" charset="2"/>
            <a:buChar char=""/>
          </a:pPr>
          <a:r>
            <a:rPr lang="en-US"/>
            <a:t>Nonprofit organizations and businesses </a:t>
          </a:r>
        </a:p>
      </dgm:t>
    </dgm:pt>
    <dgm:pt modelId="{14D00A3C-F741-42B1-8150-15CFE8BC27DA}" type="parTrans" cxnId="{B8F66664-42CF-4943-928C-34BEC4894C05}">
      <dgm:prSet/>
      <dgm:spPr/>
      <dgm:t>
        <a:bodyPr/>
        <a:lstStyle/>
        <a:p>
          <a:endParaRPr lang="en-US"/>
        </a:p>
      </dgm:t>
    </dgm:pt>
    <dgm:pt modelId="{C0C52763-155D-4094-A257-E7127A3F22D8}" type="sibTrans" cxnId="{B8F66664-42CF-4943-928C-34BEC4894C05}">
      <dgm:prSet/>
      <dgm:spPr/>
      <dgm:t>
        <a:bodyPr/>
        <a:lstStyle/>
        <a:p>
          <a:endParaRPr lang="en-US"/>
        </a:p>
      </dgm:t>
    </dgm:pt>
    <dgm:pt modelId="{46FF19E9-7FDE-4B04-9471-F346942B5C6B}">
      <dgm:prSet/>
      <dgm:spPr/>
      <dgm:t>
        <a:bodyPr/>
        <a:lstStyle/>
        <a:p>
          <a:pPr>
            <a:buFont typeface="Courier New" panose="02070309020205020404" pitchFamily="49" charset="0"/>
            <a:buChar char="o"/>
          </a:pPr>
          <a:r>
            <a:rPr lang="en-US" dirty="0"/>
            <a:t>Between 500 and 10,000 employees</a:t>
          </a:r>
        </a:p>
      </dgm:t>
    </dgm:pt>
    <dgm:pt modelId="{33231F6A-CB48-466D-A700-DED0FD231AA2}" type="parTrans" cxnId="{322FC00A-9DEA-4F22-A263-DABFD86D6B01}">
      <dgm:prSet/>
      <dgm:spPr/>
      <dgm:t>
        <a:bodyPr/>
        <a:lstStyle/>
        <a:p>
          <a:endParaRPr lang="en-US"/>
        </a:p>
      </dgm:t>
    </dgm:pt>
    <dgm:pt modelId="{89784CD3-A269-4D5C-A8C2-580F0AD3B12A}" type="sibTrans" cxnId="{322FC00A-9DEA-4F22-A263-DABFD86D6B01}">
      <dgm:prSet/>
      <dgm:spPr/>
      <dgm:t>
        <a:bodyPr/>
        <a:lstStyle/>
        <a:p>
          <a:endParaRPr lang="en-US"/>
        </a:p>
      </dgm:t>
    </dgm:pt>
    <dgm:pt modelId="{CDDF268A-E341-49E1-8BC0-646528793E2D}">
      <dgm:prSet/>
      <dgm:spPr/>
      <dgm:t>
        <a:bodyPr/>
        <a:lstStyle/>
        <a:p>
          <a:pPr>
            <a:buFont typeface="Courier New" panose="02070309020205020404" pitchFamily="49" charset="0"/>
            <a:buChar char="o"/>
          </a:pPr>
          <a:r>
            <a:rPr lang="en-US" dirty="0"/>
            <a:t>Loan must retain at least 90% of the recipient’s workforce through September 30, 2020</a:t>
          </a:r>
        </a:p>
      </dgm:t>
    </dgm:pt>
    <dgm:pt modelId="{F757C8BD-A347-4FE0-9F1B-DCF2F3F5DEF3}" type="parTrans" cxnId="{843EB8FD-7CF2-47E7-B073-63D0956C19FC}">
      <dgm:prSet/>
      <dgm:spPr/>
      <dgm:t>
        <a:bodyPr/>
        <a:lstStyle/>
        <a:p>
          <a:endParaRPr lang="en-US"/>
        </a:p>
      </dgm:t>
    </dgm:pt>
    <dgm:pt modelId="{4E856C3F-4AC5-4B63-805C-DA3EB7C47F01}" type="sibTrans" cxnId="{843EB8FD-7CF2-47E7-B073-63D0956C19FC}">
      <dgm:prSet/>
      <dgm:spPr/>
      <dgm:t>
        <a:bodyPr/>
        <a:lstStyle/>
        <a:p>
          <a:endParaRPr lang="en-US"/>
        </a:p>
      </dgm:t>
    </dgm:pt>
    <dgm:pt modelId="{BF5BC042-731E-4135-8B7C-9EC516297705}">
      <dgm:prSet/>
      <dgm:spPr/>
      <dgm:t>
        <a:bodyPr/>
        <a:lstStyle/>
        <a:p>
          <a:pPr>
            <a:buFont typeface="Courier New" panose="02070309020205020404" pitchFamily="49" charset="0"/>
            <a:buChar char="o"/>
          </a:pPr>
          <a:r>
            <a:rPr lang="en-US" dirty="0"/>
            <a:t>Will not outsource or offshore jobs for the term of the loan plus 2 years</a:t>
          </a:r>
        </a:p>
      </dgm:t>
    </dgm:pt>
    <dgm:pt modelId="{98D1AAAA-D82C-42C3-B4E3-C451B25CAADD}" type="parTrans" cxnId="{C2BECB1B-C486-4744-9101-4908271439FE}">
      <dgm:prSet/>
      <dgm:spPr/>
      <dgm:t>
        <a:bodyPr/>
        <a:lstStyle/>
        <a:p>
          <a:endParaRPr lang="en-US"/>
        </a:p>
      </dgm:t>
    </dgm:pt>
    <dgm:pt modelId="{D5DF5749-33B6-4B0B-B8C4-187A67971F51}" type="sibTrans" cxnId="{C2BECB1B-C486-4744-9101-4908271439FE}">
      <dgm:prSet/>
      <dgm:spPr/>
      <dgm:t>
        <a:bodyPr/>
        <a:lstStyle/>
        <a:p>
          <a:endParaRPr lang="en-US"/>
        </a:p>
      </dgm:t>
    </dgm:pt>
    <dgm:pt modelId="{2E72A6B0-8CF9-4B21-B76F-769AB807234C}">
      <dgm:prSet/>
      <dgm:spPr/>
      <dgm:t>
        <a:bodyPr/>
        <a:lstStyle/>
        <a:p>
          <a:pPr>
            <a:buFont typeface="Courier New" panose="02070309020205020404" pitchFamily="49" charset="0"/>
            <a:buChar char="o"/>
          </a:pPr>
          <a:r>
            <a:rPr lang="en-US" dirty="0"/>
            <a:t>Cannot increase the compensation of any officer or employee whose total compensation exceeds $425,000, </a:t>
          </a:r>
        </a:p>
      </dgm:t>
    </dgm:pt>
    <dgm:pt modelId="{4B68DBCF-9E04-47D1-B366-87C23056A48E}" type="parTrans" cxnId="{DBC1DED7-73D6-4648-A4F9-0B40405850A0}">
      <dgm:prSet/>
      <dgm:spPr/>
      <dgm:t>
        <a:bodyPr/>
        <a:lstStyle/>
        <a:p>
          <a:endParaRPr lang="en-US"/>
        </a:p>
      </dgm:t>
    </dgm:pt>
    <dgm:pt modelId="{F961DC3D-257E-4F4E-A32A-B2A52CE45BD5}" type="sibTrans" cxnId="{DBC1DED7-73D6-4648-A4F9-0B40405850A0}">
      <dgm:prSet/>
      <dgm:spPr/>
      <dgm:t>
        <a:bodyPr/>
        <a:lstStyle/>
        <a:p>
          <a:endParaRPr lang="en-US"/>
        </a:p>
      </dgm:t>
    </dgm:pt>
    <dgm:pt modelId="{0D3947F8-7CEF-1F47-A786-ED56BEA58596}">
      <dgm:prSet/>
      <dgm:spPr/>
      <dgm:t>
        <a:bodyPr/>
        <a:lstStyle/>
        <a:p>
          <a:pPr>
            <a:buFont typeface="Courier New" panose="02070309020205020404" pitchFamily="49" charset="0"/>
            <a:buChar char="o"/>
          </a:pPr>
          <a:r>
            <a:rPr lang="en-US" dirty="0"/>
            <a:t>Prohibited from having officers or employees making over $3M last year plus fifty percent of the amount their compensation last year exceeded $3M</a:t>
          </a:r>
        </a:p>
      </dgm:t>
    </dgm:pt>
    <dgm:pt modelId="{2D94BF59-A96F-5644-94F8-CE525E64513E}" type="parTrans" cxnId="{653304EF-C681-2542-8635-0A871F62FF20}">
      <dgm:prSet/>
      <dgm:spPr/>
      <dgm:t>
        <a:bodyPr/>
        <a:lstStyle/>
        <a:p>
          <a:endParaRPr lang="en-US"/>
        </a:p>
      </dgm:t>
    </dgm:pt>
    <dgm:pt modelId="{C39CCB33-063D-BA4F-8BF9-E46958A80C7B}" type="sibTrans" cxnId="{653304EF-C681-2542-8635-0A871F62FF20}">
      <dgm:prSet/>
      <dgm:spPr/>
      <dgm:t>
        <a:bodyPr/>
        <a:lstStyle/>
        <a:p>
          <a:endParaRPr lang="en-US"/>
        </a:p>
      </dgm:t>
    </dgm:pt>
    <dgm:pt modelId="{E674ABC1-1BFD-4CB4-B73C-8A2A3180A4EE}" type="pres">
      <dgm:prSet presAssocID="{AB0D03FD-2E76-4963-A0DB-10A2D95EDA62}" presName="linear" presStyleCnt="0">
        <dgm:presLayoutVars>
          <dgm:dir/>
          <dgm:animLvl val="lvl"/>
          <dgm:resizeHandles val="exact"/>
        </dgm:presLayoutVars>
      </dgm:prSet>
      <dgm:spPr/>
    </dgm:pt>
    <dgm:pt modelId="{C7CE2944-87F8-40F7-95DC-ADEC35D7C4D4}" type="pres">
      <dgm:prSet presAssocID="{88508739-35D8-4D6A-BE28-C2E79F750E17}" presName="parentLin" presStyleCnt="0"/>
      <dgm:spPr/>
    </dgm:pt>
    <dgm:pt modelId="{3A593A37-BB2B-48F3-A0F9-090263F43F89}" type="pres">
      <dgm:prSet presAssocID="{88508739-35D8-4D6A-BE28-C2E79F750E17}" presName="parentLeftMargin" presStyleLbl="node1" presStyleIdx="0" presStyleCnt="1"/>
      <dgm:spPr/>
    </dgm:pt>
    <dgm:pt modelId="{412FD617-F48A-485F-877C-B9386F0B0344}" type="pres">
      <dgm:prSet presAssocID="{88508739-35D8-4D6A-BE28-C2E79F750E17}" presName="parentText" presStyleLbl="node1" presStyleIdx="0" presStyleCnt="1">
        <dgm:presLayoutVars>
          <dgm:chMax val="0"/>
          <dgm:bulletEnabled val="1"/>
        </dgm:presLayoutVars>
      </dgm:prSet>
      <dgm:spPr/>
    </dgm:pt>
    <dgm:pt modelId="{A7B98C1A-2C65-4F7E-B6BF-9C05E8B135EB}" type="pres">
      <dgm:prSet presAssocID="{88508739-35D8-4D6A-BE28-C2E79F750E17}" presName="negativeSpace" presStyleCnt="0"/>
      <dgm:spPr/>
    </dgm:pt>
    <dgm:pt modelId="{626EAD3D-92ED-4EAB-944E-A55C0663DFB8}" type="pres">
      <dgm:prSet presAssocID="{88508739-35D8-4D6A-BE28-C2E79F750E17}" presName="childText" presStyleLbl="conFgAcc1" presStyleIdx="0" presStyleCnt="1">
        <dgm:presLayoutVars>
          <dgm:bulletEnabled val="1"/>
        </dgm:presLayoutVars>
      </dgm:prSet>
      <dgm:spPr/>
    </dgm:pt>
  </dgm:ptLst>
  <dgm:cxnLst>
    <dgm:cxn modelId="{B5270E0A-184A-4154-9288-E3348709987B}" type="presOf" srcId="{CDDF268A-E341-49E1-8BC0-646528793E2D}" destId="{626EAD3D-92ED-4EAB-944E-A55C0663DFB8}" srcOrd="0" destOrd="2" presId="urn:microsoft.com/office/officeart/2005/8/layout/list1"/>
    <dgm:cxn modelId="{322FC00A-9DEA-4F22-A263-DABFD86D6B01}" srcId="{496456CE-1734-45DE-A0CB-4C47FCFB78DB}" destId="{46FF19E9-7FDE-4B04-9471-F346942B5C6B}" srcOrd="0" destOrd="0" parTransId="{33231F6A-CB48-466D-A700-DED0FD231AA2}" sibTransId="{89784CD3-A269-4D5C-A8C2-580F0AD3B12A}"/>
    <dgm:cxn modelId="{C2BECB1B-C486-4744-9101-4908271439FE}" srcId="{496456CE-1734-45DE-A0CB-4C47FCFB78DB}" destId="{BF5BC042-731E-4135-8B7C-9EC516297705}" srcOrd="2" destOrd="0" parTransId="{98D1AAAA-D82C-42C3-B4E3-C451B25CAADD}" sibTransId="{D5DF5749-33B6-4B0B-B8C4-187A67971F51}"/>
    <dgm:cxn modelId="{F15CAA1D-7F2D-4382-9BEE-0B8E8F6BCFDD}" type="presOf" srcId="{46FF19E9-7FDE-4B04-9471-F346942B5C6B}" destId="{626EAD3D-92ED-4EAB-944E-A55C0663DFB8}" srcOrd="0" destOrd="1" presId="urn:microsoft.com/office/officeart/2005/8/layout/list1"/>
    <dgm:cxn modelId="{8766A435-9954-47FC-A5E9-0E53A751C99D}" type="presOf" srcId="{88508739-35D8-4D6A-BE28-C2E79F750E17}" destId="{3A593A37-BB2B-48F3-A0F9-090263F43F89}" srcOrd="0" destOrd="0" presId="urn:microsoft.com/office/officeart/2005/8/layout/list1"/>
    <dgm:cxn modelId="{393C3737-97F2-4700-AB62-7CEDC82FE477}" type="presOf" srcId="{496456CE-1734-45DE-A0CB-4C47FCFB78DB}" destId="{626EAD3D-92ED-4EAB-944E-A55C0663DFB8}" srcOrd="0" destOrd="0" presId="urn:microsoft.com/office/officeart/2005/8/layout/list1"/>
    <dgm:cxn modelId="{51594264-46F3-48D9-9D3C-16E477BE109F}" type="presOf" srcId="{2E72A6B0-8CF9-4B21-B76F-769AB807234C}" destId="{626EAD3D-92ED-4EAB-944E-A55C0663DFB8}" srcOrd="0" destOrd="4" presId="urn:microsoft.com/office/officeart/2005/8/layout/list1"/>
    <dgm:cxn modelId="{B8F66664-42CF-4943-928C-34BEC4894C05}" srcId="{88508739-35D8-4D6A-BE28-C2E79F750E17}" destId="{496456CE-1734-45DE-A0CB-4C47FCFB78DB}" srcOrd="0" destOrd="0" parTransId="{14D00A3C-F741-42B1-8150-15CFE8BC27DA}" sibTransId="{C0C52763-155D-4094-A257-E7127A3F22D8}"/>
    <dgm:cxn modelId="{B4C4EE6B-0D76-47BF-8D3A-C4C2608DE6BB}" srcId="{AB0D03FD-2E76-4963-A0DB-10A2D95EDA62}" destId="{88508739-35D8-4D6A-BE28-C2E79F750E17}" srcOrd="0" destOrd="0" parTransId="{53C5A252-500F-4E31-86F3-D364439EB4B1}" sibTransId="{00263030-FF31-4662-AE26-9074FC54F3DC}"/>
    <dgm:cxn modelId="{39D1044E-0EB4-4B51-AB6D-29DC451A014D}" type="presOf" srcId="{AB0D03FD-2E76-4963-A0DB-10A2D95EDA62}" destId="{E674ABC1-1BFD-4CB4-B73C-8A2A3180A4EE}" srcOrd="0" destOrd="0" presId="urn:microsoft.com/office/officeart/2005/8/layout/list1"/>
    <dgm:cxn modelId="{0186AF80-1C74-4A70-97AB-CC54C3394224}" type="presOf" srcId="{88508739-35D8-4D6A-BE28-C2E79F750E17}" destId="{412FD617-F48A-485F-877C-B9386F0B0344}" srcOrd="1" destOrd="0" presId="urn:microsoft.com/office/officeart/2005/8/layout/list1"/>
    <dgm:cxn modelId="{79F0C992-64D6-C94E-AFC3-1D2F8B498556}" type="presOf" srcId="{0D3947F8-7CEF-1F47-A786-ED56BEA58596}" destId="{626EAD3D-92ED-4EAB-944E-A55C0663DFB8}" srcOrd="0" destOrd="5" presId="urn:microsoft.com/office/officeart/2005/8/layout/list1"/>
    <dgm:cxn modelId="{DBC1DED7-73D6-4648-A4F9-0B40405850A0}" srcId="{496456CE-1734-45DE-A0CB-4C47FCFB78DB}" destId="{2E72A6B0-8CF9-4B21-B76F-769AB807234C}" srcOrd="3" destOrd="0" parTransId="{4B68DBCF-9E04-47D1-B366-87C23056A48E}" sibTransId="{F961DC3D-257E-4F4E-A32A-B2A52CE45BD5}"/>
    <dgm:cxn modelId="{653304EF-C681-2542-8635-0A871F62FF20}" srcId="{496456CE-1734-45DE-A0CB-4C47FCFB78DB}" destId="{0D3947F8-7CEF-1F47-A786-ED56BEA58596}" srcOrd="4" destOrd="0" parTransId="{2D94BF59-A96F-5644-94F8-CE525E64513E}" sibTransId="{C39CCB33-063D-BA4F-8BF9-E46958A80C7B}"/>
    <dgm:cxn modelId="{87F222FB-7D8E-42DC-9EA1-BC3411A58A59}" type="presOf" srcId="{BF5BC042-731E-4135-8B7C-9EC516297705}" destId="{626EAD3D-92ED-4EAB-944E-A55C0663DFB8}" srcOrd="0" destOrd="3" presId="urn:microsoft.com/office/officeart/2005/8/layout/list1"/>
    <dgm:cxn modelId="{843EB8FD-7CF2-47E7-B073-63D0956C19FC}" srcId="{496456CE-1734-45DE-A0CB-4C47FCFB78DB}" destId="{CDDF268A-E341-49E1-8BC0-646528793E2D}" srcOrd="1" destOrd="0" parTransId="{F757C8BD-A347-4FE0-9F1B-DCF2F3F5DEF3}" sibTransId="{4E856C3F-4AC5-4B63-805C-DA3EB7C47F01}"/>
    <dgm:cxn modelId="{CC2FFFAB-F26F-4318-ADBA-A6F553598F08}" type="presParOf" srcId="{E674ABC1-1BFD-4CB4-B73C-8A2A3180A4EE}" destId="{C7CE2944-87F8-40F7-95DC-ADEC35D7C4D4}" srcOrd="0" destOrd="0" presId="urn:microsoft.com/office/officeart/2005/8/layout/list1"/>
    <dgm:cxn modelId="{A54CE425-98DC-4B98-92E0-6C7D2AB57807}" type="presParOf" srcId="{C7CE2944-87F8-40F7-95DC-ADEC35D7C4D4}" destId="{3A593A37-BB2B-48F3-A0F9-090263F43F89}" srcOrd="0" destOrd="0" presId="urn:microsoft.com/office/officeart/2005/8/layout/list1"/>
    <dgm:cxn modelId="{2BC45528-8502-4592-B492-5514AA3813CB}" type="presParOf" srcId="{C7CE2944-87F8-40F7-95DC-ADEC35D7C4D4}" destId="{412FD617-F48A-485F-877C-B9386F0B0344}" srcOrd="1" destOrd="0" presId="urn:microsoft.com/office/officeart/2005/8/layout/list1"/>
    <dgm:cxn modelId="{BC137CC2-2EEB-462C-89B7-E95FF90709FB}" type="presParOf" srcId="{E674ABC1-1BFD-4CB4-B73C-8A2A3180A4EE}" destId="{A7B98C1A-2C65-4F7E-B6BF-9C05E8B135EB}" srcOrd="1" destOrd="0" presId="urn:microsoft.com/office/officeart/2005/8/layout/list1"/>
    <dgm:cxn modelId="{4444CE16-3692-4518-AC74-F0FE8ACA3815}" type="presParOf" srcId="{E674ABC1-1BFD-4CB4-B73C-8A2A3180A4EE}" destId="{626EAD3D-92ED-4EAB-944E-A55C0663DFB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C47EC8-5333-40B7-BEB0-F013D2A935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6503DE-4552-4EC0-A893-C208249A07EF}">
      <dgm:prSet/>
      <dgm:spPr/>
      <dgm:t>
        <a:bodyPr/>
        <a:lstStyle/>
        <a:p>
          <a:r>
            <a:rPr lang="en-US" b="1" dirty="0"/>
            <a:t>Economic Adjustment Assistance (EAA) Program</a:t>
          </a:r>
          <a:endParaRPr lang="en-US" dirty="0"/>
        </a:p>
      </dgm:t>
    </dgm:pt>
    <dgm:pt modelId="{FFF4F226-9D7D-4059-BBC3-6B765DE2DFDC}" type="parTrans" cxnId="{574A96D0-257C-4A22-8724-FCBDA0E280A3}">
      <dgm:prSet/>
      <dgm:spPr/>
      <dgm:t>
        <a:bodyPr/>
        <a:lstStyle/>
        <a:p>
          <a:endParaRPr lang="en-US"/>
        </a:p>
      </dgm:t>
    </dgm:pt>
    <dgm:pt modelId="{3D053755-6ED0-4D89-B18D-35F31AF243BE}" type="sibTrans" cxnId="{574A96D0-257C-4A22-8724-FCBDA0E280A3}">
      <dgm:prSet/>
      <dgm:spPr/>
      <dgm:t>
        <a:bodyPr/>
        <a:lstStyle/>
        <a:p>
          <a:endParaRPr lang="en-US"/>
        </a:p>
      </dgm:t>
    </dgm:pt>
    <dgm:pt modelId="{BE591F63-D83E-4DB8-B022-EEADFA94BAD8}">
      <dgm:prSet/>
      <dgm:spPr/>
      <dgm:t>
        <a:bodyPr/>
        <a:lstStyle/>
        <a:p>
          <a:pPr>
            <a:buFont typeface="Symbol" panose="05050102010706020507" pitchFamily="18" charset="2"/>
            <a:buChar char=""/>
          </a:pPr>
          <a:r>
            <a:rPr lang="en-US" dirty="0"/>
            <a:t>Funds technical, planning, and public works and infrastructure assistance</a:t>
          </a:r>
        </a:p>
      </dgm:t>
    </dgm:pt>
    <dgm:pt modelId="{47B2622D-5ADC-4D97-913E-E1DDA00C8A48}" type="parTrans" cxnId="{68EFB9DC-FDF6-4CED-BE83-E4D4201EF9E5}">
      <dgm:prSet/>
      <dgm:spPr/>
      <dgm:t>
        <a:bodyPr/>
        <a:lstStyle/>
        <a:p>
          <a:endParaRPr lang="en-US"/>
        </a:p>
      </dgm:t>
    </dgm:pt>
    <dgm:pt modelId="{ADCFD8D4-FC5D-46FB-999A-6ADC8CFFE82B}" type="sibTrans" cxnId="{68EFB9DC-FDF6-4CED-BE83-E4D4201EF9E5}">
      <dgm:prSet/>
      <dgm:spPr/>
      <dgm:t>
        <a:bodyPr/>
        <a:lstStyle/>
        <a:p>
          <a:endParaRPr lang="en-US"/>
        </a:p>
      </dgm:t>
    </dgm:pt>
    <dgm:pt modelId="{6F7E0A53-95E4-430B-96FB-6CC8D2A61337}">
      <dgm:prSet/>
      <dgm:spPr/>
      <dgm:t>
        <a:bodyPr/>
        <a:lstStyle/>
        <a:p>
          <a:pPr>
            <a:buFont typeface="Symbol" panose="05050102010706020507" pitchFamily="18" charset="2"/>
            <a:buChar char=""/>
          </a:pPr>
          <a:r>
            <a:rPr lang="en-US" dirty="0"/>
            <a:t>Regions experiencing adverse economic changes that occur suddenly or over time</a:t>
          </a:r>
        </a:p>
      </dgm:t>
    </dgm:pt>
    <dgm:pt modelId="{733FD69F-28DC-40FB-A88E-F1B64F4C836B}" type="parTrans" cxnId="{166BDB78-2F46-46A1-A692-601CFB8EA722}">
      <dgm:prSet/>
      <dgm:spPr/>
      <dgm:t>
        <a:bodyPr/>
        <a:lstStyle/>
        <a:p>
          <a:endParaRPr lang="en-US"/>
        </a:p>
      </dgm:t>
    </dgm:pt>
    <dgm:pt modelId="{4D4CE9B9-6FC3-4BE9-9946-1D8060B4B304}" type="sibTrans" cxnId="{166BDB78-2F46-46A1-A692-601CFB8EA722}">
      <dgm:prSet/>
      <dgm:spPr/>
      <dgm:t>
        <a:bodyPr/>
        <a:lstStyle/>
        <a:p>
          <a:endParaRPr lang="en-US"/>
        </a:p>
      </dgm:t>
    </dgm:pt>
    <dgm:pt modelId="{DC0FE8A7-9F52-754A-BF80-24543FD18137}">
      <dgm:prSet/>
      <dgm:spPr/>
      <dgm:t>
        <a:bodyPr/>
        <a:lstStyle/>
        <a:p>
          <a:pPr>
            <a:buFont typeface="Symbol" panose="05050102010706020507" pitchFamily="18" charset="2"/>
            <a:buChar char=""/>
          </a:pPr>
          <a:r>
            <a:rPr lang="en-US" dirty="0"/>
            <a:t>$1.5B in supplemental funding for the Economic Adjustment Assistance program </a:t>
          </a:r>
        </a:p>
      </dgm:t>
    </dgm:pt>
    <dgm:pt modelId="{A5792D7F-2E74-C94C-A86A-A7533557D9C4}" type="parTrans" cxnId="{0A4F0959-4C21-8041-9A26-5D23ED03BA97}">
      <dgm:prSet/>
      <dgm:spPr/>
      <dgm:t>
        <a:bodyPr/>
        <a:lstStyle/>
        <a:p>
          <a:endParaRPr lang="en-US"/>
        </a:p>
      </dgm:t>
    </dgm:pt>
    <dgm:pt modelId="{A9ABB3C1-0412-2747-B5D7-242928373095}" type="sibTrans" cxnId="{0A4F0959-4C21-8041-9A26-5D23ED03BA97}">
      <dgm:prSet/>
      <dgm:spPr/>
      <dgm:t>
        <a:bodyPr/>
        <a:lstStyle/>
        <a:p>
          <a:endParaRPr lang="en-US"/>
        </a:p>
      </dgm:t>
    </dgm:pt>
    <dgm:pt modelId="{6186BE4B-21E0-4525-A89A-2C067D46A197}" type="pres">
      <dgm:prSet presAssocID="{44C47EC8-5333-40B7-BEB0-F013D2A935D0}" presName="Name0" presStyleCnt="0">
        <dgm:presLayoutVars>
          <dgm:dir/>
          <dgm:animLvl val="lvl"/>
          <dgm:resizeHandles val="exact"/>
        </dgm:presLayoutVars>
      </dgm:prSet>
      <dgm:spPr/>
    </dgm:pt>
    <dgm:pt modelId="{E9032A12-4CBF-4E08-91CA-DEA60417C9D2}" type="pres">
      <dgm:prSet presAssocID="{276503DE-4552-4EC0-A893-C208249A07EF}" presName="composite" presStyleCnt="0"/>
      <dgm:spPr/>
    </dgm:pt>
    <dgm:pt modelId="{AF94EC17-361C-4EA8-AAF9-D3553FD060E2}" type="pres">
      <dgm:prSet presAssocID="{276503DE-4552-4EC0-A893-C208249A07EF}" presName="parTx" presStyleLbl="alignNode1" presStyleIdx="0" presStyleCnt="1" custLinFactNeighborX="-385" custLinFactNeighborY="499">
        <dgm:presLayoutVars>
          <dgm:chMax val="0"/>
          <dgm:chPref val="0"/>
          <dgm:bulletEnabled val="1"/>
        </dgm:presLayoutVars>
      </dgm:prSet>
      <dgm:spPr/>
    </dgm:pt>
    <dgm:pt modelId="{8033548C-EA9E-44C1-B125-6676E64B088C}" type="pres">
      <dgm:prSet presAssocID="{276503DE-4552-4EC0-A893-C208249A07EF}" presName="desTx" presStyleLbl="alignAccFollowNode1" presStyleIdx="0" presStyleCnt="1">
        <dgm:presLayoutVars>
          <dgm:bulletEnabled val="1"/>
        </dgm:presLayoutVars>
      </dgm:prSet>
      <dgm:spPr/>
    </dgm:pt>
  </dgm:ptLst>
  <dgm:cxnLst>
    <dgm:cxn modelId="{630C820D-C7A8-5E44-875A-23AB8287DC41}" type="presOf" srcId="{DC0FE8A7-9F52-754A-BF80-24543FD18137}" destId="{8033548C-EA9E-44C1-B125-6676E64B088C}" srcOrd="0" destOrd="0" presId="urn:microsoft.com/office/officeart/2005/8/layout/hList1"/>
    <dgm:cxn modelId="{166BDB78-2F46-46A1-A692-601CFB8EA722}" srcId="{276503DE-4552-4EC0-A893-C208249A07EF}" destId="{6F7E0A53-95E4-430B-96FB-6CC8D2A61337}" srcOrd="2" destOrd="0" parTransId="{733FD69F-28DC-40FB-A88E-F1B64F4C836B}" sibTransId="{4D4CE9B9-6FC3-4BE9-9946-1D8060B4B304}"/>
    <dgm:cxn modelId="{0A4F0959-4C21-8041-9A26-5D23ED03BA97}" srcId="{276503DE-4552-4EC0-A893-C208249A07EF}" destId="{DC0FE8A7-9F52-754A-BF80-24543FD18137}" srcOrd="0" destOrd="0" parTransId="{A5792D7F-2E74-C94C-A86A-A7533557D9C4}" sibTransId="{A9ABB3C1-0412-2747-B5D7-242928373095}"/>
    <dgm:cxn modelId="{CDFB00A4-61CA-47C7-A83F-013FA51C4CB9}" type="presOf" srcId="{44C47EC8-5333-40B7-BEB0-F013D2A935D0}" destId="{6186BE4B-21E0-4525-A89A-2C067D46A197}" srcOrd="0" destOrd="0" presId="urn:microsoft.com/office/officeart/2005/8/layout/hList1"/>
    <dgm:cxn modelId="{CCCA45B2-06AE-4162-887B-95CF29D60F4A}" type="presOf" srcId="{BE591F63-D83E-4DB8-B022-EEADFA94BAD8}" destId="{8033548C-EA9E-44C1-B125-6676E64B088C}" srcOrd="0" destOrd="1" presId="urn:microsoft.com/office/officeart/2005/8/layout/hList1"/>
    <dgm:cxn modelId="{574A96D0-257C-4A22-8724-FCBDA0E280A3}" srcId="{44C47EC8-5333-40B7-BEB0-F013D2A935D0}" destId="{276503DE-4552-4EC0-A893-C208249A07EF}" srcOrd="0" destOrd="0" parTransId="{FFF4F226-9D7D-4059-BBC3-6B765DE2DFDC}" sibTransId="{3D053755-6ED0-4D89-B18D-35F31AF243BE}"/>
    <dgm:cxn modelId="{68EFB9DC-FDF6-4CED-BE83-E4D4201EF9E5}" srcId="{276503DE-4552-4EC0-A893-C208249A07EF}" destId="{BE591F63-D83E-4DB8-B022-EEADFA94BAD8}" srcOrd="1" destOrd="0" parTransId="{47B2622D-5ADC-4D97-913E-E1DDA00C8A48}" sibTransId="{ADCFD8D4-FC5D-46FB-999A-6ADC8CFFE82B}"/>
    <dgm:cxn modelId="{4C6EF4DC-C2A8-4C4F-A739-55C5623E4B6B}" type="presOf" srcId="{276503DE-4552-4EC0-A893-C208249A07EF}" destId="{AF94EC17-361C-4EA8-AAF9-D3553FD060E2}" srcOrd="0" destOrd="0" presId="urn:microsoft.com/office/officeart/2005/8/layout/hList1"/>
    <dgm:cxn modelId="{33DA08F8-95AF-47FF-98BE-20D56173DBCA}" type="presOf" srcId="{6F7E0A53-95E4-430B-96FB-6CC8D2A61337}" destId="{8033548C-EA9E-44C1-B125-6676E64B088C}" srcOrd="0" destOrd="2" presId="urn:microsoft.com/office/officeart/2005/8/layout/hList1"/>
    <dgm:cxn modelId="{C0DD3C5E-2C71-456A-BF67-F810A4D37621}" type="presParOf" srcId="{6186BE4B-21E0-4525-A89A-2C067D46A197}" destId="{E9032A12-4CBF-4E08-91CA-DEA60417C9D2}" srcOrd="0" destOrd="0" presId="urn:microsoft.com/office/officeart/2005/8/layout/hList1"/>
    <dgm:cxn modelId="{E31E78F0-595D-43B0-8175-A2C9520FC5A3}" type="presParOf" srcId="{E9032A12-4CBF-4E08-91CA-DEA60417C9D2}" destId="{AF94EC17-361C-4EA8-AAF9-D3553FD060E2}" srcOrd="0" destOrd="0" presId="urn:microsoft.com/office/officeart/2005/8/layout/hList1"/>
    <dgm:cxn modelId="{3457E79D-FEFF-4E1C-BBB3-D3755EBA75C7}" type="presParOf" srcId="{E9032A12-4CBF-4E08-91CA-DEA60417C9D2}" destId="{8033548C-EA9E-44C1-B125-6676E64B08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B8B9A7-7DD2-4F0F-A2DD-F4ED158376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EE68832-C413-4FD0-9BE7-72E7B4062422}">
      <dgm:prSet/>
      <dgm:spPr/>
      <dgm:t>
        <a:bodyPr/>
        <a:lstStyle/>
        <a:p>
          <a:r>
            <a:rPr lang="en-US" b="1"/>
            <a:t>EAA Strategy Grants</a:t>
          </a:r>
          <a:endParaRPr lang="en-US"/>
        </a:p>
      </dgm:t>
    </dgm:pt>
    <dgm:pt modelId="{46464ECA-CB5C-47EC-862F-338F7C40008E}" type="parTrans" cxnId="{9650C393-C346-43FB-99EF-159AA95A2A43}">
      <dgm:prSet/>
      <dgm:spPr/>
      <dgm:t>
        <a:bodyPr/>
        <a:lstStyle/>
        <a:p>
          <a:endParaRPr lang="en-US"/>
        </a:p>
      </dgm:t>
    </dgm:pt>
    <dgm:pt modelId="{A43E1C4A-AC3A-4EA0-9CEB-0E9A17F2EE67}" type="sibTrans" cxnId="{9650C393-C346-43FB-99EF-159AA95A2A43}">
      <dgm:prSet/>
      <dgm:spPr/>
      <dgm:t>
        <a:bodyPr/>
        <a:lstStyle/>
        <a:p>
          <a:endParaRPr lang="en-US"/>
        </a:p>
      </dgm:t>
    </dgm:pt>
    <dgm:pt modelId="{6260B879-5579-4A75-B65F-BD5CA9E04BD8}">
      <dgm:prSet/>
      <dgm:spPr/>
      <dgm:t>
        <a:bodyPr/>
        <a:lstStyle/>
        <a:p>
          <a:pPr>
            <a:buFont typeface="Symbol" panose="05050102010706020507" pitchFamily="18" charset="2"/>
            <a:buChar char=""/>
          </a:pPr>
          <a:r>
            <a:rPr lang="en-US"/>
            <a:t>Development, updating or refinement of a Comprehensive Economic Development Strategy (CEDS)</a:t>
          </a:r>
        </a:p>
      </dgm:t>
    </dgm:pt>
    <dgm:pt modelId="{46B187BB-CE5E-48D0-AEA9-8335F6CCD183}" type="parTrans" cxnId="{A83CC094-ABB6-4266-9929-7F4A2B7B643D}">
      <dgm:prSet/>
      <dgm:spPr/>
      <dgm:t>
        <a:bodyPr/>
        <a:lstStyle/>
        <a:p>
          <a:endParaRPr lang="en-US"/>
        </a:p>
      </dgm:t>
    </dgm:pt>
    <dgm:pt modelId="{12BDFE99-CB9C-49B6-953D-FF395B5A9CF6}" type="sibTrans" cxnId="{A83CC094-ABB6-4266-9929-7F4A2B7B643D}">
      <dgm:prSet/>
      <dgm:spPr/>
      <dgm:t>
        <a:bodyPr/>
        <a:lstStyle/>
        <a:p>
          <a:endParaRPr lang="en-US"/>
        </a:p>
      </dgm:t>
    </dgm:pt>
    <dgm:pt modelId="{1482CF85-B527-4AD7-9126-414782E97B67}">
      <dgm:prSet/>
      <dgm:spPr/>
      <dgm:t>
        <a:bodyPr/>
        <a:lstStyle/>
        <a:p>
          <a:pPr>
            <a:buFont typeface="Symbol" panose="05050102010706020507" pitchFamily="18" charset="2"/>
            <a:buChar char=""/>
          </a:pPr>
          <a:r>
            <a:rPr lang="en-US"/>
            <a:t>CEDS is a prerequisite for qualifying for EDA funds for projects</a:t>
          </a:r>
        </a:p>
      </dgm:t>
    </dgm:pt>
    <dgm:pt modelId="{114FE0C5-2CAB-49D5-862A-714DBFBE2A3A}" type="parTrans" cxnId="{CBB90650-9E88-4F65-8FBE-7E3620948942}">
      <dgm:prSet/>
      <dgm:spPr/>
      <dgm:t>
        <a:bodyPr/>
        <a:lstStyle/>
        <a:p>
          <a:endParaRPr lang="en-US"/>
        </a:p>
      </dgm:t>
    </dgm:pt>
    <dgm:pt modelId="{D21D8D75-A995-4001-8212-C12B508A01F2}" type="sibTrans" cxnId="{CBB90650-9E88-4F65-8FBE-7E3620948942}">
      <dgm:prSet/>
      <dgm:spPr/>
      <dgm:t>
        <a:bodyPr/>
        <a:lstStyle/>
        <a:p>
          <a:endParaRPr lang="en-US"/>
        </a:p>
      </dgm:t>
    </dgm:pt>
    <dgm:pt modelId="{7157EFBA-503A-4A32-9539-55E7F318E69D}">
      <dgm:prSet/>
      <dgm:spPr/>
      <dgm:t>
        <a:bodyPr/>
        <a:lstStyle/>
        <a:p>
          <a:pPr>
            <a:buFont typeface="Symbol" panose="05050102010706020507" pitchFamily="18" charset="2"/>
            <a:buChar char=""/>
          </a:pPr>
          <a:r>
            <a:rPr lang="en-US"/>
            <a:t>COVID 19 may require a CEDS update</a:t>
          </a:r>
        </a:p>
      </dgm:t>
    </dgm:pt>
    <dgm:pt modelId="{FA6CFCB2-430F-49C7-934E-B48E068C7923}" type="parTrans" cxnId="{C7920C1B-D14F-467D-A685-70F842AA1F74}">
      <dgm:prSet/>
      <dgm:spPr/>
      <dgm:t>
        <a:bodyPr/>
        <a:lstStyle/>
        <a:p>
          <a:endParaRPr lang="en-US"/>
        </a:p>
      </dgm:t>
    </dgm:pt>
    <dgm:pt modelId="{8A9CF37F-C09F-41E9-9017-177663FCE40F}" type="sibTrans" cxnId="{C7920C1B-D14F-467D-A685-70F842AA1F74}">
      <dgm:prSet/>
      <dgm:spPr/>
      <dgm:t>
        <a:bodyPr/>
        <a:lstStyle/>
        <a:p>
          <a:endParaRPr lang="en-US"/>
        </a:p>
      </dgm:t>
    </dgm:pt>
    <dgm:pt modelId="{058CD8D0-2CEB-4003-A2AB-319DDB6FE4CB}">
      <dgm:prSet/>
      <dgm:spPr/>
      <dgm:t>
        <a:bodyPr/>
        <a:lstStyle/>
        <a:p>
          <a:pPr>
            <a:buFont typeface="Symbol" panose="05050102010706020507" pitchFamily="18" charset="2"/>
            <a:buChar char=""/>
          </a:pPr>
          <a:r>
            <a:rPr lang="en-US" dirty="0"/>
            <a:t>COVID 19 may permit a CEDS creation to craft a disaster recovery strategy</a:t>
          </a:r>
        </a:p>
      </dgm:t>
    </dgm:pt>
    <dgm:pt modelId="{8F52259D-730E-4685-B2E4-3D600FDA1AB1}" type="parTrans" cxnId="{9BA590D3-E57F-4363-80D4-243AAA0D2B83}">
      <dgm:prSet/>
      <dgm:spPr/>
      <dgm:t>
        <a:bodyPr/>
        <a:lstStyle/>
        <a:p>
          <a:endParaRPr lang="en-US"/>
        </a:p>
      </dgm:t>
    </dgm:pt>
    <dgm:pt modelId="{A85AAA67-737F-44A1-833D-5FE91E70F0DC}" type="sibTrans" cxnId="{9BA590D3-E57F-4363-80D4-243AAA0D2B83}">
      <dgm:prSet/>
      <dgm:spPr/>
      <dgm:t>
        <a:bodyPr/>
        <a:lstStyle/>
        <a:p>
          <a:endParaRPr lang="en-US"/>
        </a:p>
      </dgm:t>
    </dgm:pt>
    <dgm:pt modelId="{BBA5F76A-3719-4962-A7CD-51D75B5DE3A6}" type="pres">
      <dgm:prSet presAssocID="{03B8B9A7-7DD2-4F0F-A2DD-F4ED158376DB}" presName="Name0" presStyleCnt="0">
        <dgm:presLayoutVars>
          <dgm:dir/>
          <dgm:animLvl val="lvl"/>
          <dgm:resizeHandles val="exact"/>
        </dgm:presLayoutVars>
      </dgm:prSet>
      <dgm:spPr/>
    </dgm:pt>
    <dgm:pt modelId="{7F9F59E6-0687-4493-9BF2-FF5C5E6D74CF}" type="pres">
      <dgm:prSet presAssocID="{FEE68832-C413-4FD0-9BE7-72E7B4062422}" presName="composite" presStyleCnt="0"/>
      <dgm:spPr/>
    </dgm:pt>
    <dgm:pt modelId="{AAA7ACFF-4316-42D1-8E5B-9988D2F6A299}" type="pres">
      <dgm:prSet presAssocID="{FEE68832-C413-4FD0-9BE7-72E7B4062422}" presName="parTx" presStyleLbl="alignNode1" presStyleIdx="0" presStyleCnt="1">
        <dgm:presLayoutVars>
          <dgm:chMax val="0"/>
          <dgm:chPref val="0"/>
          <dgm:bulletEnabled val="1"/>
        </dgm:presLayoutVars>
      </dgm:prSet>
      <dgm:spPr/>
    </dgm:pt>
    <dgm:pt modelId="{3EA2D454-D50D-42F2-92A4-9F8728ED724C}" type="pres">
      <dgm:prSet presAssocID="{FEE68832-C413-4FD0-9BE7-72E7B4062422}" presName="desTx" presStyleLbl="alignAccFollowNode1" presStyleIdx="0" presStyleCnt="1">
        <dgm:presLayoutVars>
          <dgm:bulletEnabled val="1"/>
        </dgm:presLayoutVars>
      </dgm:prSet>
      <dgm:spPr/>
    </dgm:pt>
  </dgm:ptLst>
  <dgm:cxnLst>
    <dgm:cxn modelId="{17425414-982E-45DA-A696-89CFF5ECE099}" type="presOf" srcId="{058CD8D0-2CEB-4003-A2AB-319DDB6FE4CB}" destId="{3EA2D454-D50D-42F2-92A4-9F8728ED724C}" srcOrd="0" destOrd="3" presId="urn:microsoft.com/office/officeart/2005/8/layout/hList1"/>
    <dgm:cxn modelId="{C7920C1B-D14F-467D-A685-70F842AA1F74}" srcId="{FEE68832-C413-4FD0-9BE7-72E7B4062422}" destId="{7157EFBA-503A-4A32-9539-55E7F318E69D}" srcOrd="2" destOrd="0" parTransId="{FA6CFCB2-430F-49C7-934E-B48E068C7923}" sibTransId="{8A9CF37F-C09F-41E9-9017-177663FCE40F}"/>
    <dgm:cxn modelId="{1B6D254E-C8BD-4F00-9C2D-BA049117D094}" type="presOf" srcId="{03B8B9A7-7DD2-4F0F-A2DD-F4ED158376DB}" destId="{BBA5F76A-3719-4962-A7CD-51D75B5DE3A6}" srcOrd="0" destOrd="0" presId="urn:microsoft.com/office/officeart/2005/8/layout/hList1"/>
    <dgm:cxn modelId="{CBB90650-9E88-4F65-8FBE-7E3620948942}" srcId="{FEE68832-C413-4FD0-9BE7-72E7B4062422}" destId="{1482CF85-B527-4AD7-9126-414782E97B67}" srcOrd="1" destOrd="0" parTransId="{114FE0C5-2CAB-49D5-862A-714DBFBE2A3A}" sibTransId="{D21D8D75-A995-4001-8212-C12B508A01F2}"/>
    <dgm:cxn modelId="{62BF0982-5F6A-43E1-904E-AD9A2FD0D94E}" type="presOf" srcId="{1482CF85-B527-4AD7-9126-414782E97B67}" destId="{3EA2D454-D50D-42F2-92A4-9F8728ED724C}" srcOrd="0" destOrd="1" presId="urn:microsoft.com/office/officeart/2005/8/layout/hList1"/>
    <dgm:cxn modelId="{9650C393-C346-43FB-99EF-159AA95A2A43}" srcId="{03B8B9A7-7DD2-4F0F-A2DD-F4ED158376DB}" destId="{FEE68832-C413-4FD0-9BE7-72E7B4062422}" srcOrd="0" destOrd="0" parTransId="{46464ECA-CB5C-47EC-862F-338F7C40008E}" sibTransId="{A43E1C4A-AC3A-4EA0-9CEB-0E9A17F2EE67}"/>
    <dgm:cxn modelId="{A83CC094-ABB6-4266-9929-7F4A2B7B643D}" srcId="{FEE68832-C413-4FD0-9BE7-72E7B4062422}" destId="{6260B879-5579-4A75-B65F-BD5CA9E04BD8}" srcOrd="0" destOrd="0" parTransId="{46B187BB-CE5E-48D0-AEA9-8335F6CCD183}" sibTransId="{12BDFE99-CB9C-49B6-953D-FF395B5A9CF6}"/>
    <dgm:cxn modelId="{64FCA29E-84DA-4994-A4DA-6077103CCE56}" type="presOf" srcId="{7157EFBA-503A-4A32-9539-55E7F318E69D}" destId="{3EA2D454-D50D-42F2-92A4-9F8728ED724C}" srcOrd="0" destOrd="2" presId="urn:microsoft.com/office/officeart/2005/8/layout/hList1"/>
    <dgm:cxn modelId="{A867F2B2-2E2A-4CCD-A9C8-8EB2719D9B10}" type="presOf" srcId="{6260B879-5579-4A75-B65F-BD5CA9E04BD8}" destId="{3EA2D454-D50D-42F2-92A4-9F8728ED724C}" srcOrd="0" destOrd="0" presId="urn:microsoft.com/office/officeart/2005/8/layout/hList1"/>
    <dgm:cxn modelId="{9BA590D3-E57F-4363-80D4-243AAA0D2B83}" srcId="{FEE68832-C413-4FD0-9BE7-72E7B4062422}" destId="{058CD8D0-2CEB-4003-A2AB-319DDB6FE4CB}" srcOrd="3" destOrd="0" parTransId="{8F52259D-730E-4685-B2E4-3D600FDA1AB1}" sibTransId="{A85AAA67-737F-44A1-833D-5FE91E70F0DC}"/>
    <dgm:cxn modelId="{686795DE-9792-4FB5-BABD-EB2589082EE1}" type="presOf" srcId="{FEE68832-C413-4FD0-9BE7-72E7B4062422}" destId="{AAA7ACFF-4316-42D1-8E5B-9988D2F6A299}" srcOrd="0" destOrd="0" presId="urn:microsoft.com/office/officeart/2005/8/layout/hList1"/>
    <dgm:cxn modelId="{F6E0C311-145C-4C9F-ADD4-9DCA1A7225E8}" type="presParOf" srcId="{BBA5F76A-3719-4962-A7CD-51D75B5DE3A6}" destId="{7F9F59E6-0687-4493-9BF2-FF5C5E6D74CF}" srcOrd="0" destOrd="0" presId="urn:microsoft.com/office/officeart/2005/8/layout/hList1"/>
    <dgm:cxn modelId="{BC598A82-9F61-4FBD-A09B-07DCBE0C42C1}" type="presParOf" srcId="{7F9F59E6-0687-4493-9BF2-FF5C5E6D74CF}" destId="{AAA7ACFF-4316-42D1-8E5B-9988D2F6A299}" srcOrd="0" destOrd="0" presId="urn:microsoft.com/office/officeart/2005/8/layout/hList1"/>
    <dgm:cxn modelId="{B266474C-0CCD-488C-8316-232A5F04199B}" type="presParOf" srcId="{7F9F59E6-0687-4493-9BF2-FF5C5E6D74CF}" destId="{3EA2D454-D50D-42F2-92A4-9F8728ED72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860E2D-6A02-4BE5-B3E3-B54074435E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5765C9-8256-4489-A231-DEE55A28F84B}">
      <dgm:prSet phldrT="[Text]"/>
      <dgm:spPr/>
      <dgm:t>
        <a:bodyPr/>
        <a:lstStyle/>
        <a:p>
          <a:r>
            <a:rPr lang="en-US" b="1" dirty="0"/>
            <a:t>EAA Implementation Grants</a:t>
          </a:r>
          <a:endParaRPr lang="en-US" dirty="0"/>
        </a:p>
      </dgm:t>
    </dgm:pt>
    <dgm:pt modelId="{01AA0D5D-FA55-4C29-B416-708314AF14DC}" type="parTrans" cxnId="{8E67684E-3D11-4D7D-8950-3111354EE4AF}">
      <dgm:prSet/>
      <dgm:spPr/>
      <dgm:t>
        <a:bodyPr/>
        <a:lstStyle/>
        <a:p>
          <a:endParaRPr lang="en-US"/>
        </a:p>
      </dgm:t>
    </dgm:pt>
    <dgm:pt modelId="{EBC26A0D-64C4-4039-88E2-A2F1F2649804}" type="sibTrans" cxnId="{8E67684E-3D11-4D7D-8950-3111354EE4AF}">
      <dgm:prSet/>
      <dgm:spPr/>
      <dgm:t>
        <a:bodyPr/>
        <a:lstStyle/>
        <a:p>
          <a:endParaRPr lang="en-US"/>
        </a:p>
      </dgm:t>
    </dgm:pt>
    <dgm:pt modelId="{5981044D-9CF0-45B7-A078-DE9EBF54468A}">
      <dgm:prSet/>
      <dgm:spPr/>
      <dgm:t>
        <a:bodyPr/>
        <a:lstStyle/>
        <a:p>
          <a:pPr>
            <a:buFont typeface="Symbol" panose="05050102010706020507" pitchFamily="18" charset="2"/>
            <a:buChar char=""/>
          </a:pPr>
          <a:r>
            <a:rPr lang="en-US"/>
            <a:t>Execution of CEDS strategy</a:t>
          </a:r>
        </a:p>
      </dgm:t>
    </dgm:pt>
    <dgm:pt modelId="{A08DBA6C-0B1F-4572-A7F3-C62464024852}" type="parTrans" cxnId="{1AF76151-4CDE-4FA7-936D-A3BF5193598B}">
      <dgm:prSet/>
      <dgm:spPr/>
      <dgm:t>
        <a:bodyPr/>
        <a:lstStyle/>
        <a:p>
          <a:endParaRPr lang="en-US"/>
        </a:p>
      </dgm:t>
    </dgm:pt>
    <dgm:pt modelId="{88FAD520-089E-42DE-A55F-AB7BF29174B3}" type="sibTrans" cxnId="{1AF76151-4CDE-4FA7-936D-A3BF5193598B}">
      <dgm:prSet/>
      <dgm:spPr/>
      <dgm:t>
        <a:bodyPr/>
        <a:lstStyle/>
        <a:p>
          <a:endParaRPr lang="en-US"/>
        </a:p>
      </dgm:t>
    </dgm:pt>
    <dgm:pt modelId="{0BD75514-2908-43D3-9E0E-6CD1AADC32DD}">
      <dgm:prSet/>
      <dgm:spPr/>
      <dgm:t>
        <a:bodyPr/>
        <a:lstStyle/>
        <a:p>
          <a:pPr>
            <a:buFont typeface="Courier New" panose="02070309020205020404" pitchFamily="49" charset="0"/>
            <a:buChar char="o"/>
          </a:pPr>
          <a:r>
            <a:rPr lang="en-US"/>
            <a:t>Infrastructure improvements</a:t>
          </a:r>
        </a:p>
      </dgm:t>
    </dgm:pt>
    <dgm:pt modelId="{64D887C6-2482-478D-A26A-96EA2C6F2BD2}" type="parTrans" cxnId="{889F70B9-360A-432B-A571-66AEE620BBD8}">
      <dgm:prSet/>
      <dgm:spPr/>
      <dgm:t>
        <a:bodyPr/>
        <a:lstStyle/>
        <a:p>
          <a:endParaRPr lang="en-US"/>
        </a:p>
      </dgm:t>
    </dgm:pt>
    <dgm:pt modelId="{842E4953-7FB6-4BEE-AD40-2C0D343DD084}" type="sibTrans" cxnId="{889F70B9-360A-432B-A571-66AEE620BBD8}">
      <dgm:prSet/>
      <dgm:spPr/>
      <dgm:t>
        <a:bodyPr/>
        <a:lstStyle/>
        <a:p>
          <a:endParaRPr lang="en-US"/>
        </a:p>
      </dgm:t>
    </dgm:pt>
    <dgm:pt modelId="{BB5C9B86-47A4-4768-930E-A303DDCAF015}">
      <dgm:prSet/>
      <dgm:spPr/>
      <dgm:t>
        <a:bodyPr/>
        <a:lstStyle/>
        <a:p>
          <a:pPr>
            <a:buFont typeface="Courier New" panose="02070309020205020404" pitchFamily="49" charset="0"/>
            <a:buChar char="o"/>
          </a:pPr>
          <a:r>
            <a:rPr lang="en-US"/>
            <a:t>Site acquisition</a:t>
          </a:r>
        </a:p>
      </dgm:t>
    </dgm:pt>
    <dgm:pt modelId="{D3AB5359-CC7A-4D60-8C91-A86A017CC5AF}" type="parTrans" cxnId="{57055CBF-F3D4-44BC-9FE4-EE6090C14552}">
      <dgm:prSet/>
      <dgm:spPr/>
      <dgm:t>
        <a:bodyPr/>
        <a:lstStyle/>
        <a:p>
          <a:endParaRPr lang="en-US"/>
        </a:p>
      </dgm:t>
    </dgm:pt>
    <dgm:pt modelId="{16CC65B6-3272-42CA-B536-0B3C6860290A}" type="sibTrans" cxnId="{57055CBF-F3D4-44BC-9FE4-EE6090C14552}">
      <dgm:prSet/>
      <dgm:spPr/>
      <dgm:t>
        <a:bodyPr/>
        <a:lstStyle/>
        <a:p>
          <a:endParaRPr lang="en-US"/>
        </a:p>
      </dgm:t>
    </dgm:pt>
    <dgm:pt modelId="{E1807BBB-5E28-4D3C-91D3-32F871342A48}">
      <dgm:prSet/>
      <dgm:spPr/>
      <dgm:t>
        <a:bodyPr/>
        <a:lstStyle/>
        <a:p>
          <a:pPr>
            <a:buFont typeface="Courier New" panose="02070309020205020404" pitchFamily="49" charset="0"/>
            <a:buChar char="o"/>
          </a:pPr>
          <a:r>
            <a:rPr lang="en-US"/>
            <a:t>Site preparation</a:t>
          </a:r>
        </a:p>
      </dgm:t>
    </dgm:pt>
    <dgm:pt modelId="{9FA2B037-E74B-485E-9FF8-CF8901376F5B}" type="parTrans" cxnId="{0602F396-FB0E-4613-8BD9-F294E61CCC35}">
      <dgm:prSet/>
      <dgm:spPr/>
      <dgm:t>
        <a:bodyPr/>
        <a:lstStyle/>
        <a:p>
          <a:endParaRPr lang="en-US"/>
        </a:p>
      </dgm:t>
    </dgm:pt>
    <dgm:pt modelId="{C7C27E98-23F7-447A-920E-FCE33FE24537}" type="sibTrans" cxnId="{0602F396-FB0E-4613-8BD9-F294E61CCC35}">
      <dgm:prSet/>
      <dgm:spPr/>
      <dgm:t>
        <a:bodyPr/>
        <a:lstStyle/>
        <a:p>
          <a:endParaRPr lang="en-US"/>
        </a:p>
      </dgm:t>
    </dgm:pt>
    <dgm:pt modelId="{F5FFDDC1-7C75-4C7E-879D-40540FE26AF8}">
      <dgm:prSet/>
      <dgm:spPr/>
      <dgm:t>
        <a:bodyPr/>
        <a:lstStyle/>
        <a:p>
          <a:pPr>
            <a:buFont typeface="Courier New" panose="02070309020205020404" pitchFamily="49" charset="0"/>
            <a:buChar char="o"/>
          </a:pPr>
          <a:r>
            <a:rPr lang="en-US"/>
            <a:t>Construction</a:t>
          </a:r>
        </a:p>
      </dgm:t>
    </dgm:pt>
    <dgm:pt modelId="{C4C09244-5DD2-4978-B4CD-BF26FF6FBC65}" type="parTrans" cxnId="{C7FFE6F9-C23F-4F3F-9068-33FD4D2B6F2A}">
      <dgm:prSet/>
      <dgm:spPr/>
      <dgm:t>
        <a:bodyPr/>
        <a:lstStyle/>
        <a:p>
          <a:endParaRPr lang="en-US"/>
        </a:p>
      </dgm:t>
    </dgm:pt>
    <dgm:pt modelId="{8E22BA4A-272E-46D7-B7BA-EEED4AB2EFD7}" type="sibTrans" cxnId="{C7FFE6F9-C23F-4F3F-9068-33FD4D2B6F2A}">
      <dgm:prSet/>
      <dgm:spPr/>
      <dgm:t>
        <a:bodyPr/>
        <a:lstStyle/>
        <a:p>
          <a:endParaRPr lang="en-US"/>
        </a:p>
      </dgm:t>
    </dgm:pt>
    <dgm:pt modelId="{9A3B8F0B-44C3-4344-B6B5-B431CC3C475F}">
      <dgm:prSet/>
      <dgm:spPr/>
      <dgm:t>
        <a:bodyPr/>
        <a:lstStyle/>
        <a:p>
          <a:pPr>
            <a:buFont typeface="Courier New" panose="02070309020205020404" pitchFamily="49" charset="0"/>
            <a:buChar char="o"/>
          </a:pPr>
          <a:r>
            <a:rPr lang="en-US"/>
            <a:t>Rehabilitation </a:t>
          </a:r>
        </a:p>
      </dgm:t>
    </dgm:pt>
    <dgm:pt modelId="{2A57B7A0-15E3-4616-B41B-8002C64E510F}" type="parTrans" cxnId="{F97A849C-F740-4D8F-A18D-B5894ABDD84A}">
      <dgm:prSet/>
      <dgm:spPr/>
      <dgm:t>
        <a:bodyPr/>
        <a:lstStyle/>
        <a:p>
          <a:endParaRPr lang="en-US"/>
        </a:p>
      </dgm:t>
    </dgm:pt>
    <dgm:pt modelId="{1F8F7CB8-BFF7-44DC-8E95-BA03602E4B42}" type="sibTrans" cxnId="{F97A849C-F740-4D8F-A18D-B5894ABDD84A}">
      <dgm:prSet/>
      <dgm:spPr/>
      <dgm:t>
        <a:bodyPr/>
        <a:lstStyle/>
        <a:p>
          <a:endParaRPr lang="en-US"/>
        </a:p>
      </dgm:t>
    </dgm:pt>
    <dgm:pt modelId="{01D1EF96-41C2-4F0B-965E-E415B89E08E0}">
      <dgm:prSet/>
      <dgm:spPr/>
      <dgm:t>
        <a:bodyPr/>
        <a:lstStyle/>
        <a:p>
          <a:pPr>
            <a:buFont typeface="Courier New" panose="02070309020205020404" pitchFamily="49" charset="0"/>
            <a:buChar char="o"/>
          </a:pPr>
          <a:r>
            <a:rPr lang="en-US"/>
            <a:t>Equipping of facilities</a:t>
          </a:r>
        </a:p>
      </dgm:t>
    </dgm:pt>
    <dgm:pt modelId="{9085211C-4F3E-43ED-A6E3-2FC734431174}" type="parTrans" cxnId="{BCD5B3A8-4803-4E2A-A3E7-77B9B6CBEE3E}">
      <dgm:prSet/>
      <dgm:spPr/>
      <dgm:t>
        <a:bodyPr/>
        <a:lstStyle/>
        <a:p>
          <a:endParaRPr lang="en-US"/>
        </a:p>
      </dgm:t>
    </dgm:pt>
    <dgm:pt modelId="{7FEEF999-A89B-40C2-BB9F-BD5BF1F0AD1A}" type="sibTrans" cxnId="{BCD5B3A8-4803-4E2A-A3E7-77B9B6CBEE3E}">
      <dgm:prSet/>
      <dgm:spPr/>
      <dgm:t>
        <a:bodyPr/>
        <a:lstStyle/>
        <a:p>
          <a:endParaRPr lang="en-US"/>
        </a:p>
      </dgm:t>
    </dgm:pt>
    <dgm:pt modelId="{1362A1F7-2204-4D6E-9A78-7858A40218EF}">
      <dgm:prSet/>
      <dgm:spPr/>
      <dgm:t>
        <a:bodyPr/>
        <a:lstStyle/>
        <a:p>
          <a:r>
            <a:rPr lang="en-US" b="1" dirty="0"/>
            <a:t>EAA Implementation Grants</a:t>
          </a:r>
          <a:endParaRPr lang="en-US" dirty="0"/>
        </a:p>
      </dgm:t>
    </dgm:pt>
    <dgm:pt modelId="{390DDB68-E744-43D7-8489-D056AF66FA86}" type="parTrans" cxnId="{4CB71239-D99A-4122-9869-B5B0E55527DF}">
      <dgm:prSet/>
      <dgm:spPr/>
      <dgm:t>
        <a:bodyPr/>
        <a:lstStyle/>
        <a:p>
          <a:endParaRPr lang="en-US"/>
        </a:p>
      </dgm:t>
    </dgm:pt>
    <dgm:pt modelId="{DC1CB83F-1EF4-44CE-880C-ED2EEC3F8FB5}" type="sibTrans" cxnId="{4CB71239-D99A-4122-9869-B5B0E55527DF}">
      <dgm:prSet/>
      <dgm:spPr/>
      <dgm:t>
        <a:bodyPr/>
        <a:lstStyle/>
        <a:p>
          <a:endParaRPr lang="en-US"/>
        </a:p>
      </dgm:t>
    </dgm:pt>
    <dgm:pt modelId="{2C8B7DEF-FD6C-4D46-9E0A-64C2F0BBE175}">
      <dgm:prSet/>
      <dgm:spPr/>
      <dgm:t>
        <a:bodyPr/>
        <a:lstStyle/>
        <a:p>
          <a:pPr>
            <a:buFont typeface="Symbol" panose="05050102010706020507" pitchFamily="18" charset="2"/>
            <a:buChar char=""/>
          </a:pPr>
          <a:r>
            <a:rPr lang="en-US" dirty="0"/>
            <a:t>Market and environmental studies</a:t>
          </a:r>
        </a:p>
      </dgm:t>
    </dgm:pt>
    <dgm:pt modelId="{8A669F63-4CF2-4AD6-A3F1-5A925CFBBE75}" type="parTrans" cxnId="{932FD528-1650-46C7-9A37-BAB513D72E6B}">
      <dgm:prSet/>
      <dgm:spPr/>
      <dgm:t>
        <a:bodyPr/>
        <a:lstStyle/>
        <a:p>
          <a:endParaRPr lang="en-US"/>
        </a:p>
      </dgm:t>
    </dgm:pt>
    <dgm:pt modelId="{644D6EC8-12EC-4421-B810-1C4F21FB4C1C}" type="sibTrans" cxnId="{932FD528-1650-46C7-9A37-BAB513D72E6B}">
      <dgm:prSet/>
      <dgm:spPr/>
      <dgm:t>
        <a:bodyPr/>
        <a:lstStyle/>
        <a:p>
          <a:endParaRPr lang="en-US"/>
        </a:p>
      </dgm:t>
    </dgm:pt>
    <dgm:pt modelId="{98136B84-CEF8-42FE-9A5F-206AE00D16B4}">
      <dgm:prSet/>
      <dgm:spPr/>
      <dgm:t>
        <a:bodyPr/>
        <a:lstStyle/>
        <a:p>
          <a:pPr>
            <a:buFont typeface="Symbol" panose="05050102010706020507" pitchFamily="18" charset="2"/>
            <a:buChar char=""/>
          </a:pPr>
          <a:r>
            <a:rPr lang="en-US" dirty="0"/>
            <a:t>Planning or construction grants</a:t>
          </a:r>
        </a:p>
      </dgm:t>
    </dgm:pt>
    <dgm:pt modelId="{8B582552-CD30-4C7B-A79B-26F9EF0008FF}" type="parTrans" cxnId="{6ECDC561-8F3F-4CF9-812B-320E1B05F264}">
      <dgm:prSet/>
      <dgm:spPr/>
      <dgm:t>
        <a:bodyPr/>
        <a:lstStyle/>
        <a:p>
          <a:endParaRPr lang="en-US"/>
        </a:p>
      </dgm:t>
    </dgm:pt>
    <dgm:pt modelId="{F3F873CA-0464-498D-AA1C-7750C235C775}" type="sibTrans" cxnId="{6ECDC561-8F3F-4CF9-812B-320E1B05F264}">
      <dgm:prSet/>
      <dgm:spPr/>
      <dgm:t>
        <a:bodyPr/>
        <a:lstStyle/>
        <a:p>
          <a:endParaRPr lang="en-US"/>
        </a:p>
      </dgm:t>
    </dgm:pt>
    <dgm:pt modelId="{2925115D-E801-4A0D-BB90-E3B2273445C7}">
      <dgm:prSet/>
      <dgm:spPr/>
      <dgm:t>
        <a:bodyPr/>
        <a:lstStyle/>
        <a:p>
          <a:pPr>
            <a:buFont typeface="Symbol" panose="05050102010706020507" pitchFamily="18" charset="2"/>
            <a:buChar char=""/>
          </a:pPr>
          <a:r>
            <a:rPr lang="en-US" dirty="0"/>
            <a:t>Seed or replenish revolving loan funds </a:t>
          </a:r>
        </a:p>
      </dgm:t>
    </dgm:pt>
    <dgm:pt modelId="{3EA0795B-6929-4A8A-BA04-46D0A22D9B91}" type="parTrans" cxnId="{FC297D31-1ACB-4169-8ED1-AA4E0EC3E178}">
      <dgm:prSet/>
      <dgm:spPr/>
      <dgm:t>
        <a:bodyPr/>
        <a:lstStyle/>
        <a:p>
          <a:endParaRPr lang="en-US"/>
        </a:p>
      </dgm:t>
    </dgm:pt>
    <dgm:pt modelId="{C3ED8A0E-E245-4E9B-9C14-AA65B88CC366}" type="sibTrans" cxnId="{FC297D31-1ACB-4169-8ED1-AA4E0EC3E178}">
      <dgm:prSet/>
      <dgm:spPr/>
      <dgm:t>
        <a:bodyPr/>
        <a:lstStyle/>
        <a:p>
          <a:endParaRPr lang="en-US"/>
        </a:p>
      </dgm:t>
    </dgm:pt>
    <dgm:pt modelId="{D3EC3947-CE18-4D51-81DC-6D135F1B0740}" type="pres">
      <dgm:prSet presAssocID="{AC860E2D-6A02-4BE5-B3E3-B54074435EC9}" presName="Name0" presStyleCnt="0">
        <dgm:presLayoutVars>
          <dgm:dir/>
          <dgm:animLvl val="lvl"/>
          <dgm:resizeHandles val="exact"/>
        </dgm:presLayoutVars>
      </dgm:prSet>
      <dgm:spPr/>
    </dgm:pt>
    <dgm:pt modelId="{7A2479D9-283E-4E07-9E1A-EE86D8728C8A}" type="pres">
      <dgm:prSet presAssocID="{365765C9-8256-4489-A231-DEE55A28F84B}" presName="composite" presStyleCnt="0"/>
      <dgm:spPr/>
    </dgm:pt>
    <dgm:pt modelId="{CCE8879C-5D68-4BFF-86BB-4BE9FDD02E51}" type="pres">
      <dgm:prSet presAssocID="{365765C9-8256-4489-A231-DEE55A28F84B}" presName="parTx" presStyleLbl="alignNode1" presStyleIdx="0" presStyleCnt="2">
        <dgm:presLayoutVars>
          <dgm:chMax val="0"/>
          <dgm:chPref val="0"/>
          <dgm:bulletEnabled val="1"/>
        </dgm:presLayoutVars>
      </dgm:prSet>
      <dgm:spPr/>
    </dgm:pt>
    <dgm:pt modelId="{80B7530C-BFAB-4199-9C28-F5E78240E4D5}" type="pres">
      <dgm:prSet presAssocID="{365765C9-8256-4489-A231-DEE55A28F84B}" presName="desTx" presStyleLbl="alignAccFollowNode1" presStyleIdx="0" presStyleCnt="2">
        <dgm:presLayoutVars>
          <dgm:bulletEnabled val="1"/>
        </dgm:presLayoutVars>
      </dgm:prSet>
      <dgm:spPr/>
    </dgm:pt>
    <dgm:pt modelId="{4403D42E-D307-4460-8595-BE5D3C303CC4}" type="pres">
      <dgm:prSet presAssocID="{EBC26A0D-64C4-4039-88E2-A2F1F2649804}" presName="space" presStyleCnt="0"/>
      <dgm:spPr/>
    </dgm:pt>
    <dgm:pt modelId="{F4FD4E6C-5108-407F-8FE9-434952877379}" type="pres">
      <dgm:prSet presAssocID="{1362A1F7-2204-4D6E-9A78-7858A40218EF}" presName="composite" presStyleCnt="0"/>
      <dgm:spPr/>
    </dgm:pt>
    <dgm:pt modelId="{63B4B1B0-0B99-44DF-82BA-C9F2A7B67704}" type="pres">
      <dgm:prSet presAssocID="{1362A1F7-2204-4D6E-9A78-7858A40218EF}" presName="parTx" presStyleLbl="alignNode1" presStyleIdx="1" presStyleCnt="2">
        <dgm:presLayoutVars>
          <dgm:chMax val="0"/>
          <dgm:chPref val="0"/>
          <dgm:bulletEnabled val="1"/>
        </dgm:presLayoutVars>
      </dgm:prSet>
      <dgm:spPr/>
    </dgm:pt>
    <dgm:pt modelId="{E3DF4B52-E1B1-4B74-B2DB-E91BE96D716F}" type="pres">
      <dgm:prSet presAssocID="{1362A1F7-2204-4D6E-9A78-7858A40218EF}" presName="desTx" presStyleLbl="alignAccFollowNode1" presStyleIdx="1" presStyleCnt="2">
        <dgm:presLayoutVars>
          <dgm:bulletEnabled val="1"/>
        </dgm:presLayoutVars>
      </dgm:prSet>
      <dgm:spPr/>
    </dgm:pt>
  </dgm:ptLst>
  <dgm:cxnLst>
    <dgm:cxn modelId="{565A0B09-6E6A-4F3A-9D25-35C811206F0F}" type="presOf" srcId="{F5FFDDC1-7C75-4C7E-879D-40540FE26AF8}" destId="{80B7530C-BFAB-4199-9C28-F5E78240E4D5}" srcOrd="0" destOrd="4" presId="urn:microsoft.com/office/officeart/2005/8/layout/hList1"/>
    <dgm:cxn modelId="{87EB0A17-33C1-43B6-8DAF-657E87546057}" type="presOf" srcId="{98136B84-CEF8-42FE-9A5F-206AE00D16B4}" destId="{E3DF4B52-E1B1-4B74-B2DB-E91BE96D716F}" srcOrd="0" destOrd="1" presId="urn:microsoft.com/office/officeart/2005/8/layout/hList1"/>
    <dgm:cxn modelId="{932FD528-1650-46C7-9A37-BAB513D72E6B}" srcId="{1362A1F7-2204-4D6E-9A78-7858A40218EF}" destId="{2C8B7DEF-FD6C-4D46-9E0A-64C2F0BBE175}" srcOrd="0" destOrd="0" parTransId="{8A669F63-4CF2-4AD6-A3F1-5A925CFBBE75}" sibTransId="{644D6EC8-12EC-4421-B810-1C4F21FB4C1C}"/>
    <dgm:cxn modelId="{FC297D31-1ACB-4169-8ED1-AA4E0EC3E178}" srcId="{1362A1F7-2204-4D6E-9A78-7858A40218EF}" destId="{2925115D-E801-4A0D-BB90-E3B2273445C7}" srcOrd="2" destOrd="0" parTransId="{3EA0795B-6929-4A8A-BA04-46D0A22D9B91}" sibTransId="{C3ED8A0E-E245-4E9B-9C14-AA65B88CC366}"/>
    <dgm:cxn modelId="{4CB71239-D99A-4122-9869-B5B0E55527DF}" srcId="{AC860E2D-6A02-4BE5-B3E3-B54074435EC9}" destId="{1362A1F7-2204-4D6E-9A78-7858A40218EF}" srcOrd="1" destOrd="0" parTransId="{390DDB68-E744-43D7-8489-D056AF66FA86}" sibTransId="{DC1CB83F-1EF4-44CE-880C-ED2EEC3F8FB5}"/>
    <dgm:cxn modelId="{08BB9A3E-AD7D-495F-86B0-A209C1931E7F}" type="presOf" srcId="{2925115D-E801-4A0D-BB90-E3B2273445C7}" destId="{E3DF4B52-E1B1-4B74-B2DB-E91BE96D716F}" srcOrd="0" destOrd="2" presId="urn:microsoft.com/office/officeart/2005/8/layout/hList1"/>
    <dgm:cxn modelId="{6ECDC561-8F3F-4CF9-812B-320E1B05F264}" srcId="{1362A1F7-2204-4D6E-9A78-7858A40218EF}" destId="{98136B84-CEF8-42FE-9A5F-206AE00D16B4}" srcOrd="1" destOrd="0" parTransId="{8B582552-CD30-4C7B-A79B-26F9EF0008FF}" sibTransId="{F3F873CA-0464-498D-AA1C-7750C235C775}"/>
    <dgm:cxn modelId="{B792DF67-B308-41A0-BE6B-753EA38B9709}" type="presOf" srcId="{9A3B8F0B-44C3-4344-B6B5-B431CC3C475F}" destId="{80B7530C-BFAB-4199-9C28-F5E78240E4D5}" srcOrd="0" destOrd="5" presId="urn:microsoft.com/office/officeart/2005/8/layout/hList1"/>
    <dgm:cxn modelId="{CDFABB4A-7A34-4DE5-B0B4-EBE21EF9A8E7}" type="presOf" srcId="{AC860E2D-6A02-4BE5-B3E3-B54074435EC9}" destId="{D3EC3947-CE18-4D51-81DC-6D135F1B0740}" srcOrd="0" destOrd="0" presId="urn:microsoft.com/office/officeart/2005/8/layout/hList1"/>
    <dgm:cxn modelId="{8E67684E-3D11-4D7D-8950-3111354EE4AF}" srcId="{AC860E2D-6A02-4BE5-B3E3-B54074435EC9}" destId="{365765C9-8256-4489-A231-DEE55A28F84B}" srcOrd="0" destOrd="0" parTransId="{01AA0D5D-FA55-4C29-B416-708314AF14DC}" sibTransId="{EBC26A0D-64C4-4039-88E2-A2F1F2649804}"/>
    <dgm:cxn modelId="{1AF76151-4CDE-4FA7-936D-A3BF5193598B}" srcId="{365765C9-8256-4489-A231-DEE55A28F84B}" destId="{5981044D-9CF0-45B7-A078-DE9EBF54468A}" srcOrd="0" destOrd="0" parTransId="{A08DBA6C-0B1F-4572-A7F3-C62464024852}" sibTransId="{88FAD520-089E-42DE-A55F-AB7BF29174B3}"/>
    <dgm:cxn modelId="{3C2AD359-FB1B-4D7D-8D9C-41013D7C05B4}" type="presOf" srcId="{365765C9-8256-4489-A231-DEE55A28F84B}" destId="{CCE8879C-5D68-4BFF-86BB-4BE9FDD02E51}" srcOrd="0" destOrd="0" presId="urn:microsoft.com/office/officeart/2005/8/layout/hList1"/>
    <dgm:cxn modelId="{0602F396-FB0E-4613-8BD9-F294E61CCC35}" srcId="{5981044D-9CF0-45B7-A078-DE9EBF54468A}" destId="{E1807BBB-5E28-4D3C-91D3-32F871342A48}" srcOrd="2" destOrd="0" parTransId="{9FA2B037-E74B-485E-9FF8-CF8901376F5B}" sibTransId="{C7C27E98-23F7-447A-920E-FCE33FE24537}"/>
    <dgm:cxn modelId="{F97A849C-F740-4D8F-A18D-B5894ABDD84A}" srcId="{5981044D-9CF0-45B7-A078-DE9EBF54468A}" destId="{9A3B8F0B-44C3-4344-B6B5-B431CC3C475F}" srcOrd="4" destOrd="0" parTransId="{2A57B7A0-15E3-4616-B41B-8002C64E510F}" sibTransId="{1F8F7CB8-BFF7-44DC-8E95-BA03602E4B42}"/>
    <dgm:cxn modelId="{CA7FC79C-64E9-488A-820C-6C14226391EE}" type="presOf" srcId="{0BD75514-2908-43D3-9E0E-6CD1AADC32DD}" destId="{80B7530C-BFAB-4199-9C28-F5E78240E4D5}" srcOrd="0" destOrd="1" presId="urn:microsoft.com/office/officeart/2005/8/layout/hList1"/>
    <dgm:cxn modelId="{BCD5B3A8-4803-4E2A-A3E7-77B9B6CBEE3E}" srcId="{5981044D-9CF0-45B7-A078-DE9EBF54468A}" destId="{01D1EF96-41C2-4F0B-965E-E415B89E08E0}" srcOrd="5" destOrd="0" parTransId="{9085211C-4F3E-43ED-A6E3-2FC734431174}" sibTransId="{7FEEF999-A89B-40C2-BB9F-BD5BF1F0AD1A}"/>
    <dgm:cxn modelId="{889F70B9-360A-432B-A571-66AEE620BBD8}" srcId="{5981044D-9CF0-45B7-A078-DE9EBF54468A}" destId="{0BD75514-2908-43D3-9E0E-6CD1AADC32DD}" srcOrd="0" destOrd="0" parTransId="{64D887C6-2482-478D-A26A-96EA2C6F2BD2}" sibTransId="{842E4953-7FB6-4BEE-AD40-2C0D343DD084}"/>
    <dgm:cxn modelId="{B6548BBC-1F50-4135-B1AC-C95AC115E8B8}" type="presOf" srcId="{E1807BBB-5E28-4D3C-91D3-32F871342A48}" destId="{80B7530C-BFAB-4199-9C28-F5E78240E4D5}" srcOrd="0" destOrd="3" presId="urn:microsoft.com/office/officeart/2005/8/layout/hList1"/>
    <dgm:cxn modelId="{5FE7F7BE-FAEA-442D-9B0C-C32BCFD04394}" type="presOf" srcId="{BB5C9B86-47A4-4768-930E-A303DDCAF015}" destId="{80B7530C-BFAB-4199-9C28-F5E78240E4D5}" srcOrd="0" destOrd="2" presId="urn:microsoft.com/office/officeart/2005/8/layout/hList1"/>
    <dgm:cxn modelId="{57055CBF-F3D4-44BC-9FE4-EE6090C14552}" srcId="{5981044D-9CF0-45B7-A078-DE9EBF54468A}" destId="{BB5C9B86-47A4-4768-930E-A303DDCAF015}" srcOrd="1" destOrd="0" parTransId="{D3AB5359-CC7A-4D60-8C91-A86A017CC5AF}" sibTransId="{16CC65B6-3272-42CA-B536-0B3C6860290A}"/>
    <dgm:cxn modelId="{533EAAE1-4342-46D7-8E64-4C02C446CB0B}" type="presOf" srcId="{2C8B7DEF-FD6C-4D46-9E0A-64C2F0BBE175}" destId="{E3DF4B52-E1B1-4B74-B2DB-E91BE96D716F}" srcOrd="0" destOrd="0" presId="urn:microsoft.com/office/officeart/2005/8/layout/hList1"/>
    <dgm:cxn modelId="{7A375AED-74DC-43A3-A432-89B8B76AFD78}" type="presOf" srcId="{1362A1F7-2204-4D6E-9A78-7858A40218EF}" destId="{63B4B1B0-0B99-44DF-82BA-C9F2A7B67704}" srcOrd="0" destOrd="0" presId="urn:microsoft.com/office/officeart/2005/8/layout/hList1"/>
    <dgm:cxn modelId="{910F66F5-7474-4FA2-9159-BA76BDA3ED3E}" type="presOf" srcId="{5981044D-9CF0-45B7-A078-DE9EBF54468A}" destId="{80B7530C-BFAB-4199-9C28-F5E78240E4D5}" srcOrd="0" destOrd="0" presId="urn:microsoft.com/office/officeart/2005/8/layout/hList1"/>
    <dgm:cxn modelId="{C7FFE6F9-C23F-4F3F-9068-33FD4D2B6F2A}" srcId="{5981044D-9CF0-45B7-A078-DE9EBF54468A}" destId="{F5FFDDC1-7C75-4C7E-879D-40540FE26AF8}" srcOrd="3" destOrd="0" parTransId="{C4C09244-5DD2-4978-B4CD-BF26FF6FBC65}" sibTransId="{8E22BA4A-272E-46D7-B7BA-EEED4AB2EFD7}"/>
    <dgm:cxn modelId="{E4BDEEFD-5831-4BBA-A352-5EEA560F038F}" type="presOf" srcId="{01D1EF96-41C2-4F0B-965E-E415B89E08E0}" destId="{80B7530C-BFAB-4199-9C28-F5E78240E4D5}" srcOrd="0" destOrd="6" presId="urn:microsoft.com/office/officeart/2005/8/layout/hList1"/>
    <dgm:cxn modelId="{137814C0-C874-4B7E-907D-4D647EA02909}" type="presParOf" srcId="{D3EC3947-CE18-4D51-81DC-6D135F1B0740}" destId="{7A2479D9-283E-4E07-9E1A-EE86D8728C8A}" srcOrd="0" destOrd="0" presId="urn:microsoft.com/office/officeart/2005/8/layout/hList1"/>
    <dgm:cxn modelId="{E08CF60A-4B8D-4307-90AD-8E5A70A6AF5C}" type="presParOf" srcId="{7A2479D9-283E-4E07-9E1A-EE86D8728C8A}" destId="{CCE8879C-5D68-4BFF-86BB-4BE9FDD02E51}" srcOrd="0" destOrd="0" presId="urn:microsoft.com/office/officeart/2005/8/layout/hList1"/>
    <dgm:cxn modelId="{8231A738-8E44-4BA0-AC7D-ECC3894520D8}" type="presParOf" srcId="{7A2479D9-283E-4E07-9E1A-EE86D8728C8A}" destId="{80B7530C-BFAB-4199-9C28-F5E78240E4D5}" srcOrd="1" destOrd="0" presId="urn:microsoft.com/office/officeart/2005/8/layout/hList1"/>
    <dgm:cxn modelId="{C01DBFAC-EC58-459E-A986-599D9409BE20}" type="presParOf" srcId="{D3EC3947-CE18-4D51-81DC-6D135F1B0740}" destId="{4403D42E-D307-4460-8595-BE5D3C303CC4}" srcOrd="1" destOrd="0" presId="urn:microsoft.com/office/officeart/2005/8/layout/hList1"/>
    <dgm:cxn modelId="{5C228948-BF73-48DB-BCE5-8EFE61835FA4}" type="presParOf" srcId="{D3EC3947-CE18-4D51-81DC-6D135F1B0740}" destId="{F4FD4E6C-5108-407F-8FE9-434952877379}" srcOrd="2" destOrd="0" presId="urn:microsoft.com/office/officeart/2005/8/layout/hList1"/>
    <dgm:cxn modelId="{FF6C5277-F67A-455E-A5F7-9371FAE08E0D}" type="presParOf" srcId="{F4FD4E6C-5108-407F-8FE9-434952877379}" destId="{63B4B1B0-0B99-44DF-82BA-C9F2A7B67704}" srcOrd="0" destOrd="0" presId="urn:microsoft.com/office/officeart/2005/8/layout/hList1"/>
    <dgm:cxn modelId="{6201129D-757A-44DF-A53A-78782FC7FAEE}" type="presParOf" srcId="{F4FD4E6C-5108-407F-8FE9-434952877379}" destId="{E3DF4B52-E1B1-4B74-B2DB-E91BE96D71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326CD9-C473-4D57-92B5-F14E744353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E29778-364D-4CE0-A5A9-5BCCC723D928}">
      <dgm:prSet phldrT="[Text]"/>
      <dgm:spPr/>
      <dgm:t>
        <a:bodyPr/>
        <a:lstStyle/>
        <a:p>
          <a:r>
            <a:rPr lang="en-US" b="1" dirty="0"/>
            <a:t>EAA Case Study</a:t>
          </a:r>
          <a:endParaRPr lang="en-US" dirty="0"/>
        </a:p>
      </dgm:t>
    </dgm:pt>
    <dgm:pt modelId="{C518CA7D-9BBE-4E83-BAF0-2830420AE85F}" type="parTrans" cxnId="{35379BED-A4AE-4B3A-A69D-62696A3BD618}">
      <dgm:prSet/>
      <dgm:spPr/>
      <dgm:t>
        <a:bodyPr/>
        <a:lstStyle/>
        <a:p>
          <a:endParaRPr lang="en-US"/>
        </a:p>
      </dgm:t>
    </dgm:pt>
    <dgm:pt modelId="{3BA5AE2D-7DCB-4A31-A2AF-D21EEDD9B378}" type="sibTrans" cxnId="{35379BED-A4AE-4B3A-A69D-62696A3BD618}">
      <dgm:prSet/>
      <dgm:spPr/>
      <dgm:t>
        <a:bodyPr/>
        <a:lstStyle/>
        <a:p>
          <a:endParaRPr lang="en-US"/>
        </a:p>
      </dgm:t>
    </dgm:pt>
    <dgm:pt modelId="{2426D6ED-B1E4-4061-A07E-922E24F65CCC}">
      <dgm:prSet/>
      <dgm:spPr/>
      <dgm:t>
        <a:bodyPr/>
        <a:lstStyle/>
        <a:p>
          <a:pPr>
            <a:buFont typeface="Symbol" panose="05050102010706020507" pitchFamily="18" charset="2"/>
            <a:buChar char=""/>
          </a:pPr>
          <a:r>
            <a:rPr lang="en-US"/>
            <a:t>Industrial Park Development</a:t>
          </a:r>
        </a:p>
      </dgm:t>
    </dgm:pt>
    <dgm:pt modelId="{270F9DD9-BAB7-43B9-8B39-8E89F9623307}" type="parTrans" cxnId="{5E918DE3-074F-43CB-A36A-73AD4765C010}">
      <dgm:prSet/>
      <dgm:spPr/>
      <dgm:t>
        <a:bodyPr/>
        <a:lstStyle/>
        <a:p>
          <a:endParaRPr lang="en-US"/>
        </a:p>
      </dgm:t>
    </dgm:pt>
    <dgm:pt modelId="{744D16E0-B8BA-4A7A-A142-E5EB36BCD2AA}" type="sibTrans" cxnId="{5E918DE3-074F-43CB-A36A-73AD4765C010}">
      <dgm:prSet/>
      <dgm:spPr/>
      <dgm:t>
        <a:bodyPr/>
        <a:lstStyle/>
        <a:p>
          <a:endParaRPr lang="en-US"/>
        </a:p>
      </dgm:t>
    </dgm:pt>
    <dgm:pt modelId="{5A88A397-DF2D-4474-98CD-D8846E90717B}">
      <dgm:prSet/>
      <dgm:spPr/>
      <dgm:t>
        <a:bodyPr/>
        <a:lstStyle/>
        <a:p>
          <a:pPr>
            <a:buFont typeface="Courier New" panose="02070309020205020404" pitchFamily="49" charset="0"/>
            <a:buChar char="o"/>
          </a:pPr>
          <a:r>
            <a:rPr lang="en-US"/>
            <a:t>Site location and acquisition cost</a:t>
          </a:r>
        </a:p>
      </dgm:t>
    </dgm:pt>
    <dgm:pt modelId="{3F4B92FB-E5D2-4F93-AFC2-9630A1D87803}" type="parTrans" cxnId="{8683B6B6-B7F2-4F55-8268-B0EBFEDB4E46}">
      <dgm:prSet/>
      <dgm:spPr/>
      <dgm:t>
        <a:bodyPr/>
        <a:lstStyle/>
        <a:p>
          <a:endParaRPr lang="en-US"/>
        </a:p>
      </dgm:t>
    </dgm:pt>
    <dgm:pt modelId="{C3E9AF43-DA05-4796-9568-6EBF3A71EE10}" type="sibTrans" cxnId="{8683B6B6-B7F2-4F55-8268-B0EBFEDB4E46}">
      <dgm:prSet/>
      <dgm:spPr/>
      <dgm:t>
        <a:bodyPr/>
        <a:lstStyle/>
        <a:p>
          <a:endParaRPr lang="en-US"/>
        </a:p>
      </dgm:t>
    </dgm:pt>
    <dgm:pt modelId="{0549D224-CB62-44EC-B8CC-79FFDB897279}">
      <dgm:prSet/>
      <dgm:spPr/>
      <dgm:t>
        <a:bodyPr/>
        <a:lstStyle/>
        <a:p>
          <a:pPr>
            <a:buFont typeface="Courier New" panose="02070309020205020404" pitchFamily="49" charset="0"/>
            <a:buChar char="o"/>
          </a:pPr>
          <a:r>
            <a:rPr lang="en-US"/>
            <a:t>Industry research focus</a:t>
          </a:r>
        </a:p>
      </dgm:t>
    </dgm:pt>
    <dgm:pt modelId="{C1D6440A-F625-43C6-ABE8-D3FD18025107}" type="parTrans" cxnId="{D759046A-8978-4E5B-85AF-83D7379A7FE2}">
      <dgm:prSet/>
      <dgm:spPr/>
      <dgm:t>
        <a:bodyPr/>
        <a:lstStyle/>
        <a:p>
          <a:endParaRPr lang="en-US"/>
        </a:p>
      </dgm:t>
    </dgm:pt>
    <dgm:pt modelId="{2B69E03A-FF94-4383-960E-31940EDEBFBD}" type="sibTrans" cxnId="{D759046A-8978-4E5B-85AF-83D7379A7FE2}">
      <dgm:prSet/>
      <dgm:spPr/>
      <dgm:t>
        <a:bodyPr/>
        <a:lstStyle/>
        <a:p>
          <a:endParaRPr lang="en-US"/>
        </a:p>
      </dgm:t>
    </dgm:pt>
    <dgm:pt modelId="{D66BE137-953C-4AF3-8EE4-53A5E725D55F}">
      <dgm:prSet/>
      <dgm:spPr/>
      <dgm:t>
        <a:bodyPr/>
        <a:lstStyle/>
        <a:p>
          <a:pPr>
            <a:buFont typeface="Courier New" panose="02070309020205020404" pitchFamily="49" charset="0"/>
            <a:buChar char="o"/>
          </a:pPr>
          <a:r>
            <a:rPr lang="en-US"/>
            <a:t>Infrastructure costs</a:t>
          </a:r>
        </a:p>
      </dgm:t>
    </dgm:pt>
    <dgm:pt modelId="{69B9AA68-E71B-4A9A-B38C-8C01FCC685D0}" type="parTrans" cxnId="{4BF172EF-C72C-4940-9E9A-E2DE559ABF29}">
      <dgm:prSet/>
      <dgm:spPr/>
      <dgm:t>
        <a:bodyPr/>
        <a:lstStyle/>
        <a:p>
          <a:endParaRPr lang="en-US"/>
        </a:p>
      </dgm:t>
    </dgm:pt>
    <dgm:pt modelId="{CD4823F6-2C0B-4106-B02A-C773EB43577A}" type="sibTrans" cxnId="{4BF172EF-C72C-4940-9E9A-E2DE559ABF29}">
      <dgm:prSet/>
      <dgm:spPr/>
      <dgm:t>
        <a:bodyPr/>
        <a:lstStyle/>
        <a:p>
          <a:endParaRPr lang="en-US"/>
        </a:p>
      </dgm:t>
    </dgm:pt>
    <dgm:pt modelId="{A681ACB9-8F43-4681-A3E7-8B41F23C6975}">
      <dgm:prSet/>
      <dgm:spPr/>
      <dgm:t>
        <a:bodyPr/>
        <a:lstStyle/>
        <a:p>
          <a:pPr>
            <a:buFont typeface="Courier New" panose="02070309020205020404" pitchFamily="49" charset="0"/>
            <a:buChar char="o"/>
          </a:pPr>
          <a:r>
            <a:rPr lang="en-US"/>
            <a:t>Remediation costs</a:t>
          </a:r>
        </a:p>
      </dgm:t>
    </dgm:pt>
    <dgm:pt modelId="{6ED13177-02E1-4ED8-9CD8-996E4D24D9C7}" type="parTrans" cxnId="{A6EDE54C-5612-4FCE-A57F-40C2D4613C90}">
      <dgm:prSet/>
      <dgm:spPr/>
      <dgm:t>
        <a:bodyPr/>
        <a:lstStyle/>
        <a:p>
          <a:endParaRPr lang="en-US"/>
        </a:p>
      </dgm:t>
    </dgm:pt>
    <dgm:pt modelId="{1C8FDE01-4598-4FD1-85B7-3ABF6531CBE5}" type="sibTrans" cxnId="{A6EDE54C-5612-4FCE-A57F-40C2D4613C90}">
      <dgm:prSet/>
      <dgm:spPr/>
      <dgm:t>
        <a:bodyPr/>
        <a:lstStyle/>
        <a:p>
          <a:endParaRPr lang="en-US"/>
        </a:p>
      </dgm:t>
    </dgm:pt>
    <dgm:pt modelId="{CF4AD821-35FD-4480-A5E6-800378CB6E26}">
      <dgm:prSet/>
      <dgm:spPr/>
      <dgm:t>
        <a:bodyPr/>
        <a:lstStyle/>
        <a:p>
          <a:pPr>
            <a:buFont typeface="Courier New" panose="02070309020205020404" pitchFamily="49" charset="0"/>
            <a:buChar char="o"/>
          </a:pPr>
          <a:r>
            <a:rPr lang="en-US"/>
            <a:t>Construction budget</a:t>
          </a:r>
        </a:p>
      </dgm:t>
    </dgm:pt>
    <dgm:pt modelId="{5BCF0AC3-773F-4F2A-B034-5B4C9061A90C}" type="parTrans" cxnId="{6A907816-5F8D-4B20-BFC2-5FAF503DD3B0}">
      <dgm:prSet/>
      <dgm:spPr/>
      <dgm:t>
        <a:bodyPr/>
        <a:lstStyle/>
        <a:p>
          <a:endParaRPr lang="en-US"/>
        </a:p>
      </dgm:t>
    </dgm:pt>
    <dgm:pt modelId="{C0DFF8DC-4291-44A8-B384-100E3406BFF8}" type="sibTrans" cxnId="{6A907816-5F8D-4B20-BFC2-5FAF503DD3B0}">
      <dgm:prSet/>
      <dgm:spPr/>
      <dgm:t>
        <a:bodyPr/>
        <a:lstStyle/>
        <a:p>
          <a:endParaRPr lang="en-US"/>
        </a:p>
      </dgm:t>
    </dgm:pt>
    <dgm:pt modelId="{E4561146-39D8-45D0-AB67-556F9BC6B88B}">
      <dgm:prSet/>
      <dgm:spPr/>
      <dgm:t>
        <a:bodyPr/>
        <a:lstStyle/>
        <a:p>
          <a:r>
            <a:rPr lang="en-US" b="1"/>
            <a:t>EAA Case Study</a:t>
          </a:r>
          <a:endParaRPr lang="en-US"/>
        </a:p>
      </dgm:t>
    </dgm:pt>
    <dgm:pt modelId="{FC538656-A1A7-49F8-B899-3849843097BB}" type="parTrans" cxnId="{93A4F094-0348-4DC1-858D-3927BD150E61}">
      <dgm:prSet/>
      <dgm:spPr/>
      <dgm:t>
        <a:bodyPr/>
        <a:lstStyle/>
        <a:p>
          <a:endParaRPr lang="en-US"/>
        </a:p>
      </dgm:t>
    </dgm:pt>
    <dgm:pt modelId="{15FC0F5A-D26F-4D04-90E4-D22AB058E8EB}" type="sibTrans" cxnId="{93A4F094-0348-4DC1-858D-3927BD150E61}">
      <dgm:prSet/>
      <dgm:spPr/>
      <dgm:t>
        <a:bodyPr/>
        <a:lstStyle/>
        <a:p>
          <a:endParaRPr lang="en-US"/>
        </a:p>
      </dgm:t>
    </dgm:pt>
    <dgm:pt modelId="{77565685-26E6-45D8-BBC9-D63CF8890F94}">
      <dgm:prSet/>
      <dgm:spPr/>
      <dgm:t>
        <a:bodyPr/>
        <a:lstStyle/>
        <a:p>
          <a:pPr>
            <a:buFont typeface="Symbol" panose="05050102010706020507" pitchFamily="18" charset="2"/>
            <a:buChar char=""/>
          </a:pPr>
          <a:r>
            <a:rPr lang="en-US"/>
            <a:t>Revolving Loan Fund</a:t>
          </a:r>
        </a:p>
      </dgm:t>
    </dgm:pt>
    <dgm:pt modelId="{F177AB70-3238-41AE-94DD-1DB17ADA1E4A}" type="parTrans" cxnId="{CCD41019-9252-48A2-917F-2AAAE4292C4C}">
      <dgm:prSet/>
      <dgm:spPr/>
      <dgm:t>
        <a:bodyPr/>
        <a:lstStyle/>
        <a:p>
          <a:endParaRPr lang="en-US"/>
        </a:p>
      </dgm:t>
    </dgm:pt>
    <dgm:pt modelId="{F32B3AA8-C0D3-4738-A057-39F83F1A9619}" type="sibTrans" cxnId="{CCD41019-9252-48A2-917F-2AAAE4292C4C}">
      <dgm:prSet/>
      <dgm:spPr/>
      <dgm:t>
        <a:bodyPr/>
        <a:lstStyle/>
        <a:p>
          <a:endParaRPr lang="en-US"/>
        </a:p>
      </dgm:t>
    </dgm:pt>
    <dgm:pt modelId="{37EC7DB8-5283-4946-96EB-0095DB317594}">
      <dgm:prSet/>
      <dgm:spPr/>
      <dgm:t>
        <a:bodyPr/>
        <a:lstStyle/>
        <a:p>
          <a:pPr>
            <a:buFont typeface="Courier New" panose="02070309020205020404" pitchFamily="49" charset="0"/>
            <a:buChar char="o"/>
          </a:pPr>
          <a:r>
            <a:rPr lang="en-US"/>
            <a:t>Identification of business access to capital gap</a:t>
          </a:r>
        </a:p>
      </dgm:t>
    </dgm:pt>
    <dgm:pt modelId="{8E421AB7-41D7-4C8D-827B-7106B7EBDFF9}" type="parTrans" cxnId="{3CDC356A-D43C-4E9B-8B3B-EE3A2F14E9BF}">
      <dgm:prSet/>
      <dgm:spPr/>
      <dgm:t>
        <a:bodyPr/>
        <a:lstStyle/>
        <a:p>
          <a:endParaRPr lang="en-US"/>
        </a:p>
      </dgm:t>
    </dgm:pt>
    <dgm:pt modelId="{4FA3BE59-9E5D-4F8E-BC44-E9E290E542B0}" type="sibTrans" cxnId="{3CDC356A-D43C-4E9B-8B3B-EE3A2F14E9BF}">
      <dgm:prSet/>
      <dgm:spPr/>
      <dgm:t>
        <a:bodyPr/>
        <a:lstStyle/>
        <a:p>
          <a:endParaRPr lang="en-US"/>
        </a:p>
      </dgm:t>
    </dgm:pt>
    <dgm:pt modelId="{54C89613-8DFC-4480-A9CB-627856DDA055}">
      <dgm:prSet/>
      <dgm:spPr/>
      <dgm:t>
        <a:bodyPr/>
        <a:lstStyle/>
        <a:p>
          <a:pPr>
            <a:buFont typeface="Courier New" panose="02070309020205020404" pitchFamily="49" charset="0"/>
            <a:buChar char="o"/>
          </a:pPr>
          <a:r>
            <a:rPr lang="en-US"/>
            <a:t>Corporate organization of revolving loan fund</a:t>
          </a:r>
        </a:p>
      </dgm:t>
    </dgm:pt>
    <dgm:pt modelId="{ABD0F227-5B2A-4E18-AD46-A6DF66E69834}" type="parTrans" cxnId="{92D74BE8-D91E-44E6-9B49-5D5C1F6113F3}">
      <dgm:prSet/>
      <dgm:spPr/>
      <dgm:t>
        <a:bodyPr/>
        <a:lstStyle/>
        <a:p>
          <a:endParaRPr lang="en-US"/>
        </a:p>
      </dgm:t>
    </dgm:pt>
    <dgm:pt modelId="{A8276A64-DB9F-4A66-878F-E1344518B1B9}" type="sibTrans" cxnId="{92D74BE8-D91E-44E6-9B49-5D5C1F6113F3}">
      <dgm:prSet/>
      <dgm:spPr/>
      <dgm:t>
        <a:bodyPr/>
        <a:lstStyle/>
        <a:p>
          <a:endParaRPr lang="en-US"/>
        </a:p>
      </dgm:t>
    </dgm:pt>
    <dgm:pt modelId="{E9831DE7-892B-4E88-ABD8-A3518959B42A}">
      <dgm:prSet/>
      <dgm:spPr/>
      <dgm:t>
        <a:bodyPr/>
        <a:lstStyle/>
        <a:p>
          <a:pPr>
            <a:buFont typeface="Courier New" panose="02070309020205020404" pitchFamily="49" charset="0"/>
            <a:buChar char="o"/>
          </a:pPr>
          <a:r>
            <a:rPr lang="en-US"/>
            <a:t>Revolving Loan Fund Board of Directors</a:t>
          </a:r>
        </a:p>
      </dgm:t>
    </dgm:pt>
    <dgm:pt modelId="{285AFF08-AB42-431D-A32A-682FCFE2E46F}" type="parTrans" cxnId="{6114E538-5A09-4D4D-9FE1-8CBCAB59F692}">
      <dgm:prSet/>
      <dgm:spPr/>
      <dgm:t>
        <a:bodyPr/>
        <a:lstStyle/>
        <a:p>
          <a:endParaRPr lang="en-US"/>
        </a:p>
      </dgm:t>
    </dgm:pt>
    <dgm:pt modelId="{E3A297ED-136B-414C-93CD-CC67E4779DAC}" type="sibTrans" cxnId="{6114E538-5A09-4D4D-9FE1-8CBCAB59F692}">
      <dgm:prSet/>
      <dgm:spPr/>
      <dgm:t>
        <a:bodyPr/>
        <a:lstStyle/>
        <a:p>
          <a:endParaRPr lang="en-US"/>
        </a:p>
      </dgm:t>
    </dgm:pt>
    <dgm:pt modelId="{17781105-EEE5-4953-AE11-3A7D9A419C76}">
      <dgm:prSet/>
      <dgm:spPr/>
      <dgm:t>
        <a:bodyPr/>
        <a:lstStyle/>
        <a:p>
          <a:pPr>
            <a:buFont typeface="Courier New" panose="02070309020205020404" pitchFamily="49" charset="0"/>
            <a:buChar char="o"/>
          </a:pPr>
          <a:r>
            <a:rPr lang="en-US"/>
            <a:t>Revolving Loan Fund seed capital and EDA match</a:t>
          </a:r>
        </a:p>
      </dgm:t>
    </dgm:pt>
    <dgm:pt modelId="{A7F83233-08FD-4E88-B039-FC81C0386E25}" type="parTrans" cxnId="{015E388D-6E76-4DD6-8B79-DA58BDBA57AE}">
      <dgm:prSet/>
      <dgm:spPr/>
      <dgm:t>
        <a:bodyPr/>
        <a:lstStyle/>
        <a:p>
          <a:endParaRPr lang="en-US"/>
        </a:p>
      </dgm:t>
    </dgm:pt>
    <dgm:pt modelId="{7F1367FB-12F9-484F-B079-6AF2FEB79649}" type="sibTrans" cxnId="{015E388D-6E76-4DD6-8B79-DA58BDBA57AE}">
      <dgm:prSet/>
      <dgm:spPr/>
      <dgm:t>
        <a:bodyPr/>
        <a:lstStyle/>
        <a:p>
          <a:endParaRPr lang="en-US"/>
        </a:p>
      </dgm:t>
    </dgm:pt>
    <dgm:pt modelId="{D10FCF13-B62D-491F-BCEE-D84A816B3F81}">
      <dgm:prSet/>
      <dgm:spPr/>
      <dgm:t>
        <a:bodyPr/>
        <a:lstStyle/>
        <a:p>
          <a:pPr>
            <a:buFont typeface="Courier New" panose="02070309020205020404" pitchFamily="49" charset="0"/>
            <a:buChar char="o"/>
          </a:pPr>
          <a:r>
            <a:rPr lang="en-US"/>
            <a:t>Revolving Loan Fund loan terms and agreements</a:t>
          </a:r>
        </a:p>
      </dgm:t>
    </dgm:pt>
    <dgm:pt modelId="{8E90BC4C-A3C0-400D-BA82-C3B8FB2F9606}" type="parTrans" cxnId="{AA84F08E-349D-4BF6-8BE0-B2EC24722C13}">
      <dgm:prSet/>
      <dgm:spPr/>
      <dgm:t>
        <a:bodyPr/>
        <a:lstStyle/>
        <a:p>
          <a:endParaRPr lang="en-US"/>
        </a:p>
      </dgm:t>
    </dgm:pt>
    <dgm:pt modelId="{DB75DEC9-5144-4AAF-88C4-A2CBE4FEDB38}" type="sibTrans" cxnId="{AA84F08E-349D-4BF6-8BE0-B2EC24722C13}">
      <dgm:prSet/>
      <dgm:spPr/>
      <dgm:t>
        <a:bodyPr/>
        <a:lstStyle/>
        <a:p>
          <a:endParaRPr lang="en-US"/>
        </a:p>
      </dgm:t>
    </dgm:pt>
    <dgm:pt modelId="{B390E46B-C087-4533-8AF1-58A597C53FF8}">
      <dgm:prSet/>
      <dgm:spPr/>
      <dgm:t>
        <a:bodyPr/>
        <a:lstStyle/>
        <a:p>
          <a:pPr>
            <a:buFont typeface="Courier New" panose="02070309020205020404" pitchFamily="49" charset="0"/>
            <a:buChar char="o"/>
          </a:pPr>
          <a:r>
            <a:rPr lang="en-US" dirty="0"/>
            <a:t>Revolving Loan Fund marketing</a:t>
          </a:r>
        </a:p>
      </dgm:t>
    </dgm:pt>
    <dgm:pt modelId="{78B23D82-0FA6-4168-9958-7DB6BE4710D5}" type="parTrans" cxnId="{91A43927-CCF7-49EA-A012-69F4C05C4080}">
      <dgm:prSet/>
      <dgm:spPr/>
      <dgm:t>
        <a:bodyPr/>
        <a:lstStyle/>
        <a:p>
          <a:endParaRPr lang="en-US"/>
        </a:p>
      </dgm:t>
    </dgm:pt>
    <dgm:pt modelId="{0D4CEE15-5D56-4AF9-9645-5B2053ADA156}" type="sibTrans" cxnId="{91A43927-CCF7-49EA-A012-69F4C05C4080}">
      <dgm:prSet/>
      <dgm:spPr/>
      <dgm:t>
        <a:bodyPr/>
        <a:lstStyle/>
        <a:p>
          <a:endParaRPr lang="en-US"/>
        </a:p>
      </dgm:t>
    </dgm:pt>
    <dgm:pt modelId="{841A1EAB-680F-46C3-8A03-96DD99E89D22}" type="pres">
      <dgm:prSet presAssocID="{2C326CD9-C473-4D57-92B5-F14E744353B3}" presName="Name0" presStyleCnt="0">
        <dgm:presLayoutVars>
          <dgm:dir/>
          <dgm:animLvl val="lvl"/>
          <dgm:resizeHandles val="exact"/>
        </dgm:presLayoutVars>
      </dgm:prSet>
      <dgm:spPr/>
    </dgm:pt>
    <dgm:pt modelId="{7093AEC2-F587-4B25-8B25-7B6828A5F31D}" type="pres">
      <dgm:prSet presAssocID="{A6E29778-364D-4CE0-A5A9-5BCCC723D928}" presName="composite" presStyleCnt="0"/>
      <dgm:spPr/>
    </dgm:pt>
    <dgm:pt modelId="{55B285EF-A0D2-4968-BC1A-C81CD1D70508}" type="pres">
      <dgm:prSet presAssocID="{A6E29778-364D-4CE0-A5A9-5BCCC723D928}" presName="parTx" presStyleLbl="alignNode1" presStyleIdx="0" presStyleCnt="2">
        <dgm:presLayoutVars>
          <dgm:chMax val="0"/>
          <dgm:chPref val="0"/>
          <dgm:bulletEnabled val="1"/>
        </dgm:presLayoutVars>
      </dgm:prSet>
      <dgm:spPr/>
    </dgm:pt>
    <dgm:pt modelId="{A2073B0C-B36C-4F4A-93A6-F484F9FAC06C}" type="pres">
      <dgm:prSet presAssocID="{A6E29778-364D-4CE0-A5A9-5BCCC723D928}" presName="desTx" presStyleLbl="alignAccFollowNode1" presStyleIdx="0" presStyleCnt="2">
        <dgm:presLayoutVars>
          <dgm:bulletEnabled val="1"/>
        </dgm:presLayoutVars>
      </dgm:prSet>
      <dgm:spPr/>
    </dgm:pt>
    <dgm:pt modelId="{82C9B9E6-77D2-4080-A8ED-995FB4C20D10}" type="pres">
      <dgm:prSet presAssocID="{3BA5AE2D-7DCB-4A31-A2AF-D21EEDD9B378}" presName="space" presStyleCnt="0"/>
      <dgm:spPr/>
    </dgm:pt>
    <dgm:pt modelId="{BE3A5FE2-3958-49AE-8217-A06E6962B489}" type="pres">
      <dgm:prSet presAssocID="{E4561146-39D8-45D0-AB67-556F9BC6B88B}" presName="composite" presStyleCnt="0"/>
      <dgm:spPr/>
    </dgm:pt>
    <dgm:pt modelId="{E70E7C2C-B463-456D-8075-4C1AEFEFFBAF}" type="pres">
      <dgm:prSet presAssocID="{E4561146-39D8-45D0-AB67-556F9BC6B88B}" presName="parTx" presStyleLbl="alignNode1" presStyleIdx="1" presStyleCnt="2">
        <dgm:presLayoutVars>
          <dgm:chMax val="0"/>
          <dgm:chPref val="0"/>
          <dgm:bulletEnabled val="1"/>
        </dgm:presLayoutVars>
      </dgm:prSet>
      <dgm:spPr/>
    </dgm:pt>
    <dgm:pt modelId="{076B478F-6F39-497C-AF60-D4A505866EF0}" type="pres">
      <dgm:prSet presAssocID="{E4561146-39D8-45D0-AB67-556F9BC6B88B}" presName="desTx" presStyleLbl="alignAccFollowNode1" presStyleIdx="1" presStyleCnt="2">
        <dgm:presLayoutVars>
          <dgm:bulletEnabled val="1"/>
        </dgm:presLayoutVars>
      </dgm:prSet>
      <dgm:spPr/>
    </dgm:pt>
  </dgm:ptLst>
  <dgm:cxnLst>
    <dgm:cxn modelId="{6A907816-5F8D-4B20-BFC2-5FAF503DD3B0}" srcId="{2426D6ED-B1E4-4061-A07E-922E24F65CCC}" destId="{CF4AD821-35FD-4480-A5E6-800378CB6E26}" srcOrd="4" destOrd="0" parTransId="{5BCF0AC3-773F-4F2A-B034-5B4C9061A90C}" sibTransId="{C0DFF8DC-4291-44A8-B384-100E3406BFF8}"/>
    <dgm:cxn modelId="{CCD41019-9252-48A2-917F-2AAAE4292C4C}" srcId="{E4561146-39D8-45D0-AB67-556F9BC6B88B}" destId="{77565685-26E6-45D8-BBC9-D63CF8890F94}" srcOrd="0" destOrd="0" parTransId="{F177AB70-3238-41AE-94DD-1DB17ADA1E4A}" sibTransId="{F32B3AA8-C0D3-4738-A057-39F83F1A9619}"/>
    <dgm:cxn modelId="{2E017723-0F72-4BE3-90F7-DAE8896B588F}" type="presOf" srcId="{0549D224-CB62-44EC-B8CC-79FFDB897279}" destId="{A2073B0C-B36C-4F4A-93A6-F484F9FAC06C}" srcOrd="0" destOrd="2" presId="urn:microsoft.com/office/officeart/2005/8/layout/hList1"/>
    <dgm:cxn modelId="{91A43927-CCF7-49EA-A012-69F4C05C4080}" srcId="{77565685-26E6-45D8-BBC9-D63CF8890F94}" destId="{B390E46B-C087-4533-8AF1-58A597C53FF8}" srcOrd="5" destOrd="0" parTransId="{78B23D82-0FA6-4168-9958-7DB6BE4710D5}" sibTransId="{0D4CEE15-5D56-4AF9-9645-5B2053ADA156}"/>
    <dgm:cxn modelId="{A1AE7929-D930-4571-B823-00FDA620C67F}" type="presOf" srcId="{54C89613-8DFC-4480-A9CB-627856DDA055}" destId="{076B478F-6F39-497C-AF60-D4A505866EF0}" srcOrd="0" destOrd="2" presId="urn:microsoft.com/office/officeart/2005/8/layout/hList1"/>
    <dgm:cxn modelId="{E4852B38-DE4D-412F-A31C-9D269089D584}" type="presOf" srcId="{E4561146-39D8-45D0-AB67-556F9BC6B88B}" destId="{E70E7C2C-B463-456D-8075-4C1AEFEFFBAF}" srcOrd="0" destOrd="0" presId="urn:microsoft.com/office/officeart/2005/8/layout/hList1"/>
    <dgm:cxn modelId="{6114E538-5A09-4D4D-9FE1-8CBCAB59F692}" srcId="{77565685-26E6-45D8-BBC9-D63CF8890F94}" destId="{E9831DE7-892B-4E88-ABD8-A3518959B42A}" srcOrd="2" destOrd="0" parTransId="{285AFF08-AB42-431D-A32A-682FCFE2E46F}" sibTransId="{E3A297ED-136B-414C-93CD-CC67E4779DAC}"/>
    <dgm:cxn modelId="{4196D240-AC7A-4CB5-B9E1-32CC7C59FA93}" type="presOf" srcId="{2426D6ED-B1E4-4061-A07E-922E24F65CCC}" destId="{A2073B0C-B36C-4F4A-93A6-F484F9FAC06C}" srcOrd="0" destOrd="0" presId="urn:microsoft.com/office/officeart/2005/8/layout/hList1"/>
    <dgm:cxn modelId="{D759046A-8978-4E5B-85AF-83D7379A7FE2}" srcId="{2426D6ED-B1E4-4061-A07E-922E24F65CCC}" destId="{0549D224-CB62-44EC-B8CC-79FFDB897279}" srcOrd="1" destOrd="0" parTransId="{C1D6440A-F625-43C6-ABE8-D3FD18025107}" sibTransId="{2B69E03A-FF94-4383-960E-31940EDEBFBD}"/>
    <dgm:cxn modelId="{3CDC356A-D43C-4E9B-8B3B-EE3A2F14E9BF}" srcId="{77565685-26E6-45D8-BBC9-D63CF8890F94}" destId="{37EC7DB8-5283-4946-96EB-0095DB317594}" srcOrd="0" destOrd="0" parTransId="{8E421AB7-41D7-4C8D-827B-7106B7EBDFF9}" sibTransId="{4FA3BE59-9E5D-4F8E-BC44-E9E290E542B0}"/>
    <dgm:cxn modelId="{30015A4B-9635-4287-BC0B-0F1683100452}" type="presOf" srcId="{B390E46B-C087-4533-8AF1-58A597C53FF8}" destId="{076B478F-6F39-497C-AF60-D4A505866EF0}" srcOrd="0" destOrd="6" presId="urn:microsoft.com/office/officeart/2005/8/layout/hList1"/>
    <dgm:cxn modelId="{A6EDE54C-5612-4FCE-A57F-40C2D4613C90}" srcId="{2426D6ED-B1E4-4061-A07E-922E24F65CCC}" destId="{A681ACB9-8F43-4681-A3E7-8B41F23C6975}" srcOrd="3" destOrd="0" parTransId="{6ED13177-02E1-4ED8-9CD8-996E4D24D9C7}" sibTransId="{1C8FDE01-4598-4FD1-85B7-3ABF6531CBE5}"/>
    <dgm:cxn modelId="{40A0E158-C229-40CC-A1B6-C2CF7CE44E7D}" type="presOf" srcId="{17781105-EEE5-4953-AE11-3A7D9A419C76}" destId="{076B478F-6F39-497C-AF60-D4A505866EF0}" srcOrd="0" destOrd="4" presId="urn:microsoft.com/office/officeart/2005/8/layout/hList1"/>
    <dgm:cxn modelId="{3EFF015A-6A28-4248-9462-CE0E7A91FA37}" type="presOf" srcId="{5A88A397-DF2D-4474-98CD-D8846E90717B}" destId="{A2073B0C-B36C-4F4A-93A6-F484F9FAC06C}" srcOrd="0" destOrd="1" presId="urn:microsoft.com/office/officeart/2005/8/layout/hList1"/>
    <dgm:cxn modelId="{015E388D-6E76-4DD6-8B79-DA58BDBA57AE}" srcId="{77565685-26E6-45D8-BBC9-D63CF8890F94}" destId="{17781105-EEE5-4953-AE11-3A7D9A419C76}" srcOrd="3" destOrd="0" parTransId="{A7F83233-08FD-4E88-B039-FC81C0386E25}" sibTransId="{7F1367FB-12F9-484F-B079-6AF2FEB79649}"/>
    <dgm:cxn modelId="{AA84F08E-349D-4BF6-8BE0-B2EC24722C13}" srcId="{77565685-26E6-45D8-BBC9-D63CF8890F94}" destId="{D10FCF13-B62D-491F-BCEE-D84A816B3F81}" srcOrd="4" destOrd="0" parTransId="{8E90BC4C-A3C0-400D-BA82-C3B8FB2F9606}" sibTransId="{DB75DEC9-5144-4AAF-88C4-A2CBE4FEDB38}"/>
    <dgm:cxn modelId="{93A4F094-0348-4DC1-858D-3927BD150E61}" srcId="{2C326CD9-C473-4D57-92B5-F14E744353B3}" destId="{E4561146-39D8-45D0-AB67-556F9BC6B88B}" srcOrd="1" destOrd="0" parTransId="{FC538656-A1A7-49F8-B899-3849843097BB}" sibTransId="{15FC0F5A-D26F-4D04-90E4-D22AB058E8EB}"/>
    <dgm:cxn modelId="{6BCF0D96-4A50-45B8-BDC9-D923B5A01B34}" type="presOf" srcId="{A681ACB9-8F43-4681-A3E7-8B41F23C6975}" destId="{A2073B0C-B36C-4F4A-93A6-F484F9FAC06C}" srcOrd="0" destOrd="4" presId="urn:microsoft.com/office/officeart/2005/8/layout/hList1"/>
    <dgm:cxn modelId="{E071A7A3-52B7-4BEE-A5AA-80765CEF7C0E}" type="presOf" srcId="{E9831DE7-892B-4E88-ABD8-A3518959B42A}" destId="{076B478F-6F39-497C-AF60-D4A505866EF0}" srcOrd="0" destOrd="3" presId="urn:microsoft.com/office/officeart/2005/8/layout/hList1"/>
    <dgm:cxn modelId="{57A6D5A5-0B52-4CE4-ACF1-0D3619F11696}" type="presOf" srcId="{2C326CD9-C473-4D57-92B5-F14E744353B3}" destId="{841A1EAB-680F-46C3-8A03-96DD99E89D22}" srcOrd="0" destOrd="0" presId="urn:microsoft.com/office/officeart/2005/8/layout/hList1"/>
    <dgm:cxn modelId="{DE3BC2A9-00FE-4D5D-A3BE-6451464B0815}" type="presOf" srcId="{D10FCF13-B62D-491F-BCEE-D84A816B3F81}" destId="{076B478F-6F39-497C-AF60-D4A505866EF0}" srcOrd="0" destOrd="5" presId="urn:microsoft.com/office/officeart/2005/8/layout/hList1"/>
    <dgm:cxn modelId="{997253B3-74AE-4FC4-AC74-8B91DF636DD5}" type="presOf" srcId="{CF4AD821-35FD-4480-A5E6-800378CB6E26}" destId="{A2073B0C-B36C-4F4A-93A6-F484F9FAC06C}" srcOrd="0" destOrd="5" presId="urn:microsoft.com/office/officeart/2005/8/layout/hList1"/>
    <dgm:cxn modelId="{53C492B6-14E4-4E3E-966D-7E64CCAF89EB}" type="presOf" srcId="{77565685-26E6-45D8-BBC9-D63CF8890F94}" destId="{076B478F-6F39-497C-AF60-D4A505866EF0}" srcOrd="0" destOrd="0" presId="urn:microsoft.com/office/officeart/2005/8/layout/hList1"/>
    <dgm:cxn modelId="{8683B6B6-B7F2-4F55-8268-B0EBFEDB4E46}" srcId="{2426D6ED-B1E4-4061-A07E-922E24F65CCC}" destId="{5A88A397-DF2D-4474-98CD-D8846E90717B}" srcOrd="0" destOrd="0" parTransId="{3F4B92FB-E5D2-4F93-AFC2-9630A1D87803}" sibTransId="{C3E9AF43-DA05-4796-9568-6EBF3A71EE10}"/>
    <dgm:cxn modelId="{5E918DE3-074F-43CB-A36A-73AD4765C010}" srcId="{A6E29778-364D-4CE0-A5A9-5BCCC723D928}" destId="{2426D6ED-B1E4-4061-A07E-922E24F65CCC}" srcOrd="0" destOrd="0" parTransId="{270F9DD9-BAB7-43B9-8B39-8E89F9623307}" sibTransId="{744D16E0-B8BA-4A7A-A142-E5EB36BCD2AA}"/>
    <dgm:cxn modelId="{6A5599E7-2F85-41B2-8B69-1D0FCF4927AE}" type="presOf" srcId="{A6E29778-364D-4CE0-A5A9-5BCCC723D928}" destId="{55B285EF-A0D2-4968-BC1A-C81CD1D70508}" srcOrd="0" destOrd="0" presId="urn:microsoft.com/office/officeart/2005/8/layout/hList1"/>
    <dgm:cxn modelId="{92D74BE8-D91E-44E6-9B49-5D5C1F6113F3}" srcId="{77565685-26E6-45D8-BBC9-D63CF8890F94}" destId="{54C89613-8DFC-4480-A9CB-627856DDA055}" srcOrd="1" destOrd="0" parTransId="{ABD0F227-5B2A-4E18-AD46-A6DF66E69834}" sibTransId="{A8276A64-DB9F-4A66-878F-E1344518B1B9}"/>
    <dgm:cxn modelId="{538768EB-5C44-408A-B285-841938D7A58C}" type="presOf" srcId="{D66BE137-953C-4AF3-8EE4-53A5E725D55F}" destId="{A2073B0C-B36C-4F4A-93A6-F484F9FAC06C}" srcOrd="0" destOrd="3" presId="urn:microsoft.com/office/officeart/2005/8/layout/hList1"/>
    <dgm:cxn modelId="{35379BED-A4AE-4B3A-A69D-62696A3BD618}" srcId="{2C326CD9-C473-4D57-92B5-F14E744353B3}" destId="{A6E29778-364D-4CE0-A5A9-5BCCC723D928}" srcOrd="0" destOrd="0" parTransId="{C518CA7D-9BBE-4E83-BAF0-2830420AE85F}" sibTransId="{3BA5AE2D-7DCB-4A31-A2AF-D21EEDD9B378}"/>
    <dgm:cxn modelId="{4BF172EF-C72C-4940-9E9A-E2DE559ABF29}" srcId="{2426D6ED-B1E4-4061-A07E-922E24F65CCC}" destId="{D66BE137-953C-4AF3-8EE4-53A5E725D55F}" srcOrd="2" destOrd="0" parTransId="{69B9AA68-E71B-4A9A-B38C-8C01FCC685D0}" sibTransId="{CD4823F6-2C0B-4106-B02A-C773EB43577A}"/>
    <dgm:cxn modelId="{11599AFB-BB45-4105-9CB7-4475F5BE0753}" type="presOf" srcId="{37EC7DB8-5283-4946-96EB-0095DB317594}" destId="{076B478F-6F39-497C-AF60-D4A505866EF0}" srcOrd="0" destOrd="1" presId="urn:microsoft.com/office/officeart/2005/8/layout/hList1"/>
    <dgm:cxn modelId="{985ED240-DDEE-4CEE-97D0-3DB83331306E}" type="presParOf" srcId="{841A1EAB-680F-46C3-8A03-96DD99E89D22}" destId="{7093AEC2-F587-4B25-8B25-7B6828A5F31D}" srcOrd="0" destOrd="0" presId="urn:microsoft.com/office/officeart/2005/8/layout/hList1"/>
    <dgm:cxn modelId="{3BB0B9E0-E009-497A-A492-0EFD6B0D0E18}" type="presParOf" srcId="{7093AEC2-F587-4B25-8B25-7B6828A5F31D}" destId="{55B285EF-A0D2-4968-BC1A-C81CD1D70508}" srcOrd="0" destOrd="0" presId="urn:microsoft.com/office/officeart/2005/8/layout/hList1"/>
    <dgm:cxn modelId="{4F8BF40A-19C8-4608-8C1F-46C32618864F}" type="presParOf" srcId="{7093AEC2-F587-4B25-8B25-7B6828A5F31D}" destId="{A2073B0C-B36C-4F4A-93A6-F484F9FAC06C}" srcOrd="1" destOrd="0" presId="urn:microsoft.com/office/officeart/2005/8/layout/hList1"/>
    <dgm:cxn modelId="{8B10A28D-51BB-4B8F-9C01-828C32038431}" type="presParOf" srcId="{841A1EAB-680F-46C3-8A03-96DD99E89D22}" destId="{82C9B9E6-77D2-4080-A8ED-995FB4C20D10}" srcOrd="1" destOrd="0" presId="urn:microsoft.com/office/officeart/2005/8/layout/hList1"/>
    <dgm:cxn modelId="{D563DDB9-DF76-413E-9BE7-5DD420BAB9ED}" type="presParOf" srcId="{841A1EAB-680F-46C3-8A03-96DD99E89D22}" destId="{BE3A5FE2-3958-49AE-8217-A06E6962B489}" srcOrd="2" destOrd="0" presId="urn:microsoft.com/office/officeart/2005/8/layout/hList1"/>
    <dgm:cxn modelId="{4707534E-D22C-4C4D-9AC8-0850B0BF9F81}" type="presParOf" srcId="{BE3A5FE2-3958-49AE-8217-A06E6962B489}" destId="{E70E7C2C-B463-456D-8075-4C1AEFEFFBAF}" srcOrd="0" destOrd="0" presId="urn:microsoft.com/office/officeart/2005/8/layout/hList1"/>
    <dgm:cxn modelId="{2B1C9BFC-9C46-4626-8898-526B3F25D743}" type="presParOf" srcId="{BE3A5FE2-3958-49AE-8217-A06E6962B489}" destId="{076B478F-6F39-497C-AF60-D4A505866E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A352344-6A7A-431E-B6BA-ACEF80ADD7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0CA4F5-488C-49A8-8085-2893ADFA0877}">
      <dgm:prSet phldrT="[Text]"/>
      <dgm:spPr/>
      <dgm:t>
        <a:bodyPr/>
        <a:lstStyle/>
        <a:p>
          <a:r>
            <a:rPr lang="en-US" b="1" dirty="0"/>
            <a:t>Federal Stimulus &amp; CDBG</a:t>
          </a:r>
          <a:endParaRPr lang="en-US" dirty="0"/>
        </a:p>
      </dgm:t>
    </dgm:pt>
    <dgm:pt modelId="{1FB3D57D-D724-4130-8EA6-C79AF12162A5}" type="parTrans" cxnId="{DA0E853E-C6D6-4FEC-B1DF-8A8ED71E432A}">
      <dgm:prSet/>
      <dgm:spPr/>
      <dgm:t>
        <a:bodyPr/>
        <a:lstStyle/>
        <a:p>
          <a:endParaRPr lang="en-US"/>
        </a:p>
      </dgm:t>
    </dgm:pt>
    <dgm:pt modelId="{286D75C4-A9D5-4A03-AEA7-1DAF24F8FEC2}" type="sibTrans" cxnId="{DA0E853E-C6D6-4FEC-B1DF-8A8ED71E432A}">
      <dgm:prSet/>
      <dgm:spPr/>
      <dgm:t>
        <a:bodyPr/>
        <a:lstStyle/>
        <a:p>
          <a:endParaRPr lang="en-US"/>
        </a:p>
      </dgm:t>
    </dgm:pt>
    <dgm:pt modelId="{389EB279-7AD4-4BED-BF8C-B380BC2C1C3C}">
      <dgm:prSet/>
      <dgm:spPr/>
      <dgm:t>
        <a:bodyPr/>
        <a:lstStyle/>
        <a:p>
          <a:pPr>
            <a:buFont typeface="Symbol" panose="05050102010706020507" pitchFamily="18" charset="2"/>
            <a:buChar char=""/>
          </a:pPr>
          <a:r>
            <a:rPr lang="en-US" dirty="0"/>
            <a:t>$5B in COVID 19 federal stimulus funding</a:t>
          </a:r>
        </a:p>
      </dgm:t>
    </dgm:pt>
    <dgm:pt modelId="{170E7E4A-8BBF-476D-90A9-572890027E22}" type="parTrans" cxnId="{FCFF0321-EAE0-46F4-8A3C-7E998CA2FAB0}">
      <dgm:prSet/>
      <dgm:spPr/>
      <dgm:t>
        <a:bodyPr/>
        <a:lstStyle/>
        <a:p>
          <a:endParaRPr lang="en-US"/>
        </a:p>
      </dgm:t>
    </dgm:pt>
    <dgm:pt modelId="{D203551A-C228-42D3-9576-E86342DA0E0B}" type="sibTrans" cxnId="{FCFF0321-EAE0-46F4-8A3C-7E998CA2FAB0}">
      <dgm:prSet/>
      <dgm:spPr/>
      <dgm:t>
        <a:bodyPr/>
        <a:lstStyle/>
        <a:p>
          <a:endParaRPr lang="en-US"/>
        </a:p>
      </dgm:t>
    </dgm:pt>
    <dgm:pt modelId="{1A61A2E1-E66B-4E5F-BDDD-8CA94EF5CC5F}">
      <dgm:prSet/>
      <dgm:spPr/>
      <dgm:t>
        <a:bodyPr/>
        <a:lstStyle/>
        <a:p>
          <a:pPr>
            <a:buFont typeface="Courier New" panose="02070309020205020404" pitchFamily="49" charset="0"/>
            <a:buChar char="o"/>
          </a:pPr>
          <a:r>
            <a:rPr lang="en-US" dirty="0"/>
            <a:t>$2B distributed by 2020 allocation to large cities and states</a:t>
          </a:r>
        </a:p>
      </dgm:t>
    </dgm:pt>
    <dgm:pt modelId="{9E80C5C7-34BF-40B6-A420-C4314CFE9E2C}" type="parTrans" cxnId="{27E4C0EB-F4C4-42A4-8EFE-92C3A4EA88C3}">
      <dgm:prSet/>
      <dgm:spPr/>
      <dgm:t>
        <a:bodyPr/>
        <a:lstStyle/>
        <a:p>
          <a:endParaRPr lang="en-US"/>
        </a:p>
      </dgm:t>
    </dgm:pt>
    <dgm:pt modelId="{DF43AA82-5CE9-4E3F-AD68-85DDFE7E58B7}" type="sibTrans" cxnId="{27E4C0EB-F4C4-42A4-8EFE-92C3A4EA88C3}">
      <dgm:prSet/>
      <dgm:spPr/>
      <dgm:t>
        <a:bodyPr/>
        <a:lstStyle/>
        <a:p>
          <a:endParaRPr lang="en-US"/>
        </a:p>
      </dgm:t>
    </dgm:pt>
    <dgm:pt modelId="{63197653-319C-41A3-A525-BF543421C970}">
      <dgm:prSet/>
      <dgm:spPr/>
      <dgm:t>
        <a:bodyPr/>
        <a:lstStyle/>
        <a:p>
          <a:pPr>
            <a:buFont typeface="Courier New" panose="02070309020205020404" pitchFamily="49" charset="0"/>
            <a:buChar char="o"/>
          </a:pPr>
          <a:r>
            <a:rPr lang="en-US" dirty="0"/>
            <a:t>$1B distributed to states in 45 days to combat COVID 19</a:t>
          </a:r>
        </a:p>
      </dgm:t>
    </dgm:pt>
    <dgm:pt modelId="{0C820DB3-20BE-4DE6-AA5B-7BD72F699A97}" type="parTrans" cxnId="{3A01D7A4-3C8A-4C71-860A-7A129FBC10CF}">
      <dgm:prSet/>
      <dgm:spPr/>
      <dgm:t>
        <a:bodyPr/>
        <a:lstStyle/>
        <a:p>
          <a:endParaRPr lang="en-US"/>
        </a:p>
      </dgm:t>
    </dgm:pt>
    <dgm:pt modelId="{EC85E660-D402-43AF-800E-0DB86BB5CAA9}" type="sibTrans" cxnId="{3A01D7A4-3C8A-4C71-860A-7A129FBC10CF}">
      <dgm:prSet/>
      <dgm:spPr/>
      <dgm:t>
        <a:bodyPr/>
        <a:lstStyle/>
        <a:p>
          <a:endParaRPr lang="en-US"/>
        </a:p>
      </dgm:t>
    </dgm:pt>
    <dgm:pt modelId="{D16E5E98-0865-4718-A08A-FFCE67FA6AB4}">
      <dgm:prSet/>
      <dgm:spPr/>
      <dgm:t>
        <a:bodyPr/>
        <a:lstStyle/>
        <a:p>
          <a:pPr>
            <a:buFont typeface="Courier New" panose="02070309020205020404" pitchFamily="49" charset="0"/>
            <a:buChar char="o"/>
          </a:pPr>
          <a:r>
            <a:rPr lang="en-US" dirty="0"/>
            <a:t>$2B distributed to states for longer term economic and housing disruptions</a:t>
          </a:r>
        </a:p>
      </dgm:t>
    </dgm:pt>
    <dgm:pt modelId="{42A3B3FF-6431-479A-BED1-860A9B040F06}" type="parTrans" cxnId="{27A901D5-1370-48A2-8F26-70AE3E5222DE}">
      <dgm:prSet/>
      <dgm:spPr/>
      <dgm:t>
        <a:bodyPr/>
        <a:lstStyle/>
        <a:p>
          <a:endParaRPr lang="en-US"/>
        </a:p>
      </dgm:t>
    </dgm:pt>
    <dgm:pt modelId="{906C4947-FB5D-4D5E-9875-46FBA0642076}" type="sibTrans" cxnId="{27A901D5-1370-48A2-8F26-70AE3E5222DE}">
      <dgm:prSet/>
      <dgm:spPr/>
      <dgm:t>
        <a:bodyPr/>
        <a:lstStyle/>
        <a:p>
          <a:endParaRPr lang="en-US"/>
        </a:p>
      </dgm:t>
    </dgm:pt>
    <dgm:pt modelId="{0DD8AD71-76E2-4409-BE3C-735456D4DA3D}" type="pres">
      <dgm:prSet presAssocID="{7A352344-6A7A-431E-B6BA-ACEF80ADD7A2}" presName="Name0" presStyleCnt="0">
        <dgm:presLayoutVars>
          <dgm:dir/>
          <dgm:animLvl val="lvl"/>
          <dgm:resizeHandles val="exact"/>
        </dgm:presLayoutVars>
      </dgm:prSet>
      <dgm:spPr/>
    </dgm:pt>
    <dgm:pt modelId="{ED7C6BF1-F558-4648-98A9-EA1284C8F6F4}" type="pres">
      <dgm:prSet presAssocID="{D80CA4F5-488C-49A8-8085-2893ADFA0877}" presName="composite" presStyleCnt="0"/>
      <dgm:spPr/>
    </dgm:pt>
    <dgm:pt modelId="{7F729CB1-CDF6-44A1-BA1F-D0819945B560}" type="pres">
      <dgm:prSet presAssocID="{D80CA4F5-488C-49A8-8085-2893ADFA0877}" presName="parTx" presStyleLbl="alignNode1" presStyleIdx="0" presStyleCnt="1">
        <dgm:presLayoutVars>
          <dgm:chMax val="0"/>
          <dgm:chPref val="0"/>
          <dgm:bulletEnabled val="1"/>
        </dgm:presLayoutVars>
      </dgm:prSet>
      <dgm:spPr/>
    </dgm:pt>
    <dgm:pt modelId="{684B8A8A-53C3-4A3C-8CB3-7152A916BAA7}" type="pres">
      <dgm:prSet presAssocID="{D80CA4F5-488C-49A8-8085-2893ADFA0877}" presName="desTx" presStyleLbl="alignAccFollowNode1" presStyleIdx="0" presStyleCnt="1">
        <dgm:presLayoutVars>
          <dgm:bulletEnabled val="1"/>
        </dgm:presLayoutVars>
      </dgm:prSet>
      <dgm:spPr/>
    </dgm:pt>
  </dgm:ptLst>
  <dgm:cxnLst>
    <dgm:cxn modelId="{23E87901-2886-4847-A95F-A2C7D6ABFF6D}" type="presOf" srcId="{7A352344-6A7A-431E-B6BA-ACEF80ADD7A2}" destId="{0DD8AD71-76E2-4409-BE3C-735456D4DA3D}" srcOrd="0" destOrd="0" presId="urn:microsoft.com/office/officeart/2005/8/layout/hList1"/>
    <dgm:cxn modelId="{FCFF0321-EAE0-46F4-8A3C-7E998CA2FAB0}" srcId="{D80CA4F5-488C-49A8-8085-2893ADFA0877}" destId="{389EB279-7AD4-4BED-BF8C-B380BC2C1C3C}" srcOrd="0" destOrd="0" parTransId="{170E7E4A-8BBF-476D-90A9-572890027E22}" sibTransId="{D203551A-C228-42D3-9576-E86342DA0E0B}"/>
    <dgm:cxn modelId="{DA0E853E-C6D6-4FEC-B1DF-8A8ED71E432A}" srcId="{7A352344-6A7A-431E-B6BA-ACEF80ADD7A2}" destId="{D80CA4F5-488C-49A8-8085-2893ADFA0877}" srcOrd="0" destOrd="0" parTransId="{1FB3D57D-D724-4130-8EA6-C79AF12162A5}" sibTransId="{286D75C4-A9D5-4A03-AEA7-1DAF24F8FEC2}"/>
    <dgm:cxn modelId="{FA95157C-034B-4B05-97EF-8CC0F46FF631}" type="presOf" srcId="{63197653-319C-41A3-A525-BF543421C970}" destId="{684B8A8A-53C3-4A3C-8CB3-7152A916BAA7}" srcOrd="0" destOrd="2" presId="urn:microsoft.com/office/officeart/2005/8/layout/hList1"/>
    <dgm:cxn modelId="{CFAC098F-CC47-4F8C-B9F1-A2C59670BD1B}" type="presOf" srcId="{389EB279-7AD4-4BED-BF8C-B380BC2C1C3C}" destId="{684B8A8A-53C3-4A3C-8CB3-7152A916BAA7}" srcOrd="0" destOrd="0" presId="urn:microsoft.com/office/officeart/2005/8/layout/hList1"/>
    <dgm:cxn modelId="{953E049A-6266-426A-9C2D-09D46F8A6AF8}" type="presOf" srcId="{D16E5E98-0865-4718-A08A-FFCE67FA6AB4}" destId="{684B8A8A-53C3-4A3C-8CB3-7152A916BAA7}" srcOrd="0" destOrd="3" presId="urn:microsoft.com/office/officeart/2005/8/layout/hList1"/>
    <dgm:cxn modelId="{3A01D7A4-3C8A-4C71-860A-7A129FBC10CF}" srcId="{389EB279-7AD4-4BED-BF8C-B380BC2C1C3C}" destId="{63197653-319C-41A3-A525-BF543421C970}" srcOrd="1" destOrd="0" parTransId="{0C820DB3-20BE-4DE6-AA5B-7BD72F699A97}" sibTransId="{EC85E660-D402-43AF-800E-0DB86BB5CAA9}"/>
    <dgm:cxn modelId="{27A901D5-1370-48A2-8F26-70AE3E5222DE}" srcId="{389EB279-7AD4-4BED-BF8C-B380BC2C1C3C}" destId="{D16E5E98-0865-4718-A08A-FFCE67FA6AB4}" srcOrd="2" destOrd="0" parTransId="{42A3B3FF-6431-479A-BED1-860A9B040F06}" sibTransId="{906C4947-FB5D-4D5E-9875-46FBA0642076}"/>
    <dgm:cxn modelId="{6AD0F4D6-B176-45B3-B68A-C78E640769FE}" type="presOf" srcId="{D80CA4F5-488C-49A8-8085-2893ADFA0877}" destId="{7F729CB1-CDF6-44A1-BA1F-D0819945B560}" srcOrd="0" destOrd="0" presId="urn:microsoft.com/office/officeart/2005/8/layout/hList1"/>
    <dgm:cxn modelId="{E6FC8DEA-A017-45DE-B61D-017534ECC589}" type="presOf" srcId="{1A61A2E1-E66B-4E5F-BDDD-8CA94EF5CC5F}" destId="{684B8A8A-53C3-4A3C-8CB3-7152A916BAA7}" srcOrd="0" destOrd="1" presId="urn:microsoft.com/office/officeart/2005/8/layout/hList1"/>
    <dgm:cxn modelId="{27E4C0EB-F4C4-42A4-8EFE-92C3A4EA88C3}" srcId="{389EB279-7AD4-4BED-BF8C-B380BC2C1C3C}" destId="{1A61A2E1-E66B-4E5F-BDDD-8CA94EF5CC5F}" srcOrd="0" destOrd="0" parTransId="{9E80C5C7-34BF-40B6-A420-C4314CFE9E2C}" sibTransId="{DF43AA82-5CE9-4E3F-AD68-85DDFE7E58B7}"/>
    <dgm:cxn modelId="{C9D19A07-2B13-475F-B9D2-45C98404673C}" type="presParOf" srcId="{0DD8AD71-76E2-4409-BE3C-735456D4DA3D}" destId="{ED7C6BF1-F558-4648-98A9-EA1284C8F6F4}" srcOrd="0" destOrd="0" presId="urn:microsoft.com/office/officeart/2005/8/layout/hList1"/>
    <dgm:cxn modelId="{D8CE2951-A55D-417F-89CE-A7978312EF07}" type="presParOf" srcId="{ED7C6BF1-F558-4648-98A9-EA1284C8F6F4}" destId="{7F729CB1-CDF6-44A1-BA1F-D0819945B560}" srcOrd="0" destOrd="0" presId="urn:microsoft.com/office/officeart/2005/8/layout/hList1"/>
    <dgm:cxn modelId="{230A78E2-87D5-41EC-82FC-0978314E217E}" type="presParOf" srcId="{ED7C6BF1-F558-4648-98A9-EA1284C8F6F4}" destId="{684B8A8A-53C3-4A3C-8CB3-7152A916BA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CE2DE-F45A-40E9-93B3-F975301FCA20}"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8BAC1060-2F2D-49B7-AC0C-5A71C30D16E2}">
      <dgm:prSet phldrT="[Text]"/>
      <dgm:spPr>
        <a:xfrm rot="5400000">
          <a:off x="-460730" y="466127"/>
          <a:ext cx="3071538" cy="2150076"/>
        </a:xfrm>
        <a:solidFill>
          <a:schemeClr val="accent2"/>
        </a:solidFill>
        <a:ln w="12700" cap="flat" cmpd="sng" algn="ctr">
          <a:solidFill>
            <a:srgbClr val="A5A5A5">
              <a:hueOff val="0"/>
              <a:satOff val="0"/>
              <a:lumOff val="0"/>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Assess Economic Damage</a:t>
          </a:r>
        </a:p>
      </dgm:t>
    </dgm:pt>
    <dgm:pt modelId="{5D6ED198-444B-4447-8184-A0AB28D16FD3}" type="parTrans" cxnId="{28409CCB-9C1A-44AF-80A8-687AC21FCEF2}">
      <dgm:prSet/>
      <dgm:spPr/>
      <dgm:t>
        <a:bodyPr/>
        <a:lstStyle/>
        <a:p>
          <a:endParaRPr lang="en-US"/>
        </a:p>
      </dgm:t>
    </dgm:pt>
    <dgm:pt modelId="{12F196D7-059D-4DCE-8FB8-8CCA038EEF59}" type="sibTrans" cxnId="{28409CCB-9C1A-44AF-80A8-687AC21FCEF2}">
      <dgm:prSet/>
      <dgm:spPr/>
      <dgm:t>
        <a:bodyPr/>
        <a:lstStyle/>
        <a:p>
          <a:endParaRPr lang="en-US"/>
        </a:p>
      </dgm:t>
    </dgm:pt>
    <dgm:pt modelId="{A2DE653F-1770-4668-9816-08A4FA8A1AFB}">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Data dive to measure the before, during and after of the disaster's impact on the region's economy, workforce and employer base</a:t>
          </a:r>
        </a:p>
      </dgm:t>
    </dgm:pt>
    <dgm:pt modelId="{71BA0235-D097-4C26-8159-573B22EBA5AD}" type="parTrans" cxnId="{A2ACA3C1-9E5F-488E-9A6F-88A2C9C2735E}">
      <dgm:prSet/>
      <dgm:spPr/>
      <dgm:t>
        <a:bodyPr/>
        <a:lstStyle/>
        <a:p>
          <a:endParaRPr lang="en-US"/>
        </a:p>
      </dgm:t>
    </dgm:pt>
    <dgm:pt modelId="{31B0572D-7823-4524-90C4-23BC35AE3637}" type="sibTrans" cxnId="{A2ACA3C1-9E5F-488E-9A6F-88A2C9C2735E}">
      <dgm:prSet/>
      <dgm:spPr/>
      <dgm:t>
        <a:bodyPr/>
        <a:lstStyle/>
        <a:p>
          <a:endParaRPr lang="en-US"/>
        </a:p>
      </dgm:t>
    </dgm:pt>
    <dgm:pt modelId="{6FEA3864-F428-4359-8409-7DD48D96915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Job Postings Analytics </a:t>
          </a:r>
        </a:p>
      </dgm:t>
    </dgm:pt>
    <dgm:pt modelId="{566B3652-F00B-44C7-93FC-E95A05317C43}" type="parTrans" cxnId="{DEB52DBF-C589-468F-9CF0-599F99280AE0}">
      <dgm:prSet/>
      <dgm:spPr/>
      <dgm:t>
        <a:bodyPr/>
        <a:lstStyle/>
        <a:p>
          <a:endParaRPr lang="en-US"/>
        </a:p>
      </dgm:t>
    </dgm:pt>
    <dgm:pt modelId="{27688937-8458-4FCE-A6AB-3943F5034788}" type="sibTrans" cxnId="{DEB52DBF-C589-468F-9CF0-599F99280AE0}">
      <dgm:prSet/>
      <dgm:spPr/>
      <dgm:t>
        <a:bodyPr/>
        <a:lstStyle/>
        <a:p>
          <a:endParaRPr lang="en-US"/>
        </a:p>
      </dgm:t>
    </dgm:pt>
    <dgm:pt modelId="{442CCF81-52C6-4554-8202-F05AC746227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Input-Output Model</a:t>
          </a:r>
        </a:p>
      </dgm:t>
    </dgm:pt>
    <dgm:pt modelId="{20A0D44B-1914-431A-943E-AFBDF901AFF9}" type="parTrans" cxnId="{EE5EBC89-A0CD-4F60-9F25-05D4DAFDECFA}">
      <dgm:prSet/>
      <dgm:spPr/>
      <dgm:t>
        <a:bodyPr/>
        <a:lstStyle/>
        <a:p>
          <a:endParaRPr lang="en-US"/>
        </a:p>
      </dgm:t>
    </dgm:pt>
    <dgm:pt modelId="{113A99E8-DF0A-48DF-ACE4-E064ACB5572F}" type="sibTrans" cxnId="{EE5EBC89-A0CD-4F60-9F25-05D4DAFDECFA}">
      <dgm:prSet/>
      <dgm:spPr/>
      <dgm:t>
        <a:bodyPr/>
        <a:lstStyle/>
        <a:p>
          <a:endParaRPr lang="en-US"/>
        </a:p>
      </dgm:t>
    </dgm:pt>
    <dgm:pt modelId="{9BAA1164-6B22-471D-9E08-BC2D63CBE88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Skill Shape Analysis for Upskilling Opportunities </a:t>
          </a:r>
        </a:p>
      </dgm:t>
    </dgm:pt>
    <dgm:pt modelId="{E0E034F3-9CB3-43A4-9C58-83A539C1636A}" type="parTrans" cxnId="{BE031706-3E30-4E39-836A-0B184A557E51}">
      <dgm:prSet/>
      <dgm:spPr/>
      <dgm:t>
        <a:bodyPr/>
        <a:lstStyle/>
        <a:p>
          <a:endParaRPr lang="en-US"/>
        </a:p>
      </dgm:t>
    </dgm:pt>
    <dgm:pt modelId="{EC9396C9-9D05-4AE5-B81C-777108CF6081}" type="sibTrans" cxnId="{BE031706-3E30-4E39-836A-0B184A557E51}">
      <dgm:prSet/>
      <dgm:spPr/>
      <dgm:t>
        <a:bodyPr/>
        <a:lstStyle/>
        <a:p>
          <a:endParaRPr lang="en-US"/>
        </a:p>
      </dgm:t>
    </dgm:pt>
    <dgm:pt modelId="{4F4D2C08-0916-4A2C-BC63-9F0331E7B2C0}">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Supply Chain Analysis </a:t>
          </a:r>
        </a:p>
      </dgm:t>
    </dgm:pt>
    <dgm:pt modelId="{6785F12B-BFB4-4BD4-9E11-4DF8B7A9B872}" type="parTrans" cxnId="{8179A173-721B-4428-997C-7FC35C68F689}">
      <dgm:prSet/>
      <dgm:spPr/>
      <dgm:t>
        <a:bodyPr/>
        <a:lstStyle/>
        <a:p>
          <a:endParaRPr lang="en-US"/>
        </a:p>
      </dgm:t>
    </dgm:pt>
    <dgm:pt modelId="{2C890E1D-FA3A-4372-9842-1F869FE45535}" type="sibTrans" cxnId="{8179A173-721B-4428-997C-7FC35C68F689}">
      <dgm:prSet/>
      <dgm:spPr/>
      <dgm:t>
        <a:bodyPr/>
        <a:lstStyle/>
        <a:p>
          <a:endParaRPr lang="en-US"/>
        </a:p>
      </dgm:t>
    </dgm:pt>
    <dgm:pt modelId="{574558E3-464E-480A-8A25-88398B3F8536}">
      <dgm:prSet phldrT="[Text]"/>
      <dgm:spPr>
        <a:xfrm rot="5400000">
          <a:off x="-460730" y="3257545"/>
          <a:ext cx="3071538" cy="2150076"/>
        </a:xfrm>
        <a:solidFill>
          <a:schemeClr val="accent1"/>
        </a:solidFill>
        <a:ln w="12700" cap="flat" cmpd="sng" algn="ctr">
          <a:solidFill>
            <a:srgbClr val="A5A5A5">
              <a:hueOff val="2710599"/>
              <a:satOff val="100000"/>
              <a:lumOff val="-14706"/>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Business Development</a:t>
          </a:r>
        </a:p>
      </dgm:t>
    </dgm:pt>
    <dgm:pt modelId="{D357EBFC-9220-4C3E-ACA7-A63EF9F2866A}" type="parTrans" cxnId="{5250F1F5-0429-4F2C-B254-9C33EF4C86ED}">
      <dgm:prSet/>
      <dgm:spPr/>
      <dgm:t>
        <a:bodyPr/>
        <a:lstStyle/>
        <a:p>
          <a:endParaRPr lang="en-US"/>
        </a:p>
      </dgm:t>
    </dgm:pt>
    <dgm:pt modelId="{D605A5F6-C1A7-4C62-9DFB-B0046D9FE687}" type="sibTrans" cxnId="{5250F1F5-0429-4F2C-B254-9C33EF4C86ED}">
      <dgm:prSet/>
      <dgm:spPr/>
      <dgm:t>
        <a:bodyPr/>
        <a:lstStyle/>
        <a:p>
          <a:endParaRPr lang="en-US"/>
        </a:p>
      </dgm:t>
    </dgm:pt>
    <dgm:pt modelId="{1F80B77C-7C51-4E7E-B34E-74897435A411}">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Company Triage &amp; Concierge Role</a:t>
          </a:r>
        </a:p>
        <a:p>
          <a:pPr>
            <a:buChar char="•"/>
          </a:pP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Post-COVID 19 industry target marketing strategy </a:t>
          </a:r>
        </a:p>
      </dgm:t>
    </dgm:pt>
    <dgm:pt modelId="{AF033A07-2069-49AD-969B-35DAEEBDC15A}" type="parTrans" cxnId="{BDED82B4-B70A-4A32-88D4-0780E3328C87}">
      <dgm:prSet/>
      <dgm:spPr/>
      <dgm:t>
        <a:bodyPr/>
        <a:lstStyle/>
        <a:p>
          <a:endParaRPr lang="en-US"/>
        </a:p>
      </dgm:t>
    </dgm:pt>
    <dgm:pt modelId="{07C3FA99-FD7E-4920-82C4-38F64A3AE6D4}" type="sibTrans" cxnId="{BDED82B4-B70A-4A32-88D4-0780E3328C87}">
      <dgm:prSet/>
      <dgm:spPr/>
      <dgm:t>
        <a:bodyPr/>
        <a:lstStyle/>
        <a:p>
          <a:endParaRPr lang="en-US"/>
        </a:p>
      </dgm:t>
    </dgm:pt>
    <dgm:pt modelId="{D980ECFC-EC6B-4AEB-A950-3CBC0340156F}">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Site Development Plans </a:t>
          </a:r>
        </a:p>
      </dgm:t>
    </dgm:pt>
    <dgm:pt modelId="{B57E54A7-9D3D-4948-A15B-BAD0C1F45B75}" type="parTrans" cxnId="{ECDF4247-C684-49FF-8EF2-E616F0A1EBDF}">
      <dgm:prSet/>
      <dgm:spPr/>
      <dgm:t>
        <a:bodyPr/>
        <a:lstStyle/>
        <a:p>
          <a:endParaRPr lang="en-US"/>
        </a:p>
      </dgm:t>
    </dgm:pt>
    <dgm:pt modelId="{5634253E-F0F5-454B-9E71-5C5A8C3EA46C}" type="sibTrans" cxnId="{ECDF4247-C684-49FF-8EF2-E616F0A1EBDF}">
      <dgm:prSet/>
      <dgm:spPr/>
      <dgm:t>
        <a:bodyPr/>
        <a:lstStyle/>
        <a:p>
          <a:endParaRPr lang="en-US"/>
        </a:p>
      </dgm:t>
    </dgm:pt>
    <dgm:pt modelId="{80F6763D-3364-493C-842C-325F3D3F7728}">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Build PPPs with local, state &amp; federal funding </a:t>
          </a:r>
        </a:p>
      </dgm:t>
    </dgm:pt>
    <dgm:pt modelId="{D84BCCAA-AFAD-40F2-B6ED-34D62DD45C6D}" type="parTrans" cxnId="{5ECC6A15-4102-4C4D-A69C-2B81510E5469}">
      <dgm:prSet/>
      <dgm:spPr/>
      <dgm:t>
        <a:bodyPr/>
        <a:lstStyle/>
        <a:p>
          <a:endParaRPr lang="en-US"/>
        </a:p>
      </dgm:t>
    </dgm:pt>
    <dgm:pt modelId="{56DDA72F-A1FF-4BF9-B918-88EA51E23E31}" type="sibTrans" cxnId="{5ECC6A15-4102-4C4D-A69C-2B81510E5469}">
      <dgm:prSet/>
      <dgm:spPr/>
      <dgm:t>
        <a:bodyPr/>
        <a:lstStyle/>
        <a:p>
          <a:endParaRPr lang="en-US"/>
        </a:p>
      </dgm:t>
    </dgm:pt>
    <dgm:pt modelId="{0C6766FE-9DBC-4E04-AF6D-7176C3BD9463}">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Font typeface="Symbol" panose="05050102010706020507" pitchFamily="18" charset="2"/>
            <a:buChar char=""/>
          </a:pPr>
          <a:r>
            <a:rPr lang="en-US" dirty="0">
              <a:solidFill>
                <a:sysClr val="windowText" lastClr="000000">
                  <a:hueOff val="0"/>
                  <a:satOff val="0"/>
                  <a:lumOff val="0"/>
                  <a:alphaOff val="0"/>
                </a:sysClr>
              </a:solidFill>
              <a:latin typeface="Calibri" panose="020F0502020204030204"/>
              <a:ea typeface="+mn-ea"/>
              <a:cs typeface="+mn-cs"/>
            </a:rPr>
            <a:t>Economic Development Planning</a:t>
          </a:r>
          <a:endPar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A2B9F2A6-2695-408F-9BEB-2DD24199C660}" type="parTrans" cxnId="{379181E6-8978-42EA-A046-EFDD35566A1E}">
      <dgm:prSet/>
      <dgm:spPr/>
      <dgm:t>
        <a:bodyPr/>
        <a:lstStyle/>
        <a:p>
          <a:endParaRPr lang="en-US"/>
        </a:p>
      </dgm:t>
    </dgm:pt>
    <dgm:pt modelId="{EBA8AC88-BB10-421B-B3B1-278ACC53E09D}" type="sibTrans" cxnId="{379181E6-8978-42EA-A046-EFDD35566A1E}">
      <dgm:prSet/>
      <dgm:spPr/>
      <dgm:t>
        <a:bodyPr/>
        <a:lstStyle/>
        <a:p>
          <a:endParaRPr lang="en-US"/>
        </a:p>
      </dgm:t>
    </dgm:pt>
    <dgm:pt modelId="{EE7F1E5C-47D7-4125-967D-E07793DB00FF}">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Font typeface="Symbol" panose="05050102010706020507" pitchFamily="18" charset="2"/>
            <a:buChar char=""/>
          </a:pPr>
          <a:r>
            <a:rPr lang="en-US" dirty="0">
              <a:solidFill>
                <a:sysClr val="windowText" lastClr="000000">
                  <a:hueOff val="0"/>
                  <a:satOff val="0"/>
                  <a:lumOff val="0"/>
                  <a:alphaOff val="0"/>
                </a:sysClr>
              </a:solidFill>
              <a:latin typeface="Calibri" panose="020F0502020204030204"/>
              <a:ea typeface="+mn-ea"/>
              <a:cs typeface="+mn-cs"/>
            </a:rPr>
            <a:t>Public Infrastructure for Projects</a:t>
          </a:r>
          <a:endPar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0B78134C-8A30-4A43-A0F4-B4098AB3F381}" type="parTrans" cxnId="{E5E709A5-CA09-4136-9FC7-CC1E73E015E6}">
      <dgm:prSet/>
      <dgm:spPr/>
      <dgm:t>
        <a:bodyPr/>
        <a:lstStyle/>
        <a:p>
          <a:endParaRPr lang="en-US"/>
        </a:p>
      </dgm:t>
    </dgm:pt>
    <dgm:pt modelId="{CEA57D17-E531-4A73-8EA6-6D9839685B4F}" type="sibTrans" cxnId="{E5E709A5-CA09-4136-9FC7-CC1E73E015E6}">
      <dgm:prSet/>
      <dgm:spPr/>
      <dgm:t>
        <a:bodyPr/>
        <a:lstStyle/>
        <a:p>
          <a:endParaRPr lang="en-US"/>
        </a:p>
      </dgm:t>
    </dgm:pt>
    <dgm:pt modelId="{9E4FAF71-865E-41CD-B174-F2BBE57EB56C}">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Community Centers</a:t>
          </a:r>
        </a:p>
      </dgm:t>
    </dgm:pt>
    <dgm:pt modelId="{5974AF7F-FA2E-415C-B79A-FDF8AE4E404B}" type="parTrans" cxnId="{039DF972-D8A5-4B07-9A07-62EB1915F8C8}">
      <dgm:prSet/>
      <dgm:spPr/>
      <dgm:t>
        <a:bodyPr/>
        <a:lstStyle/>
        <a:p>
          <a:endParaRPr lang="en-US"/>
        </a:p>
      </dgm:t>
    </dgm:pt>
    <dgm:pt modelId="{E619E195-B940-4D49-B1F6-865A6C3D0066}" type="sibTrans" cxnId="{039DF972-D8A5-4B07-9A07-62EB1915F8C8}">
      <dgm:prSet/>
      <dgm:spPr/>
      <dgm:t>
        <a:bodyPr/>
        <a:lstStyle/>
        <a:p>
          <a:endParaRPr lang="en-US"/>
        </a:p>
      </dgm:t>
    </dgm:pt>
    <dgm:pt modelId="{3490B3FD-8181-4E79-BD1D-CF2B14407233}">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Housing Rehabilitation</a:t>
          </a:r>
        </a:p>
      </dgm:t>
    </dgm:pt>
    <dgm:pt modelId="{DD730740-D732-4B1B-B846-2C1A0FFBFDB7}" type="parTrans" cxnId="{7B6C787D-70E6-4FF9-A333-69EF9CF80808}">
      <dgm:prSet/>
      <dgm:spPr/>
      <dgm:t>
        <a:bodyPr/>
        <a:lstStyle/>
        <a:p>
          <a:endParaRPr lang="en-US"/>
        </a:p>
      </dgm:t>
    </dgm:pt>
    <dgm:pt modelId="{FA354E91-6D69-41BF-B18A-B0D275861512}" type="sibTrans" cxnId="{7B6C787D-70E6-4FF9-A333-69EF9CF80808}">
      <dgm:prSet/>
      <dgm:spPr/>
      <dgm:t>
        <a:bodyPr/>
        <a:lstStyle/>
        <a:p>
          <a:endParaRPr lang="en-US"/>
        </a:p>
      </dgm:t>
    </dgm:pt>
    <dgm:pt modelId="{11ECC7C6-5B1A-4650-AC97-A399ABA34A30}">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Revolving Loan Funds</a:t>
          </a:r>
        </a:p>
      </dgm:t>
    </dgm:pt>
    <dgm:pt modelId="{279173C1-7276-4EA1-99FD-87FBE322A098}" type="parTrans" cxnId="{E2A260AD-AF19-492B-B14C-B07E25C8093B}">
      <dgm:prSet/>
      <dgm:spPr/>
      <dgm:t>
        <a:bodyPr/>
        <a:lstStyle/>
        <a:p>
          <a:endParaRPr lang="en-US"/>
        </a:p>
      </dgm:t>
    </dgm:pt>
    <dgm:pt modelId="{8C440D65-CE46-4EF8-B84A-789A60299F7D}" type="sibTrans" cxnId="{E2A260AD-AF19-492B-B14C-B07E25C8093B}">
      <dgm:prSet/>
      <dgm:spPr/>
      <dgm:t>
        <a:bodyPr/>
        <a:lstStyle/>
        <a:p>
          <a:endParaRPr lang="en-US"/>
        </a:p>
      </dgm:t>
    </dgm:pt>
    <dgm:pt modelId="{FF1D4C31-A76B-47AC-AD65-06814CDE1C61}">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Workforce Development</a:t>
          </a:r>
        </a:p>
      </dgm:t>
    </dgm:pt>
    <dgm:pt modelId="{7516089D-A2E3-4139-934C-E4060C42284A}" type="parTrans" cxnId="{65C2E3AA-BFAC-4902-8F55-CFC2D452AC43}">
      <dgm:prSet/>
      <dgm:spPr/>
      <dgm:t>
        <a:bodyPr/>
        <a:lstStyle/>
        <a:p>
          <a:endParaRPr lang="en-US"/>
        </a:p>
      </dgm:t>
    </dgm:pt>
    <dgm:pt modelId="{4EA91C69-8816-4519-9072-87454CF4D656}" type="sibTrans" cxnId="{65C2E3AA-BFAC-4902-8F55-CFC2D452AC43}">
      <dgm:prSet/>
      <dgm:spPr/>
      <dgm:t>
        <a:bodyPr/>
        <a:lstStyle/>
        <a:p>
          <a:endParaRPr lang="en-US"/>
        </a:p>
      </dgm:t>
    </dgm:pt>
    <dgm:pt modelId="{477233B2-D332-401F-8DF2-7F5904393FFE}">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Rural Broadband Service</a:t>
          </a:r>
        </a:p>
      </dgm:t>
    </dgm:pt>
    <dgm:pt modelId="{72989A34-CEAC-4BA7-8614-4DA7E4772B68}" type="parTrans" cxnId="{515D68BF-E878-4122-98DB-349768CAD52A}">
      <dgm:prSet/>
      <dgm:spPr/>
      <dgm:t>
        <a:bodyPr/>
        <a:lstStyle/>
        <a:p>
          <a:endParaRPr lang="en-US"/>
        </a:p>
      </dgm:t>
    </dgm:pt>
    <dgm:pt modelId="{A5B71145-E2EA-4686-831F-340A3BACAB7D}" type="sibTrans" cxnId="{515D68BF-E878-4122-98DB-349768CAD52A}">
      <dgm:prSet/>
      <dgm:spPr/>
      <dgm:t>
        <a:bodyPr/>
        <a:lstStyle/>
        <a:p>
          <a:endParaRPr lang="en-US"/>
        </a:p>
      </dgm:t>
    </dgm:pt>
    <dgm:pt modelId="{6E40DD55-0828-42B2-BC47-E02EEF39E334}" type="pres">
      <dgm:prSet presAssocID="{2ECCE2DE-F45A-40E9-93B3-F975301FCA20}" presName="Name0" presStyleCnt="0">
        <dgm:presLayoutVars>
          <dgm:chMax val="5"/>
          <dgm:chPref val="5"/>
          <dgm:dir/>
          <dgm:animLvl val="lvl"/>
        </dgm:presLayoutVars>
      </dgm:prSet>
      <dgm:spPr/>
    </dgm:pt>
    <dgm:pt modelId="{D62AF735-8D11-4AF2-AB1D-86527260BB6D}" type="pres">
      <dgm:prSet presAssocID="{8BAC1060-2F2D-49B7-AC0C-5A71C30D16E2}" presName="parentText1" presStyleLbl="node1" presStyleIdx="0" presStyleCnt="2">
        <dgm:presLayoutVars>
          <dgm:chMax/>
          <dgm:chPref val="3"/>
          <dgm:bulletEnabled val="1"/>
        </dgm:presLayoutVars>
      </dgm:prSet>
      <dgm:spPr/>
    </dgm:pt>
    <dgm:pt modelId="{B63C91D9-5F96-4700-B169-8326DCCFDA2F}" type="pres">
      <dgm:prSet presAssocID="{8BAC1060-2F2D-49B7-AC0C-5A71C30D16E2}" presName="childText1" presStyleLbl="solidAlignAcc1" presStyleIdx="0" presStyleCnt="2">
        <dgm:presLayoutVars>
          <dgm:chMax val="0"/>
          <dgm:chPref val="0"/>
          <dgm:bulletEnabled val="1"/>
        </dgm:presLayoutVars>
      </dgm:prSet>
      <dgm:spPr/>
    </dgm:pt>
    <dgm:pt modelId="{B095DADB-4069-4ACF-9997-D7B746A9848F}" type="pres">
      <dgm:prSet presAssocID="{574558E3-464E-480A-8A25-88398B3F8536}" presName="parentText2" presStyleLbl="node1" presStyleIdx="1" presStyleCnt="2">
        <dgm:presLayoutVars>
          <dgm:chMax/>
          <dgm:chPref val="3"/>
          <dgm:bulletEnabled val="1"/>
        </dgm:presLayoutVars>
      </dgm:prSet>
      <dgm:spPr/>
    </dgm:pt>
    <dgm:pt modelId="{8AC932E7-56D7-4830-A872-23276EE6657D}" type="pres">
      <dgm:prSet presAssocID="{574558E3-464E-480A-8A25-88398B3F8536}" presName="childText2" presStyleLbl="solidAlignAcc1" presStyleIdx="1" presStyleCnt="2" custScaleX="105194" custLinFactNeighborX="3348" custLinFactNeighborY="1791">
        <dgm:presLayoutVars>
          <dgm:chMax val="0"/>
          <dgm:chPref val="0"/>
          <dgm:bulletEnabled val="1"/>
        </dgm:presLayoutVars>
      </dgm:prSet>
      <dgm:spPr/>
    </dgm:pt>
  </dgm:ptLst>
  <dgm:cxnLst>
    <dgm:cxn modelId="{6D60D301-983E-4A9D-B6FC-00A46DEF53F5}" type="presOf" srcId="{574558E3-464E-480A-8A25-88398B3F8536}" destId="{B095DADB-4069-4ACF-9997-D7B746A9848F}" srcOrd="0" destOrd="0" presId="urn:microsoft.com/office/officeart/2009/3/layout/IncreasingArrowsProcess"/>
    <dgm:cxn modelId="{BE031706-3E30-4E39-836A-0B184A557E51}" srcId="{A2DE653F-1770-4668-9816-08A4FA8A1AFB}" destId="{9BAA1164-6B22-471D-9E08-BC2D63CBE88F}" srcOrd="2" destOrd="0" parTransId="{E0E034F3-9CB3-43A4-9C58-83A539C1636A}" sibTransId="{EC9396C9-9D05-4AE5-B81C-777108CF6081}"/>
    <dgm:cxn modelId="{5ECC6A15-4102-4C4D-A69C-2B81510E5469}" srcId="{574558E3-464E-480A-8A25-88398B3F8536}" destId="{80F6763D-3364-493C-842C-325F3D3F7728}" srcOrd="2" destOrd="0" parTransId="{D84BCCAA-AFAD-40F2-B6ED-34D62DD45C6D}" sibTransId="{56DDA72F-A1FF-4BF9-B918-88EA51E23E31}"/>
    <dgm:cxn modelId="{CAB78518-4476-48C4-B2B6-221720049C51}" type="presOf" srcId="{477233B2-D332-401F-8DF2-7F5904393FFE}" destId="{8AC932E7-56D7-4830-A872-23276EE6657D}" srcOrd="0" destOrd="9" presId="urn:microsoft.com/office/officeart/2009/3/layout/IncreasingArrowsProcess"/>
    <dgm:cxn modelId="{1E41D418-333C-484E-B1D4-873E71BA8A48}" type="presOf" srcId="{D980ECFC-EC6B-4AEB-A950-3CBC0340156F}" destId="{8AC932E7-56D7-4830-A872-23276EE6657D}" srcOrd="0" destOrd="1" presId="urn:microsoft.com/office/officeart/2009/3/layout/IncreasingArrowsProcess"/>
    <dgm:cxn modelId="{66B22F1E-F9C0-4AE5-A0DB-95F25FAF8194}" type="presOf" srcId="{9E4FAF71-865E-41CD-B174-F2BBE57EB56C}" destId="{8AC932E7-56D7-4830-A872-23276EE6657D}" srcOrd="0" destOrd="5" presId="urn:microsoft.com/office/officeart/2009/3/layout/IncreasingArrowsProcess"/>
    <dgm:cxn modelId="{6CCA0A3B-64E3-4F25-B985-40CEDEB29BDE}" type="presOf" srcId="{8BAC1060-2F2D-49B7-AC0C-5A71C30D16E2}" destId="{D62AF735-8D11-4AF2-AB1D-86527260BB6D}" srcOrd="0" destOrd="0" presId="urn:microsoft.com/office/officeart/2009/3/layout/IncreasingArrowsProcess"/>
    <dgm:cxn modelId="{04942740-5835-487F-94E9-65743C874C2F}" type="presOf" srcId="{442CCF81-52C6-4554-8202-F05AC746227F}" destId="{B63C91D9-5F96-4700-B169-8326DCCFDA2F}" srcOrd="0" destOrd="2" presId="urn:microsoft.com/office/officeart/2009/3/layout/IncreasingArrowsProcess"/>
    <dgm:cxn modelId="{ECDF4247-C684-49FF-8EF2-E616F0A1EBDF}" srcId="{574558E3-464E-480A-8A25-88398B3F8536}" destId="{D980ECFC-EC6B-4AEB-A950-3CBC0340156F}" srcOrd="1" destOrd="0" parTransId="{B57E54A7-9D3D-4948-A15B-BAD0C1F45B75}" sibTransId="{5634253E-F0F5-454B-9E71-5C5A8C3EA46C}"/>
    <dgm:cxn modelId="{F564AB48-F6CD-4CB7-B304-80FC1ADFD774}" type="presOf" srcId="{6FEA3864-F428-4359-8409-7DD48D96915F}" destId="{B63C91D9-5F96-4700-B169-8326DCCFDA2F}" srcOrd="0" destOrd="1" presId="urn:microsoft.com/office/officeart/2009/3/layout/IncreasingArrowsProcess"/>
    <dgm:cxn modelId="{9AA31571-9608-4EA5-91C4-B502097F0FDE}" type="presOf" srcId="{0C6766FE-9DBC-4E04-AF6D-7176C3BD9463}" destId="{8AC932E7-56D7-4830-A872-23276EE6657D}" srcOrd="0" destOrd="3" presId="urn:microsoft.com/office/officeart/2009/3/layout/IncreasingArrowsProcess"/>
    <dgm:cxn modelId="{039DF972-D8A5-4B07-9A07-62EB1915F8C8}" srcId="{80F6763D-3364-493C-842C-325F3D3F7728}" destId="{9E4FAF71-865E-41CD-B174-F2BBE57EB56C}" srcOrd="2" destOrd="0" parTransId="{5974AF7F-FA2E-415C-B79A-FDF8AE4E404B}" sibTransId="{E619E195-B940-4D49-B1F6-865A6C3D0066}"/>
    <dgm:cxn modelId="{8179A173-721B-4428-997C-7FC35C68F689}" srcId="{A2DE653F-1770-4668-9816-08A4FA8A1AFB}" destId="{4F4D2C08-0916-4A2C-BC63-9F0331E7B2C0}" srcOrd="3" destOrd="0" parTransId="{6785F12B-BFB4-4BD4-9E11-4DF8B7A9B872}" sibTransId="{2C890E1D-FA3A-4372-9842-1F869FE45535}"/>
    <dgm:cxn modelId="{D19E8658-7072-4258-A6C5-D811AA5569D3}" type="presOf" srcId="{4F4D2C08-0916-4A2C-BC63-9F0331E7B2C0}" destId="{B63C91D9-5F96-4700-B169-8326DCCFDA2F}" srcOrd="0" destOrd="4" presId="urn:microsoft.com/office/officeart/2009/3/layout/IncreasingArrowsProcess"/>
    <dgm:cxn modelId="{7B6C787D-70E6-4FF9-A333-69EF9CF80808}" srcId="{80F6763D-3364-493C-842C-325F3D3F7728}" destId="{3490B3FD-8181-4E79-BD1D-CF2B14407233}" srcOrd="3" destOrd="0" parTransId="{DD730740-D732-4B1B-B846-2C1A0FFBFDB7}" sibTransId="{FA354E91-6D69-41BF-B18A-B0D275861512}"/>
    <dgm:cxn modelId="{20BEE684-5FEB-45C6-AA40-5311A088744F}" type="presOf" srcId="{80F6763D-3364-493C-842C-325F3D3F7728}" destId="{8AC932E7-56D7-4830-A872-23276EE6657D}" srcOrd="0" destOrd="2" presId="urn:microsoft.com/office/officeart/2009/3/layout/IncreasingArrowsProcess"/>
    <dgm:cxn modelId="{FDEA8189-DFA1-4B78-969F-0AB339FC9C7F}" type="presOf" srcId="{FF1D4C31-A76B-47AC-AD65-06814CDE1C61}" destId="{8AC932E7-56D7-4830-A872-23276EE6657D}" srcOrd="0" destOrd="8" presId="urn:microsoft.com/office/officeart/2009/3/layout/IncreasingArrowsProcess"/>
    <dgm:cxn modelId="{EE5EBC89-A0CD-4F60-9F25-05D4DAFDECFA}" srcId="{A2DE653F-1770-4668-9816-08A4FA8A1AFB}" destId="{442CCF81-52C6-4554-8202-F05AC746227F}" srcOrd="1" destOrd="0" parTransId="{20A0D44B-1914-431A-943E-AFBDF901AFF9}" sibTransId="{113A99E8-DF0A-48DF-ACE4-E064ACB5572F}"/>
    <dgm:cxn modelId="{B4E6ACA2-D83C-42EF-90EF-C9DBA6812890}" type="presOf" srcId="{3490B3FD-8181-4E79-BD1D-CF2B14407233}" destId="{8AC932E7-56D7-4830-A872-23276EE6657D}" srcOrd="0" destOrd="6" presId="urn:microsoft.com/office/officeart/2009/3/layout/IncreasingArrowsProcess"/>
    <dgm:cxn modelId="{E5E709A5-CA09-4136-9FC7-CC1E73E015E6}" srcId="{80F6763D-3364-493C-842C-325F3D3F7728}" destId="{EE7F1E5C-47D7-4125-967D-E07793DB00FF}" srcOrd="1" destOrd="0" parTransId="{0B78134C-8A30-4A43-A0F4-B4098AB3F381}" sibTransId="{CEA57D17-E531-4A73-8EA6-6D9839685B4F}"/>
    <dgm:cxn modelId="{65C2E3AA-BFAC-4902-8F55-CFC2D452AC43}" srcId="{80F6763D-3364-493C-842C-325F3D3F7728}" destId="{FF1D4C31-A76B-47AC-AD65-06814CDE1C61}" srcOrd="5" destOrd="0" parTransId="{7516089D-A2E3-4139-934C-E4060C42284A}" sibTransId="{4EA91C69-8816-4519-9072-87454CF4D656}"/>
    <dgm:cxn modelId="{E2A260AD-AF19-492B-B14C-B07E25C8093B}" srcId="{80F6763D-3364-493C-842C-325F3D3F7728}" destId="{11ECC7C6-5B1A-4650-AC97-A399ABA34A30}" srcOrd="4" destOrd="0" parTransId="{279173C1-7276-4EA1-99FD-87FBE322A098}" sibTransId="{8C440D65-CE46-4EF8-B84A-789A60299F7D}"/>
    <dgm:cxn modelId="{CCFBF3B1-CE1A-408B-AB12-E3EE8DDDFA3A}" type="presOf" srcId="{EE7F1E5C-47D7-4125-967D-E07793DB00FF}" destId="{8AC932E7-56D7-4830-A872-23276EE6657D}" srcOrd="0" destOrd="4" presId="urn:microsoft.com/office/officeart/2009/3/layout/IncreasingArrowsProcess"/>
    <dgm:cxn modelId="{BDED82B4-B70A-4A32-88D4-0780E3328C87}" srcId="{574558E3-464E-480A-8A25-88398B3F8536}" destId="{1F80B77C-7C51-4E7E-B34E-74897435A411}" srcOrd="0" destOrd="0" parTransId="{AF033A07-2069-49AD-969B-35DAEEBDC15A}" sibTransId="{07C3FA99-FD7E-4920-82C4-38F64A3AE6D4}"/>
    <dgm:cxn modelId="{91CB22BA-0953-469F-ACB9-8F5A204C526E}" type="presOf" srcId="{1F80B77C-7C51-4E7E-B34E-74897435A411}" destId="{8AC932E7-56D7-4830-A872-23276EE6657D}" srcOrd="0" destOrd="0" presId="urn:microsoft.com/office/officeart/2009/3/layout/IncreasingArrowsProcess"/>
    <dgm:cxn modelId="{DEB52DBF-C589-468F-9CF0-599F99280AE0}" srcId="{A2DE653F-1770-4668-9816-08A4FA8A1AFB}" destId="{6FEA3864-F428-4359-8409-7DD48D96915F}" srcOrd="0" destOrd="0" parTransId="{566B3652-F00B-44C7-93FC-E95A05317C43}" sibTransId="{27688937-8458-4FCE-A6AB-3943F5034788}"/>
    <dgm:cxn modelId="{515D68BF-E878-4122-98DB-349768CAD52A}" srcId="{80F6763D-3364-493C-842C-325F3D3F7728}" destId="{477233B2-D332-401F-8DF2-7F5904393FFE}" srcOrd="6" destOrd="0" parTransId="{72989A34-CEAC-4BA7-8614-4DA7E4772B68}" sibTransId="{A5B71145-E2EA-4686-831F-340A3BACAB7D}"/>
    <dgm:cxn modelId="{A2ACA3C1-9E5F-488E-9A6F-88A2C9C2735E}" srcId="{8BAC1060-2F2D-49B7-AC0C-5A71C30D16E2}" destId="{A2DE653F-1770-4668-9816-08A4FA8A1AFB}" srcOrd="0" destOrd="0" parTransId="{71BA0235-D097-4C26-8159-573B22EBA5AD}" sibTransId="{31B0572D-7823-4524-90C4-23BC35AE3637}"/>
    <dgm:cxn modelId="{64BBF0C5-D684-4D14-83DC-A27B122CD6E8}" type="presOf" srcId="{9BAA1164-6B22-471D-9E08-BC2D63CBE88F}" destId="{B63C91D9-5F96-4700-B169-8326DCCFDA2F}" srcOrd="0" destOrd="3" presId="urn:microsoft.com/office/officeart/2009/3/layout/IncreasingArrowsProcess"/>
    <dgm:cxn modelId="{E2291DCA-0E22-4BC7-BB6F-05692D5D81DA}" type="presOf" srcId="{2ECCE2DE-F45A-40E9-93B3-F975301FCA20}" destId="{6E40DD55-0828-42B2-BC47-E02EEF39E334}" srcOrd="0" destOrd="0" presId="urn:microsoft.com/office/officeart/2009/3/layout/IncreasingArrowsProcess"/>
    <dgm:cxn modelId="{FE8693CA-4DAC-4311-9F2F-315C906B7547}" type="presOf" srcId="{A2DE653F-1770-4668-9816-08A4FA8A1AFB}" destId="{B63C91D9-5F96-4700-B169-8326DCCFDA2F}" srcOrd="0" destOrd="0" presId="urn:microsoft.com/office/officeart/2009/3/layout/IncreasingArrowsProcess"/>
    <dgm:cxn modelId="{28409CCB-9C1A-44AF-80A8-687AC21FCEF2}" srcId="{2ECCE2DE-F45A-40E9-93B3-F975301FCA20}" destId="{8BAC1060-2F2D-49B7-AC0C-5A71C30D16E2}" srcOrd="0" destOrd="0" parTransId="{5D6ED198-444B-4447-8184-A0AB28D16FD3}" sibTransId="{12F196D7-059D-4DCE-8FB8-8CCA038EEF59}"/>
    <dgm:cxn modelId="{379181E6-8978-42EA-A046-EFDD35566A1E}" srcId="{80F6763D-3364-493C-842C-325F3D3F7728}" destId="{0C6766FE-9DBC-4E04-AF6D-7176C3BD9463}" srcOrd="0" destOrd="0" parTransId="{A2B9F2A6-2695-408F-9BEB-2DD24199C660}" sibTransId="{EBA8AC88-BB10-421B-B3B1-278ACC53E09D}"/>
    <dgm:cxn modelId="{43A566EA-0CB7-4002-80C5-64E56AF8DCAB}" type="presOf" srcId="{11ECC7C6-5B1A-4650-AC97-A399ABA34A30}" destId="{8AC932E7-56D7-4830-A872-23276EE6657D}" srcOrd="0" destOrd="7" presId="urn:microsoft.com/office/officeart/2009/3/layout/IncreasingArrowsProcess"/>
    <dgm:cxn modelId="{5250F1F5-0429-4F2C-B254-9C33EF4C86ED}" srcId="{2ECCE2DE-F45A-40E9-93B3-F975301FCA20}" destId="{574558E3-464E-480A-8A25-88398B3F8536}" srcOrd="1" destOrd="0" parTransId="{D357EBFC-9220-4C3E-ACA7-A63EF9F2866A}" sibTransId="{D605A5F6-C1A7-4C62-9DFB-B0046D9FE687}"/>
    <dgm:cxn modelId="{DDF8954F-69AF-43C7-8B04-8F3722D56264}" type="presParOf" srcId="{6E40DD55-0828-42B2-BC47-E02EEF39E334}" destId="{D62AF735-8D11-4AF2-AB1D-86527260BB6D}" srcOrd="0" destOrd="0" presId="urn:microsoft.com/office/officeart/2009/3/layout/IncreasingArrowsProcess"/>
    <dgm:cxn modelId="{AC2F9DE9-C515-4084-BE79-4A36655A4F81}" type="presParOf" srcId="{6E40DD55-0828-42B2-BC47-E02EEF39E334}" destId="{B63C91D9-5F96-4700-B169-8326DCCFDA2F}" srcOrd="1" destOrd="0" presId="urn:microsoft.com/office/officeart/2009/3/layout/IncreasingArrowsProcess"/>
    <dgm:cxn modelId="{BE121054-F75B-4237-ABE1-74C9484ABA82}" type="presParOf" srcId="{6E40DD55-0828-42B2-BC47-E02EEF39E334}" destId="{B095DADB-4069-4ACF-9997-D7B746A9848F}" srcOrd="2" destOrd="0" presId="urn:microsoft.com/office/officeart/2009/3/layout/IncreasingArrowsProcess"/>
    <dgm:cxn modelId="{767A1CF2-8802-472A-916B-8935AEA106FA}" type="presParOf" srcId="{6E40DD55-0828-42B2-BC47-E02EEF39E334}" destId="{8AC932E7-56D7-4830-A872-23276EE6657D}"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4803930-E5C5-4B5A-AD2F-48B56D66CD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75D15B-3D89-44D4-B1FC-0D9A7B77C12C}">
      <dgm:prSet phldrT="[Text]"/>
      <dgm:spPr/>
      <dgm:t>
        <a:bodyPr/>
        <a:lstStyle/>
        <a:p>
          <a:r>
            <a:rPr lang="en-US" b="1" dirty="0"/>
            <a:t>CDBG Funds</a:t>
          </a:r>
          <a:endParaRPr lang="en-US" dirty="0"/>
        </a:p>
      </dgm:t>
    </dgm:pt>
    <dgm:pt modelId="{B74883FC-8538-4679-BDFC-60227BDA3871}" type="parTrans" cxnId="{46213AF9-E73E-4192-903E-731BEB3C9843}">
      <dgm:prSet/>
      <dgm:spPr/>
      <dgm:t>
        <a:bodyPr/>
        <a:lstStyle/>
        <a:p>
          <a:endParaRPr lang="en-US"/>
        </a:p>
      </dgm:t>
    </dgm:pt>
    <dgm:pt modelId="{FA689256-85AF-407D-95C1-3855CCF5E76B}" type="sibTrans" cxnId="{46213AF9-E73E-4192-903E-731BEB3C9843}">
      <dgm:prSet/>
      <dgm:spPr/>
      <dgm:t>
        <a:bodyPr/>
        <a:lstStyle/>
        <a:p>
          <a:endParaRPr lang="en-US"/>
        </a:p>
      </dgm:t>
    </dgm:pt>
    <dgm:pt modelId="{8C26B41C-E21D-4DD6-B04E-0912C9C934CD}">
      <dgm:prSet/>
      <dgm:spPr/>
      <dgm:t>
        <a:bodyPr/>
        <a:lstStyle/>
        <a:p>
          <a:pPr>
            <a:buFont typeface="Symbol" panose="05050102010706020507" pitchFamily="18" charset="2"/>
            <a:buChar char=""/>
          </a:pPr>
          <a:r>
            <a:rPr lang="en-US"/>
            <a:t>Infrastructure</a:t>
          </a:r>
        </a:p>
      </dgm:t>
    </dgm:pt>
    <dgm:pt modelId="{F4DA16C1-EBDF-49EC-9929-25B895D56654}" type="parTrans" cxnId="{B012E5D8-3B28-4181-9013-78E3F2A36A38}">
      <dgm:prSet/>
      <dgm:spPr/>
      <dgm:t>
        <a:bodyPr/>
        <a:lstStyle/>
        <a:p>
          <a:endParaRPr lang="en-US"/>
        </a:p>
      </dgm:t>
    </dgm:pt>
    <dgm:pt modelId="{CCADEC59-D31E-4A5B-B668-B9822247179E}" type="sibTrans" cxnId="{B012E5D8-3B28-4181-9013-78E3F2A36A38}">
      <dgm:prSet/>
      <dgm:spPr/>
      <dgm:t>
        <a:bodyPr/>
        <a:lstStyle/>
        <a:p>
          <a:endParaRPr lang="en-US"/>
        </a:p>
      </dgm:t>
    </dgm:pt>
    <dgm:pt modelId="{9CC63B53-3B60-47C0-BB96-21AE9D63E37C}">
      <dgm:prSet/>
      <dgm:spPr/>
      <dgm:t>
        <a:bodyPr/>
        <a:lstStyle/>
        <a:p>
          <a:pPr>
            <a:buFont typeface="Symbol" panose="05050102010706020507" pitchFamily="18" charset="2"/>
            <a:buChar char=""/>
          </a:pPr>
          <a:r>
            <a:rPr lang="en-US"/>
            <a:t>Economic development projects</a:t>
          </a:r>
        </a:p>
      </dgm:t>
    </dgm:pt>
    <dgm:pt modelId="{C4CD1565-631C-4202-B1D5-B887571C2AF3}" type="parTrans" cxnId="{FA2F6BD5-66EE-41EB-AC94-883D44E7C944}">
      <dgm:prSet/>
      <dgm:spPr/>
      <dgm:t>
        <a:bodyPr/>
        <a:lstStyle/>
        <a:p>
          <a:endParaRPr lang="en-US"/>
        </a:p>
      </dgm:t>
    </dgm:pt>
    <dgm:pt modelId="{9A4E6510-5ED5-4437-860E-DE6C082B1390}" type="sibTrans" cxnId="{FA2F6BD5-66EE-41EB-AC94-883D44E7C944}">
      <dgm:prSet/>
      <dgm:spPr/>
      <dgm:t>
        <a:bodyPr/>
        <a:lstStyle/>
        <a:p>
          <a:endParaRPr lang="en-US"/>
        </a:p>
      </dgm:t>
    </dgm:pt>
    <dgm:pt modelId="{F289385C-34C6-44FF-8969-2AD087D625CB}">
      <dgm:prSet/>
      <dgm:spPr/>
      <dgm:t>
        <a:bodyPr/>
        <a:lstStyle/>
        <a:p>
          <a:pPr>
            <a:buFont typeface="Symbol" panose="05050102010706020507" pitchFamily="18" charset="2"/>
            <a:buChar char=""/>
          </a:pPr>
          <a:r>
            <a:rPr lang="en-US"/>
            <a:t>Public facilities installations</a:t>
          </a:r>
        </a:p>
      </dgm:t>
    </dgm:pt>
    <dgm:pt modelId="{16D1A332-CF44-47DA-B5F6-DE992DE13A68}" type="parTrans" cxnId="{307BDEA2-49F2-4A49-A99A-93B958BAE740}">
      <dgm:prSet/>
      <dgm:spPr/>
      <dgm:t>
        <a:bodyPr/>
        <a:lstStyle/>
        <a:p>
          <a:endParaRPr lang="en-US"/>
        </a:p>
      </dgm:t>
    </dgm:pt>
    <dgm:pt modelId="{A74DAD5F-1605-46E1-927C-EAEE74E203E8}" type="sibTrans" cxnId="{307BDEA2-49F2-4A49-A99A-93B958BAE740}">
      <dgm:prSet/>
      <dgm:spPr/>
      <dgm:t>
        <a:bodyPr/>
        <a:lstStyle/>
        <a:p>
          <a:endParaRPr lang="en-US"/>
        </a:p>
      </dgm:t>
    </dgm:pt>
    <dgm:pt modelId="{A94713AE-D91A-4354-9420-672E7917B876}">
      <dgm:prSet/>
      <dgm:spPr/>
      <dgm:t>
        <a:bodyPr/>
        <a:lstStyle/>
        <a:p>
          <a:pPr>
            <a:buFont typeface="Symbol" panose="05050102010706020507" pitchFamily="18" charset="2"/>
            <a:buChar char=""/>
          </a:pPr>
          <a:r>
            <a:rPr lang="en-US"/>
            <a:t>Community centers</a:t>
          </a:r>
        </a:p>
      </dgm:t>
    </dgm:pt>
    <dgm:pt modelId="{D4C53FE9-8092-407B-9E59-88BBD65A4EE4}" type="parTrans" cxnId="{F4596B4B-923B-4EFD-932F-917EFDF831DA}">
      <dgm:prSet/>
      <dgm:spPr/>
      <dgm:t>
        <a:bodyPr/>
        <a:lstStyle/>
        <a:p>
          <a:endParaRPr lang="en-US"/>
        </a:p>
      </dgm:t>
    </dgm:pt>
    <dgm:pt modelId="{6965BED9-FD1D-4C0E-9732-BB6C2C464F83}" type="sibTrans" cxnId="{F4596B4B-923B-4EFD-932F-917EFDF831DA}">
      <dgm:prSet/>
      <dgm:spPr/>
      <dgm:t>
        <a:bodyPr/>
        <a:lstStyle/>
        <a:p>
          <a:endParaRPr lang="en-US"/>
        </a:p>
      </dgm:t>
    </dgm:pt>
    <dgm:pt modelId="{72D21DC0-EE45-4933-9C12-9763395EE371}">
      <dgm:prSet/>
      <dgm:spPr/>
      <dgm:t>
        <a:bodyPr/>
        <a:lstStyle/>
        <a:p>
          <a:pPr>
            <a:buFont typeface="Symbol" panose="05050102010706020507" pitchFamily="18" charset="2"/>
            <a:buChar char=""/>
          </a:pPr>
          <a:r>
            <a:rPr lang="en-US"/>
            <a:t>Housing rehabilitation</a:t>
          </a:r>
        </a:p>
      </dgm:t>
    </dgm:pt>
    <dgm:pt modelId="{2D267777-B6F6-42E7-8BC4-D002FD50E3DE}" type="parTrans" cxnId="{9C0B18E2-A557-4C56-AAF3-9408F5779CB1}">
      <dgm:prSet/>
      <dgm:spPr/>
      <dgm:t>
        <a:bodyPr/>
        <a:lstStyle/>
        <a:p>
          <a:endParaRPr lang="en-US"/>
        </a:p>
      </dgm:t>
    </dgm:pt>
    <dgm:pt modelId="{A4862B6D-D5E3-4F16-97CE-E0E9C2B635D6}" type="sibTrans" cxnId="{9C0B18E2-A557-4C56-AAF3-9408F5779CB1}">
      <dgm:prSet/>
      <dgm:spPr/>
      <dgm:t>
        <a:bodyPr/>
        <a:lstStyle/>
        <a:p>
          <a:endParaRPr lang="en-US"/>
        </a:p>
      </dgm:t>
    </dgm:pt>
    <dgm:pt modelId="{E3A230E1-3B66-4E86-96F4-29FA32E5D07F}">
      <dgm:prSet/>
      <dgm:spPr/>
      <dgm:t>
        <a:bodyPr/>
        <a:lstStyle/>
        <a:p>
          <a:pPr>
            <a:buFont typeface="Symbol" panose="05050102010706020507" pitchFamily="18" charset="2"/>
            <a:buChar char=""/>
          </a:pPr>
          <a:r>
            <a:rPr lang="en-US"/>
            <a:t>Public services</a:t>
          </a:r>
        </a:p>
      </dgm:t>
    </dgm:pt>
    <dgm:pt modelId="{35D6CAEB-3CDC-4616-9BE6-304995BC2033}" type="parTrans" cxnId="{FDE78A3C-BC65-466E-A492-706699E28C20}">
      <dgm:prSet/>
      <dgm:spPr/>
      <dgm:t>
        <a:bodyPr/>
        <a:lstStyle/>
        <a:p>
          <a:endParaRPr lang="en-US"/>
        </a:p>
      </dgm:t>
    </dgm:pt>
    <dgm:pt modelId="{6763CBAA-805D-422E-B894-322881046330}" type="sibTrans" cxnId="{FDE78A3C-BC65-466E-A492-706699E28C20}">
      <dgm:prSet/>
      <dgm:spPr/>
      <dgm:t>
        <a:bodyPr/>
        <a:lstStyle/>
        <a:p>
          <a:endParaRPr lang="en-US"/>
        </a:p>
      </dgm:t>
    </dgm:pt>
    <dgm:pt modelId="{E5427CBD-1D55-477A-A682-6476D50BF258}">
      <dgm:prSet/>
      <dgm:spPr/>
      <dgm:t>
        <a:bodyPr/>
        <a:lstStyle/>
        <a:p>
          <a:pPr>
            <a:buFont typeface="Symbol" panose="05050102010706020507" pitchFamily="18" charset="2"/>
            <a:buChar char=""/>
          </a:pPr>
          <a:r>
            <a:rPr lang="en-US"/>
            <a:t>Microenterprise assistance</a:t>
          </a:r>
        </a:p>
      </dgm:t>
    </dgm:pt>
    <dgm:pt modelId="{9B3DF9E6-3480-401E-B3D2-3BF58C8CDFDC}" type="parTrans" cxnId="{48335633-68FE-4642-91E9-4F10F9643374}">
      <dgm:prSet/>
      <dgm:spPr/>
      <dgm:t>
        <a:bodyPr/>
        <a:lstStyle/>
        <a:p>
          <a:endParaRPr lang="en-US"/>
        </a:p>
      </dgm:t>
    </dgm:pt>
    <dgm:pt modelId="{9C23C205-D152-4225-89BC-0AD5D1C5E499}" type="sibTrans" cxnId="{48335633-68FE-4642-91E9-4F10F9643374}">
      <dgm:prSet/>
      <dgm:spPr/>
      <dgm:t>
        <a:bodyPr/>
        <a:lstStyle/>
        <a:p>
          <a:endParaRPr lang="en-US"/>
        </a:p>
      </dgm:t>
    </dgm:pt>
    <dgm:pt modelId="{DB8DE69B-A742-4674-919E-377E520AF5EB}">
      <dgm:prSet/>
      <dgm:spPr/>
      <dgm:t>
        <a:bodyPr/>
        <a:lstStyle/>
        <a:p>
          <a:r>
            <a:rPr lang="en-US" b="1" dirty="0"/>
            <a:t>CDBG Funds </a:t>
          </a:r>
          <a:endParaRPr lang="en-US" dirty="0"/>
        </a:p>
      </dgm:t>
    </dgm:pt>
    <dgm:pt modelId="{D3BF00FB-062C-4EF5-AA87-68D76FCC3EC4}" type="parTrans" cxnId="{CC8117AE-7719-49BD-85D9-648C6393D179}">
      <dgm:prSet/>
      <dgm:spPr/>
      <dgm:t>
        <a:bodyPr/>
        <a:lstStyle/>
        <a:p>
          <a:endParaRPr lang="en-US"/>
        </a:p>
      </dgm:t>
    </dgm:pt>
    <dgm:pt modelId="{BAC4CD90-B15A-4841-A245-CE3B7548741C}" type="sibTrans" cxnId="{CC8117AE-7719-49BD-85D9-648C6393D179}">
      <dgm:prSet/>
      <dgm:spPr/>
      <dgm:t>
        <a:bodyPr/>
        <a:lstStyle/>
        <a:p>
          <a:endParaRPr lang="en-US"/>
        </a:p>
      </dgm:t>
    </dgm:pt>
    <dgm:pt modelId="{69D78A24-2644-4199-B43A-E84C30E36340}">
      <dgm:prSet/>
      <dgm:spPr/>
      <dgm:t>
        <a:bodyPr/>
        <a:lstStyle/>
        <a:p>
          <a:pPr>
            <a:buFont typeface="Symbol" panose="05050102010706020507" pitchFamily="18" charset="2"/>
            <a:buChar char=""/>
          </a:pPr>
          <a:r>
            <a:rPr lang="en-US" dirty="0"/>
            <a:t>Fund up to 50% of total project costs, not to exceed $500,000</a:t>
          </a:r>
        </a:p>
      </dgm:t>
    </dgm:pt>
    <dgm:pt modelId="{792DE487-DDA4-4E48-A2C7-0A983DE82BC0}" type="parTrans" cxnId="{00EE1AE1-499E-47E4-9B97-E80DCA626861}">
      <dgm:prSet/>
      <dgm:spPr/>
      <dgm:t>
        <a:bodyPr/>
        <a:lstStyle/>
        <a:p>
          <a:endParaRPr lang="en-US"/>
        </a:p>
      </dgm:t>
    </dgm:pt>
    <dgm:pt modelId="{9B0A5376-B928-44CB-90DB-0FDB3E66AC53}" type="sibTrans" cxnId="{00EE1AE1-499E-47E4-9B97-E80DCA626861}">
      <dgm:prSet/>
      <dgm:spPr/>
      <dgm:t>
        <a:bodyPr/>
        <a:lstStyle/>
        <a:p>
          <a:endParaRPr lang="en-US"/>
        </a:p>
      </dgm:t>
    </dgm:pt>
    <dgm:pt modelId="{0002BAF9-A330-4581-AD58-0143034117E7}">
      <dgm:prSet/>
      <dgm:spPr/>
      <dgm:t>
        <a:bodyPr/>
        <a:lstStyle/>
        <a:p>
          <a:pPr>
            <a:buFont typeface="Symbol" panose="05050102010706020507" pitchFamily="18" charset="2"/>
            <a:buChar char=""/>
          </a:pPr>
          <a:r>
            <a:rPr lang="en-US" dirty="0"/>
            <a:t>Up to $10,000 can be granted or $25k-$35k loaned for every full-time equivalent job created or retained as a result of the project</a:t>
          </a:r>
        </a:p>
      </dgm:t>
    </dgm:pt>
    <dgm:pt modelId="{5389E3B7-D567-4537-8236-80ADB5F86305}" type="parTrans" cxnId="{67C8B803-407A-4C9F-9C72-DE8F73B214B9}">
      <dgm:prSet/>
      <dgm:spPr/>
      <dgm:t>
        <a:bodyPr/>
        <a:lstStyle/>
        <a:p>
          <a:endParaRPr lang="en-US"/>
        </a:p>
      </dgm:t>
    </dgm:pt>
    <dgm:pt modelId="{A0B5D1F0-D8BB-458D-92FC-F5B7CF4A13FE}" type="sibTrans" cxnId="{67C8B803-407A-4C9F-9C72-DE8F73B214B9}">
      <dgm:prSet/>
      <dgm:spPr/>
      <dgm:t>
        <a:bodyPr/>
        <a:lstStyle/>
        <a:p>
          <a:endParaRPr lang="en-US"/>
        </a:p>
      </dgm:t>
    </dgm:pt>
    <dgm:pt modelId="{7FBFA328-8C50-46D5-922F-A7E20D571BB4}">
      <dgm:prSet/>
      <dgm:spPr/>
      <dgm:t>
        <a:bodyPr/>
        <a:lstStyle/>
        <a:p>
          <a:pPr>
            <a:buFont typeface="Symbol" panose="05050102010706020507" pitchFamily="18" charset="2"/>
            <a:buChar char=""/>
          </a:pPr>
          <a:r>
            <a:rPr lang="en-US" dirty="0"/>
            <a:t>Public infrastructure projects (e.g., water, sewer, roads) are eligible for up to 50% CDBG grant funding, not to exceed $500,000, towards project</a:t>
          </a:r>
        </a:p>
      </dgm:t>
    </dgm:pt>
    <dgm:pt modelId="{FBC67CEC-8DCC-4861-9FD6-7D7D30AC6CE1}" type="parTrans" cxnId="{3C064516-D7DE-4632-BCE4-816F791C53A0}">
      <dgm:prSet/>
      <dgm:spPr/>
      <dgm:t>
        <a:bodyPr/>
        <a:lstStyle/>
        <a:p>
          <a:endParaRPr lang="en-US"/>
        </a:p>
      </dgm:t>
    </dgm:pt>
    <dgm:pt modelId="{FE2F4C2D-29B5-44FE-A279-C0B332D3A622}" type="sibTrans" cxnId="{3C064516-D7DE-4632-BCE4-816F791C53A0}">
      <dgm:prSet/>
      <dgm:spPr/>
      <dgm:t>
        <a:bodyPr/>
        <a:lstStyle/>
        <a:p>
          <a:endParaRPr lang="en-US"/>
        </a:p>
      </dgm:t>
    </dgm:pt>
    <dgm:pt modelId="{774B13EB-4D28-4609-BE9F-AD4A56F7678D}">
      <dgm:prSet/>
      <dgm:spPr/>
      <dgm:t>
        <a:bodyPr/>
        <a:lstStyle/>
        <a:p>
          <a:pPr>
            <a:buFont typeface="Symbol" panose="05050102010706020507" pitchFamily="18" charset="2"/>
            <a:buChar char=""/>
          </a:pPr>
          <a:r>
            <a:rPr lang="en-US" dirty="0"/>
            <a:t>Private, for-profit projects can qualify for up to 50% CDBG low-interest loans, not to exceed $500,000 towards project</a:t>
          </a:r>
        </a:p>
      </dgm:t>
    </dgm:pt>
    <dgm:pt modelId="{54DECCD1-13E8-4E7D-B4C9-C3AB01A4EE57}" type="parTrans" cxnId="{12DF765C-F4AE-416A-95ED-70DC88425FF6}">
      <dgm:prSet/>
      <dgm:spPr/>
      <dgm:t>
        <a:bodyPr/>
        <a:lstStyle/>
        <a:p>
          <a:endParaRPr lang="en-US"/>
        </a:p>
      </dgm:t>
    </dgm:pt>
    <dgm:pt modelId="{E3B00AB2-1002-47A0-80E3-234561A41631}" type="sibTrans" cxnId="{12DF765C-F4AE-416A-95ED-70DC88425FF6}">
      <dgm:prSet/>
      <dgm:spPr/>
      <dgm:t>
        <a:bodyPr/>
        <a:lstStyle/>
        <a:p>
          <a:endParaRPr lang="en-US"/>
        </a:p>
      </dgm:t>
    </dgm:pt>
    <dgm:pt modelId="{D49AF237-EF0C-4EEA-B864-2C60D96641B7}" type="pres">
      <dgm:prSet presAssocID="{14803930-E5C5-4B5A-AD2F-48B56D66CD47}" presName="Name0" presStyleCnt="0">
        <dgm:presLayoutVars>
          <dgm:dir/>
          <dgm:animLvl val="lvl"/>
          <dgm:resizeHandles val="exact"/>
        </dgm:presLayoutVars>
      </dgm:prSet>
      <dgm:spPr/>
    </dgm:pt>
    <dgm:pt modelId="{9D8EDE4B-5045-4480-AA0F-2DD4B68EB8CF}" type="pres">
      <dgm:prSet presAssocID="{5975D15B-3D89-44D4-B1FC-0D9A7B77C12C}" presName="composite" presStyleCnt="0"/>
      <dgm:spPr/>
    </dgm:pt>
    <dgm:pt modelId="{7A657359-D171-43B6-9F30-5B8808D02D84}" type="pres">
      <dgm:prSet presAssocID="{5975D15B-3D89-44D4-B1FC-0D9A7B77C12C}" presName="parTx" presStyleLbl="alignNode1" presStyleIdx="0" presStyleCnt="2">
        <dgm:presLayoutVars>
          <dgm:chMax val="0"/>
          <dgm:chPref val="0"/>
          <dgm:bulletEnabled val="1"/>
        </dgm:presLayoutVars>
      </dgm:prSet>
      <dgm:spPr/>
    </dgm:pt>
    <dgm:pt modelId="{03FB8FDD-D425-4250-8879-8453C77BDE26}" type="pres">
      <dgm:prSet presAssocID="{5975D15B-3D89-44D4-B1FC-0D9A7B77C12C}" presName="desTx" presStyleLbl="alignAccFollowNode1" presStyleIdx="0" presStyleCnt="2">
        <dgm:presLayoutVars>
          <dgm:bulletEnabled val="1"/>
        </dgm:presLayoutVars>
      </dgm:prSet>
      <dgm:spPr/>
    </dgm:pt>
    <dgm:pt modelId="{9A3A342D-7A1A-49EF-B02F-CD62802F3DB7}" type="pres">
      <dgm:prSet presAssocID="{FA689256-85AF-407D-95C1-3855CCF5E76B}" presName="space" presStyleCnt="0"/>
      <dgm:spPr/>
    </dgm:pt>
    <dgm:pt modelId="{F362F3D0-4862-4344-85D3-8C822819A781}" type="pres">
      <dgm:prSet presAssocID="{DB8DE69B-A742-4674-919E-377E520AF5EB}" presName="composite" presStyleCnt="0"/>
      <dgm:spPr/>
    </dgm:pt>
    <dgm:pt modelId="{33D46EAE-B6BB-49BC-A654-B13D6C277165}" type="pres">
      <dgm:prSet presAssocID="{DB8DE69B-A742-4674-919E-377E520AF5EB}" presName="parTx" presStyleLbl="alignNode1" presStyleIdx="1" presStyleCnt="2">
        <dgm:presLayoutVars>
          <dgm:chMax val="0"/>
          <dgm:chPref val="0"/>
          <dgm:bulletEnabled val="1"/>
        </dgm:presLayoutVars>
      </dgm:prSet>
      <dgm:spPr/>
    </dgm:pt>
    <dgm:pt modelId="{133EC338-03F9-4164-AFEE-7B09A931ACEB}" type="pres">
      <dgm:prSet presAssocID="{DB8DE69B-A742-4674-919E-377E520AF5EB}" presName="desTx" presStyleLbl="alignAccFollowNode1" presStyleIdx="1" presStyleCnt="2">
        <dgm:presLayoutVars>
          <dgm:bulletEnabled val="1"/>
        </dgm:presLayoutVars>
      </dgm:prSet>
      <dgm:spPr/>
    </dgm:pt>
  </dgm:ptLst>
  <dgm:cxnLst>
    <dgm:cxn modelId="{67C8B803-407A-4C9F-9C72-DE8F73B214B9}" srcId="{DB8DE69B-A742-4674-919E-377E520AF5EB}" destId="{0002BAF9-A330-4581-AD58-0143034117E7}" srcOrd="1" destOrd="0" parTransId="{5389E3B7-D567-4537-8236-80ADB5F86305}" sibTransId="{A0B5D1F0-D8BB-458D-92FC-F5B7CF4A13FE}"/>
    <dgm:cxn modelId="{60C6BE09-0E8E-485F-928C-61F8439B3137}" type="presOf" srcId="{774B13EB-4D28-4609-BE9F-AD4A56F7678D}" destId="{133EC338-03F9-4164-AFEE-7B09A931ACEB}" srcOrd="0" destOrd="3" presId="urn:microsoft.com/office/officeart/2005/8/layout/hList1"/>
    <dgm:cxn modelId="{C7890E12-046E-460F-A0D4-487EA719D67F}" type="presOf" srcId="{DB8DE69B-A742-4674-919E-377E520AF5EB}" destId="{33D46EAE-B6BB-49BC-A654-B13D6C277165}" srcOrd="0" destOrd="0" presId="urn:microsoft.com/office/officeart/2005/8/layout/hList1"/>
    <dgm:cxn modelId="{3C064516-D7DE-4632-BCE4-816F791C53A0}" srcId="{DB8DE69B-A742-4674-919E-377E520AF5EB}" destId="{7FBFA328-8C50-46D5-922F-A7E20D571BB4}" srcOrd="2" destOrd="0" parTransId="{FBC67CEC-8DCC-4861-9FD6-7D7D30AC6CE1}" sibTransId="{FE2F4C2D-29B5-44FE-A279-C0B332D3A622}"/>
    <dgm:cxn modelId="{2C4E6E1D-6512-4AF8-81E6-F73883989F91}" type="presOf" srcId="{69D78A24-2644-4199-B43A-E84C30E36340}" destId="{133EC338-03F9-4164-AFEE-7B09A931ACEB}" srcOrd="0" destOrd="0" presId="urn:microsoft.com/office/officeart/2005/8/layout/hList1"/>
    <dgm:cxn modelId="{69992F25-BB1D-42B5-8CE4-ED0C44FD64D0}" type="presOf" srcId="{5975D15B-3D89-44D4-B1FC-0D9A7B77C12C}" destId="{7A657359-D171-43B6-9F30-5B8808D02D84}" srcOrd="0" destOrd="0" presId="urn:microsoft.com/office/officeart/2005/8/layout/hList1"/>
    <dgm:cxn modelId="{48335633-68FE-4642-91E9-4F10F9643374}" srcId="{5975D15B-3D89-44D4-B1FC-0D9A7B77C12C}" destId="{E5427CBD-1D55-477A-A682-6476D50BF258}" srcOrd="6" destOrd="0" parTransId="{9B3DF9E6-3480-401E-B3D2-3BF58C8CDFDC}" sibTransId="{9C23C205-D152-4225-89BC-0AD5D1C5E499}"/>
    <dgm:cxn modelId="{B0793534-A570-4FDA-A99C-CA3111D8CFBA}" type="presOf" srcId="{9CC63B53-3B60-47C0-BB96-21AE9D63E37C}" destId="{03FB8FDD-D425-4250-8879-8453C77BDE26}" srcOrd="0" destOrd="1" presId="urn:microsoft.com/office/officeart/2005/8/layout/hList1"/>
    <dgm:cxn modelId="{FDE78A3C-BC65-466E-A492-706699E28C20}" srcId="{5975D15B-3D89-44D4-B1FC-0D9A7B77C12C}" destId="{E3A230E1-3B66-4E86-96F4-29FA32E5D07F}" srcOrd="5" destOrd="0" parTransId="{35D6CAEB-3CDC-4616-9BE6-304995BC2033}" sibTransId="{6763CBAA-805D-422E-B894-322881046330}"/>
    <dgm:cxn modelId="{12DF765C-F4AE-416A-95ED-70DC88425FF6}" srcId="{DB8DE69B-A742-4674-919E-377E520AF5EB}" destId="{774B13EB-4D28-4609-BE9F-AD4A56F7678D}" srcOrd="3" destOrd="0" parTransId="{54DECCD1-13E8-4E7D-B4C9-C3AB01A4EE57}" sibTransId="{E3B00AB2-1002-47A0-80E3-234561A41631}"/>
    <dgm:cxn modelId="{F4596B4B-923B-4EFD-932F-917EFDF831DA}" srcId="{5975D15B-3D89-44D4-B1FC-0D9A7B77C12C}" destId="{A94713AE-D91A-4354-9420-672E7917B876}" srcOrd="3" destOrd="0" parTransId="{D4C53FE9-8092-407B-9E59-88BBD65A4EE4}" sibTransId="{6965BED9-FD1D-4C0E-9732-BB6C2C464F83}"/>
    <dgm:cxn modelId="{A3F35894-4752-46A6-8D37-FDF3C15D127E}" type="presOf" srcId="{A94713AE-D91A-4354-9420-672E7917B876}" destId="{03FB8FDD-D425-4250-8879-8453C77BDE26}" srcOrd="0" destOrd="3" presId="urn:microsoft.com/office/officeart/2005/8/layout/hList1"/>
    <dgm:cxn modelId="{95D8AA9C-B776-4A13-9AF4-6A708E4D579C}" type="presOf" srcId="{0002BAF9-A330-4581-AD58-0143034117E7}" destId="{133EC338-03F9-4164-AFEE-7B09A931ACEB}" srcOrd="0" destOrd="1" presId="urn:microsoft.com/office/officeart/2005/8/layout/hList1"/>
    <dgm:cxn modelId="{307BDEA2-49F2-4A49-A99A-93B958BAE740}" srcId="{5975D15B-3D89-44D4-B1FC-0D9A7B77C12C}" destId="{F289385C-34C6-44FF-8969-2AD087D625CB}" srcOrd="2" destOrd="0" parTransId="{16D1A332-CF44-47DA-B5F6-DE992DE13A68}" sibTransId="{A74DAD5F-1605-46E1-927C-EAEE74E203E8}"/>
    <dgm:cxn modelId="{BA56E2A9-AD55-4564-A551-85E3DE3F7B3A}" type="presOf" srcId="{8C26B41C-E21D-4DD6-B04E-0912C9C934CD}" destId="{03FB8FDD-D425-4250-8879-8453C77BDE26}" srcOrd="0" destOrd="0" presId="urn:microsoft.com/office/officeart/2005/8/layout/hList1"/>
    <dgm:cxn modelId="{E6C3D8AD-9E25-4CF2-BEBF-E613C26F4F88}" type="presOf" srcId="{7FBFA328-8C50-46D5-922F-A7E20D571BB4}" destId="{133EC338-03F9-4164-AFEE-7B09A931ACEB}" srcOrd="0" destOrd="2" presId="urn:microsoft.com/office/officeart/2005/8/layout/hList1"/>
    <dgm:cxn modelId="{CC8117AE-7719-49BD-85D9-648C6393D179}" srcId="{14803930-E5C5-4B5A-AD2F-48B56D66CD47}" destId="{DB8DE69B-A742-4674-919E-377E520AF5EB}" srcOrd="1" destOrd="0" parTransId="{D3BF00FB-062C-4EF5-AA87-68D76FCC3EC4}" sibTransId="{BAC4CD90-B15A-4841-A245-CE3B7548741C}"/>
    <dgm:cxn modelId="{488D7BB5-387E-442B-A676-9E275FB80F0F}" type="presOf" srcId="{E3A230E1-3B66-4E86-96F4-29FA32E5D07F}" destId="{03FB8FDD-D425-4250-8879-8453C77BDE26}" srcOrd="0" destOrd="5" presId="urn:microsoft.com/office/officeart/2005/8/layout/hList1"/>
    <dgm:cxn modelId="{DE117DC4-D8F6-4A77-9A45-45A6362BC851}" type="presOf" srcId="{F289385C-34C6-44FF-8969-2AD087D625CB}" destId="{03FB8FDD-D425-4250-8879-8453C77BDE26}" srcOrd="0" destOrd="2" presId="urn:microsoft.com/office/officeart/2005/8/layout/hList1"/>
    <dgm:cxn modelId="{B54EA4C6-C83F-4A54-B315-F6C4B059C0A0}" type="presOf" srcId="{E5427CBD-1D55-477A-A682-6476D50BF258}" destId="{03FB8FDD-D425-4250-8879-8453C77BDE26}" srcOrd="0" destOrd="6" presId="urn:microsoft.com/office/officeart/2005/8/layout/hList1"/>
    <dgm:cxn modelId="{FA2F6BD5-66EE-41EB-AC94-883D44E7C944}" srcId="{5975D15B-3D89-44D4-B1FC-0D9A7B77C12C}" destId="{9CC63B53-3B60-47C0-BB96-21AE9D63E37C}" srcOrd="1" destOrd="0" parTransId="{C4CD1565-631C-4202-B1D5-B887571C2AF3}" sibTransId="{9A4E6510-5ED5-4437-860E-DE6C082B1390}"/>
    <dgm:cxn modelId="{B012E5D8-3B28-4181-9013-78E3F2A36A38}" srcId="{5975D15B-3D89-44D4-B1FC-0D9A7B77C12C}" destId="{8C26B41C-E21D-4DD6-B04E-0912C9C934CD}" srcOrd="0" destOrd="0" parTransId="{F4DA16C1-EBDF-49EC-9929-25B895D56654}" sibTransId="{CCADEC59-D31E-4A5B-B668-B9822247179E}"/>
    <dgm:cxn modelId="{00EE1AE1-499E-47E4-9B97-E80DCA626861}" srcId="{DB8DE69B-A742-4674-919E-377E520AF5EB}" destId="{69D78A24-2644-4199-B43A-E84C30E36340}" srcOrd="0" destOrd="0" parTransId="{792DE487-DDA4-4E48-A2C7-0A983DE82BC0}" sibTransId="{9B0A5376-B928-44CB-90DB-0FDB3E66AC53}"/>
    <dgm:cxn modelId="{9C0B18E2-A557-4C56-AAF3-9408F5779CB1}" srcId="{5975D15B-3D89-44D4-B1FC-0D9A7B77C12C}" destId="{72D21DC0-EE45-4933-9C12-9763395EE371}" srcOrd="4" destOrd="0" parTransId="{2D267777-B6F6-42E7-8BC4-D002FD50E3DE}" sibTransId="{A4862B6D-D5E3-4F16-97CE-E0E9C2B635D6}"/>
    <dgm:cxn modelId="{724D36ED-CE09-4818-BCCD-FA935E0CBA71}" type="presOf" srcId="{72D21DC0-EE45-4933-9C12-9763395EE371}" destId="{03FB8FDD-D425-4250-8879-8453C77BDE26}" srcOrd="0" destOrd="4" presId="urn:microsoft.com/office/officeart/2005/8/layout/hList1"/>
    <dgm:cxn modelId="{E90284F2-BBF8-4582-9FF6-6192B97ECA11}" type="presOf" srcId="{14803930-E5C5-4B5A-AD2F-48B56D66CD47}" destId="{D49AF237-EF0C-4EEA-B864-2C60D96641B7}" srcOrd="0" destOrd="0" presId="urn:microsoft.com/office/officeart/2005/8/layout/hList1"/>
    <dgm:cxn modelId="{46213AF9-E73E-4192-903E-731BEB3C9843}" srcId="{14803930-E5C5-4B5A-AD2F-48B56D66CD47}" destId="{5975D15B-3D89-44D4-B1FC-0D9A7B77C12C}" srcOrd="0" destOrd="0" parTransId="{B74883FC-8538-4679-BDFC-60227BDA3871}" sibTransId="{FA689256-85AF-407D-95C1-3855CCF5E76B}"/>
    <dgm:cxn modelId="{EB804A84-C30B-4849-AE0E-EB78185894D7}" type="presParOf" srcId="{D49AF237-EF0C-4EEA-B864-2C60D96641B7}" destId="{9D8EDE4B-5045-4480-AA0F-2DD4B68EB8CF}" srcOrd="0" destOrd="0" presId="urn:microsoft.com/office/officeart/2005/8/layout/hList1"/>
    <dgm:cxn modelId="{BC0DDD8A-124E-4A02-864F-C8EA79D49A26}" type="presParOf" srcId="{9D8EDE4B-5045-4480-AA0F-2DD4B68EB8CF}" destId="{7A657359-D171-43B6-9F30-5B8808D02D84}" srcOrd="0" destOrd="0" presId="urn:microsoft.com/office/officeart/2005/8/layout/hList1"/>
    <dgm:cxn modelId="{DFA431B8-3738-43D8-88D1-FE976A171502}" type="presParOf" srcId="{9D8EDE4B-5045-4480-AA0F-2DD4B68EB8CF}" destId="{03FB8FDD-D425-4250-8879-8453C77BDE26}" srcOrd="1" destOrd="0" presId="urn:microsoft.com/office/officeart/2005/8/layout/hList1"/>
    <dgm:cxn modelId="{D91440B4-9F10-4579-B0F2-CED5825B4D47}" type="presParOf" srcId="{D49AF237-EF0C-4EEA-B864-2C60D96641B7}" destId="{9A3A342D-7A1A-49EF-B02F-CD62802F3DB7}" srcOrd="1" destOrd="0" presId="urn:microsoft.com/office/officeart/2005/8/layout/hList1"/>
    <dgm:cxn modelId="{7A9E3CE0-BEB6-47BA-95E5-2F3E9637493B}" type="presParOf" srcId="{D49AF237-EF0C-4EEA-B864-2C60D96641B7}" destId="{F362F3D0-4862-4344-85D3-8C822819A781}" srcOrd="2" destOrd="0" presId="urn:microsoft.com/office/officeart/2005/8/layout/hList1"/>
    <dgm:cxn modelId="{D0B72CE3-BC4C-4115-8221-0236F0C8A401}" type="presParOf" srcId="{F362F3D0-4862-4344-85D3-8C822819A781}" destId="{33D46EAE-B6BB-49BC-A654-B13D6C277165}" srcOrd="0" destOrd="0" presId="urn:microsoft.com/office/officeart/2005/8/layout/hList1"/>
    <dgm:cxn modelId="{38AD0BE4-2610-4FA1-9EA3-1F4D51216421}" type="presParOf" srcId="{F362F3D0-4862-4344-85D3-8C822819A781}" destId="{133EC338-03F9-4164-AFEE-7B09A931AC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5906D16-CDC2-4DED-AA6E-3CC6A448B6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7202E15-596A-4CB9-9296-EF6918D12262}">
      <dgm:prSet phldrT="[Text]"/>
      <dgm:spPr/>
      <dgm:t>
        <a:bodyPr/>
        <a:lstStyle/>
        <a:p>
          <a:r>
            <a:rPr lang="en-US" b="1" dirty="0"/>
            <a:t>CDBG Key Criteria</a:t>
          </a:r>
          <a:endParaRPr lang="en-US" dirty="0"/>
        </a:p>
      </dgm:t>
    </dgm:pt>
    <dgm:pt modelId="{3DFDA063-1F8A-49A8-A3AE-1A6C93DE1618}" type="parTrans" cxnId="{9EBD9195-0A2B-4916-8F08-F34509AB3BE9}">
      <dgm:prSet/>
      <dgm:spPr/>
      <dgm:t>
        <a:bodyPr/>
        <a:lstStyle/>
        <a:p>
          <a:endParaRPr lang="en-US"/>
        </a:p>
      </dgm:t>
    </dgm:pt>
    <dgm:pt modelId="{7B384966-FAC2-448A-8D2E-136C4F262BAE}" type="sibTrans" cxnId="{9EBD9195-0A2B-4916-8F08-F34509AB3BE9}">
      <dgm:prSet/>
      <dgm:spPr/>
      <dgm:t>
        <a:bodyPr/>
        <a:lstStyle/>
        <a:p>
          <a:endParaRPr lang="en-US"/>
        </a:p>
      </dgm:t>
    </dgm:pt>
    <dgm:pt modelId="{02A0CD4C-219C-4D5C-ABC7-CC034D6F5E06}">
      <dgm:prSet/>
      <dgm:spPr/>
      <dgm:t>
        <a:bodyPr/>
        <a:lstStyle/>
        <a:p>
          <a:pPr>
            <a:buFont typeface="Symbol" panose="05050102010706020507" pitchFamily="18" charset="2"/>
            <a:buChar char=""/>
          </a:pPr>
          <a:r>
            <a:rPr lang="en-US"/>
            <a:t>Employing at least 51% low- to moderate-income persons</a:t>
          </a:r>
        </a:p>
      </dgm:t>
    </dgm:pt>
    <dgm:pt modelId="{2C7B1425-5EB8-4110-BC3E-8310210F18B3}" type="parTrans" cxnId="{26DAA17C-8BE9-4A47-8884-CC3AEB026D57}">
      <dgm:prSet/>
      <dgm:spPr/>
      <dgm:t>
        <a:bodyPr/>
        <a:lstStyle/>
        <a:p>
          <a:endParaRPr lang="en-US"/>
        </a:p>
      </dgm:t>
    </dgm:pt>
    <dgm:pt modelId="{04515CC1-115B-493A-B0B6-5F1BE4EEA3A6}" type="sibTrans" cxnId="{26DAA17C-8BE9-4A47-8884-CC3AEB026D57}">
      <dgm:prSet/>
      <dgm:spPr/>
      <dgm:t>
        <a:bodyPr/>
        <a:lstStyle/>
        <a:p>
          <a:endParaRPr lang="en-US"/>
        </a:p>
      </dgm:t>
    </dgm:pt>
    <dgm:pt modelId="{A78880D8-6A33-4979-AFD6-BC447769D9CF}">
      <dgm:prSet/>
      <dgm:spPr/>
      <dgm:t>
        <a:bodyPr/>
        <a:lstStyle/>
        <a:p>
          <a:pPr>
            <a:buFont typeface="Symbol" panose="05050102010706020507" pitchFamily="18" charset="2"/>
            <a:buChar char=""/>
          </a:pPr>
          <a:r>
            <a:rPr lang="en-US"/>
            <a:t>Eliminating slum and blight</a:t>
          </a:r>
        </a:p>
      </dgm:t>
    </dgm:pt>
    <dgm:pt modelId="{B0CA3161-B84B-47BA-906B-5073FA3B9C82}" type="parTrans" cxnId="{A5CBDE17-DE1C-4678-BE2E-417B70521F3C}">
      <dgm:prSet/>
      <dgm:spPr/>
      <dgm:t>
        <a:bodyPr/>
        <a:lstStyle/>
        <a:p>
          <a:endParaRPr lang="en-US"/>
        </a:p>
      </dgm:t>
    </dgm:pt>
    <dgm:pt modelId="{23F8CE1F-899D-49B8-9E26-C2D35360ED12}" type="sibTrans" cxnId="{A5CBDE17-DE1C-4678-BE2E-417B70521F3C}">
      <dgm:prSet/>
      <dgm:spPr/>
      <dgm:t>
        <a:bodyPr/>
        <a:lstStyle/>
        <a:p>
          <a:endParaRPr lang="en-US"/>
        </a:p>
      </dgm:t>
    </dgm:pt>
    <dgm:pt modelId="{29924AA4-CB2E-4172-B9E9-CDBEABAF2000}">
      <dgm:prSet/>
      <dgm:spPr/>
      <dgm:t>
        <a:bodyPr/>
        <a:lstStyle/>
        <a:p>
          <a:pPr>
            <a:buFont typeface="Symbol" panose="05050102010706020507" pitchFamily="18" charset="2"/>
            <a:buChar char=""/>
          </a:pPr>
          <a:r>
            <a:rPr lang="en-US" dirty="0"/>
            <a:t>Meet an “urgent” need</a:t>
          </a:r>
        </a:p>
      </dgm:t>
    </dgm:pt>
    <dgm:pt modelId="{91FEF49E-E23C-4537-85AE-D956FA32BD67}" type="parTrans" cxnId="{0CAE2F3B-24B8-4784-94E5-CD11D8236703}">
      <dgm:prSet/>
      <dgm:spPr/>
      <dgm:t>
        <a:bodyPr/>
        <a:lstStyle/>
        <a:p>
          <a:endParaRPr lang="en-US"/>
        </a:p>
      </dgm:t>
    </dgm:pt>
    <dgm:pt modelId="{4DCC236C-EE2B-4866-A9A6-9DEDA087C681}" type="sibTrans" cxnId="{0CAE2F3B-24B8-4784-94E5-CD11D8236703}">
      <dgm:prSet/>
      <dgm:spPr/>
      <dgm:t>
        <a:bodyPr/>
        <a:lstStyle/>
        <a:p>
          <a:endParaRPr lang="en-US"/>
        </a:p>
      </dgm:t>
    </dgm:pt>
    <dgm:pt modelId="{71BE1444-4588-447A-A9D3-DE02BD8F60C5}" type="pres">
      <dgm:prSet presAssocID="{C5906D16-CDC2-4DED-AA6E-3CC6A448B671}" presName="Name0" presStyleCnt="0">
        <dgm:presLayoutVars>
          <dgm:dir/>
          <dgm:animLvl val="lvl"/>
          <dgm:resizeHandles val="exact"/>
        </dgm:presLayoutVars>
      </dgm:prSet>
      <dgm:spPr/>
    </dgm:pt>
    <dgm:pt modelId="{BFC13667-0A35-4AA6-AFC4-8537B44AA4B6}" type="pres">
      <dgm:prSet presAssocID="{E7202E15-596A-4CB9-9296-EF6918D12262}" presName="composite" presStyleCnt="0"/>
      <dgm:spPr/>
    </dgm:pt>
    <dgm:pt modelId="{6E30B019-BC15-4D47-A040-BE710FA7ED4B}" type="pres">
      <dgm:prSet presAssocID="{E7202E15-596A-4CB9-9296-EF6918D12262}" presName="parTx" presStyleLbl="alignNode1" presStyleIdx="0" presStyleCnt="1" custLinFactNeighborX="4676" custLinFactNeighborY="-19077">
        <dgm:presLayoutVars>
          <dgm:chMax val="0"/>
          <dgm:chPref val="0"/>
          <dgm:bulletEnabled val="1"/>
        </dgm:presLayoutVars>
      </dgm:prSet>
      <dgm:spPr/>
    </dgm:pt>
    <dgm:pt modelId="{87E74534-FDB1-47DF-A9A6-A3B323F668DB}" type="pres">
      <dgm:prSet presAssocID="{E7202E15-596A-4CB9-9296-EF6918D12262}" presName="desTx" presStyleLbl="alignAccFollowNode1" presStyleIdx="0" presStyleCnt="1">
        <dgm:presLayoutVars>
          <dgm:bulletEnabled val="1"/>
        </dgm:presLayoutVars>
      </dgm:prSet>
      <dgm:spPr/>
    </dgm:pt>
  </dgm:ptLst>
  <dgm:cxnLst>
    <dgm:cxn modelId="{E1404906-CC85-4E53-BDD0-A406DAAE1E26}" type="presOf" srcId="{E7202E15-596A-4CB9-9296-EF6918D12262}" destId="{6E30B019-BC15-4D47-A040-BE710FA7ED4B}" srcOrd="0" destOrd="0" presId="urn:microsoft.com/office/officeart/2005/8/layout/hList1"/>
    <dgm:cxn modelId="{A5CBDE17-DE1C-4678-BE2E-417B70521F3C}" srcId="{E7202E15-596A-4CB9-9296-EF6918D12262}" destId="{A78880D8-6A33-4979-AFD6-BC447769D9CF}" srcOrd="1" destOrd="0" parTransId="{B0CA3161-B84B-47BA-906B-5073FA3B9C82}" sibTransId="{23F8CE1F-899D-49B8-9E26-C2D35360ED12}"/>
    <dgm:cxn modelId="{78C94534-6C1A-48B9-8498-2D1480B3E67D}" type="presOf" srcId="{29924AA4-CB2E-4172-B9E9-CDBEABAF2000}" destId="{87E74534-FDB1-47DF-A9A6-A3B323F668DB}" srcOrd="0" destOrd="2" presId="urn:microsoft.com/office/officeart/2005/8/layout/hList1"/>
    <dgm:cxn modelId="{0CAE2F3B-24B8-4784-94E5-CD11D8236703}" srcId="{E7202E15-596A-4CB9-9296-EF6918D12262}" destId="{29924AA4-CB2E-4172-B9E9-CDBEABAF2000}" srcOrd="2" destOrd="0" parTransId="{91FEF49E-E23C-4537-85AE-D956FA32BD67}" sibTransId="{4DCC236C-EE2B-4866-A9A6-9DEDA087C681}"/>
    <dgm:cxn modelId="{8FE70958-61D9-44C1-ADFB-E8C5FA48D3EF}" type="presOf" srcId="{C5906D16-CDC2-4DED-AA6E-3CC6A448B671}" destId="{71BE1444-4588-447A-A9D3-DE02BD8F60C5}" srcOrd="0" destOrd="0" presId="urn:microsoft.com/office/officeart/2005/8/layout/hList1"/>
    <dgm:cxn modelId="{26DAA17C-8BE9-4A47-8884-CC3AEB026D57}" srcId="{E7202E15-596A-4CB9-9296-EF6918D12262}" destId="{02A0CD4C-219C-4D5C-ABC7-CC034D6F5E06}" srcOrd="0" destOrd="0" parTransId="{2C7B1425-5EB8-4110-BC3E-8310210F18B3}" sibTransId="{04515CC1-115B-493A-B0B6-5F1BE4EEA3A6}"/>
    <dgm:cxn modelId="{9EBD9195-0A2B-4916-8F08-F34509AB3BE9}" srcId="{C5906D16-CDC2-4DED-AA6E-3CC6A448B671}" destId="{E7202E15-596A-4CB9-9296-EF6918D12262}" srcOrd="0" destOrd="0" parTransId="{3DFDA063-1F8A-49A8-A3AE-1A6C93DE1618}" sibTransId="{7B384966-FAC2-448A-8D2E-136C4F262BAE}"/>
    <dgm:cxn modelId="{8817F4D4-0B86-4DC8-B320-DAC30833199D}" type="presOf" srcId="{02A0CD4C-219C-4D5C-ABC7-CC034D6F5E06}" destId="{87E74534-FDB1-47DF-A9A6-A3B323F668DB}" srcOrd="0" destOrd="0" presId="urn:microsoft.com/office/officeart/2005/8/layout/hList1"/>
    <dgm:cxn modelId="{8045CFE0-698D-4500-BA1D-D92D60E02DF8}" type="presOf" srcId="{A78880D8-6A33-4979-AFD6-BC447769D9CF}" destId="{87E74534-FDB1-47DF-A9A6-A3B323F668DB}" srcOrd="0" destOrd="1" presId="urn:microsoft.com/office/officeart/2005/8/layout/hList1"/>
    <dgm:cxn modelId="{80315B55-3158-4D83-AB00-F2F27F6908BC}" type="presParOf" srcId="{71BE1444-4588-447A-A9D3-DE02BD8F60C5}" destId="{BFC13667-0A35-4AA6-AFC4-8537B44AA4B6}" srcOrd="0" destOrd="0" presId="urn:microsoft.com/office/officeart/2005/8/layout/hList1"/>
    <dgm:cxn modelId="{EEEA1357-DE52-4EB6-9032-4D42BBB6D516}" type="presParOf" srcId="{BFC13667-0A35-4AA6-AFC4-8537B44AA4B6}" destId="{6E30B019-BC15-4D47-A040-BE710FA7ED4B}" srcOrd="0" destOrd="0" presId="urn:microsoft.com/office/officeart/2005/8/layout/hList1"/>
    <dgm:cxn modelId="{5613A1E8-4E79-4615-B3FD-E12D1288EF4B}" type="presParOf" srcId="{BFC13667-0A35-4AA6-AFC4-8537B44AA4B6}" destId="{87E74534-FDB1-47DF-A9A6-A3B323F668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A352344-6A7A-431E-B6BA-ACEF80ADD7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0CA4F5-488C-49A8-8085-2893ADFA0877}">
      <dgm:prSet phldrT="[Text]"/>
      <dgm:spPr/>
      <dgm:t>
        <a:bodyPr/>
        <a:lstStyle/>
        <a:p>
          <a:r>
            <a:rPr lang="en-US" b="1" dirty="0"/>
            <a:t>Missouri HUD Allocations – Round 1 Federal Stimulus</a:t>
          </a:r>
          <a:endParaRPr lang="en-US" dirty="0"/>
        </a:p>
      </dgm:t>
    </dgm:pt>
    <dgm:pt modelId="{1FB3D57D-D724-4130-8EA6-C79AF12162A5}" type="parTrans" cxnId="{DA0E853E-C6D6-4FEC-B1DF-8A8ED71E432A}">
      <dgm:prSet/>
      <dgm:spPr/>
      <dgm:t>
        <a:bodyPr/>
        <a:lstStyle/>
        <a:p>
          <a:endParaRPr lang="en-US"/>
        </a:p>
      </dgm:t>
    </dgm:pt>
    <dgm:pt modelId="{286D75C4-A9D5-4A03-AEA7-1DAF24F8FEC2}" type="sibTrans" cxnId="{DA0E853E-C6D6-4FEC-B1DF-8A8ED71E432A}">
      <dgm:prSet/>
      <dgm:spPr/>
      <dgm:t>
        <a:bodyPr/>
        <a:lstStyle/>
        <a:p>
          <a:endParaRPr lang="en-US"/>
        </a:p>
      </dgm:t>
    </dgm:pt>
    <dgm:pt modelId="{389EB279-7AD4-4BED-BF8C-B380BC2C1C3C}">
      <dgm:prSet/>
      <dgm:spPr/>
      <dgm:t>
        <a:bodyPr/>
        <a:lstStyle/>
        <a:p>
          <a:pPr>
            <a:buFont typeface="Symbol" panose="05050102010706020507" pitchFamily="18" charset="2"/>
            <a:buChar char=""/>
          </a:pPr>
          <a:r>
            <a:rPr lang="en-US" dirty="0"/>
            <a:t>$13.6M Statewide </a:t>
          </a:r>
          <a:r>
            <a:rPr lang="en-US" dirty="0" err="1"/>
            <a:t>Nonentitlement</a:t>
          </a:r>
          <a:r>
            <a:rPr lang="en-US" dirty="0"/>
            <a:t> Areas</a:t>
          </a:r>
        </a:p>
      </dgm:t>
    </dgm:pt>
    <dgm:pt modelId="{170E7E4A-8BBF-476D-90A9-572890027E22}" type="parTrans" cxnId="{FCFF0321-EAE0-46F4-8A3C-7E998CA2FAB0}">
      <dgm:prSet/>
      <dgm:spPr/>
      <dgm:t>
        <a:bodyPr/>
        <a:lstStyle/>
        <a:p>
          <a:endParaRPr lang="en-US"/>
        </a:p>
      </dgm:t>
    </dgm:pt>
    <dgm:pt modelId="{D203551A-C228-42D3-9576-E86342DA0E0B}" type="sibTrans" cxnId="{FCFF0321-EAE0-46F4-8A3C-7E998CA2FAB0}">
      <dgm:prSet/>
      <dgm:spPr/>
      <dgm:t>
        <a:bodyPr/>
        <a:lstStyle/>
        <a:p>
          <a:endParaRPr lang="en-US"/>
        </a:p>
      </dgm:t>
    </dgm:pt>
    <dgm:pt modelId="{8EC75CB9-EA19-4D73-BA42-98305672A2F9}">
      <dgm:prSet/>
      <dgm:spPr/>
      <dgm:t>
        <a:bodyPr/>
        <a:lstStyle/>
        <a:p>
          <a:pPr>
            <a:buFont typeface="Symbol" panose="05050102010706020507" pitchFamily="18" charset="2"/>
            <a:buChar char=""/>
          </a:pPr>
          <a:r>
            <a:rPr lang="en-US" dirty="0"/>
            <a:t>$10.8M City of St. Louis</a:t>
          </a:r>
        </a:p>
      </dgm:t>
    </dgm:pt>
    <dgm:pt modelId="{32E8D62B-3FFD-4ECB-8F21-A8BD3D9577B0}" type="parTrans" cxnId="{E03A30AE-E7D2-4644-B95B-3657CEE6129B}">
      <dgm:prSet/>
      <dgm:spPr/>
      <dgm:t>
        <a:bodyPr/>
        <a:lstStyle/>
        <a:p>
          <a:endParaRPr lang="en-US"/>
        </a:p>
      </dgm:t>
    </dgm:pt>
    <dgm:pt modelId="{8AC14A97-B693-4F03-A987-92549B37F61A}" type="sibTrans" cxnId="{E03A30AE-E7D2-4644-B95B-3657CEE6129B}">
      <dgm:prSet/>
      <dgm:spPr/>
      <dgm:t>
        <a:bodyPr/>
        <a:lstStyle/>
        <a:p>
          <a:endParaRPr lang="en-US"/>
        </a:p>
      </dgm:t>
    </dgm:pt>
    <dgm:pt modelId="{891F34B0-B2CB-42F6-9EAA-9839148A42A6}">
      <dgm:prSet/>
      <dgm:spPr/>
      <dgm:t>
        <a:bodyPr/>
        <a:lstStyle/>
        <a:p>
          <a:pPr>
            <a:buFont typeface="Symbol" panose="05050102010706020507" pitchFamily="18" charset="2"/>
            <a:buChar char=""/>
          </a:pPr>
          <a:r>
            <a:rPr lang="en-US" dirty="0"/>
            <a:t>$3.3M St. Louis County</a:t>
          </a:r>
        </a:p>
      </dgm:t>
    </dgm:pt>
    <dgm:pt modelId="{965B6A67-3D22-4A9D-ACB1-61982E0AF2EA}" type="parTrans" cxnId="{0A922FB4-1ADA-445A-9C3C-168733F3B915}">
      <dgm:prSet/>
      <dgm:spPr/>
      <dgm:t>
        <a:bodyPr/>
        <a:lstStyle/>
        <a:p>
          <a:endParaRPr lang="en-US"/>
        </a:p>
      </dgm:t>
    </dgm:pt>
    <dgm:pt modelId="{CAF0C681-B8E6-4B48-9A1E-B89CB2515413}" type="sibTrans" cxnId="{0A922FB4-1ADA-445A-9C3C-168733F3B915}">
      <dgm:prSet/>
      <dgm:spPr/>
      <dgm:t>
        <a:bodyPr/>
        <a:lstStyle/>
        <a:p>
          <a:endParaRPr lang="en-US"/>
        </a:p>
      </dgm:t>
    </dgm:pt>
    <dgm:pt modelId="{FB6B3EEC-A140-428E-A347-80B047C456BE}">
      <dgm:prSet/>
      <dgm:spPr/>
      <dgm:t>
        <a:bodyPr/>
        <a:lstStyle/>
        <a:p>
          <a:pPr>
            <a:buFont typeface="Symbol" panose="05050102010706020507" pitchFamily="18" charset="2"/>
            <a:buChar char=""/>
          </a:pPr>
          <a:r>
            <a:rPr lang="en-US" dirty="0"/>
            <a:t>$646K St. Charles County </a:t>
          </a:r>
        </a:p>
      </dgm:t>
    </dgm:pt>
    <dgm:pt modelId="{4452FB14-6F45-47AA-BFC2-0FB5540DB818}" type="parTrans" cxnId="{06227843-3141-4492-A561-7147F6F25A0E}">
      <dgm:prSet/>
      <dgm:spPr/>
      <dgm:t>
        <a:bodyPr/>
        <a:lstStyle/>
        <a:p>
          <a:endParaRPr lang="en-US"/>
        </a:p>
      </dgm:t>
    </dgm:pt>
    <dgm:pt modelId="{1FB3D3F3-38B3-4CB4-8EEA-845D1A0155CC}" type="sibTrans" cxnId="{06227843-3141-4492-A561-7147F6F25A0E}">
      <dgm:prSet/>
      <dgm:spPr/>
      <dgm:t>
        <a:bodyPr/>
        <a:lstStyle/>
        <a:p>
          <a:endParaRPr lang="en-US"/>
        </a:p>
      </dgm:t>
    </dgm:pt>
    <dgm:pt modelId="{3588BF48-E2E3-463D-8E76-FA70DAA24FE8}">
      <dgm:prSet/>
      <dgm:spPr/>
      <dgm:t>
        <a:bodyPr/>
        <a:lstStyle/>
        <a:p>
          <a:pPr>
            <a:buFont typeface="Symbol" panose="05050102010706020507" pitchFamily="18" charset="2"/>
            <a:buChar char=""/>
          </a:pPr>
          <a:r>
            <a:rPr lang="en-US" dirty="0"/>
            <a:t>$2.2M across additional entitlement communities </a:t>
          </a:r>
        </a:p>
      </dgm:t>
    </dgm:pt>
    <dgm:pt modelId="{5659B692-1B49-4A68-86BC-7E0B5B524939}" type="parTrans" cxnId="{C8AD9B14-F56D-466F-853A-FC44CF1EAE54}">
      <dgm:prSet/>
      <dgm:spPr/>
      <dgm:t>
        <a:bodyPr/>
        <a:lstStyle/>
        <a:p>
          <a:endParaRPr lang="en-US"/>
        </a:p>
      </dgm:t>
    </dgm:pt>
    <dgm:pt modelId="{1787DAC6-1489-4DE1-AC7F-01E8CE370B81}" type="sibTrans" cxnId="{C8AD9B14-F56D-466F-853A-FC44CF1EAE54}">
      <dgm:prSet/>
      <dgm:spPr/>
      <dgm:t>
        <a:bodyPr/>
        <a:lstStyle/>
        <a:p>
          <a:endParaRPr lang="en-US"/>
        </a:p>
      </dgm:t>
    </dgm:pt>
    <dgm:pt modelId="{230D3676-28C2-46AF-97A3-6EF647E76D76}">
      <dgm:prSet/>
      <dgm:spPr/>
      <dgm:t>
        <a:bodyPr/>
        <a:lstStyle/>
        <a:p>
          <a:pPr>
            <a:buFont typeface="Symbol" panose="05050102010706020507" pitchFamily="18" charset="2"/>
            <a:buChar char=""/>
          </a:pPr>
          <a:r>
            <a:rPr lang="en-US" dirty="0"/>
            <a:t>$726K Jefferson County</a:t>
          </a:r>
        </a:p>
      </dgm:t>
    </dgm:pt>
    <dgm:pt modelId="{468BD202-7FC3-41FA-84C8-FCECD4E1B615}" type="parTrans" cxnId="{EFE7A436-5D6D-45F3-832F-087CF08ADAEC}">
      <dgm:prSet/>
      <dgm:spPr/>
      <dgm:t>
        <a:bodyPr/>
        <a:lstStyle/>
        <a:p>
          <a:endParaRPr lang="en-US"/>
        </a:p>
      </dgm:t>
    </dgm:pt>
    <dgm:pt modelId="{2609A5A7-E05B-494E-83B9-DE6F445B267F}" type="sibTrans" cxnId="{EFE7A436-5D6D-45F3-832F-087CF08ADAEC}">
      <dgm:prSet/>
      <dgm:spPr/>
      <dgm:t>
        <a:bodyPr/>
        <a:lstStyle/>
        <a:p>
          <a:endParaRPr lang="en-US"/>
        </a:p>
      </dgm:t>
    </dgm:pt>
    <dgm:pt modelId="{AD0B9B20-84CC-4537-89DC-E9053C2520FE}">
      <dgm:prSet/>
      <dgm:spPr/>
      <dgm:t>
        <a:bodyPr/>
        <a:lstStyle/>
        <a:p>
          <a:pPr>
            <a:buFont typeface="Symbol" panose="05050102010706020507" pitchFamily="18" charset="2"/>
            <a:buChar char=""/>
          </a:pPr>
          <a:r>
            <a:rPr lang="en-US" dirty="0"/>
            <a:t>$4.6M City of Kansas City </a:t>
          </a:r>
        </a:p>
      </dgm:t>
    </dgm:pt>
    <dgm:pt modelId="{F2EC58B5-DC64-46DE-98F2-DB4BC7F65FE1}" type="parTrans" cxnId="{CE1E0F86-5367-4564-B2D7-91E8A656FCB0}">
      <dgm:prSet/>
      <dgm:spPr/>
      <dgm:t>
        <a:bodyPr/>
        <a:lstStyle/>
        <a:p>
          <a:endParaRPr lang="en-US"/>
        </a:p>
      </dgm:t>
    </dgm:pt>
    <dgm:pt modelId="{19D35374-3D05-4E61-80CF-6F18E89FFFCF}" type="sibTrans" cxnId="{CE1E0F86-5367-4564-B2D7-91E8A656FCB0}">
      <dgm:prSet/>
      <dgm:spPr/>
      <dgm:t>
        <a:bodyPr/>
        <a:lstStyle/>
        <a:p>
          <a:endParaRPr lang="en-US"/>
        </a:p>
      </dgm:t>
    </dgm:pt>
    <dgm:pt modelId="{44FCA02F-0F1F-4804-AC81-557BFFDBB1B8}">
      <dgm:prSet/>
      <dgm:spPr/>
      <dgm:t>
        <a:bodyPr/>
        <a:lstStyle/>
        <a:p>
          <a:pPr>
            <a:buFont typeface="Symbol" panose="05050102010706020507" pitchFamily="18" charset="2"/>
            <a:buChar char=""/>
          </a:pPr>
          <a:r>
            <a:rPr lang="en-US" dirty="0"/>
            <a:t>$936K St. Joseph</a:t>
          </a:r>
        </a:p>
      </dgm:t>
    </dgm:pt>
    <dgm:pt modelId="{B1EA36CB-91E2-4580-B909-113E74D4C595}" type="parTrans" cxnId="{A814409B-F923-4924-AB88-829C8D634EF7}">
      <dgm:prSet/>
      <dgm:spPr/>
      <dgm:t>
        <a:bodyPr/>
        <a:lstStyle/>
        <a:p>
          <a:endParaRPr lang="en-US"/>
        </a:p>
      </dgm:t>
    </dgm:pt>
    <dgm:pt modelId="{42D6CEC8-2E9A-48F3-8A36-17A7379F2481}" type="sibTrans" cxnId="{A814409B-F923-4924-AB88-829C8D634EF7}">
      <dgm:prSet/>
      <dgm:spPr/>
      <dgm:t>
        <a:bodyPr/>
        <a:lstStyle/>
        <a:p>
          <a:endParaRPr lang="en-US"/>
        </a:p>
      </dgm:t>
    </dgm:pt>
    <dgm:pt modelId="{4FF86A4E-E51F-4F27-AC25-C8193D74CB46}">
      <dgm:prSet/>
      <dgm:spPr/>
      <dgm:t>
        <a:bodyPr/>
        <a:lstStyle/>
        <a:p>
          <a:pPr>
            <a:buFont typeface="Symbol" panose="05050102010706020507" pitchFamily="18" charset="2"/>
            <a:buChar char=""/>
          </a:pPr>
          <a:r>
            <a:rPr lang="en-US" dirty="0"/>
            <a:t>$916K Springfield </a:t>
          </a:r>
        </a:p>
      </dgm:t>
    </dgm:pt>
    <dgm:pt modelId="{01327453-5D84-4E59-8AA4-D0C76F057AE6}" type="parTrans" cxnId="{4ECAC71B-9EBE-45EB-8410-A24E49CFBC25}">
      <dgm:prSet/>
      <dgm:spPr/>
      <dgm:t>
        <a:bodyPr/>
        <a:lstStyle/>
        <a:p>
          <a:endParaRPr lang="en-US"/>
        </a:p>
      </dgm:t>
    </dgm:pt>
    <dgm:pt modelId="{FFA7C7B3-2C27-47BC-9A60-B8633F97783E}" type="sibTrans" cxnId="{4ECAC71B-9EBE-45EB-8410-A24E49CFBC25}">
      <dgm:prSet/>
      <dgm:spPr/>
      <dgm:t>
        <a:bodyPr/>
        <a:lstStyle/>
        <a:p>
          <a:endParaRPr lang="en-US"/>
        </a:p>
      </dgm:t>
    </dgm:pt>
    <dgm:pt modelId="{0DD8AD71-76E2-4409-BE3C-735456D4DA3D}" type="pres">
      <dgm:prSet presAssocID="{7A352344-6A7A-431E-B6BA-ACEF80ADD7A2}" presName="Name0" presStyleCnt="0">
        <dgm:presLayoutVars>
          <dgm:dir/>
          <dgm:animLvl val="lvl"/>
          <dgm:resizeHandles val="exact"/>
        </dgm:presLayoutVars>
      </dgm:prSet>
      <dgm:spPr/>
    </dgm:pt>
    <dgm:pt modelId="{ED7C6BF1-F558-4648-98A9-EA1284C8F6F4}" type="pres">
      <dgm:prSet presAssocID="{D80CA4F5-488C-49A8-8085-2893ADFA0877}" presName="composite" presStyleCnt="0"/>
      <dgm:spPr/>
    </dgm:pt>
    <dgm:pt modelId="{7F729CB1-CDF6-44A1-BA1F-D0819945B560}" type="pres">
      <dgm:prSet presAssocID="{D80CA4F5-488C-49A8-8085-2893ADFA0877}" presName="parTx" presStyleLbl="alignNode1" presStyleIdx="0" presStyleCnt="1">
        <dgm:presLayoutVars>
          <dgm:chMax val="0"/>
          <dgm:chPref val="0"/>
          <dgm:bulletEnabled val="1"/>
        </dgm:presLayoutVars>
      </dgm:prSet>
      <dgm:spPr/>
    </dgm:pt>
    <dgm:pt modelId="{684B8A8A-53C3-4A3C-8CB3-7152A916BAA7}" type="pres">
      <dgm:prSet presAssocID="{D80CA4F5-488C-49A8-8085-2893ADFA0877}" presName="desTx" presStyleLbl="alignAccFollowNode1" presStyleIdx="0" presStyleCnt="1">
        <dgm:presLayoutVars>
          <dgm:bulletEnabled val="1"/>
        </dgm:presLayoutVars>
      </dgm:prSet>
      <dgm:spPr/>
    </dgm:pt>
  </dgm:ptLst>
  <dgm:cxnLst>
    <dgm:cxn modelId="{23E87901-2886-4847-A95F-A2C7D6ABFF6D}" type="presOf" srcId="{7A352344-6A7A-431E-B6BA-ACEF80ADD7A2}" destId="{0DD8AD71-76E2-4409-BE3C-735456D4DA3D}" srcOrd="0" destOrd="0" presId="urn:microsoft.com/office/officeart/2005/8/layout/hList1"/>
    <dgm:cxn modelId="{CD4BC113-E185-44D4-9EAB-B2B379DB3B13}" type="presOf" srcId="{8EC75CB9-EA19-4D73-BA42-98305672A2F9}" destId="{684B8A8A-53C3-4A3C-8CB3-7152A916BAA7}" srcOrd="0" destOrd="1" presId="urn:microsoft.com/office/officeart/2005/8/layout/hList1"/>
    <dgm:cxn modelId="{C8AD9B14-F56D-466F-853A-FC44CF1EAE54}" srcId="{D80CA4F5-488C-49A8-8085-2893ADFA0877}" destId="{3588BF48-E2E3-463D-8E76-FA70DAA24FE8}" srcOrd="8" destOrd="0" parTransId="{5659B692-1B49-4A68-86BC-7E0B5B524939}" sibTransId="{1787DAC6-1489-4DE1-AC7F-01E8CE370B81}"/>
    <dgm:cxn modelId="{4ECAC71B-9EBE-45EB-8410-A24E49CFBC25}" srcId="{D80CA4F5-488C-49A8-8085-2893ADFA0877}" destId="{4FF86A4E-E51F-4F27-AC25-C8193D74CB46}" srcOrd="5" destOrd="0" parTransId="{01327453-5D84-4E59-8AA4-D0C76F057AE6}" sibTransId="{FFA7C7B3-2C27-47BC-9A60-B8633F97783E}"/>
    <dgm:cxn modelId="{FCFF0321-EAE0-46F4-8A3C-7E998CA2FAB0}" srcId="{D80CA4F5-488C-49A8-8085-2893ADFA0877}" destId="{389EB279-7AD4-4BED-BF8C-B380BC2C1C3C}" srcOrd="0" destOrd="0" parTransId="{170E7E4A-8BBF-476D-90A9-572890027E22}" sibTransId="{D203551A-C228-42D3-9576-E86342DA0E0B}"/>
    <dgm:cxn modelId="{A8BB6E35-591F-4445-AB47-83334A9F7898}" type="presOf" srcId="{230D3676-28C2-46AF-97A3-6EF647E76D76}" destId="{684B8A8A-53C3-4A3C-8CB3-7152A916BAA7}" srcOrd="0" destOrd="6" presId="urn:microsoft.com/office/officeart/2005/8/layout/hList1"/>
    <dgm:cxn modelId="{EFE7A436-5D6D-45F3-832F-087CF08ADAEC}" srcId="{D80CA4F5-488C-49A8-8085-2893ADFA0877}" destId="{230D3676-28C2-46AF-97A3-6EF647E76D76}" srcOrd="6" destOrd="0" parTransId="{468BD202-7FC3-41FA-84C8-FCECD4E1B615}" sibTransId="{2609A5A7-E05B-494E-83B9-DE6F445B267F}"/>
    <dgm:cxn modelId="{DA0E853E-C6D6-4FEC-B1DF-8A8ED71E432A}" srcId="{7A352344-6A7A-431E-B6BA-ACEF80ADD7A2}" destId="{D80CA4F5-488C-49A8-8085-2893ADFA0877}" srcOrd="0" destOrd="0" parTransId="{1FB3D57D-D724-4130-8EA6-C79AF12162A5}" sibTransId="{286D75C4-A9D5-4A03-AEA7-1DAF24F8FEC2}"/>
    <dgm:cxn modelId="{06227843-3141-4492-A561-7147F6F25A0E}" srcId="{D80CA4F5-488C-49A8-8085-2893ADFA0877}" destId="{FB6B3EEC-A140-428E-A347-80B047C456BE}" srcOrd="7" destOrd="0" parTransId="{4452FB14-6F45-47AA-BFC2-0FB5540DB818}" sibTransId="{1FB3D3F3-38B3-4CB4-8EEA-845D1A0155CC}"/>
    <dgm:cxn modelId="{A1349171-EF33-4C19-B401-46FC63A67741}" type="presOf" srcId="{44FCA02F-0F1F-4804-AC81-557BFFDBB1B8}" destId="{684B8A8A-53C3-4A3C-8CB3-7152A916BAA7}" srcOrd="0" destOrd="4" presId="urn:microsoft.com/office/officeart/2005/8/layout/hList1"/>
    <dgm:cxn modelId="{B5EE5874-3011-46C5-9CE1-71F78094038A}" type="presOf" srcId="{FB6B3EEC-A140-428E-A347-80B047C456BE}" destId="{684B8A8A-53C3-4A3C-8CB3-7152A916BAA7}" srcOrd="0" destOrd="7" presId="urn:microsoft.com/office/officeart/2005/8/layout/hList1"/>
    <dgm:cxn modelId="{CE1E0F86-5367-4564-B2D7-91E8A656FCB0}" srcId="{D80CA4F5-488C-49A8-8085-2893ADFA0877}" destId="{AD0B9B20-84CC-4537-89DC-E9053C2520FE}" srcOrd="2" destOrd="0" parTransId="{F2EC58B5-DC64-46DE-98F2-DB4BC7F65FE1}" sibTransId="{19D35374-3D05-4E61-80CF-6F18E89FFFCF}"/>
    <dgm:cxn modelId="{CFAC098F-CC47-4F8C-B9F1-A2C59670BD1B}" type="presOf" srcId="{389EB279-7AD4-4BED-BF8C-B380BC2C1C3C}" destId="{684B8A8A-53C3-4A3C-8CB3-7152A916BAA7}" srcOrd="0" destOrd="0" presId="urn:microsoft.com/office/officeart/2005/8/layout/hList1"/>
    <dgm:cxn modelId="{34280190-19EA-4523-B0F2-AB8A527BDBAE}" type="presOf" srcId="{3588BF48-E2E3-463D-8E76-FA70DAA24FE8}" destId="{684B8A8A-53C3-4A3C-8CB3-7152A916BAA7}" srcOrd="0" destOrd="8" presId="urn:microsoft.com/office/officeart/2005/8/layout/hList1"/>
    <dgm:cxn modelId="{A814409B-F923-4924-AB88-829C8D634EF7}" srcId="{D80CA4F5-488C-49A8-8085-2893ADFA0877}" destId="{44FCA02F-0F1F-4804-AC81-557BFFDBB1B8}" srcOrd="4" destOrd="0" parTransId="{B1EA36CB-91E2-4580-B909-113E74D4C595}" sibTransId="{42D6CEC8-2E9A-48F3-8A36-17A7379F2481}"/>
    <dgm:cxn modelId="{E03A30AE-E7D2-4644-B95B-3657CEE6129B}" srcId="{D80CA4F5-488C-49A8-8085-2893ADFA0877}" destId="{8EC75CB9-EA19-4D73-BA42-98305672A2F9}" srcOrd="1" destOrd="0" parTransId="{32E8D62B-3FFD-4ECB-8F21-A8BD3D9577B0}" sibTransId="{8AC14A97-B693-4F03-A987-92549B37F61A}"/>
    <dgm:cxn modelId="{70E1D9AE-D664-4CD7-9EAE-551244125C46}" type="presOf" srcId="{4FF86A4E-E51F-4F27-AC25-C8193D74CB46}" destId="{684B8A8A-53C3-4A3C-8CB3-7152A916BAA7}" srcOrd="0" destOrd="5" presId="urn:microsoft.com/office/officeart/2005/8/layout/hList1"/>
    <dgm:cxn modelId="{0A922FB4-1ADA-445A-9C3C-168733F3B915}" srcId="{D80CA4F5-488C-49A8-8085-2893ADFA0877}" destId="{891F34B0-B2CB-42F6-9EAA-9839148A42A6}" srcOrd="3" destOrd="0" parTransId="{965B6A67-3D22-4A9D-ACB1-61982E0AF2EA}" sibTransId="{CAF0C681-B8E6-4B48-9A1E-B89CB2515413}"/>
    <dgm:cxn modelId="{6AD0F4D6-B176-45B3-B68A-C78E640769FE}" type="presOf" srcId="{D80CA4F5-488C-49A8-8085-2893ADFA0877}" destId="{7F729CB1-CDF6-44A1-BA1F-D0819945B560}" srcOrd="0" destOrd="0" presId="urn:microsoft.com/office/officeart/2005/8/layout/hList1"/>
    <dgm:cxn modelId="{9FE3F0ED-0596-42D2-B432-B86F781DD7DE}" type="presOf" srcId="{AD0B9B20-84CC-4537-89DC-E9053C2520FE}" destId="{684B8A8A-53C3-4A3C-8CB3-7152A916BAA7}" srcOrd="0" destOrd="2" presId="urn:microsoft.com/office/officeart/2005/8/layout/hList1"/>
    <dgm:cxn modelId="{0B3AC4F7-332A-4561-997A-7FE5B01E7BF1}" type="presOf" srcId="{891F34B0-B2CB-42F6-9EAA-9839148A42A6}" destId="{684B8A8A-53C3-4A3C-8CB3-7152A916BAA7}" srcOrd="0" destOrd="3" presId="urn:microsoft.com/office/officeart/2005/8/layout/hList1"/>
    <dgm:cxn modelId="{C9D19A07-2B13-475F-B9D2-45C98404673C}" type="presParOf" srcId="{0DD8AD71-76E2-4409-BE3C-735456D4DA3D}" destId="{ED7C6BF1-F558-4648-98A9-EA1284C8F6F4}" srcOrd="0" destOrd="0" presId="urn:microsoft.com/office/officeart/2005/8/layout/hList1"/>
    <dgm:cxn modelId="{D8CE2951-A55D-417F-89CE-A7978312EF07}" type="presParOf" srcId="{ED7C6BF1-F558-4648-98A9-EA1284C8F6F4}" destId="{7F729CB1-CDF6-44A1-BA1F-D0819945B560}" srcOrd="0" destOrd="0" presId="urn:microsoft.com/office/officeart/2005/8/layout/hList1"/>
    <dgm:cxn modelId="{230A78E2-87D5-41EC-82FC-0978314E217E}" type="presParOf" srcId="{ED7C6BF1-F558-4648-98A9-EA1284C8F6F4}" destId="{684B8A8A-53C3-4A3C-8CB3-7152A916BAA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45C3599-BD1A-4FD9-8077-9183A8949B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B9E08-3663-4087-911A-7C6D5DABF08B}">
      <dgm:prSet phldrT="[Text]"/>
      <dgm:spPr/>
      <dgm:t>
        <a:bodyPr/>
        <a:lstStyle/>
        <a:p>
          <a:r>
            <a:rPr lang="en-US" b="1" dirty="0"/>
            <a:t>CDBG  COVID 19 Recovery Services</a:t>
          </a:r>
          <a:endParaRPr lang="en-US" dirty="0"/>
        </a:p>
      </dgm:t>
    </dgm:pt>
    <dgm:pt modelId="{DE680257-295D-4ED2-8F26-37BE3604EBF4}" type="parTrans" cxnId="{48F20934-AD00-408B-B64F-4C4FCC502CE1}">
      <dgm:prSet/>
      <dgm:spPr/>
      <dgm:t>
        <a:bodyPr/>
        <a:lstStyle/>
        <a:p>
          <a:endParaRPr lang="en-US"/>
        </a:p>
      </dgm:t>
    </dgm:pt>
    <dgm:pt modelId="{41070421-4272-4D14-9B15-032F926AB340}" type="sibTrans" cxnId="{48F20934-AD00-408B-B64F-4C4FCC502CE1}">
      <dgm:prSet/>
      <dgm:spPr/>
      <dgm:t>
        <a:bodyPr/>
        <a:lstStyle/>
        <a:p>
          <a:endParaRPr lang="en-US"/>
        </a:p>
      </dgm:t>
    </dgm:pt>
    <dgm:pt modelId="{66F5EDFE-32E4-4C92-ACA8-7678A647FB8E}">
      <dgm:prSet/>
      <dgm:spPr/>
      <dgm:t>
        <a:bodyPr/>
        <a:lstStyle/>
        <a:p>
          <a:r>
            <a:rPr lang="en-US" b="1" dirty="0"/>
            <a:t>Buildings and improvements</a:t>
          </a:r>
          <a:endParaRPr lang="en-US" dirty="0"/>
        </a:p>
      </dgm:t>
    </dgm:pt>
    <dgm:pt modelId="{144DA152-A960-4FA0-B3C6-D98D392F1247}" type="parTrans" cxnId="{15573891-268D-4FDC-B46F-B4AE2EEDC0A0}">
      <dgm:prSet/>
      <dgm:spPr/>
      <dgm:t>
        <a:bodyPr/>
        <a:lstStyle/>
        <a:p>
          <a:endParaRPr lang="en-US"/>
        </a:p>
      </dgm:t>
    </dgm:pt>
    <dgm:pt modelId="{EEE977AB-90D5-4241-AB23-2174A754406E}" type="sibTrans" cxnId="{15573891-268D-4FDC-B46F-B4AE2EEDC0A0}">
      <dgm:prSet/>
      <dgm:spPr/>
      <dgm:t>
        <a:bodyPr/>
        <a:lstStyle/>
        <a:p>
          <a:endParaRPr lang="en-US"/>
        </a:p>
      </dgm:t>
    </dgm:pt>
    <dgm:pt modelId="{6C435AC4-DDEB-4B4C-A3B1-D2CFDF46EEE0}">
      <dgm:prSet/>
      <dgm:spPr/>
      <dgm:t>
        <a:bodyPr/>
        <a:lstStyle/>
        <a:p>
          <a:pPr>
            <a:buFont typeface="Symbol" panose="05050102010706020507" pitchFamily="18" charset="2"/>
            <a:buChar char=""/>
          </a:pPr>
          <a:r>
            <a:rPr lang="en-US" dirty="0"/>
            <a:t>Public facilities, for testing, diagnosis or treatment demands</a:t>
          </a:r>
        </a:p>
      </dgm:t>
    </dgm:pt>
    <dgm:pt modelId="{81905A48-67BD-4471-A7AC-B894724BA44E}" type="parTrans" cxnId="{68173179-6232-420E-9DA1-44971F1FF5E5}">
      <dgm:prSet/>
      <dgm:spPr/>
      <dgm:t>
        <a:bodyPr/>
        <a:lstStyle/>
        <a:p>
          <a:endParaRPr lang="en-US"/>
        </a:p>
      </dgm:t>
    </dgm:pt>
    <dgm:pt modelId="{E176270C-B889-4FF8-974C-00599498A073}" type="sibTrans" cxnId="{68173179-6232-420E-9DA1-44971F1FF5E5}">
      <dgm:prSet/>
      <dgm:spPr/>
      <dgm:t>
        <a:bodyPr/>
        <a:lstStyle/>
        <a:p>
          <a:endParaRPr lang="en-US"/>
        </a:p>
      </dgm:t>
    </dgm:pt>
    <dgm:pt modelId="{34FE2541-D0F6-4857-9D21-3F90DCFCD55E}">
      <dgm:prSet/>
      <dgm:spPr/>
      <dgm:t>
        <a:bodyPr/>
        <a:lstStyle/>
        <a:p>
          <a:pPr>
            <a:buFont typeface="Symbol" panose="05050102010706020507" pitchFamily="18" charset="2"/>
            <a:buChar char=""/>
          </a:pPr>
          <a:r>
            <a:rPr lang="en-US" dirty="0"/>
            <a:t>Rehabilitating a commercial building or closed school building to be converted into infectious disease facilities</a:t>
          </a:r>
        </a:p>
      </dgm:t>
    </dgm:pt>
    <dgm:pt modelId="{74B55A6D-2308-407A-8853-76F3C88A3F19}" type="parTrans" cxnId="{17FFC2A1-0921-4D37-8FF9-9BDC6268D30F}">
      <dgm:prSet/>
      <dgm:spPr/>
      <dgm:t>
        <a:bodyPr/>
        <a:lstStyle/>
        <a:p>
          <a:endParaRPr lang="en-US"/>
        </a:p>
      </dgm:t>
    </dgm:pt>
    <dgm:pt modelId="{D3BCCCBB-01F1-4337-B19C-E78C739C3044}" type="sibTrans" cxnId="{17FFC2A1-0921-4D37-8FF9-9BDC6268D30F}">
      <dgm:prSet/>
      <dgm:spPr/>
      <dgm:t>
        <a:bodyPr/>
        <a:lstStyle/>
        <a:p>
          <a:endParaRPr lang="en-US"/>
        </a:p>
      </dgm:t>
    </dgm:pt>
    <dgm:pt modelId="{5B05D2C5-C4D9-4A6B-80F8-F9ABB274BA98}">
      <dgm:prSet/>
      <dgm:spPr/>
      <dgm:t>
        <a:bodyPr/>
        <a:lstStyle/>
        <a:p>
          <a:r>
            <a:rPr lang="en-US" b="1" dirty="0"/>
            <a:t>Special Economic Development Assistance</a:t>
          </a:r>
          <a:endParaRPr lang="en-US" dirty="0"/>
        </a:p>
      </dgm:t>
    </dgm:pt>
    <dgm:pt modelId="{8201BA7D-3F64-4599-8EAA-0524C38A8D22}" type="parTrans" cxnId="{7C4B86FC-33EE-47DF-B4C6-8A5213399CA4}">
      <dgm:prSet/>
      <dgm:spPr/>
      <dgm:t>
        <a:bodyPr/>
        <a:lstStyle/>
        <a:p>
          <a:endParaRPr lang="en-US"/>
        </a:p>
      </dgm:t>
    </dgm:pt>
    <dgm:pt modelId="{15801C9E-83CE-41E0-99B5-56D455AA2A03}" type="sibTrans" cxnId="{7C4B86FC-33EE-47DF-B4C6-8A5213399CA4}">
      <dgm:prSet/>
      <dgm:spPr/>
      <dgm:t>
        <a:bodyPr/>
        <a:lstStyle/>
        <a:p>
          <a:endParaRPr lang="en-US"/>
        </a:p>
      </dgm:t>
    </dgm:pt>
    <dgm:pt modelId="{07EB2D96-E1AD-49D0-A03E-807832537B98}">
      <dgm:prSet/>
      <dgm:spPr/>
      <dgm:t>
        <a:bodyPr/>
        <a:lstStyle/>
        <a:p>
          <a:pPr>
            <a:buFont typeface="Symbol" panose="05050102010706020507" pitchFamily="18" charset="2"/>
            <a:buChar char=""/>
          </a:pPr>
          <a:r>
            <a:rPr lang="en-US" dirty="0"/>
            <a:t>Grants or loans to support new businesses and business expansion that creates jobs and manufactures medical supplies necessary to the infectious disease response</a:t>
          </a:r>
        </a:p>
      </dgm:t>
    </dgm:pt>
    <dgm:pt modelId="{23FA6721-5174-4A83-9D59-2A860BC77B29}" type="parTrans" cxnId="{40D39687-BBC0-43F2-8CF5-2B5742CEFA6A}">
      <dgm:prSet/>
      <dgm:spPr/>
      <dgm:t>
        <a:bodyPr/>
        <a:lstStyle/>
        <a:p>
          <a:endParaRPr lang="en-US"/>
        </a:p>
      </dgm:t>
    </dgm:pt>
    <dgm:pt modelId="{348E1FCC-4EB8-4F66-8A4B-01A0D2A41A96}" type="sibTrans" cxnId="{40D39687-BBC0-43F2-8CF5-2B5742CEFA6A}">
      <dgm:prSet/>
      <dgm:spPr/>
      <dgm:t>
        <a:bodyPr/>
        <a:lstStyle/>
        <a:p>
          <a:endParaRPr lang="en-US"/>
        </a:p>
      </dgm:t>
    </dgm:pt>
    <dgm:pt modelId="{68B8E2BC-0C19-4B40-BAFB-78241A4BB10C}">
      <dgm:prSet/>
      <dgm:spPr/>
      <dgm:t>
        <a:bodyPr/>
        <a:lstStyle/>
        <a:p>
          <a:pPr>
            <a:buFont typeface="Symbol" panose="05050102010706020507" pitchFamily="18" charset="2"/>
            <a:buChar char=""/>
          </a:pPr>
          <a:r>
            <a:rPr lang="en-US" dirty="0"/>
            <a:t>To avoid job loss caused by business closures related to social distancing by providing short-term working capital assistance that retains jobs held by low- and moderate-income persons</a:t>
          </a:r>
        </a:p>
      </dgm:t>
    </dgm:pt>
    <dgm:pt modelId="{0A0210C9-AD90-4B76-89DB-EB2F03707B25}" type="parTrans" cxnId="{1AE73EA5-12A0-428C-BE93-AA15BA3EEB25}">
      <dgm:prSet/>
      <dgm:spPr/>
      <dgm:t>
        <a:bodyPr/>
        <a:lstStyle/>
        <a:p>
          <a:endParaRPr lang="en-US"/>
        </a:p>
      </dgm:t>
    </dgm:pt>
    <dgm:pt modelId="{9551291B-5613-4299-B555-530277C2A5F8}" type="sibTrans" cxnId="{1AE73EA5-12A0-428C-BE93-AA15BA3EEB25}">
      <dgm:prSet/>
      <dgm:spPr/>
      <dgm:t>
        <a:bodyPr/>
        <a:lstStyle/>
        <a:p>
          <a:endParaRPr lang="en-US"/>
        </a:p>
      </dgm:t>
    </dgm:pt>
    <dgm:pt modelId="{BA205649-0D7D-443E-AA43-67ABDCEAD4D5}">
      <dgm:prSet/>
      <dgm:spPr/>
      <dgm:t>
        <a:bodyPr/>
        <a:lstStyle/>
        <a:p>
          <a:pPr>
            <a:buFont typeface="Symbol" panose="05050102010706020507" pitchFamily="18" charset="2"/>
            <a:buChar char=""/>
          </a:pPr>
          <a:r>
            <a:rPr lang="en-US" dirty="0"/>
            <a:t>Microenterprise assistance for technical assistance, grants, loans and other financial assistance to establish, stabilize, and expand microenterprises that provide medical, food deliver, cleaning, and other services to support home health quarantine</a:t>
          </a:r>
        </a:p>
      </dgm:t>
    </dgm:pt>
    <dgm:pt modelId="{13233F88-D694-4B20-AE3A-CD7001D03A4E}" type="parTrans" cxnId="{0C67AE57-A84D-44E6-811C-964951EF5083}">
      <dgm:prSet/>
      <dgm:spPr/>
      <dgm:t>
        <a:bodyPr/>
        <a:lstStyle/>
        <a:p>
          <a:endParaRPr lang="en-US"/>
        </a:p>
      </dgm:t>
    </dgm:pt>
    <dgm:pt modelId="{8C87CD84-EEBA-45C5-9054-A6F345F52BD0}" type="sibTrans" cxnId="{0C67AE57-A84D-44E6-811C-964951EF5083}">
      <dgm:prSet/>
      <dgm:spPr/>
      <dgm:t>
        <a:bodyPr/>
        <a:lstStyle/>
        <a:p>
          <a:endParaRPr lang="en-US"/>
        </a:p>
      </dgm:t>
    </dgm:pt>
    <dgm:pt modelId="{191C9237-63D9-4EC8-81DC-9A0E9FA43F77}" type="pres">
      <dgm:prSet presAssocID="{145C3599-BD1A-4FD9-8077-9183A8949B89}" presName="linear" presStyleCnt="0">
        <dgm:presLayoutVars>
          <dgm:dir/>
          <dgm:animLvl val="lvl"/>
          <dgm:resizeHandles val="exact"/>
        </dgm:presLayoutVars>
      </dgm:prSet>
      <dgm:spPr/>
    </dgm:pt>
    <dgm:pt modelId="{42FCCDB9-8D6B-4B43-B862-2F6850DE78E0}" type="pres">
      <dgm:prSet presAssocID="{73DB9E08-3663-4087-911A-7C6D5DABF08B}" presName="parentLin" presStyleCnt="0"/>
      <dgm:spPr/>
    </dgm:pt>
    <dgm:pt modelId="{A81FD0BD-028D-4C24-AF29-3E1179354060}" type="pres">
      <dgm:prSet presAssocID="{73DB9E08-3663-4087-911A-7C6D5DABF08B}" presName="parentLeftMargin" presStyleLbl="node1" presStyleIdx="0" presStyleCnt="1"/>
      <dgm:spPr/>
    </dgm:pt>
    <dgm:pt modelId="{74F692B8-6319-4D6F-8FAC-CC41D07FBF48}" type="pres">
      <dgm:prSet presAssocID="{73DB9E08-3663-4087-911A-7C6D5DABF08B}" presName="parentText" presStyleLbl="node1" presStyleIdx="0" presStyleCnt="1">
        <dgm:presLayoutVars>
          <dgm:chMax val="0"/>
          <dgm:bulletEnabled val="1"/>
        </dgm:presLayoutVars>
      </dgm:prSet>
      <dgm:spPr/>
    </dgm:pt>
    <dgm:pt modelId="{019385E8-7BD2-41EC-9E31-18A2FF0F808F}" type="pres">
      <dgm:prSet presAssocID="{73DB9E08-3663-4087-911A-7C6D5DABF08B}" presName="negativeSpace" presStyleCnt="0"/>
      <dgm:spPr/>
    </dgm:pt>
    <dgm:pt modelId="{39E21AC7-DA2E-42B9-9628-2189A0A0C308}" type="pres">
      <dgm:prSet presAssocID="{73DB9E08-3663-4087-911A-7C6D5DABF08B}" presName="childText" presStyleLbl="conFgAcc1" presStyleIdx="0" presStyleCnt="1">
        <dgm:presLayoutVars>
          <dgm:bulletEnabled val="1"/>
        </dgm:presLayoutVars>
      </dgm:prSet>
      <dgm:spPr/>
    </dgm:pt>
  </dgm:ptLst>
  <dgm:cxnLst>
    <dgm:cxn modelId="{1ECF4832-773C-4B6A-9112-54B907806592}" type="presOf" srcId="{66F5EDFE-32E4-4C92-ACA8-7678A647FB8E}" destId="{39E21AC7-DA2E-42B9-9628-2189A0A0C308}" srcOrd="0" destOrd="0" presId="urn:microsoft.com/office/officeart/2005/8/layout/list1"/>
    <dgm:cxn modelId="{48F20934-AD00-408B-B64F-4C4FCC502CE1}" srcId="{145C3599-BD1A-4FD9-8077-9183A8949B89}" destId="{73DB9E08-3663-4087-911A-7C6D5DABF08B}" srcOrd="0" destOrd="0" parTransId="{DE680257-295D-4ED2-8F26-37BE3604EBF4}" sibTransId="{41070421-4272-4D14-9B15-032F926AB340}"/>
    <dgm:cxn modelId="{55ECDE5B-433F-4531-8433-FA4124E25679}" type="presOf" srcId="{145C3599-BD1A-4FD9-8077-9183A8949B89}" destId="{191C9237-63D9-4EC8-81DC-9A0E9FA43F77}" srcOrd="0" destOrd="0" presId="urn:microsoft.com/office/officeart/2005/8/layout/list1"/>
    <dgm:cxn modelId="{DC89AA62-E426-4AA9-97CB-030B4A0B1A3E}" type="presOf" srcId="{34FE2541-D0F6-4857-9D21-3F90DCFCD55E}" destId="{39E21AC7-DA2E-42B9-9628-2189A0A0C308}" srcOrd="0" destOrd="2" presId="urn:microsoft.com/office/officeart/2005/8/layout/list1"/>
    <dgm:cxn modelId="{5FD14644-9846-44BC-950C-413D13E7E46F}" type="presOf" srcId="{BA205649-0D7D-443E-AA43-67ABDCEAD4D5}" destId="{39E21AC7-DA2E-42B9-9628-2189A0A0C308}" srcOrd="0" destOrd="6" presId="urn:microsoft.com/office/officeart/2005/8/layout/list1"/>
    <dgm:cxn modelId="{0C67AE57-A84D-44E6-811C-964951EF5083}" srcId="{5B05D2C5-C4D9-4A6B-80F8-F9ABB274BA98}" destId="{BA205649-0D7D-443E-AA43-67ABDCEAD4D5}" srcOrd="2" destOrd="0" parTransId="{13233F88-D694-4B20-AE3A-CD7001D03A4E}" sibTransId="{8C87CD84-EEBA-45C5-9054-A6F345F52BD0}"/>
    <dgm:cxn modelId="{68173179-6232-420E-9DA1-44971F1FF5E5}" srcId="{66F5EDFE-32E4-4C92-ACA8-7678A647FB8E}" destId="{6C435AC4-DDEB-4B4C-A3B1-D2CFDF46EEE0}" srcOrd="0" destOrd="0" parTransId="{81905A48-67BD-4471-A7AC-B894724BA44E}" sibTransId="{E176270C-B889-4FF8-974C-00599498A073}"/>
    <dgm:cxn modelId="{40D39687-BBC0-43F2-8CF5-2B5742CEFA6A}" srcId="{5B05D2C5-C4D9-4A6B-80F8-F9ABB274BA98}" destId="{07EB2D96-E1AD-49D0-A03E-807832537B98}" srcOrd="0" destOrd="0" parTransId="{23FA6721-5174-4A83-9D59-2A860BC77B29}" sibTransId="{348E1FCC-4EB8-4F66-8A4B-01A0D2A41A96}"/>
    <dgm:cxn modelId="{15573891-268D-4FDC-B46F-B4AE2EEDC0A0}" srcId="{73DB9E08-3663-4087-911A-7C6D5DABF08B}" destId="{66F5EDFE-32E4-4C92-ACA8-7678A647FB8E}" srcOrd="0" destOrd="0" parTransId="{144DA152-A960-4FA0-B3C6-D98D392F1247}" sibTransId="{EEE977AB-90D5-4241-AB23-2174A754406E}"/>
    <dgm:cxn modelId="{35A16399-217B-4105-A334-8C78BAD30B59}" type="presOf" srcId="{68B8E2BC-0C19-4B40-BAFB-78241A4BB10C}" destId="{39E21AC7-DA2E-42B9-9628-2189A0A0C308}" srcOrd="0" destOrd="5" presId="urn:microsoft.com/office/officeart/2005/8/layout/list1"/>
    <dgm:cxn modelId="{47B43B9D-C46D-4400-BEB0-E701C7ABA063}" type="presOf" srcId="{07EB2D96-E1AD-49D0-A03E-807832537B98}" destId="{39E21AC7-DA2E-42B9-9628-2189A0A0C308}" srcOrd="0" destOrd="4" presId="urn:microsoft.com/office/officeart/2005/8/layout/list1"/>
    <dgm:cxn modelId="{17FFC2A1-0921-4D37-8FF9-9BDC6268D30F}" srcId="{66F5EDFE-32E4-4C92-ACA8-7678A647FB8E}" destId="{34FE2541-D0F6-4857-9D21-3F90DCFCD55E}" srcOrd="1" destOrd="0" parTransId="{74B55A6D-2308-407A-8853-76F3C88A3F19}" sibTransId="{D3BCCCBB-01F1-4337-B19C-E78C739C3044}"/>
    <dgm:cxn modelId="{1AE73EA5-12A0-428C-BE93-AA15BA3EEB25}" srcId="{5B05D2C5-C4D9-4A6B-80F8-F9ABB274BA98}" destId="{68B8E2BC-0C19-4B40-BAFB-78241A4BB10C}" srcOrd="1" destOrd="0" parTransId="{0A0210C9-AD90-4B76-89DB-EB2F03707B25}" sibTransId="{9551291B-5613-4299-B555-530277C2A5F8}"/>
    <dgm:cxn modelId="{DEBCF1A9-71A4-41CE-A2EC-F5FD9F15E31F}" type="presOf" srcId="{6C435AC4-DDEB-4B4C-A3B1-D2CFDF46EEE0}" destId="{39E21AC7-DA2E-42B9-9628-2189A0A0C308}" srcOrd="0" destOrd="1" presId="urn:microsoft.com/office/officeart/2005/8/layout/list1"/>
    <dgm:cxn modelId="{7D829CB1-9EA7-4A33-919B-AB6F7B6364CF}" type="presOf" srcId="{73DB9E08-3663-4087-911A-7C6D5DABF08B}" destId="{A81FD0BD-028D-4C24-AF29-3E1179354060}" srcOrd="0" destOrd="0" presId="urn:microsoft.com/office/officeart/2005/8/layout/list1"/>
    <dgm:cxn modelId="{49ACE9BF-BE21-4C56-AB8C-8D1C586CEAA9}" type="presOf" srcId="{73DB9E08-3663-4087-911A-7C6D5DABF08B}" destId="{74F692B8-6319-4D6F-8FAC-CC41D07FBF48}" srcOrd="1" destOrd="0" presId="urn:microsoft.com/office/officeart/2005/8/layout/list1"/>
    <dgm:cxn modelId="{7C4B86FC-33EE-47DF-B4C6-8A5213399CA4}" srcId="{73DB9E08-3663-4087-911A-7C6D5DABF08B}" destId="{5B05D2C5-C4D9-4A6B-80F8-F9ABB274BA98}" srcOrd="1" destOrd="0" parTransId="{8201BA7D-3F64-4599-8EAA-0524C38A8D22}" sibTransId="{15801C9E-83CE-41E0-99B5-56D455AA2A03}"/>
    <dgm:cxn modelId="{B16699FE-BE43-4E36-A828-14B785278E92}" type="presOf" srcId="{5B05D2C5-C4D9-4A6B-80F8-F9ABB274BA98}" destId="{39E21AC7-DA2E-42B9-9628-2189A0A0C308}" srcOrd="0" destOrd="3" presId="urn:microsoft.com/office/officeart/2005/8/layout/list1"/>
    <dgm:cxn modelId="{97C614EA-24C1-4AF8-8F6A-9A3BFE5760D4}" type="presParOf" srcId="{191C9237-63D9-4EC8-81DC-9A0E9FA43F77}" destId="{42FCCDB9-8D6B-4B43-B862-2F6850DE78E0}" srcOrd="0" destOrd="0" presId="urn:microsoft.com/office/officeart/2005/8/layout/list1"/>
    <dgm:cxn modelId="{DE3BAF25-A1CF-48CC-B606-51B2A5EE1C7B}" type="presParOf" srcId="{42FCCDB9-8D6B-4B43-B862-2F6850DE78E0}" destId="{A81FD0BD-028D-4C24-AF29-3E1179354060}" srcOrd="0" destOrd="0" presId="urn:microsoft.com/office/officeart/2005/8/layout/list1"/>
    <dgm:cxn modelId="{B3826B8E-A5E0-4842-8FAD-B5DD1F982AFF}" type="presParOf" srcId="{42FCCDB9-8D6B-4B43-B862-2F6850DE78E0}" destId="{74F692B8-6319-4D6F-8FAC-CC41D07FBF48}" srcOrd="1" destOrd="0" presId="urn:microsoft.com/office/officeart/2005/8/layout/list1"/>
    <dgm:cxn modelId="{91AC1834-7E05-46F5-B4D3-D0252A6B109C}" type="presParOf" srcId="{191C9237-63D9-4EC8-81DC-9A0E9FA43F77}" destId="{019385E8-7BD2-41EC-9E31-18A2FF0F808F}" srcOrd="1" destOrd="0" presId="urn:microsoft.com/office/officeart/2005/8/layout/list1"/>
    <dgm:cxn modelId="{4F15B788-C39C-4AEC-81F7-FAFEE5D1ED3C}" type="presParOf" srcId="{191C9237-63D9-4EC8-81DC-9A0E9FA43F77}" destId="{39E21AC7-DA2E-42B9-9628-2189A0A0C30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CDBG Case Study</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Local CDBG Revolving Loan Fund</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008DEF94-1DEA-44A9-91AD-C52555BAE642}">
      <dgm:prSet/>
      <dgm:spPr/>
      <dgm:t>
        <a:bodyPr/>
        <a:lstStyle/>
        <a:p>
          <a:pPr>
            <a:buFont typeface="Courier New" panose="02070309020205020404" pitchFamily="49" charset="0"/>
            <a:buChar char="o"/>
          </a:pPr>
          <a:r>
            <a:rPr lang="en-US" dirty="0"/>
            <a:t>Identification of business access to capital “gap” &amp; CDBG loan need</a:t>
          </a:r>
        </a:p>
      </dgm:t>
    </dgm:pt>
    <dgm:pt modelId="{02F2B579-FDB6-421C-9079-D72D03B623C9}" type="parTrans" cxnId="{842979BD-9C68-4A44-B709-5B62036FEA54}">
      <dgm:prSet/>
      <dgm:spPr/>
      <dgm:t>
        <a:bodyPr/>
        <a:lstStyle/>
        <a:p>
          <a:endParaRPr lang="en-US"/>
        </a:p>
      </dgm:t>
    </dgm:pt>
    <dgm:pt modelId="{05B0F89B-1D5A-427A-BA65-E8C68CC2DD5E}" type="sibTrans" cxnId="{842979BD-9C68-4A44-B709-5B62036FEA54}">
      <dgm:prSet/>
      <dgm:spPr/>
      <dgm:t>
        <a:bodyPr/>
        <a:lstStyle/>
        <a:p>
          <a:endParaRPr lang="en-US"/>
        </a:p>
      </dgm:t>
    </dgm:pt>
    <dgm:pt modelId="{2FC2F129-D615-42E4-8B85-12BE81E24F01}">
      <dgm:prSet/>
      <dgm:spPr/>
      <dgm:t>
        <a:bodyPr/>
        <a:lstStyle/>
        <a:p>
          <a:pPr>
            <a:buFont typeface="Courier New" panose="02070309020205020404" pitchFamily="49" charset="0"/>
            <a:buChar char="o"/>
          </a:pPr>
          <a:r>
            <a:rPr lang="en-US" dirty="0"/>
            <a:t>State grants money to community to issue loan = seed capital</a:t>
          </a:r>
        </a:p>
      </dgm:t>
    </dgm:pt>
    <dgm:pt modelId="{4898ABC3-9EC4-4290-BF4A-10869EE40590}" type="parTrans" cxnId="{975A4268-0038-4552-8DFD-C06FFE5D4FF9}">
      <dgm:prSet/>
      <dgm:spPr/>
      <dgm:t>
        <a:bodyPr/>
        <a:lstStyle/>
        <a:p>
          <a:endParaRPr lang="en-US"/>
        </a:p>
      </dgm:t>
    </dgm:pt>
    <dgm:pt modelId="{E15F948B-BB07-420E-8F19-125F35F1CC18}" type="sibTrans" cxnId="{975A4268-0038-4552-8DFD-C06FFE5D4FF9}">
      <dgm:prSet/>
      <dgm:spPr/>
      <dgm:t>
        <a:bodyPr/>
        <a:lstStyle/>
        <a:p>
          <a:endParaRPr lang="en-US"/>
        </a:p>
      </dgm:t>
    </dgm:pt>
    <dgm:pt modelId="{8C61425D-6903-4B6E-B481-82A5DFD13C53}">
      <dgm:prSet/>
      <dgm:spPr/>
      <dgm:t>
        <a:bodyPr/>
        <a:lstStyle/>
        <a:p>
          <a:pPr>
            <a:buFont typeface="Courier New" panose="02070309020205020404" pitchFamily="49" charset="0"/>
            <a:buChar char="o"/>
          </a:pPr>
          <a:r>
            <a:rPr lang="en-US" dirty="0"/>
            <a:t>Revolving Loan Fund Board of Directors</a:t>
          </a:r>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D9429D7C-7EC2-439F-83B5-2E495A3A1FFC}">
      <dgm:prSet/>
      <dgm:spPr/>
      <dgm:t>
        <a:bodyPr/>
        <a:lstStyle/>
        <a:p>
          <a:pPr>
            <a:buFont typeface="Courier New" panose="02070309020205020404" pitchFamily="49" charset="0"/>
            <a:buChar char="o"/>
          </a:pPr>
          <a:r>
            <a:rPr lang="en-US" dirty="0"/>
            <a:t>Revolving Loan Fund loan terms and agreements</a:t>
          </a:r>
        </a:p>
      </dgm:t>
    </dgm:pt>
    <dgm:pt modelId="{D1810329-B90D-4245-A8F2-F2A68328AEBE}" type="parTrans" cxnId="{B6FB9884-0058-48BC-91A8-8595451A239D}">
      <dgm:prSet/>
      <dgm:spPr/>
      <dgm:t>
        <a:bodyPr/>
        <a:lstStyle/>
        <a:p>
          <a:endParaRPr lang="en-US"/>
        </a:p>
      </dgm:t>
    </dgm:pt>
    <dgm:pt modelId="{5FF2C828-F0AE-418B-B2F4-78EBF3D192FB}" type="sibTrans" cxnId="{B6FB9884-0058-48BC-91A8-8595451A239D}">
      <dgm:prSet/>
      <dgm:spPr/>
      <dgm:t>
        <a:bodyPr/>
        <a:lstStyle/>
        <a:p>
          <a:endParaRPr lang="en-US"/>
        </a:p>
      </dgm:t>
    </dgm:pt>
    <dgm:pt modelId="{2BB6DFF1-498D-4BF6-BE99-121573D77D54}">
      <dgm:prSet/>
      <dgm:spPr/>
      <dgm:t>
        <a:bodyPr/>
        <a:lstStyle/>
        <a:p>
          <a:pPr>
            <a:buFont typeface="Courier New" panose="02070309020205020404" pitchFamily="49" charset="0"/>
            <a:buChar char="o"/>
          </a:pPr>
          <a:r>
            <a:rPr lang="en-US" dirty="0"/>
            <a:t>Revolving Loan Fund marketing</a:t>
          </a:r>
        </a:p>
      </dgm:t>
    </dgm:pt>
    <dgm:pt modelId="{DE0A7E81-AB4A-43B2-8728-9FEE89ADC3AC}" type="parTrans" cxnId="{D05CA512-DC67-4D21-A03E-576B05D18530}">
      <dgm:prSet/>
      <dgm:spPr/>
      <dgm:t>
        <a:bodyPr/>
        <a:lstStyle/>
        <a:p>
          <a:endParaRPr lang="en-US"/>
        </a:p>
      </dgm:t>
    </dgm:pt>
    <dgm:pt modelId="{BA181EDF-A0EB-4E30-A875-D7A7B4A5651A}" type="sibTrans" cxnId="{D05CA512-DC67-4D21-A03E-576B05D18530}">
      <dgm:prSet/>
      <dgm:spPr/>
      <dgm:t>
        <a:bodyPr/>
        <a:lstStyle/>
        <a:p>
          <a:endParaRPr lang="en-US"/>
        </a:p>
      </dgm:t>
    </dgm:pt>
    <dgm:pt modelId="{72922F5B-A55D-40ED-8C6C-C4241397673E}">
      <dgm:prSet/>
      <dgm:spPr/>
      <dgm:t>
        <a:bodyPr/>
        <a:lstStyle/>
        <a:p>
          <a:pPr>
            <a:buFont typeface="Courier New" panose="02070309020205020404" pitchFamily="49" charset="0"/>
            <a:buChar char="o"/>
          </a:pPr>
          <a:r>
            <a:rPr lang="en-US" dirty="0"/>
            <a:t>Corporate organization of revolving loan fund</a:t>
          </a:r>
        </a:p>
      </dgm:t>
    </dgm:pt>
    <dgm:pt modelId="{E3E1B096-70E2-4EE2-A6F2-B651A3B567C8}" type="parTrans" cxnId="{BD144CF8-70C5-45DA-AB58-85D763729855}">
      <dgm:prSet/>
      <dgm:spPr/>
      <dgm:t>
        <a:bodyPr/>
        <a:lstStyle/>
        <a:p>
          <a:endParaRPr lang="en-US"/>
        </a:p>
      </dgm:t>
    </dgm:pt>
    <dgm:pt modelId="{B881F451-CC2B-4521-ADA9-07E8A0469343}" type="sibTrans" cxnId="{BD144CF8-70C5-45DA-AB58-85D763729855}">
      <dgm:prSet/>
      <dgm:spPr/>
      <dgm:t>
        <a:bodyPr/>
        <a:lstStyle/>
        <a:p>
          <a:endParaRPr lang="en-US"/>
        </a:p>
      </dgm:t>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custLinFactNeighborX="750" custLinFactNeighborY="-6389">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custLinFactNeighborX="750" custLinFactNeighborY="1024">
        <dgm:presLayoutVars>
          <dgm:bulletEnabled val="1"/>
        </dgm:presLayoutVars>
      </dgm:prSet>
      <dgm:spPr/>
    </dgm:pt>
  </dgm:ptLst>
  <dgm:cxnLst>
    <dgm:cxn modelId="{D05CA512-DC67-4D21-A03E-576B05D18530}" srcId="{EAEB87B0-3C31-43F8-A962-B349AAD15515}" destId="{2BB6DFF1-498D-4BF6-BE99-121573D77D54}" srcOrd="6" destOrd="0" parTransId="{DE0A7E81-AB4A-43B2-8728-9FEE89ADC3AC}" sibTransId="{BA181EDF-A0EB-4E30-A875-D7A7B4A5651A}"/>
    <dgm:cxn modelId="{80967B27-1361-4829-8B4D-5EC120F5CA83}" type="presOf" srcId="{E24DA5E3-0C8C-4815-AAB9-947660AA5EB9}" destId="{A900C577-951F-4ADF-927A-B21F3F072CA7}" srcOrd="0" destOrd="0" presId="urn:microsoft.com/office/officeart/2005/8/layout/hList1"/>
    <dgm:cxn modelId="{75E95C43-FE4A-4E41-A15A-B8A70765F40B}" type="presOf" srcId="{72922F5B-A55D-40ED-8C6C-C4241397673E}" destId="{4D2BE8F5-3B57-4A0E-93B9-73E7C8175D0A}" srcOrd="0" destOrd="3" presId="urn:microsoft.com/office/officeart/2005/8/layout/hList1"/>
    <dgm:cxn modelId="{975A4268-0038-4552-8DFD-C06FFE5D4FF9}" srcId="{EAEB87B0-3C31-43F8-A962-B349AAD15515}" destId="{2FC2F129-D615-42E4-8B85-12BE81E24F01}" srcOrd="2" destOrd="0" parTransId="{4898ABC3-9EC4-4290-BF4A-10869EE40590}" sibTransId="{E15F948B-BB07-420E-8F19-125F35F1CC18}"/>
    <dgm:cxn modelId="{1B21DD78-8A6D-4870-B7C2-F7D5600B4953}" srcId="{EAEB87B0-3C31-43F8-A962-B349AAD15515}" destId="{8C61425D-6903-4B6E-B481-82A5DFD13C53}" srcOrd="4" destOrd="0" parTransId="{96756669-FA97-49A8-AE62-B24DD4F83C9B}" sibTransId="{E9F18E19-6F8D-460F-B0C4-BC47820C959D}"/>
    <dgm:cxn modelId="{A61A167D-B66C-4799-AD14-C7C1C30A92B1}" type="presOf" srcId="{2BB6DFF1-498D-4BF6-BE99-121573D77D54}" destId="{4D2BE8F5-3B57-4A0E-93B9-73E7C8175D0A}" srcOrd="0" destOrd="6" presId="urn:microsoft.com/office/officeart/2005/8/layout/hList1"/>
    <dgm:cxn modelId="{B6FB9884-0058-48BC-91A8-8595451A239D}" srcId="{EAEB87B0-3C31-43F8-A962-B349AAD15515}" destId="{D9429D7C-7EC2-439F-83B5-2E495A3A1FFC}" srcOrd="5" destOrd="0" parTransId="{D1810329-B90D-4245-A8F2-F2A68328AEBE}" sibTransId="{5FF2C828-F0AE-418B-B2F4-78EBF3D192FB}"/>
    <dgm:cxn modelId="{054F4894-2FC3-4E5A-9872-EF4FC7E57BC4}" srcId="{E24DA5E3-0C8C-4815-AAB9-947660AA5EB9}" destId="{EAEB87B0-3C31-43F8-A962-B349AAD15515}" srcOrd="0" destOrd="0" parTransId="{662E4CBB-47DC-45A8-9C27-923DF284C797}" sibTransId="{8567B338-6F7F-4B2E-8450-B4EBFA8206FD}"/>
    <dgm:cxn modelId="{F58E28A1-8349-44F9-A030-E405F21C7E67}" type="presOf" srcId="{008DEF94-1DEA-44A9-91AD-C52555BAE642}" destId="{4D2BE8F5-3B57-4A0E-93B9-73E7C8175D0A}" srcOrd="0" destOrd="1" presId="urn:microsoft.com/office/officeart/2005/8/layout/hList1"/>
    <dgm:cxn modelId="{1D887FB1-550D-4763-8F20-85140699DAA9}" type="presOf" srcId="{EAEB87B0-3C31-43F8-A962-B349AAD15515}" destId="{B314C12F-A0DE-40EF-B67A-04CA69AC3C69}" srcOrd="0" destOrd="0" presId="urn:microsoft.com/office/officeart/2005/8/layout/hList1"/>
    <dgm:cxn modelId="{B8CF41B6-FCF8-427D-9333-FBD488C02F6E}" type="presOf" srcId="{2FC2F129-D615-42E4-8B85-12BE81E24F01}" destId="{4D2BE8F5-3B57-4A0E-93B9-73E7C8175D0A}" srcOrd="0" destOrd="2" presId="urn:microsoft.com/office/officeart/2005/8/layout/hList1"/>
    <dgm:cxn modelId="{3E2012BB-9A1B-421E-8723-C499C7FD909B}" srcId="{EAEB87B0-3C31-43F8-A962-B349AAD15515}" destId="{9BA60FF8-83A3-41A0-85B2-72B1F11B87C5}" srcOrd="0" destOrd="0" parTransId="{32B62800-CEFA-49FE-A19E-66D69B4D49FD}" sibTransId="{A3B2847D-7AD7-45D4-BD6E-E8D36F7239CA}"/>
    <dgm:cxn modelId="{842979BD-9C68-4A44-B709-5B62036FEA54}" srcId="{EAEB87B0-3C31-43F8-A962-B349AAD15515}" destId="{008DEF94-1DEA-44A9-91AD-C52555BAE642}" srcOrd="1" destOrd="0" parTransId="{02F2B579-FDB6-421C-9079-D72D03B623C9}" sibTransId="{05B0F89B-1D5A-427A-BA65-E8C68CC2DD5E}"/>
    <dgm:cxn modelId="{69FF19D5-F413-493F-AB81-0325230F12F2}" type="presOf" srcId="{D9429D7C-7EC2-439F-83B5-2E495A3A1FFC}" destId="{4D2BE8F5-3B57-4A0E-93B9-73E7C8175D0A}" srcOrd="0" destOrd="5" presId="urn:microsoft.com/office/officeart/2005/8/layout/hList1"/>
    <dgm:cxn modelId="{E37453E0-0E71-4F4C-B2BD-B91C41E9D031}" type="presOf" srcId="{8C61425D-6903-4B6E-B481-82A5DFD13C53}" destId="{4D2BE8F5-3B57-4A0E-93B9-73E7C8175D0A}" srcOrd="0" destOrd="4" presId="urn:microsoft.com/office/officeart/2005/8/layout/hList1"/>
    <dgm:cxn modelId="{BD144CF8-70C5-45DA-AB58-85D763729855}" srcId="{EAEB87B0-3C31-43F8-A962-B349AAD15515}" destId="{72922F5B-A55D-40ED-8C6C-C4241397673E}" srcOrd="3" destOrd="0" parTransId="{E3E1B096-70E2-4EE2-A6F2-B651A3B567C8}" sibTransId="{B881F451-CC2B-4521-ADA9-07E8A0469343}"/>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7CEB755-12A7-48A9-A943-C6D5BEB0C8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C25FA6-13EA-4C24-8FBA-A6A927097F45}">
      <dgm:prSet phldrT="[Text]"/>
      <dgm:spPr/>
      <dgm:t>
        <a:bodyPr/>
        <a:lstStyle/>
        <a:p>
          <a:r>
            <a:rPr lang="en-US" b="1" dirty="0"/>
            <a:t>Federal Stimulus &amp; USDA Rural Development</a:t>
          </a:r>
          <a:endParaRPr lang="en-US" dirty="0"/>
        </a:p>
      </dgm:t>
    </dgm:pt>
    <dgm:pt modelId="{883DE8DC-D217-4804-8C7A-D9BA75F36DBD}" type="parTrans" cxnId="{C334C166-B75B-4797-80D3-57D94FAAB215}">
      <dgm:prSet/>
      <dgm:spPr/>
      <dgm:t>
        <a:bodyPr/>
        <a:lstStyle/>
        <a:p>
          <a:endParaRPr lang="en-US"/>
        </a:p>
      </dgm:t>
    </dgm:pt>
    <dgm:pt modelId="{4690FBE1-BBDE-4512-B7C1-7AACC79DA740}" type="sibTrans" cxnId="{C334C166-B75B-4797-80D3-57D94FAAB215}">
      <dgm:prSet/>
      <dgm:spPr/>
      <dgm:t>
        <a:bodyPr/>
        <a:lstStyle/>
        <a:p>
          <a:endParaRPr lang="en-US"/>
        </a:p>
      </dgm:t>
    </dgm:pt>
    <dgm:pt modelId="{30C89139-3E7B-41B8-9D6D-B83BF552E680}">
      <dgm:prSet/>
      <dgm:spPr/>
      <dgm:t>
        <a:bodyPr/>
        <a:lstStyle/>
        <a:p>
          <a:pPr>
            <a:buFont typeface="Symbol" panose="05050102010706020507" pitchFamily="18" charset="2"/>
            <a:buChar char=""/>
          </a:pPr>
          <a:r>
            <a:rPr lang="en-US" dirty="0"/>
            <a:t>$48.9 B to USDA – Close the “digital divide” in America’s rural communities</a:t>
          </a:r>
        </a:p>
      </dgm:t>
    </dgm:pt>
    <dgm:pt modelId="{4D0CBB75-2A82-42D1-8A76-1867C435A24E}" type="parTrans" cxnId="{24050D3C-683A-4D5C-A6AA-F58B71ED02DC}">
      <dgm:prSet/>
      <dgm:spPr/>
      <dgm:t>
        <a:bodyPr/>
        <a:lstStyle/>
        <a:p>
          <a:endParaRPr lang="en-US"/>
        </a:p>
      </dgm:t>
    </dgm:pt>
    <dgm:pt modelId="{7A7EBE18-704C-4A97-A234-EA888D490148}" type="sibTrans" cxnId="{24050D3C-683A-4D5C-A6AA-F58B71ED02DC}">
      <dgm:prSet/>
      <dgm:spPr/>
      <dgm:t>
        <a:bodyPr/>
        <a:lstStyle/>
        <a:p>
          <a:endParaRPr lang="en-US"/>
        </a:p>
      </dgm:t>
    </dgm:pt>
    <dgm:pt modelId="{995BE463-6F9E-49AF-BAE5-A148E0E332C9}">
      <dgm:prSet/>
      <dgm:spPr/>
      <dgm:t>
        <a:bodyPr/>
        <a:lstStyle/>
        <a:p>
          <a:pPr>
            <a:buFont typeface="Symbol" panose="05050102010706020507" pitchFamily="18" charset="2"/>
            <a:buChar char=""/>
          </a:pPr>
          <a:r>
            <a:rPr lang="en-US" dirty="0"/>
            <a:t>$145 M USDA’s Rural Development programs </a:t>
          </a:r>
        </a:p>
      </dgm:t>
    </dgm:pt>
    <dgm:pt modelId="{2663B89E-EEE0-435F-BD30-7E7903A2E3EC}" type="parTrans" cxnId="{BCF14D35-CEE3-4CC6-A58F-0F5AD6A4D207}">
      <dgm:prSet/>
      <dgm:spPr/>
      <dgm:t>
        <a:bodyPr/>
        <a:lstStyle/>
        <a:p>
          <a:endParaRPr lang="en-US"/>
        </a:p>
      </dgm:t>
    </dgm:pt>
    <dgm:pt modelId="{5A76A010-F069-4D44-B55E-B7B867FF9EF6}" type="sibTrans" cxnId="{BCF14D35-CEE3-4CC6-A58F-0F5AD6A4D207}">
      <dgm:prSet/>
      <dgm:spPr/>
      <dgm:t>
        <a:bodyPr/>
        <a:lstStyle/>
        <a:p>
          <a:endParaRPr lang="en-US"/>
        </a:p>
      </dgm:t>
    </dgm:pt>
    <dgm:pt modelId="{24B88CFF-5C49-4634-A10F-D543B52E2D08}">
      <dgm:prSet/>
      <dgm:spPr/>
      <dgm:t>
        <a:bodyPr/>
        <a:lstStyle/>
        <a:p>
          <a:pPr>
            <a:buFont typeface="Symbol" panose="05050102010706020507" pitchFamily="18" charset="2"/>
            <a:buChar char=""/>
          </a:pPr>
          <a:r>
            <a:rPr lang="en-US" dirty="0"/>
            <a:t>$20.5 M for the Rural Business-Cooperative Service, adding $1 B in lending authority</a:t>
          </a:r>
        </a:p>
      </dgm:t>
    </dgm:pt>
    <dgm:pt modelId="{226F5560-76A7-4E43-B892-D0C8FCFDCB80}" type="parTrans" cxnId="{E396FEAD-01D1-4DD6-8AF6-1F841D51A83F}">
      <dgm:prSet/>
      <dgm:spPr/>
      <dgm:t>
        <a:bodyPr/>
        <a:lstStyle/>
        <a:p>
          <a:endParaRPr lang="en-US"/>
        </a:p>
      </dgm:t>
    </dgm:pt>
    <dgm:pt modelId="{316FA62C-E043-4B84-A449-3CF6EF9F74AC}" type="sibTrans" cxnId="{E396FEAD-01D1-4DD6-8AF6-1F841D51A83F}">
      <dgm:prSet/>
      <dgm:spPr/>
      <dgm:t>
        <a:bodyPr/>
        <a:lstStyle/>
        <a:p>
          <a:endParaRPr lang="en-US"/>
        </a:p>
      </dgm:t>
    </dgm:pt>
    <dgm:pt modelId="{9747BAB5-7A8D-44C1-9A98-C0F7936D1368}">
      <dgm:prSet/>
      <dgm:spPr/>
      <dgm:t>
        <a:bodyPr/>
        <a:lstStyle/>
        <a:p>
          <a:pPr>
            <a:buFont typeface="Symbol" panose="05050102010706020507" pitchFamily="18" charset="2"/>
            <a:buChar char=""/>
          </a:pPr>
          <a:r>
            <a:rPr lang="en-US" dirty="0"/>
            <a:t>$100 M in grants for Rural Broadband Service</a:t>
          </a:r>
        </a:p>
      </dgm:t>
    </dgm:pt>
    <dgm:pt modelId="{B3A47D45-2A47-4959-8D81-0DC5269B04AC}" type="parTrans" cxnId="{DC8F8AB7-1D9B-4096-A182-79CDDD2F33C1}">
      <dgm:prSet/>
      <dgm:spPr/>
      <dgm:t>
        <a:bodyPr/>
        <a:lstStyle/>
        <a:p>
          <a:endParaRPr lang="en-US"/>
        </a:p>
      </dgm:t>
    </dgm:pt>
    <dgm:pt modelId="{797EA8DA-1FF6-4D4E-9B9C-AC5647A641D8}" type="sibTrans" cxnId="{DC8F8AB7-1D9B-4096-A182-79CDDD2F33C1}">
      <dgm:prSet/>
      <dgm:spPr/>
      <dgm:t>
        <a:bodyPr/>
        <a:lstStyle/>
        <a:p>
          <a:endParaRPr lang="en-US"/>
        </a:p>
      </dgm:t>
    </dgm:pt>
    <dgm:pt modelId="{B0BBFC6A-5786-4C5D-9AE8-D61D91771593}">
      <dgm:prSet/>
      <dgm:spPr/>
      <dgm:t>
        <a:bodyPr/>
        <a:lstStyle/>
        <a:p>
          <a:pPr>
            <a:buFont typeface="Symbol" panose="05050102010706020507" pitchFamily="18" charset="2"/>
            <a:buChar char=""/>
          </a:pPr>
          <a:r>
            <a:rPr lang="en-US" dirty="0"/>
            <a:t>$25 M for Distance Learning and Telemedicine Programs</a:t>
          </a:r>
        </a:p>
      </dgm:t>
    </dgm:pt>
    <dgm:pt modelId="{504540F9-31FE-4FD1-96B1-5997FE5BB3BF}" type="parTrans" cxnId="{AC7C74A7-1F97-4D44-9B9C-FD463CEF054E}">
      <dgm:prSet/>
      <dgm:spPr/>
      <dgm:t>
        <a:bodyPr/>
        <a:lstStyle/>
        <a:p>
          <a:endParaRPr lang="en-US"/>
        </a:p>
      </dgm:t>
    </dgm:pt>
    <dgm:pt modelId="{0F0D9A9F-2975-41C2-90E3-B571672B5DC1}" type="sibTrans" cxnId="{AC7C74A7-1F97-4D44-9B9C-FD463CEF054E}">
      <dgm:prSet/>
      <dgm:spPr/>
      <dgm:t>
        <a:bodyPr/>
        <a:lstStyle/>
        <a:p>
          <a:endParaRPr lang="en-US"/>
        </a:p>
      </dgm:t>
    </dgm:pt>
    <dgm:pt modelId="{1D4CF56A-1C8A-4C3A-B05A-144D9E7F68CB}" type="pres">
      <dgm:prSet presAssocID="{97CEB755-12A7-48A9-A943-C6D5BEB0C84E}" presName="Name0" presStyleCnt="0">
        <dgm:presLayoutVars>
          <dgm:dir/>
          <dgm:animLvl val="lvl"/>
          <dgm:resizeHandles val="exact"/>
        </dgm:presLayoutVars>
      </dgm:prSet>
      <dgm:spPr/>
    </dgm:pt>
    <dgm:pt modelId="{DC99B3CA-3DE6-4F6B-9D20-4203F8E990DC}" type="pres">
      <dgm:prSet presAssocID="{1BC25FA6-13EA-4C24-8FBA-A6A927097F45}" presName="composite" presStyleCnt="0"/>
      <dgm:spPr/>
    </dgm:pt>
    <dgm:pt modelId="{428274B1-CB3B-429A-957C-E2753EA1E033}" type="pres">
      <dgm:prSet presAssocID="{1BC25FA6-13EA-4C24-8FBA-A6A927097F45}" presName="parTx" presStyleLbl="alignNode1" presStyleIdx="0" presStyleCnt="1" custLinFactNeighborX="-385" custLinFactNeighborY="7737">
        <dgm:presLayoutVars>
          <dgm:chMax val="0"/>
          <dgm:chPref val="0"/>
          <dgm:bulletEnabled val="1"/>
        </dgm:presLayoutVars>
      </dgm:prSet>
      <dgm:spPr/>
    </dgm:pt>
    <dgm:pt modelId="{9838EB0E-506D-43FC-BAE3-1E461C4160EB}" type="pres">
      <dgm:prSet presAssocID="{1BC25FA6-13EA-4C24-8FBA-A6A927097F45}" presName="desTx" presStyleLbl="alignAccFollowNode1" presStyleIdx="0" presStyleCnt="1">
        <dgm:presLayoutVars>
          <dgm:bulletEnabled val="1"/>
        </dgm:presLayoutVars>
      </dgm:prSet>
      <dgm:spPr/>
    </dgm:pt>
  </dgm:ptLst>
  <dgm:cxnLst>
    <dgm:cxn modelId="{BCF14D35-CEE3-4CC6-A58F-0F5AD6A4D207}" srcId="{30C89139-3E7B-41B8-9D6D-B83BF552E680}" destId="{995BE463-6F9E-49AF-BAE5-A148E0E332C9}" srcOrd="0" destOrd="0" parTransId="{2663B89E-EEE0-435F-BD30-7E7903A2E3EC}" sibTransId="{5A76A010-F069-4D44-B55E-B7B867FF9EF6}"/>
    <dgm:cxn modelId="{24050D3C-683A-4D5C-A6AA-F58B71ED02DC}" srcId="{1BC25FA6-13EA-4C24-8FBA-A6A927097F45}" destId="{30C89139-3E7B-41B8-9D6D-B83BF552E680}" srcOrd="0" destOrd="0" parTransId="{4D0CBB75-2A82-42D1-8A76-1867C435A24E}" sibTransId="{7A7EBE18-704C-4A97-A234-EA888D490148}"/>
    <dgm:cxn modelId="{C334C166-B75B-4797-80D3-57D94FAAB215}" srcId="{97CEB755-12A7-48A9-A943-C6D5BEB0C84E}" destId="{1BC25FA6-13EA-4C24-8FBA-A6A927097F45}" srcOrd="0" destOrd="0" parTransId="{883DE8DC-D217-4804-8C7A-D9BA75F36DBD}" sibTransId="{4690FBE1-BBDE-4512-B7C1-7AACC79DA740}"/>
    <dgm:cxn modelId="{B59C0750-6671-4FEE-8455-A88501694D21}" type="presOf" srcId="{9747BAB5-7A8D-44C1-9A98-C0F7936D1368}" destId="{9838EB0E-506D-43FC-BAE3-1E461C4160EB}" srcOrd="0" destOrd="3" presId="urn:microsoft.com/office/officeart/2005/8/layout/hList1"/>
    <dgm:cxn modelId="{FD5C7C84-872E-4549-A87C-77A2E2D07C46}" type="presOf" srcId="{97CEB755-12A7-48A9-A943-C6D5BEB0C84E}" destId="{1D4CF56A-1C8A-4C3A-B05A-144D9E7F68CB}" srcOrd="0" destOrd="0" presId="urn:microsoft.com/office/officeart/2005/8/layout/hList1"/>
    <dgm:cxn modelId="{18A2E18D-1618-4015-8499-0B5EA4696CE9}" type="presOf" srcId="{24B88CFF-5C49-4634-A10F-D543B52E2D08}" destId="{9838EB0E-506D-43FC-BAE3-1E461C4160EB}" srcOrd="0" destOrd="2" presId="urn:microsoft.com/office/officeart/2005/8/layout/hList1"/>
    <dgm:cxn modelId="{AC7C74A7-1F97-4D44-9B9C-FD463CEF054E}" srcId="{30C89139-3E7B-41B8-9D6D-B83BF552E680}" destId="{B0BBFC6A-5786-4C5D-9AE8-D61D91771593}" srcOrd="3" destOrd="0" parTransId="{504540F9-31FE-4FD1-96B1-5997FE5BB3BF}" sibTransId="{0F0D9A9F-2975-41C2-90E3-B571672B5DC1}"/>
    <dgm:cxn modelId="{E396FEAD-01D1-4DD6-8AF6-1F841D51A83F}" srcId="{30C89139-3E7B-41B8-9D6D-B83BF552E680}" destId="{24B88CFF-5C49-4634-A10F-D543B52E2D08}" srcOrd="1" destOrd="0" parTransId="{226F5560-76A7-4E43-B892-D0C8FCFDCB80}" sibTransId="{316FA62C-E043-4B84-A449-3CF6EF9F74AC}"/>
    <dgm:cxn modelId="{DE49C6B1-2088-41F2-861C-B6E8A0D3E7BA}" type="presOf" srcId="{B0BBFC6A-5786-4C5D-9AE8-D61D91771593}" destId="{9838EB0E-506D-43FC-BAE3-1E461C4160EB}" srcOrd="0" destOrd="4" presId="urn:microsoft.com/office/officeart/2005/8/layout/hList1"/>
    <dgm:cxn modelId="{DC8F8AB7-1D9B-4096-A182-79CDDD2F33C1}" srcId="{30C89139-3E7B-41B8-9D6D-B83BF552E680}" destId="{9747BAB5-7A8D-44C1-9A98-C0F7936D1368}" srcOrd="2" destOrd="0" parTransId="{B3A47D45-2A47-4959-8D81-0DC5269B04AC}" sibTransId="{797EA8DA-1FF6-4D4E-9B9C-AC5647A641D8}"/>
    <dgm:cxn modelId="{FCE20CC8-2B20-47C0-8879-AF566E581013}" type="presOf" srcId="{30C89139-3E7B-41B8-9D6D-B83BF552E680}" destId="{9838EB0E-506D-43FC-BAE3-1E461C4160EB}" srcOrd="0" destOrd="0" presId="urn:microsoft.com/office/officeart/2005/8/layout/hList1"/>
    <dgm:cxn modelId="{5D38F6E1-A052-4D0E-B3B3-E0E1D976C690}" type="presOf" srcId="{995BE463-6F9E-49AF-BAE5-A148E0E332C9}" destId="{9838EB0E-506D-43FC-BAE3-1E461C4160EB}" srcOrd="0" destOrd="1" presId="urn:microsoft.com/office/officeart/2005/8/layout/hList1"/>
    <dgm:cxn modelId="{571150FE-C422-44F8-8298-4686DB90C670}" type="presOf" srcId="{1BC25FA6-13EA-4C24-8FBA-A6A927097F45}" destId="{428274B1-CB3B-429A-957C-E2753EA1E033}" srcOrd="0" destOrd="0" presId="urn:microsoft.com/office/officeart/2005/8/layout/hList1"/>
    <dgm:cxn modelId="{0161B7F6-D27E-4FD2-A52D-429D7C11D01D}" type="presParOf" srcId="{1D4CF56A-1C8A-4C3A-B05A-144D9E7F68CB}" destId="{DC99B3CA-3DE6-4F6B-9D20-4203F8E990DC}" srcOrd="0" destOrd="0" presId="urn:microsoft.com/office/officeart/2005/8/layout/hList1"/>
    <dgm:cxn modelId="{6E868CC8-1FB2-49BF-8497-9C78D11F213B}" type="presParOf" srcId="{DC99B3CA-3DE6-4F6B-9D20-4203F8E990DC}" destId="{428274B1-CB3B-429A-957C-E2753EA1E033}" srcOrd="0" destOrd="0" presId="urn:microsoft.com/office/officeart/2005/8/layout/hList1"/>
    <dgm:cxn modelId="{03D7EFE8-344C-44EE-8380-ED6D220615E7}" type="presParOf" srcId="{DC99B3CA-3DE6-4F6B-9D20-4203F8E990DC}" destId="{9838EB0E-506D-43FC-BAE3-1E461C4160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48C6432-943B-4CFE-AE1C-4BB59F12C9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E982FB-DB47-4908-8528-6AEC09A2628B}">
      <dgm:prSet/>
      <dgm:spPr/>
      <dgm:t>
        <a:bodyPr/>
        <a:lstStyle/>
        <a:p>
          <a:r>
            <a:rPr lang="en-US" b="1" dirty="0"/>
            <a:t>Rural Development Broadband </a:t>
          </a:r>
          <a:r>
            <a:rPr lang="en-US" b="1" dirty="0" err="1"/>
            <a:t>ReConnect</a:t>
          </a:r>
          <a:r>
            <a:rPr lang="en-US" b="1" dirty="0"/>
            <a:t> Loan and Grant Program</a:t>
          </a:r>
          <a:endParaRPr lang="en-US" dirty="0"/>
        </a:p>
      </dgm:t>
    </dgm:pt>
    <dgm:pt modelId="{872CDC3E-9218-4A85-91B5-0B033E5FB3B2}" type="parTrans" cxnId="{4967E99B-0CAD-4954-95CE-90160838B69B}">
      <dgm:prSet/>
      <dgm:spPr/>
      <dgm:t>
        <a:bodyPr/>
        <a:lstStyle/>
        <a:p>
          <a:endParaRPr lang="en-US"/>
        </a:p>
      </dgm:t>
    </dgm:pt>
    <dgm:pt modelId="{4AD04166-04BE-49F0-A401-A31F12DE21C3}" type="sibTrans" cxnId="{4967E99B-0CAD-4954-95CE-90160838B69B}">
      <dgm:prSet/>
      <dgm:spPr/>
      <dgm:t>
        <a:bodyPr/>
        <a:lstStyle/>
        <a:p>
          <a:endParaRPr lang="en-US"/>
        </a:p>
      </dgm:t>
    </dgm:pt>
    <dgm:pt modelId="{0C428944-7513-4943-A28F-78AC6B6763AD}">
      <dgm:prSet/>
      <dgm:spPr/>
      <dgm:t>
        <a:bodyPr/>
        <a:lstStyle/>
        <a:p>
          <a:pPr>
            <a:buFont typeface="Symbol" panose="05050102010706020507" pitchFamily="18" charset="2"/>
            <a:buChar char=""/>
          </a:pPr>
          <a:r>
            <a:rPr lang="en-US" dirty="0"/>
            <a:t>Loans and grants </a:t>
          </a:r>
        </a:p>
      </dgm:t>
    </dgm:pt>
    <dgm:pt modelId="{F1124956-D37F-45EC-A677-F9124EF66BF8}" type="parTrans" cxnId="{FBDF27AB-8115-4E51-88E3-FAF4FA9B091B}">
      <dgm:prSet/>
      <dgm:spPr/>
      <dgm:t>
        <a:bodyPr/>
        <a:lstStyle/>
        <a:p>
          <a:endParaRPr lang="en-US"/>
        </a:p>
      </dgm:t>
    </dgm:pt>
    <dgm:pt modelId="{00EECCCF-A648-4AD3-9477-291F6346626E}" type="sibTrans" cxnId="{FBDF27AB-8115-4E51-88E3-FAF4FA9B091B}">
      <dgm:prSet/>
      <dgm:spPr/>
      <dgm:t>
        <a:bodyPr/>
        <a:lstStyle/>
        <a:p>
          <a:endParaRPr lang="en-US"/>
        </a:p>
      </dgm:t>
    </dgm:pt>
    <dgm:pt modelId="{25EDB507-D26D-4002-BFB0-A034058934A5}">
      <dgm:prSet/>
      <dgm:spPr/>
      <dgm:t>
        <a:bodyPr/>
        <a:lstStyle/>
        <a:p>
          <a:pPr>
            <a:buFont typeface="Symbol" panose="05050102010706020507" pitchFamily="18" charset="2"/>
            <a:buChar char=""/>
          </a:pPr>
          <a:r>
            <a:rPr lang="en-US" dirty="0"/>
            <a:t>Construction, improvement, or acquisition of facilities and equipment needed to provide broadband service in eligible rural areas that do not have access to at least 10 Mbps downstream and 1 Mbps upstream</a:t>
          </a:r>
        </a:p>
      </dgm:t>
    </dgm:pt>
    <dgm:pt modelId="{896E16C5-7F9A-430A-AA7F-DA6C6C9DA945}" type="parTrans" cxnId="{9AE58A5F-7425-4EB9-96B1-A64FA64D18A5}">
      <dgm:prSet/>
      <dgm:spPr/>
      <dgm:t>
        <a:bodyPr/>
        <a:lstStyle/>
        <a:p>
          <a:endParaRPr lang="en-US"/>
        </a:p>
      </dgm:t>
    </dgm:pt>
    <dgm:pt modelId="{E8D9FD6B-6CA2-4136-999D-7CB669082D69}" type="sibTrans" cxnId="{9AE58A5F-7425-4EB9-96B1-A64FA64D18A5}">
      <dgm:prSet/>
      <dgm:spPr/>
      <dgm:t>
        <a:bodyPr/>
        <a:lstStyle/>
        <a:p>
          <a:endParaRPr lang="en-US"/>
        </a:p>
      </dgm:t>
    </dgm:pt>
    <dgm:pt modelId="{D2AA9A53-BF0B-477D-AB2E-CD230DA3D98E}">
      <dgm:prSet/>
      <dgm:spPr/>
      <dgm:t>
        <a:bodyPr/>
        <a:lstStyle/>
        <a:p>
          <a:pPr>
            <a:buFont typeface="Symbol" panose="05050102010706020507" pitchFamily="18" charset="2"/>
            <a:buChar char=""/>
          </a:pPr>
          <a:r>
            <a:rPr lang="en-US" dirty="0"/>
            <a:t>100% Grant – up to $25,000,000 max grant request</a:t>
          </a:r>
        </a:p>
      </dgm:t>
    </dgm:pt>
    <dgm:pt modelId="{08706F8F-ED5C-46E7-9C91-003CA33C41BD}" type="parTrans" cxnId="{56E92386-36B3-4652-93FD-09141F8FAB48}">
      <dgm:prSet/>
      <dgm:spPr/>
      <dgm:t>
        <a:bodyPr/>
        <a:lstStyle/>
        <a:p>
          <a:endParaRPr lang="en-US"/>
        </a:p>
      </dgm:t>
    </dgm:pt>
    <dgm:pt modelId="{6A46B42D-71A6-4B24-815A-B6BAAEBA7F03}" type="sibTrans" cxnId="{56E92386-36B3-4652-93FD-09141F8FAB48}">
      <dgm:prSet/>
      <dgm:spPr/>
      <dgm:t>
        <a:bodyPr/>
        <a:lstStyle/>
        <a:p>
          <a:endParaRPr lang="en-US"/>
        </a:p>
      </dgm:t>
    </dgm:pt>
    <dgm:pt modelId="{593525FF-63DC-491C-B4FB-8C3965EE65C2}">
      <dgm:prSet/>
      <dgm:spPr/>
      <dgm:t>
        <a:bodyPr/>
        <a:lstStyle/>
        <a:p>
          <a:pPr>
            <a:buFont typeface="Symbol" panose="05050102010706020507" pitchFamily="18" charset="2"/>
            <a:buChar char=""/>
          </a:pPr>
          <a:r>
            <a:rPr lang="en-US" dirty="0"/>
            <a:t>50% Loan / 50% Grant – up to $25,000,000 loan and $25,000,000 grant request and loan/grant requests will always be equal</a:t>
          </a:r>
        </a:p>
      </dgm:t>
    </dgm:pt>
    <dgm:pt modelId="{324DDCCC-C227-435B-A96D-F3A12B6E7133}" type="parTrans" cxnId="{214DE0C7-4B60-4FEC-A298-2010AE8264DA}">
      <dgm:prSet/>
      <dgm:spPr/>
      <dgm:t>
        <a:bodyPr/>
        <a:lstStyle/>
        <a:p>
          <a:endParaRPr lang="en-US"/>
        </a:p>
      </dgm:t>
    </dgm:pt>
    <dgm:pt modelId="{002A1A30-0A28-4F4E-B97B-4B05BBC02E55}" type="sibTrans" cxnId="{214DE0C7-4B60-4FEC-A298-2010AE8264DA}">
      <dgm:prSet/>
      <dgm:spPr/>
      <dgm:t>
        <a:bodyPr/>
        <a:lstStyle/>
        <a:p>
          <a:endParaRPr lang="en-US"/>
        </a:p>
      </dgm:t>
    </dgm:pt>
    <dgm:pt modelId="{36F26AE2-FB95-4CDD-BC19-431E7CFFA827}">
      <dgm:prSet/>
      <dgm:spPr/>
      <dgm:t>
        <a:bodyPr/>
        <a:lstStyle/>
        <a:p>
          <a:pPr>
            <a:buFont typeface="Symbol" panose="05050102010706020507" pitchFamily="18" charset="2"/>
            <a:buChar char=""/>
          </a:pPr>
          <a:r>
            <a:rPr lang="en-US" dirty="0"/>
            <a:t>100% Loan – up to $50,000,000 max loan request</a:t>
          </a:r>
        </a:p>
      </dgm:t>
    </dgm:pt>
    <dgm:pt modelId="{B4382624-D2A8-4BC8-A653-14FFEAF50F9A}" type="parTrans" cxnId="{ABE846B5-C0C8-4657-9AB9-174AB87177B6}">
      <dgm:prSet/>
      <dgm:spPr/>
      <dgm:t>
        <a:bodyPr/>
        <a:lstStyle/>
        <a:p>
          <a:endParaRPr lang="en-US"/>
        </a:p>
      </dgm:t>
    </dgm:pt>
    <dgm:pt modelId="{2F1B89CC-448E-4ADC-8BA1-C418ACE38C92}" type="sibTrans" cxnId="{ABE846B5-C0C8-4657-9AB9-174AB87177B6}">
      <dgm:prSet/>
      <dgm:spPr/>
      <dgm:t>
        <a:bodyPr/>
        <a:lstStyle/>
        <a:p>
          <a:endParaRPr lang="en-US"/>
        </a:p>
      </dgm:t>
    </dgm:pt>
    <dgm:pt modelId="{996891B0-EDB7-40DA-B3D9-BEB975626A71}">
      <dgm:prSet/>
      <dgm:spPr/>
      <dgm:t>
        <a:bodyPr/>
        <a:lstStyle/>
        <a:p>
          <a:pPr>
            <a:buFont typeface="Symbol" panose="05050102010706020507" pitchFamily="18" charset="2"/>
            <a:buChar char=""/>
          </a:pPr>
          <a:r>
            <a:rPr lang="en-US" dirty="0"/>
            <a:t>Eligible Applicants</a:t>
          </a:r>
        </a:p>
      </dgm:t>
    </dgm:pt>
    <dgm:pt modelId="{811D846B-F693-455D-A5FF-E1D5539F09EA}" type="parTrans" cxnId="{CA835F55-53E9-4E07-A1D6-AB1D08FA9C04}">
      <dgm:prSet/>
      <dgm:spPr/>
      <dgm:t>
        <a:bodyPr/>
        <a:lstStyle/>
        <a:p>
          <a:endParaRPr lang="en-US"/>
        </a:p>
      </dgm:t>
    </dgm:pt>
    <dgm:pt modelId="{58873A86-8C7B-49A2-A23A-213C80C1796E}" type="sibTrans" cxnId="{CA835F55-53E9-4E07-A1D6-AB1D08FA9C04}">
      <dgm:prSet/>
      <dgm:spPr/>
      <dgm:t>
        <a:bodyPr/>
        <a:lstStyle/>
        <a:p>
          <a:endParaRPr lang="en-US"/>
        </a:p>
      </dgm:t>
    </dgm:pt>
    <dgm:pt modelId="{1B57C57F-73C5-4527-8E2E-440E656B7226}">
      <dgm:prSet/>
      <dgm:spPr/>
      <dgm:t>
        <a:bodyPr/>
        <a:lstStyle/>
        <a:p>
          <a:pPr>
            <a:buFont typeface="Symbol" panose="05050102010706020507" pitchFamily="18" charset="2"/>
            <a:buChar char=""/>
          </a:pPr>
          <a:r>
            <a:rPr lang="en-US" dirty="0"/>
            <a:t>Cooperatives, non-profits, or mutual associations, for-profit corporations, state or local governments, territory or an Indian tribe </a:t>
          </a:r>
        </a:p>
      </dgm:t>
    </dgm:pt>
    <dgm:pt modelId="{B4268C84-50C0-4755-ADDE-4D7AFA362F0A}" type="parTrans" cxnId="{F74DF1AC-2B33-426F-860A-95A054AE756B}">
      <dgm:prSet/>
      <dgm:spPr/>
      <dgm:t>
        <a:bodyPr/>
        <a:lstStyle/>
        <a:p>
          <a:endParaRPr lang="en-US"/>
        </a:p>
      </dgm:t>
    </dgm:pt>
    <dgm:pt modelId="{6DF0F31F-08DF-4C9F-8379-34E80E54D374}" type="sibTrans" cxnId="{F74DF1AC-2B33-426F-860A-95A054AE756B}">
      <dgm:prSet/>
      <dgm:spPr/>
      <dgm:t>
        <a:bodyPr/>
        <a:lstStyle/>
        <a:p>
          <a:endParaRPr lang="en-US"/>
        </a:p>
      </dgm:t>
    </dgm:pt>
    <dgm:pt modelId="{23DF31D4-E347-4411-9C88-10F6D90220A2}" type="pres">
      <dgm:prSet presAssocID="{248C6432-943B-4CFE-AE1C-4BB59F12C90E}" presName="Name0" presStyleCnt="0">
        <dgm:presLayoutVars>
          <dgm:dir/>
          <dgm:animLvl val="lvl"/>
          <dgm:resizeHandles val="exact"/>
        </dgm:presLayoutVars>
      </dgm:prSet>
      <dgm:spPr/>
    </dgm:pt>
    <dgm:pt modelId="{07AEC7E8-2203-41E5-8FEF-1F9601516D33}" type="pres">
      <dgm:prSet presAssocID="{79E982FB-DB47-4908-8528-6AEC09A2628B}" presName="composite" presStyleCnt="0"/>
      <dgm:spPr/>
    </dgm:pt>
    <dgm:pt modelId="{B6D7C31B-B64A-4C58-8369-235934DD54C4}" type="pres">
      <dgm:prSet presAssocID="{79E982FB-DB47-4908-8528-6AEC09A2628B}" presName="parTx" presStyleLbl="alignNode1" presStyleIdx="0" presStyleCnt="1">
        <dgm:presLayoutVars>
          <dgm:chMax val="0"/>
          <dgm:chPref val="0"/>
          <dgm:bulletEnabled val="1"/>
        </dgm:presLayoutVars>
      </dgm:prSet>
      <dgm:spPr/>
    </dgm:pt>
    <dgm:pt modelId="{C0E360DF-78A2-4B14-BE89-EC762E104B13}" type="pres">
      <dgm:prSet presAssocID="{79E982FB-DB47-4908-8528-6AEC09A2628B}" presName="desTx" presStyleLbl="alignAccFollowNode1" presStyleIdx="0" presStyleCnt="1">
        <dgm:presLayoutVars>
          <dgm:bulletEnabled val="1"/>
        </dgm:presLayoutVars>
      </dgm:prSet>
      <dgm:spPr/>
    </dgm:pt>
  </dgm:ptLst>
  <dgm:cxnLst>
    <dgm:cxn modelId="{030E405C-6810-4639-A61E-1A5537869922}" type="presOf" srcId="{25EDB507-D26D-4002-BFB0-A034058934A5}" destId="{C0E360DF-78A2-4B14-BE89-EC762E104B13}" srcOrd="0" destOrd="1" presId="urn:microsoft.com/office/officeart/2005/8/layout/hList1"/>
    <dgm:cxn modelId="{9AE58A5F-7425-4EB9-96B1-A64FA64D18A5}" srcId="{79E982FB-DB47-4908-8528-6AEC09A2628B}" destId="{25EDB507-D26D-4002-BFB0-A034058934A5}" srcOrd="1" destOrd="0" parTransId="{896E16C5-7F9A-430A-AA7F-DA6C6C9DA945}" sibTransId="{E8D9FD6B-6CA2-4136-999D-7CB669082D69}"/>
    <dgm:cxn modelId="{2EE47D41-1B35-4C41-8769-D2B8B6B5FB3E}" type="presOf" srcId="{996891B0-EDB7-40DA-B3D9-BEB975626A71}" destId="{C0E360DF-78A2-4B14-BE89-EC762E104B13}" srcOrd="0" destOrd="5" presId="urn:microsoft.com/office/officeart/2005/8/layout/hList1"/>
    <dgm:cxn modelId="{21862345-63D7-4F2E-A618-C74410D1D50F}" type="presOf" srcId="{248C6432-943B-4CFE-AE1C-4BB59F12C90E}" destId="{23DF31D4-E347-4411-9C88-10F6D90220A2}" srcOrd="0" destOrd="0" presId="urn:microsoft.com/office/officeart/2005/8/layout/hList1"/>
    <dgm:cxn modelId="{CA835F55-53E9-4E07-A1D6-AB1D08FA9C04}" srcId="{79E982FB-DB47-4908-8528-6AEC09A2628B}" destId="{996891B0-EDB7-40DA-B3D9-BEB975626A71}" srcOrd="5" destOrd="0" parTransId="{811D846B-F693-455D-A5FF-E1D5539F09EA}" sibTransId="{58873A86-8C7B-49A2-A23A-213C80C1796E}"/>
    <dgm:cxn modelId="{56E92386-36B3-4652-93FD-09141F8FAB48}" srcId="{79E982FB-DB47-4908-8528-6AEC09A2628B}" destId="{D2AA9A53-BF0B-477D-AB2E-CD230DA3D98E}" srcOrd="2" destOrd="0" parTransId="{08706F8F-ED5C-46E7-9C91-003CA33C41BD}" sibTransId="{6A46B42D-71A6-4B24-815A-B6BAAEBA7F03}"/>
    <dgm:cxn modelId="{4967E99B-0CAD-4954-95CE-90160838B69B}" srcId="{248C6432-943B-4CFE-AE1C-4BB59F12C90E}" destId="{79E982FB-DB47-4908-8528-6AEC09A2628B}" srcOrd="0" destOrd="0" parTransId="{872CDC3E-9218-4A85-91B5-0B033E5FB3B2}" sibTransId="{4AD04166-04BE-49F0-A401-A31F12DE21C3}"/>
    <dgm:cxn modelId="{044B8C9E-9B62-44C3-9724-D475A64905C1}" type="presOf" srcId="{D2AA9A53-BF0B-477D-AB2E-CD230DA3D98E}" destId="{C0E360DF-78A2-4B14-BE89-EC762E104B13}" srcOrd="0" destOrd="2" presId="urn:microsoft.com/office/officeart/2005/8/layout/hList1"/>
    <dgm:cxn modelId="{FBDF27AB-8115-4E51-88E3-FAF4FA9B091B}" srcId="{79E982FB-DB47-4908-8528-6AEC09A2628B}" destId="{0C428944-7513-4943-A28F-78AC6B6763AD}" srcOrd="0" destOrd="0" parTransId="{F1124956-D37F-45EC-A677-F9124EF66BF8}" sibTransId="{00EECCCF-A648-4AD3-9477-291F6346626E}"/>
    <dgm:cxn modelId="{F74DF1AC-2B33-426F-860A-95A054AE756B}" srcId="{996891B0-EDB7-40DA-B3D9-BEB975626A71}" destId="{1B57C57F-73C5-4527-8E2E-440E656B7226}" srcOrd="0" destOrd="0" parTransId="{B4268C84-50C0-4755-ADDE-4D7AFA362F0A}" sibTransId="{6DF0F31F-08DF-4C9F-8379-34E80E54D374}"/>
    <dgm:cxn modelId="{F68910B5-2FC9-40F1-A4CD-2A090A1768D4}" type="presOf" srcId="{1B57C57F-73C5-4527-8E2E-440E656B7226}" destId="{C0E360DF-78A2-4B14-BE89-EC762E104B13}" srcOrd="0" destOrd="6" presId="urn:microsoft.com/office/officeart/2005/8/layout/hList1"/>
    <dgm:cxn modelId="{ABE846B5-C0C8-4657-9AB9-174AB87177B6}" srcId="{79E982FB-DB47-4908-8528-6AEC09A2628B}" destId="{36F26AE2-FB95-4CDD-BC19-431E7CFFA827}" srcOrd="4" destOrd="0" parTransId="{B4382624-D2A8-4BC8-A653-14FFEAF50F9A}" sibTransId="{2F1B89CC-448E-4ADC-8BA1-C418ACE38C92}"/>
    <dgm:cxn modelId="{D77C8BB6-2362-44E2-A446-1FF764D46462}" type="presOf" srcId="{79E982FB-DB47-4908-8528-6AEC09A2628B}" destId="{B6D7C31B-B64A-4C58-8369-235934DD54C4}" srcOrd="0" destOrd="0" presId="urn:microsoft.com/office/officeart/2005/8/layout/hList1"/>
    <dgm:cxn modelId="{8A945CC2-8398-43A2-9930-C5B23BA549A4}" type="presOf" srcId="{36F26AE2-FB95-4CDD-BC19-431E7CFFA827}" destId="{C0E360DF-78A2-4B14-BE89-EC762E104B13}" srcOrd="0" destOrd="4" presId="urn:microsoft.com/office/officeart/2005/8/layout/hList1"/>
    <dgm:cxn modelId="{214DE0C7-4B60-4FEC-A298-2010AE8264DA}" srcId="{79E982FB-DB47-4908-8528-6AEC09A2628B}" destId="{593525FF-63DC-491C-B4FB-8C3965EE65C2}" srcOrd="3" destOrd="0" parTransId="{324DDCCC-C227-435B-A96D-F3A12B6E7133}" sibTransId="{002A1A30-0A28-4F4E-B97B-4B05BBC02E55}"/>
    <dgm:cxn modelId="{6EE0BADC-21C0-4BED-85D6-CEDEB9148F5B}" type="presOf" srcId="{0C428944-7513-4943-A28F-78AC6B6763AD}" destId="{C0E360DF-78A2-4B14-BE89-EC762E104B13}" srcOrd="0" destOrd="0" presId="urn:microsoft.com/office/officeart/2005/8/layout/hList1"/>
    <dgm:cxn modelId="{49F570E4-0FCA-4281-B72B-750683450447}" type="presOf" srcId="{593525FF-63DC-491C-B4FB-8C3965EE65C2}" destId="{C0E360DF-78A2-4B14-BE89-EC762E104B13}" srcOrd="0" destOrd="3" presId="urn:microsoft.com/office/officeart/2005/8/layout/hList1"/>
    <dgm:cxn modelId="{6CA911F0-390D-4E52-9851-3B52107614B3}" type="presParOf" srcId="{23DF31D4-E347-4411-9C88-10F6D90220A2}" destId="{07AEC7E8-2203-41E5-8FEF-1F9601516D33}" srcOrd="0" destOrd="0" presId="urn:microsoft.com/office/officeart/2005/8/layout/hList1"/>
    <dgm:cxn modelId="{9327D6A1-3B12-4D0E-B332-2139785441AB}" type="presParOf" srcId="{07AEC7E8-2203-41E5-8FEF-1F9601516D33}" destId="{B6D7C31B-B64A-4C58-8369-235934DD54C4}" srcOrd="0" destOrd="0" presId="urn:microsoft.com/office/officeart/2005/8/layout/hList1"/>
    <dgm:cxn modelId="{0BD4EEB0-0656-484E-B9DB-53E04D01A098}" type="presParOf" srcId="{07AEC7E8-2203-41E5-8FEF-1F9601516D33}" destId="{C0E360DF-78A2-4B14-BE89-EC762E104B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F357C41-952E-48AC-8C8A-25D1A18650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E58971D-C5C9-444E-86AE-05EB96D9E66A}">
      <dgm:prSet phldrT="[Text]"/>
      <dgm:spPr/>
      <dgm:t>
        <a:bodyPr/>
        <a:lstStyle/>
        <a:p>
          <a:pPr algn="ctr">
            <a:buNone/>
          </a:pPr>
          <a:r>
            <a:rPr lang="en-US" sz="1300" b="1" dirty="0"/>
            <a:t>USDA DLT Case Studies</a:t>
          </a:r>
          <a:endParaRPr lang="en-US" sz="1300" dirty="0"/>
        </a:p>
      </dgm:t>
    </dgm:pt>
    <dgm:pt modelId="{36A29C6E-4481-437A-95E6-B8D38D40447F}" type="parTrans" cxnId="{5CF07464-2502-4A80-9672-D62E7F92AE04}">
      <dgm:prSet/>
      <dgm:spPr/>
      <dgm:t>
        <a:bodyPr/>
        <a:lstStyle/>
        <a:p>
          <a:endParaRPr lang="en-US"/>
        </a:p>
      </dgm:t>
    </dgm:pt>
    <dgm:pt modelId="{58C84F44-0573-4B51-826C-EE5409E96E08}" type="sibTrans" cxnId="{5CF07464-2502-4A80-9672-D62E7F92AE04}">
      <dgm:prSet/>
      <dgm:spPr/>
      <dgm:t>
        <a:bodyPr/>
        <a:lstStyle/>
        <a:p>
          <a:endParaRPr lang="en-US"/>
        </a:p>
      </dgm:t>
    </dgm:pt>
    <dgm:pt modelId="{7C90F4FB-E1C3-4198-992E-A12DD9AEC4DE}">
      <dgm:prSet/>
      <dgm:spPr/>
      <dgm:t>
        <a:bodyPr/>
        <a:lstStyle/>
        <a:p>
          <a:pPr algn="ctr"/>
          <a:r>
            <a:rPr lang="en-US" sz="1300" b="1" dirty="0"/>
            <a:t>DLT 100% Grants</a:t>
          </a:r>
          <a:r>
            <a:rPr lang="en-US" sz="1300" dirty="0"/>
            <a:t> </a:t>
          </a:r>
        </a:p>
      </dgm:t>
    </dgm:pt>
    <dgm:pt modelId="{04E567F9-2240-44FA-93E5-099295B45757}" type="parTrans" cxnId="{3711C409-BF2A-432E-8930-7785DAE4BB36}">
      <dgm:prSet/>
      <dgm:spPr/>
      <dgm:t>
        <a:bodyPr/>
        <a:lstStyle/>
        <a:p>
          <a:endParaRPr lang="en-US"/>
        </a:p>
      </dgm:t>
    </dgm:pt>
    <dgm:pt modelId="{534F9ACB-4EF2-4510-890B-C69F928DC602}" type="sibTrans" cxnId="{3711C409-BF2A-432E-8930-7785DAE4BB36}">
      <dgm:prSet/>
      <dgm:spPr/>
      <dgm:t>
        <a:bodyPr/>
        <a:lstStyle/>
        <a:p>
          <a:endParaRPr lang="en-US"/>
        </a:p>
      </dgm:t>
    </dgm:pt>
    <dgm:pt modelId="{AE566D70-1CBC-4C2B-BF45-94ACAE88EB1A}">
      <dgm:prSet custT="1"/>
      <dgm:spPr/>
      <dgm:t>
        <a:bodyPr/>
        <a:lstStyle/>
        <a:p>
          <a:pPr algn="l">
            <a:buFont typeface="Symbol" panose="05050102010706020507" pitchFamily="18" charset="2"/>
            <a:buChar char=""/>
          </a:pPr>
          <a:r>
            <a:rPr lang="en-US" sz="1200" dirty="0"/>
            <a:t>15% match from the applicant</a:t>
          </a:r>
        </a:p>
      </dgm:t>
    </dgm:pt>
    <dgm:pt modelId="{29291C5D-596C-4ECB-9B7B-9F0D61EC11DA}" type="parTrans" cxnId="{58336C27-69E8-474E-8FAF-7DA0D8CD5776}">
      <dgm:prSet/>
      <dgm:spPr/>
      <dgm:t>
        <a:bodyPr/>
        <a:lstStyle/>
        <a:p>
          <a:endParaRPr lang="en-US"/>
        </a:p>
      </dgm:t>
    </dgm:pt>
    <dgm:pt modelId="{416FAA35-6A1A-4A09-8D1B-E53711120CD3}" type="sibTrans" cxnId="{58336C27-69E8-474E-8FAF-7DA0D8CD5776}">
      <dgm:prSet/>
      <dgm:spPr/>
      <dgm:t>
        <a:bodyPr/>
        <a:lstStyle/>
        <a:p>
          <a:endParaRPr lang="en-US"/>
        </a:p>
      </dgm:t>
    </dgm:pt>
    <dgm:pt modelId="{BA2E6FFF-94C4-4346-A4E9-134D515FB955}">
      <dgm:prSet custT="1"/>
      <dgm:spPr/>
      <dgm:t>
        <a:bodyPr/>
        <a:lstStyle/>
        <a:p>
          <a:pPr algn="l">
            <a:buFont typeface="Symbol" panose="05050102010706020507" pitchFamily="18" charset="2"/>
            <a:buChar char=""/>
          </a:pPr>
          <a:r>
            <a:rPr lang="en-US" sz="1200" dirty="0"/>
            <a:t>Award range: $50,000 - $1,000,000</a:t>
          </a:r>
        </a:p>
      </dgm:t>
    </dgm:pt>
    <dgm:pt modelId="{F8F01433-F61F-4A2E-879D-AA38DAE54E68}" type="parTrans" cxnId="{F99ABB2F-9EF7-4A4E-AD34-D9A45524462A}">
      <dgm:prSet/>
      <dgm:spPr/>
      <dgm:t>
        <a:bodyPr/>
        <a:lstStyle/>
        <a:p>
          <a:endParaRPr lang="en-US"/>
        </a:p>
      </dgm:t>
    </dgm:pt>
    <dgm:pt modelId="{4D47F4BE-35D6-4B52-8E7B-67EA57C999CE}" type="sibTrans" cxnId="{F99ABB2F-9EF7-4A4E-AD34-D9A45524462A}">
      <dgm:prSet/>
      <dgm:spPr/>
      <dgm:t>
        <a:bodyPr/>
        <a:lstStyle/>
        <a:p>
          <a:endParaRPr lang="en-US"/>
        </a:p>
      </dgm:t>
    </dgm:pt>
    <dgm:pt modelId="{85EF0A8C-2A76-4137-9E54-57765648C05F}">
      <dgm:prSet custT="1"/>
      <dgm:spPr/>
      <dgm:t>
        <a:bodyPr/>
        <a:lstStyle/>
        <a:p>
          <a:pPr algn="l">
            <a:buFont typeface="Symbol" panose="05050102010706020507" pitchFamily="18" charset="2"/>
            <a:buChar char=""/>
          </a:pPr>
          <a:r>
            <a:rPr lang="en-US" sz="1200"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gm:t>
    </dgm:pt>
    <dgm:pt modelId="{5051BD57-9FF1-4B3F-A0F1-B08C83D212E7}" type="parTrans" cxnId="{1C88F07D-CAD0-492E-AAFB-F8C6B11E10C0}">
      <dgm:prSet/>
      <dgm:spPr/>
      <dgm:t>
        <a:bodyPr/>
        <a:lstStyle/>
        <a:p>
          <a:endParaRPr lang="en-US"/>
        </a:p>
      </dgm:t>
    </dgm:pt>
    <dgm:pt modelId="{3F0DF36C-F2AF-41C2-A82E-BDABF977446F}" type="sibTrans" cxnId="{1C88F07D-CAD0-492E-AAFB-F8C6B11E10C0}">
      <dgm:prSet/>
      <dgm:spPr/>
      <dgm:t>
        <a:bodyPr/>
        <a:lstStyle/>
        <a:p>
          <a:endParaRPr lang="en-US"/>
        </a:p>
      </dgm:t>
    </dgm:pt>
    <dgm:pt modelId="{7003F7EB-59E8-480F-ADF3-79D7506477AC}">
      <dgm:prSet/>
      <dgm:spPr/>
      <dgm:t>
        <a:bodyPr/>
        <a:lstStyle/>
        <a:p>
          <a:pPr algn="ctr"/>
          <a:r>
            <a:rPr lang="en-US" b="1" dirty="0"/>
            <a:t>USDA Rural Broadband Case Study</a:t>
          </a:r>
          <a:endParaRPr lang="en-US" dirty="0"/>
        </a:p>
      </dgm:t>
    </dgm:pt>
    <dgm:pt modelId="{B4D56C48-5E2B-49D7-B4DC-2B5A9D8C1F18}" type="parTrans" cxnId="{8D6A8F8F-60E7-4321-B91A-FE0062CDA0C1}">
      <dgm:prSet/>
      <dgm:spPr/>
      <dgm:t>
        <a:bodyPr/>
        <a:lstStyle/>
        <a:p>
          <a:endParaRPr lang="en-US"/>
        </a:p>
      </dgm:t>
    </dgm:pt>
    <dgm:pt modelId="{6855751B-7B63-49F7-ACF9-BF154EF2DA16}" type="sibTrans" cxnId="{8D6A8F8F-60E7-4321-B91A-FE0062CDA0C1}">
      <dgm:prSet/>
      <dgm:spPr/>
      <dgm:t>
        <a:bodyPr/>
        <a:lstStyle/>
        <a:p>
          <a:endParaRPr lang="en-US"/>
        </a:p>
      </dgm:t>
    </dgm:pt>
    <dgm:pt modelId="{D25402FB-C042-4EDB-AC75-1F5A88721A79}">
      <dgm:prSet/>
      <dgm:spPr/>
      <dgm:t>
        <a:bodyPr/>
        <a:lstStyle/>
        <a:p>
          <a:pPr algn="l">
            <a:buSzPts val="1000"/>
            <a:buFont typeface="Symbol" panose="05050102010706020507" pitchFamily="18" charset="2"/>
            <a:buChar char=""/>
          </a:pPr>
          <a:r>
            <a:rPr lang="en-US" dirty="0"/>
            <a:t>Logan Telephone Cooperative Inc. received a $34.4 M USDA Telecommunications Program loan to upgrade a FTTH system in Butler, Logan and Muhlenberg counties in southwestern Kentucky</a:t>
          </a:r>
        </a:p>
      </dgm:t>
    </dgm:pt>
    <dgm:pt modelId="{32F3BB26-E9FC-4FE8-AF8B-B09033380D4D}" type="parTrans" cxnId="{A7EAF5AA-395E-46F5-A456-3D8D6D1CC763}">
      <dgm:prSet/>
      <dgm:spPr/>
      <dgm:t>
        <a:bodyPr/>
        <a:lstStyle/>
        <a:p>
          <a:endParaRPr lang="en-US"/>
        </a:p>
      </dgm:t>
    </dgm:pt>
    <dgm:pt modelId="{59B59C23-2FB9-4D8D-8C64-BB47DFEA4324}" type="sibTrans" cxnId="{A7EAF5AA-395E-46F5-A456-3D8D6D1CC763}">
      <dgm:prSet/>
      <dgm:spPr/>
      <dgm:t>
        <a:bodyPr/>
        <a:lstStyle/>
        <a:p>
          <a:endParaRPr lang="en-US"/>
        </a:p>
      </dgm:t>
    </dgm:pt>
    <dgm:pt modelId="{2798ED9A-FF95-4511-8A25-19C3742F180E}">
      <dgm:prSet/>
      <dgm:spPr/>
      <dgm:t>
        <a:bodyPr/>
        <a:lstStyle/>
        <a:p>
          <a:pPr algn="l">
            <a:buSzPts val="1000"/>
            <a:buFont typeface="Symbol" panose="05050102010706020507" pitchFamily="18" charset="2"/>
            <a:buChar char=""/>
          </a:pPr>
          <a:r>
            <a:rPr lang="en-US" dirty="0"/>
            <a:t>Morton County, N.D., USDA is partnering with BEK Communications Cooperative to provide an $844,000 Community Connect Program grant for a 49-mile Fiber-to-the-Home network will bring high-speed broadband to 125 underserved households</a:t>
          </a:r>
        </a:p>
      </dgm:t>
    </dgm:pt>
    <dgm:pt modelId="{1B8FC98D-373E-46C4-AED4-8FD95634DC33}" type="parTrans" cxnId="{F7CCD37E-C24F-436E-93FE-B24F903AD0FE}">
      <dgm:prSet/>
      <dgm:spPr/>
      <dgm:t>
        <a:bodyPr/>
        <a:lstStyle/>
        <a:p>
          <a:endParaRPr lang="en-US"/>
        </a:p>
      </dgm:t>
    </dgm:pt>
    <dgm:pt modelId="{A0D4A9DC-74CB-4A66-A895-CCA3C86D274B}" type="sibTrans" cxnId="{F7CCD37E-C24F-436E-93FE-B24F903AD0FE}">
      <dgm:prSet/>
      <dgm:spPr/>
      <dgm:t>
        <a:bodyPr/>
        <a:lstStyle/>
        <a:p>
          <a:endParaRPr lang="en-US"/>
        </a:p>
      </dgm:t>
    </dgm:pt>
    <dgm:pt modelId="{79B30189-C550-431E-9B00-E95AD8FC332A}">
      <dgm:prSet/>
      <dgm:spPr/>
      <dgm:t>
        <a:bodyPr/>
        <a:lstStyle/>
        <a:p>
          <a:pPr algn="l">
            <a:buSzPts val="1000"/>
            <a:buFont typeface="Symbol" panose="05050102010706020507" pitchFamily="18" charset="2"/>
            <a:buChar char=""/>
          </a:pPr>
          <a:r>
            <a:rPr lang="en-US" dirty="0"/>
            <a:t>SW Virginia, </a:t>
          </a:r>
          <a:r>
            <a:rPr lang="en-US" dirty="0" err="1"/>
            <a:t>iGo</a:t>
          </a:r>
          <a:r>
            <a:rPr lang="en-US" dirty="0"/>
            <a:t> Technology Inc. received a $3 M Community Connect grant to bring enhanced broadband opportunities to 820 homes and businesses giving the Bee Community Center, in the town of Bee in Dickenson County, free broadband for two years</a:t>
          </a:r>
        </a:p>
      </dgm:t>
    </dgm:pt>
    <dgm:pt modelId="{2E9DE78D-B9A3-4835-B749-BB62DAE66641}" type="parTrans" cxnId="{30EADEE1-7C7D-4365-855E-357D556F94EA}">
      <dgm:prSet/>
      <dgm:spPr/>
      <dgm:t>
        <a:bodyPr/>
        <a:lstStyle/>
        <a:p>
          <a:endParaRPr lang="en-US"/>
        </a:p>
      </dgm:t>
    </dgm:pt>
    <dgm:pt modelId="{A7D21157-C910-4A1A-B5F1-8E7C4B96FD6E}" type="sibTrans" cxnId="{30EADEE1-7C7D-4365-855E-357D556F94EA}">
      <dgm:prSet/>
      <dgm:spPr/>
      <dgm:t>
        <a:bodyPr/>
        <a:lstStyle/>
        <a:p>
          <a:endParaRPr lang="en-US"/>
        </a:p>
      </dgm:t>
    </dgm:pt>
    <dgm:pt modelId="{D464C43A-1E69-4910-974C-5D4289A56A85}">
      <dgm:prSet custT="1"/>
      <dgm:spPr/>
      <dgm:t>
        <a:bodyPr/>
        <a:lstStyle/>
        <a:p>
          <a:pPr algn="l">
            <a:buFont typeface="Arial" panose="020B0604020202020204" pitchFamily="34" charset="0"/>
            <a:buChar char="•"/>
          </a:pPr>
          <a:r>
            <a:rPr lang="en-US" sz="1200" dirty="0"/>
            <a:t>Owensboro Health Inc. received $460,820 grant to install telemedicine equipment at 10 sites in Kentucky and Indiana. The equipment expands health care resources to ~35,000 residents, including ~2,000 patients.</a:t>
          </a:r>
        </a:p>
      </dgm:t>
    </dgm:pt>
    <dgm:pt modelId="{E43C8BEC-3812-4C7B-B18C-D22DB7BB71BE}" type="parTrans" cxnId="{F72D2B27-97B8-4DCA-9D53-607FDDB442E7}">
      <dgm:prSet/>
      <dgm:spPr/>
      <dgm:t>
        <a:bodyPr/>
        <a:lstStyle/>
        <a:p>
          <a:endParaRPr lang="en-US"/>
        </a:p>
      </dgm:t>
    </dgm:pt>
    <dgm:pt modelId="{337CC71A-6C5C-459D-8C0C-4F71E20F309B}" type="sibTrans" cxnId="{F72D2B27-97B8-4DCA-9D53-607FDDB442E7}">
      <dgm:prSet/>
      <dgm:spPr/>
      <dgm:t>
        <a:bodyPr/>
        <a:lstStyle/>
        <a:p>
          <a:endParaRPr lang="en-US"/>
        </a:p>
      </dgm:t>
    </dgm:pt>
    <dgm:pt modelId="{B0DE21C5-6255-4FC7-AB1A-99276EB85C73}">
      <dgm:prSet phldrT="[Text]" custT="1"/>
      <dgm:spPr/>
      <dgm:t>
        <a:bodyPr/>
        <a:lstStyle/>
        <a:p>
          <a:pPr algn="ctr">
            <a:buNone/>
          </a:pPr>
          <a:r>
            <a:rPr lang="en-US" sz="1400" b="1" dirty="0"/>
            <a:t>USDA Distance Learning and Telemedicine Program</a:t>
          </a:r>
          <a:endParaRPr lang="en-US" sz="1400" dirty="0"/>
        </a:p>
      </dgm:t>
    </dgm:pt>
    <dgm:pt modelId="{9002C9B2-9893-425C-A4CA-F111551183D5}" type="parTrans" cxnId="{6CA4F6E8-5011-40DF-B75B-FC954511BCA2}">
      <dgm:prSet/>
      <dgm:spPr/>
      <dgm:t>
        <a:bodyPr/>
        <a:lstStyle/>
        <a:p>
          <a:endParaRPr lang="en-US"/>
        </a:p>
      </dgm:t>
    </dgm:pt>
    <dgm:pt modelId="{B07FC394-A755-4587-A98C-07BE428A68DA}" type="sibTrans" cxnId="{6CA4F6E8-5011-40DF-B75B-FC954511BCA2}">
      <dgm:prSet/>
      <dgm:spPr/>
      <dgm:t>
        <a:bodyPr/>
        <a:lstStyle/>
        <a:p>
          <a:endParaRPr lang="en-US"/>
        </a:p>
      </dgm:t>
    </dgm:pt>
    <dgm:pt modelId="{310B6A6A-04C3-4101-B61F-FC155BB1B7EA}">
      <dgm:prSet custT="1"/>
      <dgm:spPr/>
      <dgm:t>
        <a:bodyPr/>
        <a:lstStyle/>
        <a:p>
          <a:pPr algn="l">
            <a:buFont typeface="Symbol" panose="05050102010706020507" pitchFamily="18" charset="2"/>
            <a:buChar char=""/>
          </a:pPr>
          <a:r>
            <a:rPr lang="en-US" sz="1600" dirty="0"/>
            <a:t>Education or health care through telecommunications</a:t>
          </a:r>
        </a:p>
      </dgm:t>
    </dgm:pt>
    <dgm:pt modelId="{2CFAE586-65CA-4BF7-B3BE-56FBF5F67C7F}" type="parTrans" cxnId="{F6DB11F8-1062-462A-AA50-75953061ECE0}">
      <dgm:prSet/>
      <dgm:spPr/>
      <dgm:t>
        <a:bodyPr/>
        <a:lstStyle/>
        <a:p>
          <a:endParaRPr lang="en-US"/>
        </a:p>
      </dgm:t>
    </dgm:pt>
    <dgm:pt modelId="{AA6F686C-5D26-434D-B96C-1F195307E72E}" type="sibTrans" cxnId="{F6DB11F8-1062-462A-AA50-75953061ECE0}">
      <dgm:prSet/>
      <dgm:spPr/>
      <dgm:t>
        <a:bodyPr/>
        <a:lstStyle/>
        <a:p>
          <a:endParaRPr lang="en-US"/>
        </a:p>
      </dgm:t>
    </dgm:pt>
    <dgm:pt modelId="{5931CCFF-917C-4949-B466-80373EC76F4E}">
      <dgm:prSet custT="1"/>
      <dgm:spPr/>
      <dgm:t>
        <a:bodyPr/>
        <a:lstStyle/>
        <a:p>
          <a:pPr algn="l">
            <a:buFont typeface="Symbol" panose="05050102010706020507" pitchFamily="18" charset="2"/>
            <a:buChar char=""/>
          </a:pPr>
          <a:r>
            <a:rPr lang="en-US" sz="1600" dirty="0"/>
            <a:t>State and local government entities, federally-recognized Tribes, non-profits, for-profit businesses, and </a:t>
          </a:r>
          <a:r>
            <a:rPr lang="en-US" sz="1600" dirty="0" err="1"/>
            <a:t>consortias</a:t>
          </a:r>
          <a:r>
            <a:rPr lang="en-US" sz="1600" dirty="0"/>
            <a:t> are eligible</a:t>
          </a:r>
        </a:p>
      </dgm:t>
    </dgm:pt>
    <dgm:pt modelId="{A936B192-86DB-4415-92DA-4F8B96DEC475}" type="parTrans" cxnId="{A22ACE5D-1B00-469C-93B6-E58DCC30B719}">
      <dgm:prSet/>
      <dgm:spPr/>
      <dgm:t>
        <a:bodyPr/>
        <a:lstStyle/>
        <a:p>
          <a:endParaRPr lang="en-US"/>
        </a:p>
      </dgm:t>
    </dgm:pt>
    <dgm:pt modelId="{2DA63C89-A1C3-48B2-87C5-FC77C1330E75}" type="sibTrans" cxnId="{A22ACE5D-1B00-469C-93B6-E58DCC30B719}">
      <dgm:prSet/>
      <dgm:spPr/>
      <dgm:t>
        <a:bodyPr/>
        <a:lstStyle/>
        <a:p>
          <a:endParaRPr lang="en-US"/>
        </a:p>
      </dgm:t>
    </dgm:pt>
    <dgm:pt modelId="{B3F7D753-983D-4ED5-9E67-4BAE9E7AAC7F}">
      <dgm:prSet custT="1"/>
      <dgm:spPr/>
      <dgm:t>
        <a:bodyPr/>
        <a:lstStyle/>
        <a:p>
          <a:pPr algn="l">
            <a:buFont typeface="Symbol" panose="05050102010706020507" pitchFamily="18" charset="2"/>
            <a:buChar char=""/>
          </a:pPr>
          <a:endParaRPr lang="en-US" sz="1200" dirty="0"/>
        </a:p>
      </dgm:t>
    </dgm:pt>
    <dgm:pt modelId="{A354C62E-AF50-46D5-8B5C-A3D6EDE0C62B}" type="parTrans" cxnId="{E8DCEEDD-698F-47AA-BF7C-FF1B9D682B2C}">
      <dgm:prSet/>
      <dgm:spPr/>
      <dgm:t>
        <a:bodyPr/>
        <a:lstStyle/>
        <a:p>
          <a:endParaRPr lang="en-US"/>
        </a:p>
      </dgm:t>
    </dgm:pt>
    <dgm:pt modelId="{5854DEE8-0290-4F9B-89C1-7CD5255D8085}" type="sibTrans" cxnId="{E8DCEEDD-698F-47AA-BF7C-FF1B9D682B2C}">
      <dgm:prSet/>
      <dgm:spPr/>
      <dgm:t>
        <a:bodyPr/>
        <a:lstStyle/>
        <a:p>
          <a:endParaRPr lang="en-US"/>
        </a:p>
      </dgm:t>
    </dgm:pt>
    <dgm:pt modelId="{05868D01-2C19-483F-80A3-6EF4A0D964AA}">
      <dgm:prSet custT="1"/>
      <dgm:spPr/>
      <dgm:t>
        <a:bodyPr/>
        <a:lstStyle/>
        <a:p>
          <a:pPr algn="l">
            <a:buFont typeface="Arial" panose="020B0604020202020204" pitchFamily="34" charset="0"/>
            <a:buChar char="•"/>
          </a:pPr>
          <a:r>
            <a:rPr lang="en-US" sz="1200" dirty="0"/>
            <a:t>Lisbon (OH) Exempted Village School District received $323,478 to create distance learning network at 8 sites in Columbiana County. District is offering classes and behavioral health services to 850 students.</a:t>
          </a:r>
        </a:p>
      </dgm:t>
    </dgm:pt>
    <dgm:pt modelId="{58F5E3AA-9E75-4195-971F-D9C91C5CBD6C}" type="parTrans" cxnId="{14DDA0ED-1134-419B-A7FB-40CF27A33FD7}">
      <dgm:prSet/>
      <dgm:spPr/>
      <dgm:t>
        <a:bodyPr/>
        <a:lstStyle/>
        <a:p>
          <a:endParaRPr lang="en-US"/>
        </a:p>
      </dgm:t>
    </dgm:pt>
    <dgm:pt modelId="{73122900-E9D2-439A-A90A-4FE851F30F0B}" type="sibTrans" cxnId="{14DDA0ED-1134-419B-A7FB-40CF27A33FD7}">
      <dgm:prSet/>
      <dgm:spPr/>
      <dgm:t>
        <a:bodyPr/>
        <a:lstStyle/>
        <a:p>
          <a:endParaRPr lang="en-US"/>
        </a:p>
      </dgm:t>
    </dgm:pt>
    <dgm:pt modelId="{C5AD48E5-3CC8-417A-80CA-5EAB1FCAD552}" type="pres">
      <dgm:prSet presAssocID="{7F357C41-952E-48AC-8C8A-25D1A18650D6}" presName="diagram" presStyleCnt="0">
        <dgm:presLayoutVars>
          <dgm:dir/>
          <dgm:resizeHandles val="exact"/>
        </dgm:presLayoutVars>
      </dgm:prSet>
      <dgm:spPr/>
    </dgm:pt>
    <dgm:pt modelId="{7055B180-929E-41AE-868F-5EEFBCDB5EC1}" type="pres">
      <dgm:prSet presAssocID="{9E58971D-C5C9-444E-86AE-05EB96D9E66A}" presName="node" presStyleLbl="node1" presStyleIdx="0" presStyleCnt="4" custLinFactY="16936" custLinFactNeighborX="2462" custLinFactNeighborY="100000">
        <dgm:presLayoutVars>
          <dgm:bulletEnabled val="1"/>
        </dgm:presLayoutVars>
      </dgm:prSet>
      <dgm:spPr/>
    </dgm:pt>
    <dgm:pt modelId="{6FE402E4-F3C5-4BD9-93F6-7376DA909874}" type="pres">
      <dgm:prSet presAssocID="{58C84F44-0573-4B51-826C-EE5409E96E08}" presName="sibTrans" presStyleCnt="0"/>
      <dgm:spPr/>
    </dgm:pt>
    <dgm:pt modelId="{A8744DDC-D987-4D80-9ECB-694908E7158E}" type="pres">
      <dgm:prSet presAssocID="{B0DE21C5-6255-4FC7-AB1A-99276EB85C73}" presName="node" presStyleLbl="node1" presStyleIdx="1" presStyleCnt="4">
        <dgm:presLayoutVars>
          <dgm:bulletEnabled val="1"/>
        </dgm:presLayoutVars>
      </dgm:prSet>
      <dgm:spPr/>
    </dgm:pt>
    <dgm:pt modelId="{85FB8C41-4CDC-474C-8C00-EB69E37354DE}" type="pres">
      <dgm:prSet presAssocID="{B07FC394-A755-4587-A98C-07BE428A68DA}" presName="sibTrans" presStyleCnt="0"/>
      <dgm:spPr/>
    </dgm:pt>
    <dgm:pt modelId="{DD8F23B4-2D97-448A-BE74-3EDBC65A0ED2}" type="pres">
      <dgm:prSet presAssocID="{7C90F4FB-E1C3-4198-992E-A12DD9AEC4DE}" presName="node" presStyleLbl="node1" presStyleIdx="2" presStyleCnt="4" custLinFactY="-16720" custLinFactNeighborX="2462" custLinFactNeighborY="-100000">
        <dgm:presLayoutVars>
          <dgm:bulletEnabled val="1"/>
        </dgm:presLayoutVars>
      </dgm:prSet>
      <dgm:spPr/>
    </dgm:pt>
    <dgm:pt modelId="{090252FF-B3CB-46AB-8203-43FB990C051B}" type="pres">
      <dgm:prSet presAssocID="{534F9ACB-4EF2-4510-890B-C69F928DC602}" presName="sibTrans" presStyleCnt="0"/>
      <dgm:spPr/>
    </dgm:pt>
    <dgm:pt modelId="{68A72D0E-A9FA-417F-B812-C657D0409440}" type="pres">
      <dgm:prSet presAssocID="{7003F7EB-59E8-480F-ADF3-79D7506477AC}" presName="node" presStyleLbl="node1" presStyleIdx="3" presStyleCnt="4">
        <dgm:presLayoutVars>
          <dgm:bulletEnabled val="1"/>
        </dgm:presLayoutVars>
      </dgm:prSet>
      <dgm:spPr/>
    </dgm:pt>
  </dgm:ptLst>
  <dgm:cxnLst>
    <dgm:cxn modelId="{3711C409-BF2A-432E-8930-7785DAE4BB36}" srcId="{7F357C41-952E-48AC-8C8A-25D1A18650D6}" destId="{7C90F4FB-E1C3-4198-992E-A12DD9AEC4DE}" srcOrd="2" destOrd="0" parTransId="{04E567F9-2240-44FA-93E5-099295B45757}" sibTransId="{534F9ACB-4EF2-4510-890B-C69F928DC602}"/>
    <dgm:cxn modelId="{B2B0261F-118A-4F94-9F5A-EFB19457F73E}" type="presOf" srcId="{B0DE21C5-6255-4FC7-AB1A-99276EB85C73}" destId="{A8744DDC-D987-4D80-9ECB-694908E7158E}" srcOrd="0" destOrd="0" presId="urn:microsoft.com/office/officeart/2005/8/layout/default"/>
    <dgm:cxn modelId="{23901A25-8F8D-42F3-96B7-408DB393DCD4}" type="presOf" srcId="{05868D01-2C19-483F-80A3-6EF4A0D964AA}" destId="{7055B180-929E-41AE-868F-5EEFBCDB5EC1}" srcOrd="0" destOrd="2" presId="urn:microsoft.com/office/officeart/2005/8/layout/default"/>
    <dgm:cxn modelId="{F72D2B27-97B8-4DCA-9D53-607FDDB442E7}" srcId="{9E58971D-C5C9-444E-86AE-05EB96D9E66A}" destId="{D464C43A-1E69-4910-974C-5D4289A56A85}" srcOrd="0" destOrd="0" parTransId="{E43C8BEC-3812-4C7B-B18C-D22DB7BB71BE}" sibTransId="{337CC71A-6C5C-459D-8C0C-4F71E20F309B}"/>
    <dgm:cxn modelId="{58336C27-69E8-474E-8FAF-7DA0D8CD5776}" srcId="{7C90F4FB-E1C3-4198-992E-A12DD9AEC4DE}" destId="{AE566D70-1CBC-4C2B-BF45-94ACAE88EB1A}" srcOrd="0" destOrd="0" parTransId="{29291C5D-596C-4ECB-9B7B-9F0D61EC11DA}" sibTransId="{416FAA35-6A1A-4A09-8D1B-E53711120CD3}"/>
    <dgm:cxn modelId="{000E8D2F-B7BA-4FB3-9EB6-AEEF8F1F6F21}" type="presOf" srcId="{85EF0A8C-2A76-4137-9E54-57765648C05F}" destId="{DD8F23B4-2D97-448A-BE74-3EDBC65A0ED2}" srcOrd="0" destOrd="3" presId="urn:microsoft.com/office/officeart/2005/8/layout/default"/>
    <dgm:cxn modelId="{F99ABB2F-9EF7-4A4E-AD34-D9A45524462A}" srcId="{7C90F4FB-E1C3-4198-992E-A12DD9AEC4DE}" destId="{BA2E6FFF-94C4-4346-A4E9-134D515FB955}" srcOrd="1" destOrd="0" parTransId="{F8F01433-F61F-4A2E-879D-AA38DAE54E68}" sibTransId="{4D47F4BE-35D6-4B52-8E7B-67EA57C999CE}"/>
    <dgm:cxn modelId="{A22ACE5D-1B00-469C-93B6-E58DCC30B719}" srcId="{B0DE21C5-6255-4FC7-AB1A-99276EB85C73}" destId="{5931CCFF-917C-4949-B466-80373EC76F4E}" srcOrd="1" destOrd="0" parTransId="{A936B192-86DB-4415-92DA-4F8B96DEC475}" sibTransId="{2DA63C89-A1C3-48B2-87C5-FC77C1330E75}"/>
    <dgm:cxn modelId="{93F3BE60-4831-4574-B7F2-A0B3A7A4FACC}" type="presOf" srcId="{79B30189-C550-431E-9B00-E95AD8FC332A}" destId="{68A72D0E-A9FA-417F-B812-C657D0409440}" srcOrd="0" destOrd="3" presId="urn:microsoft.com/office/officeart/2005/8/layout/default"/>
    <dgm:cxn modelId="{5CF07464-2502-4A80-9672-D62E7F92AE04}" srcId="{7F357C41-952E-48AC-8C8A-25D1A18650D6}" destId="{9E58971D-C5C9-444E-86AE-05EB96D9E66A}" srcOrd="0" destOrd="0" parTransId="{36A29C6E-4481-437A-95E6-B8D38D40447F}" sibTransId="{58C84F44-0573-4B51-826C-EE5409E96E08}"/>
    <dgm:cxn modelId="{8338A565-3192-4562-B9D9-5DA579613CF7}" type="presOf" srcId="{7F357C41-952E-48AC-8C8A-25D1A18650D6}" destId="{C5AD48E5-3CC8-417A-80CA-5EAB1FCAD552}" srcOrd="0" destOrd="0" presId="urn:microsoft.com/office/officeart/2005/8/layout/default"/>
    <dgm:cxn modelId="{A7062D67-4BF8-41B5-824F-30D139AAA88A}" type="presOf" srcId="{B3F7D753-983D-4ED5-9E67-4BAE9E7AAC7F}" destId="{A8744DDC-D987-4D80-9ECB-694908E7158E}" srcOrd="0" destOrd="3" presId="urn:microsoft.com/office/officeart/2005/8/layout/default"/>
    <dgm:cxn modelId="{931BA549-47E3-4931-88C6-A73DDE9A041E}" type="presOf" srcId="{D464C43A-1E69-4910-974C-5D4289A56A85}" destId="{7055B180-929E-41AE-868F-5EEFBCDB5EC1}" srcOrd="0" destOrd="1" presId="urn:microsoft.com/office/officeart/2005/8/layout/default"/>
    <dgm:cxn modelId="{0486CB6E-F54A-4DC1-82B9-66966E834F22}" type="presOf" srcId="{D25402FB-C042-4EDB-AC75-1F5A88721A79}" destId="{68A72D0E-A9FA-417F-B812-C657D0409440}" srcOrd="0" destOrd="1" presId="urn:microsoft.com/office/officeart/2005/8/layout/default"/>
    <dgm:cxn modelId="{56B32355-243E-4A9B-B6A6-A663E31CD5D5}" type="presOf" srcId="{5931CCFF-917C-4949-B466-80373EC76F4E}" destId="{A8744DDC-D987-4D80-9ECB-694908E7158E}" srcOrd="0" destOrd="2" presId="urn:microsoft.com/office/officeart/2005/8/layout/default"/>
    <dgm:cxn modelId="{1C88F07D-CAD0-492E-AAFB-F8C6B11E10C0}" srcId="{7C90F4FB-E1C3-4198-992E-A12DD9AEC4DE}" destId="{85EF0A8C-2A76-4137-9E54-57765648C05F}" srcOrd="2" destOrd="0" parTransId="{5051BD57-9FF1-4B3F-A0F1-B08C83D212E7}" sibTransId="{3F0DF36C-F2AF-41C2-A82E-BDABF977446F}"/>
    <dgm:cxn modelId="{F7CCD37E-C24F-436E-93FE-B24F903AD0FE}" srcId="{7003F7EB-59E8-480F-ADF3-79D7506477AC}" destId="{2798ED9A-FF95-4511-8A25-19C3742F180E}" srcOrd="1" destOrd="0" parTransId="{1B8FC98D-373E-46C4-AED4-8FD95634DC33}" sibTransId="{A0D4A9DC-74CB-4A66-A895-CCA3C86D274B}"/>
    <dgm:cxn modelId="{D9B29A85-6572-42A1-8596-5ED9577D1A35}" type="presOf" srcId="{2798ED9A-FF95-4511-8A25-19C3742F180E}" destId="{68A72D0E-A9FA-417F-B812-C657D0409440}" srcOrd="0" destOrd="2" presId="urn:microsoft.com/office/officeart/2005/8/layout/default"/>
    <dgm:cxn modelId="{8D6A8F8F-60E7-4321-B91A-FE0062CDA0C1}" srcId="{7F357C41-952E-48AC-8C8A-25D1A18650D6}" destId="{7003F7EB-59E8-480F-ADF3-79D7506477AC}" srcOrd="3" destOrd="0" parTransId="{B4D56C48-5E2B-49D7-B4DC-2B5A9D8C1F18}" sibTransId="{6855751B-7B63-49F7-ACF9-BF154EF2DA16}"/>
    <dgm:cxn modelId="{0D573495-0F33-438A-8803-DE63A1523314}" type="presOf" srcId="{7C90F4FB-E1C3-4198-992E-A12DD9AEC4DE}" destId="{DD8F23B4-2D97-448A-BE74-3EDBC65A0ED2}" srcOrd="0" destOrd="0" presId="urn:microsoft.com/office/officeart/2005/8/layout/default"/>
    <dgm:cxn modelId="{A7EAF5AA-395E-46F5-A456-3D8D6D1CC763}" srcId="{7003F7EB-59E8-480F-ADF3-79D7506477AC}" destId="{D25402FB-C042-4EDB-AC75-1F5A88721A79}" srcOrd="0" destOrd="0" parTransId="{32F3BB26-E9FC-4FE8-AF8B-B09033380D4D}" sibTransId="{59B59C23-2FB9-4D8D-8C64-BB47DFEA4324}"/>
    <dgm:cxn modelId="{3D4151AE-1931-43F2-B2D6-57425B93043E}" type="presOf" srcId="{AE566D70-1CBC-4C2B-BF45-94ACAE88EB1A}" destId="{DD8F23B4-2D97-448A-BE74-3EDBC65A0ED2}" srcOrd="0" destOrd="1" presId="urn:microsoft.com/office/officeart/2005/8/layout/default"/>
    <dgm:cxn modelId="{E8DCEEDD-698F-47AA-BF7C-FF1B9D682B2C}" srcId="{B0DE21C5-6255-4FC7-AB1A-99276EB85C73}" destId="{B3F7D753-983D-4ED5-9E67-4BAE9E7AAC7F}" srcOrd="2" destOrd="0" parTransId="{A354C62E-AF50-46D5-8B5C-A3D6EDE0C62B}" sibTransId="{5854DEE8-0290-4F9B-89C1-7CD5255D8085}"/>
    <dgm:cxn modelId="{30EADEE1-7C7D-4365-855E-357D556F94EA}" srcId="{7003F7EB-59E8-480F-ADF3-79D7506477AC}" destId="{79B30189-C550-431E-9B00-E95AD8FC332A}" srcOrd="2" destOrd="0" parTransId="{2E9DE78D-B9A3-4835-B749-BB62DAE66641}" sibTransId="{A7D21157-C910-4A1A-B5F1-8E7C4B96FD6E}"/>
    <dgm:cxn modelId="{3DC99EE4-89B0-49C2-B5C9-52527556F388}" type="presOf" srcId="{BA2E6FFF-94C4-4346-A4E9-134D515FB955}" destId="{DD8F23B4-2D97-448A-BE74-3EDBC65A0ED2}" srcOrd="0" destOrd="2" presId="urn:microsoft.com/office/officeart/2005/8/layout/default"/>
    <dgm:cxn modelId="{6CA4F6E8-5011-40DF-B75B-FC954511BCA2}" srcId="{7F357C41-952E-48AC-8C8A-25D1A18650D6}" destId="{B0DE21C5-6255-4FC7-AB1A-99276EB85C73}" srcOrd="1" destOrd="0" parTransId="{9002C9B2-9893-425C-A4CA-F111551183D5}" sibTransId="{B07FC394-A755-4587-A98C-07BE428A68DA}"/>
    <dgm:cxn modelId="{14DDA0ED-1134-419B-A7FB-40CF27A33FD7}" srcId="{9E58971D-C5C9-444E-86AE-05EB96D9E66A}" destId="{05868D01-2C19-483F-80A3-6EF4A0D964AA}" srcOrd="1" destOrd="0" parTransId="{58F5E3AA-9E75-4195-971F-D9C91C5CBD6C}" sibTransId="{73122900-E9D2-439A-A90A-4FE851F30F0B}"/>
    <dgm:cxn modelId="{EE6161F1-CC96-4452-B895-E58E1D5F2598}" type="presOf" srcId="{7003F7EB-59E8-480F-ADF3-79D7506477AC}" destId="{68A72D0E-A9FA-417F-B812-C657D0409440}" srcOrd="0" destOrd="0" presId="urn:microsoft.com/office/officeart/2005/8/layout/default"/>
    <dgm:cxn modelId="{67402DF5-455A-43D5-A4A9-69A9B1DC9053}" type="presOf" srcId="{9E58971D-C5C9-444E-86AE-05EB96D9E66A}" destId="{7055B180-929E-41AE-868F-5EEFBCDB5EC1}" srcOrd="0" destOrd="0" presId="urn:microsoft.com/office/officeart/2005/8/layout/default"/>
    <dgm:cxn modelId="{F6DB11F8-1062-462A-AA50-75953061ECE0}" srcId="{B0DE21C5-6255-4FC7-AB1A-99276EB85C73}" destId="{310B6A6A-04C3-4101-B61F-FC155BB1B7EA}" srcOrd="0" destOrd="0" parTransId="{2CFAE586-65CA-4BF7-B3BE-56FBF5F67C7F}" sibTransId="{AA6F686C-5D26-434D-B96C-1F195307E72E}"/>
    <dgm:cxn modelId="{B2A39EF9-B9E5-4C84-8490-9A42971A30C9}" type="presOf" srcId="{310B6A6A-04C3-4101-B61F-FC155BB1B7EA}" destId="{A8744DDC-D987-4D80-9ECB-694908E7158E}" srcOrd="0" destOrd="1" presId="urn:microsoft.com/office/officeart/2005/8/layout/default"/>
    <dgm:cxn modelId="{ACDC14DB-B6D6-45C2-AD36-14D5BE21BBE3}" type="presParOf" srcId="{C5AD48E5-3CC8-417A-80CA-5EAB1FCAD552}" destId="{7055B180-929E-41AE-868F-5EEFBCDB5EC1}" srcOrd="0" destOrd="0" presId="urn:microsoft.com/office/officeart/2005/8/layout/default"/>
    <dgm:cxn modelId="{2F06AAC2-0B0A-4AB4-BEC7-D25A68A7984E}" type="presParOf" srcId="{C5AD48E5-3CC8-417A-80CA-5EAB1FCAD552}" destId="{6FE402E4-F3C5-4BD9-93F6-7376DA909874}" srcOrd="1" destOrd="0" presId="urn:microsoft.com/office/officeart/2005/8/layout/default"/>
    <dgm:cxn modelId="{9766C43A-C2B8-43B0-9836-9A25319B8B89}" type="presParOf" srcId="{C5AD48E5-3CC8-417A-80CA-5EAB1FCAD552}" destId="{A8744DDC-D987-4D80-9ECB-694908E7158E}" srcOrd="2" destOrd="0" presId="urn:microsoft.com/office/officeart/2005/8/layout/default"/>
    <dgm:cxn modelId="{4372BB5F-F201-4827-9061-9478E4B46271}" type="presParOf" srcId="{C5AD48E5-3CC8-417A-80CA-5EAB1FCAD552}" destId="{85FB8C41-4CDC-474C-8C00-EB69E37354DE}" srcOrd="3" destOrd="0" presId="urn:microsoft.com/office/officeart/2005/8/layout/default"/>
    <dgm:cxn modelId="{CE491970-A665-4A60-931C-BF5055FBC55E}" type="presParOf" srcId="{C5AD48E5-3CC8-417A-80CA-5EAB1FCAD552}" destId="{DD8F23B4-2D97-448A-BE74-3EDBC65A0ED2}" srcOrd="4" destOrd="0" presId="urn:microsoft.com/office/officeart/2005/8/layout/default"/>
    <dgm:cxn modelId="{35052FEC-2AF3-4D8B-8DEA-033800676525}" type="presParOf" srcId="{C5AD48E5-3CC8-417A-80CA-5EAB1FCAD552}" destId="{090252FF-B3CB-46AB-8203-43FB990C051B}" srcOrd="5" destOrd="0" presId="urn:microsoft.com/office/officeart/2005/8/layout/default"/>
    <dgm:cxn modelId="{AAB16DAE-6AC9-4C82-829E-3C34065D78BE}" type="presParOf" srcId="{C5AD48E5-3CC8-417A-80CA-5EAB1FCAD552}" destId="{68A72D0E-A9FA-417F-B812-C657D0409440}"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B22D200-3384-4819-9068-937069FD91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805AB0-F4C9-411E-8DFC-C2A4829F7067}">
      <dgm:prSet phldrT="[Text]"/>
      <dgm:spPr/>
      <dgm:t>
        <a:bodyPr/>
        <a:lstStyle/>
        <a:p>
          <a:r>
            <a:rPr lang="en-US" dirty="0"/>
            <a:t>Conclusions</a:t>
          </a:r>
        </a:p>
      </dgm:t>
    </dgm:pt>
    <dgm:pt modelId="{3DFFD37D-D9E9-45AE-94E2-D8CE16F9C85F}" type="parTrans" cxnId="{E2901047-7D61-4E63-AA07-CFA894A197CA}">
      <dgm:prSet/>
      <dgm:spPr/>
      <dgm:t>
        <a:bodyPr/>
        <a:lstStyle/>
        <a:p>
          <a:endParaRPr lang="en-US"/>
        </a:p>
      </dgm:t>
    </dgm:pt>
    <dgm:pt modelId="{7623F166-B7D3-402F-9F98-5E7EB0F374B9}" type="sibTrans" cxnId="{E2901047-7D61-4E63-AA07-CFA894A197CA}">
      <dgm:prSet/>
      <dgm:spPr/>
      <dgm:t>
        <a:bodyPr/>
        <a:lstStyle/>
        <a:p>
          <a:endParaRPr lang="en-US"/>
        </a:p>
      </dgm:t>
    </dgm:pt>
    <dgm:pt modelId="{F3D0DC6F-3770-4D7E-BD14-BEA273849821}">
      <dgm:prSet phldrT="[Text]"/>
      <dgm:spPr/>
      <dgm:t>
        <a:bodyPr/>
        <a:lstStyle/>
        <a:p>
          <a:r>
            <a:rPr lang="en-US" dirty="0"/>
            <a:t>Thoughts</a:t>
          </a:r>
        </a:p>
      </dgm:t>
    </dgm:pt>
    <dgm:pt modelId="{A04A5BB2-3940-496C-B53B-A21B4C96E6E9}" type="parTrans" cxnId="{8D8ABAC1-3503-49A7-A403-1F5F0F1E0867}">
      <dgm:prSet/>
      <dgm:spPr/>
      <dgm:t>
        <a:bodyPr/>
        <a:lstStyle/>
        <a:p>
          <a:endParaRPr lang="en-US"/>
        </a:p>
      </dgm:t>
    </dgm:pt>
    <dgm:pt modelId="{C7C7BEA3-D7FD-4047-A6F2-94B6FBB07AD2}" type="sibTrans" cxnId="{8D8ABAC1-3503-49A7-A403-1F5F0F1E0867}">
      <dgm:prSet/>
      <dgm:spPr/>
      <dgm:t>
        <a:bodyPr/>
        <a:lstStyle/>
        <a:p>
          <a:endParaRPr lang="en-US"/>
        </a:p>
      </dgm:t>
    </dgm:pt>
    <dgm:pt modelId="{2B17014B-DEA4-4484-82D8-614AD19F6FA8}">
      <dgm:prSet phldrT="[Text]"/>
      <dgm:spPr/>
      <dgm:t>
        <a:bodyPr/>
        <a:lstStyle/>
        <a:p>
          <a:r>
            <a:rPr lang="en-US" dirty="0"/>
            <a:t>Questions</a:t>
          </a:r>
        </a:p>
      </dgm:t>
    </dgm:pt>
    <dgm:pt modelId="{E767B660-4EA8-4251-91F7-484B85C1554F}" type="parTrans" cxnId="{5CB1E204-1D9D-4FB3-B780-63001DB9AF2E}">
      <dgm:prSet/>
      <dgm:spPr/>
      <dgm:t>
        <a:bodyPr/>
        <a:lstStyle/>
        <a:p>
          <a:endParaRPr lang="en-US"/>
        </a:p>
      </dgm:t>
    </dgm:pt>
    <dgm:pt modelId="{2EED6411-A1F3-43FC-B599-FC15CC55085E}" type="sibTrans" cxnId="{5CB1E204-1D9D-4FB3-B780-63001DB9AF2E}">
      <dgm:prSet/>
      <dgm:spPr/>
      <dgm:t>
        <a:bodyPr/>
        <a:lstStyle/>
        <a:p>
          <a:endParaRPr lang="en-US"/>
        </a:p>
      </dgm:t>
    </dgm:pt>
    <dgm:pt modelId="{A291E235-9681-4915-B413-37CF3698331F}">
      <dgm:prSet phldrT="[Text]"/>
      <dgm:spPr/>
      <dgm:t>
        <a:bodyPr/>
        <a:lstStyle/>
        <a:p>
          <a:r>
            <a:rPr lang="en-US" dirty="0"/>
            <a:t>Contact</a:t>
          </a:r>
        </a:p>
      </dgm:t>
    </dgm:pt>
    <dgm:pt modelId="{4C607CFE-BB58-4F72-8255-5DABED993EFB}" type="parTrans" cxnId="{8AD1E6C1-90AD-4B77-9B5B-8E05251144AC}">
      <dgm:prSet/>
      <dgm:spPr/>
      <dgm:t>
        <a:bodyPr/>
        <a:lstStyle/>
        <a:p>
          <a:endParaRPr lang="en-US"/>
        </a:p>
      </dgm:t>
    </dgm:pt>
    <dgm:pt modelId="{4301AA60-1312-47CA-8EA7-509977388132}" type="sibTrans" cxnId="{8AD1E6C1-90AD-4B77-9B5B-8E05251144AC}">
      <dgm:prSet/>
      <dgm:spPr/>
      <dgm:t>
        <a:bodyPr/>
        <a:lstStyle/>
        <a:p>
          <a:endParaRPr lang="en-US"/>
        </a:p>
      </dgm:t>
    </dgm:pt>
    <dgm:pt modelId="{030CF8E6-A913-4A03-84EC-F3C39E0EAA8E}">
      <dgm:prSet phldrT="[Text]"/>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dirty="0">
            <a:solidFill>
              <a:schemeClr val="bg1"/>
            </a:solidFill>
          </a:endParaRPr>
        </a:p>
      </dgm:t>
    </dgm:pt>
    <dgm:pt modelId="{78CE677A-D0D9-46DC-92AD-5F8EFDB4D796}" type="parTrans" cxnId="{D3B1226D-4BA0-417F-A8AD-BB961DA35B93}">
      <dgm:prSet/>
      <dgm:spPr/>
      <dgm:t>
        <a:bodyPr/>
        <a:lstStyle/>
        <a:p>
          <a:endParaRPr lang="en-US"/>
        </a:p>
      </dgm:t>
    </dgm:pt>
    <dgm:pt modelId="{F407EC04-4309-4F0F-85B8-3BAC2CF5F76B}" type="sibTrans" cxnId="{D3B1226D-4BA0-417F-A8AD-BB961DA35B93}">
      <dgm:prSet/>
      <dgm:spPr/>
      <dgm:t>
        <a:bodyPr/>
        <a:lstStyle/>
        <a:p>
          <a:endParaRPr lang="en-US"/>
        </a:p>
      </dgm:t>
    </dgm:pt>
    <dgm:pt modelId="{376EA075-7F27-4EC6-8374-5C5E4512512C}">
      <dgm:prSet phldrT="[Text]"/>
      <dgm:spPr/>
      <dgm:t>
        <a:bodyPr/>
        <a:lstStyle/>
        <a:p>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dirty="0">
            <a:solidFill>
              <a:schemeClr val="bg1"/>
            </a:solidFill>
          </a:endParaRPr>
        </a:p>
      </dgm:t>
    </dgm:pt>
    <dgm:pt modelId="{FE43DAB4-FAA1-4C22-82D8-76C7B5F01E74}" type="parTrans" cxnId="{C0C40C3F-6086-4B9D-8C06-8DF2080B97A8}">
      <dgm:prSet/>
      <dgm:spPr/>
      <dgm:t>
        <a:bodyPr/>
        <a:lstStyle/>
        <a:p>
          <a:endParaRPr lang="en-US"/>
        </a:p>
      </dgm:t>
    </dgm:pt>
    <dgm:pt modelId="{69574EC3-574F-40B9-B857-3FB415A897CD}" type="sibTrans" cxnId="{C0C40C3F-6086-4B9D-8C06-8DF2080B97A8}">
      <dgm:prSet/>
      <dgm:spPr/>
      <dgm:t>
        <a:bodyPr/>
        <a:lstStyle/>
        <a:p>
          <a:endParaRPr lang="en-US"/>
        </a:p>
      </dgm:t>
    </dgm:pt>
    <dgm:pt modelId="{0CD296B4-5D62-4438-A201-22B36A2DAA9A}">
      <dgm:prSet phldrT="[Text]"/>
      <dgm:spPr/>
      <dgm:t>
        <a:bodyPr/>
        <a:lstStyle/>
        <a:p>
          <a:r>
            <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jbgrant@montrosegroupllc.com</a:t>
          </a:r>
          <a:endParaRPr lang="en-US" dirty="0">
            <a:solidFill>
              <a:schemeClr val="bg1"/>
            </a:solidFill>
          </a:endParaRPr>
        </a:p>
      </dgm:t>
    </dgm:pt>
    <dgm:pt modelId="{25BA06CC-5E61-4BFC-BB8A-053AF810F355}" type="parTrans" cxnId="{124811E8-0E2D-4CD4-A4C5-6E3B03AB1DAE}">
      <dgm:prSet/>
      <dgm:spPr/>
      <dgm:t>
        <a:bodyPr/>
        <a:lstStyle/>
        <a:p>
          <a:endParaRPr lang="en-US"/>
        </a:p>
      </dgm:t>
    </dgm:pt>
    <dgm:pt modelId="{1BBD1D76-3A87-455A-B01A-679652E01F4A}" type="sibTrans" cxnId="{124811E8-0E2D-4CD4-A4C5-6E3B03AB1DAE}">
      <dgm:prSet/>
      <dgm:spPr/>
      <dgm:t>
        <a:bodyPr/>
        <a:lstStyle/>
        <a:p>
          <a:endParaRPr lang="en-US"/>
        </a:p>
      </dgm:t>
    </dgm:pt>
    <dgm:pt modelId="{449DFD43-CFD3-465E-B743-B322E81F97E0}">
      <dgm:prSet phldrT="[Text]"/>
      <dgm:spPr/>
      <dgm:t>
        <a:bodyPr/>
        <a:lstStyle/>
        <a:p>
          <a:r>
            <a:rPr lang="en-US"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tbiggam@montrosegroupllc.com</a:t>
          </a:r>
          <a:r>
            <a:rPr lang="en-US" dirty="0">
              <a:solidFill>
                <a:schemeClr val="bg1"/>
              </a:solidFill>
            </a:rPr>
            <a:t> </a:t>
          </a:r>
        </a:p>
      </dgm:t>
    </dgm:pt>
    <dgm:pt modelId="{CB201CED-78EB-4478-86E3-0A35452CC31B}" type="parTrans" cxnId="{FDA6D7A6-3CDF-44A6-9C40-2C779B16507D}">
      <dgm:prSet/>
      <dgm:spPr/>
      <dgm:t>
        <a:bodyPr/>
        <a:lstStyle/>
        <a:p>
          <a:endParaRPr lang="en-US"/>
        </a:p>
      </dgm:t>
    </dgm:pt>
    <dgm:pt modelId="{314BF06B-2C57-4B52-80B5-34570C4812C5}" type="sibTrans" cxnId="{FDA6D7A6-3CDF-44A6-9C40-2C779B16507D}">
      <dgm:prSet/>
      <dgm:spPr/>
      <dgm:t>
        <a:bodyPr/>
        <a:lstStyle/>
        <a:p>
          <a:endParaRPr lang="en-US"/>
        </a:p>
      </dgm:t>
    </dgm:pt>
    <dgm:pt modelId="{8B73D15A-B018-4D43-BD6D-18E7EE435227}" type="pres">
      <dgm:prSet presAssocID="{2B22D200-3384-4819-9068-937069FD910C}" presName="diagram" presStyleCnt="0">
        <dgm:presLayoutVars>
          <dgm:dir/>
          <dgm:resizeHandles val="exact"/>
        </dgm:presLayoutVars>
      </dgm:prSet>
      <dgm:spPr/>
    </dgm:pt>
    <dgm:pt modelId="{E823D6ED-6A02-4E12-82AF-E183D1E7E226}" type="pres">
      <dgm:prSet presAssocID="{29805AB0-F4C9-411E-8DFC-C2A4829F7067}" presName="node" presStyleLbl="node1" presStyleIdx="0" presStyleCnt="4">
        <dgm:presLayoutVars>
          <dgm:bulletEnabled val="1"/>
        </dgm:presLayoutVars>
      </dgm:prSet>
      <dgm:spPr/>
    </dgm:pt>
    <dgm:pt modelId="{1FBB5155-B097-4964-95FF-D3B7FD265C71}" type="pres">
      <dgm:prSet presAssocID="{7623F166-B7D3-402F-9F98-5E7EB0F374B9}" presName="sibTrans" presStyleCnt="0"/>
      <dgm:spPr/>
    </dgm:pt>
    <dgm:pt modelId="{96AD692C-461E-45B2-B0CB-A79211BEFFFA}" type="pres">
      <dgm:prSet presAssocID="{F3D0DC6F-3770-4D7E-BD14-BEA273849821}" presName="node" presStyleLbl="node1" presStyleIdx="1" presStyleCnt="4">
        <dgm:presLayoutVars>
          <dgm:bulletEnabled val="1"/>
        </dgm:presLayoutVars>
      </dgm:prSet>
      <dgm:spPr/>
    </dgm:pt>
    <dgm:pt modelId="{5B6B916E-5884-47AE-A73E-2EAE82D371D3}" type="pres">
      <dgm:prSet presAssocID="{C7C7BEA3-D7FD-4047-A6F2-94B6FBB07AD2}" presName="sibTrans" presStyleCnt="0"/>
      <dgm:spPr/>
    </dgm:pt>
    <dgm:pt modelId="{6ABD97AD-9170-4B52-902C-0E11FC1EB82E}" type="pres">
      <dgm:prSet presAssocID="{2B17014B-DEA4-4484-82D8-614AD19F6FA8}" presName="node" presStyleLbl="node1" presStyleIdx="2" presStyleCnt="4">
        <dgm:presLayoutVars>
          <dgm:bulletEnabled val="1"/>
        </dgm:presLayoutVars>
      </dgm:prSet>
      <dgm:spPr/>
    </dgm:pt>
    <dgm:pt modelId="{589535A1-5B69-4117-A0BA-E6382B20F556}" type="pres">
      <dgm:prSet presAssocID="{2EED6411-A1F3-43FC-B599-FC15CC55085E}" presName="sibTrans" presStyleCnt="0"/>
      <dgm:spPr/>
    </dgm:pt>
    <dgm:pt modelId="{E3F80422-C9E4-4F24-8CCE-0AD815C2023E}" type="pres">
      <dgm:prSet presAssocID="{A291E235-9681-4915-B413-37CF3698331F}" presName="node" presStyleLbl="node1" presStyleIdx="3" presStyleCnt="4">
        <dgm:presLayoutVars>
          <dgm:bulletEnabled val="1"/>
        </dgm:presLayoutVars>
      </dgm:prSet>
      <dgm:spPr/>
    </dgm:pt>
  </dgm:ptLst>
  <dgm:cxnLst>
    <dgm:cxn modelId="{0197AC02-2A0D-4EB6-9F53-30539132592C}" type="presOf" srcId="{A291E235-9681-4915-B413-37CF3698331F}" destId="{E3F80422-C9E4-4F24-8CCE-0AD815C2023E}" srcOrd="0" destOrd="0" presId="urn:microsoft.com/office/officeart/2005/8/layout/default"/>
    <dgm:cxn modelId="{5CB1E204-1D9D-4FB3-B780-63001DB9AF2E}" srcId="{2B22D200-3384-4819-9068-937069FD910C}" destId="{2B17014B-DEA4-4484-82D8-614AD19F6FA8}" srcOrd="2" destOrd="0" parTransId="{E767B660-4EA8-4251-91F7-484B85C1554F}" sibTransId="{2EED6411-A1F3-43FC-B599-FC15CC55085E}"/>
    <dgm:cxn modelId="{F8696415-A78B-44B0-9CAE-84663396D379}" type="presOf" srcId="{376EA075-7F27-4EC6-8374-5C5E4512512C}" destId="{E3F80422-C9E4-4F24-8CCE-0AD815C2023E}" srcOrd="0" destOrd="2" presId="urn:microsoft.com/office/officeart/2005/8/layout/default"/>
    <dgm:cxn modelId="{B2AEEE27-6F25-4E9F-A914-85711D140C5B}" type="presOf" srcId="{29805AB0-F4C9-411E-8DFC-C2A4829F7067}" destId="{E823D6ED-6A02-4E12-82AF-E183D1E7E226}" srcOrd="0" destOrd="0" presId="urn:microsoft.com/office/officeart/2005/8/layout/default"/>
    <dgm:cxn modelId="{C0C40C3F-6086-4B9D-8C06-8DF2080B97A8}" srcId="{A291E235-9681-4915-B413-37CF3698331F}" destId="{376EA075-7F27-4EC6-8374-5C5E4512512C}" srcOrd="1" destOrd="0" parTransId="{FE43DAB4-FAA1-4C22-82D8-76C7B5F01E74}" sibTransId="{69574EC3-574F-40B9-B857-3FB415A897CD}"/>
    <dgm:cxn modelId="{B572E544-7BB8-47F1-97F7-6596A32576FE}" type="presOf" srcId="{2B22D200-3384-4819-9068-937069FD910C}" destId="{8B73D15A-B018-4D43-BD6D-18E7EE435227}" srcOrd="0" destOrd="0" presId="urn:microsoft.com/office/officeart/2005/8/layout/default"/>
    <dgm:cxn modelId="{E2901047-7D61-4E63-AA07-CFA894A197CA}" srcId="{2B22D200-3384-4819-9068-937069FD910C}" destId="{29805AB0-F4C9-411E-8DFC-C2A4829F7067}" srcOrd="0" destOrd="0" parTransId="{3DFFD37D-D9E9-45AE-94E2-D8CE16F9C85F}" sibTransId="{7623F166-B7D3-402F-9F98-5E7EB0F374B9}"/>
    <dgm:cxn modelId="{D3B1226D-4BA0-417F-A8AD-BB961DA35B93}" srcId="{A291E235-9681-4915-B413-37CF3698331F}" destId="{030CF8E6-A913-4A03-84EC-F3C39E0EAA8E}" srcOrd="0" destOrd="0" parTransId="{78CE677A-D0D9-46DC-92AD-5F8EFDB4D796}" sibTransId="{F407EC04-4309-4F0F-85B8-3BAC2CF5F76B}"/>
    <dgm:cxn modelId="{F86A8956-D256-42D5-9109-592C058DA405}" type="presOf" srcId="{449DFD43-CFD3-465E-B743-B322E81F97E0}" destId="{E3F80422-C9E4-4F24-8CCE-0AD815C2023E}" srcOrd="0" destOrd="3" presId="urn:microsoft.com/office/officeart/2005/8/layout/default"/>
    <dgm:cxn modelId="{361B557B-D39B-4654-A0B0-66F3D03F80F8}" type="presOf" srcId="{2B17014B-DEA4-4484-82D8-614AD19F6FA8}" destId="{6ABD97AD-9170-4B52-902C-0E11FC1EB82E}" srcOrd="0" destOrd="0" presId="urn:microsoft.com/office/officeart/2005/8/layout/default"/>
    <dgm:cxn modelId="{819DA698-2245-4711-A394-29493DF7CBA8}" type="presOf" srcId="{F3D0DC6F-3770-4D7E-BD14-BEA273849821}" destId="{96AD692C-461E-45B2-B0CB-A79211BEFFFA}" srcOrd="0" destOrd="0" presId="urn:microsoft.com/office/officeart/2005/8/layout/default"/>
    <dgm:cxn modelId="{FDA6D7A6-3CDF-44A6-9C40-2C779B16507D}" srcId="{A291E235-9681-4915-B413-37CF3698331F}" destId="{449DFD43-CFD3-465E-B743-B322E81F97E0}" srcOrd="2" destOrd="0" parTransId="{CB201CED-78EB-4478-86E3-0A35452CC31B}" sibTransId="{314BF06B-2C57-4B52-80B5-34570C4812C5}"/>
    <dgm:cxn modelId="{8D8ABAC1-3503-49A7-A403-1F5F0F1E0867}" srcId="{2B22D200-3384-4819-9068-937069FD910C}" destId="{F3D0DC6F-3770-4D7E-BD14-BEA273849821}" srcOrd="1" destOrd="0" parTransId="{A04A5BB2-3940-496C-B53B-A21B4C96E6E9}" sibTransId="{C7C7BEA3-D7FD-4047-A6F2-94B6FBB07AD2}"/>
    <dgm:cxn modelId="{8AD1E6C1-90AD-4B77-9B5B-8E05251144AC}" srcId="{2B22D200-3384-4819-9068-937069FD910C}" destId="{A291E235-9681-4915-B413-37CF3698331F}" srcOrd="3" destOrd="0" parTransId="{4C607CFE-BB58-4F72-8255-5DABED993EFB}" sibTransId="{4301AA60-1312-47CA-8EA7-509977388132}"/>
    <dgm:cxn modelId="{90ED57C9-85C7-46C4-A692-C1D1FF8CAD7A}" type="presOf" srcId="{030CF8E6-A913-4A03-84EC-F3C39E0EAA8E}" destId="{E3F80422-C9E4-4F24-8CCE-0AD815C2023E}" srcOrd="0" destOrd="1" presId="urn:microsoft.com/office/officeart/2005/8/layout/default"/>
    <dgm:cxn modelId="{C580DBD6-1BD2-44D0-8C92-8140979243F9}" type="presOf" srcId="{0CD296B4-5D62-4438-A201-22B36A2DAA9A}" destId="{E3F80422-C9E4-4F24-8CCE-0AD815C2023E}" srcOrd="0" destOrd="4" presId="urn:microsoft.com/office/officeart/2005/8/layout/default"/>
    <dgm:cxn modelId="{124811E8-0E2D-4CD4-A4C5-6E3B03AB1DAE}" srcId="{A291E235-9681-4915-B413-37CF3698331F}" destId="{0CD296B4-5D62-4438-A201-22B36A2DAA9A}" srcOrd="3" destOrd="0" parTransId="{25BA06CC-5E61-4BFC-BB8A-053AF810F355}" sibTransId="{1BBD1D76-3A87-455A-B01A-679652E01F4A}"/>
    <dgm:cxn modelId="{133B2378-8547-4F74-BA12-06B6731B77F6}" type="presParOf" srcId="{8B73D15A-B018-4D43-BD6D-18E7EE435227}" destId="{E823D6ED-6A02-4E12-82AF-E183D1E7E226}" srcOrd="0" destOrd="0" presId="urn:microsoft.com/office/officeart/2005/8/layout/default"/>
    <dgm:cxn modelId="{C9F7DE34-45A7-4512-87A9-C0E8CFE8D60D}" type="presParOf" srcId="{8B73D15A-B018-4D43-BD6D-18E7EE435227}" destId="{1FBB5155-B097-4964-95FF-D3B7FD265C71}" srcOrd="1" destOrd="0" presId="urn:microsoft.com/office/officeart/2005/8/layout/default"/>
    <dgm:cxn modelId="{67C1D202-CE52-4AC4-9D36-B00A042F34B2}" type="presParOf" srcId="{8B73D15A-B018-4D43-BD6D-18E7EE435227}" destId="{96AD692C-461E-45B2-B0CB-A79211BEFFFA}" srcOrd="2" destOrd="0" presId="urn:microsoft.com/office/officeart/2005/8/layout/default"/>
    <dgm:cxn modelId="{73AEA82E-2925-4F97-8663-833C0C36662A}" type="presParOf" srcId="{8B73D15A-B018-4D43-BD6D-18E7EE435227}" destId="{5B6B916E-5884-47AE-A73E-2EAE82D371D3}" srcOrd="3" destOrd="0" presId="urn:microsoft.com/office/officeart/2005/8/layout/default"/>
    <dgm:cxn modelId="{0F706001-104C-4C3D-9C6D-7918CD1B8C33}" type="presParOf" srcId="{8B73D15A-B018-4D43-BD6D-18E7EE435227}" destId="{6ABD97AD-9170-4B52-902C-0E11FC1EB82E}" srcOrd="4" destOrd="0" presId="urn:microsoft.com/office/officeart/2005/8/layout/default"/>
    <dgm:cxn modelId="{9A9547ED-5721-4F3D-94B1-59DE2E877A9F}" type="presParOf" srcId="{8B73D15A-B018-4D43-BD6D-18E7EE435227}" destId="{589535A1-5B69-4117-A0BA-E6382B20F556}" srcOrd="5" destOrd="0" presId="urn:microsoft.com/office/officeart/2005/8/layout/default"/>
    <dgm:cxn modelId="{8D940787-1912-4BF6-9112-265FEB0B35D5}" type="presParOf" srcId="{8B73D15A-B018-4D43-BD6D-18E7EE435227}" destId="{E3F80422-C9E4-4F24-8CCE-0AD815C202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dgm:spPr/>
      <dgm:t>
        <a:bodyPr/>
        <a:lstStyle/>
        <a:p>
          <a:r>
            <a:rPr lang="en-US" dirty="0"/>
            <a:t>Assess COVID 19 Economic Impact</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F834A15-39E5-415A-AC9E-247C28A1FABD}">
      <dgm:prSet phldrT="[Text]"/>
      <dgm:spPr/>
      <dgm:t>
        <a:bodyPr/>
        <a:lstStyle/>
        <a:p>
          <a:r>
            <a:rPr lang="en-US" dirty="0"/>
            <a:t>10M Americans filed for unemployment the last two weeks of March, 2020</a:t>
          </a:r>
        </a:p>
      </dgm:t>
    </dgm:pt>
    <dgm:pt modelId="{B1453851-3FF2-4DBD-8641-4C70319CB7EE}" type="parTrans" cxnId="{17BC1B14-C0A1-4442-8AD2-BD4F7607151F}">
      <dgm:prSet/>
      <dgm:spPr/>
      <dgm:t>
        <a:bodyPr/>
        <a:lstStyle/>
        <a:p>
          <a:endParaRPr lang="en-US"/>
        </a:p>
      </dgm:t>
    </dgm:pt>
    <dgm:pt modelId="{8B865C26-6FC4-43EB-9A1D-97330550D0CE}" type="sibTrans" cxnId="{17BC1B14-C0A1-4442-8AD2-BD4F7607151F}">
      <dgm:prSet/>
      <dgm:spPr/>
      <dgm:t>
        <a:bodyPr/>
        <a:lstStyle/>
        <a:p>
          <a:endParaRPr lang="en-US"/>
        </a:p>
      </dgm:t>
    </dgm:pt>
    <dgm:pt modelId="{AF4BB5BA-5563-4967-A27A-0495EE719D28}">
      <dgm:prSet phldrT="[Text]"/>
      <dgm:spPr/>
      <dgm:t>
        <a:bodyPr/>
        <a:lstStyle/>
        <a:p>
          <a:r>
            <a:rPr lang="en-US" b="0" i="0" dirty="0"/>
            <a:t>US restaurants report in March laying off 3 M workers &amp; losing sales of $25 B </a:t>
          </a:r>
          <a:endParaRPr lang="en-US" dirty="0"/>
        </a:p>
      </dgm:t>
    </dgm:pt>
    <dgm:pt modelId="{93EB255D-C05E-4DB2-8986-4E9681BF144E}" type="parTrans" cxnId="{6E22D0E9-894F-43FE-B285-559B4B6E8D52}">
      <dgm:prSet/>
      <dgm:spPr/>
      <dgm:t>
        <a:bodyPr/>
        <a:lstStyle/>
        <a:p>
          <a:endParaRPr lang="en-US"/>
        </a:p>
      </dgm:t>
    </dgm:pt>
    <dgm:pt modelId="{8740AF84-1439-4C10-A5FD-E2A5EFCBF615}" type="sibTrans" cxnId="{6E22D0E9-894F-43FE-B285-559B4B6E8D52}">
      <dgm:prSet/>
      <dgm:spPr/>
      <dgm:t>
        <a:bodyPr/>
        <a:lstStyle/>
        <a:p>
          <a:endParaRPr lang="en-US"/>
        </a:p>
      </dgm:t>
    </dgm:pt>
    <dgm:pt modelId="{17A19696-4681-44B0-93C7-AE83AA983139}">
      <dgm:prSet phldrT="[Text]"/>
      <dgm:spPr/>
      <dgm:t>
        <a:bodyPr/>
        <a:lstStyle/>
        <a:p>
          <a:r>
            <a:rPr lang="en-US" b="0" i="0" dirty="0"/>
            <a:t>JPMorgan estimates the Q1 2020 world economy GDP will decline 12%</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ABE26029-461B-4A78-BFF0-36B91DDE3665}">
      <dgm:prSet phldrT="[Text]"/>
      <dgm:spPr/>
      <dgm:t>
        <a:bodyPr/>
        <a:lstStyle/>
        <a:p>
          <a:pPr>
            <a:buFont typeface="Arial" panose="020B0604020202020204" pitchFamily="34" charset="0"/>
            <a:buChar char="•"/>
          </a:pPr>
          <a:r>
            <a:rPr lang="en-US" b="0" i="0" dirty="0"/>
            <a:t>St. Louis Federal Reserve estimates COVID 19</a:t>
          </a:r>
          <a:endParaRPr lang="en-US" dirty="0"/>
        </a:p>
      </dgm:t>
    </dgm:pt>
    <dgm:pt modelId="{D27CFA23-4F0C-4C31-A1AE-68D820666968}" type="parTrans" cxnId="{7CA28929-D10C-415F-9BC4-4EC3684924F2}">
      <dgm:prSet/>
      <dgm:spPr/>
      <dgm:t>
        <a:bodyPr/>
        <a:lstStyle/>
        <a:p>
          <a:endParaRPr lang="en-US"/>
        </a:p>
      </dgm:t>
    </dgm:pt>
    <dgm:pt modelId="{B4ADEF7D-6BC1-4BE0-98AB-AF1F9823977A}" type="sibTrans" cxnId="{7CA28929-D10C-415F-9BC4-4EC3684924F2}">
      <dgm:prSet/>
      <dgm:spPr/>
      <dgm:t>
        <a:bodyPr/>
        <a:lstStyle/>
        <a:p>
          <a:endParaRPr lang="en-US"/>
        </a:p>
      </dgm:t>
    </dgm:pt>
    <dgm:pt modelId="{225E99AB-9CA4-40EF-8B3A-E17368A660B6}">
      <dgm:prSet phldrT="[Text]"/>
      <dgm:spPr/>
      <dgm:t>
        <a:bodyPr/>
        <a:lstStyle/>
        <a:p>
          <a:pPr>
            <a:buFont typeface="Arial" panose="020B0604020202020204" pitchFamily="34" charset="0"/>
            <a:buChar char="•"/>
          </a:pPr>
          <a:r>
            <a:rPr lang="en-US" b="0" i="0" dirty="0"/>
            <a:t>Could cost 47 M jobs</a:t>
          </a:r>
          <a:endParaRPr lang="en-US" dirty="0"/>
        </a:p>
      </dgm:t>
    </dgm:pt>
    <dgm:pt modelId="{C858519A-01C9-49CF-B5F2-56B48F44032B}" type="parTrans" cxnId="{81B5FC29-D94E-420E-ACC9-F30B966DA4EE}">
      <dgm:prSet/>
      <dgm:spPr/>
      <dgm:t>
        <a:bodyPr/>
        <a:lstStyle/>
        <a:p>
          <a:endParaRPr lang="en-US"/>
        </a:p>
      </dgm:t>
    </dgm:pt>
    <dgm:pt modelId="{184BAD34-4A6C-4CA4-BB38-46950E5C2D6D}" type="sibTrans" cxnId="{81B5FC29-D94E-420E-ACC9-F30B966DA4EE}">
      <dgm:prSet/>
      <dgm:spPr/>
      <dgm:t>
        <a:bodyPr/>
        <a:lstStyle/>
        <a:p>
          <a:endParaRPr lang="en-US"/>
        </a:p>
      </dgm:t>
    </dgm:pt>
    <dgm:pt modelId="{6A5EA4BB-E5B4-4F36-91FF-4D452BA8C392}">
      <dgm:prSet phldrT="[Text]"/>
      <dgm:spPr/>
      <dgm:t>
        <a:bodyPr/>
        <a:lstStyle/>
        <a:p>
          <a:pPr>
            <a:buFont typeface="Arial" panose="020B0604020202020204" pitchFamily="34" charset="0"/>
            <a:buChar char="•"/>
          </a:pPr>
          <a:r>
            <a:rPr lang="en-US" b="0" i="0" dirty="0"/>
            <a:t>Increase the unemployment rate past 32%</a:t>
          </a:r>
          <a:endParaRPr lang="en-US" dirty="0"/>
        </a:p>
      </dgm:t>
    </dgm:pt>
    <dgm:pt modelId="{3076185C-CB3B-4081-8F73-1E40E37C8654}" type="parTrans" cxnId="{BCBB10D3-2A60-482A-9507-C4E2754AD943}">
      <dgm:prSet/>
      <dgm:spPr/>
      <dgm:t>
        <a:bodyPr/>
        <a:lstStyle/>
        <a:p>
          <a:endParaRPr lang="en-US"/>
        </a:p>
      </dgm:t>
    </dgm:pt>
    <dgm:pt modelId="{41A45CD1-405A-4CFA-B65C-25B4953B1D92}" type="sibTrans" cxnId="{BCBB10D3-2A60-482A-9507-C4E2754AD943}">
      <dgm:prSet/>
      <dgm:spPr/>
      <dgm:t>
        <a:bodyPr/>
        <a:lstStyle/>
        <a:p>
          <a:endParaRPr lang="en-US"/>
        </a:p>
      </dgm:t>
    </dgm:pt>
    <dgm:pt modelId="{C9252FF3-06BA-4546-A624-9B40043227ED}">
      <dgm:prSet phldrT="[Text]"/>
      <dgm:spPr/>
      <dgm:t>
        <a:bodyPr/>
        <a:lstStyle/>
        <a:p>
          <a:pPr>
            <a:buFont typeface="Arial" panose="020B0604020202020204" pitchFamily="34" charset="0"/>
            <a:buChar char="•"/>
          </a:pPr>
          <a:r>
            <a:rPr lang="en-US" b="0" i="0" dirty="0"/>
            <a:t>Put at risk 67 M American jobs</a:t>
          </a:r>
          <a:endParaRPr lang="en-US" dirty="0"/>
        </a:p>
      </dgm:t>
    </dgm:pt>
    <dgm:pt modelId="{B3E31C00-ED74-4953-B2CF-7DA0224B63BB}" type="parTrans" cxnId="{4D59DEDC-8255-4A79-84EF-7C7163850252}">
      <dgm:prSet/>
      <dgm:spPr/>
      <dgm:t>
        <a:bodyPr/>
        <a:lstStyle/>
        <a:p>
          <a:endParaRPr lang="en-US"/>
        </a:p>
      </dgm:t>
    </dgm:pt>
    <dgm:pt modelId="{03CD719A-EF2C-4B9D-B580-B1939A42BD76}" type="sibTrans" cxnId="{4D59DEDC-8255-4A79-84EF-7C7163850252}">
      <dgm:prSet/>
      <dgm:spPr/>
      <dgm:t>
        <a:bodyPr/>
        <a:lstStyle/>
        <a:p>
          <a:endParaRPr lang="en-US"/>
        </a:p>
      </dgm:t>
    </dgm:pt>
    <dgm:pt modelId="{362BC7A9-BBD9-4E51-AEFD-479B9CA30B02}">
      <dgm:prSet phldrT="[Text]"/>
      <dgm:spPr/>
      <dgm:t>
        <a:bodyPr/>
        <a:lstStyle/>
        <a:p>
          <a:pPr>
            <a:buFont typeface="Arial" panose="020B0604020202020204" pitchFamily="34" charset="0"/>
            <a:buChar char="•"/>
          </a:pPr>
          <a:r>
            <a:rPr lang="en-US" dirty="0"/>
            <a:t>Moody Analytics estimates a 29% GDP Decline</a:t>
          </a:r>
        </a:p>
      </dgm:t>
    </dgm:pt>
    <dgm:pt modelId="{30ED903C-1FF9-4C15-A18C-CEE2D981BD82}" type="parTrans" cxnId="{94DAC471-3501-4BF8-98E4-04B0F0E66799}">
      <dgm:prSet/>
      <dgm:spPr/>
      <dgm:t>
        <a:bodyPr/>
        <a:lstStyle/>
        <a:p>
          <a:endParaRPr lang="en-US"/>
        </a:p>
      </dgm:t>
    </dgm:pt>
    <dgm:pt modelId="{F93E1BC7-E4A3-4757-A359-D78A19CEAF3B}" type="sibTrans" cxnId="{94DAC471-3501-4BF8-98E4-04B0F0E66799}">
      <dgm:prSet/>
      <dgm:spPr/>
      <dgm:t>
        <a:bodyPr/>
        <a:lstStyle/>
        <a:p>
          <a:endParaRPr lang="en-US"/>
        </a:p>
      </dgm:t>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7663F600-2588-4010-8E15-E19D2C0ECE17}" type="presOf" srcId="{362BC7A9-BBD9-4E51-AEFD-479B9CA30B02}" destId="{45D50A1D-B577-4588-BF7C-CADE52BEC1FB}" srcOrd="0" destOrd="7" presId="urn:microsoft.com/office/officeart/2005/8/layout/hList1"/>
    <dgm:cxn modelId="{A88C5E07-32A4-4286-93B7-88BF522F3603}" type="presOf" srcId="{C9252FF3-06BA-4546-A624-9B40043227ED}" destId="{45D50A1D-B577-4588-BF7C-CADE52BEC1FB}" srcOrd="0" destOrd="6" presId="urn:microsoft.com/office/officeart/2005/8/layout/hList1"/>
    <dgm:cxn modelId="{17BC1B14-C0A1-4442-8AD2-BD4F7607151F}" srcId="{6F7D2EEA-DC79-4BBA-8178-5F0BAB50C99C}" destId="{1F834A15-39E5-415A-AC9E-247C28A1FABD}" srcOrd="1" destOrd="0" parTransId="{B1453851-3FF2-4DBD-8641-4C70319CB7EE}" sibTransId="{8B865C26-6FC4-43EB-9A1D-97330550D0CE}"/>
    <dgm:cxn modelId="{D1964D19-E7A4-41F1-BB21-0185F9879128}" type="presOf" srcId="{1F834A15-39E5-415A-AC9E-247C28A1FABD}" destId="{45D50A1D-B577-4588-BF7C-CADE52BEC1FB}" srcOrd="0" destOrd="1" presId="urn:microsoft.com/office/officeart/2005/8/layout/hList1"/>
    <dgm:cxn modelId="{841B701D-3D18-4E1D-8216-2A2A2D07CA40}" type="presOf" srcId="{6F7D2EEA-DC79-4BBA-8178-5F0BAB50C99C}" destId="{C1AD11D4-10E2-4179-BB35-C8A27F50E5C2}" srcOrd="0" destOrd="0" presId="urn:microsoft.com/office/officeart/2005/8/layout/hList1"/>
    <dgm:cxn modelId="{7CA28929-D10C-415F-9BC4-4EC3684924F2}" srcId="{6F7D2EEA-DC79-4BBA-8178-5F0BAB50C99C}" destId="{ABE26029-461B-4A78-BFF0-36B91DDE3665}" srcOrd="3" destOrd="0" parTransId="{D27CFA23-4F0C-4C31-A1AE-68D820666968}" sibTransId="{B4ADEF7D-6BC1-4BE0-98AB-AF1F9823977A}"/>
    <dgm:cxn modelId="{81B5FC29-D94E-420E-ACC9-F30B966DA4EE}" srcId="{ABE26029-461B-4A78-BFF0-36B91DDE3665}" destId="{225E99AB-9CA4-40EF-8B3A-E17368A660B6}" srcOrd="0" destOrd="0" parTransId="{C858519A-01C9-49CF-B5F2-56B48F44032B}" sibTransId="{184BAD34-4A6C-4CA4-BB38-46950E5C2D6D}"/>
    <dgm:cxn modelId="{62A73B60-CEAF-4BB9-BA90-A31E33ECE92F}" srcId="{6F7D2EEA-DC79-4BBA-8178-5F0BAB50C99C}" destId="{7D86F8E8-584A-414B-B9F1-362FAB188061}" srcOrd="5" destOrd="0" parTransId="{CCD5F9F0-5754-4DB8-A2A4-759940650F1D}" sibTransId="{6A0A11C2-3545-416B-A5D7-A40BDDF47AB3}"/>
    <dgm:cxn modelId="{4B0C9947-D461-41F7-92AA-DE8548DD6129}" type="presOf" srcId="{225E99AB-9CA4-40EF-8B3A-E17368A660B6}" destId="{45D50A1D-B577-4588-BF7C-CADE52BEC1FB}" srcOrd="0" destOrd="4" presId="urn:microsoft.com/office/officeart/2005/8/layout/hList1"/>
    <dgm:cxn modelId="{94DAC471-3501-4BF8-98E4-04B0F0E66799}" srcId="{6F7D2EEA-DC79-4BBA-8178-5F0BAB50C99C}" destId="{362BC7A9-BBD9-4E51-AEFD-479B9CA30B02}" srcOrd="4" destOrd="0" parTransId="{30ED903C-1FF9-4C15-A18C-CEE2D981BD82}" sibTransId="{F93E1BC7-E4A3-4757-A359-D78A19CEAF3B}"/>
    <dgm:cxn modelId="{E5B01B73-5A84-4196-A82E-E96A8DD55591}" type="presOf" srcId="{7D86F8E8-584A-414B-B9F1-362FAB188061}" destId="{45D50A1D-B577-4588-BF7C-CADE52BEC1FB}" srcOrd="0" destOrd="8"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A41E9E90-8C4E-47D1-80CB-6BB15B9AF1AB}" type="presOf" srcId="{AF4BB5BA-5563-4967-A27A-0495EE719D28}" destId="{45D50A1D-B577-4588-BF7C-CADE52BEC1FB}" srcOrd="0" destOrd="2" presId="urn:microsoft.com/office/officeart/2005/8/layout/hList1"/>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E2CBD6CF-5AF2-4D41-AB00-B23AF8E047CC}" type="presOf" srcId="{6A5EA4BB-E5B4-4F36-91FF-4D452BA8C392}" destId="{45D50A1D-B577-4588-BF7C-CADE52BEC1FB}" srcOrd="0" destOrd="5" presId="urn:microsoft.com/office/officeart/2005/8/layout/hList1"/>
    <dgm:cxn modelId="{BCBB10D3-2A60-482A-9507-C4E2754AD943}" srcId="{ABE26029-461B-4A78-BFF0-36B91DDE3665}" destId="{6A5EA4BB-E5B4-4F36-91FF-4D452BA8C392}" srcOrd="1" destOrd="0" parTransId="{3076185C-CB3B-4081-8F73-1E40E37C8654}" sibTransId="{41A45CD1-405A-4CFA-B65C-25B4953B1D92}"/>
    <dgm:cxn modelId="{4D59DEDC-8255-4A79-84EF-7C7163850252}" srcId="{ABE26029-461B-4A78-BFF0-36B91DDE3665}" destId="{C9252FF3-06BA-4546-A624-9B40043227ED}" srcOrd="2" destOrd="0" parTransId="{B3E31C00-ED74-4953-B2CF-7DA0224B63BB}" sibTransId="{03CD719A-EF2C-4B9D-B580-B1939A42BD76}"/>
    <dgm:cxn modelId="{927B02E4-57A9-4BCF-9ABC-7EAD74EE2092}" srcId="{BCBC93E2-D390-4915-B7B9-6D42915DD847}" destId="{6F7D2EEA-DC79-4BBA-8178-5F0BAB50C99C}" srcOrd="0" destOrd="0" parTransId="{3669727E-CAA7-41D9-A8CB-FD696995B23F}" sibTransId="{42B3F162-7214-4C3C-A20D-CCA67DB87189}"/>
    <dgm:cxn modelId="{6E22D0E9-894F-43FE-B285-559B4B6E8D52}" srcId="{6F7D2EEA-DC79-4BBA-8178-5F0BAB50C99C}" destId="{AF4BB5BA-5563-4967-A27A-0495EE719D28}" srcOrd="2" destOrd="0" parTransId="{93EB255D-C05E-4DB2-8986-4E9681BF144E}" sibTransId="{8740AF84-1439-4C10-A5FD-E2A5EFCBF615}"/>
    <dgm:cxn modelId="{830FA2EC-FEA6-4C08-89D8-BAF7B260BDD9}" type="presOf" srcId="{ABE26029-461B-4A78-BFF0-36B91DDE3665}" destId="{45D50A1D-B577-4588-BF7C-CADE52BEC1FB}" srcOrd="0" destOrd="3"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32DF4-DF84-4167-9EDC-4280A4C31C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9BBF07-E9BF-4D5D-853C-8F051B56003F}">
      <dgm:prSet phldrT="[Text]"/>
      <dgm:spPr/>
      <dgm:t>
        <a:bodyPr/>
        <a:lstStyle/>
        <a:p>
          <a:r>
            <a:rPr lang="en-US" dirty="0"/>
            <a:t>Post-COVID 19 Industry Winners</a:t>
          </a:r>
        </a:p>
      </dgm:t>
    </dgm:pt>
    <dgm:pt modelId="{A6A49243-94AC-4875-89C4-0D7DB4A6A228}" type="parTrans" cxnId="{8BF3E07D-84E9-4AA9-A447-BFF9059A5CE4}">
      <dgm:prSet/>
      <dgm:spPr/>
      <dgm:t>
        <a:bodyPr/>
        <a:lstStyle/>
        <a:p>
          <a:endParaRPr lang="en-US"/>
        </a:p>
      </dgm:t>
    </dgm:pt>
    <dgm:pt modelId="{46B6FDA4-F018-4C23-9CF9-DBFAF52B5F37}" type="sibTrans" cxnId="{8BF3E07D-84E9-4AA9-A447-BFF9059A5CE4}">
      <dgm:prSet/>
      <dgm:spPr/>
      <dgm:t>
        <a:bodyPr/>
        <a:lstStyle/>
        <a:p>
          <a:endParaRPr lang="en-US"/>
        </a:p>
      </dgm:t>
    </dgm:pt>
    <dgm:pt modelId="{BEBA3FE3-46D1-4E78-9F1A-D695C802573E}">
      <dgm:prSet phldrT="[Text]"/>
      <dgm:spPr/>
      <dgm:t>
        <a:bodyPr/>
        <a:lstStyle/>
        <a:p>
          <a:r>
            <a:rPr lang="en-US" dirty="0"/>
            <a:t>E-Commerce</a:t>
          </a:r>
        </a:p>
      </dgm:t>
    </dgm:pt>
    <dgm:pt modelId="{0663816F-99A2-4437-9C69-0B90E2151967}" type="parTrans" cxnId="{6D0287AB-2377-4AA6-A30B-F382E4B91865}">
      <dgm:prSet/>
      <dgm:spPr/>
      <dgm:t>
        <a:bodyPr/>
        <a:lstStyle/>
        <a:p>
          <a:endParaRPr lang="en-US"/>
        </a:p>
      </dgm:t>
    </dgm:pt>
    <dgm:pt modelId="{4C33B4D2-885F-4ADD-9ED4-647BAE0E0308}" type="sibTrans" cxnId="{6D0287AB-2377-4AA6-A30B-F382E4B91865}">
      <dgm:prSet/>
      <dgm:spPr/>
      <dgm:t>
        <a:bodyPr/>
        <a:lstStyle/>
        <a:p>
          <a:endParaRPr lang="en-US"/>
        </a:p>
      </dgm:t>
    </dgm:pt>
    <dgm:pt modelId="{4094FBEE-376E-4193-9B3A-3B13A6FA9FB0}">
      <dgm:prSet phldrT="[Text]"/>
      <dgm:spPr/>
      <dgm:t>
        <a:bodyPr/>
        <a:lstStyle/>
        <a:p>
          <a:r>
            <a:rPr lang="en-US" dirty="0"/>
            <a:t>Logistics</a:t>
          </a:r>
        </a:p>
      </dgm:t>
    </dgm:pt>
    <dgm:pt modelId="{B5FF8A31-E261-4493-A1B5-AA8C18B4A0BF}" type="parTrans" cxnId="{049CE0AE-3A4A-4B46-8E8C-2B6FC41312B3}">
      <dgm:prSet/>
      <dgm:spPr/>
      <dgm:t>
        <a:bodyPr/>
        <a:lstStyle/>
        <a:p>
          <a:endParaRPr lang="en-US"/>
        </a:p>
      </dgm:t>
    </dgm:pt>
    <dgm:pt modelId="{3CABF805-8824-4200-8B17-7E1F1F07AB41}" type="sibTrans" cxnId="{049CE0AE-3A4A-4B46-8E8C-2B6FC41312B3}">
      <dgm:prSet/>
      <dgm:spPr/>
      <dgm:t>
        <a:bodyPr/>
        <a:lstStyle/>
        <a:p>
          <a:endParaRPr lang="en-US"/>
        </a:p>
      </dgm:t>
    </dgm:pt>
    <dgm:pt modelId="{B338001F-3F5C-4586-ADE7-78AF555F5AFC}">
      <dgm:prSet phldrT="[Text]"/>
      <dgm:spPr/>
      <dgm:t>
        <a:bodyPr/>
        <a:lstStyle/>
        <a:p>
          <a:r>
            <a:rPr lang="en-US" dirty="0"/>
            <a:t>Medical Equipment Manufacturers</a:t>
          </a:r>
        </a:p>
      </dgm:t>
    </dgm:pt>
    <dgm:pt modelId="{F1798112-4773-4F23-BD24-DB74F059915E}" type="parTrans" cxnId="{DCCA08F5-EF6D-4504-8C5F-A126039D1483}">
      <dgm:prSet/>
      <dgm:spPr/>
      <dgm:t>
        <a:bodyPr/>
        <a:lstStyle/>
        <a:p>
          <a:endParaRPr lang="en-US"/>
        </a:p>
      </dgm:t>
    </dgm:pt>
    <dgm:pt modelId="{93E17BEC-1D18-4E41-9195-F7BE3B7D8868}" type="sibTrans" cxnId="{DCCA08F5-EF6D-4504-8C5F-A126039D1483}">
      <dgm:prSet/>
      <dgm:spPr/>
      <dgm:t>
        <a:bodyPr/>
        <a:lstStyle/>
        <a:p>
          <a:endParaRPr lang="en-US"/>
        </a:p>
      </dgm:t>
    </dgm:pt>
    <dgm:pt modelId="{F29EFEA4-CDA2-4210-99EC-6856A494DD28}">
      <dgm:prSet phldrT="[Text]"/>
      <dgm:spPr/>
      <dgm:t>
        <a:bodyPr/>
        <a:lstStyle/>
        <a:p>
          <a:r>
            <a:rPr lang="en-US" dirty="0"/>
            <a:t>PhRMA</a:t>
          </a:r>
        </a:p>
      </dgm:t>
    </dgm:pt>
    <dgm:pt modelId="{7F2671AC-7E64-4731-B935-03AAC7974F78}" type="parTrans" cxnId="{71CE6D48-6583-4488-826E-74DB525081CA}">
      <dgm:prSet/>
      <dgm:spPr/>
      <dgm:t>
        <a:bodyPr/>
        <a:lstStyle/>
        <a:p>
          <a:endParaRPr lang="en-US"/>
        </a:p>
      </dgm:t>
    </dgm:pt>
    <dgm:pt modelId="{8B03F302-FF58-4A8D-B1DF-D1C87D968BEF}" type="sibTrans" cxnId="{71CE6D48-6583-4488-826E-74DB525081CA}">
      <dgm:prSet/>
      <dgm:spPr/>
      <dgm:t>
        <a:bodyPr/>
        <a:lstStyle/>
        <a:p>
          <a:endParaRPr lang="en-US"/>
        </a:p>
      </dgm:t>
    </dgm:pt>
    <dgm:pt modelId="{5829D384-9520-4BE7-A6CC-3DEC7ADE824E}">
      <dgm:prSet phldrT="[Text]"/>
      <dgm:spPr/>
      <dgm:t>
        <a:bodyPr/>
        <a:lstStyle/>
        <a:p>
          <a:r>
            <a:rPr lang="en-US" dirty="0"/>
            <a:t>Post-COVID 19 Industry Losers</a:t>
          </a:r>
        </a:p>
      </dgm:t>
    </dgm:pt>
    <dgm:pt modelId="{4FF83C40-10A4-4041-B739-94C6D2EEDDB0}" type="parTrans" cxnId="{8259AFCC-79C3-4704-B3DD-9FAE9F35779A}">
      <dgm:prSet/>
      <dgm:spPr/>
      <dgm:t>
        <a:bodyPr/>
        <a:lstStyle/>
        <a:p>
          <a:endParaRPr lang="en-US"/>
        </a:p>
      </dgm:t>
    </dgm:pt>
    <dgm:pt modelId="{10C1DB29-3ACF-482C-ADD7-BE82E3483E36}" type="sibTrans" cxnId="{8259AFCC-79C3-4704-B3DD-9FAE9F35779A}">
      <dgm:prSet/>
      <dgm:spPr/>
      <dgm:t>
        <a:bodyPr/>
        <a:lstStyle/>
        <a:p>
          <a:endParaRPr lang="en-US"/>
        </a:p>
      </dgm:t>
    </dgm:pt>
    <dgm:pt modelId="{4F2E8CC1-39F3-4D00-9AC0-091BC0C19D15}">
      <dgm:prSet phldrT="[Text]"/>
      <dgm:spPr/>
      <dgm:t>
        <a:bodyPr/>
        <a:lstStyle/>
        <a:p>
          <a:r>
            <a:rPr lang="en-US" dirty="0"/>
            <a:t>Traditional brick &amp; mortar retail</a:t>
          </a:r>
        </a:p>
      </dgm:t>
    </dgm:pt>
    <dgm:pt modelId="{6C311D8F-3025-4F51-A785-514819297A24}" type="parTrans" cxnId="{2095F467-C88E-452F-9206-CAA7F8295897}">
      <dgm:prSet/>
      <dgm:spPr/>
      <dgm:t>
        <a:bodyPr/>
        <a:lstStyle/>
        <a:p>
          <a:endParaRPr lang="en-US"/>
        </a:p>
      </dgm:t>
    </dgm:pt>
    <dgm:pt modelId="{853271C5-7C3E-462A-BD72-E6CDE533D64A}" type="sibTrans" cxnId="{2095F467-C88E-452F-9206-CAA7F8295897}">
      <dgm:prSet/>
      <dgm:spPr/>
      <dgm:t>
        <a:bodyPr/>
        <a:lstStyle/>
        <a:p>
          <a:endParaRPr lang="en-US"/>
        </a:p>
      </dgm:t>
    </dgm:pt>
    <dgm:pt modelId="{987A58B3-A82C-4387-A9E2-861D4E7A246E}">
      <dgm:prSet phldrT="[Text]"/>
      <dgm:spPr/>
      <dgm:t>
        <a:bodyPr/>
        <a:lstStyle/>
        <a:p>
          <a:r>
            <a:rPr lang="en-US" dirty="0"/>
            <a:t>Airlines</a:t>
          </a:r>
        </a:p>
      </dgm:t>
    </dgm:pt>
    <dgm:pt modelId="{5240FDA5-3560-4C2D-B35C-DC98191611A6}" type="parTrans" cxnId="{A1036C1B-6828-47D6-B672-FD9A167363F4}">
      <dgm:prSet/>
      <dgm:spPr/>
      <dgm:t>
        <a:bodyPr/>
        <a:lstStyle/>
        <a:p>
          <a:endParaRPr lang="en-US"/>
        </a:p>
      </dgm:t>
    </dgm:pt>
    <dgm:pt modelId="{F34FC4C1-9AE4-449D-B1FC-3B9CF1C9C52C}" type="sibTrans" cxnId="{A1036C1B-6828-47D6-B672-FD9A167363F4}">
      <dgm:prSet/>
      <dgm:spPr/>
      <dgm:t>
        <a:bodyPr/>
        <a:lstStyle/>
        <a:p>
          <a:endParaRPr lang="en-US"/>
        </a:p>
      </dgm:t>
    </dgm:pt>
    <dgm:pt modelId="{E9BF44E7-F293-4787-9DD9-D2E4EBDF41A0}">
      <dgm:prSet phldrT="[Text]"/>
      <dgm:spPr/>
      <dgm:t>
        <a:bodyPr/>
        <a:lstStyle/>
        <a:p>
          <a:r>
            <a:rPr lang="en-US" dirty="0"/>
            <a:t>Events</a:t>
          </a:r>
        </a:p>
      </dgm:t>
    </dgm:pt>
    <dgm:pt modelId="{CBF8502B-431E-4606-87BB-8F7F42E97C22}" type="parTrans" cxnId="{770DC11D-C769-4DEA-8DC3-C75AC75F221B}">
      <dgm:prSet/>
      <dgm:spPr/>
      <dgm:t>
        <a:bodyPr/>
        <a:lstStyle/>
        <a:p>
          <a:endParaRPr lang="en-US"/>
        </a:p>
      </dgm:t>
    </dgm:pt>
    <dgm:pt modelId="{FBCF151B-C96B-435E-9158-3987C0391165}" type="sibTrans" cxnId="{770DC11D-C769-4DEA-8DC3-C75AC75F221B}">
      <dgm:prSet/>
      <dgm:spPr/>
      <dgm:t>
        <a:bodyPr/>
        <a:lstStyle/>
        <a:p>
          <a:endParaRPr lang="en-US"/>
        </a:p>
      </dgm:t>
    </dgm:pt>
    <dgm:pt modelId="{31C6447C-DC50-48C8-8121-3E3825A200A8}">
      <dgm:prSet phldrT="[Text]"/>
      <dgm:spPr/>
      <dgm:t>
        <a:bodyPr/>
        <a:lstStyle/>
        <a:p>
          <a:r>
            <a:rPr lang="en-US" dirty="0"/>
            <a:t>Hospitality</a:t>
          </a:r>
        </a:p>
      </dgm:t>
    </dgm:pt>
    <dgm:pt modelId="{5B413641-3501-499E-A440-40C36419D505}" type="parTrans" cxnId="{C086E595-D4A1-4ADC-B926-98E7F94DBC90}">
      <dgm:prSet/>
      <dgm:spPr/>
      <dgm:t>
        <a:bodyPr/>
        <a:lstStyle/>
        <a:p>
          <a:endParaRPr lang="en-US"/>
        </a:p>
      </dgm:t>
    </dgm:pt>
    <dgm:pt modelId="{F6D8C7DA-BBE8-4B33-99DA-245860F05AC9}" type="sibTrans" cxnId="{C086E595-D4A1-4ADC-B926-98E7F94DBC90}">
      <dgm:prSet/>
      <dgm:spPr/>
      <dgm:t>
        <a:bodyPr/>
        <a:lstStyle/>
        <a:p>
          <a:endParaRPr lang="en-US"/>
        </a:p>
      </dgm:t>
    </dgm:pt>
    <dgm:pt modelId="{FFE36CE0-2CF6-4158-B148-33A98EC3D418}" type="pres">
      <dgm:prSet presAssocID="{FF932DF4-DF84-4167-9EDC-4280A4C31CE9}" presName="Name0" presStyleCnt="0">
        <dgm:presLayoutVars>
          <dgm:dir/>
          <dgm:animLvl val="lvl"/>
          <dgm:resizeHandles val="exact"/>
        </dgm:presLayoutVars>
      </dgm:prSet>
      <dgm:spPr/>
    </dgm:pt>
    <dgm:pt modelId="{9606B838-A2B0-48ED-AAC4-3EFC8AA722C5}" type="pres">
      <dgm:prSet presAssocID="{749BBF07-E9BF-4D5D-853C-8F051B56003F}" presName="composite" presStyleCnt="0"/>
      <dgm:spPr/>
    </dgm:pt>
    <dgm:pt modelId="{4EE026F8-0FDE-4609-BC0B-3FC30E3D0521}" type="pres">
      <dgm:prSet presAssocID="{749BBF07-E9BF-4D5D-853C-8F051B56003F}" presName="parTx" presStyleLbl="alignNode1" presStyleIdx="0" presStyleCnt="2">
        <dgm:presLayoutVars>
          <dgm:chMax val="0"/>
          <dgm:chPref val="0"/>
          <dgm:bulletEnabled val="1"/>
        </dgm:presLayoutVars>
      </dgm:prSet>
      <dgm:spPr/>
    </dgm:pt>
    <dgm:pt modelId="{C3D18452-2EA0-41E5-9F57-9A032572A722}" type="pres">
      <dgm:prSet presAssocID="{749BBF07-E9BF-4D5D-853C-8F051B56003F}" presName="desTx" presStyleLbl="alignAccFollowNode1" presStyleIdx="0" presStyleCnt="2">
        <dgm:presLayoutVars>
          <dgm:bulletEnabled val="1"/>
        </dgm:presLayoutVars>
      </dgm:prSet>
      <dgm:spPr/>
    </dgm:pt>
    <dgm:pt modelId="{960B99EC-4A68-4EE6-8F09-A75D7C910AE1}" type="pres">
      <dgm:prSet presAssocID="{46B6FDA4-F018-4C23-9CF9-DBFAF52B5F37}" presName="space" presStyleCnt="0"/>
      <dgm:spPr/>
    </dgm:pt>
    <dgm:pt modelId="{AC8EBF40-EFED-4C20-804D-A1AD96408328}" type="pres">
      <dgm:prSet presAssocID="{5829D384-9520-4BE7-A6CC-3DEC7ADE824E}" presName="composite" presStyleCnt="0"/>
      <dgm:spPr/>
    </dgm:pt>
    <dgm:pt modelId="{0D8D5A69-A7EB-4D23-9B61-9A70D0500FDE}" type="pres">
      <dgm:prSet presAssocID="{5829D384-9520-4BE7-A6CC-3DEC7ADE824E}" presName="parTx" presStyleLbl="alignNode1" presStyleIdx="1" presStyleCnt="2">
        <dgm:presLayoutVars>
          <dgm:chMax val="0"/>
          <dgm:chPref val="0"/>
          <dgm:bulletEnabled val="1"/>
        </dgm:presLayoutVars>
      </dgm:prSet>
      <dgm:spPr/>
    </dgm:pt>
    <dgm:pt modelId="{008E2AB8-3D3C-403C-B9AC-99D90A4655DA}" type="pres">
      <dgm:prSet presAssocID="{5829D384-9520-4BE7-A6CC-3DEC7ADE824E}" presName="desTx" presStyleLbl="alignAccFollowNode1" presStyleIdx="1" presStyleCnt="2">
        <dgm:presLayoutVars>
          <dgm:bulletEnabled val="1"/>
        </dgm:presLayoutVars>
      </dgm:prSet>
      <dgm:spPr/>
    </dgm:pt>
  </dgm:ptLst>
  <dgm:cxnLst>
    <dgm:cxn modelId="{4A3FD70B-D7E0-4254-9E68-0CA45F6717F5}" type="presOf" srcId="{4F2E8CC1-39F3-4D00-9AC0-091BC0C19D15}" destId="{008E2AB8-3D3C-403C-B9AC-99D90A4655DA}" srcOrd="0" destOrd="0" presId="urn:microsoft.com/office/officeart/2005/8/layout/hList1"/>
    <dgm:cxn modelId="{A1036C1B-6828-47D6-B672-FD9A167363F4}" srcId="{5829D384-9520-4BE7-A6CC-3DEC7ADE824E}" destId="{987A58B3-A82C-4387-A9E2-861D4E7A246E}" srcOrd="1" destOrd="0" parTransId="{5240FDA5-3560-4C2D-B35C-DC98191611A6}" sibTransId="{F34FC4C1-9AE4-449D-B1FC-3B9CF1C9C52C}"/>
    <dgm:cxn modelId="{770DC11D-C769-4DEA-8DC3-C75AC75F221B}" srcId="{5829D384-9520-4BE7-A6CC-3DEC7ADE824E}" destId="{E9BF44E7-F293-4787-9DD9-D2E4EBDF41A0}" srcOrd="2" destOrd="0" parTransId="{CBF8502B-431E-4606-87BB-8F7F42E97C22}" sibTransId="{FBCF151B-C96B-435E-9158-3987C0391165}"/>
    <dgm:cxn modelId="{2B107022-EE7F-4ED8-A084-9ECE3FF6E9B9}" type="presOf" srcId="{F29EFEA4-CDA2-4210-99EC-6856A494DD28}" destId="{C3D18452-2EA0-41E5-9F57-9A032572A722}" srcOrd="0" destOrd="2" presId="urn:microsoft.com/office/officeart/2005/8/layout/hList1"/>
    <dgm:cxn modelId="{C227703E-4E7D-48D4-8789-A3E611BA4947}" type="presOf" srcId="{5829D384-9520-4BE7-A6CC-3DEC7ADE824E}" destId="{0D8D5A69-A7EB-4D23-9B61-9A70D0500FDE}" srcOrd="0" destOrd="0" presId="urn:microsoft.com/office/officeart/2005/8/layout/hList1"/>
    <dgm:cxn modelId="{4525BE43-165D-4F04-8C64-506752AF7E23}" type="presOf" srcId="{4094FBEE-376E-4193-9B3A-3B13A6FA9FB0}" destId="{C3D18452-2EA0-41E5-9F57-9A032572A722}" srcOrd="0" destOrd="0" presId="urn:microsoft.com/office/officeart/2005/8/layout/hList1"/>
    <dgm:cxn modelId="{2095F467-C88E-452F-9206-CAA7F8295897}" srcId="{5829D384-9520-4BE7-A6CC-3DEC7ADE824E}" destId="{4F2E8CC1-39F3-4D00-9AC0-091BC0C19D15}" srcOrd="0" destOrd="0" parTransId="{6C311D8F-3025-4F51-A785-514819297A24}" sibTransId="{853271C5-7C3E-462A-BD72-E6CDE533D64A}"/>
    <dgm:cxn modelId="{71CE6D48-6583-4488-826E-74DB525081CA}" srcId="{749BBF07-E9BF-4D5D-853C-8F051B56003F}" destId="{F29EFEA4-CDA2-4210-99EC-6856A494DD28}" srcOrd="2" destOrd="0" parTransId="{7F2671AC-7E64-4731-B935-03AAC7974F78}" sibTransId="{8B03F302-FF58-4A8D-B1DF-D1C87D968BEF}"/>
    <dgm:cxn modelId="{8BF3E07D-84E9-4AA9-A447-BFF9059A5CE4}" srcId="{FF932DF4-DF84-4167-9EDC-4280A4C31CE9}" destId="{749BBF07-E9BF-4D5D-853C-8F051B56003F}" srcOrd="0" destOrd="0" parTransId="{A6A49243-94AC-4875-89C4-0D7DB4A6A228}" sibTransId="{46B6FDA4-F018-4C23-9CF9-DBFAF52B5F37}"/>
    <dgm:cxn modelId="{96D01384-C3B9-46E5-85E6-82D90ECCF42A}" type="presOf" srcId="{987A58B3-A82C-4387-A9E2-861D4E7A246E}" destId="{008E2AB8-3D3C-403C-B9AC-99D90A4655DA}" srcOrd="0" destOrd="1" presId="urn:microsoft.com/office/officeart/2005/8/layout/hList1"/>
    <dgm:cxn modelId="{7CAE3F90-D53C-4B79-B329-997CD779D67E}" type="presOf" srcId="{B338001F-3F5C-4586-ADE7-78AF555F5AFC}" destId="{C3D18452-2EA0-41E5-9F57-9A032572A722}" srcOrd="0" destOrd="1" presId="urn:microsoft.com/office/officeart/2005/8/layout/hList1"/>
    <dgm:cxn modelId="{C086E595-D4A1-4ADC-B926-98E7F94DBC90}" srcId="{5829D384-9520-4BE7-A6CC-3DEC7ADE824E}" destId="{31C6447C-DC50-48C8-8121-3E3825A200A8}" srcOrd="3" destOrd="0" parTransId="{5B413641-3501-499E-A440-40C36419D505}" sibTransId="{F6D8C7DA-BBE8-4B33-99DA-245860F05AC9}"/>
    <dgm:cxn modelId="{6D0287AB-2377-4AA6-A30B-F382E4B91865}" srcId="{749BBF07-E9BF-4D5D-853C-8F051B56003F}" destId="{BEBA3FE3-46D1-4E78-9F1A-D695C802573E}" srcOrd="3" destOrd="0" parTransId="{0663816F-99A2-4437-9C69-0B90E2151967}" sibTransId="{4C33B4D2-885F-4ADD-9ED4-647BAE0E0308}"/>
    <dgm:cxn modelId="{049CE0AE-3A4A-4B46-8E8C-2B6FC41312B3}" srcId="{749BBF07-E9BF-4D5D-853C-8F051B56003F}" destId="{4094FBEE-376E-4193-9B3A-3B13A6FA9FB0}" srcOrd="0" destOrd="0" parTransId="{B5FF8A31-E261-4493-A1B5-AA8C18B4A0BF}" sibTransId="{3CABF805-8824-4200-8B17-7E1F1F07AB41}"/>
    <dgm:cxn modelId="{BC8246BF-F8E5-4A7A-9EC4-AE8F15CFD327}" type="presOf" srcId="{E9BF44E7-F293-4787-9DD9-D2E4EBDF41A0}" destId="{008E2AB8-3D3C-403C-B9AC-99D90A4655DA}" srcOrd="0" destOrd="2" presId="urn:microsoft.com/office/officeart/2005/8/layout/hList1"/>
    <dgm:cxn modelId="{8259AFCC-79C3-4704-B3DD-9FAE9F35779A}" srcId="{FF932DF4-DF84-4167-9EDC-4280A4C31CE9}" destId="{5829D384-9520-4BE7-A6CC-3DEC7ADE824E}" srcOrd="1" destOrd="0" parTransId="{4FF83C40-10A4-4041-B739-94C6D2EEDDB0}" sibTransId="{10C1DB29-3ACF-482C-ADD7-BE82E3483E36}"/>
    <dgm:cxn modelId="{7E15BBCF-F8BB-475F-B8B4-69B7975E85F3}" type="presOf" srcId="{749BBF07-E9BF-4D5D-853C-8F051B56003F}" destId="{4EE026F8-0FDE-4609-BC0B-3FC30E3D0521}" srcOrd="0" destOrd="0" presId="urn:microsoft.com/office/officeart/2005/8/layout/hList1"/>
    <dgm:cxn modelId="{527625EF-7680-40EE-86BF-67B8D833DAB8}" type="presOf" srcId="{31C6447C-DC50-48C8-8121-3E3825A200A8}" destId="{008E2AB8-3D3C-403C-B9AC-99D90A4655DA}" srcOrd="0" destOrd="3" presId="urn:microsoft.com/office/officeart/2005/8/layout/hList1"/>
    <dgm:cxn modelId="{D0B676F3-6F41-4DCF-A8DC-8B9E589DD99D}" type="presOf" srcId="{BEBA3FE3-46D1-4E78-9F1A-D695C802573E}" destId="{C3D18452-2EA0-41E5-9F57-9A032572A722}" srcOrd="0" destOrd="3" presId="urn:microsoft.com/office/officeart/2005/8/layout/hList1"/>
    <dgm:cxn modelId="{DCCA08F5-EF6D-4504-8C5F-A126039D1483}" srcId="{749BBF07-E9BF-4D5D-853C-8F051B56003F}" destId="{B338001F-3F5C-4586-ADE7-78AF555F5AFC}" srcOrd="1" destOrd="0" parTransId="{F1798112-4773-4F23-BD24-DB74F059915E}" sibTransId="{93E17BEC-1D18-4E41-9195-F7BE3B7D8868}"/>
    <dgm:cxn modelId="{761126F7-B47B-4A35-8DBE-961B9D1028B3}" type="presOf" srcId="{FF932DF4-DF84-4167-9EDC-4280A4C31CE9}" destId="{FFE36CE0-2CF6-4158-B148-33A98EC3D418}" srcOrd="0" destOrd="0" presId="urn:microsoft.com/office/officeart/2005/8/layout/hList1"/>
    <dgm:cxn modelId="{F2A9667A-A3B5-47B9-B1B4-39DE05C365EF}" type="presParOf" srcId="{FFE36CE0-2CF6-4158-B148-33A98EC3D418}" destId="{9606B838-A2B0-48ED-AAC4-3EFC8AA722C5}" srcOrd="0" destOrd="0" presId="urn:microsoft.com/office/officeart/2005/8/layout/hList1"/>
    <dgm:cxn modelId="{78A59B74-41B0-4C9B-8C39-5B3A13DB71C3}" type="presParOf" srcId="{9606B838-A2B0-48ED-AAC4-3EFC8AA722C5}" destId="{4EE026F8-0FDE-4609-BC0B-3FC30E3D0521}" srcOrd="0" destOrd="0" presId="urn:microsoft.com/office/officeart/2005/8/layout/hList1"/>
    <dgm:cxn modelId="{AD704A17-283E-4F24-BFCF-FAD144EAAB55}" type="presParOf" srcId="{9606B838-A2B0-48ED-AAC4-3EFC8AA722C5}" destId="{C3D18452-2EA0-41E5-9F57-9A032572A722}" srcOrd="1" destOrd="0" presId="urn:microsoft.com/office/officeart/2005/8/layout/hList1"/>
    <dgm:cxn modelId="{E13A1EA0-8A97-4AC4-9CCD-8B4CE4B5C65D}" type="presParOf" srcId="{FFE36CE0-2CF6-4158-B148-33A98EC3D418}" destId="{960B99EC-4A68-4EE6-8F09-A75D7C910AE1}" srcOrd="1" destOrd="0" presId="urn:microsoft.com/office/officeart/2005/8/layout/hList1"/>
    <dgm:cxn modelId="{7F04C060-307B-44F3-947F-846974936B68}" type="presParOf" srcId="{FFE36CE0-2CF6-4158-B148-33A98EC3D418}" destId="{AC8EBF40-EFED-4C20-804D-A1AD96408328}" srcOrd="2" destOrd="0" presId="urn:microsoft.com/office/officeart/2005/8/layout/hList1"/>
    <dgm:cxn modelId="{6F09FEA5-CBF5-4AA4-8B49-F452DFB101FD}" type="presParOf" srcId="{AC8EBF40-EFED-4C20-804D-A1AD96408328}" destId="{0D8D5A69-A7EB-4D23-9B61-9A70D0500FDE}" srcOrd="0" destOrd="0" presId="urn:microsoft.com/office/officeart/2005/8/layout/hList1"/>
    <dgm:cxn modelId="{A8A38E5D-2F9C-4C9C-B8DC-2347EBE8D842}" type="presParOf" srcId="{AC8EBF40-EFED-4C20-804D-A1AD96408328}" destId="{008E2AB8-3D3C-403C-B9AC-99D90A4655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EAF19-966D-4506-A0F5-CDB8FED635E3}"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1B90BDD9-C8D5-4E9A-AA8B-0E1C0D418011}">
      <dgm:prSet phldrT="[Text]"/>
      <dgm:spPr/>
      <dgm:t>
        <a:bodyPr/>
        <a:lstStyle/>
        <a:p>
          <a:r>
            <a:rPr lang="en-US" dirty="0"/>
            <a:t>Land Use Entitlements</a:t>
          </a:r>
        </a:p>
      </dgm:t>
    </dgm:pt>
    <dgm:pt modelId="{DCA56C68-090D-4A13-A44E-040B498993F4}" type="parTrans" cxnId="{A8EA1A59-52F2-4937-9FD9-5D4651EB41AD}">
      <dgm:prSet/>
      <dgm:spPr/>
      <dgm:t>
        <a:bodyPr/>
        <a:lstStyle/>
        <a:p>
          <a:endParaRPr lang="en-US"/>
        </a:p>
      </dgm:t>
    </dgm:pt>
    <dgm:pt modelId="{98DB5094-4F32-494C-8667-1AF486D1B0B3}" type="sibTrans" cxnId="{A8EA1A59-52F2-4937-9FD9-5D4651EB41AD}">
      <dgm:prSet/>
      <dgm:spPr/>
      <dgm:t>
        <a:bodyPr/>
        <a:lstStyle/>
        <a:p>
          <a:endParaRPr lang="en-US"/>
        </a:p>
      </dgm:t>
    </dgm:pt>
    <dgm:pt modelId="{6A487E52-8DF6-44B4-BAE0-1D7D967164EF}">
      <dgm:prSet phldrT="[Text]"/>
      <dgm:spPr/>
      <dgm:t>
        <a:bodyPr/>
        <a:lstStyle/>
        <a:p>
          <a:r>
            <a:rPr lang="en-US" dirty="0"/>
            <a:t>Tax Incentives</a:t>
          </a:r>
        </a:p>
      </dgm:t>
    </dgm:pt>
    <dgm:pt modelId="{BDA416E0-EC1A-4A26-8B4F-44302C41F8CF}" type="parTrans" cxnId="{556BED8C-D052-4F59-A911-5083D21F2E5E}">
      <dgm:prSet/>
      <dgm:spPr/>
      <dgm:t>
        <a:bodyPr/>
        <a:lstStyle/>
        <a:p>
          <a:endParaRPr lang="en-US"/>
        </a:p>
      </dgm:t>
    </dgm:pt>
    <dgm:pt modelId="{F2334388-F074-43E9-B208-92E3F79D8391}" type="sibTrans" cxnId="{556BED8C-D052-4F59-A911-5083D21F2E5E}">
      <dgm:prSet/>
      <dgm:spPr/>
      <dgm:t>
        <a:bodyPr/>
        <a:lstStyle/>
        <a:p>
          <a:endParaRPr lang="en-US"/>
        </a:p>
      </dgm:t>
    </dgm:pt>
    <dgm:pt modelId="{865797CD-6A83-4D8D-BA52-CF14067793EB}">
      <dgm:prSet phldrT="[Text]"/>
      <dgm:spPr/>
      <dgm:t>
        <a:bodyPr/>
        <a:lstStyle/>
        <a:p>
          <a:r>
            <a:rPr lang="en-US" dirty="0"/>
            <a:t>Joint Economic Development Districts</a:t>
          </a:r>
        </a:p>
      </dgm:t>
    </dgm:pt>
    <dgm:pt modelId="{7ABA815C-3ACC-4CF9-BF5D-6CEDE45B3F85}" type="parTrans" cxnId="{2F732104-A134-4CDE-91B9-F1419787BB2D}">
      <dgm:prSet/>
      <dgm:spPr/>
      <dgm:t>
        <a:bodyPr/>
        <a:lstStyle/>
        <a:p>
          <a:endParaRPr lang="en-US"/>
        </a:p>
      </dgm:t>
    </dgm:pt>
    <dgm:pt modelId="{A9984759-BDBA-4CDF-97C4-9AF64EBE2A1A}" type="sibTrans" cxnId="{2F732104-A134-4CDE-91B9-F1419787BB2D}">
      <dgm:prSet/>
      <dgm:spPr/>
      <dgm:t>
        <a:bodyPr/>
        <a:lstStyle/>
        <a:p>
          <a:endParaRPr lang="en-US"/>
        </a:p>
      </dgm:t>
    </dgm:pt>
    <dgm:pt modelId="{7349534D-6F25-4248-A4F9-A6DB35C28487}">
      <dgm:prSet phldrT="[Text]"/>
      <dgm:spPr/>
      <dgm:t>
        <a:bodyPr/>
        <a:lstStyle/>
        <a:p>
          <a:r>
            <a:rPr lang="en-US" dirty="0"/>
            <a:t>Zoning</a:t>
          </a:r>
        </a:p>
      </dgm:t>
    </dgm:pt>
    <dgm:pt modelId="{03BC81AE-B561-4475-ACAB-C234659AFC24}" type="parTrans" cxnId="{71C2F288-F66F-435C-9797-FD90865E906C}">
      <dgm:prSet/>
      <dgm:spPr/>
      <dgm:t>
        <a:bodyPr/>
        <a:lstStyle/>
        <a:p>
          <a:endParaRPr lang="en-US"/>
        </a:p>
      </dgm:t>
    </dgm:pt>
    <dgm:pt modelId="{FE880769-FC61-4205-B4F3-50BA8BB0E42B}" type="sibTrans" cxnId="{71C2F288-F66F-435C-9797-FD90865E906C}">
      <dgm:prSet/>
      <dgm:spPr/>
      <dgm:t>
        <a:bodyPr/>
        <a:lstStyle/>
        <a:p>
          <a:endParaRPr lang="en-US"/>
        </a:p>
      </dgm:t>
    </dgm:pt>
    <dgm:pt modelId="{5D7306B2-4ADE-4C1F-B08D-F2020BE0C465}">
      <dgm:prSet phldrT="[Text]"/>
      <dgm:spPr/>
      <dgm:t>
        <a:bodyPr/>
        <a:lstStyle/>
        <a:p>
          <a:r>
            <a:rPr lang="en-US" dirty="0"/>
            <a:t>Annexation</a:t>
          </a:r>
        </a:p>
      </dgm:t>
    </dgm:pt>
    <dgm:pt modelId="{CF57424E-7A1D-4081-A744-AED385B9EA70}" type="parTrans" cxnId="{D264D829-41E2-4FA3-A7A8-5DE0F7D14D0F}">
      <dgm:prSet/>
      <dgm:spPr/>
      <dgm:t>
        <a:bodyPr/>
        <a:lstStyle/>
        <a:p>
          <a:endParaRPr lang="en-US"/>
        </a:p>
      </dgm:t>
    </dgm:pt>
    <dgm:pt modelId="{7AB443BA-A906-4629-A888-78666E519319}" type="sibTrans" cxnId="{D264D829-41E2-4FA3-A7A8-5DE0F7D14D0F}">
      <dgm:prSet/>
      <dgm:spPr/>
      <dgm:t>
        <a:bodyPr/>
        <a:lstStyle/>
        <a:p>
          <a:endParaRPr lang="en-US"/>
        </a:p>
      </dgm:t>
    </dgm:pt>
    <dgm:pt modelId="{419EACC1-0538-49E2-ABBA-701437A03B4F}">
      <dgm:prSet phldrT="[Text]"/>
      <dgm:spPr/>
      <dgm:t>
        <a:bodyPr/>
        <a:lstStyle/>
        <a:p>
          <a:r>
            <a:rPr lang="en-US" dirty="0"/>
            <a:t>Easements</a:t>
          </a:r>
        </a:p>
      </dgm:t>
    </dgm:pt>
    <dgm:pt modelId="{61184ECB-C6BC-4C2F-812F-3A1DF8B46D53}" type="parTrans" cxnId="{61FD8F12-169F-4F28-BB55-4D174AAA36C5}">
      <dgm:prSet/>
      <dgm:spPr/>
      <dgm:t>
        <a:bodyPr/>
        <a:lstStyle/>
        <a:p>
          <a:endParaRPr lang="en-US"/>
        </a:p>
      </dgm:t>
    </dgm:pt>
    <dgm:pt modelId="{0AD67D20-7CE5-4506-93D3-BA9BACFBA876}" type="sibTrans" cxnId="{61FD8F12-169F-4F28-BB55-4D174AAA36C5}">
      <dgm:prSet/>
      <dgm:spPr/>
      <dgm:t>
        <a:bodyPr/>
        <a:lstStyle/>
        <a:p>
          <a:endParaRPr lang="en-US"/>
        </a:p>
      </dgm:t>
    </dgm:pt>
    <dgm:pt modelId="{FBEA620A-F5C0-4F2A-912E-25C030720E68}">
      <dgm:prSet phldrT="[Text]"/>
      <dgm:spPr/>
      <dgm:t>
        <a:bodyPr/>
        <a:lstStyle/>
        <a:p>
          <a:r>
            <a:rPr lang="en-US" dirty="0"/>
            <a:t>Tax Abatements</a:t>
          </a:r>
        </a:p>
      </dgm:t>
    </dgm:pt>
    <dgm:pt modelId="{49D7D7F5-ABFE-4664-A0C3-AC68DEB6C509}" type="parTrans" cxnId="{1A6EAE28-0B4D-4F1B-9499-A69D2E81D0B5}">
      <dgm:prSet/>
      <dgm:spPr/>
      <dgm:t>
        <a:bodyPr/>
        <a:lstStyle/>
        <a:p>
          <a:endParaRPr lang="en-US"/>
        </a:p>
      </dgm:t>
    </dgm:pt>
    <dgm:pt modelId="{B58E73FE-4995-44BD-BA1A-718EF1F9EC4A}" type="sibTrans" cxnId="{1A6EAE28-0B4D-4F1B-9499-A69D2E81D0B5}">
      <dgm:prSet/>
      <dgm:spPr/>
      <dgm:t>
        <a:bodyPr/>
        <a:lstStyle/>
        <a:p>
          <a:endParaRPr lang="en-US"/>
        </a:p>
      </dgm:t>
    </dgm:pt>
    <dgm:pt modelId="{FC1C3BAB-EDA3-4CA3-BD5E-A8631BFCB215}">
      <dgm:prSet phldrT="[Text]"/>
      <dgm:spPr/>
      <dgm:t>
        <a:bodyPr/>
        <a:lstStyle/>
        <a:p>
          <a:r>
            <a:rPr lang="en-US" dirty="0"/>
            <a:t>Tax Credits</a:t>
          </a:r>
        </a:p>
      </dgm:t>
    </dgm:pt>
    <dgm:pt modelId="{A3928BD4-259A-4524-B5DB-B4CF52A0ECCB}" type="parTrans" cxnId="{94287805-7699-4D79-9969-CDFF346F575A}">
      <dgm:prSet/>
      <dgm:spPr/>
      <dgm:t>
        <a:bodyPr/>
        <a:lstStyle/>
        <a:p>
          <a:endParaRPr lang="en-US"/>
        </a:p>
      </dgm:t>
    </dgm:pt>
    <dgm:pt modelId="{FD2F7C7C-5B8F-409C-83AE-125A633CB0B8}" type="sibTrans" cxnId="{94287805-7699-4D79-9969-CDFF346F575A}">
      <dgm:prSet/>
      <dgm:spPr/>
      <dgm:t>
        <a:bodyPr/>
        <a:lstStyle/>
        <a:p>
          <a:endParaRPr lang="en-US"/>
        </a:p>
      </dgm:t>
    </dgm:pt>
    <dgm:pt modelId="{50F4F925-C83B-4A6F-9907-DFD2FD6B09B4}">
      <dgm:prSet phldrT="[Text]"/>
      <dgm:spPr/>
      <dgm:t>
        <a:bodyPr/>
        <a:lstStyle/>
        <a:p>
          <a:r>
            <a:rPr lang="en-US" dirty="0"/>
            <a:t>Infrastructure Finance</a:t>
          </a:r>
        </a:p>
      </dgm:t>
    </dgm:pt>
    <dgm:pt modelId="{5BB00E68-FA3D-401C-80CB-96B83908E175}" type="parTrans" cxnId="{C8A41D1B-703D-4F32-992A-EF96C0F7410D}">
      <dgm:prSet/>
      <dgm:spPr/>
      <dgm:t>
        <a:bodyPr/>
        <a:lstStyle/>
        <a:p>
          <a:endParaRPr lang="en-US"/>
        </a:p>
      </dgm:t>
    </dgm:pt>
    <dgm:pt modelId="{CEC593E7-8D31-4DEB-AA64-3D6DA8C78EC7}" type="sibTrans" cxnId="{C8A41D1B-703D-4F32-992A-EF96C0F7410D}">
      <dgm:prSet/>
      <dgm:spPr/>
      <dgm:t>
        <a:bodyPr/>
        <a:lstStyle/>
        <a:p>
          <a:endParaRPr lang="en-US"/>
        </a:p>
      </dgm:t>
    </dgm:pt>
    <dgm:pt modelId="{4A34F5FD-F47A-46B4-8142-9AFD273EF715}">
      <dgm:prSet phldrT="[Text]"/>
      <dgm:spPr/>
      <dgm:t>
        <a:bodyPr/>
        <a:lstStyle/>
        <a:p>
          <a:r>
            <a:rPr lang="en-US" dirty="0"/>
            <a:t>Tax Increment Financing</a:t>
          </a:r>
        </a:p>
      </dgm:t>
    </dgm:pt>
    <dgm:pt modelId="{A77A2C43-317E-48EE-9798-C485674F2FD7}" type="parTrans" cxnId="{9435C1F0-7F8E-47C2-BB52-FC1D6B722EB1}">
      <dgm:prSet/>
      <dgm:spPr/>
      <dgm:t>
        <a:bodyPr/>
        <a:lstStyle/>
        <a:p>
          <a:endParaRPr lang="en-US"/>
        </a:p>
      </dgm:t>
    </dgm:pt>
    <dgm:pt modelId="{783EEC9D-50CA-4527-B1E9-6A540A6DDB60}" type="sibTrans" cxnId="{9435C1F0-7F8E-47C2-BB52-FC1D6B722EB1}">
      <dgm:prSet/>
      <dgm:spPr/>
      <dgm:t>
        <a:bodyPr/>
        <a:lstStyle/>
        <a:p>
          <a:endParaRPr lang="en-US"/>
        </a:p>
      </dgm:t>
    </dgm:pt>
    <dgm:pt modelId="{805B4D69-CAD2-4735-908A-E3EF69596C67}">
      <dgm:prSet phldrT="[Text]"/>
      <dgm:spPr/>
      <dgm:t>
        <a:bodyPr/>
        <a:lstStyle/>
        <a:p>
          <a:r>
            <a:rPr lang="en-US" dirty="0"/>
            <a:t>Local and State Grants</a:t>
          </a:r>
        </a:p>
      </dgm:t>
    </dgm:pt>
    <dgm:pt modelId="{359C70A4-75FA-4607-B6D0-7CA78D5F66E8}" type="parTrans" cxnId="{6E0CEDE6-DB16-43FD-B11B-98584294683E}">
      <dgm:prSet/>
      <dgm:spPr/>
      <dgm:t>
        <a:bodyPr/>
        <a:lstStyle/>
        <a:p>
          <a:endParaRPr lang="en-US"/>
        </a:p>
      </dgm:t>
    </dgm:pt>
    <dgm:pt modelId="{89A54AC5-6C1B-4B0F-AFF6-0619299A3B9B}" type="sibTrans" cxnId="{6E0CEDE6-DB16-43FD-B11B-98584294683E}">
      <dgm:prSet/>
      <dgm:spPr/>
      <dgm:t>
        <a:bodyPr/>
        <a:lstStyle/>
        <a:p>
          <a:endParaRPr lang="en-US"/>
        </a:p>
      </dgm:t>
    </dgm:pt>
    <dgm:pt modelId="{0D45C1EE-8384-4F6A-BFF6-3920A1E65C73}">
      <dgm:prSet phldrT="[Text]"/>
      <dgm:spPr/>
      <dgm:t>
        <a:bodyPr/>
        <a:lstStyle/>
        <a:p>
          <a:r>
            <a:rPr lang="en-US" dirty="0"/>
            <a:t>School Compensation Agreements</a:t>
          </a:r>
        </a:p>
      </dgm:t>
    </dgm:pt>
    <dgm:pt modelId="{A2ABF8F0-D84A-4208-AA5B-90D512EA5F98}" type="parTrans" cxnId="{C772B1EF-A0E6-41A1-9AA1-4C8A46F8BB90}">
      <dgm:prSet/>
      <dgm:spPr/>
      <dgm:t>
        <a:bodyPr/>
        <a:lstStyle/>
        <a:p>
          <a:endParaRPr lang="en-US"/>
        </a:p>
      </dgm:t>
    </dgm:pt>
    <dgm:pt modelId="{FCF60A04-9E24-4959-B7BE-3A7CE32FCB4B}" type="sibTrans" cxnId="{C772B1EF-A0E6-41A1-9AA1-4C8A46F8BB90}">
      <dgm:prSet/>
      <dgm:spPr/>
      <dgm:t>
        <a:bodyPr/>
        <a:lstStyle/>
        <a:p>
          <a:endParaRPr lang="en-US"/>
        </a:p>
      </dgm:t>
    </dgm:pt>
    <dgm:pt modelId="{F0355450-357E-4E0E-890B-12E356D263FC}">
      <dgm:prSet phldrT="[Text]"/>
      <dgm:spPr/>
      <dgm:t>
        <a:bodyPr/>
        <a:lstStyle/>
        <a:p>
          <a:r>
            <a:rPr lang="en-US" dirty="0"/>
            <a:t>School Compensation  Agreements</a:t>
          </a:r>
        </a:p>
      </dgm:t>
    </dgm:pt>
    <dgm:pt modelId="{B5E744D6-0327-4DB7-920F-B91554B069D4}" type="parTrans" cxnId="{E04698AA-7B7D-4F47-8790-B8744B424429}">
      <dgm:prSet/>
      <dgm:spPr/>
      <dgm:t>
        <a:bodyPr/>
        <a:lstStyle/>
        <a:p>
          <a:endParaRPr lang="en-US"/>
        </a:p>
      </dgm:t>
    </dgm:pt>
    <dgm:pt modelId="{3E8E5109-FF9D-4E64-BC1F-B10E65DC5D45}" type="sibTrans" cxnId="{E04698AA-7B7D-4F47-8790-B8744B424429}">
      <dgm:prSet/>
      <dgm:spPr/>
      <dgm:t>
        <a:bodyPr/>
        <a:lstStyle/>
        <a:p>
          <a:endParaRPr lang="en-US"/>
        </a:p>
      </dgm:t>
    </dgm:pt>
    <dgm:pt modelId="{C564707D-6321-4694-B1E4-0EE5450A610A}">
      <dgm:prSet phldrT="[Text]"/>
      <dgm:spPr/>
      <dgm:t>
        <a:bodyPr/>
        <a:lstStyle/>
        <a:p>
          <a:r>
            <a:rPr lang="en-US" dirty="0"/>
            <a:t>Constructing Financing</a:t>
          </a:r>
        </a:p>
      </dgm:t>
    </dgm:pt>
    <dgm:pt modelId="{4CB6FF21-DDFA-481C-BB41-59F1F26B933F}" type="parTrans" cxnId="{5C2B6ABA-7A53-4402-B4AD-30E0555C5F81}">
      <dgm:prSet/>
      <dgm:spPr/>
      <dgm:t>
        <a:bodyPr/>
        <a:lstStyle/>
        <a:p>
          <a:endParaRPr lang="en-US"/>
        </a:p>
      </dgm:t>
    </dgm:pt>
    <dgm:pt modelId="{22D32F9B-C47F-4648-BA60-5B380B3A3889}" type="sibTrans" cxnId="{5C2B6ABA-7A53-4402-B4AD-30E0555C5F81}">
      <dgm:prSet/>
      <dgm:spPr/>
      <dgm:t>
        <a:bodyPr/>
        <a:lstStyle/>
        <a:p>
          <a:endParaRPr lang="en-US"/>
        </a:p>
      </dgm:t>
    </dgm:pt>
    <dgm:pt modelId="{0FD1AFE2-CBE0-4E7C-BAB6-A926B4CC240C}">
      <dgm:prSet phldrT="[Text]"/>
      <dgm:spPr/>
      <dgm:t>
        <a:bodyPr/>
        <a:lstStyle/>
        <a:p>
          <a:r>
            <a:rPr lang="en-US" dirty="0"/>
            <a:t>Construction Material Sales Tax Exemption</a:t>
          </a:r>
        </a:p>
      </dgm:t>
    </dgm:pt>
    <dgm:pt modelId="{393678E1-FFD9-4401-919A-1896422CB13D}" type="parTrans" cxnId="{CE1F8896-36AA-4B17-BC41-D019EAA1977A}">
      <dgm:prSet/>
      <dgm:spPr/>
      <dgm:t>
        <a:bodyPr/>
        <a:lstStyle/>
        <a:p>
          <a:endParaRPr lang="en-US"/>
        </a:p>
      </dgm:t>
    </dgm:pt>
    <dgm:pt modelId="{8D850E11-8EB2-4779-B711-5D7BAEB5BB73}" type="sibTrans" cxnId="{CE1F8896-36AA-4B17-BC41-D019EAA1977A}">
      <dgm:prSet/>
      <dgm:spPr/>
      <dgm:t>
        <a:bodyPr/>
        <a:lstStyle/>
        <a:p>
          <a:endParaRPr lang="en-US"/>
        </a:p>
      </dgm:t>
    </dgm:pt>
    <dgm:pt modelId="{AB983633-F46F-4D66-A0FA-7C086B93ECA7}">
      <dgm:prSet phldrT="[Text]"/>
      <dgm:spPr/>
      <dgm:t>
        <a:bodyPr/>
        <a:lstStyle/>
        <a:p>
          <a:r>
            <a:rPr lang="en-US" dirty="0"/>
            <a:t>Transportation Improvement Districts</a:t>
          </a:r>
        </a:p>
      </dgm:t>
    </dgm:pt>
    <dgm:pt modelId="{79D2A90F-C4CB-4232-9295-41312E1ADDBF}" type="parTrans" cxnId="{ACDEBB69-8992-470B-9915-59492CA248E9}">
      <dgm:prSet/>
      <dgm:spPr/>
      <dgm:t>
        <a:bodyPr/>
        <a:lstStyle/>
        <a:p>
          <a:endParaRPr lang="en-US"/>
        </a:p>
      </dgm:t>
    </dgm:pt>
    <dgm:pt modelId="{47C8EE7E-21A9-4C66-8D22-A05ED3084A61}" type="sibTrans" cxnId="{ACDEBB69-8992-470B-9915-59492CA248E9}">
      <dgm:prSet/>
      <dgm:spPr/>
      <dgm:t>
        <a:bodyPr/>
        <a:lstStyle/>
        <a:p>
          <a:endParaRPr lang="en-US"/>
        </a:p>
      </dgm:t>
    </dgm:pt>
    <dgm:pt modelId="{0BB1B9AD-14ED-4019-B206-635DB7EFA5A4}" type="pres">
      <dgm:prSet presAssocID="{5CDEAF19-966D-4506-A0F5-CDB8FED635E3}" presName="Name0" presStyleCnt="0">
        <dgm:presLayoutVars>
          <dgm:chMax val="7"/>
          <dgm:chPref val="5"/>
          <dgm:dir/>
          <dgm:animOne val="branch"/>
          <dgm:animLvl val="lvl"/>
        </dgm:presLayoutVars>
      </dgm:prSet>
      <dgm:spPr/>
    </dgm:pt>
    <dgm:pt modelId="{1686D5E0-38E4-4751-AB06-F407000A4B81}" type="pres">
      <dgm:prSet presAssocID="{C564707D-6321-4694-B1E4-0EE5450A610A}" presName="ChildAccent4" presStyleCnt="0"/>
      <dgm:spPr/>
    </dgm:pt>
    <dgm:pt modelId="{4EAFDB1F-A8EE-4D58-9280-C7CED2FD6059}" type="pres">
      <dgm:prSet presAssocID="{C564707D-6321-4694-B1E4-0EE5450A610A}" presName="ChildAccent" presStyleLbl="alignImgPlace1" presStyleIdx="0" presStyleCnt="4"/>
      <dgm:spPr/>
    </dgm:pt>
    <dgm:pt modelId="{C5035386-0503-4392-8644-71AFCD7A1BBA}" type="pres">
      <dgm:prSet presAssocID="{C564707D-6321-4694-B1E4-0EE5450A610A}" presName="Child4" presStyleLbl="revTx" presStyleIdx="0" presStyleCnt="0">
        <dgm:presLayoutVars>
          <dgm:chMax val="0"/>
          <dgm:chPref val="0"/>
          <dgm:bulletEnabled val="1"/>
        </dgm:presLayoutVars>
      </dgm:prSet>
      <dgm:spPr/>
    </dgm:pt>
    <dgm:pt modelId="{49579939-5F2F-4829-B9B9-76A1584B386A}" type="pres">
      <dgm:prSet presAssocID="{C564707D-6321-4694-B1E4-0EE5450A610A}" presName="Parent4" presStyleLbl="node1" presStyleIdx="0" presStyleCnt="4">
        <dgm:presLayoutVars>
          <dgm:chMax val="2"/>
          <dgm:chPref val="1"/>
          <dgm:bulletEnabled val="1"/>
        </dgm:presLayoutVars>
      </dgm:prSet>
      <dgm:spPr/>
    </dgm:pt>
    <dgm:pt modelId="{9631A7F9-30A2-4171-B69A-040325CCC86E}" type="pres">
      <dgm:prSet presAssocID="{50F4F925-C83B-4A6F-9907-DFD2FD6B09B4}" presName="ChildAccent3" presStyleCnt="0"/>
      <dgm:spPr/>
    </dgm:pt>
    <dgm:pt modelId="{E1B2E159-7ED4-422B-BFA0-A0D92AD7BB48}" type="pres">
      <dgm:prSet presAssocID="{50F4F925-C83B-4A6F-9907-DFD2FD6B09B4}" presName="ChildAccent" presStyleLbl="alignImgPlace1" presStyleIdx="1" presStyleCnt="4"/>
      <dgm:spPr/>
    </dgm:pt>
    <dgm:pt modelId="{3831C6F7-DD8D-4577-9815-9C904B9CD24B}" type="pres">
      <dgm:prSet presAssocID="{50F4F925-C83B-4A6F-9907-DFD2FD6B09B4}" presName="Child3" presStyleLbl="revTx" presStyleIdx="0" presStyleCnt="0">
        <dgm:presLayoutVars>
          <dgm:chMax val="0"/>
          <dgm:chPref val="0"/>
          <dgm:bulletEnabled val="1"/>
        </dgm:presLayoutVars>
      </dgm:prSet>
      <dgm:spPr/>
    </dgm:pt>
    <dgm:pt modelId="{BF525E8D-EB3C-47EE-835A-F5B91135385F}" type="pres">
      <dgm:prSet presAssocID="{50F4F925-C83B-4A6F-9907-DFD2FD6B09B4}" presName="Parent3" presStyleLbl="node1" presStyleIdx="1" presStyleCnt="4">
        <dgm:presLayoutVars>
          <dgm:chMax val="2"/>
          <dgm:chPref val="1"/>
          <dgm:bulletEnabled val="1"/>
        </dgm:presLayoutVars>
      </dgm:prSet>
      <dgm:spPr/>
    </dgm:pt>
    <dgm:pt modelId="{EF29224D-A5E1-4C77-9890-A59443405290}" type="pres">
      <dgm:prSet presAssocID="{6A487E52-8DF6-44B4-BAE0-1D7D967164EF}" presName="ChildAccent2" presStyleCnt="0"/>
      <dgm:spPr/>
    </dgm:pt>
    <dgm:pt modelId="{A1FE144F-F518-4AB8-80AD-C37F4A030610}" type="pres">
      <dgm:prSet presAssocID="{6A487E52-8DF6-44B4-BAE0-1D7D967164EF}" presName="ChildAccent" presStyleLbl="alignImgPlace1" presStyleIdx="2" presStyleCnt="4"/>
      <dgm:spPr/>
    </dgm:pt>
    <dgm:pt modelId="{8C468DC4-B975-4885-A95A-183650FEC97A}" type="pres">
      <dgm:prSet presAssocID="{6A487E52-8DF6-44B4-BAE0-1D7D967164EF}" presName="Child2" presStyleLbl="revTx" presStyleIdx="0" presStyleCnt="0">
        <dgm:presLayoutVars>
          <dgm:chMax val="0"/>
          <dgm:chPref val="0"/>
          <dgm:bulletEnabled val="1"/>
        </dgm:presLayoutVars>
      </dgm:prSet>
      <dgm:spPr/>
    </dgm:pt>
    <dgm:pt modelId="{D6E09DE8-448E-432A-A6BA-0343954B5C16}" type="pres">
      <dgm:prSet presAssocID="{6A487E52-8DF6-44B4-BAE0-1D7D967164EF}" presName="Parent2" presStyleLbl="node1" presStyleIdx="2" presStyleCnt="4">
        <dgm:presLayoutVars>
          <dgm:chMax val="2"/>
          <dgm:chPref val="1"/>
          <dgm:bulletEnabled val="1"/>
        </dgm:presLayoutVars>
      </dgm:prSet>
      <dgm:spPr/>
    </dgm:pt>
    <dgm:pt modelId="{7ED66189-0C3F-4CD4-9620-C3C8AA8BA67F}" type="pres">
      <dgm:prSet presAssocID="{1B90BDD9-C8D5-4E9A-AA8B-0E1C0D418011}" presName="ChildAccent1" presStyleCnt="0"/>
      <dgm:spPr/>
    </dgm:pt>
    <dgm:pt modelId="{1C4CEC8F-B076-4203-AF8E-91FA592005E0}" type="pres">
      <dgm:prSet presAssocID="{1B90BDD9-C8D5-4E9A-AA8B-0E1C0D418011}" presName="ChildAccent" presStyleLbl="alignImgPlace1" presStyleIdx="3" presStyleCnt="4"/>
      <dgm:spPr/>
    </dgm:pt>
    <dgm:pt modelId="{EABEA94C-5A42-4234-9343-E58075BBCD97}" type="pres">
      <dgm:prSet presAssocID="{1B90BDD9-C8D5-4E9A-AA8B-0E1C0D418011}" presName="Child1" presStyleLbl="revTx" presStyleIdx="0" presStyleCnt="0">
        <dgm:presLayoutVars>
          <dgm:chMax val="0"/>
          <dgm:chPref val="0"/>
          <dgm:bulletEnabled val="1"/>
        </dgm:presLayoutVars>
      </dgm:prSet>
      <dgm:spPr/>
    </dgm:pt>
    <dgm:pt modelId="{B5AA2334-EC78-4C52-A020-F7502150A8C4}" type="pres">
      <dgm:prSet presAssocID="{1B90BDD9-C8D5-4E9A-AA8B-0E1C0D418011}" presName="Parent1" presStyleLbl="node1" presStyleIdx="3" presStyleCnt="4">
        <dgm:presLayoutVars>
          <dgm:chMax val="2"/>
          <dgm:chPref val="1"/>
          <dgm:bulletEnabled val="1"/>
        </dgm:presLayoutVars>
      </dgm:prSet>
      <dgm:spPr/>
    </dgm:pt>
  </dgm:ptLst>
  <dgm:cxnLst>
    <dgm:cxn modelId="{2F732104-A134-4CDE-91B9-F1419787BB2D}" srcId="{50F4F925-C83B-4A6F-9907-DFD2FD6B09B4}" destId="{865797CD-6A83-4D8D-BA52-CF14067793EB}" srcOrd="2" destOrd="0" parTransId="{7ABA815C-3ACC-4CF9-BF5D-6CEDE45B3F85}" sibTransId="{A9984759-BDBA-4CDF-97C4-9AF64EBE2A1A}"/>
    <dgm:cxn modelId="{94287805-7699-4D79-9969-CDFF346F575A}" srcId="{6A487E52-8DF6-44B4-BAE0-1D7D967164EF}" destId="{FC1C3BAB-EDA3-4CA3-BD5E-A8631BFCB215}" srcOrd="1" destOrd="0" parTransId="{A3928BD4-259A-4524-B5DB-B4CF52A0ECCB}" sibTransId="{FD2F7C7C-5B8F-409C-83AE-125A633CB0B8}"/>
    <dgm:cxn modelId="{48268E07-F601-4DD7-B598-90FD3F46823C}" type="presOf" srcId="{805B4D69-CAD2-4735-908A-E3EF69596C67}" destId="{3831C6F7-DD8D-4577-9815-9C904B9CD24B}" srcOrd="1" destOrd="2" presId="urn:microsoft.com/office/officeart/2011/layout/InterconnectedBlockProcess"/>
    <dgm:cxn modelId="{B659120A-A69B-4449-97CF-CF35F1F2ED99}" type="presOf" srcId="{F0355450-357E-4E0E-890B-12E356D263FC}" destId="{3831C6F7-DD8D-4577-9815-9C904B9CD24B}" srcOrd="1" destOrd="1" presId="urn:microsoft.com/office/officeart/2011/layout/InterconnectedBlockProcess"/>
    <dgm:cxn modelId="{B8458E0B-E0ED-47B5-8083-FEE4BECF5428}" type="presOf" srcId="{FC1C3BAB-EDA3-4CA3-BD5E-A8631BFCB215}" destId="{8C468DC4-B975-4885-A95A-183650FEC97A}" srcOrd="1" destOrd="2" presId="urn:microsoft.com/office/officeart/2011/layout/InterconnectedBlockProcess"/>
    <dgm:cxn modelId="{8CC2620F-53B3-408D-BBFC-032D9E3E46DB}" type="presOf" srcId="{7349534D-6F25-4248-A4F9-A6DB35C28487}" destId="{EABEA94C-5A42-4234-9343-E58075BBCD97}" srcOrd="1" destOrd="0" presId="urn:microsoft.com/office/officeart/2011/layout/InterconnectedBlockProcess"/>
    <dgm:cxn modelId="{61FD8F12-169F-4F28-BB55-4D174AAA36C5}" srcId="{1B90BDD9-C8D5-4E9A-AA8B-0E1C0D418011}" destId="{419EACC1-0538-49E2-ABBA-701437A03B4F}" srcOrd="2" destOrd="0" parTransId="{61184ECB-C6BC-4C2F-812F-3A1DF8B46D53}" sibTransId="{0AD67D20-7CE5-4506-93D3-BA9BACFBA876}"/>
    <dgm:cxn modelId="{C8A41D1B-703D-4F32-992A-EF96C0F7410D}" srcId="{5CDEAF19-966D-4506-A0F5-CDB8FED635E3}" destId="{50F4F925-C83B-4A6F-9907-DFD2FD6B09B4}" srcOrd="2" destOrd="0" parTransId="{5BB00E68-FA3D-401C-80CB-96B83908E175}" sibTransId="{CEC593E7-8D31-4DEB-AA64-3D6DA8C78EC7}"/>
    <dgm:cxn modelId="{ACF64621-0653-402E-A66A-140A82AD15C0}" type="presOf" srcId="{6A487E52-8DF6-44B4-BAE0-1D7D967164EF}" destId="{D6E09DE8-448E-432A-A6BA-0343954B5C16}" srcOrd="0" destOrd="0" presId="urn:microsoft.com/office/officeart/2011/layout/InterconnectedBlockProcess"/>
    <dgm:cxn modelId="{7E1BD324-47C7-4F6B-B244-A90DED755E8E}" type="presOf" srcId="{1B90BDD9-C8D5-4E9A-AA8B-0E1C0D418011}" destId="{B5AA2334-EC78-4C52-A020-F7502150A8C4}" srcOrd="0" destOrd="0" presId="urn:microsoft.com/office/officeart/2011/layout/InterconnectedBlockProcess"/>
    <dgm:cxn modelId="{9E1CFE27-DAE2-4C15-8907-115C03FE35F2}" type="presOf" srcId="{865797CD-6A83-4D8D-BA52-CF14067793EB}" destId="{3831C6F7-DD8D-4577-9815-9C904B9CD24B}" srcOrd="1" destOrd="3" presId="urn:microsoft.com/office/officeart/2011/layout/InterconnectedBlockProcess"/>
    <dgm:cxn modelId="{CF386228-6983-4DC6-8558-B9C1EB7422AE}" type="presOf" srcId="{F0355450-357E-4E0E-890B-12E356D263FC}" destId="{E1B2E159-7ED4-422B-BFA0-A0D92AD7BB48}" srcOrd="0" destOrd="1" presId="urn:microsoft.com/office/officeart/2011/layout/InterconnectedBlockProcess"/>
    <dgm:cxn modelId="{1A6EAE28-0B4D-4F1B-9499-A69D2E81D0B5}" srcId="{6A487E52-8DF6-44B4-BAE0-1D7D967164EF}" destId="{FBEA620A-F5C0-4F2A-912E-25C030720E68}" srcOrd="0" destOrd="0" parTransId="{49D7D7F5-ABFE-4664-A0C3-AC68DEB6C509}" sibTransId="{B58E73FE-4995-44BD-BA1A-718EF1F9EC4A}"/>
    <dgm:cxn modelId="{D264D829-41E2-4FA3-A7A8-5DE0F7D14D0F}" srcId="{1B90BDD9-C8D5-4E9A-AA8B-0E1C0D418011}" destId="{5D7306B2-4ADE-4C1F-B08D-F2020BE0C465}" srcOrd="1" destOrd="0" parTransId="{CF57424E-7A1D-4081-A744-AED385B9EA70}" sibTransId="{7AB443BA-A906-4629-A888-78666E519319}"/>
    <dgm:cxn modelId="{51309B3B-7E97-4D8D-B260-74B53BEE8EA5}" type="presOf" srcId="{FBEA620A-F5C0-4F2A-912E-25C030720E68}" destId="{8C468DC4-B975-4885-A95A-183650FEC97A}" srcOrd="1" destOrd="0" presId="urn:microsoft.com/office/officeart/2011/layout/InterconnectedBlockProcess"/>
    <dgm:cxn modelId="{23602C3D-65B4-4695-A782-911482092595}" type="presOf" srcId="{50F4F925-C83B-4A6F-9907-DFD2FD6B09B4}" destId="{BF525E8D-EB3C-47EE-835A-F5B91135385F}" srcOrd="0" destOrd="0" presId="urn:microsoft.com/office/officeart/2011/layout/InterconnectedBlockProcess"/>
    <dgm:cxn modelId="{8C7EAD40-653E-4F04-A4B5-E9C84EFDAA62}" type="presOf" srcId="{7349534D-6F25-4248-A4F9-A6DB35C28487}" destId="{1C4CEC8F-B076-4203-AF8E-91FA592005E0}" srcOrd="0" destOrd="0" presId="urn:microsoft.com/office/officeart/2011/layout/InterconnectedBlockProcess"/>
    <dgm:cxn modelId="{030FBC64-D6E1-496E-9022-E3AFED86F0AB}" type="presOf" srcId="{FC1C3BAB-EDA3-4CA3-BD5E-A8631BFCB215}" destId="{A1FE144F-F518-4AB8-80AD-C37F4A030610}" srcOrd="0" destOrd="2" presId="urn:microsoft.com/office/officeart/2011/layout/InterconnectedBlockProcess"/>
    <dgm:cxn modelId="{ACDEBB69-8992-470B-9915-59492CA248E9}" srcId="{50F4F925-C83B-4A6F-9907-DFD2FD6B09B4}" destId="{AB983633-F46F-4D66-A0FA-7C086B93ECA7}" srcOrd="3" destOrd="0" parTransId="{79D2A90F-C4CB-4232-9295-41312E1ADDBF}" sibTransId="{47C8EE7E-21A9-4C66-8D22-A05ED3084A61}"/>
    <dgm:cxn modelId="{52B9724A-741B-4EA4-A9D1-0CF1B6FBEB71}" type="presOf" srcId="{419EACC1-0538-49E2-ABBA-701437A03B4F}" destId="{1C4CEC8F-B076-4203-AF8E-91FA592005E0}" srcOrd="0" destOrd="2" presId="urn:microsoft.com/office/officeart/2011/layout/InterconnectedBlockProcess"/>
    <dgm:cxn modelId="{FEC0A64A-E2B0-44ED-93FD-14372D2E63AB}" type="presOf" srcId="{419EACC1-0538-49E2-ABBA-701437A03B4F}" destId="{EABEA94C-5A42-4234-9343-E58075BBCD97}" srcOrd="1" destOrd="2" presId="urn:microsoft.com/office/officeart/2011/layout/InterconnectedBlockProcess"/>
    <dgm:cxn modelId="{FC9BB051-7E5E-4E2C-9446-407B3EB52DFB}" type="presOf" srcId="{805B4D69-CAD2-4735-908A-E3EF69596C67}" destId="{E1B2E159-7ED4-422B-BFA0-A0D92AD7BB48}" srcOrd="0" destOrd="2" presId="urn:microsoft.com/office/officeart/2011/layout/InterconnectedBlockProcess"/>
    <dgm:cxn modelId="{6FF57776-F0F1-44E7-B12E-C42F1B075069}" type="presOf" srcId="{0FD1AFE2-CBE0-4E7C-BAB6-A926B4CC240C}" destId="{C5035386-0503-4392-8644-71AFCD7A1BBA}" srcOrd="1" destOrd="0" presId="urn:microsoft.com/office/officeart/2011/layout/InterconnectedBlockProcess"/>
    <dgm:cxn modelId="{A8EA1A59-52F2-4937-9FD9-5D4651EB41AD}" srcId="{5CDEAF19-966D-4506-A0F5-CDB8FED635E3}" destId="{1B90BDD9-C8D5-4E9A-AA8B-0E1C0D418011}" srcOrd="0" destOrd="0" parTransId="{DCA56C68-090D-4A13-A44E-040B498993F4}" sibTransId="{98DB5094-4F32-494C-8667-1AF486D1B0B3}"/>
    <dgm:cxn modelId="{A510337D-DD19-4825-9A33-8FBDDBCE1CFB}" type="presOf" srcId="{AB983633-F46F-4D66-A0FA-7C086B93ECA7}" destId="{3831C6F7-DD8D-4577-9815-9C904B9CD24B}" srcOrd="1" destOrd="4" presId="urn:microsoft.com/office/officeart/2011/layout/InterconnectedBlockProcess"/>
    <dgm:cxn modelId="{70BF7C81-4449-4518-A937-B80D87D66C10}" type="presOf" srcId="{4A34F5FD-F47A-46B4-8142-9AFD273EF715}" destId="{3831C6F7-DD8D-4577-9815-9C904B9CD24B}" srcOrd="1" destOrd="0" presId="urn:microsoft.com/office/officeart/2011/layout/InterconnectedBlockProcess"/>
    <dgm:cxn modelId="{590C2082-72F4-4F59-81AE-704C3B0B9FC2}" type="presOf" srcId="{FBEA620A-F5C0-4F2A-912E-25C030720E68}" destId="{A1FE144F-F518-4AB8-80AD-C37F4A030610}" srcOrd="0" destOrd="0" presId="urn:microsoft.com/office/officeart/2011/layout/InterconnectedBlockProcess"/>
    <dgm:cxn modelId="{D5518C86-824A-40AA-9A45-668EC0C59F53}" type="presOf" srcId="{865797CD-6A83-4D8D-BA52-CF14067793EB}" destId="{E1B2E159-7ED4-422B-BFA0-A0D92AD7BB48}" srcOrd="0" destOrd="3" presId="urn:microsoft.com/office/officeart/2011/layout/InterconnectedBlockProcess"/>
    <dgm:cxn modelId="{71C2F288-F66F-435C-9797-FD90865E906C}" srcId="{1B90BDD9-C8D5-4E9A-AA8B-0E1C0D418011}" destId="{7349534D-6F25-4248-A4F9-A6DB35C28487}" srcOrd="0" destOrd="0" parTransId="{03BC81AE-B561-4475-ACAB-C234659AFC24}" sibTransId="{FE880769-FC61-4205-B4F3-50BA8BB0E42B}"/>
    <dgm:cxn modelId="{9C1AD88A-0599-4ED2-8073-E9158874D588}" type="presOf" srcId="{C564707D-6321-4694-B1E4-0EE5450A610A}" destId="{49579939-5F2F-4829-B9B9-76A1584B386A}" srcOrd="0" destOrd="0" presId="urn:microsoft.com/office/officeart/2011/layout/InterconnectedBlockProcess"/>
    <dgm:cxn modelId="{556BED8C-D052-4F59-A911-5083D21F2E5E}" srcId="{5CDEAF19-966D-4506-A0F5-CDB8FED635E3}" destId="{6A487E52-8DF6-44B4-BAE0-1D7D967164EF}" srcOrd="1" destOrd="0" parTransId="{BDA416E0-EC1A-4A26-8B4F-44302C41F8CF}" sibTransId="{F2334388-F074-43E9-B208-92E3F79D8391}"/>
    <dgm:cxn modelId="{CE1F8896-36AA-4B17-BC41-D019EAA1977A}" srcId="{C564707D-6321-4694-B1E4-0EE5450A610A}" destId="{0FD1AFE2-CBE0-4E7C-BAB6-A926B4CC240C}" srcOrd="0" destOrd="0" parTransId="{393678E1-FFD9-4401-919A-1896422CB13D}" sibTransId="{8D850E11-8EB2-4779-B711-5D7BAEB5BB73}"/>
    <dgm:cxn modelId="{4C712CA2-355B-4271-89EC-6B899F6D12FC}" type="presOf" srcId="{5D7306B2-4ADE-4C1F-B08D-F2020BE0C465}" destId="{EABEA94C-5A42-4234-9343-E58075BBCD97}" srcOrd="1" destOrd="1" presId="urn:microsoft.com/office/officeart/2011/layout/InterconnectedBlockProcess"/>
    <dgm:cxn modelId="{E04698AA-7B7D-4F47-8790-B8744B424429}" srcId="{4A34F5FD-F47A-46B4-8142-9AFD273EF715}" destId="{F0355450-357E-4E0E-890B-12E356D263FC}" srcOrd="0" destOrd="0" parTransId="{B5E744D6-0327-4DB7-920F-B91554B069D4}" sibTransId="{3E8E5109-FF9D-4E64-BC1F-B10E65DC5D45}"/>
    <dgm:cxn modelId="{F31FACAB-9144-44CE-A019-57F68C123890}" type="presOf" srcId="{5D7306B2-4ADE-4C1F-B08D-F2020BE0C465}" destId="{1C4CEC8F-B076-4203-AF8E-91FA592005E0}" srcOrd="0" destOrd="1" presId="urn:microsoft.com/office/officeart/2011/layout/InterconnectedBlockProcess"/>
    <dgm:cxn modelId="{5C2B6ABA-7A53-4402-B4AD-30E0555C5F81}" srcId="{5CDEAF19-966D-4506-A0F5-CDB8FED635E3}" destId="{C564707D-6321-4694-B1E4-0EE5450A610A}" srcOrd="3" destOrd="0" parTransId="{4CB6FF21-DDFA-481C-BB41-59F1F26B933F}" sibTransId="{22D32F9B-C47F-4648-BA60-5B380B3A3889}"/>
    <dgm:cxn modelId="{006053BD-5B4A-4F0B-8613-8D744675063D}" type="presOf" srcId="{AB983633-F46F-4D66-A0FA-7C086B93ECA7}" destId="{E1B2E159-7ED4-422B-BFA0-A0D92AD7BB48}" srcOrd="0" destOrd="4" presId="urn:microsoft.com/office/officeart/2011/layout/InterconnectedBlockProcess"/>
    <dgm:cxn modelId="{5467B8D3-BD96-4C7B-8F96-36CD3430A3E6}" type="presOf" srcId="{0D45C1EE-8384-4F6A-BFF6-3920A1E65C73}" destId="{8C468DC4-B975-4885-A95A-183650FEC97A}" srcOrd="1" destOrd="1" presId="urn:microsoft.com/office/officeart/2011/layout/InterconnectedBlockProcess"/>
    <dgm:cxn modelId="{4B33FCD9-7C0A-483B-AF39-10ADCD11ADFD}" type="presOf" srcId="{5CDEAF19-966D-4506-A0F5-CDB8FED635E3}" destId="{0BB1B9AD-14ED-4019-B206-635DB7EFA5A4}" srcOrd="0" destOrd="0" presId="urn:microsoft.com/office/officeart/2011/layout/InterconnectedBlockProcess"/>
    <dgm:cxn modelId="{6E0CEDE6-DB16-43FD-B11B-98584294683E}" srcId="{50F4F925-C83B-4A6F-9907-DFD2FD6B09B4}" destId="{805B4D69-CAD2-4735-908A-E3EF69596C67}" srcOrd="1" destOrd="0" parTransId="{359C70A4-75FA-4607-B6D0-7CA78D5F66E8}" sibTransId="{89A54AC5-6C1B-4B0F-AFF6-0619299A3B9B}"/>
    <dgm:cxn modelId="{4EDD9CE9-81F3-4FA0-A1AD-83E517FBB1D6}" type="presOf" srcId="{0FD1AFE2-CBE0-4E7C-BAB6-A926B4CC240C}" destId="{4EAFDB1F-A8EE-4D58-9280-C7CED2FD6059}" srcOrd="0" destOrd="0" presId="urn:microsoft.com/office/officeart/2011/layout/InterconnectedBlockProcess"/>
    <dgm:cxn modelId="{40F4F1ED-E6A2-46EE-ACBC-52EE2405AC61}" type="presOf" srcId="{0D45C1EE-8384-4F6A-BFF6-3920A1E65C73}" destId="{A1FE144F-F518-4AB8-80AD-C37F4A030610}" srcOrd="0" destOrd="1" presId="urn:microsoft.com/office/officeart/2011/layout/InterconnectedBlockProcess"/>
    <dgm:cxn modelId="{C772B1EF-A0E6-41A1-9AA1-4C8A46F8BB90}" srcId="{FBEA620A-F5C0-4F2A-912E-25C030720E68}" destId="{0D45C1EE-8384-4F6A-BFF6-3920A1E65C73}" srcOrd="0" destOrd="0" parTransId="{A2ABF8F0-D84A-4208-AA5B-90D512EA5F98}" sibTransId="{FCF60A04-9E24-4959-B7BE-3A7CE32FCB4B}"/>
    <dgm:cxn modelId="{9435C1F0-7F8E-47C2-BB52-FC1D6B722EB1}" srcId="{50F4F925-C83B-4A6F-9907-DFD2FD6B09B4}" destId="{4A34F5FD-F47A-46B4-8142-9AFD273EF715}" srcOrd="0" destOrd="0" parTransId="{A77A2C43-317E-48EE-9798-C485674F2FD7}" sibTransId="{783EEC9D-50CA-4527-B1E9-6A540A6DDB60}"/>
    <dgm:cxn modelId="{294267FD-8C5B-493F-A6AF-1B44EC1C68D1}" type="presOf" srcId="{4A34F5FD-F47A-46B4-8142-9AFD273EF715}" destId="{E1B2E159-7ED4-422B-BFA0-A0D92AD7BB48}" srcOrd="0" destOrd="0" presId="urn:microsoft.com/office/officeart/2011/layout/InterconnectedBlockProcess"/>
    <dgm:cxn modelId="{F9F92A2D-AF7A-4DAF-B530-5EB325B1194B}" type="presParOf" srcId="{0BB1B9AD-14ED-4019-B206-635DB7EFA5A4}" destId="{1686D5E0-38E4-4751-AB06-F407000A4B81}" srcOrd="0" destOrd="0" presId="urn:microsoft.com/office/officeart/2011/layout/InterconnectedBlockProcess"/>
    <dgm:cxn modelId="{CE8094E5-F6B3-4F82-ABF5-23F4A54F5068}" type="presParOf" srcId="{1686D5E0-38E4-4751-AB06-F407000A4B81}" destId="{4EAFDB1F-A8EE-4D58-9280-C7CED2FD6059}" srcOrd="0" destOrd="0" presId="urn:microsoft.com/office/officeart/2011/layout/InterconnectedBlockProcess"/>
    <dgm:cxn modelId="{17880CCE-D610-4408-8BCA-3206DF078028}" type="presParOf" srcId="{0BB1B9AD-14ED-4019-B206-635DB7EFA5A4}" destId="{C5035386-0503-4392-8644-71AFCD7A1BBA}" srcOrd="1" destOrd="0" presId="urn:microsoft.com/office/officeart/2011/layout/InterconnectedBlockProcess"/>
    <dgm:cxn modelId="{36336F90-D740-4015-A92C-B79E665B625D}" type="presParOf" srcId="{0BB1B9AD-14ED-4019-B206-635DB7EFA5A4}" destId="{49579939-5F2F-4829-B9B9-76A1584B386A}" srcOrd="2" destOrd="0" presId="urn:microsoft.com/office/officeart/2011/layout/InterconnectedBlockProcess"/>
    <dgm:cxn modelId="{AAACD1A8-F79F-4D3F-9881-6236A9944CA6}" type="presParOf" srcId="{0BB1B9AD-14ED-4019-B206-635DB7EFA5A4}" destId="{9631A7F9-30A2-4171-B69A-040325CCC86E}" srcOrd="3" destOrd="0" presId="urn:microsoft.com/office/officeart/2011/layout/InterconnectedBlockProcess"/>
    <dgm:cxn modelId="{ECE79964-CFC3-404B-9BAF-AD1B479B9588}" type="presParOf" srcId="{9631A7F9-30A2-4171-B69A-040325CCC86E}" destId="{E1B2E159-7ED4-422B-BFA0-A0D92AD7BB48}" srcOrd="0" destOrd="0" presId="urn:microsoft.com/office/officeart/2011/layout/InterconnectedBlockProcess"/>
    <dgm:cxn modelId="{A0EB8B4B-274B-4333-A874-CF2AB8EC02CA}" type="presParOf" srcId="{0BB1B9AD-14ED-4019-B206-635DB7EFA5A4}" destId="{3831C6F7-DD8D-4577-9815-9C904B9CD24B}" srcOrd="4" destOrd="0" presId="urn:microsoft.com/office/officeart/2011/layout/InterconnectedBlockProcess"/>
    <dgm:cxn modelId="{B9093859-45C3-4CF7-BDFB-21D121B69DA9}" type="presParOf" srcId="{0BB1B9AD-14ED-4019-B206-635DB7EFA5A4}" destId="{BF525E8D-EB3C-47EE-835A-F5B91135385F}" srcOrd="5" destOrd="0" presId="urn:microsoft.com/office/officeart/2011/layout/InterconnectedBlockProcess"/>
    <dgm:cxn modelId="{AF303BFD-AC1A-44F9-B8A8-5320A3B3AB05}" type="presParOf" srcId="{0BB1B9AD-14ED-4019-B206-635DB7EFA5A4}" destId="{EF29224D-A5E1-4C77-9890-A59443405290}" srcOrd="6" destOrd="0" presId="urn:microsoft.com/office/officeart/2011/layout/InterconnectedBlockProcess"/>
    <dgm:cxn modelId="{62CDFF99-BC5D-4774-872B-2CBE88757B34}" type="presParOf" srcId="{EF29224D-A5E1-4C77-9890-A59443405290}" destId="{A1FE144F-F518-4AB8-80AD-C37F4A030610}" srcOrd="0" destOrd="0" presId="urn:microsoft.com/office/officeart/2011/layout/InterconnectedBlockProcess"/>
    <dgm:cxn modelId="{FFBDAC5C-CE70-47F4-98D0-AF72B9D5CC33}" type="presParOf" srcId="{0BB1B9AD-14ED-4019-B206-635DB7EFA5A4}" destId="{8C468DC4-B975-4885-A95A-183650FEC97A}" srcOrd="7" destOrd="0" presId="urn:microsoft.com/office/officeart/2011/layout/InterconnectedBlockProcess"/>
    <dgm:cxn modelId="{AE2287B6-D962-45B5-A20A-665B26ACE3AC}" type="presParOf" srcId="{0BB1B9AD-14ED-4019-B206-635DB7EFA5A4}" destId="{D6E09DE8-448E-432A-A6BA-0343954B5C16}" srcOrd="8" destOrd="0" presId="urn:microsoft.com/office/officeart/2011/layout/InterconnectedBlockProcess"/>
    <dgm:cxn modelId="{EA60F4A4-8E46-4635-B332-62E43E256EB9}" type="presParOf" srcId="{0BB1B9AD-14ED-4019-B206-635DB7EFA5A4}" destId="{7ED66189-0C3F-4CD4-9620-C3C8AA8BA67F}" srcOrd="9" destOrd="0" presId="urn:microsoft.com/office/officeart/2011/layout/InterconnectedBlockProcess"/>
    <dgm:cxn modelId="{C943968D-C38C-4076-8529-564CEEB37A5B}" type="presParOf" srcId="{7ED66189-0C3F-4CD4-9620-C3C8AA8BA67F}" destId="{1C4CEC8F-B076-4203-AF8E-91FA592005E0}" srcOrd="0" destOrd="0" presId="urn:microsoft.com/office/officeart/2011/layout/InterconnectedBlockProcess"/>
    <dgm:cxn modelId="{72EB4410-7D7A-4312-B59E-CC810FA77F94}" type="presParOf" srcId="{0BB1B9AD-14ED-4019-B206-635DB7EFA5A4}" destId="{EABEA94C-5A42-4234-9343-E58075BBCD97}" srcOrd="10" destOrd="0" presId="urn:microsoft.com/office/officeart/2011/layout/InterconnectedBlockProcess"/>
    <dgm:cxn modelId="{C9631798-4B11-4992-A963-E0F14A968F2F}" type="presParOf" srcId="{0BB1B9AD-14ED-4019-B206-635DB7EFA5A4}" destId="{B5AA2334-EC78-4C52-A020-F7502150A8C4}" srcOrd="11" destOrd="0" presId="urn:microsoft.com/office/officeart/2011/layout/InterconnectedBlock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436829-5F61-4ADF-9935-C551AF4AE8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BFE7296-0C82-4BD2-9FA1-F9269387F3AB}">
      <dgm:prSet phldrT="[Text]"/>
      <dgm:spPr/>
      <dgm:t>
        <a:bodyPr/>
        <a:lstStyle/>
        <a:p>
          <a:r>
            <a:rPr lang="en-US" dirty="0"/>
            <a:t>Ohio</a:t>
          </a:r>
        </a:p>
      </dgm:t>
    </dgm:pt>
    <dgm:pt modelId="{EB5C29DD-2FAB-4291-A11B-560091002037}" type="parTrans" cxnId="{4848FDA6-118F-462E-B764-8DB512D2E8EC}">
      <dgm:prSet/>
      <dgm:spPr/>
      <dgm:t>
        <a:bodyPr/>
        <a:lstStyle/>
        <a:p>
          <a:endParaRPr lang="en-US"/>
        </a:p>
      </dgm:t>
    </dgm:pt>
    <dgm:pt modelId="{7DAC8188-2A4F-4381-8390-941B7607B010}" type="sibTrans" cxnId="{4848FDA6-118F-462E-B764-8DB512D2E8EC}">
      <dgm:prSet/>
      <dgm:spPr/>
      <dgm:t>
        <a:bodyPr/>
        <a:lstStyle/>
        <a:p>
          <a:endParaRPr lang="en-US"/>
        </a:p>
      </dgm:t>
    </dgm:pt>
    <dgm:pt modelId="{7029AE5F-2CB5-4728-9DE8-8D0CB8F72301}">
      <dgm:prSet phldrT="[Text]"/>
      <dgm:spPr/>
      <dgm:t>
        <a:bodyPr/>
        <a:lstStyle/>
        <a:p>
          <a:r>
            <a:rPr lang="en-US" b="0" i="0" u="none" dirty="0"/>
            <a:t>Enterprise Zone Program</a:t>
          </a:r>
          <a:endParaRPr lang="en-US" dirty="0"/>
        </a:p>
      </dgm:t>
    </dgm:pt>
    <dgm:pt modelId="{BC06D04E-499A-4636-84DF-2019FF4F7D09}" type="parTrans" cxnId="{CD930580-F252-4B6E-BB4D-310500286213}">
      <dgm:prSet/>
      <dgm:spPr/>
      <dgm:t>
        <a:bodyPr/>
        <a:lstStyle/>
        <a:p>
          <a:endParaRPr lang="en-US"/>
        </a:p>
      </dgm:t>
    </dgm:pt>
    <dgm:pt modelId="{BF335706-112A-4414-BB9A-0F674E00733B}" type="sibTrans" cxnId="{CD930580-F252-4B6E-BB4D-310500286213}">
      <dgm:prSet/>
      <dgm:spPr/>
      <dgm:t>
        <a:bodyPr/>
        <a:lstStyle/>
        <a:p>
          <a:endParaRPr lang="en-US"/>
        </a:p>
      </dgm:t>
    </dgm:pt>
    <dgm:pt modelId="{AAE2C0F2-6D22-4F1E-8669-36D4CA1B82F6}">
      <dgm:prSet phldrT="[Text]"/>
      <dgm:spPr/>
      <dgm:t>
        <a:bodyPr/>
        <a:lstStyle/>
        <a:p>
          <a:r>
            <a:rPr lang="en-US" dirty="0"/>
            <a:t>Community Reinvestment Area</a:t>
          </a:r>
        </a:p>
      </dgm:t>
    </dgm:pt>
    <dgm:pt modelId="{E9687640-32FA-4DF1-B542-F08595506F33}" type="parTrans" cxnId="{8F6A7F93-33E6-4A66-8D14-8EF338A0D719}">
      <dgm:prSet/>
      <dgm:spPr/>
      <dgm:t>
        <a:bodyPr/>
        <a:lstStyle/>
        <a:p>
          <a:endParaRPr lang="en-US"/>
        </a:p>
      </dgm:t>
    </dgm:pt>
    <dgm:pt modelId="{DB03F8A0-29C1-49E3-B3B7-362569C71922}" type="sibTrans" cxnId="{8F6A7F93-33E6-4A66-8D14-8EF338A0D719}">
      <dgm:prSet/>
      <dgm:spPr/>
      <dgm:t>
        <a:bodyPr/>
        <a:lstStyle/>
        <a:p>
          <a:endParaRPr lang="en-US"/>
        </a:p>
      </dgm:t>
    </dgm:pt>
    <dgm:pt modelId="{0362C54A-A70A-46F3-A3A2-88EED845C1E7}">
      <dgm:prSet phldrT="[Text]"/>
      <dgm:spPr/>
      <dgm:t>
        <a:bodyPr/>
        <a:lstStyle/>
        <a:p>
          <a:r>
            <a:rPr lang="en-US" dirty="0"/>
            <a:t>Tennessee</a:t>
          </a:r>
        </a:p>
      </dgm:t>
    </dgm:pt>
    <dgm:pt modelId="{BF9367BF-8CB2-407F-B0AF-1EA36BA3A644}" type="parTrans" cxnId="{0A541FC6-EF83-4B27-BF03-52D7F34D7610}">
      <dgm:prSet/>
      <dgm:spPr/>
      <dgm:t>
        <a:bodyPr/>
        <a:lstStyle/>
        <a:p>
          <a:endParaRPr lang="en-US"/>
        </a:p>
      </dgm:t>
    </dgm:pt>
    <dgm:pt modelId="{54F11F28-D0E4-4F93-9D11-7D48E12C517D}" type="sibTrans" cxnId="{0A541FC6-EF83-4B27-BF03-52D7F34D7610}">
      <dgm:prSet/>
      <dgm:spPr/>
      <dgm:t>
        <a:bodyPr/>
        <a:lstStyle/>
        <a:p>
          <a:endParaRPr lang="en-US"/>
        </a:p>
      </dgm:t>
    </dgm:pt>
    <dgm:pt modelId="{E59CCED5-769E-43BC-AE59-F9DD14F4A898}">
      <dgm:prSet phldrT="[Text]"/>
      <dgm:spPr/>
      <dgm:t>
        <a:bodyPr/>
        <a:lstStyle/>
        <a:p>
          <a:r>
            <a:rPr lang="en-US" b="0" i="0" u="none" dirty="0"/>
            <a:t>Sales and use tax exemptions</a:t>
          </a:r>
          <a:endParaRPr lang="en-US" dirty="0"/>
        </a:p>
      </dgm:t>
    </dgm:pt>
    <dgm:pt modelId="{8C53E98A-2833-443F-858E-434EF9E491AE}" type="parTrans" cxnId="{137B2A2D-D93C-494C-B710-675F0891AEBF}">
      <dgm:prSet/>
      <dgm:spPr/>
      <dgm:t>
        <a:bodyPr/>
        <a:lstStyle/>
        <a:p>
          <a:endParaRPr lang="en-US"/>
        </a:p>
      </dgm:t>
    </dgm:pt>
    <dgm:pt modelId="{43019EB2-94B6-4CE7-AEDD-FB137828F5DF}" type="sibTrans" cxnId="{137B2A2D-D93C-494C-B710-675F0891AEBF}">
      <dgm:prSet/>
      <dgm:spPr/>
      <dgm:t>
        <a:bodyPr/>
        <a:lstStyle/>
        <a:p>
          <a:endParaRPr lang="en-US"/>
        </a:p>
      </dgm:t>
    </dgm:pt>
    <dgm:pt modelId="{9022400C-F492-4E0C-9A11-A1D19A8AA142}">
      <dgm:prSet phldrT="[Text]"/>
      <dgm:spPr/>
      <dgm:t>
        <a:bodyPr/>
        <a:lstStyle/>
        <a:p>
          <a:r>
            <a:rPr lang="en-US" dirty="0"/>
            <a:t>Missouri</a:t>
          </a:r>
        </a:p>
      </dgm:t>
    </dgm:pt>
    <dgm:pt modelId="{B23CF8DE-973A-4E51-A528-870511AB705F}" type="parTrans" cxnId="{32A62BD7-B5E6-4304-B7ED-9905C35811A0}">
      <dgm:prSet/>
      <dgm:spPr/>
      <dgm:t>
        <a:bodyPr/>
        <a:lstStyle/>
        <a:p>
          <a:endParaRPr lang="en-US"/>
        </a:p>
      </dgm:t>
    </dgm:pt>
    <dgm:pt modelId="{EDBEBB17-505C-4421-877E-59B51A9E4395}" type="sibTrans" cxnId="{32A62BD7-B5E6-4304-B7ED-9905C35811A0}">
      <dgm:prSet/>
      <dgm:spPr/>
      <dgm:t>
        <a:bodyPr/>
        <a:lstStyle/>
        <a:p>
          <a:endParaRPr lang="en-US"/>
        </a:p>
      </dgm:t>
    </dgm:pt>
    <dgm:pt modelId="{4C565E73-A679-4FFE-AA7C-CF078B0EF57F}">
      <dgm:prSet phldrT="[Text]"/>
      <dgm:spPr/>
      <dgm:t>
        <a:bodyPr/>
        <a:lstStyle/>
        <a:p>
          <a:r>
            <a:rPr lang="en-US" b="0" i="0" u="none" dirty="0"/>
            <a:t>Real &amp; personal property tax exemptions on substantial improvements with job creation</a:t>
          </a:r>
          <a:endParaRPr lang="en-US" dirty="0"/>
        </a:p>
      </dgm:t>
    </dgm:pt>
    <dgm:pt modelId="{6CEB5DD2-1F60-4D75-BBD5-975A8BA25AF5}" type="parTrans" cxnId="{65810721-A7E7-4B0D-BBD3-F318277CA1D7}">
      <dgm:prSet/>
      <dgm:spPr/>
      <dgm:t>
        <a:bodyPr/>
        <a:lstStyle/>
        <a:p>
          <a:endParaRPr lang="en-US"/>
        </a:p>
      </dgm:t>
    </dgm:pt>
    <dgm:pt modelId="{046AAF66-590D-4A2B-A77E-9A827BF145ED}" type="sibTrans" cxnId="{65810721-A7E7-4B0D-BBD3-F318277CA1D7}">
      <dgm:prSet/>
      <dgm:spPr/>
      <dgm:t>
        <a:bodyPr/>
        <a:lstStyle/>
        <a:p>
          <a:endParaRPr lang="en-US"/>
        </a:p>
      </dgm:t>
    </dgm:pt>
    <dgm:pt modelId="{87DAD7D1-270B-4F46-B719-98FD733451B0}">
      <dgm:prSet phldrT="[Text]"/>
      <dgm:spPr/>
      <dgm:t>
        <a:bodyPr/>
        <a:lstStyle/>
        <a:p>
          <a:r>
            <a:rPr lang="en-US" b="0" i="0" u="none" dirty="0"/>
            <a:t>Up to 100% with school board approval, awarded by city or county</a:t>
          </a:r>
          <a:endParaRPr lang="en-US" dirty="0"/>
        </a:p>
      </dgm:t>
    </dgm:pt>
    <dgm:pt modelId="{7D25EE22-5E61-4A0F-A4CF-893BE7F0903A}" type="parTrans" cxnId="{F0DE04D8-F293-457C-A1A5-112D4EAE56C5}">
      <dgm:prSet/>
      <dgm:spPr/>
      <dgm:t>
        <a:bodyPr/>
        <a:lstStyle/>
        <a:p>
          <a:endParaRPr lang="en-US"/>
        </a:p>
      </dgm:t>
    </dgm:pt>
    <dgm:pt modelId="{6B4E41F5-745C-4554-838E-AAAB7336B8A6}" type="sibTrans" cxnId="{F0DE04D8-F293-457C-A1A5-112D4EAE56C5}">
      <dgm:prSet/>
      <dgm:spPr/>
      <dgm:t>
        <a:bodyPr/>
        <a:lstStyle/>
        <a:p>
          <a:endParaRPr lang="en-US"/>
        </a:p>
      </dgm:t>
    </dgm:pt>
    <dgm:pt modelId="{4F4B8615-E32E-4268-A9CD-7207413F5382}">
      <dgm:prSet phldrT="[Text]"/>
      <dgm:spPr/>
      <dgm:t>
        <a:bodyPr/>
        <a:lstStyle/>
        <a:p>
          <a:r>
            <a:rPr lang="en-US" b="0" i="0" u="none" dirty="0"/>
            <a:t>retail generally not eligible </a:t>
          </a:r>
          <a:endParaRPr lang="en-US" dirty="0"/>
        </a:p>
      </dgm:t>
    </dgm:pt>
    <dgm:pt modelId="{45B15BA5-8CE7-4CCF-AB85-E7FFCB910CDE}" type="parTrans" cxnId="{E0EC6E65-7C4D-4249-A3BD-EB0C61BA52BA}">
      <dgm:prSet/>
      <dgm:spPr/>
      <dgm:t>
        <a:bodyPr/>
        <a:lstStyle/>
        <a:p>
          <a:endParaRPr lang="en-US"/>
        </a:p>
      </dgm:t>
    </dgm:pt>
    <dgm:pt modelId="{F0A06E52-CE58-4CAF-8AD4-D3F9B6FC52F8}" type="sibTrans" cxnId="{E0EC6E65-7C4D-4249-A3BD-EB0C61BA52BA}">
      <dgm:prSet/>
      <dgm:spPr/>
      <dgm:t>
        <a:bodyPr/>
        <a:lstStyle/>
        <a:p>
          <a:endParaRPr lang="en-US"/>
        </a:p>
      </dgm:t>
    </dgm:pt>
    <dgm:pt modelId="{35822769-B65D-4075-B087-F264786304C8}">
      <dgm:prSet phldrT="[Text]"/>
      <dgm:spPr/>
      <dgm:t>
        <a:bodyPr/>
        <a:lstStyle/>
        <a:p>
          <a:r>
            <a:rPr lang="en-US" dirty="0"/>
            <a:t>Real property exemptions on </a:t>
          </a:r>
          <a:r>
            <a:rPr lang="en-US" b="0" i="0" u="none" dirty="0"/>
            <a:t>substantial improvements and job creation</a:t>
          </a:r>
          <a:endParaRPr lang="en-US" dirty="0"/>
        </a:p>
      </dgm:t>
    </dgm:pt>
    <dgm:pt modelId="{E5EB8747-F723-4459-BB75-FB8B58F7C575}" type="parTrans" cxnId="{4E9825E7-FFCD-46F8-8F5F-22034D5F4E2C}">
      <dgm:prSet/>
      <dgm:spPr/>
      <dgm:t>
        <a:bodyPr/>
        <a:lstStyle/>
        <a:p>
          <a:endParaRPr lang="en-US"/>
        </a:p>
      </dgm:t>
    </dgm:pt>
    <dgm:pt modelId="{F570EE76-73B6-45FD-812D-6527BE2FBC7E}" type="sibTrans" cxnId="{4E9825E7-FFCD-46F8-8F5F-22034D5F4E2C}">
      <dgm:prSet/>
      <dgm:spPr/>
      <dgm:t>
        <a:bodyPr/>
        <a:lstStyle/>
        <a:p>
          <a:endParaRPr lang="en-US"/>
        </a:p>
      </dgm:t>
    </dgm:pt>
    <dgm:pt modelId="{59D0B793-A9F2-4420-A9AE-CA1D242E104C}">
      <dgm:prSet phldrT="[Text]"/>
      <dgm:spPr/>
      <dgm:t>
        <a:bodyPr/>
        <a:lstStyle/>
        <a:p>
          <a:r>
            <a:rPr lang="en-US" b="0" i="0" u="none" dirty="0"/>
            <a:t>Up to 100% with  school board approval, awarded by city or county</a:t>
          </a:r>
          <a:endParaRPr lang="en-US" dirty="0"/>
        </a:p>
      </dgm:t>
    </dgm:pt>
    <dgm:pt modelId="{06F4281B-F381-4BF3-9165-992DA20E17C0}" type="parTrans" cxnId="{3BAA7776-55B1-4DEA-9452-A870E70D6875}">
      <dgm:prSet/>
      <dgm:spPr/>
      <dgm:t>
        <a:bodyPr/>
        <a:lstStyle/>
        <a:p>
          <a:endParaRPr lang="en-US"/>
        </a:p>
      </dgm:t>
    </dgm:pt>
    <dgm:pt modelId="{47D6360A-9051-4C2D-B872-1510A782677D}" type="sibTrans" cxnId="{3BAA7776-55B1-4DEA-9452-A870E70D6875}">
      <dgm:prSet/>
      <dgm:spPr/>
      <dgm:t>
        <a:bodyPr/>
        <a:lstStyle/>
        <a:p>
          <a:endParaRPr lang="en-US"/>
        </a:p>
      </dgm:t>
    </dgm:pt>
    <dgm:pt modelId="{D1BAB7C1-6894-4B5A-9B06-9EDB851566C7}">
      <dgm:prSet phldrT="[Text]"/>
      <dgm:spPr/>
      <dgm:t>
        <a:bodyPr/>
        <a:lstStyle/>
        <a:p>
          <a:r>
            <a:rPr lang="en-US" b="0" i="0" u="none" dirty="0"/>
            <a:t>retail generally not eligible but residential is</a:t>
          </a:r>
          <a:r>
            <a:rPr lang="en-US" dirty="0"/>
            <a:t> </a:t>
          </a:r>
        </a:p>
      </dgm:t>
    </dgm:pt>
    <dgm:pt modelId="{AFC84428-F4E4-4B28-8E0B-E3FC93F21F60}" type="parTrans" cxnId="{F416CF20-36EC-49DE-8B4E-DA1D74B4EAD2}">
      <dgm:prSet/>
      <dgm:spPr/>
      <dgm:t>
        <a:bodyPr/>
        <a:lstStyle/>
        <a:p>
          <a:endParaRPr lang="en-US"/>
        </a:p>
      </dgm:t>
    </dgm:pt>
    <dgm:pt modelId="{BA54B5F4-8957-4CEA-A79A-2DDC97F06738}" type="sibTrans" cxnId="{F416CF20-36EC-49DE-8B4E-DA1D74B4EAD2}">
      <dgm:prSet/>
      <dgm:spPr/>
      <dgm:t>
        <a:bodyPr/>
        <a:lstStyle/>
        <a:p>
          <a:endParaRPr lang="en-US"/>
        </a:p>
      </dgm:t>
    </dgm:pt>
    <dgm:pt modelId="{475EC357-0D7D-4D39-9205-32E97872E792}">
      <dgm:prSet phldrT="[Text]"/>
      <dgm:spPr/>
      <dgm:t>
        <a:bodyPr/>
        <a:lstStyle/>
        <a:p>
          <a:r>
            <a:rPr lang="en-US" b="0" i="0" u="none" dirty="0"/>
            <a:t>Brownfield Remediation Program</a:t>
          </a:r>
          <a:endParaRPr lang="en-US" dirty="0"/>
        </a:p>
      </dgm:t>
    </dgm:pt>
    <dgm:pt modelId="{C0F25BE4-DD0A-4C48-AEC3-7197F127F34C}" type="parTrans" cxnId="{18945240-DC9B-4F8E-ACC6-5B89E80742A9}">
      <dgm:prSet/>
      <dgm:spPr/>
      <dgm:t>
        <a:bodyPr/>
        <a:lstStyle/>
        <a:p>
          <a:endParaRPr lang="en-US"/>
        </a:p>
      </dgm:t>
    </dgm:pt>
    <dgm:pt modelId="{2E054696-C95F-4917-9C45-87F799C7902B}" type="sibTrans" cxnId="{18945240-DC9B-4F8E-ACC6-5B89E80742A9}">
      <dgm:prSet/>
      <dgm:spPr/>
      <dgm:t>
        <a:bodyPr/>
        <a:lstStyle/>
        <a:p>
          <a:endParaRPr lang="en-US"/>
        </a:p>
      </dgm:t>
    </dgm:pt>
    <dgm:pt modelId="{E64D542A-FF10-4AB2-854A-B22F98E256C0}">
      <dgm:prSet phldrT="[Text]"/>
      <dgm:spPr/>
      <dgm:t>
        <a:bodyPr/>
        <a:lstStyle/>
        <a:p>
          <a:r>
            <a:rPr lang="en-US" b="0" i="0" u="none" dirty="0"/>
            <a:t>redevelop contaminated commercial/industrial sites</a:t>
          </a:r>
          <a:endParaRPr lang="en-US" dirty="0"/>
        </a:p>
      </dgm:t>
    </dgm:pt>
    <dgm:pt modelId="{554B758D-1480-44C4-8863-A1055AD8A7E2}" type="parTrans" cxnId="{9AD67680-101B-4E78-86B9-FDC015045A69}">
      <dgm:prSet/>
      <dgm:spPr/>
      <dgm:t>
        <a:bodyPr/>
        <a:lstStyle/>
        <a:p>
          <a:endParaRPr lang="en-US"/>
        </a:p>
      </dgm:t>
    </dgm:pt>
    <dgm:pt modelId="{17FFC082-28D3-40E3-8BFD-49C9F856CFA8}" type="sibTrans" cxnId="{9AD67680-101B-4E78-86B9-FDC015045A69}">
      <dgm:prSet/>
      <dgm:spPr/>
      <dgm:t>
        <a:bodyPr/>
        <a:lstStyle/>
        <a:p>
          <a:endParaRPr lang="en-US"/>
        </a:p>
      </dgm:t>
    </dgm:pt>
    <dgm:pt modelId="{AA8470AB-6F5D-4893-A881-531C894D0688}">
      <dgm:prSet phldrT="[Text]"/>
      <dgm:spPr/>
      <dgm:t>
        <a:bodyPr/>
        <a:lstStyle/>
        <a:p>
          <a:r>
            <a:rPr lang="en-US" b="0" i="0" u="none" dirty="0"/>
            <a:t>creating 10 jobs or retaining 25 to clean hands company accepted in 'Voluntary Cleanup Program"</a:t>
          </a:r>
          <a:endParaRPr lang="en-US" dirty="0"/>
        </a:p>
      </dgm:t>
    </dgm:pt>
    <dgm:pt modelId="{5B76534B-BDFC-48BD-8C73-8C36229F8011}" type="parTrans" cxnId="{B88852C6-9450-4AE0-824A-7803EB7E39CD}">
      <dgm:prSet/>
      <dgm:spPr/>
      <dgm:t>
        <a:bodyPr/>
        <a:lstStyle/>
        <a:p>
          <a:endParaRPr lang="en-US"/>
        </a:p>
      </dgm:t>
    </dgm:pt>
    <dgm:pt modelId="{CE13871D-E913-4437-8E2E-D5A1D18F5172}" type="sibTrans" cxnId="{B88852C6-9450-4AE0-824A-7803EB7E39CD}">
      <dgm:prSet/>
      <dgm:spPr/>
      <dgm:t>
        <a:bodyPr/>
        <a:lstStyle/>
        <a:p>
          <a:endParaRPr lang="en-US"/>
        </a:p>
      </dgm:t>
    </dgm:pt>
    <dgm:pt modelId="{063B858C-F59F-4005-9DE8-E82C7D044835}">
      <dgm:prSet phldrT="[Text]"/>
      <dgm:spPr/>
      <dgm:t>
        <a:bodyPr/>
        <a:lstStyle/>
        <a:p>
          <a:r>
            <a:rPr lang="en-US" b="0" i="0" u="none" dirty="0"/>
            <a:t>Remediation Tax Credits may be used for up to 100% of the cost to remediate the project property</a:t>
          </a:r>
          <a:endParaRPr lang="en-US" dirty="0"/>
        </a:p>
      </dgm:t>
    </dgm:pt>
    <dgm:pt modelId="{D8974804-A228-4E44-8E62-D7452EB95B38}" type="parTrans" cxnId="{D7C6FE53-D137-4B09-8204-14D854330505}">
      <dgm:prSet/>
      <dgm:spPr/>
      <dgm:t>
        <a:bodyPr/>
        <a:lstStyle/>
        <a:p>
          <a:endParaRPr lang="en-US"/>
        </a:p>
      </dgm:t>
    </dgm:pt>
    <dgm:pt modelId="{DE192C54-DEFC-454B-BCA8-D1C6938E8D7B}" type="sibTrans" cxnId="{D7C6FE53-D137-4B09-8204-14D854330505}">
      <dgm:prSet/>
      <dgm:spPr/>
      <dgm:t>
        <a:bodyPr/>
        <a:lstStyle/>
        <a:p>
          <a:endParaRPr lang="en-US"/>
        </a:p>
      </dgm:t>
    </dgm:pt>
    <dgm:pt modelId="{A1BA1E26-255F-4BDB-B034-BD64BE7B2ECE}">
      <dgm:prSet phldrT="[Text]"/>
      <dgm:spPr/>
      <dgm:t>
        <a:bodyPr/>
        <a:lstStyle/>
        <a:p>
          <a:r>
            <a:rPr lang="en-US" dirty="0"/>
            <a:t>Oregon</a:t>
          </a:r>
        </a:p>
      </dgm:t>
    </dgm:pt>
    <dgm:pt modelId="{D3B55F58-E40B-4A65-B00E-00FBC248CA56}" type="parTrans" cxnId="{CC1CFFBE-CA86-4088-AA81-9ABFBE3DEF84}">
      <dgm:prSet/>
      <dgm:spPr/>
      <dgm:t>
        <a:bodyPr/>
        <a:lstStyle/>
        <a:p>
          <a:endParaRPr lang="en-US"/>
        </a:p>
      </dgm:t>
    </dgm:pt>
    <dgm:pt modelId="{A7FE464D-16CA-4CF5-A072-39DB9F110493}" type="sibTrans" cxnId="{CC1CFFBE-CA86-4088-AA81-9ABFBE3DEF84}">
      <dgm:prSet/>
      <dgm:spPr/>
      <dgm:t>
        <a:bodyPr/>
        <a:lstStyle/>
        <a:p>
          <a:endParaRPr lang="en-US"/>
        </a:p>
      </dgm:t>
    </dgm:pt>
    <dgm:pt modelId="{4A894CFA-1DFD-4637-9E19-04C276B396E1}">
      <dgm:prSet phldrT="[Text]"/>
      <dgm:spPr/>
      <dgm:t>
        <a:bodyPr/>
        <a:lstStyle/>
        <a:p>
          <a:r>
            <a:rPr lang="en-US" b="0" i="0" u="none" dirty="0"/>
            <a:t>Manufacturing machinery and utilities, corporate headquarters, warehouse and distribution facilities, call centers, data centers, and for research and development facilities </a:t>
          </a:r>
          <a:endParaRPr lang="en-US" dirty="0"/>
        </a:p>
      </dgm:t>
    </dgm:pt>
    <dgm:pt modelId="{AABE93DC-2165-4199-ABB2-9811AD730C2B}" type="parTrans" cxnId="{F80733C3-EB0A-43FE-AD20-4687CC009097}">
      <dgm:prSet/>
      <dgm:spPr/>
      <dgm:t>
        <a:bodyPr/>
        <a:lstStyle/>
        <a:p>
          <a:endParaRPr lang="en-US"/>
        </a:p>
      </dgm:t>
    </dgm:pt>
    <dgm:pt modelId="{6AF3CC9E-28A1-470C-9C37-5C2CC75784AE}" type="sibTrans" cxnId="{F80733C3-EB0A-43FE-AD20-4687CC009097}">
      <dgm:prSet/>
      <dgm:spPr/>
      <dgm:t>
        <a:bodyPr/>
        <a:lstStyle/>
        <a:p>
          <a:endParaRPr lang="en-US"/>
        </a:p>
      </dgm:t>
    </dgm:pt>
    <dgm:pt modelId="{23A3C010-9E0C-41F1-AF8C-85703A655912}">
      <dgm:prSet phldrT="[Text]"/>
      <dgm:spPr/>
      <dgm:t>
        <a:bodyPr/>
        <a:lstStyle/>
        <a:p>
          <a:r>
            <a:rPr lang="en-US" b="0" i="0" u="none" dirty="0"/>
            <a:t>Enterprise Zone Program</a:t>
          </a:r>
          <a:endParaRPr lang="en-US" dirty="0"/>
        </a:p>
      </dgm:t>
    </dgm:pt>
    <dgm:pt modelId="{36320357-7A88-4A71-BBBD-F9B0CDE1B568}" type="parTrans" cxnId="{D3564453-94E7-440B-B71E-9C31581FC65C}">
      <dgm:prSet/>
      <dgm:spPr/>
      <dgm:t>
        <a:bodyPr/>
        <a:lstStyle/>
        <a:p>
          <a:endParaRPr lang="en-US"/>
        </a:p>
      </dgm:t>
    </dgm:pt>
    <dgm:pt modelId="{45C9CFF4-D0FB-4745-9E1A-C213FD6B652D}" type="sibTrans" cxnId="{D3564453-94E7-440B-B71E-9C31581FC65C}">
      <dgm:prSet/>
      <dgm:spPr/>
      <dgm:t>
        <a:bodyPr/>
        <a:lstStyle/>
        <a:p>
          <a:endParaRPr lang="en-US"/>
        </a:p>
      </dgm:t>
    </dgm:pt>
    <dgm:pt modelId="{885C0135-1A4C-443F-94AD-399F4DF823E2}">
      <dgm:prSet phldrT="[Text]"/>
      <dgm:spPr/>
      <dgm:t>
        <a:bodyPr/>
        <a:lstStyle/>
        <a:p>
          <a:r>
            <a:rPr lang="en-US" b="0" i="0" u="none" dirty="0"/>
            <a:t>Fasttrack Economic Development Fund</a:t>
          </a:r>
          <a:endParaRPr lang="en-US" dirty="0"/>
        </a:p>
      </dgm:t>
    </dgm:pt>
    <dgm:pt modelId="{C45217AF-1B4F-4A04-90E5-2D6DC7F224DA}" type="parTrans" cxnId="{240892FA-B3DA-48A0-A7A4-CEDC6DEC6C42}">
      <dgm:prSet/>
      <dgm:spPr/>
      <dgm:t>
        <a:bodyPr/>
        <a:lstStyle/>
        <a:p>
          <a:endParaRPr lang="en-US"/>
        </a:p>
      </dgm:t>
    </dgm:pt>
    <dgm:pt modelId="{034D1132-84DE-49AE-AF83-6B19944471AC}" type="sibTrans" cxnId="{240892FA-B3DA-48A0-A7A4-CEDC6DEC6C42}">
      <dgm:prSet/>
      <dgm:spPr/>
      <dgm:t>
        <a:bodyPr/>
        <a:lstStyle/>
        <a:p>
          <a:endParaRPr lang="en-US"/>
        </a:p>
      </dgm:t>
    </dgm:pt>
    <dgm:pt modelId="{C61A16B1-0339-406A-8A7D-00F5AE980A65}">
      <dgm:prSet/>
      <dgm:spPr/>
      <dgm:t>
        <a:bodyPr/>
        <a:lstStyle/>
        <a:p>
          <a:r>
            <a:rPr lang="en-US" b="0" i="0" u="none"/>
            <a:t>Closing Fund</a:t>
          </a:r>
          <a:endParaRPr lang="en-US" dirty="0"/>
        </a:p>
      </dgm:t>
    </dgm:pt>
    <dgm:pt modelId="{D2884081-96CD-4048-B9C7-D772BF4FB82A}" type="parTrans" cxnId="{EFF776D0-009F-4BFA-8E65-030353671540}">
      <dgm:prSet/>
      <dgm:spPr/>
      <dgm:t>
        <a:bodyPr/>
        <a:lstStyle/>
        <a:p>
          <a:endParaRPr lang="en-US"/>
        </a:p>
      </dgm:t>
    </dgm:pt>
    <dgm:pt modelId="{A5435C3F-2261-4920-8E69-1B3F2457F860}" type="sibTrans" cxnId="{EFF776D0-009F-4BFA-8E65-030353671540}">
      <dgm:prSet/>
      <dgm:spPr/>
      <dgm:t>
        <a:bodyPr/>
        <a:lstStyle/>
        <a:p>
          <a:endParaRPr lang="en-US"/>
        </a:p>
      </dgm:t>
    </dgm:pt>
    <dgm:pt modelId="{08D52AC2-553E-45AC-AE7F-E5C5C14948A8}">
      <dgm:prSet/>
      <dgm:spPr/>
      <dgm:t>
        <a:bodyPr/>
        <a:lstStyle/>
        <a:p>
          <a:r>
            <a:rPr lang="en-US" b="0" i="0" u="none"/>
            <a:t>Grants to local governments and then reimbursed to companies</a:t>
          </a:r>
          <a:endParaRPr lang="en-US" dirty="0"/>
        </a:p>
      </dgm:t>
    </dgm:pt>
    <dgm:pt modelId="{B76525A6-CFE7-4353-A9CA-83AEBDA23BC2}" type="parTrans" cxnId="{A8F4895D-4BC2-4403-910B-A556D57355E2}">
      <dgm:prSet/>
      <dgm:spPr/>
      <dgm:t>
        <a:bodyPr/>
        <a:lstStyle/>
        <a:p>
          <a:endParaRPr lang="en-US"/>
        </a:p>
      </dgm:t>
    </dgm:pt>
    <dgm:pt modelId="{4A0A800E-35B8-4202-BAB5-4CBD029ACC54}" type="sibTrans" cxnId="{A8F4895D-4BC2-4403-910B-A556D57355E2}">
      <dgm:prSet/>
      <dgm:spPr/>
      <dgm:t>
        <a:bodyPr/>
        <a:lstStyle/>
        <a:p>
          <a:endParaRPr lang="en-US"/>
        </a:p>
      </dgm:t>
    </dgm:pt>
    <dgm:pt modelId="{36832AA7-6F69-431C-AB99-F7B12F374686}">
      <dgm:prSet/>
      <dgm:spPr/>
      <dgm:t>
        <a:bodyPr/>
        <a:lstStyle/>
        <a:p>
          <a:r>
            <a:rPr lang="en-US" b="0" i="0" u="none" dirty="0"/>
            <a:t>Funds retrofitting of buildings, acquiring real property, relocation of equipment, and other expenditures not covered under other Fasttrack programs. </a:t>
          </a:r>
          <a:endParaRPr lang="en-US" dirty="0"/>
        </a:p>
      </dgm:t>
    </dgm:pt>
    <dgm:pt modelId="{0A646CCA-6B80-4534-B1B7-AD119A5A8F84}" type="parTrans" cxnId="{789F97B6-FF7B-4DD0-B8D7-76007F9CAFB5}">
      <dgm:prSet/>
      <dgm:spPr/>
      <dgm:t>
        <a:bodyPr/>
        <a:lstStyle/>
        <a:p>
          <a:endParaRPr lang="en-US"/>
        </a:p>
      </dgm:t>
    </dgm:pt>
    <dgm:pt modelId="{FF040F02-CED0-41DA-B4E1-BC7000068D26}" type="sibTrans" cxnId="{789F97B6-FF7B-4DD0-B8D7-76007F9CAFB5}">
      <dgm:prSet/>
      <dgm:spPr/>
      <dgm:t>
        <a:bodyPr/>
        <a:lstStyle/>
        <a:p>
          <a:endParaRPr lang="en-US"/>
        </a:p>
      </dgm:t>
    </dgm:pt>
    <dgm:pt modelId="{CEAFF764-FE36-4C4C-B650-3FC21A1C18FC}">
      <dgm:prSet phldrT="[Text]"/>
      <dgm:spPr/>
      <dgm:t>
        <a:bodyPr/>
        <a:lstStyle/>
        <a:p>
          <a:r>
            <a:rPr lang="en-US" b="0" i="0" u="none" dirty="0"/>
            <a:t>Exempts businesses from local property taxes on new investments</a:t>
          </a:r>
          <a:endParaRPr lang="en-US" dirty="0"/>
        </a:p>
      </dgm:t>
    </dgm:pt>
    <dgm:pt modelId="{8E5204ED-CC5F-4D04-AC2F-3EE482A76DF7}" type="parTrans" cxnId="{2FD521DD-467A-4238-8219-506094163F1D}">
      <dgm:prSet/>
      <dgm:spPr/>
      <dgm:t>
        <a:bodyPr/>
        <a:lstStyle/>
        <a:p>
          <a:endParaRPr lang="en-US"/>
        </a:p>
      </dgm:t>
    </dgm:pt>
    <dgm:pt modelId="{E1E94B9D-9EFA-4588-AA57-3BB0C6E1C932}" type="sibTrans" cxnId="{2FD521DD-467A-4238-8219-506094163F1D}">
      <dgm:prSet/>
      <dgm:spPr/>
      <dgm:t>
        <a:bodyPr/>
        <a:lstStyle/>
        <a:p>
          <a:endParaRPr lang="en-US"/>
        </a:p>
      </dgm:t>
    </dgm:pt>
    <dgm:pt modelId="{A9012E21-9C4B-4F03-9068-0D2CFCA65D89}">
      <dgm:prSet phldrT="[Text]"/>
      <dgm:spPr/>
      <dgm:t>
        <a:bodyPr/>
        <a:lstStyle/>
        <a:p>
          <a:r>
            <a:rPr lang="en-US" b="0" i="0" u="none" dirty="0"/>
            <a:t>Sponsored, created, and managed by a local government in 74 EZ Zones</a:t>
          </a:r>
          <a:endParaRPr lang="en-US" dirty="0"/>
        </a:p>
      </dgm:t>
    </dgm:pt>
    <dgm:pt modelId="{F61AE70C-A665-4B5F-95EF-EBEF667BE7DA}" type="parTrans" cxnId="{0EEA2EB2-2D53-4B6B-BB36-E409230B5D84}">
      <dgm:prSet/>
      <dgm:spPr/>
      <dgm:t>
        <a:bodyPr/>
        <a:lstStyle/>
        <a:p>
          <a:endParaRPr lang="en-US"/>
        </a:p>
      </dgm:t>
    </dgm:pt>
    <dgm:pt modelId="{E6DAB44D-10EC-41E0-B4BF-B1B279A0B9ED}" type="sibTrans" cxnId="{0EEA2EB2-2D53-4B6B-BB36-E409230B5D84}">
      <dgm:prSet/>
      <dgm:spPr/>
      <dgm:t>
        <a:bodyPr/>
        <a:lstStyle/>
        <a:p>
          <a:endParaRPr lang="en-US"/>
        </a:p>
      </dgm:t>
    </dgm:pt>
    <dgm:pt modelId="{E4232E49-6830-4A3D-966A-65E923784E41}">
      <dgm:prSet phldrT="[Text]"/>
      <dgm:spPr/>
      <dgm:t>
        <a:bodyPr/>
        <a:lstStyle/>
        <a:p>
          <a:r>
            <a:rPr lang="en-US" b="0" i="0" u="none" dirty="0"/>
            <a:t>100% property tax exemption from normally assess on a new plant and equipment for non-retail businesses' location or expansion for a period of three to five consecutive years</a:t>
          </a:r>
          <a:endParaRPr lang="en-US" dirty="0"/>
        </a:p>
      </dgm:t>
    </dgm:pt>
    <dgm:pt modelId="{17B4B00F-2A63-492A-BDCE-497A7A47D0C9}" type="parTrans" cxnId="{E3FF04B9-172D-42E0-8825-C014CE1BAE67}">
      <dgm:prSet/>
      <dgm:spPr/>
      <dgm:t>
        <a:bodyPr/>
        <a:lstStyle/>
        <a:p>
          <a:endParaRPr lang="en-US"/>
        </a:p>
      </dgm:t>
    </dgm:pt>
    <dgm:pt modelId="{1B29EF9B-DC5E-45FC-BEA0-3D3617A61A74}" type="sibTrans" cxnId="{E3FF04B9-172D-42E0-8825-C014CE1BAE67}">
      <dgm:prSet/>
      <dgm:spPr/>
      <dgm:t>
        <a:bodyPr/>
        <a:lstStyle/>
        <a:p>
          <a:endParaRPr lang="en-US"/>
        </a:p>
      </dgm:t>
    </dgm:pt>
    <dgm:pt modelId="{30E9F561-D0FD-4DA1-A763-517E5601DADF}">
      <dgm:prSet phldrT="[Text]"/>
      <dgm:spPr/>
      <dgm:t>
        <a:bodyPr/>
        <a:lstStyle/>
        <a:p>
          <a:r>
            <a:rPr lang="en-US" b="0" i="0" u="none" dirty="0"/>
            <a:t>Qualified property includes new building structures, structural modifications, newly installed machinery but not land or previously used property</a:t>
          </a:r>
          <a:endParaRPr lang="en-US" dirty="0"/>
        </a:p>
      </dgm:t>
    </dgm:pt>
    <dgm:pt modelId="{6D38BCF6-F11A-48F3-B2EA-74AF1CC7BE2E}" type="parTrans" cxnId="{1C3EE4DF-F703-425F-B302-F2FE978873DA}">
      <dgm:prSet/>
      <dgm:spPr/>
      <dgm:t>
        <a:bodyPr/>
        <a:lstStyle/>
        <a:p>
          <a:endParaRPr lang="en-US"/>
        </a:p>
      </dgm:t>
    </dgm:pt>
    <dgm:pt modelId="{3B12055A-0BC5-48F4-81FB-D0A94A033657}" type="sibTrans" cxnId="{1C3EE4DF-F703-425F-B302-F2FE978873DA}">
      <dgm:prSet/>
      <dgm:spPr/>
      <dgm:t>
        <a:bodyPr/>
        <a:lstStyle/>
        <a:p>
          <a:endParaRPr lang="en-US"/>
        </a:p>
      </dgm:t>
    </dgm:pt>
    <dgm:pt modelId="{86510764-3FE8-439F-87B3-822A82F3F234}">
      <dgm:prSet phldrT="[Text]"/>
      <dgm:spPr/>
      <dgm:t>
        <a:bodyPr/>
        <a:lstStyle/>
        <a:p>
          <a:r>
            <a:rPr lang="en-US" b="0" i="0" u="none" dirty="0"/>
            <a:t>Business must</a:t>
          </a:r>
          <a:endParaRPr lang="en-US" dirty="0"/>
        </a:p>
      </dgm:t>
    </dgm:pt>
    <dgm:pt modelId="{08A9A678-68E0-4917-AF46-B23B2A9594DA}" type="parTrans" cxnId="{12F70BD4-A153-4832-AD8C-29AEAD0D0C2F}">
      <dgm:prSet/>
      <dgm:spPr/>
      <dgm:t>
        <a:bodyPr/>
        <a:lstStyle/>
        <a:p>
          <a:endParaRPr lang="en-US"/>
        </a:p>
      </dgm:t>
    </dgm:pt>
    <dgm:pt modelId="{E9266D1F-C9BC-47AE-A6A6-F0B752A606E0}" type="sibTrans" cxnId="{12F70BD4-A153-4832-AD8C-29AEAD0D0C2F}">
      <dgm:prSet/>
      <dgm:spPr/>
      <dgm:t>
        <a:bodyPr/>
        <a:lstStyle/>
        <a:p>
          <a:endParaRPr lang="en-US"/>
        </a:p>
      </dgm:t>
    </dgm:pt>
    <dgm:pt modelId="{EB86EC45-5D31-47C4-ACEE-A0A6FDE8AD7C}">
      <dgm:prSet phldrT="[Text]"/>
      <dgm:spPr/>
      <dgm:t>
        <a:bodyPr/>
        <a:lstStyle/>
        <a:p>
          <a:r>
            <a:rPr lang="en-US" b="0" i="0" u="none" dirty="0"/>
            <a:t>Increase full-time employment inside the Zone by the greater of one new job or 10%</a:t>
          </a:r>
          <a:endParaRPr lang="en-US" dirty="0"/>
        </a:p>
      </dgm:t>
    </dgm:pt>
    <dgm:pt modelId="{EAAACF1B-71AB-4A2B-96FD-13E0A9DB43C4}" type="parTrans" cxnId="{83633996-2687-429E-ABF7-E7E0BA385E78}">
      <dgm:prSet/>
      <dgm:spPr/>
      <dgm:t>
        <a:bodyPr/>
        <a:lstStyle/>
        <a:p>
          <a:endParaRPr lang="en-US"/>
        </a:p>
      </dgm:t>
    </dgm:pt>
    <dgm:pt modelId="{873437BC-3ACD-495B-8AFB-1096E63AB978}" type="sibTrans" cxnId="{83633996-2687-429E-ABF7-E7E0BA385E78}">
      <dgm:prSet/>
      <dgm:spPr/>
      <dgm:t>
        <a:bodyPr/>
        <a:lstStyle/>
        <a:p>
          <a:endParaRPr lang="en-US"/>
        </a:p>
      </dgm:t>
    </dgm:pt>
    <dgm:pt modelId="{EC5A960C-1EB4-405C-AF43-35F94FAA5D8C}">
      <dgm:prSet phldrT="[Text]"/>
      <dgm:spPr/>
      <dgm:t>
        <a:bodyPr/>
        <a:lstStyle/>
        <a:p>
          <a:r>
            <a:rPr lang="en-US" b="0" i="0" u="none" dirty="0"/>
            <a:t>Have no concurrent job loss outside the Zone</a:t>
          </a:r>
          <a:endParaRPr lang="en-US" dirty="0"/>
        </a:p>
      </dgm:t>
    </dgm:pt>
    <dgm:pt modelId="{4987D365-6592-4A12-9EDB-6D9CF1999802}" type="parTrans" cxnId="{27C61FCC-7B46-4BA3-A8C8-74C1ABDBD76B}">
      <dgm:prSet/>
      <dgm:spPr/>
      <dgm:t>
        <a:bodyPr/>
        <a:lstStyle/>
        <a:p>
          <a:endParaRPr lang="en-US"/>
        </a:p>
      </dgm:t>
    </dgm:pt>
    <dgm:pt modelId="{B99E8DCD-5CE2-480A-88B4-FA87F4BACD2B}" type="sibTrans" cxnId="{27C61FCC-7B46-4BA3-A8C8-74C1ABDBD76B}">
      <dgm:prSet/>
      <dgm:spPr/>
      <dgm:t>
        <a:bodyPr/>
        <a:lstStyle/>
        <a:p>
          <a:endParaRPr lang="en-US"/>
        </a:p>
      </dgm:t>
    </dgm:pt>
    <dgm:pt modelId="{6BA35E4A-C059-446C-ACA0-C35C7F7AA7EF}">
      <dgm:prSet phldrT="[Text]"/>
      <dgm:spPr/>
      <dgm:t>
        <a:bodyPr/>
        <a:lstStyle/>
        <a:p>
          <a:r>
            <a:rPr lang="en-US" b="0" i="0" u="none" dirty="0"/>
            <a:t>Maintain minimum employment during the exemption</a:t>
          </a:r>
          <a:endParaRPr lang="en-US" dirty="0"/>
        </a:p>
      </dgm:t>
    </dgm:pt>
    <dgm:pt modelId="{EFBADBC5-0778-4146-8739-8FD25D5058B8}" type="parTrans" cxnId="{1D8D10AA-5A7B-472D-B4CC-7F5CAF9BE4EB}">
      <dgm:prSet/>
      <dgm:spPr/>
      <dgm:t>
        <a:bodyPr/>
        <a:lstStyle/>
        <a:p>
          <a:endParaRPr lang="en-US"/>
        </a:p>
      </dgm:t>
    </dgm:pt>
    <dgm:pt modelId="{35D0AC8C-EB5D-4D8A-97AA-D11180FCCE16}" type="sibTrans" cxnId="{1D8D10AA-5A7B-472D-B4CC-7F5CAF9BE4EB}">
      <dgm:prSet/>
      <dgm:spPr/>
      <dgm:t>
        <a:bodyPr/>
        <a:lstStyle/>
        <a:p>
          <a:endParaRPr lang="en-US"/>
        </a:p>
      </dgm:t>
    </dgm:pt>
    <dgm:pt modelId="{532016A7-62D9-4778-8E99-86BBE4D60D1B}">
      <dgm:prSet phldrT="[Text]"/>
      <dgm:spPr/>
      <dgm:t>
        <a:bodyPr/>
        <a:lstStyle/>
        <a:p>
          <a:r>
            <a:rPr lang="en-US" b="0" i="0" u="none" dirty="0"/>
            <a:t>Engage in job-training as well as conform to any local conditions</a:t>
          </a:r>
          <a:endParaRPr lang="en-US" dirty="0"/>
        </a:p>
      </dgm:t>
    </dgm:pt>
    <dgm:pt modelId="{7E34239A-9ADD-4E0F-B647-9FD15067DFD6}" type="parTrans" cxnId="{069E4B2B-ECDF-416A-834A-038585B609D2}">
      <dgm:prSet/>
      <dgm:spPr/>
      <dgm:t>
        <a:bodyPr/>
        <a:lstStyle/>
        <a:p>
          <a:endParaRPr lang="en-US"/>
        </a:p>
      </dgm:t>
    </dgm:pt>
    <dgm:pt modelId="{31E23C37-9DCE-4917-AD1F-097CF2E84326}" type="sibTrans" cxnId="{069E4B2B-ECDF-416A-834A-038585B609D2}">
      <dgm:prSet/>
      <dgm:spPr/>
      <dgm:t>
        <a:bodyPr/>
        <a:lstStyle/>
        <a:p>
          <a:endParaRPr lang="en-US"/>
        </a:p>
      </dgm:t>
    </dgm:pt>
    <dgm:pt modelId="{3A97E19F-F4F6-42F0-82F0-AC01306D6049}">
      <dgm:prSet phldrT="[Text]"/>
      <dgm:spPr/>
      <dgm:t>
        <a:bodyPr/>
        <a:lstStyle/>
        <a:p>
          <a:r>
            <a:rPr lang="en-US" dirty="0"/>
            <a:t>Enhanced Enterprise Zone Program</a:t>
          </a:r>
        </a:p>
      </dgm:t>
    </dgm:pt>
    <dgm:pt modelId="{A0EDA5A9-2C7C-4CBB-B035-A356F672C910}" type="parTrans" cxnId="{936F2CFB-92F8-4CE7-B167-E4E98C6962E4}">
      <dgm:prSet/>
      <dgm:spPr/>
      <dgm:t>
        <a:bodyPr/>
        <a:lstStyle/>
        <a:p>
          <a:endParaRPr lang="en-US"/>
        </a:p>
      </dgm:t>
    </dgm:pt>
    <dgm:pt modelId="{EFB68756-5BB8-4E1A-983D-4BB23A055667}" type="sibTrans" cxnId="{936F2CFB-92F8-4CE7-B167-E4E98C6962E4}">
      <dgm:prSet/>
      <dgm:spPr/>
      <dgm:t>
        <a:bodyPr/>
        <a:lstStyle/>
        <a:p>
          <a:endParaRPr lang="en-US"/>
        </a:p>
      </dgm:t>
    </dgm:pt>
    <dgm:pt modelId="{0DD8C94C-7A52-426A-BE21-9AC7FEDB54EF}">
      <dgm:prSet phldrT="[Text]"/>
      <dgm:spPr/>
      <dgm:t>
        <a:bodyPr/>
        <a:lstStyle/>
        <a:p>
          <a:r>
            <a:rPr lang="en-US" dirty="0"/>
            <a:t>State income tax credits for 5 years and local real property tax abatement of 50% for 10 years if:</a:t>
          </a:r>
        </a:p>
      </dgm:t>
    </dgm:pt>
    <dgm:pt modelId="{FBDA0CC9-8FB8-4564-A2DA-4051337B468C}" type="parTrans" cxnId="{86990FAD-287D-4087-806A-8104F509DF09}">
      <dgm:prSet/>
      <dgm:spPr/>
      <dgm:t>
        <a:bodyPr/>
        <a:lstStyle/>
        <a:p>
          <a:endParaRPr lang="en-US"/>
        </a:p>
      </dgm:t>
    </dgm:pt>
    <dgm:pt modelId="{A3A11FB0-FF8F-4D55-8114-D55DB814DFEA}" type="sibTrans" cxnId="{86990FAD-287D-4087-806A-8104F509DF09}">
      <dgm:prSet/>
      <dgm:spPr/>
      <dgm:t>
        <a:bodyPr/>
        <a:lstStyle/>
        <a:p>
          <a:endParaRPr lang="en-US"/>
        </a:p>
      </dgm:t>
    </dgm:pt>
    <dgm:pt modelId="{F45B3B69-EE71-4ABA-933B-A8928ED49100}">
      <dgm:prSet phldrT="[Text]"/>
      <dgm:spPr/>
      <dgm:t>
        <a:bodyPr/>
        <a:lstStyle/>
        <a:p>
          <a:r>
            <a:rPr lang="en-US" dirty="0"/>
            <a:t>Located in approved zone</a:t>
          </a:r>
        </a:p>
      </dgm:t>
    </dgm:pt>
    <dgm:pt modelId="{4870704A-0220-4C71-82B4-382AA520597C}" type="parTrans" cxnId="{C376C4B0-4AEC-43FA-9A47-28E5BF9B2CF9}">
      <dgm:prSet/>
      <dgm:spPr/>
      <dgm:t>
        <a:bodyPr/>
        <a:lstStyle/>
        <a:p>
          <a:endParaRPr lang="en-US"/>
        </a:p>
      </dgm:t>
    </dgm:pt>
    <dgm:pt modelId="{A456A7F2-E711-4029-9B05-80B15830B1CE}" type="sibTrans" cxnId="{C376C4B0-4AEC-43FA-9A47-28E5BF9B2CF9}">
      <dgm:prSet/>
      <dgm:spPr/>
      <dgm:t>
        <a:bodyPr/>
        <a:lstStyle/>
        <a:p>
          <a:endParaRPr lang="en-US"/>
        </a:p>
      </dgm:t>
    </dgm:pt>
    <dgm:pt modelId="{C4812E7D-4D0E-4B0A-A801-9F58466EB41F}">
      <dgm:prSet phldrT="[Text]"/>
      <dgm:spPr/>
      <dgm:t>
        <a:bodyPr/>
        <a:lstStyle/>
        <a:p>
          <a:r>
            <a:rPr lang="en-US" dirty="0"/>
            <a:t>Approved business clusters</a:t>
          </a:r>
        </a:p>
      </dgm:t>
    </dgm:pt>
    <dgm:pt modelId="{BA428F11-6228-4C99-BC4D-8D6743D0D9EC}" type="parTrans" cxnId="{100B3CBA-EEB5-4E1A-9195-6F025943ECB3}">
      <dgm:prSet/>
      <dgm:spPr/>
      <dgm:t>
        <a:bodyPr/>
        <a:lstStyle/>
        <a:p>
          <a:endParaRPr lang="en-US"/>
        </a:p>
      </dgm:t>
    </dgm:pt>
    <dgm:pt modelId="{0903CD94-76AD-46C0-859E-67DD1071BD22}" type="sibTrans" cxnId="{100B3CBA-EEB5-4E1A-9195-6F025943ECB3}">
      <dgm:prSet/>
      <dgm:spPr/>
      <dgm:t>
        <a:bodyPr/>
        <a:lstStyle/>
        <a:p>
          <a:endParaRPr lang="en-US"/>
        </a:p>
      </dgm:t>
    </dgm:pt>
    <dgm:pt modelId="{1AAAC2E3-5933-4F10-9645-F24E334802A5}">
      <dgm:prSet phldrT="[Text]"/>
      <dgm:spPr/>
      <dgm:t>
        <a:bodyPr/>
        <a:lstStyle/>
        <a:p>
          <a:r>
            <a:rPr lang="en-US" dirty="0"/>
            <a:t>New or expanded business creating or maintaining 2 new employees and $100,000 new, or </a:t>
          </a:r>
        </a:p>
      </dgm:t>
    </dgm:pt>
    <dgm:pt modelId="{48DE4E53-47E5-49FA-B537-FD1BDBC78C28}" type="parTrans" cxnId="{A2A36847-F66E-4A38-B3AB-E82E76FD94B0}">
      <dgm:prSet/>
      <dgm:spPr/>
      <dgm:t>
        <a:bodyPr/>
        <a:lstStyle/>
        <a:p>
          <a:endParaRPr lang="en-US"/>
        </a:p>
      </dgm:t>
    </dgm:pt>
    <dgm:pt modelId="{330092D7-B9F2-456B-9BBC-D78D3626B330}" type="sibTrans" cxnId="{A2A36847-F66E-4A38-B3AB-E82E76FD94B0}">
      <dgm:prSet/>
      <dgm:spPr/>
      <dgm:t>
        <a:bodyPr/>
        <a:lstStyle/>
        <a:p>
          <a:endParaRPr lang="en-US"/>
        </a:p>
      </dgm:t>
    </dgm:pt>
    <dgm:pt modelId="{8287D16E-145D-46D4-A168-40FC074B9EEF}">
      <dgm:prSet phldrT="[Text]"/>
      <dgm:spPr/>
      <dgm:t>
        <a:bodyPr/>
        <a:lstStyle/>
        <a:p>
          <a:r>
            <a:rPr lang="en-US" dirty="0"/>
            <a:t>Provides health insurance and pay at least 50% of the premium</a:t>
          </a:r>
        </a:p>
      </dgm:t>
    </dgm:pt>
    <dgm:pt modelId="{A9A0FCB9-2E9F-4377-958B-F6C48C9F15C2}" type="parTrans" cxnId="{59C2DC94-3255-4B80-94AA-10B91A456364}">
      <dgm:prSet/>
      <dgm:spPr/>
      <dgm:t>
        <a:bodyPr/>
        <a:lstStyle/>
        <a:p>
          <a:endParaRPr lang="en-US"/>
        </a:p>
      </dgm:t>
    </dgm:pt>
    <dgm:pt modelId="{B1F6AA01-EC9C-4285-91B0-B59479BECC14}" type="sibTrans" cxnId="{59C2DC94-3255-4B80-94AA-10B91A456364}">
      <dgm:prSet/>
      <dgm:spPr/>
      <dgm:t>
        <a:bodyPr/>
        <a:lstStyle/>
        <a:p>
          <a:endParaRPr lang="en-US"/>
        </a:p>
      </dgm:t>
    </dgm:pt>
    <dgm:pt modelId="{EBA534C7-3384-4CEC-9014-C6997FBC8D2F}">
      <dgm:prSet phldrT="[Text]"/>
      <dgm:spPr/>
      <dgm:t>
        <a:bodyPr/>
        <a:lstStyle/>
        <a:p>
          <a:r>
            <a:rPr lang="en-US" dirty="0"/>
            <a:t>Replacement business creating or maintaining 2 new employees and $1,000,000 new investment</a:t>
          </a:r>
        </a:p>
      </dgm:t>
    </dgm:pt>
    <dgm:pt modelId="{06310E05-0DBD-4CEE-B282-167986E2239D}" type="parTrans" cxnId="{4CE7110D-F928-4FA7-9E6D-263C8D0214ED}">
      <dgm:prSet/>
      <dgm:spPr/>
    </dgm:pt>
    <dgm:pt modelId="{3ECB4208-12F5-4FE5-9C99-901F82456C5D}" type="sibTrans" cxnId="{4CE7110D-F928-4FA7-9E6D-263C8D0214ED}">
      <dgm:prSet/>
      <dgm:spPr/>
    </dgm:pt>
    <dgm:pt modelId="{9115C3CF-D263-48BD-ADF5-82F2D9924FD3}" type="pres">
      <dgm:prSet presAssocID="{04436829-5F61-4ADF-9935-C551AF4AE850}" presName="Name0" presStyleCnt="0">
        <dgm:presLayoutVars>
          <dgm:dir/>
          <dgm:animLvl val="lvl"/>
          <dgm:resizeHandles val="exact"/>
        </dgm:presLayoutVars>
      </dgm:prSet>
      <dgm:spPr/>
    </dgm:pt>
    <dgm:pt modelId="{91E6C329-C839-4DB2-90EE-1DEF4C2BA489}" type="pres">
      <dgm:prSet presAssocID="{7BFE7296-0C82-4BD2-9FA1-F9269387F3AB}" presName="composite" presStyleCnt="0"/>
      <dgm:spPr/>
    </dgm:pt>
    <dgm:pt modelId="{AD280F01-1D5A-43D4-9CD7-281BA8999D35}" type="pres">
      <dgm:prSet presAssocID="{7BFE7296-0C82-4BD2-9FA1-F9269387F3AB}" presName="parTx" presStyleLbl="alignNode1" presStyleIdx="0" presStyleCnt="4">
        <dgm:presLayoutVars>
          <dgm:chMax val="0"/>
          <dgm:chPref val="0"/>
          <dgm:bulletEnabled val="1"/>
        </dgm:presLayoutVars>
      </dgm:prSet>
      <dgm:spPr/>
    </dgm:pt>
    <dgm:pt modelId="{83F69215-B7A3-4B14-AE22-49740A55875C}" type="pres">
      <dgm:prSet presAssocID="{7BFE7296-0C82-4BD2-9FA1-F9269387F3AB}" presName="desTx" presStyleLbl="alignAccFollowNode1" presStyleIdx="0" presStyleCnt="4">
        <dgm:presLayoutVars>
          <dgm:bulletEnabled val="1"/>
        </dgm:presLayoutVars>
      </dgm:prSet>
      <dgm:spPr/>
    </dgm:pt>
    <dgm:pt modelId="{F321ACB0-2971-4EEC-AC7B-180BC3E89E10}" type="pres">
      <dgm:prSet presAssocID="{7DAC8188-2A4F-4381-8390-941B7607B010}" presName="space" presStyleCnt="0"/>
      <dgm:spPr/>
    </dgm:pt>
    <dgm:pt modelId="{10138D71-E26E-40D2-B91D-67859B18233E}" type="pres">
      <dgm:prSet presAssocID="{0362C54A-A70A-46F3-A3A2-88EED845C1E7}" presName="composite" presStyleCnt="0"/>
      <dgm:spPr/>
    </dgm:pt>
    <dgm:pt modelId="{A9EF2937-859D-4B7A-8DF5-374FC5176445}" type="pres">
      <dgm:prSet presAssocID="{0362C54A-A70A-46F3-A3A2-88EED845C1E7}" presName="parTx" presStyleLbl="alignNode1" presStyleIdx="1" presStyleCnt="4">
        <dgm:presLayoutVars>
          <dgm:chMax val="0"/>
          <dgm:chPref val="0"/>
          <dgm:bulletEnabled val="1"/>
        </dgm:presLayoutVars>
      </dgm:prSet>
      <dgm:spPr/>
    </dgm:pt>
    <dgm:pt modelId="{43D0E0D1-4C64-4231-836C-64F2A4C7B1B7}" type="pres">
      <dgm:prSet presAssocID="{0362C54A-A70A-46F3-A3A2-88EED845C1E7}" presName="desTx" presStyleLbl="alignAccFollowNode1" presStyleIdx="1" presStyleCnt="4">
        <dgm:presLayoutVars>
          <dgm:bulletEnabled val="1"/>
        </dgm:presLayoutVars>
      </dgm:prSet>
      <dgm:spPr/>
    </dgm:pt>
    <dgm:pt modelId="{7D06CCC3-D5E7-402A-AAB0-39EAE9A3C898}" type="pres">
      <dgm:prSet presAssocID="{54F11F28-D0E4-4F93-9D11-7D48E12C517D}" presName="space" presStyleCnt="0"/>
      <dgm:spPr/>
    </dgm:pt>
    <dgm:pt modelId="{CA98A714-38B1-4402-AE6C-DC2498C0D10F}" type="pres">
      <dgm:prSet presAssocID="{9022400C-F492-4E0C-9A11-A1D19A8AA142}" presName="composite" presStyleCnt="0"/>
      <dgm:spPr/>
    </dgm:pt>
    <dgm:pt modelId="{15F4203D-FFC1-45B7-A1B4-882F4D0EB68D}" type="pres">
      <dgm:prSet presAssocID="{9022400C-F492-4E0C-9A11-A1D19A8AA142}" presName="parTx" presStyleLbl="alignNode1" presStyleIdx="2" presStyleCnt="4">
        <dgm:presLayoutVars>
          <dgm:chMax val="0"/>
          <dgm:chPref val="0"/>
          <dgm:bulletEnabled val="1"/>
        </dgm:presLayoutVars>
      </dgm:prSet>
      <dgm:spPr/>
    </dgm:pt>
    <dgm:pt modelId="{85CA5222-5AB5-44CB-A0A6-766AE703B0E6}" type="pres">
      <dgm:prSet presAssocID="{9022400C-F492-4E0C-9A11-A1D19A8AA142}" presName="desTx" presStyleLbl="alignAccFollowNode1" presStyleIdx="2" presStyleCnt="4">
        <dgm:presLayoutVars>
          <dgm:bulletEnabled val="1"/>
        </dgm:presLayoutVars>
      </dgm:prSet>
      <dgm:spPr/>
    </dgm:pt>
    <dgm:pt modelId="{21FB6E43-91E6-4246-A067-6F5478D2C3FF}" type="pres">
      <dgm:prSet presAssocID="{EDBEBB17-505C-4421-877E-59B51A9E4395}" presName="space" presStyleCnt="0"/>
      <dgm:spPr/>
    </dgm:pt>
    <dgm:pt modelId="{43B8BF96-D619-467B-B6A9-867EB6578498}" type="pres">
      <dgm:prSet presAssocID="{A1BA1E26-255F-4BDB-B034-BD64BE7B2ECE}" presName="composite" presStyleCnt="0"/>
      <dgm:spPr/>
    </dgm:pt>
    <dgm:pt modelId="{7A62ED19-B8E4-44D9-8B1F-0A194DA03F20}" type="pres">
      <dgm:prSet presAssocID="{A1BA1E26-255F-4BDB-B034-BD64BE7B2ECE}" presName="parTx" presStyleLbl="alignNode1" presStyleIdx="3" presStyleCnt="4">
        <dgm:presLayoutVars>
          <dgm:chMax val="0"/>
          <dgm:chPref val="0"/>
          <dgm:bulletEnabled val="1"/>
        </dgm:presLayoutVars>
      </dgm:prSet>
      <dgm:spPr/>
    </dgm:pt>
    <dgm:pt modelId="{AE9343D5-5C76-4C57-BC87-1B847994CA20}" type="pres">
      <dgm:prSet presAssocID="{A1BA1E26-255F-4BDB-B034-BD64BE7B2ECE}" presName="desTx" presStyleLbl="alignAccFollowNode1" presStyleIdx="3" presStyleCnt="4">
        <dgm:presLayoutVars>
          <dgm:bulletEnabled val="1"/>
        </dgm:presLayoutVars>
      </dgm:prSet>
      <dgm:spPr/>
    </dgm:pt>
  </dgm:ptLst>
  <dgm:cxnLst>
    <dgm:cxn modelId="{D339A900-F070-44B1-8D21-1413A8D27AA3}" type="presOf" srcId="{E64D542A-FF10-4AB2-854A-B22F98E256C0}" destId="{85CA5222-5AB5-44CB-A0A6-766AE703B0E6}" srcOrd="0" destOrd="8" presId="urn:microsoft.com/office/officeart/2005/8/layout/hList1"/>
    <dgm:cxn modelId="{B04FAD00-B6ED-4269-AD95-B549B7E46FFE}" type="presOf" srcId="{0362C54A-A70A-46F3-A3A2-88EED845C1E7}" destId="{A9EF2937-859D-4B7A-8DF5-374FC5176445}" srcOrd="0" destOrd="0" presId="urn:microsoft.com/office/officeart/2005/8/layout/hList1"/>
    <dgm:cxn modelId="{19FA7103-1AD8-4B56-B205-9628272BB5BF}" type="presOf" srcId="{7BFE7296-0C82-4BD2-9FA1-F9269387F3AB}" destId="{AD280F01-1D5A-43D4-9CD7-281BA8999D35}" srcOrd="0" destOrd="0" presId="urn:microsoft.com/office/officeart/2005/8/layout/hList1"/>
    <dgm:cxn modelId="{6F8FC707-E17B-47CC-B976-0CD2B5333634}" type="presOf" srcId="{6BA35E4A-C059-446C-ACA0-C35C7F7AA7EF}" destId="{AE9343D5-5C76-4C57-BC87-1B847994CA20}" srcOrd="0" destOrd="8" presId="urn:microsoft.com/office/officeart/2005/8/layout/hList1"/>
    <dgm:cxn modelId="{4CE7110D-F928-4FA7-9E6D-263C8D0214ED}" srcId="{3A97E19F-F4F6-42F0-82F0-AC01306D6049}" destId="{EBA534C7-3384-4CEC-9014-C6997FBC8D2F}" srcOrd="4" destOrd="0" parTransId="{06310E05-0DBD-4CEE-B282-167986E2239D}" sibTransId="{3ECB4208-12F5-4FE5-9C99-901F82456C5D}"/>
    <dgm:cxn modelId="{D7A37B0E-0AD7-4D85-A80F-B55D01FFC14E}" type="presOf" srcId="{EB86EC45-5D31-47C4-ACEE-A0A6FDE8AD7C}" destId="{AE9343D5-5C76-4C57-BC87-1B847994CA20}" srcOrd="0" destOrd="6" presId="urn:microsoft.com/office/officeart/2005/8/layout/hList1"/>
    <dgm:cxn modelId="{36E8FB13-A952-45EB-BAFB-199A32E367A3}" type="presOf" srcId="{4F4B8615-E32E-4268-A9CD-7207413F5382}" destId="{83F69215-B7A3-4B14-AE22-49740A55875C}" srcOrd="0" destOrd="3" presId="urn:microsoft.com/office/officeart/2005/8/layout/hList1"/>
    <dgm:cxn modelId="{6AE56116-A162-4970-95B2-E4E19E4B31A9}" type="presOf" srcId="{36832AA7-6F69-431C-AB99-F7B12F374686}" destId="{43D0E0D1-4C64-4231-836C-64F2A4C7B1B7}" srcOrd="0" destOrd="5" presId="urn:microsoft.com/office/officeart/2005/8/layout/hList1"/>
    <dgm:cxn modelId="{938F6E1F-884E-4B4B-A795-D49230F1BFC2}" type="presOf" srcId="{AA8470AB-6F5D-4893-A881-531C894D0688}" destId="{85CA5222-5AB5-44CB-A0A6-766AE703B0E6}" srcOrd="0" destOrd="9" presId="urn:microsoft.com/office/officeart/2005/8/layout/hList1"/>
    <dgm:cxn modelId="{F416CF20-36EC-49DE-8B4E-DA1D74B4EAD2}" srcId="{AAE2C0F2-6D22-4F1E-8669-36D4CA1B82F6}" destId="{D1BAB7C1-6894-4B5A-9B06-9EDB851566C7}" srcOrd="2" destOrd="0" parTransId="{AFC84428-F4E4-4B28-8E0B-E3FC93F21F60}" sibTransId="{BA54B5F4-8957-4CEA-A79A-2DDC97F06738}"/>
    <dgm:cxn modelId="{65810721-A7E7-4B0D-BBD3-F318277CA1D7}" srcId="{7029AE5F-2CB5-4728-9DE8-8D0CB8F72301}" destId="{4C565E73-A679-4FFE-AA7C-CF078B0EF57F}" srcOrd="0" destOrd="0" parTransId="{6CEB5DD2-1F60-4D75-BBD5-975A8BA25AF5}" sibTransId="{046AAF66-590D-4A2B-A77E-9A827BF145ED}"/>
    <dgm:cxn modelId="{069E4B2B-ECDF-416A-834A-038585B609D2}" srcId="{86510764-3FE8-439F-87B3-822A82F3F234}" destId="{532016A7-62D9-4778-8E99-86BBE4D60D1B}" srcOrd="3" destOrd="0" parTransId="{7E34239A-9ADD-4E0F-B647-9FD15067DFD6}" sibTransId="{31E23C37-9DCE-4917-AD1F-097CF2E84326}"/>
    <dgm:cxn modelId="{51DB0B2D-CCB6-482A-B96B-CBE394B03B0F}" type="presOf" srcId="{AAE2C0F2-6D22-4F1E-8669-36D4CA1B82F6}" destId="{83F69215-B7A3-4B14-AE22-49740A55875C}" srcOrd="0" destOrd="4" presId="urn:microsoft.com/office/officeart/2005/8/layout/hList1"/>
    <dgm:cxn modelId="{137B2A2D-D93C-494C-B710-675F0891AEBF}" srcId="{0362C54A-A70A-46F3-A3A2-88EED845C1E7}" destId="{E59CCED5-769E-43BC-AE59-F9DD14F4A898}" srcOrd="0" destOrd="0" parTransId="{8C53E98A-2833-443F-858E-434EF9E491AE}" sibTransId="{43019EB2-94B6-4CE7-AEDD-FB137828F5DF}"/>
    <dgm:cxn modelId="{F634572E-C044-4AAB-BCA4-73630F1865A0}" type="presOf" srcId="{E4232E49-6830-4A3D-966A-65E923784E41}" destId="{AE9343D5-5C76-4C57-BC87-1B847994CA20}" srcOrd="0" destOrd="3" presId="urn:microsoft.com/office/officeart/2005/8/layout/hList1"/>
    <dgm:cxn modelId="{9A05992F-5612-4385-B91A-2B683C06CB6F}" type="presOf" srcId="{7029AE5F-2CB5-4728-9DE8-8D0CB8F72301}" destId="{83F69215-B7A3-4B14-AE22-49740A55875C}" srcOrd="0" destOrd="0" presId="urn:microsoft.com/office/officeart/2005/8/layout/hList1"/>
    <dgm:cxn modelId="{57D1B532-F984-4561-80B4-51FF95253678}" type="presOf" srcId="{C4812E7D-4D0E-4B0A-A801-9F58466EB41F}" destId="{85CA5222-5AB5-44CB-A0A6-766AE703B0E6}" srcOrd="0" destOrd="3" presId="urn:microsoft.com/office/officeart/2005/8/layout/hList1"/>
    <dgm:cxn modelId="{0F084A39-CCC4-4CF5-B5EB-AAD02E16A1A6}" type="presOf" srcId="{A9012E21-9C4B-4F03-9068-0D2CFCA65D89}" destId="{AE9343D5-5C76-4C57-BC87-1B847994CA20}" srcOrd="0" destOrd="2" presId="urn:microsoft.com/office/officeart/2005/8/layout/hList1"/>
    <dgm:cxn modelId="{FD6F583D-C819-461E-ABB9-D73181DCC4C1}" type="presOf" srcId="{3A97E19F-F4F6-42F0-82F0-AC01306D6049}" destId="{85CA5222-5AB5-44CB-A0A6-766AE703B0E6}" srcOrd="0" destOrd="0" presId="urn:microsoft.com/office/officeart/2005/8/layout/hList1"/>
    <dgm:cxn modelId="{18945240-DC9B-4F8E-ACC6-5B89E80742A9}" srcId="{9022400C-F492-4E0C-9A11-A1D19A8AA142}" destId="{475EC357-0D7D-4D39-9205-32E97872E792}" srcOrd="1" destOrd="0" parTransId="{C0F25BE4-DD0A-4C48-AEC3-7197F127F34C}" sibTransId="{2E054696-C95F-4917-9C45-87F799C7902B}"/>
    <dgm:cxn modelId="{A8F4895D-4BC2-4403-910B-A556D57355E2}" srcId="{885C0135-1A4C-443F-94AD-399F4DF823E2}" destId="{08D52AC2-553E-45AC-AE7F-E5C5C14948A8}" srcOrd="1" destOrd="0" parTransId="{B76525A6-CFE7-4353-A9CA-83AEBDA23BC2}" sibTransId="{4A0A800E-35B8-4202-BAB5-4CBD029ACC54}"/>
    <dgm:cxn modelId="{E0EC6E65-7C4D-4249-A3BD-EB0C61BA52BA}" srcId="{7029AE5F-2CB5-4728-9DE8-8D0CB8F72301}" destId="{4F4B8615-E32E-4268-A9CD-7207413F5382}" srcOrd="2" destOrd="0" parTransId="{45B15BA5-8CE7-4CCF-AB85-E7FFCB910CDE}" sibTransId="{F0A06E52-CE58-4CAF-8AD4-D3F9B6FC52F8}"/>
    <dgm:cxn modelId="{A2A36847-F66E-4A38-B3AB-E82E76FD94B0}" srcId="{3A97E19F-F4F6-42F0-82F0-AC01306D6049}" destId="{1AAAC2E3-5933-4F10-9645-F24E334802A5}" srcOrd="3" destOrd="0" parTransId="{48DE4E53-47E5-49FA-B537-FD1BDBC78C28}" sibTransId="{330092D7-B9F2-456B-9BBC-D78D3626B330}"/>
    <dgm:cxn modelId="{9E8A7249-24AD-4D6B-91CB-F9D5F16CE72B}" type="presOf" srcId="{EC5A960C-1EB4-405C-AF43-35F94FAA5D8C}" destId="{AE9343D5-5C76-4C57-BC87-1B847994CA20}" srcOrd="0" destOrd="7" presId="urn:microsoft.com/office/officeart/2005/8/layout/hList1"/>
    <dgm:cxn modelId="{87EDE64A-8896-48EE-B3B5-04F77025F444}" type="presOf" srcId="{C61A16B1-0339-406A-8A7D-00F5AE980A65}" destId="{43D0E0D1-4C64-4231-836C-64F2A4C7B1B7}" srcOrd="0" destOrd="3" presId="urn:microsoft.com/office/officeart/2005/8/layout/hList1"/>
    <dgm:cxn modelId="{D3564453-94E7-440B-B71E-9C31581FC65C}" srcId="{A1BA1E26-255F-4BDB-B034-BD64BE7B2ECE}" destId="{23A3C010-9E0C-41F1-AF8C-85703A655912}" srcOrd="0" destOrd="0" parTransId="{36320357-7A88-4A71-BBBD-F9B0CDE1B568}" sibTransId="{45C9CFF4-D0FB-4745-9E1A-C213FD6B652D}"/>
    <dgm:cxn modelId="{D7C6FE53-D137-4B09-8204-14D854330505}" srcId="{475EC357-0D7D-4D39-9205-32E97872E792}" destId="{063B858C-F59F-4005-9DE8-E82C7D044835}" srcOrd="2" destOrd="0" parTransId="{D8974804-A228-4E44-8E62-D7452EB95B38}" sibTransId="{DE192C54-DEFC-454B-BCA8-D1C6938E8D7B}"/>
    <dgm:cxn modelId="{C42DB554-8D9B-4AC8-8582-240BC06E59CA}" type="presOf" srcId="{23A3C010-9E0C-41F1-AF8C-85703A655912}" destId="{AE9343D5-5C76-4C57-BC87-1B847994CA20}" srcOrd="0" destOrd="0" presId="urn:microsoft.com/office/officeart/2005/8/layout/hList1"/>
    <dgm:cxn modelId="{2A168155-4B43-4299-8700-D775E398115D}" type="presOf" srcId="{9022400C-F492-4E0C-9A11-A1D19A8AA142}" destId="{15F4203D-FFC1-45B7-A1B4-882F4D0EB68D}" srcOrd="0" destOrd="0" presId="urn:microsoft.com/office/officeart/2005/8/layout/hList1"/>
    <dgm:cxn modelId="{8A3F3056-BD8B-4F85-9D88-904F161227C9}" type="presOf" srcId="{35822769-B65D-4075-B087-F264786304C8}" destId="{83F69215-B7A3-4B14-AE22-49740A55875C}" srcOrd="0" destOrd="5" presId="urn:microsoft.com/office/officeart/2005/8/layout/hList1"/>
    <dgm:cxn modelId="{3BAA7776-55B1-4DEA-9452-A870E70D6875}" srcId="{AAE2C0F2-6D22-4F1E-8669-36D4CA1B82F6}" destId="{59D0B793-A9F2-4420-A9AE-CA1D242E104C}" srcOrd="1" destOrd="0" parTransId="{06F4281B-F381-4BF3-9165-992DA20E17C0}" sibTransId="{47D6360A-9051-4C2D-B872-1510A782677D}"/>
    <dgm:cxn modelId="{94130C77-7D64-4D71-AD3A-5FFC1AD01791}" type="presOf" srcId="{A1BA1E26-255F-4BDB-B034-BD64BE7B2ECE}" destId="{7A62ED19-B8E4-44D9-8B1F-0A194DA03F20}" srcOrd="0" destOrd="0" presId="urn:microsoft.com/office/officeart/2005/8/layout/hList1"/>
    <dgm:cxn modelId="{BA8CF058-7CDC-4767-B7F0-59436220F534}" type="presOf" srcId="{475EC357-0D7D-4D39-9205-32E97872E792}" destId="{85CA5222-5AB5-44CB-A0A6-766AE703B0E6}" srcOrd="0" destOrd="7" presId="urn:microsoft.com/office/officeart/2005/8/layout/hList1"/>
    <dgm:cxn modelId="{673B997A-4721-4D99-8D48-A14554AAABD9}" type="presOf" srcId="{063B858C-F59F-4005-9DE8-E82C7D044835}" destId="{85CA5222-5AB5-44CB-A0A6-766AE703B0E6}" srcOrd="0" destOrd="10" presId="urn:microsoft.com/office/officeart/2005/8/layout/hList1"/>
    <dgm:cxn modelId="{2F55B77D-5060-42EA-9BBA-EF61DC568721}" type="presOf" srcId="{4A894CFA-1DFD-4637-9E19-04C276B396E1}" destId="{43D0E0D1-4C64-4231-836C-64F2A4C7B1B7}" srcOrd="0" destOrd="1" presId="urn:microsoft.com/office/officeart/2005/8/layout/hList1"/>
    <dgm:cxn modelId="{CD930580-F252-4B6E-BB4D-310500286213}" srcId="{7BFE7296-0C82-4BD2-9FA1-F9269387F3AB}" destId="{7029AE5F-2CB5-4728-9DE8-8D0CB8F72301}" srcOrd="0" destOrd="0" parTransId="{BC06D04E-499A-4636-84DF-2019FF4F7D09}" sibTransId="{BF335706-112A-4414-BB9A-0F674E00733B}"/>
    <dgm:cxn modelId="{9AD67680-101B-4E78-86B9-FDC015045A69}" srcId="{475EC357-0D7D-4D39-9205-32E97872E792}" destId="{E64D542A-FF10-4AB2-854A-B22F98E256C0}" srcOrd="0" destOrd="0" parTransId="{554B758D-1480-44C4-8863-A1055AD8A7E2}" sibTransId="{17FFC082-28D3-40E3-8BFD-49C9F856CFA8}"/>
    <dgm:cxn modelId="{BC03938C-03D8-4663-8504-2DDB39BC403E}" type="presOf" srcId="{F45B3B69-EE71-4ABA-933B-A8928ED49100}" destId="{85CA5222-5AB5-44CB-A0A6-766AE703B0E6}" srcOrd="0" destOrd="2" presId="urn:microsoft.com/office/officeart/2005/8/layout/hList1"/>
    <dgm:cxn modelId="{94466490-D1F1-4FFB-B970-323C50F23B79}" type="presOf" srcId="{0DD8C94C-7A52-426A-BE21-9AC7FEDB54EF}" destId="{85CA5222-5AB5-44CB-A0A6-766AE703B0E6}" srcOrd="0" destOrd="1" presId="urn:microsoft.com/office/officeart/2005/8/layout/hList1"/>
    <dgm:cxn modelId="{8F6A7F93-33E6-4A66-8D14-8EF338A0D719}" srcId="{7BFE7296-0C82-4BD2-9FA1-F9269387F3AB}" destId="{AAE2C0F2-6D22-4F1E-8669-36D4CA1B82F6}" srcOrd="1" destOrd="0" parTransId="{E9687640-32FA-4DF1-B542-F08595506F33}" sibTransId="{DB03F8A0-29C1-49E3-B3B7-362569C71922}"/>
    <dgm:cxn modelId="{8C534A94-8CD5-4883-8877-6CFECE35F27C}" type="presOf" srcId="{08D52AC2-553E-45AC-AE7F-E5C5C14948A8}" destId="{43D0E0D1-4C64-4231-836C-64F2A4C7B1B7}" srcOrd="0" destOrd="4" presId="urn:microsoft.com/office/officeart/2005/8/layout/hList1"/>
    <dgm:cxn modelId="{59C2DC94-3255-4B80-94AA-10B91A456364}" srcId="{3A97E19F-F4F6-42F0-82F0-AC01306D6049}" destId="{8287D16E-145D-46D4-A168-40FC074B9EEF}" srcOrd="5" destOrd="0" parTransId="{A9A0FCB9-2E9F-4377-958B-F6C48C9F15C2}" sibTransId="{B1F6AA01-EC9C-4285-91B0-B59479BECC14}"/>
    <dgm:cxn modelId="{83633996-2687-429E-ABF7-E7E0BA385E78}" srcId="{86510764-3FE8-439F-87B3-822A82F3F234}" destId="{EB86EC45-5D31-47C4-ACEE-A0A6FDE8AD7C}" srcOrd="0" destOrd="0" parTransId="{EAAACF1B-71AB-4A2B-96FD-13E0A9DB43C4}" sibTransId="{873437BC-3ACD-495B-8AFB-1096E63AB978}"/>
    <dgm:cxn modelId="{016ABA97-4F59-4A27-A3B6-59C784A247D5}" type="presOf" srcId="{CEAFF764-FE36-4C4C-B650-3FC21A1C18FC}" destId="{AE9343D5-5C76-4C57-BC87-1B847994CA20}" srcOrd="0" destOrd="1" presId="urn:microsoft.com/office/officeart/2005/8/layout/hList1"/>
    <dgm:cxn modelId="{FBA6569E-55A5-41E9-B74B-2B0F5B06DA97}" type="presOf" srcId="{885C0135-1A4C-443F-94AD-399F4DF823E2}" destId="{43D0E0D1-4C64-4231-836C-64F2A4C7B1B7}" srcOrd="0" destOrd="2" presId="urn:microsoft.com/office/officeart/2005/8/layout/hList1"/>
    <dgm:cxn modelId="{4848FDA6-118F-462E-B764-8DB512D2E8EC}" srcId="{04436829-5F61-4ADF-9935-C551AF4AE850}" destId="{7BFE7296-0C82-4BD2-9FA1-F9269387F3AB}" srcOrd="0" destOrd="0" parTransId="{EB5C29DD-2FAB-4291-A11B-560091002037}" sibTransId="{7DAC8188-2A4F-4381-8390-941B7607B010}"/>
    <dgm:cxn modelId="{89CA8BA8-3DFE-45F7-92BC-FD517702093A}" type="presOf" srcId="{04436829-5F61-4ADF-9935-C551AF4AE850}" destId="{9115C3CF-D263-48BD-ADF5-82F2D9924FD3}" srcOrd="0" destOrd="0" presId="urn:microsoft.com/office/officeart/2005/8/layout/hList1"/>
    <dgm:cxn modelId="{1D8D10AA-5A7B-472D-B4CC-7F5CAF9BE4EB}" srcId="{86510764-3FE8-439F-87B3-822A82F3F234}" destId="{6BA35E4A-C059-446C-ACA0-C35C7F7AA7EF}" srcOrd="2" destOrd="0" parTransId="{EFBADBC5-0778-4146-8739-8FD25D5058B8}" sibTransId="{35D0AC8C-EB5D-4D8A-97AA-D11180FCCE16}"/>
    <dgm:cxn modelId="{86990FAD-287D-4087-806A-8104F509DF09}" srcId="{3A97E19F-F4F6-42F0-82F0-AC01306D6049}" destId="{0DD8C94C-7A52-426A-BE21-9AC7FEDB54EF}" srcOrd="0" destOrd="0" parTransId="{FBDA0CC9-8FB8-4564-A2DA-4051337B468C}" sibTransId="{A3A11FB0-FF8F-4D55-8114-D55DB814DFEA}"/>
    <dgm:cxn modelId="{C376C4B0-4AEC-43FA-9A47-28E5BF9B2CF9}" srcId="{3A97E19F-F4F6-42F0-82F0-AC01306D6049}" destId="{F45B3B69-EE71-4ABA-933B-A8928ED49100}" srcOrd="1" destOrd="0" parTransId="{4870704A-0220-4C71-82B4-382AA520597C}" sibTransId="{A456A7F2-E711-4029-9B05-80B15830B1CE}"/>
    <dgm:cxn modelId="{0EEA2EB2-2D53-4B6B-BB36-E409230B5D84}" srcId="{23A3C010-9E0C-41F1-AF8C-85703A655912}" destId="{A9012E21-9C4B-4F03-9068-0D2CFCA65D89}" srcOrd="1" destOrd="0" parTransId="{F61AE70C-A665-4B5F-95EF-EBEF667BE7DA}" sibTransId="{E6DAB44D-10EC-41E0-B4BF-B1B279A0B9ED}"/>
    <dgm:cxn modelId="{649066B6-87FF-41A8-B066-1863E20CD35D}" type="presOf" srcId="{1AAAC2E3-5933-4F10-9645-F24E334802A5}" destId="{85CA5222-5AB5-44CB-A0A6-766AE703B0E6}" srcOrd="0" destOrd="4" presId="urn:microsoft.com/office/officeart/2005/8/layout/hList1"/>
    <dgm:cxn modelId="{789F97B6-FF7B-4DD0-B8D7-76007F9CAFB5}" srcId="{885C0135-1A4C-443F-94AD-399F4DF823E2}" destId="{36832AA7-6F69-431C-AB99-F7B12F374686}" srcOrd="2" destOrd="0" parTransId="{0A646CCA-6B80-4534-B1B7-AD119A5A8F84}" sibTransId="{FF040F02-CED0-41DA-B4E1-BC7000068D26}"/>
    <dgm:cxn modelId="{409EA5B6-1A1A-439D-914E-858CE1CE457A}" type="presOf" srcId="{E59CCED5-769E-43BC-AE59-F9DD14F4A898}" destId="{43D0E0D1-4C64-4231-836C-64F2A4C7B1B7}" srcOrd="0" destOrd="0" presId="urn:microsoft.com/office/officeart/2005/8/layout/hList1"/>
    <dgm:cxn modelId="{E3FF04B9-172D-42E0-8825-C014CE1BAE67}" srcId="{23A3C010-9E0C-41F1-AF8C-85703A655912}" destId="{E4232E49-6830-4A3D-966A-65E923784E41}" srcOrd="2" destOrd="0" parTransId="{17B4B00F-2A63-492A-BDCE-497A7A47D0C9}" sibTransId="{1B29EF9B-DC5E-45FC-BEA0-3D3617A61A74}"/>
    <dgm:cxn modelId="{100B3CBA-EEB5-4E1A-9195-6F025943ECB3}" srcId="{3A97E19F-F4F6-42F0-82F0-AC01306D6049}" destId="{C4812E7D-4D0E-4B0A-A801-9F58466EB41F}" srcOrd="2" destOrd="0" parTransId="{BA428F11-6228-4C99-BC4D-8D6743D0D9EC}" sibTransId="{0903CD94-76AD-46C0-859E-67DD1071BD22}"/>
    <dgm:cxn modelId="{A91B36BE-2AF2-4929-B260-5B46C9F687EF}" type="presOf" srcId="{87DAD7D1-270B-4F46-B719-98FD733451B0}" destId="{83F69215-B7A3-4B14-AE22-49740A55875C}" srcOrd="0" destOrd="2" presId="urn:microsoft.com/office/officeart/2005/8/layout/hList1"/>
    <dgm:cxn modelId="{CC1CFFBE-CA86-4088-AA81-9ABFBE3DEF84}" srcId="{04436829-5F61-4ADF-9935-C551AF4AE850}" destId="{A1BA1E26-255F-4BDB-B034-BD64BE7B2ECE}" srcOrd="3" destOrd="0" parTransId="{D3B55F58-E40B-4A65-B00E-00FBC248CA56}" sibTransId="{A7FE464D-16CA-4CF5-A072-39DB9F110493}"/>
    <dgm:cxn modelId="{F80733C3-EB0A-43FE-AD20-4687CC009097}" srcId="{E59CCED5-769E-43BC-AE59-F9DD14F4A898}" destId="{4A894CFA-1DFD-4637-9E19-04C276B396E1}" srcOrd="0" destOrd="0" parTransId="{AABE93DC-2165-4199-ABB2-9811AD730C2B}" sibTransId="{6AF3CC9E-28A1-470C-9C37-5C2CC75784AE}"/>
    <dgm:cxn modelId="{0A541FC6-EF83-4B27-BF03-52D7F34D7610}" srcId="{04436829-5F61-4ADF-9935-C551AF4AE850}" destId="{0362C54A-A70A-46F3-A3A2-88EED845C1E7}" srcOrd="1" destOrd="0" parTransId="{BF9367BF-8CB2-407F-B0AF-1EA36BA3A644}" sibTransId="{54F11F28-D0E4-4F93-9D11-7D48E12C517D}"/>
    <dgm:cxn modelId="{B88852C6-9450-4AE0-824A-7803EB7E39CD}" srcId="{475EC357-0D7D-4D39-9205-32E97872E792}" destId="{AA8470AB-6F5D-4893-A881-531C894D0688}" srcOrd="1" destOrd="0" parTransId="{5B76534B-BDFC-48BD-8C73-8C36229F8011}" sibTransId="{CE13871D-E913-4437-8E2E-D5A1D18F5172}"/>
    <dgm:cxn modelId="{8208A8C7-4180-4F32-83D1-003A24A764EC}" type="presOf" srcId="{532016A7-62D9-4778-8E99-86BBE4D60D1B}" destId="{AE9343D5-5C76-4C57-BC87-1B847994CA20}" srcOrd="0" destOrd="9" presId="urn:microsoft.com/office/officeart/2005/8/layout/hList1"/>
    <dgm:cxn modelId="{27C61FCC-7B46-4BA3-A8C8-74C1ABDBD76B}" srcId="{86510764-3FE8-439F-87B3-822A82F3F234}" destId="{EC5A960C-1EB4-405C-AF43-35F94FAA5D8C}" srcOrd="1" destOrd="0" parTransId="{4987D365-6592-4A12-9EDB-6D9CF1999802}" sibTransId="{B99E8DCD-5CE2-480A-88B4-FA87F4BACD2B}"/>
    <dgm:cxn modelId="{A06338CE-EF79-449B-93EA-DFD7FEBAA3F7}" type="presOf" srcId="{D1BAB7C1-6894-4B5A-9B06-9EDB851566C7}" destId="{83F69215-B7A3-4B14-AE22-49740A55875C}" srcOrd="0" destOrd="7" presId="urn:microsoft.com/office/officeart/2005/8/layout/hList1"/>
    <dgm:cxn modelId="{CC5D3DCE-D94F-4DEE-BA0C-CD2D3FC268BA}" type="presOf" srcId="{59D0B793-A9F2-4420-A9AE-CA1D242E104C}" destId="{83F69215-B7A3-4B14-AE22-49740A55875C}" srcOrd="0" destOrd="6" presId="urn:microsoft.com/office/officeart/2005/8/layout/hList1"/>
    <dgm:cxn modelId="{EFF776D0-009F-4BFA-8E65-030353671540}" srcId="{885C0135-1A4C-443F-94AD-399F4DF823E2}" destId="{C61A16B1-0339-406A-8A7D-00F5AE980A65}" srcOrd="0" destOrd="0" parTransId="{D2884081-96CD-4048-B9C7-D772BF4FB82A}" sibTransId="{A5435C3F-2261-4920-8E69-1B3F2457F860}"/>
    <dgm:cxn modelId="{B54145D3-4A75-490B-96C1-BE20526DB724}" type="presOf" srcId="{30E9F561-D0FD-4DA1-A763-517E5601DADF}" destId="{AE9343D5-5C76-4C57-BC87-1B847994CA20}" srcOrd="0" destOrd="4" presId="urn:microsoft.com/office/officeart/2005/8/layout/hList1"/>
    <dgm:cxn modelId="{12F70BD4-A153-4832-AD8C-29AEAD0D0C2F}" srcId="{23A3C010-9E0C-41F1-AF8C-85703A655912}" destId="{86510764-3FE8-439F-87B3-822A82F3F234}" srcOrd="4" destOrd="0" parTransId="{08A9A678-68E0-4917-AF46-B23B2A9594DA}" sibTransId="{E9266D1F-C9BC-47AE-A6A6-F0B752A606E0}"/>
    <dgm:cxn modelId="{8F5224D5-83FC-4445-87EB-E64922090A0E}" type="presOf" srcId="{EBA534C7-3384-4CEC-9014-C6997FBC8D2F}" destId="{85CA5222-5AB5-44CB-A0A6-766AE703B0E6}" srcOrd="0" destOrd="5" presId="urn:microsoft.com/office/officeart/2005/8/layout/hList1"/>
    <dgm:cxn modelId="{32A62BD7-B5E6-4304-B7ED-9905C35811A0}" srcId="{04436829-5F61-4ADF-9935-C551AF4AE850}" destId="{9022400C-F492-4E0C-9A11-A1D19A8AA142}" srcOrd="2" destOrd="0" parTransId="{B23CF8DE-973A-4E51-A528-870511AB705F}" sibTransId="{EDBEBB17-505C-4421-877E-59B51A9E4395}"/>
    <dgm:cxn modelId="{F0DE04D8-F293-457C-A1A5-112D4EAE56C5}" srcId="{7029AE5F-2CB5-4728-9DE8-8D0CB8F72301}" destId="{87DAD7D1-270B-4F46-B719-98FD733451B0}" srcOrd="1" destOrd="0" parTransId="{7D25EE22-5E61-4A0F-A4CF-893BE7F0903A}" sibTransId="{6B4E41F5-745C-4554-838E-AAAB7336B8A6}"/>
    <dgm:cxn modelId="{D782C5D9-1E95-42E3-B5DE-16F3C722524C}" type="presOf" srcId="{86510764-3FE8-439F-87B3-822A82F3F234}" destId="{AE9343D5-5C76-4C57-BC87-1B847994CA20}" srcOrd="0" destOrd="5" presId="urn:microsoft.com/office/officeart/2005/8/layout/hList1"/>
    <dgm:cxn modelId="{549028DB-C64E-495D-A735-F0875159F71F}" type="presOf" srcId="{8287D16E-145D-46D4-A168-40FC074B9EEF}" destId="{85CA5222-5AB5-44CB-A0A6-766AE703B0E6}" srcOrd="0" destOrd="6" presId="urn:microsoft.com/office/officeart/2005/8/layout/hList1"/>
    <dgm:cxn modelId="{2FD521DD-467A-4238-8219-506094163F1D}" srcId="{23A3C010-9E0C-41F1-AF8C-85703A655912}" destId="{CEAFF764-FE36-4C4C-B650-3FC21A1C18FC}" srcOrd="0" destOrd="0" parTransId="{8E5204ED-CC5F-4D04-AC2F-3EE482A76DF7}" sibTransId="{E1E94B9D-9EFA-4588-AA57-3BB0C6E1C932}"/>
    <dgm:cxn modelId="{1C3EE4DF-F703-425F-B302-F2FE978873DA}" srcId="{23A3C010-9E0C-41F1-AF8C-85703A655912}" destId="{30E9F561-D0FD-4DA1-A763-517E5601DADF}" srcOrd="3" destOrd="0" parTransId="{6D38BCF6-F11A-48F3-B2EA-74AF1CC7BE2E}" sibTransId="{3B12055A-0BC5-48F4-81FB-D0A94A033657}"/>
    <dgm:cxn modelId="{4E9825E7-FFCD-46F8-8F5F-22034D5F4E2C}" srcId="{AAE2C0F2-6D22-4F1E-8669-36D4CA1B82F6}" destId="{35822769-B65D-4075-B087-F264786304C8}" srcOrd="0" destOrd="0" parTransId="{E5EB8747-F723-4459-BB75-FB8B58F7C575}" sibTransId="{F570EE76-73B6-45FD-812D-6527BE2FBC7E}"/>
    <dgm:cxn modelId="{18320BF6-D76E-4155-9860-9E2784BD1E58}" type="presOf" srcId="{4C565E73-A679-4FFE-AA7C-CF078B0EF57F}" destId="{83F69215-B7A3-4B14-AE22-49740A55875C}" srcOrd="0" destOrd="1" presId="urn:microsoft.com/office/officeart/2005/8/layout/hList1"/>
    <dgm:cxn modelId="{240892FA-B3DA-48A0-A7A4-CEDC6DEC6C42}" srcId="{0362C54A-A70A-46F3-A3A2-88EED845C1E7}" destId="{885C0135-1A4C-443F-94AD-399F4DF823E2}" srcOrd="1" destOrd="0" parTransId="{C45217AF-1B4F-4A04-90E5-2D6DC7F224DA}" sibTransId="{034D1132-84DE-49AE-AF83-6B19944471AC}"/>
    <dgm:cxn modelId="{936F2CFB-92F8-4CE7-B167-E4E98C6962E4}" srcId="{9022400C-F492-4E0C-9A11-A1D19A8AA142}" destId="{3A97E19F-F4F6-42F0-82F0-AC01306D6049}" srcOrd="0" destOrd="0" parTransId="{A0EDA5A9-2C7C-4CBB-B035-A356F672C910}" sibTransId="{EFB68756-5BB8-4E1A-983D-4BB23A055667}"/>
    <dgm:cxn modelId="{04881F6A-3A69-46DB-B59E-29557CE199A9}" type="presParOf" srcId="{9115C3CF-D263-48BD-ADF5-82F2D9924FD3}" destId="{91E6C329-C839-4DB2-90EE-1DEF4C2BA489}" srcOrd="0" destOrd="0" presId="urn:microsoft.com/office/officeart/2005/8/layout/hList1"/>
    <dgm:cxn modelId="{BAC89957-A7D3-41EB-AC9B-D931376BE854}" type="presParOf" srcId="{91E6C329-C839-4DB2-90EE-1DEF4C2BA489}" destId="{AD280F01-1D5A-43D4-9CD7-281BA8999D35}" srcOrd="0" destOrd="0" presId="urn:microsoft.com/office/officeart/2005/8/layout/hList1"/>
    <dgm:cxn modelId="{33A7EF93-D7E3-4288-A4C3-B620F07FC9E7}" type="presParOf" srcId="{91E6C329-C839-4DB2-90EE-1DEF4C2BA489}" destId="{83F69215-B7A3-4B14-AE22-49740A55875C}" srcOrd="1" destOrd="0" presId="urn:microsoft.com/office/officeart/2005/8/layout/hList1"/>
    <dgm:cxn modelId="{6A439D33-20C8-454A-BCFC-182A37A91392}" type="presParOf" srcId="{9115C3CF-D263-48BD-ADF5-82F2D9924FD3}" destId="{F321ACB0-2971-4EEC-AC7B-180BC3E89E10}" srcOrd="1" destOrd="0" presId="urn:microsoft.com/office/officeart/2005/8/layout/hList1"/>
    <dgm:cxn modelId="{1CC7F7DE-9D63-47B2-951C-9D8E94064DD1}" type="presParOf" srcId="{9115C3CF-D263-48BD-ADF5-82F2D9924FD3}" destId="{10138D71-E26E-40D2-B91D-67859B18233E}" srcOrd="2" destOrd="0" presId="urn:microsoft.com/office/officeart/2005/8/layout/hList1"/>
    <dgm:cxn modelId="{98C69638-87E8-4F26-9D40-B3DB2D0320DB}" type="presParOf" srcId="{10138D71-E26E-40D2-B91D-67859B18233E}" destId="{A9EF2937-859D-4B7A-8DF5-374FC5176445}" srcOrd="0" destOrd="0" presId="urn:microsoft.com/office/officeart/2005/8/layout/hList1"/>
    <dgm:cxn modelId="{5B513760-A363-47CE-A1C4-FD4994E5CA5E}" type="presParOf" srcId="{10138D71-E26E-40D2-B91D-67859B18233E}" destId="{43D0E0D1-4C64-4231-836C-64F2A4C7B1B7}" srcOrd="1" destOrd="0" presId="urn:microsoft.com/office/officeart/2005/8/layout/hList1"/>
    <dgm:cxn modelId="{22EF884B-D034-4312-B3DB-1A213EBD5C9B}" type="presParOf" srcId="{9115C3CF-D263-48BD-ADF5-82F2D9924FD3}" destId="{7D06CCC3-D5E7-402A-AAB0-39EAE9A3C898}" srcOrd="3" destOrd="0" presId="urn:microsoft.com/office/officeart/2005/8/layout/hList1"/>
    <dgm:cxn modelId="{76A0FFB4-FCF5-42AE-8EA5-E0A32B574EC3}" type="presParOf" srcId="{9115C3CF-D263-48BD-ADF5-82F2D9924FD3}" destId="{CA98A714-38B1-4402-AE6C-DC2498C0D10F}" srcOrd="4" destOrd="0" presId="urn:microsoft.com/office/officeart/2005/8/layout/hList1"/>
    <dgm:cxn modelId="{4E2F0BB6-207A-4629-B36A-2141BBCAA453}" type="presParOf" srcId="{CA98A714-38B1-4402-AE6C-DC2498C0D10F}" destId="{15F4203D-FFC1-45B7-A1B4-882F4D0EB68D}" srcOrd="0" destOrd="0" presId="urn:microsoft.com/office/officeart/2005/8/layout/hList1"/>
    <dgm:cxn modelId="{470580D5-45ED-47D1-9DFD-1FAE2262BC07}" type="presParOf" srcId="{CA98A714-38B1-4402-AE6C-DC2498C0D10F}" destId="{85CA5222-5AB5-44CB-A0A6-766AE703B0E6}" srcOrd="1" destOrd="0" presId="urn:microsoft.com/office/officeart/2005/8/layout/hList1"/>
    <dgm:cxn modelId="{01D7230F-443E-475D-B731-68FA3F0D96E2}" type="presParOf" srcId="{9115C3CF-D263-48BD-ADF5-82F2D9924FD3}" destId="{21FB6E43-91E6-4246-A067-6F5478D2C3FF}" srcOrd="5" destOrd="0" presId="urn:microsoft.com/office/officeart/2005/8/layout/hList1"/>
    <dgm:cxn modelId="{6493D8BD-1750-4402-A275-641A743A82E7}" type="presParOf" srcId="{9115C3CF-D263-48BD-ADF5-82F2D9924FD3}" destId="{43B8BF96-D619-467B-B6A9-867EB6578498}" srcOrd="6" destOrd="0" presId="urn:microsoft.com/office/officeart/2005/8/layout/hList1"/>
    <dgm:cxn modelId="{AFCE4DD5-3F9F-41E7-9B32-30C817BCBDBB}" type="presParOf" srcId="{43B8BF96-D619-467B-B6A9-867EB6578498}" destId="{7A62ED19-B8E4-44D9-8B1F-0A194DA03F20}" srcOrd="0" destOrd="0" presId="urn:microsoft.com/office/officeart/2005/8/layout/hList1"/>
    <dgm:cxn modelId="{939776AA-3DB0-4155-9045-CB79D03FB453}" type="presParOf" srcId="{43B8BF96-D619-467B-B6A9-867EB6578498}" destId="{AE9343D5-5C76-4C57-BC87-1B847994CA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8F5D20-17CF-4427-92F1-83D5D98FB8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15660A0-3514-4372-A397-751606E29445}">
      <dgm:prSet phldrT="[Text]"/>
      <dgm:spPr/>
      <dgm:t>
        <a:bodyPr/>
        <a:lstStyle/>
        <a:p>
          <a:r>
            <a:rPr lang="en-US" dirty="0"/>
            <a:t>Missouri</a:t>
          </a:r>
        </a:p>
      </dgm:t>
    </dgm:pt>
    <dgm:pt modelId="{EA74ACB7-F094-49B5-A766-3FAA7DFBF3D7}" type="parTrans" cxnId="{B7026FCF-6A61-4854-AAC8-59420C3433B0}">
      <dgm:prSet/>
      <dgm:spPr/>
      <dgm:t>
        <a:bodyPr/>
        <a:lstStyle/>
        <a:p>
          <a:endParaRPr lang="en-US"/>
        </a:p>
      </dgm:t>
    </dgm:pt>
    <dgm:pt modelId="{307B5435-6F9B-4019-97A4-BFBE715991F6}" type="sibTrans" cxnId="{B7026FCF-6A61-4854-AAC8-59420C3433B0}">
      <dgm:prSet/>
      <dgm:spPr/>
      <dgm:t>
        <a:bodyPr/>
        <a:lstStyle/>
        <a:p>
          <a:endParaRPr lang="en-US"/>
        </a:p>
      </dgm:t>
    </dgm:pt>
    <dgm:pt modelId="{20E16B49-05AB-4272-8313-55C6FB76F2E5}">
      <dgm:prSet phldrT="[Text]"/>
      <dgm:spPr/>
      <dgm:t>
        <a:bodyPr/>
        <a:lstStyle/>
        <a:p>
          <a:r>
            <a:rPr lang="en-US" b="0" i="0" u="none" dirty="0"/>
            <a:t>Data Center Sales Tax Exemption Program</a:t>
          </a:r>
          <a:endParaRPr lang="en-US" dirty="0"/>
        </a:p>
      </dgm:t>
    </dgm:pt>
    <dgm:pt modelId="{16D82059-2F87-4308-9B44-C33E0FA3197A}" type="parTrans" cxnId="{629507F8-F4E3-4EDA-8766-7EB23AF968DC}">
      <dgm:prSet/>
      <dgm:spPr/>
      <dgm:t>
        <a:bodyPr/>
        <a:lstStyle/>
        <a:p>
          <a:endParaRPr lang="en-US"/>
        </a:p>
      </dgm:t>
    </dgm:pt>
    <dgm:pt modelId="{3FEBADBB-3E4F-441D-972D-3C9ECD9E2C2B}" type="sibTrans" cxnId="{629507F8-F4E3-4EDA-8766-7EB23AF968DC}">
      <dgm:prSet/>
      <dgm:spPr/>
      <dgm:t>
        <a:bodyPr/>
        <a:lstStyle/>
        <a:p>
          <a:endParaRPr lang="en-US"/>
        </a:p>
      </dgm:t>
    </dgm:pt>
    <dgm:pt modelId="{56E18267-7B17-4D7A-8E8C-DE702E218733}">
      <dgm:prSet phldrT="[Text]"/>
      <dgm:spPr/>
      <dgm:t>
        <a:bodyPr/>
        <a:lstStyle/>
        <a:p>
          <a:r>
            <a:rPr lang="en-US" dirty="0"/>
            <a:t>Ohio</a:t>
          </a:r>
        </a:p>
      </dgm:t>
    </dgm:pt>
    <dgm:pt modelId="{A545035D-AE96-4694-8B70-54F068AB7F9C}" type="parTrans" cxnId="{5047BFB2-41EA-4720-8FE9-9817C98F9425}">
      <dgm:prSet/>
      <dgm:spPr/>
      <dgm:t>
        <a:bodyPr/>
        <a:lstStyle/>
        <a:p>
          <a:endParaRPr lang="en-US"/>
        </a:p>
      </dgm:t>
    </dgm:pt>
    <dgm:pt modelId="{E68232D8-FCBB-4D49-8D9D-640AB3523B79}" type="sibTrans" cxnId="{5047BFB2-41EA-4720-8FE9-9817C98F9425}">
      <dgm:prSet/>
      <dgm:spPr/>
      <dgm:t>
        <a:bodyPr/>
        <a:lstStyle/>
        <a:p>
          <a:endParaRPr lang="en-US"/>
        </a:p>
      </dgm:t>
    </dgm:pt>
    <dgm:pt modelId="{4AD1B19A-B44D-41D6-8A35-9CCA4945BB3F}">
      <dgm:prSet phldrT="[Text]"/>
      <dgm:spPr/>
      <dgm:t>
        <a:bodyPr/>
        <a:lstStyle/>
        <a:p>
          <a:r>
            <a:rPr lang="en-US" b="0" i="0" u="none" dirty="0"/>
            <a:t>Data Center Sales Tax Exemption</a:t>
          </a:r>
          <a:endParaRPr lang="en-US" dirty="0"/>
        </a:p>
      </dgm:t>
    </dgm:pt>
    <dgm:pt modelId="{B3C1353F-6E84-4BFB-B70A-BC877C1DC2A6}" type="parTrans" cxnId="{186C297C-1A4F-49B1-B993-E61ADC9B4294}">
      <dgm:prSet/>
      <dgm:spPr/>
      <dgm:t>
        <a:bodyPr/>
        <a:lstStyle/>
        <a:p>
          <a:endParaRPr lang="en-US"/>
        </a:p>
      </dgm:t>
    </dgm:pt>
    <dgm:pt modelId="{0A16EBAD-9690-4B35-91A6-68DCA08C0B4F}" type="sibTrans" cxnId="{186C297C-1A4F-49B1-B993-E61ADC9B4294}">
      <dgm:prSet/>
      <dgm:spPr/>
      <dgm:t>
        <a:bodyPr/>
        <a:lstStyle/>
        <a:p>
          <a:endParaRPr lang="en-US"/>
        </a:p>
      </dgm:t>
    </dgm:pt>
    <dgm:pt modelId="{E97988E9-1DD2-4D18-A884-F89BFA278A35}">
      <dgm:prSet phldrT="[Text]"/>
      <dgm:spPr/>
      <dgm:t>
        <a:bodyPr/>
        <a:lstStyle/>
        <a:p>
          <a:r>
            <a:rPr lang="en-US" b="0" i="0" u="none" dirty="0"/>
            <a:t>Sales and utility tax exemption on data center construction</a:t>
          </a:r>
          <a:endParaRPr lang="en-US" dirty="0"/>
        </a:p>
      </dgm:t>
    </dgm:pt>
    <dgm:pt modelId="{29D7D8CC-E8FF-46FA-A9D2-54EDB7C748DA}" type="parTrans" cxnId="{58E18748-33B5-435D-B597-9C9E63B25996}">
      <dgm:prSet/>
      <dgm:spPr/>
      <dgm:t>
        <a:bodyPr/>
        <a:lstStyle/>
        <a:p>
          <a:endParaRPr lang="en-US"/>
        </a:p>
      </dgm:t>
    </dgm:pt>
    <dgm:pt modelId="{DA03B4CB-7466-46C6-A023-2922E2A694B5}" type="sibTrans" cxnId="{58E18748-33B5-435D-B597-9C9E63B25996}">
      <dgm:prSet/>
      <dgm:spPr/>
      <dgm:t>
        <a:bodyPr/>
        <a:lstStyle/>
        <a:p>
          <a:endParaRPr lang="en-US"/>
        </a:p>
      </dgm:t>
    </dgm:pt>
    <dgm:pt modelId="{A60DD555-72C2-4427-84A2-2227AE74C3A1}">
      <dgm:prSet phldrT="[Text]"/>
      <dgm:spPr/>
      <dgm:t>
        <a:bodyPr/>
        <a:lstStyle/>
        <a:p>
          <a:r>
            <a:rPr lang="en-US" b="0" i="0" u="none" dirty="0"/>
            <a:t>Creates 10 new jobs paying average wages 150% of the county average wage, invests $25 M within 36 months</a:t>
          </a:r>
          <a:endParaRPr lang="en-US" dirty="0"/>
        </a:p>
      </dgm:t>
    </dgm:pt>
    <dgm:pt modelId="{5B032284-DE4E-48DE-839F-48A98857036A}" type="parTrans" cxnId="{6E2679B1-3618-454B-BD13-4A40FE243928}">
      <dgm:prSet/>
      <dgm:spPr/>
      <dgm:t>
        <a:bodyPr/>
        <a:lstStyle/>
        <a:p>
          <a:endParaRPr lang="en-US"/>
        </a:p>
      </dgm:t>
    </dgm:pt>
    <dgm:pt modelId="{0676E74B-6884-499C-A6C4-3F403173CF24}" type="sibTrans" cxnId="{6E2679B1-3618-454B-BD13-4A40FE243928}">
      <dgm:prSet/>
      <dgm:spPr/>
      <dgm:t>
        <a:bodyPr/>
        <a:lstStyle/>
        <a:p>
          <a:endParaRPr lang="en-US"/>
        </a:p>
      </dgm:t>
    </dgm:pt>
    <dgm:pt modelId="{EEC74E98-AA6E-4AFF-8FEE-C8072BB3B568}">
      <dgm:prSet phldrT="[Text]"/>
      <dgm:spPr/>
      <dgm:t>
        <a:bodyPr/>
        <a:lstStyle/>
        <a:p>
          <a:r>
            <a:rPr lang="en-US" b="0" i="0" u="none" dirty="0"/>
            <a:t>15 years of state and local sales tax exemptions</a:t>
          </a:r>
          <a:endParaRPr lang="en-US" dirty="0"/>
        </a:p>
      </dgm:t>
    </dgm:pt>
    <dgm:pt modelId="{1CF77B18-E1D7-4E0F-9BBF-C7FA8BE5DA68}" type="parTrans" cxnId="{EFB194E8-C55F-49F4-9F50-A7423DD033F6}">
      <dgm:prSet/>
      <dgm:spPr/>
      <dgm:t>
        <a:bodyPr/>
        <a:lstStyle/>
        <a:p>
          <a:endParaRPr lang="en-US"/>
        </a:p>
      </dgm:t>
    </dgm:pt>
    <dgm:pt modelId="{C32F3F81-B619-433E-8C75-08B8F60C12D2}" type="sibTrans" cxnId="{EFB194E8-C55F-49F4-9F50-A7423DD033F6}">
      <dgm:prSet/>
      <dgm:spPr/>
      <dgm:t>
        <a:bodyPr/>
        <a:lstStyle/>
        <a:p>
          <a:endParaRPr lang="en-US"/>
        </a:p>
      </dgm:t>
    </dgm:pt>
    <dgm:pt modelId="{1BEC3D10-2381-47D1-A7ED-E24296B741C6}">
      <dgm:prSet phldrT="[Text]"/>
      <dgm:spPr/>
      <dgm:t>
        <a:bodyPr/>
        <a:lstStyle/>
        <a:p>
          <a:r>
            <a:rPr lang="en-US" b="0" i="0" u="none" dirty="0"/>
            <a:t>Existing data centers eligible for a 10-year exemption if creating at least 5 new jobs within 24 months, paying 150% of the county average way, and investing $5 million within a year </a:t>
          </a:r>
          <a:endParaRPr lang="en-US" dirty="0"/>
        </a:p>
      </dgm:t>
    </dgm:pt>
    <dgm:pt modelId="{EE2029EE-9C9C-4EA5-B285-ED3AD2AADF36}" type="parTrans" cxnId="{7B318C5B-47A8-44EE-A363-3E417FF1A4D4}">
      <dgm:prSet/>
      <dgm:spPr/>
      <dgm:t>
        <a:bodyPr/>
        <a:lstStyle/>
        <a:p>
          <a:endParaRPr lang="en-US"/>
        </a:p>
      </dgm:t>
    </dgm:pt>
    <dgm:pt modelId="{1E2C419D-01D6-46D8-BC4E-603EE915D347}" type="sibTrans" cxnId="{7B318C5B-47A8-44EE-A363-3E417FF1A4D4}">
      <dgm:prSet/>
      <dgm:spPr/>
      <dgm:t>
        <a:bodyPr/>
        <a:lstStyle/>
        <a:p>
          <a:endParaRPr lang="en-US"/>
        </a:p>
      </dgm:t>
    </dgm:pt>
    <dgm:pt modelId="{40C73029-1930-455F-89A9-6A16BA9FAAE0}">
      <dgm:prSet phldrT="[Text]"/>
      <dgm:spPr/>
      <dgm:t>
        <a:bodyPr/>
        <a:lstStyle/>
        <a:p>
          <a:r>
            <a:rPr lang="en-US" b="0" i="0" u="none" dirty="0"/>
            <a:t>Full or partial abatement from state and local sales tax on purchases of eligible data center equipment totaling at least $100 million and creating an annual payroll of $1.5 million</a:t>
          </a:r>
          <a:endParaRPr lang="en-US" dirty="0"/>
        </a:p>
      </dgm:t>
    </dgm:pt>
    <dgm:pt modelId="{5D264B0C-3F1E-4E86-9F2D-BE643BB71B51}" type="parTrans" cxnId="{0E587D18-558E-40F7-AF98-35A8005F5C8B}">
      <dgm:prSet/>
      <dgm:spPr/>
      <dgm:t>
        <a:bodyPr/>
        <a:lstStyle/>
        <a:p>
          <a:endParaRPr lang="en-US"/>
        </a:p>
      </dgm:t>
    </dgm:pt>
    <dgm:pt modelId="{DC42377B-CE5B-4CE2-9A74-A7AB7837FC68}" type="sibTrans" cxnId="{0E587D18-558E-40F7-AF98-35A8005F5C8B}">
      <dgm:prSet/>
      <dgm:spPr/>
      <dgm:t>
        <a:bodyPr/>
        <a:lstStyle/>
        <a:p>
          <a:endParaRPr lang="en-US"/>
        </a:p>
      </dgm:t>
    </dgm:pt>
    <dgm:pt modelId="{5B1BBD14-BC5C-4071-A9B2-80E8C4811E88}">
      <dgm:prSet phldrT="[Text]"/>
      <dgm:spPr/>
      <dgm:t>
        <a:bodyPr/>
        <a:lstStyle/>
        <a:p>
          <a:r>
            <a:rPr lang="en-US" b="0" i="0" u="none" dirty="0"/>
            <a:t>Applies to multi-tenant data-centers allowing multiple customers at one site to aggregate their purchases and payrolls in order to qualify</a:t>
          </a:r>
          <a:endParaRPr lang="en-US" dirty="0"/>
        </a:p>
      </dgm:t>
    </dgm:pt>
    <dgm:pt modelId="{891E961A-73A2-46B7-B800-51C3DCF302B0}" type="parTrans" cxnId="{8E04E804-B8BF-4ED3-B39E-48ACCB6AAE98}">
      <dgm:prSet/>
      <dgm:spPr/>
      <dgm:t>
        <a:bodyPr/>
        <a:lstStyle/>
        <a:p>
          <a:endParaRPr lang="en-US"/>
        </a:p>
      </dgm:t>
    </dgm:pt>
    <dgm:pt modelId="{82BA3C6F-B651-427C-B6BE-3E744A585DBB}" type="sibTrans" cxnId="{8E04E804-B8BF-4ED3-B39E-48ACCB6AAE98}">
      <dgm:prSet/>
      <dgm:spPr/>
      <dgm:t>
        <a:bodyPr/>
        <a:lstStyle/>
        <a:p>
          <a:endParaRPr lang="en-US"/>
        </a:p>
      </dgm:t>
    </dgm:pt>
    <dgm:pt modelId="{1431FAD3-5A4A-4AA2-B292-02D535D741A9}" type="pres">
      <dgm:prSet presAssocID="{298F5D20-17CF-4427-92F1-83D5D98FB868}" presName="Name0" presStyleCnt="0">
        <dgm:presLayoutVars>
          <dgm:dir/>
          <dgm:animLvl val="lvl"/>
          <dgm:resizeHandles val="exact"/>
        </dgm:presLayoutVars>
      </dgm:prSet>
      <dgm:spPr/>
    </dgm:pt>
    <dgm:pt modelId="{9096A627-9AF1-41E8-A1C1-F3E36B58EAEC}" type="pres">
      <dgm:prSet presAssocID="{B15660A0-3514-4372-A397-751606E29445}" presName="composite" presStyleCnt="0"/>
      <dgm:spPr/>
    </dgm:pt>
    <dgm:pt modelId="{1B208E41-1C7A-45AC-BED5-37874CA68015}" type="pres">
      <dgm:prSet presAssocID="{B15660A0-3514-4372-A397-751606E29445}" presName="parTx" presStyleLbl="alignNode1" presStyleIdx="0" presStyleCnt="2">
        <dgm:presLayoutVars>
          <dgm:chMax val="0"/>
          <dgm:chPref val="0"/>
          <dgm:bulletEnabled val="1"/>
        </dgm:presLayoutVars>
      </dgm:prSet>
      <dgm:spPr/>
    </dgm:pt>
    <dgm:pt modelId="{9FC7FC68-90AF-4BD6-9064-A0E2C1E634D8}" type="pres">
      <dgm:prSet presAssocID="{B15660A0-3514-4372-A397-751606E29445}" presName="desTx" presStyleLbl="alignAccFollowNode1" presStyleIdx="0" presStyleCnt="2">
        <dgm:presLayoutVars>
          <dgm:bulletEnabled val="1"/>
        </dgm:presLayoutVars>
      </dgm:prSet>
      <dgm:spPr/>
    </dgm:pt>
    <dgm:pt modelId="{87D8A947-F176-4309-B6D0-361EF0FADF60}" type="pres">
      <dgm:prSet presAssocID="{307B5435-6F9B-4019-97A4-BFBE715991F6}" presName="space" presStyleCnt="0"/>
      <dgm:spPr/>
    </dgm:pt>
    <dgm:pt modelId="{C6A2F667-2FC3-4020-8140-49A0E63FE00F}" type="pres">
      <dgm:prSet presAssocID="{56E18267-7B17-4D7A-8E8C-DE702E218733}" presName="composite" presStyleCnt="0"/>
      <dgm:spPr/>
    </dgm:pt>
    <dgm:pt modelId="{E982E68C-A7AE-47B0-83B1-5051530A18F7}" type="pres">
      <dgm:prSet presAssocID="{56E18267-7B17-4D7A-8E8C-DE702E218733}" presName="parTx" presStyleLbl="alignNode1" presStyleIdx="1" presStyleCnt="2">
        <dgm:presLayoutVars>
          <dgm:chMax val="0"/>
          <dgm:chPref val="0"/>
          <dgm:bulletEnabled val="1"/>
        </dgm:presLayoutVars>
      </dgm:prSet>
      <dgm:spPr/>
    </dgm:pt>
    <dgm:pt modelId="{18299446-8FB9-4E04-8586-FF02CCA07B28}" type="pres">
      <dgm:prSet presAssocID="{56E18267-7B17-4D7A-8E8C-DE702E218733}" presName="desTx" presStyleLbl="alignAccFollowNode1" presStyleIdx="1" presStyleCnt="2">
        <dgm:presLayoutVars>
          <dgm:bulletEnabled val="1"/>
        </dgm:presLayoutVars>
      </dgm:prSet>
      <dgm:spPr/>
    </dgm:pt>
  </dgm:ptLst>
  <dgm:cxnLst>
    <dgm:cxn modelId="{8E04E804-B8BF-4ED3-B39E-48ACCB6AAE98}" srcId="{4AD1B19A-B44D-41D6-8A35-9CCA4945BB3F}" destId="{5B1BBD14-BC5C-4071-A9B2-80E8C4811E88}" srcOrd="1" destOrd="0" parTransId="{891E961A-73A2-46B7-B800-51C3DCF302B0}" sibTransId="{82BA3C6F-B651-427C-B6BE-3E744A585DBB}"/>
    <dgm:cxn modelId="{F472B90F-032E-458C-8F15-5BE0A9804CA8}" type="presOf" srcId="{B15660A0-3514-4372-A397-751606E29445}" destId="{1B208E41-1C7A-45AC-BED5-37874CA68015}" srcOrd="0" destOrd="0" presId="urn:microsoft.com/office/officeart/2005/8/layout/hList1"/>
    <dgm:cxn modelId="{0E587D18-558E-40F7-AF98-35A8005F5C8B}" srcId="{4AD1B19A-B44D-41D6-8A35-9CCA4945BB3F}" destId="{40C73029-1930-455F-89A9-6A16BA9FAAE0}" srcOrd="0" destOrd="0" parTransId="{5D264B0C-3F1E-4E86-9F2D-BE643BB71B51}" sibTransId="{DC42377B-CE5B-4CE2-9A74-A7AB7837FC68}"/>
    <dgm:cxn modelId="{7B318C5B-47A8-44EE-A363-3E417FF1A4D4}" srcId="{20E16B49-05AB-4272-8313-55C6FB76F2E5}" destId="{1BEC3D10-2381-47D1-A7ED-E24296B741C6}" srcOrd="3" destOrd="0" parTransId="{EE2029EE-9C9C-4EA5-B285-ED3AD2AADF36}" sibTransId="{1E2C419D-01D6-46D8-BC4E-603EE915D347}"/>
    <dgm:cxn modelId="{70039860-2CFF-4C3C-A749-7E408014A913}" type="presOf" srcId="{1BEC3D10-2381-47D1-A7ED-E24296B741C6}" destId="{9FC7FC68-90AF-4BD6-9064-A0E2C1E634D8}" srcOrd="0" destOrd="4" presId="urn:microsoft.com/office/officeart/2005/8/layout/hList1"/>
    <dgm:cxn modelId="{51C56C48-7EDB-4CA5-B493-ADA02D920196}" type="presOf" srcId="{20E16B49-05AB-4272-8313-55C6FB76F2E5}" destId="{9FC7FC68-90AF-4BD6-9064-A0E2C1E634D8}" srcOrd="0" destOrd="0" presId="urn:microsoft.com/office/officeart/2005/8/layout/hList1"/>
    <dgm:cxn modelId="{58E18748-33B5-435D-B597-9C9E63B25996}" srcId="{20E16B49-05AB-4272-8313-55C6FB76F2E5}" destId="{E97988E9-1DD2-4D18-A884-F89BFA278A35}" srcOrd="0" destOrd="0" parTransId="{29D7D8CC-E8FF-46FA-A9D2-54EDB7C748DA}" sibTransId="{DA03B4CB-7466-46C6-A023-2922E2A694B5}"/>
    <dgm:cxn modelId="{28B9FB4C-83AD-4302-947C-A0B39A926404}" type="presOf" srcId="{E97988E9-1DD2-4D18-A884-F89BFA278A35}" destId="{9FC7FC68-90AF-4BD6-9064-A0E2C1E634D8}" srcOrd="0" destOrd="1" presId="urn:microsoft.com/office/officeart/2005/8/layout/hList1"/>
    <dgm:cxn modelId="{6ADDD04E-A330-40D0-BCCE-1F9AFE3DFC20}" type="presOf" srcId="{40C73029-1930-455F-89A9-6A16BA9FAAE0}" destId="{18299446-8FB9-4E04-8586-FF02CCA07B28}" srcOrd="0" destOrd="1" presId="urn:microsoft.com/office/officeart/2005/8/layout/hList1"/>
    <dgm:cxn modelId="{96655774-7A01-4C90-AF11-4177D4E3D11F}" type="presOf" srcId="{EEC74E98-AA6E-4AFF-8FEE-C8072BB3B568}" destId="{9FC7FC68-90AF-4BD6-9064-A0E2C1E634D8}" srcOrd="0" destOrd="3" presId="urn:microsoft.com/office/officeart/2005/8/layout/hList1"/>
    <dgm:cxn modelId="{186C297C-1A4F-49B1-B993-E61ADC9B4294}" srcId="{56E18267-7B17-4D7A-8E8C-DE702E218733}" destId="{4AD1B19A-B44D-41D6-8A35-9CCA4945BB3F}" srcOrd="0" destOrd="0" parTransId="{B3C1353F-6E84-4BFB-B70A-BC877C1DC2A6}" sibTransId="{0A16EBAD-9690-4B35-91A6-68DCA08C0B4F}"/>
    <dgm:cxn modelId="{87AF5588-E411-4C07-8BEF-DF2CEEEBDE42}" type="presOf" srcId="{56E18267-7B17-4D7A-8E8C-DE702E218733}" destId="{E982E68C-A7AE-47B0-83B1-5051530A18F7}" srcOrd="0" destOrd="0" presId="urn:microsoft.com/office/officeart/2005/8/layout/hList1"/>
    <dgm:cxn modelId="{0FA69298-E886-4932-A5DD-E6DC56DC6F92}" type="presOf" srcId="{A60DD555-72C2-4427-84A2-2227AE74C3A1}" destId="{9FC7FC68-90AF-4BD6-9064-A0E2C1E634D8}" srcOrd="0" destOrd="2" presId="urn:microsoft.com/office/officeart/2005/8/layout/hList1"/>
    <dgm:cxn modelId="{6E2679B1-3618-454B-BD13-4A40FE243928}" srcId="{20E16B49-05AB-4272-8313-55C6FB76F2E5}" destId="{A60DD555-72C2-4427-84A2-2227AE74C3A1}" srcOrd="1" destOrd="0" parTransId="{5B032284-DE4E-48DE-839F-48A98857036A}" sibTransId="{0676E74B-6884-499C-A6C4-3F403173CF24}"/>
    <dgm:cxn modelId="{5047BFB2-41EA-4720-8FE9-9817C98F9425}" srcId="{298F5D20-17CF-4427-92F1-83D5D98FB868}" destId="{56E18267-7B17-4D7A-8E8C-DE702E218733}" srcOrd="1" destOrd="0" parTransId="{A545035D-AE96-4694-8B70-54F068AB7F9C}" sibTransId="{E68232D8-FCBB-4D49-8D9D-640AB3523B79}"/>
    <dgm:cxn modelId="{22C13AC3-BF73-4587-9F9A-B53E7E94783E}" type="presOf" srcId="{4AD1B19A-B44D-41D6-8A35-9CCA4945BB3F}" destId="{18299446-8FB9-4E04-8586-FF02CCA07B28}" srcOrd="0" destOrd="0" presId="urn:microsoft.com/office/officeart/2005/8/layout/hList1"/>
    <dgm:cxn modelId="{B7026FCF-6A61-4854-AAC8-59420C3433B0}" srcId="{298F5D20-17CF-4427-92F1-83D5D98FB868}" destId="{B15660A0-3514-4372-A397-751606E29445}" srcOrd="0" destOrd="0" parTransId="{EA74ACB7-F094-49B5-A766-3FAA7DFBF3D7}" sibTransId="{307B5435-6F9B-4019-97A4-BFBE715991F6}"/>
    <dgm:cxn modelId="{EFB194E8-C55F-49F4-9F50-A7423DD033F6}" srcId="{20E16B49-05AB-4272-8313-55C6FB76F2E5}" destId="{EEC74E98-AA6E-4AFF-8FEE-C8072BB3B568}" srcOrd="2" destOrd="0" parTransId="{1CF77B18-E1D7-4E0F-9BBF-C7FA8BE5DA68}" sibTransId="{C32F3F81-B619-433E-8C75-08B8F60C12D2}"/>
    <dgm:cxn modelId="{7031BCEB-3F22-4623-BCF1-967BA2C244A5}" type="presOf" srcId="{5B1BBD14-BC5C-4071-A9B2-80E8C4811E88}" destId="{18299446-8FB9-4E04-8586-FF02CCA07B28}" srcOrd="0" destOrd="2" presId="urn:microsoft.com/office/officeart/2005/8/layout/hList1"/>
    <dgm:cxn modelId="{629507F8-F4E3-4EDA-8766-7EB23AF968DC}" srcId="{B15660A0-3514-4372-A397-751606E29445}" destId="{20E16B49-05AB-4272-8313-55C6FB76F2E5}" srcOrd="0" destOrd="0" parTransId="{16D82059-2F87-4308-9B44-C33E0FA3197A}" sibTransId="{3FEBADBB-3E4F-441D-972D-3C9ECD9E2C2B}"/>
    <dgm:cxn modelId="{DFD21BF9-0015-43CA-84AE-136265028D0C}" type="presOf" srcId="{298F5D20-17CF-4427-92F1-83D5D98FB868}" destId="{1431FAD3-5A4A-4AA2-B292-02D535D741A9}" srcOrd="0" destOrd="0" presId="urn:microsoft.com/office/officeart/2005/8/layout/hList1"/>
    <dgm:cxn modelId="{80F13C06-B132-40B4-A9F3-D2835854CD5B}" type="presParOf" srcId="{1431FAD3-5A4A-4AA2-B292-02D535D741A9}" destId="{9096A627-9AF1-41E8-A1C1-F3E36B58EAEC}" srcOrd="0" destOrd="0" presId="urn:microsoft.com/office/officeart/2005/8/layout/hList1"/>
    <dgm:cxn modelId="{E852C37F-26BA-49D4-92F1-907B9CE16B7C}" type="presParOf" srcId="{9096A627-9AF1-41E8-A1C1-F3E36B58EAEC}" destId="{1B208E41-1C7A-45AC-BED5-37874CA68015}" srcOrd="0" destOrd="0" presId="urn:microsoft.com/office/officeart/2005/8/layout/hList1"/>
    <dgm:cxn modelId="{CAF5CF53-EE8A-412C-9574-E83675E88E88}" type="presParOf" srcId="{9096A627-9AF1-41E8-A1C1-F3E36B58EAEC}" destId="{9FC7FC68-90AF-4BD6-9064-A0E2C1E634D8}" srcOrd="1" destOrd="0" presId="urn:microsoft.com/office/officeart/2005/8/layout/hList1"/>
    <dgm:cxn modelId="{F1C2D1A1-85BB-4258-AE48-76AFCA0FD0F0}" type="presParOf" srcId="{1431FAD3-5A4A-4AA2-B292-02D535D741A9}" destId="{87D8A947-F176-4309-B6D0-361EF0FADF60}" srcOrd="1" destOrd="0" presId="urn:microsoft.com/office/officeart/2005/8/layout/hList1"/>
    <dgm:cxn modelId="{D81C2A9B-84BC-4024-9C8D-F363B21C96AE}" type="presParOf" srcId="{1431FAD3-5A4A-4AA2-B292-02D535D741A9}" destId="{C6A2F667-2FC3-4020-8140-49A0E63FE00F}" srcOrd="2" destOrd="0" presId="urn:microsoft.com/office/officeart/2005/8/layout/hList1"/>
    <dgm:cxn modelId="{27FBF109-9CAE-4A02-B888-A3433FD65D87}" type="presParOf" srcId="{C6A2F667-2FC3-4020-8140-49A0E63FE00F}" destId="{E982E68C-A7AE-47B0-83B1-5051530A18F7}" srcOrd="0" destOrd="0" presId="urn:microsoft.com/office/officeart/2005/8/layout/hList1"/>
    <dgm:cxn modelId="{27641C0B-4542-4214-BC7A-39F630D00D09}" type="presParOf" srcId="{C6A2F667-2FC3-4020-8140-49A0E63FE00F}" destId="{18299446-8FB9-4E04-8586-FF02CCA07B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C29F7-55DE-4B98-8E92-F93F4F5915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0381B02-964C-4DE5-B21F-84F57BD0A04D}">
      <dgm:prSet phldrT="[Text]"/>
      <dgm:spPr/>
      <dgm:t>
        <a:bodyPr/>
        <a:lstStyle/>
        <a:p>
          <a:r>
            <a:rPr lang="en-US" dirty="0"/>
            <a:t>Missouri </a:t>
          </a:r>
          <a:r>
            <a:rPr lang="en-US" b="0" i="0" u="none" dirty="0"/>
            <a:t>Local TIF</a:t>
          </a:r>
          <a:endParaRPr lang="en-US" dirty="0"/>
        </a:p>
      </dgm:t>
    </dgm:pt>
    <dgm:pt modelId="{DC746120-82B0-4E12-920B-7B1F76974F01}" type="parTrans" cxnId="{DA810AD0-56AB-4ADF-865A-132ED4C67EC8}">
      <dgm:prSet/>
      <dgm:spPr/>
      <dgm:t>
        <a:bodyPr/>
        <a:lstStyle/>
        <a:p>
          <a:endParaRPr lang="en-US"/>
        </a:p>
      </dgm:t>
    </dgm:pt>
    <dgm:pt modelId="{A05EED8D-EA7E-4D93-BD6F-87D49D8C3818}" type="sibTrans" cxnId="{DA810AD0-56AB-4ADF-865A-132ED4C67EC8}">
      <dgm:prSet/>
      <dgm:spPr/>
      <dgm:t>
        <a:bodyPr/>
        <a:lstStyle/>
        <a:p>
          <a:endParaRPr lang="en-US"/>
        </a:p>
      </dgm:t>
    </dgm:pt>
    <dgm:pt modelId="{C0658A6B-C01B-47FB-885D-A46455E502C7}">
      <dgm:prSet phldrT="[Text]"/>
      <dgm:spPr/>
      <dgm:t>
        <a:bodyPr/>
        <a:lstStyle/>
        <a:p>
          <a:r>
            <a:rPr lang="en-US" dirty="0"/>
            <a:t>Ohio </a:t>
          </a:r>
          <a:r>
            <a:rPr lang="en-US" b="0" i="0" u="none" dirty="0"/>
            <a:t>TIF</a:t>
          </a:r>
          <a:endParaRPr lang="en-US" dirty="0"/>
        </a:p>
      </dgm:t>
    </dgm:pt>
    <dgm:pt modelId="{4CEF72C5-BDE4-4B37-B995-22DFA58E9A9C}" type="parTrans" cxnId="{278DEA5C-F5EF-4A96-B952-789B68F13E15}">
      <dgm:prSet/>
      <dgm:spPr/>
      <dgm:t>
        <a:bodyPr/>
        <a:lstStyle/>
        <a:p>
          <a:endParaRPr lang="en-US"/>
        </a:p>
      </dgm:t>
    </dgm:pt>
    <dgm:pt modelId="{061949AA-9FAC-426D-8955-EF6A291F8BAA}" type="sibTrans" cxnId="{278DEA5C-F5EF-4A96-B952-789B68F13E15}">
      <dgm:prSet/>
      <dgm:spPr/>
      <dgm:t>
        <a:bodyPr/>
        <a:lstStyle/>
        <a:p>
          <a:endParaRPr lang="en-US"/>
        </a:p>
      </dgm:t>
    </dgm:pt>
    <dgm:pt modelId="{4223793C-B52B-48D3-8DEB-E5214499CA34}">
      <dgm:prSet phldrT="[Text]"/>
      <dgm:spPr/>
      <dgm:t>
        <a:bodyPr/>
        <a:lstStyle/>
        <a:p>
          <a:r>
            <a:rPr lang="en-US" dirty="0"/>
            <a:t>Tennessee </a:t>
          </a:r>
          <a:r>
            <a:rPr lang="en-US" b="0" i="0" u="none" dirty="0"/>
            <a:t>TIF</a:t>
          </a:r>
          <a:endParaRPr lang="en-US" dirty="0"/>
        </a:p>
      </dgm:t>
    </dgm:pt>
    <dgm:pt modelId="{B1C1D8EE-4797-4730-B32D-4EE5104167F3}" type="parTrans" cxnId="{A105F959-161E-4621-8725-76C3FC65E1A6}">
      <dgm:prSet/>
      <dgm:spPr/>
      <dgm:t>
        <a:bodyPr/>
        <a:lstStyle/>
        <a:p>
          <a:endParaRPr lang="en-US"/>
        </a:p>
      </dgm:t>
    </dgm:pt>
    <dgm:pt modelId="{B5BDCD60-3AEE-4AEA-A694-C47A8F5EB9B6}" type="sibTrans" cxnId="{A105F959-161E-4621-8725-76C3FC65E1A6}">
      <dgm:prSet/>
      <dgm:spPr/>
      <dgm:t>
        <a:bodyPr/>
        <a:lstStyle/>
        <a:p>
          <a:endParaRPr lang="en-US"/>
        </a:p>
      </dgm:t>
    </dgm:pt>
    <dgm:pt modelId="{3B7A6E26-AFBD-40B6-9DCC-A2693F9042B1}">
      <dgm:prSet phldrT="[Text]"/>
      <dgm:spPr/>
      <dgm:t>
        <a:bodyPr/>
        <a:lstStyle/>
        <a:p>
          <a:r>
            <a:rPr lang="en-US" b="0" i="0" u="none" dirty="0"/>
            <a:t>Redevelop blighted areas by providing essential public infrastructure financing</a:t>
          </a:r>
          <a:endParaRPr lang="en-US" dirty="0"/>
        </a:p>
      </dgm:t>
    </dgm:pt>
    <dgm:pt modelId="{38B6058F-D3D1-4B08-A992-8FD19235FBB1}" type="parTrans" cxnId="{4CCAD48A-08E3-41B4-9809-F0813BCE2926}">
      <dgm:prSet/>
      <dgm:spPr/>
      <dgm:t>
        <a:bodyPr/>
        <a:lstStyle/>
        <a:p>
          <a:endParaRPr lang="en-US"/>
        </a:p>
      </dgm:t>
    </dgm:pt>
    <dgm:pt modelId="{CAD27616-8C10-42DD-A094-FF8BD4DC6C53}" type="sibTrans" cxnId="{4CCAD48A-08E3-41B4-9809-F0813BCE2926}">
      <dgm:prSet/>
      <dgm:spPr/>
      <dgm:t>
        <a:bodyPr/>
        <a:lstStyle/>
        <a:p>
          <a:endParaRPr lang="en-US"/>
        </a:p>
      </dgm:t>
    </dgm:pt>
    <dgm:pt modelId="{4F1DEDA1-4141-4661-8F04-5EB17ACE8864}">
      <dgm:prSet phldrT="[Text]"/>
      <dgm:spPr/>
      <dgm:t>
        <a:bodyPr/>
        <a:lstStyle/>
        <a:p>
          <a:r>
            <a:rPr lang="en-US" b="0" i="0" u="none" dirty="0"/>
            <a:t>Located in blighted or CBD</a:t>
          </a:r>
          <a:endParaRPr lang="en-US" dirty="0"/>
        </a:p>
      </dgm:t>
    </dgm:pt>
    <dgm:pt modelId="{3AF091D7-7B22-4C3F-AEC1-A49CB5A612C2}" type="parTrans" cxnId="{B7CA1A2E-B97B-4B93-99CB-9CACC1036CA6}">
      <dgm:prSet/>
      <dgm:spPr/>
      <dgm:t>
        <a:bodyPr/>
        <a:lstStyle/>
        <a:p>
          <a:endParaRPr lang="en-US"/>
        </a:p>
      </dgm:t>
    </dgm:pt>
    <dgm:pt modelId="{7331FD12-F762-44A6-86A9-CE26E83DDEF2}" type="sibTrans" cxnId="{B7CA1A2E-B97B-4B93-99CB-9CACC1036CA6}">
      <dgm:prSet/>
      <dgm:spPr/>
      <dgm:t>
        <a:bodyPr/>
        <a:lstStyle/>
        <a:p>
          <a:endParaRPr lang="en-US"/>
        </a:p>
      </dgm:t>
    </dgm:pt>
    <dgm:pt modelId="{1D6A76BF-4DB1-4BBB-AF6E-B4CAE4FB6E2B}">
      <dgm:prSet phldrT="[Text]"/>
      <dgm:spPr/>
      <dgm:t>
        <a:bodyPr/>
        <a:lstStyle/>
        <a:p>
          <a:r>
            <a:rPr lang="en-US" b="0" i="0" u="none" dirty="0"/>
            <a:t>Underlying local TIF provides 50% of new, local sales tax revenue and 100% of  new real property tax revenue </a:t>
          </a:r>
          <a:endParaRPr lang="en-US" dirty="0"/>
        </a:p>
      </dgm:t>
    </dgm:pt>
    <dgm:pt modelId="{752171C2-E973-420A-8FFD-191FEA797287}" type="parTrans" cxnId="{76CF7FFC-4F43-48CA-AAD4-4BB216F2B0CE}">
      <dgm:prSet/>
      <dgm:spPr/>
      <dgm:t>
        <a:bodyPr/>
        <a:lstStyle/>
        <a:p>
          <a:endParaRPr lang="en-US"/>
        </a:p>
      </dgm:t>
    </dgm:pt>
    <dgm:pt modelId="{883A0605-5515-44BE-BEC8-8FB29CEF30D0}" type="sibTrans" cxnId="{76CF7FFC-4F43-48CA-AAD4-4BB216F2B0CE}">
      <dgm:prSet/>
      <dgm:spPr/>
      <dgm:t>
        <a:bodyPr/>
        <a:lstStyle/>
        <a:p>
          <a:endParaRPr lang="en-US"/>
        </a:p>
      </dgm:t>
    </dgm:pt>
    <dgm:pt modelId="{50485170-2E61-431E-9FB4-7DB19C60ECE2}">
      <dgm:prSet phldrT="[Text]"/>
      <dgm:spPr/>
      <dgm:t>
        <a:bodyPr/>
        <a:lstStyle/>
        <a:p>
          <a:r>
            <a:rPr lang="en-US" b="0" i="0" u="none" dirty="0"/>
            <a:t>15 years for public works improvements </a:t>
          </a:r>
          <a:endParaRPr lang="en-US" dirty="0"/>
        </a:p>
      </dgm:t>
    </dgm:pt>
    <dgm:pt modelId="{50BD49B2-CAF5-49F4-948A-24BAB00FAF0E}" type="parTrans" cxnId="{F35F92D8-191C-43D2-8823-FCB5DEF4A2D4}">
      <dgm:prSet/>
      <dgm:spPr/>
      <dgm:t>
        <a:bodyPr/>
        <a:lstStyle/>
        <a:p>
          <a:endParaRPr lang="en-US"/>
        </a:p>
      </dgm:t>
    </dgm:pt>
    <dgm:pt modelId="{09F99E1D-7D94-403A-A8F0-CED4CDFA577A}" type="sibTrans" cxnId="{F35F92D8-191C-43D2-8823-FCB5DEF4A2D4}">
      <dgm:prSet/>
      <dgm:spPr/>
      <dgm:t>
        <a:bodyPr/>
        <a:lstStyle/>
        <a:p>
          <a:endParaRPr lang="en-US"/>
        </a:p>
      </dgm:t>
    </dgm:pt>
    <dgm:pt modelId="{FEA4AF67-2AB1-4EAB-A1A4-612E73EC7602}">
      <dgm:prSet phldrT="[Text]"/>
      <dgm:spPr/>
      <dgm:t>
        <a:bodyPr/>
        <a:lstStyle/>
        <a:p>
          <a:r>
            <a:rPr lang="en-US" b="0" i="0" u="none" dirty="0"/>
            <a:t>Gap financing  with  local TIF</a:t>
          </a:r>
          <a:endParaRPr lang="en-US" dirty="0"/>
        </a:p>
      </dgm:t>
    </dgm:pt>
    <dgm:pt modelId="{7469DC36-7BEE-46A5-BE7B-1658C783CEE0}" type="parTrans" cxnId="{2299824F-15BD-4986-B3DE-3DD05A9D8845}">
      <dgm:prSet/>
      <dgm:spPr/>
      <dgm:t>
        <a:bodyPr/>
        <a:lstStyle/>
        <a:p>
          <a:endParaRPr lang="en-US"/>
        </a:p>
      </dgm:t>
    </dgm:pt>
    <dgm:pt modelId="{CBBB666B-F8AC-4E4F-A216-F64BD29297AC}" type="sibTrans" cxnId="{2299824F-15BD-4986-B3DE-3DD05A9D8845}">
      <dgm:prSet/>
      <dgm:spPr/>
      <dgm:t>
        <a:bodyPr/>
        <a:lstStyle/>
        <a:p>
          <a:endParaRPr lang="en-US"/>
        </a:p>
      </dgm:t>
    </dgm:pt>
    <dgm:pt modelId="{A7781B42-FF10-4B38-BE40-A7E2742AE7AD}">
      <dgm:prSet phldrT="[Text]"/>
      <dgm:spPr/>
      <dgm:t>
        <a:bodyPr/>
        <a:lstStyle/>
        <a:p>
          <a:r>
            <a:rPr lang="en-US" b="0" i="0" u="none" dirty="0"/>
            <a:t>Capture local property and sales tax increase for up to 23 years for redevelopment</a:t>
          </a:r>
          <a:endParaRPr lang="en-US" dirty="0"/>
        </a:p>
      </dgm:t>
    </dgm:pt>
    <dgm:pt modelId="{6E881559-CDE6-4BFD-BBA8-D2D1926334D5}" type="parTrans" cxnId="{7A9E4F83-4C4C-409E-90C4-71FF7EA6C5E4}">
      <dgm:prSet/>
      <dgm:spPr/>
      <dgm:t>
        <a:bodyPr/>
        <a:lstStyle/>
        <a:p>
          <a:endParaRPr lang="en-US"/>
        </a:p>
      </dgm:t>
    </dgm:pt>
    <dgm:pt modelId="{C56C5717-63B1-4815-9A27-3049AE3CAB88}" type="sibTrans" cxnId="{7A9E4F83-4C4C-409E-90C4-71FF7EA6C5E4}">
      <dgm:prSet/>
      <dgm:spPr/>
      <dgm:t>
        <a:bodyPr/>
        <a:lstStyle/>
        <a:p>
          <a:endParaRPr lang="en-US"/>
        </a:p>
      </dgm:t>
    </dgm:pt>
    <dgm:pt modelId="{D372450B-6B2C-46FF-BD91-BB5DDE54F53B}">
      <dgm:prSet phldrT="[Text]"/>
      <dgm:spPr/>
      <dgm:t>
        <a:bodyPr/>
        <a:lstStyle/>
        <a:p>
          <a:r>
            <a:rPr lang="en-US" b="0" i="0" u="none" dirty="0"/>
            <a:t>Sites blighted, conservation, or economic development</a:t>
          </a:r>
          <a:endParaRPr lang="en-US" dirty="0"/>
        </a:p>
      </dgm:t>
    </dgm:pt>
    <dgm:pt modelId="{D052DA3D-D487-4074-8248-7053AC419F6B}" type="parTrans" cxnId="{A007D182-4B26-441A-8DE9-12798CBFB6E6}">
      <dgm:prSet/>
      <dgm:spPr/>
      <dgm:t>
        <a:bodyPr/>
        <a:lstStyle/>
        <a:p>
          <a:endParaRPr lang="en-US"/>
        </a:p>
      </dgm:t>
    </dgm:pt>
    <dgm:pt modelId="{EA791994-001A-434F-98EF-6764805EF365}" type="sibTrans" cxnId="{A007D182-4B26-441A-8DE9-12798CBFB6E6}">
      <dgm:prSet/>
      <dgm:spPr/>
      <dgm:t>
        <a:bodyPr/>
        <a:lstStyle/>
        <a:p>
          <a:endParaRPr lang="en-US"/>
        </a:p>
      </dgm:t>
    </dgm:pt>
    <dgm:pt modelId="{8E68689A-3ED3-46DC-8B5E-F38AA56DB9A3}">
      <dgm:prSet phldrT="[Text]"/>
      <dgm:spPr/>
      <dgm:t>
        <a:bodyPr/>
        <a:lstStyle/>
        <a:p>
          <a:r>
            <a:rPr lang="en-US" b="0" i="0" u="none" dirty="0"/>
            <a:t>Funds professional service studies, land surveys, land acquisition, demolition, rehabilitation, and building infrastructure</a:t>
          </a:r>
          <a:endParaRPr lang="en-US" dirty="0"/>
        </a:p>
      </dgm:t>
    </dgm:pt>
    <dgm:pt modelId="{EEE34CEA-0155-4215-9CEE-C786FCE862C4}" type="parTrans" cxnId="{FC0CC95D-3D78-49B5-8476-7969A452F7CB}">
      <dgm:prSet/>
      <dgm:spPr/>
      <dgm:t>
        <a:bodyPr/>
        <a:lstStyle/>
        <a:p>
          <a:endParaRPr lang="en-US"/>
        </a:p>
      </dgm:t>
    </dgm:pt>
    <dgm:pt modelId="{72574830-EFF2-4761-813C-C263304554F5}" type="sibTrans" cxnId="{FC0CC95D-3D78-49B5-8476-7969A452F7CB}">
      <dgm:prSet/>
      <dgm:spPr/>
      <dgm:t>
        <a:bodyPr/>
        <a:lstStyle/>
        <a:p>
          <a:endParaRPr lang="en-US"/>
        </a:p>
      </dgm:t>
    </dgm:pt>
    <dgm:pt modelId="{3F52F18C-CAC3-48DA-A8EC-BE4190966F24}">
      <dgm:prSet phldrT="[Text]"/>
      <dgm:spPr/>
      <dgm:t>
        <a:bodyPr/>
        <a:lstStyle/>
        <a:p>
          <a:r>
            <a:rPr lang="en-US" b="0" i="0" u="none" dirty="0"/>
            <a:t>State Supplemental TIF</a:t>
          </a:r>
          <a:endParaRPr lang="en-US" dirty="0"/>
        </a:p>
      </dgm:t>
    </dgm:pt>
    <dgm:pt modelId="{A0E8D899-86C2-4C0D-9EEC-EB3E1013368B}" type="parTrans" cxnId="{017FE493-0820-4F70-8A01-4049C3D6FF23}">
      <dgm:prSet/>
      <dgm:spPr/>
      <dgm:t>
        <a:bodyPr/>
        <a:lstStyle/>
        <a:p>
          <a:endParaRPr lang="en-US"/>
        </a:p>
      </dgm:t>
    </dgm:pt>
    <dgm:pt modelId="{9E972595-D492-4EB9-A816-0B4CF1746FBF}" type="sibTrans" cxnId="{017FE493-0820-4F70-8A01-4049C3D6FF23}">
      <dgm:prSet/>
      <dgm:spPr/>
      <dgm:t>
        <a:bodyPr/>
        <a:lstStyle/>
        <a:p>
          <a:endParaRPr lang="en-US"/>
        </a:p>
      </dgm:t>
    </dgm:pt>
    <dgm:pt modelId="{22BB331F-8C6A-4184-BE8F-9B1909AD0E29}">
      <dgm:prSet phldrT="[Text]"/>
      <dgm:spPr/>
      <dgm:t>
        <a:bodyPr/>
        <a:lstStyle/>
        <a:p>
          <a:r>
            <a:rPr lang="en-US" b="0" i="0" u="none" dirty="0"/>
            <a:t>Townships, municipalities, and counties</a:t>
          </a:r>
          <a:endParaRPr lang="en-US" dirty="0"/>
        </a:p>
      </dgm:t>
    </dgm:pt>
    <dgm:pt modelId="{CD0D0A4F-55FA-4C36-BED0-7E083F75229D}" type="parTrans" cxnId="{FAE88CDC-6725-4B6B-B7D0-C3809054E650}">
      <dgm:prSet/>
      <dgm:spPr/>
      <dgm:t>
        <a:bodyPr/>
        <a:lstStyle/>
        <a:p>
          <a:endParaRPr lang="en-US"/>
        </a:p>
      </dgm:t>
    </dgm:pt>
    <dgm:pt modelId="{4D05DAC3-C49D-46B5-BCE2-A2F8B02C5387}" type="sibTrans" cxnId="{FAE88CDC-6725-4B6B-B7D0-C3809054E650}">
      <dgm:prSet/>
      <dgm:spPr/>
      <dgm:t>
        <a:bodyPr/>
        <a:lstStyle/>
        <a:p>
          <a:endParaRPr lang="en-US"/>
        </a:p>
      </dgm:t>
    </dgm:pt>
    <dgm:pt modelId="{331F00D2-0D76-4016-86CA-53618DBCCB35}">
      <dgm:prSet phldrT="[Text]"/>
      <dgm:spPr/>
      <dgm:t>
        <a:bodyPr/>
        <a:lstStyle/>
        <a:p>
          <a:r>
            <a:rPr lang="en-US" b="0" i="0" u="none" dirty="0"/>
            <a:t>Finance infrastructure improvements and, limitedly, residential rehabilitation associated with new development</a:t>
          </a:r>
          <a:endParaRPr lang="en-US" dirty="0"/>
        </a:p>
      </dgm:t>
    </dgm:pt>
    <dgm:pt modelId="{793792FB-0BEB-406D-809C-4DFFB4CECF0D}" type="parTrans" cxnId="{A8A2B0D9-CFB4-45D9-8F61-FF039AB85C08}">
      <dgm:prSet/>
      <dgm:spPr/>
      <dgm:t>
        <a:bodyPr/>
        <a:lstStyle/>
        <a:p>
          <a:endParaRPr lang="en-US"/>
        </a:p>
      </dgm:t>
    </dgm:pt>
    <dgm:pt modelId="{C7499876-68DC-44D5-9CC0-FD9DD76387E0}" type="sibTrans" cxnId="{A8A2B0D9-CFB4-45D9-8F61-FF039AB85C08}">
      <dgm:prSet/>
      <dgm:spPr/>
      <dgm:t>
        <a:bodyPr/>
        <a:lstStyle/>
        <a:p>
          <a:endParaRPr lang="en-US"/>
        </a:p>
      </dgm:t>
    </dgm:pt>
    <dgm:pt modelId="{96E509B2-2082-42A5-87EA-D2F339D85CC4}">
      <dgm:prSet phldrT="[Text]"/>
      <dgm:spPr/>
      <dgm:t>
        <a:bodyPr/>
        <a:lstStyle/>
        <a:p>
          <a:r>
            <a:rPr lang="en-US" b="0" i="0" u="none" dirty="0"/>
            <a:t>Pauses the taxable worth of real property within a specified area and redirects tax payments over this amount (derived from increases in real property value) to a separate fund financing the infrastructure project</a:t>
          </a:r>
          <a:endParaRPr lang="en-US" dirty="0"/>
        </a:p>
      </dgm:t>
    </dgm:pt>
    <dgm:pt modelId="{136B79FD-0EEC-4E99-9BE9-6A3AF5D37D92}" type="parTrans" cxnId="{675C3D72-F19C-49BF-A62D-071FF0264460}">
      <dgm:prSet/>
      <dgm:spPr/>
      <dgm:t>
        <a:bodyPr/>
        <a:lstStyle/>
        <a:p>
          <a:endParaRPr lang="en-US"/>
        </a:p>
      </dgm:t>
    </dgm:pt>
    <dgm:pt modelId="{13068288-F995-45DA-BC57-8EB17792018B}" type="sibTrans" cxnId="{675C3D72-F19C-49BF-A62D-071FF0264460}">
      <dgm:prSet/>
      <dgm:spPr/>
      <dgm:t>
        <a:bodyPr/>
        <a:lstStyle/>
        <a:p>
          <a:endParaRPr lang="en-US"/>
        </a:p>
      </dgm:t>
    </dgm:pt>
    <dgm:pt modelId="{379D3EB8-C8F2-482B-AB53-712B9C5F9734}">
      <dgm:prSet phldrT="[Text]"/>
      <dgm:spPr/>
      <dgm:t>
        <a:bodyPr/>
        <a:lstStyle/>
        <a:p>
          <a:r>
            <a:rPr lang="en-US" b="0" i="0" u="none" dirty="0"/>
            <a:t>Cities and counties</a:t>
          </a:r>
          <a:endParaRPr lang="en-US" dirty="0"/>
        </a:p>
      </dgm:t>
    </dgm:pt>
    <dgm:pt modelId="{734DD731-143F-41B3-BE24-50203E4FB567}" type="parTrans" cxnId="{800378F4-036E-406C-BE86-4288B66E67E4}">
      <dgm:prSet/>
      <dgm:spPr/>
      <dgm:t>
        <a:bodyPr/>
        <a:lstStyle/>
        <a:p>
          <a:endParaRPr lang="en-US"/>
        </a:p>
      </dgm:t>
    </dgm:pt>
    <dgm:pt modelId="{4F0F1C4C-585D-495B-867E-53A86489707D}" type="sibTrans" cxnId="{800378F4-036E-406C-BE86-4288B66E67E4}">
      <dgm:prSet/>
      <dgm:spPr/>
      <dgm:t>
        <a:bodyPr/>
        <a:lstStyle/>
        <a:p>
          <a:endParaRPr lang="en-US"/>
        </a:p>
      </dgm:t>
    </dgm:pt>
    <dgm:pt modelId="{3A818489-4B31-4380-BD79-67C001DB029C}">
      <dgm:prSet phldrT="[Text]"/>
      <dgm:spPr/>
      <dgm:t>
        <a:bodyPr/>
        <a:lstStyle/>
        <a:p>
          <a:r>
            <a:rPr lang="en-US" b="0" i="0" u="none" dirty="0"/>
            <a:t>Captures future tax revenues to pay for current community improvements</a:t>
          </a:r>
          <a:endParaRPr lang="en-US" dirty="0"/>
        </a:p>
      </dgm:t>
    </dgm:pt>
    <dgm:pt modelId="{9493F730-E15E-482F-95AF-BA9731A8F412}" type="parTrans" cxnId="{1F9370D4-B997-4C0F-B102-FF15184CE8DC}">
      <dgm:prSet/>
      <dgm:spPr/>
      <dgm:t>
        <a:bodyPr/>
        <a:lstStyle/>
        <a:p>
          <a:endParaRPr lang="en-US"/>
        </a:p>
      </dgm:t>
    </dgm:pt>
    <dgm:pt modelId="{A257D9F1-D3AF-45A7-BB90-C9CD7C42876B}" type="sibTrans" cxnId="{1F9370D4-B997-4C0F-B102-FF15184CE8DC}">
      <dgm:prSet/>
      <dgm:spPr/>
      <dgm:t>
        <a:bodyPr/>
        <a:lstStyle/>
        <a:p>
          <a:endParaRPr lang="en-US"/>
        </a:p>
      </dgm:t>
    </dgm:pt>
    <dgm:pt modelId="{AF7F85EC-68A8-474D-8691-6B6BF2339234}">
      <dgm:prSet phldrT="[Text]"/>
      <dgm:spPr/>
      <dgm:t>
        <a:bodyPr/>
        <a:lstStyle/>
        <a:p>
          <a:r>
            <a:rPr lang="en-US" dirty="0"/>
            <a:t>Supports blighted and deteriorated areas, industrial development, recreation, convention centers and tourism</a:t>
          </a:r>
        </a:p>
      </dgm:t>
    </dgm:pt>
    <dgm:pt modelId="{23DAAC39-F0B8-4FE3-993C-E505635DE24E}" type="parTrans" cxnId="{AD2B36AE-C12D-4025-903A-0791FF9F637A}">
      <dgm:prSet/>
      <dgm:spPr/>
      <dgm:t>
        <a:bodyPr/>
        <a:lstStyle/>
        <a:p>
          <a:endParaRPr lang="en-US"/>
        </a:p>
      </dgm:t>
    </dgm:pt>
    <dgm:pt modelId="{827FDC7E-AE5C-493F-97F0-698141C1164A}" type="sibTrans" cxnId="{AD2B36AE-C12D-4025-903A-0791FF9F637A}">
      <dgm:prSet/>
      <dgm:spPr/>
      <dgm:t>
        <a:bodyPr/>
        <a:lstStyle/>
        <a:p>
          <a:endParaRPr lang="en-US"/>
        </a:p>
      </dgm:t>
    </dgm:pt>
    <dgm:pt modelId="{44B7EA02-EF54-471A-B484-0A879D593C99}">
      <dgm:prSet phldrT="[Text]"/>
      <dgm:spPr/>
      <dgm:t>
        <a:bodyPr/>
        <a:lstStyle/>
        <a:p>
          <a:r>
            <a:rPr lang="en-US" dirty="0"/>
            <a:t>Funds public infrastructure, utility service, professional development services, equipment costs</a:t>
          </a:r>
        </a:p>
      </dgm:t>
    </dgm:pt>
    <dgm:pt modelId="{4E36E72E-9265-4F4A-83C4-291B21A755D3}" type="parTrans" cxnId="{862BC962-871B-40D8-89D6-CC53414E53BF}">
      <dgm:prSet/>
      <dgm:spPr/>
      <dgm:t>
        <a:bodyPr/>
        <a:lstStyle/>
        <a:p>
          <a:endParaRPr lang="en-US"/>
        </a:p>
      </dgm:t>
    </dgm:pt>
    <dgm:pt modelId="{E9AF633A-EC0A-4797-B3D2-1B30A44647B1}" type="sibTrans" cxnId="{862BC962-871B-40D8-89D6-CC53414E53BF}">
      <dgm:prSet/>
      <dgm:spPr/>
      <dgm:t>
        <a:bodyPr/>
        <a:lstStyle/>
        <a:p>
          <a:endParaRPr lang="en-US"/>
        </a:p>
      </dgm:t>
    </dgm:pt>
    <dgm:pt modelId="{4F869921-FBF2-4B1C-AEC1-9E3E54C4BFCC}">
      <dgm:prSet phldrT="[Text]"/>
      <dgm:spPr/>
      <dgm:t>
        <a:bodyPr/>
        <a:lstStyle/>
        <a:p>
          <a:r>
            <a:rPr lang="en-US" dirty="0"/>
            <a:t>Economic impact plan</a:t>
          </a:r>
        </a:p>
      </dgm:t>
    </dgm:pt>
    <dgm:pt modelId="{6E76FF69-7DC3-452D-B563-1860EE43C9F2}" type="parTrans" cxnId="{0C8BCDA4-53FA-480F-8F9F-488BFC46B865}">
      <dgm:prSet/>
      <dgm:spPr/>
      <dgm:t>
        <a:bodyPr/>
        <a:lstStyle/>
        <a:p>
          <a:endParaRPr lang="en-US"/>
        </a:p>
      </dgm:t>
    </dgm:pt>
    <dgm:pt modelId="{1FC963C5-6017-4B0F-9B73-79147018D5FA}" type="sibTrans" cxnId="{0C8BCDA4-53FA-480F-8F9F-488BFC46B865}">
      <dgm:prSet/>
      <dgm:spPr/>
      <dgm:t>
        <a:bodyPr/>
        <a:lstStyle/>
        <a:p>
          <a:endParaRPr lang="en-US"/>
        </a:p>
      </dgm:t>
    </dgm:pt>
    <dgm:pt modelId="{C72FC42E-000A-4D97-9F8C-2EC4C7FE884D}">
      <dgm:prSet phldrT="[Text]"/>
      <dgm:spPr/>
      <dgm:t>
        <a:bodyPr/>
        <a:lstStyle/>
        <a:p>
          <a:r>
            <a:rPr lang="en-US" dirty="0"/>
            <a:t>Oregon TIF</a:t>
          </a:r>
        </a:p>
      </dgm:t>
    </dgm:pt>
    <dgm:pt modelId="{CCFD28C9-7B97-4A5F-AB4A-2FEB35635770}" type="parTrans" cxnId="{5AF3929F-CD12-458A-AD31-3F666101F578}">
      <dgm:prSet/>
      <dgm:spPr/>
      <dgm:t>
        <a:bodyPr/>
        <a:lstStyle/>
        <a:p>
          <a:endParaRPr lang="en-US"/>
        </a:p>
      </dgm:t>
    </dgm:pt>
    <dgm:pt modelId="{7F925E96-E613-470B-A63F-D66B98DA7B56}" type="sibTrans" cxnId="{5AF3929F-CD12-458A-AD31-3F666101F578}">
      <dgm:prSet/>
      <dgm:spPr/>
      <dgm:t>
        <a:bodyPr/>
        <a:lstStyle/>
        <a:p>
          <a:endParaRPr lang="en-US"/>
        </a:p>
      </dgm:t>
    </dgm:pt>
    <dgm:pt modelId="{0B02161D-EC5A-49CD-B3D0-BA7F8176AE3C}">
      <dgm:prSet phldrT="[Text]"/>
      <dgm:spPr/>
      <dgm:t>
        <a:bodyPr/>
        <a:lstStyle/>
        <a:p>
          <a:r>
            <a:rPr lang="en-US" b="0" i="0" u="none" dirty="0"/>
            <a:t>Cities with populations greater than 50,000 to use a portion of property taxes generated within the district to invest in the district's infrastructure, providing further incentive for private investment</a:t>
          </a:r>
          <a:endParaRPr lang="en-US" dirty="0"/>
        </a:p>
      </dgm:t>
    </dgm:pt>
    <dgm:pt modelId="{B604216C-4FC0-493C-82FD-93D156837B43}" type="parTrans" cxnId="{299B468A-8CC5-4CF8-BD02-73D52CE115D3}">
      <dgm:prSet/>
      <dgm:spPr/>
      <dgm:t>
        <a:bodyPr/>
        <a:lstStyle/>
        <a:p>
          <a:endParaRPr lang="en-US"/>
        </a:p>
      </dgm:t>
    </dgm:pt>
    <dgm:pt modelId="{76ABCE9F-4E85-4DCD-B792-BD23AA4B5B42}" type="sibTrans" cxnId="{299B468A-8CC5-4CF8-BD02-73D52CE115D3}">
      <dgm:prSet/>
      <dgm:spPr/>
      <dgm:t>
        <a:bodyPr/>
        <a:lstStyle/>
        <a:p>
          <a:endParaRPr lang="en-US"/>
        </a:p>
      </dgm:t>
    </dgm:pt>
    <dgm:pt modelId="{0BE9C2A6-EBE0-4006-A9F9-4FB62557829D}">
      <dgm:prSet phldrT="[Text]"/>
      <dgm:spPr/>
      <dgm:t>
        <a:bodyPr/>
        <a:lstStyle/>
        <a:p>
          <a:r>
            <a:rPr lang="en-US" b="0" i="0" u="none" dirty="0"/>
            <a:t>Property value increase invested in TIF district funding</a:t>
          </a:r>
          <a:endParaRPr lang="en-US" dirty="0"/>
        </a:p>
      </dgm:t>
    </dgm:pt>
    <dgm:pt modelId="{662823BF-92AF-4FAB-8FD1-EA22AAABA663}" type="parTrans" cxnId="{AF7BB69D-3D50-4518-925F-F3CDC52C45FB}">
      <dgm:prSet/>
      <dgm:spPr/>
      <dgm:t>
        <a:bodyPr/>
        <a:lstStyle/>
        <a:p>
          <a:endParaRPr lang="en-US"/>
        </a:p>
      </dgm:t>
    </dgm:pt>
    <dgm:pt modelId="{CAF9410E-B211-4358-B8E0-BD5D96253C9A}" type="sibTrans" cxnId="{AF7BB69D-3D50-4518-925F-F3CDC52C45FB}">
      <dgm:prSet/>
      <dgm:spPr/>
      <dgm:t>
        <a:bodyPr/>
        <a:lstStyle/>
        <a:p>
          <a:endParaRPr lang="en-US"/>
        </a:p>
      </dgm:t>
    </dgm:pt>
    <dgm:pt modelId="{D8397391-907B-48F7-B8AC-29E744B029BF}">
      <dgm:prSet phldrT="[Text]"/>
      <dgm:spPr/>
      <dgm:t>
        <a:bodyPr/>
        <a:lstStyle/>
        <a:p>
          <a:r>
            <a:rPr lang="en-US" b="0" i="0" u="none" dirty="0"/>
            <a:t>Might also be used to retain businesses as well as to attract </a:t>
          </a:r>
          <a:r>
            <a:rPr lang="en-US" b="0" i="0" u="none"/>
            <a:t>new entities </a:t>
          </a:r>
          <a:endParaRPr lang="en-US" dirty="0"/>
        </a:p>
      </dgm:t>
    </dgm:pt>
    <dgm:pt modelId="{B80712BE-83E2-478C-A7A1-35C44D9D6B06}" type="parTrans" cxnId="{4266C67D-0CF4-47CB-9C90-8CA640BD2B2B}">
      <dgm:prSet/>
      <dgm:spPr/>
      <dgm:t>
        <a:bodyPr/>
        <a:lstStyle/>
        <a:p>
          <a:endParaRPr lang="en-US"/>
        </a:p>
      </dgm:t>
    </dgm:pt>
    <dgm:pt modelId="{F076E3B1-A0D6-4975-8C75-911696557B8A}" type="sibTrans" cxnId="{4266C67D-0CF4-47CB-9C90-8CA640BD2B2B}">
      <dgm:prSet/>
      <dgm:spPr/>
      <dgm:t>
        <a:bodyPr/>
        <a:lstStyle/>
        <a:p>
          <a:endParaRPr lang="en-US"/>
        </a:p>
      </dgm:t>
    </dgm:pt>
    <dgm:pt modelId="{910FE675-1C91-4AE8-84A7-1A681CC5CED4}" type="pres">
      <dgm:prSet presAssocID="{53FC29F7-55DE-4B98-8E92-F93F4F5915DA}" presName="Name0" presStyleCnt="0">
        <dgm:presLayoutVars>
          <dgm:dir/>
          <dgm:animLvl val="lvl"/>
          <dgm:resizeHandles val="exact"/>
        </dgm:presLayoutVars>
      </dgm:prSet>
      <dgm:spPr/>
    </dgm:pt>
    <dgm:pt modelId="{8CDEDD89-5D85-4283-B481-55F4796389A7}" type="pres">
      <dgm:prSet presAssocID="{90381B02-964C-4DE5-B21F-84F57BD0A04D}" presName="composite" presStyleCnt="0"/>
      <dgm:spPr/>
    </dgm:pt>
    <dgm:pt modelId="{39EF34B6-999E-4E4F-A5CE-73534BFAE305}" type="pres">
      <dgm:prSet presAssocID="{90381B02-964C-4DE5-B21F-84F57BD0A04D}" presName="parTx" presStyleLbl="alignNode1" presStyleIdx="0" presStyleCnt="4">
        <dgm:presLayoutVars>
          <dgm:chMax val="0"/>
          <dgm:chPref val="0"/>
          <dgm:bulletEnabled val="1"/>
        </dgm:presLayoutVars>
      </dgm:prSet>
      <dgm:spPr/>
    </dgm:pt>
    <dgm:pt modelId="{83BE8C3C-2E5F-494E-A8B1-FBDC1A2AFCB9}" type="pres">
      <dgm:prSet presAssocID="{90381B02-964C-4DE5-B21F-84F57BD0A04D}" presName="desTx" presStyleLbl="alignAccFollowNode1" presStyleIdx="0" presStyleCnt="4">
        <dgm:presLayoutVars>
          <dgm:bulletEnabled val="1"/>
        </dgm:presLayoutVars>
      </dgm:prSet>
      <dgm:spPr/>
    </dgm:pt>
    <dgm:pt modelId="{C1F8B4F3-3708-4DE2-9F29-24F350F811AA}" type="pres">
      <dgm:prSet presAssocID="{A05EED8D-EA7E-4D93-BD6F-87D49D8C3818}" presName="space" presStyleCnt="0"/>
      <dgm:spPr/>
    </dgm:pt>
    <dgm:pt modelId="{8A7C5A38-5770-4330-A065-332C4010CBAF}" type="pres">
      <dgm:prSet presAssocID="{C0658A6B-C01B-47FB-885D-A46455E502C7}" presName="composite" presStyleCnt="0"/>
      <dgm:spPr/>
    </dgm:pt>
    <dgm:pt modelId="{AFF0AFF8-4D54-4827-A8CA-DBCA3F3A23D3}" type="pres">
      <dgm:prSet presAssocID="{C0658A6B-C01B-47FB-885D-A46455E502C7}" presName="parTx" presStyleLbl="alignNode1" presStyleIdx="1" presStyleCnt="4">
        <dgm:presLayoutVars>
          <dgm:chMax val="0"/>
          <dgm:chPref val="0"/>
          <dgm:bulletEnabled val="1"/>
        </dgm:presLayoutVars>
      </dgm:prSet>
      <dgm:spPr/>
    </dgm:pt>
    <dgm:pt modelId="{EEA5E7EC-ABEC-4BB9-9D99-25DE4C5B5317}" type="pres">
      <dgm:prSet presAssocID="{C0658A6B-C01B-47FB-885D-A46455E502C7}" presName="desTx" presStyleLbl="alignAccFollowNode1" presStyleIdx="1" presStyleCnt="4">
        <dgm:presLayoutVars>
          <dgm:bulletEnabled val="1"/>
        </dgm:presLayoutVars>
      </dgm:prSet>
      <dgm:spPr/>
    </dgm:pt>
    <dgm:pt modelId="{65545749-54EF-4FF6-A4AC-DB249180C531}" type="pres">
      <dgm:prSet presAssocID="{061949AA-9FAC-426D-8955-EF6A291F8BAA}" presName="space" presStyleCnt="0"/>
      <dgm:spPr/>
    </dgm:pt>
    <dgm:pt modelId="{2A4508DB-6C90-4D28-BDD3-AA39F52FBD60}" type="pres">
      <dgm:prSet presAssocID="{4223793C-B52B-48D3-8DEB-E5214499CA34}" presName="composite" presStyleCnt="0"/>
      <dgm:spPr/>
    </dgm:pt>
    <dgm:pt modelId="{635306D0-F0C4-4952-B65E-8F8E3C3D2D5C}" type="pres">
      <dgm:prSet presAssocID="{4223793C-B52B-48D3-8DEB-E5214499CA34}" presName="parTx" presStyleLbl="alignNode1" presStyleIdx="2" presStyleCnt="4">
        <dgm:presLayoutVars>
          <dgm:chMax val="0"/>
          <dgm:chPref val="0"/>
          <dgm:bulletEnabled val="1"/>
        </dgm:presLayoutVars>
      </dgm:prSet>
      <dgm:spPr/>
    </dgm:pt>
    <dgm:pt modelId="{034499AB-FA1A-417F-A8C6-4792A1EC1D95}" type="pres">
      <dgm:prSet presAssocID="{4223793C-B52B-48D3-8DEB-E5214499CA34}" presName="desTx" presStyleLbl="alignAccFollowNode1" presStyleIdx="2" presStyleCnt="4">
        <dgm:presLayoutVars>
          <dgm:bulletEnabled val="1"/>
        </dgm:presLayoutVars>
      </dgm:prSet>
      <dgm:spPr/>
    </dgm:pt>
    <dgm:pt modelId="{A1659234-19D5-4A90-9143-9212947F14FB}" type="pres">
      <dgm:prSet presAssocID="{B5BDCD60-3AEE-4AEA-A694-C47A8F5EB9B6}" presName="space" presStyleCnt="0"/>
      <dgm:spPr/>
    </dgm:pt>
    <dgm:pt modelId="{00DF7308-E5CA-4CD8-81FB-3CF15C5BE973}" type="pres">
      <dgm:prSet presAssocID="{C72FC42E-000A-4D97-9F8C-2EC4C7FE884D}" presName="composite" presStyleCnt="0"/>
      <dgm:spPr/>
    </dgm:pt>
    <dgm:pt modelId="{51B49CE8-F007-48DF-8492-9B1920D87B50}" type="pres">
      <dgm:prSet presAssocID="{C72FC42E-000A-4D97-9F8C-2EC4C7FE884D}" presName="parTx" presStyleLbl="alignNode1" presStyleIdx="3" presStyleCnt="4">
        <dgm:presLayoutVars>
          <dgm:chMax val="0"/>
          <dgm:chPref val="0"/>
          <dgm:bulletEnabled val="1"/>
        </dgm:presLayoutVars>
      </dgm:prSet>
      <dgm:spPr/>
    </dgm:pt>
    <dgm:pt modelId="{7CCEAC59-6ECD-4489-9CA2-4880AEAF4805}" type="pres">
      <dgm:prSet presAssocID="{C72FC42E-000A-4D97-9F8C-2EC4C7FE884D}" presName="desTx" presStyleLbl="alignAccFollowNode1" presStyleIdx="3" presStyleCnt="4">
        <dgm:presLayoutVars>
          <dgm:bulletEnabled val="1"/>
        </dgm:presLayoutVars>
      </dgm:prSet>
      <dgm:spPr/>
    </dgm:pt>
  </dgm:ptLst>
  <dgm:cxnLst>
    <dgm:cxn modelId="{DB326500-2C92-4CBC-8396-85459C30F4D3}" type="presOf" srcId="{3B7A6E26-AFBD-40B6-9DCC-A2693F9042B1}" destId="{83BE8C3C-2E5F-494E-A8B1-FBDC1A2AFCB9}" srcOrd="0" destOrd="4" presId="urn:microsoft.com/office/officeart/2005/8/layout/hList1"/>
    <dgm:cxn modelId="{7D44C607-4F49-4023-91B2-E6B313E84875}" type="presOf" srcId="{44B7EA02-EF54-471A-B484-0A879D593C99}" destId="{034499AB-FA1A-417F-A8C6-4792A1EC1D95}" srcOrd="0" destOrd="4" presId="urn:microsoft.com/office/officeart/2005/8/layout/hList1"/>
    <dgm:cxn modelId="{CCCA9F09-4691-4F10-8614-7D302DEB657E}" type="presOf" srcId="{96E509B2-2082-42A5-87EA-D2F339D85CC4}" destId="{EEA5E7EC-ABEC-4BB9-9D99-25DE4C5B5317}" srcOrd="0" destOrd="2" presId="urn:microsoft.com/office/officeart/2005/8/layout/hList1"/>
    <dgm:cxn modelId="{7E0AF90A-2A36-4CC5-AC6C-2B4328AA7F1C}" type="presOf" srcId="{4F869921-FBF2-4B1C-AEC1-9E3E54C4BFCC}" destId="{034499AB-FA1A-417F-A8C6-4792A1EC1D95}" srcOrd="0" destOrd="1" presId="urn:microsoft.com/office/officeart/2005/8/layout/hList1"/>
    <dgm:cxn modelId="{DC9CF011-7E6E-4790-88FA-18F00E4E9320}" type="presOf" srcId="{D372450B-6B2C-46FF-BD91-BB5DDE54F53B}" destId="{83BE8C3C-2E5F-494E-A8B1-FBDC1A2AFCB9}" srcOrd="0" destOrd="1" presId="urn:microsoft.com/office/officeart/2005/8/layout/hList1"/>
    <dgm:cxn modelId="{4ADA5916-4AB6-467E-A947-A060DA11931D}" type="presOf" srcId="{53FC29F7-55DE-4B98-8E92-F93F4F5915DA}" destId="{910FE675-1C91-4AE8-84A7-1A681CC5CED4}" srcOrd="0" destOrd="0" presId="urn:microsoft.com/office/officeart/2005/8/layout/hList1"/>
    <dgm:cxn modelId="{794D121D-3213-48E0-BAE9-C5B75ECFEA76}" type="presOf" srcId="{50485170-2E61-431E-9FB4-7DB19C60ECE2}" destId="{83BE8C3C-2E5F-494E-A8B1-FBDC1A2AFCB9}" srcOrd="0" destOrd="8" presId="urn:microsoft.com/office/officeart/2005/8/layout/hList1"/>
    <dgm:cxn modelId="{C503A01D-E374-4EFB-AE63-ED38A68B88C6}" type="presOf" srcId="{0B02161D-EC5A-49CD-B3D0-BA7F8176AE3C}" destId="{7CCEAC59-6ECD-4489-9CA2-4880AEAF4805}" srcOrd="0" destOrd="0" presId="urn:microsoft.com/office/officeart/2005/8/layout/hList1"/>
    <dgm:cxn modelId="{B7CA1A2E-B97B-4B93-99CB-9CACC1036CA6}" srcId="{3F52F18C-CAC3-48DA-A8EC-BE4190966F24}" destId="{4F1DEDA1-4141-4661-8F04-5EB17ACE8864}" srcOrd="1" destOrd="0" parTransId="{3AF091D7-7B22-4C3F-AEC1-A49CB5A612C2}" sibTransId="{7331FD12-F762-44A6-86A9-CE26E83DDEF2}"/>
    <dgm:cxn modelId="{F103272E-B5B5-456F-85B4-C98D385DB3F4}" type="presOf" srcId="{1D6A76BF-4DB1-4BBB-AF6E-B4CAE4FB6E2B}" destId="{83BE8C3C-2E5F-494E-A8B1-FBDC1A2AFCB9}" srcOrd="0" destOrd="7" presId="urn:microsoft.com/office/officeart/2005/8/layout/hList1"/>
    <dgm:cxn modelId="{278DEA5C-F5EF-4A96-B952-789B68F13E15}" srcId="{53FC29F7-55DE-4B98-8E92-F93F4F5915DA}" destId="{C0658A6B-C01B-47FB-885D-A46455E502C7}" srcOrd="1" destOrd="0" parTransId="{4CEF72C5-BDE4-4B37-B995-22DFA58E9A9C}" sibTransId="{061949AA-9FAC-426D-8955-EF6A291F8BAA}"/>
    <dgm:cxn modelId="{FC0CC95D-3D78-49B5-8476-7969A452F7CB}" srcId="{90381B02-964C-4DE5-B21F-84F57BD0A04D}" destId="{8E68689A-3ED3-46DC-8B5E-F38AA56DB9A3}" srcOrd="2" destOrd="0" parTransId="{EEE34CEA-0155-4215-9CEE-C786FCE862C4}" sibTransId="{72574830-EFF2-4761-813C-C263304554F5}"/>
    <dgm:cxn modelId="{862BC962-871B-40D8-89D6-CC53414E53BF}" srcId="{4223793C-B52B-48D3-8DEB-E5214499CA34}" destId="{44B7EA02-EF54-471A-B484-0A879D593C99}" srcOrd="4" destOrd="0" parTransId="{4E36E72E-9265-4F4A-83C4-291B21A755D3}" sibTransId="{E9AF633A-EC0A-4797-B3D2-1B30A44647B1}"/>
    <dgm:cxn modelId="{2299824F-15BD-4986-B3DE-3DD05A9D8845}" srcId="{3F52F18C-CAC3-48DA-A8EC-BE4190966F24}" destId="{FEA4AF67-2AB1-4EAB-A1A4-612E73EC7602}" srcOrd="2" destOrd="0" parTransId="{7469DC36-7BEE-46A5-BE7B-1658C783CEE0}" sibTransId="{CBBB666B-F8AC-4E4F-A216-F64BD29297AC}"/>
    <dgm:cxn modelId="{7A73BC4F-3E38-4854-856F-9E8794F87FF5}" type="presOf" srcId="{8E68689A-3ED3-46DC-8B5E-F38AA56DB9A3}" destId="{83BE8C3C-2E5F-494E-A8B1-FBDC1A2AFCB9}" srcOrd="0" destOrd="2" presId="urn:microsoft.com/office/officeart/2005/8/layout/hList1"/>
    <dgm:cxn modelId="{675C3D72-F19C-49BF-A62D-071FF0264460}" srcId="{C0658A6B-C01B-47FB-885D-A46455E502C7}" destId="{96E509B2-2082-42A5-87EA-D2F339D85CC4}" srcOrd="2" destOrd="0" parTransId="{136B79FD-0EEC-4E99-9BE9-6A3AF5D37D92}" sibTransId="{13068288-F995-45DA-BC57-8EB17792018B}"/>
    <dgm:cxn modelId="{35E05873-A851-4985-BA87-29E4B00858B2}" type="presOf" srcId="{D8397391-907B-48F7-B8AC-29E744B029BF}" destId="{7CCEAC59-6ECD-4489-9CA2-4880AEAF4805}" srcOrd="0" destOrd="2" presId="urn:microsoft.com/office/officeart/2005/8/layout/hList1"/>
    <dgm:cxn modelId="{0AC9C073-7A33-4B80-8ED2-5CB94E39FCB5}" type="presOf" srcId="{90381B02-964C-4DE5-B21F-84F57BD0A04D}" destId="{39EF34B6-999E-4E4F-A5CE-73534BFAE305}" srcOrd="0" destOrd="0" presId="urn:microsoft.com/office/officeart/2005/8/layout/hList1"/>
    <dgm:cxn modelId="{B60AC657-671A-48B3-8F4E-8029C3D2F119}" type="presOf" srcId="{C0658A6B-C01B-47FB-885D-A46455E502C7}" destId="{AFF0AFF8-4D54-4827-A8CA-DBCA3F3A23D3}" srcOrd="0" destOrd="0" presId="urn:microsoft.com/office/officeart/2005/8/layout/hList1"/>
    <dgm:cxn modelId="{AB211179-4B67-42BD-84C6-D237FAE8FCEA}" type="presOf" srcId="{A7781B42-FF10-4B38-BE40-A7E2742AE7AD}" destId="{83BE8C3C-2E5F-494E-A8B1-FBDC1A2AFCB9}" srcOrd="0" destOrd="0" presId="urn:microsoft.com/office/officeart/2005/8/layout/hList1"/>
    <dgm:cxn modelId="{A105F959-161E-4621-8725-76C3FC65E1A6}" srcId="{53FC29F7-55DE-4B98-8E92-F93F4F5915DA}" destId="{4223793C-B52B-48D3-8DEB-E5214499CA34}" srcOrd="2" destOrd="0" parTransId="{B1C1D8EE-4797-4730-B32D-4EE5104167F3}" sibTransId="{B5BDCD60-3AEE-4AEA-A694-C47A8F5EB9B6}"/>
    <dgm:cxn modelId="{4266C67D-0CF4-47CB-9C90-8CA640BD2B2B}" srcId="{C72FC42E-000A-4D97-9F8C-2EC4C7FE884D}" destId="{D8397391-907B-48F7-B8AC-29E744B029BF}" srcOrd="2" destOrd="0" parTransId="{B80712BE-83E2-478C-A7A1-35C44D9D6B06}" sibTransId="{F076E3B1-A0D6-4975-8C75-911696557B8A}"/>
    <dgm:cxn modelId="{6C4CA581-D46A-41BE-B584-9694868A2F26}" type="presOf" srcId="{3F52F18C-CAC3-48DA-A8EC-BE4190966F24}" destId="{83BE8C3C-2E5F-494E-A8B1-FBDC1A2AFCB9}" srcOrd="0" destOrd="3" presId="urn:microsoft.com/office/officeart/2005/8/layout/hList1"/>
    <dgm:cxn modelId="{A007D182-4B26-441A-8DE9-12798CBFB6E6}" srcId="{90381B02-964C-4DE5-B21F-84F57BD0A04D}" destId="{D372450B-6B2C-46FF-BD91-BB5DDE54F53B}" srcOrd="1" destOrd="0" parTransId="{D052DA3D-D487-4074-8248-7053AC419F6B}" sibTransId="{EA791994-001A-434F-98EF-6764805EF365}"/>
    <dgm:cxn modelId="{7A9E4F83-4C4C-409E-90C4-71FF7EA6C5E4}" srcId="{90381B02-964C-4DE5-B21F-84F57BD0A04D}" destId="{A7781B42-FF10-4B38-BE40-A7E2742AE7AD}" srcOrd="0" destOrd="0" parTransId="{6E881559-CDE6-4BFD-BBA8-D2D1926334D5}" sibTransId="{C56C5717-63B1-4815-9A27-3049AE3CAB88}"/>
    <dgm:cxn modelId="{726A9F85-D69D-4598-924D-FCD8B3653360}" type="presOf" srcId="{FEA4AF67-2AB1-4EAB-A1A4-612E73EC7602}" destId="{83BE8C3C-2E5F-494E-A8B1-FBDC1A2AFCB9}" srcOrd="0" destOrd="6" presId="urn:microsoft.com/office/officeart/2005/8/layout/hList1"/>
    <dgm:cxn modelId="{072B1B88-FF22-4D2A-9698-5826D453E28C}" type="presOf" srcId="{4223793C-B52B-48D3-8DEB-E5214499CA34}" destId="{635306D0-F0C4-4952-B65E-8F8E3C3D2D5C}" srcOrd="0" destOrd="0" presId="urn:microsoft.com/office/officeart/2005/8/layout/hList1"/>
    <dgm:cxn modelId="{299B468A-8CC5-4CF8-BD02-73D52CE115D3}" srcId="{C72FC42E-000A-4D97-9F8C-2EC4C7FE884D}" destId="{0B02161D-EC5A-49CD-B3D0-BA7F8176AE3C}" srcOrd="0" destOrd="0" parTransId="{B604216C-4FC0-493C-82FD-93D156837B43}" sibTransId="{76ABCE9F-4E85-4DCD-B792-BD23AA4B5B42}"/>
    <dgm:cxn modelId="{4CCAD48A-08E3-41B4-9809-F0813BCE2926}" srcId="{3F52F18C-CAC3-48DA-A8EC-BE4190966F24}" destId="{3B7A6E26-AFBD-40B6-9DCC-A2693F9042B1}" srcOrd="0" destOrd="0" parTransId="{38B6058F-D3D1-4B08-A992-8FD19235FBB1}" sibTransId="{CAD27616-8C10-42DD-A094-FF8BD4DC6C53}"/>
    <dgm:cxn modelId="{3099E991-0766-4196-9637-2DA2F8E1127A}" type="presOf" srcId="{AF7F85EC-68A8-474D-8691-6B6BF2339234}" destId="{034499AB-FA1A-417F-A8C6-4792A1EC1D95}" srcOrd="0" destOrd="3" presId="urn:microsoft.com/office/officeart/2005/8/layout/hList1"/>
    <dgm:cxn modelId="{017FE493-0820-4F70-8A01-4049C3D6FF23}" srcId="{90381B02-964C-4DE5-B21F-84F57BD0A04D}" destId="{3F52F18C-CAC3-48DA-A8EC-BE4190966F24}" srcOrd="3" destOrd="0" parTransId="{A0E8D899-86C2-4C0D-9EEC-EB3E1013368B}" sibTransId="{9E972595-D492-4EB9-A816-0B4CF1746FBF}"/>
    <dgm:cxn modelId="{AF7BB69D-3D50-4518-925F-F3CDC52C45FB}" srcId="{C72FC42E-000A-4D97-9F8C-2EC4C7FE884D}" destId="{0BE9C2A6-EBE0-4006-A9F9-4FB62557829D}" srcOrd="1" destOrd="0" parTransId="{662823BF-92AF-4FAB-8FD1-EA22AAABA663}" sibTransId="{CAF9410E-B211-4358-B8E0-BD5D96253C9A}"/>
    <dgm:cxn modelId="{5AF3929F-CD12-458A-AD31-3F666101F578}" srcId="{53FC29F7-55DE-4B98-8E92-F93F4F5915DA}" destId="{C72FC42E-000A-4D97-9F8C-2EC4C7FE884D}" srcOrd="3" destOrd="0" parTransId="{CCFD28C9-7B97-4A5F-AB4A-2FEB35635770}" sibTransId="{7F925E96-E613-470B-A63F-D66B98DA7B56}"/>
    <dgm:cxn modelId="{0C8BCDA4-53FA-480F-8F9F-488BFC46B865}" srcId="{4223793C-B52B-48D3-8DEB-E5214499CA34}" destId="{4F869921-FBF2-4B1C-AEC1-9E3E54C4BFCC}" srcOrd="1" destOrd="0" parTransId="{6E76FF69-7DC3-452D-B563-1860EE43C9F2}" sibTransId="{1FC963C5-6017-4B0F-9B73-79147018D5FA}"/>
    <dgm:cxn modelId="{AD2B36AE-C12D-4025-903A-0791FF9F637A}" srcId="{4223793C-B52B-48D3-8DEB-E5214499CA34}" destId="{AF7F85EC-68A8-474D-8691-6B6BF2339234}" srcOrd="3" destOrd="0" parTransId="{23DAAC39-F0B8-4FE3-993C-E505635DE24E}" sibTransId="{827FDC7E-AE5C-493F-97F0-698141C1164A}"/>
    <dgm:cxn modelId="{06BDADB0-96F2-474B-A1A7-1250E2661F07}" type="presOf" srcId="{22BB331F-8C6A-4184-BE8F-9B1909AD0E29}" destId="{EEA5E7EC-ABEC-4BB9-9D99-25DE4C5B5317}" srcOrd="0" destOrd="0" presId="urn:microsoft.com/office/officeart/2005/8/layout/hList1"/>
    <dgm:cxn modelId="{2690FDBC-2775-47E8-8E87-30D8FF12D5BE}" type="presOf" srcId="{331F00D2-0D76-4016-86CA-53618DBCCB35}" destId="{EEA5E7EC-ABEC-4BB9-9D99-25DE4C5B5317}" srcOrd="0" destOrd="1" presId="urn:microsoft.com/office/officeart/2005/8/layout/hList1"/>
    <dgm:cxn modelId="{DA810AD0-56AB-4ADF-865A-132ED4C67EC8}" srcId="{53FC29F7-55DE-4B98-8E92-F93F4F5915DA}" destId="{90381B02-964C-4DE5-B21F-84F57BD0A04D}" srcOrd="0" destOrd="0" parTransId="{DC746120-82B0-4E12-920B-7B1F76974F01}" sibTransId="{A05EED8D-EA7E-4D93-BD6F-87D49D8C3818}"/>
    <dgm:cxn modelId="{1F9370D4-B997-4C0F-B102-FF15184CE8DC}" srcId="{4223793C-B52B-48D3-8DEB-E5214499CA34}" destId="{3A818489-4B31-4380-BD79-67C001DB029C}" srcOrd="2" destOrd="0" parTransId="{9493F730-E15E-482F-95AF-BA9731A8F412}" sibTransId="{A257D9F1-D3AF-45A7-BB90-C9CD7C42876B}"/>
    <dgm:cxn modelId="{F35F92D8-191C-43D2-8823-FCB5DEF4A2D4}" srcId="{3F52F18C-CAC3-48DA-A8EC-BE4190966F24}" destId="{50485170-2E61-431E-9FB4-7DB19C60ECE2}" srcOrd="4" destOrd="0" parTransId="{50BD49B2-CAF5-49F4-948A-24BAB00FAF0E}" sibTransId="{09F99E1D-7D94-403A-A8F0-CED4CDFA577A}"/>
    <dgm:cxn modelId="{A8A2B0D9-CFB4-45D9-8F61-FF039AB85C08}" srcId="{C0658A6B-C01B-47FB-885D-A46455E502C7}" destId="{331F00D2-0D76-4016-86CA-53618DBCCB35}" srcOrd="1" destOrd="0" parTransId="{793792FB-0BEB-406D-809C-4DFFB4CECF0D}" sibTransId="{C7499876-68DC-44D5-9CC0-FD9DD76387E0}"/>
    <dgm:cxn modelId="{DC00D4DA-8460-4895-B076-EE92112A8DE9}" type="presOf" srcId="{379D3EB8-C8F2-482B-AB53-712B9C5F9734}" destId="{034499AB-FA1A-417F-A8C6-4792A1EC1D95}" srcOrd="0" destOrd="0" presId="urn:microsoft.com/office/officeart/2005/8/layout/hList1"/>
    <dgm:cxn modelId="{FAE88CDC-6725-4B6B-B7D0-C3809054E650}" srcId="{C0658A6B-C01B-47FB-885D-A46455E502C7}" destId="{22BB331F-8C6A-4184-BE8F-9B1909AD0E29}" srcOrd="0" destOrd="0" parTransId="{CD0D0A4F-55FA-4C36-BED0-7E083F75229D}" sibTransId="{4D05DAC3-C49D-46B5-BCE2-A2F8B02C5387}"/>
    <dgm:cxn modelId="{5F6C3BDE-95D4-4CEB-AA6F-4CA296C2C774}" type="presOf" srcId="{3A818489-4B31-4380-BD79-67C001DB029C}" destId="{034499AB-FA1A-417F-A8C6-4792A1EC1D95}" srcOrd="0" destOrd="2" presId="urn:microsoft.com/office/officeart/2005/8/layout/hList1"/>
    <dgm:cxn modelId="{02D076E1-2392-429E-8EC4-6158A6B5A0E3}" type="presOf" srcId="{4F1DEDA1-4141-4661-8F04-5EB17ACE8864}" destId="{83BE8C3C-2E5F-494E-A8B1-FBDC1A2AFCB9}" srcOrd="0" destOrd="5" presId="urn:microsoft.com/office/officeart/2005/8/layout/hList1"/>
    <dgm:cxn modelId="{315DE9EB-84D1-42C0-A957-98A16521DC28}" type="presOf" srcId="{0BE9C2A6-EBE0-4006-A9F9-4FB62557829D}" destId="{7CCEAC59-6ECD-4489-9CA2-4880AEAF4805}" srcOrd="0" destOrd="1" presId="urn:microsoft.com/office/officeart/2005/8/layout/hList1"/>
    <dgm:cxn modelId="{800378F4-036E-406C-BE86-4288B66E67E4}" srcId="{4223793C-B52B-48D3-8DEB-E5214499CA34}" destId="{379D3EB8-C8F2-482B-AB53-712B9C5F9734}" srcOrd="0" destOrd="0" parTransId="{734DD731-143F-41B3-BE24-50203E4FB567}" sibTransId="{4F0F1C4C-585D-495B-867E-53A86489707D}"/>
    <dgm:cxn modelId="{8D52EFF8-7008-49EC-94C4-44BE036DFC0A}" type="presOf" srcId="{C72FC42E-000A-4D97-9F8C-2EC4C7FE884D}" destId="{51B49CE8-F007-48DF-8492-9B1920D87B50}" srcOrd="0" destOrd="0" presId="urn:microsoft.com/office/officeart/2005/8/layout/hList1"/>
    <dgm:cxn modelId="{76CF7FFC-4F43-48CA-AAD4-4BB216F2B0CE}" srcId="{3F52F18C-CAC3-48DA-A8EC-BE4190966F24}" destId="{1D6A76BF-4DB1-4BBB-AF6E-B4CAE4FB6E2B}" srcOrd="3" destOrd="0" parTransId="{752171C2-E973-420A-8FFD-191FEA797287}" sibTransId="{883A0605-5515-44BE-BEC8-8FB29CEF30D0}"/>
    <dgm:cxn modelId="{65B731C4-B8B0-42B8-A19B-8CC218EF6963}" type="presParOf" srcId="{910FE675-1C91-4AE8-84A7-1A681CC5CED4}" destId="{8CDEDD89-5D85-4283-B481-55F4796389A7}" srcOrd="0" destOrd="0" presId="urn:microsoft.com/office/officeart/2005/8/layout/hList1"/>
    <dgm:cxn modelId="{F6DB5C79-165A-4DBB-B350-32039BD22FF0}" type="presParOf" srcId="{8CDEDD89-5D85-4283-B481-55F4796389A7}" destId="{39EF34B6-999E-4E4F-A5CE-73534BFAE305}" srcOrd="0" destOrd="0" presId="urn:microsoft.com/office/officeart/2005/8/layout/hList1"/>
    <dgm:cxn modelId="{FA7B6C83-9AE0-4EBF-A1A1-59DD3F7F91E0}" type="presParOf" srcId="{8CDEDD89-5D85-4283-B481-55F4796389A7}" destId="{83BE8C3C-2E5F-494E-A8B1-FBDC1A2AFCB9}" srcOrd="1" destOrd="0" presId="urn:microsoft.com/office/officeart/2005/8/layout/hList1"/>
    <dgm:cxn modelId="{23E65FFA-3F7E-4654-9E13-58BCF5BE3897}" type="presParOf" srcId="{910FE675-1C91-4AE8-84A7-1A681CC5CED4}" destId="{C1F8B4F3-3708-4DE2-9F29-24F350F811AA}" srcOrd="1" destOrd="0" presId="urn:microsoft.com/office/officeart/2005/8/layout/hList1"/>
    <dgm:cxn modelId="{7895C580-1354-41CD-88F9-E0EDEB9318DF}" type="presParOf" srcId="{910FE675-1C91-4AE8-84A7-1A681CC5CED4}" destId="{8A7C5A38-5770-4330-A065-332C4010CBAF}" srcOrd="2" destOrd="0" presId="urn:microsoft.com/office/officeart/2005/8/layout/hList1"/>
    <dgm:cxn modelId="{533000DB-F3F8-42EE-A4D8-E7B1E03F0782}" type="presParOf" srcId="{8A7C5A38-5770-4330-A065-332C4010CBAF}" destId="{AFF0AFF8-4D54-4827-A8CA-DBCA3F3A23D3}" srcOrd="0" destOrd="0" presId="urn:microsoft.com/office/officeart/2005/8/layout/hList1"/>
    <dgm:cxn modelId="{3E410003-08A5-4FA0-B6B2-60503F467BF1}" type="presParOf" srcId="{8A7C5A38-5770-4330-A065-332C4010CBAF}" destId="{EEA5E7EC-ABEC-4BB9-9D99-25DE4C5B5317}" srcOrd="1" destOrd="0" presId="urn:microsoft.com/office/officeart/2005/8/layout/hList1"/>
    <dgm:cxn modelId="{009EED37-9B8B-4784-8E68-01CBB75229B0}" type="presParOf" srcId="{910FE675-1C91-4AE8-84A7-1A681CC5CED4}" destId="{65545749-54EF-4FF6-A4AC-DB249180C531}" srcOrd="3" destOrd="0" presId="urn:microsoft.com/office/officeart/2005/8/layout/hList1"/>
    <dgm:cxn modelId="{B2A1E149-6258-4FC9-93C0-1B23281EA094}" type="presParOf" srcId="{910FE675-1C91-4AE8-84A7-1A681CC5CED4}" destId="{2A4508DB-6C90-4D28-BDD3-AA39F52FBD60}" srcOrd="4" destOrd="0" presId="urn:microsoft.com/office/officeart/2005/8/layout/hList1"/>
    <dgm:cxn modelId="{E74FCBF8-FA4E-4D96-88BF-3ABA5A7BF194}" type="presParOf" srcId="{2A4508DB-6C90-4D28-BDD3-AA39F52FBD60}" destId="{635306D0-F0C4-4952-B65E-8F8E3C3D2D5C}" srcOrd="0" destOrd="0" presId="urn:microsoft.com/office/officeart/2005/8/layout/hList1"/>
    <dgm:cxn modelId="{0C177099-EC7F-426D-A9A4-954EAF644D11}" type="presParOf" srcId="{2A4508DB-6C90-4D28-BDD3-AA39F52FBD60}" destId="{034499AB-FA1A-417F-A8C6-4792A1EC1D95}" srcOrd="1" destOrd="0" presId="urn:microsoft.com/office/officeart/2005/8/layout/hList1"/>
    <dgm:cxn modelId="{4B413021-46EA-4267-9741-7699C63FD0CD}" type="presParOf" srcId="{910FE675-1C91-4AE8-84A7-1A681CC5CED4}" destId="{A1659234-19D5-4A90-9143-9212947F14FB}" srcOrd="5" destOrd="0" presId="urn:microsoft.com/office/officeart/2005/8/layout/hList1"/>
    <dgm:cxn modelId="{94C68004-BBF5-452A-8F0F-5A1B62AE8454}" type="presParOf" srcId="{910FE675-1C91-4AE8-84A7-1A681CC5CED4}" destId="{00DF7308-E5CA-4CD8-81FB-3CF15C5BE973}" srcOrd="6" destOrd="0" presId="urn:microsoft.com/office/officeart/2005/8/layout/hList1"/>
    <dgm:cxn modelId="{CD9DA407-ADA2-4A81-A798-D18837DB77F2}" type="presParOf" srcId="{00DF7308-E5CA-4CD8-81FB-3CF15C5BE973}" destId="{51B49CE8-F007-48DF-8492-9B1920D87B50}" srcOrd="0" destOrd="0" presId="urn:microsoft.com/office/officeart/2005/8/layout/hList1"/>
    <dgm:cxn modelId="{86AF3C65-D8FF-48A4-9168-5F7FD9EBDA5C}" type="presParOf" srcId="{00DF7308-E5CA-4CD8-81FB-3CF15C5BE973}" destId="{7CCEAC59-6ECD-4489-9CA2-4880AEAF480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701676-5F1F-4855-93B9-A9AEAD7193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21CE857-9B98-494C-B45F-9A1569CB7856}">
      <dgm:prSet phldrT="[Text]"/>
      <dgm:spPr/>
      <dgm:t>
        <a:bodyPr/>
        <a:lstStyle/>
        <a:p>
          <a:r>
            <a:rPr lang="en-US" dirty="0"/>
            <a:t>Missouri</a:t>
          </a:r>
        </a:p>
      </dgm:t>
    </dgm:pt>
    <dgm:pt modelId="{186F3CE5-C9FC-460E-9BB4-7E1E97E1EA75}" type="parTrans" cxnId="{95ACB6D7-4149-4622-A88A-AFA6FF0B22C4}">
      <dgm:prSet/>
      <dgm:spPr/>
      <dgm:t>
        <a:bodyPr/>
        <a:lstStyle/>
        <a:p>
          <a:endParaRPr lang="en-US"/>
        </a:p>
      </dgm:t>
    </dgm:pt>
    <dgm:pt modelId="{EEAF2E3B-92C3-42BE-83D7-BE1BE11FD56C}" type="sibTrans" cxnId="{95ACB6D7-4149-4622-A88A-AFA6FF0B22C4}">
      <dgm:prSet/>
      <dgm:spPr/>
      <dgm:t>
        <a:bodyPr/>
        <a:lstStyle/>
        <a:p>
          <a:endParaRPr lang="en-US"/>
        </a:p>
      </dgm:t>
    </dgm:pt>
    <dgm:pt modelId="{03B344A6-CABA-448E-A842-33495D6AF8F9}">
      <dgm:prSet phldrT="[Text]"/>
      <dgm:spPr/>
      <dgm:t>
        <a:bodyPr/>
        <a:lstStyle/>
        <a:p>
          <a:r>
            <a:rPr lang="en-US" b="0" i="0" u="none" dirty="0"/>
            <a:t>Infrastructure Development Opportunities Commission Program</a:t>
          </a:r>
          <a:endParaRPr lang="en-US" dirty="0"/>
        </a:p>
      </dgm:t>
    </dgm:pt>
    <dgm:pt modelId="{B7557DA5-F826-4BEC-A50A-E29606E46D1A}" type="parTrans" cxnId="{FCAD845B-2E8F-4739-B0B2-3E385AAE261B}">
      <dgm:prSet/>
      <dgm:spPr/>
      <dgm:t>
        <a:bodyPr/>
        <a:lstStyle/>
        <a:p>
          <a:endParaRPr lang="en-US"/>
        </a:p>
      </dgm:t>
    </dgm:pt>
    <dgm:pt modelId="{59714546-2261-4AB5-A668-58062F403487}" type="sibTrans" cxnId="{FCAD845B-2E8F-4739-B0B2-3E385AAE261B}">
      <dgm:prSet/>
      <dgm:spPr/>
      <dgm:t>
        <a:bodyPr/>
        <a:lstStyle/>
        <a:p>
          <a:endParaRPr lang="en-US"/>
        </a:p>
      </dgm:t>
    </dgm:pt>
    <dgm:pt modelId="{489374C8-7435-4349-81A2-76839D2D6A1E}">
      <dgm:prSet phldrT="[Text]"/>
      <dgm:spPr/>
      <dgm:t>
        <a:bodyPr/>
        <a:lstStyle/>
        <a:p>
          <a:r>
            <a:rPr lang="en-US" dirty="0"/>
            <a:t>Ohio</a:t>
          </a:r>
        </a:p>
      </dgm:t>
    </dgm:pt>
    <dgm:pt modelId="{CF180D3F-C116-4C1D-961E-ACF3C02812AF}" type="parTrans" cxnId="{88605CF7-2C87-4CCA-828E-E05CC2C80EA0}">
      <dgm:prSet/>
      <dgm:spPr/>
      <dgm:t>
        <a:bodyPr/>
        <a:lstStyle/>
        <a:p>
          <a:endParaRPr lang="en-US"/>
        </a:p>
      </dgm:t>
    </dgm:pt>
    <dgm:pt modelId="{B5ABC4FE-89A7-4D7A-8524-4E777ACFBC88}" type="sibTrans" cxnId="{88605CF7-2C87-4CCA-828E-E05CC2C80EA0}">
      <dgm:prSet/>
      <dgm:spPr/>
      <dgm:t>
        <a:bodyPr/>
        <a:lstStyle/>
        <a:p>
          <a:endParaRPr lang="en-US"/>
        </a:p>
      </dgm:t>
    </dgm:pt>
    <dgm:pt modelId="{C2153406-DDB5-4B26-B294-BD6781D4776E}">
      <dgm:prSet phldrT="[Text]"/>
      <dgm:spPr/>
      <dgm:t>
        <a:bodyPr/>
        <a:lstStyle/>
        <a:p>
          <a:r>
            <a:rPr lang="en-US" b="0" i="0" u="none" dirty="0"/>
            <a:t>Roadwork Development 629 Grants</a:t>
          </a:r>
          <a:endParaRPr lang="en-US" dirty="0"/>
        </a:p>
      </dgm:t>
    </dgm:pt>
    <dgm:pt modelId="{A75663B3-223D-472F-8F40-E06134C8FC6E}" type="parTrans" cxnId="{C3BF8F41-9AE4-4BBB-8CBF-E3C453209A55}">
      <dgm:prSet/>
      <dgm:spPr/>
      <dgm:t>
        <a:bodyPr/>
        <a:lstStyle/>
        <a:p>
          <a:endParaRPr lang="en-US"/>
        </a:p>
      </dgm:t>
    </dgm:pt>
    <dgm:pt modelId="{65DD17C9-2425-4950-816D-0CB003E2F6E7}" type="sibTrans" cxnId="{C3BF8F41-9AE4-4BBB-8CBF-E3C453209A55}">
      <dgm:prSet/>
      <dgm:spPr/>
      <dgm:t>
        <a:bodyPr/>
        <a:lstStyle/>
        <a:p>
          <a:endParaRPr lang="en-US"/>
        </a:p>
      </dgm:t>
    </dgm:pt>
    <dgm:pt modelId="{7CA39783-32EA-4EDB-8E7E-D6942FE895C6}">
      <dgm:prSet phldrT="[Text]"/>
      <dgm:spPr/>
      <dgm:t>
        <a:bodyPr/>
        <a:lstStyle/>
        <a:p>
          <a:r>
            <a:rPr lang="en-US" b="0" i="0" u="none" dirty="0"/>
            <a:t>Tennessee Fasttrack Infrastructure Program</a:t>
          </a:r>
          <a:endParaRPr lang="en-US" dirty="0"/>
        </a:p>
      </dgm:t>
    </dgm:pt>
    <dgm:pt modelId="{74D84E13-41A5-4203-BF58-E18F4D9F8C37}" type="parTrans" cxnId="{3DAA5A86-C146-45F8-B304-AAF9650B767C}">
      <dgm:prSet/>
      <dgm:spPr/>
      <dgm:t>
        <a:bodyPr/>
        <a:lstStyle/>
        <a:p>
          <a:endParaRPr lang="en-US"/>
        </a:p>
      </dgm:t>
    </dgm:pt>
    <dgm:pt modelId="{26CD5EDC-ABCB-46CF-B2BA-71B54FB56FBB}" type="sibTrans" cxnId="{3DAA5A86-C146-45F8-B304-AAF9650B767C}">
      <dgm:prSet/>
      <dgm:spPr/>
      <dgm:t>
        <a:bodyPr/>
        <a:lstStyle/>
        <a:p>
          <a:endParaRPr lang="en-US"/>
        </a:p>
      </dgm:t>
    </dgm:pt>
    <dgm:pt modelId="{E744557C-8E3E-4585-91DE-7415982B5F02}">
      <dgm:prSet phldrT="[Text]"/>
      <dgm:spPr/>
      <dgm:t>
        <a:bodyPr/>
        <a:lstStyle/>
        <a:p>
          <a:r>
            <a:rPr lang="en-US" b="0" i="0" u="none" dirty="0"/>
            <a:t>Provides local political subdivisions, including public sewer and water districts, with long-term, 3% interest rate loans between $25,000 and $150,000</a:t>
          </a:r>
          <a:endParaRPr lang="en-US" dirty="0"/>
        </a:p>
      </dgm:t>
    </dgm:pt>
    <dgm:pt modelId="{0B8E966D-5AE5-4A38-B055-0DE798C974A7}" type="parTrans" cxnId="{84A03BC0-796B-4A64-A51F-F9A15B53E920}">
      <dgm:prSet/>
      <dgm:spPr/>
      <dgm:t>
        <a:bodyPr/>
        <a:lstStyle/>
        <a:p>
          <a:endParaRPr lang="en-US"/>
        </a:p>
      </dgm:t>
    </dgm:pt>
    <dgm:pt modelId="{F9C11BE4-1E46-4DBE-98C9-E7688E1534CB}" type="sibTrans" cxnId="{84A03BC0-796B-4A64-A51F-F9A15B53E920}">
      <dgm:prSet/>
      <dgm:spPr/>
      <dgm:t>
        <a:bodyPr/>
        <a:lstStyle/>
        <a:p>
          <a:endParaRPr lang="en-US"/>
        </a:p>
      </dgm:t>
    </dgm:pt>
    <dgm:pt modelId="{A82939C5-BBFE-4ED6-8330-6D83DEAFC87F}">
      <dgm:prSet phldrT="[Text]"/>
      <dgm:spPr/>
      <dgm:t>
        <a:bodyPr/>
        <a:lstStyle/>
        <a:p>
          <a:r>
            <a:rPr lang="en-US" b="0" i="0" u="none" dirty="0"/>
            <a:t>Help rural communities and districts</a:t>
          </a:r>
          <a:endParaRPr lang="en-US" dirty="0"/>
        </a:p>
      </dgm:t>
    </dgm:pt>
    <dgm:pt modelId="{59418E86-71A3-458B-8362-D3298DC4F4D9}" type="parTrans" cxnId="{475841F0-6B38-49C1-AFD9-7DA25DB7D9BE}">
      <dgm:prSet/>
      <dgm:spPr/>
      <dgm:t>
        <a:bodyPr/>
        <a:lstStyle/>
        <a:p>
          <a:endParaRPr lang="en-US"/>
        </a:p>
      </dgm:t>
    </dgm:pt>
    <dgm:pt modelId="{CD60F509-B3D7-47EA-AF82-09C97EC941FB}" type="sibTrans" cxnId="{475841F0-6B38-49C1-AFD9-7DA25DB7D9BE}">
      <dgm:prSet/>
      <dgm:spPr/>
      <dgm:t>
        <a:bodyPr/>
        <a:lstStyle/>
        <a:p>
          <a:endParaRPr lang="en-US"/>
        </a:p>
      </dgm:t>
    </dgm:pt>
    <dgm:pt modelId="{5DD39EB8-8241-4DEB-BFEA-6D8DD4BFADF9}">
      <dgm:prSet phldrT="[Text]"/>
      <dgm:spPr/>
      <dgm:t>
        <a:bodyPr/>
        <a:lstStyle/>
        <a:p>
          <a:r>
            <a:rPr lang="en-US" b="0" i="0" u="none" dirty="0"/>
            <a:t>Loans fund infrastructure improvements prioritizing water, sewer, and safety issues</a:t>
          </a:r>
          <a:endParaRPr lang="en-US" dirty="0"/>
        </a:p>
      </dgm:t>
    </dgm:pt>
    <dgm:pt modelId="{D19BD973-6CFF-45F7-A3AE-2DB8257729FD}" type="parTrans" cxnId="{B65A1722-126B-4B1F-A768-75C80107C6BC}">
      <dgm:prSet/>
      <dgm:spPr/>
      <dgm:t>
        <a:bodyPr/>
        <a:lstStyle/>
        <a:p>
          <a:endParaRPr lang="en-US"/>
        </a:p>
      </dgm:t>
    </dgm:pt>
    <dgm:pt modelId="{5E029420-FFB2-42BF-AE77-7CF55EEFE78D}" type="sibTrans" cxnId="{B65A1722-126B-4B1F-A768-75C80107C6BC}">
      <dgm:prSet/>
      <dgm:spPr/>
      <dgm:t>
        <a:bodyPr/>
        <a:lstStyle/>
        <a:p>
          <a:endParaRPr lang="en-US"/>
        </a:p>
      </dgm:t>
    </dgm:pt>
    <dgm:pt modelId="{EC52DB29-8D5F-44A1-838E-7C76924FAD07}">
      <dgm:prSet phldrT="[Text]"/>
      <dgm:spPr/>
      <dgm:t>
        <a:bodyPr/>
        <a:lstStyle/>
        <a:p>
          <a:r>
            <a:rPr lang="en-US" b="0" i="0" u="none" dirty="0"/>
            <a:t>Reimbursable public infrastructure funding to local governments, port authorities, and companies</a:t>
          </a:r>
          <a:endParaRPr lang="en-US" dirty="0"/>
        </a:p>
      </dgm:t>
    </dgm:pt>
    <dgm:pt modelId="{22C30D6A-66AB-4CEA-98F7-2490E98555F1}" type="parTrans" cxnId="{2F63BAC5-36D0-437F-8599-43B75E861D33}">
      <dgm:prSet/>
      <dgm:spPr/>
      <dgm:t>
        <a:bodyPr/>
        <a:lstStyle/>
        <a:p>
          <a:endParaRPr lang="en-US"/>
        </a:p>
      </dgm:t>
    </dgm:pt>
    <dgm:pt modelId="{905E77B4-6131-4920-B3FF-E0A5C9E7D8B7}" type="sibTrans" cxnId="{2F63BAC5-36D0-437F-8599-43B75E861D33}">
      <dgm:prSet/>
      <dgm:spPr/>
      <dgm:t>
        <a:bodyPr/>
        <a:lstStyle/>
        <a:p>
          <a:endParaRPr lang="en-US"/>
        </a:p>
      </dgm:t>
    </dgm:pt>
    <dgm:pt modelId="{7FB67BFB-5BC5-420C-B02B-D168AECF449E}">
      <dgm:prSet phldrT="[Text]"/>
      <dgm:spPr/>
      <dgm:t>
        <a:bodyPr/>
        <a:lstStyle/>
        <a:p>
          <a:r>
            <a:rPr lang="en-US" b="0" i="0" u="none" dirty="0"/>
            <a:t>Manufacturing, high-tech, corporate headquarters, and distribution activity</a:t>
          </a:r>
          <a:endParaRPr lang="en-US" dirty="0"/>
        </a:p>
      </dgm:t>
    </dgm:pt>
    <dgm:pt modelId="{A80FDB22-982E-4E37-8DF9-A2BD38963CB7}" type="parTrans" cxnId="{FB660230-9BBB-4614-A1D0-BDD18C8E4CAE}">
      <dgm:prSet/>
      <dgm:spPr/>
      <dgm:t>
        <a:bodyPr/>
        <a:lstStyle/>
        <a:p>
          <a:endParaRPr lang="en-US"/>
        </a:p>
      </dgm:t>
    </dgm:pt>
    <dgm:pt modelId="{781EF593-57F3-4D68-8AC5-FAFA7335C36A}" type="sibTrans" cxnId="{FB660230-9BBB-4614-A1D0-BDD18C8E4CAE}">
      <dgm:prSet/>
      <dgm:spPr/>
      <dgm:t>
        <a:bodyPr/>
        <a:lstStyle/>
        <a:p>
          <a:endParaRPr lang="en-US"/>
        </a:p>
      </dgm:t>
    </dgm:pt>
    <dgm:pt modelId="{1814F328-9407-4E96-9F85-259736917230}">
      <dgm:prSet phldrT="[Text]"/>
      <dgm:spPr/>
      <dgm:t>
        <a:bodyPr/>
        <a:lstStyle/>
        <a:p>
          <a:r>
            <a:rPr lang="en-US" b="0" i="0" u="none" dirty="0"/>
            <a:t>Cover engineering, design costs, actual construction of roadways and/or utility improvements</a:t>
          </a:r>
          <a:endParaRPr lang="en-US" dirty="0"/>
        </a:p>
      </dgm:t>
    </dgm:pt>
    <dgm:pt modelId="{85821DFD-5791-43E1-8F36-398F4B41C17C}" type="parTrans" cxnId="{AA254C6F-CE6B-4C5B-A085-80887B8052A7}">
      <dgm:prSet/>
      <dgm:spPr/>
      <dgm:t>
        <a:bodyPr/>
        <a:lstStyle/>
        <a:p>
          <a:endParaRPr lang="en-US"/>
        </a:p>
      </dgm:t>
    </dgm:pt>
    <dgm:pt modelId="{BECCCEF5-533C-4818-83FE-10C6B4BAC729}" type="sibTrans" cxnId="{AA254C6F-CE6B-4C5B-A085-80887B8052A7}">
      <dgm:prSet/>
      <dgm:spPr/>
      <dgm:t>
        <a:bodyPr/>
        <a:lstStyle/>
        <a:p>
          <a:endParaRPr lang="en-US"/>
        </a:p>
      </dgm:t>
    </dgm:pt>
    <dgm:pt modelId="{C5530FD1-EA45-47A6-8F9B-5F3D3AFF3C12}">
      <dgm:prSet phldrT="[Text]"/>
      <dgm:spPr/>
      <dgm:t>
        <a:bodyPr/>
        <a:lstStyle/>
        <a:p>
          <a:r>
            <a:rPr lang="en-US"/>
            <a:t>Tennessee</a:t>
          </a:r>
          <a:endParaRPr lang="en-US" dirty="0"/>
        </a:p>
      </dgm:t>
    </dgm:pt>
    <dgm:pt modelId="{F785C227-8397-4AEB-A28D-201358BE22EB}" type="parTrans" cxnId="{71FBC69A-DF65-4A4C-B247-D5E42A3DE3B8}">
      <dgm:prSet/>
      <dgm:spPr/>
      <dgm:t>
        <a:bodyPr/>
        <a:lstStyle/>
        <a:p>
          <a:endParaRPr lang="en-US"/>
        </a:p>
      </dgm:t>
    </dgm:pt>
    <dgm:pt modelId="{73D3C6E4-E9AE-46EE-A35D-D4ABA4EE4352}" type="sibTrans" cxnId="{71FBC69A-DF65-4A4C-B247-D5E42A3DE3B8}">
      <dgm:prSet/>
      <dgm:spPr/>
      <dgm:t>
        <a:bodyPr/>
        <a:lstStyle/>
        <a:p>
          <a:endParaRPr lang="en-US"/>
        </a:p>
      </dgm:t>
    </dgm:pt>
    <dgm:pt modelId="{0715CCFD-CABA-4A95-BD2F-3CC14E27DC76}">
      <dgm:prSet phldrT="[Text]"/>
      <dgm:spPr/>
      <dgm:t>
        <a:bodyPr/>
        <a:lstStyle/>
        <a:p>
          <a:r>
            <a:rPr lang="en-US" b="0" i="0" u="none" dirty="0"/>
            <a:t>Grants for local governing bodies for public infrastructure</a:t>
          </a:r>
          <a:endParaRPr lang="en-US" dirty="0"/>
        </a:p>
      </dgm:t>
    </dgm:pt>
    <dgm:pt modelId="{E64AFFCD-3D4B-4CC8-A886-60F6A789E0E0}" type="parTrans" cxnId="{F587EDB1-D547-4856-A90A-5A8E0DA299F3}">
      <dgm:prSet/>
      <dgm:spPr/>
      <dgm:t>
        <a:bodyPr/>
        <a:lstStyle/>
        <a:p>
          <a:endParaRPr lang="en-US"/>
        </a:p>
      </dgm:t>
    </dgm:pt>
    <dgm:pt modelId="{3DC0D692-9415-4DDF-BDE7-200C8F5ECD39}" type="sibTrans" cxnId="{F587EDB1-D547-4856-A90A-5A8E0DA299F3}">
      <dgm:prSet/>
      <dgm:spPr/>
      <dgm:t>
        <a:bodyPr/>
        <a:lstStyle/>
        <a:p>
          <a:endParaRPr lang="en-US"/>
        </a:p>
      </dgm:t>
    </dgm:pt>
    <dgm:pt modelId="{6D42F85B-755C-40BC-9DE0-D45B7BB857E1}">
      <dgm:prSet phldrT="[Text]"/>
      <dgm:spPr/>
      <dgm:t>
        <a:bodyPr/>
        <a:lstStyle/>
        <a:p>
          <a:r>
            <a:rPr lang="en-US" b="0" i="0" u="none" dirty="0"/>
            <a:t>Companies creating jobs or making capital investments and must include a local match based on</a:t>
          </a:r>
          <a:endParaRPr lang="en-US" dirty="0"/>
        </a:p>
      </dgm:t>
    </dgm:pt>
    <dgm:pt modelId="{B408ED03-741C-49B9-B54E-F2FC4D0ACF27}" type="parTrans" cxnId="{42EA9693-F374-4BD5-AC48-6BA479D6EA7A}">
      <dgm:prSet/>
      <dgm:spPr/>
      <dgm:t>
        <a:bodyPr/>
        <a:lstStyle/>
        <a:p>
          <a:endParaRPr lang="en-US"/>
        </a:p>
      </dgm:t>
    </dgm:pt>
    <dgm:pt modelId="{CFABB076-545C-4B95-B7C2-41295B12C6D5}" type="sibTrans" cxnId="{42EA9693-F374-4BD5-AC48-6BA479D6EA7A}">
      <dgm:prSet/>
      <dgm:spPr/>
      <dgm:t>
        <a:bodyPr/>
        <a:lstStyle/>
        <a:p>
          <a:endParaRPr lang="en-US"/>
        </a:p>
      </dgm:t>
    </dgm:pt>
    <dgm:pt modelId="{DE48FA18-C167-4079-AED2-96BA42361BEC}">
      <dgm:prSet phldrT="[Text]"/>
      <dgm:spPr/>
      <dgm:t>
        <a:bodyPr/>
        <a:lstStyle/>
        <a:p>
          <a:r>
            <a:rPr lang="en-US" b="0" i="0" u="none" dirty="0"/>
            <a:t>Eligible projects include those affecting rail, public roadways, ports, airports, water, sewer, and gas</a:t>
          </a:r>
          <a:endParaRPr lang="en-US" dirty="0"/>
        </a:p>
      </dgm:t>
    </dgm:pt>
    <dgm:pt modelId="{8A91A584-D72A-46AB-814E-18D9B4B40B94}" type="parTrans" cxnId="{BE1D5124-C32F-4A65-9636-2648E328A5D8}">
      <dgm:prSet/>
      <dgm:spPr/>
      <dgm:t>
        <a:bodyPr/>
        <a:lstStyle/>
        <a:p>
          <a:endParaRPr lang="en-US"/>
        </a:p>
      </dgm:t>
    </dgm:pt>
    <dgm:pt modelId="{AB1D1A32-DE97-431A-B57A-0F3FCB4346DE}" type="sibTrans" cxnId="{BE1D5124-C32F-4A65-9636-2648E328A5D8}">
      <dgm:prSet/>
      <dgm:spPr/>
      <dgm:t>
        <a:bodyPr/>
        <a:lstStyle/>
        <a:p>
          <a:endParaRPr lang="en-US"/>
        </a:p>
      </dgm:t>
    </dgm:pt>
    <dgm:pt modelId="{644D9D10-68B5-4BFF-9D51-518AB63C3FBA}">
      <dgm:prSet phldrT="[Text]"/>
      <dgm:spPr/>
      <dgm:t>
        <a:bodyPr/>
        <a:lstStyle/>
        <a:p>
          <a:r>
            <a:rPr lang="en-US" b="0" i="0" u="none" dirty="0"/>
            <a:t>Grants determined by the number of full-time jobs, amount of company investment, location of the project (at-risk counties 35% premium and distressed counties 50% premium), average wage of new jobs, and other factors</a:t>
          </a:r>
          <a:endParaRPr lang="en-US" dirty="0"/>
        </a:p>
      </dgm:t>
    </dgm:pt>
    <dgm:pt modelId="{235423F0-0300-4CEE-8481-497B826940BC}" type="parTrans" cxnId="{71BDBC13-01BE-4941-899F-3D199781CD2E}">
      <dgm:prSet/>
      <dgm:spPr/>
      <dgm:t>
        <a:bodyPr/>
        <a:lstStyle/>
        <a:p>
          <a:endParaRPr lang="en-US"/>
        </a:p>
      </dgm:t>
    </dgm:pt>
    <dgm:pt modelId="{E29A2CD1-520A-45D1-B011-93991BA49164}" type="sibTrans" cxnId="{71BDBC13-01BE-4941-899F-3D199781CD2E}">
      <dgm:prSet/>
      <dgm:spPr/>
      <dgm:t>
        <a:bodyPr/>
        <a:lstStyle/>
        <a:p>
          <a:endParaRPr lang="en-US"/>
        </a:p>
      </dgm:t>
    </dgm:pt>
    <dgm:pt modelId="{96AE7BCF-05F6-484B-AC82-F348CB8E78D5}">
      <dgm:prSet phldrT="[Text]"/>
      <dgm:spPr/>
      <dgm:t>
        <a:bodyPr/>
        <a:lstStyle/>
        <a:p>
          <a:r>
            <a:rPr lang="en-US" dirty="0"/>
            <a:t>Oregon</a:t>
          </a:r>
        </a:p>
      </dgm:t>
    </dgm:pt>
    <dgm:pt modelId="{72B897A7-8BA4-4648-936C-D377BFC2C0F5}" type="parTrans" cxnId="{7C553AC1-A488-4CDD-8FA6-9EC6386C81F0}">
      <dgm:prSet/>
      <dgm:spPr/>
      <dgm:t>
        <a:bodyPr/>
        <a:lstStyle/>
        <a:p>
          <a:endParaRPr lang="en-US"/>
        </a:p>
      </dgm:t>
    </dgm:pt>
    <dgm:pt modelId="{8A672178-3B52-4925-81CB-F6289A10AEEC}" type="sibTrans" cxnId="{7C553AC1-A488-4CDD-8FA6-9EC6386C81F0}">
      <dgm:prSet/>
      <dgm:spPr/>
      <dgm:t>
        <a:bodyPr/>
        <a:lstStyle/>
        <a:p>
          <a:endParaRPr lang="en-US"/>
        </a:p>
      </dgm:t>
    </dgm:pt>
    <dgm:pt modelId="{2C73DA40-CCD6-4B1F-9A27-6BE28AFE2B52}">
      <dgm:prSet phldrT="[Text]"/>
      <dgm:spPr/>
      <dgm:t>
        <a:bodyPr/>
        <a:lstStyle/>
        <a:p>
          <a:r>
            <a:rPr lang="en-US" b="0" i="0" u="none" dirty="0"/>
            <a:t>Oregon Regional Infrastructure Fund</a:t>
          </a:r>
          <a:endParaRPr lang="en-US" dirty="0"/>
        </a:p>
      </dgm:t>
    </dgm:pt>
    <dgm:pt modelId="{014920D5-D772-46A0-BDBC-6F431552AF6F}" type="parTrans" cxnId="{B200EE30-A9D1-431D-A1ED-4E7770C711F5}">
      <dgm:prSet/>
      <dgm:spPr/>
      <dgm:t>
        <a:bodyPr/>
        <a:lstStyle/>
        <a:p>
          <a:endParaRPr lang="en-US"/>
        </a:p>
      </dgm:t>
    </dgm:pt>
    <dgm:pt modelId="{EBCC00F9-1F80-4181-830D-E851978E475D}" type="sibTrans" cxnId="{B200EE30-A9D1-431D-A1ED-4E7770C711F5}">
      <dgm:prSet/>
      <dgm:spPr/>
      <dgm:t>
        <a:bodyPr/>
        <a:lstStyle/>
        <a:p>
          <a:endParaRPr lang="en-US"/>
        </a:p>
      </dgm:t>
    </dgm:pt>
    <dgm:pt modelId="{45568BD8-B1E2-4489-AB1D-292882684CC5}">
      <dgm:prSet phldrT="[Text]"/>
      <dgm:spPr/>
      <dgm:t>
        <a:bodyPr/>
        <a:lstStyle/>
        <a:p>
          <a:r>
            <a:rPr lang="en-US" b="0" i="0" u="none" dirty="0"/>
            <a:t>Local government grants</a:t>
          </a:r>
          <a:endParaRPr lang="en-US" dirty="0"/>
        </a:p>
      </dgm:t>
    </dgm:pt>
    <dgm:pt modelId="{62860C1B-8EBF-45F9-84B3-33AE526B4A8D}" type="parTrans" cxnId="{83BE22D7-7F91-4452-A93D-C8E20F41A034}">
      <dgm:prSet/>
      <dgm:spPr/>
      <dgm:t>
        <a:bodyPr/>
        <a:lstStyle/>
        <a:p>
          <a:endParaRPr lang="en-US"/>
        </a:p>
      </dgm:t>
    </dgm:pt>
    <dgm:pt modelId="{44716E8D-1265-4690-997D-C66BD76B97B7}" type="sibTrans" cxnId="{83BE22D7-7F91-4452-A93D-C8E20F41A034}">
      <dgm:prSet/>
      <dgm:spPr/>
      <dgm:t>
        <a:bodyPr/>
        <a:lstStyle/>
        <a:p>
          <a:endParaRPr lang="en-US"/>
        </a:p>
      </dgm:t>
    </dgm:pt>
    <dgm:pt modelId="{587C0532-5F1B-4986-A1A9-7CA2EE502AE7}">
      <dgm:prSet phldrT="[Text]"/>
      <dgm:spPr/>
      <dgm:t>
        <a:bodyPr/>
        <a:lstStyle/>
        <a:p>
          <a:r>
            <a:rPr lang="en-US" b="0" i="0" u="none" dirty="0"/>
            <a:t>Eligible project supports growth, addresses a regional priority, supports job creation and retention, does not rely upon continuing subsidies, and is ready for implementation upon approval</a:t>
          </a:r>
          <a:endParaRPr lang="en-US" dirty="0"/>
        </a:p>
      </dgm:t>
    </dgm:pt>
    <dgm:pt modelId="{5214765B-A2FF-44EF-92CD-24ACB16F8AEA}" type="parTrans" cxnId="{65CA9381-DD1D-4EB0-A0D4-03DE3AF1766B}">
      <dgm:prSet/>
      <dgm:spPr/>
      <dgm:t>
        <a:bodyPr/>
        <a:lstStyle/>
        <a:p>
          <a:endParaRPr lang="en-US"/>
        </a:p>
      </dgm:t>
    </dgm:pt>
    <dgm:pt modelId="{61CF8BF0-9C3B-4E84-9A74-D43C4073234F}" type="sibTrans" cxnId="{65CA9381-DD1D-4EB0-A0D4-03DE3AF1766B}">
      <dgm:prSet/>
      <dgm:spPr/>
      <dgm:t>
        <a:bodyPr/>
        <a:lstStyle/>
        <a:p>
          <a:endParaRPr lang="en-US"/>
        </a:p>
      </dgm:t>
    </dgm:pt>
    <dgm:pt modelId="{B31C9181-9EB0-4AE8-8943-9D065106C828}">
      <dgm:prSet phldrT="[Text]"/>
      <dgm:spPr/>
      <dgm:t>
        <a:bodyPr/>
        <a:lstStyle/>
        <a:p>
          <a:r>
            <a:rPr lang="en-US" dirty="0"/>
            <a:t>Business Investment Program</a:t>
          </a:r>
        </a:p>
      </dgm:t>
    </dgm:pt>
    <dgm:pt modelId="{D07997E5-673E-4AC1-94E6-7C2612AD413F}" type="parTrans" cxnId="{CE47F5F6-6761-44B0-A518-47F12208C3B2}">
      <dgm:prSet/>
      <dgm:spPr/>
      <dgm:t>
        <a:bodyPr/>
        <a:lstStyle/>
        <a:p>
          <a:endParaRPr lang="en-US"/>
        </a:p>
      </dgm:t>
    </dgm:pt>
    <dgm:pt modelId="{456B5D99-B111-4F9D-B229-71DE4C11510C}" type="sibTrans" cxnId="{CE47F5F6-6761-44B0-A518-47F12208C3B2}">
      <dgm:prSet/>
      <dgm:spPr/>
      <dgm:t>
        <a:bodyPr/>
        <a:lstStyle/>
        <a:p>
          <a:endParaRPr lang="en-US"/>
        </a:p>
      </dgm:t>
    </dgm:pt>
    <dgm:pt modelId="{2CB8E020-ADD2-4AA6-8D8E-4801969AB902}">
      <dgm:prSet phldrT="[Text]"/>
      <dgm:spPr/>
      <dgm:t>
        <a:bodyPr/>
        <a:lstStyle/>
        <a:p>
          <a:r>
            <a:rPr lang="en-US" dirty="0"/>
            <a:t>“Traded-sector" businesses, such as manufacturing firms</a:t>
          </a:r>
        </a:p>
      </dgm:t>
    </dgm:pt>
    <dgm:pt modelId="{1A3278EC-847B-4489-8A99-90F8003419FE}" type="parTrans" cxnId="{79416830-9168-4665-8957-FC7F73C356BD}">
      <dgm:prSet/>
      <dgm:spPr/>
      <dgm:t>
        <a:bodyPr/>
        <a:lstStyle/>
        <a:p>
          <a:endParaRPr lang="en-US"/>
        </a:p>
      </dgm:t>
    </dgm:pt>
    <dgm:pt modelId="{5AFCBE3A-666E-479B-8BB7-DBA74DF7888D}" type="sibTrans" cxnId="{79416830-9168-4665-8957-FC7F73C356BD}">
      <dgm:prSet/>
      <dgm:spPr/>
      <dgm:t>
        <a:bodyPr/>
        <a:lstStyle/>
        <a:p>
          <a:endParaRPr lang="en-US"/>
        </a:p>
      </dgm:t>
    </dgm:pt>
    <dgm:pt modelId="{6B214522-340D-480F-910F-189362591534}">
      <dgm:prSet phldrT="[Text]"/>
      <dgm:spPr/>
      <dgm:t>
        <a:bodyPr/>
        <a:lstStyle/>
        <a:p>
          <a:r>
            <a:rPr lang="en-US" dirty="0"/>
            <a:t>Project must receive local government incentives or be in a pre-approved Strategic Investment Zone</a:t>
          </a:r>
        </a:p>
      </dgm:t>
    </dgm:pt>
    <dgm:pt modelId="{9B602F2A-646F-4BA5-AAEC-FBB187ABF670}" type="parTrans" cxnId="{00186BFC-9A75-4298-AA1D-AB655B9EDBE1}">
      <dgm:prSet/>
      <dgm:spPr/>
      <dgm:t>
        <a:bodyPr/>
        <a:lstStyle/>
        <a:p>
          <a:endParaRPr lang="en-US"/>
        </a:p>
      </dgm:t>
    </dgm:pt>
    <dgm:pt modelId="{32F104DC-45FE-498B-9171-4C00FF32B078}" type="sibTrans" cxnId="{00186BFC-9A75-4298-AA1D-AB655B9EDBE1}">
      <dgm:prSet/>
      <dgm:spPr/>
      <dgm:t>
        <a:bodyPr/>
        <a:lstStyle/>
        <a:p>
          <a:endParaRPr lang="en-US"/>
        </a:p>
      </dgm:t>
    </dgm:pt>
    <dgm:pt modelId="{604321B1-687F-45E1-90DF-49DCADCD5755}">
      <dgm:prSet phldrT="[Text]"/>
      <dgm:spPr/>
      <dgm:t>
        <a:bodyPr/>
        <a:lstStyle/>
        <a:p>
          <a:r>
            <a:rPr lang="en-US" dirty="0"/>
            <a:t>15-year exemption is on project property greater than $100 M in metro and  $25M elsewhere</a:t>
          </a:r>
        </a:p>
      </dgm:t>
    </dgm:pt>
    <dgm:pt modelId="{95608D73-CF56-40F4-8468-5043805388C5}" type="parTrans" cxnId="{25DC7E07-2DB7-42AE-BFD3-67E2FCDFA367}">
      <dgm:prSet/>
      <dgm:spPr/>
      <dgm:t>
        <a:bodyPr/>
        <a:lstStyle/>
        <a:p>
          <a:endParaRPr lang="en-US"/>
        </a:p>
      </dgm:t>
    </dgm:pt>
    <dgm:pt modelId="{BD79A818-2058-4E0D-82E1-1F3360DBABE9}" type="sibTrans" cxnId="{25DC7E07-2DB7-42AE-BFD3-67E2FCDFA367}">
      <dgm:prSet/>
      <dgm:spPr/>
      <dgm:t>
        <a:bodyPr/>
        <a:lstStyle/>
        <a:p>
          <a:endParaRPr lang="en-US"/>
        </a:p>
      </dgm:t>
    </dgm:pt>
    <dgm:pt modelId="{9A5C2F8A-E092-40E2-BF8E-D38667A1CB8B}">
      <dgm:prSet phldrT="[Text]"/>
      <dgm:spPr/>
      <dgm:t>
        <a:bodyPr/>
        <a:lstStyle/>
        <a:p>
          <a:r>
            <a:rPr lang="en-US" dirty="0"/>
            <a:t>Community service fee of 25% of tax savings is paid each year to local governments</a:t>
          </a:r>
        </a:p>
      </dgm:t>
    </dgm:pt>
    <dgm:pt modelId="{C4251CD4-F9CF-436D-B3B0-44320358C908}" type="parTrans" cxnId="{0DA770A4-B41D-42A7-A434-3630EB12ABAA}">
      <dgm:prSet/>
      <dgm:spPr/>
      <dgm:t>
        <a:bodyPr/>
        <a:lstStyle/>
        <a:p>
          <a:endParaRPr lang="en-US"/>
        </a:p>
      </dgm:t>
    </dgm:pt>
    <dgm:pt modelId="{565FD56F-540B-42BD-801D-FC96B2E414DF}" type="sibTrans" cxnId="{0DA770A4-B41D-42A7-A434-3630EB12ABAA}">
      <dgm:prSet/>
      <dgm:spPr/>
      <dgm:t>
        <a:bodyPr/>
        <a:lstStyle/>
        <a:p>
          <a:endParaRPr lang="en-US"/>
        </a:p>
      </dgm:t>
    </dgm:pt>
    <dgm:pt modelId="{13875FC5-C65F-4177-85E9-98BA81893C4F}">
      <dgm:prSet phldrT="[Text]"/>
      <dgm:spPr/>
      <dgm:t>
        <a:bodyPr/>
        <a:lstStyle/>
        <a:p>
          <a:r>
            <a:rPr lang="en-US" dirty="0"/>
            <a:t>Projects include capital spending, and technology, research and workforce  investments </a:t>
          </a:r>
        </a:p>
      </dgm:t>
    </dgm:pt>
    <dgm:pt modelId="{AB2253C3-F06C-47E3-93DC-3B64A7FBDE26}" type="parTrans" cxnId="{CA3CFA4F-1EE7-4AF3-B144-D9C655084456}">
      <dgm:prSet/>
      <dgm:spPr/>
      <dgm:t>
        <a:bodyPr/>
        <a:lstStyle/>
        <a:p>
          <a:endParaRPr lang="en-US"/>
        </a:p>
      </dgm:t>
    </dgm:pt>
    <dgm:pt modelId="{AC4FE324-695A-4514-8224-CB0BA8BE48A7}" type="sibTrans" cxnId="{CA3CFA4F-1EE7-4AF3-B144-D9C655084456}">
      <dgm:prSet/>
      <dgm:spPr/>
      <dgm:t>
        <a:bodyPr/>
        <a:lstStyle/>
        <a:p>
          <a:endParaRPr lang="en-US"/>
        </a:p>
      </dgm:t>
    </dgm:pt>
    <dgm:pt modelId="{6C62E9D2-3BD7-4729-A8A7-54580A93E70F}" type="pres">
      <dgm:prSet presAssocID="{A0701676-5F1F-4855-93B9-A9AEAD719321}" presName="Name0" presStyleCnt="0">
        <dgm:presLayoutVars>
          <dgm:dir/>
          <dgm:animLvl val="lvl"/>
          <dgm:resizeHandles val="exact"/>
        </dgm:presLayoutVars>
      </dgm:prSet>
      <dgm:spPr/>
    </dgm:pt>
    <dgm:pt modelId="{472C30AD-E277-4291-AF81-DBC48E26D0D0}" type="pres">
      <dgm:prSet presAssocID="{021CE857-9B98-494C-B45F-9A1569CB7856}" presName="composite" presStyleCnt="0"/>
      <dgm:spPr/>
    </dgm:pt>
    <dgm:pt modelId="{50099743-A5B2-442A-9212-1CE93C5378F7}" type="pres">
      <dgm:prSet presAssocID="{021CE857-9B98-494C-B45F-9A1569CB7856}" presName="parTx" presStyleLbl="alignNode1" presStyleIdx="0" presStyleCnt="4">
        <dgm:presLayoutVars>
          <dgm:chMax val="0"/>
          <dgm:chPref val="0"/>
          <dgm:bulletEnabled val="1"/>
        </dgm:presLayoutVars>
      </dgm:prSet>
      <dgm:spPr/>
    </dgm:pt>
    <dgm:pt modelId="{9F64471B-40A7-4C5F-8C30-DDA341308655}" type="pres">
      <dgm:prSet presAssocID="{021CE857-9B98-494C-B45F-9A1569CB7856}" presName="desTx" presStyleLbl="alignAccFollowNode1" presStyleIdx="0" presStyleCnt="4">
        <dgm:presLayoutVars>
          <dgm:bulletEnabled val="1"/>
        </dgm:presLayoutVars>
      </dgm:prSet>
      <dgm:spPr/>
    </dgm:pt>
    <dgm:pt modelId="{6496696D-7C9B-419E-99A7-542C669B1236}" type="pres">
      <dgm:prSet presAssocID="{EEAF2E3B-92C3-42BE-83D7-BE1BE11FD56C}" presName="space" presStyleCnt="0"/>
      <dgm:spPr/>
    </dgm:pt>
    <dgm:pt modelId="{AABEDC60-1896-4ADA-A2B2-A4763733A519}" type="pres">
      <dgm:prSet presAssocID="{489374C8-7435-4349-81A2-76839D2D6A1E}" presName="composite" presStyleCnt="0"/>
      <dgm:spPr/>
    </dgm:pt>
    <dgm:pt modelId="{906410ED-1376-4E61-B185-A21B4FDCCA6B}" type="pres">
      <dgm:prSet presAssocID="{489374C8-7435-4349-81A2-76839D2D6A1E}" presName="parTx" presStyleLbl="alignNode1" presStyleIdx="1" presStyleCnt="4">
        <dgm:presLayoutVars>
          <dgm:chMax val="0"/>
          <dgm:chPref val="0"/>
          <dgm:bulletEnabled val="1"/>
        </dgm:presLayoutVars>
      </dgm:prSet>
      <dgm:spPr/>
    </dgm:pt>
    <dgm:pt modelId="{38DA7B29-5E9D-43C8-889F-63853E5442E6}" type="pres">
      <dgm:prSet presAssocID="{489374C8-7435-4349-81A2-76839D2D6A1E}" presName="desTx" presStyleLbl="alignAccFollowNode1" presStyleIdx="1" presStyleCnt="4">
        <dgm:presLayoutVars>
          <dgm:bulletEnabled val="1"/>
        </dgm:presLayoutVars>
      </dgm:prSet>
      <dgm:spPr/>
    </dgm:pt>
    <dgm:pt modelId="{F607E256-C314-42D2-8CC0-8289343F7CFF}" type="pres">
      <dgm:prSet presAssocID="{B5ABC4FE-89A7-4D7A-8524-4E777ACFBC88}" presName="space" presStyleCnt="0"/>
      <dgm:spPr/>
    </dgm:pt>
    <dgm:pt modelId="{AEAC27D5-5341-4990-90B7-2C5253814738}" type="pres">
      <dgm:prSet presAssocID="{C5530FD1-EA45-47A6-8F9B-5F3D3AFF3C12}" presName="composite" presStyleCnt="0"/>
      <dgm:spPr/>
    </dgm:pt>
    <dgm:pt modelId="{6BA56EA3-53BB-473C-B0C6-44EB938E77DF}" type="pres">
      <dgm:prSet presAssocID="{C5530FD1-EA45-47A6-8F9B-5F3D3AFF3C12}" presName="parTx" presStyleLbl="alignNode1" presStyleIdx="2" presStyleCnt="4">
        <dgm:presLayoutVars>
          <dgm:chMax val="0"/>
          <dgm:chPref val="0"/>
          <dgm:bulletEnabled val="1"/>
        </dgm:presLayoutVars>
      </dgm:prSet>
      <dgm:spPr/>
    </dgm:pt>
    <dgm:pt modelId="{F764FF5B-50A4-481F-9FD1-75FF0BA2A19B}" type="pres">
      <dgm:prSet presAssocID="{C5530FD1-EA45-47A6-8F9B-5F3D3AFF3C12}" presName="desTx" presStyleLbl="alignAccFollowNode1" presStyleIdx="2" presStyleCnt="4">
        <dgm:presLayoutVars>
          <dgm:bulletEnabled val="1"/>
        </dgm:presLayoutVars>
      </dgm:prSet>
      <dgm:spPr/>
    </dgm:pt>
    <dgm:pt modelId="{9817464A-0F47-499F-8204-568F349C83A4}" type="pres">
      <dgm:prSet presAssocID="{73D3C6E4-E9AE-46EE-A35D-D4ABA4EE4352}" presName="space" presStyleCnt="0"/>
      <dgm:spPr/>
    </dgm:pt>
    <dgm:pt modelId="{C1A51A2C-BD2F-43D5-B057-07546F4657D9}" type="pres">
      <dgm:prSet presAssocID="{96AE7BCF-05F6-484B-AC82-F348CB8E78D5}" presName="composite" presStyleCnt="0"/>
      <dgm:spPr/>
    </dgm:pt>
    <dgm:pt modelId="{F597A987-36E4-4EDA-897D-3C9636C73493}" type="pres">
      <dgm:prSet presAssocID="{96AE7BCF-05F6-484B-AC82-F348CB8E78D5}" presName="parTx" presStyleLbl="alignNode1" presStyleIdx="3" presStyleCnt="4">
        <dgm:presLayoutVars>
          <dgm:chMax val="0"/>
          <dgm:chPref val="0"/>
          <dgm:bulletEnabled val="1"/>
        </dgm:presLayoutVars>
      </dgm:prSet>
      <dgm:spPr/>
    </dgm:pt>
    <dgm:pt modelId="{BD23543E-811F-4413-BFA9-55198FA5CD5F}" type="pres">
      <dgm:prSet presAssocID="{96AE7BCF-05F6-484B-AC82-F348CB8E78D5}" presName="desTx" presStyleLbl="alignAccFollowNode1" presStyleIdx="3" presStyleCnt="4">
        <dgm:presLayoutVars>
          <dgm:bulletEnabled val="1"/>
        </dgm:presLayoutVars>
      </dgm:prSet>
      <dgm:spPr/>
    </dgm:pt>
  </dgm:ptLst>
  <dgm:cxnLst>
    <dgm:cxn modelId="{25DC7E07-2DB7-42AE-BFD3-67E2FCDFA367}" srcId="{B31C9181-9EB0-4AE8-8943-9D065106C828}" destId="{604321B1-687F-45E1-90DF-49DCADCD5755}" srcOrd="2" destOrd="0" parTransId="{95608D73-CF56-40F4-8468-5043805388C5}" sibTransId="{BD79A818-2058-4E0D-82E1-1F3360DBABE9}"/>
    <dgm:cxn modelId="{71BDBC13-01BE-4941-899F-3D199781CD2E}" srcId="{7CA39783-32EA-4EDB-8E7E-D6942FE895C6}" destId="{644D9D10-68B5-4BFF-9D51-518AB63C3FBA}" srcOrd="3" destOrd="0" parTransId="{235423F0-0300-4CEE-8481-497B826940BC}" sibTransId="{E29A2CD1-520A-45D1-B011-93991BA49164}"/>
    <dgm:cxn modelId="{7A834B1D-904F-4AA5-B303-5A84BDE2237D}" type="presOf" srcId="{587C0532-5F1B-4986-A1A9-7CA2EE502AE7}" destId="{BD23543E-811F-4413-BFA9-55198FA5CD5F}" srcOrd="0" destOrd="2" presId="urn:microsoft.com/office/officeart/2005/8/layout/hList1"/>
    <dgm:cxn modelId="{02216121-E43A-41B8-BBA3-913713E35BA0}" type="presOf" srcId="{A0701676-5F1F-4855-93B9-A9AEAD719321}" destId="{6C62E9D2-3BD7-4729-A8A7-54580A93E70F}" srcOrd="0" destOrd="0" presId="urn:microsoft.com/office/officeart/2005/8/layout/hList1"/>
    <dgm:cxn modelId="{B65A1722-126B-4B1F-A768-75C80107C6BC}" srcId="{03B344A6-CABA-448E-A842-33495D6AF8F9}" destId="{5DD39EB8-8241-4DEB-BFEA-6D8DD4BFADF9}" srcOrd="2" destOrd="0" parTransId="{D19BD973-6CFF-45F7-A3AE-2DB8257729FD}" sibTransId="{5E029420-FFB2-42BF-AE77-7CF55EEFE78D}"/>
    <dgm:cxn modelId="{BE1D5124-C32F-4A65-9636-2648E328A5D8}" srcId="{7CA39783-32EA-4EDB-8E7E-D6942FE895C6}" destId="{DE48FA18-C167-4079-AED2-96BA42361BEC}" srcOrd="2" destOrd="0" parTransId="{8A91A584-D72A-46AB-814E-18D9B4B40B94}" sibTransId="{AB1D1A32-DE97-431A-B57A-0F3FCB4346DE}"/>
    <dgm:cxn modelId="{C6AC0D26-F24C-422C-8448-E57955E6D977}" type="presOf" srcId="{2C73DA40-CCD6-4B1F-9A27-6BE28AFE2B52}" destId="{BD23543E-811F-4413-BFA9-55198FA5CD5F}" srcOrd="0" destOrd="0" presId="urn:microsoft.com/office/officeart/2005/8/layout/hList1"/>
    <dgm:cxn modelId="{092C5A2C-1B50-4E3E-B295-3B71EE194DB9}" type="presOf" srcId="{7FB67BFB-5BC5-420C-B02B-D168AECF449E}" destId="{38DA7B29-5E9D-43C8-889F-63853E5442E6}" srcOrd="0" destOrd="2" presId="urn:microsoft.com/office/officeart/2005/8/layout/hList1"/>
    <dgm:cxn modelId="{FB660230-9BBB-4614-A1D0-BDD18C8E4CAE}" srcId="{489374C8-7435-4349-81A2-76839D2D6A1E}" destId="{7FB67BFB-5BC5-420C-B02B-D168AECF449E}" srcOrd="2" destOrd="0" parTransId="{A80FDB22-982E-4E37-8DF9-A2BD38963CB7}" sibTransId="{781EF593-57F3-4D68-8AC5-FAFA7335C36A}"/>
    <dgm:cxn modelId="{79416830-9168-4665-8957-FC7F73C356BD}" srcId="{B31C9181-9EB0-4AE8-8943-9D065106C828}" destId="{2CB8E020-ADD2-4AA6-8D8E-4801969AB902}" srcOrd="0" destOrd="0" parTransId="{1A3278EC-847B-4489-8A99-90F8003419FE}" sibTransId="{5AFCBE3A-666E-479B-8BB7-DBA74DF7888D}"/>
    <dgm:cxn modelId="{B200EE30-A9D1-431D-A1ED-4E7770C711F5}" srcId="{96AE7BCF-05F6-484B-AC82-F348CB8E78D5}" destId="{2C73DA40-CCD6-4B1F-9A27-6BE28AFE2B52}" srcOrd="0" destOrd="0" parTransId="{014920D5-D772-46A0-BDBC-6F431552AF6F}" sibTransId="{EBCC00F9-1F80-4181-830D-E851978E475D}"/>
    <dgm:cxn modelId="{20521939-F352-484C-A220-2C74DE9C3A68}" type="presOf" srcId="{45568BD8-B1E2-4489-AB1D-292882684CC5}" destId="{BD23543E-811F-4413-BFA9-55198FA5CD5F}" srcOrd="0" destOrd="1" presId="urn:microsoft.com/office/officeart/2005/8/layout/hList1"/>
    <dgm:cxn modelId="{F6B4EA3C-D9ED-42BC-9BB2-09A9339008E4}" type="presOf" srcId="{EC52DB29-8D5F-44A1-838E-7C76924FAD07}" destId="{38DA7B29-5E9D-43C8-889F-63853E5442E6}" srcOrd="0" destOrd="1" presId="urn:microsoft.com/office/officeart/2005/8/layout/hList1"/>
    <dgm:cxn modelId="{6319613E-A89E-4F3B-A96C-05FC60C77E58}" type="presOf" srcId="{5DD39EB8-8241-4DEB-BFEA-6D8DD4BFADF9}" destId="{9F64471B-40A7-4C5F-8C30-DDA341308655}" srcOrd="0" destOrd="3" presId="urn:microsoft.com/office/officeart/2005/8/layout/hList1"/>
    <dgm:cxn modelId="{93965E3F-B1C5-408B-B409-C542D8823E41}" type="presOf" srcId="{A82939C5-BBFE-4ED6-8330-6D83DEAFC87F}" destId="{9F64471B-40A7-4C5F-8C30-DDA341308655}" srcOrd="0" destOrd="2" presId="urn:microsoft.com/office/officeart/2005/8/layout/hList1"/>
    <dgm:cxn modelId="{FCAD845B-2E8F-4739-B0B2-3E385AAE261B}" srcId="{021CE857-9B98-494C-B45F-9A1569CB7856}" destId="{03B344A6-CABA-448E-A842-33495D6AF8F9}" srcOrd="0" destOrd="0" parTransId="{B7557DA5-F826-4BEC-A50A-E29606E46D1A}" sibTransId="{59714546-2261-4AB5-A668-58062F403487}"/>
    <dgm:cxn modelId="{34ADCD5D-B917-47CB-9290-5F32107B8E5A}" type="presOf" srcId="{9A5C2F8A-E092-40E2-BF8E-D38667A1CB8B}" destId="{BD23543E-811F-4413-BFA9-55198FA5CD5F}" srcOrd="0" destOrd="7" presId="urn:microsoft.com/office/officeart/2005/8/layout/hList1"/>
    <dgm:cxn modelId="{C3BF8F41-9AE4-4BBB-8CBF-E3C453209A55}" srcId="{489374C8-7435-4349-81A2-76839D2D6A1E}" destId="{C2153406-DDB5-4B26-B294-BD6781D4776E}" srcOrd="0" destOrd="0" parTransId="{A75663B3-223D-472F-8F40-E06134C8FC6E}" sibTransId="{65DD17C9-2425-4950-816D-0CB003E2F6E7}"/>
    <dgm:cxn modelId="{F7A9A241-ADE4-44D2-8424-88E061229E37}" type="presOf" srcId="{DE48FA18-C167-4079-AED2-96BA42361BEC}" destId="{F764FF5B-50A4-481F-9FD1-75FF0BA2A19B}" srcOrd="0" destOrd="3" presId="urn:microsoft.com/office/officeart/2005/8/layout/hList1"/>
    <dgm:cxn modelId="{9A6E6163-A037-4AD1-9EF5-659136937E98}" type="presOf" srcId="{1814F328-9407-4E96-9F85-259736917230}" destId="{38DA7B29-5E9D-43C8-889F-63853E5442E6}" srcOrd="0" destOrd="3" presId="urn:microsoft.com/office/officeart/2005/8/layout/hList1"/>
    <dgm:cxn modelId="{AA254C6F-CE6B-4C5B-A085-80887B8052A7}" srcId="{489374C8-7435-4349-81A2-76839D2D6A1E}" destId="{1814F328-9407-4E96-9F85-259736917230}" srcOrd="3" destOrd="0" parTransId="{85821DFD-5791-43E1-8F36-398F4B41C17C}" sibTransId="{BECCCEF5-533C-4818-83FE-10C6B4BAC729}"/>
    <dgm:cxn modelId="{CA3CFA4F-1EE7-4AF3-B144-D9C655084456}" srcId="{B31C9181-9EB0-4AE8-8943-9D065106C828}" destId="{13875FC5-C65F-4177-85E9-98BA81893C4F}" srcOrd="4" destOrd="0" parTransId="{AB2253C3-F06C-47E3-93DC-3B64A7FBDE26}" sibTransId="{AC4FE324-695A-4514-8224-CB0BA8BE48A7}"/>
    <dgm:cxn modelId="{843C0C74-F9DE-49AF-9B88-4272DA9F85FC}" type="presOf" srcId="{021CE857-9B98-494C-B45F-9A1569CB7856}" destId="{50099743-A5B2-442A-9212-1CE93C5378F7}" srcOrd="0" destOrd="0" presId="urn:microsoft.com/office/officeart/2005/8/layout/hList1"/>
    <dgm:cxn modelId="{96D9C47A-87FD-44AF-8429-B9F970CE44DD}" type="presOf" srcId="{96AE7BCF-05F6-484B-AC82-F348CB8E78D5}" destId="{F597A987-36E4-4EDA-897D-3C9636C73493}" srcOrd="0" destOrd="0" presId="urn:microsoft.com/office/officeart/2005/8/layout/hList1"/>
    <dgm:cxn modelId="{65CA9381-DD1D-4EB0-A0D4-03DE3AF1766B}" srcId="{2C73DA40-CCD6-4B1F-9A27-6BE28AFE2B52}" destId="{587C0532-5F1B-4986-A1A9-7CA2EE502AE7}" srcOrd="1" destOrd="0" parTransId="{5214765B-A2FF-44EF-92CD-24ACB16F8AEA}" sibTransId="{61CF8BF0-9C3B-4E84-9A74-D43C4073234F}"/>
    <dgm:cxn modelId="{3DAA5A86-C146-45F8-B304-AAF9650B767C}" srcId="{C5530FD1-EA45-47A6-8F9B-5F3D3AFF3C12}" destId="{7CA39783-32EA-4EDB-8E7E-D6942FE895C6}" srcOrd="0" destOrd="0" parTransId="{74D84E13-41A5-4203-BF58-E18F4D9F8C37}" sibTransId="{26CD5EDC-ABCB-46CF-B2BA-71B54FB56FBB}"/>
    <dgm:cxn modelId="{6337C587-7DCE-4125-A5E2-1C782DDCD9E4}" type="presOf" srcId="{13875FC5-C65F-4177-85E9-98BA81893C4F}" destId="{BD23543E-811F-4413-BFA9-55198FA5CD5F}" srcOrd="0" destOrd="8" presId="urn:microsoft.com/office/officeart/2005/8/layout/hList1"/>
    <dgm:cxn modelId="{0EBA938D-B661-4125-A1F8-84CD9A630CBE}" type="presOf" srcId="{644D9D10-68B5-4BFF-9D51-518AB63C3FBA}" destId="{F764FF5B-50A4-481F-9FD1-75FF0BA2A19B}" srcOrd="0" destOrd="4" presId="urn:microsoft.com/office/officeart/2005/8/layout/hList1"/>
    <dgm:cxn modelId="{C6CDB992-2D2E-4CE9-82A7-D40675DEE2B9}" type="presOf" srcId="{489374C8-7435-4349-81A2-76839D2D6A1E}" destId="{906410ED-1376-4E61-B185-A21B4FDCCA6B}" srcOrd="0" destOrd="0" presId="urn:microsoft.com/office/officeart/2005/8/layout/hList1"/>
    <dgm:cxn modelId="{42EA9693-F374-4BD5-AC48-6BA479D6EA7A}" srcId="{7CA39783-32EA-4EDB-8E7E-D6942FE895C6}" destId="{6D42F85B-755C-40BC-9DE0-D45B7BB857E1}" srcOrd="1" destOrd="0" parTransId="{B408ED03-741C-49B9-B54E-F2FC4D0ACF27}" sibTransId="{CFABB076-545C-4B95-B7C2-41295B12C6D5}"/>
    <dgm:cxn modelId="{D6948B99-9F45-486C-A3F0-93F2F5E29786}" type="presOf" srcId="{E744557C-8E3E-4585-91DE-7415982B5F02}" destId="{9F64471B-40A7-4C5F-8C30-DDA341308655}" srcOrd="0" destOrd="1" presId="urn:microsoft.com/office/officeart/2005/8/layout/hList1"/>
    <dgm:cxn modelId="{71FBC69A-DF65-4A4C-B247-D5E42A3DE3B8}" srcId="{A0701676-5F1F-4855-93B9-A9AEAD719321}" destId="{C5530FD1-EA45-47A6-8F9B-5F3D3AFF3C12}" srcOrd="2" destOrd="0" parTransId="{F785C227-8397-4AEB-A28D-201358BE22EB}" sibTransId="{73D3C6E4-E9AE-46EE-A35D-D4ABA4EE4352}"/>
    <dgm:cxn modelId="{0DA770A4-B41D-42A7-A434-3630EB12ABAA}" srcId="{B31C9181-9EB0-4AE8-8943-9D065106C828}" destId="{9A5C2F8A-E092-40E2-BF8E-D38667A1CB8B}" srcOrd="3" destOrd="0" parTransId="{C4251CD4-F9CF-436D-B3B0-44320358C908}" sibTransId="{565FD56F-540B-42BD-801D-FC96B2E414DF}"/>
    <dgm:cxn modelId="{D2DFA0AC-A492-4CE3-B61C-B751284E8EC8}" type="presOf" srcId="{03B344A6-CABA-448E-A842-33495D6AF8F9}" destId="{9F64471B-40A7-4C5F-8C30-DDA341308655}" srcOrd="0" destOrd="0" presId="urn:microsoft.com/office/officeart/2005/8/layout/hList1"/>
    <dgm:cxn modelId="{F587EDB1-D547-4856-A90A-5A8E0DA299F3}" srcId="{7CA39783-32EA-4EDB-8E7E-D6942FE895C6}" destId="{0715CCFD-CABA-4A95-BD2F-3CC14E27DC76}" srcOrd="0" destOrd="0" parTransId="{E64AFFCD-3D4B-4CC8-A886-60F6A789E0E0}" sibTransId="{3DC0D692-9415-4DDF-BDE7-200C8F5ECD39}"/>
    <dgm:cxn modelId="{C55F3FB2-3116-4173-95C7-EA087AE87C93}" type="presOf" srcId="{6D42F85B-755C-40BC-9DE0-D45B7BB857E1}" destId="{F764FF5B-50A4-481F-9FD1-75FF0BA2A19B}" srcOrd="0" destOrd="2" presId="urn:microsoft.com/office/officeart/2005/8/layout/hList1"/>
    <dgm:cxn modelId="{DE5CFABB-F5CB-4B8E-BD68-DAC82D479861}" type="presOf" srcId="{7CA39783-32EA-4EDB-8E7E-D6942FE895C6}" destId="{F764FF5B-50A4-481F-9FD1-75FF0BA2A19B}" srcOrd="0" destOrd="0" presId="urn:microsoft.com/office/officeart/2005/8/layout/hList1"/>
    <dgm:cxn modelId="{E3DF0CBD-DD34-4AEF-A1F9-82015066C609}" type="presOf" srcId="{2CB8E020-ADD2-4AA6-8D8E-4801969AB902}" destId="{BD23543E-811F-4413-BFA9-55198FA5CD5F}" srcOrd="0" destOrd="4" presId="urn:microsoft.com/office/officeart/2005/8/layout/hList1"/>
    <dgm:cxn modelId="{B5E5C1BE-1D0D-448C-BF25-597EE6A14BAD}" type="presOf" srcId="{C5530FD1-EA45-47A6-8F9B-5F3D3AFF3C12}" destId="{6BA56EA3-53BB-473C-B0C6-44EB938E77DF}" srcOrd="0" destOrd="0" presId="urn:microsoft.com/office/officeart/2005/8/layout/hList1"/>
    <dgm:cxn modelId="{8AE21AC0-2F01-43FE-B9E1-E422BED55D67}" type="presOf" srcId="{B31C9181-9EB0-4AE8-8943-9D065106C828}" destId="{BD23543E-811F-4413-BFA9-55198FA5CD5F}" srcOrd="0" destOrd="3" presId="urn:microsoft.com/office/officeart/2005/8/layout/hList1"/>
    <dgm:cxn modelId="{84A03BC0-796B-4A64-A51F-F9A15B53E920}" srcId="{03B344A6-CABA-448E-A842-33495D6AF8F9}" destId="{E744557C-8E3E-4585-91DE-7415982B5F02}" srcOrd="0" destOrd="0" parTransId="{0B8E966D-5AE5-4A38-B055-0DE798C974A7}" sibTransId="{F9C11BE4-1E46-4DBE-98C9-E7688E1534CB}"/>
    <dgm:cxn modelId="{7C553AC1-A488-4CDD-8FA6-9EC6386C81F0}" srcId="{A0701676-5F1F-4855-93B9-A9AEAD719321}" destId="{96AE7BCF-05F6-484B-AC82-F348CB8E78D5}" srcOrd="3" destOrd="0" parTransId="{72B897A7-8BA4-4648-936C-D377BFC2C0F5}" sibTransId="{8A672178-3B52-4925-81CB-F6289A10AEEC}"/>
    <dgm:cxn modelId="{2F63BAC5-36D0-437F-8599-43B75E861D33}" srcId="{489374C8-7435-4349-81A2-76839D2D6A1E}" destId="{EC52DB29-8D5F-44A1-838E-7C76924FAD07}" srcOrd="1" destOrd="0" parTransId="{22C30D6A-66AB-4CEA-98F7-2490E98555F1}" sibTransId="{905E77B4-6131-4920-B3FF-E0A5C9E7D8B7}"/>
    <dgm:cxn modelId="{61E2E2CE-AC00-4075-A0C3-851027D293D3}" type="presOf" srcId="{C2153406-DDB5-4B26-B294-BD6781D4776E}" destId="{38DA7B29-5E9D-43C8-889F-63853E5442E6}" srcOrd="0" destOrd="0" presId="urn:microsoft.com/office/officeart/2005/8/layout/hList1"/>
    <dgm:cxn modelId="{AD2F92D5-273F-494E-9104-9621B6A9A184}" type="presOf" srcId="{604321B1-687F-45E1-90DF-49DCADCD5755}" destId="{BD23543E-811F-4413-BFA9-55198FA5CD5F}" srcOrd="0" destOrd="6" presId="urn:microsoft.com/office/officeart/2005/8/layout/hList1"/>
    <dgm:cxn modelId="{83BE22D7-7F91-4452-A93D-C8E20F41A034}" srcId="{2C73DA40-CCD6-4B1F-9A27-6BE28AFE2B52}" destId="{45568BD8-B1E2-4489-AB1D-292882684CC5}" srcOrd="0" destOrd="0" parTransId="{62860C1B-8EBF-45F9-84B3-33AE526B4A8D}" sibTransId="{44716E8D-1265-4690-997D-C66BD76B97B7}"/>
    <dgm:cxn modelId="{95ACB6D7-4149-4622-A88A-AFA6FF0B22C4}" srcId="{A0701676-5F1F-4855-93B9-A9AEAD719321}" destId="{021CE857-9B98-494C-B45F-9A1569CB7856}" srcOrd="0" destOrd="0" parTransId="{186F3CE5-C9FC-460E-9BB4-7E1E97E1EA75}" sibTransId="{EEAF2E3B-92C3-42BE-83D7-BE1BE11FD56C}"/>
    <dgm:cxn modelId="{475841F0-6B38-49C1-AFD9-7DA25DB7D9BE}" srcId="{03B344A6-CABA-448E-A842-33495D6AF8F9}" destId="{A82939C5-BBFE-4ED6-8330-6D83DEAFC87F}" srcOrd="1" destOrd="0" parTransId="{59418E86-71A3-458B-8362-D3298DC4F4D9}" sibTransId="{CD60F509-B3D7-47EA-AF82-09C97EC941FB}"/>
    <dgm:cxn modelId="{6B0C06F4-013E-4059-99D8-D18D3619C225}" type="presOf" srcId="{6B214522-340D-480F-910F-189362591534}" destId="{BD23543E-811F-4413-BFA9-55198FA5CD5F}" srcOrd="0" destOrd="5" presId="urn:microsoft.com/office/officeart/2005/8/layout/hList1"/>
    <dgm:cxn modelId="{CE47F5F6-6761-44B0-A518-47F12208C3B2}" srcId="{96AE7BCF-05F6-484B-AC82-F348CB8E78D5}" destId="{B31C9181-9EB0-4AE8-8943-9D065106C828}" srcOrd="1" destOrd="0" parTransId="{D07997E5-673E-4AC1-94E6-7C2612AD413F}" sibTransId="{456B5D99-B111-4F9D-B229-71DE4C11510C}"/>
    <dgm:cxn modelId="{88605CF7-2C87-4CCA-828E-E05CC2C80EA0}" srcId="{A0701676-5F1F-4855-93B9-A9AEAD719321}" destId="{489374C8-7435-4349-81A2-76839D2D6A1E}" srcOrd="1" destOrd="0" parTransId="{CF180D3F-C116-4C1D-961E-ACF3C02812AF}" sibTransId="{B5ABC4FE-89A7-4D7A-8524-4E777ACFBC88}"/>
    <dgm:cxn modelId="{B885A4F9-EBD4-455D-86CF-FB7C48FB937E}" type="presOf" srcId="{0715CCFD-CABA-4A95-BD2F-3CC14E27DC76}" destId="{F764FF5B-50A4-481F-9FD1-75FF0BA2A19B}" srcOrd="0" destOrd="1" presId="urn:microsoft.com/office/officeart/2005/8/layout/hList1"/>
    <dgm:cxn modelId="{00186BFC-9A75-4298-AA1D-AB655B9EDBE1}" srcId="{B31C9181-9EB0-4AE8-8943-9D065106C828}" destId="{6B214522-340D-480F-910F-189362591534}" srcOrd="1" destOrd="0" parTransId="{9B602F2A-646F-4BA5-AAEC-FBB187ABF670}" sibTransId="{32F104DC-45FE-498B-9171-4C00FF32B078}"/>
    <dgm:cxn modelId="{E2B0CA77-80B1-4305-B16E-7025747FA221}" type="presParOf" srcId="{6C62E9D2-3BD7-4729-A8A7-54580A93E70F}" destId="{472C30AD-E277-4291-AF81-DBC48E26D0D0}" srcOrd="0" destOrd="0" presId="urn:microsoft.com/office/officeart/2005/8/layout/hList1"/>
    <dgm:cxn modelId="{8D85030A-D250-45ED-BB2F-9E68BDAA1AB9}" type="presParOf" srcId="{472C30AD-E277-4291-AF81-DBC48E26D0D0}" destId="{50099743-A5B2-442A-9212-1CE93C5378F7}" srcOrd="0" destOrd="0" presId="urn:microsoft.com/office/officeart/2005/8/layout/hList1"/>
    <dgm:cxn modelId="{1D0C44BD-F792-4933-8025-A02467CFB0E2}" type="presParOf" srcId="{472C30AD-E277-4291-AF81-DBC48E26D0D0}" destId="{9F64471B-40A7-4C5F-8C30-DDA341308655}" srcOrd="1" destOrd="0" presId="urn:microsoft.com/office/officeart/2005/8/layout/hList1"/>
    <dgm:cxn modelId="{EB4C968B-37B9-4449-A869-4179372FC310}" type="presParOf" srcId="{6C62E9D2-3BD7-4729-A8A7-54580A93E70F}" destId="{6496696D-7C9B-419E-99A7-542C669B1236}" srcOrd="1" destOrd="0" presId="urn:microsoft.com/office/officeart/2005/8/layout/hList1"/>
    <dgm:cxn modelId="{5D3BAD1E-ADAF-448C-8165-925EFC625F1E}" type="presParOf" srcId="{6C62E9D2-3BD7-4729-A8A7-54580A93E70F}" destId="{AABEDC60-1896-4ADA-A2B2-A4763733A519}" srcOrd="2" destOrd="0" presId="urn:microsoft.com/office/officeart/2005/8/layout/hList1"/>
    <dgm:cxn modelId="{38F3CE2D-C327-46AA-9D7D-C8D6F524C9A8}" type="presParOf" srcId="{AABEDC60-1896-4ADA-A2B2-A4763733A519}" destId="{906410ED-1376-4E61-B185-A21B4FDCCA6B}" srcOrd="0" destOrd="0" presId="urn:microsoft.com/office/officeart/2005/8/layout/hList1"/>
    <dgm:cxn modelId="{F51571E3-9B08-4D62-A959-C9372815E6E0}" type="presParOf" srcId="{AABEDC60-1896-4ADA-A2B2-A4763733A519}" destId="{38DA7B29-5E9D-43C8-889F-63853E5442E6}" srcOrd="1" destOrd="0" presId="urn:microsoft.com/office/officeart/2005/8/layout/hList1"/>
    <dgm:cxn modelId="{9C2273B9-1183-4BB3-B81F-D41ED5EF42F7}" type="presParOf" srcId="{6C62E9D2-3BD7-4729-A8A7-54580A93E70F}" destId="{F607E256-C314-42D2-8CC0-8289343F7CFF}" srcOrd="3" destOrd="0" presId="urn:microsoft.com/office/officeart/2005/8/layout/hList1"/>
    <dgm:cxn modelId="{54CF1878-12A1-451A-9689-A5B84A78A6C9}" type="presParOf" srcId="{6C62E9D2-3BD7-4729-A8A7-54580A93E70F}" destId="{AEAC27D5-5341-4990-90B7-2C5253814738}" srcOrd="4" destOrd="0" presId="urn:microsoft.com/office/officeart/2005/8/layout/hList1"/>
    <dgm:cxn modelId="{624CFAE5-DF5C-4A1E-9502-057ADEF2694C}" type="presParOf" srcId="{AEAC27D5-5341-4990-90B7-2C5253814738}" destId="{6BA56EA3-53BB-473C-B0C6-44EB938E77DF}" srcOrd="0" destOrd="0" presId="urn:microsoft.com/office/officeart/2005/8/layout/hList1"/>
    <dgm:cxn modelId="{C848E25F-D572-462D-8959-CC5275441171}" type="presParOf" srcId="{AEAC27D5-5341-4990-90B7-2C5253814738}" destId="{F764FF5B-50A4-481F-9FD1-75FF0BA2A19B}" srcOrd="1" destOrd="0" presId="urn:microsoft.com/office/officeart/2005/8/layout/hList1"/>
    <dgm:cxn modelId="{F7A18E01-0FE6-4C89-8446-542FFE1E3FED}" type="presParOf" srcId="{6C62E9D2-3BD7-4729-A8A7-54580A93E70F}" destId="{9817464A-0F47-499F-8204-568F349C83A4}" srcOrd="5" destOrd="0" presId="urn:microsoft.com/office/officeart/2005/8/layout/hList1"/>
    <dgm:cxn modelId="{BAE5726E-5C95-4CAC-9CBD-F414442F8CD8}" type="presParOf" srcId="{6C62E9D2-3BD7-4729-A8A7-54580A93E70F}" destId="{C1A51A2C-BD2F-43D5-B057-07546F4657D9}" srcOrd="6" destOrd="0" presId="urn:microsoft.com/office/officeart/2005/8/layout/hList1"/>
    <dgm:cxn modelId="{59CF14AE-968A-4280-AC5C-7034D0438356}" type="presParOf" srcId="{C1A51A2C-BD2F-43D5-B057-07546F4657D9}" destId="{F597A987-36E4-4EDA-897D-3C9636C73493}" srcOrd="0" destOrd="0" presId="urn:microsoft.com/office/officeart/2005/8/layout/hList1"/>
    <dgm:cxn modelId="{705DA687-431F-4561-86BC-711263E38B0E}" type="presParOf" srcId="{C1A51A2C-BD2F-43D5-B057-07546F4657D9}" destId="{BD23543E-811F-4413-BFA9-55198FA5CD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916C3-CA54-440D-AF39-F54325F527DA}">
      <dsp:nvSpPr>
        <dsp:cNvPr id="0" name=""/>
        <dsp:cNvSpPr/>
      </dsp:nvSpPr>
      <dsp:spPr>
        <a:xfrm>
          <a:off x="0" y="1427689"/>
          <a:ext cx="4272147" cy="256328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Missouri Economic Development Council</a:t>
          </a:r>
        </a:p>
      </dsp:txBody>
      <dsp:txXfrm>
        <a:off x="0" y="1427689"/>
        <a:ext cx="4272147" cy="25632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18CBE-0067-4807-9789-92D17A217FF1}">
      <dsp:nvSpPr>
        <dsp:cNvPr id="0" name=""/>
        <dsp:cNvSpPr/>
      </dsp:nvSpPr>
      <dsp:spPr>
        <a:xfrm>
          <a:off x="971550" y="1785"/>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California $1 B Loan Business Loan Programs</a:t>
          </a:r>
        </a:p>
      </dsp:txBody>
      <dsp:txXfrm>
        <a:off x="971550" y="1785"/>
        <a:ext cx="2631281" cy="1578768"/>
      </dsp:txXfrm>
    </dsp:sp>
    <dsp:sp modelId="{82A5C180-235D-4C5E-8962-5D7014244BF6}">
      <dsp:nvSpPr>
        <dsp:cNvPr id="0" name=""/>
        <dsp:cNvSpPr/>
      </dsp:nvSpPr>
      <dsp:spPr>
        <a:xfrm>
          <a:off x="3865959" y="1785"/>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Arizona $50M Coronavirus Relief Fund</a:t>
          </a:r>
        </a:p>
      </dsp:txBody>
      <dsp:txXfrm>
        <a:off x="3865959" y="1785"/>
        <a:ext cx="2631281" cy="1578768"/>
      </dsp:txXfrm>
    </dsp:sp>
    <dsp:sp modelId="{F5AEDC71-C2A9-4A95-B3AD-0D8280D292F5}">
      <dsp:nvSpPr>
        <dsp:cNvPr id="0" name=""/>
        <dsp:cNvSpPr/>
      </dsp:nvSpPr>
      <dsp:spPr>
        <a:xfrm>
          <a:off x="6760368" y="1785"/>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JobsOhio $200M Loan Fund, Port Financing, Loan Guarantees </a:t>
          </a:r>
        </a:p>
      </dsp:txBody>
      <dsp:txXfrm>
        <a:off x="6760368" y="1785"/>
        <a:ext cx="2631281" cy="1578768"/>
      </dsp:txXfrm>
    </dsp:sp>
    <dsp:sp modelId="{79324B1C-33F7-4468-8CA2-C87E98D1E409}">
      <dsp:nvSpPr>
        <dsp:cNvPr id="0" name=""/>
        <dsp:cNvSpPr/>
      </dsp:nvSpPr>
      <dsp:spPr>
        <a:xfrm>
          <a:off x="971550" y="1843682"/>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Arkansas $12M CDBG Program</a:t>
          </a:r>
        </a:p>
      </dsp:txBody>
      <dsp:txXfrm>
        <a:off x="971550" y="1843682"/>
        <a:ext cx="2631281" cy="1578768"/>
      </dsp:txXfrm>
    </dsp:sp>
    <dsp:sp modelId="{7ECE2CD3-AAED-476F-B88E-4C04B1167275}">
      <dsp:nvSpPr>
        <dsp:cNvPr id="0" name=""/>
        <dsp:cNvSpPr/>
      </dsp:nvSpPr>
      <dsp:spPr>
        <a:xfrm>
          <a:off x="3865959" y="1843682"/>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Oregon</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Small Business Loan Modifications and Forgiveness</a:t>
          </a:r>
          <a:r>
            <a:rPr lang="en-US" sz="1400" b="1" kern="1200" dirty="0"/>
            <a:t> </a:t>
          </a:r>
          <a:r>
            <a:rPr lang="en-US" sz="1400" kern="1200" dirty="0"/>
            <a:t>defers payments and interest</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t>"Small Business Stabilization Fund"  $700,000 as leverage for funding from others</a:t>
          </a:r>
        </a:p>
      </dsp:txBody>
      <dsp:txXfrm>
        <a:off x="3865959" y="1843682"/>
        <a:ext cx="2631281" cy="1578768"/>
      </dsp:txXfrm>
    </dsp:sp>
    <dsp:sp modelId="{13B1DF4E-BD34-493D-9FE9-B3ACF3AAC403}">
      <dsp:nvSpPr>
        <dsp:cNvPr id="0" name=""/>
        <dsp:cNvSpPr/>
      </dsp:nvSpPr>
      <dsp:spPr>
        <a:xfrm>
          <a:off x="6760368" y="1843682"/>
          <a:ext cx="2631281" cy="157876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Florida $50 Emergency Bridge Loan Program</a:t>
          </a:r>
        </a:p>
      </dsp:txBody>
      <dsp:txXfrm>
        <a:off x="6760368" y="1843682"/>
        <a:ext cx="2631281" cy="15787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081F0-2387-4ADA-BE01-21D75C3168F9}">
      <dsp:nvSpPr>
        <dsp:cNvPr id="0" name=""/>
        <dsp:cNvSpPr/>
      </dsp:nvSpPr>
      <dsp:spPr>
        <a:xfrm>
          <a:off x="0" y="15382"/>
          <a:ext cx="10363200"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SBA Economic Injury Disaster Loans (EIDL)</a:t>
          </a:r>
        </a:p>
      </dsp:txBody>
      <dsp:txXfrm>
        <a:off x="0" y="15382"/>
        <a:ext cx="10363200" cy="604800"/>
      </dsp:txXfrm>
    </dsp:sp>
    <dsp:sp modelId="{5440C165-086E-41D5-B0D7-8F361856F276}">
      <dsp:nvSpPr>
        <dsp:cNvPr id="0" name=""/>
        <dsp:cNvSpPr/>
      </dsp:nvSpPr>
      <dsp:spPr>
        <a:xfrm>
          <a:off x="0" y="620182"/>
          <a:ext cx="10363200" cy="36316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Covid19relief.sba.gov</a:t>
          </a:r>
        </a:p>
        <a:p>
          <a:pPr marL="228600" lvl="1" indent="-228600" algn="l" defTabSz="933450">
            <a:lnSpc>
              <a:spcPct val="90000"/>
            </a:lnSpc>
            <a:spcBef>
              <a:spcPct val="0"/>
            </a:spcBef>
            <a:spcAft>
              <a:spcPct val="15000"/>
            </a:spcAft>
            <a:buChar char="•"/>
          </a:pPr>
          <a:r>
            <a:rPr lang="en-US" sz="2100" kern="1200" dirty="0"/>
            <a:t>Up to $2M loan or working capital</a:t>
          </a:r>
        </a:p>
        <a:p>
          <a:pPr marL="228600" lvl="1" indent="-228600" algn="l" defTabSz="933450">
            <a:lnSpc>
              <a:spcPct val="90000"/>
            </a:lnSpc>
            <a:spcBef>
              <a:spcPct val="0"/>
            </a:spcBef>
            <a:spcAft>
              <a:spcPct val="15000"/>
            </a:spcAft>
            <a:buChar char="•"/>
          </a:pPr>
          <a:r>
            <a:rPr lang="en-US" sz="2100" kern="1200" dirty="0"/>
            <a:t>$10,000 grant within 3 days of applying</a:t>
          </a:r>
        </a:p>
        <a:p>
          <a:pPr marL="228600" lvl="1" indent="-228600" algn="l" defTabSz="933450">
            <a:lnSpc>
              <a:spcPct val="90000"/>
            </a:lnSpc>
            <a:spcBef>
              <a:spcPct val="0"/>
            </a:spcBef>
            <a:spcAft>
              <a:spcPct val="15000"/>
            </a:spcAft>
            <a:buChar char="•"/>
          </a:pPr>
          <a:r>
            <a:rPr lang="en-US" sz="2100" kern="1200" dirty="0"/>
            <a:t>Pay for operational costs like payroll, rent, utilities, debt payments</a:t>
          </a:r>
        </a:p>
        <a:p>
          <a:pPr marL="228600" lvl="1" indent="-228600" algn="l" defTabSz="933450">
            <a:lnSpc>
              <a:spcPct val="90000"/>
            </a:lnSpc>
            <a:spcBef>
              <a:spcPct val="0"/>
            </a:spcBef>
            <a:spcAft>
              <a:spcPct val="15000"/>
            </a:spcAft>
            <a:buChar char="•"/>
          </a:pPr>
          <a:r>
            <a:rPr lang="en-US" sz="2100" kern="1200" dirty="0"/>
            <a:t>EIDL Eligibility</a:t>
          </a:r>
        </a:p>
        <a:p>
          <a:pPr marL="457200" lvl="2" indent="-228600" algn="l" defTabSz="933450">
            <a:lnSpc>
              <a:spcPct val="90000"/>
            </a:lnSpc>
            <a:spcBef>
              <a:spcPct val="0"/>
            </a:spcBef>
            <a:spcAft>
              <a:spcPct val="15000"/>
            </a:spcAft>
            <a:buChar char="•"/>
          </a:pPr>
          <a:r>
            <a:rPr lang="en-US" sz="2100" kern="1200" dirty="0"/>
            <a:t>In business since 1/31/2020</a:t>
          </a:r>
        </a:p>
        <a:p>
          <a:pPr marL="457200" lvl="2" indent="-228600" algn="l" defTabSz="933450">
            <a:lnSpc>
              <a:spcPct val="90000"/>
            </a:lnSpc>
            <a:spcBef>
              <a:spcPct val="0"/>
            </a:spcBef>
            <a:spcAft>
              <a:spcPct val="15000"/>
            </a:spcAft>
            <a:buChar char="•"/>
          </a:pPr>
          <a:r>
            <a:rPr lang="en-US" sz="2100" kern="1200" dirty="0"/>
            <a:t>500 or fewer employees</a:t>
          </a:r>
        </a:p>
        <a:p>
          <a:pPr marL="457200" lvl="2" indent="-228600" algn="l" defTabSz="933450">
            <a:lnSpc>
              <a:spcPct val="90000"/>
            </a:lnSpc>
            <a:spcBef>
              <a:spcPct val="0"/>
            </a:spcBef>
            <a:spcAft>
              <a:spcPct val="15000"/>
            </a:spcAft>
            <a:buChar char="•"/>
          </a:pPr>
          <a:r>
            <a:rPr lang="en-US" sz="2100" kern="1200" dirty="0"/>
            <a:t>Sole proprietorships with  or without employees</a:t>
          </a:r>
        </a:p>
        <a:p>
          <a:pPr marL="457200" lvl="2" indent="-228600" algn="l" defTabSz="933450">
            <a:lnSpc>
              <a:spcPct val="90000"/>
            </a:lnSpc>
            <a:spcBef>
              <a:spcPct val="0"/>
            </a:spcBef>
            <a:spcAft>
              <a:spcPct val="15000"/>
            </a:spcAft>
            <a:buChar char="•"/>
          </a:pPr>
          <a:r>
            <a:rPr lang="en-US" sz="2100" kern="1200" dirty="0"/>
            <a:t>Independent contractors</a:t>
          </a:r>
        </a:p>
        <a:p>
          <a:pPr marL="457200" lvl="2" indent="-228600" algn="l" defTabSz="933450">
            <a:lnSpc>
              <a:spcPct val="90000"/>
            </a:lnSpc>
            <a:spcBef>
              <a:spcPct val="0"/>
            </a:spcBef>
            <a:spcAft>
              <a:spcPct val="15000"/>
            </a:spcAft>
            <a:buChar char="•"/>
          </a:pPr>
          <a:r>
            <a:rPr lang="en-US" sz="2100" kern="1200" dirty="0"/>
            <a:t>Cooperatives and employee owned businesses</a:t>
          </a:r>
        </a:p>
        <a:p>
          <a:pPr marL="457200" lvl="2" indent="-228600" algn="l" defTabSz="933450">
            <a:lnSpc>
              <a:spcPct val="90000"/>
            </a:lnSpc>
            <a:spcBef>
              <a:spcPct val="0"/>
            </a:spcBef>
            <a:spcAft>
              <a:spcPct val="15000"/>
            </a:spcAft>
            <a:buChar char="•"/>
          </a:pPr>
          <a:r>
            <a:rPr lang="en-US" sz="2100" kern="1200" dirty="0"/>
            <a:t>Tribal small businesses</a:t>
          </a:r>
        </a:p>
      </dsp:txBody>
      <dsp:txXfrm>
        <a:off x="0" y="620182"/>
        <a:ext cx="10363200" cy="36316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480391"/>
          <a:ext cx="10287000" cy="355820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8386" tIns="562356" rIns="798386" bIns="192024" numCol="1" spcCol="1270" anchor="t" anchorCtr="0">
          <a:noAutofit/>
        </a:bodyPr>
        <a:lstStyle/>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Apply through local SBA lender (e.g. bank)</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Loans of 2.5x Average Monthly Payroll – Max $10 M</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1.0% interest</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Loan payments deferred for 6 months</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100% loan guarantee</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Funds spent on payroll, interest, rent, &amp; utilities are </a:t>
          </a:r>
          <a:r>
            <a:rPr lang="en-US" sz="2700" b="1" u="sng" kern="1200" dirty="0"/>
            <a:t>forgiven</a:t>
          </a:r>
          <a:endParaRPr lang="en-US" sz="2700" kern="1200" dirty="0"/>
        </a:p>
        <a:p>
          <a:pPr marL="228600" lvl="1" indent="-228600" algn="l" defTabSz="1200150">
            <a:lnSpc>
              <a:spcPct val="90000"/>
            </a:lnSpc>
            <a:spcBef>
              <a:spcPct val="0"/>
            </a:spcBef>
            <a:spcAft>
              <a:spcPct val="15000"/>
            </a:spcAft>
            <a:buChar char="•"/>
          </a:pPr>
          <a:r>
            <a:rPr lang="en-US" sz="2700" kern="1200" dirty="0"/>
            <a:t>Interim Final Rule sent late April 2, 2020</a:t>
          </a:r>
        </a:p>
      </dsp:txBody>
      <dsp:txXfrm>
        <a:off x="0" y="480391"/>
        <a:ext cx="10287000" cy="3558208"/>
      </dsp:txXfrm>
    </dsp:sp>
    <dsp:sp modelId="{B4353EEB-22EC-4EF2-9D55-3FF7EBFF8993}">
      <dsp:nvSpPr>
        <dsp:cNvPr id="0" name=""/>
        <dsp:cNvSpPr/>
      </dsp:nvSpPr>
      <dsp:spPr>
        <a:xfrm>
          <a:off x="514350" y="33555"/>
          <a:ext cx="8743980"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1422400">
            <a:lnSpc>
              <a:spcPct val="90000"/>
            </a:lnSpc>
            <a:spcBef>
              <a:spcPct val="0"/>
            </a:spcBef>
            <a:spcAft>
              <a:spcPct val="35000"/>
            </a:spcAft>
            <a:buNone/>
          </a:pPr>
          <a:r>
            <a:rPr lang="en-US" sz="3200" b="1" kern="1200" dirty="0"/>
            <a:t>SBA Paycheck Protection Program (PPP)</a:t>
          </a:r>
        </a:p>
      </dsp:txBody>
      <dsp:txXfrm>
        <a:off x="554699" y="73904"/>
        <a:ext cx="8663282" cy="745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CD3FC-8ADE-4D19-BA65-4EF28AFCB3C7}">
      <dsp:nvSpPr>
        <dsp:cNvPr id="0" name=""/>
        <dsp:cNvSpPr/>
      </dsp:nvSpPr>
      <dsp:spPr>
        <a:xfrm>
          <a:off x="0" y="31244"/>
          <a:ext cx="9753600" cy="94584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Primary Market Corporate Credit Facility (PMCCF)</a:t>
          </a:r>
          <a:r>
            <a:rPr lang="en-US" sz="2600" kern="1200" dirty="0"/>
            <a:t> </a:t>
          </a:r>
          <a:r>
            <a:rPr lang="en-US" sz="2600" b="1" kern="1200" dirty="0"/>
            <a:t>Direct Lending Funding</a:t>
          </a:r>
          <a:endParaRPr lang="en-US" sz="2600" kern="1200" dirty="0"/>
        </a:p>
      </dsp:txBody>
      <dsp:txXfrm>
        <a:off x="0" y="31244"/>
        <a:ext cx="9753600" cy="945840"/>
      </dsp:txXfrm>
    </dsp:sp>
    <dsp:sp modelId="{3553C1B0-31EB-4DBB-AF08-628B0772AD85}">
      <dsp:nvSpPr>
        <dsp:cNvPr id="0" name=""/>
        <dsp:cNvSpPr/>
      </dsp:nvSpPr>
      <dsp:spPr>
        <a:xfrm>
          <a:off x="0" y="977085"/>
          <a:ext cx="9753600" cy="36398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Allows the Fed to lend directly to corporations by buying new bond issuances and providing loans</a:t>
          </a:r>
        </a:p>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$500B </a:t>
          </a:r>
        </a:p>
        <a:p>
          <a:pPr marL="228600" lvl="1" indent="-228600" algn="l" defTabSz="1155700">
            <a:lnSpc>
              <a:spcPct val="90000"/>
            </a:lnSpc>
            <a:spcBef>
              <a:spcPct val="0"/>
            </a:spcBef>
            <a:spcAft>
              <a:spcPct val="15000"/>
            </a:spcAft>
            <a:buSzPts val="1200"/>
            <a:buFont typeface="Symbol" panose="05050102010706020507" pitchFamily="18" charset="2"/>
            <a:buChar char=""/>
          </a:pPr>
          <a:r>
            <a:rPr lang="en-US" sz="2600" kern="1200" dirty="0"/>
            <a:t>PMCCF Direct Lending</a:t>
          </a:r>
        </a:p>
        <a:p>
          <a:pPr marL="457200" lvl="2" indent="-228600" algn="l" defTabSz="1155700">
            <a:lnSpc>
              <a:spcPct val="90000"/>
            </a:lnSpc>
            <a:spcBef>
              <a:spcPct val="0"/>
            </a:spcBef>
            <a:spcAft>
              <a:spcPct val="15000"/>
            </a:spcAft>
            <a:buSzPts val="1200"/>
            <a:buFont typeface="Symbol" panose="05050102010706020507" pitchFamily="18" charset="2"/>
            <a:buChar char=""/>
          </a:pPr>
          <a:r>
            <a:rPr lang="en-US" sz="2600" kern="1200" dirty="0"/>
            <a:t>$25B for passenger air carriers</a:t>
          </a:r>
        </a:p>
        <a:p>
          <a:pPr marL="457200" lvl="2" indent="-228600" algn="l" defTabSz="1155700">
            <a:lnSpc>
              <a:spcPct val="90000"/>
            </a:lnSpc>
            <a:spcBef>
              <a:spcPct val="0"/>
            </a:spcBef>
            <a:spcAft>
              <a:spcPct val="15000"/>
            </a:spcAft>
            <a:buSzPts val="1200"/>
            <a:buFont typeface="Symbol" panose="05050102010706020507" pitchFamily="18" charset="2"/>
            <a:buChar char=""/>
          </a:pPr>
          <a:r>
            <a:rPr lang="en-US" sz="2600" kern="1200" dirty="0"/>
            <a:t>$4B for cargo air carriers</a:t>
          </a:r>
        </a:p>
        <a:p>
          <a:pPr marL="457200" lvl="2" indent="-228600" algn="l" defTabSz="1155700">
            <a:lnSpc>
              <a:spcPct val="90000"/>
            </a:lnSpc>
            <a:spcBef>
              <a:spcPct val="0"/>
            </a:spcBef>
            <a:spcAft>
              <a:spcPct val="15000"/>
            </a:spcAft>
            <a:buSzPts val="1200"/>
            <a:buFont typeface="Symbol" panose="05050102010706020507" pitchFamily="18" charset="2"/>
            <a:buChar char=""/>
          </a:pPr>
          <a:r>
            <a:rPr lang="en-US" sz="2600" kern="1200" dirty="0"/>
            <a:t>$17B for businesses important to maintaining national security.</a:t>
          </a:r>
        </a:p>
        <a:p>
          <a:pPr marL="228600" lvl="1" indent="-228600" algn="l" defTabSz="1155700">
            <a:lnSpc>
              <a:spcPct val="90000"/>
            </a:lnSpc>
            <a:spcBef>
              <a:spcPct val="0"/>
            </a:spcBef>
            <a:spcAft>
              <a:spcPct val="15000"/>
            </a:spcAft>
            <a:buSzPts val="1200"/>
            <a:buFont typeface="Symbol" panose="05050102010706020507" pitchFamily="18" charset="2"/>
            <a:buChar char=""/>
          </a:pPr>
          <a:r>
            <a:rPr lang="en-US" sz="2600" kern="1200" dirty="0"/>
            <a:t>$304B to other businesses</a:t>
          </a:r>
        </a:p>
        <a:p>
          <a:pPr marL="228600" lvl="1" indent="-228600" algn="l" defTabSz="1155700">
            <a:lnSpc>
              <a:spcPct val="90000"/>
            </a:lnSpc>
            <a:spcBef>
              <a:spcPct val="0"/>
            </a:spcBef>
            <a:spcAft>
              <a:spcPct val="15000"/>
            </a:spcAft>
            <a:buSzPts val="1200"/>
            <a:buFont typeface="Symbol" panose="05050102010706020507" pitchFamily="18" charset="2"/>
            <a:buChar char=""/>
          </a:pPr>
          <a:r>
            <a:rPr lang="en-US" sz="2600" kern="1200" dirty="0"/>
            <a:t>$150B to local and state governments through block grants</a:t>
          </a:r>
        </a:p>
      </dsp:txBody>
      <dsp:txXfrm>
        <a:off x="0" y="977085"/>
        <a:ext cx="9753600" cy="36398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AD3D-92ED-4EAB-944E-A55C0663DFB8}">
      <dsp:nvSpPr>
        <dsp:cNvPr id="0" name=""/>
        <dsp:cNvSpPr/>
      </dsp:nvSpPr>
      <dsp:spPr>
        <a:xfrm>
          <a:off x="0" y="502097"/>
          <a:ext cx="10160000" cy="360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458216" rIns="788529" bIns="156464"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a:t>Nonprofit organizations and businesses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Between 500 and 10,000 employees</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Loan must retain at least 90% of the recipient’s workforce through September 30, 2020</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Will not outsource or offshore jobs for the term of the loan plus 2 years</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Cannot increase the compensation of any officer or employee whose total compensation exceeds $425,000,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Prohibited from having officers or employees making over $3M last year plus fifty percent of the amount their compensation last year exceeded $3M</a:t>
          </a:r>
        </a:p>
      </dsp:txBody>
      <dsp:txXfrm>
        <a:off x="0" y="502097"/>
        <a:ext cx="10160000" cy="3603600"/>
      </dsp:txXfrm>
    </dsp:sp>
    <dsp:sp modelId="{412FD617-F48A-485F-877C-B9386F0B0344}">
      <dsp:nvSpPr>
        <dsp:cNvPr id="0" name=""/>
        <dsp:cNvSpPr/>
      </dsp:nvSpPr>
      <dsp:spPr>
        <a:xfrm>
          <a:off x="508000" y="177377"/>
          <a:ext cx="711200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77900">
            <a:lnSpc>
              <a:spcPct val="90000"/>
            </a:lnSpc>
            <a:spcBef>
              <a:spcPct val="0"/>
            </a:spcBef>
            <a:spcAft>
              <a:spcPct val="35000"/>
            </a:spcAft>
            <a:buNone/>
          </a:pPr>
          <a:r>
            <a:rPr lang="en-US" sz="2200" b="1" kern="1200"/>
            <a:t>PMCCF Direct Lending Targets</a:t>
          </a:r>
          <a:endParaRPr lang="en-US" sz="2200" kern="1200"/>
        </a:p>
      </dsp:txBody>
      <dsp:txXfrm>
        <a:off x="539703" y="209080"/>
        <a:ext cx="7048594" cy="5860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4EC17-361C-4EA8-AAF9-D3553FD060E2}">
      <dsp:nvSpPr>
        <dsp:cNvPr id="0" name=""/>
        <dsp:cNvSpPr/>
      </dsp:nvSpPr>
      <dsp:spPr>
        <a:xfrm>
          <a:off x="0" y="47875"/>
          <a:ext cx="10160000" cy="921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Economic Adjustment Assistance (EAA) Program</a:t>
          </a:r>
          <a:endParaRPr lang="en-US" sz="3200" kern="1200" dirty="0"/>
        </a:p>
      </dsp:txBody>
      <dsp:txXfrm>
        <a:off x="0" y="47875"/>
        <a:ext cx="10160000" cy="921600"/>
      </dsp:txXfrm>
    </dsp:sp>
    <dsp:sp modelId="{8033548C-EA9E-44C1-B125-6676E64B088C}">
      <dsp:nvSpPr>
        <dsp:cNvPr id="0" name=""/>
        <dsp:cNvSpPr/>
      </dsp:nvSpPr>
      <dsp:spPr>
        <a:xfrm>
          <a:off x="0" y="964876"/>
          <a:ext cx="10160000" cy="29865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$1.5B in supplemental funding for the Economic Adjustment Assistance program </a:t>
          </a:r>
        </a:p>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Funds technical, planning, and public works and infrastructure assistance</a:t>
          </a:r>
        </a:p>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Regions experiencing adverse economic changes that occur suddenly or over time</a:t>
          </a:r>
        </a:p>
      </dsp:txBody>
      <dsp:txXfrm>
        <a:off x="0" y="964876"/>
        <a:ext cx="10160000" cy="29865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ACFF-4316-42D1-8E5B-9988D2F6A299}">
      <dsp:nvSpPr>
        <dsp:cNvPr id="0" name=""/>
        <dsp:cNvSpPr/>
      </dsp:nvSpPr>
      <dsp:spPr>
        <a:xfrm>
          <a:off x="0" y="65947"/>
          <a:ext cx="10160000" cy="892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a:t>EAA Strategy Grants</a:t>
          </a:r>
          <a:endParaRPr lang="en-US" sz="3100" kern="1200"/>
        </a:p>
      </dsp:txBody>
      <dsp:txXfrm>
        <a:off x="0" y="65947"/>
        <a:ext cx="10160000" cy="892800"/>
      </dsp:txXfrm>
    </dsp:sp>
    <dsp:sp modelId="{3EA2D454-D50D-42F2-92A4-9F8728ED724C}">
      <dsp:nvSpPr>
        <dsp:cNvPr id="0" name=""/>
        <dsp:cNvSpPr/>
      </dsp:nvSpPr>
      <dsp:spPr>
        <a:xfrm>
          <a:off x="0" y="958747"/>
          <a:ext cx="10160000" cy="33187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Font typeface="Symbol" panose="05050102010706020507" pitchFamily="18" charset="2"/>
            <a:buChar char=""/>
          </a:pPr>
          <a:r>
            <a:rPr lang="en-US" sz="3100" kern="1200"/>
            <a:t>Development, updating or refinement of a Comprehensive Economic Development Strategy (CEDS)</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a:t>CEDS is a prerequisite for qualifying for EDA funds for projects</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a:t>COVID 19 may require a CEDS update</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dirty="0"/>
            <a:t>COVID 19 may permit a CEDS creation to craft a disaster recovery strategy</a:t>
          </a:r>
        </a:p>
      </dsp:txBody>
      <dsp:txXfrm>
        <a:off x="0" y="958747"/>
        <a:ext cx="10160000" cy="33187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879C-5D68-4BFF-86BB-4BE9FDD02E51}">
      <dsp:nvSpPr>
        <dsp:cNvPr id="0" name=""/>
        <dsp:cNvSpPr/>
      </dsp:nvSpPr>
      <dsp:spPr>
        <a:xfrm>
          <a:off x="49" y="51520"/>
          <a:ext cx="4747617"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EAA Implementation Grants</a:t>
          </a:r>
          <a:endParaRPr lang="en-US" sz="2800" kern="1200" dirty="0"/>
        </a:p>
      </dsp:txBody>
      <dsp:txXfrm>
        <a:off x="49" y="51520"/>
        <a:ext cx="4747617" cy="806400"/>
      </dsp:txXfrm>
    </dsp:sp>
    <dsp:sp modelId="{80B7530C-BFAB-4199-9C28-F5E78240E4D5}">
      <dsp:nvSpPr>
        <dsp:cNvPr id="0" name=""/>
        <dsp:cNvSpPr/>
      </dsp:nvSpPr>
      <dsp:spPr>
        <a:xfrm>
          <a:off x="49" y="857920"/>
          <a:ext cx="4747617" cy="35355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Symbol" panose="05050102010706020507" pitchFamily="18" charset="2"/>
            <a:buChar char=""/>
          </a:pPr>
          <a:r>
            <a:rPr lang="en-US" sz="2800" kern="1200"/>
            <a:t>Execution of CEDS strategy</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Infrastructure improvements</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Site acquisition</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Site preparation</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Construction</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Rehabilitation </a:t>
          </a:r>
        </a:p>
        <a:p>
          <a:pPr marL="571500" lvl="2" indent="-285750" algn="l" defTabSz="1244600">
            <a:lnSpc>
              <a:spcPct val="90000"/>
            </a:lnSpc>
            <a:spcBef>
              <a:spcPct val="0"/>
            </a:spcBef>
            <a:spcAft>
              <a:spcPct val="15000"/>
            </a:spcAft>
            <a:buFont typeface="Courier New" panose="02070309020205020404" pitchFamily="49" charset="0"/>
            <a:buChar char="o"/>
          </a:pPr>
          <a:r>
            <a:rPr lang="en-US" sz="2800" kern="1200"/>
            <a:t>Equipping of facilities</a:t>
          </a:r>
        </a:p>
      </dsp:txBody>
      <dsp:txXfrm>
        <a:off x="49" y="857920"/>
        <a:ext cx="4747617" cy="3535560"/>
      </dsp:txXfrm>
    </dsp:sp>
    <dsp:sp modelId="{63B4B1B0-0B99-44DF-82BA-C9F2A7B67704}">
      <dsp:nvSpPr>
        <dsp:cNvPr id="0" name=""/>
        <dsp:cNvSpPr/>
      </dsp:nvSpPr>
      <dsp:spPr>
        <a:xfrm>
          <a:off x="5412333" y="51520"/>
          <a:ext cx="4747617"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EAA Implementation Grants</a:t>
          </a:r>
          <a:endParaRPr lang="en-US" sz="2800" kern="1200" dirty="0"/>
        </a:p>
      </dsp:txBody>
      <dsp:txXfrm>
        <a:off x="5412333" y="51520"/>
        <a:ext cx="4747617" cy="806400"/>
      </dsp:txXfrm>
    </dsp:sp>
    <dsp:sp modelId="{E3DF4B52-E1B1-4B74-B2DB-E91BE96D716F}">
      <dsp:nvSpPr>
        <dsp:cNvPr id="0" name=""/>
        <dsp:cNvSpPr/>
      </dsp:nvSpPr>
      <dsp:spPr>
        <a:xfrm>
          <a:off x="5412333" y="857920"/>
          <a:ext cx="4747617" cy="35355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Market and environmental studies</a:t>
          </a:r>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Planning or construction grants</a:t>
          </a:r>
        </a:p>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Seed or replenish revolving loan funds </a:t>
          </a:r>
        </a:p>
      </dsp:txBody>
      <dsp:txXfrm>
        <a:off x="5412333" y="857920"/>
        <a:ext cx="4747617" cy="35355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285EF-A0D2-4968-BC1A-C81CD1D70508}">
      <dsp:nvSpPr>
        <dsp:cNvPr id="0" name=""/>
        <dsp:cNvSpPr/>
      </dsp:nvSpPr>
      <dsp:spPr>
        <a:xfrm>
          <a:off x="49" y="71857"/>
          <a:ext cx="4747617"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EAA Case Study</a:t>
          </a:r>
          <a:endParaRPr lang="en-US" sz="2100" kern="1200" dirty="0"/>
        </a:p>
      </dsp:txBody>
      <dsp:txXfrm>
        <a:off x="49" y="71857"/>
        <a:ext cx="4747617" cy="604800"/>
      </dsp:txXfrm>
    </dsp:sp>
    <dsp:sp modelId="{A2073B0C-B36C-4F4A-93A6-F484F9FAC06C}">
      <dsp:nvSpPr>
        <dsp:cNvPr id="0" name=""/>
        <dsp:cNvSpPr/>
      </dsp:nvSpPr>
      <dsp:spPr>
        <a:xfrm>
          <a:off x="49" y="676657"/>
          <a:ext cx="4747617" cy="36964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a:t>Industrial Park Development</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Site location and acquisition cost</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Industry research focus</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Infrastructure costs</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Remediation costs</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Construction budget</a:t>
          </a:r>
        </a:p>
      </dsp:txBody>
      <dsp:txXfrm>
        <a:off x="49" y="676657"/>
        <a:ext cx="4747617" cy="3696485"/>
      </dsp:txXfrm>
    </dsp:sp>
    <dsp:sp modelId="{E70E7C2C-B463-456D-8075-4C1AEFEFFBAF}">
      <dsp:nvSpPr>
        <dsp:cNvPr id="0" name=""/>
        <dsp:cNvSpPr/>
      </dsp:nvSpPr>
      <dsp:spPr>
        <a:xfrm>
          <a:off x="5412333" y="71857"/>
          <a:ext cx="4747617"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EAA Case Study</a:t>
          </a:r>
          <a:endParaRPr lang="en-US" sz="2100" kern="1200"/>
        </a:p>
      </dsp:txBody>
      <dsp:txXfrm>
        <a:off x="5412333" y="71857"/>
        <a:ext cx="4747617" cy="604800"/>
      </dsp:txXfrm>
    </dsp:sp>
    <dsp:sp modelId="{076B478F-6F39-497C-AF60-D4A505866EF0}">
      <dsp:nvSpPr>
        <dsp:cNvPr id="0" name=""/>
        <dsp:cNvSpPr/>
      </dsp:nvSpPr>
      <dsp:spPr>
        <a:xfrm>
          <a:off x="5412333" y="676657"/>
          <a:ext cx="4747617" cy="36964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a:t>Revolving Loan Fund</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Identification of business access to capital gap</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Corporate organization of revolving loan fund</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Revolving Loan Fund Board of Directors</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Revolving Loan Fund seed capital and EDA match</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a:t>Revolving Loan Fund loan terms and agreements</a:t>
          </a:r>
        </a:p>
        <a:p>
          <a:pPr marL="457200" lvl="2" indent="-228600" algn="l" defTabSz="933450">
            <a:lnSpc>
              <a:spcPct val="90000"/>
            </a:lnSpc>
            <a:spcBef>
              <a:spcPct val="0"/>
            </a:spcBef>
            <a:spcAft>
              <a:spcPct val="15000"/>
            </a:spcAft>
            <a:buFont typeface="Courier New" panose="02070309020205020404" pitchFamily="49" charset="0"/>
            <a:buChar char="o"/>
          </a:pPr>
          <a:r>
            <a:rPr lang="en-US" sz="2100" kern="1200" dirty="0"/>
            <a:t>Revolving Loan Fund marketing</a:t>
          </a:r>
        </a:p>
      </dsp:txBody>
      <dsp:txXfrm>
        <a:off x="5412333" y="676657"/>
        <a:ext cx="4747617" cy="369648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29CB1-CDF6-44A1-BA1F-D0819945B560}">
      <dsp:nvSpPr>
        <dsp:cNvPr id="0" name=""/>
        <dsp:cNvSpPr/>
      </dsp:nvSpPr>
      <dsp:spPr>
        <a:xfrm>
          <a:off x="0" y="48820"/>
          <a:ext cx="10160000" cy="921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Federal Stimulus &amp; CDBG</a:t>
          </a:r>
          <a:endParaRPr lang="en-US" sz="3200" kern="1200" dirty="0"/>
        </a:p>
      </dsp:txBody>
      <dsp:txXfrm>
        <a:off x="0" y="48820"/>
        <a:ext cx="10160000" cy="921600"/>
      </dsp:txXfrm>
    </dsp:sp>
    <dsp:sp modelId="{684B8A8A-53C3-4A3C-8CB3-7152A916BAA7}">
      <dsp:nvSpPr>
        <dsp:cNvPr id="0" name=""/>
        <dsp:cNvSpPr/>
      </dsp:nvSpPr>
      <dsp:spPr>
        <a:xfrm>
          <a:off x="0" y="970420"/>
          <a:ext cx="10160000" cy="34257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$5B in COVID 19 federal stimulus funding</a:t>
          </a:r>
        </a:p>
        <a:p>
          <a:pPr marL="571500" lvl="2" indent="-285750" algn="l" defTabSz="1422400">
            <a:lnSpc>
              <a:spcPct val="90000"/>
            </a:lnSpc>
            <a:spcBef>
              <a:spcPct val="0"/>
            </a:spcBef>
            <a:spcAft>
              <a:spcPct val="15000"/>
            </a:spcAft>
            <a:buFont typeface="Courier New" panose="02070309020205020404" pitchFamily="49" charset="0"/>
            <a:buChar char="o"/>
          </a:pPr>
          <a:r>
            <a:rPr lang="en-US" sz="3200" kern="1200" dirty="0"/>
            <a:t>$2B distributed by 2020 allocation to large cities and states</a:t>
          </a:r>
        </a:p>
        <a:p>
          <a:pPr marL="571500" lvl="2" indent="-285750" algn="l" defTabSz="1422400">
            <a:lnSpc>
              <a:spcPct val="90000"/>
            </a:lnSpc>
            <a:spcBef>
              <a:spcPct val="0"/>
            </a:spcBef>
            <a:spcAft>
              <a:spcPct val="15000"/>
            </a:spcAft>
            <a:buFont typeface="Courier New" panose="02070309020205020404" pitchFamily="49" charset="0"/>
            <a:buChar char="o"/>
          </a:pPr>
          <a:r>
            <a:rPr lang="en-US" sz="3200" kern="1200" dirty="0"/>
            <a:t>$1B distributed to states in 45 days to combat COVID 19</a:t>
          </a:r>
        </a:p>
        <a:p>
          <a:pPr marL="571500" lvl="2" indent="-285750" algn="l" defTabSz="1422400">
            <a:lnSpc>
              <a:spcPct val="90000"/>
            </a:lnSpc>
            <a:spcBef>
              <a:spcPct val="0"/>
            </a:spcBef>
            <a:spcAft>
              <a:spcPct val="15000"/>
            </a:spcAft>
            <a:buFont typeface="Courier New" panose="02070309020205020404" pitchFamily="49" charset="0"/>
            <a:buChar char="o"/>
          </a:pPr>
          <a:r>
            <a:rPr lang="en-US" sz="3200" kern="1200" dirty="0"/>
            <a:t>$2B distributed to states for longer term economic and housing disruptions</a:t>
          </a:r>
        </a:p>
      </dsp:txBody>
      <dsp:txXfrm>
        <a:off x="0" y="970420"/>
        <a:ext cx="10160000" cy="342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F735-8D11-4AF2-AB1D-86527260BB6D}">
      <dsp:nvSpPr>
        <dsp:cNvPr id="0" name=""/>
        <dsp:cNvSpPr/>
      </dsp:nvSpPr>
      <dsp:spPr>
        <a:xfrm>
          <a:off x="483184" y="0"/>
          <a:ext cx="9930232" cy="1446337"/>
        </a:xfrm>
        <a:prstGeom prst="rightArrow">
          <a:avLst>
            <a:gd name="adj1" fmla="val 50000"/>
            <a:gd name="adj2" fmla="val 50000"/>
          </a:avLst>
        </a:prstGeom>
        <a:solidFill>
          <a:schemeClr val="accent2"/>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9606" numCol="1" spcCol="1270" anchor="ctr" anchorCtr="0">
          <a:noAutofit/>
        </a:bodyPr>
        <a:lstStyle/>
        <a:p>
          <a:pPr marL="0" lvl="0" indent="0" algn="l"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Assess Economic Damage</a:t>
          </a:r>
        </a:p>
      </dsp:txBody>
      <dsp:txXfrm>
        <a:off x="483184" y="361584"/>
        <a:ext cx="9568648" cy="723169"/>
      </dsp:txXfrm>
    </dsp:sp>
    <dsp:sp modelId="{B63C91D9-5F96-4700-B169-8326DCCFDA2F}">
      <dsp:nvSpPr>
        <dsp:cNvPr id="0" name=""/>
        <dsp:cNvSpPr/>
      </dsp:nvSpPr>
      <dsp:spPr>
        <a:xfrm>
          <a:off x="483184" y="1118919"/>
          <a:ext cx="4587767" cy="3228303"/>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Data dive to measure the before, during and after of the disaster's impact on the region's economy, workforce and employer base</a:t>
          </a:r>
        </a:p>
        <a:p>
          <a:pPr marL="114300" lvl="1" indent="-114300" algn="l" defTabSz="622300">
            <a:lnSpc>
              <a:spcPct val="90000"/>
            </a:lnSpc>
            <a:spcBef>
              <a:spcPct val="0"/>
            </a:spcBef>
            <a:spcAft>
              <a:spcPct val="15000"/>
            </a:spcAft>
            <a:buChar char="•"/>
          </a:pPr>
          <a:r>
            <a:rPr lang="en-US" sz="14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Job Postings Analytics </a:t>
          </a:r>
        </a:p>
        <a:p>
          <a:pPr marL="114300" lvl="1" indent="-114300" algn="l" defTabSz="622300">
            <a:lnSpc>
              <a:spcPct val="90000"/>
            </a:lnSpc>
            <a:spcBef>
              <a:spcPct val="0"/>
            </a:spcBef>
            <a:spcAft>
              <a:spcPct val="15000"/>
            </a:spcAft>
            <a:buChar char="•"/>
          </a:pPr>
          <a:r>
            <a:rPr lang="en-US" sz="14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Input-Output Model</a:t>
          </a:r>
        </a:p>
        <a:p>
          <a:pPr marL="114300" lvl="1" indent="-114300" algn="l" defTabSz="622300">
            <a:lnSpc>
              <a:spcPct val="90000"/>
            </a:lnSpc>
            <a:spcBef>
              <a:spcPct val="0"/>
            </a:spcBef>
            <a:spcAft>
              <a:spcPct val="15000"/>
            </a:spcAft>
            <a:buChar char="•"/>
          </a:pPr>
          <a:r>
            <a:rPr lang="en-US" sz="14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Skill Shape Analysis for Upskilling Opportunities </a:t>
          </a:r>
        </a:p>
        <a:p>
          <a:pPr marL="114300" lvl="1" indent="-114300" algn="l" defTabSz="622300">
            <a:lnSpc>
              <a:spcPct val="90000"/>
            </a:lnSpc>
            <a:spcBef>
              <a:spcPct val="0"/>
            </a:spcBef>
            <a:spcAft>
              <a:spcPct val="15000"/>
            </a:spcAft>
            <a:buChar char="•"/>
          </a:pPr>
          <a:r>
            <a:rPr lang="en-US" sz="14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4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Supply Chain Analysis </a:t>
          </a:r>
        </a:p>
      </dsp:txBody>
      <dsp:txXfrm>
        <a:off x="483184" y="1118919"/>
        <a:ext cx="4587767" cy="3228303"/>
      </dsp:txXfrm>
    </dsp:sp>
    <dsp:sp modelId="{B095DADB-4069-4ACF-9997-D7B746A9848F}">
      <dsp:nvSpPr>
        <dsp:cNvPr id="0" name=""/>
        <dsp:cNvSpPr/>
      </dsp:nvSpPr>
      <dsp:spPr>
        <a:xfrm>
          <a:off x="5070951" y="481951"/>
          <a:ext cx="5342465" cy="1446337"/>
        </a:xfrm>
        <a:prstGeom prst="rightArrow">
          <a:avLst>
            <a:gd name="adj1" fmla="val 50000"/>
            <a:gd name="adj2" fmla="val 50000"/>
          </a:avLst>
        </a:prstGeom>
        <a:solidFill>
          <a:schemeClr val="accent1"/>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9606" numCol="1" spcCol="1270" anchor="ctr" anchorCtr="0">
          <a:noAutofit/>
        </a:bodyPr>
        <a:lstStyle/>
        <a:p>
          <a:pPr marL="0" lvl="0" indent="0" algn="l"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Business Development</a:t>
          </a:r>
        </a:p>
      </dsp:txBody>
      <dsp:txXfrm>
        <a:off x="5070951" y="843535"/>
        <a:ext cx="4980881" cy="723169"/>
      </dsp:txXfrm>
    </dsp:sp>
    <dsp:sp modelId="{8AC932E7-56D7-4830-A872-23276EE6657D}">
      <dsp:nvSpPr>
        <dsp:cNvPr id="0" name=""/>
        <dsp:cNvSpPr/>
      </dsp:nvSpPr>
      <dsp:spPr>
        <a:xfrm>
          <a:off x="5105405" y="1600871"/>
          <a:ext cx="4826056" cy="3228303"/>
        </a:xfrm>
        <a:prstGeom prst="rect">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Company Triage &amp; Concierge Role</a:t>
          </a:r>
        </a:p>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Post-COVID 19 industry target marketing strategy </a:t>
          </a:r>
        </a:p>
        <a:p>
          <a:pPr marL="0" lvl="0" indent="0" algn="l" defTabSz="800100">
            <a:lnSpc>
              <a:spcPct val="90000"/>
            </a:lnSpc>
            <a:spcBef>
              <a:spcPct val="0"/>
            </a:spcBef>
            <a:spcAft>
              <a:spcPct val="35000"/>
            </a:spcAft>
            <a:buNone/>
          </a:pPr>
          <a:r>
            <a:rPr lang="en-US" sz="18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Site Development Plans </a:t>
          </a:r>
        </a:p>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Build PPPs with local, state &amp; federal funding </a:t>
          </a: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solidFill>
                <a:sysClr val="windowText" lastClr="000000">
                  <a:hueOff val="0"/>
                  <a:satOff val="0"/>
                  <a:lumOff val="0"/>
                  <a:alphaOff val="0"/>
                </a:sysClr>
              </a:solidFill>
              <a:latin typeface="Calibri" panose="020F0502020204030204"/>
              <a:ea typeface="+mn-ea"/>
              <a:cs typeface="+mn-cs"/>
            </a:rPr>
            <a:t>Economic Development Planning</a:t>
          </a:r>
          <a:endPar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Font typeface="Symbol" panose="05050102010706020507" pitchFamily="18" charset="2"/>
            <a:buChar char=""/>
          </a:pPr>
          <a:r>
            <a:rPr lang="en-US" sz="1400" kern="1200" dirty="0">
              <a:solidFill>
                <a:sysClr val="windowText" lastClr="000000">
                  <a:hueOff val="0"/>
                  <a:satOff val="0"/>
                  <a:lumOff val="0"/>
                  <a:alphaOff val="0"/>
                </a:sysClr>
              </a:solidFill>
              <a:latin typeface="Calibri" panose="020F0502020204030204"/>
              <a:ea typeface="+mn-ea"/>
              <a:cs typeface="+mn-cs"/>
            </a:rPr>
            <a:t>Public Infrastructure for Projects</a:t>
          </a:r>
          <a:endParaRPr lang="en-US" sz="14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Community Centers</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Housing Rehabilitation</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Revolving Loan Funds</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Workforce Development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panose="020F0502020204030204"/>
              <a:ea typeface="+mn-ea"/>
              <a:cs typeface="+mn-cs"/>
            </a:rPr>
            <a:t>Rural Broadband Service</a:t>
          </a:r>
        </a:p>
      </dsp:txBody>
      <dsp:txXfrm>
        <a:off x="5105405" y="1600871"/>
        <a:ext cx="4826056" cy="32283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57359-D171-43B6-9F30-5B8808D02D84}">
      <dsp:nvSpPr>
        <dsp:cNvPr id="0" name=""/>
        <dsp:cNvSpPr/>
      </dsp:nvSpPr>
      <dsp:spPr>
        <a:xfrm>
          <a:off x="49" y="122465"/>
          <a:ext cx="4747617"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CDBG Funds</a:t>
          </a:r>
          <a:endParaRPr lang="en-US" sz="2000" kern="1200" dirty="0"/>
        </a:p>
      </dsp:txBody>
      <dsp:txXfrm>
        <a:off x="49" y="122465"/>
        <a:ext cx="4747617" cy="576000"/>
      </dsp:txXfrm>
    </dsp:sp>
    <dsp:sp modelId="{03FB8FDD-D425-4250-8879-8453C77BDE26}">
      <dsp:nvSpPr>
        <dsp:cNvPr id="0" name=""/>
        <dsp:cNvSpPr/>
      </dsp:nvSpPr>
      <dsp:spPr>
        <a:xfrm>
          <a:off x="49" y="698465"/>
          <a:ext cx="4747617" cy="36748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kern="1200"/>
            <a:t>Infrastructure</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Economic development projects</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Public facilities installations</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Community centers</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Housing rehabilitation</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Public services</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a:t>Microenterprise assistance</a:t>
          </a:r>
        </a:p>
      </dsp:txBody>
      <dsp:txXfrm>
        <a:off x="49" y="698465"/>
        <a:ext cx="4747617" cy="3674868"/>
      </dsp:txXfrm>
    </dsp:sp>
    <dsp:sp modelId="{33D46EAE-B6BB-49BC-A654-B13D6C277165}">
      <dsp:nvSpPr>
        <dsp:cNvPr id="0" name=""/>
        <dsp:cNvSpPr/>
      </dsp:nvSpPr>
      <dsp:spPr>
        <a:xfrm>
          <a:off x="5412333" y="122465"/>
          <a:ext cx="4747617"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CDBG Funds </a:t>
          </a:r>
          <a:endParaRPr lang="en-US" sz="2000" kern="1200" dirty="0"/>
        </a:p>
      </dsp:txBody>
      <dsp:txXfrm>
        <a:off x="5412333" y="122465"/>
        <a:ext cx="4747617" cy="576000"/>
      </dsp:txXfrm>
    </dsp:sp>
    <dsp:sp modelId="{133EC338-03F9-4164-AFEE-7B09A931ACEB}">
      <dsp:nvSpPr>
        <dsp:cNvPr id="0" name=""/>
        <dsp:cNvSpPr/>
      </dsp:nvSpPr>
      <dsp:spPr>
        <a:xfrm>
          <a:off x="5412333" y="698465"/>
          <a:ext cx="4747617" cy="36748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Fund up to 50% of total project costs, not to exceed $500,000</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Up to $10,000 can be granted or $25k-$35k loaned for every full-time equivalent job created or retained as a result of the project</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Public infrastructure projects (e.g., water, sewer, roads) are eligible for up to 50% CDBG grant funding, not to exceed $500,000, towards project</a:t>
          </a:r>
        </a:p>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t>Private, for-profit projects can qualify for up to 50% CDBG low-interest loans, not to exceed $500,000 towards project</a:t>
          </a:r>
        </a:p>
      </dsp:txBody>
      <dsp:txXfrm>
        <a:off x="5412333" y="698465"/>
        <a:ext cx="4747617" cy="36748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0B019-BC15-4D47-A040-BE710FA7ED4B}">
      <dsp:nvSpPr>
        <dsp:cNvPr id="0" name=""/>
        <dsp:cNvSpPr/>
      </dsp:nvSpPr>
      <dsp:spPr>
        <a:xfrm>
          <a:off x="0" y="0"/>
          <a:ext cx="10160000" cy="123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4300" b="1" kern="1200" dirty="0"/>
            <a:t>CDBG Key Criteria</a:t>
          </a:r>
          <a:endParaRPr lang="en-US" sz="4300" kern="1200" dirty="0"/>
        </a:p>
      </dsp:txBody>
      <dsp:txXfrm>
        <a:off x="0" y="0"/>
        <a:ext cx="10160000" cy="1238400"/>
      </dsp:txXfrm>
    </dsp:sp>
    <dsp:sp modelId="{87E74534-FDB1-47DF-A9A6-A3B323F668DB}">
      <dsp:nvSpPr>
        <dsp:cNvPr id="0" name=""/>
        <dsp:cNvSpPr/>
      </dsp:nvSpPr>
      <dsp:spPr>
        <a:xfrm>
          <a:off x="0" y="1239262"/>
          <a:ext cx="10160000" cy="295087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362" tIns="229362" rIns="305816" bIns="344043" numCol="1" spcCol="1270" anchor="t" anchorCtr="0">
          <a:noAutofit/>
        </a:bodyPr>
        <a:lstStyle/>
        <a:p>
          <a:pPr marL="285750" lvl="1" indent="-285750" algn="l" defTabSz="1911350">
            <a:lnSpc>
              <a:spcPct val="90000"/>
            </a:lnSpc>
            <a:spcBef>
              <a:spcPct val="0"/>
            </a:spcBef>
            <a:spcAft>
              <a:spcPct val="15000"/>
            </a:spcAft>
            <a:buFont typeface="Symbol" panose="05050102010706020507" pitchFamily="18" charset="2"/>
            <a:buChar char=""/>
          </a:pPr>
          <a:r>
            <a:rPr lang="en-US" sz="4300" kern="1200"/>
            <a:t>Employing at least 51% low- to moderate-income persons</a:t>
          </a:r>
        </a:p>
        <a:p>
          <a:pPr marL="285750" lvl="1" indent="-285750" algn="l" defTabSz="1911350">
            <a:lnSpc>
              <a:spcPct val="90000"/>
            </a:lnSpc>
            <a:spcBef>
              <a:spcPct val="0"/>
            </a:spcBef>
            <a:spcAft>
              <a:spcPct val="15000"/>
            </a:spcAft>
            <a:buFont typeface="Symbol" panose="05050102010706020507" pitchFamily="18" charset="2"/>
            <a:buChar char=""/>
          </a:pPr>
          <a:r>
            <a:rPr lang="en-US" sz="4300" kern="1200"/>
            <a:t>Eliminating slum and blight</a:t>
          </a:r>
        </a:p>
        <a:p>
          <a:pPr marL="285750" lvl="1" indent="-285750" algn="l" defTabSz="1911350">
            <a:lnSpc>
              <a:spcPct val="90000"/>
            </a:lnSpc>
            <a:spcBef>
              <a:spcPct val="0"/>
            </a:spcBef>
            <a:spcAft>
              <a:spcPct val="15000"/>
            </a:spcAft>
            <a:buFont typeface="Symbol" panose="05050102010706020507" pitchFamily="18" charset="2"/>
            <a:buChar char=""/>
          </a:pPr>
          <a:r>
            <a:rPr lang="en-US" sz="4300" kern="1200" dirty="0"/>
            <a:t>Meet an “urgent” need</a:t>
          </a:r>
        </a:p>
      </dsp:txBody>
      <dsp:txXfrm>
        <a:off x="0" y="1239262"/>
        <a:ext cx="10160000" cy="295087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29CB1-CDF6-44A1-BA1F-D0819945B560}">
      <dsp:nvSpPr>
        <dsp:cNvPr id="0" name=""/>
        <dsp:cNvSpPr/>
      </dsp:nvSpPr>
      <dsp:spPr>
        <a:xfrm>
          <a:off x="0" y="75119"/>
          <a:ext cx="10363200" cy="691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Missouri HUD Allocations – Round 1 Federal Stimulus</a:t>
          </a:r>
          <a:endParaRPr lang="en-US" sz="2400" kern="1200" dirty="0"/>
        </a:p>
      </dsp:txBody>
      <dsp:txXfrm>
        <a:off x="0" y="75119"/>
        <a:ext cx="10363200" cy="691200"/>
      </dsp:txXfrm>
    </dsp:sp>
    <dsp:sp modelId="{684B8A8A-53C3-4A3C-8CB3-7152A916BAA7}">
      <dsp:nvSpPr>
        <dsp:cNvPr id="0" name=""/>
        <dsp:cNvSpPr/>
      </dsp:nvSpPr>
      <dsp:spPr>
        <a:xfrm>
          <a:off x="0" y="766320"/>
          <a:ext cx="10363200" cy="34257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$13.6M Statewide </a:t>
          </a:r>
          <a:r>
            <a:rPr lang="en-US" sz="2400" kern="1200" dirty="0" err="1"/>
            <a:t>Nonentitlement</a:t>
          </a:r>
          <a:r>
            <a:rPr lang="en-US" sz="2400" kern="1200" dirty="0"/>
            <a:t> Areas</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$10.8M City of St. Louis</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$4.6M City of Kansas City </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$3.3M St. Louis County</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$936K St. Joseph</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$916K Springfield </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$726K Jefferson County</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$646K St. Charles County </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$2.2M across additional entitlement communities </a:t>
          </a:r>
        </a:p>
      </dsp:txBody>
      <dsp:txXfrm>
        <a:off x="0" y="766320"/>
        <a:ext cx="10363200" cy="34257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1AC7-DA2E-42B9-9628-2189A0A0C308}">
      <dsp:nvSpPr>
        <dsp:cNvPr id="0" name=""/>
        <dsp:cNvSpPr/>
      </dsp:nvSpPr>
      <dsp:spPr>
        <a:xfrm>
          <a:off x="0" y="387669"/>
          <a:ext cx="10160000" cy="3950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95732" rIns="788529" bIns="135128"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Buildings and improvements</a:t>
          </a:r>
          <a:endParaRPr lang="en-US" sz="1900" kern="1200" dirty="0"/>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Public facilities, for testing, diagnosis or treatment demands</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Rehabilitating a commercial building or closed school building to be converted into infectious disease facilities</a:t>
          </a:r>
        </a:p>
        <a:p>
          <a:pPr marL="171450" lvl="1" indent="-171450" algn="l" defTabSz="844550">
            <a:lnSpc>
              <a:spcPct val="90000"/>
            </a:lnSpc>
            <a:spcBef>
              <a:spcPct val="0"/>
            </a:spcBef>
            <a:spcAft>
              <a:spcPct val="15000"/>
            </a:spcAft>
            <a:buChar char="•"/>
          </a:pPr>
          <a:r>
            <a:rPr lang="en-US" sz="1900" b="1" kern="1200" dirty="0"/>
            <a:t>Special Economic Development Assistance</a:t>
          </a:r>
          <a:endParaRPr lang="en-US" sz="1900" kern="1200" dirty="0"/>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Grants or loans to support new businesses and business expansion that creates jobs and manufactures medical supplies necessary to the infectious disease response</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To avoid job loss caused by business closures related to social distancing by providing short-term working capital assistance that retains jobs held by low- and moderate-income persons</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Microenterprise assistance for technical assistance, grants, loans and other financial assistance to establish, stabilize, and expand microenterprises that provide medical, food deliver, cleaning, and other services to support home health quarantine</a:t>
          </a:r>
        </a:p>
      </dsp:txBody>
      <dsp:txXfrm>
        <a:off x="0" y="387669"/>
        <a:ext cx="10160000" cy="3950100"/>
      </dsp:txXfrm>
    </dsp:sp>
    <dsp:sp modelId="{74F692B8-6319-4D6F-8FAC-CC41D07FBF48}">
      <dsp:nvSpPr>
        <dsp:cNvPr id="0" name=""/>
        <dsp:cNvSpPr/>
      </dsp:nvSpPr>
      <dsp:spPr>
        <a:xfrm>
          <a:off x="508000" y="107229"/>
          <a:ext cx="711200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844550">
            <a:lnSpc>
              <a:spcPct val="90000"/>
            </a:lnSpc>
            <a:spcBef>
              <a:spcPct val="0"/>
            </a:spcBef>
            <a:spcAft>
              <a:spcPct val="35000"/>
            </a:spcAft>
            <a:buNone/>
          </a:pPr>
          <a:r>
            <a:rPr lang="en-US" sz="1900" b="1" kern="1200" dirty="0"/>
            <a:t>CDBG  COVID 19 Recovery Services</a:t>
          </a:r>
          <a:endParaRPr lang="en-US" sz="1900" kern="1200" dirty="0"/>
        </a:p>
      </dsp:txBody>
      <dsp:txXfrm>
        <a:off x="535380" y="134609"/>
        <a:ext cx="7057240" cy="5061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0"/>
          <a:ext cx="10160000" cy="835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dirty="0"/>
            <a:t>CDBG Case Study</a:t>
          </a:r>
          <a:endParaRPr lang="en-US" sz="2900" kern="1200" dirty="0"/>
        </a:p>
      </dsp:txBody>
      <dsp:txXfrm>
        <a:off x="0" y="0"/>
        <a:ext cx="10160000" cy="835200"/>
      </dsp:txXfrm>
    </dsp:sp>
    <dsp:sp modelId="{4D2BE8F5-3B57-4A0E-93B9-73E7C8175D0A}">
      <dsp:nvSpPr>
        <dsp:cNvPr id="0" name=""/>
        <dsp:cNvSpPr/>
      </dsp:nvSpPr>
      <dsp:spPr>
        <a:xfrm>
          <a:off x="0" y="910169"/>
          <a:ext cx="10160000" cy="36618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b="1" kern="1200" dirty="0"/>
            <a:t>Local CDBG Revolving Loan Fund</a:t>
          </a:r>
          <a:endParaRPr lang="en-US" sz="2900" kern="1200" dirty="0"/>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Identification of business access to capital “gap” &amp; CDBG loan need</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State grants money to community to issue loan = seed capital</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Corporate organization of revolving loan fund</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Revolving Loan Fund Board of Directors</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Revolving Loan Fund loan terms and agreements</a:t>
          </a:r>
        </a:p>
        <a:p>
          <a:pPr marL="285750" lvl="1" indent="-285750" algn="l" defTabSz="1289050">
            <a:lnSpc>
              <a:spcPct val="90000"/>
            </a:lnSpc>
            <a:spcBef>
              <a:spcPct val="0"/>
            </a:spcBef>
            <a:spcAft>
              <a:spcPct val="15000"/>
            </a:spcAft>
            <a:buFont typeface="Courier New" panose="02070309020205020404" pitchFamily="49" charset="0"/>
            <a:buChar char="o"/>
          </a:pPr>
          <a:r>
            <a:rPr lang="en-US" sz="2900" kern="1200" dirty="0"/>
            <a:t>Revolving Loan Fund marketing</a:t>
          </a:r>
        </a:p>
      </dsp:txBody>
      <dsp:txXfrm>
        <a:off x="0" y="910169"/>
        <a:ext cx="10160000" cy="36618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274B1-CB3B-429A-957C-E2753EA1E033}">
      <dsp:nvSpPr>
        <dsp:cNvPr id="0" name=""/>
        <dsp:cNvSpPr/>
      </dsp:nvSpPr>
      <dsp:spPr>
        <a:xfrm>
          <a:off x="0" y="76204"/>
          <a:ext cx="10160000" cy="921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Federal Stimulus &amp; USDA Rural Development</a:t>
          </a:r>
          <a:endParaRPr lang="en-US" sz="3200" kern="1200" dirty="0"/>
        </a:p>
      </dsp:txBody>
      <dsp:txXfrm>
        <a:off x="0" y="76204"/>
        <a:ext cx="10160000" cy="921600"/>
      </dsp:txXfrm>
    </dsp:sp>
    <dsp:sp modelId="{9838EB0E-506D-43FC-BAE3-1E461C4160EB}">
      <dsp:nvSpPr>
        <dsp:cNvPr id="0" name=""/>
        <dsp:cNvSpPr/>
      </dsp:nvSpPr>
      <dsp:spPr>
        <a:xfrm>
          <a:off x="0" y="926499"/>
          <a:ext cx="10160000" cy="35136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$48.9 B to USDA – Close the “digital divide” in America’s rural communities</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$145 M USDA’s Rural Development programs </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$20.5 M for the Rural Business-Cooperative Service, adding $1 B in lending authority</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$100 M in grants for Rural Broadband Service</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$25 M for Distance Learning and Telemedicine Programs</a:t>
          </a:r>
        </a:p>
      </dsp:txBody>
      <dsp:txXfrm>
        <a:off x="0" y="926499"/>
        <a:ext cx="10160000" cy="35136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C31B-B64A-4C58-8369-235934DD54C4}">
      <dsp:nvSpPr>
        <dsp:cNvPr id="0" name=""/>
        <dsp:cNvSpPr/>
      </dsp:nvSpPr>
      <dsp:spPr>
        <a:xfrm>
          <a:off x="0" y="94000"/>
          <a:ext cx="10160000"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Rural Development Broadband </a:t>
          </a:r>
          <a:r>
            <a:rPr lang="en-US" sz="2200" b="1" kern="1200" dirty="0" err="1"/>
            <a:t>ReConnect</a:t>
          </a:r>
          <a:r>
            <a:rPr lang="en-US" sz="2200" b="1" kern="1200" dirty="0"/>
            <a:t> Loan and Grant Program</a:t>
          </a:r>
          <a:endParaRPr lang="en-US" sz="2200" kern="1200" dirty="0"/>
        </a:p>
      </dsp:txBody>
      <dsp:txXfrm>
        <a:off x="0" y="94000"/>
        <a:ext cx="10160000" cy="633600"/>
      </dsp:txXfrm>
    </dsp:sp>
    <dsp:sp modelId="{C0E360DF-78A2-4B14-BE89-EC762E104B13}">
      <dsp:nvSpPr>
        <dsp:cNvPr id="0" name=""/>
        <dsp:cNvSpPr/>
      </dsp:nvSpPr>
      <dsp:spPr>
        <a:xfrm>
          <a:off x="0" y="727600"/>
          <a:ext cx="10160000" cy="36234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Loans and grants </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Construction, improvement, or acquisition of facilities and equipment needed to provide broadband service in eligible rural areas that do not have access to at least 10 Mbps downstream and 1 Mbps upstream</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100% Grant – up to $25,000,000 max grant request</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50% Loan / 50% Grant – up to $25,000,000 loan and $25,000,000 grant request and loan/grant requests will always be equal</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100% Loan – up to $50,000,000 max loan request</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Eligible Applicants</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Cooperatives, non-profits, or mutual associations, for-profit corporations, state or local governments, territory or an Indian tribe </a:t>
          </a:r>
        </a:p>
      </dsp:txBody>
      <dsp:txXfrm>
        <a:off x="0" y="727600"/>
        <a:ext cx="10160000" cy="36234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5B180-929E-41AE-868F-5EEFBCDB5EC1}">
      <dsp:nvSpPr>
        <dsp:cNvPr id="0" name=""/>
        <dsp:cNvSpPr/>
      </dsp:nvSpPr>
      <dsp:spPr>
        <a:xfrm>
          <a:off x="1604735" y="2339578"/>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77850">
            <a:lnSpc>
              <a:spcPct val="90000"/>
            </a:lnSpc>
            <a:spcBef>
              <a:spcPct val="0"/>
            </a:spcBef>
            <a:spcAft>
              <a:spcPct val="35000"/>
            </a:spcAft>
            <a:buNone/>
          </a:pPr>
          <a:r>
            <a:rPr lang="en-US" sz="1300" b="1" kern="1200" dirty="0"/>
            <a:t>USDA DLT Case Studies</a:t>
          </a:r>
          <a:endParaRPr lang="en-US" sz="13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Owensboro Health Inc. received $460,820 grant to install telemedicine equipment at 10 sites in Kentucky and Indiana. The equipment expands health care resources to ~35,000 residents, including ~2,000 patients.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Lisbon (OH) Exempted Village School District received $323,478 to create distance learning network at 8 sites in Columbiana County. District is offering classes and behavioral health services to 850 students.</a:t>
          </a:r>
        </a:p>
      </dsp:txBody>
      <dsp:txXfrm>
        <a:off x="1604735" y="2339578"/>
        <a:ext cx="3339703" cy="2003821"/>
      </dsp:txXfrm>
    </dsp:sp>
    <dsp:sp modelId="{A8744DDC-D987-4D80-9ECB-694908E7158E}">
      <dsp:nvSpPr>
        <dsp:cNvPr id="0" name=""/>
        <dsp:cNvSpPr/>
      </dsp:nvSpPr>
      <dsp:spPr>
        <a:xfrm>
          <a:off x="5196185" y="892"/>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USDA Distance Learning and Telemedicine Program</a:t>
          </a:r>
          <a:endParaRPr lang="en-US" sz="1400" kern="1200" dirty="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t>Education or health care through telecommunications</a:t>
          </a:r>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t>State and local government entities, federally-recognized Tribes, non-profits, for-profit businesses, and </a:t>
          </a:r>
          <a:r>
            <a:rPr lang="en-US" sz="1600" kern="1200" dirty="0" err="1"/>
            <a:t>consortias</a:t>
          </a:r>
          <a:r>
            <a:rPr lang="en-US" sz="1600" kern="1200" dirty="0"/>
            <a:t> are eligible</a:t>
          </a:r>
        </a:p>
        <a:p>
          <a:pPr marL="114300" lvl="1" indent="-114300" algn="l" defTabSz="533400">
            <a:lnSpc>
              <a:spcPct val="90000"/>
            </a:lnSpc>
            <a:spcBef>
              <a:spcPct val="0"/>
            </a:spcBef>
            <a:spcAft>
              <a:spcPct val="15000"/>
            </a:spcAft>
            <a:buFont typeface="Symbol" panose="05050102010706020507" pitchFamily="18" charset="2"/>
            <a:buChar char=""/>
          </a:pPr>
          <a:endParaRPr lang="en-US" sz="1200" kern="1200" dirty="0"/>
        </a:p>
      </dsp:txBody>
      <dsp:txXfrm>
        <a:off x="5196185" y="892"/>
        <a:ext cx="3339703" cy="2003821"/>
      </dsp:txXfrm>
    </dsp:sp>
    <dsp:sp modelId="{DD8F23B4-2D97-448A-BE74-3EDBC65A0ED2}">
      <dsp:nvSpPr>
        <dsp:cNvPr id="0" name=""/>
        <dsp:cNvSpPr/>
      </dsp:nvSpPr>
      <dsp:spPr>
        <a:xfrm>
          <a:off x="1604735" y="0"/>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77850">
            <a:lnSpc>
              <a:spcPct val="90000"/>
            </a:lnSpc>
            <a:spcBef>
              <a:spcPct val="0"/>
            </a:spcBef>
            <a:spcAft>
              <a:spcPct val="35000"/>
            </a:spcAft>
            <a:buNone/>
          </a:pPr>
          <a:r>
            <a:rPr lang="en-US" sz="1300" b="1" kern="1200" dirty="0"/>
            <a:t>DLT 100% Grants</a:t>
          </a:r>
          <a:r>
            <a:rPr lang="en-US" sz="1300" kern="1200" dirty="0"/>
            <a:t> </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15% match from the applicant</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Award range: $50,000 - $1,000,000</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sp:txBody>
      <dsp:txXfrm>
        <a:off x="1604735" y="0"/>
        <a:ext cx="3339703" cy="2003821"/>
      </dsp:txXfrm>
    </dsp:sp>
    <dsp:sp modelId="{68A72D0E-A9FA-417F-B812-C657D0409440}">
      <dsp:nvSpPr>
        <dsp:cNvPr id="0" name=""/>
        <dsp:cNvSpPr/>
      </dsp:nvSpPr>
      <dsp:spPr>
        <a:xfrm>
          <a:off x="5196185" y="2338685"/>
          <a:ext cx="3339703" cy="20038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n-US" sz="1200" b="1" kern="1200" dirty="0"/>
            <a:t>USDA Rural Broadband Case Study</a:t>
          </a:r>
          <a:endParaRPr lang="en-US" sz="1200" kern="1200" dirty="0"/>
        </a:p>
        <a:p>
          <a:pPr marL="57150" lvl="1" indent="-57150" algn="l" defTabSz="400050">
            <a:lnSpc>
              <a:spcPct val="90000"/>
            </a:lnSpc>
            <a:spcBef>
              <a:spcPct val="0"/>
            </a:spcBef>
            <a:spcAft>
              <a:spcPct val="15000"/>
            </a:spcAft>
            <a:buSzPts val="1000"/>
            <a:buFont typeface="Symbol" panose="05050102010706020507" pitchFamily="18" charset="2"/>
            <a:buChar char=""/>
          </a:pPr>
          <a:r>
            <a:rPr lang="en-US" sz="900" kern="1200" dirty="0"/>
            <a:t>Logan Telephone Cooperative Inc. received a $34.4 M USDA Telecommunications Program loan to upgrade a FTTH system in Butler, Logan and Muhlenberg counties in southwestern Kentucky</a:t>
          </a:r>
        </a:p>
        <a:p>
          <a:pPr marL="57150" lvl="1" indent="-57150" algn="l" defTabSz="400050">
            <a:lnSpc>
              <a:spcPct val="90000"/>
            </a:lnSpc>
            <a:spcBef>
              <a:spcPct val="0"/>
            </a:spcBef>
            <a:spcAft>
              <a:spcPct val="15000"/>
            </a:spcAft>
            <a:buSzPts val="1000"/>
            <a:buFont typeface="Symbol" panose="05050102010706020507" pitchFamily="18" charset="2"/>
            <a:buChar char=""/>
          </a:pPr>
          <a:r>
            <a:rPr lang="en-US" sz="900" kern="1200" dirty="0"/>
            <a:t>Morton County, N.D., USDA is partnering with BEK Communications Cooperative to provide an $844,000 Community Connect Program grant for a 49-mile Fiber-to-the-Home network will bring high-speed broadband to 125 underserved households</a:t>
          </a:r>
        </a:p>
        <a:p>
          <a:pPr marL="57150" lvl="1" indent="-57150" algn="l" defTabSz="400050">
            <a:lnSpc>
              <a:spcPct val="90000"/>
            </a:lnSpc>
            <a:spcBef>
              <a:spcPct val="0"/>
            </a:spcBef>
            <a:spcAft>
              <a:spcPct val="15000"/>
            </a:spcAft>
            <a:buSzPts val="1000"/>
            <a:buFont typeface="Symbol" panose="05050102010706020507" pitchFamily="18" charset="2"/>
            <a:buChar char=""/>
          </a:pPr>
          <a:r>
            <a:rPr lang="en-US" sz="900" kern="1200" dirty="0"/>
            <a:t>SW Virginia, </a:t>
          </a:r>
          <a:r>
            <a:rPr lang="en-US" sz="900" kern="1200" dirty="0" err="1"/>
            <a:t>iGo</a:t>
          </a:r>
          <a:r>
            <a:rPr lang="en-US" sz="900" kern="1200" dirty="0"/>
            <a:t> Technology Inc. received a $3 M Community Connect grant to bring enhanced broadband opportunities to 820 homes and businesses giving the Bee Community Center, in the town of Bee in Dickenson County, free broadband for two years</a:t>
          </a:r>
        </a:p>
      </dsp:txBody>
      <dsp:txXfrm>
        <a:off x="5196185" y="2338685"/>
        <a:ext cx="3339703" cy="200382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6ED-6A02-4E12-82AF-E183D1E7E226}">
      <dsp:nvSpPr>
        <dsp:cNvPr id="0" name=""/>
        <dsp:cNvSpPr/>
      </dsp:nvSpPr>
      <dsp:spPr>
        <a:xfrm>
          <a:off x="1587460" y="1865"/>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Conclusions</a:t>
          </a:r>
        </a:p>
      </dsp:txBody>
      <dsp:txXfrm>
        <a:off x="1587460" y="1865"/>
        <a:ext cx="3350418" cy="2010251"/>
      </dsp:txXfrm>
    </dsp:sp>
    <dsp:sp modelId="{96AD692C-461E-45B2-B0CB-A79211BEFFFA}">
      <dsp:nvSpPr>
        <dsp:cNvPr id="0" name=""/>
        <dsp:cNvSpPr/>
      </dsp:nvSpPr>
      <dsp:spPr>
        <a:xfrm>
          <a:off x="5272920" y="1865"/>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Thoughts</a:t>
          </a:r>
        </a:p>
      </dsp:txBody>
      <dsp:txXfrm>
        <a:off x="5272920" y="1865"/>
        <a:ext cx="3350418" cy="2010251"/>
      </dsp:txXfrm>
    </dsp:sp>
    <dsp:sp modelId="{6ABD97AD-9170-4B52-902C-0E11FC1EB82E}">
      <dsp:nvSpPr>
        <dsp:cNvPr id="0" name=""/>
        <dsp:cNvSpPr/>
      </dsp:nvSpPr>
      <dsp:spPr>
        <a:xfrm>
          <a:off x="1587460" y="2347158"/>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Questions</a:t>
          </a:r>
        </a:p>
      </dsp:txBody>
      <dsp:txXfrm>
        <a:off x="1587460" y="2347158"/>
        <a:ext cx="3350418" cy="2010251"/>
      </dsp:txXfrm>
    </dsp:sp>
    <dsp:sp modelId="{E3F80422-C9E4-4F24-8CCE-0AD815C2023E}">
      <dsp:nvSpPr>
        <dsp:cNvPr id="0" name=""/>
        <dsp:cNvSpPr/>
      </dsp:nvSpPr>
      <dsp:spPr>
        <a:xfrm>
          <a:off x="5272920" y="2347158"/>
          <a:ext cx="3350418" cy="20102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Contact</a:t>
          </a: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drobinson@montrosegroupllc.com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ngreen@montrosegroupllc.com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tbiggam@montrosegroupllc.com</a:t>
          </a:r>
          <a:r>
            <a:rPr lang="en-US" sz="1700" kern="1200" dirty="0">
              <a:solidFill>
                <a:schemeClr val="bg1"/>
              </a:solidFill>
            </a:rPr>
            <a:t> </a:t>
          </a: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jbgrant@montrosegroupllc.com</a:t>
          </a:r>
          <a:endParaRPr lang="en-US" sz="1700" kern="1200" dirty="0">
            <a:solidFill>
              <a:schemeClr val="bg1"/>
            </a:solidFill>
          </a:endParaRPr>
        </a:p>
      </dsp:txBody>
      <dsp:txXfrm>
        <a:off x="5272920" y="2347158"/>
        <a:ext cx="3350418" cy="2010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38259"/>
          <a:ext cx="10668625" cy="691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Assess COVID 19 Economic Impact</a:t>
          </a:r>
        </a:p>
      </dsp:txBody>
      <dsp:txXfrm>
        <a:off x="0" y="38259"/>
        <a:ext cx="10668625" cy="691200"/>
      </dsp:txXfrm>
    </dsp:sp>
    <dsp:sp modelId="{45D50A1D-B577-4588-BF7C-CADE52BEC1FB}">
      <dsp:nvSpPr>
        <dsp:cNvPr id="0" name=""/>
        <dsp:cNvSpPr/>
      </dsp:nvSpPr>
      <dsp:spPr>
        <a:xfrm>
          <a:off x="0" y="729460"/>
          <a:ext cx="10668625" cy="34257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t>JPMorgan estimates the Q1 2020 world economy GDP will decline 12%</a:t>
          </a:r>
          <a:endParaRPr lang="en-US" sz="2400" kern="1200" dirty="0"/>
        </a:p>
        <a:p>
          <a:pPr marL="228600" lvl="1" indent="-228600" algn="l" defTabSz="1066800">
            <a:lnSpc>
              <a:spcPct val="90000"/>
            </a:lnSpc>
            <a:spcBef>
              <a:spcPct val="0"/>
            </a:spcBef>
            <a:spcAft>
              <a:spcPct val="15000"/>
            </a:spcAft>
            <a:buChar char="•"/>
          </a:pPr>
          <a:r>
            <a:rPr lang="en-US" sz="2400" kern="1200" dirty="0"/>
            <a:t>10M Americans filed for unemployment the last two weeks of March, 2020</a:t>
          </a:r>
        </a:p>
        <a:p>
          <a:pPr marL="228600" lvl="1" indent="-228600" algn="l" defTabSz="1066800">
            <a:lnSpc>
              <a:spcPct val="90000"/>
            </a:lnSpc>
            <a:spcBef>
              <a:spcPct val="0"/>
            </a:spcBef>
            <a:spcAft>
              <a:spcPct val="15000"/>
            </a:spcAft>
            <a:buChar char="•"/>
          </a:pPr>
          <a:r>
            <a:rPr lang="en-US" sz="2400" b="0" i="0" kern="1200" dirty="0"/>
            <a:t>US restaurants report in March laying off 3 M workers &amp; losing sales of $25 B </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sz="2400" b="0" i="0" kern="1200" dirty="0"/>
            <a:t>St. Louis Federal Reserve estimates COVID 19</a:t>
          </a:r>
          <a:endParaRPr lang="en-US" sz="2400" kern="1200" dirty="0"/>
        </a:p>
        <a:p>
          <a:pPr marL="457200" lvl="2" indent="-228600" algn="l" defTabSz="1066800">
            <a:lnSpc>
              <a:spcPct val="90000"/>
            </a:lnSpc>
            <a:spcBef>
              <a:spcPct val="0"/>
            </a:spcBef>
            <a:spcAft>
              <a:spcPct val="15000"/>
            </a:spcAft>
            <a:buFont typeface="Arial" panose="020B0604020202020204" pitchFamily="34" charset="0"/>
            <a:buChar char="•"/>
          </a:pPr>
          <a:r>
            <a:rPr lang="en-US" sz="2400" b="0" i="0" kern="1200" dirty="0"/>
            <a:t>Could cost 47 M jobs</a:t>
          </a:r>
          <a:endParaRPr lang="en-US" sz="2400" kern="1200" dirty="0"/>
        </a:p>
        <a:p>
          <a:pPr marL="457200" lvl="2" indent="-228600" algn="l" defTabSz="1066800">
            <a:lnSpc>
              <a:spcPct val="90000"/>
            </a:lnSpc>
            <a:spcBef>
              <a:spcPct val="0"/>
            </a:spcBef>
            <a:spcAft>
              <a:spcPct val="15000"/>
            </a:spcAft>
            <a:buFont typeface="Arial" panose="020B0604020202020204" pitchFamily="34" charset="0"/>
            <a:buChar char="•"/>
          </a:pPr>
          <a:r>
            <a:rPr lang="en-US" sz="2400" b="0" i="0" kern="1200" dirty="0"/>
            <a:t>Increase the unemployment rate past 32%</a:t>
          </a:r>
          <a:endParaRPr lang="en-US" sz="2400" kern="1200" dirty="0"/>
        </a:p>
        <a:p>
          <a:pPr marL="457200" lvl="2" indent="-228600" algn="l" defTabSz="1066800">
            <a:lnSpc>
              <a:spcPct val="90000"/>
            </a:lnSpc>
            <a:spcBef>
              <a:spcPct val="0"/>
            </a:spcBef>
            <a:spcAft>
              <a:spcPct val="15000"/>
            </a:spcAft>
            <a:buFont typeface="Arial" panose="020B0604020202020204" pitchFamily="34" charset="0"/>
            <a:buChar char="•"/>
          </a:pPr>
          <a:r>
            <a:rPr lang="en-US" sz="2400" b="0" i="0" kern="1200" dirty="0"/>
            <a:t>Put at risk 67 M American jobs</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Moody Analytics estimates a 29% GDP Decline</a:t>
          </a:r>
        </a:p>
        <a:p>
          <a:pPr marL="228600" lvl="1" indent="-228600" algn="l" defTabSz="1066800">
            <a:lnSpc>
              <a:spcPct val="90000"/>
            </a:lnSpc>
            <a:spcBef>
              <a:spcPct val="0"/>
            </a:spcBef>
            <a:spcAft>
              <a:spcPct val="15000"/>
            </a:spcAft>
            <a:buChar char="•"/>
          </a:pPr>
          <a:endParaRPr lang="en-US" sz="2400" kern="1200" dirty="0"/>
        </a:p>
      </dsp:txBody>
      <dsp:txXfrm>
        <a:off x="0" y="729460"/>
        <a:ext cx="10668625" cy="3425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026F8-0FDE-4609-BC0B-3FC30E3D0521}">
      <dsp:nvSpPr>
        <dsp:cNvPr id="0" name=""/>
        <dsp:cNvSpPr/>
      </dsp:nvSpPr>
      <dsp:spPr>
        <a:xfrm>
          <a:off x="50" y="16801"/>
          <a:ext cx="4843154" cy="11288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Post-COVID 19 Industry Winners</a:t>
          </a:r>
        </a:p>
      </dsp:txBody>
      <dsp:txXfrm>
        <a:off x="50" y="16801"/>
        <a:ext cx="4843154" cy="1128897"/>
      </dsp:txXfrm>
    </dsp:sp>
    <dsp:sp modelId="{C3D18452-2EA0-41E5-9F57-9A032572A722}">
      <dsp:nvSpPr>
        <dsp:cNvPr id="0" name=""/>
        <dsp:cNvSpPr/>
      </dsp:nvSpPr>
      <dsp:spPr>
        <a:xfrm>
          <a:off x="50" y="1145698"/>
          <a:ext cx="4843154" cy="27999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Logistics</a:t>
          </a:r>
        </a:p>
        <a:p>
          <a:pPr marL="285750" lvl="1" indent="-285750" algn="l" defTabSz="1511300">
            <a:lnSpc>
              <a:spcPct val="90000"/>
            </a:lnSpc>
            <a:spcBef>
              <a:spcPct val="0"/>
            </a:spcBef>
            <a:spcAft>
              <a:spcPct val="15000"/>
            </a:spcAft>
            <a:buChar char="•"/>
          </a:pPr>
          <a:r>
            <a:rPr lang="en-US" sz="3400" kern="1200" dirty="0"/>
            <a:t>Medical Equipment Manufacturers</a:t>
          </a:r>
        </a:p>
        <a:p>
          <a:pPr marL="285750" lvl="1" indent="-285750" algn="l" defTabSz="1511300">
            <a:lnSpc>
              <a:spcPct val="90000"/>
            </a:lnSpc>
            <a:spcBef>
              <a:spcPct val="0"/>
            </a:spcBef>
            <a:spcAft>
              <a:spcPct val="15000"/>
            </a:spcAft>
            <a:buChar char="•"/>
          </a:pPr>
          <a:r>
            <a:rPr lang="en-US" sz="3400" kern="1200" dirty="0"/>
            <a:t>PhRMA</a:t>
          </a:r>
        </a:p>
        <a:p>
          <a:pPr marL="285750" lvl="1" indent="-285750" algn="l" defTabSz="1511300">
            <a:lnSpc>
              <a:spcPct val="90000"/>
            </a:lnSpc>
            <a:spcBef>
              <a:spcPct val="0"/>
            </a:spcBef>
            <a:spcAft>
              <a:spcPct val="15000"/>
            </a:spcAft>
            <a:buChar char="•"/>
          </a:pPr>
          <a:r>
            <a:rPr lang="en-US" sz="3400" kern="1200" dirty="0"/>
            <a:t>E-Commerce</a:t>
          </a:r>
        </a:p>
      </dsp:txBody>
      <dsp:txXfrm>
        <a:off x="50" y="1145698"/>
        <a:ext cx="4843154" cy="2799900"/>
      </dsp:txXfrm>
    </dsp:sp>
    <dsp:sp modelId="{0D8D5A69-A7EB-4D23-9B61-9A70D0500FDE}">
      <dsp:nvSpPr>
        <dsp:cNvPr id="0" name=""/>
        <dsp:cNvSpPr/>
      </dsp:nvSpPr>
      <dsp:spPr>
        <a:xfrm>
          <a:off x="5521246" y="16801"/>
          <a:ext cx="4843154" cy="112889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Post-COVID 19 Industry Losers</a:t>
          </a:r>
        </a:p>
      </dsp:txBody>
      <dsp:txXfrm>
        <a:off x="5521246" y="16801"/>
        <a:ext cx="4843154" cy="1128897"/>
      </dsp:txXfrm>
    </dsp:sp>
    <dsp:sp modelId="{008E2AB8-3D3C-403C-B9AC-99D90A4655DA}">
      <dsp:nvSpPr>
        <dsp:cNvPr id="0" name=""/>
        <dsp:cNvSpPr/>
      </dsp:nvSpPr>
      <dsp:spPr>
        <a:xfrm>
          <a:off x="5521246" y="1145698"/>
          <a:ext cx="4843154" cy="27999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Traditional brick &amp; mortar retail</a:t>
          </a:r>
        </a:p>
        <a:p>
          <a:pPr marL="285750" lvl="1" indent="-285750" algn="l" defTabSz="1511300">
            <a:lnSpc>
              <a:spcPct val="90000"/>
            </a:lnSpc>
            <a:spcBef>
              <a:spcPct val="0"/>
            </a:spcBef>
            <a:spcAft>
              <a:spcPct val="15000"/>
            </a:spcAft>
            <a:buChar char="•"/>
          </a:pPr>
          <a:r>
            <a:rPr lang="en-US" sz="3400" kern="1200" dirty="0"/>
            <a:t>Airlines</a:t>
          </a:r>
        </a:p>
        <a:p>
          <a:pPr marL="285750" lvl="1" indent="-285750" algn="l" defTabSz="1511300">
            <a:lnSpc>
              <a:spcPct val="90000"/>
            </a:lnSpc>
            <a:spcBef>
              <a:spcPct val="0"/>
            </a:spcBef>
            <a:spcAft>
              <a:spcPct val="15000"/>
            </a:spcAft>
            <a:buChar char="•"/>
          </a:pPr>
          <a:r>
            <a:rPr lang="en-US" sz="3400" kern="1200" dirty="0"/>
            <a:t>Events</a:t>
          </a:r>
        </a:p>
        <a:p>
          <a:pPr marL="285750" lvl="1" indent="-285750" algn="l" defTabSz="1511300">
            <a:lnSpc>
              <a:spcPct val="90000"/>
            </a:lnSpc>
            <a:spcBef>
              <a:spcPct val="0"/>
            </a:spcBef>
            <a:spcAft>
              <a:spcPct val="15000"/>
            </a:spcAft>
            <a:buChar char="•"/>
          </a:pPr>
          <a:r>
            <a:rPr lang="en-US" sz="3400" kern="1200" dirty="0"/>
            <a:t>Hospitality</a:t>
          </a:r>
        </a:p>
      </dsp:txBody>
      <dsp:txXfrm>
        <a:off x="5521246" y="1145698"/>
        <a:ext cx="4843154" cy="2799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FDB1F-A8EE-4D58-9280-C7CED2FD6059}">
      <dsp:nvSpPr>
        <dsp:cNvPr id="0" name=""/>
        <dsp:cNvSpPr/>
      </dsp:nvSpPr>
      <dsp:spPr>
        <a:xfrm>
          <a:off x="5839304" y="908273"/>
          <a:ext cx="1634844" cy="3892326"/>
        </a:xfrm>
        <a:prstGeom prst="wedgeRectCallout">
          <a:avLst>
            <a:gd name="adj1" fmla="val 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Construction Material Sales Tax Exemption</a:t>
          </a:r>
        </a:p>
      </dsp:txBody>
      <dsp:txXfrm>
        <a:off x="6046603" y="908273"/>
        <a:ext cx="1427546" cy="3892326"/>
      </dsp:txXfrm>
    </dsp:sp>
    <dsp:sp modelId="{49579939-5F2F-4829-B9B9-76A1584B386A}">
      <dsp:nvSpPr>
        <dsp:cNvPr id="0" name=""/>
        <dsp:cNvSpPr/>
      </dsp:nvSpPr>
      <dsp:spPr>
        <a:xfrm>
          <a:off x="5839304" y="0"/>
          <a:ext cx="1634844" cy="9082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Constructing Financing</a:t>
          </a:r>
        </a:p>
      </dsp:txBody>
      <dsp:txXfrm>
        <a:off x="5839304" y="0"/>
        <a:ext cx="1634844" cy="908273"/>
      </dsp:txXfrm>
    </dsp:sp>
    <dsp:sp modelId="{E1B2E159-7ED4-422B-BFA0-A0D92AD7BB48}">
      <dsp:nvSpPr>
        <dsp:cNvPr id="0" name=""/>
        <dsp:cNvSpPr/>
      </dsp:nvSpPr>
      <dsp:spPr>
        <a:xfrm>
          <a:off x="4204460" y="908273"/>
          <a:ext cx="1634844" cy="3633094"/>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Tax Increment Financing</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711200">
            <a:lnSpc>
              <a:spcPct val="90000"/>
            </a:lnSpc>
            <a:spcBef>
              <a:spcPct val="0"/>
            </a:spcBef>
            <a:spcAft>
              <a:spcPct val="35000"/>
            </a:spcAft>
            <a:buNone/>
          </a:pPr>
          <a:r>
            <a:rPr lang="en-US" sz="1600" kern="1200" dirty="0"/>
            <a:t>Local and State Grants</a:t>
          </a:r>
        </a:p>
        <a:p>
          <a:pPr marL="0" lvl="0" indent="0" algn="r" defTabSz="711200">
            <a:lnSpc>
              <a:spcPct val="90000"/>
            </a:lnSpc>
            <a:spcBef>
              <a:spcPct val="0"/>
            </a:spcBef>
            <a:spcAft>
              <a:spcPct val="35000"/>
            </a:spcAft>
            <a:buNone/>
          </a:pPr>
          <a:r>
            <a:rPr lang="en-US" sz="1600" kern="1200" dirty="0"/>
            <a:t>Joint Economic Development Districts</a:t>
          </a:r>
        </a:p>
        <a:p>
          <a:pPr marL="0" lvl="0" indent="0" algn="r" defTabSz="711200">
            <a:lnSpc>
              <a:spcPct val="90000"/>
            </a:lnSpc>
            <a:spcBef>
              <a:spcPct val="0"/>
            </a:spcBef>
            <a:spcAft>
              <a:spcPct val="35000"/>
            </a:spcAft>
            <a:buNone/>
          </a:pPr>
          <a:r>
            <a:rPr lang="en-US" sz="1600" kern="1200" dirty="0"/>
            <a:t>Transportation Improvement Districts</a:t>
          </a:r>
        </a:p>
      </dsp:txBody>
      <dsp:txXfrm>
        <a:off x="4411758" y="908273"/>
        <a:ext cx="1427546" cy="3633094"/>
      </dsp:txXfrm>
    </dsp:sp>
    <dsp:sp modelId="{BF525E8D-EB3C-47EE-835A-F5B91135385F}">
      <dsp:nvSpPr>
        <dsp:cNvPr id="0" name=""/>
        <dsp:cNvSpPr/>
      </dsp:nvSpPr>
      <dsp:spPr>
        <a:xfrm>
          <a:off x="4204460" y="132016"/>
          <a:ext cx="1634844" cy="7786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Infrastructure Finance</a:t>
          </a:r>
        </a:p>
      </dsp:txBody>
      <dsp:txXfrm>
        <a:off x="4204460" y="132016"/>
        <a:ext cx="1634844" cy="778657"/>
      </dsp:txXfrm>
    </dsp:sp>
    <dsp:sp modelId="{A1FE144F-F518-4AB8-80AD-C37F4A030610}">
      <dsp:nvSpPr>
        <dsp:cNvPr id="0" name=""/>
        <dsp:cNvSpPr/>
      </dsp:nvSpPr>
      <dsp:spPr>
        <a:xfrm>
          <a:off x="2569616" y="908273"/>
          <a:ext cx="1634844" cy="3373381"/>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Tax Abatements</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711200">
            <a:lnSpc>
              <a:spcPct val="90000"/>
            </a:lnSpc>
            <a:spcBef>
              <a:spcPct val="0"/>
            </a:spcBef>
            <a:spcAft>
              <a:spcPct val="35000"/>
            </a:spcAft>
            <a:buNone/>
          </a:pPr>
          <a:r>
            <a:rPr lang="en-US" sz="1600" kern="1200" dirty="0"/>
            <a:t>Tax Credits</a:t>
          </a:r>
        </a:p>
      </dsp:txBody>
      <dsp:txXfrm>
        <a:off x="2776914" y="908273"/>
        <a:ext cx="1427546" cy="3373381"/>
      </dsp:txXfrm>
    </dsp:sp>
    <dsp:sp modelId="{D6E09DE8-448E-432A-A6BA-0343954B5C16}">
      <dsp:nvSpPr>
        <dsp:cNvPr id="0" name=""/>
        <dsp:cNvSpPr/>
      </dsp:nvSpPr>
      <dsp:spPr>
        <a:xfrm>
          <a:off x="2569616" y="259712"/>
          <a:ext cx="1634844" cy="6485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Tax Incentives</a:t>
          </a:r>
        </a:p>
      </dsp:txBody>
      <dsp:txXfrm>
        <a:off x="2569616" y="259712"/>
        <a:ext cx="1634844" cy="648561"/>
      </dsp:txXfrm>
    </dsp:sp>
    <dsp:sp modelId="{1C4CEC8F-B076-4203-AF8E-91FA592005E0}">
      <dsp:nvSpPr>
        <dsp:cNvPr id="0" name=""/>
        <dsp:cNvSpPr/>
      </dsp:nvSpPr>
      <dsp:spPr>
        <a:xfrm>
          <a:off x="934771" y="908273"/>
          <a:ext cx="1634844" cy="3113669"/>
        </a:xfrm>
        <a:prstGeom prst="wedgeRectCallout">
          <a:avLst>
            <a:gd name="adj1" fmla="val 62500"/>
            <a:gd name="adj2" fmla="val 2083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US" sz="1600" kern="1200" dirty="0"/>
            <a:t>Zoning</a:t>
          </a:r>
        </a:p>
        <a:p>
          <a:pPr marL="0" lvl="0" indent="0" algn="r" defTabSz="711200">
            <a:lnSpc>
              <a:spcPct val="90000"/>
            </a:lnSpc>
            <a:spcBef>
              <a:spcPct val="0"/>
            </a:spcBef>
            <a:spcAft>
              <a:spcPct val="35000"/>
            </a:spcAft>
            <a:buNone/>
          </a:pPr>
          <a:r>
            <a:rPr lang="en-US" sz="1600" kern="1200" dirty="0"/>
            <a:t>Annexation</a:t>
          </a:r>
        </a:p>
        <a:p>
          <a:pPr marL="0" lvl="0" indent="0" algn="r" defTabSz="711200">
            <a:lnSpc>
              <a:spcPct val="90000"/>
            </a:lnSpc>
            <a:spcBef>
              <a:spcPct val="0"/>
            </a:spcBef>
            <a:spcAft>
              <a:spcPct val="35000"/>
            </a:spcAft>
            <a:buNone/>
          </a:pPr>
          <a:r>
            <a:rPr lang="en-US" sz="1600" kern="1200" dirty="0"/>
            <a:t>Easements</a:t>
          </a:r>
        </a:p>
      </dsp:txBody>
      <dsp:txXfrm>
        <a:off x="1142070" y="908273"/>
        <a:ext cx="1427546" cy="3113669"/>
      </dsp:txXfrm>
    </dsp:sp>
    <dsp:sp modelId="{B5AA2334-EC78-4C52-A020-F7502150A8C4}">
      <dsp:nvSpPr>
        <dsp:cNvPr id="0" name=""/>
        <dsp:cNvSpPr/>
      </dsp:nvSpPr>
      <dsp:spPr>
        <a:xfrm>
          <a:off x="934771" y="389328"/>
          <a:ext cx="1634844" cy="518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711200">
            <a:lnSpc>
              <a:spcPct val="90000"/>
            </a:lnSpc>
            <a:spcBef>
              <a:spcPct val="0"/>
            </a:spcBef>
            <a:spcAft>
              <a:spcPct val="35000"/>
            </a:spcAft>
            <a:buNone/>
          </a:pPr>
          <a:r>
            <a:rPr lang="en-US" sz="1600" kern="1200" dirty="0"/>
            <a:t>Land Use Entitlements</a:t>
          </a:r>
        </a:p>
      </dsp:txBody>
      <dsp:txXfrm>
        <a:off x="934771" y="389328"/>
        <a:ext cx="1634844" cy="518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0F01-1D5A-43D4-9CD7-281BA8999D35}">
      <dsp:nvSpPr>
        <dsp:cNvPr id="0" name=""/>
        <dsp:cNvSpPr/>
      </dsp:nvSpPr>
      <dsp:spPr>
        <a:xfrm>
          <a:off x="3944" y="179507"/>
          <a:ext cx="2372059"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Ohio</a:t>
          </a:r>
        </a:p>
      </dsp:txBody>
      <dsp:txXfrm>
        <a:off x="3944" y="179507"/>
        <a:ext cx="2372059" cy="288000"/>
      </dsp:txXfrm>
    </dsp:sp>
    <dsp:sp modelId="{83F69215-B7A3-4B14-AE22-49740A55875C}">
      <dsp:nvSpPr>
        <dsp:cNvPr id="0" name=""/>
        <dsp:cNvSpPr/>
      </dsp:nvSpPr>
      <dsp:spPr>
        <a:xfrm>
          <a:off x="3944" y="467507"/>
          <a:ext cx="2372059" cy="333855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Enterprise Zone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Real &amp; personal property tax exemptions on substantial improvements with job creation</a:t>
          </a:r>
          <a:endParaRPr lang="en-US" sz="1000" kern="1200" dirty="0"/>
        </a:p>
        <a:p>
          <a:pPr marL="114300" lvl="2" indent="-57150" algn="l" defTabSz="444500">
            <a:lnSpc>
              <a:spcPct val="90000"/>
            </a:lnSpc>
            <a:spcBef>
              <a:spcPct val="0"/>
            </a:spcBef>
            <a:spcAft>
              <a:spcPct val="15000"/>
            </a:spcAft>
            <a:buChar char="•"/>
          </a:pPr>
          <a:r>
            <a:rPr lang="en-US" sz="1000" b="0" i="0" u="none" kern="1200" dirty="0"/>
            <a:t>Up to 100% with school board approval, awarded by city or county</a:t>
          </a:r>
          <a:endParaRPr lang="en-US" sz="1000" kern="1200" dirty="0"/>
        </a:p>
        <a:p>
          <a:pPr marL="114300" lvl="2" indent="-57150" algn="l" defTabSz="444500">
            <a:lnSpc>
              <a:spcPct val="90000"/>
            </a:lnSpc>
            <a:spcBef>
              <a:spcPct val="0"/>
            </a:spcBef>
            <a:spcAft>
              <a:spcPct val="15000"/>
            </a:spcAft>
            <a:buChar char="•"/>
          </a:pPr>
          <a:r>
            <a:rPr lang="en-US" sz="1000" b="0" i="0" u="none" kern="1200" dirty="0"/>
            <a:t>retail generally not eligible </a:t>
          </a:r>
          <a:endParaRPr lang="en-US" sz="1000" kern="1200" dirty="0"/>
        </a:p>
        <a:p>
          <a:pPr marL="57150" lvl="1" indent="-57150" algn="l" defTabSz="444500">
            <a:lnSpc>
              <a:spcPct val="90000"/>
            </a:lnSpc>
            <a:spcBef>
              <a:spcPct val="0"/>
            </a:spcBef>
            <a:spcAft>
              <a:spcPct val="15000"/>
            </a:spcAft>
            <a:buChar char="•"/>
          </a:pPr>
          <a:r>
            <a:rPr lang="en-US" sz="1000" kern="1200" dirty="0"/>
            <a:t>Community Reinvestment Area</a:t>
          </a:r>
        </a:p>
        <a:p>
          <a:pPr marL="114300" lvl="2" indent="-57150" algn="l" defTabSz="444500">
            <a:lnSpc>
              <a:spcPct val="90000"/>
            </a:lnSpc>
            <a:spcBef>
              <a:spcPct val="0"/>
            </a:spcBef>
            <a:spcAft>
              <a:spcPct val="15000"/>
            </a:spcAft>
            <a:buChar char="•"/>
          </a:pPr>
          <a:r>
            <a:rPr lang="en-US" sz="1000" kern="1200" dirty="0"/>
            <a:t>Real property exemptions on </a:t>
          </a:r>
          <a:r>
            <a:rPr lang="en-US" sz="1000" b="0" i="0" u="none" kern="1200" dirty="0"/>
            <a:t>substantial improvements and job creation</a:t>
          </a:r>
          <a:endParaRPr lang="en-US" sz="1000" kern="1200" dirty="0"/>
        </a:p>
        <a:p>
          <a:pPr marL="114300" lvl="2" indent="-57150" algn="l" defTabSz="444500">
            <a:lnSpc>
              <a:spcPct val="90000"/>
            </a:lnSpc>
            <a:spcBef>
              <a:spcPct val="0"/>
            </a:spcBef>
            <a:spcAft>
              <a:spcPct val="15000"/>
            </a:spcAft>
            <a:buChar char="•"/>
          </a:pPr>
          <a:r>
            <a:rPr lang="en-US" sz="1000" b="0" i="0" u="none" kern="1200" dirty="0"/>
            <a:t>Up to 100% with  school board approval, awarded by city or county</a:t>
          </a:r>
          <a:endParaRPr lang="en-US" sz="1000" kern="1200" dirty="0"/>
        </a:p>
        <a:p>
          <a:pPr marL="114300" lvl="2" indent="-57150" algn="l" defTabSz="444500">
            <a:lnSpc>
              <a:spcPct val="90000"/>
            </a:lnSpc>
            <a:spcBef>
              <a:spcPct val="0"/>
            </a:spcBef>
            <a:spcAft>
              <a:spcPct val="15000"/>
            </a:spcAft>
            <a:buChar char="•"/>
          </a:pPr>
          <a:r>
            <a:rPr lang="en-US" sz="1000" b="0" i="0" u="none" kern="1200" dirty="0"/>
            <a:t>retail generally not eligible but residential is</a:t>
          </a:r>
          <a:r>
            <a:rPr lang="en-US" sz="1000" kern="1200" dirty="0"/>
            <a:t> </a:t>
          </a:r>
        </a:p>
      </dsp:txBody>
      <dsp:txXfrm>
        <a:off x="3944" y="467507"/>
        <a:ext cx="2372059" cy="3338552"/>
      </dsp:txXfrm>
    </dsp:sp>
    <dsp:sp modelId="{A9EF2937-859D-4B7A-8DF5-374FC5176445}">
      <dsp:nvSpPr>
        <dsp:cNvPr id="0" name=""/>
        <dsp:cNvSpPr/>
      </dsp:nvSpPr>
      <dsp:spPr>
        <a:xfrm>
          <a:off x="2708092" y="179507"/>
          <a:ext cx="2372059"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Tennessee</a:t>
          </a:r>
        </a:p>
      </dsp:txBody>
      <dsp:txXfrm>
        <a:off x="2708092" y="179507"/>
        <a:ext cx="2372059" cy="288000"/>
      </dsp:txXfrm>
    </dsp:sp>
    <dsp:sp modelId="{43D0E0D1-4C64-4231-836C-64F2A4C7B1B7}">
      <dsp:nvSpPr>
        <dsp:cNvPr id="0" name=""/>
        <dsp:cNvSpPr/>
      </dsp:nvSpPr>
      <dsp:spPr>
        <a:xfrm>
          <a:off x="2708092" y="467507"/>
          <a:ext cx="2372059" cy="333855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Sales and use tax exemptions</a:t>
          </a:r>
          <a:endParaRPr lang="en-US" sz="1000" kern="1200" dirty="0"/>
        </a:p>
        <a:p>
          <a:pPr marL="114300" lvl="2" indent="-57150" algn="l" defTabSz="444500">
            <a:lnSpc>
              <a:spcPct val="90000"/>
            </a:lnSpc>
            <a:spcBef>
              <a:spcPct val="0"/>
            </a:spcBef>
            <a:spcAft>
              <a:spcPct val="15000"/>
            </a:spcAft>
            <a:buChar char="•"/>
          </a:pPr>
          <a:r>
            <a:rPr lang="en-US" sz="1000" b="0" i="0" u="none" kern="1200" dirty="0"/>
            <a:t>Manufacturing machinery and utilities, corporate headquarters, warehouse and distribution facilities, call centers, data centers, and for research and development facilities </a:t>
          </a:r>
          <a:endParaRPr lang="en-US" sz="1000" kern="1200" dirty="0"/>
        </a:p>
        <a:p>
          <a:pPr marL="57150" lvl="1" indent="-57150" algn="l" defTabSz="444500">
            <a:lnSpc>
              <a:spcPct val="90000"/>
            </a:lnSpc>
            <a:spcBef>
              <a:spcPct val="0"/>
            </a:spcBef>
            <a:spcAft>
              <a:spcPct val="15000"/>
            </a:spcAft>
            <a:buChar char="•"/>
          </a:pPr>
          <a:r>
            <a:rPr lang="en-US" sz="1000" b="0" i="0" u="none" kern="1200" dirty="0"/>
            <a:t>Fasttrack Economic Development Fund</a:t>
          </a:r>
          <a:endParaRPr lang="en-US" sz="1000" kern="1200" dirty="0"/>
        </a:p>
        <a:p>
          <a:pPr marL="114300" lvl="2" indent="-57150" algn="l" defTabSz="444500">
            <a:lnSpc>
              <a:spcPct val="90000"/>
            </a:lnSpc>
            <a:spcBef>
              <a:spcPct val="0"/>
            </a:spcBef>
            <a:spcAft>
              <a:spcPct val="15000"/>
            </a:spcAft>
            <a:buChar char="•"/>
          </a:pPr>
          <a:r>
            <a:rPr lang="en-US" sz="1000" b="0" i="0" u="none" kern="1200"/>
            <a:t>Closing Fund</a:t>
          </a:r>
          <a:endParaRPr lang="en-US" sz="1000" kern="1200" dirty="0"/>
        </a:p>
        <a:p>
          <a:pPr marL="114300" lvl="2" indent="-57150" algn="l" defTabSz="444500">
            <a:lnSpc>
              <a:spcPct val="90000"/>
            </a:lnSpc>
            <a:spcBef>
              <a:spcPct val="0"/>
            </a:spcBef>
            <a:spcAft>
              <a:spcPct val="15000"/>
            </a:spcAft>
            <a:buChar char="•"/>
          </a:pPr>
          <a:r>
            <a:rPr lang="en-US" sz="1000" b="0" i="0" u="none" kern="1200"/>
            <a:t>Grants to local governments and then reimbursed to companies</a:t>
          </a:r>
          <a:endParaRPr lang="en-US" sz="1000" kern="1200" dirty="0"/>
        </a:p>
        <a:p>
          <a:pPr marL="114300" lvl="2" indent="-57150" algn="l" defTabSz="444500">
            <a:lnSpc>
              <a:spcPct val="90000"/>
            </a:lnSpc>
            <a:spcBef>
              <a:spcPct val="0"/>
            </a:spcBef>
            <a:spcAft>
              <a:spcPct val="15000"/>
            </a:spcAft>
            <a:buChar char="•"/>
          </a:pPr>
          <a:r>
            <a:rPr lang="en-US" sz="1000" b="0" i="0" u="none" kern="1200" dirty="0"/>
            <a:t>Funds retrofitting of buildings, acquiring real property, relocation of equipment, and other expenditures not covered under other Fasttrack programs. </a:t>
          </a:r>
          <a:endParaRPr lang="en-US" sz="1000" kern="1200" dirty="0"/>
        </a:p>
      </dsp:txBody>
      <dsp:txXfrm>
        <a:off x="2708092" y="467507"/>
        <a:ext cx="2372059" cy="3338552"/>
      </dsp:txXfrm>
    </dsp:sp>
    <dsp:sp modelId="{15F4203D-FFC1-45B7-A1B4-882F4D0EB68D}">
      <dsp:nvSpPr>
        <dsp:cNvPr id="0" name=""/>
        <dsp:cNvSpPr/>
      </dsp:nvSpPr>
      <dsp:spPr>
        <a:xfrm>
          <a:off x="5412240" y="179507"/>
          <a:ext cx="2372059"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Missouri</a:t>
          </a:r>
        </a:p>
      </dsp:txBody>
      <dsp:txXfrm>
        <a:off x="5412240" y="179507"/>
        <a:ext cx="2372059" cy="288000"/>
      </dsp:txXfrm>
    </dsp:sp>
    <dsp:sp modelId="{85CA5222-5AB5-44CB-A0A6-766AE703B0E6}">
      <dsp:nvSpPr>
        <dsp:cNvPr id="0" name=""/>
        <dsp:cNvSpPr/>
      </dsp:nvSpPr>
      <dsp:spPr>
        <a:xfrm>
          <a:off x="5412240" y="467507"/>
          <a:ext cx="2372059" cy="333855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Enhanced Enterprise Zone Program</a:t>
          </a:r>
        </a:p>
        <a:p>
          <a:pPr marL="114300" lvl="2" indent="-57150" algn="l" defTabSz="444500">
            <a:lnSpc>
              <a:spcPct val="90000"/>
            </a:lnSpc>
            <a:spcBef>
              <a:spcPct val="0"/>
            </a:spcBef>
            <a:spcAft>
              <a:spcPct val="15000"/>
            </a:spcAft>
            <a:buChar char="•"/>
          </a:pPr>
          <a:r>
            <a:rPr lang="en-US" sz="1000" kern="1200" dirty="0"/>
            <a:t>State income tax credits for 5 years and local real property tax abatement of 50% for 10 years if:</a:t>
          </a:r>
        </a:p>
        <a:p>
          <a:pPr marL="114300" lvl="2" indent="-57150" algn="l" defTabSz="444500">
            <a:lnSpc>
              <a:spcPct val="90000"/>
            </a:lnSpc>
            <a:spcBef>
              <a:spcPct val="0"/>
            </a:spcBef>
            <a:spcAft>
              <a:spcPct val="15000"/>
            </a:spcAft>
            <a:buChar char="•"/>
          </a:pPr>
          <a:r>
            <a:rPr lang="en-US" sz="1000" kern="1200" dirty="0"/>
            <a:t>Located in approved zone</a:t>
          </a:r>
        </a:p>
        <a:p>
          <a:pPr marL="114300" lvl="2" indent="-57150" algn="l" defTabSz="444500">
            <a:lnSpc>
              <a:spcPct val="90000"/>
            </a:lnSpc>
            <a:spcBef>
              <a:spcPct val="0"/>
            </a:spcBef>
            <a:spcAft>
              <a:spcPct val="15000"/>
            </a:spcAft>
            <a:buChar char="•"/>
          </a:pPr>
          <a:r>
            <a:rPr lang="en-US" sz="1000" kern="1200" dirty="0"/>
            <a:t>Approved business clusters</a:t>
          </a:r>
        </a:p>
        <a:p>
          <a:pPr marL="114300" lvl="2" indent="-57150" algn="l" defTabSz="444500">
            <a:lnSpc>
              <a:spcPct val="90000"/>
            </a:lnSpc>
            <a:spcBef>
              <a:spcPct val="0"/>
            </a:spcBef>
            <a:spcAft>
              <a:spcPct val="15000"/>
            </a:spcAft>
            <a:buChar char="•"/>
          </a:pPr>
          <a:r>
            <a:rPr lang="en-US" sz="1000" kern="1200" dirty="0"/>
            <a:t>New or expanded business creating or maintaining 2 new employees and $100,000 new, or </a:t>
          </a:r>
        </a:p>
        <a:p>
          <a:pPr marL="114300" lvl="2" indent="-57150" algn="l" defTabSz="444500">
            <a:lnSpc>
              <a:spcPct val="90000"/>
            </a:lnSpc>
            <a:spcBef>
              <a:spcPct val="0"/>
            </a:spcBef>
            <a:spcAft>
              <a:spcPct val="15000"/>
            </a:spcAft>
            <a:buChar char="•"/>
          </a:pPr>
          <a:r>
            <a:rPr lang="en-US" sz="1000" kern="1200" dirty="0"/>
            <a:t>Replacement business creating or maintaining 2 new employees and $1,000,000 new investment</a:t>
          </a:r>
        </a:p>
        <a:p>
          <a:pPr marL="114300" lvl="2" indent="-57150" algn="l" defTabSz="444500">
            <a:lnSpc>
              <a:spcPct val="90000"/>
            </a:lnSpc>
            <a:spcBef>
              <a:spcPct val="0"/>
            </a:spcBef>
            <a:spcAft>
              <a:spcPct val="15000"/>
            </a:spcAft>
            <a:buChar char="•"/>
          </a:pPr>
          <a:r>
            <a:rPr lang="en-US" sz="1000" kern="1200" dirty="0"/>
            <a:t>Provides health insurance and pay at least 50% of the premium</a:t>
          </a:r>
        </a:p>
        <a:p>
          <a:pPr marL="57150" lvl="1" indent="-57150" algn="l" defTabSz="444500">
            <a:lnSpc>
              <a:spcPct val="90000"/>
            </a:lnSpc>
            <a:spcBef>
              <a:spcPct val="0"/>
            </a:spcBef>
            <a:spcAft>
              <a:spcPct val="15000"/>
            </a:spcAft>
            <a:buChar char="•"/>
          </a:pPr>
          <a:r>
            <a:rPr lang="en-US" sz="1000" b="0" i="0" u="none" kern="1200" dirty="0"/>
            <a:t>Brownfield Remediation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redevelop contaminated commercial/industrial sites</a:t>
          </a:r>
          <a:endParaRPr lang="en-US" sz="1000" kern="1200" dirty="0"/>
        </a:p>
        <a:p>
          <a:pPr marL="114300" lvl="2" indent="-57150" algn="l" defTabSz="444500">
            <a:lnSpc>
              <a:spcPct val="90000"/>
            </a:lnSpc>
            <a:spcBef>
              <a:spcPct val="0"/>
            </a:spcBef>
            <a:spcAft>
              <a:spcPct val="15000"/>
            </a:spcAft>
            <a:buChar char="•"/>
          </a:pPr>
          <a:r>
            <a:rPr lang="en-US" sz="1000" b="0" i="0" u="none" kern="1200" dirty="0"/>
            <a:t>creating 10 jobs or retaining 25 to clean hands company accepted in 'Voluntary Cleanup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Remediation Tax Credits may be used for up to 100% of the cost to remediate the project property</a:t>
          </a:r>
          <a:endParaRPr lang="en-US" sz="1000" kern="1200" dirty="0"/>
        </a:p>
      </dsp:txBody>
      <dsp:txXfrm>
        <a:off x="5412240" y="467507"/>
        <a:ext cx="2372059" cy="3338552"/>
      </dsp:txXfrm>
    </dsp:sp>
    <dsp:sp modelId="{7A62ED19-B8E4-44D9-8B1F-0A194DA03F20}">
      <dsp:nvSpPr>
        <dsp:cNvPr id="0" name=""/>
        <dsp:cNvSpPr/>
      </dsp:nvSpPr>
      <dsp:spPr>
        <a:xfrm>
          <a:off x="8116388" y="179507"/>
          <a:ext cx="2372059"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Oregon</a:t>
          </a:r>
        </a:p>
      </dsp:txBody>
      <dsp:txXfrm>
        <a:off x="8116388" y="179507"/>
        <a:ext cx="2372059" cy="288000"/>
      </dsp:txXfrm>
    </dsp:sp>
    <dsp:sp modelId="{AE9343D5-5C76-4C57-BC87-1B847994CA20}">
      <dsp:nvSpPr>
        <dsp:cNvPr id="0" name=""/>
        <dsp:cNvSpPr/>
      </dsp:nvSpPr>
      <dsp:spPr>
        <a:xfrm>
          <a:off x="8116388" y="467507"/>
          <a:ext cx="2372059" cy="333855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Enterprise Zone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Exempts businesses from local property taxes on new investments</a:t>
          </a:r>
          <a:endParaRPr lang="en-US" sz="1000" kern="1200" dirty="0"/>
        </a:p>
        <a:p>
          <a:pPr marL="114300" lvl="2" indent="-57150" algn="l" defTabSz="444500">
            <a:lnSpc>
              <a:spcPct val="90000"/>
            </a:lnSpc>
            <a:spcBef>
              <a:spcPct val="0"/>
            </a:spcBef>
            <a:spcAft>
              <a:spcPct val="15000"/>
            </a:spcAft>
            <a:buChar char="•"/>
          </a:pPr>
          <a:r>
            <a:rPr lang="en-US" sz="1000" b="0" i="0" u="none" kern="1200" dirty="0"/>
            <a:t>Sponsored, created, and managed by a local government in 74 EZ Zones</a:t>
          </a:r>
          <a:endParaRPr lang="en-US" sz="1000" kern="1200" dirty="0"/>
        </a:p>
        <a:p>
          <a:pPr marL="114300" lvl="2" indent="-57150" algn="l" defTabSz="444500">
            <a:lnSpc>
              <a:spcPct val="90000"/>
            </a:lnSpc>
            <a:spcBef>
              <a:spcPct val="0"/>
            </a:spcBef>
            <a:spcAft>
              <a:spcPct val="15000"/>
            </a:spcAft>
            <a:buChar char="•"/>
          </a:pPr>
          <a:r>
            <a:rPr lang="en-US" sz="1000" b="0" i="0" u="none" kern="1200" dirty="0"/>
            <a:t>100% property tax exemption from normally assess on a new plant and equipment for non-retail businesses' location or expansion for a period of three to five consecutive years</a:t>
          </a:r>
          <a:endParaRPr lang="en-US" sz="1000" kern="1200" dirty="0"/>
        </a:p>
        <a:p>
          <a:pPr marL="114300" lvl="2" indent="-57150" algn="l" defTabSz="444500">
            <a:lnSpc>
              <a:spcPct val="90000"/>
            </a:lnSpc>
            <a:spcBef>
              <a:spcPct val="0"/>
            </a:spcBef>
            <a:spcAft>
              <a:spcPct val="15000"/>
            </a:spcAft>
            <a:buChar char="•"/>
          </a:pPr>
          <a:r>
            <a:rPr lang="en-US" sz="1000" b="0" i="0" u="none" kern="1200" dirty="0"/>
            <a:t>Qualified property includes new building structures, structural modifications, newly installed machinery but not land or previously used property</a:t>
          </a:r>
          <a:endParaRPr lang="en-US" sz="1000" kern="1200" dirty="0"/>
        </a:p>
        <a:p>
          <a:pPr marL="114300" lvl="2" indent="-57150" algn="l" defTabSz="444500">
            <a:lnSpc>
              <a:spcPct val="90000"/>
            </a:lnSpc>
            <a:spcBef>
              <a:spcPct val="0"/>
            </a:spcBef>
            <a:spcAft>
              <a:spcPct val="15000"/>
            </a:spcAft>
            <a:buChar char="•"/>
          </a:pPr>
          <a:r>
            <a:rPr lang="en-US" sz="1000" b="0" i="0" u="none" kern="1200" dirty="0"/>
            <a:t>Business must</a:t>
          </a:r>
          <a:endParaRPr lang="en-US" sz="1000" kern="1200" dirty="0"/>
        </a:p>
        <a:p>
          <a:pPr marL="171450" lvl="3" indent="-57150" algn="l" defTabSz="444500">
            <a:lnSpc>
              <a:spcPct val="90000"/>
            </a:lnSpc>
            <a:spcBef>
              <a:spcPct val="0"/>
            </a:spcBef>
            <a:spcAft>
              <a:spcPct val="15000"/>
            </a:spcAft>
            <a:buChar char="•"/>
          </a:pPr>
          <a:r>
            <a:rPr lang="en-US" sz="1000" b="0" i="0" u="none" kern="1200" dirty="0"/>
            <a:t>Increase full-time employment inside the Zone by the greater of one new job or 10%</a:t>
          </a:r>
          <a:endParaRPr lang="en-US" sz="1000" kern="1200" dirty="0"/>
        </a:p>
        <a:p>
          <a:pPr marL="171450" lvl="3" indent="-57150" algn="l" defTabSz="444500">
            <a:lnSpc>
              <a:spcPct val="90000"/>
            </a:lnSpc>
            <a:spcBef>
              <a:spcPct val="0"/>
            </a:spcBef>
            <a:spcAft>
              <a:spcPct val="15000"/>
            </a:spcAft>
            <a:buChar char="•"/>
          </a:pPr>
          <a:r>
            <a:rPr lang="en-US" sz="1000" b="0" i="0" u="none" kern="1200" dirty="0"/>
            <a:t>Have no concurrent job loss outside the Zone</a:t>
          </a:r>
          <a:endParaRPr lang="en-US" sz="1000" kern="1200" dirty="0"/>
        </a:p>
        <a:p>
          <a:pPr marL="171450" lvl="3" indent="-57150" algn="l" defTabSz="444500">
            <a:lnSpc>
              <a:spcPct val="90000"/>
            </a:lnSpc>
            <a:spcBef>
              <a:spcPct val="0"/>
            </a:spcBef>
            <a:spcAft>
              <a:spcPct val="15000"/>
            </a:spcAft>
            <a:buChar char="•"/>
          </a:pPr>
          <a:r>
            <a:rPr lang="en-US" sz="1000" b="0" i="0" u="none" kern="1200" dirty="0"/>
            <a:t>Maintain minimum employment during the exemption</a:t>
          </a:r>
          <a:endParaRPr lang="en-US" sz="1000" kern="1200" dirty="0"/>
        </a:p>
        <a:p>
          <a:pPr marL="171450" lvl="3" indent="-57150" algn="l" defTabSz="444500">
            <a:lnSpc>
              <a:spcPct val="90000"/>
            </a:lnSpc>
            <a:spcBef>
              <a:spcPct val="0"/>
            </a:spcBef>
            <a:spcAft>
              <a:spcPct val="15000"/>
            </a:spcAft>
            <a:buChar char="•"/>
          </a:pPr>
          <a:r>
            <a:rPr lang="en-US" sz="1000" b="0" i="0" u="none" kern="1200" dirty="0"/>
            <a:t>Engage in job-training as well as conform to any local conditions</a:t>
          </a:r>
          <a:endParaRPr lang="en-US" sz="1000" kern="1200" dirty="0"/>
        </a:p>
      </dsp:txBody>
      <dsp:txXfrm>
        <a:off x="8116388" y="467507"/>
        <a:ext cx="2372059" cy="3338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08E41-1C7A-45AC-BED5-37874CA68015}">
      <dsp:nvSpPr>
        <dsp:cNvPr id="0" name=""/>
        <dsp:cNvSpPr/>
      </dsp:nvSpPr>
      <dsp:spPr>
        <a:xfrm>
          <a:off x="50" y="230714"/>
          <a:ext cx="4878176"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Missouri</a:t>
          </a:r>
        </a:p>
      </dsp:txBody>
      <dsp:txXfrm>
        <a:off x="50" y="230714"/>
        <a:ext cx="4878176" cy="489600"/>
      </dsp:txXfrm>
    </dsp:sp>
    <dsp:sp modelId="{9FC7FC68-90AF-4BD6-9064-A0E2C1E634D8}">
      <dsp:nvSpPr>
        <dsp:cNvPr id="0" name=""/>
        <dsp:cNvSpPr/>
      </dsp:nvSpPr>
      <dsp:spPr>
        <a:xfrm>
          <a:off x="50" y="720315"/>
          <a:ext cx="4878176" cy="27065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u="none" kern="1200" dirty="0"/>
            <a:t>Data Center Sales Tax Exemption Program</a:t>
          </a:r>
          <a:endParaRPr lang="en-US" sz="1700" kern="1200" dirty="0"/>
        </a:p>
        <a:p>
          <a:pPr marL="342900" lvl="2" indent="-171450" algn="l" defTabSz="755650">
            <a:lnSpc>
              <a:spcPct val="90000"/>
            </a:lnSpc>
            <a:spcBef>
              <a:spcPct val="0"/>
            </a:spcBef>
            <a:spcAft>
              <a:spcPct val="15000"/>
            </a:spcAft>
            <a:buChar char="•"/>
          </a:pPr>
          <a:r>
            <a:rPr lang="en-US" sz="1700" b="0" i="0" u="none" kern="1200" dirty="0"/>
            <a:t>Sales and utility tax exemption on data center construction</a:t>
          </a:r>
          <a:endParaRPr lang="en-US" sz="1700" kern="1200" dirty="0"/>
        </a:p>
        <a:p>
          <a:pPr marL="342900" lvl="2" indent="-171450" algn="l" defTabSz="755650">
            <a:lnSpc>
              <a:spcPct val="90000"/>
            </a:lnSpc>
            <a:spcBef>
              <a:spcPct val="0"/>
            </a:spcBef>
            <a:spcAft>
              <a:spcPct val="15000"/>
            </a:spcAft>
            <a:buChar char="•"/>
          </a:pPr>
          <a:r>
            <a:rPr lang="en-US" sz="1700" b="0" i="0" u="none" kern="1200" dirty="0"/>
            <a:t>Creates 10 new jobs paying average wages 150% of the county average wage, invests $25 M within 36 months</a:t>
          </a:r>
          <a:endParaRPr lang="en-US" sz="1700" kern="1200" dirty="0"/>
        </a:p>
        <a:p>
          <a:pPr marL="342900" lvl="2" indent="-171450" algn="l" defTabSz="755650">
            <a:lnSpc>
              <a:spcPct val="90000"/>
            </a:lnSpc>
            <a:spcBef>
              <a:spcPct val="0"/>
            </a:spcBef>
            <a:spcAft>
              <a:spcPct val="15000"/>
            </a:spcAft>
            <a:buChar char="•"/>
          </a:pPr>
          <a:r>
            <a:rPr lang="en-US" sz="1700" b="0" i="0" u="none" kern="1200" dirty="0"/>
            <a:t>15 years of state and local sales tax exemptions</a:t>
          </a:r>
          <a:endParaRPr lang="en-US" sz="1700" kern="1200" dirty="0"/>
        </a:p>
        <a:p>
          <a:pPr marL="342900" lvl="2" indent="-171450" algn="l" defTabSz="755650">
            <a:lnSpc>
              <a:spcPct val="90000"/>
            </a:lnSpc>
            <a:spcBef>
              <a:spcPct val="0"/>
            </a:spcBef>
            <a:spcAft>
              <a:spcPct val="15000"/>
            </a:spcAft>
            <a:buChar char="•"/>
          </a:pPr>
          <a:r>
            <a:rPr lang="en-US" sz="1700" b="0" i="0" u="none" kern="1200" dirty="0"/>
            <a:t>Existing data centers eligible for a 10-year exemption if creating at least 5 new jobs within 24 months, paying 150% of the county average way, and investing $5 million within a year </a:t>
          </a:r>
          <a:endParaRPr lang="en-US" sz="1700" kern="1200" dirty="0"/>
        </a:p>
      </dsp:txBody>
      <dsp:txXfrm>
        <a:off x="50" y="720315"/>
        <a:ext cx="4878176" cy="2706570"/>
      </dsp:txXfrm>
    </dsp:sp>
    <dsp:sp modelId="{E982E68C-A7AE-47B0-83B1-5051530A18F7}">
      <dsp:nvSpPr>
        <dsp:cNvPr id="0" name=""/>
        <dsp:cNvSpPr/>
      </dsp:nvSpPr>
      <dsp:spPr>
        <a:xfrm>
          <a:off x="5561172" y="230714"/>
          <a:ext cx="4878176"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Ohio</a:t>
          </a:r>
        </a:p>
      </dsp:txBody>
      <dsp:txXfrm>
        <a:off x="5561172" y="230714"/>
        <a:ext cx="4878176" cy="489600"/>
      </dsp:txXfrm>
    </dsp:sp>
    <dsp:sp modelId="{18299446-8FB9-4E04-8586-FF02CCA07B28}">
      <dsp:nvSpPr>
        <dsp:cNvPr id="0" name=""/>
        <dsp:cNvSpPr/>
      </dsp:nvSpPr>
      <dsp:spPr>
        <a:xfrm>
          <a:off x="5561172" y="720315"/>
          <a:ext cx="4878176" cy="270657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u="none" kern="1200" dirty="0"/>
            <a:t>Data Center Sales Tax Exemption</a:t>
          </a:r>
          <a:endParaRPr lang="en-US" sz="1700" kern="1200" dirty="0"/>
        </a:p>
        <a:p>
          <a:pPr marL="342900" lvl="2" indent="-171450" algn="l" defTabSz="755650">
            <a:lnSpc>
              <a:spcPct val="90000"/>
            </a:lnSpc>
            <a:spcBef>
              <a:spcPct val="0"/>
            </a:spcBef>
            <a:spcAft>
              <a:spcPct val="15000"/>
            </a:spcAft>
            <a:buChar char="•"/>
          </a:pPr>
          <a:r>
            <a:rPr lang="en-US" sz="1700" b="0" i="0" u="none" kern="1200" dirty="0"/>
            <a:t>Full or partial abatement from state and local sales tax on purchases of eligible data center equipment totaling at least $100 million and creating an annual payroll of $1.5 million</a:t>
          </a:r>
          <a:endParaRPr lang="en-US" sz="1700" kern="1200" dirty="0"/>
        </a:p>
        <a:p>
          <a:pPr marL="342900" lvl="2" indent="-171450" algn="l" defTabSz="755650">
            <a:lnSpc>
              <a:spcPct val="90000"/>
            </a:lnSpc>
            <a:spcBef>
              <a:spcPct val="0"/>
            </a:spcBef>
            <a:spcAft>
              <a:spcPct val="15000"/>
            </a:spcAft>
            <a:buChar char="•"/>
          </a:pPr>
          <a:r>
            <a:rPr lang="en-US" sz="1700" b="0" i="0" u="none" kern="1200" dirty="0"/>
            <a:t>Applies to multi-tenant data-centers allowing multiple customers at one site to aggregate their purchases and payrolls in order to qualify</a:t>
          </a:r>
          <a:endParaRPr lang="en-US" sz="1700" kern="1200" dirty="0"/>
        </a:p>
      </dsp:txBody>
      <dsp:txXfrm>
        <a:off x="5561172" y="720315"/>
        <a:ext cx="4878176" cy="27065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F34B6-999E-4E4F-A5CE-73534BFAE305}">
      <dsp:nvSpPr>
        <dsp:cNvPr id="0" name=""/>
        <dsp:cNvSpPr/>
      </dsp:nvSpPr>
      <dsp:spPr>
        <a:xfrm>
          <a:off x="3953" y="85907"/>
          <a:ext cx="2377306"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Missouri </a:t>
          </a:r>
          <a:r>
            <a:rPr lang="en-US" sz="1100" b="0" i="0" u="none" kern="1200" dirty="0"/>
            <a:t>Local TIF</a:t>
          </a:r>
          <a:endParaRPr lang="en-US" sz="1100" kern="1200" dirty="0"/>
        </a:p>
      </dsp:txBody>
      <dsp:txXfrm>
        <a:off x="3953" y="85907"/>
        <a:ext cx="2377306" cy="316800"/>
      </dsp:txXfrm>
    </dsp:sp>
    <dsp:sp modelId="{83BE8C3C-2E5F-494E-A8B1-FBDC1A2AFCB9}">
      <dsp:nvSpPr>
        <dsp:cNvPr id="0" name=""/>
        <dsp:cNvSpPr/>
      </dsp:nvSpPr>
      <dsp:spPr>
        <a:xfrm>
          <a:off x="3953" y="402707"/>
          <a:ext cx="2377306" cy="32610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0" i="0" u="none" kern="1200" dirty="0"/>
            <a:t>Capture local property and sales tax increase for up to 23 years for redevelopment</a:t>
          </a:r>
          <a:endParaRPr lang="en-US" sz="1100" kern="1200" dirty="0"/>
        </a:p>
        <a:p>
          <a:pPr marL="57150" lvl="1" indent="-57150" algn="l" defTabSz="488950">
            <a:lnSpc>
              <a:spcPct val="90000"/>
            </a:lnSpc>
            <a:spcBef>
              <a:spcPct val="0"/>
            </a:spcBef>
            <a:spcAft>
              <a:spcPct val="15000"/>
            </a:spcAft>
            <a:buChar char="•"/>
          </a:pPr>
          <a:r>
            <a:rPr lang="en-US" sz="1100" b="0" i="0" u="none" kern="1200" dirty="0"/>
            <a:t>Sites blighted, conservation, or economic development</a:t>
          </a:r>
          <a:endParaRPr lang="en-US" sz="1100" kern="1200" dirty="0"/>
        </a:p>
        <a:p>
          <a:pPr marL="57150" lvl="1" indent="-57150" algn="l" defTabSz="488950">
            <a:lnSpc>
              <a:spcPct val="90000"/>
            </a:lnSpc>
            <a:spcBef>
              <a:spcPct val="0"/>
            </a:spcBef>
            <a:spcAft>
              <a:spcPct val="15000"/>
            </a:spcAft>
            <a:buChar char="•"/>
          </a:pPr>
          <a:r>
            <a:rPr lang="en-US" sz="1100" b="0" i="0" u="none" kern="1200" dirty="0"/>
            <a:t>Funds professional service studies, land surveys, land acquisition, demolition, rehabilitation, and building infrastructure</a:t>
          </a:r>
          <a:endParaRPr lang="en-US" sz="1100" kern="1200" dirty="0"/>
        </a:p>
        <a:p>
          <a:pPr marL="57150" lvl="1" indent="-57150" algn="l" defTabSz="488950">
            <a:lnSpc>
              <a:spcPct val="90000"/>
            </a:lnSpc>
            <a:spcBef>
              <a:spcPct val="0"/>
            </a:spcBef>
            <a:spcAft>
              <a:spcPct val="15000"/>
            </a:spcAft>
            <a:buChar char="•"/>
          </a:pPr>
          <a:r>
            <a:rPr lang="en-US" sz="1100" b="0" i="0" u="none" kern="1200" dirty="0"/>
            <a:t>State Supplemental TIF</a:t>
          </a:r>
          <a:endParaRPr lang="en-US" sz="1100" kern="1200" dirty="0"/>
        </a:p>
        <a:p>
          <a:pPr marL="114300" lvl="2" indent="-57150" algn="l" defTabSz="488950">
            <a:lnSpc>
              <a:spcPct val="90000"/>
            </a:lnSpc>
            <a:spcBef>
              <a:spcPct val="0"/>
            </a:spcBef>
            <a:spcAft>
              <a:spcPct val="15000"/>
            </a:spcAft>
            <a:buChar char="•"/>
          </a:pPr>
          <a:r>
            <a:rPr lang="en-US" sz="1100" b="0" i="0" u="none" kern="1200" dirty="0"/>
            <a:t>Redevelop blighted areas by providing essential public infrastructure financing</a:t>
          </a:r>
          <a:endParaRPr lang="en-US" sz="1100" kern="1200" dirty="0"/>
        </a:p>
        <a:p>
          <a:pPr marL="114300" lvl="2" indent="-57150" algn="l" defTabSz="488950">
            <a:lnSpc>
              <a:spcPct val="90000"/>
            </a:lnSpc>
            <a:spcBef>
              <a:spcPct val="0"/>
            </a:spcBef>
            <a:spcAft>
              <a:spcPct val="15000"/>
            </a:spcAft>
            <a:buChar char="•"/>
          </a:pPr>
          <a:r>
            <a:rPr lang="en-US" sz="1100" b="0" i="0" u="none" kern="1200" dirty="0"/>
            <a:t>Located in blighted or CBD</a:t>
          </a:r>
          <a:endParaRPr lang="en-US" sz="1100" kern="1200" dirty="0"/>
        </a:p>
        <a:p>
          <a:pPr marL="114300" lvl="2" indent="-57150" algn="l" defTabSz="488950">
            <a:lnSpc>
              <a:spcPct val="90000"/>
            </a:lnSpc>
            <a:spcBef>
              <a:spcPct val="0"/>
            </a:spcBef>
            <a:spcAft>
              <a:spcPct val="15000"/>
            </a:spcAft>
            <a:buChar char="•"/>
          </a:pPr>
          <a:r>
            <a:rPr lang="en-US" sz="1100" b="0" i="0" u="none" kern="1200" dirty="0"/>
            <a:t>Gap financing  with  local TIF</a:t>
          </a:r>
          <a:endParaRPr lang="en-US" sz="1100" kern="1200" dirty="0"/>
        </a:p>
        <a:p>
          <a:pPr marL="114300" lvl="2" indent="-57150" algn="l" defTabSz="488950">
            <a:lnSpc>
              <a:spcPct val="90000"/>
            </a:lnSpc>
            <a:spcBef>
              <a:spcPct val="0"/>
            </a:spcBef>
            <a:spcAft>
              <a:spcPct val="15000"/>
            </a:spcAft>
            <a:buChar char="•"/>
          </a:pPr>
          <a:r>
            <a:rPr lang="en-US" sz="1100" b="0" i="0" u="none" kern="1200" dirty="0"/>
            <a:t>Underlying local TIF provides 50% of new, local sales tax revenue and 100% of  new real property tax revenue </a:t>
          </a:r>
          <a:endParaRPr lang="en-US" sz="1100" kern="1200" dirty="0"/>
        </a:p>
        <a:p>
          <a:pPr marL="114300" lvl="2" indent="-57150" algn="l" defTabSz="488950">
            <a:lnSpc>
              <a:spcPct val="90000"/>
            </a:lnSpc>
            <a:spcBef>
              <a:spcPct val="0"/>
            </a:spcBef>
            <a:spcAft>
              <a:spcPct val="15000"/>
            </a:spcAft>
            <a:buChar char="•"/>
          </a:pPr>
          <a:r>
            <a:rPr lang="en-US" sz="1100" b="0" i="0" u="none" kern="1200" dirty="0"/>
            <a:t>15 years for public works improvements </a:t>
          </a:r>
          <a:endParaRPr lang="en-US" sz="1100" kern="1200" dirty="0"/>
        </a:p>
      </dsp:txBody>
      <dsp:txXfrm>
        <a:off x="3953" y="402707"/>
        <a:ext cx="2377306" cy="3261060"/>
      </dsp:txXfrm>
    </dsp:sp>
    <dsp:sp modelId="{AFF0AFF8-4D54-4827-A8CA-DBCA3F3A23D3}">
      <dsp:nvSpPr>
        <dsp:cNvPr id="0" name=""/>
        <dsp:cNvSpPr/>
      </dsp:nvSpPr>
      <dsp:spPr>
        <a:xfrm>
          <a:off x="2714082" y="85907"/>
          <a:ext cx="2377306"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Ohio </a:t>
          </a:r>
          <a:r>
            <a:rPr lang="en-US" sz="1100" b="0" i="0" u="none" kern="1200" dirty="0"/>
            <a:t>TIF</a:t>
          </a:r>
          <a:endParaRPr lang="en-US" sz="1100" kern="1200" dirty="0"/>
        </a:p>
      </dsp:txBody>
      <dsp:txXfrm>
        <a:off x="2714082" y="85907"/>
        <a:ext cx="2377306" cy="316800"/>
      </dsp:txXfrm>
    </dsp:sp>
    <dsp:sp modelId="{EEA5E7EC-ABEC-4BB9-9D99-25DE4C5B5317}">
      <dsp:nvSpPr>
        <dsp:cNvPr id="0" name=""/>
        <dsp:cNvSpPr/>
      </dsp:nvSpPr>
      <dsp:spPr>
        <a:xfrm>
          <a:off x="2714082" y="402707"/>
          <a:ext cx="2377306" cy="32610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0" i="0" u="none" kern="1200" dirty="0"/>
            <a:t>Townships, municipalities, and counties</a:t>
          </a:r>
          <a:endParaRPr lang="en-US" sz="1100" kern="1200" dirty="0"/>
        </a:p>
        <a:p>
          <a:pPr marL="57150" lvl="1" indent="-57150" algn="l" defTabSz="488950">
            <a:lnSpc>
              <a:spcPct val="90000"/>
            </a:lnSpc>
            <a:spcBef>
              <a:spcPct val="0"/>
            </a:spcBef>
            <a:spcAft>
              <a:spcPct val="15000"/>
            </a:spcAft>
            <a:buChar char="•"/>
          </a:pPr>
          <a:r>
            <a:rPr lang="en-US" sz="1100" b="0" i="0" u="none" kern="1200" dirty="0"/>
            <a:t>Finance infrastructure improvements and, limitedly, residential rehabilitation associated with new development</a:t>
          </a:r>
          <a:endParaRPr lang="en-US" sz="1100" kern="1200" dirty="0"/>
        </a:p>
        <a:p>
          <a:pPr marL="57150" lvl="1" indent="-57150" algn="l" defTabSz="488950">
            <a:lnSpc>
              <a:spcPct val="90000"/>
            </a:lnSpc>
            <a:spcBef>
              <a:spcPct val="0"/>
            </a:spcBef>
            <a:spcAft>
              <a:spcPct val="15000"/>
            </a:spcAft>
            <a:buChar char="•"/>
          </a:pPr>
          <a:r>
            <a:rPr lang="en-US" sz="1100" b="0" i="0" u="none" kern="1200" dirty="0"/>
            <a:t>Pauses the taxable worth of real property within a specified area and redirects tax payments over this amount (derived from increases in real property value) to a separate fund financing the infrastructure project</a:t>
          </a:r>
          <a:endParaRPr lang="en-US" sz="1100" kern="1200" dirty="0"/>
        </a:p>
      </dsp:txBody>
      <dsp:txXfrm>
        <a:off x="2714082" y="402707"/>
        <a:ext cx="2377306" cy="3261060"/>
      </dsp:txXfrm>
    </dsp:sp>
    <dsp:sp modelId="{635306D0-F0C4-4952-B65E-8F8E3C3D2D5C}">
      <dsp:nvSpPr>
        <dsp:cNvPr id="0" name=""/>
        <dsp:cNvSpPr/>
      </dsp:nvSpPr>
      <dsp:spPr>
        <a:xfrm>
          <a:off x="5424211" y="85907"/>
          <a:ext cx="2377306"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Tennessee </a:t>
          </a:r>
          <a:r>
            <a:rPr lang="en-US" sz="1100" b="0" i="0" u="none" kern="1200" dirty="0"/>
            <a:t>TIF</a:t>
          </a:r>
          <a:endParaRPr lang="en-US" sz="1100" kern="1200" dirty="0"/>
        </a:p>
      </dsp:txBody>
      <dsp:txXfrm>
        <a:off x="5424211" y="85907"/>
        <a:ext cx="2377306" cy="316800"/>
      </dsp:txXfrm>
    </dsp:sp>
    <dsp:sp modelId="{034499AB-FA1A-417F-A8C6-4792A1EC1D95}">
      <dsp:nvSpPr>
        <dsp:cNvPr id="0" name=""/>
        <dsp:cNvSpPr/>
      </dsp:nvSpPr>
      <dsp:spPr>
        <a:xfrm>
          <a:off x="5424211" y="402707"/>
          <a:ext cx="2377306" cy="32610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0" i="0" u="none" kern="1200" dirty="0"/>
            <a:t>Cities and counties</a:t>
          </a:r>
          <a:endParaRPr lang="en-US" sz="1100" kern="1200" dirty="0"/>
        </a:p>
        <a:p>
          <a:pPr marL="57150" lvl="1" indent="-57150" algn="l" defTabSz="488950">
            <a:lnSpc>
              <a:spcPct val="90000"/>
            </a:lnSpc>
            <a:spcBef>
              <a:spcPct val="0"/>
            </a:spcBef>
            <a:spcAft>
              <a:spcPct val="15000"/>
            </a:spcAft>
            <a:buChar char="•"/>
          </a:pPr>
          <a:r>
            <a:rPr lang="en-US" sz="1100" kern="1200" dirty="0"/>
            <a:t>Economic impact plan</a:t>
          </a:r>
        </a:p>
        <a:p>
          <a:pPr marL="57150" lvl="1" indent="-57150" algn="l" defTabSz="488950">
            <a:lnSpc>
              <a:spcPct val="90000"/>
            </a:lnSpc>
            <a:spcBef>
              <a:spcPct val="0"/>
            </a:spcBef>
            <a:spcAft>
              <a:spcPct val="15000"/>
            </a:spcAft>
            <a:buChar char="•"/>
          </a:pPr>
          <a:r>
            <a:rPr lang="en-US" sz="1100" b="0" i="0" u="none" kern="1200" dirty="0"/>
            <a:t>Captures future tax revenues to pay for current community improvements</a:t>
          </a:r>
          <a:endParaRPr lang="en-US" sz="1100" kern="1200" dirty="0"/>
        </a:p>
        <a:p>
          <a:pPr marL="57150" lvl="1" indent="-57150" algn="l" defTabSz="488950">
            <a:lnSpc>
              <a:spcPct val="90000"/>
            </a:lnSpc>
            <a:spcBef>
              <a:spcPct val="0"/>
            </a:spcBef>
            <a:spcAft>
              <a:spcPct val="15000"/>
            </a:spcAft>
            <a:buChar char="•"/>
          </a:pPr>
          <a:r>
            <a:rPr lang="en-US" sz="1100" kern="1200" dirty="0"/>
            <a:t>Supports blighted and deteriorated areas, industrial development, recreation, convention centers and tourism</a:t>
          </a:r>
        </a:p>
        <a:p>
          <a:pPr marL="57150" lvl="1" indent="-57150" algn="l" defTabSz="488950">
            <a:lnSpc>
              <a:spcPct val="90000"/>
            </a:lnSpc>
            <a:spcBef>
              <a:spcPct val="0"/>
            </a:spcBef>
            <a:spcAft>
              <a:spcPct val="15000"/>
            </a:spcAft>
            <a:buChar char="•"/>
          </a:pPr>
          <a:r>
            <a:rPr lang="en-US" sz="1100" kern="1200" dirty="0"/>
            <a:t>Funds public infrastructure, utility service, professional development services, equipment costs</a:t>
          </a:r>
        </a:p>
      </dsp:txBody>
      <dsp:txXfrm>
        <a:off x="5424211" y="402707"/>
        <a:ext cx="2377306" cy="3261060"/>
      </dsp:txXfrm>
    </dsp:sp>
    <dsp:sp modelId="{51B49CE8-F007-48DF-8492-9B1920D87B50}">
      <dsp:nvSpPr>
        <dsp:cNvPr id="0" name=""/>
        <dsp:cNvSpPr/>
      </dsp:nvSpPr>
      <dsp:spPr>
        <a:xfrm>
          <a:off x="8134340" y="85907"/>
          <a:ext cx="2377306"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Oregon TIF</a:t>
          </a:r>
        </a:p>
      </dsp:txBody>
      <dsp:txXfrm>
        <a:off x="8134340" y="85907"/>
        <a:ext cx="2377306" cy="316800"/>
      </dsp:txXfrm>
    </dsp:sp>
    <dsp:sp modelId="{7CCEAC59-6ECD-4489-9CA2-4880AEAF4805}">
      <dsp:nvSpPr>
        <dsp:cNvPr id="0" name=""/>
        <dsp:cNvSpPr/>
      </dsp:nvSpPr>
      <dsp:spPr>
        <a:xfrm>
          <a:off x="8134340" y="402707"/>
          <a:ext cx="2377306" cy="32610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b="0" i="0" u="none" kern="1200" dirty="0"/>
            <a:t>Cities with populations greater than 50,000 to use a portion of property taxes generated within the district to invest in the district's infrastructure, providing further incentive for private investment</a:t>
          </a:r>
          <a:endParaRPr lang="en-US" sz="1100" kern="1200" dirty="0"/>
        </a:p>
        <a:p>
          <a:pPr marL="57150" lvl="1" indent="-57150" algn="l" defTabSz="488950">
            <a:lnSpc>
              <a:spcPct val="90000"/>
            </a:lnSpc>
            <a:spcBef>
              <a:spcPct val="0"/>
            </a:spcBef>
            <a:spcAft>
              <a:spcPct val="15000"/>
            </a:spcAft>
            <a:buChar char="•"/>
          </a:pPr>
          <a:r>
            <a:rPr lang="en-US" sz="1100" b="0" i="0" u="none" kern="1200" dirty="0"/>
            <a:t>Property value increase invested in TIF district funding</a:t>
          </a:r>
          <a:endParaRPr lang="en-US" sz="1100" kern="1200" dirty="0"/>
        </a:p>
        <a:p>
          <a:pPr marL="57150" lvl="1" indent="-57150" algn="l" defTabSz="488950">
            <a:lnSpc>
              <a:spcPct val="90000"/>
            </a:lnSpc>
            <a:spcBef>
              <a:spcPct val="0"/>
            </a:spcBef>
            <a:spcAft>
              <a:spcPct val="15000"/>
            </a:spcAft>
            <a:buChar char="•"/>
          </a:pPr>
          <a:r>
            <a:rPr lang="en-US" sz="1100" b="0" i="0" u="none" kern="1200" dirty="0"/>
            <a:t>Might also be used to retain businesses as well as to attract </a:t>
          </a:r>
          <a:r>
            <a:rPr lang="en-US" sz="1100" b="0" i="0" u="none" kern="1200"/>
            <a:t>new entities </a:t>
          </a:r>
          <a:endParaRPr lang="en-US" sz="1100" kern="1200" dirty="0"/>
        </a:p>
      </dsp:txBody>
      <dsp:txXfrm>
        <a:off x="8134340" y="402707"/>
        <a:ext cx="2377306" cy="32610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99743-A5B2-442A-9212-1CE93C5378F7}">
      <dsp:nvSpPr>
        <dsp:cNvPr id="0" name=""/>
        <dsp:cNvSpPr/>
      </dsp:nvSpPr>
      <dsp:spPr>
        <a:xfrm>
          <a:off x="3819" y="260338"/>
          <a:ext cx="2296914"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Missouri</a:t>
          </a:r>
        </a:p>
      </dsp:txBody>
      <dsp:txXfrm>
        <a:off x="3819" y="260338"/>
        <a:ext cx="2296914" cy="288000"/>
      </dsp:txXfrm>
    </dsp:sp>
    <dsp:sp modelId="{9F64471B-40A7-4C5F-8C30-DDA341308655}">
      <dsp:nvSpPr>
        <dsp:cNvPr id="0" name=""/>
        <dsp:cNvSpPr/>
      </dsp:nvSpPr>
      <dsp:spPr>
        <a:xfrm>
          <a:off x="3819" y="548338"/>
          <a:ext cx="2296914" cy="31029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Infrastructure Development Opportunities Commission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Provides local political subdivisions, including public sewer and water districts, with long-term, 3% interest rate loans between $25,000 and $150,000</a:t>
          </a:r>
          <a:endParaRPr lang="en-US" sz="1000" kern="1200" dirty="0"/>
        </a:p>
        <a:p>
          <a:pPr marL="114300" lvl="2" indent="-57150" algn="l" defTabSz="444500">
            <a:lnSpc>
              <a:spcPct val="90000"/>
            </a:lnSpc>
            <a:spcBef>
              <a:spcPct val="0"/>
            </a:spcBef>
            <a:spcAft>
              <a:spcPct val="15000"/>
            </a:spcAft>
            <a:buChar char="•"/>
          </a:pPr>
          <a:r>
            <a:rPr lang="en-US" sz="1000" b="0" i="0" u="none" kern="1200" dirty="0"/>
            <a:t>Help rural communities and districts</a:t>
          </a:r>
          <a:endParaRPr lang="en-US" sz="1000" kern="1200" dirty="0"/>
        </a:p>
        <a:p>
          <a:pPr marL="114300" lvl="2" indent="-57150" algn="l" defTabSz="444500">
            <a:lnSpc>
              <a:spcPct val="90000"/>
            </a:lnSpc>
            <a:spcBef>
              <a:spcPct val="0"/>
            </a:spcBef>
            <a:spcAft>
              <a:spcPct val="15000"/>
            </a:spcAft>
            <a:buChar char="•"/>
          </a:pPr>
          <a:r>
            <a:rPr lang="en-US" sz="1000" b="0" i="0" u="none" kern="1200" dirty="0"/>
            <a:t>Loans fund infrastructure improvements prioritizing water, sewer, and safety issues</a:t>
          </a:r>
          <a:endParaRPr lang="en-US" sz="1000" kern="1200" dirty="0"/>
        </a:p>
      </dsp:txBody>
      <dsp:txXfrm>
        <a:off x="3819" y="548338"/>
        <a:ext cx="2296914" cy="3102922"/>
      </dsp:txXfrm>
    </dsp:sp>
    <dsp:sp modelId="{906410ED-1376-4E61-B185-A21B4FDCCA6B}">
      <dsp:nvSpPr>
        <dsp:cNvPr id="0" name=""/>
        <dsp:cNvSpPr/>
      </dsp:nvSpPr>
      <dsp:spPr>
        <a:xfrm>
          <a:off x="2622301" y="260338"/>
          <a:ext cx="2296914"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Ohio</a:t>
          </a:r>
        </a:p>
      </dsp:txBody>
      <dsp:txXfrm>
        <a:off x="2622301" y="260338"/>
        <a:ext cx="2296914" cy="288000"/>
      </dsp:txXfrm>
    </dsp:sp>
    <dsp:sp modelId="{38DA7B29-5E9D-43C8-889F-63853E5442E6}">
      <dsp:nvSpPr>
        <dsp:cNvPr id="0" name=""/>
        <dsp:cNvSpPr/>
      </dsp:nvSpPr>
      <dsp:spPr>
        <a:xfrm>
          <a:off x="2622301" y="548338"/>
          <a:ext cx="2296914" cy="31029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Roadwork Development 629 Grants</a:t>
          </a:r>
          <a:endParaRPr lang="en-US" sz="1000" kern="1200" dirty="0"/>
        </a:p>
        <a:p>
          <a:pPr marL="57150" lvl="1" indent="-57150" algn="l" defTabSz="444500">
            <a:lnSpc>
              <a:spcPct val="90000"/>
            </a:lnSpc>
            <a:spcBef>
              <a:spcPct val="0"/>
            </a:spcBef>
            <a:spcAft>
              <a:spcPct val="15000"/>
            </a:spcAft>
            <a:buChar char="•"/>
          </a:pPr>
          <a:r>
            <a:rPr lang="en-US" sz="1000" b="0" i="0" u="none" kern="1200" dirty="0"/>
            <a:t>Reimbursable public infrastructure funding to local governments, port authorities, and companies</a:t>
          </a:r>
          <a:endParaRPr lang="en-US" sz="1000" kern="1200" dirty="0"/>
        </a:p>
        <a:p>
          <a:pPr marL="57150" lvl="1" indent="-57150" algn="l" defTabSz="444500">
            <a:lnSpc>
              <a:spcPct val="90000"/>
            </a:lnSpc>
            <a:spcBef>
              <a:spcPct val="0"/>
            </a:spcBef>
            <a:spcAft>
              <a:spcPct val="15000"/>
            </a:spcAft>
            <a:buChar char="•"/>
          </a:pPr>
          <a:r>
            <a:rPr lang="en-US" sz="1000" b="0" i="0" u="none" kern="1200" dirty="0"/>
            <a:t>Manufacturing, high-tech, corporate headquarters, and distribution activity</a:t>
          </a:r>
          <a:endParaRPr lang="en-US" sz="1000" kern="1200" dirty="0"/>
        </a:p>
        <a:p>
          <a:pPr marL="57150" lvl="1" indent="-57150" algn="l" defTabSz="444500">
            <a:lnSpc>
              <a:spcPct val="90000"/>
            </a:lnSpc>
            <a:spcBef>
              <a:spcPct val="0"/>
            </a:spcBef>
            <a:spcAft>
              <a:spcPct val="15000"/>
            </a:spcAft>
            <a:buChar char="•"/>
          </a:pPr>
          <a:r>
            <a:rPr lang="en-US" sz="1000" b="0" i="0" u="none" kern="1200" dirty="0"/>
            <a:t>Cover engineering, design costs, actual construction of roadways and/or utility improvements</a:t>
          </a:r>
          <a:endParaRPr lang="en-US" sz="1000" kern="1200" dirty="0"/>
        </a:p>
      </dsp:txBody>
      <dsp:txXfrm>
        <a:off x="2622301" y="548338"/>
        <a:ext cx="2296914" cy="3102922"/>
      </dsp:txXfrm>
    </dsp:sp>
    <dsp:sp modelId="{6BA56EA3-53BB-473C-B0C6-44EB938E77DF}">
      <dsp:nvSpPr>
        <dsp:cNvPr id="0" name=""/>
        <dsp:cNvSpPr/>
      </dsp:nvSpPr>
      <dsp:spPr>
        <a:xfrm>
          <a:off x="5240783" y="260338"/>
          <a:ext cx="2296914"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Tennessee</a:t>
          </a:r>
          <a:endParaRPr lang="en-US" sz="1000" kern="1200" dirty="0"/>
        </a:p>
      </dsp:txBody>
      <dsp:txXfrm>
        <a:off x="5240783" y="260338"/>
        <a:ext cx="2296914" cy="288000"/>
      </dsp:txXfrm>
    </dsp:sp>
    <dsp:sp modelId="{F764FF5B-50A4-481F-9FD1-75FF0BA2A19B}">
      <dsp:nvSpPr>
        <dsp:cNvPr id="0" name=""/>
        <dsp:cNvSpPr/>
      </dsp:nvSpPr>
      <dsp:spPr>
        <a:xfrm>
          <a:off x="5240783" y="548338"/>
          <a:ext cx="2296914" cy="31029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Tennessee Fasttrack Infrastructure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Grants for local governing bodies for public infrastructure</a:t>
          </a:r>
          <a:endParaRPr lang="en-US" sz="1000" kern="1200" dirty="0"/>
        </a:p>
        <a:p>
          <a:pPr marL="114300" lvl="2" indent="-57150" algn="l" defTabSz="444500">
            <a:lnSpc>
              <a:spcPct val="90000"/>
            </a:lnSpc>
            <a:spcBef>
              <a:spcPct val="0"/>
            </a:spcBef>
            <a:spcAft>
              <a:spcPct val="15000"/>
            </a:spcAft>
            <a:buChar char="•"/>
          </a:pPr>
          <a:r>
            <a:rPr lang="en-US" sz="1000" b="0" i="0" u="none" kern="1200" dirty="0"/>
            <a:t>Companies creating jobs or making capital investments and must include a local match based on</a:t>
          </a:r>
          <a:endParaRPr lang="en-US" sz="1000" kern="1200" dirty="0"/>
        </a:p>
        <a:p>
          <a:pPr marL="114300" lvl="2" indent="-57150" algn="l" defTabSz="444500">
            <a:lnSpc>
              <a:spcPct val="90000"/>
            </a:lnSpc>
            <a:spcBef>
              <a:spcPct val="0"/>
            </a:spcBef>
            <a:spcAft>
              <a:spcPct val="15000"/>
            </a:spcAft>
            <a:buChar char="•"/>
          </a:pPr>
          <a:r>
            <a:rPr lang="en-US" sz="1000" b="0" i="0" u="none" kern="1200" dirty="0"/>
            <a:t>Eligible projects include those affecting rail, public roadways, ports, airports, water, sewer, and gas</a:t>
          </a:r>
          <a:endParaRPr lang="en-US" sz="1000" kern="1200" dirty="0"/>
        </a:p>
        <a:p>
          <a:pPr marL="114300" lvl="2" indent="-57150" algn="l" defTabSz="444500">
            <a:lnSpc>
              <a:spcPct val="90000"/>
            </a:lnSpc>
            <a:spcBef>
              <a:spcPct val="0"/>
            </a:spcBef>
            <a:spcAft>
              <a:spcPct val="15000"/>
            </a:spcAft>
            <a:buChar char="•"/>
          </a:pPr>
          <a:r>
            <a:rPr lang="en-US" sz="1000" b="0" i="0" u="none" kern="1200" dirty="0"/>
            <a:t>Grants determined by the number of full-time jobs, amount of company investment, location of the project (at-risk counties 35% premium and distressed counties 50% premium), average wage of new jobs, and other factors</a:t>
          </a:r>
          <a:endParaRPr lang="en-US" sz="1000" kern="1200" dirty="0"/>
        </a:p>
      </dsp:txBody>
      <dsp:txXfrm>
        <a:off x="5240783" y="548338"/>
        <a:ext cx="2296914" cy="3102922"/>
      </dsp:txXfrm>
    </dsp:sp>
    <dsp:sp modelId="{F597A987-36E4-4EDA-897D-3C9636C73493}">
      <dsp:nvSpPr>
        <dsp:cNvPr id="0" name=""/>
        <dsp:cNvSpPr/>
      </dsp:nvSpPr>
      <dsp:spPr>
        <a:xfrm>
          <a:off x="7859266" y="260338"/>
          <a:ext cx="2296914" cy="28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Oregon</a:t>
          </a:r>
        </a:p>
      </dsp:txBody>
      <dsp:txXfrm>
        <a:off x="7859266" y="260338"/>
        <a:ext cx="2296914" cy="288000"/>
      </dsp:txXfrm>
    </dsp:sp>
    <dsp:sp modelId="{BD23543E-811F-4413-BFA9-55198FA5CD5F}">
      <dsp:nvSpPr>
        <dsp:cNvPr id="0" name=""/>
        <dsp:cNvSpPr/>
      </dsp:nvSpPr>
      <dsp:spPr>
        <a:xfrm>
          <a:off x="7859266" y="548338"/>
          <a:ext cx="2296914" cy="31029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Oregon Regional Infrastructure Fund</a:t>
          </a:r>
          <a:endParaRPr lang="en-US" sz="1000" kern="1200" dirty="0"/>
        </a:p>
        <a:p>
          <a:pPr marL="114300" lvl="2" indent="-57150" algn="l" defTabSz="444500">
            <a:lnSpc>
              <a:spcPct val="90000"/>
            </a:lnSpc>
            <a:spcBef>
              <a:spcPct val="0"/>
            </a:spcBef>
            <a:spcAft>
              <a:spcPct val="15000"/>
            </a:spcAft>
            <a:buChar char="•"/>
          </a:pPr>
          <a:r>
            <a:rPr lang="en-US" sz="1000" b="0" i="0" u="none" kern="1200" dirty="0"/>
            <a:t>Local government grants</a:t>
          </a:r>
          <a:endParaRPr lang="en-US" sz="1000" kern="1200" dirty="0"/>
        </a:p>
        <a:p>
          <a:pPr marL="114300" lvl="2" indent="-57150" algn="l" defTabSz="444500">
            <a:lnSpc>
              <a:spcPct val="90000"/>
            </a:lnSpc>
            <a:spcBef>
              <a:spcPct val="0"/>
            </a:spcBef>
            <a:spcAft>
              <a:spcPct val="15000"/>
            </a:spcAft>
            <a:buChar char="•"/>
          </a:pPr>
          <a:r>
            <a:rPr lang="en-US" sz="1000" b="0" i="0" u="none" kern="1200" dirty="0"/>
            <a:t>Eligible project supports growth, addresses a regional priority, supports job creation and retention, does not rely upon continuing subsidies, and is ready for implementation upon approval</a:t>
          </a:r>
          <a:endParaRPr lang="en-US" sz="1000" kern="1200" dirty="0"/>
        </a:p>
        <a:p>
          <a:pPr marL="57150" lvl="1" indent="-57150" algn="l" defTabSz="444500">
            <a:lnSpc>
              <a:spcPct val="90000"/>
            </a:lnSpc>
            <a:spcBef>
              <a:spcPct val="0"/>
            </a:spcBef>
            <a:spcAft>
              <a:spcPct val="15000"/>
            </a:spcAft>
            <a:buChar char="•"/>
          </a:pPr>
          <a:r>
            <a:rPr lang="en-US" sz="1000" kern="1200" dirty="0"/>
            <a:t>Business Investment Program</a:t>
          </a:r>
        </a:p>
        <a:p>
          <a:pPr marL="114300" lvl="2" indent="-57150" algn="l" defTabSz="444500">
            <a:lnSpc>
              <a:spcPct val="90000"/>
            </a:lnSpc>
            <a:spcBef>
              <a:spcPct val="0"/>
            </a:spcBef>
            <a:spcAft>
              <a:spcPct val="15000"/>
            </a:spcAft>
            <a:buChar char="•"/>
          </a:pPr>
          <a:r>
            <a:rPr lang="en-US" sz="1000" kern="1200" dirty="0"/>
            <a:t>“Traded-sector" businesses, such as manufacturing firms</a:t>
          </a:r>
        </a:p>
        <a:p>
          <a:pPr marL="114300" lvl="2" indent="-57150" algn="l" defTabSz="444500">
            <a:lnSpc>
              <a:spcPct val="90000"/>
            </a:lnSpc>
            <a:spcBef>
              <a:spcPct val="0"/>
            </a:spcBef>
            <a:spcAft>
              <a:spcPct val="15000"/>
            </a:spcAft>
            <a:buChar char="•"/>
          </a:pPr>
          <a:r>
            <a:rPr lang="en-US" sz="1000" kern="1200" dirty="0"/>
            <a:t>Project must receive local government incentives or be in a pre-approved Strategic Investment Zone</a:t>
          </a:r>
        </a:p>
        <a:p>
          <a:pPr marL="114300" lvl="2" indent="-57150" algn="l" defTabSz="444500">
            <a:lnSpc>
              <a:spcPct val="90000"/>
            </a:lnSpc>
            <a:spcBef>
              <a:spcPct val="0"/>
            </a:spcBef>
            <a:spcAft>
              <a:spcPct val="15000"/>
            </a:spcAft>
            <a:buChar char="•"/>
          </a:pPr>
          <a:r>
            <a:rPr lang="en-US" sz="1000" kern="1200" dirty="0"/>
            <a:t>15-year exemption is on project property greater than $100 M in metro and  $25M elsewhere</a:t>
          </a:r>
        </a:p>
        <a:p>
          <a:pPr marL="114300" lvl="2" indent="-57150" algn="l" defTabSz="444500">
            <a:lnSpc>
              <a:spcPct val="90000"/>
            </a:lnSpc>
            <a:spcBef>
              <a:spcPct val="0"/>
            </a:spcBef>
            <a:spcAft>
              <a:spcPct val="15000"/>
            </a:spcAft>
            <a:buChar char="•"/>
          </a:pPr>
          <a:r>
            <a:rPr lang="en-US" sz="1000" kern="1200" dirty="0"/>
            <a:t>Community service fee of 25% of tax savings is paid each year to local governments</a:t>
          </a:r>
        </a:p>
        <a:p>
          <a:pPr marL="114300" lvl="2" indent="-57150" algn="l" defTabSz="444500">
            <a:lnSpc>
              <a:spcPct val="90000"/>
            </a:lnSpc>
            <a:spcBef>
              <a:spcPct val="0"/>
            </a:spcBef>
            <a:spcAft>
              <a:spcPct val="15000"/>
            </a:spcAft>
            <a:buChar char="•"/>
          </a:pPr>
          <a:r>
            <a:rPr lang="en-US" sz="1000" kern="1200" dirty="0"/>
            <a:t>Projects include capital spending, and technology, research and workforce  investments </a:t>
          </a:r>
        </a:p>
      </dsp:txBody>
      <dsp:txXfrm>
        <a:off x="7859266" y="548338"/>
        <a:ext cx="2296914" cy="31029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EE5D3133-29D6-45B6-9E2E-9FE0690FC340}" type="datetimeFigureOut">
              <a:rPr lang="en-US" smtClean="0"/>
              <a:t>4/14/2020</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C85DA65F-F8FB-4192-B3E4-F0CBFF469632}" type="slidenum">
              <a:rPr lang="en-US" smtClean="0"/>
              <a:t>‹#›</a:t>
            </a:fld>
            <a:endParaRPr lang="en-US"/>
          </a:p>
        </p:txBody>
      </p:sp>
    </p:spTree>
    <p:extLst>
      <p:ext uri="{BB962C8B-B14F-4D97-AF65-F5344CB8AC3E}">
        <p14:creationId xmlns:p14="http://schemas.microsoft.com/office/powerpoint/2010/main" val="415694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4FFB7D63-088E-4C63-B84C-307BB92085E0}" type="datetimeFigureOut">
              <a:rPr lang="en-US" smtClean="0"/>
              <a:t>4/14/2020</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6601BCCF-DD54-4DD0-8664-94CABD3D4CDC}" type="slidenum">
              <a:rPr lang="en-US" smtClean="0"/>
              <a:t>‹#›</a:t>
            </a:fld>
            <a:endParaRPr lang="en-US"/>
          </a:p>
        </p:txBody>
      </p:sp>
    </p:spTree>
    <p:extLst>
      <p:ext uri="{BB962C8B-B14F-4D97-AF65-F5344CB8AC3E}">
        <p14:creationId xmlns:p14="http://schemas.microsoft.com/office/powerpoint/2010/main" val="228718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1BCCF-DD54-4DD0-8664-94CABD3D4CDC}" type="slidenum">
              <a:rPr lang="en-US" smtClean="0"/>
              <a:t>38</a:t>
            </a:fld>
            <a:endParaRPr lang="en-US"/>
          </a:p>
        </p:txBody>
      </p:sp>
    </p:spTree>
    <p:extLst>
      <p:ext uri="{BB962C8B-B14F-4D97-AF65-F5344CB8AC3E}">
        <p14:creationId xmlns:p14="http://schemas.microsoft.com/office/powerpoint/2010/main" val="1708141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7FDE1A-DD7D-4EC1-9895-5963EBC34430}" type="datetime1">
              <a:rPr lang="en-US" smtClean="0"/>
              <a:t>4/14/2020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8" name="Picture 7">
            <a:extLst>
              <a:ext uri="{FF2B5EF4-FFF2-40B4-BE49-F238E27FC236}">
                <a16:creationId xmlns:a16="http://schemas.microsoft.com/office/drawing/2014/main" id="{9AFF0C59-D158-4B14-85BE-4EDED78BA2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8968" y="76200"/>
            <a:ext cx="2705100" cy="695325"/>
          </a:xfrm>
          <a:prstGeom prst="rect">
            <a:avLst/>
          </a:prstGeom>
        </p:spPr>
      </p:pic>
    </p:spTree>
    <p:extLst>
      <p:ext uri="{BB962C8B-B14F-4D97-AF65-F5344CB8AC3E}">
        <p14:creationId xmlns:p14="http://schemas.microsoft.com/office/powerpoint/2010/main" val="291970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24090523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16670765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06441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412102405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2A5DEB-35C0-4E7C-84A7-C0428B72D939}"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111592252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2A5DEB-35C0-4E7C-84A7-C0428B72D939}"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754260947"/>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A5DEB-35C0-4E7C-84A7-C0428B72D939}"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39483343"/>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A5DEB-35C0-4E7C-84A7-C0428B72D939}"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98824724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C5900-32F6-4C02-A3B1-718322A3256B}"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8" name="Picture 7">
            <a:extLst>
              <a:ext uri="{FF2B5EF4-FFF2-40B4-BE49-F238E27FC236}">
                <a16:creationId xmlns:a16="http://schemas.microsoft.com/office/drawing/2014/main" id="{E3CEE51D-4237-4D9E-92C6-5C3FD1799F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162675"/>
            <a:ext cx="2705100" cy="695325"/>
          </a:xfrm>
          <a:prstGeom prst="rect">
            <a:avLst/>
          </a:prstGeom>
        </p:spPr>
      </p:pic>
    </p:spTree>
    <p:extLst>
      <p:ext uri="{BB962C8B-B14F-4D97-AF65-F5344CB8AC3E}">
        <p14:creationId xmlns:p14="http://schemas.microsoft.com/office/powerpoint/2010/main" val="413782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A5DEB-35C0-4E7C-84A7-C0428B72D939}"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112895592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0233-071D-4423-98B6-B29B2B5D3AE8}" type="datetime1">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126879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2A5DEB-35C0-4E7C-84A7-C0428B72D939}"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9432851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A5DEB-35C0-4E7C-84A7-C0428B72D939}" type="datetime1">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111163350"/>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158A17-ED15-4FA5-A054-D166C9BAA5D9}" type="datetime1">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01962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E52D988-21C5-4B27-BE8B-2A7441AB314B}" type="datetime1">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27822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282737406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2A5DEB-35C0-4E7C-84A7-C0428B72D939}" type="datetime1">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extLst>
      <p:ext uri="{BB962C8B-B14F-4D97-AF65-F5344CB8AC3E}">
        <p14:creationId xmlns:p14="http://schemas.microsoft.com/office/powerpoint/2010/main" val="3496108761"/>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22A5DEB-35C0-4E7C-84A7-C0428B72D939}" type="datetime1">
              <a:rPr lang="en-US" smtClean="0"/>
              <a:t>4/14/2020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10C6D2F-C2EB-46BF-9C4D-9AF40BB853E9}" type="slidenum">
              <a:rPr lang="en-US" smtClean="0"/>
              <a:t>‹#›</a:t>
            </a:fld>
            <a:endParaRPr lang="en-US"/>
          </a:p>
        </p:txBody>
      </p:sp>
    </p:spTree>
    <p:extLst>
      <p:ext uri="{BB962C8B-B14F-4D97-AF65-F5344CB8AC3E}">
        <p14:creationId xmlns:p14="http://schemas.microsoft.com/office/powerpoint/2010/main" val="68040481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Lst>
  <p:hf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png"/><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5.png"/><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5.png"/><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png"/><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5.png"/><Relationship Id="rId2" Type="http://schemas.openxmlformats.org/officeDocument/2006/relationships/diagramData" Target="../diagrams/data19.xml"/><Relationship Id="rId1" Type="http://schemas.openxmlformats.org/officeDocument/2006/relationships/slideLayout" Target="../slideLayouts/slideLayout1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10.png"/><Relationship Id="rId12"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9.jpg"/><Relationship Id="rId11" Type="http://schemas.openxmlformats.org/officeDocument/2006/relationships/image" Target="../media/image14.emf"/><Relationship Id="rId5" Type="http://schemas.openxmlformats.org/officeDocument/2006/relationships/image" Target="../media/image8.jpg"/><Relationship Id="rId10" Type="http://schemas.openxmlformats.org/officeDocument/2006/relationships/image" Target="../media/image13.emf"/><Relationship Id="rId4" Type="http://schemas.openxmlformats.org/officeDocument/2006/relationships/hyperlink" Target="https://www.palgrave.com/page/detail/economic-development-from-the-state-and-local-perspective-david-j-robinson/?isb=9781137320674" TargetMode="External"/><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png"/><Relationship Id="rId2" Type="http://schemas.openxmlformats.org/officeDocument/2006/relationships/diagramData" Target="../diagrams/data20.xml"/><Relationship Id="rId1" Type="http://schemas.openxmlformats.org/officeDocument/2006/relationships/slideLayout" Target="../slideLayouts/slideLayout1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5.png"/><Relationship Id="rId2" Type="http://schemas.openxmlformats.org/officeDocument/2006/relationships/diagramData" Target="../diagrams/data21.xml"/><Relationship Id="rId1" Type="http://schemas.openxmlformats.org/officeDocument/2006/relationships/slideLayout" Target="../slideLayouts/slideLayout1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5.png"/><Relationship Id="rId2" Type="http://schemas.openxmlformats.org/officeDocument/2006/relationships/diagramData" Target="../diagrams/data23.xml"/><Relationship Id="rId1" Type="http://schemas.openxmlformats.org/officeDocument/2006/relationships/slideLayout" Target="../slideLayouts/slideLayout1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5.png"/><Relationship Id="rId2" Type="http://schemas.openxmlformats.org/officeDocument/2006/relationships/diagramData" Target="../diagrams/data24.xml"/><Relationship Id="rId1" Type="http://schemas.openxmlformats.org/officeDocument/2006/relationships/slideLayout" Target="../slideLayouts/slideLayout1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5.png"/><Relationship Id="rId2" Type="http://schemas.openxmlformats.org/officeDocument/2006/relationships/diagramData" Target="../diagrams/data25.xml"/><Relationship Id="rId1" Type="http://schemas.openxmlformats.org/officeDocument/2006/relationships/slideLayout" Target="../slideLayouts/slideLayout18.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5.png"/><Relationship Id="rId2" Type="http://schemas.openxmlformats.org/officeDocument/2006/relationships/diagramData" Target="../diagrams/data26.xml"/><Relationship Id="rId1" Type="http://schemas.openxmlformats.org/officeDocument/2006/relationships/slideLayout" Target="../slideLayouts/slideLayout18.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5.png"/><Relationship Id="rId2" Type="http://schemas.openxmlformats.org/officeDocument/2006/relationships/diagramData" Target="../diagrams/data27.xml"/><Relationship Id="rId1" Type="http://schemas.openxmlformats.org/officeDocument/2006/relationships/slideLayout" Target="../slideLayouts/slideLayout18.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7120" y="989012"/>
            <a:ext cx="8615680" cy="2593975"/>
          </a:xfrm>
        </p:spPr>
        <p:txBody>
          <a:bodyPr/>
          <a:lstStyle/>
          <a:p>
            <a:r>
              <a:rPr lang="en-US" sz="4400" dirty="0"/>
              <a:t>Montrose Group COVID 19 Economic Recovery Strategy</a:t>
            </a:r>
          </a:p>
        </p:txBody>
      </p:sp>
      <p:sp>
        <p:nvSpPr>
          <p:cNvPr id="3" name="Subtitle 2"/>
          <p:cNvSpPr>
            <a:spLocks noGrp="1"/>
          </p:cNvSpPr>
          <p:nvPr>
            <p:ph type="subTitle" idx="1"/>
          </p:nvPr>
        </p:nvSpPr>
        <p:spPr>
          <a:xfrm>
            <a:off x="1752600" y="4292599"/>
            <a:ext cx="2895600" cy="1752600"/>
          </a:xfrm>
        </p:spPr>
        <p:txBody>
          <a:bodyPr>
            <a:normAutofit fontScale="70000" lnSpcReduction="20000"/>
          </a:bodyPr>
          <a:lstStyle/>
          <a:p>
            <a:pPr>
              <a:lnSpc>
                <a:spcPct val="120000"/>
              </a:lnSpc>
            </a:pPr>
            <a:r>
              <a:rPr lang="en-US" b="1" dirty="0"/>
              <a:t>Dave Robinson</a:t>
            </a:r>
          </a:p>
          <a:p>
            <a:pPr>
              <a:lnSpc>
                <a:spcPct val="120000"/>
              </a:lnSpc>
            </a:pPr>
            <a:r>
              <a:rPr lang="en-US" b="1" dirty="0"/>
              <a:t>Nate Green</a:t>
            </a:r>
          </a:p>
          <a:p>
            <a:pPr>
              <a:lnSpc>
                <a:spcPct val="120000"/>
              </a:lnSpc>
            </a:pPr>
            <a:r>
              <a:rPr lang="en-US" b="1" dirty="0"/>
              <a:t>Tim Biggam</a:t>
            </a:r>
          </a:p>
          <a:p>
            <a:pPr>
              <a:lnSpc>
                <a:spcPct val="120000"/>
              </a:lnSpc>
            </a:pPr>
            <a:r>
              <a:rPr lang="en-US" b="1" dirty="0"/>
              <a:t>Jamie Beier Grant</a:t>
            </a:r>
          </a:p>
          <a:p>
            <a:pPr>
              <a:lnSpc>
                <a:spcPct val="120000"/>
              </a:lnSpc>
            </a:pPr>
            <a:r>
              <a:rPr lang="en-US" b="1" dirty="0"/>
              <a:t>Montrose Group, LLC</a:t>
            </a:r>
          </a:p>
          <a:p>
            <a:endParaRPr lang="en-US" dirty="0"/>
          </a:p>
          <a:p>
            <a:endParaRPr lang="en-US" dirty="0"/>
          </a:p>
        </p:txBody>
      </p:sp>
      <p:sp>
        <p:nvSpPr>
          <p:cNvPr id="4" name="Date Placeholder 3"/>
          <p:cNvSpPr>
            <a:spLocks noGrp="1"/>
          </p:cNvSpPr>
          <p:nvPr>
            <p:ph type="dt" sz="half" idx="10"/>
          </p:nvPr>
        </p:nvSpPr>
        <p:spPr>
          <a:xfrm>
            <a:off x="606762" y="803383"/>
            <a:ext cx="3500715" cy="309201"/>
          </a:xfrm>
        </p:spPr>
        <p:txBody>
          <a:bodyPr/>
          <a:lstStyle/>
          <a:p>
            <a:fld id="{503ECA6C-DB0B-4743-9B46-D77B04D29F24}" type="datetime1">
              <a:rPr lang="en-US" smtClean="0"/>
              <a:t>4/14/2020</a:t>
            </a:fld>
            <a:endParaRPr lang="en-US" dirty="0"/>
          </a:p>
        </p:txBody>
      </p:sp>
      <p:pic>
        <p:nvPicPr>
          <p:cNvPr id="6" name="Picture 2" descr="Missouri Economic Development Council">
            <a:extLst>
              <a:ext uri="{FF2B5EF4-FFF2-40B4-BE49-F238E27FC236}">
                <a16:creationId xmlns:a16="http://schemas.microsoft.com/office/drawing/2014/main" id="{E3E0A72A-5FC1-4E0A-BBA2-D64EEA4A5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648200"/>
            <a:ext cx="714375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813F-707D-4E72-BC9E-A22B1E241D45}"/>
              </a:ext>
            </a:extLst>
          </p:cNvPr>
          <p:cNvSpPr>
            <a:spLocks noGrp="1"/>
          </p:cNvSpPr>
          <p:nvPr>
            <p:ph type="title"/>
          </p:nvPr>
        </p:nvSpPr>
        <p:spPr/>
        <p:txBody>
          <a:bodyPr>
            <a:normAutofit/>
          </a:bodyPr>
          <a:lstStyle/>
          <a:p>
            <a:r>
              <a:rPr lang="en-US" sz="2900" dirty="0">
                <a:solidFill>
                  <a:srgbClr val="2C3C43"/>
                </a:solidFill>
              </a:rPr>
              <a:t>Montrose Group COVID 19 Economic Recovery Strategy </a:t>
            </a:r>
            <a:endParaRPr lang="en-US" sz="2900" dirty="0"/>
          </a:p>
        </p:txBody>
      </p:sp>
      <p:graphicFrame>
        <p:nvGraphicFramePr>
          <p:cNvPr id="8" name="Content Placeholder 7">
            <a:extLst>
              <a:ext uri="{FF2B5EF4-FFF2-40B4-BE49-F238E27FC236}">
                <a16:creationId xmlns:a16="http://schemas.microsoft.com/office/drawing/2014/main" id="{0DC841C8-0157-47ED-9E1B-04C5E27A5EFE}"/>
              </a:ext>
            </a:extLst>
          </p:cNvPr>
          <p:cNvGraphicFramePr>
            <a:graphicFrameLocks noGrp="1"/>
          </p:cNvGraphicFramePr>
          <p:nvPr>
            <p:ph idx="1"/>
            <p:extLst>
              <p:ext uri="{D42A27DB-BD31-4B8C-83A1-F6EECF244321}">
                <p14:modId xmlns:p14="http://schemas.microsoft.com/office/powerpoint/2010/main" val="1234364838"/>
              </p:ext>
            </p:extLst>
          </p:nvPr>
        </p:nvGraphicFramePr>
        <p:xfrm>
          <a:off x="914400" y="1981201"/>
          <a:ext cx="10363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8464E1D8-71CB-4228-919D-F288B1EB2C73}"/>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9067A619-8712-4419-858F-CC49E939EC8A}"/>
              </a:ext>
            </a:extLst>
          </p:cNvPr>
          <p:cNvSpPr>
            <a:spLocks noGrp="1"/>
          </p:cNvSpPr>
          <p:nvPr>
            <p:ph type="sldNum" sz="quarter" idx="12"/>
          </p:nvPr>
        </p:nvSpPr>
        <p:spPr/>
        <p:txBody>
          <a:bodyPr/>
          <a:lstStyle/>
          <a:p>
            <a:fld id="{C10C6D2F-C2EB-46BF-9C4D-9AF40BB853E9}" type="slidenum">
              <a:rPr lang="en-US" smtClean="0"/>
              <a:t>10</a:t>
            </a:fld>
            <a:endParaRPr lang="en-US"/>
          </a:p>
        </p:txBody>
      </p:sp>
      <p:pic>
        <p:nvPicPr>
          <p:cNvPr id="7" name="Picture 2" descr="Missouri Economic Development Council">
            <a:extLst>
              <a:ext uri="{FF2B5EF4-FFF2-40B4-BE49-F238E27FC236}">
                <a16:creationId xmlns:a16="http://schemas.microsoft.com/office/drawing/2014/main" id="{33D976FA-EF44-4D99-A87D-E3B4ABE0A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002141"/>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5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D98C-9669-4CCE-9A2C-142B493009C0}"/>
              </a:ext>
            </a:extLst>
          </p:cNvPr>
          <p:cNvSpPr>
            <a:spLocks noGrp="1"/>
          </p:cNvSpPr>
          <p:nvPr>
            <p:ph type="title"/>
          </p:nvPr>
        </p:nvSpPr>
        <p:spPr>
          <a:xfrm>
            <a:off x="913775" y="618517"/>
            <a:ext cx="10364451" cy="905483"/>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8" name="Content Placeholder 7">
            <a:extLst>
              <a:ext uri="{FF2B5EF4-FFF2-40B4-BE49-F238E27FC236}">
                <a16:creationId xmlns:a16="http://schemas.microsoft.com/office/drawing/2014/main" id="{A30836C3-ED08-4248-BA9C-6EE173B1A21E}"/>
              </a:ext>
            </a:extLst>
          </p:cNvPr>
          <p:cNvGraphicFramePr>
            <a:graphicFrameLocks noGrp="1"/>
          </p:cNvGraphicFramePr>
          <p:nvPr>
            <p:ph idx="1"/>
            <p:extLst>
              <p:ext uri="{D42A27DB-BD31-4B8C-83A1-F6EECF244321}">
                <p14:modId xmlns:p14="http://schemas.microsoft.com/office/powerpoint/2010/main" val="1369297407"/>
              </p:ext>
            </p:extLst>
          </p:nvPr>
        </p:nvGraphicFramePr>
        <p:xfrm>
          <a:off x="609600" y="1417638"/>
          <a:ext cx="10160000" cy="446563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98126E4F-4301-44B2-A2D2-03B3E499F588}"/>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DD57F287-F5E3-49DC-8EAF-591DA3DDEF31}"/>
              </a:ext>
            </a:extLst>
          </p:cNvPr>
          <p:cNvSpPr>
            <a:spLocks noGrp="1"/>
          </p:cNvSpPr>
          <p:nvPr>
            <p:ph type="sldNum" sz="quarter" idx="12"/>
          </p:nvPr>
        </p:nvSpPr>
        <p:spPr/>
        <p:txBody>
          <a:bodyPr/>
          <a:lstStyle/>
          <a:p>
            <a:fld id="{C10C6D2F-C2EB-46BF-9C4D-9AF40BB853E9}" type="slidenum">
              <a:rPr lang="en-US" smtClean="0"/>
              <a:t>11</a:t>
            </a:fld>
            <a:endParaRPr lang="en-US"/>
          </a:p>
        </p:txBody>
      </p:sp>
      <p:pic>
        <p:nvPicPr>
          <p:cNvPr id="7" name="Picture 2" descr="Missouri Economic Development Council">
            <a:extLst>
              <a:ext uri="{FF2B5EF4-FFF2-40B4-BE49-F238E27FC236}">
                <a16:creationId xmlns:a16="http://schemas.microsoft.com/office/drawing/2014/main" id="{8C697825-D079-437E-9800-83EDC83F6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2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CBD8-7302-4254-85CA-0C31005D8A6C}"/>
              </a:ext>
            </a:extLst>
          </p:cNvPr>
          <p:cNvSpPr>
            <a:spLocks noGrp="1"/>
          </p:cNvSpPr>
          <p:nvPr>
            <p:ph type="title"/>
          </p:nvPr>
        </p:nvSpPr>
        <p:spPr>
          <a:xfrm>
            <a:off x="913775" y="618518"/>
            <a:ext cx="10364451" cy="776250"/>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224BC5B8-A8B6-474F-AB11-7121C7FB1673}"/>
              </a:ext>
            </a:extLst>
          </p:cNvPr>
          <p:cNvGraphicFramePr>
            <a:graphicFrameLocks noGrp="1"/>
          </p:cNvGraphicFramePr>
          <p:nvPr>
            <p:ph idx="1"/>
            <p:extLst>
              <p:ext uri="{D42A27DB-BD31-4B8C-83A1-F6EECF244321}">
                <p14:modId xmlns:p14="http://schemas.microsoft.com/office/powerpoint/2010/main" val="3348678057"/>
              </p:ext>
            </p:extLst>
          </p:nvPr>
        </p:nvGraphicFramePr>
        <p:xfrm>
          <a:off x="609599" y="2059632"/>
          <a:ext cx="10492393" cy="3985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F22D142-F177-429B-A284-639DF5849D72}"/>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021638C1-F37C-4547-B860-B70497F0CC03}"/>
              </a:ext>
            </a:extLst>
          </p:cNvPr>
          <p:cNvSpPr>
            <a:spLocks noGrp="1"/>
          </p:cNvSpPr>
          <p:nvPr>
            <p:ph type="sldNum" sz="quarter" idx="12"/>
          </p:nvPr>
        </p:nvSpPr>
        <p:spPr/>
        <p:txBody>
          <a:bodyPr/>
          <a:lstStyle/>
          <a:p>
            <a:fld id="{C10C6D2F-C2EB-46BF-9C4D-9AF40BB853E9}" type="slidenum">
              <a:rPr lang="en-US" smtClean="0"/>
              <a:t>12</a:t>
            </a:fld>
            <a:endParaRPr lang="en-US"/>
          </a:p>
        </p:txBody>
      </p:sp>
      <p:sp>
        <p:nvSpPr>
          <p:cNvPr id="7" name="TextBox 6">
            <a:extLst>
              <a:ext uri="{FF2B5EF4-FFF2-40B4-BE49-F238E27FC236}">
                <a16:creationId xmlns:a16="http://schemas.microsoft.com/office/drawing/2014/main" id="{3C7B0544-E9AB-4DDF-AD10-C3C1574D2D32}"/>
              </a:ext>
            </a:extLst>
          </p:cNvPr>
          <p:cNvSpPr txBox="1"/>
          <p:nvPr/>
        </p:nvSpPr>
        <p:spPr>
          <a:xfrm>
            <a:off x="1090007" y="1597967"/>
            <a:ext cx="9199185" cy="461665"/>
          </a:xfrm>
          <a:prstGeom prst="rect">
            <a:avLst/>
          </a:prstGeom>
          <a:noFill/>
        </p:spPr>
        <p:txBody>
          <a:bodyPr wrap="none" rtlCol="0">
            <a:spAutoFit/>
          </a:bodyPr>
          <a:lstStyle/>
          <a:p>
            <a:r>
              <a:rPr lang="en-US" sz="2400" dirty="0"/>
              <a:t>Samples of State Tax Incentive Programs Supporting Site Development</a:t>
            </a:r>
          </a:p>
        </p:txBody>
      </p:sp>
      <p:pic>
        <p:nvPicPr>
          <p:cNvPr id="9" name="Picture 2" descr="Missouri Economic Development Council">
            <a:extLst>
              <a:ext uri="{FF2B5EF4-FFF2-40B4-BE49-F238E27FC236}">
                <a16:creationId xmlns:a16="http://schemas.microsoft.com/office/drawing/2014/main" id="{F2E55550-8AD1-4061-8E5A-087520C057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94891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8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4673-8948-4442-B27E-584DD9CBF8D0}"/>
              </a:ext>
            </a:extLst>
          </p:cNvPr>
          <p:cNvSpPr>
            <a:spLocks noGrp="1"/>
          </p:cNvSpPr>
          <p:nvPr>
            <p:ph type="title"/>
          </p:nvPr>
        </p:nvSpPr>
        <p:spPr>
          <a:xfrm>
            <a:off x="913775" y="618518"/>
            <a:ext cx="10364451" cy="819474"/>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71AA6520-D7CA-4A97-9F28-ECACDC73C61F}"/>
              </a:ext>
            </a:extLst>
          </p:cNvPr>
          <p:cNvGraphicFramePr>
            <a:graphicFrameLocks noGrp="1"/>
          </p:cNvGraphicFramePr>
          <p:nvPr>
            <p:ph idx="1"/>
            <p:extLst>
              <p:ext uri="{D42A27DB-BD31-4B8C-83A1-F6EECF244321}">
                <p14:modId xmlns:p14="http://schemas.microsoft.com/office/powerpoint/2010/main" val="1214170210"/>
              </p:ext>
            </p:extLst>
          </p:nvPr>
        </p:nvGraphicFramePr>
        <p:xfrm>
          <a:off x="609600" y="2133600"/>
          <a:ext cx="10439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CE7C2BC-1D7F-425F-B4F2-10B80374962A}"/>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3DE158E2-237D-438C-BCA6-5481AFA3BB00}"/>
              </a:ext>
            </a:extLst>
          </p:cNvPr>
          <p:cNvSpPr>
            <a:spLocks noGrp="1"/>
          </p:cNvSpPr>
          <p:nvPr>
            <p:ph type="sldNum" sz="quarter" idx="12"/>
          </p:nvPr>
        </p:nvSpPr>
        <p:spPr/>
        <p:txBody>
          <a:bodyPr/>
          <a:lstStyle/>
          <a:p>
            <a:fld id="{C10C6D2F-C2EB-46BF-9C4D-9AF40BB853E9}" type="slidenum">
              <a:rPr lang="en-US" smtClean="0"/>
              <a:t>13</a:t>
            </a:fld>
            <a:endParaRPr lang="en-US"/>
          </a:p>
        </p:txBody>
      </p:sp>
      <p:sp>
        <p:nvSpPr>
          <p:cNvPr id="7" name="TextBox 6">
            <a:extLst>
              <a:ext uri="{FF2B5EF4-FFF2-40B4-BE49-F238E27FC236}">
                <a16:creationId xmlns:a16="http://schemas.microsoft.com/office/drawing/2014/main" id="{D08C9032-ABE7-40FC-B8C9-54635EE3C0F8}"/>
              </a:ext>
            </a:extLst>
          </p:cNvPr>
          <p:cNvSpPr txBox="1"/>
          <p:nvPr/>
        </p:nvSpPr>
        <p:spPr>
          <a:xfrm>
            <a:off x="609600" y="1437991"/>
            <a:ext cx="10330841" cy="523220"/>
          </a:xfrm>
          <a:prstGeom prst="rect">
            <a:avLst/>
          </a:prstGeom>
          <a:noFill/>
        </p:spPr>
        <p:txBody>
          <a:bodyPr wrap="none" rtlCol="0">
            <a:spAutoFit/>
          </a:bodyPr>
          <a:lstStyle/>
          <a:p>
            <a:r>
              <a:rPr lang="en-US" sz="2800" dirty="0"/>
              <a:t>Samples of State Data Center Incentives Supporting Site Development</a:t>
            </a:r>
          </a:p>
        </p:txBody>
      </p:sp>
      <p:pic>
        <p:nvPicPr>
          <p:cNvPr id="8" name="Picture 2" descr="Missouri Economic Development Council">
            <a:extLst>
              <a:ext uri="{FF2B5EF4-FFF2-40B4-BE49-F238E27FC236}">
                <a16:creationId xmlns:a16="http://schemas.microsoft.com/office/drawing/2014/main" id="{6AB5BA00-EDEB-4177-B248-40388E2FF3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98644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05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FC33-17D0-47B9-99C8-82ADEC6697C0}"/>
              </a:ext>
            </a:extLst>
          </p:cNvPr>
          <p:cNvSpPr>
            <a:spLocks noGrp="1"/>
          </p:cNvSpPr>
          <p:nvPr>
            <p:ph type="title"/>
          </p:nvPr>
        </p:nvSpPr>
        <p:spPr>
          <a:xfrm>
            <a:off x="913775" y="618517"/>
            <a:ext cx="10364451" cy="365125"/>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2A48DCB1-E959-4C91-B927-46792903C234}"/>
              </a:ext>
            </a:extLst>
          </p:cNvPr>
          <p:cNvGraphicFramePr>
            <a:graphicFrameLocks noGrp="1"/>
          </p:cNvGraphicFramePr>
          <p:nvPr>
            <p:ph idx="1"/>
            <p:extLst>
              <p:ext uri="{D42A27DB-BD31-4B8C-83A1-F6EECF244321}">
                <p14:modId xmlns:p14="http://schemas.microsoft.com/office/powerpoint/2010/main" val="4134366600"/>
              </p:ext>
            </p:extLst>
          </p:nvPr>
        </p:nvGraphicFramePr>
        <p:xfrm>
          <a:off x="609600" y="2133600"/>
          <a:ext cx="10515600" cy="374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B810683-FC46-4D36-ADF5-8557C60D9E59}"/>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5160CE64-BCB6-4DB2-86FB-403AB51584F5}"/>
              </a:ext>
            </a:extLst>
          </p:cNvPr>
          <p:cNvSpPr>
            <a:spLocks noGrp="1"/>
          </p:cNvSpPr>
          <p:nvPr>
            <p:ph type="sldNum" sz="quarter" idx="12"/>
          </p:nvPr>
        </p:nvSpPr>
        <p:spPr/>
        <p:txBody>
          <a:bodyPr/>
          <a:lstStyle/>
          <a:p>
            <a:fld id="{C10C6D2F-C2EB-46BF-9C4D-9AF40BB853E9}" type="slidenum">
              <a:rPr lang="en-US" smtClean="0"/>
              <a:t>14</a:t>
            </a:fld>
            <a:endParaRPr lang="en-US"/>
          </a:p>
        </p:txBody>
      </p:sp>
      <p:sp>
        <p:nvSpPr>
          <p:cNvPr id="7" name="TextBox 6">
            <a:extLst>
              <a:ext uri="{FF2B5EF4-FFF2-40B4-BE49-F238E27FC236}">
                <a16:creationId xmlns:a16="http://schemas.microsoft.com/office/drawing/2014/main" id="{EEC4D2A1-55FE-42FC-8310-F7607ED28669}"/>
              </a:ext>
            </a:extLst>
          </p:cNvPr>
          <p:cNvSpPr txBox="1"/>
          <p:nvPr/>
        </p:nvSpPr>
        <p:spPr>
          <a:xfrm>
            <a:off x="1905000" y="1407180"/>
            <a:ext cx="7924800" cy="523220"/>
          </a:xfrm>
          <a:prstGeom prst="rect">
            <a:avLst/>
          </a:prstGeom>
          <a:noFill/>
        </p:spPr>
        <p:txBody>
          <a:bodyPr wrap="square" rtlCol="0">
            <a:spAutoFit/>
          </a:bodyPr>
          <a:lstStyle/>
          <a:p>
            <a:r>
              <a:rPr lang="en-US" sz="2800" dirty="0"/>
              <a:t>Sample State TIF Laws Supporting Site Development</a:t>
            </a:r>
          </a:p>
        </p:txBody>
      </p:sp>
      <p:pic>
        <p:nvPicPr>
          <p:cNvPr id="9" name="Picture 2" descr="Missouri Economic Development Council">
            <a:extLst>
              <a:ext uri="{FF2B5EF4-FFF2-40B4-BE49-F238E27FC236}">
                <a16:creationId xmlns:a16="http://schemas.microsoft.com/office/drawing/2014/main" id="{2AABBFF7-7BD4-4D08-B891-ACE618ABF5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6045200"/>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2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BB36-2DD6-4E3C-B87F-F9C29454434F}"/>
              </a:ext>
            </a:extLst>
          </p:cNvPr>
          <p:cNvSpPr>
            <a:spLocks noGrp="1"/>
          </p:cNvSpPr>
          <p:nvPr>
            <p:ph type="title"/>
          </p:nvPr>
        </p:nvSpPr>
        <p:spPr>
          <a:xfrm>
            <a:off x="913775" y="618518"/>
            <a:ext cx="10364451" cy="523220"/>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465EBFAE-E639-40A8-A181-942BE1B73083}"/>
              </a:ext>
            </a:extLst>
          </p:cNvPr>
          <p:cNvGraphicFramePr>
            <a:graphicFrameLocks noGrp="1"/>
          </p:cNvGraphicFramePr>
          <p:nvPr>
            <p:ph idx="1"/>
            <p:extLst>
              <p:ext uri="{D42A27DB-BD31-4B8C-83A1-F6EECF244321}">
                <p14:modId xmlns:p14="http://schemas.microsoft.com/office/powerpoint/2010/main" val="3640181056"/>
              </p:ext>
            </p:extLst>
          </p:nvPr>
        </p:nvGraphicFramePr>
        <p:xfrm>
          <a:off x="609600" y="2133600"/>
          <a:ext cx="101600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7E09628-6C14-4B9F-A345-3247EB5183A9}"/>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1B432262-782B-4D94-A170-479A14747B7A}"/>
              </a:ext>
            </a:extLst>
          </p:cNvPr>
          <p:cNvSpPr>
            <a:spLocks noGrp="1"/>
          </p:cNvSpPr>
          <p:nvPr>
            <p:ph type="sldNum" sz="quarter" idx="12"/>
          </p:nvPr>
        </p:nvSpPr>
        <p:spPr/>
        <p:txBody>
          <a:bodyPr/>
          <a:lstStyle/>
          <a:p>
            <a:fld id="{C10C6D2F-C2EB-46BF-9C4D-9AF40BB853E9}" type="slidenum">
              <a:rPr lang="en-US" smtClean="0"/>
              <a:t>15</a:t>
            </a:fld>
            <a:endParaRPr lang="en-US"/>
          </a:p>
        </p:txBody>
      </p:sp>
      <p:sp>
        <p:nvSpPr>
          <p:cNvPr id="7" name="TextBox 6">
            <a:extLst>
              <a:ext uri="{FF2B5EF4-FFF2-40B4-BE49-F238E27FC236}">
                <a16:creationId xmlns:a16="http://schemas.microsoft.com/office/drawing/2014/main" id="{E8BA1497-8F16-4396-A66D-AF74D08E7BD9}"/>
              </a:ext>
            </a:extLst>
          </p:cNvPr>
          <p:cNvSpPr txBox="1"/>
          <p:nvPr/>
        </p:nvSpPr>
        <p:spPr>
          <a:xfrm>
            <a:off x="1600200" y="1514009"/>
            <a:ext cx="8458200" cy="523220"/>
          </a:xfrm>
          <a:prstGeom prst="rect">
            <a:avLst/>
          </a:prstGeom>
          <a:noFill/>
        </p:spPr>
        <p:txBody>
          <a:bodyPr wrap="square" rtlCol="0">
            <a:spAutoFit/>
          </a:bodyPr>
          <a:lstStyle/>
          <a:p>
            <a:r>
              <a:rPr lang="en-US" sz="2800" dirty="0"/>
              <a:t>State Infrastructure Grants Supporting Site Development</a:t>
            </a:r>
          </a:p>
        </p:txBody>
      </p:sp>
      <p:pic>
        <p:nvPicPr>
          <p:cNvPr id="9" name="Picture 2" descr="Missouri Economic Development Council">
            <a:extLst>
              <a:ext uri="{FF2B5EF4-FFF2-40B4-BE49-F238E27FC236}">
                <a16:creationId xmlns:a16="http://schemas.microsoft.com/office/drawing/2014/main" id="{80643D2D-1C1B-45C7-9E09-32E6F7DD57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028647"/>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41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370C-44D7-4B42-9D5F-695F75F076DF}"/>
              </a:ext>
            </a:extLst>
          </p:cNvPr>
          <p:cNvSpPr>
            <a:spLocks noGrp="1"/>
          </p:cNvSpPr>
          <p:nvPr>
            <p:ph type="title"/>
          </p:nvPr>
        </p:nvSpPr>
        <p:spPr>
          <a:xfrm>
            <a:off x="913775" y="618517"/>
            <a:ext cx="10364451" cy="372083"/>
          </a:xfrm>
        </p:spPr>
        <p:txBody>
          <a:bodyPr>
            <a:normAutofit fontScale="90000"/>
          </a:bodyPr>
          <a:lstStyle/>
          <a:p>
            <a:r>
              <a:rPr lang="en-US" sz="3200" dirty="0">
                <a:solidFill>
                  <a:srgbClr val="2C3C43"/>
                </a:solidFill>
              </a:rPr>
              <a:t>Montrose Group COVID 19 Economic Recovery Strategy</a:t>
            </a:r>
            <a:endParaRPr lang="en-US" dirty="0"/>
          </a:p>
        </p:txBody>
      </p:sp>
      <p:sp>
        <p:nvSpPr>
          <p:cNvPr id="3" name="Content Placeholder 2">
            <a:extLst>
              <a:ext uri="{FF2B5EF4-FFF2-40B4-BE49-F238E27FC236}">
                <a16:creationId xmlns:a16="http://schemas.microsoft.com/office/drawing/2014/main" id="{2D5C9702-869D-4150-91A2-20298F7A5C0D}"/>
              </a:ext>
            </a:extLst>
          </p:cNvPr>
          <p:cNvSpPr>
            <a:spLocks noGrp="1"/>
          </p:cNvSpPr>
          <p:nvPr>
            <p:ph idx="1"/>
          </p:nvPr>
        </p:nvSpPr>
        <p:spPr>
          <a:xfrm>
            <a:off x="589372" y="2438400"/>
            <a:ext cx="2153828" cy="2286000"/>
          </a:xfrm>
        </p:spPr>
        <p:txBody>
          <a:bodyPr>
            <a:normAutofit fontScale="92500" lnSpcReduction="20000"/>
          </a:bodyPr>
          <a:lstStyle/>
          <a:p>
            <a:pPr marL="114300" indent="0">
              <a:buNone/>
            </a:pPr>
            <a:r>
              <a:rPr lang="en-US" sz="2400" dirty="0"/>
              <a:t>Rickenbacker</a:t>
            </a:r>
          </a:p>
          <a:p>
            <a:pPr marL="114300" indent="0">
              <a:buNone/>
            </a:pPr>
            <a:r>
              <a:rPr lang="en-US" sz="2400" dirty="0"/>
              <a:t>Global </a:t>
            </a:r>
          </a:p>
          <a:p>
            <a:pPr marL="114300" indent="0">
              <a:buNone/>
            </a:pPr>
            <a:r>
              <a:rPr lang="en-US" sz="2400" dirty="0"/>
              <a:t>Logistics </a:t>
            </a:r>
          </a:p>
          <a:p>
            <a:pPr marL="114300" indent="0">
              <a:buNone/>
            </a:pPr>
            <a:r>
              <a:rPr lang="en-US" sz="2400" dirty="0"/>
              <a:t>Park &amp; </a:t>
            </a:r>
          </a:p>
          <a:p>
            <a:pPr marL="114300" indent="0">
              <a:buNone/>
            </a:pPr>
            <a:r>
              <a:rPr lang="en-US" sz="2400" dirty="0"/>
              <a:t>Beyond</a:t>
            </a:r>
          </a:p>
          <a:p>
            <a:pPr marL="114300" indent="0">
              <a:buNone/>
            </a:pPr>
            <a:endParaRPr lang="en-US" dirty="0"/>
          </a:p>
        </p:txBody>
      </p:sp>
      <p:sp>
        <p:nvSpPr>
          <p:cNvPr id="4" name="Date Placeholder 3">
            <a:extLst>
              <a:ext uri="{FF2B5EF4-FFF2-40B4-BE49-F238E27FC236}">
                <a16:creationId xmlns:a16="http://schemas.microsoft.com/office/drawing/2014/main" id="{11AC5578-69C4-4EDF-A61B-3B22FFE160DA}"/>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95FA9369-3A85-4662-8E0A-A5E03845EC3D}"/>
              </a:ext>
            </a:extLst>
          </p:cNvPr>
          <p:cNvSpPr>
            <a:spLocks noGrp="1"/>
          </p:cNvSpPr>
          <p:nvPr>
            <p:ph type="sldNum" sz="quarter" idx="12"/>
          </p:nvPr>
        </p:nvSpPr>
        <p:spPr/>
        <p:txBody>
          <a:bodyPr/>
          <a:lstStyle/>
          <a:p>
            <a:fld id="{C10C6D2F-C2EB-46BF-9C4D-9AF40BB853E9}" type="slidenum">
              <a:rPr lang="en-US" smtClean="0"/>
              <a:t>16</a:t>
            </a:fld>
            <a:endParaRPr lang="en-US"/>
          </a:p>
        </p:txBody>
      </p:sp>
      <p:pic>
        <p:nvPicPr>
          <p:cNvPr id="6" name="Picture 5">
            <a:extLst>
              <a:ext uri="{FF2B5EF4-FFF2-40B4-BE49-F238E27FC236}">
                <a16:creationId xmlns:a16="http://schemas.microsoft.com/office/drawing/2014/main" id="{17829F8F-DB96-462E-958D-322FC7931A3D}"/>
              </a:ext>
            </a:extLst>
          </p:cNvPr>
          <p:cNvPicPr>
            <a:picLocks noChangeAspect="1"/>
          </p:cNvPicPr>
          <p:nvPr/>
        </p:nvPicPr>
        <p:blipFill>
          <a:blip r:embed="rId2"/>
          <a:stretch>
            <a:fillRect/>
          </a:stretch>
        </p:blipFill>
        <p:spPr>
          <a:xfrm>
            <a:off x="2743200" y="1600200"/>
            <a:ext cx="7696200" cy="4343400"/>
          </a:xfrm>
          <a:prstGeom prst="rect">
            <a:avLst/>
          </a:prstGeom>
        </p:spPr>
      </p:pic>
      <p:pic>
        <p:nvPicPr>
          <p:cNvPr id="8" name="Picture 2" descr="Missouri Economic Development Council">
            <a:extLst>
              <a:ext uri="{FF2B5EF4-FFF2-40B4-BE49-F238E27FC236}">
                <a16:creationId xmlns:a16="http://schemas.microsoft.com/office/drawing/2014/main" id="{6468FFD4-2F70-4D93-A9E9-CD7456CC3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034158"/>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5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C875-8966-4F6E-927D-D5752C962ED9}"/>
              </a:ext>
            </a:extLst>
          </p:cNvPr>
          <p:cNvSpPr>
            <a:spLocks noGrp="1"/>
          </p:cNvSpPr>
          <p:nvPr>
            <p:ph type="title"/>
          </p:nvPr>
        </p:nvSpPr>
        <p:spPr>
          <a:xfrm>
            <a:off x="913775" y="618517"/>
            <a:ext cx="10364451" cy="295883"/>
          </a:xfrm>
        </p:spPr>
        <p:txBody>
          <a:bodyPr>
            <a:normAutofit fontScale="90000"/>
          </a:bodyPr>
          <a:lstStyle/>
          <a:p>
            <a:r>
              <a:rPr lang="en-US" sz="3200" dirty="0">
                <a:solidFill>
                  <a:srgbClr val="2C3C43"/>
                </a:solidFill>
              </a:rPr>
              <a:t>Montrose Group COVID 19 Economic Recovery Strategy</a:t>
            </a:r>
            <a:endParaRPr lang="en-US" sz="3200" dirty="0"/>
          </a:p>
        </p:txBody>
      </p:sp>
      <p:graphicFrame>
        <p:nvGraphicFramePr>
          <p:cNvPr id="6" name="Content Placeholder 5">
            <a:extLst>
              <a:ext uri="{FF2B5EF4-FFF2-40B4-BE49-F238E27FC236}">
                <a16:creationId xmlns:a16="http://schemas.microsoft.com/office/drawing/2014/main" id="{36AA0F53-3F4A-42CB-8FDB-5710297EDDA6}"/>
              </a:ext>
            </a:extLst>
          </p:cNvPr>
          <p:cNvGraphicFramePr>
            <a:graphicFrameLocks noGrp="1"/>
          </p:cNvGraphicFramePr>
          <p:nvPr>
            <p:ph idx="1"/>
            <p:extLst>
              <p:ext uri="{D42A27DB-BD31-4B8C-83A1-F6EECF244321}">
                <p14:modId xmlns:p14="http://schemas.microsoft.com/office/powerpoint/2010/main" val="1877646104"/>
              </p:ext>
            </p:extLst>
          </p:nvPr>
        </p:nvGraphicFramePr>
        <p:xfrm>
          <a:off x="609600" y="1600200"/>
          <a:ext cx="10439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C9DEE98A-5F0F-4116-BD19-A3DB82FE5721}"/>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FD4B22D3-C22D-497E-809D-824C57343DDE}"/>
              </a:ext>
            </a:extLst>
          </p:cNvPr>
          <p:cNvSpPr>
            <a:spLocks noGrp="1"/>
          </p:cNvSpPr>
          <p:nvPr>
            <p:ph type="sldNum" sz="quarter" idx="12"/>
          </p:nvPr>
        </p:nvSpPr>
        <p:spPr/>
        <p:txBody>
          <a:bodyPr/>
          <a:lstStyle/>
          <a:p>
            <a:fld id="{C10C6D2F-C2EB-46BF-9C4D-9AF40BB853E9}" type="slidenum">
              <a:rPr lang="en-US" smtClean="0"/>
              <a:t>17</a:t>
            </a:fld>
            <a:endParaRPr lang="en-US"/>
          </a:p>
        </p:txBody>
      </p:sp>
      <p:pic>
        <p:nvPicPr>
          <p:cNvPr id="8" name="Picture 2" descr="Missouri Economic Development Council">
            <a:extLst>
              <a:ext uri="{FF2B5EF4-FFF2-40B4-BE49-F238E27FC236}">
                <a16:creationId xmlns:a16="http://schemas.microsoft.com/office/drawing/2014/main" id="{F46832BE-7D3E-41C4-8CD6-B30C986DC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6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06B9-7CD4-4366-B191-5FC7A3DF5F4E}"/>
              </a:ext>
            </a:extLst>
          </p:cNvPr>
          <p:cNvSpPr>
            <a:spLocks noGrp="1"/>
          </p:cNvSpPr>
          <p:nvPr>
            <p:ph type="title"/>
          </p:nvPr>
        </p:nvSpPr>
        <p:spPr>
          <a:xfrm>
            <a:off x="913775" y="618518"/>
            <a:ext cx="10364451" cy="299828"/>
          </a:xfrm>
        </p:spPr>
        <p:txBody>
          <a:bodyPr>
            <a:normAutofit fontScale="90000"/>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7DA635F7-837A-40E3-BB73-10C21B04BA71}"/>
              </a:ext>
            </a:extLst>
          </p:cNvPr>
          <p:cNvGraphicFramePr>
            <a:graphicFrameLocks noGrp="1"/>
          </p:cNvGraphicFramePr>
          <p:nvPr>
            <p:ph idx="1"/>
            <p:extLst>
              <p:ext uri="{D42A27DB-BD31-4B8C-83A1-F6EECF244321}">
                <p14:modId xmlns:p14="http://schemas.microsoft.com/office/powerpoint/2010/main" val="2493089751"/>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01DABE8-A3FB-48C9-9389-757D0240A7ED}"/>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53A013DE-6B50-465C-884A-36315B86E288}"/>
              </a:ext>
            </a:extLst>
          </p:cNvPr>
          <p:cNvSpPr>
            <a:spLocks noGrp="1"/>
          </p:cNvSpPr>
          <p:nvPr>
            <p:ph type="sldNum" sz="quarter" idx="12"/>
          </p:nvPr>
        </p:nvSpPr>
        <p:spPr/>
        <p:txBody>
          <a:bodyPr/>
          <a:lstStyle/>
          <a:p>
            <a:fld id="{C10C6D2F-C2EB-46BF-9C4D-9AF40BB853E9}" type="slidenum">
              <a:rPr lang="en-US" smtClean="0"/>
              <a:t>18</a:t>
            </a:fld>
            <a:endParaRPr lang="en-US"/>
          </a:p>
        </p:txBody>
      </p:sp>
      <p:sp>
        <p:nvSpPr>
          <p:cNvPr id="7" name="TextBox 6">
            <a:extLst>
              <a:ext uri="{FF2B5EF4-FFF2-40B4-BE49-F238E27FC236}">
                <a16:creationId xmlns:a16="http://schemas.microsoft.com/office/drawing/2014/main" id="{82B59814-035F-48F1-8A42-5872404BE175}"/>
              </a:ext>
            </a:extLst>
          </p:cNvPr>
          <p:cNvSpPr txBox="1"/>
          <p:nvPr/>
        </p:nvSpPr>
        <p:spPr>
          <a:xfrm>
            <a:off x="1842559" y="1492686"/>
            <a:ext cx="8506881" cy="461665"/>
          </a:xfrm>
          <a:prstGeom prst="rect">
            <a:avLst/>
          </a:prstGeom>
          <a:noFill/>
        </p:spPr>
        <p:txBody>
          <a:bodyPr wrap="none" rtlCol="0">
            <a:spAutoFit/>
          </a:bodyPr>
          <a:lstStyle/>
          <a:p>
            <a:r>
              <a:rPr lang="en-US" sz="2400" dirty="0"/>
              <a:t>State Government COVID 19 Business Recovery Program Highlights</a:t>
            </a:r>
          </a:p>
        </p:txBody>
      </p:sp>
      <p:pic>
        <p:nvPicPr>
          <p:cNvPr id="9" name="Picture 2" descr="Missouri Economic Development Council">
            <a:extLst>
              <a:ext uri="{FF2B5EF4-FFF2-40B4-BE49-F238E27FC236}">
                <a16:creationId xmlns:a16="http://schemas.microsoft.com/office/drawing/2014/main" id="{44F7E0B8-3C04-4E64-91C3-68D8066AE7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42E-3F8F-4F8B-8158-52B0051B57D4}"/>
              </a:ext>
            </a:extLst>
          </p:cNvPr>
          <p:cNvSpPr>
            <a:spLocks noGrp="1"/>
          </p:cNvSpPr>
          <p:nvPr>
            <p:ph type="title"/>
          </p:nvPr>
        </p:nvSpPr>
        <p:spPr>
          <a:xfrm>
            <a:off x="913775" y="618517"/>
            <a:ext cx="10364451" cy="488181"/>
          </a:xfrm>
        </p:spPr>
        <p:txBody>
          <a:bodyPr>
            <a:normAutofit fontScale="90000"/>
          </a:bodyPr>
          <a:lstStyle/>
          <a:p>
            <a:r>
              <a:rPr lang="en-US" sz="3200" dirty="0">
                <a:solidFill>
                  <a:srgbClr val="2C3C43"/>
                </a:solidFill>
              </a:rPr>
              <a:t>Montrose Group COVID 19 Economic Recovery Strategy </a:t>
            </a:r>
            <a:endParaRPr lang="en-US" sz="3600" dirty="0"/>
          </a:p>
        </p:txBody>
      </p:sp>
      <p:graphicFrame>
        <p:nvGraphicFramePr>
          <p:cNvPr id="11" name="Content Placeholder 10">
            <a:extLst>
              <a:ext uri="{FF2B5EF4-FFF2-40B4-BE49-F238E27FC236}">
                <a16:creationId xmlns:a16="http://schemas.microsoft.com/office/drawing/2014/main" id="{22F758CD-47AA-46B8-971F-BDD596790BD5}"/>
              </a:ext>
            </a:extLst>
          </p:cNvPr>
          <p:cNvGraphicFramePr>
            <a:graphicFrameLocks noGrp="1"/>
          </p:cNvGraphicFramePr>
          <p:nvPr>
            <p:ph idx="1"/>
            <p:extLst>
              <p:ext uri="{D42A27DB-BD31-4B8C-83A1-F6EECF244321}">
                <p14:modId xmlns:p14="http://schemas.microsoft.com/office/powerpoint/2010/main" val="2970609391"/>
              </p:ext>
            </p:extLst>
          </p:nvPr>
        </p:nvGraphicFramePr>
        <p:xfrm>
          <a:off x="609600" y="1417638"/>
          <a:ext cx="10668626" cy="4449762"/>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AF4886B0-4EA8-4D71-BE45-4BCBB4211B0A}"/>
              </a:ext>
            </a:extLst>
          </p:cNvPr>
          <p:cNvSpPr>
            <a:spLocks noGrp="1"/>
          </p:cNvSpPr>
          <p:nvPr>
            <p:ph type="dt" sz="half" idx="10"/>
          </p:nvPr>
        </p:nvSpPr>
        <p:spPr/>
        <p:txBody>
          <a:bodyPr/>
          <a:lstStyle/>
          <a:p>
            <a:fld id="{CE1C5900-32F6-4C02-A3B1-718322A3256B}" type="datetime1">
              <a:rPr lang="en-US" smtClean="0"/>
              <a:t>4/14/2020</a:t>
            </a:fld>
            <a:endParaRPr lang="en-US"/>
          </a:p>
        </p:txBody>
      </p:sp>
      <p:sp>
        <p:nvSpPr>
          <p:cNvPr id="5" name="Slide Number Placeholder 4">
            <a:extLst>
              <a:ext uri="{FF2B5EF4-FFF2-40B4-BE49-F238E27FC236}">
                <a16:creationId xmlns:a16="http://schemas.microsoft.com/office/drawing/2014/main" id="{45ED2CA5-FD19-4CD7-B79F-EA24AC64ACD8}"/>
              </a:ext>
            </a:extLst>
          </p:cNvPr>
          <p:cNvSpPr>
            <a:spLocks noGrp="1"/>
          </p:cNvSpPr>
          <p:nvPr>
            <p:ph type="sldNum" sz="quarter" idx="12"/>
          </p:nvPr>
        </p:nvSpPr>
        <p:spPr/>
        <p:txBody>
          <a:bodyPr/>
          <a:lstStyle/>
          <a:p>
            <a:fld id="{C10C6D2F-C2EB-46BF-9C4D-9AF40BB853E9}" type="slidenum">
              <a:rPr lang="en-US" smtClean="0"/>
              <a:t>19</a:t>
            </a:fld>
            <a:endParaRPr lang="en-US"/>
          </a:p>
        </p:txBody>
      </p:sp>
      <p:sp>
        <p:nvSpPr>
          <p:cNvPr id="9" name="TextBox 8">
            <a:extLst>
              <a:ext uri="{FF2B5EF4-FFF2-40B4-BE49-F238E27FC236}">
                <a16:creationId xmlns:a16="http://schemas.microsoft.com/office/drawing/2014/main" id="{4A4798B7-CDDD-4774-B95E-AF512ECEAFDA}"/>
              </a:ext>
            </a:extLst>
          </p:cNvPr>
          <p:cNvSpPr txBox="1"/>
          <p:nvPr/>
        </p:nvSpPr>
        <p:spPr>
          <a:xfrm>
            <a:off x="2209800" y="5867400"/>
            <a:ext cx="6021227" cy="246221"/>
          </a:xfrm>
          <a:prstGeom prst="rect">
            <a:avLst/>
          </a:prstGeom>
          <a:noFill/>
        </p:spPr>
        <p:txBody>
          <a:bodyPr wrap="square" rtlCol="0">
            <a:spAutoFit/>
          </a:bodyPr>
          <a:lstStyle/>
          <a:p>
            <a:r>
              <a:rPr lang="en-US" sz="1000" dirty="0"/>
              <a:t>Source: Investment Strategy Group, Committee for a Responsible Federal Budget</a:t>
            </a:r>
          </a:p>
        </p:txBody>
      </p:sp>
      <p:pic>
        <p:nvPicPr>
          <p:cNvPr id="8" name="Picture 2" descr="Missouri Economic Development Council">
            <a:extLst>
              <a:ext uri="{FF2B5EF4-FFF2-40B4-BE49-F238E27FC236}">
                <a16:creationId xmlns:a16="http://schemas.microsoft.com/office/drawing/2014/main" id="{C7DAD385-3E4E-4EEE-AB9C-E7DA47024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009" y="6065837"/>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7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BEB0-C545-46D9-B4A5-839ACEA7087C}"/>
              </a:ext>
            </a:extLst>
          </p:cNvPr>
          <p:cNvSpPr>
            <a:spLocks noGrp="1"/>
          </p:cNvSpPr>
          <p:nvPr>
            <p:ph type="title"/>
          </p:nvPr>
        </p:nvSpPr>
        <p:spPr/>
        <p:txBody>
          <a:bodyPr>
            <a:normAutofit/>
          </a:bodyPr>
          <a:lstStyle/>
          <a:p>
            <a:r>
              <a:rPr lang="en-US" sz="2900" dirty="0">
                <a:solidFill>
                  <a:srgbClr val="2C3C43"/>
                </a:solidFill>
              </a:rPr>
              <a:t>Montrose Group COVID 19 Economic Recovery Strategy </a:t>
            </a:r>
            <a:endParaRPr lang="en-US" sz="2900" dirty="0"/>
          </a:p>
        </p:txBody>
      </p:sp>
      <p:sp>
        <p:nvSpPr>
          <p:cNvPr id="4" name="Date Placeholder 3">
            <a:extLst>
              <a:ext uri="{FF2B5EF4-FFF2-40B4-BE49-F238E27FC236}">
                <a16:creationId xmlns:a16="http://schemas.microsoft.com/office/drawing/2014/main" id="{7BC4592E-4F65-4E26-989B-DF12563BC1CC}"/>
              </a:ext>
            </a:extLst>
          </p:cNvPr>
          <p:cNvSpPr>
            <a:spLocks noGrp="1"/>
          </p:cNvSpPr>
          <p:nvPr>
            <p:ph type="dt" sz="half" idx="10"/>
          </p:nvPr>
        </p:nvSpPr>
        <p:spPr>
          <a:xfrm>
            <a:off x="8258638" y="6355814"/>
            <a:ext cx="2743200" cy="365125"/>
          </a:xfrm>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15231161-2DEC-4241-B6D5-5D3ECC4D29B2}"/>
              </a:ext>
            </a:extLst>
          </p:cNvPr>
          <p:cNvSpPr>
            <a:spLocks noGrp="1"/>
          </p:cNvSpPr>
          <p:nvPr>
            <p:ph type="sldNum" sz="quarter" idx="12"/>
          </p:nvPr>
        </p:nvSpPr>
        <p:spPr>
          <a:xfrm>
            <a:off x="11039510" y="6329346"/>
            <a:ext cx="630053" cy="298174"/>
          </a:xfrm>
        </p:spPr>
        <p:txBody>
          <a:bodyPr/>
          <a:lstStyle/>
          <a:p>
            <a:fld id="{C10C6D2F-C2EB-46BF-9C4D-9AF40BB853E9}" type="slidenum">
              <a:rPr lang="en-US" smtClean="0"/>
              <a:t>2</a:t>
            </a:fld>
            <a:endParaRPr lang="en-US"/>
          </a:p>
        </p:txBody>
      </p:sp>
      <p:pic>
        <p:nvPicPr>
          <p:cNvPr id="11" name="Picture 2" descr="Missouri Economic Development Council">
            <a:extLst>
              <a:ext uri="{FF2B5EF4-FFF2-40B4-BE49-F238E27FC236}">
                <a16:creationId xmlns:a16="http://schemas.microsoft.com/office/drawing/2014/main" id="{13739A25-32A3-491B-86D5-D9BE18F486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2649656"/>
            <a:ext cx="5600105" cy="19936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issouri Economic Development Council">
            <a:extLst>
              <a:ext uri="{FF2B5EF4-FFF2-40B4-BE49-F238E27FC236}">
                <a16:creationId xmlns:a16="http://schemas.microsoft.com/office/drawing/2014/main" id="{8393A881-4598-4A87-9385-3F859E9D9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005" y="5997470"/>
            <a:ext cx="2417260" cy="885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0BD8C89B-3CD9-47B5-9790-ACED90F6455F}"/>
              </a:ext>
            </a:extLst>
          </p:cNvPr>
          <p:cNvGraphicFramePr/>
          <p:nvPr>
            <p:extLst>
              <p:ext uri="{D42A27DB-BD31-4B8C-83A1-F6EECF244321}">
                <p14:modId xmlns:p14="http://schemas.microsoft.com/office/powerpoint/2010/main" val="3676388692"/>
              </p:ext>
            </p:extLst>
          </p:nvPr>
        </p:nvGraphicFramePr>
        <p:xfrm>
          <a:off x="1309643" y="937147"/>
          <a:ext cx="427214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257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a:xfrm>
            <a:off x="913775" y="618517"/>
            <a:ext cx="10364451" cy="365125"/>
          </a:xfrm>
        </p:spPr>
        <p:txBody>
          <a:bodyPr>
            <a:normAutofit fontScale="90000"/>
          </a:bodyPr>
          <a:lstStyle/>
          <a:p>
            <a:pPr algn="ctr"/>
            <a:r>
              <a:rPr lang="en-US" sz="4400" dirty="0">
                <a:solidFill>
                  <a:srgbClr val="2C3C43"/>
                </a:solidFill>
              </a:rPr>
              <a:t>Small Business Administration (SBA)</a:t>
            </a:r>
            <a:endParaRPr lang="en-US" sz="4800" dirty="0"/>
          </a:p>
        </p:txBody>
      </p:sp>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a:xfrm>
            <a:off x="7770811" y="6239483"/>
            <a:ext cx="2743200" cy="365125"/>
          </a:xfrm>
        </p:spPr>
        <p:txBody>
          <a:bodyPr/>
          <a:lstStyle/>
          <a:p>
            <a:fld id="{CE1C5900-32F6-4C02-A3B1-718322A3256B}" type="datetime1">
              <a:rPr lang="en-US" smtClean="0"/>
              <a:t>4/14/2020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a:xfrm>
            <a:off x="10514011" y="6239482"/>
            <a:ext cx="764215" cy="365125"/>
          </a:xfrm>
        </p:spPr>
        <p:txBody>
          <a:bodyPr/>
          <a:lstStyle/>
          <a:p>
            <a:fld id="{C10C6D2F-C2EB-46BF-9C4D-9AF40BB853E9}" type="slidenum">
              <a:rPr lang="en-US" smtClean="0"/>
              <a:t>20</a:t>
            </a:fld>
            <a:endParaRPr lang="en-US"/>
          </a:p>
        </p:txBody>
      </p:sp>
      <p:pic>
        <p:nvPicPr>
          <p:cNvPr id="9" name="Picture 2" descr="Missouri Economic Development Council">
            <a:extLst>
              <a:ext uri="{FF2B5EF4-FFF2-40B4-BE49-F238E27FC236}">
                <a16:creationId xmlns:a16="http://schemas.microsoft.com/office/drawing/2014/main" id="{F61F44F8-5148-40CB-9CBB-5CF044D0A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a:extLst>
              <a:ext uri="{FF2B5EF4-FFF2-40B4-BE49-F238E27FC236}">
                <a16:creationId xmlns:a16="http://schemas.microsoft.com/office/drawing/2014/main" id="{75610624-FDF3-40E5-98CB-DB8BA703F5BB}"/>
              </a:ext>
            </a:extLst>
          </p:cNvPr>
          <p:cNvGraphicFramePr>
            <a:graphicFrameLocks noGrp="1"/>
          </p:cNvGraphicFramePr>
          <p:nvPr>
            <p:ph idx="1"/>
            <p:extLst>
              <p:ext uri="{D42A27DB-BD31-4B8C-83A1-F6EECF244321}">
                <p14:modId xmlns:p14="http://schemas.microsoft.com/office/powerpoint/2010/main" val="2181197540"/>
              </p:ext>
            </p:extLst>
          </p:nvPr>
        </p:nvGraphicFramePr>
        <p:xfrm>
          <a:off x="914400" y="1524001"/>
          <a:ext cx="10363200" cy="426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6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a:xfrm>
            <a:off x="913775" y="618517"/>
            <a:ext cx="10364451" cy="753083"/>
          </a:xfrm>
        </p:spPr>
        <p:txBody>
          <a:bodyPr>
            <a:normAutofit/>
          </a:bodyPr>
          <a:lstStyle/>
          <a:p>
            <a:pPr algn="ctr"/>
            <a:r>
              <a:rPr lang="en-US" sz="4400" dirty="0">
                <a:solidFill>
                  <a:srgbClr val="2C3C43"/>
                </a:solidFill>
              </a:rPr>
              <a:t>Small Business Administration (SBA)</a:t>
            </a:r>
            <a:endParaRPr lang="en-US" sz="4800" dirty="0"/>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3615111707"/>
              </p:ext>
            </p:extLst>
          </p:nvPr>
        </p:nvGraphicFramePr>
        <p:xfrm>
          <a:off x="609600" y="1524000"/>
          <a:ext cx="10287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4/14/2020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21</a:t>
            </a:fld>
            <a:endParaRPr lang="en-US"/>
          </a:p>
        </p:txBody>
      </p:sp>
      <p:pic>
        <p:nvPicPr>
          <p:cNvPr id="9" name="Picture 2" descr="Missouri Economic Development Council">
            <a:extLst>
              <a:ext uri="{FF2B5EF4-FFF2-40B4-BE49-F238E27FC236}">
                <a16:creationId xmlns:a16="http://schemas.microsoft.com/office/drawing/2014/main" id="{C892890D-2E19-41F5-A041-2A39951FB5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0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a:xfrm>
            <a:off x="609600" y="304800"/>
            <a:ext cx="10160000" cy="1143000"/>
          </a:xfrm>
        </p:spPr>
        <p:txBody>
          <a:bodyPr>
            <a:normAutofit/>
          </a:bodyPr>
          <a:lstStyle/>
          <a:p>
            <a:pPr algn="ctr"/>
            <a:r>
              <a:rPr lang="en-US" sz="4400" dirty="0">
                <a:solidFill>
                  <a:srgbClr val="2C3C43"/>
                </a:solidFill>
              </a:rPr>
              <a:t>Small Business Administration (SBA)</a:t>
            </a:r>
            <a:endParaRPr lang="en-US" sz="5400"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1952744043"/>
              </p:ext>
            </p:extLst>
          </p:nvPr>
        </p:nvGraphicFramePr>
        <p:xfrm>
          <a:off x="884203" y="1361525"/>
          <a:ext cx="10363201" cy="4374217"/>
        </p:xfrm>
        <a:graphic>
          <a:graphicData uri="http://schemas.openxmlformats.org/drawingml/2006/table">
            <a:tbl>
              <a:tblPr firstRow="1" bandRow="1">
                <a:tableStyleId>{5C22544A-7EE6-4342-B048-85BDC9FD1C3A}</a:tableStyleId>
              </a:tblPr>
              <a:tblGrid>
                <a:gridCol w="10363201">
                  <a:extLst>
                    <a:ext uri="{9D8B030D-6E8A-4147-A177-3AD203B41FA5}">
                      <a16:colId xmlns:a16="http://schemas.microsoft.com/office/drawing/2014/main" val="3445441283"/>
                    </a:ext>
                  </a:extLst>
                </a:gridCol>
              </a:tblGrid>
              <a:tr h="731183">
                <a:tc>
                  <a:txBody>
                    <a:bodyPr/>
                    <a:lstStyle/>
                    <a:p>
                      <a:r>
                        <a:rPr lang="en-US" sz="4400" dirty="0"/>
                        <a:t>SBA Debt Relief</a:t>
                      </a:r>
                    </a:p>
                  </a:txBody>
                  <a:tcPr marL="93267" marR="93267"/>
                </a:tc>
                <a:extLst>
                  <a:ext uri="{0D108BD9-81ED-4DB2-BD59-A6C34878D82A}">
                    <a16:rowId xmlns:a16="http://schemas.microsoft.com/office/drawing/2014/main" val="3951691841"/>
                  </a:ext>
                </a:extLst>
              </a:tr>
              <a:tr h="3612217">
                <a:tc>
                  <a:txBody>
                    <a:bodyPr/>
                    <a:lstStyle/>
                    <a:p>
                      <a:pPr marL="742950" lvl="1" indent="-285750">
                        <a:spcAft>
                          <a:spcPts val="1200"/>
                        </a:spcAft>
                        <a:buFont typeface="Arial" panose="020B0604020202020204" pitchFamily="34" charset="0"/>
                        <a:buChar char="•"/>
                      </a:pPr>
                      <a:r>
                        <a:rPr lang="en-US" sz="3200" dirty="0"/>
                        <a:t>SBA to make 6 months of loan payments on behalf of borrowers with existing</a:t>
                      </a:r>
                    </a:p>
                    <a:p>
                      <a:pPr marL="1200150" lvl="2" indent="-285750">
                        <a:spcAft>
                          <a:spcPts val="1200"/>
                        </a:spcAft>
                        <a:buFont typeface="Arial" panose="020B0604020202020204" pitchFamily="34" charset="0"/>
                        <a:buChar char="•"/>
                      </a:pPr>
                      <a:r>
                        <a:rPr lang="en-US" sz="3200" dirty="0"/>
                        <a:t>7(a) loans (including Community Advantage)</a:t>
                      </a:r>
                    </a:p>
                    <a:p>
                      <a:pPr marL="1200150" lvl="2" indent="-285750">
                        <a:spcAft>
                          <a:spcPts val="1200"/>
                        </a:spcAft>
                        <a:buFont typeface="Arial" panose="020B0604020202020204" pitchFamily="34" charset="0"/>
                        <a:buChar char="•"/>
                      </a:pPr>
                      <a:r>
                        <a:rPr lang="en-US" sz="3200" dirty="0"/>
                        <a:t>504 loans</a:t>
                      </a:r>
                    </a:p>
                    <a:p>
                      <a:pPr marL="1200150" lvl="2" indent="-285750">
                        <a:spcAft>
                          <a:spcPts val="1200"/>
                        </a:spcAft>
                        <a:buFont typeface="Arial" panose="020B0604020202020204" pitchFamily="34" charset="0"/>
                        <a:buChar char="•"/>
                      </a:pPr>
                      <a:r>
                        <a:rPr lang="en-US" sz="3200" dirty="0"/>
                        <a:t>Microloans</a:t>
                      </a:r>
                    </a:p>
                  </a:txBody>
                  <a:tcPr marL="93267" marR="93267"/>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4/14/2020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22</a:t>
            </a:fld>
            <a:endParaRPr lang="en-US"/>
          </a:p>
        </p:txBody>
      </p:sp>
      <p:pic>
        <p:nvPicPr>
          <p:cNvPr id="8" name="Picture 2" descr="Missouri Economic Development Council">
            <a:extLst>
              <a:ext uri="{FF2B5EF4-FFF2-40B4-BE49-F238E27FC236}">
                <a16:creationId xmlns:a16="http://schemas.microsoft.com/office/drawing/2014/main" id="{E2613134-DD3D-4897-A0F2-3D2A52F56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70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a:xfrm>
            <a:off x="913775" y="312451"/>
            <a:ext cx="10364451" cy="594297"/>
          </a:xfrm>
        </p:spPr>
        <p:txBody>
          <a:bodyPr>
            <a:normAutofit fontScale="90000"/>
          </a:bodyPr>
          <a:lstStyle/>
          <a:p>
            <a:pPr algn="ctr"/>
            <a:r>
              <a:rPr lang="en-US" sz="4400" dirty="0">
                <a:solidFill>
                  <a:srgbClr val="2C3C43"/>
                </a:solidFill>
              </a:rPr>
              <a:t>Federal Reserve</a:t>
            </a:r>
            <a:endParaRPr lang="en-US" sz="4800" dirty="0"/>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4232849159"/>
              </p:ext>
            </p:extLst>
          </p:nvPr>
        </p:nvGraphicFramePr>
        <p:xfrm>
          <a:off x="1524626" y="1240212"/>
          <a:ext cx="975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4/14/2020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23</a:t>
            </a:fld>
            <a:endParaRPr lang="en-US"/>
          </a:p>
        </p:txBody>
      </p:sp>
      <p:pic>
        <p:nvPicPr>
          <p:cNvPr id="8" name="Picture 2" descr="Missouri Economic Development Council">
            <a:extLst>
              <a:ext uri="{FF2B5EF4-FFF2-40B4-BE49-F238E27FC236}">
                <a16:creationId xmlns:a16="http://schemas.microsoft.com/office/drawing/2014/main" id="{781FBF11-1CDE-4D54-A37A-7D64295BF5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6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a:xfrm>
            <a:off x="913775" y="618517"/>
            <a:ext cx="10364451" cy="676883"/>
          </a:xfrm>
        </p:spPr>
        <p:txBody>
          <a:bodyPr>
            <a:normAutofit fontScale="90000"/>
          </a:bodyPr>
          <a:lstStyle/>
          <a:p>
            <a:pPr algn="ctr"/>
            <a:r>
              <a:rPr lang="en-US" sz="4400" dirty="0">
                <a:solidFill>
                  <a:srgbClr val="2C3C43"/>
                </a:solidFill>
              </a:rPr>
              <a:t>Federal Reserve</a:t>
            </a:r>
            <a:endParaRPr lang="en-US" sz="4800" dirty="0"/>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3155653866"/>
              </p:ext>
            </p:extLst>
          </p:nvPr>
        </p:nvGraphicFramePr>
        <p:xfrm>
          <a:off x="609600" y="1600200"/>
          <a:ext cx="10160000" cy="428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4/14/2020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24</a:t>
            </a:fld>
            <a:endParaRPr lang="en-US"/>
          </a:p>
        </p:txBody>
      </p:sp>
      <p:pic>
        <p:nvPicPr>
          <p:cNvPr id="8" name="Picture 2" descr="Missouri Economic Development Council">
            <a:extLst>
              <a:ext uri="{FF2B5EF4-FFF2-40B4-BE49-F238E27FC236}">
                <a16:creationId xmlns:a16="http://schemas.microsoft.com/office/drawing/2014/main" id="{FCA735D9-DC6E-4995-AA95-1AAEB1E1E3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59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96E0-FCF9-4E71-844F-8729B5C5AC70}"/>
              </a:ext>
            </a:extLst>
          </p:cNvPr>
          <p:cNvSpPr>
            <a:spLocks noGrp="1"/>
          </p:cNvSpPr>
          <p:nvPr>
            <p:ph type="title"/>
          </p:nvPr>
        </p:nvSpPr>
        <p:spPr>
          <a:xfrm>
            <a:off x="913775" y="618517"/>
            <a:ext cx="10364451" cy="676883"/>
          </a:xfrm>
        </p:spPr>
        <p:txBody>
          <a:bodyPr>
            <a:normAutofit fontScale="90000"/>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51F634F0-AB7C-4A57-8807-41C70EB11121}"/>
              </a:ext>
            </a:extLst>
          </p:cNvPr>
          <p:cNvGraphicFramePr>
            <a:graphicFrameLocks noGrp="1"/>
          </p:cNvGraphicFramePr>
          <p:nvPr>
            <p:ph idx="1"/>
            <p:extLst>
              <p:ext uri="{D42A27DB-BD31-4B8C-83A1-F6EECF244321}">
                <p14:modId xmlns:p14="http://schemas.microsoft.com/office/powerpoint/2010/main" val="3130433164"/>
              </p:ext>
            </p:extLst>
          </p:nvPr>
        </p:nvGraphicFramePr>
        <p:xfrm>
          <a:off x="736118" y="1567887"/>
          <a:ext cx="10160000" cy="3994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38181B7-C6D1-4031-A376-F0BCEE356C32}"/>
              </a:ext>
            </a:extLst>
          </p:cNvPr>
          <p:cNvSpPr>
            <a:spLocks noGrp="1"/>
          </p:cNvSpPr>
          <p:nvPr>
            <p:ph type="dt" sz="half" idx="10"/>
          </p:nvPr>
        </p:nvSpPr>
        <p:spPr/>
        <p:txBody>
          <a:bodyPr/>
          <a:lstStyle/>
          <a:p>
            <a:fld id="{CE1C5900-32F6-4C02-A3B1-718322A3256B}" type="datetime1">
              <a:rPr lang="en-US" smtClean="0"/>
              <a:t>4/14/2020</a:t>
            </a:fld>
            <a:endParaRPr lang="en-US"/>
          </a:p>
        </p:txBody>
      </p:sp>
      <p:sp>
        <p:nvSpPr>
          <p:cNvPr id="5" name="Slide Number Placeholder 4">
            <a:extLst>
              <a:ext uri="{FF2B5EF4-FFF2-40B4-BE49-F238E27FC236}">
                <a16:creationId xmlns:a16="http://schemas.microsoft.com/office/drawing/2014/main" id="{39087D25-8BC6-486E-941B-FF5632E46C92}"/>
              </a:ext>
            </a:extLst>
          </p:cNvPr>
          <p:cNvSpPr>
            <a:spLocks noGrp="1"/>
          </p:cNvSpPr>
          <p:nvPr>
            <p:ph type="sldNum" sz="quarter" idx="12"/>
          </p:nvPr>
        </p:nvSpPr>
        <p:spPr/>
        <p:txBody>
          <a:bodyPr/>
          <a:lstStyle/>
          <a:p>
            <a:fld id="{C10C6D2F-C2EB-46BF-9C4D-9AF40BB853E9}" type="slidenum">
              <a:rPr lang="en-US" smtClean="0"/>
              <a:t>25</a:t>
            </a:fld>
            <a:endParaRPr lang="en-US"/>
          </a:p>
        </p:txBody>
      </p:sp>
      <p:pic>
        <p:nvPicPr>
          <p:cNvPr id="8" name="Picture 2" descr="Missouri Economic Development Council">
            <a:extLst>
              <a:ext uri="{FF2B5EF4-FFF2-40B4-BE49-F238E27FC236}">
                <a16:creationId xmlns:a16="http://schemas.microsoft.com/office/drawing/2014/main" id="{1B0C558C-ED53-4824-AB0E-42C54073F4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7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1E73-D297-482E-855C-BFE794BCA0CA}"/>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US Economic Development Administration (EDA)</a:t>
            </a:r>
            <a:endParaRPr lang="en-US" dirty="0"/>
          </a:p>
        </p:txBody>
      </p:sp>
      <p:graphicFrame>
        <p:nvGraphicFramePr>
          <p:cNvPr id="6" name="Content Placeholder 5">
            <a:extLst>
              <a:ext uri="{FF2B5EF4-FFF2-40B4-BE49-F238E27FC236}">
                <a16:creationId xmlns:a16="http://schemas.microsoft.com/office/drawing/2014/main" id="{BCA5BF96-F9C0-4F25-8632-4FD9826C6EA0}"/>
              </a:ext>
            </a:extLst>
          </p:cNvPr>
          <p:cNvGraphicFramePr>
            <a:graphicFrameLocks noGrp="1"/>
          </p:cNvGraphicFramePr>
          <p:nvPr>
            <p:ph idx="1"/>
            <p:extLst>
              <p:ext uri="{D42A27DB-BD31-4B8C-83A1-F6EECF244321}">
                <p14:modId xmlns:p14="http://schemas.microsoft.com/office/powerpoint/2010/main" val="1478857798"/>
              </p:ext>
            </p:extLst>
          </p:nvPr>
        </p:nvGraphicFramePr>
        <p:xfrm>
          <a:off x="1371600" y="1438065"/>
          <a:ext cx="10160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D061FB4-766D-4EDF-A88C-381D2AB1C124}"/>
              </a:ext>
            </a:extLst>
          </p:cNvPr>
          <p:cNvSpPr>
            <a:spLocks noGrp="1"/>
          </p:cNvSpPr>
          <p:nvPr>
            <p:ph type="dt" sz="half" idx="10"/>
          </p:nvPr>
        </p:nvSpPr>
        <p:spPr/>
        <p:txBody>
          <a:bodyPr/>
          <a:lstStyle/>
          <a:p>
            <a:fld id="{CE1C5900-32F6-4C02-A3B1-718322A3256B}" type="datetime1">
              <a:rPr lang="en-US" smtClean="0"/>
              <a:t>4/14/2020</a:t>
            </a:fld>
            <a:endParaRPr lang="en-US"/>
          </a:p>
        </p:txBody>
      </p:sp>
      <p:sp>
        <p:nvSpPr>
          <p:cNvPr id="5" name="Slide Number Placeholder 4">
            <a:extLst>
              <a:ext uri="{FF2B5EF4-FFF2-40B4-BE49-F238E27FC236}">
                <a16:creationId xmlns:a16="http://schemas.microsoft.com/office/drawing/2014/main" id="{D0FA35A7-5F9C-4B4B-A379-85AF86C87244}"/>
              </a:ext>
            </a:extLst>
          </p:cNvPr>
          <p:cNvSpPr>
            <a:spLocks noGrp="1"/>
          </p:cNvSpPr>
          <p:nvPr>
            <p:ph type="sldNum" sz="quarter" idx="12"/>
          </p:nvPr>
        </p:nvSpPr>
        <p:spPr/>
        <p:txBody>
          <a:bodyPr/>
          <a:lstStyle/>
          <a:p>
            <a:fld id="{C10C6D2F-C2EB-46BF-9C4D-9AF40BB853E9}" type="slidenum">
              <a:rPr lang="en-US" smtClean="0"/>
              <a:t>26</a:t>
            </a:fld>
            <a:endParaRPr lang="en-US"/>
          </a:p>
        </p:txBody>
      </p:sp>
      <p:pic>
        <p:nvPicPr>
          <p:cNvPr id="8" name="Picture 2" descr="Missouri Economic Development Council">
            <a:extLst>
              <a:ext uri="{FF2B5EF4-FFF2-40B4-BE49-F238E27FC236}">
                <a16:creationId xmlns:a16="http://schemas.microsoft.com/office/drawing/2014/main" id="{D3D1B8FB-CC20-419F-9B3F-E183A60BE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22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0B1F-268E-4F0B-9A1F-C1F5D04170DB}"/>
              </a:ext>
            </a:extLst>
          </p:cNvPr>
          <p:cNvSpPr>
            <a:spLocks noGrp="1"/>
          </p:cNvSpPr>
          <p:nvPr>
            <p:ph type="title"/>
          </p:nvPr>
        </p:nvSpPr>
        <p:spPr>
          <a:xfrm>
            <a:off x="913775" y="618517"/>
            <a:ext cx="10364451" cy="524483"/>
          </a:xfrm>
        </p:spPr>
        <p:txBody>
          <a:bodyPr>
            <a:normAutofit fontScale="90000"/>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D99D7C3A-1FA8-405D-9DBB-811FAF41D9B8}"/>
              </a:ext>
            </a:extLst>
          </p:cNvPr>
          <p:cNvGraphicFramePr>
            <a:graphicFrameLocks noGrp="1"/>
          </p:cNvGraphicFramePr>
          <p:nvPr>
            <p:ph idx="1"/>
            <p:extLst>
              <p:ext uri="{D42A27DB-BD31-4B8C-83A1-F6EECF244321}">
                <p14:modId xmlns:p14="http://schemas.microsoft.com/office/powerpoint/2010/main" val="3027931308"/>
              </p:ext>
            </p:extLst>
          </p:nvPr>
        </p:nvGraphicFramePr>
        <p:xfrm>
          <a:off x="1371600" y="144598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CE4A109-1223-4BC0-95AA-8F6FA8AB1C4A}"/>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503D8C57-FC9F-49F8-B9A7-A96AE8513C2B}"/>
              </a:ext>
            </a:extLst>
          </p:cNvPr>
          <p:cNvSpPr>
            <a:spLocks noGrp="1"/>
          </p:cNvSpPr>
          <p:nvPr>
            <p:ph type="sldNum" sz="quarter" idx="12"/>
          </p:nvPr>
        </p:nvSpPr>
        <p:spPr/>
        <p:txBody>
          <a:bodyPr/>
          <a:lstStyle/>
          <a:p>
            <a:fld id="{C10C6D2F-C2EB-46BF-9C4D-9AF40BB853E9}" type="slidenum">
              <a:rPr lang="en-US" smtClean="0"/>
              <a:t>27</a:t>
            </a:fld>
            <a:endParaRPr lang="en-US"/>
          </a:p>
        </p:txBody>
      </p:sp>
      <p:pic>
        <p:nvPicPr>
          <p:cNvPr id="8" name="Picture 2" descr="Missouri Economic Development Council">
            <a:extLst>
              <a:ext uri="{FF2B5EF4-FFF2-40B4-BE49-F238E27FC236}">
                <a16:creationId xmlns:a16="http://schemas.microsoft.com/office/drawing/2014/main" id="{D9B76265-BEDB-4C68-B053-4F4DB2A4E5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80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D51-1F3A-45FA-BB2B-7052B9437D0C}"/>
              </a:ext>
            </a:extLst>
          </p:cNvPr>
          <p:cNvSpPr>
            <a:spLocks noGrp="1"/>
          </p:cNvSpPr>
          <p:nvPr>
            <p:ph type="title"/>
          </p:nvPr>
        </p:nvSpPr>
        <p:spPr>
          <a:xfrm>
            <a:off x="913775" y="618517"/>
            <a:ext cx="10364451" cy="600683"/>
          </a:xfrm>
        </p:spPr>
        <p:txBody>
          <a:bodyPr>
            <a:normAutofit fontScale="90000"/>
          </a:bodyPr>
          <a:lstStyle/>
          <a:p>
            <a:pPr algn="ctr"/>
            <a:r>
              <a:rPr lang="en-US" sz="3600" dirty="0">
                <a:solidFill>
                  <a:srgbClr val="2C3C43"/>
                </a:solidFill>
              </a:rPr>
              <a:t>US Economic Development Administration (EDA)</a:t>
            </a:r>
            <a:endParaRPr lang="en-US" dirty="0"/>
          </a:p>
        </p:txBody>
      </p:sp>
      <p:graphicFrame>
        <p:nvGraphicFramePr>
          <p:cNvPr id="6" name="Content Placeholder 5">
            <a:extLst>
              <a:ext uri="{FF2B5EF4-FFF2-40B4-BE49-F238E27FC236}">
                <a16:creationId xmlns:a16="http://schemas.microsoft.com/office/drawing/2014/main" id="{962D5A43-CF67-426A-8E21-7ED4060957C4}"/>
              </a:ext>
            </a:extLst>
          </p:cNvPr>
          <p:cNvGraphicFramePr>
            <a:graphicFrameLocks noGrp="1"/>
          </p:cNvGraphicFramePr>
          <p:nvPr>
            <p:ph idx="1"/>
            <p:extLst>
              <p:ext uri="{D42A27DB-BD31-4B8C-83A1-F6EECF244321}">
                <p14:modId xmlns:p14="http://schemas.microsoft.com/office/powerpoint/2010/main" val="3224312180"/>
              </p:ext>
            </p:extLst>
          </p:nvPr>
        </p:nvGraphicFramePr>
        <p:xfrm>
          <a:off x="1109664" y="1521971"/>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9F3AE51-20BB-40CF-BDCB-125F4ECD0EF1}"/>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FBB6D51D-1BBD-41F0-86B0-28302D714F24}"/>
              </a:ext>
            </a:extLst>
          </p:cNvPr>
          <p:cNvSpPr>
            <a:spLocks noGrp="1"/>
          </p:cNvSpPr>
          <p:nvPr>
            <p:ph type="sldNum" sz="quarter" idx="12"/>
          </p:nvPr>
        </p:nvSpPr>
        <p:spPr/>
        <p:txBody>
          <a:bodyPr/>
          <a:lstStyle/>
          <a:p>
            <a:fld id="{C10C6D2F-C2EB-46BF-9C4D-9AF40BB853E9}" type="slidenum">
              <a:rPr lang="en-US" smtClean="0"/>
              <a:t>28</a:t>
            </a:fld>
            <a:endParaRPr lang="en-US"/>
          </a:p>
        </p:txBody>
      </p:sp>
      <p:pic>
        <p:nvPicPr>
          <p:cNvPr id="8" name="Picture 2" descr="Missouri Economic Development Council">
            <a:extLst>
              <a:ext uri="{FF2B5EF4-FFF2-40B4-BE49-F238E27FC236}">
                <a16:creationId xmlns:a16="http://schemas.microsoft.com/office/drawing/2014/main" id="{EBC6B2E1-662F-405F-AFB5-993F942012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1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B696-8A37-445F-8520-021E5FAEB211}"/>
              </a:ext>
            </a:extLst>
          </p:cNvPr>
          <p:cNvSpPr>
            <a:spLocks noGrp="1"/>
          </p:cNvSpPr>
          <p:nvPr>
            <p:ph type="title"/>
          </p:nvPr>
        </p:nvSpPr>
        <p:spPr>
          <a:xfrm>
            <a:off x="913775" y="618517"/>
            <a:ext cx="10364451" cy="676883"/>
          </a:xfrm>
        </p:spPr>
        <p:txBody>
          <a:bodyPr>
            <a:normAutofit/>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1DF7A69D-0CEA-4C16-920E-2CF0E1496003}"/>
              </a:ext>
            </a:extLst>
          </p:cNvPr>
          <p:cNvGraphicFramePr>
            <a:graphicFrameLocks noGrp="1"/>
          </p:cNvGraphicFramePr>
          <p:nvPr>
            <p:ph idx="1"/>
            <p:extLst>
              <p:ext uri="{D42A27DB-BD31-4B8C-83A1-F6EECF244321}">
                <p14:modId xmlns:p14="http://schemas.microsoft.com/office/powerpoint/2010/main" val="556073825"/>
              </p:ext>
            </p:extLst>
          </p:nvPr>
        </p:nvGraphicFramePr>
        <p:xfrm>
          <a:off x="1166399" y="1333985"/>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B3A1EF1-1A2F-47B7-B493-921D96CE62FB}"/>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92E3867E-08D4-455D-956C-DF11CC975BE6}"/>
              </a:ext>
            </a:extLst>
          </p:cNvPr>
          <p:cNvSpPr>
            <a:spLocks noGrp="1"/>
          </p:cNvSpPr>
          <p:nvPr>
            <p:ph type="sldNum" sz="quarter" idx="12"/>
          </p:nvPr>
        </p:nvSpPr>
        <p:spPr/>
        <p:txBody>
          <a:bodyPr/>
          <a:lstStyle/>
          <a:p>
            <a:fld id="{C10C6D2F-C2EB-46BF-9C4D-9AF40BB853E9}" type="slidenum">
              <a:rPr lang="en-US" smtClean="0"/>
              <a:t>29</a:t>
            </a:fld>
            <a:endParaRPr lang="en-US"/>
          </a:p>
        </p:txBody>
      </p:sp>
      <p:pic>
        <p:nvPicPr>
          <p:cNvPr id="8" name="Picture 2" descr="Missouri Economic Development Council">
            <a:extLst>
              <a:ext uri="{FF2B5EF4-FFF2-40B4-BE49-F238E27FC236}">
                <a16:creationId xmlns:a16="http://schemas.microsoft.com/office/drawing/2014/main" id="{4BDDF6C0-2628-47C5-99C7-BEE39CA4F1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9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65" y="230566"/>
            <a:ext cx="10160000" cy="1143000"/>
          </a:xfrm>
        </p:spPr>
        <p:txBody>
          <a:bodyPr>
            <a:normAutofit/>
          </a:bodyPr>
          <a:lstStyle/>
          <a:p>
            <a:r>
              <a:rPr lang="en-US" sz="2900" dirty="0">
                <a:solidFill>
                  <a:srgbClr val="2C3C43"/>
                </a:solidFill>
              </a:rPr>
              <a:t>Montrose Group COVID 19 Economic Recovery Strategy</a:t>
            </a:r>
            <a:endParaRPr lang="en-US" sz="2900" dirty="0"/>
          </a:p>
        </p:txBody>
      </p:sp>
      <p:sp>
        <p:nvSpPr>
          <p:cNvPr id="3" name="Content Placeholder 2"/>
          <p:cNvSpPr>
            <a:spLocks noGrp="1"/>
          </p:cNvSpPr>
          <p:nvPr>
            <p:ph idx="1"/>
          </p:nvPr>
        </p:nvSpPr>
        <p:spPr>
          <a:xfrm>
            <a:off x="990600" y="1356033"/>
            <a:ext cx="10019565" cy="533400"/>
          </a:xfrm>
        </p:spPr>
        <p:txBody>
          <a:bodyPr>
            <a:noAutofit/>
          </a:bodyPr>
          <a:lstStyle/>
          <a:p>
            <a:pPr marL="114300" indent="0">
              <a:buNone/>
            </a:pPr>
            <a:r>
              <a:rPr lang="en-US" sz="2400" b="1" dirty="0"/>
              <a:t>Montrose Group, LLC Wrote the Book on Economic Development</a:t>
            </a:r>
          </a:p>
          <a:p>
            <a:pPr marL="114300" indent="0">
              <a:buNone/>
            </a:pPr>
            <a:endParaRPr lang="en-US" sz="2800" dirty="0"/>
          </a:p>
        </p:txBody>
      </p:sp>
      <p:sp>
        <p:nvSpPr>
          <p:cNvPr id="4" name="Date Placeholder 3"/>
          <p:cNvSpPr>
            <a:spLocks noGrp="1"/>
          </p:cNvSpPr>
          <p:nvPr>
            <p:ph type="dt" sz="half" idx="10"/>
          </p:nvPr>
        </p:nvSpPr>
        <p:spPr>
          <a:xfrm>
            <a:off x="3657600" y="6492875"/>
            <a:ext cx="2743200" cy="365125"/>
          </a:xfrm>
        </p:spPr>
        <p:txBody>
          <a:bodyPr/>
          <a:lstStyle/>
          <a:p>
            <a:fld id="{83DF1796-A2F0-4967-B45D-FCE751E2A23F}" type="datetime1">
              <a:rPr lang="en-US" smtClean="0"/>
              <a:t>4/14/2020</a:t>
            </a:fld>
            <a:endParaRPr lang="en-US"/>
          </a:p>
        </p:txBody>
      </p:sp>
      <p:sp>
        <p:nvSpPr>
          <p:cNvPr id="5" name="Slide Number Placeholder 4"/>
          <p:cNvSpPr>
            <a:spLocks noGrp="1"/>
          </p:cNvSpPr>
          <p:nvPr>
            <p:ph type="sldNum" sz="quarter" idx="12"/>
          </p:nvPr>
        </p:nvSpPr>
        <p:spPr>
          <a:xfrm>
            <a:off x="6796134" y="6488373"/>
            <a:ext cx="764215" cy="365125"/>
          </a:xfrm>
        </p:spPr>
        <p:txBody>
          <a:bodyPr/>
          <a:lstStyle/>
          <a:p>
            <a:fld id="{C10C6D2F-C2EB-46BF-9C4D-9AF40BB853E9}" type="slidenum">
              <a:rPr lang="en-US" smtClean="0"/>
              <a:t>3</a:t>
            </a:fld>
            <a:endParaRPr lang="en-US" dirty="0"/>
          </a:p>
        </p:txBody>
      </p:sp>
      <p:pic>
        <p:nvPicPr>
          <p:cNvPr id="6" name="Picture 2" descr="http://www.ohioattorneygeneral.gov/Economic-Development/Economic-Development-Files/Ohio-Economic-Development-Manual.aspx?width=200&amp;height=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54" y="2182203"/>
            <a:ext cx="1374736" cy="181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395866" y="2205295"/>
            <a:ext cx="1400268" cy="1793009"/>
          </a:xfrm>
          <a:prstGeom prst="rect">
            <a:avLst/>
          </a:prstGeom>
        </p:spPr>
      </p:pic>
      <p:pic>
        <p:nvPicPr>
          <p:cNvPr id="9" name="Picture 8" descr="cid:image001.jpg@01CFDCBA.BA3B25E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381055" y="4210949"/>
            <a:ext cx="1283855" cy="1807465"/>
          </a:xfrm>
          <a:prstGeom prst="rect">
            <a:avLst/>
          </a:prstGeom>
          <a:noFill/>
          <a:ln>
            <a:noFill/>
          </a:ln>
        </p:spPr>
      </p:pic>
      <p:pic>
        <p:nvPicPr>
          <p:cNvPr id="10"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851" y="2245704"/>
            <a:ext cx="1258949" cy="1752600"/>
          </a:xfrm>
          <a:prstGeom prst="rect">
            <a:avLst/>
          </a:prstGeom>
        </p:spPr>
      </p:pic>
      <p:pic>
        <p:nvPicPr>
          <p:cNvPr id="11" name="Picture 2" descr="C:\Users\drobinson\Dropbox\Athens Co\Athens Report Charts &amp; Images\Front Page Athens Plan_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1792" y="4182387"/>
            <a:ext cx="13747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3411" y="4182387"/>
            <a:ext cx="1525178" cy="186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01683" y="2225156"/>
            <a:ext cx="1518297" cy="185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7100" y="2162414"/>
            <a:ext cx="1477645" cy="1884680"/>
          </a:xfrm>
          <a:prstGeom prst="rect">
            <a:avLst/>
          </a:prstGeom>
          <a:noFill/>
          <a:ln>
            <a:noFill/>
          </a:ln>
        </p:spPr>
      </p:pic>
      <p:pic>
        <p:nvPicPr>
          <p:cNvPr id="16" name="Picture 1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64542" y="4235957"/>
            <a:ext cx="1473200" cy="1811020"/>
          </a:xfrm>
          <a:prstGeom prst="rect">
            <a:avLst/>
          </a:prstGeom>
          <a:noFill/>
          <a:ln>
            <a:noFill/>
          </a:ln>
        </p:spPr>
      </p:pic>
      <p:pic>
        <p:nvPicPr>
          <p:cNvPr id="17" name="Picture 1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85416" y="4277229"/>
            <a:ext cx="1458664" cy="1788608"/>
          </a:xfrm>
          <a:prstGeom prst="rect">
            <a:avLst/>
          </a:prstGeom>
          <a:noFill/>
          <a:ln>
            <a:noFill/>
          </a:ln>
        </p:spPr>
      </p:pic>
      <p:pic>
        <p:nvPicPr>
          <p:cNvPr id="19" name="Picture 2" descr="Missouri Economic Development Council">
            <a:extLst>
              <a:ext uri="{FF2B5EF4-FFF2-40B4-BE49-F238E27FC236}">
                <a16:creationId xmlns:a16="http://schemas.microsoft.com/office/drawing/2014/main" id="{D264C3F5-42E9-4F4F-A2FF-FFE44B71D8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8970" y="600151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6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4B21-FD69-445D-8B10-A0AE1E213106}"/>
              </a:ext>
            </a:extLst>
          </p:cNvPr>
          <p:cNvSpPr>
            <a:spLocks noGrp="1"/>
          </p:cNvSpPr>
          <p:nvPr>
            <p:ph type="title"/>
          </p:nvPr>
        </p:nvSpPr>
        <p:spPr>
          <a:xfrm>
            <a:off x="913775" y="618517"/>
            <a:ext cx="10364451" cy="676883"/>
          </a:xfrm>
        </p:spPr>
        <p:txBody>
          <a:bodyPr>
            <a:normAutofit/>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512630F2-ABD1-4160-977C-35AEF8E0968E}"/>
              </a:ext>
            </a:extLst>
          </p:cNvPr>
          <p:cNvGraphicFramePr>
            <a:graphicFrameLocks noGrp="1"/>
          </p:cNvGraphicFramePr>
          <p:nvPr>
            <p:ph idx="1"/>
            <p:extLst>
              <p:ext uri="{D42A27DB-BD31-4B8C-83A1-F6EECF244321}">
                <p14:modId xmlns:p14="http://schemas.microsoft.com/office/powerpoint/2010/main" val="1896550933"/>
              </p:ext>
            </p:extLst>
          </p:nvPr>
        </p:nvGraphicFramePr>
        <p:xfrm>
          <a:off x="1089115" y="12954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F699727-4166-4661-AF68-9AE325384222}"/>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2CE58657-FD4A-42CB-9110-B2F08F3F34E8}"/>
              </a:ext>
            </a:extLst>
          </p:cNvPr>
          <p:cNvSpPr>
            <a:spLocks noGrp="1"/>
          </p:cNvSpPr>
          <p:nvPr>
            <p:ph type="sldNum" sz="quarter" idx="12"/>
          </p:nvPr>
        </p:nvSpPr>
        <p:spPr/>
        <p:txBody>
          <a:bodyPr/>
          <a:lstStyle/>
          <a:p>
            <a:fld id="{C10C6D2F-C2EB-46BF-9C4D-9AF40BB853E9}" type="slidenum">
              <a:rPr lang="en-US" smtClean="0"/>
              <a:t>30</a:t>
            </a:fld>
            <a:endParaRPr lang="en-US"/>
          </a:p>
        </p:txBody>
      </p:sp>
      <p:pic>
        <p:nvPicPr>
          <p:cNvPr id="8" name="Picture 2" descr="Missouri Economic Development Council">
            <a:extLst>
              <a:ext uri="{FF2B5EF4-FFF2-40B4-BE49-F238E27FC236}">
                <a16:creationId xmlns:a16="http://schemas.microsoft.com/office/drawing/2014/main" id="{6C8CA2F7-7725-4D44-BC5D-98FA210318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002997"/>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6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0338-B4E3-460B-BFB1-30D392595F9E}"/>
              </a:ext>
            </a:extLst>
          </p:cNvPr>
          <p:cNvSpPr>
            <a:spLocks noGrp="1"/>
          </p:cNvSpPr>
          <p:nvPr>
            <p:ph type="title"/>
          </p:nvPr>
        </p:nvSpPr>
        <p:spPr>
          <a:xfrm>
            <a:off x="913775" y="618517"/>
            <a:ext cx="10364451" cy="448283"/>
          </a:xfrm>
        </p:spPr>
        <p:txBody>
          <a:bodyPr>
            <a:normAutofit fontScale="90000"/>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435C77F5-66A0-4940-90BC-463D5D562B42}"/>
              </a:ext>
            </a:extLst>
          </p:cNvPr>
          <p:cNvGraphicFramePr>
            <a:graphicFrameLocks noGrp="1"/>
          </p:cNvGraphicFramePr>
          <p:nvPr>
            <p:ph idx="1"/>
            <p:extLst>
              <p:ext uri="{D42A27DB-BD31-4B8C-83A1-F6EECF244321}">
                <p14:modId xmlns:p14="http://schemas.microsoft.com/office/powerpoint/2010/main" val="298913223"/>
              </p:ext>
            </p:extLst>
          </p:nvPr>
        </p:nvGraphicFramePr>
        <p:xfrm>
          <a:off x="1295400" y="1300858"/>
          <a:ext cx="10160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D8DCB9A-AFED-4423-88FC-250C79E223FB}"/>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D58FCD67-66BE-4BDF-BC5C-D9935478FFF6}"/>
              </a:ext>
            </a:extLst>
          </p:cNvPr>
          <p:cNvSpPr>
            <a:spLocks noGrp="1"/>
          </p:cNvSpPr>
          <p:nvPr>
            <p:ph type="sldNum" sz="quarter" idx="12"/>
          </p:nvPr>
        </p:nvSpPr>
        <p:spPr/>
        <p:txBody>
          <a:bodyPr/>
          <a:lstStyle/>
          <a:p>
            <a:fld id="{C10C6D2F-C2EB-46BF-9C4D-9AF40BB853E9}" type="slidenum">
              <a:rPr lang="en-US" smtClean="0"/>
              <a:t>31</a:t>
            </a:fld>
            <a:endParaRPr lang="en-US"/>
          </a:p>
        </p:txBody>
      </p:sp>
      <p:pic>
        <p:nvPicPr>
          <p:cNvPr id="7" name="Picture 2" descr="Missouri Economic Development Council">
            <a:extLst>
              <a:ext uri="{FF2B5EF4-FFF2-40B4-BE49-F238E27FC236}">
                <a16:creationId xmlns:a16="http://schemas.microsoft.com/office/drawing/2014/main" id="{FDE65CE6-8C26-42E3-B0B6-52E97E0A8F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50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156F-7998-4533-A165-4962AAE19E0D}"/>
              </a:ext>
            </a:extLst>
          </p:cNvPr>
          <p:cNvSpPr>
            <a:spLocks noGrp="1"/>
          </p:cNvSpPr>
          <p:nvPr>
            <p:ph type="title"/>
          </p:nvPr>
        </p:nvSpPr>
        <p:spPr>
          <a:xfrm>
            <a:off x="709324" y="423558"/>
            <a:ext cx="10364451" cy="778483"/>
          </a:xfrm>
        </p:spPr>
        <p:txBody>
          <a:bodyPr>
            <a:normAutofit/>
          </a:bodyPr>
          <a:lstStyle/>
          <a:p>
            <a:pPr algn="ctr"/>
            <a:r>
              <a:rPr lang="en-US" sz="3600" dirty="0">
                <a:solidFill>
                  <a:srgbClr val="2C3C43"/>
                </a:solidFill>
              </a:rPr>
              <a:t>Community Development Block Grant (CDBG)</a:t>
            </a:r>
            <a:endParaRPr lang="en-US" dirty="0"/>
          </a:p>
        </p:txBody>
      </p:sp>
      <p:sp>
        <p:nvSpPr>
          <p:cNvPr id="4" name="Date Placeholder 3">
            <a:extLst>
              <a:ext uri="{FF2B5EF4-FFF2-40B4-BE49-F238E27FC236}">
                <a16:creationId xmlns:a16="http://schemas.microsoft.com/office/drawing/2014/main" id="{A3B556C9-97F0-4835-BCB1-9444420CD537}"/>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5E025DF7-3C6D-4FBB-803C-94C86CA1FFF2}"/>
              </a:ext>
            </a:extLst>
          </p:cNvPr>
          <p:cNvSpPr>
            <a:spLocks noGrp="1"/>
          </p:cNvSpPr>
          <p:nvPr>
            <p:ph type="sldNum" sz="quarter" idx="12"/>
          </p:nvPr>
        </p:nvSpPr>
        <p:spPr/>
        <p:txBody>
          <a:bodyPr/>
          <a:lstStyle/>
          <a:p>
            <a:fld id="{C10C6D2F-C2EB-46BF-9C4D-9AF40BB853E9}" type="slidenum">
              <a:rPr lang="en-US" smtClean="0"/>
              <a:t>32</a:t>
            </a:fld>
            <a:endParaRPr lang="en-US"/>
          </a:p>
        </p:txBody>
      </p:sp>
      <p:pic>
        <p:nvPicPr>
          <p:cNvPr id="8" name="Picture 2" descr="Missouri Economic Development Council">
            <a:extLst>
              <a:ext uri="{FF2B5EF4-FFF2-40B4-BE49-F238E27FC236}">
                <a16:creationId xmlns:a16="http://schemas.microsoft.com/office/drawing/2014/main" id="{90E61554-0BDA-4A8B-A00D-FDA5F8CFC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5">
            <a:extLst>
              <a:ext uri="{FF2B5EF4-FFF2-40B4-BE49-F238E27FC236}">
                <a16:creationId xmlns:a16="http://schemas.microsoft.com/office/drawing/2014/main" id="{4601B37E-C1CD-40B8-B4F1-C99CEEAC45C3}"/>
              </a:ext>
            </a:extLst>
          </p:cNvPr>
          <p:cNvGraphicFramePr>
            <a:graphicFrameLocks noGrp="1"/>
          </p:cNvGraphicFramePr>
          <p:nvPr>
            <p:ph idx="1"/>
            <p:extLst>
              <p:ext uri="{D42A27DB-BD31-4B8C-83A1-F6EECF244321}">
                <p14:modId xmlns:p14="http://schemas.microsoft.com/office/powerpoint/2010/main" val="2383260572"/>
              </p:ext>
            </p:extLst>
          </p:nvPr>
        </p:nvGraphicFramePr>
        <p:xfrm>
          <a:off x="914400" y="1524001"/>
          <a:ext cx="1036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5638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EF84-EB6F-458A-8055-124B92FB687B}"/>
              </a:ext>
            </a:extLst>
          </p:cNvPr>
          <p:cNvSpPr>
            <a:spLocks noGrp="1"/>
          </p:cNvSpPr>
          <p:nvPr>
            <p:ph type="title"/>
          </p:nvPr>
        </p:nvSpPr>
        <p:spPr>
          <a:xfrm>
            <a:off x="609600" y="274638"/>
            <a:ext cx="10287000" cy="1143000"/>
          </a:xfrm>
        </p:spPr>
        <p:txBody>
          <a:bodyPr>
            <a:normAutofit/>
          </a:bodyPr>
          <a:lstStyle/>
          <a:p>
            <a:pPr algn="ctr"/>
            <a:r>
              <a:rPr lang="en-US" sz="3600" dirty="0">
                <a:solidFill>
                  <a:srgbClr val="2C3C43"/>
                </a:solidFill>
              </a:rPr>
              <a:t>Community Development Block Grant (CDBG)</a:t>
            </a:r>
            <a:endParaRPr lang="en-US" sz="3600" dirty="0"/>
          </a:p>
        </p:txBody>
      </p:sp>
      <p:graphicFrame>
        <p:nvGraphicFramePr>
          <p:cNvPr id="6" name="Content Placeholder 5">
            <a:extLst>
              <a:ext uri="{FF2B5EF4-FFF2-40B4-BE49-F238E27FC236}">
                <a16:creationId xmlns:a16="http://schemas.microsoft.com/office/drawing/2014/main" id="{0684626D-7952-46F4-AC7C-219A4E7EA5BA}"/>
              </a:ext>
            </a:extLst>
          </p:cNvPr>
          <p:cNvGraphicFramePr>
            <a:graphicFrameLocks noGrp="1"/>
          </p:cNvGraphicFramePr>
          <p:nvPr>
            <p:ph idx="1"/>
            <p:extLst>
              <p:ext uri="{D42A27DB-BD31-4B8C-83A1-F6EECF244321}">
                <p14:modId xmlns:p14="http://schemas.microsoft.com/office/powerpoint/2010/main" val="1896736915"/>
              </p:ext>
            </p:extLst>
          </p:nvPr>
        </p:nvGraphicFramePr>
        <p:xfrm>
          <a:off x="710433" y="12065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360C4B0-0B26-4ED7-B683-7C0A48B6533E}"/>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54D92EDF-567D-4DB4-85CD-31A038C3AC28}"/>
              </a:ext>
            </a:extLst>
          </p:cNvPr>
          <p:cNvSpPr>
            <a:spLocks noGrp="1"/>
          </p:cNvSpPr>
          <p:nvPr>
            <p:ph type="sldNum" sz="quarter" idx="12"/>
          </p:nvPr>
        </p:nvSpPr>
        <p:spPr/>
        <p:txBody>
          <a:bodyPr/>
          <a:lstStyle/>
          <a:p>
            <a:fld id="{C10C6D2F-C2EB-46BF-9C4D-9AF40BB853E9}" type="slidenum">
              <a:rPr lang="en-US" smtClean="0"/>
              <a:t>33</a:t>
            </a:fld>
            <a:endParaRPr lang="en-US"/>
          </a:p>
        </p:txBody>
      </p:sp>
      <p:pic>
        <p:nvPicPr>
          <p:cNvPr id="8" name="Picture 2" descr="Missouri Economic Development Council">
            <a:extLst>
              <a:ext uri="{FF2B5EF4-FFF2-40B4-BE49-F238E27FC236}">
                <a16:creationId xmlns:a16="http://schemas.microsoft.com/office/drawing/2014/main" id="{1F620F96-9142-4A37-929A-6AEF54D724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57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6B61-AA63-4C51-91FA-014C6A604E7C}"/>
              </a:ext>
            </a:extLst>
          </p:cNvPr>
          <p:cNvSpPr>
            <a:spLocks noGrp="1"/>
          </p:cNvSpPr>
          <p:nvPr>
            <p:ph type="title"/>
          </p:nvPr>
        </p:nvSpPr>
        <p:spPr>
          <a:xfrm>
            <a:off x="913775" y="618517"/>
            <a:ext cx="10364451" cy="600683"/>
          </a:xfrm>
        </p:spPr>
        <p:txBody>
          <a:bodyPr>
            <a:normAutofit/>
          </a:bodyPr>
          <a:lstStyle/>
          <a:p>
            <a:pPr algn="ctr"/>
            <a:r>
              <a:rPr lang="en-US" sz="3600" dirty="0">
                <a:solidFill>
                  <a:srgbClr val="2C3C43"/>
                </a:solidFill>
              </a:rPr>
              <a:t>Community Development Block Grant (CDBG)</a:t>
            </a:r>
            <a:endParaRPr lang="en-US" sz="3600" dirty="0"/>
          </a:p>
        </p:txBody>
      </p:sp>
      <p:graphicFrame>
        <p:nvGraphicFramePr>
          <p:cNvPr id="6" name="Content Placeholder 5">
            <a:extLst>
              <a:ext uri="{FF2B5EF4-FFF2-40B4-BE49-F238E27FC236}">
                <a16:creationId xmlns:a16="http://schemas.microsoft.com/office/drawing/2014/main" id="{C9CA0ABE-0ECE-41F1-8142-1FA163DFF360}"/>
              </a:ext>
            </a:extLst>
          </p:cNvPr>
          <p:cNvGraphicFramePr>
            <a:graphicFrameLocks noGrp="1"/>
          </p:cNvGraphicFramePr>
          <p:nvPr>
            <p:ph idx="1"/>
            <p:extLst>
              <p:ext uri="{D42A27DB-BD31-4B8C-83A1-F6EECF244321}">
                <p14:modId xmlns:p14="http://schemas.microsoft.com/office/powerpoint/2010/main" val="3809409749"/>
              </p:ext>
            </p:extLst>
          </p:nvPr>
        </p:nvGraphicFramePr>
        <p:xfrm>
          <a:off x="1016000" y="1311275"/>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DD3D75D-08A6-4875-9A76-3270356AF328}"/>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E1E71811-639A-4148-A866-49A923F1AD5A}"/>
              </a:ext>
            </a:extLst>
          </p:cNvPr>
          <p:cNvSpPr>
            <a:spLocks noGrp="1"/>
          </p:cNvSpPr>
          <p:nvPr>
            <p:ph type="sldNum" sz="quarter" idx="12"/>
          </p:nvPr>
        </p:nvSpPr>
        <p:spPr/>
        <p:txBody>
          <a:bodyPr/>
          <a:lstStyle/>
          <a:p>
            <a:fld id="{C10C6D2F-C2EB-46BF-9C4D-9AF40BB853E9}" type="slidenum">
              <a:rPr lang="en-US" smtClean="0"/>
              <a:t>34</a:t>
            </a:fld>
            <a:endParaRPr lang="en-US"/>
          </a:p>
        </p:txBody>
      </p:sp>
      <p:pic>
        <p:nvPicPr>
          <p:cNvPr id="8" name="Picture 2" descr="Missouri Economic Development Council">
            <a:extLst>
              <a:ext uri="{FF2B5EF4-FFF2-40B4-BE49-F238E27FC236}">
                <a16:creationId xmlns:a16="http://schemas.microsoft.com/office/drawing/2014/main" id="{B6AB1453-BE05-47BD-BA5F-DD7FC2184D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46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118E-C73E-4A09-87BF-F89F56DE518C}"/>
              </a:ext>
            </a:extLst>
          </p:cNvPr>
          <p:cNvSpPr>
            <a:spLocks noGrp="1"/>
          </p:cNvSpPr>
          <p:nvPr>
            <p:ph type="title"/>
          </p:nvPr>
        </p:nvSpPr>
        <p:spPr>
          <a:xfrm>
            <a:off x="913775" y="618517"/>
            <a:ext cx="10364451" cy="448283"/>
          </a:xfrm>
        </p:spPr>
        <p:txBody>
          <a:bodyPr>
            <a:normAutofit fontScale="90000"/>
          </a:bodyPr>
          <a:lstStyle/>
          <a:p>
            <a:pPr algn="ctr"/>
            <a:r>
              <a:rPr lang="en-US" sz="4400" dirty="0"/>
              <a:t>USDA Rural Development  </a:t>
            </a:r>
          </a:p>
        </p:txBody>
      </p:sp>
      <p:graphicFrame>
        <p:nvGraphicFramePr>
          <p:cNvPr id="6" name="Content Placeholder 5">
            <a:extLst>
              <a:ext uri="{FF2B5EF4-FFF2-40B4-BE49-F238E27FC236}">
                <a16:creationId xmlns:a16="http://schemas.microsoft.com/office/drawing/2014/main" id="{D6ED436A-6160-4EED-AB6C-AE674F5E6142}"/>
              </a:ext>
            </a:extLst>
          </p:cNvPr>
          <p:cNvGraphicFramePr>
            <a:graphicFrameLocks noGrp="1"/>
          </p:cNvGraphicFramePr>
          <p:nvPr>
            <p:ph idx="1"/>
            <p:extLst>
              <p:ext uri="{D42A27DB-BD31-4B8C-83A1-F6EECF244321}">
                <p14:modId xmlns:p14="http://schemas.microsoft.com/office/powerpoint/2010/main" val="2369074419"/>
              </p:ext>
            </p:extLst>
          </p:nvPr>
        </p:nvGraphicFramePr>
        <p:xfrm>
          <a:off x="913775" y="1138396"/>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75EA672-8425-4E8B-AEF4-0DC8D3382916}"/>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D1F72AF0-61D9-4956-8230-D1B1F2A04E6A}"/>
              </a:ext>
            </a:extLst>
          </p:cNvPr>
          <p:cNvSpPr>
            <a:spLocks noGrp="1"/>
          </p:cNvSpPr>
          <p:nvPr>
            <p:ph type="sldNum" sz="quarter" idx="12"/>
          </p:nvPr>
        </p:nvSpPr>
        <p:spPr/>
        <p:txBody>
          <a:bodyPr/>
          <a:lstStyle/>
          <a:p>
            <a:fld id="{C10C6D2F-C2EB-46BF-9C4D-9AF40BB853E9}" type="slidenum">
              <a:rPr lang="en-US" smtClean="0"/>
              <a:t>35</a:t>
            </a:fld>
            <a:endParaRPr lang="en-US"/>
          </a:p>
        </p:txBody>
      </p:sp>
      <p:pic>
        <p:nvPicPr>
          <p:cNvPr id="8" name="Picture 2" descr="Missouri Economic Development Council">
            <a:extLst>
              <a:ext uri="{FF2B5EF4-FFF2-40B4-BE49-F238E27FC236}">
                <a16:creationId xmlns:a16="http://schemas.microsoft.com/office/drawing/2014/main" id="{A2B195CB-7E88-4553-A1B0-B63F9F1528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73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38D3-B3E0-4D71-9F40-7715790C6465}"/>
              </a:ext>
            </a:extLst>
          </p:cNvPr>
          <p:cNvSpPr>
            <a:spLocks noGrp="1"/>
          </p:cNvSpPr>
          <p:nvPr>
            <p:ph type="title"/>
          </p:nvPr>
        </p:nvSpPr>
        <p:spPr>
          <a:xfrm>
            <a:off x="913775" y="618517"/>
            <a:ext cx="10364451" cy="676883"/>
          </a:xfrm>
        </p:spPr>
        <p:txBody>
          <a:bodyPr>
            <a:normAutofit fontScale="90000"/>
          </a:bodyPr>
          <a:lstStyle/>
          <a:p>
            <a:pPr algn="ctr"/>
            <a:r>
              <a:rPr lang="en-US" sz="4400" dirty="0"/>
              <a:t>USDA Rural Development  </a:t>
            </a:r>
            <a:endParaRPr lang="en-US" sz="5400" dirty="0"/>
          </a:p>
        </p:txBody>
      </p:sp>
      <p:graphicFrame>
        <p:nvGraphicFramePr>
          <p:cNvPr id="6" name="Content Placeholder 5">
            <a:extLst>
              <a:ext uri="{FF2B5EF4-FFF2-40B4-BE49-F238E27FC236}">
                <a16:creationId xmlns:a16="http://schemas.microsoft.com/office/drawing/2014/main" id="{7073C145-C374-4C69-A401-CFA5A3861F12}"/>
              </a:ext>
            </a:extLst>
          </p:cNvPr>
          <p:cNvGraphicFramePr>
            <a:graphicFrameLocks noGrp="1"/>
          </p:cNvGraphicFramePr>
          <p:nvPr>
            <p:ph idx="1"/>
            <p:extLst>
              <p:ext uri="{D42A27DB-BD31-4B8C-83A1-F6EECF244321}">
                <p14:modId xmlns:p14="http://schemas.microsoft.com/office/powerpoint/2010/main" val="596733027"/>
              </p:ext>
            </p:extLst>
          </p:nvPr>
        </p:nvGraphicFramePr>
        <p:xfrm>
          <a:off x="1016000" y="1364808"/>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593D8C3-C4B4-4139-90CE-F9BFAD530936}"/>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577D3E49-90B3-4F92-B23E-13BB355CBD3A}"/>
              </a:ext>
            </a:extLst>
          </p:cNvPr>
          <p:cNvSpPr>
            <a:spLocks noGrp="1"/>
          </p:cNvSpPr>
          <p:nvPr>
            <p:ph type="sldNum" sz="quarter" idx="12"/>
          </p:nvPr>
        </p:nvSpPr>
        <p:spPr/>
        <p:txBody>
          <a:bodyPr/>
          <a:lstStyle/>
          <a:p>
            <a:fld id="{C10C6D2F-C2EB-46BF-9C4D-9AF40BB853E9}" type="slidenum">
              <a:rPr lang="en-US" smtClean="0"/>
              <a:t>36</a:t>
            </a:fld>
            <a:endParaRPr lang="en-US"/>
          </a:p>
        </p:txBody>
      </p:sp>
      <p:pic>
        <p:nvPicPr>
          <p:cNvPr id="8" name="Picture 2" descr="Missouri Economic Development Council">
            <a:extLst>
              <a:ext uri="{FF2B5EF4-FFF2-40B4-BE49-F238E27FC236}">
                <a16:creationId xmlns:a16="http://schemas.microsoft.com/office/drawing/2014/main" id="{2D103F00-9DB6-48BA-9679-EA758EB5EF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43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731A-4692-4028-ADC6-16574379D228}"/>
              </a:ext>
            </a:extLst>
          </p:cNvPr>
          <p:cNvSpPr>
            <a:spLocks noGrp="1"/>
          </p:cNvSpPr>
          <p:nvPr>
            <p:ph type="title"/>
          </p:nvPr>
        </p:nvSpPr>
        <p:spPr>
          <a:xfrm>
            <a:off x="913775" y="618517"/>
            <a:ext cx="10364451" cy="646721"/>
          </a:xfrm>
        </p:spPr>
        <p:txBody>
          <a:bodyPr>
            <a:normAutofit fontScale="90000"/>
          </a:bodyPr>
          <a:lstStyle/>
          <a:p>
            <a:pPr algn="ctr"/>
            <a:r>
              <a:rPr lang="en-US" sz="4400" dirty="0"/>
              <a:t>USDA Rural Development  </a:t>
            </a:r>
            <a:endParaRPr lang="en-US" sz="5400" dirty="0"/>
          </a:p>
        </p:txBody>
      </p:sp>
      <p:graphicFrame>
        <p:nvGraphicFramePr>
          <p:cNvPr id="6" name="Content Placeholder 5">
            <a:extLst>
              <a:ext uri="{FF2B5EF4-FFF2-40B4-BE49-F238E27FC236}">
                <a16:creationId xmlns:a16="http://schemas.microsoft.com/office/drawing/2014/main" id="{201476E7-9E58-4064-8D18-B6AA47CD7FA0}"/>
              </a:ext>
            </a:extLst>
          </p:cNvPr>
          <p:cNvGraphicFramePr>
            <a:graphicFrameLocks noGrp="1"/>
          </p:cNvGraphicFramePr>
          <p:nvPr>
            <p:ph idx="1"/>
            <p:extLst>
              <p:ext uri="{D42A27DB-BD31-4B8C-83A1-F6EECF244321}">
                <p14:modId xmlns:p14="http://schemas.microsoft.com/office/powerpoint/2010/main" val="1996087564"/>
              </p:ext>
            </p:extLst>
          </p:nvPr>
        </p:nvGraphicFramePr>
        <p:xfrm>
          <a:off x="830869" y="1420536"/>
          <a:ext cx="10058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0A66AD5-9445-42AA-80D2-ACDC7A669247}"/>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6FA8CC0A-DB1B-4A53-8F03-5349387E19A5}"/>
              </a:ext>
            </a:extLst>
          </p:cNvPr>
          <p:cNvSpPr>
            <a:spLocks noGrp="1"/>
          </p:cNvSpPr>
          <p:nvPr>
            <p:ph type="sldNum" sz="quarter" idx="12"/>
          </p:nvPr>
        </p:nvSpPr>
        <p:spPr/>
        <p:txBody>
          <a:bodyPr/>
          <a:lstStyle/>
          <a:p>
            <a:fld id="{C10C6D2F-C2EB-46BF-9C4D-9AF40BB853E9}" type="slidenum">
              <a:rPr lang="en-US" smtClean="0"/>
              <a:t>37</a:t>
            </a:fld>
            <a:endParaRPr lang="en-US"/>
          </a:p>
        </p:txBody>
      </p:sp>
      <p:pic>
        <p:nvPicPr>
          <p:cNvPr id="7" name="Picture 2" descr="Missouri Economic Development Council">
            <a:extLst>
              <a:ext uri="{FF2B5EF4-FFF2-40B4-BE49-F238E27FC236}">
                <a16:creationId xmlns:a16="http://schemas.microsoft.com/office/drawing/2014/main" id="{2E698B90-4D58-4120-9340-B67D15BE96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956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448283"/>
          </a:xfrm>
        </p:spPr>
        <p:txBody>
          <a:bodyPr>
            <a:normAutofit fontScale="90000"/>
          </a:bodyPr>
          <a:lstStyle/>
          <a:p>
            <a:r>
              <a:rPr lang="en-US" sz="3200" dirty="0">
                <a:solidFill>
                  <a:srgbClr val="2C3C43"/>
                </a:solidFill>
              </a:rPr>
              <a:t>Montrose Group COVID 19 Economic Recovery Strategy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445760"/>
              </p:ext>
            </p:extLst>
          </p:nvPr>
        </p:nvGraphicFramePr>
        <p:xfrm>
          <a:off x="762000" y="1524000"/>
          <a:ext cx="10210800" cy="435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443E3040-65E0-4AD7-A1D9-C2BDC84AE837}" type="datetime1">
              <a:rPr lang="en-US" smtClean="0"/>
              <a:t>4/14/2020</a:t>
            </a:fld>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38</a:t>
            </a:fld>
            <a:endParaRPr lang="en-US"/>
          </a:p>
        </p:txBody>
      </p:sp>
      <p:pic>
        <p:nvPicPr>
          <p:cNvPr id="8" name="Picture 2" descr="Missouri Economic Development Council">
            <a:extLst>
              <a:ext uri="{FF2B5EF4-FFF2-40B4-BE49-F238E27FC236}">
                <a16:creationId xmlns:a16="http://schemas.microsoft.com/office/drawing/2014/main" id="{3AB65AD5-65F7-493F-8B41-7A92F85623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50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044B-A0FD-4CB8-8D7E-3F60F55EF33E}"/>
              </a:ext>
            </a:extLst>
          </p:cNvPr>
          <p:cNvSpPr>
            <a:spLocks noGrp="1"/>
          </p:cNvSpPr>
          <p:nvPr>
            <p:ph type="title"/>
          </p:nvPr>
        </p:nvSpPr>
        <p:spPr>
          <a:xfrm>
            <a:off x="913775" y="618518"/>
            <a:ext cx="10364451" cy="943148"/>
          </a:xfrm>
        </p:spPr>
        <p:txBody>
          <a:bodyPr>
            <a:normAutofit fontScale="90000"/>
          </a:bodyPr>
          <a:lstStyle/>
          <a:p>
            <a:r>
              <a:rPr lang="en-US" sz="3200" dirty="0">
                <a:solidFill>
                  <a:srgbClr val="2C3C43"/>
                </a:solidFill>
              </a:rPr>
              <a:t>Montrose Group COVID 19 Economic Recovery Strategy </a:t>
            </a:r>
            <a:endParaRPr lang="en-US" dirty="0"/>
          </a:p>
        </p:txBody>
      </p:sp>
      <p:sp>
        <p:nvSpPr>
          <p:cNvPr id="3" name="Date Placeholder 2">
            <a:extLst>
              <a:ext uri="{FF2B5EF4-FFF2-40B4-BE49-F238E27FC236}">
                <a16:creationId xmlns:a16="http://schemas.microsoft.com/office/drawing/2014/main" id="{AD5C18A2-1C44-45CA-AC8B-4A7074CEF1D8}"/>
              </a:ext>
            </a:extLst>
          </p:cNvPr>
          <p:cNvSpPr>
            <a:spLocks noGrp="1"/>
          </p:cNvSpPr>
          <p:nvPr>
            <p:ph type="dt" sz="half" idx="10"/>
          </p:nvPr>
        </p:nvSpPr>
        <p:spPr/>
        <p:txBody>
          <a:bodyPr/>
          <a:lstStyle/>
          <a:p>
            <a:fld id="{6A158A17-ED15-4FA5-A054-D166C9BAA5D9}" type="datetime1">
              <a:rPr lang="en-US" smtClean="0"/>
              <a:t>4/14/2020</a:t>
            </a:fld>
            <a:endParaRPr lang="en-US"/>
          </a:p>
        </p:txBody>
      </p:sp>
      <p:sp>
        <p:nvSpPr>
          <p:cNvPr id="4" name="Slide Number Placeholder 3">
            <a:extLst>
              <a:ext uri="{FF2B5EF4-FFF2-40B4-BE49-F238E27FC236}">
                <a16:creationId xmlns:a16="http://schemas.microsoft.com/office/drawing/2014/main" id="{460D9EE4-8C6F-42D6-B282-FF8BD9DE2B5E}"/>
              </a:ext>
            </a:extLst>
          </p:cNvPr>
          <p:cNvSpPr>
            <a:spLocks noGrp="1"/>
          </p:cNvSpPr>
          <p:nvPr>
            <p:ph type="sldNum" sz="quarter" idx="12"/>
          </p:nvPr>
        </p:nvSpPr>
        <p:spPr/>
        <p:txBody>
          <a:bodyPr/>
          <a:lstStyle/>
          <a:p>
            <a:fld id="{C10C6D2F-C2EB-46BF-9C4D-9AF40BB853E9}" type="slidenum">
              <a:rPr lang="en-US" smtClean="0"/>
              <a:t>4</a:t>
            </a:fld>
            <a:endParaRPr lang="en-US"/>
          </a:p>
        </p:txBody>
      </p:sp>
      <p:pic>
        <p:nvPicPr>
          <p:cNvPr id="1026" name="Picture 2" descr="Hurricane Katrina - Wikipedia">
            <a:extLst>
              <a:ext uri="{FF2B5EF4-FFF2-40B4-BE49-F238E27FC236}">
                <a16:creationId xmlns:a16="http://schemas.microsoft.com/office/drawing/2014/main" id="{ABF9900D-1CA7-412E-9320-1E9CB3AAB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61665"/>
            <a:ext cx="3209925" cy="4285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rricane Katrina - Facts, Affected Areas &amp; Lives Lost - HISTORY">
            <a:extLst>
              <a:ext uri="{FF2B5EF4-FFF2-40B4-BE49-F238E27FC236}">
                <a16:creationId xmlns:a16="http://schemas.microsoft.com/office/drawing/2014/main" id="{A5FCE011-FAD8-41B2-A820-609321189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109" y="1561665"/>
            <a:ext cx="5985934" cy="42295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1FEC2BB-909A-48B9-9293-07538AFC9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178340"/>
            <a:ext cx="2493419" cy="640914"/>
          </a:xfrm>
          <a:prstGeom prst="rect">
            <a:avLst/>
          </a:prstGeom>
        </p:spPr>
      </p:pic>
      <p:pic>
        <p:nvPicPr>
          <p:cNvPr id="9" name="Picture 2" descr="Missouri Economic Development Council">
            <a:extLst>
              <a:ext uri="{FF2B5EF4-FFF2-40B4-BE49-F238E27FC236}">
                <a16:creationId xmlns:a16="http://schemas.microsoft.com/office/drawing/2014/main" id="{E6C5A8CD-97FE-4709-AC5A-42FD7B65E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9472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4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7A9C-0DB0-4728-AE7D-11099779F057}"/>
              </a:ext>
            </a:extLst>
          </p:cNvPr>
          <p:cNvSpPr>
            <a:spLocks noGrp="1"/>
          </p:cNvSpPr>
          <p:nvPr>
            <p:ph type="title"/>
          </p:nvPr>
        </p:nvSpPr>
        <p:spPr>
          <a:xfrm>
            <a:off x="913775" y="618517"/>
            <a:ext cx="10364451" cy="753083"/>
          </a:xfrm>
        </p:spPr>
        <p:txBody>
          <a:bodyPr>
            <a:normAutofit fontScale="90000"/>
          </a:bodyPr>
          <a:lstStyle/>
          <a:p>
            <a:r>
              <a:rPr lang="en-US" sz="3200" dirty="0"/>
              <a:t>Montrose Group COVID 19 Economic Recovery Strategy</a:t>
            </a:r>
            <a:r>
              <a:rPr lang="en-US" sz="3200" dirty="0">
                <a:solidFill>
                  <a:srgbClr val="2C3C43"/>
                </a:solidFill>
              </a:rPr>
              <a:t> </a:t>
            </a:r>
            <a:endParaRPr lang="en-US" sz="3200" dirty="0"/>
          </a:p>
        </p:txBody>
      </p:sp>
      <p:graphicFrame>
        <p:nvGraphicFramePr>
          <p:cNvPr id="6" name="Content Placeholder 5">
            <a:extLst>
              <a:ext uri="{FF2B5EF4-FFF2-40B4-BE49-F238E27FC236}">
                <a16:creationId xmlns:a16="http://schemas.microsoft.com/office/drawing/2014/main" id="{AC1FA5C2-F5C7-4214-9C9C-2AA375FE0DCA}"/>
              </a:ext>
            </a:extLst>
          </p:cNvPr>
          <p:cNvGraphicFramePr>
            <a:graphicFrameLocks noGrp="1"/>
          </p:cNvGraphicFramePr>
          <p:nvPr>
            <p:ph idx="1"/>
            <p:extLst>
              <p:ext uri="{D42A27DB-BD31-4B8C-83A1-F6EECF244321}">
                <p14:modId xmlns:p14="http://schemas.microsoft.com/office/powerpoint/2010/main" val="3732518959"/>
              </p:ext>
            </p:extLst>
          </p:nvPr>
        </p:nvGraphicFramePr>
        <p:xfrm>
          <a:off x="609599" y="1142999"/>
          <a:ext cx="10896601"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AAFB3C7-E4A1-4123-8510-B17D46CE6989}"/>
              </a:ext>
            </a:extLst>
          </p:cNvPr>
          <p:cNvSpPr>
            <a:spLocks noGrp="1"/>
          </p:cNvSpPr>
          <p:nvPr>
            <p:ph type="dt" sz="half" idx="10"/>
          </p:nvPr>
        </p:nvSpPr>
        <p:spPr>
          <a:xfrm>
            <a:off x="7759681" y="6131531"/>
            <a:ext cx="2743200" cy="365125"/>
          </a:xfrm>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704FC0DF-05C1-46E6-9BAA-504F830DD816}"/>
              </a:ext>
            </a:extLst>
          </p:cNvPr>
          <p:cNvSpPr>
            <a:spLocks noGrp="1"/>
          </p:cNvSpPr>
          <p:nvPr>
            <p:ph type="sldNum" sz="quarter" idx="12"/>
          </p:nvPr>
        </p:nvSpPr>
        <p:spPr>
          <a:xfrm>
            <a:off x="10476339" y="6131530"/>
            <a:ext cx="764215" cy="365125"/>
          </a:xfrm>
        </p:spPr>
        <p:txBody>
          <a:bodyPr/>
          <a:lstStyle/>
          <a:p>
            <a:fld id="{C10C6D2F-C2EB-46BF-9C4D-9AF40BB853E9}" type="slidenum">
              <a:rPr lang="en-US" smtClean="0"/>
              <a:t>5</a:t>
            </a:fld>
            <a:endParaRPr lang="en-US"/>
          </a:p>
        </p:txBody>
      </p:sp>
      <p:pic>
        <p:nvPicPr>
          <p:cNvPr id="8" name="Picture 2" descr="Missouri Economic Development Council">
            <a:extLst>
              <a:ext uri="{FF2B5EF4-FFF2-40B4-BE49-F238E27FC236}">
                <a16:creationId xmlns:a16="http://schemas.microsoft.com/office/drawing/2014/main" id="{2AC0462E-E4F0-4867-8CF2-AFBBB3567F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972175"/>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1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2D73-6351-437C-8843-33B99FFE3C0B}"/>
              </a:ext>
            </a:extLst>
          </p:cNvPr>
          <p:cNvSpPr>
            <a:spLocks noGrp="1"/>
          </p:cNvSpPr>
          <p:nvPr>
            <p:ph type="title"/>
          </p:nvPr>
        </p:nvSpPr>
        <p:spPr>
          <a:xfrm>
            <a:off x="913775" y="618517"/>
            <a:ext cx="10364451" cy="981683"/>
          </a:xfrm>
        </p:spPr>
        <p:txBody>
          <a:bodyPr>
            <a:normAutofit/>
          </a:bodyPr>
          <a:lstStyle/>
          <a:p>
            <a:r>
              <a:rPr lang="en-US" sz="2900" dirty="0">
                <a:solidFill>
                  <a:srgbClr val="2C3C43"/>
                </a:solidFill>
              </a:rPr>
              <a:t>Montrose Group COVID 19 Economic Recovery Strategy </a:t>
            </a:r>
            <a:endParaRPr lang="en-US" sz="2900" dirty="0"/>
          </a:p>
        </p:txBody>
      </p:sp>
      <p:graphicFrame>
        <p:nvGraphicFramePr>
          <p:cNvPr id="6" name="Content Placeholder 5">
            <a:extLst>
              <a:ext uri="{FF2B5EF4-FFF2-40B4-BE49-F238E27FC236}">
                <a16:creationId xmlns:a16="http://schemas.microsoft.com/office/drawing/2014/main" id="{CAF736FA-B63D-40CE-9E65-91FA782C574E}"/>
              </a:ext>
            </a:extLst>
          </p:cNvPr>
          <p:cNvGraphicFramePr>
            <a:graphicFrameLocks noGrp="1"/>
          </p:cNvGraphicFramePr>
          <p:nvPr>
            <p:ph idx="1"/>
            <p:extLst>
              <p:ext uri="{D42A27DB-BD31-4B8C-83A1-F6EECF244321}">
                <p14:modId xmlns:p14="http://schemas.microsoft.com/office/powerpoint/2010/main" val="1229238010"/>
              </p:ext>
            </p:extLst>
          </p:nvPr>
        </p:nvGraphicFramePr>
        <p:xfrm>
          <a:off x="1143000" y="1597720"/>
          <a:ext cx="10668625" cy="4193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32E6FF0-4FCF-404A-8413-6756F82CEEDD}"/>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5BA52500-6ADF-43BF-B91F-AD44CF2EC048}"/>
              </a:ext>
            </a:extLst>
          </p:cNvPr>
          <p:cNvSpPr>
            <a:spLocks noGrp="1"/>
          </p:cNvSpPr>
          <p:nvPr>
            <p:ph type="sldNum" sz="quarter" idx="12"/>
          </p:nvPr>
        </p:nvSpPr>
        <p:spPr/>
        <p:txBody>
          <a:bodyPr/>
          <a:lstStyle/>
          <a:p>
            <a:fld id="{C10C6D2F-C2EB-46BF-9C4D-9AF40BB853E9}" type="slidenum">
              <a:rPr lang="en-US" smtClean="0"/>
              <a:t>6</a:t>
            </a:fld>
            <a:endParaRPr lang="en-US"/>
          </a:p>
        </p:txBody>
      </p:sp>
      <p:pic>
        <p:nvPicPr>
          <p:cNvPr id="8" name="Picture 2" descr="Missouri Economic Development Council">
            <a:extLst>
              <a:ext uri="{FF2B5EF4-FFF2-40B4-BE49-F238E27FC236}">
                <a16:creationId xmlns:a16="http://schemas.microsoft.com/office/drawing/2014/main" id="{3EFFB70F-B39C-4417-A45D-C364359F0E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6045200"/>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4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D3E2-6484-4568-A94E-3B89231B021B}"/>
              </a:ext>
            </a:extLst>
          </p:cNvPr>
          <p:cNvSpPr>
            <a:spLocks noGrp="1"/>
          </p:cNvSpPr>
          <p:nvPr>
            <p:ph type="title"/>
          </p:nvPr>
        </p:nvSpPr>
        <p:spPr>
          <a:xfrm>
            <a:off x="913775" y="618517"/>
            <a:ext cx="10364451" cy="981683"/>
          </a:xfrm>
        </p:spPr>
        <p:txBody>
          <a:bodyPr>
            <a:normAutofit/>
          </a:bodyPr>
          <a:lstStyle/>
          <a:p>
            <a:r>
              <a:rPr lang="en-US" sz="2900" dirty="0"/>
              <a:t>Montrose Group COVID 19 Economic Recovery Strategy</a:t>
            </a:r>
          </a:p>
        </p:txBody>
      </p:sp>
      <p:graphicFrame>
        <p:nvGraphicFramePr>
          <p:cNvPr id="6" name="Content Placeholder 5">
            <a:extLst>
              <a:ext uri="{FF2B5EF4-FFF2-40B4-BE49-F238E27FC236}">
                <a16:creationId xmlns:a16="http://schemas.microsoft.com/office/drawing/2014/main" id="{657AD5C3-D2F5-44D0-BF1D-B6DC25AB8B9D}"/>
              </a:ext>
            </a:extLst>
          </p:cNvPr>
          <p:cNvGraphicFramePr>
            <a:graphicFrameLocks noGrp="1"/>
          </p:cNvGraphicFramePr>
          <p:nvPr>
            <p:ph idx="1"/>
            <p:extLst>
              <p:ext uri="{D42A27DB-BD31-4B8C-83A1-F6EECF244321}">
                <p14:modId xmlns:p14="http://schemas.microsoft.com/office/powerpoint/2010/main" val="2235641237"/>
              </p:ext>
            </p:extLst>
          </p:nvPr>
        </p:nvGraphicFramePr>
        <p:xfrm>
          <a:off x="913772" y="1828800"/>
          <a:ext cx="10364451"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747C5DE-4301-4AB8-9FC7-ED7B86C12DB7}"/>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2E166C84-EA56-4438-9B48-6978C7486801}"/>
              </a:ext>
            </a:extLst>
          </p:cNvPr>
          <p:cNvSpPr>
            <a:spLocks noGrp="1"/>
          </p:cNvSpPr>
          <p:nvPr>
            <p:ph type="sldNum" sz="quarter" idx="12"/>
          </p:nvPr>
        </p:nvSpPr>
        <p:spPr/>
        <p:txBody>
          <a:bodyPr/>
          <a:lstStyle/>
          <a:p>
            <a:fld id="{C10C6D2F-C2EB-46BF-9C4D-9AF40BB853E9}" type="slidenum">
              <a:rPr lang="en-US" smtClean="0"/>
              <a:t>7</a:t>
            </a:fld>
            <a:endParaRPr lang="en-US"/>
          </a:p>
        </p:txBody>
      </p:sp>
      <p:pic>
        <p:nvPicPr>
          <p:cNvPr id="8" name="Picture 2" descr="Missouri Economic Development Council">
            <a:extLst>
              <a:ext uri="{FF2B5EF4-FFF2-40B4-BE49-F238E27FC236}">
                <a16:creationId xmlns:a16="http://schemas.microsoft.com/office/drawing/2014/main" id="{D8CB6718-ACA3-4142-875D-CF9F220449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029877"/>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5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94CB-00B2-49A1-8E2B-AB8EE69F9D7D}"/>
              </a:ext>
            </a:extLst>
          </p:cNvPr>
          <p:cNvSpPr>
            <a:spLocks noGrp="1"/>
          </p:cNvSpPr>
          <p:nvPr>
            <p:ph type="title"/>
          </p:nvPr>
        </p:nvSpPr>
        <p:spPr>
          <a:xfrm>
            <a:off x="685800" y="288225"/>
            <a:ext cx="10160000" cy="1143000"/>
          </a:xfrm>
        </p:spPr>
        <p:txBody>
          <a:bodyPr>
            <a:normAutofit/>
          </a:bodyPr>
          <a:lstStyle/>
          <a:p>
            <a:r>
              <a:rPr lang="en-US" sz="2900" dirty="0"/>
              <a:t>Montrose Group COVID 19 Economic Recovery Strategy</a:t>
            </a:r>
          </a:p>
        </p:txBody>
      </p:sp>
      <p:graphicFrame>
        <p:nvGraphicFramePr>
          <p:cNvPr id="6" name="Content Placeholder 5">
            <a:extLst>
              <a:ext uri="{FF2B5EF4-FFF2-40B4-BE49-F238E27FC236}">
                <a16:creationId xmlns:a16="http://schemas.microsoft.com/office/drawing/2014/main" id="{545B0C8E-B5B2-4F66-97F1-593105BE2237}"/>
              </a:ext>
            </a:extLst>
          </p:cNvPr>
          <p:cNvGraphicFramePr>
            <a:graphicFrameLocks noGrp="1"/>
          </p:cNvGraphicFramePr>
          <p:nvPr>
            <p:ph idx="1"/>
            <p:extLst>
              <p:ext uri="{D42A27DB-BD31-4B8C-83A1-F6EECF244321}">
                <p14:modId xmlns:p14="http://schemas.microsoft.com/office/powerpoint/2010/main" val="3895752159"/>
              </p:ext>
            </p:extLst>
          </p:nvPr>
        </p:nvGraphicFramePr>
        <p:xfrm>
          <a:off x="84762" y="1524000"/>
          <a:ext cx="8408921"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352A73A-3761-4C9B-ACD0-B3C0A5545E83}"/>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7E130A9D-6532-4B9F-877F-B3EBEB1843BB}"/>
              </a:ext>
            </a:extLst>
          </p:cNvPr>
          <p:cNvSpPr>
            <a:spLocks noGrp="1"/>
          </p:cNvSpPr>
          <p:nvPr>
            <p:ph type="sldNum" sz="quarter" idx="12"/>
          </p:nvPr>
        </p:nvSpPr>
        <p:spPr/>
        <p:txBody>
          <a:bodyPr/>
          <a:lstStyle/>
          <a:p>
            <a:fld id="{C10C6D2F-C2EB-46BF-9C4D-9AF40BB853E9}" type="slidenum">
              <a:rPr lang="en-US" smtClean="0"/>
              <a:t>8</a:t>
            </a:fld>
            <a:endParaRPr lang="en-US"/>
          </a:p>
        </p:txBody>
      </p:sp>
      <p:sp>
        <p:nvSpPr>
          <p:cNvPr id="7" name="TextBox 6">
            <a:extLst>
              <a:ext uri="{FF2B5EF4-FFF2-40B4-BE49-F238E27FC236}">
                <a16:creationId xmlns:a16="http://schemas.microsoft.com/office/drawing/2014/main" id="{0BCD9D67-F9F2-410F-86A7-6693A31B9195}"/>
              </a:ext>
            </a:extLst>
          </p:cNvPr>
          <p:cNvSpPr txBox="1"/>
          <p:nvPr/>
        </p:nvSpPr>
        <p:spPr>
          <a:xfrm>
            <a:off x="8493684" y="2438400"/>
            <a:ext cx="3613553" cy="1754326"/>
          </a:xfrm>
          <a:prstGeom prst="rect">
            <a:avLst/>
          </a:prstGeom>
          <a:noFill/>
        </p:spPr>
        <p:txBody>
          <a:bodyPr wrap="none" rtlCol="0">
            <a:spAutoFit/>
          </a:bodyPr>
          <a:lstStyle/>
          <a:p>
            <a:r>
              <a:rPr lang="en-US" sz="3600" dirty="0"/>
              <a:t>Montrose Group</a:t>
            </a:r>
          </a:p>
          <a:p>
            <a:r>
              <a:rPr lang="en-US" sz="3600" dirty="0"/>
              <a:t>Site Development </a:t>
            </a:r>
          </a:p>
          <a:p>
            <a:r>
              <a:rPr lang="en-US" sz="3600" dirty="0"/>
              <a:t>Approach</a:t>
            </a:r>
          </a:p>
        </p:txBody>
      </p:sp>
      <p:pic>
        <p:nvPicPr>
          <p:cNvPr id="9" name="Picture 2" descr="Missouri Economic Development Council">
            <a:extLst>
              <a:ext uri="{FF2B5EF4-FFF2-40B4-BE49-F238E27FC236}">
                <a16:creationId xmlns:a16="http://schemas.microsoft.com/office/drawing/2014/main" id="{5F198A38-AE58-46AB-8BA1-7AFF33456E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006422"/>
            <a:ext cx="2417260"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5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EC13-C860-405C-91D6-66FBA479C5ED}"/>
              </a:ext>
            </a:extLst>
          </p:cNvPr>
          <p:cNvSpPr>
            <a:spLocks noGrp="1"/>
          </p:cNvSpPr>
          <p:nvPr>
            <p:ph type="title"/>
          </p:nvPr>
        </p:nvSpPr>
        <p:spPr>
          <a:xfrm>
            <a:off x="913775" y="618517"/>
            <a:ext cx="10364451" cy="799121"/>
          </a:xfrm>
        </p:spPr>
        <p:txBody>
          <a:bodyPr>
            <a:normAutofit fontScale="90000"/>
          </a:bodyPr>
          <a:lstStyle/>
          <a:p>
            <a:r>
              <a:rPr lang="en-US" sz="3200" dirty="0">
                <a:solidFill>
                  <a:srgbClr val="2C3C43"/>
                </a:solidFill>
              </a:rPr>
              <a:t>Montrose Group COVID 19 Economic Recovery Strategy </a:t>
            </a:r>
            <a:endParaRPr lang="en-US" dirty="0"/>
          </a:p>
        </p:txBody>
      </p:sp>
      <p:sp>
        <p:nvSpPr>
          <p:cNvPr id="3" name="Content Placeholder 2">
            <a:extLst>
              <a:ext uri="{FF2B5EF4-FFF2-40B4-BE49-F238E27FC236}">
                <a16:creationId xmlns:a16="http://schemas.microsoft.com/office/drawing/2014/main" id="{3F4A3197-B8D1-40FD-BE7C-3EE304EBE8BC}"/>
              </a:ext>
            </a:extLst>
          </p:cNvPr>
          <p:cNvSpPr>
            <a:spLocks noGrp="1"/>
          </p:cNvSpPr>
          <p:nvPr>
            <p:ph idx="1"/>
          </p:nvPr>
        </p:nvSpPr>
        <p:spPr>
          <a:xfrm>
            <a:off x="609600" y="1600200"/>
            <a:ext cx="10160000" cy="533400"/>
          </a:xfrm>
        </p:spPr>
        <p:txBody>
          <a:bodyPr/>
          <a:lstStyle/>
          <a:p>
            <a:pPr marL="114300" indent="0" algn="ctr">
              <a:buNone/>
            </a:pPr>
            <a:r>
              <a:rPr lang="en-US" b="1" dirty="0"/>
              <a:t>Sample State Demographic Data Impacting Site Development</a:t>
            </a:r>
          </a:p>
        </p:txBody>
      </p:sp>
      <p:sp>
        <p:nvSpPr>
          <p:cNvPr id="4" name="Date Placeholder 3">
            <a:extLst>
              <a:ext uri="{FF2B5EF4-FFF2-40B4-BE49-F238E27FC236}">
                <a16:creationId xmlns:a16="http://schemas.microsoft.com/office/drawing/2014/main" id="{45A3079C-8FF3-4EAC-8E66-C62375B88859}"/>
              </a:ext>
            </a:extLst>
          </p:cNvPr>
          <p:cNvSpPr>
            <a:spLocks noGrp="1"/>
          </p:cNvSpPr>
          <p:nvPr>
            <p:ph type="dt" sz="half" idx="10"/>
          </p:nvPr>
        </p:nvSpPr>
        <p:spPr/>
        <p:txBody>
          <a:bodyPr/>
          <a:lstStyle/>
          <a:p>
            <a:fld id="{CE1C5900-32F6-4C02-A3B1-718322A3256B}" type="datetime1">
              <a:rPr lang="en-US" smtClean="0"/>
              <a:t>4/14/2020</a:t>
            </a:fld>
            <a:endParaRPr lang="en-US" dirty="0"/>
          </a:p>
        </p:txBody>
      </p:sp>
      <p:sp>
        <p:nvSpPr>
          <p:cNvPr id="5" name="Slide Number Placeholder 4">
            <a:extLst>
              <a:ext uri="{FF2B5EF4-FFF2-40B4-BE49-F238E27FC236}">
                <a16:creationId xmlns:a16="http://schemas.microsoft.com/office/drawing/2014/main" id="{CC9B8A3E-4EA3-423A-B913-B981BC16132C}"/>
              </a:ext>
            </a:extLst>
          </p:cNvPr>
          <p:cNvSpPr>
            <a:spLocks noGrp="1"/>
          </p:cNvSpPr>
          <p:nvPr>
            <p:ph type="sldNum" sz="quarter" idx="12"/>
          </p:nvPr>
        </p:nvSpPr>
        <p:spPr/>
        <p:txBody>
          <a:bodyPr/>
          <a:lstStyle/>
          <a:p>
            <a:fld id="{C10C6D2F-C2EB-46BF-9C4D-9AF40BB853E9}" type="slidenum">
              <a:rPr lang="en-US" smtClean="0"/>
              <a:t>9</a:t>
            </a:fld>
            <a:endParaRPr lang="en-US"/>
          </a:p>
        </p:txBody>
      </p:sp>
      <p:graphicFrame>
        <p:nvGraphicFramePr>
          <p:cNvPr id="7" name="Object 6">
            <a:extLst>
              <a:ext uri="{FF2B5EF4-FFF2-40B4-BE49-F238E27FC236}">
                <a16:creationId xmlns:a16="http://schemas.microsoft.com/office/drawing/2014/main" id="{6104F949-B544-4771-8EA8-4424DEE202E0}"/>
              </a:ext>
            </a:extLst>
          </p:cNvPr>
          <p:cNvGraphicFramePr>
            <a:graphicFrameLocks noChangeAspect="1"/>
          </p:cNvGraphicFramePr>
          <p:nvPr>
            <p:extLst>
              <p:ext uri="{D42A27DB-BD31-4B8C-83A1-F6EECF244321}">
                <p14:modId xmlns:p14="http://schemas.microsoft.com/office/powerpoint/2010/main" val="1860319929"/>
              </p:ext>
            </p:extLst>
          </p:nvPr>
        </p:nvGraphicFramePr>
        <p:xfrm>
          <a:off x="609600" y="2316162"/>
          <a:ext cx="10160000" cy="3475038"/>
        </p:xfrm>
        <a:graphic>
          <a:graphicData uri="http://schemas.openxmlformats.org/presentationml/2006/ole">
            <mc:AlternateContent xmlns:mc="http://schemas.openxmlformats.org/markup-compatibility/2006">
              <mc:Choice xmlns:v="urn:schemas-microsoft-com:vml" Requires="v">
                <p:oleObj spid="_x0000_s1041" name="Worksheet" r:id="rId3" imgW="5734186" imgH="2032175" progId="Excel.Sheet.12">
                  <p:embed/>
                </p:oleObj>
              </mc:Choice>
              <mc:Fallback>
                <p:oleObj name="Worksheet" r:id="rId3" imgW="5734186" imgH="2032175" progId="Excel.Sheet.12">
                  <p:embed/>
                  <p:pic>
                    <p:nvPicPr>
                      <p:cNvPr id="0" name=""/>
                      <p:cNvPicPr/>
                      <p:nvPr/>
                    </p:nvPicPr>
                    <p:blipFill>
                      <a:blip r:embed="rId4"/>
                      <a:stretch>
                        <a:fillRect/>
                      </a:stretch>
                    </p:blipFill>
                    <p:spPr>
                      <a:xfrm>
                        <a:off x="609600" y="2316162"/>
                        <a:ext cx="10160000" cy="347503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9C08F112-9BA0-47E9-8F51-854385925501}"/>
              </a:ext>
            </a:extLst>
          </p:cNvPr>
          <p:cNvPicPr>
            <a:picLocks noChangeAspect="1"/>
          </p:cNvPicPr>
          <p:nvPr/>
        </p:nvPicPr>
        <p:blipFill>
          <a:blip r:embed="rId5"/>
          <a:stretch>
            <a:fillRect/>
          </a:stretch>
        </p:blipFill>
        <p:spPr>
          <a:xfrm>
            <a:off x="2667000" y="5973762"/>
            <a:ext cx="2420322" cy="890093"/>
          </a:xfrm>
          <a:prstGeom prst="rect">
            <a:avLst/>
          </a:prstGeom>
        </p:spPr>
      </p:pic>
    </p:spTree>
    <p:extLst>
      <p:ext uri="{BB962C8B-B14F-4D97-AF65-F5344CB8AC3E}">
        <p14:creationId xmlns:p14="http://schemas.microsoft.com/office/powerpoint/2010/main" val="259603078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4288</TotalTime>
  <Words>3223</Words>
  <Application>Microsoft Office PowerPoint</Application>
  <PresentationFormat>Widescreen</PresentationFormat>
  <Paragraphs>461</Paragraphs>
  <Slides>38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Courier New</vt:lpstr>
      <vt:lpstr>Symbol</vt:lpstr>
      <vt:lpstr>Tw Cen MT</vt:lpstr>
      <vt:lpstr>Droplet</vt:lpstr>
      <vt:lpstr>Worksheet</vt:lpstr>
      <vt:lpstr>Montrose Group COVID 19 Economic Recovery Strategy</vt:lpstr>
      <vt:lpstr>Montrose Group COVID 19 Economic Recovery Strategy </vt:lpstr>
      <vt:lpstr>Montrose Group COVID 19 Economic Recovery Strategy</vt:lpstr>
      <vt:lpstr>Montrose Group COVID 19 Economic Recovery Strategy </vt:lpstr>
      <vt:lpstr>Montrose Group COVID 19 Economic Recovery Strategy </vt:lpstr>
      <vt:lpstr>Montrose Group COVID 19 Economic Recovery Strategy </vt:lpstr>
      <vt:lpstr>Montrose Group COVID 19 Economic Recovery Strategy</vt:lpstr>
      <vt:lpstr>Montrose Group COVID 19 Economic Recovery Strategy</vt:lpstr>
      <vt:lpstr>Montrose Group COVID 19 Economic Recovery Strategy </vt:lpstr>
      <vt:lpstr>Montrose Group COVID 19 Economic Recovery Strategy </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 </vt:lpstr>
      <vt:lpstr>Small Business Administration (SBA)</vt:lpstr>
      <vt:lpstr>Small Business Administration (SBA)</vt:lpstr>
      <vt:lpstr>Small Business Administration (SBA)</vt:lpstr>
      <vt:lpstr>Federal Reserve</vt:lpstr>
      <vt:lpstr>Federal Reserve</vt:lpstr>
      <vt:lpstr>US Economic Development Administration (EDA)</vt:lpstr>
      <vt:lpstr>US Economic Development Administration (EDA)</vt:lpstr>
      <vt:lpstr>US Economic Development Administration (EDA)</vt:lpstr>
      <vt:lpstr>US Economic Development Administration (EDA)</vt:lpstr>
      <vt:lpstr>Community Development Block Grant (CDBG)</vt:lpstr>
      <vt:lpstr>Community Development Block Grant (CDBG)</vt:lpstr>
      <vt:lpstr>Community Development Block Grant (CDBG)</vt:lpstr>
      <vt:lpstr>Community Development Block Grant (CDBG)</vt:lpstr>
      <vt:lpstr>Community Development Block Grant (CDBG)</vt:lpstr>
      <vt:lpstr>Community Development Block Grant (CDBG)</vt:lpstr>
      <vt:lpstr>USDA Rural Development  </vt:lpstr>
      <vt:lpstr>USDA Rural Development  </vt:lpstr>
      <vt:lpstr>USDA Rural Development  </vt:lpstr>
      <vt:lpstr>Montrose Group COVID 19 Economic Recovery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Capitalizing on Corporate Site Location Trends</dc:title>
  <dc:creator>drobinson@montrosegroupllc.com</dc:creator>
  <cp:lastModifiedBy>drobinson@montrosegroupllc.com</cp:lastModifiedBy>
  <cp:revision>177</cp:revision>
  <cp:lastPrinted>2020-04-13T20:16:44Z</cp:lastPrinted>
  <dcterms:created xsi:type="dcterms:W3CDTF">2020-03-12T01:49:18Z</dcterms:created>
  <dcterms:modified xsi:type="dcterms:W3CDTF">2020-04-14T11:00:29Z</dcterms:modified>
</cp:coreProperties>
</file>