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698" r:id="rId4"/>
  </p:sldMasterIdLst>
  <p:notesMasterIdLst>
    <p:notesMasterId r:id="rId45"/>
  </p:notesMasterIdLst>
  <p:sldIdLst>
    <p:sldId id="256" r:id="rId5"/>
    <p:sldId id="257" r:id="rId6"/>
    <p:sldId id="260" r:id="rId7"/>
    <p:sldId id="261" r:id="rId8"/>
    <p:sldId id="281" r:id="rId9"/>
    <p:sldId id="285" r:id="rId10"/>
    <p:sldId id="279" r:id="rId11"/>
    <p:sldId id="286" r:id="rId12"/>
    <p:sldId id="283" r:id="rId13"/>
    <p:sldId id="263" r:id="rId14"/>
    <p:sldId id="262" r:id="rId15"/>
    <p:sldId id="293" r:id="rId16"/>
    <p:sldId id="294" r:id="rId17"/>
    <p:sldId id="295" r:id="rId18"/>
    <p:sldId id="268" r:id="rId19"/>
    <p:sldId id="269" r:id="rId20"/>
    <p:sldId id="273" r:id="rId21"/>
    <p:sldId id="274" r:id="rId22"/>
    <p:sldId id="275" r:id="rId23"/>
    <p:sldId id="276" r:id="rId24"/>
    <p:sldId id="271" r:id="rId25"/>
    <p:sldId id="278" r:id="rId26"/>
    <p:sldId id="270" r:id="rId27"/>
    <p:sldId id="297" r:id="rId28"/>
    <p:sldId id="298" r:id="rId29"/>
    <p:sldId id="304" r:id="rId30"/>
    <p:sldId id="305" r:id="rId31"/>
    <p:sldId id="299" r:id="rId32"/>
    <p:sldId id="300" r:id="rId33"/>
    <p:sldId id="292" r:id="rId34"/>
    <p:sldId id="288" r:id="rId35"/>
    <p:sldId id="289" r:id="rId36"/>
    <p:sldId id="290" r:id="rId37"/>
    <p:sldId id="291" r:id="rId38"/>
    <p:sldId id="301" r:id="rId39"/>
    <p:sldId id="302" r:id="rId40"/>
    <p:sldId id="303" r:id="rId41"/>
    <p:sldId id="306" r:id="rId42"/>
    <p:sldId id="287" r:id="rId43"/>
    <p:sldId id="267" r:id="rId4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7" d="100"/>
          <a:sy n="67" d="100"/>
        </p:scale>
        <p:origin x="604"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Business Development Project Funding:</a:t>
            </a:r>
            <a:r>
              <a:rPr lang="en-US" baseline="0" dirty="0"/>
              <a:t> </a:t>
            </a:r>
            <a:r>
              <a:rPr lang="en-US" dirty="0"/>
              <a:t>Federal Stimulus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Funding</c:v>
                </c:pt>
              </c:strCache>
            </c:strRef>
          </c:tx>
          <c:spPr>
            <a:solidFill>
              <a:schemeClr val="accent1"/>
            </a:solidFill>
            <a:ln>
              <a:noFill/>
            </a:ln>
            <a:effectLst/>
          </c:spPr>
          <c:invertIfNegative val="0"/>
          <c:cat>
            <c:strRef>
              <c:f>Sheet1!$A$2:$A$14</c:f>
              <c:strCache>
                <c:ptCount val="13"/>
                <c:pt idx="0">
                  <c:v>Unemployment Benefits</c:v>
                </c:pt>
                <c:pt idx="1">
                  <c:v>Taxpayer Checks</c:v>
                </c:pt>
                <c:pt idx="2">
                  <c:v>SBA</c:v>
                </c:pt>
                <c:pt idx="3">
                  <c:v>Fed Large Company Loans</c:v>
                </c:pt>
                <c:pt idx="4">
                  <c:v>Local &amp; State Government</c:v>
                </c:pt>
                <c:pt idx="5">
                  <c:v>Health Care</c:v>
                </c:pt>
                <c:pt idx="6">
                  <c:v>Social Safety Net</c:v>
                </c:pt>
                <c:pt idx="7">
                  <c:v>Disaster Assistance</c:v>
                </c:pt>
                <c:pt idx="8">
                  <c:v>Education</c:v>
                </c:pt>
                <c:pt idx="9">
                  <c:v>Transportation Providers</c:v>
                </c:pt>
                <c:pt idx="10">
                  <c:v>Tax Reductions</c:v>
                </c:pt>
                <c:pt idx="11">
                  <c:v>Business Tax Cuts</c:v>
                </c:pt>
                <c:pt idx="12">
                  <c:v>Other Spending</c:v>
                </c:pt>
              </c:strCache>
            </c:strRef>
          </c:cat>
          <c:val>
            <c:numRef>
              <c:f>Sheet1!$B$2:$B$14</c:f>
              <c:numCache>
                <c:formatCode>#,##0</c:formatCode>
                <c:ptCount val="13"/>
                <c:pt idx="0">
                  <c:v>260000000000</c:v>
                </c:pt>
                <c:pt idx="1">
                  <c:v>290000000000</c:v>
                </c:pt>
                <c:pt idx="2">
                  <c:v>377000000000</c:v>
                </c:pt>
                <c:pt idx="3">
                  <c:v>510000000000</c:v>
                </c:pt>
                <c:pt idx="4">
                  <c:v>150000000000</c:v>
                </c:pt>
                <c:pt idx="5">
                  <c:v>180000000000</c:v>
                </c:pt>
                <c:pt idx="6">
                  <c:v>42000000000</c:v>
                </c:pt>
                <c:pt idx="7">
                  <c:v>45000000000</c:v>
                </c:pt>
                <c:pt idx="8">
                  <c:v>32000000000</c:v>
                </c:pt>
                <c:pt idx="9">
                  <c:v>72000000000</c:v>
                </c:pt>
                <c:pt idx="10" formatCode="&quot;$&quot;#,##0_);[Red]\(&quot;$&quot;#,##0\)">
                  <c:v>20000000000</c:v>
                </c:pt>
                <c:pt idx="11" formatCode="&quot;$&quot;#,##0_);[Red]\(&quot;$&quot;#,##0\)">
                  <c:v>280000000000</c:v>
                </c:pt>
                <c:pt idx="12" formatCode="&quot;$&quot;#,##0_);[Red]\(&quot;$&quot;#,##0\)">
                  <c:v>25000000000</c:v>
                </c:pt>
              </c:numCache>
            </c:numRef>
          </c:val>
          <c:extLst>
            <c:ext xmlns:c16="http://schemas.microsoft.com/office/drawing/2014/chart" uri="{C3380CC4-5D6E-409C-BE32-E72D297353CC}">
              <c16:uniqueId val="{00000000-38F6-420D-845F-71527FE663C5}"/>
            </c:ext>
          </c:extLst>
        </c:ser>
        <c:dLbls>
          <c:showLegendKey val="0"/>
          <c:showVal val="0"/>
          <c:showCatName val="0"/>
          <c:showSerName val="0"/>
          <c:showPercent val="0"/>
          <c:showBubbleSize val="0"/>
        </c:dLbls>
        <c:gapWidth val="182"/>
        <c:axId val="540320320"/>
        <c:axId val="540325240"/>
      </c:barChart>
      <c:catAx>
        <c:axId val="54032032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40325240"/>
        <c:crosses val="autoZero"/>
        <c:auto val="1"/>
        <c:lblAlgn val="ctr"/>
        <c:lblOffset val="100"/>
        <c:noMultiLvlLbl val="0"/>
      </c:catAx>
      <c:valAx>
        <c:axId val="54032524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403203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16.xml.rels><?xml version="1.0" encoding="UTF-8" standalone="yes"?>
<Relationships xmlns="http://schemas.openxmlformats.org/package/2006/relationships"><Relationship Id="rId3" Type="http://schemas.openxmlformats.org/officeDocument/2006/relationships/hyperlink" Target="mailto:jbgrant@montrosegroupllc.com" TargetMode="External"/><Relationship Id="rId2" Type="http://schemas.openxmlformats.org/officeDocument/2006/relationships/hyperlink" Target="mailto:ngreen@montrosegroupllc.com" TargetMode="External"/><Relationship Id="rId1" Type="http://schemas.openxmlformats.org/officeDocument/2006/relationships/hyperlink" Target="mailto:drobinson@montrosegroupllc.com" TargetMode="External"/><Relationship Id="rId4" Type="http://schemas.openxmlformats.org/officeDocument/2006/relationships/hyperlink" Target="mailto:tbiggam@montrosegroupllc.com" TargetMode="External"/></Relationships>
</file>

<file path=ppt/diagrams/_rels/drawing16.xml.rels><?xml version="1.0" encoding="UTF-8" standalone="yes"?>
<Relationships xmlns="http://schemas.openxmlformats.org/package/2006/relationships"><Relationship Id="rId3" Type="http://schemas.openxmlformats.org/officeDocument/2006/relationships/hyperlink" Target="mailto:tbiggam@montrosegroupllc.com" TargetMode="External"/><Relationship Id="rId2" Type="http://schemas.openxmlformats.org/officeDocument/2006/relationships/hyperlink" Target="mailto:ngreen@montrosegroupllc.com" TargetMode="External"/><Relationship Id="rId1" Type="http://schemas.openxmlformats.org/officeDocument/2006/relationships/hyperlink" Target="mailto:drobinson@montrosegroupllc.com" TargetMode="External"/><Relationship Id="rId4" Type="http://schemas.openxmlformats.org/officeDocument/2006/relationships/hyperlink" Target="mailto:jbgrant@montrosegroupllc.com"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3A97BEB-F6F8-41C6-87F6-5C353C2EFAAF}"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US"/>
        </a:p>
      </dgm:t>
    </dgm:pt>
    <dgm:pt modelId="{738FBC3D-A7C1-4D27-9F55-72D1373321AC}">
      <dgm:prSet phldrT="[Text]"/>
      <dgm:spPr/>
      <dgm:t>
        <a:bodyPr/>
        <a:lstStyle/>
        <a:p>
          <a:r>
            <a:rPr lang="en-US" dirty="0"/>
            <a:t>Economic Developers &amp; COVID 19 Recovery</a:t>
          </a:r>
        </a:p>
      </dgm:t>
    </dgm:pt>
    <dgm:pt modelId="{A87D63A2-09DF-4B42-997A-83AC782E5EC6}" type="parTrans" cxnId="{41E3570B-366D-49BC-B2BD-19063D73864F}">
      <dgm:prSet/>
      <dgm:spPr/>
      <dgm:t>
        <a:bodyPr/>
        <a:lstStyle/>
        <a:p>
          <a:endParaRPr lang="en-US"/>
        </a:p>
      </dgm:t>
    </dgm:pt>
    <dgm:pt modelId="{9347ED85-8B92-4593-A7A3-8E66666145ED}" type="sibTrans" cxnId="{41E3570B-366D-49BC-B2BD-19063D73864F}">
      <dgm:prSet/>
      <dgm:spPr/>
      <dgm:t>
        <a:bodyPr/>
        <a:lstStyle/>
        <a:p>
          <a:endParaRPr lang="en-US"/>
        </a:p>
      </dgm:t>
    </dgm:pt>
    <dgm:pt modelId="{87D80CA5-7169-4DD5-8F90-A3A47FC07CD6}">
      <dgm:prSet phldrT="[Text]"/>
      <dgm:spPr>
        <a:solidFill>
          <a:schemeClr val="accent4">
            <a:lumMod val="50000"/>
          </a:schemeClr>
        </a:solidFill>
      </dgm:spPr>
      <dgm:t>
        <a:bodyPr/>
        <a:lstStyle/>
        <a:p>
          <a:r>
            <a:rPr lang="en-US" dirty="0"/>
            <a:t>What to expect?</a:t>
          </a:r>
        </a:p>
      </dgm:t>
    </dgm:pt>
    <dgm:pt modelId="{28163253-0C88-42D8-8689-DDC88D479BDC}" type="parTrans" cxnId="{74EC6529-43A7-4F8A-A75C-C93A4677A106}">
      <dgm:prSet/>
      <dgm:spPr/>
      <dgm:t>
        <a:bodyPr/>
        <a:lstStyle/>
        <a:p>
          <a:endParaRPr lang="en-US"/>
        </a:p>
      </dgm:t>
    </dgm:pt>
    <dgm:pt modelId="{2C76BA63-6D60-4637-B706-549C8C51776F}" type="sibTrans" cxnId="{74EC6529-43A7-4F8A-A75C-C93A4677A106}">
      <dgm:prSet/>
      <dgm:spPr/>
      <dgm:t>
        <a:bodyPr/>
        <a:lstStyle/>
        <a:p>
          <a:endParaRPr lang="en-US"/>
        </a:p>
      </dgm:t>
    </dgm:pt>
    <dgm:pt modelId="{8C8F2446-5812-4681-89A0-84B268901149}">
      <dgm:prSet phldrT="[Text]"/>
      <dgm:spPr>
        <a:solidFill>
          <a:schemeClr val="accent4">
            <a:lumMod val="50000"/>
          </a:schemeClr>
        </a:solidFill>
      </dgm:spPr>
      <dgm:t>
        <a:bodyPr/>
        <a:lstStyle/>
        <a:p>
          <a:r>
            <a:rPr lang="en-US" dirty="0"/>
            <a:t>How to prepare?</a:t>
          </a:r>
        </a:p>
      </dgm:t>
    </dgm:pt>
    <dgm:pt modelId="{2E22678A-4083-4584-A3F3-603DC29B8090}" type="parTrans" cxnId="{FC05F911-7DEE-4F6F-82D5-F17795284CF7}">
      <dgm:prSet/>
      <dgm:spPr/>
      <dgm:t>
        <a:bodyPr/>
        <a:lstStyle/>
        <a:p>
          <a:endParaRPr lang="en-US"/>
        </a:p>
      </dgm:t>
    </dgm:pt>
    <dgm:pt modelId="{763625E1-9B1E-4D2C-8085-122950C0B660}" type="sibTrans" cxnId="{FC05F911-7DEE-4F6F-82D5-F17795284CF7}">
      <dgm:prSet/>
      <dgm:spPr/>
      <dgm:t>
        <a:bodyPr/>
        <a:lstStyle/>
        <a:p>
          <a:endParaRPr lang="en-US"/>
        </a:p>
      </dgm:t>
    </dgm:pt>
    <dgm:pt modelId="{92327E57-A448-4120-87D0-0575449DD07E}">
      <dgm:prSet phldrT="[Text]"/>
      <dgm:spPr>
        <a:solidFill>
          <a:schemeClr val="accent4">
            <a:lumMod val="50000"/>
          </a:schemeClr>
        </a:solidFill>
      </dgm:spPr>
      <dgm:t>
        <a:bodyPr/>
        <a:lstStyle/>
        <a:p>
          <a:r>
            <a:rPr lang="en-US" dirty="0"/>
            <a:t>What should we ask our companies?</a:t>
          </a:r>
        </a:p>
      </dgm:t>
    </dgm:pt>
    <dgm:pt modelId="{6A6B1448-5C46-4C65-8087-7540E205B706}" type="parTrans" cxnId="{465AF27D-9711-478C-B39F-3995CB3C9B69}">
      <dgm:prSet/>
      <dgm:spPr/>
      <dgm:t>
        <a:bodyPr/>
        <a:lstStyle/>
        <a:p>
          <a:endParaRPr lang="en-US"/>
        </a:p>
      </dgm:t>
    </dgm:pt>
    <dgm:pt modelId="{D8A5F5BB-1401-4572-B323-2DCD1860FD31}" type="sibTrans" cxnId="{465AF27D-9711-478C-B39F-3995CB3C9B69}">
      <dgm:prSet/>
      <dgm:spPr/>
      <dgm:t>
        <a:bodyPr/>
        <a:lstStyle/>
        <a:p>
          <a:endParaRPr lang="en-US"/>
        </a:p>
      </dgm:t>
    </dgm:pt>
    <dgm:pt modelId="{B7A2F187-568C-4D62-8683-9458A749EBE9}">
      <dgm:prSet phldrT="[Text]"/>
      <dgm:spPr>
        <a:solidFill>
          <a:schemeClr val="accent4">
            <a:lumMod val="50000"/>
          </a:schemeClr>
        </a:solidFill>
      </dgm:spPr>
      <dgm:t>
        <a:bodyPr/>
        <a:lstStyle/>
        <a:p>
          <a:r>
            <a:rPr lang="en-US" dirty="0"/>
            <a:t>How will tax incentives be impacted?</a:t>
          </a:r>
        </a:p>
      </dgm:t>
    </dgm:pt>
    <dgm:pt modelId="{3A6D9929-76BF-45F2-A0F4-B386012F08F4}" type="parTrans" cxnId="{AA53B11F-C7E9-4010-A44E-A336478266F6}">
      <dgm:prSet/>
      <dgm:spPr/>
      <dgm:t>
        <a:bodyPr/>
        <a:lstStyle/>
        <a:p>
          <a:endParaRPr lang="en-US"/>
        </a:p>
      </dgm:t>
    </dgm:pt>
    <dgm:pt modelId="{C389E101-5BAE-4CEC-9910-078923D34C9E}" type="sibTrans" cxnId="{AA53B11F-C7E9-4010-A44E-A336478266F6}">
      <dgm:prSet/>
      <dgm:spPr/>
      <dgm:t>
        <a:bodyPr/>
        <a:lstStyle/>
        <a:p>
          <a:endParaRPr lang="en-US"/>
        </a:p>
      </dgm:t>
    </dgm:pt>
    <dgm:pt modelId="{1F79FF1A-4686-4706-9EEE-00BB87FD55BE}" type="pres">
      <dgm:prSet presAssocID="{43A97BEB-F6F8-41C6-87F6-5C353C2EFAAF}" presName="diagram" presStyleCnt="0">
        <dgm:presLayoutVars>
          <dgm:chMax val="1"/>
          <dgm:dir/>
          <dgm:animLvl val="ctr"/>
          <dgm:resizeHandles val="exact"/>
        </dgm:presLayoutVars>
      </dgm:prSet>
      <dgm:spPr/>
    </dgm:pt>
    <dgm:pt modelId="{28A6B2E3-7A61-4140-B2C9-E7AA59E612C1}" type="pres">
      <dgm:prSet presAssocID="{43A97BEB-F6F8-41C6-87F6-5C353C2EFAAF}" presName="matrix" presStyleCnt="0"/>
      <dgm:spPr/>
    </dgm:pt>
    <dgm:pt modelId="{F0A0E867-CAD2-4253-8C05-84A1DDE2A4CC}" type="pres">
      <dgm:prSet presAssocID="{43A97BEB-F6F8-41C6-87F6-5C353C2EFAAF}" presName="tile1" presStyleLbl="node1" presStyleIdx="0" presStyleCnt="4" custLinFactNeighborX="0"/>
      <dgm:spPr/>
    </dgm:pt>
    <dgm:pt modelId="{5EA37A84-7067-4EE9-B55C-BC43BDE4917F}" type="pres">
      <dgm:prSet presAssocID="{43A97BEB-F6F8-41C6-87F6-5C353C2EFAAF}" presName="tile1text" presStyleLbl="node1" presStyleIdx="0" presStyleCnt="4">
        <dgm:presLayoutVars>
          <dgm:chMax val="0"/>
          <dgm:chPref val="0"/>
          <dgm:bulletEnabled val="1"/>
        </dgm:presLayoutVars>
      </dgm:prSet>
      <dgm:spPr/>
    </dgm:pt>
    <dgm:pt modelId="{D7ED82A8-5A60-41AF-BEE5-AB2F087DE2BD}" type="pres">
      <dgm:prSet presAssocID="{43A97BEB-F6F8-41C6-87F6-5C353C2EFAAF}" presName="tile2" presStyleLbl="node1" presStyleIdx="1" presStyleCnt="4"/>
      <dgm:spPr/>
    </dgm:pt>
    <dgm:pt modelId="{0B562E7E-AB69-477C-A611-D7D8A84217DC}" type="pres">
      <dgm:prSet presAssocID="{43A97BEB-F6F8-41C6-87F6-5C353C2EFAAF}" presName="tile2text" presStyleLbl="node1" presStyleIdx="1" presStyleCnt="4">
        <dgm:presLayoutVars>
          <dgm:chMax val="0"/>
          <dgm:chPref val="0"/>
          <dgm:bulletEnabled val="1"/>
        </dgm:presLayoutVars>
      </dgm:prSet>
      <dgm:spPr/>
    </dgm:pt>
    <dgm:pt modelId="{6BB66D90-E225-4A74-849E-AE2ED053CF7E}" type="pres">
      <dgm:prSet presAssocID="{43A97BEB-F6F8-41C6-87F6-5C353C2EFAAF}" presName="tile3" presStyleLbl="node1" presStyleIdx="2" presStyleCnt="4"/>
      <dgm:spPr/>
    </dgm:pt>
    <dgm:pt modelId="{2EEB29CE-2B62-4CD9-AB5D-716AE0B7DC7F}" type="pres">
      <dgm:prSet presAssocID="{43A97BEB-F6F8-41C6-87F6-5C353C2EFAAF}" presName="tile3text" presStyleLbl="node1" presStyleIdx="2" presStyleCnt="4">
        <dgm:presLayoutVars>
          <dgm:chMax val="0"/>
          <dgm:chPref val="0"/>
          <dgm:bulletEnabled val="1"/>
        </dgm:presLayoutVars>
      </dgm:prSet>
      <dgm:spPr/>
    </dgm:pt>
    <dgm:pt modelId="{62047C07-4FC1-4309-871F-1DB832C30CE8}" type="pres">
      <dgm:prSet presAssocID="{43A97BEB-F6F8-41C6-87F6-5C353C2EFAAF}" presName="tile4" presStyleLbl="node1" presStyleIdx="3" presStyleCnt="4"/>
      <dgm:spPr/>
    </dgm:pt>
    <dgm:pt modelId="{81843450-885B-41B3-9969-F1365438E81F}" type="pres">
      <dgm:prSet presAssocID="{43A97BEB-F6F8-41C6-87F6-5C353C2EFAAF}" presName="tile4text" presStyleLbl="node1" presStyleIdx="3" presStyleCnt="4">
        <dgm:presLayoutVars>
          <dgm:chMax val="0"/>
          <dgm:chPref val="0"/>
          <dgm:bulletEnabled val="1"/>
        </dgm:presLayoutVars>
      </dgm:prSet>
      <dgm:spPr/>
    </dgm:pt>
    <dgm:pt modelId="{B639A3A0-389A-41F0-8266-01961A26FF44}" type="pres">
      <dgm:prSet presAssocID="{43A97BEB-F6F8-41C6-87F6-5C353C2EFAAF}" presName="centerTile" presStyleLbl="fgShp" presStyleIdx="0" presStyleCnt="1">
        <dgm:presLayoutVars>
          <dgm:chMax val="0"/>
          <dgm:chPref val="0"/>
        </dgm:presLayoutVars>
      </dgm:prSet>
      <dgm:spPr/>
    </dgm:pt>
  </dgm:ptLst>
  <dgm:cxnLst>
    <dgm:cxn modelId="{5A5E1901-B1D9-4116-BB83-D3BE63F1AFEB}" type="presOf" srcId="{8C8F2446-5812-4681-89A0-84B268901149}" destId="{0B562E7E-AB69-477C-A611-D7D8A84217DC}" srcOrd="1" destOrd="0" presId="urn:microsoft.com/office/officeart/2005/8/layout/matrix1"/>
    <dgm:cxn modelId="{41E3570B-366D-49BC-B2BD-19063D73864F}" srcId="{43A97BEB-F6F8-41C6-87F6-5C353C2EFAAF}" destId="{738FBC3D-A7C1-4D27-9F55-72D1373321AC}" srcOrd="0" destOrd="0" parTransId="{A87D63A2-09DF-4B42-997A-83AC782E5EC6}" sibTransId="{9347ED85-8B92-4593-A7A3-8E66666145ED}"/>
    <dgm:cxn modelId="{FC05F911-7DEE-4F6F-82D5-F17795284CF7}" srcId="{738FBC3D-A7C1-4D27-9F55-72D1373321AC}" destId="{8C8F2446-5812-4681-89A0-84B268901149}" srcOrd="1" destOrd="0" parTransId="{2E22678A-4083-4584-A3F3-603DC29B8090}" sibTransId="{763625E1-9B1E-4D2C-8085-122950C0B660}"/>
    <dgm:cxn modelId="{34D8621C-13D2-4EB5-ADF4-C34433BA3208}" type="presOf" srcId="{B7A2F187-568C-4D62-8683-9458A749EBE9}" destId="{62047C07-4FC1-4309-871F-1DB832C30CE8}" srcOrd="0" destOrd="0" presId="urn:microsoft.com/office/officeart/2005/8/layout/matrix1"/>
    <dgm:cxn modelId="{AA53B11F-C7E9-4010-A44E-A336478266F6}" srcId="{738FBC3D-A7C1-4D27-9F55-72D1373321AC}" destId="{B7A2F187-568C-4D62-8683-9458A749EBE9}" srcOrd="3" destOrd="0" parTransId="{3A6D9929-76BF-45F2-A0F4-B386012F08F4}" sibTransId="{C389E101-5BAE-4CEC-9910-078923D34C9E}"/>
    <dgm:cxn modelId="{74EC6529-43A7-4F8A-A75C-C93A4677A106}" srcId="{738FBC3D-A7C1-4D27-9F55-72D1373321AC}" destId="{87D80CA5-7169-4DD5-8F90-A3A47FC07CD6}" srcOrd="0" destOrd="0" parTransId="{28163253-0C88-42D8-8689-DDC88D479BDC}" sibTransId="{2C76BA63-6D60-4637-B706-549C8C51776F}"/>
    <dgm:cxn modelId="{B0AFB762-7525-4738-94F6-40EF9133A816}" type="presOf" srcId="{8C8F2446-5812-4681-89A0-84B268901149}" destId="{D7ED82A8-5A60-41AF-BEE5-AB2F087DE2BD}" srcOrd="0" destOrd="0" presId="urn:microsoft.com/office/officeart/2005/8/layout/matrix1"/>
    <dgm:cxn modelId="{FD035668-D36F-419E-9791-F380CCC847ED}" type="presOf" srcId="{738FBC3D-A7C1-4D27-9F55-72D1373321AC}" destId="{B639A3A0-389A-41F0-8266-01961A26FF44}" srcOrd="0" destOrd="0" presId="urn:microsoft.com/office/officeart/2005/8/layout/matrix1"/>
    <dgm:cxn modelId="{D6DCD748-9FBF-42D7-B9D6-92CD31687541}" type="presOf" srcId="{92327E57-A448-4120-87D0-0575449DD07E}" destId="{6BB66D90-E225-4A74-849E-AE2ED053CF7E}" srcOrd="0" destOrd="0" presId="urn:microsoft.com/office/officeart/2005/8/layout/matrix1"/>
    <dgm:cxn modelId="{2ED6BE78-962B-4DFC-AB47-785D9089A051}" type="presOf" srcId="{43A97BEB-F6F8-41C6-87F6-5C353C2EFAAF}" destId="{1F79FF1A-4686-4706-9EEE-00BB87FD55BE}" srcOrd="0" destOrd="0" presId="urn:microsoft.com/office/officeart/2005/8/layout/matrix1"/>
    <dgm:cxn modelId="{465AF27D-9711-478C-B39F-3995CB3C9B69}" srcId="{738FBC3D-A7C1-4D27-9F55-72D1373321AC}" destId="{92327E57-A448-4120-87D0-0575449DD07E}" srcOrd="2" destOrd="0" parTransId="{6A6B1448-5C46-4C65-8087-7540E205B706}" sibTransId="{D8A5F5BB-1401-4572-B323-2DCD1860FD31}"/>
    <dgm:cxn modelId="{BB340BC0-9807-4104-853A-1493629ECDA6}" type="presOf" srcId="{B7A2F187-568C-4D62-8683-9458A749EBE9}" destId="{81843450-885B-41B3-9969-F1365438E81F}" srcOrd="1" destOrd="0" presId="urn:microsoft.com/office/officeart/2005/8/layout/matrix1"/>
    <dgm:cxn modelId="{81E66DC8-C011-488B-A30B-AD9EDFBA8DFE}" type="presOf" srcId="{92327E57-A448-4120-87D0-0575449DD07E}" destId="{2EEB29CE-2B62-4CD9-AB5D-716AE0B7DC7F}" srcOrd="1" destOrd="0" presId="urn:microsoft.com/office/officeart/2005/8/layout/matrix1"/>
    <dgm:cxn modelId="{57B5F6D5-4D08-447D-A018-2B95E00FE45E}" type="presOf" srcId="{87D80CA5-7169-4DD5-8F90-A3A47FC07CD6}" destId="{F0A0E867-CAD2-4253-8C05-84A1DDE2A4CC}" srcOrd="0" destOrd="0" presId="urn:microsoft.com/office/officeart/2005/8/layout/matrix1"/>
    <dgm:cxn modelId="{57545EF5-CBF4-4ABD-B833-D7432B5C438A}" type="presOf" srcId="{87D80CA5-7169-4DD5-8F90-A3A47FC07CD6}" destId="{5EA37A84-7067-4EE9-B55C-BC43BDE4917F}" srcOrd="1" destOrd="0" presId="urn:microsoft.com/office/officeart/2005/8/layout/matrix1"/>
    <dgm:cxn modelId="{F7C87368-E903-416C-99B2-0B38FDDB4AD6}" type="presParOf" srcId="{1F79FF1A-4686-4706-9EEE-00BB87FD55BE}" destId="{28A6B2E3-7A61-4140-B2C9-E7AA59E612C1}" srcOrd="0" destOrd="0" presId="urn:microsoft.com/office/officeart/2005/8/layout/matrix1"/>
    <dgm:cxn modelId="{C06756EC-AC11-4B4B-AD27-03C5C9B5B8F1}" type="presParOf" srcId="{28A6B2E3-7A61-4140-B2C9-E7AA59E612C1}" destId="{F0A0E867-CAD2-4253-8C05-84A1DDE2A4CC}" srcOrd="0" destOrd="0" presId="urn:microsoft.com/office/officeart/2005/8/layout/matrix1"/>
    <dgm:cxn modelId="{C3787CE0-8052-41E8-ADC7-7A5C91055A9D}" type="presParOf" srcId="{28A6B2E3-7A61-4140-B2C9-E7AA59E612C1}" destId="{5EA37A84-7067-4EE9-B55C-BC43BDE4917F}" srcOrd="1" destOrd="0" presId="urn:microsoft.com/office/officeart/2005/8/layout/matrix1"/>
    <dgm:cxn modelId="{5050BE8D-BF2A-4ED5-AC8E-94B7F05589B2}" type="presParOf" srcId="{28A6B2E3-7A61-4140-B2C9-E7AA59E612C1}" destId="{D7ED82A8-5A60-41AF-BEE5-AB2F087DE2BD}" srcOrd="2" destOrd="0" presId="urn:microsoft.com/office/officeart/2005/8/layout/matrix1"/>
    <dgm:cxn modelId="{727FE14B-B091-4AF5-8348-E53D06F1C4DF}" type="presParOf" srcId="{28A6B2E3-7A61-4140-B2C9-E7AA59E612C1}" destId="{0B562E7E-AB69-477C-A611-D7D8A84217DC}" srcOrd="3" destOrd="0" presId="urn:microsoft.com/office/officeart/2005/8/layout/matrix1"/>
    <dgm:cxn modelId="{926456F6-20DD-4091-A281-2C66CC8B6D07}" type="presParOf" srcId="{28A6B2E3-7A61-4140-B2C9-E7AA59E612C1}" destId="{6BB66D90-E225-4A74-849E-AE2ED053CF7E}" srcOrd="4" destOrd="0" presId="urn:microsoft.com/office/officeart/2005/8/layout/matrix1"/>
    <dgm:cxn modelId="{6A503CFF-E80D-4CB1-9116-BD27A2315701}" type="presParOf" srcId="{28A6B2E3-7A61-4140-B2C9-E7AA59E612C1}" destId="{2EEB29CE-2B62-4CD9-AB5D-716AE0B7DC7F}" srcOrd="5" destOrd="0" presId="urn:microsoft.com/office/officeart/2005/8/layout/matrix1"/>
    <dgm:cxn modelId="{A7589B0A-65A7-4004-B821-888879E3E4CB}" type="presParOf" srcId="{28A6B2E3-7A61-4140-B2C9-E7AA59E612C1}" destId="{62047C07-4FC1-4309-871F-1DB832C30CE8}" srcOrd="6" destOrd="0" presId="urn:microsoft.com/office/officeart/2005/8/layout/matrix1"/>
    <dgm:cxn modelId="{6C86C3DC-366B-4EDF-9779-0498D67E395C}" type="presParOf" srcId="{28A6B2E3-7A61-4140-B2C9-E7AA59E612C1}" destId="{81843450-885B-41B3-9969-F1365438E81F}" srcOrd="7" destOrd="0" presId="urn:microsoft.com/office/officeart/2005/8/layout/matrix1"/>
    <dgm:cxn modelId="{B7C93C96-5562-4753-9E59-2DF021841C08}" type="presParOf" srcId="{1F79FF1A-4686-4706-9EEE-00BB87FD55BE}" destId="{B639A3A0-389A-41F0-8266-01961A26FF44}"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DA7B212-EAFC-470E-86F5-DCFC94B045E3}" type="doc">
      <dgm:prSet loTypeId="urn:microsoft.com/office/officeart/2005/8/layout/venn3" loCatId="relationship" qsTypeId="urn:microsoft.com/office/officeart/2005/8/quickstyle/simple1" qsCatId="simple" csTypeId="urn:microsoft.com/office/officeart/2005/8/colors/colorful1" csCatId="colorful" phldr="1"/>
      <dgm:spPr/>
      <dgm:t>
        <a:bodyPr/>
        <a:lstStyle/>
        <a:p>
          <a:endParaRPr lang="en-US"/>
        </a:p>
      </dgm:t>
    </dgm:pt>
    <dgm:pt modelId="{D249F778-3E47-43BC-9FC2-741CE5EF044C}">
      <dgm:prSet phldrT="[Text]"/>
      <dgm:spPr/>
      <dgm:t>
        <a:bodyPr/>
        <a:lstStyle/>
        <a:p>
          <a:r>
            <a:rPr lang="en-US" dirty="0"/>
            <a:t>Local Banks</a:t>
          </a:r>
        </a:p>
      </dgm:t>
    </dgm:pt>
    <dgm:pt modelId="{0D33B5B5-7262-4192-AA7A-009963332946}" type="parTrans" cxnId="{673895A9-C9AC-45AF-8E6E-D91D20A2F63A}">
      <dgm:prSet/>
      <dgm:spPr/>
      <dgm:t>
        <a:bodyPr/>
        <a:lstStyle/>
        <a:p>
          <a:endParaRPr lang="en-US"/>
        </a:p>
      </dgm:t>
    </dgm:pt>
    <dgm:pt modelId="{C9762CAF-449C-492B-9EC0-23CF64F3E968}" type="sibTrans" cxnId="{673895A9-C9AC-45AF-8E6E-D91D20A2F63A}">
      <dgm:prSet/>
      <dgm:spPr/>
      <dgm:t>
        <a:bodyPr/>
        <a:lstStyle/>
        <a:p>
          <a:endParaRPr lang="en-US"/>
        </a:p>
      </dgm:t>
    </dgm:pt>
    <dgm:pt modelId="{BB87518C-A8A5-4A80-A6A8-9C60B21A2ADD}">
      <dgm:prSet phldrT="[Text]"/>
      <dgm:spPr/>
      <dgm:t>
        <a:bodyPr/>
        <a:lstStyle/>
        <a:p>
          <a:r>
            <a:rPr lang="en-US" dirty="0"/>
            <a:t>Community Foundations</a:t>
          </a:r>
        </a:p>
      </dgm:t>
    </dgm:pt>
    <dgm:pt modelId="{B51BC5E4-DA94-4E85-8415-95844B7FA730}" type="parTrans" cxnId="{DC4B5AA2-00EE-4B71-86E8-D5FD1DA8DA93}">
      <dgm:prSet/>
      <dgm:spPr/>
      <dgm:t>
        <a:bodyPr/>
        <a:lstStyle/>
        <a:p>
          <a:endParaRPr lang="en-US"/>
        </a:p>
      </dgm:t>
    </dgm:pt>
    <dgm:pt modelId="{740BDC42-BAE1-4ABD-A8C6-89BE7F1124CC}" type="sibTrans" cxnId="{DC4B5AA2-00EE-4B71-86E8-D5FD1DA8DA93}">
      <dgm:prSet/>
      <dgm:spPr/>
      <dgm:t>
        <a:bodyPr/>
        <a:lstStyle/>
        <a:p>
          <a:endParaRPr lang="en-US"/>
        </a:p>
      </dgm:t>
    </dgm:pt>
    <dgm:pt modelId="{1E6430DB-E004-45CF-B451-9461B6465E8E}">
      <dgm:prSet phldrT="[Text]"/>
      <dgm:spPr/>
      <dgm:t>
        <a:bodyPr/>
        <a:lstStyle/>
        <a:p>
          <a:r>
            <a:rPr lang="en-US" dirty="0"/>
            <a:t>Utility Companies</a:t>
          </a:r>
        </a:p>
      </dgm:t>
    </dgm:pt>
    <dgm:pt modelId="{C47577D9-6C04-423D-BEB7-F732A8F1E4DC}" type="parTrans" cxnId="{6C1FAB64-1AAC-42A2-9509-3C7353C00E5B}">
      <dgm:prSet/>
      <dgm:spPr/>
      <dgm:t>
        <a:bodyPr/>
        <a:lstStyle/>
        <a:p>
          <a:endParaRPr lang="en-US"/>
        </a:p>
      </dgm:t>
    </dgm:pt>
    <dgm:pt modelId="{0356661C-A9DC-487E-B562-E579CC771D16}" type="sibTrans" cxnId="{6C1FAB64-1AAC-42A2-9509-3C7353C00E5B}">
      <dgm:prSet/>
      <dgm:spPr/>
      <dgm:t>
        <a:bodyPr/>
        <a:lstStyle/>
        <a:p>
          <a:endParaRPr lang="en-US"/>
        </a:p>
      </dgm:t>
    </dgm:pt>
    <dgm:pt modelId="{4C81817B-8BA0-48EE-AAEA-ED3CE4664DC4}">
      <dgm:prSet phldrT="[Text]"/>
      <dgm:spPr/>
      <dgm:t>
        <a:bodyPr/>
        <a:lstStyle/>
        <a:p>
          <a:r>
            <a:rPr lang="en-US" dirty="0"/>
            <a:t>Public Funding Programs (CDBG, EDA, USDA)</a:t>
          </a:r>
        </a:p>
      </dgm:t>
    </dgm:pt>
    <dgm:pt modelId="{014FDA18-7837-4224-8CFD-AD7ED902DE73}" type="parTrans" cxnId="{FDEE4F75-4C26-433A-B45D-00401825F3EC}">
      <dgm:prSet/>
      <dgm:spPr/>
      <dgm:t>
        <a:bodyPr/>
        <a:lstStyle/>
        <a:p>
          <a:endParaRPr lang="en-US"/>
        </a:p>
      </dgm:t>
    </dgm:pt>
    <dgm:pt modelId="{603E2381-C43E-4901-B377-B3695BEE65BA}" type="sibTrans" cxnId="{FDEE4F75-4C26-433A-B45D-00401825F3EC}">
      <dgm:prSet/>
      <dgm:spPr/>
      <dgm:t>
        <a:bodyPr/>
        <a:lstStyle/>
        <a:p>
          <a:endParaRPr lang="en-US"/>
        </a:p>
      </dgm:t>
    </dgm:pt>
    <dgm:pt modelId="{BB9C169C-7272-4FBE-94FB-E25C0BEBA5D6}">
      <dgm:prSet/>
      <dgm:spPr/>
      <dgm:t>
        <a:bodyPr/>
        <a:lstStyle/>
        <a:p>
          <a:endParaRPr lang="en-US"/>
        </a:p>
      </dgm:t>
    </dgm:pt>
    <dgm:pt modelId="{73F2E159-6730-4673-BCC2-200E9D6C569D}" type="parTrans" cxnId="{10B5E6A5-2CC4-4FD4-916A-6C77AAC3B1D3}">
      <dgm:prSet/>
      <dgm:spPr/>
      <dgm:t>
        <a:bodyPr/>
        <a:lstStyle/>
        <a:p>
          <a:endParaRPr lang="en-US"/>
        </a:p>
      </dgm:t>
    </dgm:pt>
    <dgm:pt modelId="{0D86642B-44A9-40D0-80CF-9BF40EBD26B4}" type="sibTrans" cxnId="{10B5E6A5-2CC4-4FD4-916A-6C77AAC3B1D3}">
      <dgm:prSet/>
      <dgm:spPr/>
      <dgm:t>
        <a:bodyPr/>
        <a:lstStyle/>
        <a:p>
          <a:endParaRPr lang="en-US"/>
        </a:p>
      </dgm:t>
    </dgm:pt>
    <dgm:pt modelId="{C5BBCA48-4F64-4F0B-92EC-A2C284B8CD11}" type="pres">
      <dgm:prSet presAssocID="{EDA7B212-EAFC-470E-86F5-DCFC94B045E3}" presName="Name0" presStyleCnt="0">
        <dgm:presLayoutVars>
          <dgm:dir/>
          <dgm:resizeHandles val="exact"/>
        </dgm:presLayoutVars>
      </dgm:prSet>
      <dgm:spPr/>
    </dgm:pt>
    <dgm:pt modelId="{623BC0C5-5907-4D15-990F-840A6E416379}" type="pres">
      <dgm:prSet presAssocID="{D249F778-3E47-43BC-9FC2-741CE5EF044C}" presName="Name5" presStyleLbl="vennNode1" presStyleIdx="0" presStyleCnt="5">
        <dgm:presLayoutVars>
          <dgm:bulletEnabled val="1"/>
        </dgm:presLayoutVars>
      </dgm:prSet>
      <dgm:spPr/>
    </dgm:pt>
    <dgm:pt modelId="{B72BC5BA-874D-44EC-BFD2-AD8A1722778C}" type="pres">
      <dgm:prSet presAssocID="{C9762CAF-449C-492B-9EC0-23CF64F3E968}" presName="space" presStyleCnt="0"/>
      <dgm:spPr/>
    </dgm:pt>
    <dgm:pt modelId="{C7038A21-7B76-4147-8568-BCB23594D5C6}" type="pres">
      <dgm:prSet presAssocID="{BB87518C-A8A5-4A80-A6A8-9C60B21A2ADD}" presName="Name5" presStyleLbl="vennNode1" presStyleIdx="1" presStyleCnt="5">
        <dgm:presLayoutVars>
          <dgm:bulletEnabled val="1"/>
        </dgm:presLayoutVars>
      </dgm:prSet>
      <dgm:spPr/>
    </dgm:pt>
    <dgm:pt modelId="{8765898E-6F05-4A18-93AB-6E25CF8F57FC}" type="pres">
      <dgm:prSet presAssocID="{740BDC42-BAE1-4ABD-A8C6-89BE7F1124CC}" presName="space" presStyleCnt="0"/>
      <dgm:spPr/>
    </dgm:pt>
    <dgm:pt modelId="{9E3DCFA1-7270-499F-97DE-AC6E6DA020B1}" type="pres">
      <dgm:prSet presAssocID="{BB9C169C-7272-4FBE-94FB-E25C0BEBA5D6}" presName="Name5" presStyleLbl="vennNode1" presStyleIdx="2" presStyleCnt="5">
        <dgm:presLayoutVars>
          <dgm:bulletEnabled val="1"/>
        </dgm:presLayoutVars>
      </dgm:prSet>
      <dgm:spPr/>
    </dgm:pt>
    <dgm:pt modelId="{C22E9B44-312E-4371-833E-F7DE11276240}" type="pres">
      <dgm:prSet presAssocID="{0D86642B-44A9-40D0-80CF-9BF40EBD26B4}" presName="space" presStyleCnt="0"/>
      <dgm:spPr/>
    </dgm:pt>
    <dgm:pt modelId="{E6667682-5A4F-4FE0-87D2-D555BBA06831}" type="pres">
      <dgm:prSet presAssocID="{1E6430DB-E004-45CF-B451-9461B6465E8E}" presName="Name5" presStyleLbl="vennNode1" presStyleIdx="3" presStyleCnt="5">
        <dgm:presLayoutVars>
          <dgm:bulletEnabled val="1"/>
        </dgm:presLayoutVars>
      </dgm:prSet>
      <dgm:spPr/>
    </dgm:pt>
    <dgm:pt modelId="{95C6BD32-BE3F-4213-AC6E-252779A55AA6}" type="pres">
      <dgm:prSet presAssocID="{0356661C-A9DC-487E-B562-E579CC771D16}" presName="space" presStyleCnt="0"/>
      <dgm:spPr/>
    </dgm:pt>
    <dgm:pt modelId="{5E161D1C-1351-4ABA-944A-44C85C4DCEE4}" type="pres">
      <dgm:prSet presAssocID="{4C81817B-8BA0-48EE-AAEA-ED3CE4664DC4}" presName="Name5" presStyleLbl="vennNode1" presStyleIdx="4" presStyleCnt="5">
        <dgm:presLayoutVars>
          <dgm:bulletEnabled val="1"/>
        </dgm:presLayoutVars>
      </dgm:prSet>
      <dgm:spPr/>
    </dgm:pt>
  </dgm:ptLst>
  <dgm:cxnLst>
    <dgm:cxn modelId="{959EAD12-96DF-457F-B2E5-8A09DF445B74}" type="presOf" srcId="{BB87518C-A8A5-4A80-A6A8-9C60B21A2ADD}" destId="{C7038A21-7B76-4147-8568-BCB23594D5C6}" srcOrd="0" destOrd="0" presId="urn:microsoft.com/office/officeart/2005/8/layout/venn3"/>
    <dgm:cxn modelId="{2C3AF61D-F710-4323-85FF-F275FB19757F}" type="presOf" srcId="{D249F778-3E47-43BC-9FC2-741CE5EF044C}" destId="{623BC0C5-5907-4D15-990F-840A6E416379}" srcOrd="0" destOrd="0" presId="urn:microsoft.com/office/officeart/2005/8/layout/venn3"/>
    <dgm:cxn modelId="{813D9A37-734B-4806-A251-055E8193A475}" type="presOf" srcId="{1E6430DB-E004-45CF-B451-9461B6465E8E}" destId="{E6667682-5A4F-4FE0-87D2-D555BBA06831}" srcOrd="0" destOrd="0" presId="urn:microsoft.com/office/officeart/2005/8/layout/venn3"/>
    <dgm:cxn modelId="{6C1FAB64-1AAC-42A2-9509-3C7353C00E5B}" srcId="{EDA7B212-EAFC-470E-86F5-DCFC94B045E3}" destId="{1E6430DB-E004-45CF-B451-9461B6465E8E}" srcOrd="3" destOrd="0" parTransId="{C47577D9-6C04-423D-BEB7-F732A8F1E4DC}" sibTransId="{0356661C-A9DC-487E-B562-E579CC771D16}"/>
    <dgm:cxn modelId="{FDEE4F75-4C26-433A-B45D-00401825F3EC}" srcId="{EDA7B212-EAFC-470E-86F5-DCFC94B045E3}" destId="{4C81817B-8BA0-48EE-AAEA-ED3CE4664DC4}" srcOrd="4" destOrd="0" parTransId="{014FDA18-7837-4224-8CFD-AD7ED902DE73}" sibTransId="{603E2381-C43E-4901-B377-B3695BEE65BA}"/>
    <dgm:cxn modelId="{DC4B5AA2-00EE-4B71-86E8-D5FD1DA8DA93}" srcId="{EDA7B212-EAFC-470E-86F5-DCFC94B045E3}" destId="{BB87518C-A8A5-4A80-A6A8-9C60B21A2ADD}" srcOrd="1" destOrd="0" parTransId="{B51BC5E4-DA94-4E85-8415-95844B7FA730}" sibTransId="{740BDC42-BAE1-4ABD-A8C6-89BE7F1124CC}"/>
    <dgm:cxn modelId="{10B5E6A5-2CC4-4FD4-916A-6C77AAC3B1D3}" srcId="{EDA7B212-EAFC-470E-86F5-DCFC94B045E3}" destId="{BB9C169C-7272-4FBE-94FB-E25C0BEBA5D6}" srcOrd="2" destOrd="0" parTransId="{73F2E159-6730-4673-BCC2-200E9D6C569D}" sibTransId="{0D86642B-44A9-40D0-80CF-9BF40EBD26B4}"/>
    <dgm:cxn modelId="{673895A9-C9AC-45AF-8E6E-D91D20A2F63A}" srcId="{EDA7B212-EAFC-470E-86F5-DCFC94B045E3}" destId="{D249F778-3E47-43BC-9FC2-741CE5EF044C}" srcOrd="0" destOrd="0" parTransId="{0D33B5B5-7262-4192-AA7A-009963332946}" sibTransId="{C9762CAF-449C-492B-9EC0-23CF64F3E968}"/>
    <dgm:cxn modelId="{DFB1F8B8-3584-470A-9873-1E9CD4F8BA4C}" type="presOf" srcId="{4C81817B-8BA0-48EE-AAEA-ED3CE4664DC4}" destId="{5E161D1C-1351-4ABA-944A-44C85C4DCEE4}" srcOrd="0" destOrd="0" presId="urn:microsoft.com/office/officeart/2005/8/layout/venn3"/>
    <dgm:cxn modelId="{B9D18EBE-ADB5-4ED9-8B6F-478A3E96E175}" type="presOf" srcId="{BB9C169C-7272-4FBE-94FB-E25C0BEBA5D6}" destId="{9E3DCFA1-7270-499F-97DE-AC6E6DA020B1}" srcOrd="0" destOrd="0" presId="urn:microsoft.com/office/officeart/2005/8/layout/venn3"/>
    <dgm:cxn modelId="{71588CC2-F843-4431-AC06-F4EAE2D66000}" type="presOf" srcId="{EDA7B212-EAFC-470E-86F5-DCFC94B045E3}" destId="{C5BBCA48-4F64-4F0B-92EC-A2C284B8CD11}" srcOrd="0" destOrd="0" presId="urn:microsoft.com/office/officeart/2005/8/layout/venn3"/>
    <dgm:cxn modelId="{9806CF18-7973-47F4-8A73-F4FDD26EFD4F}" type="presParOf" srcId="{C5BBCA48-4F64-4F0B-92EC-A2C284B8CD11}" destId="{623BC0C5-5907-4D15-990F-840A6E416379}" srcOrd="0" destOrd="0" presId="urn:microsoft.com/office/officeart/2005/8/layout/venn3"/>
    <dgm:cxn modelId="{C8B41257-437C-41A9-B07D-F7A2465E638F}" type="presParOf" srcId="{C5BBCA48-4F64-4F0B-92EC-A2C284B8CD11}" destId="{B72BC5BA-874D-44EC-BFD2-AD8A1722778C}" srcOrd="1" destOrd="0" presId="urn:microsoft.com/office/officeart/2005/8/layout/venn3"/>
    <dgm:cxn modelId="{AA9557AB-A197-4C81-B8CF-D4B1092CD88F}" type="presParOf" srcId="{C5BBCA48-4F64-4F0B-92EC-A2C284B8CD11}" destId="{C7038A21-7B76-4147-8568-BCB23594D5C6}" srcOrd="2" destOrd="0" presId="urn:microsoft.com/office/officeart/2005/8/layout/venn3"/>
    <dgm:cxn modelId="{E97A8963-2533-4B62-B909-C81FEA4D11D6}" type="presParOf" srcId="{C5BBCA48-4F64-4F0B-92EC-A2C284B8CD11}" destId="{8765898E-6F05-4A18-93AB-6E25CF8F57FC}" srcOrd="3" destOrd="0" presId="urn:microsoft.com/office/officeart/2005/8/layout/venn3"/>
    <dgm:cxn modelId="{8B5EC6DB-8A16-4A25-A996-DDE36DBC071A}" type="presParOf" srcId="{C5BBCA48-4F64-4F0B-92EC-A2C284B8CD11}" destId="{9E3DCFA1-7270-499F-97DE-AC6E6DA020B1}" srcOrd="4" destOrd="0" presId="urn:microsoft.com/office/officeart/2005/8/layout/venn3"/>
    <dgm:cxn modelId="{CCF6BE4D-D72D-4026-8FDE-CCDF5C812BDF}" type="presParOf" srcId="{C5BBCA48-4F64-4F0B-92EC-A2C284B8CD11}" destId="{C22E9B44-312E-4371-833E-F7DE11276240}" srcOrd="5" destOrd="0" presId="urn:microsoft.com/office/officeart/2005/8/layout/venn3"/>
    <dgm:cxn modelId="{1B1F0EF7-C1DF-40C3-B2D6-D9224E6C85F4}" type="presParOf" srcId="{C5BBCA48-4F64-4F0B-92EC-A2C284B8CD11}" destId="{E6667682-5A4F-4FE0-87D2-D555BBA06831}" srcOrd="6" destOrd="0" presId="urn:microsoft.com/office/officeart/2005/8/layout/venn3"/>
    <dgm:cxn modelId="{23985CD1-D528-49DC-AE37-5B8259798B46}" type="presParOf" srcId="{C5BBCA48-4F64-4F0B-92EC-A2C284B8CD11}" destId="{95C6BD32-BE3F-4213-AC6E-252779A55AA6}" srcOrd="7" destOrd="0" presId="urn:microsoft.com/office/officeart/2005/8/layout/venn3"/>
    <dgm:cxn modelId="{B97DFCFE-8683-4AE4-B106-F76B1B06555C}" type="presParOf" srcId="{C5BBCA48-4F64-4F0B-92EC-A2C284B8CD11}" destId="{5E161D1C-1351-4ABA-944A-44C85C4DCEE4}" srcOrd="8" destOrd="0" presId="urn:microsoft.com/office/officeart/2005/8/layout/venn3"/>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CBC93E2-D390-4915-B7B9-6D42915DD847}"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6F7D2EEA-DC79-4BBA-8178-5F0BAB50C99C}">
      <dgm:prSet phldrT="[Text]" custT="1"/>
      <dgm:spPr>
        <a:solidFill>
          <a:schemeClr val="bg1">
            <a:lumMod val="50000"/>
          </a:schemeClr>
        </a:solidFill>
      </dgm:spPr>
      <dgm:t>
        <a:bodyPr/>
        <a:lstStyle/>
        <a:p>
          <a:r>
            <a:rPr lang="en-US" sz="1800" b="1" dirty="0"/>
            <a:t>Wisconsin</a:t>
          </a:r>
        </a:p>
      </dgm:t>
    </dgm:pt>
    <dgm:pt modelId="{3669727E-CAA7-41D9-A8CB-FD696995B23F}" type="parTrans" cxnId="{927B02E4-57A9-4BCF-9ABC-7EAD74EE2092}">
      <dgm:prSet/>
      <dgm:spPr/>
      <dgm:t>
        <a:bodyPr/>
        <a:lstStyle/>
        <a:p>
          <a:endParaRPr lang="en-US"/>
        </a:p>
      </dgm:t>
    </dgm:pt>
    <dgm:pt modelId="{42B3F162-7214-4C3C-A20D-CCA67DB87189}" type="sibTrans" cxnId="{927B02E4-57A9-4BCF-9ABC-7EAD74EE2092}">
      <dgm:prSet/>
      <dgm:spPr/>
      <dgm:t>
        <a:bodyPr/>
        <a:lstStyle/>
        <a:p>
          <a:endParaRPr lang="en-US"/>
        </a:p>
      </dgm:t>
    </dgm:pt>
    <dgm:pt modelId="{17A19696-4681-44B0-93C7-AE83AA983139}">
      <dgm:prSet phldrT="[Text]"/>
      <dgm:spPr>
        <a:solidFill>
          <a:schemeClr val="bg1">
            <a:lumMod val="85000"/>
            <a:alpha val="90000"/>
          </a:schemeClr>
        </a:solidFill>
      </dgm:spPr>
      <dgm:t>
        <a:bodyPr/>
        <a:lstStyle/>
        <a:p>
          <a:r>
            <a:rPr lang="en-US" dirty="0"/>
            <a:t>Communities with fewer than 50,000 residents are eligible for state CDBG ED loan funds</a:t>
          </a:r>
        </a:p>
      </dgm:t>
    </dgm:pt>
    <dgm:pt modelId="{80E76AB6-4173-4645-9D87-096DB079645E}" type="parTrans" cxnId="{95F3F37E-04E4-4A97-96D4-224AED73C52A}">
      <dgm:prSet/>
      <dgm:spPr/>
      <dgm:t>
        <a:bodyPr/>
        <a:lstStyle/>
        <a:p>
          <a:endParaRPr lang="en-US"/>
        </a:p>
      </dgm:t>
    </dgm:pt>
    <dgm:pt modelId="{B0128D1E-E8C2-46BF-993B-0C7BF9F5EC91}" type="sibTrans" cxnId="{95F3F37E-04E4-4A97-96D4-224AED73C52A}">
      <dgm:prSet/>
      <dgm:spPr/>
      <dgm:t>
        <a:bodyPr/>
        <a:lstStyle/>
        <a:p>
          <a:endParaRPr lang="en-US"/>
        </a:p>
      </dgm:t>
    </dgm:pt>
    <dgm:pt modelId="{D617C3D4-35B1-4328-966C-3FED1213DC3C}">
      <dgm:prSet phldrT="[Text]"/>
      <dgm:spPr>
        <a:solidFill>
          <a:schemeClr val="bg1">
            <a:lumMod val="85000"/>
            <a:alpha val="90000"/>
          </a:schemeClr>
        </a:solidFill>
      </dgm:spPr>
      <dgm:t>
        <a:bodyPr/>
        <a:lstStyle/>
        <a:p>
          <a:endParaRPr lang="en-US" dirty="0"/>
        </a:p>
      </dgm:t>
    </dgm:pt>
    <dgm:pt modelId="{0E899EA5-219D-4ACB-A154-94F6F2A96A4A}" type="parTrans" cxnId="{93535E34-B949-4064-9723-3A951037F1D9}">
      <dgm:prSet/>
      <dgm:spPr/>
      <dgm:t>
        <a:bodyPr/>
        <a:lstStyle/>
        <a:p>
          <a:endParaRPr lang="en-US"/>
        </a:p>
      </dgm:t>
    </dgm:pt>
    <dgm:pt modelId="{F515AC71-932E-4E9E-92FE-7F9400979E2E}" type="sibTrans" cxnId="{93535E34-B949-4064-9723-3A951037F1D9}">
      <dgm:prSet/>
      <dgm:spPr/>
      <dgm:t>
        <a:bodyPr/>
        <a:lstStyle/>
        <a:p>
          <a:endParaRPr lang="en-US"/>
        </a:p>
      </dgm:t>
    </dgm:pt>
    <dgm:pt modelId="{9C81703D-6C4C-4F55-8EE1-E7E29BCB3223}">
      <dgm:prSet phldrT="[Text]"/>
      <dgm:spPr>
        <a:solidFill>
          <a:schemeClr val="bg1">
            <a:lumMod val="85000"/>
            <a:alpha val="90000"/>
          </a:schemeClr>
        </a:solidFill>
      </dgm:spPr>
      <dgm:t>
        <a:bodyPr/>
        <a:lstStyle/>
        <a:p>
          <a:r>
            <a:rPr lang="en-US" dirty="0"/>
            <a:t>Maximum $1 M in loans</a:t>
          </a:r>
        </a:p>
      </dgm:t>
    </dgm:pt>
    <dgm:pt modelId="{52815C1B-E22A-4281-8A03-1852D1D8D66C}" type="parTrans" cxnId="{7694FCFA-EC40-45CA-AF42-B7E64843B56F}">
      <dgm:prSet/>
      <dgm:spPr/>
      <dgm:t>
        <a:bodyPr/>
        <a:lstStyle/>
        <a:p>
          <a:endParaRPr lang="en-US"/>
        </a:p>
      </dgm:t>
    </dgm:pt>
    <dgm:pt modelId="{5EB0AD62-CFA1-4D33-A544-259A6846E2E7}" type="sibTrans" cxnId="{7694FCFA-EC40-45CA-AF42-B7E64843B56F}">
      <dgm:prSet/>
      <dgm:spPr/>
      <dgm:t>
        <a:bodyPr/>
        <a:lstStyle/>
        <a:p>
          <a:endParaRPr lang="en-US"/>
        </a:p>
      </dgm:t>
    </dgm:pt>
    <dgm:pt modelId="{508A5C13-FBDA-4080-A79B-AC44F5510BE9}">
      <dgm:prSet phldrT="[Text]"/>
      <dgm:spPr>
        <a:solidFill>
          <a:schemeClr val="bg1">
            <a:lumMod val="85000"/>
            <a:alpha val="90000"/>
          </a:schemeClr>
        </a:solidFill>
      </dgm:spPr>
      <dgm:t>
        <a:bodyPr/>
        <a:lstStyle/>
        <a:p>
          <a:r>
            <a:rPr lang="en-US" dirty="0"/>
            <a:t>State sets Loan to Value rations of activities being financed</a:t>
          </a:r>
        </a:p>
      </dgm:t>
    </dgm:pt>
    <dgm:pt modelId="{1410A698-550D-4D81-BC3D-7B99361F820A}" type="parTrans" cxnId="{526A6DAD-B393-4EF9-8421-29C8915DECBC}">
      <dgm:prSet/>
      <dgm:spPr/>
      <dgm:t>
        <a:bodyPr/>
        <a:lstStyle/>
        <a:p>
          <a:endParaRPr lang="en-US"/>
        </a:p>
      </dgm:t>
    </dgm:pt>
    <dgm:pt modelId="{841D95A2-C090-4C94-BA65-58450DE6B1F5}" type="sibTrans" cxnId="{526A6DAD-B393-4EF9-8421-29C8915DECBC}">
      <dgm:prSet/>
      <dgm:spPr/>
      <dgm:t>
        <a:bodyPr/>
        <a:lstStyle/>
        <a:p>
          <a:endParaRPr lang="en-US"/>
        </a:p>
      </dgm:t>
    </dgm:pt>
    <dgm:pt modelId="{4D25CD9D-9B2D-48C6-A4DF-C15E08480A5E}">
      <dgm:prSet phldrT="[Text]"/>
      <dgm:spPr>
        <a:solidFill>
          <a:schemeClr val="bg1">
            <a:lumMod val="85000"/>
            <a:alpha val="90000"/>
          </a:schemeClr>
        </a:solidFill>
      </dgm:spPr>
      <dgm:t>
        <a:bodyPr/>
        <a:lstStyle/>
        <a:p>
          <a:r>
            <a:rPr lang="en-US" dirty="0"/>
            <a:t>$35k per job</a:t>
          </a:r>
        </a:p>
      </dgm:t>
    </dgm:pt>
    <dgm:pt modelId="{CAD7CD5F-D430-48F5-9368-FFC821BFF3C2}" type="parTrans" cxnId="{0FCBBC47-22CE-47EE-9474-9D7386E6E3DC}">
      <dgm:prSet/>
      <dgm:spPr/>
      <dgm:t>
        <a:bodyPr/>
        <a:lstStyle/>
        <a:p>
          <a:endParaRPr lang="en-US"/>
        </a:p>
      </dgm:t>
    </dgm:pt>
    <dgm:pt modelId="{8DD86A18-1A3F-41F2-A0F4-192F89924642}" type="sibTrans" cxnId="{0FCBBC47-22CE-47EE-9474-9D7386E6E3DC}">
      <dgm:prSet/>
      <dgm:spPr/>
      <dgm:t>
        <a:bodyPr/>
        <a:lstStyle/>
        <a:p>
          <a:endParaRPr lang="en-US"/>
        </a:p>
      </dgm:t>
    </dgm:pt>
    <dgm:pt modelId="{9C66D94C-5F02-4CF9-A4F2-760AA2A10AFB}">
      <dgm:prSet phldrT="[Text]"/>
      <dgm:spPr>
        <a:solidFill>
          <a:schemeClr val="bg1">
            <a:lumMod val="85000"/>
            <a:alpha val="90000"/>
          </a:schemeClr>
        </a:solidFill>
      </dgm:spPr>
      <dgm:t>
        <a:bodyPr/>
        <a:lstStyle/>
        <a:p>
          <a:r>
            <a:rPr lang="en-US" dirty="0"/>
            <a:t>Loan repayment max is 5 years</a:t>
          </a:r>
        </a:p>
      </dgm:t>
    </dgm:pt>
    <dgm:pt modelId="{AE50C59C-9E7C-4CD3-9D86-C68E5DF15121}" type="parTrans" cxnId="{8463EB3A-079C-45FA-9FC2-434C8331F437}">
      <dgm:prSet/>
      <dgm:spPr/>
      <dgm:t>
        <a:bodyPr/>
        <a:lstStyle/>
        <a:p>
          <a:endParaRPr lang="en-US"/>
        </a:p>
      </dgm:t>
    </dgm:pt>
    <dgm:pt modelId="{C5597B37-ED73-41CD-9C5B-95A506B7C3C9}" type="sibTrans" cxnId="{8463EB3A-079C-45FA-9FC2-434C8331F437}">
      <dgm:prSet/>
      <dgm:spPr/>
      <dgm:t>
        <a:bodyPr/>
        <a:lstStyle/>
        <a:p>
          <a:endParaRPr lang="en-US"/>
        </a:p>
      </dgm:t>
    </dgm:pt>
    <dgm:pt modelId="{E62FB45F-5CF5-4F73-870D-965AA72B0CCC}" type="pres">
      <dgm:prSet presAssocID="{BCBC93E2-D390-4915-B7B9-6D42915DD847}" presName="Name0" presStyleCnt="0">
        <dgm:presLayoutVars>
          <dgm:dir/>
          <dgm:animLvl val="lvl"/>
          <dgm:resizeHandles val="exact"/>
        </dgm:presLayoutVars>
      </dgm:prSet>
      <dgm:spPr/>
    </dgm:pt>
    <dgm:pt modelId="{EC1D1F5E-DCB5-4AE3-A1D7-8B6F8E273769}" type="pres">
      <dgm:prSet presAssocID="{6F7D2EEA-DC79-4BBA-8178-5F0BAB50C99C}" presName="composite" presStyleCnt="0"/>
      <dgm:spPr/>
    </dgm:pt>
    <dgm:pt modelId="{C1AD11D4-10E2-4179-BB35-C8A27F50E5C2}" type="pres">
      <dgm:prSet presAssocID="{6F7D2EEA-DC79-4BBA-8178-5F0BAB50C99C}" presName="parTx" presStyleLbl="alignNode1" presStyleIdx="0" presStyleCnt="1" custLinFactNeighborX="-867" custLinFactNeighborY="-5788">
        <dgm:presLayoutVars>
          <dgm:chMax val="0"/>
          <dgm:chPref val="0"/>
          <dgm:bulletEnabled val="1"/>
        </dgm:presLayoutVars>
      </dgm:prSet>
      <dgm:spPr/>
    </dgm:pt>
    <dgm:pt modelId="{45D50A1D-B577-4588-BF7C-CADE52BEC1FB}" type="pres">
      <dgm:prSet presAssocID="{6F7D2EEA-DC79-4BBA-8178-5F0BAB50C99C}" presName="desTx" presStyleLbl="alignAccFollowNode1" presStyleIdx="0" presStyleCnt="1">
        <dgm:presLayoutVars>
          <dgm:bulletEnabled val="1"/>
        </dgm:presLayoutVars>
      </dgm:prSet>
      <dgm:spPr/>
    </dgm:pt>
  </dgm:ptLst>
  <dgm:cxnLst>
    <dgm:cxn modelId="{841B701D-3D18-4E1D-8216-2A2A2D07CA40}" type="presOf" srcId="{6F7D2EEA-DC79-4BBA-8178-5F0BAB50C99C}" destId="{C1AD11D4-10E2-4179-BB35-C8A27F50E5C2}" srcOrd="0" destOrd="0" presId="urn:microsoft.com/office/officeart/2005/8/layout/hList1"/>
    <dgm:cxn modelId="{93535E34-B949-4064-9723-3A951037F1D9}" srcId="{6F7D2EEA-DC79-4BBA-8178-5F0BAB50C99C}" destId="{D617C3D4-35B1-4328-966C-3FED1213DC3C}" srcOrd="5" destOrd="0" parTransId="{0E899EA5-219D-4ACB-A154-94F6F2A96A4A}" sibTransId="{F515AC71-932E-4E9E-92FE-7F9400979E2E}"/>
    <dgm:cxn modelId="{4B7F9335-7C3D-41B6-814E-5DC40B5223DD}" type="presOf" srcId="{9C66D94C-5F02-4CF9-A4F2-760AA2A10AFB}" destId="{45D50A1D-B577-4588-BF7C-CADE52BEC1FB}" srcOrd="0" destOrd="3" presId="urn:microsoft.com/office/officeart/2005/8/layout/hList1"/>
    <dgm:cxn modelId="{8463EB3A-079C-45FA-9FC2-434C8331F437}" srcId="{6F7D2EEA-DC79-4BBA-8178-5F0BAB50C99C}" destId="{9C66D94C-5F02-4CF9-A4F2-760AA2A10AFB}" srcOrd="3" destOrd="0" parTransId="{AE50C59C-9E7C-4CD3-9D86-C68E5DF15121}" sibTransId="{C5597B37-ED73-41CD-9C5B-95A506B7C3C9}"/>
    <dgm:cxn modelId="{72F57060-965E-42D7-9452-5F48BB22EF18}" type="presOf" srcId="{D617C3D4-35B1-4328-966C-3FED1213DC3C}" destId="{45D50A1D-B577-4588-BF7C-CADE52BEC1FB}" srcOrd="0" destOrd="5" presId="urn:microsoft.com/office/officeart/2005/8/layout/hList1"/>
    <dgm:cxn modelId="{0FCBBC47-22CE-47EE-9474-9D7386E6E3DC}" srcId="{6F7D2EEA-DC79-4BBA-8178-5F0BAB50C99C}" destId="{4D25CD9D-9B2D-48C6-A4DF-C15E08480A5E}" srcOrd="2" destOrd="0" parTransId="{CAD7CD5F-D430-48F5-9368-FFC821BFF3C2}" sibTransId="{8DD86A18-1A3F-41F2-A0F4-192F89924642}"/>
    <dgm:cxn modelId="{0290876B-1672-4377-AAA8-FC18AD771867}" type="presOf" srcId="{508A5C13-FBDA-4080-A79B-AC44F5510BE9}" destId="{45D50A1D-B577-4588-BF7C-CADE52BEC1FB}" srcOrd="0" destOrd="4" presId="urn:microsoft.com/office/officeart/2005/8/layout/hList1"/>
    <dgm:cxn modelId="{D46BBA7B-081B-40C7-AA75-F54246000950}" type="presOf" srcId="{9C81703D-6C4C-4F55-8EE1-E7E29BCB3223}" destId="{45D50A1D-B577-4588-BF7C-CADE52BEC1FB}" srcOrd="0" destOrd="1" presId="urn:microsoft.com/office/officeart/2005/8/layout/hList1"/>
    <dgm:cxn modelId="{95F3F37E-04E4-4A97-96D4-224AED73C52A}" srcId="{6F7D2EEA-DC79-4BBA-8178-5F0BAB50C99C}" destId="{17A19696-4681-44B0-93C7-AE83AA983139}" srcOrd="0" destOrd="0" parTransId="{80E76AB6-4173-4645-9D87-096DB079645E}" sibTransId="{B0128D1E-E8C2-46BF-993B-0C7BF9F5EC91}"/>
    <dgm:cxn modelId="{5094B491-8B1C-4EDA-9B0C-FCD91B50B22D}" type="presOf" srcId="{4D25CD9D-9B2D-48C6-A4DF-C15E08480A5E}" destId="{45D50A1D-B577-4588-BF7C-CADE52BEC1FB}" srcOrd="0" destOrd="2" presId="urn:microsoft.com/office/officeart/2005/8/layout/hList1"/>
    <dgm:cxn modelId="{526A6DAD-B393-4EF9-8421-29C8915DECBC}" srcId="{6F7D2EEA-DC79-4BBA-8178-5F0BAB50C99C}" destId="{508A5C13-FBDA-4080-A79B-AC44F5510BE9}" srcOrd="4" destOrd="0" parTransId="{1410A698-550D-4D81-BC3D-7B99361F820A}" sibTransId="{841D95A2-C090-4C94-BA65-58450DE6B1F5}"/>
    <dgm:cxn modelId="{C0D6DDB2-15BD-4B93-B5D5-99771386391E}" type="presOf" srcId="{BCBC93E2-D390-4915-B7B9-6D42915DD847}" destId="{E62FB45F-5CF5-4F73-870D-965AA72B0CCC}" srcOrd="0" destOrd="0" presId="urn:microsoft.com/office/officeart/2005/8/layout/hList1"/>
    <dgm:cxn modelId="{156D79B7-EB7D-48E4-9F30-B74EE708A00E}" type="presOf" srcId="{17A19696-4681-44B0-93C7-AE83AA983139}" destId="{45D50A1D-B577-4588-BF7C-CADE52BEC1FB}" srcOrd="0" destOrd="0" presId="urn:microsoft.com/office/officeart/2005/8/layout/hList1"/>
    <dgm:cxn modelId="{927B02E4-57A9-4BCF-9ABC-7EAD74EE2092}" srcId="{BCBC93E2-D390-4915-B7B9-6D42915DD847}" destId="{6F7D2EEA-DC79-4BBA-8178-5F0BAB50C99C}" srcOrd="0" destOrd="0" parTransId="{3669727E-CAA7-41D9-A8CB-FD696995B23F}" sibTransId="{42B3F162-7214-4C3C-A20D-CCA67DB87189}"/>
    <dgm:cxn modelId="{7694FCFA-EC40-45CA-AF42-B7E64843B56F}" srcId="{6F7D2EEA-DC79-4BBA-8178-5F0BAB50C99C}" destId="{9C81703D-6C4C-4F55-8EE1-E7E29BCB3223}" srcOrd="1" destOrd="0" parTransId="{52815C1B-E22A-4281-8A03-1852D1D8D66C}" sibTransId="{5EB0AD62-CFA1-4D33-A544-259A6846E2E7}"/>
    <dgm:cxn modelId="{6C830567-CA73-4BEC-AEB3-BC74CAF71ADA}" type="presParOf" srcId="{E62FB45F-5CF5-4F73-870D-965AA72B0CCC}" destId="{EC1D1F5E-DCB5-4AE3-A1D7-8B6F8E273769}" srcOrd="0" destOrd="0" presId="urn:microsoft.com/office/officeart/2005/8/layout/hList1"/>
    <dgm:cxn modelId="{9F256122-AD75-4261-AF51-7535AEF82916}" type="presParOf" srcId="{EC1D1F5E-DCB5-4AE3-A1D7-8B6F8E273769}" destId="{C1AD11D4-10E2-4179-BB35-C8A27F50E5C2}" srcOrd="0" destOrd="0" presId="urn:microsoft.com/office/officeart/2005/8/layout/hList1"/>
    <dgm:cxn modelId="{BBEE00B6-2525-4F56-AC39-690E5AD432DB}" type="presParOf" srcId="{EC1D1F5E-DCB5-4AE3-A1D7-8B6F8E273769}" destId="{45D50A1D-B577-4588-BF7C-CADE52BEC1FB}" srcOrd="1" destOrd="0" presId="urn:microsoft.com/office/officeart/2005/8/layout/hList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BCBC93E2-D390-4915-B7B9-6D42915DD847}"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6F7D2EEA-DC79-4BBA-8178-5F0BAB50C99C}">
      <dgm:prSet phldrT="[Text]" custT="1"/>
      <dgm:spPr>
        <a:solidFill>
          <a:schemeClr val="bg1">
            <a:lumMod val="50000"/>
          </a:schemeClr>
        </a:solidFill>
      </dgm:spPr>
      <dgm:t>
        <a:bodyPr/>
        <a:lstStyle/>
        <a:p>
          <a:r>
            <a:rPr lang="en-US" sz="1800" b="1" dirty="0"/>
            <a:t>Minnesota</a:t>
          </a:r>
        </a:p>
      </dgm:t>
    </dgm:pt>
    <dgm:pt modelId="{3669727E-CAA7-41D9-A8CB-FD696995B23F}" type="parTrans" cxnId="{927B02E4-57A9-4BCF-9ABC-7EAD74EE2092}">
      <dgm:prSet/>
      <dgm:spPr/>
      <dgm:t>
        <a:bodyPr/>
        <a:lstStyle/>
        <a:p>
          <a:endParaRPr lang="en-US"/>
        </a:p>
      </dgm:t>
    </dgm:pt>
    <dgm:pt modelId="{42B3F162-7214-4C3C-A20D-CCA67DB87189}" type="sibTrans" cxnId="{927B02E4-57A9-4BCF-9ABC-7EAD74EE2092}">
      <dgm:prSet/>
      <dgm:spPr/>
      <dgm:t>
        <a:bodyPr/>
        <a:lstStyle/>
        <a:p>
          <a:endParaRPr lang="en-US"/>
        </a:p>
      </dgm:t>
    </dgm:pt>
    <dgm:pt modelId="{17A19696-4681-44B0-93C7-AE83AA983139}">
      <dgm:prSet phldrT="[Text]"/>
      <dgm:spPr>
        <a:solidFill>
          <a:schemeClr val="bg1">
            <a:lumMod val="85000"/>
            <a:alpha val="90000"/>
          </a:schemeClr>
        </a:solidFill>
      </dgm:spPr>
      <dgm:t>
        <a:bodyPr/>
        <a:lstStyle/>
        <a:p>
          <a:r>
            <a:rPr lang="en-US" dirty="0"/>
            <a:t>Assistance to businesses for traditional fixed asset investments, but also rail spurs and downtown commercial rehabilitation</a:t>
          </a:r>
        </a:p>
      </dgm:t>
    </dgm:pt>
    <dgm:pt modelId="{80E76AB6-4173-4645-9D87-096DB079645E}" type="parTrans" cxnId="{95F3F37E-04E4-4A97-96D4-224AED73C52A}">
      <dgm:prSet/>
      <dgm:spPr/>
      <dgm:t>
        <a:bodyPr/>
        <a:lstStyle/>
        <a:p>
          <a:endParaRPr lang="en-US"/>
        </a:p>
      </dgm:t>
    </dgm:pt>
    <dgm:pt modelId="{B0128D1E-E8C2-46BF-993B-0C7BF9F5EC91}" type="sibTrans" cxnId="{95F3F37E-04E4-4A97-96D4-224AED73C52A}">
      <dgm:prSet/>
      <dgm:spPr/>
      <dgm:t>
        <a:bodyPr/>
        <a:lstStyle/>
        <a:p>
          <a:endParaRPr lang="en-US"/>
        </a:p>
      </dgm:t>
    </dgm:pt>
    <dgm:pt modelId="{D617C3D4-35B1-4328-966C-3FED1213DC3C}">
      <dgm:prSet phldrT="[Text]"/>
      <dgm:spPr>
        <a:solidFill>
          <a:schemeClr val="bg1">
            <a:lumMod val="85000"/>
            <a:alpha val="90000"/>
          </a:schemeClr>
        </a:solidFill>
      </dgm:spPr>
      <dgm:t>
        <a:bodyPr/>
        <a:lstStyle/>
        <a:p>
          <a:endParaRPr lang="en-US" dirty="0"/>
        </a:p>
      </dgm:t>
    </dgm:pt>
    <dgm:pt modelId="{0E899EA5-219D-4ACB-A154-94F6F2A96A4A}" type="parTrans" cxnId="{93535E34-B949-4064-9723-3A951037F1D9}">
      <dgm:prSet/>
      <dgm:spPr/>
      <dgm:t>
        <a:bodyPr/>
        <a:lstStyle/>
        <a:p>
          <a:endParaRPr lang="en-US"/>
        </a:p>
      </dgm:t>
    </dgm:pt>
    <dgm:pt modelId="{F515AC71-932E-4E9E-92FE-7F9400979E2E}" type="sibTrans" cxnId="{93535E34-B949-4064-9723-3A951037F1D9}">
      <dgm:prSet/>
      <dgm:spPr/>
      <dgm:t>
        <a:bodyPr/>
        <a:lstStyle/>
        <a:p>
          <a:endParaRPr lang="en-US"/>
        </a:p>
      </dgm:t>
    </dgm:pt>
    <dgm:pt modelId="{9C81703D-6C4C-4F55-8EE1-E7E29BCB3223}">
      <dgm:prSet phldrT="[Text]"/>
      <dgm:spPr>
        <a:solidFill>
          <a:schemeClr val="bg1">
            <a:lumMod val="85000"/>
            <a:alpha val="90000"/>
          </a:schemeClr>
        </a:solidFill>
      </dgm:spPr>
      <dgm:t>
        <a:bodyPr/>
        <a:lstStyle/>
        <a:p>
          <a:r>
            <a:rPr lang="en-US" dirty="0"/>
            <a:t>Business Incubators – to develop or rehab property for incubator use; provide assistance to businesses locating in incubator space</a:t>
          </a:r>
        </a:p>
      </dgm:t>
    </dgm:pt>
    <dgm:pt modelId="{52815C1B-E22A-4281-8A03-1852D1D8D66C}" type="parTrans" cxnId="{7694FCFA-EC40-45CA-AF42-B7E64843B56F}">
      <dgm:prSet/>
      <dgm:spPr/>
      <dgm:t>
        <a:bodyPr/>
        <a:lstStyle/>
        <a:p>
          <a:endParaRPr lang="en-US"/>
        </a:p>
      </dgm:t>
    </dgm:pt>
    <dgm:pt modelId="{5EB0AD62-CFA1-4D33-A544-259A6846E2E7}" type="sibTrans" cxnId="{7694FCFA-EC40-45CA-AF42-B7E64843B56F}">
      <dgm:prSet/>
      <dgm:spPr/>
      <dgm:t>
        <a:bodyPr/>
        <a:lstStyle/>
        <a:p>
          <a:endParaRPr lang="en-US"/>
        </a:p>
      </dgm:t>
    </dgm:pt>
    <dgm:pt modelId="{4D25CD9D-9B2D-48C6-A4DF-C15E08480A5E}">
      <dgm:prSet phldrT="[Text]"/>
      <dgm:spPr>
        <a:solidFill>
          <a:schemeClr val="bg1">
            <a:lumMod val="85000"/>
            <a:alpha val="90000"/>
          </a:schemeClr>
        </a:solidFill>
      </dgm:spPr>
      <dgm:t>
        <a:bodyPr/>
        <a:lstStyle/>
        <a:p>
          <a:r>
            <a:rPr lang="en-US" dirty="0"/>
            <a:t>Job Training – skills building of unskilled, low-income persons; retraining of existing employees</a:t>
          </a:r>
        </a:p>
      </dgm:t>
    </dgm:pt>
    <dgm:pt modelId="{CAD7CD5F-D430-48F5-9368-FFC821BFF3C2}" type="parTrans" cxnId="{0FCBBC47-22CE-47EE-9474-9D7386E6E3DC}">
      <dgm:prSet/>
      <dgm:spPr/>
      <dgm:t>
        <a:bodyPr/>
        <a:lstStyle/>
        <a:p>
          <a:endParaRPr lang="en-US"/>
        </a:p>
      </dgm:t>
    </dgm:pt>
    <dgm:pt modelId="{8DD86A18-1A3F-41F2-A0F4-192F89924642}" type="sibTrans" cxnId="{0FCBBC47-22CE-47EE-9474-9D7386E6E3DC}">
      <dgm:prSet/>
      <dgm:spPr/>
      <dgm:t>
        <a:bodyPr/>
        <a:lstStyle/>
        <a:p>
          <a:endParaRPr lang="en-US"/>
        </a:p>
      </dgm:t>
    </dgm:pt>
    <dgm:pt modelId="{E62FB45F-5CF5-4F73-870D-965AA72B0CCC}" type="pres">
      <dgm:prSet presAssocID="{BCBC93E2-D390-4915-B7B9-6D42915DD847}" presName="Name0" presStyleCnt="0">
        <dgm:presLayoutVars>
          <dgm:dir/>
          <dgm:animLvl val="lvl"/>
          <dgm:resizeHandles val="exact"/>
        </dgm:presLayoutVars>
      </dgm:prSet>
      <dgm:spPr/>
    </dgm:pt>
    <dgm:pt modelId="{EC1D1F5E-DCB5-4AE3-A1D7-8B6F8E273769}" type="pres">
      <dgm:prSet presAssocID="{6F7D2EEA-DC79-4BBA-8178-5F0BAB50C99C}" presName="composite" presStyleCnt="0"/>
      <dgm:spPr/>
    </dgm:pt>
    <dgm:pt modelId="{C1AD11D4-10E2-4179-BB35-C8A27F50E5C2}" type="pres">
      <dgm:prSet presAssocID="{6F7D2EEA-DC79-4BBA-8178-5F0BAB50C99C}" presName="parTx" presStyleLbl="alignNode1" presStyleIdx="0" presStyleCnt="1" custLinFactNeighborX="76539" custLinFactNeighborY="-15945">
        <dgm:presLayoutVars>
          <dgm:chMax val="0"/>
          <dgm:chPref val="0"/>
          <dgm:bulletEnabled val="1"/>
        </dgm:presLayoutVars>
      </dgm:prSet>
      <dgm:spPr/>
    </dgm:pt>
    <dgm:pt modelId="{45D50A1D-B577-4588-BF7C-CADE52BEC1FB}" type="pres">
      <dgm:prSet presAssocID="{6F7D2EEA-DC79-4BBA-8178-5F0BAB50C99C}" presName="desTx" presStyleLbl="alignAccFollowNode1" presStyleIdx="0" presStyleCnt="1">
        <dgm:presLayoutVars>
          <dgm:bulletEnabled val="1"/>
        </dgm:presLayoutVars>
      </dgm:prSet>
      <dgm:spPr/>
    </dgm:pt>
  </dgm:ptLst>
  <dgm:cxnLst>
    <dgm:cxn modelId="{841B701D-3D18-4E1D-8216-2A2A2D07CA40}" type="presOf" srcId="{6F7D2EEA-DC79-4BBA-8178-5F0BAB50C99C}" destId="{C1AD11D4-10E2-4179-BB35-C8A27F50E5C2}" srcOrd="0" destOrd="0" presId="urn:microsoft.com/office/officeart/2005/8/layout/hList1"/>
    <dgm:cxn modelId="{93535E34-B949-4064-9723-3A951037F1D9}" srcId="{6F7D2EEA-DC79-4BBA-8178-5F0BAB50C99C}" destId="{D617C3D4-35B1-4328-966C-3FED1213DC3C}" srcOrd="3" destOrd="0" parTransId="{0E899EA5-219D-4ACB-A154-94F6F2A96A4A}" sibTransId="{F515AC71-932E-4E9E-92FE-7F9400979E2E}"/>
    <dgm:cxn modelId="{72F57060-965E-42D7-9452-5F48BB22EF18}" type="presOf" srcId="{D617C3D4-35B1-4328-966C-3FED1213DC3C}" destId="{45D50A1D-B577-4588-BF7C-CADE52BEC1FB}" srcOrd="0" destOrd="3" presId="urn:microsoft.com/office/officeart/2005/8/layout/hList1"/>
    <dgm:cxn modelId="{0FCBBC47-22CE-47EE-9474-9D7386E6E3DC}" srcId="{6F7D2EEA-DC79-4BBA-8178-5F0BAB50C99C}" destId="{4D25CD9D-9B2D-48C6-A4DF-C15E08480A5E}" srcOrd="2" destOrd="0" parTransId="{CAD7CD5F-D430-48F5-9368-FFC821BFF3C2}" sibTransId="{8DD86A18-1A3F-41F2-A0F4-192F89924642}"/>
    <dgm:cxn modelId="{D46BBA7B-081B-40C7-AA75-F54246000950}" type="presOf" srcId="{9C81703D-6C4C-4F55-8EE1-E7E29BCB3223}" destId="{45D50A1D-B577-4588-BF7C-CADE52BEC1FB}" srcOrd="0" destOrd="1" presId="urn:microsoft.com/office/officeart/2005/8/layout/hList1"/>
    <dgm:cxn modelId="{95F3F37E-04E4-4A97-96D4-224AED73C52A}" srcId="{6F7D2EEA-DC79-4BBA-8178-5F0BAB50C99C}" destId="{17A19696-4681-44B0-93C7-AE83AA983139}" srcOrd="0" destOrd="0" parTransId="{80E76AB6-4173-4645-9D87-096DB079645E}" sibTransId="{B0128D1E-E8C2-46BF-993B-0C7BF9F5EC91}"/>
    <dgm:cxn modelId="{5094B491-8B1C-4EDA-9B0C-FCD91B50B22D}" type="presOf" srcId="{4D25CD9D-9B2D-48C6-A4DF-C15E08480A5E}" destId="{45D50A1D-B577-4588-BF7C-CADE52BEC1FB}" srcOrd="0" destOrd="2" presId="urn:microsoft.com/office/officeart/2005/8/layout/hList1"/>
    <dgm:cxn modelId="{C0D6DDB2-15BD-4B93-B5D5-99771386391E}" type="presOf" srcId="{BCBC93E2-D390-4915-B7B9-6D42915DD847}" destId="{E62FB45F-5CF5-4F73-870D-965AA72B0CCC}" srcOrd="0" destOrd="0" presId="urn:microsoft.com/office/officeart/2005/8/layout/hList1"/>
    <dgm:cxn modelId="{156D79B7-EB7D-48E4-9F30-B74EE708A00E}" type="presOf" srcId="{17A19696-4681-44B0-93C7-AE83AA983139}" destId="{45D50A1D-B577-4588-BF7C-CADE52BEC1FB}" srcOrd="0" destOrd="0" presId="urn:microsoft.com/office/officeart/2005/8/layout/hList1"/>
    <dgm:cxn modelId="{927B02E4-57A9-4BCF-9ABC-7EAD74EE2092}" srcId="{BCBC93E2-D390-4915-B7B9-6D42915DD847}" destId="{6F7D2EEA-DC79-4BBA-8178-5F0BAB50C99C}" srcOrd="0" destOrd="0" parTransId="{3669727E-CAA7-41D9-A8CB-FD696995B23F}" sibTransId="{42B3F162-7214-4C3C-A20D-CCA67DB87189}"/>
    <dgm:cxn modelId="{7694FCFA-EC40-45CA-AF42-B7E64843B56F}" srcId="{6F7D2EEA-DC79-4BBA-8178-5F0BAB50C99C}" destId="{9C81703D-6C4C-4F55-8EE1-E7E29BCB3223}" srcOrd="1" destOrd="0" parTransId="{52815C1B-E22A-4281-8A03-1852D1D8D66C}" sibTransId="{5EB0AD62-CFA1-4D33-A544-259A6846E2E7}"/>
    <dgm:cxn modelId="{6C830567-CA73-4BEC-AEB3-BC74CAF71ADA}" type="presParOf" srcId="{E62FB45F-5CF5-4F73-870D-965AA72B0CCC}" destId="{EC1D1F5E-DCB5-4AE3-A1D7-8B6F8E273769}" srcOrd="0" destOrd="0" presId="urn:microsoft.com/office/officeart/2005/8/layout/hList1"/>
    <dgm:cxn modelId="{9F256122-AD75-4261-AF51-7535AEF82916}" type="presParOf" srcId="{EC1D1F5E-DCB5-4AE3-A1D7-8B6F8E273769}" destId="{C1AD11D4-10E2-4179-BB35-C8A27F50E5C2}" srcOrd="0" destOrd="0" presId="urn:microsoft.com/office/officeart/2005/8/layout/hList1"/>
    <dgm:cxn modelId="{BBEE00B6-2525-4F56-AC39-690E5AD432DB}" type="presParOf" srcId="{EC1D1F5E-DCB5-4AE3-A1D7-8B6F8E273769}" destId="{45D50A1D-B577-4588-BF7C-CADE52BEC1FB}" srcOrd="1" destOrd="0" presId="urn:microsoft.com/office/officeart/2005/8/layout/hList1"/>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BCBC93E2-D390-4915-B7B9-6D42915DD847}"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6F7D2EEA-DC79-4BBA-8178-5F0BAB50C99C}">
      <dgm:prSet phldrT="[Text]" custT="1"/>
      <dgm:spPr>
        <a:solidFill>
          <a:schemeClr val="bg1">
            <a:lumMod val="50000"/>
          </a:schemeClr>
        </a:solidFill>
      </dgm:spPr>
      <dgm:t>
        <a:bodyPr/>
        <a:lstStyle/>
        <a:p>
          <a:r>
            <a:rPr lang="en-US" sz="1800" b="1" dirty="0"/>
            <a:t>Salt Lake City, UT</a:t>
          </a:r>
        </a:p>
      </dgm:t>
    </dgm:pt>
    <dgm:pt modelId="{3669727E-CAA7-41D9-A8CB-FD696995B23F}" type="parTrans" cxnId="{927B02E4-57A9-4BCF-9ABC-7EAD74EE2092}">
      <dgm:prSet/>
      <dgm:spPr/>
      <dgm:t>
        <a:bodyPr/>
        <a:lstStyle/>
        <a:p>
          <a:endParaRPr lang="en-US"/>
        </a:p>
      </dgm:t>
    </dgm:pt>
    <dgm:pt modelId="{42B3F162-7214-4C3C-A20D-CCA67DB87189}" type="sibTrans" cxnId="{927B02E4-57A9-4BCF-9ABC-7EAD74EE2092}">
      <dgm:prSet/>
      <dgm:spPr/>
      <dgm:t>
        <a:bodyPr/>
        <a:lstStyle/>
        <a:p>
          <a:endParaRPr lang="en-US"/>
        </a:p>
      </dgm:t>
    </dgm:pt>
    <dgm:pt modelId="{17A19696-4681-44B0-93C7-AE83AA983139}">
      <dgm:prSet phldrT="[Text]"/>
      <dgm:spPr>
        <a:solidFill>
          <a:schemeClr val="bg1">
            <a:lumMod val="85000"/>
            <a:alpha val="90000"/>
          </a:schemeClr>
        </a:solidFill>
      </dgm:spPr>
      <dgm:t>
        <a:bodyPr/>
        <a:lstStyle/>
        <a:p>
          <a:r>
            <a:rPr lang="en-US" dirty="0"/>
            <a:t>Startup and existing businesses or revenue producing non-profit ventures</a:t>
          </a:r>
        </a:p>
      </dgm:t>
    </dgm:pt>
    <dgm:pt modelId="{80E76AB6-4173-4645-9D87-096DB079645E}" type="parTrans" cxnId="{95F3F37E-04E4-4A97-96D4-224AED73C52A}">
      <dgm:prSet/>
      <dgm:spPr/>
      <dgm:t>
        <a:bodyPr/>
        <a:lstStyle/>
        <a:p>
          <a:endParaRPr lang="en-US"/>
        </a:p>
      </dgm:t>
    </dgm:pt>
    <dgm:pt modelId="{B0128D1E-E8C2-46BF-993B-0C7BF9F5EC91}" type="sibTrans" cxnId="{95F3F37E-04E4-4A97-96D4-224AED73C52A}">
      <dgm:prSet/>
      <dgm:spPr/>
      <dgm:t>
        <a:bodyPr/>
        <a:lstStyle/>
        <a:p>
          <a:endParaRPr lang="en-US"/>
        </a:p>
      </dgm:t>
    </dgm:pt>
    <dgm:pt modelId="{D617C3D4-35B1-4328-966C-3FED1213DC3C}">
      <dgm:prSet phldrT="[Text]"/>
      <dgm:spPr>
        <a:solidFill>
          <a:schemeClr val="bg1">
            <a:lumMod val="85000"/>
            <a:alpha val="90000"/>
          </a:schemeClr>
        </a:solidFill>
      </dgm:spPr>
      <dgm:t>
        <a:bodyPr/>
        <a:lstStyle/>
        <a:p>
          <a:endParaRPr lang="en-US" dirty="0"/>
        </a:p>
      </dgm:t>
    </dgm:pt>
    <dgm:pt modelId="{0E899EA5-219D-4ACB-A154-94F6F2A96A4A}" type="parTrans" cxnId="{93535E34-B949-4064-9723-3A951037F1D9}">
      <dgm:prSet/>
      <dgm:spPr/>
      <dgm:t>
        <a:bodyPr/>
        <a:lstStyle/>
        <a:p>
          <a:endParaRPr lang="en-US"/>
        </a:p>
      </dgm:t>
    </dgm:pt>
    <dgm:pt modelId="{F515AC71-932E-4E9E-92FE-7F9400979E2E}" type="sibTrans" cxnId="{93535E34-B949-4064-9723-3A951037F1D9}">
      <dgm:prSet/>
      <dgm:spPr/>
      <dgm:t>
        <a:bodyPr/>
        <a:lstStyle/>
        <a:p>
          <a:endParaRPr lang="en-US"/>
        </a:p>
      </dgm:t>
    </dgm:pt>
    <dgm:pt modelId="{4D25CD9D-9B2D-48C6-A4DF-C15E08480A5E}">
      <dgm:prSet phldrT="[Text]"/>
      <dgm:spPr>
        <a:solidFill>
          <a:schemeClr val="bg1">
            <a:lumMod val="85000"/>
            <a:alpha val="90000"/>
          </a:schemeClr>
        </a:solidFill>
      </dgm:spPr>
      <dgm:t>
        <a:bodyPr/>
        <a:lstStyle/>
        <a:p>
          <a:r>
            <a:rPr lang="en-US" dirty="0"/>
            <a:t>Working capital and marketing</a:t>
          </a:r>
        </a:p>
      </dgm:t>
    </dgm:pt>
    <dgm:pt modelId="{CAD7CD5F-D430-48F5-9368-FFC821BFF3C2}" type="parTrans" cxnId="{0FCBBC47-22CE-47EE-9474-9D7386E6E3DC}">
      <dgm:prSet/>
      <dgm:spPr/>
      <dgm:t>
        <a:bodyPr/>
        <a:lstStyle/>
        <a:p>
          <a:endParaRPr lang="en-US"/>
        </a:p>
      </dgm:t>
    </dgm:pt>
    <dgm:pt modelId="{8DD86A18-1A3F-41F2-A0F4-192F89924642}" type="sibTrans" cxnId="{0FCBBC47-22CE-47EE-9474-9D7386E6E3DC}">
      <dgm:prSet/>
      <dgm:spPr/>
      <dgm:t>
        <a:bodyPr/>
        <a:lstStyle/>
        <a:p>
          <a:endParaRPr lang="en-US"/>
        </a:p>
      </dgm:t>
    </dgm:pt>
    <dgm:pt modelId="{4B243017-CACA-455B-8B39-53B5FC46DAD6}">
      <dgm:prSet phldrT="[Text]"/>
      <dgm:spPr>
        <a:solidFill>
          <a:schemeClr val="bg1">
            <a:lumMod val="85000"/>
            <a:alpha val="90000"/>
          </a:schemeClr>
        </a:solidFill>
      </dgm:spPr>
      <dgm:t>
        <a:bodyPr/>
        <a:lstStyle/>
        <a:p>
          <a:endParaRPr lang="en-US" dirty="0"/>
        </a:p>
      </dgm:t>
    </dgm:pt>
    <dgm:pt modelId="{691BB555-2D69-490A-9DC1-72A879C546EE}" type="parTrans" cxnId="{2AB354C4-96F5-496B-9282-58D296F7FB87}">
      <dgm:prSet/>
      <dgm:spPr/>
      <dgm:t>
        <a:bodyPr/>
        <a:lstStyle/>
        <a:p>
          <a:endParaRPr lang="en-US"/>
        </a:p>
      </dgm:t>
    </dgm:pt>
    <dgm:pt modelId="{D85664F9-5480-4362-8A77-956DBBEDEE45}" type="sibTrans" cxnId="{2AB354C4-96F5-496B-9282-58D296F7FB87}">
      <dgm:prSet/>
      <dgm:spPr/>
      <dgm:t>
        <a:bodyPr/>
        <a:lstStyle/>
        <a:p>
          <a:endParaRPr lang="en-US"/>
        </a:p>
      </dgm:t>
    </dgm:pt>
    <dgm:pt modelId="{BDAF9370-0715-439F-A90F-259BD80675D9}">
      <dgm:prSet phldrT="[Text]"/>
      <dgm:spPr>
        <a:solidFill>
          <a:schemeClr val="bg1">
            <a:lumMod val="85000"/>
            <a:alpha val="90000"/>
          </a:schemeClr>
        </a:solidFill>
      </dgm:spPr>
      <dgm:t>
        <a:bodyPr/>
        <a:lstStyle/>
        <a:p>
          <a:r>
            <a:rPr lang="en-US" dirty="0"/>
            <a:t>Energy efficient equipment upgrades and building retrofits</a:t>
          </a:r>
        </a:p>
      </dgm:t>
    </dgm:pt>
    <dgm:pt modelId="{3ED5FA2E-4768-475C-ADF9-AD0166DC14A3}" type="parTrans" cxnId="{24BC41B6-CC30-474C-A672-3B97276E7F43}">
      <dgm:prSet/>
      <dgm:spPr/>
      <dgm:t>
        <a:bodyPr/>
        <a:lstStyle/>
        <a:p>
          <a:endParaRPr lang="en-US"/>
        </a:p>
      </dgm:t>
    </dgm:pt>
    <dgm:pt modelId="{8CCEFEC6-0295-49F3-967F-DCDB86B29AB4}" type="sibTrans" cxnId="{24BC41B6-CC30-474C-A672-3B97276E7F43}">
      <dgm:prSet/>
      <dgm:spPr/>
      <dgm:t>
        <a:bodyPr/>
        <a:lstStyle/>
        <a:p>
          <a:endParaRPr lang="en-US"/>
        </a:p>
      </dgm:t>
    </dgm:pt>
    <dgm:pt modelId="{CCE37DB4-4750-4553-A03C-79F7185A878E}">
      <dgm:prSet phldrT="[Text]"/>
      <dgm:spPr>
        <a:solidFill>
          <a:schemeClr val="bg1">
            <a:lumMod val="85000"/>
            <a:alpha val="90000"/>
          </a:schemeClr>
        </a:solidFill>
      </dgm:spPr>
      <dgm:t>
        <a:bodyPr/>
        <a:lstStyle/>
        <a:p>
          <a:r>
            <a:rPr lang="en-US" dirty="0"/>
            <a:t>Signage, retail presentation and display work</a:t>
          </a:r>
        </a:p>
      </dgm:t>
    </dgm:pt>
    <dgm:pt modelId="{77099884-CE24-434A-91B7-0B5EC2100E09}" type="parTrans" cxnId="{8A4EBDAC-DC54-472C-9E89-68AB4891DE70}">
      <dgm:prSet/>
      <dgm:spPr/>
      <dgm:t>
        <a:bodyPr/>
        <a:lstStyle/>
        <a:p>
          <a:endParaRPr lang="en-US"/>
        </a:p>
      </dgm:t>
    </dgm:pt>
    <dgm:pt modelId="{6DFAACA3-3265-4097-88F2-6FD8B3A0980A}" type="sibTrans" cxnId="{8A4EBDAC-DC54-472C-9E89-68AB4891DE70}">
      <dgm:prSet/>
      <dgm:spPr/>
      <dgm:t>
        <a:bodyPr/>
        <a:lstStyle/>
        <a:p>
          <a:endParaRPr lang="en-US"/>
        </a:p>
      </dgm:t>
    </dgm:pt>
    <dgm:pt modelId="{199D2162-0E5D-4CBD-B25C-C16866595CAF}">
      <dgm:prSet phldrT="[Text]"/>
      <dgm:spPr>
        <a:solidFill>
          <a:schemeClr val="bg1">
            <a:lumMod val="85000"/>
            <a:alpha val="90000"/>
          </a:schemeClr>
        </a:solidFill>
      </dgm:spPr>
      <dgm:t>
        <a:bodyPr/>
        <a:lstStyle/>
        <a:p>
          <a:r>
            <a:rPr lang="en-US" dirty="0"/>
            <a:t>Startups eligible for up to $100k</a:t>
          </a:r>
        </a:p>
      </dgm:t>
    </dgm:pt>
    <dgm:pt modelId="{942E1F0D-2A9D-438D-991D-1FBE25556B3D}" type="parTrans" cxnId="{E0FC74DD-8753-49E0-B26F-69DBA5C104E4}">
      <dgm:prSet/>
      <dgm:spPr/>
      <dgm:t>
        <a:bodyPr/>
        <a:lstStyle/>
        <a:p>
          <a:endParaRPr lang="en-US"/>
        </a:p>
      </dgm:t>
    </dgm:pt>
    <dgm:pt modelId="{6738ED2D-1844-4CC3-912B-E995480F2F47}" type="sibTrans" cxnId="{E0FC74DD-8753-49E0-B26F-69DBA5C104E4}">
      <dgm:prSet/>
      <dgm:spPr/>
      <dgm:t>
        <a:bodyPr/>
        <a:lstStyle/>
        <a:p>
          <a:endParaRPr lang="en-US"/>
        </a:p>
      </dgm:t>
    </dgm:pt>
    <dgm:pt modelId="{12C29A51-644C-43D0-8BFC-16B7C2A32683}">
      <dgm:prSet phldrT="[Text]"/>
      <dgm:spPr>
        <a:solidFill>
          <a:schemeClr val="bg1">
            <a:lumMod val="85000"/>
            <a:alpha val="90000"/>
          </a:schemeClr>
        </a:solidFill>
      </dgm:spPr>
      <dgm:t>
        <a:bodyPr/>
        <a:lstStyle/>
        <a:p>
          <a:r>
            <a:rPr lang="en-US" dirty="0"/>
            <a:t>Existing businesses up to $350k</a:t>
          </a:r>
        </a:p>
      </dgm:t>
    </dgm:pt>
    <dgm:pt modelId="{FEECEE74-6BD4-46DF-B9D8-18E6B6A13A3E}" type="parTrans" cxnId="{DA62658C-9B7D-4D6E-9EDB-57231AE116BC}">
      <dgm:prSet/>
      <dgm:spPr/>
      <dgm:t>
        <a:bodyPr/>
        <a:lstStyle/>
        <a:p>
          <a:endParaRPr lang="en-US"/>
        </a:p>
      </dgm:t>
    </dgm:pt>
    <dgm:pt modelId="{F8CB3AAD-1C3D-495D-9645-E358D74BC98B}" type="sibTrans" cxnId="{DA62658C-9B7D-4D6E-9EDB-57231AE116BC}">
      <dgm:prSet/>
      <dgm:spPr/>
      <dgm:t>
        <a:bodyPr/>
        <a:lstStyle/>
        <a:p>
          <a:endParaRPr lang="en-US"/>
        </a:p>
      </dgm:t>
    </dgm:pt>
    <dgm:pt modelId="{468A9790-6DCA-4125-9FE3-87988F765232}">
      <dgm:prSet phldrT="[Text]"/>
      <dgm:spPr>
        <a:solidFill>
          <a:schemeClr val="bg1">
            <a:lumMod val="85000"/>
            <a:alpha val="90000"/>
          </a:schemeClr>
        </a:solidFill>
      </dgm:spPr>
      <dgm:t>
        <a:bodyPr/>
        <a:lstStyle/>
        <a:p>
          <a:r>
            <a:rPr lang="en-US" dirty="0"/>
            <a:t>Microloans are $25k or less</a:t>
          </a:r>
        </a:p>
      </dgm:t>
    </dgm:pt>
    <dgm:pt modelId="{057F3C3B-2AD4-4EA5-B5D7-DED21A5211C5}" type="parTrans" cxnId="{5C685B38-905D-4504-A5D4-3BE93BABCB39}">
      <dgm:prSet/>
      <dgm:spPr/>
      <dgm:t>
        <a:bodyPr/>
        <a:lstStyle/>
        <a:p>
          <a:endParaRPr lang="en-US"/>
        </a:p>
      </dgm:t>
    </dgm:pt>
    <dgm:pt modelId="{065A8710-8F6D-4D22-BD59-FE8C43F470C1}" type="sibTrans" cxnId="{5C685B38-905D-4504-A5D4-3BE93BABCB39}">
      <dgm:prSet/>
      <dgm:spPr/>
      <dgm:t>
        <a:bodyPr/>
        <a:lstStyle/>
        <a:p>
          <a:endParaRPr lang="en-US"/>
        </a:p>
      </dgm:t>
    </dgm:pt>
    <dgm:pt modelId="{FE0FA2F0-F28F-4A78-AA02-5975E2086CEF}">
      <dgm:prSet phldrT="[Text]"/>
      <dgm:spPr>
        <a:solidFill>
          <a:schemeClr val="bg1">
            <a:lumMod val="85000"/>
            <a:alpha val="90000"/>
          </a:schemeClr>
        </a:solidFill>
      </dgm:spPr>
      <dgm:t>
        <a:bodyPr/>
        <a:lstStyle/>
        <a:p>
          <a:r>
            <a:rPr lang="en-US" dirty="0"/>
            <a:t>Loan Terms are 6 months to 7 years</a:t>
          </a:r>
        </a:p>
      </dgm:t>
    </dgm:pt>
    <dgm:pt modelId="{40EF089A-4C52-4C59-A8B2-CA47F50CAEA3}" type="parTrans" cxnId="{17B3332D-C7C4-4F78-84EA-1DFE207A18B5}">
      <dgm:prSet/>
      <dgm:spPr/>
      <dgm:t>
        <a:bodyPr/>
        <a:lstStyle/>
        <a:p>
          <a:endParaRPr lang="en-US"/>
        </a:p>
      </dgm:t>
    </dgm:pt>
    <dgm:pt modelId="{4FF2CB0A-F285-4A83-B649-F672AE29A692}" type="sibTrans" cxnId="{17B3332D-C7C4-4F78-84EA-1DFE207A18B5}">
      <dgm:prSet/>
      <dgm:spPr/>
      <dgm:t>
        <a:bodyPr/>
        <a:lstStyle/>
        <a:p>
          <a:endParaRPr lang="en-US"/>
        </a:p>
      </dgm:t>
    </dgm:pt>
    <dgm:pt modelId="{FB8176AD-184E-4C75-B9DB-7F0D542D4490}">
      <dgm:prSet phldrT="[Text]"/>
      <dgm:spPr>
        <a:solidFill>
          <a:schemeClr val="bg1">
            <a:lumMod val="85000"/>
            <a:alpha val="90000"/>
          </a:schemeClr>
        </a:solidFill>
      </dgm:spPr>
      <dgm:t>
        <a:bodyPr/>
        <a:lstStyle/>
        <a:p>
          <a:r>
            <a:rPr lang="en-US" dirty="0"/>
            <a:t>Maximum Rate is Prime + *%</a:t>
          </a:r>
        </a:p>
      </dgm:t>
    </dgm:pt>
    <dgm:pt modelId="{AF4FB5AF-1EE4-4FB5-A1AB-803B7D52D967}" type="parTrans" cxnId="{6B57CA42-220B-4127-8447-FF2C04BC0471}">
      <dgm:prSet/>
      <dgm:spPr/>
      <dgm:t>
        <a:bodyPr/>
        <a:lstStyle/>
        <a:p>
          <a:endParaRPr lang="en-US"/>
        </a:p>
      </dgm:t>
    </dgm:pt>
    <dgm:pt modelId="{FD206494-158C-4373-AF27-8B2FDF57933D}" type="sibTrans" cxnId="{6B57CA42-220B-4127-8447-FF2C04BC0471}">
      <dgm:prSet/>
      <dgm:spPr/>
      <dgm:t>
        <a:bodyPr/>
        <a:lstStyle/>
        <a:p>
          <a:endParaRPr lang="en-US"/>
        </a:p>
      </dgm:t>
    </dgm:pt>
    <dgm:pt modelId="{846D1270-000E-408F-A66E-9FF76FFE329B}">
      <dgm:prSet phldrT="[Text]"/>
      <dgm:spPr>
        <a:solidFill>
          <a:schemeClr val="bg1">
            <a:lumMod val="85000"/>
            <a:alpha val="90000"/>
          </a:schemeClr>
        </a:solidFill>
      </dgm:spPr>
      <dgm:t>
        <a:bodyPr/>
        <a:lstStyle/>
        <a:p>
          <a:r>
            <a:rPr lang="en-US" dirty="0"/>
            <a:t>Support city goals of development in geographic priority areas, LMI owners, Veteran owners, Disabled owners, Green businesses</a:t>
          </a:r>
        </a:p>
      </dgm:t>
    </dgm:pt>
    <dgm:pt modelId="{A10745D3-1669-4CC7-9217-86283697E62C}" type="parTrans" cxnId="{24DA4747-0F0F-4A2F-B9B0-3BE71CDC5F2F}">
      <dgm:prSet/>
      <dgm:spPr/>
      <dgm:t>
        <a:bodyPr/>
        <a:lstStyle/>
        <a:p>
          <a:endParaRPr lang="en-US"/>
        </a:p>
      </dgm:t>
    </dgm:pt>
    <dgm:pt modelId="{A33F13C2-D07A-444A-92BF-50419C56346E}" type="sibTrans" cxnId="{24DA4747-0F0F-4A2F-B9B0-3BE71CDC5F2F}">
      <dgm:prSet/>
      <dgm:spPr/>
      <dgm:t>
        <a:bodyPr/>
        <a:lstStyle/>
        <a:p>
          <a:endParaRPr lang="en-US"/>
        </a:p>
      </dgm:t>
    </dgm:pt>
    <dgm:pt modelId="{E62FB45F-5CF5-4F73-870D-965AA72B0CCC}" type="pres">
      <dgm:prSet presAssocID="{BCBC93E2-D390-4915-B7B9-6D42915DD847}" presName="Name0" presStyleCnt="0">
        <dgm:presLayoutVars>
          <dgm:dir/>
          <dgm:animLvl val="lvl"/>
          <dgm:resizeHandles val="exact"/>
        </dgm:presLayoutVars>
      </dgm:prSet>
      <dgm:spPr/>
    </dgm:pt>
    <dgm:pt modelId="{EC1D1F5E-DCB5-4AE3-A1D7-8B6F8E273769}" type="pres">
      <dgm:prSet presAssocID="{6F7D2EEA-DC79-4BBA-8178-5F0BAB50C99C}" presName="composite" presStyleCnt="0"/>
      <dgm:spPr/>
    </dgm:pt>
    <dgm:pt modelId="{C1AD11D4-10E2-4179-BB35-C8A27F50E5C2}" type="pres">
      <dgm:prSet presAssocID="{6F7D2EEA-DC79-4BBA-8178-5F0BAB50C99C}" presName="parTx" presStyleLbl="alignNode1" presStyleIdx="0" presStyleCnt="1" custLinFactNeighborX="-867" custLinFactNeighborY="-5788">
        <dgm:presLayoutVars>
          <dgm:chMax val="0"/>
          <dgm:chPref val="0"/>
          <dgm:bulletEnabled val="1"/>
        </dgm:presLayoutVars>
      </dgm:prSet>
      <dgm:spPr/>
    </dgm:pt>
    <dgm:pt modelId="{45D50A1D-B577-4588-BF7C-CADE52BEC1FB}" type="pres">
      <dgm:prSet presAssocID="{6F7D2EEA-DC79-4BBA-8178-5F0BAB50C99C}" presName="desTx" presStyleLbl="alignAccFollowNode1" presStyleIdx="0" presStyleCnt="1">
        <dgm:presLayoutVars>
          <dgm:bulletEnabled val="1"/>
        </dgm:presLayoutVars>
      </dgm:prSet>
      <dgm:spPr/>
    </dgm:pt>
  </dgm:ptLst>
  <dgm:cxnLst>
    <dgm:cxn modelId="{3A6C5C03-EB46-4A49-96ED-BC1187E420A7}" type="presOf" srcId="{4B243017-CACA-455B-8B39-53B5FC46DAD6}" destId="{45D50A1D-B577-4588-BF7C-CADE52BEC1FB}" srcOrd="0" destOrd="10" presId="urn:microsoft.com/office/officeart/2005/8/layout/hList1"/>
    <dgm:cxn modelId="{841B701D-3D18-4E1D-8216-2A2A2D07CA40}" type="presOf" srcId="{6F7D2EEA-DC79-4BBA-8178-5F0BAB50C99C}" destId="{C1AD11D4-10E2-4179-BB35-C8A27F50E5C2}" srcOrd="0" destOrd="0" presId="urn:microsoft.com/office/officeart/2005/8/layout/hList1"/>
    <dgm:cxn modelId="{6491B32C-FEA8-4F02-87BA-75BA17BFFD95}" type="presOf" srcId="{12C29A51-644C-43D0-8BFC-16B7C2A32683}" destId="{45D50A1D-B577-4588-BF7C-CADE52BEC1FB}" srcOrd="0" destOrd="5" presId="urn:microsoft.com/office/officeart/2005/8/layout/hList1"/>
    <dgm:cxn modelId="{17B3332D-C7C4-4F78-84EA-1DFE207A18B5}" srcId="{6F7D2EEA-DC79-4BBA-8178-5F0BAB50C99C}" destId="{FE0FA2F0-F28F-4A78-AA02-5975E2086CEF}" srcOrd="7" destOrd="0" parTransId="{40EF089A-4C52-4C59-A8B2-CA47F50CAEA3}" sibTransId="{4FF2CB0A-F285-4A83-B649-F672AE29A692}"/>
    <dgm:cxn modelId="{93535E34-B949-4064-9723-3A951037F1D9}" srcId="{6F7D2EEA-DC79-4BBA-8178-5F0BAB50C99C}" destId="{D617C3D4-35B1-4328-966C-3FED1213DC3C}" srcOrd="11" destOrd="0" parTransId="{0E899EA5-219D-4ACB-A154-94F6F2A96A4A}" sibTransId="{F515AC71-932E-4E9E-92FE-7F9400979E2E}"/>
    <dgm:cxn modelId="{5C685B38-905D-4504-A5D4-3BE93BABCB39}" srcId="{6F7D2EEA-DC79-4BBA-8178-5F0BAB50C99C}" destId="{468A9790-6DCA-4125-9FE3-87988F765232}" srcOrd="6" destOrd="0" parTransId="{057F3C3B-2AD4-4EA5-B5D7-DED21A5211C5}" sibTransId="{065A8710-8F6D-4D22-BD59-FE8C43F470C1}"/>
    <dgm:cxn modelId="{72F57060-965E-42D7-9452-5F48BB22EF18}" type="presOf" srcId="{D617C3D4-35B1-4328-966C-3FED1213DC3C}" destId="{45D50A1D-B577-4588-BF7C-CADE52BEC1FB}" srcOrd="0" destOrd="11" presId="urn:microsoft.com/office/officeart/2005/8/layout/hList1"/>
    <dgm:cxn modelId="{6B57CA42-220B-4127-8447-FF2C04BC0471}" srcId="{6F7D2EEA-DC79-4BBA-8178-5F0BAB50C99C}" destId="{FB8176AD-184E-4C75-B9DB-7F0D542D4490}" srcOrd="8" destOrd="0" parTransId="{AF4FB5AF-1EE4-4FB5-A1AB-803B7D52D967}" sibTransId="{FD206494-158C-4373-AF27-8B2FDF57933D}"/>
    <dgm:cxn modelId="{24DA4747-0F0F-4A2F-B9B0-3BE71CDC5F2F}" srcId="{6F7D2EEA-DC79-4BBA-8178-5F0BAB50C99C}" destId="{846D1270-000E-408F-A66E-9FF76FFE329B}" srcOrd="9" destOrd="0" parTransId="{A10745D3-1669-4CC7-9217-86283697E62C}" sibTransId="{A33F13C2-D07A-444A-92BF-50419C56346E}"/>
    <dgm:cxn modelId="{0FCBBC47-22CE-47EE-9474-9D7386E6E3DC}" srcId="{6F7D2EEA-DC79-4BBA-8178-5F0BAB50C99C}" destId="{4D25CD9D-9B2D-48C6-A4DF-C15E08480A5E}" srcOrd="3" destOrd="0" parTransId="{CAD7CD5F-D430-48F5-9368-FFC821BFF3C2}" sibTransId="{8DD86A18-1A3F-41F2-A0F4-192F89924642}"/>
    <dgm:cxn modelId="{9564C079-6A63-4E76-9211-323407BBBC6D}" type="presOf" srcId="{199D2162-0E5D-4CBD-B25C-C16866595CAF}" destId="{45D50A1D-B577-4588-BF7C-CADE52BEC1FB}" srcOrd="0" destOrd="4" presId="urn:microsoft.com/office/officeart/2005/8/layout/hList1"/>
    <dgm:cxn modelId="{2800047D-9233-4E36-9473-9088E69622FE}" type="presOf" srcId="{468A9790-6DCA-4125-9FE3-87988F765232}" destId="{45D50A1D-B577-4588-BF7C-CADE52BEC1FB}" srcOrd="0" destOrd="6" presId="urn:microsoft.com/office/officeart/2005/8/layout/hList1"/>
    <dgm:cxn modelId="{95F3F37E-04E4-4A97-96D4-224AED73C52A}" srcId="{6F7D2EEA-DC79-4BBA-8178-5F0BAB50C99C}" destId="{17A19696-4681-44B0-93C7-AE83AA983139}" srcOrd="0" destOrd="0" parTransId="{80E76AB6-4173-4645-9D87-096DB079645E}" sibTransId="{B0128D1E-E8C2-46BF-993B-0C7BF9F5EC91}"/>
    <dgm:cxn modelId="{DA62658C-9B7D-4D6E-9EDB-57231AE116BC}" srcId="{6F7D2EEA-DC79-4BBA-8178-5F0BAB50C99C}" destId="{12C29A51-644C-43D0-8BFC-16B7C2A32683}" srcOrd="5" destOrd="0" parTransId="{FEECEE74-6BD4-46DF-B9D8-18E6B6A13A3E}" sibTransId="{F8CB3AAD-1C3D-495D-9645-E358D74BC98B}"/>
    <dgm:cxn modelId="{5094B491-8B1C-4EDA-9B0C-FCD91B50B22D}" type="presOf" srcId="{4D25CD9D-9B2D-48C6-A4DF-C15E08480A5E}" destId="{45D50A1D-B577-4588-BF7C-CADE52BEC1FB}" srcOrd="0" destOrd="3" presId="urn:microsoft.com/office/officeart/2005/8/layout/hList1"/>
    <dgm:cxn modelId="{85E2D997-08C6-4EE2-A1F9-DAD280429580}" type="presOf" srcId="{FE0FA2F0-F28F-4A78-AA02-5975E2086CEF}" destId="{45D50A1D-B577-4588-BF7C-CADE52BEC1FB}" srcOrd="0" destOrd="7" presId="urn:microsoft.com/office/officeart/2005/8/layout/hList1"/>
    <dgm:cxn modelId="{E9894AA4-E8A6-461C-BAB1-A3FB1E47A96B}" type="presOf" srcId="{BDAF9370-0715-439F-A90F-259BD80675D9}" destId="{45D50A1D-B577-4588-BF7C-CADE52BEC1FB}" srcOrd="0" destOrd="1" presId="urn:microsoft.com/office/officeart/2005/8/layout/hList1"/>
    <dgm:cxn modelId="{8A4EBDAC-DC54-472C-9E89-68AB4891DE70}" srcId="{6F7D2EEA-DC79-4BBA-8178-5F0BAB50C99C}" destId="{CCE37DB4-4750-4553-A03C-79F7185A878E}" srcOrd="2" destOrd="0" parTransId="{77099884-CE24-434A-91B7-0B5EC2100E09}" sibTransId="{6DFAACA3-3265-4097-88F2-6FD8B3A0980A}"/>
    <dgm:cxn modelId="{425E6DAF-30E6-4569-9ACF-84EC7BE4C1FF}" type="presOf" srcId="{CCE37DB4-4750-4553-A03C-79F7185A878E}" destId="{45D50A1D-B577-4588-BF7C-CADE52BEC1FB}" srcOrd="0" destOrd="2" presId="urn:microsoft.com/office/officeart/2005/8/layout/hList1"/>
    <dgm:cxn modelId="{C0D6DDB2-15BD-4B93-B5D5-99771386391E}" type="presOf" srcId="{BCBC93E2-D390-4915-B7B9-6D42915DD847}" destId="{E62FB45F-5CF5-4F73-870D-965AA72B0CCC}" srcOrd="0" destOrd="0" presId="urn:microsoft.com/office/officeart/2005/8/layout/hList1"/>
    <dgm:cxn modelId="{24BC41B6-CC30-474C-A672-3B97276E7F43}" srcId="{6F7D2EEA-DC79-4BBA-8178-5F0BAB50C99C}" destId="{BDAF9370-0715-439F-A90F-259BD80675D9}" srcOrd="1" destOrd="0" parTransId="{3ED5FA2E-4768-475C-ADF9-AD0166DC14A3}" sibTransId="{8CCEFEC6-0295-49F3-967F-DCDB86B29AB4}"/>
    <dgm:cxn modelId="{156D79B7-EB7D-48E4-9F30-B74EE708A00E}" type="presOf" srcId="{17A19696-4681-44B0-93C7-AE83AA983139}" destId="{45D50A1D-B577-4588-BF7C-CADE52BEC1FB}" srcOrd="0" destOrd="0" presId="urn:microsoft.com/office/officeart/2005/8/layout/hList1"/>
    <dgm:cxn modelId="{C9550FBA-12DF-489C-8792-14F7E8FCDCA9}" type="presOf" srcId="{FB8176AD-184E-4C75-B9DB-7F0D542D4490}" destId="{45D50A1D-B577-4588-BF7C-CADE52BEC1FB}" srcOrd="0" destOrd="8" presId="urn:microsoft.com/office/officeart/2005/8/layout/hList1"/>
    <dgm:cxn modelId="{2AB354C4-96F5-496B-9282-58D296F7FB87}" srcId="{6F7D2EEA-DC79-4BBA-8178-5F0BAB50C99C}" destId="{4B243017-CACA-455B-8B39-53B5FC46DAD6}" srcOrd="10" destOrd="0" parTransId="{691BB555-2D69-490A-9DC1-72A879C546EE}" sibTransId="{D85664F9-5480-4362-8A77-956DBBEDEE45}"/>
    <dgm:cxn modelId="{E0FC74DD-8753-49E0-B26F-69DBA5C104E4}" srcId="{6F7D2EEA-DC79-4BBA-8178-5F0BAB50C99C}" destId="{199D2162-0E5D-4CBD-B25C-C16866595CAF}" srcOrd="4" destOrd="0" parTransId="{942E1F0D-2A9D-438D-991D-1FBE25556B3D}" sibTransId="{6738ED2D-1844-4CC3-912B-E995480F2F47}"/>
    <dgm:cxn modelId="{927B02E4-57A9-4BCF-9ABC-7EAD74EE2092}" srcId="{BCBC93E2-D390-4915-B7B9-6D42915DD847}" destId="{6F7D2EEA-DC79-4BBA-8178-5F0BAB50C99C}" srcOrd="0" destOrd="0" parTransId="{3669727E-CAA7-41D9-A8CB-FD696995B23F}" sibTransId="{42B3F162-7214-4C3C-A20D-CCA67DB87189}"/>
    <dgm:cxn modelId="{26B9DDEC-EBF6-49D5-A061-8256858449AC}" type="presOf" srcId="{846D1270-000E-408F-A66E-9FF76FFE329B}" destId="{45D50A1D-B577-4588-BF7C-CADE52BEC1FB}" srcOrd="0" destOrd="9" presId="urn:microsoft.com/office/officeart/2005/8/layout/hList1"/>
    <dgm:cxn modelId="{6C830567-CA73-4BEC-AEB3-BC74CAF71ADA}" type="presParOf" srcId="{E62FB45F-5CF5-4F73-870D-965AA72B0CCC}" destId="{EC1D1F5E-DCB5-4AE3-A1D7-8B6F8E273769}" srcOrd="0" destOrd="0" presId="urn:microsoft.com/office/officeart/2005/8/layout/hList1"/>
    <dgm:cxn modelId="{9F256122-AD75-4261-AF51-7535AEF82916}" type="presParOf" srcId="{EC1D1F5E-DCB5-4AE3-A1D7-8B6F8E273769}" destId="{C1AD11D4-10E2-4179-BB35-C8A27F50E5C2}" srcOrd="0" destOrd="0" presId="urn:microsoft.com/office/officeart/2005/8/layout/hList1"/>
    <dgm:cxn modelId="{BBEE00B6-2525-4F56-AC39-690E5AD432DB}" type="presParOf" srcId="{EC1D1F5E-DCB5-4AE3-A1D7-8B6F8E273769}" destId="{45D50A1D-B577-4588-BF7C-CADE52BEC1FB}"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BCBC93E2-D390-4915-B7B9-6D42915DD847}"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6F7D2EEA-DC79-4BBA-8178-5F0BAB50C99C}">
      <dgm:prSet phldrT="[Text]" custT="1"/>
      <dgm:spPr>
        <a:solidFill>
          <a:schemeClr val="bg1">
            <a:lumMod val="50000"/>
          </a:schemeClr>
        </a:solidFill>
      </dgm:spPr>
      <dgm:t>
        <a:bodyPr/>
        <a:lstStyle/>
        <a:p>
          <a:r>
            <a:rPr lang="en-US" sz="1800" b="1" dirty="0"/>
            <a:t>Delaware</a:t>
          </a:r>
        </a:p>
      </dgm:t>
    </dgm:pt>
    <dgm:pt modelId="{3669727E-CAA7-41D9-A8CB-FD696995B23F}" type="parTrans" cxnId="{927B02E4-57A9-4BCF-9ABC-7EAD74EE2092}">
      <dgm:prSet/>
      <dgm:spPr/>
      <dgm:t>
        <a:bodyPr/>
        <a:lstStyle/>
        <a:p>
          <a:endParaRPr lang="en-US"/>
        </a:p>
      </dgm:t>
    </dgm:pt>
    <dgm:pt modelId="{42B3F162-7214-4C3C-A20D-CCA67DB87189}" type="sibTrans" cxnId="{927B02E4-57A9-4BCF-9ABC-7EAD74EE2092}">
      <dgm:prSet/>
      <dgm:spPr/>
      <dgm:t>
        <a:bodyPr/>
        <a:lstStyle/>
        <a:p>
          <a:endParaRPr lang="en-US"/>
        </a:p>
      </dgm:t>
    </dgm:pt>
    <dgm:pt modelId="{17A19696-4681-44B0-93C7-AE83AA983139}">
      <dgm:prSet phldrT="[Text]"/>
      <dgm:spPr>
        <a:solidFill>
          <a:schemeClr val="bg1">
            <a:lumMod val="85000"/>
            <a:alpha val="90000"/>
          </a:schemeClr>
        </a:solidFill>
      </dgm:spPr>
      <dgm:t>
        <a:bodyPr/>
        <a:lstStyle/>
        <a:p>
          <a:r>
            <a:rPr lang="en-US" dirty="0"/>
            <a:t>True Access Capital formed out of community stakeholder vision to better support Delaware/Southern PA region</a:t>
          </a:r>
        </a:p>
      </dgm:t>
    </dgm:pt>
    <dgm:pt modelId="{80E76AB6-4173-4645-9D87-096DB079645E}" type="parTrans" cxnId="{95F3F37E-04E4-4A97-96D4-224AED73C52A}">
      <dgm:prSet/>
      <dgm:spPr/>
      <dgm:t>
        <a:bodyPr/>
        <a:lstStyle/>
        <a:p>
          <a:endParaRPr lang="en-US"/>
        </a:p>
      </dgm:t>
    </dgm:pt>
    <dgm:pt modelId="{B0128D1E-E8C2-46BF-993B-0C7BF9F5EC91}" type="sibTrans" cxnId="{95F3F37E-04E4-4A97-96D4-224AED73C52A}">
      <dgm:prSet/>
      <dgm:spPr/>
      <dgm:t>
        <a:bodyPr/>
        <a:lstStyle/>
        <a:p>
          <a:endParaRPr lang="en-US"/>
        </a:p>
      </dgm:t>
    </dgm:pt>
    <dgm:pt modelId="{D617C3D4-35B1-4328-966C-3FED1213DC3C}">
      <dgm:prSet phldrT="[Text]"/>
      <dgm:spPr>
        <a:solidFill>
          <a:schemeClr val="bg1">
            <a:lumMod val="85000"/>
            <a:alpha val="90000"/>
          </a:schemeClr>
        </a:solidFill>
      </dgm:spPr>
      <dgm:t>
        <a:bodyPr/>
        <a:lstStyle/>
        <a:p>
          <a:endParaRPr lang="en-US" dirty="0"/>
        </a:p>
      </dgm:t>
    </dgm:pt>
    <dgm:pt modelId="{0E899EA5-219D-4ACB-A154-94F6F2A96A4A}" type="parTrans" cxnId="{93535E34-B949-4064-9723-3A951037F1D9}">
      <dgm:prSet/>
      <dgm:spPr/>
      <dgm:t>
        <a:bodyPr/>
        <a:lstStyle/>
        <a:p>
          <a:endParaRPr lang="en-US"/>
        </a:p>
      </dgm:t>
    </dgm:pt>
    <dgm:pt modelId="{F515AC71-932E-4E9E-92FE-7F9400979E2E}" type="sibTrans" cxnId="{93535E34-B949-4064-9723-3A951037F1D9}">
      <dgm:prSet/>
      <dgm:spPr/>
      <dgm:t>
        <a:bodyPr/>
        <a:lstStyle/>
        <a:p>
          <a:endParaRPr lang="en-US"/>
        </a:p>
      </dgm:t>
    </dgm:pt>
    <dgm:pt modelId="{9C81703D-6C4C-4F55-8EE1-E7E29BCB3223}">
      <dgm:prSet phldrT="[Text]"/>
      <dgm:spPr>
        <a:solidFill>
          <a:schemeClr val="bg1">
            <a:lumMod val="85000"/>
            <a:alpha val="90000"/>
          </a:schemeClr>
        </a:solidFill>
      </dgm:spPr>
      <dgm:t>
        <a:bodyPr/>
        <a:lstStyle/>
        <a:p>
          <a:r>
            <a:rPr lang="en-US" dirty="0"/>
            <a:t>Micro Loan Program – start-up and expansion projects; $5k to $50k; working capital, inventory, M&amp;E</a:t>
          </a:r>
        </a:p>
      </dgm:t>
    </dgm:pt>
    <dgm:pt modelId="{52815C1B-E22A-4281-8A03-1852D1D8D66C}" type="parTrans" cxnId="{7694FCFA-EC40-45CA-AF42-B7E64843B56F}">
      <dgm:prSet/>
      <dgm:spPr/>
      <dgm:t>
        <a:bodyPr/>
        <a:lstStyle/>
        <a:p>
          <a:endParaRPr lang="en-US"/>
        </a:p>
      </dgm:t>
    </dgm:pt>
    <dgm:pt modelId="{5EB0AD62-CFA1-4D33-A544-259A6846E2E7}" type="sibTrans" cxnId="{7694FCFA-EC40-45CA-AF42-B7E64843B56F}">
      <dgm:prSet/>
      <dgm:spPr/>
      <dgm:t>
        <a:bodyPr/>
        <a:lstStyle/>
        <a:p>
          <a:endParaRPr lang="en-US"/>
        </a:p>
      </dgm:t>
    </dgm:pt>
    <dgm:pt modelId="{4D25CD9D-9B2D-48C6-A4DF-C15E08480A5E}">
      <dgm:prSet phldrT="[Text]"/>
      <dgm:spPr>
        <a:solidFill>
          <a:schemeClr val="bg1">
            <a:lumMod val="85000"/>
            <a:alpha val="90000"/>
          </a:schemeClr>
        </a:solidFill>
      </dgm:spPr>
      <dgm:t>
        <a:bodyPr/>
        <a:lstStyle/>
        <a:p>
          <a:r>
            <a:rPr lang="en-US" dirty="0"/>
            <a:t>Community Development Loan Fund – non-profit and for-profit community-based projects (childcare centers, community centers, mixed use properties); max loan is $150k</a:t>
          </a:r>
        </a:p>
      </dgm:t>
    </dgm:pt>
    <dgm:pt modelId="{CAD7CD5F-D430-48F5-9368-FFC821BFF3C2}" type="parTrans" cxnId="{0FCBBC47-22CE-47EE-9474-9D7386E6E3DC}">
      <dgm:prSet/>
      <dgm:spPr/>
      <dgm:t>
        <a:bodyPr/>
        <a:lstStyle/>
        <a:p>
          <a:endParaRPr lang="en-US"/>
        </a:p>
      </dgm:t>
    </dgm:pt>
    <dgm:pt modelId="{8DD86A18-1A3F-41F2-A0F4-192F89924642}" type="sibTrans" cxnId="{0FCBBC47-22CE-47EE-9474-9D7386E6E3DC}">
      <dgm:prSet/>
      <dgm:spPr/>
      <dgm:t>
        <a:bodyPr/>
        <a:lstStyle/>
        <a:p>
          <a:endParaRPr lang="en-US"/>
        </a:p>
      </dgm:t>
    </dgm:pt>
    <dgm:pt modelId="{E62FB45F-5CF5-4F73-870D-965AA72B0CCC}" type="pres">
      <dgm:prSet presAssocID="{BCBC93E2-D390-4915-B7B9-6D42915DD847}" presName="Name0" presStyleCnt="0">
        <dgm:presLayoutVars>
          <dgm:dir/>
          <dgm:animLvl val="lvl"/>
          <dgm:resizeHandles val="exact"/>
        </dgm:presLayoutVars>
      </dgm:prSet>
      <dgm:spPr/>
    </dgm:pt>
    <dgm:pt modelId="{EC1D1F5E-DCB5-4AE3-A1D7-8B6F8E273769}" type="pres">
      <dgm:prSet presAssocID="{6F7D2EEA-DC79-4BBA-8178-5F0BAB50C99C}" presName="composite" presStyleCnt="0"/>
      <dgm:spPr/>
    </dgm:pt>
    <dgm:pt modelId="{C1AD11D4-10E2-4179-BB35-C8A27F50E5C2}" type="pres">
      <dgm:prSet presAssocID="{6F7D2EEA-DC79-4BBA-8178-5F0BAB50C99C}" presName="parTx" presStyleLbl="alignNode1" presStyleIdx="0" presStyleCnt="1" custLinFactNeighborX="76539" custLinFactNeighborY="-15945">
        <dgm:presLayoutVars>
          <dgm:chMax val="0"/>
          <dgm:chPref val="0"/>
          <dgm:bulletEnabled val="1"/>
        </dgm:presLayoutVars>
      </dgm:prSet>
      <dgm:spPr/>
    </dgm:pt>
    <dgm:pt modelId="{45D50A1D-B577-4588-BF7C-CADE52BEC1FB}" type="pres">
      <dgm:prSet presAssocID="{6F7D2EEA-DC79-4BBA-8178-5F0BAB50C99C}" presName="desTx" presStyleLbl="alignAccFollowNode1" presStyleIdx="0" presStyleCnt="1">
        <dgm:presLayoutVars>
          <dgm:bulletEnabled val="1"/>
        </dgm:presLayoutVars>
      </dgm:prSet>
      <dgm:spPr/>
    </dgm:pt>
  </dgm:ptLst>
  <dgm:cxnLst>
    <dgm:cxn modelId="{841B701D-3D18-4E1D-8216-2A2A2D07CA40}" type="presOf" srcId="{6F7D2EEA-DC79-4BBA-8178-5F0BAB50C99C}" destId="{C1AD11D4-10E2-4179-BB35-C8A27F50E5C2}" srcOrd="0" destOrd="0" presId="urn:microsoft.com/office/officeart/2005/8/layout/hList1"/>
    <dgm:cxn modelId="{93535E34-B949-4064-9723-3A951037F1D9}" srcId="{6F7D2EEA-DC79-4BBA-8178-5F0BAB50C99C}" destId="{D617C3D4-35B1-4328-966C-3FED1213DC3C}" srcOrd="3" destOrd="0" parTransId="{0E899EA5-219D-4ACB-A154-94F6F2A96A4A}" sibTransId="{F515AC71-932E-4E9E-92FE-7F9400979E2E}"/>
    <dgm:cxn modelId="{72F57060-965E-42D7-9452-5F48BB22EF18}" type="presOf" srcId="{D617C3D4-35B1-4328-966C-3FED1213DC3C}" destId="{45D50A1D-B577-4588-BF7C-CADE52BEC1FB}" srcOrd="0" destOrd="3" presId="urn:microsoft.com/office/officeart/2005/8/layout/hList1"/>
    <dgm:cxn modelId="{0FCBBC47-22CE-47EE-9474-9D7386E6E3DC}" srcId="{6F7D2EEA-DC79-4BBA-8178-5F0BAB50C99C}" destId="{4D25CD9D-9B2D-48C6-A4DF-C15E08480A5E}" srcOrd="2" destOrd="0" parTransId="{CAD7CD5F-D430-48F5-9368-FFC821BFF3C2}" sibTransId="{8DD86A18-1A3F-41F2-A0F4-192F89924642}"/>
    <dgm:cxn modelId="{D46BBA7B-081B-40C7-AA75-F54246000950}" type="presOf" srcId="{9C81703D-6C4C-4F55-8EE1-E7E29BCB3223}" destId="{45D50A1D-B577-4588-BF7C-CADE52BEC1FB}" srcOrd="0" destOrd="1" presId="urn:microsoft.com/office/officeart/2005/8/layout/hList1"/>
    <dgm:cxn modelId="{95F3F37E-04E4-4A97-96D4-224AED73C52A}" srcId="{6F7D2EEA-DC79-4BBA-8178-5F0BAB50C99C}" destId="{17A19696-4681-44B0-93C7-AE83AA983139}" srcOrd="0" destOrd="0" parTransId="{80E76AB6-4173-4645-9D87-096DB079645E}" sibTransId="{B0128D1E-E8C2-46BF-993B-0C7BF9F5EC91}"/>
    <dgm:cxn modelId="{5094B491-8B1C-4EDA-9B0C-FCD91B50B22D}" type="presOf" srcId="{4D25CD9D-9B2D-48C6-A4DF-C15E08480A5E}" destId="{45D50A1D-B577-4588-BF7C-CADE52BEC1FB}" srcOrd="0" destOrd="2" presId="urn:microsoft.com/office/officeart/2005/8/layout/hList1"/>
    <dgm:cxn modelId="{C0D6DDB2-15BD-4B93-B5D5-99771386391E}" type="presOf" srcId="{BCBC93E2-D390-4915-B7B9-6D42915DD847}" destId="{E62FB45F-5CF5-4F73-870D-965AA72B0CCC}" srcOrd="0" destOrd="0" presId="urn:microsoft.com/office/officeart/2005/8/layout/hList1"/>
    <dgm:cxn modelId="{156D79B7-EB7D-48E4-9F30-B74EE708A00E}" type="presOf" srcId="{17A19696-4681-44B0-93C7-AE83AA983139}" destId="{45D50A1D-B577-4588-BF7C-CADE52BEC1FB}" srcOrd="0" destOrd="0" presId="urn:microsoft.com/office/officeart/2005/8/layout/hList1"/>
    <dgm:cxn modelId="{927B02E4-57A9-4BCF-9ABC-7EAD74EE2092}" srcId="{BCBC93E2-D390-4915-B7B9-6D42915DD847}" destId="{6F7D2EEA-DC79-4BBA-8178-5F0BAB50C99C}" srcOrd="0" destOrd="0" parTransId="{3669727E-CAA7-41D9-A8CB-FD696995B23F}" sibTransId="{42B3F162-7214-4C3C-A20D-CCA67DB87189}"/>
    <dgm:cxn modelId="{7694FCFA-EC40-45CA-AF42-B7E64843B56F}" srcId="{6F7D2EEA-DC79-4BBA-8178-5F0BAB50C99C}" destId="{9C81703D-6C4C-4F55-8EE1-E7E29BCB3223}" srcOrd="1" destOrd="0" parTransId="{52815C1B-E22A-4281-8A03-1852D1D8D66C}" sibTransId="{5EB0AD62-CFA1-4D33-A544-259A6846E2E7}"/>
    <dgm:cxn modelId="{6C830567-CA73-4BEC-AEB3-BC74CAF71ADA}" type="presParOf" srcId="{E62FB45F-5CF5-4F73-870D-965AA72B0CCC}" destId="{EC1D1F5E-DCB5-4AE3-A1D7-8B6F8E273769}" srcOrd="0" destOrd="0" presId="urn:microsoft.com/office/officeart/2005/8/layout/hList1"/>
    <dgm:cxn modelId="{9F256122-AD75-4261-AF51-7535AEF82916}" type="presParOf" srcId="{EC1D1F5E-DCB5-4AE3-A1D7-8B6F8E273769}" destId="{C1AD11D4-10E2-4179-BB35-C8A27F50E5C2}" srcOrd="0" destOrd="0" presId="urn:microsoft.com/office/officeart/2005/8/layout/hList1"/>
    <dgm:cxn modelId="{BBEE00B6-2525-4F56-AC39-690E5AD432DB}" type="presParOf" srcId="{EC1D1F5E-DCB5-4AE3-A1D7-8B6F8E273769}" destId="{45D50A1D-B577-4588-BF7C-CADE52BEC1FB}" srcOrd="1" destOrd="0" presId="urn:microsoft.com/office/officeart/2005/8/layout/h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078684D8-19EA-47F2-A8CC-A92DF1C4E7DA}"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58A75CC6-B0CC-46B0-95F1-126DA15F196D}">
      <dgm:prSet phldrT="[Text]"/>
      <dgm:spPr>
        <a:solidFill>
          <a:srgbClr val="C00000"/>
        </a:solidFill>
      </dgm:spPr>
      <dgm:t>
        <a:bodyPr/>
        <a:lstStyle/>
        <a:p>
          <a:r>
            <a:rPr lang="en-US" dirty="0"/>
            <a:t>Educator</a:t>
          </a:r>
        </a:p>
      </dgm:t>
    </dgm:pt>
    <dgm:pt modelId="{D28A4E70-9056-457D-A993-86EB5CE6DED7}" type="parTrans" cxnId="{EFE51932-DEB1-4A64-A05D-E6EF1EAA2354}">
      <dgm:prSet/>
      <dgm:spPr/>
      <dgm:t>
        <a:bodyPr/>
        <a:lstStyle/>
        <a:p>
          <a:endParaRPr lang="en-US"/>
        </a:p>
      </dgm:t>
    </dgm:pt>
    <dgm:pt modelId="{29459357-011E-4D95-B64A-74C4072FD197}" type="sibTrans" cxnId="{EFE51932-DEB1-4A64-A05D-E6EF1EAA2354}">
      <dgm:prSet/>
      <dgm:spPr/>
      <dgm:t>
        <a:bodyPr/>
        <a:lstStyle/>
        <a:p>
          <a:endParaRPr lang="en-US"/>
        </a:p>
      </dgm:t>
    </dgm:pt>
    <dgm:pt modelId="{9D6568E7-4E3F-41F7-8384-64051FA95BAC}">
      <dgm:prSet phldrT="[Text]"/>
      <dgm:spPr>
        <a:solidFill>
          <a:srgbClr val="C00000"/>
        </a:solidFill>
      </dgm:spPr>
      <dgm:t>
        <a:bodyPr/>
        <a:lstStyle/>
        <a:p>
          <a:r>
            <a:rPr lang="en-US" dirty="0"/>
            <a:t>Economic Development Implementer</a:t>
          </a:r>
        </a:p>
      </dgm:t>
    </dgm:pt>
    <dgm:pt modelId="{2D50843E-970E-4D68-A2A7-0A010065F6CC}" type="parTrans" cxnId="{814F50F3-260D-45D4-A659-121AD1247E7D}">
      <dgm:prSet/>
      <dgm:spPr/>
      <dgm:t>
        <a:bodyPr/>
        <a:lstStyle/>
        <a:p>
          <a:endParaRPr lang="en-US"/>
        </a:p>
      </dgm:t>
    </dgm:pt>
    <dgm:pt modelId="{45AF68B9-CED6-4CF5-B516-AAA9F69E3D96}" type="sibTrans" cxnId="{814F50F3-260D-45D4-A659-121AD1247E7D}">
      <dgm:prSet/>
      <dgm:spPr/>
      <dgm:t>
        <a:bodyPr/>
        <a:lstStyle/>
        <a:p>
          <a:endParaRPr lang="en-US"/>
        </a:p>
      </dgm:t>
    </dgm:pt>
    <dgm:pt modelId="{4EB76DA1-DA60-4992-B0BE-605AB62311B5}">
      <dgm:prSet phldrT="[Text]"/>
      <dgm:spPr>
        <a:solidFill>
          <a:srgbClr val="C00000"/>
        </a:solidFill>
      </dgm:spPr>
      <dgm:t>
        <a:bodyPr/>
        <a:lstStyle/>
        <a:p>
          <a:r>
            <a:rPr lang="en-US" dirty="0"/>
            <a:t>Economic Development Thought Leader</a:t>
          </a:r>
        </a:p>
      </dgm:t>
    </dgm:pt>
    <dgm:pt modelId="{667A9649-62DE-4E85-B18A-BC376E58C218}" type="parTrans" cxnId="{8B47D019-ACE6-4E41-84F9-C6A5EA02F3D2}">
      <dgm:prSet/>
      <dgm:spPr/>
      <dgm:t>
        <a:bodyPr/>
        <a:lstStyle/>
        <a:p>
          <a:endParaRPr lang="en-US"/>
        </a:p>
      </dgm:t>
    </dgm:pt>
    <dgm:pt modelId="{E92CBFD0-9373-4097-A892-325A57E8DF2B}" type="sibTrans" cxnId="{8B47D019-ACE6-4E41-84F9-C6A5EA02F3D2}">
      <dgm:prSet/>
      <dgm:spPr/>
      <dgm:t>
        <a:bodyPr/>
        <a:lstStyle/>
        <a:p>
          <a:endParaRPr lang="en-US"/>
        </a:p>
      </dgm:t>
    </dgm:pt>
    <dgm:pt modelId="{A8BB9307-4508-4852-A3D0-75E234A1EB6A}">
      <dgm:prSet phldrT="[Text]"/>
      <dgm:spPr>
        <a:solidFill>
          <a:srgbClr val="C00000"/>
        </a:solidFill>
      </dgm:spPr>
      <dgm:t>
        <a:bodyPr/>
        <a:lstStyle/>
        <a:p>
          <a:r>
            <a:rPr lang="en-US"/>
            <a:t>Policy </a:t>
          </a:r>
          <a:r>
            <a:rPr lang="en-US" dirty="0"/>
            <a:t>Advocate</a:t>
          </a:r>
        </a:p>
      </dgm:t>
    </dgm:pt>
    <dgm:pt modelId="{6D6B042C-9F23-4C4D-B806-79F1AD46AEA3}" type="parTrans" cxnId="{48FCD917-34FD-4874-999D-69296BD552A1}">
      <dgm:prSet/>
      <dgm:spPr/>
      <dgm:t>
        <a:bodyPr/>
        <a:lstStyle/>
        <a:p>
          <a:endParaRPr lang="en-US"/>
        </a:p>
      </dgm:t>
    </dgm:pt>
    <dgm:pt modelId="{5B8914A4-F559-4B72-A82C-78E10B199B41}" type="sibTrans" cxnId="{48FCD917-34FD-4874-999D-69296BD552A1}">
      <dgm:prSet/>
      <dgm:spPr/>
      <dgm:t>
        <a:bodyPr/>
        <a:lstStyle/>
        <a:p>
          <a:endParaRPr lang="en-US"/>
        </a:p>
      </dgm:t>
    </dgm:pt>
    <dgm:pt modelId="{C612C4E6-A8BD-4E0A-AE34-20B60C9689AA}">
      <dgm:prSet phldrT="[Text]"/>
      <dgm:spPr>
        <a:solidFill>
          <a:srgbClr val="C00000"/>
        </a:solidFill>
      </dgm:spPr>
      <dgm:t>
        <a:bodyPr/>
        <a:lstStyle/>
        <a:p>
          <a:r>
            <a:rPr lang="en-US"/>
            <a:t>Problem </a:t>
          </a:r>
          <a:r>
            <a:rPr lang="en-US" dirty="0"/>
            <a:t>Solver</a:t>
          </a:r>
        </a:p>
      </dgm:t>
    </dgm:pt>
    <dgm:pt modelId="{5B349A54-973F-4DB1-9A53-C8B49BA5CD51}" type="parTrans" cxnId="{55C2A76E-9637-4B39-8553-47FC856333FC}">
      <dgm:prSet/>
      <dgm:spPr/>
      <dgm:t>
        <a:bodyPr/>
        <a:lstStyle/>
        <a:p>
          <a:endParaRPr lang="en-US"/>
        </a:p>
      </dgm:t>
    </dgm:pt>
    <dgm:pt modelId="{E0489B3B-F64E-4AEA-83FA-C9E1D51010E1}" type="sibTrans" cxnId="{55C2A76E-9637-4B39-8553-47FC856333FC}">
      <dgm:prSet/>
      <dgm:spPr/>
      <dgm:t>
        <a:bodyPr/>
        <a:lstStyle/>
        <a:p>
          <a:endParaRPr lang="en-US"/>
        </a:p>
      </dgm:t>
    </dgm:pt>
    <dgm:pt modelId="{29D89B4D-57C6-43FA-B186-CE8E5527F5CD}" type="pres">
      <dgm:prSet presAssocID="{078684D8-19EA-47F2-A8CC-A92DF1C4E7DA}" presName="diagram" presStyleCnt="0">
        <dgm:presLayoutVars>
          <dgm:dir/>
          <dgm:resizeHandles val="exact"/>
        </dgm:presLayoutVars>
      </dgm:prSet>
      <dgm:spPr/>
    </dgm:pt>
    <dgm:pt modelId="{95C7B1C3-4729-426F-B4C8-14AB138E50CE}" type="pres">
      <dgm:prSet presAssocID="{58A75CC6-B0CC-46B0-95F1-126DA15F196D}" presName="node" presStyleLbl="node1" presStyleIdx="0" presStyleCnt="5">
        <dgm:presLayoutVars>
          <dgm:bulletEnabled val="1"/>
        </dgm:presLayoutVars>
      </dgm:prSet>
      <dgm:spPr/>
    </dgm:pt>
    <dgm:pt modelId="{CC2577CE-A7E8-4CC8-BA02-C5E8DD6ED8F8}" type="pres">
      <dgm:prSet presAssocID="{29459357-011E-4D95-B64A-74C4072FD197}" presName="sibTrans" presStyleCnt="0"/>
      <dgm:spPr/>
    </dgm:pt>
    <dgm:pt modelId="{BE95F37D-3910-45CC-A8C4-F2121FAFFED5}" type="pres">
      <dgm:prSet presAssocID="{C612C4E6-A8BD-4E0A-AE34-20B60C9689AA}" presName="node" presStyleLbl="node1" presStyleIdx="1" presStyleCnt="5">
        <dgm:presLayoutVars>
          <dgm:bulletEnabled val="1"/>
        </dgm:presLayoutVars>
      </dgm:prSet>
      <dgm:spPr/>
    </dgm:pt>
    <dgm:pt modelId="{D65B96C4-F9FE-474E-B66B-1320FDD7FAA9}" type="pres">
      <dgm:prSet presAssocID="{E0489B3B-F64E-4AEA-83FA-C9E1D51010E1}" presName="sibTrans" presStyleCnt="0"/>
      <dgm:spPr/>
    </dgm:pt>
    <dgm:pt modelId="{6556D6DB-1D33-4B2D-BD09-FF9ABBA70E9C}" type="pres">
      <dgm:prSet presAssocID="{A8BB9307-4508-4852-A3D0-75E234A1EB6A}" presName="node" presStyleLbl="node1" presStyleIdx="2" presStyleCnt="5">
        <dgm:presLayoutVars>
          <dgm:bulletEnabled val="1"/>
        </dgm:presLayoutVars>
      </dgm:prSet>
      <dgm:spPr/>
    </dgm:pt>
    <dgm:pt modelId="{A7EF78AE-9599-4EF1-B91F-FFD63E542316}" type="pres">
      <dgm:prSet presAssocID="{5B8914A4-F559-4B72-A82C-78E10B199B41}" presName="sibTrans" presStyleCnt="0"/>
      <dgm:spPr/>
    </dgm:pt>
    <dgm:pt modelId="{1FC0054B-EFFA-43D9-9EA3-6A9B422FEB7A}" type="pres">
      <dgm:prSet presAssocID="{4EB76DA1-DA60-4992-B0BE-605AB62311B5}" presName="node" presStyleLbl="node1" presStyleIdx="3" presStyleCnt="5">
        <dgm:presLayoutVars>
          <dgm:bulletEnabled val="1"/>
        </dgm:presLayoutVars>
      </dgm:prSet>
      <dgm:spPr/>
    </dgm:pt>
    <dgm:pt modelId="{DDF338E3-C4D9-465F-8AB4-4BCAD515BCF5}" type="pres">
      <dgm:prSet presAssocID="{E92CBFD0-9373-4097-A892-325A57E8DF2B}" presName="sibTrans" presStyleCnt="0"/>
      <dgm:spPr/>
    </dgm:pt>
    <dgm:pt modelId="{D104DEDA-BB32-475E-882B-6194444194C1}" type="pres">
      <dgm:prSet presAssocID="{9D6568E7-4E3F-41F7-8384-64051FA95BAC}" presName="node" presStyleLbl="node1" presStyleIdx="4" presStyleCnt="5">
        <dgm:presLayoutVars>
          <dgm:bulletEnabled val="1"/>
        </dgm:presLayoutVars>
      </dgm:prSet>
      <dgm:spPr/>
    </dgm:pt>
  </dgm:ptLst>
  <dgm:cxnLst>
    <dgm:cxn modelId="{48FCD917-34FD-4874-999D-69296BD552A1}" srcId="{078684D8-19EA-47F2-A8CC-A92DF1C4E7DA}" destId="{A8BB9307-4508-4852-A3D0-75E234A1EB6A}" srcOrd="2" destOrd="0" parTransId="{6D6B042C-9F23-4C4D-B806-79F1AD46AEA3}" sibTransId="{5B8914A4-F559-4B72-A82C-78E10B199B41}"/>
    <dgm:cxn modelId="{8B47D019-ACE6-4E41-84F9-C6A5EA02F3D2}" srcId="{078684D8-19EA-47F2-A8CC-A92DF1C4E7DA}" destId="{4EB76DA1-DA60-4992-B0BE-605AB62311B5}" srcOrd="3" destOrd="0" parTransId="{667A9649-62DE-4E85-B18A-BC376E58C218}" sibTransId="{E92CBFD0-9373-4097-A892-325A57E8DF2B}"/>
    <dgm:cxn modelId="{3B53C82F-6C67-4CC3-8139-427A842D8C7C}" type="presOf" srcId="{4EB76DA1-DA60-4992-B0BE-605AB62311B5}" destId="{1FC0054B-EFFA-43D9-9EA3-6A9B422FEB7A}" srcOrd="0" destOrd="0" presId="urn:microsoft.com/office/officeart/2005/8/layout/default"/>
    <dgm:cxn modelId="{7633D031-8C98-4A5A-9646-6277941A1531}" type="presOf" srcId="{9D6568E7-4E3F-41F7-8384-64051FA95BAC}" destId="{D104DEDA-BB32-475E-882B-6194444194C1}" srcOrd="0" destOrd="0" presId="urn:microsoft.com/office/officeart/2005/8/layout/default"/>
    <dgm:cxn modelId="{EFE51932-DEB1-4A64-A05D-E6EF1EAA2354}" srcId="{078684D8-19EA-47F2-A8CC-A92DF1C4E7DA}" destId="{58A75CC6-B0CC-46B0-95F1-126DA15F196D}" srcOrd="0" destOrd="0" parTransId="{D28A4E70-9056-457D-A993-86EB5CE6DED7}" sibTransId="{29459357-011E-4D95-B64A-74C4072FD197}"/>
    <dgm:cxn modelId="{193D6B3A-80A2-4A3E-940F-EC2DC93D84F3}" type="presOf" srcId="{C612C4E6-A8BD-4E0A-AE34-20B60C9689AA}" destId="{BE95F37D-3910-45CC-A8C4-F2121FAFFED5}" srcOrd="0" destOrd="0" presId="urn:microsoft.com/office/officeart/2005/8/layout/default"/>
    <dgm:cxn modelId="{55C2A76E-9637-4B39-8553-47FC856333FC}" srcId="{078684D8-19EA-47F2-A8CC-A92DF1C4E7DA}" destId="{C612C4E6-A8BD-4E0A-AE34-20B60C9689AA}" srcOrd="1" destOrd="0" parTransId="{5B349A54-973F-4DB1-9A53-C8B49BA5CD51}" sibTransId="{E0489B3B-F64E-4AEA-83FA-C9E1D51010E1}"/>
    <dgm:cxn modelId="{4DD0E159-3C84-474D-89BA-0299C1663F16}" type="presOf" srcId="{58A75CC6-B0CC-46B0-95F1-126DA15F196D}" destId="{95C7B1C3-4729-426F-B4C8-14AB138E50CE}" srcOrd="0" destOrd="0" presId="urn:microsoft.com/office/officeart/2005/8/layout/default"/>
    <dgm:cxn modelId="{BD7F54BB-E22C-42F5-9196-739A284026B5}" type="presOf" srcId="{A8BB9307-4508-4852-A3D0-75E234A1EB6A}" destId="{6556D6DB-1D33-4B2D-BD09-FF9ABBA70E9C}" srcOrd="0" destOrd="0" presId="urn:microsoft.com/office/officeart/2005/8/layout/default"/>
    <dgm:cxn modelId="{0E33D2C3-991D-489C-859A-D8839ACF9E26}" type="presOf" srcId="{078684D8-19EA-47F2-A8CC-A92DF1C4E7DA}" destId="{29D89B4D-57C6-43FA-B186-CE8E5527F5CD}" srcOrd="0" destOrd="0" presId="urn:microsoft.com/office/officeart/2005/8/layout/default"/>
    <dgm:cxn modelId="{814F50F3-260D-45D4-A659-121AD1247E7D}" srcId="{078684D8-19EA-47F2-A8CC-A92DF1C4E7DA}" destId="{9D6568E7-4E3F-41F7-8384-64051FA95BAC}" srcOrd="4" destOrd="0" parTransId="{2D50843E-970E-4D68-A2A7-0A010065F6CC}" sibTransId="{45AF68B9-CED6-4CF5-B516-AAA9F69E3D96}"/>
    <dgm:cxn modelId="{30F4C20E-5B5D-4F40-B85D-3E4FE2FD1575}" type="presParOf" srcId="{29D89B4D-57C6-43FA-B186-CE8E5527F5CD}" destId="{95C7B1C3-4729-426F-B4C8-14AB138E50CE}" srcOrd="0" destOrd="0" presId="urn:microsoft.com/office/officeart/2005/8/layout/default"/>
    <dgm:cxn modelId="{BDC2D30E-2544-4928-B57F-A78D7FE8EDA3}" type="presParOf" srcId="{29D89B4D-57C6-43FA-B186-CE8E5527F5CD}" destId="{CC2577CE-A7E8-4CC8-BA02-C5E8DD6ED8F8}" srcOrd="1" destOrd="0" presId="urn:microsoft.com/office/officeart/2005/8/layout/default"/>
    <dgm:cxn modelId="{CDA62864-FAF9-405C-AD82-DDDB2BE81FEF}" type="presParOf" srcId="{29D89B4D-57C6-43FA-B186-CE8E5527F5CD}" destId="{BE95F37D-3910-45CC-A8C4-F2121FAFFED5}" srcOrd="2" destOrd="0" presId="urn:microsoft.com/office/officeart/2005/8/layout/default"/>
    <dgm:cxn modelId="{00CF5226-D858-440B-A1B9-14095372BCE7}" type="presParOf" srcId="{29D89B4D-57C6-43FA-B186-CE8E5527F5CD}" destId="{D65B96C4-F9FE-474E-B66B-1320FDD7FAA9}" srcOrd="3" destOrd="0" presId="urn:microsoft.com/office/officeart/2005/8/layout/default"/>
    <dgm:cxn modelId="{E0B9216A-A48A-40D8-BE42-5B6F0818871B}" type="presParOf" srcId="{29D89B4D-57C6-43FA-B186-CE8E5527F5CD}" destId="{6556D6DB-1D33-4B2D-BD09-FF9ABBA70E9C}" srcOrd="4" destOrd="0" presId="urn:microsoft.com/office/officeart/2005/8/layout/default"/>
    <dgm:cxn modelId="{80C21E51-DA50-41F7-8177-939908826560}" type="presParOf" srcId="{29D89B4D-57C6-43FA-B186-CE8E5527F5CD}" destId="{A7EF78AE-9599-4EF1-B91F-FFD63E542316}" srcOrd="5" destOrd="0" presId="urn:microsoft.com/office/officeart/2005/8/layout/default"/>
    <dgm:cxn modelId="{A374A89D-DD0A-4D31-A372-D12787146661}" type="presParOf" srcId="{29D89B4D-57C6-43FA-B186-CE8E5527F5CD}" destId="{1FC0054B-EFFA-43D9-9EA3-6A9B422FEB7A}" srcOrd="6" destOrd="0" presId="urn:microsoft.com/office/officeart/2005/8/layout/default"/>
    <dgm:cxn modelId="{0DB9336B-746B-4BC3-AB61-89821FDE2829}" type="presParOf" srcId="{29D89B4D-57C6-43FA-B186-CE8E5527F5CD}" destId="{DDF338E3-C4D9-465F-8AB4-4BCAD515BCF5}" srcOrd="7" destOrd="0" presId="urn:microsoft.com/office/officeart/2005/8/layout/default"/>
    <dgm:cxn modelId="{9FBF8BDD-5891-419A-B9BC-29038DE978C0}" type="presParOf" srcId="{29D89B4D-57C6-43FA-B186-CE8E5527F5CD}" destId="{D104DEDA-BB32-475E-882B-6194444194C1}" srcOrd="8" destOrd="0" presId="urn:microsoft.com/office/officeart/2005/8/layout/defaul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2B22D200-3384-4819-9068-937069FD910C}"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29805AB0-F4C9-411E-8DFC-C2A4829F7067}">
      <dgm:prSet phldrT="[Text]"/>
      <dgm:spPr>
        <a:solidFill>
          <a:schemeClr val="accent4">
            <a:lumMod val="50000"/>
          </a:schemeClr>
        </a:solidFill>
      </dgm:spPr>
      <dgm:t>
        <a:bodyPr/>
        <a:lstStyle/>
        <a:p>
          <a:r>
            <a:rPr lang="en-US" dirty="0"/>
            <a:t>Conclusions</a:t>
          </a:r>
        </a:p>
      </dgm:t>
    </dgm:pt>
    <dgm:pt modelId="{3DFFD37D-D9E9-45AE-94E2-D8CE16F9C85F}" type="parTrans" cxnId="{E2901047-7D61-4E63-AA07-CFA894A197CA}">
      <dgm:prSet/>
      <dgm:spPr/>
      <dgm:t>
        <a:bodyPr/>
        <a:lstStyle/>
        <a:p>
          <a:endParaRPr lang="en-US"/>
        </a:p>
      </dgm:t>
    </dgm:pt>
    <dgm:pt modelId="{7623F166-B7D3-402F-9F98-5E7EB0F374B9}" type="sibTrans" cxnId="{E2901047-7D61-4E63-AA07-CFA894A197CA}">
      <dgm:prSet/>
      <dgm:spPr/>
      <dgm:t>
        <a:bodyPr/>
        <a:lstStyle/>
        <a:p>
          <a:endParaRPr lang="en-US"/>
        </a:p>
      </dgm:t>
    </dgm:pt>
    <dgm:pt modelId="{F3D0DC6F-3770-4D7E-BD14-BEA273849821}">
      <dgm:prSet phldrT="[Text]"/>
      <dgm:spPr>
        <a:solidFill>
          <a:schemeClr val="accent4">
            <a:lumMod val="50000"/>
          </a:schemeClr>
        </a:solidFill>
      </dgm:spPr>
      <dgm:t>
        <a:bodyPr/>
        <a:lstStyle/>
        <a:p>
          <a:r>
            <a:rPr lang="en-US" dirty="0"/>
            <a:t>Thoughts</a:t>
          </a:r>
        </a:p>
      </dgm:t>
    </dgm:pt>
    <dgm:pt modelId="{A04A5BB2-3940-496C-B53B-A21B4C96E6E9}" type="parTrans" cxnId="{8D8ABAC1-3503-49A7-A403-1F5F0F1E0867}">
      <dgm:prSet/>
      <dgm:spPr/>
      <dgm:t>
        <a:bodyPr/>
        <a:lstStyle/>
        <a:p>
          <a:endParaRPr lang="en-US"/>
        </a:p>
      </dgm:t>
    </dgm:pt>
    <dgm:pt modelId="{C7C7BEA3-D7FD-4047-A6F2-94B6FBB07AD2}" type="sibTrans" cxnId="{8D8ABAC1-3503-49A7-A403-1F5F0F1E0867}">
      <dgm:prSet/>
      <dgm:spPr/>
      <dgm:t>
        <a:bodyPr/>
        <a:lstStyle/>
        <a:p>
          <a:endParaRPr lang="en-US"/>
        </a:p>
      </dgm:t>
    </dgm:pt>
    <dgm:pt modelId="{2B17014B-DEA4-4484-82D8-614AD19F6FA8}">
      <dgm:prSet phldrT="[Text]"/>
      <dgm:spPr>
        <a:solidFill>
          <a:schemeClr val="accent4">
            <a:lumMod val="50000"/>
          </a:schemeClr>
        </a:solidFill>
      </dgm:spPr>
      <dgm:t>
        <a:bodyPr/>
        <a:lstStyle/>
        <a:p>
          <a:r>
            <a:rPr lang="en-US" dirty="0"/>
            <a:t>Questions</a:t>
          </a:r>
        </a:p>
      </dgm:t>
    </dgm:pt>
    <dgm:pt modelId="{E767B660-4EA8-4251-91F7-484B85C1554F}" type="parTrans" cxnId="{5CB1E204-1D9D-4FB3-B780-63001DB9AF2E}">
      <dgm:prSet/>
      <dgm:spPr/>
      <dgm:t>
        <a:bodyPr/>
        <a:lstStyle/>
        <a:p>
          <a:endParaRPr lang="en-US"/>
        </a:p>
      </dgm:t>
    </dgm:pt>
    <dgm:pt modelId="{2EED6411-A1F3-43FC-B599-FC15CC55085E}" type="sibTrans" cxnId="{5CB1E204-1D9D-4FB3-B780-63001DB9AF2E}">
      <dgm:prSet/>
      <dgm:spPr/>
      <dgm:t>
        <a:bodyPr/>
        <a:lstStyle/>
        <a:p>
          <a:endParaRPr lang="en-US"/>
        </a:p>
      </dgm:t>
    </dgm:pt>
    <dgm:pt modelId="{A291E235-9681-4915-B413-37CF3698331F}">
      <dgm:prSet phldrT="[Text]"/>
      <dgm:spPr>
        <a:solidFill>
          <a:schemeClr val="accent4">
            <a:lumMod val="50000"/>
          </a:schemeClr>
        </a:solidFill>
      </dgm:spPr>
      <dgm:t>
        <a:bodyPr/>
        <a:lstStyle/>
        <a:p>
          <a:r>
            <a:rPr lang="en-US" dirty="0"/>
            <a:t>Contact</a:t>
          </a:r>
        </a:p>
      </dgm:t>
    </dgm:pt>
    <dgm:pt modelId="{4C607CFE-BB58-4F72-8255-5DABED993EFB}" type="parTrans" cxnId="{8AD1E6C1-90AD-4B77-9B5B-8E05251144AC}">
      <dgm:prSet/>
      <dgm:spPr/>
      <dgm:t>
        <a:bodyPr/>
        <a:lstStyle/>
        <a:p>
          <a:endParaRPr lang="en-US"/>
        </a:p>
      </dgm:t>
    </dgm:pt>
    <dgm:pt modelId="{4301AA60-1312-47CA-8EA7-509977388132}" type="sibTrans" cxnId="{8AD1E6C1-90AD-4B77-9B5B-8E05251144AC}">
      <dgm:prSet/>
      <dgm:spPr/>
      <dgm:t>
        <a:bodyPr/>
        <a:lstStyle/>
        <a:p>
          <a:endParaRPr lang="en-US"/>
        </a:p>
      </dgm:t>
    </dgm:pt>
    <dgm:pt modelId="{030CF8E6-A913-4A03-84EC-F3C39E0EAA8E}">
      <dgm:prSet phldrT="[Text]"/>
      <dgm:spPr>
        <a:solidFill>
          <a:schemeClr val="accent4">
            <a:lumMod val="50000"/>
          </a:schemeClr>
        </a:solidFill>
      </dgm:spPr>
      <dgm:t>
        <a:bodyPr/>
        <a:lstStyle/>
        <a:p>
          <a:r>
            <a:rPr lang="en-US">
              <a:solidFill>
                <a:schemeClr val="bg1"/>
              </a:solidFill>
              <a:hlinkClick xmlns:r="http://schemas.openxmlformats.org/officeDocument/2006/relationships" r:id="rId1">
                <a:extLst>
                  <a:ext uri="{A12FA001-AC4F-418D-AE19-62706E023703}">
                    <ahyp:hlinkClr xmlns:ahyp="http://schemas.microsoft.com/office/drawing/2018/hyperlinkcolor" val="tx"/>
                  </a:ext>
                </a:extLst>
              </a:hlinkClick>
            </a:rPr>
            <a:t>drobinson@montrosegroupllc.com</a:t>
          </a:r>
          <a:endParaRPr lang="en-US" dirty="0">
            <a:solidFill>
              <a:schemeClr val="bg1"/>
            </a:solidFill>
          </a:endParaRPr>
        </a:p>
      </dgm:t>
    </dgm:pt>
    <dgm:pt modelId="{78CE677A-D0D9-46DC-92AD-5F8EFDB4D796}" type="parTrans" cxnId="{D3B1226D-4BA0-417F-A8AD-BB961DA35B93}">
      <dgm:prSet/>
      <dgm:spPr/>
      <dgm:t>
        <a:bodyPr/>
        <a:lstStyle/>
        <a:p>
          <a:endParaRPr lang="en-US"/>
        </a:p>
      </dgm:t>
    </dgm:pt>
    <dgm:pt modelId="{F407EC04-4309-4F0F-85B8-3BAC2CF5F76B}" type="sibTrans" cxnId="{D3B1226D-4BA0-417F-A8AD-BB961DA35B93}">
      <dgm:prSet/>
      <dgm:spPr/>
      <dgm:t>
        <a:bodyPr/>
        <a:lstStyle/>
        <a:p>
          <a:endParaRPr lang="en-US"/>
        </a:p>
      </dgm:t>
    </dgm:pt>
    <dgm:pt modelId="{376EA075-7F27-4EC6-8374-5C5E4512512C}">
      <dgm:prSet phldrT="[Text]"/>
      <dgm:spPr>
        <a:solidFill>
          <a:schemeClr val="accent4">
            <a:lumMod val="50000"/>
          </a:schemeClr>
        </a:solidFill>
      </dgm:spPr>
      <dgm:t>
        <a:bodyPr/>
        <a:lstStyle/>
        <a:p>
          <a:r>
            <a:rPr lang="en-US">
              <a:solidFill>
                <a:schemeClr val="bg1"/>
              </a:solidFill>
              <a:hlinkClick xmlns:r="http://schemas.openxmlformats.org/officeDocument/2006/relationships" r:id="rId2">
                <a:extLst>
                  <a:ext uri="{A12FA001-AC4F-418D-AE19-62706E023703}">
                    <ahyp:hlinkClr xmlns:ahyp="http://schemas.microsoft.com/office/drawing/2018/hyperlinkcolor" val="tx"/>
                  </a:ext>
                </a:extLst>
              </a:hlinkClick>
            </a:rPr>
            <a:t>ngreen@montrosegroupllc.com</a:t>
          </a:r>
          <a:endParaRPr lang="en-US" dirty="0">
            <a:solidFill>
              <a:schemeClr val="bg1"/>
            </a:solidFill>
          </a:endParaRPr>
        </a:p>
      </dgm:t>
    </dgm:pt>
    <dgm:pt modelId="{FE43DAB4-FAA1-4C22-82D8-76C7B5F01E74}" type="parTrans" cxnId="{C0C40C3F-6086-4B9D-8C06-8DF2080B97A8}">
      <dgm:prSet/>
      <dgm:spPr/>
      <dgm:t>
        <a:bodyPr/>
        <a:lstStyle/>
        <a:p>
          <a:endParaRPr lang="en-US"/>
        </a:p>
      </dgm:t>
    </dgm:pt>
    <dgm:pt modelId="{69574EC3-574F-40B9-B857-3FB415A897CD}" type="sibTrans" cxnId="{C0C40C3F-6086-4B9D-8C06-8DF2080B97A8}">
      <dgm:prSet/>
      <dgm:spPr/>
      <dgm:t>
        <a:bodyPr/>
        <a:lstStyle/>
        <a:p>
          <a:endParaRPr lang="en-US"/>
        </a:p>
      </dgm:t>
    </dgm:pt>
    <dgm:pt modelId="{0CD296B4-5D62-4438-A201-22B36A2DAA9A}">
      <dgm:prSet phldrT="[Text]"/>
      <dgm:spPr>
        <a:solidFill>
          <a:schemeClr val="accent4">
            <a:lumMod val="50000"/>
          </a:schemeClr>
        </a:solidFill>
      </dgm:spPr>
      <dgm:t>
        <a:bodyPr/>
        <a:lstStyle/>
        <a:p>
          <a:r>
            <a:rPr lang="en-US">
              <a:solidFill>
                <a:schemeClr val="bg1"/>
              </a:solidFill>
              <a:hlinkClick xmlns:r="http://schemas.openxmlformats.org/officeDocument/2006/relationships" r:id="rId3">
                <a:extLst>
                  <a:ext uri="{A12FA001-AC4F-418D-AE19-62706E023703}">
                    <ahyp:hlinkClr xmlns:ahyp="http://schemas.microsoft.com/office/drawing/2018/hyperlinkcolor" val="tx"/>
                  </a:ext>
                </a:extLst>
              </a:hlinkClick>
            </a:rPr>
            <a:t>jbgrant@montrosegroupllc.com</a:t>
          </a:r>
          <a:endParaRPr lang="en-US" dirty="0">
            <a:solidFill>
              <a:schemeClr val="bg1"/>
            </a:solidFill>
          </a:endParaRPr>
        </a:p>
      </dgm:t>
    </dgm:pt>
    <dgm:pt modelId="{25BA06CC-5E61-4BFC-BB8A-053AF810F355}" type="parTrans" cxnId="{124811E8-0E2D-4CD4-A4C5-6E3B03AB1DAE}">
      <dgm:prSet/>
      <dgm:spPr/>
      <dgm:t>
        <a:bodyPr/>
        <a:lstStyle/>
        <a:p>
          <a:endParaRPr lang="en-US"/>
        </a:p>
      </dgm:t>
    </dgm:pt>
    <dgm:pt modelId="{1BBD1D76-3A87-455A-B01A-679652E01F4A}" type="sibTrans" cxnId="{124811E8-0E2D-4CD4-A4C5-6E3B03AB1DAE}">
      <dgm:prSet/>
      <dgm:spPr/>
      <dgm:t>
        <a:bodyPr/>
        <a:lstStyle/>
        <a:p>
          <a:endParaRPr lang="en-US"/>
        </a:p>
      </dgm:t>
    </dgm:pt>
    <dgm:pt modelId="{449DFD43-CFD3-465E-B743-B322E81F97E0}">
      <dgm:prSet phldrT="[Text]"/>
      <dgm:spPr>
        <a:solidFill>
          <a:schemeClr val="accent4">
            <a:lumMod val="50000"/>
          </a:schemeClr>
        </a:solidFill>
      </dgm:spPr>
      <dgm:t>
        <a:bodyPr/>
        <a:lstStyle/>
        <a:p>
          <a:r>
            <a:rPr lang="en-US">
              <a:solidFill>
                <a:schemeClr val="bg1"/>
              </a:solidFill>
              <a:hlinkClick xmlns:r="http://schemas.openxmlformats.org/officeDocument/2006/relationships" r:id="rId4">
                <a:extLst>
                  <a:ext uri="{A12FA001-AC4F-418D-AE19-62706E023703}">
                    <ahyp:hlinkClr xmlns:ahyp="http://schemas.microsoft.com/office/drawing/2018/hyperlinkcolor" val="tx"/>
                  </a:ext>
                </a:extLst>
              </a:hlinkClick>
            </a:rPr>
            <a:t>tbiggam@montrosegroupllc.com</a:t>
          </a:r>
          <a:r>
            <a:rPr lang="en-US">
              <a:solidFill>
                <a:schemeClr val="bg1"/>
              </a:solidFill>
            </a:rPr>
            <a:t> </a:t>
          </a:r>
          <a:endParaRPr lang="en-US" dirty="0">
            <a:solidFill>
              <a:schemeClr val="bg1"/>
            </a:solidFill>
          </a:endParaRPr>
        </a:p>
      </dgm:t>
    </dgm:pt>
    <dgm:pt modelId="{CB201CED-78EB-4478-86E3-0A35452CC31B}" type="parTrans" cxnId="{FDA6D7A6-3CDF-44A6-9C40-2C779B16507D}">
      <dgm:prSet/>
      <dgm:spPr/>
      <dgm:t>
        <a:bodyPr/>
        <a:lstStyle/>
        <a:p>
          <a:endParaRPr lang="en-US"/>
        </a:p>
      </dgm:t>
    </dgm:pt>
    <dgm:pt modelId="{314BF06B-2C57-4B52-80B5-34570C4812C5}" type="sibTrans" cxnId="{FDA6D7A6-3CDF-44A6-9C40-2C779B16507D}">
      <dgm:prSet/>
      <dgm:spPr/>
      <dgm:t>
        <a:bodyPr/>
        <a:lstStyle/>
        <a:p>
          <a:endParaRPr lang="en-US"/>
        </a:p>
      </dgm:t>
    </dgm:pt>
    <dgm:pt modelId="{8B73D15A-B018-4D43-BD6D-18E7EE435227}" type="pres">
      <dgm:prSet presAssocID="{2B22D200-3384-4819-9068-937069FD910C}" presName="diagram" presStyleCnt="0">
        <dgm:presLayoutVars>
          <dgm:dir/>
          <dgm:resizeHandles val="exact"/>
        </dgm:presLayoutVars>
      </dgm:prSet>
      <dgm:spPr/>
    </dgm:pt>
    <dgm:pt modelId="{E823D6ED-6A02-4E12-82AF-E183D1E7E226}" type="pres">
      <dgm:prSet presAssocID="{29805AB0-F4C9-411E-8DFC-C2A4829F7067}" presName="node" presStyleLbl="node1" presStyleIdx="0" presStyleCnt="4">
        <dgm:presLayoutVars>
          <dgm:bulletEnabled val="1"/>
        </dgm:presLayoutVars>
      </dgm:prSet>
      <dgm:spPr/>
    </dgm:pt>
    <dgm:pt modelId="{1FBB5155-B097-4964-95FF-D3B7FD265C71}" type="pres">
      <dgm:prSet presAssocID="{7623F166-B7D3-402F-9F98-5E7EB0F374B9}" presName="sibTrans" presStyleCnt="0"/>
      <dgm:spPr/>
    </dgm:pt>
    <dgm:pt modelId="{96AD692C-461E-45B2-B0CB-A79211BEFFFA}" type="pres">
      <dgm:prSet presAssocID="{F3D0DC6F-3770-4D7E-BD14-BEA273849821}" presName="node" presStyleLbl="node1" presStyleIdx="1" presStyleCnt="4">
        <dgm:presLayoutVars>
          <dgm:bulletEnabled val="1"/>
        </dgm:presLayoutVars>
      </dgm:prSet>
      <dgm:spPr/>
    </dgm:pt>
    <dgm:pt modelId="{5B6B916E-5884-47AE-A73E-2EAE82D371D3}" type="pres">
      <dgm:prSet presAssocID="{C7C7BEA3-D7FD-4047-A6F2-94B6FBB07AD2}" presName="sibTrans" presStyleCnt="0"/>
      <dgm:spPr/>
    </dgm:pt>
    <dgm:pt modelId="{6ABD97AD-9170-4B52-902C-0E11FC1EB82E}" type="pres">
      <dgm:prSet presAssocID="{2B17014B-DEA4-4484-82D8-614AD19F6FA8}" presName="node" presStyleLbl="node1" presStyleIdx="2" presStyleCnt="4">
        <dgm:presLayoutVars>
          <dgm:bulletEnabled val="1"/>
        </dgm:presLayoutVars>
      </dgm:prSet>
      <dgm:spPr/>
    </dgm:pt>
    <dgm:pt modelId="{589535A1-5B69-4117-A0BA-E6382B20F556}" type="pres">
      <dgm:prSet presAssocID="{2EED6411-A1F3-43FC-B599-FC15CC55085E}" presName="sibTrans" presStyleCnt="0"/>
      <dgm:spPr/>
    </dgm:pt>
    <dgm:pt modelId="{E3F80422-C9E4-4F24-8CCE-0AD815C2023E}" type="pres">
      <dgm:prSet presAssocID="{A291E235-9681-4915-B413-37CF3698331F}" presName="node" presStyleLbl="node1" presStyleIdx="3" presStyleCnt="4">
        <dgm:presLayoutVars>
          <dgm:bulletEnabled val="1"/>
        </dgm:presLayoutVars>
      </dgm:prSet>
      <dgm:spPr/>
    </dgm:pt>
  </dgm:ptLst>
  <dgm:cxnLst>
    <dgm:cxn modelId="{5CB1E204-1D9D-4FB3-B780-63001DB9AF2E}" srcId="{2B22D200-3384-4819-9068-937069FD910C}" destId="{2B17014B-DEA4-4484-82D8-614AD19F6FA8}" srcOrd="2" destOrd="0" parTransId="{E767B660-4EA8-4251-91F7-484B85C1554F}" sibTransId="{2EED6411-A1F3-43FC-B599-FC15CC55085E}"/>
    <dgm:cxn modelId="{46283407-7E50-426C-A074-6F2DFE996D79}" type="presOf" srcId="{29805AB0-F4C9-411E-8DFC-C2A4829F7067}" destId="{E823D6ED-6A02-4E12-82AF-E183D1E7E226}" srcOrd="0" destOrd="0" presId="urn:microsoft.com/office/officeart/2005/8/layout/default"/>
    <dgm:cxn modelId="{43B8532A-782F-4621-A1E5-8E906ED4F7CF}" type="presOf" srcId="{2B22D200-3384-4819-9068-937069FD910C}" destId="{8B73D15A-B018-4D43-BD6D-18E7EE435227}" srcOrd="0" destOrd="0" presId="urn:microsoft.com/office/officeart/2005/8/layout/default"/>
    <dgm:cxn modelId="{C0C40C3F-6086-4B9D-8C06-8DF2080B97A8}" srcId="{A291E235-9681-4915-B413-37CF3698331F}" destId="{376EA075-7F27-4EC6-8374-5C5E4512512C}" srcOrd="1" destOrd="0" parTransId="{FE43DAB4-FAA1-4C22-82D8-76C7B5F01E74}" sibTransId="{69574EC3-574F-40B9-B857-3FB415A897CD}"/>
    <dgm:cxn modelId="{E2901047-7D61-4E63-AA07-CFA894A197CA}" srcId="{2B22D200-3384-4819-9068-937069FD910C}" destId="{29805AB0-F4C9-411E-8DFC-C2A4829F7067}" srcOrd="0" destOrd="0" parTransId="{3DFFD37D-D9E9-45AE-94E2-D8CE16F9C85F}" sibTransId="{7623F166-B7D3-402F-9F98-5E7EB0F374B9}"/>
    <dgm:cxn modelId="{D3B1226D-4BA0-417F-A8AD-BB961DA35B93}" srcId="{A291E235-9681-4915-B413-37CF3698331F}" destId="{030CF8E6-A913-4A03-84EC-F3C39E0EAA8E}" srcOrd="0" destOrd="0" parTransId="{78CE677A-D0D9-46DC-92AD-5F8EFDB4D796}" sibTransId="{F407EC04-4309-4F0F-85B8-3BAC2CF5F76B}"/>
    <dgm:cxn modelId="{D9945850-6E1F-43D1-AF75-E79B316AD86D}" type="presOf" srcId="{449DFD43-CFD3-465E-B743-B322E81F97E0}" destId="{E3F80422-C9E4-4F24-8CCE-0AD815C2023E}" srcOrd="0" destOrd="3" presId="urn:microsoft.com/office/officeart/2005/8/layout/default"/>
    <dgm:cxn modelId="{FC2C5B8D-870A-4ED0-83D4-7C752C22FB7C}" type="presOf" srcId="{2B17014B-DEA4-4484-82D8-614AD19F6FA8}" destId="{6ABD97AD-9170-4B52-902C-0E11FC1EB82E}" srcOrd="0" destOrd="0" presId="urn:microsoft.com/office/officeart/2005/8/layout/default"/>
    <dgm:cxn modelId="{FDA6D7A6-3CDF-44A6-9C40-2C779B16507D}" srcId="{A291E235-9681-4915-B413-37CF3698331F}" destId="{449DFD43-CFD3-465E-B743-B322E81F97E0}" srcOrd="2" destOrd="0" parTransId="{CB201CED-78EB-4478-86E3-0A35452CC31B}" sibTransId="{314BF06B-2C57-4B52-80B5-34570C4812C5}"/>
    <dgm:cxn modelId="{9B4D26BB-899C-4C9A-8B90-E0FE95835C37}" type="presOf" srcId="{0CD296B4-5D62-4438-A201-22B36A2DAA9A}" destId="{E3F80422-C9E4-4F24-8CCE-0AD815C2023E}" srcOrd="0" destOrd="4" presId="urn:microsoft.com/office/officeart/2005/8/layout/default"/>
    <dgm:cxn modelId="{12FFD6C0-1D1B-40BA-AA3F-37885C52B9BA}" type="presOf" srcId="{A291E235-9681-4915-B413-37CF3698331F}" destId="{E3F80422-C9E4-4F24-8CCE-0AD815C2023E}" srcOrd="0" destOrd="0" presId="urn:microsoft.com/office/officeart/2005/8/layout/default"/>
    <dgm:cxn modelId="{8D8ABAC1-3503-49A7-A403-1F5F0F1E0867}" srcId="{2B22D200-3384-4819-9068-937069FD910C}" destId="{F3D0DC6F-3770-4D7E-BD14-BEA273849821}" srcOrd="1" destOrd="0" parTransId="{A04A5BB2-3940-496C-B53B-A21B4C96E6E9}" sibTransId="{C7C7BEA3-D7FD-4047-A6F2-94B6FBB07AD2}"/>
    <dgm:cxn modelId="{8AD1E6C1-90AD-4B77-9B5B-8E05251144AC}" srcId="{2B22D200-3384-4819-9068-937069FD910C}" destId="{A291E235-9681-4915-B413-37CF3698331F}" srcOrd="3" destOrd="0" parTransId="{4C607CFE-BB58-4F72-8255-5DABED993EFB}" sibTransId="{4301AA60-1312-47CA-8EA7-509977388132}"/>
    <dgm:cxn modelId="{C3F2F5C6-FB5F-443A-A2F8-1DB9EC8C3DAB}" type="presOf" srcId="{376EA075-7F27-4EC6-8374-5C5E4512512C}" destId="{E3F80422-C9E4-4F24-8CCE-0AD815C2023E}" srcOrd="0" destOrd="2" presId="urn:microsoft.com/office/officeart/2005/8/layout/default"/>
    <dgm:cxn modelId="{A2A8E5CB-903F-42EC-8ABC-572EDBEA76B5}" type="presOf" srcId="{F3D0DC6F-3770-4D7E-BD14-BEA273849821}" destId="{96AD692C-461E-45B2-B0CB-A79211BEFFFA}" srcOrd="0" destOrd="0" presId="urn:microsoft.com/office/officeart/2005/8/layout/default"/>
    <dgm:cxn modelId="{124811E8-0E2D-4CD4-A4C5-6E3B03AB1DAE}" srcId="{A291E235-9681-4915-B413-37CF3698331F}" destId="{0CD296B4-5D62-4438-A201-22B36A2DAA9A}" srcOrd="3" destOrd="0" parTransId="{25BA06CC-5E61-4BFC-BB8A-053AF810F355}" sibTransId="{1BBD1D76-3A87-455A-B01A-679652E01F4A}"/>
    <dgm:cxn modelId="{4A9F7FF5-64FE-498F-B0A7-0BF715F4C366}" type="presOf" srcId="{030CF8E6-A913-4A03-84EC-F3C39E0EAA8E}" destId="{E3F80422-C9E4-4F24-8CCE-0AD815C2023E}" srcOrd="0" destOrd="1" presId="urn:microsoft.com/office/officeart/2005/8/layout/default"/>
    <dgm:cxn modelId="{1BE40849-6320-4D15-BDF8-B14C641DBCC8}" type="presParOf" srcId="{8B73D15A-B018-4D43-BD6D-18E7EE435227}" destId="{E823D6ED-6A02-4E12-82AF-E183D1E7E226}" srcOrd="0" destOrd="0" presId="urn:microsoft.com/office/officeart/2005/8/layout/default"/>
    <dgm:cxn modelId="{29746E0C-D070-42AE-9A48-0B9266FCE548}" type="presParOf" srcId="{8B73D15A-B018-4D43-BD6D-18E7EE435227}" destId="{1FBB5155-B097-4964-95FF-D3B7FD265C71}" srcOrd="1" destOrd="0" presId="urn:microsoft.com/office/officeart/2005/8/layout/default"/>
    <dgm:cxn modelId="{D1571E6C-5D7D-4BC8-950C-3179F86AC9CF}" type="presParOf" srcId="{8B73D15A-B018-4D43-BD6D-18E7EE435227}" destId="{96AD692C-461E-45B2-B0CB-A79211BEFFFA}" srcOrd="2" destOrd="0" presId="urn:microsoft.com/office/officeart/2005/8/layout/default"/>
    <dgm:cxn modelId="{1905964D-C768-4666-A491-E479B8B147F7}" type="presParOf" srcId="{8B73D15A-B018-4D43-BD6D-18E7EE435227}" destId="{5B6B916E-5884-47AE-A73E-2EAE82D371D3}" srcOrd="3" destOrd="0" presId="urn:microsoft.com/office/officeart/2005/8/layout/default"/>
    <dgm:cxn modelId="{AD65B443-32B5-405C-9769-492BB49A828A}" type="presParOf" srcId="{8B73D15A-B018-4D43-BD6D-18E7EE435227}" destId="{6ABD97AD-9170-4B52-902C-0E11FC1EB82E}" srcOrd="4" destOrd="0" presId="urn:microsoft.com/office/officeart/2005/8/layout/default"/>
    <dgm:cxn modelId="{6088FF83-A665-4247-AC31-049741DBDA28}" type="presParOf" srcId="{8B73D15A-B018-4D43-BD6D-18E7EE435227}" destId="{589535A1-5B69-4117-A0BA-E6382B20F556}" srcOrd="5" destOrd="0" presId="urn:microsoft.com/office/officeart/2005/8/layout/default"/>
    <dgm:cxn modelId="{CC217FED-612C-4E7B-AF53-E60C85C0AB5E}" type="presParOf" srcId="{8B73D15A-B018-4D43-BD6D-18E7EE435227}" destId="{E3F80422-C9E4-4F24-8CCE-0AD815C2023E}"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ECCE2DE-F45A-40E9-93B3-F975301FCA20}" type="doc">
      <dgm:prSet loTypeId="urn:microsoft.com/office/officeart/2005/8/layout/hProcess9" loCatId="process" qsTypeId="urn:microsoft.com/office/officeart/2005/8/quickstyle/simple1" qsCatId="simple" csTypeId="urn:microsoft.com/office/officeart/2005/8/colors/colorful1" csCatId="colorful" phldr="1"/>
      <dgm:spPr/>
      <dgm:t>
        <a:bodyPr/>
        <a:lstStyle/>
        <a:p>
          <a:endParaRPr lang="en-US"/>
        </a:p>
      </dgm:t>
    </dgm:pt>
    <dgm:pt modelId="{CCB70F21-F645-4F10-9648-1106C75E20E9}">
      <dgm:prSet/>
      <dgm:spPr>
        <a:solidFill>
          <a:srgbClr val="C00000"/>
        </a:solidFill>
      </dgm:spPr>
      <dgm:t>
        <a:bodyPr/>
        <a:lstStyle/>
        <a:p>
          <a:r>
            <a:rPr lang="en-US" dirty="0"/>
            <a:t>Life &amp; Limb</a:t>
          </a:r>
        </a:p>
      </dgm:t>
    </dgm:pt>
    <dgm:pt modelId="{C64E3A58-2F08-4899-90BB-7D4B4016086C}" type="parTrans" cxnId="{7482EAA3-7014-402F-9665-50A1E3C16953}">
      <dgm:prSet/>
      <dgm:spPr/>
      <dgm:t>
        <a:bodyPr/>
        <a:lstStyle/>
        <a:p>
          <a:endParaRPr lang="en-US"/>
        </a:p>
      </dgm:t>
    </dgm:pt>
    <dgm:pt modelId="{6CC9DEB5-27FA-4DDC-AC16-48EC4E4370D6}" type="sibTrans" cxnId="{7482EAA3-7014-402F-9665-50A1E3C16953}">
      <dgm:prSet/>
      <dgm:spPr/>
      <dgm:t>
        <a:bodyPr/>
        <a:lstStyle/>
        <a:p>
          <a:endParaRPr lang="en-US"/>
        </a:p>
      </dgm:t>
    </dgm:pt>
    <dgm:pt modelId="{B9F98A3A-57F6-4A74-AACB-7D48C52305FD}">
      <dgm:prSet/>
      <dgm:spPr/>
      <dgm:t>
        <a:bodyPr/>
        <a:lstStyle/>
        <a:p>
          <a:r>
            <a:rPr lang="en-US" dirty="0"/>
            <a:t>Economic Survival</a:t>
          </a:r>
        </a:p>
      </dgm:t>
    </dgm:pt>
    <dgm:pt modelId="{ED3D0E5E-05C9-4D93-8F47-18FABBD257C4}" type="parTrans" cxnId="{A0D533DC-6E22-46CE-A850-641E411D67E4}">
      <dgm:prSet/>
      <dgm:spPr/>
      <dgm:t>
        <a:bodyPr/>
        <a:lstStyle/>
        <a:p>
          <a:endParaRPr lang="en-US"/>
        </a:p>
      </dgm:t>
    </dgm:pt>
    <dgm:pt modelId="{8A8DCAEA-F79D-4521-8983-429DCCB27BCC}" type="sibTrans" cxnId="{A0D533DC-6E22-46CE-A850-641E411D67E4}">
      <dgm:prSet/>
      <dgm:spPr/>
      <dgm:t>
        <a:bodyPr/>
        <a:lstStyle/>
        <a:p>
          <a:endParaRPr lang="en-US"/>
        </a:p>
      </dgm:t>
    </dgm:pt>
    <dgm:pt modelId="{3DEF924F-3B8A-4AB0-8B3B-ED20DF42A7C4}">
      <dgm:prSet/>
      <dgm:spPr/>
      <dgm:t>
        <a:bodyPr/>
        <a:lstStyle/>
        <a:p>
          <a:r>
            <a:rPr lang="en-US" dirty="0"/>
            <a:t>Return to  Work</a:t>
          </a:r>
        </a:p>
      </dgm:t>
    </dgm:pt>
    <dgm:pt modelId="{AFEB25A1-8DD3-44C8-AFF6-09FD56C7A3F6}" type="parTrans" cxnId="{F1DF8E77-065F-4568-9F44-8FD58DA3E06F}">
      <dgm:prSet/>
      <dgm:spPr/>
      <dgm:t>
        <a:bodyPr/>
        <a:lstStyle/>
        <a:p>
          <a:endParaRPr lang="en-US"/>
        </a:p>
      </dgm:t>
    </dgm:pt>
    <dgm:pt modelId="{06091105-4BB0-44A2-B1AE-9B8AC5007FAD}" type="sibTrans" cxnId="{F1DF8E77-065F-4568-9F44-8FD58DA3E06F}">
      <dgm:prSet/>
      <dgm:spPr/>
      <dgm:t>
        <a:bodyPr/>
        <a:lstStyle/>
        <a:p>
          <a:endParaRPr lang="en-US"/>
        </a:p>
      </dgm:t>
    </dgm:pt>
    <dgm:pt modelId="{F2907F82-51E6-4A15-8DB7-66F8C47323EF}">
      <dgm:prSet/>
      <dgm:spPr/>
      <dgm:t>
        <a:bodyPr/>
        <a:lstStyle/>
        <a:p>
          <a:r>
            <a:rPr lang="en-US" dirty="0"/>
            <a:t>Carpe Diem</a:t>
          </a:r>
        </a:p>
      </dgm:t>
    </dgm:pt>
    <dgm:pt modelId="{DD6C8ADD-BC29-45F3-8FFC-831DA68B68C9}" type="parTrans" cxnId="{E3C923DC-2FDD-4BE2-B8D9-0EC4F982BCEB}">
      <dgm:prSet/>
      <dgm:spPr/>
      <dgm:t>
        <a:bodyPr/>
        <a:lstStyle/>
        <a:p>
          <a:endParaRPr lang="en-US"/>
        </a:p>
      </dgm:t>
    </dgm:pt>
    <dgm:pt modelId="{123EEE2D-80F9-4AFE-A81B-272FDFD09E0A}" type="sibTrans" cxnId="{E3C923DC-2FDD-4BE2-B8D9-0EC4F982BCEB}">
      <dgm:prSet/>
      <dgm:spPr/>
      <dgm:t>
        <a:bodyPr/>
        <a:lstStyle/>
        <a:p>
          <a:endParaRPr lang="en-US"/>
        </a:p>
      </dgm:t>
    </dgm:pt>
    <dgm:pt modelId="{B4BAD296-047C-45B1-B390-83D029091B02}" type="pres">
      <dgm:prSet presAssocID="{2ECCE2DE-F45A-40E9-93B3-F975301FCA20}" presName="CompostProcess" presStyleCnt="0">
        <dgm:presLayoutVars>
          <dgm:dir/>
          <dgm:resizeHandles val="exact"/>
        </dgm:presLayoutVars>
      </dgm:prSet>
      <dgm:spPr/>
    </dgm:pt>
    <dgm:pt modelId="{1DD531CC-5812-41F9-86DD-2CC065888F7B}" type="pres">
      <dgm:prSet presAssocID="{2ECCE2DE-F45A-40E9-93B3-F975301FCA20}" presName="arrow" presStyleLbl="bgShp" presStyleIdx="0" presStyleCnt="1" custLinFactNeighborX="-2283" custLinFactNeighborY="-229"/>
      <dgm:spPr/>
    </dgm:pt>
    <dgm:pt modelId="{C065BE12-A35A-416B-8094-E8BD5C753657}" type="pres">
      <dgm:prSet presAssocID="{2ECCE2DE-F45A-40E9-93B3-F975301FCA20}" presName="linearProcess" presStyleCnt="0"/>
      <dgm:spPr/>
    </dgm:pt>
    <dgm:pt modelId="{E69861EA-1B76-401B-A87C-22AAB1B3460B}" type="pres">
      <dgm:prSet presAssocID="{CCB70F21-F645-4F10-9648-1106C75E20E9}" presName="textNode" presStyleLbl="node1" presStyleIdx="0" presStyleCnt="4" custScaleX="116741" custScaleY="100365">
        <dgm:presLayoutVars>
          <dgm:bulletEnabled val="1"/>
        </dgm:presLayoutVars>
      </dgm:prSet>
      <dgm:spPr/>
    </dgm:pt>
    <dgm:pt modelId="{49C695CB-5D66-4597-B349-98BD39F2BF3B}" type="pres">
      <dgm:prSet presAssocID="{6CC9DEB5-27FA-4DDC-AC16-48EC4E4370D6}" presName="sibTrans" presStyleCnt="0"/>
      <dgm:spPr/>
    </dgm:pt>
    <dgm:pt modelId="{F528C6B6-B342-4AAD-B802-705B75C46DF8}" type="pres">
      <dgm:prSet presAssocID="{B9F98A3A-57F6-4A74-AACB-7D48C52305FD}" presName="textNode" presStyleLbl="node1" presStyleIdx="1" presStyleCnt="4">
        <dgm:presLayoutVars>
          <dgm:bulletEnabled val="1"/>
        </dgm:presLayoutVars>
      </dgm:prSet>
      <dgm:spPr/>
    </dgm:pt>
    <dgm:pt modelId="{F83530C8-BA75-4A9F-AAB0-FC6AD7D2E81B}" type="pres">
      <dgm:prSet presAssocID="{8A8DCAEA-F79D-4521-8983-429DCCB27BCC}" presName="sibTrans" presStyleCnt="0"/>
      <dgm:spPr/>
    </dgm:pt>
    <dgm:pt modelId="{0C504F7C-D0F4-4D62-96E0-C3FF3E2E6C90}" type="pres">
      <dgm:prSet presAssocID="{3DEF924F-3B8A-4AB0-8B3B-ED20DF42A7C4}" presName="textNode" presStyleLbl="node1" presStyleIdx="2" presStyleCnt="4">
        <dgm:presLayoutVars>
          <dgm:bulletEnabled val="1"/>
        </dgm:presLayoutVars>
      </dgm:prSet>
      <dgm:spPr/>
    </dgm:pt>
    <dgm:pt modelId="{18E828EB-6403-4519-BAA3-D2B6FCD65D12}" type="pres">
      <dgm:prSet presAssocID="{06091105-4BB0-44A2-B1AE-9B8AC5007FAD}" presName="sibTrans" presStyleCnt="0"/>
      <dgm:spPr/>
    </dgm:pt>
    <dgm:pt modelId="{4D205890-24A6-4527-B12D-AA77AC521AB8}" type="pres">
      <dgm:prSet presAssocID="{F2907F82-51E6-4A15-8DB7-66F8C47323EF}" presName="textNode" presStyleLbl="node1" presStyleIdx="3" presStyleCnt="4">
        <dgm:presLayoutVars>
          <dgm:bulletEnabled val="1"/>
        </dgm:presLayoutVars>
      </dgm:prSet>
      <dgm:spPr/>
    </dgm:pt>
  </dgm:ptLst>
  <dgm:cxnLst>
    <dgm:cxn modelId="{A3C6DE1F-324C-41E9-A28B-C314A754FF0B}" type="presOf" srcId="{2ECCE2DE-F45A-40E9-93B3-F975301FCA20}" destId="{B4BAD296-047C-45B1-B390-83D029091B02}" srcOrd="0" destOrd="0" presId="urn:microsoft.com/office/officeart/2005/8/layout/hProcess9"/>
    <dgm:cxn modelId="{E4A9182C-D76C-4107-B412-74C9888A073F}" type="presOf" srcId="{3DEF924F-3B8A-4AB0-8B3B-ED20DF42A7C4}" destId="{0C504F7C-D0F4-4D62-96E0-C3FF3E2E6C90}" srcOrd="0" destOrd="0" presId="urn:microsoft.com/office/officeart/2005/8/layout/hProcess9"/>
    <dgm:cxn modelId="{3023E16D-C167-4594-9EEB-961DFFC8224C}" type="presOf" srcId="{F2907F82-51E6-4A15-8DB7-66F8C47323EF}" destId="{4D205890-24A6-4527-B12D-AA77AC521AB8}" srcOrd="0" destOrd="0" presId="urn:microsoft.com/office/officeart/2005/8/layout/hProcess9"/>
    <dgm:cxn modelId="{F1DF8E77-065F-4568-9F44-8FD58DA3E06F}" srcId="{2ECCE2DE-F45A-40E9-93B3-F975301FCA20}" destId="{3DEF924F-3B8A-4AB0-8B3B-ED20DF42A7C4}" srcOrd="2" destOrd="0" parTransId="{AFEB25A1-8DD3-44C8-AFF6-09FD56C7A3F6}" sibTransId="{06091105-4BB0-44A2-B1AE-9B8AC5007FAD}"/>
    <dgm:cxn modelId="{7482EAA3-7014-402F-9665-50A1E3C16953}" srcId="{2ECCE2DE-F45A-40E9-93B3-F975301FCA20}" destId="{CCB70F21-F645-4F10-9648-1106C75E20E9}" srcOrd="0" destOrd="0" parTransId="{C64E3A58-2F08-4899-90BB-7D4B4016086C}" sibTransId="{6CC9DEB5-27FA-4DDC-AC16-48EC4E4370D6}"/>
    <dgm:cxn modelId="{4DC7EFB0-CD9D-4C52-927A-45B4FDA8A6C7}" type="presOf" srcId="{B9F98A3A-57F6-4A74-AACB-7D48C52305FD}" destId="{F528C6B6-B342-4AAD-B802-705B75C46DF8}" srcOrd="0" destOrd="0" presId="urn:microsoft.com/office/officeart/2005/8/layout/hProcess9"/>
    <dgm:cxn modelId="{E3C923DC-2FDD-4BE2-B8D9-0EC4F982BCEB}" srcId="{2ECCE2DE-F45A-40E9-93B3-F975301FCA20}" destId="{F2907F82-51E6-4A15-8DB7-66F8C47323EF}" srcOrd="3" destOrd="0" parTransId="{DD6C8ADD-BC29-45F3-8FFC-831DA68B68C9}" sibTransId="{123EEE2D-80F9-4AFE-A81B-272FDFD09E0A}"/>
    <dgm:cxn modelId="{A0D533DC-6E22-46CE-A850-641E411D67E4}" srcId="{2ECCE2DE-F45A-40E9-93B3-F975301FCA20}" destId="{B9F98A3A-57F6-4A74-AACB-7D48C52305FD}" srcOrd="1" destOrd="0" parTransId="{ED3D0E5E-05C9-4D93-8F47-18FABBD257C4}" sibTransId="{8A8DCAEA-F79D-4521-8983-429DCCB27BCC}"/>
    <dgm:cxn modelId="{40AA11E4-E016-4295-BF60-0593F9A694DC}" type="presOf" srcId="{CCB70F21-F645-4F10-9648-1106C75E20E9}" destId="{E69861EA-1B76-401B-A87C-22AAB1B3460B}" srcOrd="0" destOrd="0" presId="urn:microsoft.com/office/officeart/2005/8/layout/hProcess9"/>
    <dgm:cxn modelId="{B24381F2-519E-44C7-A140-1990D26667C5}" type="presParOf" srcId="{B4BAD296-047C-45B1-B390-83D029091B02}" destId="{1DD531CC-5812-41F9-86DD-2CC065888F7B}" srcOrd="0" destOrd="0" presId="urn:microsoft.com/office/officeart/2005/8/layout/hProcess9"/>
    <dgm:cxn modelId="{926DF150-8996-48F3-B97C-C00641FF6AF9}" type="presParOf" srcId="{B4BAD296-047C-45B1-B390-83D029091B02}" destId="{C065BE12-A35A-416B-8094-E8BD5C753657}" srcOrd="1" destOrd="0" presId="urn:microsoft.com/office/officeart/2005/8/layout/hProcess9"/>
    <dgm:cxn modelId="{D319490E-F1C4-4562-96A1-1A20F3B09D0E}" type="presParOf" srcId="{C065BE12-A35A-416B-8094-E8BD5C753657}" destId="{E69861EA-1B76-401B-A87C-22AAB1B3460B}" srcOrd="0" destOrd="0" presId="urn:microsoft.com/office/officeart/2005/8/layout/hProcess9"/>
    <dgm:cxn modelId="{86D2A8AF-3727-4104-92F8-D059EAD3BD2F}" type="presParOf" srcId="{C065BE12-A35A-416B-8094-E8BD5C753657}" destId="{49C695CB-5D66-4597-B349-98BD39F2BF3B}" srcOrd="1" destOrd="0" presId="urn:microsoft.com/office/officeart/2005/8/layout/hProcess9"/>
    <dgm:cxn modelId="{DBB95608-7FE0-41E3-B60B-25388D4992CA}" type="presParOf" srcId="{C065BE12-A35A-416B-8094-E8BD5C753657}" destId="{F528C6B6-B342-4AAD-B802-705B75C46DF8}" srcOrd="2" destOrd="0" presId="urn:microsoft.com/office/officeart/2005/8/layout/hProcess9"/>
    <dgm:cxn modelId="{10EBC0E7-32F2-429C-9979-29C1F31B9658}" type="presParOf" srcId="{C065BE12-A35A-416B-8094-E8BD5C753657}" destId="{F83530C8-BA75-4A9F-AAB0-FC6AD7D2E81B}" srcOrd="3" destOrd="0" presId="urn:microsoft.com/office/officeart/2005/8/layout/hProcess9"/>
    <dgm:cxn modelId="{AE1744F9-18E7-4516-B37E-CD232501A204}" type="presParOf" srcId="{C065BE12-A35A-416B-8094-E8BD5C753657}" destId="{0C504F7C-D0F4-4D62-96E0-C3FF3E2E6C90}" srcOrd="4" destOrd="0" presId="urn:microsoft.com/office/officeart/2005/8/layout/hProcess9"/>
    <dgm:cxn modelId="{F708F31E-ACC6-4335-A385-1813C5756D2E}" type="presParOf" srcId="{C065BE12-A35A-416B-8094-E8BD5C753657}" destId="{18E828EB-6403-4519-BAA3-D2B6FCD65D12}" srcOrd="5" destOrd="0" presId="urn:microsoft.com/office/officeart/2005/8/layout/hProcess9"/>
    <dgm:cxn modelId="{6313987B-073E-4AC8-9626-CCEDB8EEF81A}" type="presParOf" srcId="{C065BE12-A35A-416B-8094-E8BD5C753657}" destId="{4D205890-24A6-4527-B12D-AA77AC521AB8}"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8FDEE30-BDBD-481C-9163-EFDF7B9F28D2}"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B30285A2-36F7-4976-8CAD-02BA673A3EB6}">
      <dgm:prSet phldrT="[Text]"/>
      <dgm:spPr/>
      <dgm:t>
        <a:bodyPr/>
        <a:lstStyle/>
        <a:p>
          <a:r>
            <a:rPr lang="en-US" dirty="0"/>
            <a:t>Depth of Market Disruption</a:t>
          </a:r>
        </a:p>
      </dgm:t>
    </dgm:pt>
    <dgm:pt modelId="{F2E7B676-B943-4839-A5C8-664E2511AE5B}" type="parTrans" cxnId="{A3D895F9-E750-43EE-922B-3DFBECAD8442}">
      <dgm:prSet/>
      <dgm:spPr/>
      <dgm:t>
        <a:bodyPr/>
        <a:lstStyle/>
        <a:p>
          <a:endParaRPr lang="en-US"/>
        </a:p>
      </dgm:t>
    </dgm:pt>
    <dgm:pt modelId="{A8C18752-D734-466B-B82A-6142CAB1ABD1}" type="sibTrans" cxnId="{A3D895F9-E750-43EE-922B-3DFBECAD8442}">
      <dgm:prSet/>
      <dgm:spPr/>
      <dgm:t>
        <a:bodyPr/>
        <a:lstStyle/>
        <a:p>
          <a:endParaRPr lang="en-US"/>
        </a:p>
      </dgm:t>
    </dgm:pt>
    <dgm:pt modelId="{8F7B7B23-829E-46D6-AC0A-73078DA5B868}">
      <dgm:prSet phldrT="[Text]"/>
      <dgm:spPr/>
      <dgm:t>
        <a:bodyPr/>
        <a:lstStyle/>
        <a:p>
          <a:r>
            <a:rPr lang="en-US" dirty="0"/>
            <a:t>Preparation of  workplace</a:t>
          </a:r>
        </a:p>
      </dgm:t>
    </dgm:pt>
    <dgm:pt modelId="{F88FD795-44A4-45F3-9256-9400C4D94427}" type="parTrans" cxnId="{96A3700C-1A63-4AF1-8CB9-B5386A69DEE7}">
      <dgm:prSet/>
      <dgm:spPr/>
      <dgm:t>
        <a:bodyPr/>
        <a:lstStyle/>
        <a:p>
          <a:endParaRPr lang="en-US"/>
        </a:p>
      </dgm:t>
    </dgm:pt>
    <dgm:pt modelId="{23F0A86F-927B-4B74-9436-A8EC1904A96A}" type="sibTrans" cxnId="{96A3700C-1A63-4AF1-8CB9-B5386A69DEE7}">
      <dgm:prSet/>
      <dgm:spPr/>
      <dgm:t>
        <a:bodyPr/>
        <a:lstStyle/>
        <a:p>
          <a:endParaRPr lang="en-US"/>
        </a:p>
      </dgm:t>
    </dgm:pt>
    <dgm:pt modelId="{1F37D618-89A6-4D4E-B148-B634DEAA6971}">
      <dgm:prSet phldrT="[Text]"/>
      <dgm:spPr/>
      <dgm:t>
        <a:bodyPr/>
        <a:lstStyle/>
        <a:p>
          <a:r>
            <a:rPr lang="en-US" dirty="0"/>
            <a:t>Length of Market Disruption</a:t>
          </a:r>
        </a:p>
      </dgm:t>
    </dgm:pt>
    <dgm:pt modelId="{1D8CD70B-4FDF-49D4-BBE7-5CC949A253AC}" type="parTrans" cxnId="{858E0ED7-59E3-462E-8962-5E7062305C74}">
      <dgm:prSet/>
      <dgm:spPr/>
      <dgm:t>
        <a:bodyPr/>
        <a:lstStyle/>
        <a:p>
          <a:endParaRPr lang="en-US"/>
        </a:p>
      </dgm:t>
    </dgm:pt>
    <dgm:pt modelId="{11A69553-FF59-4C45-A30B-4F28F89FAB4A}" type="sibTrans" cxnId="{858E0ED7-59E3-462E-8962-5E7062305C74}">
      <dgm:prSet/>
      <dgm:spPr/>
      <dgm:t>
        <a:bodyPr/>
        <a:lstStyle/>
        <a:p>
          <a:endParaRPr lang="en-US"/>
        </a:p>
      </dgm:t>
    </dgm:pt>
    <dgm:pt modelId="{5722BFBA-4477-420E-95C8-65CAF832E70F}">
      <dgm:prSet phldrT="[Text]"/>
      <dgm:spPr/>
      <dgm:t>
        <a:bodyPr/>
        <a:lstStyle/>
        <a:p>
          <a:r>
            <a:rPr lang="en-US" dirty="0"/>
            <a:t>Increase or decline of COVID 19 cases</a:t>
          </a:r>
        </a:p>
      </dgm:t>
    </dgm:pt>
    <dgm:pt modelId="{6D47C14D-D8E9-4BAA-B652-7F302D3CF69E}" type="parTrans" cxnId="{920D2688-791E-4950-B6F8-8557B25F3FC6}">
      <dgm:prSet/>
      <dgm:spPr/>
      <dgm:t>
        <a:bodyPr/>
        <a:lstStyle/>
        <a:p>
          <a:endParaRPr lang="en-US"/>
        </a:p>
      </dgm:t>
    </dgm:pt>
    <dgm:pt modelId="{773F03CC-192F-43E0-9399-A87D5D1FEAC7}" type="sibTrans" cxnId="{920D2688-791E-4950-B6F8-8557B25F3FC6}">
      <dgm:prSet/>
      <dgm:spPr/>
      <dgm:t>
        <a:bodyPr/>
        <a:lstStyle/>
        <a:p>
          <a:endParaRPr lang="en-US"/>
        </a:p>
      </dgm:t>
    </dgm:pt>
    <dgm:pt modelId="{67A62C96-1283-4D95-95A7-A5535E9EF24A}">
      <dgm:prSet phldrT="[Text]"/>
      <dgm:spPr/>
      <dgm:t>
        <a:bodyPr/>
        <a:lstStyle/>
        <a:p>
          <a:r>
            <a:rPr lang="en-US" dirty="0"/>
            <a:t>Shape of Market Recovery</a:t>
          </a:r>
        </a:p>
      </dgm:t>
    </dgm:pt>
    <dgm:pt modelId="{62A99D0C-C95C-4834-B8DC-A979C096F34A}" type="parTrans" cxnId="{44BDF095-FC4F-4812-999A-52BC628E3D64}">
      <dgm:prSet/>
      <dgm:spPr/>
      <dgm:t>
        <a:bodyPr/>
        <a:lstStyle/>
        <a:p>
          <a:endParaRPr lang="en-US"/>
        </a:p>
      </dgm:t>
    </dgm:pt>
    <dgm:pt modelId="{CF9863C2-9650-461A-9A11-60A90DB0A43C}" type="sibTrans" cxnId="{44BDF095-FC4F-4812-999A-52BC628E3D64}">
      <dgm:prSet/>
      <dgm:spPr/>
      <dgm:t>
        <a:bodyPr/>
        <a:lstStyle/>
        <a:p>
          <a:endParaRPr lang="en-US"/>
        </a:p>
      </dgm:t>
    </dgm:pt>
    <dgm:pt modelId="{D7B9CB61-9F23-475C-AB15-D8AB416DC84D}">
      <dgm:prSet phldrT="[Text]"/>
      <dgm:spPr/>
      <dgm:t>
        <a:bodyPr/>
        <a:lstStyle/>
        <a:p>
          <a:r>
            <a:rPr lang="en-US" dirty="0"/>
            <a:t>Integration of data driven public health policy with private sector economic activation</a:t>
          </a:r>
        </a:p>
      </dgm:t>
    </dgm:pt>
    <dgm:pt modelId="{1FE60E81-BC05-4184-B829-D849793142F4}" type="parTrans" cxnId="{26AD4F36-A1ED-4CA2-833F-006B52DD074E}">
      <dgm:prSet/>
      <dgm:spPr/>
      <dgm:t>
        <a:bodyPr/>
        <a:lstStyle/>
        <a:p>
          <a:endParaRPr lang="en-US"/>
        </a:p>
      </dgm:t>
    </dgm:pt>
    <dgm:pt modelId="{254B4CA1-87BB-482F-A984-EDC28CD3D433}" type="sibTrans" cxnId="{26AD4F36-A1ED-4CA2-833F-006B52DD074E}">
      <dgm:prSet/>
      <dgm:spPr/>
      <dgm:t>
        <a:bodyPr/>
        <a:lstStyle/>
        <a:p>
          <a:endParaRPr lang="en-US"/>
        </a:p>
      </dgm:t>
    </dgm:pt>
    <dgm:pt modelId="{053CE01F-001F-4373-A816-B53956E68D22}">
      <dgm:prSet phldrT="[Text]"/>
      <dgm:spPr/>
      <dgm:t>
        <a:bodyPr/>
        <a:lstStyle/>
        <a:p>
          <a:r>
            <a:rPr lang="en-US" dirty="0"/>
            <a:t>COVID 19 cases at company</a:t>
          </a:r>
        </a:p>
      </dgm:t>
    </dgm:pt>
    <dgm:pt modelId="{E87AF372-6DD0-4EB3-A753-B8121A48EC8C}" type="parTrans" cxnId="{CE00A6D8-47B0-4179-AC52-CD6DCBA40E1E}">
      <dgm:prSet/>
      <dgm:spPr/>
      <dgm:t>
        <a:bodyPr/>
        <a:lstStyle/>
        <a:p>
          <a:endParaRPr lang="en-US"/>
        </a:p>
      </dgm:t>
    </dgm:pt>
    <dgm:pt modelId="{E1852732-D088-4737-A42F-52FB96E345E0}" type="sibTrans" cxnId="{CE00A6D8-47B0-4179-AC52-CD6DCBA40E1E}">
      <dgm:prSet/>
      <dgm:spPr/>
      <dgm:t>
        <a:bodyPr/>
        <a:lstStyle/>
        <a:p>
          <a:endParaRPr lang="en-US"/>
        </a:p>
      </dgm:t>
    </dgm:pt>
    <dgm:pt modelId="{26A70160-36D8-4349-A27D-08BBDAD384D2}">
      <dgm:prSet phldrT="[Text]"/>
      <dgm:spPr/>
      <dgm:t>
        <a:bodyPr/>
        <a:lstStyle/>
        <a:p>
          <a:r>
            <a:rPr lang="en-US" dirty="0"/>
            <a:t>Location of company COVID 19 cases</a:t>
          </a:r>
        </a:p>
      </dgm:t>
    </dgm:pt>
    <dgm:pt modelId="{55167E4B-7C89-4FC9-8A24-CDDA62E89DD3}" type="parTrans" cxnId="{AF2B6A61-7B6A-46D8-96CF-FF26D7A41181}">
      <dgm:prSet/>
      <dgm:spPr/>
      <dgm:t>
        <a:bodyPr/>
        <a:lstStyle/>
        <a:p>
          <a:endParaRPr lang="en-US"/>
        </a:p>
      </dgm:t>
    </dgm:pt>
    <dgm:pt modelId="{76903FEC-132E-4632-80E3-2A10F683915E}" type="sibTrans" cxnId="{AF2B6A61-7B6A-46D8-96CF-FF26D7A41181}">
      <dgm:prSet/>
      <dgm:spPr/>
      <dgm:t>
        <a:bodyPr/>
        <a:lstStyle/>
        <a:p>
          <a:endParaRPr lang="en-US"/>
        </a:p>
      </dgm:t>
    </dgm:pt>
    <dgm:pt modelId="{0232CEAB-203D-4BE6-A114-97239D3F4BBE}">
      <dgm:prSet phldrT="[Text]"/>
      <dgm:spPr/>
      <dgm:t>
        <a:bodyPr/>
        <a:lstStyle/>
        <a:p>
          <a:r>
            <a:rPr lang="en-US" dirty="0"/>
            <a:t>Customer market demand</a:t>
          </a:r>
        </a:p>
      </dgm:t>
    </dgm:pt>
    <dgm:pt modelId="{98F303C2-C13B-463C-B7D6-828095017B07}" type="parTrans" cxnId="{5ED12E01-4F68-4C72-81F5-2865967EB8C7}">
      <dgm:prSet/>
      <dgm:spPr/>
      <dgm:t>
        <a:bodyPr/>
        <a:lstStyle/>
        <a:p>
          <a:endParaRPr lang="en-US"/>
        </a:p>
      </dgm:t>
    </dgm:pt>
    <dgm:pt modelId="{41FD3C5F-6699-4390-8FF9-F55A1F1D08A4}" type="sibTrans" cxnId="{5ED12E01-4F68-4C72-81F5-2865967EB8C7}">
      <dgm:prSet/>
      <dgm:spPr/>
      <dgm:t>
        <a:bodyPr/>
        <a:lstStyle/>
        <a:p>
          <a:endParaRPr lang="en-US"/>
        </a:p>
      </dgm:t>
    </dgm:pt>
    <dgm:pt modelId="{160D0F3F-FE1F-4A0D-BF66-84CAE477D769}">
      <dgm:prSet phldrT="[Text]"/>
      <dgm:spPr/>
      <dgm:t>
        <a:bodyPr/>
        <a:lstStyle/>
        <a:p>
          <a:r>
            <a:rPr lang="en-US" dirty="0"/>
            <a:t>Hospital preparedness</a:t>
          </a:r>
        </a:p>
      </dgm:t>
    </dgm:pt>
    <dgm:pt modelId="{AC059596-69A0-40AC-BAD0-F6F2F04077A6}" type="parTrans" cxnId="{55A48273-CA67-4BF3-84CE-CCE3AFBFDF0E}">
      <dgm:prSet/>
      <dgm:spPr/>
      <dgm:t>
        <a:bodyPr/>
        <a:lstStyle/>
        <a:p>
          <a:endParaRPr lang="en-US"/>
        </a:p>
      </dgm:t>
    </dgm:pt>
    <dgm:pt modelId="{BF276BC3-47BB-4667-8DA3-B59CDFFC86B0}" type="sibTrans" cxnId="{55A48273-CA67-4BF3-84CE-CCE3AFBFDF0E}">
      <dgm:prSet/>
      <dgm:spPr/>
      <dgm:t>
        <a:bodyPr/>
        <a:lstStyle/>
        <a:p>
          <a:endParaRPr lang="en-US"/>
        </a:p>
      </dgm:t>
    </dgm:pt>
    <dgm:pt modelId="{9E531139-8FA7-4423-AB11-7B32B4503B4F}">
      <dgm:prSet phldrT="[Text]"/>
      <dgm:spPr/>
      <dgm:t>
        <a:bodyPr/>
        <a:lstStyle/>
        <a:p>
          <a:r>
            <a:rPr lang="en-US" dirty="0"/>
            <a:t>Availability of therapies</a:t>
          </a:r>
        </a:p>
      </dgm:t>
    </dgm:pt>
    <dgm:pt modelId="{684BD718-F7FD-4E43-8C8B-668B996F4088}" type="parTrans" cxnId="{FBBA5E04-B422-42DF-9B21-9A088CA99583}">
      <dgm:prSet/>
      <dgm:spPr/>
      <dgm:t>
        <a:bodyPr/>
        <a:lstStyle/>
        <a:p>
          <a:endParaRPr lang="en-US"/>
        </a:p>
      </dgm:t>
    </dgm:pt>
    <dgm:pt modelId="{33263537-7F4F-4FFF-A4DE-7785AA6C5675}" type="sibTrans" cxnId="{FBBA5E04-B422-42DF-9B21-9A088CA99583}">
      <dgm:prSet/>
      <dgm:spPr/>
      <dgm:t>
        <a:bodyPr/>
        <a:lstStyle/>
        <a:p>
          <a:endParaRPr lang="en-US"/>
        </a:p>
      </dgm:t>
    </dgm:pt>
    <dgm:pt modelId="{0ED583EA-0E46-482C-AE61-5F7996F31CB0}">
      <dgm:prSet phldrT="[Text]"/>
      <dgm:spPr/>
      <dgm:t>
        <a:bodyPr/>
        <a:lstStyle/>
        <a:p>
          <a:r>
            <a:rPr lang="en-US" dirty="0"/>
            <a:t>Late customer payments</a:t>
          </a:r>
        </a:p>
      </dgm:t>
    </dgm:pt>
    <dgm:pt modelId="{EE1163CB-6087-404D-A303-95FCC30A1FF1}" type="parTrans" cxnId="{ED88CA8B-B0CB-4A77-8F19-5393B29F09B0}">
      <dgm:prSet/>
      <dgm:spPr/>
      <dgm:t>
        <a:bodyPr/>
        <a:lstStyle/>
        <a:p>
          <a:endParaRPr lang="en-US"/>
        </a:p>
      </dgm:t>
    </dgm:pt>
    <dgm:pt modelId="{C001A777-BA16-4526-9646-DEA464DF7C67}" type="sibTrans" cxnId="{ED88CA8B-B0CB-4A77-8F19-5393B29F09B0}">
      <dgm:prSet/>
      <dgm:spPr/>
      <dgm:t>
        <a:bodyPr/>
        <a:lstStyle/>
        <a:p>
          <a:endParaRPr lang="en-US"/>
        </a:p>
      </dgm:t>
    </dgm:pt>
    <dgm:pt modelId="{DC8C17A6-100A-4191-A34A-8709FB7FE719}">
      <dgm:prSet phldrT="[Text]"/>
      <dgm:spPr/>
      <dgm:t>
        <a:bodyPr/>
        <a:lstStyle/>
        <a:p>
          <a:r>
            <a:rPr lang="en-US" dirty="0"/>
            <a:t>Access to capital</a:t>
          </a:r>
        </a:p>
      </dgm:t>
    </dgm:pt>
    <dgm:pt modelId="{9C629902-232E-480E-8FFE-76D0E724E6DA}" type="parTrans" cxnId="{FDEBB06E-7DDE-4D95-9B08-D412C511893E}">
      <dgm:prSet/>
      <dgm:spPr/>
      <dgm:t>
        <a:bodyPr/>
        <a:lstStyle/>
        <a:p>
          <a:endParaRPr lang="en-US"/>
        </a:p>
      </dgm:t>
    </dgm:pt>
    <dgm:pt modelId="{F221AE34-0A95-498B-AC21-379C3F942A24}" type="sibTrans" cxnId="{FDEBB06E-7DDE-4D95-9B08-D412C511893E}">
      <dgm:prSet/>
      <dgm:spPr/>
      <dgm:t>
        <a:bodyPr/>
        <a:lstStyle/>
        <a:p>
          <a:endParaRPr lang="en-US"/>
        </a:p>
      </dgm:t>
    </dgm:pt>
    <dgm:pt modelId="{74499F8C-47D9-4E99-B44C-A872C5E92501}">
      <dgm:prSet phldrT="[Text]"/>
      <dgm:spPr/>
      <dgm:t>
        <a:bodyPr/>
        <a:lstStyle/>
        <a:p>
          <a:r>
            <a:rPr lang="en-US" dirty="0"/>
            <a:t>Availability of rapid testing technology for health care providers and companies</a:t>
          </a:r>
        </a:p>
      </dgm:t>
    </dgm:pt>
    <dgm:pt modelId="{55A24A8D-FC78-4064-A610-F3D2EB003C1C}" type="parTrans" cxnId="{34149A1F-E8D9-4B65-84F7-9AC5701082E9}">
      <dgm:prSet/>
      <dgm:spPr/>
      <dgm:t>
        <a:bodyPr/>
        <a:lstStyle/>
        <a:p>
          <a:endParaRPr lang="en-US"/>
        </a:p>
      </dgm:t>
    </dgm:pt>
    <dgm:pt modelId="{41BC659A-3569-4403-A865-7BBB4552555E}" type="sibTrans" cxnId="{34149A1F-E8D9-4B65-84F7-9AC5701082E9}">
      <dgm:prSet/>
      <dgm:spPr/>
      <dgm:t>
        <a:bodyPr/>
        <a:lstStyle/>
        <a:p>
          <a:endParaRPr lang="en-US"/>
        </a:p>
      </dgm:t>
    </dgm:pt>
    <dgm:pt modelId="{EA25B25C-9E02-40DD-BDCA-1BB32F3D6F53}">
      <dgm:prSet phldrT="[Text]"/>
      <dgm:spPr/>
      <dgm:t>
        <a:bodyPr/>
        <a:lstStyle/>
        <a:p>
          <a:r>
            <a:rPr lang="en-US" dirty="0"/>
            <a:t>Re-establishment of consumer confidence </a:t>
          </a:r>
        </a:p>
      </dgm:t>
    </dgm:pt>
    <dgm:pt modelId="{CCBB7122-116D-49ED-B707-6CD92E8C953E}" type="parTrans" cxnId="{B3C78FC5-1F97-4272-A0F7-33DCBBE3985F}">
      <dgm:prSet/>
      <dgm:spPr/>
      <dgm:t>
        <a:bodyPr/>
        <a:lstStyle/>
        <a:p>
          <a:endParaRPr lang="en-US"/>
        </a:p>
      </dgm:t>
    </dgm:pt>
    <dgm:pt modelId="{0E9B136E-DB5B-4C8B-B126-4C1647FD4C8C}" type="sibTrans" cxnId="{B3C78FC5-1F97-4272-A0F7-33DCBBE3985F}">
      <dgm:prSet/>
      <dgm:spPr/>
      <dgm:t>
        <a:bodyPr/>
        <a:lstStyle/>
        <a:p>
          <a:endParaRPr lang="en-US"/>
        </a:p>
      </dgm:t>
    </dgm:pt>
    <dgm:pt modelId="{C03340CC-76F9-4025-8877-DC225E737E26}">
      <dgm:prSet phldrT="[Text]"/>
      <dgm:spPr/>
      <dgm:t>
        <a:bodyPr/>
        <a:lstStyle/>
        <a:p>
          <a:r>
            <a:rPr lang="en-US" dirty="0"/>
            <a:t>Impact of on-going public health regulations</a:t>
          </a:r>
        </a:p>
      </dgm:t>
    </dgm:pt>
    <dgm:pt modelId="{401D110B-5D5C-4582-AA71-F9F37F4213A2}" type="parTrans" cxnId="{6514F0E6-B26D-4112-B6A7-BEB742C05F96}">
      <dgm:prSet/>
      <dgm:spPr/>
      <dgm:t>
        <a:bodyPr/>
        <a:lstStyle/>
        <a:p>
          <a:endParaRPr lang="en-US"/>
        </a:p>
      </dgm:t>
    </dgm:pt>
    <dgm:pt modelId="{B869E008-F54F-4C2B-8853-E1289162A17B}" type="sibTrans" cxnId="{6514F0E6-B26D-4112-B6A7-BEB742C05F96}">
      <dgm:prSet/>
      <dgm:spPr/>
      <dgm:t>
        <a:bodyPr/>
        <a:lstStyle/>
        <a:p>
          <a:endParaRPr lang="en-US"/>
        </a:p>
      </dgm:t>
    </dgm:pt>
    <dgm:pt modelId="{F76EEF70-36AC-41E2-BA17-B4BD5EA093A0}" type="pres">
      <dgm:prSet presAssocID="{B8FDEE30-BDBD-481C-9163-EFDF7B9F28D2}" presName="CompostProcess" presStyleCnt="0">
        <dgm:presLayoutVars>
          <dgm:dir/>
          <dgm:resizeHandles val="exact"/>
        </dgm:presLayoutVars>
      </dgm:prSet>
      <dgm:spPr/>
    </dgm:pt>
    <dgm:pt modelId="{2C005DAE-9D67-409E-BB40-0CACF9A3C1A5}" type="pres">
      <dgm:prSet presAssocID="{B8FDEE30-BDBD-481C-9163-EFDF7B9F28D2}" presName="arrow" presStyleLbl="bgShp" presStyleIdx="0" presStyleCnt="1"/>
      <dgm:spPr/>
    </dgm:pt>
    <dgm:pt modelId="{3D570E09-09CC-4481-97E4-42AB02805C51}" type="pres">
      <dgm:prSet presAssocID="{B8FDEE30-BDBD-481C-9163-EFDF7B9F28D2}" presName="linearProcess" presStyleCnt="0"/>
      <dgm:spPr/>
    </dgm:pt>
    <dgm:pt modelId="{5DA1DFC9-0E37-4E02-B693-DC4027560946}" type="pres">
      <dgm:prSet presAssocID="{B30285A2-36F7-4976-8CAD-02BA673A3EB6}" presName="textNode" presStyleLbl="node1" presStyleIdx="0" presStyleCnt="3">
        <dgm:presLayoutVars>
          <dgm:bulletEnabled val="1"/>
        </dgm:presLayoutVars>
      </dgm:prSet>
      <dgm:spPr/>
    </dgm:pt>
    <dgm:pt modelId="{D07005C0-9F90-42F4-AFDA-8AB0E0EC704D}" type="pres">
      <dgm:prSet presAssocID="{A8C18752-D734-466B-B82A-6142CAB1ABD1}" presName="sibTrans" presStyleCnt="0"/>
      <dgm:spPr/>
    </dgm:pt>
    <dgm:pt modelId="{12A7EE15-2E0C-4FF6-9EE0-8A223DC217F0}" type="pres">
      <dgm:prSet presAssocID="{1F37D618-89A6-4D4E-B148-B634DEAA6971}" presName="textNode" presStyleLbl="node1" presStyleIdx="1" presStyleCnt="3">
        <dgm:presLayoutVars>
          <dgm:bulletEnabled val="1"/>
        </dgm:presLayoutVars>
      </dgm:prSet>
      <dgm:spPr/>
    </dgm:pt>
    <dgm:pt modelId="{80707362-DC87-4B7B-805B-2A5E844F1F2C}" type="pres">
      <dgm:prSet presAssocID="{11A69553-FF59-4C45-A30B-4F28F89FAB4A}" presName="sibTrans" presStyleCnt="0"/>
      <dgm:spPr/>
    </dgm:pt>
    <dgm:pt modelId="{9A23CA51-E526-4260-B2D4-E0D2C85EE277}" type="pres">
      <dgm:prSet presAssocID="{67A62C96-1283-4D95-95A7-A5535E9EF24A}" presName="textNode" presStyleLbl="node1" presStyleIdx="2" presStyleCnt="3">
        <dgm:presLayoutVars>
          <dgm:bulletEnabled val="1"/>
        </dgm:presLayoutVars>
      </dgm:prSet>
      <dgm:spPr/>
    </dgm:pt>
  </dgm:ptLst>
  <dgm:cxnLst>
    <dgm:cxn modelId="{5ED12E01-4F68-4C72-81F5-2865967EB8C7}" srcId="{B30285A2-36F7-4976-8CAD-02BA673A3EB6}" destId="{0232CEAB-203D-4BE6-A114-97239D3F4BBE}" srcOrd="3" destOrd="0" parTransId="{98F303C2-C13B-463C-B7D6-828095017B07}" sibTransId="{41FD3C5F-6699-4390-8FF9-F55A1F1D08A4}"/>
    <dgm:cxn modelId="{90374301-8315-44C1-BA07-6DB12502527C}" type="presOf" srcId="{C03340CC-76F9-4025-8877-DC225E737E26}" destId="{5DA1DFC9-0E37-4E02-B693-DC4027560946}" srcOrd="0" destOrd="5" presId="urn:microsoft.com/office/officeart/2005/8/layout/hProcess9"/>
    <dgm:cxn modelId="{FBBA5E04-B422-42DF-9B21-9A088CA99583}" srcId="{1F37D618-89A6-4D4E-B148-B634DEAA6971}" destId="{9E531139-8FA7-4423-AB11-7B32B4503B4F}" srcOrd="2" destOrd="0" parTransId="{684BD718-F7FD-4E43-8C8B-668B996F4088}" sibTransId="{33263537-7F4F-4FFF-A4DE-7785AA6C5675}"/>
    <dgm:cxn modelId="{96A3700C-1A63-4AF1-8CB9-B5386A69DEE7}" srcId="{B30285A2-36F7-4976-8CAD-02BA673A3EB6}" destId="{8F7B7B23-829E-46D6-AC0A-73078DA5B868}" srcOrd="0" destOrd="0" parTransId="{F88FD795-44A4-45F3-9256-9400C4D94427}" sibTransId="{23F0A86F-927B-4B74-9436-A8EC1904A96A}"/>
    <dgm:cxn modelId="{24F5DF0E-EC8E-4BB9-884D-BAF0B4F5C2CB}" type="presOf" srcId="{053CE01F-001F-4373-A816-B53956E68D22}" destId="{5DA1DFC9-0E37-4E02-B693-DC4027560946}" srcOrd="0" destOrd="2" presId="urn:microsoft.com/office/officeart/2005/8/layout/hProcess9"/>
    <dgm:cxn modelId="{34149A1F-E8D9-4B65-84F7-9AC5701082E9}" srcId="{67A62C96-1283-4D95-95A7-A5535E9EF24A}" destId="{74499F8C-47D9-4E99-B44C-A872C5E92501}" srcOrd="1" destOrd="0" parTransId="{55A24A8D-FC78-4064-A610-F3D2EB003C1C}" sibTransId="{41BC659A-3569-4403-A865-7BBB4552555E}"/>
    <dgm:cxn modelId="{26AD4F36-A1ED-4CA2-833F-006B52DD074E}" srcId="{67A62C96-1283-4D95-95A7-A5535E9EF24A}" destId="{D7B9CB61-9F23-475C-AB15-D8AB416DC84D}" srcOrd="0" destOrd="0" parTransId="{1FE60E81-BC05-4184-B829-D849793142F4}" sibTransId="{254B4CA1-87BB-482F-A984-EDC28CD3D433}"/>
    <dgm:cxn modelId="{D61EF43C-B264-4DDD-A4EC-D7A1F7D85784}" type="presOf" srcId="{1F37D618-89A6-4D4E-B148-B634DEAA6971}" destId="{12A7EE15-2E0C-4FF6-9EE0-8A223DC217F0}" srcOrd="0" destOrd="0" presId="urn:microsoft.com/office/officeart/2005/8/layout/hProcess9"/>
    <dgm:cxn modelId="{86F6C45D-87B4-4143-9195-DA8E192C8F2C}" type="presOf" srcId="{74499F8C-47D9-4E99-B44C-A872C5E92501}" destId="{9A23CA51-E526-4260-B2D4-E0D2C85EE277}" srcOrd="0" destOrd="2" presId="urn:microsoft.com/office/officeart/2005/8/layout/hProcess9"/>
    <dgm:cxn modelId="{AF2B6A61-7B6A-46D8-96CF-FF26D7A41181}" srcId="{B30285A2-36F7-4976-8CAD-02BA673A3EB6}" destId="{26A70160-36D8-4349-A27D-08BBDAD384D2}" srcOrd="2" destOrd="0" parTransId="{55167E4B-7C89-4FC9-8A24-CDDA62E89DD3}" sibTransId="{76903FEC-132E-4632-80E3-2A10F683915E}"/>
    <dgm:cxn modelId="{06EFD44D-42D8-46E0-B471-BD1664058909}" type="presOf" srcId="{B30285A2-36F7-4976-8CAD-02BA673A3EB6}" destId="{5DA1DFC9-0E37-4E02-B693-DC4027560946}" srcOrd="0" destOrd="0" presId="urn:microsoft.com/office/officeart/2005/8/layout/hProcess9"/>
    <dgm:cxn modelId="{FDEBB06E-7DDE-4D95-9B08-D412C511893E}" srcId="{1F37D618-89A6-4D4E-B148-B634DEAA6971}" destId="{DC8C17A6-100A-4191-A34A-8709FB7FE719}" srcOrd="4" destOrd="0" parTransId="{9C629902-232E-480E-8FFE-76D0E724E6DA}" sibTransId="{F221AE34-0A95-498B-AC21-379C3F942A24}"/>
    <dgm:cxn modelId="{213B0D4F-A3BA-41A3-80E1-09280C73802B}" type="presOf" srcId="{D7B9CB61-9F23-475C-AB15-D8AB416DC84D}" destId="{9A23CA51-E526-4260-B2D4-E0D2C85EE277}" srcOrd="0" destOrd="1" presId="urn:microsoft.com/office/officeart/2005/8/layout/hProcess9"/>
    <dgm:cxn modelId="{55A48273-CA67-4BF3-84CE-CCE3AFBFDF0E}" srcId="{1F37D618-89A6-4D4E-B148-B634DEAA6971}" destId="{160D0F3F-FE1F-4A0D-BF66-84CAE477D769}" srcOrd="1" destOrd="0" parTransId="{AC059596-69A0-40AC-BAD0-F6F2F04077A6}" sibTransId="{BF276BC3-47BB-4667-8DA3-B59CDFFC86B0}"/>
    <dgm:cxn modelId="{46273C55-1EA8-4037-897A-C7595CC87144}" type="presOf" srcId="{DC8C17A6-100A-4191-A34A-8709FB7FE719}" destId="{12A7EE15-2E0C-4FF6-9EE0-8A223DC217F0}" srcOrd="0" destOrd="5" presId="urn:microsoft.com/office/officeart/2005/8/layout/hProcess9"/>
    <dgm:cxn modelId="{5F67C755-19AC-4B59-AD10-F3CFA05F86DE}" type="presOf" srcId="{160D0F3F-FE1F-4A0D-BF66-84CAE477D769}" destId="{12A7EE15-2E0C-4FF6-9EE0-8A223DC217F0}" srcOrd="0" destOrd="2" presId="urn:microsoft.com/office/officeart/2005/8/layout/hProcess9"/>
    <dgm:cxn modelId="{07C55456-E762-425A-A60C-E23CB78C5C2C}" type="presOf" srcId="{8F7B7B23-829E-46D6-AC0A-73078DA5B868}" destId="{5DA1DFC9-0E37-4E02-B693-DC4027560946}" srcOrd="0" destOrd="1" presId="urn:microsoft.com/office/officeart/2005/8/layout/hProcess9"/>
    <dgm:cxn modelId="{D0FFE957-9F19-469F-9CBF-EF3AC7EF570B}" type="presOf" srcId="{5722BFBA-4477-420E-95C8-65CAF832E70F}" destId="{12A7EE15-2E0C-4FF6-9EE0-8A223DC217F0}" srcOrd="0" destOrd="1" presId="urn:microsoft.com/office/officeart/2005/8/layout/hProcess9"/>
    <dgm:cxn modelId="{E0219378-58C4-4503-AA4A-E14870C0D295}" type="presOf" srcId="{B8FDEE30-BDBD-481C-9163-EFDF7B9F28D2}" destId="{F76EEF70-36AC-41E2-BA17-B4BD5EA093A0}" srcOrd="0" destOrd="0" presId="urn:microsoft.com/office/officeart/2005/8/layout/hProcess9"/>
    <dgm:cxn modelId="{920D2688-791E-4950-B6F8-8557B25F3FC6}" srcId="{1F37D618-89A6-4D4E-B148-B634DEAA6971}" destId="{5722BFBA-4477-420E-95C8-65CAF832E70F}" srcOrd="0" destOrd="0" parTransId="{6D47C14D-D8E9-4BAA-B652-7F302D3CF69E}" sibTransId="{773F03CC-192F-43E0-9399-A87D5D1FEAC7}"/>
    <dgm:cxn modelId="{27F0A088-CB5A-4A79-B2B6-6F3C69B0E7A8}" type="presOf" srcId="{67A62C96-1283-4D95-95A7-A5535E9EF24A}" destId="{9A23CA51-E526-4260-B2D4-E0D2C85EE277}" srcOrd="0" destOrd="0" presId="urn:microsoft.com/office/officeart/2005/8/layout/hProcess9"/>
    <dgm:cxn modelId="{ED88CA8B-B0CB-4A77-8F19-5393B29F09B0}" srcId="{1F37D618-89A6-4D4E-B148-B634DEAA6971}" destId="{0ED583EA-0E46-482C-AE61-5F7996F31CB0}" srcOrd="3" destOrd="0" parTransId="{EE1163CB-6087-404D-A303-95FCC30A1FF1}" sibTransId="{C001A777-BA16-4526-9646-DEA464DF7C67}"/>
    <dgm:cxn modelId="{F95B6E92-C5BA-4204-A85D-D4C7ECE097FA}" type="presOf" srcId="{0ED583EA-0E46-482C-AE61-5F7996F31CB0}" destId="{12A7EE15-2E0C-4FF6-9EE0-8A223DC217F0}" srcOrd="0" destOrd="4" presId="urn:microsoft.com/office/officeart/2005/8/layout/hProcess9"/>
    <dgm:cxn modelId="{44BDF095-FC4F-4812-999A-52BC628E3D64}" srcId="{B8FDEE30-BDBD-481C-9163-EFDF7B9F28D2}" destId="{67A62C96-1283-4D95-95A7-A5535E9EF24A}" srcOrd="2" destOrd="0" parTransId="{62A99D0C-C95C-4834-B8DC-A979C096F34A}" sibTransId="{CF9863C2-9650-461A-9A11-60A90DB0A43C}"/>
    <dgm:cxn modelId="{5138EDC0-41E3-4AE8-AFCD-036A30C335CA}" type="presOf" srcId="{0232CEAB-203D-4BE6-A114-97239D3F4BBE}" destId="{5DA1DFC9-0E37-4E02-B693-DC4027560946}" srcOrd="0" destOrd="4" presId="urn:microsoft.com/office/officeart/2005/8/layout/hProcess9"/>
    <dgm:cxn modelId="{ADEE59C5-013C-4184-A5EC-06103BF26958}" type="presOf" srcId="{26A70160-36D8-4349-A27D-08BBDAD384D2}" destId="{5DA1DFC9-0E37-4E02-B693-DC4027560946}" srcOrd="0" destOrd="3" presId="urn:microsoft.com/office/officeart/2005/8/layout/hProcess9"/>
    <dgm:cxn modelId="{B3C78FC5-1F97-4272-A0F7-33DCBBE3985F}" srcId="{67A62C96-1283-4D95-95A7-A5535E9EF24A}" destId="{EA25B25C-9E02-40DD-BDCA-1BB32F3D6F53}" srcOrd="2" destOrd="0" parTransId="{CCBB7122-116D-49ED-B707-6CD92E8C953E}" sibTransId="{0E9B136E-DB5B-4C8B-B126-4C1647FD4C8C}"/>
    <dgm:cxn modelId="{8AB8BBD0-1355-4F70-A5AD-4893B460DBA6}" type="presOf" srcId="{9E531139-8FA7-4423-AB11-7B32B4503B4F}" destId="{12A7EE15-2E0C-4FF6-9EE0-8A223DC217F0}" srcOrd="0" destOrd="3" presId="urn:microsoft.com/office/officeart/2005/8/layout/hProcess9"/>
    <dgm:cxn modelId="{858E0ED7-59E3-462E-8962-5E7062305C74}" srcId="{B8FDEE30-BDBD-481C-9163-EFDF7B9F28D2}" destId="{1F37D618-89A6-4D4E-B148-B634DEAA6971}" srcOrd="1" destOrd="0" parTransId="{1D8CD70B-4FDF-49D4-BBE7-5CC949A253AC}" sibTransId="{11A69553-FF59-4C45-A30B-4F28F89FAB4A}"/>
    <dgm:cxn modelId="{CE00A6D8-47B0-4179-AC52-CD6DCBA40E1E}" srcId="{B30285A2-36F7-4976-8CAD-02BA673A3EB6}" destId="{053CE01F-001F-4373-A816-B53956E68D22}" srcOrd="1" destOrd="0" parTransId="{E87AF372-6DD0-4EB3-A753-B8121A48EC8C}" sibTransId="{E1852732-D088-4737-A42F-52FB96E345E0}"/>
    <dgm:cxn modelId="{9B0528DA-8B56-4E47-97DB-95E6A2449A5B}" type="presOf" srcId="{EA25B25C-9E02-40DD-BDCA-1BB32F3D6F53}" destId="{9A23CA51-E526-4260-B2D4-E0D2C85EE277}" srcOrd="0" destOrd="3" presId="urn:microsoft.com/office/officeart/2005/8/layout/hProcess9"/>
    <dgm:cxn modelId="{6514F0E6-B26D-4112-B6A7-BEB742C05F96}" srcId="{B30285A2-36F7-4976-8CAD-02BA673A3EB6}" destId="{C03340CC-76F9-4025-8877-DC225E737E26}" srcOrd="4" destOrd="0" parTransId="{401D110B-5D5C-4582-AA71-F9F37F4213A2}" sibTransId="{B869E008-F54F-4C2B-8853-E1289162A17B}"/>
    <dgm:cxn modelId="{A3D895F9-E750-43EE-922B-3DFBECAD8442}" srcId="{B8FDEE30-BDBD-481C-9163-EFDF7B9F28D2}" destId="{B30285A2-36F7-4976-8CAD-02BA673A3EB6}" srcOrd="0" destOrd="0" parTransId="{F2E7B676-B943-4839-A5C8-664E2511AE5B}" sibTransId="{A8C18752-D734-466B-B82A-6142CAB1ABD1}"/>
    <dgm:cxn modelId="{453B15CB-0E4B-46B3-8033-ECD1282E9E9E}" type="presParOf" srcId="{F76EEF70-36AC-41E2-BA17-B4BD5EA093A0}" destId="{2C005DAE-9D67-409E-BB40-0CACF9A3C1A5}" srcOrd="0" destOrd="0" presId="urn:microsoft.com/office/officeart/2005/8/layout/hProcess9"/>
    <dgm:cxn modelId="{C7B9D244-A97A-4814-9397-71C16344E675}" type="presParOf" srcId="{F76EEF70-36AC-41E2-BA17-B4BD5EA093A0}" destId="{3D570E09-09CC-4481-97E4-42AB02805C51}" srcOrd="1" destOrd="0" presId="urn:microsoft.com/office/officeart/2005/8/layout/hProcess9"/>
    <dgm:cxn modelId="{3E52F10D-08B3-48E2-A3AE-FA7DEE966107}" type="presParOf" srcId="{3D570E09-09CC-4481-97E4-42AB02805C51}" destId="{5DA1DFC9-0E37-4E02-B693-DC4027560946}" srcOrd="0" destOrd="0" presId="urn:microsoft.com/office/officeart/2005/8/layout/hProcess9"/>
    <dgm:cxn modelId="{21ECA1B3-11CC-4AE4-A0DB-A624E79B87ED}" type="presParOf" srcId="{3D570E09-09CC-4481-97E4-42AB02805C51}" destId="{D07005C0-9F90-42F4-AFDA-8AB0E0EC704D}" srcOrd="1" destOrd="0" presId="urn:microsoft.com/office/officeart/2005/8/layout/hProcess9"/>
    <dgm:cxn modelId="{4DE83D95-8667-4753-A4F0-0BAAF5B2134A}" type="presParOf" srcId="{3D570E09-09CC-4481-97E4-42AB02805C51}" destId="{12A7EE15-2E0C-4FF6-9EE0-8A223DC217F0}" srcOrd="2" destOrd="0" presId="urn:microsoft.com/office/officeart/2005/8/layout/hProcess9"/>
    <dgm:cxn modelId="{A8806083-3DA4-4172-879D-152D0E2E272D}" type="presParOf" srcId="{3D570E09-09CC-4481-97E4-42AB02805C51}" destId="{80707362-DC87-4B7B-805B-2A5E844F1F2C}" srcOrd="3" destOrd="0" presId="urn:microsoft.com/office/officeart/2005/8/layout/hProcess9"/>
    <dgm:cxn modelId="{B6AFE2DD-A5D9-4FFA-BA97-3577E26A9C73}" type="presParOf" srcId="{3D570E09-09CC-4481-97E4-42AB02805C51}" destId="{9A23CA51-E526-4260-B2D4-E0D2C85EE277}"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6492357-4F4E-4492-8397-B3C58427BF01}"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27595BE5-9709-4FE7-B398-BE95570EE1CB}">
      <dgm:prSet phldrT="[Text]"/>
      <dgm:spPr>
        <a:solidFill>
          <a:schemeClr val="accent4">
            <a:lumMod val="50000"/>
          </a:schemeClr>
        </a:solidFill>
      </dgm:spPr>
      <dgm:t>
        <a:bodyPr/>
        <a:lstStyle/>
        <a:p>
          <a:r>
            <a:rPr lang="en-US" dirty="0"/>
            <a:t>Economic Survival</a:t>
          </a:r>
        </a:p>
      </dgm:t>
    </dgm:pt>
    <dgm:pt modelId="{85ADAA22-6443-482D-810E-E086A92B9C9E}" type="parTrans" cxnId="{40EED54B-EFC0-4CD3-B9CD-23B394FE67C5}">
      <dgm:prSet/>
      <dgm:spPr/>
      <dgm:t>
        <a:bodyPr/>
        <a:lstStyle/>
        <a:p>
          <a:endParaRPr lang="en-US"/>
        </a:p>
      </dgm:t>
    </dgm:pt>
    <dgm:pt modelId="{6B3BC671-7EFB-40DB-A27A-4EB57CCE5E47}" type="sibTrans" cxnId="{40EED54B-EFC0-4CD3-B9CD-23B394FE67C5}">
      <dgm:prSet/>
      <dgm:spPr/>
      <dgm:t>
        <a:bodyPr/>
        <a:lstStyle/>
        <a:p>
          <a:endParaRPr lang="en-US"/>
        </a:p>
      </dgm:t>
    </dgm:pt>
    <dgm:pt modelId="{DE13E7FB-932F-4BAF-AEFE-82BF974FA130}">
      <dgm:prSet phldrT="[Text]"/>
      <dgm:spPr>
        <a:solidFill>
          <a:schemeClr val="accent4">
            <a:lumMod val="50000"/>
          </a:schemeClr>
        </a:solidFill>
      </dgm:spPr>
      <dgm:t>
        <a:bodyPr/>
        <a:lstStyle/>
        <a:p>
          <a:r>
            <a:rPr lang="en-US" dirty="0"/>
            <a:t>Assess Economic Damage</a:t>
          </a:r>
        </a:p>
      </dgm:t>
    </dgm:pt>
    <dgm:pt modelId="{3672413B-26B8-460C-BC4A-584E0E72CF41}" type="parTrans" cxnId="{D32E4922-8E46-4272-BEE5-AD3D764220A0}">
      <dgm:prSet/>
      <dgm:spPr/>
      <dgm:t>
        <a:bodyPr/>
        <a:lstStyle/>
        <a:p>
          <a:endParaRPr lang="en-US"/>
        </a:p>
      </dgm:t>
    </dgm:pt>
    <dgm:pt modelId="{231259A7-5ED2-48F6-85F5-19ED1C0F702D}" type="sibTrans" cxnId="{D32E4922-8E46-4272-BEE5-AD3D764220A0}">
      <dgm:prSet/>
      <dgm:spPr/>
      <dgm:t>
        <a:bodyPr/>
        <a:lstStyle/>
        <a:p>
          <a:endParaRPr lang="en-US"/>
        </a:p>
      </dgm:t>
    </dgm:pt>
    <dgm:pt modelId="{0127951D-A65E-4999-AF8F-867978B699B4}">
      <dgm:prSet phldrT="[Text]"/>
      <dgm:spPr>
        <a:solidFill>
          <a:schemeClr val="accent4">
            <a:lumMod val="50000"/>
          </a:schemeClr>
        </a:solidFill>
      </dgm:spPr>
      <dgm:t>
        <a:bodyPr/>
        <a:lstStyle/>
        <a:p>
          <a:r>
            <a:rPr lang="en-US" dirty="0"/>
            <a:t>Gaining Workforce for COVID 19 Supply Chain</a:t>
          </a:r>
        </a:p>
      </dgm:t>
    </dgm:pt>
    <dgm:pt modelId="{546A9E49-67F3-4592-B328-B214107D8500}" type="parTrans" cxnId="{FF60E811-933E-41F9-9B58-91A7C0AE0800}">
      <dgm:prSet/>
      <dgm:spPr/>
      <dgm:t>
        <a:bodyPr/>
        <a:lstStyle/>
        <a:p>
          <a:endParaRPr lang="en-US"/>
        </a:p>
      </dgm:t>
    </dgm:pt>
    <dgm:pt modelId="{4C6EBC8F-D483-412E-AC49-B8DD56654CC6}" type="sibTrans" cxnId="{FF60E811-933E-41F9-9B58-91A7C0AE0800}">
      <dgm:prSet/>
      <dgm:spPr/>
      <dgm:t>
        <a:bodyPr/>
        <a:lstStyle/>
        <a:p>
          <a:endParaRPr lang="en-US"/>
        </a:p>
      </dgm:t>
    </dgm:pt>
    <dgm:pt modelId="{FED2AB10-F65D-4275-8BF8-CA2AC54AB0FE}">
      <dgm:prSet phldrT="[Text]"/>
      <dgm:spPr>
        <a:solidFill>
          <a:schemeClr val="accent4">
            <a:lumMod val="50000"/>
          </a:schemeClr>
        </a:solidFill>
      </dgm:spPr>
      <dgm:t>
        <a:bodyPr/>
        <a:lstStyle/>
        <a:p>
          <a:r>
            <a:rPr lang="en-US"/>
            <a:t>Keeping </a:t>
          </a:r>
          <a:r>
            <a:rPr lang="en-US" dirty="0"/>
            <a:t>Companies Alive</a:t>
          </a:r>
        </a:p>
      </dgm:t>
    </dgm:pt>
    <dgm:pt modelId="{0F5ADB54-6C84-4BA5-AE13-0A4DEC1CC09F}" type="parTrans" cxnId="{13E59352-979F-473F-8A00-9993480A02F2}">
      <dgm:prSet/>
      <dgm:spPr/>
      <dgm:t>
        <a:bodyPr/>
        <a:lstStyle/>
        <a:p>
          <a:endParaRPr lang="en-US"/>
        </a:p>
      </dgm:t>
    </dgm:pt>
    <dgm:pt modelId="{99D1C788-691F-4003-BC07-D4BCE7DD8130}" type="sibTrans" cxnId="{13E59352-979F-473F-8A00-9993480A02F2}">
      <dgm:prSet/>
      <dgm:spPr/>
      <dgm:t>
        <a:bodyPr/>
        <a:lstStyle/>
        <a:p>
          <a:endParaRPr lang="en-US"/>
        </a:p>
      </dgm:t>
    </dgm:pt>
    <dgm:pt modelId="{DA4F9B56-F2F2-4E71-85F7-A78ACEB21157}">
      <dgm:prSet phldrT="[Text]"/>
      <dgm:spPr>
        <a:solidFill>
          <a:schemeClr val="accent4">
            <a:lumMod val="50000"/>
          </a:schemeClr>
        </a:solidFill>
      </dgm:spPr>
      <dgm:t>
        <a:bodyPr/>
        <a:lstStyle/>
        <a:p>
          <a:r>
            <a:rPr lang="en-US" dirty="0"/>
            <a:t>Build Regional Financing Mechanisms</a:t>
          </a:r>
        </a:p>
      </dgm:t>
    </dgm:pt>
    <dgm:pt modelId="{08026527-6F9E-4238-AE6C-E6092E489E1A}" type="parTrans" cxnId="{124DA3CA-6556-43C2-AFF4-2A47DB772AA5}">
      <dgm:prSet/>
      <dgm:spPr/>
      <dgm:t>
        <a:bodyPr/>
        <a:lstStyle/>
        <a:p>
          <a:endParaRPr lang="en-US"/>
        </a:p>
      </dgm:t>
    </dgm:pt>
    <dgm:pt modelId="{6191A243-2734-4538-BA16-5FDE2A9E787A}" type="sibTrans" cxnId="{124DA3CA-6556-43C2-AFF4-2A47DB772AA5}">
      <dgm:prSet/>
      <dgm:spPr/>
      <dgm:t>
        <a:bodyPr/>
        <a:lstStyle/>
        <a:p>
          <a:endParaRPr lang="en-US"/>
        </a:p>
      </dgm:t>
    </dgm:pt>
    <dgm:pt modelId="{EE0D6F08-0D3E-41A1-B1F5-21F66969B02D}">
      <dgm:prSet phldrT="[Text]"/>
      <dgm:spPr>
        <a:solidFill>
          <a:schemeClr val="accent4">
            <a:lumMod val="50000"/>
          </a:schemeClr>
        </a:solidFill>
      </dgm:spPr>
      <dgm:t>
        <a:bodyPr/>
        <a:lstStyle/>
        <a:p>
          <a:r>
            <a:rPr lang="en-US" dirty="0"/>
            <a:t>Tax Incentive Flexibility</a:t>
          </a:r>
        </a:p>
      </dgm:t>
    </dgm:pt>
    <dgm:pt modelId="{7ECB994A-EF9B-4EF7-964F-4245384FD586}" type="parTrans" cxnId="{026D6756-C8E1-4E29-BEEF-6BD61F5069C7}">
      <dgm:prSet/>
      <dgm:spPr/>
      <dgm:t>
        <a:bodyPr/>
        <a:lstStyle/>
        <a:p>
          <a:endParaRPr lang="en-US"/>
        </a:p>
      </dgm:t>
    </dgm:pt>
    <dgm:pt modelId="{48933114-1DD2-4D0A-A682-0C9B31EF80C1}" type="sibTrans" cxnId="{026D6756-C8E1-4E29-BEEF-6BD61F5069C7}">
      <dgm:prSet/>
      <dgm:spPr/>
      <dgm:t>
        <a:bodyPr/>
        <a:lstStyle/>
        <a:p>
          <a:endParaRPr lang="en-US"/>
        </a:p>
      </dgm:t>
    </dgm:pt>
    <dgm:pt modelId="{0EC3A2D0-C51D-4FD8-983E-F5D1704083AF}" type="pres">
      <dgm:prSet presAssocID="{D6492357-4F4E-4492-8397-B3C58427BF01}" presName="cycle" presStyleCnt="0">
        <dgm:presLayoutVars>
          <dgm:chMax val="1"/>
          <dgm:dir/>
          <dgm:animLvl val="ctr"/>
          <dgm:resizeHandles val="exact"/>
        </dgm:presLayoutVars>
      </dgm:prSet>
      <dgm:spPr/>
    </dgm:pt>
    <dgm:pt modelId="{FA20A523-66FD-4A49-884C-A0683539031C}" type="pres">
      <dgm:prSet presAssocID="{27595BE5-9709-4FE7-B398-BE95570EE1CB}" presName="centerShape" presStyleLbl="node0" presStyleIdx="0" presStyleCnt="1"/>
      <dgm:spPr/>
    </dgm:pt>
    <dgm:pt modelId="{8328E51A-13B3-44E8-B483-B1CDF7F06CA6}" type="pres">
      <dgm:prSet presAssocID="{3672413B-26B8-460C-BC4A-584E0E72CF41}" presName="parTrans" presStyleLbl="bgSibTrans2D1" presStyleIdx="0" presStyleCnt="5"/>
      <dgm:spPr/>
    </dgm:pt>
    <dgm:pt modelId="{FFCF3440-3744-49BE-BCBF-38ED604B4F1F}" type="pres">
      <dgm:prSet presAssocID="{DE13E7FB-932F-4BAF-AEFE-82BF974FA130}" presName="node" presStyleLbl="node1" presStyleIdx="0" presStyleCnt="5">
        <dgm:presLayoutVars>
          <dgm:bulletEnabled val="1"/>
        </dgm:presLayoutVars>
      </dgm:prSet>
      <dgm:spPr/>
    </dgm:pt>
    <dgm:pt modelId="{02B487D6-A5CB-4B0E-9FB3-17321B7DD149}" type="pres">
      <dgm:prSet presAssocID="{0F5ADB54-6C84-4BA5-AE13-0A4DEC1CC09F}" presName="parTrans" presStyleLbl="bgSibTrans2D1" presStyleIdx="1" presStyleCnt="5"/>
      <dgm:spPr/>
    </dgm:pt>
    <dgm:pt modelId="{9F4739CD-ED2B-48BA-A40C-E88D1FEC63D1}" type="pres">
      <dgm:prSet presAssocID="{FED2AB10-F65D-4275-8BF8-CA2AC54AB0FE}" presName="node" presStyleLbl="node1" presStyleIdx="1" presStyleCnt="5">
        <dgm:presLayoutVars>
          <dgm:bulletEnabled val="1"/>
        </dgm:presLayoutVars>
      </dgm:prSet>
      <dgm:spPr/>
    </dgm:pt>
    <dgm:pt modelId="{9472945A-0401-4F7F-9C84-263544484AF3}" type="pres">
      <dgm:prSet presAssocID="{546A9E49-67F3-4592-B328-B214107D8500}" presName="parTrans" presStyleLbl="bgSibTrans2D1" presStyleIdx="2" presStyleCnt="5"/>
      <dgm:spPr/>
    </dgm:pt>
    <dgm:pt modelId="{5E5E7F33-D9C0-4E0B-8752-7646E3E46E65}" type="pres">
      <dgm:prSet presAssocID="{0127951D-A65E-4999-AF8F-867978B699B4}" presName="node" presStyleLbl="node1" presStyleIdx="2" presStyleCnt="5">
        <dgm:presLayoutVars>
          <dgm:bulletEnabled val="1"/>
        </dgm:presLayoutVars>
      </dgm:prSet>
      <dgm:spPr/>
    </dgm:pt>
    <dgm:pt modelId="{77CB5C98-D80B-4649-88CF-C2A1D0118F96}" type="pres">
      <dgm:prSet presAssocID="{08026527-6F9E-4238-AE6C-E6092E489E1A}" presName="parTrans" presStyleLbl="bgSibTrans2D1" presStyleIdx="3" presStyleCnt="5"/>
      <dgm:spPr/>
    </dgm:pt>
    <dgm:pt modelId="{EB1550A2-FF5B-4311-AC6E-0700C98E5862}" type="pres">
      <dgm:prSet presAssocID="{DA4F9B56-F2F2-4E71-85F7-A78ACEB21157}" presName="node" presStyleLbl="node1" presStyleIdx="3" presStyleCnt="5">
        <dgm:presLayoutVars>
          <dgm:bulletEnabled val="1"/>
        </dgm:presLayoutVars>
      </dgm:prSet>
      <dgm:spPr/>
    </dgm:pt>
    <dgm:pt modelId="{6EF932EA-DA68-40EB-8721-6396F5DEA92D}" type="pres">
      <dgm:prSet presAssocID="{7ECB994A-EF9B-4EF7-964F-4245384FD586}" presName="parTrans" presStyleLbl="bgSibTrans2D1" presStyleIdx="4" presStyleCnt="5"/>
      <dgm:spPr/>
    </dgm:pt>
    <dgm:pt modelId="{1B962AA7-9D55-4001-BEAE-9E7717DB427E}" type="pres">
      <dgm:prSet presAssocID="{EE0D6F08-0D3E-41A1-B1F5-21F66969B02D}" presName="node" presStyleLbl="node1" presStyleIdx="4" presStyleCnt="5">
        <dgm:presLayoutVars>
          <dgm:bulletEnabled val="1"/>
        </dgm:presLayoutVars>
      </dgm:prSet>
      <dgm:spPr/>
    </dgm:pt>
  </dgm:ptLst>
  <dgm:cxnLst>
    <dgm:cxn modelId="{FF60E811-933E-41F9-9B58-91A7C0AE0800}" srcId="{27595BE5-9709-4FE7-B398-BE95570EE1CB}" destId="{0127951D-A65E-4999-AF8F-867978B699B4}" srcOrd="2" destOrd="0" parTransId="{546A9E49-67F3-4592-B328-B214107D8500}" sibTransId="{4C6EBC8F-D483-412E-AC49-B8DD56654CC6}"/>
    <dgm:cxn modelId="{5018E61A-4A7C-45BF-851C-0212B33916C7}" type="presOf" srcId="{27595BE5-9709-4FE7-B398-BE95570EE1CB}" destId="{FA20A523-66FD-4A49-884C-A0683539031C}" srcOrd="0" destOrd="0" presId="urn:microsoft.com/office/officeart/2005/8/layout/radial4"/>
    <dgm:cxn modelId="{D32E4922-8E46-4272-BEE5-AD3D764220A0}" srcId="{27595BE5-9709-4FE7-B398-BE95570EE1CB}" destId="{DE13E7FB-932F-4BAF-AEFE-82BF974FA130}" srcOrd="0" destOrd="0" parTransId="{3672413B-26B8-460C-BC4A-584E0E72CF41}" sibTransId="{231259A7-5ED2-48F6-85F5-19ED1C0F702D}"/>
    <dgm:cxn modelId="{594CAB5C-9063-4E20-B17D-A7799C9E631F}" type="presOf" srcId="{546A9E49-67F3-4592-B328-B214107D8500}" destId="{9472945A-0401-4F7F-9C84-263544484AF3}" srcOrd="0" destOrd="0" presId="urn:microsoft.com/office/officeart/2005/8/layout/radial4"/>
    <dgm:cxn modelId="{C9E6F35D-3F01-408A-8432-E851DC9C648E}" type="presOf" srcId="{DE13E7FB-932F-4BAF-AEFE-82BF974FA130}" destId="{FFCF3440-3744-49BE-BCBF-38ED604B4F1F}" srcOrd="0" destOrd="0" presId="urn:microsoft.com/office/officeart/2005/8/layout/radial4"/>
    <dgm:cxn modelId="{40EED54B-EFC0-4CD3-B9CD-23B394FE67C5}" srcId="{D6492357-4F4E-4492-8397-B3C58427BF01}" destId="{27595BE5-9709-4FE7-B398-BE95570EE1CB}" srcOrd="0" destOrd="0" parTransId="{85ADAA22-6443-482D-810E-E086A92B9C9E}" sibTransId="{6B3BC671-7EFB-40DB-A27A-4EB57CCE5E47}"/>
    <dgm:cxn modelId="{13E59352-979F-473F-8A00-9993480A02F2}" srcId="{27595BE5-9709-4FE7-B398-BE95570EE1CB}" destId="{FED2AB10-F65D-4275-8BF8-CA2AC54AB0FE}" srcOrd="1" destOrd="0" parTransId="{0F5ADB54-6C84-4BA5-AE13-0A4DEC1CC09F}" sibTransId="{99D1C788-691F-4003-BC07-D4BCE7DD8130}"/>
    <dgm:cxn modelId="{026D6756-C8E1-4E29-BEEF-6BD61F5069C7}" srcId="{27595BE5-9709-4FE7-B398-BE95570EE1CB}" destId="{EE0D6F08-0D3E-41A1-B1F5-21F66969B02D}" srcOrd="4" destOrd="0" parTransId="{7ECB994A-EF9B-4EF7-964F-4245384FD586}" sibTransId="{48933114-1DD2-4D0A-A682-0C9B31EF80C1}"/>
    <dgm:cxn modelId="{82D4DF78-137D-4400-B641-9446A6272E88}" type="presOf" srcId="{7ECB994A-EF9B-4EF7-964F-4245384FD586}" destId="{6EF932EA-DA68-40EB-8721-6396F5DEA92D}" srcOrd="0" destOrd="0" presId="urn:microsoft.com/office/officeart/2005/8/layout/radial4"/>
    <dgm:cxn modelId="{5B0E0E90-3295-47A8-8DA1-E735EC90F65A}" type="presOf" srcId="{D6492357-4F4E-4492-8397-B3C58427BF01}" destId="{0EC3A2D0-C51D-4FD8-983E-F5D1704083AF}" srcOrd="0" destOrd="0" presId="urn:microsoft.com/office/officeart/2005/8/layout/radial4"/>
    <dgm:cxn modelId="{BBFA289D-B2B1-4AEA-BE8C-A7DF0056D5E9}" type="presOf" srcId="{0127951D-A65E-4999-AF8F-867978B699B4}" destId="{5E5E7F33-D9C0-4E0B-8752-7646E3E46E65}" srcOrd="0" destOrd="0" presId="urn:microsoft.com/office/officeart/2005/8/layout/radial4"/>
    <dgm:cxn modelId="{135586BE-2F7D-44DC-98D0-6939AAFB447E}" type="presOf" srcId="{3672413B-26B8-460C-BC4A-584E0E72CF41}" destId="{8328E51A-13B3-44E8-B483-B1CDF7F06CA6}" srcOrd="0" destOrd="0" presId="urn:microsoft.com/office/officeart/2005/8/layout/radial4"/>
    <dgm:cxn modelId="{124DA3CA-6556-43C2-AFF4-2A47DB772AA5}" srcId="{27595BE5-9709-4FE7-B398-BE95570EE1CB}" destId="{DA4F9B56-F2F2-4E71-85F7-A78ACEB21157}" srcOrd="3" destOrd="0" parTransId="{08026527-6F9E-4238-AE6C-E6092E489E1A}" sibTransId="{6191A243-2734-4538-BA16-5FDE2A9E787A}"/>
    <dgm:cxn modelId="{F3C5A0E5-7FEF-4099-A967-893F665177C2}" type="presOf" srcId="{DA4F9B56-F2F2-4E71-85F7-A78ACEB21157}" destId="{EB1550A2-FF5B-4311-AC6E-0700C98E5862}" srcOrd="0" destOrd="0" presId="urn:microsoft.com/office/officeart/2005/8/layout/radial4"/>
    <dgm:cxn modelId="{362075E7-26DF-4FD7-BD8F-4AA0F4B50AC4}" type="presOf" srcId="{EE0D6F08-0D3E-41A1-B1F5-21F66969B02D}" destId="{1B962AA7-9D55-4001-BEAE-9E7717DB427E}" srcOrd="0" destOrd="0" presId="urn:microsoft.com/office/officeart/2005/8/layout/radial4"/>
    <dgm:cxn modelId="{EDF68BE9-7D6F-446E-8EA8-4DD4E7BE9814}" type="presOf" srcId="{08026527-6F9E-4238-AE6C-E6092E489E1A}" destId="{77CB5C98-D80B-4649-88CF-C2A1D0118F96}" srcOrd="0" destOrd="0" presId="urn:microsoft.com/office/officeart/2005/8/layout/radial4"/>
    <dgm:cxn modelId="{6E50B1FC-CDB1-4A8F-A9F8-0DD032242208}" type="presOf" srcId="{FED2AB10-F65D-4275-8BF8-CA2AC54AB0FE}" destId="{9F4739CD-ED2B-48BA-A40C-E88D1FEC63D1}" srcOrd="0" destOrd="0" presId="urn:microsoft.com/office/officeart/2005/8/layout/radial4"/>
    <dgm:cxn modelId="{C4F0D1FE-4EE5-4C0D-8B72-F856D28A299C}" type="presOf" srcId="{0F5ADB54-6C84-4BA5-AE13-0A4DEC1CC09F}" destId="{02B487D6-A5CB-4B0E-9FB3-17321B7DD149}" srcOrd="0" destOrd="0" presId="urn:microsoft.com/office/officeart/2005/8/layout/radial4"/>
    <dgm:cxn modelId="{58D3E46B-0942-402E-9E10-4E127E998C9B}" type="presParOf" srcId="{0EC3A2D0-C51D-4FD8-983E-F5D1704083AF}" destId="{FA20A523-66FD-4A49-884C-A0683539031C}" srcOrd="0" destOrd="0" presId="urn:microsoft.com/office/officeart/2005/8/layout/radial4"/>
    <dgm:cxn modelId="{B18E9DAD-184B-4373-82F9-60C7D899FEA7}" type="presParOf" srcId="{0EC3A2D0-C51D-4FD8-983E-F5D1704083AF}" destId="{8328E51A-13B3-44E8-B483-B1CDF7F06CA6}" srcOrd="1" destOrd="0" presId="urn:microsoft.com/office/officeart/2005/8/layout/radial4"/>
    <dgm:cxn modelId="{FE720F39-4878-4A69-8414-8261C9EC8E82}" type="presParOf" srcId="{0EC3A2D0-C51D-4FD8-983E-F5D1704083AF}" destId="{FFCF3440-3744-49BE-BCBF-38ED604B4F1F}" srcOrd="2" destOrd="0" presId="urn:microsoft.com/office/officeart/2005/8/layout/radial4"/>
    <dgm:cxn modelId="{A6828B1A-05F9-42F2-AFC0-78C33A6CAFF4}" type="presParOf" srcId="{0EC3A2D0-C51D-4FD8-983E-F5D1704083AF}" destId="{02B487D6-A5CB-4B0E-9FB3-17321B7DD149}" srcOrd="3" destOrd="0" presId="urn:microsoft.com/office/officeart/2005/8/layout/radial4"/>
    <dgm:cxn modelId="{31C42BE5-DCF9-43A6-BBA3-A5F76A5890B9}" type="presParOf" srcId="{0EC3A2D0-C51D-4FD8-983E-F5D1704083AF}" destId="{9F4739CD-ED2B-48BA-A40C-E88D1FEC63D1}" srcOrd="4" destOrd="0" presId="urn:microsoft.com/office/officeart/2005/8/layout/radial4"/>
    <dgm:cxn modelId="{8D63D972-BF28-4FF9-A32A-00D8A20F5470}" type="presParOf" srcId="{0EC3A2D0-C51D-4FD8-983E-F5D1704083AF}" destId="{9472945A-0401-4F7F-9C84-263544484AF3}" srcOrd="5" destOrd="0" presId="urn:microsoft.com/office/officeart/2005/8/layout/radial4"/>
    <dgm:cxn modelId="{89CE4255-DCD3-45A0-8549-4665AD9A4FE8}" type="presParOf" srcId="{0EC3A2D0-C51D-4FD8-983E-F5D1704083AF}" destId="{5E5E7F33-D9C0-4E0B-8752-7646E3E46E65}" srcOrd="6" destOrd="0" presId="urn:microsoft.com/office/officeart/2005/8/layout/radial4"/>
    <dgm:cxn modelId="{3EA3BA6A-B8C1-458C-A22C-8059E984F324}" type="presParOf" srcId="{0EC3A2D0-C51D-4FD8-983E-F5D1704083AF}" destId="{77CB5C98-D80B-4649-88CF-C2A1D0118F96}" srcOrd="7" destOrd="0" presId="urn:microsoft.com/office/officeart/2005/8/layout/radial4"/>
    <dgm:cxn modelId="{1637824C-EF37-4F8A-8385-B56523356974}" type="presParOf" srcId="{0EC3A2D0-C51D-4FD8-983E-F5D1704083AF}" destId="{EB1550A2-FF5B-4311-AC6E-0700C98E5862}" srcOrd="8" destOrd="0" presId="urn:microsoft.com/office/officeart/2005/8/layout/radial4"/>
    <dgm:cxn modelId="{36FCAEA0-58A9-46B2-80FB-324482A3D718}" type="presParOf" srcId="{0EC3A2D0-C51D-4FD8-983E-F5D1704083AF}" destId="{6EF932EA-DA68-40EB-8721-6396F5DEA92D}" srcOrd="9" destOrd="0" presId="urn:microsoft.com/office/officeart/2005/8/layout/radial4"/>
    <dgm:cxn modelId="{BE13E6DA-36F7-41CE-A6E5-D0483C63361A}" type="presParOf" srcId="{0EC3A2D0-C51D-4FD8-983E-F5D1704083AF}" destId="{1B962AA7-9D55-4001-BEAE-9E7717DB427E}" srcOrd="10"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CDEAF19-966D-4506-A0F5-CDB8FED635E3}" type="doc">
      <dgm:prSet loTypeId="urn:microsoft.com/office/officeart/2011/layout/InterconnectedBlockProcess" loCatId="process" qsTypeId="urn:microsoft.com/office/officeart/2005/8/quickstyle/simple1" qsCatId="simple" csTypeId="urn:microsoft.com/office/officeart/2005/8/colors/accent1_2" csCatId="accent1" phldr="1"/>
      <dgm:spPr/>
      <dgm:t>
        <a:bodyPr/>
        <a:lstStyle/>
        <a:p>
          <a:endParaRPr lang="en-US"/>
        </a:p>
      </dgm:t>
    </dgm:pt>
    <dgm:pt modelId="{1B90BDD9-C8D5-4E9A-AA8B-0E1C0D418011}">
      <dgm:prSet phldrT="[Text]"/>
      <dgm:spPr/>
      <dgm:t>
        <a:bodyPr/>
        <a:lstStyle/>
        <a:p>
          <a:r>
            <a:rPr lang="en-US" dirty="0"/>
            <a:t>Land Use Entitlements</a:t>
          </a:r>
        </a:p>
      </dgm:t>
    </dgm:pt>
    <dgm:pt modelId="{DCA56C68-090D-4A13-A44E-040B498993F4}" type="parTrans" cxnId="{A8EA1A59-52F2-4937-9FD9-5D4651EB41AD}">
      <dgm:prSet/>
      <dgm:spPr/>
      <dgm:t>
        <a:bodyPr/>
        <a:lstStyle/>
        <a:p>
          <a:endParaRPr lang="en-US"/>
        </a:p>
      </dgm:t>
    </dgm:pt>
    <dgm:pt modelId="{98DB5094-4F32-494C-8667-1AF486D1B0B3}" type="sibTrans" cxnId="{A8EA1A59-52F2-4937-9FD9-5D4651EB41AD}">
      <dgm:prSet/>
      <dgm:spPr/>
      <dgm:t>
        <a:bodyPr/>
        <a:lstStyle/>
        <a:p>
          <a:endParaRPr lang="en-US"/>
        </a:p>
      </dgm:t>
    </dgm:pt>
    <dgm:pt modelId="{6A487E52-8DF6-44B4-BAE0-1D7D967164EF}">
      <dgm:prSet phldrT="[Text]"/>
      <dgm:spPr/>
      <dgm:t>
        <a:bodyPr/>
        <a:lstStyle/>
        <a:p>
          <a:r>
            <a:rPr lang="en-US" dirty="0"/>
            <a:t>Tax Incentives</a:t>
          </a:r>
        </a:p>
      </dgm:t>
    </dgm:pt>
    <dgm:pt modelId="{BDA416E0-EC1A-4A26-8B4F-44302C41F8CF}" type="parTrans" cxnId="{556BED8C-D052-4F59-A911-5083D21F2E5E}">
      <dgm:prSet/>
      <dgm:spPr/>
      <dgm:t>
        <a:bodyPr/>
        <a:lstStyle/>
        <a:p>
          <a:endParaRPr lang="en-US"/>
        </a:p>
      </dgm:t>
    </dgm:pt>
    <dgm:pt modelId="{F2334388-F074-43E9-B208-92E3F79D8391}" type="sibTrans" cxnId="{556BED8C-D052-4F59-A911-5083D21F2E5E}">
      <dgm:prSet/>
      <dgm:spPr/>
      <dgm:t>
        <a:bodyPr/>
        <a:lstStyle/>
        <a:p>
          <a:endParaRPr lang="en-US"/>
        </a:p>
      </dgm:t>
    </dgm:pt>
    <dgm:pt modelId="{865797CD-6A83-4D8D-BA52-CF14067793EB}">
      <dgm:prSet phldrT="[Text]"/>
      <dgm:spPr/>
      <dgm:t>
        <a:bodyPr/>
        <a:lstStyle/>
        <a:p>
          <a:r>
            <a:rPr lang="en-US" dirty="0"/>
            <a:t>Joint Economic Development Districts</a:t>
          </a:r>
        </a:p>
      </dgm:t>
    </dgm:pt>
    <dgm:pt modelId="{7ABA815C-3ACC-4CF9-BF5D-6CEDE45B3F85}" type="parTrans" cxnId="{2F732104-A134-4CDE-91B9-F1419787BB2D}">
      <dgm:prSet/>
      <dgm:spPr/>
      <dgm:t>
        <a:bodyPr/>
        <a:lstStyle/>
        <a:p>
          <a:endParaRPr lang="en-US"/>
        </a:p>
      </dgm:t>
    </dgm:pt>
    <dgm:pt modelId="{A9984759-BDBA-4CDF-97C4-9AF64EBE2A1A}" type="sibTrans" cxnId="{2F732104-A134-4CDE-91B9-F1419787BB2D}">
      <dgm:prSet/>
      <dgm:spPr/>
      <dgm:t>
        <a:bodyPr/>
        <a:lstStyle/>
        <a:p>
          <a:endParaRPr lang="en-US"/>
        </a:p>
      </dgm:t>
    </dgm:pt>
    <dgm:pt modelId="{7349534D-6F25-4248-A4F9-A6DB35C28487}">
      <dgm:prSet phldrT="[Text]"/>
      <dgm:spPr/>
      <dgm:t>
        <a:bodyPr/>
        <a:lstStyle/>
        <a:p>
          <a:r>
            <a:rPr lang="en-US" dirty="0"/>
            <a:t>Zoning</a:t>
          </a:r>
        </a:p>
      </dgm:t>
    </dgm:pt>
    <dgm:pt modelId="{03BC81AE-B561-4475-ACAB-C234659AFC24}" type="parTrans" cxnId="{71C2F288-F66F-435C-9797-FD90865E906C}">
      <dgm:prSet/>
      <dgm:spPr/>
      <dgm:t>
        <a:bodyPr/>
        <a:lstStyle/>
        <a:p>
          <a:endParaRPr lang="en-US"/>
        </a:p>
      </dgm:t>
    </dgm:pt>
    <dgm:pt modelId="{FE880769-FC61-4205-B4F3-50BA8BB0E42B}" type="sibTrans" cxnId="{71C2F288-F66F-435C-9797-FD90865E906C}">
      <dgm:prSet/>
      <dgm:spPr/>
      <dgm:t>
        <a:bodyPr/>
        <a:lstStyle/>
        <a:p>
          <a:endParaRPr lang="en-US"/>
        </a:p>
      </dgm:t>
    </dgm:pt>
    <dgm:pt modelId="{5D7306B2-4ADE-4C1F-B08D-F2020BE0C465}">
      <dgm:prSet phldrT="[Text]"/>
      <dgm:spPr/>
      <dgm:t>
        <a:bodyPr/>
        <a:lstStyle/>
        <a:p>
          <a:r>
            <a:rPr lang="en-US" dirty="0"/>
            <a:t>Annexation</a:t>
          </a:r>
        </a:p>
      </dgm:t>
    </dgm:pt>
    <dgm:pt modelId="{CF57424E-7A1D-4081-A744-AED385B9EA70}" type="parTrans" cxnId="{D264D829-41E2-4FA3-A7A8-5DE0F7D14D0F}">
      <dgm:prSet/>
      <dgm:spPr/>
      <dgm:t>
        <a:bodyPr/>
        <a:lstStyle/>
        <a:p>
          <a:endParaRPr lang="en-US"/>
        </a:p>
      </dgm:t>
    </dgm:pt>
    <dgm:pt modelId="{7AB443BA-A906-4629-A888-78666E519319}" type="sibTrans" cxnId="{D264D829-41E2-4FA3-A7A8-5DE0F7D14D0F}">
      <dgm:prSet/>
      <dgm:spPr/>
      <dgm:t>
        <a:bodyPr/>
        <a:lstStyle/>
        <a:p>
          <a:endParaRPr lang="en-US"/>
        </a:p>
      </dgm:t>
    </dgm:pt>
    <dgm:pt modelId="{419EACC1-0538-49E2-ABBA-701437A03B4F}">
      <dgm:prSet phldrT="[Text]"/>
      <dgm:spPr/>
      <dgm:t>
        <a:bodyPr/>
        <a:lstStyle/>
        <a:p>
          <a:r>
            <a:rPr lang="en-US" dirty="0"/>
            <a:t>Easements</a:t>
          </a:r>
        </a:p>
      </dgm:t>
    </dgm:pt>
    <dgm:pt modelId="{61184ECB-C6BC-4C2F-812F-3A1DF8B46D53}" type="parTrans" cxnId="{61FD8F12-169F-4F28-BB55-4D174AAA36C5}">
      <dgm:prSet/>
      <dgm:spPr/>
      <dgm:t>
        <a:bodyPr/>
        <a:lstStyle/>
        <a:p>
          <a:endParaRPr lang="en-US"/>
        </a:p>
      </dgm:t>
    </dgm:pt>
    <dgm:pt modelId="{0AD67D20-7CE5-4506-93D3-BA9BACFBA876}" type="sibTrans" cxnId="{61FD8F12-169F-4F28-BB55-4D174AAA36C5}">
      <dgm:prSet/>
      <dgm:spPr/>
      <dgm:t>
        <a:bodyPr/>
        <a:lstStyle/>
        <a:p>
          <a:endParaRPr lang="en-US"/>
        </a:p>
      </dgm:t>
    </dgm:pt>
    <dgm:pt modelId="{FBEA620A-F5C0-4F2A-912E-25C030720E68}">
      <dgm:prSet phldrT="[Text]"/>
      <dgm:spPr/>
      <dgm:t>
        <a:bodyPr/>
        <a:lstStyle/>
        <a:p>
          <a:r>
            <a:rPr lang="en-US" dirty="0"/>
            <a:t>Tax Abatements</a:t>
          </a:r>
        </a:p>
      </dgm:t>
    </dgm:pt>
    <dgm:pt modelId="{49D7D7F5-ABFE-4664-A0C3-AC68DEB6C509}" type="parTrans" cxnId="{1A6EAE28-0B4D-4F1B-9499-A69D2E81D0B5}">
      <dgm:prSet/>
      <dgm:spPr/>
      <dgm:t>
        <a:bodyPr/>
        <a:lstStyle/>
        <a:p>
          <a:endParaRPr lang="en-US"/>
        </a:p>
      </dgm:t>
    </dgm:pt>
    <dgm:pt modelId="{B58E73FE-4995-44BD-BA1A-718EF1F9EC4A}" type="sibTrans" cxnId="{1A6EAE28-0B4D-4F1B-9499-A69D2E81D0B5}">
      <dgm:prSet/>
      <dgm:spPr/>
      <dgm:t>
        <a:bodyPr/>
        <a:lstStyle/>
        <a:p>
          <a:endParaRPr lang="en-US"/>
        </a:p>
      </dgm:t>
    </dgm:pt>
    <dgm:pt modelId="{FC1C3BAB-EDA3-4CA3-BD5E-A8631BFCB215}">
      <dgm:prSet phldrT="[Text]"/>
      <dgm:spPr/>
      <dgm:t>
        <a:bodyPr/>
        <a:lstStyle/>
        <a:p>
          <a:r>
            <a:rPr lang="en-US" dirty="0"/>
            <a:t>Tax Credits</a:t>
          </a:r>
        </a:p>
      </dgm:t>
    </dgm:pt>
    <dgm:pt modelId="{A3928BD4-259A-4524-B5DB-B4CF52A0ECCB}" type="parTrans" cxnId="{94287805-7699-4D79-9969-CDFF346F575A}">
      <dgm:prSet/>
      <dgm:spPr/>
      <dgm:t>
        <a:bodyPr/>
        <a:lstStyle/>
        <a:p>
          <a:endParaRPr lang="en-US"/>
        </a:p>
      </dgm:t>
    </dgm:pt>
    <dgm:pt modelId="{FD2F7C7C-5B8F-409C-83AE-125A633CB0B8}" type="sibTrans" cxnId="{94287805-7699-4D79-9969-CDFF346F575A}">
      <dgm:prSet/>
      <dgm:spPr/>
      <dgm:t>
        <a:bodyPr/>
        <a:lstStyle/>
        <a:p>
          <a:endParaRPr lang="en-US"/>
        </a:p>
      </dgm:t>
    </dgm:pt>
    <dgm:pt modelId="{50F4F925-C83B-4A6F-9907-DFD2FD6B09B4}">
      <dgm:prSet phldrT="[Text]"/>
      <dgm:spPr/>
      <dgm:t>
        <a:bodyPr/>
        <a:lstStyle/>
        <a:p>
          <a:r>
            <a:rPr lang="en-US" dirty="0"/>
            <a:t>Infrastructure Finance</a:t>
          </a:r>
        </a:p>
      </dgm:t>
    </dgm:pt>
    <dgm:pt modelId="{5BB00E68-FA3D-401C-80CB-96B83908E175}" type="parTrans" cxnId="{C8A41D1B-703D-4F32-992A-EF96C0F7410D}">
      <dgm:prSet/>
      <dgm:spPr/>
      <dgm:t>
        <a:bodyPr/>
        <a:lstStyle/>
        <a:p>
          <a:endParaRPr lang="en-US"/>
        </a:p>
      </dgm:t>
    </dgm:pt>
    <dgm:pt modelId="{CEC593E7-8D31-4DEB-AA64-3D6DA8C78EC7}" type="sibTrans" cxnId="{C8A41D1B-703D-4F32-992A-EF96C0F7410D}">
      <dgm:prSet/>
      <dgm:spPr/>
      <dgm:t>
        <a:bodyPr/>
        <a:lstStyle/>
        <a:p>
          <a:endParaRPr lang="en-US"/>
        </a:p>
      </dgm:t>
    </dgm:pt>
    <dgm:pt modelId="{4A34F5FD-F47A-46B4-8142-9AFD273EF715}">
      <dgm:prSet phldrT="[Text]"/>
      <dgm:spPr/>
      <dgm:t>
        <a:bodyPr/>
        <a:lstStyle/>
        <a:p>
          <a:r>
            <a:rPr lang="en-US" dirty="0"/>
            <a:t>Tax Increment Financing</a:t>
          </a:r>
        </a:p>
      </dgm:t>
    </dgm:pt>
    <dgm:pt modelId="{A77A2C43-317E-48EE-9798-C485674F2FD7}" type="parTrans" cxnId="{9435C1F0-7F8E-47C2-BB52-FC1D6B722EB1}">
      <dgm:prSet/>
      <dgm:spPr/>
      <dgm:t>
        <a:bodyPr/>
        <a:lstStyle/>
        <a:p>
          <a:endParaRPr lang="en-US"/>
        </a:p>
      </dgm:t>
    </dgm:pt>
    <dgm:pt modelId="{783EEC9D-50CA-4527-B1E9-6A540A6DDB60}" type="sibTrans" cxnId="{9435C1F0-7F8E-47C2-BB52-FC1D6B722EB1}">
      <dgm:prSet/>
      <dgm:spPr/>
      <dgm:t>
        <a:bodyPr/>
        <a:lstStyle/>
        <a:p>
          <a:endParaRPr lang="en-US"/>
        </a:p>
      </dgm:t>
    </dgm:pt>
    <dgm:pt modelId="{805B4D69-CAD2-4735-908A-E3EF69596C67}">
      <dgm:prSet phldrT="[Text]"/>
      <dgm:spPr/>
      <dgm:t>
        <a:bodyPr/>
        <a:lstStyle/>
        <a:p>
          <a:r>
            <a:rPr lang="en-US" dirty="0"/>
            <a:t>Local and State Grants</a:t>
          </a:r>
        </a:p>
      </dgm:t>
    </dgm:pt>
    <dgm:pt modelId="{359C70A4-75FA-4607-B6D0-7CA78D5F66E8}" type="parTrans" cxnId="{6E0CEDE6-DB16-43FD-B11B-98584294683E}">
      <dgm:prSet/>
      <dgm:spPr/>
      <dgm:t>
        <a:bodyPr/>
        <a:lstStyle/>
        <a:p>
          <a:endParaRPr lang="en-US"/>
        </a:p>
      </dgm:t>
    </dgm:pt>
    <dgm:pt modelId="{89A54AC5-6C1B-4B0F-AFF6-0619299A3B9B}" type="sibTrans" cxnId="{6E0CEDE6-DB16-43FD-B11B-98584294683E}">
      <dgm:prSet/>
      <dgm:spPr/>
      <dgm:t>
        <a:bodyPr/>
        <a:lstStyle/>
        <a:p>
          <a:endParaRPr lang="en-US"/>
        </a:p>
      </dgm:t>
    </dgm:pt>
    <dgm:pt modelId="{0D45C1EE-8384-4F6A-BFF6-3920A1E65C73}">
      <dgm:prSet phldrT="[Text]"/>
      <dgm:spPr/>
      <dgm:t>
        <a:bodyPr/>
        <a:lstStyle/>
        <a:p>
          <a:r>
            <a:rPr lang="en-US" dirty="0"/>
            <a:t>School Compensation Agreements</a:t>
          </a:r>
        </a:p>
      </dgm:t>
    </dgm:pt>
    <dgm:pt modelId="{A2ABF8F0-D84A-4208-AA5B-90D512EA5F98}" type="parTrans" cxnId="{C772B1EF-A0E6-41A1-9AA1-4C8A46F8BB90}">
      <dgm:prSet/>
      <dgm:spPr/>
      <dgm:t>
        <a:bodyPr/>
        <a:lstStyle/>
        <a:p>
          <a:endParaRPr lang="en-US"/>
        </a:p>
      </dgm:t>
    </dgm:pt>
    <dgm:pt modelId="{FCF60A04-9E24-4959-B7BE-3A7CE32FCB4B}" type="sibTrans" cxnId="{C772B1EF-A0E6-41A1-9AA1-4C8A46F8BB90}">
      <dgm:prSet/>
      <dgm:spPr/>
      <dgm:t>
        <a:bodyPr/>
        <a:lstStyle/>
        <a:p>
          <a:endParaRPr lang="en-US"/>
        </a:p>
      </dgm:t>
    </dgm:pt>
    <dgm:pt modelId="{F0355450-357E-4E0E-890B-12E356D263FC}">
      <dgm:prSet phldrT="[Text]"/>
      <dgm:spPr/>
      <dgm:t>
        <a:bodyPr/>
        <a:lstStyle/>
        <a:p>
          <a:r>
            <a:rPr lang="en-US" dirty="0"/>
            <a:t>School Compensation  Agreements</a:t>
          </a:r>
        </a:p>
      </dgm:t>
    </dgm:pt>
    <dgm:pt modelId="{B5E744D6-0327-4DB7-920F-B91554B069D4}" type="parTrans" cxnId="{E04698AA-7B7D-4F47-8790-B8744B424429}">
      <dgm:prSet/>
      <dgm:spPr/>
      <dgm:t>
        <a:bodyPr/>
        <a:lstStyle/>
        <a:p>
          <a:endParaRPr lang="en-US"/>
        </a:p>
      </dgm:t>
    </dgm:pt>
    <dgm:pt modelId="{3E8E5109-FF9D-4E64-BC1F-B10E65DC5D45}" type="sibTrans" cxnId="{E04698AA-7B7D-4F47-8790-B8744B424429}">
      <dgm:prSet/>
      <dgm:spPr/>
      <dgm:t>
        <a:bodyPr/>
        <a:lstStyle/>
        <a:p>
          <a:endParaRPr lang="en-US"/>
        </a:p>
      </dgm:t>
    </dgm:pt>
    <dgm:pt modelId="{C564707D-6321-4694-B1E4-0EE5450A610A}">
      <dgm:prSet phldrT="[Text]"/>
      <dgm:spPr/>
      <dgm:t>
        <a:bodyPr/>
        <a:lstStyle/>
        <a:p>
          <a:r>
            <a:rPr lang="en-US" dirty="0"/>
            <a:t>Constructing Financing</a:t>
          </a:r>
        </a:p>
      </dgm:t>
    </dgm:pt>
    <dgm:pt modelId="{4CB6FF21-DDFA-481C-BB41-59F1F26B933F}" type="parTrans" cxnId="{5C2B6ABA-7A53-4402-B4AD-30E0555C5F81}">
      <dgm:prSet/>
      <dgm:spPr/>
      <dgm:t>
        <a:bodyPr/>
        <a:lstStyle/>
        <a:p>
          <a:endParaRPr lang="en-US"/>
        </a:p>
      </dgm:t>
    </dgm:pt>
    <dgm:pt modelId="{22D32F9B-C47F-4648-BA60-5B380B3A3889}" type="sibTrans" cxnId="{5C2B6ABA-7A53-4402-B4AD-30E0555C5F81}">
      <dgm:prSet/>
      <dgm:spPr/>
      <dgm:t>
        <a:bodyPr/>
        <a:lstStyle/>
        <a:p>
          <a:endParaRPr lang="en-US"/>
        </a:p>
      </dgm:t>
    </dgm:pt>
    <dgm:pt modelId="{0FD1AFE2-CBE0-4E7C-BAB6-A926B4CC240C}">
      <dgm:prSet phldrT="[Text]"/>
      <dgm:spPr/>
      <dgm:t>
        <a:bodyPr/>
        <a:lstStyle/>
        <a:p>
          <a:r>
            <a:rPr lang="en-US" dirty="0"/>
            <a:t>Construction Material Sales Tax Exemption</a:t>
          </a:r>
        </a:p>
      </dgm:t>
    </dgm:pt>
    <dgm:pt modelId="{393678E1-FFD9-4401-919A-1896422CB13D}" type="parTrans" cxnId="{CE1F8896-36AA-4B17-BC41-D019EAA1977A}">
      <dgm:prSet/>
      <dgm:spPr/>
      <dgm:t>
        <a:bodyPr/>
        <a:lstStyle/>
        <a:p>
          <a:endParaRPr lang="en-US"/>
        </a:p>
      </dgm:t>
    </dgm:pt>
    <dgm:pt modelId="{8D850E11-8EB2-4779-B711-5D7BAEB5BB73}" type="sibTrans" cxnId="{CE1F8896-36AA-4B17-BC41-D019EAA1977A}">
      <dgm:prSet/>
      <dgm:spPr/>
      <dgm:t>
        <a:bodyPr/>
        <a:lstStyle/>
        <a:p>
          <a:endParaRPr lang="en-US"/>
        </a:p>
      </dgm:t>
    </dgm:pt>
    <dgm:pt modelId="{AB983633-F46F-4D66-A0FA-7C086B93ECA7}">
      <dgm:prSet phldrT="[Text]"/>
      <dgm:spPr/>
      <dgm:t>
        <a:bodyPr/>
        <a:lstStyle/>
        <a:p>
          <a:r>
            <a:rPr lang="en-US" dirty="0"/>
            <a:t>Transportation Improvement Districts</a:t>
          </a:r>
        </a:p>
      </dgm:t>
    </dgm:pt>
    <dgm:pt modelId="{79D2A90F-C4CB-4232-9295-41312E1ADDBF}" type="parTrans" cxnId="{ACDEBB69-8992-470B-9915-59492CA248E9}">
      <dgm:prSet/>
      <dgm:spPr/>
      <dgm:t>
        <a:bodyPr/>
        <a:lstStyle/>
        <a:p>
          <a:endParaRPr lang="en-US"/>
        </a:p>
      </dgm:t>
    </dgm:pt>
    <dgm:pt modelId="{47C8EE7E-21A9-4C66-8D22-A05ED3084A61}" type="sibTrans" cxnId="{ACDEBB69-8992-470B-9915-59492CA248E9}">
      <dgm:prSet/>
      <dgm:spPr/>
      <dgm:t>
        <a:bodyPr/>
        <a:lstStyle/>
        <a:p>
          <a:endParaRPr lang="en-US"/>
        </a:p>
      </dgm:t>
    </dgm:pt>
    <dgm:pt modelId="{0BB1B9AD-14ED-4019-B206-635DB7EFA5A4}" type="pres">
      <dgm:prSet presAssocID="{5CDEAF19-966D-4506-A0F5-CDB8FED635E3}" presName="Name0" presStyleCnt="0">
        <dgm:presLayoutVars>
          <dgm:chMax val="7"/>
          <dgm:chPref val="5"/>
          <dgm:dir/>
          <dgm:animOne val="branch"/>
          <dgm:animLvl val="lvl"/>
        </dgm:presLayoutVars>
      </dgm:prSet>
      <dgm:spPr/>
    </dgm:pt>
    <dgm:pt modelId="{1686D5E0-38E4-4751-AB06-F407000A4B81}" type="pres">
      <dgm:prSet presAssocID="{C564707D-6321-4694-B1E4-0EE5450A610A}" presName="ChildAccent4" presStyleCnt="0"/>
      <dgm:spPr/>
    </dgm:pt>
    <dgm:pt modelId="{4EAFDB1F-A8EE-4D58-9280-C7CED2FD6059}" type="pres">
      <dgm:prSet presAssocID="{C564707D-6321-4694-B1E4-0EE5450A610A}" presName="ChildAccent" presStyleLbl="alignImgPlace1" presStyleIdx="0" presStyleCnt="4"/>
      <dgm:spPr/>
    </dgm:pt>
    <dgm:pt modelId="{C5035386-0503-4392-8644-71AFCD7A1BBA}" type="pres">
      <dgm:prSet presAssocID="{C564707D-6321-4694-B1E4-0EE5450A610A}" presName="Child4" presStyleLbl="revTx" presStyleIdx="0" presStyleCnt="0">
        <dgm:presLayoutVars>
          <dgm:chMax val="0"/>
          <dgm:chPref val="0"/>
          <dgm:bulletEnabled val="1"/>
        </dgm:presLayoutVars>
      </dgm:prSet>
      <dgm:spPr/>
    </dgm:pt>
    <dgm:pt modelId="{49579939-5F2F-4829-B9B9-76A1584B386A}" type="pres">
      <dgm:prSet presAssocID="{C564707D-6321-4694-B1E4-0EE5450A610A}" presName="Parent4" presStyleLbl="node1" presStyleIdx="0" presStyleCnt="4">
        <dgm:presLayoutVars>
          <dgm:chMax val="2"/>
          <dgm:chPref val="1"/>
          <dgm:bulletEnabled val="1"/>
        </dgm:presLayoutVars>
      </dgm:prSet>
      <dgm:spPr/>
    </dgm:pt>
    <dgm:pt modelId="{9631A7F9-30A2-4171-B69A-040325CCC86E}" type="pres">
      <dgm:prSet presAssocID="{50F4F925-C83B-4A6F-9907-DFD2FD6B09B4}" presName="ChildAccent3" presStyleCnt="0"/>
      <dgm:spPr/>
    </dgm:pt>
    <dgm:pt modelId="{E1B2E159-7ED4-422B-BFA0-A0D92AD7BB48}" type="pres">
      <dgm:prSet presAssocID="{50F4F925-C83B-4A6F-9907-DFD2FD6B09B4}" presName="ChildAccent" presStyleLbl="alignImgPlace1" presStyleIdx="1" presStyleCnt="4"/>
      <dgm:spPr/>
    </dgm:pt>
    <dgm:pt modelId="{3831C6F7-DD8D-4577-9815-9C904B9CD24B}" type="pres">
      <dgm:prSet presAssocID="{50F4F925-C83B-4A6F-9907-DFD2FD6B09B4}" presName="Child3" presStyleLbl="revTx" presStyleIdx="0" presStyleCnt="0">
        <dgm:presLayoutVars>
          <dgm:chMax val="0"/>
          <dgm:chPref val="0"/>
          <dgm:bulletEnabled val="1"/>
        </dgm:presLayoutVars>
      </dgm:prSet>
      <dgm:spPr/>
    </dgm:pt>
    <dgm:pt modelId="{BF525E8D-EB3C-47EE-835A-F5B91135385F}" type="pres">
      <dgm:prSet presAssocID="{50F4F925-C83B-4A6F-9907-DFD2FD6B09B4}" presName="Parent3" presStyleLbl="node1" presStyleIdx="1" presStyleCnt="4">
        <dgm:presLayoutVars>
          <dgm:chMax val="2"/>
          <dgm:chPref val="1"/>
          <dgm:bulletEnabled val="1"/>
        </dgm:presLayoutVars>
      </dgm:prSet>
      <dgm:spPr/>
    </dgm:pt>
    <dgm:pt modelId="{EF29224D-A5E1-4C77-9890-A59443405290}" type="pres">
      <dgm:prSet presAssocID="{6A487E52-8DF6-44B4-BAE0-1D7D967164EF}" presName="ChildAccent2" presStyleCnt="0"/>
      <dgm:spPr/>
    </dgm:pt>
    <dgm:pt modelId="{A1FE144F-F518-4AB8-80AD-C37F4A030610}" type="pres">
      <dgm:prSet presAssocID="{6A487E52-8DF6-44B4-BAE0-1D7D967164EF}" presName="ChildAccent" presStyleLbl="alignImgPlace1" presStyleIdx="2" presStyleCnt="4"/>
      <dgm:spPr/>
    </dgm:pt>
    <dgm:pt modelId="{8C468DC4-B975-4885-A95A-183650FEC97A}" type="pres">
      <dgm:prSet presAssocID="{6A487E52-8DF6-44B4-BAE0-1D7D967164EF}" presName="Child2" presStyleLbl="revTx" presStyleIdx="0" presStyleCnt="0">
        <dgm:presLayoutVars>
          <dgm:chMax val="0"/>
          <dgm:chPref val="0"/>
          <dgm:bulletEnabled val="1"/>
        </dgm:presLayoutVars>
      </dgm:prSet>
      <dgm:spPr/>
    </dgm:pt>
    <dgm:pt modelId="{D6E09DE8-448E-432A-A6BA-0343954B5C16}" type="pres">
      <dgm:prSet presAssocID="{6A487E52-8DF6-44B4-BAE0-1D7D967164EF}" presName="Parent2" presStyleLbl="node1" presStyleIdx="2" presStyleCnt="4">
        <dgm:presLayoutVars>
          <dgm:chMax val="2"/>
          <dgm:chPref val="1"/>
          <dgm:bulletEnabled val="1"/>
        </dgm:presLayoutVars>
      </dgm:prSet>
      <dgm:spPr/>
    </dgm:pt>
    <dgm:pt modelId="{7ED66189-0C3F-4CD4-9620-C3C8AA8BA67F}" type="pres">
      <dgm:prSet presAssocID="{1B90BDD9-C8D5-4E9A-AA8B-0E1C0D418011}" presName="ChildAccent1" presStyleCnt="0"/>
      <dgm:spPr/>
    </dgm:pt>
    <dgm:pt modelId="{1C4CEC8F-B076-4203-AF8E-91FA592005E0}" type="pres">
      <dgm:prSet presAssocID="{1B90BDD9-C8D5-4E9A-AA8B-0E1C0D418011}" presName="ChildAccent" presStyleLbl="alignImgPlace1" presStyleIdx="3" presStyleCnt="4"/>
      <dgm:spPr/>
    </dgm:pt>
    <dgm:pt modelId="{EABEA94C-5A42-4234-9343-E58075BBCD97}" type="pres">
      <dgm:prSet presAssocID="{1B90BDD9-C8D5-4E9A-AA8B-0E1C0D418011}" presName="Child1" presStyleLbl="revTx" presStyleIdx="0" presStyleCnt="0">
        <dgm:presLayoutVars>
          <dgm:chMax val="0"/>
          <dgm:chPref val="0"/>
          <dgm:bulletEnabled val="1"/>
        </dgm:presLayoutVars>
      </dgm:prSet>
      <dgm:spPr/>
    </dgm:pt>
    <dgm:pt modelId="{B5AA2334-EC78-4C52-A020-F7502150A8C4}" type="pres">
      <dgm:prSet presAssocID="{1B90BDD9-C8D5-4E9A-AA8B-0E1C0D418011}" presName="Parent1" presStyleLbl="node1" presStyleIdx="3" presStyleCnt="4">
        <dgm:presLayoutVars>
          <dgm:chMax val="2"/>
          <dgm:chPref val="1"/>
          <dgm:bulletEnabled val="1"/>
        </dgm:presLayoutVars>
      </dgm:prSet>
      <dgm:spPr/>
    </dgm:pt>
  </dgm:ptLst>
  <dgm:cxnLst>
    <dgm:cxn modelId="{2F732104-A134-4CDE-91B9-F1419787BB2D}" srcId="{50F4F925-C83B-4A6F-9907-DFD2FD6B09B4}" destId="{865797CD-6A83-4D8D-BA52-CF14067793EB}" srcOrd="2" destOrd="0" parTransId="{7ABA815C-3ACC-4CF9-BF5D-6CEDE45B3F85}" sibTransId="{A9984759-BDBA-4CDF-97C4-9AF64EBE2A1A}"/>
    <dgm:cxn modelId="{94287805-7699-4D79-9969-CDFF346F575A}" srcId="{6A487E52-8DF6-44B4-BAE0-1D7D967164EF}" destId="{FC1C3BAB-EDA3-4CA3-BD5E-A8631BFCB215}" srcOrd="1" destOrd="0" parTransId="{A3928BD4-259A-4524-B5DB-B4CF52A0ECCB}" sibTransId="{FD2F7C7C-5B8F-409C-83AE-125A633CB0B8}"/>
    <dgm:cxn modelId="{48268E07-F601-4DD7-B598-90FD3F46823C}" type="presOf" srcId="{805B4D69-CAD2-4735-908A-E3EF69596C67}" destId="{3831C6F7-DD8D-4577-9815-9C904B9CD24B}" srcOrd="1" destOrd="2" presId="urn:microsoft.com/office/officeart/2011/layout/InterconnectedBlockProcess"/>
    <dgm:cxn modelId="{B659120A-A69B-4449-97CF-CF35F1F2ED99}" type="presOf" srcId="{F0355450-357E-4E0E-890B-12E356D263FC}" destId="{3831C6F7-DD8D-4577-9815-9C904B9CD24B}" srcOrd="1" destOrd="1" presId="urn:microsoft.com/office/officeart/2011/layout/InterconnectedBlockProcess"/>
    <dgm:cxn modelId="{B8458E0B-E0ED-47B5-8083-FEE4BECF5428}" type="presOf" srcId="{FC1C3BAB-EDA3-4CA3-BD5E-A8631BFCB215}" destId="{8C468DC4-B975-4885-A95A-183650FEC97A}" srcOrd="1" destOrd="2" presId="urn:microsoft.com/office/officeart/2011/layout/InterconnectedBlockProcess"/>
    <dgm:cxn modelId="{8CC2620F-53B3-408D-BBFC-032D9E3E46DB}" type="presOf" srcId="{7349534D-6F25-4248-A4F9-A6DB35C28487}" destId="{EABEA94C-5A42-4234-9343-E58075BBCD97}" srcOrd="1" destOrd="0" presId="urn:microsoft.com/office/officeart/2011/layout/InterconnectedBlockProcess"/>
    <dgm:cxn modelId="{61FD8F12-169F-4F28-BB55-4D174AAA36C5}" srcId="{1B90BDD9-C8D5-4E9A-AA8B-0E1C0D418011}" destId="{419EACC1-0538-49E2-ABBA-701437A03B4F}" srcOrd="2" destOrd="0" parTransId="{61184ECB-C6BC-4C2F-812F-3A1DF8B46D53}" sibTransId="{0AD67D20-7CE5-4506-93D3-BA9BACFBA876}"/>
    <dgm:cxn modelId="{C8A41D1B-703D-4F32-992A-EF96C0F7410D}" srcId="{5CDEAF19-966D-4506-A0F5-CDB8FED635E3}" destId="{50F4F925-C83B-4A6F-9907-DFD2FD6B09B4}" srcOrd="2" destOrd="0" parTransId="{5BB00E68-FA3D-401C-80CB-96B83908E175}" sibTransId="{CEC593E7-8D31-4DEB-AA64-3D6DA8C78EC7}"/>
    <dgm:cxn modelId="{ACF64621-0653-402E-A66A-140A82AD15C0}" type="presOf" srcId="{6A487E52-8DF6-44B4-BAE0-1D7D967164EF}" destId="{D6E09DE8-448E-432A-A6BA-0343954B5C16}" srcOrd="0" destOrd="0" presId="urn:microsoft.com/office/officeart/2011/layout/InterconnectedBlockProcess"/>
    <dgm:cxn modelId="{7E1BD324-47C7-4F6B-B244-A90DED755E8E}" type="presOf" srcId="{1B90BDD9-C8D5-4E9A-AA8B-0E1C0D418011}" destId="{B5AA2334-EC78-4C52-A020-F7502150A8C4}" srcOrd="0" destOrd="0" presId="urn:microsoft.com/office/officeart/2011/layout/InterconnectedBlockProcess"/>
    <dgm:cxn modelId="{9E1CFE27-DAE2-4C15-8907-115C03FE35F2}" type="presOf" srcId="{865797CD-6A83-4D8D-BA52-CF14067793EB}" destId="{3831C6F7-DD8D-4577-9815-9C904B9CD24B}" srcOrd="1" destOrd="3" presId="urn:microsoft.com/office/officeart/2011/layout/InterconnectedBlockProcess"/>
    <dgm:cxn modelId="{CF386228-6983-4DC6-8558-B9C1EB7422AE}" type="presOf" srcId="{F0355450-357E-4E0E-890B-12E356D263FC}" destId="{E1B2E159-7ED4-422B-BFA0-A0D92AD7BB48}" srcOrd="0" destOrd="1" presId="urn:microsoft.com/office/officeart/2011/layout/InterconnectedBlockProcess"/>
    <dgm:cxn modelId="{1A6EAE28-0B4D-4F1B-9499-A69D2E81D0B5}" srcId="{6A487E52-8DF6-44B4-BAE0-1D7D967164EF}" destId="{FBEA620A-F5C0-4F2A-912E-25C030720E68}" srcOrd="0" destOrd="0" parTransId="{49D7D7F5-ABFE-4664-A0C3-AC68DEB6C509}" sibTransId="{B58E73FE-4995-44BD-BA1A-718EF1F9EC4A}"/>
    <dgm:cxn modelId="{D264D829-41E2-4FA3-A7A8-5DE0F7D14D0F}" srcId="{1B90BDD9-C8D5-4E9A-AA8B-0E1C0D418011}" destId="{5D7306B2-4ADE-4C1F-B08D-F2020BE0C465}" srcOrd="1" destOrd="0" parTransId="{CF57424E-7A1D-4081-A744-AED385B9EA70}" sibTransId="{7AB443BA-A906-4629-A888-78666E519319}"/>
    <dgm:cxn modelId="{51309B3B-7E97-4D8D-B260-74B53BEE8EA5}" type="presOf" srcId="{FBEA620A-F5C0-4F2A-912E-25C030720E68}" destId="{8C468DC4-B975-4885-A95A-183650FEC97A}" srcOrd="1" destOrd="0" presId="urn:microsoft.com/office/officeart/2011/layout/InterconnectedBlockProcess"/>
    <dgm:cxn modelId="{23602C3D-65B4-4695-A782-911482092595}" type="presOf" srcId="{50F4F925-C83B-4A6F-9907-DFD2FD6B09B4}" destId="{BF525E8D-EB3C-47EE-835A-F5B91135385F}" srcOrd="0" destOrd="0" presId="urn:microsoft.com/office/officeart/2011/layout/InterconnectedBlockProcess"/>
    <dgm:cxn modelId="{8C7EAD40-653E-4F04-A4B5-E9C84EFDAA62}" type="presOf" srcId="{7349534D-6F25-4248-A4F9-A6DB35C28487}" destId="{1C4CEC8F-B076-4203-AF8E-91FA592005E0}" srcOrd="0" destOrd="0" presId="urn:microsoft.com/office/officeart/2011/layout/InterconnectedBlockProcess"/>
    <dgm:cxn modelId="{030FBC64-D6E1-496E-9022-E3AFED86F0AB}" type="presOf" srcId="{FC1C3BAB-EDA3-4CA3-BD5E-A8631BFCB215}" destId="{A1FE144F-F518-4AB8-80AD-C37F4A030610}" srcOrd="0" destOrd="2" presId="urn:microsoft.com/office/officeart/2011/layout/InterconnectedBlockProcess"/>
    <dgm:cxn modelId="{ACDEBB69-8992-470B-9915-59492CA248E9}" srcId="{50F4F925-C83B-4A6F-9907-DFD2FD6B09B4}" destId="{AB983633-F46F-4D66-A0FA-7C086B93ECA7}" srcOrd="3" destOrd="0" parTransId="{79D2A90F-C4CB-4232-9295-41312E1ADDBF}" sibTransId="{47C8EE7E-21A9-4C66-8D22-A05ED3084A61}"/>
    <dgm:cxn modelId="{52B9724A-741B-4EA4-A9D1-0CF1B6FBEB71}" type="presOf" srcId="{419EACC1-0538-49E2-ABBA-701437A03B4F}" destId="{1C4CEC8F-B076-4203-AF8E-91FA592005E0}" srcOrd="0" destOrd="2" presId="urn:microsoft.com/office/officeart/2011/layout/InterconnectedBlockProcess"/>
    <dgm:cxn modelId="{FEC0A64A-E2B0-44ED-93FD-14372D2E63AB}" type="presOf" srcId="{419EACC1-0538-49E2-ABBA-701437A03B4F}" destId="{EABEA94C-5A42-4234-9343-E58075BBCD97}" srcOrd="1" destOrd="2" presId="urn:microsoft.com/office/officeart/2011/layout/InterconnectedBlockProcess"/>
    <dgm:cxn modelId="{FC9BB051-7E5E-4E2C-9446-407B3EB52DFB}" type="presOf" srcId="{805B4D69-CAD2-4735-908A-E3EF69596C67}" destId="{E1B2E159-7ED4-422B-BFA0-A0D92AD7BB48}" srcOrd="0" destOrd="2" presId="urn:microsoft.com/office/officeart/2011/layout/InterconnectedBlockProcess"/>
    <dgm:cxn modelId="{6FF57776-F0F1-44E7-B12E-C42F1B075069}" type="presOf" srcId="{0FD1AFE2-CBE0-4E7C-BAB6-A926B4CC240C}" destId="{C5035386-0503-4392-8644-71AFCD7A1BBA}" srcOrd="1" destOrd="0" presId="urn:microsoft.com/office/officeart/2011/layout/InterconnectedBlockProcess"/>
    <dgm:cxn modelId="{A8EA1A59-52F2-4937-9FD9-5D4651EB41AD}" srcId="{5CDEAF19-966D-4506-A0F5-CDB8FED635E3}" destId="{1B90BDD9-C8D5-4E9A-AA8B-0E1C0D418011}" srcOrd="0" destOrd="0" parTransId="{DCA56C68-090D-4A13-A44E-040B498993F4}" sibTransId="{98DB5094-4F32-494C-8667-1AF486D1B0B3}"/>
    <dgm:cxn modelId="{A510337D-DD19-4825-9A33-8FBDDBCE1CFB}" type="presOf" srcId="{AB983633-F46F-4D66-A0FA-7C086B93ECA7}" destId="{3831C6F7-DD8D-4577-9815-9C904B9CD24B}" srcOrd="1" destOrd="4" presId="urn:microsoft.com/office/officeart/2011/layout/InterconnectedBlockProcess"/>
    <dgm:cxn modelId="{70BF7C81-4449-4518-A937-B80D87D66C10}" type="presOf" srcId="{4A34F5FD-F47A-46B4-8142-9AFD273EF715}" destId="{3831C6F7-DD8D-4577-9815-9C904B9CD24B}" srcOrd="1" destOrd="0" presId="urn:microsoft.com/office/officeart/2011/layout/InterconnectedBlockProcess"/>
    <dgm:cxn modelId="{590C2082-72F4-4F59-81AE-704C3B0B9FC2}" type="presOf" srcId="{FBEA620A-F5C0-4F2A-912E-25C030720E68}" destId="{A1FE144F-F518-4AB8-80AD-C37F4A030610}" srcOrd="0" destOrd="0" presId="urn:microsoft.com/office/officeart/2011/layout/InterconnectedBlockProcess"/>
    <dgm:cxn modelId="{D5518C86-824A-40AA-9A45-668EC0C59F53}" type="presOf" srcId="{865797CD-6A83-4D8D-BA52-CF14067793EB}" destId="{E1B2E159-7ED4-422B-BFA0-A0D92AD7BB48}" srcOrd="0" destOrd="3" presId="urn:microsoft.com/office/officeart/2011/layout/InterconnectedBlockProcess"/>
    <dgm:cxn modelId="{71C2F288-F66F-435C-9797-FD90865E906C}" srcId="{1B90BDD9-C8D5-4E9A-AA8B-0E1C0D418011}" destId="{7349534D-6F25-4248-A4F9-A6DB35C28487}" srcOrd="0" destOrd="0" parTransId="{03BC81AE-B561-4475-ACAB-C234659AFC24}" sibTransId="{FE880769-FC61-4205-B4F3-50BA8BB0E42B}"/>
    <dgm:cxn modelId="{9C1AD88A-0599-4ED2-8073-E9158874D588}" type="presOf" srcId="{C564707D-6321-4694-B1E4-0EE5450A610A}" destId="{49579939-5F2F-4829-B9B9-76A1584B386A}" srcOrd="0" destOrd="0" presId="urn:microsoft.com/office/officeart/2011/layout/InterconnectedBlockProcess"/>
    <dgm:cxn modelId="{556BED8C-D052-4F59-A911-5083D21F2E5E}" srcId="{5CDEAF19-966D-4506-A0F5-CDB8FED635E3}" destId="{6A487E52-8DF6-44B4-BAE0-1D7D967164EF}" srcOrd="1" destOrd="0" parTransId="{BDA416E0-EC1A-4A26-8B4F-44302C41F8CF}" sibTransId="{F2334388-F074-43E9-B208-92E3F79D8391}"/>
    <dgm:cxn modelId="{CE1F8896-36AA-4B17-BC41-D019EAA1977A}" srcId="{C564707D-6321-4694-B1E4-0EE5450A610A}" destId="{0FD1AFE2-CBE0-4E7C-BAB6-A926B4CC240C}" srcOrd="0" destOrd="0" parTransId="{393678E1-FFD9-4401-919A-1896422CB13D}" sibTransId="{8D850E11-8EB2-4779-B711-5D7BAEB5BB73}"/>
    <dgm:cxn modelId="{4C712CA2-355B-4271-89EC-6B899F6D12FC}" type="presOf" srcId="{5D7306B2-4ADE-4C1F-B08D-F2020BE0C465}" destId="{EABEA94C-5A42-4234-9343-E58075BBCD97}" srcOrd="1" destOrd="1" presId="urn:microsoft.com/office/officeart/2011/layout/InterconnectedBlockProcess"/>
    <dgm:cxn modelId="{E04698AA-7B7D-4F47-8790-B8744B424429}" srcId="{4A34F5FD-F47A-46B4-8142-9AFD273EF715}" destId="{F0355450-357E-4E0E-890B-12E356D263FC}" srcOrd="0" destOrd="0" parTransId="{B5E744D6-0327-4DB7-920F-B91554B069D4}" sibTransId="{3E8E5109-FF9D-4E64-BC1F-B10E65DC5D45}"/>
    <dgm:cxn modelId="{F31FACAB-9144-44CE-A019-57F68C123890}" type="presOf" srcId="{5D7306B2-4ADE-4C1F-B08D-F2020BE0C465}" destId="{1C4CEC8F-B076-4203-AF8E-91FA592005E0}" srcOrd="0" destOrd="1" presId="urn:microsoft.com/office/officeart/2011/layout/InterconnectedBlockProcess"/>
    <dgm:cxn modelId="{5C2B6ABA-7A53-4402-B4AD-30E0555C5F81}" srcId="{5CDEAF19-966D-4506-A0F5-CDB8FED635E3}" destId="{C564707D-6321-4694-B1E4-0EE5450A610A}" srcOrd="3" destOrd="0" parTransId="{4CB6FF21-DDFA-481C-BB41-59F1F26B933F}" sibTransId="{22D32F9B-C47F-4648-BA60-5B380B3A3889}"/>
    <dgm:cxn modelId="{006053BD-5B4A-4F0B-8613-8D744675063D}" type="presOf" srcId="{AB983633-F46F-4D66-A0FA-7C086B93ECA7}" destId="{E1B2E159-7ED4-422B-BFA0-A0D92AD7BB48}" srcOrd="0" destOrd="4" presId="urn:microsoft.com/office/officeart/2011/layout/InterconnectedBlockProcess"/>
    <dgm:cxn modelId="{5467B8D3-BD96-4C7B-8F96-36CD3430A3E6}" type="presOf" srcId="{0D45C1EE-8384-4F6A-BFF6-3920A1E65C73}" destId="{8C468DC4-B975-4885-A95A-183650FEC97A}" srcOrd="1" destOrd="1" presId="urn:microsoft.com/office/officeart/2011/layout/InterconnectedBlockProcess"/>
    <dgm:cxn modelId="{4B33FCD9-7C0A-483B-AF39-10ADCD11ADFD}" type="presOf" srcId="{5CDEAF19-966D-4506-A0F5-CDB8FED635E3}" destId="{0BB1B9AD-14ED-4019-B206-635DB7EFA5A4}" srcOrd="0" destOrd="0" presId="urn:microsoft.com/office/officeart/2011/layout/InterconnectedBlockProcess"/>
    <dgm:cxn modelId="{6E0CEDE6-DB16-43FD-B11B-98584294683E}" srcId="{50F4F925-C83B-4A6F-9907-DFD2FD6B09B4}" destId="{805B4D69-CAD2-4735-908A-E3EF69596C67}" srcOrd="1" destOrd="0" parTransId="{359C70A4-75FA-4607-B6D0-7CA78D5F66E8}" sibTransId="{89A54AC5-6C1B-4B0F-AFF6-0619299A3B9B}"/>
    <dgm:cxn modelId="{4EDD9CE9-81F3-4FA0-A1AD-83E517FBB1D6}" type="presOf" srcId="{0FD1AFE2-CBE0-4E7C-BAB6-A926B4CC240C}" destId="{4EAFDB1F-A8EE-4D58-9280-C7CED2FD6059}" srcOrd="0" destOrd="0" presId="urn:microsoft.com/office/officeart/2011/layout/InterconnectedBlockProcess"/>
    <dgm:cxn modelId="{40F4F1ED-E6A2-46EE-ACBC-52EE2405AC61}" type="presOf" srcId="{0D45C1EE-8384-4F6A-BFF6-3920A1E65C73}" destId="{A1FE144F-F518-4AB8-80AD-C37F4A030610}" srcOrd="0" destOrd="1" presId="urn:microsoft.com/office/officeart/2011/layout/InterconnectedBlockProcess"/>
    <dgm:cxn modelId="{C772B1EF-A0E6-41A1-9AA1-4C8A46F8BB90}" srcId="{FBEA620A-F5C0-4F2A-912E-25C030720E68}" destId="{0D45C1EE-8384-4F6A-BFF6-3920A1E65C73}" srcOrd="0" destOrd="0" parTransId="{A2ABF8F0-D84A-4208-AA5B-90D512EA5F98}" sibTransId="{FCF60A04-9E24-4959-B7BE-3A7CE32FCB4B}"/>
    <dgm:cxn modelId="{9435C1F0-7F8E-47C2-BB52-FC1D6B722EB1}" srcId="{50F4F925-C83B-4A6F-9907-DFD2FD6B09B4}" destId="{4A34F5FD-F47A-46B4-8142-9AFD273EF715}" srcOrd="0" destOrd="0" parTransId="{A77A2C43-317E-48EE-9798-C485674F2FD7}" sibTransId="{783EEC9D-50CA-4527-B1E9-6A540A6DDB60}"/>
    <dgm:cxn modelId="{294267FD-8C5B-493F-A6AF-1B44EC1C68D1}" type="presOf" srcId="{4A34F5FD-F47A-46B4-8142-9AFD273EF715}" destId="{E1B2E159-7ED4-422B-BFA0-A0D92AD7BB48}" srcOrd="0" destOrd="0" presId="urn:microsoft.com/office/officeart/2011/layout/InterconnectedBlockProcess"/>
    <dgm:cxn modelId="{F9F92A2D-AF7A-4DAF-B530-5EB325B1194B}" type="presParOf" srcId="{0BB1B9AD-14ED-4019-B206-635DB7EFA5A4}" destId="{1686D5E0-38E4-4751-AB06-F407000A4B81}" srcOrd="0" destOrd="0" presId="urn:microsoft.com/office/officeart/2011/layout/InterconnectedBlockProcess"/>
    <dgm:cxn modelId="{CE8094E5-F6B3-4F82-ABF5-23F4A54F5068}" type="presParOf" srcId="{1686D5E0-38E4-4751-AB06-F407000A4B81}" destId="{4EAFDB1F-A8EE-4D58-9280-C7CED2FD6059}" srcOrd="0" destOrd="0" presId="urn:microsoft.com/office/officeart/2011/layout/InterconnectedBlockProcess"/>
    <dgm:cxn modelId="{17880CCE-D610-4408-8BCA-3206DF078028}" type="presParOf" srcId="{0BB1B9AD-14ED-4019-B206-635DB7EFA5A4}" destId="{C5035386-0503-4392-8644-71AFCD7A1BBA}" srcOrd="1" destOrd="0" presId="urn:microsoft.com/office/officeart/2011/layout/InterconnectedBlockProcess"/>
    <dgm:cxn modelId="{36336F90-D740-4015-A92C-B79E665B625D}" type="presParOf" srcId="{0BB1B9AD-14ED-4019-B206-635DB7EFA5A4}" destId="{49579939-5F2F-4829-B9B9-76A1584B386A}" srcOrd="2" destOrd="0" presId="urn:microsoft.com/office/officeart/2011/layout/InterconnectedBlockProcess"/>
    <dgm:cxn modelId="{AAACD1A8-F79F-4D3F-9881-6236A9944CA6}" type="presParOf" srcId="{0BB1B9AD-14ED-4019-B206-635DB7EFA5A4}" destId="{9631A7F9-30A2-4171-B69A-040325CCC86E}" srcOrd="3" destOrd="0" presId="urn:microsoft.com/office/officeart/2011/layout/InterconnectedBlockProcess"/>
    <dgm:cxn modelId="{ECE79964-CFC3-404B-9BAF-AD1B479B9588}" type="presParOf" srcId="{9631A7F9-30A2-4171-B69A-040325CCC86E}" destId="{E1B2E159-7ED4-422B-BFA0-A0D92AD7BB48}" srcOrd="0" destOrd="0" presId="urn:microsoft.com/office/officeart/2011/layout/InterconnectedBlockProcess"/>
    <dgm:cxn modelId="{A0EB8B4B-274B-4333-A874-CF2AB8EC02CA}" type="presParOf" srcId="{0BB1B9AD-14ED-4019-B206-635DB7EFA5A4}" destId="{3831C6F7-DD8D-4577-9815-9C904B9CD24B}" srcOrd="4" destOrd="0" presId="urn:microsoft.com/office/officeart/2011/layout/InterconnectedBlockProcess"/>
    <dgm:cxn modelId="{B9093859-45C3-4CF7-BDFB-21D121B69DA9}" type="presParOf" srcId="{0BB1B9AD-14ED-4019-B206-635DB7EFA5A4}" destId="{BF525E8D-EB3C-47EE-835A-F5B91135385F}" srcOrd="5" destOrd="0" presId="urn:microsoft.com/office/officeart/2011/layout/InterconnectedBlockProcess"/>
    <dgm:cxn modelId="{AF303BFD-AC1A-44F9-B8A8-5320A3B3AB05}" type="presParOf" srcId="{0BB1B9AD-14ED-4019-B206-635DB7EFA5A4}" destId="{EF29224D-A5E1-4C77-9890-A59443405290}" srcOrd="6" destOrd="0" presId="urn:microsoft.com/office/officeart/2011/layout/InterconnectedBlockProcess"/>
    <dgm:cxn modelId="{62CDFF99-BC5D-4774-872B-2CBE88757B34}" type="presParOf" srcId="{EF29224D-A5E1-4C77-9890-A59443405290}" destId="{A1FE144F-F518-4AB8-80AD-C37F4A030610}" srcOrd="0" destOrd="0" presId="urn:microsoft.com/office/officeart/2011/layout/InterconnectedBlockProcess"/>
    <dgm:cxn modelId="{FFBDAC5C-CE70-47F4-98D0-AF72B9D5CC33}" type="presParOf" srcId="{0BB1B9AD-14ED-4019-B206-635DB7EFA5A4}" destId="{8C468DC4-B975-4885-A95A-183650FEC97A}" srcOrd="7" destOrd="0" presId="urn:microsoft.com/office/officeart/2011/layout/InterconnectedBlockProcess"/>
    <dgm:cxn modelId="{AE2287B6-D962-45B5-A20A-665B26ACE3AC}" type="presParOf" srcId="{0BB1B9AD-14ED-4019-B206-635DB7EFA5A4}" destId="{D6E09DE8-448E-432A-A6BA-0343954B5C16}" srcOrd="8" destOrd="0" presId="urn:microsoft.com/office/officeart/2011/layout/InterconnectedBlockProcess"/>
    <dgm:cxn modelId="{EA60F4A4-8E46-4635-B332-62E43E256EB9}" type="presParOf" srcId="{0BB1B9AD-14ED-4019-B206-635DB7EFA5A4}" destId="{7ED66189-0C3F-4CD4-9620-C3C8AA8BA67F}" srcOrd="9" destOrd="0" presId="urn:microsoft.com/office/officeart/2011/layout/InterconnectedBlockProcess"/>
    <dgm:cxn modelId="{C943968D-C38C-4076-8529-564CEEB37A5B}" type="presParOf" srcId="{7ED66189-0C3F-4CD4-9620-C3C8AA8BA67F}" destId="{1C4CEC8F-B076-4203-AF8E-91FA592005E0}" srcOrd="0" destOrd="0" presId="urn:microsoft.com/office/officeart/2011/layout/InterconnectedBlockProcess"/>
    <dgm:cxn modelId="{72EB4410-7D7A-4312-B59E-CC810FA77F94}" type="presParOf" srcId="{0BB1B9AD-14ED-4019-B206-635DB7EFA5A4}" destId="{EABEA94C-5A42-4234-9343-E58075BBCD97}" srcOrd="10" destOrd="0" presId="urn:microsoft.com/office/officeart/2011/layout/InterconnectedBlockProcess"/>
    <dgm:cxn modelId="{C9631798-4B11-4992-A963-E0F14A968F2F}" type="presParOf" srcId="{0BB1B9AD-14ED-4019-B206-635DB7EFA5A4}" destId="{B5AA2334-EC78-4C52-A020-F7502150A8C4}" srcOrd="11" destOrd="0" presId="urn:microsoft.com/office/officeart/2011/layout/InterconnectedBlockProcess"/>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CBC93E2-D390-4915-B7B9-6D42915DD847}" type="doc">
      <dgm:prSet loTypeId="urn:microsoft.com/office/officeart/2005/8/layout/hList1" loCatId="list" qsTypeId="urn:microsoft.com/office/officeart/2005/8/quickstyle/simple2" qsCatId="simple" csTypeId="urn:microsoft.com/office/officeart/2005/8/colors/accent0_3" csCatId="mainScheme" phldr="1"/>
      <dgm:spPr/>
      <dgm:t>
        <a:bodyPr/>
        <a:lstStyle/>
        <a:p>
          <a:endParaRPr lang="en-US"/>
        </a:p>
      </dgm:t>
    </dgm:pt>
    <dgm:pt modelId="{6F7D2EEA-DC79-4BBA-8178-5F0BAB50C99C}">
      <dgm:prSet phldrT="[Text]"/>
      <dgm:spPr>
        <a:solidFill>
          <a:srgbClr val="C00000"/>
        </a:solidFill>
      </dgm:spPr>
      <dgm:t>
        <a:bodyPr/>
        <a:lstStyle/>
        <a:p>
          <a:r>
            <a:rPr lang="en-US" b="1" dirty="0"/>
            <a:t>Federal Stimulus “3.5” Overview</a:t>
          </a:r>
        </a:p>
      </dgm:t>
    </dgm:pt>
    <dgm:pt modelId="{3669727E-CAA7-41D9-A8CB-FD696995B23F}" type="parTrans" cxnId="{927B02E4-57A9-4BCF-9ABC-7EAD74EE2092}">
      <dgm:prSet/>
      <dgm:spPr/>
      <dgm:t>
        <a:bodyPr/>
        <a:lstStyle/>
        <a:p>
          <a:endParaRPr lang="en-US"/>
        </a:p>
      </dgm:t>
    </dgm:pt>
    <dgm:pt modelId="{42B3F162-7214-4C3C-A20D-CCA67DB87189}" type="sibTrans" cxnId="{927B02E4-57A9-4BCF-9ABC-7EAD74EE2092}">
      <dgm:prSet/>
      <dgm:spPr/>
      <dgm:t>
        <a:bodyPr/>
        <a:lstStyle/>
        <a:p>
          <a:endParaRPr lang="en-US"/>
        </a:p>
      </dgm:t>
    </dgm:pt>
    <dgm:pt modelId="{1F834A15-39E5-415A-AC9E-247C28A1FABD}">
      <dgm:prSet phldrT="[Text]"/>
      <dgm:spPr/>
      <dgm:t>
        <a:bodyPr/>
        <a:lstStyle/>
        <a:p>
          <a:r>
            <a:rPr lang="en-US" dirty="0"/>
            <a:t>$321 B replenishing Paycheck Protection Program</a:t>
          </a:r>
        </a:p>
      </dgm:t>
    </dgm:pt>
    <dgm:pt modelId="{B1453851-3FF2-4DBD-8641-4C70319CB7EE}" type="parTrans" cxnId="{17BC1B14-C0A1-4442-8AD2-BD4F7607151F}">
      <dgm:prSet/>
      <dgm:spPr/>
      <dgm:t>
        <a:bodyPr/>
        <a:lstStyle/>
        <a:p>
          <a:endParaRPr lang="en-US"/>
        </a:p>
      </dgm:t>
    </dgm:pt>
    <dgm:pt modelId="{8B865C26-6FC4-43EB-9A1D-97330550D0CE}" type="sibTrans" cxnId="{17BC1B14-C0A1-4442-8AD2-BD4F7607151F}">
      <dgm:prSet/>
      <dgm:spPr/>
      <dgm:t>
        <a:bodyPr/>
        <a:lstStyle/>
        <a:p>
          <a:endParaRPr lang="en-US"/>
        </a:p>
      </dgm:t>
    </dgm:pt>
    <dgm:pt modelId="{17A19696-4681-44B0-93C7-AE83AA983139}">
      <dgm:prSet phldrT="[Text]"/>
      <dgm:spPr/>
      <dgm:t>
        <a:bodyPr/>
        <a:lstStyle/>
        <a:p>
          <a:r>
            <a:rPr lang="en-US" b="1" i="0" dirty="0"/>
            <a:t>$484 B </a:t>
          </a:r>
          <a:r>
            <a:rPr lang="en-US" b="0" i="0" dirty="0"/>
            <a:t>in COVID 19 federal stimulus “3.5” funding</a:t>
          </a:r>
          <a:endParaRPr lang="en-US" dirty="0"/>
        </a:p>
      </dgm:t>
    </dgm:pt>
    <dgm:pt modelId="{80E76AB6-4173-4645-9D87-096DB079645E}" type="parTrans" cxnId="{95F3F37E-04E4-4A97-96D4-224AED73C52A}">
      <dgm:prSet/>
      <dgm:spPr/>
      <dgm:t>
        <a:bodyPr/>
        <a:lstStyle/>
        <a:p>
          <a:endParaRPr lang="en-US"/>
        </a:p>
      </dgm:t>
    </dgm:pt>
    <dgm:pt modelId="{B0128D1E-E8C2-46BF-993B-0C7BF9F5EC91}" type="sibTrans" cxnId="{95F3F37E-04E4-4A97-96D4-224AED73C52A}">
      <dgm:prSet/>
      <dgm:spPr/>
      <dgm:t>
        <a:bodyPr/>
        <a:lstStyle/>
        <a:p>
          <a:endParaRPr lang="en-US"/>
        </a:p>
      </dgm:t>
    </dgm:pt>
    <dgm:pt modelId="{7D86F8E8-584A-414B-B9F1-362FAB188061}">
      <dgm:prSet phldrT="[Text]"/>
      <dgm:spPr/>
      <dgm:t>
        <a:bodyPr/>
        <a:lstStyle/>
        <a:p>
          <a:endParaRPr lang="en-US" dirty="0"/>
        </a:p>
      </dgm:t>
    </dgm:pt>
    <dgm:pt modelId="{CCD5F9F0-5754-4DB8-A2A4-759940650F1D}" type="parTrans" cxnId="{62A73B60-CEAF-4BB9-BA90-A31E33ECE92F}">
      <dgm:prSet/>
      <dgm:spPr/>
      <dgm:t>
        <a:bodyPr/>
        <a:lstStyle/>
        <a:p>
          <a:endParaRPr lang="en-US"/>
        </a:p>
      </dgm:t>
    </dgm:pt>
    <dgm:pt modelId="{6A0A11C2-3545-416B-A5D7-A40BDDF47AB3}" type="sibTrans" cxnId="{62A73B60-CEAF-4BB9-BA90-A31E33ECE92F}">
      <dgm:prSet/>
      <dgm:spPr/>
      <dgm:t>
        <a:bodyPr/>
        <a:lstStyle/>
        <a:p>
          <a:endParaRPr lang="en-US"/>
        </a:p>
      </dgm:t>
    </dgm:pt>
    <dgm:pt modelId="{D263CF08-5939-4FCC-A755-32ADB90A58C7}">
      <dgm:prSet phldrT="[Text]"/>
      <dgm:spPr/>
      <dgm:t>
        <a:bodyPr/>
        <a:lstStyle/>
        <a:p>
          <a:r>
            <a:rPr lang="en-US" dirty="0"/>
            <a:t>$60 B in additional SBA EIDL funding for loans ($50 B) and grants ($10 B)</a:t>
          </a:r>
        </a:p>
      </dgm:t>
    </dgm:pt>
    <dgm:pt modelId="{83B55BE7-BCDC-4341-ACD9-53EC866B5119}" type="parTrans" cxnId="{EAA4E10C-B2CA-4E78-8AE4-2CB1D650B4AD}">
      <dgm:prSet/>
      <dgm:spPr/>
      <dgm:t>
        <a:bodyPr/>
        <a:lstStyle/>
        <a:p>
          <a:endParaRPr lang="en-US"/>
        </a:p>
      </dgm:t>
    </dgm:pt>
    <dgm:pt modelId="{00D2724C-B81E-4ACF-A4D9-1745A8517184}" type="sibTrans" cxnId="{EAA4E10C-B2CA-4E78-8AE4-2CB1D650B4AD}">
      <dgm:prSet/>
      <dgm:spPr/>
      <dgm:t>
        <a:bodyPr/>
        <a:lstStyle/>
        <a:p>
          <a:endParaRPr lang="en-US"/>
        </a:p>
      </dgm:t>
    </dgm:pt>
    <dgm:pt modelId="{2AF7D8A4-504C-4D03-8301-66F894995854}">
      <dgm:prSet phldrT="[Text]"/>
      <dgm:spPr/>
      <dgm:t>
        <a:bodyPr/>
        <a:lstStyle/>
        <a:p>
          <a:r>
            <a:rPr lang="en-US" dirty="0"/>
            <a:t>$75 B for hospitals to cover increased expenses and lost revenue</a:t>
          </a:r>
        </a:p>
      </dgm:t>
    </dgm:pt>
    <dgm:pt modelId="{86F44CB4-7922-4470-860D-6737631E8B78}" type="parTrans" cxnId="{6548827B-7A5B-4390-BF5D-81149BB9ECC6}">
      <dgm:prSet/>
      <dgm:spPr/>
      <dgm:t>
        <a:bodyPr/>
        <a:lstStyle/>
        <a:p>
          <a:endParaRPr lang="en-US"/>
        </a:p>
      </dgm:t>
    </dgm:pt>
    <dgm:pt modelId="{F94EF650-FC69-4DBF-8155-E493C96925BE}" type="sibTrans" cxnId="{6548827B-7A5B-4390-BF5D-81149BB9ECC6}">
      <dgm:prSet/>
      <dgm:spPr/>
      <dgm:t>
        <a:bodyPr/>
        <a:lstStyle/>
        <a:p>
          <a:endParaRPr lang="en-US"/>
        </a:p>
      </dgm:t>
    </dgm:pt>
    <dgm:pt modelId="{AACBFEC0-72D9-463A-A7C6-F29E30D34223}">
      <dgm:prSet phldrT="[Text]"/>
      <dgm:spPr/>
      <dgm:t>
        <a:bodyPr/>
        <a:lstStyle/>
        <a:p>
          <a:r>
            <a:rPr lang="en-US" dirty="0"/>
            <a:t>$60 B set aside for underbanked businesses</a:t>
          </a:r>
        </a:p>
      </dgm:t>
    </dgm:pt>
    <dgm:pt modelId="{3C8ED64A-E51D-4280-8BAD-CF986952D960}" type="parTrans" cxnId="{F46EA3D7-7FAA-4D9F-B2EF-3CEF9D6CDCAD}">
      <dgm:prSet/>
      <dgm:spPr/>
      <dgm:t>
        <a:bodyPr/>
        <a:lstStyle/>
        <a:p>
          <a:endParaRPr lang="en-US"/>
        </a:p>
      </dgm:t>
    </dgm:pt>
    <dgm:pt modelId="{02585970-2613-4CA6-8D39-2970D5BF7C13}" type="sibTrans" cxnId="{F46EA3D7-7FAA-4D9F-B2EF-3CEF9D6CDCAD}">
      <dgm:prSet/>
      <dgm:spPr/>
      <dgm:t>
        <a:bodyPr/>
        <a:lstStyle/>
        <a:p>
          <a:endParaRPr lang="en-US"/>
        </a:p>
      </dgm:t>
    </dgm:pt>
    <dgm:pt modelId="{F39EBFCC-6EDB-4C69-8817-6BBFE2B4219B}">
      <dgm:prSet phldrT="[Text]"/>
      <dgm:spPr/>
      <dgm:t>
        <a:bodyPr/>
        <a:lstStyle/>
        <a:p>
          <a:r>
            <a:rPr lang="en-US" dirty="0"/>
            <a:t>$25 B for COVID 19 testing, of which $11 B will go to states and federal government to develop, purchase, administer, process and analyze tests</a:t>
          </a:r>
        </a:p>
      </dgm:t>
    </dgm:pt>
    <dgm:pt modelId="{730DEFAC-5AF6-4D66-BDC3-081C4AAC3D8E}" type="parTrans" cxnId="{3855A1A9-576F-4AF4-B638-9F6790ACAA4D}">
      <dgm:prSet/>
      <dgm:spPr/>
      <dgm:t>
        <a:bodyPr/>
        <a:lstStyle/>
        <a:p>
          <a:endParaRPr lang="en-US"/>
        </a:p>
      </dgm:t>
    </dgm:pt>
    <dgm:pt modelId="{AAF8C2F0-99C9-48E5-97E8-A9F13128B476}" type="sibTrans" cxnId="{3855A1A9-576F-4AF4-B638-9F6790ACAA4D}">
      <dgm:prSet/>
      <dgm:spPr/>
      <dgm:t>
        <a:bodyPr/>
        <a:lstStyle/>
        <a:p>
          <a:endParaRPr lang="en-US"/>
        </a:p>
      </dgm:t>
    </dgm:pt>
    <dgm:pt modelId="{E98D979E-C9DF-4CBB-A9BB-6696A58603F2}">
      <dgm:prSet phldrT="[Text]"/>
      <dgm:spPr/>
      <dgm:t>
        <a:bodyPr/>
        <a:lstStyle/>
        <a:p>
          <a:r>
            <a:rPr lang="en-US" dirty="0"/>
            <a:t>$150 B request for state and local government aid not included</a:t>
          </a:r>
        </a:p>
      </dgm:t>
    </dgm:pt>
    <dgm:pt modelId="{B2BB1CC4-4608-40B6-A1C9-4F4CBC2ADCAE}" type="parTrans" cxnId="{AB6F96C1-04C9-4A2B-B353-D9155265321A}">
      <dgm:prSet/>
      <dgm:spPr/>
      <dgm:t>
        <a:bodyPr/>
        <a:lstStyle/>
        <a:p>
          <a:endParaRPr lang="en-US"/>
        </a:p>
      </dgm:t>
    </dgm:pt>
    <dgm:pt modelId="{9223690A-9977-4FAB-BEDB-C39B650C73B5}" type="sibTrans" cxnId="{AB6F96C1-04C9-4A2B-B353-D9155265321A}">
      <dgm:prSet/>
      <dgm:spPr/>
      <dgm:t>
        <a:bodyPr/>
        <a:lstStyle/>
        <a:p>
          <a:endParaRPr lang="en-US"/>
        </a:p>
      </dgm:t>
    </dgm:pt>
    <dgm:pt modelId="{3E431116-7415-4125-AA71-8B8FD8D3EFA0}">
      <dgm:prSet phldrT="[Text]"/>
      <dgm:spPr/>
      <dgm:t>
        <a:bodyPr/>
        <a:lstStyle/>
        <a:p>
          <a:r>
            <a:rPr lang="en-US" dirty="0"/>
            <a:t>$1 B to Centers for Disease Control and Prevention</a:t>
          </a:r>
        </a:p>
      </dgm:t>
    </dgm:pt>
    <dgm:pt modelId="{4A2E6D37-D29F-489A-92CE-83826FE7B5CD}" type="parTrans" cxnId="{13B4961E-E7E1-437C-B914-9D7DEE9B9D52}">
      <dgm:prSet/>
      <dgm:spPr/>
    </dgm:pt>
    <dgm:pt modelId="{2A6E4912-B913-425D-9803-0BB5F42C2159}" type="sibTrans" cxnId="{13B4961E-E7E1-437C-B914-9D7DEE9B9D52}">
      <dgm:prSet/>
      <dgm:spPr/>
    </dgm:pt>
    <dgm:pt modelId="{C05FF085-5411-4883-B161-76416E1506B9}">
      <dgm:prSet phldrT="[Text]"/>
      <dgm:spPr/>
      <dgm:t>
        <a:bodyPr/>
        <a:lstStyle/>
        <a:p>
          <a:r>
            <a:rPr lang="en-US" dirty="0"/>
            <a:t>$1.8 B to National Institutes of Health</a:t>
          </a:r>
        </a:p>
      </dgm:t>
    </dgm:pt>
    <dgm:pt modelId="{9ED91EB3-C4E6-43DA-8927-1B66DDE1047D}" type="parTrans" cxnId="{747A75AB-9D12-4700-9F74-4E6DBD2C1BE3}">
      <dgm:prSet/>
      <dgm:spPr/>
    </dgm:pt>
    <dgm:pt modelId="{2DA873F6-7909-49F3-97E6-E23A9BA3E341}" type="sibTrans" cxnId="{747A75AB-9D12-4700-9F74-4E6DBD2C1BE3}">
      <dgm:prSet/>
      <dgm:spPr/>
    </dgm:pt>
    <dgm:pt modelId="{8189FA05-4E6D-4041-967E-ECF33844F837}">
      <dgm:prSet phldrT="[Text]"/>
      <dgm:spPr/>
      <dgm:t>
        <a:bodyPr/>
        <a:lstStyle/>
        <a:p>
          <a:r>
            <a:rPr lang="en-US" dirty="0"/>
            <a:t>$22 M to the FDA</a:t>
          </a:r>
        </a:p>
      </dgm:t>
    </dgm:pt>
    <dgm:pt modelId="{DCEDCAC4-15EF-4B47-BFEC-F1D05364CB0F}" type="parTrans" cxnId="{7341D4F7-E689-4373-8D1C-1DEBD5F29FEF}">
      <dgm:prSet/>
      <dgm:spPr/>
    </dgm:pt>
    <dgm:pt modelId="{37F0224D-768B-4871-8738-B4893C9F6EC7}" type="sibTrans" cxnId="{7341D4F7-E689-4373-8D1C-1DEBD5F29FEF}">
      <dgm:prSet/>
      <dgm:spPr/>
    </dgm:pt>
    <dgm:pt modelId="{179472C3-B8E2-4BE9-85A5-0F5C6C975582}">
      <dgm:prSet phldrT="[Text]"/>
      <dgm:spPr/>
      <dgm:t>
        <a:bodyPr/>
        <a:lstStyle/>
        <a:p>
          <a:r>
            <a:rPr lang="en-US" dirty="0"/>
            <a:t>$825 M for community health centers and rural health clinics</a:t>
          </a:r>
        </a:p>
      </dgm:t>
    </dgm:pt>
    <dgm:pt modelId="{F782D29A-B1F4-4B7F-A51F-8138D9473916}" type="parTrans" cxnId="{8E792F2E-D4C8-4BE7-A374-7ABDF8C69298}">
      <dgm:prSet/>
      <dgm:spPr/>
    </dgm:pt>
    <dgm:pt modelId="{180B42A3-CA40-44EC-8AF9-7153C5E0274B}" type="sibTrans" cxnId="{8E792F2E-D4C8-4BE7-A374-7ABDF8C69298}">
      <dgm:prSet/>
      <dgm:spPr/>
    </dgm:pt>
    <dgm:pt modelId="{BC4765D9-827F-486B-A248-28831210BD8E}">
      <dgm:prSet phldrT="[Text]"/>
      <dgm:spPr/>
      <dgm:t>
        <a:bodyPr/>
        <a:lstStyle/>
        <a:p>
          <a:r>
            <a:rPr lang="en-US" dirty="0"/>
            <a:t>Up to $1 B to cover testing for uninsured</a:t>
          </a:r>
        </a:p>
      </dgm:t>
    </dgm:pt>
    <dgm:pt modelId="{1894A7C8-ADE3-443E-B348-FDBA68C375AA}" type="parTrans" cxnId="{81D9FFE6-C278-481D-A93A-8386294B7316}">
      <dgm:prSet/>
      <dgm:spPr/>
    </dgm:pt>
    <dgm:pt modelId="{42FAD84F-2261-4353-BEC1-F2C17E78FFB5}" type="sibTrans" cxnId="{81D9FFE6-C278-481D-A93A-8386294B7316}">
      <dgm:prSet/>
      <dgm:spPr/>
    </dgm:pt>
    <dgm:pt modelId="{15C1EA9F-92EE-4D7C-B4EF-4BBF30D360A3}">
      <dgm:prSet phldrT="[Text]"/>
      <dgm:spPr/>
      <dgm:t>
        <a:bodyPr/>
        <a:lstStyle/>
        <a:p>
          <a:r>
            <a:rPr lang="en-US" dirty="0"/>
            <a:t>$6 M to HHS inspector general’s office to bolster oversight activities</a:t>
          </a:r>
        </a:p>
      </dgm:t>
    </dgm:pt>
    <dgm:pt modelId="{3DC992B5-1554-45D9-9393-9F13EB26A7F8}" type="parTrans" cxnId="{0654757B-8C23-4A77-B12C-899ECD06AFB8}">
      <dgm:prSet/>
      <dgm:spPr/>
    </dgm:pt>
    <dgm:pt modelId="{46518FE0-6CF3-4AE7-9F63-1D1CB354BA02}" type="sibTrans" cxnId="{0654757B-8C23-4A77-B12C-899ECD06AFB8}">
      <dgm:prSet/>
      <dgm:spPr/>
    </dgm:pt>
    <dgm:pt modelId="{6D3283A1-1A41-44FA-97A1-9155D893838C}" type="pres">
      <dgm:prSet presAssocID="{BCBC93E2-D390-4915-B7B9-6D42915DD847}" presName="Name0" presStyleCnt="0">
        <dgm:presLayoutVars>
          <dgm:dir/>
          <dgm:animLvl val="lvl"/>
          <dgm:resizeHandles val="exact"/>
        </dgm:presLayoutVars>
      </dgm:prSet>
      <dgm:spPr/>
    </dgm:pt>
    <dgm:pt modelId="{FE59F3E5-E860-46AF-A930-ABC37D084958}" type="pres">
      <dgm:prSet presAssocID="{6F7D2EEA-DC79-4BBA-8178-5F0BAB50C99C}" presName="composite" presStyleCnt="0"/>
      <dgm:spPr/>
    </dgm:pt>
    <dgm:pt modelId="{7A1FE8E2-4185-47DF-967B-C2050E2EA070}" type="pres">
      <dgm:prSet presAssocID="{6F7D2EEA-DC79-4BBA-8178-5F0BAB50C99C}" presName="parTx" presStyleLbl="alignNode1" presStyleIdx="0" presStyleCnt="1" custLinFactNeighborX="142" custLinFactNeighborY="266">
        <dgm:presLayoutVars>
          <dgm:chMax val="0"/>
          <dgm:chPref val="0"/>
          <dgm:bulletEnabled val="1"/>
        </dgm:presLayoutVars>
      </dgm:prSet>
      <dgm:spPr/>
    </dgm:pt>
    <dgm:pt modelId="{BF2142A3-D327-42C3-92F6-725A100EAB43}" type="pres">
      <dgm:prSet presAssocID="{6F7D2EEA-DC79-4BBA-8178-5F0BAB50C99C}" presName="desTx" presStyleLbl="alignAccFollowNode1" presStyleIdx="0" presStyleCnt="1">
        <dgm:presLayoutVars>
          <dgm:bulletEnabled val="1"/>
        </dgm:presLayoutVars>
      </dgm:prSet>
      <dgm:spPr/>
    </dgm:pt>
  </dgm:ptLst>
  <dgm:cxnLst>
    <dgm:cxn modelId="{45D96A03-5D76-4E71-938F-D92B6200F6DA}" type="presOf" srcId="{2AF7D8A4-504C-4D03-8301-66F894995854}" destId="{BF2142A3-D327-42C3-92F6-725A100EAB43}" srcOrd="0" destOrd="4" presId="urn:microsoft.com/office/officeart/2005/8/layout/hList1"/>
    <dgm:cxn modelId="{ACFC1F08-0F64-475C-90CD-58A41487CB55}" type="presOf" srcId="{D263CF08-5939-4FCC-A755-32ADB90A58C7}" destId="{BF2142A3-D327-42C3-92F6-725A100EAB43}" srcOrd="0" destOrd="3" presId="urn:microsoft.com/office/officeart/2005/8/layout/hList1"/>
    <dgm:cxn modelId="{983FFB09-14D1-4C7E-A28E-18012CB3AB10}" type="presOf" srcId="{1F834A15-39E5-415A-AC9E-247C28A1FABD}" destId="{BF2142A3-D327-42C3-92F6-725A100EAB43}" srcOrd="0" destOrd="1" presId="urn:microsoft.com/office/officeart/2005/8/layout/hList1"/>
    <dgm:cxn modelId="{EAA4E10C-B2CA-4E78-8AE4-2CB1D650B4AD}" srcId="{17A19696-4681-44B0-93C7-AE83AA983139}" destId="{D263CF08-5939-4FCC-A755-32ADB90A58C7}" srcOrd="1" destOrd="0" parTransId="{83B55BE7-BCDC-4341-ACD9-53EC866B5119}" sibTransId="{00D2724C-B81E-4ACF-A4D9-1745A8517184}"/>
    <dgm:cxn modelId="{97577E0E-8A22-4268-A91B-78752C1A011D}" type="presOf" srcId="{3E431116-7415-4125-AA71-8B8FD8D3EFA0}" destId="{BF2142A3-D327-42C3-92F6-725A100EAB43}" srcOrd="0" destOrd="6" presId="urn:microsoft.com/office/officeart/2005/8/layout/hList1"/>
    <dgm:cxn modelId="{17BC1B14-C0A1-4442-8AD2-BD4F7607151F}" srcId="{17A19696-4681-44B0-93C7-AE83AA983139}" destId="{1F834A15-39E5-415A-AC9E-247C28A1FABD}" srcOrd="0" destOrd="0" parTransId="{B1453851-3FF2-4DBD-8641-4C70319CB7EE}" sibTransId="{8B865C26-6FC4-43EB-9A1D-97330550D0CE}"/>
    <dgm:cxn modelId="{13B4961E-E7E1-437C-B914-9D7DEE9B9D52}" srcId="{17A19696-4681-44B0-93C7-AE83AA983139}" destId="{3E431116-7415-4125-AA71-8B8FD8D3EFA0}" srcOrd="4" destOrd="0" parTransId="{4A2E6D37-D29F-489A-92CE-83826FE7B5CD}" sibTransId="{2A6E4912-B913-425D-9803-0BB5F42C2159}"/>
    <dgm:cxn modelId="{A2CAC426-DC28-4653-BD82-9868E7551953}" type="presOf" srcId="{F39EBFCC-6EDB-4C69-8817-6BBFE2B4219B}" destId="{BF2142A3-D327-42C3-92F6-725A100EAB43}" srcOrd="0" destOrd="5" presId="urn:microsoft.com/office/officeart/2005/8/layout/hList1"/>
    <dgm:cxn modelId="{36F9192A-366A-4C42-89F3-252C0A5B404F}" type="presOf" srcId="{6F7D2EEA-DC79-4BBA-8178-5F0BAB50C99C}" destId="{7A1FE8E2-4185-47DF-967B-C2050E2EA070}" srcOrd="0" destOrd="0" presId="urn:microsoft.com/office/officeart/2005/8/layout/hList1"/>
    <dgm:cxn modelId="{8E792F2E-D4C8-4BE7-A374-7ABDF8C69298}" srcId="{17A19696-4681-44B0-93C7-AE83AA983139}" destId="{179472C3-B8E2-4BE9-85A5-0F5C6C975582}" srcOrd="7" destOrd="0" parTransId="{F782D29A-B1F4-4B7F-A51F-8138D9473916}" sibTransId="{180B42A3-CA40-44EC-8AF9-7153C5E0274B}"/>
    <dgm:cxn modelId="{64123A3D-B696-4E1D-81FD-BBE64CA0251F}" type="presOf" srcId="{15C1EA9F-92EE-4D7C-B4EF-4BBF30D360A3}" destId="{BF2142A3-D327-42C3-92F6-725A100EAB43}" srcOrd="0" destOrd="11" presId="urn:microsoft.com/office/officeart/2005/8/layout/hList1"/>
    <dgm:cxn modelId="{AA50FD3F-9CE3-4206-B7BB-97A35D1983BE}" type="presOf" srcId="{179472C3-B8E2-4BE9-85A5-0F5C6C975582}" destId="{BF2142A3-D327-42C3-92F6-725A100EAB43}" srcOrd="0" destOrd="9" presId="urn:microsoft.com/office/officeart/2005/8/layout/hList1"/>
    <dgm:cxn modelId="{62A73B60-CEAF-4BB9-BA90-A31E33ECE92F}" srcId="{6F7D2EEA-DC79-4BBA-8178-5F0BAB50C99C}" destId="{7D86F8E8-584A-414B-B9F1-362FAB188061}" srcOrd="1" destOrd="0" parTransId="{CCD5F9F0-5754-4DB8-A2A4-759940650F1D}" sibTransId="{6A0A11C2-3545-416B-A5D7-A40BDDF47AB3}"/>
    <dgm:cxn modelId="{166CC443-27A8-46DC-A02D-5A4C69A34D12}" type="presOf" srcId="{E98D979E-C9DF-4CBB-A9BB-6696A58603F2}" destId="{BF2142A3-D327-42C3-92F6-725A100EAB43}" srcOrd="0" destOrd="12" presId="urn:microsoft.com/office/officeart/2005/8/layout/hList1"/>
    <dgm:cxn modelId="{0654757B-8C23-4A77-B12C-899ECD06AFB8}" srcId="{17A19696-4681-44B0-93C7-AE83AA983139}" destId="{15C1EA9F-92EE-4D7C-B4EF-4BBF30D360A3}" srcOrd="9" destOrd="0" parTransId="{3DC992B5-1554-45D9-9393-9F13EB26A7F8}" sibTransId="{46518FE0-6CF3-4AE7-9F63-1D1CB354BA02}"/>
    <dgm:cxn modelId="{6548827B-7A5B-4390-BF5D-81149BB9ECC6}" srcId="{17A19696-4681-44B0-93C7-AE83AA983139}" destId="{2AF7D8A4-504C-4D03-8301-66F894995854}" srcOrd="2" destOrd="0" parTransId="{86F44CB4-7922-4470-860D-6737631E8B78}" sibTransId="{F94EF650-FC69-4DBF-8155-E493C96925BE}"/>
    <dgm:cxn modelId="{6372507E-97FE-41E0-99B7-3969572BB77F}" type="presOf" srcId="{C05FF085-5411-4883-B161-76416E1506B9}" destId="{BF2142A3-D327-42C3-92F6-725A100EAB43}" srcOrd="0" destOrd="7" presId="urn:microsoft.com/office/officeart/2005/8/layout/hList1"/>
    <dgm:cxn modelId="{95F3F37E-04E4-4A97-96D4-224AED73C52A}" srcId="{6F7D2EEA-DC79-4BBA-8178-5F0BAB50C99C}" destId="{17A19696-4681-44B0-93C7-AE83AA983139}" srcOrd="0" destOrd="0" parTransId="{80E76AB6-4173-4645-9D87-096DB079645E}" sibTransId="{B0128D1E-E8C2-46BF-993B-0C7BF9F5EC91}"/>
    <dgm:cxn modelId="{3F363CA0-B240-488D-9DD5-6EFD2911296F}" type="presOf" srcId="{AACBFEC0-72D9-463A-A7C6-F29E30D34223}" destId="{BF2142A3-D327-42C3-92F6-725A100EAB43}" srcOrd="0" destOrd="2" presId="urn:microsoft.com/office/officeart/2005/8/layout/hList1"/>
    <dgm:cxn modelId="{A2DEC1A4-F88B-421A-AA4B-196FDC17E82D}" type="presOf" srcId="{17A19696-4681-44B0-93C7-AE83AA983139}" destId="{BF2142A3-D327-42C3-92F6-725A100EAB43}" srcOrd="0" destOrd="0" presId="urn:microsoft.com/office/officeart/2005/8/layout/hList1"/>
    <dgm:cxn modelId="{3855A1A9-576F-4AF4-B638-9F6790ACAA4D}" srcId="{17A19696-4681-44B0-93C7-AE83AA983139}" destId="{F39EBFCC-6EDB-4C69-8817-6BBFE2B4219B}" srcOrd="3" destOrd="0" parTransId="{730DEFAC-5AF6-4D66-BDC3-081C4AAC3D8E}" sibTransId="{AAF8C2F0-99C9-48E5-97E8-A9F13128B476}"/>
    <dgm:cxn modelId="{747A75AB-9D12-4700-9F74-4E6DBD2C1BE3}" srcId="{17A19696-4681-44B0-93C7-AE83AA983139}" destId="{C05FF085-5411-4883-B161-76416E1506B9}" srcOrd="5" destOrd="0" parTransId="{9ED91EB3-C4E6-43DA-8927-1B66DDE1047D}" sibTransId="{2DA873F6-7909-49F3-97E6-E23A9BA3E341}"/>
    <dgm:cxn modelId="{AB6F96C1-04C9-4A2B-B353-D9155265321A}" srcId="{17A19696-4681-44B0-93C7-AE83AA983139}" destId="{E98D979E-C9DF-4CBB-A9BB-6696A58603F2}" srcOrd="10" destOrd="0" parTransId="{B2BB1CC4-4608-40B6-A1C9-4F4CBC2ADCAE}" sibTransId="{9223690A-9977-4FAB-BEDB-C39B650C73B5}"/>
    <dgm:cxn modelId="{F74C83C6-24D6-4326-8089-495E702762A5}" type="presOf" srcId="{8189FA05-4E6D-4041-967E-ECF33844F837}" destId="{BF2142A3-D327-42C3-92F6-725A100EAB43}" srcOrd="0" destOrd="8" presId="urn:microsoft.com/office/officeart/2005/8/layout/hList1"/>
    <dgm:cxn modelId="{F46EA3D7-7FAA-4D9F-B2EF-3CEF9D6CDCAD}" srcId="{1F834A15-39E5-415A-AC9E-247C28A1FABD}" destId="{AACBFEC0-72D9-463A-A7C6-F29E30D34223}" srcOrd="0" destOrd="0" parTransId="{3C8ED64A-E51D-4280-8BAD-CF986952D960}" sibTransId="{02585970-2613-4CA6-8D39-2970D5BF7C13}"/>
    <dgm:cxn modelId="{A31ED9E2-C960-4484-8822-D746CEE42F92}" type="presOf" srcId="{BCBC93E2-D390-4915-B7B9-6D42915DD847}" destId="{6D3283A1-1A41-44FA-97A1-9155D893838C}" srcOrd="0" destOrd="0" presId="urn:microsoft.com/office/officeart/2005/8/layout/hList1"/>
    <dgm:cxn modelId="{927B02E4-57A9-4BCF-9ABC-7EAD74EE2092}" srcId="{BCBC93E2-D390-4915-B7B9-6D42915DD847}" destId="{6F7D2EEA-DC79-4BBA-8178-5F0BAB50C99C}" srcOrd="0" destOrd="0" parTransId="{3669727E-CAA7-41D9-A8CB-FD696995B23F}" sibTransId="{42B3F162-7214-4C3C-A20D-CCA67DB87189}"/>
    <dgm:cxn modelId="{81D9FFE6-C278-481D-A93A-8386294B7316}" srcId="{17A19696-4681-44B0-93C7-AE83AA983139}" destId="{BC4765D9-827F-486B-A248-28831210BD8E}" srcOrd="8" destOrd="0" parTransId="{1894A7C8-ADE3-443E-B348-FDBA68C375AA}" sibTransId="{42FAD84F-2261-4353-BEC1-F2C17E78FFB5}"/>
    <dgm:cxn modelId="{1C5EC6F0-9194-4188-8430-AB45F2C95C9E}" type="presOf" srcId="{BC4765D9-827F-486B-A248-28831210BD8E}" destId="{BF2142A3-D327-42C3-92F6-725A100EAB43}" srcOrd="0" destOrd="10" presId="urn:microsoft.com/office/officeart/2005/8/layout/hList1"/>
    <dgm:cxn modelId="{FEEED1F0-C183-44FE-9160-391407B730CA}" type="presOf" srcId="{7D86F8E8-584A-414B-B9F1-362FAB188061}" destId="{BF2142A3-D327-42C3-92F6-725A100EAB43}" srcOrd="0" destOrd="13" presId="urn:microsoft.com/office/officeart/2005/8/layout/hList1"/>
    <dgm:cxn modelId="{7341D4F7-E689-4373-8D1C-1DEBD5F29FEF}" srcId="{17A19696-4681-44B0-93C7-AE83AA983139}" destId="{8189FA05-4E6D-4041-967E-ECF33844F837}" srcOrd="6" destOrd="0" parTransId="{DCEDCAC4-15EF-4B47-BFEC-F1D05364CB0F}" sibTransId="{37F0224D-768B-4871-8738-B4893C9F6EC7}"/>
    <dgm:cxn modelId="{EC7ADD81-0B02-4391-A3A4-DCA2728CAD01}" type="presParOf" srcId="{6D3283A1-1A41-44FA-97A1-9155D893838C}" destId="{FE59F3E5-E860-46AF-A930-ABC37D084958}" srcOrd="0" destOrd="0" presId="urn:microsoft.com/office/officeart/2005/8/layout/hList1"/>
    <dgm:cxn modelId="{F9F8CB4D-4897-4204-A6DE-E4CB028CC1CC}" type="presParOf" srcId="{FE59F3E5-E860-46AF-A930-ABC37D084958}" destId="{7A1FE8E2-4185-47DF-967B-C2050E2EA070}" srcOrd="0" destOrd="0" presId="urn:microsoft.com/office/officeart/2005/8/layout/hList1"/>
    <dgm:cxn modelId="{B99035A6-E2AB-4C19-B775-FB5219C86B06}" type="presParOf" srcId="{FE59F3E5-E860-46AF-A930-ABC37D084958}" destId="{BF2142A3-D327-42C3-92F6-725A100EAB43}"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CBC93E2-D390-4915-B7B9-6D42915DD847}" type="doc">
      <dgm:prSet loTypeId="urn:microsoft.com/office/officeart/2005/8/layout/hList1" loCatId="list" qsTypeId="urn:microsoft.com/office/officeart/2005/8/quickstyle/simple2" qsCatId="simple" csTypeId="urn:microsoft.com/office/officeart/2005/8/colors/accent0_3" csCatId="mainScheme" phldr="1"/>
      <dgm:spPr/>
      <dgm:t>
        <a:bodyPr/>
        <a:lstStyle/>
        <a:p>
          <a:endParaRPr lang="en-US"/>
        </a:p>
      </dgm:t>
    </dgm:pt>
    <dgm:pt modelId="{6F7D2EEA-DC79-4BBA-8178-5F0BAB50C99C}">
      <dgm:prSet phldrT="[Text]"/>
      <dgm:spPr>
        <a:solidFill>
          <a:srgbClr val="C00000"/>
        </a:solidFill>
      </dgm:spPr>
      <dgm:t>
        <a:bodyPr/>
        <a:lstStyle/>
        <a:p>
          <a:r>
            <a:rPr lang="en-US" b="1" dirty="0"/>
            <a:t>JobsOhio Community Bank Loan Guarantee Program</a:t>
          </a:r>
        </a:p>
      </dgm:t>
    </dgm:pt>
    <dgm:pt modelId="{3669727E-CAA7-41D9-A8CB-FD696995B23F}" type="parTrans" cxnId="{927B02E4-57A9-4BCF-9ABC-7EAD74EE2092}">
      <dgm:prSet/>
      <dgm:spPr/>
      <dgm:t>
        <a:bodyPr/>
        <a:lstStyle/>
        <a:p>
          <a:endParaRPr lang="en-US"/>
        </a:p>
      </dgm:t>
    </dgm:pt>
    <dgm:pt modelId="{42B3F162-7214-4C3C-A20D-CCA67DB87189}" type="sibTrans" cxnId="{927B02E4-57A9-4BCF-9ABC-7EAD74EE2092}">
      <dgm:prSet/>
      <dgm:spPr/>
      <dgm:t>
        <a:bodyPr/>
        <a:lstStyle/>
        <a:p>
          <a:endParaRPr lang="en-US"/>
        </a:p>
      </dgm:t>
    </dgm:pt>
    <dgm:pt modelId="{17A19696-4681-44B0-93C7-AE83AA983139}">
      <dgm:prSet phldrT="[Text]"/>
      <dgm:spPr/>
      <dgm:t>
        <a:bodyPr/>
        <a:lstStyle/>
        <a:p>
          <a:r>
            <a:rPr lang="en-US" b="1" i="0" dirty="0"/>
            <a:t>$50 M </a:t>
          </a:r>
          <a:r>
            <a:rPr lang="en-US" b="0" i="0" dirty="0"/>
            <a:t>in lending support to companies negatively affected by COVID 19</a:t>
          </a:r>
          <a:endParaRPr lang="en-US" dirty="0"/>
        </a:p>
      </dgm:t>
    </dgm:pt>
    <dgm:pt modelId="{80E76AB6-4173-4645-9D87-096DB079645E}" type="parTrans" cxnId="{95F3F37E-04E4-4A97-96D4-224AED73C52A}">
      <dgm:prSet/>
      <dgm:spPr/>
      <dgm:t>
        <a:bodyPr/>
        <a:lstStyle/>
        <a:p>
          <a:endParaRPr lang="en-US"/>
        </a:p>
      </dgm:t>
    </dgm:pt>
    <dgm:pt modelId="{B0128D1E-E8C2-46BF-993B-0C7BF9F5EC91}" type="sibTrans" cxnId="{95F3F37E-04E4-4A97-96D4-224AED73C52A}">
      <dgm:prSet/>
      <dgm:spPr/>
      <dgm:t>
        <a:bodyPr/>
        <a:lstStyle/>
        <a:p>
          <a:endParaRPr lang="en-US"/>
        </a:p>
      </dgm:t>
    </dgm:pt>
    <dgm:pt modelId="{7D86F8E8-584A-414B-B9F1-362FAB188061}">
      <dgm:prSet phldrT="[Text]"/>
      <dgm:spPr/>
      <dgm:t>
        <a:bodyPr/>
        <a:lstStyle/>
        <a:p>
          <a:endParaRPr lang="en-US" dirty="0"/>
        </a:p>
      </dgm:t>
    </dgm:pt>
    <dgm:pt modelId="{CCD5F9F0-5754-4DB8-A2A4-759940650F1D}" type="parTrans" cxnId="{62A73B60-CEAF-4BB9-BA90-A31E33ECE92F}">
      <dgm:prSet/>
      <dgm:spPr/>
      <dgm:t>
        <a:bodyPr/>
        <a:lstStyle/>
        <a:p>
          <a:endParaRPr lang="en-US"/>
        </a:p>
      </dgm:t>
    </dgm:pt>
    <dgm:pt modelId="{6A0A11C2-3545-416B-A5D7-A40BDDF47AB3}" type="sibTrans" cxnId="{62A73B60-CEAF-4BB9-BA90-A31E33ECE92F}">
      <dgm:prSet/>
      <dgm:spPr/>
      <dgm:t>
        <a:bodyPr/>
        <a:lstStyle/>
        <a:p>
          <a:endParaRPr lang="en-US"/>
        </a:p>
      </dgm:t>
    </dgm:pt>
    <dgm:pt modelId="{6CC36C57-709B-4A3B-AF17-3A9D857AF101}">
      <dgm:prSet phldrT="[Text]"/>
      <dgm:spPr/>
      <dgm:t>
        <a:bodyPr/>
        <a:lstStyle/>
        <a:p>
          <a:r>
            <a:rPr lang="en-US" b="0" i="0" dirty="0"/>
            <a:t>Partnership with Peoples Bank and First Federal/Home Savings Bank</a:t>
          </a:r>
          <a:endParaRPr lang="en-US" dirty="0"/>
        </a:p>
      </dgm:t>
    </dgm:pt>
    <dgm:pt modelId="{167C5993-198E-46BD-8C57-B2592D7A2C27}" type="parTrans" cxnId="{F051D3A4-D92D-499D-8E41-A1B887BA9F63}">
      <dgm:prSet/>
      <dgm:spPr/>
      <dgm:t>
        <a:bodyPr/>
        <a:lstStyle/>
        <a:p>
          <a:endParaRPr lang="en-US"/>
        </a:p>
      </dgm:t>
    </dgm:pt>
    <dgm:pt modelId="{43C545DA-449B-4501-BB14-9A0D2C1BFCA6}" type="sibTrans" cxnId="{F051D3A4-D92D-499D-8E41-A1B887BA9F63}">
      <dgm:prSet/>
      <dgm:spPr/>
      <dgm:t>
        <a:bodyPr/>
        <a:lstStyle/>
        <a:p>
          <a:endParaRPr lang="en-US"/>
        </a:p>
      </dgm:t>
    </dgm:pt>
    <dgm:pt modelId="{170C35BC-6EB7-475E-A566-75BA82970A1F}">
      <dgm:prSet phldrT="[Text]"/>
      <dgm:spPr/>
      <dgm:t>
        <a:bodyPr/>
        <a:lstStyle/>
        <a:p>
          <a:r>
            <a:rPr lang="en-US" dirty="0"/>
            <a:t>Support to small business clients with maintaining operations and payroll</a:t>
          </a:r>
          <a:br>
            <a:rPr lang="en-US" dirty="0"/>
          </a:br>
          <a:endParaRPr lang="en-US" dirty="0"/>
        </a:p>
      </dgm:t>
    </dgm:pt>
    <dgm:pt modelId="{EA8588DA-1602-4E27-80C6-61FD37A60383}" type="parTrans" cxnId="{DD9FD078-F8AF-47C0-8FCF-CD49F6B40E48}">
      <dgm:prSet/>
      <dgm:spPr/>
      <dgm:t>
        <a:bodyPr/>
        <a:lstStyle/>
        <a:p>
          <a:endParaRPr lang="en-US"/>
        </a:p>
      </dgm:t>
    </dgm:pt>
    <dgm:pt modelId="{90961F06-C9EE-4F4E-BFEE-605CF94217F7}" type="sibTrans" cxnId="{DD9FD078-F8AF-47C0-8FCF-CD49F6B40E48}">
      <dgm:prSet/>
      <dgm:spPr/>
      <dgm:t>
        <a:bodyPr/>
        <a:lstStyle/>
        <a:p>
          <a:endParaRPr lang="en-US"/>
        </a:p>
      </dgm:t>
    </dgm:pt>
    <dgm:pt modelId="{E8848BB8-2E09-4CD3-A858-72274DA44D05}">
      <dgm:prSet phldrT="[Text]"/>
      <dgm:spPr/>
      <dgm:t>
        <a:bodyPr/>
        <a:lstStyle/>
        <a:p>
          <a:r>
            <a:rPr lang="en-US" dirty="0"/>
            <a:t>Existing business clients with loans or lines of credit of &lt;$1 M as of February 29, 2020 are eligible</a:t>
          </a:r>
        </a:p>
      </dgm:t>
    </dgm:pt>
    <dgm:pt modelId="{1DE29E28-3409-4ECA-AF23-AA9378D7C3E6}" type="parTrans" cxnId="{19B1F4A5-924E-4399-8CB3-BFA5B3765BA8}">
      <dgm:prSet/>
      <dgm:spPr/>
      <dgm:t>
        <a:bodyPr/>
        <a:lstStyle/>
        <a:p>
          <a:endParaRPr lang="en-US"/>
        </a:p>
      </dgm:t>
    </dgm:pt>
    <dgm:pt modelId="{9721CD53-1EF6-4E92-B342-4E4CFEFA215A}" type="sibTrans" cxnId="{19B1F4A5-924E-4399-8CB3-BFA5B3765BA8}">
      <dgm:prSet/>
      <dgm:spPr/>
      <dgm:t>
        <a:bodyPr/>
        <a:lstStyle/>
        <a:p>
          <a:endParaRPr lang="en-US"/>
        </a:p>
      </dgm:t>
    </dgm:pt>
    <dgm:pt modelId="{7DF4BB88-6E3A-4A89-8F35-1A353CD226EA}">
      <dgm:prSet phldrT="[Text]"/>
      <dgm:spPr/>
      <dgm:t>
        <a:bodyPr/>
        <a:lstStyle/>
        <a:p>
          <a:pPr>
            <a:buFontTx/>
            <a:buNone/>
          </a:pPr>
          <a:r>
            <a:rPr lang="en-US" b="1" dirty="0"/>
            <a:t>Peoples Bank</a:t>
          </a:r>
        </a:p>
      </dgm:t>
    </dgm:pt>
    <dgm:pt modelId="{30EBA5EE-1C86-4F69-B038-ADA058F57202}" type="parTrans" cxnId="{867877AB-69CA-49E4-9E1B-88DB6538C062}">
      <dgm:prSet/>
      <dgm:spPr/>
      <dgm:t>
        <a:bodyPr/>
        <a:lstStyle/>
        <a:p>
          <a:endParaRPr lang="en-US"/>
        </a:p>
      </dgm:t>
    </dgm:pt>
    <dgm:pt modelId="{6CE170CF-8E36-40B0-9250-E5F3DE319AA1}" type="sibTrans" cxnId="{867877AB-69CA-49E4-9E1B-88DB6538C062}">
      <dgm:prSet/>
      <dgm:spPr/>
      <dgm:t>
        <a:bodyPr/>
        <a:lstStyle/>
        <a:p>
          <a:endParaRPr lang="en-US"/>
        </a:p>
      </dgm:t>
    </dgm:pt>
    <dgm:pt modelId="{9CE81D65-7F39-42ED-A9C8-98E210F55745}">
      <dgm:prSet phldrT="[Text]"/>
      <dgm:spPr/>
      <dgm:t>
        <a:bodyPr/>
        <a:lstStyle/>
        <a:p>
          <a:r>
            <a:rPr lang="en-US" dirty="0"/>
            <a:t>New loans up to 20% of existing loans or lines of credit, not to exceed $200k</a:t>
          </a:r>
        </a:p>
      </dgm:t>
    </dgm:pt>
    <dgm:pt modelId="{C741104F-2D44-4FAF-8FBC-23266B33EFA1}" type="parTrans" cxnId="{E702DB38-3567-4701-B284-8B6A8A658A26}">
      <dgm:prSet/>
      <dgm:spPr/>
      <dgm:t>
        <a:bodyPr/>
        <a:lstStyle/>
        <a:p>
          <a:endParaRPr lang="en-US"/>
        </a:p>
      </dgm:t>
    </dgm:pt>
    <dgm:pt modelId="{A3EBA2E3-2966-437B-BE98-A3A558397791}" type="sibTrans" cxnId="{E702DB38-3567-4701-B284-8B6A8A658A26}">
      <dgm:prSet/>
      <dgm:spPr/>
      <dgm:t>
        <a:bodyPr/>
        <a:lstStyle/>
        <a:p>
          <a:endParaRPr lang="en-US"/>
        </a:p>
      </dgm:t>
    </dgm:pt>
    <dgm:pt modelId="{EC37AA42-4F48-4529-BE33-7CB7C44DF9CE}">
      <dgm:prSet phldrT="[Text]"/>
      <dgm:spPr/>
      <dgm:t>
        <a:bodyPr/>
        <a:lstStyle/>
        <a:p>
          <a:r>
            <a:rPr lang="en-US" dirty="0"/>
            <a:t>Business deposit only clients eligible for new loan up to 10% of annual gross revenue, not to exceed $100k</a:t>
          </a:r>
        </a:p>
      </dgm:t>
    </dgm:pt>
    <dgm:pt modelId="{05DFFE15-23F9-4618-A0A4-C210968791CF}" type="parTrans" cxnId="{D8E884E9-A843-4E20-9311-855DA16BDE11}">
      <dgm:prSet/>
      <dgm:spPr/>
      <dgm:t>
        <a:bodyPr/>
        <a:lstStyle/>
        <a:p>
          <a:endParaRPr lang="en-US"/>
        </a:p>
      </dgm:t>
    </dgm:pt>
    <dgm:pt modelId="{B38A3153-0590-47F2-88D9-270D022F51EB}" type="sibTrans" cxnId="{D8E884E9-A843-4E20-9311-855DA16BDE11}">
      <dgm:prSet/>
      <dgm:spPr/>
      <dgm:t>
        <a:bodyPr/>
        <a:lstStyle/>
        <a:p>
          <a:endParaRPr lang="en-US"/>
        </a:p>
      </dgm:t>
    </dgm:pt>
    <dgm:pt modelId="{FC667E95-F5D4-48EC-A941-0154EEE695C7}">
      <dgm:prSet phldrT="[Text]"/>
      <dgm:spPr/>
      <dgm:t>
        <a:bodyPr/>
        <a:lstStyle/>
        <a:p>
          <a:r>
            <a:rPr lang="en-US" dirty="0"/>
            <a:t>Loan Terms – 66 months with interest only for first 6 months; unsecured loan; no origination fees</a:t>
          </a:r>
        </a:p>
      </dgm:t>
    </dgm:pt>
    <dgm:pt modelId="{44BBCDB8-92F3-4D19-AD2A-E6D27E6BC9A7}" type="parTrans" cxnId="{F7E0E9A8-1A5C-49CF-8792-C0EBE3F678D0}">
      <dgm:prSet/>
      <dgm:spPr/>
      <dgm:t>
        <a:bodyPr/>
        <a:lstStyle/>
        <a:p>
          <a:endParaRPr lang="en-US"/>
        </a:p>
      </dgm:t>
    </dgm:pt>
    <dgm:pt modelId="{F444C931-D3D1-46C2-BBA8-C2F5BECCD647}" type="sibTrans" cxnId="{F7E0E9A8-1A5C-49CF-8792-C0EBE3F678D0}">
      <dgm:prSet/>
      <dgm:spPr/>
      <dgm:t>
        <a:bodyPr/>
        <a:lstStyle/>
        <a:p>
          <a:endParaRPr lang="en-US"/>
        </a:p>
      </dgm:t>
    </dgm:pt>
    <dgm:pt modelId="{6D3283A1-1A41-44FA-97A1-9155D893838C}" type="pres">
      <dgm:prSet presAssocID="{BCBC93E2-D390-4915-B7B9-6D42915DD847}" presName="Name0" presStyleCnt="0">
        <dgm:presLayoutVars>
          <dgm:dir/>
          <dgm:animLvl val="lvl"/>
          <dgm:resizeHandles val="exact"/>
        </dgm:presLayoutVars>
      </dgm:prSet>
      <dgm:spPr/>
    </dgm:pt>
    <dgm:pt modelId="{FE59F3E5-E860-46AF-A930-ABC37D084958}" type="pres">
      <dgm:prSet presAssocID="{6F7D2EEA-DC79-4BBA-8178-5F0BAB50C99C}" presName="composite" presStyleCnt="0"/>
      <dgm:spPr/>
    </dgm:pt>
    <dgm:pt modelId="{7A1FE8E2-4185-47DF-967B-C2050E2EA070}" type="pres">
      <dgm:prSet presAssocID="{6F7D2EEA-DC79-4BBA-8178-5F0BAB50C99C}" presName="parTx" presStyleLbl="alignNode1" presStyleIdx="0" presStyleCnt="1" custLinFactNeighborX="142" custLinFactNeighborY="266">
        <dgm:presLayoutVars>
          <dgm:chMax val="0"/>
          <dgm:chPref val="0"/>
          <dgm:bulletEnabled val="1"/>
        </dgm:presLayoutVars>
      </dgm:prSet>
      <dgm:spPr/>
    </dgm:pt>
    <dgm:pt modelId="{BF2142A3-D327-42C3-92F6-725A100EAB43}" type="pres">
      <dgm:prSet presAssocID="{6F7D2EEA-DC79-4BBA-8178-5F0BAB50C99C}" presName="desTx" presStyleLbl="alignAccFollowNode1" presStyleIdx="0" presStyleCnt="1">
        <dgm:presLayoutVars>
          <dgm:bulletEnabled val="1"/>
        </dgm:presLayoutVars>
      </dgm:prSet>
      <dgm:spPr/>
    </dgm:pt>
  </dgm:ptLst>
  <dgm:cxnLst>
    <dgm:cxn modelId="{F2F5E222-D5C4-44D8-BE58-6354773137B3}" type="presOf" srcId="{170C35BC-6EB7-475E-A566-75BA82970A1F}" destId="{BF2142A3-D327-42C3-92F6-725A100EAB43}" srcOrd="0" destOrd="2" presId="urn:microsoft.com/office/officeart/2005/8/layout/hList1"/>
    <dgm:cxn modelId="{36F9192A-366A-4C42-89F3-252C0A5B404F}" type="presOf" srcId="{6F7D2EEA-DC79-4BBA-8178-5F0BAB50C99C}" destId="{7A1FE8E2-4185-47DF-967B-C2050E2EA070}" srcOrd="0" destOrd="0" presId="urn:microsoft.com/office/officeart/2005/8/layout/hList1"/>
    <dgm:cxn modelId="{E702DB38-3567-4701-B284-8B6A8A658A26}" srcId="{E8848BB8-2E09-4CD3-A858-72274DA44D05}" destId="{9CE81D65-7F39-42ED-A9C8-98E210F55745}" srcOrd="0" destOrd="0" parTransId="{C741104F-2D44-4FAF-8FBC-23266B33EFA1}" sibTransId="{A3EBA2E3-2966-437B-BE98-A3A558397791}"/>
    <dgm:cxn modelId="{62A73B60-CEAF-4BB9-BA90-A31E33ECE92F}" srcId="{6F7D2EEA-DC79-4BBA-8178-5F0BAB50C99C}" destId="{7D86F8E8-584A-414B-B9F1-362FAB188061}" srcOrd="4" destOrd="0" parTransId="{CCD5F9F0-5754-4DB8-A2A4-759940650F1D}" sibTransId="{6A0A11C2-3545-416B-A5D7-A40BDDF47AB3}"/>
    <dgm:cxn modelId="{00596758-DF17-49A5-AC3D-E3C65D43F617}" type="presOf" srcId="{FC667E95-F5D4-48EC-A941-0154EEE695C7}" destId="{BF2142A3-D327-42C3-92F6-725A100EAB43}" srcOrd="0" destOrd="7" presId="urn:microsoft.com/office/officeart/2005/8/layout/hList1"/>
    <dgm:cxn modelId="{DD9FD078-F8AF-47C0-8FCF-CD49F6B40E48}" srcId="{6F7D2EEA-DC79-4BBA-8178-5F0BAB50C99C}" destId="{170C35BC-6EB7-475E-A566-75BA82970A1F}" srcOrd="2" destOrd="0" parTransId="{EA8588DA-1602-4E27-80C6-61FD37A60383}" sibTransId="{90961F06-C9EE-4F4E-BFEE-605CF94217F7}"/>
    <dgm:cxn modelId="{6D5C487A-1C05-4C8D-BBA8-5993DC267A16}" type="presOf" srcId="{E8848BB8-2E09-4CD3-A858-72274DA44D05}" destId="{BF2142A3-D327-42C3-92F6-725A100EAB43}" srcOrd="0" destOrd="4" presId="urn:microsoft.com/office/officeart/2005/8/layout/hList1"/>
    <dgm:cxn modelId="{95F3F37E-04E4-4A97-96D4-224AED73C52A}" srcId="{6F7D2EEA-DC79-4BBA-8178-5F0BAB50C99C}" destId="{17A19696-4681-44B0-93C7-AE83AA983139}" srcOrd="0" destOrd="0" parTransId="{80E76AB6-4173-4645-9D87-096DB079645E}" sibTransId="{B0128D1E-E8C2-46BF-993B-0C7BF9F5EC91}"/>
    <dgm:cxn modelId="{86917496-29CA-4C74-B19E-7D27160C4D06}" type="presOf" srcId="{7DF4BB88-6E3A-4A89-8F35-1A353CD226EA}" destId="{BF2142A3-D327-42C3-92F6-725A100EAB43}" srcOrd="0" destOrd="3" presId="urn:microsoft.com/office/officeart/2005/8/layout/hList1"/>
    <dgm:cxn modelId="{A2DEC1A4-F88B-421A-AA4B-196FDC17E82D}" type="presOf" srcId="{17A19696-4681-44B0-93C7-AE83AA983139}" destId="{BF2142A3-D327-42C3-92F6-725A100EAB43}" srcOrd="0" destOrd="0" presId="urn:microsoft.com/office/officeart/2005/8/layout/hList1"/>
    <dgm:cxn modelId="{F051D3A4-D92D-499D-8E41-A1B887BA9F63}" srcId="{6F7D2EEA-DC79-4BBA-8178-5F0BAB50C99C}" destId="{6CC36C57-709B-4A3B-AF17-3A9D857AF101}" srcOrd="1" destOrd="0" parTransId="{167C5993-198E-46BD-8C57-B2592D7A2C27}" sibTransId="{43C545DA-449B-4501-BB14-9A0D2C1BFCA6}"/>
    <dgm:cxn modelId="{19B1F4A5-924E-4399-8CB3-BFA5B3765BA8}" srcId="{7DF4BB88-6E3A-4A89-8F35-1A353CD226EA}" destId="{E8848BB8-2E09-4CD3-A858-72274DA44D05}" srcOrd="0" destOrd="0" parTransId="{1DE29E28-3409-4ECA-AF23-AA9378D7C3E6}" sibTransId="{9721CD53-1EF6-4E92-B342-4E4CFEFA215A}"/>
    <dgm:cxn modelId="{F7E0E9A8-1A5C-49CF-8792-C0EBE3F678D0}" srcId="{7DF4BB88-6E3A-4A89-8F35-1A353CD226EA}" destId="{FC667E95-F5D4-48EC-A941-0154EEE695C7}" srcOrd="2" destOrd="0" parTransId="{44BBCDB8-92F3-4D19-AD2A-E6D27E6BC9A7}" sibTransId="{F444C931-D3D1-46C2-BBA8-C2F5BECCD647}"/>
    <dgm:cxn modelId="{867877AB-69CA-49E4-9E1B-88DB6538C062}" srcId="{6F7D2EEA-DC79-4BBA-8178-5F0BAB50C99C}" destId="{7DF4BB88-6E3A-4A89-8F35-1A353CD226EA}" srcOrd="3" destOrd="0" parTransId="{30EBA5EE-1C86-4F69-B038-ADA058F57202}" sibTransId="{6CE170CF-8E36-40B0-9250-E5F3DE319AA1}"/>
    <dgm:cxn modelId="{23A5CFC3-470E-4D66-BA7F-F9BA8BC20412}" type="presOf" srcId="{6CC36C57-709B-4A3B-AF17-3A9D857AF101}" destId="{BF2142A3-D327-42C3-92F6-725A100EAB43}" srcOrd="0" destOrd="1" presId="urn:microsoft.com/office/officeart/2005/8/layout/hList1"/>
    <dgm:cxn modelId="{A31ED9E2-C960-4484-8822-D746CEE42F92}" type="presOf" srcId="{BCBC93E2-D390-4915-B7B9-6D42915DD847}" destId="{6D3283A1-1A41-44FA-97A1-9155D893838C}" srcOrd="0" destOrd="0" presId="urn:microsoft.com/office/officeart/2005/8/layout/hList1"/>
    <dgm:cxn modelId="{927B02E4-57A9-4BCF-9ABC-7EAD74EE2092}" srcId="{BCBC93E2-D390-4915-B7B9-6D42915DD847}" destId="{6F7D2EEA-DC79-4BBA-8178-5F0BAB50C99C}" srcOrd="0" destOrd="0" parTransId="{3669727E-CAA7-41D9-A8CB-FD696995B23F}" sibTransId="{42B3F162-7214-4C3C-A20D-CCA67DB87189}"/>
    <dgm:cxn modelId="{D8E884E9-A843-4E20-9311-855DA16BDE11}" srcId="{7DF4BB88-6E3A-4A89-8F35-1A353CD226EA}" destId="{EC37AA42-4F48-4529-BE33-7CB7C44DF9CE}" srcOrd="1" destOrd="0" parTransId="{05DFFE15-23F9-4618-A0A4-C210968791CF}" sibTransId="{B38A3153-0590-47F2-88D9-270D022F51EB}"/>
    <dgm:cxn modelId="{FEEED1F0-C183-44FE-9160-391407B730CA}" type="presOf" srcId="{7D86F8E8-584A-414B-B9F1-362FAB188061}" destId="{BF2142A3-D327-42C3-92F6-725A100EAB43}" srcOrd="0" destOrd="8" presId="urn:microsoft.com/office/officeart/2005/8/layout/hList1"/>
    <dgm:cxn modelId="{37E5E1FB-CA42-4548-B0D9-373FCEDDD58F}" type="presOf" srcId="{9CE81D65-7F39-42ED-A9C8-98E210F55745}" destId="{BF2142A3-D327-42C3-92F6-725A100EAB43}" srcOrd="0" destOrd="5" presId="urn:microsoft.com/office/officeart/2005/8/layout/hList1"/>
    <dgm:cxn modelId="{436D7FFE-B950-4A83-B667-A423A94B50FB}" type="presOf" srcId="{EC37AA42-4F48-4529-BE33-7CB7C44DF9CE}" destId="{BF2142A3-D327-42C3-92F6-725A100EAB43}" srcOrd="0" destOrd="6" presId="urn:microsoft.com/office/officeart/2005/8/layout/hList1"/>
    <dgm:cxn modelId="{EC7ADD81-0B02-4391-A3A4-DCA2728CAD01}" type="presParOf" srcId="{6D3283A1-1A41-44FA-97A1-9155D893838C}" destId="{FE59F3E5-E860-46AF-A930-ABC37D084958}" srcOrd="0" destOrd="0" presId="urn:microsoft.com/office/officeart/2005/8/layout/hList1"/>
    <dgm:cxn modelId="{F9F8CB4D-4897-4204-A6DE-E4CB028CC1CC}" type="presParOf" srcId="{FE59F3E5-E860-46AF-A930-ABC37D084958}" destId="{7A1FE8E2-4185-47DF-967B-C2050E2EA070}" srcOrd="0" destOrd="0" presId="urn:microsoft.com/office/officeart/2005/8/layout/hList1"/>
    <dgm:cxn modelId="{B99035A6-E2AB-4C19-B775-FB5219C86B06}" type="presParOf" srcId="{FE59F3E5-E860-46AF-A930-ABC37D084958}" destId="{BF2142A3-D327-42C3-92F6-725A100EAB43}"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CBC93E2-D390-4915-B7B9-6D42915DD847}" type="doc">
      <dgm:prSet loTypeId="urn:microsoft.com/office/officeart/2005/8/layout/hList1" loCatId="list" qsTypeId="urn:microsoft.com/office/officeart/2005/8/quickstyle/simple2" qsCatId="simple" csTypeId="urn:microsoft.com/office/officeart/2005/8/colors/accent0_3" csCatId="mainScheme" phldr="1"/>
      <dgm:spPr/>
      <dgm:t>
        <a:bodyPr/>
        <a:lstStyle/>
        <a:p>
          <a:endParaRPr lang="en-US"/>
        </a:p>
      </dgm:t>
    </dgm:pt>
    <dgm:pt modelId="{6F7D2EEA-DC79-4BBA-8178-5F0BAB50C99C}">
      <dgm:prSet phldrT="[Text]"/>
      <dgm:spPr>
        <a:solidFill>
          <a:srgbClr val="C00000"/>
        </a:solidFill>
      </dgm:spPr>
      <dgm:t>
        <a:bodyPr/>
        <a:lstStyle/>
        <a:p>
          <a:r>
            <a:rPr lang="en-US" b="1" dirty="0"/>
            <a:t>JobsOhio Community Bank Loan Guarantee Program</a:t>
          </a:r>
        </a:p>
      </dgm:t>
    </dgm:pt>
    <dgm:pt modelId="{3669727E-CAA7-41D9-A8CB-FD696995B23F}" type="parTrans" cxnId="{927B02E4-57A9-4BCF-9ABC-7EAD74EE2092}">
      <dgm:prSet/>
      <dgm:spPr/>
      <dgm:t>
        <a:bodyPr/>
        <a:lstStyle/>
        <a:p>
          <a:endParaRPr lang="en-US"/>
        </a:p>
      </dgm:t>
    </dgm:pt>
    <dgm:pt modelId="{42B3F162-7214-4C3C-A20D-CCA67DB87189}" type="sibTrans" cxnId="{927B02E4-57A9-4BCF-9ABC-7EAD74EE2092}">
      <dgm:prSet/>
      <dgm:spPr/>
      <dgm:t>
        <a:bodyPr/>
        <a:lstStyle/>
        <a:p>
          <a:endParaRPr lang="en-US"/>
        </a:p>
      </dgm:t>
    </dgm:pt>
    <dgm:pt modelId="{17A19696-4681-44B0-93C7-AE83AA983139}">
      <dgm:prSet phldrT="[Text]"/>
      <dgm:spPr/>
      <dgm:t>
        <a:bodyPr/>
        <a:lstStyle/>
        <a:p>
          <a:pPr>
            <a:buFontTx/>
            <a:buNone/>
          </a:pPr>
          <a:r>
            <a:rPr lang="en-US" b="1" dirty="0"/>
            <a:t>First Federal Bank/Home Savings</a:t>
          </a:r>
          <a:endParaRPr lang="en-US" dirty="0"/>
        </a:p>
      </dgm:t>
    </dgm:pt>
    <dgm:pt modelId="{80E76AB6-4173-4645-9D87-096DB079645E}" type="parTrans" cxnId="{95F3F37E-04E4-4A97-96D4-224AED73C52A}">
      <dgm:prSet/>
      <dgm:spPr/>
      <dgm:t>
        <a:bodyPr/>
        <a:lstStyle/>
        <a:p>
          <a:endParaRPr lang="en-US"/>
        </a:p>
      </dgm:t>
    </dgm:pt>
    <dgm:pt modelId="{B0128D1E-E8C2-46BF-993B-0C7BF9F5EC91}" type="sibTrans" cxnId="{95F3F37E-04E4-4A97-96D4-224AED73C52A}">
      <dgm:prSet/>
      <dgm:spPr/>
      <dgm:t>
        <a:bodyPr/>
        <a:lstStyle/>
        <a:p>
          <a:endParaRPr lang="en-US"/>
        </a:p>
      </dgm:t>
    </dgm:pt>
    <dgm:pt modelId="{7D86F8E8-584A-414B-B9F1-362FAB188061}">
      <dgm:prSet phldrT="[Text]"/>
      <dgm:spPr/>
      <dgm:t>
        <a:bodyPr/>
        <a:lstStyle/>
        <a:p>
          <a:endParaRPr lang="en-US" dirty="0"/>
        </a:p>
      </dgm:t>
    </dgm:pt>
    <dgm:pt modelId="{CCD5F9F0-5754-4DB8-A2A4-759940650F1D}" type="parTrans" cxnId="{62A73B60-CEAF-4BB9-BA90-A31E33ECE92F}">
      <dgm:prSet/>
      <dgm:spPr/>
      <dgm:t>
        <a:bodyPr/>
        <a:lstStyle/>
        <a:p>
          <a:endParaRPr lang="en-US"/>
        </a:p>
      </dgm:t>
    </dgm:pt>
    <dgm:pt modelId="{6A0A11C2-3545-416B-A5D7-A40BDDF47AB3}" type="sibTrans" cxnId="{62A73B60-CEAF-4BB9-BA90-A31E33ECE92F}">
      <dgm:prSet/>
      <dgm:spPr/>
      <dgm:t>
        <a:bodyPr/>
        <a:lstStyle/>
        <a:p>
          <a:endParaRPr lang="en-US"/>
        </a:p>
      </dgm:t>
    </dgm:pt>
    <dgm:pt modelId="{E8848BB8-2E09-4CD3-A858-72274DA44D05}">
      <dgm:prSet phldrT="[Text]"/>
      <dgm:spPr/>
      <dgm:t>
        <a:bodyPr/>
        <a:lstStyle/>
        <a:p>
          <a:r>
            <a:rPr lang="en-US" dirty="0"/>
            <a:t>Eligible use of funds – working capital, including payroll, rent, mortgages or other fixed debts, utilities and other bills</a:t>
          </a:r>
        </a:p>
      </dgm:t>
    </dgm:pt>
    <dgm:pt modelId="{1DE29E28-3409-4ECA-AF23-AA9378D7C3E6}" type="parTrans" cxnId="{19B1F4A5-924E-4399-8CB3-BFA5B3765BA8}">
      <dgm:prSet/>
      <dgm:spPr/>
      <dgm:t>
        <a:bodyPr/>
        <a:lstStyle/>
        <a:p>
          <a:endParaRPr lang="en-US"/>
        </a:p>
      </dgm:t>
    </dgm:pt>
    <dgm:pt modelId="{9721CD53-1EF6-4E92-B342-4E4CFEFA215A}" type="sibTrans" cxnId="{19B1F4A5-924E-4399-8CB3-BFA5B3765BA8}">
      <dgm:prSet/>
      <dgm:spPr/>
      <dgm:t>
        <a:bodyPr/>
        <a:lstStyle/>
        <a:p>
          <a:endParaRPr lang="en-US"/>
        </a:p>
      </dgm:t>
    </dgm:pt>
    <dgm:pt modelId="{9CE81D65-7F39-42ED-A9C8-98E210F55745}">
      <dgm:prSet phldrT="[Text]"/>
      <dgm:spPr/>
      <dgm:t>
        <a:bodyPr/>
        <a:lstStyle/>
        <a:p>
          <a:r>
            <a:rPr lang="en-US" dirty="0"/>
            <a:t>Maximum loan of $200k</a:t>
          </a:r>
        </a:p>
      </dgm:t>
    </dgm:pt>
    <dgm:pt modelId="{C741104F-2D44-4FAF-8FBC-23266B33EFA1}" type="parTrans" cxnId="{E702DB38-3567-4701-B284-8B6A8A658A26}">
      <dgm:prSet/>
      <dgm:spPr/>
      <dgm:t>
        <a:bodyPr/>
        <a:lstStyle/>
        <a:p>
          <a:endParaRPr lang="en-US"/>
        </a:p>
      </dgm:t>
    </dgm:pt>
    <dgm:pt modelId="{A3EBA2E3-2966-437B-BE98-A3A558397791}" type="sibTrans" cxnId="{E702DB38-3567-4701-B284-8B6A8A658A26}">
      <dgm:prSet/>
      <dgm:spPr/>
      <dgm:t>
        <a:bodyPr/>
        <a:lstStyle/>
        <a:p>
          <a:endParaRPr lang="en-US"/>
        </a:p>
      </dgm:t>
    </dgm:pt>
    <dgm:pt modelId="{EC37AA42-4F48-4529-BE33-7CB7C44DF9CE}">
      <dgm:prSet phldrT="[Text]"/>
      <dgm:spPr/>
      <dgm:t>
        <a:bodyPr/>
        <a:lstStyle/>
        <a:p>
          <a:r>
            <a:rPr lang="en-US" dirty="0"/>
            <a:t>Current borrowers eligible for the lower of 20% of total existing commitments or max of an additional $200k</a:t>
          </a:r>
        </a:p>
      </dgm:t>
    </dgm:pt>
    <dgm:pt modelId="{05DFFE15-23F9-4618-A0A4-C210968791CF}" type="parTrans" cxnId="{D8E884E9-A843-4E20-9311-855DA16BDE11}">
      <dgm:prSet/>
      <dgm:spPr/>
      <dgm:t>
        <a:bodyPr/>
        <a:lstStyle/>
        <a:p>
          <a:endParaRPr lang="en-US"/>
        </a:p>
      </dgm:t>
    </dgm:pt>
    <dgm:pt modelId="{B38A3153-0590-47F2-88D9-270D022F51EB}" type="sibTrans" cxnId="{D8E884E9-A843-4E20-9311-855DA16BDE11}">
      <dgm:prSet/>
      <dgm:spPr/>
      <dgm:t>
        <a:bodyPr/>
        <a:lstStyle/>
        <a:p>
          <a:endParaRPr lang="en-US"/>
        </a:p>
      </dgm:t>
    </dgm:pt>
    <dgm:pt modelId="{FC667E95-F5D4-48EC-A941-0154EEE695C7}">
      <dgm:prSet phldrT="[Text]"/>
      <dgm:spPr/>
      <dgm:t>
        <a:bodyPr/>
        <a:lstStyle/>
        <a:p>
          <a:r>
            <a:rPr lang="en-US" dirty="0"/>
            <a:t>Loan Terms – 35 month loan; 6 months interest only; 29 principle and interest months using a 60-month amortization</a:t>
          </a:r>
        </a:p>
      </dgm:t>
    </dgm:pt>
    <dgm:pt modelId="{44BBCDB8-92F3-4D19-AD2A-E6D27E6BC9A7}" type="parTrans" cxnId="{F7E0E9A8-1A5C-49CF-8792-C0EBE3F678D0}">
      <dgm:prSet/>
      <dgm:spPr/>
      <dgm:t>
        <a:bodyPr/>
        <a:lstStyle/>
        <a:p>
          <a:endParaRPr lang="en-US"/>
        </a:p>
      </dgm:t>
    </dgm:pt>
    <dgm:pt modelId="{F444C931-D3D1-46C2-BBA8-C2F5BECCD647}" type="sibTrans" cxnId="{F7E0E9A8-1A5C-49CF-8792-C0EBE3F678D0}">
      <dgm:prSet/>
      <dgm:spPr/>
      <dgm:t>
        <a:bodyPr/>
        <a:lstStyle/>
        <a:p>
          <a:endParaRPr lang="en-US"/>
        </a:p>
      </dgm:t>
    </dgm:pt>
    <dgm:pt modelId="{76537F84-DD67-4D92-B49D-BB390A2AC272}">
      <dgm:prSet phldrT="[Text]"/>
      <dgm:spPr/>
      <dgm:t>
        <a:bodyPr/>
        <a:lstStyle/>
        <a:p>
          <a:r>
            <a:rPr lang="en-US" dirty="0"/>
            <a:t>Ohio based businesses and current bank loan or deposit customers in good standing are eligible</a:t>
          </a:r>
        </a:p>
      </dgm:t>
    </dgm:pt>
    <dgm:pt modelId="{A351AA43-8436-47B9-8518-A71EED0B5C3E}" type="parTrans" cxnId="{D651D84C-BA6C-4310-8C55-1448D57CD182}">
      <dgm:prSet/>
      <dgm:spPr/>
      <dgm:t>
        <a:bodyPr/>
        <a:lstStyle/>
        <a:p>
          <a:endParaRPr lang="en-US"/>
        </a:p>
      </dgm:t>
    </dgm:pt>
    <dgm:pt modelId="{EEE077EA-741E-48C7-8480-CE21A51267D8}" type="sibTrans" cxnId="{D651D84C-BA6C-4310-8C55-1448D57CD182}">
      <dgm:prSet/>
      <dgm:spPr/>
      <dgm:t>
        <a:bodyPr/>
        <a:lstStyle/>
        <a:p>
          <a:endParaRPr lang="en-US"/>
        </a:p>
      </dgm:t>
    </dgm:pt>
    <dgm:pt modelId="{B59E2BA5-F776-4FF9-B2A5-BFDC4EA0FC93}">
      <dgm:prSet phldrT="[Text]"/>
      <dgm:spPr/>
      <dgm:t>
        <a:bodyPr/>
        <a:lstStyle/>
        <a:p>
          <a:r>
            <a:rPr lang="en-US" dirty="0"/>
            <a:t>Variable rate loan at prime rate, currently 3.25%</a:t>
          </a:r>
        </a:p>
      </dgm:t>
    </dgm:pt>
    <dgm:pt modelId="{91BB30D3-C3D9-4D1E-A11E-26039C35FE5B}" type="parTrans" cxnId="{47C066E7-DC7F-4CDC-81A6-055BD941D39E}">
      <dgm:prSet/>
      <dgm:spPr/>
      <dgm:t>
        <a:bodyPr/>
        <a:lstStyle/>
        <a:p>
          <a:endParaRPr lang="en-US"/>
        </a:p>
      </dgm:t>
    </dgm:pt>
    <dgm:pt modelId="{183A78B0-AA9B-4A37-A1AB-6B3B962E9952}" type="sibTrans" cxnId="{47C066E7-DC7F-4CDC-81A6-055BD941D39E}">
      <dgm:prSet/>
      <dgm:spPr/>
      <dgm:t>
        <a:bodyPr/>
        <a:lstStyle/>
        <a:p>
          <a:endParaRPr lang="en-US"/>
        </a:p>
      </dgm:t>
    </dgm:pt>
    <dgm:pt modelId="{522ED7E3-5014-4782-A97C-68FB82C70D95}">
      <dgm:prSet phldrT="[Text]"/>
      <dgm:spPr/>
      <dgm:t>
        <a:bodyPr/>
        <a:lstStyle/>
        <a:p>
          <a:r>
            <a:rPr lang="en-US" dirty="0"/>
            <a:t>Deposit only customers eligible for lower of 10% of aggregate annual revenues from sales (most recent 12 month period) or $100k</a:t>
          </a:r>
        </a:p>
      </dgm:t>
    </dgm:pt>
    <dgm:pt modelId="{61332185-EBC9-47D0-95CE-ED20012F64F3}" type="parTrans" cxnId="{AEC57E19-DACF-46FF-91C4-CA0F166C80E1}">
      <dgm:prSet/>
      <dgm:spPr/>
      <dgm:t>
        <a:bodyPr/>
        <a:lstStyle/>
        <a:p>
          <a:endParaRPr lang="en-US"/>
        </a:p>
      </dgm:t>
    </dgm:pt>
    <dgm:pt modelId="{3858D21B-FD45-4F0B-80DE-6CC311877C4D}" type="sibTrans" cxnId="{AEC57E19-DACF-46FF-91C4-CA0F166C80E1}">
      <dgm:prSet/>
      <dgm:spPr/>
      <dgm:t>
        <a:bodyPr/>
        <a:lstStyle/>
        <a:p>
          <a:endParaRPr lang="en-US"/>
        </a:p>
      </dgm:t>
    </dgm:pt>
    <dgm:pt modelId="{6D3283A1-1A41-44FA-97A1-9155D893838C}" type="pres">
      <dgm:prSet presAssocID="{BCBC93E2-D390-4915-B7B9-6D42915DD847}" presName="Name0" presStyleCnt="0">
        <dgm:presLayoutVars>
          <dgm:dir/>
          <dgm:animLvl val="lvl"/>
          <dgm:resizeHandles val="exact"/>
        </dgm:presLayoutVars>
      </dgm:prSet>
      <dgm:spPr/>
    </dgm:pt>
    <dgm:pt modelId="{FE59F3E5-E860-46AF-A930-ABC37D084958}" type="pres">
      <dgm:prSet presAssocID="{6F7D2EEA-DC79-4BBA-8178-5F0BAB50C99C}" presName="composite" presStyleCnt="0"/>
      <dgm:spPr/>
    </dgm:pt>
    <dgm:pt modelId="{7A1FE8E2-4185-47DF-967B-C2050E2EA070}" type="pres">
      <dgm:prSet presAssocID="{6F7D2EEA-DC79-4BBA-8178-5F0BAB50C99C}" presName="parTx" presStyleLbl="alignNode1" presStyleIdx="0" presStyleCnt="1" custLinFactNeighborX="142" custLinFactNeighborY="266">
        <dgm:presLayoutVars>
          <dgm:chMax val="0"/>
          <dgm:chPref val="0"/>
          <dgm:bulletEnabled val="1"/>
        </dgm:presLayoutVars>
      </dgm:prSet>
      <dgm:spPr/>
    </dgm:pt>
    <dgm:pt modelId="{BF2142A3-D327-42C3-92F6-725A100EAB43}" type="pres">
      <dgm:prSet presAssocID="{6F7D2EEA-DC79-4BBA-8178-5F0BAB50C99C}" presName="desTx" presStyleLbl="alignAccFollowNode1" presStyleIdx="0" presStyleCnt="1" custLinFactNeighborY="504">
        <dgm:presLayoutVars>
          <dgm:bulletEnabled val="1"/>
        </dgm:presLayoutVars>
      </dgm:prSet>
      <dgm:spPr/>
    </dgm:pt>
  </dgm:ptLst>
  <dgm:cxnLst>
    <dgm:cxn modelId="{AEC57E19-DACF-46FF-91C4-CA0F166C80E1}" srcId="{17A19696-4681-44B0-93C7-AE83AA983139}" destId="{522ED7E3-5014-4782-A97C-68FB82C70D95}" srcOrd="4" destOrd="0" parTransId="{61332185-EBC9-47D0-95CE-ED20012F64F3}" sibTransId="{3858D21B-FD45-4F0B-80DE-6CC311877C4D}"/>
    <dgm:cxn modelId="{A946531E-283C-4250-BAF4-659D6BAD83CB}" type="presOf" srcId="{B59E2BA5-F776-4FF9-B2A5-BFDC4EA0FC93}" destId="{BF2142A3-D327-42C3-92F6-725A100EAB43}" srcOrd="0" destOrd="7" presId="urn:microsoft.com/office/officeart/2005/8/layout/hList1"/>
    <dgm:cxn modelId="{AD5B2023-112C-470A-851D-E3460F0DECDB}" type="presOf" srcId="{522ED7E3-5014-4782-A97C-68FB82C70D95}" destId="{BF2142A3-D327-42C3-92F6-725A100EAB43}" srcOrd="0" destOrd="5" presId="urn:microsoft.com/office/officeart/2005/8/layout/hList1"/>
    <dgm:cxn modelId="{36F9192A-366A-4C42-89F3-252C0A5B404F}" type="presOf" srcId="{6F7D2EEA-DC79-4BBA-8178-5F0BAB50C99C}" destId="{7A1FE8E2-4185-47DF-967B-C2050E2EA070}" srcOrd="0" destOrd="0" presId="urn:microsoft.com/office/officeart/2005/8/layout/hList1"/>
    <dgm:cxn modelId="{E702DB38-3567-4701-B284-8B6A8A658A26}" srcId="{17A19696-4681-44B0-93C7-AE83AA983139}" destId="{9CE81D65-7F39-42ED-A9C8-98E210F55745}" srcOrd="2" destOrd="0" parTransId="{C741104F-2D44-4FAF-8FBC-23266B33EFA1}" sibTransId="{A3EBA2E3-2966-437B-BE98-A3A558397791}"/>
    <dgm:cxn modelId="{FE6FDD3A-9FD1-4C24-AA61-B3F7A8B8550D}" type="presOf" srcId="{76537F84-DD67-4D92-B49D-BB390A2AC272}" destId="{BF2142A3-D327-42C3-92F6-725A100EAB43}" srcOrd="0" destOrd="1" presId="urn:microsoft.com/office/officeart/2005/8/layout/hList1"/>
    <dgm:cxn modelId="{62A73B60-CEAF-4BB9-BA90-A31E33ECE92F}" srcId="{6F7D2EEA-DC79-4BBA-8178-5F0BAB50C99C}" destId="{7D86F8E8-584A-414B-B9F1-362FAB188061}" srcOrd="1" destOrd="0" parTransId="{CCD5F9F0-5754-4DB8-A2A4-759940650F1D}" sibTransId="{6A0A11C2-3545-416B-A5D7-A40BDDF47AB3}"/>
    <dgm:cxn modelId="{D651D84C-BA6C-4310-8C55-1448D57CD182}" srcId="{17A19696-4681-44B0-93C7-AE83AA983139}" destId="{76537F84-DD67-4D92-B49D-BB390A2AC272}" srcOrd="0" destOrd="0" parTransId="{A351AA43-8436-47B9-8518-A71EED0B5C3E}" sibTransId="{EEE077EA-741E-48C7-8480-CE21A51267D8}"/>
    <dgm:cxn modelId="{00596758-DF17-49A5-AC3D-E3C65D43F617}" type="presOf" srcId="{FC667E95-F5D4-48EC-A941-0154EEE695C7}" destId="{BF2142A3-D327-42C3-92F6-725A100EAB43}" srcOrd="0" destOrd="6" presId="urn:microsoft.com/office/officeart/2005/8/layout/hList1"/>
    <dgm:cxn modelId="{6D5C487A-1C05-4C8D-BBA8-5993DC267A16}" type="presOf" srcId="{E8848BB8-2E09-4CD3-A858-72274DA44D05}" destId="{BF2142A3-D327-42C3-92F6-725A100EAB43}" srcOrd="0" destOrd="2" presId="urn:microsoft.com/office/officeart/2005/8/layout/hList1"/>
    <dgm:cxn modelId="{95F3F37E-04E4-4A97-96D4-224AED73C52A}" srcId="{6F7D2EEA-DC79-4BBA-8178-5F0BAB50C99C}" destId="{17A19696-4681-44B0-93C7-AE83AA983139}" srcOrd="0" destOrd="0" parTransId="{80E76AB6-4173-4645-9D87-096DB079645E}" sibTransId="{B0128D1E-E8C2-46BF-993B-0C7BF9F5EC91}"/>
    <dgm:cxn modelId="{A2DEC1A4-F88B-421A-AA4B-196FDC17E82D}" type="presOf" srcId="{17A19696-4681-44B0-93C7-AE83AA983139}" destId="{BF2142A3-D327-42C3-92F6-725A100EAB43}" srcOrd="0" destOrd="0" presId="urn:microsoft.com/office/officeart/2005/8/layout/hList1"/>
    <dgm:cxn modelId="{19B1F4A5-924E-4399-8CB3-BFA5B3765BA8}" srcId="{17A19696-4681-44B0-93C7-AE83AA983139}" destId="{E8848BB8-2E09-4CD3-A858-72274DA44D05}" srcOrd="1" destOrd="0" parTransId="{1DE29E28-3409-4ECA-AF23-AA9378D7C3E6}" sibTransId="{9721CD53-1EF6-4E92-B342-4E4CFEFA215A}"/>
    <dgm:cxn modelId="{F7E0E9A8-1A5C-49CF-8792-C0EBE3F678D0}" srcId="{17A19696-4681-44B0-93C7-AE83AA983139}" destId="{FC667E95-F5D4-48EC-A941-0154EEE695C7}" srcOrd="5" destOrd="0" parTransId="{44BBCDB8-92F3-4D19-AD2A-E6D27E6BC9A7}" sibTransId="{F444C931-D3D1-46C2-BBA8-C2F5BECCD647}"/>
    <dgm:cxn modelId="{A31ED9E2-C960-4484-8822-D746CEE42F92}" type="presOf" srcId="{BCBC93E2-D390-4915-B7B9-6D42915DD847}" destId="{6D3283A1-1A41-44FA-97A1-9155D893838C}" srcOrd="0" destOrd="0" presId="urn:microsoft.com/office/officeart/2005/8/layout/hList1"/>
    <dgm:cxn modelId="{927B02E4-57A9-4BCF-9ABC-7EAD74EE2092}" srcId="{BCBC93E2-D390-4915-B7B9-6D42915DD847}" destId="{6F7D2EEA-DC79-4BBA-8178-5F0BAB50C99C}" srcOrd="0" destOrd="0" parTransId="{3669727E-CAA7-41D9-A8CB-FD696995B23F}" sibTransId="{42B3F162-7214-4C3C-A20D-CCA67DB87189}"/>
    <dgm:cxn modelId="{47C066E7-DC7F-4CDC-81A6-055BD941D39E}" srcId="{17A19696-4681-44B0-93C7-AE83AA983139}" destId="{B59E2BA5-F776-4FF9-B2A5-BFDC4EA0FC93}" srcOrd="6" destOrd="0" parTransId="{91BB30D3-C3D9-4D1E-A11E-26039C35FE5B}" sibTransId="{183A78B0-AA9B-4A37-A1AB-6B3B962E9952}"/>
    <dgm:cxn modelId="{D8E884E9-A843-4E20-9311-855DA16BDE11}" srcId="{17A19696-4681-44B0-93C7-AE83AA983139}" destId="{EC37AA42-4F48-4529-BE33-7CB7C44DF9CE}" srcOrd="3" destOrd="0" parTransId="{05DFFE15-23F9-4618-A0A4-C210968791CF}" sibTransId="{B38A3153-0590-47F2-88D9-270D022F51EB}"/>
    <dgm:cxn modelId="{FEEED1F0-C183-44FE-9160-391407B730CA}" type="presOf" srcId="{7D86F8E8-584A-414B-B9F1-362FAB188061}" destId="{BF2142A3-D327-42C3-92F6-725A100EAB43}" srcOrd="0" destOrd="8" presId="urn:microsoft.com/office/officeart/2005/8/layout/hList1"/>
    <dgm:cxn modelId="{37E5E1FB-CA42-4548-B0D9-373FCEDDD58F}" type="presOf" srcId="{9CE81D65-7F39-42ED-A9C8-98E210F55745}" destId="{BF2142A3-D327-42C3-92F6-725A100EAB43}" srcOrd="0" destOrd="3" presId="urn:microsoft.com/office/officeart/2005/8/layout/hList1"/>
    <dgm:cxn modelId="{436D7FFE-B950-4A83-B667-A423A94B50FB}" type="presOf" srcId="{EC37AA42-4F48-4529-BE33-7CB7C44DF9CE}" destId="{BF2142A3-D327-42C3-92F6-725A100EAB43}" srcOrd="0" destOrd="4" presId="urn:microsoft.com/office/officeart/2005/8/layout/hList1"/>
    <dgm:cxn modelId="{EC7ADD81-0B02-4391-A3A4-DCA2728CAD01}" type="presParOf" srcId="{6D3283A1-1A41-44FA-97A1-9155D893838C}" destId="{FE59F3E5-E860-46AF-A930-ABC37D084958}" srcOrd="0" destOrd="0" presId="urn:microsoft.com/office/officeart/2005/8/layout/hList1"/>
    <dgm:cxn modelId="{F9F8CB4D-4897-4204-A6DE-E4CB028CC1CC}" type="presParOf" srcId="{FE59F3E5-E860-46AF-A930-ABC37D084958}" destId="{7A1FE8E2-4185-47DF-967B-C2050E2EA070}" srcOrd="0" destOrd="0" presId="urn:microsoft.com/office/officeart/2005/8/layout/hList1"/>
    <dgm:cxn modelId="{B99035A6-E2AB-4C19-B775-FB5219C86B06}" type="presParOf" srcId="{FE59F3E5-E860-46AF-A930-ABC37D084958}" destId="{BF2142A3-D327-42C3-92F6-725A100EAB43}"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F5EE28E-CDFE-43D5-9F55-E1A87D05F254}" type="doc">
      <dgm:prSet loTypeId="urn:microsoft.com/office/officeart/2005/8/layout/cycle8" loCatId="cycle" qsTypeId="urn:microsoft.com/office/officeart/2005/8/quickstyle/simple1" qsCatId="simple" csTypeId="urn:microsoft.com/office/officeart/2005/8/colors/accent0_3" csCatId="mainScheme" phldr="1"/>
      <dgm:spPr/>
      <dgm:t>
        <a:bodyPr/>
        <a:lstStyle/>
        <a:p>
          <a:endParaRPr lang="en-US"/>
        </a:p>
      </dgm:t>
    </dgm:pt>
    <dgm:pt modelId="{F20EA8F6-06AC-4C3D-B570-4BBE514374D6}">
      <dgm:prSet phldrT="[Text]" custT="1"/>
      <dgm:spPr/>
      <dgm:t>
        <a:bodyPr/>
        <a:lstStyle/>
        <a:p>
          <a:r>
            <a:rPr lang="en-US" sz="1200" b="1" dirty="0"/>
            <a:t>Working Capital </a:t>
          </a:r>
        </a:p>
        <a:p>
          <a:br>
            <a:rPr lang="en-US" sz="1200" dirty="0"/>
          </a:br>
          <a:r>
            <a:rPr lang="en-US" sz="1200" dirty="0"/>
            <a:t>· establishes  operational liquidity</a:t>
          </a:r>
        </a:p>
      </dgm:t>
    </dgm:pt>
    <dgm:pt modelId="{57DF9A70-CAEA-437F-B374-CC5DE4BCB16C}" type="parTrans" cxnId="{928F23B6-AB76-4118-B2E8-E9341226BE18}">
      <dgm:prSet/>
      <dgm:spPr/>
      <dgm:t>
        <a:bodyPr/>
        <a:lstStyle/>
        <a:p>
          <a:endParaRPr lang="en-US"/>
        </a:p>
      </dgm:t>
    </dgm:pt>
    <dgm:pt modelId="{25199BC6-2BDE-491A-A84F-E6D568100D20}" type="sibTrans" cxnId="{928F23B6-AB76-4118-B2E8-E9341226BE18}">
      <dgm:prSet/>
      <dgm:spPr/>
      <dgm:t>
        <a:bodyPr/>
        <a:lstStyle/>
        <a:p>
          <a:endParaRPr lang="en-US"/>
        </a:p>
      </dgm:t>
    </dgm:pt>
    <dgm:pt modelId="{3B0F9AB1-9F48-4029-B62C-97455E6C6471}">
      <dgm:prSet phldrT="[Text]" custT="1"/>
      <dgm:spPr/>
      <dgm:t>
        <a:bodyPr/>
        <a:lstStyle/>
        <a:p>
          <a:r>
            <a:rPr lang="en-US" sz="1200" b="1" dirty="0"/>
            <a:t>Business Mentoring </a:t>
          </a:r>
        </a:p>
        <a:p>
          <a:r>
            <a:rPr lang="en-US" sz="1200" dirty="0"/>
            <a:t>· opportunities for ongoing operational support &amp; long-term success</a:t>
          </a:r>
        </a:p>
      </dgm:t>
    </dgm:pt>
    <dgm:pt modelId="{9253A6C8-B634-4A51-B45E-AAA5B68EAEB4}" type="parTrans" cxnId="{86DFF01A-F223-48CD-B445-80648F727367}">
      <dgm:prSet/>
      <dgm:spPr/>
      <dgm:t>
        <a:bodyPr/>
        <a:lstStyle/>
        <a:p>
          <a:endParaRPr lang="en-US"/>
        </a:p>
      </dgm:t>
    </dgm:pt>
    <dgm:pt modelId="{1A6A951F-449B-42EA-BCB2-E97836C8160B}" type="sibTrans" cxnId="{86DFF01A-F223-48CD-B445-80648F727367}">
      <dgm:prSet/>
      <dgm:spPr/>
      <dgm:t>
        <a:bodyPr/>
        <a:lstStyle/>
        <a:p>
          <a:endParaRPr lang="en-US"/>
        </a:p>
      </dgm:t>
    </dgm:pt>
    <dgm:pt modelId="{918B66E9-73C5-4D13-84EB-009D8DD6DA52}">
      <dgm:prSet phldrT="[Text]" custT="1"/>
      <dgm:spPr/>
      <dgm:t>
        <a:bodyPr/>
        <a:lstStyle/>
        <a:p>
          <a:pPr algn="ctr"/>
          <a:endParaRPr lang="en-US" sz="1200" b="1" dirty="0"/>
        </a:p>
        <a:p>
          <a:pPr algn="ctr"/>
          <a:r>
            <a:rPr lang="en-US" sz="1200" b="1" dirty="0"/>
            <a:t>Alternative Financing  Support</a:t>
          </a:r>
        </a:p>
        <a:p>
          <a:pPr algn="ctr"/>
          <a:endParaRPr lang="en-US" sz="1200" dirty="0"/>
        </a:p>
        <a:p>
          <a:pPr algn="l"/>
          <a:r>
            <a:rPr lang="en-US" sz="1200" dirty="0"/>
            <a:t>1. “Close the Gap”</a:t>
          </a:r>
        </a:p>
        <a:p>
          <a:pPr algn="l"/>
          <a:r>
            <a:rPr lang="en-US" sz="1200" dirty="0"/>
            <a:t>2.  Sharing in equity </a:t>
          </a:r>
          <a:br>
            <a:rPr lang="en-US" sz="1200" dirty="0"/>
          </a:br>
          <a:r>
            <a:rPr lang="en-US" sz="1200" dirty="0"/>
            <a:t>     contributions</a:t>
          </a:r>
        </a:p>
        <a:p>
          <a:pPr algn="ctr"/>
          <a:endParaRPr lang="en-US" sz="1200" dirty="0"/>
        </a:p>
      </dgm:t>
    </dgm:pt>
    <dgm:pt modelId="{8A5F44AE-0680-4728-B23B-065DBB90CA64}" type="parTrans" cxnId="{A3E1E0BA-D6DD-4166-ADB2-7A5A7885A62D}">
      <dgm:prSet/>
      <dgm:spPr/>
      <dgm:t>
        <a:bodyPr/>
        <a:lstStyle/>
        <a:p>
          <a:endParaRPr lang="en-US"/>
        </a:p>
      </dgm:t>
    </dgm:pt>
    <dgm:pt modelId="{3243B7F2-02A7-434F-8AA6-2A8BF11A3DBD}" type="sibTrans" cxnId="{A3E1E0BA-D6DD-4166-ADB2-7A5A7885A62D}">
      <dgm:prSet/>
      <dgm:spPr/>
      <dgm:t>
        <a:bodyPr/>
        <a:lstStyle/>
        <a:p>
          <a:endParaRPr lang="en-US"/>
        </a:p>
      </dgm:t>
    </dgm:pt>
    <dgm:pt modelId="{C0C42B73-6002-4A9D-9998-23E4A41049BC}" type="pres">
      <dgm:prSet presAssocID="{BF5EE28E-CDFE-43D5-9F55-E1A87D05F254}" presName="compositeShape" presStyleCnt="0">
        <dgm:presLayoutVars>
          <dgm:chMax val="7"/>
          <dgm:dir/>
          <dgm:resizeHandles val="exact"/>
        </dgm:presLayoutVars>
      </dgm:prSet>
      <dgm:spPr/>
    </dgm:pt>
    <dgm:pt modelId="{43BD126E-AB23-404C-A0FB-18A4F44A6097}" type="pres">
      <dgm:prSet presAssocID="{BF5EE28E-CDFE-43D5-9F55-E1A87D05F254}" presName="wedge1" presStyleLbl="node1" presStyleIdx="0" presStyleCnt="3"/>
      <dgm:spPr/>
    </dgm:pt>
    <dgm:pt modelId="{C294F7BC-DD5B-421E-8D18-0FA0ADE14FEB}" type="pres">
      <dgm:prSet presAssocID="{BF5EE28E-CDFE-43D5-9F55-E1A87D05F254}" presName="dummy1a" presStyleCnt="0"/>
      <dgm:spPr/>
    </dgm:pt>
    <dgm:pt modelId="{4E84B681-C3FF-4417-9DEB-9E55550EE474}" type="pres">
      <dgm:prSet presAssocID="{BF5EE28E-CDFE-43D5-9F55-E1A87D05F254}" presName="dummy1b" presStyleCnt="0"/>
      <dgm:spPr/>
    </dgm:pt>
    <dgm:pt modelId="{31DD95F4-4494-444F-85AC-CBE140C5104E}" type="pres">
      <dgm:prSet presAssocID="{BF5EE28E-CDFE-43D5-9F55-E1A87D05F254}" presName="wedge1Tx" presStyleLbl="node1" presStyleIdx="0" presStyleCnt="3">
        <dgm:presLayoutVars>
          <dgm:chMax val="0"/>
          <dgm:chPref val="0"/>
          <dgm:bulletEnabled val="1"/>
        </dgm:presLayoutVars>
      </dgm:prSet>
      <dgm:spPr/>
    </dgm:pt>
    <dgm:pt modelId="{CA831E48-5382-4EEB-B639-7225B9EB1175}" type="pres">
      <dgm:prSet presAssocID="{BF5EE28E-CDFE-43D5-9F55-E1A87D05F254}" presName="wedge2" presStyleLbl="node1" presStyleIdx="1" presStyleCnt="3" custLinFactNeighborY="2040"/>
      <dgm:spPr/>
    </dgm:pt>
    <dgm:pt modelId="{654D0FBE-AF73-422D-9D94-EC0647162DA5}" type="pres">
      <dgm:prSet presAssocID="{BF5EE28E-CDFE-43D5-9F55-E1A87D05F254}" presName="dummy2a" presStyleCnt="0"/>
      <dgm:spPr/>
    </dgm:pt>
    <dgm:pt modelId="{DD31C3B3-2249-4132-BDC8-1D4699B16DCB}" type="pres">
      <dgm:prSet presAssocID="{BF5EE28E-CDFE-43D5-9F55-E1A87D05F254}" presName="dummy2b" presStyleCnt="0"/>
      <dgm:spPr/>
    </dgm:pt>
    <dgm:pt modelId="{3674236B-951B-42EC-A14B-5108BDBA61A6}" type="pres">
      <dgm:prSet presAssocID="{BF5EE28E-CDFE-43D5-9F55-E1A87D05F254}" presName="wedge2Tx" presStyleLbl="node1" presStyleIdx="1" presStyleCnt="3">
        <dgm:presLayoutVars>
          <dgm:chMax val="0"/>
          <dgm:chPref val="0"/>
          <dgm:bulletEnabled val="1"/>
        </dgm:presLayoutVars>
      </dgm:prSet>
      <dgm:spPr/>
    </dgm:pt>
    <dgm:pt modelId="{87002DD9-2B03-4543-B7AB-1FF413EC9ED3}" type="pres">
      <dgm:prSet presAssocID="{BF5EE28E-CDFE-43D5-9F55-E1A87D05F254}" presName="wedge3" presStyleLbl="node1" presStyleIdx="2" presStyleCnt="3"/>
      <dgm:spPr/>
    </dgm:pt>
    <dgm:pt modelId="{E90B272E-CFFF-4136-9C11-8EF5D9B8B38F}" type="pres">
      <dgm:prSet presAssocID="{BF5EE28E-CDFE-43D5-9F55-E1A87D05F254}" presName="dummy3a" presStyleCnt="0"/>
      <dgm:spPr/>
    </dgm:pt>
    <dgm:pt modelId="{A82203B7-4546-48D3-A060-37B4D1A08DCC}" type="pres">
      <dgm:prSet presAssocID="{BF5EE28E-CDFE-43D5-9F55-E1A87D05F254}" presName="dummy3b" presStyleCnt="0"/>
      <dgm:spPr/>
    </dgm:pt>
    <dgm:pt modelId="{B4EF5481-17D3-4C96-B8D2-A1A513C6BCE3}" type="pres">
      <dgm:prSet presAssocID="{BF5EE28E-CDFE-43D5-9F55-E1A87D05F254}" presName="wedge3Tx" presStyleLbl="node1" presStyleIdx="2" presStyleCnt="3">
        <dgm:presLayoutVars>
          <dgm:chMax val="0"/>
          <dgm:chPref val="0"/>
          <dgm:bulletEnabled val="1"/>
        </dgm:presLayoutVars>
      </dgm:prSet>
      <dgm:spPr/>
    </dgm:pt>
    <dgm:pt modelId="{27FD67EA-0590-4AFF-8A18-4693694DF55B}" type="pres">
      <dgm:prSet presAssocID="{25199BC6-2BDE-491A-A84F-E6D568100D20}" presName="arrowWedge1" presStyleLbl="fgSibTrans2D1" presStyleIdx="0" presStyleCnt="3"/>
      <dgm:spPr/>
    </dgm:pt>
    <dgm:pt modelId="{473F3E63-56C8-4276-A03D-E39C642B1D1D}" type="pres">
      <dgm:prSet presAssocID="{1A6A951F-449B-42EA-BCB2-E97836C8160B}" presName="arrowWedge2" presStyleLbl="fgSibTrans2D1" presStyleIdx="1" presStyleCnt="3"/>
      <dgm:spPr/>
    </dgm:pt>
    <dgm:pt modelId="{61D5DD5A-9067-4DB8-9939-E936B522B485}" type="pres">
      <dgm:prSet presAssocID="{3243B7F2-02A7-434F-8AA6-2A8BF11A3DBD}" presName="arrowWedge3" presStyleLbl="fgSibTrans2D1" presStyleIdx="2" presStyleCnt="3"/>
      <dgm:spPr/>
    </dgm:pt>
  </dgm:ptLst>
  <dgm:cxnLst>
    <dgm:cxn modelId="{CC249216-2369-4B47-8F36-FE0E2CE5B3B3}" type="presOf" srcId="{3B0F9AB1-9F48-4029-B62C-97455E6C6471}" destId="{CA831E48-5382-4EEB-B639-7225B9EB1175}" srcOrd="0" destOrd="0" presId="urn:microsoft.com/office/officeart/2005/8/layout/cycle8"/>
    <dgm:cxn modelId="{86DFF01A-F223-48CD-B445-80648F727367}" srcId="{BF5EE28E-CDFE-43D5-9F55-E1A87D05F254}" destId="{3B0F9AB1-9F48-4029-B62C-97455E6C6471}" srcOrd="1" destOrd="0" parTransId="{9253A6C8-B634-4A51-B45E-AAA5B68EAEB4}" sibTransId="{1A6A951F-449B-42EA-BCB2-E97836C8160B}"/>
    <dgm:cxn modelId="{9906002D-9245-48F6-BA5A-C4FB59A8877E}" type="presOf" srcId="{F20EA8F6-06AC-4C3D-B570-4BBE514374D6}" destId="{31DD95F4-4494-444F-85AC-CBE140C5104E}" srcOrd="1" destOrd="0" presId="urn:microsoft.com/office/officeart/2005/8/layout/cycle8"/>
    <dgm:cxn modelId="{6F469535-6AF2-4613-AF9E-C8645C046062}" type="presOf" srcId="{3B0F9AB1-9F48-4029-B62C-97455E6C6471}" destId="{3674236B-951B-42EC-A14B-5108BDBA61A6}" srcOrd="1" destOrd="0" presId="urn:microsoft.com/office/officeart/2005/8/layout/cycle8"/>
    <dgm:cxn modelId="{C33E2183-616C-4959-898E-EEA1B85ABC9D}" type="presOf" srcId="{F20EA8F6-06AC-4C3D-B570-4BBE514374D6}" destId="{43BD126E-AB23-404C-A0FB-18A4F44A6097}" srcOrd="0" destOrd="0" presId="urn:microsoft.com/office/officeart/2005/8/layout/cycle8"/>
    <dgm:cxn modelId="{DD12EC84-2C58-49CC-8626-5913F32510AA}" type="presOf" srcId="{918B66E9-73C5-4D13-84EB-009D8DD6DA52}" destId="{87002DD9-2B03-4543-B7AB-1FF413EC9ED3}" srcOrd="0" destOrd="0" presId="urn:microsoft.com/office/officeart/2005/8/layout/cycle8"/>
    <dgm:cxn modelId="{928F23B6-AB76-4118-B2E8-E9341226BE18}" srcId="{BF5EE28E-CDFE-43D5-9F55-E1A87D05F254}" destId="{F20EA8F6-06AC-4C3D-B570-4BBE514374D6}" srcOrd="0" destOrd="0" parTransId="{57DF9A70-CAEA-437F-B374-CC5DE4BCB16C}" sibTransId="{25199BC6-2BDE-491A-A84F-E6D568100D20}"/>
    <dgm:cxn modelId="{A3E1E0BA-D6DD-4166-ADB2-7A5A7885A62D}" srcId="{BF5EE28E-CDFE-43D5-9F55-E1A87D05F254}" destId="{918B66E9-73C5-4D13-84EB-009D8DD6DA52}" srcOrd="2" destOrd="0" parTransId="{8A5F44AE-0680-4728-B23B-065DBB90CA64}" sibTransId="{3243B7F2-02A7-434F-8AA6-2A8BF11A3DBD}"/>
    <dgm:cxn modelId="{FFD16DBE-D115-49D1-98F1-24C235168AD0}" type="presOf" srcId="{BF5EE28E-CDFE-43D5-9F55-E1A87D05F254}" destId="{C0C42B73-6002-4A9D-9998-23E4A41049BC}" srcOrd="0" destOrd="0" presId="urn:microsoft.com/office/officeart/2005/8/layout/cycle8"/>
    <dgm:cxn modelId="{9ED738E3-0E9A-4815-89F4-E057EEC45EDC}" type="presOf" srcId="{918B66E9-73C5-4D13-84EB-009D8DD6DA52}" destId="{B4EF5481-17D3-4C96-B8D2-A1A513C6BCE3}" srcOrd="1" destOrd="0" presId="urn:microsoft.com/office/officeart/2005/8/layout/cycle8"/>
    <dgm:cxn modelId="{BECCE3D2-FCB6-43E2-A19D-BCC549BFC194}" type="presParOf" srcId="{C0C42B73-6002-4A9D-9998-23E4A41049BC}" destId="{43BD126E-AB23-404C-A0FB-18A4F44A6097}" srcOrd="0" destOrd="0" presId="urn:microsoft.com/office/officeart/2005/8/layout/cycle8"/>
    <dgm:cxn modelId="{8A0C10E9-829F-48D1-B2FE-DC974ACE4DC6}" type="presParOf" srcId="{C0C42B73-6002-4A9D-9998-23E4A41049BC}" destId="{C294F7BC-DD5B-421E-8D18-0FA0ADE14FEB}" srcOrd="1" destOrd="0" presId="urn:microsoft.com/office/officeart/2005/8/layout/cycle8"/>
    <dgm:cxn modelId="{738020C1-781E-4402-ABD1-0D2E4BDF8DEC}" type="presParOf" srcId="{C0C42B73-6002-4A9D-9998-23E4A41049BC}" destId="{4E84B681-C3FF-4417-9DEB-9E55550EE474}" srcOrd="2" destOrd="0" presId="urn:microsoft.com/office/officeart/2005/8/layout/cycle8"/>
    <dgm:cxn modelId="{5344ADE9-24FA-4953-BE86-242350622905}" type="presParOf" srcId="{C0C42B73-6002-4A9D-9998-23E4A41049BC}" destId="{31DD95F4-4494-444F-85AC-CBE140C5104E}" srcOrd="3" destOrd="0" presId="urn:microsoft.com/office/officeart/2005/8/layout/cycle8"/>
    <dgm:cxn modelId="{71C1039D-8084-498F-8B96-B898C58E1F7C}" type="presParOf" srcId="{C0C42B73-6002-4A9D-9998-23E4A41049BC}" destId="{CA831E48-5382-4EEB-B639-7225B9EB1175}" srcOrd="4" destOrd="0" presId="urn:microsoft.com/office/officeart/2005/8/layout/cycle8"/>
    <dgm:cxn modelId="{073B3795-7E8C-4850-A336-D0FFADCD3804}" type="presParOf" srcId="{C0C42B73-6002-4A9D-9998-23E4A41049BC}" destId="{654D0FBE-AF73-422D-9D94-EC0647162DA5}" srcOrd="5" destOrd="0" presId="urn:microsoft.com/office/officeart/2005/8/layout/cycle8"/>
    <dgm:cxn modelId="{973A8A54-C0D2-4D77-A090-3459A733268E}" type="presParOf" srcId="{C0C42B73-6002-4A9D-9998-23E4A41049BC}" destId="{DD31C3B3-2249-4132-BDC8-1D4699B16DCB}" srcOrd="6" destOrd="0" presId="urn:microsoft.com/office/officeart/2005/8/layout/cycle8"/>
    <dgm:cxn modelId="{23A33E0E-55C7-4AF2-BE98-7CE9BA9EFAA3}" type="presParOf" srcId="{C0C42B73-6002-4A9D-9998-23E4A41049BC}" destId="{3674236B-951B-42EC-A14B-5108BDBA61A6}" srcOrd="7" destOrd="0" presId="urn:microsoft.com/office/officeart/2005/8/layout/cycle8"/>
    <dgm:cxn modelId="{D3CF9FB7-FA4A-4BAC-9C97-38BA9EEA7EB8}" type="presParOf" srcId="{C0C42B73-6002-4A9D-9998-23E4A41049BC}" destId="{87002DD9-2B03-4543-B7AB-1FF413EC9ED3}" srcOrd="8" destOrd="0" presId="urn:microsoft.com/office/officeart/2005/8/layout/cycle8"/>
    <dgm:cxn modelId="{46FD7BF1-ADF8-4E42-B262-485FB4FA771F}" type="presParOf" srcId="{C0C42B73-6002-4A9D-9998-23E4A41049BC}" destId="{E90B272E-CFFF-4136-9C11-8EF5D9B8B38F}" srcOrd="9" destOrd="0" presId="urn:microsoft.com/office/officeart/2005/8/layout/cycle8"/>
    <dgm:cxn modelId="{D4EB4FA7-0B41-4851-9177-3E643DDEA7E4}" type="presParOf" srcId="{C0C42B73-6002-4A9D-9998-23E4A41049BC}" destId="{A82203B7-4546-48D3-A060-37B4D1A08DCC}" srcOrd="10" destOrd="0" presId="urn:microsoft.com/office/officeart/2005/8/layout/cycle8"/>
    <dgm:cxn modelId="{15000AC1-1D73-4FA6-8795-8D22D1EC726A}" type="presParOf" srcId="{C0C42B73-6002-4A9D-9998-23E4A41049BC}" destId="{B4EF5481-17D3-4C96-B8D2-A1A513C6BCE3}" srcOrd="11" destOrd="0" presId="urn:microsoft.com/office/officeart/2005/8/layout/cycle8"/>
    <dgm:cxn modelId="{B5047A2D-624B-47FA-ABCA-714EFF0A2497}" type="presParOf" srcId="{C0C42B73-6002-4A9D-9998-23E4A41049BC}" destId="{27FD67EA-0590-4AFF-8A18-4693694DF55B}" srcOrd="12" destOrd="0" presId="urn:microsoft.com/office/officeart/2005/8/layout/cycle8"/>
    <dgm:cxn modelId="{ADD6CC14-E04B-4E3E-BD8C-F09FFB27501D}" type="presParOf" srcId="{C0C42B73-6002-4A9D-9998-23E4A41049BC}" destId="{473F3E63-56C8-4276-A03D-E39C642B1D1D}" srcOrd="13" destOrd="0" presId="urn:microsoft.com/office/officeart/2005/8/layout/cycle8"/>
    <dgm:cxn modelId="{B27E0152-1DA0-47E2-89D8-2572C005E042}" type="presParOf" srcId="{C0C42B73-6002-4A9D-9998-23E4A41049BC}" destId="{61D5DD5A-9067-4DB8-9939-E936B522B485}" srcOrd="14" destOrd="0" presId="urn:microsoft.com/office/officeart/2005/8/layout/cycle8"/>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A0E867-CAD2-4253-8C05-84A1DDE2A4CC}">
      <dsp:nvSpPr>
        <dsp:cNvPr id="0" name=""/>
        <dsp:cNvSpPr/>
      </dsp:nvSpPr>
      <dsp:spPr>
        <a:xfrm rot="16200000">
          <a:off x="1591200" y="-1591200"/>
          <a:ext cx="1686049" cy="4868449"/>
        </a:xfrm>
        <a:prstGeom prst="round1Rect">
          <a:avLst/>
        </a:prstGeom>
        <a:solidFill>
          <a:schemeClr val="accent4">
            <a:lumMod val="5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kern="1200" dirty="0"/>
            <a:t>What to expect?</a:t>
          </a:r>
        </a:p>
      </dsp:txBody>
      <dsp:txXfrm rot="5400000">
        <a:off x="0" y="0"/>
        <a:ext cx="4868449" cy="1264537"/>
      </dsp:txXfrm>
    </dsp:sp>
    <dsp:sp modelId="{D7ED82A8-5A60-41AF-BEE5-AB2F087DE2BD}">
      <dsp:nvSpPr>
        <dsp:cNvPr id="0" name=""/>
        <dsp:cNvSpPr/>
      </dsp:nvSpPr>
      <dsp:spPr>
        <a:xfrm>
          <a:off x="4868449" y="0"/>
          <a:ext cx="4868449" cy="1686049"/>
        </a:xfrm>
        <a:prstGeom prst="round1Rect">
          <a:avLst/>
        </a:prstGeom>
        <a:solidFill>
          <a:schemeClr val="accent4">
            <a:lumMod val="5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kern="1200" dirty="0"/>
            <a:t>How to prepare?</a:t>
          </a:r>
        </a:p>
      </dsp:txBody>
      <dsp:txXfrm>
        <a:off x="4868449" y="0"/>
        <a:ext cx="4868449" cy="1264537"/>
      </dsp:txXfrm>
    </dsp:sp>
    <dsp:sp modelId="{6BB66D90-E225-4A74-849E-AE2ED053CF7E}">
      <dsp:nvSpPr>
        <dsp:cNvPr id="0" name=""/>
        <dsp:cNvSpPr/>
      </dsp:nvSpPr>
      <dsp:spPr>
        <a:xfrm rot="10800000">
          <a:off x="0" y="1686049"/>
          <a:ext cx="4868449" cy="1686049"/>
        </a:xfrm>
        <a:prstGeom prst="round1Rect">
          <a:avLst/>
        </a:prstGeom>
        <a:solidFill>
          <a:schemeClr val="accent4">
            <a:lumMod val="5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kern="1200" dirty="0"/>
            <a:t>What should we ask our companies?</a:t>
          </a:r>
        </a:p>
      </dsp:txBody>
      <dsp:txXfrm rot="10800000">
        <a:off x="0" y="2107561"/>
        <a:ext cx="4868449" cy="1264537"/>
      </dsp:txXfrm>
    </dsp:sp>
    <dsp:sp modelId="{62047C07-4FC1-4309-871F-1DB832C30CE8}">
      <dsp:nvSpPr>
        <dsp:cNvPr id="0" name=""/>
        <dsp:cNvSpPr/>
      </dsp:nvSpPr>
      <dsp:spPr>
        <a:xfrm rot="5400000">
          <a:off x="6459649" y="94849"/>
          <a:ext cx="1686049" cy="4868449"/>
        </a:xfrm>
        <a:prstGeom prst="round1Rect">
          <a:avLst/>
        </a:prstGeom>
        <a:solidFill>
          <a:schemeClr val="accent4">
            <a:lumMod val="5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kern="1200" dirty="0"/>
            <a:t>How will tax incentives be impacted?</a:t>
          </a:r>
        </a:p>
      </dsp:txBody>
      <dsp:txXfrm rot="-5400000">
        <a:off x="4868449" y="2107561"/>
        <a:ext cx="4868449" cy="1264537"/>
      </dsp:txXfrm>
    </dsp:sp>
    <dsp:sp modelId="{B639A3A0-389A-41F0-8266-01961A26FF44}">
      <dsp:nvSpPr>
        <dsp:cNvPr id="0" name=""/>
        <dsp:cNvSpPr/>
      </dsp:nvSpPr>
      <dsp:spPr>
        <a:xfrm>
          <a:off x="3407914" y="1264537"/>
          <a:ext cx="2921069" cy="843024"/>
        </a:xfrm>
        <a:prstGeom prst="roundRect">
          <a:avLst/>
        </a:prstGeom>
        <a:solidFill>
          <a:schemeClr val="accent1">
            <a:tint val="6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Economic Developers &amp; COVID 19 Recovery</a:t>
          </a:r>
        </a:p>
      </dsp:txBody>
      <dsp:txXfrm>
        <a:off x="3449067" y="1305690"/>
        <a:ext cx="2838763" cy="76071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3BC0C5-5907-4D15-990F-840A6E416379}">
      <dsp:nvSpPr>
        <dsp:cNvPr id="0" name=""/>
        <dsp:cNvSpPr/>
      </dsp:nvSpPr>
      <dsp:spPr>
        <a:xfrm>
          <a:off x="1302" y="1439569"/>
          <a:ext cx="2539528" cy="2539528"/>
        </a:xfrm>
        <a:prstGeom prst="ellipse">
          <a:avLst/>
        </a:prstGeom>
        <a:solidFill>
          <a:schemeClr val="accent2">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9759" tIns="25400" rIns="139759" bIns="25400" numCol="1" spcCol="1270" anchor="ctr" anchorCtr="0">
          <a:noAutofit/>
        </a:bodyPr>
        <a:lstStyle/>
        <a:p>
          <a:pPr marL="0" lvl="0" indent="0" algn="ctr" defTabSz="889000">
            <a:lnSpc>
              <a:spcPct val="90000"/>
            </a:lnSpc>
            <a:spcBef>
              <a:spcPct val="0"/>
            </a:spcBef>
            <a:spcAft>
              <a:spcPct val="35000"/>
            </a:spcAft>
            <a:buNone/>
          </a:pPr>
          <a:r>
            <a:rPr lang="en-US" sz="2000" kern="1200" dirty="0"/>
            <a:t>Local Banks</a:t>
          </a:r>
        </a:p>
      </dsp:txBody>
      <dsp:txXfrm>
        <a:off x="373207" y="1811474"/>
        <a:ext cx="1795718" cy="1795718"/>
      </dsp:txXfrm>
    </dsp:sp>
    <dsp:sp modelId="{C7038A21-7B76-4147-8568-BCB23594D5C6}">
      <dsp:nvSpPr>
        <dsp:cNvPr id="0" name=""/>
        <dsp:cNvSpPr/>
      </dsp:nvSpPr>
      <dsp:spPr>
        <a:xfrm>
          <a:off x="2032925" y="1439569"/>
          <a:ext cx="2539528" cy="2539528"/>
        </a:xfrm>
        <a:prstGeom prst="ellipse">
          <a:avLst/>
        </a:prstGeom>
        <a:solidFill>
          <a:schemeClr val="accent3">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9759" tIns="25400" rIns="139759" bIns="25400" numCol="1" spcCol="1270" anchor="ctr" anchorCtr="0">
          <a:noAutofit/>
        </a:bodyPr>
        <a:lstStyle/>
        <a:p>
          <a:pPr marL="0" lvl="0" indent="0" algn="ctr" defTabSz="889000">
            <a:lnSpc>
              <a:spcPct val="90000"/>
            </a:lnSpc>
            <a:spcBef>
              <a:spcPct val="0"/>
            </a:spcBef>
            <a:spcAft>
              <a:spcPct val="35000"/>
            </a:spcAft>
            <a:buNone/>
          </a:pPr>
          <a:r>
            <a:rPr lang="en-US" sz="2000" kern="1200" dirty="0"/>
            <a:t>Community Foundations</a:t>
          </a:r>
        </a:p>
      </dsp:txBody>
      <dsp:txXfrm>
        <a:off x="2404830" y="1811474"/>
        <a:ext cx="1795718" cy="1795718"/>
      </dsp:txXfrm>
    </dsp:sp>
    <dsp:sp modelId="{9E3DCFA1-7270-499F-97DE-AC6E6DA020B1}">
      <dsp:nvSpPr>
        <dsp:cNvPr id="0" name=""/>
        <dsp:cNvSpPr/>
      </dsp:nvSpPr>
      <dsp:spPr>
        <a:xfrm>
          <a:off x="4064547" y="1439569"/>
          <a:ext cx="2539528" cy="2539528"/>
        </a:xfrm>
        <a:prstGeom prst="ellipse">
          <a:avLst/>
        </a:prstGeom>
        <a:solidFill>
          <a:schemeClr val="accent4">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9759" tIns="25400" rIns="139759" bIns="2540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4436452" y="1811474"/>
        <a:ext cx="1795718" cy="1795718"/>
      </dsp:txXfrm>
    </dsp:sp>
    <dsp:sp modelId="{E6667682-5A4F-4FE0-87D2-D555BBA06831}">
      <dsp:nvSpPr>
        <dsp:cNvPr id="0" name=""/>
        <dsp:cNvSpPr/>
      </dsp:nvSpPr>
      <dsp:spPr>
        <a:xfrm>
          <a:off x="6096170" y="1439569"/>
          <a:ext cx="2539528" cy="2539528"/>
        </a:xfrm>
        <a:prstGeom prst="ellipse">
          <a:avLst/>
        </a:prstGeom>
        <a:solidFill>
          <a:schemeClr val="accent5">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9759" tIns="25400" rIns="139759" bIns="25400" numCol="1" spcCol="1270" anchor="ctr" anchorCtr="0">
          <a:noAutofit/>
        </a:bodyPr>
        <a:lstStyle/>
        <a:p>
          <a:pPr marL="0" lvl="0" indent="0" algn="ctr" defTabSz="889000">
            <a:lnSpc>
              <a:spcPct val="90000"/>
            </a:lnSpc>
            <a:spcBef>
              <a:spcPct val="0"/>
            </a:spcBef>
            <a:spcAft>
              <a:spcPct val="35000"/>
            </a:spcAft>
            <a:buNone/>
          </a:pPr>
          <a:r>
            <a:rPr lang="en-US" sz="2000" kern="1200" dirty="0"/>
            <a:t>Utility Companies</a:t>
          </a:r>
        </a:p>
      </dsp:txBody>
      <dsp:txXfrm>
        <a:off x="6468075" y="1811474"/>
        <a:ext cx="1795718" cy="1795718"/>
      </dsp:txXfrm>
    </dsp:sp>
    <dsp:sp modelId="{5E161D1C-1351-4ABA-944A-44C85C4DCEE4}">
      <dsp:nvSpPr>
        <dsp:cNvPr id="0" name=""/>
        <dsp:cNvSpPr/>
      </dsp:nvSpPr>
      <dsp:spPr>
        <a:xfrm>
          <a:off x="8127793" y="1439569"/>
          <a:ext cx="2539528" cy="2539528"/>
        </a:xfrm>
        <a:prstGeom prst="ellipse">
          <a:avLst/>
        </a:prstGeom>
        <a:solidFill>
          <a:schemeClr val="accent6">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9759" tIns="25400" rIns="139759" bIns="25400" numCol="1" spcCol="1270" anchor="ctr" anchorCtr="0">
          <a:noAutofit/>
        </a:bodyPr>
        <a:lstStyle/>
        <a:p>
          <a:pPr marL="0" lvl="0" indent="0" algn="ctr" defTabSz="889000">
            <a:lnSpc>
              <a:spcPct val="90000"/>
            </a:lnSpc>
            <a:spcBef>
              <a:spcPct val="0"/>
            </a:spcBef>
            <a:spcAft>
              <a:spcPct val="35000"/>
            </a:spcAft>
            <a:buNone/>
          </a:pPr>
          <a:r>
            <a:rPr lang="en-US" sz="2000" kern="1200" dirty="0"/>
            <a:t>Public Funding Programs (CDBG, EDA, USDA)</a:t>
          </a:r>
        </a:p>
      </dsp:txBody>
      <dsp:txXfrm>
        <a:off x="8499698" y="1811474"/>
        <a:ext cx="1795718" cy="179571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AD11D4-10E2-4179-BB35-C8A27F50E5C2}">
      <dsp:nvSpPr>
        <dsp:cNvPr id="0" name=""/>
        <dsp:cNvSpPr/>
      </dsp:nvSpPr>
      <dsp:spPr>
        <a:xfrm>
          <a:off x="0" y="64257"/>
          <a:ext cx="3982271" cy="547200"/>
        </a:xfrm>
        <a:prstGeom prst="rect">
          <a:avLst/>
        </a:prstGeom>
        <a:solidFill>
          <a:schemeClr val="bg1">
            <a:lumMod val="5000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b="1" kern="1200" dirty="0"/>
            <a:t>Wisconsin</a:t>
          </a:r>
        </a:p>
      </dsp:txBody>
      <dsp:txXfrm>
        <a:off x="0" y="64257"/>
        <a:ext cx="3982271" cy="547200"/>
      </dsp:txXfrm>
    </dsp:sp>
    <dsp:sp modelId="{45D50A1D-B577-4588-BF7C-CADE52BEC1FB}">
      <dsp:nvSpPr>
        <dsp:cNvPr id="0" name=""/>
        <dsp:cNvSpPr/>
      </dsp:nvSpPr>
      <dsp:spPr>
        <a:xfrm>
          <a:off x="0" y="643129"/>
          <a:ext cx="3982271" cy="3442229"/>
        </a:xfrm>
        <a:prstGeom prst="rect">
          <a:avLst/>
        </a:prstGeom>
        <a:solidFill>
          <a:schemeClr val="bg1">
            <a:lumMod val="85000"/>
            <a:alpha val="9000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a:t>Communities with fewer than 50,000 residents are eligible for state CDBG ED loan funds</a:t>
          </a:r>
        </a:p>
        <a:p>
          <a:pPr marL="171450" lvl="1" indent="-171450" algn="l" defTabSz="844550">
            <a:lnSpc>
              <a:spcPct val="90000"/>
            </a:lnSpc>
            <a:spcBef>
              <a:spcPct val="0"/>
            </a:spcBef>
            <a:spcAft>
              <a:spcPct val="15000"/>
            </a:spcAft>
            <a:buChar char="•"/>
          </a:pPr>
          <a:r>
            <a:rPr lang="en-US" sz="1900" kern="1200" dirty="0"/>
            <a:t>Maximum $1 M in loans</a:t>
          </a:r>
        </a:p>
        <a:p>
          <a:pPr marL="171450" lvl="1" indent="-171450" algn="l" defTabSz="844550">
            <a:lnSpc>
              <a:spcPct val="90000"/>
            </a:lnSpc>
            <a:spcBef>
              <a:spcPct val="0"/>
            </a:spcBef>
            <a:spcAft>
              <a:spcPct val="15000"/>
            </a:spcAft>
            <a:buChar char="•"/>
          </a:pPr>
          <a:r>
            <a:rPr lang="en-US" sz="1900" kern="1200" dirty="0"/>
            <a:t>$35k per job</a:t>
          </a:r>
        </a:p>
        <a:p>
          <a:pPr marL="171450" lvl="1" indent="-171450" algn="l" defTabSz="844550">
            <a:lnSpc>
              <a:spcPct val="90000"/>
            </a:lnSpc>
            <a:spcBef>
              <a:spcPct val="0"/>
            </a:spcBef>
            <a:spcAft>
              <a:spcPct val="15000"/>
            </a:spcAft>
            <a:buChar char="•"/>
          </a:pPr>
          <a:r>
            <a:rPr lang="en-US" sz="1900" kern="1200" dirty="0"/>
            <a:t>Loan repayment max is 5 years</a:t>
          </a:r>
        </a:p>
        <a:p>
          <a:pPr marL="171450" lvl="1" indent="-171450" algn="l" defTabSz="844550">
            <a:lnSpc>
              <a:spcPct val="90000"/>
            </a:lnSpc>
            <a:spcBef>
              <a:spcPct val="0"/>
            </a:spcBef>
            <a:spcAft>
              <a:spcPct val="15000"/>
            </a:spcAft>
            <a:buChar char="•"/>
          </a:pPr>
          <a:r>
            <a:rPr lang="en-US" sz="1900" kern="1200" dirty="0"/>
            <a:t>State sets Loan to Value rations of activities being financed</a:t>
          </a:r>
        </a:p>
        <a:p>
          <a:pPr marL="171450" lvl="1" indent="-171450" algn="l" defTabSz="844550">
            <a:lnSpc>
              <a:spcPct val="90000"/>
            </a:lnSpc>
            <a:spcBef>
              <a:spcPct val="0"/>
            </a:spcBef>
            <a:spcAft>
              <a:spcPct val="15000"/>
            </a:spcAft>
            <a:buChar char="•"/>
          </a:pPr>
          <a:endParaRPr lang="en-US" sz="1900" kern="1200" dirty="0"/>
        </a:p>
      </dsp:txBody>
      <dsp:txXfrm>
        <a:off x="0" y="643129"/>
        <a:ext cx="3982271" cy="3442229"/>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AD11D4-10E2-4179-BB35-C8A27F50E5C2}">
      <dsp:nvSpPr>
        <dsp:cNvPr id="0" name=""/>
        <dsp:cNvSpPr/>
      </dsp:nvSpPr>
      <dsp:spPr>
        <a:xfrm>
          <a:off x="0" y="41172"/>
          <a:ext cx="3982271" cy="489600"/>
        </a:xfrm>
        <a:prstGeom prst="rect">
          <a:avLst/>
        </a:prstGeom>
        <a:solidFill>
          <a:schemeClr val="bg1">
            <a:lumMod val="5000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b="1" kern="1200" dirty="0"/>
            <a:t>Minnesota</a:t>
          </a:r>
        </a:p>
      </dsp:txBody>
      <dsp:txXfrm>
        <a:off x="0" y="41172"/>
        <a:ext cx="3982271" cy="489600"/>
      </dsp:txXfrm>
    </dsp:sp>
    <dsp:sp modelId="{45D50A1D-B577-4588-BF7C-CADE52BEC1FB}">
      <dsp:nvSpPr>
        <dsp:cNvPr id="0" name=""/>
        <dsp:cNvSpPr/>
      </dsp:nvSpPr>
      <dsp:spPr>
        <a:xfrm>
          <a:off x="0" y="608839"/>
          <a:ext cx="3982271" cy="3453210"/>
        </a:xfrm>
        <a:prstGeom prst="rect">
          <a:avLst/>
        </a:prstGeom>
        <a:solidFill>
          <a:schemeClr val="bg1">
            <a:lumMod val="85000"/>
            <a:alpha val="9000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US" sz="1700" kern="1200" dirty="0"/>
            <a:t>Assistance to businesses for traditional fixed asset investments, but also rail spurs and downtown commercial rehabilitation</a:t>
          </a:r>
        </a:p>
        <a:p>
          <a:pPr marL="171450" lvl="1" indent="-171450" algn="l" defTabSz="755650">
            <a:lnSpc>
              <a:spcPct val="90000"/>
            </a:lnSpc>
            <a:spcBef>
              <a:spcPct val="0"/>
            </a:spcBef>
            <a:spcAft>
              <a:spcPct val="15000"/>
            </a:spcAft>
            <a:buChar char="•"/>
          </a:pPr>
          <a:r>
            <a:rPr lang="en-US" sz="1700" kern="1200" dirty="0"/>
            <a:t>Business Incubators – to develop or rehab property for incubator use; provide assistance to businesses locating in incubator space</a:t>
          </a:r>
        </a:p>
        <a:p>
          <a:pPr marL="171450" lvl="1" indent="-171450" algn="l" defTabSz="755650">
            <a:lnSpc>
              <a:spcPct val="90000"/>
            </a:lnSpc>
            <a:spcBef>
              <a:spcPct val="0"/>
            </a:spcBef>
            <a:spcAft>
              <a:spcPct val="15000"/>
            </a:spcAft>
            <a:buChar char="•"/>
          </a:pPr>
          <a:r>
            <a:rPr lang="en-US" sz="1700" kern="1200" dirty="0"/>
            <a:t>Job Training – skills building of unskilled, low-income persons; retraining of existing employees</a:t>
          </a:r>
        </a:p>
        <a:p>
          <a:pPr marL="171450" lvl="1" indent="-171450" algn="l" defTabSz="755650">
            <a:lnSpc>
              <a:spcPct val="90000"/>
            </a:lnSpc>
            <a:spcBef>
              <a:spcPct val="0"/>
            </a:spcBef>
            <a:spcAft>
              <a:spcPct val="15000"/>
            </a:spcAft>
            <a:buChar char="•"/>
          </a:pPr>
          <a:endParaRPr lang="en-US" sz="1700" kern="1200" dirty="0"/>
        </a:p>
      </dsp:txBody>
      <dsp:txXfrm>
        <a:off x="0" y="608839"/>
        <a:ext cx="3982271" cy="345321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AD11D4-10E2-4179-BB35-C8A27F50E5C2}">
      <dsp:nvSpPr>
        <dsp:cNvPr id="0" name=""/>
        <dsp:cNvSpPr/>
      </dsp:nvSpPr>
      <dsp:spPr>
        <a:xfrm>
          <a:off x="0" y="40596"/>
          <a:ext cx="3982271" cy="412478"/>
        </a:xfrm>
        <a:prstGeom prst="rect">
          <a:avLst/>
        </a:prstGeom>
        <a:solidFill>
          <a:schemeClr val="bg1">
            <a:lumMod val="5000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b="1" kern="1200" dirty="0"/>
            <a:t>Salt Lake City, UT</a:t>
          </a:r>
        </a:p>
      </dsp:txBody>
      <dsp:txXfrm>
        <a:off x="0" y="40596"/>
        <a:ext cx="3982271" cy="412478"/>
      </dsp:txXfrm>
    </dsp:sp>
    <dsp:sp modelId="{45D50A1D-B577-4588-BF7C-CADE52BEC1FB}">
      <dsp:nvSpPr>
        <dsp:cNvPr id="0" name=""/>
        <dsp:cNvSpPr/>
      </dsp:nvSpPr>
      <dsp:spPr>
        <a:xfrm>
          <a:off x="0" y="476948"/>
          <a:ext cx="3982271" cy="3639870"/>
        </a:xfrm>
        <a:prstGeom prst="rect">
          <a:avLst/>
        </a:prstGeom>
        <a:solidFill>
          <a:schemeClr val="bg1">
            <a:lumMod val="85000"/>
            <a:alpha val="9000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en-US" sz="1300" kern="1200" dirty="0"/>
            <a:t>Startup and existing businesses or revenue producing non-profit ventures</a:t>
          </a:r>
        </a:p>
        <a:p>
          <a:pPr marL="114300" lvl="1" indent="-114300" algn="l" defTabSz="577850">
            <a:lnSpc>
              <a:spcPct val="90000"/>
            </a:lnSpc>
            <a:spcBef>
              <a:spcPct val="0"/>
            </a:spcBef>
            <a:spcAft>
              <a:spcPct val="15000"/>
            </a:spcAft>
            <a:buChar char="•"/>
          </a:pPr>
          <a:r>
            <a:rPr lang="en-US" sz="1300" kern="1200" dirty="0"/>
            <a:t>Energy efficient equipment upgrades and building retrofits</a:t>
          </a:r>
        </a:p>
        <a:p>
          <a:pPr marL="114300" lvl="1" indent="-114300" algn="l" defTabSz="577850">
            <a:lnSpc>
              <a:spcPct val="90000"/>
            </a:lnSpc>
            <a:spcBef>
              <a:spcPct val="0"/>
            </a:spcBef>
            <a:spcAft>
              <a:spcPct val="15000"/>
            </a:spcAft>
            <a:buChar char="•"/>
          </a:pPr>
          <a:r>
            <a:rPr lang="en-US" sz="1300" kern="1200" dirty="0"/>
            <a:t>Signage, retail presentation and display work</a:t>
          </a:r>
        </a:p>
        <a:p>
          <a:pPr marL="114300" lvl="1" indent="-114300" algn="l" defTabSz="577850">
            <a:lnSpc>
              <a:spcPct val="90000"/>
            </a:lnSpc>
            <a:spcBef>
              <a:spcPct val="0"/>
            </a:spcBef>
            <a:spcAft>
              <a:spcPct val="15000"/>
            </a:spcAft>
            <a:buChar char="•"/>
          </a:pPr>
          <a:r>
            <a:rPr lang="en-US" sz="1300" kern="1200" dirty="0"/>
            <a:t>Working capital and marketing</a:t>
          </a:r>
        </a:p>
        <a:p>
          <a:pPr marL="114300" lvl="1" indent="-114300" algn="l" defTabSz="577850">
            <a:lnSpc>
              <a:spcPct val="90000"/>
            </a:lnSpc>
            <a:spcBef>
              <a:spcPct val="0"/>
            </a:spcBef>
            <a:spcAft>
              <a:spcPct val="15000"/>
            </a:spcAft>
            <a:buChar char="•"/>
          </a:pPr>
          <a:r>
            <a:rPr lang="en-US" sz="1300" kern="1200" dirty="0"/>
            <a:t>Startups eligible for up to $100k</a:t>
          </a:r>
        </a:p>
        <a:p>
          <a:pPr marL="114300" lvl="1" indent="-114300" algn="l" defTabSz="577850">
            <a:lnSpc>
              <a:spcPct val="90000"/>
            </a:lnSpc>
            <a:spcBef>
              <a:spcPct val="0"/>
            </a:spcBef>
            <a:spcAft>
              <a:spcPct val="15000"/>
            </a:spcAft>
            <a:buChar char="•"/>
          </a:pPr>
          <a:r>
            <a:rPr lang="en-US" sz="1300" kern="1200" dirty="0"/>
            <a:t>Existing businesses up to $350k</a:t>
          </a:r>
        </a:p>
        <a:p>
          <a:pPr marL="114300" lvl="1" indent="-114300" algn="l" defTabSz="577850">
            <a:lnSpc>
              <a:spcPct val="90000"/>
            </a:lnSpc>
            <a:spcBef>
              <a:spcPct val="0"/>
            </a:spcBef>
            <a:spcAft>
              <a:spcPct val="15000"/>
            </a:spcAft>
            <a:buChar char="•"/>
          </a:pPr>
          <a:r>
            <a:rPr lang="en-US" sz="1300" kern="1200" dirty="0"/>
            <a:t>Microloans are $25k or less</a:t>
          </a:r>
        </a:p>
        <a:p>
          <a:pPr marL="114300" lvl="1" indent="-114300" algn="l" defTabSz="577850">
            <a:lnSpc>
              <a:spcPct val="90000"/>
            </a:lnSpc>
            <a:spcBef>
              <a:spcPct val="0"/>
            </a:spcBef>
            <a:spcAft>
              <a:spcPct val="15000"/>
            </a:spcAft>
            <a:buChar char="•"/>
          </a:pPr>
          <a:r>
            <a:rPr lang="en-US" sz="1300" kern="1200" dirty="0"/>
            <a:t>Loan Terms are 6 months to 7 years</a:t>
          </a:r>
        </a:p>
        <a:p>
          <a:pPr marL="114300" lvl="1" indent="-114300" algn="l" defTabSz="577850">
            <a:lnSpc>
              <a:spcPct val="90000"/>
            </a:lnSpc>
            <a:spcBef>
              <a:spcPct val="0"/>
            </a:spcBef>
            <a:spcAft>
              <a:spcPct val="15000"/>
            </a:spcAft>
            <a:buChar char="•"/>
          </a:pPr>
          <a:r>
            <a:rPr lang="en-US" sz="1300" kern="1200" dirty="0"/>
            <a:t>Maximum Rate is Prime + *%</a:t>
          </a:r>
        </a:p>
        <a:p>
          <a:pPr marL="114300" lvl="1" indent="-114300" algn="l" defTabSz="577850">
            <a:lnSpc>
              <a:spcPct val="90000"/>
            </a:lnSpc>
            <a:spcBef>
              <a:spcPct val="0"/>
            </a:spcBef>
            <a:spcAft>
              <a:spcPct val="15000"/>
            </a:spcAft>
            <a:buChar char="•"/>
          </a:pPr>
          <a:r>
            <a:rPr lang="en-US" sz="1300" kern="1200" dirty="0"/>
            <a:t>Support city goals of development in geographic priority areas, LMI owners, Veteran owners, Disabled owners, Green businesses</a:t>
          </a:r>
        </a:p>
        <a:p>
          <a:pPr marL="114300" lvl="1" indent="-114300" algn="l" defTabSz="577850">
            <a:lnSpc>
              <a:spcPct val="90000"/>
            </a:lnSpc>
            <a:spcBef>
              <a:spcPct val="0"/>
            </a:spcBef>
            <a:spcAft>
              <a:spcPct val="15000"/>
            </a:spcAft>
            <a:buChar char="•"/>
          </a:pPr>
          <a:endParaRPr lang="en-US" sz="1300" kern="1200" dirty="0"/>
        </a:p>
        <a:p>
          <a:pPr marL="114300" lvl="1" indent="-114300" algn="l" defTabSz="577850">
            <a:lnSpc>
              <a:spcPct val="90000"/>
            </a:lnSpc>
            <a:spcBef>
              <a:spcPct val="0"/>
            </a:spcBef>
            <a:spcAft>
              <a:spcPct val="15000"/>
            </a:spcAft>
            <a:buChar char="•"/>
          </a:pPr>
          <a:endParaRPr lang="en-US" sz="1300" kern="1200" dirty="0"/>
        </a:p>
      </dsp:txBody>
      <dsp:txXfrm>
        <a:off x="0" y="476948"/>
        <a:ext cx="3982271" cy="363987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AD11D4-10E2-4179-BB35-C8A27F50E5C2}">
      <dsp:nvSpPr>
        <dsp:cNvPr id="0" name=""/>
        <dsp:cNvSpPr/>
      </dsp:nvSpPr>
      <dsp:spPr>
        <a:xfrm>
          <a:off x="0" y="29969"/>
          <a:ext cx="3982271" cy="460800"/>
        </a:xfrm>
        <a:prstGeom prst="rect">
          <a:avLst/>
        </a:prstGeom>
        <a:solidFill>
          <a:schemeClr val="bg1">
            <a:lumMod val="5000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b="1" kern="1200" dirty="0"/>
            <a:t>Delaware</a:t>
          </a:r>
        </a:p>
      </dsp:txBody>
      <dsp:txXfrm>
        <a:off x="0" y="29969"/>
        <a:ext cx="3982271" cy="460800"/>
      </dsp:txXfrm>
    </dsp:sp>
    <dsp:sp modelId="{45D50A1D-B577-4588-BF7C-CADE52BEC1FB}">
      <dsp:nvSpPr>
        <dsp:cNvPr id="0" name=""/>
        <dsp:cNvSpPr/>
      </dsp:nvSpPr>
      <dsp:spPr>
        <a:xfrm>
          <a:off x="0" y="564244"/>
          <a:ext cx="3982271" cy="3513600"/>
        </a:xfrm>
        <a:prstGeom prst="rect">
          <a:avLst/>
        </a:prstGeom>
        <a:solidFill>
          <a:schemeClr val="bg1">
            <a:lumMod val="85000"/>
            <a:alpha val="9000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dirty="0"/>
            <a:t>True Access Capital formed out of community stakeholder vision to better support Delaware/Southern PA region</a:t>
          </a:r>
        </a:p>
        <a:p>
          <a:pPr marL="171450" lvl="1" indent="-171450" algn="l" defTabSz="711200">
            <a:lnSpc>
              <a:spcPct val="90000"/>
            </a:lnSpc>
            <a:spcBef>
              <a:spcPct val="0"/>
            </a:spcBef>
            <a:spcAft>
              <a:spcPct val="15000"/>
            </a:spcAft>
            <a:buChar char="•"/>
          </a:pPr>
          <a:r>
            <a:rPr lang="en-US" sz="1600" kern="1200" dirty="0"/>
            <a:t>Micro Loan Program – start-up and expansion projects; $5k to $50k; working capital, inventory, M&amp;E</a:t>
          </a:r>
        </a:p>
        <a:p>
          <a:pPr marL="171450" lvl="1" indent="-171450" algn="l" defTabSz="711200">
            <a:lnSpc>
              <a:spcPct val="90000"/>
            </a:lnSpc>
            <a:spcBef>
              <a:spcPct val="0"/>
            </a:spcBef>
            <a:spcAft>
              <a:spcPct val="15000"/>
            </a:spcAft>
            <a:buChar char="•"/>
          </a:pPr>
          <a:r>
            <a:rPr lang="en-US" sz="1600" kern="1200" dirty="0"/>
            <a:t>Community Development Loan Fund – non-profit and for-profit community-based projects (childcare centers, community centers, mixed use properties); max loan is $150k</a:t>
          </a:r>
        </a:p>
        <a:p>
          <a:pPr marL="171450" lvl="1" indent="-171450" algn="l" defTabSz="711200">
            <a:lnSpc>
              <a:spcPct val="90000"/>
            </a:lnSpc>
            <a:spcBef>
              <a:spcPct val="0"/>
            </a:spcBef>
            <a:spcAft>
              <a:spcPct val="15000"/>
            </a:spcAft>
            <a:buChar char="•"/>
          </a:pPr>
          <a:endParaRPr lang="en-US" sz="1600" kern="1200" dirty="0"/>
        </a:p>
      </dsp:txBody>
      <dsp:txXfrm>
        <a:off x="0" y="564244"/>
        <a:ext cx="3982271" cy="351360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C7B1C3-4729-426F-B4C8-14AB138E50CE}">
      <dsp:nvSpPr>
        <dsp:cNvPr id="0" name=""/>
        <dsp:cNvSpPr/>
      </dsp:nvSpPr>
      <dsp:spPr>
        <a:xfrm>
          <a:off x="562756" y="2550"/>
          <a:ext cx="2649644" cy="1589786"/>
        </a:xfrm>
        <a:prstGeom prst="rect">
          <a:avLst/>
        </a:prstGeom>
        <a:solidFill>
          <a:srgbClr val="C0000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Educator</a:t>
          </a:r>
        </a:p>
      </dsp:txBody>
      <dsp:txXfrm>
        <a:off x="562756" y="2550"/>
        <a:ext cx="2649644" cy="1589786"/>
      </dsp:txXfrm>
    </dsp:sp>
    <dsp:sp modelId="{BE95F37D-3910-45CC-A8C4-F2121FAFFED5}">
      <dsp:nvSpPr>
        <dsp:cNvPr id="0" name=""/>
        <dsp:cNvSpPr/>
      </dsp:nvSpPr>
      <dsp:spPr>
        <a:xfrm>
          <a:off x="3477365" y="2550"/>
          <a:ext cx="2649644" cy="1589786"/>
        </a:xfrm>
        <a:prstGeom prst="rect">
          <a:avLst/>
        </a:prstGeom>
        <a:solidFill>
          <a:srgbClr val="C0000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Problem </a:t>
          </a:r>
          <a:r>
            <a:rPr lang="en-US" sz="2500" kern="1200" dirty="0"/>
            <a:t>Solver</a:t>
          </a:r>
        </a:p>
      </dsp:txBody>
      <dsp:txXfrm>
        <a:off x="3477365" y="2550"/>
        <a:ext cx="2649644" cy="1589786"/>
      </dsp:txXfrm>
    </dsp:sp>
    <dsp:sp modelId="{6556D6DB-1D33-4B2D-BD09-FF9ABBA70E9C}">
      <dsp:nvSpPr>
        <dsp:cNvPr id="0" name=""/>
        <dsp:cNvSpPr/>
      </dsp:nvSpPr>
      <dsp:spPr>
        <a:xfrm>
          <a:off x="6391974" y="2550"/>
          <a:ext cx="2649644" cy="1589786"/>
        </a:xfrm>
        <a:prstGeom prst="rect">
          <a:avLst/>
        </a:prstGeom>
        <a:solidFill>
          <a:srgbClr val="C0000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Policy </a:t>
          </a:r>
          <a:r>
            <a:rPr lang="en-US" sz="2500" kern="1200" dirty="0"/>
            <a:t>Advocate</a:t>
          </a:r>
        </a:p>
      </dsp:txBody>
      <dsp:txXfrm>
        <a:off x="6391974" y="2550"/>
        <a:ext cx="2649644" cy="1589786"/>
      </dsp:txXfrm>
    </dsp:sp>
    <dsp:sp modelId="{1FC0054B-EFFA-43D9-9EA3-6A9B422FEB7A}">
      <dsp:nvSpPr>
        <dsp:cNvPr id="0" name=""/>
        <dsp:cNvSpPr/>
      </dsp:nvSpPr>
      <dsp:spPr>
        <a:xfrm>
          <a:off x="2020060" y="1857301"/>
          <a:ext cx="2649644" cy="1589786"/>
        </a:xfrm>
        <a:prstGeom prst="rect">
          <a:avLst/>
        </a:prstGeom>
        <a:solidFill>
          <a:srgbClr val="C0000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Economic Development Thought Leader</a:t>
          </a:r>
        </a:p>
      </dsp:txBody>
      <dsp:txXfrm>
        <a:off x="2020060" y="1857301"/>
        <a:ext cx="2649644" cy="1589786"/>
      </dsp:txXfrm>
    </dsp:sp>
    <dsp:sp modelId="{D104DEDA-BB32-475E-882B-6194444194C1}">
      <dsp:nvSpPr>
        <dsp:cNvPr id="0" name=""/>
        <dsp:cNvSpPr/>
      </dsp:nvSpPr>
      <dsp:spPr>
        <a:xfrm>
          <a:off x="4934669" y="1857301"/>
          <a:ext cx="2649644" cy="1589786"/>
        </a:xfrm>
        <a:prstGeom prst="rect">
          <a:avLst/>
        </a:prstGeom>
        <a:solidFill>
          <a:srgbClr val="C0000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Economic Development Implementer</a:t>
          </a:r>
        </a:p>
      </dsp:txBody>
      <dsp:txXfrm>
        <a:off x="4934669" y="1857301"/>
        <a:ext cx="2649644" cy="1589786"/>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23D6ED-6A02-4E12-82AF-E183D1E7E226}">
      <dsp:nvSpPr>
        <dsp:cNvPr id="0" name=""/>
        <dsp:cNvSpPr/>
      </dsp:nvSpPr>
      <dsp:spPr>
        <a:xfrm>
          <a:off x="1587460" y="1865"/>
          <a:ext cx="3350418" cy="2010251"/>
        </a:xfrm>
        <a:prstGeom prst="rect">
          <a:avLst/>
        </a:prstGeom>
        <a:solidFill>
          <a:schemeClr val="accent4">
            <a:lumMod val="5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Conclusions</a:t>
          </a:r>
        </a:p>
      </dsp:txBody>
      <dsp:txXfrm>
        <a:off x="1587460" y="1865"/>
        <a:ext cx="3350418" cy="2010251"/>
      </dsp:txXfrm>
    </dsp:sp>
    <dsp:sp modelId="{96AD692C-461E-45B2-B0CB-A79211BEFFFA}">
      <dsp:nvSpPr>
        <dsp:cNvPr id="0" name=""/>
        <dsp:cNvSpPr/>
      </dsp:nvSpPr>
      <dsp:spPr>
        <a:xfrm>
          <a:off x="5272920" y="1865"/>
          <a:ext cx="3350418" cy="2010251"/>
        </a:xfrm>
        <a:prstGeom prst="rect">
          <a:avLst/>
        </a:prstGeom>
        <a:solidFill>
          <a:schemeClr val="accent4">
            <a:lumMod val="5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Thoughts</a:t>
          </a:r>
        </a:p>
      </dsp:txBody>
      <dsp:txXfrm>
        <a:off x="5272920" y="1865"/>
        <a:ext cx="3350418" cy="2010251"/>
      </dsp:txXfrm>
    </dsp:sp>
    <dsp:sp modelId="{6ABD97AD-9170-4B52-902C-0E11FC1EB82E}">
      <dsp:nvSpPr>
        <dsp:cNvPr id="0" name=""/>
        <dsp:cNvSpPr/>
      </dsp:nvSpPr>
      <dsp:spPr>
        <a:xfrm>
          <a:off x="1587460" y="2347158"/>
          <a:ext cx="3350418" cy="2010251"/>
        </a:xfrm>
        <a:prstGeom prst="rect">
          <a:avLst/>
        </a:prstGeom>
        <a:solidFill>
          <a:schemeClr val="accent4">
            <a:lumMod val="5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Questions</a:t>
          </a:r>
        </a:p>
      </dsp:txBody>
      <dsp:txXfrm>
        <a:off x="1587460" y="2347158"/>
        <a:ext cx="3350418" cy="2010251"/>
      </dsp:txXfrm>
    </dsp:sp>
    <dsp:sp modelId="{E3F80422-C9E4-4F24-8CCE-0AD815C2023E}">
      <dsp:nvSpPr>
        <dsp:cNvPr id="0" name=""/>
        <dsp:cNvSpPr/>
      </dsp:nvSpPr>
      <dsp:spPr>
        <a:xfrm>
          <a:off x="5272920" y="2347158"/>
          <a:ext cx="3350418" cy="2010251"/>
        </a:xfrm>
        <a:prstGeom prst="rect">
          <a:avLst/>
        </a:prstGeom>
        <a:solidFill>
          <a:schemeClr val="accent4">
            <a:lumMod val="5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Contact</a:t>
          </a:r>
        </a:p>
        <a:p>
          <a:pPr marL="114300" lvl="1" indent="-114300" algn="l" defTabSz="622300">
            <a:lnSpc>
              <a:spcPct val="90000"/>
            </a:lnSpc>
            <a:spcBef>
              <a:spcPct val="0"/>
            </a:spcBef>
            <a:spcAft>
              <a:spcPct val="15000"/>
            </a:spcAft>
            <a:buChar char="•"/>
          </a:pPr>
          <a:r>
            <a:rPr lang="en-US" sz="1400" kern="1200">
              <a:solidFill>
                <a:schemeClr val="bg1"/>
              </a:solidFill>
              <a:hlinkClick xmlns:r="http://schemas.openxmlformats.org/officeDocument/2006/relationships" r:id="rId1">
                <a:extLst>
                  <a:ext uri="{A12FA001-AC4F-418D-AE19-62706E023703}">
                    <ahyp:hlinkClr xmlns:ahyp="http://schemas.microsoft.com/office/drawing/2018/hyperlinkcolor" val="tx"/>
                  </a:ext>
                </a:extLst>
              </a:hlinkClick>
            </a:rPr>
            <a:t>drobinson@montrosegroupllc.com</a:t>
          </a:r>
          <a:endParaRPr lang="en-US" sz="1400" kern="1200" dirty="0">
            <a:solidFill>
              <a:schemeClr val="bg1"/>
            </a:solidFill>
          </a:endParaRPr>
        </a:p>
        <a:p>
          <a:pPr marL="114300" lvl="1" indent="-114300" algn="l" defTabSz="622300">
            <a:lnSpc>
              <a:spcPct val="90000"/>
            </a:lnSpc>
            <a:spcBef>
              <a:spcPct val="0"/>
            </a:spcBef>
            <a:spcAft>
              <a:spcPct val="15000"/>
            </a:spcAft>
            <a:buChar char="•"/>
          </a:pPr>
          <a:r>
            <a:rPr lang="en-US" sz="1400" kern="1200">
              <a:solidFill>
                <a:schemeClr val="bg1"/>
              </a:solidFill>
              <a:hlinkClick xmlns:r="http://schemas.openxmlformats.org/officeDocument/2006/relationships" r:id="rId2">
                <a:extLst>
                  <a:ext uri="{A12FA001-AC4F-418D-AE19-62706E023703}">
                    <ahyp:hlinkClr xmlns:ahyp="http://schemas.microsoft.com/office/drawing/2018/hyperlinkcolor" val="tx"/>
                  </a:ext>
                </a:extLst>
              </a:hlinkClick>
            </a:rPr>
            <a:t>ngreen@montrosegroupllc.com</a:t>
          </a:r>
          <a:endParaRPr lang="en-US" sz="1400" kern="1200" dirty="0">
            <a:solidFill>
              <a:schemeClr val="bg1"/>
            </a:solidFill>
          </a:endParaRPr>
        </a:p>
        <a:p>
          <a:pPr marL="114300" lvl="1" indent="-114300" algn="l" defTabSz="622300">
            <a:lnSpc>
              <a:spcPct val="90000"/>
            </a:lnSpc>
            <a:spcBef>
              <a:spcPct val="0"/>
            </a:spcBef>
            <a:spcAft>
              <a:spcPct val="15000"/>
            </a:spcAft>
            <a:buChar char="•"/>
          </a:pPr>
          <a:r>
            <a:rPr lang="en-US" sz="1400" kern="1200">
              <a:solidFill>
                <a:schemeClr val="bg1"/>
              </a:solidFill>
              <a:hlinkClick xmlns:r="http://schemas.openxmlformats.org/officeDocument/2006/relationships" r:id="rId3">
                <a:extLst>
                  <a:ext uri="{A12FA001-AC4F-418D-AE19-62706E023703}">
                    <ahyp:hlinkClr xmlns:ahyp="http://schemas.microsoft.com/office/drawing/2018/hyperlinkcolor" val="tx"/>
                  </a:ext>
                </a:extLst>
              </a:hlinkClick>
            </a:rPr>
            <a:t>tbiggam@montrosegroupllc.com</a:t>
          </a:r>
          <a:r>
            <a:rPr lang="en-US" sz="1400" kern="1200">
              <a:solidFill>
                <a:schemeClr val="bg1"/>
              </a:solidFill>
            </a:rPr>
            <a:t> </a:t>
          </a:r>
          <a:endParaRPr lang="en-US" sz="1400" kern="1200" dirty="0">
            <a:solidFill>
              <a:schemeClr val="bg1"/>
            </a:solidFill>
          </a:endParaRPr>
        </a:p>
        <a:p>
          <a:pPr marL="114300" lvl="1" indent="-114300" algn="l" defTabSz="622300">
            <a:lnSpc>
              <a:spcPct val="90000"/>
            </a:lnSpc>
            <a:spcBef>
              <a:spcPct val="0"/>
            </a:spcBef>
            <a:spcAft>
              <a:spcPct val="15000"/>
            </a:spcAft>
            <a:buChar char="•"/>
          </a:pPr>
          <a:r>
            <a:rPr lang="en-US" sz="1400" kern="1200">
              <a:solidFill>
                <a:schemeClr val="bg1"/>
              </a:solidFill>
              <a:hlinkClick xmlns:r="http://schemas.openxmlformats.org/officeDocument/2006/relationships" r:id="rId4">
                <a:extLst>
                  <a:ext uri="{A12FA001-AC4F-418D-AE19-62706E023703}">
                    <ahyp:hlinkClr xmlns:ahyp="http://schemas.microsoft.com/office/drawing/2018/hyperlinkcolor" val="tx"/>
                  </a:ext>
                </a:extLst>
              </a:hlinkClick>
            </a:rPr>
            <a:t>jbgrant@montrosegroupllc.com</a:t>
          </a:r>
          <a:endParaRPr lang="en-US" sz="1400" kern="1200" dirty="0">
            <a:solidFill>
              <a:schemeClr val="bg1"/>
            </a:solidFill>
          </a:endParaRPr>
        </a:p>
      </dsp:txBody>
      <dsp:txXfrm>
        <a:off x="5272920" y="2347158"/>
        <a:ext cx="3350418" cy="201025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D531CC-5812-41F9-86DD-2CC065888F7B}">
      <dsp:nvSpPr>
        <dsp:cNvPr id="0" name=""/>
        <dsp:cNvSpPr/>
      </dsp:nvSpPr>
      <dsp:spPr>
        <a:xfrm>
          <a:off x="533314" y="0"/>
          <a:ext cx="8153990" cy="3657600"/>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69861EA-1B76-401B-A87C-22AAB1B3460B}">
      <dsp:nvSpPr>
        <dsp:cNvPr id="0" name=""/>
        <dsp:cNvSpPr/>
      </dsp:nvSpPr>
      <dsp:spPr>
        <a:xfrm>
          <a:off x="3174" y="1094609"/>
          <a:ext cx="2566200" cy="1468380"/>
        </a:xfrm>
        <a:prstGeom prst="roundRect">
          <a:avLst/>
        </a:prstGeom>
        <a:solidFill>
          <a:srgbClr val="C0000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Life &amp; Limb</a:t>
          </a:r>
        </a:p>
      </dsp:txBody>
      <dsp:txXfrm>
        <a:off x="74854" y="1166289"/>
        <a:ext cx="2422840" cy="1325020"/>
      </dsp:txXfrm>
    </dsp:sp>
    <dsp:sp modelId="{F528C6B6-B342-4AAD-B802-705B75C46DF8}">
      <dsp:nvSpPr>
        <dsp:cNvPr id="0" name=""/>
        <dsp:cNvSpPr/>
      </dsp:nvSpPr>
      <dsp:spPr>
        <a:xfrm>
          <a:off x="2711302" y="1097279"/>
          <a:ext cx="2198199" cy="1463040"/>
        </a:xfrm>
        <a:prstGeom prst="round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Economic Survival</a:t>
          </a:r>
        </a:p>
      </dsp:txBody>
      <dsp:txXfrm>
        <a:off x="2782722" y="1168699"/>
        <a:ext cx="2055359" cy="1320200"/>
      </dsp:txXfrm>
    </dsp:sp>
    <dsp:sp modelId="{0C504F7C-D0F4-4D62-96E0-C3FF3E2E6C90}">
      <dsp:nvSpPr>
        <dsp:cNvPr id="0" name=""/>
        <dsp:cNvSpPr/>
      </dsp:nvSpPr>
      <dsp:spPr>
        <a:xfrm>
          <a:off x="5051428" y="1097279"/>
          <a:ext cx="2198199" cy="1463040"/>
        </a:xfrm>
        <a:prstGeom prst="round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Return to  Work</a:t>
          </a:r>
        </a:p>
      </dsp:txBody>
      <dsp:txXfrm>
        <a:off x="5122848" y="1168699"/>
        <a:ext cx="2055359" cy="1320200"/>
      </dsp:txXfrm>
    </dsp:sp>
    <dsp:sp modelId="{4D205890-24A6-4527-B12D-AA77AC521AB8}">
      <dsp:nvSpPr>
        <dsp:cNvPr id="0" name=""/>
        <dsp:cNvSpPr/>
      </dsp:nvSpPr>
      <dsp:spPr>
        <a:xfrm>
          <a:off x="7391555" y="1097279"/>
          <a:ext cx="2198199" cy="1463040"/>
        </a:xfrm>
        <a:prstGeom prst="round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Carpe Diem</a:t>
          </a:r>
        </a:p>
      </dsp:txBody>
      <dsp:txXfrm>
        <a:off x="7462975" y="1168699"/>
        <a:ext cx="2055359" cy="13202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005DAE-9D67-409E-BB40-0CACF9A3C1A5}">
      <dsp:nvSpPr>
        <dsp:cNvPr id="0" name=""/>
        <dsp:cNvSpPr/>
      </dsp:nvSpPr>
      <dsp:spPr>
        <a:xfrm>
          <a:off x="742666" y="0"/>
          <a:ext cx="8416887" cy="4034778"/>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DA1DFC9-0E37-4E02-B693-DC4027560946}">
      <dsp:nvSpPr>
        <dsp:cNvPr id="0" name=""/>
        <dsp:cNvSpPr/>
      </dsp:nvSpPr>
      <dsp:spPr>
        <a:xfrm>
          <a:off x="335553" y="1210433"/>
          <a:ext cx="2970666" cy="1613911"/>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kern="1200" dirty="0"/>
            <a:t>Depth of Market Disruption</a:t>
          </a:r>
        </a:p>
        <a:p>
          <a:pPr marL="57150" lvl="1" indent="-57150" algn="l" defTabSz="444500">
            <a:lnSpc>
              <a:spcPct val="90000"/>
            </a:lnSpc>
            <a:spcBef>
              <a:spcPct val="0"/>
            </a:spcBef>
            <a:spcAft>
              <a:spcPct val="15000"/>
            </a:spcAft>
            <a:buChar char="•"/>
          </a:pPr>
          <a:r>
            <a:rPr lang="en-US" sz="1000" kern="1200" dirty="0"/>
            <a:t>Preparation of  workplace</a:t>
          </a:r>
        </a:p>
        <a:p>
          <a:pPr marL="57150" lvl="1" indent="-57150" algn="l" defTabSz="444500">
            <a:lnSpc>
              <a:spcPct val="90000"/>
            </a:lnSpc>
            <a:spcBef>
              <a:spcPct val="0"/>
            </a:spcBef>
            <a:spcAft>
              <a:spcPct val="15000"/>
            </a:spcAft>
            <a:buChar char="•"/>
          </a:pPr>
          <a:r>
            <a:rPr lang="en-US" sz="1000" kern="1200" dirty="0"/>
            <a:t>COVID 19 cases at company</a:t>
          </a:r>
        </a:p>
        <a:p>
          <a:pPr marL="57150" lvl="1" indent="-57150" algn="l" defTabSz="444500">
            <a:lnSpc>
              <a:spcPct val="90000"/>
            </a:lnSpc>
            <a:spcBef>
              <a:spcPct val="0"/>
            </a:spcBef>
            <a:spcAft>
              <a:spcPct val="15000"/>
            </a:spcAft>
            <a:buChar char="•"/>
          </a:pPr>
          <a:r>
            <a:rPr lang="en-US" sz="1000" kern="1200" dirty="0"/>
            <a:t>Location of company COVID 19 cases</a:t>
          </a:r>
        </a:p>
        <a:p>
          <a:pPr marL="57150" lvl="1" indent="-57150" algn="l" defTabSz="444500">
            <a:lnSpc>
              <a:spcPct val="90000"/>
            </a:lnSpc>
            <a:spcBef>
              <a:spcPct val="0"/>
            </a:spcBef>
            <a:spcAft>
              <a:spcPct val="15000"/>
            </a:spcAft>
            <a:buChar char="•"/>
          </a:pPr>
          <a:r>
            <a:rPr lang="en-US" sz="1000" kern="1200" dirty="0"/>
            <a:t>Customer market demand</a:t>
          </a:r>
        </a:p>
        <a:p>
          <a:pPr marL="57150" lvl="1" indent="-57150" algn="l" defTabSz="444500">
            <a:lnSpc>
              <a:spcPct val="90000"/>
            </a:lnSpc>
            <a:spcBef>
              <a:spcPct val="0"/>
            </a:spcBef>
            <a:spcAft>
              <a:spcPct val="15000"/>
            </a:spcAft>
            <a:buChar char="•"/>
          </a:pPr>
          <a:r>
            <a:rPr lang="en-US" sz="1000" kern="1200" dirty="0"/>
            <a:t>Impact of on-going public health regulations</a:t>
          </a:r>
        </a:p>
      </dsp:txBody>
      <dsp:txXfrm>
        <a:off x="414338" y="1289218"/>
        <a:ext cx="2813096" cy="1456341"/>
      </dsp:txXfrm>
    </dsp:sp>
    <dsp:sp modelId="{12A7EE15-2E0C-4FF6-9EE0-8A223DC217F0}">
      <dsp:nvSpPr>
        <dsp:cNvPr id="0" name=""/>
        <dsp:cNvSpPr/>
      </dsp:nvSpPr>
      <dsp:spPr>
        <a:xfrm>
          <a:off x="3465777" y="1210433"/>
          <a:ext cx="2970666" cy="1613911"/>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kern="1200" dirty="0"/>
            <a:t>Length of Market Disruption</a:t>
          </a:r>
        </a:p>
        <a:p>
          <a:pPr marL="57150" lvl="1" indent="-57150" algn="l" defTabSz="444500">
            <a:lnSpc>
              <a:spcPct val="90000"/>
            </a:lnSpc>
            <a:spcBef>
              <a:spcPct val="0"/>
            </a:spcBef>
            <a:spcAft>
              <a:spcPct val="15000"/>
            </a:spcAft>
            <a:buChar char="•"/>
          </a:pPr>
          <a:r>
            <a:rPr lang="en-US" sz="1000" kern="1200" dirty="0"/>
            <a:t>Increase or decline of COVID 19 cases</a:t>
          </a:r>
        </a:p>
        <a:p>
          <a:pPr marL="57150" lvl="1" indent="-57150" algn="l" defTabSz="444500">
            <a:lnSpc>
              <a:spcPct val="90000"/>
            </a:lnSpc>
            <a:spcBef>
              <a:spcPct val="0"/>
            </a:spcBef>
            <a:spcAft>
              <a:spcPct val="15000"/>
            </a:spcAft>
            <a:buChar char="•"/>
          </a:pPr>
          <a:r>
            <a:rPr lang="en-US" sz="1000" kern="1200" dirty="0"/>
            <a:t>Hospital preparedness</a:t>
          </a:r>
        </a:p>
        <a:p>
          <a:pPr marL="57150" lvl="1" indent="-57150" algn="l" defTabSz="444500">
            <a:lnSpc>
              <a:spcPct val="90000"/>
            </a:lnSpc>
            <a:spcBef>
              <a:spcPct val="0"/>
            </a:spcBef>
            <a:spcAft>
              <a:spcPct val="15000"/>
            </a:spcAft>
            <a:buChar char="•"/>
          </a:pPr>
          <a:r>
            <a:rPr lang="en-US" sz="1000" kern="1200" dirty="0"/>
            <a:t>Availability of therapies</a:t>
          </a:r>
        </a:p>
        <a:p>
          <a:pPr marL="57150" lvl="1" indent="-57150" algn="l" defTabSz="444500">
            <a:lnSpc>
              <a:spcPct val="90000"/>
            </a:lnSpc>
            <a:spcBef>
              <a:spcPct val="0"/>
            </a:spcBef>
            <a:spcAft>
              <a:spcPct val="15000"/>
            </a:spcAft>
            <a:buChar char="•"/>
          </a:pPr>
          <a:r>
            <a:rPr lang="en-US" sz="1000" kern="1200" dirty="0"/>
            <a:t>Late customer payments</a:t>
          </a:r>
        </a:p>
        <a:p>
          <a:pPr marL="57150" lvl="1" indent="-57150" algn="l" defTabSz="444500">
            <a:lnSpc>
              <a:spcPct val="90000"/>
            </a:lnSpc>
            <a:spcBef>
              <a:spcPct val="0"/>
            </a:spcBef>
            <a:spcAft>
              <a:spcPct val="15000"/>
            </a:spcAft>
            <a:buChar char="•"/>
          </a:pPr>
          <a:r>
            <a:rPr lang="en-US" sz="1000" kern="1200" dirty="0"/>
            <a:t>Access to capital</a:t>
          </a:r>
        </a:p>
      </dsp:txBody>
      <dsp:txXfrm>
        <a:off x="3544562" y="1289218"/>
        <a:ext cx="2813096" cy="1456341"/>
      </dsp:txXfrm>
    </dsp:sp>
    <dsp:sp modelId="{9A23CA51-E526-4260-B2D4-E0D2C85EE277}">
      <dsp:nvSpPr>
        <dsp:cNvPr id="0" name=""/>
        <dsp:cNvSpPr/>
      </dsp:nvSpPr>
      <dsp:spPr>
        <a:xfrm>
          <a:off x="6596000" y="1210433"/>
          <a:ext cx="2970666" cy="1613911"/>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kern="1200" dirty="0"/>
            <a:t>Shape of Market Recovery</a:t>
          </a:r>
        </a:p>
        <a:p>
          <a:pPr marL="57150" lvl="1" indent="-57150" algn="l" defTabSz="444500">
            <a:lnSpc>
              <a:spcPct val="90000"/>
            </a:lnSpc>
            <a:spcBef>
              <a:spcPct val="0"/>
            </a:spcBef>
            <a:spcAft>
              <a:spcPct val="15000"/>
            </a:spcAft>
            <a:buChar char="•"/>
          </a:pPr>
          <a:r>
            <a:rPr lang="en-US" sz="1000" kern="1200" dirty="0"/>
            <a:t>Integration of data driven public health policy with private sector economic activation</a:t>
          </a:r>
        </a:p>
        <a:p>
          <a:pPr marL="57150" lvl="1" indent="-57150" algn="l" defTabSz="444500">
            <a:lnSpc>
              <a:spcPct val="90000"/>
            </a:lnSpc>
            <a:spcBef>
              <a:spcPct val="0"/>
            </a:spcBef>
            <a:spcAft>
              <a:spcPct val="15000"/>
            </a:spcAft>
            <a:buChar char="•"/>
          </a:pPr>
          <a:r>
            <a:rPr lang="en-US" sz="1000" kern="1200" dirty="0"/>
            <a:t>Availability of rapid testing technology for health care providers and companies</a:t>
          </a:r>
        </a:p>
        <a:p>
          <a:pPr marL="57150" lvl="1" indent="-57150" algn="l" defTabSz="444500">
            <a:lnSpc>
              <a:spcPct val="90000"/>
            </a:lnSpc>
            <a:spcBef>
              <a:spcPct val="0"/>
            </a:spcBef>
            <a:spcAft>
              <a:spcPct val="15000"/>
            </a:spcAft>
            <a:buChar char="•"/>
          </a:pPr>
          <a:r>
            <a:rPr lang="en-US" sz="1000" kern="1200" dirty="0"/>
            <a:t>Re-establishment of consumer confidence </a:t>
          </a:r>
        </a:p>
      </dsp:txBody>
      <dsp:txXfrm>
        <a:off x="6674785" y="1289218"/>
        <a:ext cx="2813096" cy="145634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20A523-66FD-4A49-884C-A0683539031C}">
      <dsp:nvSpPr>
        <dsp:cNvPr id="0" name=""/>
        <dsp:cNvSpPr/>
      </dsp:nvSpPr>
      <dsp:spPr>
        <a:xfrm>
          <a:off x="4069056" y="1983365"/>
          <a:ext cx="1466261" cy="1466261"/>
        </a:xfrm>
        <a:prstGeom prst="ellipse">
          <a:avLst/>
        </a:prstGeom>
        <a:solidFill>
          <a:schemeClr val="accent4">
            <a:lumMod val="5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Economic Survival</a:t>
          </a:r>
        </a:p>
      </dsp:txBody>
      <dsp:txXfrm>
        <a:off x="4283785" y="2198094"/>
        <a:ext cx="1036803" cy="1036803"/>
      </dsp:txXfrm>
    </dsp:sp>
    <dsp:sp modelId="{8328E51A-13B3-44E8-B483-B1CDF7F06CA6}">
      <dsp:nvSpPr>
        <dsp:cNvPr id="0" name=""/>
        <dsp:cNvSpPr/>
      </dsp:nvSpPr>
      <dsp:spPr>
        <a:xfrm rot="10800000">
          <a:off x="2642881" y="2507553"/>
          <a:ext cx="1347735" cy="417884"/>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FCF3440-3744-49BE-BCBF-38ED604B4F1F}">
      <dsp:nvSpPr>
        <dsp:cNvPr id="0" name=""/>
        <dsp:cNvSpPr/>
      </dsp:nvSpPr>
      <dsp:spPr>
        <a:xfrm>
          <a:off x="1946407" y="2159316"/>
          <a:ext cx="1392948" cy="1114358"/>
        </a:xfrm>
        <a:prstGeom prst="roundRect">
          <a:avLst>
            <a:gd name="adj" fmla="val 10000"/>
          </a:avLst>
        </a:prstGeom>
        <a:solidFill>
          <a:schemeClr val="accent4">
            <a:lumMod val="5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marL="0" lvl="0" indent="0" algn="ctr" defTabSz="666750">
            <a:lnSpc>
              <a:spcPct val="90000"/>
            </a:lnSpc>
            <a:spcBef>
              <a:spcPct val="0"/>
            </a:spcBef>
            <a:spcAft>
              <a:spcPct val="35000"/>
            </a:spcAft>
            <a:buNone/>
          </a:pPr>
          <a:r>
            <a:rPr lang="en-US" sz="1500" kern="1200" dirty="0"/>
            <a:t>Assess Economic Damage</a:t>
          </a:r>
        </a:p>
      </dsp:txBody>
      <dsp:txXfrm>
        <a:off x="1979045" y="2191954"/>
        <a:ext cx="1327672" cy="1049082"/>
      </dsp:txXfrm>
    </dsp:sp>
    <dsp:sp modelId="{02B487D6-A5CB-4B0E-9FB3-17321B7DD149}">
      <dsp:nvSpPr>
        <dsp:cNvPr id="0" name=""/>
        <dsp:cNvSpPr/>
      </dsp:nvSpPr>
      <dsp:spPr>
        <a:xfrm rot="13500000">
          <a:off x="3077956" y="1457190"/>
          <a:ext cx="1347735" cy="417884"/>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F4739CD-ED2B-48BA-A40C-E88D1FEC63D1}">
      <dsp:nvSpPr>
        <dsp:cNvPr id="0" name=""/>
        <dsp:cNvSpPr/>
      </dsp:nvSpPr>
      <dsp:spPr>
        <a:xfrm>
          <a:off x="2578853" y="632456"/>
          <a:ext cx="1392948" cy="1114358"/>
        </a:xfrm>
        <a:prstGeom prst="roundRect">
          <a:avLst>
            <a:gd name="adj" fmla="val 10000"/>
          </a:avLst>
        </a:prstGeom>
        <a:solidFill>
          <a:schemeClr val="accent4">
            <a:lumMod val="5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marL="0" lvl="0" indent="0" algn="ctr" defTabSz="666750">
            <a:lnSpc>
              <a:spcPct val="90000"/>
            </a:lnSpc>
            <a:spcBef>
              <a:spcPct val="0"/>
            </a:spcBef>
            <a:spcAft>
              <a:spcPct val="35000"/>
            </a:spcAft>
            <a:buNone/>
          </a:pPr>
          <a:r>
            <a:rPr lang="en-US" sz="1500" kern="1200"/>
            <a:t>Keeping </a:t>
          </a:r>
          <a:r>
            <a:rPr lang="en-US" sz="1500" kern="1200" dirty="0"/>
            <a:t>Companies Alive</a:t>
          </a:r>
        </a:p>
      </dsp:txBody>
      <dsp:txXfrm>
        <a:off x="2611491" y="665094"/>
        <a:ext cx="1327672" cy="1049082"/>
      </dsp:txXfrm>
    </dsp:sp>
    <dsp:sp modelId="{9472945A-0401-4F7F-9C84-263544484AF3}">
      <dsp:nvSpPr>
        <dsp:cNvPr id="0" name=""/>
        <dsp:cNvSpPr/>
      </dsp:nvSpPr>
      <dsp:spPr>
        <a:xfrm rot="16200000">
          <a:off x="4128319" y="1022115"/>
          <a:ext cx="1347735" cy="417884"/>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E5E7F33-D9C0-4E0B-8752-7646E3E46E65}">
      <dsp:nvSpPr>
        <dsp:cNvPr id="0" name=""/>
        <dsp:cNvSpPr/>
      </dsp:nvSpPr>
      <dsp:spPr>
        <a:xfrm>
          <a:off x="4105713" y="10"/>
          <a:ext cx="1392948" cy="1114358"/>
        </a:xfrm>
        <a:prstGeom prst="roundRect">
          <a:avLst>
            <a:gd name="adj" fmla="val 10000"/>
          </a:avLst>
        </a:prstGeom>
        <a:solidFill>
          <a:schemeClr val="accent4">
            <a:lumMod val="5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marL="0" lvl="0" indent="0" algn="ctr" defTabSz="666750">
            <a:lnSpc>
              <a:spcPct val="90000"/>
            </a:lnSpc>
            <a:spcBef>
              <a:spcPct val="0"/>
            </a:spcBef>
            <a:spcAft>
              <a:spcPct val="35000"/>
            </a:spcAft>
            <a:buNone/>
          </a:pPr>
          <a:r>
            <a:rPr lang="en-US" sz="1500" kern="1200" dirty="0"/>
            <a:t>Gaining Workforce for COVID 19 Supply Chain</a:t>
          </a:r>
        </a:p>
      </dsp:txBody>
      <dsp:txXfrm>
        <a:off x="4138351" y="32648"/>
        <a:ext cx="1327672" cy="1049082"/>
      </dsp:txXfrm>
    </dsp:sp>
    <dsp:sp modelId="{77CB5C98-D80B-4649-88CF-C2A1D0118F96}">
      <dsp:nvSpPr>
        <dsp:cNvPr id="0" name=""/>
        <dsp:cNvSpPr/>
      </dsp:nvSpPr>
      <dsp:spPr>
        <a:xfrm rot="18900000">
          <a:off x="5178683" y="1457190"/>
          <a:ext cx="1347735" cy="417884"/>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B1550A2-FF5B-4311-AC6E-0700C98E5862}">
      <dsp:nvSpPr>
        <dsp:cNvPr id="0" name=""/>
        <dsp:cNvSpPr/>
      </dsp:nvSpPr>
      <dsp:spPr>
        <a:xfrm>
          <a:off x="5632573" y="632456"/>
          <a:ext cx="1392948" cy="1114358"/>
        </a:xfrm>
        <a:prstGeom prst="roundRect">
          <a:avLst>
            <a:gd name="adj" fmla="val 10000"/>
          </a:avLst>
        </a:prstGeom>
        <a:solidFill>
          <a:schemeClr val="accent4">
            <a:lumMod val="5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marL="0" lvl="0" indent="0" algn="ctr" defTabSz="666750">
            <a:lnSpc>
              <a:spcPct val="90000"/>
            </a:lnSpc>
            <a:spcBef>
              <a:spcPct val="0"/>
            </a:spcBef>
            <a:spcAft>
              <a:spcPct val="35000"/>
            </a:spcAft>
            <a:buNone/>
          </a:pPr>
          <a:r>
            <a:rPr lang="en-US" sz="1500" kern="1200" dirty="0"/>
            <a:t>Build Regional Financing Mechanisms</a:t>
          </a:r>
        </a:p>
      </dsp:txBody>
      <dsp:txXfrm>
        <a:off x="5665211" y="665094"/>
        <a:ext cx="1327672" cy="1049082"/>
      </dsp:txXfrm>
    </dsp:sp>
    <dsp:sp modelId="{6EF932EA-DA68-40EB-8721-6396F5DEA92D}">
      <dsp:nvSpPr>
        <dsp:cNvPr id="0" name=""/>
        <dsp:cNvSpPr/>
      </dsp:nvSpPr>
      <dsp:spPr>
        <a:xfrm>
          <a:off x="5613757" y="2507553"/>
          <a:ext cx="1347735" cy="417884"/>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B962AA7-9D55-4001-BEAE-9E7717DB427E}">
      <dsp:nvSpPr>
        <dsp:cNvPr id="0" name=""/>
        <dsp:cNvSpPr/>
      </dsp:nvSpPr>
      <dsp:spPr>
        <a:xfrm>
          <a:off x="6265019" y="2159316"/>
          <a:ext cx="1392948" cy="1114358"/>
        </a:xfrm>
        <a:prstGeom prst="roundRect">
          <a:avLst>
            <a:gd name="adj" fmla="val 10000"/>
          </a:avLst>
        </a:prstGeom>
        <a:solidFill>
          <a:schemeClr val="accent4">
            <a:lumMod val="5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marL="0" lvl="0" indent="0" algn="ctr" defTabSz="666750">
            <a:lnSpc>
              <a:spcPct val="90000"/>
            </a:lnSpc>
            <a:spcBef>
              <a:spcPct val="0"/>
            </a:spcBef>
            <a:spcAft>
              <a:spcPct val="35000"/>
            </a:spcAft>
            <a:buNone/>
          </a:pPr>
          <a:r>
            <a:rPr lang="en-US" sz="1500" kern="1200" dirty="0"/>
            <a:t>Tax Incentive Flexibility</a:t>
          </a:r>
        </a:p>
      </dsp:txBody>
      <dsp:txXfrm>
        <a:off x="6297657" y="2191954"/>
        <a:ext cx="1327672" cy="104908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AFDB1F-A8EE-4D58-9280-C7CED2FD6059}">
      <dsp:nvSpPr>
        <dsp:cNvPr id="0" name=""/>
        <dsp:cNvSpPr/>
      </dsp:nvSpPr>
      <dsp:spPr>
        <a:xfrm>
          <a:off x="5839304" y="908273"/>
          <a:ext cx="1634844" cy="3892326"/>
        </a:xfrm>
        <a:prstGeom prst="wedgeRectCallout">
          <a:avLst>
            <a:gd name="adj1" fmla="val 0"/>
            <a:gd name="adj2" fmla="val 0"/>
          </a:avLst>
        </a:prstGeom>
        <a:solidFill>
          <a:schemeClr val="accent1">
            <a:tint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7625" tIns="47625" rIns="47625" bIns="47625" numCol="1" spcCol="1270" anchor="t" anchorCtr="0">
          <a:noAutofit/>
        </a:bodyPr>
        <a:lstStyle/>
        <a:p>
          <a:pPr marL="0" lvl="0" indent="0" algn="r" defTabSz="666750">
            <a:lnSpc>
              <a:spcPct val="90000"/>
            </a:lnSpc>
            <a:spcBef>
              <a:spcPct val="0"/>
            </a:spcBef>
            <a:spcAft>
              <a:spcPct val="35000"/>
            </a:spcAft>
            <a:buNone/>
          </a:pPr>
          <a:r>
            <a:rPr lang="en-US" sz="1500" kern="1200" dirty="0"/>
            <a:t>Construction Material Sales Tax Exemption</a:t>
          </a:r>
        </a:p>
      </dsp:txBody>
      <dsp:txXfrm>
        <a:off x="6046603" y="908273"/>
        <a:ext cx="1427546" cy="3892326"/>
      </dsp:txXfrm>
    </dsp:sp>
    <dsp:sp modelId="{49579939-5F2F-4829-B9B9-76A1584B386A}">
      <dsp:nvSpPr>
        <dsp:cNvPr id="0" name=""/>
        <dsp:cNvSpPr/>
      </dsp:nvSpPr>
      <dsp:spPr>
        <a:xfrm>
          <a:off x="5839304" y="0"/>
          <a:ext cx="1634844" cy="908273"/>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47625" rIns="47625" bIns="47625" numCol="1" spcCol="1270" anchor="ctr" anchorCtr="0">
          <a:noAutofit/>
        </a:bodyPr>
        <a:lstStyle/>
        <a:p>
          <a:pPr marL="0" lvl="0" indent="0" algn="ctr" defTabSz="666750">
            <a:lnSpc>
              <a:spcPct val="90000"/>
            </a:lnSpc>
            <a:spcBef>
              <a:spcPct val="0"/>
            </a:spcBef>
            <a:spcAft>
              <a:spcPct val="35000"/>
            </a:spcAft>
            <a:buNone/>
          </a:pPr>
          <a:r>
            <a:rPr lang="en-US" sz="1500" kern="1200" dirty="0"/>
            <a:t>Constructing Financing</a:t>
          </a:r>
        </a:p>
      </dsp:txBody>
      <dsp:txXfrm>
        <a:off x="5839304" y="0"/>
        <a:ext cx="1634844" cy="908273"/>
      </dsp:txXfrm>
    </dsp:sp>
    <dsp:sp modelId="{E1B2E159-7ED4-422B-BFA0-A0D92AD7BB48}">
      <dsp:nvSpPr>
        <dsp:cNvPr id="0" name=""/>
        <dsp:cNvSpPr/>
      </dsp:nvSpPr>
      <dsp:spPr>
        <a:xfrm>
          <a:off x="4204460" y="908273"/>
          <a:ext cx="1634844" cy="3633094"/>
        </a:xfrm>
        <a:prstGeom prst="wedgeRectCallout">
          <a:avLst>
            <a:gd name="adj1" fmla="val 62500"/>
            <a:gd name="adj2" fmla="val 20830"/>
          </a:avLst>
        </a:prstGeom>
        <a:solidFill>
          <a:schemeClr val="accent1">
            <a:tint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7625" tIns="47625" rIns="47625" bIns="47625" numCol="1" spcCol="1270" anchor="t" anchorCtr="0">
          <a:noAutofit/>
        </a:bodyPr>
        <a:lstStyle/>
        <a:p>
          <a:pPr marL="0" lvl="0" indent="0" algn="r" defTabSz="666750">
            <a:lnSpc>
              <a:spcPct val="90000"/>
            </a:lnSpc>
            <a:spcBef>
              <a:spcPct val="0"/>
            </a:spcBef>
            <a:spcAft>
              <a:spcPct val="35000"/>
            </a:spcAft>
            <a:buNone/>
          </a:pPr>
          <a:r>
            <a:rPr lang="en-US" sz="1500" kern="1200" dirty="0"/>
            <a:t>Tax Increment Financing</a:t>
          </a:r>
        </a:p>
        <a:p>
          <a:pPr marL="114300" lvl="1" indent="-114300" algn="r" defTabSz="533400">
            <a:lnSpc>
              <a:spcPct val="90000"/>
            </a:lnSpc>
            <a:spcBef>
              <a:spcPct val="0"/>
            </a:spcBef>
            <a:spcAft>
              <a:spcPct val="15000"/>
            </a:spcAft>
            <a:buChar char="•"/>
          </a:pPr>
          <a:r>
            <a:rPr lang="en-US" sz="1200" kern="1200" dirty="0"/>
            <a:t>School Compensation  Agreements</a:t>
          </a:r>
        </a:p>
        <a:p>
          <a:pPr marL="0" lvl="0" indent="0" algn="r" defTabSz="666750">
            <a:lnSpc>
              <a:spcPct val="90000"/>
            </a:lnSpc>
            <a:spcBef>
              <a:spcPct val="0"/>
            </a:spcBef>
            <a:spcAft>
              <a:spcPct val="35000"/>
            </a:spcAft>
            <a:buNone/>
          </a:pPr>
          <a:r>
            <a:rPr lang="en-US" sz="1500" kern="1200" dirty="0"/>
            <a:t>Local and State Grants</a:t>
          </a:r>
        </a:p>
        <a:p>
          <a:pPr marL="0" lvl="0" indent="0" algn="r" defTabSz="666750">
            <a:lnSpc>
              <a:spcPct val="90000"/>
            </a:lnSpc>
            <a:spcBef>
              <a:spcPct val="0"/>
            </a:spcBef>
            <a:spcAft>
              <a:spcPct val="35000"/>
            </a:spcAft>
            <a:buNone/>
          </a:pPr>
          <a:r>
            <a:rPr lang="en-US" sz="1500" kern="1200" dirty="0"/>
            <a:t>Joint Economic Development Districts</a:t>
          </a:r>
        </a:p>
        <a:p>
          <a:pPr marL="0" lvl="0" indent="0" algn="r" defTabSz="666750">
            <a:lnSpc>
              <a:spcPct val="90000"/>
            </a:lnSpc>
            <a:spcBef>
              <a:spcPct val="0"/>
            </a:spcBef>
            <a:spcAft>
              <a:spcPct val="35000"/>
            </a:spcAft>
            <a:buNone/>
          </a:pPr>
          <a:r>
            <a:rPr lang="en-US" sz="1500" kern="1200" dirty="0"/>
            <a:t>Transportation Improvement Districts</a:t>
          </a:r>
        </a:p>
      </dsp:txBody>
      <dsp:txXfrm>
        <a:off x="4411758" y="908273"/>
        <a:ext cx="1427546" cy="3633094"/>
      </dsp:txXfrm>
    </dsp:sp>
    <dsp:sp modelId="{BF525E8D-EB3C-47EE-835A-F5B91135385F}">
      <dsp:nvSpPr>
        <dsp:cNvPr id="0" name=""/>
        <dsp:cNvSpPr/>
      </dsp:nvSpPr>
      <dsp:spPr>
        <a:xfrm>
          <a:off x="4204460" y="132016"/>
          <a:ext cx="1634844" cy="778657"/>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47625" rIns="47625" bIns="47625" numCol="1" spcCol="1270" anchor="ctr" anchorCtr="0">
          <a:noAutofit/>
        </a:bodyPr>
        <a:lstStyle/>
        <a:p>
          <a:pPr marL="0" lvl="0" indent="0" algn="ctr" defTabSz="666750">
            <a:lnSpc>
              <a:spcPct val="90000"/>
            </a:lnSpc>
            <a:spcBef>
              <a:spcPct val="0"/>
            </a:spcBef>
            <a:spcAft>
              <a:spcPct val="35000"/>
            </a:spcAft>
            <a:buNone/>
          </a:pPr>
          <a:r>
            <a:rPr lang="en-US" sz="1500" kern="1200" dirty="0"/>
            <a:t>Infrastructure Finance</a:t>
          </a:r>
        </a:p>
      </dsp:txBody>
      <dsp:txXfrm>
        <a:off x="4204460" y="132016"/>
        <a:ext cx="1634844" cy="778657"/>
      </dsp:txXfrm>
    </dsp:sp>
    <dsp:sp modelId="{A1FE144F-F518-4AB8-80AD-C37F4A030610}">
      <dsp:nvSpPr>
        <dsp:cNvPr id="0" name=""/>
        <dsp:cNvSpPr/>
      </dsp:nvSpPr>
      <dsp:spPr>
        <a:xfrm>
          <a:off x="2569616" y="908273"/>
          <a:ext cx="1634844" cy="3373381"/>
        </a:xfrm>
        <a:prstGeom prst="wedgeRectCallout">
          <a:avLst>
            <a:gd name="adj1" fmla="val 62500"/>
            <a:gd name="adj2" fmla="val 20830"/>
          </a:avLst>
        </a:prstGeom>
        <a:solidFill>
          <a:schemeClr val="accent1">
            <a:tint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7625" tIns="47625" rIns="47625" bIns="47625" numCol="1" spcCol="1270" anchor="t" anchorCtr="0">
          <a:noAutofit/>
        </a:bodyPr>
        <a:lstStyle/>
        <a:p>
          <a:pPr marL="0" lvl="0" indent="0" algn="r" defTabSz="666750">
            <a:lnSpc>
              <a:spcPct val="90000"/>
            </a:lnSpc>
            <a:spcBef>
              <a:spcPct val="0"/>
            </a:spcBef>
            <a:spcAft>
              <a:spcPct val="35000"/>
            </a:spcAft>
            <a:buNone/>
          </a:pPr>
          <a:r>
            <a:rPr lang="en-US" sz="1500" kern="1200" dirty="0"/>
            <a:t>Tax Abatements</a:t>
          </a:r>
        </a:p>
        <a:p>
          <a:pPr marL="114300" lvl="1" indent="-114300" algn="r" defTabSz="533400">
            <a:lnSpc>
              <a:spcPct val="90000"/>
            </a:lnSpc>
            <a:spcBef>
              <a:spcPct val="0"/>
            </a:spcBef>
            <a:spcAft>
              <a:spcPct val="15000"/>
            </a:spcAft>
            <a:buChar char="•"/>
          </a:pPr>
          <a:r>
            <a:rPr lang="en-US" sz="1200" kern="1200" dirty="0"/>
            <a:t>School Compensation Agreements</a:t>
          </a:r>
        </a:p>
        <a:p>
          <a:pPr marL="0" lvl="0" indent="0" algn="r" defTabSz="666750">
            <a:lnSpc>
              <a:spcPct val="90000"/>
            </a:lnSpc>
            <a:spcBef>
              <a:spcPct val="0"/>
            </a:spcBef>
            <a:spcAft>
              <a:spcPct val="35000"/>
            </a:spcAft>
            <a:buNone/>
          </a:pPr>
          <a:r>
            <a:rPr lang="en-US" sz="1500" kern="1200" dirty="0"/>
            <a:t>Tax Credits</a:t>
          </a:r>
        </a:p>
      </dsp:txBody>
      <dsp:txXfrm>
        <a:off x="2776914" y="908273"/>
        <a:ext cx="1427546" cy="3373381"/>
      </dsp:txXfrm>
    </dsp:sp>
    <dsp:sp modelId="{D6E09DE8-448E-432A-A6BA-0343954B5C16}">
      <dsp:nvSpPr>
        <dsp:cNvPr id="0" name=""/>
        <dsp:cNvSpPr/>
      </dsp:nvSpPr>
      <dsp:spPr>
        <a:xfrm>
          <a:off x="2569616" y="259712"/>
          <a:ext cx="1634844" cy="648561"/>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47625" rIns="47625" bIns="47625" numCol="1" spcCol="1270" anchor="ctr" anchorCtr="0">
          <a:noAutofit/>
        </a:bodyPr>
        <a:lstStyle/>
        <a:p>
          <a:pPr marL="0" lvl="0" indent="0" algn="ctr" defTabSz="666750">
            <a:lnSpc>
              <a:spcPct val="90000"/>
            </a:lnSpc>
            <a:spcBef>
              <a:spcPct val="0"/>
            </a:spcBef>
            <a:spcAft>
              <a:spcPct val="35000"/>
            </a:spcAft>
            <a:buNone/>
          </a:pPr>
          <a:r>
            <a:rPr lang="en-US" sz="1500" kern="1200" dirty="0"/>
            <a:t>Tax Incentives</a:t>
          </a:r>
        </a:p>
      </dsp:txBody>
      <dsp:txXfrm>
        <a:off x="2569616" y="259712"/>
        <a:ext cx="1634844" cy="648561"/>
      </dsp:txXfrm>
    </dsp:sp>
    <dsp:sp modelId="{1C4CEC8F-B076-4203-AF8E-91FA592005E0}">
      <dsp:nvSpPr>
        <dsp:cNvPr id="0" name=""/>
        <dsp:cNvSpPr/>
      </dsp:nvSpPr>
      <dsp:spPr>
        <a:xfrm>
          <a:off x="934771" y="908273"/>
          <a:ext cx="1634844" cy="3113669"/>
        </a:xfrm>
        <a:prstGeom prst="wedgeRectCallout">
          <a:avLst>
            <a:gd name="adj1" fmla="val 62500"/>
            <a:gd name="adj2" fmla="val 20830"/>
          </a:avLst>
        </a:prstGeom>
        <a:solidFill>
          <a:schemeClr val="accent1">
            <a:tint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7625" tIns="47625" rIns="47625" bIns="47625" numCol="1" spcCol="1270" anchor="t" anchorCtr="0">
          <a:noAutofit/>
        </a:bodyPr>
        <a:lstStyle/>
        <a:p>
          <a:pPr marL="0" lvl="0" indent="0" algn="r" defTabSz="666750">
            <a:lnSpc>
              <a:spcPct val="90000"/>
            </a:lnSpc>
            <a:spcBef>
              <a:spcPct val="0"/>
            </a:spcBef>
            <a:spcAft>
              <a:spcPct val="35000"/>
            </a:spcAft>
            <a:buNone/>
          </a:pPr>
          <a:r>
            <a:rPr lang="en-US" sz="1500" kern="1200" dirty="0"/>
            <a:t>Zoning</a:t>
          </a:r>
        </a:p>
        <a:p>
          <a:pPr marL="0" lvl="0" indent="0" algn="r" defTabSz="666750">
            <a:lnSpc>
              <a:spcPct val="90000"/>
            </a:lnSpc>
            <a:spcBef>
              <a:spcPct val="0"/>
            </a:spcBef>
            <a:spcAft>
              <a:spcPct val="35000"/>
            </a:spcAft>
            <a:buNone/>
          </a:pPr>
          <a:r>
            <a:rPr lang="en-US" sz="1500" kern="1200" dirty="0"/>
            <a:t>Annexation</a:t>
          </a:r>
        </a:p>
        <a:p>
          <a:pPr marL="0" lvl="0" indent="0" algn="r" defTabSz="666750">
            <a:lnSpc>
              <a:spcPct val="90000"/>
            </a:lnSpc>
            <a:spcBef>
              <a:spcPct val="0"/>
            </a:spcBef>
            <a:spcAft>
              <a:spcPct val="35000"/>
            </a:spcAft>
            <a:buNone/>
          </a:pPr>
          <a:r>
            <a:rPr lang="en-US" sz="1500" kern="1200" dirty="0"/>
            <a:t>Easements</a:t>
          </a:r>
        </a:p>
      </dsp:txBody>
      <dsp:txXfrm>
        <a:off x="1142070" y="908273"/>
        <a:ext cx="1427546" cy="3113669"/>
      </dsp:txXfrm>
    </dsp:sp>
    <dsp:sp modelId="{B5AA2334-EC78-4C52-A020-F7502150A8C4}">
      <dsp:nvSpPr>
        <dsp:cNvPr id="0" name=""/>
        <dsp:cNvSpPr/>
      </dsp:nvSpPr>
      <dsp:spPr>
        <a:xfrm>
          <a:off x="934771" y="389328"/>
          <a:ext cx="1634844" cy="518944"/>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47625" rIns="47625" bIns="47625" numCol="1" spcCol="1270" anchor="ctr" anchorCtr="0">
          <a:noAutofit/>
        </a:bodyPr>
        <a:lstStyle/>
        <a:p>
          <a:pPr marL="0" lvl="0" indent="0" algn="ctr" defTabSz="666750">
            <a:lnSpc>
              <a:spcPct val="90000"/>
            </a:lnSpc>
            <a:spcBef>
              <a:spcPct val="0"/>
            </a:spcBef>
            <a:spcAft>
              <a:spcPct val="35000"/>
            </a:spcAft>
            <a:buNone/>
          </a:pPr>
          <a:r>
            <a:rPr lang="en-US" sz="1500" kern="1200" dirty="0"/>
            <a:t>Land Use Entitlements</a:t>
          </a:r>
        </a:p>
      </dsp:txBody>
      <dsp:txXfrm>
        <a:off x="934771" y="389328"/>
        <a:ext cx="1634844" cy="51894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1FE8E2-4185-47DF-967B-C2050E2EA070}">
      <dsp:nvSpPr>
        <dsp:cNvPr id="0" name=""/>
        <dsp:cNvSpPr/>
      </dsp:nvSpPr>
      <dsp:spPr>
        <a:xfrm>
          <a:off x="0" y="93070"/>
          <a:ext cx="10193041" cy="374400"/>
        </a:xfrm>
        <a:prstGeom prst="rect">
          <a:avLst/>
        </a:prstGeom>
        <a:solidFill>
          <a:srgbClr val="C00000"/>
        </a:solidFill>
        <a:ln w="19050" cap="rnd" cmpd="sng" algn="ctr">
          <a:solidFill>
            <a:schemeClr val="dk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92456" tIns="52832" rIns="92456" bIns="52832" numCol="1" spcCol="1270" anchor="ctr" anchorCtr="0">
          <a:noAutofit/>
        </a:bodyPr>
        <a:lstStyle/>
        <a:p>
          <a:pPr marL="0" lvl="0" indent="0" algn="ctr" defTabSz="577850">
            <a:lnSpc>
              <a:spcPct val="90000"/>
            </a:lnSpc>
            <a:spcBef>
              <a:spcPct val="0"/>
            </a:spcBef>
            <a:spcAft>
              <a:spcPct val="35000"/>
            </a:spcAft>
            <a:buNone/>
          </a:pPr>
          <a:r>
            <a:rPr lang="en-US" sz="1300" b="1" kern="1200" dirty="0"/>
            <a:t>Federal Stimulus “3.5” Overview</a:t>
          </a:r>
        </a:p>
      </dsp:txBody>
      <dsp:txXfrm>
        <a:off x="0" y="93070"/>
        <a:ext cx="10193041" cy="374400"/>
      </dsp:txXfrm>
    </dsp:sp>
    <dsp:sp modelId="{BF2142A3-D327-42C3-92F6-725A100EAB43}">
      <dsp:nvSpPr>
        <dsp:cNvPr id="0" name=""/>
        <dsp:cNvSpPr/>
      </dsp:nvSpPr>
      <dsp:spPr>
        <a:xfrm>
          <a:off x="0" y="466474"/>
          <a:ext cx="10193041" cy="3354390"/>
        </a:xfrm>
        <a:prstGeom prst="rect">
          <a:avLst/>
        </a:prstGeom>
        <a:solidFill>
          <a:schemeClr val="dk2">
            <a:alpha val="90000"/>
            <a:tint val="40000"/>
            <a:hueOff val="0"/>
            <a:satOff val="0"/>
            <a:lumOff val="0"/>
            <a:alphaOff val="0"/>
          </a:schemeClr>
        </a:solidFill>
        <a:ln w="19050" cap="rnd"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en-US" sz="1300" b="1" i="0" kern="1200" dirty="0"/>
            <a:t>$484 B </a:t>
          </a:r>
          <a:r>
            <a:rPr lang="en-US" sz="1300" b="0" i="0" kern="1200" dirty="0"/>
            <a:t>in COVID 19 federal stimulus “3.5” funding</a:t>
          </a:r>
          <a:endParaRPr lang="en-US" sz="1300" kern="1200" dirty="0"/>
        </a:p>
        <a:p>
          <a:pPr marL="228600" lvl="2" indent="-114300" algn="l" defTabSz="577850">
            <a:lnSpc>
              <a:spcPct val="90000"/>
            </a:lnSpc>
            <a:spcBef>
              <a:spcPct val="0"/>
            </a:spcBef>
            <a:spcAft>
              <a:spcPct val="15000"/>
            </a:spcAft>
            <a:buChar char="•"/>
          </a:pPr>
          <a:r>
            <a:rPr lang="en-US" sz="1300" kern="1200" dirty="0"/>
            <a:t>$321 B replenishing Paycheck Protection Program</a:t>
          </a:r>
        </a:p>
        <a:p>
          <a:pPr marL="342900" lvl="3" indent="-114300" algn="l" defTabSz="577850">
            <a:lnSpc>
              <a:spcPct val="90000"/>
            </a:lnSpc>
            <a:spcBef>
              <a:spcPct val="0"/>
            </a:spcBef>
            <a:spcAft>
              <a:spcPct val="15000"/>
            </a:spcAft>
            <a:buChar char="•"/>
          </a:pPr>
          <a:r>
            <a:rPr lang="en-US" sz="1300" kern="1200" dirty="0"/>
            <a:t>$60 B set aside for underbanked businesses</a:t>
          </a:r>
        </a:p>
        <a:p>
          <a:pPr marL="228600" lvl="2" indent="-114300" algn="l" defTabSz="577850">
            <a:lnSpc>
              <a:spcPct val="90000"/>
            </a:lnSpc>
            <a:spcBef>
              <a:spcPct val="0"/>
            </a:spcBef>
            <a:spcAft>
              <a:spcPct val="15000"/>
            </a:spcAft>
            <a:buChar char="•"/>
          </a:pPr>
          <a:r>
            <a:rPr lang="en-US" sz="1300" kern="1200" dirty="0"/>
            <a:t>$60 B in additional SBA EIDL funding for loans ($50 B) and grants ($10 B)</a:t>
          </a:r>
        </a:p>
        <a:p>
          <a:pPr marL="228600" lvl="2" indent="-114300" algn="l" defTabSz="577850">
            <a:lnSpc>
              <a:spcPct val="90000"/>
            </a:lnSpc>
            <a:spcBef>
              <a:spcPct val="0"/>
            </a:spcBef>
            <a:spcAft>
              <a:spcPct val="15000"/>
            </a:spcAft>
            <a:buChar char="•"/>
          </a:pPr>
          <a:r>
            <a:rPr lang="en-US" sz="1300" kern="1200" dirty="0"/>
            <a:t>$75 B for hospitals to cover increased expenses and lost revenue</a:t>
          </a:r>
        </a:p>
        <a:p>
          <a:pPr marL="228600" lvl="2" indent="-114300" algn="l" defTabSz="577850">
            <a:lnSpc>
              <a:spcPct val="90000"/>
            </a:lnSpc>
            <a:spcBef>
              <a:spcPct val="0"/>
            </a:spcBef>
            <a:spcAft>
              <a:spcPct val="15000"/>
            </a:spcAft>
            <a:buChar char="•"/>
          </a:pPr>
          <a:r>
            <a:rPr lang="en-US" sz="1300" kern="1200" dirty="0"/>
            <a:t>$25 B for COVID 19 testing, of which $11 B will go to states and federal government to develop, purchase, administer, process and analyze tests</a:t>
          </a:r>
        </a:p>
        <a:p>
          <a:pPr marL="228600" lvl="2" indent="-114300" algn="l" defTabSz="577850">
            <a:lnSpc>
              <a:spcPct val="90000"/>
            </a:lnSpc>
            <a:spcBef>
              <a:spcPct val="0"/>
            </a:spcBef>
            <a:spcAft>
              <a:spcPct val="15000"/>
            </a:spcAft>
            <a:buChar char="•"/>
          </a:pPr>
          <a:r>
            <a:rPr lang="en-US" sz="1300" kern="1200" dirty="0"/>
            <a:t>$1 B to Centers for Disease Control and Prevention</a:t>
          </a:r>
        </a:p>
        <a:p>
          <a:pPr marL="228600" lvl="2" indent="-114300" algn="l" defTabSz="577850">
            <a:lnSpc>
              <a:spcPct val="90000"/>
            </a:lnSpc>
            <a:spcBef>
              <a:spcPct val="0"/>
            </a:spcBef>
            <a:spcAft>
              <a:spcPct val="15000"/>
            </a:spcAft>
            <a:buChar char="•"/>
          </a:pPr>
          <a:r>
            <a:rPr lang="en-US" sz="1300" kern="1200" dirty="0"/>
            <a:t>$1.8 B to National Institutes of Health</a:t>
          </a:r>
        </a:p>
        <a:p>
          <a:pPr marL="228600" lvl="2" indent="-114300" algn="l" defTabSz="577850">
            <a:lnSpc>
              <a:spcPct val="90000"/>
            </a:lnSpc>
            <a:spcBef>
              <a:spcPct val="0"/>
            </a:spcBef>
            <a:spcAft>
              <a:spcPct val="15000"/>
            </a:spcAft>
            <a:buChar char="•"/>
          </a:pPr>
          <a:r>
            <a:rPr lang="en-US" sz="1300" kern="1200" dirty="0"/>
            <a:t>$22 M to the FDA</a:t>
          </a:r>
        </a:p>
        <a:p>
          <a:pPr marL="228600" lvl="2" indent="-114300" algn="l" defTabSz="577850">
            <a:lnSpc>
              <a:spcPct val="90000"/>
            </a:lnSpc>
            <a:spcBef>
              <a:spcPct val="0"/>
            </a:spcBef>
            <a:spcAft>
              <a:spcPct val="15000"/>
            </a:spcAft>
            <a:buChar char="•"/>
          </a:pPr>
          <a:r>
            <a:rPr lang="en-US" sz="1300" kern="1200" dirty="0"/>
            <a:t>$825 M for community health centers and rural health clinics</a:t>
          </a:r>
        </a:p>
        <a:p>
          <a:pPr marL="228600" lvl="2" indent="-114300" algn="l" defTabSz="577850">
            <a:lnSpc>
              <a:spcPct val="90000"/>
            </a:lnSpc>
            <a:spcBef>
              <a:spcPct val="0"/>
            </a:spcBef>
            <a:spcAft>
              <a:spcPct val="15000"/>
            </a:spcAft>
            <a:buChar char="•"/>
          </a:pPr>
          <a:r>
            <a:rPr lang="en-US" sz="1300" kern="1200" dirty="0"/>
            <a:t>Up to $1 B to cover testing for uninsured</a:t>
          </a:r>
        </a:p>
        <a:p>
          <a:pPr marL="228600" lvl="2" indent="-114300" algn="l" defTabSz="577850">
            <a:lnSpc>
              <a:spcPct val="90000"/>
            </a:lnSpc>
            <a:spcBef>
              <a:spcPct val="0"/>
            </a:spcBef>
            <a:spcAft>
              <a:spcPct val="15000"/>
            </a:spcAft>
            <a:buChar char="•"/>
          </a:pPr>
          <a:r>
            <a:rPr lang="en-US" sz="1300" kern="1200" dirty="0"/>
            <a:t>$6 M to HHS inspector general’s office to bolster oversight activities</a:t>
          </a:r>
        </a:p>
        <a:p>
          <a:pPr marL="228600" lvl="2" indent="-114300" algn="l" defTabSz="577850">
            <a:lnSpc>
              <a:spcPct val="90000"/>
            </a:lnSpc>
            <a:spcBef>
              <a:spcPct val="0"/>
            </a:spcBef>
            <a:spcAft>
              <a:spcPct val="15000"/>
            </a:spcAft>
            <a:buChar char="•"/>
          </a:pPr>
          <a:r>
            <a:rPr lang="en-US" sz="1300" kern="1200" dirty="0"/>
            <a:t>$150 B request for state and local government aid not included</a:t>
          </a:r>
        </a:p>
        <a:p>
          <a:pPr marL="114300" lvl="1" indent="-114300" algn="l" defTabSz="577850">
            <a:lnSpc>
              <a:spcPct val="90000"/>
            </a:lnSpc>
            <a:spcBef>
              <a:spcPct val="0"/>
            </a:spcBef>
            <a:spcAft>
              <a:spcPct val="15000"/>
            </a:spcAft>
            <a:buChar char="•"/>
          </a:pPr>
          <a:endParaRPr lang="en-US" sz="1300" kern="1200" dirty="0"/>
        </a:p>
      </dsp:txBody>
      <dsp:txXfrm>
        <a:off x="0" y="466474"/>
        <a:ext cx="10193041" cy="335439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1FE8E2-4185-47DF-967B-C2050E2EA070}">
      <dsp:nvSpPr>
        <dsp:cNvPr id="0" name=""/>
        <dsp:cNvSpPr/>
      </dsp:nvSpPr>
      <dsp:spPr>
        <a:xfrm>
          <a:off x="0" y="349319"/>
          <a:ext cx="10193041" cy="460800"/>
        </a:xfrm>
        <a:prstGeom prst="rect">
          <a:avLst/>
        </a:prstGeom>
        <a:solidFill>
          <a:srgbClr val="C00000"/>
        </a:solidFill>
        <a:ln w="19050" cap="rnd" cmpd="sng" algn="ctr">
          <a:solidFill>
            <a:schemeClr val="dk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b="1" kern="1200" dirty="0"/>
            <a:t>JobsOhio Community Bank Loan Guarantee Program</a:t>
          </a:r>
        </a:p>
      </dsp:txBody>
      <dsp:txXfrm>
        <a:off x="0" y="349319"/>
        <a:ext cx="10193041" cy="460800"/>
      </dsp:txXfrm>
    </dsp:sp>
    <dsp:sp modelId="{BF2142A3-D327-42C3-92F6-725A100EAB43}">
      <dsp:nvSpPr>
        <dsp:cNvPr id="0" name=""/>
        <dsp:cNvSpPr/>
      </dsp:nvSpPr>
      <dsp:spPr>
        <a:xfrm>
          <a:off x="0" y="808893"/>
          <a:ext cx="10193041" cy="2986560"/>
        </a:xfrm>
        <a:prstGeom prst="rect">
          <a:avLst/>
        </a:prstGeom>
        <a:solidFill>
          <a:schemeClr val="dk2">
            <a:alpha val="90000"/>
            <a:tint val="40000"/>
            <a:hueOff val="0"/>
            <a:satOff val="0"/>
            <a:lumOff val="0"/>
            <a:alphaOff val="0"/>
          </a:schemeClr>
        </a:solidFill>
        <a:ln w="19050" cap="rnd"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b="1" i="0" kern="1200" dirty="0"/>
            <a:t>$50 M </a:t>
          </a:r>
          <a:r>
            <a:rPr lang="en-US" sz="1600" b="0" i="0" kern="1200" dirty="0"/>
            <a:t>in lending support to companies negatively affected by COVID 19</a:t>
          </a:r>
          <a:endParaRPr lang="en-US" sz="1600" kern="1200" dirty="0"/>
        </a:p>
        <a:p>
          <a:pPr marL="171450" lvl="1" indent="-171450" algn="l" defTabSz="711200">
            <a:lnSpc>
              <a:spcPct val="90000"/>
            </a:lnSpc>
            <a:spcBef>
              <a:spcPct val="0"/>
            </a:spcBef>
            <a:spcAft>
              <a:spcPct val="15000"/>
            </a:spcAft>
            <a:buChar char="•"/>
          </a:pPr>
          <a:r>
            <a:rPr lang="en-US" sz="1600" b="0" i="0" kern="1200" dirty="0"/>
            <a:t>Partnership with Peoples Bank and First Federal/Home Savings Bank</a:t>
          </a:r>
          <a:endParaRPr lang="en-US" sz="1600" kern="1200" dirty="0"/>
        </a:p>
        <a:p>
          <a:pPr marL="171450" lvl="1" indent="-171450" algn="l" defTabSz="711200">
            <a:lnSpc>
              <a:spcPct val="90000"/>
            </a:lnSpc>
            <a:spcBef>
              <a:spcPct val="0"/>
            </a:spcBef>
            <a:spcAft>
              <a:spcPct val="15000"/>
            </a:spcAft>
            <a:buChar char="•"/>
          </a:pPr>
          <a:r>
            <a:rPr lang="en-US" sz="1600" kern="1200" dirty="0"/>
            <a:t>Support to small business clients with maintaining operations and payroll</a:t>
          </a:r>
          <a:br>
            <a:rPr lang="en-US" sz="1600" kern="1200" dirty="0"/>
          </a:br>
          <a:endParaRPr lang="en-US" sz="1600" kern="1200" dirty="0"/>
        </a:p>
        <a:p>
          <a:pPr marL="171450" lvl="1" indent="-171450" algn="l" defTabSz="711200">
            <a:lnSpc>
              <a:spcPct val="90000"/>
            </a:lnSpc>
            <a:spcBef>
              <a:spcPct val="0"/>
            </a:spcBef>
            <a:spcAft>
              <a:spcPct val="15000"/>
            </a:spcAft>
            <a:buFontTx/>
            <a:buNone/>
          </a:pPr>
          <a:r>
            <a:rPr lang="en-US" sz="1600" b="1" kern="1200" dirty="0"/>
            <a:t>Peoples Bank</a:t>
          </a:r>
        </a:p>
        <a:p>
          <a:pPr marL="342900" lvl="2" indent="-171450" algn="l" defTabSz="711200">
            <a:lnSpc>
              <a:spcPct val="90000"/>
            </a:lnSpc>
            <a:spcBef>
              <a:spcPct val="0"/>
            </a:spcBef>
            <a:spcAft>
              <a:spcPct val="15000"/>
            </a:spcAft>
            <a:buChar char="•"/>
          </a:pPr>
          <a:r>
            <a:rPr lang="en-US" sz="1600" kern="1200" dirty="0"/>
            <a:t>Existing business clients with loans or lines of credit of &lt;$1 M as of February 29, 2020 are eligible</a:t>
          </a:r>
        </a:p>
        <a:p>
          <a:pPr marL="514350" lvl="3" indent="-171450" algn="l" defTabSz="711200">
            <a:lnSpc>
              <a:spcPct val="90000"/>
            </a:lnSpc>
            <a:spcBef>
              <a:spcPct val="0"/>
            </a:spcBef>
            <a:spcAft>
              <a:spcPct val="15000"/>
            </a:spcAft>
            <a:buChar char="•"/>
          </a:pPr>
          <a:r>
            <a:rPr lang="en-US" sz="1600" kern="1200" dirty="0"/>
            <a:t>New loans up to 20% of existing loans or lines of credit, not to exceed $200k</a:t>
          </a:r>
        </a:p>
        <a:p>
          <a:pPr marL="342900" lvl="2" indent="-171450" algn="l" defTabSz="711200">
            <a:lnSpc>
              <a:spcPct val="90000"/>
            </a:lnSpc>
            <a:spcBef>
              <a:spcPct val="0"/>
            </a:spcBef>
            <a:spcAft>
              <a:spcPct val="15000"/>
            </a:spcAft>
            <a:buChar char="•"/>
          </a:pPr>
          <a:r>
            <a:rPr lang="en-US" sz="1600" kern="1200" dirty="0"/>
            <a:t>Business deposit only clients eligible for new loan up to 10% of annual gross revenue, not to exceed $100k</a:t>
          </a:r>
        </a:p>
        <a:p>
          <a:pPr marL="342900" lvl="2" indent="-171450" algn="l" defTabSz="711200">
            <a:lnSpc>
              <a:spcPct val="90000"/>
            </a:lnSpc>
            <a:spcBef>
              <a:spcPct val="0"/>
            </a:spcBef>
            <a:spcAft>
              <a:spcPct val="15000"/>
            </a:spcAft>
            <a:buChar char="•"/>
          </a:pPr>
          <a:r>
            <a:rPr lang="en-US" sz="1600" kern="1200" dirty="0"/>
            <a:t>Loan Terms – 66 months with interest only for first 6 months; unsecured loan; no origination fees</a:t>
          </a:r>
        </a:p>
        <a:p>
          <a:pPr marL="171450" lvl="1" indent="-171450" algn="l" defTabSz="711200">
            <a:lnSpc>
              <a:spcPct val="90000"/>
            </a:lnSpc>
            <a:spcBef>
              <a:spcPct val="0"/>
            </a:spcBef>
            <a:spcAft>
              <a:spcPct val="15000"/>
            </a:spcAft>
            <a:buChar char="•"/>
          </a:pPr>
          <a:endParaRPr lang="en-US" sz="1600" kern="1200" dirty="0"/>
        </a:p>
      </dsp:txBody>
      <dsp:txXfrm>
        <a:off x="0" y="808893"/>
        <a:ext cx="10193041" cy="298656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1FE8E2-4185-47DF-967B-C2050E2EA070}">
      <dsp:nvSpPr>
        <dsp:cNvPr id="0" name=""/>
        <dsp:cNvSpPr/>
      </dsp:nvSpPr>
      <dsp:spPr>
        <a:xfrm>
          <a:off x="0" y="8986"/>
          <a:ext cx="10193041" cy="460800"/>
        </a:xfrm>
        <a:prstGeom prst="rect">
          <a:avLst/>
        </a:prstGeom>
        <a:solidFill>
          <a:srgbClr val="C00000"/>
        </a:solidFill>
        <a:ln w="19050" cap="rnd" cmpd="sng" algn="ctr">
          <a:solidFill>
            <a:schemeClr val="dk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b="1" kern="1200" dirty="0"/>
            <a:t>JobsOhio Community Bank Loan Guarantee Program</a:t>
          </a:r>
        </a:p>
      </dsp:txBody>
      <dsp:txXfrm>
        <a:off x="0" y="8986"/>
        <a:ext cx="10193041" cy="460800"/>
      </dsp:txXfrm>
    </dsp:sp>
    <dsp:sp modelId="{BF2142A3-D327-42C3-92F6-725A100EAB43}">
      <dsp:nvSpPr>
        <dsp:cNvPr id="0" name=""/>
        <dsp:cNvSpPr/>
      </dsp:nvSpPr>
      <dsp:spPr>
        <a:xfrm>
          <a:off x="0" y="476320"/>
          <a:ext cx="10193041" cy="3513600"/>
        </a:xfrm>
        <a:prstGeom prst="rect">
          <a:avLst/>
        </a:prstGeom>
        <a:solidFill>
          <a:schemeClr val="dk2">
            <a:alpha val="90000"/>
            <a:tint val="40000"/>
            <a:hueOff val="0"/>
            <a:satOff val="0"/>
            <a:lumOff val="0"/>
            <a:alphaOff val="0"/>
          </a:schemeClr>
        </a:solidFill>
        <a:ln w="19050" cap="rnd"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FontTx/>
            <a:buNone/>
          </a:pPr>
          <a:r>
            <a:rPr lang="en-US" sz="1600" b="1" kern="1200" dirty="0"/>
            <a:t>First Federal Bank/Home Savings</a:t>
          </a:r>
          <a:endParaRPr lang="en-US" sz="1600" kern="1200" dirty="0"/>
        </a:p>
        <a:p>
          <a:pPr marL="342900" lvl="2" indent="-171450" algn="l" defTabSz="711200">
            <a:lnSpc>
              <a:spcPct val="90000"/>
            </a:lnSpc>
            <a:spcBef>
              <a:spcPct val="0"/>
            </a:spcBef>
            <a:spcAft>
              <a:spcPct val="15000"/>
            </a:spcAft>
            <a:buChar char="•"/>
          </a:pPr>
          <a:r>
            <a:rPr lang="en-US" sz="1600" kern="1200" dirty="0"/>
            <a:t>Ohio based businesses and current bank loan or deposit customers in good standing are eligible</a:t>
          </a:r>
        </a:p>
        <a:p>
          <a:pPr marL="342900" lvl="2" indent="-171450" algn="l" defTabSz="711200">
            <a:lnSpc>
              <a:spcPct val="90000"/>
            </a:lnSpc>
            <a:spcBef>
              <a:spcPct val="0"/>
            </a:spcBef>
            <a:spcAft>
              <a:spcPct val="15000"/>
            </a:spcAft>
            <a:buChar char="•"/>
          </a:pPr>
          <a:r>
            <a:rPr lang="en-US" sz="1600" kern="1200" dirty="0"/>
            <a:t>Eligible use of funds – working capital, including payroll, rent, mortgages or other fixed debts, utilities and other bills</a:t>
          </a:r>
        </a:p>
        <a:p>
          <a:pPr marL="342900" lvl="2" indent="-171450" algn="l" defTabSz="711200">
            <a:lnSpc>
              <a:spcPct val="90000"/>
            </a:lnSpc>
            <a:spcBef>
              <a:spcPct val="0"/>
            </a:spcBef>
            <a:spcAft>
              <a:spcPct val="15000"/>
            </a:spcAft>
            <a:buChar char="•"/>
          </a:pPr>
          <a:r>
            <a:rPr lang="en-US" sz="1600" kern="1200" dirty="0"/>
            <a:t>Maximum loan of $200k</a:t>
          </a:r>
        </a:p>
        <a:p>
          <a:pPr marL="342900" lvl="2" indent="-171450" algn="l" defTabSz="711200">
            <a:lnSpc>
              <a:spcPct val="90000"/>
            </a:lnSpc>
            <a:spcBef>
              <a:spcPct val="0"/>
            </a:spcBef>
            <a:spcAft>
              <a:spcPct val="15000"/>
            </a:spcAft>
            <a:buChar char="•"/>
          </a:pPr>
          <a:r>
            <a:rPr lang="en-US" sz="1600" kern="1200" dirty="0"/>
            <a:t>Current borrowers eligible for the lower of 20% of total existing commitments or max of an additional $200k</a:t>
          </a:r>
        </a:p>
        <a:p>
          <a:pPr marL="342900" lvl="2" indent="-171450" algn="l" defTabSz="711200">
            <a:lnSpc>
              <a:spcPct val="90000"/>
            </a:lnSpc>
            <a:spcBef>
              <a:spcPct val="0"/>
            </a:spcBef>
            <a:spcAft>
              <a:spcPct val="15000"/>
            </a:spcAft>
            <a:buChar char="•"/>
          </a:pPr>
          <a:r>
            <a:rPr lang="en-US" sz="1600" kern="1200" dirty="0"/>
            <a:t>Deposit only customers eligible for lower of 10% of aggregate annual revenues from sales (most recent 12 month period) or $100k</a:t>
          </a:r>
        </a:p>
        <a:p>
          <a:pPr marL="342900" lvl="2" indent="-171450" algn="l" defTabSz="711200">
            <a:lnSpc>
              <a:spcPct val="90000"/>
            </a:lnSpc>
            <a:spcBef>
              <a:spcPct val="0"/>
            </a:spcBef>
            <a:spcAft>
              <a:spcPct val="15000"/>
            </a:spcAft>
            <a:buChar char="•"/>
          </a:pPr>
          <a:r>
            <a:rPr lang="en-US" sz="1600" kern="1200" dirty="0"/>
            <a:t>Loan Terms – 35 month loan; 6 months interest only; 29 principle and interest months using a 60-month amortization</a:t>
          </a:r>
        </a:p>
        <a:p>
          <a:pPr marL="342900" lvl="2" indent="-171450" algn="l" defTabSz="711200">
            <a:lnSpc>
              <a:spcPct val="90000"/>
            </a:lnSpc>
            <a:spcBef>
              <a:spcPct val="0"/>
            </a:spcBef>
            <a:spcAft>
              <a:spcPct val="15000"/>
            </a:spcAft>
            <a:buChar char="•"/>
          </a:pPr>
          <a:r>
            <a:rPr lang="en-US" sz="1600" kern="1200" dirty="0"/>
            <a:t>Variable rate loan at prime rate, currently 3.25%</a:t>
          </a:r>
        </a:p>
        <a:p>
          <a:pPr marL="171450" lvl="1" indent="-171450" algn="l" defTabSz="711200">
            <a:lnSpc>
              <a:spcPct val="90000"/>
            </a:lnSpc>
            <a:spcBef>
              <a:spcPct val="0"/>
            </a:spcBef>
            <a:spcAft>
              <a:spcPct val="15000"/>
            </a:spcAft>
            <a:buChar char="•"/>
          </a:pPr>
          <a:endParaRPr lang="en-US" sz="1600" kern="1200" dirty="0"/>
        </a:p>
      </dsp:txBody>
      <dsp:txXfrm>
        <a:off x="0" y="476320"/>
        <a:ext cx="10193041" cy="351360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BD126E-AB23-404C-A0FB-18A4F44A6097}">
      <dsp:nvSpPr>
        <dsp:cNvPr id="0" name=""/>
        <dsp:cNvSpPr/>
      </dsp:nvSpPr>
      <dsp:spPr>
        <a:xfrm>
          <a:off x="692046" y="337509"/>
          <a:ext cx="4361661" cy="4361661"/>
        </a:xfrm>
        <a:prstGeom prst="pie">
          <a:avLst>
            <a:gd name="adj1" fmla="val 16200000"/>
            <a:gd name="adj2" fmla="val 1800000"/>
          </a:avLst>
        </a:prstGeom>
        <a:solidFill>
          <a:schemeClr val="dk2">
            <a:hueOff val="0"/>
            <a:satOff val="0"/>
            <a:lumOff val="0"/>
            <a:alphaOff val="0"/>
          </a:schemeClr>
        </a:solidFill>
        <a:ln w="19050"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t>Working Capital </a:t>
          </a:r>
        </a:p>
        <a:p>
          <a:pPr marL="0" lvl="0" indent="0" algn="ctr" defTabSz="533400">
            <a:lnSpc>
              <a:spcPct val="90000"/>
            </a:lnSpc>
            <a:spcBef>
              <a:spcPct val="0"/>
            </a:spcBef>
            <a:spcAft>
              <a:spcPct val="35000"/>
            </a:spcAft>
            <a:buNone/>
          </a:pPr>
          <a:br>
            <a:rPr lang="en-US" sz="1200" kern="1200" dirty="0"/>
          </a:br>
          <a:r>
            <a:rPr lang="en-US" sz="1200" kern="1200" dirty="0"/>
            <a:t>· establishes  operational liquidity</a:t>
          </a:r>
        </a:p>
      </dsp:txBody>
      <dsp:txXfrm>
        <a:off x="2990745" y="1261766"/>
        <a:ext cx="1557736" cy="1298113"/>
      </dsp:txXfrm>
    </dsp:sp>
    <dsp:sp modelId="{CA831E48-5382-4EEB-B639-7225B9EB1175}">
      <dsp:nvSpPr>
        <dsp:cNvPr id="0" name=""/>
        <dsp:cNvSpPr/>
      </dsp:nvSpPr>
      <dsp:spPr>
        <a:xfrm>
          <a:off x="602216" y="582261"/>
          <a:ext cx="4361661" cy="4361661"/>
        </a:xfrm>
        <a:prstGeom prst="pie">
          <a:avLst>
            <a:gd name="adj1" fmla="val 1800000"/>
            <a:gd name="adj2" fmla="val 9000000"/>
          </a:avLst>
        </a:prstGeom>
        <a:solidFill>
          <a:schemeClr val="dk2">
            <a:hueOff val="0"/>
            <a:satOff val="0"/>
            <a:lumOff val="0"/>
            <a:alphaOff val="0"/>
          </a:schemeClr>
        </a:solidFill>
        <a:ln w="19050"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t>Business Mentoring </a:t>
          </a:r>
        </a:p>
        <a:p>
          <a:pPr marL="0" lvl="0" indent="0" algn="ctr" defTabSz="533400">
            <a:lnSpc>
              <a:spcPct val="90000"/>
            </a:lnSpc>
            <a:spcBef>
              <a:spcPct val="0"/>
            </a:spcBef>
            <a:spcAft>
              <a:spcPct val="35000"/>
            </a:spcAft>
            <a:buNone/>
          </a:pPr>
          <a:r>
            <a:rPr lang="en-US" sz="1200" kern="1200" dirty="0"/>
            <a:t>· opportunities for ongoing operational support &amp; long-term success</a:t>
          </a:r>
        </a:p>
      </dsp:txBody>
      <dsp:txXfrm>
        <a:off x="1640707" y="3412148"/>
        <a:ext cx="2336604" cy="1142339"/>
      </dsp:txXfrm>
    </dsp:sp>
    <dsp:sp modelId="{87002DD9-2B03-4543-B7AB-1FF413EC9ED3}">
      <dsp:nvSpPr>
        <dsp:cNvPr id="0" name=""/>
        <dsp:cNvSpPr/>
      </dsp:nvSpPr>
      <dsp:spPr>
        <a:xfrm>
          <a:off x="512387" y="337509"/>
          <a:ext cx="4361661" cy="4361661"/>
        </a:xfrm>
        <a:prstGeom prst="pie">
          <a:avLst>
            <a:gd name="adj1" fmla="val 9000000"/>
            <a:gd name="adj2" fmla="val 16200000"/>
          </a:avLst>
        </a:prstGeom>
        <a:solidFill>
          <a:schemeClr val="dk2">
            <a:hueOff val="0"/>
            <a:satOff val="0"/>
            <a:lumOff val="0"/>
            <a:alphaOff val="0"/>
          </a:schemeClr>
        </a:solidFill>
        <a:ln w="19050"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endParaRPr lang="en-US" sz="1200" b="1" kern="1200" dirty="0"/>
        </a:p>
        <a:p>
          <a:pPr marL="0" lvl="0" indent="0" algn="ctr" defTabSz="533400">
            <a:lnSpc>
              <a:spcPct val="90000"/>
            </a:lnSpc>
            <a:spcBef>
              <a:spcPct val="0"/>
            </a:spcBef>
            <a:spcAft>
              <a:spcPct val="35000"/>
            </a:spcAft>
            <a:buNone/>
          </a:pPr>
          <a:r>
            <a:rPr lang="en-US" sz="1200" b="1" kern="1200" dirty="0"/>
            <a:t>Alternative Financing  Support</a:t>
          </a:r>
        </a:p>
        <a:p>
          <a:pPr marL="0" lvl="0" indent="0" algn="ctr" defTabSz="533400">
            <a:lnSpc>
              <a:spcPct val="90000"/>
            </a:lnSpc>
            <a:spcBef>
              <a:spcPct val="0"/>
            </a:spcBef>
            <a:spcAft>
              <a:spcPct val="35000"/>
            </a:spcAft>
            <a:buNone/>
          </a:pPr>
          <a:endParaRPr lang="en-US" sz="1200" kern="1200" dirty="0"/>
        </a:p>
        <a:p>
          <a:pPr marL="0" lvl="0" indent="0" algn="l" defTabSz="533400">
            <a:lnSpc>
              <a:spcPct val="90000"/>
            </a:lnSpc>
            <a:spcBef>
              <a:spcPct val="0"/>
            </a:spcBef>
            <a:spcAft>
              <a:spcPct val="35000"/>
            </a:spcAft>
            <a:buNone/>
          </a:pPr>
          <a:r>
            <a:rPr lang="en-US" sz="1200" kern="1200" dirty="0"/>
            <a:t>1. “Close the Gap”</a:t>
          </a:r>
        </a:p>
        <a:p>
          <a:pPr marL="0" lvl="0" indent="0" algn="l" defTabSz="533400">
            <a:lnSpc>
              <a:spcPct val="90000"/>
            </a:lnSpc>
            <a:spcBef>
              <a:spcPct val="0"/>
            </a:spcBef>
            <a:spcAft>
              <a:spcPct val="35000"/>
            </a:spcAft>
            <a:buNone/>
          </a:pPr>
          <a:r>
            <a:rPr lang="en-US" sz="1200" kern="1200" dirty="0"/>
            <a:t>2.  Sharing in equity </a:t>
          </a:r>
          <a:br>
            <a:rPr lang="en-US" sz="1200" kern="1200" dirty="0"/>
          </a:br>
          <a:r>
            <a:rPr lang="en-US" sz="1200" kern="1200" dirty="0"/>
            <a:t>     contributions</a:t>
          </a:r>
        </a:p>
        <a:p>
          <a:pPr marL="0" lvl="0" indent="0" algn="ctr" defTabSz="533400">
            <a:lnSpc>
              <a:spcPct val="90000"/>
            </a:lnSpc>
            <a:spcBef>
              <a:spcPct val="0"/>
            </a:spcBef>
            <a:spcAft>
              <a:spcPct val="35000"/>
            </a:spcAft>
            <a:buNone/>
          </a:pPr>
          <a:endParaRPr lang="en-US" sz="1200" kern="1200" dirty="0"/>
        </a:p>
      </dsp:txBody>
      <dsp:txXfrm>
        <a:off x="1017613" y="1261766"/>
        <a:ext cx="1557736" cy="1298113"/>
      </dsp:txXfrm>
    </dsp:sp>
    <dsp:sp modelId="{27FD67EA-0590-4AFF-8A18-4693694DF55B}">
      <dsp:nvSpPr>
        <dsp:cNvPr id="0" name=""/>
        <dsp:cNvSpPr/>
      </dsp:nvSpPr>
      <dsp:spPr>
        <a:xfrm>
          <a:off x="422398" y="67501"/>
          <a:ext cx="4901676" cy="4901676"/>
        </a:xfrm>
        <a:prstGeom prst="circularArrow">
          <a:avLst>
            <a:gd name="adj1" fmla="val 5085"/>
            <a:gd name="adj2" fmla="val 327528"/>
            <a:gd name="adj3" fmla="val 1472472"/>
            <a:gd name="adj4" fmla="val 16199432"/>
            <a:gd name="adj5" fmla="val 5932"/>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73F3E63-56C8-4276-A03D-E39C642B1D1D}">
      <dsp:nvSpPr>
        <dsp:cNvPr id="0" name=""/>
        <dsp:cNvSpPr/>
      </dsp:nvSpPr>
      <dsp:spPr>
        <a:xfrm>
          <a:off x="332209" y="311977"/>
          <a:ext cx="4901676" cy="4901676"/>
        </a:xfrm>
        <a:prstGeom prst="circularArrow">
          <a:avLst>
            <a:gd name="adj1" fmla="val 5085"/>
            <a:gd name="adj2" fmla="val 327528"/>
            <a:gd name="adj3" fmla="val 8671970"/>
            <a:gd name="adj4" fmla="val 1800502"/>
            <a:gd name="adj5" fmla="val 5932"/>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1D5DD5A-9067-4DB8-9939-E936B522B485}">
      <dsp:nvSpPr>
        <dsp:cNvPr id="0" name=""/>
        <dsp:cNvSpPr/>
      </dsp:nvSpPr>
      <dsp:spPr>
        <a:xfrm>
          <a:off x="242019" y="67501"/>
          <a:ext cx="4901676" cy="4901676"/>
        </a:xfrm>
        <a:prstGeom prst="circularArrow">
          <a:avLst>
            <a:gd name="adj1" fmla="val 5085"/>
            <a:gd name="adj2" fmla="val 327528"/>
            <a:gd name="adj3" fmla="val 15873039"/>
            <a:gd name="adj4" fmla="val 9000000"/>
            <a:gd name="adj5" fmla="val 5932"/>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10.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11/layout/InterconnectedBlockProcess">
  <dgm:title val="Interconnected Block Process"/>
  <dgm:desc val="Use to show sequential steps in a process. Works best with small amounts of Level 1 text and medium amounts of Level 2 text."/>
  <dgm:catLst>
    <dgm:cat type="process" pri="5500"/>
    <dgm:cat type="officeonline" pri="3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 modelId="70" srcId="0" destId="40" srcOrd="2" destOrd="0"/>
        <dgm:cxn modelId="42" srcId="40" destId="41" srcOrd="0" destOrd="0"/>
      </dgm:cxnLst>
      <dgm:bg/>
      <dgm:whole/>
    </dgm:dataModel>
  </dgm:clrData>
  <dgm:layoutNode name="Name0">
    <dgm:varLst>
      <dgm:chMax val="7"/>
      <dgm:chPref val="5"/>
      <dgm:dir/>
      <dgm:animOne val="branch"/>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45"/>
            </dgm:alg>
            <dgm:constrLst>
              <dgm:constr type="primFontSz" for="des" forName="Child1" val="65"/>
              <dgm:constr type="primFontSz" for="des" forName="Parent1" val="65"/>
              <dgm:constr type="primFontSz" for="des" forName="Child1" refType="primFontSz" refFor="des" refForName="Parent1" op="lte"/>
              <dgm:constr type="l" for="ch" forName="ChildAccent1" refType="w" fact="0"/>
              <dgm:constr type="t" for="ch" forName="ChildAccent1" refType="h" fact="0.1429"/>
              <dgm:constr type="w" for="ch" forName="ChildAccent1" refType="w"/>
              <dgm:constr type="h" for="ch" forName="ChildAccent1" refType="h" fact="0.8571"/>
              <dgm:constr type="l" for="ch" forName="Child1" refType="w" fact="0.127"/>
              <dgm:constr type="t" for="ch" forName="Child1" refType="h" fact="0.1429"/>
              <dgm:constr type="w" for="ch" forName="Child1" refType="w" fact="0.873"/>
              <dgm:constr type="h" for="ch" forName="Child1" refType="h" fact="0.8571"/>
              <dgm:constr type="l" for="ch" forName="Parent1" refType="w" fact="0"/>
              <dgm:constr type="t" for="ch" forName="Parent1" refType="h" fact="0"/>
              <dgm:constr type="w" for="ch" forName="Parent1" refType="w"/>
              <dgm:constr type="h" for="ch" forName="Parent1" refType="h" fact="0.1429"/>
            </dgm:constrLst>
          </dgm:if>
          <dgm:if name="Name5" axis="ch" ptType="node" func="cnt" op="equ" val="2">
            <dgm:alg type="composite">
              <dgm:param type="ar" val="0.8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ChildAccent1" refType="w" fact="0"/>
              <dgm:constr type="t" for="ch" forName="ChildAccent1" refType="h" fact="0.1613"/>
              <dgm:constr type="w" for="ch" forName="ChildAccent1" refType="w" fact="0.5"/>
              <dgm:constr type="h" for="ch" forName="ChildAccent1" refType="h" fact="0.7742"/>
              <dgm:constr type="l" for="ch" forName="Child1" refType="w" fact="0.0635"/>
              <dgm:constr type="t" for="ch" forName="Child1" refType="h" fact="0.1613"/>
              <dgm:constr type="w" for="ch" forName="Child1" refType="w" fact="0.4365"/>
              <dgm:constr type="h" for="ch" forName="Child1" refType="h" fact="0.7742"/>
              <dgm:constr type="l" for="ch" forName="Parent1" refType="w" fact="0"/>
              <dgm:constr type="t" for="ch" forName="Parent1" refType="h" fact="0.0323"/>
              <dgm:constr type="w" for="ch" forName="Parent1" refType="w" fact="0.5"/>
              <dgm:constr type="h" for="ch" forName="Parent1" refType="h" fact="0.129"/>
              <dgm:constr type="l" for="ch" forName="ChildAccent2" refType="w" fact="0.5"/>
              <dgm:constr type="t" for="ch" forName="ChildAccent2" refType="h" fact="0.1613"/>
              <dgm:constr type="w" for="ch" forName="ChildAccent2" refType="w" fact="0.5"/>
              <dgm:constr type="h" for="ch" forName="ChildAccent2" refType="h" fact="0.8387"/>
              <dgm:constr type="l" for="ch" forName="Child2" refType="w" fact="0.5635"/>
              <dgm:constr type="t" for="ch" forName="Child2" refType="h" fact="0.1613"/>
              <dgm:constr type="w" for="ch" forName="Child2" refType="w" fact="0.4365"/>
              <dgm:constr type="h" for="ch" forName="Child2" refType="h" fact="0.8387"/>
              <dgm:constr type="l" for="ch" forName="Parent2" refType="w" fact="0.5"/>
              <dgm:constr type="t" for="ch" forName="Parent2" refType="h" fact="0"/>
              <dgm:constr type="w" for="ch" forName="Parent2" refType="w" fact="0.5"/>
              <dgm:constr type="h" for="ch" forName="Parent2" refType="h" fact="0.1613"/>
            </dgm:constrLst>
          </dgm:if>
          <dgm:if name="Name6" axis="ch" ptType="node" func="cnt" op="equ" val="3">
            <dgm:alg type="composite">
              <dgm:param type="ar" val="1.1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ChildAccent1" refType="w" fact="0"/>
              <dgm:constr type="t" for="ch" forName="ChildAccent1" refType="h" fact="0.1757"/>
              <dgm:constr type="w" for="ch" forName="ChildAccent1" refType="w" fact="0.3333"/>
              <dgm:constr type="h" for="ch" forName="ChildAccent1" refType="h" fact="0.7066"/>
              <dgm:constr type="l" for="ch" forName="Child1" refType="w" fact="0.0423"/>
              <dgm:constr type="t" for="ch" forName="Child1" refType="h" fact="0.1757"/>
              <dgm:constr type="w" for="ch" forName="Child1" refType="w" fact="0.291"/>
              <dgm:constr type="h" for="ch" forName="Child1" refType="h" fact="0.7066"/>
              <dgm:constr type="l" for="ch" forName="Parent1" refType="w" fact="0"/>
              <dgm:constr type="t" for="ch" forName="Parent1" refType="h" fact="0.0579"/>
              <dgm:constr type="w" for="ch" forName="Parent1" refType="w" fact="0.3333"/>
              <dgm:constr type="h" for="ch" forName="Parent1" refType="h" fact="0.1178"/>
              <dgm:constr type="l" for="ch" forName="ChildAccent2" refType="w" fact="0.3333"/>
              <dgm:constr type="t" for="ch" forName="ChildAccent2" refType="h" fact="0.1757"/>
              <dgm:constr type="w" for="ch" forName="ChildAccent2" refType="w" fact="0.3333"/>
              <dgm:constr type="h" for="ch" forName="ChildAccent2" refType="h" fact="0.7655"/>
              <dgm:constr type="l" for="ch" forName="Child2" refType="w" fact="0.3756"/>
              <dgm:constr type="t" for="ch" forName="Child2" refType="h" fact="0.1757"/>
              <dgm:constr type="w" for="ch" forName="Child2" refType="w" fact="0.291"/>
              <dgm:constr type="h" for="ch" forName="Child2" refType="h" fact="0.7655"/>
              <dgm:constr type="l" for="ch" forName="Parent2" refType="w" fact="0.3333"/>
              <dgm:constr type="t" for="ch" forName="Parent2" refType="h" fact="0.0285"/>
              <dgm:constr type="w" for="ch" forName="Parent2" refType="w" fact="0.3333"/>
              <dgm:constr type="h" for="ch" forName="Parent2" refType="h" fact="0.1472"/>
              <dgm:constr type="l" for="ch" forName="ChildAccent3" refType="w" fact="0.6667"/>
              <dgm:constr type="t" for="ch" forName="ChildAccent3" refType="h" fact="0.1757"/>
              <dgm:constr type="w" for="ch" forName="ChildAccent3" refType="w" fact="0.3333"/>
              <dgm:constr type="h" for="ch" forName="ChildAccent3" refType="h" fact="0.8243"/>
              <dgm:constr type="l" for="ch" forName="Child3" refType="w" fact="0.709"/>
              <dgm:constr type="t" for="ch" forName="Child3" refType="h" fact="0.1757"/>
              <dgm:constr type="w" for="ch" forName="Child3" refType="w" fact="0.291"/>
              <dgm:constr type="h" for="ch" forName="Child3" refType="h" fact="0.8243"/>
              <dgm:constr type="l" for="ch" forName="Parent3" refType="w" fact="0.6667"/>
              <dgm:constr type="t" for="ch" forName="Parent3" refType="h" fact="0"/>
              <dgm:constr type="w" for="ch" forName="Parent3" refType="w" fact="0.3333"/>
              <dgm:constr type="h" for="ch" forName="Parent3" refType="h" fact="0.176"/>
            </dgm:constrLst>
          </dgm:if>
          <dgm:if name="Name7" axis="ch" ptType="node" func="cnt" op="equ" val="4">
            <dgm:alg type="composite">
              <dgm:param type="ar" val="1.362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ChildAccent1" refType="w" fact="0"/>
              <dgm:constr type="t" for="ch" forName="ChildAccent1" refType="h" fact="0.1892"/>
              <dgm:constr type="w" for="ch" forName="ChildAccent1" refType="w" fact="0.25"/>
              <dgm:constr type="h" for="ch" forName="ChildAccent1" refType="h" fact="0.6486"/>
              <dgm:constr type="l" for="ch" forName="Child1" refType="w" fact="0.0317"/>
              <dgm:constr type="t" for="ch" forName="Child1" refType="h" fact="0.1892"/>
              <dgm:constr type="w" for="ch" forName="Child1" refType="w" fact="0.2183"/>
              <dgm:constr type="h" for="ch" forName="Child1" refType="h" fact="0.6486"/>
              <dgm:constr type="l" for="ch" forName="Parent1" refType="w" fact="0"/>
              <dgm:constr type="t" for="ch" forName="Parent1" refType="h" fact="0.0811"/>
              <dgm:constr type="w" for="ch" forName="Parent1" refType="w" fact="0.25"/>
              <dgm:constr type="h" for="ch" forName="Parent1" refType="h" fact="0.1081"/>
              <dgm:constr type="l" for="ch" forName="ChildAccent2" refType="w" fact="0.25"/>
              <dgm:constr type="t" for="ch" forName="ChildAccent2" refType="h" fact="0.1892"/>
              <dgm:constr type="w" for="ch" forName="ChildAccent2" refType="w" fact="0.25"/>
              <dgm:constr type="h" for="ch" forName="ChildAccent2" refType="h" fact="0.7027"/>
              <dgm:constr type="l" for="ch" forName="Child2" refType="w" fact="0.2817"/>
              <dgm:constr type="t" for="ch" forName="Child2" refType="h" fact="0.1892"/>
              <dgm:constr type="w" for="ch" forName="Child2" refType="w" fact="0.2183"/>
              <dgm:constr type="h" for="ch" forName="Child2" refType="h" fact="0.7027"/>
              <dgm:constr type="l" for="ch" forName="Parent2" refType="w" fact="0.25"/>
              <dgm:constr type="t" for="ch" forName="Parent2" refType="h" fact="0.0541"/>
              <dgm:constr type="w" for="ch" forName="Parent2" refType="w" fact="0.25"/>
              <dgm:constr type="h" for="ch" forName="Parent2" refType="h" fact="0.1351"/>
              <dgm:constr type="l" for="ch" forName="ChildAccent3" refType="w" fact="0.5"/>
              <dgm:constr type="t" for="ch" forName="ChildAccent3" refType="h" fact="0.1892"/>
              <dgm:constr type="w" for="ch" forName="ChildAccent3" refType="w" fact="0.25"/>
              <dgm:constr type="h" for="ch" forName="ChildAccent3" refType="h" fact="0.7568"/>
              <dgm:constr type="l" for="ch" forName="Child3" refType="w" fact="0.5317"/>
              <dgm:constr type="t" for="ch" forName="Child3" refType="h" fact="0.1892"/>
              <dgm:constr type="w" for="ch" forName="Child3" refType="w" fact="0.2183"/>
              <dgm:constr type="h" for="ch" forName="Child3" refType="h" fact="0.7568"/>
              <dgm:constr type="l" for="ch" forName="Parent3" refType="w" fact="0.5"/>
              <dgm:constr type="t" for="ch" forName="Parent3" refType="h" fact="0.0275"/>
              <dgm:constr type="w" for="ch" forName="Parent3" refType="w" fact="0.25"/>
              <dgm:constr type="h" for="ch" forName="Parent3" refType="h" fact="0.1622"/>
              <dgm:constr type="l" for="ch" forName="ChildAccent4" refType="w" fact="0.75"/>
              <dgm:constr type="t" for="ch" forName="ChildAccent4" refType="h" fact="0.1892"/>
              <dgm:constr type="w" for="ch" forName="ChildAccent4" refType="w" fact="0.25"/>
              <dgm:constr type="h" for="ch" forName="ChildAccent4" refType="h" fact="0.8108"/>
              <dgm:constr type="l" for="ch" forName="Child4" refType="w" fact="0.7817"/>
              <dgm:constr type="t" for="ch" forName="Child4" refType="h" fact="0.1892"/>
              <dgm:constr type="w" for="ch" forName="Child4" refType="w" fact="0.2183"/>
              <dgm:constr type="h" for="ch" forName="Child4" refType="h" fact="0.8108"/>
              <dgm:constr type="l" for="ch" forName="Parent4" refType="w" fact="0.75"/>
              <dgm:constr type="t" for="ch" forName="Parent4" refType="h" fact="0"/>
              <dgm:constr type="w" for="ch" forName="Parent4" refType="w" fact="0.25"/>
              <dgm:constr type="h" for="ch" forName="Parent4" refType="h" fact="0.1892"/>
            </dgm:constrLst>
          </dgm:if>
          <dgm:if name="Name8" axis="ch" ptType="node" func="cnt" op="equ" val="5">
            <dgm:alg type="composite">
              <dgm:param type="ar" val="1.574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ChildAccent1" refType="w" fact="0"/>
              <dgm:constr type="t" for="ch" forName="ChildAccent1" refType="h" fact="0.2"/>
              <dgm:constr type="w" for="ch" forName="ChildAccent1" refType="w" fact="0.2001"/>
              <dgm:constr type="h" for="ch" forName="ChildAccent1" refType="h" fact="0.6"/>
              <dgm:constr type="l" for="ch" forName="Child1" refType="w" fact="0.0254"/>
              <dgm:constr type="t" for="ch" forName="Child1" refType="h" fact="0.2"/>
              <dgm:constr type="w" for="ch" forName="Child1" refType="w" fact="0.1747"/>
              <dgm:constr type="h" for="ch" forName="Child1" refType="h" fact="0.6"/>
              <dgm:constr type="l" for="ch" forName="Parent1" refType="w" fact="0"/>
              <dgm:constr type="t" for="ch" forName="Parent1" refType="h" fact="0.1"/>
              <dgm:constr type="w" for="ch" forName="Parent1" refType="w" fact="0.2001"/>
              <dgm:constr type="h" for="ch" forName="Parent1" refType="h" fact="0.1"/>
              <dgm:constr type="l" for="ch" forName="ChildAccent2" refType="w" fact="0.2001"/>
              <dgm:constr type="t" for="ch" forName="ChildAccent2" refType="h" fact="0.2"/>
              <dgm:constr type="w" for="ch" forName="ChildAccent2" refType="w" fact="0.2001"/>
              <dgm:constr type="h" for="ch" forName="ChildAccent2" refType="h" fact="0.65"/>
              <dgm:constr type="l" for="ch" forName="Child2" refType="w" fact="0.2255"/>
              <dgm:constr type="t" for="ch" forName="Child2" refType="h" fact="0.2"/>
              <dgm:constr type="w" for="ch" forName="Child2" refType="w" fact="0.1747"/>
              <dgm:constr type="h" for="ch" forName="Child2" refType="h" fact="0.65"/>
              <dgm:constr type="l" for="ch" forName="Parent2" refType="w" fact="0.2001"/>
              <dgm:constr type="t" for="ch" forName="Parent2" refType="h" fact="0.075"/>
              <dgm:constr type="w" for="ch" forName="Parent2" refType="w" fact="0.2001"/>
              <dgm:constr type="h" for="ch" forName="Parent2" refType="h" fact="0.125"/>
              <dgm:constr type="l" for="ch" forName="ChildAccent3" refType="w" fact="0.4002"/>
              <dgm:constr type="t" for="ch" forName="ChildAccent3" refType="h" fact="0.2"/>
              <dgm:constr type="w" for="ch" forName="ChildAccent3" refType="w" fact="0.2001"/>
              <dgm:constr type="h" for="ch" forName="ChildAccent3" refType="h" fact="0.7"/>
              <dgm:constr type="l" for="ch" forName="Child3" refType="w" fact="0.4256"/>
              <dgm:constr type="t" for="ch" forName="Child3" refType="h" fact="0.2"/>
              <dgm:constr type="w" for="ch" forName="Child3" refType="w" fact="0.1747"/>
              <dgm:constr type="h" for="ch" forName="Child3" refType="h" fact="0.7"/>
              <dgm:constr type="l" for="ch" forName="Parent3" refType="w" fact="0.4002"/>
              <dgm:constr type="t" for="ch" forName="Parent3" refType="h" fact="0.0508"/>
              <dgm:constr type="w" for="ch" forName="Parent3" refType="w" fact="0.2001"/>
              <dgm:constr type="h" for="ch" forName="Parent3" refType="h" fact="0.15"/>
              <dgm:constr type="l" for="ch" forName="ChildAccent4" refType="w" fact="0.6003"/>
              <dgm:constr type="t" for="ch" forName="ChildAccent4" refType="h" fact="0.2"/>
              <dgm:constr type="w" for="ch" forName="ChildAccent4" refType="w" fact="0.2001"/>
              <dgm:constr type="h" for="ch" forName="ChildAccent4" refType="h" fact="0.75"/>
              <dgm:constr type="l" for="ch" forName="Child4" refType="w" fact="0.6257"/>
              <dgm:constr type="t" for="ch" forName="Child4" refType="h" fact="0.2"/>
              <dgm:constr type="w" for="ch" forName="Child4" refType="w" fact="0.1747"/>
              <dgm:constr type="h" for="ch" forName="Child4" refType="h" fact="0.75"/>
              <dgm:constr type="l" for="ch" forName="Parent4" refType="w" fact="0.6003"/>
              <dgm:constr type="t" for="ch" forName="Parent4" refType="h" fact="0.025"/>
              <dgm:constr type="w" for="ch" forName="Parent4" refType="w" fact="0.2001"/>
              <dgm:constr type="h" for="ch" forName="Parent4" refType="h" fact="0.175"/>
              <dgm:constr type="l" for="ch" forName="ChildAccent5" refType="w" fact="0.7999"/>
              <dgm:constr type="t" for="ch" forName="ChildAccent5" refType="h" fact="0.2"/>
              <dgm:constr type="w" for="ch" forName="ChildAccent5" refType="w" fact="0.2001"/>
              <dgm:constr type="h" for="ch" forName="ChildAccent5" refType="h" fact="0.8"/>
              <dgm:constr type="l" for="ch" forName="Child5" refType="w" fact="0.8253"/>
              <dgm:constr type="t" for="ch" forName="Child5" refType="h" fact="0.2"/>
              <dgm:constr type="w" for="ch" forName="Child5" refType="w" fact="0.1747"/>
              <dgm:constr type="h" for="ch" forName="Child5" refType="h" fact="0.8"/>
              <dgm:constr type="l" for="ch" forName="Parent5" refType="w" fact="0.7999"/>
              <dgm:constr type="t" for="ch" forName="Parent5" refType="h" fact="0"/>
              <dgm:constr type="w" for="ch" forName="Parent5" refType="w" fact="0.2001"/>
              <dgm:constr type="h" for="ch" forName="Parent5" refType="h" fact="0.2"/>
            </dgm:constrLst>
          </dgm:if>
          <dgm:if name="Name9" axis="ch" ptType="node" func="cnt" op="equ" val="6">
            <dgm:alg type="composite">
              <dgm:param type="ar" val="1.756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ChildAccent1" refType="w" fact="0"/>
              <dgm:constr type="t" for="ch" forName="ChildAccent1" refType="h" fact="0.2087"/>
              <dgm:constr type="w" for="ch" forName="ChildAccent1" refType="w" fact="0.167"/>
              <dgm:constr type="h" for="ch" forName="ChildAccent1" refType="h" fact="0.5586"/>
              <dgm:constr type="l" for="ch" forName="Child1" refType="w" fact="0.0212"/>
              <dgm:constr type="t" for="ch" forName="Child1" refType="h" fact="0.2087"/>
              <dgm:constr type="w" for="ch" forName="Child1" refType="w" fact="0.1458"/>
              <dgm:constr type="h" for="ch" forName="Child1" refType="h" fact="0.5586"/>
              <dgm:constr type="l" for="ch" forName="Parent1" refType="w" fact="0"/>
              <dgm:constr type="t" for="ch" forName="Parent1" refType="h" fact="0.1156"/>
              <dgm:constr type="w" for="ch" forName="Parent1" refType="w" fact="0.167"/>
              <dgm:constr type="h" for="ch" forName="Parent1" refType="h" fact="0.0931"/>
              <dgm:constr type="l" for="ch" forName="ChildAccent2" refType="w" fact="0.167"/>
              <dgm:constr type="t" for="ch" forName="ChildAccent2" refType="h" fact="0.2087"/>
              <dgm:constr type="w" for="ch" forName="ChildAccent2" refType="w" fact="0.167"/>
              <dgm:constr type="h" for="ch" forName="ChildAccent2" refType="h" fact="0.6051"/>
              <dgm:constr type="l" for="ch" forName="Child2" refType="w" fact="0.1888"/>
              <dgm:constr type="t" for="ch" forName="Child2" refType="h" fact="0.2087"/>
              <dgm:constr type="w" for="ch" forName="Child2" refType="w" fact="0.1458"/>
              <dgm:constr type="h" for="ch" forName="Child2" refType="h" fact="0.6051"/>
              <dgm:constr type="l" for="ch" forName="Parent2" refType="w" fact="0.167"/>
              <dgm:constr type="t" for="ch" forName="Parent2" refType="h" fact="0.0923"/>
              <dgm:constr type="w" for="ch" forName="Parent2" refType="w" fact="0.167"/>
              <dgm:constr type="h" for="ch" forName="Parent2" refType="h" fact="0.1164"/>
              <dgm:constr type="l" for="ch" forName="ChildAccent3" refType="w" fact="0.3339"/>
              <dgm:constr type="t" for="ch" forName="ChildAccent3" refType="h" fact="0.2087"/>
              <dgm:constr type="w" for="ch" forName="ChildAccent3" refType="w" fact="0.167"/>
              <dgm:constr type="h" for="ch" forName="ChildAccent3" refType="h" fact="0.6517"/>
              <dgm:constr type="l" for="ch" forName="Child3" refType="w" fact="0.3551"/>
              <dgm:constr type="t" for="ch" forName="Child3" refType="h" fact="0.2087"/>
              <dgm:constr type="w" for="ch" forName="Child3" refType="w" fact="0.1458"/>
              <dgm:constr type="h" for="ch" forName="Child3" refType="h" fact="0.6517"/>
              <dgm:constr type="l" for="ch" forName="Parent3" refType="w" fact="0.3339"/>
              <dgm:constr type="t" for="ch" forName="Parent3" refType="h" fact="0.0698"/>
              <dgm:constr type="w" for="ch" forName="Parent3" refType="w" fact="0.167"/>
              <dgm:constr type="h" for="ch" forName="Parent3" refType="h" fact="0.1396"/>
              <dgm:constr type="l" for="ch" forName="ChildAccent4" refType="w" fact="0.5009"/>
              <dgm:constr type="t" for="ch" forName="ChildAccent4" refType="h" fact="0.2087"/>
              <dgm:constr type="w" for="ch" forName="ChildAccent4" refType="w" fact="0.167"/>
              <dgm:constr type="h" for="ch" forName="ChildAccent4" refType="h" fact="0.6982"/>
              <dgm:constr type="l" for="ch" forName="Child4" refType="w" fact="0.5221"/>
              <dgm:constr type="t" for="ch" forName="Child4" refType="h" fact="0.2087"/>
              <dgm:constr type="w" for="ch" forName="Child4" refType="w" fact="0.1458"/>
              <dgm:constr type="h" for="ch" forName="Child4" refType="h" fact="0.6982"/>
              <dgm:constr type="l" for="ch" forName="Parent4" refType="w" fact="0.501"/>
              <dgm:constr type="t" for="ch" forName="Parent4" refType="h" fact="0.0458"/>
              <dgm:constr type="w" for="ch" forName="Parent4" refType="w" fact="0.167"/>
              <dgm:constr type="h" for="ch" forName="Parent4" refType="h" fact="0.1629"/>
              <dgm:constr type="l" for="ch" forName="ChildAccent5" refType="w" fact="0.6674"/>
              <dgm:constr type="t" for="ch" forName="ChildAccent5" refType="h" fact="0.2087"/>
              <dgm:constr type="w" for="ch" forName="ChildAccent5" refType="w" fact="0.167"/>
              <dgm:constr type="h" for="ch" forName="ChildAccent5" refType="h" fact="0.7448"/>
              <dgm:constr type="l" for="ch" forName="Child5" refType="w" fact="0.6886"/>
              <dgm:constr type="t" for="ch" forName="Child5" refType="h" fact="0.2087"/>
              <dgm:constr type="w" for="ch" forName="Child5" refType="w" fact="0.1458"/>
              <dgm:constr type="h" for="ch" forName="Child5" refType="h" fact="0.7448"/>
              <dgm:constr type="l" for="ch" forName="Parent5" refType="w" fact="0.668"/>
              <dgm:constr type="t" for="ch" forName="Parent5" refType="h" fact="0.0225"/>
              <dgm:constr type="w" for="ch" forName="Parent5" refType="w" fact="0.167"/>
              <dgm:constr type="h" for="ch" forName="Parent5" refType="h" fact="0.1862"/>
              <dgm:constr type="l" for="ch" forName="ChildAccent6" refType="w" fact="0.833"/>
              <dgm:constr type="t" for="ch" forName="ChildAccent6" refType="h" fact="0.2087"/>
              <dgm:constr type="w" for="ch" forName="ChildAccent6" refType="w" fact="0.167"/>
              <dgm:constr type="h" for="ch" forName="ChildAccent6" refType="h" fact="0.7913"/>
              <dgm:constr type="l" for="ch" forName="Child6" refType="w" fact="0.8542"/>
              <dgm:constr type="t" for="ch" forName="Child6" refType="h" fact="0.2087"/>
              <dgm:constr type="w" for="ch" forName="Child6" refType="w" fact="0.1458"/>
              <dgm:constr type="h" for="ch" forName="Child6" refType="h" fact="0.7913"/>
              <dgm:constr type="l" for="ch" forName="Parent6" refType="w" fact="0.835"/>
              <dgm:constr type="t" for="ch" forName="Parent6" refType="h" fact="0"/>
              <dgm:constr type="w" for="ch" forName="Parent6" refType="w" fact="0.165"/>
              <dgm:constr type="h" for="ch" forName="Parent6" refType="h" fact="0.2095"/>
            </dgm:constrLst>
          </dgm:if>
          <dgm:else name="Name10">
            <dgm:alg type="composite">
              <dgm:param type="ar" val="1.91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ChildAccent1" refType="w" fact="0"/>
              <dgm:constr type="t" for="ch" forName="ChildAccent1" refType="h" fact="0.2168"/>
              <dgm:constr type="w" for="ch" forName="ChildAccent1" refType="w" fact="0.1432"/>
              <dgm:constr type="h" for="ch" forName="ChildAccent1" refType="h" fact="0.5221"/>
              <dgm:constr type="l" for="ch" forName="Child1" refType="w" fact="0.0182"/>
              <dgm:constr type="t" for="ch" forName="Child1" refType="h" fact="0.2168"/>
              <dgm:constr type="w" for="ch" forName="Child1" refType="w" fact="0.125"/>
              <dgm:constr type="h" for="ch" forName="Child1" refType="h" fact="0.5221"/>
              <dgm:constr type="l" for="ch" forName="Parent1" refType="w" fact="0"/>
              <dgm:constr type="t" for="ch" forName="Parent1" refType="h" fact="0.1298"/>
              <dgm:constr type="w" for="ch" forName="Parent1" refType="w" fact="0.1432"/>
              <dgm:constr type="h" for="ch" forName="Parent1" refType="h" fact="0.087"/>
              <dgm:constr type="l" for="ch" forName="ChildAccent2" refType="w" fact="0.1432"/>
              <dgm:constr type="t" for="ch" forName="ChildAccent2" refType="h" fact="0.2168"/>
              <dgm:constr type="w" for="ch" forName="ChildAccent2" refType="w" fact="0.1432"/>
              <dgm:constr type="h" for="ch" forName="ChildAccent2" refType="h" fact="0.5656"/>
              <dgm:constr type="l" for="ch" forName="Child2" refType="w" fact="0.1614"/>
              <dgm:constr type="t" for="ch" forName="Child2" refType="h" fact="0.2168"/>
              <dgm:constr type="w" for="ch" forName="Child2" refType="w" fact="0.125"/>
              <dgm:constr type="h" for="ch" forName="Child2" refType="h" fact="0.5656"/>
              <dgm:constr type="l" for="ch" forName="Parent2" refType="w" fact="0.1432"/>
              <dgm:constr type="t" for="ch" forName="Parent2" refType="h" fact="0.108"/>
              <dgm:constr type="w" for="ch" forName="Parent2" refType="w" fact="0.1432"/>
              <dgm:constr type="h" for="ch" forName="Parent2" refType="h" fact="0.1088"/>
              <dgm:constr type="l" for="ch" forName="ChildAccent3" refType="w" fact="0.2865"/>
              <dgm:constr type="t" for="ch" forName="ChildAccent3" refType="h" fact="0.2168"/>
              <dgm:constr type="w" for="ch" forName="ChildAccent3" refType="w" fact="0.1432"/>
              <dgm:constr type="h" for="ch" forName="ChildAccent3" refType="h" fact="0.6091"/>
              <dgm:constr type="l" for="ch" forName="Child3" refType="w" fact="0.3047"/>
              <dgm:constr type="t" for="ch" forName="Child3" refType="h" fact="0.2168"/>
              <dgm:constr type="w" for="ch" forName="Child3" refType="w" fact="0.125"/>
              <dgm:constr type="h" for="ch" forName="Child3" refType="h" fact="0.6091"/>
              <dgm:constr type="l" for="ch" forName="Parent3" refType="w" fact="0.2865"/>
              <dgm:constr type="t" for="ch" forName="Parent3" refType="h" fact="0.087"/>
              <dgm:constr type="w" for="ch" forName="Parent3" refType="w" fact="0.1432"/>
              <dgm:constr type="h" for="ch" forName="Parent3" refType="h" fact="0.1305"/>
              <dgm:constr type="l" for="ch" forName="ChildAccent4" refType="w" fact="0.4297"/>
              <dgm:constr type="t" for="ch" forName="ChildAccent4" refType="h" fact="0.2168"/>
              <dgm:constr type="w" for="ch" forName="ChildAccent4" refType="w" fact="0.1432"/>
              <dgm:constr type="h" for="ch" forName="ChildAccent4" refType="h" fact="0.6526"/>
              <dgm:constr type="l" for="ch" forName="Child4" refType="w" fact="0.4479"/>
              <dgm:constr type="t" for="ch" forName="Child4" refType="h" fact="0.2168"/>
              <dgm:constr type="w" for="ch" forName="Child4" refType="w" fact="0.125"/>
              <dgm:constr type="h" for="ch" forName="Child4" refType="h" fact="0.6526"/>
              <dgm:constr type="l" for="ch" forName="Parent4" refType="w" fact="0.4297"/>
              <dgm:constr type="t" for="ch" forName="Parent4" refType="h" fact="0.0645"/>
              <dgm:constr type="w" for="ch" forName="Parent4" refType="w" fact="0.1432"/>
              <dgm:constr type="h" for="ch" forName="Parent4" refType="h" fact="0.1523"/>
              <dgm:constr type="l" for="ch" forName="ChildAccent5" refType="w" fact="0.5726"/>
              <dgm:constr type="t" for="ch" forName="ChildAccent5" refType="h" fact="0.2168"/>
              <dgm:constr type="w" for="ch" forName="ChildAccent5" refType="w" fact="0.1432"/>
              <dgm:constr type="h" for="ch" forName="ChildAccent5" refType="h" fact="0.6962"/>
              <dgm:constr type="l" for="ch" forName="Child5" refType="w" fact="0.5908"/>
              <dgm:constr type="t" for="ch" forName="Child5" refType="h" fact="0.2168"/>
              <dgm:constr type="w" for="ch" forName="Child5" refType="w" fact="0.125"/>
              <dgm:constr type="h" for="ch" forName="Child5" refType="h" fact="0.6962"/>
              <dgm:constr type="l" for="ch" forName="Parent5" refType="w" fact="0.5726"/>
              <dgm:constr type="t" for="ch" forName="Parent5" refType="h" fact="0.0428"/>
              <dgm:constr type="w" for="ch" forName="Parent5" refType="w" fact="0.1432"/>
              <dgm:constr type="h" for="ch" forName="Parent5" refType="h" fact="0.174"/>
              <dgm:constr type="l" for="ch" forName="ChildAccent6" refType="w" fact="0.7147"/>
              <dgm:constr type="t" for="ch" forName="ChildAccent6" refType="h" fact="0.2168"/>
              <dgm:constr type="w" for="ch" forName="ChildAccent6" refType="w" fact="0.1432"/>
              <dgm:constr type="h" for="ch" forName="ChildAccent6" refType="h" fact="0.7397"/>
              <dgm:constr type="l" for="ch" forName="Child6" refType="w" fact="0.7329"/>
              <dgm:constr type="t" for="ch" forName="Child6" refType="h" fact="0.2168"/>
              <dgm:constr type="w" for="ch" forName="Child6" refType="w" fact="0.125"/>
              <dgm:constr type="h" for="ch" forName="Child6" refType="h" fact="0.7397"/>
              <dgm:constr type="l" for="ch" forName="Parent6" refType="w" fact="0.716"/>
              <dgm:constr type="t" for="ch" forName="Parent6" refType="h" fact="0.0217"/>
              <dgm:constr type="w" for="ch" forName="Parent6" refType="w" fact="0.1424"/>
              <dgm:constr type="h" for="ch" forName="Parent6" refType="h" fact="0.1958"/>
              <dgm:constr type="l" for="ch" forName="ChildAccent7" refType="w" fact="0.8568"/>
              <dgm:constr type="t" for="ch" forName="ChildAccent7" refType="h" fact="0.2168"/>
              <dgm:constr type="w" for="ch" forName="ChildAccent7" refType="w" fact="0.1432"/>
              <dgm:constr type="h" for="ch" forName="ChildAccent7" refType="h" fact="0.7832"/>
              <dgm:constr type="l" for="ch" forName="Child7" refType="w" fact="0.875"/>
              <dgm:constr type="t" for="ch" forName="Child7" refType="h" fact="0.2168"/>
              <dgm:constr type="w" for="ch" forName="Child7" refType="w" fact="0.125"/>
              <dgm:constr type="h" for="ch" forName="Child7" refType="h" fact="0.7832"/>
              <dgm:constr type="l" for="ch" forName="Parent7" refType="w" fact="0.8577"/>
              <dgm:constr type="t" for="ch" forName="Parent7" refType="h" fact="0"/>
              <dgm:constr type="w" for="ch" forName="Parent7" refType="w" fact="0.1423"/>
              <dgm:constr type="h" for="ch" forName="Parent7" refType="h" fact="0.2175"/>
            </dgm:constrLst>
          </dgm:else>
        </dgm:choose>
      </dgm:if>
      <dgm:else name="Name11">
        <dgm:choose name="Name12">
          <dgm:if name="Name13" axis="ch" ptType="node" func="cnt" op="equ" val="1">
            <dgm:alg type="composite">
              <dgm:param type="ar" val="0.45"/>
            </dgm:alg>
            <dgm:constrLst>
              <dgm:constr type="primFontSz" for="des" forName="Child1" val="65"/>
              <dgm:constr type="primFontSz" for="des" forName="Parent1" val="65"/>
              <dgm:constr type="primFontSz" for="des" forName="Child1" refType="primFontSz" refFor="des" refForName="Parent1" op="lte"/>
              <dgm:constr type="l" for="ch" forName="ChildAccent1" refType="w" fact="0"/>
              <dgm:constr type="t" for="ch" forName="ChildAccent1" refType="h" fact="0.1429"/>
              <dgm:constr type="w" for="ch" forName="ChildAccent1" refType="w"/>
              <dgm:constr type="h" for="ch" forName="ChildAccent1" refType="h" fact="0.8571"/>
              <dgm:constr type="l" for="ch" forName="Child1" refType="w" fact="0"/>
              <dgm:constr type="t" for="ch" forName="Child1" refType="h" fact="0.1429"/>
              <dgm:constr type="w" for="ch" forName="Child1" refType="w" fact="0.873"/>
              <dgm:constr type="h" for="ch" forName="Child1" refType="h" fact="0.8571"/>
              <dgm:constr type="l" for="ch" forName="Parent1" refType="w" fact="0"/>
              <dgm:constr type="t" for="ch" forName="Parent1" refType="h" fact="0"/>
              <dgm:constr type="w" for="ch" forName="Parent1" refType="w"/>
              <dgm:constr type="h" for="ch" forName="Parent1" refType="h" fact="0.1429"/>
            </dgm:constrLst>
          </dgm:if>
          <dgm:if name="Name14" axis="ch" ptType="node" func="cnt" op="equ" val="2">
            <dgm:alg type="composite">
              <dgm:param type="ar" val="0.8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Child2" refType="w" fact="0"/>
              <dgm:constr type="t" for="ch" forName="Child2" refType="h" fact="0.1613"/>
              <dgm:constr type="w" for="ch" forName="Child2" refType="w" fact="0.4365"/>
              <dgm:constr type="h" for="ch" forName="Child2" refType="h" fact="0.8387"/>
              <dgm:constr type="l" for="ch" forName="Child1" refType="w" fact="0.5"/>
              <dgm:constr type="t" for="ch" forName="Child1" refType="h" fact="0.1613"/>
              <dgm:constr type="w" for="ch" forName="Child1" refType="w" fact="0.4365"/>
              <dgm:constr type="h" for="ch" forName="Child1" refType="h" fact="0.7742"/>
              <dgm:constr type="l" for="ch" forName="ChildAccent1" refType="w" fact="0.5"/>
              <dgm:constr type="t" for="ch" forName="ChildAccent1" refType="h" fact="0.1613"/>
              <dgm:constr type="w" for="ch" forName="ChildAccent1" refType="w" fact="0.5"/>
              <dgm:constr type="h" for="ch" forName="ChildAccent1" refType="h" fact="0.7742"/>
              <dgm:constr type="l" for="ch" forName="Parent1" refType="w" fact="0.5"/>
              <dgm:constr type="t" for="ch" forName="Parent1" refType="h" fact="0.0323"/>
              <dgm:constr type="w" for="ch" forName="Parent1" refType="w" fact="0.5"/>
              <dgm:constr type="h" for="ch" forName="Parent1" refType="h" fact="0.129"/>
              <dgm:constr type="l" for="ch" forName="ChildAccent2" refType="w" fact="0"/>
              <dgm:constr type="t" for="ch" forName="ChildAccent2" refType="h" fact="0.1613"/>
              <dgm:constr type="w" for="ch" forName="ChildAccent2" refType="w" fact="0.5"/>
              <dgm:constr type="h" for="ch" forName="ChildAccent2" refType="h" fact="0.8387"/>
              <dgm:constr type="l" for="ch" forName="Parent2" refType="w" fact="0"/>
              <dgm:constr type="t" for="ch" forName="Parent2" refType="h" fact="0"/>
              <dgm:constr type="w" for="ch" forName="Parent2" refType="w" fact="0.5"/>
              <dgm:constr type="h" for="ch" forName="Parent2" refType="h" fact="0.1613"/>
            </dgm:constrLst>
          </dgm:if>
          <dgm:if name="Name15" axis="ch" ptType="node" func="cnt" op="equ" val="3">
            <dgm:alg type="composite">
              <dgm:param type="ar" val="1.1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Child3" refType="w" fact="0"/>
              <dgm:constr type="t" for="ch" forName="Child3" refType="h" fact="0.1757"/>
              <dgm:constr type="w" for="ch" forName="Child3" refType="w" fact="0.291"/>
              <dgm:constr type="h" for="ch" forName="Child3" refType="h" fact="0.8243"/>
              <dgm:constr type="l" for="ch" forName="Child2" refType="w" fact="0.3333"/>
              <dgm:constr type="t" for="ch" forName="Child2" refType="h" fact="0.1757"/>
              <dgm:constr type="w" for="ch" forName="Child2" refType="w" fact="0.291"/>
              <dgm:constr type="h" for="ch" forName="Child2" refType="h" fact="0.7655"/>
              <dgm:constr type="l" for="ch" forName="Child1" refType="w" fact="0.6667"/>
              <dgm:constr type="t" for="ch" forName="Child1" refType="h" fact="0.1757"/>
              <dgm:constr type="w" for="ch" forName="Child1" refType="w" fact="0.291"/>
              <dgm:constr type="h" for="ch" forName="Child1" refType="h" fact="0.7066"/>
              <dgm:constr type="l" for="ch" forName="ChildAccent1" refType="w" fact="0.6667"/>
              <dgm:constr type="t" for="ch" forName="ChildAccent1" refType="h" fact="0.1757"/>
              <dgm:constr type="w" for="ch" forName="ChildAccent1" refType="w" fact="0.3333"/>
              <dgm:constr type="h" for="ch" forName="ChildAccent1" refType="h" fact="0.7066"/>
              <dgm:constr type="l" for="ch" forName="Parent1" refType="w" fact="0.6667"/>
              <dgm:constr type="t" for="ch" forName="Parent1" refType="h" fact="0.0579"/>
              <dgm:constr type="w" for="ch" forName="Parent1" refType="w" fact="0.3333"/>
              <dgm:constr type="h" for="ch" forName="Parent1" refType="h" fact="0.1178"/>
              <dgm:constr type="l" for="ch" forName="ChildAccent2" refType="w" fact="0.3333"/>
              <dgm:constr type="t" for="ch" forName="ChildAccent2" refType="h" fact="0.1757"/>
              <dgm:constr type="w" for="ch" forName="ChildAccent2" refType="w" fact="0.3333"/>
              <dgm:constr type="h" for="ch" forName="ChildAccent2" refType="h" fact="0.7655"/>
              <dgm:constr type="l" for="ch" forName="Parent2" refType="w" fact="0.3333"/>
              <dgm:constr type="t" for="ch" forName="Parent2" refType="h" fact="0.0285"/>
              <dgm:constr type="w" for="ch" forName="Parent2" refType="w" fact="0.3333"/>
              <dgm:constr type="h" for="ch" forName="Parent2" refType="h" fact="0.1472"/>
              <dgm:constr type="l" for="ch" forName="ChildAccent3" refType="w" fact="0"/>
              <dgm:constr type="t" for="ch" forName="ChildAccent3" refType="h" fact="0.1757"/>
              <dgm:constr type="w" for="ch" forName="ChildAccent3" refType="w" fact="0.3333"/>
              <dgm:constr type="h" for="ch" forName="ChildAccent3" refType="h" fact="0.8243"/>
              <dgm:constr type="l" for="ch" forName="Parent3" refType="w" fact="0"/>
              <dgm:constr type="t" for="ch" forName="Parent3" refType="h" fact="0"/>
              <dgm:constr type="w" for="ch" forName="Parent3" refType="w" fact="0.3333"/>
              <dgm:constr type="h" for="ch" forName="Parent3" refType="h" fact="0.176"/>
            </dgm:constrLst>
          </dgm:if>
          <dgm:if name="Name16" axis="ch" ptType="node" func="cnt" op="equ" val="4">
            <dgm:alg type="composite">
              <dgm:param type="ar" val="1.362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Child4" refType="w" fact="0"/>
              <dgm:constr type="t" for="ch" forName="Child4" refType="h" fact="0.1892"/>
              <dgm:constr type="w" for="ch" forName="Child4" refType="w" fact="0.2183"/>
              <dgm:constr type="h" for="ch" forName="Child4" refType="h" fact="0.8108"/>
              <dgm:constr type="l" for="ch" forName="Child3" refType="w" fact="0.25"/>
              <dgm:constr type="t" for="ch" forName="Child3" refType="h" fact="0.1892"/>
              <dgm:constr type="w" for="ch" forName="Child3" refType="w" fact="0.2183"/>
              <dgm:constr type="h" for="ch" forName="Child3" refType="h" fact="0.7568"/>
              <dgm:constr type="l" for="ch" forName="Child2" refType="w" fact="0.5"/>
              <dgm:constr type="t" for="ch" forName="Child2" refType="h" fact="0.1892"/>
              <dgm:constr type="w" for="ch" forName="Child2" refType="w" fact="0.2183"/>
              <dgm:constr type="h" for="ch" forName="Child2" refType="h" fact="0.7027"/>
              <dgm:constr type="l" for="ch" forName="Child1" refType="w" fact="0.75"/>
              <dgm:constr type="t" for="ch" forName="Child1" refType="h" fact="0.1892"/>
              <dgm:constr type="w" for="ch" forName="Child1" refType="w" fact="0.2183"/>
              <dgm:constr type="h" for="ch" forName="Child1" refType="h" fact="0.6486"/>
              <dgm:constr type="l" for="ch" forName="ChildAccent1" refType="w" fact="0.75"/>
              <dgm:constr type="t" for="ch" forName="ChildAccent1" refType="h" fact="0.1892"/>
              <dgm:constr type="w" for="ch" forName="ChildAccent1" refType="w" fact="0.25"/>
              <dgm:constr type="h" for="ch" forName="ChildAccent1" refType="h" fact="0.6486"/>
              <dgm:constr type="l" for="ch" forName="Parent1" refType="w" fact="0.75"/>
              <dgm:constr type="t" for="ch" forName="Parent1" refType="h" fact="0.0811"/>
              <dgm:constr type="w" for="ch" forName="Parent1" refType="w" fact="0.25"/>
              <dgm:constr type="h" for="ch" forName="Parent1" refType="h" fact="0.1081"/>
              <dgm:constr type="l" for="ch" forName="ChildAccent2" refType="w" fact="0.5"/>
              <dgm:constr type="t" for="ch" forName="ChildAccent2" refType="h" fact="0.1892"/>
              <dgm:constr type="w" for="ch" forName="ChildAccent2" refType="w" fact="0.25"/>
              <dgm:constr type="h" for="ch" forName="ChildAccent2" refType="h" fact="0.7027"/>
              <dgm:constr type="l" for="ch" forName="Parent2" refType="w" fact="0.5"/>
              <dgm:constr type="t" for="ch" forName="Parent2" refType="h" fact="0.0541"/>
              <dgm:constr type="w" for="ch" forName="Parent2" refType="w" fact="0.25"/>
              <dgm:constr type="h" for="ch" forName="Parent2" refType="h" fact="0.1351"/>
              <dgm:constr type="l" for="ch" forName="ChildAccent3" refType="w" fact="0.25"/>
              <dgm:constr type="t" for="ch" forName="ChildAccent3" refType="h" fact="0.1892"/>
              <dgm:constr type="w" for="ch" forName="ChildAccent3" refType="w" fact="0.25"/>
              <dgm:constr type="h" for="ch" forName="ChildAccent3" refType="h" fact="0.7568"/>
              <dgm:constr type="l" for="ch" forName="Parent3" refType="w" fact="0.25"/>
              <dgm:constr type="t" for="ch" forName="Parent3" refType="h" fact="0.0279"/>
              <dgm:constr type="w" for="ch" forName="Parent3" refType="w" fact="0.25"/>
              <dgm:constr type="h" for="ch" forName="Parent3" refType="h" fact="0.161"/>
              <dgm:constr type="l" for="ch" forName="ChildAccent4" refType="w" fact="0"/>
              <dgm:constr type="t" for="ch" forName="ChildAccent4" refType="h" fact="0.1892"/>
              <dgm:constr type="w" for="ch" forName="ChildAccent4" refType="w" fact="0.25"/>
              <dgm:constr type="h" for="ch" forName="ChildAccent4" refType="h" fact="0.8108"/>
              <dgm:constr type="l" for="ch" forName="Parent4" refType="w" fact="0"/>
              <dgm:constr type="t" for="ch" forName="Parent4" refType="h" fact="0"/>
              <dgm:constr type="w" for="ch" forName="Parent4" refType="w" fact="0.25"/>
              <dgm:constr type="h" for="ch" forName="Parent4" refType="h" fact="0.1892"/>
            </dgm:constrLst>
          </dgm:if>
          <dgm:if name="Name17" axis="ch" ptType="node" func="cnt" op="equ" val="5">
            <dgm:alg type="composite">
              <dgm:param type="ar" val="1.574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Child5" refType="w" fact="0"/>
              <dgm:constr type="t" for="ch" forName="Child5" refType="h" fact="0.2"/>
              <dgm:constr type="w" for="ch" forName="Child5" refType="w" fact="0.1747"/>
              <dgm:constr type="h" for="ch" forName="Child5" refType="h" fact="0.8"/>
              <dgm:constr type="l" for="ch" forName="Child4" refType="w" fact="0.2001"/>
              <dgm:constr type="t" for="ch" forName="Child4" refType="h" fact="0.2"/>
              <dgm:constr type="w" for="ch" forName="Child4" refType="w" fact="0.1747"/>
              <dgm:constr type="h" for="ch" forName="Child4" refType="h" fact="0.75"/>
              <dgm:constr type="l" for="ch" forName="Child3" refType="w" fact="0.4002"/>
              <dgm:constr type="t" for="ch" forName="Child3" refType="h" fact="0.2"/>
              <dgm:constr type="w" for="ch" forName="Child3" refType="w" fact="0.1747"/>
              <dgm:constr type="h" for="ch" forName="Child3" refType="h" fact="0.7"/>
              <dgm:constr type="l" for="ch" forName="Child2" refType="w" fact="0.6003"/>
              <dgm:constr type="t" for="ch" forName="Child2" refType="h" fact="0.2"/>
              <dgm:constr type="w" for="ch" forName="Child2" refType="w" fact="0.1747"/>
              <dgm:constr type="h" for="ch" forName="Child2" refType="h" fact="0.65"/>
              <dgm:constr type="l" for="ch" forName="Child1" refType="w" fact="0.7999"/>
              <dgm:constr type="t" for="ch" forName="Child1" refType="h" fact="0.2"/>
              <dgm:constr type="w" for="ch" forName="Child1" refType="w" fact="0.1747"/>
              <dgm:constr type="h" for="ch" forName="Child1" refType="h" fact="0.6"/>
              <dgm:constr type="l" for="ch" forName="ChildAccent1" refType="w" fact="0.7999"/>
              <dgm:constr type="t" for="ch" forName="ChildAccent1" refType="h" fact="0.2"/>
              <dgm:constr type="w" for="ch" forName="ChildAccent1" refType="w" fact="0.2001"/>
              <dgm:constr type="h" for="ch" forName="ChildAccent1" refType="h" fact="0.6"/>
              <dgm:constr type="l" for="ch" forName="Parent1" refType="w" fact="0.7999"/>
              <dgm:constr type="t" for="ch" forName="Parent1" refType="h" fact="0.1"/>
              <dgm:constr type="w" for="ch" forName="Parent1" refType="w" fact="0.2001"/>
              <dgm:constr type="h" for="ch" forName="Parent1" refType="h" fact="0.1"/>
              <dgm:constr type="l" for="ch" forName="ChildAccent2" refType="w" fact="0.6003"/>
              <dgm:constr type="t" for="ch" forName="ChildAccent2" refType="h" fact="0.2"/>
              <dgm:constr type="w" for="ch" forName="ChildAccent2" refType="w" fact="0.2001"/>
              <dgm:constr type="h" for="ch" forName="ChildAccent2" refType="h" fact="0.65"/>
              <dgm:constr type="l" for="ch" forName="Parent2" refType="w" fact="0.6003"/>
              <dgm:constr type="t" for="ch" forName="Parent2" refType="h" fact="0.075"/>
              <dgm:constr type="w" for="ch" forName="Parent2" refType="w" fact="0.2001"/>
              <dgm:constr type="h" for="ch" forName="Parent2" refType="h" fact="0.125"/>
              <dgm:constr type="l" for="ch" forName="ChildAccent3" refType="w" fact="0.4002"/>
              <dgm:constr type="t" for="ch" forName="ChildAccent3" refType="h" fact="0.2"/>
              <dgm:constr type="w" for="ch" forName="ChildAccent3" refType="w" fact="0.2001"/>
              <dgm:constr type="h" for="ch" forName="ChildAccent3" refType="h" fact="0.7"/>
              <dgm:constr type="l" for="ch" forName="Parent3" refType="w" fact="0.4002"/>
              <dgm:constr type="t" for="ch" forName="Parent3" refType="h" fact="0.0508"/>
              <dgm:constr type="w" for="ch" forName="Parent3" refType="w" fact="0.2001"/>
              <dgm:constr type="h" for="ch" forName="Parent3" refType="h" fact="0.15"/>
              <dgm:constr type="l" for="ch" forName="ChildAccent4" refType="w" fact="0.2001"/>
              <dgm:constr type="t" for="ch" forName="ChildAccent4" refType="h" fact="0.2"/>
              <dgm:constr type="w" for="ch" forName="ChildAccent4" refType="w" fact="0.2001"/>
              <dgm:constr type="h" for="ch" forName="ChildAccent4" refType="h" fact="0.75"/>
              <dgm:constr type="l" for="ch" forName="Parent4" refType="w" fact="0.2001"/>
              <dgm:constr type="t" for="ch" forName="Parent4" refType="h" fact="0.025"/>
              <dgm:constr type="w" for="ch" forName="Parent4" refType="w" fact="0.2001"/>
              <dgm:constr type="h" for="ch" forName="Parent4" refType="h" fact="0.175"/>
              <dgm:constr type="l" for="ch" forName="ChildAccent5" refType="w" fact="0"/>
              <dgm:constr type="t" for="ch" forName="ChildAccent5" refType="h" fact="0.2"/>
              <dgm:constr type="w" for="ch" forName="ChildAccent5" refType="w" fact="0.2001"/>
              <dgm:constr type="h" for="ch" forName="ChildAccent5" refType="h" fact="0.8"/>
              <dgm:constr type="l" for="ch" forName="Parent5" refType="w" fact="0"/>
              <dgm:constr type="t" for="ch" forName="Parent5" refType="h" fact="0"/>
              <dgm:constr type="w" for="ch" forName="Parent5" refType="w" fact="0.2001"/>
              <dgm:constr type="h" for="ch" forName="Parent5" refType="h" fact="0.2"/>
            </dgm:constrLst>
          </dgm:if>
          <dgm:if name="Name18" axis="ch" ptType="node" func="cnt" op="equ" val="6">
            <dgm:alg type="composite">
              <dgm:param type="ar" val="1.756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Child6" refType="w" fact="0"/>
              <dgm:constr type="t" for="ch" forName="Child6" refType="h" fact="0.2087"/>
              <dgm:constr type="w" for="ch" forName="Child6" refType="w" fact="0.1458"/>
              <dgm:constr type="h" for="ch" forName="Child6" refType="h" fact="0.7913"/>
              <dgm:constr type="l" for="ch" forName="Child5" refType="w" fact="0.167"/>
              <dgm:constr type="t" for="ch" forName="Child5" refType="h" fact="0.2087"/>
              <dgm:constr type="w" for="ch" forName="Child5" refType="w" fact="0.1458"/>
              <dgm:constr type="h" for="ch" forName="Child5" refType="h" fact="0.7448"/>
              <dgm:constr type="l" for="ch" forName="Child4" refType="w" fact="0.3339"/>
              <dgm:constr type="t" for="ch" forName="Child4" refType="h" fact="0.2087"/>
              <dgm:constr type="w" for="ch" forName="Child4" refType="w" fact="0.1458"/>
              <dgm:constr type="h" for="ch" forName="Child4" refType="h" fact="0.6982"/>
              <dgm:constr type="l" for="ch" forName="Child3" refType="w" fact="0.5009"/>
              <dgm:constr type="t" for="ch" forName="Child3" refType="h" fact="0.2087"/>
              <dgm:constr type="w" for="ch" forName="Child3" refType="w" fact="0.1458"/>
              <dgm:constr type="h" for="ch" forName="Child3" refType="h" fact="0.6517"/>
              <dgm:constr type="l" for="ch" forName="Child2" refType="w" fact="0.6674"/>
              <dgm:constr type="t" for="ch" forName="Child2" refType="h" fact="0.2087"/>
              <dgm:constr type="w" for="ch" forName="Child2" refType="w" fact="0.1458"/>
              <dgm:constr type="h" for="ch" forName="Child2" refType="h" fact="0.6051"/>
              <dgm:constr type="l" for="ch" forName="Child1" refType="w" fact="0.833"/>
              <dgm:constr type="t" for="ch" forName="Child1" refType="h" fact="0.2087"/>
              <dgm:constr type="w" for="ch" forName="Child1" refType="w" fact="0.1458"/>
              <dgm:constr type="h" for="ch" forName="Child1" refType="h" fact="0.5586"/>
              <dgm:constr type="l" for="ch" forName="ChildAccent1" refType="w" fact="0.833"/>
              <dgm:constr type="t" for="ch" forName="ChildAccent1" refType="h" fact="0.2087"/>
              <dgm:constr type="w" for="ch" forName="ChildAccent1" refType="w" fact="0.167"/>
              <dgm:constr type="h" for="ch" forName="ChildAccent1" refType="h" fact="0.5586"/>
              <dgm:constr type="l" for="ch" forName="Parent1" refType="w" fact="0.833"/>
              <dgm:constr type="t" for="ch" forName="Parent1" refType="h" fact="0.1156"/>
              <dgm:constr type="w" for="ch" forName="Parent1" refType="w" fact="0.167"/>
              <dgm:constr type="h" for="ch" forName="Parent1" refType="h" fact="0.0931"/>
              <dgm:constr type="l" for="ch" forName="ChildAccent2" refType="w" fact="0.6674"/>
              <dgm:constr type="t" for="ch" forName="ChildAccent2" refType="h" fact="0.2087"/>
              <dgm:constr type="w" for="ch" forName="ChildAccent2" refType="w" fact="0.167"/>
              <dgm:constr type="h" for="ch" forName="ChildAccent2" refType="h" fact="0.6051"/>
              <dgm:constr type="l" for="ch" forName="Parent2" refType="w" fact="0.6674"/>
              <dgm:constr type="t" for="ch" forName="Parent2" refType="h" fact="0.0923"/>
              <dgm:constr type="w" for="ch" forName="Parent2" refType="w" fact="0.165"/>
              <dgm:constr type="h" for="ch" forName="Parent2" refType="h" fact="0.1164"/>
              <dgm:constr type="l" for="ch" forName="ChildAccent3" refType="w" fact="0.5009"/>
              <dgm:constr type="t" for="ch" forName="ChildAccent3" refType="h" fact="0.2087"/>
              <dgm:constr type="w" for="ch" forName="ChildAccent3" refType="w" fact="0.167"/>
              <dgm:constr type="h" for="ch" forName="ChildAccent3" refType="h" fact="0.6517"/>
              <dgm:constr type="l" for="ch" forName="Parent3" refType="w" fact="0.5009"/>
              <dgm:constr type="t" for="ch" forName="Parent3" refType="h" fact="0.0698"/>
              <dgm:constr type="w" for="ch" forName="Parent3" refType="w" fact="0.166"/>
              <dgm:constr type="h" for="ch" forName="Parent3" refType="h" fact="0.1396"/>
              <dgm:constr type="l" for="ch" forName="ChildAccent4" refType="w" fact="0.3339"/>
              <dgm:constr type="t" for="ch" forName="ChildAccent4" refType="h" fact="0.2087"/>
              <dgm:constr type="w" for="ch" forName="ChildAccent4" refType="w" fact="0.167"/>
              <dgm:constr type="h" for="ch" forName="ChildAccent4" refType="h" fact="0.6982"/>
              <dgm:constr type="l" for="ch" forName="Parent4" refType="w" fact="0.3339"/>
              <dgm:constr type="t" for="ch" forName="Parent4" refType="h" fact="0.0458"/>
              <dgm:constr type="w" for="ch" forName="Parent4" refType="w" fact="0.167"/>
              <dgm:constr type="h" for="ch" forName="Parent4" refType="h" fact="0.1629"/>
              <dgm:constr type="l" for="ch" forName="ChildAccent5" refType="w" fact="0.167"/>
              <dgm:constr type="t" for="ch" forName="ChildAccent5" refType="h" fact="0.2087"/>
              <dgm:constr type="w" for="ch" forName="ChildAccent5" refType="w" fact="0.167"/>
              <dgm:constr type="h" for="ch" forName="ChildAccent5" refType="h" fact="0.7448"/>
              <dgm:constr type="l" for="ch" forName="Parent5" refType="w" fact="0.167"/>
              <dgm:constr type="t" for="ch" forName="Parent5" refType="h" fact="0.0225"/>
              <dgm:constr type="w" for="ch" forName="Parent5" refType="w" fact="0.167"/>
              <dgm:constr type="h" for="ch" forName="Parent5" refType="h" fact="0.1862"/>
              <dgm:constr type="l" for="ch" forName="ChildAccent6" refType="w" fact="0"/>
              <dgm:constr type="t" for="ch" forName="ChildAccent6" refType="h" fact="0.2087"/>
              <dgm:constr type="w" for="ch" forName="ChildAccent6" refType="w" fact="0.167"/>
              <dgm:constr type="h" for="ch" forName="ChildAccent6" refType="h" fact="0.7913"/>
              <dgm:constr type="l" for="ch" forName="Parent6" refType="w" fact="0"/>
              <dgm:constr type="t" for="ch" forName="Parent6" refType="h" fact="0"/>
              <dgm:constr type="w" for="ch" forName="Parent6" refType="w" fact="0.167"/>
              <dgm:constr type="h" for="ch" forName="Parent6" refType="h" fact="0.2095"/>
            </dgm:constrLst>
          </dgm:if>
          <dgm:else name="Name19">
            <dgm:alg type="composite">
              <dgm:param type="ar" val="1.91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Child7" refType="w" fact="0"/>
              <dgm:constr type="t" for="ch" forName="Child7" refType="h" fact="0.2168"/>
              <dgm:constr type="w" for="ch" forName="Child7" refType="w" fact="0.125"/>
              <dgm:constr type="h" for="ch" forName="Child7" refType="h" fact="0.7832"/>
              <dgm:constr type="l" for="ch" forName="Child6" refType="w" fact="0.1432"/>
              <dgm:constr type="t" for="ch" forName="Child6" refType="h" fact="0.2168"/>
              <dgm:constr type="w" for="ch" forName="Child6" refType="w" fact="0.125"/>
              <dgm:constr type="h" for="ch" forName="Child6" refType="h" fact="0.7397"/>
              <dgm:constr type="l" for="ch" forName="Child5" refType="w" fact="0.2865"/>
              <dgm:constr type="t" for="ch" forName="Child5" refType="h" fact="0.2168"/>
              <dgm:constr type="w" for="ch" forName="Child5" refType="w" fact="0.125"/>
              <dgm:constr type="h" for="ch" forName="Child5" refType="h" fact="0.6962"/>
              <dgm:constr type="l" for="ch" forName="Child4" refType="w" fact="0.4297"/>
              <dgm:constr type="t" for="ch" forName="Child4" refType="h" fact="0.2168"/>
              <dgm:constr type="w" for="ch" forName="Child4" refType="w" fact="0.125"/>
              <dgm:constr type="h" for="ch" forName="Child4" refType="h" fact="0.6526"/>
              <dgm:constr type="l" for="ch" forName="Child3" refType="w" fact="0.5726"/>
              <dgm:constr type="t" for="ch" forName="Child3" refType="h" fact="0.2168"/>
              <dgm:constr type="w" for="ch" forName="Child3" refType="w" fact="0.125"/>
              <dgm:constr type="h" for="ch" forName="Child3" refType="h" fact="0.6091"/>
              <dgm:constr type="l" for="ch" forName="Child2" refType="w" fact="0.7147"/>
              <dgm:constr type="t" for="ch" forName="Child2" refType="h" fact="0.2168"/>
              <dgm:constr type="w" for="ch" forName="Child2" refType="w" fact="0.125"/>
              <dgm:constr type="h" for="ch" forName="Child2" refType="h" fact="0.5656"/>
              <dgm:constr type="l" for="ch" forName="Child1" refType="w" fact="0.8568"/>
              <dgm:constr type="t" for="ch" forName="Child1" refType="h" fact="0.2168"/>
              <dgm:constr type="w" for="ch" forName="Child1" refType="w" fact="0.125"/>
              <dgm:constr type="h" for="ch" forName="Child1" refType="h" fact="0.5221"/>
              <dgm:constr type="l" for="ch" forName="ChildAccent1" refType="w" fact="0.8568"/>
              <dgm:constr type="t" for="ch" forName="ChildAccent1" refType="h" fact="0.2168"/>
              <dgm:constr type="w" for="ch" forName="ChildAccent1" refType="w" fact="0.1432"/>
              <dgm:constr type="h" for="ch" forName="ChildAccent1" refType="h" fact="0.5221"/>
              <dgm:constr type="l" for="ch" forName="Parent1" refType="w" fact="0.8568"/>
              <dgm:constr type="t" for="ch" forName="Parent1" refType="h" fact="0.1298"/>
              <dgm:constr type="w" for="ch" forName="Parent1" refType="w" fact="0.1432"/>
              <dgm:constr type="h" for="ch" forName="Parent1" refType="h" fact="0.087"/>
              <dgm:constr type="l" for="ch" forName="ChildAccent2" refType="w" fact="0.7147"/>
              <dgm:constr type="t" for="ch" forName="ChildAccent2" refType="h" fact="0.2168"/>
              <dgm:constr type="w" for="ch" forName="ChildAccent2" refType="w" fact="0.1432"/>
              <dgm:constr type="h" for="ch" forName="ChildAccent2" refType="h" fact="0.5656"/>
              <dgm:constr type="l" for="ch" forName="Parent2" refType="w" fact="0.7147"/>
              <dgm:constr type="t" for="ch" forName="Parent2" refType="h" fact="0.108"/>
              <dgm:constr type="w" for="ch" forName="Parent2" refType="w" fact="0.1425"/>
              <dgm:constr type="h" for="ch" forName="Parent2" refType="h" fact="0.1088"/>
              <dgm:constr type="l" for="ch" forName="ChildAccent3" refType="w" fact="0.5726"/>
              <dgm:constr type="t" for="ch" forName="ChildAccent3" refType="h" fact="0.2168"/>
              <dgm:constr type="w" for="ch" forName="ChildAccent3" refType="w" fact="0.1432"/>
              <dgm:constr type="h" for="ch" forName="ChildAccent3" refType="h" fact="0.6091"/>
              <dgm:constr type="l" for="ch" forName="Parent3" refType="w" fact="0.5726"/>
              <dgm:constr type="t" for="ch" forName="Parent3" refType="h" fact="0.087"/>
              <dgm:constr type="w" for="ch" forName="Parent3" refType="w" fact="0.142"/>
              <dgm:constr type="h" for="ch" forName="Parent3" refType="h" fact="0.1305"/>
              <dgm:constr type="l" for="ch" forName="ChildAccent4" refType="w" fact="0.4297"/>
              <dgm:constr type="t" for="ch" forName="ChildAccent4" refType="h" fact="0.2168"/>
              <dgm:constr type="w" for="ch" forName="ChildAccent4" refType="w" fact="0.1432"/>
              <dgm:constr type="h" for="ch" forName="ChildAccent4" refType="h" fact="0.6526"/>
              <dgm:constr type="l" for="ch" forName="Parent4" refType="w" fact="0.4297"/>
              <dgm:constr type="t" for="ch" forName="Parent4" refType="h" fact="0.0645"/>
              <dgm:constr type="w" for="ch" forName="Parent4" refType="w" fact="0.1432"/>
              <dgm:constr type="h" for="ch" forName="Parent4" refType="h" fact="0.1523"/>
              <dgm:constr type="l" for="ch" forName="ChildAccent5" refType="w" fact="0.2865"/>
              <dgm:constr type="t" for="ch" forName="ChildAccent5" refType="h" fact="0.2168"/>
              <dgm:constr type="w" for="ch" forName="ChildAccent5" refType="w" fact="0.1432"/>
              <dgm:constr type="h" for="ch" forName="ChildAccent5" refType="h" fact="0.6962"/>
              <dgm:constr type="l" for="ch" forName="Parent5" refType="w" fact="0.2865"/>
              <dgm:constr type="t" for="ch" forName="Parent5" refType="h" fact="0.0428"/>
              <dgm:constr type="w" for="ch" forName="Parent5" refType="w" fact="0.1432"/>
              <dgm:constr type="h" for="ch" forName="Parent5" refType="h" fact="0.174"/>
              <dgm:constr type="l" for="ch" forName="ChildAccent6" refType="w" fact="0.1432"/>
              <dgm:constr type="t" for="ch" forName="ChildAccent6" refType="h" fact="0.2168"/>
              <dgm:constr type="w" for="ch" forName="ChildAccent6" refType="w" fact="0.1432"/>
              <dgm:constr type="h" for="ch" forName="ChildAccent6" refType="h" fact="0.7397"/>
              <dgm:constr type="l" for="ch" forName="Parent6" refType="w" fact="0.1432"/>
              <dgm:constr type="t" for="ch" forName="Parent6" refType="h" fact="0.0217"/>
              <dgm:constr type="w" for="ch" forName="Parent6" refType="w" fact="0.1432"/>
              <dgm:constr type="h" for="ch" forName="Parent6" refType="h" fact="0.1958"/>
              <dgm:constr type="l" for="ch" forName="ChildAccent7" refType="w" fact="0"/>
              <dgm:constr type="t" for="ch" forName="ChildAccent7" refType="h" fact="0.2168"/>
              <dgm:constr type="w" for="ch" forName="ChildAccent7" refType="w" fact="0.1432"/>
              <dgm:constr type="h" for="ch" forName="ChildAccent7" refType="h" fact="0.7832"/>
              <dgm:constr type="l" for="ch" forName="Parent7" refType="w" fact="0"/>
              <dgm:constr type="t" for="ch" forName="Parent7" refType="h" fact="0"/>
              <dgm:constr type="w" for="ch" forName="Parent7" refType="w" fact="0.1432"/>
              <dgm:constr type="h" for="ch" forName="Parent7" refType="h" fact="0.2175"/>
            </dgm:constrLst>
          </dgm:else>
        </dgm:choose>
      </dgm:else>
    </dgm:choose>
    <dgm:forEach name="wrapper" axis="self" ptType="parTrans">
      <dgm:forEach name="accentRepeat" axis="self">
        <dgm:layoutNode name="ChildAccent" styleLbl="alignImgPlace1">
          <dgm:alg type="sp"/>
          <dgm:choose name="Name20">
            <dgm:if name="Name21" axis="followSib" ptType="node" func="cnt" op="equ" val="0">
              <dgm:shape xmlns:r="http://schemas.openxmlformats.org/officeDocument/2006/relationships" type="wedgeRectCallout" r:blip="">
                <dgm:adjLst>
                  <dgm:adj idx="1" val="0"/>
                  <dgm:adj idx="2" val="0"/>
                </dgm:adjLst>
              </dgm:shape>
            </dgm:if>
            <dgm:else name="Name22">
              <dgm:choose name="Name23">
                <dgm:if name="Name24" axis="precedSib" ptType="node" func="cnt" op="equ" val="6">
                  <dgm:shape xmlns:r="http://schemas.openxmlformats.org/officeDocument/2006/relationships" type="wedgeRectCallout" r:blip="">
                    <dgm:adjLst>
                      <dgm:adj idx="1" val="0"/>
                      <dgm:adj idx="2" val="0"/>
                    </dgm:adjLst>
                  </dgm:shape>
                </dgm:if>
                <dgm:else name="Name25">
                  <dgm:choose name="Name26">
                    <dgm:if name="Name27" func="var" arg="dir" op="equ" val="norm">
                      <dgm:shape xmlns:r="http://schemas.openxmlformats.org/officeDocument/2006/relationships" type="wedgeRectCallout" r:blip="">
                        <dgm:adjLst>
                          <dgm:adj idx="1" val="0.625"/>
                          <dgm:adj idx="2" val="0.2083"/>
                        </dgm:adjLst>
                      </dgm:shape>
                    </dgm:if>
                    <dgm:else name="Name28">
                      <dgm:shape xmlns:r="http://schemas.openxmlformats.org/officeDocument/2006/relationships" type="wedgeRectCallout" r:blip="">
                        <dgm:adjLst>
                          <dgm:adj idx="1" val="-0.625"/>
                          <dgm:adj idx="2" val="0.2083"/>
                        </dgm:adjLst>
                      </dgm:shape>
                    </dgm:else>
                  </dgm:choose>
                </dgm:else>
              </dgm:choose>
            </dgm:else>
          </dgm:choose>
          <dgm:presOf axis="des" ptType="node"/>
        </dgm:layoutNode>
      </dgm:forEach>
    </dgm:forEach>
    <dgm:forEach name="Name29" axis="ch" ptType="node" st="7" cnt="1">
      <dgm:layoutNode name="ChildAccent7">
        <dgm:alg type="sp"/>
        <dgm:shape xmlns:r="http://schemas.openxmlformats.org/officeDocument/2006/relationships" r:blip="">
          <dgm:adjLst/>
        </dgm:shape>
        <dgm:presOf/>
        <dgm:constrLst/>
        <dgm:forEach name="Name30" ref="accentRepeat"/>
      </dgm:layoutNode>
      <dgm:layoutNode name="Child7" styleLbl="revTx">
        <dgm:varLst>
          <dgm:chMax val="0"/>
          <dgm:chPref val="0"/>
          <dgm:bulletEnabled val="1"/>
        </dgm:varLst>
        <dgm:choose name="Name31">
          <dgm:if name="Name32" func="var" arg="dir" op="equ" val="norm">
            <dgm:alg type="tx">
              <dgm:param type="parTxLTRAlign" val="r"/>
              <dgm:param type="shpTxLTRAlignCh" val="r"/>
              <dgm:param type="txAnchorVert" val="t"/>
            </dgm:alg>
          </dgm:if>
          <dgm:else name="Name3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7"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34" axis="ch" ptType="node" st="6" cnt="1">
      <dgm:layoutNode name="ChildAccent6">
        <dgm:alg type="sp"/>
        <dgm:shape xmlns:r="http://schemas.openxmlformats.org/officeDocument/2006/relationships" r:blip="">
          <dgm:adjLst/>
        </dgm:shape>
        <dgm:presOf/>
        <dgm:constrLst/>
        <dgm:forEach name="Name35" ref="accentRepeat"/>
      </dgm:layoutNode>
      <dgm:layoutNode name="Child6" styleLbl="revTx">
        <dgm:varLst>
          <dgm:chMax val="0"/>
          <dgm:chPref val="0"/>
          <dgm:bulletEnabled val="1"/>
        </dgm:varLst>
        <dgm:choose name="Name36">
          <dgm:if name="Name37" func="var" arg="dir" op="equ" val="norm">
            <dgm:alg type="tx">
              <dgm:param type="parTxLTRAlign" val="r"/>
              <dgm:param type="shpTxLTRAlignCh" val="r"/>
              <dgm:param type="txAnchorVert" val="t"/>
            </dgm:alg>
          </dgm:if>
          <dgm:else name="Name3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6"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39" axis="ch" ptType="node" st="5" cnt="1">
      <dgm:layoutNode name="ChildAccent5">
        <dgm:alg type="sp"/>
        <dgm:shape xmlns:r="http://schemas.openxmlformats.org/officeDocument/2006/relationships" r:blip="">
          <dgm:adjLst/>
        </dgm:shape>
        <dgm:presOf/>
        <dgm:constrLst/>
        <dgm:forEach name="Name40" ref="accentRepeat"/>
      </dgm:layoutNode>
      <dgm:layoutNode name="Child5" styleLbl="revTx">
        <dgm:varLst>
          <dgm:chMax val="0"/>
          <dgm:chPref val="0"/>
          <dgm:bulletEnabled val="1"/>
        </dgm:varLst>
        <dgm:choose name="Name41">
          <dgm:if name="Name42" func="var" arg="dir" op="equ" val="norm">
            <dgm:alg type="tx">
              <dgm:param type="parTxLTRAlign" val="r"/>
              <dgm:param type="shpTxLTRAlignCh" val="r"/>
              <dgm:param type="txAnchorVert" val="t"/>
            </dgm:alg>
          </dgm:if>
          <dgm:else name="Name4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5"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44" axis="ch" ptType="node" st="4" cnt="1">
      <dgm:layoutNode name="ChildAccent4">
        <dgm:alg type="sp"/>
        <dgm:shape xmlns:r="http://schemas.openxmlformats.org/officeDocument/2006/relationships" r:blip="">
          <dgm:adjLst/>
        </dgm:shape>
        <dgm:presOf/>
        <dgm:constrLst/>
        <dgm:forEach name="Name45" ref="accentRepeat"/>
      </dgm:layoutNode>
      <dgm:layoutNode name="Child4" styleLbl="revTx">
        <dgm:varLst>
          <dgm:chMax val="0"/>
          <dgm:chPref val="0"/>
          <dgm:bulletEnabled val="1"/>
        </dgm:varLst>
        <dgm:choose name="Name46">
          <dgm:if name="Name47" func="var" arg="dir" op="equ" val="norm">
            <dgm:alg type="tx">
              <dgm:param type="parTxLTRAlign" val="r"/>
              <dgm:param type="shpTxLTRAlignCh" val="r"/>
              <dgm:param type="txAnchorVert" val="t"/>
            </dgm:alg>
          </dgm:if>
          <dgm:else name="Name4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4"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49" axis="ch" ptType="node" st="3" cnt="1">
      <dgm:layoutNode name="ChildAccent3">
        <dgm:alg type="sp"/>
        <dgm:shape xmlns:r="http://schemas.openxmlformats.org/officeDocument/2006/relationships" r:blip="">
          <dgm:adjLst/>
        </dgm:shape>
        <dgm:presOf/>
        <dgm:constrLst/>
        <dgm:forEach name="Name50" ref="accentRepeat"/>
      </dgm:layoutNode>
      <dgm:layoutNode name="Child3" styleLbl="revTx">
        <dgm:varLst>
          <dgm:chMax val="0"/>
          <dgm:chPref val="0"/>
          <dgm:bulletEnabled val="1"/>
        </dgm:varLst>
        <dgm:choose name="Name51">
          <dgm:if name="Name52" func="var" arg="dir" op="equ" val="norm">
            <dgm:alg type="tx">
              <dgm:param type="parTxLTRAlign" val="r"/>
              <dgm:param type="shpTxLTRAlignCh" val="r"/>
              <dgm:param type="txAnchorVert" val="t"/>
            </dgm:alg>
          </dgm:if>
          <dgm:else name="Name5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3"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54" axis="ch" ptType="node" st="2" cnt="1">
      <dgm:layoutNode name="ChildAccent2">
        <dgm:alg type="sp"/>
        <dgm:shape xmlns:r="http://schemas.openxmlformats.org/officeDocument/2006/relationships" r:blip="">
          <dgm:adjLst/>
        </dgm:shape>
        <dgm:presOf/>
        <dgm:constrLst/>
        <dgm:forEach name="Name55" ref="accentRepeat"/>
      </dgm:layoutNode>
      <dgm:layoutNode name="Child2" styleLbl="revTx">
        <dgm:varLst>
          <dgm:chMax val="0"/>
          <dgm:chPref val="0"/>
          <dgm:bulletEnabled val="1"/>
        </dgm:varLst>
        <dgm:choose name="Name56">
          <dgm:if name="Name57" func="var" arg="dir" op="equ" val="norm">
            <dgm:alg type="tx">
              <dgm:param type="parTxLTRAlign" val="r"/>
              <dgm:param type="shpTxLTRAlignCh" val="r"/>
              <dgm:param type="txAnchorVert" val="t"/>
            </dgm:alg>
          </dgm:if>
          <dgm:else name="Name5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2"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59" axis="ch" ptType="node" cnt="1">
      <dgm:layoutNode name="ChildAccent1">
        <dgm:alg type="sp"/>
        <dgm:shape xmlns:r="http://schemas.openxmlformats.org/officeDocument/2006/relationships" r:blip="">
          <dgm:adjLst/>
        </dgm:shape>
        <dgm:presOf/>
        <dgm:constrLst/>
        <dgm:forEach name="Name60" ref="accentRepeat"/>
      </dgm:layoutNode>
      <dgm:layoutNode name="Child1" styleLbl="revTx">
        <dgm:varLst>
          <dgm:chMax val="0"/>
          <dgm:chPref val="0"/>
          <dgm:bulletEnabled val="1"/>
        </dgm:varLst>
        <dgm:choose name="Name61">
          <dgm:if name="Name62" func="var" arg="dir" op="equ" val="norm">
            <dgm:alg type="tx">
              <dgm:param type="parTxLTRAlign" val="r"/>
              <dgm:param type="shpTxLTRAlignCh" val="r"/>
              <dgm:param type="txAnchorVert" val="t"/>
            </dgm:alg>
          </dgm:if>
          <dgm:else name="Name6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1"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E0A0D5-8F98-4CC1-A28E-021F0B6B475C}" type="datetimeFigureOut">
              <a:rPr lang="en-US" smtClean="0"/>
              <a:t>4/24/2020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03C52C-5E29-41AF-BAA3-8217E886DA08}" type="slidenum">
              <a:rPr lang="en-US" smtClean="0"/>
              <a:t>‹#›</a:t>
            </a:fld>
            <a:endParaRPr lang="en-US" dirty="0"/>
          </a:p>
        </p:txBody>
      </p:sp>
    </p:spTree>
    <p:extLst>
      <p:ext uri="{BB962C8B-B14F-4D97-AF65-F5344CB8AC3E}">
        <p14:creationId xmlns:p14="http://schemas.microsoft.com/office/powerpoint/2010/main" val="19619617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A750590-9F9A-443B-9295-A3931D8194B1}" type="datetime1">
              <a:rPr lang="en-US" smtClean="0"/>
              <a:t>4/24/2020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0264223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9359126-4846-4E88-BDD9-5585CC877E47}" type="datetime1">
              <a:rPr lang="en-US" smtClean="0"/>
              <a:t>4/24/2020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23817851"/>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D9359126-4846-4E88-BDD9-5585CC877E47}" type="datetime1">
              <a:rPr lang="en-US" smtClean="0"/>
              <a:t>4/24/2020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593573762"/>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D9359126-4846-4E88-BDD9-5585CC877E47}" type="datetime1">
              <a:rPr lang="en-US" smtClean="0"/>
              <a:t>4/24/2020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968199640"/>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9359126-4846-4E88-BDD9-5585CC877E47}" type="datetime1">
              <a:rPr lang="en-US" smtClean="0"/>
              <a:t>4/24/2020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633567666"/>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D9359126-4846-4E88-BDD9-5585CC877E47}" type="datetime1">
              <a:rPr lang="en-US" smtClean="0"/>
              <a:t>4/24/2020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060921436"/>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D9359126-4846-4E88-BDD9-5585CC877E47}" type="datetime1">
              <a:rPr lang="en-US" smtClean="0"/>
              <a:t>4/24/2020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79508532"/>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96F347-1B2F-4097-AEB5-4A26FB45D67A}" type="datetime1">
              <a:rPr lang="en-US" smtClean="0"/>
              <a:t>4/24/2020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8316308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CC1DEE0-34E5-4E0F-BEC1-4B8835F82CD1}" type="datetime1">
              <a:rPr lang="en-US" smtClean="0"/>
              <a:t>4/24/2020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834119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3B75B4BE-627A-4EC1-99E1-6F1AA97AB802}" type="datetime1">
              <a:rPr lang="en-US" smtClean="0"/>
              <a:t>4/24/2020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8631482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8BFACF8-E63D-4673-A128-83547867BB7A}" type="datetime1">
              <a:rPr lang="en-US" smtClean="0"/>
              <a:t>4/24/2020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620540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5BED6AC-4FBA-40BD-BE75-20DB64DA4BAD}" type="datetime1">
              <a:rPr lang="en-US" smtClean="0"/>
              <a:t>4/24/2020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8593661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F933C87-D201-458A-93C0-8EDD9AC92D93}" type="datetime1">
              <a:rPr lang="en-US" smtClean="0"/>
              <a:t>4/24/2020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935610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76CE6829-5A25-485A-91B1-5D6D58BB9F23}" type="datetime1">
              <a:rPr lang="en-US" smtClean="0"/>
              <a:t>4/24/2020</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0090142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9912F5CD-23D0-4DD1-85B1-71F1825FB3EC}" type="datetime1">
              <a:rPr lang="en-US" smtClean="0"/>
              <a:t>4/24/2020</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3495750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38BA5035-C284-496A-B076-BA73A8FA5D8B}" type="datetime1">
              <a:rPr lang="en-US" smtClean="0"/>
              <a:t>4/24/2020</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19260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40EB420-1875-490A-8C4B-7AAB939FBE08}" type="datetime1">
              <a:rPr lang="en-US" smtClean="0"/>
              <a:t>4/24/2020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9059531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D9359126-4846-4E88-BDD9-5585CC877E47}" type="datetime1">
              <a:rPr lang="en-US" smtClean="0"/>
              <a:t>4/24/2020</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200415626"/>
      </p:ext>
    </p:extLst>
  </p:cSld>
  <p:clrMap bg1="dk1" tx1="lt1" bg2="dk2" tx2="lt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 id="2147483713" r:id="rId15"/>
    <p:sldLayoutId id="2147483714" r:id="rId16"/>
    <p:sldLayoutId id="2147483715"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6.jpe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1.emf"/><Relationship Id="rId5" Type="http://schemas.openxmlformats.org/officeDocument/2006/relationships/package" Target="../embeddings/Microsoft_Excel_Worksheet1.xlsx"/><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23.png"/><Relationship Id="rId5" Type="http://schemas.openxmlformats.org/officeDocument/2006/relationships/image" Target="../media/image21.emf"/><Relationship Id="rId4" Type="http://schemas.openxmlformats.org/officeDocument/2006/relationships/package" Target="../embeddings/Microsoft_Excel_Worksheet2.xlsx"/></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24.png"/><Relationship Id="rId5" Type="http://schemas.openxmlformats.org/officeDocument/2006/relationships/image" Target="../media/image21.emf"/><Relationship Id="rId4" Type="http://schemas.openxmlformats.org/officeDocument/2006/relationships/package" Target="../embeddings/Microsoft_Excel_Worksheet3.xlsx"/></Relationships>
</file>

<file path=ppt/slides/_rels/slide2.xml.rels><?xml version="1.0" encoding="UTF-8" standalone="yes"?>
<Relationships xmlns="http://schemas.openxmlformats.org/package/2006/relationships"><Relationship Id="rId8" Type="http://schemas.openxmlformats.org/officeDocument/2006/relationships/image" Target="../media/image12.jpg"/><Relationship Id="rId13" Type="http://schemas.openxmlformats.org/officeDocument/2006/relationships/image" Target="../media/image6.jpeg"/><Relationship Id="rId3" Type="http://schemas.openxmlformats.org/officeDocument/2006/relationships/image" Target="../media/image8.png"/><Relationship Id="rId7" Type="http://schemas.openxmlformats.org/officeDocument/2006/relationships/hyperlink" Target="https://www.palgrave.com/page/detail/economic-development-from-the-state-and-local-perspective-david-j-robinson/?isb=9781137320674" TargetMode="External"/><Relationship Id="rId12" Type="http://schemas.openxmlformats.org/officeDocument/2006/relationships/image" Target="../media/image16.emf"/><Relationship Id="rId2" Type="http://schemas.openxmlformats.org/officeDocument/2006/relationships/image" Target="../media/image7.jpg"/><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5.emf"/><Relationship Id="rId5" Type="http://schemas.openxmlformats.org/officeDocument/2006/relationships/image" Target="../media/image10.emf"/><Relationship Id="rId10" Type="http://schemas.openxmlformats.org/officeDocument/2006/relationships/image" Target="../media/image14.png"/><Relationship Id="rId4" Type="http://schemas.openxmlformats.org/officeDocument/2006/relationships/image" Target="../media/image9.emf"/><Relationship Id="rId9" Type="http://schemas.openxmlformats.org/officeDocument/2006/relationships/image" Target="../media/image13.png"/></Relationships>
</file>

<file path=ppt/slides/_rels/slide20.xml.rels><?xml version="1.0" encoding="UTF-8" standalone="yes"?>
<Relationships xmlns="http://schemas.openxmlformats.org/package/2006/relationships"><Relationship Id="rId8" Type="http://schemas.openxmlformats.org/officeDocument/2006/relationships/diagramQuickStyle" Target="../diagrams/quickStyle9.xml"/><Relationship Id="rId3" Type="http://schemas.openxmlformats.org/officeDocument/2006/relationships/image" Target="../media/image6.jpeg"/><Relationship Id="rId7" Type="http://schemas.openxmlformats.org/officeDocument/2006/relationships/diagramLayout" Target="../diagrams/layout9.xml"/><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diagramData" Target="../diagrams/data9.xml"/><Relationship Id="rId5" Type="http://schemas.openxmlformats.org/officeDocument/2006/relationships/image" Target="../media/image21.emf"/><Relationship Id="rId10" Type="http://schemas.microsoft.com/office/2007/relationships/diagramDrawing" Target="../diagrams/drawing9.xml"/><Relationship Id="rId4" Type="http://schemas.openxmlformats.org/officeDocument/2006/relationships/package" Target="../embeddings/Microsoft_Excel_Worksheet4.xlsx"/><Relationship Id="rId9" Type="http://schemas.openxmlformats.org/officeDocument/2006/relationships/diagramColors" Target="../diagrams/colors9.xml"/></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14.xml"/><Relationship Id="rId1" Type="http://schemas.openxmlformats.org/officeDocument/2006/relationships/vmlDrawing" Target="../drawings/vmlDrawing5.vml"/><Relationship Id="rId5" Type="http://schemas.openxmlformats.org/officeDocument/2006/relationships/image" Target="../media/image21.emf"/><Relationship Id="rId4" Type="http://schemas.openxmlformats.org/officeDocument/2006/relationships/package" Target="../embeddings/Microsoft_Excel_Worksheet5.xlsx"/></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14.xml"/><Relationship Id="rId1" Type="http://schemas.openxmlformats.org/officeDocument/2006/relationships/vmlDrawing" Target="../drawings/vmlDrawing6.vml"/><Relationship Id="rId5" Type="http://schemas.openxmlformats.org/officeDocument/2006/relationships/image" Target="../media/image21.emf"/><Relationship Id="rId4" Type="http://schemas.openxmlformats.org/officeDocument/2006/relationships/package" Target="../embeddings/Microsoft_Excel_Worksheet6.xlsx"/></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14.xml"/><Relationship Id="rId1" Type="http://schemas.openxmlformats.org/officeDocument/2006/relationships/vmlDrawing" Target="../drawings/vmlDrawing7.vml"/><Relationship Id="rId5" Type="http://schemas.openxmlformats.org/officeDocument/2006/relationships/image" Target="../media/image21.emf"/><Relationship Id="rId4" Type="http://schemas.openxmlformats.org/officeDocument/2006/relationships/package" Target="../embeddings/Microsoft_Excel_Worksheet7.xlsx"/></Relationships>
</file>

<file path=ppt/slides/_rels/slide25.xml.rels><?xml version="1.0" encoding="UTF-8" standalone="yes"?>
<Relationships xmlns="http://schemas.openxmlformats.org/package/2006/relationships"><Relationship Id="rId8" Type="http://schemas.openxmlformats.org/officeDocument/2006/relationships/diagramQuickStyle" Target="../diagrams/quickStyle10.xml"/><Relationship Id="rId3" Type="http://schemas.openxmlformats.org/officeDocument/2006/relationships/image" Target="../media/image6.jpeg"/><Relationship Id="rId7" Type="http://schemas.openxmlformats.org/officeDocument/2006/relationships/diagramLayout" Target="../diagrams/layout10.xml"/><Relationship Id="rId2" Type="http://schemas.openxmlformats.org/officeDocument/2006/relationships/slideLayout" Target="../slideLayouts/slideLayout14.xml"/><Relationship Id="rId1" Type="http://schemas.openxmlformats.org/officeDocument/2006/relationships/vmlDrawing" Target="../drawings/vmlDrawing8.vml"/><Relationship Id="rId6" Type="http://schemas.openxmlformats.org/officeDocument/2006/relationships/diagramData" Target="../diagrams/data10.xml"/><Relationship Id="rId5" Type="http://schemas.openxmlformats.org/officeDocument/2006/relationships/image" Target="../media/image21.emf"/><Relationship Id="rId10" Type="http://schemas.microsoft.com/office/2007/relationships/diagramDrawing" Target="../diagrams/drawing10.xml"/><Relationship Id="rId4" Type="http://schemas.openxmlformats.org/officeDocument/2006/relationships/package" Target="../embeddings/Microsoft_Excel_Worksheet8.xlsx"/><Relationship Id="rId9" Type="http://schemas.openxmlformats.org/officeDocument/2006/relationships/diagramColors" Target="../diagrams/colors10.xml"/></Relationships>
</file>

<file path=ppt/slides/_rels/slide26.xml.rels><?xml version="1.0" encoding="UTF-8" standalone="yes"?>
<Relationships xmlns="http://schemas.openxmlformats.org/package/2006/relationships"><Relationship Id="rId3" Type="http://schemas.openxmlformats.org/officeDocument/2006/relationships/hyperlink" Target="mailto:gmyers@ashtabulagrowth.com" TargetMode="External"/><Relationship Id="rId2" Type="http://schemas.openxmlformats.org/officeDocument/2006/relationships/image" Target="../media/image6.jpeg"/><Relationship Id="rId1" Type="http://schemas.openxmlformats.org/officeDocument/2006/relationships/slideLayout" Target="../slideLayouts/slideLayout14.xml"/><Relationship Id="rId4" Type="http://schemas.openxmlformats.org/officeDocument/2006/relationships/image" Target="../media/image25.png"/></Relationships>
</file>

<file path=ppt/slides/_rels/slide2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8" Type="http://schemas.openxmlformats.org/officeDocument/2006/relationships/diagramQuickStyle" Target="../diagrams/quickStyle11.xml"/><Relationship Id="rId13" Type="http://schemas.openxmlformats.org/officeDocument/2006/relationships/diagramQuickStyle" Target="../diagrams/quickStyle12.xml"/><Relationship Id="rId3" Type="http://schemas.openxmlformats.org/officeDocument/2006/relationships/image" Target="../media/image6.jpeg"/><Relationship Id="rId7" Type="http://schemas.openxmlformats.org/officeDocument/2006/relationships/diagramLayout" Target="../diagrams/layout11.xml"/><Relationship Id="rId12" Type="http://schemas.openxmlformats.org/officeDocument/2006/relationships/diagramLayout" Target="../diagrams/layout12.xml"/><Relationship Id="rId2" Type="http://schemas.openxmlformats.org/officeDocument/2006/relationships/slideLayout" Target="../slideLayouts/slideLayout14.xml"/><Relationship Id="rId1" Type="http://schemas.openxmlformats.org/officeDocument/2006/relationships/vmlDrawing" Target="../drawings/vmlDrawing9.vml"/><Relationship Id="rId6" Type="http://schemas.openxmlformats.org/officeDocument/2006/relationships/diagramData" Target="../diagrams/data11.xml"/><Relationship Id="rId11" Type="http://schemas.openxmlformats.org/officeDocument/2006/relationships/diagramData" Target="../diagrams/data12.xml"/><Relationship Id="rId5" Type="http://schemas.openxmlformats.org/officeDocument/2006/relationships/image" Target="../media/image21.emf"/><Relationship Id="rId15" Type="http://schemas.microsoft.com/office/2007/relationships/diagramDrawing" Target="../diagrams/drawing12.xml"/><Relationship Id="rId10" Type="http://schemas.microsoft.com/office/2007/relationships/diagramDrawing" Target="../diagrams/drawing11.xml"/><Relationship Id="rId4" Type="http://schemas.openxmlformats.org/officeDocument/2006/relationships/package" Target="../embeddings/Microsoft_Excel_Worksheet9.xlsx"/><Relationship Id="rId9" Type="http://schemas.openxmlformats.org/officeDocument/2006/relationships/diagramColors" Target="../diagrams/colors11.xml"/><Relationship Id="rId14" Type="http://schemas.openxmlformats.org/officeDocument/2006/relationships/diagramColors" Target="../diagrams/colors12.xml"/></Relationships>
</file>

<file path=ppt/slides/_rels/slide29.xml.rels><?xml version="1.0" encoding="UTF-8" standalone="yes"?>
<Relationships xmlns="http://schemas.openxmlformats.org/package/2006/relationships"><Relationship Id="rId8" Type="http://schemas.openxmlformats.org/officeDocument/2006/relationships/diagramData" Target="../diagrams/data14.xml"/><Relationship Id="rId3" Type="http://schemas.openxmlformats.org/officeDocument/2006/relationships/diagramData" Target="../diagrams/data13.xml"/><Relationship Id="rId7" Type="http://schemas.microsoft.com/office/2007/relationships/diagramDrawing" Target="../diagrams/drawing13.xml"/><Relationship Id="rId12" Type="http://schemas.microsoft.com/office/2007/relationships/diagramDrawing" Target="../diagrams/drawing14.xml"/><Relationship Id="rId2" Type="http://schemas.openxmlformats.org/officeDocument/2006/relationships/image" Target="../media/image6.jpeg"/><Relationship Id="rId1" Type="http://schemas.openxmlformats.org/officeDocument/2006/relationships/slideLayout" Target="../slideLayouts/slideLayout14.xml"/><Relationship Id="rId6" Type="http://schemas.openxmlformats.org/officeDocument/2006/relationships/diagramColors" Target="../diagrams/colors13.xml"/><Relationship Id="rId11" Type="http://schemas.openxmlformats.org/officeDocument/2006/relationships/diagramColors" Target="../diagrams/colors14.xml"/><Relationship Id="rId5" Type="http://schemas.openxmlformats.org/officeDocument/2006/relationships/diagramQuickStyle" Target="../diagrams/quickStyle13.xml"/><Relationship Id="rId10" Type="http://schemas.openxmlformats.org/officeDocument/2006/relationships/diagramQuickStyle" Target="../diagrams/quickStyle14.xml"/><Relationship Id="rId4" Type="http://schemas.openxmlformats.org/officeDocument/2006/relationships/diagramLayout" Target="../diagrams/layout13.xml"/><Relationship Id="rId9" Type="http://schemas.openxmlformats.org/officeDocument/2006/relationships/diagramLayout" Target="../diagrams/layout14.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6.jpeg"/><Relationship Id="rId7" Type="http://schemas.openxmlformats.org/officeDocument/2006/relationships/image" Target="../media/image26.png"/><Relationship Id="rId2" Type="http://schemas.openxmlformats.org/officeDocument/2006/relationships/slideLayout" Target="../slideLayouts/slideLayout14.xml"/><Relationship Id="rId1" Type="http://schemas.openxmlformats.org/officeDocument/2006/relationships/vmlDrawing" Target="../drawings/vmlDrawing10.vml"/><Relationship Id="rId6" Type="http://schemas.openxmlformats.org/officeDocument/2006/relationships/hyperlink" Target="http://www.athenscountyohedc.com/" TargetMode="External"/><Relationship Id="rId5" Type="http://schemas.openxmlformats.org/officeDocument/2006/relationships/image" Target="../media/image21.emf"/><Relationship Id="rId4" Type="http://schemas.openxmlformats.org/officeDocument/2006/relationships/package" Target="../embeddings/Microsoft_Excel_Worksheet10.xlsx"/></Relationships>
</file>

<file path=ppt/slides/_rels/slide3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14.xml"/><Relationship Id="rId1" Type="http://schemas.openxmlformats.org/officeDocument/2006/relationships/vmlDrawing" Target="../drawings/vmlDrawing11.vml"/><Relationship Id="rId6" Type="http://schemas.openxmlformats.org/officeDocument/2006/relationships/image" Target="../media/image28.png"/><Relationship Id="rId5" Type="http://schemas.openxmlformats.org/officeDocument/2006/relationships/image" Target="../media/image21.emf"/><Relationship Id="rId4" Type="http://schemas.openxmlformats.org/officeDocument/2006/relationships/package" Target="../embeddings/Microsoft_Excel_Worksheet11.xlsx"/></Relationships>
</file>

<file path=ppt/slides/_rels/slide3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14.xml"/><Relationship Id="rId1" Type="http://schemas.openxmlformats.org/officeDocument/2006/relationships/vmlDrawing" Target="../drawings/vmlDrawing12.vml"/><Relationship Id="rId6" Type="http://schemas.openxmlformats.org/officeDocument/2006/relationships/image" Target="../media/image28.png"/><Relationship Id="rId5" Type="http://schemas.openxmlformats.org/officeDocument/2006/relationships/image" Target="../media/image21.emf"/><Relationship Id="rId4" Type="http://schemas.openxmlformats.org/officeDocument/2006/relationships/package" Target="../embeddings/Microsoft_Excel_Worksheet12.xlsx"/></Relationships>
</file>

<file path=ppt/slides/_rels/slide3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14.xml"/><Relationship Id="rId1" Type="http://schemas.openxmlformats.org/officeDocument/2006/relationships/vmlDrawing" Target="../drawings/vmlDrawing13.vml"/><Relationship Id="rId6" Type="http://schemas.openxmlformats.org/officeDocument/2006/relationships/image" Target="../media/image28.png"/><Relationship Id="rId5" Type="http://schemas.openxmlformats.org/officeDocument/2006/relationships/image" Target="../media/image21.emf"/><Relationship Id="rId4" Type="http://schemas.openxmlformats.org/officeDocument/2006/relationships/package" Target="../embeddings/Microsoft_Excel_Worksheet13.xlsx"/></Relationships>
</file>

<file path=ppt/slides/_rels/slide3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14.xml"/><Relationship Id="rId1" Type="http://schemas.openxmlformats.org/officeDocument/2006/relationships/vmlDrawing" Target="../drawings/vmlDrawing14.vml"/><Relationship Id="rId6" Type="http://schemas.openxmlformats.org/officeDocument/2006/relationships/image" Target="../media/image28.png"/><Relationship Id="rId5" Type="http://schemas.openxmlformats.org/officeDocument/2006/relationships/image" Target="../media/image21.emf"/><Relationship Id="rId4" Type="http://schemas.openxmlformats.org/officeDocument/2006/relationships/package" Target="../embeddings/Microsoft_Excel_Worksheet14.xlsx"/></Relationships>
</file>

<file path=ppt/slides/_rels/slide3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14.xml"/><Relationship Id="rId1" Type="http://schemas.openxmlformats.org/officeDocument/2006/relationships/vmlDrawing" Target="../drawings/vmlDrawing15.vml"/><Relationship Id="rId6" Type="http://schemas.openxmlformats.org/officeDocument/2006/relationships/image" Target="../media/image29.png"/><Relationship Id="rId5" Type="http://schemas.openxmlformats.org/officeDocument/2006/relationships/image" Target="../media/image21.emf"/><Relationship Id="rId4" Type="http://schemas.openxmlformats.org/officeDocument/2006/relationships/package" Target="../embeddings/Microsoft_Excel_Worksheet15.xlsx"/></Relationships>
</file>

<file path=ppt/slides/_rels/slide3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14.xml"/><Relationship Id="rId1" Type="http://schemas.openxmlformats.org/officeDocument/2006/relationships/vmlDrawing" Target="../drawings/vmlDrawing16.vml"/><Relationship Id="rId6" Type="http://schemas.openxmlformats.org/officeDocument/2006/relationships/image" Target="../media/image29.png"/><Relationship Id="rId5" Type="http://schemas.openxmlformats.org/officeDocument/2006/relationships/image" Target="../media/image21.emf"/><Relationship Id="rId4" Type="http://schemas.openxmlformats.org/officeDocument/2006/relationships/package" Target="../embeddings/Microsoft_Excel_Worksheet16.xlsx"/></Relationships>
</file>

<file path=ppt/slides/_rels/slide3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14.xml"/><Relationship Id="rId1" Type="http://schemas.openxmlformats.org/officeDocument/2006/relationships/vmlDrawing" Target="../drawings/vmlDrawing17.vml"/><Relationship Id="rId6" Type="http://schemas.openxmlformats.org/officeDocument/2006/relationships/image" Target="../media/image29.png"/><Relationship Id="rId5" Type="http://schemas.openxmlformats.org/officeDocument/2006/relationships/image" Target="../media/image21.emf"/><Relationship Id="rId4" Type="http://schemas.openxmlformats.org/officeDocument/2006/relationships/package" Target="../embeddings/Microsoft_Excel_Worksheet17.xlsx"/></Relationships>
</file>

<file path=ppt/slides/_rels/slide38.xml.rels><?xml version="1.0" encoding="UTF-8" standalone="yes"?>
<Relationships xmlns="http://schemas.openxmlformats.org/package/2006/relationships"><Relationship Id="rId8" Type="http://schemas.openxmlformats.org/officeDocument/2006/relationships/hyperlink" Target="https://development.ohio.gov/cs/cs_edl.htm" TargetMode="External"/><Relationship Id="rId3" Type="http://schemas.openxmlformats.org/officeDocument/2006/relationships/image" Target="../media/image6.jpeg"/><Relationship Id="rId7" Type="http://schemas.openxmlformats.org/officeDocument/2006/relationships/hyperlink" Target="https://development.ohio.gov/businessservices.htm" TargetMode="External"/><Relationship Id="rId2" Type="http://schemas.openxmlformats.org/officeDocument/2006/relationships/slideLayout" Target="../slideLayouts/slideLayout14.xml"/><Relationship Id="rId1" Type="http://schemas.openxmlformats.org/officeDocument/2006/relationships/vmlDrawing" Target="../drawings/vmlDrawing18.vml"/><Relationship Id="rId6" Type="http://schemas.openxmlformats.org/officeDocument/2006/relationships/image" Target="../media/image29.png"/><Relationship Id="rId5" Type="http://schemas.openxmlformats.org/officeDocument/2006/relationships/image" Target="../media/image21.emf"/><Relationship Id="rId4" Type="http://schemas.openxmlformats.org/officeDocument/2006/relationships/package" Target="../embeddings/Microsoft_Excel_Worksheet17.xlsx"/></Relationships>
</file>

<file path=ppt/slides/_rels/slide39.xml.rels><?xml version="1.0" encoding="UTF-8" standalone="yes"?>
<Relationships xmlns="http://schemas.openxmlformats.org/package/2006/relationships"><Relationship Id="rId8" Type="http://schemas.openxmlformats.org/officeDocument/2006/relationships/diagramQuickStyle" Target="../diagrams/quickStyle15.xml"/><Relationship Id="rId3" Type="http://schemas.openxmlformats.org/officeDocument/2006/relationships/image" Target="../media/image6.jpeg"/><Relationship Id="rId7" Type="http://schemas.openxmlformats.org/officeDocument/2006/relationships/diagramLayout" Target="../diagrams/layout15.xml"/><Relationship Id="rId2" Type="http://schemas.openxmlformats.org/officeDocument/2006/relationships/slideLayout" Target="../slideLayouts/slideLayout14.xml"/><Relationship Id="rId1" Type="http://schemas.openxmlformats.org/officeDocument/2006/relationships/vmlDrawing" Target="../drawings/vmlDrawing19.vml"/><Relationship Id="rId6" Type="http://schemas.openxmlformats.org/officeDocument/2006/relationships/diagramData" Target="../diagrams/data15.xml"/><Relationship Id="rId5" Type="http://schemas.openxmlformats.org/officeDocument/2006/relationships/image" Target="../media/image21.emf"/><Relationship Id="rId10" Type="http://schemas.microsoft.com/office/2007/relationships/diagramDrawing" Target="../diagrams/drawing15.xml"/><Relationship Id="rId4" Type="http://schemas.openxmlformats.org/officeDocument/2006/relationships/package" Target="../embeddings/Microsoft_Excel_Worksheet18.xlsx"/><Relationship Id="rId9" Type="http://schemas.openxmlformats.org/officeDocument/2006/relationships/diagramColors" Target="../diagrams/colors15.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C6A81905-F480-46A4-BC10-215D24EA1A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DE5CD8D-E704-46A1-BC3E-9A644A9FFD4E}"/>
              </a:ext>
            </a:extLst>
          </p:cNvPr>
          <p:cNvSpPr>
            <a:spLocks noGrp="1"/>
          </p:cNvSpPr>
          <p:nvPr>
            <p:ph type="ctrTitle"/>
          </p:nvPr>
        </p:nvSpPr>
        <p:spPr>
          <a:xfrm>
            <a:off x="4872012" y="1447800"/>
            <a:ext cx="5565800" cy="3329581"/>
          </a:xfrm>
        </p:spPr>
        <p:txBody>
          <a:bodyPr vert="horz" lIns="91440" tIns="45720" rIns="91440" bIns="45720" rtlCol="0">
            <a:normAutofit/>
          </a:bodyPr>
          <a:lstStyle/>
          <a:p>
            <a:pPr>
              <a:lnSpc>
                <a:spcPct val="90000"/>
              </a:lnSpc>
            </a:pPr>
            <a:r>
              <a:rPr lang="en-US" sz="5000" b="0" i="0" kern="1200" dirty="0">
                <a:solidFill>
                  <a:srgbClr val="EBEBEB"/>
                </a:solidFill>
                <a:latin typeface="+mj-lt"/>
                <a:ea typeface="+mj-ea"/>
                <a:cs typeface="+mj-cs"/>
              </a:rPr>
              <a:t>Making Revolving Loan Funds Work for your Community</a:t>
            </a:r>
          </a:p>
        </p:txBody>
      </p:sp>
      <p:sp>
        <p:nvSpPr>
          <p:cNvPr id="3" name="Subtitle 2">
            <a:extLst>
              <a:ext uri="{FF2B5EF4-FFF2-40B4-BE49-F238E27FC236}">
                <a16:creationId xmlns:a16="http://schemas.microsoft.com/office/drawing/2014/main" id="{E309A740-48C5-4AE5-879B-F567D3D7ACDC}"/>
              </a:ext>
            </a:extLst>
          </p:cNvPr>
          <p:cNvSpPr>
            <a:spLocks noGrp="1"/>
          </p:cNvSpPr>
          <p:nvPr>
            <p:ph type="subTitle" idx="1"/>
          </p:nvPr>
        </p:nvSpPr>
        <p:spPr>
          <a:xfrm>
            <a:off x="4872012" y="5197257"/>
            <a:ext cx="5222326" cy="861420"/>
          </a:xfrm>
        </p:spPr>
        <p:txBody>
          <a:bodyPr vert="horz" lIns="91440" tIns="45720" rIns="91440" bIns="45720" rtlCol="0">
            <a:normAutofit/>
          </a:bodyPr>
          <a:lstStyle/>
          <a:p>
            <a:pPr>
              <a:lnSpc>
                <a:spcPct val="90000"/>
              </a:lnSpc>
            </a:pPr>
            <a:r>
              <a:rPr lang="en-US" sz="2400" dirty="0">
                <a:solidFill>
                  <a:schemeClr val="tx2">
                    <a:lumMod val="40000"/>
                    <a:lumOff val="60000"/>
                  </a:schemeClr>
                </a:solidFill>
              </a:rPr>
              <a:t>April 24, 2020</a:t>
            </a:r>
          </a:p>
        </p:txBody>
      </p:sp>
      <p:sp>
        <p:nvSpPr>
          <p:cNvPr id="37" name="Freeform 8">
            <a:extLst>
              <a:ext uri="{FF2B5EF4-FFF2-40B4-BE49-F238E27FC236}">
                <a16:creationId xmlns:a16="http://schemas.microsoft.com/office/drawing/2014/main" id="{36FD4D9D-3784-41E8-8405-A42B72F513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5692"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39" name="Freeform: Shape 38">
            <a:extLst>
              <a:ext uri="{FF2B5EF4-FFF2-40B4-BE49-F238E27FC236}">
                <a16:creationId xmlns:a16="http://schemas.microsoft.com/office/drawing/2014/main" id="{09811DF6-66E4-43D5-B564-3151796531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81964" cy="6858000"/>
          </a:xfrm>
          <a:custGeom>
            <a:avLst/>
            <a:gdLst>
              <a:gd name="connsiteX0" fmla="*/ 3137249 w 4481964"/>
              <a:gd name="connsiteY0" fmla="*/ 0 h 6858000"/>
              <a:gd name="connsiteX1" fmla="*/ 4480787 w 4481964"/>
              <a:gd name="connsiteY1" fmla="*/ 0 h 6858000"/>
              <a:gd name="connsiteX2" fmla="*/ 4455742 w 4481964"/>
              <a:gd name="connsiteY2" fmla="*/ 155676 h 6858000"/>
              <a:gd name="connsiteX3" fmla="*/ 4431873 w 4481964"/>
              <a:gd name="connsiteY3" fmla="*/ 310667 h 6858000"/>
              <a:gd name="connsiteX4" fmla="*/ 4408509 w 4481964"/>
              <a:gd name="connsiteY4" fmla="*/ 466344 h 6858000"/>
              <a:gd name="connsiteX5" fmla="*/ 4388506 w 4481964"/>
              <a:gd name="connsiteY5" fmla="*/ 622706 h 6858000"/>
              <a:gd name="connsiteX6" fmla="*/ 4368335 w 4481964"/>
              <a:gd name="connsiteY6" fmla="*/ 778383 h 6858000"/>
              <a:gd name="connsiteX7" fmla="*/ 4349509 w 4481964"/>
              <a:gd name="connsiteY7" fmla="*/ 934745 h 6858000"/>
              <a:gd name="connsiteX8" fmla="*/ 4333373 w 4481964"/>
              <a:gd name="connsiteY8" fmla="*/ 1089050 h 6858000"/>
              <a:gd name="connsiteX9" fmla="*/ 4318077 w 4481964"/>
              <a:gd name="connsiteY9" fmla="*/ 1245413 h 6858000"/>
              <a:gd name="connsiteX10" fmla="*/ 4304125 w 4481964"/>
              <a:gd name="connsiteY10" fmla="*/ 1401089 h 6858000"/>
              <a:gd name="connsiteX11" fmla="*/ 4292023 w 4481964"/>
              <a:gd name="connsiteY11" fmla="*/ 1554023 h 6858000"/>
              <a:gd name="connsiteX12" fmla="*/ 4279920 w 4481964"/>
              <a:gd name="connsiteY12" fmla="*/ 1709013 h 6858000"/>
              <a:gd name="connsiteX13" fmla="*/ 4269835 w 4481964"/>
              <a:gd name="connsiteY13" fmla="*/ 1861947 h 6858000"/>
              <a:gd name="connsiteX14" fmla="*/ 4261935 w 4481964"/>
              <a:gd name="connsiteY14" fmla="*/ 2014880 h 6858000"/>
              <a:gd name="connsiteX15" fmla="*/ 4253698 w 4481964"/>
              <a:gd name="connsiteY15" fmla="*/ 2167128 h 6858000"/>
              <a:gd name="connsiteX16" fmla="*/ 4246807 w 4481964"/>
              <a:gd name="connsiteY16" fmla="*/ 2318004 h 6858000"/>
              <a:gd name="connsiteX17" fmla="*/ 4241932 w 4481964"/>
              <a:gd name="connsiteY17" fmla="*/ 2467508 h 6858000"/>
              <a:gd name="connsiteX18" fmla="*/ 4237730 w 4481964"/>
              <a:gd name="connsiteY18" fmla="*/ 2617013 h 6858000"/>
              <a:gd name="connsiteX19" fmla="*/ 4233696 w 4481964"/>
              <a:gd name="connsiteY19" fmla="*/ 2765145 h 6858000"/>
              <a:gd name="connsiteX20" fmla="*/ 4231847 w 4481964"/>
              <a:gd name="connsiteY20" fmla="*/ 2911221 h 6858000"/>
              <a:gd name="connsiteX21" fmla="*/ 4229830 w 4481964"/>
              <a:gd name="connsiteY21" fmla="*/ 3057296 h 6858000"/>
              <a:gd name="connsiteX22" fmla="*/ 4228821 w 4481964"/>
              <a:gd name="connsiteY22" fmla="*/ 3201314 h 6858000"/>
              <a:gd name="connsiteX23" fmla="*/ 4229830 w 4481964"/>
              <a:gd name="connsiteY23" fmla="*/ 3343960 h 6858000"/>
              <a:gd name="connsiteX24" fmla="*/ 4229830 w 4481964"/>
              <a:gd name="connsiteY24" fmla="*/ 3485235 h 6858000"/>
              <a:gd name="connsiteX25" fmla="*/ 4231847 w 4481964"/>
              <a:gd name="connsiteY25" fmla="*/ 3625138 h 6858000"/>
              <a:gd name="connsiteX26" fmla="*/ 4234872 w 4481964"/>
              <a:gd name="connsiteY26" fmla="*/ 3762298 h 6858000"/>
              <a:gd name="connsiteX27" fmla="*/ 4237730 w 4481964"/>
              <a:gd name="connsiteY27" fmla="*/ 3898087 h 6858000"/>
              <a:gd name="connsiteX28" fmla="*/ 4240924 w 4481964"/>
              <a:gd name="connsiteY28" fmla="*/ 4031132 h 6858000"/>
              <a:gd name="connsiteX29" fmla="*/ 4245798 w 4481964"/>
              <a:gd name="connsiteY29" fmla="*/ 4163491 h 6858000"/>
              <a:gd name="connsiteX30" fmla="*/ 4251009 w 4481964"/>
              <a:gd name="connsiteY30" fmla="*/ 4293793 h 6858000"/>
              <a:gd name="connsiteX31" fmla="*/ 4255715 w 4481964"/>
              <a:gd name="connsiteY31" fmla="*/ 4421352 h 6858000"/>
              <a:gd name="connsiteX32" fmla="*/ 4268995 w 4481964"/>
              <a:gd name="connsiteY32" fmla="*/ 4670298 h 6858000"/>
              <a:gd name="connsiteX33" fmla="*/ 4283114 w 4481964"/>
              <a:gd name="connsiteY33" fmla="*/ 4908956 h 6858000"/>
              <a:gd name="connsiteX34" fmla="*/ 4297906 w 4481964"/>
              <a:gd name="connsiteY34" fmla="*/ 5138013 h 6858000"/>
              <a:gd name="connsiteX35" fmla="*/ 4314211 w 4481964"/>
              <a:gd name="connsiteY35" fmla="*/ 5354726 h 6858000"/>
              <a:gd name="connsiteX36" fmla="*/ 4331188 w 4481964"/>
              <a:gd name="connsiteY36" fmla="*/ 5561838 h 6858000"/>
              <a:gd name="connsiteX37" fmla="*/ 4349509 w 4481964"/>
              <a:gd name="connsiteY37" fmla="*/ 5753862 h 6858000"/>
              <a:gd name="connsiteX38" fmla="*/ 4367495 w 4481964"/>
              <a:gd name="connsiteY38" fmla="*/ 5934227 h 6858000"/>
              <a:gd name="connsiteX39" fmla="*/ 4385480 w 4481964"/>
              <a:gd name="connsiteY39" fmla="*/ 6100191 h 6858000"/>
              <a:gd name="connsiteX40" fmla="*/ 4402457 w 4481964"/>
              <a:gd name="connsiteY40" fmla="*/ 6252438 h 6858000"/>
              <a:gd name="connsiteX41" fmla="*/ 4418594 w 4481964"/>
              <a:gd name="connsiteY41" fmla="*/ 6387541 h 6858000"/>
              <a:gd name="connsiteX42" fmla="*/ 4433890 w 4481964"/>
              <a:gd name="connsiteY42" fmla="*/ 6509613 h 6858000"/>
              <a:gd name="connsiteX43" fmla="*/ 4446665 w 4481964"/>
              <a:gd name="connsiteY43" fmla="*/ 6612483 h 6858000"/>
              <a:gd name="connsiteX44" fmla="*/ 4458767 w 4481964"/>
              <a:gd name="connsiteY44" fmla="*/ 6698894 h 6858000"/>
              <a:gd name="connsiteX45" fmla="*/ 4476081 w 4481964"/>
              <a:gd name="connsiteY45" fmla="*/ 6817538 h 6858000"/>
              <a:gd name="connsiteX46" fmla="*/ 4481964 w 4481964"/>
              <a:gd name="connsiteY46" fmla="*/ 6858000 h 6858000"/>
              <a:gd name="connsiteX47" fmla="*/ 3577807 w 4481964"/>
              <a:gd name="connsiteY47" fmla="*/ 6858000 h 6858000"/>
              <a:gd name="connsiteX48" fmla="*/ 3577807 w 4481964"/>
              <a:gd name="connsiteY48" fmla="*/ 6858000 h 6858000"/>
              <a:gd name="connsiteX49" fmla="*/ 0 w 4481964"/>
              <a:gd name="connsiteY49" fmla="*/ 6858000 h 6858000"/>
              <a:gd name="connsiteX50" fmla="*/ 0 w 4481964"/>
              <a:gd name="connsiteY50" fmla="*/ 0 h 6858000"/>
              <a:gd name="connsiteX51" fmla="*/ 3137249 w 4481964"/>
              <a:gd name="connsiteY5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481964" h="6858000">
                <a:moveTo>
                  <a:pt x="3137249" y="0"/>
                </a:moveTo>
                <a:lnTo>
                  <a:pt x="4480787" y="0"/>
                </a:lnTo>
                <a:lnTo>
                  <a:pt x="4455742" y="155676"/>
                </a:lnTo>
                <a:lnTo>
                  <a:pt x="4431873" y="310667"/>
                </a:lnTo>
                <a:lnTo>
                  <a:pt x="4408509" y="466344"/>
                </a:lnTo>
                <a:lnTo>
                  <a:pt x="4388506" y="622706"/>
                </a:lnTo>
                <a:lnTo>
                  <a:pt x="4368335" y="778383"/>
                </a:lnTo>
                <a:lnTo>
                  <a:pt x="4349509" y="934745"/>
                </a:lnTo>
                <a:lnTo>
                  <a:pt x="4333373" y="1089050"/>
                </a:lnTo>
                <a:lnTo>
                  <a:pt x="4318077" y="1245413"/>
                </a:lnTo>
                <a:lnTo>
                  <a:pt x="4304125" y="1401089"/>
                </a:lnTo>
                <a:lnTo>
                  <a:pt x="4292023" y="1554023"/>
                </a:lnTo>
                <a:lnTo>
                  <a:pt x="4279920" y="1709013"/>
                </a:lnTo>
                <a:lnTo>
                  <a:pt x="4269835" y="1861947"/>
                </a:lnTo>
                <a:lnTo>
                  <a:pt x="4261935" y="2014880"/>
                </a:lnTo>
                <a:lnTo>
                  <a:pt x="4253698" y="2167128"/>
                </a:lnTo>
                <a:lnTo>
                  <a:pt x="4246807" y="2318004"/>
                </a:lnTo>
                <a:lnTo>
                  <a:pt x="4241932" y="2467508"/>
                </a:lnTo>
                <a:lnTo>
                  <a:pt x="4237730" y="2617013"/>
                </a:lnTo>
                <a:lnTo>
                  <a:pt x="4233696" y="2765145"/>
                </a:lnTo>
                <a:lnTo>
                  <a:pt x="4231847" y="2911221"/>
                </a:lnTo>
                <a:lnTo>
                  <a:pt x="4229830" y="3057296"/>
                </a:lnTo>
                <a:lnTo>
                  <a:pt x="4228821" y="3201314"/>
                </a:lnTo>
                <a:lnTo>
                  <a:pt x="4229830" y="3343960"/>
                </a:lnTo>
                <a:lnTo>
                  <a:pt x="4229830" y="3485235"/>
                </a:lnTo>
                <a:lnTo>
                  <a:pt x="4231847" y="3625138"/>
                </a:lnTo>
                <a:lnTo>
                  <a:pt x="4234872" y="3762298"/>
                </a:lnTo>
                <a:lnTo>
                  <a:pt x="4237730" y="3898087"/>
                </a:lnTo>
                <a:lnTo>
                  <a:pt x="4240924" y="4031132"/>
                </a:lnTo>
                <a:lnTo>
                  <a:pt x="4245798" y="4163491"/>
                </a:lnTo>
                <a:lnTo>
                  <a:pt x="4251009" y="4293793"/>
                </a:lnTo>
                <a:lnTo>
                  <a:pt x="4255715" y="4421352"/>
                </a:lnTo>
                <a:lnTo>
                  <a:pt x="4268995" y="4670298"/>
                </a:lnTo>
                <a:lnTo>
                  <a:pt x="4283114" y="4908956"/>
                </a:lnTo>
                <a:lnTo>
                  <a:pt x="4297906" y="5138013"/>
                </a:lnTo>
                <a:lnTo>
                  <a:pt x="4314211" y="5354726"/>
                </a:lnTo>
                <a:lnTo>
                  <a:pt x="4331188" y="5561838"/>
                </a:lnTo>
                <a:lnTo>
                  <a:pt x="4349509" y="5753862"/>
                </a:lnTo>
                <a:lnTo>
                  <a:pt x="4367495" y="5934227"/>
                </a:lnTo>
                <a:lnTo>
                  <a:pt x="4385480" y="6100191"/>
                </a:lnTo>
                <a:lnTo>
                  <a:pt x="4402457" y="6252438"/>
                </a:lnTo>
                <a:lnTo>
                  <a:pt x="4418594" y="6387541"/>
                </a:lnTo>
                <a:lnTo>
                  <a:pt x="4433890" y="6509613"/>
                </a:lnTo>
                <a:lnTo>
                  <a:pt x="4446665" y="6612483"/>
                </a:lnTo>
                <a:lnTo>
                  <a:pt x="4458767" y="6698894"/>
                </a:lnTo>
                <a:lnTo>
                  <a:pt x="4476081" y="6817538"/>
                </a:lnTo>
                <a:lnTo>
                  <a:pt x="4481964" y="6858000"/>
                </a:lnTo>
                <a:lnTo>
                  <a:pt x="3577807" y="6858000"/>
                </a:lnTo>
                <a:lnTo>
                  <a:pt x="3577807" y="6858000"/>
                </a:lnTo>
                <a:lnTo>
                  <a:pt x="0" y="6858000"/>
                </a:lnTo>
                <a:lnTo>
                  <a:pt x="0" y="0"/>
                </a:lnTo>
                <a:lnTo>
                  <a:pt x="313724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Rectangle 40">
            <a:extLst>
              <a:ext uri="{FF2B5EF4-FFF2-40B4-BE49-F238E27FC236}">
                <a16:creationId xmlns:a16="http://schemas.microsoft.com/office/drawing/2014/main" id="{60817A52-B891-4228-A61E-0C0A57632D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7" name="Picture 6" descr="A picture containing drawing&#10;&#10;Description automatically generated">
            <a:extLst>
              <a:ext uri="{FF2B5EF4-FFF2-40B4-BE49-F238E27FC236}">
                <a16:creationId xmlns:a16="http://schemas.microsoft.com/office/drawing/2014/main" id="{D0762FDA-03FB-4945-979E-B390AA54788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8265" y="3025185"/>
            <a:ext cx="2936836" cy="807630"/>
          </a:xfrm>
          <a:prstGeom prst="rect">
            <a:avLst/>
          </a:prstGeom>
          <a:effectLst/>
        </p:spPr>
      </p:pic>
      <p:sp>
        <p:nvSpPr>
          <p:cNvPr id="25" name="Subtitle 2">
            <a:extLst>
              <a:ext uri="{FF2B5EF4-FFF2-40B4-BE49-F238E27FC236}">
                <a16:creationId xmlns:a16="http://schemas.microsoft.com/office/drawing/2014/main" id="{77488B5A-F923-463D-ABA7-19CB34C6A23F}"/>
              </a:ext>
            </a:extLst>
          </p:cNvPr>
          <p:cNvSpPr txBox="1">
            <a:spLocks/>
          </p:cNvSpPr>
          <p:nvPr/>
        </p:nvSpPr>
        <p:spPr>
          <a:xfrm>
            <a:off x="866844" y="4217533"/>
            <a:ext cx="2611163" cy="1410434"/>
          </a:xfrm>
          <a:prstGeom prst="rect">
            <a:avLst/>
          </a:prstGeom>
        </p:spPr>
        <p:txBody>
          <a:bodyPr vert="horz" lIns="91440" tIns="45720" rIns="91440" bIns="45720" rtlCol="0" anchor="t">
            <a:normAutofit fontScale="92500" lnSpcReduction="10000"/>
          </a:bodyPr>
          <a:lstStyle>
            <a:lvl1pPr marL="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2000" b="0" i="0" kern="1200" cap="all">
                <a:solidFill>
                  <a:schemeClr val="bg2">
                    <a:lumMod val="40000"/>
                    <a:lumOff val="60000"/>
                  </a:schemeClr>
                </a:solidFill>
                <a:latin typeface="+mj-lt"/>
                <a:ea typeface="+mj-ea"/>
                <a:cs typeface="+mj-cs"/>
              </a:defRPr>
            </a:lvl1pPr>
            <a:lvl2pPr marL="457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9pPr>
          </a:lstStyle>
          <a:p>
            <a:pPr>
              <a:lnSpc>
                <a:spcPct val="90000"/>
              </a:lnSpc>
            </a:pPr>
            <a:r>
              <a:rPr lang="en-US" dirty="0">
                <a:solidFill>
                  <a:schemeClr val="tx1"/>
                </a:solidFill>
              </a:rPr>
              <a:t>Dave </a:t>
            </a:r>
            <a:r>
              <a:rPr lang="en-US" dirty="0" err="1">
                <a:solidFill>
                  <a:schemeClr val="tx1"/>
                </a:solidFill>
              </a:rPr>
              <a:t>robinson</a:t>
            </a:r>
            <a:endParaRPr lang="en-US" dirty="0">
              <a:solidFill>
                <a:schemeClr val="tx1"/>
              </a:solidFill>
            </a:endParaRPr>
          </a:p>
          <a:p>
            <a:pPr>
              <a:lnSpc>
                <a:spcPct val="90000"/>
              </a:lnSpc>
            </a:pPr>
            <a:r>
              <a:rPr lang="en-US" dirty="0">
                <a:solidFill>
                  <a:schemeClr val="tx1"/>
                </a:solidFill>
              </a:rPr>
              <a:t>Nate green</a:t>
            </a:r>
          </a:p>
          <a:p>
            <a:pPr>
              <a:lnSpc>
                <a:spcPct val="90000"/>
              </a:lnSpc>
            </a:pPr>
            <a:r>
              <a:rPr lang="en-US" dirty="0">
                <a:solidFill>
                  <a:schemeClr val="tx1"/>
                </a:solidFill>
              </a:rPr>
              <a:t>Tim </a:t>
            </a:r>
            <a:r>
              <a:rPr lang="en-US" dirty="0" err="1">
                <a:solidFill>
                  <a:schemeClr val="tx1"/>
                </a:solidFill>
              </a:rPr>
              <a:t>biggam</a:t>
            </a:r>
            <a:endParaRPr lang="en-US" dirty="0">
              <a:solidFill>
                <a:schemeClr val="tx1"/>
              </a:solidFill>
            </a:endParaRPr>
          </a:p>
          <a:p>
            <a:pPr>
              <a:lnSpc>
                <a:spcPct val="90000"/>
              </a:lnSpc>
            </a:pPr>
            <a:r>
              <a:rPr lang="en-US" dirty="0">
                <a:solidFill>
                  <a:schemeClr val="tx1"/>
                </a:solidFill>
              </a:rPr>
              <a:t>Jamie </a:t>
            </a:r>
            <a:r>
              <a:rPr lang="en-US" dirty="0" err="1">
                <a:solidFill>
                  <a:schemeClr val="tx1"/>
                </a:solidFill>
              </a:rPr>
              <a:t>beier</a:t>
            </a:r>
            <a:r>
              <a:rPr lang="en-US" dirty="0">
                <a:solidFill>
                  <a:schemeClr val="tx1"/>
                </a:solidFill>
              </a:rPr>
              <a:t> grant</a:t>
            </a:r>
          </a:p>
        </p:txBody>
      </p:sp>
    </p:spTree>
    <p:extLst>
      <p:ext uri="{BB962C8B-B14F-4D97-AF65-F5344CB8AC3E}">
        <p14:creationId xmlns:p14="http://schemas.microsoft.com/office/powerpoint/2010/main" val="3754664940"/>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9EA88-8D83-4F3F-A4C1-4B16E2377F9E}"/>
              </a:ext>
            </a:extLst>
          </p:cNvPr>
          <p:cNvSpPr>
            <a:spLocks noGrp="1"/>
          </p:cNvSpPr>
          <p:nvPr>
            <p:ph type="title"/>
          </p:nvPr>
        </p:nvSpPr>
        <p:spPr>
          <a:xfrm>
            <a:off x="385894" y="386869"/>
            <a:ext cx="10024844" cy="1474330"/>
          </a:xfrm>
        </p:spPr>
        <p:txBody>
          <a:bodyPr>
            <a:normAutofit/>
          </a:bodyPr>
          <a:lstStyle/>
          <a:p>
            <a:pPr algn="ctr"/>
            <a:r>
              <a:rPr lang="en-US" sz="2400" dirty="0"/>
              <a:t>MONTROSE GROUP COVID 19 ECONOMIC RECOVERY STRATEGY</a:t>
            </a:r>
          </a:p>
        </p:txBody>
      </p:sp>
      <p:graphicFrame>
        <p:nvGraphicFramePr>
          <p:cNvPr id="6" name="Content Placeholder 5">
            <a:extLst>
              <a:ext uri="{FF2B5EF4-FFF2-40B4-BE49-F238E27FC236}">
                <a16:creationId xmlns:a16="http://schemas.microsoft.com/office/drawing/2014/main" id="{166A0C65-CD33-46FC-A880-02BAF9DB2993}"/>
              </a:ext>
            </a:extLst>
          </p:cNvPr>
          <p:cNvGraphicFramePr>
            <a:graphicFrameLocks noGrp="1"/>
          </p:cNvGraphicFramePr>
          <p:nvPr>
            <p:ph idx="1"/>
            <p:extLst>
              <p:ext uri="{D42A27DB-BD31-4B8C-83A1-F6EECF244321}">
                <p14:modId xmlns:p14="http://schemas.microsoft.com/office/powerpoint/2010/main" val="2900233948"/>
              </p:ext>
            </p:extLst>
          </p:nvPr>
        </p:nvGraphicFramePr>
        <p:xfrm>
          <a:off x="84762" y="1524000"/>
          <a:ext cx="8408921"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a:extLst>
              <a:ext uri="{FF2B5EF4-FFF2-40B4-BE49-F238E27FC236}">
                <a16:creationId xmlns:a16="http://schemas.microsoft.com/office/drawing/2014/main" id="{5F5C1785-0FF7-4242-9C4F-5324DACB3865}"/>
              </a:ext>
            </a:extLst>
          </p:cNvPr>
          <p:cNvSpPr txBox="1"/>
          <p:nvPr/>
        </p:nvSpPr>
        <p:spPr>
          <a:xfrm>
            <a:off x="7842174" y="2551837"/>
            <a:ext cx="3613553" cy="1754326"/>
          </a:xfrm>
          <a:prstGeom prst="rect">
            <a:avLst/>
          </a:prstGeom>
          <a:noFill/>
        </p:spPr>
        <p:txBody>
          <a:bodyPr wrap="none" rtlCol="0">
            <a:spAutoFit/>
          </a:bodyPr>
          <a:lstStyle/>
          <a:p>
            <a:r>
              <a:rPr lang="en-US" sz="3600" dirty="0"/>
              <a:t>Montrose Group</a:t>
            </a:r>
          </a:p>
          <a:p>
            <a:r>
              <a:rPr lang="en-US" sz="3600" dirty="0"/>
              <a:t>Site Development </a:t>
            </a:r>
          </a:p>
          <a:p>
            <a:r>
              <a:rPr lang="en-US" sz="3600" dirty="0"/>
              <a:t>Approach</a:t>
            </a:r>
          </a:p>
        </p:txBody>
      </p:sp>
      <p:pic>
        <p:nvPicPr>
          <p:cNvPr id="8" name="Picture 7" descr="A picture containing drawing&#10;&#10;Description automatically generated">
            <a:extLst>
              <a:ext uri="{FF2B5EF4-FFF2-40B4-BE49-F238E27FC236}">
                <a16:creationId xmlns:a16="http://schemas.microsoft.com/office/drawing/2014/main" id="{637DB2AA-7B70-4971-8FD2-4153A1EE4D6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50712" y="6315248"/>
            <a:ext cx="1469974" cy="404243"/>
          </a:xfrm>
          <a:prstGeom prst="rect">
            <a:avLst/>
          </a:prstGeom>
          <a:effectLst/>
        </p:spPr>
      </p:pic>
    </p:spTree>
    <p:extLst>
      <p:ext uri="{BB962C8B-B14F-4D97-AF65-F5344CB8AC3E}">
        <p14:creationId xmlns:p14="http://schemas.microsoft.com/office/powerpoint/2010/main" val="1198916614"/>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9EA88-8D83-4F3F-A4C1-4B16E2377F9E}"/>
              </a:ext>
            </a:extLst>
          </p:cNvPr>
          <p:cNvSpPr>
            <a:spLocks noGrp="1"/>
          </p:cNvSpPr>
          <p:nvPr>
            <p:ph type="title"/>
          </p:nvPr>
        </p:nvSpPr>
        <p:spPr>
          <a:xfrm>
            <a:off x="385894" y="386869"/>
            <a:ext cx="10024844" cy="1474330"/>
          </a:xfrm>
        </p:spPr>
        <p:txBody>
          <a:bodyPr>
            <a:normAutofit/>
          </a:bodyPr>
          <a:lstStyle/>
          <a:p>
            <a:pPr algn="ctr"/>
            <a:r>
              <a:rPr lang="en-US" sz="2400" dirty="0"/>
              <a:t>MONTROSE GROUP COVID 19 ECONOMIC RECOVERY STRATEGY</a:t>
            </a:r>
          </a:p>
        </p:txBody>
      </p:sp>
      <p:pic>
        <p:nvPicPr>
          <p:cNvPr id="18" name="Picture 17" descr="A picture containing drawing&#10;&#10;Description automatically generated">
            <a:extLst>
              <a:ext uri="{FF2B5EF4-FFF2-40B4-BE49-F238E27FC236}">
                <a16:creationId xmlns:a16="http://schemas.microsoft.com/office/drawing/2014/main" id="{294964C6-68C7-4872-B827-B141160FB40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0712" y="6315248"/>
            <a:ext cx="1469974" cy="404243"/>
          </a:xfrm>
          <a:prstGeom prst="rect">
            <a:avLst/>
          </a:prstGeom>
          <a:effectLst/>
        </p:spPr>
      </p:pic>
      <p:graphicFrame>
        <p:nvGraphicFramePr>
          <p:cNvPr id="19" name="Content Placeholder 10">
            <a:extLst>
              <a:ext uri="{FF2B5EF4-FFF2-40B4-BE49-F238E27FC236}">
                <a16:creationId xmlns:a16="http://schemas.microsoft.com/office/drawing/2014/main" id="{22BDAFFA-F0D4-43A6-8557-7B53983782AA}"/>
              </a:ext>
            </a:extLst>
          </p:cNvPr>
          <p:cNvGraphicFramePr>
            <a:graphicFrameLocks noGrp="1"/>
          </p:cNvGraphicFramePr>
          <p:nvPr>
            <p:ph idx="1"/>
            <p:extLst>
              <p:ext uri="{D42A27DB-BD31-4B8C-83A1-F6EECF244321}">
                <p14:modId xmlns:p14="http://schemas.microsoft.com/office/powerpoint/2010/main" val="2748664467"/>
              </p:ext>
            </p:extLst>
          </p:nvPr>
        </p:nvGraphicFramePr>
        <p:xfrm>
          <a:off x="656253" y="1623526"/>
          <a:ext cx="10879494" cy="4131906"/>
        </p:xfrm>
        <a:graphic>
          <a:graphicData uri="http://schemas.openxmlformats.org/drawingml/2006/chart">
            <c:chart xmlns:c="http://schemas.openxmlformats.org/drawingml/2006/chart" xmlns:r="http://schemas.openxmlformats.org/officeDocument/2006/relationships" r:id="rId3"/>
          </a:graphicData>
        </a:graphic>
      </p:graphicFrame>
      <p:sp>
        <p:nvSpPr>
          <p:cNvPr id="20" name="TextBox 8">
            <a:extLst>
              <a:ext uri="{FF2B5EF4-FFF2-40B4-BE49-F238E27FC236}">
                <a16:creationId xmlns:a16="http://schemas.microsoft.com/office/drawing/2014/main" id="{4493891E-BB1C-4DE4-8C35-83668E7774DF}"/>
              </a:ext>
            </a:extLst>
          </p:cNvPr>
          <p:cNvSpPr txBox="1"/>
          <p:nvPr/>
        </p:nvSpPr>
        <p:spPr>
          <a:xfrm>
            <a:off x="750712" y="5912229"/>
            <a:ext cx="6021227" cy="24622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000" dirty="0"/>
              <a:t>Source: Investment Strategy Group, Committee for a Responsible Federal Budget</a:t>
            </a:r>
          </a:p>
        </p:txBody>
      </p:sp>
    </p:spTree>
    <p:extLst>
      <p:ext uri="{BB962C8B-B14F-4D97-AF65-F5344CB8AC3E}">
        <p14:creationId xmlns:p14="http://schemas.microsoft.com/office/powerpoint/2010/main" val="332430830"/>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4A2F755-5219-4C4E-9378-2C80BB08DF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A042B41-CFBF-4E11-965F-B1906826A8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7" name="Freeform 7">
            <a:extLst>
              <a:ext uri="{FF2B5EF4-FFF2-40B4-BE49-F238E27FC236}">
                <a16:creationId xmlns:a16="http://schemas.microsoft.com/office/drawing/2014/main" id="{ED9FFD70-7E69-43F7-BAFF-08A75B3AE0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A389EA88-8D83-4F3F-A4C1-4B16E2377F9E}"/>
              </a:ext>
            </a:extLst>
          </p:cNvPr>
          <p:cNvSpPr>
            <a:spLocks noGrp="1"/>
          </p:cNvSpPr>
          <p:nvPr>
            <p:ph type="title"/>
          </p:nvPr>
        </p:nvSpPr>
        <p:spPr>
          <a:xfrm>
            <a:off x="648930" y="629267"/>
            <a:ext cx="9252154" cy="1016654"/>
          </a:xfrm>
        </p:spPr>
        <p:txBody>
          <a:bodyPr>
            <a:normAutofit/>
          </a:bodyPr>
          <a:lstStyle/>
          <a:p>
            <a:pPr>
              <a:lnSpc>
                <a:spcPct val="90000"/>
              </a:lnSpc>
            </a:pPr>
            <a:r>
              <a:rPr lang="en-US" sz="3300">
                <a:solidFill>
                  <a:srgbClr val="EBEBEB"/>
                </a:solidFill>
              </a:rPr>
              <a:t>MONTROSE GROUP COVID 19 ECONOMIC RECOVERY STRATEGY</a:t>
            </a:r>
          </a:p>
        </p:txBody>
      </p:sp>
      <p:sp useBgFill="1">
        <p:nvSpPr>
          <p:cNvPr id="19" name="Freeform: Shape 18">
            <a:extLst>
              <a:ext uri="{FF2B5EF4-FFF2-40B4-BE49-F238E27FC236}">
                <a16:creationId xmlns:a16="http://schemas.microsoft.com/office/drawing/2014/main" id="{9A87AD7E-457F-4836-8DDE-FFE0F00938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pic>
        <p:nvPicPr>
          <p:cNvPr id="8" name="Picture 7" descr="A picture containing drawing&#10;&#10;Description automatically generated">
            <a:extLst>
              <a:ext uri="{FF2B5EF4-FFF2-40B4-BE49-F238E27FC236}">
                <a16:creationId xmlns:a16="http://schemas.microsoft.com/office/drawing/2014/main" id="{637DB2AA-7B70-4971-8FD2-4153A1EE4D6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0712" y="6315248"/>
            <a:ext cx="1469974" cy="404243"/>
          </a:xfrm>
          <a:prstGeom prst="rect">
            <a:avLst/>
          </a:prstGeom>
          <a:effectLst/>
        </p:spPr>
      </p:pic>
      <p:graphicFrame>
        <p:nvGraphicFramePr>
          <p:cNvPr id="7" name="Content Placeholder 5">
            <a:extLst>
              <a:ext uri="{FF2B5EF4-FFF2-40B4-BE49-F238E27FC236}">
                <a16:creationId xmlns:a16="http://schemas.microsoft.com/office/drawing/2014/main" id="{62A516B0-A771-485A-8870-07D03BD1A288}"/>
              </a:ext>
            </a:extLst>
          </p:cNvPr>
          <p:cNvGraphicFramePr>
            <a:graphicFrameLocks noGrp="1"/>
          </p:cNvGraphicFramePr>
          <p:nvPr>
            <p:ph idx="1"/>
            <p:extLst>
              <p:ext uri="{D42A27DB-BD31-4B8C-83A1-F6EECF244321}">
                <p14:modId xmlns:p14="http://schemas.microsoft.com/office/powerpoint/2010/main" val="2058543921"/>
              </p:ext>
            </p:extLst>
          </p:nvPr>
        </p:nvGraphicFramePr>
        <p:xfrm>
          <a:off x="935207" y="2402308"/>
          <a:ext cx="10193041" cy="39129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71635598"/>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4A2F755-5219-4C4E-9378-2C80BB08DF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A042B41-CFBF-4E11-965F-B1906826A8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7" name="Freeform 7">
            <a:extLst>
              <a:ext uri="{FF2B5EF4-FFF2-40B4-BE49-F238E27FC236}">
                <a16:creationId xmlns:a16="http://schemas.microsoft.com/office/drawing/2014/main" id="{ED9FFD70-7E69-43F7-BAFF-08A75B3AE0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A389EA88-8D83-4F3F-A4C1-4B16E2377F9E}"/>
              </a:ext>
            </a:extLst>
          </p:cNvPr>
          <p:cNvSpPr>
            <a:spLocks noGrp="1"/>
          </p:cNvSpPr>
          <p:nvPr>
            <p:ph type="title"/>
          </p:nvPr>
        </p:nvSpPr>
        <p:spPr>
          <a:xfrm>
            <a:off x="648930" y="629267"/>
            <a:ext cx="9252154" cy="1016654"/>
          </a:xfrm>
        </p:spPr>
        <p:txBody>
          <a:bodyPr>
            <a:normAutofit/>
          </a:bodyPr>
          <a:lstStyle/>
          <a:p>
            <a:pPr>
              <a:lnSpc>
                <a:spcPct val="90000"/>
              </a:lnSpc>
            </a:pPr>
            <a:r>
              <a:rPr lang="en-US" sz="3300">
                <a:solidFill>
                  <a:srgbClr val="EBEBEB"/>
                </a:solidFill>
              </a:rPr>
              <a:t>MONTROSE GROUP COVID 19 ECONOMIC RECOVERY STRATEGY</a:t>
            </a:r>
          </a:p>
        </p:txBody>
      </p:sp>
      <p:sp useBgFill="1">
        <p:nvSpPr>
          <p:cNvPr id="19" name="Freeform: Shape 18">
            <a:extLst>
              <a:ext uri="{FF2B5EF4-FFF2-40B4-BE49-F238E27FC236}">
                <a16:creationId xmlns:a16="http://schemas.microsoft.com/office/drawing/2014/main" id="{9A87AD7E-457F-4836-8DDE-FFE0F00938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pic>
        <p:nvPicPr>
          <p:cNvPr id="8" name="Picture 7" descr="A picture containing drawing&#10;&#10;Description automatically generated">
            <a:extLst>
              <a:ext uri="{FF2B5EF4-FFF2-40B4-BE49-F238E27FC236}">
                <a16:creationId xmlns:a16="http://schemas.microsoft.com/office/drawing/2014/main" id="{637DB2AA-7B70-4971-8FD2-4153A1EE4D6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0712" y="6315248"/>
            <a:ext cx="1469974" cy="404243"/>
          </a:xfrm>
          <a:prstGeom prst="rect">
            <a:avLst/>
          </a:prstGeom>
          <a:effectLst/>
        </p:spPr>
      </p:pic>
      <p:graphicFrame>
        <p:nvGraphicFramePr>
          <p:cNvPr id="7" name="Content Placeholder 5">
            <a:extLst>
              <a:ext uri="{FF2B5EF4-FFF2-40B4-BE49-F238E27FC236}">
                <a16:creationId xmlns:a16="http://schemas.microsoft.com/office/drawing/2014/main" id="{62A516B0-A771-485A-8870-07D03BD1A288}"/>
              </a:ext>
            </a:extLst>
          </p:cNvPr>
          <p:cNvGraphicFramePr>
            <a:graphicFrameLocks noGrp="1"/>
          </p:cNvGraphicFramePr>
          <p:nvPr>
            <p:ph idx="1"/>
            <p:extLst>
              <p:ext uri="{D42A27DB-BD31-4B8C-83A1-F6EECF244321}">
                <p14:modId xmlns:p14="http://schemas.microsoft.com/office/powerpoint/2010/main" val="3080944927"/>
              </p:ext>
            </p:extLst>
          </p:nvPr>
        </p:nvGraphicFramePr>
        <p:xfrm>
          <a:off x="935207" y="2171700"/>
          <a:ext cx="10193041" cy="41435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41596140"/>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4A2F755-5219-4C4E-9378-2C80BB08DF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A042B41-CFBF-4E11-965F-B1906826A8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7" name="Freeform 7">
            <a:extLst>
              <a:ext uri="{FF2B5EF4-FFF2-40B4-BE49-F238E27FC236}">
                <a16:creationId xmlns:a16="http://schemas.microsoft.com/office/drawing/2014/main" id="{ED9FFD70-7E69-43F7-BAFF-08A75B3AE0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A389EA88-8D83-4F3F-A4C1-4B16E2377F9E}"/>
              </a:ext>
            </a:extLst>
          </p:cNvPr>
          <p:cNvSpPr>
            <a:spLocks noGrp="1"/>
          </p:cNvSpPr>
          <p:nvPr>
            <p:ph type="title"/>
          </p:nvPr>
        </p:nvSpPr>
        <p:spPr>
          <a:xfrm>
            <a:off x="648930" y="629267"/>
            <a:ext cx="9252154" cy="1016654"/>
          </a:xfrm>
        </p:spPr>
        <p:txBody>
          <a:bodyPr>
            <a:normAutofit/>
          </a:bodyPr>
          <a:lstStyle/>
          <a:p>
            <a:pPr>
              <a:lnSpc>
                <a:spcPct val="90000"/>
              </a:lnSpc>
            </a:pPr>
            <a:r>
              <a:rPr lang="en-US" sz="3300">
                <a:solidFill>
                  <a:srgbClr val="EBEBEB"/>
                </a:solidFill>
              </a:rPr>
              <a:t>MONTROSE GROUP COVID 19 ECONOMIC RECOVERY STRATEGY</a:t>
            </a:r>
          </a:p>
        </p:txBody>
      </p:sp>
      <p:sp useBgFill="1">
        <p:nvSpPr>
          <p:cNvPr id="19" name="Freeform: Shape 18">
            <a:extLst>
              <a:ext uri="{FF2B5EF4-FFF2-40B4-BE49-F238E27FC236}">
                <a16:creationId xmlns:a16="http://schemas.microsoft.com/office/drawing/2014/main" id="{9A87AD7E-457F-4836-8DDE-FFE0F00938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pic>
        <p:nvPicPr>
          <p:cNvPr id="8" name="Picture 7" descr="A picture containing drawing&#10;&#10;Description automatically generated">
            <a:extLst>
              <a:ext uri="{FF2B5EF4-FFF2-40B4-BE49-F238E27FC236}">
                <a16:creationId xmlns:a16="http://schemas.microsoft.com/office/drawing/2014/main" id="{637DB2AA-7B70-4971-8FD2-4153A1EE4D6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0712" y="6315248"/>
            <a:ext cx="1469974" cy="404243"/>
          </a:xfrm>
          <a:prstGeom prst="rect">
            <a:avLst/>
          </a:prstGeom>
          <a:effectLst/>
        </p:spPr>
      </p:pic>
      <p:graphicFrame>
        <p:nvGraphicFramePr>
          <p:cNvPr id="7" name="Content Placeholder 5">
            <a:extLst>
              <a:ext uri="{FF2B5EF4-FFF2-40B4-BE49-F238E27FC236}">
                <a16:creationId xmlns:a16="http://schemas.microsoft.com/office/drawing/2014/main" id="{62A516B0-A771-485A-8870-07D03BD1A288}"/>
              </a:ext>
            </a:extLst>
          </p:cNvPr>
          <p:cNvGraphicFramePr>
            <a:graphicFrameLocks noGrp="1"/>
          </p:cNvGraphicFramePr>
          <p:nvPr>
            <p:ph idx="1"/>
            <p:extLst>
              <p:ext uri="{D42A27DB-BD31-4B8C-83A1-F6EECF244321}">
                <p14:modId xmlns:p14="http://schemas.microsoft.com/office/powerpoint/2010/main" val="1105476008"/>
              </p:ext>
            </p:extLst>
          </p:nvPr>
        </p:nvGraphicFramePr>
        <p:xfrm>
          <a:off x="935207" y="2278567"/>
          <a:ext cx="10193041" cy="39899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2677214"/>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9EA88-8D83-4F3F-A4C1-4B16E2377F9E}"/>
              </a:ext>
            </a:extLst>
          </p:cNvPr>
          <p:cNvSpPr>
            <a:spLocks noGrp="1"/>
          </p:cNvSpPr>
          <p:nvPr>
            <p:ph type="title"/>
          </p:nvPr>
        </p:nvSpPr>
        <p:spPr>
          <a:xfrm>
            <a:off x="385894" y="386869"/>
            <a:ext cx="10024844" cy="1474330"/>
          </a:xfrm>
        </p:spPr>
        <p:txBody>
          <a:bodyPr>
            <a:normAutofit/>
          </a:bodyPr>
          <a:lstStyle/>
          <a:p>
            <a:pPr algn="ctr"/>
            <a:r>
              <a:rPr lang="en-US" sz="2400" dirty="0"/>
              <a:t>MAKING REVOLVING LOAN FUNDS WORK FOR YOUR COMMUNITY</a:t>
            </a:r>
          </a:p>
        </p:txBody>
      </p:sp>
      <p:pic>
        <p:nvPicPr>
          <p:cNvPr id="8" name="Picture 7" descr="A picture containing drawing&#10;&#10;Description automatically generated">
            <a:extLst>
              <a:ext uri="{FF2B5EF4-FFF2-40B4-BE49-F238E27FC236}">
                <a16:creationId xmlns:a16="http://schemas.microsoft.com/office/drawing/2014/main" id="{637DB2AA-7B70-4971-8FD2-4153A1EE4D6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0712" y="6315248"/>
            <a:ext cx="1469974" cy="404243"/>
          </a:xfrm>
          <a:prstGeom prst="rect">
            <a:avLst/>
          </a:prstGeom>
          <a:effectLst/>
        </p:spPr>
      </p:pic>
      <p:grpSp>
        <p:nvGrpSpPr>
          <p:cNvPr id="7" name="Group 6">
            <a:extLst>
              <a:ext uri="{FF2B5EF4-FFF2-40B4-BE49-F238E27FC236}">
                <a16:creationId xmlns:a16="http://schemas.microsoft.com/office/drawing/2014/main" id="{05DAA4A0-F6A0-4D79-B8FB-5B0A7E294C43}"/>
              </a:ext>
            </a:extLst>
          </p:cNvPr>
          <p:cNvGrpSpPr/>
          <p:nvPr/>
        </p:nvGrpSpPr>
        <p:grpSpPr>
          <a:xfrm>
            <a:off x="465904" y="1515599"/>
            <a:ext cx="10668625" cy="691200"/>
            <a:chOff x="0" y="38259"/>
            <a:chExt cx="10668625" cy="691200"/>
          </a:xfrm>
          <a:solidFill>
            <a:schemeClr val="accent4">
              <a:lumMod val="50000"/>
            </a:schemeClr>
          </a:solidFill>
        </p:grpSpPr>
        <p:sp>
          <p:nvSpPr>
            <p:cNvPr id="9" name="Rectangle 8">
              <a:extLst>
                <a:ext uri="{FF2B5EF4-FFF2-40B4-BE49-F238E27FC236}">
                  <a16:creationId xmlns:a16="http://schemas.microsoft.com/office/drawing/2014/main" id="{86B732D4-8DFB-4E19-9DBB-7DBFF99E006E}"/>
                </a:ext>
              </a:extLst>
            </p:cNvPr>
            <p:cNvSpPr/>
            <p:nvPr/>
          </p:nvSpPr>
          <p:spPr>
            <a:xfrm>
              <a:off x="0" y="38259"/>
              <a:ext cx="10668625" cy="691200"/>
            </a:xfrm>
            <a:prstGeom prst="rect">
              <a:avLst/>
            </a:prstGeom>
            <a:grpFill/>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TextBox 9">
              <a:extLst>
                <a:ext uri="{FF2B5EF4-FFF2-40B4-BE49-F238E27FC236}">
                  <a16:creationId xmlns:a16="http://schemas.microsoft.com/office/drawing/2014/main" id="{835F5C84-6DDA-4C0F-98AB-BC8A6D8EB5B8}"/>
                </a:ext>
              </a:extLst>
            </p:cNvPr>
            <p:cNvSpPr txBox="1"/>
            <p:nvPr/>
          </p:nvSpPr>
          <p:spPr>
            <a:xfrm>
              <a:off x="0" y="38259"/>
              <a:ext cx="10668625" cy="69120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kern="1200" dirty="0"/>
                <a:t>Small Businesses Drive Our Economies</a:t>
              </a:r>
            </a:p>
          </p:txBody>
        </p:sp>
      </p:grpSp>
      <p:sp>
        <p:nvSpPr>
          <p:cNvPr id="5" name="Circle: Hollow 4">
            <a:extLst>
              <a:ext uri="{FF2B5EF4-FFF2-40B4-BE49-F238E27FC236}">
                <a16:creationId xmlns:a16="http://schemas.microsoft.com/office/drawing/2014/main" id="{966C0572-F4D5-4D7D-B1E4-575CCA183B05}"/>
              </a:ext>
            </a:extLst>
          </p:cNvPr>
          <p:cNvSpPr/>
          <p:nvPr/>
        </p:nvSpPr>
        <p:spPr>
          <a:xfrm>
            <a:off x="3720332" y="2472293"/>
            <a:ext cx="1679510" cy="1645513"/>
          </a:xfrm>
          <a:prstGeom prst="donu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11" name="Straight Arrow Connector 10">
            <a:extLst>
              <a:ext uri="{FF2B5EF4-FFF2-40B4-BE49-F238E27FC236}">
                <a16:creationId xmlns:a16="http://schemas.microsoft.com/office/drawing/2014/main" id="{20072D58-3CE0-4CD6-AFDF-6520840DD52C}"/>
              </a:ext>
            </a:extLst>
          </p:cNvPr>
          <p:cNvCxnSpPr>
            <a:stCxn id="5" idx="2"/>
          </p:cNvCxnSpPr>
          <p:nvPr/>
        </p:nvCxnSpPr>
        <p:spPr>
          <a:xfrm flipH="1">
            <a:off x="761900" y="3295050"/>
            <a:ext cx="2958432" cy="1576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39D5DA4F-90A5-4BA4-A67E-B320B851446F}"/>
              </a:ext>
            </a:extLst>
          </p:cNvPr>
          <p:cNvSpPr txBox="1"/>
          <p:nvPr/>
        </p:nvSpPr>
        <p:spPr>
          <a:xfrm>
            <a:off x="4249067" y="3079797"/>
            <a:ext cx="622040" cy="369332"/>
          </a:xfrm>
          <a:prstGeom prst="rect">
            <a:avLst/>
          </a:prstGeom>
          <a:noFill/>
        </p:spPr>
        <p:txBody>
          <a:bodyPr wrap="square" rtlCol="0">
            <a:spAutoFit/>
          </a:bodyPr>
          <a:lstStyle/>
          <a:p>
            <a:r>
              <a:rPr lang="en-US" dirty="0"/>
              <a:t>500</a:t>
            </a:r>
          </a:p>
        </p:txBody>
      </p:sp>
      <p:sp>
        <p:nvSpPr>
          <p:cNvPr id="14" name="TextBox 13">
            <a:extLst>
              <a:ext uri="{FF2B5EF4-FFF2-40B4-BE49-F238E27FC236}">
                <a16:creationId xmlns:a16="http://schemas.microsoft.com/office/drawing/2014/main" id="{D710FDF5-3D45-40D3-934D-62D53E46FC9C}"/>
              </a:ext>
            </a:extLst>
          </p:cNvPr>
          <p:cNvSpPr txBox="1"/>
          <p:nvPr/>
        </p:nvSpPr>
        <p:spPr>
          <a:xfrm>
            <a:off x="836546" y="2387486"/>
            <a:ext cx="2883786" cy="923330"/>
          </a:xfrm>
          <a:prstGeom prst="rect">
            <a:avLst/>
          </a:prstGeom>
          <a:noFill/>
        </p:spPr>
        <p:txBody>
          <a:bodyPr wrap="square" rtlCol="0">
            <a:spAutoFit/>
          </a:bodyPr>
          <a:lstStyle/>
          <a:p>
            <a:pPr algn="ctr"/>
            <a:r>
              <a:rPr lang="en-US" dirty="0"/>
              <a:t>Small Business Administration (SBA’s) Definition</a:t>
            </a:r>
          </a:p>
        </p:txBody>
      </p:sp>
      <p:sp>
        <p:nvSpPr>
          <p:cNvPr id="16" name="TextBox 15">
            <a:extLst>
              <a:ext uri="{FF2B5EF4-FFF2-40B4-BE49-F238E27FC236}">
                <a16:creationId xmlns:a16="http://schemas.microsoft.com/office/drawing/2014/main" id="{8CF968F0-C247-4B99-B51A-1C9E838F4D3D}"/>
              </a:ext>
            </a:extLst>
          </p:cNvPr>
          <p:cNvSpPr txBox="1"/>
          <p:nvPr/>
        </p:nvSpPr>
        <p:spPr>
          <a:xfrm>
            <a:off x="6308120" y="2684118"/>
            <a:ext cx="4332513" cy="892552"/>
          </a:xfrm>
          <a:prstGeom prst="rect">
            <a:avLst/>
          </a:prstGeom>
          <a:noFill/>
          <a:ln w="28575">
            <a:solidFill>
              <a:schemeClr val="accent4">
                <a:lumMod val="75000"/>
              </a:schemeClr>
            </a:solidFill>
          </a:ln>
        </p:spPr>
        <p:txBody>
          <a:bodyPr wrap="square" rtlCol="0">
            <a:spAutoFit/>
          </a:bodyPr>
          <a:lstStyle/>
          <a:p>
            <a:pPr algn="ctr"/>
            <a:r>
              <a:rPr lang="en-US" sz="2600" b="1" dirty="0"/>
              <a:t>65%</a:t>
            </a:r>
            <a:r>
              <a:rPr lang="en-US" sz="2600" dirty="0"/>
              <a:t> </a:t>
            </a:r>
          </a:p>
          <a:p>
            <a:pPr algn="ctr"/>
            <a:r>
              <a:rPr lang="en-US" sz="2600" dirty="0"/>
              <a:t>NET NEW JOBS</a:t>
            </a:r>
          </a:p>
        </p:txBody>
      </p:sp>
      <p:sp>
        <p:nvSpPr>
          <p:cNvPr id="17" name="TextBox 16">
            <a:extLst>
              <a:ext uri="{FF2B5EF4-FFF2-40B4-BE49-F238E27FC236}">
                <a16:creationId xmlns:a16="http://schemas.microsoft.com/office/drawing/2014/main" id="{3608DCE0-BC3B-4112-BD51-10915CFB0FFE}"/>
              </a:ext>
            </a:extLst>
          </p:cNvPr>
          <p:cNvSpPr txBox="1"/>
          <p:nvPr/>
        </p:nvSpPr>
        <p:spPr>
          <a:xfrm>
            <a:off x="6316508" y="3587113"/>
            <a:ext cx="4332513" cy="1785104"/>
          </a:xfrm>
          <a:prstGeom prst="rect">
            <a:avLst/>
          </a:prstGeom>
          <a:noFill/>
          <a:ln w="12700">
            <a:solidFill>
              <a:schemeClr val="accent4">
                <a:lumMod val="75000"/>
              </a:schemeClr>
            </a:solidFill>
          </a:ln>
        </p:spPr>
        <p:txBody>
          <a:bodyPr wrap="square" rtlCol="0">
            <a:spAutoFit/>
          </a:bodyPr>
          <a:lstStyle/>
          <a:p>
            <a:pPr marL="285750" indent="-285750">
              <a:buFont typeface="Arial" panose="020B0604020202020204" pitchFamily="34" charset="0"/>
              <a:buChar char="•"/>
            </a:pPr>
            <a:r>
              <a:rPr lang="en-US" sz="1600" dirty="0"/>
              <a:t>Small businesses account for 65% of net new jobs. (2000-2018)</a:t>
            </a:r>
          </a:p>
          <a:p>
            <a:pPr marL="285750" indent="-285750">
              <a:buFont typeface="Arial" panose="020B0604020202020204" pitchFamily="34" charset="0"/>
              <a:buChar char="•"/>
            </a:pPr>
            <a:r>
              <a:rPr lang="en-US" sz="1600" dirty="0"/>
              <a:t>47.5% of all private sector employees</a:t>
            </a:r>
          </a:p>
          <a:p>
            <a:pPr marL="285750" indent="-285750">
              <a:buFont typeface="Arial" panose="020B0604020202020204" pitchFamily="34" charset="0"/>
              <a:buChar char="•"/>
            </a:pPr>
            <a:r>
              <a:rPr lang="en-US" sz="1600" dirty="0"/>
              <a:t>40.7% of private sector payroll</a:t>
            </a:r>
          </a:p>
          <a:p>
            <a:pPr marL="285750" indent="-285750">
              <a:buFont typeface="Arial" panose="020B0604020202020204" pitchFamily="34" charset="0"/>
              <a:buChar char="•"/>
            </a:pPr>
            <a:r>
              <a:rPr lang="en-US" sz="1600" dirty="0"/>
              <a:t>400K Small Business Closures vs. 433K Startups = 33K Net New Startups </a:t>
            </a:r>
          </a:p>
          <a:p>
            <a:pPr marL="742950" lvl="1" indent="-285750">
              <a:buFont typeface="Arial" panose="020B0604020202020204" pitchFamily="34" charset="0"/>
              <a:buChar char="•"/>
            </a:pPr>
            <a:r>
              <a:rPr lang="en-US" sz="1400" dirty="0"/>
              <a:t>Startup defined as being &lt;1 year old</a:t>
            </a:r>
          </a:p>
        </p:txBody>
      </p:sp>
      <p:sp>
        <p:nvSpPr>
          <p:cNvPr id="18" name="TextBox 17">
            <a:extLst>
              <a:ext uri="{FF2B5EF4-FFF2-40B4-BE49-F238E27FC236}">
                <a16:creationId xmlns:a16="http://schemas.microsoft.com/office/drawing/2014/main" id="{45930499-1F96-46F9-8FF2-300B4B2D331B}"/>
              </a:ext>
            </a:extLst>
          </p:cNvPr>
          <p:cNvSpPr txBox="1"/>
          <p:nvPr/>
        </p:nvSpPr>
        <p:spPr>
          <a:xfrm>
            <a:off x="6230836" y="5382660"/>
            <a:ext cx="3237723" cy="261610"/>
          </a:xfrm>
          <a:prstGeom prst="rect">
            <a:avLst/>
          </a:prstGeom>
          <a:noFill/>
        </p:spPr>
        <p:txBody>
          <a:bodyPr wrap="square" rtlCol="0">
            <a:spAutoFit/>
          </a:bodyPr>
          <a:lstStyle/>
          <a:p>
            <a:r>
              <a:rPr lang="en-US" sz="1100" i="1" dirty="0"/>
              <a:t>Source: U.S. Small Business Administration</a:t>
            </a:r>
          </a:p>
        </p:txBody>
      </p:sp>
      <p:pic>
        <p:nvPicPr>
          <p:cNvPr id="19" name="Picture 18">
            <a:extLst>
              <a:ext uri="{FF2B5EF4-FFF2-40B4-BE49-F238E27FC236}">
                <a16:creationId xmlns:a16="http://schemas.microsoft.com/office/drawing/2014/main" id="{03575858-8BED-403E-9CA7-4117569AF154}"/>
              </a:ext>
            </a:extLst>
          </p:cNvPr>
          <p:cNvPicPr>
            <a:picLocks noChangeAspect="1"/>
          </p:cNvPicPr>
          <p:nvPr/>
        </p:nvPicPr>
        <p:blipFill>
          <a:blip r:embed="rId3"/>
          <a:stretch>
            <a:fillRect/>
          </a:stretch>
        </p:blipFill>
        <p:spPr>
          <a:xfrm>
            <a:off x="761900" y="4767696"/>
            <a:ext cx="1772138" cy="1295329"/>
          </a:xfrm>
          <a:prstGeom prst="rect">
            <a:avLst/>
          </a:prstGeom>
        </p:spPr>
      </p:pic>
      <p:pic>
        <p:nvPicPr>
          <p:cNvPr id="20" name="Picture 19">
            <a:extLst>
              <a:ext uri="{FF2B5EF4-FFF2-40B4-BE49-F238E27FC236}">
                <a16:creationId xmlns:a16="http://schemas.microsoft.com/office/drawing/2014/main" id="{229ED992-C136-4816-A872-DBE638280341}"/>
              </a:ext>
            </a:extLst>
          </p:cNvPr>
          <p:cNvPicPr>
            <a:picLocks noChangeAspect="1"/>
          </p:cNvPicPr>
          <p:nvPr/>
        </p:nvPicPr>
        <p:blipFill>
          <a:blip r:embed="rId4"/>
          <a:stretch>
            <a:fillRect/>
          </a:stretch>
        </p:blipFill>
        <p:spPr>
          <a:xfrm>
            <a:off x="3170452" y="4686892"/>
            <a:ext cx="2157229" cy="1456935"/>
          </a:xfrm>
          <a:prstGeom prst="rect">
            <a:avLst/>
          </a:prstGeom>
        </p:spPr>
      </p:pic>
      <p:sp>
        <p:nvSpPr>
          <p:cNvPr id="21" name="TextBox 20">
            <a:extLst>
              <a:ext uri="{FF2B5EF4-FFF2-40B4-BE49-F238E27FC236}">
                <a16:creationId xmlns:a16="http://schemas.microsoft.com/office/drawing/2014/main" id="{5B0A8F5D-2C2A-4B5E-8007-AA80AA396172}"/>
              </a:ext>
            </a:extLst>
          </p:cNvPr>
          <p:cNvSpPr txBox="1"/>
          <p:nvPr/>
        </p:nvSpPr>
        <p:spPr>
          <a:xfrm>
            <a:off x="1416276" y="4250003"/>
            <a:ext cx="3087149" cy="369332"/>
          </a:xfrm>
          <a:prstGeom prst="rect">
            <a:avLst/>
          </a:prstGeom>
          <a:noFill/>
        </p:spPr>
        <p:txBody>
          <a:bodyPr wrap="square" rtlCol="0">
            <a:spAutoFit/>
          </a:bodyPr>
          <a:lstStyle/>
          <a:p>
            <a:r>
              <a:rPr lang="en-US" dirty="0"/>
              <a:t>…or small business?</a:t>
            </a:r>
          </a:p>
        </p:txBody>
      </p:sp>
    </p:spTree>
    <p:extLst>
      <p:ext uri="{BB962C8B-B14F-4D97-AF65-F5344CB8AC3E}">
        <p14:creationId xmlns:p14="http://schemas.microsoft.com/office/powerpoint/2010/main" val="3087764830"/>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9EA88-8D83-4F3F-A4C1-4B16E2377F9E}"/>
              </a:ext>
            </a:extLst>
          </p:cNvPr>
          <p:cNvSpPr>
            <a:spLocks noGrp="1"/>
          </p:cNvSpPr>
          <p:nvPr>
            <p:ph type="title"/>
          </p:nvPr>
        </p:nvSpPr>
        <p:spPr>
          <a:xfrm>
            <a:off x="385894" y="386869"/>
            <a:ext cx="10024844" cy="1474330"/>
          </a:xfrm>
        </p:spPr>
        <p:txBody>
          <a:bodyPr>
            <a:normAutofit/>
          </a:bodyPr>
          <a:lstStyle/>
          <a:p>
            <a:pPr algn="ctr"/>
            <a:r>
              <a:rPr lang="en-US" sz="2400" dirty="0"/>
              <a:t>MAKING REVOLVING LOAN FUNDS WORK FOR YOUR COMMUNITY</a:t>
            </a:r>
          </a:p>
        </p:txBody>
      </p:sp>
      <p:pic>
        <p:nvPicPr>
          <p:cNvPr id="8" name="Picture 7" descr="A picture containing drawing&#10;&#10;Description automatically generated">
            <a:extLst>
              <a:ext uri="{FF2B5EF4-FFF2-40B4-BE49-F238E27FC236}">
                <a16:creationId xmlns:a16="http://schemas.microsoft.com/office/drawing/2014/main" id="{637DB2AA-7B70-4971-8FD2-4153A1EE4D6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0712" y="6315248"/>
            <a:ext cx="1469974" cy="404243"/>
          </a:xfrm>
          <a:prstGeom prst="rect">
            <a:avLst/>
          </a:prstGeom>
          <a:effectLst/>
        </p:spPr>
      </p:pic>
      <p:grpSp>
        <p:nvGrpSpPr>
          <p:cNvPr id="7" name="Group 6">
            <a:extLst>
              <a:ext uri="{FF2B5EF4-FFF2-40B4-BE49-F238E27FC236}">
                <a16:creationId xmlns:a16="http://schemas.microsoft.com/office/drawing/2014/main" id="{05DAA4A0-F6A0-4D79-B8FB-5B0A7E294C43}"/>
              </a:ext>
            </a:extLst>
          </p:cNvPr>
          <p:cNvGrpSpPr/>
          <p:nvPr/>
        </p:nvGrpSpPr>
        <p:grpSpPr>
          <a:xfrm>
            <a:off x="465904" y="1515599"/>
            <a:ext cx="10668625" cy="691200"/>
            <a:chOff x="0" y="38259"/>
            <a:chExt cx="10668625" cy="691200"/>
          </a:xfrm>
          <a:solidFill>
            <a:schemeClr val="accent4">
              <a:lumMod val="50000"/>
            </a:schemeClr>
          </a:solidFill>
        </p:grpSpPr>
        <p:sp>
          <p:nvSpPr>
            <p:cNvPr id="9" name="Rectangle 8">
              <a:extLst>
                <a:ext uri="{FF2B5EF4-FFF2-40B4-BE49-F238E27FC236}">
                  <a16:creationId xmlns:a16="http://schemas.microsoft.com/office/drawing/2014/main" id="{86B732D4-8DFB-4E19-9DBB-7DBFF99E006E}"/>
                </a:ext>
              </a:extLst>
            </p:cNvPr>
            <p:cNvSpPr/>
            <p:nvPr/>
          </p:nvSpPr>
          <p:spPr>
            <a:xfrm>
              <a:off x="0" y="38259"/>
              <a:ext cx="10668625" cy="691200"/>
            </a:xfrm>
            <a:prstGeom prst="rect">
              <a:avLst/>
            </a:prstGeom>
            <a:grpFill/>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TextBox 9">
              <a:extLst>
                <a:ext uri="{FF2B5EF4-FFF2-40B4-BE49-F238E27FC236}">
                  <a16:creationId xmlns:a16="http://schemas.microsoft.com/office/drawing/2014/main" id="{835F5C84-6DDA-4C0F-98AB-BC8A6D8EB5B8}"/>
                </a:ext>
              </a:extLst>
            </p:cNvPr>
            <p:cNvSpPr txBox="1"/>
            <p:nvPr/>
          </p:nvSpPr>
          <p:spPr>
            <a:xfrm>
              <a:off x="0" y="38259"/>
              <a:ext cx="10668625" cy="69120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kern="1200" dirty="0"/>
                <a:t>Small Businesses Drive Our Economies</a:t>
              </a:r>
            </a:p>
          </p:txBody>
        </p:sp>
      </p:grpSp>
      <p:sp>
        <p:nvSpPr>
          <p:cNvPr id="18" name="TextBox 17">
            <a:extLst>
              <a:ext uri="{FF2B5EF4-FFF2-40B4-BE49-F238E27FC236}">
                <a16:creationId xmlns:a16="http://schemas.microsoft.com/office/drawing/2014/main" id="{45930499-1F96-46F9-8FF2-300B4B2D331B}"/>
              </a:ext>
            </a:extLst>
          </p:cNvPr>
          <p:cNvSpPr txBox="1"/>
          <p:nvPr/>
        </p:nvSpPr>
        <p:spPr>
          <a:xfrm>
            <a:off x="2731621" y="6315248"/>
            <a:ext cx="3237723" cy="261610"/>
          </a:xfrm>
          <a:prstGeom prst="rect">
            <a:avLst/>
          </a:prstGeom>
          <a:noFill/>
        </p:spPr>
        <p:txBody>
          <a:bodyPr wrap="square" rtlCol="0">
            <a:spAutoFit/>
          </a:bodyPr>
          <a:lstStyle/>
          <a:p>
            <a:r>
              <a:rPr lang="en-US" sz="1100" i="1" dirty="0"/>
              <a:t>Source: U.S. Small Business Administration</a:t>
            </a:r>
          </a:p>
        </p:txBody>
      </p:sp>
      <p:pic>
        <p:nvPicPr>
          <p:cNvPr id="4" name="Picture 3" descr="A close up of a map&#10;&#10;Description automatically generated">
            <a:extLst>
              <a:ext uri="{FF2B5EF4-FFF2-40B4-BE49-F238E27FC236}">
                <a16:creationId xmlns:a16="http://schemas.microsoft.com/office/drawing/2014/main" id="{ACEB7B32-84AB-4036-A348-36C354B41DE1}"/>
              </a:ext>
            </a:extLst>
          </p:cNvPr>
          <p:cNvPicPr>
            <a:picLocks noChangeAspect="1"/>
          </p:cNvPicPr>
          <p:nvPr/>
        </p:nvPicPr>
        <p:blipFill>
          <a:blip r:embed="rId4"/>
          <a:stretch>
            <a:fillRect/>
          </a:stretch>
        </p:blipFill>
        <p:spPr>
          <a:xfrm>
            <a:off x="2731621" y="2527451"/>
            <a:ext cx="5875100" cy="3787797"/>
          </a:xfrm>
          <a:prstGeom prst="rect">
            <a:avLst/>
          </a:prstGeom>
        </p:spPr>
      </p:pic>
      <p:graphicFrame>
        <p:nvGraphicFramePr>
          <p:cNvPr id="6" name="Object 5">
            <a:extLst>
              <a:ext uri="{FF2B5EF4-FFF2-40B4-BE49-F238E27FC236}">
                <a16:creationId xmlns:a16="http://schemas.microsoft.com/office/drawing/2014/main" id="{B25055C9-BF3C-48B3-8733-90DDDC195F23}"/>
              </a:ext>
            </a:extLst>
          </p:cNvPr>
          <p:cNvGraphicFramePr>
            <a:graphicFrameLocks noChangeAspect="1"/>
          </p:cNvGraphicFramePr>
          <p:nvPr>
            <p:extLst>
              <p:ext uri="{D42A27DB-BD31-4B8C-83A1-F6EECF244321}">
                <p14:modId xmlns:p14="http://schemas.microsoft.com/office/powerpoint/2010/main" val="1426412340"/>
              </p:ext>
            </p:extLst>
          </p:nvPr>
        </p:nvGraphicFramePr>
        <p:xfrm>
          <a:off x="2916401" y="7263102"/>
          <a:ext cx="5767629" cy="431800"/>
        </p:xfrm>
        <a:graphic>
          <a:graphicData uri="http://schemas.openxmlformats.org/presentationml/2006/ole">
            <mc:AlternateContent xmlns:mc="http://schemas.openxmlformats.org/markup-compatibility/2006">
              <mc:Choice xmlns:v="urn:schemas-microsoft-com:vml" Requires="v">
                <p:oleObj spid="_x0000_s2149" name="Worksheet" r:id="rId5" imgW="4622701" imgH="431697" progId="Excel.Sheet.12">
                  <p:embed/>
                </p:oleObj>
              </mc:Choice>
              <mc:Fallback>
                <p:oleObj name="Worksheet" r:id="rId5" imgW="4622701" imgH="431697" progId="Excel.Sheet.12">
                  <p:embed/>
                  <p:pic>
                    <p:nvPicPr>
                      <p:cNvPr id="0" name=""/>
                      <p:cNvPicPr/>
                      <p:nvPr/>
                    </p:nvPicPr>
                    <p:blipFill>
                      <a:blip r:embed="rId6"/>
                      <a:stretch>
                        <a:fillRect/>
                      </a:stretch>
                    </p:blipFill>
                    <p:spPr>
                      <a:xfrm>
                        <a:off x="2916401" y="7263102"/>
                        <a:ext cx="5767629" cy="431800"/>
                      </a:xfrm>
                      <a:prstGeom prst="rect">
                        <a:avLst/>
                      </a:prstGeom>
                    </p:spPr>
                  </p:pic>
                </p:oleObj>
              </mc:Fallback>
            </mc:AlternateContent>
          </a:graphicData>
        </a:graphic>
      </p:graphicFrame>
    </p:spTree>
    <p:extLst>
      <p:ext uri="{BB962C8B-B14F-4D97-AF65-F5344CB8AC3E}">
        <p14:creationId xmlns:p14="http://schemas.microsoft.com/office/powerpoint/2010/main" val="614506153"/>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A1BC11F4-F17C-4A3D-9FA4-386A11D3C9B1}"/>
              </a:ext>
            </a:extLst>
          </p:cNvPr>
          <p:cNvSpPr>
            <a:spLocks noGrp="1"/>
          </p:cNvSpPr>
          <p:nvPr>
            <p:ph type="title"/>
          </p:nvPr>
        </p:nvSpPr>
        <p:spPr>
          <a:xfrm>
            <a:off x="343949" y="0"/>
            <a:ext cx="9982899" cy="1400530"/>
          </a:xfrm>
        </p:spPr>
        <p:txBody>
          <a:bodyPr anchor="ctr">
            <a:normAutofit/>
          </a:bodyPr>
          <a:lstStyle/>
          <a:p>
            <a:r>
              <a:rPr lang="en-US" sz="2400" dirty="0">
                <a:solidFill>
                  <a:schemeClr val="bg1"/>
                </a:solidFill>
              </a:rPr>
              <a:t>MAKING REVOLVING LOAN FUNDS WORK FOR YOUR COMMUNITY</a:t>
            </a:r>
          </a:p>
        </p:txBody>
      </p:sp>
      <p:sp>
        <p:nvSpPr>
          <p:cNvPr id="6" name="TextBox 5">
            <a:extLst>
              <a:ext uri="{FF2B5EF4-FFF2-40B4-BE49-F238E27FC236}">
                <a16:creationId xmlns:a16="http://schemas.microsoft.com/office/drawing/2014/main" id="{A88AD0BE-5EA4-4924-95F4-2AFE93D68CF8}"/>
              </a:ext>
            </a:extLst>
          </p:cNvPr>
          <p:cNvSpPr txBox="1"/>
          <p:nvPr/>
        </p:nvSpPr>
        <p:spPr>
          <a:xfrm>
            <a:off x="1188440" y="2587946"/>
            <a:ext cx="9815119" cy="3970318"/>
          </a:xfrm>
          <a:prstGeom prst="rect">
            <a:avLst/>
          </a:prstGeom>
          <a:noFill/>
        </p:spPr>
        <p:txBody>
          <a:bodyPr wrap="square" rtlCol="0">
            <a:spAutoFit/>
          </a:bodyPr>
          <a:lstStyle/>
          <a:p>
            <a:pPr algn="ctr"/>
            <a:r>
              <a:rPr lang="en-US" b="1" dirty="0"/>
              <a:t>Small Business Impact in the COVID 19 Environment</a:t>
            </a:r>
            <a:br>
              <a:rPr lang="en-US" b="1" dirty="0"/>
            </a:br>
            <a:endParaRPr lang="en-US" b="1" dirty="0"/>
          </a:p>
          <a:p>
            <a:pPr marL="285750" indent="-285750">
              <a:buFont typeface="Arial" panose="020B0604020202020204" pitchFamily="34" charset="0"/>
              <a:buChar char="•"/>
            </a:pPr>
            <a:r>
              <a:rPr lang="en-US" b="1" dirty="0"/>
              <a:t>National Small Business Association </a:t>
            </a:r>
            <a:r>
              <a:rPr lang="en-US" dirty="0"/>
              <a:t>conducted a COVID 19 Small Business Survey in early April</a:t>
            </a:r>
          </a:p>
          <a:p>
            <a:pPr marL="742950" lvl="1" indent="-285750">
              <a:buFont typeface="Arial" panose="020B0604020202020204" pitchFamily="34" charset="0"/>
              <a:buChar char="•"/>
            </a:pPr>
            <a:r>
              <a:rPr lang="en-US" b="1" dirty="0"/>
              <a:t>980</a:t>
            </a:r>
            <a:r>
              <a:rPr lang="en-US" dirty="0"/>
              <a:t> Respondents</a:t>
            </a:r>
          </a:p>
          <a:p>
            <a:pPr marL="742950" lvl="1" indent="-285750">
              <a:buFont typeface="Arial" panose="020B0604020202020204" pitchFamily="34" charset="0"/>
              <a:buChar char="•"/>
            </a:pPr>
            <a:r>
              <a:rPr lang="en-US" b="1" dirty="0"/>
              <a:t>92%</a:t>
            </a:r>
            <a:r>
              <a:rPr lang="en-US" dirty="0"/>
              <a:t> very concerned about the economic impact of COVID 19</a:t>
            </a:r>
          </a:p>
          <a:p>
            <a:pPr marL="742950" lvl="1" indent="-285750">
              <a:buFont typeface="Arial" panose="020B0604020202020204" pitchFamily="34" charset="0"/>
              <a:buChar char="•"/>
            </a:pPr>
            <a:r>
              <a:rPr lang="en-US" b="1" dirty="0"/>
              <a:t>Eighty percent </a:t>
            </a:r>
            <a:r>
              <a:rPr lang="en-US" dirty="0"/>
              <a:t>have experienced reduced customer demand, up from 49 percent just four weeks ago</a:t>
            </a:r>
          </a:p>
          <a:p>
            <a:pPr marL="742950" lvl="1" indent="-285750">
              <a:buFont typeface="Arial" panose="020B0604020202020204" pitchFamily="34" charset="0"/>
              <a:buChar char="•"/>
            </a:pPr>
            <a:r>
              <a:rPr lang="en-US" b="1" dirty="0"/>
              <a:t>Two-thirds</a:t>
            </a:r>
            <a:r>
              <a:rPr lang="en-US" dirty="0"/>
              <a:t> of small business owners anticipate a recession in the next 12 months vs. 14% in January</a:t>
            </a:r>
          </a:p>
          <a:p>
            <a:pPr marL="742950" lvl="1" indent="-285750">
              <a:buFont typeface="Arial" panose="020B0604020202020204" pitchFamily="34" charset="0"/>
              <a:buChar char="•"/>
            </a:pPr>
            <a:r>
              <a:rPr lang="en-US" dirty="0"/>
              <a:t>Nearly </a:t>
            </a:r>
            <a:r>
              <a:rPr lang="en-US" b="1" dirty="0"/>
              <a:t>half</a:t>
            </a:r>
            <a:r>
              <a:rPr lang="en-US" dirty="0"/>
              <a:t> of small businesses are not confident in the future of their business</a:t>
            </a:r>
          </a:p>
          <a:p>
            <a:pPr marL="742950" lvl="1" indent="-285750">
              <a:buFont typeface="Arial" panose="020B0604020202020204" pitchFamily="34" charset="0"/>
              <a:buChar char="•"/>
            </a:pPr>
            <a:r>
              <a:rPr lang="en-US" b="1" dirty="0"/>
              <a:t>53%</a:t>
            </a:r>
            <a:r>
              <a:rPr lang="en-US" dirty="0"/>
              <a:t> of respondents are concerned about a possible second-wave of COVID 19 and its long-term impact on their business</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839122248"/>
      </p:ext>
    </p:extLst>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9EA88-8D83-4F3F-A4C1-4B16E2377F9E}"/>
              </a:ext>
            </a:extLst>
          </p:cNvPr>
          <p:cNvSpPr>
            <a:spLocks noGrp="1"/>
          </p:cNvSpPr>
          <p:nvPr>
            <p:ph type="title"/>
          </p:nvPr>
        </p:nvSpPr>
        <p:spPr>
          <a:xfrm>
            <a:off x="385894" y="386869"/>
            <a:ext cx="10024844" cy="1474330"/>
          </a:xfrm>
        </p:spPr>
        <p:txBody>
          <a:bodyPr>
            <a:normAutofit/>
          </a:bodyPr>
          <a:lstStyle/>
          <a:p>
            <a:pPr algn="ctr"/>
            <a:r>
              <a:rPr lang="en-US" sz="2400" dirty="0"/>
              <a:t>MAKING REVOLVING LOAN FUNDS WORK FOR YOUR COMMUNITY</a:t>
            </a:r>
          </a:p>
        </p:txBody>
      </p:sp>
      <p:pic>
        <p:nvPicPr>
          <p:cNvPr id="8" name="Picture 7" descr="A picture containing drawing&#10;&#10;Description automatically generated">
            <a:extLst>
              <a:ext uri="{FF2B5EF4-FFF2-40B4-BE49-F238E27FC236}">
                <a16:creationId xmlns:a16="http://schemas.microsoft.com/office/drawing/2014/main" id="{637DB2AA-7B70-4971-8FD2-4153A1EE4D6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0712" y="6315248"/>
            <a:ext cx="1469974" cy="404243"/>
          </a:xfrm>
          <a:prstGeom prst="rect">
            <a:avLst/>
          </a:prstGeom>
          <a:effectLst/>
        </p:spPr>
      </p:pic>
      <p:grpSp>
        <p:nvGrpSpPr>
          <p:cNvPr id="7" name="Group 6">
            <a:extLst>
              <a:ext uri="{FF2B5EF4-FFF2-40B4-BE49-F238E27FC236}">
                <a16:creationId xmlns:a16="http://schemas.microsoft.com/office/drawing/2014/main" id="{05DAA4A0-F6A0-4D79-B8FB-5B0A7E294C43}"/>
              </a:ext>
            </a:extLst>
          </p:cNvPr>
          <p:cNvGrpSpPr/>
          <p:nvPr/>
        </p:nvGrpSpPr>
        <p:grpSpPr>
          <a:xfrm>
            <a:off x="465904" y="1515599"/>
            <a:ext cx="10668625" cy="691200"/>
            <a:chOff x="0" y="38259"/>
            <a:chExt cx="10668625" cy="691200"/>
          </a:xfrm>
          <a:solidFill>
            <a:schemeClr val="accent4">
              <a:lumMod val="50000"/>
            </a:schemeClr>
          </a:solidFill>
        </p:grpSpPr>
        <p:sp>
          <p:nvSpPr>
            <p:cNvPr id="9" name="Rectangle 8">
              <a:extLst>
                <a:ext uri="{FF2B5EF4-FFF2-40B4-BE49-F238E27FC236}">
                  <a16:creationId xmlns:a16="http://schemas.microsoft.com/office/drawing/2014/main" id="{86B732D4-8DFB-4E19-9DBB-7DBFF99E006E}"/>
                </a:ext>
              </a:extLst>
            </p:cNvPr>
            <p:cNvSpPr/>
            <p:nvPr/>
          </p:nvSpPr>
          <p:spPr>
            <a:xfrm>
              <a:off x="0" y="38259"/>
              <a:ext cx="10668625" cy="691200"/>
            </a:xfrm>
            <a:prstGeom prst="rect">
              <a:avLst/>
            </a:prstGeom>
            <a:grpFill/>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TextBox 9">
              <a:extLst>
                <a:ext uri="{FF2B5EF4-FFF2-40B4-BE49-F238E27FC236}">
                  <a16:creationId xmlns:a16="http://schemas.microsoft.com/office/drawing/2014/main" id="{835F5C84-6DDA-4C0F-98AB-BC8A6D8EB5B8}"/>
                </a:ext>
              </a:extLst>
            </p:cNvPr>
            <p:cNvSpPr txBox="1"/>
            <p:nvPr/>
          </p:nvSpPr>
          <p:spPr>
            <a:xfrm>
              <a:off x="0" y="38259"/>
              <a:ext cx="10668625" cy="69120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kern="1200" dirty="0"/>
                <a:t>COVID 19 Small Business Impac</a:t>
              </a:r>
              <a:r>
                <a:rPr lang="en-US" sz="2400" dirty="0"/>
                <a:t>ts</a:t>
              </a:r>
              <a:endParaRPr lang="en-US" sz="2400" kern="1200" dirty="0"/>
            </a:p>
          </p:txBody>
        </p:sp>
      </p:grpSp>
      <p:sp>
        <p:nvSpPr>
          <p:cNvPr id="18" name="TextBox 17">
            <a:extLst>
              <a:ext uri="{FF2B5EF4-FFF2-40B4-BE49-F238E27FC236}">
                <a16:creationId xmlns:a16="http://schemas.microsoft.com/office/drawing/2014/main" id="{45930499-1F96-46F9-8FF2-300B4B2D331B}"/>
              </a:ext>
            </a:extLst>
          </p:cNvPr>
          <p:cNvSpPr txBox="1"/>
          <p:nvPr/>
        </p:nvSpPr>
        <p:spPr>
          <a:xfrm>
            <a:off x="2731621" y="6315248"/>
            <a:ext cx="3237723" cy="261610"/>
          </a:xfrm>
          <a:prstGeom prst="rect">
            <a:avLst/>
          </a:prstGeom>
          <a:noFill/>
        </p:spPr>
        <p:txBody>
          <a:bodyPr wrap="square" rtlCol="0">
            <a:spAutoFit/>
          </a:bodyPr>
          <a:lstStyle/>
          <a:p>
            <a:r>
              <a:rPr lang="en-US" sz="1100" i="1" dirty="0"/>
              <a:t>Source: National Small Business Association</a:t>
            </a:r>
          </a:p>
        </p:txBody>
      </p:sp>
      <p:graphicFrame>
        <p:nvGraphicFramePr>
          <p:cNvPr id="6" name="Object 5">
            <a:extLst>
              <a:ext uri="{FF2B5EF4-FFF2-40B4-BE49-F238E27FC236}">
                <a16:creationId xmlns:a16="http://schemas.microsoft.com/office/drawing/2014/main" id="{B25055C9-BF3C-48B3-8733-90DDDC195F23}"/>
              </a:ext>
            </a:extLst>
          </p:cNvPr>
          <p:cNvGraphicFramePr>
            <a:graphicFrameLocks noChangeAspect="1"/>
          </p:cNvGraphicFramePr>
          <p:nvPr/>
        </p:nvGraphicFramePr>
        <p:xfrm>
          <a:off x="2916401" y="7263102"/>
          <a:ext cx="5767629" cy="431800"/>
        </p:xfrm>
        <a:graphic>
          <a:graphicData uri="http://schemas.openxmlformats.org/presentationml/2006/ole">
            <mc:AlternateContent xmlns:mc="http://schemas.openxmlformats.org/markup-compatibility/2006">
              <mc:Choice xmlns:v="urn:schemas-microsoft-com:vml" Requires="v">
                <p:oleObj spid="_x0000_s6235" name="Worksheet" r:id="rId4" imgW="4622701" imgH="431697" progId="Excel.Sheet.12">
                  <p:embed/>
                </p:oleObj>
              </mc:Choice>
              <mc:Fallback>
                <p:oleObj name="Worksheet" r:id="rId4" imgW="4622701" imgH="431697" progId="Excel.Sheet.12">
                  <p:embed/>
                  <p:pic>
                    <p:nvPicPr>
                      <p:cNvPr id="6" name="Object 5">
                        <a:extLst>
                          <a:ext uri="{FF2B5EF4-FFF2-40B4-BE49-F238E27FC236}">
                            <a16:creationId xmlns:a16="http://schemas.microsoft.com/office/drawing/2014/main" id="{B25055C9-BF3C-48B3-8733-90DDDC195F23}"/>
                          </a:ext>
                        </a:extLst>
                      </p:cNvPr>
                      <p:cNvPicPr/>
                      <p:nvPr/>
                    </p:nvPicPr>
                    <p:blipFill>
                      <a:blip r:embed="rId5"/>
                      <a:stretch>
                        <a:fillRect/>
                      </a:stretch>
                    </p:blipFill>
                    <p:spPr>
                      <a:xfrm>
                        <a:off x="2916401" y="7263102"/>
                        <a:ext cx="5767629" cy="431800"/>
                      </a:xfrm>
                      <a:prstGeom prst="rect">
                        <a:avLst/>
                      </a:prstGeom>
                    </p:spPr>
                  </p:pic>
                </p:oleObj>
              </mc:Fallback>
            </mc:AlternateContent>
          </a:graphicData>
        </a:graphic>
      </p:graphicFrame>
      <p:pic>
        <p:nvPicPr>
          <p:cNvPr id="3" name="Picture 2">
            <a:extLst>
              <a:ext uri="{FF2B5EF4-FFF2-40B4-BE49-F238E27FC236}">
                <a16:creationId xmlns:a16="http://schemas.microsoft.com/office/drawing/2014/main" id="{183F4020-CB74-43D6-B34D-E30BB74DED6E}"/>
              </a:ext>
            </a:extLst>
          </p:cNvPr>
          <p:cNvPicPr>
            <a:picLocks noChangeAspect="1"/>
          </p:cNvPicPr>
          <p:nvPr/>
        </p:nvPicPr>
        <p:blipFill>
          <a:blip r:embed="rId6"/>
          <a:stretch>
            <a:fillRect/>
          </a:stretch>
        </p:blipFill>
        <p:spPr>
          <a:xfrm>
            <a:off x="2770045" y="2271754"/>
            <a:ext cx="5256542" cy="4043494"/>
          </a:xfrm>
          <a:prstGeom prst="rect">
            <a:avLst/>
          </a:prstGeom>
        </p:spPr>
      </p:pic>
    </p:spTree>
    <p:extLst>
      <p:ext uri="{BB962C8B-B14F-4D97-AF65-F5344CB8AC3E}">
        <p14:creationId xmlns:p14="http://schemas.microsoft.com/office/powerpoint/2010/main" val="4112671341"/>
      </p:ext>
    </p:extLst>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9EA88-8D83-4F3F-A4C1-4B16E2377F9E}"/>
              </a:ext>
            </a:extLst>
          </p:cNvPr>
          <p:cNvSpPr>
            <a:spLocks noGrp="1"/>
          </p:cNvSpPr>
          <p:nvPr>
            <p:ph type="title"/>
          </p:nvPr>
        </p:nvSpPr>
        <p:spPr>
          <a:xfrm>
            <a:off x="385894" y="386869"/>
            <a:ext cx="10024844" cy="1474330"/>
          </a:xfrm>
        </p:spPr>
        <p:txBody>
          <a:bodyPr>
            <a:normAutofit/>
          </a:bodyPr>
          <a:lstStyle/>
          <a:p>
            <a:pPr algn="ctr"/>
            <a:r>
              <a:rPr lang="en-US" sz="2400" dirty="0"/>
              <a:t>MAKING REVOLVING LOAN FUNDS WORK FOR YOUR COMMUNITY</a:t>
            </a:r>
          </a:p>
        </p:txBody>
      </p:sp>
      <p:pic>
        <p:nvPicPr>
          <p:cNvPr id="8" name="Picture 7" descr="A picture containing drawing&#10;&#10;Description automatically generated">
            <a:extLst>
              <a:ext uri="{FF2B5EF4-FFF2-40B4-BE49-F238E27FC236}">
                <a16:creationId xmlns:a16="http://schemas.microsoft.com/office/drawing/2014/main" id="{637DB2AA-7B70-4971-8FD2-4153A1EE4D6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0712" y="6315248"/>
            <a:ext cx="1469974" cy="404243"/>
          </a:xfrm>
          <a:prstGeom prst="rect">
            <a:avLst/>
          </a:prstGeom>
          <a:effectLst/>
        </p:spPr>
      </p:pic>
      <p:grpSp>
        <p:nvGrpSpPr>
          <p:cNvPr id="7" name="Group 6">
            <a:extLst>
              <a:ext uri="{FF2B5EF4-FFF2-40B4-BE49-F238E27FC236}">
                <a16:creationId xmlns:a16="http://schemas.microsoft.com/office/drawing/2014/main" id="{05DAA4A0-F6A0-4D79-B8FB-5B0A7E294C43}"/>
              </a:ext>
            </a:extLst>
          </p:cNvPr>
          <p:cNvGrpSpPr/>
          <p:nvPr/>
        </p:nvGrpSpPr>
        <p:grpSpPr>
          <a:xfrm>
            <a:off x="465904" y="1515599"/>
            <a:ext cx="10668625" cy="691200"/>
            <a:chOff x="0" y="38259"/>
            <a:chExt cx="10668625" cy="691200"/>
          </a:xfrm>
          <a:solidFill>
            <a:schemeClr val="accent4">
              <a:lumMod val="50000"/>
            </a:schemeClr>
          </a:solidFill>
        </p:grpSpPr>
        <p:sp>
          <p:nvSpPr>
            <p:cNvPr id="9" name="Rectangle 8">
              <a:extLst>
                <a:ext uri="{FF2B5EF4-FFF2-40B4-BE49-F238E27FC236}">
                  <a16:creationId xmlns:a16="http://schemas.microsoft.com/office/drawing/2014/main" id="{86B732D4-8DFB-4E19-9DBB-7DBFF99E006E}"/>
                </a:ext>
              </a:extLst>
            </p:cNvPr>
            <p:cNvSpPr/>
            <p:nvPr/>
          </p:nvSpPr>
          <p:spPr>
            <a:xfrm>
              <a:off x="0" y="38259"/>
              <a:ext cx="10668625" cy="691200"/>
            </a:xfrm>
            <a:prstGeom prst="rect">
              <a:avLst/>
            </a:prstGeom>
            <a:grpFill/>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TextBox 9">
              <a:extLst>
                <a:ext uri="{FF2B5EF4-FFF2-40B4-BE49-F238E27FC236}">
                  <a16:creationId xmlns:a16="http://schemas.microsoft.com/office/drawing/2014/main" id="{835F5C84-6DDA-4C0F-98AB-BC8A6D8EB5B8}"/>
                </a:ext>
              </a:extLst>
            </p:cNvPr>
            <p:cNvSpPr txBox="1"/>
            <p:nvPr/>
          </p:nvSpPr>
          <p:spPr>
            <a:xfrm>
              <a:off x="0" y="38259"/>
              <a:ext cx="10668625" cy="69120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kern="1200" dirty="0"/>
                <a:t>COVID 19 Small Business Impacts</a:t>
              </a:r>
            </a:p>
          </p:txBody>
        </p:sp>
      </p:grpSp>
      <p:sp>
        <p:nvSpPr>
          <p:cNvPr id="18" name="TextBox 17">
            <a:extLst>
              <a:ext uri="{FF2B5EF4-FFF2-40B4-BE49-F238E27FC236}">
                <a16:creationId xmlns:a16="http://schemas.microsoft.com/office/drawing/2014/main" id="{45930499-1F96-46F9-8FF2-300B4B2D331B}"/>
              </a:ext>
            </a:extLst>
          </p:cNvPr>
          <p:cNvSpPr txBox="1"/>
          <p:nvPr/>
        </p:nvSpPr>
        <p:spPr>
          <a:xfrm>
            <a:off x="2454784" y="6264914"/>
            <a:ext cx="3237723" cy="261610"/>
          </a:xfrm>
          <a:prstGeom prst="rect">
            <a:avLst/>
          </a:prstGeom>
          <a:noFill/>
        </p:spPr>
        <p:txBody>
          <a:bodyPr wrap="square" rtlCol="0">
            <a:spAutoFit/>
          </a:bodyPr>
          <a:lstStyle/>
          <a:p>
            <a:r>
              <a:rPr lang="en-US" sz="1100" i="1" dirty="0"/>
              <a:t>Source: National Small Business Association</a:t>
            </a:r>
          </a:p>
        </p:txBody>
      </p:sp>
      <p:graphicFrame>
        <p:nvGraphicFramePr>
          <p:cNvPr id="6" name="Object 5">
            <a:extLst>
              <a:ext uri="{FF2B5EF4-FFF2-40B4-BE49-F238E27FC236}">
                <a16:creationId xmlns:a16="http://schemas.microsoft.com/office/drawing/2014/main" id="{B25055C9-BF3C-48B3-8733-90DDDC195F23}"/>
              </a:ext>
            </a:extLst>
          </p:cNvPr>
          <p:cNvGraphicFramePr>
            <a:graphicFrameLocks noChangeAspect="1"/>
          </p:cNvGraphicFramePr>
          <p:nvPr/>
        </p:nvGraphicFramePr>
        <p:xfrm>
          <a:off x="2916401" y="7263102"/>
          <a:ext cx="5767629" cy="431800"/>
        </p:xfrm>
        <a:graphic>
          <a:graphicData uri="http://schemas.openxmlformats.org/presentationml/2006/ole">
            <mc:AlternateContent xmlns:mc="http://schemas.openxmlformats.org/markup-compatibility/2006">
              <mc:Choice xmlns:v="urn:schemas-microsoft-com:vml" Requires="v">
                <p:oleObj spid="_x0000_s7259" name="Worksheet" r:id="rId4" imgW="4622701" imgH="431697" progId="Excel.Sheet.12">
                  <p:embed/>
                </p:oleObj>
              </mc:Choice>
              <mc:Fallback>
                <p:oleObj name="Worksheet" r:id="rId4" imgW="4622701" imgH="431697" progId="Excel.Sheet.12">
                  <p:embed/>
                  <p:pic>
                    <p:nvPicPr>
                      <p:cNvPr id="6" name="Object 5">
                        <a:extLst>
                          <a:ext uri="{FF2B5EF4-FFF2-40B4-BE49-F238E27FC236}">
                            <a16:creationId xmlns:a16="http://schemas.microsoft.com/office/drawing/2014/main" id="{B25055C9-BF3C-48B3-8733-90DDDC195F23}"/>
                          </a:ext>
                        </a:extLst>
                      </p:cNvPr>
                      <p:cNvPicPr/>
                      <p:nvPr/>
                    </p:nvPicPr>
                    <p:blipFill>
                      <a:blip r:embed="rId5"/>
                      <a:stretch>
                        <a:fillRect/>
                      </a:stretch>
                    </p:blipFill>
                    <p:spPr>
                      <a:xfrm>
                        <a:off x="2916401" y="7263102"/>
                        <a:ext cx="5767629" cy="431800"/>
                      </a:xfrm>
                      <a:prstGeom prst="rect">
                        <a:avLst/>
                      </a:prstGeom>
                    </p:spPr>
                  </p:pic>
                </p:oleObj>
              </mc:Fallback>
            </mc:AlternateContent>
          </a:graphicData>
        </a:graphic>
      </p:graphicFrame>
      <p:pic>
        <p:nvPicPr>
          <p:cNvPr id="4" name="Picture 3">
            <a:extLst>
              <a:ext uri="{FF2B5EF4-FFF2-40B4-BE49-F238E27FC236}">
                <a16:creationId xmlns:a16="http://schemas.microsoft.com/office/drawing/2014/main" id="{B79CF664-9C0D-4F58-AD7E-CB64190C5168}"/>
              </a:ext>
            </a:extLst>
          </p:cNvPr>
          <p:cNvPicPr>
            <a:picLocks noChangeAspect="1"/>
          </p:cNvPicPr>
          <p:nvPr/>
        </p:nvPicPr>
        <p:blipFill>
          <a:blip r:embed="rId6"/>
          <a:stretch>
            <a:fillRect/>
          </a:stretch>
        </p:blipFill>
        <p:spPr>
          <a:xfrm>
            <a:off x="2426028" y="2250541"/>
            <a:ext cx="5944576" cy="4020965"/>
          </a:xfrm>
          <a:prstGeom prst="rect">
            <a:avLst/>
          </a:prstGeom>
        </p:spPr>
      </p:pic>
    </p:spTree>
    <p:extLst>
      <p:ext uri="{BB962C8B-B14F-4D97-AF65-F5344CB8AC3E}">
        <p14:creationId xmlns:p14="http://schemas.microsoft.com/office/powerpoint/2010/main" val="1232384386"/>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9EA88-8D83-4F3F-A4C1-4B16E2377F9E}"/>
              </a:ext>
            </a:extLst>
          </p:cNvPr>
          <p:cNvSpPr>
            <a:spLocks noGrp="1"/>
          </p:cNvSpPr>
          <p:nvPr>
            <p:ph type="title"/>
          </p:nvPr>
        </p:nvSpPr>
        <p:spPr>
          <a:xfrm>
            <a:off x="385894" y="386869"/>
            <a:ext cx="10024844" cy="1474330"/>
          </a:xfrm>
        </p:spPr>
        <p:txBody>
          <a:bodyPr>
            <a:normAutofit/>
          </a:bodyPr>
          <a:lstStyle/>
          <a:p>
            <a:pPr algn="ctr"/>
            <a:r>
              <a:rPr lang="en-US" sz="2400" dirty="0"/>
              <a:t>MONTROSE GROUP COVID 19 ECONOMIC RECOVERY STRATEGY</a:t>
            </a:r>
          </a:p>
        </p:txBody>
      </p:sp>
      <p:sp>
        <p:nvSpPr>
          <p:cNvPr id="7" name="Content Placeholder 2">
            <a:extLst>
              <a:ext uri="{FF2B5EF4-FFF2-40B4-BE49-F238E27FC236}">
                <a16:creationId xmlns:a16="http://schemas.microsoft.com/office/drawing/2014/main" id="{DA2F29FE-C27B-49F2-B49B-29FF89E9CCCB}"/>
              </a:ext>
            </a:extLst>
          </p:cNvPr>
          <p:cNvSpPr txBox="1">
            <a:spLocks/>
          </p:cNvSpPr>
          <p:nvPr/>
        </p:nvSpPr>
        <p:spPr>
          <a:xfrm>
            <a:off x="478872" y="1143241"/>
            <a:ext cx="10019565" cy="533400"/>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114300" indent="0">
              <a:buFont typeface="Wingdings 3" charset="2"/>
              <a:buNone/>
            </a:pPr>
            <a:r>
              <a:rPr lang="en-US" sz="2200" b="1" dirty="0"/>
              <a:t>Montrose Group, LLC Wrote the Book on Economic Development</a:t>
            </a:r>
          </a:p>
          <a:p>
            <a:pPr marL="114300" indent="0">
              <a:buFont typeface="Wingdings 3" charset="2"/>
              <a:buNone/>
            </a:pPr>
            <a:endParaRPr lang="en-US" sz="2200" dirty="0"/>
          </a:p>
        </p:txBody>
      </p:sp>
      <p:pic>
        <p:nvPicPr>
          <p:cNvPr id="11" name="Content Placeholder 4">
            <a:extLst>
              <a:ext uri="{FF2B5EF4-FFF2-40B4-BE49-F238E27FC236}">
                <a16:creationId xmlns:a16="http://schemas.microsoft.com/office/drawing/2014/main" id="{4A3A99F7-27F0-4809-9E5D-B758F6C807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5618" y="2103529"/>
            <a:ext cx="1258949" cy="1752600"/>
          </a:xfrm>
          <a:prstGeom prst="rect">
            <a:avLst/>
          </a:prstGeom>
        </p:spPr>
      </p:pic>
      <p:pic>
        <p:nvPicPr>
          <p:cNvPr id="13" name="Picture 2" descr="http://www.ohioattorneygeneral.gov/Economic-Development/Economic-Development-Files/Ohio-Economic-Development-Manual.aspx?width=200&amp;height=258">
            <a:extLst>
              <a:ext uri="{FF2B5EF4-FFF2-40B4-BE49-F238E27FC236}">
                <a16:creationId xmlns:a16="http://schemas.microsoft.com/office/drawing/2014/main" id="{005C3DF6-0BB6-4ED9-BB66-381AA3BABA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75056" y="2103529"/>
            <a:ext cx="1374736" cy="181610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2E2DE8BC-568F-4939-A8C3-50AFDA059CD2}"/>
              </a:ext>
            </a:extLst>
          </p:cNvPr>
          <p:cNvPicPr>
            <a:picLocks noChangeAspect="1"/>
          </p:cNvPicPr>
          <p:nvPr/>
        </p:nvPicPr>
        <p:blipFill>
          <a:blip r:embed="rId4"/>
          <a:stretch>
            <a:fillRect/>
          </a:stretch>
        </p:blipFill>
        <p:spPr>
          <a:xfrm>
            <a:off x="4765066" y="2145671"/>
            <a:ext cx="1400268" cy="1793009"/>
          </a:xfrm>
          <a:prstGeom prst="rect">
            <a:avLst/>
          </a:prstGeom>
        </p:spPr>
      </p:pic>
      <p:pic>
        <p:nvPicPr>
          <p:cNvPr id="15" name="Picture 14">
            <a:extLst>
              <a:ext uri="{FF2B5EF4-FFF2-40B4-BE49-F238E27FC236}">
                <a16:creationId xmlns:a16="http://schemas.microsoft.com/office/drawing/2014/main" id="{7AFD886E-6B62-4AF5-8C6D-6BABA5689B95}"/>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80609" y="2103529"/>
            <a:ext cx="1477645" cy="1884680"/>
          </a:xfrm>
          <a:prstGeom prst="rect">
            <a:avLst/>
          </a:prstGeom>
          <a:noFill/>
          <a:ln>
            <a:noFill/>
          </a:ln>
        </p:spPr>
      </p:pic>
      <p:pic>
        <p:nvPicPr>
          <p:cNvPr id="16" name="Picture 3">
            <a:extLst>
              <a:ext uri="{FF2B5EF4-FFF2-40B4-BE49-F238E27FC236}">
                <a16:creationId xmlns:a16="http://schemas.microsoft.com/office/drawing/2014/main" id="{95DAF7D7-A725-41CC-9014-E718CFE9279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980140" y="2115074"/>
            <a:ext cx="1518297" cy="18542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16" descr="cid:image001.jpg@01CFDCBA.BA3B25E0">
            <a:hlinkClick r:id="rId7"/>
            <a:extLst>
              <a:ext uri="{FF2B5EF4-FFF2-40B4-BE49-F238E27FC236}">
                <a16:creationId xmlns:a16="http://schemas.microsoft.com/office/drawing/2014/main" id="{671E9CE0-3002-4110-A406-69C7AC2EA305}"/>
              </a:ext>
            </a:extLst>
          </p:cNvPr>
          <p:cNvPicPr/>
          <p:nvPr/>
        </p:nvPicPr>
        <p:blipFill>
          <a:blip r:embed="rId8">
            <a:extLst>
              <a:ext uri="{28A0092B-C50C-407E-A947-70E740481C1C}">
                <a14:useLocalDpi xmlns:a14="http://schemas.microsoft.com/office/drawing/2010/main" val="0"/>
              </a:ext>
            </a:extLst>
          </a:blip>
          <a:srcRect/>
          <a:stretch>
            <a:fillRect/>
          </a:stretch>
        </p:blipFill>
        <p:spPr bwMode="auto">
          <a:xfrm>
            <a:off x="750712" y="4283017"/>
            <a:ext cx="1283855" cy="1807465"/>
          </a:xfrm>
          <a:prstGeom prst="rect">
            <a:avLst/>
          </a:prstGeom>
          <a:noFill/>
          <a:ln>
            <a:noFill/>
          </a:ln>
        </p:spPr>
      </p:pic>
      <p:pic>
        <p:nvPicPr>
          <p:cNvPr id="18" name="Picture 2" descr="C:\Users\drobinson\Dropbox\Athens Co\Athens Report Charts &amp; Images\Front Page Athens Plan_FINAL.png">
            <a:extLst>
              <a:ext uri="{FF2B5EF4-FFF2-40B4-BE49-F238E27FC236}">
                <a16:creationId xmlns:a16="http://schemas.microsoft.com/office/drawing/2014/main" id="{A86CFDD5-6E2B-4B7F-893D-4D7515D95B9C}"/>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675056" y="4283017"/>
            <a:ext cx="1374736" cy="18288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5">
            <a:extLst>
              <a:ext uri="{FF2B5EF4-FFF2-40B4-BE49-F238E27FC236}">
                <a16:creationId xmlns:a16="http://schemas.microsoft.com/office/drawing/2014/main" id="{D7988EBF-A91D-45AC-A884-145406D90BBE}"/>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765066" y="4283017"/>
            <a:ext cx="1525178" cy="18645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19">
            <a:extLst>
              <a:ext uri="{FF2B5EF4-FFF2-40B4-BE49-F238E27FC236}">
                <a16:creationId xmlns:a16="http://schemas.microsoft.com/office/drawing/2014/main" id="{3EF56799-205D-451F-9780-02D7246A3778}"/>
              </a:ext>
            </a:extLst>
          </p:cNvPr>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885054" y="4336587"/>
            <a:ext cx="1473200" cy="1811020"/>
          </a:xfrm>
          <a:prstGeom prst="rect">
            <a:avLst/>
          </a:prstGeom>
          <a:noFill/>
          <a:ln>
            <a:noFill/>
          </a:ln>
        </p:spPr>
      </p:pic>
      <p:pic>
        <p:nvPicPr>
          <p:cNvPr id="21" name="Picture 20">
            <a:extLst>
              <a:ext uri="{FF2B5EF4-FFF2-40B4-BE49-F238E27FC236}">
                <a16:creationId xmlns:a16="http://schemas.microsoft.com/office/drawing/2014/main" id="{590C57B4-F887-46B9-B74E-1A9E9677EB1E}"/>
              </a:ext>
            </a:extLst>
          </p:cNvPr>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9000727" y="4308287"/>
            <a:ext cx="1458664" cy="1788608"/>
          </a:xfrm>
          <a:prstGeom prst="rect">
            <a:avLst/>
          </a:prstGeom>
          <a:noFill/>
          <a:ln>
            <a:noFill/>
          </a:ln>
        </p:spPr>
      </p:pic>
      <p:pic>
        <p:nvPicPr>
          <p:cNvPr id="22" name="Picture 21" descr="A picture containing drawing&#10;&#10;Description automatically generated">
            <a:extLst>
              <a:ext uri="{FF2B5EF4-FFF2-40B4-BE49-F238E27FC236}">
                <a16:creationId xmlns:a16="http://schemas.microsoft.com/office/drawing/2014/main" id="{8C8C1221-5774-46A4-A236-441BA02F1FD9}"/>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50712" y="6315248"/>
            <a:ext cx="1469974" cy="404243"/>
          </a:xfrm>
          <a:prstGeom prst="rect">
            <a:avLst/>
          </a:prstGeom>
          <a:effectLst/>
        </p:spPr>
      </p:pic>
    </p:spTree>
    <p:extLst>
      <p:ext uri="{BB962C8B-B14F-4D97-AF65-F5344CB8AC3E}">
        <p14:creationId xmlns:p14="http://schemas.microsoft.com/office/powerpoint/2010/main" val="2194233190"/>
      </p:ext>
    </p:extLst>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9EA88-8D83-4F3F-A4C1-4B16E2377F9E}"/>
              </a:ext>
            </a:extLst>
          </p:cNvPr>
          <p:cNvSpPr>
            <a:spLocks noGrp="1"/>
          </p:cNvSpPr>
          <p:nvPr>
            <p:ph type="title"/>
          </p:nvPr>
        </p:nvSpPr>
        <p:spPr>
          <a:xfrm>
            <a:off x="385894" y="386869"/>
            <a:ext cx="10024844" cy="1474330"/>
          </a:xfrm>
        </p:spPr>
        <p:txBody>
          <a:bodyPr>
            <a:normAutofit/>
          </a:bodyPr>
          <a:lstStyle/>
          <a:p>
            <a:pPr algn="ctr"/>
            <a:r>
              <a:rPr lang="en-US" sz="2400" dirty="0"/>
              <a:t>MAKING REVOLVING LOAN FUNDS WORK FOR YOUR COMMUNITY</a:t>
            </a:r>
          </a:p>
        </p:txBody>
      </p:sp>
      <p:pic>
        <p:nvPicPr>
          <p:cNvPr id="8" name="Picture 7" descr="A picture containing drawing&#10;&#10;Description automatically generated">
            <a:extLst>
              <a:ext uri="{FF2B5EF4-FFF2-40B4-BE49-F238E27FC236}">
                <a16:creationId xmlns:a16="http://schemas.microsoft.com/office/drawing/2014/main" id="{637DB2AA-7B70-4971-8FD2-4153A1EE4D6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0712" y="6315248"/>
            <a:ext cx="1469974" cy="404243"/>
          </a:xfrm>
          <a:prstGeom prst="rect">
            <a:avLst/>
          </a:prstGeom>
          <a:effectLst/>
        </p:spPr>
      </p:pic>
      <p:grpSp>
        <p:nvGrpSpPr>
          <p:cNvPr id="7" name="Group 6">
            <a:extLst>
              <a:ext uri="{FF2B5EF4-FFF2-40B4-BE49-F238E27FC236}">
                <a16:creationId xmlns:a16="http://schemas.microsoft.com/office/drawing/2014/main" id="{05DAA4A0-F6A0-4D79-B8FB-5B0A7E294C43}"/>
              </a:ext>
            </a:extLst>
          </p:cNvPr>
          <p:cNvGrpSpPr/>
          <p:nvPr/>
        </p:nvGrpSpPr>
        <p:grpSpPr>
          <a:xfrm>
            <a:off x="465903" y="1841479"/>
            <a:ext cx="5293454" cy="707978"/>
            <a:chOff x="0" y="38259"/>
            <a:chExt cx="10668625" cy="707978"/>
          </a:xfrm>
        </p:grpSpPr>
        <p:sp>
          <p:nvSpPr>
            <p:cNvPr id="9" name="Rectangle 8">
              <a:extLst>
                <a:ext uri="{FF2B5EF4-FFF2-40B4-BE49-F238E27FC236}">
                  <a16:creationId xmlns:a16="http://schemas.microsoft.com/office/drawing/2014/main" id="{86B732D4-8DFB-4E19-9DBB-7DBFF99E006E}"/>
                </a:ext>
              </a:extLst>
            </p:cNvPr>
            <p:cNvSpPr/>
            <p:nvPr/>
          </p:nvSpPr>
          <p:spPr>
            <a:xfrm>
              <a:off x="0" y="38259"/>
              <a:ext cx="10668625" cy="691200"/>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TextBox 9">
              <a:extLst>
                <a:ext uri="{FF2B5EF4-FFF2-40B4-BE49-F238E27FC236}">
                  <a16:creationId xmlns:a16="http://schemas.microsoft.com/office/drawing/2014/main" id="{835F5C84-6DDA-4C0F-98AB-BC8A6D8EB5B8}"/>
                </a:ext>
              </a:extLst>
            </p:cNvPr>
            <p:cNvSpPr txBox="1"/>
            <p:nvPr/>
          </p:nvSpPr>
          <p:spPr>
            <a:xfrm>
              <a:off x="0" y="55037"/>
              <a:ext cx="10668625" cy="6912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kern="1200" dirty="0"/>
                <a:t>Support to Drive Small Business Growth</a:t>
              </a:r>
            </a:p>
          </p:txBody>
        </p:sp>
      </p:grpSp>
      <p:graphicFrame>
        <p:nvGraphicFramePr>
          <p:cNvPr id="6" name="Object 5">
            <a:extLst>
              <a:ext uri="{FF2B5EF4-FFF2-40B4-BE49-F238E27FC236}">
                <a16:creationId xmlns:a16="http://schemas.microsoft.com/office/drawing/2014/main" id="{B25055C9-BF3C-48B3-8733-90DDDC195F23}"/>
              </a:ext>
            </a:extLst>
          </p:cNvPr>
          <p:cNvGraphicFramePr>
            <a:graphicFrameLocks noChangeAspect="1"/>
          </p:cNvGraphicFramePr>
          <p:nvPr/>
        </p:nvGraphicFramePr>
        <p:xfrm>
          <a:off x="2916401" y="7263102"/>
          <a:ext cx="5767629" cy="431800"/>
        </p:xfrm>
        <a:graphic>
          <a:graphicData uri="http://schemas.openxmlformats.org/presentationml/2006/ole">
            <mc:AlternateContent xmlns:mc="http://schemas.openxmlformats.org/markup-compatibility/2006">
              <mc:Choice xmlns:v="urn:schemas-microsoft-com:vml" Requires="v">
                <p:oleObj spid="_x0000_s8281" name="Worksheet" r:id="rId4" imgW="4622701" imgH="431697" progId="Excel.Sheet.12">
                  <p:embed/>
                </p:oleObj>
              </mc:Choice>
              <mc:Fallback>
                <p:oleObj name="Worksheet" r:id="rId4" imgW="4622701" imgH="431697" progId="Excel.Sheet.12">
                  <p:embed/>
                  <p:pic>
                    <p:nvPicPr>
                      <p:cNvPr id="6" name="Object 5">
                        <a:extLst>
                          <a:ext uri="{FF2B5EF4-FFF2-40B4-BE49-F238E27FC236}">
                            <a16:creationId xmlns:a16="http://schemas.microsoft.com/office/drawing/2014/main" id="{B25055C9-BF3C-48B3-8733-90DDDC195F23}"/>
                          </a:ext>
                        </a:extLst>
                      </p:cNvPr>
                      <p:cNvPicPr/>
                      <p:nvPr/>
                    </p:nvPicPr>
                    <p:blipFill>
                      <a:blip r:embed="rId5"/>
                      <a:stretch>
                        <a:fillRect/>
                      </a:stretch>
                    </p:blipFill>
                    <p:spPr>
                      <a:xfrm>
                        <a:off x="2916401" y="7263102"/>
                        <a:ext cx="5767629" cy="431800"/>
                      </a:xfrm>
                      <a:prstGeom prst="rect">
                        <a:avLst/>
                      </a:prstGeom>
                    </p:spPr>
                  </p:pic>
                </p:oleObj>
              </mc:Fallback>
            </mc:AlternateContent>
          </a:graphicData>
        </a:graphic>
      </p:graphicFrame>
      <p:graphicFrame>
        <p:nvGraphicFramePr>
          <p:cNvPr id="5" name="Diagram 4">
            <a:extLst>
              <a:ext uri="{FF2B5EF4-FFF2-40B4-BE49-F238E27FC236}">
                <a16:creationId xmlns:a16="http://schemas.microsoft.com/office/drawing/2014/main" id="{93C217D6-BC6B-4883-8C8B-8A68D1BC13ED}"/>
              </a:ext>
            </a:extLst>
          </p:cNvPr>
          <p:cNvGraphicFramePr/>
          <p:nvPr>
            <p:extLst>
              <p:ext uri="{D42A27DB-BD31-4B8C-83A1-F6EECF244321}">
                <p14:modId xmlns:p14="http://schemas.microsoft.com/office/powerpoint/2010/main" val="3025008491"/>
              </p:ext>
            </p:extLst>
          </p:nvPr>
        </p:nvGraphicFramePr>
        <p:xfrm>
          <a:off x="5759357" y="1342799"/>
          <a:ext cx="5566095" cy="5192454"/>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1" name="TextBox 10">
            <a:extLst>
              <a:ext uri="{FF2B5EF4-FFF2-40B4-BE49-F238E27FC236}">
                <a16:creationId xmlns:a16="http://schemas.microsoft.com/office/drawing/2014/main" id="{B019414C-DAF2-4EF9-B698-0A7CEC12F8EA}"/>
              </a:ext>
            </a:extLst>
          </p:cNvPr>
          <p:cNvSpPr txBox="1"/>
          <p:nvPr/>
        </p:nvSpPr>
        <p:spPr>
          <a:xfrm>
            <a:off x="609428" y="3277306"/>
            <a:ext cx="4613945" cy="1323439"/>
          </a:xfrm>
          <a:prstGeom prst="rect">
            <a:avLst/>
          </a:prstGeom>
          <a:noFill/>
        </p:spPr>
        <p:txBody>
          <a:bodyPr wrap="square" rtlCol="0">
            <a:spAutoFit/>
          </a:bodyPr>
          <a:lstStyle/>
          <a:p>
            <a:pPr algn="ctr"/>
            <a:r>
              <a:rPr lang="en-US" sz="2000" dirty="0"/>
              <a:t>Flexible and integrated support systems create an ecosystem where small businesses thrive and survive  </a:t>
            </a:r>
          </a:p>
        </p:txBody>
      </p:sp>
    </p:spTree>
    <p:extLst>
      <p:ext uri="{BB962C8B-B14F-4D97-AF65-F5344CB8AC3E}">
        <p14:creationId xmlns:p14="http://schemas.microsoft.com/office/powerpoint/2010/main" val="2753541132"/>
      </p:ext>
    </p:extLst>
  </p:cSld>
  <p:clrMapOvr>
    <a:overrideClrMapping bg1="lt1" tx1="dk1" bg2="lt2" tx2="dk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9EA88-8D83-4F3F-A4C1-4B16E2377F9E}"/>
              </a:ext>
            </a:extLst>
          </p:cNvPr>
          <p:cNvSpPr>
            <a:spLocks noGrp="1"/>
          </p:cNvSpPr>
          <p:nvPr>
            <p:ph type="title"/>
          </p:nvPr>
        </p:nvSpPr>
        <p:spPr/>
        <p:txBody>
          <a:bodyPr>
            <a:normAutofit/>
          </a:bodyPr>
          <a:lstStyle/>
          <a:p>
            <a:pPr algn="ctr"/>
            <a:r>
              <a:rPr lang="en-US" sz="2400" dirty="0"/>
              <a:t>MAKING REVOLVING LOAN FUNDS WORK FOR YOUR COMMUNITY</a:t>
            </a:r>
          </a:p>
        </p:txBody>
      </p:sp>
      <p:sp>
        <p:nvSpPr>
          <p:cNvPr id="3" name="Text Placeholder 2">
            <a:extLst>
              <a:ext uri="{FF2B5EF4-FFF2-40B4-BE49-F238E27FC236}">
                <a16:creationId xmlns:a16="http://schemas.microsoft.com/office/drawing/2014/main" id="{BC73627A-589D-400E-AF6D-E9BD11A46B5C}"/>
              </a:ext>
            </a:extLst>
          </p:cNvPr>
          <p:cNvSpPr>
            <a:spLocks noGrp="1"/>
          </p:cNvSpPr>
          <p:nvPr>
            <p:ph type="body" idx="1"/>
          </p:nvPr>
        </p:nvSpPr>
        <p:spPr>
          <a:xfrm>
            <a:off x="696072" y="2321400"/>
            <a:ext cx="2946866" cy="594729"/>
          </a:xfrm>
          <a:ln w="12700">
            <a:solidFill>
              <a:schemeClr val="tx1"/>
            </a:solidFill>
          </a:ln>
        </p:spPr>
        <p:txBody>
          <a:bodyPr/>
          <a:lstStyle/>
          <a:p>
            <a:pPr algn="ctr"/>
            <a:r>
              <a:rPr lang="en-US" sz="1600" b="1" dirty="0">
                <a:solidFill>
                  <a:schemeClr val="tx1"/>
                </a:solidFill>
              </a:rPr>
              <a:t>Government Funds </a:t>
            </a:r>
            <a:br>
              <a:rPr lang="en-US" sz="1600" b="1" dirty="0">
                <a:solidFill>
                  <a:schemeClr val="tx1"/>
                </a:solidFill>
              </a:rPr>
            </a:br>
            <a:r>
              <a:rPr lang="en-US" sz="1600" b="1" dirty="0">
                <a:solidFill>
                  <a:schemeClr val="tx1"/>
                </a:solidFill>
              </a:rPr>
              <a:t>(Federal, State, Local)</a:t>
            </a:r>
          </a:p>
        </p:txBody>
      </p:sp>
      <p:pic>
        <p:nvPicPr>
          <p:cNvPr id="8" name="Picture 7" descr="A picture containing drawing&#10;&#10;Description automatically generated">
            <a:extLst>
              <a:ext uri="{FF2B5EF4-FFF2-40B4-BE49-F238E27FC236}">
                <a16:creationId xmlns:a16="http://schemas.microsoft.com/office/drawing/2014/main" id="{637DB2AA-7B70-4971-8FD2-4153A1EE4D6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0712" y="6315248"/>
            <a:ext cx="1469974" cy="404243"/>
          </a:xfrm>
          <a:prstGeom prst="rect">
            <a:avLst/>
          </a:prstGeom>
          <a:effectLst/>
        </p:spPr>
      </p:pic>
      <p:grpSp>
        <p:nvGrpSpPr>
          <p:cNvPr id="7" name="Group 6">
            <a:extLst>
              <a:ext uri="{FF2B5EF4-FFF2-40B4-BE49-F238E27FC236}">
                <a16:creationId xmlns:a16="http://schemas.microsoft.com/office/drawing/2014/main" id="{05DAA4A0-F6A0-4D79-B8FB-5B0A7E294C43}"/>
              </a:ext>
            </a:extLst>
          </p:cNvPr>
          <p:cNvGrpSpPr/>
          <p:nvPr/>
        </p:nvGrpSpPr>
        <p:grpSpPr>
          <a:xfrm>
            <a:off x="465904" y="1515599"/>
            <a:ext cx="10668625" cy="691200"/>
            <a:chOff x="0" y="38259"/>
            <a:chExt cx="10668625" cy="691200"/>
          </a:xfrm>
          <a:solidFill>
            <a:schemeClr val="accent4">
              <a:lumMod val="50000"/>
            </a:schemeClr>
          </a:solidFill>
        </p:grpSpPr>
        <p:sp>
          <p:nvSpPr>
            <p:cNvPr id="9" name="Rectangle 8">
              <a:extLst>
                <a:ext uri="{FF2B5EF4-FFF2-40B4-BE49-F238E27FC236}">
                  <a16:creationId xmlns:a16="http://schemas.microsoft.com/office/drawing/2014/main" id="{86B732D4-8DFB-4E19-9DBB-7DBFF99E006E}"/>
                </a:ext>
              </a:extLst>
            </p:cNvPr>
            <p:cNvSpPr/>
            <p:nvPr/>
          </p:nvSpPr>
          <p:spPr>
            <a:xfrm>
              <a:off x="0" y="38259"/>
              <a:ext cx="10668625" cy="691200"/>
            </a:xfrm>
            <a:prstGeom prst="rect">
              <a:avLst/>
            </a:prstGeom>
            <a:grpFill/>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TextBox 9">
              <a:extLst>
                <a:ext uri="{FF2B5EF4-FFF2-40B4-BE49-F238E27FC236}">
                  <a16:creationId xmlns:a16="http://schemas.microsoft.com/office/drawing/2014/main" id="{835F5C84-6DDA-4C0F-98AB-BC8A6D8EB5B8}"/>
                </a:ext>
              </a:extLst>
            </p:cNvPr>
            <p:cNvSpPr txBox="1"/>
            <p:nvPr/>
          </p:nvSpPr>
          <p:spPr>
            <a:xfrm>
              <a:off x="0" y="38259"/>
              <a:ext cx="10668625" cy="69120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kern="1200" dirty="0"/>
                <a:t>Access to Cap</a:t>
              </a:r>
              <a:r>
                <a:rPr lang="en-US" sz="2400" dirty="0"/>
                <a:t>ital for Small Businesses</a:t>
              </a:r>
              <a:endParaRPr lang="en-US" sz="2400" kern="1200" dirty="0"/>
            </a:p>
          </p:txBody>
        </p:sp>
      </p:grpSp>
      <p:graphicFrame>
        <p:nvGraphicFramePr>
          <p:cNvPr id="6" name="Object 5">
            <a:extLst>
              <a:ext uri="{FF2B5EF4-FFF2-40B4-BE49-F238E27FC236}">
                <a16:creationId xmlns:a16="http://schemas.microsoft.com/office/drawing/2014/main" id="{B25055C9-BF3C-48B3-8733-90DDDC195F23}"/>
              </a:ext>
            </a:extLst>
          </p:cNvPr>
          <p:cNvGraphicFramePr>
            <a:graphicFrameLocks noChangeAspect="1"/>
          </p:cNvGraphicFramePr>
          <p:nvPr/>
        </p:nvGraphicFramePr>
        <p:xfrm>
          <a:off x="2916401" y="7263102"/>
          <a:ext cx="5767629" cy="431800"/>
        </p:xfrm>
        <a:graphic>
          <a:graphicData uri="http://schemas.openxmlformats.org/presentationml/2006/ole">
            <mc:AlternateContent xmlns:mc="http://schemas.openxmlformats.org/markup-compatibility/2006">
              <mc:Choice xmlns:v="urn:schemas-microsoft-com:vml" Requires="v">
                <p:oleObj spid="_x0000_s5212" name="Worksheet" r:id="rId4" imgW="4622701" imgH="431697" progId="Excel.Sheet.12">
                  <p:embed/>
                </p:oleObj>
              </mc:Choice>
              <mc:Fallback>
                <p:oleObj name="Worksheet" r:id="rId4" imgW="4622701" imgH="431697" progId="Excel.Sheet.12">
                  <p:embed/>
                  <p:pic>
                    <p:nvPicPr>
                      <p:cNvPr id="6" name="Object 5">
                        <a:extLst>
                          <a:ext uri="{FF2B5EF4-FFF2-40B4-BE49-F238E27FC236}">
                            <a16:creationId xmlns:a16="http://schemas.microsoft.com/office/drawing/2014/main" id="{B25055C9-BF3C-48B3-8733-90DDDC195F23}"/>
                          </a:ext>
                        </a:extLst>
                      </p:cNvPr>
                      <p:cNvPicPr/>
                      <p:nvPr/>
                    </p:nvPicPr>
                    <p:blipFill>
                      <a:blip r:embed="rId5"/>
                      <a:stretch>
                        <a:fillRect/>
                      </a:stretch>
                    </p:blipFill>
                    <p:spPr>
                      <a:xfrm>
                        <a:off x="2916401" y="7263102"/>
                        <a:ext cx="5767629" cy="431800"/>
                      </a:xfrm>
                      <a:prstGeom prst="rect">
                        <a:avLst/>
                      </a:prstGeom>
                    </p:spPr>
                  </p:pic>
                </p:oleObj>
              </mc:Fallback>
            </mc:AlternateContent>
          </a:graphicData>
        </a:graphic>
      </p:graphicFrame>
      <p:sp>
        <p:nvSpPr>
          <p:cNvPr id="17" name="TextBox 16">
            <a:extLst>
              <a:ext uri="{FF2B5EF4-FFF2-40B4-BE49-F238E27FC236}">
                <a16:creationId xmlns:a16="http://schemas.microsoft.com/office/drawing/2014/main" id="{D6029356-3F88-47DE-AB0E-AB4ECE324F18}"/>
              </a:ext>
            </a:extLst>
          </p:cNvPr>
          <p:cNvSpPr txBox="1"/>
          <p:nvPr/>
        </p:nvSpPr>
        <p:spPr>
          <a:xfrm>
            <a:off x="684092" y="2938175"/>
            <a:ext cx="2946794" cy="3293209"/>
          </a:xfrm>
          <a:prstGeom prst="rect">
            <a:avLst/>
          </a:prstGeom>
          <a:noFill/>
          <a:ln>
            <a:noFill/>
          </a:ln>
        </p:spPr>
        <p:txBody>
          <a:bodyPr wrap="square" rtlCol="0">
            <a:spAutoFit/>
          </a:bodyPr>
          <a:lstStyle/>
          <a:p>
            <a:pPr marL="285750" indent="-285750">
              <a:buFont typeface="Arial" panose="020B0604020202020204" pitchFamily="34" charset="0"/>
              <a:buChar char="•"/>
            </a:pPr>
            <a:r>
              <a:rPr lang="en-US" sz="1600" dirty="0"/>
              <a:t>Lower cost financing</a:t>
            </a:r>
          </a:p>
          <a:p>
            <a:pPr marL="285750" indent="-285750">
              <a:buFont typeface="Arial" panose="020B0604020202020204" pitchFamily="34" charset="0"/>
              <a:buChar char="•"/>
            </a:pPr>
            <a:r>
              <a:rPr lang="en-US" sz="1600" dirty="0"/>
              <a:t>Typically accompanied by specific requirements (Davis Bacon wages, environmental review, historical preservation clearances, etc.)</a:t>
            </a:r>
          </a:p>
          <a:p>
            <a:pPr marL="285750" indent="-285750">
              <a:buFont typeface="Arial" panose="020B0604020202020204" pitchFamily="34" charset="0"/>
              <a:buChar char="•"/>
            </a:pPr>
            <a:r>
              <a:rPr lang="en-US" sz="1600" dirty="0"/>
              <a:t>Typically secured by grant-writing/RFP process</a:t>
            </a:r>
          </a:p>
          <a:p>
            <a:pPr marL="285750" indent="-285750">
              <a:buFont typeface="Arial" panose="020B0604020202020204" pitchFamily="34" charset="0"/>
              <a:buChar char="•"/>
            </a:pPr>
            <a:r>
              <a:rPr lang="en-US" sz="1600" dirty="0"/>
              <a:t>Establishes track record for future community requests</a:t>
            </a:r>
          </a:p>
        </p:txBody>
      </p:sp>
      <p:sp>
        <p:nvSpPr>
          <p:cNvPr id="19" name="TextBox 18">
            <a:extLst>
              <a:ext uri="{FF2B5EF4-FFF2-40B4-BE49-F238E27FC236}">
                <a16:creationId xmlns:a16="http://schemas.microsoft.com/office/drawing/2014/main" id="{465C3BC8-52A6-4709-B660-C7DBC201DA2C}"/>
              </a:ext>
            </a:extLst>
          </p:cNvPr>
          <p:cNvSpPr txBox="1"/>
          <p:nvPr/>
        </p:nvSpPr>
        <p:spPr>
          <a:xfrm>
            <a:off x="3918308" y="2965131"/>
            <a:ext cx="2946794" cy="2800767"/>
          </a:xfrm>
          <a:prstGeom prst="rect">
            <a:avLst/>
          </a:prstGeom>
          <a:noFill/>
          <a:ln>
            <a:noFill/>
          </a:ln>
        </p:spPr>
        <p:txBody>
          <a:bodyPr wrap="square" rtlCol="0">
            <a:spAutoFit/>
          </a:bodyPr>
          <a:lstStyle/>
          <a:p>
            <a:pPr marL="285750" indent="-285750">
              <a:buFont typeface="Arial" panose="020B0604020202020204" pitchFamily="34" charset="0"/>
              <a:buChar char="•"/>
            </a:pPr>
            <a:r>
              <a:rPr lang="en-US" sz="1600" dirty="0"/>
              <a:t>Affordable financing</a:t>
            </a:r>
          </a:p>
          <a:p>
            <a:pPr marL="285750" indent="-285750">
              <a:buFont typeface="Arial" panose="020B0604020202020204" pitchFamily="34" charset="0"/>
              <a:buChar char="•"/>
            </a:pPr>
            <a:r>
              <a:rPr lang="en-US" sz="1600" dirty="0"/>
              <a:t>Uses of funds aligned with specific organizational purposes (ED organizations, Chamber of Commerce, etc.)</a:t>
            </a:r>
          </a:p>
          <a:p>
            <a:pPr marL="285750" indent="-285750">
              <a:buFont typeface="Arial" panose="020B0604020202020204" pitchFamily="34" charset="0"/>
              <a:buChar char="•"/>
            </a:pPr>
            <a:r>
              <a:rPr lang="en-US" sz="1600" dirty="0"/>
              <a:t>Gap financing mechanism</a:t>
            </a:r>
          </a:p>
          <a:p>
            <a:pPr marL="285750" indent="-285750">
              <a:buFont typeface="Arial" panose="020B0604020202020204" pitchFamily="34" charset="0"/>
              <a:buChar char="•"/>
            </a:pPr>
            <a:r>
              <a:rPr lang="en-US" sz="1600" dirty="0"/>
              <a:t>Flexible rates and terms</a:t>
            </a:r>
          </a:p>
          <a:p>
            <a:pPr marL="285750" indent="-285750">
              <a:buFont typeface="Arial" panose="020B0604020202020204" pitchFamily="34" charset="0"/>
              <a:buChar char="•"/>
            </a:pPr>
            <a:r>
              <a:rPr lang="en-US" sz="1600" dirty="0"/>
              <a:t>Subordinated debt</a:t>
            </a:r>
          </a:p>
        </p:txBody>
      </p:sp>
      <p:sp>
        <p:nvSpPr>
          <p:cNvPr id="20" name="TextBox 19">
            <a:extLst>
              <a:ext uri="{FF2B5EF4-FFF2-40B4-BE49-F238E27FC236}">
                <a16:creationId xmlns:a16="http://schemas.microsoft.com/office/drawing/2014/main" id="{835638BD-29C9-43B7-AD94-84B242FEA1C3}"/>
              </a:ext>
            </a:extLst>
          </p:cNvPr>
          <p:cNvSpPr txBox="1"/>
          <p:nvPr/>
        </p:nvSpPr>
        <p:spPr>
          <a:xfrm>
            <a:off x="7121172" y="2965131"/>
            <a:ext cx="2946794" cy="3046988"/>
          </a:xfrm>
          <a:prstGeom prst="rect">
            <a:avLst/>
          </a:prstGeom>
          <a:noFill/>
          <a:ln>
            <a:noFill/>
          </a:ln>
        </p:spPr>
        <p:txBody>
          <a:bodyPr wrap="square" rtlCol="0">
            <a:spAutoFit/>
          </a:bodyPr>
          <a:lstStyle/>
          <a:p>
            <a:pPr marL="285750" indent="-285750">
              <a:buFont typeface="Arial" panose="020B0604020202020204" pitchFamily="34" charset="0"/>
              <a:buChar char="•"/>
            </a:pPr>
            <a:r>
              <a:rPr lang="en-US" sz="1600" dirty="0"/>
              <a:t>Capital costs may be higher</a:t>
            </a:r>
          </a:p>
          <a:p>
            <a:pPr marL="285750" indent="-285750">
              <a:buFont typeface="Arial" panose="020B0604020202020204" pitchFamily="34" charset="0"/>
              <a:buChar char="•"/>
            </a:pPr>
            <a:r>
              <a:rPr lang="en-US" sz="1600" dirty="0"/>
              <a:t>Established business track record typically a prerequisite (3 yrs. in operation)</a:t>
            </a:r>
          </a:p>
          <a:p>
            <a:pPr marL="285750" indent="-285750">
              <a:buFont typeface="Arial" panose="020B0604020202020204" pitchFamily="34" charset="0"/>
              <a:buChar char="•"/>
            </a:pPr>
            <a:r>
              <a:rPr lang="en-US" sz="1600" dirty="0"/>
              <a:t>Equity requirements can be up to 20%</a:t>
            </a:r>
          </a:p>
          <a:p>
            <a:pPr marL="285750" indent="-285750">
              <a:buFont typeface="Arial" panose="020B0604020202020204" pitchFamily="34" charset="0"/>
              <a:buChar char="•"/>
            </a:pPr>
            <a:r>
              <a:rPr lang="en-US" sz="1600" dirty="0"/>
              <a:t>Access to SBA 7(a) and other loan programs</a:t>
            </a:r>
          </a:p>
          <a:p>
            <a:pPr marL="285750" indent="-285750">
              <a:buFont typeface="Arial" panose="020B0604020202020204" pitchFamily="34" charset="0"/>
              <a:buChar char="•"/>
            </a:pPr>
            <a:r>
              <a:rPr lang="en-US" sz="1600" dirty="0"/>
              <a:t>Project requirements are typically minimal</a:t>
            </a:r>
          </a:p>
        </p:txBody>
      </p:sp>
      <p:sp>
        <p:nvSpPr>
          <p:cNvPr id="21" name="Text Placeholder 2">
            <a:extLst>
              <a:ext uri="{FF2B5EF4-FFF2-40B4-BE49-F238E27FC236}">
                <a16:creationId xmlns:a16="http://schemas.microsoft.com/office/drawing/2014/main" id="{BEE3AFDD-D972-4C97-9B02-62431AD7721B}"/>
              </a:ext>
            </a:extLst>
          </p:cNvPr>
          <p:cNvSpPr txBox="1">
            <a:spLocks/>
          </p:cNvSpPr>
          <p:nvPr/>
        </p:nvSpPr>
        <p:spPr>
          <a:xfrm>
            <a:off x="3903508" y="2341675"/>
            <a:ext cx="2946866" cy="594729"/>
          </a:xfrm>
          <a:prstGeom prst="rect">
            <a:avLst/>
          </a:prstGeom>
          <a:ln w="12700">
            <a:solidFill>
              <a:schemeClr val="tx1"/>
            </a:solidFill>
          </a:ln>
        </p:spPr>
        <p:txBody>
          <a:bodyPr vert="horz" lIns="91440" tIns="45720" rIns="91440" bIns="45720" rtlCol="0" anchor="b">
            <a:noAutofit/>
          </a:bodyPr>
          <a:lstStyle>
            <a:lvl1pPr marL="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2400" b="0" i="0" kern="1200">
                <a:solidFill>
                  <a:schemeClr val="bg2">
                    <a:lumMod val="40000"/>
                    <a:lumOff val="60000"/>
                  </a:schemeClr>
                </a:solidFill>
                <a:latin typeface="+mj-lt"/>
                <a:ea typeface="+mj-ea"/>
                <a:cs typeface="+mj-cs"/>
              </a:defRPr>
            </a:lvl1pPr>
            <a:lvl2pPr marL="4572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2000" b="1" i="0" kern="1200">
                <a:solidFill>
                  <a:schemeClr val="tx1"/>
                </a:solidFill>
                <a:latin typeface="+mj-lt"/>
                <a:ea typeface="+mj-ea"/>
                <a:cs typeface="+mj-cs"/>
              </a:defRPr>
            </a:lvl2pPr>
            <a:lvl3pPr marL="9144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800" b="1" i="0" kern="1200">
                <a:solidFill>
                  <a:schemeClr val="tx1"/>
                </a:solidFill>
                <a:latin typeface="+mj-lt"/>
                <a:ea typeface="+mj-ea"/>
                <a:cs typeface="+mj-cs"/>
              </a:defRPr>
            </a:lvl3pPr>
            <a:lvl4pPr marL="13716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tx1"/>
                </a:solidFill>
                <a:latin typeface="+mj-lt"/>
                <a:ea typeface="+mj-ea"/>
                <a:cs typeface="+mj-cs"/>
              </a:defRPr>
            </a:lvl4pPr>
            <a:lvl5pPr marL="18288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tx1"/>
                </a:solidFill>
                <a:latin typeface="+mj-lt"/>
                <a:ea typeface="+mj-ea"/>
                <a:cs typeface="+mj-cs"/>
              </a:defRPr>
            </a:lvl5pPr>
            <a:lvl6pPr marL="22860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tx1"/>
                </a:solidFill>
                <a:latin typeface="+mj-lt"/>
                <a:ea typeface="+mj-ea"/>
                <a:cs typeface="+mj-cs"/>
              </a:defRPr>
            </a:lvl6pPr>
            <a:lvl7pPr marL="27432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tx1"/>
                </a:solidFill>
                <a:latin typeface="+mj-lt"/>
                <a:ea typeface="+mj-ea"/>
                <a:cs typeface="+mj-cs"/>
              </a:defRPr>
            </a:lvl7pPr>
            <a:lvl8pPr marL="32004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tx1"/>
                </a:solidFill>
                <a:latin typeface="+mj-lt"/>
                <a:ea typeface="+mj-ea"/>
                <a:cs typeface="+mj-cs"/>
              </a:defRPr>
            </a:lvl8pPr>
            <a:lvl9pPr marL="36576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tx1"/>
                </a:solidFill>
                <a:latin typeface="+mj-lt"/>
                <a:ea typeface="+mj-ea"/>
                <a:cs typeface="+mj-cs"/>
              </a:defRPr>
            </a:lvl9pPr>
          </a:lstStyle>
          <a:p>
            <a:pPr algn="ctr"/>
            <a:r>
              <a:rPr lang="en-US" sz="1600" b="1" dirty="0">
                <a:solidFill>
                  <a:schemeClr val="tx1"/>
                </a:solidFill>
              </a:rPr>
              <a:t>Mission Related Capital</a:t>
            </a:r>
            <a:br>
              <a:rPr lang="en-US" sz="1600" b="1" dirty="0">
                <a:solidFill>
                  <a:schemeClr val="tx1"/>
                </a:solidFill>
              </a:rPr>
            </a:br>
            <a:r>
              <a:rPr lang="en-US" sz="1600" b="1" dirty="0">
                <a:solidFill>
                  <a:schemeClr val="tx1"/>
                </a:solidFill>
              </a:rPr>
              <a:t>(EDOs, Foundations)</a:t>
            </a:r>
          </a:p>
        </p:txBody>
      </p:sp>
      <p:sp>
        <p:nvSpPr>
          <p:cNvPr id="22" name="Text Placeholder 2">
            <a:extLst>
              <a:ext uri="{FF2B5EF4-FFF2-40B4-BE49-F238E27FC236}">
                <a16:creationId xmlns:a16="http://schemas.microsoft.com/office/drawing/2014/main" id="{4BBA355C-F38D-4FD1-A9CA-24B4CE911490}"/>
              </a:ext>
            </a:extLst>
          </p:cNvPr>
          <p:cNvSpPr txBox="1">
            <a:spLocks/>
          </p:cNvSpPr>
          <p:nvPr/>
        </p:nvSpPr>
        <p:spPr>
          <a:xfrm>
            <a:off x="7122996" y="2341674"/>
            <a:ext cx="2946866" cy="594729"/>
          </a:xfrm>
          <a:prstGeom prst="rect">
            <a:avLst/>
          </a:prstGeom>
          <a:ln w="12700">
            <a:solidFill>
              <a:schemeClr val="tx1"/>
            </a:solidFill>
          </a:ln>
        </p:spPr>
        <p:txBody>
          <a:bodyPr vert="horz" lIns="91440" tIns="45720" rIns="91440" bIns="45720" rtlCol="0" anchor="b">
            <a:noAutofit/>
          </a:bodyPr>
          <a:lstStyle>
            <a:lvl1pPr marL="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2400" b="0" i="0" kern="1200">
                <a:solidFill>
                  <a:schemeClr val="bg2">
                    <a:lumMod val="40000"/>
                    <a:lumOff val="60000"/>
                  </a:schemeClr>
                </a:solidFill>
                <a:latin typeface="+mj-lt"/>
                <a:ea typeface="+mj-ea"/>
                <a:cs typeface="+mj-cs"/>
              </a:defRPr>
            </a:lvl1pPr>
            <a:lvl2pPr marL="4572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2000" b="1" i="0" kern="1200">
                <a:solidFill>
                  <a:schemeClr val="tx1"/>
                </a:solidFill>
                <a:latin typeface="+mj-lt"/>
                <a:ea typeface="+mj-ea"/>
                <a:cs typeface="+mj-cs"/>
              </a:defRPr>
            </a:lvl2pPr>
            <a:lvl3pPr marL="9144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800" b="1" i="0" kern="1200">
                <a:solidFill>
                  <a:schemeClr val="tx1"/>
                </a:solidFill>
                <a:latin typeface="+mj-lt"/>
                <a:ea typeface="+mj-ea"/>
                <a:cs typeface="+mj-cs"/>
              </a:defRPr>
            </a:lvl3pPr>
            <a:lvl4pPr marL="13716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tx1"/>
                </a:solidFill>
                <a:latin typeface="+mj-lt"/>
                <a:ea typeface="+mj-ea"/>
                <a:cs typeface="+mj-cs"/>
              </a:defRPr>
            </a:lvl4pPr>
            <a:lvl5pPr marL="18288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tx1"/>
                </a:solidFill>
                <a:latin typeface="+mj-lt"/>
                <a:ea typeface="+mj-ea"/>
                <a:cs typeface="+mj-cs"/>
              </a:defRPr>
            </a:lvl5pPr>
            <a:lvl6pPr marL="22860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tx1"/>
                </a:solidFill>
                <a:latin typeface="+mj-lt"/>
                <a:ea typeface="+mj-ea"/>
                <a:cs typeface="+mj-cs"/>
              </a:defRPr>
            </a:lvl6pPr>
            <a:lvl7pPr marL="27432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tx1"/>
                </a:solidFill>
                <a:latin typeface="+mj-lt"/>
                <a:ea typeface="+mj-ea"/>
                <a:cs typeface="+mj-cs"/>
              </a:defRPr>
            </a:lvl7pPr>
            <a:lvl8pPr marL="32004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tx1"/>
                </a:solidFill>
                <a:latin typeface="+mj-lt"/>
                <a:ea typeface="+mj-ea"/>
                <a:cs typeface="+mj-cs"/>
              </a:defRPr>
            </a:lvl8pPr>
            <a:lvl9pPr marL="36576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tx1"/>
                </a:solidFill>
                <a:latin typeface="+mj-lt"/>
                <a:ea typeface="+mj-ea"/>
                <a:cs typeface="+mj-cs"/>
              </a:defRPr>
            </a:lvl9pPr>
          </a:lstStyle>
          <a:p>
            <a:pPr algn="ctr"/>
            <a:r>
              <a:rPr lang="en-US" sz="1600" b="1" dirty="0">
                <a:solidFill>
                  <a:schemeClr val="tx1"/>
                </a:solidFill>
              </a:rPr>
              <a:t>Traditional Lenders</a:t>
            </a:r>
            <a:br>
              <a:rPr lang="en-US" sz="1600" b="1" dirty="0">
                <a:solidFill>
                  <a:schemeClr val="tx1"/>
                </a:solidFill>
              </a:rPr>
            </a:br>
            <a:endParaRPr lang="en-US" sz="1600" b="1" dirty="0">
              <a:solidFill>
                <a:schemeClr val="tx1"/>
              </a:solidFill>
            </a:endParaRPr>
          </a:p>
        </p:txBody>
      </p:sp>
    </p:spTree>
    <p:extLst>
      <p:ext uri="{BB962C8B-B14F-4D97-AF65-F5344CB8AC3E}">
        <p14:creationId xmlns:p14="http://schemas.microsoft.com/office/powerpoint/2010/main" val="2013469080"/>
      </p:ext>
    </p:extLst>
  </p:cSld>
  <p:clrMapOvr>
    <a:overrideClrMapping bg1="lt1" tx1="dk1" bg2="lt2" tx2="dk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A1BC11F4-F17C-4A3D-9FA4-386A11D3C9B1}"/>
              </a:ext>
            </a:extLst>
          </p:cNvPr>
          <p:cNvSpPr>
            <a:spLocks noGrp="1"/>
          </p:cNvSpPr>
          <p:nvPr>
            <p:ph type="title"/>
          </p:nvPr>
        </p:nvSpPr>
        <p:spPr>
          <a:xfrm>
            <a:off x="343949" y="0"/>
            <a:ext cx="9982899" cy="1400530"/>
          </a:xfrm>
        </p:spPr>
        <p:txBody>
          <a:bodyPr anchor="ctr">
            <a:normAutofit/>
          </a:bodyPr>
          <a:lstStyle/>
          <a:p>
            <a:r>
              <a:rPr lang="en-US" sz="2400" dirty="0">
                <a:solidFill>
                  <a:schemeClr val="bg1"/>
                </a:solidFill>
              </a:rPr>
              <a:t>MAKING REVOLVING LOAN FUNDS WORK FOR YOUR COMMUNITY</a:t>
            </a:r>
          </a:p>
        </p:txBody>
      </p:sp>
      <p:sp>
        <p:nvSpPr>
          <p:cNvPr id="6" name="TextBox 5">
            <a:extLst>
              <a:ext uri="{FF2B5EF4-FFF2-40B4-BE49-F238E27FC236}">
                <a16:creationId xmlns:a16="http://schemas.microsoft.com/office/drawing/2014/main" id="{A88AD0BE-5EA4-4924-95F4-2AFE93D68CF8}"/>
              </a:ext>
            </a:extLst>
          </p:cNvPr>
          <p:cNvSpPr txBox="1"/>
          <p:nvPr/>
        </p:nvSpPr>
        <p:spPr>
          <a:xfrm>
            <a:off x="755008" y="2587946"/>
            <a:ext cx="10248551" cy="4031873"/>
          </a:xfrm>
          <a:prstGeom prst="rect">
            <a:avLst/>
          </a:prstGeom>
          <a:noFill/>
        </p:spPr>
        <p:txBody>
          <a:bodyPr wrap="square" rtlCol="0">
            <a:spAutoFit/>
          </a:bodyPr>
          <a:lstStyle/>
          <a:p>
            <a:r>
              <a:rPr lang="en-US" sz="2200" b="1" dirty="0"/>
              <a:t>Mission Related Capital – Small Business Lending Program Ideas</a:t>
            </a:r>
            <a:br>
              <a:rPr lang="en-US" b="1" dirty="0"/>
            </a:br>
            <a:endParaRPr lang="en-US" b="1" dirty="0"/>
          </a:p>
          <a:p>
            <a:pPr marL="285750" indent="-285750">
              <a:buFont typeface="Arial" panose="020B0604020202020204" pitchFamily="34" charset="0"/>
              <a:buChar char="•"/>
            </a:pPr>
            <a:r>
              <a:rPr lang="en-US" b="1" dirty="0"/>
              <a:t>Gap Financing </a:t>
            </a:r>
            <a:r>
              <a:rPr lang="en-US" dirty="0"/>
              <a:t>– for more established businesses</a:t>
            </a:r>
          </a:p>
          <a:p>
            <a:pPr marL="285750" indent="-285750">
              <a:buFont typeface="Arial" panose="020B0604020202020204" pitchFamily="34" charset="0"/>
              <a:buChar char="•"/>
            </a:pPr>
            <a:r>
              <a:rPr lang="en-US" b="1" dirty="0"/>
              <a:t>Micro Loans </a:t>
            </a:r>
            <a:r>
              <a:rPr lang="en-US" dirty="0"/>
              <a:t>– for new and emerging businesses</a:t>
            </a:r>
          </a:p>
          <a:p>
            <a:pPr marL="285750" indent="-285750">
              <a:buFont typeface="Arial" panose="020B0604020202020204" pitchFamily="34" charset="0"/>
              <a:buChar char="•"/>
            </a:pPr>
            <a:r>
              <a:rPr lang="en-US" b="1" dirty="0"/>
              <a:t>Credit Building Loans </a:t>
            </a:r>
            <a:r>
              <a:rPr lang="en-US" dirty="0"/>
              <a:t>– small loan amounts to help entrepreneurs or credit-deficient owners build credit and ability to access conventional financing </a:t>
            </a:r>
          </a:p>
          <a:p>
            <a:pPr marL="285750" indent="-285750">
              <a:buFont typeface="Arial" panose="020B0604020202020204" pitchFamily="34" charset="0"/>
              <a:buChar char="•"/>
            </a:pPr>
            <a:r>
              <a:rPr lang="en-US" b="1" dirty="0"/>
              <a:t>Transactional Financing Loans </a:t>
            </a:r>
            <a:r>
              <a:rPr lang="en-US" dirty="0"/>
              <a:t>– for small contractors that need assistance with securing inventory and M&amp;E for project bidding and construction</a:t>
            </a:r>
          </a:p>
          <a:p>
            <a:pPr marL="285750" indent="-285750">
              <a:buFont typeface="Arial" panose="020B0604020202020204" pitchFamily="34" charset="0"/>
              <a:buChar char="•"/>
            </a:pPr>
            <a:r>
              <a:rPr lang="en-US" b="1" dirty="0"/>
              <a:t>Consulting or Advisory Loans </a:t>
            </a:r>
            <a:r>
              <a:rPr lang="en-US" dirty="0"/>
              <a:t>– for small businesses needing professional services to bring projects to fruition</a:t>
            </a:r>
          </a:p>
          <a:p>
            <a:pPr marL="285750" indent="-285750">
              <a:buFont typeface="Arial" panose="020B0604020202020204" pitchFamily="34" charset="0"/>
              <a:buChar char="•"/>
            </a:pPr>
            <a:r>
              <a:rPr lang="en-US" b="1" dirty="0"/>
              <a:t>Loan Guarantees</a:t>
            </a:r>
            <a:r>
              <a:rPr lang="en-US" dirty="0"/>
              <a:t> – to back conventional lender financing</a:t>
            </a:r>
          </a:p>
          <a:p>
            <a:pPr marL="285750" indent="-285750">
              <a:buFont typeface="Arial" panose="020B0604020202020204" pitchFamily="34" charset="0"/>
              <a:buChar char="•"/>
            </a:pPr>
            <a:r>
              <a:rPr lang="en-US" b="1" dirty="0"/>
              <a:t>Seed/Venture Capital </a:t>
            </a:r>
            <a:r>
              <a:rPr lang="en-US" dirty="0"/>
              <a:t>- % of overall loan program income dedicated to seed money</a:t>
            </a:r>
            <a:endParaRPr lang="en-US" b="1"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383409881"/>
      </p:ext>
    </p:extLst>
  </p:cSld>
  <p:clrMapOvr>
    <a:overrideClrMapping bg1="lt1" tx1="dk1" bg2="lt2" tx2="dk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9EA88-8D83-4F3F-A4C1-4B16E2377F9E}"/>
              </a:ext>
            </a:extLst>
          </p:cNvPr>
          <p:cNvSpPr>
            <a:spLocks noGrp="1"/>
          </p:cNvSpPr>
          <p:nvPr>
            <p:ph type="title"/>
          </p:nvPr>
        </p:nvSpPr>
        <p:spPr/>
        <p:txBody>
          <a:bodyPr>
            <a:normAutofit/>
          </a:bodyPr>
          <a:lstStyle/>
          <a:p>
            <a:pPr algn="ctr"/>
            <a:r>
              <a:rPr lang="en-US" sz="2400" dirty="0"/>
              <a:t>MAKING REVOLVING LOAN FUNDS WORK FOR YOUR COMMUNITY</a:t>
            </a:r>
          </a:p>
        </p:txBody>
      </p:sp>
      <p:pic>
        <p:nvPicPr>
          <p:cNvPr id="8" name="Picture 7" descr="A picture containing drawing&#10;&#10;Description automatically generated">
            <a:extLst>
              <a:ext uri="{FF2B5EF4-FFF2-40B4-BE49-F238E27FC236}">
                <a16:creationId xmlns:a16="http://schemas.microsoft.com/office/drawing/2014/main" id="{637DB2AA-7B70-4971-8FD2-4153A1EE4D6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0712" y="6315248"/>
            <a:ext cx="1469974" cy="404243"/>
          </a:xfrm>
          <a:prstGeom prst="rect">
            <a:avLst/>
          </a:prstGeom>
          <a:effectLst/>
        </p:spPr>
      </p:pic>
      <p:grpSp>
        <p:nvGrpSpPr>
          <p:cNvPr id="7" name="Group 6">
            <a:extLst>
              <a:ext uri="{FF2B5EF4-FFF2-40B4-BE49-F238E27FC236}">
                <a16:creationId xmlns:a16="http://schemas.microsoft.com/office/drawing/2014/main" id="{05DAA4A0-F6A0-4D79-B8FB-5B0A7E294C43}"/>
              </a:ext>
            </a:extLst>
          </p:cNvPr>
          <p:cNvGrpSpPr/>
          <p:nvPr/>
        </p:nvGrpSpPr>
        <p:grpSpPr>
          <a:xfrm>
            <a:off x="465902" y="1931986"/>
            <a:ext cx="10668625" cy="691200"/>
            <a:chOff x="0" y="38259"/>
            <a:chExt cx="10668625" cy="691200"/>
          </a:xfrm>
        </p:grpSpPr>
        <p:sp>
          <p:nvSpPr>
            <p:cNvPr id="9" name="Rectangle 8">
              <a:extLst>
                <a:ext uri="{FF2B5EF4-FFF2-40B4-BE49-F238E27FC236}">
                  <a16:creationId xmlns:a16="http://schemas.microsoft.com/office/drawing/2014/main" id="{86B732D4-8DFB-4E19-9DBB-7DBFF99E006E}"/>
                </a:ext>
              </a:extLst>
            </p:cNvPr>
            <p:cNvSpPr/>
            <p:nvPr/>
          </p:nvSpPr>
          <p:spPr>
            <a:xfrm>
              <a:off x="0" y="38259"/>
              <a:ext cx="10668625" cy="691200"/>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TextBox 9">
              <a:extLst>
                <a:ext uri="{FF2B5EF4-FFF2-40B4-BE49-F238E27FC236}">
                  <a16:creationId xmlns:a16="http://schemas.microsoft.com/office/drawing/2014/main" id="{835F5C84-6DDA-4C0F-98AB-BC8A6D8EB5B8}"/>
                </a:ext>
              </a:extLst>
            </p:cNvPr>
            <p:cNvSpPr txBox="1"/>
            <p:nvPr/>
          </p:nvSpPr>
          <p:spPr>
            <a:xfrm>
              <a:off x="0" y="38259"/>
              <a:ext cx="10668625" cy="691200"/>
            </a:xfrm>
            <a:prstGeom prst="rect">
              <a:avLst/>
            </a:prstGeom>
            <a:solidFill>
              <a:schemeClr val="accent4">
                <a:lumMod val="50000"/>
              </a:schemeClr>
            </a:solidFill>
          </p:spPr>
          <p:style>
            <a:lnRef idx="0">
              <a:scrgbClr r="0" g="0" b="0"/>
            </a:lnRef>
            <a:fillRef idx="0">
              <a:scrgbClr r="0" g="0" b="0"/>
            </a:fillRef>
            <a:effectRef idx="0">
              <a:scrgbClr r="0" g="0" b="0"/>
            </a:effectRef>
            <a:fontRef idx="minor">
              <a:schemeClr val="lt1"/>
            </a:fontRef>
          </p:style>
          <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kern="1200" dirty="0"/>
                <a:t>Components to a Revolving Loan Fund Program</a:t>
              </a:r>
            </a:p>
          </p:txBody>
        </p:sp>
      </p:grpSp>
      <p:graphicFrame>
        <p:nvGraphicFramePr>
          <p:cNvPr id="6" name="Object 5">
            <a:extLst>
              <a:ext uri="{FF2B5EF4-FFF2-40B4-BE49-F238E27FC236}">
                <a16:creationId xmlns:a16="http://schemas.microsoft.com/office/drawing/2014/main" id="{B25055C9-BF3C-48B3-8733-90DDDC195F23}"/>
              </a:ext>
            </a:extLst>
          </p:cNvPr>
          <p:cNvGraphicFramePr>
            <a:graphicFrameLocks noChangeAspect="1"/>
          </p:cNvGraphicFramePr>
          <p:nvPr/>
        </p:nvGraphicFramePr>
        <p:xfrm>
          <a:off x="2916401" y="7263102"/>
          <a:ext cx="5767629" cy="431800"/>
        </p:xfrm>
        <a:graphic>
          <a:graphicData uri="http://schemas.openxmlformats.org/presentationml/2006/ole">
            <mc:AlternateContent xmlns:mc="http://schemas.openxmlformats.org/markup-compatibility/2006">
              <mc:Choice xmlns:v="urn:schemas-microsoft-com:vml" Requires="v">
                <p:oleObj spid="_x0000_s3170" name="Worksheet" r:id="rId4" imgW="4622701" imgH="431697" progId="Excel.Sheet.12">
                  <p:embed/>
                </p:oleObj>
              </mc:Choice>
              <mc:Fallback>
                <p:oleObj name="Worksheet" r:id="rId4" imgW="4622701" imgH="431697" progId="Excel.Sheet.12">
                  <p:embed/>
                  <p:pic>
                    <p:nvPicPr>
                      <p:cNvPr id="6" name="Object 5">
                        <a:extLst>
                          <a:ext uri="{FF2B5EF4-FFF2-40B4-BE49-F238E27FC236}">
                            <a16:creationId xmlns:a16="http://schemas.microsoft.com/office/drawing/2014/main" id="{B25055C9-BF3C-48B3-8733-90DDDC195F23}"/>
                          </a:ext>
                        </a:extLst>
                      </p:cNvPr>
                      <p:cNvPicPr/>
                      <p:nvPr/>
                    </p:nvPicPr>
                    <p:blipFill>
                      <a:blip r:embed="rId5"/>
                      <a:stretch>
                        <a:fillRect/>
                      </a:stretch>
                    </p:blipFill>
                    <p:spPr>
                      <a:xfrm>
                        <a:off x="2916401" y="7263102"/>
                        <a:ext cx="5767629" cy="431800"/>
                      </a:xfrm>
                      <a:prstGeom prst="rect">
                        <a:avLst/>
                      </a:prstGeom>
                    </p:spPr>
                  </p:pic>
                </p:oleObj>
              </mc:Fallback>
            </mc:AlternateContent>
          </a:graphicData>
        </a:graphic>
      </p:graphicFrame>
      <p:sp>
        <p:nvSpPr>
          <p:cNvPr id="25" name="TextBox 24">
            <a:extLst>
              <a:ext uri="{FF2B5EF4-FFF2-40B4-BE49-F238E27FC236}">
                <a16:creationId xmlns:a16="http://schemas.microsoft.com/office/drawing/2014/main" id="{ECF54382-D2B8-4F23-8AB3-CA483AB20AFF}"/>
              </a:ext>
            </a:extLst>
          </p:cNvPr>
          <p:cNvSpPr txBox="1"/>
          <p:nvPr/>
        </p:nvSpPr>
        <p:spPr>
          <a:xfrm>
            <a:off x="465904" y="2751589"/>
            <a:ext cx="10668625" cy="3139321"/>
          </a:xfrm>
          <a:prstGeom prst="rect">
            <a:avLst/>
          </a:prstGeom>
          <a:noFill/>
        </p:spPr>
        <p:txBody>
          <a:bodyPr wrap="square" rtlCol="0">
            <a:spAutoFit/>
          </a:bodyPr>
          <a:lstStyle/>
          <a:p>
            <a:pPr marL="285750" indent="-285750">
              <a:buFont typeface="Wingdings" panose="05000000000000000000" pitchFamily="2" charset="2"/>
              <a:buChar char="§"/>
            </a:pPr>
            <a:r>
              <a:rPr lang="en-US" dirty="0"/>
              <a:t>RLF programs are typically geared towards some form of “gap financing” for small businesses that struggle to secure funding through conventional bank financing routes (% Equity + % Conventional Loan = 100% of Project Need)</a:t>
            </a:r>
          </a:p>
          <a:p>
            <a:pPr marL="285750" indent="-285750">
              <a:buFont typeface="Wingdings" panose="05000000000000000000" pitchFamily="2" charset="2"/>
              <a:buChar char="§"/>
            </a:pPr>
            <a:r>
              <a:rPr lang="en-US" dirty="0"/>
              <a:t>RLFs create a self-replenishing pot of money for use on future mission-driven small business and economic development priorities</a:t>
            </a:r>
          </a:p>
          <a:p>
            <a:pPr marL="742950" lvl="1" indent="-285750">
              <a:buFont typeface="Wingdings" panose="05000000000000000000" pitchFamily="2" charset="2"/>
              <a:buChar char="§"/>
            </a:pPr>
            <a:r>
              <a:rPr lang="en-US" dirty="0"/>
              <a:t>P&amp;I replenishes the pot and new loans are issued</a:t>
            </a:r>
          </a:p>
          <a:p>
            <a:pPr marL="285750" indent="-285750">
              <a:buFont typeface="Wingdings" panose="05000000000000000000" pitchFamily="2" charset="2"/>
              <a:buChar char="§"/>
            </a:pPr>
            <a:r>
              <a:rPr lang="en-US" dirty="0"/>
              <a:t>The administering RLF organization, with input and support form stakeholders, determines the industry sectors eligible for funding and the types of activities that are eligible uses of loan funds </a:t>
            </a:r>
          </a:p>
          <a:p>
            <a:pPr marL="285750" indent="-285750">
              <a:buFont typeface="Wingdings" panose="05000000000000000000" pitchFamily="2" charset="2"/>
              <a:buChar char="§"/>
            </a:pPr>
            <a:r>
              <a:rPr lang="en-US" dirty="0"/>
              <a:t>RLFs typically take a subordinated position to conventional lender – reducing lender risk while supporting small business development and entrepreneurial activity</a:t>
            </a:r>
          </a:p>
        </p:txBody>
      </p:sp>
    </p:spTree>
    <p:extLst>
      <p:ext uri="{BB962C8B-B14F-4D97-AF65-F5344CB8AC3E}">
        <p14:creationId xmlns:p14="http://schemas.microsoft.com/office/powerpoint/2010/main" val="603647405"/>
      </p:ext>
    </p:extLst>
  </p:cSld>
  <p:clrMapOvr>
    <a:overrideClrMapping bg1="lt1" tx1="dk1" bg2="lt2" tx2="dk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9EA88-8D83-4F3F-A4C1-4B16E2377F9E}"/>
              </a:ext>
            </a:extLst>
          </p:cNvPr>
          <p:cNvSpPr>
            <a:spLocks noGrp="1"/>
          </p:cNvSpPr>
          <p:nvPr>
            <p:ph type="title"/>
          </p:nvPr>
        </p:nvSpPr>
        <p:spPr/>
        <p:txBody>
          <a:bodyPr>
            <a:normAutofit/>
          </a:bodyPr>
          <a:lstStyle/>
          <a:p>
            <a:pPr algn="ctr"/>
            <a:r>
              <a:rPr lang="en-US" sz="2400" dirty="0"/>
              <a:t>MAKING REVOLVING LOAN FUNDS WORK FOR YOUR COMMUNITY</a:t>
            </a:r>
          </a:p>
        </p:txBody>
      </p:sp>
      <p:pic>
        <p:nvPicPr>
          <p:cNvPr id="8" name="Picture 7" descr="A picture containing drawing&#10;&#10;Description automatically generated">
            <a:extLst>
              <a:ext uri="{FF2B5EF4-FFF2-40B4-BE49-F238E27FC236}">
                <a16:creationId xmlns:a16="http://schemas.microsoft.com/office/drawing/2014/main" id="{637DB2AA-7B70-4971-8FD2-4153A1EE4D6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0712" y="6315248"/>
            <a:ext cx="1469974" cy="404243"/>
          </a:xfrm>
          <a:prstGeom prst="rect">
            <a:avLst/>
          </a:prstGeom>
          <a:effectLst/>
        </p:spPr>
      </p:pic>
      <p:grpSp>
        <p:nvGrpSpPr>
          <p:cNvPr id="7" name="Group 6">
            <a:extLst>
              <a:ext uri="{FF2B5EF4-FFF2-40B4-BE49-F238E27FC236}">
                <a16:creationId xmlns:a16="http://schemas.microsoft.com/office/drawing/2014/main" id="{05DAA4A0-F6A0-4D79-B8FB-5B0A7E294C43}"/>
              </a:ext>
            </a:extLst>
          </p:cNvPr>
          <p:cNvGrpSpPr/>
          <p:nvPr/>
        </p:nvGrpSpPr>
        <p:grpSpPr>
          <a:xfrm>
            <a:off x="465904" y="1515599"/>
            <a:ext cx="10668625" cy="691200"/>
            <a:chOff x="0" y="38259"/>
            <a:chExt cx="10668625" cy="691200"/>
          </a:xfrm>
          <a:solidFill>
            <a:schemeClr val="accent4">
              <a:lumMod val="50000"/>
            </a:schemeClr>
          </a:solidFill>
        </p:grpSpPr>
        <p:sp>
          <p:nvSpPr>
            <p:cNvPr id="9" name="Rectangle 8">
              <a:extLst>
                <a:ext uri="{FF2B5EF4-FFF2-40B4-BE49-F238E27FC236}">
                  <a16:creationId xmlns:a16="http://schemas.microsoft.com/office/drawing/2014/main" id="{86B732D4-8DFB-4E19-9DBB-7DBFF99E006E}"/>
                </a:ext>
              </a:extLst>
            </p:cNvPr>
            <p:cNvSpPr/>
            <p:nvPr/>
          </p:nvSpPr>
          <p:spPr>
            <a:xfrm>
              <a:off x="0" y="38259"/>
              <a:ext cx="10668625" cy="691200"/>
            </a:xfrm>
            <a:prstGeom prst="rect">
              <a:avLst/>
            </a:prstGeom>
            <a:grpFill/>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TextBox 9">
              <a:extLst>
                <a:ext uri="{FF2B5EF4-FFF2-40B4-BE49-F238E27FC236}">
                  <a16:creationId xmlns:a16="http://schemas.microsoft.com/office/drawing/2014/main" id="{835F5C84-6DDA-4C0F-98AB-BC8A6D8EB5B8}"/>
                </a:ext>
              </a:extLst>
            </p:cNvPr>
            <p:cNvSpPr txBox="1"/>
            <p:nvPr/>
          </p:nvSpPr>
          <p:spPr>
            <a:xfrm>
              <a:off x="0" y="38259"/>
              <a:ext cx="10668625" cy="69120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dirty="0"/>
                <a:t>Structuring </a:t>
              </a:r>
              <a:r>
                <a:rPr lang="en-US" sz="2400" kern="1200" dirty="0"/>
                <a:t>a Revolving Loan Fund Program</a:t>
              </a:r>
            </a:p>
          </p:txBody>
        </p:sp>
      </p:grpSp>
      <p:graphicFrame>
        <p:nvGraphicFramePr>
          <p:cNvPr id="6" name="Object 5">
            <a:extLst>
              <a:ext uri="{FF2B5EF4-FFF2-40B4-BE49-F238E27FC236}">
                <a16:creationId xmlns:a16="http://schemas.microsoft.com/office/drawing/2014/main" id="{B25055C9-BF3C-48B3-8733-90DDDC195F23}"/>
              </a:ext>
            </a:extLst>
          </p:cNvPr>
          <p:cNvGraphicFramePr>
            <a:graphicFrameLocks noChangeAspect="1"/>
          </p:cNvGraphicFramePr>
          <p:nvPr/>
        </p:nvGraphicFramePr>
        <p:xfrm>
          <a:off x="2916401" y="7263102"/>
          <a:ext cx="5767629" cy="431800"/>
        </p:xfrm>
        <a:graphic>
          <a:graphicData uri="http://schemas.openxmlformats.org/presentationml/2006/ole">
            <mc:AlternateContent xmlns:mc="http://schemas.openxmlformats.org/markup-compatibility/2006">
              <mc:Choice xmlns:v="urn:schemas-microsoft-com:vml" Requires="v">
                <p:oleObj spid="_x0000_s15404" name="Worksheet" r:id="rId4" imgW="4622701" imgH="431697" progId="Excel.Sheet.12">
                  <p:embed/>
                </p:oleObj>
              </mc:Choice>
              <mc:Fallback>
                <p:oleObj name="Worksheet" r:id="rId4" imgW="4622701" imgH="431697" progId="Excel.Sheet.12">
                  <p:embed/>
                  <p:pic>
                    <p:nvPicPr>
                      <p:cNvPr id="6" name="Object 5">
                        <a:extLst>
                          <a:ext uri="{FF2B5EF4-FFF2-40B4-BE49-F238E27FC236}">
                            <a16:creationId xmlns:a16="http://schemas.microsoft.com/office/drawing/2014/main" id="{B25055C9-BF3C-48B3-8733-90DDDC195F23}"/>
                          </a:ext>
                        </a:extLst>
                      </p:cNvPr>
                      <p:cNvPicPr/>
                      <p:nvPr/>
                    </p:nvPicPr>
                    <p:blipFill>
                      <a:blip r:embed="rId5"/>
                      <a:stretch>
                        <a:fillRect/>
                      </a:stretch>
                    </p:blipFill>
                    <p:spPr>
                      <a:xfrm>
                        <a:off x="2916401" y="7263102"/>
                        <a:ext cx="5767629" cy="431800"/>
                      </a:xfrm>
                      <a:prstGeom prst="rect">
                        <a:avLst/>
                      </a:prstGeom>
                    </p:spPr>
                  </p:pic>
                </p:oleObj>
              </mc:Fallback>
            </mc:AlternateContent>
          </a:graphicData>
        </a:graphic>
      </p:graphicFrame>
      <p:sp>
        <p:nvSpPr>
          <p:cNvPr id="25" name="TextBox 24">
            <a:extLst>
              <a:ext uri="{FF2B5EF4-FFF2-40B4-BE49-F238E27FC236}">
                <a16:creationId xmlns:a16="http://schemas.microsoft.com/office/drawing/2014/main" id="{ECF54382-D2B8-4F23-8AB3-CA483AB20AFF}"/>
              </a:ext>
            </a:extLst>
          </p:cNvPr>
          <p:cNvSpPr txBox="1"/>
          <p:nvPr/>
        </p:nvSpPr>
        <p:spPr>
          <a:xfrm>
            <a:off x="465904" y="2382473"/>
            <a:ext cx="10668625" cy="3970318"/>
          </a:xfrm>
          <a:prstGeom prst="rect">
            <a:avLst/>
          </a:prstGeom>
          <a:noFill/>
        </p:spPr>
        <p:txBody>
          <a:bodyPr wrap="square" rtlCol="0">
            <a:spAutoFit/>
          </a:bodyPr>
          <a:lstStyle/>
          <a:p>
            <a:pPr marL="285750" indent="-285750">
              <a:buFont typeface="Wingdings" panose="05000000000000000000" pitchFamily="2" charset="2"/>
              <a:buChar char="§"/>
            </a:pPr>
            <a:r>
              <a:rPr lang="en-US" dirty="0"/>
              <a:t>Identify administering organization – governmental body, Economic Development Organization, Chamber of Commerce, etc.</a:t>
            </a:r>
          </a:p>
          <a:p>
            <a:pPr marL="285750" indent="-285750">
              <a:buFont typeface="Wingdings" panose="05000000000000000000" pitchFamily="2" charset="2"/>
              <a:buChar char="§"/>
            </a:pPr>
            <a:r>
              <a:rPr lang="en-US" dirty="0"/>
              <a:t>Establish a Revolving Loan Fund Board</a:t>
            </a:r>
          </a:p>
          <a:p>
            <a:pPr marL="742950" lvl="1" indent="-285750">
              <a:buFont typeface="Wingdings" panose="05000000000000000000" pitchFamily="2" charset="2"/>
              <a:buChar char="§"/>
            </a:pPr>
            <a:r>
              <a:rPr lang="en-US" dirty="0"/>
              <a:t>Who are financial experts in your community? </a:t>
            </a:r>
          </a:p>
          <a:p>
            <a:pPr marL="742950" lvl="1" indent="-285750">
              <a:buFont typeface="Wingdings" panose="05000000000000000000" pitchFamily="2" charset="2"/>
              <a:buChar char="§"/>
            </a:pPr>
            <a:r>
              <a:rPr lang="en-US" dirty="0"/>
              <a:t>Who are business development stakeholders in the community?</a:t>
            </a:r>
          </a:p>
          <a:p>
            <a:pPr marL="285750" indent="-285750">
              <a:buFont typeface="Wingdings" panose="05000000000000000000" pitchFamily="2" charset="2"/>
              <a:buChar char="§"/>
            </a:pPr>
            <a:r>
              <a:rPr lang="en-US" dirty="0"/>
              <a:t>Establish program criteria and loan procedures</a:t>
            </a:r>
          </a:p>
          <a:p>
            <a:pPr marL="742950" lvl="1" indent="-285750">
              <a:buFont typeface="Wingdings" panose="05000000000000000000" pitchFamily="2" charset="2"/>
              <a:buChar char="§"/>
            </a:pPr>
            <a:r>
              <a:rPr lang="en-US" dirty="0"/>
              <a:t>Maximum lending limits; Job creation or retention requirements; Equity requirement; Limited rates and/or terms</a:t>
            </a:r>
          </a:p>
          <a:p>
            <a:pPr marL="285750" indent="-285750">
              <a:buFont typeface="Wingdings" panose="05000000000000000000" pitchFamily="2" charset="2"/>
              <a:buChar char="§"/>
            </a:pPr>
            <a:r>
              <a:rPr lang="en-US" dirty="0"/>
              <a:t>Establish loan procedures</a:t>
            </a:r>
          </a:p>
          <a:p>
            <a:pPr marL="742950" lvl="1" indent="-285750">
              <a:buFont typeface="Wingdings" panose="05000000000000000000" pitchFamily="2" charset="2"/>
              <a:buChar char="§"/>
            </a:pPr>
            <a:r>
              <a:rPr lang="en-US" dirty="0"/>
              <a:t>Application process and required documentation (business plan, business/personal tax returns, PFS, borrowing agreement, proof of incorporation, financial projections, cost estimates, etc.)</a:t>
            </a:r>
          </a:p>
          <a:p>
            <a:pPr marL="742950" lvl="1" indent="-285750">
              <a:buFont typeface="Wingdings" panose="05000000000000000000" pitchFamily="2" charset="2"/>
              <a:buChar char="§"/>
            </a:pPr>
            <a:r>
              <a:rPr lang="en-US" dirty="0"/>
              <a:t>Drafting of loan and legal documents (an attorney is your best bet)</a:t>
            </a:r>
          </a:p>
          <a:p>
            <a:pPr marL="742950" lvl="1" indent="-285750">
              <a:buFont typeface="Wingdings" panose="05000000000000000000" pitchFamily="2" charset="2"/>
              <a:buChar char="§"/>
            </a:pPr>
            <a:r>
              <a:rPr lang="en-US" dirty="0"/>
              <a:t>How will loan be serviced/monitored?</a:t>
            </a:r>
          </a:p>
        </p:txBody>
      </p:sp>
    </p:spTree>
    <p:extLst>
      <p:ext uri="{BB962C8B-B14F-4D97-AF65-F5344CB8AC3E}">
        <p14:creationId xmlns:p14="http://schemas.microsoft.com/office/powerpoint/2010/main" val="2842922851"/>
      </p:ext>
    </p:extLst>
  </p:cSld>
  <p:clrMapOvr>
    <a:overrideClrMapping bg1="lt1" tx1="dk1" bg2="lt2" tx2="dk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9EA88-8D83-4F3F-A4C1-4B16E2377F9E}"/>
              </a:ext>
            </a:extLst>
          </p:cNvPr>
          <p:cNvSpPr>
            <a:spLocks noGrp="1"/>
          </p:cNvSpPr>
          <p:nvPr>
            <p:ph type="title"/>
          </p:nvPr>
        </p:nvSpPr>
        <p:spPr/>
        <p:txBody>
          <a:bodyPr>
            <a:normAutofit/>
          </a:bodyPr>
          <a:lstStyle/>
          <a:p>
            <a:pPr algn="ctr"/>
            <a:r>
              <a:rPr lang="en-US" sz="2400" dirty="0"/>
              <a:t>MAKING REVOLVING LOAN FUNDS WORK FOR YOUR COMMUNITY</a:t>
            </a:r>
          </a:p>
        </p:txBody>
      </p:sp>
      <p:pic>
        <p:nvPicPr>
          <p:cNvPr id="8" name="Picture 7" descr="A picture containing drawing&#10;&#10;Description automatically generated">
            <a:extLst>
              <a:ext uri="{FF2B5EF4-FFF2-40B4-BE49-F238E27FC236}">
                <a16:creationId xmlns:a16="http://schemas.microsoft.com/office/drawing/2014/main" id="{637DB2AA-7B70-4971-8FD2-4153A1EE4D6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0712" y="6315248"/>
            <a:ext cx="1469974" cy="404243"/>
          </a:xfrm>
          <a:prstGeom prst="rect">
            <a:avLst/>
          </a:prstGeom>
          <a:effectLst/>
        </p:spPr>
      </p:pic>
      <p:grpSp>
        <p:nvGrpSpPr>
          <p:cNvPr id="7" name="Group 6">
            <a:extLst>
              <a:ext uri="{FF2B5EF4-FFF2-40B4-BE49-F238E27FC236}">
                <a16:creationId xmlns:a16="http://schemas.microsoft.com/office/drawing/2014/main" id="{05DAA4A0-F6A0-4D79-B8FB-5B0A7E294C43}"/>
              </a:ext>
            </a:extLst>
          </p:cNvPr>
          <p:cNvGrpSpPr/>
          <p:nvPr/>
        </p:nvGrpSpPr>
        <p:grpSpPr>
          <a:xfrm>
            <a:off x="465904" y="1515599"/>
            <a:ext cx="10668625" cy="691200"/>
            <a:chOff x="0" y="38259"/>
            <a:chExt cx="10668625" cy="691200"/>
          </a:xfrm>
          <a:solidFill>
            <a:schemeClr val="accent4">
              <a:lumMod val="50000"/>
            </a:schemeClr>
          </a:solidFill>
        </p:grpSpPr>
        <p:sp>
          <p:nvSpPr>
            <p:cNvPr id="9" name="Rectangle 8">
              <a:extLst>
                <a:ext uri="{FF2B5EF4-FFF2-40B4-BE49-F238E27FC236}">
                  <a16:creationId xmlns:a16="http://schemas.microsoft.com/office/drawing/2014/main" id="{86B732D4-8DFB-4E19-9DBB-7DBFF99E006E}"/>
                </a:ext>
              </a:extLst>
            </p:cNvPr>
            <p:cNvSpPr/>
            <p:nvPr/>
          </p:nvSpPr>
          <p:spPr>
            <a:xfrm>
              <a:off x="0" y="38259"/>
              <a:ext cx="10668625" cy="691200"/>
            </a:xfrm>
            <a:prstGeom prst="rect">
              <a:avLst/>
            </a:prstGeom>
            <a:grpFill/>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TextBox 9">
              <a:extLst>
                <a:ext uri="{FF2B5EF4-FFF2-40B4-BE49-F238E27FC236}">
                  <a16:creationId xmlns:a16="http://schemas.microsoft.com/office/drawing/2014/main" id="{835F5C84-6DDA-4C0F-98AB-BC8A6D8EB5B8}"/>
                </a:ext>
              </a:extLst>
            </p:cNvPr>
            <p:cNvSpPr txBox="1"/>
            <p:nvPr/>
          </p:nvSpPr>
          <p:spPr>
            <a:xfrm>
              <a:off x="0" y="38259"/>
              <a:ext cx="10668625" cy="69120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dirty="0"/>
                <a:t>Seeding </a:t>
              </a:r>
              <a:r>
                <a:rPr lang="en-US" sz="2400" kern="1200" dirty="0"/>
                <a:t>a Revolving Loan Fund Program</a:t>
              </a:r>
            </a:p>
          </p:txBody>
        </p:sp>
      </p:grpSp>
      <p:graphicFrame>
        <p:nvGraphicFramePr>
          <p:cNvPr id="6" name="Object 5">
            <a:extLst>
              <a:ext uri="{FF2B5EF4-FFF2-40B4-BE49-F238E27FC236}">
                <a16:creationId xmlns:a16="http://schemas.microsoft.com/office/drawing/2014/main" id="{B25055C9-BF3C-48B3-8733-90DDDC195F23}"/>
              </a:ext>
            </a:extLst>
          </p:cNvPr>
          <p:cNvGraphicFramePr>
            <a:graphicFrameLocks noChangeAspect="1"/>
          </p:cNvGraphicFramePr>
          <p:nvPr/>
        </p:nvGraphicFramePr>
        <p:xfrm>
          <a:off x="2916401" y="7263102"/>
          <a:ext cx="5767629" cy="431800"/>
        </p:xfrm>
        <a:graphic>
          <a:graphicData uri="http://schemas.openxmlformats.org/presentationml/2006/ole">
            <mc:AlternateContent xmlns:mc="http://schemas.openxmlformats.org/markup-compatibility/2006">
              <mc:Choice xmlns:v="urn:schemas-microsoft-com:vml" Requires="v">
                <p:oleObj spid="_x0000_s16426" name="Worksheet" r:id="rId4" imgW="4622701" imgH="431697" progId="Excel.Sheet.12">
                  <p:embed/>
                </p:oleObj>
              </mc:Choice>
              <mc:Fallback>
                <p:oleObj name="Worksheet" r:id="rId4" imgW="4622701" imgH="431697" progId="Excel.Sheet.12">
                  <p:embed/>
                  <p:pic>
                    <p:nvPicPr>
                      <p:cNvPr id="6" name="Object 5">
                        <a:extLst>
                          <a:ext uri="{FF2B5EF4-FFF2-40B4-BE49-F238E27FC236}">
                            <a16:creationId xmlns:a16="http://schemas.microsoft.com/office/drawing/2014/main" id="{B25055C9-BF3C-48B3-8733-90DDDC195F23}"/>
                          </a:ext>
                        </a:extLst>
                      </p:cNvPr>
                      <p:cNvPicPr/>
                      <p:nvPr/>
                    </p:nvPicPr>
                    <p:blipFill>
                      <a:blip r:embed="rId5"/>
                      <a:stretch>
                        <a:fillRect/>
                      </a:stretch>
                    </p:blipFill>
                    <p:spPr>
                      <a:xfrm>
                        <a:off x="2916401" y="7263102"/>
                        <a:ext cx="5767629" cy="431800"/>
                      </a:xfrm>
                      <a:prstGeom prst="rect">
                        <a:avLst/>
                      </a:prstGeom>
                    </p:spPr>
                  </p:pic>
                </p:oleObj>
              </mc:Fallback>
            </mc:AlternateContent>
          </a:graphicData>
        </a:graphic>
      </p:graphicFrame>
      <p:graphicFrame>
        <p:nvGraphicFramePr>
          <p:cNvPr id="3" name="Diagram 2">
            <a:extLst>
              <a:ext uri="{FF2B5EF4-FFF2-40B4-BE49-F238E27FC236}">
                <a16:creationId xmlns:a16="http://schemas.microsoft.com/office/drawing/2014/main" id="{FCCA0E88-86AB-483C-9F15-C387512CAA91}"/>
              </a:ext>
            </a:extLst>
          </p:cNvPr>
          <p:cNvGraphicFramePr/>
          <p:nvPr>
            <p:extLst>
              <p:ext uri="{D42A27DB-BD31-4B8C-83A1-F6EECF244321}">
                <p14:modId xmlns:p14="http://schemas.microsoft.com/office/powerpoint/2010/main" val="485123639"/>
              </p:ext>
            </p:extLst>
          </p:nvPr>
        </p:nvGraphicFramePr>
        <p:xfrm>
          <a:off x="465904" y="1515599"/>
          <a:ext cx="10668624" cy="5418667"/>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4" name="TextBox 3">
            <a:extLst>
              <a:ext uri="{FF2B5EF4-FFF2-40B4-BE49-F238E27FC236}">
                <a16:creationId xmlns:a16="http://schemas.microsoft.com/office/drawing/2014/main" id="{4B5BD248-0BAD-4635-9920-F4B0729CFE89}"/>
              </a:ext>
            </a:extLst>
          </p:cNvPr>
          <p:cNvSpPr txBox="1"/>
          <p:nvPr/>
        </p:nvSpPr>
        <p:spPr>
          <a:xfrm>
            <a:off x="5033452" y="3612084"/>
            <a:ext cx="1533525" cy="1200329"/>
          </a:xfrm>
          <a:prstGeom prst="rect">
            <a:avLst/>
          </a:prstGeom>
          <a:noFill/>
        </p:spPr>
        <p:txBody>
          <a:bodyPr wrap="square" rtlCol="0">
            <a:spAutoFit/>
          </a:bodyPr>
          <a:lstStyle/>
          <a:p>
            <a:pPr algn="ctr"/>
            <a:r>
              <a:rPr lang="en-US" dirty="0"/>
              <a:t>EDOs, Chambers of Commerce</a:t>
            </a:r>
          </a:p>
        </p:txBody>
      </p:sp>
    </p:spTree>
    <p:extLst>
      <p:ext uri="{BB962C8B-B14F-4D97-AF65-F5344CB8AC3E}">
        <p14:creationId xmlns:p14="http://schemas.microsoft.com/office/powerpoint/2010/main" val="2534477785"/>
      </p:ext>
    </p:extLst>
  </p:cSld>
  <p:clrMapOvr>
    <a:overrideClrMapping bg1="lt1" tx1="dk1" bg2="lt2" tx2="dk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9EA88-8D83-4F3F-A4C1-4B16E2377F9E}"/>
              </a:ext>
            </a:extLst>
          </p:cNvPr>
          <p:cNvSpPr>
            <a:spLocks noGrp="1"/>
          </p:cNvSpPr>
          <p:nvPr>
            <p:ph type="title"/>
          </p:nvPr>
        </p:nvSpPr>
        <p:spPr/>
        <p:txBody>
          <a:bodyPr>
            <a:normAutofit/>
          </a:bodyPr>
          <a:lstStyle/>
          <a:p>
            <a:pPr algn="ctr"/>
            <a:r>
              <a:rPr lang="en-US" sz="2400" dirty="0"/>
              <a:t>MAKING REVOLVING LOAN FUNDS WORK FOR YOUR COMMUNITY</a:t>
            </a:r>
          </a:p>
        </p:txBody>
      </p:sp>
      <p:pic>
        <p:nvPicPr>
          <p:cNvPr id="8" name="Picture 7" descr="A picture containing drawing&#10;&#10;Description automatically generated">
            <a:extLst>
              <a:ext uri="{FF2B5EF4-FFF2-40B4-BE49-F238E27FC236}">
                <a16:creationId xmlns:a16="http://schemas.microsoft.com/office/drawing/2014/main" id="{637DB2AA-7B70-4971-8FD2-4153A1EE4D6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0712" y="6315248"/>
            <a:ext cx="1469974" cy="404243"/>
          </a:xfrm>
          <a:prstGeom prst="rect">
            <a:avLst/>
          </a:prstGeom>
          <a:effectLst/>
        </p:spPr>
      </p:pic>
      <p:grpSp>
        <p:nvGrpSpPr>
          <p:cNvPr id="7" name="Group 6">
            <a:extLst>
              <a:ext uri="{FF2B5EF4-FFF2-40B4-BE49-F238E27FC236}">
                <a16:creationId xmlns:a16="http://schemas.microsoft.com/office/drawing/2014/main" id="{05DAA4A0-F6A0-4D79-B8FB-5B0A7E294C43}"/>
              </a:ext>
            </a:extLst>
          </p:cNvPr>
          <p:cNvGrpSpPr/>
          <p:nvPr/>
        </p:nvGrpSpPr>
        <p:grpSpPr>
          <a:xfrm>
            <a:off x="465904" y="1515599"/>
            <a:ext cx="10668625" cy="691200"/>
            <a:chOff x="0" y="38259"/>
            <a:chExt cx="10668625" cy="691200"/>
          </a:xfrm>
          <a:solidFill>
            <a:schemeClr val="accent4">
              <a:lumMod val="50000"/>
            </a:schemeClr>
          </a:solidFill>
        </p:grpSpPr>
        <p:sp>
          <p:nvSpPr>
            <p:cNvPr id="9" name="Rectangle 8">
              <a:extLst>
                <a:ext uri="{FF2B5EF4-FFF2-40B4-BE49-F238E27FC236}">
                  <a16:creationId xmlns:a16="http://schemas.microsoft.com/office/drawing/2014/main" id="{86B732D4-8DFB-4E19-9DBB-7DBFF99E006E}"/>
                </a:ext>
              </a:extLst>
            </p:cNvPr>
            <p:cNvSpPr/>
            <p:nvPr/>
          </p:nvSpPr>
          <p:spPr>
            <a:xfrm>
              <a:off x="0" y="38259"/>
              <a:ext cx="10668625" cy="691200"/>
            </a:xfrm>
            <a:prstGeom prst="rect">
              <a:avLst/>
            </a:prstGeom>
            <a:grpFill/>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TextBox 9">
              <a:extLst>
                <a:ext uri="{FF2B5EF4-FFF2-40B4-BE49-F238E27FC236}">
                  <a16:creationId xmlns:a16="http://schemas.microsoft.com/office/drawing/2014/main" id="{835F5C84-6DDA-4C0F-98AB-BC8A6D8EB5B8}"/>
                </a:ext>
              </a:extLst>
            </p:cNvPr>
            <p:cNvSpPr txBox="1"/>
            <p:nvPr/>
          </p:nvSpPr>
          <p:spPr>
            <a:xfrm>
              <a:off x="0" y="38259"/>
              <a:ext cx="10668625" cy="69120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dirty="0"/>
                <a:t>Marketing </a:t>
              </a:r>
              <a:r>
                <a:rPr lang="en-US" sz="2400" kern="1200" dirty="0"/>
                <a:t>a Revolving Loan Fund Program</a:t>
              </a:r>
            </a:p>
          </p:txBody>
        </p:sp>
      </p:grpSp>
      <p:sp>
        <p:nvSpPr>
          <p:cNvPr id="4" name="TextBox 3">
            <a:extLst>
              <a:ext uri="{FF2B5EF4-FFF2-40B4-BE49-F238E27FC236}">
                <a16:creationId xmlns:a16="http://schemas.microsoft.com/office/drawing/2014/main" id="{67291556-7C3D-4FDF-861B-7F7AECCF33F9}"/>
              </a:ext>
            </a:extLst>
          </p:cNvPr>
          <p:cNvSpPr txBox="1"/>
          <p:nvPr/>
        </p:nvSpPr>
        <p:spPr>
          <a:xfrm>
            <a:off x="6473953" y="3133138"/>
            <a:ext cx="3842865" cy="2031325"/>
          </a:xfrm>
          <a:prstGeom prst="rect">
            <a:avLst/>
          </a:prstGeom>
          <a:noFill/>
        </p:spPr>
        <p:txBody>
          <a:bodyPr wrap="square" rtlCol="0">
            <a:spAutoFit/>
          </a:bodyPr>
          <a:lstStyle/>
          <a:p>
            <a:r>
              <a:rPr lang="en-US" b="1" dirty="0"/>
              <a:t>Greg Myers, MS, EDFP</a:t>
            </a:r>
          </a:p>
          <a:p>
            <a:r>
              <a:rPr lang="en-US" dirty="0"/>
              <a:t>Executive Director</a:t>
            </a:r>
            <a:br>
              <a:rPr lang="en-US" dirty="0"/>
            </a:br>
            <a:r>
              <a:rPr lang="en-US" dirty="0"/>
              <a:t>Ashtabula Growth Partnership</a:t>
            </a:r>
          </a:p>
          <a:p>
            <a:r>
              <a:rPr lang="en-US" dirty="0"/>
              <a:t>35 West Jefferson St.</a:t>
            </a:r>
          </a:p>
          <a:p>
            <a:r>
              <a:rPr lang="en-US" dirty="0"/>
              <a:t>Jefferson, OH 44047</a:t>
            </a:r>
          </a:p>
          <a:p>
            <a:r>
              <a:rPr lang="en-US" dirty="0">
                <a:hlinkClick r:id="rId3"/>
              </a:rPr>
              <a:t>greg@ashtabulagrowth.com</a:t>
            </a:r>
            <a:r>
              <a:rPr lang="en-US" dirty="0"/>
              <a:t> </a:t>
            </a:r>
          </a:p>
          <a:p>
            <a:endParaRPr lang="en-US" dirty="0"/>
          </a:p>
        </p:txBody>
      </p:sp>
      <p:pic>
        <p:nvPicPr>
          <p:cNvPr id="5" name="Picture 4">
            <a:extLst>
              <a:ext uri="{FF2B5EF4-FFF2-40B4-BE49-F238E27FC236}">
                <a16:creationId xmlns:a16="http://schemas.microsoft.com/office/drawing/2014/main" id="{EDC2C6E3-0C50-446C-A897-4BC6629C9334}"/>
              </a:ext>
            </a:extLst>
          </p:cNvPr>
          <p:cNvPicPr>
            <a:picLocks noChangeAspect="1"/>
          </p:cNvPicPr>
          <p:nvPr/>
        </p:nvPicPr>
        <p:blipFill>
          <a:blip r:embed="rId4"/>
          <a:stretch>
            <a:fillRect/>
          </a:stretch>
        </p:blipFill>
        <p:spPr>
          <a:xfrm>
            <a:off x="3621961" y="2642238"/>
            <a:ext cx="2096088" cy="3013127"/>
          </a:xfrm>
          <a:prstGeom prst="rect">
            <a:avLst/>
          </a:prstGeom>
        </p:spPr>
      </p:pic>
    </p:spTree>
    <p:extLst>
      <p:ext uri="{BB962C8B-B14F-4D97-AF65-F5344CB8AC3E}">
        <p14:creationId xmlns:p14="http://schemas.microsoft.com/office/powerpoint/2010/main" val="3955634728"/>
      </p:ext>
    </p:extLst>
  </p:cSld>
  <p:clrMapOvr>
    <a:overrideClrMapping bg1="lt1" tx1="dk1" bg2="lt2" tx2="dk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9EA88-8D83-4F3F-A4C1-4B16E2377F9E}"/>
              </a:ext>
            </a:extLst>
          </p:cNvPr>
          <p:cNvSpPr>
            <a:spLocks noGrp="1"/>
          </p:cNvSpPr>
          <p:nvPr>
            <p:ph type="title"/>
          </p:nvPr>
        </p:nvSpPr>
        <p:spPr/>
        <p:txBody>
          <a:bodyPr>
            <a:normAutofit/>
          </a:bodyPr>
          <a:lstStyle/>
          <a:p>
            <a:pPr algn="ctr"/>
            <a:r>
              <a:rPr lang="en-US" sz="2400" dirty="0"/>
              <a:t>MAKING REVOLVING LOAN FUNDS WORK FOR YOUR COMMUNITY</a:t>
            </a:r>
          </a:p>
        </p:txBody>
      </p:sp>
      <p:pic>
        <p:nvPicPr>
          <p:cNvPr id="8" name="Picture 7" descr="A picture containing drawing&#10;&#10;Description automatically generated">
            <a:extLst>
              <a:ext uri="{FF2B5EF4-FFF2-40B4-BE49-F238E27FC236}">
                <a16:creationId xmlns:a16="http://schemas.microsoft.com/office/drawing/2014/main" id="{637DB2AA-7B70-4971-8FD2-4153A1EE4D6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0712" y="6315248"/>
            <a:ext cx="1469974" cy="404243"/>
          </a:xfrm>
          <a:prstGeom prst="rect">
            <a:avLst/>
          </a:prstGeom>
          <a:effectLst/>
        </p:spPr>
      </p:pic>
      <p:grpSp>
        <p:nvGrpSpPr>
          <p:cNvPr id="7" name="Group 6">
            <a:extLst>
              <a:ext uri="{FF2B5EF4-FFF2-40B4-BE49-F238E27FC236}">
                <a16:creationId xmlns:a16="http://schemas.microsoft.com/office/drawing/2014/main" id="{05DAA4A0-F6A0-4D79-B8FB-5B0A7E294C43}"/>
              </a:ext>
            </a:extLst>
          </p:cNvPr>
          <p:cNvGrpSpPr/>
          <p:nvPr/>
        </p:nvGrpSpPr>
        <p:grpSpPr>
          <a:xfrm>
            <a:off x="465904" y="1515599"/>
            <a:ext cx="10668625" cy="691200"/>
            <a:chOff x="0" y="38259"/>
            <a:chExt cx="10668625" cy="691200"/>
          </a:xfrm>
          <a:solidFill>
            <a:schemeClr val="accent4">
              <a:lumMod val="50000"/>
            </a:schemeClr>
          </a:solidFill>
        </p:grpSpPr>
        <p:sp>
          <p:nvSpPr>
            <p:cNvPr id="9" name="Rectangle 8">
              <a:extLst>
                <a:ext uri="{FF2B5EF4-FFF2-40B4-BE49-F238E27FC236}">
                  <a16:creationId xmlns:a16="http://schemas.microsoft.com/office/drawing/2014/main" id="{86B732D4-8DFB-4E19-9DBB-7DBFF99E006E}"/>
                </a:ext>
              </a:extLst>
            </p:cNvPr>
            <p:cNvSpPr/>
            <p:nvPr/>
          </p:nvSpPr>
          <p:spPr>
            <a:xfrm>
              <a:off x="0" y="38259"/>
              <a:ext cx="10668625" cy="691200"/>
            </a:xfrm>
            <a:prstGeom prst="rect">
              <a:avLst/>
            </a:prstGeom>
            <a:grpFill/>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TextBox 9">
              <a:extLst>
                <a:ext uri="{FF2B5EF4-FFF2-40B4-BE49-F238E27FC236}">
                  <a16:creationId xmlns:a16="http://schemas.microsoft.com/office/drawing/2014/main" id="{835F5C84-6DDA-4C0F-98AB-BC8A6D8EB5B8}"/>
                </a:ext>
              </a:extLst>
            </p:cNvPr>
            <p:cNvSpPr txBox="1"/>
            <p:nvPr/>
          </p:nvSpPr>
          <p:spPr>
            <a:xfrm>
              <a:off x="0" y="38259"/>
              <a:ext cx="10668625" cy="69120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dirty="0"/>
                <a:t>Marketing </a:t>
              </a:r>
              <a:r>
                <a:rPr lang="en-US" sz="2400" kern="1200" dirty="0"/>
                <a:t>a Revolving Loan Fund Program</a:t>
              </a:r>
            </a:p>
          </p:txBody>
        </p:sp>
      </p:grpSp>
      <p:sp>
        <p:nvSpPr>
          <p:cNvPr id="25" name="TextBox 24">
            <a:extLst>
              <a:ext uri="{FF2B5EF4-FFF2-40B4-BE49-F238E27FC236}">
                <a16:creationId xmlns:a16="http://schemas.microsoft.com/office/drawing/2014/main" id="{ECF54382-D2B8-4F23-8AB3-CA483AB20AFF}"/>
              </a:ext>
            </a:extLst>
          </p:cNvPr>
          <p:cNvSpPr txBox="1"/>
          <p:nvPr/>
        </p:nvSpPr>
        <p:spPr>
          <a:xfrm>
            <a:off x="465904" y="2302961"/>
            <a:ext cx="10668625" cy="3970318"/>
          </a:xfrm>
          <a:prstGeom prst="rect">
            <a:avLst/>
          </a:prstGeom>
          <a:noFill/>
        </p:spPr>
        <p:txBody>
          <a:bodyPr wrap="square" rtlCol="0">
            <a:spAutoFit/>
          </a:bodyPr>
          <a:lstStyle/>
          <a:p>
            <a:pPr marL="285750" indent="-285750">
              <a:buFont typeface="Wingdings" panose="05000000000000000000" pitchFamily="2" charset="2"/>
              <a:buChar char="§"/>
            </a:pPr>
            <a:r>
              <a:rPr lang="en-US" dirty="0"/>
              <a:t>Marketing the RLF Purpose – it’s not a “One Size Fits All” loan program</a:t>
            </a:r>
          </a:p>
          <a:p>
            <a:pPr marL="1200150" lvl="2" indent="-285750">
              <a:buFont typeface="Wingdings" panose="05000000000000000000" pitchFamily="2" charset="2"/>
              <a:buChar char="§"/>
            </a:pPr>
            <a:r>
              <a:rPr lang="en-US" dirty="0"/>
              <a:t>RLFs should not be a first source of financing; RLFs should play supportive role</a:t>
            </a:r>
            <a:br>
              <a:rPr lang="en-US" dirty="0"/>
            </a:br>
            <a:endParaRPr lang="en-US" dirty="0"/>
          </a:p>
          <a:p>
            <a:pPr marL="285750" indent="-285750">
              <a:buFont typeface="Wingdings" panose="05000000000000000000" pitchFamily="2" charset="2"/>
              <a:buChar char="§"/>
            </a:pPr>
            <a:r>
              <a:rPr lang="en-US" dirty="0"/>
              <a:t>Identify the Audience – who are possible applicants and how do you reach them with messaging?</a:t>
            </a:r>
            <a:br>
              <a:rPr lang="en-US" dirty="0"/>
            </a:br>
            <a:endParaRPr lang="en-US" dirty="0"/>
          </a:p>
          <a:p>
            <a:pPr marL="285750" indent="-285750">
              <a:buFont typeface="Wingdings" panose="05000000000000000000" pitchFamily="2" charset="2"/>
              <a:buChar char="§"/>
            </a:pPr>
            <a:r>
              <a:rPr lang="en-US" dirty="0"/>
              <a:t>Increase Bandwidth - utilize stakeholders within the organization and community to help identify possible applicants</a:t>
            </a:r>
          </a:p>
          <a:p>
            <a:pPr marL="1200150" lvl="2" indent="-285750">
              <a:buFont typeface="Wingdings" panose="05000000000000000000" pitchFamily="2" charset="2"/>
              <a:buChar char="§"/>
            </a:pPr>
            <a:r>
              <a:rPr lang="en-US" dirty="0"/>
              <a:t>Board Members, Banks, Credit Unions, Chambers of Commerce, Elected Officials</a:t>
            </a:r>
          </a:p>
          <a:p>
            <a:pPr marL="1200150" lvl="2" indent="-285750">
              <a:buFont typeface="Wingdings" panose="05000000000000000000" pitchFamily="2" charset="2"/>
              <a:buChar char="§"/>
            </a:pPr>
            <a:endParaRPr lang="en-US" dirty="0"/>
          </a:p>
          <a:p>
            <a:pPr marL="285750" indent="-285750">
              <a:buFont typeface="Wingdings" panose="05000000000000000000" pitchFamily="2" charset="2"/>
              <a:buChar char="§"/>
            </a:pPr>
            <a:r>
              <a:rPr lang="en-US" dirty="0"/>
              <a:t>Create Relevance - establish your organization as a resource for the target audience </a:t>
            </a:r>
            <a:br>
              <a:rPr lang="en-US" dirty="0"/>
            </a:br>
            <a:endParaRPr lang="en-US" dirty="0"/>
          </a:p>
          <a:p>
            <a:pPr marL="285750" indent="-285750">
              <a:buFont typeface="Wingdings" panose="05000000000000000000" pitchFamily="2" charset="2"/>
              <a:buChar char="§"/>
            </a:pPr>
            <a:r>
              <a:rPr lang="en-US" dirty="0"/>
              <a:t>Develop Marketing Outreach – social media, marketing materials, receptions with stakeholders</a:t>
            </a:r>
          </a:p>
        </p:txBody>
      </p:sp>
    </p:spTree>
    <p:extLst>
      <p:ext uri="{BB962C8B-B14F-4D97-AF65-F5344CB8AC3E}">
        <p14:creationId xmlns:p14="http://schemas.microsoft.com/office/powerpoint/2010/main" val="830358068"/>
      </p:ext>
    </p:extLst>
  </p:cSld>
  <p:clrMapOvr>
    <a:overrideClrMapping bg1="lt1" tx1="dk1" bg2="lt2" tx2="dk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9EA88-8D83-4F3F-A4C1-4B16E2377F9E}"/>
              </a:ext>
            </a:extLst>
          </p:cNvPr>
          <p:cNvSpPr>
            <a:spLocks noGrp="1"/>
          </p:cNvSpPr>
          <p:nvPr>
            <p:ph type="title"/>
          </p:nvPr>
        </p:nvSpPr>
        <p:spPr/>
        <p:txBody>
          <a:bodyPr>
            <a:normAutofit/>
          </a:bodyPr>
          <a:lstStyle/>
          <a:p>
            <a:pPr algn="ctr"/>
            <a:r>
              <a:rPr lang="en-US" sz="2400" dirty="0"/>
              <a:t>MAKING REVOLVING LOAN FUNDS WORK FOR YOUR COMMUNITY</a:t>
            </a:r>
          </a:p>
        </p:txBody>
      </p:sp>
      <p:pic>
        <p:nvPicPr>
          <p:cNvPr id="8" name="Picture 7" descr="A picture containing drawing&#10;&#10;Description automatically generated">
            <a:extLst>
              <a:ext uri="{FF2B5EF4-FFF2-40B4-BE49-F238E27FC236}">
                <a16:creationId xmlns:a16="http://schemas.microsoft.com/office/drawing/2014/main" id="{637DB2AA-7B70-4971-8FD2-4153A1EE4D6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0712" y="6315248"/>
            <a:ext cx="1469974" cy="404243"/>
          </a:xfrm>
          <a:prstGeom prst="rect">
            <a:avLst/>
          </a:prstGeom>
          <a:effectLst/>
        </p:spPr>
      </p:pic>
      <p:grpSp>
        <p:nvGrpSpPr>
          <p:cNvPr id="7" name="Group 6">
            <a:extLst>
              <a:ext uri="{FF2B5EF4-FFF2-40B4-BE49-F238E27FC236}">
                <a16:creationId xmlns:a16="http://schemas.microsoft.com/office/drawing/2014/main" id="{05DAA4A0-F6A0-4D79-B8FB-5B0A7E294C43}"/>
              </a:ext>
            </a:extLst>
          </p:cNvPr>
          <p:cNvGrpSpPr/>
          <p:nvPr/>
        </p:nvGrpSpPr>
        <p:grpSpPr>
          <a:xfrm>
            <a:off x="465904" y="1515599"/>
            <a:ext cx="10668625" cy="691200"/>
            <a:chOff x="0" y="38259"/>
            <a:chExt cx="10668625" cy="691200"/>
          </a:xfrm>
          <a:solidFill>
            <a:schemeClr val="accent4">
              <a:lumMod val="50000"/>
            </a:schemeClr>
          </a:solidFill>
        </p:grpSpPr>
        <p:sp>
          <p:nvSpPr>
            <p:cNvPr id="9" name="Rectangle 8">
              <a:extLst>
                <a:ext uri="{FF2B5EF4-FFF2-40B4-BE49-F238E27FC236}">
                  <a16:creationId xmlns:a16="http://schemas.microsoft.com/office/drawing/2014/main" id="{86B732D4-8DFB-4E19-9DBB-7DBFF99E006E}"/>
                </a:ext>
              </a:extLst>
            </p:cNvPr>
            <p:cNvSpPr/>
            <p:nvPr/>
          </p:nvSpPr>
          <p:spPr>
            <a:xfrm>
              <a:off x="0" y="38259"/>
              <a:ext cx="10668625" cy="691200"/>
            </a:xfrm>
            <a:prstGeom prst="rect">
              <a:avLst/>
            </a:prstGeom>
            <a:grpFill/>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TextBox 9">
              <a:extLst>
                <a:ext uri="{FF2B5EF4-FFF2-40B4-BE49-F238E27FC236}">
                  <a16:creationId xmlns:a16="http://schemas.microsoft.com/office/drawing/2014/main" id="{835F5C84-6DDA-4C0F-98AB-BC8A6D8EB5B8}"/>
                </a:ext>
              </a:extLst>
            </p:cNvPr>
            <p:cNvSpPr txBox="1"/>
            <p:nvPr/>
          </p:nvSpPr>
          <p:spPr>
            <a:xfrm>
              <a:off x="0" y="38259"/>
              <a:ext cx="10668625" cy="69120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kern="1200" dirty="0"/>
                <a:t>Revolving Loan Fund Programs Vary by State or Group</a:t>
              </a:r>
            </a:p>
          </p:txBody>
        </p:sp>
      </p:grpSp>
      <p:graphicFrame>
        <p:nvGraphicFramePr>
          <p:cNvPr id="6" name="Object 5">
            <a:extLst>
              <a:ext uri="{FF2B5EF4-FFF2-40B4-BE49-F238E27FC236}">
                <a16:creationId xmlns:a16="http://schemas.microsoft.com/office/drawing/2014/main" id="{B25055C9-BF3C-48B3-8733-90DDDC195F23}"/>
              </a:ext>
            </a:extLst>
          </p:cNvPr>
          <p:cNvGraphicFramePr>
            <a:graphicFrameLocks noChangeAspect="1"/>
          </p:cNvGraphicFramePr>
          <p:nvPr/>
        </p:nvGraphicFramePr>
        <p:xfrm>
          <a:off x="2916401" y="7263102"/>
          <a:ext cx="5767629" cy="431800"/>
        </p:xfrm>
        <a:graphic>
          <a:graphicData uri="http://schemas.openxmlformats.org/presentationml/2006/ole">
            <mc:AlternateContent xmlns:mc="http://schemas.openxmlformats.org/markup-compatibility/2006">
              <mc:Choice xmlns:v="urn:schemas-microsoft-com:vml" Requires="v">
                <p:oleObj spid="_x0000_s17438" name="Worksheet" r:id="rId4" imgW="4622701" imgH="431697" progId="Excel.Sheet.12">
                  <p:embed/>
                </p:oleObj>
              </mc:Choice>
              <mc:Fallback>
                <p:oleObj name="Worksheet" r:id="rId4" imgW="4622701" imgH="431697" progId="Excel.Sheet.12">
                  <p:embed/>
                  <p:pic>
                    <p:nvPicPr>
                      <p:cNvPr id="6" name="Object 5">
                        <a:extLst>
                          <a:ext uri="{FF2B5EF4-FFF2-40B4-BE49-F238E27FC236}">
                            <a16:creationId xmlns:a16="http://schemas.microsoft.com/office/drawing/2014/main" id="{B25055C9-BF3C-48B3-8733-90DDDC195F23}"/>
                          </a:ext>
                        </a:extLst>
                      </p:cNvPr>
                      <p:cNvPicPr/>
                      <p:nvPr/>
                    </p:nvPicPr>
                    <p:blipFill>
                      <a:blip r:embed="rId5"/>
                      <a:stretch>
                        <a:fillRect/>
                      </a:stretch>
                    </p:blipFill>
                    <p:spPr>
                      <a:xfrm>
                        <a:off x="2916401" y="7263102"/>
                        <a:ext cx="5767629" cy="431800"/>
                      </a:xfrm>
                      <a:prstGeom prst="rect">
                        <a:avLst/>
                      </a:prstGeom>
                    </p:spPr>
                  </p:pic>
                </p:oleObj>
              </mc:Fallback>
            </mc:AlternateContent>
          </a:graphicData>
        </a:graphic>
      </p:graphicFrame>
      <p:graphicFrame>
        <p:nvGraphicFramePr>
          <p:cNvPr id="14" name="Content Placeholder 5">
            <a:extLst>
              <a:ext uri="{FF2B5EF4-FFF2-40B4-BE49-F238E27FC236}">
                <a16:creationId xmlns:a16="http://schemas.microsoft.com/office/drawing/2014/main" id="{B4A9B8A9-08C4-49FB-B38B-62FBE8844B8B}"/>
              </a:ext>
            </a:extLst>
          </p:cNvPr>
          <p:cNvGraphicFramePr>
            <a:graphicFrameLocks/>
          </p:cNvGraphicFramePr>
          <p:nvPr>
            <p:extLst>
              <p:ext uri="{D42A27DB-BD31-4B8C-83A1-F6EECF244321}">
                <p14:modId xmlns:p14="http://schemas.microsoft.com/office/powerpoint/2010/main" val="2132070616"/>
              </p:ext>
            </p:extLst>
          </p:nvPr>
        </p:nvGraphicFramePr>
        <p:xfrm>
          <a:off x="1817944" y="2270884"/>
          <a:ext cx="3982271" cy="4181289"/>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aphicFrame>
        <p:nvGraphicFramePr>
          <p:cNvPr id="15" name="Content Placeholder 5">
            <a:extLst>
              <a:ext uri="{FF2B5EF4-FFF2-40B4-BE49-F238E27FC236}">
                <a16:creationId xmlns:a16="http://schemas.microsoft.com/office/drawing/2014/main" id="{3225E5A9-DD18-467E-9B9F-6D3E14ABE35A}"/>
              </a:ext>
            </a:extLst>
          </p:cNvPr>
          <p:cNvGraphicFramePr>
            <a:graphicFrameLocks/>
          </p:cNvGraphicFramePr>
          <p:nvPr>
            <p:extLst>
              <p:ext uri="{D42A27DB-BD31-4B8C-83A1-F6EECF244321}">
                <p14:modId xmlns:p14="http://schemas.microsoft.com/office/powerpoint/2010/main" val="4016651052"/>
              </p:ext>
            </p:extLst>
          </p:nvPr>
        </p:nvGraphicFramePr>
        <p:xfrm>
          <a:off x="6391785" y="2278930"/>
          <a:ext cx="3982271" cy="4181289"/>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Tree>
    <p:extLst>
      <p:ext uri="{BB962C8B-B14F-4D97-AF65-F5344CB8AC3E}">
        <p14:creationId xmlns:p14="http://schemas.microsoft.com/office/powerpoint/2010/main" val="365222366"/>
      </p:ext>
    </p:extLst>
  </p:cSld>
  <p:clrMapOvr>
    <a:overrideClrMapping bg1="lt1" tx1="dk1" bg2="lt2" tx2="dk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9EA88-8D83-4F3F-A4C1-4B16E2377F9E}"/>
              </a:ext>
            </a:extLst>
          </p:cNvPr>
          <p:cNvSpPr>
            <a:spLocks noGrp="1"/>
          </p:cNvSpPr>
          <p:nvPr>
            <p:ph type="title"/>
          </p:nvPr>
        </p:nvSpPr>
        <p:spPr/>
        <p:txBody>
          <a:bodyPr>
            <a:normAutofit/>
          </a:bodyPr>
          <a:lstStyle/>
          <a:p>
            <a:pPr algn="ctr"/>
            <a:r>
              <a:rPr lang="en-US" sz="2400" dirty="0"/>
              <a:t>MAKING REVOLVING LOAN FUNDS WORK FOR YOUR COMMUNITY</a:t>
            </a:r>
          </a:p>
        </p:txBody>
      </p:sp>
      <p:pic>
        <p:nvPicPr>
          <p:cNvPr id="8" name="Picture 7" descr="A picture containing drawing&#10;&#10;Description automatically generated">
            <a:extLst>
              <a:ext uri="{FF2B5EF4-FFF2-40B4-BE49-F238E27FC236}">
                <a16:creationId xmlns:a16="http://schemas.microsoft.com/office/drawing/2014/main" id="{637DB2AA-7B70-4971-8FD2-4153A1EE4D6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0712" y="6315248"/>
            <a:ext cx="1469974" cy="404243"/>
          </a:xfrm>
          <a:prstGeom prst="rect">
            <a:avLst/>
          </a:prstGeom>
          <a:effectLst/>
        </p:spPr>
      </p:pic>
      <p:grpSp>
        <p:nvGrpSpPr>
          <p:cNvPr id="7" name="Group 6">
            <a:extLst>
              <a:ext uri="{FF2B5EF4-FFF2-40B4-BE49-F238E27FC236}">
                <a16:creationId xmlns:a16="http://schemas.microsoft.com/office/drawing/2014/main" id="{05DAA4A0-F6A0-4D79-B8FB-5B0A7E294C43}"/>
              </a:ext>
            </a:extLst>
          </p:cNvPr>
          <p:cNvGrpSpPr/>
          <p:nvPr/>
        </p:nvGrpSpPr>
        <p:grpSpPr>
          <a:xfrm>
            <a:off x="465904" y="1515599"/>
            <a:ext cx="10668625" cy="691200"/>
            <a:chOff x="0" y="38259"/>
            <a:chExt cx="10668625" cy="691200"/>
          </a:xfrm>
          <a:solidFill>
            <a:schemeClr val="accent4">
              <a:lumMod val="50000"/>
            </a:schemeClr>
          </a:solidFill>
        </p:grpSpPr>
        <p:sp>
          <p:nvSpPr>
            <p:cNvPr id="9" name="Rectangle 8">
              <a:extLst>
                <a:ext uri="{FF2B5EF4-FFF2-40B4-BE49-F238E27FC236}">
                  <a16:creationId xmlns:a16="http://schemas.microsoft.com/office/drawing/2014/main" id="{86B732D4-8DFB-4E19-9DBB-7DBFF99E006E}"/>
                </a:ext>
              </a:extLst>
            </p:cNvPr>
            <p:cNvSpPr/>
            <p:nvPr/>
          </p:nvSpPr>
          <p:spPr>
            <a:xfrm>
              <a:off x="0" y="38259"/>
              <a:ext cx="10668625" cy="691200"/>
            </a:xfrm>
            <a:prstGeom prst="rect">
              <a:avLst/>
            </a:prstGeom>
            <a:grpFill/>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TextBox 9">
              <a:extLst>
                <a:ext uri="{FF2B5EF4-FFF2-40B4-BE49-F238E27FC236}">
                  <a16:creationId xmlns:a16="http://schemas.microsoft.com/office/drawing/2014/main" id="{835F5C84-6DDA-4C0F-98AB-BC8A6D8EB5B8}"/>
                </a:ext>
              </a:extLst>
            </p:cNvPr>
            <p:cNvSpPr txBox="1"/>
            <p:nvPr/>
          </p:nvSpPr>
          <p:spPr>
            <a:xfrm>
              <a:off x="0" y="38259"/>
              <a:ext cx="10668625" cy="69120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kern="1200" dirty="0"/>
                <a:t>Revolving Loan Fund Programs Vary by State or Group</a:t>
              </a:r>
            </a:p>
          </p:txBody>
        </p:sp>
      </p:grpSp>
      <p:graphicFrame>
        <p:nvGraphicFramePr>
          <p:cNvPr id="14" name="Content Placeholder 5">
            <a:extLst>
              <a:ext uri="{FF2B5EF4-FFF2-40B4-BE49-F238E27FC236}">
                <a16:creationId xmlns:a16="http://schemas.microsoft.com/office/drawing/2014/main" id="{B4A9B8A9-08C4-49FB-B38B-62FBE8844B8B}"/>
              </a:ext>
            </a:extLst>
          </p:cNvPr>
          <p:cNvGraphicFramePr>
            <a:graphicFrameLocks/>
          </p:cNvGraphicFramePr>
          <p:nvPr>
            <p:extLst>
              <p:ext uri="{D42A27DB-BD31-4B8C-83A1-F6EECF244321}">
                <p14:modId xmlns:p14="http://schemas.microsoft.com/office/powerpoint/2010/main" val="1913811198"/>
              </p:ext>
            </p:extLst>
          </p:nvPr>
        </p:nvGraphicFramePr>
        <p:xfrm>
          <a:off x="1817944" y="2270884"/>
          <a:ext cx="3982271" cy="41812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5" name="Content Placeholder 5">
            <a:extLst>
              <a:ext uri="{FF2B5EF4-FFF2-40B4-BE49-F238E27FC236}">
                <a16:creationId xmlns:a16="http://schemas.microsoft.com/office/drawing/2014/main" id="{3225E5A9-DD18-467E-9B9F-6D3E14ABE35A}"/>
              </a:ext>
            </a:extLst>
          </p:cNvPr>
          <p:cNvGraphicFramePr>
            <a:graphicFrameLocks/>
          </p:cNvGraphicFramePr>
          <p:nvPr>
            <p:extLst>
              <p:ext uri="{D42A27DB-BD31-4B8C-83A1-F6EECF244321}">
                <p14:modId xmlns:p14="http://schemas.microsoft.com/office/powerpoint/2010/main" val="3828283444"/>
              </p:ext>
            </p:extLst>
          </p:nvPr>
        </p:nvGraphicFramePr>
        <p:xfrm>
          <a:off x="6391785" y="2278930"/>
          <a:ext cx="3982271" cy="418128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214923805"/>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9EA88-8D83-4F3F-A4C1-4B16E2377F9E}"/>
              </a:ext>
            </a:extLst>
          </p:cNvPr>
          <p:cNvSpPr>
            <a:spLocks noGrp="1"/>
          </p:cNvSpPr>
          <p:nvPr>
            <p:ph type="title"/>
          </p:nvPr>
        </p:nvSpPr>
        <p:spPr>
          <a:xfrm>
            <a:off x="385894" y="386869"/>
            <a:ext cx="10024844" cy="1474330"/>
          </a:xfrm>
        </p:spPr>
        <p:txBody>
          <a:bodyPr>
            <a:normAutofit/>
          </a:bodyPr>
          <a:lstStyle/>
          <a:p>
            <a:pPr algn="ctr"/>
            <a:r>
              <a:rPr lang="en-US" sz="2400" dirty="0"/>
              <a:t>MONTROSE GROUP COVID 19 ECONOMIC RECOVERY STRATEGY</a:t>
            </a:r>
          </a:p>
        </p:txBody>
      </p:sp>
      <p:pic>
        <p:nvPicPr>
          <p:cNvPr id="17" name="Picture 16" descr="A picture containing drawing&#10;&#10;Description automatically generated">
            <a:extLst>
              <a:ext uri="{FF2B5EF4-FFF2-40B4-BE49-F238E27FC236}">
                <a16:creationId xmlns:a16="http://schemas.microsoft.com/office/drawing/2014/main" id="{584CA569-8D36-42E8-8EB5-938948A9C6C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0712" y="6315248"/>
            <a:ext cx="1469974" cy="404243"/>
          </a:xfrm>
          <a:prstGeom prst="rect">
            <a:avLst/>
          </a:prstGeom>
          <a:effectLst/>
        </p:spPr>
      </p:pic>
      <p:sp>
        <p:nvSpPr>
          <p:cNvPr id="18" name="Title 1">
            <a:extLst>
              <a:ext uri="{FF2B5EF4-FFF2-40B4-BE49-F238E27FC236}">
                <a16:creationId xmlns:a16="http://schemas.microsoft.com/office/drawing/2014/main" id="{EE5ADCB7-81C2-4953-89DC-E26A1E35DBBD}"/>
              </a:ext>
            </a:extLst>
          </p:cNvPr>
          <p:cNvSpPr txBox="1">
            <a:spLocks/>
          </p:cNvSpPr>
          <p:nvPr/>
        </p:nvSpPr>
        <p:spPr>
          <a:xfrm>
            <a:off x="1180787" y="1670513"/>
            <a:ext cx="9830426" cy="943148"/>
          </a:xfrm>
          <a:prstGeom prst="rect">
            <a:avLst/>
          </a:prstGeom>
        </p:spPr>
        <p:txBody>
          <a:bodyPr vert="horz" lIns="91440" tIns="45720" rIns="91440" bIns="45720" rtlCol="0" anchor="t">
            <a:normAutofit fontScale="97500"/>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200" b="1" dirty="0">
                <a:solidFill>
                  <a:srgbClr val="2C3C43"/>
                </a:solidFill>
              </a:rPr>
              <a:t>ROLE OF ECONOMIC DEVELOPERS IN COVID 19 ECONOMIC RECOVERY</a:t>
            </a:r>
            <a:endParaRPr lang="en-US" sz="2200" b="1" dirty="0"/>
          </a:p>
        </p:txBody>
      </p:sp>
      <p:graphicFrame>
        <p:nvGraphicFramePr>
          <p:cNvPr id="19" name="Diagram 18">
            <a:extLst>
              <a:ext uri="{FF2B5EF4-FFF2-40B4-BE49-F238E27FC236}">
                <a16:creationId xmlns:a16="http://schemas.microsoft.com/office/drawing/2014/main" id="{E4FE46DE-A534-4C7B-9D80-42FE850DC5B4}"/>
              </a:ext>
            </a:extLst>
          </p:cNvPr>
          <p:cNvGraphicFramePr/>
          <p:nvPr>
            <p:extLst>
              <p:ext uri="{D42A27DB-BD31-4B8C-83A1-F6EECF244321}">
                <p14:modId xmlns:p14="http://schemas.microsoft.com/office/powerpoint/2010/main" val="1399326215"/>
              </p:ext>
            </p:extLst>
          </p:nvPr>
        </p:nvGraphicFramePr>
        <p:xfrm>
          <a:off x="1180787" y="2335090"/>
          <a:ext cx="9736899" cy="33720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82470888"/>
      </p:ext>
    </p:extLst>
  </p:cSld>
  <p:clrMapOvr>
    <a:overrideClrMapping bg1="lt1" tx1="dk1" bg2="lt2" tx2="dk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9EA88-8D83-4F3F-A4C1-4B16E2377F9E}"/>
              </a:ext>
            </a:extLst>
          </p:cNvPr>
          <p:cNvSpPr>
            <a:spLocks noGrp="1"/>
          </p:cNvSpPr>
          <p:nvPr>
            <p:ph type="title"/>
          </p:nvPr>
        </p:nvSpPr>
        <p:spPr/>
        <p:txBody>
          <a:bodyPr>
            <a:normAutofit/>
          </a:bodyPr>
          <a:lstStyle/>
          <a:p>
            <a:pPr algn="ctr"/>
            <a:r>
              <a:rPr lang="en-US" sz="2400" dirty="0"/>
              <a:t>MAKING REVOLVING LOAN FUNDS WORK FOR YOUR COMMUNITY</a:t>
            </a:r>
          </a:p>
        </p:txBody>
      </p:sp>
      <p:pic>
        <p:nvPicPr>
          <p:cNvPr id="8" name="Picture 7" descr="A picture containing drawing&#10;&#10;Description automatically generated">
            <a:extLst>
              <a:ext uri="{FF2B5EF4-FFF2-40B4-BE49-F238E27FC236}">
                <a16:creationId xmlns:a16="http://schemas.microsoft.com/office/drawing/2014/main" id="{637DB2AA-7B70-4971-8FD2-4153A1EE4D6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0712" y="6315248"/>
            <a:ext cx="1469974" cy="404243"/>
          </a:xfrm>
          <a:prstGeom prst="rect">
            <a:avLst/>
          </a:prstGeom>
          <a:effectLst/>
        </p:spPr>
      </p:pic>
      <p:grpSp>
        <p:nvGrpSpPr>
          <p:cNvPr id="7" name="Group 6">
            <a:extLst>
              <a:ext uri="{FF2B5EF4-FFF2-40B4-BE49-F238E27FC236}">
                <a16:creationId xmlns:a16="http://schemas.microsoft.com/office/drawing/2014/main" id="{05DAA4A0-F6A0-4D79-B8FB-5B0A7E294C43}"/>
              </a:ext>
            </a:extLst>
          </p:cNvPr>
          <p:cNvGrpSpPr/>
          <p:nvPr/>
        </p:nvGrpSpPr>
        <p:grpSpPr>
          <a:xfrm>
            <a:off x="465904" y="1515599"/>
            <a:ext cx="10668625" cy="691200"/>
            <a:chOff x="0" y="38259"/>
            <a:chExt cx="10668625" cy="691200"/>
          </a:xfrm>
          <a:solidFill>
            <a:schemeClr val="accent4">
              <a:lumMod val="50000"/>
            </a:schemeClr>
          </a:solidFill>
        </p:grpSpPr>
        <p:sp>
          <p:nvSpPr>
            <p:cNvPr id="9" name="Rectangle 8">
              <a:extLst>
                <a:ext uri="{FF2B5EF4-FFF2-40B4-BE49-F238E27FC236}">
                  <a16:creationId xmlns:a16="http://schemas.microsoft.com/office/drawing/2014/main" id="{86B732D4-8DFB-4E19-9DBB-7DBFF99E006E}"/>
                </a:ext>
              </a:extLst>
            </p:cNvPr>
            <p:cNvSpPr/>
            <p:nvPr/>
          </p:nvSpPr>
          <p:spPr>
            <a:xfrm>
              <a:off x="0" y="38259"/>
              <a:ext cx="10668625" cy="691200"/>
            </a:xfrm>
            <a:prstGeom prst="rect">
              <a:avLst/>
            </a:prstGeom>
            <a:grpFill/>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TextBox 9">
              <a:extLst>
                <a:ext uri="{FF2B5EF4-FFF2-40B4-BE49-F238E27FC236}">
                  <a16:creationId xmlns:a16="http://schemas.microsoft.com/office/drawing/2014/main" id="{835F5C84-6DDA-4C0F-98AB-BC8A6D8EB5B8}"/>
                </a:ext>
              </a:extLst>
            </p:cNvPr>
            <p:cNvSpPr txBox="1"/>
            <p:nvPr/>
          </p:nvSpPr>
          <p:spPr>
            <a:xfrm>
              <a:off x="0" y="38259"/>
              <a:ext cx="10668625" cy="69120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kern="1200" dirty="0"/>
                <a:t>Athens County, OH Small Business Lending Tools </a:t>
              </a:r>
            </a:p>
          </p:txBody>
        </p:sp>
      </p:grpSp>
      <p:graphicFrame>
        <p:nvGraphicFramePr>
          <p:cNvPr id="6" name="Object 5">
            <a:extLst>
              <a:ext uri="{FF2B5EF4-FFF2-40B4-BE49-F238E27FC236}">
                <a16:creationId xmlns:a16="http://schemas.microsoft.com/office/drawing/2014/main" id="{B25055C9-BF3C-48B3-8733-90DDDC195F23}"/>
              </a:ext>
            </a:extLst>
          </p:cNvPr>
          <p:cNvGraphicFramePr>
            <a:graphicFrameLocks noChangeAspect="1"/>
          </p:cNvGraphicFramePr>
          <p:nvPr/>
        </p:nvGraphicFramePr>
        <p:xfrm>
          <a:off x="2916401" y="7263102"/>
          <a:ext cx="5767629" cy="431800"/>
        </p:xfrm>
        <a:graphic>
          <a:graphicData uri="http://schemas.openxmlformats.org/presentationml/2006/ole">
            <mc:AlternateContent xmlns:mc="http://schemas.openxmlformats.org/markup-compatibility/2006">
              <mc:Choice xmlns:v="urn:schemas-microsoft-com:vml" Requires="v">
                <p:oleObj spid="_x0000_s14402" name="Worksheet" r:id="rId4" imgW="4622701" imgH="431697" progId="Excel.Sheet.12">
                  <p:embed/>
                </p:oleObj>
              </mc:Choice>
              <mc:Fallback>
                <p:oleObj name="Worksheet" r:id="rId4" imgW="4622701" imgH="431697" progId="Excel.Sheet.12">
                  <p:embed/>
                  <p:pic>
                    <p:nvPicPr>
                      <p:cNvPr id="6" name="Object 5">
                        <a:extLst>
                          <a:ext uri="{FF2B5EF4-FFF2-40B4-BE49-F238E27FC236}">
                            <a16:creationId xmlns:a16="http://schemas.microsoft.com/office/drawing/2014/main" id="{B25055C9-BF3C-48B3-8733-90DDDC195F23}"/>
                          </a:ext>
                        </a:extLst>
                      </p:cNvPr>
                      <p:cNvPicPr/>
                      <p:nvPr/>
                    </p:nvPicPr>
                    <p:blipFill>
                      <a:blip r:embed="rId5"/>
                      <a:stretch>
                        <a:fillRect/>
                      </a:stretch>
                    </p:blipFill>
                    <p:spPr>
                      <a:xfrm>
                        <a:off x="2916401" y="7263102"/>
                        <a:ext cx="5767629" cy="431800"/>
                      </a:xfrm>
                      <a:prstGeom prst="rect">
                        <a:avLst/>
                      </a:prstGeom>
                    </p:spPr>
                  </p:pic>
                </p:oleObj>
              </mc:Fallback>
            </mc:AlternateContent>
          </a:graphicData>
        </a:graphic>
      </p:graphicFrame>
      <p:sp>
        <p:nvSpPr>
          <p:cNvPr id="3" name="Rectangle 2">
            <a:extLst>
              <a:ext uri="{FF2B5EF4-FFF2-40B4-BE49-F238E27FC236}">
                <a16:creationId xmlns:a16="http://schemas.microsoft.com/office/drawing/2014/main" id="{B1D37DE0-13EE-4776-BDF7-5FA1144580BB}"/>
              </a:ext>
            </a:extLst>
          </p:cNvPr>
          <p:cNvSpPr/>
          <p:nvPr/>
        </p:nvSpPr>
        <p:spPr>
          <a:xfrm>
            <a:off x="5038529" y="3088738"/>
            <a:ext cx="6096000" cy="2585323"/>
          </a:xfrm>
          <a:prstGeom prst="rect">
            <a:avLst/>
          </a:prstGeom>
        </p:spPr>
        <p:txBody>
          <a:bodyPr>
            <a:spAutoFit/>
          </a:bodyPr>
          <a:lstStyle/>
          <a:p>
            <a:r>
              <a:rPr lang="en-US" b="1" dirty="0">
                <a:latin typeface="+mj-lt"/>
              </a:rPr>
              <a:t>Sara Marrs-Maxfield, </a:t>
            </a:r>
            <a:r>
              <a:rPr lang="en-US" b="1" dirty="0" err="1">
                <a:latin typeface="+mj-lt"/>
              </a:rPr>
              <a:t>CEcD</a:t>
            </a:r>
            <a:r>
              <a:rPr lang="en-US" b="1" dirty="0">
                <a:latin typeface="+mj-lt"/>
              </a:rPr>
              <a:t>, EDFP</a:t>
            </a:r>
            <a:endParaRPr lang="en-US" sz="1200" b="1" dirty="0">
              <a:latin typeface="+mj-lt"/>
            </a:endParaRPr>
          </a:p>
          <a:p>
            <a:r>
              <a:rPr lang="en-US" dirty="0">
                <a:latin typeface="+mj-lt"/>
              </a:rPr>
              <a:t>Executive Director</a:t>
            </a:r>
            <a:endParaRPr lang="en-US" sz="1200" dirty="0">
              <a:latin typeface="+mj-lt"/>
            </a:endParaRPr>
          </a:p>
          <a:p>
            <a:r>
              <a:rPr lang="en-US" dirty="0">
                <a:latin typeface="+mj-lt"/>
              </a:rPr>
              <a:t>Athens County Economic Development Council</a:t>
            </a:r>
            <a:endParaRPr lang="en-US" sz="1200" dirty="0">
              <a:latin typeface="+mj-lt"/>
            </a:endParaRPr>
          </a:p>
          <a:p>
            <a:r>
              <a:rPr lang="en-US" dirty="0">
                <a:latin typeface="+mj-lt"/>
              </a:rPr>
              <a:t>Athens County Port Authority</a:t>
            </a:r>
            <a:endParaRPr lang="en-US" sz="1200" dirty="0">
              <a:latin typeface="+mj-lt"/>
            </a:endParaRPr>
          </a:p>
          <a:p>
            <a:r>
              <a:rPr lang="en-US" dirty="0">
                <a:latin typeface="+mj-lt"/>
              </a:rPr>
              <a:t>340 West State Street, unit 26</a:t>
            </a:r>
            <a:endParaRPr lang="en-US" sz="1200" dirty="0">
              <a:latin typeface="+mj-lt"/>
            </a:endParaRPr>
          </a:p>
          <a:p>
            <a:r>
              <a:rPr lang="en-US" dirty="0">
                <a:latin typeface="+mj-lt"/>
              </a:rPr>
              <a:t>Athens, Ohio 45701</a:t>
            </a:r>
            <a:endParaRPr lang="en-US" sz="1200" dirty="0">
              <a:latin typeface="+mj-lt"/>
            </a:endParaRPr>
          </a:p>
          <a:p>
            <a:r>
              <a:rPr lang="en-US" dirty="0">
                <a:latin typeface="+mj-lt"/>
              </a:rPr>
              <a:t>(740) 597-1420</a:t>
            </a:r>
            <a:endParaRPr lang="en-US" sz="1200" dirty="0">
              <a:latin typeface="+mj-lt"/>
            </a:endParaRPr>
          </a:p>
          <a:p>
            <a:r>
              <a:rPr lang="en-US" dirty="0">
                <a:latin typeface="+mj-lt"/>
                <a:hlinkClick r:id="rId6"/>
              </a:rPr>
              <a:t>www.athenscountyohedc.com</a:t>
            </a:r>
            <a:r>
              <a:rPr lang="en-US" dirty="0">
                <a:latin typeface="+mj-lt"/>
              </a:rPr>
              <a:t> </a:t>
            </a:r>
            <a:br>
              <a:rPr lang="en-US" dirty="0">
                <a:latin typeface="+mj-lt"/>
              </a:rPr>
            </a:br>
            <a:endParaRPr lang="en-US" dirty="0">
              <a:latin typeface="+mj-lt"/>
            </a:endParaRPr>
          </a:p>
        </p:txBody>
      </p:sp>
      <p:pic>
        <p:nvPicPr>
          <p:cNvPr id="4" name="Picture 3">
            <a:extLst>
              <a:ext uri="{FF2B5EF4-FFF2-40B4-BE49-F238E27FC236}">
                <a16:creationId xmlns:a16="http://schemas.microsoft.com/office/drawing/2014/main" id="{B15FF7B5-A84B-484B-B273-A23331214B3E}"/>
              </a:ext>
            </a:extLst>
          </p:cNvPr>
          <p:cNvPicPr>
            <a:picLocks noChangeAspect="1"/>
          </p:cNvPicPr>
          <p:nvPr/>
        </p:nvPicPr>
        <p:blipFill>
          <a:blip r:embed="rId7"/>
          <a:stretch>
            <a:fillRect/>
          </a:stretch>
        </p:blipFill>
        <p:spPr>
          <a:xfrm>
            <a:off x="1866834" y="2916129"/>
            <a:ext cx="2515763" cy="2585323"/>
          </a:xfrm>
          <a:prstGeom prst="rect">
            <a:avLst/>
          </a:prstGeom>
        </p:spPr>
      </p:pic>
      <p:pic>
        <p:nvPicPr>
          <p:cNvPr id="5" name="Picture 4">
            <a:extLst>
              <a:ext uri="{FF2B5EF4-FFF2-40B4-BE49-F238E27FC236}">
                <a16:creationId xmlns:a16="http://schemas.microsoft.com/office/drawing/2014/main" id="{69925518-40B1-4AD6-BB73-A65278599CF6}"/>
              </a:ext>
            </a:extLst>
          </p:cNvPr>
          <p:cNvPicPr>
            <a:picLocks noChangeAspect="1"/>
          </p:cNvPicPr>
          <p:nvPr/>
        </p:nvPicPr>
        <p:blipFill>
          <a:blip r:embed="rId8"/>
          <a:stretch>
            <a:fillRect/>
          </a:stretch>
        </p:blipFill>
        <p:spPr>
          <a:xfrm>
            <a:off x="10319527" y="5501452"/>
            <a:ext cx="1121761" cy="1115665"/>
          </a:xfrm>
          <a:prstGeom prst="rect">
            <a:avLst/>
          </a:prstGeom>
        </p:spPr>
      </p:pic>
    </p:spTree>
    <p:extLst>
      <p:ext uri="{BB962C8B-B14F-4D97-AF65-F5344CB8AC3E}">
        <p14:creationId xmlns:p14="http://schemas.microsoft.com/office/powerpoint/2010/main" val="2790767241"/>
      </p:ext>
    </p:extLst>
  </p:cSld>
  <p:clrMapOvr>
    <a:overrideClrMapping bg1="lt1" tx1="dk1" bg2="lt2" tx2="dk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9EA88-8D83-4F3F-A4C1-4B16E2377F9E}"/>
              </a:ext>
            </a:extLst>
          </p:cNvPr>
          <p:cNvSpPr>
            <a:spLocks noGrp="1"/>
          </p:cNvSpPr>
          <p:nvPr>
            <p:ph type="title"/>
          </p:nvPr>
        </p:nvSpPr>
        <p:spPr/>
        <p:txBody>
          <a:bodyPr>
            <a:normAutofit/>
          </a:bodyPr>
          <a:lstStyle/>
          <a:p>
            <a:pPr algn="ctr"/>
            <a:r>
              <a:rPr lang="en-US" sz="2400" dirty="0"/>
              <a:t>MAKING REVOLVING LOAN FUNDS WORK FOR YOUR COMMUNITY</a:t>
            </a:r>
          </a:p>
        </p:txBody>
      </p:sp>
      <p:pic>
        <p:nvPicPr>
          <p:cNvPr id="8" name="Picture 7" descr="A picture containing drawing&#10;&#10;Description automatically generated">
            <a:extLst>
              <a:ext uri="{FF2B5EF4-FFF2-40B4-BE49-F238E27FC236}">
                <a16:creationId xmlns:a16="http://schemas.microsoft.com/office/drawing/2014/main" id="{637DB2AA-7B70-4971-8FD2-4153A1EE4D6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0712" y="6315248"/>
            <a:ext cx="1469974" cy="404243"/>
          </a:xfrm>
          <a:prstGeom prst="rect">
            <a:avLst/>
          </a:prstGeom>
          <a:effectLst/>
        </p:spPr>
      </p:pic>
      <p:grpSp>
        <p:nvGrpSpPr>
          <p:cNvPr id="7" name="Group 6">
            <a:extLst>
              <a:ext uri="{FF2B5EF4-FFF2-40B4-BE49-F238E27FC236}">
                <a16:creationId xmlns:a16="http://schemas.microsoft.com/office/drawing/2014/main" id="{05DAA4A0-F6A0-4D79-B8FB-5B0A7E294C43}"/>
              </a:ext>
            </a:extLst>
          </p:cNvPr>
          <p:cNvGrpSpPr/>
          <p:nvPr/>
        </p:nvGrpSpPr>
        <p:grpSpPr>
          <a:xfrm>
            <a:off x="465904" y="1515599"/>
            <a:ext cx="10668625" cy="691200"/>
            <a:chOff x="0" y="38259"/>
            <a:chExt cx="10668625" cy="691200"/>
          </a:xfrm>
          <a:solidFill>
            <a:schemeClr val="accent4">
              <a:lumMod val="50000"/>
            </a:schemeClr>
          </a:solidFill>
        </p:grpSpPr>
        <p:sp>
          <p:nvSpPr>
            <p:cNvPr id="9" name="Rectangle 8">
              <a:extLst>
                <a:ext uri="{FF2B5EF4-FFF2-40B4-BE49-F238E27FC236}">
                  <a16:creationId xmlns:a16="http://schemas.microsoft.com/office/drawing/2014/main" id="{86B732D4-8DFB-4E19-9DBB-7DBFF99E006E}"/>
                </a:ext>
              </a:extLst>
            </p:cNvPr>
            <p:cNvSpPr/>
            <p:nvPr/>
          </p:nvSpPr>
          <p:spPr>
            <a:xfrm>
              <a:off x="0" y="38259"/>
              <a:ext cx="10668625" cy="691200"/>
            </a:xfrm>
            <a:prstGeom prst="rect">
              <a:avLst/>
            </a:prstGeom>
            <a:grpFill/>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TextBox 9">
              <a:extLst>
                <a:ext uri="{FF2B5EF4-FFF2-40B4-BE49-F238E27FC236}">
                  <a16:creationId xmlns:a16="http://schemas.microsoft.com/office/drawing/2014/main" id="{835F5C84-6DDA-4C0F-98AB-BC8A6D8EB5B8}"/>
                </a:ext>
              </a:extLst>
            </p:cNvPr>
            <p:cNvSpPr txBox="1"/>
            <p:nvPr/>
          </p:nvSpPr>
          <p:spPr>
            <a:xfrm>
              <a:off x="0" y="38259"/>
              <a:ext cx="10668625" cy="69120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kern="1200" dirty="0"/>
                <a:t>Athens County Revolving Loan Fund Programs</a:t>
              </a:r>
            </a:p>
          </p:txBody>
        </p:sp>
      </p:grpSp>
      <p:graphicFrame>
        <p:nvGraphicFramePr>
          <p:cNvPr id="6" name="Object 5">
            <a:extLst>
              <a:ext uri="{FF2B5EF4-FFF2-40B4-BE49-F238E27FC236}">
                <a16:creationId xmlns:a16="http://schemas.microsoft.com/office/drawing/2014/main" id="{B25055C9-BF3C-48B3-8733-90DDDC195F23}"/>
              </a:ext>
            </a:extLst>
          </p:cNvPr>
          <p:cNvGraphicFramePr>
            <a:graphicFrameLocks noChangeAspect="1"/>
          </p:cNvGraphicFramePr>
          <p:nvPr/>
        </p:nvGraphicFramePr>
        <p:xfrm>
          <a:off x="2916401" y="7263102"/>
          <a:ext cx="5767629" cy="431800"/>
        </p:xfrm>
        <a:graphic>
          <a:graphicData uri="http://schemas.openxmlformats.org/presentationml/2006/ole">
            <mc:AlternateContent xmlns:mc="http://schemas.openxmlformats.org/markup-compatibility/2006">
              <mc:Choice xmlns:v="urn:schemas-microsoft-com:vml" Requires="v">
                <p:oleObj spid="_x0000_s10311" name="Worksheet" r:id="rId4" imgW="4622701" imgH="431697" progId="Excel.Sheet.12">
                  <p:embed/>
                </p:oleObj>
              </mc:Choice>
              <mc:Fallback>
                <p:oleObj name="Worksheet" r:id="rId4" imgW="4622701" imgH="431697" progId="Excel.Sheet.12">
                  <p:embed/>
                  <p:pic>
                    <p:nvPicPr>
                      <p:cNvPr id="6" name="Object 5">
                        <a:extLst>
                          <a:ext uri="{FF2B5EF4-FFF2-40B4-BE49-F238E27FC236}">
                            <a16:creationId xmlns:a16="http://schemas.microsoft.com/office/drawing/2014/main" id="{B25055C9-BF3C-48B3-8733-90DDDC195F23}"/>
                          </a:ext>
                        </a:extLst>
                      </p:cNvPr>
                      <p:cNvPicPr/>
                      <p:nvPr/>
                    </p:nvPicPr>
                    <p:blipFill>
                      <a:blip r:embed="rId5"/>
                      <a:stretch>
                        <a:fillRect/>
                      </a:stretch>
                    </p:blipFill>
                    <p:spPr>
                      <a:xfrm>
                        <a:off x="2916401" y="7263102"/>
                        <a:ext cx="5767629" cy="431800"/>
                      </a:xfrm>
                      <a:prstGeom prst="rect">
                        <a:avLst/>
                      </a:prstGeom>
                    </p:spPr>
                  </p:pic>
                </p:oleObj>
              </mc:Fallback>
            </mc:AlternateContent>
          </a:graphicData>
        </a:graphic>
      </p:graphicFrame>
      <p:pic>
        <p:nvPicPr>
          <p:cNvPr id="3" name="Picture 2">
            <a:extLst>
              <a:ext uri="{FF2B5EF4-FFF2-40B4-BE49-F238E27FC236}">
                <a16:creationId xmlns:a16="http://schemas.microsoft.com/office/drawing/2014/main" id="{81642EDF-8BC6-4DF2-9222-E96DA7C42EF2}"/>
              </a:ext>
            </a:extLst>
          </p:cNvPr>
          <p:cNvPicPr>
            <a:picLocks noChangeAspect="1"/>
          </p:cNvPicPr>
          <p:nvPr/>
        </p:nvPicPr>
        <p:blipFill>
          <a:blip r:embed="rId6"/>
          <a:stretch>
            <a:fillRect/>
          </a:stretch>
        </p:blipFill>
        <p:spPr>
          <a:xfrm>
            <a:off x="10322669" y="5568904"/>
            <a:ext cx="1118619" cy="1118619"/>
          </a:xfrm>
          <a:prstGeom prst="rect">
            <a:avLst/>
          </a:prstGeom>
        </p:spPr>
      </p:pic>
      <p:sp>
        <p:nvSpPr>
          <p:cNvPr id="4" name="TextBox 3">
            <a:extLst>
              <a:ext uri="{FF2B5EF4-FFF2-40B4-BE49-F238E27FC236}">
                <a16:creationId xmlns:a16="http://schemas.microsoft.com/office/drawing/2014/main" id="{66C20776-B1DC-4D2F-BA60-F146CDAC9925}"/>
              </a:ext>
            </a:extLst>
          </p:cNvPr>
          <p:cNvSpPr txBox="1"/>
          <p:nvPr/>
        </p:nvSpPr>
        <p:spPr>
          <a:xfrm>
            <a:off x="465904" y="2846380"/>
            <a:ext cx="10668625" cy="2862322"/>
          </a:xfrm>
          <a:prstGeom prst="rect">
            <a:avLst/>
          </a:prstGeom>
          <a:noFill/>
        </p:spPr>
        <p:txBody>
          <a:bodyPr wrap="square" rtlCol="0">
            <a:spAutoFit/>
          </a:bodyPr>
          <a:lstStyle/>
          <a:p>
            <a:pPr marL="285750" indent="-285750">
              <a:buFont typeface="Wingdings" panose="05000000000000000000" pitchFamily="2" charset="2"/>
              <a:buChar char="§"/>
            </a:pPr>
            <a:r>
              <a:rPr lang="en-US" dirty="0"/>
              <a:t>CDBG funded (Federal Funding funneled through the State of Ohio</a:t>
            </a:r>
          </a:p>
          <a:p>
            <a:pPr marL="285750" indent="-285750">
              <a:buFont typeface="Wingdings" panose="05000000000000000000" pitchFamily="2" charset="2"/>
              <a:buChar char="§"/>
            </a:pPr>
            <a:r>
              <a:rPr lang="en-US" dirty="0"/>
              <a:t>Nature of federal funding makes the program somewhat inflexible</a:t>
            </a:r>
          </a:p>
          <a:p>
            <a:pPr marL="742950" lvl="1" indent="-285750">
              <a:buFont typeface="Wingdings" panose="05000000000000000000" pitchFamily="2" charset="2"/>
              <a:buChar char="§"/>
            </a:pPr>
            <a:r>
              <a:rPr lang="en-US" dirty="0"/>
              <a:t>Federal Davis Bacon prevailing wage rates on construction, renovations, M&amp;E installation</a:t>
            </a:r>
          </a:p>
          <a:p>
            <a:pPr marL="285750" indent="-285750">
              <a:buFont typeface="Wingdings" panose="05000000000000000000" pitchFamily="2" charset="2"/>
              <a:buChar char="§"/>
            </a:pPr>
            <a:r>
              <a:rPr lang="en-US" dirty="0"/>
              <a:t>Job creation/retention requirements (annual documentation required)</a:t>
            </a:r>
          </a:p>
          <a:p>
            <a:pPr marL="742950" lvl="1" indent="-285750">
              <a:buFont typeface="Wingdings" panose="05000000000000000000" pitchFamily="2" charset="2"/>
              <a:buChar char="§"/>
            </a:pPr>
            <a:r>
              <a:rPr lang="en-US" dirty="0"/>
              <a:t>1 FTE created or retained per $25k loaned</a:t>
            </a:r>
          </a:p>
          <a:p>
            <a:pPr marL="285750" indent="-285750">
              <a:buFont typeface="Wingdings" panose="05000000000000000000" pitchFamily="2" charset="2"/>
              <a:buChar char="§"/>
            </a:pPr>
            <a:r>
              <a:rPr lang="en-US" dirty="0"/>
              <a:t>Maximum 50% funding of total project (must have other lender participation)</a:t>
            </a:r>
          </a:p>
          <a:p>
            <a:pPr marL="285750" indent="-285750">
              <a:buFont typeface="Wingdings" panose="05000000000000000000" pitchFamily="2" charset="2"/>
              <a:buChar char="§"/>
            </a:pPr>
            <a:r>
              <a:rPr lang="en-US" dirty="0"/>
              <a:t>Specified eligible and ineligible activities</a:t>
            </a:r>
          </a:p>
          <a:p>
            <a:pPr marL="285750" indent="-285750">
              <a:buFont typeface="Wingdings" panose="05000000000000000000" pitchFamily="2" charset="2"/>
              <a:buChar char="§"/>
            </a:pPr>
            <a:r>
              <a:rPr lang="en-US" dirty="0"/>
              <a:t>Owner equity requirement</a:t>
            </a:r>
          </a:p>
          <a:p>
            <a:pPr marL="285750" indent="-285750">
              <a:buFont typeface="Wingdings" panose="05000000000000000000" pitchFamily="2" charset="2"/>
              <a:buChar char="§"/>
            </a:pPr>
            <a:r>
              <a:rPr lang="en-US" dirty="0"/>
              <a:t>Competitive interest rates; subordinated debt position</a:t>
            </a:r>
          </a:p>
        </p:txBody>
      </p:sp>
      <p:sp>
        <p:nvSpPr>
          <p:cNvPr id="5" name="TextBox 4">
            <a:extLst>
              <a:ext uri="{FF2B5EF4-FFF2-40B4-BE49-F238E27FC236}">
                <a16:creationId xmlns:a16="http://schemas.microsoft.com/office/drawing/2014/main" id="{4029B957-D58F-4462-9A4C-54357F6ECC29}"/>
              </a:ext>
            </a:extLst>
          </p:cNvPr>
          <p:cNvSpPr txBox="1"/>
          <p:nvPr/>
        </p:nvSpPr>
        <p:spPr>
          <a:xfrm>
            <a:off x="465904" y="2499017"/>
            <a:ext cx="6438235" cy="369332"/>
          </a:xfrm>
          <a:prstGeom prst="rect">
            <a:avLst/>
          </a:prstGeom>
          <a:noFill/>
        </p:spPr>
        <p:txBody>
          <a:bodyPr wrap="square" rtlCol="0">
            <a:spAutoFit/>
          </a:bodyPr>
          <a:lstStyle/>
          <a:p>
            <a:r>
              <a:rPr lang="en-US" b="1" dirty="0"/>
              <a:t>Community Development Block Grant RLF (CDBG RLF)</a:t>
            </a:r>
          </a:p>
        </p:txBody>
      </p:sp>
    </p:spTree>
    <p:extLst>
      <p:ext uri="{BB962C8B-B14F-4D97-AF65-F5344CB8AC3E}">
        <p14:creationId xmlns:p14="http://schemas.microsoft.com/office/powerpoint/2010/main" val="3430284659"/>
      </p:ext>
    </p:extLst>
  </p:cSld>
  <p:clrMapOvr>
    <a:overrideClrMapping bg1="lt1" tx1="dk1" bg2="lt2" tx2="dk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9EA88-8D83-4F3F-A4C1-4B16E2377F9E}"/>
              </a:ext>
            </a:extLst>
          </p:cNvPr>
          <p:cNvSpPr>
            <a:spLocks noGrp="1"/>
          </p:cNvSpPr>
          <p:nvPr>
            <p:ph type="title"/>
          </p:nvPr>
        </p:nvSpPr>
        <p:spPr/>
        <p:txBody>
          <a:bodyPr>
            <a:normAutofit/>
          </a:bodyPr>
          <a:lstStyle/>
          <a:p>
            <a:pPr algn="ctr"/>
            <a:r>
              <a:rPr lang="en-US" sz="2400" dirty="0"/>
              <a:t>MAKING REVOLVING LOAN FUNDS WORK FOR YOUR COMMUNITY</a:t>
            </a:r>
          </a:p>
        </p:txBody>
      </p:sp>
      <p:pic>
        <p:nvPicPr>
          <p:cNvPr id="8" name="Picture 7" descr="A picture containing drawing&#10;&#10;Description automatically generated">
            <a:extLst>
              <a:ext uri="{FF2B5EF4-FFF2-40B4-BE49-F238E27FC236}">
                <a16:creationId xmlns:a16="http://schemas.microsoft.com/office/drawing/2014/main" id="{637DB2AA-7B70-4971-8FD2-4153A1EE4D6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0712" y="6315248"/>
            <a:ext cx="1469974" cy="404243"/>
          </a:xfrm>
          <a:prstGeom prst="rect">
            <a:avLst/>
          </a:prstGeom>
          <a:effectLst/>
        </p:spPr>
      </p:pic>
      <p:grpSp>
        <p:nvGrpSpPr>
          <p:cNvPr id="7" name="Group 6">
            <a:extLst>
              <a:ext uri="{FF2B5EF4-FFF2-40B4-BE49-F238E27FC236}">
                <a16:creationId xmlns:a16="http://schemas.microsoft.com/office/drawing/2014/main" id="{05DAA4A0-F6A0-4D79-B8FB-5B0A7E294C43}"/>
              </a:ext>
            </a:extLst>
          </p:cNvPr>
          <p:cNvGrpSpPr/>
          <p:nvPr/>
        </p:nvGrpSpPr>
        <p:grpSpPr>
          <a:xfrm>
            <a:off x="465904" y="1515599"/>
            <a:ext cx="10668625" cy="691200"/>
            <a:chOff x="0" y="38259"/>
            <a:chExt cx="10668625" cy="691200"/>
          </a:xfrm>
          <a:solidFill>
            <a:schemeClr val="accent4">
              <a:lumMod val="50000"/>
            </a:schemeClr>
          </a:solidFill>
        </p:grpSpPr>
        <p:sp>
          <p:nvSpPr>
            <p:cNvPr id="9" name="Rectangle 8">
              <a:extLst>
                <a:ext uri="{FF2B5EF4-FFF2-40B4-BE49-F238E27FC236}">
                  <a16:creationId xmlns:a16="http://schemas.microsoft.com/office/drawing/2014/main" id="{86B732D4-8DFB-4E19-9DBB-7DBFF99E006E}"/>
                </a:ext>
              </a:extLst>
            </p:cNvPr>
            <p:cNvSpPr/>
            <p:nvPr/>
          </p:nvSpPr>
          <p:spPr>
            <a:xfrm>
              <a:off x="0" y="38259"/>
              <a:ext cx="10668625" cy="691200"/>
            </a:xfrm>
            <a:prstGeom prst="rect">
              <a:avLst/>
            </a:prstGeom>
            <a:grpFill/>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TextBox 9">
              <a:extLst>
                <a:ext uri="{FF2B5EF4-FFF2-40B4-BE49-F238E27FC236}">
                  <a16:creationId xmlns:a16="http://schemas.microsoft.com/office/drawing/2014/main" id="{835F5C84-6DDA-4C0F-98AB-BC8A6D8EB5B8}"/>
                </a:ext>
              </a:extLst>
            </p:cNvPr>
            <p:cNvSpPr txBox="1"/>
            <p:nvPr/>
          </p:nvSpPr>
          <p:spPr>
            <a:xfrm>
              <a:off x="0" y="38259"/>
              <a:ext cx="10668625" cy="69120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kern="1200" dirty="0"/>
                <a:t>Athens County Revolving Loan Fund Programs</a:t>
              </a:r>
            </a:p>
          </p:txBody>
        </p:sp>
      </p:grpSp>
      <p:graphicFrame>
        <p:nvGraphicFramePr>
          <p:cNvPr id="6" name="Object 5">
            <a:extLst>
              <a:ext uri="{FF2B5EF4-FFF2-40B4-BE49-F238E27FC236}">
                <a16:creationId xmlns:a16="http://schemas.microsoft.com/office/drawing/2014/main" id="{B25055C9-BF3C-48B3-8733-90DDDC195F23}"/>
              </a:ext>
            </a:extLst>
          </p:cNvPr>
          <p:cNvGraphicFramePr>
            <a:graphicFrameLocks noChangeAspect="1"/>
          </p:cNvGraphicFramePr>
          <p:nvPr/>
        </p:nvGraphicFramePr>
        <p:xfrm>
          <a:off x="2916401" y="7263102"/>
          <a:ext cx="5767629" cy="431800"/>
        </p:xfrm>
        <a:graphic>
          <a:graphicData uri="http://schemas.openxmlformats.org/presentationml/2006/ole">
            <mc:AlternateContent xmlns:mc="http://schemas.openxmlformats.org/markup-compatibility/2006">
              <mc:Choice xmlns:v="urn:schemas-microsoft-com:vml" Requires="v">
                <p:oleObj spid="_x0000_s11333" name="Worksheet" r:id="rId4" imgW="4622701" imgH="431697" progId="Excel.Sheet.12">
                  <p:embed/>
                </p:oleObj>
              </mc:Choice>
              <mc:Fallback>
                <p:oleObj name="Worksheet" r:id="rId4" imgW="4622701" imgH="431697" progId="Excel.Sheet.12">
                  <p:embed/>
                  <p:pic>
                    <p:nvPicPr>
                      <p:cNvPr id="6" name="Object 5">
                        <a:extLst>
                          <a:ext uri="{FF2B5EF4-FFF2-40B4-BE49-F238E27FC236}">
                            <a16:creationId xmlns:a16="http://schemas.microsoft.com/office/drawing/2014/main" id="{B25055C9-BF3C-48B3-8733-90DDDC195F23}"/>
                          </a:ext>
                        </a:extLst>
                      </p:cNvPr>
                      <p:cNvPicPr/>
                      <p:nvPr/>
                    </p:nvPicPr>
                    <p:blipFill>
                      <a:blip r:embed="rId5"/>
                      <a:stretch>
                        <a:fillRect/>
                      </a:stretch>
                    </p:blipFill>
                    <p:spPr>
                      <a:xfrm>
                        <a:off x="2916401" y="7263102"/>
                        <a:ext cx="5767629" cy="431800"/>
                      </a:xfrm>
                      <a:prstGeom prst="rect">
                        <a:avLst/>
                      </a:prstGeom>
                    </p:spPr>
                  </p:pic>
                </p:oleObj>
              </mc:Fallback>
            </mc:AlternateContent>
          </a:graphicData>
        </a:graphic>
      </p:graphicFrame>
      <p:pic>
        <p:nvPicPr>
          <p:cNvPr id="3" name="Picture 2">
            <a:extLst>
              <a:ext uri="{FF2B5EF4-FFF2-40B4-BE49-F238E27FC236}">
                <a16:creationId xmlns:a16="http://schemas.microsoft.com/office/drawing/2014/main" id="{81642EDF-8BC6-4DF2-9222-E96DA7C42EF2}"/>
              </a:ext>
            </a:extLst>
          </p:cNvPr>
          <p:cNvPicPr>
            <a:picLocks noChangeAspect="1"/>
          </p:cNvPicPr>
          <p:nvPr/>
        </p:nvPicPr>
        <p:blipFill>
          <a:blip r:embed="rId6"/>
          <a:stretch>
            <a:fillRect/>
          </a:stretch>
        </p:blipFill>
        <p:spPr>
          <a:xfrm>
            <a:off x="10322669" y="5568904"/>
            <a:ext cx="1118619" cy="1118619"/>
          </a:xfrm>
          <a:prstGeom prst="rect">
            <a:avLst/>
          </a:prstGeom>
        </p:spPr>
      </p:pic>
      <p:sp>
        <p:nvSpPr>
          <p:cNvPr id="4" name="TextBox 3">
            <a:extLst>
              <a:ext uri="{FF2B5EF4-FFF2-40B4-BE49-F238E27FC236}">
                <a16:creationId xmlns:a16="http://schemas.microsoft.com/office/drawing/2014/main" id="{66C20776-B1DC-4D2F-BA60-F146CDAC9925}"/>
              </a:ext>
            </a:extLst>
          </p:cNvPr>
          <p:cNvSpPr txBox="1"/>
          <p:nvPr/>
        </p:nvSpPr>
        <p:spPr>
          <a:xfrm>
            <a:off x="465904" y="2846380"/>
            <a:ext cx="10668625" cy="2308324"/>
          </a:xfrm>
          <a:prstGeom prst="rect">
            <a:avLst/>
          </a:prstGeom>
          <a:noFill/>
        </p:spPr>
        <p:txBody>
          <a:bodyPr wrap="square" rtlCol="0">
            <a:spAutoFit/>
          </a:bodyPr>
          <a:lstStyle/>
          <a:p>
            <a:pPr marL="285750" indent="-285750">
              <a:buFont typeface="Wingdings" panose="05000000000000000000" pitchFamily="2" charset="2"/>
              <a:buChar char="§"/>
            </a:pPr>
            <a:r>
              <a:rPr lang="en-US" dirty="0"/>
              <a:t>Existing loan rates and terms may be modified with approval of the local RLF board</a:t>
            </a:r>
          </a:p>
          <a:p>
            <a:pPr marL="742950" lvl="1" indent="-285750">
              <a:buFont typeface="Wingdings" panose="05000000000000000000" pitchFamily="2" charset="2"/>
              <a:buChar char="§"/>
            </a:pPr>
            <a:r>
              <a:rPr lang="en-US" dirty="0"/>
              <a:t>Rates may be reduced to 0 percent, terms may be modified, and 6-12 months P&amp;I deferrals are allowed</a:t>
            </a:r>
          </a:p>
          <a:p>
            <a:pPr marL="285750" indent="-285750">
              <a:buFont typeface="Wingdings" panose="05000000000000000000" pitchFamily="2" charset="2"/>
              <a:buChar char="§"/>
            </a:pPr>
            <a:r>
              <a:rPr lang="en-US" dirty="0"/>
              <a:t>CDBG RLFs may approve new loans at 0 percent interest with 6-12 months P&amp;I deferrals</a:t>
            </a:r>
          </a:p>
          <a:p>
            <a:pPr marL="742950" lvl="1" indent="-285750">
              <a:buFont typeface="Wingdings" panose="05000000000000000000" pitchFamily="2" charset="2"/>
              <a:buChar char="§"/>
            </a:pPr>
            <a:r>
              <a:rPr lang="en-US" dirty="0"/>
              <a:t>Ohio’s Office of Community Development approval is required for new loans</a:t>
            </a:r>
          </a:p>
          <a:p>
            <a:pPr marL="285750" indent="-285750">
              <a:buFont typeface="Wingdings" panose="05000000000000000000" pitchFamily="2" charset="2"/>
              <a:buChar char="§"/>
            </a:pPr>
            <a:r>
              <a:rPr lang="en-US" dirty="0"/>
              <a:t>The 30% program income cap on working capital loans has been removed</a:t>
            </a:r>
          </a:p>
          <a:p>
            <a:pPr marL="742950" lvl="1" indent="-285750">
              <a:buFont typeface="Wingdings" panose="05000000000000000000" pitchFamily="2" charset="2"/>
              <a:buChar char="§"/>
            </a:pPr>
            <a:r>
              <a:rPr lang="en-US" dirty="0"/>
              <a:t>RLFs may exceed 30 percent of program income to make working capital loans</a:t>
            </a:r>
          </a:p>
          <a:p>
            <a:pPr marL="742950" lvl="1" indent="-285750">
              <a:buFont typeface="Wingdings" panose="05000000000000000000" pitchFamily="2" charset="2"/>
              <a:buChar char="§"/>
            </a:pPr>
            <a:r>
              <a:rPr lang="en-US" dirty="0"/>
              <a:t>Working capital loans no longer need to be accompanied by fixed asset investment</a:t>
            </a:r>
          </a:p>
        </p:txBody>
      </p:sp>
      <p:sp>
        <p:nvSpPr>
          <p:cNvPr id="5" name="TextBox 4">
            <a:extLst>
              <a:ext uri="{FF2B5EF4-FFF2-40B4-BE49-F238E27FC236}">
                <a16:creationId xmlns:a16="http://schemas.microsoft.com/office/drawing/2014/main" id="{4029B957-D58F-4462-9A4C-54357F6ECC29}"/>
              </a:ext>
            </a:extLst>
          </p:cNvPr>
          <p:cNvSpPr txBox="1"/>
          <p:nvPr/>
        </p:nvSpPr>
        <p:spPr>
          <a:xfrm>
            <a:off x="465904" y="2499017"/>
            <a:ext cx="6438235" cy="369332"/>
          </a:xfrm>
          <a:prstGeom prst="rect">
            <a:avLst/>
          </a:prstGeom>
          <a:noFill/>
        </p:spPr>
        <p:txBody>
          <a:bodyPr wrap="square" rtlCol="0">
            <a:spAutoFit/>
          </a:bodyPr>
          <a:lstStyle/>
          <a:p>
            <a:r>
              <a:rPr lang="en-US" b="1" dirty="0"/>
              <a:t>COVID 19 Related CDBG Program Adjustments</a:t>
            </a:r>
          </a:p>
        </p:txBody>
      </p:sp>
    </p:spTree>
    <p:extLst>
      <p:ext uri="{BB962C8B-B14F-4D97-AF65-F5344CB8AC3E}">
        <p14:creationId xmlns:p14="http://schemas.microsoft.com/office/powerpoint/2010/main" val="740824652"/>
      </p:ext>
    </p:extLst>
  </p:cSld>
  <p:clrMapOvr>
    <a:overrideClrMapping bg1="lt1" tx1="dk1" bg2="lt2" tx2="dk2" accent1="accent1" accent2="accent2" accent3="accent3" accent4="accent4" accent5="accent5" accent6="accent6" hlink="hlink" folHlink="folHlink"/>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9EA88-8D83-4F3F-A4C1-4B16E2377F9E}"/>
              </a:ext>
            </a:extLst>
          </p:cNvPr>
          <p:cNvSpPr>
            <a:spLocks noGrp="1"/>
          </p:cNvSpPr>
          <p:nvPr>
            <p:ph type="title"/>
          </p:nvPr>
        </p:nvSpPr>
        <p:spPr/>
        <p:txBody>
          <a:bodyPr>
            <a:normAutofit/>
          </a:bodyPr>
          <a:lstStyle/>
          <a:p>
            <a:pPr algn="ctr"/>
            <a:r>
              <a:rPr lang="en-US" sz="2400" dirty="0"/>
              <a:t>MAKING REVOLVING LOAN FUNDS WORK FOR YOUR COMMUNITY</a:t>
            </a:r>
          </a:p>
        </p:txBody>
      </p:sp>
      <p:pic>
        <p:nvPicPr>
          <p:cNvPr id="8" name="Picture 7" descr="A picture containing drawing&#10;&#10;Description automatically generated">
            <a:extLst>
              <a:ext uri="{FF2B5EF4-FFF2-40B4-BE49-F238E27FC236}">
                <a16:creationId xmlns:a16="http://schemas.microsoft.com/office/drawing/2014/main" id="{637DB2AA-7B70-4971-8FD2-4153A1EE4D6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0712" y="6315248"/>
            <a:ext cx="1469974" cy="404243"/>
          </a:xfrm>
          <a:prstGeom prst="rect">
            <a:avLst/>
          </a:prstGeom>
          <a:effectLst/>
        </p:spPr>
      </p:pic>
      <p:grpSp>
        <p:nvGrpSpPr>
          <p:cNvPr id="7" name="Group 6">
            <a:extLst>
              <a:ext uri="{FF2B5EF4-FFF2-40B4-BE49-F238E27FC236}">
                <a16:creationId xmlns:a16="http://schemas.microsoft.com/office/drawing/2014/main" id="{05DAA4A0-F6A0-4D79-B8FB-5B0A7E294C43}"/>
              </a:ext>
            </a:extLst>
          </p:cNvPr>
          <p:cNvGrpSpPr/>
          <p:nvPr/>
        </p:nvGrpSpPr>
        <p:grpSpPr>
          <a:xfrm>
            <a:off x="465904" y="1515599"/>
            <a:ext cx="10668625" cy="691200"/>
            <a:chOff x="0" y="38259"/>
            <a:chExt cx="10668625" cy="691200"/>
          </a:xfrm>
          <a:solidFill>
            <a:schemeClr val="accent4">
              <a:lumMod val="50000"/>
            </a:schemeClr>
          </a:solidFill>
        </p:grpSpPr>
        <p:sp>
          <p:nvSpPr>
            <p:cNvPr id="9" name="Rectangle 8">
              <a:extLst>
                <a:ext uri="{FF2B5EF4-FFF2-40B4-BE49-F238E27FC236}">
                  <a16:creationId xmlns:a16="http://schemas.microsoft.com/office/drawing/2014/main" id="{86B732D4-8DFB-4E19-9DBB-7DBFF99E006E}"/>
                </a:ext>
              </a:extLst>
            </p:cNvPr>
            <p:cNvSpPr/>
            <p:nvPr/>
          </p:nvSpPr>
          <p:spPr>
            <a:xfrm>
              <a:off x="0" y="38259"/>
              <a:ext cx="10668625" cy="691200"/>
            </a:xfrm>
            <a:prstGeom prst="rect">
              <a:avLst/>
            </a:prstGeom>
            <a:grpFill/>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TextBox 9">
              <a:extLst>
                <a:ext uri="{FF2B5EF4-FFF2-40B4-BE49-F238E27FC236}">
                  <a16:creationId xmlns:a16="http://schemas.microsoft.com/office/drawing/2014/main" id="{835F5C84-6DDA-4C0F-98AB-BC8A6D8EB5B8}"/>
                </a:ext>
              </a:extLst>
            </p:cNvPr>
            <p:cNvSpPr txBox="1"/>
            <p:nvPr/>
          </p:nvSpPr>
          <p:spPr>
            <a:xfrm>
              <a:off x="0" y="38259"/>
              <a:ext cx="10668625" cy="69120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kern="1200" dirty="0"/>
                <a:t>Athens County Revolving Loan Fund Programs</a:t>
              </a:r>
            </a:p>
          </p:txBody>
        </p:sp>
      </p:grpSp>
      <p:graphicFrame>
        <p:nvGraphicFramePr>
          <p:cNvPr id="6" name="Object 5">
            <a:extLst>
              <a:ext uri="{FF2B5EF4-FFF2-40B4-BE49-F238E27FC236}">
                <a16:creationId xmlns:a16="http://schemas.microsoft.com/office/drawing/2014/main" id="{B25055C9-BF3C-48B3-8733-90DDDC195F23}"/>
              </a:ext>
            </a:extLst>
          </p:cNvPr>
          <p:cNvGraphicFramePr>
            <a:graphicFrameLocks noChangeAspect="1"/>
          </p:cNvGraphicFramePr>
          <p:nvPr/>
        </p:nvGraphicFramePr>
        <p:xfrm>
          <a:off x="2916401" y="7263102"/>
          <a:ext cx="5767629" cy="431800"/>
        </p:xfrm>
        <a:graphic>
          <a:graphicData uri="http://schemas.openxmlformats.org/presentationml/2006/ole">
            <mc:AlternateContent xmlns:mc="http://schemas.openxmlformats.org/markup-compatibility/2006">
              <mc:Choice xmlns:v="urn:schemas-microsoft-com:vml" Requires="v">
                <p:oleObj spid="_x0000_s12356" name="Worksheet" r:id="rId4" imgW="4622701" imgH="431697" progId="Excel.Sheet.12">
                  <p:embed/>
                </p:oleObj>
              </mc:Choice>
              <mc:Fallback>
                <p:oleObj name="Worksheet" r:id="rId4" imgW="4622701" imgH="431697" progId="Excel.Sheet.12">
                  <p:embed/>
                  <p:pic>
                    <p:nvPicPr>
                      <p:cNvPr id="6" name="Object 5">
                        <a:extLst>
                          <a:ext uri="{FF2B5EF4-FFF2-40B4-BE49-F238E27FC236}">
                            <a16:creationId xmlns:a16="http://schemas.microsoft.com/office/drawing/2014/main" id="{B25055C9-BF3C-48B3-8733-90DDDC195F23}"/>
                          </a:ext>
                        </a:extLst>
                      </p:cNvPr>
                      <p:cNvPicPr/>
                      <p:nvPr/>
                    </p:nvPicPr>
                    <p:blipFill>
                      <a:blip r:embed="rId5"/>
                      <a:stretch>
                        <a:fillRect/>
                      </a:stretch>
                    </p:blipFill>
                    <p:spPr>
                      <a:xfrm>
                        <a:off x="2916401" y="7263102"/>
                        <a:ext cx="5767629" cy="431800"/>
                      </a:xfrm>
                      <a:prstGeom prst="rect">
                        <a:avLst/>
                      </a:prstGeom>
                    </p:spPr>
                  </p:pic>
                </p:oleObj>
              </mc:Fallback>
            </mc:AlternateContent>
          </a:graphicData>
        </a:graphic>
      </p:graphicFrame>
      <p:pic>
        <p:nvPicPr>
          <p:cNvPr id="3" name="Picture 2">
            <a:extLst>
              <a:ext uri="{FF2B5EF4-FFF2-40B4-BE49-F238E27FC236}">
                <a16:creationId xmlns:a16="http://schemas.microsoft.com/office/drawing/2014/main" id="{81642EDF-8BC6-4DF2-9222-E96DA7C42EF2}"/>
              </a:ext>
            </a:extLst>
          </p:cNvPr>
          <p:cNvPicPr>
            <a:picLocks noChangeAspect="1"/>
          </p:cNvPicPr>
          <p:nvPr/>
        </p:nvPicPr>
        <p:blipFill>
          <a:blip r:embed="rId6"/>
          <a:stretch>
            <a:fillRect/>
          </a:stretch>
        </p:blipFill>
        <p:spPr>
          <a:xfrm>
            <a:off x="10322669" y="5568904"/>
            <a:ext cx="1118619" cy="1118619"/>
          </a:xfrm>
          <a:prstGeom prst="rect">
            <a:avLst/>
          </a:prstGeom>
        </p:spPr>
      </p:pic>
      <p:sp>
        <p:nvSpPr>
          <p:cNvPr id="5" name="TextBox 4">
            <a:extLst>
              <a:ext uri="{FF2B5EF4-FFF2-40B4-BE49-F238E27FC236}">
                <a16:creationId xmlns:a16="http://schemas.microsoft.com/office/drawing/2014/main" id="{4029B957-D58F-4462-9A4C-54357F6ECC29}"/>
              </a:ext>
            </a:extLst>
          </p:cNvPr>
          <p:cNvSpPr txBox="1"/>
          <p:nvPr/>
        </p:nvSpPr>
        <p:spPr>
          <a:xfrm>
            <a:off x="465904" y="2465461"/>
            <a:ext cx="6438235" cy="369332"/>
          </a:xfrm>
          <a:prstGeom prst="rect">
            <a:avLst/>
          </a:prstGeom>
          <a:noFill/>
        </p:spPr>
        <p:txBody>
          <a:bodyPr wrap="square" rtlCol="0">
            <a:spAutoFit/>
          </a:bodyPr>
          <a:lstStyle/>
          <a:p>
            <a:r>
              <a:rPr lang="en-US" b="1" dirty="0"/>
              <a:t>Small Business Micro Loan Fund</a:t>
            </a:r>
          </a:p>
        </p:txBody>
      </p:sp>
      <p:sp>
        <p:nvSpPr>
          <p:cNvPr id="12" name="TextBox 11">
            <a:extLst>
              <a:ext uri="{FF2B5EF4-FFF2-40B4-BE49-F238E27FC236}">
                <a16:creationId xmlns:a16="http://schemas.microsoft.com/office/drawing/2014/main" id="{5855CD9E-2688-4A8B-A5ED-B3CB31665647}"/>
              </a:ext>
            </a:extLst>
          </p:cNvPr>
          <p:cNvSpPr txBox="1"/>
          <p:nvPr/>
        </p:nvSpPr>
        <p:spPr>
          <a:xfrm>
            <a:off x="465904" y="2812824"/>
            <a:ext cx="10668625" cy="3539430"/>
          </a:xfrm>
          <a:prstGeom prst="rect">
            <a:avLst/>
          </a:prstGeom>
          <a:noFill/>
        </p:spPr>
        <p:txBody>
          <a:bodyPr wrap="square" rtlCol="0">
            <a:spAutoFit/>
          </a:bodyPr>
          <a:lstStyle/>
          <a:p>
            <a:r>
              <a:rPr lang="en-US" sz="1600" dirty="0"/>
              <a:t>In August 2015, the Athens County Economic Development Council received a $150,000 USDA rural business development grant (RBDG) to establish a small business micro-loan fund aimed at assisting and encouraging development in the rural business sector of Athens County.</a:t>
            </a:r>
          </a:p>
          <a:p>
            <a:endParaRPr lang="en-US" sz="1600" dirty="0"/>
          </a:p>
          <a:p>
            <a:r>
              <a:rPr lang="en-US" sz="1600" u="sng" dirty="0"/>
              <a:t>Goals</a:t>
            </a:r>
          </a:p>
          <a:p>
            <a:pPr marL="285750" indent="-285750">
              <a:buFont typeface="Wingdings" panose="05000000000000000000" pitchFamily="2" charset="2"/>
              <a:buChar char="§"/>
            </a:pPr>
            <a:r>
              <a:rPr lang="en-US" sz="1600" dirty="0"/>
              <a:t>Encourage expansion/stability of Athens County economic base</a:t>
            </a:r>
          </a:p>
          <a:p>
            <a:pPr marL="285750" indent="-285750">
              <a:buFont typeface="Wingdings" panose="05000000000000000000" pitchFamily="2" charset="2"/>
              <a:buChar char="§"/>
            </a:pPr>
            <a:r>
              <a:rPr lang="en-US" sz="1600" dirty="0"/>
              <a:t>Encourage increased employment opportunities for Athens residents</a:t>
            </a:r>
          </a:p>
          <a:p>
            <a:pPr marL="285750" indent="-285750">
              <a:buFont typeface="Wingdings" panose="05000000000000000000" pitchFamily="2" charset="2"/>
              <a:buChar char="§"/>
            </a:pPr>
            <a:r>
              <a:rPr lang="en-US" sz="1600" dirty="0"/>
              <a:t>Encourage establishment and expansion of locally owned businesses</a:t>
            </a:r>
          </a:p>
          <a:p>
            <a:pPr marL="285750" indent="-285750">
              <a:buFont typeface="Wingdings" panose="05000000000000000000" pitchFamily="2" charset="2"/>
              <a:buChar char="§"/>
            </a:pPr>
            <a:endParaRPr lang="en-US" sz="1600" dirty="0"/>
          </a:p>
          <a:p>
            <a:r>
              <a:rPr lang="en-US" sz="1600" u="sng" dirty="0"/>
              <a:t>Eligibility</a:t>
            </a:r>
            <a:endParaRPr lang="en-US" sz="1600" dirty="0"/>
          </a:p>
          <a:p>
            <a:pPr marL="285750" indent="-285750">
              <a:buFont typeface="Wingdings" panose="05000000000000000000" pitchFamily="2" charset="2"/>
              <a:buChar char="§"/>
            </a:pPr>
            <a:r>
              <a:rPr lang="en-US" sz="1600" dirty="0"/>
              <a:t>Eligible activities include – provision of financial assistance to private, for-profit entities that create, expand or retail particular rural businesses</a:t>
            </a:r>
          </a:p>
          <a:p>
            <a:pPr marL="285750" indent="-285750">
              <a:buFont typeface="Wingdings" panose="05000000000000000000" pitchFamily="2" charset="2"/>
              <a:buChar char="§"/>
            </a:pPr>
            <a:r>
              <a:rPr lang="en-US" sz="1600" dirty="0"/>
              <a:t>Financing may include – fixed assets, buildings/facilities, leasehold improvements, machinery/equipment, infrastructure investment and working capital</a:t>
            </a:r>
          </a:p>
        </p:txBody>
      </p:sp>
    </p:spTree>
    <p:extLst>
      <p:ext uri="{BB962C8B-B14F-4D97-AF65-F5344CB8AC3E}">
        <p14:creationId xmlns:p14="http://schemas.microsoft.com/office/powerpoint/2010/main" val="4151420626"/>
      </p:ext>
    </p:extLst>
  </p:cSld>
  <p:clrMapOvr>
    <a:overrideClrMapping bg1="lt1" tx1="dk1" bg2="lt2" tx2="dk2" accent1="accent1" accent2="accent2" accent3="accent3" accent4="accent4" accent5="accent5" accent6="accent6" hlink="hlink" folHlink="folHlink"/>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9EA88-8D83-4F3F-A4C1-4B16E2377F9E}"/>
              </a:ext>
            </a:extLst>
          </p:cNvPr>
          <p:cNvSpPr>
            <a:spLocks noGrp="1"/>
          </p:cNvSpPr>
          <p:nvPr>
            <p:ph type="title"/>
          </p:nvPr>
        </p:nvSpPr>
        <p:spPr/>
        <p:txBody>
          <a:bodyPr>
            <a:normAutofit/>
          </a:bodyPr>
          <a:lstStyle/>
          <a:p>
            <a:pPr algn="ctr"/>
            <a:r>
              <a:rPr lang="en-US" sz="2400" dirty="0"/>
              <a:t>MAKING REVOLVING LOAN FUNDS WORK FOR YOUR COMMUNITY</a:t>
            </a:r>
          </a:p>
        </p:txBody>
      </p:sp>
      <p:pic>
        <p:nvPicPr>
          <p:cNvPr id="8" name="Picture 7" descr="A picture containing drawing&#10;&#10;Description automatically generated">
            <a:extLst>
              <a:ext uri="{FF2B5EF4-FFF2-40B4-BE49-F238E27FC236}">
                <a16:creationId xmlns:a16="http://schemas.microsoft.com/office/drawing/2014/main" id="{637DB2AA-7B70-4971-8FD2-4153A1EE4D6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0712" y="6315248"/>
            <a:ext cx="1469974" cy="404243"/>
          </a:xfrm>
          <a:prstGeom prst="rect">
            <a:avLst/>
          </a:prstGeom>
          <a:effectLst/>
        </p:spPr>
      </p:pic>
      <p:grpSp>
        <p:nvGrpSpPr>
          <p:cNvPr id="7" name="Group 6">
            <a:extLst>
              <a:ext uri="{FF2B5EF4-FFF2-40B4-BE49-F238E27FC236}">
                <a16:creationId xmlns:a16="http://schemas.microsoft.com/office/drawing/2014/main" id="{05DAA4A0-F6A0-4D79-B8FB-5B0A7E294C43}"/>
              </a:ext>
            </a:extLst>
          </p:cNvPr>
          <p:cNvGrpSpPr/>
          <p:nvPr/>
        </p:nvGrpSpPr>
        <p:grpSpPr>
          <a:xfrm>
            <a:off x="465904" y="1515599"/>
            <a:ext cx="10668625" cy="691200"/>
            <a:chOff x="0" y="38259"/>
            <a:chExt cx="10668625" cy="691200"/>
          </a:xfrm>
          <a:solidFill>
            <a:schemeClr val="accent4">
              <a:lumMod val="50000"/>
            </a:schemeClr>
          </a:solidFill>
        </p:grpSpPr>
        <p:sp>
          <p:nvSpPr>
            <p:cNvPr id="9" name="Rectangle 8">
              <a:extLst>
                <a:ext uri="{FF2B5EF4-FFF2-40B4-BE49-F238E27FC236}">
                  <a16:creationId xmlns:a16="http://schemas.microsoft.com/office/drawing/2014/main" id="{86B732D4-8DFB-4E19-9DBB-7DBFF99E006E}"/>
                </a:ext>
              </a:extLst>
            </p:cNvPr>
            <p:cNvSpPr/>
            <p:nvPr/>
          </p:nvSpPr>
          <p:spPr>
            <a:xfrm>
              <a:off x="0" y="38259"/>
              <a:ext cx="10668625" cy="691200"/>
            </a:xfrm>
            <a:prstGeom prst="rect">
              <a:avLst/>
            </a:prstGeom>
            <a:grpFill/>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TextBox 9">
              <a:extLst>
                <a:ext uri="{FF2B5EF4-FFF2-40B4-BE49-F238E27FC236}">
                  <a16:creationId xmlns:a16="http://schemas.microsoft.com/office/drawing/2014/main" id="{835F5C84-6DDA-4C0F-98AB-BC8A6D8EB5B8}"/>
                </a:ext>
              </a:extLst>
            </p:cNvPr>
            <p:cNvSpPr txBox="1"/>
            <p:nvPr/>
          </p:nvSpPr>
          <p:spPr>
            <a:xfrm>
              <a:off x="0" y="38259"/>
              <a:ext cx="10668625" cy="69120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kern="1200" dirty="0"/>
                <a:t>Athens County Revolving Loan Fund Programs</a:t>
              </a:r>
            </a:p>
          </p:txBody>
        </p:sp>
      </p:grpSp>
      <p:graphicFrame>
        <p:nvGraphicFramePr>
          <p:cNvPr id="6" name="Object 5">
            <a:extLst>
              <a:ext uri="{FF2B5EF4-FFF2-40B4-BE49-F238E27FC236}">
                <a16:creationId xmlns:a16="http://schemas.microsoft.com/office/drawing/2014/main" id="{B25055C9-BF3C-48B3-8733-90DDDC195F23}"/>
              </a:ext>
            </a:extLst>
          </p:cNvPr>
          <p:cNvGraphicFramePr>
            <a:graphicFrameLocks noChangeAspect="1"/>
          </p:cNvGraphicFramePr>
          <p:nvPr/>
        </p:nvGraphicFramePr>
        <p:xfrm>
          <a:off x="2916401" y="7263102"/>
          <a:ext cx="5767629" cy="431800"/>
        </p:xfrm>
        <a:graphic>
          <a:graphicData uri="http://schemas.openxmlformats.org/presentationml/2006/ole">
            <mc:AlternateContent xmlns:mc="http://schemas.openxmlformats.org/markup-compatibility/2006">
              <mc:Choice xmlns:v="urn:schemas-microsoft-com:vml" Requires="v">
                <p:oleObj spid="_x0000_s13380" name="Worksheet" r:id="rId4" imgW="4622701" imgH="431697" progId="Excel.Sheet.12">
                  <p:embed/>
                </p:oleObj>
              </mc:Choice>
              <mc:Fallback>
                <p:oleObj name="Worksheet" r:id="rId4" imgW="4622701" imgH="431697" progId="Excel.Sheet.12">
                  <p:embed/>
                  <p:pic>
                    <p:nvPicPr>
                      <p:cNvPr id="6" name="Object 5">
                        <a:extLst>
                          <a:ext uri="{FF2B5EF4-FFF2-40B4-BE49-F238E27FC236}">
                            <a16:creationId xmlns:a16="http://schemas.microsoft.com/office/drawing/2014/main" id="{B25055C9-BF3C-48B3-8733-90DDDC195F23}"/>
                          </a:ext>
                        </a:extLst>
                      </p:cNvPr>
                      <p:cNvPicPr/>
                      <p:nvPr/>
                    </p:nvPicPr>
                    <p:blipFill>
                      <a:blip r:embed="rId5"/>
                      <a:stretch>
                        <a:fillRect/>
                      </a:stretch>
                    </p:blipFill>
                    <p:spPr>
                      <a:xfrm>
                        <a:off x="2916401" y="7263102"/>
                        <a:ext cx="5767629" cy="431800"/>
                      </a:xfrm>
                      <a:prstGeom prst="rect">
                        <a:avLst/>
                      </a:prstGeom>
                    </p:spPr>
                  </p:pic>
                </p:oleObj>
              </mc:Fallback>
            </mc:AlternateContent>
          </a:graphicData>
        </a:graphic>
      </p:graphicFrame>
      <p:pic>
        <p:nvPicPr>
          <p:cNvPr id="3" name="Picture 2">
            <a:extLst>
              <a:ext uri="{FF2B5EF4-FFF2-40B4-BE49-F238E27FC236}">
                <a16:creationId xmlns:a16="http://schemas.microsoft.com/office/drawing/2014/main" id="{81642EDF-8BC6-4DF2-9222-E96DA7C42EF2}"/>
              </a:ext>
            </a:extLst>
          </p:cNvPr>
          <p:cNvPicPr>
            <a:picLocks noChangeAspect="1"/>
          </p:cNvPicPr>
          <p:nvPr/>
        </p:nvPicPr>
        <p:blipFill>
          <a:blip r:embed="rId6"/>
          <a:stretch>
            <a:fillRect/>
          </a:stretch>
        </p:blipFill>
        <p:spPr>
          <a:xfrm>
            <a:off x="10322669" y="5568904"/>
            <a:ext cx="1118619" cy="1118619"/>
          </a:xfrm>
          <a:prstGeom prst="rect">
            <a:avLst/>
          </a:prstGeom>
        </p:spPr>
      </p:pic>
      <p:sp>
        <p:nvSpPr>
          <p:cNvPr id="5" name="TextBox 4">
            <a:extLst>
              <a:ext uri="{FF2B5EF4-FFF2-40B4-BE49-F238E27FC236}">
                <a16:creationId xmlns:a16="http://schemas.microsoft.com/office/drawing/2014/main" id="{4029B957-D58F-4462-9A4C-54357F6ECC29}"/>
              </a:ext>
            </a:extLst>
          </p:cNvPr>
          <p:cNvSpPr txBox="1"/>
          <p:nvPr/>
        </p:nvSpPr>
        <p:spPr>
          <a:xfrm>
            <a:off x="465904" y="2465461"/>
            <a:ext cx="6438235" cy="369332"/>
          </a:xfrm>
          <a:prstGeom prst="rect">
            <a:avLst/>
          </a:prstGeom>
          <a:noFill/>
        </p:spPr>
        <p:txBody>
          <a:bodyPr wrap="square" rtlCol="0">
            <a:spAutoFit/>
          </a:bodyPr>
          <a:lstStyle/>
          <a:p>
            <a:r>
              <a:rPr lang="en-US" b="1" dirty="0"/>
              <a:t>Small Business Micro Loan Fund</a:t>
            </a:r>
          </a:p>
        </p:txBody>
      </p:sp>
      <p:sp>
        <p:nvSpPr>
          <p:cNvPr id="12" name="TextBox 11">
            <a:extLst>
              <a:ext uri="{FF2B5EF4-FFF2-40B4-BE49-F238E27FC236}">
                <a16:creationId xmlns:a16="http://schemas.microsoft.com/office/drawing/2014/main" id="{5855CD9E-2688-4A8B-A5ED-B3CB31665647}"/>
              </a:ext>
            </a:extLst>
          </p:cNvPr>
          <p:cNvSpPr txBox="1"/>
          <p:nvPr/>
        </p:nvSpPr>
        <p:spPr>
          <a:xfrm>
            <a:off x="465904" y="2812824"/>
            <a:ext cx="10668625" cy="2554545"/>
          </a:xfrm>
          <a:prstGeom prst="rect">
            <a:avLst/>
          </a:prstGeom>
          <a:noFill/>
        </p:spPr>
        <p:txBody>
          <a:bodyPr wrap="square" rtlCol="0">
            <a:spAutoFit/>
          </a:bodyPr>
          <a:lstStyle/>
          <a:p>
            <a:r>
              <a:rPr lang="en-US" sz="1600" u="sng" dirty="0"/>
              <a:t>Loan Terms and Amounts</a:t>
            </a:r>
          </a:p>
          <a:p>
            <a:pPr marL="285750" indent="-285750">
              <a:buFont typeface="Wingdings" panose="05000000000000000000" pitchFamily="2" charset="2"/>
              <a:buChar char="§"/>
            </a:pPr>
            <a:r>
              <a:rPr lang="en-US" sz="1600" dirty="0"/>
              <a:t>Loans of $10,000 - $50,000 are available with at least 5% coming from a private source</a:t>
            </a:r>
          </a:p>
          <a:p>
            <a:pPr marL="285750" indent="-285750">
              <a:buFont typeface="Wingdings" panose="05000000000000000000" pitchFamily="2" charset="2"/>
              <a:buChar char="§"/>
            </a:pPr>
            <a:r>
              <a:rPr lang="en-US" sz="1600" dirty="0"/>
              <a:t>Loan financing will not be offered for a term longer than the useful life of the asset(s) financed</a:t>
            </a:r>
          </a:p>
          <a:p>
            <a:pPr marL="285750" indent="-285750">
              <a:buFont typeface="Wingdings" panose="05000000000000000000" pitchFamily="2" charset="2"/>
              <a:buChar char="§"/>
            </a:pPr>
            <a:r>
              <a:rPr lang="en-US" sz="1600" dirty="0"/>
              <a:t>Can be used as stand alone or partnered funding</a:t>
            </a:r>
          </a:p>
          <a:p>
            <a:pPr marL="285750" indent="-285750">
              <a:buFont typeface="Wingdings" panose="05000000000000000000" pitchFamily="2" charset="2"/>
              <a:buChar char="§"/>
            </a:pPr>
            <a:r>
              <a:rPr lang="en-US" sz="1600" dirty="0"/>
              <a:t>Local control allows for more flexibility</a:t>
            </a:r>
          </a:p>
          <a:p>
            <a:pPr marL="285750" indent="-285750">
              <a:buFont typeface="Wingdings" panose="05000000000000000000" pitchFamily="2" charset="2"/>
              <a:buChar char="§"/>
            </a:pPr>
            <a:r>
              <a:rPr lang="en-US" sz="1600" dirty="0"/>
              <a:t>Fees are low</a:t>
            </a:r>
          </a:p>
          <a:p>
            <a:pPr marL="285750" indent="-285750">
              <a:buFont typeface="Wingdings" panose="05000000000000000000" pitchFamily="2" charset="2"/>
              <a:buChar char="§"/>
            </a:pPr>
            <a:endParaRPr lang="en-US" sz="1600" dirty="0"/>
          </a:p>
          <a:p>
            <a:r>
              <a:rPr lang="en-US" sz="1600" i="1" u="sng" dirty="0"/>
              <a:t>Potential</a:t>
            </a:r>
            <a:r>
              <a:rPr lang="en-US" sz="1600" u="sng" dirty="0"/>
              <a:t> COVID 19 Adjustments</a:t>
            </a:r>
            <a:endParaRPr lang="en-US" sz="1600" dirty="0"/>
          </a:p>
          <a:p>
            <a:pPr marL="285750" indent="-285750">
              <a:buFont typeface="Wingdings" panose="05000000000000000000" pitchFamily="2" charset="2"/>
              <a:buChar char="§"/>
            </a:pPr>
            <a:r>
              <a:rPr lang="en-US" sz="1600" dirty="0"/>
              <a:t>Inclusion of non-profits</a:t>
            </a:r>
          </a:p>
          <a:p>
            <a:pPr marL="285750" indent="-285750">
              <a:buFont typeface="Wingdings" panose="05000000000000000000" pitchFamily="2" charset="2"/>
              <a:buChar char="§"/>
            </a:pPr>
            <a:r>
              <a:rPr lang="en-US" sz="1600" dirty="0"/>
              <a:t>Increase list of eligible activities to include – training, inventory, refinancing of existing debt</a:t>
            </a:r>
          </a:p>
        </p:txBody>
      </p:sp>
    </p:spTree>
    <p:extLst>
      <p:ext uri="{BB962C8B-B14F-4D97-AF65-F5344CB8AC3E}">
        <p14:creationId xmlns:p14="http://schemas.microsoft.com/office/powerpoint/2010/main" val="804320933"/>
      </p:ext>
    </p:extLst>
  </p:cSld>
  <p:clrMapOvr>
    <a:overrideClrMapping bg1="lt1" tx1="dk1" bg2="lt2" tx2="dk2" accent1="accent1" accent2="accent2" accent3="accent3" accent4="accent4" accent5="accent5" accent6="accent6" hlink="hlink" folHlink="folHlink"/>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9EA88-8D83-4F3F-A4C1-4B16E2377F9E}"/>
              </a:ext>
            </a:extLst>
          </p:cNvPr>
          <p:cNvSpPr>
            <a:spLocks noGrp="1"/>
          </p:cNvSpPr>
          <p:nvPr>
            <p:ph type="title"/>
          </p:nvPr>
        </p:nvSpPr>
        <p:spPr/>
        <p:txBody>
          <a:bodyPr>
            <a:normAutofit/>
          </a:bodyPr>
          <a:lstStyle/>
          <a:p>
            <a:pPr algn="ctr"/>
            <a:r>
              <a:rPr lang="en-US" sz="2400" dirty="0"/>
              <a:t>MAKING REVOLVING LOAN FUNDS WORK FOR YOUR COMMUNITY</a:t>
            </a:r>
          </a:p>
        </p:txBody>
      </p:sp>
      <p:pic>
        <p:nvPicPr>
          <p:cNvPr id="8" name="Picture 7" descr="A picture containing drawing&#10;&#10;Description automatically generated">
            <a:extLst>
              <a:ext uri="{FF2B5EF4-FFF2-40B4-BE49-F238E27FC236}">
                <a16:creationId xmlns:a16="http://schemas.microsoft.com/office/drawing/2014/main" id="{637DB2AA-7B70-4971-8FD2-4153A1EE4D6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0712" y="6315248"/>
            <a:ext cx="1469974" cy="404243"/>
          </a:xfrm>
          <a:prstGeom prst="rect">
            <a:avLst/>
          </a:prstGeom>
          <a:effectLst/>
        </p:spPr>
      </p:pic>
      <p:grpSp>
        <p:nvGrpSpPr>
          <p:cNvPr id="7" name="Group 6">
            <a:extLst>
              <a:ext uri="{FF2B5EF4-FFF2-40B4-BE49-F238E27FC236}">
                <a16:creationId xmlns:a16="http://schemas.microsoft.com/office/drawing/2014/main" id="{05DAA4A0-F6A0-4D79-B8FB-5B0A7E294C43}"/>
              </a:ext>
            </a:extLst>
          </p:cNvPr>
          <p:cNvGrpSpPr/>
          <p:nvPr/>
        </p:nvGrpSpPr>
        <p:grpSpPr>
          <a:xfrm>
            <a:off x="465904" y="1515599"/>
            <a:ext cx="10668625" cy="691200"/>
            <a:chOff x="0" y="38259"/>
            <a:chExt cx="10668625" cy="691200"/>
          </a:xfrm>
          <a:solidFill>
            <a:schemeClr val="accent4">
              <a:lumMod val="50000"/>
            </a:schemeClr>
          </a:solidFill>
        </p:grpSpPr>
        <p:sp>
          <p:nvSpPr>
            <p:cNvPr id="9" name="Rectangle 8">
              <a:extLst>
                <a:ext uri="{FF2B5EF4-FFF2-40B4-BE49-F238E27FC236}">
                  <a16:creationId xmlns:a16="http://schemas.microsoft.com/office/drawing/2014/main" id="{86B732D4-8DFB-4E19-9DBB-7DBFF99E006E}"/>
                </a:ext>
              </a:extLst>
            </p:cNvPr>
            <p:cNvSpPr/>
            <p:nvPr/>
          </p:nvSpPr>
          <p:spPr>
            <a:xfrm>
              <a:off x="0" y="38259"/>
              <a:ext cx="10668625" cy="691200"/>
            </a:xfrm>
            <a:prstGeom prst="rect">
              <a:avLst/>
            </a:prstGeom>
            <a:grpFill/>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TextBox 9">
              <a:extLst>
                <a:ext uri="{FF2B5EF4-FFF2-40B4-BE49-F238E27FC236}">
                  <a16:creationId xmlns:a16="http://schemas.microsoft.com/office/drawing/2014/main" id="{835F5C84-6DDA-4C0F-98AB-BC8A6D8EB5B8}"/>
                </a:ext>
              </a:extLst>
            </p:cNvPr>
            <p:cNvSpPr txBox="1"/>
            <p:nvPr/>
          </p:nvSpPr>
          <p:spPr>
            <a:xfrm>
              <a:off x="0" y="38259"/>
              <a:ext cx="10668625" cy="69120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kern="1200" dirty="0"/>
                <a:t>Licking County, OH Small Business Lending Tools </a:t>
              </a:r>
            </a:p>
          </p:txBody>
        </p:sp>
      </p:grpSp>
      <p:graphicFrame>
        <p:nvGraphicFramePr>
          <p:cNvPr id="6" name="Object 5">
            <a:extLst>
              <a:ext uri="{FF2B5EF4-FFF2-40B4-BE49-F238E27FC236}">
                <a16:creationId xmlns:a16="http://schemas.microsoft.com/office/drawing/2014/main" id="{B25055C9-BF3C-48B3-8733-90DDDC195F23}"/>
              </a:ext>
            </a:extLst>
          </p:cNvPr>
          <p:cNvGraphicFramePr>
            <a:graphicFrameLocks noChangeAspect="1"/>
          </p:cNvGraphicFramePr>
          <p:nvPr/>
        </p:nvGraphicFramePr>
        <p:xfrm>
          <a:off x="2916401" y="7263102"/>
          <a:ext cx="5767629" cy="431800"/>
        </p:xfrm>
        <a:graphic>
          <a:graphicData uri="http://schemas.openxmlformats.org/presentationml/2006/ole">
            <mc:AlternateContent xmlns:mc="http://schemas.openxmlformats.org/markup-compatibility/2006">
              <mc:Choice xmlns:v="urn:schemas-microsoft-com:vml" Requires="v">
                <p:oleObj spid="_x0000_s19479" name="Worksheet" r:id="rId4" imgW="4622701" imgH="431697" progId="Excel.Sheet.12">
                  <p:embed/>
                </p:oleObj>
              </mc:Choice>
              <mc:Fallback>
                <p:oleObj name="Worksheet" r:id="rId4" imgW="4622701" imgH="431697" progId="Excel.Sheet.12">
                  <p:embed/>
                  <p:pic>
                    <p:nvPicPr>
                      <p:cNvPr id="6" name="Object 5">
                        <a:extLst>
                          <a:ext uri="{FF2B5EF4-FFF2-40B4-BE49-F238E27FC236}">
                            <a16:creationId xmlns:a16="http://schemas.microsoft.com/office/drawing/2014/main" id="{B25055C9-BF3C-48B3-8733-90DDDC195F23}"/>
                          </a:ext>
                        </a:extLst>
                      </p:cNvPr>
                      <p:cNvPicPr/>
                      <p:nvPr/>
                    </p:nvPicPr>
                    <p:blipFill>
                      <a:blip r:embed="rId5"/>
                      <a:stretch>
                        <a:fillRect/>
                      </a:stretch>
                    </p:blipFill>
                    <p:spPr>
                      <a:xfrm>
                        <a:off x="2916401" y="7263102"/>
                        <a:ext cx="5767629" cy="431800"/>
                      </a:xfrm>
                      <a:prstGeom prst="rect">
                        <a:avLst/>
                      </a:prstGeom>
                    </p:spPr>
                  </p:pic>
                </p:oleObj>
              </mc:Fallback>
            </mc:AlternateContent>
          </a:graphicData>
        </a:graphic>
      </p:graphicFrame>
      <p:sp>
        <p:nvSpPr>
          <p:cNvPr id="3" name="Rectangle 2">
            <a:extLst>
              <a:ext uri="{FF2B5EF4-FFF2-40B4-BE49-F238E27FC236}">
                <a16:creationId xmlns:a16="http://schemas.microsoft.com/office/drawing/2014/main" id="{B1D37DE0-13EE-4776-BDF7-5FA1144580BB}"/>
              </a:ext>
            </a:extLst>
          </p:cNvPr>
          <p:cNvSpPr/>
          <p:nvPr/>
        </p:nvSpPr>
        <p:spPr>
          <a:xfrm>
            <a:off x="5038529" y="3126015"/>
            <a:ext cx="6096000" cy="2031325"/>
          </a:xfrm>
          <a:prstGeom prst="rect">
            <a:avLst/>
          </a:prstGeom>
        </p:spPr>
        <p:txBody>
          <a:bodyPr>
            <a:spAutoFit/>
          </a:bodyPr>
          <a:lstStyle/>
          <a:p>
            <a:r>
              <a:rPr lang="en-US" b="1" dirty="0">
                <a:latin typeface="+mj-lt"/>
              </a:rPr>
              <a:t>Jillian Flowers</a:t>
            </a:r>
          </a:p>
          <a:p>
            <a:r>
              <a:rPr lang="en-US" dirty="0">
                <a:latin typeface="+mj-lt"/>
              </a:rPr>
              <a:t>Community Development Specialist</a:t>
            </a:r>
          </a:p>
          <a:p>
            <a:r>
              <a:rPr lang="en-US" dirty="0">
                <a:latin typeface="+mj-lt"/>
              </a:rPr>
              <a:t>Licking County Planning &amp; Development</a:t>
            </a:r>
          </a:p>
          <a:p>
            <a:r>
              <a:rPr lang="en-US" dirty="0">
                <a:latin typeface="+mj-lt"/>
              </a:rPr>
              <a:t>20 South Second Street</a:t>
            </a:r>
          </a:p>
          <a:p>
            <a:r>
              <a:rPr lang="en-US" dirty="0">
                <a:latin typeface="+mj-lt"/>
              </a:rPr>
              <a:t>Newark, OH 43055</a:t>
            </a:r>
          </a:p>
          <a:p>
            <a:r>
              <a:rPr lang="en-US" dirty="0">
                <a:latin typeface="+mj-lt"/>
              </a:rPr>
              <a:t>(740) 670-5200</a:t>
            </a:r>
            <a:br>
              <a:rPr lang="en-US" dirty="0">
                <a:latin typeface="+mj-lt"/>
              </a:rPr>
            </a:br>
            <a:endParaRPr lang="en-US" dirty="0">
              <a:latin typeface="+mj-lt"/>
            </a:endParaRPr>
          </a:p>
        </p:txBody>
      </p:sp>
      <p:pic>
        <p:nvPicPr>
          <p:cNvPr id="11" name="Picture 10">
            <a:extLst>
              <a:ext uri="{FF2B5EF4-FFF2-40B4-BE49-F238E27FC236}">
                <a16:creationId xmlns:a16="http://schemas.microsoft.com/office/drawing/2014/main" id="{F9D3FA77-4A5C-4B53-BA38-A0C34F2E49D9}"/>
              </a:ext>
            </a:extLst>
          </p:cNvPr>
          <p:cNvPicPr>
            <a:picLocks noChangeAspect="1"/>
          </p:cNvPicPr>
          <p:nvPr/>
        </p:nvPicPr>
        <p:blipFill>
          <a:blip r:embed="rId6"/>
          <a:stretch>
            <a:fillRect/>
          </a:stretch>
        </p:blipFill>
        <p:spPr>
          <a:xfrm>
            <a:off x="2031533" y="2849017"/>
            <a:ext cx="2528814" cy="2585323"/>
          </a:xfrm>
          <a:prstGeom prst="rect">
            <a:avLst/>
          </a:prstGeom>
        </p:spPr>
      </p:pic>
    </p:spTree>
    <p:extLst>
      <p:ext uri="{BB962C8B-B14F-4D97-AF65-F5344CB8AC3E}">
        <p14:creationId xmlns:p14="http://schemas.microsoft.com/office/powerpoint/2010/main" val="1666345122"/>
      </p:ext>
    </p:extLst>
  </p:cSld>
  <p:clrMapOvr>
    <a:overrideClrMapping bg1="lt1" tx1="dk1" bg2="lt2" tx2="dk2" accent1="accent1" accent2="accent2" accent3="accent3" accent4="accent4" accent5="accent5" accent6="accent6" hlink="hlink" folHlink="folHlink"/>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9EA88-8D83-4F3F-A4C1-4B16E2377F9E}"/>
              </a:ext>
            </a:extLst>
          </p:cNvPr>
          <p:cNvSpPr>
            <a:spLocks noGrp="1"/>
          </p:cNvSpPr>
          <p:nvPr>
            <p:ph type="title"/>
          </p:nvPr>
        </p:nvSpPr>
        <p:spPr/>
        <p:txBody>
          <a:bodyPr>
            <a:normAutofit/>
          </a:bodyPr>
          <a:lstStyle/>
          <a:p>
            <a:pPr algn="ctr"/>
            <a:r>
              <a:rPr lang="en-US" sz="2400" dirty="0"/>
              <a:t>MAKING REVOLVING LOAN FUNDS WORK FOR YOUR COMMUNITY</a:t>
            </a:r>
          </a:p>
        </p:txBody>
      </p:sp>
      <p:pic>
        <p:nvPicPr>
          <p:cNvPr id="8" name="Picture 7" descr="A picture containing drawing&#10;&#10;Description automatically generated">
            <a:extLst>
              <a:ext uri="{FF2B5EF4-FFF2-40B4-BE49-F238E27FC236}">
                <a16:creationId xmlns:a16="http://schemas.microsoft.com/office/drawing/2014/main" id="{637DB2AA-7B70-4971-8FD2-4153A1EE4D6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0712" y="6315248"/>
            <a:ext cx="1469974" cy="404243"/>
          </a:xfrm>
          <a:prstGeom prst="rect">
            <a:avLst/>
          </a:prstGeom>
          <a:effectLst/>
        </p:spPr>
      </p:pic>
      <p:grpSp>
        <p:nvGrpSpPr>
          <p:cNvPr id="7" name="Group 6">
            <a:extLst>
              <a:ext uri="{FF2B5EF4-FFF2-40B4-BE49-F238E27FC236}">
                <a16:creationId xmlns:a16="http://schemas.microsoft.com/office/drawing/2014/main" id="{05DAA4A0-F6A0-4D79-B8FB-5B0A7E294C43}"/>
              </a:ext>
            </a:extLst>
          </p:cNvPr>
          <p:cNvGrpSpPr/>
          <p:nvPr/>
        </p:nvGrpSpPr>
        <p:grpSpPr>
          <a:xfrm>
            <a:off x="465904" y="1515599"/>
            <a:ext cx="10668625" cy="691200"/>
            <a:chOff x="0" y="38259"/>
            <a:chExt cx="10668625" cy="691200"/>
          </a:xfrm>
          <a:solidFill>
            <a:schemeClr val="accent4">
              <a:lumMod val="50000"/>
            </a:schemeClr>
          </a:solidFill>
        </p:grpSpPr>
        <p:sp>
          <p:nvSpPr>
            <p:cNvPr id="9" name="Rectangle 8">
              <a:extLst>
                <a:ext uri="{FF2B5EF4-FFF2-40B4-BE49-F238E27FC236}">
                  <a16:creationId xmlns:a16="http://schemas.microsoft.com/office/drawing/2014/main" id="{86B732D4-8DFB-4E19-9DBB-7DBFF99E006E}"/>
                </a:ext>
              </a:extLst>
            </p:cNvPr>
            <p:cNvSpPr/>
            <p:nvPr/>
          </p:nvSpPr>
          <p:spPr>
            <a:xfrm>
              <a:off x="0" y="38259"/>
              <a:ext cx="10668625" cy="691200"/>
            </a:xfrm>
            <a:prstGeom prst="rect">
              <a:avLst/>
            </a:prstGeom>
            <a:grpFill/>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TextBox 9">
              <a:extLst>
                <a:ext uri="{FF2B5EF4-FFF2-40B4-BE49-F238E27FC236}">
                  <a16:creationId xmlns:a16="http://schemas.microsoft.com/office/drawing/2014/main" id="{835F5C84-6DDA-4C0F-98AB-BC8A6D8EB5B8}"/>
                </a:ext>
              </a:extLst>
            </p:cNvPr>
            <p:cNvSpPr txBox="1"/>
            <p:nvPr/>
          </p:nvSpPr>
          <p:spPr>
            <a:xfrm>
              <a:off x="0" y="38259"/>
              <a:ext cx="10668625" cy="69120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kern="1200" dirty="0"/>
                <a:t>Licking County, OH Small Business Lending Tools </a:t>
              </a:r>
            </a:p>
          </p:txBody>
        </p:sp>
      </p:grpSp>
      <p:graphicFrame>
        <p:nvGraphicFramePr>
          <p:cNvPr id="6" name="Object 5">
            <a:extLst>
              <a:ext uri="{FF2B5EF4-FFF2-40B4-BE49-F238E27FC236}">
                <a16:creationId xmlns:a16="http://schemas.microsoft.com/office/drawing/2014/main" id="{B25055C9-BF3C-48B3-8733-90DDDC195F23}"/>
              </a:ext>
            </a:extLst>
          </p:cNvPr>
          <p:cNvGraphicFramePr>
            <a:graphicFrameLocks noChangeAspect="1"/>
          </p:cNvGraphicFramePr>
          <p:nvPr/>
        </p:nvGraphicFramePr>
        <p:xfrm>
          <a:off x="2916401" y="7263102"/>
          <a:ext cx="5767629" cy="431800"/>
        </p:xfrm>
        <a:graphic>
          <a:graphicData uri="http://schemas.openxmlformats.org/presentationml/2006/ole">
            <mc:AlternateContent xmlns:mc="http://schemas.openxmlformats.org/markup-compatibility/2006">
              <mc:Choice xmlns:v="urn:schemas-microsoft-com:vml" Requires="v">
                <p:oleObj spid="_x0000_s20503" name="Worksheet" r:id="rId4" imgW="4622701" imgH="431697" progId="Excel.Sheet.12">
                  <p:embed/>
                </p:oleObj>
              </mc:Choice>
              <mc:Fallback>
                <p:oleObj name="Worksheet" r:id="rId4" imgW="4622701" imgH="431697" progId="Excel.Sheet.12">
                  <p:embed/>
                  <p:pic>
                    <p:nvPicPr>
                      <p:cNvPr id="6" name="Object 5">
                        <a:extLst>
                          <a:ext uri="{FF2B5EF4-FFF2-40B4-BE49-F238E27FC236}">
                            <a16:creationId xmlns:a16="http://schemas.microsoft.com/office/drawing/2014/main" id="{B25055C9-BF3C-48B3-8733-90DDDC195F23}"/>
                          </a:ext>
                        </a:extLst>
                      </p:cNvPr>
                      <p:cNvPicPr/>
                      <p:nvPr/>
                    </p:nvPicPr>
                    <p:blipFill>
                      <a:blip r:embed="rId5"/>
                      <a:stretch>
                        <a:fillRect/>
                      </a:stretch>
                    </p:blipFill>
                    <p:spPr>
                      <a:xfrm>
                        <a:off x="2916401" y="7263102"/>
                        <a:ext cx="5767629" cy="431800"/>
                      </a:xfrm>
                      <a:prstGeom prst="rect">
                        <a:avLst/>
                      </a:prstGeom>
                    </p:spPr>
                  </p:pic>
                </p:oleObj>
              </mc:Fallback>
            </mc:AlternateContent>
          </a:graphicData>
        </a:graphic>
      </p:graphicFrame>
      <p:pic>
        <p:nvPicPr>
          <p:cNvPr id="11" name="Picture 10">
            <a:extLst>
              <a:ext uri="{FF2B5EF4-FFF2-40B4-BE49-F238E27FC236}">
                <a16:creationId xmlns:a16="http://schemas.microsoft.com/office/drawing/2014/main" id="{F9D3FA77-4A5C-4B53-BA38-A0C34F2E49D9}"/>
              </a:ext>
            </a:extLst>
          </p:cNvPr>
          <p:cNvPicPr>
            <a:picLocks noChangeAspect="1"/>
          </p:cNvPicPr>
          <p:nvPr/>
        </p:nvPicPr>
        <p:blipFill>
          <a:blip r:embed="rId6"/>
          <a:stretch>
            <a:fillRect/>
          </a:stretch>
        </p:blipFill>
        <p:spPr>
          <a:xfrm>
            <a:off x="10165905" y="5342401"/>
            <a:ext cx="1275383" cy="1303883"/>
          </a:xfrm>
          <a:prstGeom prst="rect">
            <a:avLst/>
          </a:prstGeom>
        </p:spPr>
      </p:pic>
      <p:sp>
        <p:nvSpPr>
          <p:cNvPr id="12" name="TextBox 11">
            <a:extLst>
              <a:ext uri="{FF2B5EF4-FFF2-40B4-BE49-F238E27FC236}">
                <a16:creationId xmlns:a16="http://schemas.microsoft.com/office/drawing/2014/main" id="{D077EF30-3611-43C5-8ED6-F90FC39C584E}"/>
              </a:ext>
            </a:extLst>
          </p:cNvPr>
          <p:cNvSpPr txBox="1"/>
          <p:nvPr/>
        </p:nvSpPr>
        <p:spPr>
          <a:xfrm>
            <a:off x="470673" y="2242352"/>
            <a:ext cx="10668625" cy="4278094"/>
          </a:xfrm>
          <a:prstGeom prst="rect">
            <a:avLst/>
          </a:prstGeom>
          <a:noFill/>
        </p:spPr>
        <p:txBody>
          <a:bodyPr wrap="square" rtlCol="0">
            <a:spAutoFit/>
          </a:bodyPr>
          <a:lstStyle/>
          <a:p>
            <a:r>
              <a:rPr lang="en-US" sz="1600" b="1" dirty="0"/>
              <a:t>Community Development Block Grant (CDBG) Community Development </a:t>
            </a:r>
            <a:r>
              <a:rPr lang="en-US" sz="1600" dirty="0"/>
              <a:t>provides a flexible community development resource to address locally identified needs that are eligible CDBG activities and qualify under the national objective of Low- and Moderate-Income (LMI) Benefit or Elimination of Slum and Blight. Ohio's non-entitlement counties and cities are eligible to apply and can use the CDBG funds for housing rehabilitation, economic development and public works improvements. The program is divided into two components: the Formula Allocation Grants and the Neighborhood Revitalization Grants (NRG).</a:t>
            </a:r>
          </a:p>
          <a:p>
            <a:endParaRPr lang="en-US" sz="1600" dirty="0"/>
          </a:p>
          <a:p>
            <a:r>
              <a:rPr lang="en-US" sz="1600" b="1" dirty="0"/>
              <a:t>CDBG Public Infrastructure</a:t>
            </a:r>
            <a:r>
              <a:rPr lang="en-US" sz="1600" dirty="0"/>
              <a:t> provides funding to ensure a safe and sanitary living environment through the provision of safe and reliable drinking water and proper disposal of sanitary waste in distressed communities with a low- and moderate-income population of at least 51 percent.</a:t>
            </a:r>
          </a:p>
          <a:p>
            <a:endParaRPr lang="en-US" sz="1600" dirty="0"/>
          </a:p>
          <a:p>
            <a:r>
              <a:rPr lang="en-US" sz="1600" dirty="0"/>
              <a:t>Examples include: ADA compliant restrooms, sidewalk access, community facilities, sewer relining projects, demolitions, backup generators for water wells.</a:t>
            </a:r>
          </a:p>
          <a:p>
            <a:endParaRPr lang="en-US" sz="1600" dirty="0"/>
          </a:p>
          <a:p>
            <a:r>
              <a:rPr lang="en-US" sz="1600" dirty="0"/>
              <a:t>Licking County is under the PY19 grant and has an allocation of $470,000</a:t>
            </a:r>
          </a:p>
          <a:p>
            <a:r>
              <a:rPr lang="en-US" sz="1600" dirty="0"/>
              <a:t>and six projects county-wide.  </a:t>
            </a:r>
          </a:p>
          <a:p>
            <a:endParaRPr lang="en-US" sz="1600" dirty="0"/>
          </a:p>
        </p:txBody>
      </p:sp>
    </p:spTree>
    <p:extLst>
      <p:ext uri="{BB962C8B-B14F-4D97-AF65-F5344CB8AC3E}">
        <p14:creationId xmlns:p14="http://schemas.microsoft.com/office/powerpoint/2010/main" val="878297757"/>
      </p:ext>
    </p:extLst>
  </p:cSld>
  <p:clrMapOvr>
    <a:overrideClrMapping bg1="lt1" tx1="dk1" bg2="lt2" tx2="dk2" accent1="accent1" accent2="accent2" accent3="accent3" accent4="accent4" accent5="accent5" accent6="accent6" hlink="hlink" folHlink="folHlink"/>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9EA88-8D83-4F3F-A4C1-4B16E2377F9E}"/>
              </a:ext>
            </a:extLst>
          </p:cNvPr>
          <p:cNvSpPr>
            <a:spLocks noGrp="1"/>
          </p:cNvSpPr>
          <p:nvPr>
            <p:ph type="title"/>
          </p:nvPr>
        </p:nvSpPr>
        <p:spPr/>
        <p:txBody>
          <a:bodyPr>
            <a:normAutofit/>
          </a:bodyPr>
          <a:lstStyle/>
          <a:p>
            <a:pPr algn="ctr"/>
            <a:r>
              <a:rPr lang="en-US" sz="2400" dirty="0"/>
              <a:t>MAKING REVOLVING LOAN FUNDS WORK FOR YOUR COMMUNITY</a:t>
            </a:r>
          </a:p>
        </p:txBody>
      </p:sp>
      <p:pic>
        <p:nvPicPr>
          <p:cNvPr id="8" name="Picture 7" descr="A picture containing drawing&#10;&#10;Description automatically generated">
            <a:extLst>
              <a:ext uri="{FF2B5EF4-FFF2-40B4-BE49-F238E27FC236}">
                <a16:creationId xmlns:a16="http://schemas.microsoft.com/office/drawing/2014/main" id="{637DB2AA-7B70-4971-8FD2-4153A1EE4D6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0712" y="6315248"/>
            <a:ext cx="1469974" cy="404243"/>
          </a:xfrm>
          <a:prstGeom prst="rect">
            <a:avLst/>
          </a:prstGeom>
          <a:effectLst/>
        </p:spPr>
      </p:pic>
      <p:grpSp>
        <p:nvGrpSpPr>
          <p:cNvPr id="7" name="Group 6">
            <a:extLst>
              <a:ext uri="{FF2B5EF4-FFF2-40B4-BE49-F238E27FC236}">
                <a16:creationId xmlns:a16="http://schemas.microsoft.com/office/drawing/2014/main" id="{05DAA4A0-F6A0-4D79-B8FB-5B0A7E294C43}"/>
              </a:ext>
            </a:extLst>
          </p:cNvPr>
          <p:cNvGrpSpPr/>
          <p:nvPr/>
        </p:nvGrpSpPr>
        <p:grpSpPr>
          <a:xfrm>
            <a:off x="465904" y="1515599"/>
            <a:ext cx="10668625" cy="691200"/>
            <a:chOff x="0" y="38259"/>
            <a:chExt cx="10668625" cy="691200"/>
          </a:xfrm>
          <a:solidFill>
            <a:schemeClr val="accent4">
              <a:lumMod val="50000"/>
            </a:schemeClr>
          </a:solidFill>
        </p:grpSpPr>
        <p:sp>
          <p:nvSpPr>
            <p:cNvPr id="9" name="Rectangle 8">
              <a:extLst>
                <a:ext uri="{FF2B5EF4-FFF2-40B4-BE49-F238E27FC236}">
                  <a16:creationId xmlns:a16="http://schemas.microsoft.com/office/drawing/2014/main" id="{86B732D4-8DFB-4E19-9DBB-7DBFF99E006E}"/>
                </a:ext>
              </a:extLst>
            </p:cNvPr>
            <p:cNvSpPr/>
            <p:nvPr/>
          </p:nvSpPr>
          <p:spPr>
            <a:xfrm>
              <a:off x="0" y="38259"/>
              <a:ext cx="10668625" cy="691200"/>
            </a:xfrm>
            <a:prstGeom prst="rect">
              <a:avLst/>
            </a:prstGeom>
            <a:grpFill/>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TextBox 9">
              <a:extLst>
                <a:ext uri="{FF2B5EF4-FFF2-40B4-BE49-F238E27FC236}">
                  <a16:creationId xmlns:a16="http://schemas.microsoft.com/office/drawing/2014/main" id="{835F5C84-6DDA-4C0F-98AB-BC8A6D8EB5B8}"/>
                </a:ext>
              </a:extLst>
            </p:cNvPr>
            <p:cNvSpPr txBox="1"/>
            <p:nvPr/>
          </p:nvSpPr>
          <p:spPr>
            <a:xfrm>
              <a:off x="0" y="38259"/>
              <a:ext cx="10668625" cy="69120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kern="1200" dirty="0"/>
                <a:t>Licking County, OH Small Business Lending Tools </a:t>
              </a:r>
            </a:p>
          </p:txBody>
        </p:sp>
      </p:grpSp>
      <p:graphicFrame>
        <p:nvGraphicFramePr>
          <p:cNvPr id="6" name="Object 5">
            <a:extLst>
              <a:ext uri="{FF2B5EF4-FFF2-40B4-BE49-F238E27FC236}">
                <a16:creationId xmlns:a16="http://schemas.microsoft.com/office/drawing/2014/main" id="{B25055C9-BF3C-48B3-8733-90DDDC195F23}"/>
              </a:ext>
            </a:extLst>
          </p:cNvPr>
          <p:cNvGraphicFramePr>
            <a:graphicFrameLocks noChangeAspect="1"/>
          </p:cNvGraphicFramePr>
          <p:nvPr/>
        </p:nvGraphicFramePr>
        <p:xfrm>
          <a:off x="2916401" y="7263102"/>
          <a:ext cx="5767629" cy="431800"/>
        </p:xfrm>
        <a:graphic>
          <a:graphicData uri="http://schemas.openxmlformats.org/presentationml/2006/ole">
            <mc:AlternateContent xmlns:mc="http://schemas.openxmlformats.org/markup-compatibility/2006">
              <mc:Choice xmlns:v="urn:schemas-microsoft-com:vml" Requires="v">
                <p:oleObj spid="_x0000_s21527" name="Worksheet" r:id="rId4" imgW="4622701" imgH="431697" progId="Excel.Sheet.12">
                  <p:embed/>
                </p:oleObj>
              </mc:Choice>
              <mc:Fallback>
                <p:oleObj name="Worksheet" r:id="rId4" imgW="4622701" imgH="431697" progId="Excel.Sheet.12">
                  <p:embed/>
                  <p:pic>
                    <p:nvPicPr>
                      <p:cNvPr id="6" name="Object 5">
                        <a:extLst>
                          <a:ext uri="{FF2B5EF4-FFF2-40B4-BE49-F238E27FC236}">
                            <a16:creationId xmlns:a16="http://schemas.microsoft.com/office/drawing/2014/main" id="{B25055C9-BF3C-48B3-8733-90DDDC195F23}"/>
                          </a:ext>
                        </a:extLst>
                      </p:cNvPr>
                      <p:cNvPicPr/>
                      <p:nvPr/>
                    </p:nvPicPr>
                    <p:blipFill>
                      <a:blip r:embed="rId5"/>
                      <a:stretch>
                        <a:fillRect/>
                      </a:stretch>
                    </p:blipFill>
                    <p:spPr>
                      <a:xfrm>
                        <a:off x="2916401" y="7263102"/>
                        <a:ext cx="5767629" cy="431800"/>
                      </a:xfrm>
                      <a:prstGeom prst="rect">
                        <a:avLst/>
                      </a:prstGeom>
                    </p:spPr>
                  </p:pic>
                </p:oleObj>
              </mc:Fallback>
            </mc:AlternateContent>
          </a:graphicData>
        </a:graphic>
      </p:graphicFrame>
      <p:pic>
        <p:nvPicPr>
          <p:cNvPr id="11" name="Picture 10">
            <a:extLst>
              <a:ext uri="{FF2B5EF4-FFF2-40B4-BE49-F238E27FC236}">
                <a16:creationId xmlns:a16="http://schemas.microsoft.com/office/drawing/2014/main" id="{F9D3FA77-4A5C-4B53-BA38-A0C34F2E49D9}"/>
              </a:ext>
            </a:extLst>
          </p:cNvPr>
          <p:cNvPicPr>
            <a:picLocks noChangeAspect="1"/>
          </p:cNvPicPr>
          <p:nvPr/>
        </p:nvPicPr>
        <p:blipFill>
          <a:blip r:embed="rId6"/>
          <a:stretch>
            <a:fillRect/>
          </a:stretch>
        </p:blipFill>
        <p:spPr>
          <a:xfrm>
            <a:off x="10165905" y="5342401"/>
            <a:ext cx="1275383" cy="1303883"/>
          </a:xfrm>
          <a:prstGeom prst="rect">
            <a:avLst/>
          </a:prstGeom>
        </p:spPr>
      </p:pic>
      <p:sp>
        <p:nvSpPr>
          <p:cNvPr id="12" name="TextBox 11">
            <a:extLst>
              <a:ext uri="{FF2B5EF4-FFF2-40B4-BE49-F238E27FC236}">
                <a16:creationId xmlns:a16="http://schemas.microsoft.com/office/drawing/2014/main" id="{1284C71A-268C-4614-B8C1-429741F187F3}"/>
              </a:ext>
            </a:extLst>
          </p:cNvPr>
          <p:cNvSpPr txBox="1"/>
          <p:nvPr/>
        </p:nvSpPr>
        <p:spPr>
          <a:xfrm>
            <a:off x="465902" y="2491308"/>
            <a:ext cx="10668625" cy="3539430"/>
          </a:xfrm>
          <a:prstGeom prst="rect">
            <a:avLst/>
          </a:prstGeom>
          <a:noFill/>
        </p:spPr>
        <p:txBody>
          <a:bodyPr wrap="square" rtlCol="0">
            <a:spAutoFit/>
          </a:bodyPr>
          <a:lstStyle/>
          <a:p>
            <a:r>
              <a:rPr lang="en-US" sz="1600" dirty="0"/>
              <a:t>Licking County has had grant programs since the 1980’s</a:t>
            </a:r>
          </a:p>
          <a:p>
            <a:endParaRPr lang="en-US" sz="1600" dirty="0"/>
          </a:p>
          <a:p>
            <a:r>
              <a:rPr lang="en-US" sz="1600" dirty="0"/>
              <a:t>Licking County’s EDRLF fund has certain criteria it must follow.  When GROW Licking County CIC was formed, we allocated money to follow them.</a:t>
            </a:r>
          </a:p>
          <a:p>
            <a:endParaRPr lang="en-US" sz="1600" dirty="0"/>
          </a:p>
          <a:p>
            <a:r>
              <a:rPr lang="en-US" sz="1600" dirty="0"/>
              <a:t>For the purposes of our accounts right now, we have about $22,000.00 that was allocated for a project in Buckeye Lake two years ago, but we ended up not touching it.</a:t>
            </a:r>
          </a:p>
          <a:p>
            <a:endParaRPr lang="en-US" sz="1600" dirty="0"/>
          </a:p>
          <a:p>
            <a:r>
              <a:rPr lang="en-US" sz="1600" dirty="0"/>
              <a:t>It was designed to be used for community center ADA compliant bathrooms and providing short-term jobs to people in the area.  </a:t>
            </a:r>
          </a:p>
          <a:p>
            <a:endParaRPr lang="en-US" sz="1600" dirty="0"/>
          </a:p>
          <a:p>
            <a:r>
              <a:rPr lang="en-US" sz="1600" dirty="0"/>
              <a:t>The State of Ohio wants grantees to exhaust these funds through the CDBG program.  The funds have been allocated to projects that have some sort of payoff like liens etc.  </a:t>
            </a:r>
          </a:p>
          <a:p>
            <a:endParaRPr lang="en-US" sz="1600" dirty="0"/>
          </a:p>
        </p:txBody>
      </p:sp>
    </p:spTree>
    <p:extLst>
      <p:ext uri="{BB962C8B-B14F-4D97-AF65-F5344CB8AC3E}">
        <p14:creationId xmlns:p14="http://schemas.microsoft.com/office/powerpoint/2010/main" val="2813330282"/>
      </p:ext>
    </p:extLst>
  </p:cSld>
  <p:clrMapOvr>
    <a:overrideClrMapping bg1="lt1" tx1="dk1" bg2="lt2" tx2="dk2" accent1="accent1" accent2="accent2" accent3="accent3" accent4="accent4" accent5="accent5" accent6="accent6" hlink="hlink" folHlink="folHlink"/>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9EA88-8D83-4F3F-A4C1-4B16E2377F9E}"/>
              </a:ext>
            </a:extLst>
          </p:cNvPr>
          <p:cNvSpPr>
            <a:spLocks noGrp="1"/>
          </p:cNvSpPr>
          <p:nvPr>
            <p:ph type="title"/>
          </p:nvPr>
        </p:nvSpPr>
        <p:spPr/>
        <p:txBody>
          <a:bodyPr>
            <a:normAutofit/>
          </a:bodyPr>
          <a:lstStyle/>
          <a:p>
            <a:pPr algn="ctr"/>
            <a:r>
              <a:rPr lang="en-US" sz="2400" dirty="0"/>
              <a:t>MAKING REVOLVING LOAN FUNDS WORK FOR YOUR COMMUNITY</a:t>
            </a:r>
          </a:p>
        </p:txBody>
      </p:sp>
      <p:pic>
        <p:nvPicPr>
          <p:cNvPr id="8" name="Picture 7" descr="A picture containing drawing&#10;&#10;Description automatically generated">
            <a:extLst>
              <a:ext uri="{FF2B5EF4-FFF2-40B4-BE49-F238E27FC236}">
                <a16:creationId xmlns:a16="http://schemas.microsoft.com/office/drawing/2014/main" id="{637DB2AA-7B70-4971-8FD2-4153A1EE4D6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0712" y="6315248"/>
            <a:ext cx="1469974" cy="404243"/>
          </a:xfrm>
          <a:prstGeom prst="rect">
            <a:avLst/>
          </a:prstGeom>
          <a:effectLst/>
        </p:spPr>
      </p:pic>
      <p:grpSp>
        <p:nvGrpSpPr>
          <p:cNvPr id="7" name="Group 6">
            <a:extLst>
              <a:ext uri="{FF2B5EF4-FFF2-40B4-BE49-F238E27FC236}">
                <a16:creationId xmlns:a16="http://schemas.microsoft.com/office/drawing/2014/main" id="{05DAA4A0-F6A0-4D79-B8FB-5B0A7E294C43}"/>
              </a:ext>
            </a:extLst>
          </p:cNvPr>
          <p:cNvGrpSpPr/>
          <p:nvPr/>
        </p:nvGrpSpPr>
        <p:grpSpPr>
          <a:xfrm>
            <a:off x="465904" y="1515599"/>
            <a:ext cx="10668625" cy="691200"/>
            <a:chOff x="0" y="38259"/>
            <a:chExt cx="10668625" cy="691200"/>
          </a:xfrm>
          <a:solidFill>
            <a:schemeClr val="accent4">
              <a:lumMod val="50000"/>
            </a:schemeClr>
          </a:solidFill>
        </p:grpSpPr>
        <p:sp>
          <p:nvSpPr>
            <p:cNvPr id="9" name="Rectangle 8">
              <a:extLst>
                <a:ext uri="{FF2B5EF4-FFF2-40B4-BE49-F238E27FC236}">
                  <a16:creationId xmlns:a16="http://schemas.microsoft.com/office/drawing/2014/main" id="{86B732D4-8DFB-4E19-9DBB-7DBFF99E006E}"/>
                </a:ext>
              </a:extLst>
            </p:cNvPr>
            <p:cNvSpPr/>
            <p:nvPr/>
          </p:nvSpPr>
          <p:spPr>
            <a:xfrm>
              <a:off x="0" y="38259"/>
              <a:ext cx="10668625" cy="691200"/>
            </a:xfrm>
            <a:prstGeom prst="rect">
              <a:avLst/>
            </a:prstGeom>
            <a:grpFill/>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TextBox 9">
              <a:extLst>
                <a:ext uri="{FF2B5EF4-FFF2-40B4-BE49-F238E27FC236}">
                  <a16:creationId xmlns:a16="http://schemas.microsoft.com/office/drawing/2014/main" id="{835F5C84-6DDA-4C0F-98AB-BC8A6D8EB5B8}"/>
                </a:ext>
              </a:extLst>
            </p:cNvPr>
            <p:cNvSpPr txBox="1"/>
            <p:nvPr/>
          </p:nvSpPr>
          <p:spPr>
            <a:xfrm>
              <a:off x="0" y="38259"/>
              <a:ext cx="10668625" cy="69120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kern="1200" dirty="0"/>
                <a:t>Licking County, OH Small Business Lending Tools </a:t>
              </a:r>
            </a:p>
          </p:txBody>
        </p:sp>
      </p:grpSp>
      <p:graphicFrame>
        <p:nvGraphicFramePr>
          <p:cNvPr id="6" name="Object 5">
            <a:extLst>
              <a:ext uri="{FF2B5EF4-FFF2-40B4-BE49-F238E27FC236}">
                <a16:creationId xmlns:a16="http://schemas.microsoft.com/office/drawing/2014/main" id="{B25055C9-BF3C-48B3-8733-90DDDC195F23}"/>
              </a:ext>
            </a:extLst>
          </p:cNvPr>
          <p:cNvGraphicFramePr>
            <a:graphicFrameLocks noChangeAspect="1"/>
          </p:cNvGraphicFramePr>
          <p:nvPr/>
        </p:nvGraphicFramePr>
        <p:xfrm>
          <a:off x="2916401" y="7263102"/>
          <a:ext cx="5767629" cy="431800"/>
        </p:xfrm>
        <a:graphic>
          <a:graphicData uri="http://schemas.openxmlformats.org/presentationml/2006/ole">
            <mc:AlternateContent xmlns:mc="http://schemas.openxmlformats.org/markup-compatibility/2006">
              <mc:Choice xmlns:v="urn:schemas-microsoft-com:vml" Requires="v">
                <p:oleObj spid="_x0000_s22536" name="Worksheet" r:id="rId4" imgW="4622701" imgH="431697" progId="Excel.Sheet.12">
                  <p:embed/>
                </p:oleObj>
              </mc:Choice>
              <mc:Fallback>
                <p:oleObj name="Worksheet" r:id="rId4" imgW="4622701" imgH="431697" progId="Excel.Sheet.12">
                  <p:embed/>
                  <p:pic>
                    <p:nvPicPr>
                      <p:cNvPr id="6" name="Object 5">
                        <a:extLst>
                          <a:ext uri="{FF2B5EF4-FFF2-40B4-BE49-F238E27FC236}">
                            <a16:creationId xmlns:a16="http://schemas.microsoft.com/office/drawing/2014/main" id="{B25055C9-BF3C-48B3-8733-90DDDC195F23}"/>
                          </a:ext>
                        </a:extLst>
                      </p:cNvPr>
                      <p:cNvPicPr/>
                      <p:nvPr/>
                    </p:nvPicPr>
                    <p:blipFill>
                      <a:blip r:embed="rId5"/>
                      <a:stretch>
                        <a:fillRect/>
                      </a:stretch>
                    </p:blipFill>
                    <p:spPr>
                      <a:xfrm>
                        <a:off x="2916401" y="7263102"/>
                        <a:ext cx="5767629" cy="431800"/>
                      </a:xfrm>
                      <a:prstGeom prst="rect">
                        <a:avLst/>
                      </a:prstGeom>
                    </p:spPr>
                  </p:pic>
                </p:oleObj>
              </mc:Fallback>
            </mc:AlternateContent>
          </a:graphicData>
        </a:graphic>
      </p:graphicFrame>
      <p:pic>
        <p:nvPicPr>
          <p:cNvPr id="11" name="Picture 10">
            <a:extLst>
              <a:ext uri="{FF2B5EF4-FFF2-40B4-BE49-F238E27FC236}">
                <a16:creationId xmlns:a16="http://schemas.microsoft.com/office/drawing/2014/main" id="{F9D3FA77-4A5C-4B53-BA38-A0C34F2E49D9}"/>
              </a:ext>
            </a:extLst>
          </p:cNvPr>
          <p:cNvPicPr>
            <a:picLocks noChangeAspect="1"/>
          </p:cNvPicPr>
          <p:nvPr/>
        </p:nvPicPr>
        <p:blipFill>
          <a:blip r:embed="rId6"/>
          <a:stretch>
            <a:fillRect/>
          </a:stretch>
        </p:blipFill>
        <p:spPr>
          <a:xfrm>
            <a:off x="10165905" y="5342401"/>
            <a:ext cx="1275383" cy="1303883"/>
          </a:xfrm>
          <a:prstGeom prst="rect">
            <a:avLst/>
          </a:prstGeom>
        </p:spPr>
      </p:pic>
      <p:sp>
        <p:nvSpPr>
          <p:cNvPr id="13" name="Subtitle 2">
            <a:extLst>
              <a:ext uri="{FF2B5EF4-FFF2-40B4-BE49-F238E27FC236}">
                <a16:creationId xmlns:a16="http://schemas.microsoft.com/office/drawing/2014/main" id="{616AC90C-934B-498F-957C-461364F71D6E}"/>
              </a:ext>
            </a:extLst>
          </p:cNvPr>
          <p:cNvSpPr txBox="1">
            <a:spLocks/>
          </p:cNvSpPr>
          <p:nvPr/>
        </p:nvSpPr>
        <p:spPr>
          <a:xfrm>
            <a:off x="465904" y="2586105"/>
            <a:ext cx="10668625" cy="3486704"/>
          </a:xfrm>
          <a:prstGeom prst="rect">
            <a:avLst/>
          </a:prstGeom>
        </p:spPr>
        <p:txBody>
          <a:bodyPr vert="horz" lIns="91440" tIns="45720" rIns="91440" bIns="45720" rtlCol="0" anchor="b">
            <a:normAutofit fontScale="70000" lnSpcReduction="20000"/>
          </a:bodyPr>
          <a:lstStyle>
            <a:lvl1pPr marL="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2400" b="0" i="0" kern="1200">
                <a:solidFill>
                  <a:schemeClr val="bg2">
                    <a:lumMod val="40000"/>
                    <a:lumOff val="60000"/>
                  </a:schemeClr>
                </a:solidFill>
                <a:latin typeface="+mj-lt"/>
                <a:ea typeface="+mj-ea"/>
                <a:cs typeface="+mj-cs"/>
              </a:defRPr>
            </a:lvl1pPr>
            <a:lvl2pPr marL="4572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2000" b="1" i="0" kern="1200">
                <a:solidFill>
                  <a:schemeClr val="tx1"/>
                </a:solidFill>
                <a:latin typeface="+mj-lt"/>
                <a:ea typeface="+mj-ea"/>
                <a:cs typeface="+mj-cs"/>
              </a:defRPr>
            </a:lvl2pPr>
            <a:lvl3pPr marL="9144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800" b="1" i="0" kern="1200">
                <a:solidFill>
                  <a:schemeClr val="tx1"/>
                </a:solidFill>
                <a:latin typeface="+mj-lt"/>
                <a:ea typeface="+mj-ea"/>
                <a:cs typeface="+mj-cs"/>
              </a:defRPr>
            </a:lvl3pPr>
            <a:lvl4pPr marL="13716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tx1"/>
                </a:solidFill>
                <a:latin typeface="+mj-lt"/>
                <a:ea typeface="+mj-ea"/>
                <a:cs typeface="+mj-cs"/>
              </a:defRPr>
            </a:lvl4pPr>
            <a:lvl5pPr marL="18288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tx1"/>
                </a:solidFill>
                <a:latin typeface="+mj-lt"/>
                <a:ea typeface="+mj-ea"/>
                <a:cs typeface="+mj-cs"/>
              </a:defRPr>
            </a:lvl5pPr>
            <a:lvl6pPr marL="22860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tx1"/>
                </a:solidFill>
                <a:latin typeface="+mj-lt"/>
                <a:ea typeface="+mj-ea"/>
                <a:cs typeface="+mj-cs"/>
              </a:defRPr>
            </a:lvl6pPr>
            <a:lvl7pPr marL="27432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tx1"/>
                </a:solidFill>
                <a:latin typeface="+mj-lt"/>
                <a:ea typeface="+mj-ea"/>
                <a:cs typeface="+mj-cs"/>
              </a:defRPr>
            </a:lvl7pPr>
            <a:lvl8pPr marL="32004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tx1"/>
                </a:solidFill>
                <a:latin typeface="+mj-lt"/>
                <a:ea typeface="+mj-ea"/>
                <a:cs typeface="+mj-cs"/>
              </a:defRPr>
            </a:lvl8pPr>
            <a:lvl9pPr marL="36576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tx1"/>
                </a:solidFill>
                <a:latin typeface="+mj-lt"/>
                <a:ea typeface="+mj-ea"/>
                <a:cs typeface="+mj-cs"/>
              </a:defRPr>
            </a:lvl9pPr>
          </a:lstStyle>
          <a:p>
            <a:r>
              <a:rPr lang="en-US" i="1" dirty="0">
                <a:solidFill>
                  <a:schemeClr val="tx1"/>
                </a:solidFill>
              </a:rPr>
              <a:t>In an effort to assist Ohioans effected by the COVID-19 crisis, we are allowing CDBG Program grantees the option to amend a current grant to utilize Emergency Housing Assistance (EHA) in conjunction with the CHIP program guidance issued earlier. You may amend your PY 2018 and PY 2019 Allocation grants to do Emergency Home Repair and Emergency Housing Assistance (this can also include rent, mortgage and utility payments) as long as the grant deadline does not need to be extended. This is a public service activity, so you will need a waiver letter if you choose to exceed the 15% cap (15% of the total grant not including admin/Fair Housing).</a:t>
            </a:r>
          </a:p>
          <a:p>
            <a:pPr algn="ctr"/>
            <a:r>
              <a:rPr lang="en-US" i="1" dirty="0">
                <a:solidFill>
                  <a:schemeClr val="tx1"/>
                </a:solidFill>
              </a:rPr>
              <a:t>***Communities must amend their current grant award to pursue this.</a:t>
            </a:r>
          </a:p>
          <a:p>
            <a:r>
              <a:rPr lang="en-US" i="1" dirty="0">
                <a:solidFill>
                  <a:schemeClr val="tx1"/>
                </a:solidFill>
              </a:rPr>
              <a:t>Licking County has decided to opt out of this option solely because we currently have a CHIP award that has plenty of dollars that we can expend.  </a:t>
            </a:r>
          </a:p>
          <a:p>
            <a:r>
              <a:rPr lang="en-US" i="1" dirty="0">
                <a:solidFill>
                  <a:schemeClr val="tx1"/>
                </a:solidFill>
              </a:rPr>
              <a:t>Resources:</a:t>
            </a:r>
          </a:p>
          <a:p>
            <a:r>
              <a:rPr lang="en-US" i="1" dirty="0">
                <a:solidFill>
                  <a:schemeClr val="tx1"/>
                </a:solidFill>
                <a:hlinkClick r:id="rId7"/>
              </a:rPr>
              <a:t>https://development.ohio.gov/businessservices.htm</a:t>
            </a:r>
            <a:endParaRPr lang="en-US" i="1" dirty="0">
              <a:solidFill>
                <a:schemeClr val="tx1"/>
              </a:solidFill>
            </a:endParaRPr>
          </a:p>
          <a:p>
            <a:r>
              <a:rPr lang="en-US" i="1" dirty="0">
                <a:solidFill>
                  <a:schemeClr val="tx1"/>
                </a:solidFill>
                <a:hlinkClick r:id="rId8"/>
              </a:rPr>
              <a:t>https://development.ohio.gov/cs/cs_edl.htm</a:t>
            </a:r>
            <a:endParaRPr lang="en-US" i="1" dirty="0">
              <a:solidFill>
                <a:schemeClr val="tx1"/>
              </a:solidFill>
            </a:endParaRPr>
          </a:p>
          <a:p>
            <a:endParaRPr lang="en-US" i="1" dirty="0">
              <a:solidFill>
                <a:schemeClr val="tx1"/>
              </a:solidFill>
            </a:endParaRPr>
          </a:p>
        </p:txBody>
      </p:sp>
    </p:spTree>
    <p:extLst>
      <p:ext uri="{BB962C8B-B14F-4D97-AF65-F5344CB8AC3E}">
        <p14:creationId xmlns:p14="http://schemas.microsoft.com/office/powerpoint/2010/main" val="3218034625"/>
      </p:ext>
    </p:extLst>
  </p:cSld>
  <p:clrMapOvr>
    <a:overrideClrMapping bg1="lt1" tx1="dk1" bg2="lt2" tx2="dk2" accent1="accent1" accent2="accent2" accent3="accent3" accent4="accent4" accent5="accent5" accent6="accent6" hlink="hlink" folHlink="folHlink"/>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9EA88-8D83-4F3F-A4C1-4B16E2377F9E}"/>
              </a:ext>
            </a:extLst>
          </p:cNvPr>
          <p:cNvSpPr>
            <a:spLocks noGrp="1"/>
          </p:cNvSpPr>
          <p:nvPr>
            <p:ph type="title"/>
          </p:nvPr>
        </p:nvSpPr>
        <p:spPr/>
        <p:txBody>
          <a:bodyPr>
            <a:normAutofit/>
          </a:bodyPr>
          <a:lstStyle/>
          <a:p>
            <a:pPr algn="ctr"/>
            <a:r>
              <a:rPr lang="en-US" sz="2400" dirty="0"/>
              <a:t>MAKING REVOLVING LOAN FUNDS WORK FOR YOUR COMMUNITY</a:t>
            </a:r>
          </a:p>
        </p:txBody>
      </p:sp>
      <p:pic>
        <p:nvPicPr>
          <p:cNvPr id="8" name="Picture 7" descr="A picture containing drawing&#10;&#10;Description automatically generated">
            <a:extLst>
              <a:ext uri="{FF2B5EF4-FFF2-40B4-BE49-F238E27FC236}">
                <a16:creationId xmlns:a16="http://schemas.microsoft.com/office/drawing/2014/main" id="{637DB2AA-7B70-4971-8FD2-4153A1EE4D6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0712" y="6315248"/>
            <a:ext cx="1469974" cy="404243"/>
          </a:xfrm>
          <a:prstGeom prst="rect">
            <a:avLst/>
          </a:prstGeom>
          <a:effectLst/>
        </p:spPr>
      </p:pic>
      <p:grpSp>
        <p:nvGrpSpPr>
          <p:cNvPr id="7" name="Group 6">
            <a:extLst>
              <a:ext uri="{FF2B5EF4-FFF2-40B4-BE49-F238E27FC236}">
                <a16:creationId xmlns:a16="http://schemas.microsoft.com/office/drawing/2014/main" id="{05DAA4A0-F6A0-4D79-B8FB-5B0A7E294C43}"/>
              </a:ext>
            </a:extLst>
          </p:cNvPr>
          <p:cNvGrpSpPr/>
          <p:nvPr/>
        </p:nvGrpSpPr>
        <p:grpSpPr>
          <a:xfrm>
            <a:off x="465904" y="1515599"/>
            <a:ext cx="10668625" cy="691200"/>
            <a:chOff x="0" y="38259"/>
            <a:chExt cx="10668625" cy="691200"/>
          </a:xfrm>
          <a:solidFill>
            <a:schemeClr val="accent4">
              <a:lumMod val="50000"/>
            </a:schemeClr>
          </a:solidFill>
        </p:grpSpPr>
        <p:sp>
          <p:nvSpPr>
            <p:cNvPr id="9" name="Rectangle 8">
              <a:extLst>
                <a:ext uri="{FF2B5EF4-FFF2-40B4-BE49-F238E27FC236}">
                  <a16:creationId xmlns:a16="http://schemas.microsoft.com/office/drawing/2014/main" id="{86B732D4-8DFB-4E19-9DBB-7DBFF99E006E}"/>
                </a:ext>
              </a:extLst>
            </p:cNvPr>
            <p:cNvSpPr/>
            <p:nvPr/>
          </p:nvSpPr>
          <p:spPr>
            <a:xfrm>
              <a:off x="0" y="38259"/>
              <a:ext cx="10668625" cy="691200"/>
            </a:xfrm>
            <a:prstGeom prst="rect">
              <a:avLst/>
            </a:prstGeom>
            <a:grpFill/>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TextBox 9">
              <a:extLst>
                <a:ext uri="{FF2B5EF4-FFF2-40B4-BE49-F238E27FC236}">
                  <a16:creationId xmlns:a16="http://schemas.microsoft.com/office/drawing/2014/main" id="{835F5C84-6DDA-4C0F-98AB-BC8A6D8EB5B8}"/>
                </a:ext>
              </a:extLst>
            </p:cNvPr>
            <p:cNvSpPr txBox="1"/>
            <p:nvPr/>
          </p:nvSpPr>
          <p:spPr>
            <a:xfrm>
              <a:off x="0" y="38259"/>
              <a:ext cx="10668625" cy="69120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kern="1200" dirty="0"/>
                <a:t>Role of Economic Development in COVID 19 Economic Recovery</a:t>
              </a:r>
            </a:p>
          </p:txBody>
        </p:sp>
      </p:grpSp>
      <p:graphicFrame>
        <p:nvGraphicFramePr>
          <p:cNvPr id="6" name="Object 5">
            <a:extLst>
              <a:ext uri="{FF2B5EF4-FFF2-40B4-BE49-F238E27FC236}">
                <a16:creationId xmlns:a16="http://schemas.microsoft.com/office/drawing/2014/main" id="{B25055C9-BF3C-48B3-8733-90DDDC195F23}"/>
              </a:ext>
            </a:extLst>
          </p:cNvPr>
          <p:cNvGraphicFramePr>
            <a:graphicFrameLocks noChangeAspect="1"/>
          </p:cNvGraphicFramePr>
          <p:nvPr/>
        </p:nvGraphicFramePr>
        <p:xfrm>
          <a:off x="2916401" y="7263102"/>
          <a:ext cx="5767629" cy="431800"/>
        </p:xfrm>
        <a:graphic>
          <a:graphicData uri="http://schemas.openxmlformats.org/presentationml/2006/ole">
            <mc:AlternateContent xmlns:mc="http://schemas.openxmlformats.org/markup-compatibility/2006">
              <mc:Choice xmlns:v="urn:schemas-microsoft-com:vml" Requires="v">
                <p:oleObj spid="_x0000_s9289" name="Worksheet" r:id="rId4" imgW="4622701" imgH="431697" progId="Excel.Sheet.12">
                  <p:embed/>
                </p:oleObj>
              </mc:Choice>
              <mc:Fallback>
                <p:oleObj name="Worksheet" r:id="rId4" imgW="4622701" imgH="431697" progId="Excel.Sheet.12">
                  <p:embed/>
                  <p:pic>
                    <p:nvPicPr>
                      <p:cNvPr id="6" name="Object 5">
                        <a:extLst>
                          <a:ext uri="{FF2B5EF4-FFF2-40B4-BE49-F238E27FC236}">
                            <a16:creationId xmlns:a16="http://schemas.microsoft.com/office/drawing/2014/main" id="{B25055C9-BF3C-48B3-8733-90DDDC195F23}"/>
                          </a:ext>
                        </a:extLst>
                      </p:cNvPr>
                      <p:cNvPicPr/>
                      <p:nvPr/>
                    </p:nvPicPr>
                    <p:blipFill>
                      <a:blip r:embed="rId5"/>
                      <a:stretch>
                        <a:fillRect/>
                      </a:stretch>
                    </p:blipFill>
                    <p:spPr>
                      <a:xfrm>
                        <a:off x="2916401" y="7263102"/>
                        <a:ext cx="5767629" cy="431800"/>
                      </a:xfrm>
                      <a:prstGeom prst="rect">
                        <a:avLst/>
                      </a:prstGeom>
                    </p:spPr>
                  </p:pic>
                </p:oleObj>
              </mc:Fallback>
            </mc:AlternateContent>
          </a:graphicData>
        </a:graphic>
      </p:graphicFrame>
      <p:graphicFrame>
        <p:nvGraphicFramePr>
          <p:cNvPr id="12" name="Content Placeholder 5">
            <a:extLst>
              <a:ext uri="{FF2B5EF4-FFF2-40B4-BE49-F238E27FC236}">
                <a16:creationId xmlns:a16="http://schemas.microsoft.com/office/drawing/2014/main" id="{3749DB06-92D6-4F52-82D6-84324877A60E}"/>
              </a:ext>
            </a:extLst>
          </p:cNvPr>
          <p:cNvGraphicFramePr>
            <a:graphicFrameLocks/>
          </p:cNvGraphicFramePr>
          <p:nvPr>
            <p:extLst>
              <p:ext uri="{D42A27DB-BD31-4B8C-83A1-F6EECF244321}">
                <p14:modId xmlns:p14="http://schemas.microsoft.com/office/powerpoint/2010/main" val="1965975111"/>
              </p:ext>
            </p:extLst>
          </p:nvPr>
        </p:nvGraphicFramePr>
        <p:xfrm>
          <a:off x="1293812" y="2512059"/>
          <a:ext cx="9604375" cy="344963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2768601698"/>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9EA88-8D83-4F3F-A4C1-4B16E2377F9E}"/>
              </a:ext>
            </a:extLst>
          </p:cNvPr>
          <p:cNvSpPr>
            <a:spLocks noGrp="1"/>
          </p:cNvSpPr>
          <p:nvPr>
            <p:ph type="title"/>
          </p:nvPr>
        </p:nvSpPr>
        <p:spPr>
          <a:xfrm>
            <a:off x="385894" y="386869"/>
            <a:ext cx="10024844" cy="1474330"/>
          </a:xfrm>
        </p:spPr>
        <p:txBody>
          <a:bodyPr>
            <a:normAutofit/>
          </a:bodyPr>
          <a:lstStyle/>
          <a:p>
            <a:pPr algn="ctr"/>
            <a:r>
              <a:rPr lang="en-US" sz="2400" dirty="0"/>
              <a:t>MONTROSE GROUP COVID 19 ECONOMIC RECOVERY STRATEGY</a:t>
            </a:r>
          </a:p>
        </p:txBody>
      </p:sp>
      <p:grpSp>
        <p:nvGrpSpPr>
          <p:cNvPr id="17" name="Group 16">
            <a:extLst>
              <a:ext uri="{FF2B5EF4-FFF2-40B4-BE49-F238E27FC236}">
                <a16:creationId xmlns:a16="http://schemas.microsoft.com/office/drawing/2014/main" id="{3D4B2550-7437-4F26-95D6-6AEFFF54DB83}"/>
              </a:ext>
            </a:extLst>
          </p:cNvPr>
          <p:cNvGrpSpPr/>
          <p:nvPr/>
        </p:nvGrpSpPr>
        <p:grpSpPr>
          <a:xfrm>
            <a:off x="465904" y="1515599"/>
            <a:ext cx="10668625" cy="691200"/>
            <a:chOff x="0" y="38259"/>
            <a:chExt cx="10668625" cy="691200"/>
          </a:xfrm>
          <a:solidFill>
            <a:schemeClr val="accent4">
              <a:lumMod val="50000"/>
            </a:schemeClr>
          </a:solidFill>
        </p:grpSpPr>
        <p:sp>
          <p:nvSpPr>
            <p:cNvPr id="18" name="Rectangle 17">
              <a:extLst>
                <a:ext uri="{FF2B5EF4-FFF2-40B4-BE49-F238E27FC236}">
                  <a16:creationId xmlns:a16="http://schemas.microsoft.com/office/drawing/2014/main" id="{3B0563DF-8928-48F8-947D-0A822EEFB6F9}"/>
                </a:ext>
              </a:extLst>
            </p:cNvPr>
            <p:cNvSpPr/>
            <p:nvPr/>
          </p:nvSpPr>
          <p:spPr>
            <a:xfrm>
              <a:off x="0" y="38259"/>
              <a:ext cx="10668625" cy="691200"/>
            </a:xfrm>
            <a:prstGeom prst="rect">
              <a:avLst/>
            </a:prstGeom>
            <a:grpFill/>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TextBox 18">
              <a:extLst>
                <a:ext uri="{FF2B5EF4-FFF2-40B4-BE49-F238E27FC236}">
                  <a16:creationId xmlns:a16="http://schemas.microsoft.com/office/drawing/2014/main" id="{CA1E0975-4F71-44D7-B334-1BEEC81B7387}"/>
                </a:ext>
              </a:extLst>
            </p:cNvPr>
            <p:cNvSpPr txBox="1"/>
            <p:nvPr/>
          </p:nvSpPr>
          <p:spPr>
            <a:xfrm>
              <a:off x="0" y="38259"/>
              <a:ext cx="10668625" cy="69120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kern="1200" dirty="0"/>
                <a:t>COVID 19 National Economic Impact</a:t>
              </a:r>
            </a:p>
          </p:txBody>
        </p:sp>
      </p:grpSp>
      <p:pic>
        <p:nvPicPr>
          <p:cNvPr id="23" name="Picture 22" descr="A picture containing drawing&#10;&#10;Description automatically generated">
            <a:extLst>
              <a:ext uri="{FF2B5EF4-FFF2-40B4-BE49-F238E27FC236}">
                <a16:creationId xmlns:a16="http://schemas.microsoft.com/office/drawing/2014/main" id="{18FC0ECD-AFDF-46F8-AC04-CA6665ADB22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0712" y="6315248"/>
            <a:ext cx="1469974" cy="404243"/>
          </a:xfrm>
          <a:prstGeom prst="rect">
            <a:avLst/>
          </a:prstGeom>
          <a:effectLst/>
        </p:spPr>
      </p:pic>
      <p:grpSp>
        <p:nvGrpSpPr>
          <p:cNvPr id="24" name="Group 23">
            <a:extLst>
              <a:ext uri="{FF2B5EF4-FFF2-40B4-BE49-F238E27FC236}">
                <a16:creationId xmlns:a16="http://schemas.microsoft.com/office/drawing/2014/main" id="{C60AD3C6-031F-4B31-8745-46F9F7CFE871}"/>
              </a:ext>
            </a:extLst>
          </p:cNvPr>
          <p:cNvGrpSpPr/>
          <p:nvPr/>
        </p:nvGrpSpPr>
        <p:grpSpPr>
          <a:xfrm>
            <a:off x="465903" y="2279669"/>
            <a:ext cx="10668625" cy="2986560"/>
            <a:chOff x="0" y="527820"/>
            <a:chExt cx="9829800" cy="2986560"/>
          </a:xfrm>
        </p:grpSpPr>
        <p:sp>
          <p:nvSpPr>
            <p:cNvPr id="25" name="Rectangle 24">
              <a:extLst>
                <a:ext uri="{FF2B5EF4-FFF2-40B4-BE49-F238E27FC236}">
                  <a16:creationId xmlns:a16="http://schemas.microsoft.com/office/drawing/2014/main" id="{32ACD5B6-AA19-4FD3-83D2-EF27B6C11C00}"/>
                </a:ext>
              </a:extLst>
            </p:cNvPr>
            <p:cNvSpPr/>
            <p:nvPr/>
          </p:nvSpPr>
          <p:spPr>
            <a:xfrm>
              <a:off x="0" y="527820"/>
              <a:ext cx="9829800" cy="2986560"/>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26" name="TextBox 25">
              <a:extLst>
                <a:ext uri="{FF2B5EF4-FFF2-40B4-BE49-F238E27FC236}">
                  <a16:creationId xmlns:a16="http://schemas.microsoft.com/office/drawing/2014/main" id="{C8232D61-A874-4F87-8AD4-7C6004517500}"/>
                </a:ext>
              </a:extLst>
            </p:cNvPr>
            <p:cNvSpPr txBox="1"/>
            <p:nvPr/>
          </p:nvSpPr>
          <p:spPr>
            <a:xfrm>
              <a:off x="0" y="527820"/>
              <a:ext cx="9829800" cy="2986560"/>
            </a:xfrm>
            <a:prstGeom prst="rect">
              <a:avLst/>
            </a:prstGeom>
            <a:solidFill>
              <a:schemeClr val="bg1">
                <a:lumMod val="85000"/>
              </a:schemeClr>
            </a:solid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b="0" i="0" kern="1200" dirty="0"/>
                <a:t>Federal Reserve found manufacturing output decreased 6.3% from the prior month</a:t>
              </a:r>
              <a:endParaRPr lang="en-US" kern="1200" dirty="0"/>
            </a:p>
            <a:p>
              <a:pPr marL="171450" lvl="1" indent="-171450" algn="l" defTabSz="711200">
                <a:lnSpc>
                  <a:spcPct val="90000"/>
                </a:lnSpc>
                <a:spcBef>
                  <a:spcPct val="0"/>
                </a:spcBef>
                <a:spcAft>
                  <a:spcPct val="15000"/>
                </a:spcAft>
                <a:buChar char="•"/>
              </a:pPr>
              <a:r>
                <a:rPr lang="en-US" b="0" i="0" kern="1200" dirty="0"/>
                <a:t>US restaurants report in March laying off 3 M workers &amp; losing sales of $25 B </a:t>
              </a:r>
              <a:endParaRPr lang="en-US" kern="1200" dirty="0"/>
            </a:p>
            <a:p>
              <a:pPr marL="171450" lvl="1" indent="-171450" algn="l" defTabSz="711200">
                <a:lnSpc>
                  <a:spcPct val="90000"/>
                </a:lnSpc>
                <a:spcBef>
                  <a:spcPct val="0"/>
                </a:spcBef>
                <a:spcAft>
                  <a:spcPct val="15000"/>
                </a:spcAft>
                <a:buFont typeface="Arial" panose="020B0604020202020204" pitchFamily="34" charset="0"/>
                <a:buChar char="•"/>
              </a:pPr>
              <a:r>
                <a:rPr lang="en-US" b="0" i="0" kern="1200" dirty="0"/>
                <a:t>St. Louis Federal Reserve estimates COVID 19</a:t>
              </a:r>
              <a:endParaRPr lang="en-US" kern="1200" dirty="0"/>
            </a:p>
            <a:p>
              <a:pPr marL="342900" lvl="2" indent="-171450" algn="l" defTabSz="711200">
                <a:lnSpc>
                  <a:spcPct val="90000"/>
                </a:lnSpc>
                <a:spcBef>
                  <a:spcPct val="0"/>
                </a:spcBef>
                <a:spcAft>
                  <a:spcPct val="15000"/>
                </a:spcAft>
                <a:buFont typeface="Arial" panose="020B0604020202020204" pitchFamily="34" charset="0"/>
                <a:buChar char="•"/>
              </a:pPr>
              <a:r>
                <a:rPr lang="en-US" b="0" i="0" kern="1200" dirty="0"/>
                <a:t>Increase the unemployment rate past 32%</a:t>
              </a:r>
              <a:endParaRPr lang="en-US" kern="1200" dirty="0"/>
            </a:p>
            <a:p>
              <a:pPr marL="171450" lvl="1" indent="-171450" algn="l" defTabSz="711200">
                <a:lnSpc>
                  <a:spcPct val="90000"/>
                </a:lnSpc>
                <a:spcBef>
                  <a:spcPct val="0"/>
                </a:spcBef>
                <a:spcAft>
                  <a:spcPct val="15000"/>
                </a:spcAft>
                <a:buFont typeface="Arial" panose="020B0604020202020204" pitchFamily="34" charset="0"/>
                <a:buChar char="•"/>
              </a:pPr>
              <a:r>
                <a:rPr lang="en-US" kern="1200" dirty="0"/>
                <a:t>IMF predicts US GDP will shrink 5.9% in 2020</a:t>
              </a:r>
            </a:p>
            <a:p>
              <a:pPr marL="171450" lvl="1" indent="-171450" algn="l" defTabSz="711200">
                <a:lnSpc>
                  <a:spcPct val="90000"/>
                </a:lnSpc>
                <a:spcBef>
                  <a:spcPct val="0"/>
                </a:spcBef>
                <a:spcAft>
                  <a:spcPct val="15000"/>
                </a:spcAft>
                <a:buFont typeface="Arial" panose="020B0604020202020204" pitchFamily="34" charset="0"/>
                <a:buChar char="•"/>
              </a:pPr>
              <a:r>
                <a:rPr lang="en-US" kern="1200" dirty="0"/>
                <a:t>Retail sales plunged 8.7% in March</a:t>
              </a:r>
            </a:p>
            <a:p>
              <a:pPr marL="342900" lvl="2" indent="-171450" algn="l" defTabSz="711200">
                <a:lnSpc>
                  <a:spcPct val="90000"/>
                </a:lnSpc>
                <a:spcBef>
                  <a:spcPct val="0"/>
                </a:spcBef>
                <a:spcAft>
                  <a:spcPct val="15000"/>
                </a:spcAft>
                <a:buChar char="•"/>
              </a:pPr>
              <a:r>
                <a:rPr lang="en-US" b="0" i="0" kern="1200" dirty="0"/>
                <a:t>Car sales dropped 25.6 %</a:t>
              </a:r>
              <a:endParaRPr lang="en-US" kern="1200" dirty="0"/>
            </a:p>
            <a:p>
              <a:pPr marL="342900" lvl="2" indent="-171450" algn="l" defTabSz="711200">
                <a:lnSpc>
                  <a:spcPct val="90000"/>
                </a:lnSpc>
                <a:spcBef>
                  <a:spcPct val="0"/>
                </a:spcBef>
                <a:spcAft>
                  <a:spcPct val="15000"/>
                </a:spcAft>
                <a:buChar char="•"/>
              </a:pPr>
              <a:r>
                <a:rPr lang="en-US" b="0" i="0" kern="1200" dirty="0"/>
                <a:t>Clothing sales fell 50.5 %</a:t>
              </a:r>
              <a:endParaRPr lang="en-US" kern="1200" dirty="0"/>
            </a:p>
            <a:p>
              <a:pPr marL="342900" lvl="2" indent="-171450" algn="l" defTabSz="711200">
                <a:lnSpc>
                  <a:spcPct val="90000"/>
                </a:lnSpc>
                <a:spcBef>
                  <a:spcPct val="0"/>
                </a:spcBef>
                <a:spcAft>
                  <a:spcPct val="15000"/>
                </a:spcAft>
                <a:buChar char="•"/>
              </a:pPr>
              <a:r>
                <a:rPr lang="en-US" b="0" i="0" kern="1200" dirty="0"/>
                <a:t>Grocery sales increased 26% </a:t>
              </a:r>
              <a:endParaRPr lang="en-US" kern="1200" dirty="0"/>
            </a:p>
            <a:p>
              <a:pPr marL="342900" lvl="2" indent="-171450" algn="l" defTabSz="711200">
                <a:lnSpc>
                  <a:spcPct val="90000"/>
                </a:lnSpc>
                <a:spcBef>
                  <a:spcPct val="0"/>
                </a:spcBef>
                <a:spcAft>
                  <a:spcPct val="15000"/>
                </a:spcAft>
                <a:buChar char="•"/>
              </a:pPr>
              <a:r>
                <a:rPr lang="en-US" kern="1200" dirty="0"/>
                <a:t>Non-store retail increased 3.1%</a:t>
              </a:r>
            </a:p>
            <a:p>
              <a:pPr marL="171450" lvl="1" indent="-171450" algn="l" defTabSz="711200">
                <a:lnSpc>
                  <a:spcPct val="90000"/>
                </a:lnSpc>
                <a:spcBef>
                  <a:spcPct val="0"/>
                </a:spcBef>
                <a:spcAft>
                  <a:spcPct val="15000"/>
                </a:spcAft>
                <a:buChar char="•"/>
              </a:pPr>
              <a:endParaRPr lang="en-US" kern="1200" dirty="0"/>
            </a:p>
          </p:txBody>
        </p:sp>
      </p:grpSp>
    </p:spTree>
    <p:extLst>
      <p:ext uri="{BB962C8B-B14F-4D97-AF65-F5344CB8AC3E}">
        <p14:creationId xmlns:p14="http://schemas.microsoft.com/office/powerpoint/2010/main" val="2572346012"/>
      </p:ext>
    </p:extLst>
  </p:cSld>
  <p:clrMapOvr>
    <a:overrideClrMapping bg1="lt1" tx1="dk1" bg2="lt2" tx2="dk2" accent1="accent1" accent2="accent2" accent3="accent3" accent4="accent4" accent5="accent5" accent6="accent6" hlink="hlink" folHlink="folHlink"/>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9EA88-8D83-4F3F-A4C1-4B16E2377F9E}"/>
              </a:ext>
            </a:extLst>
          </p:cNvPr>
          <p:cNvSpPr>
            <a:spLocks noGrp="1"/>
          </p:cNvSpPr>
          <p:nvPr>
            <p:ph type="title"/>
          </p:nvPr>
        </p:nvSpPr>
        <p:spPr>
          <a:xfrm>
            <a:off x="385894" y="386869"/>
            <a:ext cx="10024844" cy="1474330"/>
          </a:xfrm>
        </p:spPr>
        <p:txBody>
          <a:bodyPr>
            <a:normAutofit/>
          </a:bodyPr>
          <a:lstStyle/>
          <a:p>
            <a:pPr algn="ctr"/>
            <a:r>
              <a:rPr lang="en-US" sz="2400" dirty="0"/>
              <a:t>MAKING REVOLVING LOAN FUNDS WORK FOR YOUR COMMUNITY</a:t>
            </a:r>
          </a:p>
        </p:txBody>
      </p:sp>
      <p:pic>
        <p:nvPicPr>
          <p:cNvPr id="8" name="Picture 7" descr="A picture containing drawing&#10;&#10;Description automatically generated">
            <a:extLst>
              <a:ext uri="{FF2B5EF4-FFF2-40B4-BE49-F238E27FC236}">
                <a16:creationId xmlns:a16="http://schemas.microsoft.com/office/drawing/2014/main" id="{637DB2AA-7B70-4971-8FD2-4153A1EE4D6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0712" y="6315248"/>
            <a:ext cx="1469974" cy="404243"/>
          </a:xfrm>
          <a:prstGeom prst="rect">
            <a:avLst/>
          </a:prstGeom>
          <a:effectLst/>
        </p:spPr>
      </p:pic>
      <p:graphicFrame>
        <p:nvGraphicFramePr>
          <p:cNvPr id="7" name="Content Placeholder 3">
            <a:extLst>
              <a:ext uri="{FF2B5EF4-FFF2-40B4-BE49-F238E27FC236}">
                <a16:creationId xmlns:a16="http://schemas.microsoft.com/office/drawing/2014/main" id="{1F1221C5-7A48-465E-8A69-259C0D57543B}"/>
              </a:ext>
            </a:extLst>
          </p:cNvPr>
          <p:cNvGraphicFramePr>
            <a:graphicFrameLocks noGrp="1"/>
          </p:cNvGraphicFramePr>
          <p:nvPr>
            <p:ph idx="1"/>
            <p:extLst>
              <p:ext uri="{D42A27DB-BD31-4B8C-83A1-F6EECF244321}">
                <p14:modId xmlns:p14="http://schemas.microsoft.com/office/powerpoint/2010/main" val="2219842902"/>
              </p:ext>
            </p:extLst>
          </p:nvPr>
        </p:nvGraphicFramePr>
        <p:xfrm>
          <a:off x="762000" y="1524000"/>
          <a:ext cx="10210800" cy="43592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59319332"/>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9EA88-8D83-4F3F-A4C1-4B16E2377F9E}"/>
              </a:ext>
            </a:extLst>
          </p:cNvPr>
          <p:cNvSpPr>
            <a:spLocks noGrp="1"/>
          </p:cNvSpPr>
          <p:nvPr>
            <p:ph type="title"/>
          </p:nvPr>
        </p:nvSpPr>
        <p:spPr>
          <a:xfrm>
            <a:off x="385894" y="386869"/>
            <a:ext cx="10024844" cy="1474330"/>
          </a:xfrm>
        </p:spPr>
        <p:txBody>
          <a:bodyPr>
            <a:normAutofit/>
          </a:bodyPr>
          <a:lstStyle/>
          <a:p>
            <a:pPr algn="ctr"/>
            <a:r>
              <a:rPr lang="en-US" sz="2400" dirty="0"/>
              <a:t>MONTROSE GROUP COVID 19 ECONOMIC RECOVERY STRATEGY</a:t>
            </a:r>
          </a:p>
        </p:txBody>
      </p:sp>
      <p:pic>
        <p:nvPicPr>
          <p:cNvPr id="17" name="Picture 16" descr="A picture containing drawing&#10;&#10;Description automatically generated">
            <a:extLst>
              <a:ext uri="{FF2B5EF4-FFF2-40B4-BE49-F238E27FC236}">
                <a16:creationId xmlns:a16="http://schemas.microsoft.com/office/drawing/2014/main" id="{584CA569-8D36-42E8-8EB5-938948A9C6C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0712" y="6315248"/>
            <a:ext cx="1469974" cy="404243"/>
          </a:xfrm>
          <a:prstGeom prst="rect">
            <a:avLst/>
          </a:prstGeom>
          <a:effectLst/>
        </p:spPr>
      </p:pic>
      <p:pic>
        <p:nvPicPr>
          <p:cNvPr id="5" name="Picture 4">
            <a:extLst>
              <a:ext uri="{FF2B5EF4-FFF2-40B4-BE49-F238E27FC236}">
                <a16:creationId xmlns:a16="http://schemas.microsoft.com/office/drawing/2014/main" id="{0464BC0F-7476-4FF3-B041-9E7AC8FB3CA8}"/>
              </a:ext>
            </a:extLst>
          </p:cNvPr>
          <p:cNvPicPr>
            <a:picLocks noChangeAspect="1"/>
          </p:cNvPicPr>
          <p:nvPr/>
        </p:nvPicPr>
        <p:blipFill>
          <a:blip r:embed="rId3"/>
          <a:stretch>
            <a:fillRect/>
          </a:stretch>
        </p:blipFill>
        <p:spPr>
          <a:xfrm>
            <a:off x="4899931" y="2030840"/>
            <a:ext cx="5510807" cy="3782132"/>
          </a:xfrm>
          <a:prstGeom prst="rect">
            <a:avLst/>
          </a:prstGeom>
        </p:spPr>
      </p:pic>
      <p:sp>
        <p:nvSpPr>
          <p:cNvPr id="13" name="Title 1">
            <a:extLst>
              <a:ext uri="{FF2B5EF4-FFF2-40B4-BE49-F238E27FC236}">
                <a16:creationId xmlns:a16="http://schemas.microsoft.com/office/drawing/2014/main" id="{57D52BF8-873E-4692-92B9-0E35B04F5417}"/>
              </a:ext>
            </a:extLst>
          </p:cNvPr>
          <p:cNvSpPr txBox="1">
            <a:spLocks/>
          </p:cNvSpPr>
          <p:nvPr/>
        </p:nvSpPr>
        <p:spPr>
          <a:xfrm>
            <a:off x="1384178" y="2313204"/>
            <a:ext cx="2823919" cy="1868760"/>
          </a:xfrm>
          <a:prstGeom prst="rect">
            <a:avLst/>
          </a:prstGeom>
        </p:spPr>
        <p:txBody>
          <a:bodyPr vert="horz" lIns="91440" tIns="45720" rIns="91440" bIns="0" rtlCol="0" anchor="b">
            <a:norm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000" dirty="0"/>
              <a:t>COVID 19 REGIONAL CASES BY COMPARISON – Where the “hot spots” are</a:t>
            </a:r>
          </a:p>
        </p:txBody>
      </p:sp>
      <p:cxnSp>
        <p:nvCxnSpPr>
          <p:cNvPr id="7" name="Straight Connector 6">
            <a:extLst>
              <a:ext uri="{FF2B5EF4-FFF2-40B4-BE49-F238E27FC236}">
                <a16:creationId xmlns:a16="http://schemas.microsoft.com/office/drawing/2014/main" id="{4B14A590-385F-4A50-88C2-B26076E100A4}"/>
              </a:ext>
            </a:extLst>
          </p:cNvPr>
          <p:cNvCxnSpPr/>
          <p:nvPr/>
        </p:nvCxnSpPr>
        <p:spPr>
          <a:xfrm>
            <a:off x="1309187" y="4385131"/>
            <a:ext cx="2789853" cy="0"/>
          </a:xfrm>
          <a:prstGeom prst="line">
            <a:avLst/>
          </a:prstGeom>
          <a:ln w="38100">
            <a:solidFill>
              <a:schemeClr val="accent4">
                <a:lumMod val="50000"/>
              </a:schemeClr>
            </a:solidFill>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2964654822"/>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9362849A-570D-49DB-954C-63F144E88A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1CA42011-E478-428B-9D15-A98E338BF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4" name="Freeform 7">
            <a:extLst>
              <a:ext uri="{FF2B5EF4-FFF2-40B4-BE49-F238E27FC236}">
                <a16:creationId xmlns:a16="http://schemas.microsoft.com/office/drawing/2014/main" id="{9ED2773C-FE51-4632-BA46-036BDCDA6E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A389EA88-8D83-4F3F-A4C1-4B16E2377F9E}"/>
              </a:ext>
            </a:extLst>
          </p:cNvPr>
          <p:cNvSpPr>
            <a:spLocks noGrp="1"/>
          </p:cNvSpPr>
          <p:nvPr>
            <p:ph type="title"/>
          </p:nvPr>
        </p:nvSpPr>
        <p:spPr>
          <a:xfrm>
            <a:off x="648930" y="629267"/>
            <a:ext cx="9252154" cy="1016654"/>
          </a:xfrm>
        </p:spPr>
        <p:txBody>
          <a:bodyPr>
            <a:normAutofit/>
          </a:bodyPr>
          <a:lstStyle/>
          <a:p>
            <a:pPr>
              <a:lnSpc>
                <a:spcPct val="90000"/>
              </a:lnSpc>
            </a:pPr>
            <a:r>
              <a:rPr lang="en-US" sz="3300" dirty="0">
                <a:solidFill>
                  <a:srgbClr val="EBEBEB"/>
                </a:solidFill>
              </a:rPr>
              <a:t>MONTROSE GROUP COVID 19 ECONOMIC RECOVERY STRATEGY</a:t>
            </a:r>
          </a:p>
        </p:txBody>
      </p:sp>
      <p:sp useBgFill="1">
        <p:nvSpPr>
          <p:cNvPr id="36" name="Freeform: Shape 35">
            <a:extLst>
              <a:ext uri="{FF2B5EF4-FFF2-40B4-BE49-F238E27FC236}">
                <a16:creationId xmlns:a16="http://schemas.microsoft.com/office/drawing/2014/main" id="{E02F9158-C4C2-46A8-BE73-A4F77E139F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pic>
        <p:nvPicPr>
          <p:cNvPr id="10" name="Content Placeholder 5">
            <a:extLst>
              <a:ext uri="{FF2B5EF4-FFF2-40B4-BE49-F238E27FC236}">
                <a16:creationId xmlns:a16="http://schemas.microsoft.com/office/drawing/2014/main" id="{E2EF267C-DA75-4EE1-88D9-67C569A7CD75}"/>
              </a:ext>
            </a:extLst>
          </p:cNvPr>
          <p:cNvPicPr>
            <a:picLocks noChangeAspect="1"/>
          </p:cNvPicPr>
          <p:nvPr/>
        </p:nvPicPr>
        <p:blipFill>
          <a:blip r:embed="rId2"/>
          <a:stretch>
            <a:fillRect/>
          </a:stretch>
        </p:blipFill>
        <p:spPr>
          <a:xfrm>
            <a:off x="485774" y="2351720"/>
            <a:ext cx="11153775" cy="4506279"/>
          </a:xfrm>
          <a:prstGeom prst="rect">
            <a:avLst/>
          </a:prstGeom>
          <a:effectLst/>
        </p:spPr>
      </p:pic>
      <p:pic>
        <p:nvPicPr>
          <p:cNvPr id="23" name="Picture 22" descr="A picture containing drawing&#10;&#10;Description automatically generated">
            <a:extLst>
              <a:ext uri="{FF2B5EF4-FFF2-40B4-BE49-F238E27FC236}">
                <a16:creationId xmlns:a16="http://schemas.microsoft.com/office/drawing/2014/main" id="{18FC0ECD-AFDF-46F8-AC04-CA6665ADB22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0712" y="6315248"/>
            <a:ext cx="1469974" cy="404243"/>
          </a:xfrm>
          <a:prstGeom prst="rect">
            <a:avLst/>
          </a:prstGeom>
          <a:effectLst/>
        </p:spPr>
      </p:pic>
    </p:spTree>
    <p:extLst>
      <p:ext uri="{BB962C8B-B14F-4D97-AF65-F5344CB8AC3E}">
        <p14:creationId xmlns:p14="http://schemas.microsoft.com/office/powerpoint/2010/main" val="401925331"/>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9EA88-8D83-4F3F-A4C1-4B16E2377F9E}"/>
              </a:ext>
            </a:extLst>
          </p:cNvPr>
          <p:cNvSpPr>
            <a:spLocks noGrp="1"/>
          </p:cNvSpPr>
          <p:nvPr>
            <p:ph type="title"/>
          </p:nvPr>
        </p:nvSpPr>
        <p:spPr>
          <a:xfrm>
            <a:off x="385894" y="386869"/>
            <a:ext cx="10024844" cy="1474330"/>
          </a:xfrm>
        </p:spPr>
        <p:txBody>
          <a:bodyPr>
            <a:normAutofit/>
          </a:bodyPr>
          <a:lstStyle/>
          <a:p>
            <a:pPr algn="ctr"/>
            <a:r>
              <a:rPr lang="en-US" sz="2400" dirty="0"/>
              <a:t>MONTROSE GROUP COVID 19 ECONOMIC RECOVERY STRATEGY</a:t>
            </a:r>
          </a:p>
        </p:txBody>
      </p:sp>
      <p:pic>
        <p:nvPicPr>
          <p:cNvPr id="17" name="Picture 16" descr="A picture containing drawing&#10;&#10;Description automatically generated">
            <a:extLst>
              <a:ext uri="{FF2B5EF4-FFF2-40B4-BE49-F238E27FC236}">
                <a16:creationId xmlns:a16="http://schemas.microsoft.com/office/drawing/2014/main" id="{584CA569-8D36-42E8-8EB5-938948A9C6C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0712" y="6315248"/>
            <a:ext cx="1469974" cy="404243"/>
          </a:xfrm>
          <a:prstGeom prst="rect">
            <a:avLst/>
          </a:prstGeom>
          <a:effectLst/>
        </p:spPr>
      </p:pic>
      <p:sp>
        <p:nvSpPr>
          <p:cNvPr id="18" name="Title 1">
            <a:extLst>
              <a:ext uri="{FF2B5EF4-FFF2-40B4-BE49-F238E27FC236}">
                <a16:creationId xmlns:a16="http://schemas.microsoft.com/office/drawing/2014/main" id="{EE5ADCB7-81C2-4953-89DC-E26A1E35DBBD}"/>
              </a:ext>
            </a:extLst>
          </p:cNvPr>
          <p:cNvSpPr txBox="1">
            <a:spLocks/>
          </p:cNvSpPr>
          <p:nvPr/>
        </p:nvSpPr>
        <p:spPr>
          <a:xfrm>
            <a:off x="-245342" y="2377558"/>
            <a:ext cx="9830426" cy="943148"/>
          </a:xfrm>
          <a:prstGeom prst="rect">
            <a:avLst/>
          </a:prstGeom>
        </p:spPr>
        <p:txBody>
          <a:bodyPr vert="horz" lIns="91440" tIns="45720" rIns="91440" bIns="45720" rtlCol="0" anchor="t">
            <a:normAutofit fontScale="97500"/>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200" b="1" dirty="0">
                <a:solidFill>
                  <a:srgbClr val="2C3C43"/>
                </a:solidFill>
              </a:rPr>
              <a:t>Stages of COVID 19 from Economic Developer’s View</a:t>
            </a:r>
            <a:endParaRPr lang="en-US" sz="2200" b="1" dirty="0"/>
          </a:p>
        </p:txBody>
      </p:sp>
      <p:graphicFrame>
        <p:nvGraphicFramePr>
          <p:cNvPr id="8" name="Content Placeholder 5">
            <a:extLst>
              <a:ext uri="{FF2B5EF4-FFF2-40B4-BE49-F238E27FC236}">
                <a16:creationId xmlns:a16="http://schemas.microsoft.com/office/drawing/2014/main" id="{7FC5C9DF-ADFE-4377-9E98-26BBDA2A26DE}"/>
              </a:ext>
            </a:extLst>
          </p:cNvPr>
          <p:cNvGraphicFramePr>
            <a:graphicFrameLocks noGrp="1"/>
          </p:cNvGraphicFramePr>
          <p:nvPr>
            <p:ph idx="1"/>
            <p:extLst>
              <p:ext uri="{D42A27DB-BD31-4B8C-83A1-F6EECF244321}">
                <p14:modId xmlns:p14="http://schemas.microsoft.com/office/powerpoint/2010/main" val="913654168"/>
              </p:ext>
            </p:extLst>
          </p:nvPr>
        </p:nvGraphicFramePr>
        <p:xfrm>
          <a:off x="1485699" y="2141289"/>
          <a:ext cx="9592930" cy="3657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42570441"/>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9EA88-8D83-4F3F-A4C1-4B16E2377F9E}"/>
              </a:ext>
            </a:extLst>
          </p:cNvPr>
          <p:cNvSpPr>
            <a:spLocks noGrp="1"/>
          </p:cNvSpPr>
          <p:nvPr>
            <p:ph type="title"/>
          </p:nvPr>
        </p:nvSpPr>
        <p:spPr>
          <a:xfrm>
            <a:off x="385894" y="386869"/>
            <a:ext cx="10024844" cy="1474330"/>
          </a:xfrm>
        </p:spPr>
        <p:txBody>
          <a:bodyPr>
            <a:normAutofit/>
          </a:bodyPr>
          <a:lstStyle/>
          <a:p>
            <a:pPr algn="ctr"/>
            <a:r>
              <a:rPr lang="en-US" sz="2400" dirty="0"/>
              <a:t>MONTROSE GROUP COVID 19 ECONOMIC RECOVERY STRATEGY</a:t>
            </a:r>
          </a:p>
        </p:txBody>
      </p:sp>
      <p:pic>
        <p:nvPicPr>
          <p:cNvPr id="18" name="Picture 17" descr="A picture containing drawing&#10;&#10;Description automatically generated">
            <a:extLst>
              <a:ext uri="{FF2B5EF4-FFF2-40B4-BE49-F238E27FC236}">
                <a16:creationId xmlns:a16="http://schemas.microsoft.com/office/drawing/2014/main" id="{294964C6-68C7-4872-B827-B141160FB40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0712" y="6315248"/>
            <a:ext cx="1469974" cy="404243"/>
          </a:xfrm>
          <a:prstGeom prst="rect">
            <a:avLst/>
          </a:prstGeom>
          <a:effectLst/>
        </p:spPr>
      </p:pic>
      <p:sp>
        <p:nvSpPr>
          <p:cNvPr id="7" name="TextBox 6">
            <a:extLst>
              <a:ext uri="{FF2B5EF4-FFF2-40B4-BE49-F238E27FC236}">
                <a16:creationId xmlns:a16="http://schemas.microsoft.com/office/drawing/2014/main" id="{7C1DB710-E4F3-41BB-9E95-E84572498124}"/>
              </a:ext>
            </a:extLst>
          </p:cNvPr>
          <p:cNvSpPr txBox="1"/>
          <p:nvPr/>
        </p:nvSpPr>
        <p:spPr>
          <a:xfrm>
            <a:off x="1225076" y="1635476"/>
            <a:ext cx="7412486" cy="954107"/>
          </a:xfrm>
          <a:prstGeom prst="rect">
            <a:avLst/>
          </a:prstGeom>
          <a:noFill/>
        </p:spPr>
        <p:txBody>
          <a:bodyPr wrap="square" rtlCol="0">
            <a:spAutoFit/>
          </a:bodyPr>
          <a:lstStyle/>
          <a:p>
            <a:r>
              <a:rPr lang="en-US" sz="2800" dirty="0"/>
              <a:t>Factors Impacting Company Reopening Decisions</a:t>
            </a:r>
          </a:p>
        </p:txBody>
      </p:sp>
      <p:graphicFrame>
        <p:nvGraphicFramePr>
          <p:cNvPr id="8" name="Content Placeholder 5">
            <a:extLst>
              <a:ext uri="{FF2B5EF4-FFF2-40B4-BE49-F238E27FC236}">
                <a16:creationId xmlns:a16="http://schemas.microsoft.com/office/drawing/2014/main" id="{8E605F25-C76C-450A-84B1-D6C9A85B4220}"/>
              </a:ext>
            </a:extLst>
          </p:cNvPr>
          <p:cNvGraphicFramePr>
            <a:graphicFrameLocks noGrp="1"/>
          </p:cNvGraphicFramePr>
          <p:nvPr>
            <p:ph idx="1"/>
            <p:extLst>
              <p:ext uri="{D42A27DB-BD31-4B8C-83A1-F6EECF244321}">
                <p14:modId xmlns:p14="http://schemas.microsoft.com/office/powerpoint/2010/main" val="145312113"/>
              </p:ext>
            </p:extLst>
          </p:nvPr>
        </p:nvGraphicFramePr>
        <p:xfrm>
          <a:off x="998573" y="2280470"/>
          <a:ext cx="9902221" cy="40347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6362936"/>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9EA88-8D83-4F3F-A4C1-4B16E2377F9E}"/>
              </a:ext>
            </a:extLst>
          </p:cNvPr>
          <p:cNvSpPr>
            <a:spLocks noGrp="1"/>
          </p:cNvSpPr>
          <p:nvPr>
            <p:ph type="title"/>
          </p:nvPr>
        </p:nvSpPr>
        <p:spPr>
          <a:xfrm>
            <a:off x="385894" y="386869"/>
            <a:ext cx="10024844" cy="1474330"/>
          </a:xfrm>
        </p:spPr>
        <p:txBody>
          <a:bodyPr>
            <a:normAutofit/>
          </a:bodyPr>
          <a:lstStyle/>
          <a:p>
            <a:pPr algn="ctr"/>
            <a:r>
              <a:rPr lang="en-US" sz="2400" dirty="0"/>
              <a:t>MONTROSE GROUP COVID 19 ECONOMIC RECOVERY STRATEGY</a:t>
            </a:r>
          </a:p>
        </p:txBody>
      </p:sp>
      <p:pic>
        <p:nvPicPr>
          <p:cNvPr id="17" name="Picture 16" descr="A picture containing drawing&#10;&#10;Description automatically generated">
            <a:extLst>
              <a:ext uri="{FF2B5EF4-FFF2-40B4-BE49-F238E27FC236}">
                <a16:creationId xmlns:a16="http://schemas.microsoft.com/office/drawing/2014/main" id="{584CA569-8D36-42E8-8EB5-938948A9C6C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0712" y="6315248"/>
            <a:ext cx="1469974" cy="404243"/>
          </a:xfrm>
          <a:prstGeom prst="rect">
            <a:avLst/>
          </a:prstGeom>
          <a:effectLst/>
        </p:spPr>
      </p:pic>
      <p:sp>
        <p:nvSpPr>
          <p:cNvPr id="13" name="Title 1">
            <a:extLst>
              <a:ext uri="{FF2B5EF4-FFF2-40B4-BE49-F238E27FC236}">
                <a16:creationId xmlns:a16="http://schemas.microsoft.com/office/drawing/2014/main" id="{57D52BF8-873E-4692-92B9-0E35B04F5417}"/>
              </a:ext>
            </a:extLst>
          </p:cNvPr>
          <p:cNvSpPr txBox="1">
            <a:spLocks/>
          </p:cNvSpPr>
          <p:nvPr/>
        </p:nvSpPr>
        <p:spPr>
          <a:xfrm>
            <a:off x="869027" y="1406300"/>
            <a:ext cx="9541711" cy="480743"/>
          </a:xfrm>
          <a:prstGeom prst="rect">
            <a:avLst/>
          </a:prstGeom>
        </p:spPr>
        <p:txBody>
          <a:bodyPr vert="horz" lIns="91440" tIns="45720" rIns="91440" bIns="0" rtlCol="0" anchor="b">
            <a:norm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000" dirty="0">
                <a:solidFill>
                  <a:schemeClr val="tx1"/>
                </a:solidFill>
              </a:rPr>
              <a:t>ROLE OF ECONOMIC DEVELOPERS IN COVID 19 ECONOMIC RECOVERY</a:t>
            </a:r>
          </a:p>
        </p:txBody>
      </p:sp>
      <p:graphicFrame>
        <p:nvGraphicFramePr>
          <p:cNvPr id="9" name="Content Placeholder 5">
            <a:extLst>
              <a:ext uri="{FF2B5EF4-FFF2-40B4-BE49-F238E27FC236}">
                <a16:creationId xmlns:a16="http://schemas.microsoft.com/office/drawing/2014/main" id="{BC7B4624-41B1-455A-8572-6299E4488C5B}"/>
              </a:ext>
            </a:extLst>
          </p:cNvPr>
          <p:cNvGraphicFramePr>
            <a:graphicFrameLocks noGrp="1"/>
          </p:cNvGraphicFramePr>
          <p:nvPr>
            <p:ph idx="1"/>
            <p:extLst>
              <p:ext uri="{D42A27DB-BD31-4B8C-83A1-F6EECF244321}">
                <p14:modId xmlns:p14="http://schemas.microsoft.com/office/powerpoint/2010/main" val="531802880"/>
              </p:ext>
            </p:extLst>
          </p:nvPr>
        </p:nvGraphicFramePr>
        <p:xfrm>
          <a:off x="837694" y="2363404"/>
          <a:ext cx="9604375" cy="34496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6" name="Straight Connector 5">
            <a:extLst>
              <a:ext uri="{FF2B5EF4-FFF2-40B4-BE49-F238E27FC236}">
                <a16:creationId xmlns:a16="http://schemas.microsoft.com/office/drawing/2014/main" id="{A76EEF3E-237A-425C-8C9F-563566764BF3}"/>
              </a:ext>
            </a:extLst>
          </p:cNvPr>
          <p:cNvCxnSpPr>
            <a:cxnSpLocks/>
          </p:cNvCxnSpPr>
          <p:nvPr/>
        </p:nvCxnSpPr>
        <p:spPr>
          <a:xfrm>
            <a:off x="1285996" y="1988304"/>
            <a:ext cx="8707772" cy="0"/>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4665042"/>
      </p:ext>
    </p:extLst>
  </p:cSld>
  <p:clrMapOvr>
    <a:overrideClrMapping bg1="lt1" tx1="dk1" bg2="lt2" tx2="dk2" accent1="accent1" accent2="accent2" accent3="accent3" accent4="accent4" accent5="accent5" accent6="accent6" hlink="hlink" folHlink="folHlink"/>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Props1.xml><?xml version="1.0" encoding="utf-8"?>
<ds:datastoreItem xmlns:ds="http://schemas.openxmlformats.org/officeDocument/2006/customXml" ds:itemID="{10BEB954-4024-4CCF-A9D6-4C00FDC028D9}">
  <ds:schemaRefs>
    <ds:schemaRef ds:uri="http://schemas.microsoft.com/sharepoint/v3/contenttype/forms"/>
  </ds:schemaRefs>
</ds:datastoreItem>
</file>

<file path=customXml/itemProps2.xml><?xml version="1.0" encoding="utf-8"?>
<ds:datastoreItem xmlns:ds="http://schemas.openxmlformats.org/officeDocument/2006/customXml" ds:itemID="{AB96CC85-5758-41C0-8EFD-737AFB69121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710EE66-8707-456F-8F2E-091D581CB030}">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otalTime>0</TotalTime>
  <Words>3375</Words>
  <Application>Microsoft Office PowerPoint</Application>
  <PresentationFormat>Widescreen</PresentationFormat>
  <Paragraphs>374</Paragraphs>
  <Slides>40</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40</vt:i4>
      </vt:variant>
    </vt:vector>
  </HeadingPairs>
  <TitlesOfParts>
    <vt:vector size="47" baseType="lpstr">
      <vt:lpstr>Arial</vt:lpstr>
      <vt:lpstr>Calibri</vt:lpstr>
      <vt:lpstr>Century Gothic</vt:lpstr>
      <vt:lpstr>Wingdings</vt:lpstr>
      <vt:lpstr>Wingdings 3</vt:lpstr>
      <vt:lpstr>Ion</vt:lpstr>
      <vt:lpstr>Worksheet</vt:lpstr>
      <vt:lpstr>Making Revolving Loan Funds Work for your Community</vt:lpstr>
      <vt:lpstr>MONTROSE GROUP COVID 19 ECONOMIC RECOVERY STRATEGY</vt:lpstr>
      <vt:lpstr>MONTROSE GROUP COVID 19 ECONOMIC RECOVERY STRATEGY</vt:lpstr>
      <vt:lpstr>MONTROSE GROUP COVID 19 ECONOMIC RECOVERY STRATEGY</vt:lpstr>
      <vt:lpstr>MONTROSE GROUP COVID 19 ECONOMIC RECOVERY STRATEGY</vt:lpstr>
      <vt:lpstr>MONTROSE GROUP COVID 19 ECONOMIC RECOVERY STRATEGY</vt:lpstr>
      <vt:lpstr>MONTROSE GROUP COVID 19 ECONOMIC RECOVERY STRATEGY</vt:lpstr>
      <vt:lpstr>MONTROSE GROUP COVID 19 ECONOMIC RECOVERY STRATEGY</vt:lpstr>
      <vt:lpstr>MONTROSE GROUP COVID 19 ECONOMIC RECOVERY STRATEGY</vt:lpstr>
      <vt:lpstr>MONTROSE GROUP COVID 19 ECONOMIC RECOVERY STRATEGY</vt:lpstr>
      <vt:lpstr>MONTROSE GROUP COVID 19 ECONOMIC RECOVERY STRATEGY</vt:lpstr>
      <vt:lpstr>MONTROSE GROUP COVID 19 ECONOMIC RECOVERY STRATEGY</vt:lpstr>
      <vt:lpstr>MONTROSE GROUP COVID 19 ECONOMIC RECOVERY STRATEGY</vt:lpstr>
      <vt:lpstr>MONTROSE GROUP COVID 19 ECONOMIC RECOVERY STRATEGY</vt:lpstr>
      <vt:lpstr>MAKING REVOLVING LOAN FUNDS WORK FOR YOUR COMMUNITY</vt:lpstr>
      <vt:lpstr>MAKING REVOLVING LOAN FUNDS WORK FOR YOUR COMMUNITY</vt:lpstr>
      <vt:lpstr>MAKING REVOLVING LOAN FUNDS WORK FOR YOUR COMMUNITY</vt:lpstr>
      <vt:lpstr>MAKING REVOLVING LOAN FUNDS WORK FOR YOUR COMMUNITY</vt:lpstr>
      <vt:lpstr>MAKING REVOLVING LOAN FUNDS WORK FOR YOUR COMMUNITY</vt:lpstr>
      <vt:lpstr>MAKING REVOLVING LOAN FUNDS WORK FOR YOUR COMMUNITY</vt:lpstr>
      <vt:lpstr>MAKING REVOLVING LOAN FUNDS WORK FOR YOUR COMMUNITY</vt:lpstr>
      <vt:lpstr>MAKING REVOLVING LOAN FUNDS WORK FOR YOUR COMMUNITY</vt:lpstr>
      <vt:lpstr>MAKING REVOLVING LOAN FUNDS WORK FOR YOUR COMMUNITY</vt:lpstr>
      <vt:lpstr>MAKING REVOLVING LOAN FUNDS WORK FOR YOUR COMMUNITY</vt:lpstr>
      <vt:lpstr>MAKING REVOLVING LOAN FUNDS WORK FOR YOUR COMMUNITY</vt:lpstr>
      <vt:lpstr>MAKING REVOLVING LOAN FUNDS WORK FOR YOUR COMMUNITY</vt:lpstr>
      <vt:lpstr>MAKING REVOLVING LOAN FUNDS WORK FOR YOUR COMMUNITY</vt:lpstr>
      <vt:lpstr>MAKING REVOLVING LOAN FUNDS WORK FOR YOUR COMMUNITY</vt:lpstr>
      <vt:lpstr>MAKING REVOLVING LOAN FUNDS WORK FOR YOUR COMMUNITY</vt:lpstr>
      <vt:lpstr>MAKING REVOLVING LOAN FUNDS WORK FOR YOUR COMMUNITY</vt:lpstr>
      <vt:lpstr>MAKING REVOLVING LOAN FUNDS WORK FOR YOUR COMMUNITY</vt:lpstr>
      <vt:lpstr>MAKING REVOLVING LOAN FUNDS WORK FOR YOUR COMMUNITY</vt:lpstr>
      <vt:lpstr>MAKING REVOLVING LOAN FUNDS WORK FOR YOUR COMMUNITY</vt:lpstr>
      <vt:lpstr>MAKING REVOLVING LOAN FUNDS WORK FOR YOUR COMMUNITY</vt:lpstr>
      <vt:lpstr>MAKING REVOLVING LOAN FUNDS WORK FOR YOUR COMMUNITY</vt:lpstr>
      <vt:lpstr>MAKING REVOLVING LOAN FUNDS WORK FOR YOUR COMMUNITY</vt:lpstr>
      <vt:lpstr>MAKING REVOLVING LOAN FUNDS WORK FOR YOUR COMMUNITY</vt:lpstr>
      <vt:lpstr>MAKING REVOLVING LOAN FUNDS WORK FOR YOUR COMMUNITY</vt:lpstr>
      <vt:lpstr>MAKING REVOLVING LOAN FUNDS WORK FOR YOUR COMMUNITY</vt:lpstr>
      <vt:lpstr>MAKING REVOLVING LOAN FUNDS WORK FOR YOUR COMMUNITY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2020-04-22T22:46:21Z</dcterms:created>
  <dcterms:modified xsi:type="dcterms:W3CDTF">2020-04-24T11:16:28Z</dcterms:modified>
</cp:coreProperties>
</file>