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8.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9.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notesMasterIdLst>
    <p:notesMasterId r:id="rId37"/>
  </p:notesMasterIdLst>
  <p:handoutMasterIdLst>
    <p:handoutMasterId r:id="rId38"/>
  </p:handoutMasterIdLst>
  <p:sldIdLst>
    <p:sldId id="256" r:id="rId2"/>
    <p:sldId id="491" r:id="rId3"/>
    <p:sldId id="263" r:id="rId4"/>
    <p:sldId id="476" r:id="rId5"/>
    <p:sldId id="477" r:id="rId6"/>
    <p:sldId id="473" r:id="rId7"/>
    <p:sldId id="478" r:id="rId8"/>
    <p:sldId id="479" r:id="rId9"/>
    <p:sldId id="489" r:id="rId10"/>
    <p:sldId id="495" r:id="rId11"/>
    <p:sldId id="481" r:id="rId12"/>
    <p:sldId id="482" r:id="rId13"/>
    <p:sldId id="416" r:id="rId14"/>
    <p:sldId id="496" r:id="rId15"/>
    <p:sldId id="455" r:id="rId16"/>
    <p:sldId id="419" r:id="rId17"/>
    <p:sldId id="422" r:id="rId18"/>
    <p:sldId id="434" r:id="rId19"/>
    <p:sldId id="436" r:id="rId20"/>
    <p:sldId id="456" r:id="rId21"/>
    <p:sldId id="492" r:id="rId22"/>
    <p:sldId id="457" r:id="rId23"/>
    <p:sldId id="458" r:id="rId24"/>
    <p:sldId id="459" r:id="rId25"/>
    <p:sldId id="460" r:id="rId26"/>
    <p:sldId id="461" r:id="rId27"/>
    <p:sldId id="463" r:id="rId28"/>
    <p:sldId id="462" r:id="rId29"/>
    <p:sldId id="464" r:id="rId30"/>
    <p:sldId id="468" r:id="rId31"/>
    <p:sldId id="469" r:id="rId32"/>
    <p:sldId id="497" r:id="rId33"/>
    <p:sldId id="498" r:id="rId34"/>
    <p:sldId id="499" r:id="rId35"/>
    <p:sldId id="270" r:id="rId3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7" autoAdjust="0"/>
    <p:restoredTop sz="76113" autoAdjust="0"/>
  </p:normalViewPr>
  <p:slideViewPr>
    <p:cSldViewPr>
      <p:cViewPr varScale="1">
        <p:scale>
          <a:sx n="51" d="100"/>
          <a:sy n="51" d="100"/>
        </p:scale>
        <p:origin x="1316" y="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1998"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Current State COVID 19 Business Support Programs Survey</c:v>
                </c:pt>
              </c:strCache>
            </c:strRef>
          </c:tx>
          <c:spPr>
            <a:solidFill>
              <a:schemeClr val="accent1"/>
            </a:solidFill>
            <a:ln>
              <a:noFill/>
            </a:ln>
            <a:effectLst/>
          </c:spPr>
          <c:invertIfNegative val="0"/>
          <c:cat>
            <c:strRef>
              <c:f>Sheet1!$A$2:$A$6</c:f>
              <c:strCache>
                <c:ptCount val="5"/>
                <c:pt idx="0">
                  <c:v>State Loan Programs</c:v>
                </c:pt>
                <c:pt idx="1">
                  <c:v>CDBG</c:v>
                </c:pt>
                <c:pt idx="2">
                  <c:v>Tax Relief Filings</c:v>
                </c:pt>
                <c:pt idx="3">
                  <c:v>Hospitality Funding</c:v>
                </c:pt>
                <c:pt idx="4">
                  <c:v>No State Business Recovery Programs</c:v>
                </c:pt>
              </c:strCache>
            </c:strRef>
          </c:cat>
          <c:val>
            <c:numRef>
              <c:f>Sheet1!$B$2:$B$6</c:f>
              <c:numCache>
                <c:formatCode>General</c:formatCode>
                <c:ptCount val="5"/>
                <c:pt idx="0">
                  <c:v>15</c:v>
                </c:pt>
                <c:pt idx="1">
                  <c:v>2</c:v>
                </c:pt>
                <c:pt idx="2">
                  <c:v>13</c:v>
                </c:pt>
                <c:pt idx="3">
                  <c:v>2</c:v>
                </c:pt>
                <c:pt idx="4">
                  <c:v>14</c:v>
                </c:pt>
              </c:numCache>
            </c:numRef>
          </c:val>
          <c:extLst>
            <c:ext xmlns:c16="http://schemas.microsoft.com/office/drawing/2014/chart" uri="{C3380CC4-5D6E-409C-BE32-E72D297353CC}">
              <c16:uniqueId val="{00000000-DF63-4BD3-AE30-01C7AEAA050E}"/>
            </c:ext>
          </c:extLst>
        </c:ser>
        <c:dLbls>
          <c:showLegendKey val="0"/>
          <c:showVal val="0"/>
          <c:showCatName val="0"/>
          <c:showSerName val="0"/>
          <c:showPercent val="0"/>
          <c:showBubbleSize val="0"/>
        </c:dLbls>
        <c:gapWidth val="219"/>
        <c:overlap val="-27"/>
        <c:axId val="603635776"/>
        <c:axId val="603641352"/>
      </c:barChart>
      <c:catAx>
        <c:axId val="60363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641352"/>
        <c:crosses val="autoZero"/>
        <c:auto val="1"/>
        <c:lblAlgn val="ctr"/>
        <c:lblOffset val="100"/>
        <c:noMultiLvlLbl val="0"/>
      </c:catAx>
      <c:valAx>
        <c:axId val="603641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635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Business Development Project Funding:</a:t>
            </a:r>
            <a:r>
              <a:rPr lang="en-US" baseline="0" dirty="0"/>
              <a:t> </a:t>
            </a:r>
            <a:r>
              <a:rPr lang="en-US" dirty="0"/>
              <a:t>Federal Stimulus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Funding</c:v>
                </c:pt>
              </c:strCache>
            </c:strRef>
          </c:tx>
          <c:spPr>
            <a:solidFill>
              <a:schemeClr val="accent1"/>
            </a:solidFill>
            <a:ln>
              <a:noFill/>
            </a:ln>
            <a:effectLst/>
          </c:spPr>
          <c:invertIfNegative val="0"/>
          <c:cat>
            <c:strRef>
              <c:f>Sheet1!$A$2:$A$14</c:f>
              <c:strCache>
                <c:ptCount val="13"/>
                <c:pt idx="0">
                  <c:v>Unemployment Benefits</c:v>
                </c:pt>
                <c:pt idx="1">
                  <c:v>Taxpayer Checks</c:v>
                </c:pt>
                <c:pt idx="2">
                  <c:v>SBA</c:v>
                </c:pt>
                <c:pt idx="3">
                  <c:v>Fed Large Company Loans</c:v>
                </c:pt>
                <c:pt idx="4">
                  <c:v>Local &amp; State Government</c:v>
                </c:pt>
                <c:pt idx="5">
                  <c:v>Health Care</c:v>
                </c:pt>
                <c:pt idx="6">
                  <c:v>Social Safety Net</c:v>
                </c:pt>
                <c:pt idx="7">
                  <c:v>Disaster Assistance</c:v>
                </c:pt>
                <c:pt idx="8">
                  <c:v>Education</c:v>
                </c:pt>
                <c:pt idx="9">
                  <c:v>Transportation Providers</c:v>
                </c:pt>
                <c:pt idx="10">
                  <c:v>Tax Reductions</c:v>
                </c:pt>
                <c:pt idx="11">
                  <c:v>Business Tax Cuts</c:v>
                </c:pt>
                <c:pt idx="12">
                  <c:v>Other Spending</c:v>
                </c:pt>
              </c:strCache>
            </c:strRef>
          </c:cat>
          <c:val>
            <c:numRef>
              <c:f>Sheet1!$B$2:$B$14</c:f>
              <c:numCache>
                <c:formatCode>#,##0</c:formatCode>
                <c:ptCount val="13"/>
                <c:pt idx="0">
                  <c:v>260000000000</c:v>
                </c:pt>
                <c:pt idx="1">
                  <c:v>290000000000</c:v>
                </c:pt>
                <c:pt idx="2">
                  <c:v>377000000000</c:v>
                </c:pt>
                <c:pt idx="3">
                  <c:v>510000000000</c:v>
                </c:pt>
                <c:pt idx="4">
                  <c:v>150000000000</c:v>
                </c:pt>
                <c:pt idx="5">
                  <c:v>180000000000</c:v>
                </c:pt>
                <c:pt idx="6">
                  <c:v>42000000000</c:v>
                </c:pt>
                <c:pt idx="7">
                  <c:v>45000000000</c:v>
                </c:pt>
                <c:pt idx="8">
                  <c:v>32000000000</c:v>
                </c:pt>
                <c:pt idx="9">
                  <c:v>72000000000</c:v>
                </c:pt>
                <c:pt idx="10" formatCode="&quot;$&quot;#,##0_);[Red]\(&quot;$&quot;#,##0\)">
                  <c:v>20000000000</c:v>
                </c:pt>
                <c:pt idx="11" formatCode="&quot;$&quot;#,##0_);[Red]\(&quot;$&quot;#,##0\)">
                  <c:v>280000000000</c:v>
                </c:pt>
                <c:pt idx="12" formatCode="&quot;$&quot;#,##0_);[Red]\(&quot;$&quot;#,##0\)">
                  <c:v>25000000000</c:v>
                </c:pt>
              </c:numCache>
            </c:numRef>
          </c:val>
          <c:extLst>
            <c:ext xmlns:c16="http://schemas.microsoft.com/office/drawing/2014/chart" uri="{C3380CC4-5D6E-409C-BE32-E72D297353CC}">
              <c16:uniqueId val="{00000000-4D52-4B26-A9DC-07BC4288D37F}"/>
            </c:ext>
          </c:extLst>
        </c:ser>
        <c:dLbls>
          <c:showLegendKey val="0"/>
          <c:showVal val="0"/>
          <c:showCatName val="0"/>
          <c:showSerName val="0"/>
          <c:showPercent val="0"/>
          <c:showBubbleSize val="0"/>
        </c:dLbls>
        <c:gapWidth val="182"/>
        <c:axId val="540320320"/>
        <c:axId val="540325240"/>
      </c:barChart>
      <c:catAx>
        <c:axId val="540320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325240"/>
        <c:crosses val="autoZero"/>
        <c:auto val="1"/>
        <c:lblAlgn val="ctr"/>
        <c:lblOffset val="100"/>
        <c:noMultiLvlLbl val="0"/>
      </c:catAx>
      <c:valAx>
        <c:axId val="5403252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320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7.xml.rels><?xml version="1.0" encoding="UTF-8" standalone="yes"?>
<Relationships xmlns="http://schemas.openxmlformats.org/package/2006/relationships"><Relationship Id="rId3" Type="http://schemas.openxmlformats.org/officeDocument/2006/relationships/hyperlink" Target="mailto:jbgrant@montrosegroupllc.com" TargetMode="External"/><Relationship Id="rId2" Type="http://schemas.openxmlformats.org/officeDocument/2006/relationships/hyperlink" Target="mailto:ngreen@montrosegroupllc.com" TargetMode="External"/><Relationship Id="rId1" Type="http://schemas.openxmlformats.org/officeDocument/2006/relationships/hyperlink" Target="mailto:drobinson@montrosegroupllc.com" TargetMode="External"/><Relationship Id="rId4" Type="http://schemas.openxmlformats.org/officeDocument/2006/relationships/hyperlink" Target="mailto:tbiggam@montrosegroupllc.com" TargetMode="External"/></Relationships>
</file>

<file path=ppt/diagrams/_rels/drawing27.xml.rels><?xml version="1.0" encoding="UTF-8" standalone="yes"?>
<Relationships xmlns="http://schemas.openxmlformats.org/package/2006/relationships"><Relationship Id="rId3" Type="http://schemas.openxmlformats.org/officeDocument/2006/relationships/hyperlink" Target="mailto:tbiggam@montrosegroupllc.com" TargetMode="External"/><Relationship Id="rId2" Type="http://schemas.openxmlformats.org/officeDocument/2006/relationships/hyperlink" Target="mailto:ngreen@montrosegroupllc.com" TargetMode="External"/><Relationship Id="rId1" Type="http://schemas.openxmlformats.org/officeDocument/2006/relationships/hyperlink" Target="mailto:drobinson@montrosegroupllc.com" TargetMode="External"/><Relationship Id="rId4" Type="http://schemas.openxmlformats.org/officeDocument/2006/relationships/hyperlink" Target="mailto:jbgrant@montrosegroupllc.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03E132-1CCB-40B0-8ABF-DC55166F8A7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B3B319C-B94A-4397-8299-515C13250FE6}">
      <dgm:prSet phldrT="[Text]"/>
      <dgm:spPr>
        <a:solidFill>
          <a:schemeClr val="accent1">
            <a:lumMod val="75000"/>
          </a:schemeClr>
        </a:solidFill>
      </dgm:spPr>
      <dgm:t>
        <a:bodyPr/>
        <a:lstStyle/>
        <a:p>
          <a:r>
            <a:rPr lang="en-US" dirty="0"/>
            <a:t>Mid America Economic Development  Association</a:t>
          </a:r>
        </a:p>
      </dgm:t>
    </dgm:pt>
    <dgm:pt modelId="{9E71DBCB-F296-4F09-817F-7511A58B366D}" type="parTrans" cxnId="{A91C133A-2A43-4D6C-B7FE-91C482C97FC8}">
      <dgm:prSet/>
      <dgm:spPr/>
      <dgm:t>
        <a:bodyPr/>
        <a:lstStyle/>
        <a:p>
          <a:endParaRPr lang="en-US"/>
        </a:p>
      </dgm:t>
    </dgm:pt>
    <dgm:pt modelId="{E4A78E84-F5CF-469F-9661-B25A88AB032D}" type="sibTrans" cxnId="{A91C133A-2A43-4D6C-B7FE-91C482C97FC8}">
      <dgm:prSet/>
      <dgm:spPr/>
      <dgm:t>
        <a:bodyPr/>
        <a:lstStyle/>
        <a:p>
          <a:endParaRPr lang="en-US"/>
        </a:p>
      </dgm:t>
    </dgm:pt>
    <dgm:pt modelId="{990289CF-9B7D-4A95-988F-B3CE037ECBE7}" type="pres">
      <dgm:prSet presAssocID="{B503E132-1CCB-40B0-8ABF-DC55166F8A7C}" presName="diagram" presStyleCnt="0">
        <dgm:presLayoutVars>
          <dgm:dir/>
          <dgm:resizeHandles val="exact"/>
        </dgm:presLayoutVars>
      </dgm:prSet>
      <dgm:spPr/>
    </dgm:pt>
    <dgm:pt modelId="{D31916C3-CA54-440D-AF39-F54325F527DA}" type="pres">
      <dgm:prSet presAssocID="{CB3B319C-B94A-4397-8299-515C13250FE6}" presName="node" presStyleLbl="node1" presStyleIdx="0" presStyleCnt="1">
        <dgm:presLayoutVars>
          <dgm:bulletEnabled val="1"/>
        </dgm:presLayoutVars>
      </dgm:prSet>
      <dgm:spPr/>
    </dgm:pt>
  </dgm:ptLst>
  <dgm:cxnLst>
    <dgm:cxn modelId="{6A8B2A01-0D2D-4A00-BB8C-DC76D15CF8B5}" type="presOf" srcId="{B503E132-1CCB-40B0-8ABF-DC55166F8A7C}" destId="{990289CF-9B7D-4A95-988F-B3CE037ECBE7}" srcOrd="0" destOrd="0" presId="urn:microsoft.com/office/officeart/2005/8/layout/default"/>
    <dgm:cxn modelId="{BD0A9802-D242-4DBC-A44A-B6BAB7C41C2E}" type="presOf" srcId="{CB3B319C-B94A-4397-8299-515C13250FE6}" destId="{D31916C3-CA54-440D-AF39-F54325F527DA}" srcOrd="0" destOrd="0" presId="urn:microsoft.com/office/officeart/2005/8/layout/default"/>
    <dgm:cxn modelId="{A91C133A-2A43-4D6C-B7FE-91C482C97FC8}" srcId="{B503E132-1CCB-40B0-8ABF-DC55166F8A7C}" destId="{CB3B319C-B94A-4397-8299-515C13250FE6}" srcOrd="0" destOrd="0" parTransId="{9E71DBCB-F296-4F09-817F-7511A58B366D}" sibTransId="{E4A78E84-F5CF-469F-9661-B25A88AB032D}"/>
    <dgm:cxn modelId="{93176FED-EF36-4D15-AE8A-4F19951FFBEF}" type="presParOf" srcId="{990289CF-9B7D-4A95-988F-B3CE037ECBE7}" destId="{D31916C3-CA54-440D-AF39-F54325F527DA}"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C47EC8-5333-40B7-BEB0-F013D2A935D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76503DE-4552-4EC0-A893-C208249A07EF}">
      <dgm:prSet/>
      <dgm:spPr/>
      <dgm:t>
        <a:bodyPr/>
        <a:lstStyle/>
        <a:p>
          <a:r>
            <a:rPr lang="en-US" b="1" dirty="0"/>
            <a:t>Economic Adjustment Assistance (EAA) Program</a:t>
          </a:r>
          <a:endParaRPr lang="en-US" dirty="0"/>
        </a:p>
      </dgm:t>
    </dgm:pt>
    <dgm:pt modelId="{FFF4F226-9D7D-4059-BBC3-6B765DE2DFDC}" type="parTrans" cxnId="{574A96D0-257C-4A22-8724-FCBDA0E280A3}">
      <dgm:prSet/>
      <dgm:spPr/>
      <dgm:t>
        <a:bodyPr/>
        <a:lstStyle/>
        <a:p>
          <a:endParaRPr lang="en-US"/>
        </a:p>
      </dgm:t>
    </dgm:pt>
    <dgm:pt modelId="{3D053755-6ED0-4D89-B18D-35F31AF243BE}" type="sibTrans" cxnId="{574A96D0-257C-4A22-8724-FCBDA0E280A3}">
      <dgm:prSet/>
      <dgm:spPr/>
      <dgm:t>
        <a:bodyPr/>
        <a:lstStyle/>
        <a:p>
          <a:endParaRPr lang="en-US"/>
        </a:p>
      </dgm:t>
    </dgm:pt>
    <dgm:pt modelId="{BE591F63-D83E-4DB8-B022-EEADFA94BAD8}">
      <dgm:prSet/>
      <dgm:spPr/>
      <dgm:t>
        <a:bodyPr/>
        <a:lstStyle/>
        <a:p>
          <a:pPr>
            <a:buFont typeface="Symbol" panose="05050102010706020507" pitchFamily="18" charset="2"/>
            <a:buChar char=""/>
          </a:pPr>
          <a:r>
            <a:rPr lang="en-US" dirty="0"/>
            <a:t>Funds technical, planning, and public works and infrastructure assistance</a:t>
          </a:r>
        </a:p>
      </dgm:t>
    </dgm:pt>
    <dgm:pt modelId="{47B2622D-5ADC-4D97-913E-E1DDA00C8A48}" type="parTrans" cxnId="{68EFB9DC-FDF6-4CED-BE83-E4D4201EF9E5}">
      <dgm:prSet/>
      <dgm:spPr/>
      <dgm:t>
        <a:bodyPr/>
        <a:lstStyle/>
        <a:p>
          <a:endParaRPr lang="en-US"/>
        </a:p>
      </dgm:t>
    </dgm:pt>
    <dgm:pt modelId="{ADCFD8D4-FC5D-46FB-999A-6ADC8CFFE82B}" type="sibTrans" cxnId="{68EFB9DC-FDF6-4CED-BE83-E4D4201EF9E5}">
      <dgm:prSet/>
      <dgm:spPr/>
      <dgm:t>
        <a:bodyPr/>
        <a:lstStyle/>
        <a:p>
          <a:endParaRPr lang="en-US"/>
        </a:p>
      </dgm:t>
    </dgm:pt>
    <dgm:pt modelId="{6F7E0A53-95E4-430B-96FB-6CC8D2A61337}">
      <dgm:prSet/>
      <dgm:spPr/>
      <dgm:t>
        <a:bodyPr/>
        <a:lstStyle/>
        <a:p>
          <a:pPr>
            <a:buFont typeface="Symbol" panose="05050102010706020507" pitchFamily="18" charset="2"/>
            <a:buChar char=""/>
          </a:pPr>
          <a:r>
            <a:rPr lang="en-US" dirty="0"/>
            <a:t>Regions experiencing adverse economic changes that occur suddenly or over time</a:t>
          </a:r>
        </a:p>
      </dgm:t>
    </dgm:pt>
    <dgm:pt modelId="{733FD69F-28DC-40FB-A88E-F1B64F4C836B}" type="parTrans" cxnId="{166BDB78-2F46-46A1-A692-601CFB8EA722}">
      <dgm:prSet/>
      <dgm:spPr/>
      <dgm:t>
        <a:bodyPr/>
        <a:lstStyle/>
        <a:p>
          <a:endParaRPr lang="en-US"/>
        </a:p>
      </dgm:t>
    </dgm:pt>
    <dgm:pt modelId="{4D4CE9B9-6FC3-4BE9-9946-1D8060B4B304}" type="sibTrans" cxnId="{166BDB78-2F46-46A1-A692-601CFB8EA722}">
      <dgm:prSet/>
      <dgm:spPr/>
      <dgm:t>
        <a:bodyPr/>
        <a:lstStyle/>
        <a:p>
          <a:endParaRPr lang="en-US"/>
        </a:p>
      </dgm:t>
    </dgm:pt>
    <dgm:pt modelId="{DC0FE8A7-9F52-754A-BF80-24543FD18137}">
      <dgm:prSet/>
      <dgm:spPr/>
      <dgm:t>
        <a:bodyPr/>
        <a:lstStyle/>
        <a:p>
          <a:pPr>
            <a:buFont typeface="Symbol" panose="05050102010706020507" pitchFamily="18" charset="2"/>
            <a:buChar char=""/>
          </a:pPr>
          <a:r>
            <a:rPr lang="en-US" dirty="0"/>
            <a:t>$1.5B in supplemental funding for the Economic Adjustment Assistance program </a:t>
          </a:r>
        </a:p>
      </dgm:t>
    </dgm:pt>
    <dgm:pt modelId="{A5792D7F-2E74-C94C-A86A-A7533557D9C4}" type="parTrans" cxnId="{0A4F0959-4C21-8041-9A26-5D23ED03BA97}">
      <dgm:prSet/>
      <dgm:spPr/>
      <dgm:t>
        <a:bodyPr/>
        <a:lstStyle/>
        <a:p>
          <a:endParaRPr lang="en-US"/>
        </a:p>
      </dgm:t>
    </dgm:pt>
    <dgm:pt modelId="{A9ABB3C1-0412-2747-B5D7-242928373095}" type="sibTrans" cxnId="{0A4F0959-4C21-8041-9A26-5D23ED03BA97}">
      <dgm:prSet/>
      <dgm:spPr/>
      <dgm:t>
        <a:bodyPr/>
        <a:lstStyle/>
        <a:p>
          <a:endParaRPr lang="en-US"/>
        </a:p>
      </dgm:t>
    </dgm:pt>
    <dgm:pt modelId="{6186BE4B-21E0-4525-A89A-2C067D46A197}" type="pres">
      <dgm:prSet presAssocID="{44C47EC8-5333-40B7-BEB0-F013D2A935D0}" presName="Name0" presStyleCnt="0">
        <dgm:presLayoutVars>
          <dgm:dir/>
          <dgm:animLvl val="lvl"/>
          <dgm:resizeHandles val="exact"/>
        </dgm:presLayoutVars>
      </dgm:prSet>
      <dgm:spPr/>
    </dgm:pt>
    <dgm:pt modelId="{E9032A12-4CBF-4E08-91CA-DEA60417C9D2}" type="pres">
      <dgm:prSet presAssocID="{276503DE-4552-4EC0-A893-C208249A07EF}" presName="composite" presStyleCnt="0"/>
      <dgm:spPr/>
    </dgm:pt>
    <dgm:pt modelId="{AF94EC17-361C-4EA8-AAF9-D3553FD060E2}" type="pres">
      <dgm:prSet presAssocID="{276503DE-4552-4EC0-A893-C208249A07EF}" presName="parTx" presStyleLbl="alignNode1" presStyleIdx="0" presStyleCnt="1" custLinFactNeighborX="-385" custLinFactNeighborY="499">
        <dgm:presLayoutVars>
          <dgm:chMax val="0"/>
          <dgm:chPref val="0"/>
          <dgm:bulletEnabled val="1"/>
        </dgm:presLayoutVars>
      </dgm:prSet>
      <dgm:spPr/>
    </dgm:pt>
    <dgm:pt modelId="{8033548C-EA9E-44C1-B125-6676E64B088C}" type="pres">
      <dgm:prSet presAssocID="{276503DE-4552-4EC0-A893-C208249A07EF}" presName="desTx" presStyleLbl="alignAccFollowNode1" presStyleIdx="0" presStyleCnt="1">
        <dgm:presLayoutVars>
          <dgm:bulletEnabled val="1"/>
        </dgm:presLayoutVars>
      </dgm:prSet>
      <dgm:spPr/>
    </dgm:pt>
  </dgm:ptLst>
  <dgm:cxnLst>
    <dgm:cxn modelId="{630C820D-C7A8-5E44-875A-23AB8287DC41}" type="presOf" srcId="{DC0FE8A7-9F52-754A-BF80-24543FD18137}" destId="{8033548C-EA9E-44C1-B125-6676E64B088C}" srcOrd="0" destOrd="0" presId="urn:microsoft.com/office/officeart/2005/8/layout/hList1"/>
    <dgm:cxn modelId="{166BDB78-2F46-46A1-A692-601CFB8EA722}" srcId="{276503DE-4552-4EC0-A893-C208249A07EF}" destId="{6F7E0A53-95E4-430B-96FB-6CC8D2A61337}" srcOrd="2" destOrd="0" parTransId="{733FD69F-28DC-40FB-A88E-F1B64F4C836B}" sibTransId="{4D4CE9B9-6FC3-4BE9-9946-1D8060B4B304}"/>
    <dgm:cxn modelId="{0A4F0959-4C21-8041-9A26-5D23ED03BA97}" srcId="{276503DE-4552-4EC0-A893-C208249A07EF}" destId="{DC0FE8A7-9F52-754A-BF80-24543FD18137}" srcOrd="0" destOrd="0" parTransId="{A5792D7F-2E74-C94C-A86A-A7533557D9C4}" sibTransId="{A9ABB3C1-0412-2747-B5D7-242928373095}"/>
    <dgm:cxn modelId="{CDFB00A4-61CA-47C7-A83F-013FA51C4CB9}" type="presOf" srcId="{44C47EC8-5333-40B7-BEB0-F013D2A935D0}" destId="{6186BE4B-21E0-4525-A89A-2C067D46A197}" srcOrd="0" destOrd="0" presId="urn:microsoft.com/office/officeart/2005/8/layout/hList1"/>
    <dgm:cxn modelId="{CCCA45B2-06AE-4162-887B-95CF29D60F4A}" type="presOf" srcId="{BE591F63-D83E-4DB8-B022-EEADFA94BAD8}" destId="{8033548C-EA9E-44C1-B125-6676E64B088C}" srcOrd="0" destOrd="1" presId="urn:microsoft.com/office/officeart/2005/8/layout/hList1"/>
    <dgm:cxn modelId="{574A96D0-257C-4A22-8724-FCBDA0E280A3}" srcId="{44C47EC8-5333-40B7-BEB0-F013D2A935D0}" destId="{276503DE-4552-4EC0-A893-C208249A07EF}" srcOrd="0" destOrd="0" parTransId="{FFF4F226-9D7D-4059-BBC3-6B765DE2DFDC}" sibTransId="{3D053755-6ED0-4D89-B18D-35F31AF243BE}"/>
    <dgm:cxn modelId="{68EFB9DC-FDF6-4CED-BE83-E4D4201EF9E5}" srcId="{276503DE-4552-4EC0-A893-C208249A07EF}" destId="{BE591F63-D83E-4DB8-B022-EEADFA94BAD8}" srcOrd="1" destOrd="0" parTransId="{47B2622D-5ADC-4D97-913E-E1DDA00C8A48}" sibTransId="{ADCFD8D4-FC5D-46FB-999A-6ADC8CFFE82B}"/>
    <dgm:cxn modelId="{4C6EF4DC-C2A8-4C4F-A739-55C5623E4B6B}" type="presOf" srcId="{276503DE-4552-4EC0-A893-C208249A07EF}" destId="{AF94EC17-361C-4EA8-AAF9-D3553FD060E2}" srcOrd="0" destOrd="0" presId="urn:microsoft.com/office/officeart/2005/8/layout/hList1"/>
    <dgm:cxn modelId="{33DA08F8-95AF-47FF-98BE-20D56173DBCA}" type="presOf" srcId="{6F7E0A53-95E4-430B-96FB-6CC8D2A61337}" destId="{8033548C-EA9E-44C1-B125-6676E64B088C}" srcOrd="0" destOrd="2" presId="urn:microsoft.com/office/officeart/2005/8/layout/hList1"/>
    <dgm:cxn modelId="{C0DD3C5E-2C71-456A-BF67-F810A4D37621}" type="presParOf" srcId="{6186BE4B-21E0-4525-A89A-2C067D46A197}" destId="{E9032A12-4CBF-4E08-91CA-DEA60417C9D2}" srcOrd="0" destOrd="0" presId="urn:microsoft.com/office/officeart/2005/8/layout/hList1"/>
    <dgm:cxn modelId="{E31E78F0-595D-43B0-8175-A2C9520FC5A3}" type="presParOf" srcId="{E9032A12-4CBF-4E08-91CA-DEA60417C9D2}" destId="{AF94EC17-361C-4EA8-AAF9-D3553FD060E2}" srcOrd="0" destOrd="0" presId="urn:microsoft.com/office/officeart/2005/8/layout/hList1"/>
    <dgm:cxn modelId="{3457E79D-FEFF-4E1C-BBB3-D3755EBA75C7}" type="presParOf" srcId="{E9032A12-4CBF-4E08-91CA-DEA60417C9D2}" destId="{8033548C-EA9E-44C1-B125-6676E64B088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3B8B9A7-7DD2-4F0F-A2DD-F4ED158376D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EE68832-C413-4FD0-9BE7-72E7B4062422}">
      <dgm:prSet/>
      <dgm:spPr/>
      <dgm:t>
        <a:bodyPr/>
        <a:lstStyle/>
        <a:p>
          <a:r>
            <a:rPr lang="en-US" b="1"/>
            <a:t>EAA Strategy Grants</a:t>
          </a:r>
          <a:endParaRPr lang="en-US"/>
        </a:p>
      </dgm:t>
    </dgm:pt>
    <dgm:pt modelId="{46464ECA-CB5C-47EC-862F-338F7C40008E}" type="parTrans" cxnId="{9650C393-C346-43FB-99EF-159AA95A2A43}">
      <dgm:prSet/>
      <dgm:spPr/>
      <dgm:t>
        <a:bodyPr/>
        <a:lstStyle/>
        <a:p>
          <a:endParaRPr lang="en-US"/>
        </a:p>
      </dgm:t>
    </dgm:pt>
    <dgm:pt modelId="{A43E1C4A-AC3A-4EA0-9CEB-0E9A17F2EE67}" type="sibTrans" cxnId="{9650C393-C346-43FB-99EF-159AA95A2A43}">
      <dgm:prSet/>
      <dgm:spPr/>
      <dgm:t>
        <a:bodyPr/>
        <a:lstStyle/>
        <a:p>
          <a:endParaRPr lang="en-US"/>
        </a:p>
      </dgm:t>
    </dgm:pt>
    <dgm:pt modelId="{6260B879-5579-4A75-B65F-BD5CA9E04BD8}">
      <dgm:prSet/>
      <dgm:spPr/>
      <dgm:t>
        <a:bodyPr/>
        <a:lstStyle/>
        <a:p>
          <a:pPr>
            <a:buFont typeface="Symbol" panose="05050102010706020507" pitchFamily="18" charset="2"/>
            <a:buChar char=""/>
          </a:pPr>
          <a:r>
            <a:rPr lang="en-US"/>
            <a:t>Development, updating or refinement of a Comprehensive Economic Development Strategy (CEDS)</a:t>
          </a:r>
        </a:p>
      </dgm:t>
    </dgm:pt>
    <dgm:pt modelId="{46B187BB-CE5E-48D0-AEA9-8335F6CCD183}" type="parTrans" cxnId="{A83CC094-ABB6-4266-9929-7F4A2B7B643D}">
      <dgm:prSet/>
      <dgm:spPr/>
      <dgm:t>
        <a:bodyPr/>
        <a:lstStyle/>
        <a:p>
          <a:endParaRPr lang="en-US"/>
        </a:p>
      </dgm:t>
    </dgm:pt>
    <dgm:pt modelId="{12BDFE99-CB9C-49B6-953D-FF395B5A9CF6}" type="sibTrans" cxnId="{A83CC094-ABB6-4266-9929-7F4A2B7B643D}">
      <dgm:prSet/>
      <dgm:spPr/>
      <dgm:t>
        <a:bodyPr/>
        <a:lstStyle/>
        <a:p>
          <a:endParaRPr lang="en-US"/>
        </a:p>
      </dgm:t>
    </dgm:pt>
    <dgm:pt modelId="{1482CF85-B527-4AD7-9126-414782E97B67}">
      <dgm:prSet/>
      <dgm:spPr/>
      <dgm:t>
        <a:bodyPr/>
        <a:lstStyle/>
        <a:p>
          <a:pPr>
            <a:buFont typeface="Symbol" panose="05050102010706020507" pitchFamily="18" charset="2"/>
            <a:buChar char=""/>
          </a:pPr>
          <a:r>
            <a:rPr lang="en-US"/>
            <a:t>CEDS is a prerequisite for qualifying for EDA funds for projects</a:t>
          </a:r>
        </a:p>
      </dgm:t>
    </dgm:pt>
    <dgm:pt modelId="{114FE0C5-2CAB-49D5-862A-714DBFBE2A3A}" type="parTrans" cxnId="{CBB90650-9E88-4F65-8FBE-7E3620948942}">
      <dgm:prSet/>
      <dgm:spPr/>
      <dgm:t>
        <a:bodyPr/>
        <a:lstStyle/>
        <a:p>
          <a:endParaRPr lang="en-US"/>
        </a:p>
      </dgm:t>
    </dgm:pt>
    <dgm:pt modelId="{D21D8D75-A995-4001-8212-C12B508A01F2}" type="sibTrans" cxnId="{CBB90650-9E88-4F65-8FBE-7E3620948942}">
      <dgm:prSet/>
      <dgm:spPr/>
      <dgm:t>
        <a:bodyPr/>
        <a:lstStyle/>
        <a:p>
          <a:endParaRPr lang="en-US"/>
        </a:p>
      </dgm:t>
    </dgm:pt>
    <dgm:pt modelId="{7157EFBA-503A-4A32-9539-55E7F318E69D}">
      <dgm:prSet/>
      <dgm:spPr/>
      <dgm:t>
        <a:bodyPr/>
        <a:lstStyle/>
        <a:p>
          <a:pPr>
            <a:buFont typeface="Symbol" panose="05050102010706020507" pitchFamily="18" charset="2"/>
            <a:buChar char=""/>
          </a:pPr>
          <a:r>
            <a:rPr lang="en-US"/>
            <a:t>COVID 19 may require a CEDS update</a:t>
          </a:r>
        </a:p>
      </dgm:t>
    </dgm:pt>
    <dgm:pt modelId="{FA6CFCB2-430F-49C7-934E-B48E068C7923}" type="parTrans" cxnId="{C7920C1B-D14F-467D-A685-70F842AA1F74}">
      <dgm:prSet/>
      <dgm:spPr/>
      <dgm:t>
        <a:bodyPr/>
        <a:lstStyle/>
        <a:p>
          <a:endParaRPr lang="en-US"/>
        </a:p>
      </dgm:t>
    </dgm:pt>
    <dgm:pt modelId="{8A9CF37F-C09F-41E9-9017-177663FCE40F}" type="sibTrans" cxnId="{C7920C1B-D14F-467D-A685-70F842AA1F74}">
      <dgm:prSet/>
      <dgm:spPr/>
      <dgm:t>
        <a:bodyPr/>
        <a:lstStyle/>
        <a:p>
          <a:endParaRPr lang="en-US"/>
        </a:p>
      </dgm:t>
    </dgm:pt>
    <dgm:pt modelId="{058CD8D0-2CEB-4003-A2AB-319DDB6FE4CB}">
      <dgm:prSet/>
      <dgm:spPr/>
      <dgm:t>
        <a:bodyPr/>
        <a:lstStyle/>
        <a:p>
          <a:pPr>
            <a:buFont typeface="Symbol" panose="05050102010706020507" pitchFamily="18" charset="2"/>
            <a:buChar char=""/>
          </a:pPr>
          <a:r>
            <a:rPr lang="en-US" dirty="0"/>
            <a:t>COVID 19 may permit a CEDS creation to craft a disaster recovery strategy</a:t>
          </a:r>
        </a:p>
      </dgm:t>
    </dgm:pt>
    <dgm:pt modelId="{8F52259D-730E-4685-B2E4-3D600FDA1AB1}" type="parTrans" cxnId="{9BA590D3-E57F-4363-80D4-243AAA0D2B83}">
      <dgm:prSet/>
      <dgm:spPr/>
      <dgm:t>
        <a:bodyPr/>
        <a:lstStyle/>
        <a:p>
          <a:endParaRPr lang="en-US"/>
        </a:p>
      </dgm:t>
    </dgm:pt>
    <dgm:pt modelId="{A85AAA67-737F-44A1-833D-5FE91E70F0DC}" type="sibTrans" cxnId="{9BA590D3-E57F-4363-80D4-243AAA0D2B83}">
      <dgm:prSet/>
      <dgm:spPr/>
      <dgm:t>
        <a:bodyPr/>
        <a:lstStyle/>
        <a:p>
          <a:endParaRPr lang="en-US"/>
        </a:p>
      </dgm:t>
    </dgm:pt>
    <dgm:pt modelId="{BBA5F76A-3719-4962-A7CD-51D75B5DE3A6}" type="pres">
      <dgm:prSet presAssocID="{03B8B9A7-7DD2-4F0F-A2DD-F4ED158376DB}" presName="Name0" presStyleCnt="0">
        <dgm:presLayoutVars>
          <dgm:dir/>
          <dgm:animLvl val="lvl"/>
          <dgm:resizeHandles val="exact"/>
        </dgm:presLayoutVars>
      </dgm:prSet>
      <dgm:spPr/>
    </dgm:pt>
    <dgm:pt modelId="{7F9F59E6-0687-4493-9BF2-FF5C5E6D74CF}" type="pres">
      <dgm:prSet presAssocID="{FEE68832-C413-4FD0-9BE7-72E7B4062422}" presName="composite" presStyleCnt="0"/>
      <dgm:spPr/>
    </dgm:pt>
    <dgm:pt modelId="{AAA7ACFF-4316-42D1-8E5B-9988D2F6A299}" type="pres">
      <dgm:prSet presAssocID="{FEE68832-C413-4FD0-9BE7-72E7B4062422}" presName="parTx" presStyleLbl="alignNode1" presStyleIdx="0" presStyleCnt="1">
        <dgm:presLayoutVars>
          <dgm:chMax val="0"/>
          <dgm:chPref val="0"/>
          <dgm:bulletEnabled val="1"/>
        </dgm:presLayoutVars>
      </dgm:prSet>
      <dgm:spPr/>
    </dgm:pt>
    <dgm:pt modelId="{3EA2D454-D50D-42F2-92A4-9F8728ED724C}" type="pres">
      <dgm:prSet presAssocID="{FEE68832-C413-4FD0-9BE7-72E7B4062422}" presName="desTx" presStyleLbl="alignAccFollowNode1" presStyleIdx="0" presStyleCnt="1">
        <dgm:presLayoutVars>
          <dgm:bulletEnabled val="1"/>
        </dgm:presLayoutVars>
      </dgm:prSet>
      <dgm:spPr/>
    </dgm:pt>
  </dgm:ptLst>
  <dgm:cxnLst>
    <dgm:cxn modelId="{17425414-982E-45DA-A696-89CFF5ECE099}" type="presOf" srcId="{058CD8D0-2CEB-4003-A2AB-319DDB6FE4CB}" destId="{3EA2D454-D50D-42F2-92A4-9F8728ED724C}" srcOrd="0" destOrd="3" presId="urn:microsoft.com/office/officeart/2005/8/layout/hList1"/>
    <dgm:cxn modelId="{C7920C1B-D14F-467D-A685-70F842AA1F74}" srcId="{FEE68832-C413-4FD0-9BE7-72E7B4062422}" destId="{7157EFBA-503A-4A32-9539-55E7F318E69D}" srcOrd="2" destOrd="0" parTransId="{FA6CFCB2-430F-49C7-934E-B48E068C7923}" sibTransId="{8A9CF37F-C09F-41E9-9017-177663FCE40F}"/>
    <dgm:cxn modelId="{1B6D254E-C8BD-4F00-9C2D-BA049117D094}" type="presOf" srcId="{03B8B9A7-7DD2-4F0F-A2DD-F4ED158376DB}" destId="{BBA5F76A-3719-4962-A7CD-51D75B5DE3A6}" srcOrd="0" destOrd="0" presId="urn:microsoft.com/office/officeart/2005/8/layout/hList1"/>
    <dgm:cxn modelId="{CBB90650-9E88-4F65-8FBE-7E3620948942}" srcId="{FEE68832-C413-4FD0-9BE7-72E7B4062422}" destId="{1482CF85-B527-4AD7-9126-414782E97B67}" srcOrd="1" destOrd="0" parTransId="{114FE0C5-2CAB-49D5-862A-714DBFBE2A3A}" sibTransId="{D21D8D75-A995-4001-8212-C12B508A01F2}"/>
    <dgm:cxn modelId="{62BF0982-5F6A-43E1-904E-AD9A2FD0D94E}" type="presOf" srcId="{1482CF85-B527-4AD7-9126-414782E97B67}" destId="{3EA2D454-D50D-42F2-92A4-9F8728ED724C}" srcOrd="0" destOrd="1" presId="urn:microsoft.com/office/officeart/2005/8/layout/hList1"/>
    <dgm:cxn modelId="{9650C393-C346-43FB-99EF-159AA95A2A43}" srcId="{03B8B9A7-7DD2-4F0F-A2DD-F4ED158376DB}" destId="{FEE68832-C413-4FD0-9BE7-72E7B4062422}" srcOrd="0" destOrd="0" parTransId="{46464ECA-CB5C-47EC-862F-338F7C40008E}" sibTransId="{A43E1C4A-AC3A-4EA0-9CEB-0E9A17F2EE67}"/>
    <dgm:cxn modelId="{A83CC094-ABB6-4266-9929-7F4A2B7B643D}" srcId="{FEE68832-C413-4FD0-9BE7-72E7B4062422}" destId="{6260B879-5579-4A75-B65F-BD5CA9E04BD8}" srcOrd="0" destOrd="0" parTransId="{46B187BB-CE5E-48D0-AEA9-8335F6CCD183}" sibTransId="{12BDFE99-CB9C-49B6-953D-FF395B5A9CF6}"/>
    <dgm:cxn modelId="{64FCA29E-84DA-4994-A4DA-6077103CCE56}" type="presOf" srcId="{7157EFBA-503A-4A32-9539-55E7F318E69D}" destId="{3EA2D454-D50D-42F2-92A4-9F8728ED724C}" srcOrd="0" destOrd="2" presId="urn:microsoft.com/office/officeart/2005/8/layout/hList1"/>
    <dgm:cxn modelId="{A867F2B2-2E2A-4CCD-A9C8-8EB2719D9B10}" type="presOf" srcId="{6260B879-5579-4A75-B65F-BD5CA9E04BD8}" destId="{3EA2D454-D50D-42F2-92A4-9F8728ED724C}" srcOrd="0" destOrd="0" presId="urn:microsoft.com/office/officeart/2005/8/layout/hList1"/>
    <dgm:cxn modelId="{9BA590D3-E57F-4363-80D4-243AAA0D2B83}" srcId="{FEE68832-C413-4FD0-9BE7-72E7B4062422}" destId="{058CD8D0-2CEB-4003-A2AB-319DDB6FE4CB}" srcOrd="3" destOrd="0" parTransId="{8F52259D-730E-4685-B2E4-3D600FDA1AB1}" sibTransId="{A85AAA67-737F-44A1-833D-5FE91E70F0DC}"/>
    <dgm:cxn modelId="{686795DE-9792-4FB5-BABD-EB2589082EE1}" type="presOf" srcId="{FEE68832-C413-4FD0-9BE7-72E7B4062422}" destId="{AAA7ACFF-4316-42D1-8E5B-9988D2F6A299}" srcOrd="0" destOrd="0" presId="urn:microsoft.com/office/officeart/2005/8/layout/hList1"/>
    <dgm:cxn modelId="{F6E0C311-145C-4C9F-ADD4-9DCA1A7225E8}" type="presParOf" srcId="{BBA5F76A-3719-4962-A7CD-51D75B5DE3A6}" destId="{7F9F59E6-0687-4493-9BF2-FF5C5E6D74CF}" srcOrd="0" destOrd="0" presId="urn:microsoft.com/office/officeart/2005/8/layout/hList1"/>
    <dgm:cxn modelId="{BC598A82-9F61-4FBD-A09B-07DCBE0C42C1}" type="presParOf" srcId="{7F9F59E6-0687-4493-9BF2-FF5C5E6D74CF}" destId="{AAA7ACFF-4316-42D1-8E5B-9988D2F6A299}" srcOrd="0" destOrd="0" presId="urn:microsoft.com/office/officeart/2005/8/layout/hList1"/>
    <dgm:cxn modelId="{B266474C-0CCD-488C-8316-232A5F04199B}" type="presParOf" srcId="{7F9F59E6-0687-4493-9BF2-FF5C5E6D74CF}" destId="{3EA2D454-D50D-42F2-92A4-9F8728ED724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C860E2D-6A02-4BE5-B3E3-B54074435EC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65765C9-8256-4489-A231-DEE55A28F84B}">
      <dgm:prSet phldrT="[Text]"/>
      <dgm:spPr/>
      <dgm:t>
        <a:bodyPr/>
        <a:lstStyle/>
        <a:p>
          <a:r>
            <a:rPr lang="en-US" b="1" dirty="0"/>
            <a:t>EAA Implementation Grants</a:t>
          </a:r>
          <a:endParaRPr lang="en-US" dirty="0"/>
        </a:p>
      </dgm:t>
    </dgm:pt>
    <dgm:pt modelId="{01AA0D5D-FA55-4C29-B416-708314AF14DC}" type="parTrans" cxnId="{8E67684E-3D11-4D7D-8950-3111354EE4AF}">
      <dgm:prSet/>
      <dgm:spPr/>
      <dgm:t>
        <a:bodyPr/>
        <a:lstStyle/>
        <a:p>
          <a:endParaRPr lang="en-US"/>
        </a:p>
      </dgm:t>
    </dgm:pt>
    <dgm:pt modelId="{EBC26A0D-64C4-4039-88E2-A2F1F2649804}" type="sibTrans" cxnId="{8E67684E-3D11-4D7D-8950-3111354EE4AF}">
      <dgm:prSet/>
      <dgm:spPr/>
      <dgm:t>
        <a:bodyPr/>
        <a:lstStyle/>
        <a:p>
          <a:endParaRPr lang="en-US"/>
        </a:p>
      </dgm:t>
    </dgm:pt>
    <dgm:pt modelId="{5981044D-9CF0-45B7-A078-DE9EBF54468A}">
      <dgm:prSet/>
      <dgm:spPr/>
      <dgm:t>
        <a:bodyPr/>
        <a:lstStyle/>
        <a:p>
          <a:pPr>
            <a:buFont typeface="Symbol" panose="05050102010706020507" pitchFamily="18" charset="2"/>
            <a:buChar char=""/>
          </a:pPr>
          <a:r>
            <a:rPr lang="en-US"/>
            <a:t>Execution of CEDS strategy</a:t>
          </a:r>
        </a:p>
      </dgm:t>
    </dgm:pt>
    <dgm:pt modelId="{A08DBA6C-0B1F-4572-A7F3-C62464024852}" type="parTrans" cxnId="{1AF76151-4CDE-4FA7-936D-A3BF5193598B}">
      <dgm:prSet/>
      <dgm:spPr/>
      <dgm:t>
        <a:bodyPr/>
        <a:lstStyle/>
        <a:p>
          <a:endParaRPr lang="en-US"/>
        </a:p>
      </dgm:t>
    </dgm:pt>
    <dgm:pt modelId="{88FAD520-089E-42DE-A55F-AB7BF29174B3}" type="sibTrans" cxnId="{1AF76151-4CDE-4FA7-936D-A3BF5193598B}">
      <dgm:prSet/>
      <dgm:spPr/>
      <dgm:t>
        <a:bodyPr/>
        <a:lstStyle/>
        <a:p>
          <a:endParaRPr lang="en-US"/>
        </a:p>
      </dgm:t>
    </dgm:pt>
    <dgm:pt modelId="{0BD75514-2908-43D3-9E0E-6CD1AADC32DD}">
      <dgm:prSet/>
      <dgm:spPr/>
      <dgm:t>
        <a:bodyPr/>
        <a:lstStyle/>
        <a:p>
          <a:pPr>
            <a:buFont typeface="Courier New" panose="02070309020205020404" pitchFamily="49" charset="0"/>
            <a:buChar char="o"/>
          </a:pPr>
          <a:r>
            <a:rPr lang="en-US"/>
            <a:t>Infrastructure improvements</a:t>
          </a:r>
        </a:p>
      </dgm:t>
    </dgm:pt>
    <dgm:pt modelId="{64D887C6-2482-478D-A26A-96EA2C6F2BD2}" type="parTrans" cxnId="{889F70B9-360A-432B-A571-66AEE620BBD8}">
      <dgm:prSet/>
      <dgm:spPr/>
      <dgm:t>
        <a:bodyPr/>
        <a:lstStyle/>
        <a:p>
          <a:endParaRPr lang="en-US"/>
        </a:p>
      </dgm:t>
    </dgm:pt>
    <dgm:pt modelId="{842E4953-7FB6-4BEE-AD40-2C0D343DD084}" type="sibTrans" cxnId="{889F70B9-360A-432B-A571-66AEE620BBD8}">
      <dgm:prSet/>
      <dgm:spPr/>
      <dgm:t>
        <a:bodyPr/>
        <a:lstStyle/>
        <a:p>
          <a:endParaRPr lang="en-US"/>
        </a:p>
      </dgm:t>
    </dgm:pt>
    <dgm:pt modelId="{BB5C9B86-47A4-4768-930E-A303DDCAF015}">
      <dgm:prSet/>
      <dgm:spPr/>
      <dgm:t>
        <a:bodyPr/>
        <a:lstStyle/>
        <a:p>
          <a:pPr>
            <a:buFont typeface="Courier New" panose="02070309020205020404" pitchFamily="49" charset="0"/>
            <a:buChar char="o"/>
          </a:pPr>
          <a:r>
            <a:rPr lang="en-US"/>
            <a:t>Site acquisition</a:t>
          </a:r>
        </a:p>
      </dgm:t>
    </dgm:pt>
    <dgm:pt modelId="{D3AB5359-CC7A-4D60-8C91-A86A017CC5AF}" type="parTrans" cxnId="{57055CBF-F3D4-44BC-9FE4-EE6090C14552}">
      <dgm:prSet/>
      <dgm:spPr/>
      <dgm:t>
        <a:bodyPr/>
        <a:lstStyle/>
        <a:p>
          <a:endParaRPr lang="en-US"/>
        </a:p>
      </dgm:t>
    </dgm:pt>
    <dgm:pt modelId="{16CC65B6-3272-42CA-B536-0B3C6860290A}" type="sibTrans" cxnId="{57055CBF-F3D4-44BC-9FE4-EE6090C14552}">
      <dgm:prSet/>
      <dgm:spPr/>
      <dgm:t>
        <a:bodyPr/>
        <a:lstStyle/>
        <a:p>
          <a:endParaRPr lang="en-US"/>
        </a:p>
      </dgm:t>
    </dgm:pt>
    <dgm:pt modelId="{E1807BBB-5E28-4D3C-91D3-32F871342A48}">
      <dgm:prSet/>
      <dgm:spPr/>
      <dgm:t>
        <a:bodyPr/>
        <a:lstStyle/>
        <a:p>
          <a:pPr>
            <a:buFont typeface="Courier New" panose="02070309020205020404" pitchFamily="49" charset="0"/>
            <a:buChar char="o"/>
          </a:pPr>
          <a:r>
            <a:rPr lang="en-US"/>
            <a:t>Site preparation</a:t>
          </a:r>
        </a:p>
      </dgm:t>
    </dgm:pt>
    <dgm:pt modelId="{9FA2B037-E74B-485E-9FF8-CF8901376F5B}" type="parTrans" cxnId="{0602F396-FB0E-4613-8BD9-F294E61CCC35}">
      <dgm:prSet/>
      <dgm:spPr/>
      <dgm:t>
        <a:bodyPr/>
        <a:lstStyle/>
        <a:p>
          <a:endParaRPr lang="en-US"/>
        </a:p>
      </dgm:t>
    </dgm:pt>
    <dgm:pt modelId="{C7C27E98-23F7-447A-920E-FCE33FE24537}" type="sibTrans" cxnId="{0602F396-FB0E-4613-8BD9-F294E61CCC35}">
      <dgm:prSet/>
      <dgm:spPr/>
      <dgm:t>
        <a:bodyPr/>
        <a:lstStyle/>
        <a:p>
          <a:endParaRPr lang="en-US"/>
        </a:p>
      </dgm:t>
    </dgm:pt>
    <dgm:pt modelId="{F5FFDDC1-7C75-4C7E-879D-40540FE26AF8}">
      <dgm:prSet/>
      <dgm:spPr/>
      <dgm:t>
        <a:bodyPr/>
        <a:lstStyle/>
        <a:p>
          <a:pPr>
            <a:buFont typeface="Courier New" panose="02070309020205020404" pitchFamily="49" charset="0"/>
            <a:buChar char="o"/>
          </a:pPr>
          <a:r>
            <a:rPr lang="en-US"/>
            <a:t>Construction</a:t>
          </a:r>
        </a:p>
      </dgm:t>
    </dgm:pt>
    <dgm:pt modelId="{C4C09244-5DD2-4978-B4CD-BF26FF6FBC65}" type="parTrans" cxnId="{C7FFE6F9-C23F-4F3F-9068-33FD4D2B6F2A}">
      <dgm:prSet/>
      <dgm:spPr/>
      <dgm:t>
        <a:bodyPr/>
        <a:lstStyle/>
        <a:p>
          <a:endParaRPr lang="en-US"/>
        </a:p>
      </dgm:t>
    </dgm:pt>
    <dgm:pt modelId="{8E22BA4A-272E-46D7-B7BA-EEED4AB2EFD7}" type="sibTrans" cxnId="{C7FFE6F9-C23F-4F3F-9068-33FD4D2B6F2A}">
      <dgm:prSet/>
      <dgm:spPr/>
      <dgm:t>
        <a:bodyPr/>
        <a:lstStyle/>
        <a:p>
          <a:endParaRPr lang="en-US"/>
        </a:p>
      </dgm:t>
    </dgm:pt>
    <dgm:pt modelId="{9A3B8F0B-44C3-4344-B6B5-B431CC3C475F}">
      <dgm:prSet/>
      <dgm:spPr/>
      <dgm:t>
        <a:bodyPr/>
        <a:lstStyle/>
        <a:p>
          <a:pPr>
            <a:buFont typeface="Courier New" panose="02070309020205020404" pitchFamily="49" charset="0"/>
            <a:buChar char="o"/>
          </a:pPr>
          <a:r>
            <a:rPr lang="en-US"/>
            <a:t>Rehabilitation </a:t>
          </a:r>
        </a:p>
      </dgm:t>
    </dgm:pt>
    <dgm:pt modelId="{2A57B7A0-15E3-4616-B41B-8002C64E510F}" type="parTrans" cxnId="{F97A849C-F740-4D8F-A18D-B5894ABDD84A}">
      <dgm:prSet/>
      <dgm:spPr/>
      <dgm:t>
        <a:bodyPr/>
        <a:lstStyle/>
        <a:p>
          <a:endParaRPr lang="en-US"/>
        </a:p>
      </dgm:t>
    </dgm:pt>
    <dgm:pt modelId="{1F8F7CB8-BFF7-44DC-8E95-BA03602E4B42}" type="sibTrans" cxnId="{F97A849C-F740-4D8F-A18D-B5894ABDD84A}">
      <dgm:prSet/>
      <dgm:spPr/>
      <dgm:t>
        <a:bodyPr/>
        <a:lstStyle/>
        <a:p>
          <a:endParaRPr lang="en-US"/>
        </a:p>
      </dgm:t>
    </dgm:pt>
    <dgm:pt modelId="{01D1EF96-41C2-4F0B-965E-E415B89E08E0}">
      <dgm:prSet/>
      <dgm:spPr/>
      <dgm:t>
        <a:bodyPr/>
        <a:lstStyle/>
        <a:p>
          <a:pPr>
            <a:buFont typeface="Courier New" panose="02070309020205020404" pitchFamily="49" charset="0"/>
            <a:buChar char="o"/>
          </a:pPr>
          <a:r>
            <a:rPr lang="en-US"/>
            <a:t>Equipping of facilities</a:t>
          </a:r>
        </a:p>
      </dgm:t>
    </dgm:pt>
    <dgm:pt modelId="{9085211C-4F3E-43ED-A6E3-2FC734431174}" type="parTrans" cxnId="{BCD5B3A8-4803-4E2A-A3E7-77B9B6CBEE3E}">
      <dgm:prSet/>
      <dgm:spPr/>
      <dgm:t>
        <a:bodyPr/>
        <a:lstStyle/>
        <a:p>
          <a:endParaRPr lang="en-US"/>
        </a:p>
      </dgm:t>
    </dgm:pt>
    <dgm:pt modelId="{7FEEF999-A89B-40C2-BB9F-BD5BF1F0AD1A}" type="sibTrans" cxnId="{BCD5B3A8-4803-4E2A-A3E7-77B9B6CBEE3E}">
      <dgm:prSet/>
      <dgm:spPr/>
      <dgm:t>
        <a:bodyPr/>
        <a:lstStyle/>
        <a:p>
          <a:endParaRPr lang="en-US"/>
        </a:p>
      </dgm:t>
    </dgm:pt>
    <dgm:pt modelId="{1362A1F7-2204-4D6E-9A78-7858A40218EF}">
      <dgm:prSet/>
      <dgm:spPr/>
      <dgm:t>
        <a:bodyPr/>
        <a:lstStyle/>
        <a:p>
          <a:r>
            <a:rPr lang="en-US" b="1" dirty="0"/>
            <a:t>EAA Implementation Grants</a:t>
          </a:r>
          <a:endParaRPr lang="en-US" dirty="0"/>
        </a:p>
      </dgm:t>
    </dgm:pt>
    <dgm:pt modelId="{390DDB68-E744-43D7-8489-D056AF66FA86}" type="parTrans" cxnId="{4CB71239-D99A-4122-9869-B5B0E55527DF}">
      <dgm:prSet/>
      <dgm:spPr/>
      <dgm:t>
        <a:bodyPr/>
        <a:lstStyle/>
        <a:p>
          <a:endParaRPr lang="en-US"/>
        </a:p>
      </dgm:t>
    </dgm:pt>
    <dgm:pt modelId="{DC1CB83F-1EF4-44CE-880C-ED2EEC3F8FB5}" type="sibTrans" cxnId="{4CB71239-D99A-4122-9869-B5B0E55527DF}">
      <dgm:prSet/>
      <dgm:spPr/>
      <dgm:t>
        <a:bodyPr/>
        <a:lstStyle/>
        <a:p>
          <a:endParaRPr lang="en-US"/>
        </a:p>
      </dgm:t>
    </dgm:pt>
    <dgm:pt modelId="{2C8B7DEF-FD6C-4D46-9E0A-64C2F0BBE175}">
      <dgm:prSet/>
      <dgm:spPr/>
      <dgm:t>
        <a:bodyPr/>
        <a:lstStyle/>
        <a:p>
          <a:pPr>
            <a:buFont typeface="Symbol" panose="05050102010706020507" pitchFamily="18" charset="2"/>
            <a:buChar char=""/>
          </a:pPr>
          <a:r>
            <a:rPr lang="en-US" dirty="0"/>
            <a:t>Market and environmental studies</a:t>
          </a:r>
        </a:p>
      </dgm:t>
    </dgm:pt>
    <dgm:pt modelId="{8A669F63-4CF2-4AD6-A3F1-5A925CFBBE75}" type="parTrans" cxnId="{932FD528-1650-46C7-9A37-BAB513D72E6B}">
      <dgm:prSet/>
      <dgm:spPr/>
      <dgm:t>
        <a:bodyPr/>
        <a:lstStyle/>
        <a:p>
          <a:endParaRPr lang="en-US"/>
        </a:p>
      </dgm:t>
    </dgm:pt>
    <dgm:pt modelId="{644D6EC8-12EC-4421-B810-1C4F21FB4C1C}" type="sibTrans" cxnId="{932FD528-1650-46C7-9A37-BAB513D72E6B}">
      <dgm:prSet/>
      <dgm:spPr/>
      <dgm:t>
        <a:bodyPr/>
        <a:lstStyle/>
        <a:p>
          <a:endParaRPr lang="en-US"/>
        </a:p>
      </dgm:t>
    </dgm:pt>
    <dgm:pt modelId="{98136B84-CEF8-42FE-9A5F-206AE00D16B4}">
      <dgm:prSet/>
      <dgm:spPr/>
      <dgm:t>
        <a:bodyPr/>
        <a:lstStyle/>
        <a:p>
          <a:pPr>
            <a:buFont typeface="Symbol" panose="05050102010706020507" pitchFamily="18" charset="2"/>
            <a:buChar char=""/>
          </a:pPr>
          <a:r>
            <a:rPr lang="en-US" dirty="0"/>
            <a:t>Planning or construction grants</a:t>
          </a:r>
        </a:p>
      </dgm:t>
    </dgm:pt>
    <dgm:pt modelId="{8B582552-CD30-4C7B-A79B-26F9EF0008FF}" type="parTrans" cxnId="{6ECDC561-8F3F-4CF9-812B-320E1B05F264}">
      <dgm:prSet/>
      <dgm:spPr/>
      <dgm:t>
        <a:bodyPr/>
        <a:lstStyle/>
        <a:p>
          <a:endParaRPr lang="en-US"/>
        </a:p>
      </dgm:t>
    </dgm:pt>
    <dgm:pt modelId="{F3F873CA-0464-498D-AA1C-7750C235C775}" type="sibTrans" cxnId="{6ECDC561-8F3F-4CF9-812B-320E1B05F264}">
      <dgm:prSet/>
      <dgm:spPr/>
      <dgm:t>
        <a:bodyPr/>
        <a:lstStyle/>
        <a:p>
          <a:endParaRPr lang="en-US"/>
        </a:p>
      </dgm:t>
    </dgm:pt>
    <dgm:pt modelId="{2925115D-E801-4A0D-BB90-E3B2273445C7}">
      <dgm:prSet/>
      <dgm:spPr/>
      <dgm:t>
        <a:bodyPr/>
        <a:lstStyle/>
        <a:p>
          <a:pPr>
            <a:buFont typeface="Symbol" panose="05050102010706020507" pitchFamily="18" charset="2"/>
            <a:buChar char=""/>
          </a:pPr>
          <a:r>
            <a:rPr lang="en-US" dirty="0"/>
            <a:t>Seed or replenish revolving loan funds </a:t>
          </a:r>
        </a:p>
      </dgm:t>
    </dgm:pt>
    <dgm:pt modelId="{3EA0795B-6929-4A8A-BA04-46D0A22D9B91}" type="parTrans" cxnId="{FC297D31-1ACB-4169-8ED1-AA4E0EC3E178}">
      <dgm:prSet/>
      <dgm:spPr/>
      <dgm:t>
        <a:bodyPr/>
        <a:lstStyle/>
        <a:p>
          <a:endParaRPr lang="en-US"/>
        </a:p>
      </dgm:t>
    </dgm:pt>
    <dgm:pt modelId="{C3ED8A0E-E245-4E9B-9C14-AA65B88CC366}" type="sibTrans" cxnId="{FC297D31-1ACB-4169-8ED1-AA4E0EC3E178}">
      <dgm:prSet/>
      <dgm:spPr/>
      <dgm:t>
        <a:bodyPr/>
        <a:lstStyle/>
        <a:p>
          <a:endParaRPr lang="en-US"/>
        </a:p>
      </dgm:t>
    </dgm:pt>
    <dgm:pt modelId="{D3EC3947-CE18-4D51-81DC-6D135F1B0740}" type="pres">
      <dgm:prSet presAssocID="{AC860E2D-6A02-4BE5-B3E3-B54074435EC9}" presName="Name0" presStyleCnt="0">
        <dgm:presLayoutVars>
          <dgm:dir/>
          <dgm:animLvl val="lvl"/>
          <dgm:resizeHandles val="exact"/>
        </dgm:presLayoutVars>
      </dgm:prSet>
      <dgm:spPr/>
    </dgm:pt>
    <dgm:pt modelId="{7A2479D9-283E-4E07-9E1A-EE86D8728C8A}" type="pres">
      <dgm:prSet presAssocID="{365765C9-8256-4489-A231-DEE55A28F84B}" presName="composite" presStyleCnt="0"/>
      <dgm:spPr/>
    </dgm:pt>
    <dgm:pt modelId="{CCE8879C-5D68-4BFF-86BB-4BE9FDD02E51}" type="pres">
      <dgm:prSet presAssocID="{365765C9-8256-4489-A231-DEE55A28F84B}" presName="parTx" presStyleLbl="alignNode1" presStyleIdx="0" presStyleCnt="2">
        <dgm:presLayoutVars>
          <dgm:chMax val="0"/>
          <dgm:chPref val="0"/>
          <dgm:bulletEnabled val="1"/>
        </dgm:presLayoutVars>
      </dgm:prSet>
      <dgm:spPr/>
    </dgm:pt>
    <dgm:pt modelId="{80B7530C-BFAB-4199-9C28-F5E78240E4D5}" type="pres">
      <dgm:prSet presAssocID="{365765C9-8256-4489-A231-DEE55A28F84B}" presName="desTx" presStyleLbl="alignAccFollowNode1" presStyleIdx="0" presStyleCnt="2">
        <dgm:presLayoutVars>
          <dgm:bulletEnabled val="1"/>
        </dgm:presLayoutVars>
      </dgm:prSet>
      <dgm:spPr/>
    </dgm:pt>
    <dgm:pt modelId="{4403D42E-D307-4460-8595-BE5D3C303CC4}" type="pres">
      <dgm:prSet presAssocID="{EBC26A0D-64C4-4039-88E2-A2F1F2649804}" presName="space" presStyleCnt="0"/>
      <dgm:spPr/>
    </dgm:pt>
    <dgm:pt modelId="{F4FD4E6C-5108-407F-8FE9-434952877379}" type="pres">
      <dgm:prSet presAssocID="{1362A1F7-2204-4D6E-9A78-7858A40218EF}" presName="composite" presStyleCnt="0"/>
      <dgm:spPr/>
    </dgm:pt>
    <dgm:pt modelId="{63B4B1B0-0B99-44DF-82BA-C9F2A7B67704}" type="pres">
      <dgm:prSet presAssocID="{1362A1F7-2204-4D6E-9A78-7858A40218EF}" presName="parTx" presStyleLbl="alignNode1" presStyleIdx="1" presStyleCnt="2">
        <dgm:presLayoutVars>
          <dgm:chMax val="0"/>
          <dgm:chPref val="0"/>
          <dgm:bulletEnabled val="1"/>
        </dgm:presLayoutVars>
      </dgm:prSet>
      <dgm:spPr/>
    </dgm:pt>
    <dgm:pt modelId="{E3DF4B52-E1B1-4B74-B2DB-E91BE96D716F}" type="pres">
      <dgm:prSet presAssocID="{1362A1F7-2204-4D6E-9A78-7858A40218EF}" presName="desTx" presStyleLbl="alignAccFollowNode1" presStyleIdx="1" presStyleCnt="2">
        <dgm:presLayoutVars>
          <dgm:bulletEnabled val="1"/>
        </dgm:presLayoutVars>
      </dgm:prSet>
      <dgm:spPr/>
    </dgm:pt>
  </dgm:ptLst>
  <dgm:cxnLst>
    <dgm:cxn modelId="{565A0B09-6E6A-4F3A-9D25-35C811206F0F}" type="presOf" srcId="{F5FFDDC1-7C75-4C7E-879D-40540FE26AF8}" destId="{80B7530C-BFAB-4199-9C28-F5E78240E4D5}" srcOrd="0" destOrd="4" presId="urn:microsoft.com/office/officeart/2005/8/layout/hList1"/>
    <dgm:cxn modelId="{87EB0A17-33C1-43B6-8DAF-657E87546057}" type="presOf" srcId="{98136B84-CEF8-42FE-9A5F-206AE00D16B4}" destId="{E3DF4B52-E1B1-4B74-B2DB-E91BE96D716F}" srcOrd="0" destOrd="1" presId="urn:microsoft.com/office/officeart/2005/8/layout/hList1"/>
    <dgm:cxn modelId="{932FD528-1650-46C7-9A37-BAB513D72E6B}" srcId="{1362A1F7-2204-4D6E-9A78-7858A40218EF}" destId="{2C8B7DEF-FD6C-4D46-9E0A-64C2F0BBE175}" srcOrd="0" destOrd="0" parTransId="{8A669F63-4CF2-4AD6-A3F1-5A925CFBBE75}" sibTransId="{644D6EC8-12EC-4421-B810-1C4F21FB4C1C}"/>
    <dgm:cxn modelId="{FC297D31-1ACB-4169-8ED1-AA4E0EC3E178}" srcId="{1362A1F7-2204-4D6E-9A78-7858A40218EF}" destId="{2925115D-E801-4A0D-BB90-E3B2273445C7}" srcOrd="2" destOrd="0" parTransId="{3EA0795B-6929-4A8A-BA04-46D0A22D9B91}" sibTransId="{C3ED8A0E-E245-4E9B-9C14-AA65B88CC366}"/>
    <dgm:cxn modelId="{4CB71239-D99A-4122-9869-B5B0E55527DF}" srcId="{AC860E2D-6A02-4BE5-B3E3-B54074435EC9}" destId="{1362A1F7-2204-4D6E-9A78-7858A40218EF}" srcOrd="1" destOrd="0" parTransId="{390DDB68-E744-43D7-8489-D056AF66FA86}" sibTransId="{DC1CB83F-1EF4-44CE-880C-ED2EEC3F8FB5}"/>
    <dgm:cxn modelId="{08BB9A3E-AD7D-495F-86B0-A209C1931E7F}" type="presOf" srcId="{2925115D-E801-4A0D-BB90-E3B2273445C7}" destId="{E3DF4B52-E1B1-4B74-B2DB-E91BE96D716F}" srcOrd="0" destOrd="2" presId="urn:microsoft.com/office/officeart/2005/8/layout/hList1"/>
    <dgm:cxn modelId="{6ECDC561-8F3F-4CF9-812B-320E1B05F264}" srcId="{1362A1F7-2204-4D6E-9A78-7858A40218EF}" destId="{98136B84-CEF8-42FE-9A5F-206AE00D16B4}" srcOrd="1" destOrd="0" parTransId="{8B582552-CD30-4C7B-A79B-26F9EF0008FF}" sibTransId="{F3F873CA-0464-498D-AA1C-7750C235C775}"/>
    <dgm:cxn modelId="{B792DF67-B308-41A0-BE6B-753EA38B9709}" type="presOf" srcId="{9A3B8F0B-44C3-4344-B6B5-B431CC3C475F}" destId="{80B7530C-BFAB-4199-9C28-F5E78240E4D5}" srcOrd="0" destOrd="5" presId="urn:microsoft.com/office/officeart/2005/8/layout/hList1"/>
    <dgm:cxn modelId="{CDFABB4A-7A34-4DE5-B0B4-EBE21EF9A8E7}" type="presOf" srcId="{AC860E2D-6A02-4BE5-B3E3-B54074435EC9}" destId="{D3EC3947-CE18-4D51-81DC-6D135F1B0740}" srcOrd="0" destOrd="0" presId="urn:microsoft.com/office/officeart/2005/8/layout/hList1"/>
    <dgm:cxn modelId="{8E67684E-3D11-4D7D-8950-3111354EE4AF}" srcId="{AC860E2D-6A02-4BE5-B3E3-B54074435EC9}" destId="{365765C9-8256-4489-A231-DEE55A28F84B}" srcOrd="0" destOrd="0" parTransId="{01AA0D5D-FA55-4C29-B416-708314AF14DC}" sibTransId="{EBC26A0D-64C4-4039-88E2-A2F1F2649804}"/>
    <dgm:cxn modelId="{1AF76151-4CDE-4FA7-936D-A3BF5193598B}" srcId="{365765C9-8256-4489-A231-DEE55A28F84B}" destId="{5981044D-9CF0-45B7-A078-DE9EBF54468A}" srcOrd="0" destOrd="0" parTransId="{A08DBA6C-0B1F-4572-A7F3-C62464024852}" sibTransId="{88FAD520-089E-42DE-A55F-AB7BF29174B3}"/>
    <dgm:cxn modelId="{3C2AD359-FB1B-4D7D-8D9C-41013D7C05B4}" type="presOf" srcId="{365765C9-8256-4489-A231-DEE55A28F84B}" destId="{CCE8879C-5D68-4BFF-86BB-4BE9FDD02E51}" srcOrd="0" destOrd="0" presId="urn:microsoft.com/office/officeart/2005/8/layout/hList1"/>
    <dgm:cxn modelId="{0602F396-FB0E-4613-8BD9-F294E61CCC35}" srcId="{5981044D-9CF0-45B7-A078-DE9EBF54468A}" destId="{E1807BBB-5E28-4D3C-91D3-32F871342A48}" srcOrd="2" destOrd="0" parTransId="{9FA2B037-E74B-485E-9FF8-CF8901376F5B}" sibTransId="{C7C27E98-23F7-447A-920E-FCE33FE24537}"/>
    <dgm:cxn modelId="{F97A849C-F740-4D8F-A18D-B5894ABDD84A}" srcId="{5981044D-9CF0-45B7-A078-DE9EBF54468A}" destId="{9A3B8F0B-44C3-4344-B6B5-B431CC3C475F}" srcOrd="4" destOrd="0" parTransId="{2A57B7A0-15E3-4616-B41B-8002C64E510F}" sibTransId="{1F8F7CB8-BFF7-44DC-8E95-BA03602E4B42}"/>
    <dgm:cxn modelId="{CA7FC79C-64E9-488A-820C-6C14226391EE}" type="presOf" srcId="{0BD75514-2908-43D3-9E0E-6CD1AADC32DD}" destId="{80B7530C-BFAB-4199-9C28-F5E78240E4D5}" srcOrd="0" destOrd="1" presId="urn:microsoft.com/office/officeart/2005/8/layout/hList1"/>
    <dgm:cxn modelId="{BCD5B3A8-4803-4E2A-A3E7-77B9B6CBEE3E}" srcId="{5981044D-9CF0-45B7-A078-DE9EBF54468A}" destId="{01D1EF96-41C2-4F0B-965E-E415B89E08E0}" srcOrd="5" destOrd="0" parTransId="{9085211C-4F3E-43ED-A6E3-2FC734431174}" sibTransId="{7FEEF999-A89B-40C2-BB9F-BD5BF1F0AD1A}"/>
    <dgm:cxn modelId="{889F70B9-360A-432B-A571-66AEE620BBD8}" srcId="{5981044D-9CF0-45B7-A078-DE9EBF54468A}" destId="{0BD75514-2908-43D3-9E0E-6CD1AADC32DD}" srcOrd="0" destOrd="0" parTransId="{64D887C6-2482-478D-A26A-96EA2C6F2BD2}" sibTransId="{842E4953-7FB6-4BEE-AD40-2C0D343DD084}"/>
    <dgm:cxn modelId="{B6548BBC-1F50-4135-B1AC-C95AC115E8B8}" type="presOf" srcId="{E1807BBB-5E28-4D3C-91D3-32F871342A48}" destId="{80B7530C-BFAB-4199-9C28-F5E78240E4D5}" srcOrd="0" destOrd="3" presId="urn:microsoft.com/office/officeart/2005/8/layout/hList1"/>
    <dgm:cxn modelId="{5FE7F7BE-FAEA-442D-9B0C-C32BCFD04394}" type="presOf" srcId="{BB5C9B86-47A4-4768-930E-A303DDCAF015}" destId="{80B7530C-BFAB-4199-9C28-F5E78240E4D5}" srcOrd="0" destOrd="2" presId="urn:microsoft.com/office/officeart/2005/8/layout/hList1"/>
    <dgm:cxn modelId="{57055CBF-F3D4-44BC-9FE4-EE6090C14552}" srcId="{5981044D-9CF0-45B7-A078-DE9EBF54468A}" destId="{BB5C9B86-47A4-4768-930E-A303DDCAF015}" srcOrd="1" destOrd="0" parTransId="{D3AB5359-CC7A-4D60-8C91-A86A017CC5AF}" sibTransId="{16CC65B6-3272-42CA-B536-0B3C6860290A}"/>
    <dgm:cxn modelId="{533EAAE1-4342-46D7-8E64-4C02C446CB0B}" type="presOf" srcId="{2C8B7DEF-FD6C-4D46-9E0A-64C2F0BBE175}" destId="{E3DF4B52-E1B1-4B74-B2DB-E91BE96D716F}" srcOrd="0" destOrd="0" presId="urn:microsoft.com/office/officeart/2005/8/layout/hList1"/>
    <dgm:cxn modelId="{7A375AED-74DC-43A3-A432-89B8B76AFD78}" type="presOf" srcId="{1362A1F7-2204-4D6E-9A78-7858A40218EF}" destId="{63B4B1B0-0B99-44DF-82BA-C9F2A7B67704}" srcOrd="0" destOrd="0" presId="urn:microsoft.com/office/officeart/2005/8/layout/hList1"/>
    <dgm:cxn modelId="{910F66F5-7474-4FA2-9159-BA76BDA3ED3E}" type="presOf" srcId="{5981044D-9CF0-45B7-A078-DE9EBF54468A}" destId="{80B7530C-BFAB-4199-9C28-F5E78240E4D5}" srcOrd="0" destOrd="0" presId="urn:microsoft.com/office/officeart/2005/8/layout/hList1"/>
    <dgm:cxn modelId="{C7FFE6F9-C23F-4F3F-9068-33FD4D2B6F2A}" srcId="{5981044D-9CF0-45B7-A078-DE9EBF54468A}" destId="{F5FFDDC1-7C75-4C7E-879D-40540FE26AF8}" srcOrd="3" destOrd="0" parTransId="{C4C09244-5DD2-4978-B4CD-BF26FF6FBC65}" sibTransId="{8E22BA4A-272E-46D7-B7BA-EEED4AB2EFD7}"/>
    <dgm:cxn modelId="{E4BDEEFD-5831-4BBA-A352-5EEA560F038F}" type="presOf" srcId="{01D1EF96-41C2-4F0B-965E-E415B89E08E0}" destId="{80B7530C-BFAB-4199-9C28-F5E78240E4D5}" srcOrd="0" destOrd="6" presId="urn:microsoft.com/office/officeart/2005/8/layout/hList1"/>
    <dgm:cxn modelId="{137814C0-C874-4B7E-907D-4D647EA02909}" type="presParOf" srcId="{D3EC3947-CE18-4D51-81DC-6D135F1B0740}" destId="{7A2479D9-283E-4E07-9E1A-EE86D8728C8A}" srcOrd="0" destOrd="0" presId="urn:microsoft.com/office/officeart/2005/8/layout/hList1"/>
    <dgm:cxn modelId="{E08CF60A-4B8D-4307-90AD-8E5A70A6AF5C}" type="presParOf" srcId="{7A2479D9-283E-4E07-9E1A-EE86D8728C8A}" destId="{CCE8879C-5D68-4BFF-86BB-4BE9FDD02E51}" srcOrd="0" destOrd="0" presId="urn:microsoft.com/office/officeart/2005/8/layout/hList1"/>
    <dgm:cxn modelId="{8231A738-8E44-4BA0-AC7D-ECC3894520D8}" type="presParOf" srcId="{7A2479D9-283E-4E07-9E1A-EE86D8728C8A}" destId="{80B7530C-BFAB-4199-9C28-F5E78240E4D5}" srcOrd="1" destOrd="0" presId="urn:microsoft.com/office/officeart/2005/8/layout/hList1"/>
    <dgm:cxn modelId="{C01DBFAC-EC58-459E-A986-599D9409BE20}" type="presParOf" srcId="{D3EC3947-CE18-4D51-81DC-6D135F1B0740}" destId="{4403D42E-D307-4460-8595-BE5D3C303CC4}" srcOrd="1" destOrd="0" presId="urn:microsoft.com/office/officeart/2005/8/layout/hList1"/>
    <dgm:cxn modelId="{5C228948-BF73-48DB-BCE5-8EFE61835FA4}" type="presParOf" srcId="{D3EC3947-CE18-4D51-81DC-6D135F1B0740}" destId="{F4FD4E6C-5108-407F-8FE9-434952877379}" srcOrd="2" destOrd="0" presId="urn:microsoft.com/office/officeart/2005/8/layout/hList1"/>
    <dgm:cxn modelId="{FF6C5277-F67A-455E-A5F7-9371FAE08E0D}" type="presParOf" srcId="{F4FD4E6C-5108-407F-8FE9-434952877379}" destId="{63B4B1B0-0B99-44DF-82BA-C9F2A7B67704}" srcOrd="0" destOrd="0" presId="urn:microsoft.com/office/officeart/2005/8/layout/hList1"/>
    <dgm:cxn modelId="{6201129D-757A-44DF-A53A-78782FC7FAEE}" type="presParOf" srcId="{F4FD4E6C-5108-407F-8FE9-434952877379}" destId="{E3DF4B52-E1B1-4B74-B2DB-E91BE96D716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C860E2D-6A02-4BE5-B3E3-B54074435EC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65765C9-8256-4489-A231-DEE55A28F84B}">
      <dgm:prSet phldrT="[Text]"/>
      <dgm:spPr/>
      <dgm:t>
        <a:bodyPr/>
        <a:lstStyle/>
        <a:p>
          <a:r>
            <a:rPr lang="en-US" b="1" dirty="0"/>
            <a:t>2020 Economic Adjustment Assistance Award</a:t>
          </a:r>
        </a:p>
      </dgm:t>
    </dgm:pt>
    <dgm:pt modelId="{01AA0D5D-FA55-4C29-B416-708314AF14DC}" type="parTrans" cxnId="{8E67684E-3D11-4D7D-8950-3111354EE4AF}">
      <dgm:prSet/>
      <dgm:spPr/>
      <dgm:t>
        <a:bodyPr/>
        <a:lstStyle/>
        <a:p>
          <a:endParaRPr lang="en-US"/>
        </a:p>
      </dgm:t>
    </dgm:pt>
    <dgm:pt modelId="{EBC26A0D-64C4-4039-88E2-A2F1F2649804}" type="sibTrans" cxnId="{8E67684E-3D11-4D7D-8950-3111354EE4AF}">
      <dgm:prSet/>
      <dgm:spPr/>
      <dgm:t>
        <a:bodyPr/>
        <a:lstStyle/>
        <a:p>
          <a:endParaRPr lang="en-US"/>
        </a:p>
      </dgm:t>
    </dgm:pt>
    <dgm:pt modelId="{5981044D-9CF0-45B7-A078-DE9EBF54468A}">
      <dgm:prSet/>
      <dgm:spPr/>
      <dgm:t>
        <a:bodyPr/>
        <a:lstStyle/>
        <a:p>
          <a:pPr>
            <a:buFont typeface="Symbol" panose="05050102010706020507" pitchFamily="18" charset="2"/>
            <a:buChar char=""/>
          </a:pPr>
          <a:r>
            <a:rPr lang="en-US" dirty="0"/>
            <a:t>Mississippi River Regional Planning Commission (</a:t>
          </a:r>
          <a:r>
            <a:rPr lang="en-US" dirty="0" err="1"/>
            <a:t>LaCrosse</a:t>
          </a:r>
          <a:r>
            <a:rPr lang="en-US" dirty="0"/>
            <a:t>/</a:t>
          </a:r>
          <a:r>
            <a:rPr lang="en-US" dirty="0" err="1"/>
            <a:t>LaCrosse</a:t>
          </a:r>
          <a:r>
            <a:rPr lang="en-US" dirty="0"/>
            <a:t> County, WI)</a:t>
          </a:r>
        </a:p>
      </dgm:t>
    </dgm:pt>
    <dgm:pt modelId="{A08DBA6C-0B1F-4572-A7F3-C62464024852}" type="parTrans" cxnId="{1AF76151-4CDE-4FA7-936D-A3BF5193598B}">
      <dgm:prSet/>
      <dgm:spPr/>
      <dgm:t>
        <a:bodyPr/>
        <a:lstStyle/>
        <a:p>
          <a:endParaRPr lang="en-US"/>
        </a:p>
      </dgm:t>
    </dgm:pt>
    <dgm:pt modelId="{88FAD520-089E-42DE-A55F-AB7BF29174B3}" type="sibTrans" cxnId="{1AF76151-4CDE-4FA7-936D-A3BF5193598B}">
      <dgm:prSet/>
      <dgm:spPr/>
      <dgm:t>
        <a:bodyPr/>
        <a:lstStyle/>
        <a:p>
          <a:endParaRPr lang="en-US"/>
        </a:p>
      </dgm:t>
    </dgm:pt>
    <dgm:pt modelId="{1362A1F7-2204-4D6E-9A78-7858A40218EF}">
      <dgm:prSet/>
      <dgm:spPr/>
      <dgm:t>
        <a:bodyPr/>
        <a:lstStyle/>
        <a:p>
          <a:r>
            <a:rPr lang="en-US" b="1" dirty="0"/>
            <a:t>2020 EDA Public Works Award</a:t>
          </a:r>
          <a:endParaRPr lang="en-US" dirty="0"/>
        </a:p>
      </dgm:t>
    </dgm:pt>
    <dgm:pt modelId="{390DDB68-E744-43D7-8489-D056AF66FA86}" type="parTrans" cxnId="{4CB71239-D99A-4122-9869-B5B0E55527DF}">
      <dgm:prSet/>
      <dgm:spPr/>
      <dgm:t>
        <a:bodyPr/>
        <a:lstStyle/>
        <a:p>
          <a:endParaRPr lang="en-US"/>
        </a:p>
      </dgm:t>
    </dgm:pt>
    <dgm:pt modelId="{DC1CB83F-1EF4-44CE-880C-ED2EEC3F8FB5}" type="sibTrans" cxnId="{4CB71239-D99A-4122-9869-B5B0E55527DF}">
      <dgm:prSet/>
      <dgm:spPr/>
      <dgm:t>
        <a:bodyPr/>
        <a:lstStyle/>
        <a:p>
          <a:endParaRPr lang="en-US"/>
        </a:p>
      </dgm:t>
    </dgm:pt>
    <dgm:pt modelId="{2C8B7DEF-FD6C-4D46-9E0A-64C2F0BBE175}">
      <dgm:prSet/>
      <dgm:spPr/>
      <dgm:t>
        <a:bodyPr/>
        <a:lstStyle/>
        <a:p>
          <a:pPr>
            <a:buFont typeface="Symbol" panose="05050102010706020507" pitchFamily="18" charset="2"/>
            <a:buChar char=""/>
          </a:pPr>
          <a:r>
            <a:rPr lang="en-US" dirty="0"/>
            <a:t>$627K grant funding matched by $627K in local funds</a:t>
          </a:r>
        </a:p>
      </dgm:t>
    </dgm:pt>
    <dgm:pt modelId="{8A669F63-4CF2-4AD6-A3F1-5A925CFBBE75}" type="parTrans" cxnId="{932FD528-1650-46C7-9A37-BAB513D72E6B}">
      <dgm:prSet/>
      <dgm:spPr/>
      <dgm:t>
        <a:bodyPr/>
        <a:lstStyle/>
        <a:p>
          <a:endParaRPr lang="en-US"/>
        </a:p>
      </dgm:t>
    </dgm:pt>
    <dgm:pt modelId="{644D6EC8-12EC-4421-B810-1C4F21FB4C1C}" type="sibTrans" cxnId="{932FD528-1650-46C7-9A37-BAB513D72E6B}">
      <dgm:prSet/>
      <dgm:spPr/>
      <dgm:t>
        <a:bodyPr/>
        <a:lstStyle/>
        <a:p>
          <a:endParaRPr lang="en-US"/>
        </a:p>
      </dgm:t>
    </dgm:pt>
    <dgm:pt modelId="{F1163AEA-08CA-414B-9A34-9C1E22B1098E}">
      <dgm:prSet/>
      <dgm:spPr/>
      <dgm:t>
        <a:bodyPr/>
        <a:lstStyle/>
        <a:p>
          <a:pPr>
            <a:buFont typeface="Symbol" panose="05050102010706020507" pitchFamily="18" charset="2"/>
            <a:buChar char=""/>
          </a:pPr>
          <a:r>
            <a:rPr lang="en-US" dirty="0"/>
            <a:t>Construction of new access road in industrial park to serve the Missouri Valley Joint Apprentice Training Center (JATC)</a:t>
          </a:r>
        </a:p>
      </dgm:t>
    </dgm:pt>
    <dgm:pt modelId="{45D462B1-1EDD-420F-A1F0-76DFD55AF6FB}" type="parTrans" cxnId="{A7F927F0-7C6A-42DE-84CB-110CB2FC1BC9}">
      <dgm:prSet/>
      <dgm:spPr/>
      <dgm:t>
        <a:bodyPr/>
        <a:lstStyle/>
        <a:p>
          <a:endParaRPr lang="en-US"/>
        </a:p>
      </dgm:t>
    </dgm:pt>
    <dgm:pt modelId="{737AB2C4-FFC4-41A7-964E-6801E5BE0563}" type="sibTrans" cxnId="{A7F927F0-7C6A-42DE-84CB-110CB2FC1BC9}">
      <dgm:prSet/>
      <dgm:spPr/>
      <dgm:t>
        <a:bodyPr/>
        <a:lstStyle/>
        <a:p>
          <a:endParaRPr lang="en-US"/>
        </a:p>
      </dgm:t>
    </dgm:pt>
    <dgm:pt modelId="{E0CE25E4-A752-4970-AB83-8EAA76F3F938}">
      <dgm:prSet/>
      <dgm:spPr/>
      <dgm:t>
        <a:bodyPr/>
        <a:lstStyle/>
        <a:p>
          <a:pPr>
            <a:buFont typeface="Symbol" panose="05050102010706020507" pitchFamily="18" charset="2"/>
            <a:buChar char=""/>
          </a:pPr>
          <a:r>
            <a:rPr lang="en-US" dirty="0"/>
            <a:t>Apprenticeship programs to meet skilled workforce gap in electrical linesman profession</a:t>
          </a:r>
        </a:p>
      </dgm:t>
    </dgm:pt>
    <dgm:pt modelId="{8AB2AFCE-505A-4892-B402-27957361CCB8}" type="parTrans" cxnId="{9A75FAFC-1EE2-4BF3-96CB-931B1BA00795}">
      <dgm:prSet/>
      <dgm:spPr/>
      <dgm:t>
        <a:bodyPr/>
        <a:lstStyle/>
        <a:p>
          <a:endParaRPr lang="en-US"/>
        </a:p>
      </dgm:t>
    </dgm:pt>
    <dgm:pt modelId="{B5D3017A-27E3-4217-8665-2E204B8DFD7E}" type="sibTrans" cxnId="{9A75FAFC-1EE2-4BF3-96CB-931B1BA00795}">
      <dgm:prSet/>
      <dgm:spPr/>
      <dgm:t>
        <a:bodyPr/>
        <a:lstStyle/>
        <a:p>
          <a:endParaRPr lang="en-US"/>
        </a:p>
      </dgm:t>
    </dgm:pt>
    <dgm:pt modelId="{5E754306-C508-437F-AA3F-3CEC3A3C73D0}">
      <dgm:prSet/>
      <dgm:spPr/>
      <dgm:t>
        <a:bodyPr/>
        <a:lstStyle/>
        <a:p>
          <a:pPr>
            <a:buFont typeface="Symbol" panose="05050102010706020507" pitchFamily="18" charset="2"/>
            <a:buChar char=""/>
          </a:pPr>
          <a:r>
            <a:rPr lang="en-US" dirty="0"/>
            <a:t>Supports higher paying employment opportunities &amp; economic growth in region</a:t>
          </a:r>
        </a:p>
      </dgm:t>
    </dgm:pt>
    <dgm:pt modelId="{48F80695-BB63-425D-B2B0-CD5CAA753F7C}" type="parTrans" cxnId="{432225DB-A9F4-438E-A8AA-31B8F30F8F58}">
      <dgm:prSet/>
      <dgm:spPr/>
      <dgm:t>
        <a:bodyPr/>
        <a:lstStyle/>
        <a:p>
          <a:endParaRPr lang="en-US"/>
        </a:p>
      </dgm:t>
    </dgm:pt>
    <dgm:pt modelId="{C7B7E32A-1C88-4E6C-934B-70210CC3AE05}" type="sibTrans" cxnId="{432225DB-A9F4-438E-A8AA-31B8F30F8F58}">
      <dgm:prSet/>
      <dgm:spPr/>
      <dgm:t>
        <a:bodyPr/>
        <a:lstStyle/>
        <a:p>
          <a:endParaRPr lang="en-US"/>
        </a:p>
      </dgm:t>
    </dgm:pt>
    <dgm:pt modelId="{0914FFA0-36CC-4C8D-8C19-87D88B8DA57B}">
      <dgm:prSet/>
      <dgm:spPr/>
      <dgm:t>
        <a:bodyPr/>
        <a:lstStyle/>
        <a:p>
          <a:pPr>
            <a:buFont typeface="Symbol" panose="05050102010706020507" pitchFamily="18" charset="2"/>
            <a:buChar char=""/>
          </a:pPr>
          <a:r>
            <a:rPr lang="en-US" dirty="0"/>
            <a:t>Est. 3,465 jobs created to fill workforce gaps in region</a:t>
          </a:r>
        </a:p>
      </dgm:t>
    </dgm:pt>
    <dgm:pt modelId="{76215172-1652-4EF4-ACA1-0E2478B90B2A}" type="parTrans" cxnId="{C730BB3F-60DB-425F-B788-CFAA2A30DBBC}">
      <dgm:prSet/>
      <dgm:spPr/>
      <dgm:t>
        <a:bodyPr/>
        <a:lstStyle/>
        <a:p>
          <a:endParaRPr lang="en-US"/>
        </a:p>
      </dgm:t>
    </dgm:pt>
    <dgm:pt modelId="{2F86EB6D-55E6-4A17-B8B4-A93D0FB8C498}" type="sibTrans" cxnId="{C730BB3F-60DB-425F-B788-CFAA2A30DBBC}">
      <dgm:prSet/>
      <dgm:spPr/>
      <dgm:t>
        <a:bodyPr/>
        <a:lstStyle/>
        <a:p>
          <a:endParaRPr lang="en-US"/>
        </a:p>
      </dgm:t>
    </dgm:pt>
    <dgm:pt modelId="{9CC48D37-A6C0-466B-8649-383F4E4CEDA4}">
      <dgm:prSet/>
      <dgm:spPr/>
      <dgm:t>
        <a:bodyPr/>
        <a:lstStyle/>
        <a:p>
          <a:pPr>
            <a:buFont typeface="Symbol" panose="05050102010706020507" pitchFamily="18" charset="2"/>
            <a:buChar char=""/>
          </a:pPr>
          <a:r>
            <a:rPr lang="en-US" dirty="0"/>
            <a:t>$740,000 in Disaster Supplemental Award</a:t>
          </a:r>
        </a:p>
      </dgm:t>
    </dgm:pt>
    <dgm:pt modelId="{114279C7-8ABA-43BB-9512-2AD37A767EBE}" type="parTrans" cxnId="{A47432CF-00CD-4B2B-BCDC-50C970F1E24D}">
      <dgm:prSet/>
      <dgm:spPr/>
    </dgm:pt>
    <dgm:pt modelId="{15016EFB-3979-4666-8BE3-2101F9B9559B}" type="sibTrans" cxnId="{A47432CF-00CD-4B2B-BCDC-50C970F1E24D}">
      <dgm:prSet/>
      <dgm:spPr/>
    </dgm:pt>
    <dgm:pt modelId="{D755D9EC-E17B-4A21-B2F3-DD4CCC214B35}">
      <dgm:prSet/>
      <dgm:spPr/>
      <dgm:t>
        <a:bodyPr/>
        <a:lstStyle/>
        <a:p>
          <a:pPr>
            <a:buFont typeface="Symbol" panose="05050102010706020507" pitchFamily="18" charset="2"/>
            <a:buChar char=""/>
          </a:pPr>
          <a:r>
            <a:rPr lang="en-US" dirty="0"/>
            <a:t>Creation of an economic recovery and resiliency plan to mitigate future flooding and storm-related impacts</a:t>
          </a:r>
        </a:p>
      </dgm:t>
    </dgm:pt>
    <dgm:pt modelId="{A439310A-B2E2-48E7-8F87-83D6B50B02CB}" type="parTrans" cxnId="{FC556B96-3DEE-4DC3-AADC-AF2405857DC8}">
      <dgm:prSet/>
      <dgm:spPr/>
    </dgm:pt>
    <dgm:pt modelId="{A148BC84-CEE2-42AB-B3E7-6004FF585616}" type="sibTrans" cxnId="{FC556B96-3DEE-4DC3-AADC-AF2405857DC8}">
      <dgm:prSet/>
      <dgm:spPr/>
    </dgm:pt>
    <dgm:pt modelId="{1D49EC29-C6E1-43FE-9B0B-0BC34B6B8F29}">
      <dgm:prSet/>
      <dgm:spPr/>
      <dgm:t>
        <a:bodyPr/>
        <a:lstStyle/>
        <a:p>
          <a:pPr>
            <a:buFont typeface="Symbol" panose="05050102010706020507" pitchFamily="18" charset="2"/>
            <a:buNone/>
          </a:pPr>
          <a:endParaRPr lang="en-US" dirty="0"/>
        </a:p>
      </dgm:t>
    </dgm:pt>
    <dgm:pt modelId="{C2893CFE-B9F0-4CBE-8A62-33C80AE0C6F6}" type="parTrans" cxnId="{FF0AAA95-9565-4613-811B-95EB7B3163CB}">
      <dgm:prSet/>
      <dgm:spPr/>
    </dgm:pt>
    <dgm:pt modelId="{D9707C64-0C78-4B76-80CC-4973BA3B1AD0}" type="sibTrans" cxnId="{FF0AAA95-9565-4613-811B-95EB7B3163CB}">
      <dgm:prSet/>
      <dgm:spPr/>
    </dgm:pt>
    <dgm:pt modelId="{D7F39C03-47A4-4948-819A-C45A28E2A293}">
      <dgm:prSet/>
      <dgm:spPr/>
      <dgm:t>
        <a:bodyPr/>
        <a:lstStyle/>
        <a:p>
          <a:pPr>
            <a:buFont typeface="Symbol" panose="05050102010706020507" pitchFamily="18" charset="2"/>
            <a:buChar char=""/>
          </a:pPr>
          <a:r>
            <a:rPr lang="en-US" dirty="0"/>
            <a:t>Study to analyze region’s safest sites for business, industry workforce housing, community facilitates and public infrastructure</a:t>
          </a:r>
        </a:p>
      </dgm:t>
    </dgm:pt>
    <dgm:pt modelId="{4AE504F9-C468-48BF-B0B2-74ED9E07194E}" type="parTrans" cxnId="{FAE1B17E-A278-4B6D-B20F-4EA93B722555}">
      <dgm:prSet/>
      <dgm:spPr/>
    </dgm:pt>
    <dgm:pt modelId="{7B38B4FE-67F0-4940-AD5D-25731F116B4F}" type="sibTrans" cxnId="{FAE1B17E-A278-4B6D-B20F-4EA93B722555}">
      <dgm:prSet/>
      <dgm:spPr/>
    </dgm:pt>
    <dgm:pt modelId="{BEAE7A89-C4C1-47C1-A4F3-8E3C37CD682F}">
      <dgm:prSet/>
      <dgm:spPr/>
      <dgm:t>
        <a:bodyPr/>
        <a:lstStyle/>
        <a:p>
          <a:pPr>
            <a:buFont typeface="Symbol" panose="05050102010706020507" pitchFamily="18" charset="2"/>
            <a:buChar char=""/>
          </a:pPr>
          <a:r>
            <a:rPr lang="en-US" dirty="0"/>
            <a:t>Project will assist in targeting strategic areas for business </a:t>
          </a:r>
          <a:r>
            <a:rPr lang="en-US" dirty="0" err="1"/>
            <a:t>CapEx</a:t>
          </a:r>
          <a:r>
            <a:rPr lang="en-US" dirty="0"/>
            <a:t> and job creation</a:t>
          </a:r>
        </a:p>
      </dgm:t>
    </dgm:pt>
    <dgm:pt modelId="{A55C56EC-87CE-4119-9FEB-CC000B81F7DF}" type="parTrans" cxnId="{FABC1F41-3391-418B-916D-F23C62270065}">
      <dgm:prSet/>
      <dgm:spPr/>
    </dgm:pt>
    <dgm:pt modelId="{143CC4BE-B69A-4BEA-8752-304AF9BD799D}" type="sibTrans" cxnId="{FABC1F41-3391-418B-916D-F23C62270065}">
      <dgm:prSet/>
      <dgm:spPr/>
    </dgm:pt>
    <dgm:pt modelId="{D3EC3947-CE18-4D51-81DC-6D135F1B0740}" type="pres">
      <dgm:prSet presAssocID="{AC860E2D-6A02-4BE5-B3E3-B54074435EC9}" presName="Name0" presStyleCnt="0">
        <dgm:presLayoutVars>
          <dgm:dir/>
          <dgm:animLvl val="lvl"/>
          <dgm:resizeHandles val="exact"/>
        </dgm:presLayoutVars>
      </dgm:prSet>
      <dgm:spPr/>
    </dgm:pt>
    <dgm:pt modelId="{7A2479D9-283E-4E07-9E1A-EE86D8728C8A}" type="pres">
      <dgm:prSet presAssocID="{365765C9-8256-4489-A231-DEE55A28F84B}" presName="composite" presStyleCnt="0"/>
      <dgm:spPr/>
    </dgm:pt>
    <dgm:pt modelId="{CCE8879C-5D68-4BFF-86BB-4BE9FDD02E51}" type="pres">
      <dgm:prSet presAssocID="{365765C9-8256-4489-A231-DEE55A28F84B}" presName="parTx" presStyleLbl="alignNode1" presStyleIdx="0" presStyleCnt="2">
        <dgm:presLayoutVars>
          <dgm:chMax val="0"/>
          <dgm:chPref val="0"/>
          <dgm:bulletEnabled val="1"/>
        </dgm:presLayoutVars>
      </dgm:prSet>
      <dgm:spPr/>
    </dgm:pt>
    <dgm:pt modelId="{80B7530C-BFAB-4199-9C28-F5E78240E4D5}" type="pres">
      <dgm:prSet presAssocID="{365765C9-8256-4489-A231-DEE55A28F84B}" presName="desTx" presStyleLbl="alignAccFollowNode1" presStyleIdx="0" presStyleCnt="2">
        <dgm:presLayoutVars>
          <dgm:bulletEnabled val="1"/>
        </dgm:presLayoutVars>
      </dgm:prSet>
      <dgm:spPr/>
    </dgm:pt>
    <dgm:pt modelId="{4403D42E-D307-4460-8595-BE5D3C303CC4}" type="pres">
      <dgm:prSet presAssocID="{EBC26A0D-64C4-4039-88E2-A2F1F2649804}" presName="space" presStyleCnt="0"/>
      <dgm:spPr/>
    </dgm:pt>
    <dgm:pt modelId="{F4FD4E6C-5108-407F-8FE9-434952877379}" type="pres">
      <dgm:prSet presAssocID="{1362A1F7-2204-4D6E-9A78-7858A40218EF}" presName="composite" presStyleCnt="0"/>
      <dgm:spPr/>
    </dgm:pt>
    <dgm:pt modelId="{63B4B1B0-0B99-44DF-82BA-C9F2A7B67704}" type="pres">
      <dgm:prSet presAssocID="{1362A1F7-2204-4D6E-9A78-7858A40218EF}" presName="parTx" presStyleLbl="alignNode1" presStyleIdx="1" presStyleCnt="2">
        <dgm:presLayoutVars>
          <dgm:chMax val="0"/>
          <dgm:chPref val="0"/>
          <dgm:bulletEnabled val="1"/>
        </dgm:presLayoutVars>
      </dgm:prSet>
      <dgm:spPr/>
    </dgm:pt>
    <dgm:pt modelId="{E3DF4B52-E1B1-4B74-B2DB-E91BE96D716F}" type="pres">
      <dgm:prSet presAssocID="{1362A1F7-2204-4D6E-9A78-7858A40218EF}" presName="desTx" presStyleLbl="alignAccFollowNode1" presStyleIdx="1" presStyleCnt="2">
        <dgm:presLayoutVars>
          <dgm:bulletEnabled val="1"/>
        </dgm:presLayoutVars>
      </dgm:prSet>
      <dgm:spPr/>
    </dgm:pt>
  </dgm:ptLst>
  <dgm:cxnLst>
    <dgm:cxn modelId="{207DF419-AE7C-469A-B89B-432E1DE4A7A5}" type="presOf" srcId="{0914FFA0-36CC-4C8D-8C19-87D88B8DA57B}" destId="{E3DF4B52-E1B1-4B74-B2DB-E91BE96D716F}" srcOrd="0" destOrd="4" presId="urn:microsoft.com/office/officeart/2005/8/layout/hList1"/>
    <dgm:cxn modelId="{932FD528-1650-46C7-9A37-BAB513D72E6B}" srcId="{1362A1F7-2204-4D6E-9A78-7858A40218EF}" destId="{2C8B7DEF-FD6C-4D46-9E0A-64C2F0BBE175}" srcOrd="0" destOrd="0" parTransId="{8A669F63-4CF2-4AD6-A3F1-5A925CFBBE75}" sibTransId="{644D6EC8-12EC-4421-B810-1C4F21FB4C1C}"/>
    <dgm:cxn modelId="{4CB71239-D99A-4122-9869-B5B0E55527DF}" srcId="{AC860E2D-6A02-4BE5-B3E3-B54074435EC9}" destId="{1362A1F7-2204-4D6E-9A78-7858A40218EF}" srcOrd="1" destOrd="0" parTransId="{390DDB68-E744-43D7-8489-D056AF66FA86}" sibTransId="{DC1CB83F-1EF4-44CE-880C-ED2EEC3F8FB5}"/>
    <dgm:cxn modelId="{C730BB3F-60DB-425F-B788-CFAA2A30DBBC}" srcId="{1362A1F7-2204-4D6E-9A78-7858A40218EF}" destId="{0914FFA0-36CC-4C8D-8C19-87D88B8DA57B}" srcOrd="4" destOrd="0" parTransId="{76215172-1652-4EF4-ACA1-0E2478B90B2A}" sibTransId="{2F86EB6D-55E6-4A17-B8B4-A93D0FB8C498}"/>
    <dgm:cxn modelId="{FABC1F41-3391-418B-916D-F23C62270065}" srcId="{365765C9-8256-4489-A231-DEE55A28F84B}" destId="{BEAE7A89-C4C1-47C1-A4F3-8E3C37CD682F}" srcOrd="4" destOrd="0" parTransId="{A55C56EC-87CE-4119-9FEB-CC000B81F7DF}" sibTransId="{143CC4BE-B69A-4BEA-8752-304AF9BD799D}"/>
    <dgm:cxn modelId="{CDFABB4A-7A34-4DE5-B0B4-EBE21EF9A8E7}" type="presOf" srcId="{AC860E2D-6A02-4BE5-B3E3-B54074435EC9}" destId="{D3EC3947-CE18-4D51-81DC-6D135F1B0740}" srcOrd="0" destOrd="0" presId="urn:microsoft.com/office/officeart/2005/8/layout/hList1"/>
    <dgm:cxn modelId="{8E67684E-3D11-4D7D-8950-3111354EE4AF}" srcId="{AC860E2D-6A02-4BE5-B3E3-B54074435EC9}" destId="{365765C9-8256-4489-A231-DEE55A28F84B}" srcOrd="0" destOrd="0" parTransId="{01AA0D5D-FA55-4C29-B416-708314AF14DC}" sibTransId="{EBC26A0D-64C4-4039-88E2-A2F1F2649804}"/>
    <dgm:cxn modelId="{9A017A70-0305-4401-A75A-12D3C0FBC87D}" type="presOf" srcId="{F1163AEA-08CA-414B-9A34-9C1E22B1098E}" destId="{E3DF4B52-E1B1-4B74-B2DB-E91BE96D716F}" srcOrd="0" destOrd="1" presId="urn:microsoft.com/office/officeart/2005/8/layout/hList1"/>
    <dgm:cxn modelId="{1AF76151-4CDE-4FA7-936D-A3BF5193598B}" srcId="{365765C9-8256-4489-A231-DEE55A28F84B}" destId="{5981044D-9CF0-45B7-A078-DE9EBF54468A}" srcOrd="0" destOrd="0" parTransId="{A08DBA6C-0B1F-4572-A7F3-C62464024852}" sibTransId="{88FAD520-089E-42DE-A55F-AB7BF29174B3}"/>
    <dgm:cxn modelId="{B7A2CA76-8501-4003-BA05-B48FB79DCA9B}" type="presOf" srcId="{E0CE25E4-A752-4970-AB83-8EAA76F3F938}" destId="{E3DF4B52-E1B1-4B74-B2DB-E91BE96D716F}" srcOrd="0" destOrd="2" presId="urn:microsoft.com/office/officeart/2005/8/layout/hList1"/>
    <dgm:cxn modelId="{3C2AD359-FB1B-4D7D-8D9C-41013D7C05B4}" type="presOf" srcId="{365765C9-8256-4489-A231-DEE55A28F84B}" destId="{CCE8879C-5D68-4BFF-86BB-4BE9FDD02E51}" srcOrd="0" destOrd="0" presId="urn:microsoft.com/office/officeart/2005/8/layout/hList1"/>
    <dgm:cxn modelId="{FAE1B17E-A278-4B6D-B20F-4EA93B722555}" srcId="{365765C9-8256-4489-A231-DEE55A28F84B}" destId="{D7F39C03-47A4-4948-819A-C45A28E2A293}" srcOrd="3" destOrd="0" parTransId="{4AE504F9-C468-48BF-B0B2-74ED9E07194E}" sibTransId="{7B38B4FE-67F0-4940-AD5D-25731F116B4F}"/>
    <dgm:cxn modelId="{3E918285-1CE6-4B10-96C5-A153958BEBA9}" type="presOf" srcId="{9CC48D37-A6C0-466B-8649-383F4E4CEDA4}" destId="{80B7530C-BFAB-4199-9C28-F5E78240E4D5}" srcOrd="0" destOrd="1" presId="urn:microsoft.com/office/officeart/2005/8/layout/hList1"/>
    <dgm:cxn modelId="{FF0AAA95-9565-4613-811B-95EB7B3163CB}" srcId="{365765C9-8256-4489-A231-DEE55A28F84B}" destId="{1D49EC29-C6E1-43FE-9B0B-0BC34B6B8F29}" srcOrd="5" destOrd="0" parTransId="{C2893CFE-B9F0-4CBE-8A62-33C80AE0C6F6}" sibTransId="{D9707C64-0C78-4B76-80CC-4973BA3B1AD0}"/>
    <dgm:cxn modelId="{FC556B96-3DEE-4DC3-AADC-AF2405857DC8}" srcId="{365765C9-8256-4489-A231-DEE55A28F84B}" destId="{D755D9EC-E17B-4A21-B2F3-DD4CCC214B35}" srcOrd="2" destOrd="0" parTransId="{A439310A-B2E2-48E7-8F87-83D6B50B02CB}" sibTransId="{A148BC84-CEE2-42AB-B3E7-6004FF585616}"/>
    <dgm:cxn modelId="{23307B96-D398-4171-A960-CF7894F748D3}" type="presOf" srcId="{D7F39C03-47A4-4948-819A-C45A28E2A293}" destId="{80B7530C-BFAB-4199-9C28-F5E78240E4D5}" srcOrd="0" destOrd="3" presId="urn:microsoft.com/office/officeart/2005/8/layout/hList1"/>
    <dgm:cxn modelId="{8DF646A1-5F64-40AB-92F4-1AC3EA032B43}" type="presOf" srcId="{5E754306-C508-437F-AA3F-3CEC3A3C73D0}" destId="{E3DF4B52-E1B1-4B74-B2DB-E91BE96D716F}" srcOrd="0" destOrd="3" presId="urn:microsoft.com/office/officeart/2005/8/layout/hList1"/>
    <dgm:cxn modelId="{B1F4BFAC-9903-4EF2-95A4-4FAFCA731FF2}" type="presOf" srcId="{D755D9EC-E17B-4A21-B2F3-DD4CCC214B35}" destId="{80B7530C-BFAB-4199-9C28-F5E78240E4D5}" srcOrd="0" destOrd="2" presId="urn:microsoft.com/office/officeart/2005/8/layout/hList1"/>
    <dgm:cxn modelId="{93B484B6-1186-4814-B394-91E31A8F51DD}" type="presOf" srcId="{BEAE7A89-C4C1-47C1-A4F3-8E3C37CD682F}" destId="{80B7530C-BFAB-4199-9C28-F5E78240E4D5}" srcOrd="0" destOrd="4" presId="urn:microsoft.com/office/officeart/2005/8/layout/hList1"/>
    <dgm:cxn modelId="{E616F5CD-E0E5-40A7-83C9-562D657F75B9}" type="presOf" srcId="{1D49EC29-C6E1-43FE-9B0B-0BC34B6B8F29}" destId="{80B7530C-BFAB-4199-9C28-F5E78240E4D5}" srcOrd="0" destOrd="5" presId="urn:microsoft.com/office/officeart/2005/8/layout/hList1"/>
    <dgm:cxn modelId="{A47432CF-00CD-4B2B-BCDC-50C970F1E24D}" srcId="{365765C9-8256-4489-A231-DEE55A28F84B}" destId="{9CC48D37-A6C0-466B-8649-383F4E4CEDA4}" srcOrd="1" destOrd="0" parTransId="{114279C7-8ABA-43BB-9512-2AD37A767EBE}" sibTransId="{15016EFB-3979-4666-8BE3-2101F9B9559B}"/>
    <dgm:cxn modelId="{432225DB-A9F4-438E-A8AA-31B8F30F8F58}" srcId="{1362A1F7-2204-4D6E-9A78-7858A40218EF}" destId="{5E754306-C508-437F-AA3F-3CEC3A3C73D0}" srcOrd="3" destOrd="0" parTransId="{48F80695-BB63-425D-B2B0-CD5CAA753F7C}" sibTransId="{C7B7E32A-1C88-4E6C-934B-70210CC3AE05}"/>
    <dgm:cxn modelId="{533EAAE1-4342-46D7-8E64-4C02C446CB0B}" type="presOf" srcId="{2C8B7DEF-FD6C-4D46-9E0A-64C2F0BBE175}" destId="{E3DF4B52-E1B1-4B74-B2DB-E91BE96D716F}" srcOrd="0" destOrd="0" presId="urn:microsoft.com/office/officeart/2005/8/layout/hList1"/>
    <dgm:cxn modelId="{7A375AED-74DC-43A3-A432-89B8B76AFD78}" type="presOf" srcId="{1362A1F7-2204-4D6E-9A78-7858A40218EF}" destId="{63B4B1B0-0B99-44DF-82BA-C9F2A7B67704}" srcOrd="0" destOrd="0" presId="urn:microsoft.com/office/officeart/2005/8/layout/hList1"/>
    <dgm:cxn modelId="{A7F927F0-7C6A-42DE-84CB-110CB2FC1BC9}" srcId="{1362A1F7-2204-4D6E-9A78-7858A40218EF}" destId="{F1163AEA-08CA-414B-9A34-9C1E22B1098E}" srcOrd="1" destOrd="0" parTransId="{45D462B1-1EDD-420F-A1F0-76DFD55AF6FB}" sibTransId="{737AB2C4-FFC4-41A7-964E-6801E5BE0563}"/>
    <dgm:cxn modelId="{910F66F5-7474-4FA2-9159-BA76BDA3ED3E}" type="presOf" srcId="{5981044D-9CF0-45B7-A078-DE9EBF54468A}" destId="{80B7530C-BFAB-4199-9C28-F5E78240E4D5}" srcOrd="0" destOrd="0" presId="urn:microsoft.com/office/officeart/2005/8/layout/hList1"/>
    <dgm:cxn modelId="{9A75FAFC-1EE2-4BF3-96CB-931B1BA00795}" srcId="{1362A1F7-2204-4D6E-9A78-7858A40218EF}" destId="{E0CE25E4-A752-4970-AB83-8EAA76F3F938}" srcOrd="2" destOrd="0" parTransId="{8AB2AFCE-505A-4892-B402-27957361CCB8}" sibTransId="{B5D3017A-27E3-4217-8665-2E204B8DFD7E}"/>
    <dgm:cxn modelId="{137814C0-C874-4B7E-907D-4D647EA02909}" type="presParOf" srcId="{D3EC3947-CE18-4D51-81DC-6D135F1B0740}" destId="{7A2479D9-283E-4E07-9E1A-EE86D8728C8A}" srcOrd="0" destOrd="0" presId="urn:microsoft.com/office/officeart/2005/8/layout/hList1"/>
    <dgm:cxn modelId="{E08CF60A-4B8D-4307-90AD-8E5A70A6AF5C}" type="presParOf" srcId="{7A2479D9-283E-4E07-9E1A-EE86D8728C8A}" destId="{CCE8879C-5D68-4BFF-86BB-4BE9FDD02E51}" srcOrd="0" destOrd="0" presId="urn:microsoft.com/office/officeart/2005/8/layout/hList1"/>
    <dgm:cxn modelId="{8231A738-8E44-4BA0-AC7D-ECC3894520D8}" type="presParOf" srcId="{7A2479D9-283E-4E07-9E1A-EE86D8728C8A}" destId="{80B7530C-BFAB-4199-9C28-F5E78240E4D5}" srcOrd="1" destOrd="0" presId="urn:microsoft.com/office/officeart/2005/8/layout/hList1"/>
    <dgm:cxn modelId="{C01DBFAC-EC58-459E-A986-599D9409BE20}" type="presParOf" srcId="{D3EC3947-CE18-4D51-81DC-6D135F1B0740}" destId="{4403D42E-D307-4460-8595-BE5D3C303CC4}" srcOrd="1" destOrd="0" presId="urn:microsoft.com/office/officeart/2005/8/layout/hList1"/>
    <dgm:cxn modelId="{5C228948-BF73-48DB-BCE5-8EFE61835FA4}" type="presParOf" srcId="{D3EC3947-CE18-4D51-81DC-6D135F1B0740}" destId="{F4FD4E6C-5108-407F-8FE9-434952877379}" srcOrd="2" destOrd="0" presId="urn:microsoft.com/office/officeart/2005/8/layout/hList1"/>
    <dgm:cxn modelId="{FF6C5277-F67A-455E-A5F7-9371FAE08E0D}" type="presParOf" srcId="{F4FD4E6C-5108-407F-8FE9-434952877379}" destId="{63B4B1B0-0B99-44DF-82BA-C9F2A7B67704}" srcOrd="0" destOrd="0" presId="urn:microsoft.com/office/officeart/2005/8/layout/hList1"/>
    <dgm:cxn modelId="{6201129D-757A-44DF-A53A-78782FC7FAEE}" type="presParOf" srcId="{F4FD4E6C-5108-407F-8FE9-434952877379}" destId="{E3DF4B52-E1B1-4B74-B2DB-E91BE96D716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C326CD9-C473-4D57-92B5-F14E744353B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6E29778-364D-4CE0-A5A9-5BCCC723D928}">
      <dgm:prSet phldrT="[Text]"/>
      <dgm:spPr/>
      <dgm:t>
        <a:bodyPr/>
        <a:lstStyle/>
        <a:p>
          <a:r>
            <a:rPr lang="en-US" b="1" dirty="0"/>
            <a:t>EAA Case Study</a:t>
          </a:r>
          <a:endParaRPr lang="en-US" dirty="0"/>
        </a:p>
      </dgm:t>
    </dgm:pt>
    <dgm:pt modelId="{C518CA7D-9BBE-4E83-BAF0-2830420AE85F}" type="parTrans" cxnId="{35379BED-A4AE-4B3A-A69D-62696A3BD618}">
      <dgm:prSet/>
      <dgm:spPr/>
      <dgm:t>
        <a:bodyPr/>
        <a:lstStyle/>
        <a:p>
          <a:endParaRPr lang="en-US"/>
        </a:p>
      </dgm:t>
    </dgm:pt>
    <dgm:pt modelId="{3BA5AE2D-7DCB-4A31-A2AF-D21EEDD9B378}" type="sibTrans" cxnId="{35379BED-A4AE-4B3A-A69D-62696A3BD618}">
      <dgm:prSet/>
      <dgm:spPr/>
      <dgm:t>
        <a:bodyPr/>
        <a:lstStyle/>
        <a:p>
          <a:endParaRPr lang="en-US"/>
        </a:p>
      </dgm:t>
    </dgm:pt>
    <dgm:pt modelId="{2426D6ED-B1E4-4061-A07E-922E24F65CCC}">
      <dgm:prSet/>
      <dgm:spPr/>
      <dgm:t>
        <a:bodyPr/>
        <a:lstStyle/>
        <a:p>
          <a:pPr>
            <a:buFont typeface="Symbol" panose="05050102010706020507" pitchFamily="18" charset="2"/>
            <a:buChar char=""/>
          </a:pPr>
          <a:r>
            <a:rPr lang="en-US" dirty="0"/>
            <a:t>Midwest Industrial Park Development</a:t>
          </a:r>
        </a:p>
      </dgm:t>
    </dgm:pt>
    <dgm:pt modelId="{270F9DD9-BAB7-43B9-8B39-8E89F9623307}" type="parTrans" cxnId="{5E918DE3-074F-43CB-A36A-73AD4765C010}">
      <dgm:prSet/>
      <dgm:spPr/>
      <dgm:t>
        <a:bodyPr/>
        <a:lstStyle/>
        <a:p>
          <a:endParaRPr lang="en-US"/>
        </a:p>
      </dgm:t>
    </dgm:pt>
    <dgm:pt modelId="{744D16E0-B8BA-4A7A-A142-E5EB36BCD2AA}" type="sibTrans" cxnId="{5E918DE3-074F-43CB-A36A-73AD4765C010}">
      <dgm:prSet/>
      <dgm:spPr/>
      <dgm:t>
        <a:bodyPr/>
        <a:lstStyle/>
        <a:p>
          <a:endParaRPr lang="en-US"/>
        </a:p>
      </dgm:t>
    </dgm:pt>
    <dgm:pt modelId="{5A88A397-DF2D-4474-98CD-D8846E90717B}">
      <dgm:prSet/>
      <dgm:spPr/>
      <dgm:t>
        <a:bodyPr/>
        <a:lstStyle/>
        <a:p>
          <a:pPr>
            <a:buFont typeface="Courier New" panose="02070309020205020404" pitchFamily="49" charset="0"/>
            <a:buChar char="o"/>
          </a:pPr>
          <a:r>
            <a:rPr lang="en-US" dirty="0"/>
            <a:t>$2.7M EAA grant as part of $3.4M project; $1.7M funded by community</a:t>
          </a:r>
        </a:p>
      </dgm:t>
    </dgm:pt>
    <dgm:pt modelId="{3F4B92FB-E5D2-4F93-AFC2-9630A1D87803}" type="parTrans" cxnId="{8683B6B6-B7F2-4F55-8268-B0EBFEDB4E46}">
      <dgm:prSet/>
      <dgm:spPr/>
      <dgm:t>
        <a:bodyPr/>
        <a:lstStyle/>
        <a:p>
          <a:endParaRPr lang="en-US"/>
        </a:p>
      </dgm:t>
    </dgm:pt>
    <dgm:pt modelId="{C3E9AF43-DA05-4796-9568-6EBF3A71EE10}" type="sibTrans" cxnId="{8683B6B6-B7F2-4F55-8268-B0EBFEDB4E46}">
      <dgm:prSet/>
      <dgm:spPr/>
      <dgm:t>
        <a:bodyPr/>
        <a:lstStyle/>
        <a:p>
          <a:endParaRPr lang="en-US"/>
        </a:p>
      </dgm:t>
    </dgm:pt>
    <dgm:pt modelId="{0549D224-CB62-44EC-B8CC-79FFDB897279}">
      <dgm:prSet/>
      <dgm:spPr/>
      <dgm:t>
        <a:bodyPr/>
        <a:lstStyle/>
        <a:p>
          <a:pPr>
            <a:buFont typeface="Courier New" panose="02070309020205020404" pitchFamily="49" charset="0"/>
            <a:buChar char="o"/>
          </a:pPr>
          <a:r>
            <a:rPr lang="en-US" dirty="0"/>
            <a:t>Construction of new roads, storm sewer, water, sewer, lighting conduit</a:t>
          </a:r>
        </a:p>
      </dgm:t>
    </dgm:pt>
    <dgm:pt modelId="{C1D6440A-F625-43C6-ABE8-D3FD18025107}" type="parTrans" cxnId="{D759046A-8978-4E5B-85AF-83D7379A7FE2}">
      <dgm:prSet/>
      <dgm:spPr/>
      <dgm:t>
        <a:bodyPr/>
        <a:lstStyle/>
        <a:p>
          <a:endParaRPr lang="en-US"/>
        </a:p>
      </dgm:t>
    </dgm:pt>
    <dgm:pt modelId="{2B69E03A-FF94-4383-960E-31940EDEBFBD}" type="sibTrans" cxnId="{D759046A-8978-4E5B-85AF-83D7379A7FE2}">
      <dgm:prSet/>
      <dgm:spPr/>
      <dgm:t>
        <a:bodyPr/>
        <a:lstStyle/>
        <a:p>
          <a:endParaRPr lang="en-US"/>
        </a:p>
      </dgm:t>
    </dgm:pt>
    <dgm:pt modelId="{D66BE137-953C-4AF3-8EE4-53A5E725D55F}">
      <dgm:prSet/>
      <dgm:spPr/>
      <dgm:t>
        <a:bodyPr/>
        <a:lstStyle/>
        <a:p>
          <a:pPr>
            <a:buFont typeface="Courier New" panose="02070309020205020404" pitchFamily="49" charset="0"/>
            <a:buChar char="o"/>
          </a:pPr>
          <a:r>
            <a:rPr lang="en-US" dirty="0"/>
            <a:t>Enhances transportation logistics </a:t>
          </a:r>
        </a:p>
      </dgm:t>
    </dgm:pt>
    <dgm:pt modelId="{69B9AA68-E71B-4A9A-B38C-8C01FCC685D0}" type="parTrans" cxnId="{4BF172EF-C72C-4940-9E9A-E2DE559ABF29}">
      <dgm:prSet/>
      <dgm:spPr/>
      <dgm:t>
        <a:bodyPr/>
        <a:lstStyle/>
        <a:p>
          <a:endParaRPr lang="en-US"/>
        </a:p>
      </dgm:t>
    </dgm:pt>
    <dgm:pt modelId="{CD4823F6-2C0B-4106-B02A-C773EB43577A}" type="sibTrans" cxnId="{4BF172EF-C72C-4940-9E9A-E2DE559ABF29}">
      <dgm:prSet/>
      <dgm:spPr/>
      <dgm:t>
        <a:bodyPr/>
        <a:lstStyle/>
        <a:p>
          <a:endParaRPr lang="en-US"/>
        </a:p>
      </dgm:t>
    </dgm:pt>
    <dgm:pt modelId="{A681ACB9-8F43-4681-A3E7-8B41F23C6975}">
      <dgm:prSet/>
      <dgm:spPr/>
      <dgm:t>
        <a:bodyPr/>
        <a:lstStyle/>
        <a:p>
          <a:pPr>
            <a:buFont typeface="Courier New" panose="02070309020205020404" pitchFamily="49" charset="0"/>
            <a:buChar char="o"/>
          </a:pPr>
          <a:r>
            <a:rPr lang="en-US" dirty="0"/>
            <a:t>$900M private </a:t>
          </a:r>
          <a:r>
            <a:rPr lang="en-US" dirty="0" err="1"/>
            <a:t>CapEx</a:t>
          </a:r>
          <a:r>
            <a:rPr lang="en-US" dirty="0"/>
            <a:t>, 22 new jobs supported EAA request</a:t>
          </a:r>
        </a:p>
      </dgm:t>
    </dgm:pt>
    <dgm:pt modelId="{6ED13177-02E1-4ED8-9CD8-996E4D24D9C7}" type="parTrans" cxnId="{A6EDE54C-5612-4FCE-A57F-40C2D4613C90}">
      <dgm:prSet/>
      <dgm:spPr/>
      <dgm:t>
        <a:bodyPr/>
        <a:lstStyle/>
        <a:p>
          <a:endParaRPr lang="en-US"/>
        </a:p>
      </dgm:t>
    </dgm:pt>
    <dgm:pt modelId="{1C8FDE01-4598-4FD1-85B7-3ABF6531CBE5}" type="sibTrans" cxnId="{A6EDE54C-5612-4FCE-A57F-40C2D4613C90}">
      <dgm:prSet/>
      <dgm:spPr/>
      <dgm:t>
        <a:bodyPr/>
        <a:lstStyle/>
        <a:p>
          <a:endParaRPr lang="en-US"/>
        </a:p>
      </dgm:t>
    </dgm:pt>
    <dgm:pt modelId="{E4561146-39D8-45D0-AB67-556F9BC6B88B}">
      <dgm:prSet/>
      <dgm:spPr/>
      <dgm:t>
        <a:bodyPr/>
        <a:lstStyle/>
        <a:p>
          <a:r>
            <a:rPr lang="en-US" b="1" dirty="0"/>
            <a:t>EAA Revolving Loan Fund Program </a:t>
          </a:r>
          <a:endParaRPr lang="en-US" dirty="0"/>
        </a:p>
      </dgm:t>
    </dgm:pt>
    <dgm:pt modelId="{FC538656-A1A7-49F8-B899-3849843097BB}" type="parTrans" cxnId="{93A4F094-0348-4DC1-858D-3927BD150E61}">
      <dgm:prSet/>
      <dgm:spPr/>
      <dgm:t>
        <a:bodyPr/>
        <a:lstStyle/>
        <a:p>
          <a:endParaRPr lang="en-US"/>
        </a:p>
      </dgm:t>
    </dgm:pt>
    <dgm:pt modelId="{15FC0F5A-D26F-4D04-90E4-D22AB058E8EB}" type="sibTrans" cxnId="{93A4F094-0348-4DC1-858D-3927BD150E61}">
      <dgm:prSet/>
      <dgm:spPr/>
      <dgm:t>
        <a:bodyPr/>
        <a:lstStyle/>
        <a:p>
          <a:endParaRPr lang="en-US"/>
        </a:p>
      </dgm:t>
    </dgm:pt>
    <dgm:pt modelId="{77565685-26E6-45D8-BBC9-D63CF8890F94}">
      <dgm:prSet/>
      <dgm:spPr/>
      <dgm:t>
        <a:bodyPr/>
        <a:lstStyle/>
        <a:p>
          <a:pPr>
            <a:buFont typeface="Symbol" panose="05050102010706020507" pitchFamily="18" charset="2"/>
            <a:buChar char=""/>
          </a:pPr>
          <a:r>
            <a:rPr lang="en-US"/>
            <a:t>Revolving Loan Fund</a:t>
          </a:r>
        </a:p>
      </dgm:t>
    </dgm:pt>
    <dgm:pt modelId="{F177AB70-3238-41AE-94DD-1DB17ADA1E4A}" type="parTrans" cxnId="{CCD41019-9252-48A2-917F-2AAAE4292C4C}">
      <dgm:prSet/>
      <dgm:spPr/>
      <dgm:t>
        <a:bodyPr/>
        <a:lstStyle/>
        <a:p>
          <a:endParaRPr lang="en-US"/>
        </a:p>
      </dgm:t>
    </dgm:pt>
    <dgm:pt modelId="{F32B3AA8-C0D3-4738-A057-39F83F1A9619}" type="sibTrans" cxnId="{CCD41019-9252-48A2-917F-2AAAE4292C4C}">
      <dgm:prSet/>
      <dgm:spPr/>
      <dgm:t>
        <a:bodyPr/>
        <a:lstStyle/>
        <a:p>
          <a:endParaRPr lang="en-US"/>
        </a:p>
      </dgm:t>
    </dgm:pt>
    <dgm:pt modelId="{37EC7DB8-5283-4946-96EB-0095DB317594}">
      <dgm:prSet/>
      <dgm:spPr/>
      <dgm:t>
        <a:bodyPr/>
        <a:lstStyle/>
        <a:p>
          <a:pPr>
            <a:buFont typeface="Courier New" panose="02070309020205020404" pitchFamily="49" charset="0"/>
            <a:buChar char="o"/>
          </a:pPr>
          <a:r>
            <a:rPr lang="en-US"/>
            <a:t>Identification of business access to capital gap</a:t>
          </a:r>
        </a:p>
      </dgm:t>
    </dgm:pt>
    <dgm:pt modelId="{8E421AB7-41D7-4C8D-827B-7106B7EBDFF9}" type="parTrans" cxnId="{3CDC356A-D43C-4E9B-8B3B-EE3A2F14E9BF}">
      <dgm:prSet/>
      <dgm:spPr/>
      <dgm:t>
        <a:bodyPr/>
        <a:lstStyle/>
        <a:p>
          <a:endParaRPr lang="en-US"/>
        </a:p>
      </dgm:t>
    </dgm:pt>
    <dgm:pt modelId="{4FA3BE59-9E5D-4F8E-BC44-E9E290E542B0}" type="sibTrans" cxnId="{3CDC356A-D43C-4E9B-8B3B-EE3A2F14E9BF}">
      <dgm:prSet/>
      <dgm:spPr/>
      <dgm:t>
        <a:bodyPr/>
        <a:lstStyle/>
        <a:p>
          <a:endParaRPr lang="en-US"/>
        </a:p>
      </dgm:t>
    </dgm:pt>
    <dgm:pt modelId="{54C89613-8DFC-4480-A9CB-627856DDA055}">
      <dgm:prSet/>
      <dgm:spPr/>
      <dgm:t>
        <a:bodyPr/>
        <a:lstStyle/>
        <a:p>
          <a:pPr>
            <a:buFont typeface="Courier New" panose="02070309020205020404" pitchFamily="49" charset="0"/>
            <a:buChar char="o"/>
          </a:pPr>
          <a:r>
            <a:rPr lang="en-US"/>
            <a:t>Corporate organization of revolving loan fund</a:t>
          </a:r>
        </a:p>
      </dgm:t>
    </dgm:pt>
    <dgm:pt modelId="{ABD0F227-5B2A-4E18-AD46-A6DF66E69834}" type="parTrans" cxnId="{92D74BE8-D91E-44E6-9B49-5D5C1F6113F3}">
      <dgm:prSet/>
      <dgm:spPr/>
      <dgm:t>
        <a:bodyPr/>
        <a:lstStyle/>
        <a:p>
          <a:endParaRPr lang="en-US"/>
        </a:p>
      </dgm:t>
    </dgm:pt>
    <dgm:pt modelId="{A8276A64-DB9F-4A66-878F-E1344518B1B9}" type="sibTrans" cxnId="{92D74BE8-D91E-44E6-9B49-5D5C1F6113F3}">
      <dgm:prSet/>
      <dgm:spPr/>
      <dgm:t>
        <a:bodyPr/>
        <a:lstStyle/>
        <a:p>
          <a:endParaRPr lang="en-US"/>
        </a:p>
      </dgm:t>
    </dgm:pt>
    <dgm:pt modelId="{E9831DE7-892B-4E88-ABD8-A3518959B42A}">
      <dgm:prSet/>
      <dgm:spPr/>
      <dgm:t>
        <a:bodyPr/>
        <a:lstStyle/>
        <a:p>
          <a:pPr>
            <a:buFont typeface="Courier New" panose="02070309020205020404" pitchFamily="49" charset="0"/>
            <a:buChar char="o"/>
          </a:pPr>
          <a:r>
            <a:rPr lang="en-US"/>
            <a:t>Revolving Loan Fund Board of Directors</a:t>
          </a:r>
        </a:p>
      </dgm:t>
    </dgm:pt>
    <dgm:pt modelId="{285AFF08-AB42-431D-A32A-682FCFE2E46F}" type="parTrans" cxnId="{6114E538-5A09-4D4D-9FE1-8CBCAB59F692}">
      <dgm:prSet/>
      <dgm:spPr/>
      <dgm:t>
        <a:bodyPr/>
        <a:lstStyle/>
        <a:p>
          <a:endParaRPr lang="en-US"/>
        </a:p>
      </dgm:t>
    </dgm:pt>
    <dgm:pt modelId="{E3A297ED-136B-414C-93CD-CC67E4779DAC}" type="sibTrans" cxnId="{6114E538-5A09-4D4D-9FE1-8CBCAB59F692}">
      <dgm:prSet/>
      <dgm:spPr/>
      <dgm:t>
        <a:bodyPr/>
        <a:lstStyle/>
        <a:p>
          <a:endParaRPr lang="en-US"/>
        </a:p>
      </dgm:t>
    </dgm:pt>
    <dgm:pt modelId="{17781105-EEE5-4953-AE11-3A7D9A419C76}">
      <dgm:prSet/>
      <dgm:spPr/>
      <dgm:t>
        <a:bodyPr/>
        <a:lstStyle/>
        <a:p>
          <a:pPr>
            <a:buFont typeface="Courier New" panose="02070309020205020404" pitchFamily="49" charset="0"/>
            <a:buChar char="o"/>
          </a:pPr>
          <a:r>
            <a:rPr lang="en-US"/>
            <a:t>Revolving Loan Fund seed capital and EDA match</a:t>
          </a:r>
        </a:p>
      </dgm:t>
    </dgm:pt>
    <dgm:pt modelId="{A7F83233-08FD-4E88-B039-FC81C0386E25}" type="parTrans" cxnId="{015E388D-6E76-4DD6-8B79-DA58BDBA57AE}">
      <dgm:prSet/>
      <dgm:spPr/>
      <dgm:t>
        <a:bodyPr/>
        <a:lstStyle/>
        <a:p>
          <a:endParaRPr lang="en-US"/>
        </a:p>
      </dgm:t>
    </dgm:pt>
    <dgm:pt modelId="{7F1367FB-12F9-484F-B079-6AF2FEB79649}" type="sibTrans" cxnId="{015E388D-6E76-4DD6-8B79-DA58BDBA57AE}">
      <dgm:prSet/>
      <dgm:spPr/>
      <dgm:t>
        <a:bodyPr/>
        <a:lstStyle/>
        <a:p>
          <a:endParaRPr lang="en-US"/>
        </a:p>
      </dgm:t>
    </dgm:pt>
    <dgm:pt modelId="{D10FCF13-B62D-491F-BCEE-D84A816B3F81}">
      <dgm:prSet/>
      <dgm:spPr/>
      <dgm:t>
        <a:bodyPr/>
        <a:lstStyle/>
        <a:p>
          <a:pPr>
            <a:buFont typeface="Courier New" panose="02070309020205020404" pitchFamily="49" charset="0"/>
            <a:buChar char="o"/>
          </a:pPr>
          <a:r>
            <a:rPr lang="en-US"/>
            <a:t>Revolving Loan Fund loan terms and agreements</a:t>
          </a:r>
        </a:p>
      </dgm:t>
    </dgm:pt>
    <dgm:pt modelId="{8E90BC4C-A3C0-400D-BA82-C3B8FB2F9606}" type="parTrans" cxnId="{AA84F08E-349D-4BF6-8BE0-B2EC24722C13}">
      <dgm:prSet/>
      <dgm:spPr/>
      <dgm:t>
        <a:bodyPr/>
        <a:lstStyle/>
        <a:p>
          <a:endParaRPr lang="en-US"/>
        </a:p>
      </dgm:t>
    </dgm:pt>
    <dgm:pt modelId="{DB75DEC9-5144-4AAF-88C4-A2CBE4FEDB38}" type="sibTrans" cxnId="{AA84F08E-349D-4BF6-8BE0-B2EC24722C13}">
      <dgm:prSet/>
      <dgm:spPr/>
      <dgm:t>
        <a:bodyPr/>
        <a:lstStyle/>
        <a:p>
          <a:endParaRPr lang="en-US"/>
        </a:p>
      </dgm:t>
    </dgm:pt>
    <dgm:pt modelId="{B390E46B-C087-4533-8AF1-58A597C53FF8}">
      <dgm:prSet/>
      <dgm:spPr/>
      <dgm:t>
        <a:bodyPr/>
        <a:lstStyle/>
        <a:p>
          <a:pPr>
            <a:buFont typeface="Courier New" panose="02070309020205020404" pitchFamily="49" charset="0"/>
            <a:buChar char="o"/>
          </a:pPr>
          <a:r>
            <a:rPr lang="en-US" dirty="0"/>
            <a:t>Revolving Loan Fund marketing</a:t>
          </a:r>
        </a:p>
      </dgm:t>
    </dgm:pt>
    <dgm:pt modelId="{78B23D82-0FA6-4168-9958-7DB6BE4710D5}" type="parTrans" cxnId="{91A43927-CCF7-49EA-A012-69F4C05C4080}">
      <dgm:prSet/>
      <dgm:spPr/>
      <dgm:t>
        <a:bodyPr/>
        <a:lstStyle/>
        <a:p>
          <a:endParaRPr lang="en-US"/>
        </a:p>
      </dgm:t>
    </dgm:pt>
    <dgm:pt modelId="{0D4CEE15-5D56-4AF9-9645-5B2053ADA156}" type="sibTrans" cxnId="{91A43927-CCF7-49EA-A012-69F4C05C4080}">
      <dgm:prSet/>
      <dgm:spPr/>
      <dgm:t>
        <a:bodyPr/>
        <a:lstStyle/>
        <a:p>
          <a:endParaRPr lang="en-US"/>
        </a:p>
      </dgm:t>
    </dgm:pt>
    <dgm:pt modelId="{841A1EAB-680F-46C3-8A03-96DD99E89D22}" type="pres">
      <dgm:prSet presAssocID="{2C326CD9-C473-4D57-92B5-F14E744353B3}" presName="Name0" presStyleCnt="0">
        <dgm:presLayoutVars>
          <dgm:dir/>
          <dgm:animLvl val="lvl"/>
          <dgm:resizeHandles val="exact"/>
        </dgm:presLayoutVars>
      </dgm:prSet>
      <dgm:spPr/>
    </dgm:pt>
    <dgm:pt modelId="{7093AEC2-F587-4B25-8B25-7B6828A5F31D}" type="pres">
      <dgm:prSet presAssocID="{A6E29778-364D-4CE0-A5A9-5BCCC723D928}" presName="composite" presStyleCnt="0"/>
      <dgm:spPr/>
    </dgm:pt>
    <dgm:pt modelId="{55B285EF-A0D2-4968-BC1A-C81CD1D70508}" type="pres">
      <dgm:prSet presAssocID="{A6E29778-364D-4CE0-A5A9-5BCCC723D928}" presName="parTx" presStyleLbl="alignNode1" presStyleIdx="0" presStyleCnt="2">
        <dgm:presLayoutVars>
          <dgm:chMax val="0"/>
          <dgm:chPref val="0"/>
          <dgm:bulletEnabled val="1"/>
        </dgm:presLayoutVars>
      </dgm:prSet>
      <dgm:spPr/>
    </dgm:pt>
    <dgm:pt modelId="{A2073B0C-B36C-4F4A-93A6-F484F9FAC06C}" type="pres">
      <dgm:prSet presAssocID="{A6E29778-364D-4CE0-A5A9-5BCCC723D928}" presName="desTx" presStyleLbl="alignAccFollowNode1" presStyleIdx="0" presStyleCnt="2">
        <dgm:presLayoutVars>
          <dgm:bulletEnabled val="1"/>
        </dgm:presLayoutVars>
      </dgm:prSet>
      <dgm:spPr/>
    </dgm:pt>
    <dgm:pt modelId="{82C9B9E6-77D2-4080-A8ED-995FB4C20D10}" type="pres">
      <dgm:prSet presAssocID="{3BA5AE2D-7DCB-4A31-A2AF-D21EEDD9B378}" presName="space" presStyleCnt="0"/>
      <dgm:spPr/>
    </dgm:pt>
    <dgm:pt modelId="{BE3A5FE2-3958-49AE-8217-A06E6962B489}" type="pres">
      <dgm:prSet presAssocID="{E4561146-39D8-45D0-AB67-556F9BC6B88B}" presName="composite" presStyleCnt="0"/>
      <dgm:spPr/>
    </dgm:pt>
    <dgm:pt modelId="{E70E7C2C-B463-456D-8075-4C1AEFEFFBAF}" type="pres">
      <dgm:prSet presAssocID="{E4561146-39D8-45D0-AB67-556F9BC6B88B}" presName="parTx" presStyleLbl="alignNode1" presStyleIdx="1" presStyleCnt="2">
        <dgm:presLayoutVars>
          <dgm:chMax val="0"/>
          <dgm:chPref val="0"/>
          <dgm:bulletEnabled val="1"/>
        </dgm:presLayoutVars>
      </dgm:prSet>
      <dgm:spPr/>
    </dgm:pt>
    <dgm:pt modelId="{076B478F-6F39-497C-AF60-D4A505866EF0}" type="pres">
      <dgm:prSet presAssocID="{E4561146-39D8-45D0-AB67-556F9BC6B88B}" presName="desTx" presStyleLbl="alignAccFollowNode1" presStyleIdx="1" presStyleCnt="2">
        <dgm:presLayoutVars>
          <dgm:bulletEnabled val="1"/>
        </dgm:presLayoutVars>
      </dgm:prSet>
      <dgm:spPr/>
    </dgm:pt>
  </dgm:ptLst>
  <dgm:cxnLst>
    <dgm:cxn modelId="{CCD41019-9252-48A2-917F-2AAAE4292C4C}" srcId="{E4561146-39D8-45D0-AB67-556F9BC6B88B}" destId="{77565685-26E6-45D8-BBC9-D63CF8890F94}" srcOrd="0" destOrd="0" parTransId="{F177AB70-3238-41AE-94DD-1DB17ADA1E4A}" sibTransId="{F32B3AA8-C0D3-4738-A057-39F83F1A9619}"/>
    <dgm:cxn modelId="{2E017723-0F72-4BE3-90F7-DAE8896B588F}" type="presOf" srcId="{0549D224-CB62-44EC-B8CC-79FFDB897279}" destId="{A2073B0C-B36C-4F4A-93A6-F484F9FAC06C}" srcOrd="0" destOrd="2" presId="urn:microsoft.com/office/officeart/2005/8/layout/hList1"/>
    <dgm:cxn modelId="{91A43927-CCF7-49EA-A012-69F4C05C4080}" srcId="{77565685-26E6-45D8-BBC9-D63CF8890F94}" destId="{B390E46B-C087-4533-8AF1-58A597C53FF8}" srcOrd="5" destOrd="0" parTransId="{78B23D82-0FA6-4168-9958-7DB6BE4710D5}" sibTransId="{0D4CEE15-5D56-4AF9-9645-5B2053ADA156}"/>
    <dgm:cxn modelId="{A1AE7929-D930-4571-B823-00FDA620C67F}" type="presOf" srcId="{54C89613-8DFC-4480-A9CB-627856DDA055}" destId="{076B478F-6F39-497C-AF60-D4A505866EF0}" srcOrd="0" destOrd="2" presId="urn:microsoft.com/office/officeart/2005/8/layout/hList1"/>
    <dgm:cxn modelId="{E4852B38-DE4D-412F-A31C-9D269089D584}" type="presOf" srcId="{E4561146-39D8-45D0-AB67-556F9BC6B88B}" destId="{E70E7C2C-B463-456D-8075-4C1AEFEFFBAF}" srcOrd="0" destOrd="0" presId="urn:microsoft.com/office/officeart/2005/8/layout/hList1"/>
    <dgm:cxn modelId="{6114E538-5A09-4D4D-9FE1-8CBCAB59F692}" srcId="{77565685-26E6-45D8-BBC9-D63CF8890F94}" destId="{E9831DE7-892B-4E88-ABD8-A3518959B42A}" srcOrd="2" destOrd="0" parTransId="{285AFF08-AB42-431D-A32A-682FCFE2E46F}" sibTransId="{E3A297ED-136B-414C-93CD-CC67E4779DAC}"/>
    <dgm:cxn modelId="{4196D240-AC7A-4CB5-B9E1-32CC7C59FA93}" type="presOf" srcId="{2426D6ED-B1E4-4061-A07E-922E24F65CCC}" destId="{A2073B0C-B36C-4F4A-93A6-F484F9FAC06C}" srcOrd="0" destOrd="0" presId="urn:microsoft.com/office/officeart/2005/8/layout/hList1"/>
    <dgm:cxn modelId="{D759046A-8978-4E5B-85AF-83D7379A7FE2}" srcId="{2426D6ED-B1E4-4061-A07E-922E24F65CCC}" destId="{0549D224-CB62-44EC-B8CC-79FFDB897279}" srcOrd="1" destOrd="0" parTransId="{C1D6440A-F625-43C6-ABE8-D3FD18025107}" sibTransId="{2B69E03A-FF94-4383-960E-31940EDEBFBD}"/>
    <dgm:cxn modelId="{3CDC356A-D43C-4E9B-8B3B-EE3A2F14E9BF}" srcId="{77565685-26E6-45D8-BBC9-D63CF8890F94}" destId="{37EC7DB8-5283-4946-96EB-0095DB317594}" srcOrd="0" destOrd="0" parTransId="{8E421AB7-41D7-4C8D-827B-7106B7EBDFF9}" sibTransId="{4FA3BE59-9E5D-4F8E-BC44-E9E290E542B0}"/>
    <dgm:cxn modelId="{30015A4B-9635-4287-BC0B-0F1683100452}" type="presOf" srcId="{B390E46B-C087-4533-8AF1-58A597C53FF8}" destId="{076B478F-6F39-497C-AF60-D4A505866EF0}" srcOrd="0" destOrd="6" presId="urn:microsoft.com/office/officeart/2005/8/layout/hList1"/>
    <dgm:cxn modelId="{A6EDE54C-5612-4FCE-A57F-40C2D4613C90}" srcId="{2426D6ED-B1E4-4061-A07E-922E24F65CCC}" destId="{A681ACB9-8F43-4681-A3E7-8B41F23C6975}" srcOrd="3" destOrd="0" parTransId="{6ED13177-02E1-4ED8-9CD8-996E4D24D9C7}" sibTransId="{1C8FDE01-4598-4FD1-85B7-3ABF6531CBE5}"/>
    <dgm:cxn modelId="{40A0E158-C229-40CC-A1B6-C2CF7CE44E7D}" type="presOf" srcId="{17781105-EEE5-4953-AE11-3A7D9A419C76}" destId="{076B478F-6F39-497C-AF60-D4A505866EF0}" srcOrd="0" destOrd="4" presId="urn:microsoft.com/office/officeart/2005/8/layout/hList1"/>
    <dgm:cxn modelId="{3EFF015A-6A28-4248-9462-CE0E7A91FA37}" type="presOf" srcId="{5A88A397-DF2D-4474-98CD-D8846E90717B}" destId="{A2073B0C-B36C-4F4A-93A6-F484F9FAC06C}" srcOrd="0" destOrd="1" presId="urn:microsoft.com/office/officeart/2005/8/layout/hList1"/>
    <dgm:cxn modelId="{015E388D-6E76-4DD6-8B79-DA58BDBA57AE}" srcId="{77565685-26E6-45D8-BBC9-D63CF8890F94}" destId="{17781105-EEE5-4953-AE11-3A7D9A419C76}" srcOrd="3" destOrd="0" parTransId="{A7F83233-08FD-4E88-B039-FC81C0386E25}" sibTransId="{7F1367FB-12F9-484F-B079-6AF2FEB79649}"/>
    <dgm:cxn modelId="{AA84F08E-349D-4BF6-8BE0-B2EC24722C13}" srcId="{77565685-26E6-45D8-BBC9-D63CF8890F94}" destId="{D10FCF13-B62D-491F-BCEE-D84A816B3F81}" srcOrd="4" destOrd="0" parTransId="{8E90BC4C-A3C0-400D-BA82-C3B8FB2F9606}" sibTransId="{DB75DEC9-5144-4AAF-88C4-A2CBE4FEDB38}"/>
    <dgm:cxn modelId="{93A4F094-0348-4DC1-858D-3927BD150E61}" srcId="{2C326CD9-C473-4D57-92B5-F14E744353B3}" destId="{E4561146-39D8-45D0-AB67-556F9BC6B88B}" srcOrd="1" destOrd="0" parTransId="{FC538656-A1A7-49F8-B899-3849843097BB}" sibTransId="{15FC0F5A-D26F-4D04-90E4-D22AB058E8EB}"/>
    <dgm:cxn modelId="{6BCF0D96-4A50-45B8-BDC9-D923B5A01B34}" type="presOf" srcId="{A681ACB9-8F43-4681-A3E7-8B41F23C6975}" destId="{A2073B0C-B36C-4F4A-93A6-F484F9FAC06C}" srcOrd="0" destOrd="4" presId="urn:microsoft.com/office/officeart/2005/8/layout/hList1"/>
    <dgm:cxn modelId="{E071A7A3-52B7-4BEE-A5AA-80765CEF7C0E}" type="presOf" srcId="{E9831DE7-892B-4E88-ABD8-A3518959B42A}" destId="{076B478F-6F39-497C-AF60-D4A505866EF0}" srcOrd="0" destOrd="3" presId="urn:microsoft.com/office/officeart/2005/8/layout/hList1"/>
    <dgm:cxn modelId="{57A6D5A5-0B52-4CE4-ACF1-0D3619F11696}" type="presOf" srcId="{2C326CD9-C473-4D57-92B5-F14E744353B3}" destId="{841A1EAB-680F-46C3-8A03-96DD99E89D22}" srcOrd="0" destOrd="0" presId="urn:microsoft.com/office/officeart/2005/8/layout/hList1"/>
    <dgm:cxn modelId="{DE3BC2A9-00FE-4D5D-A3BE-6451464B0815}" type="presOf" srcId="{D10FCF13-B62D-491F-BCEE-D84A816B3F81}" destId="{076B478F-6F39-497C-AF60-D4A505866EF0}" srcOrd="0" destOrd="5" presId="urn:microsoft.com/office/officeart/2005/8/layout/hList1"/>
    <dgm:cxn modelId="{53C492B6-14E4-4E3E-966D-7E64CCAF89EB}" type="presOf" srcId="{77565685-26E6-45D8-BBC9-D63CF8890F94}" destId="{076B478F-6F39-497C-AF60-D4A505866EF0}" srcOrd="0" destOrd="0" presId="urn:microsoft.com/office/officeart/2005/8/layout/hList1"/>
    <dgm:cxn modelId="{8683B6B6-B7F2-4F55-8268-B0EBFEDB4E46}" srcId="{2426D6ED-B1E4-4061-A07E-922E24F65CCC}" destId="{5A88A397-DF2D-4474-98CD-D8846E90717B}" srcOrd="0" destOrd="0" parTransId="{3F4B92FB-E5D2-4F93-AFC2-9630A1D87803}" sibTransId="{C3E9AF43-DA05-4796-9568-6EBF3A71EE10}"/>
    <dgm:cxn modelId="{5E918DE3-074F-43CB-A36A-73AD4765C010}" srcId="{A6E29778-364D-4CE0-A5A9-5BCCC723D928}" destId="{2426D6ED-B1E4-4061-A07E-922E24F65CCC}" srcOrd="0" destOrd="0" parTransId="{270F9DD9-BAB7-43B9-8B39-8E89F9623307}" sibTransId="{744D16E0-B8BA-4A7A-A142-E5EB36BCD2AA}"/>
    <dgm:cxn modelId="{6A5599E7-2F85-41B2-8B69-1D0FCF4927AE}" type="presOf" srcId="{A6E29778-364D-4CE0-A5A9-5BCCC723D928}" destId="{55B285EF-A0D2-4968-BC1A-C81CD1D70508}" srcOrd="0" destOrd="0" presId="urn:microsoft.com/office/officeart/2005/8/layout/hList1"/>
    <dgm:cxn modelId="{92D74BE8-D91E-44E6-9B49-5D5C1F6113F3}" srcId="{77565685-26E6-45D8-BBC9-D63CF8890F94}" destId="{54C89613-8DFC-4480-A9CB-627856DDA055}" srcOrd="1" destOrd="0" parTransId="{ABD0F227-5B2A-4E18-AD46-A6DF66E69834}" sibTransId="{A8276A64-DB9F-4A66-878F-E1344518B1B9}"/>
    <dgm:cxn modelId="{538768EB-5C44-408A-B285-841938D7A58C}" type="presOf" srcId="{D66BE137-953C-4AF3-8EE4-53A5E725D55F}" destId="{A2073B0C-B36C-4F4A-93A6-F484F9FAC06C}" srcOrd="0" destOrd="3" presId="urn:microsoft.com/office/officeart/2005/8/layout/hList1"/>
    <dgm:cxn modelId="{35379BED-A4AE-4B3A-A69D-62696A3BD618}" srcId="{2C326CD9-C473-4D57-92B5-F14E744353B3}" destId="{A6E29778-364D-4CE0-A5A9-5BCCC723D928}" srcOrd="0" destOrd="0" parTransId="{C518CA7D-9BBE-4E83-BAF0-2830420AE85F}" sibTransId="{3BA5AE2D-7DCB-4A31-A2AF-D21EEDD9B378}"/>
    <dgm:cxn modelId="{4BF172EF-C72C-4940-9E9A-E2DE559ABF29}" srcId="{2426D6ED-B1E4-4061-A07E-922E24F65CCC}" destId="{D66BE137-953C-4AF3-8EE4-53A5E725D55F}" srcOrd="2" destOrd="0" parTransId="{69B9AA68-E71B-4A9A-B38C-8C01FCC685D0}" sibTransId="{CD4823F6-2C0B-4106-B02A-C773EB43577A}"/>
    <dgm:cxn modelId="{11599AFB-BB45-4105-9CB7-4475F5BE0753}" type="presOf" srcId="{37EC7DB8-5283-4946-96EB-0095DB317594}" destId="{076B478F-6F39-497C-AF60-D4A505866EF0}" srcOrd="0" destOrd="1" presId="urn:microsoft.com/office/officeart/2005/8/layout/hList1"/>
    <dgm:cxn modelId="{985ED240-DDEE-4CEE-97D0-3DB83331306E}" type="presParOf" srcId="{841A1EAB-680F-46C3-8A03-96DD99E89D22}" destId="{7093AEC2-F587-4B25-8B25-7B6828A5F31D}" srcOrd="0" destOrd="0" presId="urn:microsoft.com/office/officeart/2005/8/layout/hList1"/>
    <dgm:cxn modelId="{3BB0B9E0-E009-497A-A492-0EFD6B0D0E18}" type="presParOf" srcId="{7093AEC2-F587-4B25-8B25-7B6828A5F31D}" destId="{55B285EF-A0D2-4968-BC1A-C81CD1D70508}" srcOrd="0" destOrd="0" presId="urn:microsoft.com/office/officeart/2005/8/layout/hList1"/>
    <dgm:cxn modelId="{4F8BF40A-19C8-4608-8C1F-46C32618864F}" type="presParOf" srcId="{7093AEC2-F587-4B25-8B25-7B6828A5F31D}" destId="{A2073B0C-B36C-4F4A-93A6-F484F9FAC06C}" srcOrd="1" destOrd="0" presId="urn:microsoft.com/office/officeart/2005/8/layout/hList1"/>
    <dgm:cxn modelId="{8B10A28D-51BB-4B8F-9C01-828C32038431}" type="presParOf" srcId="{841A1EAB-680F-46C3-8A03-96DD99E89D22}" destId="{82C9B9E6-77D2-4080-A8ED-995FB4C20D10}" srcOrd="1" destOrd="0" presId="urn:microsoft.com/office/officeart/2005/8/layout/hList1"/>
    <dgm:cxn modelId="{D563DDB9-DF76-413E-9BE7-5DD420BAB9ED}" type="presParOf" srcId="{841A1EAB-680F-46C3-8A03-96DD99E89D22}" destId="{BE3A5FE2-3958-49AE-8217-A06E6962B489}" srcOrd="2" destOrd="0" presId="urn:microsoft.com/office/officeart/2005/8/layout/hList1"/>
    <dgm:cxn modelId="{4707534E-D22C-4C4D-9AC8-0850B0BF9F81}" type="presParOf" srcId="{BE3A5FE2-3958-49AE-8217-A06E6962B489}" destId="{E70E7C2C-B463-456D-8075-4C1AEFEFFBAF}" srcOrd="0" destOrd="0" presId="urn:microsoft.com/office/officeart/2005/8/layout/hList1"/>
    <dgm:cxn modelId="{2B1C9BFC-9C46-4626-8898-526B3F25D743}" type="presParOf" srcId="{BE3A5FE2-3958-49AE-8217-A06E6962B489}" destId="{076B478F-6F39-497C-AF60-D4A505866EF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A352344-6A7A-431E-B6BA-ACEF80ADD7A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80CA4F5-488C-49A8-8085-2893ADFA0877}">
      <dgm:prSet phldrT="[Text]"/>
      <dgm:spPr/>
      <dgm:t>
        <a:bodyPr/>
        <a:lstStyle/>
        <a:p>
          <a:r>
            <a:rPr lang="en-US" b="1" dirty="0"/>
            <a:t>Federal Stimulus &amp; CDBG</a:t>
          </a:r>
          <a:endParaRPr lang="en-US" dirty="0"/>
        </a:p>
      </dgm:t>
    </dgm:pt>
    <dgm:pt modelId="{1FB3D57D-D724-4130-8EA6-C79AF12162A5}" type="parTrans" cxnId="{DA0E853E-C6D6-4FEC-B1DF-8A8ED71E432A}">
      <dgm:prSet/>
      <dgm:spPr/>
      <dgm:t>
        <a:bodyPr/>
        <a:lstStyle/>
        <a:p>
          <a:endParaRPr lang="en-US"/>
        </a:p>
      </dgm:t>
    </dgm:pt>
    <dgm:pt modelId="{286D75C4-A9D5-4A03-AEA7-1DAF24F8FEC2}" type="sibTrans" cxnId="{DA0E853E-C6D6-4FEC-B1DF-8A8ED71E432A}">
      <dgm:prSet/>
      <dgm:spPr/>
      <dgm:t>
        <a:bodyPr/>
        <a:lstStyle/>
        <a:p>
          <a:endParaRPr lang="en-US"/>
        </a:p>
      </dgm:t>
    </dgm:pt>
    <dgm:pt modelId="{389EB279-7AD4-4BED-BF8C-B380BC2C1C3C}">
      <dgm:prSet/>
      <dgm:spPr/>
      <dgm:t>
        <a:bodyPr/>
        <a:lstStyle/>
        <a:p>
          <a:pPr>
            <a:buFont typeface="Symbol" panose="05050102010706020507" pitchFamily="18" charset="2"/>
            <a:buChar char=""/>
          </a:pPr>
          <a:r>
            <a:rPr lang="en-US" dirty="0"/>
            <a:t>$5B in COVID 19 federal stimulus funding</a:t>
          </a:r>
        </a:p>
      </dgm:t>
    </dgm:pt>
    <dgm:pt modelId="{170E7E4A-8BBF-476D-90A9-572890027E22}" type="parTrans" cxnId="{FCFF0321-EAE0-46F4-8A3C-7E998CA2FAB0}">
      <dgm:prSet/>
      <dgm:spPr/>
      <dgm:t>
        <a:bodyPr/>
        <a:lstStyle/>
        <a:p>
          <a:endParaRPr lang="en-US"/>
        </a:p>
      </dgm:t>
    </dgm:pt>
    <dgm:pt modelId="{D203551A-C228-42D3-9576-E86342DA0E0B}" type="sibTrans" cxnId="{FCFF0321-EAE0-46F4-8A3C-7E998CA2FAB0}">
      <dgm:prSet/>
      <dgm:spPr/>
      <dgm:t>
        <a:bodyPr/>
        <a:lstStyle/>
        <a:p>
          <a:endParaRPr lang="en-US"/>
        </a:p>
      </dgm:t>
    </dgm:pt>
    <dgm:pt modelId="{1A61A2E1-E66B-4E5F-BDDD-8CA94EF5CC5F}">
      <dgm:prSet/>
      <dgm:spPr/>
      <dgm:t>
        <a:bodyPr/>
        <a:lstStyle/>
        <a:p>
          <a:pPr>
            <a:buFont typeface="Courier New" panose="02070309020205020404" pitchFamily="49" charset="0"/>
            <a:buChar char="o"/>
          </a:pPr>
          <a:r>
            <a:rPr lang="en-US" dirty="0"/>
            <a:t>$2B distributed by 2020 allocation to large cities and states</a:t>
          </a:r>
        </a:p>
      </dgm:t>
    </dgm:pt>
    <dgm:pt modelId="{9E80C5C7-34BF-40B6-A420-C4314CFE9E2C}" type="parTrans" cxnId="{27E4C0EB-F4C4-42A4-8EFE-92C3A4EA88C3}">
      <dgm:prSet/>
      <dgm:spPr/>
      <dgm:t>
        <a:bodyPr/>
        <a:lstStyle/>
        <a:p>
          <a:endParaRPr lang="en-US"/>
        </a:p>
      </dgm:t>
    </dgm:pt>
    <dgm:pt modelId="{DF43AA82-5CE9-4E3F-AD68-85DDFE7E58B7}" type="sibTrans" cxnId="{27E4C0EB-F4C4-42A4-8EFE-92C3A4EA88C3}">
      <dgm:prSet/>
      <dgm:spPr/>
      <dgm:t>
        <a:bodyPr/>
        <a:lstStyle/>
        <a:p>
          <a:endParaRPr lang="en-US"/>
        </a:p>
      </dgm:t>
    </dgm:pt>
    <dgm:pt modelId="{63197653-319C-41A3-A525-BF543421C970}">
      <dgm:prSet/>
      <dgm:spPr/>
      <dgm:t>
        <a:bodyPr/>
        <a:lstStyle/>
        <a:p>
          <a:pPr>
            <a:buFont typeface="Courier New" panose="02070309020205020404" pitchFamily="49" charset="0"/>
            <a:buChar char="o"/>
          </a:pPr>
          <a:r>
            <a:rPr lang="en-US" dirty="0"/>
            <a:t>$1B distributed to states in 45 days to combat COVID 19</a:t>
          </a:r>
        </a:p>
      </dgm:t>
    </dgm:pt>
    <dgm:pt modelId="{0C820DB3-20BE-4DE6-AA5B-7BD72F699A97}" type="parTrans" cxnId="{3A01D7A4-3C8A-4C71-860A-7A129FBC10CF}">
      <dgm:prSet/>
      <dgm:spPr/>
      <dgm:t>
        <a:bodyPr/>
        <a:lstStyle/>
        <a:p>
          <a:endParaRPr lang="en-US"/>
        </a:p>
      </dgm:t>
    </dgm:pt>
    <dgm:pt modelId="{EC85E660-D402-43AF-800E-0DB86BB5CAA9}" type="sibTrans" cxnId="{3A01D7A4-3C8A-4C71-860A-7A129FBC10CF}">
      <dgm:prSet/>
      <dgm:spPr/>
      <dgm:t>
        <a:bodyPr/>
        <a:lstStyle/>
        <a:p>
          <a:endParaRPr lang="en-US"/>
        </a:p>
      </dgm:t>
    </dgm:pt>
    <dgm:pt modelId="{D16E5E98-0865-4718-A08A-FFCE67FA6AB4}">
      <dgm:prSet/>
      <dgm:spPr/>
      <dgm:t>
        <a:bodyPr/>
        <a:lstStyle/>
        <a:p>
          <a:pPr>
            <a:buFont typeface="Courier New" panose="02070309020205020404" pitchFamily="49" charset="0"/>
            <a:buChar char="o"/>
          </a:pPr>
          <a:r>
            <a:rPr lang="en-US" dirty="0"/>
            <a:t>$2B distributed to states for longer term economic and housing disruptions</a:t>
          </a:r>
        </a:p>
      </dgm:t>
    </dgm:pt>
    <dgm:pt modelId="{42A3B3FF-6431-479A-BED1-860A9B040F06}" type="parTrans" cxnId="{27A901D5-1370-48A2-8F26-70AE3E5222DE}">
      <dgm:prSet/>
      <dgm:spPr/>
      <dgm:t>
        <a:bodyPr/>
        <a:lstStyle/>
        <a:p>
          <a:endParaRPr lang="en-US"/>
        </a:p>
      </dgm:t>
    </dgm:pt>
    <dgm:pt modelId="{906C4947-FB5D-4D5E-9875-46FBA0642076}" type="sibTrans" cxnId="{27A901D5-1370-48A2-8F26-70AE3E5222DE}">
      <dgm:prSet/>
      <dgm:spPr/>
      <dgm:t>
        <a:bodyPr/>
        <a:lstStyle/>
        <a:p>
          <a:endParaRPr lang="en-US"/>
        </a:p>
      </dgm:t>
    </dgm:pt>
    <dgm:pt modelId="{0DD8AD71-76E2-4409-BE3C-735456D4DA3D}" type="pres">
      <dgm:prSet presAssocID="{7A352344-6A7A-431E-B6BA-ACEF80ADD7A2}" presName="Name0" presStyleCnt="0">
        <dgm:presLayoutVars>
          <dgm:dir/>
          <dgm:animLvl val="lvl"/>
          <dgm:resizeHandles val="exact"/>
        </dgm:presLayoutVars>
      </dgm:prSet>
      <dgm:spPr/>
    </dgm:pt>
    <dgm:pt modelId="{ED7C6BF1-F558-4648-98A9-EA1284C8F6F4}" type="pres">
      <dgm:prSet presAssocID="{D80CA4F5-488C-49A8-8085-2893ADFA0877}" presName="composite" presStyleCnt="0"/>
      <dgm:spPr/>
    </dgm:pt>
    <dgm:pt modelId="{7F729CB1-CDF6-44A1-BA1F-D0819945B560}" type="pres">
      <dgm:prSet presAssocID="{D80CA4F5-488C-49A8-8085-2893ADFA0877}" presName="parTx" presStyleLbl="alignNode1" presStyleIdx="0" presStyleCnt="1">
        <dgm:presLayoutVars>
          <dgm:chMax val="0"/>
          <dgm:chPref val="0"/>
          <dgm:bulletEnabled val="1"/>
        </dgm:presLayoutVars>
      </dgm:prSet>
      <dgm:spPr/>
    </dgm:pt>
    <dgm:pt modelId="{684B8A8A-53C3-4A3C-8CB3-7152A916BAA7}" type="pres">
      <dgm:prSet presAssocID="{D80CA4F5-488C-49A8-8085-2893ADFA0877}" presName="desTx" presStyleLbl="alignAccFollowNode1" presStyleIdx="0" presStyleCnt="1">
        <dgm:presLayoutVars>
          <dgm:bulletEnabled val="1"/>
        </dgm:presLayoutVars>
      </dgm:prSet>
      <dgm:spPr/>
    </dgm:pt>
  </dgm:ptLst>
  <dgm:cxnLst>
    <dgm:cxn modelId="{23E87901-2886-4847-A95F-A2C7D6ABFF6D}" type="presOf" srcId="{7A352344-6A7A-431E-B6BA-ACEF80ADD7A2}" destId="{0DD8AD71-76E2-4409-BE3C-735456D4DA3D}" srcOrd="0" destOrd="0" presId="urn:microsoft.com/office/officeart/2005/8/layout/hList1"/>
    <dgm:cxn modelId="{FCFF0321-EAE0-46F4-8A3C-7E998CA2FAB0}" srcId="{D80CA4F5-488C-49A8-8085-2893ADFA0877}" destId="{389EB279-7AD4-4BED-BF8C-B380BC2C1C3C}" srcOrd="0" destOrd="0" parTransId="{170E7E4A-8BBF-476D-90A9-572890027E22}" sibTransId="{D203551A-C228-42D3-9576-E86342DA0E0B}"/>
    <dgm:cxn modelId="{DA0E853E-C6D6-4FEC-B1DF-8A8ED71E432A}" srcId="{7A352344-6A7A-431E-B6BA-ACEF80ADD7A2}" destId="{D80CA4F5-488C-49A8-8085-2893ADFA0877}" srcOrd="0" destOrd="0" parTransId="{1FB3D57D-D724-4130-8EA6-C79AF12162A5}" sibTransId="{286D75C4-A9D5-4A03-AEA7-1DAF24F8FEC2}"/>
    <dgm:cxn modelId="{FA95157C-034B-4B05-97EF-8CC0F46FF631}" type="presOf" srcId="{63197653-319C-41A3-A525-BF543421C970}" destId="{684B8A8A-53C3-4A3C-8CB3-7152A916BAA7}" srcOrd="0" destOrd="2" presId="urn:microsoft.com/office/officeart/2005/8/layout/hList1"/>
    <dgm:cxn modelId="{CFAC098F-CC47-4F8C-B9F1-A2C59670BD1B}" type="presOf" srcId="{389EB279-7AD4-4BED-BF8C-B380BC2C1C3C}" destId="{684B8A8A-53C3-4A3C-8CB3-7152A916BAA7}" srcOrd="0" destOrd="0" presId="urn:microsoft.com/office/officeart/2005/8/layout/hList1"/>
    <dgm:cxn modelId="{953E049A-6266-426A-9C2D-09D46F8A6AF8}" type="presOf" srcId="{D16E5E98-0865-4718-A08A-FFCE67FA6AB4}" destId="{684B8A8A-53C3-4A3C-8CB3-7152A916BAA7}" srcOrd="0" destOrd="3" presId="urn:microsoft.com/office/officeart/2005/8/layout/hList1"/>
    <dgm:cxn modelId="{3A01D7A4-3C8A-4C71-860A-7A129FBC10CF}" srcId="{389EB279-7AD4-4BED-BF8C-B380BC2C1C3C}" destId="{63197653-319C-41A3-A525-BF543421C970}" srcOrd="1" destOrd="0" parTransId="{0C820DB3-20BE-4DE6-AA5B-7BD72F699A97}" sibTransId="{EC85E660-D402-43AF-800E-0DB86BB5CAA9}"/>
    <dgm:cxn modelId="{27A901D5-1370-48A2-8F26-70AE3E5222DE}" srcId="{389EB279-7AD4-4BED-BF8C-B380BC2C1C3C}" destId="{D16E5E98-0865-4718-A08A-FFCE67FA6AB4}" srcOrd="2" destOrd="0" parTransId="{42A3B3FF-6431-479A-BED1-860A9B040F06}" sibTransId="{906C4947-FB5D-4D5E-9875-46FBA0642076}"/>
    <dgm:cxn modelId="{6AD0F4D6-B176-45B3-B68A-C78E640769FE}" type="presOf" srcId="{D80CA4F5-488C-49A8-8085-2893ADFA0877}" destId="{7F729CB1-CDF6-44A1-BA1F-D0819945B560}" srcOrd="0" destOrd="0" presId="urn:microsoft.com/office/officeart/2005/8/layout/hList1"/>
    <dgm:cxn modelId="{E6FC8DEA-A017-45DE-B61D-017534ECC589}" type="presOf" srcId="{1A61A2E1-E66B-4E5F-BDDD-8CA94EF5CC5F}" destId="{684B8A8A-53C3-4A3C-8CB3-7152A916BAA7}" srcOrd="0" destOrd="1" presId="urn:microsoft.com/office/officeart/2005/8/layout/hList1"/>
    <dgm:cxn modelId="{27E4C0EB-F4C4-42A4-8EFE-92C3A4EA88C3}" srcId="{389EB279-7AD4-4BED-BF8C-B380BC2C1C3C}" destId="{1A61A2E1-E66B-4E5F-BDDD-8CA94EF5CC5F}" srcOrd="0" destOrd="0" parTransId="{9E80C5C7-34BF-40B6-A420-C4314CFE9E2C}" sibTransId="{DF43AA82-5CE9-4E3F-AD68-85DDFE7E58B7}"/>
    <dgm:cxn modelId="{C9D19A07-2B13-475F-B9D2-45C98404673C}" type="presParOf" srcId="{0DD8AD71-76E2-4409-BE3C-735456D4DA3D}" destId="{ED7C6BF1-F558-4648-98A9-EA1284C8F6F4}" srcOrd="0" destOrd="0" presId="urn:microsoft.com/office/officeart/2005/8/layout/hList1"/>
    <dgm:cxn modelId="{D8CE2951-A55D-417F-89CE-A7978312EF07}" type="presParOf" srcId="{ED7C6BF1-F558-4648-98A9-EA1284C8F6F4}" destId="{7F729CB1-CDF6-44A1-BA1F-D0819945B560}" srcOrd="0" destOrd="0" presId="urn:microsoft.com/office/officeart/2005/8/layout/hList1"/>
    <dgm:cxn modelId="{230A78E2-87D5-41EC-82FC-0978314E217E}" type="presParOf" srcId="{ED7C6BF1-F558-4648-98A9-EA1284C8F6F4}" destId="{684B8A8A-53C3-4A3C-8CB3-7152A916BAA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4803930-E5C5-4B5A-AD2F-48B56D66CD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975D15B-3D89-44D4-B1FC-0D9A7B77C12C}">
      <dgm:prSet phldrT="[Text]"/>
      <dgm:spPr/>
      <dgm:t>
        <a:bodyPr/>
        <a:lstStyle/>
        <a:p>
          <a:r>
            <a:rPr lang="en-US" b="1" dirty="0"/>
            <a:t>CDBG Funds</a:t>
          </a:r>
          <a:endParaRPr lang="en-US" dirty="0"/>
        </a:p>
      </dgm:t>
    </dgm:pt>
    <dgm:pt modelId="{B74883FC-8538-4679-BDFC-60227BDA3871}" type="parTrans" cxnId="{46213AF9-E73E-4192-903E-731BEB3C9843}">
      <dgm:prSet/>
      <dgm:spPr/>
      <dgm:t>
        <a:bodyPr/>
        <a:lstStyle/>
        <a:p>
          <a:endParaRPr lang="en-US"/>
        </a:p>
      </dgm:t>
    </dgm:pt>
    <dgm:pt modelId="{FA689256-85AF-407D-95C1-3855CCF5E76B}" type="sibTrans" cxnId="{46213AF9-E73E-4192-903E-731BEB3C9843}">
      <dgm:prSet/>
      <dgm:spPr/>
      <dgm:t>
        <a:bodyPr/>
        <a:lstStyle/>
        <a:p>
          <a:endParaRPr lang="en-US"/>
        </a:p>
      </dgm:t>
    </dgm:pt>
    <dgm:pt modelId="{8C26B41C-E21D-4DD6-B04E-0912C9C934CD}">
      <dgm:prSet/>
      <dgm:spPr/>
      <dgm:t>
        <a:bodyPr/>
        <a:lstStyle/>
        <a:p>
          <a:pPr>
            <a:buFont typeface="Symbol" panose="05050102010706020507" pitchFamily="18" charset="2"/>
            <a:buChar char=""/>
          </a:pPr>
          <a:r>
            <a:rPr lang="en-US"/>
            <a:t>Infrastructure</a:t>
          </a:r>
        </a:p>
      </dgm:t>
    </dgm:pt>
    <dgm:pt modelId="{F4DA16C1-EBDF-49EC-9929-25B895D56654}" type="parTrans" cxnId="{B012E5D8-3B28-4181-9013-78E3F2A36A38}">
      <dgm:prSet/>
      <dgm:spPr/>
      <dgm:t>
        <a:bodyPr/>
        <a:lstStyle/>
        <a:p>
          <a:endParaRPr lang="en-US"/>
        </a:p>
      </dgm:t>
    </dgm:pt>
    <dgm:pt modelId="{CCADEC59-D31E-4A5B-B668-B9822247179E}" type="sibTrans" cxnId="{B012E5D8-3B28-4181-9013-78E3F2A36A38}">
      <dgm:prSet/>
      <dgm:spPr/>
      <dgm:t>
        <a:bodyPr/>
        <a:lstStyle/>
        <a:p>
          <a:endParaRPr lang="en-US"/>
        </a:p>
      </dgm:t>
    </dgm:pt>
    <dgm:pt modelId="{9CC63B53-3B60-47C0-BB96-21AE9D63E37C}">
      <dgm:prSet/>
      <dgm:spPr/>
      <dgm:t>
        <a:bodyPr/>
        <a:lstStyle/>
        <a:p>
          <a:pPr>
            <a:buFont typeface="Symbol" panose="05050102010706020507" pitchFamily="18" charset="2"/>
            <a:buChar char=""/>
          </a:pPr>
          <a:r>
            <a:rPr lang="en-US"/>
            <a:t>Economic development projects</a:t>
          </a:r>
        </a:p>
      </dgm:t>
    </dgm:pt>
    <dgm:pt modelId="{C4CD1565-631C-4202-B1D5-B887571C2AF3}" type="parTrans" cxnId="{FA2F6BD5-66EE-41EB-AC94-883D44E7C944}">
      <dgm:prSet/>
      <dgm:spPr/>
      <dgm:t>
        <a:bodyPr/>
        <a:lstStyle/>
        <a:p>
          <a:endParaRPr lang="en-US"/>
        </a:p>
      </dgm:t>
    </dgm:pt>
    <dgm:pt modelId="{9A4E6510-5ED5-4437-860E-DE6C082B1390}" type="sibTrans" cxnId="{FA2F6BD5-66EE-41EB-AC94-883D44E7C944}">
      <dgm:prSet/>
      <dgm:spPr/>
      <dgm:t>
        <a:bodyPr/>
        <a:lstStyle/>
        <a:p>
          <a:endParaRPr lang="en-US"/>
        </a:p>
      </dgm:t>
    </dgm:pt>
    <dgm:pt modelId="{F289385C-34C6-44FF-8969-2AD087D625CB}">
      <dgm:prSet/>
      <dgm:spPr/>
      <dgm:t>
        <a:bodyPr/>
        <a:lstStyle/>
        <a:p>
          <a:pPr>
            <a:buFont typeface="Symbol" panose="05050102010706020507" pitchFamily="18" charset="2"/>
            <a:buChar char=""/>
          </a:pPr>
          <a:r>
            <a:rPr lang="en-US"/>
            <a:t>Public facilities installations</a:t>
          </a:r>
        </a:p>
      </dgm:t>
    </dgm:pt>
    <dgm:pt modelId="{16D1A332-CF44-47DA-B5F6-DE992DE13A68}" type="parTrans" cxnId="{307BDEA2-49F2-4A49-A99A-93B958BAE740}">
      <dgm:prSet/>
      <dgm:spPr/>
      <dgm:t>
        <a:bodyPr/>
        <a:lstStyle/>
        <a:p>
          <a:endParaRPr lang="en-US"/>
        </a:p>
      </dgm:t>
    </dgm:pt>
    <dgm:pt modelId="{A74DAD5F-1605-46E1-927C-EAEE74E203E8}" type="sibTrans" cxnId="{307BDEA2-49F2-4A49-A99A-93B958BAE740}">
      <dgm:prSet/>
      <dgm:spPr/>
      <dgm:t>
        <a:bodyPr/>
        <a:lstStyle/>
        <a:p>
          <a:endParaRPr lang="en-US"/>
        </a:p>
      </dgm:t>
    </dgm:pt>
    <dgm:pt modelId="{A94713AE-D91A-4354-9420-672E7917B876}">
      <dgm:prSet/>
      <dgm:spPr/>
      <dgm:t>
        <a:bodyPr/>
        <a:lstStyle/>
        <a:p>
          <a:pPr>
            <a:buFont typeface="Symbol" panose="05050102010706020507" pitchFamily="18" charset="2"/>
            <a:buChar char=""/>
          </a:pPr>
          <a:r>
            <a:rPr lang="en-US"/>
            <a:t>Community centers</a:t>
          </a:r>
        </a:p>
      </dgm:t>
    </dgm:pt>
    <dgm:pt modelId="{D4C53FE9-8092-407B-9E59-88BBD65A4EE4}" type="parTrans" cxnId="{F4596B4B-923B-4EFD-932F-917EFDF831DA}">
      <dgm:prSet/>
      <dgm:spPr/>
      <dgm:t>
        <a:bodyPr/>
        <a:lstStyle/>
        <a:p>
          <a:endParaRPr lang="en-US"/>
        </a:p>
      </dgm:t>
    </dgm:pt>
    <dgm:pt modelId="{6965BED9-FD1D-4C0E-9732-BB6C2C464F83}" type="sibTrans" cxnId="{F4596B4B-923B-4EFD-932F-917EFDF831DA}">
      <dgm:prSet/>
      <dgm:spPr/>
      <dgm:t>
        <a:bodyPr/>
        <a:lstStyle/>
        <a:p>
          <a:endParaRPr lang="en-US"/>
        </a:p>
      </dgm:t>
    </dgm:pt>
    <dgm:pt modelId="{72D21DC0-EE45-4933-9C12-9763395EE371}">
      <dgm:prSet/>
      <dgm:spPr/>
      <dgm:t>
        <a:bodyPr/>
        <a:lstStyle/>
        <a:p>
          <a:pPr>
            <a:buFont typeface="Symbol" panose="05050102010706020507" pitchFamily="18" charset="2"/>
            <a:buChar char=""/>
          </a:pPr>
          <a:r>
            <a:rPr lang="en-US"/>
            <a:t>Housing rehabilitation</a:t>
          </a:r>
        </a:p>
      </dgm:t>
    </dgm:pt>
    <dgm:pt modelId="{2D267777-B6F6-42E7-8BC4-D002FD50E3DE}" type="parTrans" cxnId="{9C0B18E2-A557-4C56-AAF3-9408F5779CB1}">
      <dgm:prSet/>
      <dgm:spPr/>
      <dgm:t>
        <a:bodyPr/>
        <a:lstStyle/>
        <a:p>
          <a:endParaRPr lang="en-US"/>
        </a:p>
      </dgm:t>
    </dgm:pt>
    <dgm:pt modelId="{A4862B6D-D5E3-4F16-97CE-E0E9C2B635D6}" type="sibTrans" cxnId="{9C0B18E2-A557-4C56-AAF3-9408F5779CB1}">
      <dgm:prSet/>
      <dgm:spPr/>
      <dgm:t>
        <a:bodyPr/>
        <a:lstStyle/>
        <a:p>
          <a:endParaRPr lang="en-US"/>
        </a:p>
      </dgm:t>
    </dgm:pt>
    <dgm:pt modelId="{E3A230E1-3B66-4E86-96F4-29FA32E5D07F}">
      <dgm:prSet/>
      <dgm:spPr/>
      <dgm:t>
        <a:bodyPr/>
        <a:lstStyle/>
        <a:p>
          <a:pPr>
            <a:buFont typeface="Symbol" panose="05050102010706020507" pitchFamily="18" charset="2"/>
            <a:buChar char=""/>
          </a:pPr>
          <a:r>
            <a:rPr lang="en-US"/>
            <a:t>Public services</a:t>
          </a:r>
        </a:p>
      </dgm:t>
    </dgm:pt>
    <dgm:pt modelId="{35D6CAEB-3CDC-4616-9BE6-304995BC2033}" type="parTrans" cxnId="{FDE78A3C-BC65-466E-A492-706699E28C20}">
      <dgm:prSet/>
      <dgm:spPr/>
      <dgm:t>
        <a:bodyPr/>
        <a:lstStyle/>
        <a:p>
          <a:endParaRPr lang="en-US"/>
        </a:p>
      </dgm:t>
    </dgm:pt>
    <dgm:pt modelId="{6763CBAA-805D-422E-B894-322881046330}" type="sibTrans" cxnId="{FDE78A3C-BC65-466E-A492-706699E28C20}">
      <dgm:prSet/>
      <dgm:spPr/>
      <dgm:t>
        <a:bodyPr/>
        <a:lstStyle/>
        <a:p>
          <a:endParaRPr lang="en-US"/>
        </a:p>
      </dgm:t>
    </dgm:pt>
    <dgm:pt modelId="{E5427CBD-1D55-477A-A682-6476D50BF258}">
      <dgm:prSet/>
      <dgm:spPr/>
      <dgm:t>
        <a:bodyPr/>
        <a:lstStyle/>
        <a:p>
          <a:pPr>
            <a:buFont typeface="Symbol" panose="05050102010706020507" pitchFamily="18" charset="2"/>
            <a:buChar char=""/>
          </a:pPr>
          <a:r>
            <a:rPr lang="en-US"/>
            <a:t>Microenterprise assistance</a:t>
          </a:r>
        </a:p>
      </dgm:t>
    </dgm:pt>
    <dgm:pt modelId="{9B3DF9E6-3480-401E-B3D2-3BF58C8CDFDC}" type="parTrans" cxnId="{48335633-68FE-4642-91E9-4F10F9643374}">
      <dgm:prSet/>
      <dgm:spPr/>
      <dgm:t>
        <a:bodyPr/>
        <a:lstStyle/>
        <a:p>
          <a:endParaRPr lang="en-US"/>
        </a:p>
      </dgm:t>
    </dgm:pt>
    <dgm:pt modelId="{9C23C205-D152-4225-89BC-0AD5D1C5E499}" type="sibTrans" cxnId="{48335633-68FE-4642-91E9-4F10F9643374}">
      <dgm:prSet/>
      <dgm:spPr/>
      <dgm:t>
        <a:bodyPr/>
        <a:lstStyle/>
        <a:p>
          <a:endParaRPr lang="en-US"/>
        </a:p>
      </dgm:t>
    </dgm:pt>
    <dgm:pt modelId="{DB8DE69B-A742-4674-919E-377E520AF5EB}">
      <dgm:prSet/>
      <dgm:spPr/>
      <dgm:t>
        <a:bodyPr/>
        <a:lstStyle/>
        <a:p>
          <a:r>
            <a:rPr lang="en-US" b="1" dirty="0"/>
            <a:t>CDBG Funds </a:t>
          </a:r>
          <a:endParaRPr lang="en-US" dirty="0"/>
        </a:p>
      </dgm:t>
    </dgm:pt>
    <dgm:pt modelId="{D3BF00FB-062C-4EF5-AA87-68D76FCC3EC4}" type="parTrans" cxnId="{CC8117AE-7719-49BD-85D9-648C6393D179}">
      <dgm:prSet/>
      <dgm:spPr/>
      <dgm:t>
        <a:bodyPr/>
        <a:lstStyle/>
        <a:p>
          <a:endParaRPr lang="en-US"/>
        </a:p>
      </dgm:t>
    </dgm:pt>
    <dgm:pt modelId="{BAC4CD90-B15A-4841-A245-CE3B7548741C}" type="sibTrans" cxnId="{CC8117AE-7719-49BD-85D9-648C6393D179}">
      <dgm:prSet/>
      <dgm:spPr/>
      <dgm:t>
        <a:bodyPr/>
        <a:lstStyle/>
        <a:p>
          <a:endParaRPr lang="en-US"/>
        </a:p>
      </dgm:t>
    </dgm:pt>
    <dgm:pt modelId="{69D78A24-2644-4199-B43A-E84C30E36340}">
      <dgm:prSet/>
      <dgm:spPr/>
      <dgm:t>
        <a:bodyPr/>
        <a:lstStyle/>
        <a:p>
          <a:pPr>
            <a:buFont typeface="Symbol" panose="05050102010706020507" pitchFamily="18" charset="2"/>
            <a:buChar char=""/>
          </a:pPr>
          <a:r>
            <a:rPr lang="en-US" dirty="0"/>
            <a:t>Typically funds up to 50% of total project costs</a:t>
          </a:r>
        </a:p>
      </dgm:t>
    </dgm:pt>
    <dgm:pt modelId="{792DE487-DDA4-4E48-A2C7-0A983DE82BC0}" type="parTrans" cxnId="{00EE1AE1-499E-47E4-9B97-E80DCA626861}">
      <dgm:prSet/>
      <dgm:spPr/>
      <dgm:t>
        <a:bodyPr/>
        <a:lstStyle/>
        <a:p>
          <a:endParaRPr lang="en-US"/>
        </a:p>
      </dgm:t>
    </dgm:pt>
    <dgm:pt modelId="{9B0A5376-B928-44CB-90DB-0FDB3E66AC53}" type="sibTrans" cxnId="{00EE1AE1-499E-47E4-9B97-E80DCA626861}">
      <dgm:prSet/>
      <dgm:spPr/>
      <dgm:t>
        <a:bodyPr/>
        <a:lstStyle/>
        <a:p>
          <a:endParaRPr lang="en-US"/>
        </a:p>
      </dgm:t>
    </dgm:pt>
    <dgm:pt modelId="{0002BAF9-A330-4581-AD58-0143034117E7}">
      <dgm:prSet/>
      <dgm:spPr/>
      <dgm:t>
        <a:bodyPr/>
        <a:lstStyle/>
        <a:p>
          <a:pPr>
            <a:buFont typeface="Symbol" panose="05050102010706020507" pitchFamily="18" charset="2"/>
            <a:buChar char=""/>
          </a:pPr>
          <a:r>
            <a:rPr lang="en-US" dirty="0"/>
            <a:t>Loans and grants are made based on a certain $$ for every full-time equivalent job created or retained as a result of the project</a:t>
          </a:r>
        </a:p>
      </dgm:t>
    </dgm:pt>
    <dgm:pt modelId="{5389E3B7-D567-4537-8236-80ADB5F86305}" type="parTrans" cxnId="{67C8B803-407A-4C9F-9C72-DE8F73B214B9}">
      <dgm:prSet/>
      <dgm:spPr/>
      <dgm:t>
        <a:bodyPr/>
        <a:lstStyle/>
        <a:p>
          <a:endParaRPr lang="en-US"/>
        </a:p>
      </dgm:t>
    </dgm:pt>
    <dgm:pt modelId="{A0B5D1F0-D8BB-458D-92FC-F5B7CF4A13FE}" type="sibTrans" cxnId="{67C8B803-407A-4C9F-9C72-DE8F73B214B9}">
      <dgm:prSet/>
      <dgm:spPr/>
      <dgm:t>
        <a:bodyPr/>
        <a:lstStyle/>
        <a:p>
          <a:endParaRPr lang="en-US"/>
        </a:p>
      </dgm:t>
    </dgm:pt>
    <dgm:pt modelId="{7FBFA328-8C50-46D5-922F-A7E20D571BB4}">
      <dgm:prSet/>
      <dgm:spPr/>
      <dgm:t>
        <a:bodyPr/>
        <a:lstStyle/>
        <a:p>
          <a:pPr>
            <a:buFont typeface="Symbol" panose="05050102010706020507" pitchFamily="18" charset="2"/>
            <a:buChar char=""/>
          </a:pPr>
          <a:r>
            <a:rPr lang="en-US" dirty="0"/>
            <a:t>Public infrastructure projects (e.g., water, sewer, roads) are eligible for up to 50% CDBG grant funding</a:t>
          </a:r>
        </a:p>
      </dgm:t>
    </dgm:pt>
    <dgm:pt modelId="{FBC67CEC-8DCC-4861-9FD6-7D7D30AC6CE1}" type="parTrans" cxnId="{3C064516-D7DE-4632-BCE4-816F791C53A0}">
      <dgm:prSet/>
      <dgm:spPr/>
      <dgm:t>
        <a:bodyPr/>
        <a:lstStyle/>
        <a:p>
          <a:endParaRPr lang="en-US"/>
        </a:p>
      </dgm:t>
    </dgm:pt>
    <dgm:pt modelId="{FE2F4C2D-29B5-44FE-A279-C0B332D3A622}" type="sibTrans" cxnId="{3C064516-D7DE-4632-BCE4-816F791C53A0}">
      <dgm:prSet/>
      <dgm:spPr/>
      <dgm:t>
        <a:bodyPr/>
        <a:lstStyle/>
        <a:p>
          <a:endParaRPr lang="en-US"/>
        </a:p>
      </dgm:t>
    </dgm:pt>
    <dgm:pt modelId="{774B13EB-4D28-4609-BE9F-AD4A56F7678D}">
      <dgm:prSet/>
      <dgm:spPr/>
      <dgm:t>
        <a:bodyPr/>
        <a:lstStyle/>
        <a:p>
          <a:pPr>
            <a:buFont typeface="Symbol" panose="05050102010706020507" pitchFamily="18" charset="2"/>
            <a:buChar char=""/>
          </a:pPr>
          <a:r>
            <a:rPr lang="en-US" dirty="0"/>
            <a:t>Private, for-profit projects can qualify for up to 50% CDBG low-interest loans</a:t>
          </a:r>
        </a:p>
      </dgm:t>
    </dgm:pt>
    <dgm:pt modelId="{54DECCD1-13E8-4E7D-B4C9-C3AB01A4EE57}" type="parTrans" cxnId="{12DF765C-F4AE-416A-95ED-70DC88425FF6}">
      <dgm:prSet/>
      <dgm:spPr/>
      <dgm:t>
        <a:bodyPr/>
        <a:lstStyle/>
        <a:p>
          <a:endParaRPr lang="en-US"/>
        </a:p>
      </dgm:t>
    </dgm:pt>
    <dgm:pt modelId="{E3B00AB2-1002-47A0-80E3-234561A41631}" type="sibTrans" cxnId="{12DF765C-F4AE-416A-95ED-70DC88425FF6}">
      <dgm:prSet/>
      <dgm:spPr/>
      <dgm:t>
        <a:bodyPr/>
        <a:lstStyle/>
        <a:p>
          <a:endParaRPr lang="en-US"/>
        </a:p>
      </dgm:t>
    </dgm:pt>
    <dgm:pt modelId="{D49AF237-EF0C-4EEA-B864-2C60D96641B7}" type="pres">
      <dgm:prSet presAssocID="{14803930-E5C5-4B5A-AD2F-48B56D66CD47}" presName="Name0" presStyleCnt="0">
        <dgm:presLayoutVars>
          <dgm:dir/>
          <dgm:animLvl val="lvl"/>
          <dgm:resizeHandles val="exact"/>
        </dgm:presLayoutVars>
      </dgm:prSet>
      <dgm:spPr/>
    </dgm:pt>
    <dgm:pt modelId="{9D8EDE4B-5045-4480-AA0F-2DD4B68EB8CF}" type="pres">
      <dgm:prSet presAssocID="{5975D15B-3D89-44D4-B1FC-0D9A7B77C12C}" presName="composite" presStyleCnt="0"/>
      <dgm:spPr/>
    </dgm:pt>
    <dgm:pt modelId="{7A657359-D171-43B6-9F30-5B8808D02D84}" type="pres">
      <dgm:prSet presAssocID="{5975D15B-3D89-44D4-B1FC-0D9A7B77C12C}" presName="parTx" presStyleLbl="alignNode1" presStyleIdx="0" presStyleCnt="2">
        <dgm:presLayoutVars>
          <dgm:chMax val="0"/>
          <dgm:chPref val="0"/>
          <dgm:bulletEnabled val="1"/>
        </dgm:presLayoutVars>
      </dgm:prSet>
      <dgm:spPr/>
    </dgm:pt>
    <dgm:pt modelId="{03FB8FDD-D425-4250-8879-8453C77BDE26}" type="pres">
      <dgm:prSet presAssocID="{5975D15B-3D89-44D4-B1FC-0D9A7B77C12C}" presName="desTx" presStyleLbl="alignAccFollowNode1" presStyleIdx="0" presStyleCnt="2">
        <dgm:presLayoutVars>
          <dgm:bulletEnabled val="1"/>
        </dgm:presLayoutVars>
      </dgm:prSet>
      <dgm:spPr/>
    </dgm:pt>
    <dgm:pt modelId="{9A3A342D-7A1A-49EF-B02F-CD62802F3DB7}" type="pres">
      <dgm:prSet presAssocID="{FA689256-85AF-407D-95C1-3855CCF5E76B}" presName="space" presStyleCnt="0"/>
      <dgm:spPr/>
    </dgm:pt>
    <dgm:pt modelId="{F362F3D0-4862-4344-85D3-8C822819A781}" type="pres">
      <dgm:prSet presAssocID="{DB8DE69B-A742-4674-919E-377E520AF5EB}" presName="composite" presStyleCnt="0"/>
      <dgm:spPr/>
    </dgm:pt>
    <dgm:pt modelId="{33D46EAE-B6BB-49BC-A654-B13D6C277165}" type="pres">
      <dgm:prSet presAssocID="{DB8DE69B-A742-4674-919E-377E520AF5EB}" presName="parTx" presStyleLbl="alignNode1" presStyleIdx="1" presStyleCnt="2">
        <dgm:presLayoutVars>
          <dgm:chMax val="0"/>
          <dgm:chPref val="0"/>
          <dgm:bulletEnabled val="1"/>
        </dgm:presLayoutVars>
      </dgm:prSet>
      <dgm:spPr/>
    </dgm:pt>
    <dgm:pt modelId="{133EC338-03F9-4164-AFEE-7B09A931ACEB}" type="pres">
      <dgm:prSet presAssocID="{DB8DE69B-A742-4674-919E-377E520AF5EB}" presName="desTx" presStyleLbl="alignAccFollowNode1" presStyleIdx="1" presStyleCnt="2">
        <dgm:presLayoutVars>
          <dgm:bulletEnabled val="1"/>
        </dgm:presLayoutVars>
      </dgm:prSet>
      <dgm:spPr/>
    </dgm:pt>
  </dgm:ptLst>
  <dgm:cxnLst>
    <dgm:cxn modelId="{67C8B803-407A-4C9F-9C72-DE8F73B214B9}" srcId="{DB8DE69B-A742-4674-919E-377E520AF5EB}" destId="{0002BAF9-A330-4581-AD58-0143034117E7}" srcOrd="1" destOrd="0" parTransId="{5389E3B7-D567-4537-8236-80ADB5F86305}" sibTransId="{A0B5D1F0-D8BB-458D-92FC-F5B7CF4A13FE}"/>
    <dgm:cxn modelId="{60C6BE09-0E8E-485F-928C-61F8439B3137}" type="presOf" srcId="{774B13EB-4D28-4609-BE9F-AD4A56F7678D}" destId="{133EC338-03F9-4164-AFEE-7B09A931ACEB}" srcOrd="0" destOrd="3" presId="urn:microsoft.com/office/officeart/2005/8/layout/hList1"/>
    <dgm:cxn modelId="{C7890E12-046E-460F-A0D4-487EA719D67F}" type="presOf" srcId="{DB8DE69B-A742-4674-919E-377E520AF5EB}" destId="{33D46EAE-B6BB-49BC-A654-B13D6C277165}" srcOrd="0" destOrd="0" presId="urn:microsoft.com/office/officeart/2005/8/layout/hList1"/>
    <dgm:cxn modelId="{3C064516-D7DE-4632-BCE4-816F791C53A0}" srcId="{DB8DE69B-A742-4674-919E-377E520AF5EB}" destId="{7FBFA328-8C50-46D5-922F-A7E20D571BB4}" srcOrd="2" destOrd="0" parTransId="{FBC67CEC-8DCC-4861-9FD6-7D7D30AC6CE1}" sibTransId="{FE2F4C2D-29B5-44FE-A279-C0B332D3A622}"/>
    <dgm:cxn modelId="{2C4E6E1D-6512-4AF8-81E6-F73883989F91}" type="presOf" srcId="{69D78A24-2644-4199-B43A-E84C30E36340}" destId="{133EC338-03F9-4164-AFEE-7B09A931ACEB}" srcOrd="0" destOrd="0" presId="urn:microsoft.com/office/officeart/2005/8/layout/hList1"/>
    <dgm:cxn modelId="{69992F25-BB1D-42B5-8CE4-ED0C44FD64D0}" type="presOf" srcId="{5975D15B-3D89-44D4-B1FC-0D9A7B77C12C}" destId="{7A657359-D171-43B6-9F30-5B8808D02D84}" srcOrd="0" destOrd="0" presId="urn:microsoft.com/office/officeart/2005/8/layout/hList1"/>
    <dgm:cxn modelId="{48335633-68FE-4642-91E9-4F10F9643374}" srcId="{5975D15B-3D89-44D4-B1FC-0D9A7B77C12C}" destId="{E5427CBD-1D55-477A-A682-6476D50BF258}" srcOrd="6" destOrd="0" parTransId="{9B3DF9E6-3480-401E-B3D2-3BF58C8CDFDC}" sibTransId="{9C23C205-D152-4225-89BC-0AD5D1C5E499}"/>
    <dgm:cxn modelId="{B0793534-A570-4FDA-A99C-CA3111D8CFBA}" type="presOf" srcId="{9CC63B53-3B60-47C0-BB96-21AE9D63E37C}" destId="{03FB8FDD-D425-4250-8879-8453C77BDE26}" srcOrd="0" destOrd="1" presId="urn:microsoft.com/office/officeart/2005/8/layout/hList1"/>
    <dgm:cxn modelId="{FDE78A3C-BC65-466E-A492-706699E28C20}" srcId="{5975D15B-3D89-44D4-B1FC-0D9A7B77C12C}" destId="{E3A230E1-3B66-4E86-96F4-29FA32E5D07F}" srcOrd="5" destOrd="0" parTransId="{35D6CAEB-3CDC-4616-9BE6-304995BC2033}" sibTransId="{6763CBAA-805D-422E-B894-322881046330}"/>
    <dgm:cxn modelId="{12DF765C-F4AE-416A-95ED-70DC88425FF6}" srcId="{DB8DE69B-A742-4674-919E-377E520AF5EB}" destId="{774B13EB-4D28-4609-BE9F-AD4A56F7678D}" srcOrd="3" destOrd="0" parTransId="{54DECCD1-13E8-4E7D-B4C9-C3AB01A4EE57}" sibTransId="{E3B00AB2-1002-47A0-80E3-234561A41631}"/>
    <dgm:cxn modelId="{F4596B4B-923B-4EFD-932F-917EFDF831DA}" srcId="{5975D15B-3D89-44D4-B1FC-0D9A7B77C12C}" destId="{A94713AE-D91A-4354-9420-672E7917B876}" srcOrd="3" destOrd="0" parTransId="{D4C53FE9-8092-407B-9E59-88BBD65A4EE4}" sibTransId="{6965BED9-FD1D-4C0E-9732-BB6C2C464F83}"/>
    <dgm:cxn modelId="{A3F35894-4752-46A6-8D37-FDF3C15D127E}" type="presOf" srcId="{A94713AE-D91A-4354-9420-672E7917B876}" destId="{03FB8FDD-D425-4250-8879-8453C77BDE26}" srcOrd="0" destOrd="3" presId="urn:microsoft.com/office/officeart/2005/8/layout/hList1"/>
    <dgm:cxn modelId="{95D8AA9C-B776-4A13-9AF4-6A708E4D579C}" type="presOf" srcId="{0002BAF9-A330-4581-AD58-0143034117E7}" destId="{133EC338-03F9-4164-AFEE-7B09A931ACEB}" srcOrd="0" destOrd="1" presId="urn:microsoft.com/office/officeart/2005/8/layout/hList1"/>
    <dgm:cxn modelId="{307BDEA2-49F2-4A49-A99A-93B958BAE740}" srcId="{5975D15B-3D89-44D4-B1FC-0D9A7B77C12C}" destId="{F289385C-34C6-44FF-8969-2AD087D625CB}" srcOrd="2" destOrd="0" parTransId="{16D1A332-CF44-47DA-B5F6-DE992DE13A68}" sibTransId="{A74DAD5F-1605-46E1-927C-EAEE74E203E8}"/>
    <dgm:cxn modelId="{BA56E2A9-AD55-4564-A551-85E3DE3F7B3A}" type="presOf" srcId="{8C26B41C-E21D-4DD6-B04E-0912C9C934CD}" destId="{03FB8FDD-D425-4250-8879-8453C77BDE26}" srcOrd="0" destOrd="0" presId="urn:microsoft.com/office/officeart/2005/8/layout/hList1"/>
    <dgm:cxn modelId="{E6C3D8AD-9E25-4CF2-BEBF-E613C26F4F88}" type="presOf" srcId="{7FBFA328-8C50-46D5-922F-A7E20D571BB4}" destId="{133EC338-03F9-4164-AFEE-7B09A931ACEB}" srcOrd="0" destOrd="2" presId="urn:microsoft.com/office/officeart/2005/8/layout/hList1"/>
    <dgm:cxn modelId="{CC8117AE-7719-49BD-85D9-648C6393D179}" srcId="{14803930-E5C5-4B5A-AD2F-48B56D66CD47}" destId="{DB8DE69B-A742-4674-919E-377E520AF5EB}" srcOrd="1" destOrd="0" parTransId="{D3BF00FB-062C-4EF5-AA87-68D76FCC3EC4}" sibTransId="{BAC4CD90-B15A-4841-A245-CE3B7548741C}"/>
    <dgm:cxn modelId="{488D7BB5-387E-442B-A676-9E275FB80F0F}" type="presOf" srcId="{E3A230E1-3B66-4E86-96F4-29FA32E5D07F}" destId="{03FB8FDD-D425-4250-8879-8453C77BDE26}" srcOrd="0" destOrd="5" presId="urn:microsoft.com/office/officeart/2005/8/layout/hList1"/>
    <dgm:cxn modelId="{DE117DC4-D8F6-4A77-9A45-45A6362BC851}" type="presOf" srcId="{F289385C-34C6-44FF-8969-2AD087D625CB}" destId="{03FB8FDD-D425-4250-8879-8453C77BDE26}" srcOrd="0" destOrd="2" presId="urn:microsoft.com/office/officeart/2005/8/layout/hList1"/>
    <dgm:cxn modelId="{B54EA4C6-C83F-4A54-B315-F6C4B059C0A0}" type="presOf" srcId="{E5427CBD-1D55-477A-A682-6476D50BF258}" destId="{03FB8FDD-D425-4250-8879-8453C77BDE26}" srcOrd="0" destOrd="6" presId="urn:microsoft.com/office/officeart/2005/8/layout/hList1"/>
    <dgm:cxn modelId="{FA2F6BD5-66EE-41EB-AC94-883D44E7C944}" srcId="{5975D15B-3D89-44D4-B1FC-0D9A7B77C12C}" destId="{9CC63B53-3B60-47C0-BB96-21AE9D63E37C}" srcOrd="1" destOrd="0" parTransId="{C4CD1565-631C-4202-B1D5-B887571C2AF3}" sibTransId="{9A4E6510-5ED5-4437-860E-DE6C082B1390}"/>
    <dgm:cxn modelId="{B012E5D8-3B28-4181-9013-78E3F2A36A38}" srcId="{5975D15B-3D89-44D4-B1FC-0D9A7B77C12C}" destId="{8C26B41C-E21D-4DD6-B04E-0912C9C934CD}" srcOrd="0" destOrd="0" parTransId="{F4DA16C1-EBDF-49EC-9929-25B895D56654}" sibTransId="{CCADEC59-D31E-4A5B-B668-B9822247179E}"/>
    <dgm:cxn modelId="{00EE1AE1-499E-47E4-9B97-E80DCA626861}" srcId="{DB8DE69B-A742-4674-919E-377E520AF5EB}" destId="{69D78A24-2644-4199-B43A-E84C30E36340}" srcOrd="0" destOrd="0" parTransId="{792DE487-DDA4-4E48-A2C7-0A983DE82BC0}" sibTransId="{9B0A5376-B928-44CB-90DB-0FDB3E66AC53}"/>
    <dgm:cxn modelId="{9C0B18E2-A557-4C56-AAF3-9408F5779CB1}" srcId="{5975D15B-3D89-44D4-B1FC-0D9A7B77C12C}" destId="{72D21DC0-EE45-4933-9C12-9763395EE371}" srcOrd="4" destOrd="0" parTransId="{2D267777-B6F6-42E7-8BC4-D002FD50E3DE}" sibTransId="{A4862B6D-D5E3-4F16-97CE-E0E9C2B635D6}"/>
    <dgm:cxn modelId="{724D36ED-CE09-4818-BCCD-FA935E0CBA71}" type="presOf" srcId="{72D21DC0-EE45-4933-9C12-9763395EE371}" destId="{03FB8FDD-D425-4250-8879-8453C77BDE26}" srcOrd="0" destOrd="4" presId="urn:microsoft.com/office/officeart/2005/8/layout/hList1"/>
    <dgm:cxn modelId="{E90284F2-BBF8-4582-9FF6-6192B97ECA11}" type="presOf" srcId="{14803930-E5C5-4B5A-AD2F-48B56D66CD47}" destId="{D49AF237-EF0C-4EEA-B864-2C60D96641B7}" srcOrd="0" destOrd="0" presId="urn:microsoft.com/office/officeart/2005/8/layout/hList1"/>
    <dgm:cxn modelId="{46213AF9-E73E-4192-903E-731BEB3C9843}" srcId="{14803930-E5C5-4B5A-AD2F-48B56D66CD47}" destId="{5975D15B-3D89-44D4-B1FC-0D9A7B77C12C}" srcOrd="0" destOrd="0" parTransId="{B74883FC-8538-4679-BDFC-60227BDA3871}" sibTransId="{FA689256-85AF-407D-95C1-3855CCF5E76B}"/>
    <dgm:cxn modelId="{EB804A84-C30B-4849-AE0E-EB78185894D7}" type="presParOf" srcId="{D49AF237-EF0C-4EEA-B864-2C60D96641B7}" destId="{9D8EDE4B-5045-4480-AA0F-2DD4B68EB8CF}" srcOrd="0" destOrd="0" presId="urn:microsoft.com/office/officeart/2005/8/layout/hList1"/>
    <dgm:cxn modelId="{BC0DDD8A-124E-4A02-864F-C8EA79D49A26}" type="presParOf" srcId="{9D8EDE4B-5045-4480-AA0F-2DD4B68EB8CF}" destId="{7A657359-D171-43B6-9F30-5B8808D02D84}" srcOrd="0" destOrd="0" presId="urn:microsoft.com/office/officeart/2005/8/layout/hList1"/>
    <dgm:cxn modelId="{DFA431B8-3738-43D8-88D1-FE976A171502}" type="presParOf" srcId="{9D8EDE4B-5045-4480-AA0F-2DD4B68EB8CF}" destId="{03FB8FDD-D425-4250-8879-8453C77BDE26}" srcOrd="1" destOrd="0" presId="urn:microsoft.com/office/officeart/2005/8/layout/hList1"/>
    <dgm:cxn modelId="{D91440B4-9F10-4579-B0F2-CED5825B4D47}" type="presParOf" srcId="{D49AF237-EF0C-4EEA-B864-2C60D96641B7}" destId="{9A3A342D-7A1A-49EF-B02F-CD62802F3DB7}" srcOrd="1" destOrd="0" presId="urn:microsoft.com/office/officeart/2005/8/layout/hList1"/>
    <dgm:cxn modelId="{7A9E3CE0-BEB6-47BA-95E5-2F3E9637493B}" type="presParOf" srcId="{D49AF237-EF0C-4EEA-B864-2C60D96641B7}" destId="{F362F3D0-4862-4344-85D3-8C822819A781}" srcOrd="2" destOrd="0" presId="urn:microsoft.com/office/officeart/2005/8/layout/hList1"/>
    <dgm:cxn modelId="{D0B72CE3-BC4C-4115-8221-0236F0C8A401}" type="presParOf" srcId="{F362F3D0-4862-4344-85D3-8C822819A781}" destId="{33D46EAE-B6BB-49BC-A654-B13D6C277165}" srcOrd="0" destOrd="0" presId="urn:microsoft.com/office/officeart/2005/8/layout/hList1"/>
    <dgm:cxn modelId="{38AD0BE4-2610-4FA1-9EA3-1F4D51216421}" type="presParOf" srcId="{F362F3D0-4862-4344-85D3-8C822819A781}" destId="{133EC338-03F9-4164-AFEE-7B09A931AC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5906D16-CDC2-4DED-AA6E-3CC6A448B67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7202E15-596A-4CB9-9296-EF6918D12262}">
      <dgm:prSet phldrT="[Text]"/>
      <dgm:spPr/>
      <dgm:t>
        <a:bodyPr/>
        <a:lstStyle/>
        <a:p>
          <a:r>
            <a:rPr lang="en-US" b="1" dirty="0"/>
            <a:t>CDBG Key Criteria</a:t>
          </a:r>
          <a:endParaRPr lang="en-US" dirty="0"/>
        </a:p>
      </dgm:t>
    </dgm:pt>
    <dgm:pt modelId="{3DFDA063-1F8A-49A8-A3AE-1A6C93DE1618}" type="parTrans" cxnId="{9EBD9195-0A2B-4916-8F08-F34509AB3BE9}">
      <dgm:prSet/>
      <dgm:spPr/>
      <dgm:t>
        <a:bodyPr/>
        <a:lstStyle/>
        <a:p>
          <a:endParaRPr lang="en-US"/>
        </a:p>
      </dgm:t>
    </dgm:pt>
    <dgm:pt modelId="{7B384966-FAC2-448A-8D2E-136C4F262BAE}" type="sibTrans" cxnId="{9EBD9195-0A2B-4916-8F08-F34509AB3BE9}">
      <dgm:prSet/>
      <dgm:spPr/>
      <dgm:t>
        <a:bodyPr/>
        <a:lstStyle/>
        <a:p>
          <a:endParaRPr lang="en-US"/>
        </a:p>
      </dgm:t>
    </dgm:pt>
    <dgm:pt modelId="{02A0CD4C-219C-4D5C-ABC7-CC034D6F5E06}">
      <dgm:prSet/>
      <dgm:spPr/>
      <dgm:t>
        <a:bodyPr/>
        <a:lstStyle/>
        <a:p>
          <a:pPr>
            <a:buFont typeface="Symbol" panose="05050102010706020507" pitchFamily="18" charset="2"/>
            <a:buChar char=""/>
          </a:pPr>
          <a:r>
            <a:rPr lang="en-US"/>
            <a:t>Employing at least 51% low- to moderate-income persons</a:t>
          </a:r>
        </a:p>
      </dgm:t>
    </dgm:pt>
    <dgm:pt modelId="{2C7B1425-5EB8-4110-BC3E-8310210F18B3}" type="parTrans" cxnId="{26DAA17C-8BE9-4A47-8884-CC3AEB026D57}">
      <dgm:prSet/>
      <dgm:spPr/>
      <dgm:t>
        <a:bodyPr/>
        <a:lstStyle/>
        <a:p>
          <a:endParaRPr lang="en-US"/>
        </a:p>
      </dgm:t>
    </dgm:pt>
    <dgm:pt modelId="{04515CC1-115B-493A-B0B6-5F1BE4EEA3A6}" type="sibTrans" cxnId="{26DAA17C-8BE9-4A47-8884-CC3AEB026D57}">
      <dgm:prSet/>
      <dgm:spPr/>
      <dgm:t>
        <a:bodyPr/>
        <a:lstStyle/>
        <a:p>
          <a:endParaRPr lang="en-US"/>
        </a:p>
      </dgm:t>
    </dgm:pt>
    <dgm:pt modelId="{A78880D8-6A33-4979-AFD6-BC447769D9CF}">
      <dgm:prSet/>
      <dgm:spPr/>
      <dgm:t>
        <a:bodyPr/>
        <a:lstStyle/>
        <a:p>
          <a:pPr>
            <a:buFont typeface="Symbol" panose="05050102010706020507" pitchFamily="18" charset="2"/>
            <a:buChar char=""/>
          </a:pPr>
          <a:r>
            <a:rPr lang="en-US"/>
            <a:t>Eliminating slum and blight</a:t>
          </a:r>
        </a:p>
      </dgm:t>
    </dgm:pt>
    <dgm:pt modelId="{B0CA3161-B84B-47BA-906B-5073FA3B9C82}" type="parTrans" cxnId="{A5CBDE17-DE1C-4678-BE2E-417B70521F3C}">
      <dgm:prSet/>
      <dgm:spPr/>
      <dgm:t>
        <a:bodyPr/>
        <a:lstStyle/>
        <a:p>
          <a:endParaRPr lang="en-US"/>
        </a:p>
      </dgm:t>
    </dgm:pt>
    <dgm:pt modelId="{23F8CE1F-899D-49B8-9E26-C2D35360ED12}" type="sibTrans" cxnId="{A5CBDE17-DE1C-4678-BE2E-417B70521F3C}">
      <dgm:prSet/>
      <dgm:spPr/>
      <dgm:t>
        <a:bodyPr/>
        <a:lstStyle/>
        <a:p>
          <a:endParaRPr lang="en-US"/>
        </a:p>
      </dgm:t>
    </dgm:pt>
    <dgm:pt modelId="{29924AA4-CB2E-4172-B9E9-CDBEABAF2000}">
      <dgm:prSet/>
      <dgm:spPr/>
      <dgm:t>
        <a:bodyPr/>
        <a:lstStyle/>
        <a:p>
          <a:pPr>
            <a:buFont typeface="Symbol" panose="05050102010706020507" pitchFamily="18" charset="2"/>
            <a:buChar char=""/>
          </a:pPr>
          <a:r>
            <a:rPr lang="en-US" dirty="0"/>
            <a:t>Meet an “urgent” need</a:t>
          </a:r>
        </a:p>
      </dgm:t>
    </dgm:pt>
    <dgm:pt modelId="{91FEF49E-E23C-4537-85AE-D956FA32BD67}" type="parTrans" cxnId="{0CAE2F3B-24B8-4784-94E5-CD11D8236703}">
      <dgm:prSet/>
      <dgm:spPr/>
      <dgm:t>
        <a:bodyPr/>
        <a:lstStyle/>
        <a:p>
          <a:endParaRPr lang="en-US"/>
        </a:p>
      </dgm:t>
    </dgm:pt>
    <dgm:pt modelId="{4DCC236C-EE2B-4866-A9A6-9DEDA087C681}" type="sibTrans" cxnId="{0CAE2F3B-24B8-4784-94E5-CD11D8236703}">
      <dgm:prSet/>
      <dgm:spPr/>
      <dgm:t>
        <a:bodyPr/>
        <a:lstStyle/>
        <a:p>
          <a:endParaRPr lang="en-US"/>
        </a:p>
      </dgm:t>
    </dgm:pt>
    <dgm:pt modelId="{71BE1444-4588-447A-A9D3-DE02BD8F60C5}" type="pres">
      <dgm:prSet presAssocID="{C5906D16-CDC2-4DED-AA6E-3CC6A448B671}" presName="Name0" presStyleCnt="0">
        <dgm:presLayoutVars>
          <dgm:dir/>
          <dgm:animLvl val="lvl"/>
          <dgm:resizeHandles val="exact"/>
        </dgm:presLayoutVars>
      </dgm:prSet>
      <dgm:spPr/>
    </dgm:pt>
    <dgm:pt modelId="{BFC13667-0A35-4AA6-AFC4-8537B44AA4B6}" type="pres">
      <dgm:prSet presAssocID="{E7202E15-596A-4CB9-9296-EF6918D12262}" presName="composite" presStyleCnt="0"/>
      <dgm:spPr/>
    </dgm:pt>
    <dgm:pt modelId="{6E30B019-BC15-4D47-A040-BE710FA7ED4B}" type="pres">
      <dgm:prSet presAssocID="{E7202E15-596A-4CB9-9296-EF6918D12262}" presName="parTx" presStyleLbl="alignNode1" presStyleIdx="0" presStyleCnt="1" custLinFactNeighborX="4676" custLinFactNeighborY="-19077">
        <dgm:presLayoutVars>
          <dgm:chMax val="0"/>
          <dgm:chPref val="0"/>
          <dgm:bulletEnabled val="1"/>
        </dgm:presLayoutVars>
      </dgm:prSet>
      <dgm:spPr/>
    </dgm:pt>
    <dgm:pt modelId="{87E74534-FDB1-47DF-A9A6-A3B323F668DB}" type="pres">
      <dgm:prSet presAssocID="{E7202E15-596A-4CB9-9296-EF6918D12262}" presName="desTx" presStyleLbl="alignAccFollowNode1" presStyleIdx="0" presStyleCnt="1">
        <dgm:presLayoutVars>
          <dgm:bulletEnabled val="1"/>
        </dgm:presLayoutVars>
      </dgm:prSet>
      <dgm:spPr/>
    </dgm:pt>
  </dgm:ptLst>
  <dgm:cxnLst>
    <dgm:cxn modelId="{E1404906-CC85-4E53-BDD0-A406DAAE1E26}" type="presOf" srcId="{E7202E15-596A-4CB9-9296-EF6918D12262}" destId="{6E30B019-BC15-4D47-A040-BE710FA7ED4B}" srcOrd="0" destOrd="0" presId="urn:microsoft.com/office/officeart/2005/8/layout/hList1"/>
    <dgm:cxn modelId="{A5CBDE17-DE1C-4678-BE2E-417B70521F3C}" srcId="{E7202E15-596A-4CB9-9296-EF6918D12262}" destId="{A78880D8-6A33-4979-AFD6-BC447769D9CF}" srcOrd="1" destOrd="0" parTransId="{B0CA3161-B84B-47BA-906B-5073FA3B9C82}" sibTransId="{23F8CE1F-899D-49B8-9E26-C2D35360ED12}"/>
    <dgm:cxn modelId="{78C94534-6C1A-48B9-8498-2D1480B3E67D}" type="presOf" srcId="{29924AA4-CB2E-4172-B9E9-CDBEABAF2000}" destId="{87E74534-FDB1-47DF-A9A6-A3B323F668DB}" srcOrd="0" destOrd="2" presId="urn:microsoft.com/office/officeart/2005/8/layout/hList1"/>
    <dgm:cxn modelId="{0CAE2F3B-24B8-4784-94E5-CD11D8236703}" srcId="{E7202E15-596A-4CB9-9296-EF6918D12262}" destId="{29924AA4-CB2E-4172-B9E9-CDBEABAF2000}" srcOrd="2" destOrd="0" parTransId="{91FEF49E-E23C-4537-85AE-D956FA32BD67}" sibTransId="{4DCC236C-EE2B-4866-A9A6-9DEDA087C681}"/>
    <dgm:cxn modelId="{8FE70958-61D9-44C1-ADFB-E8C5FA48D3EF}" type="presOf" srcId="{C5906D16-CDC2-4DED-AA6E-3CC6A448B671}" destId="{71BE1444-4588-447A-A9D3-DE02BD8F60C5}" srcOrd="0" destOrd="0" presId="urn:microsoft.com/office/officeart/2005/8/layout/hList1"/>
    <dgm:cxn modelId="{26DAA17C-8BE9-4A47-8884-CC3AEB026D57}" srcId="{E7202E15-596A-4CB9-9296-EF6918D12262}" destId="{02A0CD4C-219C-4D5C-ABC7-CC034D6F5E06}" srcOrd="0" destOrd="0" parTransId="{2C7B1425-5EB8-4110-BC3E-8310210F18B3}" sibTransId="{04515CC1-115B-493A-B0B6-5F1BE4EEA3A6}"/>
    <dgm:cxn modelId="{9EBD9195-0A2B-4916-8F08-F34509AB3BE9}" srcId="{C5906D16-CDC2-4DED-AA6E-3CC6A448B671}" destId="{E7202E15-596A-4CB9-9296-EF6918D12262}" srcOrd="0" destOrd="0" parTransId="{3DFDA063-1F8A-49A8-A3AE-1A6C93DE1618}" sibTransId="{7B384966-FAC2-448A-8D2E-136C4F262BAE}"/>
    <dgm:cxn modelId="{8817F4D4-0B86-4DC8-B320-DAC30833199D}" type="presOf" srcId="{02A0CD4C-219C-4D5C-ABC7-CC034D6F5E06}" destId="{87E74534-FDB1-47DF-A9A6-A3B323F668DB}" srcOrd="0" destOrd="0" presId="urn:microsoft.com/office/officeart/2005/8/layout/hList1"/>
    <dgm:cxn modelId="{8045CFE0-698D-4500-BA1D-D92D60E02DF8}" type="presOf" srcId="{A78880D8-6A33-4979-AFD6-BC447769D9CF}" destId="{87E74534-FDB1-47DF-A9A6-A3B323F668DB}" srcOrd="0" destOrd="1" presId="urn:microsoft.com/office/officeart/2005/8/layout/hList1"/>
    <dgm:cxn modelId="{80315B55-3158-4D83-AB00-F2F27F6908BC}" type="presParOf" srcId="{71BE1444-4588-447A-A9D3-DE02BD8F60C5}" destId="{BFC13667-0A35-4AA6-AFC4-8537B44AA4B6}" srcOrd="0" destOrd="0" presId="urn:microsoft.com/office/officeart/2005/8/layout/hList1"/>
    <dgm:cxn modelId="{EEEA1357-DE52-4EB6-9032-4D42BBB6D516}" type="presParOf" srcId="{BFC13667-0A35-4AA6-AFC4-8537B44AA4B6}" destId="{6E30B019-BC15-4D47-A040-BE710FA7ED4B}" srcOrd="0" destOrd="0" presId="urn:microsoft.com/office/officeart/2005/8/layout/hList1"/>
    <dgm:cxn modelId="{5613A1E8-4E79-4615-B3FD-E12D1288EF4B}" type="presParOf" srcId="{BFC13667-0A35-4AA6-AFC4-8537B44AA4B6}" destId="{87E74534-FDB1-47DF-A9A6-A3B323F668D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A352344-6A7A-431E-B6BA-ACEF80ADD7A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2ACD25D-CBE0-45D4-9229-8B64EC8CDB9D}">
      <dgm:prSet/>
      <dgm:spPr/>
      <dgm:t>
        <a:bodyPr/>
        <a:lstStyle/>
        <a:p>
          <a:r>
            <a:rPr lang="en-US" dirty="0"/>
            <a:t>City of Neodesha, KS CDBG + USDA</a:t>
          </a:r>
        </a:p>
      </dgm:t>
    </dgm:pt>
    <dgm:pt modelId="{93624462-51F4-4097-87F2-ACECECED682E}" type="parTrans" cxnId="{A3A05A98-5EF4-4E10-8E85-A827127DC218}">
      <dgm:prSet/>
      <dgm:spPr/>
      <dgm:t>
        <a:bodyPr/>
        <a:lstStyle/>
        <a:p>
          <a:endParaRPr lang="en-US"/>
        </a:p>
      </dgm:t>
    </dgm:pt>
    <dgm:pt modelId="{423D179F-19E2-4644-8406-2A0DE759C0AD}" type="sibTrans" cxnId="{A3A05A98-5EF4-4E10-8E85-A827127DC218}">
      <dgm:prSet/>
      <dgm:spPr/>
      <dgm:t>
        <a:bodyPr/>
        <a:lstStyle/>
        <a:p>
          <a:endParaRPr lang="en-US"/>
        </a:p>
      </dgm:t>
    </dgm:pt>
    <dgm:pt modelId="{79FF2190-342C-473E-A679-4ED40F10CDEC}">
      <dgm:prSet/>
      <dgm:spPr/>
      <dgm:t>
        <a:bodyPr/>
        <a:lstStyle/>
        <a:p>
          <a:r>
            <a:rPr lang="en-US" dirty="0"/>
            <a:t>City Gas System Upgrades</a:t>
          </a:r>
        </a:p>
      </dgm:t>
    </dgm:pt>
    <dgm:pt modelId="{6E6E69E5-9606-4B97-9B35-A79CB129142D}" type="parTrans" cxnId="{BBE8D00B-D2FA-4828-8DB5-B14A11DD2210}">
      <dgm:prSet/>
      <dgm:spPr/>
      <dgm:t>
        <a:bodyPr/>
        <a:lstStyle/>
        <a:p>
          <a:endParaRPr lang="en-US"/>
        </a:p>
      </dgm:t>
    </dgm:pt>
    <dgm:pt modelId="{E14C786D-2BF8-46C4-A03C-714ECBEF440C}" type="sibTrans" cxnId="{BBE8D00B-D2FA-4828-8DB5-B14A11DD2210}">
      <dgm:prSet/>
      <dgm:spPr/>
      <dgm:t>
        <a:bodyPr/>
        <a:lstStyle/>
        <a:p>
          <a:endParaRPr lang="en-US"/>
        </a:p>
      </dgm:t>
    </dgm:pt>
    <dgm:pt modelId="{72C33715-E15F-4855-AAD2-0EA24AF6DAFA}">
      <dgm:prSet/>
      <dgm:spPr/>
      <dgm:t>
        <a:bodyPr/>
        <a:lstStyle/>
        <a:p>
          <a:r>
            <a:rPr lang="en-US" dirty="0"/>
            <a:t>Highland County Ohio CDBG RLF</a:t>
          </a:r>
        </a:p>
      </dgm:t>
    </dgm:pt>
    <dgm:pt modelId="{6B9B941A-0ECB-4D9B-906A-EAAEE7F414F3}" type="parTrans" cxnId="{C1A2DB13-ECC0-4998-AFEE-31E9C928916B}">
      <dgm:prSet/>
      <dgm:spPr/>
      <dgm:t>
        <a:bodyPr/>
        <a:lstStyle/>
        <a:p>
          <a:endParaRPr lang="en-US"/>
        </a:p>
      </dgm:t>
    </dgm:pt>
    <dgm:pt modelId="{F7306972-3FFF-47BA-B222-E109902A99FE}" type="sibTrans" cxnId="{C1A2DB13-ECC0-4998-AFEE-31E9C928916B}">
      <dgm:prSet/>
      <dgm:spPr/>
      <dgm:t>
        <a:bodyPr/>
        <a:lstStyle/>
        <a:p>
          <a:endParaRPr lang="en-US"/>
        </a:p>
      </dgm:t>
    </dgm:pt>
    <dgm:pt modelId="{67385ACB-FCB7-4383-8483-49C4EFB63EB1}">
      <dgm:prSet/>
      <dgm:spPr/>
      <dgm:t>
        <a:bodyPr/>
        <a:lstStyle/>
        <a:p>
          <a:r>
            <a:rPr lang="en-US" dirty="0" err="1"/>
            <a:t>Corvac</a:t>
          </a:r>
          <a:r>
            <a:rPr lang="en-US" dirty="0"/>
            <a:t> Composites, LLC new automotive manufacturing facility sited in Highland </a:t>
          </a:r>
          <a:r>
            <a:rPr lang="en-US" dirty="0" err="1"/>
            <a:t>COunty</a:t>
          </a:r>
          <a:endParaRPr lang="en-US" dirty="0"/>
        </a:p>
      </dgm:t>
    </dgm:pt>
    <dgm:pt modelId="{E7767550-31C4-4482-A77C-943F0C0FB6C5}" type="parTrans" cxnId="{95B57D4F-DC18-451B-B1B3-E819415E2A5C}">
      <dgm:prSet/>
      <dgm:spPr/>
      <dgm:t>
        <a:bodyPr/>
        <a:lstStyle/>
        <a:p>
          <a:endParaRPr lang="en-US"/>
        </a:p>
      </dgm:t>
    </dgm:pt>
    <dgm:pt modelId="{2EAA5ADD-C064-488E-93F3-ED1BB3AD1B03}" type="sibTrans" cxnId="{95B57D4F-DC18-451B-B1B3-E819415E2A5C}">
      <dgm:prSet/>
      <dgm:spPr/>
      <dgm:t>
        <a:bodyPr/>
        <a:lstStyle/>
        <a:p>
          <a:endParaRPr lang="en-US"/>
        </a:p>
      </dgm:t>
    </dgm:pt>
    <dgm:pt modelId="{A03A11E4-1BFB-4023-9DC1-F3082925BE21}">
      <dgm:prSet/>
      <dgm:spPr/>
      <dgm:t>
        <a:bodyPr/>
        <a:lstStyle/>
        <a:p>
          <a:r>
            <a:rPr lang="en-US" dirty="0"/>
            <a:t>$12.5M Total Project Cost</a:t>
          </a:r>
        </a:p>
      </dgm:t>
    </dgm:pt>
    <dgm:pt modelId="{739DBEE1-9B64-4883-A26A-318F258E635F}" type="parTrans" cxnId="{5476EEBE-F375-4B63-9154-60FE5C202600}">
      <dgm:prSet/>
      <dgm:spPr/>
      <dgm:t>
        <a:bodyPr/>
        <a:lstStyle/>
        <a:p>
          <a:endParaRPr lang="en-US"/>
        </a:p>
      </dgm:t>
    </dgm:pt>
    <dgm:pt modelId="{AC463585-6A0A-4391-98FE-C59BD56AD83A}" type="sibTrans" cxnId="{5476EEBE-F375-4B63-9154-60FE5C202600}">
      <dgm:prSet/>
      <dgm:spPr/>
      <dgm:t>
        <a:bodyPr/>
        <a:lstStyle/>
        <a:p>
          <a:endParaRPr lang="en-US"/>
        </a:p>
      </dgm:t>
    </dgm:pt>
    <dgm:pt modelId="{93C2662E-0986-45BC-8943-F773D7D95FF5}">
      <dgm:prSet/>
      <dgm:spPr/>
      <dgm:t>
        <a:bodyPr/>
        <a:lstStyle/>
        <a:p>
          <a:r>
            <a:rPr lang="en-US" dirty="0"/>
            <a:t>$500,000 CDBG RLF</a:t>
          </a:r>
        </a:p>
      </dgm:t>
    </dgm:pt>
    <dgm:pt modelId="{2A0BB3AA-1610-4E9B-8CE6-7D756D41B798}" type="parTrans" cxnId="{F7842BD3-741C-4926-898B-5CDB3A86E46E}">
      <dgm:prSet/>
      <dgm:spPr/>
      <dgm:t>
        <a:bodyPr/>
        <a:lstStyle/>
        <a:p>
          <a:endParaRPr lang="en-US"/>
        </a:p>
      </dgm:t>
    </dgm:pt>
    <dgm:pt modelId="{02E0803B-F4EB-405F-97FA-9AA71CD86F52}" type="sibTrans" cxnId="{F7842BD3-741C-4926-898B-5CDB3A86E46E}">
      <dgm:prSet/>
      <dgm:spPr/>
      <dgm:t>
        <a:bodyPr/>
        <a:lstStyle/>
        <a:p>
          <a:endParaRPr lang="en-US"/>
        </a:p>
      </dgm:t>
    </dgm:pt>
    <dgm:pt modelId="{09F8B8CB-2786-4EE2-AB7D-3CB709784658}">
      <dgm:prSet/>
      <dgm:spPr/>
      <dgm:t>
        <a:bodyPr/>
        <a:lstStyle/>
        <a:p>
          <a:r>
            <a:rPr lang="en-US" dirty="0"/>
            <a:t>$2.3M Total Project Cost</a:t>
          </a:r>
        </a:p>
      </dgm:t>
    </dgm:pt>
    <dgm:pt modelId="{567A2CEA-2399-4009-9610-E8DBB5E97F49}" type="parTrans" cxnId="{C75E1837-27FD-436A-A053-1DB91DE78EFF}">
      <dgm:prSet/>
      <dgm:spPr/>
    </dgm:pt>
    <dgm:pt modelId="{30BD3BF3-4F53-435B-9BA5-9A3A0F6A95C1}" type="sibTrans" cxnId="{C75E1837-27FD-436A-A053-1DB91DE78EFF}">
      <dgm:prSet/>
      <dgm:spPr/>
    </dgm:pt>
    <dgm:pt modelId="{1A9E1878-B128-4996-8492-6FE36622E3C8}">
      <dgm:prSet/>
      <dgm:spPr/>
      <dgm:t>
        <a:bodyPr/>
        <a:lstStyle/>
        <a:p>
          <a:r>
            <a:rPr lang="en-US" dirty="0"/>
            <a:t>Public infrastructure upgrades to service 2,500 residents and businesses in community</a:t>
          </a:r>
        </a:p>
      </dgm:t>
    </dgm:pt>
    <dgm:pt modelId="{1EFF4679-299B-42D1-BF6F-EDC6764EC361}" type="parTrans" cxnId="{C0CAAC13-EE52-484A-A85A-10CFD2130921}">
      <dgm:prSet/>
      <dgm:spPr/>
    </dgm:pt>
    <dgm:pt modelId="{3702C40A-92CA-4DBC-8E34-2D591E8714B3}" type="sibTrans" cxnId="{C0CAAC13-EE52-484A-A85A-10CFD2130921}">
      <dgm:prSet/>
      <dgm:spPr/>
    </dgm:pt>
    <dgm:pt modelId="{DCD46AFE-12BD-4064-8F0D-1FBC0ABCE54A}">
      <dgm:prSet/>
      <dgm:spPr/>
      <dgm:t>
        <a:bodyPr/>
        <a:lstStyle/>
        <a:p>
          <a:r>
            <a:rPr lang="en-US" dirty="0"/>
            <a:t>$1.76M USDA Rural Development Grant</a:t>
          </a:r>
        </a:p>
      </dgm:t>
    </dgm:pt>
    <dgm:pt modelId="{D03AD63A-E5A4-4E63-B25F-90CC66EA08D0}" type="parTrans" cxnId="{5F47A511-D139-4E39-9488-7176080A7C02}">
      <dgm:prSet/>
      <dgm:spPr/>
    </dgm:pt>
    <dgm:pt modelId="{BF1F1247-871C-4CE2-AD3F-84AF23992218}" type="sibTrans" cxnId="{5F47A511-D139-4E39-9488-7176080A7C02}">
      <dgm:prSet/>
      <dgm:spPr/>
    </dgm:pt>
    <dgm:pt modelId="{F00F6E15-26BB-4D2C-9BD0-4ABF2ABDD9D2}">
      <dgm:prSet/>
      <dgm:spPr/>
      <dgm:t>
        <a:bodyPr/>
        <a:lstStyle/>
        <a:p>
          <a:r>
            <a:rPr lang="en-US" dirty="0"/>
            <a:t>$600,000 CDBG Grant</a:t>
          </a:r>
        </a:p>
      </dgm:t>
    </dgm:pt>
    <dgm:pt modelId="{BF52B614-6D41-46BF-B03B-52F249252037}" type="parTrans" cxnId="{7365D03A-3C8C-4341-930D-982C19015C03}">
      <dgm:prSet/>
      <dgm:spPr/>
    </dgm:pt>
    <dgm:pt modelId="{2367C64A-8245-452E-80EC-21C001B11871}" type="sibTrans" cxnId="{7365D03A-3C8C-4341-930D-982C19015C03}">
      <dgm:prSet/>
      <dgm:spPr/>
    </dgm:pt>
    <dgm:pt modelId="{014BA649-507E-4886-86CE-3316C91EAA7A}">
      <dgm:prSet/>
      <dgm:spPr/>
      <dgm:t>
        <a:bodyPr/>
        <a:lstStyle/>
        <a:p>
          <a:r>
            <a:rPr lang="en-US" dirty="0"/>
            <a:t>$12M Outside Funding</a:t>
          </a:r>
        </a:p>
      </dgm:t>
    </dgm:pt>
    <dgm:pt modelId="{EFCAADF9-6825-4C30-B422-5788B3E22923}" type="parTrans" cxnId="{8636730F-87EB-4356-A8BA-660BFD048004}">
      <dgm:prSet/>
      <dgm:spPr/>
    </dgm:pt>
    <dgm:pt modelId="{95927890-CEB3-492B-BB03-C7823D32DF25}" type="sibTrans" cxnId="{8636730F-87EB-4356-A8BA-660BFD048004}">
      <dgm:prSet/>
      <dgm:spPr/>
    </dgm:pt>
    <dgm:pt modelId="{C02F4B1B-B21E-43DF-B806-C0E464DF72AF}">
      <dgm:prSet/>
      <dgm:spPr/>
      <dgm:t>
        <a:bodyPr/>
        <a:lstStyle/>
        <a:p>
          <a:r>
            <a:rPr lang="en-US" dirty="0"/>
            <a:t>Total Jobs Created – 55</a:t>
          </a:r>
        </a:p>
      </dgm:t>
    </dgm:pt>
    <dgm:pt modelId="{457CFB8E-8CBF-4AF9-87D5-197C052AA6F3}" type="parTrans" cxnId="{E782D973-6839-4336-B0D9-3ED017685D93}">
      <dgm:prSet/>
      <dgm:spPr/>
    </dgm:pt>
    <dgm:pt modelId="{E870DEB3-4DF7-4334-9842-D61C779D3693}" type="sibTrans" cxnId="{E782D973-6839-4336-B0D9-3ED017685D93}">
      <dgm:prSet/>
      <dgm:spPr/>
    </dgm:pt>
    <dgm:pt modelId="{1EB1351F-B729-47CE-A5B1-8B72DB6FAF0F}">
      <dgm:prSet/>
      <dgm:spPr/>
      <dgm:t>
        <a:bodyPr/>
        <a:lstStyle/>
        <a:p>
          <a:r>
            <a:rPr lang="en-US" dirty="0"/>
            <a:t>29 LMI Jobs (52.7%) - $9,090/job created</a:t>
          </a:r>
        </a:p>
      </dgm:t>
    </dgm:pt>
    <dgm:pt modelId="{E86B4CAA-371C-4EBE-9860-D81F42F0DE17}" type="parTrans" cxnId="{CBD40A1D-7868-47DA-8A5B-9A012F8BFF68}">
      <dgm:prSet/>
      <dgm:spPr/>
    </dgm:pt>
    <dgm:pt modelId="{8953CE39-E83F-4AE6-BF8C-58F975FB9457}" type="sibTrans" cxnId="{CBD40A1D-7868-47DA-8A5B-9A012F8BFF68}">
      <dgm:prSet/>
      <dgm:spPr/>
    </dgm:pt>
    <dgm:pt modelId="{0DD8AD71-76E2-4409-BE3C-735456D4DA3D}" type="pres">
      <dgm:prSet presAssocID="{7A352344-6A7A-431E-B6BA-ACEF80ADD7A2}" presName="Name0" presStyleCnt="0">
        <dgm:presLayoutVars>
          <dgm:dir/>
          <dgm:animLvl val="lvl"/>
          <dgm:resizeHandles val="exact"/>
        </dgm:presLayoutVars>
      </dgm:prSet>
      <dgm:spPr/>
    </dgm:pt>
    <dgm:pt modelId="{87187E05-BF19-4E0F-AAAF-63024490063D}" type="pres">
      <dgm:prSet presAssocID="{F2ACD25D-CBE0-45D4-9229-8B64EC8CDB9D}" presName="composite" presStyleCnt="0"/>
      <dgm:spPr/>
    </dgm:pt>
    <dgm:pt modelId="{5319D441-AC44-4684-8793-548F82D3AE54}" type="pres">
      <dgm:prSet presAssocID="{F2ACD25D-CBE0-45D4-9229-8B64EC8CDB9D}" presName="parTx" presStyleLbl="alignNode1" presStyleIdx="0" presStyleCnt="2">
        <dgm:presLayoutVars>
          <dgm:chMax val="0"/>
          <dgm:chPref val="0"/>
          <dgm:bulletEnabled val="1"/>
        </dgm:presLayoutVars>
      </dgm:prSet>
      <dgm:spPr/>
    </dgm:pt>
    <dgm:pt modelId="{FE6F1AE7-6161-4B9C-B96D-3972A7939C3B}" type="pres">
      <dgm:prSet presAssocID="{F2ACD25D-CBE0-45D4-9229-8B64EC8CDB9D}" presName="desTx" presStyleLbl="alignAccFollowNode1" presStyleIdx="0" presStyleCnt="2">
        <dgm:presLayoutVars>
          <dgm:bulletEnabled val="1"/>
        </dgm:presLayoutVars>
      </dgm:prSet>
      <dgm:spPr/>
    </dgm:pt>
    <dgm:pt modelId="{49311834-A301-47DF-9F2B-3A7DC0A81CAC}" type="pres">
      <dgm:prSet presAssocID="{423D179F-19E2-4644-8406-2A0DE759C0AD}" presName="space" presStyleCnt="0"/>
      <dgm:spPr/>
    </dgm:pt>
    <dgm:pt modelId="{EBF2FADE-7219-4C7F-89B1-00745D991274}" type="pres">
      <dgm:prSet presAssocID="{72C33715-E15F-4855-AAD2-0EA24AF6DAFA}" presName="composite" presStyleCnt="0"/>
      <dgm:spPr/>
    </dgm:pt>
    <dgm:pt modelId="{535E84E1-F87A-419E-AA29-825B960F2EE3}" type="pres">
      <dgm:prSet presAssocID="{72C33715-E15F-4855-AAD2-0EA24AF6DAFA}" presName="parTx" presStyleLbl="alignNode1" presStyleIdx="1" presStyleCnt="2">
        <dgm:presLayoutVars>
          <dgm:chMax val="0"/>
          <dgm:chPref val="0"/>
          <dgm:bulletEnabled val="1"/>
        </dgm:presLayoutVars>
      </dgm:prSet>
      <dgm:spPr/>
    </dgm:pt>
    <dgm:pt modelId="{5AD99F7C-D561-4846-BE94-8FBFA041732B}" type="pres">
      <dgm:prSet presAssocID="{72C33715-E15F-4855-AAD2-0EA24AF6DAFA}" presName="desTx" presStyleLbl="alignAccFollowNode1" presStyleIdx="1" presStyleCnt="2">
        <dgm:presLayoutVars>
          <dgm:bulletEnabled val="1"/>
        </dgm:presLayoutVars>
      </dgm:prSet>
      <dgm:spPr/>
    </dgm:pt>
  </dgm:ptLst>
  <dgm:cxnLst>
    <dgm:cxn modelId="{23E87901-2886-4847-A95F-A2C7D6ABFF6D}" type="presOf" srcId="{7A352344-6A7A-431E-B6BA-ACEF80ADD7A2}" destId="{0DD8AD71-76E2-4409-BE3C-735456D4DA3D}" srcOrd="0" destOrd="0" presId="urn:microsoft.com/office/officeart/2005/8/layout/hList1"/>
    <dgm:cxn modelId="{BBE8D00B-D2FA-4828-8DB5-B14A11DD2210}" srcId="{F2ACD25D-CBE0-45D4-9229-8B64EC8CDB9D}" destId="{79FF2190-342C-473E-A679-4ED40F10CDEC}" srcOrd="0" destOrd="0" parTransId="{6E6E69E5-9606-4B97-9B35-A79CB129142D}" sibTransId="{E14C786D-2BF8-46C4-A03C-714ECBEF440C}"/>
    <dgm:cxn modelId="{8636730F-87EB-4356-A8BA-660BFD048004}" srcId="{A03A11E4-1BFB-4023-9DC1-F3082925BE21}" destId="{014BA649-507E-4886-86CE-3316C91EAA7A}" srcOrd="1" destOrd="0" parTransId="{EFCAADF9-6825-4C30-B422-5788B3E22923}" sibTransId="{95927890-CEB3-492B-BB03-C7823D32DF25}"/>
    <dgm:cxn modelId="{5F47A511-D139-4E39-9488-7176080A7C02}" srcId="{09F8B8CB-2786-4EE2-AB7D-3CB709784658}" destId="{DCD46AFE-12BD-4064-8F0D-1FBC0ABCE54A}" srcOrd="1" destOrd="0" parTransId="{D03AD63A-E5A4-4E63-B25F-90CC66EA08D0}" sibTransId="{BF1F1247-871C-4CE2-AD3F-84AF23992218}"/>
    <dgm:cxn modelId="{C0CAAC13-EE52-484A-A85A-10CFD2130921}" srcId="{79FF2190-342C-473E-A679-4ED40F10CDEC}" destId="{1A9E1878-B128-4996-8492-6FE36622E3C8}" srcOrd="1" destOrd="0" parTransId="{1EFF4679-299B-42D1-BF6F-EDC6764EC361}" sibTransId="{3702C40A-92CA-4DBC-8E34-2D591E8714B3}"/>
    <dgm:cxn modelId="{C1A2DB13-ECC0-4998-AFEE-31E9C928916B}" srcId="{7A352344-6A7A-431E-B6BA-ACEF80ADD7A2}" destId="{72C33715-E15F-4855-AAD2-0EA24AF6DAFA}" srcOrd="1" destOrd="0" parTransId="{6B9B941A-0ECB-4D9B-906A-EAAEE7F414F3}" sibTransId="{F7306972-3FFF-47BA-B222-E109902A99FE}"/>
    <dgm:cxn modelId="{2DE05C1A-CC55-466F-8586-57E513BD8991}" type="presOf" srcId="{79FF2190-342C-473E-A679-4ED40F10CDEC}" destId="{FE6F1AE7-6161-4B9C-B96D-3972A7939C3B}" srcOrd="0" destOrd="0" presId="urn:microsoft.com/office/officeart/2005/8/layout/hList1"/>
    <dgm:cxn modelId="{CBD40A1D-7868-47DA-8A5B-9A012F8BFF68}" srcId="{C02F4B1B-B21E-43DF-B806-C0E464DF72AF}" destId="{1EB1351F-B729-47CE-A5B1-8B72DB6FAF0F}" srcOrd="0" destOrd="0" parTransId="{E86B4CAA-371C-4EBE-9860-D81F42F0DE17}" sibTransId="{8953CE39-E83F-4AE6-BF8C-58F975FB9457}"/>
    <dgm:cxn modelId="{C75E1837-27FD-436A-A053-1DB91DE78EFF}" srcId="{79FF2190-342C-473E-A679-4ED40F10CDEC}" destId="{09F8B8CB-2786-4EE2-AB7D-3CB709784658}" srcOrd="0" destOrd="0" parTransId="{567A2CEA-2399-4009-9610-E8DBB5E97F49}" sibTransId="{30BD3BF3-4F53-435B-9BA5-9A3A0F6A95C1}"/>
    <dgm:cxn modelId="{7365D03A-3C8C-4341-930D-982C19015C03}" srcId="{09F8B8CB-2786-4EE2-AB7D-3CB709784658}" destId="{F00F6E15-26BB-4D2C-9BD0-4ABF2ABDD9D2}" srcOrd="0" destOrd="0" parTransId="{BF52B614-6D41-46BF-B03B-52F249252037}" sibTransId="{2367C64A-8245-452E-80EC-21C001B11871}"/>
    <dgm:cxn modelId="{7318093D-CC4A-4373-B78A-D9CD4FB39751}" type="presOf" srcId="{72C33715-E15F-4855-AAD2-0EA24AF6DAFA}" destId="{535E84E1-F87A-419E-AA29-825B960F2EE3}" srcOrd="0" destOrd="0" presId="urn:microsoft.com/office/officeart/2005/8/layout/hList1"/>
    <dgm:cxn modelId="{9E227A60-0A6A-4B10-A876-25C30F7C4D8B}" type="presOf" srcId="{C02F4B1B-B21E-43DF-B806-C0E464DF72AF}" destId="{5AD99F7C-D561-4846-BE94-8FBFA041732B}" srcOrd="0" destOrd="4" presId="urn:microsoft.com/office/officeart/2005/8/layout/hList1"/>
    <dgm:cxn modelId="{10AFD960-A0BD-480F-9DFF-8A9F9B31C96F}" type="presOf" srcId="{014BA649-507E-4886-86CE-3316C91EAA7A}" destId="{5AD99F7C-D561-4846-BE94-8FBFA041732B}" srcOrd="0" destOrd="3" presId="urn:microsoft.com/office/officeart/2005/8/layout/hList1"/>
    <dgm:cxn modelId="{BB73CC45-0944-4E80-8A42-74C0883820D4}" type="presOf" srcId="{09F8B8CB-2786-4EE2-AB7D-3CB709784658}" destId="{FE6F1AE7-6161-4B9C-B96D-3972A7939C3B}" srcOrd="0" destOrd="1" presId="urn:microsoft.com/office/officeart/2005/8/layout/hList1"/>
    <dgm:cxn modelId="{C06D6D6E-E8A0-4312-BCED-498D51CF4FA4}" type="presOf" srcId="{A03A11E4-1BFB-4023-9DC1-F3082925BE21}" destId="{5AD99F7C-D561-4846-BE94-8FBFA041732B}" srcOrd="0" destOrd="1" presId="urn:microsoft.com/office/officeart/2005/8/layout/hList1"/>
    <dgm:cxn modelId="{95B57D4F-DC18-451B-B1B3-E819415E2A5C}" srcId="{72C33715-E15F-4855-AAD2-0EA24AF6DAFA}" destId="{67385ACB-FCB7-4383-8483-49C4EFB63EB1}" srcOrd="0" destOrd="0" parTransId="{E7767550-31C4-4482-A77C-943F0C0FB6C5}" sibTransId="{2EAA5ADD-C064-488E-93F3-ED1BB3AD1B03}"/>
    <dgm:cxn modelId="{E782D973-6839-4336-B0D9-3ED017685D93}" srcId="{A03A11E4-1BFB-4023-9DC1-F3082925BE21}" destId="{C02F4B1B-B21E-43DF-B806-C0E464DF72AF}" srcOrd="2" destOrd="0" parTransId="{457CFB8E-8CBF-4AF9-87D5-197C052AA6F3}" sibTransId="{E870DEB3-4DF7-4334-9842-D61C779D3693}"/>
    <dgm:cxn modelId="{72CAFE83-EFC7-49CD-A306-A89645DDBEDB}" type="presOf" srcId="{1EB1351F-B729-47CE-A5B1-8B72DB6FAF0F}" destId="{5AD99F7C-D561-4846-BE94-8FBFA041732B}" srcOrd="0" destOrd="5" presId="urn:microsoft.com/office/officeart/2005/8/layout/hList1"/>
    <dgm:cxn modelId="{A3A05A98-5EF4-4E10-8E85-A827127DC218}" srcId="{7A352344-6A7A-431E-B6BA-ACEF80ADD7A2}" destId="{F2ACD25D-CBE0-45D4-9229-8B64EC8CDB9D}" srcOrd="0" destOrd="0" parTransId="{93624462-51F4-4097-87F2-ACECECED682E}" sibTransId="{423D179F-19E2-4644-8406-2A0DE759C0AD}"/>
    <dgm:cxn modelId="{B14FD4AC-5C51-446A-88F1-892DCE47EAE9}" type="presOf" srcId="{F2ACD25D-CBE0-45D4-9229-8B64EC8CDB9D}" destId="{5319D441-AC44-4684-8793-548F82D3AE54}" srcOrd="0" destOrd="0" presId="urn:microsoft.com/office/officeart/2005/8/layout/hList1"/>
    <dgm:cxn modelId="{5476EEBE-F375-4B63-9154-60FE5C202600}" srcId="{72C33715-E15F-4855-AAD2-0EA24AF6DAFA}" destId="{A03A11E4-1BFB-4023-9DC1-F3082925BE21}" srcOrd="1" destOrd="0" parTransId="{739DBEE1-9B64-4883-A26A-318F258E635F}" sibTransId="{AC463585-6A0A-4391-98FE-C59BD56AD83A}"/>
    <dgm:cxn modelId="{F7842BD3-741C-4926-898B-5CDB3A86E46E}" srcId="{A03A11E4-1BFB-4023-9DC1-F3082925BE21}" destId="{93C2662E-0986-45BC-8943-F773D7D95FF5}" srcOrd="0" destOrd="0" parTransId="{2A0BB3AA-1610-4E9B-8CE6-7D756D41B798}" sibTransId="{02E0803B-F4EB-405F-97FA-9AA71CD86F52}"/>
    <dgm:cxn modelId="{7D1E4DDD-A57F-4091-A1E9-1B67DD7904EE}" type="presOf" srcId="{67385ACB-FCB7-4383-8483-49C4EFB63EB1}" destId="{5AD99F7C-D561-4846-BE94-8FBFA041732B}" srcOrd="0" destOrd="0" presId="urn:microsoft.com/office/officeart/2005/8/layout/hList1"/>
    <dgm:cxn modelId="{5B4738E9-C82D-4AB9-B20D-6ADDE6C0559C}" type="presOf" srcId="{F00F6E15-26BB-4D2C-9BD0-4ABF2ABDD9D2}" destId="{FE6F1AE7-6161-4B9C-B96D-3972A7939C3B}" srcOrd="0" destOrd="2" presId="urn:microsoft.com/office/officeart/2005/8/layout/hList1"/>
    <dgm:cxn modelId="{D83D57F6-7E17-4589-A15D-1A5EC0F24B74}" type="presOf" srcId="{93C2662E-0986-45BC-8943-F773D7D95FF5}" destId="{5AD99F7C-D561-4846-BE94-8FBFA041732B}" srcOrd="0" destOrd="2" presId="urn:microsoft.com/office/officeart/2005/8/layout/hList1"/>
    <dgm:cxn modelId="{F52182F6-BF85-4BA6-AE70-A5D561986534}" type="presOf" srcId="{DCD46AFE-12BD-4064-8F0D-1FBC0ABCE54A}" destId="{FE6F1AE7-6161-4B9C-B96D-3972A7939C3B}" srcOrd="0" destOrd="3" presId="urn:microsoft.com/office/officeart/2005/8/layout/hList1"/>
    <dgm:cxn modelId="{5DFF28FC-105D-4FD1-A895-741F64075215}" type="presOf" srcId="{1A9E1878-B128-4996-8492-6FE36622E3C8}" destId="{FE6F1AE7-6161-4B9C-B96D-3972A7939C3B}" srcOrd="0" destOrd="4" presId="urn:microsoft.com/office/officeart/2005/8/layout/hList1"/>
    <dgm:cxn modelId="{10D9161A-9741-44DF-BB71-91D46257129E}" type="presParOf" srcId="{0DD8AD71-76E2-4409-BE3C-735456D4DA3D}" destId="{87187E05-BF19-4E0F-AAAF-63024490063D}" srcOrd="0" destOrd="0" presId="urn:microsoft.com/office/officeart/2005/8/layout/hList1"/>
    <dgm:cxn modelId="{BFB8FA69-BA88-4F96-B981-787140F89547}" type="presParOf" srcId="{87187E05-BF19-4E0F-AAAF-63024490063D}" destId="{5319D441-AC44-4684-8793-548F82D3AE54}" srcOrd="0" destOrd="0" presId="urn:microsoft.com/office/officeart/2005/8/layout/hList1"/>
    <dgm:cxn modelId="{649916A8-AC81-498D-9DA1-04DE6EF511D3}" type="presParOf" srcId="{87187E05-BF19-4E0F-AAAF-63024490063D}" destId="{FE6F1AE7-6161-4B9C-B96D-3972A7939C3B}" srcOrd="1" destOrd="0" presId="urn:microsoft.com/office/officeart/2005/8/layout/hList1"/>
    <dgm:cxn modelId="{938F5C4D-DA8A-45E5-9763-561C35BD17D4}" type="presParOf" srcId="{0DD8AD71-76E2-4409-BE3C-735456D4DA3D}" destId="{49311834-A301-47DF-9F2B-3A7DC0A81CAC}" srcOrd="1" destOrd="0" presId="urn:microsoft.com/office/officeart/2005/8/layout/hList1"/>
    <dgm:cxn modelId="{340D7300-DE14-4902-941A-28E754A5959D}" type="presParOf" srcId="{0DD8AD71-76E2-4409-BE3C-735456D4DA3D}" destId="{EBF2FADE-7219-4C7F-89B1-00745D991274}" srcOrd="2" destOrd="0" presId="urn:microsoft.com/office/officeart/2005/8/layout/hList1"/>
    <dgm:cxn modelId="{34702A2A-E592-4786-B35B-D17FEB9D13FF}" type="presParOf" srcId="{EBF2FADE-7219-4C7F-89B1-00745D991274}" destId="{535E84E1-F87A-419E-AA29-825B960F2EE3}" srcOrd="0" destOrd="0" presId="urn:microsoft.com/office/officeart/2005/8/layout/hList1"/>
    <dgm:cxn modelId="{845436CA-EB3C-4967-9FE3-99A4F3233E32}" type="presParOf" srcId="{EBF2FADE-7219-4C7F-89B1-00745D991274}" destId="{5AD99F7C-D561-4846-BE94-8FBFA041732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24DA5E3-0C8C-4815-AAB9-947660AA5EB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AEB87B0-3C31-43F8-A962-B349AAD15515}">
      <dgm:prSet phldrT="[Text]"/>
      <dgm:spPr/>
      <dgm:t>
        <a:bodyPr/>
        <a:lstStyle/>
        <a:p>
          <a:r>
            <a:rPr lang="en-US" b="1" dirty="0"/>
            <a:t>CDBG Case Study</a:t>
          </a:r>
          <a:endParaRPr lang="en-US" dirty="0"/>
        </a:p>
      </dgm:t>
    </dgm:pt>
    <dgm:pt modelId="{662E4CBB-47DC-45A8-9C27-923DF284C797}" type="parTrans" cxnId="{054F4894-2FC3-4E5A-9872-EF4FC7E57BC4}">
      <dgm:prSet/>
      <dgm:spPr/>
      <dgm:t>
        <a:bodyPr/>
        <a:lstStyle/>
        <a:p>
          <a:endParaRPr lang="en-US"/>
        </a:p>
      </dgm:t>
    </dgm:pt>
    <dgm:pt modelId="{8567B338-6F7F-4B2E-8450-B4EBFA8206FD}" type="sibTrans" cxnId="{054F4894-2FC3-4E5A-9872-EF4FC7E57BC4}">
      <dgm:prSet/>
      <dgm:spPr/>
      <dgm:t>
        <a:bodyPr/>
        <a:lstStyle/>
        <a:p>
          <a:endParaRPr lang="en-US"/>
        </a:p>
      </dgm:t>
    </dgm:pt>
    <dgm:pt modelId="{9BA60FF8-83A3-41A0-85B2-72B1F11B87C5}">
      <dgm:prSet/>
      <dgm:spPr/>
      <dgm:t>
        <a:bodyPr/>
        <a:lstStyle/>
        <a:p>
          <a:r>
            <a:rPr lang="en-US" b="1" dirty="0"/>
            <a:t>Local CDBG Revolving Loan Fund</a:t>
          </a:r>
          <a:endParaRPr lang="en-US" dirty="0"/>
        </a:p>
      </dgm:t>
    </dgm:pt>
    <dgm:pt modelId="{32B62800-CEFA-49FE-A19E-66D69B4D49FD}" type="parTrans" cxnId="{3E2012BB-9A1B-421E-8723-C499C7FD909B}">
      <dgm:prSet/>
      <dgm:spPr/>
      <dgm:t>
        <a:bodyPr/>
        <a:lstStyle/>
        <a:p>
          <a:endParaRPr lang="en-US"/>
        </a:p>
      </dgm:t>
    </dgm:pt>
    <dgm:pt modelId="{A3B2847D-7AD7-45D4-BD6E-E8D36F7239CA}" type="sibTrans" cxnId="{3E2012BB-9A1B-421E-8723-C499C7FD909B}">
      <dgm:prSet/>
      <dgm:spPr/>
      <dgm:t>
        <a:bodyPr/>
        <a:lstStyle/>
        <a:p>
          <a:endParaRPr lang="en-US"/>
        </a:p>
      </dgm:t>
    </dgm:pt>
    <dgm:pt modelId="{008DEF94-1DEA-44A9-91AD-C52555BAE642}">
      <dgm:prSet/>
      <dgm:spPr/>
      <dgm:t>
        <a:bodyPr/>
        <a:lstStyle/>
        <a:p>
          <a:pPr>
            <a:buFont typeface="Courier New" panose="02070309020205020404" pitchFamily="49" charset="0"/>
            <a:buChar char="o"/>
          </a:pPr>
          <a:r>
            <a:rPr lang="en-US" dirty="0"/>
            <a:t>Identification of business access to capital “gap” &amp; CDBG loan need</a:t>
          </a:r>
        </a:p>
      </dgm:t>
    </dgm:pt>
    <dgm:pt modelId="{02F2B579-FDB6-421C-9079-D72D03B623C9}" type="parTrans" cxnId="{842979BD-9C68-4A44-B709-5B62036FEA54}">
      <dgm:prSet/>
      <dgm:spPr/>
      <dgm:t>
        <a:bodyPr/>
        <a:lstStyle/>
        <a:p>
          <a:endParaRPr lang="en-US"/>
        </a:p>
      </dgm:t>
    </dgm:pt>
    <dgm:pt modelId="{05B0F89B-1D5A-427A-BA65-E8C68CC2DD5E}" type="sibTrans" cxnId="{842979BD-9C68-4A44-B709-5B62036FEA54}">
      <dgm:prSet/>
      <dgm:spPr/>
      <dgm:t>
        <a:bodyPr/>
        <a:lstStyle/>
        <a:p>
          <a:endParaRPr lang="en-US"/>
        </a:p>
      </dgm:t>
    </dgm:pt>
    <dgm:pt modelId="{2FC2F129-D615-42E4-8B85-12BE81E24F01}">
      <dgm:prSet/>
      <dgm:spPr/>
      <dgm:t>
        <a:bodyPr/>
        <a:lstStyle/>
        <a:p>
          <a:pPr>
            <a:buFont typeface="Courier New" panose="02070309020205020404" pitchFamily="49" charset="0"/>
            <a:buChar char="o"/>
          </a:pPr>
          <a:r>
            <a:rPr lang="en-US" dirty="0"/>
            <a:t>State grants money to community to issue loan = seed capital</a:t>
          </a:r>
        </a:p>
      </dgm:t>
    </dgm:pt>
    <dgm:pt modelId="{4898ABC3-9EC4-4290-BF4A-10869EE40590}" type="parTrans" cxnId="{975A4268-0038-4552-8DFD-C06FFE5D4FF9}">
      <dgm:prSet/>
      <dgm:spPr/>
      <dgm:t>
        <a:bodyPr/>
        <a:lstStyle/>
        <a:p>
          <a:endParaRPr lang="en-US"/>
        </a:p>
      </dgm:t>
    </dgm:pt>
    <dgm:pt modelId="{E15F948B-BB07-420E-8F19-125F35F1CC18}" type="sibTrans" cxnId="{975A4268-0038-4552-8DFD-C06FFE5D4FF9}">
      <dgm:prSet/>
      <dgm:spPr/>
      <dgm:t>
        <a:bodyPr/>
        <a:lstStyle/>
        <a:p>
          <a:endParaRPr lang="en-US"/>
        </a:p>
      </dgm:t>
    </dgm:pt>
    <dgm:pt modelId="{8C61425D-6903-4B6E-B481-82A5DFD13C53}">
      <dgm:prSet/>
      <dgm:spPr/>
      <dgm:t>
        <a:bodyPr/>
        <a:lstStyle/>
        <a:p>
          <a:pPr>
            <a:buFont typeface="Courier New" panose="02070309020205020404" pitchFamily="49" charset="0"/>
            <a:buChar char="o"/>
          </a:pPr>
          <a:r>
            <a:rPr lang="en-US" dirty="0"/>
            <a:t>Revolving Loan Fund Board of Directors</a:t>
          </a:r>
        </a:p>
      </dgm:t>
    </dgm:pt>
    <dgm:pt modelId="{96756669-FA97-49A8-AE62-B24DD4F83C9B}" type="parTrans" cxnId="{1B21DD78-8A6D-4870-B7C2-F7D5600B4953}">
      <dgm:prSet/>
      <dgm:spPr/>
      <dgm:t>
        <a:bodyPr/>
        <a:lstStyle/>
        <a:p>
          <a:endParaRPr lang="en-US"/>
        </a:p>
      </dgm:t>
    </dgm:pt>
    <dgm:pt modelId="{E9F18E19-6F8D-460F-B0C4-BC47820C959D}" type="sibTrans" cxnId="{1B21DD78-8A6D-4870-B7C2-F7D5600B4953}">
      <dgm:prSet/>
      <dgm:spPr/>
      <dgm:t>
        <a:bodyPr/>
        <a:lstStyle/>
        <a:p>
          <a:endParaRPr lang="en-US"/>
        </a:p>
      </dgm:t>
    </dgm:pt>
    <dgm:pt modelId="{D9429D7C-7EC2-439F-83B5-2E495A3A1FFC}">
      <dgm:prSet/>
      <dgm:spPr/>
      <dgm:t>
        <a:bodyPr/>
        <a:lstStyle/>
        <a:p>
          <a:pPr>
            <a:buFont typeface="Courier New" panose="02070309020205020404" pitchFamily="49" charset="0"/>
            <a:buChar char="o"/>
          </a:pPr>
          <a:r>
            <a:rPr lang="en-US" dirty="0"/>
            <a:t>Revolving Loan Fund loan terms and agreements</a:t>
          </a:r>
        </a:p>
      </dgm:t>
    </dgm:pt>
    <dgm:pt modelId="{D1810329-B90D-4245-A8F2-F2A68328AEBE}" type="parTrans" cxnId="{B6FB9884-0058-48BC-91A8-8595451A239D}">
      <dgm:prSet/>
      <dgm:spPr/>
      <dgm:t>
        <a:bodyPr/>
        <a:lstStyle/>
        <a:p>
          <a:endParaRPr lang="en-US"/>
        </a:p>
      </dgm:t>
    </dgm:pt>
    <dgm:pt modelId="{5FF2C828-F0AE-418B-B2F4-78EBF3D192FB}" type="sibTrans" cxnId="{B6FB9884-0058-48BC-91A8-8595451A239D}">
      <dgm:prSet/>
      <dgm:spPr/>
      <dgm:t>
        <a:bodyPr/>
        <a:lstStyle/>
        <a:p>
          <a:endParaRPr lang="en-US"/>
        </a:p>
      </dgm:t>
    </dgm:pt>
    <dgm:pt modelId="{2BB6DFF1-498D-4BF6-BE99-121573D77D54}">
      <dgm:prSet/>
      <dgm:spPr/>
      <dgm:t>
        <a:bodyPr/>
        <a:lstStyle/>
        <a:p>
          <a:pPr>
            <a:buFont typeface="Courier New" panose="02070309020205020404" pitchFamily="49" charset="0"/>
            <a:buChar char="o"/>
          </a:pPr>
          <a:r>
            <a:rPr lang="en-US" dirty="0"/>
            <a:t>Revolving Loan Fund marketing</a:t>
          </a:r>
        </a:p>
      </dgm:t>
    </dgm:pt>
    <dgm:pt modelId="{DE0A7E81-AB4A-43B2-8728-9FEE89ADC3AC}" type="parTrans" cxnId="{D05CA512-DC67-4D21-A03E-576B05D18530}">
      <dgm:prSet/>
      <dgm:spPr/>
      <dgm:t>
        <a:bodyPr/>
        <a:lstStyle/>
        <a:p>
          <a:endParaRPr lang="en-US"/>
        </a:p>
      </dgm:t>
    </dgm:pt>
    <dgm:pt modelId="{BA181EDF-A0EB-4E30-A875-D7A7B4A5651A}" type="sibTrans" cxnId="{D05CA512-DC67-4D21-A03E-576B05D18530}">
      <dgm:prSet/>
      <dgm:spPr/>
      <dgm:t>
        <a:bodyPr/>
        <a:lstStyle/>
        <a:p>
          <a:endParaRPr lang="en-US"/>
        </a:p>
      </dgm:t>
    </dgm:pt>
    <dgm:pt modelId="{72922F5B-A55D-40ED-8C6C-C4241397673E}">
      <dgm:prSet/>
      <dgm:spPr/>
      <dgm:t>
        <a:bodyPr/>
        <a:lstStyle/>
        <a:p>
          <a:pPr>
            <a:buFont typeface="Courier New" panose="02070309020205020404" pitchFamily="49" charset="0"/>
            <a:buChar char="o"/>
          </a:pPr>
          <a:r>
            <a:rPr lang="en-US" dirty="0"/>
            <a:t>Corporate organization of revolving loan fund</a:t>
          </a:r>
        </a:p>
      </dgm:t>
    </dgm:pt>
    <dgm:pt modelId="{E3E1B096-70E2-4EE2-A6F2-B651A3B567C8}" type="parTrans" cxnId="{BD144CF8-70C5-45DA-AB58-85D763729855}">
      <dgm:prSet/>
      <dgm:spPr/>
      <dgm:t>
        <a:bodyPr/>
        <a:lstStyle/>
        <a:p>
          <a:endParaRPr lang="en-US"/>
        </a:p>
      </dgm:t>
    </dgm:pt>
    <dgm:pt modelId="{B881F451-CC2B-4521-ADA9-07E8A0469343}" type="sibTrans" cxnId="{BD144CF8-70C5-45DA-AB58-85D763729855}">
      <dgm:prSet/>
      <dgm:spPr/>
      <dgm:t>
        <a:bodyPr/>
        <a:lstStyle/>
        <a:p>
          <a:endParaRPr lang="en-US"/>
        </a:p>
      </dgm:t>
    </dgm:pt>
    <dgm:pt modelId="{A900C577-951F-4ADF-927A-B21F3F072CA7}" type="pres">
      <dgm:prSet presAssocID="{E24DA5E3-0C8C-4815-AAB9-947660AA5EB9}" presName="Name0" presStyleCnt="0">
        <dgm:presLayoutVars>
          <dgm:dir/>
          <dgm:animLvl val="lvl"/>
          <dgm:resizeHandles val="exact"/>
        </dgm:presLayoutVars>
      </dgm:prSet>
      <dgm:spPr/>
    </dgm:pt>
    <dgm:pt modelId="{4384F548-8D9C-429A-A189-F9709B63A128}" type="pres">
      <dgm:prSet presAssocID="{EAEB87B0-3C31-43F8-A962-B349AAD15515}" presName="composite" presStyleCnt="0"/>
      <dgm:spPr/>
    </dgm:pt>
    <dgm:pt modelId="{B314C12F-A0DE-40EF-B67A-04CA69AC3C69}" type="pres">
      <dgm:prSet presAssocID="{EAEB87B0-3C31-43F8-A962-B349AAD15515}" presName="parTx" presStyleLbl="alignNode1" presStyleIdx="0" presStyleCnt="1" custLinFactNeighborX="750" custLinFactNeighborY="-6389">
        <dgm:presLayoutVars>
          <dgm:chMax val="0"/>
          <dgm:chPref val="0"/>
          <dgm:bulletEnabled val="1"/>
        </dgm:presLayoutVars>
      </dgm:prSet>
      <dgm:spPr/>
    </dgm:pt>
    <dgm:pt modelId="{4D2BE8F5-3B57-4A0E-93B9-73E7C8175D0A}" type="pres">
      <dgm:prSet presAssocID="{EAEB87B0-3C31-43F8-A962-B349AAD15515}" presName="desTx" presStyleLbl="alignAccFollowNode1" presStyleIdx="0" presStyleCnt="1" custLinFactNeighborX="750" custLinFactNeighborY="1024">
        <dgm:presLayoutVars>
          <dgm:bulletEnabled val="1"/>
        </dgm:presLayoutVars>
      </dgm:prSet>
      <dgm:spPr/>
    </dgm:pt>
  </dgm:ptLst>
  <dgm:cxnLst>
    <dgm:cxn modelId="{D05CA512-DC67-4D21-A03E-576B05D18530}" srcId="{EAEB87B0-3C31-43F8-A962-B349AAD15515}" destId="{2BB6DFF1-498D-4BF6-BE99-121573D77D54}" srcOrd="6" destOrd="0" parTransId="{DE0A7E81-AB4A-43B2-8728-9FEE89ADC3AC}" sibTransId="{BA181EDF-A0EB-4E30-A875-D7A7B4A5651A}"/>
    <dgm:cxn modelId="{80967B27-1361-4829-8B4D-5EC120F5CA83}" type="presOf" srcId="{E24DA5E3-0C8C-4815-AAB9-947660AA5EB9}" destId="{A900C577-951F-4ADF-927A-B21F3F072CA7}" srcOrd="0" destOrd="0" presId="urn:microsoft.com/office/officeart/2005/8/layout/hList1"/>
    <dgm:cxn modelId="{75E95C43-FE4A-4E41-A15A-B8A70765F40B}" type="presOf" srcId="{72922F5B-A55D-40ED-8C6C-C4241397673E}" destId="{4D2BE8F5-3B57-4A0E-93B9-73E7C8175D0A}" srcOrd="0" destOrd="3" presId="urn:microsoft.com/office/officeart/2005/8/layout/hList1"/>
    <dgm:cxn modelId="{975A4268-0038-4552-8DFD-C06FFE5D4FF9}" srcId="{EAEB87B0-3C31-43F8-A962-B349AAD15515}" destId="{2FC2F129-D615-42E4-8B85-12BE81E24F01}" srcOrd="2" destOrd="0" parTransId="{4898ABC3-9EC4-4290-BF4A-10869EE40590}" sibTransId="{E15F948B-BB07-420E-8F19-125F35F1CC18}"/>
    <dgm:cxn modelId="{1B21DD78-8A6D-4870-B7C2-F7D5600B4953}" srcId="{EAEB87B0-3C31-43F8-A962-B349AAD15515}" destId="{8C61425D-6903-4B6E-B481-82A5DFD13C53}" srcOrd="4" destOrd="0" parTransId="{96756669-FA97-49A8-AE62-B24DD4F83C9B}" sibTransId="{E9F18E19-6F8D-460F-B0C4-BC47820C959D}"/>
    <dgm:cxn modelId="{A61A167D-B66C-4799-AD14-C7C1C30A92B1}" type="presOf" srcId="{2BB6DFF1-498D-4BF6-BE99-121573D77D54}" destId="{4D2BE8F5-3B57-4A0E-93B9-73E7C8175D0A}" srcOrd="0" destOrd="6" presId="urn:microsoft.com/office/officeart/2005/8/layout/hList1"/>
    <dgm:cxn modelId="{B6FB9884-0058-48BC-91A8-8595451A239D}" srcId="{EAEB87B0-3C31-43F8-A962-B349AAD15515}" destId="{D9429D7C-7EC2-439F-83B5-2E495A3A1FFC}" srcOrd="5" destOrd="0" parTransId="{D1810329-B90D-4245-A8F2-F2A68328AEBE}" sibTransId="{5FF2C828-F0AE-418B-B2F4-78EBF3D192FB}"/>
    <dgm:cxn modelId="{054F4894-2FC3-4E5A-9872-EF4FC7E57BC4}" srcId="{E24DA5E3-0C8C-4815-AAB9-947660AA5EB9}" destId="{EAEB87B0-3C31-43F8-A962-B349AAD15515}" srcOrd="0" destOrd="0" parTransId="{662E4CBB-47DC-45A8-9C27-923DF284C797}" sibTransId="{8567B338-6F7F-4B2E-8450-B4EBFA8206FD}"/>
    <dgm:cxn modelId="{F58E28A1-8349-44F9-A030-E405F21C7E67}" type="presOf" srcId="{008DEF94-1DEA-44A9-91AD-C52555BAE642}" destId="{4D2BE8F5-3B57-4A0E-93B9-73E7C8175D0A}" srcOrd="0" destOrd="1" presId="urn:microsoft.com/office/officeart/2005/8/layout/hList1"/>
    <dgm:cxn modelId="{1D887FB1-550D-4763-8F20-85140699DAA9}" type="presOf" srcId="{EAEB87B0-3C31-43F8-A962-B349AAD15515}" destId="{B314C12F-A0DE-40EF-B67A-04CA69AC3C69}" srcOrd="0" destOrd="0" presId="urn:microsoft.com/office/officeart/2005/8/layout/hList1"/>
    <dgm:cxn modelId="{B8CF41B6-FCF8-427D-9333-FBD488C02F6E}" type="presOf" srcId="{2FC2F129-D615-42E4-8B85-12BE81E24F01}" destId="{4D2BE8F5-3B57-4A0E-93B9-73E7C8175D0A}" srcOrd="0" destOrd="2" presId="urn:microsoft.com/office/officeart/2005/8/layout/hList1"/>
    <dgm:cxn modelId="{3E2012BB-9A1B-421E-8723-C499C7FD909B}" srcId="{EAEB87B0-3C31-43F8-A962-B349AAD15515}" destId="{9BA60FF8-83A3-41A0-85B2-72B1F11B87C5}" srcOrd="0" destOrd="0" parTransId="{32B62800-CEFA-49FE-A19E-66D69B4D49FD}" sibTransId="{A3B2847D-7AD7-45D4-BD6E-E8D36F7239CA}"/>
    <dgm:cxn modelId="{842979BD-9C68-4A44-B709-5B62036FEA54}" srcId="{EAEB87B0-3C31-43F8-A962-B349AAD15515}" destId="{008DEF94-1DEA-44A9-91AD-C52555BAE642}" srcOrd="1" destOrd="0" parTransId="{02F2B579-FDB6-421C-9079-D72D03B623C9}" sibTransId="{05B0F89B-1D5A-427A-BA65-E8C68CC2DD5E}"/>
    <dgm:cxn modelId="{69FF19D5-F413-493F-AB81-0325230F12F2}" type="presOf" srcId="{D9429D7C-7EC2-439F-83B5-2E495A3A1FFC}" destId="{4D2BE8F5-3B57-4A0E-93B9-73E7C8175D0A}" srcOrd="0" destOrd="5" presId="urn:microsoft.com/office/officeart/2005/8/layout/hList1"/>
    <dgm:cxn modelId="{E37453E0-0E71-4F4C-B2BD-B91C41E9D031}" type="presOf" srcId="{8C61425D-6903-4B6E-B481-82A5DFD13C53}" destId="{4D2BE8F5-3B57-4A0E-93B9-73E7C8175D0A}" srcOrd="0" destOrd="4" presId="urn:microsoft.com/office/officeart/2005/8/layout/hList1"/>
    <dgm:cxn modelId="{BD144CF8-70C5-45DA-AB58-85D763729855}" srcId="{EAEB87B0-3C31-43F8-A962-B349AAD15515}" destId="{72922F5B-A55D-40ED-8C6C-C4241397673E}" srcOrd="3" destOrd="0" parTransId="{E3E1B096-70E2-4EE2-A6F2-B651A3B567C8}" sibTransId="{B881F451-CC2B-4521-ADA9-07E8A0469343}"/>
    <dgm:cxn modelId="{B5418DFA-9376-4D04-BF1F-766D29AC7278}" type="presOf" srcId="{9BA60FF8-83A3-41A0-85B2-72B1F11B87C5}" destId="{4D2BE8F5-3B57-4A0E-93B9-73E7C8175D0A}" srcOrd="0" destOrd="0" presId="urn:microsoft.com/office/officeart/2005/8/layout/hList1"/>
    <dgm:cxn modelId="{A404A3A7-05EC-4E65-ADA1-FA1B10014BB6}" type="presParOf" srcId="{A900C577-951F-4ADF-927A-B21F3F072CA7}" destId="{4384F548-8D9C-429A-A189-F9709B63A128}" srcOrd="0" destOrd="0" presId="urn:microsoft.com/office/officeart/2005/8/layout/hList1"/>
    <dgm:cxn modelId="{47FE4BB5-C2A9-4A9C-8D1A-3EF97111B075}" type="presParOf" srcId="{4384F548-8D9C-429A-A189-F9709B63A128}" destId="{B314C12F-A0DE-40EF-B67A-04CA69AC3C69}" srcOrd="0" destOrd="0" presId="urn:microsoft.com/office/officeart/2005/8/layout/hList1"/>
    <dgm:cxn modelId="{A6815B79-D568-42B8-B5C8-8CE5733084B2}" type="presParOf" srcId="{4384F548-8D9C-429A-A189-F9709B63A128}" destId="{4D2BE8F5-3B57-4A0E-93B9-73E7C8175D0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CCE2DE-F45A-40E9-93B3-F975301FCA20}"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en-US"/>
        </a:p>
      </dgm:t>
    </dgm:pt>
    <dgm:pt modelId="{8BAC1060-2F2D-49B7-AC0C-5A71C30D16E2}">
      <dgm:prSet phldrT="[Text]"/>
      <dgm:spPr>
        <a:xfrm rot="5400000">
          <a:off x="-460730" y="466127"/>
          <a:ext cx="3071538" cy="2150076"/>
        </a:xfrm>
        <a:solidFill>
          <a:schemeClr val="accent2"/>
        </a:solidFill>
        <a:ln w="12700" cap="flat" cmpd="sng" algn="ctr">
          <a:solidFill>
            <a:srgbClr val="A5A5A5">
              <a:hueOff val="0"/>
              <a:satOff val="0"/>
              <a:lumOff val="0"/>
              <a:alphaOff val="0"/>
            </a:srgb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Assess Economic Damage</a:t>
          </a:r>
          <a:endParaRPr lang="en-US" dirty="0">
            <a:solidFill>
              <a:sysClr val="window" lastClr="FFFFFF"/>
            </a:solidFill>
            <a:latin typeface="Calibri" panose="020F0502020204030204"/>
            <a:ea typeface="+mn-ea"/>
            <a:cs typeface="+mn-cs"/>
          </a:endParaRPr>
        </a:p>
      </dgm:t>
    </dgm:pt>
    <dgm:pt modelId="{5D6ED198-444B-4447-8184-A0AB28D16FD3}" type="parTrans" cxnId="{28409CCB-9C1A-44AF-80A8-687AC21FCEF2}">
      <dgm:prSet/>
      <dgm:spPr/>
      <dgm:t>
        <a:bodyPr/>
        <a:lstStyle/>
        <a:p>
          <a:endParaRPr lang="en-US"/>
        </a:p>
      </dgm:t>
    </dgm:pt>
    <dgm:pt modelId="{12F196D7-059D-4DCE-8FB8-8CCA038EEF59}" type="sibTrans" cxnId="{28409CCB-9C1A-44AF-80A8-687AC21FCEF2}">
      <dgm:prSet/>
      <dgm:spPr/>
      <dgm:t>
        <a:bodyPr/>
        <a:lstStyle/>
        <a:p>
          <a:endParaRPr lang="en-US"/>
        </a:p>
      </dgm:t>
    </dgm:pt>
    <dgm:pt modelId="{A2DE653F-1770-4668-9816-08A4FA8A1AFB}">
      <dgm:prSet phldrT="[Text]"/>
      <dgm:spPr>
        <a:xfrm rot="5400000">
          <a:off x="2985088" y="-829614"/>
          <a:ext cx="1996500" cy="3666523"/>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Char char="•"/>
          </a:pPr>
          <a:r>
            <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rPr>
            <a:t>Emsi Data dive to measure the before, during and after of the disaster's impact on the region's economy, workforce and employer base</a:t>
          </a:r>
          <a:endPar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dgm:t>
    </dgm:pt>
    <dgm:pt modelId="{71BA0235-D097-4C26-8159-573B22EBA5AD}" type="parTrans" cxnId="{A2ACA3C1-9E5F-488E-9A6F-88A2C9C2735E}">
      <dgm:prSet/>
      <dgm:spPr/>
      <dgm:t>
        <a:bodyPr/>
        <a:lstStyle/>
        <a:p>
          <a:endParaRPr lang="en-US"/>
        </a:p>
      </dgm:t>
    </dgm:pt>
    <dgm:pt modelId="{31B0572D-7823-4524-90C4-23BC35AE3637}" type="sibTrans" cxnId="{A2ACA3C1-9E5F-488E-9A6F-88A2C9C2735E}">
      <dgm:prSet/>
      <dgm:spPr/>
      <dgm:t>
        <a:bodyPr/>
        <a:lstStyle/>
        <a:p>
          <a:endParaRPr lang="en-US"/>
        </a:p>
      </dgm:t>
    </dgm:pt>
    <dgm:pt modelId="{6FEA3864-F428-4359-8409-7DD48D96915F}">
      <dgm:prSet phldrT="[Text]"/>
      <dgm:spPr>
        <a:xfrm rot="5400000">
          <a:off x="2985088" y="-829614"/>
          <a:ext cx="1996500" cy="3666523"/>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Char char="•"/>
          </a:pPr>
          <a:r>
            <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rPr>
            <a:t>Emsi Job Postings Analytics </a:t>
          </a:r>
          <a:endPar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dgm:t>
    </dgm:pt>
    <dgm:pt modelId="{566B3652-F00B-44C7-93FC-E95A05317C43}" type="parTrans" cxnId="{DEB52DBF-C589-468F-9CF0-599F99280AE0}">
      <dgm:prSet/>
      <dgm:spPr/>
      <dgm:t>
        <a:bodyPr/>
        <a:lstStyle/>
        <a:p>
          <a:endParaRPr lang="en-US"/>
        </a:p>
      </dgm:t>
    </dgm:pt>
    <dgm:pt modelId="{27688937-8458-4FCE-A6AB-3943F5034788}" type="sibTrans" cxnId="{DEB52DBF-C589-468F-9CF0-599F99280AE0}">
      <dgm:prSet/>
      <dgm:spPr/>
      <dgm:t>
        <a:bodyPr/>
        <a:lstStyle/>
        <a:p>
          <a:endParaRPr lang="en-US"/>
        </a:p>
      </dgm:t>
    </dgm:pt>
    <dgm:pt modelId="{442CCF81-52C6-4554-8202-F05AC746227F}">
      <dgm:prSet phldrT="[Text]"/>
      <dgm:spPr>
        <a:xfrm rot="5400000">
          <a:off x="2985088" y="-829614"/>
          <a:ext cx="1996500" cy="3666523"/>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Char char="•"/>
          </a:pPr>
          <a:r>
            <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rPr>
            <a:t>Emsi Input-Output Model</a:t>
          </a:r>
          <a:endPar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dgm:t>
    </dgm:pt>
    <dgm:pt modelId="{20A0D44B-1914-431A-943E-AFBDF901AFF9}" type="parTrans" cxnId="{EE5EBC89-A0CD-4F60-9F25-05D4DAFDECFA}">
      <dgm:prSet/>
      <dgm:spPr/>
      <dgm:t>
        <a:bodyPr/>
        <a:lstStyle/>
        <a:p>
          <a:endParaRPr lang="en-US"/>
        </a:p>
      </dgm:t>
    </dgm:pt>
    <dgm:pt modelId="{113A99E8-DF0A-48DF-ACE4-E064ACB5572F}" type="sibTrans" cxnId="{EE5EBC89-A0CD-4F60-9F25-05D4DAFDECFA}">
      <dgm:prSet/>
      <dgm:spPr/>
      <dgm:t>
        <a:bodyPr/>
        <a:lstStyle/>
        <a:p>
          <a:endParaRPr lang="en-US"/>
        </a:p>
      </dgm:t>
    </dgm:pt>
    <dgm:pt modelId="{9BAA1164-6B22-471D-9E08-BC2D63CBE88F}">
      <dgm:prSet phldrT="[Text]"/>
      <dgm:spPr>
        <a:xfrm rot="5400000">
          <a:off x="2985088" y="-829614"/>
          <a:ext cx="1996500" cy="3666523"/>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Char char="•"/>
          </a:pPr>
          <a:r>
            <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rPr>
            <a:t>Emsi Skill Shape Analysis for Upskilling Opportunities </a:t>
          </a:r>
          <a:endPar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dgm:t>
    </dgm:pt>
    <dgm:pt modelId="{E0E034F3-9CB3-43A4-9C58-83A539C1636A}" type="parTrans" cxnId="{BE031706-3E30-4E39-836A-0B184A557E51}">
      <dgm:prSet/>
      <dgm:spPr/>
      <dgm:t>
        <a:bodyPr/>
        <a:lstStyle/>
        <a:p>
          <a:endParaRPr lang="en-US"/>
        </a:p>
      </dgm:t>
    </dgm:pt>
    <dgm:pt modelId="{EC9396C9-9D05-4AE5-B81C-777108CF6081}" type="sibTrans" cxnId="{BE031706-3E30-4E39-836A-0B184A557E51}">
      <dgm:prSet/>
      <dgm:spPr/>
      <dgm:t>
        <a:bodyPr/>
        <a:lstStyle/>
        <a:p>
          <a:endParaRPr lang="en-US"/>
        </a:p>
      </dgm:t>
    </dgm:pt>
    <dgm:pt modelId="{4F4D2C08-0916-4A2C-BC63-9F0331E7B2C0}">
      <dgm:prSet phldrT="[Text]"/>
      <dgm:spPr>
        <a:xfrm rot="5400000">
          <a:off x="2985088" y="-829614"/>
          <a:ext cx="1996500" cy="3666523"/>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Char char="•"/>
          </a:pPr>
          <a:r>
            <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rPr>
            <a:t>Emsi Supply Chain Analysis </a:t>
          </a:r>
          <a:endPar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dgm:t>
    </dgm:pt>
    <dgm:pt modelId="{6785F12B-BFB4-4BD4-9E11-4DF8B7A9B872}" type="parTrans" cxnId="{8179A173-721B-4428-997C-7FC35C68F689}">
      <dgm:prSet/>
      <dgm:spPr/>
      <dgm:t>
        <a:bodyPr/>
        <a:lstStyle/>
        <a:p>
          <a:endParaRPr lang="en-US"/>
        </a:p>
      </dgm:t>
    </dgm:pt>
    <dgm:pt modelId="{2C890E1D-FA3A-4372-9842-1F869FE45535}" type="sibTrans" cxnId="{8179A173-721B-4428-997C-7FC35C68F689}">
      <dgm:prSet/>
      <dgm:spPr/>
      <dgm:t>
        <a:bodyPr/>
        <a:lstStyle/>
        <a:p>
          <a:endParaRPr lang="en-US"/>
        </a:p>
      </dgm:t>
    </dgm:pt>
    <dgm:pt modelId="{574558E3-464E-480A-8A25-88398B3F8536}">
      <dgm:prSet phldrT="[Text]"/>
      <dgm:spPr>
        <a:xfrm rot="5400000">
          <a:off x="-460730" y="3257545"/>
          <a:ext cx="3071538" cy="2150076"/>
        </a:xfrm>
        <a:solidFill>
          <a:schemeClr val="accent1"/>
        </a:solidFill>
        <a:ln w="12700" cap="flat" cmpd="sng" algn="ctr">
          <a:solidFill>
            <a:srgbClr val="A5A5A5">
              <a:hueOff val="2710599"/>
              <a:satOff val="100000"/>
              <a:lumOff val="-14706"/>
              <a:alphaOff val="0"/>
            </a:srgb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Business Development</a:t>
          </a:r>
          <a:endParaRPr lang="en-US" dirty="0">
            <a:solidFill>
              <a:sysClr val="window" lastClr="FFFFFF"/>
            </a:solidFill>
            <a:latin typeface="Calibri" panose="020F0502020204030204"/>
            <a:ea typeface="+mn-ea"/>
            <a:cs typeface="+mn-cs"/>
          </a:endParaRPr>
        </a:p>
      </dgm:t>
    </dgm:pt>
    <dgm:pt modelId="{D357EBFC-9220-4C3E-ACA7-A63EF9F2866A}" type="parTrans" cxnId="{5250F1F5-0429-4F2C-B254-9C33EF4C86ED}">
      <dgm:prSet/>
      <dgm:spPr/>
      <dgm:t>
        <a:bodyPr/>
        <a:lstStyle/>
        <a:p>
          <a:endParaRPr lang="en-US"/>
        </a:p>
      </dgm:t>
    </dgm:pt>
    <dgm:pt modelId="{D605A5F6-C1A7-4C62-9DFB-B0046D9FE687}" type="sibTrans" cxnId="{5250F1F5-0429-4F2C-B254-9C33EF4C86ED}">
      <dgm:prSet/>
      <dgm:spPr/>
      <dgm:t>
        <a:bodyPr/>
        <a:lstStyle/>
        <a:p>
          <a:endParaRPr lang="en-US"/>
        </a:p>
      </dgm:t>
    </dgm:pt>
    <dgm:pt modelId="{1F80B77C-7C51-4E7E-B34E-74897435A411}">
      <dgm:prSet phldrT="[Tex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rPr>
            <a:t>Company Triage &amp; Concierge Role</a:t>
          </a:r>
        </a:p>
        <a:p>
          <a:pPr>
            <a:buChar char="•"/>
          </a:pPr>
          <a:r>
            <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rPr>
            <a:t>Post-COVID 19 industry target marketing strategy </a:t>
          </a:r>
          <a:endPar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dgm:t>
    </dgm:pt>
    <dgm:pt modelId="{AF033A07-2069-49AD-969B-35DAEEBDC15A}" type="parTrans" cxnId="{BDED82B4-B70A-4A32-88D4-0780E3328C87}">
      <dgm:prSet/>
      <dgm:spPr/>
      <dgm:t>
        <a:bodyPr/>
        <a:lstStyle/>
        <a:p>
          <a:endParaRPr lang="en-US"/>
        </a:p>
      </dgm:t>
    </dgm:pt>
    <dgm:pt modelId="{07C3FA99-FD7E-4920-82C4-38F64A3AE6D4}" type="sibTrans" cxnId="{BDED82B4-B70A-4A32-88D4-0780E3328C87}">
      <dgm:prSet/>
      <dgm:spPr/>
      <dgm:t>
        <a:bodyPr/>
        <a:lstStyle/>
        <a:p>
          <a:endParaRPr lang="en-US"/>
        </a:p>
      </dgm:t>
    </dgm:pt>
    <dgm:pt modelId="{D980ECFC-EC6B-4AEB-A950-3CBC0340156F}">
      <dgm:prSet phldrT="[Tex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rPr>
            <a:t>Site Development Plans </a:t>
          </a:r>
        </a:p>
      </dgm:t>
    </dgm:pt>
    <dgm:pt modelId="{B57E54A7-9D3D-4948-A15B-BAD0C1F45B75}" type="parTrans" cxnId="{ECDF4247-C684-49FF-8EF2-E616F0A1EBDF}">
      <dgm:prSet/>
      <dgm:spPr/>
      <dgm:t>
        <a:bodyPr/>
        <a:lstStyle/>
        <a:p>
          <a:endParaRPr lang="en-US"/>
        </a:p>
      </dgm:t>
    </dgm:pt>
    <dgm:pt modelId="{5634253E-F0F5-454B-9E71-5C5A8C3EA46C}" type="sibTrans" cxnId="{ECDF4247-C684-49FF-8EF2-E616F0A1EBDF}">
      <dgm:prSet/>
      <dgm:spPr/>
      <dgm:t>
        <a:bodyPr/>
        <a:lstStyle/>
        <a:p>
          <a:endParaRPr lang="en-US"/>
        </a:p>
      </dgm:t>
    </dgm:pt>
    <dgm:pt modelId="{80F6763D-3364-493C-842C-325F3D3F7728}">
      <dgm:prSet phldrT="[Tex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rPr>
            <a:t>Build PPPs with local, state &amp; federal funding </a:t>
          </a:r>
          <a:endPar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dgm:t>
    </dgm:pt>
    <dgm:pt modelId="{D84BCCAA-AFAD-40F2-B6ED-34D62DD45C6D}" type="parTrans" cxnId="{5ECC6A15-4102-4C4D-A69C-2B81510E5469}">
      <dgm:prSet/>
      <dgm:spPr/>
      <dgm:t>
        <a:bodyPr/>
        <a:lstStyle/>
        <a:p>
          <a:endParaRPr lang="en-US"/>
        </a:p>
      </dgm:t>
    </dgm:pt>
    <dgm:pt modelId="{56DDA72F-A1FF-4BF9-B918-88EA51E23E31}" type="sibTrans" cxnId="{5ECC6A15-4102-4C4D-A69C-2B81510E5469}">
      <dgm:prSet/>
      <dgm:spPr/>
      <dgm:t>
        <a:bodyPr/>
        <a:lstStyle/>
        <a:p>
          <a:endParaRPr lang="en-US"/>
        </a:p>
      </dgm:t>
    </dgm:pt>
    <dgm:pt modelId="{0C6766FE-9DBC-4E04-AF6D-7176C3BD9463}">
      <dgm:prSet phldrT="[Tex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Font typeface="Symbol" panose="05050102010706020507" pitchFamily="18" charset="2"/>
            <a:buChar char=""/>
          </a:pPr>
          <a:r>
            <a:rPr lang="en-US">
              <a:solidFill>
                <a:sysClr val="windowText" lastClr="000000">
                  <a:hueOff val="0"/>
                  <a:satOff val="0"/>
                  <a:lumOff val="0"/>
                  <a:alphaOff val="0"/>
                </a:sysClr>
              </a:solidFill>
              <a:latin typeface="Calibri" panose="020F0502020204030204"/>
              <a:ea typeface="+mn-ea"/>
              <a:cs typeface="+mn-cs"/>
            </a:rPr>
            <a:t>Economic Development Planning</a:t>
          </a:r>
          <a:endPar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dgm:t>
    </dgm:pt>
    <dgm:pt modelId="{A2B9F2A6-2695-408F-9BEB-2DD24199C660}" type="parTrans" cxnId="{379181E6-8978-42EA-A046-EFDD35566A1E}">
      <dgm:prSet/>
      <dgm:spPr/>
      <dgm:t>
        <a:bodyPr/>
        <a:lstStyle/>
        <a:p>
          <a:endParaRPr lang="en-US"/>
        </a:p>
      </dgm:t>
    </dgm:pt>
    <dgm:pt modelId="{EBA8AC88-BB10-421B-B3B1-278ACC53E09D}" type="sibTrans" cxnId="{379181E6-8978-42EA-A046-EFDD35566A1E}">
      <dgm:prSet/>
      <dgm:spPr/>
      <dgm:t>
        <a:bodyPr/>
        <a:lstStyle/>
        <a:p>
          <a:endParaRPr lang="en-US"/>
        </a:p>
      </dgm:t>
    </dgm:pt>
    <dgm:pt modelId="{EE7F1E5C-47D7-4125-967D-E07793DB00FF}">
      <dgm:prSet phldrT="[Tex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Font typeface="Symbol" panose="05050102010706020507" pitchFamily="18" charset="2"/>
            <a:buChar char=""/>
          </a:pPr>
          <a:r>
            <a:rPr lang="en-US">
              <a:solidFill>
                <a:sysClr val="windowText" lastClr="000000">
                  <a:hueOff val="0"/>
                  <a:satOff val="0"/>
                  <a:lumOff val="0"/>
                  <a:alphaOff val="0"/>
                </a:sysClr>
              </a:solidFill>
              <a:latin typeface="Calibri" panose="020F0502020204030204"/>
              <a:ea typeface="+mn-ea"/>
              <a:cs typeface="+mn-cs"/>
            </a:rPr>
            <a:t>Public Infrastructure for Projects</a:t>
          </a:r>
          <a:endPar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dgm:t>
    </dgm:pt>
    <dgm:pt modelId="{0B78134C-8A30-4A43-A0F4-B4098AB3F381}" type="parTrans" cxnId="{E5E709A5-CA09-4136-9FC7-CC1E73E015E6}">
      <dgm:prSet/>
      <dgm:spPr/>
      <dgm:t>
        <a:bodyPr/>
        <a:lstStyle/>
        <a:p>
          <a:endParaRPr lang="en-US"/>
        </a:p>
      </dgm:t>
    </dgm:pt>
    <dgm:pt modelId="{CEA57D17-E531-4A73-8EA6-6D9839685B4F}" type="sibTrans" cxnId="{E5E709A5-CA09-4136-9FC7-CC1E73E015E6}">
      <dgm:prSet/>
      <dgm:spPr/>
      <dgm:t>
        <a:bodyPr/>
        <a:lstStyle/>
        <a:p>
          <a:endParaRPr lang="en-US"/>
        </a:p>
      </dgm:t>
    </dgm:pt>
    <dgm:pt modelId="{9E4FAF71-865E-41CD-B174-F2BBE57EB56C}">
      <dgm:prSe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Community Centers</a:t>
          </a:r>
          <a:endParaRPr lang="en-US" dirty="0">
            <a:solidFill>
              <a:sysClr val="windowText" lastClr="000000">
                <a:hueOff val="0"/>
                <a:satOff val="0"/>
                <a:lumOff val="0"/>
                <a:alphaOff val="0"/>
              </a:sysClr>
            </a:solidFill>
            <a:latin typeface="Calibri" panose="020F0502020204030204"/>
            <a:ea typeface="+mn-ea"/>
            <a:cs typeface="+mn-cs"/>
          </a:endParaRPr>
        </a:p>
      </dgm:t>
    </dgm:pt>
    <dgm:pt modelId="{5974AF7F-FA2E-415C-B79A-FDF8AE4E404B}" type="parTrans" cxnId="{039DF972-D8A5-4B07-9A07-62EB1915F8C8}">
      <dgm:prSet/>
      <dgm:spPr/>
      <dgm:t>
        <a:bodyPr/>
        <a:lstStyle/>
        <a:p>
          <a:endParaRPr lang="en-US"/>
        </a:p>
      </dgm:t>
    </dgm:pt>
    <dgm:pt modelId="{E619E195-B940-4D49-B1F6-865A6C3D0066}" type="sibTrans" cxnId="{039DF972-D8A5-4B07-9A07-62EB1915F8C8}">
      <dgm:prSet/>
      <dgm:spPr/>
      <dgm:t>
        <a:bodyPr/>
        <a:lstStyle/>
        <a:p>
          <a:endParaRPr lang="en-US"/>
        </a:p>
      </dgm:t>
    </dgm:pt>
    <dgm:pt modelId="{3490B3FD-8181-4E79-BD1D-CF2B14407233}">
      <dgm:prSe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Housing Rehabilitation</a:t>
          </a:r>
          <a:endParaRPr lang="en-US" dirty="0">
            <a:solidFill>
              <a:sysClr val="windowText" lastClr="000000">
                <a:hueOff val="0"/>
                <a:satOff val="0"/>
                <a:lumOff val="0"/>
                <a:alphaOff val="0"/>
              </a:sysClr>
            </a:solidFill>
            <a:latin typeface="Calibri" panose="020F0502020204030204"/>
            <a:ea typeface="+mn-ea"/>
            <a:cs typeface="+mn-cs"/>
          </a:endParaRPr>
        </a:p>
      </dgm:t>
    </dgm:pt>
    <dgm:pt modelId="{DD730740-D732-4B1B-B846-2C1A0FFBFDB7}" type="parTrans" cxnId="{7B6C787D-70E6-4FF9-A333-69EF9CF80808}">
      <dgm:prSet/>
      <dgm:spPr/>
      <dgm:t>
        <a:bodyPr/>
        <a:lstStyle/>
        <a:p>
          <a:endParaRPr lang="en-US"/>
        </a:p>
      </dgm:t>
    </dgm:pt>
    <dgm:pt modelId="{FA354E91-6D69-41BF-B18A-B0D275861512}" type="sibTrans" cxnId="{7B6C787D-70E6-4FF9-A333-69EF9CF80808}">
      <dgm:prSet/>
      <dgm:spPr/>
      <dgm:t>
        <a:bodyPr/>
        <a:lstStyle/>
        <a:p>
          <a:endParaRPr lang="en-US"/>
        </a:p>
      </dgm:t>
    </dgm:pt>
    <dgm:pt modelId="{11ECC7C6-5B1A-4650-AC97-A399ABA34A30}">
      <dgm:prSe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Revolving Loan Funds</a:t>
          </a:r>
          <a:endParaRPr lang="en-US" dirty="0">
            <a:solidFill>
              <a:sysClr val="windowText" lastClr="000000">
                <a:hueOff val="0"/>
                <a:satOff val="0"/>
                <a:lumOff val="0"/>
                <a:alphaOff val="0"/>
              </a:sysClr>
            </a:solidFill>
            <a:latin typeface="Calibri" panose="020F0502020204030204"/>
            <a:ea typeface="+mn-ea"/>
            <a:cs typeface="+mn-cs"/>
          </a:endParaRPr>
        </a:p>
      </dgm:t>
    </dgm:pt>
    <dgm:pt modelId="{279173C1-7276-4EA1-99FD-87FBE322A098}" type="parTrans" cxnId="{E2A260AD-AF19-492B-B14C-B07E25C8093B}">
      <dgm:prSet/>
      <dgm:spPr/>
      <dgm:t>
        <a:bodyPr/>
        <a:lstStyle/>
        <a:p>
          <a:endParaRPr lang="en-US"/>
        </a:p>
      </dgm:t>
    </dgm:pt>
    <dgm:pt modelId="{8C440D65-CE46-4EF8-B84A-789A60299F7D}" type="sibTrans" cxnId="{E2A260AD-AF19-492B-B14C-B07E25C8093B}">
      <dgm:prSet/>
      <dgm:spPr/>
      <dgm:t>
        <a:bodyPr/>
        <a:lstStyle/>
        <a:p>
          <a:endParaRPr lang="en-US"/>
        </a:p>
      </dgm:t>
    </dgm:pt>
    <dgm:pt modelId="{FF1D4C31-A76B-47AC-AD65-06814CDE1C61}">
      <dgm:prSe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Workforce Development</a:t>
          </a:r>
          <a:endParaRPr lang="en-US" dirty="0">
            <a:solidFill>
              <a:sysClr val="windowText" lastClr="000000">
                <a:hueOff val="0"/>
                <a:satOff val="0"/>
                <a:lumOff val="0"/>
                <a:alphaOff val="0"/>
              </a:sysClr>
            </a:solidFill>
            <a:latin typeface="Calibri" panose="020F0502020204030204"/>
            <a:ea typeface="+mn-ea"/>
            <a:cs typeface="+mn-cs"/>
          </a:endParaRPr>
        </a:p>
      </dgm:t>
    </dgm:pt>
    <dgm:pt modelId="{7516089D-A2E3-4139-934C-E4060C42284A}" type="parTrans" cxnId="{65C2E3AA-BFAC-4902-8F55-CFC2D452AC43}">
      <dgm:prSet/>
      <dgm:spPr/>
      <dgm:t>
        <a:bodyPr/>
        <a:lstStyle/>
        <a:p>
          <a:endParaRPr lang="en-US"/>
        </a:p>
      </dgm:t>
    </dgm:pt>
    <dgm:pt modelId="{4EA91C69-8816-4519-9072-87454CF4D656}" type="sibTrans" cxnId="{65C2E3AA-BFAC-4902-8F55-CFC2D452AC43}">
      <dgm:prSet/>
      <dgm:spPr/>
      <dgm:t>
        <a:bodyPr/>
        <a:lstStyle/>
        <a:p>
          <a:endParaRPr lang="en-US"/>
        </a:p>
      </dgm:t>
    </dgm:pt>
    <dgm:pt modelId="{477233B2-D332-401F-8DF2-7F5904393FFE}">
      <dgm:prSe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Rural Broadband Service</a:t>
          </a:r>
          <a:endParaRPr lang="en-US" dirty="0">
            <a:solidFill>
              <a:sysClr val="windowText" lastClr="000000">
                <a:hueOff val="0"/>
                <a:satOff val="0"/>
                <a:lumOff val="0"/>
                <a:alphaOff val="0"/>
              </a:sysClr>
            </a:solidFill>
            <a:latin typeface="Calibri" panose="020F0502020204030204"/>
            <a:ea typeface="+mn-ea"/>
            <a:cs typeface="+mn-cs"/>
          </a:endParaRPr>
        </a:p>
      </dgm:t>
    </dgm:pt>
    <dgm:pt modelId="{72989A34-CEAC-4BA7-8614-4DA7E4772B68}" type="parTrans" cxnId="{515D68BF-E878-4122-98DB-349768CAD52A}">
      <dgm:prSet/>
      <dgm:spPr/>
      <dgm:t>
        <a:bodyPr/>
        <a:lstStyle/>
        <a:p>
          <a:endParaRPr lang="en-US"/>
        </a:p>
      </dgm:t>
    </dgm:pt>
    <dgm:pt modelId="{A5B71145-E2EA-4686-831F-340A3BACAB7D}" type="sibTrans" cxnId="{515D68BF-E878-4122-98DB-349768CAD52A}">
      <dgm:prSet/>
      <dgm:spPr/>
      <dgm:t>
        <a:bodyPr/>
        <a:lstStyle/>
        <a:p>
          <a:endParaRPr lang="en-US"/>
        </a:p>
      </dgm:t>
    </dgm:pt>
    <dgm:pt modelId="{6E40DD55-0828-42B2-BC47-E02EEF39E334}" type="pres">
      <dgm:prSet presAssocID="{2ECCE2DE-F45A-40E9-93B3-F975301FCA20}" presName="Name0" presStyleCnt="0">
        <dgm:presLayoutVars>
          <dgm:chMax val="5"/>
          <dgm:chPref val="5"/>
          <dgm:dir/>
          <dgm:animLvl val="lvl"/>
        </dgm:presLayoutVars>
      </dgm:prSet>
      <dgm:spPr/>
    </dgm:pt>
    <dgm:pt modelId="{D62AF735-8D11-4AF2-AB1D-86527260BB6D}" type="pres">
      <dgm:prSet presAssocID="{8BAC1060-2F2D-49B7-AC0C-5A71C30D16E2}" presName="parentText1" presStyleLbl="node1" presStyleIdx="0" presStyleCnt="2">
        <dgm:presLayoutVars>
          <dgm:chMax/>
          <dgm:chPref val="3"/>
          <dgm:bulletEnabled val="1"/>
        </dgm:presLayoutVars>
      </dgm:prSet>
      <dgm:spPr/>
    </dgm:pt>
    <dgm:pt modelId="{B63C91D9-5F96-4700-B169-8326DCCFDA2F}" type="pres">
      <dgm:prSet presAssocID="{8BAC1060-2F2D-49B7-AC0C-5A71C30D16E2}" presName="childText1" presStyleLbl="solidAlignAcc1" presStyleIdx="0" presStyleCnt="2">
        <dgm:presLayoutVars>
          <dgm:chMax val="0"/>
          <dgm:chPref val="0"/>
          <dgm:bulletEnabled val="1"/>
        </dgm:presLayoutVars>
      </dgm:prSet>
      <dgm:spPr/>
    </dgm:pt>
    <dgm:pt modelId="{B095DADB-4069-4ACF-9997-D7B746A9848F}" type="pres">
      <dgm:prSet presAssocID="{574558E3-464E-480A-8A25-88398B3F8536}" presName="parentText2" presStyleLbl="node1" presStyleIdx="1" presStyleCnt="2">
        <dgm:presLayoutVars>
          <dgm:chMax/>
          <dgm:chPref val="3"/>
          <dgm:bulletEnabled val="1"/>
        </dgm:presLayoutVars>
      </dgm:prSet>
      <dgm:spPr/>
    </dgm:pt>
    <dgm:pt modelId="{8AC932E7-56D7-4830-A872-23276EE6657D}" type="pres">
      <dgm:prSet presAssocID="{574558E3-464E-480A-8A25-88398B3F8536}" presName="childText2" presStyleLbl="solidAlignAcc1" presStyleIdx="1" presStyleCnt="2" custScaleX="105194" custLinFactNeighborX="3348" custLinFactNeighborY="1791">
        <dgm:presLayoutVars>
          <dgm:chMax val="0"/>
          <dgm:chPref val="0"/>
          <dgm:bulletEnabled val="1"/>
        </dgm:presLayoutVars>
      </dgm:prSet>
      <dgm:spPr/>
    </dgm:pt>
  </dgm:ptLst>
  <dgm:cxnLst>
    <dgm:cxn modelId="{BE031706-3E30-4E39-836A-0B184A557E51}" srcId="{A2DE653F-1770-4668-9816-08A4FA8A1AFB}" destId="{9BAA1164-6B22-471D-9E08-BC2D63CBE88F}" srcOrd="2" destOrd="0" parTransId="{E0E034F3-9CB3-43A4-9C58-83A539C1636A}" sibTransId="{EC9396C9-9D05-4AE5-B81C-777108CF6081}"/>
    <dgm:cxn modelId="{5ECC6A15-4102-4C4D-A69C-2B81510E5469}" srcId="{574558E3-464E-480A-8A25-88398B3F8536}" destId="{80F6763D-3364-493C-842C-325F3D3F7728}" srcOrd="2" destOrd="0" parTransId="{D84BCCAA-AFAD-40F2-B6ED-34D62DD45C6D}" sibTransId="{56DDA72F-A1FF-4BF9-B918-88EA51E23E31}"/>
    <dgm:cxn modelId="{94B6EF15-0833-4B5A-BD84-265C8FF222A4}" type="presOf" srcId="{D980ECFC-EC6B-4AEB-A950-3CBC0340156F}" destId="{8AC932E7-56D7-4830-A872-23276EE6657D}" srcOrd="0" destOrd="1" presId="urn:microsoft.com/office/officeart/2009/3/layout/IncreasingArrowsProcess"/>
    <dgm:cxn modelId="{F9DB261D-8952-4557-AA6C-ADAAD6F9BA84}" type="presOf" srcId="{1F80B77C-7C51-4E7E-B34E-74897435A411}" destId="{8AC932E7-56D7-4830-A872-23276EE6657D}" srcOrd="0" destOrd="0" presId="urn:microsoft.com/office/officeart/2009/3/layout/IncreasingArrowsProcess"/>
    <dgm:cxn modelId="{F919F62A-85E2-4C2E-8464-251B32703803}" type="presOf" srcId="{6FEA3864-F428-4359-8409-7DD48D96915F}" destId="{B63C91D9-5F96-4700-B169-8326DCCFDA2F}" srcOrd="0" destOrd="1" presId="urn:microsoft.com/office/officeart/2009/3/layout/IncreasingArrowsProcess"/>
    <dgm:cxn modelId="{FE8F7A2C-146A-4EF5-AB46-84E9FF69FA22}" type="presOf" srcId="{80F6763D-3364-493C-842C-325F3D3F7728}" destId="{8AC932E7-56D7-4830-A872-23276EE6657D}" srcOrd="0" destOrd="2" presId="urn:microsoft.com/office/officeart/2009/3/layout/IncreasingArrowsProcess"/>
    <dgm:cxn modelId="{F2CBFA2E-AF28-42C7-8ECA-38D44EFC2015}" type="presOf" srcId="{3490B3FD-8181-4E79-BD1D-CF2B14407233}" destId="{8AC932E7-56D7-4830-A872-23276EE6657D}" srcOrd="0" destOrd="6" presId="urn:microsoft.com/office/officeart/2009/3/layout/IncreasingArrowsProcess"/>
    <dgm:cxn modelId="{ECDF4247-C684-49FF-8EF2-E616F0A1EBDF}" srcId="{574558E3-464E-480A-8A25-88398B3F8536}" destId="{D980ECFC-EC6B-4AEB-A950-3CBC0340156F}" srcOrd="1" destOrd="0" parTransId="{B57E54A7-9D3D-4948-A15B-BAD0C1F45B75}" sibTransId="{5634253E-F0F5-454B-9E71-5C5A8C3EA46C}"/>
    <dgm:cxn modelId="{A3F6096C-1F99-45F7-AAB1-87A88ABB1408}" type="presOf" srcId="{477233B2-D332-401F-8DF2-7F5904393FFE}" destId="{8AC932E7-56D7-4830-A872-23276EE6657D}" srcOrd="0" destOrd="9" presId="urn:microsoft.com/office/officeart/2009/3/layout/IncreasingArrowsProcess"/>
    <dgm:cxn modelId="{27DD0570-A074-4D2A-9F4D-81EEF19274DF}" type="presOf" srcId="{EE7F1E5C-47D7-4125-967D-E07793DB00FF}" destId="{8AC932E7-56D7-4830-A872-23276EE6657D}" srcOrd="0" destOrd="4" presId="urn:microsoft.com/office/officeart/2009/3/layout/IncreasingArrowsProcess"/>
    <dgm:cxn modelId="{FA617751-4227-463C-BCC2-C6018E4BD87B}" type="presOf" srcId="{4F4D2C08-0916-4A2C-BC63-9F0331E7B2C0}" destId="{B63C91D9-5F96-4700-B169-8326DCCFDA2F}" srcOrd="0" destOrd="4" presId="urn:microsoft.com/office/officeart/2009/3/layout/IncreasingArrowsProcess"/>
    <dgm:cxn modelId="{039DF972-D8A5-4B07-9A07-62EB1915F8C8}" srcId="{80F6763D-3364-493C-842C-325F3D3F7728}" destId="{9E4FAF71-865E-41CD-B174-F2BBE57EB56C}" srcOrd="2" destOrd="0" parTransId="{5974AF7F-FA2E-415C-B79A-FDF8AE4E404B}" sibTransId="{E619E195-B940-4D49-B1F6-865A6C3D0066}"/>
    <dgm:cxn modelId="{8179A173-721B-4428-997C-7FC35C68F689}" srcId="{A2DE653F-1770-4668-9816-08A4FA8A1AFB}" destId="{4F4D2C08-0916-4A2C-BC63-9F0331E7B2C0}" srcOrd="3" destOrd="0" parTransId="{6785F12B-BFB4-4BD4-9E11-4DF8B7A9B872}" sibTransId="{2C890E1D-FA3A-4372-9842-1F869FE45535}"/>
    <dgm:cxn modelId="{CC7CBF55-2FF3-4D41-9EA6-CFE53359DBF1}" type="presOf" srcId="{9BAA1164-6B22-471D-9E08-BC2D63CBE88F}" destId="{B63C91D9-5F96-4700-B169-8326DCCFDA2F}" srcOrd="0" destOrd="3" presId="urn:microsoft.com/office/officeart/2009/3/layout/IncreasingArrowsProcess"/>
    <dgm:cxn modelId="{7B6C787D-70E6-4FF9-A333-69EF9CF80808}" srcId="{80F6763D-3364-493C-842C-325F3D3F7728}" destId="{3490B3FD-8181-4E79-BD1D-CF2B14407233}" srcOrd="3" destOrd="0" parTransId="{DD730740-D732-4B1B-B846-2C1A0FFBFDB7}" sibTransId="{FA354E91-6D69-41BF-B18A-B0D275861512}"/>
    <dgm:cxn modelId="{EE5EBC89-A0CD-4F60-9F25-05D4DAFDECFA}" srcId="{A2DE653F-1770-4668-9816-08A4FA8A1AFB}" destId="{442CCF81-52C6-4554-8202-F05AC746227F}" srcOrd="1" destOrd="0" parTransId="{20A0D44B-1914-431A-943E-AFBDF901AFF9}" sibTransId="{113A99E8-DF0A-48DF-ACE4-E064ACB5572F}"/>
    <dgm:cxn modelId="{F95BA18E-6361-4192-86FD-BDE6CA884FF4}" type="presOf" srcId="{9E4FAF71-865E-41CD-B174-F2BBE57EB56C}" destId="{8AC932E7-56D7-4830-A872-23276EE6657D}" srcOrd="0" destOrd="5" presId="urn:microsoft.com/office/officeart/2009/3/layout/IncreasingArrowsProcess"/>
    <dgm:cxn modelId="{794BDA9E-07E6-45D9-A699-4E0D265E380F}" type="presOf" srcId="{11ECC7C6-5B1A-4650-AC97-A399ABA34A30}" destId="{8AC932E7-56D7-4830-A872-23276EE6657D}" srcOrd="0" destOrd="7" presId="urn:microsoft.com/office/officeart/2009/3/layout/IncreasingArrowsProcess"/>
    <dgm:cxn modelId="{E5E709A5-CA09-4136-9FC7-CC1E73E015E6}" srcId="{80F6763D-3364-493C-842C-325F3D3F7728}" destId="{EE7F1E5C-47D7-4125-967D-E07793DB00FF}" srcOrd="1" destOrd="0" parTransId="{0B78134C-8A30-4A43-A0F4-B4098AB3F381}" sibTransId="{CEA57D17-E531-4A73-8EA6-6D9839685B4F}"/>
    <dgm:cxn modelId="{5DFBD7A7-3A99-487C-8717-9F2A511B5587}" type="presOf" srcId="{574558E3-464E-480A-8A25-88398B3F8536}" destId="{B095DADB-4069-4ACF-9997-D7B746A9848F}" srcOrd="0" destOrd="0" presId="urn:microsoft.com/office/officeart/2009/3/layout/IncreasingArrowsProcess"/>
    <dgm:cxn modelId="{1253FDA7-5F8A-411F-9E5F-ABF6E7F8AD67}" type="presOf" srcId="{442CCF81-52C6-4554-8202-F05AC746227F}" destId="{B63C91D9-5F96-4700-B169-8326DCCFDA2F}" srcOrd="0" destOrd="2" presId="urn:microsoft.com/office/officeart/2009/3/layout/IncreasingArrowsProcess"/>
    <dgm:cxn modelId="{55CDADA9-9B01-4C80-92C9-20A2076C1951}" type="presOf" srcId="{2ECCE2DE-F45A-40E9-93B3-F975301FCA20}" destId="{6E40DD55-0828-42B2-BC47-E02EEF39E334}" srcOrd="0" destOrd="0" presId="urn:microsoft.com/office/officeart/2009/3/layout/IncreasingArrowsProcess"/>
    <dgm:cxn modelId="{65C2E3AA-BFAC-4902-8F55-CFC2D452AC43}" srcId="{80F6763D-3364-493C-842C-325F3D3F7728}" destId="{FF1D4C31-A76B-47AC-AD65-06814CDE1C61}" srcOrd="5" destOrd="0" parTransId="{7516089D-A2E3-4139-934C-E4060C42284A}" sibTransId="{4EA91C69-8816-4519-9072-87454CF4D656}"/>
    <dgm:cxn modelId="{E2A260AD-AF19-492B-B14C-B07E25C8093B}" srcId="{80F6763D-3364-493C-842C-325F3D3F7728}" destId="{11ECC7C6-5B1A-4650-AC97-A399ABA34A30}" srcOrd="4" destOrd="0" parTransId="{279173C1-7276-4EA1-99FD-87FBE322A098}" sibTransId="{8C440D65-CE46-4EF8-B84A-789A60299F7D}"/>
    <dgm:cxn modelId="{BDED82B4-B70A-4A32-88D4-0780E3328C87}" srcId="{574558E3-464E-480A-8A25-88398B3F8536}" destId="{1F80B77C-7C51-4E7E-B34E-74897435A411}" srcOrd="0" destOrd="0" parTransId="{AF033A07-2069-49AD-969B-35DAEEBDC15A}" sibTransId="{07C3FA99-FD7E-4920-82C4-38F64A3AE6D4}"/>
    <dgm:cxn modelId="{40C243B7-1000-482E-9053-E08486181D77}" type="presOf" srcId="{A2DE653F-1770-4668-9816-08A4FA8A1AFB}" destId="{B63C91D9-5F96-4700-B169-8326DCCFDA2F}" srcOrd="0" destOrd="0" presId="urn:microsoft.com/office/officeart/2009/3/layout/IncreasingArrowsProcess"/>
    <dgm:cxn modelId="{DEB52DBF-C589-468F-9CF0-599F99280AE0}" srcId="{A2DE653F-1770-4668-9816-08A4FA8A1AFB}" destId="{6FEA3864-F428-4359-8409-7DD48D96915F}" srcOrd="0" destOrd="0" parTransId="{566B3652-F00B-44C7-93FC-E95A05317C43}" sibTransId="{27688937-8458-4FCE-A6AB-3943F5034788}"/>
    <dgm:cxn modelId="{515D68BF-E878-4122-98DB-349768CAD52A}" srcId="{80F6763D-3364-493C-842C-325F3D3F7728}" destId="{477233B2-D332-401F-8DF2-7F5904393FFE}" srcOrd="6" destOrd="0" parTransId="{72989A34-CEAC-4BA7-8614-4DA7E4772B68}" sibTransId="{A5B71145-E2EA-4686-831F-340A3BACAB7D}"/>
    <dgm:cxn modelId="{5EF051BF-3D81-47C7-A645-BBF9C78EB304}" type="presOf" srcId="{8BAC1060-2F2D-49B7-AC0C-5A71C30D16E2}" destId="{D62AF735-8D11-4AF2-AB1D-86527260BB6D}" srcOrd="0" destOrd="0" presId="urn:microsoft.com/office/officeart/2009/3/layout/IncreasingArrowsProcess"/>
    <dgm:cxn modelId="{A2ACA3C1-9E5F-488E-9A6F-88A2C9C2735E}" srcId="{8BAC1060-2F2D-49B7-AC0C-5A71C30D16E2}" destId="{A2DE653F-1770-4668-9816-08A4FA8A1AFB}" srcOrd="0" destOrd="0" parTransId="{71BA0235-D097-4C26-8159-573B22EBA5AD}" sibTransId="{31B0572D-7823-4524-90C4-23BC35AE3637}"/>
    <dgm:cxn modelId="{28409CCB-9C1A-44AF-80A8-687AC21FCEF2}" srcId="{2ECCE2DE-F45A-40E9-93B3-F975301FCA20}" destId="{8BAC1060-2F2D-49B7-AC0C-5A71C30D16E2}" srcOrd="0" destOrd="0" parTransId="{5D6ED198-444B-4447-8184-A0AB28D16FD3}" sibTransId="{12F196D7-059D-4DCE-8FB8-8CCA038EEF59}"/>
    <dgm:cxn modelId="{ECB272DA-E6CF-435F-BCB5-4E64BF1EA9FB}" type="presOf" srcId="{FF1D4C31-A76B-47AC-AD65-06814CDE1C61}" destId="{8AC932E7-56D7-4830-A872-23276EE6657D}" srcOrd="0" destOrd="8" presId="urn:microsoft.com/office/officeart/2009/3/layout/IncreasingArrowsProcess"/>
    <dgm:cxn modelId="{5F72EBE1-E733-4F56-B202-CBCCA9370FDD}" type="presOf" srcId="{0C6766FE-9DBC-4E04-AF6D-7176C3BD9463}" destId="{8AC932E7-56D7-4830-A872-23276EE6657D}" srcOrd="0" destOrd="3" presId="urn:microsoft.com/office/officeart/2009/3/layout/IncreasingArrowsProcess"/>
    <dgm:cxn modelId="{379181E6-8978-42EA-A046-EFDD35566A1E}" srcId="{80F6763D-3364-493C-842C-325F3D3F7728}" destId="{0C6766FE-9DBC-4E04-AF6D-7176C3BD9463}" srcOrd="0" destOrd="0" parTransId="{A2B9F2A6-2695-408F-9BEB-2DD24199C660}" sibTransId="{EBA8AC88-BB10-421B-B3B1-278ACC53E09D}"/>
    <dgm:cxn modelId="{5250F1F5-0429-4F2C-B254-9C33EF4C86ED}" srcId="{2ECCE2DE-F45A-40E9-93B3-F975301FCA20}" destId="{574558E3-464E-480A-8A25-88398B3F8536}" srcOrd="1" destOrd="0" parTransId="{D357EBFC-9220-4C3E-ACA7-A63EF9F2866A}" sibTransId="{D605A5F6-C1A7-4C62-9DFB-B0046D9FE687}"/>
    <dgm:cxn modelId="{B518BE86-46F0-4902-978B-A2322292BC5E}" type="presParOf" srcId="{6E40DD55-0828-42B2-BC47-E02EEF39E334}" destId="{D62AF735-8D11-4AF2-AB1D-86527260BB6D}" srcOrd="0" destOrd="0" presId="urn:microsoft.com/office/officeart/2009/3/layout/IncreasingArrowsProcess"/>
    <dgm:cxn modelId="{CA4813F9-1488-4308-9600-EB01E3DCF083}" type="presParOf" srcId="{6E40DD55-0828-42B2-BC47-E02EEF39E334}" destId="{B63C91D9-5F96-4700-B169-8326DCCFDA2F}" srcOrd="1" destOrd="0" presId="urn:microsoft.com/office/officeart/2009/3/layout/IncreasingArrowsProcess"/>
    <dgm:cxn modelId="{D7C1BCBD-04C2-4FA8-9F1F-7F5453FFC7BC}" type="presParOf" srcId="{6E40DD55-0828-42B2-BC47-E02EEF39E334}" destId="{B095DADB-4069-4ACF-9997-D7B746A9848F}" srcOrd="2" destOrd="0" presId="urn:microsoft.com/office/officeart/2009/3/layout/IncreasingArrowsProcess"/>
    <dgm:cxn modelId="{0CB92BF9-A249-4DAC-8BC2-CAA2A25B9A7E}" type="presParOf" srcId="{6E40DD55-0828-42B2-BC47-E02EEF39E334}" destId="{8AC932E7-56D7-4830-A872-23276EE6657D}"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45C3599-BD1A-4FD9-8077-9183A8949B8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B9E08-3663-4087-911A-7C6D5DABF08B}">
      <dgm:prSet phldrT="[Text]"/>
      <dgm:spPr/>
      <dgm:t>
        <a:bodyPr/>
        <a:lstStyle/>
        <a:p>
          <a:r>
            <a:rPr lang="en-US" b="1" dirty="0"/>
            <a:t>CDBG  COVID 19 Recovery Services</a:t>
          </a:r>
          <a:endParaRPr lang="en-US" dirty="0"/>
        </a:p>
      </dgm:t>
    </dgm:pt>
    <dgm:pt modelId="{DE680257-295D-4ED2-8F26-37BE3604EBF4}" type="parTrans" cxnId="{48F20934-AD00-408B-B64F-4C4FCC502CE1}">
      <dgm:prSet/>
      <dgm:spPr/>
      <dgm:t>
        <a:bodyPr/>
        <a:lstStyle/>
        <a:p>
          <a:endParaRPr lang="en-US"/>
        </a:p>
      </dgm:t>
    </dgm:pt>
    <dgm:pt modelId="{41070421-4272-4D14-9B15-032F926AB340}" type="sibTrans" cxnId="{48F20934-AD00-408B-B64F-4C4FCC502CE1}">
      <dgm:prSet/>
      <dgm:spPr/>
      <dgm:t>
        <a:bodyPr/>
        <a:lstStyle/>
        <a:p>
          <a:endParaRPr lang="en-US"/>
        </a:p>
      </dgm:t>
    </dgm:pt>
    <dgm:pt modelId="{66F5EDFE-32E4-4C92-ACA8-7678A647FB8E}">
      <dgm:prSet/>
      <dgm:spPr/>
      <dgm:t>
        <a:bodyPr/>
        <a:lstStyle/>
        <a:p>
          <a:r>
            <a:rPr lang="en-US" b="1" dirty="0"/>
            <a:t>Buildings and improvements</a:t>
          </a:r>
          <a:endParaRPr lang="en-US" dirty="0"/>
        </a:p>
      </dgm:t>
    </dgm:pt>
    <dgm:pt modelId="{144DA152-A960-4FA0-B3C6-D98D392F1247}" type="parTrans" cxnId="{15573891-268D-4FDC-B46F-B4AE2EEDC0A0}">
      <dgm:prSet/>
      <dgm:spPr/>
      <dgm:t>
        <a:bodyPr/>
        <a:lstStyle/>
        <a:p>
          <a:endParaRPr lang="en-US"/>
        </a:p>
      </dgm:t>
    </dgm:pt>
    <dgm:pt modelId="{EEE977AB-90D5-4241-AB23-2174A754406E}" type="sibTrans" cxnId="{15573891-268D-4FDC-B46F-B4AE2EEDC0A0}">
      <dgm:prSet/>
      <dgm:spPr/>
      <dgm:t>
        <a:bodyPr/>
        <a:lstStyle/>
        <a:p>
          <a:endParaRPr lang="en-US"/>
        </a:p>
      </dgm:t>
    </dgm:pt>
    <dgm:pt modelId="{6C435AC4-DDEB-4B4C-A3B1-D2CFDF46EEE0}">
      <dgm:prSet/>
      <dgm:spPr/>
      <dgm:t>
        <a:bodyPr/>
        <a:lstStyle/>
        <a:p>
          <a:pPr>
            <a:buFont typeface="Symbol" panose="05050102010706020507" pitchFamily="18" charset="2"/>
            <a:buChar char=""/>
          </a:pPr>
          <a:r>
            <a:rPr lang="en-US" dirty="0"/>
            <a:t>Public facilities, for testing, diagnosis or treatment demands</a:t>
          </a:r>
        </a:p>
      </dgm:t>
    </dgm:pt>
    <dgm:pt modelId="{81905A48-67BD-4471-A7AC-B894724BA44E}" type="parTrans" cxnId="{68173179-6232-420E-9DA1-44971F1FF5E5}">
      <dgm:prSet/>
      <dgm:spPr/>
      <dgm:t>
        <a:bodyPr/>
        <a:lstStyle/>
        <a:p>
          <a:endParaRPr lang="en-US"/>
        </a:p>
      </dgm:t>
    </dgm:pt>
    <dgm:pt modelId="{E176270C-B889-4FF8-974C-00599498A073}" type="sibTrans" cxnId="{68173179-6232-420E-9DA1-44971F1FF5E5}">
      <dgm:prSet/>
      <dgm:spPr/>
      <dgm:t>
        <a:bodyPr/>
        <a:lstStyle/>
        <a:p>
          <a:endParaRPr lang="en-US"/>
        </a:p>
      </dgm:t>
    </dgm:pt>
    <dgm:pt modelId="{34FE2541-D0F6-4857-9D21-3F90DCFCD55E}">
      <dgm:prSet/>
      <dgm:spPr/>
      <dgm:t>
        <a:bodyPr/>
        <a:lstStyle/>
        <a:p>
          <a:pPr>
            <a:buFont typeface="Symbol" panose="05050102010706020507" pitchFamily="18" charset="2"/>
            <a:buChar char=""/>
          </a:pPr>
          <a:r>
            <a:rPr lang="en-US" dirty="0"/>
            <a:t>Rehabilitating a commercial building or closed school building to be converted into infectious disease facilities</a:t>
          </a:r>
        </a:p>
      </dgm:t>
    </dgm:pt>
    <dgm:pt modelId="{74B55A6D-2308-407A-8853-76F3C88A3F19}" type="parTrans" cxnId="{17FFC2A1-0921-4D37-8FF9-9BDC6268D30F}">
      <dgm:prSet/>
      <dgm:spPr/>
      <dgm:t>
        <a:bodyPr/>
        <a:lstStyle/>
        <a:p>
          <a:endParaRPr lang="en-US"/>
        </a:p>
      </dgm:t>
    </dgm:pt>
    <dgm:pt modelId="{D3BCCCBB-01F1-4337-B19C-E78C739C3044}" type="sibTrans" cxnId="{17FFC2A1-0921-4D37-8FF9-9BDC6268D30F}">
      <dgm:prSet/>
      <dgm:spPr/>
      <dgm:t>
        <a:bodyPr/>
        <a:lstStyle/>
        <a:p>
          <a:endParaRPr lang="en-US"/>
        </a:p>
      </dgm:t>
    </dgm:pt>
    <dgm:pt modelId="{5B05D2C5-C4D9-4A6B-80F8-F9ABB274BA98}">
      <dgm:prSet/>
      <dgm:spPr/>
      <dgm:t>
        <a:bodyPr/>
        <a:lstStyle/>
        <a:p>
          <a:r>
            <a:rPr lang="en-US" b="1" dirty="0"/>
            <a:t>Special Economic Development Assistance</a:t>
          </a:r>
          <a:endParaRPr lang="en-US" dirty="0"/>
        </a:p>
      </dgm:t>
    </dgm:pt>
    <dgm:pt modelId="{8201BA7D-3F64-4599-8EAA-0524C38A8D22}" type="parTrans" cxnId="{7C4B86FC-33EE-47DF-B4C6-8A5213399CA4}">
      <dgm:prSet/>
      <dgm:spPr/>
      <dgm:t>
        <a:bodyPr/>
        <a:lstStyle/>
        <a:p>
          <a:endParaRPr lang="en-US"/>
        </a:p>
      </dgm:t>
    </dgm:pt>
    <dgm:pt modelId="{15801C9E-83CE-41E0-99B5-56D455AA2A03}" type="sibTrans" cxnId="{7C4B86FC-33EE-47DF-B4C6-8A5213399CA4}">
      <dgm:prSet/>
      <dgm:spPr/>
      <dgm:t>
        <a:bodyPr/>
        <a:lstStyle/>
        <a:p>
          <a:endParaRPr lang="en-US"/>
        </a:p>
      </dgm:t>
    </dgm:pt>
    <dgm:pt modelId="{07EB2D96-E1AD-49D0-A03E-807832537B98}">
      <dgm:prSet/>
      <dgm:spPr/>
      <dgm:t>
        <a:bodyPr/>
        <a:lstStyle/>
        <a:p>
          <a:pPr>
            <a:buFont typeface="Symbol" panose="05050102010706020507" pitchFamily="18" charset="2"/>
            <a:buChar char=""/>
          </a:pPr>
          <a:r>
            <a:rPr lang="en-US" dirty="0"/>
            <a:t>Grants or loans to support new businesses and business expansion that creates jobs and manufactures medical supplies necessary to the infectious disease response</a:t>
          </a:r>
        </a:p>
      </dgm:t>
    </dgm:pt>
    <dgm:pt modelId="{23FA6721-5174-4A83-9D59-2A860BC77B29}" type="parTrans" cxnId="{40D39687-BBC0-43F2-8CF5-2B5742CEFA6A}">
      <dgm:prSet/>
      <dgm:spPr/>
      <dgm:t>
        <a:bodyPr/>
        <a:lstStyle/>
        <a:p>
          <a:endParaRPr lang="en-US"/>
        </a:p>
      </dgm:t>
    </dgm:pt>
    <dgm:pt modelId="{348E1FCC-4EB8-4F66-8A4B-01A0D2A41A96}" type="sibTrans" cxnId="{40D39687-BBC0-43F2-8CF5-2B5742CEFA6A}">
      <dgm:prSet/>
      <dgm:spPr/>
      <dgm:t>
        <a:bodyPr/>
        <a:lstStyle/>
        <a:p>
          <a:endParaRPr lang="en-US"/>
        </a:p>
      </dgm:t>
    </dgm:pt>
    <dgm:pt modelId="{68B8E2BC-0C19-4B40-BAFB-78241A4BB10C}">
      <dgm:prSet/>
      <dgm:spPr/>
      <dgm:t>
        <a:bodyPr/>
        <a:lstStyle/>
        <a:p>
          <a:pPr>
            <a:buFont typeface="Symbol" panose="05050102010706020507" pitchFamily="18" charset="2"/>
            <a:buChar char=""/>
          </a:pPr>
          <a:r>
            <a:rPr lang="en-US" dirty="0"/>
            <a:t>To avoid job loss caused by business closures related to social distancing by providing short-term working capital assistance that retains jobs held by low- and moderate-income persons</a:t>
          </a:r>
        </a:p>
      </dgm:t>
    </dgm:pt>
    <dgm:pt modelId="{0A0210C9-AD90-4B76-89DB-EB2F03707B25}" type="parTrans" cxnId="{1AE73EA5-12A0-428C-BE93-AA15BA3EEB25}">
      <dgm:prSet/>
      <dgm:spPr/>
      <dgm:t>
        <a:bodyPr/>
        <a:lstStyle/>
        <a:p>
          <a:endParaRPr lang="en-US"/>
        </a:p>
      </dgm:t>
    </dgm:pt>
    <dgm:pt modelId="{9551291B-5613-4299-B555-530277C2A5F8}" type="sibTrans" cxnId="{1AE73EA5-12A0-428C-BE93-AA15BA3EEB25}">
      <dgm:prSet/>
      <dgm:spPr/>
      <dgm:t>
        <a:bodyPr/>
        <a:lstStyle/>
        <a:p>
          <a:endParaRPr lang="en-US"/>
        </a:p>
      </dgm:t>
    </dgm:pt>
    <dgm:pt modelId="{BA205649-0D7D-443E-AA43-67ABDCEAD4D5}">
      <dgm:prSet/>
      <dgm:spPr/>
      <dgm:t>
        <a:bodyPr/>
        <a:lstStyle/>
        <a:p>
          <a:pPr>
            <a:buFont typeface="Symbol" panose="05050102010706020507" pitchFamily="18" charset="2"/>
            <a:buChar char=""/>
          </a:pPr>
          <a:r>
            <a:rPr lang="en-US" dirty="0"/>
            <a:t>Microenterprise assistance for technical assistance, grants, loans and other financial assistance to establish, stabilize, and expand microenterprises that provide medical, food deliver, cleaning, and other services to support home health quarantine</a:t>
          </a:r>
        </a:p>
      </dgm:t>
    </dgm:pt>
    <dgm:pt modelId="{13233F88-D694-4B20-AE3A-CD7001D03A4E}" type="parTrans" cxnId="{0C67AE57-A84D-44E6-811C-964951EF5083}">
      <dgm:prSet/>
      <dgm:spPr/>
      <dgm:t>
        <a:bodyPr/>
        <a:lstStyle/>
        <a:p>
          <a:endParaRPr lang="en-US"/>
        </a:p>
      </dgm:t>
    </dgm:pt>
    <dgm:pt modelId="{8C87CD84-EEBA-45C5-9054-A6F345F52BD0}" type="sibTrans" cxnId="{0C67AE57-A84D-44E6-811C-964951EF5083}">
      <dgm:prSet/>
      <dgm:spPr/>
      <dgm:t>
        <a:bodyPr/>
        <a:lstStyle/>
        <a:p>
          <a:endParaRPr lang="en-US"/>
        </a:p>
      </dgm:t>
    </dgm:pt>
    <dgm:pt modelId="{191C9237-63D9-4EC8-81DC-9A0E9FA43F77}" type="pres">
      <dgm:prSet presAssocID="{145C3599-BD1A-4FD9-8077-9183A8949B89}" presName="linear" presStyleCnt="0">
        <dgm:presLayoutVars>
          <dgm:dir/>
          <dgm:animLvl val="lvl"/>
          <dgm:resizeHandles val="exact"/>
        </dgm:presLayoutVars>
      </dgm:prSet>
      <dgm:spPr/>
    </dgm:pt>
    <dgm:pt modelId="{42FCCDB9-8D6B-4B43-B862-2F6850DE78E0}" type="pres">
      <dgm:prSet presAssocID="{73DB9E08-3663-4087-911A-7C6D5DABF08B}" presName="parentLin" presStyleCnt="0"/>
      <dgm:spPr/>
    </dgm:pt>
    <dgm:pt modelId="{A81FD0BD-028D-4C24-AF29-3E1179354060}" type="pres">
      <dgm:prSet presAssocID="{73DB9E08-3663-4087-911A-7C6D5DABF08B}" presName="parentLeftMargin" presStyleLbl="node1" presStyleIdx="0" presStyleCnt="1"/>
      <dgm:spPr/>
    </dgm:pt>
    <dgm:pt modelId="{74F692B8-6319-4D6F-8FAC-CC41D07FBF48}" type="pres">
      <dgm:prSet presAssocID="{73DB9E08-3663-4087-911A-7C6D5DABF08B}" presName="parentText" presStyleLbl="node1" presStyleIdx="0" presStyleCnt="1">
        <dgm:presLayoutVars>
          <dgm:chMax val="0"/>
          <dgm:bulletEnabled val="1"/>
        </dgm:presLayoutVars>
      </dgm:prSet>
      <dgm:spPr/>
    </dgm:pt>
    <dgm:pt modelId="{019385E8-7BD2-41EC-9E31-18A2FF0F808F}" type="pres">
      <dgm:prSet presAssocID="{73DB9E08-3663-4087-911A-7C6D5DABF08B}" presName="negativeSpace" presStyleCnt="0"/>
      <dgm:spPr/>
    </dgm:pt>
    <dgm:pt modelId="{39E21AC7-DA2E-42B9-9628-2189A0A0C308}" type="pres">
      <dgm:prSet presAssocID="{73DB9E08-3663-4087-911A-7C6D5DABF08B}" presName="childText" presStyleLbl="conFgAcc1" presStyleIdx="0" presStyleCnt="1">
        <dgm:presLayoutVars>
          <dgm:bulletEnabled val="1"/>
        </dgm:presLayoutVars>
      </dgm:prSet>
      <dgm:spPr/>
    </dgm:pt>
  </dgm:ptLst>
  <dgm:cxnLst>
    <dgm:cxn modelId="{1ECF4832-773C-4B6A-9112-54B907806592}" type="presOf" srcId="{66F5EDFE-32E4-4C92-ACA8-7678A647FB8E}" destId="{39E21AC7-DA2E-42B9-9628-2189A0A0C308}" srcOrd="0" destOrd="0" presId="urn:microsoft.com/office/officeart/2005/8/layout/list1"/>
    <dgm:cxn modelId="{48F20934-AD00-408B-B64F-4C4FCC502CE1}" srcId="{145C3599-BD1A-4FD9-8077-9183A8949B89}" destId="{73DB9E08-3663-4087-911A-7C6D5DABF08B}" srcOrd="0" destOrd="0" parTransId="{DE680257-295D-4ED2-8F26-37BE3604EBF4}" sibTransId="{41070421-4272-4D14-9B15-032F926AB340}"/>
    <dgm:cxn modelId="{55ECDE5B-433F-4531-8433-FA4124E25679}" type="presOf" srcId="{145C3599-BD1A-4FD9-8077-9183A8949B89}" destId="{191C9237-63D9-4EC8-81DC-9A0E9FA43F77}" srcOrd="0" destOrd="0" presId="urn:microsoft.com/office/officeart/2005/8/layout/list1"/>
    <dgm:cxn modelId="{DC89AA62-E426-4AA9-97CB-030B4A0B1A3E}" type="presOf" srcId="{34FE2541-D0F6-4857-9D21-3F90DCFCD55E}" destId="{39E21AC7-DA2E-42B9-9628-2189A0A0C308}" srcOrd="0" destOrd="2" presId="urn:microsoft.com/office/officeart/2005/8/layout/list1"/>
    <dgm:cxn modelId="{5FD14644-9846-44BC-950C-413D13E7E46F}" type="presOf" srcId="{BA205649-0D7D-443E-AA43-67ABDCEAD4D5}" destId="{39E21AC7-DA2E-42B9-9628-2189A0A0C308}" srcOrd="0" destOrd="6" presId="urn:microsoft.com/office/officeart/2005/8/layout/list1"/>
    <dgm:cxn modelId="{0C67AE57-A84D-44E6-811C-964951EF5083}" srcId="{5B05D2C5-C4D9-4A6B-80F8-F9ABB274BA98}" destId="{BA205649-0D7D-443E-AA43-67ABDCEAD4D5}" srcOrd="2" destOrd="0" parTransId="{13233F88-D694-4B20-AE3A-CD7001D03A4E}" sibTransId="{8C87CD84-EEBA-45C5-9054-A6F345F52BD0}"/>
    <dgm:cxn modelId="{68173179-6232-420E-9DA1-44971F1FF5E5}" srcId="{66F5EDFE-32E4-4C92-ACA8-7678A647FB8E}" destId="{6C435AC4-DDEB-4B4C-A3B1-D2CFDF46EEE0}" srcOrd="0" destOrd="0" parTransId="{81905A48-67BD-4471-A7AC-B894724BA44E}" sibTransId="{E176270C-B889-4FF8-974C-00599498A073}"/>
    <dgm:cxn modelId="{40D39687-BBC0-43F2-8CF5-2B5742CEFA6A}" srcId="{5B05D2C5-C4D9-4A6B-80F8-F9ABB274BA98}" destId="{07EB2D96-E1AD-49D0-A03E-807832537B98}" srcOrd="0" destOrd="0" parTransId="{23FA6721-5174-4A83-9D59-2A860BC77B29}" sibTransId="{348E1FCC-4EB8-4F66-8A4B-01A0D2A41A96}"/>
    <dgm:cxn modelId="{15573891-268D-4FDC-B46F-B4AE2EEDC0A0}" srcId="{73DB9E08-3663-4087-911A-7C6D5DABF08B}" destId="{66F5EDFE-32E4-4C92-ACA8-7678A647FB8E}" srcOrd="0" destOrd="0" parTransId="{144DA152-A960-4FA0-B3C6-D98D392F1247}" sibTransId="{EEE977AB-90D5-4241-AB23-2174A754406E}"/>
    <dgm:cxn modelId="{35A16399-217B-4105-A334-8C78BAD30B59}" type="presOf" srcId="{68B8E2BC-0C19-4B40-BAFB-78241A4BB10C}" destId="{39E21AC7-DA2E-42B9-9628-2189A0A0C308}" srcOrd="0" destOrd="5" presId="urn:microsoft.com/office/officeart/2005/8/layout/list1"/>
    <dgm:cxn modelId="{47B43B9D-C46D-4400-BEB0-E701C7ABA063}" type="presOf" srcId="{07EB2D96-E1AD-49D0-A03E-807832537B98}" destId="{39E21AC7-DA2E-42B9-9628-2189A0A0C308}" srcOrd="0" destOrd="4" presId="urn:microsoft.com/office/officeart/2005/8/layout/list1"/>
    <dgm:cxn modelId="{17FFC2A1-0921-4D37-8FF9-9BDC6268D30F}" srcId="{66F5EDFE-32E4-4C92-ACA8-7678A647FB8E}" destId="{34FE2541-D0F6-4857-9D21-3F90DCFCD55E}" srcOrd="1" destOrd="0" parTransId="{74B55A6D-2308-407A-8853-76F3C88A3F19}" sibTransId="{D3BCCCBB-01F1-4337-B19C-E78C739C3044}"/>
    <dgm:cxn modelId="{1AE73EA5-12A0-428C-BE93-AA15BA3EEB25}" srcId="{5B05D2C5-C4D9-4A6B-80F8-F9ABB274BA98}" destId="{68B8E2BC-0C19-4B40-BAFB-78241A4BB10C}" srcOrd="1" destOrd="0" parTransId="{0A0210C9-AD90-4B76-89DB-EB2F03707B25}" sibTransId="{9551291B-5613-4299-B555-530277C2A5F8}"/>
    <dgm:cxn modelId="{DEBCF1A9-71A4-41CE-A2EC-F5FD9F15E31F}" type="presOf" srcId="{6C435AC4-DDEB-4B4C-A3B1-D2CFDF46EEE0}" destId="{39E21AC7-DA2E-42B9-9628-2189A0A0C308}" srcOrd="0" destOrd="1" presId="urn:microsoft.com/office/officeart/2005/8/layout/list1"/>
    <dgm:cxn modelId="{7D829CB1-9EA7-4A33-919B-AB6F7B6364CF}" type="presOf" srcId="{73DB9E08-3663-4087-911A-7C6D5DABF08B}" destId="{A81FD0BD-028D-4C24-AF29-3E1179354060}" srcOrd="0" destOrd="0" presId="urn:microsoft.com/office/officeart/2005/8/layout/list1"/>
    <dgm:cxn modelId="{49ACE9BF-BE21-4C56-AB8C-8D1C586CEAA9}" type="presOf" srcId="{73DB9E08-3663-4087-911A-7C6D5DABF08B}" destId="{74F692B8-6319-4D6F-8FAC-CC41D07FBF48}" srcOrd="1" destOrd="0" presId="urn:microsoft.com/office/officeart/2005/8/layout/list1"/>
    <dgm:cxn modelId="{7C4B86FC-33EE-47DF-B4C6-8A5213399CA4}" srcId="{73DB9E08-3663-4087-911A-7C6D5DABF08B}" destId="{5B05D2C5-C4D9-4A6B-80F8-F9ABB274BA98}" srcOrd="1" destOrd="0" parTransId="{8201BA7D-3F64-4599-8EAA-0524C38A8D22}" sibTransId="{15801C9E-83CE-41E0-99B5-56D455AA2A03}"/>
    <dgm:cxn modelId="{B16699FE-BE43-4E36-A828-14B785278E92}" type="presOf" srcId="{5B05D2C5-C4D9-4A6B-80F8-F9ABB274BA98}" destId="{39E21AC7-DA2E-42B9-9628-2189A0A0C308}" srcOrd="0" destOrd="3" presId="urn:microsoft.com/office/officeart/2005/8/layout/list1"/>
    <dgm:cxn modelId="{97C614EA-24C1-4AF8-8F6A-9A3BFE5760D4}" type="presParOf" srcId="{191C9237-63D9-4EC8-81DC-9A0E9FA43F77}" destId="{42FCCDB9-8D6B-4B43-B862-2F6850DE78E0}" srcOrd="0" destOrd="0" presId="urn:microsoft.com/office/officeart/2005/8/layout/list1"/>
    <dgm:cxn modelId="{DE3BAF25-A1CF-48CC-B606-51B2A5EE1C7B}" type="presParOf" srcId="{42FCCDB9-8D6B-4B43-B862-2F6850DE78E0}" destId="{A81FD0BD-028D-4C24-AF29-3E1179354060}" srcOrd="0" destOrd="0" presId="urn:microsoft.com/office/officeart/2005/8/layout/list1"/>
    <dgm:cxn modelId="{B3826B8E-A5E0-4842-8FAD-B5DD1F982AFF}" type="presParOf" srcId="{42FCCDB9-8D6B-4B43-B862-2F6850DE78E0}" destId="{74F692B8-6319-4D6F-8FAC-CC41D07FBF48}" srcOrd="1" destOrd="0" presId="urn:microsoft.com/office/officeart/2005/8/layout/list1"/>
    <dgm:cxn modelId="{91AC1834-7E05-46F5-B4D3-D0252A6B109C}" type="presParOf" srcId="{191C9237-63D9-4EC8-81DC-9A0E9FA43F77}" destId="{019385E8-7BD2-41EC-9E31-18A2FF0F808F}" srcOrd="1" destOrd="0" presId="urn:microsoft.com/office/officeart/2005/8/layout/list1"/>
    <dgm:cxn modelId="{4F15B788-C39C-4AEC-81F7-FAFEE5D1ED3C}" type="presParOf" srcId="{191C9237-63D9-4EC8-81DC-9A0E9FA43F77}" destId="{39E21AC7-DA2E-42B9-9628-2189A0A0C30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7CEB755-12A7-48A9-A943-C6D5BEB0C84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BC25FA6-13EA-4C24-8FBA-A6A927097F45}">
      <dgm:prSet phldrT="[Text]"/>
      <dgm:spPr/>
      <dgm:t>
        <a:bodyPr/>
        <a:lstStyle/>
        <a:p>
          <a:r>
            <a:rPr lang="en-US" b="1" dirty="0"/>
            <a:t>Federal Stimulus &amp; USDA Rural Development</a:t>
          </a:r>
          <a:endParaRPr lang="en-US" dirty="0"/>
        </a:p>
      </dgm:t>
    </dgm:pt>
    <dgm:pt modelId="{883DE8DC-D217-4804-8C7A-D9BA75F36DBD}" type="parTrans" cxnId="{C334C166-B75B-4797-80D3-57D94FAAB215}">
      <dgm:prSet/>
      <dgm:spPr/>
      <dgm:t>
        <a:bodyPr/>
        <a:lstStyle/>
        <a:p>
          <a:endParaRPr lang="en-US"/>
        </a:p>
      </dgm:t>
    </dgm:pt>
    <dgm:pt modelId="{4690FBE1-BBDE-4512-B7C1-7AACC79DA740}" type="sibTrans" cxnId="{C334C166-B75B-4797-80D3-57D94FAAB215}">
      <dgm:prSet/>
      <dgm:spPr/>
      <dgm:t>
        <a:bodyPr/>
        <a:lstStyle/>
        <a:p>
          <a:endParaRPr lang="en-US"/>
        </a:p>
      </dgm:t>
    </dgm:pt>
    <dgm:pt modelId="{30C89139-3E7B-41B8-9D6D-B83BF552E680}">
      <dgm:prSet/>
      <dgm:spPr/>
      <dgm:t>
        <a:bodyPr/>
        <a:lstStyle/>
        <a:p>
          <a:pPr>
            <a:buFont typeface="Symbol" panose="05050102010706020507" pitchFamily="18" charset="2"/>
            <a:buChar char=""/>
          </a:pPr>
          <a:r>
            <a:rPr lang="en-US" dirty="0"/>
            <a:t>$48.9 B to USDA – Close the “digital divide” in America’s rural communities</a:t>
          </a:r>
        </a:p>
      </dgm:t>
    </dgm:pt>
    <dgm:pt modelId="{4D0CBB75-2A82-42D1-8A76-1867C435A24E}" type="parTrans" cxnId="{24050D3C-683A-4D5C-A6AA-F58B71ED02DC}">
      <dgm:prSet/>
      <dgm:spPr/>
      <dgm:t>
        <a:bodyPr/>
        <a:lstStyle/>
        <a:p>
          <a:endParaRPr lang="en-US"/>
        </a:p>
      </dgm:t>
    </dgm:pt>
    <dgm:pt modelId="{7A7EBE18-704C-4A97-A234-EA888D490148}" type="sibTrans" cxnId="{24050D3C-683A-4D5C-A6AA-F58B71ED02DC}">
      <dgm:prSet/>
      <dgm:spPr/>
      <dgm:t>
        <a:bodyPr/>
        <a:lstStyle/>
        <a:p>
          <a:endParaRPr lang="en-US"/>
        </a:p>
      </dgm:t>
    </dgm:pt>
    <dgm:pt modelId="{995BE463-6F9E-49AF-BAE5-A148E0E332C9}">
      <dgm:prSet/>
      <dgm:spPr/>
      <dgm:t>
        <a:bodyPr/>
        <a:lstStyle/>
        <a:p>
          <a:pPr>
            <a:buFont typeface="Symbol" panose="05050102010706020507" pitchFamily="18" charset="2"/>
            <a:buChar char=""/>
          </a:pPr>
          <a:r>
            <a:rPr lang="en-US" dirty="0"/>
            <a:t>$145 M USDA’s Rural Development programs </a:t>
          </a:r>
        </a:p>
      </dgm:t>
    </dgm:pt>
    <dgm:pt modelId="{2663B89E-EEE0-435F-BD30-7E7903A2E3EC}" type="parTrans" cxnId="{BCF14D35-CEE3-4CC6-A58F-0F5AD6A4D207}">
      <dgm:prSet/>
      <dgm:spPr/>
      <dgm:t>
        <a:bodyPr/>
        <a:lstStyle/>
        <a:p>
          <a:endParaRPr lang="en-US"/>
        </a:p>
      </dgm:t>
    </dgm:pt>
    <dgm:pt modelId="{5A76A010-F069-4D44-B55E-B7B867FF9EF6}" type="sibTrans" cxnId="{BCF14D35-CEE3-4CC6-A58F-0F5AD6A4D207}">
      <dgm:prSet/>
      <dgm:spPr/>
      <dgm:t>
        <a:bodyPr/>
        <a:lstStyle/>
        <a:p>
          <a:endParaRPr lang="en-US"/>
        </a:p>
      </dgm:t>
    </dgm:pt>
    <dgm:pt modelId="{24B88CFF-5C49-4634-A10F-D543B52E2D08}">
      <dgm:prSet/>
      <dgm:spPr/>
      <dgm:t>
        <a:bodyPr/>
        <a:lstStyle/>
        <a:p>
          <a:pPr>
            <a:buFont typeface="Symbol" panose="05050102010706020507" pitchFamily="18" charset="2"/>
            <a:buChar char=""/>
          </a:pPr>
          <a:r>
            <a:rPr lang="en-US" dirty="0"/>
            <a:t>$20.5 M for the Rural Business-Cooperative Service, adding $1 B in lending authority</a:t>
          </a:r>
        </a:p>
      </dgm:t>
    </dgm:pt>
    <dgm:pt modelId="{226F5560-76A7-4E43-B892-D0C8FCFDCB80}" type="parTrans" cxnId="{E396FEAD-01D1-4DD6-8AF6-1F841D51A83F}">
      <dgm:prSet/>
      <dgm:spPr/>
      <dgm:t>
        <a:bodyPr/>
        <a:lstStyle/>
        <a:p>
          <a:endParaRPr lang="en-US"/>
        </a:p>
      </dgm:t>
    </dgm:pt>
    <dgm:pt modelId="{316FA62C-E043-4B84-A449-3CF6EF9F74AC}" type="sibTrans" cxnId="{E396FEAD-01D1-4DD6-8AF6-1F841D51A83F}">
      <dgm:prSet/>
      <dgm:spPr/>
      <dgm:t>
        <a:bodyPr/>
        <a:lstStyle/>
        <a:p>
          <a:endParaRPr lang="en-US"/>
        </a:p>
      </dgm:t>
    </dgm:pt>
    <dgm:pt modelId="{9747BAB5-7A8D-44C1-9A98-C0F7936D1368}">
      <dgm:prSet/>
      <dgm:spPr/>
      <dgm:t>
        <a:bodyPr/>
        <a:lstStyle/>
        <a:p>
          <a:pPr>
            <a:buFont typeface="Symbol" panose="05050102010706020507" pitchFamily="18" charset="2"/>
            <a:buChar char=""/>
          </a:pPr>
          <a:r>
            <a:rPr lang="en-US" dirty="0"/>
            <a:t>$100 M in grants for Rural Broadband Service</a:t>
          </a:r>
        </a:p>
      </dgm:t>
    </dgm:pt>
    <dgm:pt modelId="{B3A47D45-2A47-4959-8D81-0DC5269B04AC}" type="parTrans" cxnId="{DC8F8AB7-1D9B-4096-A182-79CDDD2F33C1}">
      <dgm:prSet/>
      <dgm:spPr/>
      <dgm:t>
        <a:bodyPr/>
        <a:lstStyle/>
        <a:p>
          <a:endParaRPr lang="en-US"/>
        </a:p>
      </dgm:t>
    </dgm:pt>
    <dgm:pt modelId="{797EA8DA-1FF6-4D4E-9B9C-AC5647A641D8}" type="sibTrans" cxnId="{DC8F8AB7-1D9B-4096-A182-79CDDD2F33C1}">
      <dgm:prSet/>
      <dgm:spPr/>
      <dgm:t>
        <a:bodyPr/>
        <a:lstStyle/>
        <a:p>
          <a:endParaRPr lang="en-US"/>
        </a:p>
      </dgm:t>
    </dgm:pt>
    <dgm:pt modelId="{B0BBFC6A-5786-4C5D-9AE8-D61D91771593}">
      <dgm:prSet/>
      <dgm:spPr/>
      <dgm:t>
        <a:bodyPr/>
        <a:lstStyle/>
        <a:p>
          <a:pPr>
            <a:buFont typeface="Symbol" panose="05050102010706020507" pitchFamily="18" charset="2"/>
            <a:buChar char=""/>
          </a:pPr>
          <a:r>
            <a:rPr lang="en-US" dirty="0"/>
            <a:t>$25 M for Distance Learning and Telemedicine Programs</a:t>
          </a:r>
        </a:p>
      </dgm:t>
    </dgm:pt>
    <dgm:pt modelId="{504540F9-31FE-4FD1-96B1-5997FE5BB3BF}" type="parTrans" cxnId="{AC7C74A7-1F97-4D44-9B9C-FD463CEF054E}">
      <dgm:prSet/>
      <dgm:spPr/>
      <dgm:t>
        <a:bodyPr/>
        <a:lstStyle/>
        <a:p>
          <a:endParaRPr lang="en-US"/>
        </a:p>
      </dgm:t>
    </dgm:pt>
    <dgm:pt modelId="{0F0D9A9F-2975-41C2-90E3-B571672B5DC1}" type="sibTrans" cxnId="{AC7C74A7-1F97-4D44-9B9C-FD463CEF054E}">
      <dgm:prSet/>
      <dgm:spPr/>
      <dgm:t>
        <a:bodyPr/>
        <a:lstStyle/>
        <a:p>
          <a:endParaRPr lang="en-US"/>
        </a:p>
      </dgm:t>
    </dgm:pt>
    <dgm:pt modelId="{1D4CF56A-1C8A-4C3A-B05A-144D9E7F68CB}" type="pres">
      <dgm:prSet presAssocID="{97CEB755-12A7-48A9-A943-C6D5BEB0C84E}" presName="Name0" presStyleCnt="0">
        <dgm:presLayoutVars>
          <dgm:dir/>
          <dgm:animLvl val="lvl"/>
          <dgm:resizeHandles val="exact"/>
        </dgm:presLayoutVars>
      </dgm:prSet>
      <dgm:spPr/>
    </dgm:pt>
    <dgm:pt modelId="{DC99B3CA-3DE6-4F6B-9D20-4203F8E990DC}" type="pres">
      <dgm:prSet presAssocID="{1BC25FA6-13EA-4C24-8FBA-A6A927097F45}" presName="composite" presStyleCnt="0"/>
      <dgm:spPr/>
    </dgm:pt>
    <dgm:pt modelId="{428274B1-CB3B-429A-957C-E2753EA1E033}" type="pres">
      <dgm:prSet presAssocID="{1BC25FA6-13EA-4C24-8FBA-A6A927097F45}" presName="parTx" presStyleLbl="alignNode1" presStyleIdx="0" presStyleCnt="1" custLinFactNeighborX="-385" custLinFactNeighborY="7737">
        <dgm:presLayoutVars>
          <dgm:chMax val="0"/>
          <dgm:chPref val="0"/>
          <dgm:bulletEnabled val="1"/>
        </dgm:presLayoutVars>
      </dgm:prSet>
      <dgm:spPr/>
    </dgm:pt>
    <dgm:pt modelId="{9838EB0E-506D-43FC-BAE3-1E461C4160EB}" type="pres">
      <dgm:prSet presAssocID="{1BC25FA6-13EA-4C24-8FBA-A6A927097F45}" presName="desTx" presStyleLbl="alignAccFollowNode1" presStyleIdx="0" presStyleCnt="1">
        <dgm:presLayoutVars>
          <dgm:bulletEnabled val="1"/>
        </dgm:presLayoutVars>
      </dgm:prSet>
      <dgm:spPr/>
    </dgm:pt>
  </dgm:ptLst>
  <dgm:cxnLst>
    <dgm:cxn modelId="{BCF14D35-CEE3-4CC6-A58F-0F5AD6A4D207}" srcId="{30C89139-3E7B-41B8-9D6D-B83BF552E680}" destId="{995BE463-6F9E-49AF-BAE5-A148E0E332C9}" srcOrd="0" destOrd="0" parTransId="{2663B89E-EEE0-435F-BD30-7E7903A2E3EC}" sibTransId="{5A76A010-F069-4D44-B55E-B7B867FF9EF6}"/>
    <dgm:cxn modelId="{24050D3C-683A-4D5C-A6AA-F58B71ED02DC}" srcId="{1BC25FA6-13EA-4C24-8FBA-A6A927097F45}" destId="{30C89139-3E7B-41B8-9D6D-B83BF552E680}" srcOrd="0" destOrd="0" parTransId="{4D0CBB75-2A82-42D1-8A76-1867C435A24E}" sibTransId="{7A7EBE18-704C-4A97-A234-EA888D490148}"/>
    <dgm:cxn modelId="{C334C166-B75B-4797-80D3-57D94FAAB215}" srcId="{97CEB755-12A7-48A9-A943-C6D5BEB0C84E}" destId="{1BC25FA6-13EA-4C24-8FBA-A6A927097F45}" srcOrd="0" destOrd="0" parTransId="{883DE8DC-D217-4804-8C7A-D9BA75F36DBD}" sibTransId="{4690FBE1-BBDE-4512-B7C1-7AACC79DA740}"/>
    <dgm:cxn modelId="{B59C0750-6671-4FEE-8455-A88501694D21}" type="presOf" srcId="{9747BAB5-7A8D-44C1-9A98-C0F7936D1368}" destId="{9838EB0E-506D-43FC-BAE3-1E461C4160EB}" srcOrd="0" destOrd="3" presId="urn:microsoft.com/office/officeart/2005/8/layout/hList1"/>
    <dgm:cxn modelId="{FD5C7C84-872E-4549-A87C-77A2E2D07C46}" type="presOf" srcId="{97CEB755-12A7-48A9-A943-C6D5BEB0C84E}" destId="{1D4CF56A-1C8A-4C3A-B05A-144D9E7F68CB}" srcOrd="0" destOrd="0" presId="urn:microsoft.com/office/officeart/2005/8/layout/hList1"/>
    <dgm:cxn modelId="{18A2E18D-1618-4015-8499-0B5EA4696CE9}" type="presOf" srcId="{24B88CFF-5C49-4634-A10F-D543B52E2D08}" destId="{9838EB0E-506D-43FC-BAE3-1E461C4160EB}" srcOrd="0" destOrd="2" presId="urn:microsoft.com/office/officeart/2005/8/layout/hList1"/>
    <dgm:cxn modelId="{AC7C74A7-1F97-4D44-9B9C-FD463CEF054E}" srcId="{30C89139-3E7B-41B8-9D6D-B83BF552E680}" destId="{B0BBFC6A-5786-4C5D-9AE8-D61D91771593}" srcOrd="3" destOrd="0" parTransId="{504540F9-31FE-4FD1-96B1-5997FE5BB3BF}" sibTransId="{0F0D9A9F-2975-41C2-90E3-B571672B5DC1}"/>
    <dgm:cxn modelId="{E396FEAD-01D1-4DD6-8AF6-1F841D51A83F}" srcId="{30C89139-3E7B-41B8-9D6D-B83BF552E680}" destId="{24B88CFF-5C49-4634-A10F-D543B52E2D08}" srcOrd="1" destOrd="0" parTransId="{226F5560-76A7-4E43-B892-D0C8FCFDCB80}" sibTransId="{316FA62C-E043-4B84-A449-3CF6EF9F74AC}"/>
    <dgm:cxn modelId="{DE49C6B1-2088-41F2-861C-B6E8A0D3E7BA}" type="presOf" srcId="{B0BBFC6A-5786-4C5D-9AE8-D61D91771593}" destId="{9838EB0E-506D-43FC-BAE3-1E461C4160EB}" srcOrd="0" destOrd="4" presId="urn:microsoft.com/office/officeart/2005/8/layout/hList1"/>
    <dgm:cxn modelId="{DC8F8AB7-1D9B-4096-A182-79CDDD2F33C1}" srcId="{30C89139-3E7B-41B8-9D6D-B83BF552E680}" destId="{9747BAB5-7A8D-44C1-9A98-C0F7936D1368}" srcOrd="2" destOrd="0" parTransId="{B3A47D45-2A47-4959-8D81-0DC5269B04AC}" sibTransId="{797EA8DA-1FF6-4D4E-9B9C-AC5647A641D8}"/>
    <dgm:cxn modelId="{FCE20CC8-2B20-47C0-8879-AF566E581013}" type="presOf" srcId="{30C89139-3E7B-41B8-9D6D-B83BF552E680}" destId="{9838EB0E-506D-43FC-BAE3-1E461C4160EB}" srcOrd="0" destOrd="0" presId="urn:microsoft.com/office/officeart/2005/8/layout/hList1"/>
    <dgm:cxn modelId="{5D38F6E1-A052-4D0E-B3B3-E0E1D976C690}" type="presOf" srcId="{995BE463-6F9E-49AF-BAE5-A148E0E332C9}" destId="{9838EB0E-506D-43FC-BAE3-1E461C4160EB}" srcOrd="0" destOrd="1" presId="urn:microsoft.com/office/officeart/2005/8/layout/hList1"/>
    <dgm:cxn modelId="{571150FE-C422-44F8-8298-4686DB90C670}" type="presOf" srcId="{1BC25FA6-13EA-4C24-8FBA-A6A927097F45}" destId="{428274B1-CB3B-429A-957C-E2753EA1E033}" srcOrd="0" destOrd="0" presId="urn:microsoft.com/office/officeart/2005/8/layout/hList1"/>
    <dgm:cxn modelId="{0161B7F6-D27E-4FD2-A52D-429D7C11D01D}" type="presParOf" srcId="{1D4CF56A-1C8A-4C3A-B05A-144D9E7F68CB}" destId="{DC99B3CA-3DE6-4F6B-9D20-4203F8E990DC}" srcOrd="0" destOrd="0" presId="urn:microsoft.com/office/officeart/2005/8/layout/hList1"/>
    <dgm:cxn modelId="{6E868CC8-1FB2-49BF-8497-9C78D11F213B}" type="presParOf" srcId="{DC99B3CA-3DE6-4F6B-9D20-4203F8E990DC}" destId="{428274B1-CB3B-429A-957C-E2753EA1E033}" srcOrd="0" destOrd="0" presId="urn:microsoft.com/office/officeart/2005/8/layout/hList1"/>
    <dgm:cxn modelId="{03D7EFE8-344C-44EE-8380-ED6D220615E7}" type="presParOf" srcId="{DC99B3CA-3DE6-4F6B-9D20-4203F8E990DC}" destId="{9838EB0E-506D-43FC-BAE3-1E461C4160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48C6432-943B-4CFE-AE1C-4BB59F12C90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E982FB-DB47-4908-8528-6AEC09A2628B}">
      <dgm:prSet/>
      <dgm:spPr/>
      <dgm:t>
        <a:bodyPr/>
        <a:lstStyle/>
        <a:p>
          <a:r>
            <a:rPr lang="en-US" b="1" dirty="0"/>
            <a:t>Rural Development Broadband </a:t>
          </a:r>
          <a:r>
            <a:rPr lang="en-US" b="1" dirty="0" err="1"/>
            <a:t>ReConnect</a:t>
          </a:r>
          <a:r>
            <a:rPr lang="en-US" b="1" dirty="0"/>
            <a:t> Loan and Grant Program</a:t>
          </a:r>
          <a:endParaRPr lang="en-US" dirty="0"/>
        </a:p>
      </dgm:t>
    </dgm:pt>
    <dgm:pt modelId="{872CDC3E-9218-4A85-91B5-0B033E5FB3B2}" type="parTrans" cxnId="{4967E99B-0CAD-4954-95CE-90160838B69B}">
      <dgm:prSet/>
      <dgm:spPr/>
      <dgm:t>
        <a:bodyPr/>
        <a:lstStyle/>
        <a:p>
          <a:endParaRPr lang="en-US"/>
        </a:p>
      </dgm:t>
    </dgm:pt>
    <dgm:pt modelId="{4AD04166-04BE-49F0-A401-A31F12DE21C3}" type="sibTrans" cxnId="{4967E99B-0CAD-4954-95CE-90160838B69B}">
      <dgm:prSet/>
      <dgm:spPr/>
      <dgm:t>
        <a:bodyPr/>
        <a:lstStyle/>
        <a:p>
          <a:endParaRPr lang="en-US"/>
        </a:p>
      </dgm:t>
    </dgm:pt>
    <dgm:pt modelId="{0C428944-7513-4943-A28F-78AC6B6763AD}">
      <dgm:prSet/>
      <dgm:spPr/>
      <dgm:t>
        <a:bodyPr/>
        <a:lstStyle/>
        <a:p>
          <a:pPr>
            <a:buFont typeface="Symbol" panose="05050102010706020507" pitchFamily="18" charset="2"/>
            <a:buChar char=""/>
          </a:pPr>
          <a:r>
            <a:rPr lang="en-US" dirty="0"/>
            <a:t>Loans and grants </a:t>
          </a:r>
        </a:p>
      </dgm:t>
    </dgm:pt>
    <dgm:pt modelId="{F1124956-D37F-45EC-A677-F9124EF66BF8}" type="parTrans" cxnId="{FBDF27AB-8115-4E51-88E3-FAF4FA9B091B}">
      <dgm:prSet/>
      <dgm:spPr/>
      <dgm:t>
        <a:bodyPr/>
        <a:lstStyle/>
        <a:p>
          <a:endParaRPr lang="en-US"/>
        </a:p>
      </dgm:t>
    </dgm:pt>
    <dgm:pt modelId="{00EECCCF-A648-4AD3-9477-291F6346626E}" type="sibTrans" cxnId="{FBDF27AB-8115-4E51-88E3-FAF4FA9B091B}">
      <dgm:prSet/>
      <dgm:spPr/>
      <dgm:t>
        <a:bodyPr/>
        <a:lstStyle/>
        <a:p>
          <a:endParaRPr lang="en-US"/>
        </a:p>
      </dgm:t>
    </dgm:pt>
    <dgm:pt modelId="{25EDB507-D26D-4002-BFB0-A034058934A5}">
      <dgm:prSet/>
      <dgm:spPr/>
      <dgm:t>
        <a:bodyPr/>
        <a:lstStyle/>
        <a:p>
          <a:pPr>
            <a:buFont typeface="Symbol" panose="05050102010706020507" pitchFamily="18" charset="2"/>
            <a:buChar char=""/>
          </a:pPr>
          <a:r>
            <a:rPr lang="en-US" dirty="0"/>
            <a:t>Construction, improvement, or acquisition of facilities and equipment needed to provide broadband service in eligible rural areas that do not have access to at least 10 Mbps downstream and 1 Mbps upstream</a:t>
          </a:r>
        </a:p>
      </dgm:t>
    </dgm:pt>
    <dgm:pt modelId="{896E16C5-7F9A-430A-AA7F-DA6C6C9DA945}" type="parTrans" cxnId="{9AE58A5F-7425-4EB9-96B1-A64FA64D18A5}">
      <dgm:prSet/>
      <dgm:spPr/>
      <dgm:t>
        <a:bodyPr/>
        <a:lstStyle/>
        <a:p>
          <a:endParaRPr lang="en-US"/>
        </a:p>
      </dgm:t>
    </dgm:pt>
    <dgm:pt modelId="{E8D9FD6B-6CA2-4136-999D-7CB669082D69}" type="sibTrans" cxnId="{9AE58A5F-7425-4EB9-96B1-A64FA64D18A5}">
      <dgm:prSet/>
      <dgm:spPr/>
      <dgm:t>
        <a:bodyPr/>
        <a:lstStyle/>
        <a:p>
          <a:endParaRPr lang="en-US"/>
        </a:p>
      </dgm:t>
    </dgm:pt>
    <dgm:pt modelId="{D2AA9A53-BF0B-477D-AB2E-CD230DA3D98E}">
      <dgm:prSet/>
      <dgm:spPr/>
      <dgm:t>
        <a:bodyPr/>
        <a:lstStyle/>
        <a:p>
          <a:pPr>
            <a:buFont typeface="Symbol" panose="05050102010706020507" pitchFamily="18" charset="2"/>
            <a:buChar char=""/>
          </a:pPr>
          <a:r>
            <a:rPr lang="en-US" dirty="0"/>
            <a:t>100% Grant – up to $25,000,000 max grant request</a:t>
          </a:r>
        </a:p>
      </dgm:t>
    </dgm:pt>
    <dgm:pt modelId="{08706F8F-ED5C-46E7-9C91-003CA33C41BD}" type="parTrans" cxnId="{56E92386-36B3-4652-93FD-09141F8FAB48}">
      <dgm:prSet/>
      <dgm:spPr/>
      <dgm:t>
        <a:bodyPr/>
        <a:lstStyle/>
        <a:p>
          <a:endParaRPr lang="en-US"/>
        </a:p>
      </dgm:t>
    </dgm:pt>
    <dgm:pt modelId="{6A46B42D-71A6-4B24-815A-B6BAAEBA7F03}" type="sibTrans" cxnId="{56E92386-36B3-4652-93FD-09141F8FAB48}">
      <dgm:prSet/>
      <dgm:spPr/>
      <dgm:t>
        <a:bodyPr/>
        <a:lstStyle/>
        <a:p>
          <a:endParaRPr lang="en-US"/>
        </a:p>
      </dgm:t>
    </dgm:pt>
    <dgm:pt modelId="{593525FF-63DC-491C-B4FB-8C3965EE65C2}">
      <dgm:prSet/>
      <dgm:spPr/>
      <dgm:t>
        <a:bodyPr/>
        <a:lstStyle/>
        <a:p>
          <a:pPr>
            <a:buFont typeface="Symbol" panose="05050102010706020507" pitchFamily="18" charset="2"/>
            <a:buChar char=""/>
          </a:pPr>
          <a:r>
            <a:rPr lang="en-US" dirty="0"/>
            <a:t>50% Loan / 50% Grant – up to $25,000,000 loan and $25,000,000 grant request and loan/grant requests will always be equal</a:t>
          </a:r>
        </a:p>
      </dgm:t>
    </dgm:pt>
    <dgm:pt modelId="{324DDCCC-C227-435B-A96D-F3A12B6E7133}" type="parTrans" cxnId="{214DE0C7-4B60-4FEC-A298-2010AE8264DA}">
      <dgm:prSet/>
      <dgm:spPr/>
      <dgm:t>
        <a:bodyPr/>
        <a:lstStyle/>
        <a:p>
          <a:endParaRPr lang="en-US"/>
        </a:p>
      </dgm:t>
    </dgm:pt>
    <dgm:pt modelId="{002A1A30-0A28-4F4E-B97B-4B05BBC02E55}" type="sibTrans" cxnId="{214DE0C7-4B60-4FEC-A298-2010AE8264DA}">
      <dgm:prSet/>
      <dgm:spPr/>
      <dgm:t>
        <a:bodyPr/>
        <a:lstStyle/>
        <a:p>
          <a:endParaRPr lang="en-US"/>
        </a:p>
      </dgm:t>
    </dgm:pt>
    <dgm:pt modelId="{36F26AE2-FB95-4CDD-BC19-431E7CFFA827}">
      <dgm:prSet/>
      <dgm:spPr/>
      <dgm:t>
        <a:bodyPr/>
        <a:lstStyle/>
        <a:p>
          <a:pPr>
            <a:buFont typeface="Symbol" panose="05050102010706020507" pitchFamily="18" charset="2"/>
            <a:buChar char=""/>
          </a:pPr>
          <a:r>
            <a:rPr lang="en-US" dirty="0"/>
            <a:t>100% Loan – up to $50,000,000 max loan request</a:t>
          </a:r>
        </a:p>
      </dgm:t>
    </dgm:pt>
    <dgm:pt modelId="{B4382624-D2A8-4BC8-A653-14FFEAF50F9A}" type="parTrans" cxnId="{ABE846B5-C0C8-4657-9AB9-174AB87177B6}">
      <dgm:prSet/>
      <dgm:spPr/>
      <dgm:t>
        <a:bodyPr/>
        <a:lstStyle/>
        <a:p>
          <a:endParaRPr lang="en-US"/>
        </a:p>
      </dgm:t>
    </dgm:pt>
    <dgm:pt modelId="{2F1B89CC-448E-4ADC-8BA1-C418ACE38C92}" type="sibTrans" cxnId="{ABE846B5-C0C8-4657-9AB9-174AB87177B6}">
      <dgm:prSet/>
      <dgm:spPr/>
      <dgm:t>
        <a:bodyPr/>
        <a:lstStyle/>
        <a:p>
          <a:endParaRPr lang="en-US"/>
        </a:p>
      </dgm:t>
    </dgm:pt>
    <dgm:pt modelId="{996891B0-EDB7-40DA-B3D9-BEB975626A71}">
      <dgm:prSet/>
      <dgm:spPr/>
      <dgm:t>
        <a:bodyPr/>
        <a:lstStyle/>
        <a:p>
          <a:pPr>
            <a:buFont typeface="Symbol" panose="05050102010706020507" pitchFamily="18" charset="2"/>
            <a:buChar char=""/>
          </a:pPr>
          <a:r>
            <a:rPr lang="en-US" dirty="0"/>
            <a:t>Eligible Applicants</a:t>
          </a:r>
        </a:p>
      </dgm:t>
    </dgm:pt>
    <dgm:pt modelId="{811D846B-F693-455D-A5FF-E1D5539F09EA}" type="parTrans" cxnId="{CA835F55-53E9-4E07-A1D6-AB1D08FA9C04}">
      <dgm:prSet/>
      <dgm:spPr/>
      <dgm:t>
        <a:bodyPr/>
        <a:lstStyle/>
        <a:p>
          <a:endParaRPr lang="en-US"/>
        </a:p>
      </dgm:t>
    </dgm:pt>
    <dgm:pt modelId="{58873A86-8C7B-49A2-A23A-213C80C1796E}" type="sibTrans" cxnId="{CA835F55-53E9-4E07-A1D6-AB1D08FA9C04}">
      <dgm:prSet/>
      <dgm:spPr/>
      <dgm:t>
        <a:bodyPr/>
        <a:lstStyle/>
        <a:p>
          <a:endParaRPr lang="en-US"/>
        </a:p>
      </dgm:t>
    </dgm:pt>
    <dgm:pt modelId="{1B57C57F-73C5-4527-8E2E-440E656B7226}">
      <dgm:prSet/>
      <dgm:spPr/>
      <dgm:t>
        <a:bodyPr/>
        <a:lstStyle/>
        <a:p>
          <a:pPr>
            <a:buFont typeface="Symbol" panose="05050102010706020507" pitchFamily="18" charset="2"/>
            <a:buChar char=""/>
          </a:pPr>
          <a:r>
            <a:rPr lang="en-US" dirty="0"/>
            <a:t>Cooperatives, non-profits, or mutual associations, for-profit corporations, state or local governments, territory or an Indian tribe </a:t>
          </a:r>
        </a:p>
      </dgm:t>
    </dgm:pt>
    <dgm:pt modelId="{B4268C84-50C0-4755-ADDE-4D7AFA362F0A}" type="parTrans" cxnId="{F74DF1AC-2B33-426F-860A-95A054AE756B}">
      <dgm:prSet/>
      <dgm:spPr/>
      <dgm:t>
        <a:bodyPr/>
        <a:lstStyle/>
        <a:p>
          <a:endParaRPr lang="en-US"/>
        </a:p>
      </dgm:t>
    </dgm:pt>
    <dgm:pt modelId="{6DF0F31F-08DF-4C9F-8379-34E80E54D374}" type="sibTrans" cxnId="{F74DF1AC-2B33-426F-860A-95A054AE756B}">
      <dgm:prSet/>
      <dgm:spPr/>
      <dgm:t>
        <a:bodyPr/>
        <a:lstStyle/>
        <a:p>
          <a:endParaRPr lang="en-US"/>
        </a:p>
      </dgm:t>
    </dgm:pt>
    <dgm:pt modelId="{23DF31D4-E347-4411-9C88-10F6D90220A2}" type="pres">
      <dgm:prSet presAssocID="{248C6432-943B-4CFE-AE1C-4BB59F12C90E}" presName="Name0" presStyleCnt="0">
        <dgm:presLayoutVars>
          <dgm:dir/>
          <dgm:animLvl val="lvl"/>
          <dgm:resizeHandles val="exact"/>
        </dgm:presLayoutVars>
      </dgm:prSet>
      <dgm:spPr/>
    </dgm:pt>
    <dgm:pt modelId="{07AEC7E8-2203-41E5-8FEF-1F9601516D33}" type="pres">
      <dgm:prSet presAssocID="{79E982FB-DB47-4908-8528-6AEC09A2628B}" presName="composite" presStyleCnt="0"/>
      <dgm:spPr/>
    </dgm:pt>
    <dgm:pt modelId="{B6D7C31B-B64A-4C58-8369-235934DD54C4}" type="pres">
      <dgm:prSet presAssocID="{79E982FB-DB47-4908-8528-6AEC09A2628B}" presName="parTx" presStyleLbl="alignNode1" presStyleIdx="0" presStyleCnt="1">
        <dgm:presLayoutVars>
          <dgm:chMax val="0"/>
          <dgm:chPref val="0"/>
          <dgm:bulletEnabled val="1"/>
        </dgm:presLayoutVars>
      </dgm:prSet>
      <dgm:spPr/>
    </dgm:pt>
    <dgm:pt modelId="{C0E360DF-78A2-4B14-BE89-EC762E104B13}" type="pres">
      <dgm:prSet presAssocID="{79E982FB-DB47-4908-8528-6AEC09A2628B}" presName="desTx" presStyleLbl="alignAccFollowNode1" presStyleIdx="0" presStyleCnt="1">
        <dgm:presLayoutVars>
          <dgm:bulletEnabled val="1"/>
        </dgm:presLayoutVars>
      </dgm:prSet>
      <dgm:spPr/>
    </dgm:pt>
  </dgm:ptLst>
  <dgm:cxnLst>
    <dgm:cxn modelId="{030E405C-6810-4639-A61E-1A5537869922}" type="presOf" srcId="{25EDB507-D26D-4002-BFB0-A034058934A5}" destId="{C0E360DF-78A2-4B14-BE89-EC762E104B13}" srcOrd="0" destOrd="1" presId="urn:microsoft.com/office/officeart/2005/8/layout/hList1"/>
    <dgm:cxn modelId="{9AE58A5F-7425-4EB9-96B1-A64FA64D18A5}" srcId="{79E982FB-DB47-4908-8528-6AEC09A2628B}" destId="{25EDB507-D26D-4002-BFB0-A034058934A5}" srcOrd="1" destOrd="0" parTransId="{896E16C5-7F9A-430A-AA7F-DA6C6C9DA945}" sibTransId="{E8D9FD6B-6CA2-4136-999D-7CB669082D69}"/>
    <dgm:cxn modelId="{2EE47D41-1B35-4C41-8769-D2B8B6B5FB3E}" type="presOf" srcId="{996891B0-EDB7-40DA-B3D9-BEB975626A71}" destId="{C0E360DF-78A2-4B14-BE89-EC762E104B13}" srcOrd="0" destOrd="5" presId="urn:microsoft.com/office/officeart/2005/8/layout/hList1"/>
    <dgm:cxn modelId="{21862345-63D7-4F2E-A618-C74410D1D50F}" type="presOf" srcId="{248C6432-943B-4CFE-AE1C-4BB59F12C90E}" destId="{23DF31D4-E347-4411-9C88-10F6D90220A2}" srcOrd="0" destOrd="0" presId="urn:microsoft.com/office/officeart/2005/8/layout/hList1"/>
    <dgm:cxn modelId="{CA835F55-53E9-4E07-A1D6-AB1D08FA9C04}" srcId="{79E982FB-DB47-4908-8528-6AEC09A2628B}" destId="{996891B0-EDB7-40DA-B3D9-BEB975626A71}" srcOrd="5" destOrd="0" parTransId="{811D846B-F693-455D-A5FF-E1D5539F09EA}" sibTransId="{58873A86-8C7B-49A2-A23A-213C80C1796E}"/>
    <dgm:cxn modelId="{56E92386-36B3-4652-93FD-09141F8FAB48}" srcId="{79E982FB-DB47-4908-8528-6AEC09A2628B}" destId="{D2AA9A53-BF0B-477D-AB2E-CD230DA3D98E}" srcOrd="2" destOrd="0" parTransId="{08706F8F-ED5C-46E7-9C91-003CA33C41BD}" sibTransId="{6A46B42D-71A6-4B24-815A-B6BAAEBA7F03}"/>
    <dgm:cxn modelId="{4967E99B-0CAD-4954-95CE-90160838B69B}" srcId="{248C6432-943B-4CFE-AE1C-4BB59F12C90E}" destId="{79E982FB-DB47-4908-8528-6AEC09A2628B}" srcOrd="0" destOrd="0" parTransId="{872CDC3E-9218-4A85-91B5-0B033E5FB3B2}" sibTransId="{4AD04166-04BE-49F0-A401-A31F12DE21C3}"/>
    <dgm:cxn modelId="{044B8C9E-9B62-44C3-9724-D475A64905C1}" type="presOf" srcId="{D2AA9A53-BF0B-477D-AB2E-CD230DA3D98E}" destId="{C0E360DF-78A2-4B14-BE89-EC762E104B13}" srcOrd="0" destOrd="2" presId="urn:microsoft.com/office/officeart/2005/8/layout/hList1"/>
    <dgm:cxn modelId="{FBDF27AB-8115-4E51-88E3-FAF4FA9B091B}" srcId="{79E982FB-DB47-4908-8528-6AEC09A2628B}" destId="{0C428944-7513-4943-A28F-78AC6B6763AD}" srcOrd="0" destOrd="0" parTransId="{F1124956-D37F-45EC-A677-F9124EF66BF8}" sibTransId="{00EECCCF-A648-4AD3-9477-291F6346626E}"/>
    <dgm:cxn modelId="{F74DF1AC-2B33-426F-860A-95A054AE756B}" srcId="{996891B0-EDB7-40DA-B3D9-BEB975626A71}" destId="{1B57C57F-73C5-4527-8E2E-440E656B7226}" srcOrd="0" destOrd="0" parTransId="{B4268C84-50C0-4755-ADDE-4D7AFA362F0A}" sibTransId="{6DF0F31F-08DF-4C9F-8379-34E80E54D374}"/>
    <dgm:cxn modelId="{F68910B5-2FC9-40F1-A4CD-2A090A1768D4}" type="presOf" srcId="{1B57C57F-73C5-4527-8E2E-440E656B7226}" destId="{C0E360DF-78A2-4B14-BE89-EC762E104B13}" srcOrd="0" destOrd="6" presId="urn:microsoft.com/office/officeart/2005/8/layout/hList1"/>
    <dgm:cxn modelId="{ABE846B5-C0C8-4657-9AB9-174AB87177B6}" srcId="{79E982FB-DB47-4908-8528-6AEC09A2628B}" destId="{36F26AE2-FB95-4CDD-BC19-431E7CFFA827}" srcOrd="4" destOrd="0" parTransId="{B4382624-D2A8-4BC8-A653-14FFEAF50F9A}" sibTransId="{2F1B89CC-448E-4ADC-8BA1-C418ACE38C92}"/>
    <dgm:cxn modelId="{D77C8BB6-2362-44E2-A446-1FF764D46462}" type="presOf" srcId="{79E982FB-DB47-4908-8528-6AEC09A2628B}" destId="{B6D7C31B-B64A-4C58-8369-235934DD54C4}" srcOrd="0" destOrd="0" presId="urn:microsoft.com/office/officeart/2005/8/layout/hList1"/>
    <dgm:cxn modelId="{8A945CC2-8398-43A2-9930-C5B23BA549A4}" type="presOf" srcId="{36F26AE2-FB95-4CDD-BC19-431E7CFFA827}" destId="{C0E360DF-78A2-4B14-BE89-EC762E104B13}" srcOrd="0" destOrd="4" presId="urn:microsoft.com/office/officeart/2005/8/layout/hList1"/>
    <dgm:cxn modelId="{214DE0C7-4B60-4FEC-A298-2010AE8264DA}" srcId="{79E982FB-DB47-4908-8528-6AEC09A2628B}" destId="{593525FF-63DC-491C-B4FB-8C3965EE65C2}" srcOrd="3" destOrd="0" parTransId="{324DDCCC-C227-435B-A96D-F3A12B6E7133}" sibTransId="{002A1A30-0A28-4F4E-B97B-4B05BBC02E55}"/>
    <dgm:cxn modelId="{6EE0BADC-21C0-4BED-85D6-CEDEB9148F5B}" type="presOf" srcId="{0C428944-7513-4943-A28F-78AC6B6763AD}" destId="{C0E360DF-78A2-4B14-BE89-EC762E104B13}" srcOrd="0" destOrd="0" presId="urn:microsoft.com/office/officeart/2005/8/layout/hList1"/>
    <dgm:cxn modelId="{49F570E4-0FCA-4281-B72B-750683450447}" type="presOf" srcId="{593525FF-63DC-491C-B4FB-8C3965EE65C2}" destId="{C0E360DF-78A2-4B14-BE89-EC762E104B13}" srcOrd="0" destOrd="3" presId="urn:microsoft.com/office/officeart/2005/8/layout/hList1"/>
    <dgm:cxn modelId="{6CA911F0-390D-4E52-9851-3B52107614B3}" type="presParOf" srcId="{23DF31D4-E347-4411-9C88-10F6D90220A2}" destId="{07AEC7E8-2203-41E5-8FEF-1F9601516D33}" srcOrd="0" destOrd="0" presId="urn:microsoft.com/office/officeart/2005/8/layout/hList1"/>
    <dgm:cxn modelId="{9327D6A1-3B12-4D0E-B332-2139785441AB}" type="presParOf" srcId="{07AEC7E8-2203-41E5-8FEF-1F9601516D33}" destId="{B6D7C31B-B64A-4C58-8369-235934DD54C4}" srcOrd="0" destOrd="0" presId="urn:microsoft.com/office/officeart/2005/8/layout/hList1"/>
    <dgm:cxn modelId="{0BD4EEB0-0656-484E-B9DB-53E04D01A098}" type="presParOf" srcId="{07AEC7E8-2203-41E5-8FEF-1F9601516D33}" destId="{C0E360DF-78A2-4B14-BE89-EC762E104B1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F357C41-952E-48AC-8C8A-25D1A18650D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E58971D-C5C9-444E-86AE-05EB96D9E66A}">
      <dgm:prSet phldrT="[Text]"/>
      <dgm:spPr/>
      <dgm:t>
        <a:bodyPr/>
        <a:lstStyle/>
        <a:p>
          <a:pPr algn="ctr">
            <a:buNone/>
          </a:pPr>
          <a:r>
            <a:rPr lang="en-US" sz="1300" b="1" dirty="0"/>
            <a:t>USDA DLT Case Studies</a:t>
          </a:r>
          <a:endParaRPr lang="en-US" sz="1300" dirty="0"/>
        </a:p>
      </dgm:t>
    </dgm:pt>
    <dgm:pt modelId="{36A29C6E-4481-437A-95E6-B8D38D40447F}" type="parTrans" cxnId="{5CF07464-2502-4A80-9672-D62E7F92AE04}">
      <dgm:prSet/>
      <dgm:spPr/>
      <dgm:t>
        <a:bodyPr/>
        <a:lstStyle/>
        <a:p>
          <a:endParaRPr lang="en-US"/>
        </a:p>
      </dgm:t>
    </dgm:pt>
    <dgm:pt modelId="{58C84F44-0573-4B51-826C-EE5409E96E08}" type="sibTrans" cxnId="{5CF07464-2502-4A80-9672-D62E7F92AE04}">
      <dgm:prSet/>
      <dgm:spPr/>
      <dgm:t>
        <a:bodyPr/>
        <a:lstStyle/>
        <a:p>
          <a:endParaRPr lang="en-US"/>
        </a:p>
      </dgm:t>
    </dgm:pt>
    <dgm:pt modelId="{7C90F4FB-E1C3-4198-992E-A12DD9AEC4DE}">
      <dgm:prSet/>
      <dgm:spPr/>
      <dgm:t>
        <a:bodyPr/>
        <a:lstStyle/>
        <a:p>
          <a:pPr algn="ctr"/>
          <a:r>
            <a:rPr lang="en-US" sz="1300" b="1" dirty="0"/>
            <a:t>DLT 100% Grants</a:t>
          </a:r>
          <a:r>
            <a:rPr lang="en-US" sz="1300" dirty="0"/>
            <a:t> </a:t>
          </a:r>
        </a:p>
      </dgm:t>
    </dgm:pt>
    <dgm:pt modelId="{04E567F9-2240-44FA-93E5-099295B45757}" type="parTrans" cxnId="{3711C409-BF2A-432E-8930-7785DAE4BB36}">
      <dgm:prSet/>
      <dgm:spPr/>
      <dgm:t>
        <a:bodyPr/>
        <a:lstStyle/>
        <a:p>
          <a:endParaRPr lang="en-US"/>
        </a:p>
      </dgm:t>
    </dgm:pt>
    <dgm:pt modelId="{534F9ACB-4EF2-4510-890B-C69F928DC602}" type="sibTrans" cxnId="{3711C409-BF2A-432E-8930-7785DAE4BB36}">
      <dgm:prSet/>
      <dgm:spPr/>
      <dgm:t>
        <a:bodyPr/>
        <a:lstStyle/>
        <a:p>
          <a:endParaRPr lang="en-US"/>
        </a:p>
      </dgm:t>
    </dgm:pt>
    <dgm:pt modelId="{AE566D70-1CBC-4C2B-BF45-94ACAE88EB1A}">
      <dgm:prSet custT="1"/>
      <dgm:spPr/>
      <dgm:t>
        <a:bodyPr/>
        <a:lstStyle/>
        <a:p>
          <a:pPr algn="l">
            <a:buFont typeface="Symbol" panose="05050102010706020507" pitchFamily="18" charset="2"/>
            <a:buChar char=""/>
          </a:pPr>
          <a:r>
            <a:rPr lang="en-US" sz="1200" dirty="0"/>
            <a:t>15% match from the applicant</a:t>
          </a:r>
        </a:p>
      </dgm:t>
    </dgm:pt>
    <dgm:pt modelId="{29291C5D-596C-4ECB-9B7B-9F0D61EC11DA}" type="parTrans" cxnId="{58336C27-69E8-474E-8FAF-7DA0D8CD5776}">
      <dgm:prSet/>
      <dgm:spPr/>
      <dgm:t>
        <a:bodyPr/>
        <a:lstStyle/>
        <a:p>
          <a:endParaRPr lang="en-US"/>
        </a:p>
      </dgm:t>
    </dgm:pt>
    <dgm:pt modelId="{416FAA35-6A1A-4A09-8D1B-E53711120CD3}" type="sibTrans" cxnId="{58336C27-69E8-474E-8FAF-7DA0D8CD5776}">
      <dgm:prSet/>
      <dgm:spPr/>
      <dgm:t>
        <a:bodyPr/>
        <a:lstStyle/>
        <a:p>
          <a:endParaRPr lang="en-US"/>
        </a:p>
      </dgm:t>
    </dgm:pt>
    <dgm:pt modelId="{BA2E6FFF-94C4-4346-A4E9-134D515FB955}">
      <dgm:prSet custT="1"/>
      <dgm:spPr/>
      <dgm:t>
        <a:bodyPr/>
        <a:lstStyle/>
        <a:p>
          <a:pPr algn="l">
            <a:buFont typeface="Symbol" panose="05050102010706020507" pitchFamily="18" charset="2"/>
            <a:buChar char=""/>
          </a:pPr>
          <a:r>
            <a:rPr lang="en-US" sz="1200" dirty="0"/>
            <a:t>Award range: $50,000 - $1,000,000</a:t>
          </a:r>
        </a:p>
      </dgm:t>
    </dgm:pt>
    <dgm:pt modelId="{F8F01433-F61F-4A2E-879D-AA38DAE54E68}" type="parTrans" cxnId="{F99ABB2F-9EF7-4A4E-AD34-D9A45524462A}">
      <dgm:prSet/>
      <dgm:spPr/>
      <dgm:t>
        <a:bodyPr/>
        <a:lstStyle/>
        <a:p>
          <a:endParaRPr lang="en-US"/>
        </a:p>
      </dgm:t>
    </dgm:pt>
    <dgm:pt modelId="{4D47F4BE-35D6-4B52-8E7B-67EA57C999CE}" type="sibTrans" cxnId="{F99ABB2F-9EF7-4A4E-AD34-D9A45524462A}">
      <dgm:prSet/>
      <dgm:spPr/>
      <dgm:t>
        <a:bodyPr/>
        <a:lstStyle/>
        <a:p>
          <a:endParaRPr lang="en-US"/>
        </a:p>
      </dgm:t>
    </dgm:pt>
    <dgm:pt modelId="{85EF0A8C-2A76-4137-9E54-57765648C05F}">
      <dgm:prSet custT="1"/>
      <dgm:spPr/>
      <dgm:t>
        <a:bodyPr/>
        <a:lstStyle/>
        <a:p>
          <a:pPr algn="l">
            <a:buFont typeface="Symbol" panose="05050102010706020507" pitchFamily="18" charset="2"/>
            <a:buChar char=""/>
          </a:pPr>
          <a:r>
            <a:rPr lang="en-US" sz="1200" dirty="0"/>
            <a:t>Eligible uses: acquisition of eligible capital assets (broadband transmission facilities; audio, video and interactive video equipment; terminal and data equipment; computer hardware, network components and software; inside wiring and similar infrastructure that further DLT services); acquisition of instructional programming for eligible equipment; acquisition of technical assistance and instruction for using eligible equipment</a:t>
          </a:r>
        </a:p>
      </dgm:t>
    </dgm:pt>
    <dgm:pt modelId="{5051BD57-9FF1-4B3F-A0F1-B08C83D212E7}" type="parTrans" cxnId="{1C88F07D-CAD0-492E-AAFB-F8C6B11E10C0}">
      <dgm:prSet/>
      <dgm:spPr/>
      <dgm:t>
        <a:bodyPr/>
        <a:lstStyle/>
        <a:p>
          <a:endParaRPr lang="en-US"/>
        </a:p>
      </dgm:t>
    </dgm:pt>
    <dgm:pt modelId="{3F0DF36C-F2AF-41C2-A82E-BDABF977446F}" type="sibTrans" cxnId="{1C88F07D-CAD0-492E-AAFB-F8C6B11E10C0}">
      <dgm:prSet/>
      <dgm:spPr/>
      <dgm:t>
        <a:bodyPr/>
        <a:lstStyle/>
        <a:p>
          <a:endParaRPr lang="en-US"/>
        </a:p>
      </dgm:t>
    </dgm:pt>
    <dgm:pt modelId="{7003F7EB-59E8-480F-ADF3-79D7506477AC}">
      <dgm:prSet/>
      <dgm:spPr/>
      <dgm:t>
        <a:bodyPr/>
        <a:lstStyle/>
        <a:p>
          <a:pPr algn="ctr"/>
          <a:r>
            <a:rPr lang="en-US" b="1" dirty="0"/>
            <a:t>USDA Rural Broadband Case Study</a:t>
          </a:r>
          <a:endParaRPr lang="en-US" dirty="0"/>
        </a:p>
      </dgm:t>
    </dgm:pt>
    <dgm:pt modelId="{B4D56C48-5E2B-49D7-B4DC-2B5A9D8C1F18}" type="parTrans" cxnId="{8D6A8F8F-60E7-4321-B91A-FE0062CDA0C1}">
      <dgm:prSet/>
      <dgm:spPr/>
      <dgm:t>
        <a:bodyPr/>
        <a:lstStyle/>
        <a:p>
          <a:endParaRPr lang="en-US"/>
        </a:p>
      </dgm:t>
    </dgm:pt>
    <dgm:pt modelId="{6855751B-7B63-49F7-ACF9-BF154EF2DA16}" type="sibTrans" cxnId="{8D6A8F8F-60E7-4321-B91A-FE0062CDA0C1}">
      <dgm:prSet/>
      <dgm:spPr/>
      <dgm:t>
        <a:bodyPr/>
        <a:lstStyle/>
        <a:p>
          <a:endParaRPr lang="en-US"/>
        </a:p>
      </dgm:t>
    </dgm:pt>
    <dgm:pt modelId="{D25402FB-C042-4EDB-AC75-1F5A88721A79}">
      <dgm:prSet/>
      <dgm:spPr/>
      <dgm:t>
        <a:bodyPr/>
        <a:lstStyle/>
        <a:p>
          <a:pPr algn="l">
            <a:buSzPts val="1000"/>
            <a:buFont typeface="Symbol" panose="05050102010706020507" pitchFamily="18" charset="2"/>
            <a:buChar char=""/>
          </a:pPr>
          <a:r>
            <a:rPr lang="en-US" dirty="0"/>
            <a:t>Logan Telephone Cooperative Inc. received a $34.4 M USDA Telecommunications Program loan to upgrade a FTTH system in Butler, Logan and Muhlenberg counties in southwestern Kentucky</a:t>
          </a:r>
        </a:p>
      </dgm:t>
    </dgm:pt>
    <dgm:pt modelId="{32F3BB26-E9FC-4FE8-AF8B-B09033380D4D}" type="parTrans" cxnId="{A7EAF5AA-395E-46F5-A456-3D8D6D1CC763}">
      <dgm:prSet/>
      <dgm:spPr/>
      <dgm:t>
        <a:bodyPr/>
        <a:lstStyle/>
        <a:p>
          <a:endParaRPr lang="en-US"/>
        </a:p>
      </dgm:t>
    </dgm:pt>
    <dgm:pt modelId="{59B59C23-2FB9-4D8D-8C64-BB47DFEA4324}" type="sibTrans" cxnId="{A7EAF5AA-395E-46F5-A456-3D8D6D1CC763}">
      <dgm:prSet/>
      <dgm:spPr/>
      <dgm:t>
        <a:bodyPr/>
        <a:lstStyle/>
        <a:p>
          <a:endParaRPr lang="en-US"/>
        </a:p>
      </dgm:t>
    </dgm:pt>
    <dgm:pt modelId="{2798ED9A-FF95-4511-8A25-19C3742F180E}">
      <dgm:prSet/>
      <dgm:spPr/>
      <dgm:t>
        <a:bodyPr/>
        <a:lstStyle/>
        <a:p>
          <a:pPr algn="l">
            <a:buSzPts val="1000"/>
            <a:buFont typeface="Symbol" panose="05050102010706020507" pitchFamily="18" charset="2"/>
            <a:buChar char=""/>
          </a:pPr>
          <a:r>
            <a:rPr lang="en-US" dirty="0"/>
            <a:t>Morton County, N.D., USDA is partnering with BEK Communications Cooperative to provide an $844,000 Community Connect Program grant for a 49-mile Fiber-to-the-Home network will bring high-speed broadband to 125 underserved households</a:t>
          </a:r>
        </a:p>
      </dgm:t>
    </dgm:pt>
    <dgm:pt modelId="{1B8FC98D-373E-46C4-AED4-8FD95634DC33}" type="parTrans" cxnId="{F7CCD37E-C24F-436E-93FE-B24F903AD0FE}">
      <dgm:prSet/>
      <dgm:spPr/>
      <dgm:t>
        <a:bodyPr/>
        <a:lstStyle/>
        <a:p>
          <a:endParaRPr lang="en-US"/>
        </a:p>
      </dgm:t>
    </dgm:pt>
    <dgm:pt modelId="{A0D4A9DC-74CB-4A66-A895-CCA3C86D274B}" type="sibTrans" cxnId="{F7CCD37E-C24F-436E-93FE-B24F903AD0FE}">
      <dgm:prSet/>
      <dgm:spPr/>
      <dgm:t>
        <a:bodyPr/>
        <a:lstStyle/>
        <a:p>
          <a:endParaRPr lang="en-US"/>
        </a:p>
      </dgm:t>
    </dgm:pt>
    <dgm:pt modelId="{79B30189-C550-431E-9B00-E95AD8FC332A}">
      <dgm:prSet/>
      <dgm:spPr/>
      <dgm:t>
        <a:bodyPr/>
        <a:lstStyle/>
        <a:p>
          <a:pPr algn="l">
            <a:buSzPts val="1000"/>
            <a:buFont typeface="Symbol" panose="05050102010706020507" pitchFamily="18" charset="2"/>
            <a:buChar char=""/>
          </a:pPr>
          <a:r>
            <a:rPr lang="en-US" dirty="0"/>
            <a:t>SW Virginia, </a:t>
          </a:r>
          <a:r>
            <a:rPr lang="en-US" dirty="0" err="1"/>
            <a:t>iGo</a:t>
          </a:r>
          <a:r>
            <a:rPr lang="en-US" dirty="0"/>
            <a:t> Technology Inc. received a $3 M Community Connect grant to bring enhanced broadband opportunities to 820 homes and businesses giving the Bee Community Center, in the town of Bee in Dickenson County, free broadband for two years</a:t>
          </a:r>
        </a:p>
      </dgm:t>
    </dgm:pt>
    <dgm:pt modelId="{2E9DE78D-B9A3-4835-B749-BB62DAE66641}" type="parTrans" cxnId="{30EADEE1-7C7D-4365-855E-357D556F94EA}">
      <dgm:prSet/>
      <dgm:spPr/>
      <dgm:t>
        <a:bodyPr/>
        <a:lstStyle/>
        <a:p>
          <a:endParaRPr lang="en-US"/>
        </a:p>
      </dgm:t>
    </dgm:pt>
    <dgm:pt modelId="{A7D21157-C910-4A1A-B5F1-8E7C4B96FD6E}" type="sibTrans" cxnId="{30EADEE1-7C7D-4365-855E-357D556F94EA}">
      <dgm:prSet/>
      <dgm:spPr/>
      <dgm:t>
        <a:bodyPr/>
        <a:lstStyle/>
        <a:p>
          <a:endParaRPr lang="en-US"/>
        </a:p>
      </dgm:t>
    </dgm:pt>
    <dgm:pt modelId="{D464C43A-1E69-4910-974C-5D4289A56A85}">
      <dgm:prSet custT="1"/>
      <dgm:spPr/>
      <dgm:t>
        <a:bodyPr/>
        <a:lstStyle/>
        <a:p>
          <a:pPr algn="l">
            <a:buFont typeface="Arial" panose="020B0604020202020204" pitchFamily="34" charset="0"/>
            <a:buChar char="•"/>
          </a:pPr>
          <a:r>
            <a:rPr lang="en-US" sz="1200" dirty="0"/>
            <a:t>Owensboro Health Inc. received $460,820 grant to install telemedicine equipment at 10 sites in Kentucky and Indiana. The equipment expands health care resources to ~35,000 residents, including ~2,000 patients.</a:t>
          </a:r>
        </a:p>
      </dgm:t>
    </dgm:pt>
    <dgm:pt modelId="{E43C8BEC-3812-4C7B-B18C-D22DB7BB71BE}" type="parTrans" cxnId="{F72D2B27-97B8-4DCA-9D53-607FDDB442E7}">
      <dgm:prSet/>
      <dgm:spPr/>
      <dgm:t>
        <a:bodyPr/>
        <a:lstStyle/>
        <a:p>
          <a:endParaRPr lang="en-US"/>
        </a:p>
      </dgm:t>
    </dgm:pt>
    <dgm:pt modelId="{337CC71A-6C5C-459D-8C0C-4F71E20F309B}" type="sibTrans" cxnId="{F72D2B27-97B8-4DCA-9D53-607FDDB442E7}">
      <dgm:prSet/>
      <dgm:spPr/>
      <dgm:t>
        <a:bodyPr/>
        <a:lstStyle/>
        <a:p>
          <a:endParaRPr lang="en-US"/>
        </a:p>
      </dgm:t>
    </dgm:pt>
    <dgm:pt modelId="{B0DE21C5-6255-4FC7-AB1A-99276EB85C73}">
      <dgm:prSet phldrT="[Text]" custT="1"/>
      <dgm:spPr/>
      <dgm:t>
        <a:bodyPr/>
        <a:lstStyle/>
        <a:p>
          <a:pPr algn="ctr">
            <a:buNone/>
          </a:pPr>
          <a:r>
            <a:rPr lang="en-US" sz="1400" b="1" dirty="0"/>
            <a:t>USDA Distance Learning and Telemedicine Program</a:t>
          </a:r>
          <a:endParaRPr lang="en-US" sz="1400" dirty="0"/>
        </a:p>
      </dgm:t>
    </dgm:pt>
    <dgm:pt modelId="{9002C9B2-9893-425C-A4CA-F111551183D5}" type="parTrans" cxnId="{6CA4F6E8-5011-40DF-B75B-FC954511BCA2}">
      <dgm:prSet/>
      <dgm:spPr/>
      <dgm:t>
        <a:bodyPr/>
        <a:lstStyle/>
        <a:p>
          <a:endParaRPr lang="en-US"/>
        </a:p>
      </dgm:t>
    </dgm:pt>
    <dgm:pt modelId="{B07FC394-A755-4587-A98C-07BE428A68DA}" type="sibTrans" cxnId="{6CA4F6E8-5011-40DF-B75B-FC954511BCA2}">
      <dgm:prSet/>
      <dgm:spPr/>
      <dgm:t>
        <a:bodyPr/>
        <a:lstStyle/>
        <a:p>
          <a:endParaRPr lang="en-US"/>
        </a:p>
      </dgm:t>
    </dgm:pt>
    <dgm:pt modelId="{310B6A6A-04C3-4101-B61F-FC155BB1B7EA}">
      <dgm:prSet custT="1"/>
      <dgm:spPr/>
      <dgm:t>
        <a:bodyPr/>
        <a:lstStyle/>
        <a:p>
          <a:pPr algn="l">
            <a:buFont typeface="Symbol" panose="05050102010706020507" pitchFamily="18" charset="2"/>
            <a:buChar char=""/>
          </a:pPr>
          <a:r>
            <a:rPr lang="en-US" sz="1600" dirty="0"/>
            <a:t>Education or health care through telecommunications</a:t>
          </a:r>
        </a:p>
      </dgm:t>
    </dgm:pt>
    <dgm:pt modelId="{2CFAE586-65CA-4BF7-B3BE-56FBF5F67C7F}" type="parTrans" cxnId="{F6DB11F8-1062-462A-AA50-75953061ECE0}">
      <dgm:prSet/>
      <dgm:spPr/>
      <dgm:t>
        <a:bodyPr/>
        <a:lstStyle/>
        <a:p>
          <a:endParaRPr lang="en-US"/>
        </a:p>
      </dgm:t>
    </dgm:pt>
    <dgm:pt modelId="{AA6F686C-5D26-434D-B96C-1F195307E72E}" type="sibTrans" cxnId="{F6DB11F8-1062-462A-AA50-75953061ECE0}">
      <dgm:prSet/>
      <dgm:spPr/>
      <dgm:t>
        <a:bodyPr/>
        <a:lstStyle/>
        <a:p>
          <a:endParaRPr lang="en-US"/>
        </a:p>
      </dgm:t>
    </dgm:pt>
    <dgm:pt modelId="{5931CCFF-917C-4949-B466-80373EC76F4E}">
      <dgm:prSet custT="1"/>
      <dgm:spPr/>
      <dgm:t>
        <a:bodyPr/>
        <a:lstStyle/>
        <a:p>
          <a:pPr algn="l">
            <a:buFont typeface="Symbol" panose="05050102010706020507" pitchFamily="18" charset="2"/>
            <a:buChar char=""/>
          </a:pPr>
          <a:r>
            <a:rPr lang="en-US" sz="1600" dirty="0"/>
            <a:t>State and local government entities, federally-recognized Tribes, non-profits, for-profit businesses, and </a:t>
          </a:r>
          <a:r>
            <a:rPr lang="en-US" sz="1600" dirty="0" err="1"/>
            <a:t>consortias</a:t>
          </a:r>
          <a:r>
            <a:rPr lang="en-US" sz="1600" dirty="0"/>
            <a:t> are eligible</a:t>
          </a:r>
        </a:p>
      </dgm:t>
    </dgm:pt>
    <dgm:pt modelId="{A936B192-86DB-4415-92DA-4F8B96DEC475}" type="parTrans" cxnId="{A22ACE5D-1B00-469C-93B6-E58DCC30B719}">
      <dgm:prSet/>
      <dgm:spPr/>
      <dgm:t>
        <a:bodyPr/>
        <a:lstStyle/>
        <a:p>
          <a:endParaRPr lang="en-US"/>
        </a:p>
      </dgm:t>
    </dgm:pt>
    <dgm:pt modelId="{2DA63C89-A1C3-48B2-87C5-FC77C1330E75}" type="sibTrans" cxnId="{A22ACE5D-1B00-469C-93B6-E58DCC30B719}">
      <dgm:prSet/>
      <dgm:spPr/>
      <dgm:t>
        <a:bodyPr/>
        <a:lstStyle/>
        <a:p>
          <a:endParaRPr lang="en-US"/>
        </a:p>
      </dgm:t>
    </dgm:pt>
    <dgm:pt modelId="{B3F7D753-983D-4ED5-9E67-4BAE9E7AAC7F}">
      <dgm:prSet custT="1"/>
      <dgm:spPr/>
      <dgm:t>
        <a:bodyPr/>
        <a:lstStyle/>
        <a:p>
          <a:pPr algn="l">
            <a:buFont typeface="Symbol" panose="05050102010706020507" pitchFamily="18" charset="2"/>
            <a:buChar char=""/>
          </a:pPr>
          <a:endParaRPr lang="en-US" sz="1200" dirty="0"/>
        </a:p>
      </dgm:t>
    </dgm:pt>
    <dgm:pt modelId="{A354C62E-AF50-46D5-8B5C-A3D6EDE0C62B}" type="parTrans" cxnId="{E8DCEEDD-698F-47AA-BF7C-FF1B9D682B2C}">
      <dgm:prSet/>
      <dgm:spPr/>
      <dgm:t>
        <a:bodyPr/>
        <a:lstStyle/>
        <a:p>
          <a:endParaRPr lang="en-US"/>
        </a:p>
      </dgm:t>
    </dgm:pt>
    <dgm:pt modelId="{5854DEE8-0290-4F9B-89C1-7CD5255D8085}" type="sibTrans" cxnId="{E8DCEEDD-698F-47AA-BF7C-FF1B9D682B2C}">
      <dgm:prSet/>
      <dgm:spPr/>
      <dgm:t>
        <a:bodyPr/>
        <a:lstStyle/>
        <a:p>
          <a:endParaRPr lang="en-US"/>
        </a:p>
      </dgm:t>
    </dgm:pt>
    <dgm:pt modelId="{05868D01-2C19-483F-80A3-6EF4A0D964AA}">
      <dgm:prSet custT="1"/>
      <dgm:spPr/>
      <dgm:t>
        <a:bodyPr/>
        <a:lstStyle/>
        <a:p>
          <a:pPr algn="l">
            <a:buFont typeface="Arial" panose="020B0604020202020204" pitchFamily="34" charset="0"/>
            <a:buChar char="•"/>
          </a:pPr>
          <a:r>
            <a:rPr lang="en-US" sz="1200" dirty="0"/>
            <a:t>Lisbon (OH) Exempted Village School District received $323,478 to create distance learning network at 8 sites in Columbiana County. District is offering classes and behavioral health services to 850 students.</a:t>
          </a:r>
        </a:p>
      </dgm:t>
    </dgm:pt>
    <dgm:pt modelId="{58F5E3AA-9E75-4195-971F-D9C91C5CBD6C}" type="parTrans" cxnId="{14DDA0ED-1134-419B-A7FB-40CF27A33FD7}">
      <dgm:prSet/>
      <dgm:spPr/>
      <dgm:t>
        <a:bodyPr/>
        <a:lstStyle/>
        <a:p>
          <a:endParaRPr lang="en-US"/>
        </a:p>
      </dgm:t>
    </dgm:pt>
    <dgm:pt modelId="{73122900-E9D2-439A-A90A-4FE851F30F0B}" type="sibTrans" cxnId="{14DDA0ED-1134-419B-A7FB-40CF27A33FD7}">
      <dgm:prSet/>
      <dgm:spPr/>
      <dgm:t>
        <a:bodyPr/>
        <a:lstStyle/>
        <a:p>
          <a:endParaRPr lang="en-US"/>
        </a:p>
      </dgm:t>
    </dgm:pt>
    <dgm:pt modelId="{C5AD48E5-3CC8-417A-80CA-5EAB1FCAD552}" type="pres">
      <dgm:prSet presAssocID="{7F357C41-952E-48AC-8C8A-25D1A18650D6}" presName="diagram" presStyleCnt="0">
        <dgm:presLayoutVars>
          <dgm:dir/>
          <dgm:resizeHandles val="exact"/>
        </dgm:presLayoutVars>
      </dgm:prSet>
      <dgm:spPr/>
    </dgm:pt>
    <dgm:pt modelId="{7055B180-929E-41AE-868F-5EEFBCDB5EC1}" type="pres">
      <dgm:prSet presAssocID="{9E58971D-C5C9-444E-86AE-05EB96D9E66A}" presName="node" presStyleLbl="node1" presStyleIdx="0" presStyleCnt="4" custLinFactY="16936" custLinFactNeighborX="2462" custLinFactNeighborY="100000">
        <dgm:presLayoutVars>
          <dgm:bulletEnabled val="1"/>
        </dgm:presLayoutVars>
      </dgm:prSet>
      <dgm:spPr/>
    </dgm:pt>
    <dgm:pt modelId="{6FE402E4-F3C5-4BD9-93F6-7376DA909874}" type="pres">
      <dgm:prSet presAssocID="{58C84F44-0573-4B51-826C-EE5409E96E08}" presName="sibTrans" presStyleCnt="0"/>
      <dgm:spPr/>
    </dgm:pt>
    <dgm:pt modelId="{A8744DDC-D987-4D80-9ECB-694908E7158E}" type="pres">
      <dgm:prSet presAssocID="{B0DE21C5-6255-4FC7-AB1A-99276EB85C73}" presName="node" presStyleLbl="node1" presStyleIdx="1" presStyleCnt="4">
        <dgm:presLayoutVars>
          <dgm:bulletEnabled val="1"/>
        </dgm:presLayoutVars>
      </dgm:prSet>
      <dgm:spPr/>
    </dgm:pt>
    <dgm:pt modelId="{85FB8C41-4CDC-474C-8C00-EB69E37354DE}" type="pres">
      <dgm:prSet presAssocID="{B07FC394-A755-4587-A98C-07BE428A68DA}" presName="sibTrans" presStyleCnt="0"/>
      <dgm:spPr/>
    </dgm:pt>
    <dgm:pt modelId="{DD8F23B4-2D97-448A-BE74-3EDBC65A0ED2}" type="pres">
      <dgm:prSet presAssocID="{7C90F4FB-E1C3-4198-992E-A12DD9AEC4DE}" presName="node" presStyleLbl="node1" presStyleIdx="2" presStyleCnt="4" custLinFactY="-16720" custLinFactNeighborX="2462" custLinFactNeighborY="-100000">
        <dgm:presLayoutVars>
          <dgm:bulletEnabled val="1"/>
        </dgm:presLayoutVars>
      </dgm:prSet>
      <dgm:spPr/>
    </dgm:pt>
    <dgm:pt modelId="{090252FF-B3CB-46AB-8203-43FB990C051B}" type="pres">
      <dgm:prSet presAssocID="{534F9ACB-4EF2-4510-890B-C69F928DC602}" presName="sibTrans" presStyleCnt="0"/>
      <dgm:spPr/>
    </dgm:pt>
    <dgm:pt modelId="{68A72D0E-A9FA-417F-B812-C657D0409440}" type="pres">
      <dgm:prSet presAssocID="{7003F7EB-59E8-480F-ADF3-79D7506477AC}" presName="node" presStyleLbl="node1" presStyleIdx="3" presStyleCnt="4">
        <dgm:presLayoutVars>
          <dgm:bulletEnabled val="1"/>
        </dgm:presLayoutVars>
      </dgm:prSet>
      <dgm:spPr/>
    </dgm:pt>
  </dgm:ptLst>
  <dgm:cxnLst>
    <dgm:cxn modelId="{3711C409-BF2A-432E-8930-7785DAE4BB36}" srcId="{7F357C41-952E-48AC-8C8A-25D1A18650D6}" destId="{7C90F4FB-E1C3-4198-992E-A12DD9AEC4DE}" srcOrd="2" destOrd="0" parTransId="{04E567F9-2240-44FA-93E5-099295B45757}" sibTransId="{534F9ACB-4EF2-4510-890B-C69F928DC602}"/>
    <dgm:cxn modelId="{B2B0261F-118A-4F94-9F5A-EFB19457F73E}" type="presOf" srcId="{B0DE21C5-6255-4FC7-AB1A-99276EB85C73}" destId="{A8744DDC-D987-4D80-9ECB-694908E7158E}" srcOrd="0" destOrd="0" presId="urn:microsoft.com/office/officeart/2005/8/layout/default"/>
    <dgm:cxn modelId="{23901A25-8F8D-42F3-96B7-408DB393DCD4}" type="presOf" srcId="{05868D01-2C19-483F-80A3-6EF4A0D964AA}" destId="{7055B180-929E-41AE-868F-5EEFBCDB5EC1}" srcOrd="0" destOrd="2" presId="urn:microsoft.com/office/officeart/2005/8/layout/default"/>
    <dgm:cxn modelId="{F72D2B27-97B8-4DCA-9D53-607FDDB442E7}" srcId="{9E58971D-C5C9-444E-86AE-05EB96D9E66A}" destId="{D464C43A-1E69-4910-974C-5D4289A56A85}" srcOrd="0" destOrd="0" parTransId="{E43C8BEC-3812-4C7B-B18C-D22DB7BB71BE}" sibTransId="{337CC71A-6C5C-459D-8C0C-4F71E20F309B}"/>
    <dgm:cxn modelId="{58336C27-69E8-474E-8FAF-7DA0D8CD5776}" srcId="{7C90F4FB-E1C3-4198-992E-A12DD9AEC4DE}" destId="{AE566D70-1CBC-4C2B-BF45-94ACAE88EB1A}" srcOrd="0" destOrd="0" parTransId="{29291C5D-596C-4ECB-9B7B-9F0D61EC11DA}" sibTransId="{416FAA35-6A1A-4A09-8D1B-E53711120CD3}"/>
    <dgm:cxn modelId="{000E8D2F-B7BA-4FB3-9EB6-AEEF8F1F6F21}" type="presOf" srcId="{85EF0A8C-2A76-4137-9E54-57765648C05F}" destId="{DD8F23B4-2D97-448A-BE74-3EDBC65A0ED2}" srcOrd="0" destOrd="3" presId="urn:microsoft.com/office/officeart/2005/8/layout/default"/>
    <dgm:cxn modelId="{F99ABB2F-9EF7-4A4E-AD34-D9A45524462A}" srcId="{7C90F4FB-E1C3-4198-992E-A12DD9AEC4DE}" destId="{BA2E6FFF-94C4-4346-A4E9-134D515FB955}" srcOrd="1" destOrd="0" parTransId="{F8F01433-F61F-4A2E-879D-AA38DAE54E68}" sibTransId="{4D47F4BE-35D6-4B52-8E7B-67EA57C999CE}"/>
    <dgm:cxn modelId="{A22ACE5D-1B00-469C-93B6-E58DCC30B719}" srcId="{B0DE21C5-6255-4FC7-AB1A-99276EB85C73}" destId="{5931CCFF-917C-4949-B466-80373EC76F4E}" srcOrd="1" destOrd="0" parTransId="{A936B192-86DB-4415-92DA-4F8B96DEC475}" sibTransId="{2DA63C89-A1C3-48B2-87C5-FC77C1330E75}"/>
    <dgm:cxn modelId="{93F3BE60-4831-4574-B7F2-A0B3A7A4FACC}" type="presOf" srcId="{79B30189-C550-431E-9B00-E95AD8FC332A}" destId="{68A72D0E-A9FA-417F-B812-C657D0409440}" srcOrd="0" destOrd="3" presId="urn:microsoft.com/office/officeart/2005/8/layout/default"/>
    <dgm:cxn modelId="{5CF07464-2502-4A80-9672-D62E7F92AE04}" srcId="{7F357C41-952E-48AC-8C8A-25D1A18650D6}" destId="{9E58971D-C5C9-444E-86AE-05EB96D9E66A}" srcOrd="0" destOrd="0" parTransId="{36A29C6E-4481-437A-95E6-B8D38D40447F}" sibTransId="{58C84F44-0573-4B51-826C-EE5409E96E08}"/>
    <dgm:cxn modelId="{8338A565-3192-4562-B9D9-5DA579613CF7}" type="presOf" srcId="{7F357C41-952E-48AC-8C8A-25D1A18650D6}" destId="{C5AD48E5-3CC8-417A-80CA-5EAB1FCAD552}" srcOrd="0" destOrd="0" presId="urn:microsoft.com/office/officeart/2005/8/layout/default"/>
    <dgm:cxn modelId="{A7062D67-4BF8-41B5-824F-30D139AAA88A}" type="presOf" srcId="{B3F7D753-983D-4ED5-9E67-4BAE9E7AAC7F}" destId="{A8744DDC-D987-4D80-9ECB-694908E7158E}" srcOrd="0" destOrd="3" presId="urn:microsoft.com/office/officeart/2005/8/layout/default"/>
    <dgm:cxn modelId="{931BA549-47E3-4931-88C6-A73DDE9A041E}" type="presOf" srcId="{D464C43A-1E69-4910-974C-5D4289A56A85}" destId="{7055B180-929E-41AE-868F-5EEFBCDB5EC1}" srcOrd="0" destOrd="1" presId="urn:microsoft.com/office/officeart/2005/8/layout/default"/>
    <dgm:cxn modelId="{0486CB6E-F54A-4DC1-82B9-66966E834F22}" type="presOf" srcId="{D25402FB-C042-4EDB-AC75-1F5A88721A79}" destId="{68A72D0E-A9FA-417F-B812-C657D0409440}" srcOrd="0" destOrd="1" presId="urn:microsoft.com/office/officeart/2005/8/layout/default"/>
    <dgm:cxn modelId="{56B32355-243E-4A9B-B6A6-A663E31CD5D5}" type="presOf" srcId="{5931CCFF-917C-4949-B466-80373EC76F4E}" destId="{A8744DDC-D987-4D80-9ECB-694908E7158E}" srcOrd="0" destOrd="2" presId="urn:microsoft.com/office/officeart/2005/8/layout/default"/>
    <dgm:cxn modelId="{1C88F07D-CAD0-492E-AAFB-F8C6B11E10C0}" srcId="{7C90F4FB-E1C3-4198-992E-A12DD9AEC4DE}" destId="{85EF0A8C-2A76-4137-9E54-57765648C05F}" srcOrd="2" destOrd="0" parTransId="{5051BD57-9FF1-4B3F-A0F1-B08C83D212E7}" sibTransId="{3F0DF36C-F2AF-41C2-A82E-BDABF977446F}"/>
    <dgm:cxn modelId="{F7CCD37E-C24F-436E-93FE-B24F903AD0FE}" srcId="{7003F7EB-59E8-480F-ADF3-79D7506477AC}" destId="{2798ED9A-FF95-4511-8A25-19C3742F180E}" srcOrd="1" destOrd="0" parTransId="{1B8FC98D-373E-46C4-AED4-8FD95634DC33}" sibTransId="{A0D4A9DC-74CB-4A66-A895-CCA3C86D274B}"/>
    <dgm:cxn modelId="{D9B29A85-6572-42A1-8596-5ED9577D1A35}" type="presOf" srcId="{2798ED9A-FF95-4511-8A25-19C3742F180E}" destId="{68A72D0E-A9FA-417F-B812-C657D0409440}" srcOrd="0" destOrd="2" presId="urn:microsoft.com/office/officeart/2005/8/layout/default"/>
    <dgm:cxn modelId="{8D6A8F8F-60E7-4321-B91A-FE0062CDA0C1}" srcId="{7F357C41-952E-48AC-8C8A-25D1A18650D6}" destId="{7003F7EB-59E8-480F-ADF3-79D7506477AC}" srcOrd="3" destOrd="0" parTransId="{B4D56C48-5E2B-49D7-B4DC-2B5A9D8C1F18}" sibTransId="{6855751B-7B63-49F7-ACF9-BF154EF2DA16}"/>
    <dgm:cxn modelId="{0D573495-0F33-438A-8803-DE63A1523314}" type="presOf" srcId="{7C90F4FB-E1C3-4198-992E-A12DD9AEC4DE}" destId="{DD8F23B4-2D97-448A-BE74-3EDBC65A0ED2}" srcOrd="0" destOrd="0" presId="urn:microsoft.com/office/officeart/2005/8/layout/default"/>
    <dgm:cxn modelId="{A7EAF5AA-395E-46F5-A456-3D8D6D1CC763}" srcId="{7003F7EB-59E8-480F-ADF3-79D7506477AC}" destId="{D25402FB-C042-4EDB-AC75-1F5A88721A79}" srcOrd="0" destOrd="0" parTransId="{32F3BB26-E9FC-4FE8-AF8B-B09033380D4D}" sibTransId="{59B59C23-2FB9-4D8D-8C64-BB47DFEA4324}"/>
    <dgm:cxn modelId="{3D4151AE-1931-43F2-B2D6-57425B93043E}" type="presOf" srcId="{AE566D70-1CBC-4C2B-BF45-94ACAE88EB1A}" destId="{DD8F23B4-2D97-448A-BE74-3EDBC65A0ED2}" srcOrd="0" destOrd="1" presId="urn:microsoft.com/office/officeart/2005/8/layout/default"/>
    <dgm:cxn modelId="{E8DCEEDD-698F-47AA-BF7C-FF1B9D682B2C}" srcId="{B0DE21C5-6255-4FC7-AB1A-99276EB85C73}" destId="{B3F7D753-983D-4ED5-9E67-4BAE9E7AAC7F}" srcOrd="2" destOrd="0" parTransId="{A354C62E-AF50-46D5-8B5C-A3D6EDE0C62B}" sibTransId="{5854DEE8-0290-4F9B-89C1-7CD5255D8085}"/>
    <dgm:cxn modelId="{30EADEE1-7C7D-4365-855E-357D556F94EA}" srcId="{7003F7EB-59E8-480F-ADF3-79D7506477AC}" destId="{79B30189-C550-431E-9B00-E95AD8FC332A}" srcOrd="2" destOrd="0" parTransId="{2E9DE78D-B9A3-4835-B749-BB62DAE66641}" sibTransId="{A7D21157-C910-4A1A-B5F1-8E7C4B96FD6E}"/>
    <dgm:cxn modelId="{3DC99EE4-89B0-49C2-B5C9-52527556F388}" type="presOf" srcId="{BA2E6FFF-94C4-4346-A4E9-134D515FB955}" destId="{DD8F23B4-2D97-448A-BE74-3EDBC65A0ED2}" srcOrd="0" destOrd="2" presId="urn:microsoft.com/office/officeart/2005/8/layout/default"/>
    <dgm:cxn modelId="{6CA4F6E8-5011-40DF-B75B-FC954511BCA2}" srcId="{7F357C41-952E-48AC-8C8A-25D1A18650D6}" destId="{B0DE21C5-6255-4FC7-AB1A-99276EB85C73}" srcOrd="1" destOrd="0" parTransId="{9002C9B2-9893-425C-A4CA-F111551183D5}" sibTransId="{B07FC394-A755-4587-A98C-07BE428A68DA}"/>
    <dgm:cxn modelId="{14DDA0ED-1134-419B-A7FB-40CF27A33FD7}" srcId="{9E58971D-C5C9-444E-86AE-05EB96D9E66A}" destId="{05868D01-2C19-483F-80A3-6EF4A0D964AA}" srcOrd="1" destOrd="0" parTransId="{58F5E3AA-9E75-4195-971F-D9C91C5CBD6C}" sibTransId="{73122900-E9D2-439A-A90A-4FE851F30F0B}"/>
    <dgm:cxn modelId="{EE6161F1-CC96-4452-B895-E58E1D5F2598}" type="presOf" srcId="{7003F7EB-59E8-480F-ADF3-79D7506477AC}" destId="{68A72D0E-A9FA-417F-B812-C657D0409440}" srcOrd="0" destOrd="0" presId="urn:microsoft.com/office/officeart/2005/8/layout/default"/>
    <dgm:cxn modelId="{67402DF5-455A-43D5-A4A9-69A9B1DC9053}" type="presOf" srcId="{9E58971D-C5C9-444E-86AE-05EB96D9E66A}" destId="{7055B180-929E-41AE-868F-5EEFBCDB5EC1}" srcOrd="0" destOrd="0" presId="urn:microsoft.com/office/officeart/2005/8/layout/default"/>
    <dgm:cxn modelId="{F6DB11F8-1062-462A-AA50-75953061ECE0}" srcId="{B0DE21C5-6255-4FC7-AB1A-99276EB85C73}" destId="{310B6A6A-04C3-4101-B61F-FC155BB1B7EA}" srcOrd="0" destOrd="0" parTransId="{2CFAE586-65CA-4BF7-B3BE-56FBF5F67C7F}" sibTransId="{AA6F686C-5D26-434D-B96C-1F195307E72E}"/>
    <dgm:cxn modelId="{B2A39EF9-B9E5-4C84-8490-9A42971A30C9}" type="presOf" srcId="{310B6A6A-04C3-4101-B61F-FC155BB1B7EA}" destId="{A8744DDC-D987-4D80-9ECB-694908E7158E}" srcOrd="0" destOrd="1" presId="urn:microsoft.com/office/officeart/2005/8/layout/default"/>
    <dgm:cxn modelId="{ACDC14DB-B6D6-45C2-AD36-14D5BE21BBE3}" type="presParOf" srcId="{C5AD48E5-3CC8-417A-80CA-5EAB1FCAD552}" destId="{7055B180-929E-41AE-868F-5EEFBCDB5EC1}" srcOrd="0" destOrd="0" presId="urn:microsoft.com/office/officeart/2005/8/layout/default"/>
    <dgm:cxn modelId="{2F06AAC2-0B0A-4AB4-BEC7-D25A68A7984E}" type="presParOf" srcId="{C5AD48E5-3CC8-417A-80CA-5EAB1FCAD552}" destId="{6FE402E4-F3C5-4BD9-93F6-7376DA909874}" srcOrd="1" destOrd="0" presId="urn:microsoft.com/office/officeart/2005/8/layout/default"/>
    <dgm:cxn modelId="{9766C43A-C2B8-43B0-9836-9A25319B8B89}" type="presParOf" srcId="{C5AD48E5-3CC8-417A-80CA-5EAB1FCAD552}" destId="{A8744DDC-D987-4D80-9ECB-694908E7158E}" srcOrd="2" destOrd="0" presId="urn:microsoft.com/office/officeart/2005/8/layout/default"/>
    <dgm:cxn modelId="{4372BB5F-F201-4827-9061-9478E4B46271}" type="presParOf" srcId="{C5AD48E5-3CC8-417A-80CA-5EAB1FCAD552}" destId="{85FB8C41-4CDC-474C-8C00-EB69E37354DE}" srcOrd="3" destOrd="0" presId="urn:microsoft.com/office/officeart/2005/8/layout/default"/>
    <dgm:cxn modelId="{CE491970-A665-4A60-931C-BF5055FBC55E}" type="presParOf" srcId="{C5AD48E5-3CC8-417A-80CA-5EAB1FCAD552}" destId="{DD8F23B4-2D97-448A-BE74-3EDBC65A0ED2}" srcOrd="4" destOrd="0" presId="urn:microsoft.com/office/officeart/2005/8/layout/default"/>
    <dgm:cxn modelId="{35052FEC-2AF3-4D8B-8DEA-033800676525}" type="presParOf" srcId="{C5AD48E5-3CC8-417A-80CA-5EAB1FCAD552}" destId="{090252FF-B3CB-46AB-8203-43FB990C051B}" srcOrd="5" destOrd="0" presId="urn:microsoft.com/office/officeart/2005/8/layout/default"/>
    <dgm:cxn modelId="{AAB16DAE-6AC9-4C82-829E-3C34065D78BE}" type="presParOf" srcId="{C5AD48E5-3CC8-417A-80CA-5EAB1FCAD552}" destId="{68A72D0E-A9FA-417F-B812-C657D0409440}" srcOrd="6"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24DA5E3-0C8C-4815-AAB9-947660AA5EB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AEB87B0-3C31-43F8-A962-B349AAD15515}">
      <dgm:prSet phldrT="[Text]"/>
      <dgm:spPr/>
      <dgm:t>
        <a:bodyPr/>
        <a:lstStyle/>
        <a:p>
          <a:r>
            <a:rPr lang="en-US" b="1" dirty="0"/>
            <a:t>Small Business Development Loan Fund</a:t>
          </a:r>
          <a:endParaRPr lang="en-US" dirty="0"/>
        </a:p>
      </dgm:t>
    </dgm:pt>
    <dgm:pt modelId="{662E4CBB-47DC-45A8-9C27-923DF284C797}" type="parTrans" cxnId="{054F4894-2FC3-4E5A-9872-EF4FC7E57BC4}">
      <dgm:prSet/>
      <dgm:spPr/>
      <dgm:t>
        <a:bodyPr/>
        <a:lstStyle/>
        <a:p>
          <a:endParaRPr lang="en-US"/>
        </a:p>
      </dgm:t>
    </dgm:pt>
    <dgm:pt modelId="{8567B338-6F7F-4B2E-8450-B4EBFA8206FD}" type="sibTrans" cxnId="{054F4894-2FC3-4E5A-9872-EF4FC7E57BC4}">
      <dgm:prSet/>
      <dgm:spPr/>
      <dgm:t>
        <a:bodyPr/>
        <a:lstStyle/>
        <a:p>
          <a:endParaRPr lang="en-US"/>
        </a:p>
      </dgm:t>
    </dgm:pt>
    <dgm:pt modelId="{9BA60FF8-83A3-41A0-85B2-72B1F11B87C5}">
      <dgm:prSet/>
      <dgm:spPr/>
      <dgm:t>
        <a:bodyPr/>
        <a:lstStyle/>
        <a:p>
          <a:r>
            <a:rPr lang="en-US" b="1" dirty="0"/>
            <a:t>Create Local Revolving Loan Fund Program</a:t>
          </a:r>
          <a:endParaRPr lang="en-US" dirty="0"/>
        </a:p>
      </dgm:t>
    </dgm:pt>
    <dgm:pt modelId="{32B62800-CEFA-49FE-A19E-66D69B4D49FD}" type="parTrans" cxnId="{3E2012BB-9A1B-421E-8723-C499C7FD909B}">
      <dgm:prSet/>
      <dgm:spPr/>
      <dgm:t>
        <a:bodyPr/>
        <a:lstStyle/>
        <a:p>
          <a:endParaRPr lang="en-US"/>
        </a:p>
      </dgm:t>
    </dgm:pt>
    <dgm:pt modelId="{A3B2847D-7AD7-45D4-BD6E-E8D36F7239CA}" type="sibTrans" cxnId="{3E2012BB-9A1B-421E-8723-C499C7FD909B}">
      <dgm:prSet/>
      <dgm:spPr/>
      <dgm:t>
        <a:bodyPr/>
        <a:lstStyle/>
        <a:p>
          <a:endParaRPr lang="en-US"/>
        </a:p>
      </dgm:t>
    </dgm:pt>
    <dgm:pt modelId="{008DEF94-1DEA-44A9-91AD-C52555BAE642}">
      <dgm:prSet/>
      <dgm:spPr/>
      <dgm:t>
        <a:bodyPr/>
        <a:lstStyle/>
        <a:p>
          <a:pPr>
            <a:buFont typeface="Courier New" panose="02070309020205020404" pitchFamily="49" charset="0"/>
            <a:buChar char="o"/>
          </a:pPr>
          <a:r>
            <a:rPr lang="en-US" dirty="0"/>
            <a:t>Small businesses and start-ups are risky and banks struggle with financing these projects</a:t>
          </a:r>
        </a:p>
      </dgm:t>
    </dgm:pt>
    <dgm:pt modelId="{02F2B579-FDB6-421C-9079-D72D03B623C9}" type="parTrans" cxnId="{842979BD-9C68-4A44-B709-5B62036FEA54}">
      <dgm:prSet/>
      <dgm:spPr/>
      <dgm:t>
        <a:bodyPr/>
        <a:lstStyle/>
        <a:p>
          <a:endParaRPr lang="en-US"/>
        </a:p>
      </dgm:t>
    </dgm:pt>
    <dgm:pt modelId="{05B0F89B-1D5A-427A-BA65-E8C68CC2DD5E}" type="sibTrans" cxnId="{842979BD-9C68-4A44-B709-5B62036FEA54}">
      <dgm:prSet/>
      <dgm:spPr/>
      <dgm:t>
        <a:bodyPr/>
        <a:lstStyle/>
        <a:p>
          <a:endParaRPr lang="en-US"/>
        </a:p>
      </dgm:t>
    </dgm:pt>
    <dgm:pt modelId="{2FC2F129-D615-42E4-8B85-12BE81E24F01}">
      <dgm:prSet/>
      <dgm:spPr/>
      <dgm:t>
        <a:bodyPr/>
        <a:lstStyle/>
        <a:p>
          <a:pPr>
            <a:buFont typeface="Courier New" panose="02070309020205020404" pitchFamily="49" charset="0"/>
            <a:buChar char="o"/>
          </a:pPr>
          <a:r>
            <a:rPr lang="en-US" dirty="0"/>
            <a:t>Community-based banks/lenders typically more willing to consider startup and small business needs</a:t>
          </a:r>
        </a:p>
      </dgm:t>
    </dgm:pt>
    <dgm:pt modelId="{4898ABC3-9EC4-4290-BF4A-10869EE40590}" type="parTrans" cxnId="{975A4268-0038-4552-8DFD-C06FFE5D4FF9}">
      <dgm:prSet/>
      <dgm:spPr/>
      <dgm:t>
        <a:bodyPr/>
        <a:lstStyle/>
        <a:p>
          <a:endParaRPr lang="en-US"/>
        </a:p>
      </dgm:t>
    </dgm:pt>
    <dgm:pt modelId="{E15F948B-BB07-420E-8F19-125F35F1CC18}" type="sibTrans" cxnId="{975A4268-0038-4552-8DFD-C06FFE5D4FF9}">
      <dgm:prSet/>
      <dgm:spPr/>
      <dgm:t>
        <a:bodyPr/>
        <a:lstStyle/>
        <a:p>
          <a:endParaRPr lang="en-US"/>
        </a:p>
      </dgm:t>
    </dgm:pt>
    <dgm:pt modelId="{8C61425D-6903-4B6E-B481-82A5DFD13C53}">
      <dgm:prSet/>
      <dgm:spPr/>
      <dgm:t>
        <a:bodyPr/>
        <a:lstStyle/>
        <a:p>
          <a:pPr>
            <a:buFont typeface="Courier New" panose="02070309020205020404" pitchFamily="49" charset="0"/>
            <a:buNone/>
          </a:pPr>
          <a:endParaRPr lang="en-US" dirty="0"/>
        </a:p>
      </dgm:t>
    </dgm:pt>
    <dgm:pt modelId="{96756669-FA97-49A8-AE62-B24DD4F83C9B}" type="parTrans" cxnId="{1B21DD78-8A6D-4870-B7C2-F7D5600B4953}">
      <dgm:prSet/>
      <dgm:spPr/>
      <dgm:t>
        <a:bodyPr/>
        <a:lstStyle/>
        <a:p>
          <a:endParaRPr lang="en-US"/>
        </a:p>
      </dgm:t>
    </dgm:pt>
    <dgm:pt modelId="{E9F18E19-6F8D-460F-B0C4-BC47820C959D}" type="sibTrans" cxnId="{1B21DD78-8A6D-4870-B7C2-F7D5600B4953}">
      <dgm:prSet/>
      <dgm:spPr/>
      <dgm:t>
        <a:bodyPr/>
        <a:lstStyle/>
        <a:p>
          <a:endParaRPr lang="en-US"/>
        </a:p>
      </dgm:t>
    </dgm:pt>
    <dgm:pt modelId="{72922F5B-A55D-40ED-8C6C-C4241397673E}">
      <dgm:prSet/>
      <dgm:spPr/>
      <dgm:t>
        <a:bodyPr/>
        <a:lstStyle/>
        <a:p>
          <a:pPr>
            <a:buFont typeface="Courier New" panose="02070309020205020404" pitchFamily="49" charset="0"/>
            <a:buChar char="o"/>
          </a:pPr>
          <a:r>
            <a:rPr lang="en-US" dirty="0"/>
            <a:t>Usually higher levels of equity contribution required (20%)</a:t>
          </a:r>
        </a:p>
      </dgm:t>
    </dgm:pt>
    <dgm:pt modelId="{E3E1B096-70E2-4EE2-A6F2-B651A3B567C8}" type="parTrans" cxnId="{BD144CF8-70C5-45DA-AB58-85D763729855}">
      <dgm:prSet/>
      <dgm:spPr/>
      <dgm:t>
        <a:bodyPr/>
        <a:lstStyle/>
        <a:p>
          <a:endParaRPr lang="en-US"/>
        </a:p>
      </dgm:t>
    </dgm:pt>
    <dgm:pt modelId="{B881F451-CC2B-4521-ADA9-07E8A0469343}" type="sibTrans" cxnId="{BD144CF8-70C5-45DA-AB58-85D763729855}">
      <dgm:prSet/>
      <dgm:spPr/>
      <dgm:t>
        <a:bodyPr/>
        <a:lstStyle/>
        <a:p>
          <a:endParaRPr lang="en-US"/>
        </a:p>
      </dgm:t>
    </dgm:pt>
    <dgm:pt modelId="{86523C1B-47B3-4252-91B8-99A6156A3C50}">
      <dgm:prSet/>
      <dgm:spPr/>
      <dgm:t>
        <a:bodyPr/>
        <a:lstStyle/>
        <a:p>
          <a:pPr>
            <a:buFont typeface="Courier New" panose="02070309020205020404" pitchFamily="49" charset="0"/>
            <a:buChar char="o"/>
          </a:pPr>
          <a:r>
            <a:rPr lang="en-US" dirty="0"/>
            <a:t>Business owners face decision on investing “life savings” into operations</a:t>
          </a:r>
        </a:p>
      </dgm:t>
    </dgm:pt>
    <dgm:pt modelId="{2FC33711-62A9-4A91-A439-C4855DE992EA}" type="parTrans" cxnId="{F4026760-17B4-4E23-921F-F2040B91002C}">
      <dgm:prSet/>
      <dgm:spPr/>
      <dgm:t>
        <a:bodyPr/>
        <a:lstStyle/>
        <a:p>
          <a:endParaRPr lang="en-US"/>
        </a:p>
      </dgm:t>
    </dgm:pt>
    <dgm:pt modelId="{5DBA5BB5-A1C5-4AD2-B465-9FFFE8DDDC56}" type="sibTrans" cxnId="{F4026760-17B4-4E23-921F-F2040B91002C}">
      <dgm:prSet/>
      <dgm:spPr/>
      <dgm:t>
        <a:bodyPr/>
        <a:lstStyle/>
        <a:p>
          <a:endParaRPr lang="en-US"/>
        </a:p>
      </dgm:t>
    </dgm:pt>
    <dgm:pt modelId="{A900C577-951F-4ADF-927A-B21F3F072CA7}" type="pres">
      <dgm:prSet presAssocID="{E24DA5E3-0C8C-4815-AAB9-947660AA5EB9}" presName="Name0" presStyleCnt="0">
        <dgm:presLayoutVars>
          <dgm:dir/>
          <dgm:animLvl val="lvl"/>
          <dgm:resizeHandles val="exact"/>
        </dgm:presLayoutVars>
      </dgm:prSet>
      <dgm:spPr/>
    </dgm:pt>
    <dgm:pt modelId="{4384F548-8D9C-429A-A189-F9709B63A128}" type="pres">
      <dgm:prSet presAssocID="{EAEB87B0-3C31-43F8-A962-B349AAD15515}" presName="composite" presStyleCnt="0"/>
      <dgm:spPr/>
    </dgm:pt>
    <dgm:pt modelId="{B314C12F-A0DE-40EF-B67A-04CA69AC3C69}" type="pres">
      <dgm:prSet presAssocID="{EAEB87B0-3C31-43F8-A962-B349AAD15515}" presName="parTx" presStyleLbl="alignNode1" presStyleIdx="0" presStyleCnt="1" custLinFactNeighborX="750" custLinFactNeighborY="-6389">
        <dgm:presLayoutVars>
          <dgm:chMax val="0"/>
          <dgm:chPref val="0"/>
          <dgm:bulletEnabled val="1"/>
        </dgm:presLayoutVars>
      </dgm:prSet>
      <dgm:spPr/>
    </dgm:pt>
    <dgm:pt modelId="{4D2BE8F5-3B57-4A0E-93B9-73E7C8175D0A}" type="pres">
      <dgm:prSet presAssocID="{EAEB87B0-3C31-43F8-A962-B349AAD15515}" presName="desTx" presStyleLbl="alignAccFollowNode1" presStyleIdx="0" presStyleCnt="1" custLinFactNeighborX="750" custLinFactNeighborY="1024">
        <dgm:presLayoutVars>
          <dgm:bulletEnabled val="1"/>
        </dgm:presLayoutVars>
      </dgm:prSet>
      <dgm:spPr/>
    </dgm:pt>
  </dgm:ptLst>
  <dgm:cxnLst>
    <dgm:cxn modelId="{80967B27-1361-4829-8B4D-5EC120F5CA83}" type="presOf" srcId="{E24DA5E3-0C8C-4815-AAB9-947660AA5EB9}" destId="{A900C577-951F-4ADF-927A-B21F3F072CA7}" srcOrd="0" destOrd="0" presId="urn:microsoft.com/office/officeart/2005/8/layout/hList1"/>
    <dgm:cxn modelId="{F4026760-17B4-4E23-921F-F2040B91002C}" srcId="{EAEB87B0-3C31-43F8-A962-B349AAD15515}" destId="{86523C1B-47B3-4252-91B8-99A6156A3C50}" srcOrd="4" destOrd="0" parTransId="{2FC33711-62A9-4A91-A439-C4855DE992EA}" sibTransId="{5DBA5BB5-A1C5-4AD2-B465-9FFFE8DDDC56}"/>
    <dgm:cxn modelId="{75E95C43-FE4A-4E41-A15A-B8A70765F40B}" type="presOf" srcId="{72922F5B-A55D-40ED-8C6C-C4241397673E}" destId="{4D2BE8F5-3B57-4A0E-93B9-73E7C8175D0A}" srcOrd="0" destOrd="3" presId="urn:microsoft.com/office/officeart/2005/8/layout/hList1"/>
    <dgm:cxn modelId="{975A4268-0038-4552-8DFD-C06FFE5D4FF9}" srcId="{EAEB87B0-3C31-43F8-A962-B349AAD15515}" destId="{2FC2F129-D615-42E4-8B85-12BE81E24F01}" srcOrd="2" destOrd="0" parTransId="{4898ABC3-9EC4-4290-BF4A-10869EE40590}" sibTransId="{E15F948B-BB07-420E-8F19-125F35F1CC18}"/>
    <dgm:cxn modelId="{1B21DD78-8A6D-4870-B7C2-F7D5600B4953}" srcId="{EAEB87B0-3C31-43F8-A962-B349AAD15515}" destId="{8C61425D-6903-4B6E-B481-82A5DFD13C53}" srcOrd="5" destOrd="0" parTransId="{96756669-FA97-49A8-AE62-B24DD4F83C9B}" sibTransId="{E9F18E19-6F8D-460F-B0C4-BC47820C959D}"/>
    <dgm:cxn modelId="{054F4894-2FC3-4E5A-9872-EF4FC7E57BC4}" srcId="{E24DA5E3-0C8C-4815-AAB9-947660AA5EB9}" destId="{EAEB87B0-3C31-43F8-A962-B349AAD15515}" srcOrd="0" destOrd="0" parTransId="{662E4CBB-47DC-45A8-9C27-923DF284C797}" sibTransId="{8567B338-6F7F-4B2E-8450-B4EBFA8206FD}"/>
    <dgm:cxn modelId="{F58E28A1-8349-44F9-A030-E405F21C7E67}" type="presOf" srcId="{008DEF94-1DEA-44A9-91AD-C52555BAE642}" destId="{4D2BE8F5-3B57-4A0E-93B9-73E7C8175D0A}" srcOrd="0" destOrd="1" presId="urn:microsoft.com/office/officeart/2005/8/layout/hList1"/>
    <dgm:cxn modelId="{1D887FB1-550D-4763-8F20-85140699DAA9}" type="presOf" srcId="{EAEB87B0-3C31-43F8-A962-B349AAD15515}" destId="{B314C12F-A0DE-40EF-B67A-04CA69AC3C69}" srcOrd="0" destOrd="0" presId="urn:microsoft.com/office/officeart/2005/8/layout/hList1"/>
    <dgm:cxn modelId="{B8CF41B6-FCF8-427D-9333-FBD488C02F6E}" type="presOf" srcId="{2FC2F129-D615-42E4-8B85-12BE81E24F01}" destId="{4D2BE8F5-3B57-4A0E-93B9-73E7C8175D0A}" srcOrd="0" destOrd="2" presId="urn:microsoft.com/office/officeart/2005/8/layout/hList1"/>
    <dgm:cxn modelId="{3E2012BB-9A1B-421E-8723-C499C7FD909B}" srcId="{EAEB87B0-3C31-43F8-A962-B349AAD15515}" destId="{9BA60FF8-83A3-41A0-85B2-72B1F11B87C5}" srcOrd="0" destOrd="0" parTransId="{32B62800-CEFA-49FE-A19E-66D69B4D49FD}" sibTransId="{A3B2847D-7AD7-45D4-BD6E-E8D36F7239CA}"/>
    <dgm:cxn modelId="{842979BD-9C68-4A44-B709-5B62036FEA54}" srcId="{EAEB87B0-3C31-43F8-A962-B349AAD15515}" destId="{008DEF94-1DEA-44A9-91AD-C52555BAE642}" srcOrd="1" destOrd="0" parTransId="{02F2B579-FDB6-421C-9079-D72D03B623C9}" sibTransId="{05B0F89B-1D5A-427A-BA65-E8C68CC2DD5E}"/>
    <dgm:cxn modelId="{015AB6C0-62F0-4301-B255-8C77DCD75B8C}" type="presOf" srcId="{86523C1B-47B3-4252-91B8-99A6156A3C50}" destId="{4D2BE8F5-3B57-4A0E-93B9-73E7C8175D0A}" srcOrd="0" destOrd="4" presId="urn:microsoft.com/office/officeart/2005/8/layout/hList1"/>
    <dgm:cxn modelId="{E37453E0-0E71-4F4C-B2BD-B91C41E9D031}" type="presOf" srcId="{8C61425D-6903-4B6E-B481-82A5DFD13C53}" destId="{4D2BE8F5-3B57-4A0E-93B9-73E7C8175D0A}" srcOrd="0" destOrd="5" presId="urn:microsoft.com/office/officeart/2005/8/layout/hList1"/>
    <dgm:cxn modelId="{BD144CF8-70C5-45DA-AB58-85D763729855}" srcId="{EAEB87B0-3C31-43F8-A962-B349AAD15515}" destId="{72922F5B-A55D-40ED-8C6C-C4241397673E}" srcOrd="3" destOrd="0" parTransId="{E3E1B096-70E2-4EE2-A6F2-B651A3B567C8}" sibTransId="{B881F451-CC2B-4521-ADA9-07E8A0469343}"/>
    <dgm:cxn modelId="{B5418DFA-9376-4D04-BF1F-766D29AC7278}" type="presOf" srcId="{9BA60FF8-83A3-41A0-85B2-72B1F11B87C5}" destId="{4D2BE8F5-3B57-4A0E-93B9-73E7C8175D0A}" srcOrd="0" destOrd="0" presId="urn:microsoft.com/office/officeart/2005/8/layout/hList1"/>
    <dgm:cxn modelId="{A404A3A7-05EC-4E65-ADA1-FA1B10014BB6}" type="presParOf" srcId="{A900C577-951F-4ADF-927A-B21F3F072CA7}" destId="{4384F548-8D9C-429A-A189-F9709B63A128}" srcOrd="0" destOrd="0" presId="urn:microsoft.com/office/officeart/2005/8/layout/hList1"/>
    <dgm:cxn modelId="{47FE4BB5-C2A9-4A9C-8D1A-3EF97111B075}" type="presParOf" srcId="{4384F548-8D9C-429A-A189-F9709B63A128}" destId="{B314C12F-A0DE-40EF-B67A-04CA69AC3C69}" srcOrd="0" destOrd="0" presId="urn:microsoft.com/office/officeart/2005/8/layout/hList1"/>
    <dgm:cxn modelId="{A6815B79-D568-42B8-B5C8-8CE5733084B2}" type="presParOf" srcId="{4384F548-8D9C-429A-A189-F9709B63A128}" destId="{4D2BE8F5-3B57-4A0E-93B9-73E7C8175D0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24DA5E3-0C8C-4815-AAB9-947660AA5EB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AEB87B0-3C31-43F8-A962-B349AAD15515}">
      <dgm:prSet phldrT="[Text]"/>
      <dgm:spPr/>
      <dgm:t>
        <a:bodyPr/>
        <a:lstStyle/>
        <a:p>
          <a:r>
            <a:rPr lang="en-US" b="1" dirty="0"/>
            <a:t>Small Business Development Loan Fund</a:t>
          </a:r>
          <a:endParaRPr lang="en-US" dirty="0"/>
        </a:p>
      </dgm:t>
    </dgm:pt>
    <dgm:pt modelId="{662E4CBB-47DC-45A8-9C27-923DF284C797}" type="parTrans" cxnId="{054F4894-2FC3-4E5A-9872-EF4FC7E57BC4}">
      <dgm:prSet/>
      <dgm:spPr/>
      <dgm:t>
        <a:bodyPr/>
        <a:lstStyle/>
        <a:p>
          <a:endParaRPr lang="en-US"/>
        </a:p>
      </dgm:t>
    </dgm:pt>
    <dgm:pt modelId="{8567B338-6F7F-4B2E-8450-B4EBFA8206FD}" type="sibTrans" cxnId="{054F4894-2FC3-4E5A-9872-EF4FC7E57BC4}">
      <dgm:prSet/>
      <dgm:spPr/>
      <dgm:t>
        <a:bodyPr/>
        <a:lstStyle/>
        <a:p>
          <a:endParaRPr lang="en-US"/>
        </a:p>
      </dgm:t>
    </dgm:pt>
    <dgm:pt modelId="{9BA60FF8-83A3-41A0-85B2-72B1F11B87C5}">
      <dgm:prSet/>
      <dgm:spPr/>
      <dgm:t>
        <a:bodyPr/>
        <a:lstStyle/>
        <a:p>
          <a:r>
            <a:rPr lang="en-US" b="1" dirty="0"/>
            <a:t>Create Local Revolving Loan Fund Program</a:t>
          </a:r>
          <a:endParaRPr lang="en-US" dirty="0"/>
        </a:p>
      </dgm:t>
    </dgm:pt>
    <dgm:pt modelId="{32B62800-CEFA-49FE-A19E-66D69B4D49FD}" type="parTrans" cxnId="{3E2012BB-9A1B-421E-8723-C499C7FD909B}">
      <dgm:prSet/>
      <dgm:spPr/>
      <dgm:t>
        <a:bodyPr/>
        <a:lstStyle/>
        <a:p>
          <a:endParaRPr lang="en-US"/>
        </a:p>
      </dgm:t>
    </dgm:pt>
    <dgm:pt modelId="{A3B2847D-7AD7-45D4-BD6E-E8D36F7239CA}" type="sibTrans" cxnId="{3E2012BB-9A1B-421E-8723-C499C7FD909B}">
      <dgm:prSet/>
      <dgm:spPr/>
      <dgm:t>
        <a:bodyPr/>
        <a:lstStyle/>
        <a:p>
          <a:endParaRPr lang="en-US"/>
        </a:p>
      </dgm:t>
    </dgm:pt>
    <dgm:pt modelId="{008DEF94-1DEA-44A9-91AD-C52555BAE642}">
      <dgm:prSet/>
      <dgm:spPr/>
      <dgm:t>
        <a:bodyPr/>
        <a:lstStyle/>
        <a:p>
          <a:pPr>
            <a:buFont typeface="Courier New" panose="02070309020205020404" pitchFamily="49" charset="0"/>
            <a:buChar char="o"/>
          </a:pPr>
          <a:r>
            <a:rPr lang="en-US" dirty="0"/>
            <a:t>Working capital is always hardest for bank to finance – nothing to attach money to</a:t>
          </a:r>
        </a:p>
      </dgm:t>
    </dgm:pt>
    <dgm:pt modelId="{02F2B579-FDB6-421C-9079-D72D03B623C9}" type="parTrans" cxnId="{842979BD-9C68-4A44-B709-5B62036FEA54}">
      <dgm:prSet/>
      <dgm:spPr/>
      <dgm:t>
        <a:bodyPr/>
        <a:lstStyle/>
        <a:p>
          <a:endParaRPr lang="en-US"/>
        </a:p>
      </dgm:t>
    </dgm:pt>
    <dgm:pt modelId="{05B0F89B-1D5A-427A-BA65-E8C68CC2DD5E}" type="sibTrans" cxnId="{842979BD-9C68-4A44-B709-5B62036FEA54}">
      <dgm:prSet/>
      <dgm:spPr/>
      <dgm:t>
        <a:bodyPr/>
        <a:lstStyle/>
        <a:p>
          <a:endParaRPr lang="en-US"/>
        </a:p>
      </dgm:t>
    </dgm:pt>
    <dgm:pt modelId="{2FC2F129-D615-42E4-8B85-12BE81E24F01}">
      <dgm:prSet/>
      <dgm:spPr/>
      <dgm:t>
        <a:bodyPr/>
        <a:lstStyle/>
        <a:p>
          <a:pPr>
            <a:buFont typeface="Courier New" panose="02070309020205020404" pitchFamily="49" charset="0"/>
            <a:buChar char="o"/>
          </a:pPr>
          <a:r>
            <a:rPr lang="en-US" dirty="0"/>
            <a:t>Access to “gap financing” that helps business over the funding hurdle</a:t>
          </a:r>
        </a:p>
      </dgm:t>
    </dgm:pt>
    <dgm:pt modelId="{4898ABC3-9EC4-4290-BF4A-10869EE40590}" type="parTrans" cxnId="{975A4268-0038-4552-8DFD-C06FFE5D4FF9}">
      <dgm:prSet/>
      <dgm:spPr/>
      <dgm:t>
        <a:bodyPr/>
        <a:lstStyle/>
        <a:p>
          <a:endParaRPr lang="en-US"/>
        </a:p>
      </dgm:t>
    </dgm:pt>
    <dgm:pt modelId="{E15F948B-BB07-420E-8F19-125F35F1CC18}" type="sibTrans" cxnId="{975A4268-0038-4552-8DFD-C06FFE5D4FF9}">
      <dgm:prSet/>
      <dgm:spPr/>
      <dgm:t>
        <a:bodyPr/>
        <a:lstStyle/>
        <a:p>
          <a:endParaRPr lang="en-US"/>
        </a:p>
      </dgm:t>
    </dgm:pt>
    <dgm:pt modelId="{8C61425D-6903-4B6E-B481-82A5DFD13C53}">
      <dgm:prSet/>
      <dgm:spPr/>
      <dgm:t>
        <a:bodyPr/>
        <a:lstStyle/>
        <a:p>
          <a:pPr>
            <a:buFont typeface="Courier New" panose="02070309020205020404" pitchFamily="49" charset="0"/>
            <a:buNone/>
          </a:pPr>
          <a:endParaRPr lang="en-US" dirty="0"/>
        </a:p>
      </dgm:t>
    </dgm:pt>
    <dgm:pt modelId="{96756669-FA97-49A8-AE62-B24DD4F83C9B}" type="parTrans" cxnId="{1B21DD78-8A6D-4870-B7C2-F7D5600B4953}">
      <dgm:prSet/>
      <dgm:spPr/>
      <dgm:t>
        <a:bodyPr/>
        <a:lstStyle/>
        <a:p>
          <a:endParaRPr lang="en-US"/>
        </a:p>
      </dgm:t>
    </dgm:pt>
    <dgm:pt modelId="{E9F18E19-6F8D-460F-B0C4-BC47820C959D}" type="sibTrans" cxnId="{1B21DD78-8A6D-4870-B7C2-F7D5600B4953}">
      <dgm:prSet/>
      <dgm:spPr/>
      <dgm:t>
        <a:bodyPr/>
        <a:lstStyle/>
        <a:p>
          <a:endParaRPr lang="en-US"/>
        </a:p>
      </dgm:t>
    </dgm:pt>
    <dgm:pt modelId="{72922F5B-A55D-40ED-8C6C-C4241397673E}">
      <dgm:prSet/>
      <dgm:spPr/>
      <dgm:t>
        <a:bodyPr/>
        <a:lstStyle/>
        <a:p>
          <a:pPr>
            <a:buFont typeface="Courier New" panose="02070309020205020404" pitchFamily="49" charset="0"/>
            <a:buChar char="o"/>
          </a:pPr>
          <a:r>
            <a:rPr lang="en-US" dirty="0"/>
            <a:t>Gap financing takes subordinated position to primary lender and decreases primary lenders risk in project</a:t>
          </a:r>
        </a:p>
      </dgm:t>
    </dgm:pt>
    <dgm:pt modelId="{E3E1B096-70E2-4EE2-A6F2-B651A3B567C8}" type="parTrans" cxnId="{BD144CF8-70C5-45DA-AB58-85D763729855}">
      <dgm:prSet/>
      <dgm:spPr/>
      <dgm:t>
        <a:bodyPr/>
        <a:lstStyle/>
        <a:p>
          <a:endParaRPr lang="en-US"/>
        </a:p>
      </dgm:t>
    </dgm:pt>
    <dgm:pt modelId="{B881F451-CC2B-4521-ADA9-07E8A0469343}" type="sibTrans" cxnId="{BD144CF8-70C5-45DA-AB58-85D763729855}">
      <dgm:prSet/>
      <dgm:spPr/>
      <dgm:t>
        <a:bodyPr/>
        <a:lstStyle/>
        <a:p>
          <a:endParaRPr lang="en-US"/>
        </a:p>
      </dgm:t>
    </dgm:pt>
    <dgm:pt modelId="{86523C1B-47B3-4252-91B8-99A6156A3C50}">
      <dgm:prSet/>
      <dgm:spPr/>
      <dgm:t>
        <a:bodyPr/>
        <a:lstStyle/>
        <a:p>
          <a:pPr>
            <a:buFont typeface="Courier New" panose="02070309020205020404" pitchFamily="49" charset="0"/>
            <a:buNone/>
          </a:pPr>
          <a:endParaRPr lang="en-US" dirty="0"/>
        </a:p>
      </dgm:t>
    </dgm:pt>
    <dgm:pt modelId="{2FC33711-62A9-4A91-A439-C4855DE992EA}" type="parTrans" cxnId="{F4026760-17B4-4E23-921F-F2040B91002C}">
      <dgm:prSet/>
      <dgm:spPr/>
      <dgm:t>
        <a:bodyPr/>
        <a:lstStyle/>
        <a:p>
          <a:endParaRPr lang="en-US"/>
        </a:p>
      </dgm:t>
    </dgm:pt>
    <dgm:pt modelId="{5DBA5BB5-A1C5-4AD2-B465-9FFFE8DDDC56}" type="sibTrans" cxnId="{F4026760-17B4-4E23-921F-F2040B91002C}">
      <dgm:prSet/>
      <dgm:spPr/>
      <dgm:t>
        <a:bodyPr/>
        <a:lstStyle/>
        <a:p>
          <a:endParaRPr lang="en-US"/>
        </a:p>
      </dgm:t>
    </dgm:pt>
    <dgm:pt modelId="{EB83A4D8-1B52-4729-B174-0440ECE43A76}">
      <dgm:prSet/>
      <dgm:spPr/>
      <dgm:t>
        <a:bodyPr/>
        <a:lstStyle/>
        <a:p>
          <a:pPr>
            <a:buFont typeface="Courier New" panose="02070309020205020404" pitchFamily="49" charset="0"/>
            <a:buChar char="o"/>
          </a:pPr>
          <a:r>
            <a:rPr lang="en-US" dirty="0"/>
            <a:t>Liquidity of small businesses is critical but hard to maintain (inventory, payroll, etc.)</a:t>
          </a:r>
        </a:p>
      </dgm:t>
    </dgm:pt>
    <dgm:pt modelId="{9CD49275-EA10-429E-92AC-4BFF7ACA6171}" type="parTrans" cxnId="{941E78E4-C411-4F23-BD51-B2FC62F7C25F}">
      <dgm:prSet/>
      <dgm:spPr/>
      <dgm:t>
        <a:bodyPr/>
        <a:lstStyle/>
        <a:p>
          <a:endParaRPr lang="en-US"/>
        </a:p>
      </dgm:t>
    </dgm:pt>
    <dgm:pt modelId="{B683171B-BCC8-4D85-A325-DEC501F75974}" type="sibTrans" cxnId="{941E78E4-C411-4F23-BD51-B2FC62F7C25F}">
      <dgm:prSet/>
      <dgm:spPr/>
      <dgm:t>
        <a:bodyPr/>
        <a:lstStyle/>
        <a:p>
          <a:endParaRPr lang="en-US"/>
        </a:p>
      </dgm:t>
    </dgm:pt>
    <dgm:pt modelId="{A900C577-951F-4ADF-927A-B21F3F072CA7}" type="pres">
      <dgm:prSet presAssocID="{E24DA5E3-0C8C-4815-AAB9-947660AA5EB9}" presName="Name0" presStyleCnt="0">
        <dgm:presLayoutVars>
          <dgm:dir/>
          <dgm:animLvl val="lvl"/>
          <dgm:resizeHandles val="exact"/>
        </dgm:presLayoutVars>
      </dgm:prSet>
      <dgm:spPr/>
    </dgm:pt>
    <dgm:pt modelId="{4384F548-8D9C-429A-A189-F9709B63A128}" type="pres">
      <dgm:prSet presAssocID="{EAEB87B0-3C31-43F8-A962-B349AAD15515}" presName="composite" presStyleCnt="0"/>
      <dgm:spPr/>
    </dgm:pt>
    <dgm:pt modelId="{B314C12F-A0DE-40EF-B67A-04CA69AC3C69}" type="pres">
      <dgm:prSet presAssocID="{EAEB87B0-3C31-43F8-A962-B349AAD15515}" presName="parTx" presStyleLbl="alignNode1" presStyleIdx="0" presStyleCnt="1" custLinFactNeighborX="750" custLinFactNeighborY="-6389">
        <dgm:presLayoutVars>
          <dgm:chMax val="0"/>
          <dgm:chPref val="0"/>
          <dgm:bulletEnabled val="1"/>
        </dgm:presLayoutVars>
      </dgm:prSet>
      <dgm:spPr/>
    </dgm:pt>
    <dgm:pt modelId="{4D2BE8F5-3B57-4A0E-93B9-73E7C8175D0A}" type="pres">
      <dgm:prSet presAssocID="{EAEB87B0-3C31-43F8-A962-B349AAD15515}" presName="desTx" presStyleLbl="alignAccFollowNode1" presStyleIdx="0" presStyleCnt="1" custLinFactNeighborX="750" custLinFactNeighborY="1024">
        <dgm:presLayoutVars>
          <dgm:bulletEnabled val="1"/>
        </dgm:presLayoutVars>
      </dgm:prSet>
      <dgm:spPr/>
    </dgm:pt>
  </dgm:ptLst>
  <dgm:cxnLst>
    <dgm:cxn modelId="{80967B27-1361-4829-8B4D-5EC120F5CA83}" type="presOf" srcId="{E24DA5E3-0C8C-4815-AAB9-947660AA5EB9}" destId="{A900C577-951F-4ADF-927A-B21F3F072CA7}" srcOrd="0" destOrd="0" presId="urn:microsoft.com/office/officeart/2005/8/layout/hList1"/>
    <dgm:cxn modelId="{F4026760-17B4-4E23-921F-F2040B91002C}" srcId="{EAEB87B0-3C31-43F8-A962-B349AAD15515}" destId="{86523C1B-47B3-4252-91B8-99A6156A3C50}" srcOrd="5" destOrd="0" parTransId="{2FC33711-62A9-4A91-A439-C4855DE992EA}" sibTransId="{5DBA5BB5-A1C5-4AD2-B465-9FFFE8DDDC56}"/>
    <dgm:cxn modelId="{75E95C43-FE4A-4E41-A15A-B8A70765F40B}" type="presOf" srcId="{72922F5B-A55D-40ED-8C6C-C4241397673E}" destId="{4D2BE8F5-3B57-4A0E-93B9-73E7C8175D0A}" srcOrd="0" destOrd="4" presId="urn:microsoft.com/office/officeart/2005/8/layout/hList1"/>
    <dgm:cxn modelId="{975A4268-0038-4552-8DFD-C06FFE5D4FF9}" srcId="{EAEB87B0-3C31-43F8-A962-B349AAD15515}" destId="{2FC2F129-D615-42E4-8B85-12BE81E24F01}" srcOrd="3" destOrd="0" parTransId="{4898ABC3-9EC4-4290-BF4A-10869EE40590}" sibTransId="{E15F948B-BB07-420E-8F19-125F35F1CC18}"/>
    <dgm:cxn modelId="{1B21DD78-8A6D-4870-B7C2-F7D5600B4953}" srcId="{EAEB87B0-3C31-43F8-A962-B349AAD15515}" destId="{8C61425D-6903-4B6E-B481-82A5DFD13C53}" srcOrd="6" destOrd="0" parTransId="{96756669-FA97-49A8-AE62-B24DD4F83C9B}" sibTransId="{E9F18E19-6F8D-460F-B0C4-BC47820C959D}"/>
    <dgm:cxn modelId="{054F4894-2FC3-4E5A-9872-EF4FC7E57BC4}" srcId="{E24DA5E3-0C8C-4815-AAB9-947660AA5EB9}" destId="{EAEB87B0-3C31-43F8-A962-B349AAD15515}" srcOrd="0" destOrd="0" parTransId="{662E4CBB-47DC-45A8-9C27-923DF284C797}" sibTransId="{8567B338-6F7F-4B2E-8450-B4EBFA8206FD}"/>
    <dgm:cxn modelId="{F58E28A1-8349-44F9-A030-E405F21C7E67}" type="presOf" srcId="{008DEF94-1DEA-44A9-91AD-C52555BAE642}" destId="{4D2BE8F5-3B57-4A0E-93B9-73E7C8175D0A}" srcOrd="0" destOrd="2" presId="urn:microsoft.com/office/officeart/2005/8/layout/hList1"/>
    <dgm:cxn modelId="{2BB393AB-D7B3-42D9-9A54-6EDEBD6FC518}" type="presOf" srcId="{EB83A4D8-1B52-4729-B174-0440ECE43A76}" destId="{4D2BE8F5-3B57-4A0E-93B9-73E7C8175D0A}" srcOrd="0" destOrd="1" presId="urn:microsoft.com/office/officeart/2005/8/layout/hList1"/>
    <dgm:cxn modelId="{1D887FB1-550D-4763-8F20-85140699DAA9}" type="presOf" srcId="{EAEB87B0-3C31-43F8-A962-B349AAD15515}" destId="{B314C12F-A0DE-40EF-B67A-04CA69AC3C69}" srcOrd="0" destOrd="0" presId="urn:microsoft.com/office/officeart/2005/8/layout/hList1"/>
    <dgm:cxn modelId="{B8CF41B6-FCF8-427D-9333-FBD488C02F6E}" type="presOf" srcId="{2FC2F129-D615-42E4-8B85-12BE81E24F01}" destId="{4D2BE8F5-3B57-4A0E-93B9-73E7C8175D0A}" srcOrd="0" destOrd="3" presId="urn:microsoft.com/office/officeart/2005/8/layout/hList1"/>
    <dgm:cxn modelId="{3E2012BB-9A1B-421E-8723-C499C7FD909B}" srcId="{EAEB87B0-3C31-43F8-A962-B349AAD15515}" destId="{9BA60FF8-83A3-41A0-85B2-72B1F11B87C5}" srcOrd="0" destOrd="0" parTransId="{32B62800-CEFA-49FE-A19E-66D69B4D49FD}" sibTransId="{A3B2847D-7AD7-45D4-BD6E-E8D36F7239CA}"/>
    <dgm:cxn modelId="{842979BD-9C68-4A44-B709-5B62036FEA54}" srcId="{EAEB87B0-3C31-43F8-A962-B349AAD15515}" destId="{008DEF94-1DEA-44A9-91AD-C52555BAE642}" srcOrd="2" destOrd="0" parTransId="{02F2B579-FDB6-421C-9079-D72D03B623C9}" sibTransId="{05B0F89B-1D5A-427A-BA65-E8C68CC2DD5E}"/>
    <dgm:cxn modelId="{015AB6C0-62F0-4301-B255-8C77DCD75B8C}" type="presOf" srcId="{86523C1B-47B3-4252-91B8-99A6156A3C50}" destId="{4D2BE8F5-3B57-4A0E-93B9-73E7C8175D0A}" srcOrd="0" destOrd="5" presId="urn:microsoft.com/office/officeart/2005/8/layout/hList1"/>
    <dgm:cxn modelId="{E37453E0-0E71-4F4C-B2BD-B91C41E9D031}" type="presOf" srcId="{8C61425D-6903-4B6E-B481-82A5DFD13C53}" destId="{4D2BE8F5-3B57-4A0E-93B9-73E7C8175D0A}" srcOrd="0" destOrd="6" presId="urn:microsoft.com/office/officeart/2005/8/layout/hList1"/>
    <dgm:cxn modelId="{941E78E4-C411-4F23-BD51-B2FC62F7C25F}" srcId="{EAEB87B0-3C31-43F8-A962-B349AAD15515}" destId="{EB83A4D8-1B52-4729-B174-0440ECE43A76}" srcOrd="1" destOrd="0" parTransId="{9CD49275-EA10-429E-92AC-4BFF7ACA6171}" sibTransId="{B683171B-BCC8-4D85-A325-DEC501F75974}"/>
    <dgm:cxn modelId="{BD144CF8-70C5-45DA-AB58-85D763729855}" srcId="{EAEB87B0-3C31-43F8-A962-B349AAD15515}" destId="{72922F5B-A55D-40ED-8C6C-C4241397673E}" srcOrd="4" destOrd="0" parTransId="{E3E1B096-70E2-4EE2-A6F2-B651A3B567C8}" sibTransId="{B881F451-CC2B-4521-ADA9-07E8A0469343}"/>
    <dgm:cxn modelId="{B5418DFA-9376-4D04-BF1F-766D29AC7278}" type="presOf" srcId="{9BA60FF8-83A3-41A0-85B2-72B1F11B87C5}" destId="{4D2BE8F5-3B57-4A0E-93B9-73E7C8175D0A}" srcOrd="0" destOrd="0" presId="urn:microsoft.com/office/officeart/2005/8/layout/hList1"/>
    <dgm:cxn modelId="{A404A3A7-05EC-4E65-ADA1-FA1B10014BB6}" type="presParOf" srcId="{A900C577-951F-4ADF-927A-B21F3F072CA7}" destId="{4384F548-8D9C-429A-A189-F9709B63A128}" srcOrd="0" destOrd="0" presId="urn:microsoft.com/office/officeart/2005/8/layout/hList1"/>
    <dgm:cxn modelId="{47FE4BB5-C2A9-4A9C-8D1A-3EF97111B075}" type="presParOf" srcId="{4384F548-8D9C-429A-A189-F9709B63A128}" destId="{B314C12F-A0DE-40EF-B67A-04CA69AC3C69}" srcOrd="0" destOrd="0" presId="urn:microsoft.com/office/officeart/2005/8/layout/hList1"/>
    <dgm:cxn modelId="{A6815B79-D568-42B8-B5C8-8CE5733084B2}" type="presParOf" srcId="{4384F548-8D9C-429A-A189-F9709B63A128}" destId="{4D2BE8F5-3B57-4A0E-93B9-73E7C8175D0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24DA5E3-0C8C-4815-AAB9-947660AA5EB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AEB87B0-3C31-43F8-A962-B349AAD15515}">
      <dgm:prSet phldrT="[Text]"/>
      <dgm:spPr/>
      <dgm:t>
        <a:bodyPr/>
        <a:lstStyle/>
        <a:p>
          <a:r>
            <a:rPr lang="en-US" b="1" dirty="0"/>
            <a:t>Small Business Development Loan Fund</a:t>
          </a:r>
          <a:endParaRPr lang="en-US" dirty="0"/>
        </a:p>
      </dgm:t>
    </dgm:pt>
    <dgm:pt modelId="{662E4CBB-47DC-45A8-9C27-923DF284C797}" type="parTrans" cxnId="{054F4894-2FC3-4E5A-9872-EF4FC7E57BC4}">
      <dgm:prSet/>
      <dgm:spPr/>
      <dgm:t>
        <a:bodyPr/>
        <a:lstStyle/>
        <a:p>
          <a:endParaRPr lang="en-US"/>
        </a:p>
      </dgm:t>
    </dgm:pt>
    <dgm:pt modelId="{8567B338-6F7F-4B2E-8450-B4EBFA8206FD}" type="sibTrans" cxnId="{054F4894-2FC3-4E5A-9872-EF4FC7E57BC4}">
      <dgm:prSet/>
      <dgm:spPr/>
      <dgm:t>
        <a:bodyPr/>
        <a:lstStyle/>
        <a:p>
          <a:endParaRPr lang="en-US"/>
        </a:p>
      </dgm:t>
    </dgm:pt>
    <dgm:pt modelId="{9BA60FF8-83A3-41A0-85B2-72B1F11B87C5}">
      <dgm:prSet/>
      <dgm:spPr/>
      <dgm:t>
        <a:bodyPr/>
        <a:lstStyle/>
        <a:p>
          <a:r>
            <a:rPr lang="en-US" b="1" dirty="0"/>
            <a:t>Create Local Revolving Loan Fund Program</a:t>
          </a:r>
          <a:endParaRPr lang="en-US" dirty="0"/>
        </a:p>
      </dgm:t>
    </dgm:pt>
    <dgm:pt modelId="{32B62800-CEFA-49FE-A19E-66D69B4D49FD}" type="parTrans" cxnId="{3E2012BB-9A1B-421E-8723-C499C7FD909B}">
      <dgm:prSet/>
      <dgm:spPr/>
      <dgm:t>
        <a:bodyPr/>
        <a:lstStyle/>
        <a:p>
          <a:endParaRPr lang="en-US"/>
        </a:p>
      </dgm:t>
    </dgm:pt>
    <dgm:pt modelId="{A3B2847D-7AD7-45D4-BD6E-E8D36F7239CA}" type="sibTrans" cxnId="{3E2012BB-9A1B-421E-8723-C499C7FD909B}">
      <dgm:prSet/>
      <dgm:spPr/>
      <dgm:t>
        <a:bodyPr/>
        <a:lstStyle/>
        <a:p>
          <a:endParaRPr lang="en-US"/>
        </a:p>
      </dgm:t>
    </dgm:pt>
    <dgm:pt modelId="{8C61425D-6903-4B6E-B481-82A5DFD13C53}">
      <dgm:prSet/>
      <dgm:spPr/>
      <dgm:t>
        <a:bodyPr/>
        <a:lstStyle/>
        <a:p>
          <a:pPr>
            <a:buFont typeface="Courier New" panose="02070309020205020404" pitchFamily="49" charset="0"/>
            <a:buNone/>
          </a:pPr>
          <a:endParaRPr lang="en-US" dirty="0"/>
        </a:p>
      </dgm:t>
    </dgm:pt>
    <dgm:pt modelId="{96756669-FA97-49A8-AE62-B24DD4F83C9B}" type="parTrans" cxnId="{1B21DD78-8A6D-4870-B7C2-F7D5600B4953}">
      <dgm:prSet/>
      <dgm:spPr/>
      <dgm:t>
        <a:bodyPr/>
        <a:lstStyle/>
        <a:p>
          <a:endParaRPr lang="en-US"/>
        </a:p>
      </dgm:t>
    </dgm:pt>
    <dgm:pt modelId="{E9F18E19-6F8D-460F-B0C4-BC47820C959D}" type="sibTrans" cxnId="{1B21DD78-8A6D-4870-B7C2-F7D5600B4953}">
      <dgm:prSet/>
      <dgm:spPr/>
      <dgm:t>
        <a:bodyPr/>
        <a:lstStyle/>
        <a:p>
          <a:endParaRPr lang="en-US"/>
        </a:p>
      </dgm:t>
    </dgm:pt>
    <dgm:pt modelId="{86523C1B-47B3-4252-91B8-99A6156A3C50}">
      <dgm:prSet/>
      <dgm:spPr/>
      <dgm:t>
        <a:bodyPr/>
        <a:lstStyle/>
        <a:p>
          <a:pPr>
            <a:buFont typeface="Courier New" panose="02070309020205020404" pitchFamily="49" charset="0"/>
            <a:buNone/>
          </a:pPr>
          <a:endParaRPr lang="en-US" dirty="0"/>
        </a:p>
      </dgm:t>
    </dgm:pt>
    <dgm:pt modelId="{2FC33711-62A9-4A91-A439-C4855DE992EA}" type="parTrans" cxnId="{F4026760-17B4-4E23-921F-F2040B91002C}">
      <dgm:prSet/>
      <dgm:spPr/>
      <dgm:t>
        <a:bodyPr/>
        <a:lstStyle/>
        <a:p>
          <a:endParaRPr lang="en-US"/>
        </a:p>
      </dgm:t>
    </dgm:pt>
    <dgm:pt modelId="{5DBA5BB5-A1C5-4AD2-B465-9FFFE8DDDC56}" type="sibTrans" cxnId="{F4026760-17B4-4E23-921F-F2040B91002C}">
      <dgm:prSet/>
      <dgm:spPr/>
      <dgm:t>
        <a:bodyPr/>
        <a:lstStyle/>
        <a:p>
          <a:endParaRPr lang="en-US"/>
        </a:p>
      </dgm:t>
    </dgm:pt>
    <dgm:pt modelId="{EB83A4D8-1B52-4729-B174-0440ECE43A76}">
      <dgm:prSet/>
      <dgm:spPr/>
      <dgm:t>
        <a:bodyPr/>
        <a:lstStyle/>
        <a:p>
          <a:pPr>
            <a:buFont typeface="Courier New" panose="02070309020205020404" pitchFamily="49" charset="0"/>
            <a:buChar char="o"/>
          </a:pPr>
          <a:r>
            <a:rPr lang="en-US"/>
            <a:t>Define Community Goals &amp; Objectives of local RLF</a:t>
          </a:r>
          <a:endParaRPr lang="en-US" dirty="0"/>
        </a:p>
      </dgm:t>
    </dgm:pt>
    <dgm:pt modelId="{9CD49275-EA10-429E-92AC-4BFF7ACA6171}" type="parTrans" cxnId="{941E78E4-C411-4F23-BD51-B2FC62F7C25F}">
      <dgm:prSet/>
      <dgm:spPr/>
      <dgm:t>
        <a:bodyPr/>
        <a:lstStyle/>
        <a:p>
          <a:endParaRPr lang="en-US"/>
        </a:p>
      </dgm:t>
    </dgm:pt>
    <dgm:pt modelId="{B683171B-BCC8-4D85-A325-DEC501F75974}" type="sibTrans" cxnId="{941E78E4-C411-4F23-BD51-B2FC62F7C25F}">
      <dgm:prSet/>
      <dgm:spPr/>
      <dgm:t>
        <a:bodyPr/>
        <a:lstStyle/>
        <a:p>
          <a:endParaRPr lang="en-US"/>
        </a:p>
      </dgm:t>
    </dgm:pt>
    <dgm:pt modelId="{DED0D956-5D26-4181-8AD8-5C7A50F0E08D}">
      <dgm:prSet/>
      <dgm:spPr/>
      <dgm:t>
        <a:bodyPr/>
        <a:lstStyle/>
        <a:p>
          <a:pPr>
            <a:buFont typeface="Courier New" panose="02070309020205020404" pitchFamily="49" charset="0"/>
            <a:buChar char="o"/>
          </a:pPr>
          <a:r>
            <a:rPr lang="en-US"/>
            <a:t>Downtown Mainstreet Projects, Industrial/Manufacturing, Entrepreneurship, etc.</a:t>
          </a:r>
          <a:endParaRPr lang="en-US" dirty="0"/>
        </a:p>
      </dgm:t>
    </dgm:pt>
    <dgm:pt modelId="{8CE9A60B-9D49-413E-A914-3A7521DD09C7}" type="parTrans" cxnId="{A62188B8-2018-48C0-A5DF-5C1344491E59}">
      <dgm:prSet/>
      <dgm:spPr/>
      <dgm:t>
        <a:bodyPr/>
        <a:lstStyle/>
        <a:p>
          <a:endParaRPr lang="en-US"/>
        </a:p>
      </dgm:t>
    </dgm:pt>
    <dgm:pt modelId="{D7D51BD9-A40D-433B-A2B6-4E6B4A0FC1F5}" type="sibTrans" cxnId="{A62188B8-2018-48C0-A5DF-5C1344491E59}">
      <dgm:prSet/>
      <dgm:spPr/>
      <dgm:t>
        <a:bodyPr/>
        <a:lstStyle/>
        <a:p>
          <a:endParaRPr lang="en-US"/>
        </a:p>
      </dgm:t>
    </dgm:pt>
    <dgm:pt modelId="{9A6101B8-CECC-4C94-A82B-1CE5FEE66BBF}">
      <dgm:prSet/>
      <dgm:spPr/>
      <dgm:t>
        <a:bodyPr/>
        <a:lstStyle/>
        <a:p>
          <a:pPr>
            <a:buFont typeface="Courier New" panose="02070309020205020404" pitchFamily="49" charset="0"/>
            <a:buChar char="o"/>
          </a:pPr>
          <a:r>
            <a:rPr lang="en-US"/>
            <a:t>For-profit, non-profit, community initiatives</a:t>
          </a:r>
          <a:endParaRPr lang="en-US" dirty="0"/>
        </a:p>
      </dgm:t>
    </dgm:pt>
    <dgm:pt modelId="{2243AE26-89EC-43E0-BAFD-6311218109EC}" type="parTrans" cxnId="{E73D6180-2C0B-4FD8-A7F7-6479B76DC919}">
      <dgm:prSet/>
      <dgm:spPr/>
      <dgm:t>
        <a:bodyPr/>
        <a:lstStyle/>
        <a:p>
          <a:endParaRPr lang="en-US"/>
        </a:p>
      </dgm:t>
    </dgm:pt>
    <dgm:pt modelId="{2BE5AE95-09DF-476F-8DDD-0BAF1F5EF2BD}" type="sibTrans" cxnId="{E73D6180-2C0B-4FD8-A7F7-6479B76DC919}">
      <dgm:prSet/>
      <dgm:spPr/>
      <dgm:t>
        <a:bodyPr/>
        <a:lstStyle/>
        <a:p>
          <a:endParaRPr lang="en-US"/>
        </a:p>
      </dgm:t>
    </dgm:pt>
    <dgm:pt modelId="{E3DDB4C1-1E82-4D60-9774-E2580277304B}">
      <dgm:prSet/>
      <dgm:spPr/>
      <dgm:t>
        <a:bodyPr/>
        <a:lstStyle/>
        <a:p>
          <a:pPr>
            <a:buFont typeface="Courier New" panose="02070309020205020404" pitchFamily="49" charset="0"/>
            <a:buChar char="o"/>
          </a:pPr>
          <a:r>
            <a:rPr lang="en-US"/>
            <a:t>Define how funds will be used – fixed assets, construction/rehabilitation activities, working capital</a:t>
          </a:r>
          <a:endParaRPr lang="en-US" dirty="0"/>
        </a:p>
      </dgm:t>
    </dgm:pt>
    <dgm:pt modelId="{5B697AAB-6661-4F78-95CA-57ED625CA5C8}" type="parTrans" cxnId="{A515045C-5321-4B17-AA97-76B068030794}">
      <dgm:prSet/>
      <dgm:spPr/>
      <dgm:t>
        <a:bodyPr/>
        <a:lstStyle/>
        <a:p>
          <a:endParaRPr lang="en-US"/>
        </a:p>
      </dgm:t>
    </dgm:pt>
    <dgm:pt modelId="{A0037BAA-DDC5-4A30-ABA4-38EA4538A3CF}" type="sibTrans" cxnId="{A515045C-5321-4B17-AA97-76B068030794}">
      <dgm:prSet/>
      <dgm:spPr/>
      <dgm:t>
        <a:bodyPr/>
        <a:lstStyle/>
        <a:p>
          <a:endParaRPr lang="en-US"/>
        </a:p>
      </dgm:t>
    </dgm:pt>
    <dgm:pt modelId="{992C77EC-A5AB-40DA-898D-0B12E9C4B259}">
      <dgm:prSet/>
      <dgm:spPr/>
      <dgm:t>
        <a:bodyPr/>
        <a:lstStyle/>
        <a:p>
          <a:pPr>
            <a:buFont typeface="Courier New" panose="02070309020205020404" pitchFamily="49" charset="0"/>
            <a:buChar char="o"/>
          </a:pPr>
          <a:r>
            <a:rPr lang="en-US" dirty="0"/>
            <a:t>Set parameters for loaning money – how much will be loaned out based on jobs created or retained; repayment terms; balloon payment options; what are not eligible uses of funds (refinancing existing debt)</a:t>
          </a:r>
        </a:p>
      </dgm:t>
    </dgm:pt>
    <dgm:pt modelId="{FC5E953C-A519-4958-AEF7-6AFAA9870B92}" type="parTrans" cxnId="{B6A74F39-07AB-4952-A4DA-DE4FF9D193C3}">
      <dgm:prSet/>
      <dgm:spPr/>
      <dgm:t>
        <a:bodyPr/>
        <a:lstStyle/>
        <a:p>
          <a:endParaRPr lang="en-US"/>
        </a:p>
      </dgm:t>
    </dgm:pt>
    <dgm:pt modelId="{5771D9C4-AAFA-4FBA-BCD0-A9611EEFD0DE}" type="sibTrans" cxnId="{B6A74F39-07AB-4952-A4DA-DE4FF9D193C3}">
      <dgm:prSet/>
      <dgm:spPr/>
      <dgm:t>
        <a:bodyPr/>
        <a:lstStyle/>
        <a:p>
          <a:endParaRPr lang="en-US"/>
        </a:p>
      </dgm:t>
    </dgm:pt>
    <dgm:pt modelId="{CE83D5C3-14CC-4A1B-B9C8-86AA4FFEBD1B}">
      <dgm:prSet/>
      <dgm:spPr/>
      <dgm:t>
        <a:bodyPr/>
        <a:lstStyle/>
        <a:p>
          <a:pPr>
            <a:buFont typeface="Courier New" panose="02070309020205020404" pitchFamily="49" charset="0"/>
            <a:buChar char="o"/>
          </a:pPr>
          <a:r>
            <a:rPr lang="en-US" dirty="0"/>
            <a:t>Seeding an RLF – local banks, community foundation, utility company</a:t>
          </a:r>
        </a:p>
      </dgm:t>
    </dgm:pt>
    <dgm:pt modelId="{6A794A99-329D-4CEA-BA64-E5A97D1CBEC1}" type="parTrans" cxnId="{4274E916-94BC-493F-B987-5B2E1334218F}">
      <dgm:prSet/>
      <dgm:spPr/>
      <dgm:t>
        <a:bodyPr/>
        <a:lstStyle/>
        <a:p>
          <a:endParaRPr lang="en-US"/>
        </a:p>
      </dgm:t>
    </dgm:pt>
    <dgm:pt modelId="{5A79ADCC-D7D0-4E64-8450-97A02A53C9B6}" type="sibTrans" cxnId="{4274E916-94BC-493F-B987-5B2E1334218F}">
      <dgm:prSet/>
      <dgm:spPr/>
      <dgm:t>
        <a:bodyPr/>
        <a:lstStyle/>
        <a:p>
          <a:endParaRPr lang="en-US"/>
        </a:p>
      </dgm:t>
    </dgm:pt>
    <dgm:pt modelId="{DCD1A322-214F-4D50-8C28-911824B99985}">
      <dgm:prSet/>
      <dgm:spPr/>
      <dgm:t>
        <a:bodyPr/>
        <a:lstStyle/>
        <a:p>
          <a:pPr>
            <a:buFont typeface="Courier New" panose="02070309020205020404" pitchFamily="49" charset="0"/>
            <a:buChar char="o"/>
          </a:pPr>
          <a:r>
            <a:rPr lang="en-US" dirty="0"/>
            <a:t>Determine where program will be housed and who will serve on loan committee</a:t>
          </a:r>
        </a:p>
      </dgm:t>
    </dgm:pt>
    <dgm:pt modelId="{BD395DF5-522C-4115-8E9A-F9CA7989553C}" type="parTrans" cxnId="{DD9C258A-4AF1-40DF-B9C1-AFCB0789ECC8}">
      <dgm:prSet/>
      <dgm:spPr/>
      <dgm:t>
        <a:bodyPr/>
        <a:lstStyle/>
        <a:p>
          <a:endParaRPr lang="en-US"/>
        </a:p>
      </dgm:t>
    </dgm:pt>
    <dgm:pt modelId="{DB84DAC8-2998-4FD8-9695-88366B1D7A89}" type="sibTrans" cxnId="{DD9C258A-4AF1-40DF-B9C1-AFCB0789ECC8}">
      <dgm:prSet/>
      <dgm:spPr/>
      <dgm:t>
        <a:bodyPr/>
        <a:lstStyle/>
        <a:p>
          <a:endParaRPr lang="en-US"/>
        </a:p>
      </dgm:t>
    </dgm:pt>
    <dgm:pt modelId="{A900C577-951F-4ADF-927A-B21F3F072CA7}" type="pres">
      <dgm:prSet presAssocID="{E24DA5E3-0C8C-4815-AAB9-947660AA5EB9}" presName="Name0" presStyleCnt="0">
        <dgm:presLayoutVars>
          <dgm:dir/>
          <dgm:animLvl val="lvl"/>
          <dgm:resizeHandles val="exact"/>
        </dgm:presLayoutVars>
      </dgm:prSet>
      <dgm:spPr/>
    </dgm:pt>
    <dgm:pt modelId="{4384F548-8D9C-429A-A189-F9709B63A128}" type="pres">
      <dgm:prSet presAssocID="{EAEB87B0-3C31-43F8-A962-B349AAD15515}" presName="composite" presStyleCnt="0"/>
      <dgm:spPr/>
    </dgm:pt>
    <dgm:pt modelId="{B314C12F-A0DE-40EF-B67A-04CA69AC3C69}" type="pres">
      <dgm:prSet presAssocID="{EAEB87B0-3C31-43F8-A962-B349AAD15515}" presName="parTx" presStyleLbl="alignNode1" presStyleIdx="0" presStyleCnt="1" custLinFactNeighborX="750" custLinFactNeighborY="-6389">
        <dgm:presLayoutVars>
          <dgm:chMax val="0"/>
          <dgm:chPref val="0"/>
          <dgm:bulletEnabled val="1"/>
        </dgm:presLayoutVars>
      </dgm:prSet>
      <dgm:spPr/>
    </dgm:pt>
    <dgm:pt modelId="{4D2BE8F5-3B57-4A0E-93B9-73E7C8175D0A}" type="pres">
      <dgm:prSet presAssocID="{EAEB87B0-3C31-43F8-A962-B349AAD15515}" presName="desTx" presStyleLbl="alignAccFollowNode1" presStyleIdx="0" presStyleCnt="1" custLinFactNeighborX="750" custLinFactNeighborY="1024">
        <dgm:presLayoutVars>
          <dgm:bulletEnabled val="1"/>
        </dgm:presLayoutVars>
      </dgm:prSet>
      <dgm:spPr/>
    </dgm:pt>
  </dgm:ptLst>
  <dgm:cxnLst>
    <dgm:cxn modelId="{4274E916-94BC-493F-B987-5B2E1334218F}" srcId="{EAEB87B0-3C31-43F8-A962-B349AAD15515}" destId="{CE83D5C3-14CC-4A1B-B9C8-86AA4FFEBD1B}" srcOrd="5" destOrd="0" parTransId="{6A794A99-329D-4CEA-BA64-E5A97D1CBEC1}" sibTransId="{5A79ADCC-D7D0-4E64-8450-97A02A53C9B6}"/>
    <dgm:cxn modelId="{80967B27-1361-4829-8B4D-5EC120F5CA83}" type="presOf" srcId="{E24DA5E3-0C8C-4815-AAB9-947660AA5EB9}" destId="{A900C577-951F-4ADF-927A-B21F3F072CA7}" srcOrd="0" destOrd="0" presId="urn:microsoft.com/office/officeart/2005/8/layout/hList1"/>
    <dgm:cxn modelId="{B6A74F39-07AB-4952-A4DA-DE4FF9D193C3}" srcId="{EAEB87B0-3C31-43F8-A962-B349AAD15515}" destId="{992C77EC-A5AB-40DA-898D-0B12E9C4B259}" srcOrd="3" destOrd="0" parTransId="{FC5E953C-A519-4958-AEF7-6AFAA9870B92}" sibTransId="{5771D9C4-AAFA-4FBA-BCD0-A9611EEFD0DE}"/>
    <dgm:cxn modelId="{A515045C-5321-4B17-AA97-76B068030794}" srcId="{EAEB87B0-3C31-43F8-A962-B349AAD15515}" destId="{E3DDB4C1-1E82-4D60-9774-E2580277304B}" srcOrd="2" destOrd="0" parTransId="{5B697AAB-6661-4F78-95CA-57ED625CA5C8}" sibTransId="{A0037BAA-DDC5-4A30-ABA4-38EA4538A3CF}"/>
    <dgm:cxn modelId="{F4026760-17B4-4E23-921F-F2040B91002C}" srcId="{EAEB87B0-3C31-43F8-A962-B349AAD15515}" destId="{86523C1B-47B3-4252-91B8-99A6156A3C50}" srcOrd="6" destOrd="0" parTransId="{2FC33711-62A9-4A91-A439-C4855DE992EA}" sibTransId="{5DBA5BB5-A1C5-4AD2-B465-9FFFE8DDDC56}"/>
    <dgm:cxn modelId="{1B21DD78-8A6D-4870-B7C2-F7D5600B4953}" srcId="{EAEB87B0-3C31-43F8-A962-B349AAD15515}" destId="{8C61425D-6903-4B6E-B481-82A5DFD13C53}" srcOrd="7" destOrd="0" parTransId="{96756669-FA97-49A8-AE62-B24DD4F83C9B}" sibTransId="{E9F18E19-6F8D-460F-B0C4-BC47820C959D}"/>
    <dgm:cxn modelId="{E73D6180-2C0B-4FD8-A7F7-6479B76DC919}" srcId="{EB83A4D8-1B52-4729-B174-0440ECE43A76}" destId="{9A6101B8-CECC-4C94-A82B-1CE5FEE66BBF}" srcOrd="1" destOrd="0" parTransId="{2243AE26-89EC-43E0-BAFD-6311218109EC}" sibTransId="{2BE5AE95-09DF-476F-8DDD-0BAF1F5EF2BD}"/>
    <dgm:cxn modelId="{7498F581-7085-4A9B-BB3C-F1EAD07070B2}" type="presOf" srcId="{CE83D5C3-14CC-4A1B-B9C8-86AA4FFEBD1B}" destId="{4D2BE8F5-3B57-4A0E-93B9-73E7C8175D0A}" srcOrd="0" destOrd="7" presId="urn:microsoft.com/office/officeart/2005/8/layout/hList1"/>
    <dgm:cxn modelId="{DD9C258A-4AF1-40DF-B9C1-AFCB0789ECC8}" srcId="{EAEB87B0-3C31-43F8-A962-B349AAD15515}" destId="{DCD1A322-214F-4D50-8C28-911824B99985}" srcOrd="4" destOrd="0" parTransId="{BD395DF5-522C-4115-8E9A-F9CA7989553C}" sibTransId="{DB84DAC8-2998-4FD8-9695-88366B1D7A89}"/>
    <dgm:cxn modelId="{054F4894-2FC3-4E5A-9872-EF4FC7E57BC4}" srcId="{E24DA5E3-0C8C-4815-AAB9-947660AA5EB9}" destId="{EAEB87B0-3C31-43F8-A962-B349AAD15515}" srcOrd="0" destOrd="0" parTransId="{662E4CBB-47DC-45A8-9C27-923DF284C797}" sibTransId="{8567B338-6F7F-4B2E-8450-B4EBFA8206FD}"/>
    <dgm:cxn modelId="{FB0FA09B-3CC8-419D-9C0E-4BB3C5D0DFA0}" type="presOf" srcId="{E3DDB4C1-1E82-4D60-9774-E2580277304B}" destId="{4D2BE8F5-3B57-4A0E-93B9-73E7C8175D0A}" srcOrd="0" destOrd="4" presId="urn:microsoft.com/office/officeart/2005/8/layout/hList1"/>
    <dgm:cxn modelId="{2BB393AB-D7B3-42D9-9A54-6EDEBD6FC518}" type="presOf" srcId="{EB83A4D8-1B52-4729-B174-0440ECE43A76}" destId="{4D2BE8F5-3B57-4A0E-93B9-73E7C8175D0A}" srcOrd="0" destOrd="1" presId="urn:microsoft.com/office/officeart/2005/8/layout/hList1"/>
    <dgm:cxn modelId="{7A3DC7AB-8C41-4B1A-889A-9EDAEB397F8C}" type="presOf" srcId="{992C77EC-A5AB-40DA-898D-0B12E9C4B259}" destId="{4D2BE8F5-3B57-4A0E-93B9-73E7C8175D0A}" srcOrd="0" destOrd="5" presId="urn:microsoft.com/office/officeart/2005/8/layout/hList1"/>
    <dgm:cxn modelId="{1D887FB1-550D-4763-8F20-85140699DAA9}" type="presOf" srcId="{EAEB87B0-3C31-43F8-A962-B349AAD15515}" destId="{B314C12F-A0DE-40EF-B67A-04CA69AC3C69}" srcOrd="0" destOrd="0" presId="urn:microsoft.com/office/officeart/2005/8/layout/hList1"/>
    <dgm:cxn modelId="{A62188B8-2018-48C0-A5DF-5C1344491E59}" srcId="{EB83A4D8-1B52-4729-B174-0440ECE43A76}" destId="{DED0D956-5D26-4181-8AD8-5C7A50F0E08D}" srcOrd="0" destOrd="0" parTransId="{8CE9A60B-9D49-413E-A914-3A7521DD09C7}" sibTransId="{D7D51BD9-A40D-433B-A2B6-4E6B4A0FC1F5}"/>
    <dgm:cxn modelId="{3E2012BB-9A1B-421E-8723-C499C7FD909B}" srcId="{EAEB87B0-3C31-43F8-A962-B349AAD15515}" destId="{9BA60FF8-83A3-41A0-85B2-72B1F11B87C5}" srcOrd="0" destOrd="0" parTransId="{32B62800-CEFA-49FE-A19E-66D69B4D49FD}" sibTransId="{A3B2847D-7AD7-45D4-BD6E-E8D36F7239CA}"/>
    <dgm:cxn modelId="{015AB6C0-62F0-4301-B255-8C77DCD75B8C}" type="presOf" srcId="{86523C1B-47B3-4252-91B8-99A6156A3C50}" destId="{4D2BE8F5-3B57-4A0E-93B9-73E7C8175D0A}" srcOrd="0" destOrd="8" presId="urn:microsoft.com/office/officeart/2005/8/layout/hList1"/>
    <dgm:cxn modelId="{5C9E70E0-546A-4C5F-8051-DB959D18A4DB}" type="presOf" srcId="{9A6101B8-CECC-4C94-A82B-1CE5FEE66BBF}" destId="{4D2BE8F5-3B57-4A0E-93B9-73E7C8175D0A}" srcOrd="0" destOrd="3" presId="urn:microsoft.com/office/officeart/2005/8/layout/hList1"/>
    <dgm:cxn modelId="{E37453E0-0E71-4F4C-B2BD-B91C41E9D031}" type="presOf" srcId="{8C61425D-6903-4B6E-B481-82A5DFD13C53}" destId="{4D2BE8F5-3B57-4A0E-93B9-73E7C8175D0A}" srcOrd="0" destOrd="9" presId="urn:microsoft.com/office/officeart/2005/8/layout/hList1"/>
    <dgm:cxn modelId="{941E78E4-C411-4F23-BD51-B2FC62F7C25F}" srcId="{EAEB87B0-3C31-43F8-A962-B349AAD15515}" destId="{EB83A4D8-1B52-4729-B174-0440ECE43A76}" srcOrd="1" destOrd="0" parTransId="{9CD49275-EA10-429E-92AC-4BFF7ACA6171}" sibTransId="{B683171B-BCC8-4D85-A325-DEC501F75974}"/>
    <dgm:cxn modelId="{232286E4-D7E2-4B1E-8228-A8CB2772024E}" type="presOf" srcId="{DCD1A322-214F-4D50-8C28-911824B99985}" destId="{4D2BE8F5-3B57-4A0E-93B9-73E7C8175D0A}" srcOrd="0" destOrd="6" presId="urn:microsoft.com/office/officeart/2005/8/layout/hList1"/>
    <dgm:cxn modelId="{F9A334F2-8040-4E91-8351-AEC13E816494}" type="presOf" srcId="{DED0D956-5D26-4181-8AD8-5C7A50F0E08D}" destId="{4D2BE8F5-3B57-4A0E-93B9-73E7C8175D0A}" srcOrd="0" destOrd="2" presId="urn:microsoft.com/office/officeart/2005/8/layout/hList1"/>
    <dgm:cxn modelId="{B5418DFA-9376-4D04-BF1F-766D29AC7278}" type="presOf" srcId="{9BA60FF8-83A3-41A0-85B2-72B1F11B87C5}" destId="{4D2BE8F5-3B57-4A0E-93B9-73E7C8175D0A}" srcOrd="0" destOrd="0" presId="urn:microsoft.com/office/officeart/2005/8/layout/hList1"/>
    <dgm:cxn modelId="{A404A3A7-05EC-4E65-ADA1-FA1B10014BB6}" type="presParOf" srcId="{A900C577-951F-4ADF-927A-B21F3F072CA7}" destId="{4384F548-8D9C-429A-A189-F9709B63A128}" srcOrd="0" destOrd="0" presId="urn:microsoft.com/office/officeart/2005/8/layout/hList1"/>
    <dgm:cxn modelId="{47FE4BB5-C2A9-4A9C-8D1A-3EF97111B075}" type="presParOf" srcId="{4384F548-8D9C-429A-A189-F9709B63A128}" destId="{B314C12F-A0DE-40EF-B67A-04CA69AC3C69}" srcOrd="0" destOrd="0" presId="urn:microsoft.com/office/officeart/2005/8/layout/hList1"/>
    <dgm:cxn modelId="{A6815B79-D568-42B8-B5C8-8CE5733084B2}" type="presParOf" srcId="{4384F548-8D9C-429A-A189-F9709B63A128}" destId="{4D2BE8F5-3B57-4A0E-93B9-73E7C8175D0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B22D200-3384-4819-9068-937069FD91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9805AB0-F4C9-411E-8DFC-C2A4829F7067}">
      <dgm:prSet phldrT="[Text]"/>
      <dgm:spPr/>
      <dgm:t>
        <a:bodyPr/>
        <a:lstStyle/>
        <a:p>
          <a:r>
            <a:rPr lang="en-US" dirty="0"/>
            <a:t>Conclusions</a:t>
          </a:r>
        </a:p>
      </dgm:t>
    </dgm:pt>
    <dgm:pt modelId="{3DFFD37D-D9E9-45AE-94E2-D8CE16F9C85F}" type="parTrans" cxnId="{E2901047-7D61-4E63-AA07-CFA894A197CA}">
      <dgm:prSet/>
      <dgm:spPr/>
      <dgm:t>
        <a:bodyPr/>
        <a:lstStyle/>
        <a:p>
          <a:endParaRPr lang="en-US"/>
        </a:p>
      </dgm:t>
    </dgm:pt>
    <dgm:pt modelId="{7623F166-B7D3-402F-9F98-5E7EB0F374B9}" type="sibTrans" cxnId="{E2901047-7D61-4E63-AA07-CFA894A197CA}">
      <dgm:prSet/>
      <dgm:spPr/>
      <dgm:t>
        <a:bodyPr/>
        <a:lstStyle/>
        <a:p>
          <a:endParaRPr lang="en-US"/>
        </a:p>
      </dgm:t>
    </dgm:pt>
    <dgm:pt modelId="{F3D0DC6F-3770-4D7E-BD14-BEA273849821}">
      <dgm:prSet phldrT="[Text]"/>
      <dgm:spPr/>
      <dgm:t>
        <a:bodyPr/>
        <a:lstStyle/>
        <a:p>
          <a:r>
            <a:rPr lang="en-US" dirty="0"/>
            <a:t>Thoughts</a:t>
          </a:r>
        </a:p>
      </dgm:t>
    </dgm:pt>
    <dgm:pt modelId="{A04A5BB2-3940-496C-B53B-A21B4C96E6E9}" type="parTrans" cxnId="{8D8ABAC1-3503-49A7-A403-1F5F0F1E0867}">
      <dgm:prSet/>
      <dgm:spPr/>
      <dgm:t>
        <a:bodyPr/>
        <a:lstStyle/>
        <a:p>
          <a:endParaRPr lang="en-US"/>
        </a:p>
      </dgm:t>
    </dgm:pt>
    <dgm:pt modelId="{C7C7BEA3-D7FD-4047-A6F2-94B6FBB07AD2}" type="sibTrans" cxnId="{8D8ABAC1-3503-49A7-A403-1F5F0F1E0867}">
      <dgm:prSet/>
      <dgm:spPr/>
      <dgm:t>
        <a:bodyPr/>
        <a:lstStyle/>
        <a:p>
          <a:endParaRPr lang="en-US"/>
        </a:p>
      </dgm:t>
    </dgm:pt>
    <dgm:pt modelId="{2B17014B-DEA4-4484-82D8-614AD19F6FA8}">
      <dgm:prSet phldrT="[Text]"/>
      <dgm:spPr/>
      <dgm:t>
        <a:bodyPr/>
        <a:lstStyle/>
        <a:p>
          <a:r>
            <a:rPr lang="en-US" dirty="0"/>
            <a:t>Questions</a:t>
          </a:r>
        </a:p>
      </dgm:t>
    </dgm:pt>
    <dgm:pt modelId="{E767B660-4EA8-4251-91F7-484B85C1554F}" type="parTrans" cxnId="{5CB1E204-1D9D-4FB3-B780-63001DB9AF2E}">
      <dgm:prSet/>
      <dgm:spPr/>
      <dgm:t>
        <a:bodyPr/>
        <a:lstStyle/>
        <a:p>
          <a:endParaRPr lang="en-US"/>
        </a:p>
      </dgm:t>
    </dgm:pt>
    <dgm:pt modelId="{2EED6411-A1F3-43FC-B599-FC15CC55085E}" type="sibTrans" cxnId="{5CB1E204-1D9D-4FB3-B780-63001DB9AF2E}">
      <dgm:prSet/>
      <dgm:spPr/>
      <dgm:t>
        <a:bodyPr/>
        <a:lstStyle/>
        <a:p>
          <a:endParaRPr lang="en-US"/>
        </a:p>
      </dgm:t>
    </dgm:pt>
    <dgm:pt modelId="{A291E235-9681-4915-B413-37CF3698331F}">
      <dgm:prSet phldrT="[Text]"/>
      <dgm:spPr/>
      <dgm:t>
        <a:bodyPr/>
        <a:lstStyle/>
        <a:p>
          <a:r>
            <a:rPr lang="en-US" dirty="0"/>
            <a:t>Contact</a:t>
          </a:r>
        </a:p>
      </dgm:t>
    </dgm:pt>
    <dgm:pt modelId="{4C607CFE-BB58-4F72-8255-5DABED993EFB}" type="parTrans" cxnId="{8AD1E6C1-90AD-4B77-9B5B-8E05251144AC}">
      <dgm:prSet/>
      <dgm:spPr/>
      <dgm:t>
        <a:bodyPr/>
        <a:lstStyle/>
        <a:p>
          <a:endParaRPr lang="en-US"/>
        </a:p>
      </dgm:t>
    </dgm:pt>
    <dgm:pt modelId="{4301AA60-1312-47CA-8EA7-509977388132}" type="sibTrans" cxnId="{8AD1E6C1-90AD-4B77-9B5B-8E05251144AC}">
      <dgm:prSet/>
      <dgm:spPr/>
      <dgm:t>
        <a:bodyPr/>
        <a:lstStyle/>
        <a:p>
          <a:endParaRPr lang="en-US"/>
        </a:p>
      </dgm:t>
    </dgm:pt>
    <dgm:pt modelId="{030CF8E6-A913-4A03-84EC-F3C39E0EAA8E}">
      <dgm:prSet phldrT="[Text]"/>
      <dgm:spPr/>
      <dgm:t>
        <a:bodyPr/>
        <a:lstStyle/>
        <a:p>
          <a:r>
            <a:rPr lang="en-US">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drobinson@montrosegroupllc.com</a:t>
          </a:r>
          <a:endParaRPr lang="en-US" dirty="0">
            <a:solidFill>
              <a:schemeClr val="bg1"/>
            </a:solidFill>
          </a:endParaRPr>
        </a:p>
      </dgm:t>
    </dgm:pt>
    <dgm:pt modelId="{78CE677A-D0D9-46DC-92AD-5F8EFDB4D796}" type="parTrans" cxnId="{D3B1226D-4BA0-417F-A8AD-BB961DA35B93}">
      <dgm:prSet/>
      <dgm:spPr/>
      <dgm:t>
        <a:bodyPr/>
        <a:lstStyle/>
        <a:p>
          <a:endParaRPr lang="en-US"/>
        </a:p>
      </dgm:t>
    </dgm:pt>
    <dgm:pt modelId="{F407EC04-4309-4F0F-85B8-3BAC2CF5F76B}" type="sibTrans" cxnId="{D3B1226D-4BA0-417F-A8AD-BB961DA35B93}">
      <dgm:prSet/>
      <dgm:spPr/>
      <dgm:t>
        <a:bodyPr/>
        <a:lstStyle/>
        <a:p>
          <a:endParaRPr lang="en-US"/>
        </a:p>
      </dgm:t>
    </dgm:pt>
    <dgm:pt modelId="{376EA075-7F27-4EC6-8374-5C5E4512512C}">
      <dgm:prSet phldrT="[Text]"/>
      <dgm:spPr/>
      <dgm:t>
        <a:bodyPr/>
        <a:lstStyle/>
        <a:p>
          <a:r>
            <a:rPr lang="en-US">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ngreen@montrosegroupllc.com</a:t>
          </a:r>
          <a:endParaRPr lang="en-US" dirty="0">
            <a:solidFill>
              <a:schemeClr val="bg1"/>
            </a:solidFill>
          </a:endParaRPr>
        </a:p>
      </dgm:t>
    </dgm:pt>
    <dgm:pt modelId="{FE43DAB4-FAA1-4C22-82D8-76C7B5F01E74}" type="parTrans" cxnId="{C0C40C3F-6086-4B9D-8C06-8DF2080B97A8}">
      <dgm:prSet/>
      <dgm:spPr/>
      <dgm:t>
        <a:bodyPr/>
        <a:lstStyle/>
        <a:p>
          <a:endParaRPr lang="en-US"/>
        </a:p>
      </dgm:t>
    </dgm:pt>
    <dgm:pt modelId="{69574EC3-574F-40B9-B857-3FB415A897CD}" type="sibTrans" cxnId="{C0C40C3F-6086-4B9D-8C06-8DF2080B97A8}">
      <dgm:prSet/>
      <dgm:spPr/>
      <dgm:t>
        <a:bodyPr/>
        <a:lstStyle/>
        <a:p>
          <a:endParaRPr lang="en-US"/>
        </a:p>
      </dgm:t>
    </dgm:pt>
    <dgm:pt modelId="{0CD296B4-5D62-4438-A201-22B36A2DAA9A}">
      <dgm:prSet phldrT="[Text]"/>
      <dgm:spPr/>
      <dgm:t>
        <a:bodyPr/>
        <a:lstStyle/>
        <a:p>
          <a:r>
            <a:rPr lang="en-US">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jbgrant@montrosegroupllc.com</a:t>
          </a:r>
          <a:endParaRPr lang="en-US" dirty="0">
            <a:solidFill>
              <a:schemeClr val="bg1"/>
            </a:solidFill>
          </a:endParaRPr>
        </a:p>
      </dgm:t>
    </dgm:pt>
    <dgm:pt modelId="{25BA06CC-5E61-4BFC-BB8A-053AF810F355}" type="parTrans" cxnId="{124811E8-0E2D-4CD4-A4C5-6E3B03AB1DAE}">
      <dgm:prSet/>
      <dgm:spPr/>
      <dgm:t>
        <a:bodyPr/>
        <a:lstStyle/>
        <a:p>
          <a:endParaRPr lang="en-US"/>
        </a:p>
      </dgm:t>
    </dgm:pt>
    <dgm:pt modelId="{1BBD1D76-3A87-455A-B01A-679652E01F4A}" type="sibTrans" cxnId="{124811E8-0E2D-4CD4-A4C5-6E3B03AB1DAE}">
      <dgm:prSet/>
      <dgm:spPr/>
      <dgm:t>
        <a:bodyPr/>
        <a:lstStyle/>
        <a:p>
          <a:endParaRPr lang="en-US"/>
        </a:p>
      </dgm:t>
    </dgm:pt>
    <dgm:pt modelId="{449DFD43-CFD3-465E-B743-B322E81F97E0}">
      <dgm:prSet phldrT="[Text]"/>
      <dgm:spPr/>
      <dgm:t>
        <a:bodyPr/>
        <a:lstStyle/>
        <a:p>
          <a:r>
            <a:rPr lang="en-US">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tbiggam@montrosegroupllc.com</a:t>
          </a:r>
          <a:r>
            <a:rPr lang="en-US">
              <a:solidFill>
                <a:schemeClr val="bg1"/>
              </a:solidFill>
            </a:rPr>
            <a:t> </a:t>
          </a:r>
          <a:endParaRPr lang="en-US" dirty="0">
            <a:solidFill>
              <a:schemeClr val="bg1"/>
            </a:solidFill>
          </a:endParaRPr>
        </a:p>
      </dgm:t>
    </dgm:pt>
    <dgm:pt modelId="{CB201CED-78EB-4478-86E3-0A35452CC31B}" type="parTrans" cxnId="{FDA6D7A6-3CDF-44A6-9C40-2C779B16507D}">
      <dgm:prSet/>
      <dgm:spPr/>
      <dgm:t>
        <a:bodyPr/>
        <a:lstStyle/>
        <a:p>
          <a:endParaRPr lang="en-US"/>
        </a:p>
      </dgm:t>
    </dgm:pt>
    <dgm:pt modelId="{314BF06B-2C57-4B52-80B5-34570C4812C5}" type="sibTrans" cxnId="{FDA6D7A6-3CDF-44A6-9C40-2C779B16507D}">
      <dgm:prSet/>
      <dgm:spPr/>
      <dgm:t>
        <a:bodyPr/>
        <a:lstStyle/>
        <a:p>
          <a:endParaRPr lang="en-US"/>
        </a:p>
      </dgm:t>
    </dgm:pt>
    <dgm:pt modelId="{8B73D15A-B018-4D43-BD6D-18E7EE435227}" type="pres">
      <dgm:prSet presAssocID="{2B22D200-3384-4819-9068-937069FD910C}" presName="diagram" presStyleCnt="0">
        <dgm:presLayoutVars>
          <dgm:dir/>
          <dgm:resizeHandles val="exact"/>
        </dgm:presLayoutVars>
      </dgm:prSet>
      <dgm:spPr/>
    </dgm:pt>
    <dgm:pt modelId="{E823D6ED-6A02-4E12-82AF-E183D1E7E226}" type="pres">
      <dgm:prSet presAssocID="{29805AB0-F4C9-411E-8DFC-C2A4829F7067}" presName="node" presStyleLbl="node1" presStyleIdx="0" presStyleCnt="4">
        <dgm:presLayoutVars>
          <dgm:bulletEnabled val="1"/>
        </dgm:presLayoutVars>
      </dgm:prSet>
      <dgm:spPr/>
    </dgm:pt>
    <dgm:pt modelId="{1FBB5155-B097-4964-95FF-D3B7FD265C71}" type="pres">
      <dgm:prSet presAssocID="{7623F166-B7D3-402F-9F98-5E7EB0F374B9}" presName="sibTrans" presStyleCnt="0"/>
      <dgm:spPr/>
    </dgm:pt>
    <dgm:pt modelId="{96AD692C-461E-45B2-B0CB-A79211BEFFFA}" type="pres">
      <dgm:prSet presAssocID="{F3D0DC6F-3770-4D7E-BD14-BEA273849821}" presName="node" presStyleLbl="node1" presStyleIdx="1" presStyleCnt="4">
        <dgm:presLayoutVars>
          <dgm:bulletEnabled val="1"/>
        </dgm:presLayoutVars>
      </dgm:prSet>
      <dgm:spPr/>
    </dgm:pt>
    <dgm:pt modelId="{5B6B916E-5884-47AE-A73E-2EAE82D371D3}" type="pres">
      <dgm:prSet presAssocID="{C7C7BEA3-D7FD-4047-A6F2-94B6FBB07AD2}" presName="sibTrans" presStyleCnt="0"/>
      <dgm:spPr/>
    </dgm:pt>
    <dgm:pt modelId="{6ABD97AD-9170-4B52-902C-0E11FC1EB82E}" type="pres">
      <dgm:prSet presAssocID="{2B17014B-DEA4-4484-82D8-614AD19F6FA8}" presName="node" presStyleLbl="node1" presStyleIdx="2" presStyleCnt="4">
        <dgm:presLayoutVars>
          <dgm:bulletEnabled val="1"/>
        </dgm:presLayoutVars>
      </dgm:prSet>
      <dgm:spPr/>
    </dgm:pt>
    <dgm:pt modelId="{589535A1-5B69-4117-A0BA-E6382B20F556}" type="pres">
      <dgm:prSet presAssocID="{2EED6411-A1F3-43FC-B599-FC15CC55085E}" presName="sibTrans" presStyleCnt="0"/>
      <dgm:spPr/>
    </dgm:pt>
    <dgm:pt modelId="{E3F80422-C9E4-4F24-8CCE-0AD815C2023E}" type="pres">
      <dgm:prSet presAssocID="{A291E235-9681-4915-B413-37CF3698331F}" presName="node" presStyleLbl="node1" presStyleIdx="3" presStyleCnt="4">
        <dgm:presLayoutVars>
          <dgm:bulletEnabled val="1"/>
        </dgm:presLayoutVars>
      </dgm:prSet>
      <dgm:spPr/>
    </dgm:pt>
  </dgm:ptLst>
  <dgm:cxnLst>
    <dgm:cxn modelId="{5CB1E204-1D9D-4FB3-B780-63001DB9AF2E}" srcId="{2B22D200-3384-4819-9068-937069FD910C}" destId="{2B17014B-DEA4-4484-82D8-614AD19F6FA8}" srcOrd="2" destOrd="0" parTransId="{E767B660-4EA8-4251-91F7-484B85C1554F}" sibTransId="{2EED6411-A1F3-43FC-B599-FC15CC55085E}"/>
    <dgm:cxn modelId="{46283407-7E50-426C-A074-6F2DFE996D79}" type="presOf" srcId="{29805AB0-F4C9-411E-8DFC-C2A4829F7067}" destId="{E823D6ED-6A02-4E12-82AF-E183D1E7E226}" srcOrd="0" destOrd="0" presId="urn:microsoft.com/office/officeart/2005/8/layout/default"/>
    <dgm:cxn modelId="{43B8532A-782F-4621-A1E5-8E906ED4F7CF}" type="presOf" srcId="{2B22D200-3384-4819-9068-937069FD910C}" destId="{8B73D15A-B018-4D43-BD6D-18E7EE435227}" srcOrd="0" destOrd="0" presId="urn:microsoft.com/office/officeart/2005/8/layout/default"/>
    <dgm:cxn modelId="{C0C40C3F-6086-4B9D-8C06-8DF2080B97A8}" srcId="{A291E235-9681-4915-B413-37CF3698331F}" destId="{376EA075-7F27-4EC6-8374-5C5E4512512C}" srcOrd="1" destOrd="0" parTransId="{FE43DAB4-FAA1-4C22-82D8-76C7B5F01E74}" sibTransId="{69574EC3-574F-40B9-B857-3FB415A897CD}"/>
    <dgm:cxn modelId="{E2901047-7D61-4E63-AA07-CFA894A197CA}" srcId="{2B22D200-3384-4819-9068-937069FD910C}" destId="{29805AB0-F4C9-411E-8DFC-C2A4829F7067}" srcOrd="0" destOrd="0" parTransId="{3DFFD37D-D9E9-45AE-94E2-D8CE16F9C85F}" sibTransId="{7623F166-B7D3-402F-9F98-5E7EB0F374B9}"/>
    <dgm:cxn modelId="{D3B1226D-4BA0-417F-A8AD-BB961DA35B93}" srcId="{A291E235-9681-4915-B413-37CF3698331F}" destId="{030CF8E6-A913-4A03-84EC-F3C39E0EAA8E}" srcOrd="0" destOrd="0" parTransId="{78CE677A-D0D9-46DC-92AD-5F8EFDB4D796}" sibTransId="{F407EC04-4309-4F0F-85B8-3BAC2CF5F76B}"/>
    <dgm:cxn modelId="{D9945850-6E1F-43D1-AF75-E79B316AD86D}" type="presOf" srcId="{449DFD43-CFD3-465E-B743-B322E81F97E0}" destId="{E3F80422-C9E4-4F24-8CCE-0AD815C2023E}" srcOrd="0" destOrd="3" presId="urn:microsoft.com/office/officeart/2005/8/layout/default"/>
    <dgm:cxn modelId="{FC2C5B8D-870A-4ED0-83D4-7C752C22FB7C}" type="presOf" srcId="{2B17014B-DEA4-4484-82D8-614AD19F6FA8}" destId="{6ABD97AD-9170-4B52-902C-0E11FC1EB82E}" srcOrd="0" destOrd="0" presId="urn:microsoft.com/office/officeart/2005/8/layout/default"/>
    <dgm:cxn modelId="{FDA6D7A6-3CDF-44A6-9C40-2C779B16507D}" srcId="{A291E235-9681-4915-B413-37CF3698331F}" destId="{449DFD43-CFD3-465E-B743-B322E81F97E0}" srcOrd="2" destOrd="0" parTransId="{CB201CED-78EB-4478-86E3-0A35452CC31B}" sibTransId="{314BF06B-2C57-4B52-80B5-34570C4812C5}"/>
    <dgm:cxn modelId="{9B4D26BB-899C-4C9A-8B90-E0FE95835C37}" type="presOf" srcId="{0CD296B4-5D62-4438-A201-22B36A2DAA9A}" destId="{E3F80422-C9E4-4F24-8CCE-0AD815C2023E}" srcOrd="0" destOrd="4" presId="urn:microsoft.com/office/officeart/2005/8/layout/default"/>
    <dgm:cxn modelId="{12FFD6C0-1D1B-40BA-AA3F-37885C52B9BA}" type="presOf" srcId="{A291E235-9681-4915-B413-37CF3698331F}" destId="{E3F80422-C9E4-4F24-8CCE-0AD815C2023E}" srcOrd="0" destOrd="0" presId="urn:microsoft.com/office/officeart/2005/8/layout/default"/>
    <dgm:cxn modelId="{8D8ABAC1-3503-49A7-A403-1F5F0F1E0867}" srcId="{2B22D200-3384-4819-9068-937069FD910C}" destId="{F3D0DC6F-3770-4D7E-BD14-BEA273849821}" srcOrd="1" destOrd="0" parTransId="{A04A5BB2-3940-496C-B53B-A21B4C96E6E9}" sibTransId="{C7C7BEA3-D7FD-4047-A6F2-94B6FBB07AD2}"/>
    <dgm:cxn modelId="{8AD1E6C1-90AD-4B77-9B5B-8E05251144AC}" srcId="{2B22D200-3384-4819-9068-937069FD910C}" destId="{A291E235-9681-4915-B413-37CF3698331F}" srcOrd="3" destOrd="0" parTransId="{4C607CFE-BB58-4F72-8255-5DABED993EFB}" sibTransId="{4301AA60-1312-47CA-8EA7-509977388132}"/>
    <dgm:cxn modelId="{C3F2F5C6-FB5F-443A-A2F8-1DB9EC8C3DAB}" type="presOf" srcId="{376EA075-7F27-4EC6-8374-5C5E4512512C}" destId="{E3F80422-C9E4-4F24-8CCE-0AD815C2023E}" srcOrd="0" destOrd="2" presId="urn:microsoft.com/office/officeart/2005/8/layout/default"/>
    <dgm:cxn modelId="{A2A8E5CB-903F-42EC-8ABC-572EDBEA76B5}" type="presOf" srcId="{F3D0DC6F-3770-4D7E-BD14-BEA273849821}" destId="{96AD692C-461E-45B2-B0CB-A79211BEFFFA}" srcOrd="0" destOrd="0" presId="urn:microsoft.com/office/officeart/2005/8/layout/default"/>
    <dgm:cxn modelId="{124811E8-0E2D-4CD4-A4C5-6E3B03AB1DAE}" srcId="{A291E235-9681-4915-B413-37CF3698331F}" destId="{0CD296B4-5D62-4438-A201-22B36A2DAA9A}" srcOrd="3" destOrd="0" parTransId="{25BA06CC-5E61-4BFC-BB8A-053AF810F355}" sibTransId="{1BBD1D76-3A87-455A-B01A-679652E01F4A}"/>
    <dgm:cxn modelId="{4A9F7FF5-64FE-498F-B0A7-0BF715F4C366}" type="presOf" srcId="{030CF8E6-A913-4A03-84EC-F3C39E0EAA8E}" destId="{E3F80422-C9E4-4F24-8CCE-0AD815C2023E}" srcOrd="0" destOrd="1" presId="urn:microsoft.com/office/officeart/2005/8/layout/default"/>
    <dgm:cxn modelId="{1BE40849-6320-4D15-BDF8-B14C641DBCC8}" type="presParOf" srcId="{8B73D15A-B018-4D43-BD6D-18E7EE435227}" destId="{E823D6ED-6A02-4E12-82AF-E183D1E7E226}" srcOrd="0" destOrd="0" presId="urn:microsoft.com/office/officeart/2005/8/layout/default"/>
    <dgm:cxn modelId="{29746E0C-D070-42AE-9A48-0B9266FCE548}" type="presParOf" srcId="{8B73D15A-B018-4D43-BD6D-18E7EE435227}" destId="{1FBB5155-B097-4964-95FF-D3B7FD265C71}" srcOrd="1" destOrd="0" presId="urn:microsoft.com/office/officeart/2005/8/layout/default"/>
    <dgm:cxn modelId="{D1571E6C-5D7D-4BC8-950C-3179F86AC9CF}" type="presParOf" srcId="{8B73D15A-B018-4D43-BD6D-18E7EE435227}" destId="{96AD692C-461E-45B2-B0CB-A79211BEFFFA}" srcOrd="2" destOrd="0" presId="urn:microsoft.com/office/officeart/2005/8/layout/default"/>
    <dgm:cxn modelId="{1905964D-C768-4666-A491-E479B8B147F7}" type="presParOf" srcId="{8B73D15A-B018-4D43-BD6D-18E7EE435227}" destId="{5B6B916E-5884-47AE-A73E-2EAE82D371D3}" srcOrd="3" destOrd="0" presId="urn:microsoft.com/office/officeart/2005/8/layout/default"/>
    <dgm:cxn modelId="{AD65B443-32B5-405C-9769-492BB49A828A}" type="presParOf" srcId="{8B73D15A-B018-4D43-BD6D-18E7EE435227}" destId="{6ABD97AD-9170-4B52-902C-0E11FC1EB82E}" srcOrd="4" destOrd="0" presId="urn:microsoft.com/office/officeart/2005/8/layout/default"/>
    <dgm:cxn modelId="{6088FF83-A665-4247-AC31-049741DBDA28}" type="presParOf" srcId="{8B73D15A-B018-4D43-BD6D-18E7EE435227}" destId="{589535A1-5B69-4117-A0BA-E6382B20F556}" srcOrd="5" destOrd="0" presId="urn:microsoft.com/office/officeart/2005/8/layout/default"/>
    <dgm:cxn modelId="{CC217FED-612C-4E7B-AF53-E60C85C0AB5E}" type="presParOf" srcId="{8B73D15A-B018-4D43-BD6D-18E7EE435227}" destId="{E3F80422-C9E4-4F24-8CCE-0AD815C2023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BC93E2-D390-4915-B7B9-6D42915DD8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7D2EEA-DC79-4BBA-8178-5F0BAB50C99C}">
      <dgm:prSet phldrT="[Text]"/>
      <dgm:spPr/>
      <dgm:t>
        <a:bodyPr/>
        <a:lstStyle/>
        <a:p>
          <a:r>
            <a:rPr lang="en-US" dirty="0"/>
            <a:t>Assess COVID 19 Economic Impact</a:t>
          </a:r>
        </a:p>
      </dgm:t>
    </dgm:pt>
    <dgm:pt modelId="{3669727E-CAA7-41D9-A8CB-FD696995B23F}" type="parTrans" cxnId="{927B02E4-57A9-4BCF-9ABC-7EAD74EE2092}">
      <dgm:prSet/>
      <dgm:spPr/>
      <dgm:t>
        <a:bodyPr/>
        <a:lstStyle/>
        <a:p>
          <a:endParaRPr lang="en-US"/>
        </a:p>
      </dgm:t>
    </dgm:pt>
    <dgm:pt modelId="{42B3F162-7214-4C3C-A20D-CCA67DB87189}" type="sibTrans" cxnId="{927B02E4-57A9-4BCF-9ABC-7EAD74EE2092}">
      <dgm:prSet/>
      <dgm:spPr/>
      <dgm:t>
        <a:bodyPr/>
        <a:lstStyle/>
        <a:p>
          <a:endParaRPr lang="en-US"/>
        </a:p>
      </dgm:t>
    </dgm:pt>
    <dgm:pt modelId="{1F834A15-39E5-415A-AC9E-247C28A1FABD}">
      <dgm:prSet phldrT="[Text]"/>
      <dgm:spPr/>
      <dgm:t>
        <a:bodyPr/>
        <a:lstStyle/>
        <a:p>
          <a:r>
            <a:rPr lang="en-US" b="0" i="0" dirty="0"/>
            <a:t>US restaurants report in March laying off 3 M workers &amp; losing sales of $25 B </a:t>
          </a:r>
          <a:endParaRPr lang="en-US" dirty="0"/>
        </a:p>
      </dgm:t>
    </dgm:pt>
    <dgm:pt modelId="{B1453851-3FF2-4DBD-8641-4C70319CB7EE}" type="parTrans" cxnId="{17BC1B14-C0A1-4442-8AD2-BD4F7607151F}">
      <dgm:prSet/>
      <dgm:spPr/>
      <dgm:t>
        <a:bodyPr/>
        <a:lstStyle/>
        <a:p>
          <a:endParaRPr lang="en-US"/>
        </a:p>
      </dgm:t>
    </dgm:pt>
    <dgm:pt modelId="{8B865C26-6FC4-43EB-9A1D-97330550D0CE}" type="sibTrans" cxnId="{17BC1B14-C0A1-4442-8AD2-BD4F7607151F}">
      <dgm:prSet/>
      <dgm:spPr/>
      <dgm:t>
        <a:bodyPr/>
        <a:lstStyle/>
        <a:p>
          <a:endParaRPr lang="en-US"/>
        </a:p>
      </dgm:t>
    </dgm:pt>
    <dgm:pt modelId="{17A19696-4681-44B0-93C7-AE83AA983139}">
      <dgm:prSet phldrT="[Text]"/>
      <dgm:spPr/>
      <dgm:t>
        <a:bodyPr/>
        <a:lstStyle/>
        <a:p>
          <a:r>
            <a:rPr lang="en-US" b="0" i="0" dirty="0"/>
            <a:t>Federal Reserve found manufacturing output decreased 6.3% from the prior month</a:t>
          </a:r>
          <a:endParaRPr lang="en-US" dirty="0"/>
        </a:p>
      </dgm:t>
    </dgm:pt>
    <dgm:pt modelId="{80E76AB6-4173-4645-9D87-096DB079645E}" type="parTrans" cxnId="{95F3F37E-04E4-4A97-96D4-224AED73C52A}">
      <dgm:prSet/>
      <dgm:spPr/>
      <dgm:t>
        <a:bodyPr/>
        <a:lstStyle/>
        <a:p>
          <a:endParaRPr lang="en-US"/>
        </a:p>
      </dgm:t>
    </dgm:pt>
    <dgm:pt modelId="{B0128D1E-E8C2-46BF-993B-0C7BF9F5EC91}" type="sibTrans" cxnId="{95F3F37E-04E4-4A97-96D4-224AED73C52A}">
      <dgm:prSet/>
      <dgm:spPr/>
      <dgm:t>
        <a:bodyPr/>
        <a:lstStyle/>
        <a:p>
          <a:endParaRPr lang="en-US"/>
        </a:p>
      </dgm:t>
    </dgm:pt>
    <dgm:pt modelId="{7D86F8E8-584A-414B-B9F1-362FAB188061}">
      <dgm:prSet phldrT="[Text]"/>
      <dgm:spPr/>
      <dgm:t>
        <a:bodyPr/>
        <a:lstStyle/>
        <a:p>
          <a:endParaRPr lang="en-US" dirty="0"/>
        </a:p>
      </dgm:t>
    </dgm:pt>
    <dgm:pt modelId="{CCD5F9F0-5754-4DB8-A2A4-759940650F1D}" type="parTrans" cxnId="{62A73B60-CEAF-4BB9-BA90-A31E33ECE92F}">
      <dgm:prSet/>
      <dgm:spPr/>
      <dgm:t>
        <a:bodyPr/>
        <a:lstStyle/>
        <a:p>
          <a:endParaRPr lang="en-US"/>
        </a:p>
      </dgm:t>
    </dgm:pt>
    <dgm:pt modelId="{6A0A11C2-3545-416B-A5D7-A40BDDF47AB3}" type="sibTrans" cxnId="{62A73B60-CEAF-4BB9-BA90-A31E33ECE92F}">
      <dgm:prSet/>
      <dgm:spPr/>
      <dgm:t>
        <a:bodyPr/>
        <a:lstStyle/>
        <a:p>
          <a:endParaRPr lang="en-US"/>
        </a:p>
      </dgm:t>
    </dgm:pt>
    <dgm:pt modelId="{ABE26029-461B-4A78-BFF0-36B91DDE3665}">
      <dgm:prSet phldrT="[Text]"/>
      <dgm:spPr/>
      <dgm:t>
        <a:bodyPr/>
        <a:lstStyle/>
        <a:p>
          <a:pPr>
            <a:buFont typeface="Arial" panose="020B0604020202020204" pitchFamily="34" charset="0"/>
            <a:buChar char="•"/>
          </a:pPr>
          <a:r>
            <a:rPr lang="en-US" b="0" i="0" dirty="0"/>
            <a:t>St. Louis Federal Reserve estimates COVID 19</a:t>
          </a:r>
          <a:endParaRPr lang="en-US" dirty="0"/>
        </a:p>
      </dgm:t>
    </dgm:pt>
    <dgm:pt modelId="{D27CFA23-4F0C-4C31-A1AE-68D820666968}" type="parTrans" cxnId="{7CA28929-D10C-415F-9BC4-4EC3684924F2}">
      <dgm:prSet/>
      <dgm:spPr/>
      <dgm:t>
        <a:bodyPr/>
        <a:lstStyle/>
        <a:p>
          <a:endParaRPr lang="en-US"/>
        </a:p>
      </dgm:t>
    </dgm:pt>
    <dgm:pt modelId="{B4ADEF7D-6BC1-4BE0-98AB-AF1F9823977A}" type="sibTrans" cxnId="{7CA28929-D10C-415F-9BC4-4EC3684924F2}">
      <dgm:prSet/>
      <dgm:spPr/>
      <dgm:t>
        <a:bodyPr/>
        <a:lstStyle/>
        <a:p>
          <a:endParaRPr lang="en-US"/>
        </a:p>
      </dgm:t>
    </dgm:pt>
    <dgm:pt modelId="{225E99AB-9CA4-40EF-8B3A-E17368A660B6}">
      <dgm:prSet phldrT="[Text]"/>
      <dgm:spPr/>
      <dgm:t>
        <a:bodyPr/>
        <a:lstStyle/>
        <a:p>
          <a:pPr>
            <a:buFont typeface="Arial" panose="020B0604020202020204" pitchFamily="34" charset="0"/>
            <a:buChar char="•"/>
          </a:pPr>
          <a:r>
            <a:rPr lang="en-US" b="0" i="0" dirty="0"/>
            <a:t>Increase the unemployment rate past 32%</a:t>
          </a:r>
          <a:endParaRPr lang="en-US" dirty="0"/>
        </a:p>
      </dgm:t>
    </dgm:pt>
    <dgm:pt modelId="{C858519A-01C9-49CF-B5F2-56B48F44032B}" type="parTrans" cxnId="{81B5FC29-D94E-420E-ACC9-F30B966DA4EE}">
      <dgm:prSet/>
      <dgm:spPr/>
      <dgm:t>
        <a:bodyPr/>
        <a:lstStyle/>
        <a:p>
          <a:endParaRPr lang="en-US"/>
        </a:p>
      </dgm:t>
    </dgm:pt>
    <dgm:pt modelId="{184BAD34-4A6C-4CA4-BB38-46950E5C2D6D}" type="sibTrans" cxnId="{81B5FC29-D94E-420E-ACC9-F30B966DA4EE}">
      <dgm:prSet/>
      <dgm:spPr/>
      <dgm:t>
        <a:bodyPr/>
        <a:lstStyle/>
        <a:p>
          <a:endParaRPr lang="en-US"/>
        </a:p>
      </dgm:t>
    </dgm:pt>
    <dgm:pt modelId="{C9252FF3-06BA-4546-A624-9B40043227ED}">
      <dgm:prSet phldrT="[Text]"/>
      <dgm:spPr/>
      <dgm:t>
        <a:bodyPr/>
        <a:lstStyle/>
        <a:p>
          <a:pPr>
            <a:buFont typeface="Arial" panose="020B0604020202020204" pitchFamily="34" charset="0"/>
            <a:buChar char="•"/>
          </a:pPr>
          <a:r>
            <a:rPr lang="en-US" dirty="0"/>
            <a:t>IMF predicts US GDP will shrink 5.9% in 2020</a:t>
          </a:r>
        </a:p>
      </dgm:t>
    </dgm:pt>
    <dgm:pt modelId="{B3E31C00-ED74-4953-B2CF-7DA0224B63BB}" type="parTrans" cxnId="{4D59DEDC-8255-4A79-84EF-7C7163850252}">
      <dgm:prSet/>
      <dgm:spPr/>
      <dgm:t>
        <a:bodyPr/>
        <a:lstStyle/>
        <a:p>
          <a:endParaRPr lang="en-US"/>
        </a:p>
      </dgm:t>
    </dgm:pt>
    <dgm:pt modelId="{03CD719A-EF2C-4B9D-B580-B1939A42BD76}" type="sibTrans" cxnId="{4D59DEDC-8255-4A79-84EF-7C7163850252}">
      <dgm:prSet/>
      <dgm:spPr/>
      <dgm:t>
        <a:bodyPr/>
        <a:lstStyle/>
        <a:p>
          <a:endParaRPr lang="en-US"/>
        </a:p>
      </dgm:t>
    </dgm:pt>
    <dgm:pt modelId="{7B134E26-F470-4729-AC86-BC1B199733D1}">
      <dgm:prSet phldrT="[Text]"/>
      <dgm:spPr/>
      <dgm:t>
        <a:bodyPr/>
        <a:lstStyle/>
        <a:p>
          <a:pPr>
            <a:buFont typeface="Arial" panose="020B0604020202020204" pitchFamily="34" charset="0"/>
            <a:buChar char="•"/>
          </a:pPr>
          <a:r>
            <a:rPr lang="en-US" dirty="0"/>
            <a:t>Retail sales plunged 8.7% in March</a:t>
          </a:r>
        </a:p>
      </dgm:t>
    </dgm:pt>
    <dgm:pt modelId="{8B25602C-17B5-4A75-B3FF-7EE2A2A37F1F}" type="parTrans" cxnId="{E6E97E36-94AD-4970-9EFD-C8B59CEDAF4D}">
      <dgm:prSet/>
      <dgm:spPr/>
      <dgm:t>
        <a:bodyPr/>
        <a:lstStyle/>
        <a:p>
          <a:endParaRPr lang="en-US"/>
        </a:p>
      </dgm:t>
    </dgm:pt>
    <dgm:pt modelId="{55FA157F-7C0A-4043-B0DD-DE95CF96C177}" type="sibTrans" cxnId="{E6E97E36-94AD-4970-9EFD-C8B59CEDAF4D}">
      <dgm:prSet/>
      <dgm:spPr/>
      <dgm:t>
        <a:bodyPr/>
        <a:lstStyle/>
        <a:p>
          <a:endParaRPr lang="en-US"/>
        </a:p>
      </dgm:t>
    </dgm:pt>
    <dgm:pt modelId="{24250C88-AEB0-42DF-BEE5-728878061F90}">
      <dgm:prSet phldrT="[Text]"/>
      <dgm:spPr/>
      <dgm:t>
        <a:bodyPr/>
        <a:lstStyle/>
        <a:p>
          <a:r>
            <a:rPr lang="en-US" b="0" i="0" dirty="0"/>
            <a:t>Car sales dropped 25.6 %</a:t>
          </a:r>
          <a:endParaRPr lang="en-US" dirty="0"/>
        </a:p>
      </dgm:t>
    </dgm:pt>
    <dgm:pt modelId="{8142A716-C9BA-4520-9921-C9BCC2F034E1}" type="parTrans" cxnId="{82A110A8-112B-40C1-B6CA-DDB71950D59F}">
      <dgm:prSet/>
      <dgm:spPr/>
      <dgm:t>
        <a:bodyPr/>
        <a:lstStyle/>
        <a:p>
          <a:endParaRPr lang="en-US"/>
        </a:p>
      </dgm:t>
    </dgm:pt>
    <dgm:pt modelId="{0E3E8A09-ED90-406C-B9E8-E908C2D284C0}" type="sibTrans" cxnId="{82A110A8-112B-40C1-B6CA-DDB71950D59F}">
      <dgm:prSet/>
      <dgm:spPr/>
      <dgm:t>
        <a:bodyPr/>
        <a:lstStyle/>
        <a:p>
          <a:endParaRPr lang="en-US"/>
        </a:p>
      </dgm:t>
    </dgm:pt>
    <dgm:pt modelId="{9ED603CD-865C-4D63-939A-0474600B14F6}">
      <dgm:prSet phldrT="[Text]"/>
      <dgm:spPr/>
      <dgm:t>
        <a:bodyPr/>
        <a:lstStyle/>
        <a:p>
          <a:r>
            <a:rPr lang="en-US" b="0" i="0" dirty="0"/>
            <a:t>Clothing sales fell 50.5 %</a:t>
          </a:r>
          <a:endParaRPr lang="en-US" dirty="0"/>
        </a:p>
      </dgm:t>
    </dgm:pt>
    <dgm:pt modelId="{F2F4F466-C6F2-4F49-B985-24AB907B2ABA}" type="parTrans" cxnId="{E1B0FFC1-51FB-461F-992E-0E0F73F0C1A1}">
      <dgm:prSet/>
      <dgm:spPr/>
      <dgm:t>
        <a:bodyPr/>
        <a:lstStyle/>
        <a:p>
          <a:endParaRPr lang="en-US"/>
        </a:p>
      </dgm:t>
    </dgm:pt>
    <dgm:pt modelId="{FF12125C-32A4-40CA-BB36-DEE0726FD6C0}" type="sibTrans" cxnId="{E1B0FFC1-51FB-461F-992E-0E0F73F0C1A1}">
      <dgm:prSet/>
      <dgm:spPr/>
      <dgm:t>
        <a:bodyPr/>
        <a:lstStyle/>
        <a:p>
          <a:endParaRPr lang="en-US"/>
        </a:p>
      </dgm:t>
    </dgm:pt>
    <dgm:pt modelId="{41013BD6-371D-4394-9E50-24452378BE33}">
      <dgm:prSet phldrT="[Text]"/>
      <dgm:spPr/>
      <dgm:t>
        <a:bodyPr/>
        <a:lstStyle/>
        <a:p>
          <a:r>
            <a:rPr lang="en-US" b="0" i="0" dirty="0"/>
            <a:t>Grocery sales increased 26% </a:t>
          </a:r>
          <a:endParaRPr lang="en-US" dirty="0"/>
        </a:p>
      </dgm:t>
    </dgm:pt>
    <dgm:pt modelId="{2DB7E609-1FF4-464B-B2F0-C4A059A0B96E}" type="parTrans" cxnId="{3E92AC12-ED1A-4E19-9B85-BAD11EECF088}">
      <dgm:prSet/>
      <dgm:spPr/>
      <dgm:t>
        <a:bodyPr/>
        <a:lstStyle/>
        <a:p>
          <a:endParaRPr lang="en-US"/>
        </a:p>
      </dgm:t>
    </dgm:pt>
    <dgm:pt modelId="{B82CD671-A66F-41FC-BF93-1B9A1E767B87}" type="sibTrans" cxnId="{3E92AC12-ED1A-4E19-9B85-BAD11EECF088}">
      <dgm:prSet/>
      <dgm:spPr/>
      <dgm:t>
        <a:bodyPr/>
        <a:lstStyle/>
        <a:p>
          <a:endParaRPr lang="en-US"/>
        </a:p>
      </dgm:t>
    </dgm:pt>
    <dgm:pt modelId="{8D9931FE-F070-4333-AAB8-C7AF049DF24F}">
      <dgm:prSet phldrT="[Text]"/>
      <dgm:spPr/>
      <dgm:t>
        <a:bodyPr/>
        <a:lstStyle/>
        <a:p>
          <a:r>
            <a:rPr lang="en-US" dirty="0"/>
            <a:t>Non-store retail increased 3.1%</a:t>
          </a:r>
        </a:p>
      </dgm:t>
    </dgm:pt>
    <dgm:pt modelId="{7635C854-9F99-41E9-AB3B-6B671A1E8B83}" type="parTrans" cxnId="{65F28270-802A-41B2-95AD-185AFA3041EA}">
      <dgm:prSet/>
      <dgm:spPr/>
      <dgm:t>
        <a:bodyPr/>
        <a:lstStyle/>
        <a:p>
          <a:endParaRPr lang="en-US"/>
        </a:p>
      </dgm:t>
    </dgm:pt>
    <dgm:pt modelId="{70464E04-1C8E-4C60-92D9-1843ED2B233C}" type="sibTrans" cxnId="{65F28270-802A-41B2-95AD-185AFA3041EA}">
      <dgm:prSet/>
      <dgm:spPr/>
      <dgm:t>
        <a:bodyPr/>
        <a:lstStyle/>
        <a:p>
          <a:endParaRPr lang="en-US"/>
        </a:p>
      </dgm:t>
    </dgm:pt>
    <dgm:pt modelId="{E62FB45F-5CF5-4F73-870D-965AA72B0CCC}" type="pres">
      <dgm:prSet presAssocID="{BCBC93E2-D390-4915-B7B9-6D42915DD847}" presName="Name0" presStyleCnt="0">
        <dgm:presLayoutVars>
          <dgm:dir/>
          <dgm:animLvl val="lvl"/>
          <dgm:resizeHandles val="exact"/>
        </dgm:presLayoutVars>
      </dgm:prSet>
      <dgm:spPr/>
    </dgm:pt>
    <dgm:pt modelId="{EC1D1F5E-DCB5-4AE3-A1D7-8B6F8E273769}" type="pres">
      <dgm:prSet presAssocID="{6F7D2EEA-DC79-4BBA-8178-5F0BAB50C99C}" presName="composite" presStyleCnt="0"/>
      <dgm:spPr/>
    </dgm:pt>
    <dgm:pt modelId="{C1AD11D4-10E2-4179-BB35-C8A27F50E5C2}" type="pres">
      <dgm:prSet presAssocID="{6F7D2EEA-DC79-4BBA-8178-5F0BAB50C99C}" presName="parTx" presStyleLbl="alignNode1" presStyleIdx="0" presStyleCnt="1">
        <dgm:presLayoutVars>
          <dgm:chMax val="0"/>
          <dgm:chPref val="0"/>
          <dgm:bulletEnabled val="1"/>
        </dgm:presLayoutVars>
      </dgm:prSet>
      <dgm:spPr/>
    </dgm:pt>
    <dgm:pt modelId="{45D50A1D-B577-4588-BF7C-CADE52BEC1FB}" type="pres">
      <dgm:prSet presAssocID="{6F7D2EEA-DC79-4BBA-8178-5F0BAB50C99C}" presName="desTx" presStyleLbl="alignAccFollowNode1" presStyleIdx="0" presStyleCnt="1">
        <dgm:presLayoutVars>
          <dgm:bulletEnabled val="1"/>
        </dgm:presLayoutVars>
      </dgm:prSet>
      <dgm:spPr/>
    </dgm:pt>
  </dgm:ptLst>
  <dgm:cxnLst>
    <dgm:cxn modelId="{A88C5E07-32A4-4286-93B7-88BF522F3603}" type="presOf" srcId="{C9252FF3-06BA-4546-A624-9B40043227ED}" destId="{45D50A1D-B577-4588-BF7C-CADE52BEC1FB}" srcOrd="0" destOrd="4" presId="urn:microsoft.com/office/officeart/2005/8/layout/hList1"/>
    <dgm:cxn modelId="{3E92AC12-ED1A-4E19-9B85-BAD11EECF088}" srcId="{7B134E26-F470-4729-AC86-BC1B199733D1}" destId="{41013BD6-371D-4394-9E50-24452378BE33}" srcOrd="2" destOrd="0" parTransId="{2DB7E609-1FF4-464B-B2F0-C4A059A0B96E}" sibTransId="{B82CD671-A66F-41FC-BF93-1B9A1E767B87}"/>
    <dgm:cxn modelId="{17BC1B14-C0A1-4442-8AD2-BD4F7607151F}" srcId="{6F7D2EEA-DC79-4BBA-8178-5F0BAB50C99C}" destId="{1F834A15-39E5-415A-AC9E-247C28A1FABD}" srcOrd="1" destOrd="0" parTransId="{B1453851-3FF2-4DBD-8641-4C70319CB7EE}" sibTransId="{8B865C26-6FC4-43EB-9A1D-97330550D0CE}"/>
    <dgm:cxn modelId="{7F6B9414-0F6C-42F2-A18C-ECD570AF4D8A}" type="presOf" srcId="{8D9931FE-F070-4333-AAB8-C7AF049DF24F}" destId="{45D50A1D-B577-4588-BF7C-CADE52BEC1FB}" srcOrd="0" destOrd="9" presId="urn:microsoft.com/office/officeart/2005/8/layout/hList1"/>
    <dgm:cxn modelId="{7C0EEA17-036F-4683-AEFC-AF0D09D82451}" type="presOf" srcId="{24250C88-AEB0-42DF-BEE5-728878061F90}" destId="{45D50A1D-B577-4588-BF7C-CADE52BEC1FB}" srcOrd="0" destOrd="6" presId="urn:microsoft.com/office/officeart/2005/8/layout/hList1"/>
    <dgm:cxn modelId="{D1964D19-E7A4-41F1-BB21-0185F9879128}" type="presOf" srcId="{1F834A15-39E5-415A-AC9E-247C28A1FABD}" destId="{45D50A1D-B577-4588-BF7C-CADE52BEC1FB}" srcOrd="0" destOrd="1" presId="urn:microsoft.com/office/officeart/2005/8/layout/hList1"/>
    <dgm:cxn modelId="{841B701D-3D18-4E1D-8216-2A2A2D07CA40}" type="presOf" srcId="{6F7D2EEA-DC79-4BBA-8178-5F0BAB50C99C}" destId="{C1AD11D4-10E2-4179-BB35-C8A27F50E5C2}" srcOrd="0" destOrd="0" presId="urn:microsoft.com/office/officeart/2005/8/layout/hList1"/>
    <dgm:cxn modelId="{7CA28929-D10C-415F-9BC4-4EC3684924F2}" srcId="{6F7D2EEA-DC79-4BBA-8178-5F0BAB50C99C}" destId="{ABE26029-461B-4A78-BFF0-36B91DDE3665}" srcOrd="2" destOrd="0" parTransId="{D27CFA23-4F0C-4C31-A1AE-68D820666968}" sibTransId="{B4ADEF7D-6BC1-4BE0-98AB-AF1F9823977A}"/>
    <dgm:cxn modelId="{81B5FC29-D94E-420E-ACC9-F30B966DA4EE}" srcId="{ABE26029-461B-4A78-BFF0-36B91DDE3665}" destId="{225E99AB-9CA4-40EF-8B3A-E17368A660B6}" srcOrd="0" destOrd="0" parTransId="{C858519A-01C9-49CF-B5F2-56B48F44032B}" sibTransId="{184BAD34-4A6C-4CA4-BB38-46950E5C2D6D}"/>
    <dgm:cxn modelId="{E6E97E36-94AD-4970-9EFD-C8B59CEDAF4D}" srcId="{6F7D2EEA-DC79-4BBA-8178-5F0BAB50C99C}" destId="{7B134E26-F470-4729-AC86-BC1B199733D1}" srcOrd="4" destOrd="0" parTransId="{8B25602C-17B5-4A75-B3FF-7EE2A2A37F1F}" sibTransId="{55FA157F-7C0A-4043-B0DD-DE95CF96C177}"/>
    <dgm:cxn modelId="{62A73B60-CEAF-4BB9-BA90-A31E33ECE92F}" srcId="{6F7D2EEA-DC79-4BBA-8178-5F0BAB50C99C}" destId="{7D86F8E8-584A-414B-B9F1-362FAB188061}" srcOrd="5" destOrd="0" parTransId="{CCD5F9F0-5754-4DB8-A2A4-759940650F1D}" sibTransId="{6A0A11C2-3545-416B-A5D7-A40BDDF47AB3}"/>
    <dgm:cxn modelId="{A333C960-E282-43CD-B5EE-4E2E2B8F519C}" type="presOf" srcId="{7B134E26-F470-4729-AC86-BC1B199733D1}" destId="{45D50A1D-B577-4588-BF7C-CADE52BEC1FB}" srcOrd="0" destOrd="5" presId="urn:microsoft.com/office/officeart/2005/8/layout/hList1"/>
    <dgm:cxn modelId="{4B0C9947-D461-41F7-92AA-DE8548DD6129}" type="presOf" srcId="{225E99AB-9CA4-40EF-8B3A-E17368A660B6}" destId="{45D50A1D-B577-4588-BF7C-CADE52BEC1FB}" srcOrd="0" destOrd="3" presId="urn:microsoft.com/office/officeart/2005/8/layout/hList1"/>
    <dgm:cxn modelId="{65F28270-802A-41B2-95AD-185AFA3041EA}" srcId="{7B134E26-F470-4729-AC86-BC1B199733D1}" destId="{8D9931FE-F070-4333-AAB8-C7AF049DF24F}" srcOrd="3" destOrd="0" parTransId="{7635C854-9F99-41E9-AB3B-6B671A1E8B83}" sibTransId="{70464E04-1C8E-4C60-92D9-1843ED2B233C}"/>
    <dgm:cxn modelId="{E5B01B73-5A84-4196-A82E-E96A8DD55591}" type="presOf" srcId="{7D86F8E8-584A-414B-B9F1-362FAB188061}" destId="{45D50A1D-B577-4588-BF7C-CADE52BEC1FB}" srcOrd="0" destOrd="10" presId="urn:microsoft.com/office/officeart/2005/8/layout/hList1"/>
    <dgm:cxn modelId="{338A4B7D-2D33-4EA3-9BF8-C14619A11876}" type="presOf" srcId="{41013BD6-371D-4394-9E50-24452378BE33}" destId="{45D50A1D-B577-4588-BF7C-CADE52BEC1FB}" srcOrd="0" destOrd="8" presId="urn:microsoft.com/office/officeart/2005/8/layout/hList1"/>
    <dgm:cxn modelId="{95F3F37E-04E4-4A97-96D4-224AED73C52A}" srcId="{6F7D2EEA-DC79-4BBA-8178-5F0BAB50C99C}" destId="{17A19696-4681-44B0-93C7-AE83AA983139}" srcOrd="0" destOrd="0" parTransId="{80E76AB6-4173-4645-9D87-096DB079645E}" sibTransId="{B0128D1E-E8C2-46BF-993B-0C7BF9F5EC91}"/>
    <dgm:cxn modelId="{E740E398-BDC3-4189-B5C2-A7A29FCF1795}" type="presOf" srcId="{9ED603CD-865C-4D63-939A-0474600B14F6}" destId="{45D50A1D-B577-4588-BF7C-CADE52BEC1FB}" srcOrd="0" destOrd="7" presId="urn:microsoft.com/office/officeart/2005/8/layout/hList1"/>
    <dgm:cxn modelId="{82A110A8-112B-40C1-B6CA-DDB71950D59F}" srcId="{7B134E26-F470-4729-AC86-BC1B199733D1}" destId="{24250C88-AEB0-42DF-BEE5-728878061F90}" srcOrd="0" destOrd="0" parTransId="{8142A716-C9BA-4520-9921-C9BCC2F034E1}" sibTransId="{0E3E8A09-ED90-406C-B9E8-E908C2D284C0}"/>
    <dgm:cxn modelId="{C0D6DDB2-15BD-4B93-B5D5-99771386391E}" type="presOf" srcId="{BCBC93E2-D390-4915-B7B9-6D42915DD847}" destId="{E62FB45F-5CF5-4F73-870D-965AA72B0CCC}" srcOrd="0" destOrd="0" presId="urn:microsoft.com/office/officeart/2005/8/layout/hList1"/>
    <dgm:cxn modelId="{156D79B7-EB7D-48E4-9F30-B74EE708A00E}" type="presOf" srcId="{17A19696-4681-44B0-93C7-AE83AA983139}" destId="{45D50A1D-B577-4588-BF7C-CADE52BEC1FB}" srcOrd="0" destOrd="0" presId="urn:microsoft.com/office/officeart/2005/8/layout/hList1"/>
    <dgm:cxn modelId="{E1B0FFC1-51FB-461F-992E-0E0F73F0C1A1}" srcId="{7B134E26-F470-4729-AC86-BC1B199733D1}" destId="{9ED603CD-865C-4D63-939A-0474600B14F6}" srcOrd="1" destOrd="0" parTransId="{F2F4F466-C6F2-4F49-B985-24AB907B2ABA}" sibTransId="{FF12125C-32A4-40CA-BB36-DEE0726FD6C0}"/>
    <dgm:cxn modelId="{4D59DEDC-8255-4A79-84EF-7C7163850252}" srcId="{6F7D2EEA-DC79-4BBA-8178-5F0BAB50C99C}" destId="{C9252FF3-06BA-4546-A624-9B40043227ED}" srcOrd="3" destOrd="0" parTransId="{B3E31C00-ED74-4953-B2CF-7DA0224B63BB}" sibTransId="{03CD719A-EF2C-4B9D-B580-B1939A42BD76}"/>
    <dgm:cxn modelId="{927B02E4-57A9-4BCF-9ABC-7EAD74EE2092}" srcId="{BCBC93E2-D390-4915-B7B9-6D42915DD847}" destId="{6F7D2EEA-DC79-4BBA-8178-5F0BAB50C99C}" srcOrd="0" destOrd="0" parTransId="{3669727E-CAA7-41D9-A8CB-FD696995B23F}" sibTransId="{42B3F162-7214-4C3C-A20D-CCA67DB87189}"/>
    <dgm:cxn modelId="{830FA2EC-FEA6-4C08-89D8-BAF7B260BDD9}" type="presOf" srcId="{ABE26029-461B-4A78-BFF0-36B91DDE3665}" destId="{45D50A1D-B577-4588-BF7C-CADE52BEC1FB}" srcOrd="0" destOrd="2" presId="urn:microsoft.com/office/officeart/2005/8/layout/hList1"/>
    <dgm:cxn modelId="{6C830567-CA73-4BEC-AEB3-BC74CAF71ADA}" type="presParOf" srcId="{E62FB45F-5CF5-4F73-870D-965AA72B0CCC}" destId="{EC1D1F5E-DCB5-4AE3-A1D7-8B6F8E273769}" srcOrd="0" destOrd="0" presId="urn:microsoft.com/office/officeart/2005/8/layout/hList1"/>
    <dgm:cxn modelId="{9F256122-AD75-4261-AF51-7535AEF82916}" type="presParOf" srcId="{EC1D1F5E-DCB5-4AE3-A1D7-8B6F8E273769}" destId="{C1AD11D4-10E2-4179-BB35-C8A27F50E5C2}" srcOrd="0" destOrd="0" presId="urn:microsoft.com/office/officeart/2005/8/layout/hList1"/>
    <dgm:cxn modelId="{BBEE00B6-2525-4F56-AC39-690E5AD432DB}" type="presParOf" srcId="{EC1D1F5E-DCB5-4AE3-A1D7-8B6F8E273769}" destId="{45D50A1D-B577-4588-BF7C-CADE52BEC1FB}"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932DF4-DF84-4167-9EDC-4280A4C31CE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49BBF07-E9BF-4D5D-853C-8F051B56003F}">
      <dgm:prSet phldrT="[Text]"/>
      <dgm:spPr/>
      <dgm:t>
        <a:bodyPr/>
        <a:lstStyle/>
        <a:p>
          <a:r>
            <a:rPr lang="en-US" dirty="0"/>
            <a:t>Post-COVID 19 Industry Winners</a:t>
          </a:r>
        </a:p>
      </dgm:t>
    </dgm:pt>
    <dgm:pt modelId="{A6A49243-94AC-4875-89C4-0D7DB4A6A228}" type="parTrans" cxnId="{8BF3E07D-84E9-4AA9-A447-BFF9059A5CE4}">
      <dgm:prSet/>
      <dgm:spPr/>
      <dgm:t>
        <a:bodyPr/>
        <a:lstStyle/>
        <a:p>
          <a:endParaRPr lang="en-US"/>
        </a:p>
      </dgm:t>
    </dgm:pt>
    <dgm:pt modelId="{46B6FDA4-F018-4C23-9CF9-DBFAF52B5F37}" type="sibTrans" cxnId="{8BF3E07D-84E9-4AA9-A447-BFF9059A5CE4}">
      <dgm:prSet/>
      <dgm:spPr/>
      <dgm:t>
        <a:bodyPr/>
        <a:lstStyle/>
        <a:p>
          <a:endParaRPr lang="en-US"/>
        </a:p>
      </dgm:t>
    </dgm:pt>
    <dgm:pt modelId="{BEBA3FE3-46D1-4E78-9F1A-D695C802573E}">
      <dgm:prSet phldrT="[Text]"/>
      <dgm:spPr/>
      <dgm:t>
        <a:bodyPr/>
        <a:lstStyle/>
        <a:p>
          <a:r>
            <a:rPr lang="en-US" dirty="0"/>
            <a:t>E-Commerce</a:t>
          </a:r>
        </a:p>
      </dgm:t>
    </dgm:pt>
    <dgm:pt modelId="{0663816F-99A2-4437-9C69-0B90E2151967}" type="parTrans" cxnId="{6D0287AB-2377-4AA6-A30B-F382E4B91865}">
      <dgm:prSet/>
      <dgm:spPr/>
      <dgm:t>
        <a:bodyPr/>
        <a:lstStyle/>
        <a:p>
          <a:endParaRPr lang="en-US"/>
        </a:p>
      </dgm:t>
    </dgm:pt>
    <dgm:pt modelId="{4C33B4D2-885F-4ADD-9ED4-647BAE0E0308}" type="sibTrans" cxnId="{6D0287AB-2377-4AA6-A30B-F382E4B91865}">
      <dgm:prSet/>
      <dgm:spPr/>
      <dgm:t>
        <a:bodyPr/>
        <a:lstStyle/>
        <a:p>
          <a:endParaRPr lang="en-US"/>
        </a:p>
      </dgm:t>
    </dgm:pt>
    <dgm:pt modelId="{4094FBEE-376E-4193-9B3A-3B13A6FA9FB0}">
      <dgm:prSet phldrT="[Text]"/>
      <dgm:spPr/>
      <dgm:t>
        <a:bodyPr/>
        <a:lstStyle/>
        <a:p>
          <a:r>
            <a:rPr lang="en-US" dirty="0"/>
            <a:t>Logistics</a:t>
          </a:r>
        </a:p>
      </dgm:t>
    </dgm:pt>
    <dgm:pt modelId="{B5FF8A31-E261-4493-A1B5-AA8C18B4A0BF}" type="parTrans" cxnId="{049CE0AE-3A4A-4B46-8E8C-2B6FC41312B3}">
      <dgm:prSet/>
      <dgm:spPr/>
      <dgm:t>
        <a:bodyPr/>
        <a:lstStyle/>
        <a:p>
          <a:endParaRPr lang="en-US"/>
        </a:p>
      </dgm:t>
    </dgm:pt>
    <dgm:pt modelId="{3CABF805-8824-4200-8B17-7E1F1F07AB41}" type="sibTrans" cxnId="{049CE0AE-3A4A-4B46-8E8C-2B6FC41312B3}">
      <dgm:prSet/>
      <dgm:spPr/>
      <dgm:t>
        <a:bodyPr/>
        <a:lstStyle/>
        <a:p>
          <a:endParaRPr lang="en-US"/>
        </a:p>
      </dgm:t>
    </dgm:pt>
    <dgm:pt modelId="{B338001F-3F5C-4586-ADE7-78AF555F5AFC}">
      <dgm:prSet phldrT="[Text]"/>
      <dgm:spPr/>
      <dgm:t>
        <a:bodyPr/>
        <a:lstStyle/>
        <a:p>
          <a:r>
            <a:rPr lang="en-US" dirty="0"/>
            <a:t>Medical Equipment Manufacturers</a:t>
          </a:r>
        </a:p>
      </dgm:t>
    </dgm:pt>
    <dgm:pt modelId="{F1798112-4773-4F23-BD24-DB74F059915E}" type="parTrans" cxnId="{DCCA08F5-EF6D-4504-8C5F-A126039D1483}">
      <dgm:prSet/>
      <dgm:spPr/>
      <dgm:t>
        <a:bodyPr/>
        <a:lstStyle/>
        <a:p>
          <a:endParaRPr lang="en-US"/>
        </a:p>
      </dgm:t>
    </dgm:pt>
    <dgm:pt modelId="{93E17BEC-1D18-4E41-9195-F7BE3B7D8868}" type="sibTrans" cxnId="{DCCA08F5-EF6D-4504-8C5F-A126039D1483}">
      <dgm:prSet/>
      <dgm:spPr/>
      <dgm:t>
        <a:bodyPr/>
        <a:lstStyle/>
        <a:p>
          <a:endParaRPr lang="en-US"/>
        </a:p>
      </dgm:t>
    </dgm:pt>
    <dgm:pt modelId="{F29EFEA4-CDA2-4210-99EC-6856A494DD28}">
      <dgm:prSet phldrT="[Text]"/>
      <dgm:spPr/>
      <dgm:t>
        <a:bodyPr/>
        <a:lstStyle/>
        <a:p>
          <a:r>
            <a:rPr lang="en-US" dirty="0"/>
            <a:t>PhRMA</a:t>
          </a:r>
        </a:p>
      </dgm:t>
    </dgm:pt>
    <dgm:pt modelId="{7F2671AC-7E64-4731-B935-03AAC7974F78}" type="parTrans" cxnId="{71CE6D48-6583-4488-826E-74DB525081CA}">
      <dgm:prSet/>
      <dgm:spPr/>
      <dgm:t>
        <a:bodyPr/>
        <a:lstStyle/>
        <a:p>
          <a:endParaRPr lang="en-US"/>
        </a:p>
      </dgm:t>
    </dgm:pt>
    <dgm:pt modelId="{8B03F302-FF58-4A8D-B1DF-D1C87D968BEF}" type="sibTrans" cxnId="{71CE6D48-6583-4488-826E-74DB525081CA}">
      <dgm:prSet/>
      <dgm:spPr/>
      <dgm:t>
        <a:bodyPr/>
        <a:lstStyle/>
        <a:p>
          <a:endParaRPr lang="en-US"/>
        </a:p>
      </dgm:t>
    </dgm:pt>
    <dgm:pt modelId="{5829D384-9520-4BE7-A6CC-3DEC7ADE824E}">
      <dgm:prSet phldrT="[Text]"/>
      <dgm:spPr/>
      <dgm:t>
        <a:bodyPr/>
        <a:lstStyle/>
        <a:p>
          <a:r>
            <a:rPr lang="en-US" dirty="0"/>
            <a:t>Post-COVID 19 Industry Losers</a:t>
          </a:r>
        </a:p>
      </dgm:t>
    </dgm:pt>
    <dgm:pt modelId="{4FF83C40-10A4-4041-B739-94C6D2EEDDB0}" type="parTrans" cxnId="{8259AFCC-79C3-4704-B3DD-9FAE9F35779A}">
      <dgm:prSet/>
      <dgm:spPr/>
      <dgm:t>
        <a:bodyPr/>
        <a:lstStyle/>
        <a:p>
          <a:endParaRPr lang="en-US"/>
        </a:p>
      </dgm:t>
    </dgm:pt>
    <dgm:pt modelId="{10C1DB29-3ACF-482C-ADD7-BE82E3483E36}" type="sibTrans" cxnId="{8259AFCC-79C3-4704-B3DD-9FAE9F35779A}">
      <dgm:prSet/>
      <dgm:spPr/>
      <dgm:t>
        <a:bodyPr/>
        <a:lstStyle/>
        <a:p>
          <a:endParaRPr lang="en-US"/>
        </a:p>
      </dgm:t>
    </dgm:pt>
    <dgm:pt modelId="{4F2E8CC1-39F3-4D00-9AC0-091BC0C19D15}">
      <dgm:prSet phldrT="[Text]"/>
      <dgm:spPr/>
      <dgm:t>
        <a:bodyPr/>
        <a:lstStyle/>
        <a:p>
          <a:r>
            <a:rPr lang="en-US" dirty="0"/>
            <a:t>Traditional brick &amp; mortar retail</a:t>
          </a:r>
        </a:p>
      </dgm:t>
    </dgm:pt>
    <dgm:pt modelId="{6C311D8F-3025-4F51-A785-514819297A24}" type="parTrans" cxnId="{2095F467-C88E-452F-9206-CAA7F8295897}">
      <dgm:prSet/>
      <dgm:spPr/>
      <dgm:t>
        <a:bodyPr/>
        <a:lstStyle/>
        <a:p>
          <a:endParaRPr lang="en-US"/>
        </a:p>
      </dgm:t>
    </dgm:pt>
    <dgm:pt modelId="{853271C5-7C3E-462A-BD72-E6CDE533D64A}" type="sibTrans" cxnId="{2095F467-C88E-452F-9206-CAA7F8295897}">
      <dgm:prSet/>
      <dgm:spPr/>
      <dgm:t>
        <a:bodyPr/>
        <a:lstStyle/>
        <a:p>
          <a:endParaRPr lang="en-US"/>
        </a:p>
      </dgm:t>
    </dgm:pt>
    <dgm:pt modelId="{987A58B3-A82C-4387-A9E2-861D4E7A246E}">
      <dgm:prSet phldrT="[Text]"/>
      <dgm:spPr/>
      <dgm:t>
        <a:bodyPr/>
        <a:lstStyle/>
        <a:p>
          <a:r>
            <a:rPr lang="en-US" dirty="0"/>
            <a:t>Airlines</a:t>
          </a:r>
        </a:p>
      </dgm:t>
    </dgm:pt>
    <dgm:pt modelId="{5240FDA5-3560-4C2D-B35C-DC98191611A6}" type="parTrans" cxnId="{A1036C1B-6828-47D6-B672-FD9A167363F4}">
      <dgm:prSet/>
      <dgm:spPr/>
      <dgm:t>
        <a:bodyPr/>
        <a:lstStyle/>
        <a:p>
          <a:endParaRPr lang="en-US"/>
        </a:p>
      </dgm:t>
    </dgm:pt>
    <dgm:pt modelId="{F34FC4C1-9AE4-449D-B1FC-3B9CF1C9C52C}" type="sibTrans" cxnId="{A1036C1B-6828-47D6-B672-FD9A167363F4}">
      <dgm:prSet/>
      <dgm:spPr/>
      <dgm:t>
        <a:bodyPr/>
        <a:lstStyle/>
        <a:p>
          <a:endParaRPr lang="en-US"/>
        </a:p>
      </dgm:t>
    </dgm:pt>
    <dgm:pt modelId="{E9BF44E7-F293-4787-9DD9-D2E4EBDF41A0}">
      <dgm:prSet phldrT="[Text]"/>
      <dgm:spPr/>
      <dgm:t>
        <a:bodyPr/>
        <a:lstStyle/>
        <a:p>
          <a:r>
            <a:rPr lang="en-US" dirty="0"/>
            <a:t>Events</a:t>
          </a:r>
        </a:p>
      </dgm:t>
    </dgm:pt>
    <dgm:pt modelId="{CBF8502B-431E-4606-87BB-8F7F42E97C22}" type="parTrans" cxnId="{770DC11D-C769-4DEA-8DC3-C75AC75F221B}">
      <dgm:prSet/>
      <dgm:spPr/>
      <dgm:t>
        <a:bodyPr/>
        <a:lstStyle/>
        <a:p>
          <a:endParaRPr lang="en-US"/>
        </a:p>
      </dgm:t>
    </dgm:pt>
    <dgm:pt modelId="{FBCF151B-C96B-435E-9158-3987C0391165}" type="sibTrans" cxnId="{770DC11D-C769-4DEA-8DC3-C75AC75F221B}">
      <dgm:prSet/>
      <dgm:spPr/>
      <dgm:t>
        <a:bodyPr/>
        <a:lstStyle/>
        <a:p>
          <a:endParaRPr lang="en-US"/>
        </a:p>
      </dgm:t>
    </dgm:pt>
    <dgm:pt modelId="{31C6447C-DC50-48C8-8121-3E3825A200A8}">
      <dgm:prSet phldrT="[Text]"/>
      <dgm:spPr/>
      <dgm:t>
        <a:bodyPr/>
        <a:lstStyle/>
        <a:p>
          <a:r>
            <a:rPr lang="en-US" dirty="0"/>
            <a:t>Hospitality</a:t>
          </a:r>
        </a:p>
      </dgm:t>
    </dgm:pt>
    <dgm:pt modelId="{5B413641-3501-499E-A440-40C36419D505}" type="parTrans" cxnId="{C086E595-D4A1-4ADC-B926-98E7F94DBC90}">
      <dgm:prSet/>
      <dgm:spPr/>
      <dgm:t>
        <a:bodyPr/>
        <a:lstStyle/>
        <a:p>
          <a:endParaRPr lang="en-US"/>
        </a:p>
      </dgm:t>
    </dgm:pt>
    <dgm:pt modelId="{F6D8C7DA-BBE8-4B33-99DA-245860F05AC9}" type="sibTrans" cxnId="{C086E595-D4A1-4ADC-B926-98E7F94DBC90}">
      <dgm:prSet/>
      <dgm:spPr/>
      <dgm:t>
        <a:bodyPr/>
        <a:lstStyle/>
        <a:p>
          <a:endParaRPr lang="en-US"/>
        </a:p>
      </dgm:t>
    </dgm:pt>
    <dgm:pt modelId="{FFE36CE0-2CF6-4158-B148-33A98EC3D418}" type="pres">
      <dgm:prSet presAssocID="{FF932DF4-DF84-4167-9EDC-4280A4C31CE9}" presName="Name0" presStyleCnt="0">
        <dgm:presLayoutVars>
          <dgm:dir/>
          <dgm:animLvl val="lvl"/>
          <dgm:resizeHandles val="exact"/>
        </dgm:presLayoutVars>
      </dgm:prSet>
      <dgm:spPr/>
    </dgm:pt>
    <dgm:pt modelId="{9606B838-A2B0-48ED-AAC4-3EFC8AA722C5}" type="pres">
      <dgm:prSet presAssocID="{749BBF07-E9BF-4D5D-853C-8F051B56003F}" presName="composite" presStyleCnt="0"/>
      <dgm:spPr/>
    </dgm:pt>
    <dgm:pt modelId="{4EE026F8-0FDE-4609-BC0B-3FC30E3D0521}" type="pres">
      <dgm:prSet presAssocID="{749BBF07-E9BF-4D5D-853C-8F051B56003F}" presName="parTx" presStyleLbl="alignNode1" presStyleIdx="0" presStyleCnt="2">
        <dgm:presLayoutVars>
          <dgm:chMax val="0"/>
          <dgm:chPref val="0"/>
          <dgm:bulletEnabled val="1"/>
        </dgm:presLayoutVars>
      </dgm:prSet>
      <dgm:spPr/>
    </dgm:pt>
    <dgm:pt modelId="{C3D18452-2EA0-41E5-9F57-9A032572A722}" type="pres">
      <dgm:prSet presAssocID="{749BBF07-E9BF-4D5D-853C-8F051B56003F}" presName="desTx" presStyleLbl="alignAccFollowNode1" presStyleIdx="0" presStyleCnt="2">
        <dgm:presLayoutVars>
          <dgm:bulletEnabled val="1"/>
        </dgm:presLayoutVars>
      </dgm:prSet>
      <dgm:spPr/>
    </dgm:pt>
    <dgm:pt modelId="{960B99EC-4A68-4EE6-8F09-A75D7C910AE1}" type="pres">
      <dgm:prSet presAssocID="{46B6FDA4-F018-4C23-9CF9-DBFAF52B5F37}" presName="space" presStyleCnt="0"/>
      <dgm:spPr/>
    </dgm:pt>
    <dgm:pt modelId="{AC8EBF40-EFED-4C20-804D-A1AD96408328}" type="pres">
      <dgm:prSet presAssocID="{5829D384-9520-4BE7-A6CC-3DEC7ADE824E}" presName="composite" presStyleCnt="0"/>
      <dgm:spPr/>
    </dgm:pt>
    <dgm:pt modelId="{0D8D5A69-A7EB-4D23-9B61-9A70D0500FDE}" type="pres">
      <dgm:prSet presAssocID="{5829D384-9520-4BE7-A6CC-3DEC7ADE824E}" presName="parTx" presStyleLbl="alignNode1" presStyleIdx="1" presStyleCnt="2">
        <dgm:presLayoutVars>
          <dgm:chMax val="0"/>
          <dgm:chPref val="0"/>
          <dgm:bulletEnabled val="1"/>
        </dgm:presLayoutVars>
      </dgm:prSet>
      <dgm:spPr/>
    </dgm:pt>
    <dgm:pt modelId="{008E2AB8-3D3C-403C-B9AC-99D90A4655DA}" type="pres">
      <dgm:prSet presAssocID="{5829D384-9520-4BE7-A6CC-3DEC7ADE824E}" presName="desTx" presStyleLbl="alignAccFollowNode1" presStyleIdx="1" presStyleCnt="2">
        <dgm:presLayoutVars>
          <dgm:bulletEnabled val="1"/>
        </dgm:presLayoutVars>
      </dgm:prSet>
      <dgm:spPr/>
    </dgm:pt>
  </dgm:ptLst>
  <dgm:cxnLst>
    <dgm:cxn modelId="{4A3FD70B-D7E0-4254-9E68-0CA45F6717F5}" type="presOf" srcId="{4F2E8CC1-39F3-4D00-9AC0-091BC0C19D15}" destId="{008E2AB8-3D3C-403C-B9AC-99D90A4655DA}" srcOrd="0" destOrd="0" presId="urn:microsoft.com/office/officeart/2005/8/layout/hList1"/>
    <dgm:cxn modelId="{A1036C1B-6828-47D6-B672-FD9A167363F4}" srcId="{5829D384-9520-4BE7-A6CC-3DEC7ADE824E}" destId="{987A58B3-A82C-4387-A9E2-861D4E7A246E}" srcOrd="1" destOrd="0" parTransId="{5240FDA5-3560-4C2D-B35C-DC98191611A6}" sibTransId="{F34FC4C1-9AE4-449D-B1FC-3B9CF1C9C52C}"/>
    <dgm:cxn modelId="{770DC11D-C769-4DEA-8DC3-C75AC75F221B}" srcId="{5829D384-9520-4BE7-A6CC-3DEC7ADE824E}" destId="{E9BF44E7-F293-4787-9DD9-D2E4EBDF41A0}" srcOrd="2" destOrd="0" parTransId="{CBF8502B-431E-4606-87BB-8F7F42E97C22}" sibTransId="{FBCF151B-C96B-435E-9158-3987C0391165}"/>
    <dgm:cxn modelId="{2B107022-EE7F-4ED8-A084-9ECE3FF6E9B9}" type="presOf" srcId="{F29EFEA4-CDA2-4210-99EC-6856A494DD28}" destId="{C3D18452-2EA0-41E5-9F57-9A032572A722}" srcOrd="0" destOrd="2" presId="urn:microsoft.com/office/officeart/2005/8/layout/hList1"/>
    <dgm:cxn modelId="{C227703E-4E7D-48D4-8789-A3E611BA4947}" type="presOf" srcId="{5829D384-9520-4BE7-A6CC-3DEC7ADE824E}" destId="{0D8D5A69-A7EB-4D23-9B61-9A70D0500FDE}" srcOrd="0" destOrd="0" presId="urn:microsoft.com/office/officeart/2005/8/layout/hList1"/>
    <dgm:cxn modelId="{4525BE43-165D-4F04-8C64-506752AF7E23}" type="presOf" srcId="{4094FBEE-376E-4193-9B3A-3B13A6FA9FB0}" destId="{C3D18452-2EA0-41E5-9F57-9A032572A722}" srcOrd="0" destOrd="0" presId="urn:microsoft.com/office/officeart/2005/8/layout/hList1"/>
    <dgm:cxn modelId="{2095F467-C88E-452F-9206-CAA7F8295897}" srcId="{5829D384-9520-4BE7-A6CC-3DEC7ADE824E}" destId="{4F2E8CC1-39F3-4D00-9AC0-091BC0C19D15}" srcOrd="0" destOrd="0" parTransId="{6C311D8F-3025-4F51-A785-514819297A24}" sibTransId="{853271C5-7C3E-462A-BD72-E6CDE533D64A}"/>
    <dgm:cxn modelId="{71CE6D48-6583-4488-826E-74DB525081CA}" srcId="{749BBF07-E9BF-4D5D-853C-8F051B56003F}" destId="{F29EFEA4-CDA2-4210-99EC-6856A494DD28}" srcOrd="2" destOrd="0" parTransId="{7F2671AC-7E64-4731-B935-03AAC7974F78}" sibTransId="{8B03F302-FF58-4A8D-B1DF-D1C87D968BEF}"/>
    <dgm:cxn modelId="{8BF3E07D-84E9-4AA9-A447-BFF9059A5CE4}" srcId="{FF932DF4-DF84-4167-9EDC-4280A4C31CE9}" destId="{749BBF07-E9BF-4D5D-853C-8F051B56003F}" srcOrd="0" destOrd="0" parTransId="{A6A49243-94AC-4875-89C4-0D7DB4A6A228}" sibTransId="{46B6FDA4-F018-4C23-9CF9-DBFAF52B5F37}"/>
    <dgm:cxn modelId="{96D01384-C3B9-46E5-85E6-82D90ECCF42A}" type="presOf" srcId="{987A58B3-A82C-4387-A9E2-861D4E7A246E}" destId="{008E2AB8-3D3C-403C-B9AC-99D90A4655DA}" srcOrd="0" destOrd="1" presId="urn:microsoft.com/office/officeart/2005/8/layout/hList1"/>
    <dgm:cxn modelId="{7CAE3F90-D53C-4B79-B329-997CD779D67E}" type="presOf" srcId="{B338001F-3F5C-4586-ADE7-78AF555F5AFC}" destId="{C3D18452-2EA0-41E5-9F57-9A032572A722}" srcOrd="0" destOrd="1" presId="urn:microsoft.com/office/officeart/2005/8/layout/hList1"/>
    <dgm:cxn modelId="{C086E595-D4A1-4ADC-B926-98E7F94DBC90}" srcId="{5829D384-9520-4BE7-A6CC-3DEC7ADE824E}" destId="{31C6447C-DC50-48C8-8121-3E3825A200A8}" srcOrd="3" destOrd="0" parTransId="{5B413641-3501-499E-A440-40C36419D505}" sibTransId="{F6D8C7DA-BBE8-4B33-99DA-245860F05AC9}"/>
    <dgm:cxn modelId="{6D0287AB-2377-4AA6-A30B-F382E4B91865}" srcId="{749BBF07-E9BF-4D5D-853C-8F051B56003F}" destId="{BEBA3FE3-46D1-4E78-9F1A-D695C802573E}" srcOrd="3" destOrd="0" parTransId="{0663816F-99A2-4437-9C69-0B90E2151967}" sibTransId="{4C33B4D2-885F-4ADD-9ED4-647BAE0E0308}"/>
    <dgm:cxn modelId="{049CE0AE-3A4A-4B46-8E8C-2B6FC41312B3}" srcId="{749BBF07-E9BF-4D5D-853C-8F051B56003F}" destId="{4094FBEE-376E-4193-9B3A-3B13A6FA9FB0}" srcOrd="0" destOrd="0" parTransId="{B5FF8A31-E261-4493-A1B5-AA8C18B4A0BF}" sibTransId="{3CABF805-8824-4200-8B17-7E1F1F07AB41}"/>
    <dgm:cxn modelId="{BC8246BF-F8E5-4A7A-9EC4-AE8F15CFD327}" type="presOf" srcId="{E9BF44E7-F293-4787-9DD9-D2E4EBDF41A0}" destId="{008E2AB8-3D3C-403C-B9AC-99D90A4655DA}" srcOrd="0" destOrd="2" presId="urn:microsoft.com/office/officeart/2005/8/layout/hList1"/>
    <dgm:cxn modelId="{8259AFCC-79C3-4704-B3DD-9FAE9F35779A}" srcId="{FF932DF4-DF84-4167-9EDC-4280A4C31CE9}" destId="{5829D384-9520-4BE7-A6CC-3DEC7ADE824E}" srcOrd="1" destOrd="0" parTransId="{4FF83C40-10A4-4041-B739-94C6D2EEDDB0}" sibTransId="{10C1DB29-3ACF-482C-ADD7-BE82E3483E36}"/>
    <dgm:cxn modelId="{7E15BBCF-F8BB-475F-B8B4-69B7975E85F3}" type="presOf" srcId="{749BBF07-E9BF-4D5D-853C-8F051B56003F}" destId="{4EE026F8-0FDE-4609-BC0B-3FC30E3D0521}" srcOrd="0" destOrd="0" presId="urn:microsoft.com/office/officeart/2005/8/layout/hList1"/>
    <dgm:cxn modelId="{527625EF-7680-40EE-86BF-67B8D833DAB8}" type="presOf" srcId="{31C6447C-DC50-48C8-8121-3E3825A200A8}" destId="{008E2AB8-3D3C-403C-B9AC-99D90A4655DA}" srcOrd="0" destOrd="3" presId="urn:microsoft.com/office/officeart/2005/8/layout/hList1"/>
    <dgm:cxn modelId="{D0B676F3-6F41-4DCF-A8DC-8B9E589DD99D}" type="presOf" srcId="{BEBA3FE3-46D1-4E78-9F1A-D695C802573E}" destId="{C3D18452-2EA0-41E5-9F57-9A032572A722}" srcOrd="0" destOrd="3" presId="urn:microsoft.com/office/officeart/2005/8/layout/hList1"/>
    <dgm:cxn modelId="{DCCA08F5-EF6D-4504-8C5F-A126039D1483}" srcId="{749BBF07-E9BF-4D5D-853C-8F051B56003F}" destId="{B338001F-3F5C-4586-ADE7-78AF555F5AFC}" srcOrd="1" destOrd="0" parTransId="{F1798112-4773-4F23-BD24-DB74F059915E}" sibTransId="{93E17BEC-1D18-4E41-9195-F7BE3B7D8868}"/>
    <dgm:cxn modelId="{761126F7-B47B-4A35-8DBE-961B9D1028B3}" type="presOf" srcId="{FF932DF4-DF84-4167-9EDC-4280A4C31CE9}" destId="{FFE36CE0-2CF6-4158-B148-33A98EC3D418}" srcOrd="0" destOrd="0" presId="urn:microsoft.com/office/officeart/2005/8/layout/hList1"/>
    <dgm:cxn modelId="{F2A9667A-A3B5-47B9-B1B4-39DE05C365EF}" type="presParOf" srcId="{FFE36CE0-2CF6-4158-B148-33A98EC3D418}" destId="{9606B838-A2B0-48ED-AAC4-3EFC8AA722C5}" srcOrd="0" destOrd="0" presId="urn:microsoft.com/office/officeart/2005/8/layout/hList1"/>
    <dgm:cxn modelId="{78A59B74-41B0-4C9B-8C39-5B3A13DB71C3}" type="presParOf" srcId="{9606B838-A2B0-48ED-AAC4-3EFC8AA722C5}" destId="{4EE026F8-0FDE-4609-BC0B-3FC30E3D0521}" srcOrd="0" destOrd="0" presId="urn:microsoft.com/office/officeart/2005/8/layout/hList1"/>
    <dgm:cxn modelId="{AD704A17-283E-4F24-BFCF-FAD144EAAB55}" type="presParOf" srcId="{9606B838-A2B0-48ED-AAC4-3EFC8AA722C5}" destId="{C3D18452-2EA0-41E5-9F57-9A032572A722}" srcOrd="1" destOrd="0" presId="urn:microsoft.com/office/officeart/2005/8/layout/hList1"/>
    <dgm:cxn modelId="{E13A1EA0-8A97-4AC4-9CCD-8B4CE4B5C65D}" type="presParOf" srcId="{FFE36CE0-2CF6-4158-B148-33A98EC3D418}" destId="{960B99EC-4A68-4EE6-8F09-A75D7C910AE1}" srcOrd="1" destOrd="0" presId="urn:microsoft.com/office/officeart/2005/8/layout/hList1"/>
    <dgm:cxn modelId="{7F04C060-307B-44F3-947F-846974936B68}" type="presParOf" srcId="{FFE36CE0-2CF6-4158-B148-33A98EC3D418}" destId="{AC8EBF40-EFED-4C20-804D-A1AD96408328}" srcOrd="2" destOrd="0" presId="urn:microsoft.com/office/officeart/2005/8/layout/hList1"/>
    <dgm:cxn modelId="{6F09FEA5-CBF5-4AA4-8B49-F452DFB101FD}" type="presParOf" srcId="{AC8EBF40-EFED-4C20-804D-A1AD96408328}" destId="{0D8D5A69-A7EB-4D23-9B61-9A70D0500FDE}" srcOrd="0" destOrd="0" presId="urn:microsoft.com/office/officeart/2005/8/layout/hList1"/>
    <dgm:cxn modelId="{A8A38E5D-2F9C-4C9C-B8DC-2347EBE8D842}" type="presParOf" srcId="{AC8EBF40-EFED-4C20-804D-A1AD96408328}" destId="{008E2AB8-3D3C-403C-B9AC-99D90A4655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DEAF19-966D-4506-A0F5-CDB8FED635E3}"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1B90BDD9-C8D5-4E9A-AA8B-0E1C0D418011}">
      <dgm:prSet phldrT="[Text]"/>
      <dgm:spPr/>
      <dgm:t>
        <a:bodyPr/>
        <a:lstStyle/>
        <a:p>
          <a:r>
            <a:rPr lang="en-US" dirty="0"/>
            <a:t>Land Use Entitlements</a:t>
          </a:r>
        </a:p>
      </dgm:t>
    </dgm:pt>
    <dgm:pt modelId="{DCA56C68-090D-4A13-A44E-040B498993F4}" type="parTrans" cxnId="{A8EA1A59-52F2-4937-9FD9-5D4651EB41AD}">
      <dgm:prSet/>
      <dgm:spPr/>
      <dgm:t>
        <a:bodyPr/>
        <a:lstStyle/>
        <a:p>
          <a:endParaRPr lang="en-US"/>
        </a:p>
      </dgm:t>
    </dgm:pt>
    <dgm:pt modelId="{98DB5094-4F32-494C-8667-1AF486D1B0B3}" type="sibTrans" cxnId="{A8EA1A59-52F2-4937-9FD9-5D4651EB41AD}">
      <dgm:prSet/>
      <dgm:spPr/>
      <dgm:t>
        <a:bodyPr/>
        <a:lstStyle/>
        <a:p>
          <a:endParaRPr lang="en-US"/>
        </a:p>
      </dgm:t>
    </dgm:pt>
    <dgm:pt modelId="{6A487E52-8DF6-44B4-BAE0-1D7D967164EF}">
      <dgm:prSet phldrT="[Text]"/>
      <dgm:spPr/>
      <dgm:t>
        <a:bodyPr/>
        <a:lstStyle/>
        <a:p>
          <a:r>
            <a:rPr lang="en-US" dirty="0"/>
            <a:t>Tax Incentives</a:t>
          </a:r>
        </a:p>
      </dgm:t>
    </dgm:pt>
    <dgm:pt modelId="{BDA416E0-EC1A-4A26-8B4F-44302C41F8CF}" type="parTrans" cxnId="{556BED8C-D052-4F59-A911-5083D21F2E5E}">
      <dgm:prSet/>
      <dgm:spPr/>
      <dgm:t>
        <a:bodyPr/>
        <a:lstStyle/>
        <a:p>
          <a:endParaRPr lang="en-US"/>
        </a:p>
      </dgm:t>
    </dgm:pt>
    <dgm:pt modelId="{F2334388-F074-43E9-B208-92E3F79D8391}" type="sibTrans" cxnId="{556BED8C-D052-4F59-A911-5083D21F2E5E}">
      <dgm:prSet/>
      <dgm:spPr/>
      <dgm:t>
        <a:bodyPr/>
        <a:lstStyle/>
        <a:p>
          <a:endParaRPr lang="en-US"/>
        </a:p>
      </dgm:t>
    </dgm:pt>
    <dgm:pt modelId="{865797CD-6A83-4D8D-BA52-CF14067793EB}">
      <dgm:prSet phldrT="[Text]"/>
      <dgm:spPr/>
      <dgm:t>
        <a:bodyPr/>
        <a:lstStyle/>
        <a:p>
          <a:r>
            <a:rPr lang="en-US" dirty="0"/>
            <a:t>Joint Economic Development Districts</a:t>
          </a:r>
        </a:p>
      </dgm:t>
    </dgm:pt>
    <dgm:pt modelId="{7ABA815C-3ACC-4CF9-BF5D-6CEDE45B3F85}" type="parTrans" cxnId="{2F732104-A134-4CDE-91B9-F1419787BB2D}">
      <dgm:prSet/>
      <dgm:spPr/>
      <dgm:t>
        <a:bodyPr/>
        <a:lstStyle/>
        <a:p>
          <a:endParaRPr lang="en-US"/>
        </a:p>
      </dgm:t>
    </dgm:pt>
    <dgm:pt modelId="{A9984759-BDBA-4CDF-97C4-9AF64EBE2A1A}" type="sibTrans" cxnId="{2F732104-A134-4CDE-91B9-F1419787BB2D}">
      <dgm:prSet/>
      <dgm:spPr/>
      <dgm:t>
        <a:bodyPr/>
        <a:lstStyle/>
        <a:p>
          <a:endParaRPr lang="en-US"/>
        </a:p>
      </dgm:t>
    </dgm:pt>
    <dgm:pt modelId="{7349534D-6F25-4248-A4F9-A6DB35C28487}">
      <dgm:prSet phldrT="[Text]"/>
      <dgm:spPr/>
      <dgm:t>
        <a:bodyPr/>
        <a:lstStyle/>
        <a:p>
          <a:r>
            <a:rPr lang="en-US" dirty="0"/>
            <a:t>Zoning</a:t>
          </a:r>
        </a:p>
      </dgm:t>
    </dgm:pt>
    <dgm:pt modelId="{03BC81AE-B561-4475-ACAB-C234659AFC24}" type="parTrans" cxnId="{71C2F288-F66F-435C-9797-FD90865E906C}">
      <dgm:prSet/>
      <dgm:spPr/>
      <dgm:t>
        <a:bodyPr/>
        <a:lstStyle/>
        <a:p>
          <a:endParaRPr lang="en-US"/>
        </a:p>
      </dgm:t>
    </dgm:pt>
    <dgm:pt modelId="{FE880769-FC61-4205-B4F3-50BA8BB0E42B}" type="sibTrans" cxnId="{71C2F288-F66F-435C-9797-FD90865E906C}">
      <dgm:prSet/>
      <dgm:spPr/>
      <dgm:t>
        <a:bodyPr/>
        <a:lstStyle/>
        <a:p>
          <a:endParaRPr lang="en-US"/>
        </a:p>
      </dgm:t>
    </dgm:pt>
    <dgm:pt modelId="{5D7306B2-4ADE-4C1F-B08D-F2020BE0C465}">
      <dgm:prSet phldrT="[Text]"/>
      <dgm:spPr/>
      <dgm:t>
        <a:bodyPr/>
        <a:lstStyle/>
        <a:p>
          <a:r>
            <a:rPr lang="en-US" dirty="0"/>
            <a:t>Annexation</a:t>
          </a:r>
        </a:p>
      </dgm:t>
    </dgm:pt>
    <dgm:pt modelId="{CF57424E-7A1D-4081-A744-AED385B9EA70}" type="parTrans" cxnId="{D264D829-41E2-4FA3-A7A8-5DE0F7D14D0F}">
      <dgm:prSet/>
      <dgm:spPr/>
      <dgm:t>
        <a:bodyPr/>
        <a:lstStyle/>
        <a:p>
          <a:endParaRPr lang="en-US"/>
        </a:p>
      </dgm:t>
    </dgm:pt>
    <dgm:pt modelId="{7AB443BA-A906-4629-A888-78666E519319}" type="sibTrans" cxnId="{D264D829-41E2-4FA3-A7A8-5DE0F7D14D0F}">
      <dgm:prSet/>
      <dgm:spPr/>
      <dgm:t>
        <a:bodyPr/>
        <a:lstStyle/>
        <a:p>
          <a:endParaRPr lang="en-US"/>
        </a:p>
      </dgm:t>
    </dgm:pt>
    <dgm:pt modelId="{419EACC1-0538-49E2-ABBA-701437A03B4F}">
      <dgm:prSet phldrT="[Text]"/>
      <dgm:spPr/>
      <dgm:t>
        <a:bodyPr/>
        <a:lstStyle/>
        <a:p>
          <a:r>
            <a:rPr lang="en-US" dirty="0"/>
            <a:t>Easements</a:t>
          </a:r>
        </a:p>
      </dgm:t>
    </dgm:pt>
    <dgm:pt modelId="{61184ECB-C6BC-4C2F-812F-3A1DF8B46D53}" type="parTrans" cxnId="{61FD8F12-169F-4F28-BB55-4D174AAA36C5}">
      <dgm:prSet/>
      <dgm:spPr/>
      <dgm:t>
        <a:bodyPr/>
        <a:lstStyle/>
        <a:p>
          <a:endParaRPr lang="en-US"/>
        </a:p>
      </dgm:t>
    </dgm:pt>
    <dgm:pt modelId="{0AD67D20-7CE5-4506-93D3-BA9BACFBA876}" type="sibTrans" cxnId="{61FD8F12-169F-4F28-BB55-4D174AAA36C5}">
      <dgm:prSet/>
      <dgm:spPr/>
      <dgm:t>
        <a:bodyPr/>
        <a:lstStyle/>
        <a:p>
          <a:endParaRPr lang="en-US"/>
        </a:p>
      </dgm:t>
    </dgm:pt>
    <dgm:pt modelId="{FBEA620A-F5C0-4F2A-912E-25C030720E68}">
      <dgm:prSet phldrT="[Text]"/>
      <dgm:spPr/>
      <dgm:t>
        <a:bodyPr/>
        <a:lstStyle/>
        <a:p>
          <a:r>
            <a:rPr lang="en-US" dirty="0"/>
            <a:t>Tax Abatements</a:t>
          </a:r>
        </a:p>
      </dgm:t>
    </dgm:pt>
    <dgm:pt modelId="{49D7D7F5-ABFE-4664-A0C3-AC68DEB6C509}" type="parTrans" cxnId="{1A6EAE28-0B4D-4F1B-9499-A69D2E81D0B5}">
      <dgm:prSet/>
      <dgm:spPr/>
      <dgm:t>
        <a:bodyPr/>
        <a:lstStyle/>
        <a:p>
          <a:endParaRPr lang="en-US"/>
        </a:p>
      </dgm:t>
    </dgm:pt>
    <dgm:pt modelId="{B58E73FE-4995-44BD-BA1A-718EF1F9EC4A}" type="sibTrans" cxnId="{1A6EAE28-0B4D-4F1B-9499-A69D2E81D0B5}">
      <dgm:prSet/>
      <dgm:spPr/>
      <dgm:t>
        <a:bodyPr/>
        <a:lstStyle/>
        <a:p>
          <a:endParaRPr lang="en-US"/>
        </a:p>
      </dgm:t>
    </dgm:pt>
    <dgm:pt modelId="{FC1C3BAB-EDA3-4CA3-BD5E-A8631BFCB215}">
      <dgm:prSet phldrT="[Text]"/>
      <dgm:spPr/>
      <dgm:t>
        <a:bodyPr/>
        <a:lstStyle/>
        <a:p>
          <a:r>
            <a:rPr lang="en-US" dirty="0"/>
            <a:t>Tax Credits</a:t>
          </a:r>
        </a:p>
      </dgm:t>
    </dgm:pt>
    <dgm:pt modelId="{A3928BD4-259A-4524-B5DB-B4CF52A0ECCB}" type="parTrans" cxnId="{94287805-7699-4D79-9969-CDFF346F575A}">
      <dgm:prSet/>
      <dgm:spPr/>
      <dgm:t>
        <a:bodyPr/>
        <a:lstStyle/>
        <a:p>
          <a:endParaRPr lang="en-US"/>
        </a:p>
      </dgm:t>
    </dgm:pt>
    <dgm:pt modelId="{FD2F7C7C-5B8F-409C-83AE-125A633CB0B8}" type="sibTrans" cxnId="{94287805-7699-4D79-9969-CDFF346F575A}">
      <dgm:prSet/>
      <dgm:spPr/>
      <dgm:t>
        <a:bodyPr/>
        <a:lstStyle/>
        <a:p>
          <a:endParaRPr lang="en-US"/>
        </a:p>
      </dgm:t>
    </dgm:pt>
    <dgm:pt modelId="{50F4F925-C83B-4A6F-9907-DFD2FD6B09B4}">
      <dgm:prSet phldrT="[Text]"/>
      <dgm:spPr/>
      <dgm:t>
        <a:bodyPr/>
        <a:lstStyle/>
        <a:p>
          <a:r>
            <a:rPr lang="en-US" dirty="0"/>
            <a:t>Infrastructure Finance</a:t>
          </a:r>
        </a:p>
      </dgm:t>
    </dgm:pt>
    <dgm:pt modelId="{5BB00E68-FA3D-401C-80CB-96B83908E175}" type="parTrans" cxnId="{C8A41D1B-703D-4F32-992A-EF96C0F7410D}">
      <dgm:prSet/>
      <dgm:spPr/>
      <dgm:t>
        <a:bodyPr/>
        <a:lstStyle/>
        <a:p>
          <a:endParaRPr lang="en-US"/>
        </a:p>
      </dgm:t>
    </dgm:pt>
    <dgm:pt modelId="{CEC593E7-8D31-4DEB-AA64-3D6DA8C78EC7}" type="sibTrans" cxnId="{C8A41D1B-703D-4F32-992A-EF96C0F7410D}">
      <dgm:prSet/>
      <dgm:spPr/>
      <dgm:t>
        <a:bodyPr/>
        <a:lstStyle/>
        <a:p>
          <a:endParaRPr lang="en-US"/>
        </a:p>
      </dgm:t>
    </dgm:pt>
    <dgm:pt modelId="{4A34F5FD-F47A-46B4-8142-9AFD273EF715}">
      <dgm:prSet phldrT="[Text]"/>
      <dgm:spPr/>
      <dgm:t>
        <a:bodyPr/>
        <a:lstStyle/>
        <a:p>
          <a:r>
            <a:rPr lang="en-US" dirty="0"/>
            <a:t>Tax Increment Financing</a:t>
          </a:r>
        </a:p>
      </dgm:t>
    </dgm:pt>
    <dgm:pt modelId="{A77A2C43-317E-48EE-9798-C485674F2FD7}" type="parTrans" cxnId="{9435C1F0-7F8E-47C2-BB52-FC1D6B722EB1}">
      <dgm:prSet/>
      <dgm:spPr/>
      <dgm:t>
        <a:bodyPr/>
        <a:lstStyle/>
        <a:p>
          <a:endParaRPr lang="en-US"/>
        </a:p>
      </dgm:t>
    </dgm:pt>
    <dgm:pt modelId="{783EEC9D-50CA-4527-B1E9-6A540A6DDB60}" type="sibTrans" cxnId="{9435C1F0-7F8E-47C2-BB52-FC1D6B722EB1}">
      <dgm:prSet/>
      <dgm:spPr/>
      <dgm:t>
        <a:bodyPr/>
        <a:lstStyle/>
        <a:p>
          <a:endParaRPr lang="en-US"/>
        </a:p>
      </dgm:t>
    </dgm:pt>
    <dgm:pt modelId="{805B4D69-CAD2-4735-908A-E3EF69596C67}">
      <dgm:prSet phldrT="[Text]"/>
      <dgm:spPr/>
      <dgm:t>
        <a:bodyPr/>
        <a:lstStyle/>
        <a:p>
          <a:r>
            <a:rPr lang="en-US" dirty="0"/>
            <a:t>Local and State Grants</a:t>
          </a:r>
        </a:p>
      </dgm:t>
    </dgm:pt>
    <dgm:pt modelId="{359C70A4-75FA-4607-B6D0-7CA78D5F66E8}" type="parTrans" cxnId="{6E0CEDE6-DB16-43FD-B11B-98584294683E}">
      <dgm:prSet/>
      <dgm:spPr/>
      <dgm:t>
        <a:bodyPr/>
        <a:lstStyle/>
        <a:p>
          <a:endParaRPr lang="en-US"/>
        </a:p>
      </dgm:t>
    </dgm:pt>
    <dgm:pt modelId="{89A54AC5-6C1B-4B0F-AFF6-0619299A3B9B}" type="sibTrans" cxnId="{6E0CEDE6-DB16-43FD-B11B-98584294683E}">
      <dgm:prSet/>
      <dgm:spPr/>
      <dgm:t>
        <a:bodyPr/>
        <a:lstStyle/>
        <a:p>
          <a:endParaRPr lang="en-US"/>
        </a:p>
      </dgm:t>
    </dgm:pt>
    <dgm:pt modelId="{0D45C1EE-8384-4F6A-BFF6-3920A1E65C73}">
      <dgm:prSet phldrT="[Text]"/>
      <dgm:spPr/>
      <dgm:t>
        <a:bodyPr/>
        <a:lstStyle/>
        <a:p>
          <a:r>
            <a:rPr lang="en-US" dirty="0"/>
            <a:t>School Compensation Agreements</a:t>
          </a:r>
        </a:p>
      </dgm:t>
    </dgm:pt>
    <dgm:pt modelId="{A2ABF8F0-D84A-4208-AA5B-90D512EA5F98}" type="parTrans" cxnId="{C772B1EF-A0E6-41A1-9AA1-4C8A46F8BB90}">
      <dgm:prSet/>
      <dgm:spPr/>
      <dgm:t>
        <a:bodyPr/>
        <a:lstStyle/>
        <a:p>
          <a:endParaRPr lang="en-US"/>
        </a:p>
      </dgm:t>
    </dgm:pt>
    <dgm:pt modelId="{FCF60A04-9E24-4959-B7BE-3A7CE32FCB4B}" type="sibTrans" cxnId="{C772B1EF-A0E6-41A1-9AA1-4C8A46F8BB90}">
      <dgm:prSet/>
      <dgm:spPr/>
      <dgm:t>
        <a:bodyPr/>
        <a:lstStyle/>
        <a:p>
          <a:endParaRPr lang="en-US"/>
        </a:p>
      </dgm:t>
    </dgm:pt>
    <dgm:pt modelId="{F0355450-357E-4E0E-890B-12E356D263FC}">
      <dgm:prSet phldrT="[Text]"/>
      <dgm:spPr/>
      <dgm:t>
        <a:bodyPr/>
        <a:lstStyle/>
        <a:p>
          <a:r>
            <a:rPr lang="en-US" dirty="0"/>
            <a:t>School Compensation  Agreements</a:t>
          </a:r>
        </a:p>
      </dgm:t>
    </dgm:pt>
    <dgm:pt modelId="{B5E744D6-0327-4DB7-920F-B91554B069D4}" type="parTrans" cxnId="{E04698AA-7B7D-4F47-8790-B8744B424429}">
      <dgm:prSet/>
      <dgm:spPr/>
      <dgm:t>
        <a:bodyPr/>
        <a:lstStyle/>
        <a:p>
          <a:endParaRPr lang="en-US"/>
        </a:p>
      </dgm:t>
    </dgm:pt>
    <dgm:pt modelId="{3E8E5109-FF9D-4E64-BC1F-B10E65DC5D45}" type="sibTrans" cxnId="{E04698AA-7B7D-4F47-8790-B8744B424429}">
      <dgm:prSet/>
      <dgm:spPr/>
      <dgm:t>
        <a:bodyPr/>
        <a:lstStyle/>
        <a:p>
          <a:endParaRPr lang="en-US"/>
        </a:p>
      </dgm:t>
    </dgm:pt>
    <dgm:pt modelId="{C564707D-6321-4694-B1E4-0EE5450A610A}">
      <dgm:prSet phldrT="[Text]"/>
      <dgm:spPr/>
      <dgm:t>
        <a:bodyPr/>
        <a:lstStyle/>
        <a:p>
          <a:r>
            <a:rPr lang="en-US" dirty="0"/>
            <a:t>Constructing Financing</a:t>
          </a:r>
        </a:p>
      </dgm:t>
    </dgm:pt>
    <dgm:pt modelId="{4CB6FF21-DDFA-481C-BB41-59F1F26B933F}" type="parTrans" cxnId="{5C2B6ABA-7A53-4402-B4AD-30E0555C5F81}">
      <dgm:prSet/>
      <dgm:spPr/>
      <dgm:t>
        <a:bodyPr/>
        <a:lstStyle/>
        <a:p>
          <a:endParaRPr lang="en-US"/>
        </a:p>
      </dgm:t>
    </dgm:pt>
    <dgm:pt modelId="{22D32F9B-C47F-4648-BA60-5B380B3A3889}" type="sibTrans" cxnId="{5C2B6ABA-7A53-4402-B4AD-30E0555C5F81}">
      <dgm:prSet/>
      <dgm:spPr/>
      <dgm:t>
        <a:bodyPr/>
        <a:lstStyle/>
        <a:p>
          <a:endParaRPr lang="en-US"/>
        </a:p>
      </dgm:t>
    </dgm:pt>
    <dgm:pt modelId="{0FD1AFE2-CBE0-4E7C-BAB6-A926B4CC240C}">
      <dgm:prSet phldrT="[Text]"/>
      <dgm:spPr/>
      <dgm:t>
        <a:bodyPr/>
        <a:lstStyle/>
        <a:p>
          <a:r>
            <a:rPr lang="en-US" dirty="0"/>
            <a:t>Construction Material Sales Tax Exemption</a:t>
          </a:r>
        </a:p>
      </dgm:t>
    </dgm:pt>
    <dgm:pt modelId="{393678E1-FFD9-4401-919A-1896422CB13D}" type="parTrans" cxnId="{CE1F8896-36AA-4B17-BC41-D019EAA1977A}">
      <dgm:prSet/>
      <dgm:spPr/>
      <dgm:t>
        <a:bodyPr/>
        <a:lstStyle/>
        <a:p>
          <a:endParaRPr lang="en-US"/>
        </a:p>
      </dgm:t>
    </dgm:pt>
    <dgm:pt modelId="{8D850E11-8EB2-4779-B711-5D7BAEB5BB73}" type="sibTrans" cxnId="{CE1F8896-36AA-4B17-BC41-D019EAA1977A}">
      <dgm:prSet/>
      <dgm:spPr/>
      <dgm:t>
        <a:bodyPr/>
        <a:lstStyle/>
        <a:p>
          <a:endParaRPr lang="en-US"/>
        </a:p>
      </dgm:t>
    </dgm:pt>
    <dgm:pt modelId="{AB983633-F46F-4D66-A0FA-7C086B93ECA7}">
      <dgm:prSet phldrT="[Text]"/>
      <dgm:spPr/>
      <dgm:t>
        <a:bodyPr/>
        <a:lstStyle/>
        <a:p>
          <a:r>
            <a:rPr lang="en-US" dirty="0"/>
            <a:t>Transportation Improvement Districts</a:t>
          </a:r>
        </a:p>
      </dgm:t>
    </dgm:pt>
    <dgm:pt modelId="{79D2A90F-C4CB-4232-9295-41312E1ADDBF}" type="parTrans" cxnId="{ACDEBB69-8992-470B-9915-59492CA248E9}">
      <dgm:prSet/>
      <dgm:spPr/>
      <dgm:t>
        <a:bodyPr/>
        <a:lstStyle/>
        <a:p>
          <a:endParaRPr lang="en-US"/>
        </a:p>
      </dgm:t>
    </dgm:pt>
    <dgm:pt modelId="{47C8EE7E-21A9-4C66-8D22-A05ED3084A61}" type="sibTrans" cxnId="{ACDEBB69-8992-470B-9915-59492CA248E9}">
      <dgm:prSet/>
      <dgm:spPr/>
      <dgm:t>
        <a:bodyPr/>
        <a:lstStyle/>
        <a:p>
          <a:endParaRPr lang="en-US"/>
        </a:p>
      </dgm:t>
    </dgm:pt>
    <dgm:pt modelId="{0BB1B9AD-14ED-4019-B206-635DB7EFA5A4}" type="pres">
      <dgm:prSet presAssocID="{5CDEAF19-966D-4506-A0F5-CDB8FED635E3}" presName="Name0" presStyleCnt="0">
        <dgm:presLayoutVars>
          <dgm:chMax val="7"/>
          <dgm:chPref val="5"/>
          <dgm:dir/>
          <dgm:animOne val="branch"/>
          <dgm:animLvl val="lvl"/>
        </dgm:presLayoutVars>
      </dgm:prSet>
      <dgm:spPr/>
    </dgm:pt>
    <dgm:pt modelId="{1686D5E0-38E4-4751-AB06-F407000A4B81}" type="pres">
      <dgm:prSet presAssocID="{C564707D-6321-4694-B1E4-0EE5450A610A}" presName="ChildAccent4" presStyleCnt="0"/>
      <dgm:spPr/>
    </dgm:pt>
    <dgm:pt modelId="{4EAFDB1F-A8EE-4D58-9280-C7CED2FD6059}" type="pres">
      <dgm:prSet presAssocID="{C564707D-6321-4694-B1E4-0EE5450A610A}" presName="ChildAccent" presStyleLbl="alignImgPlace1" presStyleIdx="0" presStyleCnt="4"/>
      <dgm:spPr/>
    </dgm:pt>
    <dgm:pt modelId="{C5035386-0503-4392-8644-71AFCD7A1BBA}" type="pres">
      <dgm:prSet presAssocID="{C564707D-6321-4694-B1E4-0EE5450A610A}" presName="Child4" presStyleLbl="revTx" presStyleIdx="0" presStyleCnt="0">
        <dgm:presLayoutVars>
          <dgm:chMax val="0"/>
          <dgm:chPref val="0"/>
          <dgm:bulletEnabled val="1"/>
        </dgm:presLayoutVars>
      </dgm:prSet>
      <dgm:spPr/>
    </dgm:pt>
    <dgm:pt modelId="{49579939-5F2F-4829-B9B9-76A1584B386A}" type="pres">
      <dgm:prSet presAssocID="{C564707D-6321-4694-B1E4-0EE5450A610A}" presName="Parent4" presStyleLbl="node1" presStyleIdx="0" presStyleCnt="4">
        <dgm:presLayoutVars>
          <dgm:chMax val="2"/>
          <dgm:chPref val="1"/>
          <dgm:bulletEnabled val="1"/>
        </dgm:presLayoutVars>
      </dgm:prSet>
      <dgm:spPr/>
    </dgm:pt>
    <dgm:pt modelId="{9631A7F9-30A2-4171-B69A-040325CCC86E}" type="pres">
      <dgm:prSet presAssocID="{50F4F925-C83B-4A6F-9907-DFD2FD6B09B4}" presName="ChildAccent3" presStyleCnt="0"/>
      <dgm:spPr/>
    </dgm:pt>
    <dgm:pt modelId="{E1B2E159-7ED4-422B-BFA0-A0D92AD7BB48}" type="pres">
      <dgm:prSet presAssocID="{50F4F925-C83B-4A6F-9907-DFD2FD6B09B4}" presName="ChildAccent" presStyleLbl="alignImgPlace1" presStyleIdx="1" presStyleCnt="4"/>
      <dgm:spPr/>
    </dgm:pt>
    <dgm:pt modelId="{3831C6F7-DD8D-4577-9815-9C904B9CD24B}" type="pres">
      <dgm:prSet presAssocID="{50F4F925-C83B-4A6F-9907-DFD2FD6B09B4}" presName="Child3" presStyleLbl="revTx" presStyleIdx="0" presStyleCnt="0">
        <dgm:presLayoutVars>
          <dgm:chMax val="0"/>
          <dgm:chPref val="0"/>
          <dgm:bulletEnabled val="1"/>
        </dgm:presLayoutVars>
      </dgm:prSet>
      <dgm:spPr/>
    </dgm:pt>
    <dgm:pt modelId="{BF525E8D-EB3C-47EE-835A-F5B91135385F}" type="pres">
      <dgm:prSet presAssocID="{50F4F925-C83B-4A6F-9907-DFD2FD6B09B4}" presName="Parent3" presStyleLbl="node1" presStyleIdx="1" presStyleCnt="4">
        <dgm:presLayoutVars>
          <dgm:chMax val="2"/>
          <dgm:chPref val="1"/>
          <dgm:bulletEnabled val="1"/>
        </dgm:presLayoutVars>
      </dgm:prSet>
      <dgm:spPr/>
    </dgm:pt>
    <dgm:pt modelId="{EF29224D-A5E1-4C77-9890-A59443405290}" type="pres">
      <dgm:prSet presAssocID="{6A487E52-8DF6-44B4-BAE0-1D7D967164EF}" presName="ChildAccent2" presStyleCnt="0"/>
      <dgm:spPr/>
    </dgm:pt>
    <dgm:pt modelId="{A1FE144F-F518-4AB8-80AD-C37F4A030610}" type="pres">
      <dgm:prSet presAssocID="{6A487E52-8DF6-44B4-BAE0-1D7D967164EF}" presName="ChildAccent" presStyleLbl="alignImgPlace1" presStyleIdx="2" presStyleCnt="4"/>
      <dgm:spPr/>
    </dgm:pt>
    <dgm:pt modelId="{8C468DC4-B975-4885-A95A-183650FEC97A}" type="pres">
      <dgm:prSet presAssocID="{6A487E52-8DF6-44B4-BAE0-1D7D967164EF}" presName="Child2" presStyleLbl="revTx" presStyleIdx="0" presStyleCnt="0">
        <dgm:presLayoutVars>
          <dgm:chMax val="0"/>
          <dgm:chPref val="0"/>
          <dgm:bulletEnabled val="1"/>
        </dgm:presLayoutVars>
      </dgm:prSet>
      <dgm:spPr/>
    </dgm:pt>
    <dgm:pt modelId="{D6E09DE8-448E-432A-A6BA-0343954B5C16}" type="pres">
      <dgm:prSet presAssocID="{6A487E52-8DF6-44B4-BAE0-1D7D967164EF}" presName="Parent2" presStyleLbl="node1" presStyleIdx="2" presStyleCnt="4">
        <dgm:presLayoutVars>
          <dgm:chMax val="2"/>
          <dgm:chPref val="1"/>
          <dgm:bulletEnabled val="1"/>
        </dgm:presLayoutVars>
      </dgm:prSet>
      <dgm:spPr/>
    </dgm:pt>
    <dgm:pt modelId="{7ED66189-0C3F-4CD4-9620-C3C8AA8BA67F}" type="pres">
      <dgm:prSet presAssocID="{1B90BDD9-C8D5-4E9A-AA8B-0E1C0D418011}" presName="ChildAccent1" presStyleCnt="0"/>
      <dgm:spPr/>
    </dgm:pt>
    <dgm:pt modelId="{1C4CEC8F-B076-4203-AF8E-91FA592005E0}" type="pres">
      <dgm:prSet presAssocID="{1B90BDD9-C8D5-4E9A-AA8B-0E1C0D418011}" presName="ChildAccent" presStyleLbl="alignImgPlace1" presStyleIdx="3" presStyleCnt="4"/>
      <dgm:spPr/>
    </dgm:pt>
    <dgm:pt modelId="{EABEA94C-5A42-4234-9343-E58075BBCD97}" type="pres">
      <dgm:prSet presAssocID="{1B90BDD9-C8D5-4E9A-AA8B-0E1C0D418011}" presName="Child1" presStyleLbl="revTx" presStyleIdx="0" presStyleCnt="0">
        <dgm:presLayoutVars>
          <dgm:chMax val="0"/>
          <dgm:chPref val="0"/>
          <dgm:bulletEnabled val="1"/>
        </dgm:presLayoutVars>
      </dgm:prSet>
      <dgm:spPr/>
    </dgm:pt>
    <dgm:pt modelId="{B5AA2334-EC78-4C52-A020-F7502150A8C4}" type="pres">
      <dgm:prSet presAssocID="{1B90BDD9-C8D5-4E9A-AA8B-0E1C0D418011}" presName="Parent1" presStyleLbl="node1" presStyleIdx="3" presStyleCnt="4">
        <dgm:presLayoutVars>
          <dgm:chMax val="2"/>
          <dgm:chPref val="1"/>
          <dgm:bulletEnabled val="1"/>
        </dgm:presLayoutVars>
      </dgm:prSet>
      <dgm:spPr/>
    </dgm:pt>
  </dgm:ptLst>
  <dgm:cxnLst>
    <dgm:cxn modelId="{2F732104-A134-4CDE-91B9-F1419787BB2D}" srcId="{50F4F925-C83B-4A6F-9907-DFD2FD6B09B4}" destId="{865797CD-6A83-4D8D-BA52-CF14067793EB}" srcOrd="2" destOrd="0" parTransId="{7ABA815C-3ACC-4CF9-BF5D-6CEDE45B3F85}" sibTransId="{A9984759-BDBA-4CDF-97C4-9AF64EBE2A1A}"/>
    <dgm:cxn modelId="{94287805-7699-4D79-9969-CDFF346F575A}" srcId="{6A487E52-8DF6-44B4-BAE0-1D7D967164EF}" destId="{FC1C3BAB-EDA3-4CA3-BD5E-A8631BFCB215}" srcOrd="1" destOrd="0" parTransId="{A3928BD4-259A-4524-B5DB-B4CF52A0ECCB}" sibTransId="{FD2F7C7C-5B8F-409C-83AE-125A633CB0B8}"/>
    <dgm:cxn modelId="{48268E07-F601-4DD7-B598-90FD3F46823C}" type="presOf" srcId="{805B4D69-CAD2-4735-908A-E3EF69596C67}" destId="{3831C6F7-DD8D-4577-9815-9C904B9CD24B}" srcOrd="1" destOrd="2" presId="urn:microsoft.com/office/officeart/2011/layout/InterconnectedBlockProcess"/>
    <dgm:cxn modelId="{B659120A-A69B-4449-97CF-CF35F1F2ED99}" type="presOf" srcId="{F0355450-357E-4E0E-890B-12E356D263FC}" destId="{3831C6F7-DD8D-4577-9815-9C904B9CD24B}" srcOrd="1" destOrd="1" presId="urn:microsoft.com/office/officeart/2011/layout/InterconnectedBlockProcess"/>
    <dgm:cxn modelId="{B8458E0B-E0ED-47B5-8083-FEE4BECF5428}" type="presOf" srcId="{FC1C3BAB-EDA3-4CA3-BD5E-A8631BFCB215}" destId="{8C468DC4-B975-4885-A95A-183650FEC97A}" srcOrd="1" destOrd="2" presId="urn:microsoft.com/office/officeart/2011/layout/InterconnectedBlockProcess"/>
    <dgm:cxn modelId="{8CC2620F-53B3-408D-BBFC-032D9E3E46DB}" type="presOf" srcId="{7349534D-6F25-4248-A4F9-A6DB35C28487}" destId="{EABEA94C-5A42-4234-9343-E58075BBCD97}" srcOrd="1" destOrd="0" presId="urn:microsoft.com/office/officeart/2011/layout/InterconnectedBlockProcess"/>
    <dgm:cxn modelId="{61FD8F12-169F-4F28-BB55-4D174AAA36C5}" srcId="{1B90BDD9-C8D5-4E9A-AA8B-0E1C0D418011}" destId="{419EACC1-0538-49E2-ABBA-701437A03B4F}" srcOrd="2" destOrd="0" parTransId="{61184ECB-C6BC-4C2F-812F-3A1DF8B46D53}" sibTransId="{0AD67D20-7CE5-4506-93D3-BA9BACFBA876}"/>
    <dgm:cxn modelId="{C8A41D1B-703D-4F32-992A-EF96C0F7410D}" srcId="{5CDEAF19-966D-4506-A0F5-CDB8FED635E3}" destId="{50F4F925-C83B-4A6F-9907-DFD2FD6B09B4}" srcOrd="2" destOrd="0" parTransId="{5BB00E68-FA3D-401C-80CB-96B83908E175}" sibTransId="{CEC593E7-8D31-4DEB-AA64-3D6DA8C78EC7}"/>
    <dgm:cxn modelId="{ACF64621-0653-402E-A66A-140A82AD15C0}" type="presOf" srcId="{6A487E52-8DF6-44B4-BAE0-1D7D967164EF}" destId="{D6E09DE8-448E-432A-A6BA-0343954B5C16}" srcOrd="0" destOrd="0" presId="urn:microsoft.com/office/officeart/2011/layout/InterconnectedBlockProcess"/>
    <dgm:cxn modelId="{7E1BD324-47C7-4F6B-B244-A90DED755E8E}" type="presOf" srcId="{1B90BDD9-C8D5-4E9A-AA8B-0E1C0D418011}" destId="{B5AA2334-EC78-4C52-A020-F7502150A8C4}" srcOrd="0" destOrd="0" presId="urn:microsoft.com/office/officeart/2011/layout/InterconnectedBlockProcess"/>
    <dgm:cxn modelId="{9E1CFE27-DAE2-4C15-8907-115C03FE35F2}" type="presOf" srcId="{865797CD-6A83-4D8D-BA52-CF14067793EB}" destId="{3831C6F7-DD8D-4577-9815-9C904B9CD24B}" srcOrd="1" destOrd="3" presId="urn:microsoft.com/office/officeart/2011/layout/InterconnectedBlockProcess"/>
    <dgm:cxn modelId="{CF386228-6983-4DC6-8558-B9C1EB7422AE}" type="presOf" srcId="{F0355450-357E-4E0E-890B-12E356D263FC}" destId="{E1B2E159-7ED4-422B-BFA0-A0D92AD7BB48}" srcOrd="0" destOrd="1" presId="urn:microsoft.com/office/officeart/2011/layout/InterconnectedBlockProcess"/>
    <dgm:cxn modelId="{1A6EAE28-0B4D-4F1B-9499-A69D2E81D0B5}" srcId="{6A487E52-8DF6-44B4-BAE0-1D7D967164EF}" destId="{FBEA620A-F5C0-4F2A-912E-25C030720E68}" srcOrd="0" destOrd="0" parTransId="{49D7D7F5-ABFE-4664-A0C3-AC68DEB6C509}" sibTransId="{B58E73FE-4995-44BD-BA1A-718EF1F9EC4A}"/>
    <dgm:cxn modelId="{D264D829-41E2-4FA3-A7A8-5DE0F7D14D0F}" srcId="{1B90BDD9-C8D5-4E9A-AA8B-0E1C0D418011}" destId="{5D7306B2-4ADE-4C1F-B08D-F2020BE0C465}" srcOrd="1" destOrd="0" parTransId="{CF57424E-7A1D-4081-A744-AED385B9EA70}" sibTransId="{7AB443BA-A906-4629-A888-78666E519319}"/>
    <dgm:cxn modelId="{51309B3B-7E97-4D8D-B260-74B53BEE8EA5}" type="presOf" srcId="{FBEA620A-F5C0-4F2A-912E-25C030720E68}" destId="{8C468DC4-B975-4885-A95A-183650FEC97A}" srcOrd="1" destOrd="0" presId="urn:microsoft.com/office/officeart/2011/layout/InterconnectedBlockProcess"/>
    <dgm:cxn modelId="{23602C3D-65B4-4695-A782-911482092595}" type="presOf" srcId="{50F4F925-C83B-4A6F-9907-DFD2FD6B09B4}" destId="{BF525E8D-EB3C-47EE-835A-F5B91135385F}" srcOrd="0" destOrd="0" presId="urn:microsoft.com/office/officeart/2011/layout/InterconnectedBlockProcess"/>
    <dgm:cxn modelId="{8C7EAD40-653E-4F04-A4B5-E9C84EFDAA62}" type="presOf" srcId="{7349534D-6F25-4248-A4F9-A6DB35C28487}" destId="{1C4CEC8F-B076-4203-AF8E-91FA592005E0}" srcOrd="0" destOrd="0" presId="urn:microsoft.com/office/officeart/2011/layout/InterconnectedBlockProcess"/>
    <dgm:cxn modelId="{030FBC64-D6E1-496E-9022-E3AFED86F0AB}" type="presOf" srcId="{FC1C3BAB-EDA3-4CA3-BD5E-A8631BFCB215}" destId="{A1FE144F-F518-4AB8-80AD-C37F4A030610}" srcOrd="0" destOrd="2" presId="urn:microsoft.com/office/officeart/2011/layout/InterconnectedBlockProcess"/>
    <dgm:cxn modelId="{ACDEBB69-8992-470B-9915-59492CA248E9}" srcId="{50F4F925-C83B-4A6F-9907-DFD2FD6B09B4}" destId="{AB983633-F46F-4D66-A0FA-7C086B93ECA7}" srcOrd="3" destOrd="0" parTransId="{79D2A90F-C4CB-4232-9295-41312E1ADDBF}" sibTransId="{47C8EE7E-21A9-4C66-8D22-A05ED3084A61}"/>
    <dgm:cxn modelId="{52B9724A-741B-4EA4-A9D1-0CF1B6FBEB71}" type="presOf" srcId="{419EACC1-0538-49E2-ABBA-701437A03B4F}" destId="{1C4CEC8F-B076-4203-AF8E-91FA592005E0}" srcOrd="0" destOrd="2" presId="urn:microsoft.com/office/officeart/2011/layout/InterconnectedBlockProcess"/>
    <dgm:cxn modelId="{FEC0A64A-E2B0-44ED-93FD-14372D2E63AB}" type="presOf" srcId="{419EACC1-0538-49E2-ABBA-701437A03B4F}" destId="{EABEA94C-5A42-4234-9343-E58075BBCD97}" srcOrd="1" destOrd="2" presId="urn:microsoft.com/office/officeart/2011/layout/InterconnectedBlockProcess"/>
    <dgm:cxn modelId="{FC9BB051-7E5E-4E2C-9446-407B3EB52DFB}" type="presOf" srcId="{805B4D69-CAD2-4735-908A-E3EF69596C67}" destId="{E1B2E159-7ED4-422B-BFA0-A0D92AD7BB48}" srcOrd="0" destOrd="2" presId="urn:microsoft.com/office/officeart/2011/layout/InterconnectedBlockProcess"/>
    <dgm:cxn modelId="{6FF57776-F0F1-44E7-B12E-C42F1B075069}" type="presOf" srcId="{0FD1AFE2-CBE0-4E7C-BAB6-A926B4CC240C}" destId="{C5035386-0503-4392-8644-71AFCD7A1BBA}" srcOrd="1" destOrd="0" presId="urn:microsoft.com/office/officeart/2011/layout/InterconnectedBlockProcess"/>
    <dgm:cxn modelId="{A8EA1A59-52F2-4937-9FD9-5D4651EB41AD}" srcId="{5CDEAF19-966D-4506-A0F5-CDB8FED635E3}" destId="{1B90BDD9-C8D5-4E9A-AA8B-0E1C0D418011}" srcOrd="0" destOrd="0" parTransId="{DCA56C68-090D-4A13-A44E-040B498993F4}" sibTransId="{98DB5094-4F32-494C-8667-1AF486D1B0B3}"/>
    <dgm:cxn modelId="{A510337D-DD19-4825-9A33-8FBDDBCE1CFB}" type="presOf" srcId="{AB983633-F46F-4D66-A0FA-7C086B93ECA7}" destId="{3831C6F7-DD8D-4577-9815-9C904B9CD24B}" srcOrd="1" destOrd="4" presId="urn:microsoft.com/office/officeart/2011/layout/InterconnectedBlockProcess"/>
    <dgm:cxn modelId="{70BF7C81-4449-4518-A937-B80D87D66C10}" type="presOf" srcId="{4A34F5FD-F47A-46B4-8142-9AFD273EF715}" destId="{3831C6F7-DD8D-4577-9815-9C904B9CD24B}" srcOrd="1" destOrd="0" presId="urn:microsoft.com/office/officeart/2011/layout/InterconnectedBlockProcess"/>
    <dgm:cxn modelId="{590C2082-72F4-4F59-81AE-704C3B0B9FC2}" type="presOf" srcId="{FBEA620A-F5C0-4F2A-912E-25C030720E68}" destId="{A1FE144F-F518-4AB8-80AD-C37F4A030610}" srcOrd="0" destOrd="0" presId="urn:microsoft.com/office/officeart/2011/layout/InterconnectedBlockProcess"/>
    <dgm:cxn modelId="{D5518C86-824A-40AA-9A45-668EC0C59F53}" type="presOf" srcId="{865797CD-6A83-4D8D-BA52-CF14067793EB}" destId="{E1B2E159-7ED4-422B-BFA0-A0D92AD7BB48}" srcOrd="0" destOrd="3" presId="urn:microsoft.com/office/officeart/2011/layout/InterconnectedBlockProcess"/>
    <dgm:cxn modelId="{71C2F288-F66F-435C-9797-FD90865E906C}" srcId="{1B90BDD9-C8D5-4E9A-AA8B-0E1C0D418011}" destId="{7349534D-6F25-4248-A4F9-A6DB35C28487}" srcOrd="0" destOrd="0" parTransId="{03BC81AE-B561-4475-ACAB-C234659AFC24}" sibTransId="{FE880769-FC61-4205-B4F3-50BA8BB0E42B}"/>
    <dgm:cxn modelId="{9C1AD88A-0599-4ED2-8073-E9158874D588}" type="presOf" srcId="{C564707D-6321-4694-B1E4-0EE5450A610A}" destId="{49579939-5F2F-4829-B9B9-76A1584B386A}" srcOrd="0" destOrd="0" presId="urn:microsoft.com/office/officeart/2011/layout/InterconnectedBlockProcess"/>
    <dgm:cxn modelId="{556BED8C-D052-4F59-A911-5083D21F2E5E}" srcId="{5CDEAF19-966D-4506-A0F5-CDB8FED635E3}" destId="{6A487E52-8DF6-44B4-BAE0-1D7D967164EF}" srcOrd="1" destOrd="0" parTransId="{BDA416E0-EC1A-4A26-8B4F-44302C41F8CF}" sibTransId="{F2334388-F074-43E9-B208-92E3F79D8391}"/>
    <dgm:cxn modelId="{CE1F8896-36AA-4B17-BC41-D019EAA1977A}" srcId="{C564707D-6321-4694-B1E4-0EE5450A610A}" destId="{0FD1AFE2-CBE0-4E7C-BAB6-A926B4CC240C}" srcOrd="0" destOrd="0" parTransId="{393678E1-FFD9-4401-919A-1896422CB13D}" sibTransId="{8D850E11-8EB2-4779-B711-5D7BAEB5BB73}"/>
    <dgm:cxn modelId="{4C712CA2-355B-4271-89EC-6B899F6D12FC}" type="presOf" srcId="{5D7306B2-4ADE-4C1F-B08D-F2020BE0C465}" destId="{EABEA94C-5A42-4234-9343-E58075BBCD97}" srcOrd="1" destOrd="1" presId="urn:microsoft.com/office/officeart/2011/layout/InterconnectedBlockProcess"/>
    <dgm:cxn modelId="{E04698AA-7B7D-4F47-8790-B8744B424429}" srcId="{4A34F5FD-F47A-46B4-8142-9AFD273EF715}" destId="{F0355450-357E-4E0E-890B-12E356D263FC}" srcOrd="0" destOrd="0" parTransId="{B5E744D6-0327-4DB7-920F-B91554B069D4}" sibTransId="{3E8E5109-FF9D-4E64-BC1F-B10E65DC5D45}"/>
    <dgm:cxn modelId="{F31FACAB-9144-44CE-A019-57F68C123890}" type="presOf" srcId="{5D7306B2-4ADE-4C1F-B08D-F2020BE0C465}" destId="{1C4CEC8F-B076-4203-AF8E-91FA592005E0}" srcOrd="0" destOrd="1" presId="urn:microsoft.com/office/officeart/2011/layout/InterconnectedBlockProcess"/>
    <dgm:cxn modelId="{5C2B6ABA-7A53-4402-B4AD-30E0555C5F81}" srcId="{5CDEAF19-966D-4506-A0F5-CDB8FED635E3}" destId="{C564707D-6321-4694-B1E4-0EE5450A610A}" srcOrd="3" destOrd="0" parTransId="{4CB6FF21-DDFA-481C-BB41-59F1F26B933F}" sibTransId="{22D32F9B-C47F-4648-BA60-5B380B3A3889}"/>
    <dgm:cxn modelId="{006053BD-5B4A-4F0B-8613-8D744675063D}" type="presOf" srcId="{AB983633-F46F-4D66-A0FA-7C086B93ECA7}" destId="{E1B2E159-7ED4-422B-BFA0-A0D92AD7BB48}" srcOrd="0" destOrd="4" presId="urn:microsoft.com/office/officeart/2011/layout/InterconnectedBlockProcess"/>
    <dgm:cxn modelId="{5467B8D3-BD96-4C7B-8F96-36CD3430A3E6}" type="presOf" srcId="{0D45C1EE-8384-4F6A-BFF6-3920A1E65C73}" destId="{8C468DC4-B975-4885-A95A-183650FEC97A}" srcOrd="1" destOrd="1" presId="urn:microsoft.com/office/officeart/2011/layout/InterconnectedBlockProcess"/>
    <dgm:cxn modelId="{4B33FCD9-7C0A-483B-AF39-10ADCD11ADFD}" type="presOf" srcId="{5CDEAF19-966D-4506-A0F5-CDB8FED635E3}" destId="{0BB1B9AD-14ED-4019-B206-635DB7EFA5A4}" srcOrd="0" destOrd="0" presId="urn:microsoft.com/office/officeart/2011/layout/InterconnectedBlockProcess"/>
    <dgm:cxn modelId="{6E0CEDE6-DB16-43FD-B11B-98584294683E}" srcId="{50F4F925-C83B-4A6F-9907-DFD2FD6B09B4}" destId="{805B4D69-CAD2-4735-908A-E3EF69596C67}" srcOrd="1" destOrd="0" parTransId="{359C70A4-75FA-4607-B6D0-7CA78D5F66E8}" sibTransId="{89A54AC5-6C1B-4B0F-AFF6-0619299A3B9B}"/>
    <dgm:cxn modelId="{4EDD9CE9-81F3-4FA0-A1AD-83E517FBB1D6}" type="presOf" srcId="{0FD1AFE2-CBE0-4E7C-BAB6-A926B4CC240C}" destId="{4EAFDB1F-A8EE-4D58-9280-C7CED2FD6059}" srcOrd="0" destOrd="0" presId="urn:microsoft.com/office/officeart/2011/layout/InterconnectedBlockProcess"/>
    <dgm:cxn modelId="{40F4F1ED-E6A2-46EE-ACBC-52EE2405AC61}" type="presOf" srcId="{0D45C1EE-8384-4F6A-BFF6-3920A1E65C73}" destId="{A1FE144F-F518-4AB8-80AD-C37F4A030610}" srcOrd="0" destOrd="1" presId="urn:microsoft.com/office/officeart/2011/layout/InterconnectedBlockProcess"/>
    <dgm:cxn modelId="{C772B1EF-A0E6-41A1-9AA1-4C8A46F8BB90}" srcId="{FBEA620A-F5C0-4F2A-912E-25C030720E68}" destId="{0D45C1EE-8384-4F6A-BFF6-3920A1E65C73}" srcOrd="0" destOrd="0" parTransId="{A2ABF8F0-D84A-4208-AA5B-90D512EA5F98}" sibTransId="{FCF60A04-9E24-4959-B7BE-3A7CE32FCB4B}"/>
    <dgm:cxn modelId="{9435C1F0-7F8E-47C2-BB52-FC1D6B722EB1}" srcId="{50F4F925-C83B-4A6F-9907-DFD2FD6B09B4}" destId="{4A34F5FD-F47A-46B4-8142-9AFD273EF715}" srcOrd="0" destOrd="0" parTransId="{A77A2C43-317E-48EE-9798-C485674F2FD7}" sibTransId="{783EEC9D-50CA-4527-B1E9-6A540A6DDB60}"/>
    <dgm:cxn modelId="{294267FD-8C5B-493F-A6AF-1B44EC1C68D1}" type="presOf" srcId="{4A34F5FD-F47A-46B4-8142-9AFD273EF715}" destId="{E1B2E159-7ED4-422B-BFA0-A0D92AD7BB48}" srcOrd="0" destOrd="0" presId="urn:microsoft.com/office/officeart/2011/layout/InterconnectedBlockProcess"/>
    <dgm:cxn modelId="{F9F92A2D-AF7A-4DAF-B530-5EB325B1194B}" type="presParOf" srcId="{0BB1B9AD-14ED-4019-B206-635DB7EFA5A4}" destId="{1686D5E0-38E4-4751-AB06-F407000A4B81}" srcOrd="0" destOrd="0" presId="urn:microsoft.com/office/officeart/2011/layout/InterconnectedBlockProcess"/>
    <dgm:cxn modelId="{CE8094E5-F6B3-4F82-ABF5-23F4A54F5068}" type="presParOf" srcId="{1686D5E0-38E4-4751-AB06-F407000A4B81}" destId="{4EAFDB1F-A8EE-4D58-9280-C7CED2FD6059}" srcOrd="0" destOrd="0" presId="urn:microsoft.com/office/officeart/2011/layout/InterconnectedBlockProcess"/>
    <dgm:cxn modelId="{17880CCE-D610-4408-8BCA-3206DF078028}" type="presParOf" srcId="{0BB1B9AD-14ED-4019-B206-635DB7EFA5A4}" destId="{C5035386-0503-4392-8644-71AFCD7A1BBA}" srcOrd="1" destOrd="0" presId="urn:microsoft.com/office/officeart/2011/layout/InterconnectedBlockProcess"/>
    <dgm:cxn modelId="{36336F90-D740-4015-A92C-B79E665B625D}" type="presParOf" srcId="{0BB1B9AD-14ED-4019-B206-635DB7EFA5A4}" destId="{49579939-5F2F-4829-B9B9-76A1584B386A}" srcOrd="2" destOrd="0" presId="urn:microsoft.com/office/officeart/2011/layout/InterconnectedBlockProcess"/>
    <dgm:cxn modelId="{AAACD1A8-F79F-4D3F-9881-6236A9944CA6}" type="presParOf" srcId="{0BB1B9AD-14ED-4019-B206-635DB7EFA5A4}" destId="{9631A7F9-30A2-4171-B69A-040325CCC86E}" srcOrd="3" destOrd="0" presId="urn:microsoft.com/office/officeart/2011/layout/InterconnectedBlockProcess"/>
    <dgm:cxn modelId="{ECE79964-CFC3-404B-9BAF-AD1B479B9588}" type="presParOf" srcId="{9631A7F9-30A2-4171-B69A-040325CCC86E}" destId="{E1B2E159-7ED4-422B-BFA0-A0D92AD7BB48}" srcOrd="0" destOrd="0" presId="urn:microsoft.com/office/officeart/2011/layout/InterconnectedBlockProcess"/>
    <dgm:cxn modelId="{A0EB8B4B-274B-4333-A874-CF2AB8EC02CA}" type="presParOf" srcId="{0BB1B9AD-14ED-4019-B206-635DB7EFA5A4}" destId="{3831C6F7-DD8D-4577-9815-9C904B9CD24B}" srcOrd="4" destOrd="0" presId="urn:microsoft.com/office/officeart/2011/layout/InterconnectedBlockProcess"/>
    <dgm:cxn modelId="{B9093859-45C3-4CF7-BDFB-21D121B69DA9}" type="presParOf" srcId="{0BB1B9AD-14ED-4019-B206-635DB7EFA5A4}" destId="{BF525E8D-EB3C-47EE-835A-F5B91135385F}" srcOrd="5" destOrd="0" presId="urn:microsoft.com/office/officeart/2011/layout/InterconnectedBlockProcess"/>
    <dgm:cxn modelId="{AF303BFD-AC1A-44F9-B8A8-5320A3B3AB05}" type="presParOf" srcId="{0BB1B9AD-14ED-4019-B206-635DB7EFA5A4}" destId="{EF29224D-A5E1-4C77-9890-A59443405290}" srcOrd="6" destOrd="0" presId="urn:microsoft.com/office/officeart/2011/layout/InterconnectedBlockProcess"/>
    <dgm:cxn modelId="{62CDFF99-BC5D-4774-872B-2CBE88757B34}" type="presParOf" srcId="{EF29224D-A5E1-4C77-9890-A59443405290}" destId="{A1FE144F-F518-4AB8-80AD-C37F4A030610}" srcOrd="0" destOrd="0" presId="urn:microsoft.com/office/officeart/2011/layout/InterconnectedBlockProcess"/>
    <dgm:cxn modelId="{FFBDAC5C-CE70-47F4-98D0-AF72B9D5CC33}" type="presParOf" srcId="{0BB1B9AD-14ED-4019-B206-635DB7EFA5A4}" destId="{8C468DC4-B975-4885-A95A-183650FEC97A}" srcOrd="7" destOrd="0" presId="urn:microsoft.com/office/officeart/2011/layout/InterconnectedBlockProcess"/>
    <dgm:cxn modelId="{AE2287B6-D962-45B5-A20A-665B26ACE3AC}" type="presParOf" srcId="{0BB1B9AD-14ED-4019-B206-635DB7EFA5A4}" destId="{D6E09DE8-448E-432A-A6BA-0343954B5C16}" srcOrd="8" destOrd="0" presId="urn:microsoft.com/office/officeart/2011/layout/InterconnectedBlockProcess"/>
    <dgm:cxn modelId="{EA60F4A4-8E46-4635-B332-62E43E256EB9}" type="presParOf" srcId="{0BB1B9AD-14ED-4019-B206-635DB7EFA5A4}" destId="{7ED66189-0C3F-4CD4-9620-C3C8AA8BA67F}" srcOrd="9" destOrd="0" presId="urn:microsoft.com/office/officeart/2011/layout/InterconnectedBlockProcess"/>
    <dgm:cxn modelId="{C943968D-C38C-4076-8529-564CEEB37A5B}" type="presParOf" srcId="{7ED66189-0C3F-4CD4-9620-C3C8AA8BA67F}" destId="{1C4CEC8F-B076-4203-AF8E-91FA592005E0}" srcOrd="0" destOrd="0" presId="urn:microsoft.com/office/officeart/2011/layout/InterconnectedBlockProcess"/>
    <dgm:cxn modelId="{72EB4410-7D7A-4312-B59E-CC810FA77F94}" type="presParOf" srcId="{0BB1B9AD-14ED-4019-B206-635DB7EFA5A4}" destId="{EABEA94C-5A42-4234-9343-E58075BBCD97}" srcOrd="10" destOrd="0" presId="urn:microsoft.com/office/officeart/2011/layout/InterconnectedBlockProcess"/>
    <dgm:cxn modelId="{C9631798-4B11-4992-A963-E0F14A968F2F}" type="presParOf" srcId="{0BB1B9AD-14ED-4019-B206-635DB7EFA5A4}" destId="{B5AA2334-EC78-4C52-A020-F7502150A8C4}" srcOrd="11" destOrd="0" presId="urn:microsoft.com/office/officeart/2011/layout/InterconnectedBlock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AB08F0-EAB5-43BF-9E77-1C3749D63F7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8F4443C-47B7-4E8D-8435-86E88C00F21A}">
      <dgm:prSet phldrT="[Text]"/>
      <dgm:spPr/>
      <dgm:t>
        <a:bodyPr/>
        <a:lstStyle/>
        <a:p>
          <a:r>
            <a:rPr lang="en-US" dirty="0"/>
            <a:t>California $1 B Loan Business Loan Programs</a:t>
          </a:r>
        </a:p>
      </dgm:t>
    </dgm:pt>
    <dgm:pt modelId="{A090092C-C6D6-4218-9225-F75BD29CCFE1}" type="parTrans" cxnId="{B052B7CB-CDF8-42FC-AE7C-28586D6F7201}">
      <dgm:prSet/>
      <dgm:spPr/>
      <dgm:t>
        <a:bodyPr/>
        <a:lstStyle/>
        <a:p>
          <a:endParaRPr lang="en-US"/>
        </a:p>
      </dgm:t>
    </dgm:pt>
    <dgm:pt modelId="{7D6983F8-56EB-4EEB-9E94-BDDF68E302C2}" type="sibTrans" cxnId="{B052B7CB-CDF8-42FC-AE7C-28586D6F7201}">
      <dgm:prSet/>
      <dgm:spPr/>
      <dgm:t>
        <a:bodyPr/>
        <a:lstStyle/>
        <a:p>
          <a:endParaRPr lang="en-US"/>
        </a:p>
      </dgm:t>
    </dgm:pt>
    <dgm:pt modelId="{EDE0B8D2-C74C-41E6-B76F-B1B959EE1891}">
      <dgm:prSet phldrT="[Text]"/>
      <dgm:spPr/>
      <dgm:t>
        <a:bodyPr/>
        <a:lstStyle/>
        <a:p>
          <a:r>
            <a:rPr lang="en-US" dirty="0"/>
            <a:t>JobsOhio $200M Loan Fund, Port Financing, Loan Guarantees </a:t>
          </a:r>
        </a:p>
      </dgm:t>
    </dgm:pt>
    <dgm:pt modelId="{F2B44AB5-ACBA-4C18-9356-B9D8713EAC3F}" type="parTrans" cxnId="{B80EE952-0EC0-4F0D-8AFF-CF92100CDE77}">
      <dgm:prSet/>
      <dgm:spPr/>
      <dgm:t>
        <a:bodyPr/>
        <a:lstStyle/>
        <a:p>
          <a:endParaRPr lang="en-US"/>
        </a:p>
      </dgm:t>
    </dgm:pt>
    <dgm:pt modelId="{F67A3CA5-5F77-4FCE-8244-08C9272FF9EE}" type="sibTrans" cxnId="{B80EE952-0EC0-4F0D-8AFF-CF92100CDE77}">
      <dgm:prSet/>
      <dgm:spPr/>
      <dgm:t>
        <a:bodyPr/>
        <a:lstStyle/>
        <a:p>
          <a:endParaRPr lang="en-US"/>
        </a:p>
      </dgm:t>
    </dgm:pt>
    <dgm:pt modelId="{B0217002-A931-48CE-B1CD-F588543C4FA1}">
      <dgm:prSet phldrT="[Text]"/>
      <dgm:spPr/>
      <dgm:t>
        <a:bodyPr/>
        <a:lstStyle/>
        <a:p>
          <a:r>
            <a:rPr lang="en-US" dirty="0"/>
            <a:t>Arkansas $12M CDBG Program</a:t>
          </a:r>
        </a:p>
      </dgm:t>
    </dgm:pt>
    <dgm:pt modelId="{9655BEAE-08C4-4127-8C80-87B1D25DC76D}" type="parTrans" cxnId="{145EFCB5-F270-466D-97B2-DA49A162EF14}">
      <dgm:prSet/>
      <dgm:spPr/>
      <dgm:t>
        <a:bodyPr/>
        <a:lstStyle/>
        <a:p>
          <a:endParaRPr lang="en-US"/>
        </a:p>
      </dgm:t>
    </dgm:pt>
    <dgm:pt modelId="{200E3D99-091A-42F1-A5D8-499F421D37BE}" type="sibTrans" cxnId="{145EFCB5-F270-466D-97B2-DA49A162EF14}">
      <dgm:prSet/>
      <dgm:spPr/>
      <dgm:t>
        <a:bodyPr/>
        <a:lstStyle/>
        <a:p>
          <a:endParaRPr lang="en-US"/>
        </a:p>
      </dgm:t>
    </dgm:pt>
    <dgm:pt modelId="{B3CBFFF5-AF05-4B80-918D-CA697E3B588A}">
      <dgm:prSet phldrT="[Text]"/>
      <dgm:spPr/>
      <dgm:t>
        <a:bodyPr/>
        <a:lstStyle/>
        <a:p>
          <a:pPr>
            <a:buFont typeface="Symbol" panose="05050102010706020507" pitchFamily="18" charset="2"/>
            <a:buChar char=""/>
          </a:pPr>
          <a:r>
            <a:rPr lang="en-US" dirty="0"/>
            <a:t>Oregon</a:t>
          </a:r>
        </a:p>
      </dgm:t>
    </dgm:pt>
    <dgm:pt modelId="{8BEADAF7-5A77-4577-8687-4BD001BA7DBC}" type="parTrans" cxnId="{4B410BC4-3E87-4EE4-998C-3D9FFF2C7C60}">
      <dgm:prSet/>
      <dgm:spPr/>
      <dgm:t>
        <a:bodyPr/>
        <a:lstStyle/>
        <a:p>
          <a:endParaRPr lang="en-US"/>
        </a:p>
      </dgm:t>
    </dgm:pt>
    <dgm:pt modelId="{C5AFA3AD-5A6A-4765-9D30-DE8BA047137D}" type="sibTrans" cxnId="{4B410BC4-3E87-4EE4-998C-3D9FFF2C7C60}">
      <dgm:prSet/>
      <dgm:spPr/>
      <dgm:t>
        <a:bodyPr/>
        <a:lstStyle/>
        <a:p>
          <a:endParaRPr lang="en-US"/>
        </a:p>
      </dgm:t>
    </dgm:pt>
    <dgm:pt modelId="{0578FFCD-7778-4E5B-A23A-0EA60FFCACBD}">
      <dgm:prSet phldrT="[Text]"/>
      <dgm:spPr/>
      <dgm:t>
        <a:bodyPr/>
        <a:lstStyle/>
        <a:p>
          <a:r>
            <a:rPr lang="en-US" dirty="0"/>
            <a:t>Arizona $50M Coronavirus Relief Fund</a:t>
          </a:r>
        </a:p>
      </dgm:t>
    </dgm:pt>
    <dgm:pt modelId="{106E86E4-D422-4863-9A54-F22D8F57065B}" type="parTrans" cxnId="{5C9EFFF2-1489-485A-9726-CCA9A034389A}">
      <dgm:prSet/>
      <dgm:spPr/>
    </dgm:pt>
    <dgm:pt modelId="{5C4F64C2-B522-42C8-BC4A-D26E3AAFF969}" type="sibTrans" cxnId="{5C9EFFF2-1489-485A-9726-CCA9A034389A}">
      <dgm:prSet/>
      <dgm:spPr/>
    </dgm:pt>
    <dgm:pt modelId="{A755C6A2-1467-4420-B0B6-30C31EE48F44}">
      <dgm:prSet phldrT="[Text]"/>
      <dgm:spPr/>
      <dgm:t>
        <a:bodyPr/>
        <a:lstStyle/>
        <a:p>
          <a:pPr>
            <a:buFont typeface="Symbol" panose="05050102010706020507" pitchFamily="18" charset="2"/>
            <a:buChar char=""/>
          </a:pPr>
          <a:r>
            <a:rPr lang="en-US" dirty="0"/>
            <a:t>Small Business Loan Modifications and Forgiveness</a:t>
          </a:r>
          <a:r>
            <a:rPr lang="en-US" b="1" dirty="0"/>
            <a:t> </a:t>
          </a:r>
          <a:r>
            <a:rPr lang="en-US" dirty="0"/>
            <a:t>defers payments and interest</a:t>
          </a:r>
        </a:p>
      </dgm:t>
    </dgm:pt>
    <dgm:pt modelId="{C9A1678E-3CB2-499F-96CA-B7C22E6DFFA9}" type="parTrans" cxnId="{BE7AE563-FCB4-4676-9990-4186B3E57A55}">
      <dgm:prSet/>
      <dgm:spPr/>
    </dgm:pt>
    <dgm:pt modelId="{0D4E3FCD-CB38-4BF3-91E6-732D3282F483}" type="sibTrans" cxnId="{BE7AE563-FCB4-4676-9990-4186B3E57A55}">
      <dgm:prSet/>
      <dgm:spPr/>
    </dgm:pt>
    <dgm:pt modelId="{334B9667-88B0-46DE-853F-59BE52F4110F}">
      <dgm:prSet phldrT="[Text]"/>
      <dgm:spPr/>
      <dgm:t>
        <a:bodyPr/>
        <a:lstStyle/>
        <a:p>
          <a:pPr>
            <a:buFont typeface="Symbol" panose="05050102010706020507" pitchFamily="18" charset="2"/>
            <a:buChar char=""/>
          </a:pPr>
          <a:r>
            <a:rPr lang="en-US" dirty="0"/>
            <a:t>"Small Business Stabilization Fund"  $700,000 as leverage for funding from others</a:t>
          </a:r>
        </a:p>
      </dgm:t>
    </dgm:pt>
    <dgm:pt modelId="{5023946F-CEB1-457F-A31E-6EE96535AF56}" type="parTrans" cxnId="{0108372C-5F67-452E-99DB-A2A58648A6F3}">
      <dgm:prSet/>
      <dgm:spPr/>
    </dgm:pt>
    <dgm:pt modelId="{DBE42B35-E70E-4714-A0A4-12076F13ACDE}" type="sibTrans" cxnId="{0108372C-5F67-452E-99DB-A2A58648A6F3}">
      <dgm:prSet/>
      <dgm:spPr/>
    </dgm:pt>
    <dgm:pt modelId="{4910D6E7-C485-4A60-B78D-21EEB0AC3E23}">
      <dgm:prSet phldrT="[Text]"/>
      <dgm:spPr/>
      <dgm:t>
        <a:bodyPr/>
        <a:lstStyle/>
        <a:p>
          <a:pPr>
            <a:buFont typeface="Symbol" panose="05050102010706020507" pitchFamily="18" charset="2"/>
            <a:buChar char=""/>
          </a:pPr>
          <a:r>
            <a:rPr lang="en-US" dirty="0"/>
            <a:t>Florida $50 Emergency Bridge Loan Program</a:t>
          </a:r>
        </a:p>
      </dgm:t>
    </dgm:pt>
    <dgm:pt modelId="{01FC291B-CDA3-4238-ADD2-DA8D1A0B9761}" type="parTrans" cxnId="{897396CB-ECFE-49EE-A670-A3470F187CC6}">
      <dgm:prSet/>
      <dgm:spPr/>
    </dgm:pt>
    <dgm:pt modelId="{8BB03D38-A469-46CD-9766-BCD7E2410354}" type="sibTrans" cxnId="{897396CB-ECFE-49EE-A670-A3470F187CC6}">
      <dgm:prSet/>
      <dgm:spPr/>
    </dgm:pt>
    <dgm:pt modelId="{DC34DBBF-7E7B-4FA6-94C1-E96009EF0A66}" type="pres">
      <dgm:prSet presAssocID="{0FAB08F0-EAB5-43BF-9E77-1C3749D63F7C}" presName="diagram" presStyleCnt="0">
        <dgm:presLayoutVars>
          <dgm:dir/>
          <dgm:resizeHandles val="exact"/>
        </dgm:presLayoutVars>
      </dgm:prSet>
      <dgm:spPr/>
    </dgm:pt>
    <dgm:pt modelId="{0DA18CBE-0067-4807-9789-92D17A217FF1}" type="pres">
      <dgm:prSet presAssocID="{D8F4443C-47B7-4E8D-8435-86E88C00F21A}" presName="node" presStyleLbl="node1" presStyleIdx="0" presStyleCnt="6">
        <dgm:presLayoutVars>
          <dgm:bulletEnabled val="1"/>
        </dgm:presLayoutVars>
      </dgm:prSet>
      <dgm:spPr/>
    </dgm:pt>
    <dgm:pt modelId="{36C764DA-73C9-45DF-B7FA-8873CD3D7F45}" type="pres">
      <dgm:prSet presAssocID="{7D6983F8-56EB-4EEB-9E94-BDDF68E302C2}" presName="sibTrans" presStyleCnt="0"/>
      <dgm:spPr/>
    </dgm:pt>
    <dgm:pt modelId="{82A5C180-235D-4C5E-8962-5D7014244BF6}" type="pres">
      <dgm:prSet presAssocID="{0578FFCD-7778-4E5B-A23A-0EA60FFCACBD}" presName="node" presStyleLbl="node1" presStyleIdx="1" presStyleCnt="6">
        <dgm:presLayoutVars>
          <dgm:bulletEnabled val="1"/>
        </dgm:presLayoutVars>
      </dgm:prSet>
      <dgm:spPr/>
    </dgm:pt>
    <dgm:pt modelId="{09368C90-3928-4A22-A23E-ACED29F1ACC5}" type="pres">
      <dgm:prSet presAssocID="{5C4F64C2-B522-42C8-BC4A-D26E3AAFF969}" presName="sibTrans" presStyleCnt="0"/>
      <dgm:spPr/>
    </dgm:pt>
    <dgm:pt modelId="{F5AEDC71-C2A9-4A95-B3AD-0D8280D292F5}" type="pres">
      <dgm:prSet presAssocID="{EDE0B8D2-C74C-41E6-B76F-B1B959EE1891}" presName="node" presStyleLbl="node1" presStyleIdx="2" presStyleCnt="6">
        <dgm:presLayoutVars>
          <dgm:bulletEnabled val="1"/>
        </dgm:presLayoutVars>
      </dgm:prSet>
      <dgm:spPr/>
    </dgm:pt>
    <dgm:pt modelId="{18A51164-7E1B-4B0A-88FB-AA9E8246735D}" type="pres">
      <dgm:prSet presAssocID="{F67A3CA5-5F77-4FCE-8244-08C9272FF9EE}" presName="sibTrans" presStyleCnt="0"/>
      <dgm:spPr/>
    </dgm:pt>
    <dgm:pt modelId="{79324B1C-33F7-4468-8CA2-C87E98D1E409}" type="pres">
      <dgm:prSet presAssocID="{B0217002-A931-48CE-B1CD-F588543C4FA1}" presName="node" presStyleLbl="node1" presStyleIdx="3" presStyleCnt="6">
        <dgm:presLayoutVars>
          <dgm:bulletEnabled val="1"/>
        </dgm:presLayoutVars>
      </dgm:prSet>
      <dgm:spPr/>
    </dgm:pt>
    <dgm:pt modelId="{EC4AA77D-E7B1-4A70-A10B-4B97D3B148DE}" type="pres">
      <dgm:prSet presAssocID="{200E3D99-091A-42F1-A5D8-499F421D37BE}" presName="sibTrans" presStyleCnt="0"/>
      <dgm:spPr/>
    </dgm:pt>
    <dgm:pt modelId="{7ECE2CD3-AAED-476F-B88E-4C04B1167275}" type="pres">
      <dgm:prSet presAssocID="{B3CBFFF5-AF05-4B80-918D-CA697E3B588A}" presName="node" presStyleLbl="node1" presStyleIdx="4" presStyleCnt="6">
        <dgm:presLayoutVars>
          <dgm:bulletEnabled val="1"/>
        </dgm:presLayoutVars>
      </dgm:prSet>
      <dgm:spPr/>
    </dgm:pt>
    <dgm:pt modelId="{29F6890C-B5AA-47F6-81DE-AAB2A67EF7A5}" type="pres">
      <dgm:prSet presAssocID="{C5AFA3AD-5A6A-4765-9D30-DE8BA047137D}" presName="sibTrans" presStyleCnt="0"/>
      <dgm:spPr/>
    </dgm:pt>
    <dgm:pt modelId="{13B1DF4E-BD34-493D-9FE9-B3ACF3AAC403}" type="pres">
      <dgm:prSet presAssocID="{4910D6E7-C485-4A60-B78D-21EEB0AC3E23}" presName="node" presStyleLbl="node1" presStyleIdx="5" presStyleCnt="6">
        <dgm:presLayoutVars>
          <dgm:bulletEnabled val="1"/>
        </dgm:presLayoutVars>
      </dgm:prSet>
      <dgm:spPr/>
    </dgm:pt>
  </dgm:ptLst>
  <dgm:cxnLst>
    <dgm:cxn modelId="{0108372C-5F67-452E-99DB-A2A58648A6F3}" srcId="{B3CBFFF5-AF05-4B80-918D-CA697E3B588A}" destId="{334B9667-88B0-46DE-853F-59BE52F4110F}" srcOrd="1" destOrd="0" parTransId="{5023946F-CEB1-457F-A31E-6EE96535AF56}" sibTransId="{DBE42B35-E70E-4714-A0A4-12076F13ACDE}"/>
    <dgm:cxn modelId="{F78DCC38-7496-4FA3-80C5-0F8F0EAE8B84}" type="presOf" srcId="{D8F4443C-47B7-4E8D-8435-86E88C00F21A}" destId="{0DA18CBE-0067-4807-9789-92D17A217FF1}" srcOrd="0" destOrd="0" presId="urn:microsoft.com/office/officeart/2005/8/layout/default"/>
    <dgm:cxn modelId="{40D6C63C-28BB-43ED-8051-242BFB3A1552}" type="presOf" srcId="{0578FFCD-7778-4E5B-A23A-0EA60FFCACBD}" destId="{82A5C180-235D-4C5E-8962-5D7014244BF6}" srcOrd="0" destOrd="0" presId="urn:microsoft.com/office/officeart/2005/8/layout/default"/>
    <dgm:cxn modelId="{3FEFE15F-EB9F-463C-8CC3-F996BE55D3A9}" type="presOf" srcId="{B0217002-A931-48CE-B1CD-F588543C4FA1}" destId="{79324B1C-33F7-4468-8CA2-C87E98D1E409}" srcOrd="0" destOrd="0" presId="urn:microsoft.com/office/officeart/2005/8/layout/default"/>
    <dgm:cxn modelId="{BE7AE563-FCB4-4676-9990-4186B3E57A55}" srcId="{B3CBFFF5-AF05-4B80-918D-CA697E3B588A}" destId="{A755C6A2-1467-4420-B0B6-30C31EE48F44}" srcOrd="0" destOrd="0" parTransId="{C9A1678E-3CB2-499F-96CA-B7C22E6DFFA9}" sibTransId="{0D4E3FCD-CB38-4BF3-91E6-732D3282F483}"/>
    <dgm:cxn modelId="{B80EE952-0EC0-4F0D-8AFF-CF92100CDE77}" srcId="{0FAB08F0-EAB5-43BF-9E77-1C3749D63F7C}" destId="{EDE0B8D2-C74C-41E6-B76F-B1B959EE1891}" srcOrd="2" destOrd="0" parTransId="{F2B44AB5-ACBA-4C18-9356-B9D8713EAC3F}" sibTransId="{F67A3CA5-5F77-4FCE-8244-08C9272FF9EE}"/>
    <dgm:cxn modelId="{B4172793-055C-47D0-A633-06185BEFB26A}" type="presOf" srcId="{0FAB08F0-EAB5-43BF-9E77-1C3749D63F7C}" destId="{DC34DBBF-7E7B-4FA6-94C1-E96009EF0A66}" srcOrd="0" destOrd="0" presId="urn:microsoft.com/office/officeart/2005/8/layout/default"/>
    <dgm:cxn modelId="{848B3FAE-0B80-4404-9B46-43D56ECF80ED}" type="presOf" srcId="{4910D6E7-C485-4A60-B78D-21EEB0AC3E23}" destId="{13B1DF4E-BD34-493D-9FE9-B3ACF3AAC403}" srcOrd="0" destOrd="0" presId="urn:microsoft.com/office/officeart/2005/8/layout/default"/>
    <dgm:cxn modelId="{89F491B1-FC8E-4EA7-B06A-291581714C0A}" type="presOf" srcId="{A755C6A2-1467-4420-B0B6-30C31EE48F44}" destId="{7ECE2CD3-AAED-476F-B88E-4C04B1167275}" srcOrd="0" destOrd="1" presId="urn:microsoft.com/office/officeart/2005/8/layout/default"/>
    <dgm:cxn modelId="{372BF6B1-A881-4ABE-A9C7-5B45E1976354}" type="presOf" srcId="{334B9667-88B0-46DE-853F-59BE52F4110F}" destId="{7ECE2CD3-AAED-476F-B88E-4C04B1167275}" srcOrd="0" destOrd="2" presId="urn:microsoft.com/office/officeart/2005/8/layout/default"/>
    <dgm:cxn modelId="{B2B988B4-EB6E-4479-8794-1F59A28A1A4D}" type="presOf" srcId="{B3CBFFF5-AF05-4B80-918D-CA697E3B588A}" destId="{7ECE2CD3-AAED-476F-B88E-4C04B1167275}" srcOrd="0" destOrd="0" presId="urn:microsoft.com/office/officeart/2005/8/layout/default"/>
    <dgm:cxn modelId="{145EFCB5-F270-466D-97B2-DA49A162EF14}" srcId="{0FAB08F0-EAB5-43BF-9E77-1C3749D63F7C}" destId="{B0217002-A931-48CE-B1CD-F588543C4FA1}" srcOrd="3" destOrd="0" parTransId="{9655BEAE-08C4-4127-8C80-87B1D25DC76D}" sibTransId="{200E3D99-091A-42F1-A5D8-499F421D37BE}"/>
    <dgm:cxn modelId="{7B03A4BB-638A-409C-AE3F-6DE24CF0E441}" type="presOf" srcId="{EDE0B8D2-C74C-41E6-B76F-B1B959EE1891}" destId="{F5AEDC71-C2A9-4A95-B3AD-0D8280D292F5}" srcOrd="0" destOrd="0" presId="urn:microsoft.com/office/officeart/2005/8/layout/default"/>
    <dgm:cxn modelId="{4B410BC4-3E87-4EE4-998C-3D9FFF2C7C60}" srcId="{0FAB08F0-EAB5-43BF-9E77-1C3749D63F7C}" destId="{B3CBFFF5-AF05-4B80-918D-CA697E3B588A}" srcOrd="4" destOrd="0" parTransId="{8BEADAF7-5A77-4577-8687-4BD001BA7DBC}" sibTransId="{C5AFA3AD-5A6A-4765-9D30-DE8BA047137D}"/>
    <dgm:cxn modelId="{897396CB-ECFE-49EE-A670-A3470F187CC6}" srcId="{0FAB08F0-EAB5-43BF-9E77-1C3749D63F7C}" destId="{4910D6E7-C485-4A60-B78D-21EEB0AC3E23}" srcOrd="5" destOrd="0" parTransId="{01FC291B-CDA3-4238-ADD2-DA8D1A0B9761}" sibTransId="{8BB03D38-A469-46CD-9766-BCD7E2410354}"/>
    <dgm:cxn modelId="{B052B7CB-CDF8-42FC-AE7C-28586D6F7201}" srcId="{0FAB08F0-EAB5-43BF-9E77-1C3749D63F7C}" destId="{D8F4443C-47B7-4E8D-8435-86E88C00F21A}" srcOrd="0" destOrd="0" parTransId="{A090092C-C6D6-4218-9225-F75BD29CCFE1}" sibTransId="{7D6983F8-56EB-4EEB-9E94-BDDF68E302C2}"/>
    <dgm:cxn modelId="{5C9EFFF2-1489-485A-9726-CCA9A034389A}" srcId="{0FAB08F0-EAB5-43BF-9E77-1C3749D63F7C}" destId="{0578FFCD-7778-4E5B-A23A-0EA60FFCACBD}" srcOrd="1" destOrd="0" parTransId="{106E86E4-D422-4863-9A54-F22D8F57065B}" sibTransId="{5C4F64C2-B522-42C8-BC4A-D26E3AAFF969}"/>
    <dgm:cxn modelId="{135E309A-47E9-4980-97F2-CDC55DD9C82A}" type="presParOf" srcId="{DC34DBBF-7E7B-4FA6-94C1-E96009EF0A66}" destId="{0DA18CBE-0067-4807-9789-92D17A217FF1}" srcOrd="0" destOrd="0" presId="urn:microsoft.com/office/officeart/2005/8/layout/default"/>
    <dgm:cxn modelId="{7E5525FB-7148-4952-B6D7-FA037414C9C3}" type="presParOf" srcId="{DC34DBBF-7E7B-4FA6-94C1-E96009EF0A66}" destId="{36C764DA-73C9-45DF-B7FA-8873CD3D7F45}" srcOrd="1" destOrd="0" presId="urn:microsoft.com/office/officeart/2005/8/layout/default"/>
    <dgm:cxn modelId="{72931BCD-F2E3-4950-8088-28F5E53677B4}" type="presParOf" srcId="{DC34DBBF-7E7B-4FA6-94C1-E96009EF0A66}" destId="{82A5C180-235D-4C5E-8962-5D7014244BF6}" srcOrd="2" destOrd="0" presId="urn:microsoft.com/office/officeart/2005/8/layout/default"/>
    <dgm:cxn modelId="{B4F4C75E-F38C-44BB-8079-493051613061}" type="presParOf" srcId="{DC34DBBF-7E7B-4FA6-94C1-E96009EF0A66}" destId="{09368C90-3928-4A22-A23E-ACED29F1ACC5}" srcOrd="3" destOrd="0" presId="urn:microsoft.com/office/officeart/2005/8/layout/default"/>
    <dgm:cxn modelId="{408AC0E2-F437-4513-85CF-D4E83155EBB3}" type="presParOf" srcId="{DC34DBBF-7E7B-4FA6-94C1-E96009EF0A66}" destId="{F5AEDC71-C2A9-4A95-B3AD-0D8280D292F5}" srcOrd="4" destOrd="0" presId="urn:microsoft.com/office/officeart/2005/8/layout/default"/>
    <dgm:cxn modelId="{3F9228EC-93C0-4971-AA47-08C2299C0A69}" type="presParOf" srcId="{DC34DBBF-7E7B-4FA6-94C1-E96009EF0A66}" destId="{18A51164-7E1B-4B0A-88FB-AA9E8246735D}" srcOrd="5" destOrd="0" presId="urn:microsoft.com/office/officeart/2005/8/layout/default"/>
    <dgm:cxn modelId="{CF198AD6-7659-457F-B1B3-050E3F8D50A3}" type="presParOf" srcId="{DC34DBBF-7E7B-4FA6-94C1-E96009EF0A66}" destId="{79324B1C-33F7-4468-8CA2-C87E98D1E409}" srcOrd="6" destOrd="0" presId="urn:microsoft.com/office/officeart/2005/8/layout/default"/>
    <dgm:cxn modelId="{6D4C5DCC-A5BC-431F-A976-10CB0B54A116}" type="presParOf" srcId="{DC34DBBF-7E7B-4FA6-94C1-E96009EF0A66}" destId="{EC4AA77D-E7B1-4A70-A10B-4B97D3B148DE}" srcOrd="7" destOrd="0" presId="urn:microsoft.com/office/officeart/2005/8/layout/default"/>
    <dgm:cxn modelId="{D3ABC11C-7ABD-4297-A042-FE641C8EA21A}" type="presParOf" srcId="{DC34DBBF-7E7B-4FA6-94C1-E96009EF0A66}" destId="{7ECE2CD3-AAED-476F-B88E-4C04B1167275}" srcOrd="8" destOrd="0" presId="urn:microsoft.com/office/officeart/2005/8/layout/default"/>
    <dgm:cxn modelId="{90580E50-828B-4CBA-9BD7-91D3060ABE8D}" type="presParOf" srcId="{DC34DBBF-7E7B-4FA6-94C1-E96009EF0A66}" destId="{29F6890C-B5AA-47F6-81DE-AAB2A67EF7A5}" srcOrd="9" destOrd="0" presId="urn:microsoft.com/office/officeart/2005/8/layout/default"/>
    <dgm:cxn modelId="{8EF7D0A7-694F-4498-9ED7-81B7DFC70852}" type="presParOf" srcId="{DC34DBBF-7E7B-4FA6-94C1-E96009EF0A66}" destId="{13B1DF4E-BD34-493D-9FE9-B3ACF3AAC40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860E2D-6A02-4BE5-B3E3-B54074435EC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65765C9-8256-4489-A231-DEE55A28F84B}">
      <dgm:prSet phldrT="[Text]"/>
      <dgm:spPr/>
      <dgm:t>
        <a:bodyPr/>
        <a:lstStyle/>
        <a:p>
          <a:r>
            <a:rPr lang="en-US" b="1" dirty="0"/>
            <a:t>Economic Injury Disaster Loan Program (EIDL)</a:t>
          </a:r>
          <a:endParaRPr lang="en-US" dirty="0"/>
        </a:p>
      </dgm:t>
    </dgm:pt>
    <dgm:pt modelId="{01AA0D5D-FA55-4C29-B416-708314AF14DC}" type="parTrans" cxnId="{8E67684E-3D11-4D7D-8950-3111354EE4AF}">
      <dgm:prSet/>
      <dgm:spPr/>
      <dgm:t>
        <a:bodyPr/>
        <a:lstStyle/>
        <a:p>
          <a:endParaRPr lang="en-US"/>
        </a:p>
      </dgm:t>
    </dgm:pt>
    <dgm:pt modelId="{EBC26A0D-64C4-4039-88E2-A2F1F2649804}" type="sibTrans" cxnId="{8E67684E-3D11-4D7D-8950-3111354EE4AF}">
      <dgm:prSet/>
      <dgm:spPr/>
      <dgm:t>
        <a:bodyPr/>
        <a:lstStyle/>
        <a:p>
          <a:endParaRPr lang="en-US"/>
        </a:p>
      </dgm:t>
    </dgm:pt>
    <dgm:pt modelId="{5981044D-9CF0-45B7-A078-DE9EBF54468A}">
      <dgm:prSet/>
      <dgm:spPr/>
      <dgm:t>
        <a:bodyPr/>
        <a:lstStyle/>
        <a:p>
          <a:pPr>
            <a:buFont typeface="Symbol" panose="05050102010706020507" pitchFamily="18" charset="2"/>
            <a:buChar char=""/>
          </a:pPr>
          <a:r>
            <a:rPr lang="en-US"/>
            <a:t>Covid19relief.sba.gov</a:t>
          </a:r>
          <a:endParaRPr lang="en-US" dirty="0"/>
        </a:p>
      </dgm:t>
    </dgm:pt>
    <dgm:pt modelId="{A08DBA6C-0B1F-4572-A7F3-C62464024852}" type="parTrans" cxnId="{1AF76151-4CDE-4FA7-936D-A3BF5193598B}">
      <dgm:prSet/>
      <dgm:spPr/>
      <dgm:t>
        <a:bodyPr/>
        <a:lstStyle/>
        <a:p>
          <a:endParaRPr lang="en-US"/>
        </a:p>
      </dgm:t>
    </dgm:pt>
    <dgm:pt modelId="{88FAD520-089E-42DE-A55F-AB7BF29174B3}" type="sibTrans" cxnId="{1AF76151-4CDE-4FA7-936D-A3BF5193598B}">
      <dgm:prSet/>
      <dgm:spPr/>
      <dgm:t>
        <a:bodyPr/>
        <a:lstStyle/>
        <a:p>
          <a:endParaRPr lang="en-US"/>
        </a:p>
      </dgm:t>
    </dgm:pt>
    <dgm:pt modelId="{1362A1F7-2204-4D6E-9A78-7858A40218EF}">
      <dgm:prSet/>
      <dgm:spPr/>
      <dgm:t>
        <a:bodyPr/>
        <a:lstStyle/>
        <a:p>
          <a:r>
            <a:rPr lang="en-US" b="1" dirty="0"/>
            <a:t>Paycheck Protection Program (PPP)</a:t>
          </a:r>
          <a:endParaRPr lang="en-US" dirty="0"/>
        </a:p>
      </dgm:t>
    </dgm:pt>
    <dgm:pt modelId="{390DDB68-E744-43D7-8489-D056AF66FA86}" type="parTrans" cxnId="{4CB71239-D99A-4122-9869-B5B0E55527DF}">
      <dgm:prSet/>
      <dgm:spPr/>
      <dgm:t>
        <a:bodyPr/>
        <a:lstStyle/>
        <a:p>
          <a:endParaRPr lang="en-US"/>
        </a:p>
      </dgm:t>
    </dgm:pt>
    <dgm:pt modelId="{DC1CB83F-1EF4-44CE-880C-ED2EEC3F8FB5}" type="sibTrans" cxnId="{4CB71239-D99A-4122-9869-B5B0E55527DF}">
      <dgm:prSet/>
      <dgm:spPr/>
      <dgm:t>
        <a:bodyPr/>
        <a:lstStyle/>
        <a:p>
          <a:endParaRPr lang="en-US"/>
        </a:p>
      </dgm:t>
    </dgm:pt>
    <dgm:pt modelId="{2C8B7DEF-FD6C-4D46-9E0A-64C2F0BBE175}">
      <dgm:prSet/>
      <dgm:spPr/>
      <dgm:t>
        <a:bodyPr/>
        <a:lstStyle/>
        <a:p>
          <a:pPr>
            <a:buFont typeface="Symbol" panose="05050102010706020507" pitchFamily="18" charset="2"/>
            <a:buChar char=""/>
          </a:pPr>
          <a:r>
            <a:rPr lang="en-US"/>
            <a:t>Apply through local SBA lender (e.g. bank)</a:t>
          </a:r>
          <a:endParaRPr lang="en-US" dirty="0"/>
        </a:p>
      </dgm:t>
    </dgm:pt>
    <dgm:pt modelId="{8A669F63-4CF2-4AD6-A3F1-5A925CFBBE75}" type="parTrans" cxnId="{932FD528-1650-46C7-9A37-BAB513D72E6B}">
      <dgm:prSet/>
      <dgm:spPr/>
      <dgm:t>
        <a:bodyPr/>
        <a:lstStyle/>
        <a:p>
          <a:endParaRPr lang="en-US"/>
        </a:p>
      </dgm:t>
    </dgm:pt>
    <dgm:pt modelId="{644D6EC8-12EC-4421-B810-1C4F21FB4C1C}" type="sibTrans" cxnId="{932FD528-1650-46C7-9A37-BAB513D72E6B}">
      <dgm:prSet/>
      <dgm:spPr/>
      <dgm:t>
        <a:bodyPr/>
        <a:lstStyle/>
        <a:p>
          <a:endParaRPr lang="en-US"/>
        </a:p>
      </dgm:t>
    </dgm:pt>
    <dgm:pt modelId="{41831C2B-2577-4E62-A1B9-84AFACA3A367}">
      <dgm:prSet/>
      <dgm:spPr/>
      <dgm:t>
        <a:bodyPr/>
        <a:lstStyle/>
        <a:p>
          <a:pPr>
            <a:buFont typeface="Symbol" panose="05050102010706020507" pitchFamily="18" charset="2"/>
            <a:buChar char=""/>
          </a:pPr>
          <a:r>
            <a:rPr lang="en-US"/>
            <a:t>Up to $2M loan or working capital</a:t>
          </a:r>
          <a:endParaRPr lang="en-US" dirty="0"/>
        </a:p>
      </dgm:t>
    </dgm:pt>
    <dgm:pt modelId="{4A830347-D177-41CA-8CA7-895B830EA293}" type="parTrans" cxnId="{F5A883E2-7A27-4E87-9E77-5A3716BF532F}">
      <dgm:prSet/>
      <dgm:spPr/>
      <dgm:t>
        <a:bodyPr/>
        <a:lstStyle/>
        <a:p>
          <a:endParaRPr lang="en-US"/>
        </a:p>
      </dgm:t>
    </dgm:pt>
    <dgm:pt modelId="{45351D6B-88E4-4C8F-AADD-EC3FB9B93AA8}" type="sibTrans" cxnId="{F5A883E2-7A27-4E87-9E77-5A3716BF532F}">
      <dgm:prSet/>
      <dgm:spPr/>
      <dgm:t>
        <a:bodyPr/>
        <a:lstStyle/>
        <a:p>
          <a:endParaRPr lang="en-US"/>
        </a:p>
      </dgm:t>
    </dgm:pt>
    <dgm:pt modelId="{659F8150-6E63-4C46-AD1B-3326D567643A}">
      <dgm:prSet/>
      <dgm:spPr/>
      <dgm:t>
        <a:bodyPr/>
        <a:lstStyle/>
        <a:p>
          <a:pPr>
            <a:buFont typeface="Symbol" panose="05050102010706020507" pitchFamily="18" charset="2"/>
            <a:buChar char=""/>
          </a:pPr>
          <a:r>
            <a:rPr lang="en-US"/>
            <a:t>$10,000 grant within 3 days of applying</a:t>
          </a:r>
          <a:endParaRPr lang="en-US" dirty="0"/>
        </a:p>
      </dgm:t>
    </dgm:pt>
    <dgm:pt modelId="{133F2213-71F5-48F5-88CA-B33995315698}" type="parTrans" cxnId="{6D6439AF-B10A-4B74-BAD6-9380C2859401}">
      <dgm:prSet/>
      <dgm:spPr/>
      <dgm:t>
        <a:bodyPr/>
        <a:lstStyle/>
        <a:p>
          <a:endParaRPr lang="en-US"/>
        </a:p>
      </dgm:t>
    </dgm:pt>
    <dgm:pt modelId="{FE4694C0-823A-4AD7-98B7-DB9031AA12FF}" type="sibTrans" cxnId="{6D6439AF-B10A-4B74-BAD6-9380C2859401}">
      <dgm:prSet/>
      <dgm:spPr/>
      <dgm:t>
        <a:bodyPr/>
        <a:lstStyle/>
        <a:p>
          <a:endParaRPr lang="en-US"/>
        </a:p>
      </dgm:t>
    </dgm:pt>
    <dgm:pt modelId="{A5ABBA60-5C5B-4613-B8BC-C22B8C9206E4}">
      <dgm:prSet/>
      <dgm:spPr/>
      <dgm:t>
        <a:bodyPr/>
        <a:lstStyle/>
        <a:p>
          <a:pPr>
            <a:buFont typeface="Symbol" panose="05050102010706020507" pitchFamily="18" charset="2"/>
            <a:buChar char=""/>
          </a:pPr>
          <a:r>
            <a:rPr lang="en-US"/>
            <a:t>Pay for operational costs like payroll, rent, utilities, debt payments</a:t>
          </a:r>
          <a:endParaRPr lang="en-US" dirty="0"/>
        </a:p>
      </dgm:t>
    </dgm:pt>
    <dgm:pt modelId="{E7B059B9-A50A-4A99-9270-44F99BC1773D}" type="parTrans" cxnId="{46CEB77A-4BD9-4FA2-80B5-33DD43F49262}">
      <dgm:prSet/>
      <dgm:spPr/>
      <dgm:t>
        <a:bodyPr/>
        <a:lstStyle/>
        <a:p>
          <a:endParaRPr lang="en-US"/>
        </a:p>
      </dgm:t>
    </dgm:pt>
    <dgm:pt modelId="{A02B0A6A-CB05-415E-8836-48417E201B45}" type="sibTrans" cxnId="{46CEB77A-4BD9-4FA2-80B5-33DD43F49262}">
      <dgm:prSet/>
      <dgm:spPr/>
      <dgm:t>
        <a:bodyPr/>
        <a:lstStyle/>
        <a:p>
          <a:endParaRPr lang="en-US"/>
        </a:p>
      </dgm:t>
    </dgm:pt>
    <dgm:pt modelId="{73CB46A3-4F88-4A0C-934C-0018DDF9FFD2}">
      <dgm:prSet/>
      <dgm:spPr/>
      <dgm:t>
        <a:bodyPr/>
        <a:lstStyle/>
        <a:p>
          <a:pPr>
            <a:buFont typeface="Symbol" panose="05050102010706020507" pitchFamily="18" charset="2"/>
            <a:buChar char=""/>
          </a:pPr>
          <a:r>
            <a:rPr lang="en-US"/>
            <a:t>EIDL Eligibility</a:t>
          </a:r>
          <a:endParaRPr lang="en-US" dirty="0"/>
        </a:p>
      </dgm:t>
    </dgm:pt>
    <dgm:pt modelId="{FA4447DE-234F-493D-B74F-508632425095}" type="parTrans" cxnId="{09B315AD-0328-4FAC-ADA6-80890BAFBC3D}">
      <dgm:prSet/>
      <dgm:spPr/>
      <dgm:t>
        <a:bodyPr/>
        <a:lstStyle/>
        <a:p>
          <a:endParaRPr lang="en-US"/>
        </a:p>
      </dgm:t>
    </dgm:pt>
    <dgm:pt modelId="{DA725947-E0B0-4662-B8A0-A625B650655E}" type="sibTrans" cxnId="{09B315AD-0328-4FAC-ADA6-80890BAFBC3D}">
      <dgm:prSet/>
      <dgm:spPr/>
      <dgm:t>
        <a:bodyPr/>
        <a:lstStyle/>
        <a:p>
          <a:endParaRPr lang="en-US"/>
        </a:p>
      </dgm:t>
    </dgm:pt>
    <dgm:pt modelId="{775C1681-D563-4DB5-8336-2CAEA6E8B9FC}">
      <dgm:prSet/>
      <dgm:spPr/>
      <dgm:t>
        <a:bodyPr/>
        <a:lstStyle/>
        <a:p>
          <a:pPr>
            <a:buFont typeface="Symbol" panose="05050102010706020507" pitchFamily="18" charset="2"/>
            <a:buChar char=""/>
          </a:pPr>
          <a:r>
            <a:rPr lang="en-US"/>
            <a:t>In business since 1/31/2020</a:t>
          </a:r>
          <a:endParaRPr lang="en-US" dirty="0"/>
        </a:p>
      </dgm:t>
    </dgm:pt>
    <dgm:pt modelId="{BEA85660-3164-4086-90D5-E70C9D082991}" type="parTrans" cxnId="{2400EA22-59B7-4AF8-97FF-D30A82293A67}">
      <dgm:prSet/>
      <dgm:spPr/>
      <dgm:t>
        <a:bodyPr/>
        <a:lstStyle/>
        <a:p>
          <a:endParaRPr lang="en-US"/>
        </a:p>
      </dgm:t>
    </dgm:pt>
    <dgm:pt modelId="{64976F67-E825-4C77-891A-E54E4A72D22C}" type="sibTrans" cxnId="{2400EA22-59B7-4AF8-97FF-D30A82293A67}">
      <dgm:prSet/>
      <dgm:spPr/>
      <dgm:t>
        <a:bodyPr/>
        <a:lstStyle/>
        <a:p>
          <a:endParaRPr lang="en-US"/>
        </a:p>
      </dgm:t>
    </dgm:pt>
    <dgm:pt modelId="{EB3D2342-CBF3-48B0-BC49-5BB5051AADD3}">
      <dgm:prSet/>
      <dgm:spPr/>
      <dgm:t>
        <a:bodyPr/>
        <a:lstStyle/>
        <a:p>
          <a:pPr>
            <a:buFont typeface="Symbol" panose="05050102010706020507" pitchFamily="18" charset="2"/>
            <a:buChar char=""/>
          </a:pPr>
          <a:r>
            <a:rPr lang="en-US"/>
            <a:t>500 or fewer employees</a:t>
          </a:r>
          <a:endParaRPr lang="en-US" dirty="0"/>
        </a:p>
      </dgm:t>
    </dgm:pt>
    <dgm:pt modelId="{49C22638-1392-48DC-A296-B461F150ABA0}" type="parTrans" cxnId="{A133F693-5E13-49B7-A82C-DF4EAA0928DA}">
      <dgm:prSet/>
      <dgm:spPr/>
      <dgm:t>
        <a:bodyPr/>
        <a:lstStyle/>
        <a:p>
          <a:endParaRPr lang="en-US"/>
        </a:p>
      </dgm:t>
    </dgm:pt>
    <dgm:pt modelId="{8D55B262-969C-4735-BFDC-5FFB4301900F}" type="sibTrans" cxnId="{A133F693-5E13-49B7-A82C-DF4EAA0928DA}">
      <dgm:prSet/>
      <dgm:spPr/>
      <dgm:t>
        <a:bodyPr/>
        <a:lstStyle/>
        <a:p>
          <a:endParaRPr lang="en-US"/>
        </a:p>
      </dgm:t>
    </dgm:pt>
    <dgm:pt modelId="{A9AF2454-CDB6-4E11-A1F0-73F996C97F60}">
      <dgm:prSet/>
      <dgm:spPr/>
      <dgm:t>
        <a:bodyPr/>
        <a:lstStyle/>
        <a:p>
          <a:pPr>
            <a:buFont typeface="Symbol" panose="05050102010706020507" pitchFamily="18" charset="2"/>
            <a:buChar char=""/>
          </a:pPr>
          <a:r>
            <a:rPr lang="en-US"/>
            <a:t>Sole proprietorships with  or without employees</a:t>
          </a:r>
          <a:endParaRPr lang="en-US" dirty="0"/>
        </a:p>
      </dgm:t>
    </dgm:pt>
    <dgm:pt modelId="{D9991717-E82C-4414-BA4E-4E09BE0F31D3}" type="parTrans" cxnId="{F0B03932-B831-41A7-9108-ACF3BA054628}">
      <dgm:prSet/>
      <dgm:spPr/>
      <dgm:t>
        <a:bodyPr/>
        <a:lstStyle/>
        <a:p>
          <a:endParaRPr lang="en-US"/>
        </a:p>
      </dgm:t>
    </dgm:pt>
    <dgm:pt modelId="{BD54BF6E-5D65-47EF-B4E7-51589BB5858F}" type="sibTrans" cxnId="{F0B03932-B831-41A7-9108-ACF3BA054628}">
      <dgm:prSet/>
      <dgm:spPr/>
      <dgm:t>
        <a:bodyPr/>
        <a:lstStyle/>
        <a:p>
          <a:endParaRPr lang="en-US"/>
        </a:p>
      </dgm:t>
    </dgm:pt>
    <dgm:pt modelId="{114E2768-9B70-4061-9250-4524887791E3}">
      <dgm:prSet/>
      <dgm:spPr/>
      <dgm:t>
        <a:bodyPr/>
        <a:lstStyle/>
        <a:p>
          <a:pPr>
            <a:buFont typeface="Symbol" panose="05050102010706020507" pitchFamily="18" charset="2"/>
            <a:buChar char=""/>
          </a:pPr>
          <a:r>
            <a:rPr lang="en-US"/>
            <a:t>Independent contractors</a:t>
          </a:r>
          <a:endParaRPr lang="en-US" dirty="0"/>
        </a:p>
      </dgm:t>
    </dgm:pt>
    <dgm:pt modelId="{167CA250-6338-4D0D-AD7F-38C1D4D2DC7F}" type="parTrans" cxnId="{6E575B70-0A40-4290-9D3D-0506706FC7DE}">
      <dgm:prSet/>
      <dgm:spPr/>
      <dgm:t>
        <a:bodyPr/>
        <a:lstStyle/>
        <a:p>
          <a:endParaRPr lang="en-US"/>
        </a:p>
      </dgm:t>
    </dgm:pt>
    <dgm:pt modelId="{A77D218C-16A7-49AA-9A22-18A516BB0C2F}" type="sibTrans" cxnId="{6E575B70-0A40-4290-9D3D-0506706FC7DE}">
      <dgm:prSet/>
      <dgm:spPr/>
      <dgm:t>
        <a:bodyPr/>
        <a:lstStyle/>
        <a:p>
          <a:endParaRPr lang="en-US"/>
        </a:p>
      </dgm:t>
    </dgm:pt>
    <dgm:pt modelId="{3EBE41FB-C688-43B7-A35A-FE39BDED484E}">
      <dgm:prSet/>
      <dgm:spPr/>
      <dgm:t>
        <a:bodyPr/>
        <a:lstStyle/>
        <a:p>
          <a:pPr>
            <a:buFont typeface="Symbol" panose="05050102010706020507" pitchFamily="18" charset="2"/>
            <a:buChar char=""/>
          </a:pPr>
          <a:r>
            <a:rPr lang="en-US"/>
            <a:t>Cooperatives and employee owned businesses</a:t>
          </a:r>
          <a:endParaRPr lang="en-US" dirty="0"/>
        </a:p>
      </dgm:t>
    </dgm:pt>
    <dgm:pt modelId="{518AE70F-5980-41D6-B199-2251464A4CEC}" type="parTrans" cxnId="{CDF0410D-3BE4-46BF-93B2-68B97D540898}">
      <dgm:prSet/>
      <dgm:spPr/>
      <dgm:t>
        <a:bodyPr/>
        <a:lstStyle/>
        <a:p>
          <a:endParaRPr lang="en-US"/>
        </a:p>
      </dgm:t>
    </dgm:pt>
    <dgm:pt modelId="{04830144-ACB0-41EB-BDEF-BCC92E46E5BB}" type="sibTrans" cxnId="{CDF0410D-3BE4-46BF-93B2-68B97D540898}">
      <dgm:prSet/>
      <dgm:spPr/>
      <dgm:t>
        <a:bodyPr/>
        <a:lstStyle/>
        <a:p>
          <a:endParaRPr lang="en-US"/>
        </a:p>
      </dgm:t>
    </dgm:pt>
    <dgm:pt modelId="{1C2375F5-C016-492A-ACB0-7E1ECB887CA7}">
      <dgm:prSet/>
      <dgm:spPr/>
      <dgm:t>
        <a:bodyPr/>
        <a:lstStyle/>
        <a:p>
          <a:pPr>
            <a:buFont typeface="Symbol" panose="05050102010706020507" pitchFamily="18" charset="2"/>
            <a:buChar char=""/>
          </a:pPr>
          <a:r>
            <a:rPr lang="en-US" dirty="0"/>
            <a:t>Tribal small businesses</a:t>
          </a:r>
        </a:p>
      </dgm:t>
    </dgm:pt>
    <dgm:pt modelId="{60058DAC-0D7B-42DF-BC26-5AABA3743439}" type="parTrans" cxnId="{0292CE64-9A31-4D8F-9A21-B6989F07C6AC}">
      <dgm:prSet/>
      <dgm:spPr/>
      <dgm:t>
        <a:bodyPr/>
        <a:lstStyle/>
        <a:p>
          <a:endParaRPr lang="en-US"/>
        </a:p>
      </dgm:t>
    </dgm:pt>
    <dgm:pt modelId="{3397DBF3-15BF-4545-A889-0A7CD6FD8AAC}" type="sibTrans" cxnId="{0292CE64-9A31-4D8F-9A21-B6989F07C6AC}">
      <dgm:prSet/>
      <dgm:spPr/>
      <dgm:t>
        <a:bodyPr/>
        <a:lstStyle/>
        <a:p>
          <a:endParaRPr lang="en-US"/>
        </a:p>
      </dgm:t>
    </dgm:pt>
    <dgm:pt modelId="{61A5A1C1-E336-4C28-A56D-6F1144BA833C}">
      <dgm:prSet/>
      <dgm:spPr/>
      <dgm:t>
        <a:bodyPr/>
        <a:lstStyle/>
        <a:p>
          <a:pPr>
            <a:buFont typeface="Symbol" panose="05050102010706020507" pitchFamily="18" charset="2"/>
            <a:buChar char=""/>
          </a:pPr>
          <a:r>
            <a:rPr lang="en-US"/>
            <a:t>Loans of 2.5x Average Monthly Payroll – Max $10 M</a:t>
          </a:r>
          <a:endParaRPr lang="en-US" dirty="0"/>
        </a:p>
      </dgm:t>
    </dgm:pt>
    <dgm:pt modelId="{C5A1C62E-3FA3-43D8-A2F8-46FB9735649C}" type="parTrans" cxnId="{AB63F1C8-ABCF-4370-B302-DBCEB5B24A5B}">
      <dgm:prSet/>
      <dgm:spPr/>
      <dgm:t>
        <a:bodyPr/>
        <a:lstStyle/>
        <a:p>
          <a:endParaRPr lang="en-US"/>
        </a:p>
      </dgm:t>
    </dgm:pt>
    <dgm:pt modelId="{5C3C37F4-9722-409B-BD62-84089598215D}" type="sibTrans" cxnId="{AB63F1C8-ABCF-4370-B302-DBCEB5B24A5B}">
      <dgm:prSet/>
      <dgm:spPr/>
      <dgm:t>
        <a:bodyPr/>
        <a:lstStyle/>
        <a:p>
          <a:endParaRPr lang="en-US"/>
        </a:p>
      </dgm:t>
    </dgm:pt>
    <dgm:pt modelId="{C8FEE2B3-6922-4320-9DFB-4E1A03752169}">
      <dgm:prSet/>
      <dgm:spPr/>
      <dgm:t>
        <a:bodyPr/>
        <a:lstStyle/>
        <a:p>
          <a:pPr>
            <a:buFont typeface="Symbol" panose="05050102010706020507" pitchFamily="18" charset="2"/>
            <a:buChar char=""/>
          </a:pPr>
          <a:r>
            <a:rPr lang="en-US"/>
            <a:t>1.0% interest</a:t>
          </a:r>
          <a:endParaRPr lang="en-US" dirty="0"/>
        </a:p>
      </dgm:t>
    </dgm:pt>
    <dgm:pt modelId="{036A4FA2-2945-41FF-B0C2-76F4BD9F3E06}" type="parTrans" cxnId="{978F5051-BC47-4F30-BB8A-AD0ABDBC4505}">
      <dgm:prSet/>
      <dgm:spPr/>
      <dgm:t>
        <a:bodyPr/>
        <a:lstStyle/>
        <a:p>
          <a:endParaRPr lang="en-US"/>
        </a:p>
      </dgm:t>
    </dgm:pt>
    <dgm:pt modelId="{C757AAA0-2644-4947-8E39-8A7B58A95307}" type="sibTrans" cxnId="{978F5051-BC47-4F30-BB8A-AD0ABDBC4505}">
      <dgm:prSet/>
      <dgm:spPr/>
      <dgm:t>
        <a:bodyPr/>
        <a:lstStyle/>
        <a:p>
          <a:endParaRPr lang="en-US"/>
        </a:p>
      </dgm:t>
    </dgm:pt>
    <dgm:pt modelId="{C1EDCD48-13AD-41B6-97C0-3AC98E54DB84}">
      <dgm:prSet/>
      <dgm:spPr/>
      <dgm:t>
        <a:bodyPr/>
        <a:lstStyle/>
        <a:p>
          <a:pPr>
            <a:buFont typeface="Symbol" panose="05050102010706020507" pitchFamily="18" charset="2"/>
            <a:buChar char=""/>
          </a:pPr>
          <a:r>
            <a:rPr lang="en-US"/>
            <a:t>Loan payments deferred for 6 months</a:t>
          </a:r>
          <a:endParaRPr lang="en-US" dirty="0"/>
        </a:p>
      </dgm:t>
    </dgm:pt>
    <dgm:pt modelId="{76A459AF-34EF-4977-91B0-5AA96BF7851D}" type="parTrans" cxnId="{A613EBC2-F246-41E7-83EF-B6B9E5DD096F}">
      <dgm:prSet/>
      <dgm:spPr/>
      <dgm:t>
        <a:bodyPr/>
        <a:lstStyle/>
        <a:p>
          <a:endParaRPr lang="en-US"/>
        </a:p>
      </dgm:t>
    </dgm:pt>
    <dgm:pt modelId="{90E80A7B-9A77-43DF-B1BD-28CF9359F41E}" type="sibTrans" cxnId="{A613EBC2-F246-41E7-83EF-B6B9E5DD096F}">
      <dgm:prSet/>
      <dgm:spPr/>
      <dgm:t>
        <a:bodyPr/>
        <a:lstStyle/>
        <a:p>
          <a:endParaRPr lang="en-US"/>
        </a:p>
      </dgm:t>
    </dgm:pt>
    <dgm:pt modelId="{05DDDE68-90B4-4FEC-8004-D893BEF2DDD8}">
      <dgm:prSet/>
      <dgm:spPr/>
      <dgm:t>
        <a:bodyPr/>
        <a:lstStyle/>
        <a:p>
          <a:pPr>
            <a:buFont typeface="Symbol" panose="05050102010706020507" pitchFamily="18" charset="2"/>
            <a:buChar char=""/>
          </a:pPr>
          <a:r>
            <a:rPr lang="en-US"/>
            <a:t>100% loan guarantee</a:t>
          </a:r>
          <a:endParaRPr lang="en-US" dirty="0"/>
        </a:p>
      </dgm:t>
    </dgm:pt>
    <dgm:pt modelId="{F6A5470E-FF26-47F4-B383-33BC83B6012B}" type="parTrans" cxnId="{F4A702BF-78ED-4D92-AF8B-C09BD328B07B}">
      <dgm:prSet/>
      <dgm:spPr/>
      <dgm:t>
        <a:bodyPr/>
        <a:lstStyle/>
        <a:p>
          <a:endParaRPr lang="en-US"/>
        </a:p>
      </dgm:t>
    </dgm:pt>
    <dgm:pt modelId="{4FEAC636-BEE7-4281-955E-07F873D204A4}" type="sibTrans" cxnId="{F4A702BF-78ED-4D92-AF8B-C09BD328B07B}">
      <dgm:prSet/>
      <dgm:spPr/>
      <dgm:t>
        <a:bodyPr/>
        <a:lstStyle/>
        <a:p>
          <a:endParaRPr lang="en-US"/>
        </a:p>
      </dgm:t>
    </dgm:pt>
    <dgm:pt modelId="{791DFBF4-6F96-4E1F-9E10-578BF4DB2204}">
      <dgm:prSet/>
      <dgm:spPr/>
      <dgm:t>
        <a:bodyPr/>
        <a:lstStyle/>
        <a:p>
          <a:pPr>
            <a:buFont typeface="Symbol" panose="05050102010706020507" pitchFamily="18" charset="2"/>
            <a:buChar char=""/>
          </a:pPr>
          <a:r>
            <a:rPr lang="en-US"/>
            <a:t>Funds spent on payroll, interest, rent, &amp; utilities are </a:t>
          </a:r>
          <a:r>
            <a:rPr lang="en-US" b="1" u="sng"/>
            <a:t>forgiven</a:t>
          </a:r>
          <a:endParaRPr lang="en-US" dirty="0"/>
        </a:p>
      </dgm:t>
    </dgm:pt>
    <dgm:pt modelId="{AF2E7450-8B1E-4871-A475-5D43DEEB0B1E}" type="parTrans" cxnId="{96348534-8010-4666-B16E-E7EA359A7120}">
      <dgm:prSet/>
      <dgm:spPr/>
      <dgm:t>
        <a:bodyPr/>
        <a:lstStyle/>
        <a:p>
          <a:endParaRPr lang="en-US"/>
        </a:p>
      </dgm:t>
    </dgm:pt>
    <dgm:pt modelId="{AC763BEE-E32E-4058-B29E-9A523A92CBD7}" type="sibTrans" cxnId="{96348534-8010-4666-B16E-E7EA359A7120}">
      <dgm:prSet/>
      <dgm:spPr/>
      <dgm:t>
        <a:bodyPr/>
        <a:lstStyle/>
        <a:p>
          <a:endParaRPr lang="en-US"/>
        </a:p>
      </dgm:t>
    </dgm:pt>
    <dgm:pt modelId="{2FE02DAE-32B3-4D6A-AB7E-83DB5F625304}">
      <dgm:prSet/>
      <dgm:spPr/>
      <dgm:t>
        <a:bodyPr/>
        <a:lstStyle/>
        <a:p>
          <a:pPr>
            <a:buFont typeface="Symbol" panose="05050102010706020507" pitchFamily="18" charset="2"/>
            <a:buChar char=""/>
          </a:pPr>
          <a:r>
            <a:rPr lang="en-US" dirty="0"/>
            <a:t>Interim Final Rule sent late April 2, 2020</a:t>
          </a:r>
        </a:p>
      </dgm:t>
    </dgm:pt>
    <dgm:pt modelId="{34606EF5-FA6E-4976-A1E2-DB905BBACD3F}" type="parTrans" cxnId="{1EB21739-80DB-4CBB-A4E6-5C2DD4DF8F92}">
      <dgm:prSet/>
      <dgm:spPr/>
      <dgm:t>
        <a:bodyPr/>
        <a:lstStyle/>
        <a:p>
          <a:endParaRPr lang="en-US"/>
        </a:p>
      </dgm:t>
    </dgm:pt>
    <dgm:pt modelId="{1771AC78-F70E-49F9-A826-2933054ADD95}" type="sibTrans" cxnId="{1EB21739-80DB-4CBB-A4E6-5C2DD4DF8F92}">
      <dgm:prSet/>
      <dgm:spPr/>
      <dgm:t>
        <a:bodyPr/>
        <a:lstStyle/>
        <a:p>
          <a:endParaRPr lang="en-US"/>
        </a:p>
      </dgm:t>
    </dgm:pt>
    <dgm:pt modelId="{D3EC3947-CE18-4D51-81DC-6D135F1B0740}" type="pres">
      <dgm:prSet presAssocID="{AC860E2D-6A02-4BE5-B3E3-B54074435EC9}" presName="Name0" presStyleCnt="0">
        <dgm:presLayoutVars>
          <dgm:dir/>
          <dgm:animLvl val="lvl"/>
          <dgm:resizeHandles val="exact"/>
        </dgm:presLayoutVars>
      </dgm:prSet>
      <dgm:spPr/>
    </dgm:pt>
    <dgm:pt modelId="{7A2479D9-283E-4E07-9E1A-EE86D8728C8A}" type="pres">
      <dgm:prSet presAssocID="{365765C9-8256-4489-A231-DEE55A28F84B}" presName="composite" presStyleCnt="0"/>
      <dgm:spPr/>
    </dgm:pt>
    <dgm:pt modelId="{CCE8879C-5D68-4BFF-86BB-4BE9FDD02E51}" type="pres">
      <dgm:prSet presAssocID="{365765C9-8256-4489-A231-DEE55A28F84B}" presName="parTx" presStyleLbl="alignNode1" presStyleIdx="0" presStyleCnt="2">
        <dgm:presLayoutVars>
          <dgm:chMax val="0"/>
          <dgm:chPref val="0"/>
          <dgm:bulletEnabled val="1"/>
        </dgm:presLayoutVars>
      </dgm:prSet>
      <dgm:spPr/>
    </dgm:pt>
    <dgm:pt modelId="{80B7530C-BFAB-4199-9C28-F5E78240E4D5}" type="pres">
      <dgm:prSet presAssocID="{365765C9-8256-4489-A231-DEE55A28F84B}" presName="desTx" presStyleLbl="alignAccFollowNode1" presStyleIdx="0" presStyleCnt="2">
        <dgm:presLayoutVars>
          <dgm:bulletEnabled val="1"/>
        </dgm:presLayoutVars>
      </dgm:prSet>
      <dgm:spPr/>
    </dgm:pt>
    <dgm:pt modelId="{4403D42E-D307-4460-8595-BE5D3C303CC4}" type="pres">
      <dgm:prSet presAssocID="{EBC26A0D-64C4-4039-88E2-A2F1F2649804}" presName="space" presStyleCnt="0"/>
      <dgm:spPr/>
    </dgm:pt>
    <dgm:pt modelId="{F4FD4E6C-5108-407F-8FE9-434952877379}" type="pres">
      <dgm:prSet presAssocID="{1362A1F7-2204-4D6E-9A78-7858A40218EF}" presName="composite" presStyleCnt="0"/>
      <dgm:spPr/>
    </dgm:pt>
    <dgm:pt modelId="{63B4B1B0-0B99-44DF-82BA-C9F2A7B67704}" type="pres">
      <dgm:prSet presAssocID="{1362A1F7-2204-4D6E-9A78-7858A40218EF}" presName="parTx" presStyleLbl="alignNode1" presStyleIdx="1" presStyleCnt="2">
        <dgm:presLayoutVars>
          <dgm:chMax val="0"/>
          <dgm:chPref val="0"/>
          <dgm:bulletEnabled val="1"/>
        </dgm:presLayoutVars>
      </dgm:prSet>
      <dgm:spPr/>
    </dgm:pt>
    <dgm:pt modelId="{E3DF4B52-E1B1-4B74-B2DB-E91BE96D716F}" type="pres">
      <dgm:prSet presAssocID="{1362A1F7-2204-4D6E-9A78-7858A40218EF}" presName="desTx" presStyleLbl="alignAccFollowNode1" presStyleIdx="1" presStyleCnt="2">
        <dgm:presLayoutVars>
          <dgm:bulletEnabled val="1"/>
        </dgm:presLayoutVars>
      </dgm:prSet>
      <dgm:spPr/>
    </dgm:pt>
  </dgm:ptLst>
  <dgm:cxnLst>
    <dgm:cxn modelId="{AF6C3701-AE7B-410E-90AD-F53FDBDA3D8F}" type="presOf" srcId="{775C1681-D563-4DB5-8336-2CAEA6E8B9FC}" destId="{80B7530C-BFAB-4199-9C28-F5E78240E4D5}" srcOrd="0" destOrd="5" presId="urn:microsoft.com/office/officeart/2005/8/layout/hList1"/>
    <dgm:cxn modelId="{CDF0410D-3BE4-46BF-93B2-68B97D540898}" srcId="{73CB46A3-4F88-4A0C-934C-0018DDF9FFD2}" destId="{3EBE41FB-C688-43B7-A35A-FE39BDED484E}" srcOrd="4" destOrd="0" parTransId="{518AE70F-5980-41D6-B199-2251464A4CEC}" sibTransId="{04830144-ACB0-41EB-BDEF-BCC92E46E5BB}"/>
    <dgm:cxn modelId="{814E9611-C7D7-4F6A-BBFC-712CA38A1AE0}" type="presOf" srcId="{C1EDCD48-13AD-41B6-97C0-3AC98E54DB84}" destId="{E3DF4B52-E1B1-4B74-B2DB-E91BE96D716F}" srcOrd="0" destOrd="3" presId="urn:microsoft.com/office/officeart/2005/8/layout/hList1"/>
    <dgm:cxn modelId="{2400EA22-59B7-4AF8-97FF-D30A82293A67}" srcId="{73CB46A3-4F88-4A0C-934C-0018DDF9FFD2}" destId="{775C1681-D563-4DB5-8336-2CAEA6E8B9FC}" srcOrd="0" destOrd="0" parTransId="{BEA85660-3164-4086-90D5-E70C9D082991}" sibTransId="{64976F67-E825-4C77-891A-E54E4A72D22C}"/>
    <dgm:cxn modelId="{932FD528-1650-46C7-9A37-BAB513D72E6B}" srcId="{1362A1F7-2204-4D6E-9A78-7858A40218EF}" destId="{2C8B7DEF-FD6C-4D46-9E0A-64C2F0BBE175}" srcOrd="0" destOrd="0" parTransId="{8A669F63-4CF2-4AD6-A3F1-5A925CFBBE75}" sibTransId="{644D6EC8-12EC-4421-B810-1C4F21FB4C1C}"/>
    <dgm:cxn modelId="{0157082B-3DBB-4938-B75F-105049421711}" type="presOf" srcId="{C8FEE2B3-6922-4320-9DFB-4E1A03752169}" destId="{E3DF4B52-E1B1-4B74-B2DB-E91BE96D716F}" srcOrd="0" destOrd="2" presId="urn:microsoft.com/office/officeart/2005/8/layout/hList1"/>
    <dgm:cxn modelId="{EF4FD02F-7CD5-4393-96FA-5258B590E8BC}" type="presOf" srcId="{2FE02DAE-32B3-4D6A-AB7E-83DB5F625304}" destId="{E3DF4B52-E1B1-4B74-B2DB-E91BE96D716F}" srcOrd="0" destOrd="6" presId="urn:microsoft.com/office/officeart/2005/8/layout/hList1"/>
    <dgm:cxn modelId="{CEA24E30-89D5-452A-BEE6-6B9341690B73}" type="presOf" srcId="{EB3D2342-CBF3-48B0-BC49-5BB5051AADD3}" destId="{80B7530C-BFAB-4199-9C28-F5E78240E4D5}" srcOrd="0" destOrd="6" presId="urn:microsoft.com/office/officeart/2005/8/layout/hList1"/>
    <dgm:cxn modelId="{F0B03932-B831-41A7-9108-ACF3BA054628}" srcId="{73CB46A3-4F88-4A0C-934C-0018DDF9FFD2}" destId="{A9AF2454-CDB6-4E11-A1F0-73F996C97F60}" srcOrd="2" destOrd="0" parTransId="{D9991717-E82C-4414-BA4E-4E09BE0F31D3}" sibTransId="{BD54BF6E-5D65-47EF-B4E7-51589BB5858F}"/>
    <dgm:cxn modelId="{96348534-8010-4666-B16E-E7EA359A7120}" srcId="{1362A1F7-2204-4D6E-9A78-7858A40218EF}" destId="{791DFBF4-6F96-4E1F-9E10-578BF4DB2204}" srcOrd="5" destOrd="0" parTransId="{AF2E7450-8B1E-4871-A475-5D43DEEB0B1E}" sibTransId="{AC763BEE-E32E-4058-B29E-9A523A92CBD7}"/>
    <dgm:cxn modelId="{D9ED6E36-F21F-4EA1-B1D3-EFE5BC8A461B}" type="presOf" srcId="{1C2375F5-C016-492A-ACB0-7E1ECB887CA7}" destId="{80B7530C-BFAB-4199-9C28-F5E78240E4D5}" srcOrd="0" destOrd="10" presId="urn:microsoft.com/office/officeart/2005/8/layout/hList1"/>
    <dgm:cxn modelId="{4CB71239-D99A-4122-9869-B5B0E55527DF}" srcId="{AC860E2D-6A02-4BE5-B3E3-B54074435EC9}" destId="{1362A1F7-2204-4D6E-9A78-7858A40218EF}" srcOrd="1" destOrd="0" parTransId="{390DDB68-E744-43D7-8489-D056AF66FA86}" sibTransId="{DC1CB83F-1EF4-44CE-880C-ED2EEC3F8FB5}"/>
    <dgm:cxn modelId="{1EB21739-80DB-4CBB-A4E6-5C2DD4DF8F92}" srcId="{1362A1F7-2204-4D6E-9A78-7858A40218EF}" destId="{2FE02DAE-32B3-4D6A-AB7E-83DB5F625304}" srcOrd="6" destOrd="0" parTransId="{34606EF5-FA6E-4976-A1E2-DB905BBACD3F}" sibTransId="{1771AC78-F70E-49F9-A826-2933054ADD95}"/>
    <dgm:cxn modelId="{7C11BC3F-3FCA-4217-B1A3-731FD4E8CD56}" type="presOf" srcId="{41831C2B-2577-4E62-A1B9-84AFACA3A367}" destId="{80B7530C-BFAB-4199-9C28-F5E78240E4D5}" srcOrd="0" destOrd="1" presId="urn:microsoft.com/office/officeart/2005/8/layout/hList1"/>
    <dgm:cxn modelId="{0292CE64-9A31-4D8F-9A21-B6989F07C6AC}" srcId="{73CB46A3-4F88-4A0C-934C-0018DDF9FFD2}" destId="{1C2375F5-C016-492A-ACB0-7E1ECB887CA7}" srcOrd="5" destOrd="0" parTransId="{60058DAC-0D7B-42DF-BC26-5AABA3743439}" sibTransId="{3397DBF3-15BF-4545-A889-0A7CD6FD8AAC}"/>
    <dgm:cxn modelId="{80483546-6313-447E-AAD4-CB3B498A3FE0}" type="presOf" srcId="{A5ABBA60-5C5B-4613-B8BC-C22B8C9206E4}" destId="{80B7530C-BFAB-4199-9C28-F5E78240E4D5}" srcOrd="0" destOrd="3" presId="urn:microsoft.com/office/officeart/2005/8/layout/hList1"/>
    <dgm:cxn modelId="{39B7A669-F2A4-4976-9C46-42488B819639}" type="presOf" srcId="{73CB46A3-4F88-4A0C-934C-0018DDF9FFD2}" destId="{80B7530C-BFAB-4199-9C28-F5E78240E4D5}" srcOrd="0" destOrd="4" presId="urn:microsoft.com/office/officeart/2005/8/layout/hList1"/>
    <dgm:cxn modelId="{CDFABB4A-7A34-4DE5-B0B4-EBE21EF9A8E7}" type="presOf" srcId="{AC860E2D-6A02-4BE5-B3E3-B54074435EC9}" destId="{D3EC3947-CE18-4D51-81DC-6D135F1B0740}" srcOrd="0" destOrd="0" presId="urn:microsoft.com/office/officeart/2005/8/layout/hList1"/>
    <dgm:cxn modelId="{096D124E-8777-4E62-8E18-4623A3EBC373}" type="presOf" srcId="{A9AF2454-CDB6-4E11-A1F0-73F996C97F60}" destId="{80B7530C-BFAB-4199-9C28-F5E78240E4D5}" srcOrd="0" destOrd="7" presId="urn:microsoft.com/office/officeart/2005/8/layout/hList1"/>
    <dgm:cxn modelId="{8E67684E-3D11-4D7D-8950-3111354EE4AF}" srcId="{AC860E2D-6A02-4BE5-B3E3-B54074435EC9}" destId="{365765C9-8256-4489-A231-DEE55A28F84B}" srcOrd="0" destOrd="0" parTransId="{01AA0D5D-FA55-4C29-B416-708314AF14DC}" sibTransId="{EBC26A0D-64C4-4039-88E2-A2F1F2649804}"/>
    <dgm:cxn modelId="{6E575B70-0A40-4290-9D3D-0506706FC7DE}" srcId="{73CB46A3-4F88-4A0C-934C-0018DDF9FFD2}" destId="{114E2768-9B70-4061-9250-4524887791E3}" srcOrd="3" destOrd="0" parTransId="{167CA250-6338-4D0D-AD7F-38C1D4D2DC7F}" sibTransId="{A77D218C-16A7-49AA-9A22-18A516BB0C2F}"/>
    <dgm:cxn modelId="{1AF76151-4CDE-4FA7-936D-A3BF5193598B}" srcId="{365765C9-8256-4489-A231-DEE55A28F84B}" destId="{5981044D-9CF0-45B7-A078-DE9EBF54468A}" srcOrd="0" destOrd="0" parTransId="{A08DBA6C-0B1F-4572-A7F3-C62464024852}" sibTransId="{88FAD520-089E-42DE-A55F-AB7BF29174B3}"/>
    <dgm:cxn modelId="{978F5051-BC47-4F30-BB8A-AD0ABDBC4505}" srcId="{1362A1F7-2204-4D6E-9A78-7858A40218EF}" destId="{C8FEE2B3-6922-4320-9DFB-4E1A03752169}" srcOrd="2" destOrd="0" parTransId="{036A4FA2-2945-41FF-B0C2-76F4BD9F3E06}" sibTransId="{C757AAA0-2644-4947-8E39-8A7B58A95307}"/>
    <dgm:cxn modelId="{CCBADC57-0FDB-468E-9D92-513167F33303}" type="presOf" srcId="{05DDDE68-90B4-4FEC-8004-D893BEF2DDD8}" destId="{E3DF4B52-E1B1-4B74-B2DB-E91BE96D716F}" srcOrd="0" destOrd="4" presId="urn:microsoft.com/office/officeart/2005/8/layout/hList1"/>
    <dgm:cxn modelId="{3C2AD359-FB1B-4D7D-8D9C-41013D7C05B4}" type="presOf" srcId="{365765C9-8256-4489-A231-DEE55A28F84B}" destId="{CCE8879C-5D68-4BFF-86BB-4BE9FDD02E51}" srcOrd="0" destOrd="0" presId="urn:microsoft.com/office/officeart/2005/8/layout/hList1"/>
    <dgm:cxn modelId="{46CEB77A-4BD9-4FA2-80B5-33DD43F49262}" srcId="{365765C9-8256-4489-A231-DEE55A28F84B}" destId="{A5ABBA60-5C5B-4613-B8BC-C22B8C9206E4}" srcOrd="3" destOrd="0" parTransId="{E7B059B9-A50A-4A99-9270-44F99BC1773D}" sibTransId="{A02B0A6A-CB05-415E-8836-48417E201B45}"/>
    <dgm:cxn modelId="{A133F693-5E13-49B7-A82C-DF4EAA0928DA}" srcId="{73CB46A3-4F88-4A0C-934C-0018DDF9FFD2}" destId="{EB3D2342-CBF3-48B0-BC49-5BB5051AADD3}" srcOrd="1" destOrd="0" parTransId="{49C22638-1392-48DC-A296-B461F150ABA0}" sibTransId="{8D55B262-969C-4735-BFDC-5FFB4301900F}"/>
    <dgm:cxn modelId="{09B315AD-0328-4FAC-ADA6-80890BAFBC3D}" srcId="{365765C9-8256-4489-A231-DEE55A28F84B}" destId="{73CB46A3-4F88-4A0C-934C-0018DDF9FFD2}" srcOrd="4" destOrd="0" parTransId="{FA4447DE-234F-493D-B74F-508632425095}" sibTransId="{DA725947-E0B0-4662-B8A0-A625B650655E}"/>
    <dgm:cxn modelId="{6D6439AF-B10A-4B74-BAD6-9380C2859401}" srcId="{365765C9-8256-4489-A231-DEE55A28F84B}" destId="{659F8150-6E63-4C46-AD1B-3326D567643A}" srcOrd="2" destOrd="0" parTransId="{133F2213-71F5-48F5-88CA-B33995315698}" sibTransId="{FE4694C0-823A-4AD7-98B7-DB9031AA12FF}"/>
    <dgm:cxn modelId="{CFCA73B1-F8D4-44A3-9FFC-86B479B2E477}" type="presOf" srcId="{114E2768-9B70-4061-9250-4524887791E3}" destId="{80B7530C-BFAB-4199-9C28-F5E78240E4D5}" srcOrd="0" destOrd="8" presId="urn:microsoft.com/office/officeart/2005/8/layout/hList1"/>
    <dgm:cxn modelId="{54AD8DB5-976A-44DB-AC18-117713B5AA73}" type="presOf" srcId="{659F8150-6E63-4C46-AD1B-3326D567643A}" destId="{80B7530C-BFAB-4199-9C28-F5E78240E4D5}" srcOrd="0" destOrd="2" presId="urn:microsoft.com/office/officeart/2005/8/layout/hList1"/>
    <dgm:cxn modelId="{F4A702BF-78ED-4D92-AF8B-C09BD328B07B}" srcId="{1362A1F7-2204-4D6E-9A78-7858A40218EF}" destId="{05DDDE68-90B4-4FEC-8004-D893BEF2DDD8}" srcOrd="4" destOrd="0" parTransId="{F6A5470E-FF26-47F4-B383-33BC83B6012B}" sibTransId="{4FEAC636-BEE7-4281-955E-07F873D204A4}"/>
    <dgm:cxn modelId="{A613EBC2-F246-41E7-83EF-B6B9E5DD096F}" srcId="{1362A1F7-2204-4D6E-9A78-7858A40218EF}" destId="{C1EDCD48-13AD-41B6-97C0-3AC98E54DB84}" srcOrd="3" destOrd="0" parTransId="{76A459AF-34EF-4977-91B0-5AA96BF7851D}" sibTransId="{90E80A7B-9A77-43DF-B1BD-28CF9359F41E}"/>
    <dgm:cxn modelId="{AB63F1C8-ABCF-4370-B302-DBCEB5B24A5B}" srcId="{1362A1F7-2204-4D6E-9A78-7858A40218EF}" destId="{61A5A1C1-E336-4C28-A56D-6F1144BA833C}" srcOrd="1" destOrd="0" parTransId="{C5A1C62E-3FA3-43D8-A2F8-46FB9735649C}" sibTransId="{5C3C37F4-9722-409B-BD62-84089598215D}"/>
    <dgm:cxn modelId="{329301DA-222E-4D24-A30B-059F083A7683}" type="presOf" srcId="{3EBE41FB-C688-43B7-A35A-FE39BDED484E}" destId="{80B7530C-BFAB-4199-9C28-F5E78240E4D5}" srcOrd="0" destOrd="9" presId="urn:microsoft.com/office/officeart/2005/8/layout/hList1"/>
    <dgm:cxn modelId="{C85E5BDC-FDB8-4C33-BAA4-18BC7DC883B0}" type="presOf" srcId="{791DFBF4-6F96-4E1F-9E10-578BF4DB2204}" destId="{E3DF4B52-E1B1-4B74-B2DB-E91BE96D716F}" srcOrd="0" destOrd="5" presId="urn:microsoft.com/office/officeart/2005/8/layout/hList1"/>
    <dgm:cxn modelId="{533EAAE1-4342-46D7-8E64-4C02C446CB0B}" type="presOf" srcId="{2C8B7DEF-FD6C-4D46-9E0A-64C2F0BBE175}" destId="{E3DF4B52-E1B1-4B74-B2DB-E91BE96D716F}" srcOrd="0" destOrd="0" presId="urn:microsoft.com/office/officeart/2005/8/layout/hList1"/>
    <dgm:cxn modelId="{F5A883E2-7A27-4E87-9E77-5A3716BF532F}" srcId="{365765C9-8256-4489-A231-DEE55A28F84B}" destId="{41831C2B-2577-4E62-A1B9-84AFACA3A367}" srcOrd="1" destOrd="0" parTransId="{4A830347-D177-41CA-8CA7-895B830EA293}" sibTransId="{45351D6B-88E4-4C8F-AADD-EC3FB9B93AA8}"/>
    <dgm:cxn modelId="{7A375AED-74DC-43A3-A432-89B8B76AFD78}" type="presOf" srcId="{1362A1F7-2204-4D6E-9A78-7858A40218EF}" destId="{63B4B1B0-0B99-44DF-82BA-C9F2A7B67704}" srcOrd="0" destOrd="0" presId="urn:microsoft.com/office/officeart/2005/8/layout/hList1"/>
    <dgm:cxn modelId="{9C184EEF-4C81-45FF-9C94-8BA730563029}" type="presOf" srcId="{61A5A1C1-E336-4C28-A56D-6F1144BA833C}" destId="{E3DF4B52-E1B1-4B74-B2DB-E91BE96D716F}" srcOrd="0" destOrd="1" presId="urn:microsoft.com/office/officeart/2005/8/layout/hList1"/>
    <dgm:cxn modelId="{910F66F5-7474-4FA2-9159-BA76BDA3ED3E}" type="presOf" srcId="{5981044D-9CF0-45B7-A078-DE9EBF54468A}" destId="{80B7530C-BFAB-4199-9C28-F5E78240E4D5}" srcOrd="0" destOrd="0" presId="urn:microsoft.com/office/officeart/2005/8/layout/hList1"/>
    <dgm:cxn modelId="{137814C0-C874-4B7E-907D-4D647EA02909}" type="presParOf" srcId="{D3EC3947-CE18-4D51-81DC-6D135F1B0740}" destId="{7A2479D9-283E-4E07-9E1A-EE86D8728C8A}" srcOrd="0" destOrd="0" presId="urn:microsoft.com/office/officeart/2005/8/layout/hList1"/>
    <dgm:cxn modelId="{E08CF60A-4B8D-4307-90AD-8E5A70A6AF5C}" type="presParOf" srcId="{7A2479D9-283E-4E07-9E1A-EE86D8728C8A}" destId="{CCE8879C-5D68-4BFF-86BB-4BE9FDD02E51}" srcOrd="0" destOrd="0" presId="urn:microsoft.com/office/officeart/2005/8/layout/hList1"/>
    <dgm:cxn modelId="{8231A738-8E44-4BA0-AC7D-ECC3894520D8}" type="presParOf" srcId="{7A2479D9-283E-4E07-9E1A-EE86D8728C8A}" destId="{80B7530C-BFAB-4199-9C28-F5E78240E4D5}" srcOrd="1" destOrd="0" presId="urn:microsoft.com/office/officeart/2005/8/layout/hList1"/>
    <dgm:cxn modelId="{C01DBFAC-EC58-459E-A986-599D9409BE20}" type="presParOf" srcId="{D3EC3947-CE18-4D51-81DC-6D135F1B0740}" destId="{4403D42E-D307-4460-8595-BE5D3C303CC4}" srcOrd="1" destOrd="0" presId="urn:microsoft.com/office/officeart/2005/8/layout/hList1"/>
    <dgm:cxn modelId="{5C228948-BF73-48DB-BCE5-8EFE61835FA4}" type="presParOf" srcId="{D3EC3947-CE18-4D51-81DC-6D135F1B0740}" destId="{F4FD4E6C-5108-407F-8FE9-434952877379}" srcOrd="2" destOrd="0" presId="urn:microsoft.com/office/officeart/2005/8/layout/hList1"/>
    <dgm:cxn modelId="{FF6C5277-F67A-455E-A5F7-9371FAE08E0D}" type="presParOf" srcId="{F4FD4E6C-5108-407F-8FE9-434952877379}" destId="{63B4B1B0-0B99-44DF-82BA-C9F2A7B67704}" srcOrd="0" destOrd="0" presId="urn:microsoft.com/office/officeart/2005/8/layout/hList1"/>
    <dgm:cxn modelId="{6201129D-757A-44DF-A53A-78782FC7FAEE}" type="presParOf" srcId="{F4FD4E6C-5108-407F-8FE9-434952877379}" destId="{E3DF4B52-E1B1-4B74-B2DB-E91BE96D716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F6EF58-BB3D-4C76-92CF-3AC958F49D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B6DF1AD-3827-4801-AD94-2AA13C91A17E}">
      <dgm:prSet/>
      <dgm:spPr/>
      <dgm:t>
        <a:bodyPr/>
        <a:lstStyle/>
        <a:p>
          <a:r>
            <a:rPr lang="en-US" b="1" dirty="0"/>
            <a:t>Primary Market Corporate Credit Facility (PMCCF)</a:t>
          </a:r>
          <a:r>
            <a:rPr lang="en-US" dirty="0"/>
            <a:t> </a:t>
          </a:r>
          <a:r>
            <a:rPr lang="en-US" b="1" dirty="0"/>
            <a:t>Direct Lending Funding</a:t>
          </a:r>
          <a:endParaRPr lang="en-US" dirty="0"/>
        </a:p>
      </dgm:t>
    </dgm:pt>
    <dgm:pt modelId="{75449222-C21A-4D30-8B0B-93C40E2079BE}" type="parTrans" cxnId="{95F69750-252D-46EB-B68E-053A57B5BAE1}">
      <dgm:prSet/>
      <dgm:spPr/>
      <dgm:t>
        <a:bodyPr/>
        <a:lstStyle/>
        <a:p>
          <a:endParaRPr lang="en-US"/>
        </a:p>
      </dgm:t>
    </dgm:pt>
    <dgm:pt modelId="{E1D5AC81-2D98-4782-A663-F50610649C90}" type="sibTrans" cxnId="{95F69750-252D-46EB-B68E-053A57B5BAE1}">
      <dgm:prSet/>
      <dgm:spPr/>
      <dgm:t>
        <a:bodyPr/>
        <a:lstStyle/>
        <a:p>
          <a:endParaRPr lang="en-US"/>
        </a:p>
      </dgm:t>
    </dgm:pt>
    <dgm:pt modelId="{F76F8A01-3CED-4141-8B23-D2D77998764C}">
      <dgm:prSet/>
      <dgm:spPr/>
      <dgm:t>
        <a:bodyPr/>
        <a:lstStyle/>
        <a:p>
          <a:pPr>
            <a:buFont typeface="Symbol" panose="05050102010706020507" pitchFamily="18" charset="2"/>
            <a:buChar char=""/>
          </a:pPr>
          <a:r>
            <a:rPr lang="en-US" dirty="0"/>
            <a:t>$500B </a:t>
          </a:r>
        </a:p>
      </dgm:t>
    </dgm:pt>
    <dgm:pt modelId="{F3B0EE72-F01E-42F2-A97F-57C0B51F50AF}" type="parTrans" cxnId="{35001E8B-FC6E-41C3-BB03-254D7D535607}">
      <dgm:prSet/>
      <dgm:spPr/>
      <dgm:t>
        <a:bodyPr/>
        <a:lstStyle/>
        <a:p>
          <a:endParaRPr lang="en-US"/>
        </a:p>
      </dgm:t>
    </dgm:pt>
    <dgm:pt modelId="{A31DC230-9714-4CD3-8DBD-DF2B121D7EB2}" type="sibTrans" cxnId="{35001E8B-FC6E-41C3-BB03-254D7D535607}">
      <dgm:prSet/>
      <dgm:spPr/>
      <dgm:t>
        <a:bodyPr/>
        <a:lstStyle/>
        <a:p>
          <a:endParaRPr lang="en-US"/>
        </a:p>
      </dgm:t>
    </dgm:pt>
    <dgm:pt modelId="{19F25915-CFB9-4534-80E4-F1CF24537226}">
      <dgm:prSet/>
      <dgm:spPr/>
      <dgm:t>
        <a:bodyPr/>
        <a:lstStyle/>
        <a:p>
          <a:pPr>
            <a:buSzPts val="1200"/>
            <a:buFont typeface="Symbol" panose="05050102010706020507" pitchFamily="18" charset="2"/>
            <a:buChar char=""/>
          </a:pPr>
          <a:r>
            <a:rPr lang="en-US" dirty="0"/>
            <a:t>PMCCF Direct Lending</a:t>
          </a:r>
        </a:p>
      </dgm:t>
    </dgm:pt>
    <dgm:pt modelId="{49C59CCE-3E49-4D76-88C5-5B8DC2813825}" type="parTrans" cxnId="{95FE7A45-7D25-4D0A-8601-F9CCA76E6409}">
      <dgm:prSet/>
      <dgm:spPr/>
      <dgm:t>
        <a:bodyPr/>
        <a:lstStyle/>
        <a:p>
          <a:endParaRPr lang="en-US"/>
        </a:p>
      </dgm:t>
    </dgm:pt>
    <dgm:pt modelId="{7D284F12-874E-403C-AB43-887693718DAC}" type="sibTrans" cxnId="{95FE7A45-7D25-4D0A-8601-F9CCA76E6409}">
      <dgm:prSet/>
      <dgm:spPr/>
      <dgm:t>
        <a:bodyPr/>
        <a:lstStyle/>
        <a:p>
          <a:endParaRPr lang="en-US"/>
        </a:p>
      </dgm:t>
    </dgm:pt>
    <dgm:pt modelId="{1B3118E0-C189-4AA6-A906-16085F52397D}">
      <dgm:prSet/>
      <dgm:spPr/>
      <dgm:t>
        <a:bodyPr/>
        <a:lstStyle/>
        <a:p>
          <a:pPr>
            <a:buSzPts val="1200"/>
            <a:buFont typeface="Symbol" panose="05050102010706020507" pitchFamily="18" charset="2"/>
            <a:buChar char=""/>
          </a:pPr>
          <a:r>
            <a:rPr lang="en-US" dirty="0"/>
            <a:t>$25B for passenger air carriers</a:t>
          </a:r>
        </a:p>
      </dgm:t>
    </dgm:pt>
    <dgm:pt modelId="{18B41F01-8144-4E70-9408-A6D46BD31763}" type="parTrans" cxnId="{8608876E-9272-4CAB-B26E-600C739B579A}">
      <dgm:prSet/>
      <dgm:spPr/>
      <dgm:t>
        <a:bodyPr/>
        <a:lstStyle/>
        <a:p>
          <a:endParaRPr lang="en-US"/>
        </a:p>
      </dgm:t>
    </dgm:pt>
    <dgm:pt modelId="{63AEBBED-08DC-4314-8423-27E92F7BC0D2}" type="sibTrans" cxnId="{8608876E-9272-4CAB-B26E-600C739B579A}">
      <dgm:prSet/>
      <dgm:spPr/>
      <dgm:t>
        <a:bodyPr/>
        <a:lstStyle/>
        <a:p>
          <a:endParaRPr lang="en-US"/>
        </a:p>
      </dgm:t>
    </dgm:pt>
    <dgm:pt modelId="{7C38DBA1-6A9B-494C-81DA-4E16BFDC38B3}">
      <dgm:prSet/>
      <dgm:spPr/>
      <dgm:t>
        <a:bodyPr/>
        <a:lstStyle/>
        <a:p>
          <a:pPr>
            <a:buSzPts val="1200"/>
            <a:buFont typeface="Symbol" panose="05050102010706020507" pitchFamily="18" charset="2"/>
            <a:buChar char=""/>
          </a:pPr>
          <a:r>
            <a:rPr lang="en-US" dirty="0"/>
            <a:t>$4B for cargo air carriers</a:t>
          </a:r>
        </a:p>
      </dgm:t>
    </dgm:pt>
    <dgm:pt modelId="{8E10052F-B181-434A-8030-D03DCFC00FF7}" type="parTrans" cxnId="{9C73EF39-8DD5-429B-921D-55EEAA854E4A}">
      <dgm:prSet/>
      <dgm:spPr/>
      <dgm:t>
        <a:bodyPr/>
        <a:lstStyle/>
        <a:p>
          <a:endParaRPr lang="en-US"/>
        </a:p>
      </dgm:t>
    </dgm:pt>
    <dgm:pt modelId="{5476A05E-4E7B-4F00-B691-BFB24C6F47B5}" type="sibTrans" cxnId="{9C73EF39-8DD5-429B-921D-55EEAA854E4A}">
      <dgm:prSet/>
      <dgm:spPr/>
      <dgm:t>
        <a:bodyPr/>
        <a:lstStyle/>
        <a:p>
          <a:endParaRPr lang="en-US"/>
        </a:p>
      </dgm:t>
    </dgm:pt>
    <dgm:pt modelId="{E3FD4B6D-9FC5-46D3-95EE-E0CE0B5C09FD}">
      <dgm:prSet/>
      <dgm:spPr/>
      <dgm:t>
        <a:bodyPr/>
        <a:lstStyle/>
        <a:p>
          <a:pPr>
            <a:buSzPts val="1200"/>
            <a:buFont typeface="Symbol" panose="05050102010706020507" pitchFamily="18" charset="2"/>
            <a:buChar char=""/>
          </a:pPr>
          <a:r>
            <a:rPr lang="en-US" dirty="0"/>
            <a:t>$17B for businesses important to maintaining national security.</a:t>
          </a:r>
        </a:p>
      </dgm:t>
    </dgm:pt>
    <dgm:pt modelId="{313B1784-50AE-4045-9AC8-244A1106A437}" type="parTrans" cxnId="{1AEF91E2-508D-4B57-96A7-FC5081509CD7}">
      <dgm:prSet/>
      <dgm:spPr/>
      <dgm:t>
        <a:bodyPr/>
        <a:lstStyle/>
        <a:p>
          <a:endParaRPr lang="en-US"/>
        </a:p>
      </dgm:t>
    </dgm:pt>
    <dgm:pt modelId="{0B0643C1-9EB9-4029-9F20-E0035EBE5C75}" type="sibTrans" cxnId="{1AEF91E2-508D-4B57-96A7-FC5081509CD7}">
      <dgm:prSet/>
      <dgm:spPr/>
      <dgm:t>
        <a:bodyPr/>
        <a:lstStyle/>
        <a:p>
          <a:endParaRPr lang="en-US"/>
        </a:p>
      </dgm:t>
    </dgm:pt>
    <dgm:pt modelId="{1426812D-4A6F-4D16-9598-6908BF9EB483}">
      <dgm:prSet/>
      <dgm:spPr/>
      <dgm:t>
        <a:bodyPr/>
        <a:lstStyle/>
        <a:p>
          <a:pPr>
            <a:buSzPts val="1200"/>
            <a:buFont typeface="Symbol" panose="05050102010706020507" pitchFamily="18" charset="2"/>
            <a:buChar char=""/>
          </a:pPr>
          <a:r>
            <a:rPr lang="en-US" dirty="0"/>
            <a:t>$304B to other businesses</a:t>
          </a:r>
        </a:p>
      </dgm:t>
    </dgm:pt>
    <dgm:pt modelId="{01B5C1F4-9A4C-4746-B0A2-0DD1CA9E5DCE}" type="parTrans" cxnId="{D3EAD7F8-DB70-4775-8D52-24159AD5BC14}">
      <dgm:prSet/>
      <dgm:spPr/>
      <dgm:t>
        <a:bodyPr/>
        <a:lstStyle/>
        <a:p>
          <a:endParaRPr lang="en-US"/>
        </a:p>
      </dgm:t>
    </dgm:pt>
    <dgm:pt modelId="{12AA2F34-1BA4-45FB-9B09-58C789CDAB37}" type="sibTrans" cxnId="{D3EAD7F8-DB70-4775-8D52-24159AD5BC14}">
      <dgm:prSet/>
      <dgm:spPr/>
      <dgm:t>
        <a:bodyPr/>
        <a:lstStyle/>
        <a:p>
          <a:endParaRPr lang="en-US"/>
        </a:p>
      </dgm:t>
    </dgm:pt>
    <dgm:pt modelId="{FF54085A-EACC-471F-ADAB-F66A77D6B7FC}">
      <dgm:prSet/>
      <dgm:spPr/>
      <dgm:t>
        <a:bodyPr/>
        <a:lstStyle/>
        <a:p>
          <a:pPr>
            <a:buSzPts val="1200"/>
            <a:buFont typeface="Symbol" panose="05050102010706020507" pitchFamily="18" charset="2"/>
            <a:buChar char=""/>
          </a:pPr>
          <a:r>
            <a:rPr lang="en-US" dirty="0"/>
            <a:t>$150B to local and state governments through block grants</a:t>
          </a:r>
        </a:p>
      </dgm:t>
    </dgm:pt>
    <dgm:pt modelId="{B1E3E49F-C288-4275-A2E5-65C9A8FA4BF6}" type="parTrans" cxnId="{2ADE8B79-E562-4140-A56E-732F68D87289}">
      <dgm:prSet/>
      <dgm:spPr/>
      <dgm:t>
        <a:bodyPr/>
        <a:lstStyle/>
        <a:p>
          <a:endParaRPr lang="en-US"/>
        </a:p>
      </dgm:t>
    </dgm:pt>
    <dgm:pt modelId="{7742B72B-E3BC-4831-A213-EC8B63265466}" type="sibTrans" cxnId="{2ADE8B79-E562-4140-A56E-732F68D87289}">
      <dgm:prSet/>
      <dgm:spPr/>
      <dgm:t>
        <a:bodyPr/>
        <a:lstStyle/>
        <a:p>
          <a:endParaRPr lang="en-US"/>
        </a:p>
      </dgm:t>
    </dgm:pt>
    <dgm:pt modelId="{00D9F193-4469-6B42-A24F-D2A87A1D9AD4}">
      <dgm:prSet/>
      <dgm:spPr/>
      <dgm:t>
        <a:bodyPr/>
        <a:lstStyle/>
        <a:p>
          <a:pPr>
            <a:buFont typeface="Symbol" panose="05050102010706020507" pitchFamily="18" charset="2"/>
            <a:buChar char=""/>
          </a:pPr>
          <a:r>
            <a:rPr lang="en-US" dirty="0"/>
            <a:t>Allows the Fed to lend directly to corporations by buying new bond issuances and providing loans</a:t>
          </a:r>
        </a:p>
      </dgm:t>
    </dgm:pt>
    <dgm:pt modelId="{C2AEA227-E72A-5948-845E-E9CA41F64BE5}" type="parTrans" cxnId="{68397A62-4E19-3B49-AF7D-D2D43F17BDDF}">
      <dgm:prSet/>
      <dgm:spPr/>
      <dgm:t>
        <a:bodyPr/>
        <a:lstStyle/>
        <a:p>
          <a:endParaRPr lang="en-US"/>
        </a:p>
      </dgm:t>
    </dgm:pt>
    <dgm:pt modelId="{A16F0956-1AA9-A04F-A3C1-7480BA04102E}" type="sibTrans" cxnId="{68397A62-4E19-3B49-AF7D-D2D43F17BDDF}">
      <dgm:prSet/>
      <dgm:spPr/>
      <dgm:t>
        <a:bodyPr/>
        <a:lstStyle/>
        <a:p>
          <a:endParaRPr lang="en-US"/>
        </a:p>
      </dgm:t>
    </dgm:pt>
    <dgm:pt modelId="{F453C895-CD44-47B3-8C7D-B2B6333853E1}" type="pres">
      <dgm:prSet presAssocID="{67F6EF58-BB3D-4C76-92CF-3AC958F49D78}" presName="Name0" presStyleCnt="0">
        <dgm:presLayoutVars>
          <dgm:dir/>
          <dgm:animLvl val="lvl"/>
          <dgm:resizeHandles val="exact"/>
        </dgm:presLayoutVars>
      </dgm:prSet>
      <dgm:spPr/>
    </dgm:pt>
    <dgm:pt modelId="{E27B22ED-0A64-496F-A59A-B3F0BC8CF187}" type="pres">
      <dgm:prSet presAssocID="{2B6DF1AD-3827-4801-AD94-2AA13C91A17E}" presName="composite" presStyleCnt="0"/>
      <dgm:spPr/>
    </dgm:pt>
    <dgm:pt modelId="{043CD3FC-8ADE-4D19-BA65-4EF28AFCB3C7}" type="pres">
      <dgm:prSet presAssocID="{2B6DF1AD-3827-4801-AD94-2AA13C91A17E}" presName="parTx" presStyleLbl="alignNode1" presStyleIdx="0" presStyleCnt="1">
        <dgm:presLayoutVars>
          <dgm:chMax val="0"/>
          <dgm:chPref val="0"/>
          <dgm:bulletEnabled val="1"/>
        </dgm:presLayoutVars>
      </dgm:prSet>
      <dgm:spPr/>
    </dgm:pt>
    <dgm:pt modelId="{3553C1B0-31EB-4DBB-AF08-628B0772AD85}" type="pres">
      <dgm:prSet presAssocID="{2B6DF1AD-3827-4801-AD94-2AA13C91A17E}" presName="desTx" presStyleLbl="alignAccFollowNode1" presStyleIdx="0" presStyleCnt="1">
        <dgm:presLayoutVars>
          <dgm:bulletEnabled val="1"/>
        </dgm:presLayoutVars>
      </dgm:prSet>
      <dgm:spPr/>
    </dgm:pt>
  </dgm:ptLst>
  <dgm:cxnLst>
    <dgm:cxn modelId="{C8160514-A717-4C90-824C-DFDF883C8B5C}" type="presOf" srcId="{1B3118E0-C189-4AA6-A906-16085F52397D}" destId="{3553C1B0-31EB-4DBB-AF08-628B0772AD85}" srcOrd="0" destOrd="3" presId="urn:microsoft.com/office/officeart/2005/8/layout/hList1"/>
    <dgm:cxn modelId="{CF23401A-759E-461C-91ED-4CD42276380E}" type="presOf" srcId="{F76F8A01-3CED-4141-8B23-D2D77998764C}" destId="{3553C1B0-31EB-4DBB-AF08-628B0772AD85}" srcOrd="0" destOrd="1" presId="urn:microsoft.com/office/officeart/2005/8/layout/hList1"/>
    <dgm:cxn modelId="{9C73EF39-8DD5-429B-921D-55EEAA854E4A}" srcId="{19F25915-CFB9-4534-80E4-F1CF24537226}" destId="{7C38DBA1-6A9B-494C-81DA-4E16BFDC38B3}" srcOrd="1" destOrd="0" parTransId="{8E10052F-B181-434A-8030-D03DCFC00FF7}" sibTransId="{5476A05E-4E7B-4F00-B691-BFB24C6F47B5}"/>
    <dgm:cxn modelId="{68397A62-4E19-3B49-AF7D-D2D43F17BDDF}" srcId="{2B6DF1AD-3827-4801-AD94-2AA13C91A17E}" destId="{00D9F193-4469-6B42-A24F-D2A87A1D9AD4}" srcOrd="0" destOrd="0" parTransId="{C2AEA227-E72A-5948-845E-E9CA41F64BE5}" sibTransId="{A16F0956-1AA9-A04F-A3C1-7480BA04102E}"/>
    <dgm:cxn modelId="{50D25F64-8365-4C89-82C7-7116D4AE5976}" type="presOf" srcId="{E3FD4B6D-9FC5-46D3-95EE-E0CE0B5C09FD}" destId="{3553C1B0-31EB-4DBB-AF08-628B0772AD85}" srcOrd="0" destOrd="5" presId="urn:microsoft.com/office/officeart/2005/8/layout/hList1"/>
    <dgm:cxn modelId="{95FE7A45-7D25-4D0A-8601-F9CCA76E6409}" srcId="{2B6DF1AD-3827-4801-AD94-2AA13C91A17E}" destId="{19F25915-CFB9-4534-80E4-F1CF24537226}" srcOrd="2" destOrd="0" parTransId="{49C59CCE-3E49-4D76-88C5-5B8DC2813825}" sibTransId="{7D284F12-874E-403C-AB43-887693718DAC}"/>
    <dgm:cxn modelId="{D1547F4A-9559-49C8-9114-5E80B262D1EC}" type="presOf" srcId="{67F6EF58-BB3D-4C76-92CF-3AC958F49D78}" destId="{F453C895-CD44-47B3-8C7D-B2B6333853E1}" srcOrd="0" destOrd="0" presId="urn:microsoft.com/office/officeart/2005/8/layout/hList1"/>
    <dgm:cxn modelId="{8608876E-9272-4CAB-B26E-600C739B579A}" srcId="{19F25915-CFB9-4534-80E4-F1CF24537226}" destId="{1B3118E0-C189-4AA6-A906-16085F52397D}" srcOrd="0" destOrd="0" parTransId="{18B41F01-8144-4E70-9408-A6D46BD31763}" sibTransId="{63AEBBED-08DC-4314-8423-27E92F7BC0D2}"/>
    <dgm:cxn modelId="{95F69750-252D-46EB-B68E-053A57B5BAE1}" srcId="{67F6EF58-BB3D-4C76-92CF-3AC958F49D78}" destId="{2B6DF1AD-3827-4801-AD94-2AA13C91A17E}" srcOrd="0" destOrd="0" parTransId="{75449222-C21A-4D30-8B0B-93C40E2079BE}" sibTransId="{E1D5AC81-2D98-4782-A663-F50610649C90}"/>
    <dgm:cxn modelId="{2ADE8B79-E562-4140-A56E-732F68D87289}" srcId="{2B6DF1AD-3827-4801-AD94-2AA13C91A17E}" destId="{FF54085A-EACC-471F-ADAB-F66A77D6B7FC}" srcOrd="4" destOrd="0" parTransId="{B1E3E49F-C288-4275-A2E5-65C9A8FA4BF6}" sibTransId="{7742B72B-E3BC-4831-A213-EC8B63265466}"/>
    <dgm:cxn modelId="{35001E8B-FC6E-41C3-BB03-254D7D535607}" srcId="{2B6DF1AD-3827-4801-AD94-2AA13C91A17E}" destId="{F76F8A01-3CED-4141-8B23-D2D77998764C}" srcOrd="1" destOrd="0" parTransId="{F3B0EE72-F01E-42F2-A97F-57C0B51F50AF}" sibTransId="{A31DC230-9714-4CD3-8DBD-DF2B121D7EB2}"/>
    <dgm:cxn modelId="{2459C990-0055-4E0F-A973-F4CC3031ECE6}" type="presOf" srcId="{2B6DF1AD-3827-4801-AD94-2AA13C91A17E}" destId="{043CD3FC-8ADE-4D19-BA65-4EF28AFCB3C7}" srcOrd="0" destOrd="0" presId="urn:microsoft.com/office/officeart/2005/8/layout/hList1"/>
    <dgm:cxn modelId="{C49956B2-D527-4632-9838-D71172AFF87E}" type="presOf" srcId="{FF54085A-EACC-471F-ADAB-F66A77D6B7FC}" destId="{3553C1B0-31EB-4DBB-AF08-628B0772AD85}" srcOrd="0" destOrd="7" presId="urn:microsoft.com/office/officeart/2005/8/layout/hList1"/>
    <dgm:cxn modelId="{B9772EDF-7D7B-41BE-82AB-6A3CD6A644B7}" type="presOf" srcId="{7C38DBA1-6A9B-494C-81DA-4E16BFDC38B3}" destId="{3553C1B0-31EB-4DBB-AF08-628B0772AD85}" srcOrd="0" destOrd="4" presId="urn:microsoft.com/office/officeart/2005/8/layout/hList1"/>
    <dgm:cxn modelId="{1AEF91E2-508D-4B57-96A7-FC5081509CD7}" srcId="{19F25915-CFB9-4534-80E4-F1CF24537226}" destId="{E3FD4B6D-9FC5-46D3-95EE-E0CE0B5C09FD}" srcOrd="2" destOrd="0" parTransId="{313B1784-50AE-4045-9AC8-244A1106A437}" sibTransId="{0B0643C1-9EB9-4029-9F20-E0035EBE5C75}"/>
    <dgm:cxn modelId="{FC10D5E8-566B-4DD2-B533-AD67BB40BE5D}" type="presOf" srcId="{1426812D-4A6F-4D16-9598-6908BF9EB483}" destId="{3553C1B0-31EB-4DBB-AF08-628B0772AD85}" srcOrd="0" destOrd="6" presId="urn:microsoft.com/office/officeart/2005/8/layout/hList1"/>
    <dgm:cxn modelId="{83365DEC-6CFF-2149-9E72-5A9782E8066D}" type="presOf" srcId="{00D9F193-4469-6B42-A24F-D2A87A1D9AD4}" destId="{3553C1B0-31EB-4DBB-AF08-628B0772AD85}" srcOrd="0" destOrd="0" presId="urn:microsoft.com/office/officeart/2005/8/layout/hList1"/>
    <dgm:cxn modelId="{D87098F8-8F5C-4696-8837-06732D4CF733}" type="presOf" srcId="{19F25915-CFB9-4534-80E4-F1CF24537226}" destId="{3553C1B0-31EB-4DBB-AF08-628B0772AD85}" srcOrd="0" destOrd="2" presId="urn:microsoft.com/office/officeart/2005/8/layout/hList1"/>
    <dgm:cxn modelId="{D3EAD7F8-DB70-4775-8D52-24159AD5BC14}" srcId="{2B6DF1AD-3827-4801-AD94-2AA13C91A17E}" destId="{1426812D-4A6F-4D16-9598-6908BF9EB483}" srcOrd="3" destOrd="0" parTransId="{01B5C1F4-9A4C-4746-B0A2-0DD1CA9E5DCE}" sibTransId="{12AA2F34-1BA4-45FB-9B09-58C789CDAB37}"/>
    <dgm:cxn modelId="{DEEAD98E-E06D-478C-8809-A70636DA1A39}" type="presParOf" srcId="{F453C895-CD44-47B3-8C7D-B2B6333853E1}" destId="{E27B22ED-0A64-496F-A59A-B3F0BC8CF187}" srcOrd="0" destOrd="0" presId="urn:microsoft.com/office/officeart/2005/8/layout/hList1"/>
    <dgm:cxn modelId="{5BAF4960-F85B-4CB7-889D-383361B7883C}" type="presParOf" srcId="{E27B22ED-0A64-496F-A59A-B3F0BC8CF187}" destId="{043CD3FC-8ADE-4D19-BA65-4EF28AFCB3C7}" srcOrd="0" destOrd="0" presId="urn:microsoft.com/office/officeart/2005/8/layout/hList1"/>
    <dgm:cxn modelId="{1CB97B09-789F-45BD-977C-344423697265}" type="presParOf" srcId="{E27B22ED-0A64-496F-A59A-B3F0BC8CF187}" destId="{3553C1B0-31EB-4DBB-AF08-628B0772AD8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0D03FD-2E76-4963-A0DB-10A2D95EDA6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8508739-35D8-4D6A-BE28-C2E79F750E17}">
      <dgm:prSet/>
      <dgm:spPr/>
      <dgm:t>
        <a:bodyPr/>
        <a:lstStyle/>
        <a:p>
          <a:r>
            <a:rPr lang="en-US" b="1"/>
            <a:t>PMCCF Direct Lending Targets</a:t>
          </a:r>
          <a:endParaRPr lang="en-US"/>
        </a:p>
      </dgm:t>
    </dgm:pt>
    <dgm:pt modelId="{53C5A252-500F-4E31-86F3-D364439EB4B1}" type="parTrans" cxnId="{B4C4EE6B-0D76-47BF-8D3A-C4C2608DE6BB}">
      <dgm:prSet/>
      <dgm:spPr/>
      <dgm:t>
        <a:bodyPr/>
        <a:lstStyle/>
        <a:p>
          <a:endParaRPr lang="en-US"/>
        </a:p>
      </dgm:t>
    </dgm:pt>
    <dgm:pt modelId="{00263030-FF31-4662-AE26-9074FC54F3DC}" type="sibTrans" cxnId="{B4C4EE6B-0D76-47BF-8D3A-C4C2608DE6BB}">
      <dgm:prSet/>
      <dgm:spPr/>
      <dgm:t>
        <a:bodyPr/>
        <a:lstStyle/>
        <a:p>
          <a:endParaRPr lang="en-US"/>
        </a:p>
      </dgm:t>
    </dgm:pt>
    <dgm:pt modelId="{496456CE-1734-45DE-A0CB-4C47FCFB78DB}">
      <dgm:prSet/>
      <dgm:spPr/>
      <dgm:t>
        <a:bodyPr/>
        <a:lstStyle/>
        <a:p>
          <a:pPr>
            <a:buFont typeface="Symbol" panose="05050102010706020507" pitchFamily="18" charset="2"/>
            <a:buChar char=""/>
          </a:pPr>
          <a:r>
            <a:rPr lang="en-US"/>
            <a:t>Nonprofit organizations and businesses </a:t>
          </a:r>
        </a:p>
      </dgm:t>
    </dgm:pt>
    <dgm:pt modelId="{14D00A3C-F741-42B1-8150-15CFE8BC27DA}" type="parTrans" cxnId="{B8F66664-42CF-4943-928C-34BEC4894C05}">
      <dgm:prSet/>
      <dgm:spPr/>
      <dgm:t>
        <a:bodyPr/>
        <a:lstStyle/>
        <a:p>
          <a:endParaRPr lang="en-US"/>
        </a:p>
      </dgm:t>
    </dgm:pt>
    <dgm:pt modelId="{C0C52763-155D-4094-A257-E7127A3F22D8}" type="sibTrans" cxnId="{B8F66664-42CF-4943-928C-34BEC4894C05}">
      <dgm:prSet/>
      <dgm:spPr/>
      <dgm:t>
        <a:bodyPr/>
        <a:lstStyle/>
        <a:p>
          <a:endParaRPr lang="en-US"/>
        </a:p>
      </dgm:t>
    </dgm:pt>
    <dgm:pt modelId="{46FF19E9-7FDE-4B04-9471-F346942B5C6B}">
      <dgm:prSet/>
      <dgm:spPr/>
      <dgm:t>
        <a:bodyPr/>
        <a:lstStyle/>
        <a:p>
          <a:pPr>
            <a:buFont typeface="Courier New" panose="02070309020205020404" pitchFamily="49" charset="0"/>
            <a:buChar char="o"/>
          </a:pPr>
          <a:r>
            <a:rPr lang="en-US" dirty="0"/>
            <a:t>Between 500 and 10,000 employees</a:t>
          </a:r>
        </a:p>
      </dgm:t>
    </dgm:pt>
    <dgm:pt modelId="{33231F6A-CB48-466D-A700-DED0FD231AA2}" type="parTrans" cxnId="{322FC00A-9DEA-4F22-A263-DABFD86D6B01}">
      <dgm:prSet/>
      <dgm:spPr/>
      <dgm:t>
        <a:bodyPr/>
        <a:lstStyle/>
        <a:p>
          <a:endParaRPr lang="en-US"/>
        </a:p>
      </dgm:t>
    </dgm:pt>
    <dgm:pt modelId="{89784CD3-A269-4D5C-A8C2-580F0AD3B12A}" type="sibTrans" cxnId="{322FC00A-9DEA-4F22-A263-DABFD86D6B01}">
      <dgm:prSet/>
      <dgm:spPr/>
      <dgm:t>
        <a:bodyPr/>
        <a:lstStyle/>
        <a:p>
          <a:endParaRPr lang="en-US"/>
        </a:p>
      </dgm:t>
    </dgm:pt>
    <dgm:pt modelId="{CDDF268A-E341-49E1-8BC0-646528793E2D}">
      <dgm:prSet/>
      <dgm:spPr/>
      <dgm:t>
        <a:bodyPr/>
        <a:lstStyle/>
        <a:p>
          <a:pPr>
            <a:buFont typeface="Courier New" panose="02070309020205020404" pitchFamily="49" charset="0"/>
            <a:buChar char="o"/>
          </a:pPr>
          <a:r>
            <a:rPr lang="en-US" dirty="0"/>
            <a:t>Loan must retain at least 90% of the recipient’s workforce through September 30, 2020</a:t>
          </a:r>
        </a:p>
      </dgm:t>
    </dgm:pt>
    <dgm:pt modelId="{F757C8BD-A347-4FE0-9F1B-DCF2F3F5DEF3}" type="parTrans" cxnId="{843EB8FD-7CF2-47E7-B073-63D0956C19FC}">
      <dgm:prSet/>
      <dgm:spPr/>
      <dgm:t>
        <a:bodyPr/>
        <a:lstStyle/>
        <a:p>
          <a:endParaRPr lang="en-US"/>
        </a:p>
      </dgm:t>
    </dgm:pt>
    <dgm:pt modelId="{4E856C3F-4AC5-4B63-805C-DA3EB7C47F01}" type="sibTrans" cxnId="{843EB8FD-7CF2-47E7-B073-63D0956C19FC}">
      <dgm:prSet/>
      <dgm:spPr/>
      <dgm:t>
        <a:bodyPr/>
        <a:lstStyle/>
        <a:p>
          <a:endParaRPr lang="en-US"/>
        </a:p>
      </dgm:t>
    </dgm:pt>
    <dgm:pt modelId="{BF5BC042-731E-4135-8B7C-9EC516297705}">
      <dgm:prSet/>
      <dgm:spPr/>
      <dgm:t>
        <a:bodyPr/>
        <a:lstStyle/>
        <a:p>
          <a:pPr>
            <a:buFont typeface="Courier New" panose="02070309020205020404" pitchFamily="49" charset="0"/>
            <a:buChar char="o"/>
          </a:pPr>
          <a:r>
            <a:rPr lang="en-US" dirty="0"/>
            <a:t>Will not outsource or offshore jobs for the term of the loan plus 2 years</a:t>
          </a:r>
        </a:p>
      </dgm:t>
    </dgm:pt>
    <dgm:pt modelId="{98D1AAAA-D82C-42C3-B4E3-C451B25CAADD}" type="parTrans" cxnId="{C2BECB1B-C486-4744-9101-4908271439FE}">
      <dgm:prSet/>
      <dgm:spPr/>
      <dgm:t>
        <a:bodyPr/>
        <a:lstStyle/>
        <a:p>
          <a:endParaRPr lang="en-US"/>
        </a:p>
      </dgm:t>
    </dgm:pt>
    <dgm:pt modelId="{D5DF5749-33B6-4B0B-B8C4-187A67971F51}" type="sibTrans" cxnId="{C2BECB1B-C486-4744-9101-4908271439FE}">
      <dgm:prSet/>
      <dgm:spPr/>
      <dgm:t>
        <a:bodyPr/>
        <a:lstStyle/>
        <a:p>
          <a:endParaRPr lang="en-US"/>
        </a:p>
      </dgm:t>
    </dgm:pt>
    <dgm:pt modelId="{2E72A6B0-8CF9-4B21-B76F-769AB807234C}">
      <dgm:prSet/>
      <dgm:spPr/>
      <dgm:t>
        <a:bodyPr/>
        <a:lstStyle/>
        <a:p>
          <a:pPr>
            <a:buFont typeface="Courier New" panose="02070309020205020404" pitchFamily="49" charset="0"/>
            <a:buChar char="o"/>
          </a:pPr>
          <a:r>
            <a:rPr lang="en-US" dirty="0"/>
            <a:t>Cannot increase the compensation of any officer or employee whose total compensation exceeds $425,000, </a:t>
          </a:r>
        </a:p>
      </dgm:t>
    </dgm:pt>
    <dgm:pt modelId="{4B68DBCF-9E04-47D1-B366-87C23056A48E}" type="parTrans" cxnId="{DBC1DED7-73D6-4648-A4F9-0B40405850A0}">
      <dgm:prSet/>
      <dgm:spPr/>
      <dgm:t>
        <a:bodyPr/>
        <a:lstStyle/>
        <a:p>
          <a:endParaRPr lang="en-US"/>
        </a:p>
      </dgm:t>
    </dgm:pt>
    <dgm:pt modelId="{F961DC3D-257E-4F4E-A32A-B2A52CE45BD5}" type="sibTrans" cxnId="{DBC1DED7-73D6-4648-A4F9-0B40405850A0}">
      <dgm:prSet/>
      <dgm:spPr/>
      <dgm:t>
        <a:bodyPr/>
        <a:lstStyle/>
        <a:p>
          <a:endParaRPr lang="en-US"/>
        </a:p>
      </dgm:t>
    </dgm:pt>
    <dgm:pt modelId="{0D3947F8-7CEF-1F47-A786-ED56BEA58596}">
      <dgm:prSet/>
      <dgm:spPr/>
      <dgm:t>
        <a:bodyPr/>
        <a:lstStyle/>
        <a:p>
          <a:pPr>
            <a:buFont typeface="Courier New" panose="02070309020205020404" pitchFamily="49" charset="0"/>
            <a:buChar char="o"/>
          </a:pPr>
          <a:r>
            <a:rPr lang="en-US" dirty="0"/>
            <a:t>Prohibited from having officers or employees making over $3M last year plus fifty percent of the amount their compensation last year exceeded $3M</a:t>
          </a:r>
        </a:p>
      </dgm:t>
    </dgm:pt>
    <dgm:pt modelId="{2D94BF59-A96F-5644-94F8-CE525E64513E}" type="parTrans" cxnId="{653304EF-C681-2542-8635-0A871F62FF20}">
      <dgm:prSet/>
      <dgm:spPr/>
      <dgm:t>
        <a:bodyPr/>
        <a:lstStyle/>
        <a:p>
          <a:endParaRPr lang="en-US"/>
        </a:p>
      </dgm:t>
    </dgm:pt>
    <dgm:pt modelId="{C39CCB33-063D-BA4F-8BF9-E46958A80C7B}" type="sibTrans" cxnId="{653304EF-C681-2542-8635-0A871F62FF20}">
      <dgm:prSet/>
      <dgm:spPr/>
      <dgm:t>
        <a:bodyPr/>
        <a:lstStyle/>
        <a:p>
          <a:endParaRPr lang="en-US"/>
        </a:p>
      </dgm:t>
    </dgm:pt>
    <dgm:pt modelId="{E674ABC1-1BFD-4CB4-B73C-8A2A3180A4EE}" type="pres">
      <dgm:prSet presAssocID="{AB0D03FD-2E76-4963-A0DB-10A2D95EDA62}" presName="linear" presStyleCnt="0">
        <dgm:presLayoutVars>
          <dgm:dir/>
          <dgm:animLvl val="lvl"/>
          <dgm:resizeHandles val="exact"/>
        </dgm:presLayoutVars>
      </dgm:prSet>
      <dgm:spPr/>
    </dgm:pt>
    <dgm:pt modelId="{C7CE2944-87F8-40F7-95DC-ADEC35D7C4D4}" type="pres">
      <dgm:prSet presAssocID="{88508739-35D8-4D6A-BE28-C2E79F750E17}" presName="parentLin" presStyleCnt="0"/>
      <dgm:spPr/>
    </dgm:pt>
    <dgm:pt modelId="{3A593A37-BB2B-48F3-A0F9-090263F43F89}" type="pres">
      <dgm:prSet presAssocID="{88508739-35D8-4D6A-BE28-C2E79F750E17}" presName="parentLeftMargin" presStyleLbl="node1" presStyleIdx="0" presStyleCnt="1"/>
      <dgm:spPr/>
    </dgm:pt>
    <dgm:pt modelId="{412FD617-F48A-485F-877C-B9386F0B0344}" type="pres">
      <dgm:prSet presAssocID="{88508739-35D8-4D6A-BE28-C2E79F750E17}" presName="parentText" presStyleLbl="node1" presStyleIdx="0" presStyleCnt="1">
        <dgm:presLayoutVars>
          <dgm:chMax val="0"/>
          <dgm:bulletEnabled val="1"/>
        </dgm:presLayoutVars>
      </dgm:prSet>
      <dgm:spPr/>
    </dgm:pt>
    <dgm:pt modelId="{A7B98C1A-2C65-4F7E-B6BF-9C05E8B135EB}" type="pres">
      <dgm:prSet presAssocID="{88508739-35D8-4D6A-BE28-C2E79F750E17}" presName="negativeSpace" presStyleCnt="0"/>
      <dgm:spPr/>
    </dgm:pt>
    <dgm:pt modelId="{626EAD3D-92ED-4EAB-944E-A55C0663DFB8}" type="pres">
      <dgm:prSet presAssocID="{88508739-35D8-4D6A-BE28-C2E79F750E17}" presName="childText" presStyleLbl="conFgAcc1" presStyleIdx="0" presStyleCnt="1">
        <dgm:presLayoutVars>
          <dgm:bulletEnabled val="1"/>
        </dgm:presLayoutVars>
      </dgm:prSet>
      <dgm:spPr/>
    </dgm:pt>
  </dgm:ptLst>
  <dgm:cxnLst>
    <dgm:cxn modelId="{B5270E0A-184A-4154-9288-E3348709987B}" type="presOf" srcId="{CDDF268A-E341-49E1-8BC0-646528793E2D}" destId="{626EAD3D-92ED-4EAB-944E-A55C0663DFB8}" srcOrd="0" destOrd="2" presId="urn:microsoft.com/office/officeart/2005/8/layout/list1"/>
    <dgm:cxn modelId="{322FC00A-9DEA-4F22-A263-DABFD86D6B01}" srcId="{496456CE-1734-45DE-A0CB-4C47FCFB78DB}" destId="{46FF19E9-7FDE-4B04-9471-F346942B5C6B}" srcOrd="0" destOrd="0" parTransId="{33231F6A-CB48-466D-A700-DED0FD231AA2}" sibTransId="{89784CD3-A269-4D5C-A8C2-580F0AD3B12A}"/>
    <dgm:cxn modelId="{C2BECB1B-C486-4744-9101-4908271439FE}" srcId="{496456CE-1734-45DE-A0CB-4C47FCFB78DB}" destId="{BF5BC042-731E-4135-8B7C-9EC516297705}" srcOrd="2" destOrd="0" parTransId="{98D1AAAA-D82C-42C3-B4E3-C451B25CAADD}" sibTransId="{D5DF5749-33B6-4B0B-B8C4-187A67971F51}"/>
    <dgm:cxn modelId="{F15CAA1D-7F2D-4382-9BEE-0B8E8F6BCFDD}" type="presOf" srcId="{46FF19E9-7FDE-4B04-9471-F346942B5C6B}" destId="{626EAD3D-92ED-4EAB-944E-A55C0663DFB8}" srcOrd="0" destOrd="1" presId="urn:microsoft.com/office/officeart/2005/8/layout/list1"/>
    <dgm:cxn modelId="{8766A435-9954-47FC-A5E9-0E53A751C99D}" type="presOf" srcId="{88508739-35D8-4D6A-BE28-C2E79F750E17}" destId="{3A593A37-BB2B-48F3-A0F9-090263F43F89}" srcOrd="0" destOrd="0" presId="urn:microsoft.com/office/officeart/2005/8/layout/list1"/>
    <dgm:cxn modelId="{393C3737-97F2-4700-AB62-7CEDC82FE477}" type="presOf" srcId="{496456CE-1734-45DE-A0CB-4C47FCFB78DB}" destId="{626EAD3D-92ED-4EAB-944E-A55C0663DFB8}" srcOrd="0" destOrd="0" presId="urn:microsoft.com/office/officeart/2005/8/layout/list1"/>
    <dgm:cxn modelId="{51594264-46F3-48D9-9D3C-16E477BE109F}" type="presOf" srcId="{2E72A6B0-8CF9-4B21-B76F-769AB807234C}" destId="{626EAD3D-92ED-4EAB-944E-A55C0663DFB8}" srcOrd="0" destOrd="4" presId="urn:microsoft.com/office/officeart/2005/8/layout/list1"/>
    <dgm:cxn modelId="{B8F66664-42CF-4943-928C-34BEC4894C05}" srcId="{88508739-35D8-4D6A-BE28-C2E79F750E17}" destId="{496456CE-1734-45DE-A0CB-4C47FCFB78DB}" srcOrd="0" destOrd="0" parTransId="{14D00A3C-F741-42B1-8150-15CFE8BC27DA}" sibTransId="{C0C52763-155D-4094-A257-E7127A3F22D8}"/>
    <dgm:cxn modelId="{B4C4EE6B-0D76-47BF-8D3A-C4C2608DE6BB}" srcId="{AB0D03FD-2E76-4963-A0DB-10A2D95EDA62}" destId="{88508739-35D8-4D6A-BE28-C2E79F750E17}" srcOrd="0" destOrd="0" parTransId="{53C5A252-500F-4E31-86F3-D364439EB4B1}" sibTransId="{00263030-FF31-4662-AE26-9074FC54F3DC}"/>
    <dgm:cxn modelId="{39D1044E-0EB4-4B51-AB6D-29DC451A014D}" type="presOf" srcId="{AB0D03FD-2E76-4963-A0DB-10A2D95EDA62}" destId="{E674ABC1-1BFD-4CB4-B73C-8A2A3180A4EE}" srcOrd="0" destOrd="0" presId="urn:microsoft.com/office/officeart/2005/8/layout/list1"/>
    <dgm:cxn modelId="{0186AF80-1C74-4A70-97AB-CC54C3394224}" type="presOf" srcId="{88508739-35D8-4D6A-BE28-C2E79F750E17}" destId="{412FD617-F48A-485F-877C-B9386F0B0344}" srcOrd="1" destOrd="0" presId="urn:microsoft.com/office/officeart/2005/8/layout/list1"/>
    <dgm:cxn modelId="{79F0C992-64D6-C94E-AFC3-1D2F8B498556}" type="presOf" srcId="{0D3947F8-7CEF-1F47-A786-ED56BEA58596}" destId="{626EAD3D-92ED-4EAB-944E-A55C0663DFB8}" srcOrd="0" destOrd="5" presId="urn:microsoft.com/office/officeart/2005/8/layout/list1"/>
    <dgm:cxn modelId="{DBC1DED7-73D6-4648-A4F9-0B40405850A0}" srcId="{496456CE-1734-45DE-A0CB-4C47FCFB78DB}" destId="{2E72A6B0-8CF9-4B21-B76F-769AB807234C}" srcOrd="3" destOrd="0" parTransId="{4B68DBCF-9E04-47D1-B366-87C23056A48E}" sibTransId="{F961DC3D-257E-4F4E-A32A-B2A52CE45BD5}"/>
    <dgm:cxn modelId="{653304EF-C681-2542-8635-0A871F62FF20}" srcId="{496456CE-1734-45DE-A0CB-4C47FCFB78DB}" destId="{0D3947F8-7CEF-1F47-A786-ED56BEA58596}" srcOrd="4" destOrd="0" parTransId="{2D94BF59-A96F-5644-94F8-CE525E64513E}" sibTransId="{C39CCB33-063D-BA4F-8BF9-E46958A80C7B}"/>
    <dgm:cxn modelId="{87F222FB-7D8E-42DC-9EA1-BC3411A58A59}" type="presOf" srcId="{BF5BC042-731E-4135-8B7C-9EC516297705}" destId="{626EAD3D-92ED-4EAB-944E-A55C0663DFB8}" srcOrd="0" destOrd="3" presId="urn:microsoft.com/office/officeart/2005/8/layout/list1"/>
    <dgm:cxn modelId="{843EB8FD-7CF2-47E7-B073-63D0956C19FC}" srcId="{496456CE-1734-45DE-A0CB-4C47FCFB78DB}" destId="{CDDF268A-E341-49E1-8BC0-646528793E2D}" srcOrd="1" destOrd="0" parTransId="{F757C8BD-A347-4FE0-9F1B-DCF2F3F5DEF3}" sibTransId="{4E856C3F-4AC5-4B63-805C-DA3EB7C47F01}"/>
    <dgm:cxn modelId="{CC2FFFAB-F26F-4318-ADBA-A6F553598F08}" type="presParOf" srcId="{E674ABC1-1BFD-4CB4-B73C-8A2A3180A4EE}" destId="{C7CE2944-87F8-40F7-95DC-ADEC35D7C4D4}" srcOrd="0" destOrd="0" presId="urn:microsoft.com/office/officeart/2005/8/layout/list1"/>
    <dgm:cxn modelId="{A54CE425-98DC-4B98-92E0-6C7D2AB57807}" type="presParOf" srcId="{C7CE2944-87F8-40F7-95DC-ADEC35D7C4D4}" destId="{3A593A37-BB2B-48F3-A0F9-090263F43F89}" srcOrd="0" destOrd="0" presId="urn:microsoft.com/office/officeart/2005/8/layout/list1"/>
    <dgm:cxn modelId="{2BC45528-8502-4592-B492-5514AA3813CB}" type="presParOf" srcId="{C7CE2944-87F8-40F7-95DC-ADEC35D7C4D4}" destId="{412FD617-F48A-485F-877C-B9386F0B0344}" srcOrd="1" destOrd="0" presId="urn:microsoft.com/office/officeart/2005/8/layout/list1"/>
    <dgm:cxn modelId="{BC137CC2-2EEB-462C-89B7-E95FF90709FB}" type="presParOf" srcId="{E674ABC1-1BFD-4CB4-B73C-8A2A3180A4EE}" destId="{A7B98C1A-2C65-4F7E-B6BF-9C05E8B135EB}" srcOrd="1" destOrd="0" presId="urn:microsoft.com/office/officeart/2005/8/layout/list1"/>
    <dgm:cxn modelId="{4444CE16-3692-4518-AC74-F0FE8ACA3815}" type="presParOf" srcId="{E674ABC1-1BFD-4CB4-B73C-8A2A3180A4EE}" destId="{626EAD3D-92ED-4EAB-944E-A55C0663DFB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916C3-CA54-440D-AF39-F54325F527DA}">
      <dsp:nvSpPr>
        <dsp:cNvPr id="0" name=""/>
        <dsp:cNvSpPr/>
      </dsp:nvSpPr>
      <dsp:spPr>
        <a:xfrm>
          <a:off x="0" y="1427689"/>
          <a:ext cx="4272147" cy="2563288"/>
        </a:xfrm>
        <a:prstGeom prst="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Mid America Economic Development  Association</a:t>
          </a:r>
        </a:p>
      </dsp:txBody>
      <dsp:txXfrm>
        <a:off x="0" y="1427689"/>
        <a:ext cx="4272147" cy="25632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4EC17-361C-4EA8-AAF9-D3553FD060E2}">
      <dsp:nvSpPr>
        <dsp:cNvPr id="0" name=""/>
        <dsp:cNvSpPr/>
      </dsp:nvSpPr>
      <dsp:spPr>
        <a:xfrm>
          <a:off x="0" y="47875"/>
          <a:ext cx="10160000" cy="921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t>Economic Adjustment Assistance (EAA) Program</a:t>
          </a:r>
          <a:endParaRPr lang="en-US" sz="3200" kern="1200" dirty="0"/>
        </a:p>
      </dsp:txBody>
      <dsp:txXfrm>
        <a:off x="0" y="47875"/>
        <a:ext cx="10160000" cy="921600"/>
      </dsp:txXfrm>
    </dsp:sp>
    <dsp:sp modelId="{8033548C-EA9E-44C1-B125-6676E64B088C}">
      <dsp:nvSpPr>
        <dsp:cNvPr id="0" name=""/>
        <dsp:cNvSpPr/>
      </dsp:nvSpPr>
      <dsp:spPr>
        <a:xfrm>
          <a:off x="0" y="964876"/>
          <a:ext cx="10160000" cy="29865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Font typeface="Symbol" panose="05050102010706020507" pitchFamily="18" charset="2"/>
            <a:buChar char=""/>
          </a:pPr>
          <a:r>
            <a:rPr lang="en-US" sz="3200" kern="1200" dirty="0"/>
            <a:t>$1.5B in supplemental funding for the Economic Adjustment Assistance program </a:t>
          </a:r>
        </a:p>
        <a:p>
          <a:pPr marL="285750" lvl="1" indent="-285750" algn="l" defTabSz="1422400">
            <a:lnSpc>
              <a:spcPct val="90000"/>
            </a:lnSpc>
            <a:spcBef>
              <a:spcPct val="0"/>
            </a:spcBef>
            <a:spcAft>
              <a:spcPct val="15000"/>
            </a:spcAft>
            <a:buFont typeface="Symbol" panose="05050102010706020507" pitchFamily="18" charset="2"/>
            <a:buChar char=""/>
          </a:pPr>
          <a:r>
            <a:rPr lang="en-US" sz="3200" kern="1200" dirty="0"/>
            <a:t>Funds technical, planning, and public works and infrastructure assistance</a:t>
          </a:r>
        </a:p>
        <a:p>
          <a:pPr marL="285750" lvl="1" indent="-285750" algn="l" defTabSz="1422400">
            <a:lnSpc>
              <a:spcPct val="90000"/>
            </a:lnSpc>
            <a:spcBef>
              <a:spcPct val="0"/>
            </a:spcBef>
            <a:spcAft>
              <a:spcPct val="15000"/>
            </a:spcAft>
            <a:buFont typeface="Symbol" panose="05050102010706020507" pitchFamily="18" charset="2"/>
            <a:buChar char=""/>
          </a:pPr>
          <a:r>
            <a:rPr lang="en-US" sz="3200" kern="1200" dirty="0"/>
            <a:t>Regions experiencing adverse economic changes that occur suddenly or over time</a:t>
          </a:r>
        </a:p>
      </dsp:txBody>
      <dsp:txXfrm>
        <a:off x="0" y="964876"/>
        <a:ext cx="10160000" cy="29865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7ACFF-4316-42D1-8E5B-9988D2F6A299}">
      <dsp:nvSpPr>
        <dsp:cNvPr id="0" name=""/>
        <dsp:cNvSpPr/>
      </dsp:nvSpPr>
      <dsp:spPr>
        <a:xfrm>
          <a:off x="0" y="65947"/>
          <a:ext cx="10160000" cy="892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b="1" kern="1200"/>
            <a:t>EAA Strategy Grants</a:t>
          </a:r>
          <a:endParaRPr lang="en-US" sz="3100" kern="1200"/>
        </a:p>
      </dsp:txBody>
      <dsp:txXfrm>
        <a:off x="0" y="65947"/>
        <a:ext cx="10160000" cy="892800"/>
      </dsp:txXfrm>
    </dsp:sp>
    <dsp:sp modelId="{3EA2D454-D50D-42F2-92A4-9F8728ED724C}">
      <dsp:nvSpPr>
        <dsp:cNvPr id="0" name=""/>
        <dsp:cNvSpPr/>
      </dsp:nvSpPr>
      <dsp:spPr>
        <a:xfrm>
          <a:off x="0" y="958747"/>
          <a:ext cx="10160000" cy="331870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Font typeface="Symbol" panose="05050102010706020507" pitchFamily="18" charset="2"/>
            <a:buChar char=""/>
          </a:pPr>
          <a:r>
            <a:rPr lang="en-US" sz="3100" kern="1200"/>
            <a:t>Development, updating or refinement of a Comprehensive Economic Development Strategy (CEDS)</a:t>
          </a:r>
        </a:p>
        <a:p>
          <a:pPr marL="285750" lvl="1" indent="-285750" algn="l" defTabSz="1377950">
            <a:lnSpc>
              <a:spcPct val="90000"/>
            </a:lnSpc>
            <a:spcBef>
              <a:spcPct val="0"/>
            </a:spcBef>
            <a:spcAft>
              <a:spcPct val="15000"/>
            </a:spcAft>
            <a:buFont typeface="Symbol" panose="05050102010706020507" pitchFamily="18" charset="2"/>
            <a:buChar char=""/>
          </a:pPr>
          <a:r>
            <a:rPr lang="en-US" sz="3100" kern="1200"/>
            <a:t>CEDS is a prerequisite for qualifying for EDA funds for projects</a:t>
          </a:r>
        </a:p>
        <a:p>
          <a:pPr marL="285750" lvl="1" indent="-285750" algn="l" defTabSz="1377950">
            <a:lnSpc>
              <a:spcPct val="90000"/>
            </a:lnSpc>
            <a:spcBef>
              <a:spcPct val="0"/>
            </a:spcBef>
            <a:spcAft>
              <a:spcPct val="15000"/>
            </a:spcAft>
            <a:buFont typeface="Symbol" panose="05050102010706020507" pitchFamily="18" charset="2"/>
            <a:buChar char=""/>
          </a:pPr>
          <a:r>
            <a:rPr lang="en-US" sz="3100" kern="1200"/>
            <a:t>COVID 19 may require a CEDS update</a:t>
          </a:r>
        </a:p>
        <a:p>
          <a:pPr marL="285750" lvl="1" indent="-285750" algn="l" defTabSz="1377950">
            <a:lnSpc>
              <a:spcPct val="90000"/>
            </a:lnSpc>
            <a:spcBef>
              <a:spcPct val="0"/>
            </a:spcBef>
            <a:spcAft>
              <a:spcPct val="15000"/>
            </a:spcAft>
            <a:buFont typeface="Symbol" panose="05050102010706020507" pitchFamily="18" charset="2"/>
            <a:buChar char=""/>
          </a:pPr>
          <a:r>
            <a:rPr lang="en-US" sz="3100" kern="1200" dirty="0"/>
            <a:t>COVID 19 may permit a CEDS creation to craft a disaster recovery strategy</a:t>
          </a:r>
        </a:p>
      </dsp:txBody>
      <dsp:txXfrm>
        <a:off x="0" y="958747"/>
        <a:ext cx="10160000" cy="33187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8879C-5D68-4BFF-86BB-4BE9FDD02E51}">
      <dsp:nvSpPr>
        <dsp:cNvPr id="0" name=""/>
        <dsp:cNvSpPr/>
      </dsp:nvSpPr>
      <dsp:spPr>
        <a:xfrm>
          <a:off x="49" y="51520"/>
          <a:ext cx="4747617" cy="806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EAA Implementation Grants</a:t>
          </a:r>
          <a:endParaRPr lang="en-US" sz="2800" kern="1200" dirty="0"/>
        </a:p>
      </dsp:txBody>
      <dsp:txXfrm>
        <a:off x="49" y="51520"/>
        <a:ext cx="4747617" cy="806400"/>
      </dsp:txXfrm>
    </dsp:sp>
    <dsp:sp modelId="{80B7530C-BFAB-4199-9C28-F5E78240E4D5}">
      <dsp:nvSpPr>
        <dsp:cNvPr id="0" name=""/>
        <dsp:cNvSpPr/>
      </dsp:nvSpPr>
      <dsp:spPr>
        <a:xfrm>
          <a:off x="49" y="857920"/>
          <a:ext cx="4747617" cy="35355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Font typeface="Symbol" panose="05050102010706020507" pitchFamily="18" charset="2"/>
            <a:buChar char=""/>
          </a:pPr>
          <a:r>
            <a:rPr lang="en-US" sz="2800" kern="1200"/>
            <a:t>Execution of CEDS strategy</a:t>
          </a:r>
        </a:p>
        <a:p>
          <a:pPr marL="571500" lvl="2" indent="-285750" algn="l" defTabSz="1244600">
            <a:lnSpc>
              <a:spcPct val="90000"/>
            </a:lnSpc>
            <a:spcBef>
              <a:spcPct val="0"/>
            </a:spcBef>
            <a:spcAft>
              <a:spcPct val="15000"/>
            </a:spcAft>
            <a:buFont typeface="Courier New" panose="02070309020205020404" pitchFamily="49" charset="0"/>
            <a:buChar char="o"/>
          </a:pPr>
          <a:r>
            <a:rPr lang="en-US" sz="2800" kern="1200"/>
            <a:t>Infrastructure improvements</a:t>
          </a:r>
        </a:p>
        <a:p>
          <a:pPr marL="571500" lvl="2" indent="-285750" algn="l" defTabSz="1244600">
            <a:lnSpc>
              <a:spcPct val="90000"/>
            </a:lnSpc>
            <a:spcBef>
              <a:spcPct val="0"/>
            </a:spcBef>
            <a:spcAft>
              <a:spcPct val="15000"/>
            </a:spcAft>
            <a:buFont typeface="Courier New" panose="02070309020205020404" pitchFamily="49" charset="0"/>
            <a:buChar char="o"/>
          </a:pPr>
          <a:r>
            <a:rPr lang="en-US" sz="2800" kern="1200"/>
            <a:t>Site acquisition</a:t>
          </a:r>
        </a:p>
        <a:p>
          <a:pPr marL="571500" lvl="2" indent="-285750" algn="l" defTabSz="1244600">
            <a:lnSpc>
              <a:spcPct val="90000"/>
            </a:lnSpc>
            <a:spcBef>
              <a:spcPct val="0"/>
            </a:spcBef>
            <a:spcAft>
              <a:spcPct val="15000"/>
            </a:spcAft>
            <a:buFont typeface="Courier New" panose="02070309020205020404" pitchFamily="49" charset="0"/>
            <a:buChar char="o"/>
          </a:pPr>
          <a:r>
            <a:rPr lang="en-US" sz="2800" kern="1200"/>
            <a:t>Site preparation</a:t>
          </a:r>
        </a:p>
        <a:p>
          <a:pPr marL="571500" lvl="2" indent="-285750" algn="l" defTabSz="1244600">
            <a:lnSpc>
              <a:spcPct val="90000"/>
            </a:lnSpc>
            <a:spcBef>
              <a:spcPct val="0"/>
            </a:spcBef>
            <a:spcAft>
              <a:spcPct val="15000"/>
            </a:spcAft>
            <a:buFont typeface="Courier New" panose="02070309020205020404" pitchFamily="49" charset="0"/>
            <a:buChar char="o"/>
          </a:pPr>
          <a:r>
            <a:rPr lang="en-US" sz="2800" kern="1200"/>
            <a:t>Construction</a:t>
          </a:r>
        </a:p>
        <a:p>
          <a:pPr marL="571500" lvl="2" indent="-285750" algn="l" defTabSz="1244600">
            <a:lnSpc>
              <a:spcPct val="90000"/>
            </a:lnSpc>
            <a:spcBef>
              <a:spcPct val="0"/>
            </a:spcBef>
            <a:spcAft>
              <a:spcPct val="15000"/>
            </a:spcAft>
            <a:buFont typeface="Courier New" panose="02070309020205020404" pitchFamily="49" charset="0"/>
            <a:buChar char="o"/>
          </a:pPr>
          <a:r>
            <a:rPr lang="en-US" sz="2800" kern="1200"/>
            <a:t>Rehabilitation </a:t>
          </a:r>
        </a:p>
        <a:p>
          <a:pPr marL="571500" lvl="2" indent="-285750" algn="l" defTabSz="1244600">
            <a:lnSpc>
              <a:spcPct val="90000"/>
            </a:lnSpc>
            <a:spcBef>
              <a:spcPct val="0"/>
            </a:spcBef>
            <a:spcAft>
              <a:spcPct val="15000"/>
            </a:spcAft>
            <a:buFont typeface="Courier New" panose="02070309020205020404" pitchFamily="49" charset="0"/>
            <a:buChar char="o"/>
          </a:pPr>
          <a:r>
            <a:rPr lang="en-US" sz="2800" kern="1200"/>
            <a:t>Equipping of facilities</a:t>
          </a:r>
        </a:p>
      </dsp:txBody>
      <dsp:txXfrm>
        <a:off x="49" y="857920"/>
        <a:ext cx="4747617" cy="3535560"/>
      </dsp:txXfrm>
    </dsp:sp>
    <dsp:sp modelId="{63B4B1B0-0B99-44DF-82BA-C9F2A7B67704}">
      <dsp:nvSpPr>
        <dsp:cNvPr id="0" name=""/>
        <dsp:cNvSpPr/>
      </dsp:nvSpPr>
      <dsp:spPr>
        <a:xfrm>
          <a:off x="5412333" y="51520"/>
          <a:ext cx="4747617" cy="806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EAA Implementation Grants</a:t>
          </a:r>
          <a:endParaRPr lang="en-US" sz="2800" kern="1200" dirty="0"/>
        </a:p>
      </dsp:txBody>
      <dsp:txXfrm>
        <a:off x="5412333" y="51520"/>
        <a:ext cx="4747617" cy="806400"/>
      </dsp:txXfrm>
    </dsp:sp>
    <dsp:sp modelId="{E3DF4B52-E1B1-4B74-B2DB-E91BE96D716F}">
      <dsp:nvSpPr>
        <dsp:cNvPr id="0" name=""/>
        <dsp:cNvSpPr/>
      </dsp:nvSpPr>
      <dsp:spPr>
        <a:xfrm>
          <a:off x="5412333" y="857920"/>
          <a:ext cx="4747617" cy="35355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Font typeface="Symbol" panose="05050102010706020507" pitchFamily="18" charset="2"/>
            <a:buChar char=""/>
          </a:pPr>
          <a:r>
            <a:rPr lang="en-US" sz="2800" kern="1200" dirty="0"/>
            <a:t>Market and environmental studies</a:t>
          </a:r>
        </a:p>
        <a:p>
          <a:pPr marL="285750" lvl="1" indent="-285750" algn="l" defTabSz="1244600">
            <a:lnSpc>
              <a:spcPct val="90000"/>
            </a:lnSpc>
            <a:spcBef>
              <a:spcPct val="0"/>
            </a:spcBef>
            <a:spcAft>
              <a:spcPct val="15000"/>
            </a:spcAft>
            <a:buFont typeface="Symbol" panose="05050102010706020507" pitchFamily="18" charset="2"/>
            <a:buChar char=""/>
          </a:pPr>
          <a:r>
            <a:rPr lang="en-US" sz="2800" kern="1200" dirty="0"/>
            <a:t>Planning or construction grants</a:t>
          </a:r>
        </a:p>
        <a:p>
          <a:pPr marL="285750" lvl="1" indent="-285750" algn="l" defTabSz="1244600">
            <a:lnSpc>
              <a:spcPct val="90000"/>
            </a:lnSpc>
            <a:spcBef>
              <a:spcPct val="0"/>
            </a:spcBef>
            <a:spcAft>
              <a:spcPct val="15000"/>
            </a:spcAft>
            <a:buFont typeface="Symbol" panose="05050102010706020507" pitchFamily="18" charset="2"/>
            <a:buChar char=""/>
          </a:pPr>
          <a:r>
            <a:rPr lang="en-US" sz="2800" kern="1200" dirty="0"/>
            <a:t>Seed or replenish revolving loan funds </a:t>
          </a:r>
        </a:p>
      </dsp:txBody>
      <dsp:txXfrm>
        <a:off x="5412333" y="857920"/>
        <a:ext cx="4747617" cy="35355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8879C-5D68-4BFF-86BB-4BE9FDD02E51}">
      <dsp:nvSpPr>
        <dsp:cNvPr id="0" name=""/>
        <dsp:cNvSpPr/>
      </dsp:nvSpPr>
      <dsp:spPr>
        <a:xfrm>
          <a:off x="49" y="133384"/>
          <a:ext cx="4747617" cy="63169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2020 Economic Adjustment Assistance Award</a:t>
          </a:r>
        </a:p>
      </dsp:txBody>
      <dsp:txXfrm>
        <a:off x="49" y="133384"/>
        <a:ext cx="4747617" cy="631690"/>
      </dsp:txXfrm>
    </dsp:sp>
    <dsp:sp modelId="{80B7530C-BFAB-4199-9C28-F5E78240E4D5}">
      <dsp:nvSpPr>
        <dsp:cNvPr id="0" name=""/>
        <dsp:cNvSpPr/>
      </dsp:nvSpPr>
      <dsp:spPr>
        <a:xfrm>
          <a:off x="49" y="765075"/>
          <a:ext cx="4747617" cy="354653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Mississippi River Regional Planning Commission (</a:t>
          </a:r>
          <a:r>
            <a:rPr lang="en-US" sz="1900" kern="1200" dirty="0" err="1"/>
            <a:t>LaCrosse</a:t>
          </a:r>
          <a:r>
            <a:rPr lang="en-US" sz="1900" kern="1200" dirty="0"/>
            <a:t>/</a:t>
          </a:r>
          <a:r>
            <a:rPr lang="en-US" sz="1900" kern="1200" dirty="0" err="1"/>
            <a:t>LaCrosse</a:t>
          </a:r>
          <a:r>
            <a:rPr lang="en-US" sz="1900" kern="1200" dirty="0"/>
            <a:t> County, WI)</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$740,000 in Disaster Supplemental Award</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Creation of an economic recovery and resiliency plan to mitigate future flooding and storm-related impacts</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Study to analyze region’s safest sites for business, industry workforce housing, community facilitates and public infrastructure</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Project will assist in targeting strategic areas for business </a:t>
          </a:r>
          <a:r>
            <a:rPr lang="en-US" sz="1900" kern="1200" dirty="0" err="1"/>
            <a:t>CapEx</a:t>
          </a:r>
          <a:r>
            <a:rPr lang="en-US" sz="1900" kern="1200" dirty="0"/>
            <a:t> and job creation</a:t>
          </a:r>
        </a:p>
        <a:p>
          <a:pPr marL="171450" lvl="1" indent="-171450" algn="l" defTabSz="844550">
            <a:lnSpc>
              <a:spcPct val="90000"/>
            </a:lnSpc>
            <a:spcBef>
              <a:spcPct val="0"/>
            </a:spcBef>
            <a:spcAft>
              <a:spcPct val="15000"/>
            </a:spcAft>
            <a:buFont typeface="Symbol" panose="05050102010706020507" pitchFamily="18" charset="2"/>
            <a:buNone/>
          </a:pPr>
          <a:endParaRPr lang="en-US" sz="1900" kern="1200" dirty="0"/>
        </a:p>
      </dsp:txBody>
      <dsp:txXfrm>
        <a:off x="49" y="765075"/>
        <a:ext cx="4747617" cy="3546539"/>
      </dsp:txXfrm>
    </dsp:sp>
    <dsp:sp modelId="{63B4B1B0-0B99-44DF-82BA-C9F2A7B67704}">
      <dsp:nvSpPr>
        <dsp:cNvPr id="0" name=""/>
        <dsp:cNvSpPr/>
      </dsp:nvSpPr>
      <dsp:spPr>
        <a:xfrm>
          <a:off x="5412333" y="133384"/>
          <a:ext cx="4747617" cy="63169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2020 EDA Public Works Award</a:t>
          </a:r>
          <a:endParaRPr lang="en-US" sz="1900" kern="1200" dirty="0"/>
        </a:p>
      </dsp:txBody>
      <dsp:txXfrm>
        <a:off x="5412333" y="133384"/>
        <a:ext cx="4747617" cy="631690"/>
      </dsp:txXfrm>
    </dsp:sp>
    <dsp:sp modelId="{E3DF4B52-E1B1-4B74-B2DB-E91BE96D716F}">
      <dsp:nvSpPr>
        <dsp:cNvPr id="0" name=""/>
        <dsp:cNvSpPr/>
      </dsp:nvSpPr>
      <dsp:spPr>
        <a:xfrm>
          <a:off x="5412333" y="765075"/>
          <a:ext cx="4747617" cy="354653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$627K grant funding matched by $627K in local funds</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Construction of new access road in industrial park to serve the Missouri Valley Joint Apprentice Training Center (JATC)</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Apprenticeship programs to meet skilled workforce gap in electrical linesman profession</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Supports higher paying employment opportunities &amp; economic growth in region</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Est. 3,465 jobs created to fill workforce gaps in region</a:t>
          </a:r>
        </a:p>
      </dsp:txBody>
      <dsp:txXfrm>
        <a:off x="5412333" y="765075"/>
        <a:ext cx="4747617" cy="35465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285EF-A0D2-4968-BC1A-C81CD1D70508}">
      <dsp:nvSpPr>
        <dsp:cNvPr id="0" name=""/>
        <dsp:cNvSpPr/>
      </dsp:nvSpPr>
      <dsp:spPr>
        <a:xfrm>
          <a:off x="49" y="55644"/>
          <a:ext cx="4747617" cy="604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EAA Case Study</a:t>
          </a:r>
          <a:endParaRPr lang="en-US" sz="2100" kern="1200" dirty="0"/>
        </a:p>
      </dsp:txBody>
      <dsp:txXfrm>
        <a:off x="49" y="55644"/>
        <a:ext cx="4747617" cy="604800"/>
      </dsp:txXfrm>
    </dsp:sp>
    <dsp:sp modelId="{A2073B0C-B36C-4F4A-93A6-F484F9FAC06C}">
      <dsp:nvSpPr>
        <dsp:cNvPr id="0" name=""/>
        <dsp:cNvSpPr/>
      </dsp:nvSpPr>
      <dsp:spPr>
        <a:xfrm>
          <a:off x="49" y="660444"/>
          <a:ext cx="4747617" cy="372891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Symbol" panose="05050102010706020507" pitchFamily="18" charset="2"/>
            <a:buChar char=""/>
          </a:pPr>
          <a:r>
            <a:rPr lang="en-US" sz="2100" kern="1200" dirty="0"/>
            <a:t>Midwest Industrial Park Development</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dirty="0"/>
            <a:t>$2.7M EAA grant as part of $3.4M project; $1.7M funded by community</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dirty="0"/>
            <a:t>Construction of new roads, storm sewer, water, sewer, lighting conduit</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dirty="0"/>
            <a:t>Enhances transportation logistics </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dirty="0"/>
            <a:t>$900M private </a:t>
          </a:r>
          <a:r>
            <a:rPr lang="en-US" sz="2100" kern="1200" dirty="0" err="1"/>
            <a:t>CapEx</a:t>
          </a:r>
          <a:r>
            <a:rPr lang="en-US" sz="2100" kern="1200" dirty="0"/>
            <a:t>, 22 new jobs supported EAA request</a:t>
          </a:r>
        </a:p>
      </dsp:txBody>
      <dsp:txXfrm>
        <a:off x="49" y="660444"/>
        <a:ext cx="4747617" cy="3728910"/>
      </dsp:txXfrm>
    </dsp:sp>
    <dsp:sp modelId="{E70E7C2C-B463-456D-8075-4C1AEFEFFBAF}">
      <dsp:nvSpPr>
        <dsp:cNvPr id="0" name=""/>
        <dsp:cNvSpPr/>
      </dsp:nvSpPr>
      <dsp:spPr>
        <a:xfrm>
          <a:off x="5412333" y="55644"/>
          <a:ext cx="4747617" cy="604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EAA Revolving Loan Fund Program </a:t>
          </a:r>
          <a:endParaRPr lang="en-US" sz="2100" kern="1200" dirty="0"/>
        </a:p>
      </dsp:txBody>
      <dsp:txXfrm>
        <a:off x="5412333" y="55644"/>
        <a:ext cx="4747617" cy="604800"/>
      </dsp:txXfrm>
    </dsp:sp>
    <dsp:sp modelId="{076B478F-6F39-497C-AF60-D4A505866EF0}">
      <dsp:nvSpPr>
        <dsp:cNvPr id="0" name=""/>
        <dsp:cNvSpPr/>
      </dsp:nvSpPr>
      <dsp:spPr>
        <a:xfrm>
          <a:off x="5412333" y="660444"/>
          <a:ext cx="4747617" cy="372891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Symbol" panose="05050102010706020507" pitchFamily="18" charset="2"/>
            <a:buChar char=""/>
          </a:pPr>
          <a:r>
            <a:rPr lang="en-US" sz="2100" kern="1200"/>
            <a:t>Revolving Loan Fund</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a:t>Identification of business access to capital gap</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a:t>Corporate organization of revolving loan fund</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a:t>Revolving Loan Fund Board of Directors</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a:t>Revolving Loan Fund seed capital and EDA match</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a:t>Revolving Loan Fund loan terms and agreements</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dirty="0"/>
            <a:t>Revolving Loan Fund marketing</a:t>
          </a:r>
        </a:p>
      </dsp:txBody>
      <dsp:txXfrm>
        <a:off x="5412333" y="660444"/>
        <a:ext cx="4747617" cy="37289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29CB1-CDF6-44A1-BA1F-D0819945B560}">
      <dsp:nvSpPr>
        <dsp:cNvPr id="0" name=""/>
        <dsp:cNvSpPr/>
      </dsp:nvSpPr>
      <dsp:spPr>
        <a:xfrm>
          <a:off x="0" y="48820"/>
          <a:ext cx="10160000" cy="921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t>Federal Stimulus &amp; CDBG</a:t>
          </a:r>
          <a:endParaRPr lang="en-US" sz="3200" kern="1200" dirty="0"/>
        </a:p>
      </dsp:txBody>
      <dsp:txXfrm>
        <a:off x="0" y="48820"/>
        <a:ext cx="10160000" cy="921600"/>
      </dsp:txXfrm>
    </dsp:sp>
    <dsp:sp modelId="{684B8A8A-53C3-4A3C-8CB3-7152A916BAA7}">
      <dsp:nvSpPr>
        <dsp:cNvPr id="0" name=""/>
        <dsp:cNvSpPr/>
      </dsp:nvSpPr>
      <dsp:spPr>
        <a:xfrm>
          <a:off x="0" y="970420"/>
          <a:ext cx="10160000" cy="34257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Font typeface="Symbol" panose="05050102010706020507" pitchFamily="18" charset="2"/>
            <a:buChar char=""/>
          </a:pPr>
          <a:r>
            <a:rPr lang="en-US" sz="3200" kern="1200" dirty="0"/>
            <a:t>$5B in COVID 19 federal stimulus funding</a:t>
          </a:r>
        </a:p>
        <a:p>
          <a:pPr marL="571500" lvl="2" indent="-285750" algn="l" defTabSz="1422400">
            <a:lnSpc>
              <a:spcPct val="90000"/>
            </a:lnSpc>
            <a:spcBef>
              <a:spcPct val="0"/>
            </a:spcBef>
            <a:spcAft>
              <a:spcPct val="15000"/>
            </a:spcAft>
            <a:buFont typeface="Courier New" panose="02070309020205020404" pitchFamily="49" charset="0"/>
            <a:buChar char="o"/>
          </a:pPr>
          <a:r>
            <a:rPr lang="en-US" sz="3200" kern="1200" dirty="0"/>
            <a:t>$2B distributed by 2020 allocation to large cities and states</a:t>
          </a:r>
        </a:p>
        <a:p>
          <a:pPr marL="571500" lvl="2" indent="-285750" algn="l" defTabSz="1422400">
            <a:lnSpc>
              <a:spcPct val="90000"/>
            </a:lnSpc>
            <a:spcBef>
              <a:spcPct val="0"/>
            </a:spcBef>
            <a:spcAft>
              <a:spcPct val="15000"/>
            </a:spcAft>
            <a:buFont typeface="Courier New" panose="02070309020205020404" pitchFamily="49" charset="0"/>
            <a:buChar char="o"/>
          </a:pPr>
          <a:r>
            <a:rPr lang="en-US" sz="3200" kern="1200" dirty="0"/>
            <a:t>$1B distributed to states in 45 days to combat COVID 19</a:t>
          </a:r>
        </a:p>
        <a:p>
          <a:pPr marL="571500" lvl="2" indent="-285750" algn="l" defTabSz="1422400">
            <a:lnSpc>
              <a:spcPct val="90000"/>
            </a:lnSpc>
            <a:spcBef>
              <a:spcPct val="0"/>
            </a:spcBef>
            <a:spcAft>
              <a:spcPct val="15000"/>
            </a:spcAft>
            <a:buFont typeface="Courier New" panose="02070309020205020404" pitchFamily="49" charset="0"/>
            <a:buChar char="o"/>
          </a:pPr>
          <a:r>
            <a:rPr lang="en-US" sz="3200" kern="1200" dirty="0"/>
            <a:t>$2B distributed to states for longer term economic and housing disruptions</a:t>
          </a:r>
        </a:p>
      </dsp:txBody>
      <dsp:txXfrm>
        <a:off x="0" y="970420"/>
        <a:ext cx="10160000" cy="342576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57359-D171-43B6-9F30-5B8808D02D84}">
      <dsp:nvSpPr>
        <dsp:cNvPr id="0" name=""/>
        <dsp:cNvSpPr/>
      </dsp:nvSpPr>
      <dsp:spPr>
        <a:xfrm>
          <a:off x="49" y="68445"/>
          <a:ext cx="4747617" cy="633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CDBG Funds</a:t>
          </a:r>
          <a:endParaRPr lang="en-US" sz="2200" kern="1200" dirty="0"/>
        </a:p>
      </dsp:txBody>
      <dsp:txXfrm>
        <a:off x="49" y="68445"/>
        <a:ext cx="4747617" cy="633600"/>
      </dsp:txXfrm>
    </dsp:sp>
    <dsp:sp modelId="{03FB8FDD-D425-4250-8879-8453C77BDE26}">
      <dsp:nvSpPr>
        <dsp:cNvPr id="0" name=""/>
        <dsp:cNvSpPr/>
      </dsp:nvSpPr>
      <dsp:spPr>
        <a:xfrm>
          <a:off x="49" y="702045"/>
          <a:ext cx="4747617" cy="372530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Font typeface="Symbol" panose="05050102010706020507" pitchFamily="18" charset="2"/>
            <a:buChar char=""/>
          </a:pPr>
          <a:r>
            <a:rPr lang="en-US" sz="2200" kern="1200"/>
            <a:t>Infrastructure</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a:t>Economic development projects</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a:t>Public facilities installations</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a:t>Community centers</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a:t>Housing rehabilitation</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a:t>Public services</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a:t>Microenterprise assistance</a:t>
          </a:r>
        </a:p>
      </dsp:txBody>
      <dsp:txXfrm>
        <a:off x="49" y="702045"/>
        <a:ext cx="4747617" cy="3725308"/>
      </dsp:txXfrm>
    </dsp:sp>
    <dsp:sp modelId="{33D46EAE-B6BB-49BC-A654-B13D6C277165}">
      <dsp:nvSpPr>
        <dsp:cNvPr id="0" name=""/>
        <dsp:cNvSpPr/>
      </dsp:nvSpPr>
      <dsp:spPr>
        <a:xfrm>
          <a:off x="5412333" y="68445"/>
          <a:ext cx="4747617" cy="633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CDBG Funds </a:t>
          </a:r>
          <a:endParaRPr lang="en-US" sz="2200" kern="1200" dirty="0"/>
        </a:p>
      </dsp:txBody>
      <dsp:txXfrm>
        <a:off x="5412333" y="68445"/>
        <a:ext cx="4747617" cy="633600"/>
      </dsp:txXfrm>
    </dsp:sp>
    <dsp:sp modelId="{133EC338-03F9-4164-AFEE-7B09A931ACEB}">
      <dsp:nvSpPr>
        <dsp:cNvPr id="0" name=""/>
        <dsp:cNvSpPr/>
      </dsp:nvSpPr>
      <dsp:spPr>
        <a:xfrm>
          <a:off x="5412333" y="702045"/>
          <a:ext cx="4747617" cy="372530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Typically funds up to 50% of total project costs</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Loans and grants are made based on a certain $$ for every full-time equivalent job created or retained as a result of the project</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Public infrastructure projects (e.g., water, sewer, roads) are eligible for up to 50% CDBG grant funding</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Private, for-profit projects can qualify for up to 50% CDBG low-interest loans</a:t>
          </a:r>
        </a:p>
      </dsp:txBody>
      <dsp:txXfrm>
        <a:off x="5412333" y="702045"/>
        <a:ext cx="4747617" cy="372530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0B019-BC15-4D47-A040-BE710FA7ED4B}">
      <dsp:nvSpPr>
        <dsp:cNvPr id="0" name=""/>
        <dsp:cNvSpPr/>
      </dsp:nvSpPr>
      <dsp:spPr>
        <a:xfrm>
          <a:off x="0" y="0"/>
          <a:ext cx="10160000" cy="1238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174752" rIns="305816" bIns="174752" numCol="1" spcCol="1270" anchor="ctr" anchorCtr="0">
          <a:noAutofit/>
        </a:bodyPr>
        <a:lstStyle/>
        <a:p>
          <a:pPr marL="0" lvl="0" indent="0" algn="ctr" defTabSz="1911350">
            <a:lnSpc>
              <a:spcPct val="90000"/>
            </a:lnSpc>
            <a:spcBef>
              <a:spcPct val="0"/>
            </a:spcBef>
            <a:spcAft>
              <a:spcPct val="35000"/>
            </a:spcAft>
            <a:buNone/>
          </a:pPr>
          <a:r>
            <a:rPr lang="en-US" sz="4300" b="1" kern="1200" dirty="0"/>
            <a:t>CDBG Key Criteria</a:t>
          </a:r>
          <a:endParaRPr lang="en-US" sz="4300" kern="1200" dirty="0"/>
        </a:p>
      </dsp:txBody>
      <dsp:txXfrm>
        <a:off x="0" y="0"/>
        <a:ext cx="10160000" cy="1238400"/>
      </dsp:txXfrm>
    </dsp:sp>
    <dsp:sp modelId="{87E74534-FDB1-47DF-A9A6-A3B323F668DB}">
      <dsp:nvSpPr>
        <dsp:cNvPr id="0" name=""/>
        <dsp:cNvSpPr/>
      </dsp:nvSpPr>
      <dsp:spPr>
        <a:xfrm>
          <a:off x="0" y="1239262"/>
          <a:ext cx="10160000" cy="295087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9362" tIns="229362" rIns="305816" bIns="344043" numCol="1" spcCol="1270" anchor="t" anchorCtr="0">
          <a:noAutofit/>
        </a:bodyPr>
        <a:lstStyle/>
        <a:p>
          <a:pPr marL="285750" lvl="1" indent="-285750" algn="l" defTabSz="1911350">
            <a:lnSpc>
              <a:spcPct val="90000"/>
            </a:lnSpc>
            <a:spcBef>
              <a:spcPct val="0"/>
            </a:spcBef>
            <a:spcAft>
              <a:spcPct val="15000"/>
            </a:spcAft>
            <a:buFont typeface="Symbol" panose="05050102010706020507" pitchFamily="18" charset="2"/>
            <a:buChar char=""/>
          </a:pPr>
          <a:r>
            <a:rPr lang="en-US" sz="4300" kern="1200"/>
            <a:t>Employing at least 51% low- to moderate-income persons</a:t>
          </a:r>
        </a:p>
        <a:p>
          <a:pPr marL="285750" lvl="1" indent="-285750" algn="l" defTabSz="1911350">
            <a:lnSpc>
              <a:spcPct val="90000"/>
            </a:lnSpc>
            <a:spcBef>
              <a:spcPct val="0"/>
            </a:spcBef>
            <a:spcAft>
              <a:spcPct val="15000"/>
            </a:spcAft>
            <a:buFont typeface="Symbol" panose="05050102010706020507" pitchFamily="18" charset="2"/>
            <a:buChar char=""/>
          </a:pPr>
          <a:r>
            <a:rPr lang="en-US" sz="4300" kern="1200"/>
            <a:t>Eliminating slum and blight</a:t>
          </a:r>
        </a:p>
        <a:p>
          <a:pPr marL="285750" lvl="1" indent="-285750" algn="l" defTabSz="1911350">
            <a:lnSpc>
              <a:spcPct val="90000"/>
            </a:lnSpc>
            <a:spcBef>
              <a:spcPct val="0"/>
            </a:spcBef>
            <a:spcAft>
              <a:spcPct val="15000"/>
            </a:spcAft>
            <a:buFont typeface="Symbol" panose="05050102010706020507" pitchFamily="18" charset="2"/>
            <a:buChar char=""/>
          </a:pPr>
          <a:r>
            <a:rPr lang="en-US" sz="4300" kern="1200" dirty="0"/>
            <a:t>Meet an “urgent” need</a:t>
          </a:r>
        </a:p>
      </dsp:txBody>
      <dsp:txXfrm>
        <a:off x="0" y="1239262"/>
        <a:ext cx="10160000" cy="295087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9D441-AC44-4684-8793-548F82D3AE54}">
      <dsp:nvSpPr>
        <dsp:cNvPr id="0" name=""/>
        <dsp:cNvSpPr/>
      </dsp:nvSpPr>
      <dsp:spPr>
        <a:xfrm>
          <a:off x="50" y="62014"/>
          <a:ext cx="4842569" cy="807996"/>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City of Neodesha, KS CDBG + USDA</a:t>
          </a:r>
        </a:p>
      </dsp:txBody>
      <dsp:txXfrm>
        <a:off x="50" y="62014"/>
        <a:ext cx="4842569" cy="807996"/>
      </dsp:txXfrm>
    </dsp:sp>
    <dsp:sp modelId="{FE6F1AE7-6161-4B9C-B96D-3972A7939C3B}">
      <dsp:nvSpPr>
        <dsp:cNvPr id="0" name=""/>
        <dsp:cNvSpPr/>
      </dsp:nvSpPr>
      <dsp:spPr>
        <a:xfrm>
          <a:off x="50" y="870010"/>
          <a:ext cx="4842569" cy="333517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City Gas System Upgrades</a:t>
          </a:r>
        </a:p>
        <a:p>
          <a:pPr marL="457200" lvl="2" indent="-228600" algn="l" defTabSz="1066800">
            <a:lnSpc>
              <a:spcPct val="90000"/>
            </a:lnSpc>
            <a:spcBef>
              <a:spcPct val="0"/>
            </a:spcBef>
            <a:spcAft>
              <a:spcPct val="15000"/>
            </a:spcAft>
            <a:buChar char="•"/>
          </a:pPr>
          <a:r>
            <a:rPr lang="en-US" sz="2400" kern="1200" dirty="0"/>
            <a:t>$2.3M Total Project Cost</a:t>
          </a:r>
        </a:p>
        <a:p>
          <a:pPr marL="685800" lvl="3" indent="-228600" algn="l" defTabSz="1066800">
            <a:lnSpc>
              <a:spcPct val="90000"/>
            </a:lnSpc>
            <a:spcBef>
              <a:spcPct val="0"/>
            </a:spcBef>
            <a:spcAft>
              <a:spcPct val="15000"/>
            </a:spcAft>
            <a:buChar char="•"/>
          </a:pPr>
          <a:r>
            <a:rPr lang="en-US" sz="2400" kern="1200" dirty="0"/>
            <a:t>$600,000 CDBG Grant</a:t>
          </a:r>
        </a:p>
        <a:p>
          <a:pPr marL="685800" lvl="3" indent="-228600" algn="l" defTabSz="1066800">
            <a:lnSpc>
              <a:spcPct val="90000"/>
            </a:lnSpc>
            <a:spcBef>
              <a:spcPct val="0"/>
            </a:spcBef>
            <a:spcAft>
              <a:spcPct val="15000"/>
            </a:spcAft>
            <a:buChar char="•"/>
          </a:pPr>
          <a:r>
            <a:rPr lang="en-US" sz="2400" kern="1200" dirty="0"/>
            <a:t>$1.76M USDA Rural Development Grant</a:t>
          </a:r>
        </a:p>
        <a:p>
          <a:pPr marL="457200" lvl="2" indent="-228600" algn="l" defTabSz="1066800">
            <a:lnSpc>
              <a:spcPct val="90000"/>
            </a:lnSpc>
            <a:spcBef>
              <a:spcPct val="0"/>
            </a:spcBef>
            <a:spcAft>
              <a:spcPct val="15000"/>
            </a:spcAft>
            <a:buChar char="•"/>
          </a:pPr>
          <a:r>
            <a:rPr lang="en-US" sz="2400" kern="1200" dirty="0"/>
            <a:t>Public infrastructure upgrades to service 2,500 residents and businesses in community</a:t>
          </a:r>
        </a:p>
      </dsp:txBody>
      <dsp:txXfrm>
        <a:off x="50" y="870010"/>
        <a:ext cx="4842569" cy="3335175"/>
      </dsp:txXfrm>
    </dsp:sp>
    <dsp:sp modelId="{535E84E1-F87A-419E-AA29-825B960F2EE3}">
      <dsp:nvSpPr>
        <dsp:cNvPr id="0" name=""/>
        <dsp:cNvSpPr/>
      </dsp:nvSpPr>
      <dsp:spPr>
        <a:xfrm>
          <a:off x="5520579" y="62014"/>
          <a:ext cx="4842569" cy="807996"/>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Highland County Ohio CDBG RLF</a:t>
          </a:r>
        </a:p>
      </dsp:txBody>
      <dsp:txXfrm>
        <a:off x="5520579" y="62014"/>
        <a:ext cx="4842569" cy="807996"/>
      </dsp:txXfrm>
    </dsp:sp>
    <dsp:sp modelId="{5AD99F7C-D561-4846-BE94-8FBFA041732B}">
      <dsp:nvSpPr>
        <dsp:cNvPr id="0" name=""/>
        <dsp:cNvSpPr/>
      </dsp:nvSpPr>
      <dsp:spPr>
        <a:xfrm>
          <a:off x="5520579" y="870010"/>
          <a:ext cx="4842569" cy="333517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a:t>Corvac</a:t>
          </a:r>
          <a:r>
            <a:rPr lang="en-US" sz="2400" kern="1200" dirty="0"/>
            <a:t> Composites, LLC new automotive manufacturing facility sited in Highland </a:t>
          </a:r>
          <a:r>
            <a:rPr lang="en-US" sz="2400" kern="1200" dirty="0" err="1"/>
            <a:t>COunty</a:t>
          </a:r>
          <a:endParaRPr lang="en-US" sz="2400" kern="1200" dirty="0"/>
        </a:p>
        <a:p>
          <a:pPr marL="228600" lvl="1" indent="-228600" algn="l" defTabSz="1066800">
            <a:lnSpc>
              <a:spcPct val="90000"/>
            </a:lnSpc>
            <a:spcBef>
              <a:spcPct val="0"/>
            </a:spcBef>
            <a:spcAft>
              <a:spcPct val="15000"/>
            </a:spcAft>
            <a:buChar char="•"/>
          </a:pPr>
          <a:r>
            <a:rPr lang="en-US" sz="2400" kern="1200" dirty="0"/>
            <a:t>$12.5M Total Project Cost</a:t>
          </a:r>
        </a:p>
        <a:p>
          <a:pPr marL="457200" lvl="2" indent="-228600" algn="l" defTabSz="1066800">
            <a:lnSpc>
              <a:spcPct val="90000"/>
            </a:lnSpc>
            <a:spcBef>
              <a:spcPct val="0"/>
            </a:spcBef>
            <a:spcAft>
              <a:spcPct val="15000"/>
            </a:spcAft>
            <a:buChar char="•"/>
          </a:pPr>
          <a:r>
            <a:rPr lang="en-US" sz="2400" kern="1200" dirty="0"/>
            <a:t>$500,000 CDBG RLF</a:t>
          </a:r>
        </a:p>
        <a:p>
          <a:pPr marL="457200" lvl="2" indent="-228600" algn="l" defTabSz="1066800">
            <a:lnSpc>
              <a:spcPct val="90000"/>
            </a:lnSpc>
            <a:spcBef>
              <a:spcPct val="0"/>
            </a:spcBef>
            <a:spcAft>
              <a:spcPct val="15000"/>
            </a:spcAft>
            <a:buChar char="•"/>
          </a:pPr>
          <a:r>
            <a:rPr lang="en-US" sz="2400" kern="1200" dirty="0"/>
            <a:t>$12M Outside Funding</a:t>
          </a:r>
        </a:p>
        <a:p>
          <a:pPr marL="457200" lvl="2" indent="-228600" algn="l" defTabSz="1066800">
            <a:lnSpc>
              <a:spcPct val="90000"/>
            </a:lnSpc>
            <a:spcBef>
              <a:spcPct val="0"/>
            </a:spcBef>
            <a:spcAft>
              <a:spcPct val="15000"/>
            </a:spcAft>
            <a:buChar char="•"/>
          </a:pPr>
          <a:r>
            <a:rPr lang="en-US" sz="2400" kern="1200" dirty="0"/>
            <a:t>Total Jobs Created – 55</a:t>
          </a:r>
        </a:p>
        <a:p>
          <a:pPr marL="685800" lvl="3" indent="-228600" algn="l" defTabSz="1066800">
            <a:lnSpc>
              <a:spcPct val="90000"/>
            </a:lnSpc>
            <a:spcBef>
              <a:spcPct val="0"/>
            </a:spcBef>
            <a:spcAft>
              <a:spcPct val="15000"/>
            </a:spcAft>
            <a:buChar char="•"/>
          </a:pPr>
          <a:r>
            <a:rPr lang="en-US" sz="2400" kern="1200" dirty="0"/>
            <a:t>29 LMI Jobs (52.7%) - $9,090/job created</a:t>
          </a:r>
        </a:p>
      </dsp:txBody>
      <dsp:txXfrm>
        <a:off x="5520579" y="870010"/>
        <a:ext cx="4842569" cy="333517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4C12F-A0DE-40EF-B67A-04CA69AC3C69}">
      <dsp:nvSpPr>
        <dsp:cNvPr id="0" name=""/>
        <dsp:cNvSpPr/>
      </dsp:nvSpPr>
      <dsp:spPr>
        <a:xfrm>
          <a:off x="0" y="0"/>
          <a:ext cx="10160000" cy="835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kern="1200" dirty="0"/>
            <a:t>CDBG Case Study</a:t>
          </a:r>
          <a:endParaRPr lang="en-US" sz="2900" kern="1200" dirty="0"/>
        </a:p>
      </dsp:txBody>
      <dsp:txXfrm>
        <a:off x="0" y="0"/>
        <a:ext cx="10160000" cy="835200"/>
      </dsp:txXfrm>
    </dsp:sp>
    <dsp:sp modelId="{4D2BE8F5-3B57-4A0E-93B9-73E7C8175D0A}">
      <dsp:nvSpPr>
        <dsp:cNvPr id="0" name=""/>
        <dsp:cNvSpPr/>
      </dsp:nvSpPr>
      <dsp:spPr>
        <a:xfrm>
          <a:off x="0" y="910169"/>
          <a:ext cx="10160000" cy="366183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b="1" kern="1200" dirty="0"/>
            <a:t>Local CDBG Revolving Loan Fund</a:t>
          </a:r>
          <a:endParaRPr lang="en-US" sz="2900" kern="1200" dirty="0"/>
        </a:p>
        <a:p>
          <a:pPr marL="285750" lvl="1" indent="-285750" algn="l" defTabSz="1289050">
            <a:lnSpc>
              <a:spcPct val="90000"/>
            </a:lnSpc>
            <a:spcBef>
              <a:spcPct val="0"/>
            </a:spcBef>
            <a:spcAft>
              <a:spcPct val="15000"/>
            </a:spcAft>
            <a:buFont typeface="Courier New" panose="02070309020205020404" pitchFamily="49" charset="0"/>
            <a:buChar char="o"/>
          </a:pPr>
          <a:r>
            <a:rPr lang="en-US" sz="2900" kern="1200" dirty="0"/>
            <a:t>Identification of business access to capital “gap” &amp; CDBG loan need</a:t>
          </a:r>
        </a:p>
        <a:p>
          <a:pPr marL="285750" lvl="1" indent="-285750" algn="l" defTabSz="1289050">
            <a:lnSpc>
              <a:spcPct val="90000"/>
            </a:lnSpc>
            <a:spcBef>
              <a:spcPct val="0"/>
            </a:spcBef>
            <a:spcAft>
              <a:spcPct val="15000"/>
            </a:spcAft>
            <a:buFont typeface="Courier New" panose="02070309020205020404" pitchFamily="49" charset="0"/>
            <a:buChar char="o"/>
          </a:pPr>
          <a:r>
            <a:rPr lang="en-US" sz="2900" kern="1200" dirty="0"/>
            <a:t>State grants money to community to issue loan = seed capital</a:t>
          </a:r>
        </a:p>
        <a:p>
          <a:pPr marL="285750" lvl="1" indent="-285750" algn="l" defTabSz="1289050">
            <a:lnSpc>
              <a:spcPct val="90000"/>
            </a:lnSpc>
            <a:spcBef>
              <a:spcPct val="0"/>
            </a:spcBef>
            <a:spcAft>
              <a:spcPct val="15000"/>
            </a:spcAft>
            <a:buFont typeface="Courier New" panose="02070309020205020404" pitchFamily="49" charset="0"/>
            <a:buChar char="o"/>
          </a:pPr>
          <a:r>
            <a:rPr lang="en-US" sz="2900" kern="1200" dirty="0"/>
            <a:t>Corporate organization of revolving loan fund</a:t>
          </a:r>
        </a:p>
        <a:p>
          <a:pPr marL="285750" lvl="1" indent="-285750" algn="l" defTabSz="1289050">
            <a:lnSpc>
              <a:spcPct val="90000"/>
            </a:lnSpc>
            <a:spcBef>
              <a:spcPct val="0"/>
            </a:spcBef>
            <a:spcAft>
              <a:spcPct val="15000"/>
            </a:spcAft>
            <a:buFont typeface="Courier New" panose="02070309020205020404" pitchFamily="49" charset="0"/>
            <a:buChar char="o"/>
          </a:pPr>
          <a:r>
            <a:rPr lang="en-US" sz="2900" kern="1200" dirty="0"/>
            <a:t>Revolving Loan Fund Board of Directors</a:t>
          </a:r>
        </a:p>
        <a:p>
          <a:pPr marL="285750" lvl="1" indent="-285750" algn="l" defTabSz="1289050">
            <a:lnSpc>
              <a:spcPct val="90000"/>
            </a:lnSpc>
            <a:spcBef>
              <a:spcPct val="0"/>
            </a:spcBef>
            <a:spcAft>
              <a:spcPct val="15000"/>
            </a:spcAft>
            <a:buFont typeface="Courier New" panose="02070309020205020404" pitchFamily="49" charset="0"/>
            <a:buChar char="o"/>
          </a:pPr>
          <a:r>
            <a:rPr lang="en-US" sz="2900" kern="1200" dirty="0"/>
            <a:t>Revolving Loan Fund loan terms and agreements</a:t>
          </a:r>
        </a:p>
        <a:p>
          <a:pPr marL="285750" lvl="1" indent="-285750" algn="l" defTabSz="1289050">
            <a:lnSpc>
              <a:spcPct val="90000"/>
            </a:lnSpc>
            <a:spcBef>
              <a:spcPct val="0"/>
            </a:spcBef>
            <a:spcAft>
              <a:spcPct val="15000"/>
            </a:spcAft>
            <a:buFont typeface="Courier New" panose="02070309020205020404" pitchFamily="49" charset="0"/>
            <a:buChar char="o"/>
          </a:pPr>
          <a:r>
            <a:rPr lang="en-US" sz="2900" kern="1200" dirty="0"/>
            <a:t>Revolving Loan Fund marketing</a:t>
          </a:r>
        </a:p>
      </dsp:txBody>
      <dsp:txXfrm>
        <a:off x="0" y="910169"/>
        <a:ext cx="10160000" cy="3661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AF735-8D11-4AF2-AB1D-86527260BB6D}">
      <dsp:nvSpPr>
        <dsp:cNvPr id="0" name=""/>
        <dsp:cNvSpPr/>
      </dsp:nvSpPr>
      <dsp:spPr>
        <a:xfrm>
          <a:off x="483184" y="0"/>
          <a:ext cx="9930232" cy="1446337"/>
        </a:xfrm>
        <a:prstGeom prst="rightArrow">
          <a:avLst>
            <a:gd name="adj1" fmla="val 50000"/>
            <a:gd name="adj2" fmla="val 50000"/>
          </a:avLst>
        </a:prstGeom>
        <a:solidFill>
          <a:schemeClr val="accent2"/>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29606" numCol="1" spcCol="1270" anchor="ctr" anchorCtr="0">
          <a:noAutofit/>
        </a:bodyPr>
        <a:lstStyle/>
        <a:p>
          <a:pPr marL="0" lvl="0" indent="0" algn="l" defTabSz="1200150">
            <a:lnSpc>
              <a:spcPct val="90000"/>
            </a:lnSpc>
            <a:spcBef>
              <a:spcPct val="0"/>
            </a:spcBef>
            <a:spcAft>
              <a:spcPct val="35000"/>
            </a:spcAft>
            <a:buNone/>
          </a:pPr>
          <a:r>
            <a:rPr lang="en-US" sz="2700" kern="1200">
              <a:solidFill>
                <a:sysClr val="window" lastClr="FFFFFF"/>
              </a:solidFill>
              <a:latin typeface="Calibri" panose="020F0502020204030204"/>
              <a:ea typeface="+mn-ea"/>
              <a:cs typeface="+mn-cs"/>
            </a:rPr>
            <a:t>Assess Economic Damage</a:t>
          </a:r>
          <a:endParaRPr lang="en-US" sz="2700" kern="1200" dirty="0">
            <a:solidFill>
              <a:sysClr val="window" lastClr="FFFFFF"/>
            </a:solidFill>
            <a:latin typeface="Calibri" panose="020F0502020204030204"/>
            <a:ea typeface="+mn-ea"/>
            <a:cs typeface="+mn-cs"/>
          </a:endParaRPr>
        </a:p>
      </dsp:txBody>
      <dsp:txXfrm>
        <a:off x="483184" y="361584"/>
        <a:ext cx="9568648" cy="723169"/>
      </dsp:txXfrm>
    </dsp:sp>
    <dsp:sp modelId="{B63C91D9-5F96-4700-B169-8326DCCFDA2F}">
      <dsp:nvSpPr>
        <dsp:cNvPr id="0" name=""/>
        <dsp:cNvSpPr/>
      </dsp:nvSpPr>
      <dsp:spPr>
        <a:xfrm>
          <a:off x="483184" y="1118919"/>
          <a:ext cx="4587767" cy="3228303"/>
        </a:xfrm>
        <a:prstGeom prst="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rPr>
            <a:t>Emsi Data dive to measure the before, during and after of the disaster's impact on the region's economy, workforce and employer base</a:t>
          </a:r>
          <a:endParaRPr lang="en-US" sz="18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rPr>
            <a:t>Emsi Job Postings Analytics </a:t>
          </a:r>
          <a:endParaRPr lang="en-US" sz="14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rPr>
            <a:t>Emsi Input-Output Model</a:t>
          </a:r>
          <a:endParaRPr lang="en-US" sz="14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rPr>
            <a:t>Emsi Skill Shape Analysis for Upskilling Opportunities </a:t>
          </a:r>
          <a:endParaRPr lang="en-US" sz="14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rPr>
            <a:t>Emsi Supply Chain Analysis </a:t>
          </a:r>
          <a:endParaRPr lang="en-US" sz="14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dsp:txBody>
      <dsp:txXfrm>
        <a:off x="483184" y="1118919"/>
        <a:ext cx="4587767" cy="3228303"/>
      </dsp:txXfrm>
    </dsp:sp>
    <dsp:sp modelId="{B095DADB-4069-4ACF-9997-D7B746A9848F}">
      <dsp:nvSpPr>
        <dsp:cNvPr id="0" name=""/>
        <dsp:cNvSpPr/>
      </dsp:nvSpPr>
      <dsp:spPr>
        <a:xfrm>
          <a:off x="5070951" y="481951"/>
          <a:ext cx="5342465" cy="1446337"/>
        </a:xfrm>
        <a:prstGeom prst="rightArrow">
          <a:avLst>
            <a:gd name="adj1" fmla="val 50000"/>
            <a:gd name="adj2" fmla="val 50000"/>
          </a:avLst>
        </a:prstGeom>
        <a:solidFill>
          <a:schemeClr val="accent1"/>
        </a:solidFill>
        <a:ln w="12700" cap="flat" cmpd="sng" algn="ctr">
          <a:solidFill>
            <a:srgbClr val="A5A5A5">
              <a:hueOff val="2710599"/>
              <a:satOff val="100000"/>
              <a:lumOff val="-14706"/>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29606" numCol="1" spcCol="1270" anchor="ctr" anchorCtr="0">
          <a:noAutofit/>
        </a:bodyPr>
        <a:lstStyle/>
        <a:p>
          <a:pPr marL="0" lvl="0" indent="0" algn="l" defTabSz="1200150">
            <a:lnSpc>
              <a:spcPct val="90000"/>
            </a:lnSpc>
            <a:spcBef>
              <a:spcPct val="0"/>
            </a:spcBef>
            <a:spcAft>
              <a:spcPct val="35000"/>
            </a:spcAft>
            <a:buNone/>
          </a:pPr>
          <a:r>
            <a:rPr lang="en-US" sz="2700" kern="1200">
              <a:solidFill>
                <a:sysClr val="window" lastClr="FFFFFF"/>
              </a:solidFill>
              <a:latin typeface="Calibri" panose="020F0502020204030204"/>
              <a:ea typeface="+mn-ea"/>
              <a:cs typeface="+mn-cs"/>
            </a:rPr>
            <a:t>Business Development</a:t>
          </a:r>
          <a:endParaRPr lang="en-US" sz="2700" kern="1200" dirty="0">
            <a:solidFill>
              <a:sysClr val="window" lastClr="FFFFFF"/>
            </a:solidFill>
            <a:latin typeface="Calibri" panose="020F0502020204030204"/>
            <a:ea typeface="+mn-ea"/>
            <a:cs typeface="+mn-cs"/>
          </a:endParaRPr>
        </a:p>
      </dsp:txBody>
      <dsp:txXfrm>
        <a:off x="5070951" y="843535"/>
        <a:ext cx="4980881" cy="723169"/>
      </dsp:txXfrm>
    </dsp:sp>
    <dsp:sp modelId="{8AC932E7-56D7-4830-A872-23276EE6657D}">
      <dsp:nvSpPr>
        <dsp:cNvPr id="0" name=""/>
        <dsp:cNvSpPr/>
      </dsp:nvSpPr>
      <dsp:spPr>
        <a:xfrm>
          <a:off x="5105405" y="1600871"/>
          <a:ext cx="4826056" cy="3228303"/>
        </a:xfrm>
        <a:prstGeom prst="rect">
          <a:avLst/>
        </a:prstGeo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rPr>
            <a:t>Company Triage &amp; Concierge Role</a:t>
          </a:r>
        </a:p>
        <a:p>
          <a:pPr marL="0" lvl="0" indent="0" algn="l" defTabSz="800100">
            <a:lnSpc>
              <a:spcPct val="90000"/>
            </a:lnSpc>
            <a:spcBef>
              <a:spcPct val="0"/>
            </a:spcBef>
            <a:spcAft>
              <a:spcPct val="35000"/>
            </a:spcAft>
            <a:buNone/>
          </a:pPr>
          <a:r>
            <a:rPr lang="en-US" sz="18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rPr>
            <a:t>Post-COVID 19 industry target marketing strategy </a:t>
          </a:r>
          <a:endParaRPr lang="en-US" sz="18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a:p>
          <a:pPr marL="0" lvl="0" indent="0" algn="l" defTabSz="800100">
            <a:lnSpc>
              <a:spcPct val="90000"/>
            </a:lnSpc>
            <a:spcBef>
              <a:spcPct val="0"/>
            </a:spcBef>
            <a:spcAft>
              <a:spcPct val="35000"/>
            </a:spcAft>
            <a:buNone/>
          </a:pPr>
          <a:r>
            <a:rPr lang="en-US" sz="18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rPr>
            <a:t>Site Development Plans </a:t>
          </a:r>
        </a:p>
        <a:p>
          <a:pPr marL="0" lvl="0" indent="0" algn="l" defTabSz="800100">
            <a:lnSpc>
              <a:spcPct val="90000"/>
            </a:lnSpc>
            <a:spcBef>
              <a:spcPct val="0"/>
            </a:spcBef>
            <a:spcAft>
              <a:spcPct val="35000"/>
            </a:spcAft>
            <a:buNone/>
          </a:pPr>
          <a:r>
            <a:rPr lang="en-US" sz="18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rPr>
            <a:t>Build PPPs with local, state &amp; federal funding </a:t>
          </a:r>
          <a:endParaRPr lang="en-US" sz="18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a:p>
          <a:pPr marL="114300" lvl="1" indent="-114300" algn="l" defTabSz="622300">
            <a:lnSpc>
              <a:spcPct val="90000"/>
            </a:lnSpc>
            <a:spcBef>
              <a:spcPct val="0"/>
            </a:spcBef>
            <a:spcAft>
              <a:spcPct val="15000"/>
            </a:spcAft>
            <a:buFont typeface="Symbol" panose="05050102010706020507" pitchFamily="18" charset="2"/>
            <a:buChar char=""/>
          </a:pPr>
          <a:r>
            <a:rPr lang="en-US" sz="1400" kern="1200">
              <a:solidFill>
                <a:sysClr val="windowText" lastClr="000000">
                  <a:hueOff val="0"/>
                  <a:satOff val="0"/>
                  <a:lumOff val="0"/>
                  <a:alphaOff val="0"/>
                </a:sysClr>
              </a:solidFill>
              <a:latin typeface="Calibri" panose="020F0502020204030204"/>
              <a:ea typeface="+mn-ea"/>
              <a:cs typeface="+mn-cs"/>
            </a:rPr>
            <a:t>Economic Development Planning</a:t>
          </a:r>
          <a:endParaRPr lang="en-US" sz="14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a:p>
          <a:pPr marL="114300" lvl="1" indent="-114300" algn="l" defTabSz="622300">
            <a:lnSpc>
              <a:spcPct val="90000"/>
            </a:lnSpc>
            <a:spcBef>
              <a:spcPct val="0"/>
            </a:spcBef>
            <a:spcAft>
              <a:spcPct val="15000"/>
            </a:spcAft>
            <a:buFont typeface="Symbol" panose="05050102010706020507" pitchFamily="18" charset="2"/>
            <a:buChar char=""/>
          </a:pPr>
          <a:r>
            <a:rPr lang="en-US" sz="1400" kern="1200">
              <a:solidFill>
                <a:sysClr val="windowText" lastClr="000000">
                  <a:hueOff val="0"/>
                  <a:satOff val="0"/>
                  <a:lumOff val="0"/>
                  <a:alphaOff val="0"/>
                </a:sysClr>
              </a:solidFill>
              <a:latin typeface="Calibri" panose="020F0502020204030204"/>
              <a:ea typeface="+mn-ea"/>
              <a:cs typeface="+mn-cs"/>
            </a:rPr>
            <a:t>Public Infrastructure for Projects</a:t>
          </a:r>
          <a:endParaRPr lang="en-US" sz="14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kern="1200">
              <a:solidFill>
                <a:sysClr val="windowText" lastClr="000000">
                  <a:hueOff val="0"/>
                  <a:satOff val="0"/>
                  <a:lumOff val="0"/>
                  <a:alphaOff val="0"/>
                </a:sysClr>
              </a:solidFill>
              <a:latin typeface="Calibri" panose="020F0502020204030204"/>
              <a:ea typeface="+mn-ea"/>
              <a:cs typeface="+mn-cs"/>
            </a:rPr>
            <a:t>Community Centers</a:t>
          </a:r>
          <a:endParaRPr lang="en-US"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400" kern="1200">
              <a:solidFill>
                <a:sysClr val="windowText" lastClr="000000">
                  <a:hueOff val="0"/>
                  <a:satOff val="0"/>
                  <a:lumOff val="0"/>
                  <a:alphaOff val="0"/>
                </a:sysClr>
              </a:solidFill>
              <a:latin typeface="Calibri" panose="020F0502020204030204"/>
              <a:ea typeface="+mn-ea"/>
              <a:cs typeface="+mn-cs"/>
            </a:rPr>
            <a:t>Housing Rehabilitation</a:t>
          </a:r>
          <a:endParaRPr lang="en-US"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400" kern="1200">
              <a:solidFill>
                <a:sysClr val="windowText" lastClr="000000">
                  <a:hueOff val="0"/>
                  <a:satOff val="0"/>
                  <a:lumOff val="0"/>
                  <a:alphaOff val="0"/>
                </a:sysClr>
              </a:solidFill>
              <a:latin typeface="Calibri" panose="020F0502020204030204"/>
              <a:ea typeface="+mn-ea"/>
              <a:cs typeface="+mn-cs"/>
            </a:rPr>
            <a:t>Revolving Loan Funds</a:t>
          </a:r>
          <a:endParaRPr lang="en-US"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400" kern="1200">
              <a:solidFill>
                <a:sysClr val="windowText" lastClr="000000">
                  <a:hueOff val="0"/>
                  <a:satOff val="0"/>
                  <a:lumOff val="0"/>
                  <a:alphaOff val="0"/>
                </a:sysClr>
              </a:solidFill>
              <a:latin typeface="Calibri" panose="020F0502020204030204"/>
              <a:ea typeface="+mn-ea"/>
              <a:cs typeface="+mn-cs"/>
            </a:rPr>
            <a:t>Workforce Development</a:t>
          </a:r>
          <a:endParaRPr lang="en-US"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400" kern="1200">
              <a:solidFill>
                <a:sysClr val="windowText" lastClr="000000">
                  <a:hueOff val="0"/>
                  <a:satOff val="0"/>
                  <a:lumOff val="0"/>
                  <a:alphaOff val="0"/>
                </a:sysClr>
              </a:solidFill>
              <a:latin typeface="Calibri" panose="020F0502020204030204"/>
              <a:ea typeface="+mn-ea"/>
              <a:cs typeface="+mn-cs"/>
            </a:rPr>
            <a:t>Rural Broadband Service</a:t>
          </a:r>
          <a:endParaRPr lang="en-US" sz="1400" kern="1200" dirty="0">
            <a:solidFill>
              <a:sysClr val="windowText" lastClr="000000">
                <a:hueOff val="0"/>
                <a:satOff val="0"/>
                <a:lumOff val="0"/>
                <a:alphaOff val="0"/>
              </a:sysClr>
            </a:solidFill>
            <a:latin typeface="Calibri" panose="020F0502020204030204"/>
            <a:ea typeface="+mn-ea"/>
            <a:cs typeface="+mn-cs"/>
          </a:endParaRPr>
        </a:p>
      </dsp:txBody>
      <dsp:txXfrm>
        <a:off x="5105405" y="1600871"/>
        <a:ext cx="4826056" cy="322830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21AC7-DA2E-42B9-9628-2189A0A0C308}">
      <dsp:nvSpPr>
        <dsp:cNvPr id="0" name=""/>
        <dsp:cNvSpPr/>
      </dsp:nvSpPr>
      <dsp:spPr>
        <a:xfrm>
          <a:off x="0" y="387669"/>
          <a:ext cx="10160000" cy="39501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395732" rIns="788529" bIns="135128"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t>Buildings and improvements</a:t>
          </a:r>
          <a:endParaRPr lang="en-US" sz="1900" kern="1200" dirty="0"/>
        </a:p>
        <a:p>
          <a:pPr marL="342900" lvl="2" indent="-171450" algn="l" defTabSz="844550">
            <a:lnSpc>
              <a:spcPct val="90000"/>
            </a:lnSpc>
            <a:spcBef>
              <a:spcPct val="0"/>
            </a:spcBef>
            <a:spcAft>
              <a:spcPct val="15000"/>
            </a:spcAft>
            <a:buFont typeface="Symbol" panose="05050102010706020507" pitchFamily="18" charset="2"/>
            <a:buChar char=""/>
          </a:pPr>
          <a:r>
            <a:rPr lang="en-US" sz="1900" kern="1200" dirty="0"/>
            <a:t>Public facilities, for testing, diagnosis or treatment demands</a:t>
          </a:r>
        </a:p>
        <a:p>
          <a:pPr marL="342900" lvl="2" indent="-171450" algn="l" defTabSz="844550">
            <a:lnSpc>
              <a:spcPct val="90000"/>
            </a:lnSpc>
            <a:spcBef>
              <a:spcPct val="0"/>
            </a:spcBef>
            <a:spcAft>
              <a:spcPct val="15000"/>
            </a:spcAft>
            <a:buFont typeface="Symbol" panose="05050102010706020507" pitchFamily="18" charset="2"/>
            <a:buChar char=""/>
          </a:pPr>
          <a:r>
            <a:rPr lang="en-US" sz="1900" kern="1200" dirty="0"/>
            <a:t>Rehabilitating a commercial building or closed school building to be converted into infectious disease facilities</a:t>
          </a:r>
        </a:p>
        <a:p>
          <a:pPr marL="171450" lvl="1" indent="-171450" algn="l" defTabSz="844550">
            <a:lnSpc>
              <a:spcPct val="90000"/>
            </a:lnSpc>
            <a:spcBef>
              <a:spcPct val="0"/>
            </a:spcBef>
            <a:spcAft>
              <a:spcPct val="15000"/>
            </a:spcAft>
            <a:buChar char="•"/>
          </a:pPr>
          <a:r>
            <a:rPr lang="en-US" sz="1900" b="1" kern="1200" dirty="0"/>
            <a:t>Special Economic Development Assistance</a:t>
          </a:r>
          <a:endParaRPr lang="en-US" sz="1900" kern="1200" dirty="0"/>
        </a:p>
        <a:p>
          <a:pPr marL="342900" lvl="2" indent="-171450" algn="l" defTabSz="844550">
            <a:lnSpc>
              <a:spcPct val="90000"/>
            </a:lnSpc>
            <a:spcBef>
              <a:spcPct val="0"/>
            </a:spcBef>
            <a:spcAft>
              <a:spcPct val="15000"/>
            </a:spcAft>
            <a:buFont typeface="Symbol" panose="05050102010706020507" pitchFamily="18" charset="2"/>
            <a:buChar char=""/>
          </a:pPr>
          <a:r>
            <a:rPr lang="en-US" sz="1900" kern="1200" dirty="0"/>
            <a:t>Grants or loans to support new businesses and business expansion that creates jobs and manufactures medical supplies necessary to the infectious disease response</a:t>
          </a:r>
        </a:p>
        <a:p>
          <a:pPr marL="342900" lvl="2" indent="-171450" algn="l" defTabSz="844550">
            <a:lnSpc>
              <a:spcPct val="90000"/>
            </a:lnSpc>
            <a:spcBef>
              <a:spcPct val="0"/>
            </a:spcBef>
            <a:spcAft>
              <a:spcPct val="15000"/>
            </a:spcAft>
            <a:buFont typeface="Symbol" panose="05050102010706020507" pitchFamily="18" charset="2"/>
            <a:buChar char=""/>
          </a:pPr>
          <a:r>
            <a:rPr lang="en-US" sz="1900" kern="1200" dirty="0"/>
            <a:t>To avoid job loss caused by business closures related to social distancing by providing short-term working capital assistance that retains jobs held by low- and moderate-income persons</a:t>
          </a:r>
        </a:p>
        <a:p>
          <a:pPr marL="342900" lvl="2" indent="-171450" algn="l" defTabSz="844550">
            <a:lnSpc>
              <a:spcPct val="90000"/>
            </a:lnSpc>
            <a:spcBef>
              <a:spcPct val="0"/>
            </a:spcBef>
            <a:spcAft>
              <a:spcPct val="15000"/>
            </a:spcAft>
            <a:buFont typeface="Symbol" panose="05050102010706020507" pitchFamily="18" charset="2"/>
            <a:buChar char=""/>
          </a:pPr>
          <a:r>
            <a:rPr lang="en-US" sz="1900" kern="1200" dirty="0"/>
            <a:t>Microenterprise assistance for technical assistance, grants, loans and other financial assistance to establish, stabilize, and expand microenterprises that provide medical, food deliver, cleaning, and other services to support home health quarantine</a:t>
          </a:r>
        </a:p>
      </dsp:txBody>
      <dsp:txXfrm>
        <a:off x="0" y="387669"/>
        <a:ext cx="10160000" cy="3950100"/>
      </dsp:txXfrm>
    </dsp:sp>
    <dsp:sp modelId="{74F692B8-6319-4D6F-8FAC-CC41D07FBF48}">
      <dsp:nvSpPr>
        <dsp:cNvPr id="0" name=""/>
        <dsp:cNvSpPr/>
      </dsp:nvSpPr>
      <dsp:spPr>
        <a:xfrm>
          <a:off x="508000" y="107229"/>
          <a:ext cx="7112000" cy="560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844550">
            <a:lnSpc>
              <a:spcPct val="90000"/>
            </a:lnSpc>
            <a:spcBef>
              <a:spcPct val="0"/>
            </a:spcBef>
            <a:spcAft>
              <a:spcPct val="35000"/>
            </a:spcAft>
            <a:buNone/>
          </a:pPr>
          <a:r>
            <a:rPr lang="en-US" sz="1900" b="1" kern="1200" dirty="0"/>
            <a:t>CDBG  COVID 19 Recovery Services</a:t>
          </a:r>
          <a:endParaRPr lang="en-US" sz="1900" kern="1200" dirty="0"/>
        </a:p>
      </dsp:txBody>
      <dsp:txXfrm>
        <a:off x="535380" y="134609"/>
        <a:ext cx="7057240" cy="50612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274B1-CB3B-429A-957C-E2753EA1E033}">
      <dsp:nvSpPr>
        <dsp:cNvPr id="0" name=""/>
        <dsp:cNvSpPr/>
      </dsp:nvSpPr>
      <dsp:spPr>
        <a:xfrm>
          <a:off x="0" y="76204"/>
          <a:ext cx="10160000" cy="921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t>Federal Stimulus &amp; USDA Rural Development</a:t>
          </a:r>
          <a:endParaRPr lang="en-US" sz="3200" kern="1200" dirty="0"/>
        </a:p>
      </dsp:txBody>
      <dsp:txXfrm>
        <a:off x="0" y="76204"/>
        <a:ext cx="10160000" cy="921600"/>
      </dsp:txXfrm>
    </dsp:sp>
    <dsp:sp modelId="{9838EB0E-506D-43FC-BAE3-1E461C4160EB}">
      <dsp:nvSpPr>
        <dsp:cNvPr id="0" name=""/>
        <dsp:cNvSpPr/>
      </dsp:nvSpPr>
      <dsp:spPr>
        <a:xfrm>
          <a:off x="0" y="926499"/>
          <a:ext cx="10160000" cy="35136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Font typeface="Symbol" panose="05050102010706020507" pitchFamily="18" charset="2"/>
            <a:buChar char=""/>
          </a:pPr>
          <a:r>
            <a:rPr lang="en-US" sz="3200" kern="1200" dirty="0"/>
            <a:t>$48.9 B to USDA – Close the “digital divide” in America’s rural communities</a:t>
          </a:r>
        </a:p>
        <a:p>
          <a:pPr marL="571500" lvl="2" indent="-285750" algn="l" defTabSz="1422400">
            <a:lnSpc>
              <a:spcPct val="90000"/>
            </a:lnSpc>
            <a:spcBef>
              <a:spcPct val="0"/>
            </a:spcBef>
            <a:spcAft>
              <a:spcPct val="15000"/>
            </a:spcAft>
            <a:buFont typeface="Symbol" panose="05050102010706020507" pitchFamily="18" charset="2"/>
            <a:buChar char=""/>
          </a:pPr>
          <a:r>
            <a:rPr lang="en-US" sz="3200" kern="1200" dirty="0"/>
            <a:t>$145 M USDA’s Rural Development programs </a:t>
          </a:r>
        </a:p>
        <a:p>
          <a:pPr marL="571500" lvl="2" indent="-285750" algn="l" defTabSz="1422400">
            <a:lnSpc>
              <a:spcPct val="90000"/>
            </a:lnSpc>
            <a:spcBef>
              <a:spcPct val="0"/>
            </a:spcBef>
            <a:spcAft>
              <a:spcPct val="15000"/>
            </a:spcAft>
            <a:buFont typeface="Symbol" panose="05050102010706020507" pitchFamily="18" charset="2"/>
            <a:buChar char=""/>
          </a:pPr>
          <a:r>
            <a:rPr lang="en-US" sz="3200" kern="1200" dirty="0"/>
            <a:t>$20.5 M for the Rural Business-Cooperative Service, adding $1 B in lending authority</a:t>
          </a:r>
        </a:p>
        <a:p>
          <a:pPr marL="571500" lvl="2" indent="-285750" algn="l" defTabSz="1422400">
            <a:lnSpc>
              <a:spcPct val="90000"/>
            </a:lnSpc>
            <a:spcBef>
              <a:spcPct val="0"/>
            </a:spcBef>
            <a:spcAft>
              <a:spcPct val="15000"/>
            </a:spcAft>
            <a:buFont typeface="Symbol" panose="05050102010706020507" pitchFamily="18" charset="2"/>
            <a:buChar char=""/>
          </a:pPr>
          <a:r>
            <a:rPr lang="en-US" sz="3200" kern="1200" dirty="0"/>
            <a:t>$100 M in grants for Rural Broadband Service</a:t>
          </a:r>
        </a:p>
        <a:p>
          <a:pPr marL="571500" lvl="2" indent="-285750" algn="l" defTabSz="1422400">
            <a:lnSpc>
              <a:spcPct val="90000"/>
            </a:lnSpc>
            <a:spcBef>
              <a:spcPct val="0"/>
            </a:spcBef>
            <a:spcAft>
              <a:spcPct val="15000"/>
            </a:spcAft>
            <a:buFont typeface="Symbol" panose="05050102010706020507" pitchFamily="18" charset="2"/>
            <a:buChar char=""/>
          </a:pPr>
          <a:r>
            <a:rPr lang="en-US" sz="3200" kern="1200" dirty="0"/>
            <a:t>$25 M for Distance Learning and Telemedicine Programs</a:t>
          </a:r>
        </a:p>
      </dsp:txBody>
      <dsp:txXfrm>
        <a:off x="0" y="926499"/>
        <a:ext cx="10160000" cy="35136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7C31B-B64A-4C58-8369-235934DD54C4}">
      <dsp:nvSpPr>
        <dsp:cNvPr id="0" name=""/>
        <dsp:cNvSpPr/>
      </dsp:nvSpPr>
      <dsp:spPr>
        <a:xfrm>
          <a:off x="0" y="94000"/>
          <a:ext cx="10160000" cy="633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Rural Development Broadband </a:t>
          </a:r>
          <a:r>
            <a:rPr lang="en-US" sz="2200" b="1" kern="1200" dirty="0" err="1"/>
            <a:t>ReConnect</a:t>
          </a:r>
          <a:r>
            <a:rPr lang="en-US" sz="2200" b="1" kern="1200" dirty="0"/>
            <a:t> Loan and Grant Program</a:t>
          </a:r>
          <a:endParaRPr lang="en-US" sz="2200" kern="1200" dirty="0"/>
        </a:p>
      </dsp:txBody>
      <dsp:txXfrm>
        <a:off x="0" y="94000"/>
        <a:ext cx="10160000" cy="633600"/>
      </dsp:txXfrm>
    </dsp:sp>
    <dsp:sp modelId="{C0E360DF-78A2-4B14-BE89-EC762E104B13}">
      <dsp:nvSpPr>
        <dsp:cNvPr id="0" name=""/>
        <dsp:cNvSpPr/>
      </dsp:nvSpPr>
      <dsp:spPr>
        <a:xfrm>
          <a:off x="0" y="727600"/>
          <a:ext cx="10160000" cy="36234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Loans and grants </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Construction, improvement, or acquisition of facilities and equipment needed to provide broadband service in eligible rural areas that do not have access to at least 10 Mbps downstream and 1 Mbps upstream</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100% Grant – up to $25,000,000 max grant request</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50% Loan / 50% Grant – up to $25,000,000 loan and $25,000,000 grant request and loan/grant requests will always be equal</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100% Loan – up to $50,000,000 max loan request</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Eligible Applicants</a:t>
          </a:r>
        </a:p>
        <a:p>
          <a:pPr marL="457200" lvl="2" indent="-228600" algn="l" defTabSz="977900">
            <a:lnSpc>
              <a:spcPct val="90000"/>
            </a:lnSpc>
            <a:spcBef>
              <a:spcPct val="0"/>
            </a:spcBef>
            <a:spcAft>
              <a:spcPct val="15000"/>
            </a:spcAft>
            <a:buFont typeface="Symbol" panose="05050102010706020507" pitchFamily="18" charset="2"/>
            <a:buChar char=""/>
          </a:pPr>
          <a:r>
            <a:rPr lang="en-US" sz="2200" kern="1200" dirty="0"/>
            <a:t>Cooperatives, non-profits, or mutual associations, for-profit corporations, state or local governments, territory or an Indian tribe </a:t>
          </a:r>
        </a:p>
      </dsp:txBody>
      <dsp:txXfrm>
        <a:off x="0" y="727600"/>
        <a:ext cx="10160000" cy="36234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5B180-929E-41AE-868F-5EEFBCDB5EC1}">
      <dsp:nvSpPr>
        <dsp:cNvPr id="0" name=""/>
        <dsp:cNvSpPr/>
      </dsp:nvSpPr>
      <dsp:spPr>
        <a:xfrm>
          <a:off x="1604735" y="2339578"/>
          <a:ext cx="3339703" cy="20038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77850">
            <a:lnSpc>
              <a:spcPct val="90000"/>
            </a:lnSpc>
            <a:spcBef>
              <a:spcPct val="0"/>
            </a:spcBef>
            <a:spcAft>
              <a:spcPct val="35000"/>
            </a:spcAft>
            <a:buNone/>
          </a:pPr>
          <a:r>
            <a:rPr lang="en-US" sz="1300" b="1" kern="1200" dirty="0"/>
            <a:t>USDA DLT Case Studies</a:t>
          </a:r>
          <a:endParaRPr lang="en-US" sz="1300" kern="1200" dirty="0"/>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Owensboro Health Inc. received $460,820 grant to install telemedicine equipment at 10 sites in Kentucky and Indiana. The equipment expands health care resources to ~35,000 residents, including ~2,000 patients.</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Lisbon (OH) Exempted Village School District received $323,478 to create distance learning network at 8 sites in Columbiana County. District is offering classes and behavioral health services to 850 students.</a:t>
          </a:r>
        </a:p>
      </dsp:txBody>
      <dsp:txXfrm>
        <a:off x="1604735" y="2339578"/>
        <a:ext cx="3339703" cy="2003821"/>
      </dsp:txXfrm>
    </dsp:sp>
    <dsp:sp modelId="{A8744DDC-D987-4D80-9ECB-694908E7158E}">
      <dsp:nvSpPr>
        <dsp:cNvPr id="0" name=""/>
        <dsp:cNvSpPr/>
      </dsp:nvSpPr>
      <dsp:spPr>
        <a:xfrm>
          <a:off x="5196185" y="892"/>
          <a:ext cx="3339703" cy="20038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dirty="0"/>
            <a:t>USDA Distance Learning and Telemedicine Program</a:t>
          </a:r>
          <a:endParaRPr lang="en-US" sz="1400" kern="1200" dirty="0"/>
        </a:p>
        <a:p>
          <a:pPr marL="171450" lvl="1" indent="-171450" algn="l" defTabSz="711200">
            <a:lnSpc>
              <a:spcPct val="90000"/>
            </a:lnSpc>
            <a:spcBef>
              <a:spcPct val="0"/>
            </a:spcBef>
            <a:spcAft>
              <a:spcPct val="15000"/>
            </a:spcAft>
            <a:buFont typeface="Symbol" panose="05050102010706020507" pitchFamily="18" charset="2"/>
            <a:buChar char=""/>
          </a:pPr>
          <a:r>
            <a:rPr lang="en-US" sz="1600" kern="1200" dirty="0"/>
            <a:t>Education or health care through telecommunications</a:t>
          </a:r>
        </a:p>
        <a:p>
          <a:pPr marL="171450" lvl="1" indent="-171450" algn="l" defTabSz="711200">
            <a:lnSpc>
              <a:spcPct val="90000"/>
            </a:lnSpc>
            <a:spcBef>
              <a:spcPct val="0"/>
            </a:spcBef>
            <a:spcAft>
              <a:spcPct val="15000"/>
            </a:spcAft>
            <a:buFont typeface="Symbol" panose="05050102010706020507" pitchFamily="18" charset="2"/>
            <a:buChar char=""/>
          </a:pPr>
          <a:r>
            <a:rPr lang="en-US" sz="1600" kern="1200" dirty="0"/>
            <a:t>State and local government entities, federally-recognized Tribes, non-profits, for-profit businesses, and </a:t>
          </a:r>
          <a:r>
            <a:rPr lang="en-US" sz="1600" kern="1200" dirty="0" err="1"/>
            <a:t>consortias</a:t>
          </a:r>
          <a:r>
            <a:rPr lang="en-US" sz="1600" kern="1200" dirty="0"/>
            <a:t> are eligible</a:t>
          </a:r>
        </a:p>
        <a:p>
          <a:pPr marL="114300" lvl="1" indent="-114300" algn="l" defTabSz="533400">
            <a:lnSpc>
              <a:spcPct val="90000"/>
            </a:lnSpc>
            <a:spcBef>
              <a:spcPct val="0"/>
            </a:spcBef>
            <a:spcAft>
              <a:spcPct val="15000"/>
            </a:spcAft>
            <a:buFont typeface="Symbol" panose="05050102010706020507" pitchFamily="18" charset="2"/>
            <a:buChar char=""/>
          </a:pPr>
          <a:endParaRPr lang="en-US" sz="1200" kern="1200" dirty="0"/>
        </a:p>
      </dsp:txBody>
      <dsp:txXfrm>
        <a:off x="5196185" y="892"/>
        <a:ext cx="3339703" cy="2003821"/>
      </dsp:txXfrm>
    </dsp:sp>
    <dsp:sp modelId="{DD8F23B4-2D97-448A-BE74-3EDBC65A0ED2}">
      <dsp:nvSpPr>
        <dsp:cNvPr id="0" name=""/>
        <dsp:cNvSpPr/>
      </dsp:nvSpPr>
      <dsp:spPr>
        <a:xfrm>
          <a:off x="1604735" y="0"/>
          <a:ext cx="3339703" cy="20038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77850">
            <a:lnSpc>
              <a:spcPct val="90000"/>
            </a:lnSpc>
            <a:spcBef>
              <a:spcPct val="0"/>
            </a:spcBef>
            <a:spcAft>
              <a:spcPct val="35000"/>
            </a:spcAft>
            <a:buNone/>
          </a:pPr>
          <a:r>
            <a:rPr lang="en-US" sz="1300" b="1" kern="1200" dirty="0"/>
            <a:t>DLT 100% Grants</a:t>
          </a:r>
          <a:r>
            <a:rPr lang="en-US" sz="1300" kern="1200" dirty="0"/>
            <a:t> </a:t>
          </a: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t>15% match from the applicant</a:t>
          </a: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t>Award range: $50,000 - $1,000,000</a:t>
          </a: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t>Eligible uses: acquisition of eligible capital assets (broadband transmission facilities; audio, video and interactive video equipment; terminal and data equipment; computer hardware, network components and software; inside wiring and similar infrastructure that further DLT services); acquisition of instructional programming for eligible equipment; acquisition of technical assistance and instruction for using eligible equipment</a:t>
          </a:r>
        </a:p>
      </dsp:txBody>
      <dsp:txXfrm>
        <a:off x="1604735" y="0"/>
        <a:ext cx="3339703" cy="2003821"/>
      </dsp:txXfrm>
    </dsp:sp>
    <dsp:sp modelId="{68A72D0E-A9FA-417F-B812-C657D0409440}">
      <dsp:nvSpPr>
        <dsp:cNvPr id="0" name=""/>
        <dsp:cNvSpPr/>
      </dsp:nvSpPr>
      <dsp:spPr>
        <a:xfrm>
          <a:off x="5196185" y="2338685"/>
          <a:ext cx="3339703" cy="20038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n-US" sz="1200" b="1" kern="1200" dirty="0"/>
            <a:t>USDA Rural Broadband Case Study</a:t>
          </a:r>
          <a:endParaRPr lang="en-US" sz="1200" kern="1200" dirty="0"/>
        </a:p>
        <a:p>
          <a:pPr marL="57150" lvl="1" indent="-57150" algn="l" defTabSz="400050">
            <a:lnSpc>
              <a:spcPct val="90000"/>
            </a:lnSpc>
            <a:spcBef>
              <a:spcPct val="0"/>
            </a:spcBef>
            <a:spcAft>
              <a:spcPct val="15000"/>
            </a:spcAft>
            <a:buSzPts val="1000"/>
            <a:buFont typeface="Symbol" panose="05050102010706020507" pitchFamily="18" charset="2"/>
            <a:buChar char=""/>
          </a:pPr>
          <a:r>
            <a:rPr lang="en-US" sz="900" kern="1200" dirty="0"/>
            <a:t>Logan Telephone Cooperative Inc. received a $34.4 M USDA Telecommunications Program loan to upgrade a FTTH system in Butler, Logan and Muhlenberg counties in southwestern Kentucky</a:t>
          </a:r>
        </a:p>
        <a:p>
          <a:pPr marL="57150" lvl="1" indent="-57150" algn="l" defTabSz="400050">
            <a:lnSpc>
              <a:spcPct val="90000"/>
            </a:lnSpc>
            <a:spcBef>
              <a:spcPct val="0"/>
            </a:spcBef>
            <a:spcAft>
              <a:spcPct val="15000"/>
            </a:spcAft>
            <a:buSzPts val="1000"/>
            <a:buFont typeface="Symbol" panose="05050102010706020507" pitchFamily="18" charset="2"/>
            <a:buChar char=""/>
          </a:pPr>
          <a:r>
            <a:rPr lang="en-US" sz="900" kern="1200" dirty="0"/>
            <a:t>Morton County, N.D., USDA is partnering with BEK Communications Cooperative to provide an $844,000 Community Connect Program grant for a 49-mile Fiber-to-the-Home network will bring high-speed broadband to 125 underserved households</a:t>
          </a:r>
        </a:p>
        <a:p>
          <a:pPr marL="57150" lvl="1" indent="-57150" algn="l" defTabSz="400050">
            <a:lnSpc>
              <a:spcPct val="90000"/>
            </a:lnSpc>
            <a:spcBef>
              <a:spcPct val="0"/>
            </a:spcBef>
            <a:spcAft>
              <a:spcPct val="15000"/>
            </a:spcAft>
            <a:buSzPts val="1000"/>
            <a:buFont typeface="Symbol" panose="05050102010706020507" pitchFamily="18" charset="2"/>
            <a:buChar char=""/>
          </a:pPr>
          <a:r>
            <a:rPr lang="en-US" sz="900" kern="1200" dirty="0"/>
            <a:t>SW Virginia, </a:t>
          </a:r>
          <a:r>
            <a:rPr lang="en-US" sz="900" kern="1200" dirty="0" err="1"/>
            <a:t>iGo</a:t>
          </a:r>
          <a:r>
            <a:rPr lang="en-US" sz="900" kern="1200" dirty="0"/>
            <a:t> Technology Inc. received a $3 M Community Connect grant to bring enhanced broadband opportunities to 820 homes and businesses giving the Bee Community Center, in the town of Bee in Dickenson County, free broadband for two years</a:t>
          </a:r>
        </a:p>
      </dsp:txBody>
      <dsp:txXfrm>
        <a:off x="5196185" y="2338685"/>
        <a:ext cx="3339703" cy="200382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4C12F-A0DE-40EF-B67A-04CA69AC3C69}">
      <dsp:nvSpPr>
        <dsp:cNvPr id="0" name=""/>
        <dsp:cNvSpPr/>
      </dsp:nvSpPr>
      <dsp:spPr>
        <a:xfrm>
          <a:off x="0" y="0"/>
          <a:ext cx="10160000" cy="777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b="1" kern="1200" dirty="0"/>
            <a:t>Small Business Development Loan Fund</a:t>
          </a:r>
          <a:endParaRPr lang="en-US" sz="2700" kern="1200" dirty="0"/>
        </a:p>
      </dsp:txBody>
      <dsp:txXfrm>
        <a:off x="0" y="0"/>
        <a:ext cx="10160000" cy="777600"/>
      </dsp:txXfrm>
    </dsp:sp>
    <dsp:sp modelId="{4D2BE8F5-3B57-4A0E-93B9-73E7C8175D0A}">
      <dsp:nvSpPr>
        <dsp:cNvPr id="0" name=""/>
        <dsp:cNvSpPr/>
      </dsp:nvSpPr>
      <dsp:spPr>
        <a:xfrm>
          <a:off x="0" y="859871"/>
          <a:ext cx="10160000" cy="370575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b="1" kern="1200" dirty="0"/>
            <a:t>Create Local Revolving Loan Fund Program</a:t>
          </a:r>
          <a:endParaRPr lang="en-US" sz="2700" kern="1200" dirty="0"/>
        </a:p>
        <a:p>
          <a:pPr marL="228600" lvl="1" indent="-228600" algn="l" defTabSz="1200150">
            <a:lnSpc>
              <a:spcPct val="90000"/>
            </a:lnSpc>
            <a:spcBef>
              <a:spcPct val="0"/>
            </a:spcBef>
            <a:spcAft>
              <a:spcPct val="15000"/>
            </a:spcAft>
            <a:buFont typeface="Courier New" panose="02070309020205020404" pitchFamily="49" charset="0"/>
            <a:buChar char="o"/>
          </a:pPr>
          <a:r>
            <a:rPr lang="en-US" sz="2700" kern="1200" dirty="0"/>
            <a:t>Small businesses and start-ups are risky and banks struggle with financing these projects</a:t>
          </a:r>
        </a:p>
        <a:p>
          <a:pPr marL="228600" lvl="1" indent="-228600" algn="l" defTabSz="1200150">
            <a:lnSpc>
              <a:spcPct val="90000"/>
            </a:lnSpc>
            <a:spcBef>
              <a:spcPct val="0"/>
            </a:spcBef>
            <a:spcAft>
              <a:spcPct val="15000"/>
            </a:spcAft>
            <a:buFont typeface="Courier New" panose="02070309020205020404" pitchFamily="49" charset="0"/>
            <a:buChar char="o"/>
          </a:pPr>
          <a:r>
            <a:rPr lang="en-US" sz="2700" kern="1200" dirty="0"/>
            <a:t>Community-based banks/lenders typically more willing to consider startup and small business needs</a:t>
          </a:r>
        </a:p>
        <a:p>
          <a:pPr marL="228600" lvl="1" indent="-228600" algn="l" defTabSz="1200150">
            <a:lnSpc>
              <a:spcPct val="90000"/>
            </a:lnSpc>
            <a:spcBef>
              <a:spcPct val="0"/>
            </a:spcBef>
            <a:spcAft>
              <a:spcPct val="15000"/>
            </a:spcAft>
            <a:buFont typeface="Courier New" panose="02070309020205020404" pitchFamily="49" charset="0"/>
            <a:buChar char="o"/>
          </a:pPr>
          <a:r>
            <a:rPr lang="en-US" sz="2700" kern="1200" dirty="0"/>
            <a:t>Usually higher levels of equity contribution required (20%)</a:t>
          </a:r>
        </a:p>
        <a:p>
          <a:pPr marL="228600" lvl="1" indent="-228600" algn="l" defTabSz="1200150">
            <a:lnSpc>
              <a:spcPct val="90000"/>
            </a:lnSpc>
            <a:spcBef>
              <a:spcPct val="0"/>
            </a:spcBef>
            <a:spcAft>
              <a:spcPct val="15000"/>
            </a:spcAft>
            <a:buFont typeface="Courier New" panose="02070309020205020404" pitchFamily="49" charset="0"/>
            <a:buChar char="o"/>
          </a:pPr>
          <a:r>
            <a:rPr lang="en-US" sz="2700" kern="1200" dirty="0"/>
            <a:t>Business owners face decision on investing “life savings” into operations</a:t>
          </a:r>
        </a:p>
        <a:p>
          <a:pPr marL="228600" lvl="1" indent="-228600" algn="l" defTabSz="1200150">
            <a:lnSpc>
              <a:spcPct val="90000"/>
            </a:lnSpc>
            <a:spcBef>
              <a:spcPct val="0"/>
            </a:spcBef>
            <a:spcAft>
              <a:spcPct val="15000"/>
            </a:spcAft>
            <a:buFont typeface="Courier New" panose="02070309020205020404" pitchFamily="49" charset="0"/>
            <a:buNone/>
          </a:pPr>
          <a:endParaRPr lang="en-US" sz="2700" kern="1200" dirty="0"/>
        </a:p>
      </dsp:txBody>
      <dsp:txXfrm>
        <a:off x="0" y="859871"/>
        <a:ext cx="10160000" cy="370575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4C12F-A0DE-40EF-B67A-04CA69AC3C69}">
      <dsp:nvSpPr>
        <dsp:cNvPr id="0" name=""/>
        <dsp:cNvSpPr/>
      </dsp:nvSpPr>
      <dsp:spPr>
        <a:xfrm>
          <a:off x="0" y="0"/>
          <a:ext cx="10160000" cy="720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dirty="0"/>
            <a:t>Small Business Development Loan Fund</a:t>
          </a:r>
          <a:endParaRPr lang="en-US" sz="2500" kern="1200" dirty="0"/>
        </a:p>
      </dsp:txBody>
      <dsp:txXfrm>
        <a:off x="0" y="0"/>
        <a:ext cx="10160000" cy="720000"/>
      </dsp:txXfrm>
    </dsp:sp>
    <dsp:sp modelId="{4D2BE8F5-3B57-4A0E-93B9-73E7C8175D0A}">
      <dsp:nvSpPr>
        <dsp:cNvPr id="0" name=""/>
        <dsp:cNvSpPr/>
      </dsp:nvSpPr>
      <dsp:spPr>
        <a:xfrm>
          <a:off x="0" y="797462"/>
          <a:ext cx="10160000" cy="377437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b="1" kern="1200" dirty="0"/>
            <a:t>Create Local Revolving Loan Fund Program</a:t>
          </a:r>
          <a:endParaRPr lang="en-US" sz="2500" kern="1200" dirty="0"/>
        </a:p>
        <a:p>
          <a:pPr marL="228600" lvl="1" indent="-228600" algn="l" defTabSz="1111250">
            <a:lnSpc>
              <a:spcPct val="90000"/>
            </a:lnSpc>
            <a:spcBef>
              <a:spcPct val="0"/>
            </a:spcBef>
            <a:spcAft>
              <a:spcPct val="15000"/>
            </a:spcAft>
            <a:buFont typeface="Courier New" panose="02070309020205020404" pitchFamily="49" charset="0"/>
            <a:buChar char="o"/>
          </a:pPr>
          <a:r>
            <a:rPr lang="en-US" sz="2500" kern="1200" dirty="0"/>
            <a:t>Liquidity of small businesses is critical but hard to maintain (inventory, payroll, etc.)</a:t>
          </a:r>
        </a:p>
        <a:p>
          <a:pPr marL="228600" lvl="1" indent="-228600" algn="l" defTabSz="1111250">
            <a:lnSpc>
              <a:spcPct val="90000"/>
            </a:lnSpc>
            <a:spcBef>
              <a:spcPct val="0"/>
            </a:spcBef>
            <a:spcAft>
              <a:spcPct val="15000"/>
            </a:spcAft>
            <a:buFont typeface="Courier New" panose="02070309020205020404" pitchFamily="49" charset="0"/>
            <a:buChar char="o"/>
          </a:pPr>
          <a:r>
            <a:rPr lang="en-US" sz="2500" kern="1200" dirty="0"/>
            <a:t>Working capital is always hardest for bank to finance – nothing to attach money to</a:t>
          </a:r>
        </a:p>
        <a:p>
          <a:pPr marL="228600" lvl="1" indent="-228600" algn="l" defTabSz="1111250">
            <a:lnSpc>
              <a:spcPct val="90000"/>
            </a:lnSpc>
            <a:spcBef>
              <a:spcPct val="0"/>
            </a:spcBef>
            <a:spcAft>
              <a:spcPct val="15000"/>
            </a:spcAft>
            <a:buFont typeface="Courier New" panose="02070309020205020404" pitchFamily="49" charset="0"/>
            <a:buChar char="o"/>
          </a:pPr>
          <a:r>
            <a:rPr lang="en-US" sz="2500" kern="1200" dirty="0"/>
            <a:t>Access to “gap financing” that helps business over the funding hurdle</a:t>
          </a:r>
        </a:p>
        <a:p>
          <a:pPr marL="228600" lvl="1" indent="-228600" algn="l" defTabSz="1111250">
            <a:lnSpc>
              <a:spcPct val="90000"/>
            </a:lnSpc>
            <a:spcBef>
              <a:spcPct val="0"/>
            </a:spcBef>
            <a:spcAft>
              <a:spcPct val="15000"/>
            </a:spcAft>
            <a:buFont typeface="Courier New" panose="02070309020205020404" pitchFamily="49" charset="0"/>
            <a:buChar char="o"/>
          </a:pPr>
          <a:r>
            <a:rPr lang="en-US" sz="2500" kern="1200" dirty="0"/>
            <a:t>Gap financing takes subordinated position to primary lender and decreases primary lenders risk in project</a:t>
          </a:r>
        </a:p>
        <a:p>
          <a:pPr marL="228600" lvl="1" indent="-228600" algn="l" defTabSz="1111250">
            <a:lnSpc>
              <a:spcPct val="90000"/>
            </a:lnSpc>
            <a:spcBef>
              <a:spcPct val="0"/>
            </a:spcBef>
            <a:spcAft>
              <a:spcPct val="15000"/>
            </a:spcAft>
            <a:buFont typeface="Courier New" panose="02070309020205020404" pitchFamily="49" charset="0"/>
            <a:buNone/>
          </a:pPr>
          <a:endParaRPr lang="en-US" sz="2500" kern="1200" dirty="0"/>
        </a:p>
        <a:p>
          <a:pPr marL="228600" lvl="1" indent="-228600" algn="l" defTabSz="1111250">
            <a:lnSpc>
              <a:spcPct val="90000"/>
            </a:lnSpc>
            <a:spcBef>
              <a:spcPct val="0"/>
            </a:spcBef>
            <a:spcAft>
              <a:spcPct val="15000"/>
            </a:spcAft>
            <a:buFont typeface="Courier New" panose="02070309020205020404" pitchFamily="49" charset="0"/>
            <a:buNone/>
          </a:pPr>
          <a:endParaRPr lang="en-US" sz="2500" kern="1200" dirty="0"/>
        </a:p>
      </dsp:txBody>
      <dsp:txXfrm>
        <a:off x="0" y="797462"/>
        <a:ext cx="10160000" cy="377437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4C12F-A0DE-40EF-B67A-04CA69AC3C69}">
      <dsp:nvSpPr>
        <dsp:cNvPr id="0" name=""/>
        <dsp:cNvSpPr/>
      </dsp:nvSpPr>
      <dsp:spPr>
        <a:xfrm>
          <a:off x="0" y="0"/>
          <a:ext cx="10160000" cy="576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Small Business Development Loan Fund</a:t>
          </a:r>
          <a:endParaRPr lang="en-US" sz="2000" kern="1200" dirty="0"/>
        </a:p>
      </dsp:txBody>
      <dsp:txXfrm>
        <a:off x="0" y="0"/>
        <a:ext cx="10160000" cy="576000"/>
      </dsp:txXfrm>
    </dsp:sp>
    <dsp:sp modelId="{4D2BE8F5-3B57-4A0E-93B9-73E7C8175D0A}">
      <dsp:nvSpPr>
        <dsp:cNvPr id="0" name=""/>
        <dsp:cNvSpPr/>
      </dsp:nvSpPr>
      <dsp:spPr>
        <a:xfrm>
          <a:off x="0" y="619200"/>
          <a:ext cx="10160000" cy="39527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Create Local Revolving Loan Fund Program</a:t>
          </a:r>
          <a:endParaRPr lang="en-US" sz="2000" kern="1200" dirty="0"/>
        </a:p>
        <a:p>
          <a:pPr marL="228600" lvl="1" indent="-228600" algn="l" defTabSz="889000">
            <a:lnSpc>
              <a:spcPct val="90000"/>
            </a:lnSpc>
            <a:spcBef>
              <a:spcPct val="0"/>
            </a:spcBef>
            <a:spcAft>
              <a:spcPct val="15000"/>
            </a:spcAft>
            <a:buFont typeface="Courier New" panose="02070309020205020404" pitchFamily="49" charset="0"/>
            <a:buChar char="o"/>
          </a:pPr>
          <a:r>
            <a:rPr lang="en-US" sz="2000" kern="1200"/>
            <a:t>Define Community Goals &amp; Objectives of local RLF</a:t>
          </a:r>
          <a:endParaRPr lang="en-US" sz="2000" kern="1200" dirty="0"/>
        </a:p>
        <a:p>
          <a:pPr marL="457200" lvl="2" indent="-228600" algn="l" defTabSz="889000">
            <a:lnSpc>
              <a:spcPct val="90000"/>
            </a:lnSpc>
            <a:spcBef>
              <a:spcPct val="0"/>
            </a:spcBef>
            <a:spcAft>
              <a:spcPct val="15000"/>
            </a:spcAft>
            <a:buFont typeface="Courier New" panose="02070309020205020404" pitchFamily="49" charset="0"/>
            <a:buChar char="o"/>
          </a:pPr>
          <a:r>
            <a:rPr lang="en-US" sz="2000" kern="1200"/>
            <a:t>Downtown Mainstreet Projects, Industrial/Manufacturing, Entrepreneurship, etc.</a:t>
          </a:r>
          <a:endParaRPr lang="en-US" sz="2000" kern="1200" dirty="0"/>
        </a:p>
        <a:p>
          <a:pPr marL="457200" lvl="2" indent="-228600" algn="l" defTabSz="889000">
            <a:lnSpc>
              <a:spcPct val="90000"/>
            </a:lnSpc>
            <a:spcBef>
              <a:spcPct val="0"/>
            </a:spcBef>
            <a:spcAft>
              <a:spcPct val="15000"/>
            </a:spcAft>
            <a:buFont typeface="Courier New" panose="02070309020205020404" pitchFamily="49" charset="0"/>
            <a:buChar char="o"/>
          </a:pPr>
          <a:r>
            <a:rPr lang="en-US" sz="2000" kern="1200"/>
            <a:t>For-profit, non-profit, community initiatives</a:t>
          </a:r>
          <a:endParaRPr lang="en-US" sz="2000" kern="1200" dirty="0"/>
        </a:p>
        <a:p>
          <a:pPr marL="228600" lvl="1" indent="-228600" algn="l" defTabSz="889000">
            <a:lnSpc>
              <a:spcPct val="90000"/>
            </a:lnSpc>
            <a:spcBef>
              <a:spcPct val="0"/>
            </a:spcBef>
            <a:spcAft>
              <a:spcPct val="15000"/>
            </a:spcAft>
            <a:buFont typeface="Courier New" panose="02070309020205020404" pitchFamily="49" charset="0"/>
            <a:buChar char="o"/>
          </a:pPr>
          <a:r>
            <a:rPr lang="en-US" sz="2000" kern="1200"/>
            <a:t>Define how funds will be used – fixed assets, construction/rehabilitation activities, working capital</a:t>
          </a:r>
          <a:endParaRPr lang="en-US" sz="2000" kern="1200" dirty="0"/>
        </a:p>
        <a:p>
          <a:pPr marL="228600" lvl="1" indent="-228600" algn="l" defTabSz="889000">
            <a:lnSpc>
              <a:spcPct val="90000"/>
            </a:lnSpc>
            <a:spcBef>
              <a:spcPct val="0"/>
            </a:spcBef>
            <a:spcAft>
              <a:spcPct val="15000"/>
            </a:spcAft>
            <a:buFont typeface="Courier New" panose="02070309020205020404" pitchFamily="49" charset="0"/>
            <a:buChar char="o"/>
          </a:pPr>
          <a:r>
            <a:rPr lang="en-US" sz="2000" kern="1200" dirty="0"/>
            <a:t>Set parameters for loaning money – how much will be loaned out based on jobs created or retained; repayment terms; balloon payment options; what are not eligible uses of funds (refinancing existing debt)</a:t>
          </a:r>
        </a:p>
        <a:p>
          <a:pPr marL="228600" lvl="1" indent="-228600" algn="l" defTabSz="889000">
            <a:lnSpc>
              <a:spcPct val="90000"/>
            </a:lnSpc>
            <a:spcBef>
              <a:spcPct val="0"/>
            </a:spcBef>
            <a:spcAft>
              <a:spcPct val="15000"/>
            </a:spcAft>
            <a:buFont typeface="Courier New" panose="02070309020205020404" pitchFamily="49" charset="0"/>
            <a:buChar char="o"/>
          </a:pPr>
          <a:r>
            <a:rPr lang="en-US" sz="2000" kern="1200" dirty="0"/>
            <a:t>Determine where program will be housed and who will serve on loan committee</a:t>
          </a:r>
        </a:p>
        <a:p>
          <a:pPr marL="228600" lvl="1" indent="-228600" algn="l" defTabSz="889000">
            <a:lnSpc>
              <a:spcPct val="90000"/>
            </a:lnSpc>
            <a:spcBef>
              <a:spcPct val="0"/>
            </a:spcBef>
            <a:spcAft>
              <a:spcPct val="15000"/>
            </a:spcAft>
            <a:buFont typeface="Courier New" panose="02070309020205020404" pitchFamily="49" charset="0"/>
            <a:buChar char="o"/>
          </a:pPr>
          <a:r>
            <a:rPr lang="en-US" sz="2000" kern="1200" dirty="0"/>
            <a:t>Seeding an RLF – local banks, community foundation, utility company</a:t>
          </a:r>
        </a:p>
        <a:p>
          <a:pPr marL="228600" lvl="1" indent="-228600" algn="l" defTabSz="889000">
            <a:lnSpc>
              <a:spcPct val="90000"/>
            </a:lnSpc>
            <a:spcBef>
              <a:spcPct val="0"/>
            </a:spcBef>
            <a:spcAft>
              <a:spcPct val="15000"/>
            </a:spcAft>
            <a:buFont typeface="Courier New" panose="02070309020205020404" pitchFamily="49" charset="0"/>
            <a:buNone/>
          </a:pPr>
          <a:endParaRPr lang="en-US" sz="2000" kern="1200" dirty="0"/>
        </a:p>
        <a:p>
          <a:pPr marL="228600" lvl="1" indent="-228600" algn="l" defTabSz="889000">
            <a:lnSpc>
              <a:spcPct val="90000"/>
            </a:lnSpc>
            <a:spcBef>
              <a:spcPct val="0"/>
            </a:spcBef>
            <a:spcAft>
              <a:spcPct val="15000"/>
            </a:spcAft>
            <a:buFont typeface="Courier New" panose="02070309020205020404" pitchFamily="49" charset="0"/>
            <a:buNone/>
          </a:pPr>
          <a:endParaRPr lang="en-US" sz="2000" kern="1200" dirty="0"/>
        </a:p>
      </dsp:txBody>
      <dsp:txXfrm>
        <a:off x="0" y="619200"/>
        <a:ext cx="10160000" cy="395279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3D6ED-6A02-4E12-82AF-E183D1E7E226}">
      <dsp:nvSpPr>
        <dsp:cNvPr id="0" name=""/>
        <dsp:cNvSpPr/>
      </dsp:nvSpPr>
      <dsp:spPr>
        <a:xfrm>
          <a:off x="1587460" y="1865"/>
          <a:ext cx="3350418" cy="20102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Conclusions</a:t>
          </a:r>
        </a:p>
      </dsp:txBody>
      <dsp:txXfrm>
        <a:off x="1587460" y="1865"/>
        <a:ext cx="3350418" cy="2010251"/>
      </dsp:txXfrm>
    </dsp:sp>
    <dsp:sp modelId="{96AD692C-461E-45B2-B0CB-A79211BEFFFA}">
      <dsp:nvSpPr>
        <dsp:cNvPr id="0" name=""/>
        <dsp:cNvSpPr/>
      </dsp:nvSpPr>
      <dsp:spPr>
        <a:xfrm>
          <a:off x="5272920" y="1865"/>
          <a:ext cx="3350418" cy="20102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Thoughts</a:t>
          </a:r>
        </a:p>
      </dsp:txBody>
      <dsp:txXfrm>
        <a:off x="5272920" y="1865"/>
        <a:ext cx="3350418" cy="2010251"/>
      </dsp:txXfrm>
    </dsp:sp>
    <dsp:sp modelId="{6ABD97AD-9170-4B52-902C-0E11FC1EB82E}">
      <dsp:nvSpPr>
        <dsp:cNvPr id="0" name=""/>
        <dsp:cNvSpPr/>
      </dsp:nvSpPr>
      <dsp:spPr>
        <a:xfrm>
          <a:off x="1587460" y="2347158"/>
          <a:ext cx="3350418" cy="20102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Questions</a:t>
          </a:r>
        </a:p>
      </dsp:txBody>
      <dsp:txXfrm>
        <a:off x="1587460" y="2347158"/>
        <a:ext cx="3350418" cy="2010251"/>
      </dsp:txXfrm>
    </dsp:sp>
    <dsp:sp modelId="{E3F80422-C9E4-4F24-8CCE-0AD815C2023E}">
      <dsp:nvSpPr>
        <dsp:cNvPr id="0" name=""/>
        <dsp:cNvSpPr/>
      </dsp:nvSpPr>
      <dsp:spPr>
        <a:xfrm>
          <a:off x="5272920" y="2347158"/>
          <a:ext cx="3350418" cy="20102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Contact</a:t>
          </a:r>
        </a:p>
        <a:p>
          <a:pPr marL="171450" lvl="1" indent="-171450" algn="l" defTabSz="755650">
            <a:lnSpc>
              <a:spcPct val="90000"/>
            </a:lnSpc>
            <a:spcBef>
              <a:spcPct val="0"/>
            </a:spcBef>
            <a:spcAft>
              <a:spcPct val="15000"/>
            </a:spcAft>
            <a:buChar char="•"/>
          </a:pPr>
          <a:r>
            <a:rPr lang="en-US" sz="1700" kern="12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drobinson@montrosegroupllc.com</a:t>
          </a:r>
          <a:endParaRPr lang="en-US" sz="1700" kern="1200" dirty="0">
            <a:solidFill>
              <a:schemeClr val="bg1"/>
            </a:solidFill>
          </a:endParaRPr>
        </a:p>
        <a:p>
          <a:pPr marL="171450" lvl="1" indent="-171450" algn="l" defTabSz="755650">
            <a:lnSpc>
              <a:spcPct val="90000"/>
            </a:lnSpc>
            <a:spcBef>
              <a:spcPct val="0"/>
            </a:spcBef>
            <a:spcAft>
              <a:spcPct val="15000"/>
            </a:spcAft>
            <a:buChar char="•"/>
          </a:pPr>
          <a:r>
            <a:rPr lang="en-US" sz="1700" kern="120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ngreen@montrosegroupllc.com</a:t>
          </a:r>
          <a:endParaRPr lang="en-US" sz="1700" kern="1200" dirty="0">
            <a:solidFill>
              <a:schemeClr val="bg1"/>
            </a:solidFill>
          </a:endParaRPr>
        </a:p>
        <a:p>
          <a:pPr marL="171450" lvl="1" indent="-171450" algn="l" defTabSz="755650">
            <a:lnSpc>
              <a:spcPct val="90000"/>
            </a:lnSpc>
            <a:spcBef>
              <a:spcPct val="0"/>
            </a:spcBef>
            <a:spcAft>
              <a:spcPct val="15000"/>
            </a:spcAft>
            <a:buChar char="•"/>
          </a:pPr>
          <a:r>
            <a:rPr lang="en-US" sz="1700" kern="120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tbiggam@montrosegroupllc.com</a:t>
          </a:r>
          <a:r>
            <a:rPr lang="en-US" sz="1700" kern="1200">
              <a:solidFill>
                <a:schemeClr val="bg1"/>
              </a:solidFill>
            </a:rPr>
            <a:t> </a:t>
          </a:r>
          <a:endParaRPr lang="en-US" sz="1700" kern="1200" dirty="0">
            <a:solidFill>
              <a:schemeClr val="bg1"/>
            </a:solidFill>
          </a:endParaRPr>
        </a:p>
        <a:p>
          <a:pPr marL="171450" lvl="1" indent="-171450" algn="l" defTabSz="755650">
            <a:lnSpc>
              <a:spcPct val="90000"/>
            </a:lnSpc>
            <a:spcBef>
              <a:spcPct val="0"/>
            </a:spcBef>
            <a:spcAft>
              <a:spcPct val="15000"/>
            </a:spcAft>
            <a:buChar char="•"/>
          </a:pPr>
          <a:r>
            <a:rPr lang="en-US" sz="1700" kern="120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jbgrant@montrosegroupllc.com</a:t>
          </a:r>
          <a:endParaRPr lang="en-US" sz="1700" kern="1200" dirty="0">
            <a:solidFill>
              <a:schemeClr val="bg1"/>
            </a:solidFill>
          </a:endParaRPr>
        </a:p>
      </dsp:txBody>
      <dsp:txXfrm>
        <a:off x="5272920" y="2347158"/>
        <a:ext cx="3350418" cy="20102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D11D4-10E2-4179-BB35-C8A27F50E5C2}">
      <dsp:nvSpPr>
        <dsp:cNvPr id="0" name=""/>
        <dsp:cNvSpPr/>
      </dsp:nvSpPr>
      <dsp:spPr>
        <a:xfrm>
          <a:off x="0" y="40050"/>
          <a:ext cx="10363200" cy="576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Assess COVID 19 Economic Impact</a:t>
          </a:r>
        </a:p>
      </dsp:txBody>
      <dsp:txXfrm>
        <a:off x="0" y="40050"/>
        <a:ext cx="10363200" cy="576000"/>
      </dsp:txXfrm>
    </dsp:sp>
    <dsp:sp modelId="{45D50A1D-B577-4588-BF7C-CADE52BEC1FB}">
      <dsp:nvSpPr>
        <dsp:cNvPr id="0" name=""/>
        <dsp:cNvSpPr/>
      </dsp:nvSpPr>
      <dsp:spPr>
        <a:xfrm>
          <a:off x="0" y="616050"/>
          <a:ext cx="10363200" cy="34586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t>Federal Reserve found manufacturing output decreased 6.3% from the prior month</a:t>
          </a:r>
          <a:endParaRPr lang="en-US" sz="2000" kern="1200" dirty="0"/>
        </a:p>
        <a:p>
          <a:pPr marL="228600" lvl="1" indent="-228600" algn="l" defTabSz="889000">
            <a:lnSpc>
              <a:spcPct val="90000"/>
            </a:lnSpc>
            <a:spcBef>
              <a:spcPct val="0"/>
            </a:spcBef>
            <a:spcAft>
              <a:spcPct val="15000"/>
            </a:spcAft>
            <a:buChar char="•"/>
          </a:pPr>
          <a:r>
            <a:rPr lang="en-US" sz="2000" b="0" i="0" kern="1200" dirty="0"/>
            <a:t>US restaurants report in March laying off 3 M workers &amp; losing sales of $25 B </a:t>
          </a:r>
          <a:endParaRPr lang="en-US" sz="2000" kern="1200" dirty="0"/>
        </a:p>
        <a:p>
          <a:pPr marL="228600" lvl="1" indent="-228600" algn="l" defTabSz="889000">
            <a:lnSpc>
              <a:spcPct val="90000"/>
            </a:lnSpc>
            <a:spcBef>
              <a:spcPct val="0"/>
            </a:spcBef>
            <a:spcAft>
              <a:spcPct val="15000"/>
            </a:spcAft>
            <a:buFont typeface="Arial" panose="020B0604020202020204" pitchFamily="34" charset="0"/>
            <a:buChar char="•"/>
          </a:pPr>
          <a:r>
            <a:rPr lang="en-US" sz="2000" b="0" i="0" kern="1200" dirty="0"/>
            <a:t>St. Louis Federal Reserve estimates COVID 19</a:t>
          </a:r>
          <a:endParaRPr lang="en-US" sz="2000" kern="1200" dirty="0"/>
        </a:p>
        <a:p>
          <a:pPr marL="457200" lvl="2" indent="-228600" algn="l" defTabSz="889000">
            <a:lnSpc>
              <a:spcPct val="90000"/>
            </a:lnSpc>
            <a:spcBef>
              <a:spcPct val="0"/>
            </a:spcBef>
            <a:spcAft>
              <a:spcPct val="15000"/>
            </a:spcAft>
            <a:buFont typeface="Arial" panose="020B0604020202020204" pitchFamily="34" charset="0"/>
            <a:buChar char="•"/>
          </a:pPr>
          <a:r>
            <a:rPr lang="en-US" sz="2000" b="0" i="0" kern="1200" dirty="0"/>
            <a:t>Increase the unemployment rate past 32%</a:t>
          </a:r>
          <a:endParaRPr lang="en-US" sz="2000" kern="1200" dirty="0"/>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IMF predicts US GDP will shrink 5.9% in 2020</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Retail sales plunged 8.7% in March</a:t>
          </a:r>
        </a:p>
        <a:p>
          <a:pPr marL="457200" lvl="2" indent="-228600" algn="l" defTabSz="889000">
            <a:lnSpc>
              <a:spcPct val="90000"/>
            </a:lnSpc>
            <a:spcBef>
              <a:spcPct val="0"/>
            </a:spcBef>
            <a:spcAft>
              <a:spcPct val="15000"/>
            </a:spcAft>
            <a:buChar char="•"/>
          </a:pPr>
          <a:r>
            <a:rPr lang="en-US" sz="2000" b="0" i="0" kern="1200" dirty="0"/>
            <a:t>Car sales dropped 25.6 %</a:t>
          </a:r>
          <a:endParaRPr lang="en-US" sz="2000" kern="1200" dirty="0"/>
        </a:p>
        <a:p>
          <a:pPr marL="457200" lvl="2" indent="-228600" algn="l" defTabSz="889000">
            <a:lnSpc>
              <a:spcPct val="90000"/>
            </a:lnSpc>
            <a:spcBef>
              <a:spcPct val="0"/>
            </a:spcBef>
            <a:spcAft>
              <a:spcPct val="15000"/>
            </a:spcAft>
            <a:buChar char="•"/>
          </a:pPr>
          <a:r>
            <a:rPr lang="en-US" sz="2000" b="0" i="0" kern="1200" dirty="0"/>
            <a:t>Clothing sales fell 50.5 %</a:t>
          </a:r>
          <a:endParaRPr lang="en-US" sz="2000" kern="1200" dirty="0"/>
        </a:p>
        <a:p>
          <a:pPr marL="457200" lvl="2" indent="-228600" algn="l" defTabSz="889000">
            <a:lnSpc>
              <a:spcPct val="90000"/>
            </a:lnSpc>
            <a:spcBef>
              <a:spcPct val="0"/>
            </a:spcBef>
            <a:spcAft>
              <a:spcPct val="15000"/>
            </a:spcAft>
            <a:buChar char="•"/>
          </a:pPr>
          <a:r>
            <a:rPr lang="en-US" sz="2000" b="0" i="0" kern="1200" dirty="0"/>
            <a:t>Grocery sales increased 26% </a:t>
          </a:r>
          <a:endParaRPr lang="en-US" sz="2000" kern="1200" dirty="0"/>
        </a:p>
        <a:p>
          <a:pPr marL="457200" lvl="2" indent="-228600" algn="l" defTabSz="889000">
            <a:lnSpc>
              <a:spcPct val="90000"/>
            </a:lnSpc>
            <a:spcBef>
              <a:spcPct val="0"/>
            </a:spcBef>
            <a:spcAft>
              <a:spcPct val="15000"/>
            </a:spcAft>
            <a:buChar char="•"/>
          </a:pPr>
          <a:r>
            <a:rPr lang="en-US" sz="2000" kern="1200" dirty="0"/>
            <a:t>Non-store retail increased 3.1%</a:t>
          </a:r>
        </a:p>
        <a:p>
          <a:pPr marL="228600" lvl="1" indent="-228600" algn="l" defTabSz="889000">
            <a:lnSpc>
              <a:spcPct val="90000"/>
            </a:lnSpc>
            <a:spcBef>
              <a:spcPct val="0"/>
            </a:spcBef>
            <a:spcAft>
              <a:spcPct val="15000"/>
            </a:spcAft>
            <a:buChar char="•"/>
          </a:pPr>
          <a:endParaRPr lang="en-US" sz="2000" kern="1200" dirty="0"/>
        </a:p>
      </dsp:txBody>
      <dsp:txXfrm>
        <a:off x="0" y="616050"/>
        <a:ext cx="10363200" cy="3458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026F8-0FDE-4609-BC0B-3FC30E3D0521}">
      <dsp:nvSpPr>
        <dsp:cNvPr id="0" name=""/>
        <dsp:cNvSpPr/>
      </dsp:nvSpPr>
      <dsp:spPr>
        <a:xfrm>
          <a:off x="50" y="16801"/>
          <a:ext cx="4843154" cy="112889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kern="1200" dirty="0"/>
            <a:t>Post-COVID 19 Industry Winners</a:t>
          </a:r>
        </a:p>
      </dsp:txBody>
      <dsp:txXfrm>
        <a:off x="50" y="16801"/>
        <a:ext cx="4843154" cy="1128897"/>
      </dsp:txXfrm>
    </dsp:sp>
    <dsp:sp modelId="{C3D18452-2EA0-41E5-9F57-9A032572A722}">
      <dsp:nvSpPr>
        <dsp:cNvPr id="0" name=""/>
        <dsp:cNvSpPr/>
      </dsp:nvSpPr>
      <dsp:spPr>
        <a:xfrm>
          <a:off x="50" y="1145698"/>
          <a:ext cx="4843154" cy="27999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a:t>Logistics</a:t>
          </a:r>
        </a:p>
        <a:p>
          <a:pPr marL="285750" lvl="1" indent="-285750" algn="l" defTabSz="1511300">
            <a:lnSpc>
              <a:spcPct val="90000"/>
            </a:lnSpc>
            <a:spcBef>
              <a:spcPct val="0"/>
            </a:spcBef>
            <a:spcAft>
              <a:spcPct val="15000"/>
            </a:spcAft>
            <a:buChar char="•"/>
          </a:pPr>
          <a:r>
            <a:rPr lang="en-US" sz="3400" kern="1200" dirty="0"/>
            <a:t>Medical Equipment Manufacturers</a:t>
          </a:r>
        </a:p>
        <a:p>
          <a:pPr marL="285750" lvl="1" indent="-285750" algn="l" defTabSz="1511300">
            <a:lnSpc>
              <a:spcPct val="90000"/>
            </a:lnSpc>
            <a:spcBef>
              <a:spcPct val="0"/>
            </a:spcBef>
            <a:spcAft>
              <a:spcPct val="15000"/>
            </a:spcAft>
            <a:buChar char="•"/>
          </a:pPr>
          <a:r>
            <a:rPr lang="en-US" sz="3400" kern="1200" dirty="0"/>
            <a:t>PhRMA</a:t>
          </a:r>
        </a:p>
        <a:p>
          <a:pPr marL="285750" lvl="1" indent="-285750" algn="l" defTabSz="1511300">
            <a:lnSpc>
              <a:spcPct val="90000"/>
            </a:lnSpc>
            <a:spcBef>
              <a:spcPct val="0"/>
            </a:spcBef>
            <a:spcAft>
              <a:spcPct val="15000"/>
            </a:spcAft>
            <a:buChar char="•"/>
          </a:pPr>
          <a:r>
            <a:rPr lang="en-US" sz="3400" kern="1200" dirty="0"/>
            <a:t>E-Commerce</a:t>
          </a:r>
        </a:p>
      </dsp:txBody>
      <dsp:txXfrm>
        <a:off x="50" y="1145698"/>
        <a:ext cx="4843154" cy="2799900"/>
      </dsp:txXfrm>
    </dsp:sp>
    <dsp:sp modelId="{0D8D5A69-A7EB-4D23-9B61-9A70D0500FDE}">
      <dsp:nvSpPr>
        <dsp:cNvPr id="0" name=""/>
        <dsp:cNvSpPr/>
      </dsp:nvSpPr>
      <dsp:spPr>
        <a:xfrm>
          <a:off x="5521246" y="16801"/>
          <a:ext cx="4843154" cy="112889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kern="1200" dirty="0"/>
            <a:t>Post-COVID 19 Industry Losers</a:t>
          </a:r>
        </a:p>
      </dsp:txBody>
      <dsp:txXfrm>
        <a:off x="5521246" y="16801"/>
        <a:ext cx="4843154" cy="1128897"/>
      </dsp:txXfrm>
    </dsp:sp>
    <dsp:sp modelId="{008E2AB8-3D3C-403C-B9AC-99D90A4655DA}">
      <dsp:nvSpPr>
        <dsp:cNvPr id="0" name=""/>
        <dsp:cNvSpPr/>
      </dsp:nvSpPr>
      <dsp:spPr>
        <a:xfrm>
          <a:off x="5521246" y="1145698"/>
          <a:ext cx="4843154" cy="27999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a:t>Traditional brick &amp; mortar retail</a:t>
          </a:r>
        </a:p>
        <a:p>
          <a:pPr marL="285750" lvl="1" indent="-285750" algn="l" defTabSz="1511300">
            <a:lnSpc>
              <a:spcPct val="90000"/>
            </a:lnSpc>
            <a:spcBef>
              <a:spcPct val="0"/>
            </a:spcBef>
            <a:spcAft>
              <a:spcPct val="15000"/>
            </a:spcAft>
            <a:buChar char="•"/>
          </a:pPr>
          <a:r>
            <a:rPr lang="en-US" sz="3400" kern="1200" dirty="0"/>
            <a:t>Airlines</a:t>
          </a:r>
        </a:p>
        <a:p>
          <a:pPr marL="285750" lvl="1" indent="-285750" algn="l" defTabSz="1511300">
            <a:lnSpc>
              <a:spcPct val="90000"/>
            </a:lnSpc>
            <a:spcBef>
              <a:spcPct val="0"/>
            </a:spcBef>
            <a:spcAft>
              <a:spcPct val="15000"/>
            </a:spcAft>
            <a:buChar char="•"/>
          </a:pPr>
          <a:r>
            <a:rPr lang="en-US" sz="3400" kern="1200" dirty="0"/>
            <a:t>Events</a:t>
          </a:r>
        </a:p>
        <a:p>
          <a:pPr marL="285750" lvl="1" indent="-285750" algn="l" defTabSz="1511300">
            <a:lnSpc>
              <a:spcPct val="90000"/>
            </a:lnSpc>
            <a:spcBef>
              <a:spcPct val="0"/>
            </a:spcBef>
            <a:spcAft>
              <a:spcPct val="15000"/>
            </a:spcAft>
            <a:buChar char="•"/>
          </a:pPr>
          <a:r>
            <a:rPr lang="en-US" sz="3400" kern="1200" dirty="0"/>
            <a:t>Hospitality</a:t>
          </a:r>
        </a:p>
      </dsp:txBody>
      <dsp:txXfrm>
        <a:off x="5521246" y="1145698"/>
        <a:ext cx="4843154" cy="2799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FDB1F-A8EE-4D58-9280-C7CED2FD6059}">
      <dsp:nvSpPr>
        <dsp:cNvPr id="0" name=""/>
        <dsp:cNvSpPr/>
      </dsp:nvSpPr>
      <dsp:spPr>
        <a:xfrm>
          <a:off x="5839304" y="908273"/>
          <a:ext cx="1634844" cy="3892326"/>
        </a:xfrm>
        <a:prstGeom prst="wedgeRectCallout">
          <a:avLst>
            <a:gd name="adj1" fmla="val 0"/>
            <a:gd name="adj2" fmla="val 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US" sz="1600" kern="1200" dirty="0"/>
            <a:t>Construction Material Sales Tax Exemption</a:t>
          </a:r>
        </a:p>
      </dsp:txBody>
      <dsp:txXfrm>
        <a:off x="6046603" y="908273"/>
        <a:ext cx="1427546" cy="3892326"/>
      </dsp:txXfrm>
    </dsp:sp>
    <dsp:sp modelId="{49579939-5F2F-4829-B9B9-76A1584B386A}">
      <dsp:nvSpPr>
        <dsp:cNvPr id="0" name=""/>
        <dsp:cNvSpPr/>
      </dsp:nvSpPr>
      <dsp:spPr>
        <a:xfrm>
          <a:off x="5839304" y="0"/>
          <a:ext cx="1634844" cy="9082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1600" kern="1200" dirty="0"/>
            <a:t>Constructing Financing</a:t>
          </a:r>
        </a:p>
      </dsp:txBody>
      <dsp:txXfrm>
        <a:off x="5839304" y="0"/>
        <a:ext cx="1634844" cy="908273"/>
      </dsp:txXfrm>
    </dsp:sp>
    <dsp:sp modelId="{E1B2E159-7ED4-422B-BFA0-A0D92AD7BB48}">
      <dsp:nvSpPr>
        <dsp:cNvPr id="0" name=""/>
        <dsp:cNvSpPr/>
      </dsp:nvSpPr>
      <dsp:spPr>
        <a:xfrm>
          <a:off x="4204460" y="908273"/>
          <a:ext cx="1634844" cy="3633094"/>
        </a:xfrm>
        <a:prstGeom prst="wedgeRectCallout">
          <a:avLst>
            <a:gd name="adj1" fmla="val 62500"/>
            <a:gd name="adj2" fmla="val 2083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US" sz="1600" kern="1200" dirty="0"/>
            <a:t>Tax Increment Financing</a:t>
          </a:r>
        </a:p>
        <a:p>
          <a:pPr marL="114300" lvl="1" indent="-114300" algn="r" defTabSz="533400">
            <a:lnSpc>
              <a:spcPct val="90000"/>
            </a:lnSpc>
            <a:spcBef>
              <a:spcPct val="0"/>
            </a:spcBef>
            <a:spcAft>
              <a:spcPct val="15000"/>
            </a:spcAft>
            <a:buChar char="•"/>
          </a:pPr>
          <a:r>
            <a:rPr lang="en-US" sz="1200" kern="1200" dirty="0"/>
            <a:t>School Compensation  Agreements</a:t>
          </a:r>
        </a:p>
        <a:p>
          <a:pPr marL="0" lvl="0" indent="0" algn="r" defTabSz="711200">
            <a:lnSpc>
              <a:spcPct val="90000"/>
            </a:lnSpc>
            <a:spcBef>
              <a:spcPct val="0"/>
            </a:spcBef>
            <a:spcAft>
              <a:spcPct val="35000"/>
            </a:spcAft>
            <a:buNone/>
          </a:pPr>
          <a:r>
            <a:rPr lang="en-US" sz="1600" kern="1200" dirty="0"/>
            <a:t>Local and State Grants</a:t>
          </a:r>
        </a:p>
        <a:p>
          <a:pPr marL="0" lvl="0" indent="0" algn="r" defTabSz="711200">
            <a:lnSpc>
              <a:spcPct val="90000"/>
            </a:lnSpc>
            <a:spcBef>
              <a:spcPct val="0"/>
            </a:spcBef>
            <a:spcAft>
              <a:spcPct val="35000"/>
            </a:spcAft>
            <a:buNone/>
          </a:pPr>
          <a:r>
            <a:rPr lang="en-US" sz="1600" kern="1200" dirty="0"/>
            <a:t>Joint Economic Development Districts</a:t>
          </a:r>
        </a:p>
        <a:p>
          <a:pPr marL="0" lvl="0" indent="0" algn="r" defTabSz="711200">
            <a:lnSpc>
              <a:spcPct val="90000"/>
            </a:lnSpc>
            <a:spcBef>
              <a:spcPct val="0"/>
            </a:spcBef>
            <a:spcAft>
              <a:spcPct val="35000"/>
            </a:spcAft>
            <a:buNone/>
          </a:pPr>
          <a:r>
            <a:rPr lang="en-US" sz="1600" kern="1200" dirty="0"/>
            <a:t>Transportation Improvement Districts</a:t>
          </a:r>
        </a:p>
      </dsp:txBody>
      <dsp:txXfrm>
        <a:off x="4411758" y="908273"/>
        <a:ext cx="1427546" cy="3633094"/>
      </dsp:txXfrm>
    </dsp:sp>
    <dsp:sp modelId="{BF525E8D-EB3C-47EE-835A-F5B91135385F}">
      <dsp:nvSpPr>
        <dsp:cNvPr id="0" name=""/>
        <dsp:cNvSpPr/>
      </dsp:nvSpPr>
      <dsp:spPr>
        <a:xfrm>
          <a:off x="4204460" y="132016"/>
          <a:ext cx="1634844" cy="7786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1600" kern="1200" dirty="0"/>
            <a:t>Infrastructure Finance</a:t>
          </a:r>
        </a:p>
      </dsp:txBody>
      <dsp:txXfrm>
        <a:off x="4204460" y="132016"/>
        <a:ext cx="1634844" cy="778657"/>
      </dsp:txXfrm>
    </dsp:sp>
    <dsp:sp modelId="{A1FE144F-F518-4AB8-80AD-C37F4A030610}">
      <dsp:nvSpPr>
        <dsp:cNvPr id="0" name=""/>
        <dsp:cNvSpPr/>
      </dsp:nvSpPr>
      <dsp:spPr>
        <a:xfrm>
          <a:off x="2569616" y="908273"/>
          <a:ext cx="1634844" cy="3373381"/>
        </a:xfrm>
        <a:prstGeom prst="wedgeRectCallout">
          <a:avLst>
            <a:gd name="adj1" fmla="val 62500"/>
            <a:gd name="adj2" fmla="val 2083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US" sz="1600" kern="1200" dirty="0"/>
            <a:t>Tax Abatements</a:t>
          </a:r>
        </a:p>
        <a:p>
          <a:pPr marL="114300" lvl="1" indent="-114300" algn="r" defTabSz="533400">
            <a:lnSpc>
              <a:spcPct val="90000"/>
            </a:lnSpc>
            <a:spcBef>
              <a:spcPct val="0"/>
            </a:spcBef>
            <a:spcAft>
              <a:spcPct val="15000"/>
            </a:spcAft>
            <a:buChar char="•"/>
          </a:pPr>
          <a:r>
            <a:rPr lang="en-US" sz="1200" kern="1200" dirty="0"/>
            <a:t>School Compensation Agreements</a:t>
          </a:r>
        </a:p>
        <a:p>
          <a:pPr marL="0" lvl="0" indent="0" algn="r" defTabSz="711200">
            <a:lnSpc>
              <a:spcPct val="90000"/>
            </a:lnSpc>
            <a:spcBef>
              <a:spcPct val="0"/>
            </a:spcBef>
            <a:spcAft>
              <a:spcPct val="35000"/>
            </a:spcAft>
            <a:buNone/>
          </a:pPr>
          <a:r>
            <a:rPr lang="en-US" sz="1600" kern="1200" dirty="0"/>
            <a:t>Tax Credits</a:t>
          </a:r>
        </a:p>
      </dsp:txBody>
      <dsp:txXfrm>
        <a:off x="2776914" y="908273"/>
        <a:ext cx="1427546" cy="3373381"/>
      </dsp:txXfrm>
    </dsp:sp>
    <dsp:sp modelId="{D6E09DE8-448E-432A-A6BA-0343954B5C16}">
      <dsp:nvSpPr>
        <dsp:cNvPr id="0" name=""/>
        <dsp:cNvSpPr/>
      </dsp:nvSpPr>
      <dsp:spPr>
        <a:xfrm>
          <a:off x="2569616" y="259712"/>
          <a:ext cx="1634844" cy="64856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1600" kern="1200" dirty="0"/>
            <a:t>Tax Incentives</a:t>
          </a:r>
        </a:p>
      </dsp:txBody>
      <dsp:txXfrm>
        <a:off x="2569616" y="259712"/>
        <a:ext cx="1634844" cy="648561"/>
      </dsp:txXfrm>
    </dsp:sp>
    <dsp:sp modelId="{1C4CEC8F-B076-4203-AF8E-91FA592005E0}">
      <dsp:nvSpPr>
        <dsp:cNvPr id="0" name=""/>
        <dsp:cNvSpPr/>
      </dsp:nvSpPr>
      <dsp:spPr>
        <a:xfrm>
          <a:off x="934771" y="908273"/>
          <a:ext cx="1634844" cy="3113669"/>
        </a:xfrm>
        <a:prstGeom prst="wedgeRectCallout">
          <a:avLst>
            <a:gd name="adj1" fmla="val 62500"/>
            <a:gd name="adj2" fmla="val 2083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US" sz="1600" kern="1200" dirty="0"/>
            <a:t>Zoning</a:t>
          </a:r>
        </a:p>
        <a:p>
          <a:pPr marL="0" lvl="0" indent="0" algn="r" defTabSz="711200">
            <a:lnSpc>
              <a:spcPct val="90000"/>
            </a:lnSpc>
            <a:spcBef>
              <a:spcPct val="0"/>
            </a:spcBef>
            <a:spcAft>
              <a:spcPct val="35000"/>
            </a:spcAft>
            <a:buNone/>
          </a:pPr>
          <a:r>
            <a:rPr lang="en-US" sz="1600" kern="1200" dirty="0"/>
            <a:t>Annexation</a:t>
          </a:r>
        </a:p>
        <a:p>
          <a:pPr marL="0" lvl="0" indent="0" algn="r" defTabSz="711200">
            <a:lnSpc>
              <a:spcPct val="90000"/>
            </a:lnSpc>
            <a:spcBef>
              <a:spcPct val="0"/>
            </a:spcBef>
            <a:spcAft>
              <a:spcPct val="35000"/>
            </a:spcAft>
            <a:buNone/>
          </a:pPr>
          <a:r>
            <a:rPr lang="en-US" sz="1600" kern="1200" dirty="0"/>
            <a:t>Easements</a:t>
          </a:r>
        </a:p>
      </dsp:txBody>
      <dsp:txXfrm>
        <a:off x="1142070" y="908273"/>
        <a:ext cx="1427546" cy="3113669"/>
      </dsp:txXfrm>
    </dsp:sp>
    <dsp:sp modelId="{B5AA2334-EC78-4C52-A020-F7502150A8C4}">
      <dsp:nvSpPr>
        <dsp:cNvPr id="0" name=""/>
        <dsp:cNvSpPr/>
      </dsp:nvSpPr>
      <dsp:spPr>
        <a:xfrm>
          <a:off x="934771" y="389328"/>
          <a:ext cx="1634844" cy="5189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1600" kern="1200" dirty="0"/>
            <a:t>Land Use Entitlements</a:t>
          </a:r>
        </a:p>
      </dsp:txBody>
      <dsp:txXfrm>
        <a:off x="934771" y="389328"/>
        <a:ext cx="1634844" cy="5189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18CBE-0067-4807-9789-92D17A217FF1}">
      <dsp:nvSpPr>
        <dsp:cNvPr id="0" name=""/>
        <dsp:cNvSpPr/>
      </dsp:nvSpPr>
      <dsp:spPr>
        <a:xfrm>
          <a:off x="971550" y="1785"/>
          <a:ext cx="2631281" cy="15787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California $1 B Loan Business Loan Programs</a:t>
          </a:r>
        </a:p>
      </dsp:txBody>
      <dsp:txXfrm>
        <a:off x="971550" y="1785"/>
        <a:ext cx="2631281" cy="1578768"/>
      </dsp:txXfrm>
    </dsp:sp>
    <dsp:sp modelId="{82A5C180-235D-4C5E-8962-5D7014244BF6}">
      <dsp:nvSpPr>
        <dsp:cNvPr id="0" name=""/>
        <dsp:cNvSpPr/>
      </dsp:nvSpPr>
      <dsp:spPr>
        <a:xfrm>
          <a:off x="3865959" y="1785"/>
          <a:ext cx="2631281" cy="15787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Arizona $50M Coronavirus Relief Fund</a:t>
          </a:r>
        </a:p>
      </dsp:txBody>
      <dsp:txXfrm>
        <a:off x="3865959" y="1785"/>
        <a:ext cx="2631281" cy="1578768"/>
      </dsp:txXfrm>
    </dsp:sp>
    <dsp:sp modelId="{F5AEDC71-C2A9-4A95-B3AD-0D8280D292F5}">
      <dsp:nvSpPr>
        <dsp:cNvPr id="0" name=""/>
        <dsp:cNvSpPr/>
      </dsp:nvSpPr>
      <dsp:spPr>
        <a:xfrm>
          <a:off x="6760368" y="1785"/>
          <a:ext cx="2631281" cy="15787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JobsOhio $200M Loan Fund, Port Financing, Loan Guarantees </a:t>
          </a:r>
        </a:p>
      </dsp:txBody>
      <dsp:txXfrm>
        <a:off x="6760368" y="1785"/>
        <a:ext cx="2631281" cy="1578768"/>
      </dsp:txXfrm>
    </dsp:sp>
    <dsp:sp modelId="{79324B1C-33F7-4468-8CA2-C87E98D1E409}">
      <dsp:nvSpPr>
        <dsp:cNvPr id="0" name=""/>
        <dsp:cNvSpPr/>
      </dsp:nvSpPr>
      <dsp:spPr>
        <a:xfrm>
          <a:off x="971550" y="1843682"/>
          <a:ext cx="2631281" cy="15787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Arkansas $12M CDBG Program</a:t>
          </a:r>
        </a:p>
      </dsp:txBody>
      <dsp:txXfrm>
        <a:off x="971550" y="1843682"/>
        <a:ext cx="2631281" cy="1578768"/>
      </dsp:txXfrm>
    </dsp:sp>
    <dsp:sp modelId="{7ECE2CD3-AAED-476F-B88E-4C04B1167275}">
      <dsp:nvSpPr>
        <dsp:cNvPr id="0" name=""/>
        <dsp:cNvSpPr/>
      </dsp:nvSpPr>
      <dsp:spPr>
        <a:xfrm>
          <a:off x="3865959" y="1843682"/>
          <a:ext cx="2631281" cy="15787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kern="1200" dirty="0"/>
            <a:t>Oregon</a:t>
          </a:r>
        </a:p>
        <a:p>
          <a:pPr marL="114300" lvl="1" indent="-114300" algn="l" defTabSz="622300">
            <a:lnSpc>
              <a:spcPct val="90000"/>
            </a:lnSpc>
            <a:spcBef>
              <a:spcPct val="0"/>
            </a:spcBef>
            <a:spcAft>
              <a:spcPct val="15000"/>
            </a:spcAft>
            <a:buFont typeface="Symbol" panose="05050102010706020507" pitchFamily="18" charset="2"/>
            <a:buChar char=""/>
          </a:pPr>
          <a:r>
            <a:rPr lang="en-US" sz="1400" kern="1200" dirty="0"/>
            <a:t>Small Business Loan Modifications and Forgiveness</a:t>
          </a:r>
          <a:r>
            <a:rPr lang="en-US" sz="1400" b="1" kern="1200" dirty="0"/>
            <a:t> </a:t>
          </a:r>
          <a:r>
            <a:rPr lang="en-US" sz="1400" kern="1200" dirty="0"/>
            <a:t>defers payments and interest</a:t>
          </a:r>
        </a:p>
        <a:p>
          <a:pPr marL="114300" lvl="1" indent="-114300" algn="l" defTabSz="622300">
            <a:lnSpc>
              <a:spcPct val="90000"/>
            </a:lnSpc>
            <a:spcBef>
              <a:spcPct val="0"/>
            </a:spcBef>
            <a:spcAft>
              <a:spcPct val="15000"/>
            </a:spcAft>
            <a:buFont typeface="Symbol" panose="05050102010706020507" pitchFamily="18" charset="2"/>
            <a:buChar char=""/>
          </a:pPr>
          <a:r>
            <a:rPr lang="en-US" sz="1400" kern="1200" dirty="0"/>
            <a:t>"Small Business Stabilization Fund"  $700,000 as leverage for funding from others</a:t>
          </a:r>
        </a:p>
      </dsp:txBody>
      <dsp:txXfrm>
        <a:off x="3865959" y="1843682"/>
        <a:ext cx="2631281" cy="1578768"/>
      </dsp:txXfrm>
    </dsp:sp>
    <dsp:sp modelId="{13B1DF4E-BD34-493D-9FE9-B3ACF3AAC403}">
      <dsp:nvSpPr>
        <dsp:cNvPr id="0" name=""/>
        <dsp:cNvSpPr/>
      </dsp:nvSpPr>
      <dsp:spPr>
        <a:xfrm>
          <a:off x="6760368" y="1843682"/>
          <a:ext cx="2631281" cy="15787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Florida $50 Emergency Bridge Loan Program</a:t>
          </a:r>
        </a:p>
      </dsp:txBody>
      <dsp:txXfrm>
        <a:off x="6760368" y="1843682"/>
        <a:ext cx="2631281" cy="15787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8879C-5D68-4BFF-86BB-4BE9FDD02E51}">
      <dsp:nvSpPr>
        <dsp:cNvPr id="0" name=""/>
        <dsp:cNvSpPr/>
      </dsp:nvSpPr>
      <dsp:spPr>
        <a:xfrm>
          <a:off x="49" y="85720"/>
          <a:ext cx="4747617" cy="518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Economic Injury Disaster Loan Program (EIDL)</a:t>
          </a:r>
          <a:endParaRPr lang="en-US" sz="1800" kern="1200" dirty="0"/>
        </a:p>
      </dsp:txBody>
      <dsp:txXfrm>
        <a:off x="49" y="85720"/>
        <a:ext cx="4747617" cy="518400"/>
      </dsp:txXfrm>
    </dsp:sp>
    <dsp:sp modelId="{80B7530C-BFAB-4199-9C28-F5E78240E4D5}">
      <dsp:nvSpPr>
        <dsp:cNvPr id="0" name=""/>
        <dsp:cNvSpPr/>
      </dsp:nvSpPr>
      <dsp:spPr>
        <a:xfrm>
          <a:off x="49" y="604120"/>
          <a:ext cx="4747617" cy="375515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en-US" sz="1800" kern="1200"/>
            <a:t>Covid19relief.sba.gov</a:t>
          </a:r>
          <a:endParaRPr lang="en-US"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en-US" sz="1800" kern="1200"/>
            <a:t>Up to $2M loan or working capital</a:t>
          </a:r>
          <a:endParaRPr lang="en-US"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en-US" sz="1800" kern="1200"/>
            <a:t>$10,000 grant within 3 days of applying</a:t>
          </a:r>
          <a:endParaRPr lang="en-US"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en-US" sz="1800" kern="1200"/>
            <a:t>Pay for operational costs like payroll, rent, utilities, debt payments</a:t>
          </a:r>
          <a:endParaRPr lang="en-US"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en-US" sz="1800" kern="1200"/>
            <a:t>EIDL Eligibility</a:t>
          </a:r>
          <a:endParaRPr lang="en-US" sz="1800" kern="1200" dirty="0"/>
        </a:p>
        <a:p>
          <a:pPr marL="342900" lvl="2" indent="-171450" algn="l" defTabSz="800100">
            <a:lnSpc>
              <a:spcPct val="90000"/>
            </a:lnSpc>
            <a:spcBef>
              <a:spcPct val="0"/>
            </a:spcBef>
            <a:spcAft>
              <a:spcPct val="15000"/>
            </a:spcAft>
            <a:buFont typeface="Symbol" panose="05050102010706020507" pitchFamily="18" charset="2"/>
            <a:buChar char=""/>
          </a:pPr>
          <a:r>
            <a:rPr lang="en-US" sz="1800" kern="1200"/>
            <a:t>In business since 1/31/2020</a:t>
          </a:r>
          <a:endParaRPr lang="en-US" sz="1800" kern="1200" dirty="0"/>
        </a:p>
        <a:p>
          <a:pPr marL="342900" lvl="2" indent="-171450" algn="l" defTabSz="800100">
            <a:lnSpc>
              <a:spcPct val="90000"/>
            </a:lnSpc>
            <a:spcBef>
              <a:spcPct val="0"/>
            </a:spcBef>
            <a:spcAft>
              <a:spcPct val="15000"/>
            </a:spcAft>
            <a:buFont typeface="Symbol" panose="05050102010706020507" pitchFamily="18" charset="2"/>
            <a:buChar char=""/>
          </a:pPr>
          <a:r>
            <a:rPr lang="en-US" sz="1800" kern="1200"/>
            <a:t>500 or fewer employees</a:t>
          </a:r>
          <a:endParaRPr lang="en-US" sz="1800" kern="1200" dirty="0"/>
        </a:p>
        <a:p>
          <a:pPr marL="342900" lvl="2" indent="-171450" algn="l" defTabSz="800100">
            <a:lnSpc>
              <a:spcPct val="90000"/>
            </a:lnSpc>
            <a:spcBef>
              <a:spcPct val="0"/>
            </a:spcBef>
            <a:spcAft>
              <a:spcPct val="15000"/>
            </a:spcAft>
            <a:buFont typeface="Symbol" panose="05050102010706020507" pitchFamily="18" charset="2"/>
            <a:buChar char=""/>
          </a:pPr>
          <a:r>
            <a:rPr lang="en-US" sz="1800" kern="1200"/>
            <a:t>Sole proprietorships with  or without employees</a:t>
          </a:r>
          <a:endParaRPr lang="en-US" sz="1800" kern="1200" dirty="0"/>
        </a:p>
        <a:p>
          <a:pPr marL="342900" lvl="2" indent="-171450" algn="l" defTabSz="800100">
            <a:lnSpc>
              <a:spcPct val="90000"/>
            </a:lnSpc>
            <a:spcBef>
              <a:spcPct val="0"/>
            </a:spcBef>
            <a:spcAft>
              <a:spcPct val="15000"/>
            </a:spcAft>
            <a:buFont typeface="Symbol" panose="05050102010706020507" pitchFamily="18" charset="2"/>
            <a:buChar char=""/>
          </a:pPr>
          <a:r>
            <a:rPr lang="en-US" sz="1800" kern="1200"/>
            <a:t>Independent contractors</a:t>
          </a:r>
          <a:endParaRPr lang="en-US" sz="1800" kern="1200" dirty="0"/>
        </a:p>
        <a:p>
          <a:pPr marL="342900" lvl="2" indent="-171450" algn="l" defTabSz="800100">
            <a:lnSpc>
              <a:spcPct val="90000"/>
            </a:lnSpc>
            <a:spcBef>
              <a:spcPct val="0"/>
            </a:spcBef>
            <a:spcAft>
              <a:spcPct val="15000"/>
            </a:spcAft>
            <a:buFont typeface="Symbol" panose="05050102010706020507" pitchFamily="18" charset="2"/>
            <a:buChar char=""/>
          </a:pPr>
          <a:r>
            <a:rPr lang="en-US" sz="1800" kern="1200"/>
            <a:t>Cooperatives and employee owned businesses</a:t>
          </a:r>
          <a:endParaRPr lang="en-US" sz="1800" kern="1200" dirty="0"/>
        </a:p>
        <a:p>
          <a:pPr marL="342900" lvl="2" indent="-171450" algn="l" defTabSz="800100">
            <a:lnSpc>
              <a:spcPct val="90000"/>
            </a:lnSpc>
            <a:spcBef>
              <a:spcPct val="0"/>
            </a:spcBef>
            <a:spcAft>
              <a:spcPct val="15000"/>
            </a:spcAft>
            <a:buFont typeface="Symbol" panose="05050102010706020507" pitchFamily="18" charset="2"/>
            <a:buChar char=""/>
          </a:pPr>
          <a:r>
            <a:rPr lang="en-US" sz="1800" kern="1200" dirty="0"/>
            <a:t>Tribal small businesses</a:t>
          </a:r>
        </a:p>
      </dsp:txBody>
      <dsp:txXfrm>
        <a:off x="49" y="604120"/>
        <a:ext cx="4747617" cy="3755159"/>
      </dsp:txXfrm>
    </dsp:sp>
    <dsp:sp modelId="{63B4B1B0-0B99-44DF-82BA-C9F2A7B67704}">
      <dsp:nvSpPr>
        <dsp:cNvPr id="0" name=""/>
        <dsp:cNvSpPr/>
      </dsp:nvSpPr>
      <dsp:spPr>
        <a:xfrm>
          <a:off x="5412333" y="85720"/>
          <a:ext cx="4747617" cy="518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Paycheck Protection Program (PPP)</a:t>
          </a:r>
          <a:endParaRPr lang="en-US" sz="1800" kern="1200" dirty="0"/>
        </a:p>
      </dsp:txBody>
      <dsp:txXfrm>
        <a:off x="5412333" y="85720"/>
        <a:ext cx="4747617" cy="518400"/>
      </dsp:txXfrm>
    </dsp:sp>
    <dsp:sp modelId="{E3DF4B52-E1B1-4B74-B2DB-E91BE96D716F}">
      <dsp:nvSpPr>
        <dsp:cNvPr id="0" name=""/>
        <dsp:cNvSpPr/>
      </dsp:nvSpPr>
      <dsp:spPr>
        <a:xfrm>
          <a:off x="5412333" y="604120"/>
          <a:ext cx="4747617" cy="375515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en-US" sz="1800" kern="1200"/>
            <a:t>Apply through local SBA lender (e.g. bank)</a:t>
          </a:r>
          <a:endParaRPr lang="en-US"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en-US" sz="1800" kern="1200"/>
            <a:t>Loans of 2.5x Average Monthly Payroll – Max $10 M</a:t>
          </a:r>
          <a:endParaRPr lang="en-US"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en-US" sz="1800" kern="1200"/>
            <a:t>1.0% interest</a:t>
          </a:r>
          <a:endParaRPr lang="en-US"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en-US" sz="1800" kern="1200"/>
            <a:t>Loan payments deferred for 6 months</a:t>
          </a:r>
          <a:endParaRPr lang="en-US"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en-US" sz="1800" kern="1200"/>
            <a:t>100% loan guarantee</a:t>
          </a:r>
          <a:endParaRPr lang="en-US"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en-US" sz="1800" kern="1200"/>
            <a:t>Funds spent on payroll, interest, rent, &amp; utilities are </a:t>
          </a:r>
          <a:r>
            <a:rPr lang="en-US" sz="1800" b="1" u="sng" kern="1200"/>
            <a:t>forgiven</a:t>
          </a:r>
          <a:endParaRPr lang="en-US"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Interim Final Rule sent late April 2, 2020</a:t>
          </a:r>
        </a:p>
      </dsp:txBody>
      <dsp:txXfrm>
        <a:off x="5412333" y="604120"/>
        <a:ext cx="4747617" cy="37551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CD3FC-8ADE-4D19-BA65-4EF28AFCB3C7}">
      <dsp:nvSpPr>
        <dsp:cNvPr id="0" name=""/>
        <dsp:cNvSpPr/>
      </dsp:nvSpPr>
      <dsp:spPr>
        <a:xfrm>
          <a:off x="0" y="31244"/>
          <a:ext cx="9753600" cy="94584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t>Primary Market Corporate Credit Facility (PMCCF)</a:t>
          </a:r>
          <a:r>
            <a:rPr lang="en-US" sz="2600" kern="1200" dirty="0"/>
            <a:t> </a:t>
          </a:r>
          <a:r>
            <a:rPr lang="en-US" sz="2600" b="1" kern="1200" dirty="0"/>
            <a:t>Direct Lending Funding</a:t>
          </a:r>
          <a:endParaRPr lang="en-US" sz="2600" kern="1200" dirty="0"/>
        </a:p>
      </dsp:txBody>
      <dsp:txXfrm>
        <a:off x="0" y="31244"/>
        <a:ext cx="9753600" cy="945840"/>
      </dsp:txXfrm>
    </dsp:sp>
    <dsp:sp modelId="{3553C1B0-31EB-4DBB-AF08-628B0772AD85}">
      <dsp:nvSpPr>
        <dsp:cNvPr id="0" name=""/>
        <dsp:cNvSpPr/>
      </dsp:nvSpPr>
      <dsp:spPr>
        <a:xfrm>
          <a:off x="0" y="977085"/>
          <a:ext cx="9753600" cy="36398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Font typeface="Symbol" panose="05050102010706020507" pitchFamily="18" charset="2"/>
            <a:buChar char=""/>
          </a:pPr>
          <a:r>
            <a:rPr lang="en-US" sz="2600" kern="1200" dirty="0"/>
            <a:t>Allows the Fed to lend directly to corporations by buying new bond issuances and providing loans</a:t>
          </a:r>
        </a:p>
        <a:p>
          <a:pPr marL="228600" lvl="1" indent="-228600" algn="l" defTabSz="1155700">
            <a:lnSpc>
              <a:spcPct val="90000"/>
            </a:lnSpc>
            <a:spcBef>
              <a:spcPct val="0"/>
            </a:spcBef>
            <a:spcAft>
              <a:spcPct val="15000"/>
            </a:spcAft>
            <a:buFont typeface="Symbol" panose="05050102010706020507" pitchFamily="18" charset="2"/>
            <a:buChar char=""/>
          </a:pPr>
          <a:r>
            <a:rPr lang="en-US" sz="2600" kern="1200" dirty="0"/>
            <a:t>$500B </a:t>
          </a:r>
        </a:p>
        <a:p>
          <a:pPr marL="228600" lvl="1" indent="-228600" algn="l" defTabSz="1155700">
            <a:lnSpc>
              <a:spcPct val="90000"/>
            </a:lnSpc>
            <a:spcBef>
              <a:spcPct val="0"/>
            </a:spcBef>
            <a:spcAft>
              <a:spcPct val="15000"/>
            </a:spcAft>
            <a:buSzPts val="1200"/>
            <a:buFont typeface="Symbol" panose="05050102010706020507" pitchFamily="18" charset="2"/>
            <a:buChar char=""/>
          </a:pPr>
          <a:r>
            <a:rPr lang="en-US" sz="2600" kern="1200" dirty="0"/>
            <a:t>PMCCF Direct Lending</a:t>
          </a:r>
        </a:p>
        <a:p>
          <a:pPr marL="457200" lvl="2" indent="-228600" algn="l" defTabSz="1155700">
            <a:lnSpc>
              <a:spcPct val="90000"/>
            </a:lnSpc>
            <a:spcBef>
              <a:spcPct val="0"/>
            </a:spcBef>
            <a:spcAft>
              <a:spcPct val="15000"/>
            </a:spcAft>
            <a:buSzPts val="1200"/>
            <a:buFont typeface="Symbol" panose="05050102010706020507" pitchFamily="18" charset="2"/>
            <a:buChar char=""/>
          </a:pPr>
          <a:r>
            <a:rPr lang="en-US" sz="2600" kern="1200" dirty="0"/>
            <a:t>$25B for passenger air carriers</a:t>
          </a:r>
        </a:p>
        <a:p>
          <a:pPr marL="457200" lvl="2" indent="-228600" algn="l" defTabSz="1155700">
            <a:lnSpc>
              <a:spcPct val="90000"/>
            </a:lnSpc>
            <a:spcBef>
              <a:spcPct val="0"/>
            </a:spcBef>
            <a:spcAft>
              <a:spcPct val="15000"/>
            </a:spcAft>
            <a:buSzPts val="1200"/>
            <a:buFont typeface="Symbol" panose="05050102010706020507" pitchFamily="18" charset="2"/>
            <a:buChar char=""/>
          </a:pPr>
          <a:r>
            <a:rPr lang="en-US" sz="2600" kern="1200" dirty="0"/>
            <a:t>$4B for cargo air carriers</a:t>
          </a:r>
        </a:p>
        <a:p>
          <a:pPr marL="457200" lvl="2" indent="-228600" algn="l" defTabSz="1155700">
            <a:lnSpc>
              <a:spcPct val="90000"/>
            </a:lnSpc>
            <a:spcBef>
              <a:spcPct val="0"/>
            </a:spcBef>
            <a:spcAft>
              <a:spcPct val="15000"/>
            </a:spcAft>
            <a:buSzPts val="1200"/>
            <a:buFont typeface="Symbol" panose="05050102010706020507" pitchFamily="18" charset="2"/>
            <a:buChar char=""/>
          </a:pPr>
          <a:r>
            <a:rPr lang="en-US" sz="2600" kern="1200" dirty="0"/>
            <a:t>$17B for businesses important to maintaining national security.</a:t>
          </a:r>
        </a:p>
        <a:p>
          <a:pPr marL="228600" lvl="1" indent="-228600" algn="l" defTabSz="1155700">
            <a:lnSpc>
              <a:spcPct val="90000"/>
            </a:lnSpc>
            <a:spcBef>
              <a:spcPct val="0"/>
            </a:spcBef>
            <a:spcAft>
              <a:spcPct val="15000"/>
            </a:spcAft>
            <a:buSzPts val="1200"/>
            <a:buFont typeface="Symbol" panose="05050102010706020507" pitchFamily="18" charset="2"/>
            <a:buChar char=""/>
          </a:pPr>
          <a:r>
            <a:rPr lang="en-US" sz="2600" kern="1200" dirty="0"/>
            <a:t>$304B to other businesses</a:t>
          </a:r>
        </a:p>
        <a:p>
          <a:pPr marL="228600" lvl="1" indent="-228600" algn="l" defTabSz="1155700">
            <a:lnSpc>
              <a:spcPct val="90000"/>
            </a:lnSpc>
            <a:spcBef>
              <a:spcPct val="0"/>
            </a:spcBef>
            <a:spcAft>
              <a:spcPct val="15000"/>
            </a:spcAft>
            <a:buSzPts val="1200"/>
            <a:buFont typeface="Symbol" panose="05050102010706020507" pitchFamily="18" charset="2"/>
            <a:buChar char=""/>
          </a:pPr>
          <a:r>
            <a:rPr lang="en-US" sz="2600" kern="1200" dirty="0"/>
            <a:t>$150B to local and state governments through block grants</a:t>
          </a:r>
        </a:p>
      </dsp:txBody>
      <dsp:txXfrm>
        <a:off x="0" y="977085"/>
        <a:ext cx="9753600" cy="36398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EAD3D-92ED-4EAB-944E-A55C0663DFB8}">
      <dsp:nvSpPr>
        <dsp:cNvPr id="0" name=""/>
        <dsp:cNvSpPr/>
      </dsp:nvSpPr>
      <dsp:spPr>
        <a:xfrm>
          <a:off x="0" y="502097"/>
          <a:ext cx="10160000" cy="360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458216" rIns="788529" bIns="156464" numCol="1" spcCol="1270" anchor="t" anchorCtr="0">
          <a:noAutofit/>
        </a:bodyPr>
        <a:lstStyle/>
        <a:p>
          <a:pPr marL="228600" lvl="1" indent="-228600" algn="l" defTabSz="977900">
            <a:lnSpc>
              <a:spcPct val="90000"/>
            </a:lnSpc>
            <a:spcBef>
              <a:spcPct val="0"/>
            </a:spcBef>
            <a:spcAft>
              <a:spcPct val="15000"/>
            </a:spcAft>
            <a:buFont typeface="Symbol" panose="05050102010706020507" pitchFamily="18" charset="2"/>
            <a:buChar char=""/>
          </a:pPr>
          <a:r>
            <a:rPr lang="en-US" sz="2200" kern="1200"/>
            <a:t>Nonprofit organizations and businesses </a:t>
          </a:r>
        </a:p>
        <a:p>
          <a:pPr marL="457200" lvl="2" indent="-228600" algn="l" defTabSz="977900">
            <a:lnSpc>
              <a:spcPct val="90000"/>
            </a:lnSpc>
            <a:spcBef>
              <a:spcPct val="0"/>
            </a:spcBef>
            <a:spcAft>
              <a:spcPct val="15000"/>
            </a:spcAft>
            <a:buFont typeface="Courier New" panose="02070309020205020404" pitchFamily="49" charset="0"/>
            <a:buChar char="o"/>
          </a:pPr>
          <a:r>
            <a:rPr lang="en-US" sz="2200" kern="1200" dirty="0"/>
            <a:t>Between 500 and 10,000 employees</a:t>
          </a:r>
        </a:p>
        <a:p>
          <a:pPr marL="457200" lvl="2" indent="-228600" algn="l" defTabSz="977900">
            <a:lnSpc>
              <a:spcPct val="90000"/>
            </a:lnSpc>
            <a:spcBef>
              <a:spcPct val="0"/>
            </a:spcBef>
            <a:spcAft>
              <a:spcPct val="15000"/>
            </a:spcAft>
            <a:buFont typeface="Courier New" panose="02070309020205020404" pitchFamily="49" charset="0"/>
            <a:buChar char="o"/>
          </a:pPr>
          <a:r>
            <a:rPr lang="en-US" sz="2200" kern="1200" dirty="0"/>
            <a:t>Loan must retain at least 90% of the recipient’s workforce through September 30, 2020</a:t>
          </a:r>
        </a:p>
        <a:p>
          <a:pPr marL="457200" lvl="2" indent="-228600" algn="l" defTabSz="977900">
            <a:lnSpc>
              <a:spcPct val="90000"/>
            </a:lnSpc>
            <a:spcBef>
              <a:spcPct val="0"/>
            </a:spcBef>
            <a:spcAft>
              <a:spcPct val="15000"/>
            </a:spcAft>
            <a:buFont typeface="Courier New" panose="02070309020205020404" pitchFamily="49" charset="0"/>
            <a:buChar char="o"/>
          </a:pPr>
          <a:r>
            <a:rPr lang="en-US" sz="2200" kern="1200" dirty="0"/>
            <a:t>Will not outsource or offshore jobs for the term of the loan plus 2 years</a:t>
          </a:r>
        </a:p>
        <a:p>
          <a:pPr marL="457200" lvl="2" indent="-228600" algn="l" defTabSz="977900">
            <a:lnSpc>
              <a:spcPct val="90000"/>
            </a:lnSpc>
            <a:spcBef>
              <a:spcPct val="0"/>
            </a:spcBef>
            <a:spcAft>
              <a:spcPct val="15000"/>
            </a:spcAft>
            <a:buFont typeface="Courier New" panose="02070309020205020404" pitchFamily="49" charset="0"/>
            <a:buChar char="o"/>
          </a:pPr>
          <a:r>
            <a:rPr lang="en-US" sz="2200" kern="1200" dirty="0"/>
            <a:t>Cannot increase the compensation of any officer or employee whose total compensation exceeds $425,000, </a:t>
          </a:r>
        </a:p>
        <a:p>
          <a:pPr marL="457200" lvl="2" indent="-228600" algn="l" defTabSz="977900">
            <a:lnSpc>
              <a:spcPct val="90000"/>
            </a:lnSpc>
            <a:spcBef>
              <a:spcPct val="0"/>
            </a:spcBef>
            <a:spcAft>
              <a:spcPct val="15000"/>
            </a:spcAft>
            <a:buFont typeface="Courier New" panose="02070309020205020404" pitchFamily="49" charset="0"/>
            <a:buChar char="o"/>
          </a:pPr>
          <a:r>
            <a:rPr lang="en-US" sz="2200" kern="1200" dirty="0"/>
            <a:t>Prohibited from having officers or employees making over $3M last year plus fifty percent of the amount their compensation last year exceeded $3M</a:t>
          </a:r>
        </a:p>
      </dsp:txBody>
      <dsp:txXfrm>
        <a:off x="0" y="502097"/>
        <a:ext cx="10160000" cy="3603600"/>
      </dsp:txXfrm>
    </dsp:sp>
    <dsp:sp modelId="{412FD617-F48A-485F-877C-B9386F0B0344}">
      <dsp:nvSpPr>
        <dsp:cNvPr id="0" name=""/>
        <dsp:cNvSpPr/>
      </dsp:nvSpPr>
      <dsp:spPr>
        <a:xfrm>
          <a:off x="508000" y="177377"/>
          <a:ext cx="711200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977900">
            <a:lnSpc>
              <a:spcPct val="90000"/>
            </a:lnSpc>
            <a:spcBef>
              <a:spcPct val="0"/>
            </a:spcBef>
            <a:spcAft>
              <a:spcPct val="35000"/>
            </a:spcAft>
            <a:buNone/>
          </a:pPr>
          <a:r>
            <a:rPr lang="en-US" sz="2200" b="1" kern="1200"/>
            <a:t>PMCCF Direct Lending Targets</a:t>
          </a:r>
          <a:endParaRPr lang="en-US" sz="2200" kern="1200"/>
        </a:p>
      </dsp:txBody>
      <dsp:txXfrm>
        <a:off x="539703" y="209080"/>
        <a:ext cx="704859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69745"/>
          </a:xfrm>
          <a:prstGeom prst="rect">
            <a:avLst/>
          </a:prstGeom>
        </p:spPr>
        <p:txBody>
          <a:bodyPr vert="horz" lIns="92464" tIns="46232" rIns="92464" bIns="46232" rtlCol="0"/>
          <a:lstStyle>
            <a:lvl1pPr algn="r">
              <a:defRPr sz="1200"/>
            </a:lvl1pPr>
          </a:lstStyle>
          <a:p>
            <a:fld id="{EE5D3133-29D6-45B6-9E2E-9FE0690FC340}" type="datetimeFigureOut">
              <a:rPr lang="en-US" smtClean="0"/>
              <a:t>4/16/2020</a:t>
            </a:fld>
            <a:endParaRPr lang="en-US"/>
          </a:p>
        </p:txBody>
      </p:sp>
      <p:sp>
        <p:nvSpPr>
          <p:cNvPr id="4" name="Footer Placeholder 3"/>
          <p:cNvSpPr>
            <a:spLocks noGrp="1"/>
          </p:cNvSpPr>
          <p:nvPr>
            <p:ph type="ftr" sz="quarter" idx="2"/>
          </p:nvPr>
        </p:nvSpPr>
        <p:spPr>
          <a:xfrm>
            <a:off x="0" y="8917127"/>
            <a:ext cx="3078383" cy="469745"/>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7"/>
            <a:ext cx="3078383" cy="469745"/>
          </a:xfrm>
          <a:prstGeom prst="rect">
            <a:avLst/>
          </a:prstGeom>
        </p:spPr>
        <p:txBody>
          <a:bodyPr vert="horz" lIns="92464" tIns="46232" rIns="92464" bIns="46232" rtlCol="0" anchor="b"/>
          <a:lstStyle>
            <a:lvl1pPr algn="r">
              <a:defRPr sz="1200"/>
            </a:lvl1pPr>
          </a:lstStyle>
          <a:p>
            <a:fld id="{C85DA65F-F8FB-4192-B3E4-F0CBFF469632}" type="slidenum">
              <a:rPr lang="en-US" smtClean="0"/>
              <a:t>‹#›</a:t>
            </a:fld>
            <a:endParaRPr lang="en-US"/>
          </a:p>
        </p:txBody>
      </p:sp>
    </p:spTree>
    <p:extLst>
      <p:ext uri="{BB962C8B-B14F-4D97-AF65-F5344CB8AC3E}">
        <p14:creationId xmlns:p14="http://schemas.microsoft.com/office/powerpoint/2010/main" val="4156949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4022485" y="0"/>
            <a:ext cx="3078383" cy="469745"/>
          </a:xfrm>
          <a:prstGeom prst="rect">
            <a:avLst/>
          </a:prstGeom>
        </p:spPr>
        <p:txBody>
          <a:bodyPr vert="horz" lIns="92464" tIns="46232" rIns="92464" bIns="46232" rtlCol="0"/>
          <a:lstStyle>
            <a:lvl1pPr algn="r">
              <a:defRPr sz="1200"/>
            </a:lvl1pPr>
          </a:lstStyle>
          <a:p>
            <a:fld id="{4FFB7D63-088E-4C63-B84C-307BB92085E0}" type="datetimeFigureOut">
              <a:rPr lang="en-US" smtClean="0"/>
              <a:t>4/16/2020</a:t>
            </a:fld>
            <a:endParaRPr lang="en-US"/>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710891" y="4460167"/>
            <a:ext cx="5680693" cy="4224494"/>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7"/>
            <a:ext cx="3078383" cy="469745"/>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4022485" y="8917127"/>
            <a:ext cx="3078383" cy="469745"/>
          </a:xfrm>
          <a:prstGeom prst="rect">
            <a:avLst/>
          </a:prstGeom>
        </p:spPr>
        <p:txBody>
          <a:bodyPr vert="horz" lIns="92464" tIns="46232" rIns="92464" bIns="46232" rtlCol="0" anchor="b"/>
          <a:lstStyle>
            <a:lvl1pPr algn="r">
              <a:defRPr sz="1200"/>
            </a:lvl1pPr>
          </a:lstStyle>
          <a:p>
            <a:fld id="{6601BCCF-DD54-4DD0-8664-94CABD3D4CDC}" type="slidenum">
              <a:rPr lang="en-US" smtClean="0"/>
              <a:t>‹#›</a:t>
            </a:fld>
            <a:endParaRPr lang="en-US"/>
          </a:p>
        </p:txBody>
      </p:sp>
    </p:spTree>
    <p:extLst>
      <p:ext uri="{BB962C8B-B14F-4D97-AF65-F5344CB8AC3E}">
        <p14:creationId xmlns:p14="http://schemas.microsoft.com/office/powerpoint/2010/main" val="2287184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1BCCF-DD54-4DD0-8664-94CABD3D4CDC}" type="slidenum">
              <a:rPr lang="en-US" smtClean="0"/>
              <a:t>1</a:t>
            </a:fld>
            <a:endParaRPr lang="en-US"/>
          </a:p>
        </p:txBody>
      </p:sp>
    </p:spTree>
    <p:extLst>
      <p:ext uri="{BB962C8B-B14F-4D97-AF65-F5344CB8AC3E}">
        <p14:creationId xmlns:p14="http://schemas.microsoft.com/office/powerpoint/2010/main" val="271131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1BCCF-DD54-4DD0-8664-94CABD3D4CDC}" type="slidenum">
              <a:rPr lang="en-US" smtClean="0"/>
              <a:t>3</a:t>
            </a:fld>
            <a:endParaRPr lang="en-US"/>
          </a:p>
        </p:txBody>
      </p:sp>
    </p:spTree>
    <p:extLst>
      <p:ext uri="{BB962C8B-B14F-4D97-AF65-F5344CB8AC3E}">
        <p14:creationId xmlns:p14="http://schemas.microsoft.com/office/powerpoint/2010/main" val="3670835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1BCCF-DD54-4DD0-8664-94CABD3D4CDC}" type="slidenum">
              <a:rPr lang="en-US" smtClean="0"/>
              <a:t>6</a:t>
            </a:fld>
            <a:endParaRPr lang="en-US"/>
          </a:p>
        </p:txBody>
      </p:sp>
    </p:spTree>
    <p:extLst>
      <p:ext uri="{BB962C8B-B14F-4D97-AF65-F5344CB8AC3E}">
        <p14:creationId xmlns:p14="http://schemas.microsoft.com/office/powerpoint/2010/main" val="2849839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1BCCF-DD54-4DD0-8664-94CABD3D4CDC}" type="slidenum">
              <a:rPr lang="en-US" smtClean="0"/>
              <a:t>9</a:t>
            </a:fld>
            <a:endParaRPr lang="en-US"/>
          </a:p>
        </p:txBody>
      </p:sp>
    </p:spTree>
    <p:extLst>
      <p:ext uri="{BB962C8B-B14F-4D97-AF65-F5344CB8AC3E}">
        <p14:creationId xmlns:p14="http://schemas.microsoft.com/office/powerpoint/2010/main" val="2241393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1BCCF-DD54-4DD0-8664-94CABD3D4CDC}" type="slidenum">
              <a:rPr lang="en-US" smtClean="0"/>
              <a:t>10</a:t>
            </a:fld>
            <a:endParaRPr lang="en-US"/>
          </a:p>
        </p:txBody>
      </p:sp>
    </p:spTree>
    <p:extLst>
      <p:ext uri="{BB962C8B-B14F-4D97-AF65-F5344CB8AC3E}">
        <p14:creationId xmlns:p14="http://schemas.microsoft.com/office/powerpoint/2010/main" val="1545343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1BCCF-DD54-4DD0-8664-94CABD3D4CDC}" type="slidenum">
              <a:rPr lang="en-US" smtClean="0"/>
              <a:t>26</a:t>
            </a:fld>
            <a:endParaRPr lang="en-US"/>
          </a:p>
        </p:txBody>
      </p:sp>
    </p:spTree>
    <p:extLst>
      <p:ext uri="{BB962C8B-B14F-4D97-AF65-F5344CB8AC3E}">
        <p14:creationId xmlns:p14="http://schemas.microsoft.com/office/powerpoint/2010/main" val="2430040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Highland County CDBG RLF project is an example of how a private economic development project accessed state CDBG loan funds. In this instance, the state grants the funds to the county and the county then loans it to the company. Payments are made back to the county through a local CDBG RLF program which can be used to benefit other private sector investment projects needing gap financing assistance.</a:t>
            </a:r>
          </a:p>
        </p:txBody>
      </p:sp>
      <p:sp>
        <p:nvSpPr>
          <p:cNvPr id="4" name="Slide Number Placeholder 3"/>
          <p:cNvSpPr>
            <a:spLocks noGrp="1"/>
          </p:cNvSpPr>
          <p:nvPr>
            <p:ph type="sldNum" sz="quarter" idx="5"/>
          </p:nvPr>
        </p:nvSpPr>
        <p:spPr/>
        <p:txBody>
          <a:bodyPr/>
          <a:lstStyle/>
          <a:p>
            <a:fld id="{6601BCCF-DD54-4DD0-8664-94CABD3D4CDC}" type="slidenum">
              <a:rPr lang="en-US" smtClean="0"/>
              <a:t>27</a:t>
            </a:fld>
            <a:endParaRPr lang="en-US"/>
          </a:p>
        </p:txBody>
      </p:sp>
    </p:spTree>
    <p:extLst>
      <p:ext uri="{BB962C8B-B14F-4D97-AF65-F5344CB8AC3E}">
        <p14:creationId xmlns:p14="http://schemas.microsoft.com/office/powerpoint/2010/main" val="3119204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01BCCF-DD54-4DD0-8664-94CABD3D4CDC}" type="slidenum">
              <a:rPr lang="en-US" smtClean="0"/>
              <a:t>34</a:t>
            </a:fld>
            <a:endParaRPr lang="en-US"/>
          </a:p>
        </p:txBody>
      </p:sp>
    </p:spTree>
    <p:extLst>
      <p:ext uri="{BB962C8B-B14F-4D97-AF65-F5344CB8AC3E}">
        <p14:creationId xmlns:p14="http://schemas.microsoft.com/office/powerpoint/2010/main" val="2539898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01BCCF-DD54-4DD0-8664-94CABD3D4CDC}" type="slidenum">
              <a:rPr lang="en-US" smtClean="0"/>
              <a:t>35</a:t>
            </a:fld>
            <a:endParaRPr lang="en-US"/>
          </a:p>
        </p:txBody>
      </p:sp>
    </p:spTree>
    <p:extLst>
      <p:ext uri="{BB962C8B-B14F-4D97-AF65-F5344CB8AC3E}">
        <p14:creationId xmlns:p14="http://schemas.microsoft.com/office/powerpoint/2010/main" val="1708141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7FDE1A-DD7D-4EC1-9895-5963EBC34430}" type="datetime1">
              <a:rPr lang="en-US" smtClean="0"/>
              <a:t>4/16/2020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pic>
        <p:nvPicPr>
          <p:cNvPr id="8" name="Picture 7">
            <a:extLst>
              <a:ext uri="{FF2B5EF4-FFF2-40B4-BE49-F238E27FC236}">
                <a16:creationId xmlns:a16="http://schemas.microsoft.com/office/drawing/2014/main" id="{9AFF0C59-D158-4B14-85BE-4EDED78BA2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8968" y="76200"/>
            <a:ext cx="2705100" cy="695325"/>
          </a:xfrm>
          <a:prstGeom prst="rect">
            <a:avLst/>
          </a:prstGeom>
        </p:spPr>
      </p:pic>
    </p:spTree>
    <p:extLst>
      <p:ext uri="{BB962C8B-B14F-4D97-AF65-F5344CB8AC3E}">
        <p14:creationId xmlns:p14="http://schemas.microsoft.com/office/powerpoint/2010/main" val="291970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2A5DEB-35C0-4E7C-84A7-C0428B72D939}" type="datetime1">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3240905237"/>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2A5DEB-35C0-4E7C-84A7-C0428B72D939}" type="datetime1">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3166707657"/>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2A5DEB-35C0-4E7C-84A7-C0428B72D939}" type="datetime1">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5064416"/>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2A5DEB-35C0-4E7C-84A7-C0428B72D939}" type="datetime1">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4121024059"/>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22A5DEB-35C0-4E7C-84A7-C0428B72D939}" type="datetime1">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1115922520"/>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22A5DEB-35C0-4E7C-84A7-C0428B72D939}" type="datetime1">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2754260947"/>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A5DEB-35C0-4E7C-84A7-C0428B72D939}" type="datetime1">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239483343"/>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A5DEB-35C0-4E7C-84A7-C0428B72D939}" type="datetime1">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3988247247"/>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C5900-32F6-4C02-A3B1-718322A3256B}" type="datetime1">
              <a:rPr lang="en-US" smtClean="0"/>
              <a:t>4/16/2020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pic>
        <p:nvPicPr>
          <p:cNvPr id="8" name="Picture 7">
            <a:extLst>
              <a:ext uri="{FF2B5EF4-FFF2-40B4-BE49-F238E27FC236}">
                <a16:creationId xmlns:a16="http://schemas.microsoft.com/office/drawing/2014/main" id="{E3CEE51D-4237-4D9E-92C6-5C3FD1799F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6162675"/>
            <a:ext cx="2705100" cy="695325"/>
          </a:xfrm>
          <a:prstGeom prst="rect">
            <a:avLst/>
          </a:prstGeom>
        </p:spPr>
      </p:pic>
    </p:spTree>
    <p:extLst>
      <p:ext uri="{BB962C8B-B14F-4D97-AF65-F5344CB8AC3E}">
        <p14:creationId xmlns:p14="http://schemas.microsoft.com/office/powerpoint/2010/main" val="413782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A5DEB-35C0-4E7C-84A7-C0428B72D939}" type="datetime1">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1128955923"/>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20233-071D-4423-98B6-B29B2B5D3AE8}" type="datetime1">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126879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2A5DEB-35C0-4E7C-84A7-C0428B72D939}" type="datetime1">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394328510"/>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2A5DEB-35C0-4E7C-84A7-C0428B72D939}" type="datetime1">
              <a:rPr lang="en-US" smtClean="0"/>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3111163350"/>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158A17-ED15-4FA5-A054-D166C9BAA5D9}" type="datetime1">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201962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E52D988-21C5-4B27-BE8B-2A7441AB314B}" type="datetime1">
              <a:rPr lang="en-US" smtClean="0"/>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3278221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2A5DEB-35C0-4E7C-84A7-C0428B72D939}" type="datetime1">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2827374064"/>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2A5DEB-35C0-4E7C-84A7-C0428B72D939}" type="datetime1">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3496108761"/>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22A5DEB-35C0-4E7C-84A7-C0428B72D939}" type="datetime1">
              <a:rPr lang="en-US" smtClean="0"/>
              <a:t>4/16/2020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10C6D2F-C2EB-46BF-9C4D-9AF40BB853E9}" type="slidenum">
              <a:rPr lang="en-US" smtClean="0"/>
              <a:t>‹#›</a:t>
            </a:fld>
            <a:endParaRPr lang="en-US"/>
          </a:p>
        </p:txBody>
      </p:sp>
    </p:spTree>
    <p:extLst>
      <p:ext uri="{BB962C8B-B14F-4D97-AF65-F5344CB8AC3E}">
        <p14:creationId xmlns:p14="http://schemas.microsoft.com/office/powerpoint/2010/main" val="68040481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Lst>
  <p:hf hdr="0" ft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17.jpeg"/><Relationship Id="rId5" Type="http://schemas.openxmlformats.org/officeDocument/2006/relationships/image" Target="../media/image21.emf"/><Relationship Id="rId4" Type="http://schemas.openxmlformats.org/officeDocument/2006/relationships/package" Target="../embeddings/Microsoft_Excel_Worksheet1.xlsx"/></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7.jpeg"/><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7.jpeg"/><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7.jpeg"/><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7.jpeg"/><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7.jpeg"/><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7.jpeg"/><Relationship Id="rId2" Type="http://schemas.openxmlformats.org/officeDocument/2006/relationships/diagramData" Target="../diagrams/data11.xml"/><Relationship Id="rId1" Type="http://schemas.openxmlformats.org/officeDocument/2006/relationships/slideLayout" Target="../slideLayouts/slideLayout1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7.jpeg"/><Relationship Id="rId2" Type="http://schemas.openxmlformats.org/officeDocument/2006/relationships/diagramData" Target="../diagrams/data12.xml"/><Relationship Id="rId1" Type="http://schemas.openxmlformats.org/officeDocument/2006/relationships/slideLayout" Target="../slideLayouts/slideLayout1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7.jpeg"/><Relationship Id="rId2" Type="http://schemas.openxmlformats.org/officeDocument/2006/relationships/diagramData" Target="../diagrams/data13.xml"/><Relationship Id="rId1" Type="http://schemas.openxmlformats.org/officeDocument/2006/relationships/slideLayout" Target="../slideLayouts/slideLayout1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7.jpeg"/><Relationship Id="rId2" Type="http://schemas.openxmlformats.org/officeDocument/2006/relationships/diagramData" Target="../diagrams/data14.xml"/><Relationship Id="rId1" Type="http://schemas.openxmlformats.org/officeDocument/2006/relationships/slideLayout" Target="../slideLayouts/slideLayout1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7.jpeg"/><Relationship Id="rId2" Type="http://schemas.openxmlformats.org/officeDocument/2006/relationships/diagramData" Target="../diagrams/data15.xml"/><Relationship Id="rId1" Type="http://schemas.openxmlformats.org/officeDocument/2006/relationships/slideLayout" Target="../slideLayouts/slideLayout1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7.jpeg"/><Relationship Id="rId2" Type="http://schemas.openxmlformats.org/officeDocument/2006/relationships/diagramData" Target="../diagrams/data16.xml"/><Relationship Id="rId1" Type="http://schemas.openxmlformats.org/officeDocument/2006/relationships/slideLayout" Target="../slideLayouts/slideLayout1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7.jpeg"/><Relationship Id="rId2" Type="http://schemas.openxmlformats.org/officeDocument/2006/relationships/diagramData" Target="../diagrams/data17.xml"/><Relationship Id="rId1" Type="http://schemas.openxmlformats.org/officeDocument/2006/relationships/slideLayout" Target="../slideLayouts/slideLayout1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17.jpeg"/><Relationship Id="rId2" Type="http://schemas.openxmlformats.org/officeDocument/2006/relationships/diagramData" Target="../diagrams/data20.xml"/><Relationship Id="rId1" Type="http://schemas.openxmlformats.org/officeDocument/2006/relationships/slideLayout" Target="../slideLayouts/slideLayout18.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17.jpeg"/><Relationship Id="rId2" Type="http://schemas.openxmlformats.org/officeDocument/2006/relationships/diagramData" Target="../diagrams/data21.xml"/><Relationship Id="rId1" Type="http://schemas.openxmlformats.org/officeDocument/2006/relationships/slideLayout" Target="../slideLayouts/slideLayout18.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emf"/><Relationship Id="rId3" Type="http://schemas.openxmlformats.org/officeDocument/2006/relationships/image" Target="../media/image7.png"/><Relationship Id="rId7" Type="http://schemas.openxmlformats.org/officeDocument/2006/relationships/image" Target="../media/image10.jpg"/><Relationship Id="rId12"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jpg"/><Relationship Id="rId11" Type="http://schemas.openxmlformats.org/officeDocument/2006/relationships/image" Target="../media/image14.emf"/><Relationship Id="rId5" Type="http://schemas.openxmlformats.org/officeDocument/2006/relationships/hyperlink" Target="https://www.palgrave.com/page/detail/economic-development-from-the-state-and-local-perspective-david-j-robinson/?isb=9781137320674" TargetMode="External"/><Relationship Id="rId10" Type="http://schemas.openxmlformats.org/officeDocument/2006/relationships/image" Target="../media/image13.png"/><Relationship Id="rId4" Type="http://schemas.openxmlformats.org/officeDocument/2006/relationships/image" Target="../media/image8.emf"/><Relationship Id="rId9" Type="http://schemas.openxmlformats.org/officeDocument/2006/relationships/image" Target="../media/image12.png"/><Relationship Id="rId14"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17.jpeg"/><Relationship Id="rId2" Type="http://schemas.openxmlformats.org/officeDocument/2006/relationships/diagramData" Target="../diagrams/data22.xml"/><Relationship Id="rId1" Type="http://schemas.openxmlformats.org/officeDocument/2006/relationships/slideLayout" Target="../slideLayouts/slideLayout18.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17.jpeg"/><Relationship Id="rId2" Type="http://schemas.openxmlformats.org/officeDocument/2006/relationships/diagramData" Target="../diagrams/data23.xml"/><Relationship Id="rId1" Type="http://schemas.openxmlformats.org/officeDocument/2006/relationships/slideLayout" Target="../slideLayouts/slideLayout18.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17.jpeg"/><Relationship Id="rId2" Type="http://schemas.openxmlformats.org/officeDocument/2006/relationships/diagramData" Target="../diagrams/data24.xml"/><Relationship Id="rId1" Type="http://schemas.openxmlformats.org/officeDocument/2006/relationships/slideLayout" Target="../slideLayouts/slideLayout18.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17.jpeg"/><Relationship Id="rId2" Type="http://schemas.openxmlformats.org/officeDocument/2006/relationships/diagramData" Target="../diagrams/data25.xml"/><Relationship Id="rId1" Type="http://schemas.openxmlformats.org/officeDocument/2006/relationships/slideLayout" Target="../slideLayouts/slideLayout18.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7.jpe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7.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7.jpeg"/><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7.jpeg"/><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image" Target="../media/image20.emf"/><Relationship Id="rId4" Type="http://schemas.openxmlformats.org/officeDocument/2006/relationships/package" Target="../embeddings/Microsoft_Excel_Worksheet.xlsx"/></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191ADA9E-5611-4F02-9474-584466550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2">
            <a:extLst>
              <a:ext uri="{FF2B5EF4-FFF2-40B4-BE49-F238E27FC236}">
                <a16:creationId xmlns:a16="http://schemas.microsoft.com/office/drawing/2014/main" id="{B8288B1C-BF32-400E-A2D7-54608588E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drawing&#10;&#10;Description automatically generated">
            <a:extLst>
              <a:ext uri="{FF2B5EF4-FFF2-40B4-BE49-F238E27FC236}">
                <a16:creationId xmlns:a16="http://schemas.microsoft.com/office/drawing/2014/main" id="{5372625D-6B2D-4F16-B04C-12C2A3FEEE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467" y="4376112"/>
            <a:ext cx="4010818" cy="1102974"/>
          </a:xfrm>
          <a:prstGeom prst="rect">
            <a:avLst/>
          </a:prstGeom>
        </p:spPr>
      </p:pic>
      <p:pic>
        <p:nvPicPr>
          <p:cNvPr id="194" name="Picture 193">
            <a:extLst>
              <a:ext uri="{FF2B5EF4-FFF2-40B4-BE49-F238E27FC236}">
                <a16:creationId xmlns:a16="http://schemas.microsoft.com/office/drawing/2014/main" id="{18D1D85F-7E83-4DC3-8700-BE61444ADA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a:xfrm>
            <a:off x="7678737" y="6265412"/>
            <a:ext cx="2743200" cy="365125"/>
          </a:xfrm>
        </p:spPr>
        <p:txBody>
          <a:bodyPr vert="horz" lIns="91440" tIns="45720" rIns="91440" bIns="45720" rtlCol="0">
            <a:normAutofit/>
          </a:bodyPr>
          <a:lstStyle/>
          <a:p>
            <a:pPr>
              <a:spcAft>
                <a:spcPts val="600"/>
              </a:spcAft>
            </a:pPr>
            <a:fld id="{503ECA6C-DB0B-4743-9B46-D77B04D29F24}" type="datetime1">
              <a:rPr lang="en-US" smtClean="0"/>
              <a:pPr>
                <a:spcAft>
                  <a:spcPts val="600"/>
                </a:spcAft>
              </a:pPr>
              <a:t>4/16/2020</a:t>
            </a:fld>
            <a:endParaRPr lang="en-US"/>
          </a:p>
        </p:txBody>
      </p:sp>
      <p:sp>
        <p:nvSpPr>
          <p:cNvPr id="3" name="Subtitle 2"/>
          <p:cNvSpPr>
            <a:spLocks noGrp="1"/>
          </p:cNvSpPr>
          <p:nvPr>
            <p:ph type="subTitle" idx="1"/>
          </p:nvPr>
        </p:nvSpPr>
        <p:spPr>
          <a:xfrm>
            <a:off x="5251855" y="3936777"/>
            <a:ext cx="5988111" cy="1955839"/>
          </a:xfrm>
        </p:spPr>
        <p:txBody>
          <a:bodyPr vert="horz" lIns="91440" tIns="45720" rIns="91440" bIns="45720" rtlCol="0">
            <a:normAutofit/>
          </a:bodyPr>
          <a:lstStyle/>
          <a:p>
            <a:pPr indent="-228600">
              <a:lnSpc>
                <a:spcPct val="110000"/>
              </a:lnSpc>
              <a:buFont typeface="Arial" panose="020B0604020202020204" pitchFamily="34" charset="0"/>
              <a:buChar char="•"/>
            </a:pPr>
            <a:r>
              <a:rPr lang="en-US" sz="1500" b="1" dirty="0"/>
              <a:t>Dave Robinson</a:t>
            </a:r>
          </a:p>
          <a:p>
            <a:pPr indent="-228600">
              <a:lnSpc>
                <a:spcPct val="110000"/>
              </a:lnSpc>
              <a:buFont typeface="Arial" panose="020B0604020202020204" pitchFamily="34" charset="0"/>
              <a:buChar char="•"/>
            </a:pPr>
            <a:r>
              <a:rPr lang="en-US" sz="1500" b="1" dirty="0"/>
              <a:t>Nate Green</a:t>
            </a:r>
          </a:p>
          <a:p>
            <a:pPr indent="-228600">
              <a:lnSpc>
                <a:spcPct val="110000"/>
              </a:lnSpc>
              <a:buFont typeface="Arial" panose="020B0604020202020204" pitchFamily="34" charset="0"/>
              <a:buChar char="•"/>
            </a:pPr>
            <a:r>
              <a:rPr lang="en-US" sz="1500" b="1" dirty="0"/>
              <a:t>Tim Biggam</a:t>
            </a:r>
          </a:p>
          <a:p>
            <a:pPr indent="-228600">
              <a:lnSpc>
                <a:spcPct val="110000"/>
              </a:lnSpc>
              <a:buFont typeface="Arial" panose="020B0604020202020204" pitchFamily="34" charset="0"/>
              <a:buChar char="•"/>
            </a:pPr>
            <a:r>
              <a:rPr lang="en-US" sz="1500" b="1" dirty="0"/>
              <a:t>Jamie Beier Grant</a:t>
            </a:r>
          </a:p>
          <a:p>
            <a:pPr indent="-228600">
              <a:lnSpc>
                <a:spcPct val="110000"/>
              </a:lnSpc>
              <a:buFont typeface="Arial" panose="020B0604020202020204" pitchFamily="34" charset="0"/>
              <a:buChar char="•"/>
            </a:pPr>
            <a:r>
              <a:rPr lang="en-US" sz="1500" b="1" dirty="0"/>
              <a:t>Montrose Group, LLC</a:t>
            </a:r>
          </a:p>
          <a:p>
            <a:pPr indent="-228600">
              <a:lnSpc>
                <a:spcPct val="110000"/>
              </a:lnSpc>
              <a:buFont typeface="Arial" panose="020B0604020202020204" pitchFamily="34" charset="0"/>
              <a:buChar char="•"/>
            </a:pPr>
            <a:endParaRPr lang="en-US" sz="1500" dirty="0"/>
          </a:p>
          <a:p>
            <a:pPr indent="-228600">
              <a:lnSpc>
                <a:spcPct val="110000"/>
              </a:lnSpc>
              <a:buFont typeface="Arial" panose="020B0604020202020204" pitchFamily="34" charset="0"/>
              <a:buChar char="•"/>
            </a:pPr>
            <a:endParaRPr lang="en-US" sz="1500" dirty="0"/>
          </a:p>
        </p:txBody>
      </p:sp>
      <p:sp>
        <p:nvSpPr>
          <p:cNvPr id="2" name="Title 1"/>
          <p:cNvSpPr>
            <a:spLocks noGrp="1"/>
          </p:cNvSpPr>
          <p:nvPr>
            <p:ph type="ctrTitle"/>
          </p:nvPr>
        </p:nvSpPr>
        <p:spPr>
          <a:xfrm>
            <a:off x="5251300" y="1045633"/>
            <a:ext cx="5988666" cy="2700643"/>
          </a:xfrm>
        </p:spPr>
        <p:txBody>
          <a:bodyPr vert="horz" lIns="91440" tIns="45720" rIns="91440" bIns="45720" rtlCol="0">
            <a:noAutofit/>
          </a:bodyPr>
          <a:lstStyle/>
          <a:p>
            <a:r>
              <a:rPr lang="en-US" sz="4000" dirty="0" err="1"/>
              <a:t>maedc</a:t>
            </a:r>
            <a:br>
              <a:rPr lang="en-US" sz="4000" dirty="0"/>
            </a:br>
            <a:r>
              <a:rPr lang="en-US" sz="4000" dirty="0"/>
              <a:t>Montrose Group </a:t>
            </a:r>
            <a:br>
              <a:rPr lang="en-US" sz="4000" dirty="0"/>
            </a:br>
            <a:r>
              <a:rPr lang="en-US" sz="4000" dirty="0"/>
              <a:t>COVID 19 Economic Recovery Strategy</a:t>
            </a:r>
          </a:p>
        </p:txBody>
      </p:sp>
      <p:pic>
        <p:nvPicPr>
          <p:cNvPr id="10" name="Picture 9" descr="Site Logo">
            <a:extLst>
              <a:ext uri="{FF2B5EF4-FFF2-40B4-BE49-F238E27FC236}">
                <a16:creationId xmlns:a16="http://schemas.microsoft.com/office/drawing/2014/main" id="{BD69D70E-0D80-4CB1-AEA0-704B2E5972E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267711" y="855134"/>
            <a:ext cx="2762330" cy="3081643"/>
          </a:xfrm>
          <a:prstGeom prst="rect">
            <a:avLst/>
          </a:prstGeom>
          <a:noFill/>
          <a:ln>
            <a:noFill/>
          </a:ln>
        </p:spPr>
      </p:pic>
    </p:spTree>
    <p:extLst>
      <p:ext uri="{BB962C8B-B14F-4D97-AF65-F5344CB8AC3E}">
        <p14:creationId xmlns:p14="http://schemas.microsoft.com/office/powerpoint/2010/main" val="1768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EC13-C860-405C-91D6-66FBA479C5ED}"/>
              </a:ext>
            </a:extLst>
          </p:cNvPr>
          <p:cNvSpPr>
            <a:spLocks noGrp="1"/>
          </p:cNvSpPr>
          <p:nvPr>
            <p:ph type="title"/>
          </p:nvPr>
        </p:nvSpPr>
        <p:spPr>
          <a:xfrm>
            <a:off x="913775" y="618517"/>
            <a:ext cx="10364451" cy="799121"/>
          </a:xfrm>
        </p:spPr>
        <p:txBody>
          <a:bodyPr>
            <a:normAutofit fontScale="90000"/>
          </a:bodyPr>
          <a:lstStyle/>
          <a:p>
            <a:r>
              <a:rPr lang="en-US" sz="3200" dirty="0">
                <a:solidFill>
                  <a:srgbClr val="2C3C43"/>
                </a:solidFill>
              </a:rPr>
              <a:t>Montrose Group COVID 19 Economic Recovery Strategy </a:t>
            </a:r>
            <a:endParaRPr lang="en-US" dirty="0"/>
          </a:p>
        </p:txBody>
      </p:sp>
      <p:sp>
        <p:nvSpPr>
          <p:cNvPr id="3" name="Content Placeholder 2">
            <a:extLst>
              <a:ext uri="{FF2B5EF4-FFF2-40B4-BE49-F238E27FC236}">
                <a16:creationId xmlns:a16="http://schemas.microsoft.com/office/drawing/2014/main" id="{3F4A3197-B8D1-40FD-BE7C-3EE304EBE8BC}"/>
              </a:ext>
            </a:extLst>
          </p:cNvPr>
          <p:cNvSpPr>
            <a:spLocks noGrp="1"/>
          </p:cNvSpPr>
          <p:nvPr>
            <p:ph idx="1"/>
          </p:nvPr>
        </p:nvSpPr>
        <p:spPr>
          <a:xfrm>
            <a:off x="609600" y="1600200"/>
            <a:ext cx="10160000" cy="533400"/>
          </a:xfrm>
        </p:spPr>
        <p:txBody>
          <a:bodyPr/>
          <a:lstStyle/>
          <a:p>
            <a:pPr marL="114300" indent="0" algn="ctr">
              <a:buNone/>
            </a:pPr>
            <a:r>
              <a:rPr lang="en-US" b="1" dirty="0"/>
              <a:t>MAEDC REGION Industry strength SNAPSHOT</a:t>
            </a:r>
          </a:p>
        </p:txBody>
      </p:sp>
      <p:sp>
        <p:nvSpPr>
          <p:cNvPr id="4" name="Date Placeholder 3">
            <a:extLst>
              <a:ext uri="{FF2B5EF4-FFF2-40B4-BE49-F238E27FC236}">
                <a16:creationId xmlns:a16="http://schemas.microsoft.com/office/drawing/2014/main" id="{45A3079C-8FF3-4EAC-8E66-C62375B88859}"/>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CC9B8A3E-4EA3-423A-B913-B981BC16132C}"/>
              </a:ext>
            </a:extLst>
          </p:cNvPr>
          <p:cNvSpPr>
            <a:spLocks noGrp="1"/>
          </p:cNvSpPr>
          <p:nvPr>
            <p:ph type="sldNum" sz="quarter" idx="12"/>
          </p:nvPr>
        </p:nvSpPr>
        <p:spPr/>
        <p:txBody>
          <a:bodyPr/>
          <a:lstStyle/>
          <a:p>
            <a:fld id="{C10C6D2F-C2EB-46BF-9C4D-9AF40BB853E9}" type="slidenum">
              <a:rPr lang="en-US" smtClean="0"/>
              <a:t>10</a:t>
            </a:fld>
            <a:endParaRPr lang="en-US"/>
          </a:p>
        </p:txBody>
      </p:sp>
      <p:graphicFrame>
        <p:nvGraphicFramePr>
          <p:cNvPr id="7" name="Object 6">
            <a:extLst>
              <a:ext uri="{FF2B5EF4-FFF2-40B4-BE49-F238E27FC236}">
                <a16:creationId xmlns:a16="http://schemas.microsoft.com/office/drawing/2014/main" id="{6104F949-B544-4771-8EA8-4424DEE202E0}"/>
              </a:ext>
            </a:extLst>
          </p:cNvPr>
          <p:cNvGraphicFramePr>
            <a:graphicFrameLocks noChangeAspect="1"/>
          </p:cNvGraphicFramePr>
          <p:nvPr>
            <p:extLst>
              <p:ext uri="{D42A27DB-BD31-4B8C-83A1-F6EECF244321}">
                <p14:modId xmlns:p14="http://schemas.microsoft.com/office/powerpoint/2010/main" val="1823726350"/>
              </p:ext>
            </p:extLst>
          </p:nvPr>
        </p:nvGraphicFramePr>
        <p:xfrm>
          <a:off x="1216025" y="2316163"/>
          <a:ext cx="9464675" cy="3475037"/>
        </p:xfrm>
        <a:graphic>
          <a:graphicData uri="http://schemas.openxmlformats.org/presentationml/2006/ole">
            <mc:AlternateContent xmlns:mc="http://schemas.openxmlformats.org/markup-compatibility/2006">
              <mc:Choice xmlns:v="urn:schemas-microsoft-com:vml" Requires="v">
                <p:oleObj spid="_x0000_s3090" name="Worksheet" r:id="rId4" imgW="5080000" imgH="2032029" progId="Excel.Sheet.12">
                  <p:embed/>
                </p:oleObj>
              </mc:Choice>
              <mc:Fallback>
                <p:oleObj name="Worksheet" r:id="rId4" imgW="5080000" imgH="2032029" progId="Excel.Sheet.12">
                  <p:embed/>
                  <p:pic>
                    <p:nvPicPr>
                      <p:cNvPr id="7" name="Object 6">
                        <a:extLst>
                          <a:ext uri="{FF2B5EF4-FFF2-40B4-BE49-F238E27FC236}">
                            <a16:creationId xmlns:a16="http://schemas.microsoft.com/office/drawing/2014/main" id="{6104F949-B544-4771-8EA8-4424DEE202E0}"/>
                          </a:ext>
                        </a:extLst>
                      </p:cNvPr>
                      <p:cNvPicPr/>
                      <p:nvPr/>
                    </p:nvPicPr>
                    <p:blipFill>
                      <a:blip r:embed="rId5"/>
                      <a:stretch>
                        <a:fillRect/>
                      </a:stretch>
                    </p:blipFill>
                    <p:spPr>
                      <a:xfrm>
                        <a:off x="1216025" y="2316163"/>
                        <a:ext cx="9464675" cy="3475037"/>
                      </a:xfrm>
                      <a:prstGeom prst="rect">
                        <a:avLst/>
                      </a:prstGeom>
                    </p:spPr>
                  </p:pic>
                </p:oleObj>
              </mc:Fallback>
            </mc:AlternateContent>
          </a:graphicData>
        </a:graphic>
      </p:graphicFrame>
      <p:pic>
        <p:nvPicPr>
          <p:cNvPr id="9" name="Picture 8" descr="Site Logo">
            <a:extLst>
              <a:ext uri="{FF2B5EF4-FFF2-40B4-BE49-F238E27FC236}">
                <a16:creationId xmlns:a16="http://schemas.microsoft.com/office/drawing/2014/main" id="{2E30F6D9-2CFB-4DF5-905A-0B5262EB35B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2499766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C875-8966-4F6E-927D-D5752C962ED9}"/>
              </a:ext>
            </a:extLst>
          </p:cNvPr>
          <p:cNvSpPr>
            <a:spLocks noGrp="1"/>
          </p:cNvSpPr>
          <p:nvPr>
            <p:ph type="title"/>
          </p:nvPr>
        </p:nvSpPr>
        <p:spPr>
          <a:xfrm>
            <a:off x="913775" y="618517"/>
            <a:ext cx="10364451" cy="295883"/>
          </a:xfrm>
        </p:spPr>
        <p:txBody>
          <a:bodyPr>
            <a:normAutofit fontScale="90000"/>
          </a:bodyPr>
          <a:lstStyle/>
          <a:p>
            <a:r>
              <a:rPr lang="en-US" sz="3200" dirty="0">
                <a:solidFill>
                  <a:srgbClr val="2C3C43"/>
                </a:solidFill>
              </a:rPr>
              <a:t>Montrose Group COVID 19 Economic Recovery Strategy</a:t>
            </a:r>
            <a:endParaRPr lang="en-US" sz="3200" dirty="0"/>
          </a:p>
        </p:txBody>
      </p:sp>
      <p:graphicFrame>
        <p:nvGraphicFramePr>
          <p:cNvPr id="6" name="Content Placeholder 5">
            <a:extLst>
              <a:ext uri="{FF2B5EF4-FFF2-40B4-BE49-F238E27FC236}">
                <a16:creationId xmlns:a16="http://schemas.microsoft.com/office/drawing/2014/main" id="{36AA0F53-3F4A-42CB-8FDB-5710297EDDA6}"/>
              </a:ext>
            </a:extLst>
          </p:cNvPr>
          <p:cNvGraphicFramePr>
            <a:graphicFrameLocks noGrp="1"/>
          </p:cNvGraphicFramePr>
          <p:nvPr>
            <p:ph idx="1"/>
            <p:extLst>
              <p:ext uri="{D42A27DB-BD31-4B8C-83A1-F6EECF244321}">
                <p14:modId xmlns:p14="http://schemas.microsoft.com/office/powerpoint/2010/main" val="1877646104"/>
              </p:ext>
            </p:extLst>
          </p:nvPr>
        </p:nvGraphicFramePr>
        <p:xfrm>
          <a:off x="609600" y="1600200"/>
          <a:ext cx="104394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C9DEE98A-5F0F-4116-BD19-A3DB82FE5721}"/>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FD4B22D3-C22D-497E-809D-824C57343DDE}"/>
              </a:ext>
            </a:extLst>
          </p:cNvPr>
          <p:cNvSpPr>
            <a:spLocks noGrp="1"/>
          </p:cNvSpPr>
          <p:nvPr>
            <p:ph type="sldNum" sz="quarter" idx="12"/>
          </p:nvPr>
        </p:nvSpPr>
        <p:spPr/>
        <p:txBody>
          <a:bodyPr/>
          <a:lstStyle/>
          <a:p>
            <a:fld id="{C10C6D2F-C2EB-46BF-9C4D-9AF40BB853E9}" type="slidenum">
              <a:rPr lang="en-US" smtClean="0"/>
              <a:t>11</a:t>
            </a:fld>
            <a:endParaRPr lang="en-US"/>
          </a:p>
        </p:txBody>
      </p:sp>
      <p:pic>
        <p:nvPicPr>
          <p:cNvPr id="8" name="Picture 7" descr="Site Logo">
            <a:extLst>
              <a:ext uri="{FF2B5EF4-FFF2-40B4-BE49-F238E27FC236}">
                <a16:creationId xmlns:a16="http://schemas.microsoft.com/office/drawing/2014/main" id="{C3C156BD-96C7-4E7D-BF42-9952F250874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1874267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F06B9-7CD4-4366-B191-5FC7A3DF5F4E}"/>
              </a:ext>
            </a:extLst>
          </p:cNvPr>
          <p:cNvSpPr>
            <a:spLocks noGrp="1"/>
          </p:cNvSpPr>
          <p:nvPr>
            <p:ph type="title"/>
          </p:nvPr>
        </p:nvSpPr>
        <p:spPr>
          <a:xfrm>
            <a:off x="913775" y="618518"/>
            <a:ext cx="10364451" cy="299828"/>
          </a:xfrm>
        </p:spPr>
        <p:txBody>
          <a:bodyPr>
            <a:normAutofit fontScale="90000"/>
          </a:bodyPr>
          <a:lstStyle/>
          <a:p>
            <a:r>
              <a:rPr lang="en-US" sz="3200" dirty="0">
                <a:solidFill>
                  <a:srgbClr val="2C3C43"/>
                </a:solidFill>
              </a:rPr>
              <a:t>Montrose Group COVID 19 Economic Recovery Strategy</a:t>
            </a:r>
            <a:endParaRPr lang="en-US" dirty="0"/>
          </a:p>
        </p:txBody>
      </p:sp>
      <p:graphicFrame>
        <p:nvGraphicFramePr>
          <p:cNvPr id="6" name="Content Placeholder 5">
            <a:extLst>
              <a:ext uri="{FF2B5EF4-FFF2-40B4-BE49-F238E27FC236}">
                <a16:creationId xmlns:a16="http://schemas.microsoft.com/office/drawing/2014/main" id="{7DA635F7-837A-40E3-BB73-10C21B04BA71}"/>
              </a:ext>
            </a:extLst>
          </p:cNvPr>
          <p:cNvGraphicFramePr>
            <a:graphicFrameLocks noGrp="1"/>
          </p:cNvGraphicFramePr>
          <p:nvPr>
            <p:ph idx="1"/>
            <p:extLst>
              <p:ext uri="{D42A27DB-BD31-4B8C-83A1-F6EECF244321}">
                <p14:modId xmlns:p14="http://schemas.microsoft.com/office/powerpoint/2010/main" val="2493089751"/>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A01DABE8-A3FB-48C9-9389-757D0240A7ED}"/>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53A013DE-6B50-465C-884A-36315B86E288}"/>
              </a:ext>
            </a:extLst>
          </p:cNvPr>
          <p:cNvSpPr>
            <a:spLocks noGrp="1"/>
          </p:cNvSpPr>
          <p:nvPr>
            <p:ph type="sldNum" sz="quarter" idx="12"/>
          </p:nvPr>
        </p:nvSpPr>
        <p:spPr/>
        <p:txBody>
          <a:bodyPr/>
          <a:lstStyle/>
          <a:p>
            <a:fld id="{C10C6D2F-C2EB-46BF-9C4D-9AF40BB853E9}" type="slidenum">
              <a:rPr lang="en-US" smtClean="0"/>
              <a:t>12</a:t>
            </a:fld>
            <a:endParaRPr lang="en-US"/>
          </a:p>
        </p:txBody>
      </p:sp>
      <p:sp>
        <p:nvSpPr>
          <p:cNvPr id="7" name="TextBox 6">
            <a:extLst>
              <a:ext uri="{FF2B5EF4-FFF2-40B4-BE49-F238E27FC236}">
                <a16:creationId xmlns:a16="http://schemas.microsoft.com/office/drawing/2014/main" id="{82B59814-035F-48F1-8A42-5872404BE175}"/>
              </a:ext>
            </a:extLst>
          </p:cNvPr>
          <p:cNvSpPr txBox="1"/>
          <p:nvPr/>
        </p:nvSpPr>
        <p:spPr>
          <a:xfrm>
            <a:off x="1842559" y="1492686"/>
            <a:ext cx="8506881" cy="461665"/>
          </a:xfrm>
          <a:prstGeom prst="rect">
            <a:avLst/>
          </a:prstGeom>
          <a:noFill/>
        </p:spPr>
        <p:txBody>
          <a:bodyPr wrap="none" rtlCol="0">
            <a:spAutoFit/>
          </a:bodyPr>
          <a:lstStyle/>
          <a:p>
            <a:r>
              <a:rPr lang="en-US" sz="2400" dirty="0"/>
              <a:t>State Government COVID 19 Business Recovery Program Highlights</a:t>
            </a:r>
          </a:p>
        </p:txBody>
      </p:sp>
      <p:pic>
        <p:nvPicPr>
          <p:cNvPr id="9" name="Picture 8" descr="Site Logo">
            <a:extLst>
              <a:ext uri="{FF2B5EF4-FFF2-40B4-BE49-F238E27FC236}">
                <a16:creationId xmlns:a16="http://schemas.microsoft.com/office/drawing/2014/main" id="{E138E046-074B-4BF2-8F9F-51E19CD9591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73448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8F42E-3F8F-4F8B-8158-52B0051B57D4}"/>
              </a:ext>
            </a:extLst>
          </p:cNvPr>
          <p:cNvSpPr>
            <a:spLocks noGrp="1"/>
          </p:cNvSpPr>
          <p:nvPr>
            <p:ph type="title"/>
          </p:nvPr>
        </p:nvSpPr>
        <p:spPr>
          <a:xfrm>
            <a:off x="913775" y="618517"/>
            <a:ext cx="10364451" cy="488181"/>
          </a:xfrm>
        </p:spPr>
        <p:txBody>
          <a:bodyPr>
            <a:normAutofit fontScale="90000"/>
          </a:bodyPr>
          <a:lstStyle/>
          <a:p>
            <a:r>
              <a:rPr lang="en-US" sz="3200" dirty="0">
                <a:solidFill>
                  <a:srgbClr val="2C3C43"/>
                </a:solidFill>
              </a:rPr>
              <a:t>Montrose Group COVID 19 Economic Recovery Strategy </a:t>
            </a:r>
            <a:endParaRPr lang="en-US" sz="3600" dirty="0"/>
          </a:p>
        </p:txBody>
      </p:sp>
      <p:graphicFrame>
        <p:nvGraphicFramePr>
          <p:cNvPr id="11" name="Content Placeholder 10">
            <a:extLst>
              <a:ext uri="{FF2B5EF4-FFF2-40B4-BE49-F238E27FC236}">
                <a16:creationId xmlns:a16="http://schemas.microsoft.com/office/drawing/2014/main" id="{22F758CD-47AA-46B8-971F-BDD596790BD5}"/>
              </a:ext>
            </a:extLst>
          </p:cNvPr>
          <p:cNvGraphicFramePr>
            <a:graphicFrameLocks noGrp="1"/>
          </p:cNvGraphicFramePr>
          <p:nvPr>
            <p:ph idx="1"/>
            <p:extLst>
              <p:ext uri="{D42A27DB-BD31-4B8C-83A1-F6EECF244321}">
                <p14:modId xmlns:p14="http://schemas.microsoft.com/office/powerpoint/2010/main" val="2970609391"/>
              </p:ext>
            </p:extLst>
          </p:nvPr>
        </p:nvGraphicFramePr>
        <p:xfrm>
          <a:off x="609600" y="1417638"/>
          <a:ext cx="10668626" cy="4449762"/>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AF4886B0-4EA8-4D71-BE45-4BCBB4211B0A}"/>
              </a:ext>
            </a:extLst>
          </p:cNvPr>
          <p:cNvSpPr>
            <a:spLocks noGrp="1"/>
          </p:cNvSpPr>
          <p:nvPr>
            <p:ph type="dt" sz="half" idx="10"/>
          </p:nvPr>
        </p:nvSpPr>
        <p:spPr/>
        <p:txBody>
          <a:bodyPr/>
          <a:lstStyle/>
          <a:p>
            <a:fld id="{CE1C5900-32F6-4C02-A3B1-718322A3256B}" type="datetime1">
              <a:rPr lang="en-US" smtClean="0"/>
              <a:t>4/16/2020</a:t>
            </a:fld>
            <a:endParaRPr lang="en-US"/>
          </a:p>
        </p:txBody>
      </p:sp>
      <p:sp>
        <p:nvSpPr>
          <p:cNvPr id="5" name="Slide Number Placeholder 4">
            <a:extLst>
              <a:ext uri="{FF2B5EF4-FFF2-40B4-BE49-F238E27FC236}">
                <a16:creationId xmlns:a16="http://schemas.microsoft.com/office/drawing/2014/main" id="{45ED2CA5-FD19-4CD7-B79F-EA24AC64ACD8}"/>
              </a:ext>
            </a:extLst>
          </p:cNvPr>
          <p:cNvSpPr>
            <a:spLocks noGrp="1"/>
          </p:cNvSpPr>
          <p:nvPr>
            <p:ph type="sldNum" sz="quarter" idx="12"/>
          </p:nvPr>
        </p:nvSpPr>
        <p:spPr/>
        <p:txBody>
          <a:bodyPr/>
          <a:lstStyle/>
          <a:p>
            <a:fld id="{C10C6D2F-C2EB-46BF-9C4D-9AF40BB853E9}" type="slidenum">
              <a:rPr lang="en-US" smtClean="0"/>
              <a:t>13</a:t>
            </a:fld>
            <a:endParaRPr lang="en-US"/>
          </a:p>
        </p:txBody>
      </p:sp>
      <p:sp>
        <p:nvSpPr>
          <p:cNvPr id="9" name="TextBox 8">
            <a:extLst>
              <a:ext uri="{FF2B5EF4-FFF2-40B4-BE49-F238E27FC236}">
                <a16:creationId xmlns:a16="http://schemas.microsoft.com/office/drawing/2014/main" id="{4A4798B7-CDDD-4774-B95E-AF512ECEAFDA}"/>
              </a:ext>
            </a:extLst>
          </p:cNvPr>
          <p:cNvSpPr txBox="1"/>
          <p:nvPr/>
        </p:nvSpPr>
        <p:spPr>
          <a:xfrm>
            <a:off x="2209800" y="5867400"/>
            <a:ext cx="6021227" cy="246221"/>
          </a:xfrm>
          <a:prstGeom prst="rect">
            <a:avLst/>
          </a:prstGeom>
          <a:noFill/>
        </p:spPr>
        <p:txBody>
          <a:bodyPr wrap="square" rtlCol="0">
            <a:spAutoFit/>
          </a:bodyPr>
          <a:lstStyle/>
          <a:p>
            <a:r>
              <a:rPr lang="en-US" sz="1000" dirty="0"/>
              <a:t>Source: Investment Strategy Group, Committee for a Responsible Federal Budget</a:t>
            </a:r>
          </a:p>
        </p:txBody>
      </p:sp>
      <p:pic>
        <p:nvPicPr>
          <p:cNvPr id="8" name="Picture 7" descr="Site Logo">
            <a:extLst>
              <a:ext uri="{FF2B5EF4-FFF2-40B4-BE49-F238E27FC236}">
                <a16:creationId xmlns:a16="http://schemas.microsoft.com/office/drawing/2014/main" id="{C92057C9-29DD-4224-8FB8-CFF6AC24BBC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384927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0B1F-268E-4F0B-9A1F-C1F5D04170DB}"/>
              </a:ext>
            </a:extLst>
          </p:cNvPr>
          <p:cNvSpPr>
            <a:spLocks noGrp="1"/>
          </p:cNvSpPr>
          <p:nvPr>
            <p:ph type="title"/>
          </p:nvPr>
        </p:nvSpPr>
        <p:spPr>
          <a:xfrm>
            <a:off x="913775" y="618517"/>
            <a:ext cx="10364451" cy="524483"/>
          </a:xfrm>
        </p:spPr>
        <p:txBody>
          <a:bodyPr>
            <a:normAutofit fontScale="90000"/>
          </a:bodyPr>
          <a:lstStyle/>
          <a:p>
            <a:pPr algn="ctr"/>
            <a:r>
              <a:rPr lang="en-US" sz="3600" dirty="0">
                <a:solidFill>
                  <a:srgbClr val="2C3C43"/>
                </a:solidFill>
              </a:rPr>
              <a:t>US Economic Development Administration (EDA)</a:t>
            </a:r>
            <a:endParaRPr lang="en-US" sz="4400" dirty="0"/>
          </a:p>
        </p:txBody>
      </p:sp>
      <p:graphicFrame>
        <p:nvGraphicFramePr>
          <p:cNvPr id="6" name="Content Placeholder 5">
            <a:extLst>
              <a:ext uri="{FF2B5EF4-FFF2-40B4-BE49-F238E27FC236}">
                <a16:creationId xmlns:a16="http://schemas.microsoft.com/office/drawing/2014/main" id="{D99D7C3A-1FA8-405D-9DBB-811FAF41D9B8}"/>
              </a:ext>
            </a:extLst>
          </p:cNvPr>
          <p:cNvGraphicFramePr>
            <a:graphicFrameLocks noGrp="1"/>
          </p:cNvGraphicFramePr>
          <p:nvPr>
            <p:ph idx="1"/>
            <p:extLst>
              <p:ext uri="{D42A27DB-BD31-4B8C-83A1-F6EECF244321}">
                <p14:modId xmlns:p14="http://schemas.microsoft.com/office/powerpoint/2010/main" val="758645607"/>
              </p:ext>
            </p:extLst>
          </p:nvPr>
        </p:nvGraphicFramePr>
        <p:xfrm>
          <a:off x="1371600" y="1445981"/>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BCE4A109-1223-4BC0-95AA-8F6FA8AB1C4A}"/>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503D8C57-FC9F-49F8-B9A7-A96AE8513C2B}"/>
              </a:ext>
            </a:extLst>
          </p:cNvPr>
          <p:cNvSpPr>
            <a:spLocks noGrp="1"/>
          </p:cNvSpPr>
          <p:nvPr>
            <p:ph type="sldNum" sz="quarter" idx="12"/>
          </p:nvPr>
        </p:nvSpPr>
        <p:spPr/>
        <p:txBody>
          <a:bodyPr/>
          <a:lstStyle/>
          <a:p>
            <a:fld id="{C10C6D2F-C2EB-46BF-9C4D-9AF40BB853E9}" type="slidenum">
              <a:rPr lang="en-US" smtClean="0"/>
              <a:t>14</a:t>
            </a:fld>
            <a:endParaRPr lang="en-US"/>
          </a:p>
        </p:txBody>
      </p:sp>
      <p:pic>
        <p:nvPicPr>
          <p:cNvPr id="8" name="Picture 7" descr="Site Logo">
            <a:extLst>
              <a:ext uri="{FF2B5EF4-FFF2-40B4-BE49-F238E27FC236}">
                <a16:creationId xmlns:a16="http://schemas.microsoft.com/office/drawing/2014/main" id="{A4DD12F7-960C-4B0D-AFBA-F7FD9D5E15E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1543189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E5B2-1BA0-4E6F-A932-0064665CE9BD}"/>
              </a:ext>
            </a:extLst>
          </p:cNvPr>
          <p:cNvSpPr>
            <a:spLocks noGrp="1"/>
          </p:cNvSpPr>
          <p:nvPr>
            <p:ph type="title"/>
          </p:nvPr>
        </p:nvSpPr>
        <p:spPr>
          <a:xfrm>
            <a:off x="609600" y="304800"/>
            <a:ext cx="10160000" cy="1143000"/>
          </a:xfrm>
        </p:spPr>
        <p:txBody>
          <a:bodyPr>
            <a:normAutofit/>
          </a:bodyPr>
          <a:lstStyle/>
          <a:p>
            <a:pPr algn="ctr"/>
            <a:r>
              <a:rPr lang="en-US" sz="4400" dirty="0">
                <a:solidFill>
                  <a:srgbClr val="2C3C43"/>
                </a:solidFill>
              </a:rPr>
              <a:t>Small Business Administration (SBA)</a:t>
            </a:r>
            <a:endParaRPr lang="en-US" sz="5400" dirty="0"/>
          </a:p>
        </p:txBody>
      </p:sp>
      <p:graphicFrame>
        <p:nvGraphicFramePr>
          <p:cNvPr id="6" name="Table 6">
            <a:extLst>
              <a:ext uri="{FF2B5EF4-FFF2-40B4-BE49-F238E27FC236}">
                <a16:creationId xmlns:a16="http://schemas.microsoft.com/office/drawing/2014/main" id="{2634A2B7-5CC8-400F-B68E-9F141A8484C3}"/>
              </a:ext>
            </a:extLst>
          </p:cNvPr>
          <p:cNvGraphicFramePr>
            <a:graphicFrameLocks noGrp="1"/>
          </p:cNvGraphicFramePr>
          <p:nvPr>
            <p:ph idx="1"/>
            <p:extLst>
              <p:ext uri="{D42A27DB-BD31-4B8C-83A1-F6EECF244321}">
                <p14:modId xmlns:p14="http://schemas.microsoft.com/office/powerpoint/2010/main" val="1952744043"/>
              </p:ext>
            </p:extLst>
          </p:nvPr>
        </p:nvGraphicFramePr>
        <p:xfrm>
          <a:off x="884203" y="1361525"/>
          <a:ext cx="10363201" cy="4374217"/>
        </p:xfrm>
        <a:graphic>
          <a:graphicData uri="http://schemas.openxmlformats.org/drawingml/2006/table">
            <a:tbl>
              <a:tblPr firstRow="1" bandRow="1">
                <a:tableStyleId>{5C22544A-7EE6-4342-B048-85BDC9FD1C3A}</a:tableStyleId>
              </a:tblPr>
              <a:tblGrid>
                <a:gridCol w="10363201">
                  <a:extLst>
                    <a:ext uri="{9D8B030D-6E8A-4147-A177-3AD203B41FA5}">
                      <a16:colId xmlns:a16="http://schemas.microsoft.com/office/drawing/2014/main" val="3445441283"/>
                    </a:ext>
                  </a:extLst>
                </a:gridCol>
              </a:tblGrid>
              <a:tr h="731183">
                <a:tc>
                  <a:txBody>
                    <a:bodyPr/>
                    <a:lstStyle/>
                    <a:p>
                      <a:r>
                        <a:rPr lang="en-US" sz="4400" dirty="0"/>
                        <a:t>SBA Debt Relief</a:t>
                      </a:r>
                    </a:p>
                  </a:txBody>
                  <a:tcPr marL="93267" marR="93267"/>
                </a:tc>
                <a:extLst>
                  <a:ext uri="{0D108BD9-81ED-4DB2-BD59-A6C34878D82A}">
                    <a16:rowId xmlns:a16="http://schemas.microsoft.com/office/drawing/2014/main" val="3951691841"/>
                  </a:ext>
                </a:extLst>
              </a:tr>
              <a:tr h="3612217">
                <a:tc>
                  <a:txBody>
                    <a:bodyPr/>
                    <a:lstStyle/>
                    <a:p>
                      <a:pPr marL="742950" lvl="1" indent="-285750">
                        <a:spcAft>
                          <a:spcPts val="1200"/>
                        </a:spcAft>
                        <a:buFont typeface="Arial" panose="020B0604020202020204" pitchFamily="34" charset="0"/>
                        <a:buChar char="•"/>
                      </a:pPr>
                      <a:r>
                        <a:rPr lang="en-US" sz="3200" dirty="0"/>
                        <a:t>SBA to make 6 months of loan payments on behalf of borrowers with existing</a:t>
                      </a:r>
                    </a:p>
                    <a:p>
                      <a:pPr marL="1200150" lvl="2" indent="-285750">
                        <a:spcAft>
                          <a:spcPts val="1200"/>
                        </a:spcAft>
                        <a:buFont typeface="Arial" panose="020B0604020202020204" pitchFamily="34" charset="0"/>
                        <a:buChar char="•"/>
                      </a:pPr>
                      <a:r>
                        <a:rPr lang="en-US" sz="3200" dirty="0"/>
                        <a:t>7(a) loans (including Community Advantage)</a:t>
                      </a:r>
                    </a:p>
                    <a:p>
                      <a:pPr marL="1200150" lvl="2" indent="-285750">
                        <a:spcAft>
                          <a:spcPts val="1200"/>
                        </a:spcAft>
                        <a:buFont typeface="Arial" panose="020B0604020202020204" pitchFamily="34" charset="0"/>
                        <a:buChar char="•"/>
                      </a:pPr>
                      <a:r>
                        <a:rPr lang="en-US" sz="3200" dirty="0"/>
                        <a:t>504 loans</a:t>
                      </a:r>
                    </a:p>
                    <a:p>
                      <a:pPr marL="1200150" lvl="2" indent="-285750">
                        <a:spcAft>
                          <a:spcPts val="1200"/>
                        </a:spcAft>
                        <a:buFont typeface="Arial" panose="020B0604020202020204" pitchFamily="34" charset="0"/>
                        <a:buChar char="•"/>
                      </a:pPr>
                      <a:r>
                        <a:rPr lang="en-US" sz="3200" dirty="0"/>
                        <a:t>Microloans</a:t>
                      </a:r>
                    </a:p>
                  </a:txBody>
                  <a:tcPr marL="93267" marR="93267"/>
                </a:tc>
                <a:extLst>
                  <a:ext uri="{0D108BD9-81ED-4DB2-BD59-A6C34878D82A}">
                    <a16:rowId xmlns:a16="http://schemas.microsoft.com/office/drawing/2014/main" val="1157469712"/>
                  </a:ext>
                </a:extLst>
              </a:tr>
            </a:tbl>
          </a:graphicData>
        </a:graphic>
      </p:graphicFrame>
      <p:sp>
        <p:nvSpPr>
          <p:cNvPr id="4" name="Date Placeholder 3">
            <a:extLst>
              <a:ext uri="{FF2B5EF4-FFF2-40B4-BE49-F238E27FC236}">
                <a16:creationId xmlns:a16="http://schemas.microsoft.com/office/drawing/2014/main" id="{A62B2E2D-966B-4275-81EA-A57785435DF5}"/>
              </a:ext>
            </a:extLst>
          </p:cNvPr>
          <p:cNvSpPr>
            <a:spLocks noGrp="1"/>
          </p:cNvSpPr>
          <p:nvPr>
            <p:ph type="dt" sz="half" idx="10"/>
          </p:nvPr>
        </p:nvSpPr>
        <p:spPr/>
        <p:txBody>
          <a:bodyPr/>
          <a:lstStyle/>
          <a:p>
            <a:fld id="{CE1C5900-32F6-4C02-A3B1-718322A3256B}" type="datetime1">
              <a:rPr lang="en-US" smtClean="0"/>
              <a:t>4/16/2020</a:t>
            </a:fld>
            <a:endParaRPr lang="en-US"/>
          </a:p>
        </p:txBody>
      </p:sp>
      <p:sp>
        <p:nvSpPr>
          <p:cNvPr id="5" name="Slide Number Placeholder 4">
            <a:extLst>
              <a:ext uri="{FF2B5EF4-FFF2-40B4-BE49-F238E27FC236}">
                <a16:creationId xmlns:a16="http://schemas.microsoft.com/office/drawing/2014/main" id="{29FDC12D-CB1F-401A-98A9-424004FD1AD3}"/>
              </a:ext>
            </a:extLst>
          </p:cNvPr>
          <p:cNvSpPr>
            <a:spLocks noGrp="1"/>
          </p:cNvSpPr>
          <p:nvPr>
            <p:ph type="sldNum" sz="quarter" idx="12"/>
          </p:nvPr>
        </p:nvSpPr>
        <p:spPr/>
        <p:txBody>
          <a:bodyPr/>
          <a:lstStyle/>
          <a:p>
            <a:fld id="{C10C6D2F-C2EB-46BF-9C4D-9AF40BB853E9}" type="slidenum">
              <a:rPr lang="en-US" smtClean="0"/>
              <a:t>15</a:t>
            </a:fld>
            <a:endParaRPr lang="en-US"/>
          </a:p>
        </p:txBody>
      </p:sp>
      <p:pic>
        <p:nvPicPr>
          <p:cNvPr id="8" name="Picture 7" descr="Site Logo">
            <a:extLst>
              <a:ext uri="{FF2B5EF4-FFF2-40B4-BE49-F238E27FC236}">
                <a16:creationId xmlns:a16="http://schemas.microsoft.com/office/drawing/2014/main" id="{6F00F33B-7605-4220-9A4E-0868C04A2C3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3065970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29D0C-15A0-4B8F-AEBF-2B387E33EF12}"/>
              </a:ext>
            </a:extLst>
          </p:cNvPr>
          <p:cNvSpPr>
            <a:spLocks noGrp="1"/>
          </p:cNvSpPr>
          <p:nvPr>
            <p:ph type="title"/>
          </p:nvPr>
        </p:nvSpPr>
        <p:spPr>
          <a:xfrm>
            <a:off x="913775" y="312451"/>
            <a:ext cx="10364451" cy="594297"/>
          </a:xfrm>
        </p:spPr>
        <p:txBody>
          <a:bodyPr>
            <a:normAutofit fontScale="90000"/>
          </a:bodyPr>
          <a:lstStyle/>
          <a:p>
            <a:pPr algn="ctr"/>
            <a:r>
              <a:rPr lang="en-US" sz="4400" dirty="0">
                <a:solidFill>
                  <a:srgbClr val="2C3C43"/>
                </a:solidFill>
              </a:rPr>
              <a:t>Federal Reserve</a:t>
            </a:r>
            <a:endParaRPr lang="en-US" sz="4800" dirty="0"/>
          </a:p>
        </p:txBody>
      </p:sp>
      <p:graphicFrame>
        <p:nvGraphicFramePr>
          <p:cNvPr id="6" name="Content Placeholder 5">
            <a:extLst>
              <a:ext uri="{FF2B5EF4-FFF2-40B4-BE49-F238E27FC236}">
                <a16:creationId xmlns:a16="http://schemas.microsoft.com/office/drawing/2014/main" id="{03A2A35E-28EA-4445-A630-755D76528B26}"/>
              </a:ext>
            </a:extLst>
          </p:cNvPr>
          <p:cNvGraphicFramePr>
            <a:graphicFrameLocks noGrp="1"/>
          </p:cNvGraphicFramePr>
          <p:nvPr>
            <p:ph idx="1"/>
            <p:extLst>
              <p:ext uri="{D42A27DB-BD31-4B8C-83A1-F6EECF244321}">
                <p14:modId xmlns:p14="http://schemas.microsoft.com/office/powerpoint/2010/main" val="4232849159"/>
              </p:ext>
            </p:extLst>
          </p:nvPr>
        </p:nvGraphicFramePr>
        <p:xfrm>
          <a:off x="1524626" y="1240212"/>
          <a:ext cx="9753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9D88228-6625-4E1D-9996-879D0A6DF14F}"/>
              </a:ext>
            </a:extLst>
          </p:cNvPr>
          <p:cNvSpPr>
            <a:spLocks noGrp="1"/>
          </p:cNvSpPr>
          <p:nvPr>
            <p:ph type="dt" sz="half" idx="10"/>
          </p:nvPr>
        </p:nvSpPr>
        <p:spPr/>
        <p:txBody>
          <a:bodyPr/>
          <a:lstStyle/>
          <a:p>
            <a:fld id="{CE1C5900-32F6-4C02-A3B1-718322A3256B}" type="datetime1">
              <a:rPr lang="en-US" smtClean="0"/>
              <a:t>4/16/2020</a:t>
            </a:fld>
            <a:endParaRPr lang="en-US"/>
          </a:p>
        </p:txBody>
      </p:sp>
      <p:sp>
        <p:nvSpPr>
          <p:cNvPr id="5" name="Slide Number Placeholder 4">
            <a:extLst>
              <a:ext uri="{FF2B5EF4-FFF2-40B4-BE49-F238E27FC236}">
                <a16:creationId xmlns:a16="http://schemas.microsoft.com/office/drawing/2014/main" id="{602BCC51-432A-4652-BCFB-7A875D8AC72B}"/>
              </a:ext>
            </a:extLst>
          </p:cNvPr>
          <p:cNvSpPr>
            <a:spLocks noGrp="1"/>
          </p:cNvSpPr>
          <p:nvPr>
            <p:ph type="sldNum" sz="quarter" idx="12"/>
          </p:nvPr>
        </p:nvSpPr>
        <p:spPr/>
        <p:txBody>
          <a:bodyPr/>
          <a:lstStyle/>
          <a:p>
            <a:fld id="{C10C6D2F-C2EB-46BF-9C4D-9AF40BB853E9}" type="slidenum">
              <a:rPr lang="en-US" smtClean="0"/>
              <a:t>16</a:t>
            </a:fld>
            <a:endParaRPr lang="en-US"/>
          </a:p>
        </p:txBody>
      </p:sp>
      <p:pic>
        <p:nvPicPr>
          <p:cNvPr id="8" name="Picture 7" descr="Site Logo">
            <a:extLst>
              <a:ext uri="{FF2B5EF4-FFF2-40B4-BE49-F238E27FC236}">
                <a16:creationId xmlns:a16="http://schemas.microsoft.com/office/drawing/2014/main" id="{35AD080D-2889-4ED3-8EA7-8D19713FA35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1970166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03A7-6B3D-4AF9-BD37-CAF220953D8F}"/>
              </a:ext>
            </a:extLst>
          </p:cNvPr>
          <p:cNvSpPr>
            <a:spLocks noGrp="1"/>
          </p:cNvSpPr>
          <p:nvPr>
            <p:ph type="title"/>
          </p:nvPr>
        </p:nvSpPr>
        <p:spPr>
          <a:xfrm>
            <a:off x="913775" y="618517"/>
            <a:ext cx="10364451" cy="676883"/>
          </a:xfrm>
        </p:spPr>
        <p:txBody>
          <a:bodyPr>
            <a:normAutofit fontScale="90000"/>
          </a:bodyPr>
          <a:lstStyle/>
          <a:p>
            <a:pPr algn="ctr"/>
            <a:r>
              <a:rPr lang="en-US" sz="4400" dirty="0">
                <a:solidFill>
                  <a:srgbClr val="2C3C43"/>
                </a:solidFill>
              </a:rPr>
              <a:t>Federal Reserve</a:t>
            </a:r>
            <a:endParaRPr lang="en-US" sz="4800" dirty="0"/>
          </a:p>
        </p:txBody>
      </p:sp>
      <p:graphicFrame>
        <p:nvGraphicFramePr>
          <p:cNvPr id="6" name="Content Placeholder 5">
            <a:extLst>
              <a:ext uri="{FF2B5EF4-FFF2-40B4-BE49-F238E27FC236}">
                <a16:creationId xmlns:a16="http://schemas.microsoft.com/office/drawing/2014/main" id="{284445CA-E163-4357-AA1C-1D76845390DA}"/>
              </a:ext>
            </a:extLst>
          </p:cNvPr>
          <p:cNvGraphicFramePr>
            <a:graphicFrameLocks noGrp="1"/>
          </p:cNvGraphicFramePr>
          <p:nvPr>
            <p:ph idx="1"/>
            <p:extLst>
              <p:ext uri="{D42A27DB-BD31-4B8C-83A1-F6EECF244321}">
                <p14:modId xmlns:p14="http://schemas.microsoft.com/office/powerpoint/2010/main" val="3155653866"/>
              </p:ext>
            </p:extLst>
          </p:nvPr>
        </p:nvGraphicFramePr>
        <p:xfrm>
          <a:off x="609600" y="1600200"/>
          <a:ext cx="10160000" cy="4283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EE6B65E9-300F-4A18-9005-0ECFE332A4AE}"/>
              </a:ext>
            </a:extLst>
          </p:cNvPr>
          <p:cNvSpPr>
            <a:spLocks noGrp="1"/>
          </p:cNvSpPr>
          <p:nvPr>
            <p:ph type="dt" sz="half" idx="10"/>
          </p:nvPr>
        </p:nvSpPr>
        <p:spPr/>
        <p:txBody>
          <a:bodyPr/>
          <a:lstStyle/>
          <a:p>
            <a:fld id="{CE1C5900-32F6-4C02-A3B1-718322A3256B}" type="datetime1">
              <a:rPr lang="en-US" smtClean="0"/>
              <a:t>4/16/2020</a:t>
            </a:fld>
            <a:endParaRPr lang="en-US"/>
          </a:p>
        </p:txBody>
      </p:sp>
      <p:sp>
        <p:nvSpPr>
          <p:cNvPr id="5" name="Slide Number Placeholder 4">
            <a:extLst>
              <a:ext uri="{FF2B5EF4-FFF2-40B4-BE49-F238E27FC236}">
                <a16:creationId xmlns:a16="http://schemas.microsoft.com/office/drawing/2014/main" id="{09598ED4-B788-481C-B09A-0991483BE41E}"/>
              </a:ext>
            </a:extLst>
          </p:cNvPr>
          <p:cNvSpPr>
            <a:spLocks noGrp="1"/>
          </p:cNvSpPr>
          <p:nvPr>
            <p:ph type="sldNum" sz="quarter" idx="12"/>
          </p:nvPr>
        </p:nvSpPr>
        <p:spPr/>
        <p:txBody>
          <a:bodyPr/>
          <a:lstStyle/>
          <a:p>
            <a:fld id="{C10C6D2F-C2EB-46BF-9C4D-9AF40BB853E9}" type="slidenum">
              <a:rPr lang="en-US" smtClean="0"/>
              <a:t>17</a:t>
            </a:fld>
            <a:endParaRPr lang="en-US"/>
          </a:p>
        </p:txBody>
      </p:sp>
      <p:pic>
        <p:nvPicPr>
          <p:cNvPr id="8" name="Picture 7" descr="Site Logo">
            <a:extLst>
              <a:ext uri="{FF2B5EF4-FFF2-40B4-BE49-F238E27FC236}">
                <a16:creationId xmlns:a16="http://schemas.microsoft.com/office/drawing/2014/main" id="{41E7363E-38F2-4022-A7EC-F3FC4B32174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1954859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B96E0-FCF9-4E71-844F-8729B5C5AC70}"/>
              </a:ext>
            </a:extLst>
          </p:cNvPr>
          <p:cNvSpPr>
            <a:spLocks noGrp="1"/>
          </p:cNvSpPr>
          <p:nvPr>
            <p:ph type="title"/>
          </p:nvPr>
        </p:nvSpPr>
        <p:spPr>
          <a:xfrm>
            <a:off x="913775" y="618517"/>
            <a:ext cx="10364451" cy="676883"/>
          </a:xfrm>
        </p:spPr>
        <p:txBody>
          <a:bodyPr>
            <a:normAutofit fontScale="90000"/>
          </a:bodyPr>
          <a:lstStyle/>
          <a:p>
            <a:pPr algn="ctr"/>
            <a:r>
              <a:rPr lang="en-US" sz="3600" dirty="0">
                <a:solidFill>
                  <a:srgbClr val="2C3C43"/>
                </a:solidFill>
              </a:rPr>
              <a:t>US Economic Development Administration (EDA)</a:t>
            </a:r>
            <a:endParaRPr lang="en-US" sz="4400" dirty="0"/>
          </a:p>
        </p:txBody>
      </p:sp>
      <p:graphicFrame>
        <p:nvGraphicFramePr>
          <p:cNvPr id="6" name="Content Placeholder 5">
            <a:extLst>
              <a:ext uri="{FF2B5EF4-FFF2-40B4-BE49-F238E27FC236}">
                <a16:creationId xmlns:a16="http://schemas.microsoft.com/office/drawing/2014/main" id="{51F634F0-AB7C-4A57-8807-41C70EB11121}"/>
              </a:ext>
            </a:extLst>
          </p:cNvPr>
          <p:cNvGraphicFramePr>
            <a:graphicFrameLocks noGrp="1"/>
          </p:cNvGraphicFramePr>
          <p:nvPr>
            <p:ph idx="1"/>
            <p:extLst>
              <p:ext uri="{D42A27DB-BD31-4B8C-83A1-F6EECF244321}">
                <p14:modId xmlns:p14="http://schemas.microsoft.com/office/powerpoint/2010/main" val="3130433164"/>
              </p:ext>
            </p:extLst>
          </p:nvPr>
        </p:nvGraphicFramePr>
        <p:xfrm>
          <a:off x="736118" y="1567887"/>
          <a:ext cx="10160000" cy="3994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338181B7-C6D1-4031-A376-F0BCEE356C32}"/>
              </a:ext>
            </a:extLst>
          </p:cNvPr>
          <p:cNvSpPr>
            <a:spLocks noGrp="1"/>
          </p:cNvSpPr>
          <p:nvPr>
            <p:ph type="dt" sz="half" idx="10"/>
          </p:nvPr>
        </p:nvSpPr>
        <p:spPr/>
        <p:txBody>
          <a:bodyPr/>
          <a:lstStyle/>
          <a:p>
            <a:fld id="{CE1C5900-32F6-4C02-A3B1-718322A3256B}" type="datetime1">
              <a:rPr lang="en-US" smtClean="0"/>
              <a:t>4/16/2020</a:t>
            </a:fld>
            <a:endParaRPr lang="en-US"/>
          </a:p>
        </p:txBody>
      </p:sp>
      <p:sp>
        <p:nvSpPr>
          <p:cNvPr id="5" name="Slide Number Placeholder 4">
            <a:extLst>
              <a:ext uri="{FF2B5EF4-FFF2-40B4-BE49-F238E27FC236}">
                <a16:creationId xmlns:a16="http://schemas.microsoft.com/office/drawing/2014/main" id="{39087D25-8BC6-486E-941B-FF5632E46C92}"/>
              </a:ext>
            </a:extLst>
          </p:cNvPr>
          <p:cNvSpPr>
            <a:spLocks noGrp="1"/>
          </p:cNvSpPr>
          <p:nvPr>
            <p:ph type="sldNum" sz="quarter" idx="12"/>
          </p:nvPr>
        </p:nvSpPr>
        <p:spPr/>
        <p:txBody>
          <a:bodyPr/>
          <a:lstStyle/>
          <a:p>
            <a:fld id="{C10C6D2F-C2EB-46BF-9C4D-9AF40BB853E9}" type="slidenum">
              <a:rPr lang="en-US" smtClean="0"/>
              <a:t>18</a:t>
            </a:fld>
            <a:endParaRPr lang="en-US"/>
          </a:p>
        </p:txBody>
      </p:sp>
      <p:pic>
        <p:nvPicPr>
          <p:cNvPr id="8" name="Picture 7" descr="Site Logo">
            <a:extLst>
              <a:ext uri="{FF2B5EF4-FFF2-40B4-BE49-F238E27FC236}">
                <a16:creationId xmlns:a16="http://schemas.microsoft.com/office/drawing/2014/main" id="{DFAE22C8-F6A2-468A-87EE-AD2107554AF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67472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1E73-D297-482E-855C-BFE794BCA0CA}"/>
              </a:ext>
            </a:extLst>
          </p:cNvPr>
          <p:cNvSpPr>
            <a:spLocks noGrp="1"/>
          </p:cNvSpPr>
          <p:nvPr>
            <p:ph type="title"/>
          </p:nvPr>
        </p:nvSpPr>
        <p:spPr>
          <a:xfrm>
            <a:off x="913775" y="618517"/>
            <a:ext cx="10364451" cy="524483"/>
          </a:xfrm>
        </p:spPr>
        <p:txBody>
          <a:bodyPr>
            <a:normAutofit fontScale="90000"/>
          </a:bodyPr>
          <a:lstStyle/>
          <a:p>
            <a:pPr algn="ctr"/>
            <a:r>
              <a:rPr lang="en-US" sz="3600" dirty="0">
                <a:solidFill>
                  <a:srgbClr val="2C3C43"/>
                </a:solidFill>
              </a:rPr>
              <a:t>US Economic Development Administration (EDA)</a:t>
            </a:r>
            <a:endParaRPr lang="en-US" dirty="0"/>
          </a:p>
        </p:txBody>
      </p:sp>
      <p:graphicFrame>
        <p:nvGraphicFramePr>
          <p:cNvPr id="6" name="Content Placeholder 5">
            <a:extLst>
              <a:ext uri="{FF2B5EF4-FFF2-40B4-BE49-F238E27FC236}">
                <a16:creationId xmlns:a16="http://schemas.microsoft.com/office/drawing/2014/main" id="{BCA5BF96-F9C0-4F25-8632-4FD9826C6EA0}"/>
              </a:ext>
            </a:extLst>
          </p:cNvPr>
          <p:cNvGraphicFramePr>
            <a:graphicFrameLocks noGrp="1"/>
          </p:cNvGraphicFramePr>
          <p:nvPr>
            <p:ph idx="1"/>
            <p:extLst>
              <p:ext uri="{D42A27DB-BD31-4B8C-83A1-F6EECF244321}">
                <p14:modId xmlns:p14="http://schemas.microsoft.com/office/powerpoint/2010/main" val="1478857798"/>
              </p:ext>
            </p:extLst>
          </p:nvPr>
        </p:nvGraphicFramePr>
        <p:xfrm>
          <a:off x="1371600" y="1438065"/>
          <a:ext cx="10160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4D061FB4-766D-4EDF-A88C-381D2AB1C124}"/>
              </a:ext>
            </a:extLst>
          </p:cNvPr>
          <p:cNvSpPr>
            <a:spLocks noGrp="1"/>
          </p:cNvSpPr>
          <p:nvPr>
            <p:ph type="dt" sz="half" idx="10"/>
          </p:nvPr>
        </p:nvSpPr>
        <p:spPr/>
        <p:txBody>
          <a:bodyPr/>
          <a:lstStyle/>
          <a:p>
            <a:fld id="{CE1C5900-32F6-4C02-A3B1-718322A3256B}" type="datetime1">
              <a:rPr lang="en-US" smtClean="0"/>
              <a:t>4/16/2020</a:t>
            </a:fld>
            <a:endParaRPr lang="en-US"/>
          </a:p>
        </p:txBody>
      </p:sp>
      <p:sp>
        <p:nvSpPr>
          <p:cNvPr id="5" name="Slide Number Placeholder 4">
            <a:extLst>
              <a:ext uri="{FF2B5EF4-FFF2-40B4-BE49-F238E27FC236}">
                <a16:creationId xmlns:a16="http://schemas.microsoft.com/office/drawing/2014/main" id="{D0FA35A7-5F9C-4B4B-A379-85AF86C87244}"/>
              </a:ext>
            </a:extLst>
          </p:cNvPr>
          <p:cNvSpPr>
            <a:spLocks noGrp="1"/>
          </p:cNvSpPr>
          <p:nvPr>
            <p:ph type="sldNum" sz="quarter" idx="12"/>
          </p:nvPr>
        </p:nvSpPr>
        <p:spPr/>
        <p:txBody>
          <a:bodyPr/>
          <a:lstStyle/>
          <a:p>
            <a:fld id="{C10C6D2F-C2EB-46BF-9C4D-9AF40BB853E9}" type="slidenum">
              <a:rPr lang="en-US" smtClean="0"/>
              <a:t>19</a:t>
            </a:fld>
            <a:endParaRPr lang="en-US"/>
          </a:p>
        </p:txBody>
      </p:sp>
      <p:pic>
        <p:nvPicPr>
          <p:cNvPr id="8" name="Picture 7" descr="Site Logo">
            <a:extLst>
              <a:ext uri="{FF2B5EF4-FFF2-40B4-BE49-F238E27FC236}">
                <a16:creationId xmlns:a16="http://schemas.microsoft.com/office/drawing/2014/main" id="{F524D8A1-AD78-48E8-8897-5516717EA582}"/>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501622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1BEB0-C545-46D9-B4A5-839ACEA7087C}"/>
              </a:ext>
            </a:extLst>
          </p:cNvPr>
          <p:cNvSpPr>
            <a:spLocks noGrp="1"/>
          </p:cNvSpPr>
          <p:nvPr>
            <p:ph type="title"/>
          </p:nvPr>
        </p:nvSpPr>
        <p:spPr/>
        <p:txBody>
          <a:bodyPr>
            <a:normAutofit/>
          </a:bodyPr>
          <a:lstStyle/>
          <a:p>
            <a:r>
              <a:rPr lang="en-US" sz="2900" dirty="0">
                <a:solidFill>
                  <a:srgbClr val="2C3C43"/>
                </a:solidFill>
              </a:rPr>
              <a:t>Montrose Group COVID 19 Economic Recovery Strategy </a:t>
            </a:r>
            <a:endParaRPr lang="en-US" sz="2900" dirty="0"/>
          </a:p>
        </p:txBody>
      </p:sp>
      <p:sp>
        <p:nvSpPr>
          <p:cNvPr id="4" name="Date Placeholder 3">
            <a:extLst>
              <a:ext uri="{FF2B5EF4-FFF2-40B4-BE49-F238E27FC236}">
                <a16:creationId xmlns:a16="http://schemas.microsoft.com/office/drawing/2014/main" id="{7BC4592E-4F65-4E26-989B-DF12563BC1CC}"/>
              </a:ext>
            </a:extLst>
          </p:cNvPr>
          <p:cNvSpPr>
            <a:spLocks noGrp="1"/>
          </p:cNvSpPr>
          <p:nvPr>
            <p:ph type="dt" sz="half" idx="10"/>
          </p:nvPr>
        </p:nvSpPr>
        <p:spPr>
          <a:xfrm>
            <a:off x="8258638" y="6355814"/>
            <a:ext cx="2743200" cy="365125"/>
          </a:xfrm>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15231161-2DEC-4241-B6D5-5D3ECC4D29B2}"/>
              </a:ext>
            </a:extLst>
          </p:cNvPr>
          <p:cNvSpPr>
            <a:spLocks noGrp="1"/>
          </p:cNvSpPr>
          <p:nvPr>
            <p:ph type="sldNum" sz="quarter" idx="12"/>
          </p:nvPr>
        </p:nvSpPr>
        <p:spPr>
          <a:xfrm>
            <a:off x="11039510" y="6329346"/>
            <a:ext cx="630053" cy="298174"/>
          </a:xfrm>
        </p:spPr>
        <p:txBody>
          <a:bodyPr/>
          <a:lstStyle/>
          <a:p>
            <a:fld id="{C10C6D2F-C2EB-46BF-9C4D-9AF40BB853E9}" type="slidenum">
              <a:rPr lang="en-US" smtClean="0"/>
              <a:t>2</a:t>
            </a:fld>
            <a:endParaRPr lang="en-US"/>
          </a:p>
        </p:txBody>
      </p:sp>
      <p:graphicFrame>
        <p:nvGraphicFramePr>
          <p:cNvPr id="10" name="Diagram 9">
            <a:extLst>
              <a:ext uri="{FF2B5EF4-FFF2-40B4-BE49-F238E27FC236}">
                <a16:creationId xmlns:a16="http://schemas.microsoft.com/office/drawing/2014/main" id="{0BD8C89B-3CD9-47B5-9790-ACED90F6455F}"/>
              </a:ext>
            </a:extLst>
          </p:cNvPr>
          <p:cNvGraphicFramePr/>
          <p:nvPr>
            <p:extLst>
              <p:ext uri="{D42A27DB-BD31-4B8C-83A1-F6EECF244321}">
                <p14:modId xmlns:p14="http://schemas.microsoft.com/office/powerpoint/2010/main" val="1273655491"/>
              </p:ext>
            </p:extLst>
          </p:nvPr>
        </p:nvGraphicFramePr>
        <p:xfrm>
          <a:off x="1309643" y="937147"/>
          <a:ext cx="427214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Site Logo">
            <a:extLst>
              <a:ext uri="{FF2B5EF4-FFF2-40B4-BE49-F238E27FC236}">
                <a16:creationId xmlns:a16="http://schemas.microsoft.com/office/drawing/2014/main" id="{BD69D70E-0D80-4CB1-AEA0-704B2E5972EE}"/>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315200" y="1981200"/>
            <a:ext cx="2882900" cy="3321050"/>
          </a:xfrm>
          <a:prstGeom prst="rect">
            <a:avLst/>
          </a:prstGeom>
          <a:noFill/>
          <a:ln>
            <a:noFill/>
          </a:ln>
        </p:spPr>
      </p:pic>
    </p:spTree>
    <p:extLst>
      <p:ext uri="{BB962C8B-B14F-4D97-AF65-F5344CB8AC3E}">
        <p14:creationId xmlns:p14="http://schemas.microsoft.com/office/powerpoint/2010/main" val="704257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0B1F-268E-4F0B-9A1F-C1F5D04170DB}"/>
              </a:ext>
            </a:extLst>
          </p:cNvPr>
          <p:cNvSpPr>
            <a:spLocks noGrp="1"/>
          </p:cNvSpPr>
          <p:nvPr>
            <p:ph type="title"/>
          </p:nvPr>
        </p:nvSpPr>
        <p:spPr>
          <a:xfrm>
            <a:off x="913775" y="618517"/>
            <a:ext cx="10364451" cy="524483"/>
          </a:xfrm>
        </p:spPr>
        <p:txBody>
          <a:bodyPr>
            <a:normAutofit fontScale="90000"/>
          </a:bodyPr>
          <a:lstStyle/>
          <a:p>
            <a:pPr algn="ctr"/>
            <a:r>
              <a:rPr lang="en-US" sz="3600" dirty="0">
                <a:solidFill>
                  <a:srgbClr val="2C3C43"/>
                </a:solidFill>
              </a:rPr>
              <a:t>US Economic Development Administration (EDA)</a:t>
            </a:r>
            <a:endParaRPr lang="en-US" sz="4400" dirty="0"/>
          </a:p>
        </p:txBody>
      </p:sp>
      <p:graphicFrame>
        <p:nvGraphicFramePr>
          <p:cNvPr id="6" name="Content Placeholder 5">
            <a:extLst>
              <a:ext uri="{FF2B5EF4-FFF2-40B4-BE49-F238E27FC236}">
                <a16:creationId xmlns:a16="http://schemas.microsoft.com/office/drawing/2014/main" id="{D99D7C3A-1FA8-405D-9DBB-811FAF41D9B8}"/>
              </a:ext>
            </a:extLst>
          </p:cNvPr>
          <p:cNvGraphicFramePr>
            <a:graphicFrameLocks noGrp="1"/>
          </p:cNvGraphicFramePr>
          <p:nvPr>
            <p:ph idx="1"/>
            <p:extLst>
              <p:ext uri="{D42A27DB-BD31-4B8C-83A1-F6EECF244321}">
                <p14:modId xmlns:p14="http://schemas.microsoft.com/office/powerpoint/2010/main" val="3027931308"/>
              </p:ext>
            </p:extLst>
          </p:nvPr>
        </p:nvGraphicFramePr>
        <p:xfrm>
          <a:off x="1371600" y="1445981"/>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BCE4A109-1223-4BC0-95AA-8F6FA8AB1C4A}"/>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503D8C57-FC9F-49F8-B9A7-A96AE8513C2B}"/>
              </a:ext>
            </a:extLst>
          </p:cNvPr>
          <p:cNvSpPr>
            <a:spLocks noGrp="1"/>
          </p:cNvSpPr>
          <p:nvPr>
            <p:ph type="sldNum" sz="quarter" idx="12"/>
          </p:nvPr>
        </p:nvSpPr>
        <p:spPr/>
        <p:txBody>
          <a:bodyPr/>
          <a:lstStyle/>
          <a:p>
            <a:fld id="{C10C6D2F-C2EB-46BF-9C4D-9AF40BB853E9}" type="slidenum">
              <a:rPr lang="en-US" smtClean="0"/>
              <a:t>20</a:t>
            </a:fld>
            <a:endParaRPr lang="en-US"/>
          </a:p>
        </p:txBody>
      </p:sp>
      <p:pic>
        <p:nvPicPr>
          <p:cNvPr id="8" name="Picture 7" descr="Site Logo">
            <a:extLst>
              <a:ext uri="{FF2B5EF4-FFF2-40B4-BE49-F238E27FC236}">
                <a16:creationId xmlns:a16="http://schemas.microsoft.com/office/drawing/2014/main" id="{A4DD12F7-960C-4B0D-AFBA-F7FD9D5E15E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3135804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0B1F-268E-4F0B-9A1F-C1F5D04170DB}"/>
              </a:ext>
            </a:extLst>
          </p:cNvPr>
          <p:cNvSpPr>
            <a:spLocks noGrp="1"/>
          </p:cNvSpPr>
          <p:nvPr>
            <p:ph type="title"/>
          </p:nvPr>
        </p:nvSpPr>
        <p:spPr>
          <a:xfrm>
            <a:off x="913775" y="618517"/>
            <a:ext cx="10364451" cy="524483"/>
          </a:xfrm>
        </p:spPr>
        <p:txBody>
          <a:bodyPr>
            <a:normAutofit fontScale="90000"/>
          </a:bodyPr>
          <a:lstStyle/>
          <a:p>
            <a:pPr algn="ctr"/>
            <a:r>
              <a:rPr lang="en-US" sz="3600" dirty="0">
                <a:solidFill>
                  <a:srgbClr val="2C3C43"/>
                </a:solidFill>
              </a:rPr>
              <a:t>US Economic Development Administration (EDA)</a:t>
            </a:r>
            <a:endParaRPr lang="en-US" sz="4400" dirty="0"/>
          </a:p>
        </p:txBody>
      </p:sp>
      <p:graphicFrame>
        <p:nvGraphicFramePr>
          <p:cNvPr id="6" name="Content Placeholder 5">
            <a:extLst>
              <a:ext uri="{FF2B5EF4-FFF2-40B4-BE49-F238E27FC236}">
                <a16:creationId xmlns:a16="http://schemas.microsoft.com/office/drawing/2014/main" id="{D99D7C3A-1FA8-405D-9DBB-811FAF41D9B8}"/>
              </a:ext>
            </a:extLst>
          </p:cNvPr>
          <p:cNvGraphicFramePr>
            <a:graphicFrameLocks noGrp="1"/>
          </p:cNvGraphicFramePr>
          <p:nvPr>
            <p:ph idx="1"/>
            <p:extLst>
              <p:ext uri="{D42A27DB-BD31-4B8C-83A1-F6EECF244321}">
                <p14:modId xmlns:p14="http://schemas.microsoft.com/office/powerpoint/2010/main" val="240357613"/>
              </p:ext>
            </p:extLst>
          </p:nvPr>
        </p:nvGraphicFramePr>
        <p:xfrm>
          <a:off x="1371600" y="1445981"/>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BCE4A109-1223-4BC0-95AA-8F6FA8AB1C4A}"/>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503D8C57-FC9F-49F8-B9A7-A96AE8513C2B}"/>
              </a:ext>
            </a:extLst>
          </p:cNvPr>
          <p:cNvSpPr>
            <a:spLocks noGrp="1"/>
          </p:cNvSpPr>
          <p:nvPr>
            <p:ph type="sldNum" sz="quarter" idx="12"/>
          </p:nvPr>
        </p:nvSpPr>
        <p:spPr/>
        <p:txBody>
          <a:bodyPr/>
          <a:lstStyle/>
          <a:p>
            <a:fld id="{C10C6D2F-C2EB-46BF-9C4D-9AF40BB853E9}" type="slidenum">
              <a:rPr lang="en-US" smtClean="0"/>
              <a:t>21</a:t>
            </a:fld>
            <a:endParaRPr lang="en-US"/>
          </a:p>
        </p:txBody>
      </p:sp>
      <p:pic>
        <p:nvPicPr>
          <p:cNvPr id="8" name="Picture 7" descr="Site Logo">
            <a:extLst>
              <a:ext uri="{FF2B5EF4-FFF2-40B4-BE49-F238E27FC236}">
                <a16:creationId xmlns:a16="http://schemas.microsoft.com/office/drawing/2014/main" id="{E6755A6B-F16A-4AF1-9370-790C7A332E1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2298537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5D51-1F3A-45FA-BB2B-7052B9437D0C}"/>
              </a:ext>
            </a:extLst>
          </p:cNvPr>
          <p:cNvSpPr>
            <a:spLocks noGrp="1"/>
          </p:cNvSpPr>
          <p:nvPr>
            <p:ph type="title"/>
          </p:nvPr>
        </p:nvSpPr>
        <p:spPr>
          <a:xfrm>
            <a:off x="913775" y="618517"/>
            <a:ext cx="10364451" cy="600683"/>
          </a:xfrm>
        </p:spPr>
        <p:txBody>
          <a:bodyPr>
            <a:normAutofit fontScale="90000"/>
          </a:bodyPr>
          <a:lstStyle/>
          <a:p>
            <a:pPr algn="ctr"/>
            <a:r>
              <a:rPr lang="en-US" sz="3600" dirty="0">
                <a:solidFill>
                  <a:srgbClr val="2C3C43"/>
                </a:solidFill>
              </a:rPr>
              <a:t>US Economic Development Administration (EDA)</a:t>
            </a:r>
            <a:endParaRPr lang="en-US" dirty="0"/>
          </a:p>
        </p:txBody>
      </p:sp>
      <p:graphicFrame>
        <p:nvGraphicFramePr>
          <p:cNvPr id="6" name="Content Placeholder 5">
            <a:extLst>
              <a:ext uri="{FF2B5EF4-FFF2-40B4-BE49-F238E27FC236}">
                <a16:creationId xmlns:a16="http://schemas.microsoft.com/office/drawing/2014/main" id="{962D5A43-CF67-426A-8E21-7ED4060957C4}"/>
              </a:ext>
            </a:extLst>
          </p:cNvPr>
          <p:cNvGraphicFramePr>
            <a:graphicFrameLocks noGrp="1"/>
          </p:cNvGraphicFramePr>
          <p:nvPr>
            <p:ph idx="1"/>
            <p:extLst>
              <p:ext uri="{D42A27DB-BD31-4B8C-83A1-F6EECF244321}">
                <p14:modId xmlns:p14="http://schemas.microsoft.com/office/powerpoint/2010/main" val="3814676874"/>
              </p:ext>
            </p:extLst>
          </p:nvPr>
        </p:nvGraphicFramePr>
        <p:xfrm>
          <a:off x="1109664" y="1521971"/>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D9F3AE51-20BB-40CF-BDCB-125F4ECD0EF1}"/>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FBB6D51D-1BBD-41F0-86B0-28302D714F24}"/>
              </a:ext>
            </a:extLst>
          </p:cNvPr>
          <p:cNvSpPr>
            <a:spLocks noGrp="1"/>
          </p:cNvSpPr>
          <p:nvPr>
            <p:ph type="sldNum" sz="quarter" idx="12"/>
          </p:nvPr>
        </p:nvSpPr>
        <p:spPr/>
        <p:txBody>
          <a:bodyPr/>
          <a:lstStyle/>
          <a:p>
            <a:fld id="{C10C6D2F-C2EB-46BF-9C4D-9AF40BB853E9}" type="slidenum">
              <a:rPr lang="en-US" smtClean="0"/>
              <a:t>22</a:t>
            </a:fld>
            <a:endParaRPr lang="en-US"/>
          </a:p>
        </p:txBody>
      </p:sp>
      <p:pic>
        <p:nvPicPr>
          <p:cNvPr id="8" name="Picture 7" descr="Site Logo">
            <a:extLst>
              <a:ext uri="{FF2B5EF4-FFF2-40B4-BE49-F238E27FC236}">
                <a16:creationId xmlns:a16="http://schemas.microsoft.com/office/drawing/2014/main" id="{06DE42D9-2F75-4C47-80DA-F8DEBEE3BB8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1135316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4B696-8A37-445F-8520-021E5FAEB211}"/>
              </a:ext>
            </a:extLst>
          </p:cNvPr>
          <p:cNvSpPr>
            <a:spLocks noGrp="1"/>
          </p:cNvSpPr>
          <p:nvPr>
            <p:ph type="title"/>
          </p:nvPr>
        </p:nvSpPr>
        <p:spPr>
          <a:xfrm>
            <a:off x="913775" y="618517"/>
            <a:ext cx="10364451" cy="676883"/>
          </a:xfrm>
        </p:spPr>
        <p:txBody>
          <a:bodyPr>
            <a:normAutofit/>
          </a:bodyPr>
          <a:lstStyle/>
          <a:p>
            <a:pPr algn="ctr"/>
            <a:r>
              <a:rPr lang="en-US" sz="3600" dirty="0">
                <a:solidFill>
                  <a:srgbClr val="2C3C43"/>
                </a:solidFill>
              </a:rPr>
              <a:t>Community Development Block Grant (CDBG)</a:t>
            </a:r>
            <a:endParaRPr lang="en-US" dirty="0"/>
          </a:p>
        </p:txBody>
      </p:sp>
      <p:graphicFrame>
        <p:nvGraphicFramePr>
          <p:cNvPr id="6" name="Content Placeholder 5">
            <a:extLst>
              <a:ext uri="{FF2B5EF4-FFF2-40B4-BE49-F238E27FC236}">
                <a16:creationId xmlns:a16="http://schemas.microsoft.com/office/drawing/2014/main" id="{1DF7A69D-0CEA-4C16-920E-2CF0E1496003}"/>
              </a:ext>
            </a:extLst>
          </p:cNvPr>
          <p:cNvGraphicFramePr>
            <a:graphicFrameLocks noGrp="1"/>
          </p:cNvGraphicFramePr>
          <p:nvPr>
            <p:ph idx="1"/>
            <p:extLst>
              <p:ext uri="{D42A27DB-BD31-4B8C-83A1-F6EECF244321}">
                <p14:modId xmlns:p14="http://schemas.microsoft.com/office/powerpoint/2010/main" val="556073825"/>
              </p:ext>
            </p:extLst>
          </p:nvPr>
        </p:nvGraphicFramePr>
        <p:xfrm>
          <a:off x="1166399" y="1333985"/>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6B3A1EF1-1A2F-47B7-B493-921D96CE62FB}"/>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92E3867E-08D4-455D-956C-DF11CC975BE6}"/>
              </a:ext>
            </a:extLst>
          </p:cNvPr>
          <p:cNvSpPr>
            <a:spLocks noGrp="1"/>
          </p:cNvSpPr>
          <p:nvPr>
            <p:ph type="sldNum" sz="quarter" idx="12"/>
          </p:nvPr>
        </p:nvSpPr>
        <p:spPr/>
        <p:txBody>
          <a:bodyPr/>
          <a:lstStyle/>
          <a:p>
            <a:fld id="{C10C6D2F-C2EB-46BF-9C4D-9AF40BB853E9}" type="slidenum">
              <a:rPr lang="en-US" smtClean="0"/>
              <a:t>23</a:t>
            </a:fld>
            <a:endParaRPr lang="en-US"/>
          </a:p>
        </p:txBody>
      </p:sp>
      <p:pic>
        <p:nvPicPr>
          <p:cNvPr id="8" name="Picture 7" descr="Site Logo">
            <a:extLst>
              <a:ext uri="{FF2B5EF4-FFF2-40B4-BE49-F238E27FC236}">
                <a16:creationId xmlns:a16="http://schemas.microsoft.com/office/drawing/2014/main" id="{C74FC990-8F2B-423E-833E-9C00D0A48EA2}"/>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1729597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4B21-FD69-445D-8B10-A0AE1E213106}"/>
              </a:ext>
            </a:extLst>
          </p:cNvPr>
          <p:cNvSpPr>
            <a:spLocks noGrp="1"/>
          </p:cNvSpPr>
          <p:nvPr>
            <p:ph type="title"/>
          </p:nvPr>
        </p:nvSpPr>
        <p:spPr>
          <a:xfrm>
            <a:off x="913775" y="618517"/>
            <a:ext cx="10364451" cy="676883"/>
          </a:xfrm>
        </p:spPr>
        <p:txBody>
          <a:bodyPr>
            <a:normAutofit/>
          </a:bodyPr>
          <a:lstStyle/>
          <a:p>
            <a:pPr algn="ctr"/>
            <a:r>
              <a:rPr lang="en-US" sz="3600" dirty="0">
                <a:solidFill>
                  <a:srgbClr val="2C3C43"/>
                </a:solidFill>
              </a:rPr>
              <a:t>Community Development Block Grant (CDBG)</a:t>
            </a:r>
            <a:endParaRPr lang="en-US" dirty="0"/>
          </a:p>
        </p:txBody>
      </p:sp>
      <p:graphicFrame>
        <p:nvGraphicFramePr>
          <p:cNvPr id="6" name="Content Placeholder 5">
            <a:extLst>
              <a:ext uri="{FF2B5EF4-FFF2-40B4-BE49-F238E27FC236}">
                <a16:creationId xmlns:a16="http://schemas.microsoft.com/office/drawing/2014/main" id="{512630F2-ABD1-4160-977C-35AEF8E0968E}"/>
              </a:ext>
            </a:extLst>
          </p:cNvPr>
          <p:cNvGraphicFramePr>
            <a:graphicFrameLocks noGrp="1"/>
          </p:cNvGraphicFramePr>
          <p:nvPr>
            <p:ph idx="1"/>
            <p:extLst>
              <p:ext uri="{D42A27DB-BD31-4B8C-83A1-F6EECF244321}">
                <p14:modId xmlns:p14="http://schemas.microsoft.com/office/powerpoint/2010/main" val="2341438800"/>
              </p:ext>
            </p:extLst>
          </p:nvPr>
        </p:nvGraphicFramePr>
        <p:xfrm>
          <a:off x="1089115" y="1295400"/>
          <a:ext cx="1016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2F699727-4166-4661-AF68-9AE325384222}"/>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2CE58657-FD4A-42CB-9110-B2F08F3F34E8}"/>
              </a:ext>
            </a:extLst>
          </p:cNvPr>
          <p:cNvSpPr>
            <a:spLocks noGrp="1"/>
          </p:cNvSpPr>
          <p:nvPr>
            <p:ph type="sldNum" sz="quarter" idx="12"/>
          </p:nvPr>
        </p:nvSpPr>
        <p:spPr/>
        <p:txBody>
          <a:bodyPr/>
          <a:lstStyle/>
          <a:p>
            <a:fld id="{C10C6D2F-C2EB-46BF-9C4D-9AF40BB853E9}" type="slidenum">
              <a:rPr lang="en-US" smtClean="0"/>
              <a:t>24</a:t>
            </a:fld>
            <a:endParaRPr lang="en-US"/>
          </a:p>
        </p:txBody>
      </p:sp>
      <p:pic>
        <p:nvPicPr>
          <p:cNvPr id="8" name="Picture 7" descr="Site Logo">
            <a:extLst>
              <a:ext uri="{FF2B5EF4-FFF2-40B4-BE49-F238E27FC236}">
                <a16:creationId xmlns:a16="http://schemas.microsoft.com/office/drawing/2014/main" id="{1A3F50CF-DC17-496B-ADB6-4A10B267DB1B}"/>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1303765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0338-B4E3-460B-BFB1-30D392595F9E}"/>
              </a:ext>
            </a:extLst>
          </p:cNvPr>
          <p:cNvSpPr>
            <a:spLocks noGrp="1"/>
          </p:cNvSpPr>
          <p:nvPr>
            <p:ph type="title"/>
          </p:nvPr>
        </p:nvSpPr>
        <p:spPr>
          <a:xfrm>
            <a:off x="913775" y="618517"/>
            <a:ext cx="10364451" cy="448283"/>
          </a:xfrm>
        </p:spPr>
        <p:txBody>
          <a:bodyPr>
            <a:normAutofit fontScale="90000"/>
          </a:bodyPr>
          <a:lstStyle/>
          <a:p>
            <a:pPr algn="ctr"/>
            <a:r>
              <a:rPr lang="en-US" sz="3600" dirty="0">
                <a:solidFill>
                  <a:srgbClr val="2C3C43"/>
                </a:solidFill>
              </a:rPr>
              <a:t>Community Development Block Grant (CDBG)</a:t>
            </a:r>
            <a:endParaRPr lang="en-US" dirty="0"/>
          </a:p>
        </p:txBody>
      </p:sp>
      <p:graphicFrame>
        <p:nvGraphicFramePr>
          <p:cNvPr id="6" name="Content Placeholder 5">
            <a:extLst>
              <a:ext uri="{FF2B5EF4-FFF2-40B4-BE49-F238E27FC236}">
                <a16:creationId xmlns:a16="http://schemas.microsoft.com/office/drawing/2014/main" id="{435C77F5-66A0-4940-90BC-463D5D562B42}"/>
              </a:ext>
            </a:extLst>
          </p:cNvPr>
          <p:cNvGraphicFramePr>
            <a:graphicFrameLocks noGrp="1"/>
          </p:cNvGraphicFramePr>
          <p:nvPr>
            <p:ph idx="1"/>
            <p:extLst>
              <p:ext uri="{D42A27DB-BD31-4B8C-83A1-F6EECF244321}">
                <p14:modId xmlns:p14="http://schemas.microsoft.com/office/powerpoint/2010/main" val="298913223"/>
              </p:ext>
            </p:extLst>
          </p:nvPr>
        </p:nvGraphicFramePr>
        <p:xfrm>
          <a:off x="1295400" y="1300858"/>
          <a:ext cx="10160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D8DCB9A-AFED-4423-88FC-250C79E223FB}"/>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D58FCD67-66BE-4BDF-BC5C-D9935478FFF6}"/>
              </a:ext>
            </a:extLst>
          </p:cNvPr>
          <p:cNvSpPr>
            <a:spLocks noGrp="1"/>
          </p:cNvSpPr>
          <p:nvPr>
            <p:ph type="sldNum" sz="quarter" idx="12"/>
          </p:nvPr>
        </p:nvSpPr>
        <p:spPr/>
        <p:txBody>
          <a:bodyPr/>
          <a:lstStyle/>
          <a:p>
            <a:fld id="{C10C6D2F-C2EB-46BF-9C4D-9AF40BB853E9}" type="slidenum">
              <a:rPr lang="en-US" smtClean="0"/>
              <a:t>25</a:t>
            </a:fld>
            <a:endParaRPr lang="en-US"/>
          </a:p>
        </p:txBody>
      </p:sp>
      <p:pic>
        <p:nvPicPr>
          <p:cNvPr id="7" name="Picture 6" descr="Site Logo">
            <a:extLst>
              <a:ext uri="{FF2B5EF4-FFF2-40B4-BE49-F238E27FC236}">
                <a16:creationId xmlns:a16="http://schemas.microsoft.com/office/drawing/2014/main" id="{CF8D660B-371E-4059-AE20-C469A6A2ACE3}"/>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225895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156F-7998-4533-A165-4962AAE19E0D}"/>
              </a:ext>
            </a:extLst>
          </p:cNvPr>
          <p:cNvSpPr>
            <a:spLocks noGrp="1"/>
          </p:cNvSpPr>
          <p:nvPr>
            <p:ph type="title"/>
          </p:nvPr>
        </p:nvSpPr>
        <p:spPr>
          <a:xfrm>
            <a:off x="709324" y="423558"/>
            <a:ext cx="10364451" cy="778483"/>
          </a:xfrm>
        </p:spPr>
        <p:txBody>
          <a:bodyPr>
            <a:normAutofit/>
          </a:bodyPr>
          <a:lstStyle/>
          <a:p>
            <a:pPr algn="ctr"/>
            <a:r>
              <a:rPr lang="en-US" sz="3600" dirty="0">
                <a:solidFill>
                  <a:srgbClr val="2C3C43"/>
                </a:solidFill>
              </a:rPr>
              <a:t>Community Development Block Grant (CDBG)</a:t>
            </a:r>
            <a:endParaRPr lang="en-US" dirty="0"/>
          </a:p>
        </p:txBody>
      </p:sp>
      <p:sp>
        <p:nvSpPr>
          <p:cNvPr id="4" name="Date Placeholder 3">
            <a:extLst>
              <a:ext uri="{FF2B5EF4-FFF2-40B4-BE49-F238E27FC236}">
                <a16:creationId xmlns:a16="http://schemas.microsoft.com/office/drawing/2014/main" id="{A3B556C9-97F0-4835-BCB1-9444420CD537}"/>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5E025DF7-3C6D-4FBB-803C-94C86CA1FFF2}"/>
              </a:ext>
            </a:extLst>
          </p:cNvPr>
          <p:cNvSpPr>
            <a:spLocks noGrp="1"/>
          </p:cNvSpPr>
          <p:nvPr>
            <p:ph type="sldNum" sz="quarter" idx="12"/>
          </p:nvPr>
        </p:nvSpPr>
        <p:spPr/>
        <p:txBody>
          <a:bodyPr/>
          <a:lstStyle/>
          <a:p>
            <a:fld id="{C10C6D2F-C2EB-46BF-9C4D-9AF40BB853E9}" type="slidenum">
              <a:rPr lang="en-US" smtClean="0"/>
              <a:t>26</a:t>
            </a:fld>
            <a:endParaRPr lang="en-US"/>
          </a:p>
        </p:txBody>
      </p:sp>
      <p:graphicFrame>
        <p:nvGraphicFramePr>
          <p:cNvPr id="9" name="Content Placeholder 5">
            <a:extLst>
              <a:ext uri="{FF2B5EF4-FFF2-40B4-BE49-F238E27FC236}">
                <a16:creationId xmlns:a16="http://schemas.microsoft.com/office/drawing/2014/main" id="{4601B37E-C1CD-40B8-B4F1-C99CEEAC45C3}"/>
              </a:ext>
            </a:extLst>
          </p:cNvPr>
          <p:cNvGraphicFramePr>
            <a:graphicFrameLocks noGrp="1"/>
          </p:cNvGraphicFramePr>
          <p:nvPr>
            <p:ph idx="1"/>
            <p:extLst>
              <p:ext uri="{D42A27DB-BD31-4B8C-83A1-F6EECF244321}">
                <p14:modId xmlns:p14="http://schemas.microsoft.com/office/powerpoint/2010/main" val="49726235"/>
              </p:ext>
            </p:extLst>
          </p:nvPr>
        </p:nvGraphicFramePr>
        <p:xfrm>
          <a:off x="914400" y="1524001"/>
          <a:ext cx="10363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Site Logo">
            <a:extLst>
              <a:ext uri="{FF2B5EF4-FFF2-40B4-BE49-F238E27FC236}">
                <a16:creationId xmlns:a16="http://schemas.microsoft.com/office/drawing/2014/main" id="{21F104EB-C538-4264-8052-533F813865F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3655638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06B61-AA63-4C51-91FA-014C6A604E7C}"/>
              </a:ext>
            </a:extLst>
          </p:cNvPr>
          <p:cNvSpPr>
            <a:spLocks noGrp="1"/>
          </p:cNvSpPr>
          <p:nvPr>
            <p:ph type="title"/>
          </p:nvPr>
        </p:nvSpPr>
        <p:spPr>
          <a:xfrm>
            <a:off x="913775" y="618517"/>
            <a:ext cx="10364451" cy="600683"/>
          </a:xfrm>
        </p:spPr>
        <p:txBody>
          <a:bodyPr>
            <a:normAutofit/>
          </a:bodyPr>
          <a:lstStyle/>
          <a:p>
            <a:pPr algn="ctr"/>
            <a:r>
              <a:rPr lang="en-US" sz="3600" dirty="0">
                <a:solidFill>
                  <a:srgbClr val="2C3C43"/>
                </a:solidFill>
              </a:rPr>
              <a:t>Community Development Block Grant (CDBG)</a:t>
            </a:r>
            <a:endParaRPr lang="en-US" sz="3600" dirty="0"/>
          </a:p>
        </p:txBody>
      </p:sp>
      <p:graphicFrame>
        <p:nvGraphicFramePr>
          <p:cNvPr id="6" name="Content Placeholder 5">
            <a:extLst>
              <a:ext uri="{FF2B5EF4-FFF2-40B4-BE49-F238E27FC236}">
                <a16:creationId xmlns:a16="http://schemas.microsoft.com/office/drawing/2014/main" id="{C9CA0ABE-0ECE-41F1-8142-1FA163DFF360}"/>
              </a:ext>
            </a:extLst>
          </p:cNvPr>
          <p:cNvGraphicFramePr>
            <a:graphicFrameLocks noGrp="1"/>
          </p:cNvGraphicFramePr>
          <p:nvPr>
            <p:ph idx="1"/>
            <p:extLst>
              <p:ext uri="{D42A27DB-BD31-4B8C-83A1-F6EECF244321}">
                <p14:modId xmlns:p14="http://schemas.microsoft.com/office/powerpoint/2010/main" val="3809409749"/>
              </p:ext>
            </p:extLst>
          </p:nvPr>
        </p:nvGraphicFramePr>
        <p:xfrm>
          <a:off x="1016000" y="1311275"/>
          <a:ext cx="10160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CDD3D75D-08A6-4875-9A76-3270356AF328}"/>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E1E71811-639A-4148-A866-49A923F1AD5A}"/>
              </a:ext>
            </a:extLst>
          </p:cNvPr>
          <p:cNvSpPr>
            <a:spLocks noGrp="1"/>
          </p:cNvSpPr>
          <p:nvPr>
            <p:ph type="sldNum" sz="quarter" idx="12"/>
          </p:nvPr>
        </p:nvSpPr>
        <p:spPr/>
        <p:txBody>
          <a:bodyPr/>
          <a:lstStyle/>
          <a:p>
            <a:fld id="{C10C6D2F-C2EB-46BF-9C4D-9AF40BB853E9}" type="slidenum">
              <a:rPr lang="en-US" smtClean="0"/>
              <a:t>27</a:t>
            </a:fld>
            <a:endParaRPr lang="en-US"/>
          </a:p>
        </p:txBody>
      </p:sp>
      <p:pic>
        <p:nvPicPr>
          <p:cNvPr id="8" name="Picture 7" descr="Site Logo">
            <a:extLst>
              <a:ext uri="{FF2B5EF4-FFF2-40B4-BE49-F238E27FC236}">
                <a16:creationId xmlns:a16="http://schemas.microsoft.com/office/drawing/2014/main" id="{64321CB4-A39E-4FB5-8E32-6A7097C079F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3033246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9EF84-EB6F-458A-8055-124B92FB687B}"/>
              </a:ext>
            </a:extLst>
          </p:cNvPr>
          <p:cNvSpPr>
            <a:spLocks noGrp="1"/>
          </p:cNvSpPr>
          <p:nvPr>
            <p:ph type="title"/>
          </p:nvPr>
        </p:nvSpPr>
        <p:spPr>
          <a:xfrm>
            <a:off x="609600" y="274638"/>
            <a:ext cx="10287000" cy="1143000"/>
          </a:xfrm>
        </p:spPr>
        <p:txBody>
          <a:bodyPr>
            <a:normAutofit/>
          </a:bodyPr>
          <a:lstStyle/>
          <a:p>
            <a:pPr algn="ctr"/>
            <a:r>
              <a:rPr lang="en-US" sz="3600" dirty="0">
                <a:solidFill>
                  <a:srgbClr val="2C3C43"/>
                </a:solidFill>
              </a:rPr>
              <a:t>Community Development Block Grant (CDBG)</a:t>
            </a:r>
            <a:endParaRPr lang="en-US" sz="3600" dirty="0"/>
          </a:p>
        </p:txBody>
      </p:sp>
      <p:graphicFrame>
        <p:nvGraphicFramePr>
          <p:cNvPr id="6" name="Content Placeholder 5">
            <a:extLst>
              <a:ext uri="{FF2B5EF4-FFF2-40B4-BE49-F238E27FC236}">
                <a16:creationId xmlns:a16="http://schemas.microsoft.com/office/drawing/2014/main" id="{0684626D-7952-46F4-AC7C-219A4E7EA5BA}"/>
              </a:ext>
            </a:extLst>
          </p:cNvPr>
          <p:cNvGraphicFramePr>
            <a:graphicFrameLocks noGrp="1"/>
          </p:cNvGraphicFramePr>
          <p:nvPr>
            <p:ph idx="1"/>
            <p:extLst>
              <p:ext uri="{D42A27DB-BD31-4B8C-83A1-F6EECF244321}">
                <p14:modId xmlns:p14="http://schemas.microsoft.com/office/powerpoint/2010/main" val="1896736915"/>
              </p:ext>
            </p:extLst>
          </p:nvPr>
        </p:nvGraphicFramePr>
        <p:xfrm>
          <a:off x="710433" y="12065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4360C4B0-0B26-4ED7-B683-7C0A48B6533E}"/>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54D92EDF-567D-4DB4-85CD-31A038C3AC28}"/>
              </a:ext>
            </a:extLst>
          </p:cNvPr>
          <p:cNvSpPr>
            <a:spLocks noGrp="1"/>
          </p:cNvSpPr>
          <p:nvPr>
            <p:ph type="sldNum" sz="quarter" idx="12"/>
          </p:nvPr>
        </p:nvSpPr>
        <p:spPr/>
        <p:txBody>
          <a:bodyPr/>
          <a:lstStyle/>
          <a:p>
            <a:fld id="{C10C6D2F-C2EB-46BF-9C4D-9AF40BB853E9}" type="slidenum">
              <a:rPr lang="en-US" smtClean="0"/>
              <a:t>28</a:t>
            </a:fld>
            <a:endParaRPr lang="en-US"/>
          </a:p>
        </p:txBody>
      </p:sp>
      <p:pic>
        <p:nvPicPr>
          <p:cNvPr id="7" name="Picture 6" descr="Site Logo">
            <a:extLst>
              <a:ext uri="{FF2B5EF4-FFF2-40B4-BE49-F238E27FC236}">
                <a16:creationId xmlns:a16="http://schemas.microsoft.com/office/drawing/2014/main" id="{5028F3E7-22CB-4814-BCC5-F1A9E2D5E13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1350578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A118E-C73E-4A09-87BF-F89F56DE518C}"/>
              </a:ext>
            </a:extLst>
          </p:cNvPr>
          <p:cNvSpPr>
            <a:spLocks noGrp="1"/>
          </p:cNvSpPr>
          <p:nvPr>
            <p:ph type="title"/>
          </p:nvPr>
        </p:nvSpPr>
        <p:spPr>
          <a:xfrm>
            <a:off x="913775" y="618517"/>
            <a:ext cx="10364451" cy="448283"/>
          </a:xfrm>
        </p:spPr>
        <p:txBody>
          <a:bodyPr>
            <a:normAutofit fontScale="90000"/>
          </a:bodyPr>
          <a:lstStyle/>
          <a:p>
            <a:pPr algn="ctr"/>
            <a:r>
              <a:rPr lang="en-US" sz="4400" dirty="0"/>
              <a:t>USDA Rural Development  </a:t>
            </a:r>
          </a:p>
        </p:txBody>
      </p:sp>
      <p:graphicFrame>
        <p:nvGraphicFramePr>
          <p:cNvPr id="6" name="Content Placeholder 5">
            <a:extLst>
              <a:ext uri="{FF2B5EF4-FFF2-40B4-BE49-F238E27FC236}">
                <a16:creationId xmlns:a16="http://schemas.microsoft.com/office/drawing/2014/main" id="{D6ED436A-6160-4EED-AB6C-AE674F5E6142}"/>
              </a:ext>
            </a:extLst>
          </p:cNvPr>
          <p:cNvGraphicFramePr>
            <a:graphicFrameLocks noGrp="1"/>
          </p:cNvGraphicFramePr>
          <p:nvPr>
            <p:ph idx="1"/>
            <p:extLst>
              <p:ext uri="{D42A27DB-BD31-4B8C-83A1-F6EECF244321}">
                <p14:modId xmlns:p14="http://schemas.microsoft.com/office/powerpoint/2010/main" val="2369074419"/>
              </p:ext>
            </p:extLst>
          </p:nvPr>
        </p:nvGraphicFramePr>
        <p:xfrm>
          <a:off x="913775" y="1138396"/>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975EA672-8425-4E8B-AEF4-0DC8D3382916}"/>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D1F72AF0-61D9-4956-8230-D1B1F2A04E6A}"/>
              </a:ext>
            </a:extLst>
          </p:cNvPr>
          <p:cNvSpPr>
            <a:spLocks noGrp="1"/>
          </p:cNvSpPr>
          <p:nvPr>
            <p:ph type="sldNum" sz="quarter" idx="12"/>
          </p:nvPr>
        </p:nvSpPr>
        <p:spPr/>
        <p:txBody>
          <a:bodyPr/>
          <a:lstStyle/>
          <a:p>
            <a:fld id="{C10C6D2F-C2EB-46BF-9C4D-9AF40BB853E9}" type="slidenum">
              <a:rPr lang="en-US" smtClean="0"/>
              <a:t>29</a:t>
            </a:fld>
            <a:endParaRPr lang="en-US"/>
          </a:p>
        </p:txBody>
      </p:sp>
      <p:pic>
        <p:nvPicPr>
          <p:cNvPr id="8" name="Picture 7" descr="Site Logo">
            <a:extLst>
              <a:ext uri="{FF2B5EF4-FFF2-40B4-BE49-F238E27FC236}">
                <a16:creationId xmlns:a16="http://schemas.microsoft.com/office/drawing/2014/main" id="{39C55035-7EBF-4E3E-A3FD-51373FF8012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305947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65" y="230566"/>
            <a:ext cx="10160000" cy="1143000"/>
          </a:xfrm>
        </p:spPr>
        <p:txBody>
          <a:bodyPr>
            <a:normAutofit/>
          </a:bodyPr>
          <a:lstStyle/>
          <a:p>
            <a:r>
              <a:rPr lang="en-US" sz="2900" dirty="0">
                <a:solidFill>
                  <a:srgbClr val="2C3C43"/>
                </a:solidFill>
              </a:rPr>
              <a:t>Montrose Group COVID 19 Economic Recovery Strategy</a:t>
            </a:r>
            <a:endParaRPr lang="en-US" sz="2900" dirty="0"/>
          </a:p>
        </p:txBody>
      </p:sp>
      <p:sp>
        <p:nvSpPr>
          <p:cNvPr id="3" name="Content Placeholder 2"/>
          <p:cNvSpPr>
            <a:spLocks noGrp="1"/>
          </p:cNvSpPr>
          <p:nvPr>
            <p:ph idx="1"/>
          </p:nvPr>
        </p:nvSpPr>
        <p:spPr>
          <a:xfrm>
            <a:off x="990600" y="1356033"/>
            <a:ext cx="10019565" cy="533400"/>
          </a:xfrm>
        </p:spPr>
        <p:txBody>
          <a:bodyPr>
            <a:noAutofit/>
          </a:bodyPr>
          <a:lstStyle/>
          <a:p>
            <a:pPr marL="114300" indent="0">
              <a:buNone/>
            </a:pPr>
            <a:r>
              <a:rPr lang="en-US" sz="2400" b="1" dirty="0"/>
              <a:t>Montrose Group, LLC Wrote the Book on Economic Development</a:t>
            </a:r>
          </a:p>
          <a:p>
            <a:pPr marL="114300" indent="0">
              <a:buNone/>
            </a:pPr>
            <a:endParaRPr lang="en-US" sz="2800" dirty="0"/>
          </a:p>
        </p:txBody>
      </p:sp>
      <p:sp>
        <p:nvSpPr>
          <p:cNvPr id="4" name="Date Placeholder 3"/>
          <p:cNvSpPr>
            <a:spLocks noGrp="1"/>
          </p:cNvSpPr>
          <p:nvPr>
            <p:ph type="dt" sz="half" idx="10"/>
          </p:nvPr>
        </p:nvSpPr>
        <p:spPr>
          <a:xfrm>
            <a:off x="3657600" y="6492875"/>
            <a:ext cx="2743200" cy="365125"/>
          </a:xfrm>
        </p:spPr>
        <p:txBody>
          <a:bodyPr/>
          <a:lstStyle/>
          <a:p>
            <a:fld id="{83DF1796-A2F0-4967-B45D-FCE751E2A23F}" type="datetime1">
              <a:rPr lang="en-US" smtClean="0"/>
              <a:t>4/16/2020</a:t>
            </a:fld>
            <a:endParaRPr lang="en-US"/>
          </a:p>
        </p:txBody>
      </p:sp>
      <p:sp>
        <p:nvSpPr>
          <p:cNvPr id="5" name="Slide Number Placeholder 4"/>
          <p:cNvSpPr>
            <a:spLocks noGrp="1"/>
          </p:cNvSpPr>
          <p:nvPr>
            <p:ph type="sldNum" sz="quarter" idx="12"/>
          </p:nvPr>
        </p:nvSpPr>
        <p:spPr>
          <a:xfrm>
            <a:off x="6796134" y="6488373"/>
            <a:ext cx="764215" cy="365125"/>
          </a:xfrm>
        </p:spPr>
        <p:txBody>
          <a:bodyPr/>
          <a:lstStyle/>
          <a:p>
            <a:fld id="{C10C6D2F-C2EB-46BF-9C4D-9AF40BB853E9}" type="slidenum">
              <a:rPr lang="en-US" smtClean="0"/>
              <a:t>3</a:t>
            </a:fld>
            <a:endParaRPr lang="en-US" dirty="0"/>
          </a:p>
        </p:txBody>
      </p:sp>
      <p:pic>
        <p:nvPicPr>
          <p:cNvPr id="6" name="Picture 2" descr="http://www.ohioattorneygeneral.gov/Economic-Development/Economic-Development-Files/Ohio-Economic-Development-Manual.aspx?width=200&amp;height=2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54" y="2182203"/>
            <a:ext cx="1374736" cy="18161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5395866" y="2205295"/>
            <a:ext cx="1400268" cy="1793009"/>
          </a:xfrm>
          <a:prstGeom prst="rect">
            <a:avLst/>
          </a:prstGeom>
        </p:spPr>
      </p:pic>
      <p:pic>
        <p:nvPicPr>
          <p:cNvPr id="9" name="Picture 8" descr="cid:image001.jpg@01CFDCBA.BA3B25E0">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1381055" y="4210949"/>
            <a:ext cx="1283855" cy="1807465"/>
          </a:xfrm>
          <a:prstGeom prst="rect">
            <a:avLst/>
          </a:prstGeom>
          <a:noFill/>
          <a:ln>
            <a:noFill/>
          </a:ln>
        </p:spPr>
      </p:pic>
      <p:pic>
        <p:nvPicPr>
          <p:cNvPr id="10" name="Content Placeholder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6851" y="2245704"/>
            <a:ext cx="1258949" cy="1752600"/>
          </a:xfrm>
          <a:prstGeom prst="rect">
            <a:avLst/>
          </a:prstGeom>
        </p:spPr>
      </p:pic>
      <p:pic>
        <p:nvPicPr>
          <p:cNvPr id="11" name="Picture 2" descr="C:\Users\drobinson\Dropbox\Athens Co\Athens Report Charts &amp; Images\Front Page Athens Plan_FINA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11792" y="4182387"/>
            <a:ext cx="137473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3411" y="4182387"/>
            <a:ext cx="1525178" cy="186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01683" y="2225156"/>
            <a:ext cx="1518297" cy="185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87100" y="2162414"/>
            <a:ext cx="1477645" cy="1884680"/>
          </a:xfrm>
          <a:prstGeom prst="rect">
            <a:avLst/>
          </a:prstGeom>
          <a:noFill/>
          <a:ln>
            <a:noFill/>
          </a:ln>
        </p:spPr>
      </p:pic>
      <p:pic>
        <p:nvPicPr>
          <p:cNvPr id="16" name="Picture 15"/>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64542" y="4235957"/>
            <a:ext cx="1473200" cy="1811020"/>
          </a:xfrm>
          <a:prstGeom prst="rect">
            <a:avLst/>
          </a:prstGeom>
          <a:noFill/>
          <a:ln>
            <a:noFill/>
          </a:ln>
        </p:spPr>
      </p:pic>
      <p:pic>
        <p:nvPicPr>
          <p:cNvPr id="17" name="Picture 16"/>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685416" y="4277229"/>
            <a:ext cx="1458664" cy="1788608"/>
          </a:xfrm>
          <a:prstGeom prst="rect">
            <a:avLst/>
          </a:prstGeom>
          <a:noFill/>
          <a:ln>
            <a:noFill/>
          </a:ln>
        </p:spPr>
      </p:pic>
      <p:pic>
        <p:nvPicPr>
          <p:cNvPr id="18" name="Picture 17" descr="Site Logo">
            <a:extLst>
              <a:ext uri="{FF2B5EF4-FFF2-40B4-BE49-F238E27FC236}">
                <a16:creationId xmlns:a16="http://schemas.microsoft.com/office/drawing/2014/main" id="{BD69D70E-0D80-4CB1-AEA0-704B2E5972EE}"/>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2317663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38D3-B3E0-4D71-9F40-7715790C6465}"/>
              </a:ext>
            </a:extLst>
          </p:cNvPr>
          <p:cNvSpPr>
            <a:spLocks noGrp="1"/>
          </p:cNvSpPr>
          <p:nvPr>
            <p:ph type="title"/>
          </p:nvPr>
        </p:nvSpPr>
        <p:spPr>
          <a:xfrm>
            <a:off x="913775" y="618517"/>
            <a:ext cx="10364451" cy="676883"/>
          </a:xfrm>
        </p:spPr>
        <p:txBody>
          <a:bodyPr>
            <a:normAutofit fontScale="90000"/>
          </a:bodyPr>
          <a:lstStyle/>
          <a:p>
            <a:pPr algn="ctr"/>
            <a:r>
              <a:rPr lang="en-US" sz="4400" dirty="0"/>
              <a:t>USDA Rural Development  </a:t>
            </a:r>
            <a:endParaRPr lang="en-US" sz="5400" dirty="0"/>
          </a:p>
        </p:txBody>
      </p:sp>
      <p:graphicFrame>
        <p:nvGraphicFramePr>
          <p:cNvPr id="6" name="Content Placeholder 5">
            <a:extLst>
              <a:ext uri="{FF2B5EF4-FFF2-40B4-BE49-F238E27FC236}">
                <a16:creationId xmlns:a16="http://schemas.microsoft.com/office/drawing/2014/main" id="{7073C145-C374-4C69-A401-CFA5A3861F12}"/>
              </a:ext>
            </a:extLst>
          </p:cNvPr>
          <p:cNvGraphicFramePr>
            <a:graphicFrameLocks noGrp="1"/>
          </p:cNvGraphicFramePr>
          <p:nvPr>
            <p:ph idx="1"/>
            <p:extLst>
              <p:ext uri="{D42A27DB-BD31-4B8C-83A1-F6EECF244321}">
                <p14:modId xmlns:p14="http://schemas.microsoft.com/office/powerpoint/2010/main" val="596733027"/>
              </p:ext>
            </p:extLst>
          </p:nvPr>
        </p:nvGraphicFramePr>
        <p:xfrm>
          <a:off x="1016000" y="1364808"/>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E593D8C3-C4B4-4139-90CE-F9BFAD530936}"/>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577D3E49-90B3-4F92-B23E-13BB355CBD3A}"/>
              </a:ext>
            </a:extLst>
          </p:cNvPr>
          <p:cNvSpPr>
            <a:spLocks noGrp="1"/>
          </p:cNvSpPr>
          <p:nvPr>
            <p:ph type="sldNum" sz="quarter" idx="12"/>
          </p:nvPr>
        </p:nvSpPr>
        <p:spPr/>
        <p:txBody>
          <a:bodyPr/>
          <a:lstStyle/>
          <a:p>
            <a:fld id="{C10C6D2F-C2EB-46BF-9C4D-9AF40BB853E9}" type="slidenum">
              <a:rPr lang="en-US" smtClean="0"/>
              <a:t>30</a:t>
            </a:fld>
            <a:endParaRPr lang="en-US"/>
          </a:p>
        </p:txBody>
      </p:sp>
      <p:pic>
        <p:nvPicPr>
          <p:cNvPr id="8" name="Picture 7" descr="Site Logo">
            <a:extLst>
              <a:ext uri="{FF2B5EF4-FFF2-40B4-BE49-F238E27FC236}">
                <a16:creationId xmlns:a16="http://schemas.microsoft.com/office/drawing/2014/main" id="{8124B4E3-F592-4E6A-99F9-3DC0B6517B6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3494043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F731A-4692-4028-ADC6-16574379D228}"/>
              </a:ext>
            </a:extLst>
          </p:cNvPr>
          <p:cNvSpPr>
            <a:spLocks noGrp="1"/>
          </p:cNvSpPr>
          <p:nvPr>
            <p:ph type="title"/>
          </p:nvPr>
        </p:nvSpPr>
        <p:spPr>
          <a:xfrm>
            <a:off x="913775" y="618517"/>
            <a:ext cx="10364451" cy="646721"/>
          </a:xfrm>
        </p:spPr>
        <p:txBody>
          <a:bodyPr>
            <a:normAutofit fontScale="90000"/>
          </a:bodyPr>
          <a:lstStyle/>
          <a:p>
            <a:pPr algn="ctr"/>
            <a:r>
              <a:rPr lang="en-US" sz="4400" dirty="0"/>
              <a:t>USDA Rural Development  </a:t>
            </a:r>
            <a:endParaRPr lang="en-US" sz="5400" dirty="0"/>
          </a:p>
        </p:txBody>
      </p:sp>
      <p:graphicFrame>
        <p:nvGraphicFramePr>
          <p:cNvPr id="6" name="Content Placeholder 5">
            <a:extLst>
              <a:ext uri="{FF2B5EF4-FFF2-40B4-BE49-F238E27FC236}">
                <a16:creationId xmlns:a16="http://schemas.microsoft.com/office/drawing/2014/main" id="{201476E7-9E58-4064-8D18-B6AA47CD7FA0}"/>
              </a:ext>
            </a:extLst>
          </p:cNvPr>
          <p:cNvGraphicFramePr>
            <a:graphicFrameLocks noGrp="1"/>
          </p:cNvGraphicFramePr>
          <p:nvPr>
            <p:ph idx="1"/>
            <p:extLst>
              <p:ext uri="{D42A27DB-BD31-4B8C-83A1-F6EECF244321}">
                <p14:modId xmlns:p14="http://schemas.microsoft.com/office/powerpoint/2010/main" val="1996087564"/>
              </p:ext>
            </p:extLst>
          </p:nvPr>
        </p:nvGraphicFramePr>
        <p:xfrm>
          <a:off x="830869" y="1420536"/>
          <a:ext cx="10058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60A66AD5-9445-42AA-80D2-ACDC7A669247}"/>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6FA8CC0A-DB1B-4A53-8F03-5349387E19A5}"/>
              </a:ext>
            </a:extLst>
          </p:cNvPr>
          <p:cNvSpPr>
            <a:spLocks noGrp="1"/>
          </p:cNvSpPr>
          <p:nvPr>
            <p:ph type="sldNum" sz="quarter" idx="12"/>
          </p:nvPr>
        </p:nvSpPr>
        <p:spPr/>
        <p:txBody>
          <a:bodyPr/>
          <a:lstStyle/>
          <a:p>
            <a:fld id="{C10C6D2F-C2EB-46BF-9C4D-9AF40BB853E9}" type="slidenum">
              <a:rPr lang="en-US" smtClean="0"/>
              <a:t>31</a:t>
            </a:fld>
            <a:endParaRPr lang="en-US"/>
          </a:p>
        </p:txBody>
      </p:sp>
      <p:pic>
        <p:nvPicPr>
          <p:cNvPr id="7" name="Picture 6" descr="Site Logo">
            <a:extLst>
              <a:ext uri="{FF2B5EF4-FFF2-40B4-BE49-F238E27FC236}">
                <a16:creationId xmlns:a16="http://schemas.microsoft.com/office/drawing/2014/main" id="{94C62FF4-815C-4411-AB34-39B4F8BEC2C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3689956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7419B07-D96A-49E9-A727-DC5E12AD8A1D}"/>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595660CE-02BE-4D5C-AFFA-61EB58AEBD8D}"/>
              </a:ext>
            </a:extLst>
          </p:cNvPr>
          <p:cNvSpPr>
            <a:spLocks noGrp="1"/>
          </p:cNvSpPr>
          <p:nvPr>
            <p:ph type="sldNum" sz="quarter" idx="12"/>
          </p:nvPr>
        </p:nvSpPr>
        <p:spPr/>
        <p:txBody>
          <a:bodyPr/>
          <a:lstStyle/>
          <a:p>
            <a:fld id="{C10C6D2F-C2EB-46BF-9C4D-9AF40BB853E9}" type="slidenum">
              <a:rPr lang="en-US" smtClean="0"/>
              <a:t>32</a:t>
            </a:fld>
            <a:endParaRPr lang="en-US"/>
          </a:p>
        </p:txBody>
      </p:sp>
      <p:sp>
        <p:nvSpPr>
          <p:cNvPr id="6" name="Title 1">
            <a:extLst>
              <a:ext uri="{FF2B5EF4-FFF2-40B4-BE49-F238E27FC236}">
                <a16:creationId xmlns:a16="http://schemas.microsoft.com/office/drawing/2014/main" id="{EF0199A3-347A-4703-AC73-DA7B713286F8}"/>
              </a:ext>
            </a:extLst>
          </p:cNvPr>
          <p:cNvSpPr>
            <a:spLocks noGrp="1"/>
          </p:cNvSpPr>
          <p:nvPr>
            <p:ph type="title"/>
          </p:nvPr>
        </p:nvSpPr>
        <p:spPr>
          <a:xfrm>
            <a:off x="913775" y="618517"/>
            <a:ext cx="10364451" cy="600683"/>
          </a:xfrm>
        </p:spPr>
        <p:txBody>
          <a:bodyPr>
            <a:normAutofit fontScale="90000"/>
          </a:bodyPr>
          <a:lstStyle/>
          <a:p>
            <a:r>
              <a:rPr lang="en-US" sz="3400" b="1" dirty="0"/>
              <a:t>Small Business Development Capital Access Strategy</a:t>
            </a:r>
            <a:br>
              <a:rPr lang="en-US" dirty="0"/>
            </a:br>
            <a:endParaRPr lang="en-US" sz="3600" dirty="0"/>
          </a:p>
        </p:txBody>
      </p:sp>
      <p:graphicFrame>
        <p:nvGraphicFramePr>
          <p:cNvPr id="7" name="Content Placeholder 5">
            <a:extLst>
              <a:ext uri="{FF2B5EF4-FFF2-40B4-BE49-F238E27FC236}">
                <a16:creationId xmlns:a16="http://schemas.microsoft.com/office/drawing/2014/main" id="{40C9FD59-CF5A-47E9-979F-E512B1D559D6}"/>
              </a:ext>
            </a:extLst>
          </p:cNvPr>
          <p:cNvGraphicFramePr>
            <a:graphicFrameLocks noGrp="1"/>
          </p:cNvGraphicFramePr>
          <p:nvPr>
            <p:ph idx="1"/>
            <p:extLst>
              <p:ext uri="{D42A27DB-BD31-4B8C-83A1-F6EECF244321}">
                <p14:modId xmlns:p14="http://schemas.microsoft.com/office/powerpoint/2010/main" val="2164004192"/>
              </p:ext>
            </p:extLst>
          </p:nvPr>
        </p:nvGraphicFramePr>
        <p:xfrm>
          <a:off x="1016000" y="1311275"/>
          <a:ext cx="10160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Site Logo">
            <a:extLst>
              <a:ext uri="{FF2B5EF4-FFF2-40B4-BE49-F238E27FC236}">
                <a16:creationId xmlns:a16="http://schemas.microsoft.com/office/drawing/2014/main" id="{F1CEFED8-D6DF-4345-A7E8-C38BDCBEE2D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2718628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328487-4149-4AD4-929B-65BA5F2C520E}"/>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A67158D7-5E1E-4136-81AD-BC9B2CADFB02}"/>
              </a:ext>
            </a:extLst>
          </p:cNvPr>
          <p:cNvSpPr>
            <a:spLocks noGrp="1"/>
          </p:cNvSpPr>
          <p:nvPr>
            <p:ph type="sldNum" sz="quarter" idx="12"/>
          </p:nvPr>
        </p:nvSpPr>
        <p:spPr/>
        <p:txBody>
          <a:bodyPr/>
          <a:lstStyle/>
          <a:p>
            <a:fld id="{C10C6D2F-C2EB-46BF-9C4D-9AF40BB853E9}" type="slidenum">
              <a:rPr lang="en-US" smtClean="0"/>
              <a:t>33</a:t>
            </a:fld>
            <a:endParaRPr lang="en-US"/>
          </a:p>
        </p:txBody>
      </p:sp>
      <p:sp>
        <p:nvSpPr>
          <p:cNvPr id="6" name="Title 1">
            <a:extLst>
              <a:ext uri="{FF2B5EF4-FFF2-40B4-BE49-F238E27FC236}">
                <a16:creationId xmlns:a16="http://schemas.microsoft.com/office/drawing/2014/main" id="{26C0D9A6-C17F-4732-9AF9-FADB78A64ACD}"/>
              </a:ext>
            </a:extLst>
          </p:cNvPr>
          <p:cNvSpPr txBox="1">
            <a:spLocks/>
          </p:cNvSpPr>
          <p:nvPr/>
        </p:nvSpPr>
        <p:spPr>
          <a:xfrm>
            <a:off x="913775" y="618517"/>
            <a:ext cx="10364451" cy="600683"/>
          </a:xfrm>
          <a:prstGeom prst="rect">
            <a:avLst/>
          </a:prstGeom>
        </p:spPr>
        <p:txBody>
          <a:bodyPr vert="horz" lIns="91440" tIns="45720" rIns="91440" bIns="45720" rtlCol="0" anchor="ctr">
            <a:normAutofit fontScale="60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3400" b="1"/>
              <a:t>Small Business Development Capital Access Strategy</a:t>
            </a:r>
            <a:br>
              <a:rPr lang="en-US"/>
            </a:br>
            <a:endParaRPr lang="en-US" dirty="0"/>
          </a:p>
        </p:txBody>
      </p:sp>
      <p:graphicFrame>
        <p:nvGraphicFramePr>
          <p:cNvPr id="13" name="Content Placeholder 5">
            <a:extLst>
              <a:ext uri="{FF2B5EF4-FFF2-40B4-BE49-F238E27FC236}">
                <a16:creationId xmlns:a16="http://schemas.microsoft.com/office/drawing/2014/main" id="{FD4BD14E-44F3-42C6-9B82-BBADBAF092FD}"/>
              </a:ext>
            </a:extLst>
          </p:cNvPr>
          <p:cNvGraphicFramePr>
            <a:graphicFrameLocks noGrp="1"/>
          </p:cNvGraphicFramePr>
          <p:nvPr>
            <p:ph idx="1"/>
            <p:extLst>
              <p:ext uri="{D42A27DB-BD31-4B8C-83A1-F6EECF244321}">
                <p14:modId xmlns:p14="http://schemas.microsoft.com/office/powerpoint/2010/main" val="1024537596"/>
              </p:ext>
            </p:extLst>
          </p:nvPr>
        </p:nvGraphicFramePr>
        <p:xfrm>
          <a:off x="1016000" y="1311275"/>
          <a:ext cx="10160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descr="Site Logo">
            <a:extLst>
              <a:ext uri="{FF2B5EF4-FFF2-40B4-BE49-F238E27FC236}">
                <a16:creationId xmlns:a16="http://schemas.microsoft.com/office/drawing/2014/main" id="{C276DADC-6011-4B2F-A6B4-1FEF63EDA97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2435064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2C0DC3D-FF83-48A1-AF8A-0E653D9E0A47}"/>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34D1C95C-E819-4C1B-A0A6-2D5DCBD9CA06}"/>
              </a:ext>
            </a:extLst>
          </p:cNvPr>
          <p:cNvSpPr>
            <a:spLocks noGrp="1"/>
          </p:cNvSpPr>
          <p:nvPr>
            <p:ph type="sldNum" sz="quarter" idx="12"/>
          </p:nvPr>
        </p:nvSpPr>
        <p:spPr/>
        <p:txBody>
          <a:bodyPr/>
          <a:lstStyle/>
          <a:p>
            <a:fld id="{C10C6D2F-C2EB-46BF-9C4D-9AF40BB853E9}" type="slidenum">
              <a:rPr lang="en-US" smtClean="0"/>
              <a:t>34</a:t>
            </a:fld>
            <a:endParaRPr lang="en-US"/>
          </a:p>
        </p:txBody>
      </p:sp>
      <p:sp>
        <p:nvSpPr>
          <p:cNvPr id="6" name="Title 1">
            <a:extLst>
              <a:ext uri="{FF2B5EF4-FFF2-40B4-BE49-F238E27FC236}">
                <a16:creationId xmlns:a16="http://schemas.microsoft.com/office/drawing/2014/main" id="{116BE35B-2544-4658-B161-7DF7A91057AE}"/>
              </a:ext>
            </a:extLst>
          </p:cNvPr>
          <p:cNvSpPr txBox="1">
            <a:spLocks/>
          </p:cNvSpPr>
          <p:nvPr/>
        </p:nvSpPr>
        <p:spPr>
          <a:xfrm>
            <a:off x="913775" y="618517"/>
            <a:ext cx="10364451" cy="600683"/>
          </a:xfrm>
          <a:prstGeom prst="rect">
            <a:avLst/>
          </a:prstGeom>
        </p:spPr>
        <p:txBody>
          <a:bodyPr vert="horz" lIns="91440" tIns="45720" rIns="91440" bIns="45720" rtlCol="0" anchor="ctr">
            <a:normAutofit fontScale="60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3400" b="1"/>
              <a:t>Small Business Development Capital Access Strategy</a:t>
            </a:r>
            <a:br>
              <a:rPr lang="en-US"/>
            </a:br>
            <a:endParaRPr lang="en-US" dirty="0"/>
          </a:p>
        </p:txBody>
      </p:sp>
      <p:graphicFrame>
        <p:nvGraphicFramePr>
          <p:cNvPr id="7" name="Content Placeholder 5">
            <a:extLst>
              <a:ext uri="{FF2B5EF4-FFF2-40B4-BE49-F238E27FC236}">
                <a16:creationId xmlns:a16="http://schemas.microsoft.com/office/drawing/2014/main" id="{AE1F19AA-8D09-4898-ABA9-D33F1225B567}"/>
              </a:ext>
            </a:extLst>
          </p:cNvPr>
          <p:cNvGraphicFramePr>
            <a:graphicFrameLocks noGrp="1"/>
          </p:cNvGraphicFramePr>
          <p:nvPr>
            <p:ph idx="1"/>
            <p:extLst>
              <p:ext uri="{D42A27DB-BD31-4B8C-83A1-F6EECF244321}">
                <p14:modId xmlns:p14="http://schemas.microsoft.com/office/powerpoint/2010/main" val="1521582950"/>
              </p:ext>
            </p:extLst>
          </p:nvPr>
        </p:nvGraphicFramePr>
        <p:xfrm>
          <a:off x="1016000" y="1311275"/>
          <a:ext cx="10160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Site Logo">
            <a:extLst>
              <a:ext uri="{FF2B5EF4-FFF2-40B4-BE49-F238E27FC236}">
                <a16:creationId xmlns:a16="http://schemas.microsoft.com/office/drawing/2014/main" id="{195B7F2C-1476-407F-AF71-6F1B0F97EDE4}"/>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3644253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448283"/>
          </a:xfrm>
        </p:spPr>
        <p:txBody>
          <a:bodyPr>
            <a:normAutofit fontScale="90000"/>
          </a:bodyPr>
          <a:lstStyle/>
          <a:p>
            <a:r>
              <a:rPr lang="en-US" sz="3200">
                <a:solidFill>
                  <a:srgbClr val="2C3C43"/>
                </a:solidFill>
              </a:rPr>
              <a:t>Montrose Group COVID 19 Economic Recovery Strategy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8363717"/>
              </p:ext>
            </p:extLst>
          </p:nvPr>
        </p:nvGraphicFramePr>
        <p:xfrm>
          <a:off x="762000" y="1524000"/>
          <a:ext cx="10210800" cy="4359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fld id="{443E3040-65E0-4AD7-A1D9-C2BDC84AE837}" type="datetime1">
              <a:rPr lang="en-US" smtClean="0"/>
              <a:t>4/16/2020</a:t>
            </a:fld>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35</a:t>
            </a:fld>
            <a:endParaRPr lang="en-US"/>
          </a:p>
        </p:txBody>
      </p:sp>
      <p:pic>
        <p:nvPicPr>
          <p:cNvPr id="8" name="Picture 7" descr="Site Logo">
            <a:extLst>
              <a:ext uri="{FF2B5EF4-FFF2-40B4-BE49-F238E27FC236}">
                <a16:creationId xmlns:a16="http://schemas.microsoft.com/office/drawing/2014/main" id="{EA017EB1-AE75-4681-82AC-AD2E6D73DC6E}"/>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98050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044B-A0FD-4CB8-8D7E-3F60F55EF33E}"/>
              </a:ext>
            </a:extLst>
          </p:cNvPr>
          <p:cNvSpPr>
            <a:spLocks noGrp="1"/>
          </p:cNvSpPr>
          <p:nvPr>
            <p:ph type="title"/>
          </p:nvPr>
        </p:nvSpPr>
        <p:spPr>
          <a:xfrm>
            <a:off x="913775" y="618518"/>
            <a:ext cx="10364451" cy="943148"/>
          </a:xfrm>
        </p:spPr>
        <p:txBody>
          <a:bodyPr>
            <a:normAutofit fontScale="90000"/>
          </a:bodyPr>
          <a:lstStyle/>
          <a:p>
            <a:r>
              <a:rPr lang="en-US" sz="3200" dirty="0">
                <a:solidFill>
                  <a:srgbClr val="2C3C43"/>
                </a:solidFill>
              </a:rPr>
              <a:t>Montrose Group COVID 19 Economic Recovery Strategy </a:t>
            </a:r>
            <a:endParaRPr lang="en-US" dirty="0"/>
          </a:p>
        </p:txBody>
      </p:sp>
      <p:sp>
        <p:nvSpPr>
          <p:cNvPr id="3" name="Date Placeholder 2">
            <a:extLst>
              <a:ext uri="{FF2B5EF4-FFF2-40B4-BE49-F238E27FC236}">
                <a16:creationId xmlns:a16="http://schemas.microsoft.com/office/drawing/2014/main" id="{AD5C18A2-1C44-45CA-AC8B-4A7074CEF1D8}"/>
              </a:ext>
            </a:extLst>
          </p:cNvPr>
          <p:cNvSpPr>
            <a:spLocks noGrp="1"/>
          </p:cNvSpPr>
          <p:nvPr>
            <p:ph type="dt" sz="half" idx="10"/>
          </p:nvPr>
        </p:nvSpPr>
        <p:spPr/>
        <p:txBody>
          <a:bodyPr/>
          <a:lstStyle/>
          <a:p>
            <a:fld id="{6A158A17-ED15-4FA5-A054-D166C9BAA5D9}" type="datetime1">
              <a:rPr lang="en-US" smtClean="0"/>
              <a:t>4/16/2020</a:t>
            </a:fld>
            <a:endParaRPr lang="en-US"/>
          </a:p>
        </p:txBody>
      </p:sp>
      <p:sp>
        <p:nvSpPr>
          <p:cNvPr id="4" name="Slide Number Placeholder 3">
            <a:extLst>
              <a:ext uri="{FF2B5EF4-FFF2-40B4-BE49-F238E27FC236}">
                <a16:creationId xmlns:a16="http://schemas.microsoft.com/office/drawing/2014/main" id="{460D9EE4-8C6F-42D6-B282-FF8BD9DE2B5E}"/>
              </a:ext>
            </a:extLst>
          </p:cNvPr>
          <p:cNvSpPr>
            <a:spLocks noGrp="1"/>
          </p:cNvSpPr>
          <p:nvPr>
            <p:ph type="sldNum" sz="quarter" idx="12"/>
          </p:nvPr>
        </p:nvSpPr>
        <p:spPr/>
        <p:txBody>
          <a:bodyPr/>
          <a:lstStyle/>
          <a:p>
            <a:fld id="{C10C6D2F-C2EB-46BF-9C4D-9AF40BB853E9}" type="slidenum">
              <a:rPr lang="en-US" smtClean="0"/>
              <a:t>4</a:t>
            </a:fld>
            <a:endParaRPr lang="en-US"/>
          </a:p>
        </p:txBody>
      </p:sp>
      <p:pic>
        <p:nvPicPr>
          <p:cNvPr id="1026" name="Picture 2" descr="Hurricane Katrina - Wikipedia">
            <a:extLst>
              <a:ext uri="{FF2B5EF4-FFF2-40B4-BE49-F238E27FC236}">
                <a16:creationId xmlns:a16="http://schemas.microsoft.com/office/drawing/2014/main" id="{ABF9900D-1CA7-412E-9320-1E9CB3AAB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61665"/>
            <a:ext cx="3209925" cy="42854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urricane Katrina - Facts, Affected Areas &amp; Lives Lost - HISTORY">
            <a:extLst>
              <a:ext uri="{FF2B5EF4-FFF2-40B4-BE49-F238E27FC236}">
                <a16:creationId xmlns:a16="http://schemas.microsoft.com/office/drawing/2014/main" id="{A5FCE011-FAD8-41B2-A820-609321189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109" y="1561665"/>
            <a:ext cx="5985934" cy="42295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1FEC2BB-909A-48B9-9293-07538AFC93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6178340"/>
            <a:ext cx="2493419" cy="640914"/>
          </a:xfrm>
          <a:prstGeom prst="rect">
            <a:avLst/>
          </a:prstGeom>
        </p:spPr>
      </p:pic>
      <p:pic>
        <p:nvPicPr>
          <p:cNvPr id="9" name="Picture 8" descr="Site Logo">
            <a:extLst>
              <a:ext uri="{FF2B5EF4-FFF2-40B4-BE49-F238E27FC236}">
                <a16:creationId xmlns:a16="http://schemas.microsoft.com/office/drawing/2014/main" id="{5BA289B8-E775-4A72-A3EE-B91589CEB4E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2452944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7A9C-0DB0-4728-AE7D-11099779F057}"/>
              </a:ext>
            </a:extLst>
          </p:cNvPr>
          <p:cNvSpPr>
            <a:spLocks noGrp="1"/>
          </p:cNvSpPr>
          <p:nvPr>
            <p:ph type="title"/>
          </p:nvPr>
        </p:nvSpPr>
        <p:spPr>
          <a:xfrm>
            <a:off x="913775" y="618517"/>
            <a:ext cx="10364451" cy="753083"/>
          </a:xfrm>
        </p:spPr>
        <p:txBody>
          <a:bodyPr>
            <a:normAutofit fontScale="90000"/>
          </a:bodyPr>
          <a:lstStyle/>
          <a:p>
            <a:r>
              <a:rPr lang="en-US" sz="3200"/>
              <a:t>Montrose Group COVID 19 Economic Recovery Strategy</a:t>
            </a:r>
            <a:r>
              <a:rPr lang="en-US" sz="3200">
                <a:solidFill>
                  <a:srgbClr val="2C3C43"/>
                </a:solidFill>
              </a:rPr>
              <a:t> </a:t>
            </a:r>
            <a:endParaRPr lang="en-US" sz="3200" dirty="0"/>
          </a:p>
        </p:txBody>
      </p:sp>
      <p:graphicFrame>
        <p:nvGraphicFramePr>
          <p:cNvPr id="6" name="Content Placeholder 5">
            <a:extLst>
              <a:ext uri="{FF2B5EF4-FFF2-40B4-BE49-F238E27FC236}">
                <a16:creationId xmlns:a16="http://schemas.microsoft.com/office/drawing/2014/main" id="{AC1FA5C2-F5C7-4214-9C9C-2AA375FE0DCA}"/>
              </a:ext>
            </a:extLst>
          </p:cNvPr>
          <p:cNvGraphicFramePr>
            <a:graphicFrameLocks noGrp="1"/>
          </p:cNvGraphicFramePr>
          <p:nvPr>
            <p:ph idx="1"/>
            <p:extLst>
              <p:ext uri="{D42A27DB-BD31-4B8C-83A1-F6EECF244321}">
                <p14:modId xmlns:p14="http://schemas.microsoft.com/office/powerpoint/2010/main" val="1471072092"/>
              </p:ext>
            </p:extLst>
          </p:nvPr>
        </p:nvGraphicFramePr>
        <p:xfrm>
          <a:off x="609599" y="1142999"/>
          <a:ext cx="10896601"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8AAFB3C7-E4A1-4123-8510-B17D46CE6989}"/>
              </a:ext>
            </a:extLst>
          </p:cNvPr>
          <p:cNvSpPr>
            <a:spLocks noGrp="1"/>
          </p:cNvSpPr>
          <p:nvPr>
            <p:ph type="dt" sz="half" idx="10"/>
          </p:nvPr>
        </p:nvSpPr>
        <p:spPr>
          <a:xfrm>
            <a:off x="7759681" y="6131531"/>
            <a:ext cx="2743200" cy="365125"/>
          </a:xfrm>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704FC0DF-05C1-46E6-9BAA-504F830DD816}"/>
              </a:ext>
            </a:extLst>
          </p:cNvPr>
          <p:cNvSpPr>
            <a:spLocks noGrp="1"/>
          </p:cNvSpPr>
          <p:nvPr>
            <p:ph type="sldNum" sz="quarter" idx="12"/>
          </p:nvPr>
        </p:nvSpPr>
        <p:spPr>
          <a:xfrm>
            <a:off x="10476339" y="6131530"/>
            <a:ext cx="764215" cy="365125"/>
          </a:xfrm>
        </p:spPr>
        <p:txBody>
          <a:bodyPr/>
          <a:lstStyle/>
          <a:p>
            <a:fld id="{C10C6D2F-C2EB-46BF-9C4D-9AF40BB853E9}" type="slidenum">
              <a:rPr lang="en-US" smtClean="0"/>
              <a:t>5</a:t>
            </a:fld>
            <a:endParaRPr lang="en-US"/>
          </a:p>
        </p:txBody>
      </p:sp>
      <p:pic>
        <p:nvPicPr>
          <p:cNvPr id="8" name="Picture 7" descr="Site Logo">
            <a:extLst>
              <a:ext uri="{FF2B5EF4-FFF2-40B4-BE49-F238E27FC236}">
                <a16:creationId xmlns:a16="http://schemas.microsoft.com/office/drawing/2014/main" id="{B579D592-D1E8-4E3B-A3B1-532A7239DE81}"/>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221321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92D73-6351-437C-8843-33B99FFE3C0B}"/>
              </a:ext>
            </a:extLst>
          </p:cNvPr>
          <p:cNvSpPr>
            <a:spLocks noGrp="1"/>
          </p:cNvSpPr>
          <p:nvPr>
            <p:ph type="title"/>
          </p:nvPr>
        </p:nvSpPr>
        <p:spPr>
          <a:xfrm>
            <a:off x="913775" y="618517"/>
            <a:ext cx="10364451" cy="981683"/>
          </a:xfrm>
        </p:spPr>
        <p:txBody>
          <a:bodyPr>
            <a:normAutofit/>
          </a:bodyPr>
          <a:lstStyle/>
          <a:p>
            <a:r>
              <a:rPr lang="en-US" sz="2900" dirty="0">
                <a:solidFill>
                  <a:srgbClr val="2C3C43"/>
                </a:solidFill>
              </a:rPr>
              <a:t>Montrose Group COVID 19 Economic Recovery Strategy </a:t>
            </a:r>
            <a:endParaRPr lang="en-US" sz="2900" dirty="0"/>
          </a:p>
        </p:txBody>
      </p:sp>
      <p:sp>
        <p:nvSpPr>
          <p:cNvPr id="4" name="Date Placeholder 3">
            <a:extLst>
              <a:ext uri="{FF2B5EF4-FFF2-40B4-BE49-F238E27FC236}">
                <a16:creationId xmlns:a16="http://schemas.microsoft.com/office/drawing/2014/main" id="{732E6FF0-4FCF-404A-8413-6756F82CEEDD}"/>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5BA52500-6ADF-43BF-B91F-AD44CF2EC048}"/>
              </a:ext>
            </a:extLst>
          </p:cNvPr>
          <p:cNvSpPr>
            <a:spLocks noGrp="1"/>
          </p:cNvSpPr>
          <p:nvPr>
            <p:ph type="sldNum" sz="quarter" idx="12"/>
          </p:nvPr>
        </p:nvSpPr>
        <p:spPr/>
        <p:txBody>
          <a:bodyPr/>
          <a:lstStyle/>
          <a:p>
            <a:fld id="{C10C6D2F-C2EB-46BF-9C4D-9AF40BB853E9}" type="slidenum">
              <a:rPr lang="en-US" smtClean="0"/>
              <a:t>6</a:t>
            </a:fld>
            <a:endParaRPr lang="en-US"/>
          </a:p>
        </p:txBody>
      </p:sp>
      <p:pic>
        <p:nvPicPr>
          <p:cNvPr id="8" name="Picture 7" descr="Site Logo">
            <a:extLst>
              <a:ext uri="{FF2B5EF4-FFF2-40B4-BE49-F238E27FC236}">
                <a16:creationId xmlns:a16="http://schemas.microsoft.com/office/drawing/2014/main" id="{7F86B01F-A787-416D-82A1-B3CC84C22C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graphicFrame>
        <p:nvGraphicFramePr>
          <p:cNvPr id="9" name="Content Placeholder 5">
            <a:extLst>
              <a:ext uri="{FF2B5EF4-FFF2-40B4-BE49-F238E27FC236}">
                <a16:creationId xmlns:a16="http://schemas.microsoft.com/office/drawing/2014/main" id="{AB35DD59-8DF8-43B3-A54F-B4AB9186C7B0}"/>
              </a:ext>
            </a:extLst>
          </p:cNvPr>
          <p:cNvGraphicFramePr>
            <a:graphicFrameLocks noGrp="1"/>
          </p:cNvGraphicFramePr>
          <p:nvPr>
            <p:ph idx="1"/>
            <p:extLst>
              <p:ext uri="{D42A27DB-BD31-4B8C-83A1-F6EECF244321}">
                <p14:modId xmlns:p14="http://schemas.microsoft.com/office/powerpoint/2010/main" val="196736180"/>
              </p:ext>
            </p:extLst>
          </p:nvPr>
        </p:nvGraphicFramePr>
        <p:xfrm>
          <a:off x="914400" y="1676401"/>
          <a:ext cx="103632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7048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D3E2-6484-4568-A94E-3B89231B021B}"/>
              </a:ext>
            </a:extLst>
          </p:cNvPr>
          <p:cNvSpPr>
            <a:spLocks noGrp="1"/>
          </p:cNvSpPr>
          <p:nvPr>
            <p:ph type="title"/>
          </p:nvPr>
        </p:nvSpPr>
        <p:spPr>
          <a:xfrm>
            <a:off x="913775" y="618517"/>
            <a:ext cx="10364451" cy="981683"/>
          </a:xfrm>
        </p:spPr>
        <p:txBody>
          <a:bodyPr>
            <a:normAutofit/>
          </a:bodyPr>
          <a:lstStyle/>
          <a:p>
            <a:r>
              <a:rPr lang="en-US" sz="2900" dirty="0"/>
              <a:t>Montrose Group COVID 19 Economic Recovery Strategy</a:t>
            </a:r>
          </a:p>
        </p:txBody>
      </p:sp>
      <p:graphicFrame>
        <p:nvGraphicFramePr>
          <p:cNvPr id="6" name="Content Placeholder 5">
            <a:extLst>
              <a:ext uri="{FF2B5EF4-FFF2-40B4-BE49-F238E27FC236}">
                <a16:creationId xmlns:a16="http://schemas.microsoft.com/office/drawing/2014/main" id="{657AD5C3-D2F5-44D0-BF1D-B6DC25AB8B9D}"/>
              </a:ext>
            </a:extLst>
          </p:cNvPr>
          <p:cNvGraphicFramePr>
            <a:graphicFrameLocks noGrp="1"/>
          </p:cNvGraphicFramePr>
          <p:nvPr>
            <p:ph idx="1"/>
            <p:extLst>
              <p:ext uri="{D42A27DB-BD31-4B8C-83A1-F6EECF244321}">
                <p14:modId xmlns:p14="http://schemas.microsoft.com/office/powerpoint/2010/main" val="2235641237"/>
              </p:ext>
            </p:extLst>
          </p:nvPr>
        </p:nvGraphicFramePr>
        <p:xfrm>
          <a:off x="913772" y="1828800"/>
          <a:ext cx="10364451"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4747C5DE-4301-4AB8-9FC7-ED7B86C12DB7}"/>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2E166C84-EA56-4438-9B48-6978C7486801}"/>
              </a:ext>
            </a:extLst>
          </p:cNvPr>
          <p:cNvSpPr>
            <a:spLocks noGrp="1"/>
          </p:cNvSpPr>
          <p:nvPr>
            <p:ph type="sldNum" sz="quarter" idx="12"/>
          </p:nvPr>
        </p:nvSpPr>
        <p:spPr/>
        <p:txBody>
          <a:bodyPr/>
          <a:lstStyle/>
          <a:p>
            <a:fld id="{C10C6D2F-C2EB-46BF-9C4D-9AF40BB853E9}" type="slidenum">
              <a:rPr lang="en-US" smtClean="0"/>
              <a:t>7</a:t>
            </a:fld>
            <a:endParaRPr lang="en-US"/>
          </a:p>
        </p:txBody>
      </p:sp>
      <p:pic>
        <p:nvPicPr>
          <p:cNvPr id="8" name="Picture 7" descr="Site Logo">
            <a:extLst>
              <a:ext uri="{FF2B5EF4-FFF2-40B4-BE49-F238E27FC236}">
                <a16:creationId xmlns:a16="http://schemas.microsoft.com/office/drawing/2014/main" id="{2691887A-3C0F-43B4-A222-57C48EDFE201}"/>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2359059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94CB-00B2-49A1-8E2B-AB8EE69F9D7D}"/>
              </a:ext>
            </a:extLst>
          </p:cNvPr>
          <p:cNvSpPr>
            <a:spLocks noGrp="1"/>
          </p:cNvSpPr>
          <p:nvPr>
            <p:ph type="title"/>
          </p:nvPr>
        </p:nvSpPr>
        <p:spPr>
          <a:xfrm>
            <a:off x="685800" y="288225"/>
            <a:ext cx="10160000" cy="1143000"/>
          </a:xfrm>
        </p:spPr>
        <p:txBody>
          <a:bodyPr>
            <a:normAutofit/>
          </a:bodyPr>
          <a:lstStyle/>
          <a:p>
            <a:r>
              <a:rPr lang="en-US" sz="2900" dirty="0"/>
              <a:t>Montrose Group COVID 19 Economic Recovery Strategy</a:t>
            </a:r>
          </a:p>
        </p:txBody>
      </p:sp>
      <p:graphicFrame>
        <p:nvGraphicFramePr>
          <p:cNvPr id="6" name="Content Placeholder 5">
            <a:extLst>
              <a:ext uri="{FF2B5EF4-FFF2-40B4-BE49-F238E27FC236}">
                <a16:creationId xmlns:a16="http://schemas.microsoft.com/office/drawing/2014/main" id="{545B0C8E-B5B2-4F66-97F1-593105BE2237}"/>
              </a:ext>
            </a:extLst>
          </p:cNvPr>
          <p:cNvGraphicFramePr>
            <a:graphicFrameLocks noGrp="1"/>
          </p:cNvGraphicFramePr>
          <p:nvPr>
            <p:ph idx="1"/>
            <p:extLst>
              <p:ext uri="{D42A27DB-BD31-4B8C-83A1-F6EECF244321}">
                <p14:modId xmlns:p14="http://schemas.microsoft.com/office/powerpoint/2010/main" val="3895752159"/>
              </p:ext>
            </p:extLst>
          </p:nvPr>
        </p:nvGraphicFramePr>
        <p:xfrm>
          <a:off x="84762" y="1524000"/>
          <a:ext cx="8408921"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352A73A-3761-4C9B-ACD0-B3C0A5545E83}"/>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7E130A9D-6532-4B9F-877F-B3EBEB1843BB}"/>
              </a:ext>
            </a:extLst>
          </p:cNvPr>
          <p:cNvSpPr>
            <a:spLocks noGrp="1"/>
          </p:cNvSpPr>
          <p:nvPr>
            <p:ph type="sldNum" sz="quarter" idx="12"/>
          </p:nvPr>
        </p:nvSpPr>
        <p:spPr/>
        <p:txBody>
          <a:bodyPr/>
          <a:lstStyle/>
          <a:p>
            <a:fld id="{C10C6D2F-C2EB-46BF-9C4D-9AF40BB853E9}" type="slidenum">
              <a:rPr lang="en-US" smtClean="0"/>
              <a:t>8</a:t>
            </a:fld>
            <a:endParaRPr lang="en-US"/>
          </a:p>
        </p:txBody>
      </p:sp>
      <p:sp>
        <p:nvSpPr>
          <p:cNvPr id="7" name="TextBox 6">
            <a:extLst>
              <a:ext uri="{FF2B5EF4-FFF2-40B4-BE49-F238E27FC236}">
                <a16:creationId xmlns:a16="http://schemas.microsoft.com/office/drawing/2014/main" id="{0BCD9D67-F9F2-410F-86A7-6693A31B9195}"/>
              </a:ext>
            </a:extLst>
          </p:cNvPr>
          <p:cNvSpPr txBox="1"/>
          <p:nvPr/>
        </p:nvSpPr>
        <p:spPr>
          <a:xfrm>
            <a:off x="8493684" y="2438400"/>
            <a:ext cx="3613553" cy="1754326"/>
          </a:xfrm>
          <a:prstGeom prst="rect">
            <a:avLst/>
          </a:prstGeom>
          <a:noFill/>
        </p:spPr>
        <p:txBody>
          <a:bodyPr wrap="none" rtlCol="0">
            <a:spAutoFit/>
          </a:bodyPr>
          <a:lstStyle/>
          <a:p>
            <a:r>
              <a:rPr lang="en-US" sz="3600" dirty="0"/>
              <a:t>Montrose Group</a:t>
            </a:r>
          </a:p>
          <a:p>
            <a:r>
              <a:rPr lang="en-US" sz="3600" dirty="0"/>
              <a:t>Site Development </a:t>
            </a:r>
          </a:p>
          <a:p>
            <a:r>
              <a:rPr lang="en-US" sz="3600" dirty="0"/>
              <a:t>Approach</a:t>
            </a:r>
          </a:p>
        </p:txBody>
      </p:sp>
      <p:pic>
        <p:nvPicPr>
          <p:cNvPr id="9" name="Picture 8" descr="Site Logo">
            <a:extLst>
              <a:ext uri="{FF2B5EF4-FFF2-40B4-BE49-F238E27FC236}">
                <a16:creationId xmlns:a16="http://schemas.microsoft.com/office/drawing/2014/main" id="{8330DFCB-29C7-4D1E-837D-3244572ADEB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166755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EC13-C860-405C-91D6-66FBA479C5ED}"/>
              </a:ext>
            </a:extLst>
          </p:cNvPr>
          <p:cNvSpPr>
            <a:spLocks noGrp="1"/>
          </p:cNvSpPr>
          <p:nvPr>
            <p:ph type="title"/>
          </p:nvPr>
        </p:nvSpPr>
        <p:spPr>
          <a:xfrm>
            <a:off x="913775" y="618517"/>
            <a:ext cx="10364451" cy="799121"/>
          </a:xfrm>
        </p:spPr>
        <p:txBody>
          <a:bodyPr>
            <a:normAutofit fontScale="90000"/>
          </a:bodyPr>
          <a:lstStyle/>
          <a:p>
            <a:r>
              <a:rPr lang="en-US" sz="3200" dirty="0">
                <a:solidFill>
                  <a:srgbClr val="2C3C43"/>
                </a:solidFill>
              </a:rPr>
              <a:t>Montrose Group COVID 19 Economic Recovery Strategy </a:t>
            </a:r>
            <a:endParaRPr lang="en-US" dirty="0"/>
          </a:p>
        </p:txBody>
      </p:sp>
      <p:sp>
        <p:nvSpPr>
          <p:cNvPr id="3" name="Content Placeholder 2">
            <a:extLst>
              <a:ext uri="{FF2B5EF4-FFF2-40B4-BE49-F238E27FC236}">
                <a16:creationId xmlns:a16="http://schemas.microsoft.com/office/drawing/2014/main" id="{3F4A3197-B8D1-40FD-BE7C-3EE304EBE8BC}"/>
              </a:ext>
            </a:extLst>
          </p:cNvPr>
          <p:cNvSpPr>
            <a:spLocks noGrp="1"/>
          </p:cNvSpPr>
          <p:nvPr>
            <p:ph idx="1"/>
          </p:nvPr>
        </p:nvSpPr>
        <p:spPr>
          <a:xfrm>
            <a:off x="609600" y="1600200"/>
            <a:ext cx="10160000" cy="533400"/>
          </a:xfrm>
        </p:spPr>
        <p:txBody>
          <a:bodyPr/>
          <a:lstStyle/>
          <a:p>
            <a:pPr marL="114300" indent="0" algn="ctr">
              <a:buNone/>
            </a:pPr>
            <a:r>
              <a:rPr lang="en-US" b="1" dirty="0"/>
              <a:t>MAEDC REGION Demographic Data SNAPSHOT</a:t>
            </a:r>
          </a:p>
        </p:txBody>
      </p:sp>
      <p:sp>
        <p:nvSpPr>
          <p:cNvPr id="4" name="Date Placeholder 3">
            <a:extLst>
              <a:ext uri="{FF2B5EF4-FFF2-40B4-BE49-F238E27FC236}">
                <a16:creationId xmlns:a16="http://schemas.microsoft.com/office/drawing/2014/main" id="{45A3079C-8FF3-4EAC-8E66-C62375B88859}"/>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CC9B8A3E-4EA3-423A-B913-B981BC16132C}"/>
              </a:ext>
            </a:extLst>
          </p:cNvPr>
          <p:cNvSpPr>
            <a:spLocks noGrp="1"/>
          </p:cNvSpPr>
          <p:nvPr>
            <p:ph type="sldNum" sz="quarter" idx="12"/>
          </p:nvPr>
        </p:nvSpPr>
        <p:spPr/>
        <p:txBody>
          <a:bodyPr/>
          <a:lstStyle/>
          <a:p>
            <a:fld id="{C10C6D2F-C2EB-46BF-9C4D-9AF40BB853E9}" type="slidenum">
              <a:rPr lang="en-US" smtClean="0"/>
              <a:t>9</a:t>
            </a:fld>
            <a:endParaRPr lang="en-US"/>
          </a:p>
        </p:txBody>
      </p:sp>
      <p:graphicFrame>
        <p:nvGraphicFramePr>
          <p:cNvPr id="7" name="Object 6">
            <a:extLst>
              <a:ext uri="{FF2B5EF4-FFF2-40B4-BE49-F238E27FC236}">
                <a16:creationId xmlns:a16="http://schemas.microsoft.com/office/drawing/2014/main" id="{6104F949-B544-4771-8EA8-4424DEE202E0}"/>
              </a:ext>
            </a:extLst>
          </p:cNvPr>
          <p:cNvGraphicFramePr>
            <a:graphicFrameLocks noChangeAspect="1"/>
          </p:cNvGraphicFramePr>
          <p:nvPr>
            <p:extLst>
              <p:ext uri="{D42A27DB-BD31-4B8C-83A1-F6EECF244321}">
                <p14:modId xmlns:p14="http://schemas.microsoft.com/office/powerpoint/2010/main" val="4185901114"/>
              </p:ext>
            </p:extLst>
          </p:nvPr>
        </p:nvGraphicFramePr>
        <p:xfrm>
          <a:off x="1830388" y="2316163"/>
          <a:ext cx="8234362" cy="3475037"/>
        </p:xfrm>
        <a:graphic>
          <a:graphicData uri="http://schemas.openxmlformats.org/presentationml/2006/ole">
            <mc:AlternateContent xmlns:mc="http://schemas.openxmlformats.org/markup-compatibility/2006">
              <mc:Choice xmlns:v="urn:schemas-microsoft-com:vml" Requires="v">
                <p:oleObj spid="_x0000_s1067" name="Worksheet" r:id="rId4" imgW="4419501" imgH="2032029" progId="Excel.Sheet.12">
                  <p:embed/>
                </p:oleObj>
              </mc:Choice>
              <mc:Fallback>
                <p:oleObj name="Worksheet" r:id="rId4" imgW="4419501" imgH="2032029" progId="Excel.Sheet.12">
                  <p:embed/>
                  <p:pic>
                    <p:nvPicPr>
                      <p:cNvPr id="0" name=""/>
                      <p:cNvPicPr/>
                      <p:nvPr/>
                    </p:nvPicPr>
                    <p:blipFill>
                      <a:blip r:embed="rId5"/>
                      <a:stretch>
                        <a:fillRect/>
                      </a:stretch>
                    </p:blipFill>
                    <p:spPr>
                      <a:xfrm>
                        <a:off x="1830388" y="2316163"/>
                        <a:ext cx="8234362" cy="3475037"/>
                      </a:xfrm>
                      <a:prstGeom prst="rect">
                        <a:avLst/>
                      </a:prstGeom>
                    </p:spPr>
                  </p:pic>
                </p:oleObj>
              </mc:Fallback>
            </mc:AlternateContent>
          </a:graphicData>
        </a:graphic>
      </p:graphicFrame>
      <p:pic>
        <p:nvPicPr>
          <p:cNvPr id="9" name="Picture 8" descr="Site Logo">
            <a:extLst>
              <a:ext uri="{FF2B5EF4-FFF2-40B4-BE49-F238E27FC236}">
                <a16:creationId xmlns:a16="http://schemas.microsoft.com/office/drawing/2014/main" id="{2E30F6D9-2CFB-4DF5-905A-0B5262EB35B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7497" y="6132843"/>
            <a:ext cx="804295" cy="711059"/>
          </a:xfrm>
          <a:prstGeom prst="rect">
            <a:avLst/>
          </a:prstGeom>
          <a:noFill/>
          <a:ln>
            <a:noFill/>
          </a:ln>
        </p:spPr>
      </p:pic>
    </p:spTree>
    <p:extLst>
      <p:ext uri="{BB962C8B-B14F-4D97-AF65-F5344CB8AC3E}">
        <p14:creationId xmlns:p14="http://schemas.microsoft.com/office/powerpoint/2010/main" val="259603078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2605</Words>
  <Application>Microsoft Office PowerPoint</Application>
  <PresentationFormat>Widescreen</PresentationFormat>
  <Paragraphs>389</Paragraphs>
  <Slides>35</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2" baseType="lpstr">
      <vt:lpstr>Arial</vt:lpstr>
      <vt:lpstr>Calibri</vt:lpstr>
      <vt:lpstr>Courier New</vt:lpstr>
      <vt:lpstr>Symbol</vt:lpstr>
      <vt:lpstr>Tw Cen MT</vt:lpstr>
      <vt:lpstr>Droplet</vt:lpstr>
      <vt:lpstr>Worksheet</vt:lpstr>
      <vt:lpstr>maedc Montrose Group  COVID 19 Economic Recovery Strategy</vt:lpstr>
      <vt:lpstr>Montrose Group COVID 19 Economic Recovery Strategy </vt:lpstr>
      <vt:lpstr>Montrose Group COVID 19 Economic Recovery Strategy</vt:lpstr>
      <vt:lpstr>Montrose Group COVID 19 Economic Recovery Strategy </vt:lpstr>
      <vt:lpstr>Montrose Group COVID 19 Economic Recovery Strategy </vt:lpstr>
      <vt:lpstr>Montrose Group COVID 19 Economic Recovery Strategy </vt:lpstr>
      <vt:lpstr>Montrose Group COVID 19 Economic Recovery Strategy</vt:lpstr>
      <vt:lpstr>Montrose Group COVID 19 Economic Recovery Strategy</vt:lpstr>
      <vt:lpstr>Montrose Group COVID 19 Economic Recovery Strategy </vt:lpstr>
      <vt:lpstr>Montrose Group COVID 19 Economic Recovery Strategy </vt:lpstr>
      <vt:lpstr>Montrose Group COVID 19 Economic Recovery Strategy</vt:lpstr>
      <vt:lpstr>Montrose Group COVID 19 Economic Recovery Strategy</vt:lpstr>
      <vt:lpstr>Montrose Group COVID 19 Economic Recovery Strategy </vt:lpstr>
      <vt:lpstr>US Economic Development Administration (EDA)</vt:lpstr>
      <vt:lpstr>Small Business Administration (SBA)</vt:lpstr>
      <vt:lpstr>Federal Reserve</vt:lpstr>
      <vt:lpstr>Federal Reserve</vt:lpstr>
      <vt:lpstr>US Economic Development Administration (EDA)</vt:lpstr>
      <vt:lpstr>US Economic Development Administration (EDA)</vt:lpstr>
      <vt:lpstr>US Economic Development Administration (EDA)</vt:lpstr>
      <vt:lpstr>US Economic Development Administration (EDA)</vt:lpstr>
      <vt:lpstr>US Economic Development Administration (EDA)</vt:lpstr>
      <vt:lpstr>Community Development Block Grant (CDBG)</vt:lpstr>
      <vt:lpstr>Community Development Block Grant (CDBG)</vt:lpstr>
      <vt:lpstr>Community Development Block Grant (CDBG)</vt:lpstr>
      <vt:lpstr>Community Development Block Grant (CDBG)</vt:lpstr>
      <vt:lpstr>Community Development Block Grant (CDBG)</vt:lpstr>
      <vt:lpstr>Community Development Block Grant (CDBG)</vt:lpstr>
      <vt:lpstr>USDA Rural Development  </vt:lpstr>
      <vt:lpstr>USDA Rural Development  </vt:lpstr>
      <vt:lpstr>USDA Rural Development  </vt:lpstr>
      <vt:lpstr>Small Business Development Capital Access Strategy </vt:lpstr>
      <vt:lpstr>PowerPoint Presentation</vt:lpstr>
      <vt:lpstr>PowerPoint Presentation</vt:lpstr>
      <vt:lpstr>Montrose Group COVID 19 Economic Recovery Strategy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Montrose Group COVID 19 Economic Recovery Strategy</dc:title>
  <dc:creator>drobinson@montrosegroupllc.com</dc:creator>
  <cp:lastModifiedBy>drobinson@montrosegroupllc.com</cp:lastModifiedBy>
  <cp:revision>24</cp:revision>
  <dcterms:created xsi:type="dcterms:W3CDTF">2020-04-14T20:28:18Z</dcterms:created>
  <dcterms:modified xsi:type="dcterms:W3CDTF">2020-04-16T20:44:00Z</dcterms:modified>
</cp:coreProperties>
</file>