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8"/>
  </p:notesMasterIdLst>
  <p:handoutMasterIdLst>
    <p:handoutMasterId r:id="rId49"/>
  </p:handoutMasterIdLst>
  <p:sldIdLst>
    <p:sldId id="256" r:id="rId2"/>
    <p:sldId id="304" r:id="rId3"/>
    <p:sldId id="263" r:id="rId4"/>
    <p:sldId id="441" r:id="rId5"/>
    <p:sldId id="272" r:id="rId6"/>
    <p:sldId id="423" r:id="rId7"/>
    <p:sldId id="416" r:id="rId8"/>
    <p:sldId id="431" r:id="rId9"/>
    <p:sldId id="367" r:id="rId10"/>
    <p:sldId id="424" r:id="rId11"/>
    <p:sldId id="428" r:id="rId12"/>
    <p:sldId id="425" r:id="rId13"/>
    <p:sldId id="426" r:id="rId14"/>
    <p:sldId id="442" r:id="rId15"/>
    <p:sldId id="445" r:id="rId16"/>
    <p:sldId id="443" r:id="rId17"/>
    <p:sldId id="444" r:id="rId18"/>
    <p:sldId id="446" r:id="rId19"/>
    <p:sldId id="447" r:id="rId20"/>
    <p:sldId id="448" r:id="rId21"/>
    <p:sldId id="449" r:id="rId22"/>
    <p:sldId id="450" r:id="rId23"/>
    <p:sldId id="451" r:id="rId24"/>
    <p:sldId id="452" r:id="rId25"/>
    <p:sldId id="453" r:id="rId26"/>
    <p:sldId id="454" r:id="rId27"/>
    <p:sldId id="455" r:id="rId28"/>
    <p:sldId id="379" r:id="rId29"/>
    <p:sldId id="403" r:id="rId30"/>
    <p:sldId id="429" r:id="rId31"/>
    <p:sldId id="418" r:id="rId32"/>
    <p:sldId id="419" r:id="rId33"/>
    <p:sldId id="422" r:id="rId34"/>
    <p:sldId id="420" r:id="rId35"/>
    <p:sldId id="421" r:id="rId36"/>
    <p:sldId id="432" r:id="rId37"/>
    <p:sldId id="433" r:id="rId38"/>
    <p:sldId id="434" r:id="rId39"/>
    <p:sldId id="435" r:id="rId40"/>
    <p:sldId id="436" r:id="rId41"/>
    <p:sldId id="408" r:id="rId42"/>
    <p:sldId id="437" r:id="rId43"/>
    <p:sldId id="438" r:id="rId44"/>
    <p:sldId id="439" r:id="rId45"/>
    <p:sldId id="440" r:id="rId46"/>
    <p:sldId id="270" r:id="rId4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2"/>
    <p:restoredTop sz="94745"/>
  </p:normalViewPr>
  <p:slideViewPr>
    <p:cSldViewPr>
      <p:cViewPr varScale="1">
        <p:scale>
          <a:sx n="62" d="100"/>
          <a:sy n="62" d="100"/>
        </p:scale>
        <p:origin x="1072" y="56"/>
      </p:cViewPr>
      <p:guideLst>
        <p:guide orient="horz" pos="2160"/>
        <p:guide pos="3840"/>
      </p:guideLst>
    </p:cSldViewPr>
  </p:slideViewPr>
  <p:notesTextViewPr>
    <p:cViewPr>
      <p:scale>
        <a:sx n="1" d="1"/>
        <a:sy n="1" d="1"/>
      </p:scale>
      <p:origin x="0" y="0"/>
    </p:cViewPr>
  </p:notesTextViewPr>
  <p:notesViewPr>
    <p:cSldViewPr>
      <p:cViewPr varScale="1">
        <p:scale>
          <a:sx n="81" d="100"/>
          <a:sy n="81" d="100"/>
        </p:scale>
        <p:origin x="-1998"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Federal Stimulus</a:t>
            </a:r>
            <a:r>
              <a:rPr lang="en-US" baseline="0" dirty="0"/>
              <a:t> </a:t>
            </a:r>
            <a:r>
              <a:rPr lang="en-US" dirty="0"/>
              <a:t>Funding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Funding</c:v>
                </c:pt>
              </c:strCache>
            </c:strRef>
          </c:tx>
          <c:spPr>
            <a:solidFill>
              <a:schemeClr val="accent1"/>
            </a:solidFill>
            <a:ln>
              <a:noFill/>
            </a:ln>
            <a:effectLst/>
          </c:spPr>
          <c:invertIfNegative val="0"/>
          <c:cat>
            <c:strRef>
              <c:f>Sheet1!$A$2:$A$14</c:f>
              <c:strCache>
                <c:ptCount val="13"/>
                <c:pt idx="0">
                  <c:v>Unemployment Benefits</c:v>
                </c:pt>
                <c:pt idx="1">
                  <c:v>Taxpayer Checks</c:v>
                </c:pt>
                <c:pt idx="2">
                  <c:v>SBA</c:v>
                </c:pt>
                <c:pt idx="3">
                  <c:v>Fed Large Company Loans</c:v>
                </c:pt>
                <c:pt idx="4">
                  <c:v>Local &amp; State Government</c:v>
                </c:pt>
                <c:pt idx="5">
                  <c:v>Health Care</c:v>
                </c:pt>
                <c:pt idx="6">
                  <c:v>Social Safety Net</c:v>
                </c:pt>
                <c:pt idx="7">
                  <c:v>Disaster Assistance</c:v>
                </c:pt>
                <c:pt idx="8">
                  <c:v>Education</c:v>
                </c:pt>
                <c:pt idx="9">
                  <c:v>Transportation Providers</c:v>
                </c:pt>
                <c:pt idx="10">
                  <c:v>Tax Reductions</c:v>
                </c:pt>
                <c:pt idx="11">
                  <c:v>Business Tax Cuts</c:v>
                </c:pt>
                <c:pt idx="12">
                  <c:v>Other Spending</c:v>
                </c:pt>
              </c:strCache>
            </c:strRef>
          </c:cat>
          <c:val>
            <c:numRef>
              <c:f>Sheet1!$B$2:$B$14</c:f>
              <c:numCache>
                <c:formatCode>#,##0</c:formatCode>
                <c:ptCount val="13"/>
                <c:pt idx="0">
                  <c:v>260000000000</c:v>
                </c:pt>
                <c:pt idx="1">
                  <c:v>290000000000</c:v>
                </c:pt>
                <c:pt idx="2">
                  <c:v>377000000000</c:v>
                </c:pt>
                <c:pt idx="3">
                  <c:v>510000000000</c:v>
                </c:pt>
                <c:pt idx="4">
                  <c:v>150000000000</c:v>
                </c:pt>
                <c:pt idx="5">
                  <c:v>180000000000</c:v>
                </c:pt>
                <c:pt idx="6">
                  <c:v>42000000000</c:v>
                </c:pt>
                <c:pt idx="7">
                  <c:v>45000000000</c:v>
                </c:pt>
                <c:pt idx="8">
                  <c:v>32000000000</c:v>
                </c:pt>
                <c:pt idx="9">
                  <c:v>72000000000</c:v>
                </c:pt>
                <c:pt idx="10" formatCode="&quot;$&quot;#,##0_);[Red]\(&quot;$&quot;#,##0\)">
                  <c:v>20000000000</c:v>
                </c:pt>
                <c:pt idx="11" formatCode="&quot;$&quot;#,##0_);[Red]\(&quot;$&quot;#,##0\)">
                  <c:v>280000000000</c:v>
                </c:pt>
                <c:pt idx="12" formatCode="&quot;$&quot;#,##0_);[Red]\(&quot;$&quot;#,##0\)">
                  <c:v>25000000000</c:v>
                </c:pt>
              </c:numCache>
            </c:numRef>
          </c:val>
          <c:extLst>
            <c:ext xmlns:c16="http://schemas.microsoft.com/office/drawing/2014/chart" uri="{C3380CC4-5D6E-409C-BE32-E72D297353CC}">
              <c16:uniqueId val="{00000000-4D52-4B26-A9DC-07BC4288D37F}"/>
            </c:ext>
          </c:extLst>
        </c:ser>
        <c:dLbls>
          <c:showLegendKey val="0"/>
          <c:showVal val="0"/>
          <c:showCatName val="0"/>
          <c:showSerName val="0"/>
          <c:showPercent val="0"/>
          <c:showBubbleSize val="0"/>
        </c:dLbls>
        <c:gapWidth val="182"/>
        <c:axId val="540320320"/>
        <c:axId val="540325240"/>
      </c:barChart>
      <c:catAx>
        <c:axId val="540320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5240"/>
        <c:crosses val="autoZero"/>
        <c:auto val="1"/>
        <c:lblAlgn val="ctr"/>
        <c:lblOffset val="100"/>
        <c:noMultiLvlLbl val="0"/>
      </c:catAx>
      <c:valAx>
        <c:axId val="5403252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0320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Comparison</a:t>
            </a:r>
            <a:r>
              <a:rPr lang="en-US" baseline="0" dirty="0"/>
              <a:t> of COVID 19 Fiscal Measures and Loans and Guarantees as a Percentage of GDP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Fiscal Measures (excluding automatic stabilizers)</c:v>
                </c:pt>
              </c:strCache>
            </c:strRef>
          </c:tx>
          <c:spPr>
            <a:solidFill>
              <a:schemeClr val="accent1"/>
            </a:solidFill>
            <a:ln>
              <a:noFill/>
            </a:ln>
            <a:effectLst/>
          </c:spPr>
          <c:invertIfNegative val="0"/>
          <c:cat>
            <c:strRef>
              <c:f>Sheet1!$A$2:$A$7</c:f>
              <c:strCache>
                <c:ptCount val="6"/>
                <c:pt idx="0">
                  <c:v>Germany</c:v>
                </c:pt>
                <c:pt idx="1">
                  <c:v>France</c:v>
                </c:pt>
                <c:pt idx="2">
                  <c:v>Italy</c:v>
                </c:pt>
                <c:pt idx="3">
                  <c:v>Spain</c:v>
                </c:pt>
                <c:pt idx="4">
                  <c:v>United Kingdom</c:v>
                </c:pt>
                <c:pt idx="5">
                  <c:v>United States</c:v>
                </c:pt>
              </c:strCache>
            </c:strRef>
          </c:cat>
          <c:val>
            <c:numRef>
              <c:f>Sheet1!$B$2:$B$7</c:f>
              <c:numCache>
                <c:formatCode>0.00%</c:formatCode>
                <c:ptCount val="6"/>
                <c:pt idx="0" formatCode="0%">
                  <c:v>0.02</c:v>
                </c:pt>
                <c:pt idx="1">
                  <c:v>1.9E-2</c:v>
                </c:pt>
                <c:pt idx="2">
                  <c:v>1.4E-2</c:v>
                </c:pt>
                <c:pt idx="3">
                  <c:v>1.6E-2</c:v>
                </c:pt>
                <c:pt idx="4">
                  <c:v>3.6999999999999998E-2</c:v>
                </c:pt>
                <c:pt idx="5">
                  <c:v>6.7000000000000004E-2</c:v>
                </c:pt>
              </c:numCache>
            </c:numRef>
          </c:val>
          <c:extLst>
            <c:ext xmlns:c16="http://schemas.microsoft.com/office/drawing/2014/chart" uri="{C3380CC4-5D6E-409C-BE32-E72D297353CC}">
              <c16:uniqueId val="{00000000-EE82-43F8-9FB0-AD5EF297E6F7}"/>
            </c:ext>
          </c:extLst>
        </c:ser>
        <c:ser>
          <c:idx val="1"/>
          <c:order val="1"/>
          <c:tx>
            <c:strRef>
              <c:f>Sheet1!$C$1</c:f>
              <c:strCache>
                <c:ptCount val="1"/>
                <c:pt idx="0">
                  <c:v>Loans and Guarantees</c:v>
                </c:pt>
              </c:strCache>
            </c:strRef>
          </c:tx>
          <c:spPr>
            <a:solidFill>
              <a:schemeClr val="accent2"/>
            </a:solidFill>
            <a:ln>
              <a:noFill/>
            </a:ln>
            <a:effectLst/>
          </c:spPr>
          <c:invertIfNegative val="0"/>
          <c:cat>
            <c:strRef>
              <c:f>Sheet1!$A$2:$A$7</c:f>
              <c:strCache>
                <c:ptCount val="6"/>
                <c:pt idx="0">
                  <c:v>Germany</c:v>
                </c:pt>
                <c:pt idx="1">
                  <c:v>France</c:v>
                </c:pt>
                <c:pt idx="2">
                  <c:v>Italy</c:v>
                </c:pt>
                <c:pt idx="3">
                  <c:v>Spain</c:v>
                </c:pt>
                <c:pt idx="4">
                  <c:v>United Kingdom</c:v>
                </c:pt>
                <c:pt idx="5">
                  <c:v>United States</c:v>
                </c:pt>
              </c:strCache>
            </c:strRef>
          </c:cat>
          <c:val>
            <c:numRef>
              <c:f>Sheet1!$C$2:$C$7</c:f>
              <c:numCache>
                <c:formatCode>0%</c:formatCode>
                <c:ptCount val="6"/>
                <c:pt idx="0">
                  <c:v>0.22</c:v>
                </c:pt>
                <c:pt idx="1">
                  <c:v>0.12</c:v>
                </c:pt>
                <c:pt idx="2">
                  <c:v>0.19</c:v>
                </c:pt>
                <c:pt idx="3">
                  <c:v>0.08</c:v>
                </c:pt>
                <c:pt idx="4">
                  <c:v>0.15</c:v>
                </c:pt>
                <c:pt idx="5">
                  <c:v>0.04</c:v>
                </c:pt>
              </c:numCache>
            </c:numRef>
          </c:val>
          <c:extLst>
            <c:ext xmlns:c16="http://schemas.microsoft.com/office/drawing/2014/chart" uri="{C3380CC4-5D6E-409C-BE32-E72D297353CC}">
              <c16:uniqueId val="{00000001-EE82-43F8-9FB0-AD5EF297E6F7}"/>
            </c:ext>
          </c:extLst>
        </c:ser>
        <c:dLbls>
          <c:showLegendKey val="0"/>
          <c:showVal val="0"/>
          <c:showCatName val="0"/>
          <c:showSerName val="0"/>
          <c:showPercent val="0"/>
          <c:showBubbleSize val="0"/>
        </c:dLbls>
        <c:gapWidth val="219"/>
        <c:overlap val="-27"/>
        <c:axId val="636310432"/>
        <c:axId val="636313056"/>
      </c:barChart>
      <c:catAx>
        <c:axId val="63631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313056"/>
        <c:crosses val="autoZero"/>
        <c:auto val="1"/>
        <c:lblAlgn val="ctr"/>
        <c:lblOffset val="100"/>
        <c:noMultiLvlLbl val="0"/>
      </c:catAx>
      <c:valAx>
        <c:axId val="63631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31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6.xml.rels><?xml version="1.0" encoding="UTF-8" standalone="yes"?>
<Relationships xmlns="http://schemas.openxmlformats.org/package/2006/relationships"><Relationship Id="rId3" Type="http://schemas.openxmlformats.org/officeDocument/2006/relationships/hyperlink" Target="mailto:jbgrant@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5" Type="http://schemas.openxmlformats.org/officeDocument/2006/relationships/hyperlink" Target="mailto:tbiggam@montrosegroupllc.com" TargetMode="External"/><Relationship Id="rId4" Type="http://schemas.openxmlformats.org/officeDocument/2006/relationships/hyperlink" Target="mailto:mkinninger@osdc.net" TargetMode="External"/></Relationships>
</file>

<file path=ppt/diagrams/_rels/drawing36.xml.rels><?xml version="1.0" encoding="UTF-8" standalone="yes"?>
<Relationships xmlns="http://schemas.openxmlformats.org/package/2006/relationships"><Relationship Id="rId3" Type="http://schemas.openxmlformats.org/officeDocument/2006/relationships/hyperlink" Target="mailto:tbiggam@montrosegroupllc.com" TargetMode="External"/><Relationship Id="rId2" Type="http://schemas.openxmlformats.org/officeDocument/2006/relationships/hyperlink" Target="mailto:ngreen@montrosegroupllc.com" TargetMode="External"/><Relationship Id="rId1" Type="http://schemas.openxmlformats.org/officeDocument/2006/relationships/hyperlink" Target="mailto:drobinson@montrosegroupllc.com" TargetMode="External"/><Relationship Id="rId5" Type="http://schemas.openxmlformats.org/officeDocument/2006/relationships/hyperlink" Target="mailto:mkinninger@osdc.net" TargetMode="External"/><Relationship Id="rId4" Type="http://schemas.openxmlformats.org/officeDocument/2006/relationships/hyperlink" Target="mailto:jbgrant@montrosegroupllc.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F595D-BA22-4666-A821-3E8F04F108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9E12EE6-7E9B-49D6-ACE7-9B6CCC053A2E}" type="pres">
      <dgm:prSet presAssocID="{1C1F595D-BA22-4666-A821-3E8F04F108F7}" presName="Name0" presStyleCnt="0">
        <dgm:presLayoutVars>
          <dgm:dir/>
          <dgm:animLvl val="lvl"/>
          <dgm:resizeHandles val="exact"/>
        </dgm:presLayoutVars>
      </dgm:prSet>
      <dgm:spPr/>
    </dgm:pt>
  </dgm:ptLst>
  <dgm:cxnLst>
    <dgm:cxn modelId="{8132A096-588D-4BBE-9FC5-1DF10C218DFE}" type="presOf" srcId="{1C1F595D-BA22-4666-A821-3E8F04F108F7}" destId="{29E12EE6-7E9B-49D6-ACE7-9B6CCC053A2E}"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2800" b="1" dirty="0"/>
            <a:t>PPP – Eligible Applicants</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Char char=""/>
          </a:pPr>
          <a:r>
            <a:rPr lang="en-US" dirty="0"/>
            <a:t>In operation on February 15, 2020 and had employees or 1099-contractors, AND</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4900A996-9B95-449D-A81D-3A095F963C34}">
      <dgm:prSet/>
      <dgm:spPr/>
      <dgm:t>
        <a:bodyPr/>
        <a:lstStyle/>
        <a:p>
          <a:pPr>
            <a:buFont typeface="Wingdings" panose="05000000000000000000" pitchFamily="2" charset="2"/>
            <a:buChar char=""/>
          </a:pPr>
          <a:r>
            <a:rPr lang="en-US"/>
            <a:t>Small business with 500 or fewer employees whose principal residence is in U.S., OR</a:t>
          </a:r>
        </a:p>
      </dgm:t>
    </dgm:pt>
    <dgm:pt modelId="{230C65AF-6015-4A77-B8B0-303E49CDE581}" type="parTrans" cxnId="{FD234262-0772-4511-A988-2E19AB55092E}">
      <dgm:prSet/>
      <dgm:spPr/>
      <dgm:t>
        <a:bodyPr/>
        <a:lstStyle/>
        <a:p>
          <a:endParaRPr lang="en-US"/>
        </a:p>
      </dgm:t>
    </dgm:pt>
    <dgm:pt modelId="{8A501BF9-8440-49A3-9B96-738C06A6DACD}" type="sibTrans" cxnId="{FD234262-0772-4511-A988-2E19AB55092E}">
      <dgm:prSet/>
      <dgm:spPr/>
      <dgm:t>
        <a:bodyPr/>
        <a:lstStyle/>
        <a:p>
          <a:endParaRPr lang="en-US"/>
        </a:p>
      </dgm:t>
    </dgm:pt>
    <dgm:pt modelId="{FB2A3EF3-F281-45BF-83E8-C94658E8CD5A}">
      <dgm:prSet/>
      <dgm:spPr/>
      <dgm:t>
        <a:bodyPr/>
        <a:lstStyle/>
        <a:p>
          <a:pPr>
            <a:buFont typeface="Wingdings" panose="05000000000000000000" pitchFamily="2" charset="2"/>
            <a:buChar char=""/>
          </a:pPr>
          <a:r>
            <a:rPr lang="en-US"/>
            <a:t>Small businesses that meet SBA size standards also eligible (sba.gov/size-standards) OR</a:t>
          </a:r>
        </a:p>
      </dgm:t>
    </dgm:pt>
    <dgm:pt modelId="{19539CF2-C1F4-4877-BB4F-D391ADBE836D}" type="parTrans" cxnId="{317DB77B-D54C-4A17-B798-75A9E6D5E4F5}">
      <dgm:prSet/>
      <dgm:spPr/>
      <dgm:t>
        <a:bodyPr/>
        <a:lstStyle/>
        <a:p>
          <a:endParaRPr lang="en-US"/>
        </a:p>
      </dgm:t>
    </dgm:pt>
    <dgm:pt modelId="{628EA18B-49D4-458C-A616-3668D285AC8A}" type="sibTrans" cxnId="{317DB77B-D54C-4A17-B798-75A9E6D5E4F5}">
      <dgm:prSet/>
      <dgm:spPr/>
      <dgm:t>
        <a:bodyPr/>
        <a:lstStyle/>
        <a:p>
          <a:endParaRPr lang="en-US"/>
        </a:p>
      </dgm:t>
    </dgm:pt>
    <dgm:pt modelId="{E3C623D1-4B12-49EF-BE2E-7BAA83ACF0A2}">
      <dgm:prSet/>
      <dgm:spPr/>
      <dgm:t>
        <a:bodyPr/>
        <a:lstStyle/>
        <a:p>
          <a:pPr>
            <a:buFont typeface="Wingdings" panose="05000000000000000000" pitchFamily="2" charset="2"/>
            <a:buChar char=""/>
          </a:pPr>
          <a:r>
            <a:rPr lang="en-US"/>
            <a:t>501(c)3 nonprofit, 501(c)19 tax exempt veterans organizations, Section 31(b)(2)(C) Tribal business concerns, OR</a:t>
          </a:r>
          <a:br>
            <a:rPr lang="en-US"/>
          </a:br>
          <a:endParaRPr lang="en-US"/>
        </a:p>
      </dgm:t>
    </dgm:pt>
    <dgm:pt modelId="{E6958361-D639-442B-8B09-9BA1C42EA294}" type="parTrans" cxnId="{10B62B0E-BF81-4432-AE2F-A762A90CD5B6}">
      <dgm:prSet/>
      <dgm:spPr/>
      <dgm:t>
        <a:bodyPr/>
        <a:lstStyle/>
        <a:p>
          <a:endParaRPr lang="en-US"/>
        </a:p>
      </dgm:t>
    </dgm:pt>
    <dgm:pt modelId="{0110FBDE-B323-4719-9241-3B471790DAC5}" type="sibTrans" cxnId="{10B62B0E-BF81-4432-AE2F-A762A90CD5B6}">
      <dgm:prSet/>
      <dgm:spPr/>
      <dgm:t>
        <a:bodyPr/>
        <a:lstStyle/>
        <a:p>
          <a:endParaRPr lang="en-US"/>
        </a:p>
      </dgm:t>
    </dgm:pt>
    <dgm:pt modelId="{85AED4C9-7EA0-4096-BFA3-C8FA48DA195D}">
      <dgm:prSet/>
      <dgm:spPr/>
      <dgm:t>
        <a:bodyPr/>
        <a:lstStyle/>
        <a:p>
          <a:r>
            <a:rPr lang="en-US" dirty="0"/>
            <a:t>Sole proprietor or independent contractor or eligible self-employed individual in operation on February 15, 2020</a:t>
          </a:r>
        </a:p>
      </dgm:t>
    </dgm:pt>
    <dgm:pt modelId="{A0EB8F15-9486-44E1-8767-1465E7E69CBB}" type="parTrans" cxnId="{C26F0F24-CFDD-4499-B824-A8A2F6276520}">
      <dgm:prSet/>
      <dgm:spPr/>
      <dgm:t>
        <a:bodyPr/>
        <a:lstStyle/>
        <a:p>
          <a:endParaRPr lang="en-US"/>
        </a:p>
      </dgm:t>
    </dgm:pt>
    <dgm:pt modelId="{EEE28C86-13F0-48C7-BA31-56F2E38C3A0E}" type="sibTrans" cxnId="{C26F0F24-CFDD-4499-B824-A8A2F6276520}">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10B62B0E-BF81-4432-AE2F-A762A90CD5B6}" srcId="{81324DFB-5EC8-459E-A847-53A536C60C9C}" destId="{E3C623D1-4B12-49EF-BE2E-7BAA83ACF0A2}" srcOrd="2" destOrd="0" parTransId="{E6958361-D639-442B-8B09-9BA1C42EA294}" sibTransId="{0110FBDE-B323-4719-9241-3B471790DAC5}"/>
    <dgm:cxn modelId="{B3847415-6F1C-4360-8093-25DFEB59C903}" type="presOf" srcId="{766D094D-19A9-4F3C-BC4A-2B586D821A98}" destId="{B4353EEB-22EC-4EF2-9D55-3FF7EBFF8993}" srcOrd="1" destOrd="0" presId="urn:microsoft.com/office/officeart/2005/8/layout/list1"/>
    <dgm:cxn modelId="{C26F0F24-CFDD-4499-B824-A8A2F6276520}" srcId="{766D094D-19A9-4F3C-BC4A-2B586D821A98}" destId="{85AED4C9-7EA0-4096-BFA3-C8FA48DA195D}" srcOrd="1" destOrd="0" parTransId="{A0EB8F15-9486-44E1-8767-1465E7E69CBB}" sibTransId="{EEE28C86-13F0-48C7-BA31-56F2E38C3A0E}"/>
    <dgm:cxn modelId="{80BBE95C-C3B0-41D6-ACFE-1298F7EEFDC5}" type="presOf" srcId="{176B16B1-9C20-4309-B105-2D1E77543DE5}" destId="{457D8F74-C113-4E28-AB60-6FD5C90343CE}" srcOrd="0" destOrd="0" presId="urn:microsoft.com/office/officeart/2005/8/layout/list1"/>
    <dgm:cxn modelId="{F861DA41-8DFF-4F6E-88A7-C5B711BE66D4}" type="presOf" srcId="{4900A996-9B95-449D-A81D-3A095F963C34}" destId="{063F1AAB-D3DF-4D09-8524-D27AB45571CC}" srcOrd="0" destOrd="1" presId="urn:microsoft.com/office/officeart/2005/8/layout/list1"/>
    <dgm:cxn modelId="{FD234262-0772-4511-A988-2E19AB55092E}" srcId="{81324DFB-5EC8-459E-A847-53A536C60C9C}" destId="{4900A996-9B95-449D-A81D-3A095F963C34}" srcOrd="0" destOrd="0" parTransId="{230C65AF-6015-4A77-B8B0-303E49CDE581}" sibTransId="{8A501BF9-8440-49A3-9B96-738C06A6DACD}"/>
    <dgm:cxn modelId="{CF783246-3045-4191-A232-DD34317D16C4}" type="presOf" srcId="{81324DFB-5EC8-459E-A847-53A536C60C9C}" destId="{063F1AAB-D3DF-4D09-8524-D27AB45571CC}" srcOrd="0" destOrd="0" presId="urn:microsoft.com/office/officeart/2005/8/layout/list1"/>
    <dgm:cxn modelId="{317DB77B-D54C-4A17-B798-75A9E6D5E4F5}" srcId="{81324DFB-5EC8-459E-A847-53A536C60C9C}" destId="{FB2A3EF3-F281-45BF-83E8-C94658E8CD5A}" srcOrd="1" destOrd="0" parTransId="{19539CF2-C1F4-4877-BB4F-D391ADBE836D}" sibTransId="{628EA18B-49D4-458C-A616-3668D285AC8A}"/>
    <dgm:cxn modelId="{7C46EE97-1B71-4130-A0CD-A9E28246A256}" srcId="{176B16B1-9C20-4309-B105-2D1E77543DE5}" destId="{766D094D-19A9-4F3C-BC4A-2B586D821A98}" srcOrd="0" destOrd="0" parTransId="{461BFC41-B76E-46B4-919A-563717E4E61A}" sibTransId="{DD932263-03B0-46E8-9EA5-C5E54188C030}"/>
    <dgm:cxn modelId="{E357BBB4-00E4-4D30-B23A-C1F940B4B18A}" type="presOf" srcId="{85AED4C9-7EA0-4096-BFA3-C8FA48DA195D}" destId="{063F1AAB-D3DF-4D09-8524-D27AB45571CC}" srcOrd="0" destOrd="4" presId="urn:microsoft.com/office/officeart/2005/8/layout/list1"/>
    <dgm:cxn modelId="{CCC5A1C2-54D6-4822-8AAC-54A99C8943F2}" type="presOf" srcId="{FB2A3EF3-F281-45BF-83E8-C94658E8CD5A}" destId="{063F1AAB-D3DF-4D09-8524-D27AB45571CC}" srcOrd="0" destOrd="2" presId="urn:microsoft.com/office/officeart/2005/8/layout/list1"/>
    <dgm:cxn modelId="{DC3288C7-BBC6-4B74-8A79-0B69A91D0B8A}" srcId="{766D094D-19A9-4F3C-BC4A-2B586D821A98}" destId="{81324DFB-5EC8-459E-A847-53A536C60C9C}" srcOrd="0" destOrd="0" parTransId="{4BA7DE28-912A-4A4B-9F3C-4A3102E144E1}" sibTransId="{CFB432FF-0F76-40E0-839B-30CB60801B40}"/>
    <dgm:cxn modelId="{7141A9E9-BD61-47A7-9D6E-6A337D9E03FC}" type="presOf" srcId="{766D094D-19A9-4F3C-BC4A-2B586D821A98}" destId="{E18F1F61-D80B-4AEA-B205-4CD18CF63A84}" srcOrd="0" destOrd="0" presId="urn:microsoft.com/office/officeart/2005/8/layout/list1"/>
    <dgm:cxn modelId="{F512BFFF-A0CA-40C7-A14C-4E5AC3B00AEE}" type="presOf" srcId="{E3C623D1-4B12-49EF-BE2E-7BAA83ACF0A2}" destId="{063F1AAB-D3DF-4D09-8524-D27AB45571CC}" srcOrd="0" destOrd="3"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600" b="1" dirty="0"/>
            <a:t>PPP – Application Process</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Char char=""/>
          </a:pPr>
          <a:r>
            <a:rPr lang="en-US" dirty="0"/>
            <a:t>Apply at local bank or credit union</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EE78C3BC-266B-4ABA-90BB-34632D9315B9}">
      <dgm:prSet/>
      <dgm:spPr/>
      <dgm:t>
        <a:bodyPr/>
        <a:lstStyle/>
        <a:p>
          <a:r>
            <a:rPr lang="en-US" dirty="0"/>
            <a:t>Applications for independent contractors and self-employed start April 10, 2020</a:t>
          </a:r>
        </a:p>
      </dgm:t>
    </dgm:pt>
    <dgm:pt modelId="{85D556E5-E3CC-4379-B699-4855E37FE63A}" type="parTrans" cxnId="{1BE51FB3-4335-44E1-8607-46D9E8072B1C}">
      <dgm:prSet/>
      <dgm:spPr/>
      <dgm:t>
        <a:bodyPr/>
        <a:lstStyle/>
        <a:p>
          <a:endParaRPr lang="en-US"/>
        </a:p>
      </dgm:t>
    </dgm:pt>
    <dgm:pt modelId="{9EEA25F2-8AEC-4BF2-830C-3288ED8BA675}" type="sibTrans" cxnId="{1BE51FB3-4335-44E1-8607-46D9E8072B1C}">
      <dgm:prSet/>
      <dgm:spPr/>
      <dgm:t>
        <a:bodyPr/>
        <a:lstStyle/>
        <a:p>
          <a:endParaRPr lang="en-US"/>
        </a:p>
      </dgm:t>
    </dgm:pt>
    <dgm:pt modelId="{141C6A0F-02D6-4AAE-97E9-345C5005C2EC}">
      <dgm:prSet/>
      <dgm:spPr/>
      <dgm:t>
        <a:bodyPr/>
        <a:lstStyle/>
        <a:p>
          <a:pPr>
            <a:buFont typeface="Symbol" panose="05050102010706020507" pitchFamily="18" charset="2"/>
            <a:buChar char=""/>
          </a:pPr>
          <a:r>
            <a:rPr lang="en-US" dirty="0"/>
            <a:t>Best to start with your existing banking relationship!</a:t>
          </a:r>
        </a:p>
      </dgm:t>
    </dgm:pt>
    <dgm:pt modelId="{85288C52-9811-44FB-BF49-0182578ACD39}" type="parTrans" cxnId="{0009B39C-F3BF-4AE5-AEAE-09B6C670E79F}">
      <dgm:prSet/>
      <dgm:spPr/>
      <dgm:t>
        <a:bodyPr/>
        <a:lstStyle/>
        <a:p>
          <a:endParaRPr lang="en-US"/>
        </a:p>
      </dgm:t>
    </dgm:pt>
    <dgm:pt modelId="{F9944168-4EAF-4D81-9471-E230A77DEDBE}" type="sibTrans" cxnId="{0009B39C-F3BF-4AE5-AEAE-09B6C670E79F}">
      <dgm:prSet/>
      <dgm:spPr/>
      <dgm:t>
        <a:bodyPr/>
        <a:lstStyle/>
        <a:p>
          <a:endParaRPr lang="en-US"/>
        </a:p>
      </dgm:t>
    </dgm:pt>
    <dgm:pt modelId="{AA83D74B-D5D5-4985-910D-21E361159C51}">
      <dgm:prSet/>
      <dgm:spPr/>
      <dgm:t>
        <a:bodyPr/>
        <a:lstStyle/>
        <a:p>
          <a:pPr>
            <a:buFont typeface="Symbol" panose="05050102010706020507" pitchFamily="18" charset="2"/>
            <a:buChar char=""/>
          </a:pPr>
          <a:r>
            <a:rPr lang="en-US" dirty="0"/>
            <a:t>Applications accepted starting today – April 3, 2020</a:t>
          </a:r>
        </a:p>
      </dgm:t>
    </dgm:pt>
    <dgm:pt modelId="{2D5DC16F-6370-4A53-9688-2987440B1850}" type="parTrans" cxnId="{617C8E1F-ACB9-4DC0-8B0D-41B025C41E7C}">
      <dgm:prSet/>
      <dgm:spPr/>
      <dgm:t>
        <a:bodyPr/>
        <a:lstStyle/>
        <a:p>
          <a:endParaRPr lang="en-US"/>
        </a:p>
      </dgm:t>
    </dgm:pt>
    <dgm:pt modelId="{357C3EA0-52B9-4329-9366-61171B123F9A}" type="sibTrans" cxnId="{617C8E1F-ACB9-4DC0-8B0D-41B025C41E7C}">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B3847415-6F1C-4360-8093-25DFEB59C903}" type="presOf" srcId="{766D094D-19A9-4F3C-BC4A-2B586D821A98}" destId="{B4353EEB-22EC-4EF2-9D55-3FF7EBFF8993}" srcOrd="1" destOrd="0" presId="urn:microsoft.com/office/officeart/2005/8/layout/list1"/>
    <dgm:cxn modelId="{617C8E1F-ACB9-4DC0-8B0D-41B025C41E7C}" srcId="{766D094D-19A9-4F3C-BC4A-2B586D821A98}" destId="{AA83D74B-D5D5-4985-910D-21E361159C51}" srcOrd="2" destOrd="0" parTransId="{2D5DC16F-6370-4A53-9688-2987440B1850}" sibTransId="{357C3EA0-52B9-4329-9366-61171B123F9A}"/>
    <dgm:cxn modelId="{F06FE31F-B82B-44B7-9F0C-EE44C2FFD02B}" type="presOf" srcId="{EE78C3BC-266B-4ABA-90BB-34632D9315B9}" destId="{063F1AAB-D3DF-4D09-8524-D27AB45571CC}" srcOrd="0" destOrd="3" presId="urn:microsoft.com/office/officeart/2005/8/layout/list1"/>
    <dgm:cxn modelId="{80BBE95C-C3B0-41D6-ACFE-1298F7EEFDC5}" type="presOf" srcId="{176B16B1-9C20-4309-B105-2D1E77543DE5}" destId="{457D8F74-C113-4E28-AB60-6FD5C90343CE}" srcOrd="0" destOrd="0" presId="urn:microsoft.com/office/officeart/2005/8/layout/list1"/>
    <dgm:cxn modelId="{CF783246-3045-4191-A232-DD34317D16C4}" type="presOf" srcId="{81324DFB-5EC8-459E-A847-53A536C60C9C}" destId="{063F1AAB-D3DF-4D09-8524-D27AB45571CC}" srcOrd="0" destOrd="0" presId="urn:microsoft.com/office/officeart/2005/8/layout/list1"/>
    <dgm:cxn modelId="{FBF1E07E-1386-4D0D-A264-F723E888BA71}" type="presOf" srcId="{AA83D74B-D5D5-4985-910D-21E361159C51}" destId="{063F1AAB-D3DF-4D09-8524-D27AB45571CC}" srcOrd="0" destOrd="2" presId="urn:microsoft.com/office/officeart/2005/8/layout/list1"/>
    <dgm:cxn modelId="{16FF688C-8CEA-4654-9A1D-8EC40C0A6C9C}" type="presOf" srcId="{141C6A0F-02D6-4AAE-97E9-345C5005C2EC}" destId="{063F1AAB-D3DF-4D09-8524-D27AB45571CC}" srcOrd="0" destOrd="1" presId="urn:microsoft.com/office/officeart/2005/8/layout/list1"/>
    <dgm:cxn modelId="{7C46EE97-1B71-4130-A0CD-A9E28246A256}" srcId="{176B16B1-9C20-4309-B105-2D1E77543DE5}" destId="{766D094D-19A9-4F3C-BC4A-2B586D821A98}" srcOrd="0" destOrd="0" parTransId="{461BFC41-B76E-46B4-919A-563717E4E61A}" sibTransId="{DD932263-03B0-46E8-9EA5-C5E54188C030}"/>
    <dgm:cxn modelId="{0009B39C-F3BF-4AE5-AEAE-09B6C670E79F}" srcId="{766D094D-19A9-4F3C-BC4A-2B586D821A98}" destId="{141C6A0F-02D6-4AAE-97E9-345C5005C2EC}" srcOrd="1" destOrd="0" parTransId="{85288C52-9811-44FB-BF49-0182578ACD39}" sibTransId="{F9944168-4EAF-4D81-9471-E230A77DEDBE}"/>
    <dgm:cxn modelId="{1BE51FB3-4335-44E1-8607-46D9E8072B1C}" srcId="{766D094D-19A9-4F3C-BC4A-2B586D821A98}" destId="{EE78C3BC-266B-4ABA-90BB-34632D9315B9}" srcOrd="3" destOrd="0" parTransId="{85D556E5-E3CC-4379-B699-4855E37FE63A}" sibTransId="{9EEA25F2-8AEC-4BF2-830C-3288ED8BA675}"/>
    <dgm:cxn modelId="{DC3288C7-BBC6-4B74-8A79-0B69A91D0B8A}" srcId="{766D094D-19A9-4F3C-BC4A-2B586D821A98}" destId="{81324DFB-5EC8-459E-A847-53A536C60C9C}" srcOrd="0" destOrd="0" parTransId="{4BA7DE28-912A-4A4B-9F3C-4A3102E144E1}" sibTransId="{CFB432FF-0F76-40E0-839B-30CB60801B40}"/>
    <dgm:cxn modelId="{7141A9E9-BD61-47A7-9D6E-6A337D9E03FC}" type="presOf" srcId="{766D094D-19A9-4F3C-BC4A-2B586D821A98}" destId="{E18F1F61-D80B-4AEA-B205-4CD18CF63A84}" srcOrd="0" destOrd="0"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600" b="1" dirty="0"/>
            <a:t>PPP – Application Process (</a:t>
          </a:r>
          <a:r>
            <a:rPr lang="en-US" sz="3600" b="1" dirty="0" err="1"/>
            <a:t>cont</a:t>
          </a:r>
          <a:r>
            <a:rPr lang="en-US" sz="3600" b="1" dirty="0"/>
            <a:t>)</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Char char=""/>
          </a:pPr>
          <a:r>
            <a:rPr lang="en-US" dirty="0"/>
            <a:t>Needed to apply</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582A8405-C7D4-4C8E-B91D-6975A94FB55F}">
      <dgm:prSet/>
      <dgm:spPr/>
      <dgm:t>
        <a:bodyPr/>
        <a:lstStyle/>
        <a:p>
          <a:pPr>
            <a:buFont typeface="Wingdings" panose="05000000000000000000" pitchFamily="2" charset="2"/>
            <a:buChar char=""/>
          </a:pPr>
          <a:r>
            <a:rPr lang="en-US"/>
            <a:t>PPP Application Form (SBA Form 2483)</a:t>
          </a:r>
        </a:p>
      </dgm:t>
    </dgm:pt>
    <dgm:pt modelId="{76795BBD-C465-4B04-99E9-02577F0ABC56}" type="parTrans" cxnId="{ABAF29D8-FBA3-4835-A893-380EC7B238F0}">
      <dgm:prSet/>
      <dgm:spPr/>
      <dgm:t>
        <a:bodyPr/>
        <a:lstStyle/>
        <a:p>
          <a:endParaRPr lang="en-US"/>
        </a:p>
      </dgm:t>
    </dgm:pt>
    <dgm:pt modelId="{8EB74BB3-90DD-420C-A4C0-712473685B7E}" type="sibTrans" cxnId="{ABAF29D8-FBA3-4835-A893-380EC7B238F0}">
      <dgm:prSet/>
      <dgm:spPr/>
      <dgm:t>
        <a:bodyPr/>
        <a:lstStyle/>
        <a:p>
          <a:endParaRPr lang="en-US"/>
        </a:p>
      </dgm:t>
    </dgm:pt>
    <dgm:pt modelId="{8261D92B-5B4D-434E-B75D-733854C53E79}">
      <dgm:prSet/>
      <dgm:spPr/>
      <dgm:t>
        <a:bodyPr/>
        <a:lstStyle/>
        <a:p>
          <a:pPr>
            <a:buFont typeface="Wingdings" panose="05000000000000000000" pitchFamily="2" charset="2"/>
            <a:buChar char=""/>
          </a:pPr>
          <a:r>
            <a:rPr lang="en-US"/>
            <a:t>Payroll documentation</a:t>
          </a:r>
        </a:p>
      </dgm:t>
    </dgm:pt>
    <dgm:pt modelId="{7416D72E-E485-4F0E-BA23-D375EF3AE07E}" type="parTrans" cxnId="{DF6E29FA-C7C3-4C8E-8279-9B52167CC382}">
      <dgm:prSet/>
      <dgm:spPr/>
      <dgm:t>
        <a:bodyPr/>
        <a:lstStyle/>
        <a:p>
          <a:endParaRPr lang="en-US"/>
        </a:p>
      </dgm:t>
    </dgm:pt>
    <dgm:pt modelId="{73635314-809C-4B0F-BD20-F3CCEADF372D}" type="sibTrans" cxnId="{DF6E29FA-C7C3-4C8E-8279-9B52167CC382}">
      <dgm:prSet/>
      <dgm:spPr/>
      <dgm:t>
        <a:bodyPr/>
        <a:lstStyle/>
        <a:p>
          <a:endParaRPr lang="en-US"/>
        </a:p>
      </dgm:t>
    </dgm:pt>
    <dgm:pt modelId="{1ECA4FE9-0B22-4894-96D5-5081AD3E8D93}">
      <dgm:prSet/>
      <dgm:spPr/>
      <dgm:t>
        <a:bodyPr/>
        <a:lstStyle/>
        <a:p>
          <a:pPr>
            <a:buFont typeface="Wingdings" panose="05000000000000000000" pitchFamily="2" charset="2"/>
            <a:buChar char=""/>
          </a:pPr>
          <a:r>
            <a:rPr lang="en-US"/>
            <a:t>Other documents as required by each lender</a:t>
          </a:r>
        </a:p>
      </dgm:t>
    </dgm:pt>
    <dgm:pt modelId="{BA7A49A7-CEB7-4E1C-8EA9-2F2DB068E15F}" type="parTrans" cxnId="{BFED5C84-EC80-4765-A4FB-65A239D02A5C}">
      <dgm:prSet/>
      <dgm:spPr/>
      <dgm:t>
        <a:bodyPr/>
        <a:lstStyle/>
        <a:p>
          <a:endParaRPr lang="en-US"/>
        </a:p>
      </dgm:t>
    </dgm:pt>
    <dgm:pt modelId="{7FAC1914-8F72-4C76-87E2-0F0782BC449C}" type="sibTrans" cxnId="{BFED5C84-EC80-4765-A4FB-65A239D02A5C}">
      <dgm:prSet/>
      <dgm:spPr/>
      <dgm:t>
        <a:bodyPr/>
        <a:lstStyle/>
        <a:p>
          <a:endParaRPr lang="en-US"/>
        </a:p>
      </dgm:t>
    </dgm:pt>
    <dgm:pt modelId="{D2D15B86-C7A8-44D1-B9A3-775D30ED5774}">
      <dgm:prSet/>
      <dgm:spPr/>
      <dgm:t>
        <a:bodyPr/>
        <a:lstStyle/>
        <a:p>
          <a:r>
            <a:rPr lang="en-US" dirty="0"/>
            <a:t>Must apply before June 30, 2020</a:t>
          </a:r>
        </a:p>
      </dgm:t>
    </dgm:pt>
    <dgm:pt modelId="{E50F1A07-D70A-4881-BBD8-170734966899}" type="parTrans" cxnId="{131ADF32-12AF-461D-9CC8-27B9E5C62A86}">
      <dgm:prSet/>
      <dgm:spPr/>
      <dgm:t>
        <a:bodyPr/>
        <a:lstStyle/>
        <a:p>
          <a:endParaRPr lang="en-US"/>
        </a:p>
      </dgm:t>
    </dgm:pt>
    <dgm:pt modelId="{F45E6282-0A37-4510-B9AE-120B4DEE1AF5}" type="sibTrans" cxnId="{131ADF32-12AF-461D-9CC8-27B9E5C62A86}">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B3847415-6F1C-4360-8093-25DFEB59C903}" type="presOf" srcId="{766D094D-19A9-4F3C-BC4A-2B586D821A98}" destId="{B4353EEB-22EC-4EF2-9D55-3FF7EBFF8993}" srcOrd="1" destOrd="0" presId="urn:microsoft.com/office/officeart/2005/8/layout/list1"/>
    <dgm:cxn modelId="{131ADF32-12AF-461D-9CC8-27B9E5C62A86}" srcId="{766D094D-19A9-4F3C-BC4A-2B586D821A98}" destId="{D2D15B86-C7A8-44D1-B9A3-775D30ED5774}" srcOrd="1" destOrd="0" parTransId="{E50F1A07-D70A-4881-BBD8-170734966899}" sibTransId="{F45E6282-0A37-4510-B9AE-120B4DEE1AF5}"/>
    <dgm:cxn modelId="{80BBE95C-C3B0-41D6-ACFE-1298F7EEFDC5}" type="presOf" srcId="{176B16B1-9C20-4309-B105-2D1E77543DE5}" destId="{457D8F74-C113-4E28-AB60-6FD5C90343CE}" srcOrd="0" destOrd="0" presId="urn:microsoft.com/office/officeart/2005/8/layout/list1"/>
    <dgm:cxn modelId="{47942F45-8167-4A4A-B655-7611802CEAE1}" type="presOf" srcId="{8261D92B-5B4D-434E-B75D-733854C53E79}" destId="{063F1AAB-D3DF-4D09-8524-D27AB45571CC}" srcOrd="0" destOrd="2" presId="urn:microsoft.com/office/officeart/2005/8/layout/list1"/>
    <dgm:cxn modelId="{CF783246-3045-4191-A232-DD34317D16C4}" type="presOf" srcId="{81324DFB-5EC8-459E-A847-53A536C60C9C}" destId="{063F1AAB-D3DF-4D09-8524-D27AB45571CC}" srcOrd="0" destOrd="0" presId="urn:microsoft.com/office/officeart/2005/8/layout/list1"/>
    <dgm:cxn modelId="{BCA00053-6B84-4C41-88A2-530F1368A268}" type="presOf" srcId="{1ECA4FE9-0B22-4894-96D5-5081AD3E8D93}" destId="{063F1AAB-D3DF-4D09-8524-D27AB45571CC}" srcOrd="0" destOrd="3" presId="urn:microsoft.com/office/officeart/2005/8/layout/list1"/>
    <dgm:cxn modelId="{BFED5C84-EC80-4765-A4FB-65A239D02A5C}" srcId="{81324DFB-5EC8-459E-A847-53A536C60C9C}" destId="{1ECA4FE9-0B22-4894-96D5-5081AD3E8D93}" srcOrd="2" destOrd="0" parTransId="{BA7A49A7-CEB7-4E1C-8EA9-2F2DB068E15F}" sibTransId="{7FAC1914-8F72-4C76-87E2-0F0782BC449C}"/>
    <dgm:cxn modelId="{34147D86-FE41-4AD9-9721-D278873CD2A3}" type="presOf" srcId="{D2D15B86-C7A8-44D1-B9A3-775D30ED5774}" destId="{063F1AAB-D3DF-4D09-8524-D27AB45571CC}" srcOrd="0" destOrd="4" presId="urn:microsoft.com/office/officeart/2005/8/layout/list1"/>
    <dgm:cxn modelId="{7C46EE97-1B71-4130-A0CD-A9E28246A256}" srcId="{176B16B1-9C20-4309-B105-2D1E77543DE5}" destId="{766D094D-19A9-4F3C-BC4A-2B586D821A98}" srcOrd="0" destOrd="0" parTransId="{461BFC41-B76E-46B4-919A-563717E4E61A}" sibTransId="{DD932263-03B0-46E8-9EA5-C5E54188C030}"/>
    <dgm:cxn modelId="{DC3288C7-BBC6-4B74-8A79-0B69A91D0B8A}" srcId="{766D094D-19A9-4F3C-BC4A-2B586D821A98}" destId="{81324DFB-5EC8-459E-A847-53A536C60C9C}" srcOrd="0" destOrd="0" parTransId="{4BA7DE28-912A-4A4B-9F3C-4A3102E144E1}" sibTransId="{CFB432FF-0F76-40E0-839B-30CB60801B40}"/>
    <dgm:cxn modelId="{4103F6C7-1A30-4D35-9476-D8DE84074A8B}" type="presOf" srcId="{582A8405-C7D4-4C8E-B91D-6975A94FB55F}" destId="{063F1AAB-D3DF-4D09-8524-D27AB45571CC}" srcOrd="0" destOrd="1" presId="urn:microsoft.com/office/officeart/2005/8/layout/list1"/>
    <dgm:cxn modelId="{ABAF29D8-FBA3-4835-A893-380EC7B238F0}" srcId="{81324DFB-5EC8-459E-A847-53A536C60C9C}" destId="{582A8405-C7D4-4C8E-B91D-6975A94FB55F}" srcOrd="0" destOrd="0" parTransId="{76795BBD-C465-4B04-99E9-02577F0ABC56}" sibTransId="{8EB74BB3-90DD-420C-A4C0-712473685B7E}"/>
    <dgm:cxn modelId="{7141A9E9-BD61-47A7-9D6E-6A337D9E03FC}" type="presOf" srcId="{766D094D-19A9-4F3C-BC4A-2B586D821A98}" destId="{E18F1F61-D80B-4AEA-B205-4CD18CF63A84}" srcOrd="0" destOrd="0" presId="urn:microsoft.com/office/officeart/2005/8/layout/list1"/>
    <dgm:cxn modelId="{DF6E29FA-C7C3-4C8E-8279-9B52167CC382}" srcId="{81324DFB-5EC8-459E-A847-53A536C60C9C}" destId="{8261D92B-5B4D-434E-B75D-733854C53E79}" srcOrd="1" destOrd="0" parTransId="{7416D72E-E485-4F0E-BA23-D375EF3AE07E}" sibTransId="{73635314-809C-4B0F-BD20-F3CCEADF372D}"/>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600" b="1" dirty="0"/>
            <a:t>PPP – Eligible Costs</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None/>
          </a:pPr>
          <a:r>
            <a:rPr lang="en-US" dirty="0"/>
            <a:t>Payroll</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BBCD2D6C-45DF-462B-8927-11506EC49812}">
      <dgm:prSet/>
      <dgm:spPr/>
      <dgm:t>
        <a:bodyPr/>
        <a:lstStyle/>
        <a:p>
          <a:pPr>
            <a:buFont typeface="Wingdings" panose="05000000000000000000" pitchFamily="2" charset="2"/>
            <a:buChar char=""/>
          </a:pPr>
          <a:r>
            <a:rPr lang="en-US"/>
            <a:t>Salary, wages, commissions, or similar compensation</a:t>
          </a:r>
        </a:p>
      </dgm:t>
    </dgm:pt>
    <dgm:pt modelId="{431BAB6B-8C59-4FF0-9405-C65205E3E26B}" type="parTrans" cxnId="{4B9CAF1C-1990-44C7-9BDB-A51A2D1EDF33}">
      <dgm:prSet/>
      <dgm:spPr/>
      <dgm:t>
        <a:bodyPr/>
        <a:lstStyle/>
        <a:p>
          <a:endParaRPr lang="en-US"/>
        </a:p>
      </dgm:t>
    </dgm:pt>
    <dgm:pt modelId="{4EB512A8-63B6-4947-BC5C-BD8E10C56A7D}" type="sibTrans" cxnId="{4B9CAF1C-1990-44C7-9BDB-A51A2D1EDF33}">
      <dgm:prSet/>
      <dgm:spPr/>
      <dgm:t>
        <a:bodyPr/>
        <a:lstStyle/>
        <a:p>
          <a:endParaRPr lang="en-US"/>
        </a:p>
      </dgm:t>
    </dgm:pt>
    <dgm:pt modelId="{414771E3-300D-479D-A7C7-EA29C75AC96C}">
      <dgm:prSet/>
      <dgm:spPr/>
      <dgm:t>
        <a:bodyPr/>
        <a:lstStyle/>
        <a:p>
          <a:pPr>
            <a:buFont typeface="Wingdings" panose="05000000000000000000" pitchFamily="2" charset="2"/>
            <a:buChar char=""/>
          </a:pPr>
          <a:r>
            <a:rPr lang="en-US"/>
            <a:t>Cash tops or the equivalent</a:t>
          </a:r>
        </a:p>
      </dgm:t>
    </dgm:pt>
    <dgm:pt modelId="{3C661C55-4975-46E8-BA2E-E5D822239B1B}" type="parTrans" cxnId="{78D2CB58-3748-4485-A363-48EDE7A404B4}">
      <dgm:prSet/>
      <dgm:spPr/>
      <dgm:t>
        <a:bodyPr/>
        <a:lstStyle/>
        <a:p>
          <a:endParaRPr lang="en-US"/>
        </a:p>
      </dgm:t>
    </dgm:pt>
    <dgm:pt modelId="{D8FAFBEF-B954-44D1-9EF8-E855A8FBEF95}" type="sibTrans" cxnId="{78D2CB58-3748-4485-A363-48EDE7A404B4}">
      <dgm:prSet/>
      <dgm:spPr/>
      <dgm:t>
        <a:bodyPr/>
        <a:lstStyle/>
        <a:p>
          <a:endParaRPr lang="en-US"/>
        </a:p>
      </dgm:t>
    </dgm:pt>
    <dgm:pt modelId="{85A2BCB6-F3AA-44AA-B19E-72CA67D23257}">
      <dgm:prSet/>
      <dgm:spPr/>
      <dgm:t>
        <a:bodyPr/>
        <a:lstStyle/>
        <a:p>
          <a:pPr>
            <a:buFont typeface="Wingdings" panose="05000000000000000000" pitchFamily="2" charset="2"/>
            <a:buChar char=""/>
          </a:pPr>
          <a:r>
            <a:rPr lang="en-US"/>
            <a:t>Payment for vacation, parental, family, medical, or sick leave</a:t>
          </a:r>
        </a:p>
      </dgm:t>
    </dgm:pt>
    <dgm:pt modelId="{06AB38B7-596D-4A1A-8290-D30FCE8FDBDA}" type="parTrans" cxnId="{0FEAEC3A-B2FD-4C23-AF03-36EA3CB8D0C0}">
      <dgm:prSet/>
      <dgm:spPr/>
      <dgm:t>
        <a:bodyPr/>
        <a:lstStyle/>
        <a:p>
          <a:endParaRPr lang="en-US"/>
        </a:p>
      </dgm:t>
    </dgm:pt>
    <dgm:pt modelId="{AADAF01B-E7ED-4679-83BC-6ACB0AA0416E}" type="sibTrans" cxnId="{0FEAEC3A-B2FD-4C23-AF03-36EA3CB8D0C0}">
      <dgm:prSet/>
      <dgm:spPr/>
      <dgm:t>
        <a:bodyPr/>
        <a:lstStyle/>
        <a:p>
          <a:endParaRPr lang="en-US"/>
        </a:p>
      </dgm:t>
    </dgm:pt>
    <dgm:pt modelId="{F9E0A2DC-F1B7-4F82-80D7-B6CD9A29B3CA}">
      <dgm:prSet/>
      <dgm:spPr/>
      <dgm:t>
        <a:bodyPr/>
        <a:lstStyle/>
        <a:p>
          <a:pPr>
            <a:buFont typeface="Wingdings" panose="05000000000000000000" pitchFamily="2" charset="2"/>
            <a:buChar char=""/>
          </a:pPr>
          <a:r>
            <a:rPr lang="en-US"/>
            <a:t>Allowance for separation or dismissal</a:t>
          </a:r>
        </a:p>
      </dgm:t>
    </dgm:pt>
    <dgm:pt modelId="{0905728E-AE69-4425-B0D9-F86A77C493D4}" type="parTrans" cxnId="{9B0D0093-3396-4674-AD8F-1309CB1E3275}">
      <dgm:prSet/>
      <dgm:spPr/>
      <dgm:t>
        <a:bodyPr/>
        <a:lstStyle/>
        <a:p>
          <a:endParaRPr lang="en-US"/>
        </a:p>
      </dgm:t>
    </dgm:pt>
    <dgm:pt modelId="{3109522F-3BC8-46A5-9C16-A8FD2026F2B1}" type="sibTrans" cxnId="{9B0D0093-3396-4674-AD8F-1309CB1E3275}">
      <dgm:prSet/>
      <dgm:spPr/>
      <dgm:t>
        <a:bodyPr/>
        <a:lstStyle/>
        <a:p>
          <a:endParaRPr lang="en-US"/>
        </a:p>
      </dgm:t>
    </dgm:pt>
    <dgm:pt modelId="{B8A1254C-859A-4518-9602-568013C5AF38}">
      <dgm:prSet/>
      <dgm:spPr/>
      <dgm:t>
        <a:bodyPr/>
        <a:lstStyle/>
        <a:p>
          <a:pPr>
            <a:buFont typeface="Wingdings" panose="05000000000000000000" pitchFamily="2" charset="2"/>
            <a:buChar char=""/>
          </a:pPr>
          <a:r>
            <a:rPr lang="en-US" dirty="0"/>
            <a:t>Payment for the provision of employee benefits</a:t>
          </a:r>
        </a:p>
      </dgm:t>
    </dgm:pt>
    <dgm:pt modelId="{D9FA5DB9-1846-4283-8923-3D6D1D53C99A}" type="parTrans" cxnId="{2089C273-B2B9-4139-8CEA-0C9A67F8DFCC}">
      <dgm:prSet/>
      <dgm:spPr/>
      <dgm:t>
        <a:bodyPr/>
        <a:lstStyle/>
        <a:p>
          <a:endParaRPr lang="en-US"/>
        </a:p>
      </dgm:t>
    </dgm:pt>
    <dgm:pt modelId="{BE301853-8DBB-49C9-B0D4-F1D15F445668}" type="sibTrans" cxnId="{2089C273-B2B9-4139-8CEA-0C9A67F8DFCC}">
      <dgm:prSet/>
      <dgm:spPr/>
      <dgm:t>
        <a:bodyPr/>
        <a:lstStyle/>
        <a:p>
          <a:endParaRPr lang="en-US"/>
        </a:p>
      </dgm:t>
    </dgm:pt>
    <dgm:pt modelId="{A2F4F69A-5F79-4947-9AC7-67F73BF3A61E}">
      <dgm:prSet/>
      <dgm:spPr/>
      <dgm:t>
        <a:bodyPr/>
        <a:lstStyle/>
        <a:p>
          <a:pPr>
            <a:buFont typeface="Wingdings" panose="05000000000000000000" pitchFamily="2" charset="2"/>
            <a:buChar char=""/>
          </a:pPr>
          <a:r>
            <a:rPr lang="en-US" dirty="0"/>
            <a:t>Payment of state and local taxes assessed on compensation</a:t>
          </a:r>
          <a:br>
            <a:rPr lang="en-US" dirty="0"/>
          </a:br>
          <a:endParaRPr lang="en-US" dirty="0"/>
        </a:p>
      </dgm:t>
    </dgm:pt>
    <dgm:pt modelId="{DF9C5DD1-2654-49D1-B859-23145FD4A350}" type="parTrans" cxnId="{0C11755A-5CD6-4AF4-B375-45E9F6BEE475}">
      <dgm:prSet/>
      <dgm:spPr/>
      <dgm:t>
        <a:bodyPr/>
        <a:lstStyle/>
        <a:p>
          <a:endParaRPr lang="en-US"/>
        </a:p>
      </dgm:t>
    </dgm:pt>
    <dgm:pt modelId="{0AB61B2F-422F-4C43-92A0-B271BB24D554}" type="sibTrans" cxnId="{0C11755A-5CD6-4AF4-B375-45E9F6BEE475}">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833BFD01-6E9C-4A3E-9DF9-8FE850506030}" type="presOf" srcId="{F9E0A2DC-F1B7-4F82-80D7-B6CD9A29B3CA}" destId="{063F1AAB-D3DF-4D09-8524-D27AB45571CC}" srcOrd="0" destOrd="4" presId="urn:microsoft.com/office/officeart/2005/8/layout/list1"/>
    <dgm:cxn modelId="{B3847415-6F1C-4360-8093-25DFEB59C903}" type="presOf" srcId="{766D094D-19A9-4F3C-BC4A-2B586D821A98}" destId="{B4353EEB-22EC-4EF2-9D55-3FF7EBFF8993}" srcOrd="1" destOrd="0" presId="urn:microsoft.com/office/officeart/2005/8/layout/list1"/>
    <dgm:cxn modelId="{4B9CAF1C-1990-44C7-9BDB-A51A2D1EDF33}" srcId="{81324DFB-5EC8-459E-A847-53A536C60C9C}" destId="{BBCD2D6C-45DF-462B-8927-11506EC49812}" srcOrd="0" destOrd="0" parTransId="{431BAB6B-8C59-4FF0-9405-C65205E3E26B}" sibTransId="{4EB512A8-63B6-4947-BC5C-BD8E10C56A7D}"/>
    <dgm:cxn modelId="{0FEAEC3A-B2FD-4C23-AF03-36EA3CB8D0C0}" srcId="{81324DFB-5EC8-459E-A847-53A536C60C9C}" destId="{85A2BCB6-F3AA-44AA-B19E-72CA67D23257}" srcOrd="2" destOrd="0" parTransId="{06AB38B7-596D-4A1A-8290-D30FCE8FDBDA}" sibTransId="{AADAF01B-E7ED-4679-83BC-6ACB0AA0416E}"/>
    <dgm:cxn modelId="{80BBE95C-C3B0-41D6-ACFE-1298F7EEFDC5}" type="presOf" srcId="{176B16B1-9C20-4309-B105-2D1E77543DE5}" destId="{457D8F74-C113-4E28-AB60-6FD5C90343CE}" srcOrd="0" destOrd="0" presId="urn:microsoft.com/office/officeart/2005/8/layout/list1"/>
    <dgm:cxn modelId="{C1040265-F2E7-4C6B-92CF-93191374E08D}" type="presOf" srcId="{85A2BCB6-F3AA-44AA-B19E-72CA67D23257}" destId="{063F1AAB-D3DF-4D09-8524-D27AB45571CC}" srcOrd="0" destOrd="3" presId="urn:microsoft.com/office/officeart/2005/8/layout/list1"/>
    <dgm:cxn modelId="{CF783246-3045-4191-A232-DD34317D16C4}" type="presOf" srcId="{81324DFB-5EC8-459E-A847-53A536C60C9C}" destId="{063F1AAB-D3DF-4D09-8524-D27AB45571CC}" srcOrd="0" destOrd="0" presId="urn:microsoft.com/office/officeart/2005/8/layout/list1"/>
    <dgm:cxn modelId="{141A814B-65E4-4534-9835-5FA5623AFA9F}" type="presOf" srcId="{B8A1254C-859A-4518-9602-568013C5AF38}" destId="{063F1AAB-D3DF-4D09-8524-D27AB45571CC}" srcOrd="0" destOrd="5" presId="urn:microsoft.com/office/officeart/2005/8/layout/list1"/>
    <dgm:cxn modelId="{2089C273-B2B9-4139-8CEA-0C9A67F8DFCC}" srcId="{81324DFB-5EC8-459E-A847-53A536C60C9C}" destId="{B8A1254C-859A-4518-9602-568013C5AF38}" srcOrd="4" destOrd="0" parTransId="{D9FA5DB9-1846-4283-8923-3D6D1D53C99A}" sibTransId="{BE301853-8DBB-49C9-B0D4-F1D15F445668}"/>
    <dgm:cxn modelId="{78D2CB58-3748-4485-A363-48EDE7A404B4}" srcId="{81324DFB-5EC8-459E-A847-53A536C60C9C}" destId="{414771E3-300D-479D-A7C7-EA29C75AC96C}" srcOrd="1" destOrd="0" parTransId="{3C661C55-4975-46E8-BA2E-E5D822239B1B}" sibTransId="{D8FAFBEF-B954-44D1-9EF8-E855A8FBEF95}"/>
    <dgm:cxn modelId="{0C11755A-5CD6-4AF4-B375-45E9F6BEE475}" srcId="{81324DFB-5EC8-459E-A847-53A536C60C9C}" destId="{A2F4F69A-5F79-4947-9AC7-67F73BF3A61E}" srcOrd="5" destOrd="0" parTransId="{DF9C5DD1-2654-49D1-B859-23145FD4A350}" sibTransId="{0AB61B2F-422F-4C43-92A0-B271BB24D554}"/>
    <dgm:cxn modelId="{75D62688-05F0-4714-838B-1C72DDC89A9C}" type="presOf" srcId="{A2F4F69A-5F79-4947-9AC7-67F73BF3A61E}" destId="{063F1AAB-D3DF-4D09-8524-D27AB45571CC}" srcOrd="0" destOrd="6" presId="urn:microsoft.com/office/officeart/2005/8/layout/list1"/>
    <dgm:cxn modelId="{9B0D0093-3396-4674-AD8F-1309CB1E3275}" srcId="{81324DFB-5EC8-459E-A847-53A536C60C9C}" destId="{F9E0A2DC-F1B7-4F82-80D7-B6CD9A29B3CA}" srcOrd="3" destOrd="0" parTransId="{0905728E-AE69-4425-B0D9-F86A77C493D4}" sibTransId="{3109522F-3BC8-46A5-9C16-A8FD2026F2B1}"/>
    <dgm:cxn modelId="{7C46EE97-1B71-4130-A0CD-A9E28246A256}" srcId="{176B16B1-9C20-4309-B105-2D1E77543DE5}" destId="{766D094D-19A9-4F3C-BC4A-2B586D821A98}" srcOrd="0" destOrd="0" parTransId="{461BFC41-B76E-46B4-919A-563717E4E61A}" sibTransId="{DD932263-03B0-46E8-9EA5-C5E54188C030}"/>
    <dgm:cxn modelId="{DC3288C7-BBC6-4B74-8A79-0B69A91D0B8A}" srcId="{766D094D-19A9-4F3C-BC4A-2B586D821A98}" destId="{81324DFB-5EC8-459E-A847-53A536C60C9C}" srcOrd="0" destOrd="0" parTransId="{4BA7DE28-912A-4A4B-9F3C-4A3102E144E1}" sibTransId="{CFB432FF-0F76-40E0-839B-30CB60801B40}"/>
    <dgm:cxn modelId="{847EC6D1-BFDD-4A60-8CB3-7FD699DCEF12}" type="presOf" srcId="{BBCD2D6C-45DF-462B-8927-11506EC49812}" destId="{063F1AAB-D3DF-4D09-8524-D27AB45571CC}" srcOrd="0" destOrd="1" presId="urn:microsoft.com/office/officeart/2005/8/layout/list1"/>
    <dgm:cxn modelId="{ABD6A7E0-CF47-40DF-B45C-DF927FC396E4}" type="presOf" srcId="{414771E3-300D-479D-A7C7-EA29C75AC96C}" destId="{063F1AAB-D3DF-4D09-8524-D27AB45571CC}" srcOrd="0" destOrd="2" presId="urn:microsoft.com/office/officeart/2005/8/layout/list1"/>
    <dgm:cxn modelId="{7141A9E9-BD61-47A7-9D6E-6A337D9E03FC}" type="presOf" srcId="{766D094D-19A9-4F3C-BC4A-2B586D821A98}" destId="{E18F1F61-D80B-4AEA-B205-4CD18CF63A84}" srcOrd="0" destOrd="0"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600" b="1" dirty="0"/>
            <a:t>PPP – Loan Forgiveness</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Arial" panose="020B0604020202020204" pitchFamily="34" charset="0"/>
            <a:buChar char="•"/>
          </a:pPr>
          <a:r>
            <a:rPr lang="en-US" dirty="0"/>
            <a:t>Amount of forgiveness can be up to full principal </a:t>
          </a:r>
          <a:r>
            <a:rPr lang="en-US" u="sng" dirty="0"/>
            <a:t>and any accrued interest</a:t>
          </a:r>
          <a:endParaRPr lang="en-US" dirty="0"/>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CC4B975F-E002-4DD3-B275-DB612D4C3008}">
      <dgm:prSet/>
      <dgm:spPr/>
      <dgm:t>
        <a:bodyPr/>
        <a:lstStyle/>
        <a:p>
          <a:pPr>
            <a:buFont typeface="Arial" panose="020B0604020202020204" pitchFamily="34" charset="0"/>
            <a:buChar char="•"/>
          </a:pPr>
          <a:r>
            <a:rPr lang="en-US" dirty="0"/>
            <a:t>No more than 25% of forgiven amount may be for non-payroll costs</a:t>
          </a:r>
        </a:p>
      </dgm:t>
    </dgm:pt>
    <dgm:pt modelId="{99AA77F9-55B3-470B-ADD4-43487A2CFA38}" type="parTrans" cxnId="{1E4D4759-5D4E-4F02-B370-74CF9812050E}">
      <dgm:prSet/>
      <dgm:spPr/>
      <dgm:t>
        <a:bodyPr/>
        <a:lstStyle/>
        <a:p>
          <a:endParaRPr lang="en-US"/>
        </a:p>
      </dgm:t>
    </dgm:pt>
    <dgm:pt modelId="{2B5EE1DB-6FA9-4888-ABAF-3BE93CF42ED3}" type="sibTrans" cxnId="{1E4D4759-5D4E-4F02-B370-74CF9812050E}">
      <dgm:prSet/>
      <dgm:spPr/>
      <dgm:t>
        <a:bodyPr/>
        <a:lstStyle/>
        <a:p>
          <a:endParaRPr lang="en-US"/>
        </a:p>
      </dgm:t>
    </dgm:pt>
    <dgm:pt modelId="{ED8928C0-7361-4AE5-BADD-58647F11C5F9}">
      <dgm:prSet/>
      <dgm:spPr/>
      <dgm:t>
        <a:bodyPr/>
        <a:lstStyle/>
        <a:p>
          <a:pPr>
            <a:buFont typeface="Arial" panose="020B0604020202020204" pitchFamily="34" charset="0"/>
            <a:buChar char="•"/>
          </a:pPr>
          <a:r>
            <a:rPr lang="en-US" dirty="0"/>
            <a:t>Must submit documentation to lender to request forgiveness</a:t>
          </a:r>
        </a:p>
      </dgm:t>
    </dgm:pt>
    <dgm:pt modelId="{B27D18DE-C19E-460F-A847-C7216F82BCEB}" type="parTrans" cxnId="{FA30838D-C8A0-4515-BFAD-F4CE42C4DACC}">
      <dgm:prSet/>
      <dgm:spPr/>
      <dgm:t>
        <a:bodyPr/>
        <a:lstStyle/>
        <a:p>
          <a:endParaRPr lang="en-US"/>
        </a:p>
      </dgm:t>
    </dgm:pt>
    <dgm:pt modelId="{6D50214B-E990-4FE3-BD0F-E958415074EA}" type="sibTrans" cxnId="{FA30838D-C8A0-4515-BFAD-F4CE42C4DACC}">
      <dgm:prSet/>
      <dgm:spPr/>
      <dgm:t>
        <a:bodyPr/>
        <a:lstStyle/>
        <a:p>
          <a:endParaRPr lang="en-US"/>
        </a:p>
      </dgm:t>
    </dgm:pt>
    <dgm:pt modelId="{B3FC28AC-C8EA-4715-B9BD-E3357DD3B78E}">
      <dgm:prSet/>
      <dgm:spPr/>
      <dgm:t>
        <a:bodyPr/>
        <a:lstStyle/>
        <a:p>
          <a:pPr>
            <a:buFont typeface="Arial" panose="020B0604020202020204" pitchFamily="34" charset="0"/>
            <a:buChar char="•"/>
          </a:pPr>
          <a:r>
            <a:rPr lang="en-US" dirty="0"/>
            <a:t>The following costs incurred in 8-week period after origination can be forgiven</a:t>
          </a:r>
        </a:p>
      </dgm:t>
    </dgm:pt>
    <dgm:pt modelId="{42A74FA9-AA26-4789-BC56-4C56782C29E6}" type="parTrans" cxnId="{4D5B7CBC-95FC-456B-9DFD-9C048A173D99}">
      <dgm:prSet/>
      <dgm:spPr/>
      <dgm:t>
        <a:bodyPr/>
        <a:lstStyle/>
        <a:p>
          <a:endParaRPr lang="en-US"/>
        </a:p>
      </dgm:t>
    </dgm:pt>
    <dgm:pt modelId="{158D1491-C73D-4007-B51E-E31AF69268EC}" type="sibTrans" cxnId="{4D5B7CBC-95FC-456B-9DFD-9C048A173D99}">
      <dgm:prSet/>
      <dgm:spPr/>
      <dgm:t>
        <a:bodyPr/>
        <a:lstStyle/>
        <a:p>
          <a:endParaRPr lang="en-US"/>
        </a:p>
      </dgm:t>
    </dgm:pt>
    <dgm:pt modelId="{71E8EED1-D3E3-43F6-8EEF-399B4EB2C840}">
      <dgm:prSet/>
      <dgm:spPr/>
      <dgm:t>
        <a:bodyPr/>
        <a:lstStyle/>
        <a:p>
          <a:pPr>
            <a:buFont typeface="Arial" panose="020B0604020202020204" pitchFamily="34" charset="0"/>
            <a:buChar char="•"/>
          </a:pPr>
          <a:r>
            <a:rPr lang="en-US"/>
            <a:t>Payroll costs, rent, utilities, interest on debt</a:t>
          </a:r>
          <a:endParaRPr lang="en-US" dirty="0"/>
        </a:p>
      </dgm:t>
    </dgm:pt>
    <dgm:pt modelId="{AC303173-7A6E-49BF-B632-A088DF3012DD}" type="parTrans" cxnId="{449FA76C-0691-4CC0-A7A8-84283CBB4030}">
      <dgm:prSet/>
      <dgm:spPr/>
      <dgm:t>
        <a:bodyPr/>
        <a:lstStyle/>
        <a:p>
          <a:endParaRPr lang="en-US"/>
        </a:p>
      </dgm:t>
    </dgm:pt>
    <dgm:pt modelId="{A3885414-FE2A-44F1-B6C7-D6CA7922504F}" type="sibTrans" cxnId="{449FA76C-0691-4CC0-A7A8-84283CBB4030}">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B3847415-6F1C-4360-8093-25DFEB59C903}" type="presOf" srcId="{766D094D-19A9-4F3C-BC4A-2B586D821A98}" destId="{B4353EEB-22EC-4EF2-9D55-3FF7EBFF8993}" srcOrd="1" destOrd="0" presId="urn:microsoft.com/office/officeart/2005/8/layout/list1"/>
    <dgm:cxn modelId="{7BA5CB26-34D5-46E5-A455-FF2DD6CF503F}" type="presOf" srcId="{ED8928C0-7361-4AE5-BADD-58647F11C5F9}" destId="{063F1AAB-D3DF-4D09-8524-D27AB45571CC}" srcOrd="0" destOrd="4" presId="urn:microsoft.com/office/officeart/2005/8/layout/list1"/>
    <dgm:cxn modelId="{B8DCF52D-4D7E-486D-BA68-C9799A7C5029}" type="presOf" srcId="{B3FC28AC-C8EA-4715-B9BD-E3357DD3B78E}" destId="{063F1AAB-D3DF-4D09-8524-D27AB45571CC}" srcOrd="0" destOrd="1" presId="urn:microsoft.com/office/officeart/2005/8/layout/list1"/>
    <dgm:cxn modelId="{80BBE95C-C3B0-41D6-ACFE-1298F7EEFDC5}" type="presOf" srcId="{176B16B1-9C20-4309-B105-2D1E77543DE5}" destId="{457D8F74-C113-4E28-AB60-6FD5C90343CE}" srcOrd="0" destOrd="0" presId="urn:microsoft.com/office/officeart/2005/8/layout/list1"/>
    <dgm:cxn modelId="{CF783246-3045-4191-A232-DD34317D16C4}" type="presOf" srcId="{81324DFB-5EC8-459E-A847-53A536C60C9C}" destId="{063F1AAB-D3DF-4D09-8524-D27AB45571CC}" srcOrd="0" destOrd="0" presId="urn:microsoft.com/office/officeart/2005/8/layout/list1"/>
    <dgm:cxn modelId="{449FA76C-0691-4CC0-A7A8-84283CBB4030}" srcId="{B3FC28AC-C8EA-4715-B9BD-E3357DD3B78E}" destId="{71E8EED1-D3E3-43F6-8EEF-399B4EB2C840}" srcOrd="0" destOrd="0" parTransId="{AC303173-7A6E-49BF-B632-A088DF3012DD}" sibTransId="{A3885414-FE2A-44F1-B6C7-D6CA7922504F}"/>
    <dgm:cxn modelId="{1E4D4759-5D4E-4F02-B370-74CF9812050E}" srcId="{766D094D-19A9-4F3C-BC4A-2B586D821A98}" destId="{CC4B975F-E002-4DD3-B275-DB612D4C3008}" srcOrd="2" destOrd="0" parTransId="{99AA77F9-55B3-470B-ADD4-43487A2CFA38}" sibTransId="{2B5EE1DB-6FA9-4888-ABAF-3BE93CF42ED3}"/>
    <dgm:cxn modelId="{FA30838D-C8A0-4515-BFAD-F4CE42C4DACC}" srcId="{766D094D-19A9-4F3C-BC4A-2B586D821A98}" destId="{ED8928C0-7361-4AE5-BADD-58647F11C5F9}" srcOrd="3" destOrd="0" parTransId="{B27D18DE-C19E-460F-A847-C7216F82BCEB}" sibTransId="{6D50214B-E990-4FE3-BD0F-E958415074EA}"/>
    <dgm:cxn modelId="{7C46EE97-1B71-4130-A0CD-A9E28246A256}" srcId="{176B16B1-9C20-4309-B105-2D1E77543DE5}" destId="{766D094D-19A9-4F3C-BC4A-2B586D821A98}" srcOrd="0" destOrd="0" parTransId="{461BFC41-B76E-46B4-919A-563717E4E61A}" sibTransId="{DD932263-03B0-46E8-9EA5-C5E54188C030}"/>
    <dgm:cxn modelId="{CE9E30AF-3992-4FFB-9BE0-C8A824D17FA1}" type="presOf" srcId="{71E8EED1-D3E3-43F6-8EEF-399B4EB2C840}" destId="{063F1AAB-D3DF-4D09-8524-D27AB45571CC}" srcOrd="0" destOrd="2" presId="urn:microsoft.com/office/officeart/2005/8/layout/list1"/>
    <dgm:cxn modelId="{4D5B7CBC-95FC-456B-9DFD-9C048A173D99}" srcId="{766D094D-19A9-4F3C-BC4A-2B586D821A98}" destId="{B3FC28AC-C8EA-4715-B9BD-E3357DD3B78E}" srcOrd="1" destOrd="0" parTransId="{42A74FA9-AA26-4789-BC56-4C56782C29E6}" sibTransId="{158D1491-C73D-4007-B51E-E31AF69268EC}"/>
    <dgm:cxn modelId="{D25234C2-391F-44D2-AC19-3A7B2FADD286}" type="presOf" srcId="{CC4B975F-E002-4DD3-B275-DB612D4C3008}" destId="{063F1AAB-D3DF-4D09-8524-D27AB45571CC}" srcOrd="0" destOrd="3" presId="urn:microsoft.com/office/officeart/2005/8/layout/list1"/>
    <dgm:cxn modelId="{DC3288C7-BBC6-4B74-8A79-0B69A91D0B8A}" srcId="{766D094D-19A9-4F3C-BC4A-2B586D821A98}" destId="{81324DFB-5EC8-459E-A847-53A536C60C9C}" srcOrd="0" destOrd="0" parTransId="{4BA7DE28-912A-4A4B-9F3C-4A3102E144E1}" sibTransId="{CFB432FF-0F76-40E0-839B-30CB60801B40}"/>
    <dgm:cxn modelId="{7141A9E9-BD61-47A7-9D6E-6A337D9E03FC}" type="presOf" srcId="{766D094D-19A9-4F3C-BC4A-2B586D821A98}" destId="{E18F1F61-D80B-4AEA-B205-4CD18CF63A84}" srcOrd="0" destOrd="0"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600" b="1" dirty="0"/>
            <a:t>PPP – Loan Forgiveness Reduction</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Arial" panose="020B0604020202020204" pitchFamily="34" charset="0"/>
            <a:buChar char="•"/>
          </a:pPr>
          <a:r>
            <a:rPr lang="en-US" dirty="0"/>
            <a:t>Awaiting further guidance from SBA</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7D28F36F-A4A5-4B66-A866-D68F437BFDED}">
      <dgm:prSet/>
      <dgm:spPr/>
      <dgm:t>
        <a:bodyPr/>
        <a:lstStyle/>
        <a:p>
          <a:pPr>
            <a:buFont typeface="Wingdings" panose="05000000000000000000" pitchFamily="2" charset="2"/>
            <a:buChar char=""/>
          </a:pPr>
          <a:r>
            <a:rPr lang="en-US" dirty="0"/>
            <a:t>Loan forgiveness reduced id decrease in full-time employee headcount</a:t>
          </a:r>
        </a:p>
      </dgm:t>
    </dgm:pt>
    <dgm:pt modelId="{66DCD387-A53B-49D3-BFE6-0384FDC7A13A}" type="parTrans" cxnId="{5BB48098-B6EC-4F9D-93F7-BC606D33AB65}">
      <dgm:prSet/>
      <dgm:spPr/>
      <dgm:t>
        <a:bodyPr/>
        <a:lstStyle/>
        <a:p>
          <a:endParaRPr lang="en-US"/>
        </a:p>
      </dgm:t>
    </dgm:pt>
    <dgm:pt modelId="{2F639ABA-F5CE-4718-A850-D66A8C650344}" type="sibTrans" cxnId="{5BB48098-B6EC-4F9D-93F7-BC606D33AB65}">
      <dgm:prSet/>
      <dgm:spPr/>
      <dgm:t>
        <a:bodyPr/>
        <a:lstStyle/>
        <a:p>
          <a:endParaRPr lang="en-US"/>
        </a:p>
      </dgm:t>
    </dgm:pt>
    <dgm:pt modelId="{3A056FF8-1C4E-4B90-80CC-36BD8E49B988}">
      <dgm:prSet/>
      <dgm:spPr/>
      <dgm:t>
        <a:bodyPr/>
        <a:lstStyle/>
        <a:p>
          <a:pPr>
            <a:buFont typeface="Wingdings" panose="05000000000000000000" pitchFamily="2" charset="2"/>
            <a:buChar char=""/>
          </a:pPr>
          <a:r>
            <a:rPr lang="en-US" dirty="0"/>
            <a:t>Salaries and wages decreased by 25% for any employee making less than $100k</a:t>
          </a:r>
        </a:p>
      </dgm:t>
    </dgm:pt>
    <dgm:pt modelId="{529A3710-7FAD-481C-9DF6-7B816ACF4873}" type="parTrans" cxnId="{EBC0915F-743F-484B-8877-15BB102812A5}">
      <dgm:prSet/>
      <dgm:spPr/>
      <dgm:t>
        <a:bodyPr/>
        <a:lstStyle/>
        <a:p>
          <a:endParaRPr lang="en-US"/>
        </a:p>
      </dgm:t>
    </dgm:pt>
    <dgm:pt modelId="{3343290C-1B6B-46CD-B84B-8C91646F407F}" type="sibTrans" cxnId="{EBC0915F-743F-484B-8877-15BB102812A5}">
      <dgm:prSet/>
      <dgm:spPr/>
      <dgm:t>
        <a:bodyPr/>
        <a:lstStyle/>
        <a:p>
          <a:endParaRPr lang="en-US"/>
        </a:p>
      </dgm:t>
    </dgm:pt>
    <dgm:pt modelId="{7F9AFCFF-F5A9-48BA-A783-5345F78217E6}">
      <dgm:prSet/>
      <dgm:spPr/>
      <dgm:t>
        <a:bodyPr/>
        <a:lstStyle/>
        <a:p>
          <a:pPr>
            <a:buFont typeface="Arial" panose="020B0604020202020204" pitchFamily="34" charset="0"/>
            <a:buChar char="•"/>
          </a:pPr>
          <a:r>
            <a:rPr lang="en-US" dirty="0"/>
            <a:t>Initial guidance:</a:t>
          </a:r>
        </a:p>
      </dgm:t>
    </dgm:pt>
    <dgm:pt modelId="{B9665BEA-7DFE-4F46-B847-DC350CB8795B}" type="parTrans" cxnId="{31F4D8AD-34C0-48F6-B204-B29C9BE3F90E}">
      <dgm:prSet/>
      <dgm:spPr/>
      <dgm:t>
        <a:bodyPr/>
        <a:lstStyle/>
        <a:p>
          <a:endParaRPr lang="en-US"/>
        </a:p>
      </dgm:t>
    </dgm:pt>
    <dgm:pt modelId="{1A1543FD-0494-4DE6-8151-64FE124C5547}" type="sibTrans" cxnId="{31F4D8AD-34C0-48F6-B204-B29C9BE3F90E}">
      <dgm:prSet/>
      <dgm:spPr/>
      <dgm:t>
        <a:bodyPr/>
        <a:lstStyle/>
        <a:p>
          <a:endParaRPr lang="en-US"/>
        </a:p>
      </dgm:t>
    </dgm:pt>
    <dgm:pt modelId="{11F1B942-05DC-4263-80F1-BC39EC6DA918}">
      <dgm:prSet/>
      <dgm:spPr/>
      <dgm:t>
        <a:bodyPr/>
        <a:lstStyle/>
        <a:p>
          <a:pPr>
            <a:buFont typeface="Wingdings" panose="05000000000000000000" pitchFamily="2" charset="2"/>
            <a:buChar char=""/>
          </a:pPr>
          <a:r>
            <a:rPr lang="en-US" dirty="0"/>
            <a:t>Business has until June 30, 2020 to restore employment levels and wages</a:t>
          </a:r>
        </a:p>
      </dgm:t>
    </dgm:pt>
    <dgm:pt modelId="{074C7264-A179-42B4-BDC1-4E2469B4EFA8}" type="parTrans" cxnId="{F8727134-06B1-46BD-BB1F-9CB4C6C9C1F5}">
      <dgm:prSet/>
      <dgm:spPr/>
      <dgm:t>
        <a:bodyPr/>
        <a:lstStyle/>
        <a:p>
          <a:endParaRPr lang="en-US"/>
        </a:p>
      </dgm:t>
    </dgm:pt>
    <dgm:pt modelId="{5D469B47-3201-45F9-9096-C452402FA923}" type="sibTrans" cxnId="{F8727134-06B1-46BD-BB1F-9CB4C6C9C1F5}">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82D42512-BEBC-4C34-B63B-276064A3E7E8}" type="presOf" srcId="{11F1B942-05DC-4263-80F1-BC39EC6DA918}" destId="{063F1AAB-D3DF-4D09-8524-D27AB45571CC}" srcOrd="0" destOrd="4" presId="urn:microsoft.com/office/officeart/2005/8/layout/list1"/>
    <dgm:cxn modelId="{B3847415-6F1C-4360-8093-25DFEB59C903}" type="presOf" srcId="{766D094D-19A9-4F3C-BC4A-2B586D821A98}" destId="{B4353EEB-22EC-4EF2-9D55-3FF7EBFF8993}" srcOrd="1" destOrd="0" presId="urn:microsoft.com/office/officeart/2005/8/layout/list1"/>
    <dgm:cxn modelId="{F8727134-06B1-46BD-BB1F-9CB4C6C9C1F5}" srcId="{7F9AFCFF-F5A9-48BA-A783-5345F78217E6}" destId="{11F1B942-05DC-4263-80F1-BC39EC6DA918}" srcOrd="2" destOrd="0" parTransId="{074C7264-A179-42B4-BDC1-4E2469B4EFA8}" sibTransId="{5D469B47-3201-45F9-9096-C452402FA923}"/>
    <dgm:cxn modelId="{80BBE95C-C3B0-41D6-ACFE-1298F7EEFDC5}" type="presOf" srcId="{176B16B1-9C20-4309-B105-2D1E77543DE5}" destId="{457D8F74-C113-4E28-AB60-6FD5C90343CE}" srcOrd="0" destOrd="0" presId="urn:microsoft.com/office/officeart/2005/8/layout/list1"/>
    <dgm:cxn modelId="{EBC0915F-743F-484B-8877-15BB102812A5}" srcId="{7F9AFCFF-F5A9-48BA-A783-5345F78217E6}" destId="{3A056FF8-1C4E-4B90-80CC-36BD8E49B988}" srcOrd="1" destOrd="0" parTransId="{529A3710-7FAD-481C-9DF6-7B816ACF4873}" sibTransId="{3343290C-1B6B-46CD-B84B-8C91646F407F}"/>
    <dgm:cxn modelId="{CF783246-3045-4191-A232-DD34317D16C4}" type="presOf" srcId="{81324DFB-5EC8-459E-A847-53A536C60C9C}" destId="{063F1AAB-D3DF-4D09-8524-D27AB45571CC}" srcOrd="0" destOrd="0" presId="urn:microsoft.com/office/officeart/2005/8/layout/list1"/>
    <dgm:cxn modelId="{64C69A82-9706-4D9A-8B39-BEAC9DFA1E2F}" type="presOf" srcId="{7F9AFCFF-F5A9-48BA-A783-5345F78217E6}" destId="{063F1AAB-D3DF-4D09-8524-D27AB45571CC}" srcOrd="0" destOrd="1" presId="urn:microsoft.com/office/officeart/2005/8/layout/list1"/>
    <dgm:cxn modelId="{ABFBA783-CF5C-43AF-B792-87750D24BC2C}" type="presOf" srcId="{3A056FF8-1C4E-4B90-80CC-36BD8E49B988}" destId="{063F1AAB-D3DF-4D09-8524-D27AB45571CC}" srcOrd="0" destOrd="3" presId="urn:microsoft.com/office/officeart/2005/8/layout/list1"/>
    <dgm:cxn modelId="{7C46EE97-1B71-4130-A0CD-A9E28246A256}" srcId="{176B16B1-9C20-4309-B105-2D1E77543DE5}" destId="{766D094D-19A9-4F3C-BC4A-2B586D821A98}" srcOrd="0" destOrd="0" parTransId="{461BFC41-B76E-46B4-919A-563717E4E61A}" sibTransId="{DD932263-03B0-46E8-9EA5-C5E54188C030}"/>
    <dgm:cxn modelId="{5BB48098-B6EC-4F9D-93F7-BC606D33AB65}" srcId="{7F9AFCFF-F5A9-48BA-A783-5345F78217E6}" destId="{7D28F36F-A4A5-4B66-A866-D68F437BFDED}" srcOrd="0" destOrd="0" parTransId="{66DCD387-A53B-49D3-BFE6-0384FDC7A13A}" sibTransId="{2F639ABA-F5CE-4718-A850-D66A8C650344}"/>
    <dgm:cxn modelId="{31F4D8AD-34C0-48F6-B204-B29C9BE3F90E}" srcId="{766D094D-19A9-4F3C-BC4A-2B586D821A98}" destId="{7F9AFCFF-F5A9-48BA-A783-5345F78217E6}" srcOrd="1" destOrd="0" parTransId="{B9665BEA-7DFE-4F46-B847-DC350CB8795B}" sibTransId="{1A1543FD-0494-4DE6-8151-64FE124C5547}"/>
    <dgm:cxn modelId="{DC3288C7-BBC6-4B74-8A79-0B69A91D0B8A}" srcId="{766D094D-19A9-4F3C-BC4A-2B586D821A98}" destId="{81324DFB-5EC8-459E-A847-53A536C60C9C}" srcOrd="0" destOrd="0" parTransId="{4BA7DE28-912A-4A4B-9F3C-4A3102E144E1}" sibTransId="{CFB432FF-0F76-40E0-839B-30CB60801B40}"/>
    <dgm:cxn modelId="{EED0E5DC-393E-4FE7-B648-DD9EE57F82CD}" type="presOf" srcId="{7D28F36F-A4A5-4B66-A866-D68F437BFDED}" destId="{063F1AAB-D3DF-4D09-8524-D27AB45571CC}" srcOrd="0" destOrd="2" presId="urn:microsoft.com/office/officeart/2005/8/layout/list1"/>
    <dgm:cxn modelId="{7141A9E9-BD61-47A7-9D6E-6A337D9E03FC}" type="presOf" srcId="{766D094D-19A9-4F3C-BC4A-2B586D821A98}" destId="{E18F1F61-D80B-4AEA-B205-4CD18CF63A84}" srcOrd="0" destOrd="0"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600" b="1" dirty="0"/>
            <a:t>PPP – Other Info</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Arial" panose="020B0604020202020204" pitchFamily="34" charset="0"/>
            <a:buChar char="•"/>
          </a:pPr>
          <a:r>
            <a:rPr lang="en-US" dirty="0"/>
            <a:t>No fees to apply</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644CBDB1-A2BB-4A2D-AA18-F5A57D7589D6}">
      <dgm:prSet/>
      <dgm:spPr/>
      <dgm:t>
        <a:bodyPr/>
        <a:lstStyle/>
        <a:p>
          <a:pPr>
            <a:buFont typeface="Wingdings" panose="05000000000000000000" pitchFamily="2" charset="2"/>
            <a:buChar char=""/>
          </a:pPr>
          <a:r>
            <a:rPr lang="en-US" dirty="0"/>
            <a:t>If EIDL used for payroll, PPP loan must be used to refinance EIDL</a:t>
          </a:r>
        </a:p>
      </dgm:t>
    </dgm:pt>
    <dgm:pt modelId="{A8304111-BFDD-4C46-9E18-5579362A414D}" type="parTrans" cxnId="{7F53528E-8AB0-4CCB-B652-263C5DB1C3C6}">
      <dgm:prSet/>
      <dgm:spPr/>
      <dgm:t>
        <a:bodyPr/>
        <a:lstStyle/>
        <a:p>
          <a:endParaRPr lang="en-US"/>
        </a:p>
      </dgm:t>
    </dgm:pt>
    <dgm:pt modelId="{6E35BD9C-C07B-4129-BF7D-E644CFBB8C07}" type="sibTrans" cxnId="{7F53528E-8AB0-4CCB-B652-263C5DB1C3C6}">
      <dgm:prSet/>
      <dgm:spPr/>
      <dgm:t>
        <a:bodyPr/>
        <a:lstStyle/>
        <a:p>
          <a:endParaRPr lang="en-US"/>
        </a:p>
      </dgm:t>
    </dgm:pt>
    <dgm:pt modelId="{B4A01AC7-0466-4A9C-A3E7-0066366A3149}">
      <dgm:prSet/>
      <dgm:spPr/>
      <dgm:t>
        <a:bodyPr/>
        <a:lstStyle/>
        <a:p>
          <a:pPr>
            <a:buFont typeface="Wingdings" panose="05000000000000000000" pitchFamily="2" charset="2"/>
            <a:buChar char=""/>
          </a:pPr>
          <a:r>
            <a:rPr lang="en-US" dirty="0"/>
            <a:t>Amount of EIDL added to max PPP loan (2.5x payroll + EIDL)</a:t>
          </a:r>
        </a:p>
      </dgm:t>
    </dgm:pt>
    <dgm:pt modelId="{EDDEC71C-7F5C-48CC-AC31-3DB47825A27B}" type="parTrans" cxnId="{79F64109-3198-444C-900A-58C1886749AD}">
      <dgm:prSet/>
      <dgm:spPr/>
      <dgm:t>
        <a:bodyPr/>
        <a:lstStyle/>
        <a:p>
          <a:endParaRPr lang="en-US"/>
        </a:p>
      </dgm:t>
    </dgm:pt>
    <dgm:pt modelId="{8399B61B-2D2E-4363-9100-C03161A80BC7}" type="sibTrans" cxnId="{79F64109-3198-444C-900A-58C1886749AD}">
      <dgm:prSet/>
      <dgm:spPr/>
      <dgm:t>
        <a:bodyPr/>
        <a:lstStyle/>
        <a:p>
          <a:endParaRPr lang="en-US"/>
        </a:p>
      </dgm:t>
    </dgm:pt>
    <dgm:pt modelId="{06245522-4E45-4FEC-A84C-1E04864B37A4}">
      <dgm:prSet/>
      <dgm:spPr/>
      <dgm:t>
        <a:bodyPr/>
        <a:lstStyle/>
        <a:p>
          <a:pPr>
            <a:buFont typeface="Arial" panose="020B0604020202020204" pitchFamily="34" charset="0"/>
            <a:buChar char="•"/>
          </a:pPr>
          <a:r>
            <a:rPr lang="en-US" dirty="0"/>
            <a:t>No prepayment penalty</a:t>
          </a:r>
        </a:p>
      </dgm:t>
    </dgm:pt>
    <dgm:pt modelId="{9EFA2C56-199B-4815-86DB-ED48A9A14E12}" type="parTrans" cxnId="{62C2D7D4-E71E-43F1-A2DA-6739307A427F}">
      <dgm:prSet/>
      <dgm:spPr/>
      <dgm:t>
        <a:bodyPr/>
        <a:lstStyle/>
        <a:p>
          <a:endParaRPr lang="en-US"/>
        </a:p>
      </dgm:t>
    </dgm:pt>
    <dgm:pt modelId="{DA5E3AA2-4BB7-4EDA-8BC9-380D6192BDF9}" type="sibTrans" cxnId="{62C2D7D4-E71E-43F1-A2DA-6739307A427F}">
      <dgm:prSet/>
      <dgm:spPr/>
      <dgm:t>
        <a:bodyPr/>
        <a:lstStyle/>
        <a:p>
          <a:endParaRPr lang="en-US"/>
        </a:p>
      </dgm:t>
    </dgm:pt>
    <dgm:pt modelId="{CBA1CA22-496D-4BA7-BCF0-FF119974B52B}">
      <dgm:prSet/>
      <dgm:spPr/>
      <dgm:t>
        <a:bodyPr/>
        <a:lstStyle/>
        <a:p>
          <a:pPr>
            <a:buFont typeface="Arial" panose="020B0604020202020204" pitchFamily="34" charset="0"/>
            <a:buChar char="•"/>
          </a:pPr>
          <a:r>
            <a:rPr lang="en-US" dirty="0"/>
            <a:t>No personal guarantees required</a:t>
          </a:r>
        </a:p>
      </dgm:t>
    </dgm:pt>
    <dgm:pt modelId="{A18FFD1D-BDFC-43C9-ABBE-201F9A42955C}" type="parTrans" cxnId="{60EB863E-91B4-4244-8788-DD91F32365D2}">
      <dgm:prSet/>
      <dgm:spPr/>
      <dgm:t>
        <a:bodyPr/>
        <a:lstStyle/>
        <a:p>
          <a:endParaRPr lang="en-US"/>
        </a:p>
      </dgm:t>
    </dgm:pt>
    <dgm:pt modelId="{9A6746B2-FDC5-4B67-8D65-61F1823142A1}" type="sibTrans" cxnId="{60EB863E-91B4-4244-8788-DD91F32365D2}">
      <dgm:prSet/>
      <dgm:spPr/>
      <dgm:t>
        <a:bodyPr/>
        <a:lstStyle/>
        <a:p>
          <a:endParaRPr lang="en-US"/>
        </a:p>
      </dgm:t>
    </dgm:pt>
    <dgm:pt modelId="{3F874377-5ADE-4C35-963E-2B8E64C89EB8}">
      <dgm:prSet/>
      <dgm:spPr/>
      <dgm:t>
        <a:bodyPr/>
        <a:lstStyle/>
        <a:p>
          <a:pPr>
            <a:buFont typeface="Arial" panose="020B0604020202020204" pitchFamily="34" charset="0"/>
            <a:buChar char="•"/>
          </a:pPr>
          <a:r>
            <a:rPr lang="en-US" dirty="0"/>
            <a:t>If received an EIDL prior to April 3, 2020, can apply for a PPP loan also</a:t>
          </a:r>
        </a:p>
      </dgm:t>
    </dgm:pt>
    <dgm:pt modelId="{0A5E362B-EECE-4036-9874-2FC0AE5DC407}" type="parTrans" cxnId="{48084A2C-7066-4B9A-81C9-B2C1EE8C3DDB}">
      <dgm:prSet/>
      <dgm:spPr/>
      <dgm:t>
        <a:bodyPr/>
        <a:lstStyle/>
        <a:p>
          <a:endParaRPr lang="en-US"/>
        </a:p>
      </dgm:t>
    </dgm:pt>
    <dgm:pt modelId="{F0864CA9-F157-4B99-9CA5-83217D6E21CC}" type="sibTrans" cxnId="{48084A2C-7066-4B9A-81C9-B2C1EE8C3DDB}">
      <dgm:prSet/>
      <dgm:spPr/>
      <dgm:t>
        <a:bodyPr/>
        <a:lstStyle/>
        <a:p>
          <a:endParaRPr lang="en-US"/>
        </a:p>
      </dgm:t>
    </dgm:pt>
    <dgm:pt modelId="{CE0B1312-02AF-47EE-A65D-B8AEC8AEE4E1}">
      <dgm:prSet/>
      <dgm:spPr/>
      <dgm:t>
        <a:bodyPr/>
        <a:lstStyle/>
        <a:p>
          <a:pPr>
            <a:buFont typeface="Wingdings" panose="05000000000000000000" pitchFamily="2" charset="2"/>
            <a:buChar char=""/>
          </a:pPr>
          <a:r>
            <a:rPr lang="en-US" dirty="0"/>
            <a:t>$10,000 EIDL grant will be reduced from PPP loan forgiveness</a:t>
          </a:r>
        </a:p>
      </dgm:t>
    </dgm:pt>
    <dgm:pt modelId="{79C6B500-4FA3-4E06-9DAB-982B5D17EEF7}" type="parTrans" cxnId="{95570AEB-2087-4B53-903B-DCD413047564}">
      <dgm:prSet/>
      <dgm:spPr/>
      <dgm:t>
        <a:bodyPr/>
        <a:lstStyle/>
        <a:p>
          <a:endParaRPr lang="en-US"/>
        </a:p>
      </dgm:t>
    </dgm:pt>
    <dgm:pt modelId="{4BE5AB76-DB01-47F2-B5E0-0FA808DE8689}" type="sibTrans" cxnId="{95570AEB-2087-4B53-903B-DCD413047564}">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79F64109-3198-444C-900A-58C1886749AD}" srcId="{3F874377-5ADE-4C35-963E-2B8E64C89EB8}" destId="{B4A01AC7-0466-4A9C-A3E7-0066366A3149}" srcOrd="1" destOrd="0" parTransId="{EDDEC71C-7F5C-48CC-AC31-3DB47825A27B}" sibTransId="{8399B61B-2D2E-4363-9100-C03161A80BC7}"/>
    <dgm:cxn modelId="{C68AE711-EEE1-4C26-87C2-B378DED01E33}" type="presOf" srcId="{3F874377-5ADE-4C35-963E-2B8E64C89EB8}" destId="{063F1AAB-D3DF-4D09-8524-D27AB45571CC}" srcOrd="0" destOrd="3" presId="urn:microsoft.com/office/officeart/2005/8/layout/list1"/>
    <dgm:cxn modelId="{B3847415-6F1C-4360-8093-25DFEB59C903}" type="presOf" srcId="{766D094D-19A9-4F3C-BC4A-2B586D821A98}" destId="{B4353EEB-22EC-4EF2-9D55-3FF7EBFF8993}" srcOrd="1" destOrd="0" presId="urn:microsoft.com/office/officeart/2005/8/layout/list1"/>
    <dgm:cxn modelId="{0DA71218-0719-42BF-8301-A7EFABFD1C5A}" type="presOf" srcId="{644CBDB1-A2BB-4A2D-AA18-F5A57D7589D6}" destId="{063F1AAB-D3DF-4D09-8524-D27AB45571CC}" srcOrd="0" destOrd="4" presId="urn:microsoft.com/office/officeart/2005/8/layout/list1"/>
    <dgm:cxn modelId="{48084A2C-7066-4B9A-81C9-B2C1EE8C3DDB}" srcId="{766D094D-19A9-4F3C-BC4A-2B586D821A98}" destId="{3F874377-5ADE-4C35-963E-2B8E64C89EB8}" srcOrd="3" destOrd="0" parTransId="{0A5E362B-EECE-4036-9874-2FC0AE5DC407}" sibTransId="{F0864CA9-F157-4B99-9CA5-83217D6E21CC}"/>
    <dgm:cxn modelId="{11003B3B-05D1-44D9-9967-2D5C05062902}" type="presOf" srcId="{CBA1CA22-496D-4BA7-BCF0-FF119974B52B}" destId="{063F1AAB-D3DF-4D09-8524-D27AB45571CC}" srcOrd="0" destOrd="2" presId="urn:microsoft.com/office/officeart/2005/8/layout/list1"/>
    <dgm:cxn modelId="{80E1193C-D7FB-4CD4-BBD4-974938161407}" type="presOf" srcId="{CE0B1312-02AF-47EE-A65D-B8AEC8AEE4E1}" destId="{063F1AAB-D3DF-4D09-8524-D27AB45571CC}" srcOrd="0" destOrd="6" presId="urn:microsoft.com/office/officeart/2005/8/layout/list1"/>
    <dgm:cxn modelId="{60EB863E-91B4-4244-8788-DD91F32365D2}" srcId="{766D094D-19A9-4F3C-BC4A-2B586D821A98}" destId="{CBA1CA22-496D-4BA7-BCF0-FF119974B52B}" srcOrd="2" destOrd="0" parTransId="{A18FFD1D-BDFC-43C9-ABBE-201F9A42955C}" sibTransId="{9A6746B2-FDC5-4B67-8D65-61F1823142A1}"/>
    <dgm:cxn modelId="{80BBE95C-C3B0-41D6-ACFE-1298F7EEFDC5}" type="presOf" srcId="{176B16B1-9C20-4309-B105-2D1E77543DE5}" destId="{457D8F74-C113-4E28-AB60-6FD5C90343CE}" srcOrd="0" destOrd="0" presId="urn:microsoft.com/office/officeart/2005/8/layout/list1"/>
    <dgm:cxn modelId="{CF783246-3045-4191-A232-DD34317D16C4}" type="presOf" srcId="{81324DFB-5EC8-459E-A847-53A536C60C9C}" destId="{063F1AAB-D3DF-4D09-8524-D27AB45571CC}" srcOrd="0" destOrd="0" presId="urn:microsoft.com/office/officeart/2005/8/layout/list1"/>
    <dgm:cxn modelId="{1ED97E73-57B9-47F3-8B86-044FAC43FA47}" type="presOf" srcId="{06245522-4E45-4FEC-A84C-1E04864B37A4}" destId="{063F1AAB-D3DF-4D09-8524-D27AB45571CC}" srcOrd="0" destOrd="1" presId="urn:microsoft.com/office/officeart/2005/8/layout/list1"/>
    <dgm:cxn modelId="{7F53528E-8AB0-4CCB-B652-263C5DB1C3C6}" srcId="{3F874377-5ADE-4C35-963E-2B8E64C89EB8}" destId="{644CBDB1-A2BB-4A2D-AA18-F5A57D7589D6}" srcOrd="0" destOrd="0" parTransId="{A8304111-BFDD-4C46-9E18-5579362A414D}" sibTransId="{6E35BD9C-C07B-4129-BF7D-E644CFBB8C07}"/>
    <dgm:cxn modelId="{7C46EE97-1B71-4130-A0CD-A9E28246A256}" srcId="{176B16B1-9C20-4309-B105-2D1E77543DE5}" destId="{766D094D-19A9-4F3C-BC4A-2B586D821A98}" srcOrd="0" destOrd="0" parTransId="{461BFC41-B76E-46B4-919A-563717E4E61A}" sibTransId="{DD932263-03B0-46E8-9EA5-C5E54188C030}"/>
    <dgm:cxn modelId="{DC3288C7-BBC6-4B74-8A79-0B69A91D0B8A}" srcId="{766D094D-19A9-4F3C-BC4A-2B586D821A98}" destId="{81324DFB-5EC8-459E-A847-53A536C60C9C}" srcOrd="0" destOrd="0" parTransId="{4BA7DE28-912A-4A4B-9F3C-4A3102E144E1}" sibTransId="{CFB432FF-0F76-40E0-839B-30CB60801B40}"/>
    <dgm:cxn modelId="{62C2D7D4-E71E-43F1-A2DA-6739307A427F}" srcId="{766D094D-19A9-4F3C-BC4A-2B586D821A98}" destId="{06245522-4E45-4FEC-A84C-1E04864B37A4}" srcOrd="1" destOrd="0" parTransId="{9EFA2C56-199B-4815-86DB-ED48A9A14E12}" sibTransId="{DA5E3AA2-4BB7-4EDA-8BC9-380D6192BDF9}"/>
    <dgm:cxn modelId="{7141A9E9-BD61-47A7-9D6E-6A337D9E03FC}" type="presOf" srcId="{766D094D-19A9-4F3C-BC4A-2B586D821A98}" destId="{E18F1F61-D80B-4AEA-B205-4CD18CF63A84}" srcOrd="0" destOrd="0" presId="urn:microsoft.com/office/officeart/2005/8/layout/list1"/>
    <dgm:cxn modelId="{95570AEB-2087-4B53-903B-DCD413047564}" srcId="{3F874377-5ADE-4C35-963E-2B8E64C89EB8}" destId="{CE0B1312-02AF-47EE-A65D-B8AEC8AEE4E1}" srcOrd="2" destOrd="0" parTransId="{79C6B500-4FA3-4E06-9DAB-982B5D17EEF7}" sibTransId="{4BE5AB76-DB01-47F2-B5E0-0FA808DE8689}"/>
    <dgm:cxn modelId="{CA3418EE-8BA7-433B-9C1E-9FB6F97D2C66}" type="presOf" srcId="{B4A01AC7-0466-4A9C-A3E7-0066366A3149}" destId="{063F1AAB-D3DF-4D09-8524-D27AB45571CC}" srcOrd="0" destOrd="5"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95442F1-DC03-481C-A6E7-360D76A18F13}">
      <dgm:prSet/>
      <dgm:spPr/>
      <dgm:t>
        <a:bodyPr/>
        <a:lstStyle/>
        <a:p>
          <a:r>
            <a:rPr lang="en-US" b="1"/>
            <a:t>SBS Loan Payment Subsidy Funding</a:t>
          </a:r>
          <a:endParaRPr lang="en-US"/>
        </a:p>
      </dgm:t>
    </dgm:pt>
    <dgm:pt modelId="{3F80DA31-1FDA-4A2A-99C0-2284222F14AA}" type="parTrans" cxnId="{C8CE0632-5403-49B6-A937-627FDC3BD4A6}">
      <dgm:prSet/>
      <dgm:spPr/>
      <dgm:t>
        <a:bodyPr/>
        <a:lstStyle/>
        <a:p>
          <a:endParaRPr lang="en-US"/>
        </a:p>
      </dgm:t>
    </dgm:pt>
    <dgm:pt modelId="{F8606717-E766-4BB5-8B35-D8616AF5F59C}" type="sibTrans" cxnId="{C8CE0632-5403-49B6-A937-627FDC3BD4A6}">
      <dgm:prSet/>
      <dgm:spPr/>
      <dgm:t>
        <a:bodyPr/>
        <a:lstStyle/>
        <a:p>
          <a:endParaRPr lang="en-US"/>
        </a:p>
      </dgm:t>
    </dgm:pt>
    <dgm:pt modelId="{2B7AFD51-F418-4CDF-A0BD-E1C1D40B0AC6}">
      <dgm:prSet/>
      <dgm:spPr/>
      <dgm:t>
        <a:bodyPr/>
        <a:lstStyle/>
        <a:p>
          <a:pPr>
            <a:buFont typeface="Symbol" panose="05050102010706020507" pitchFamily="18" charset="2"/>
            <a:buChar char=""/>
          </a:pPr>
          <a:r>
            <a:rPr lang="en-US"/>
            <a:t>$17 B for loan subsidies</a:t>
          </a:r>
        </a:p>
      </dgm:t>
    </dgm:pt>
    <dgm:pt modelId="{A77B27F7-33B9-425C-9596-CBC8B4573145}" type="parTrans" cxnId="{358C47E0-9C0D-4815-9EE7-B18787F36D7D}">
      <dgm:prSet/>
      <dgm:spPr/>
      <dgm:t>
        <a:bodyPr/>
        <a:lstStyle/>
        <a:p>
          <a:endParaRPr lang="en-US"/>
        </a:p>
      </dgm:t>
    </dgm:pt>
    <dgm:pt modelId="{59FBF123-A54D-4505-B75C-8819CCAC98C2}" type="sibTrans" cxnId="{358C47E0-9C0D-4815-9EE7-B18787F36D7D}">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3CB727E6-EB4B-4104-8560-2837E9D06A9C}" type="pres">
      <dgm:prSet presAssocID="{595442F1-DC03-481C-A6E7-360D76A18F13}" presName="parentLin" presStyleCnt="0"/>
      <dgm:spPr/>
    </dgm:pt>
    <dgm:pt modelId="{597D8E7A-7794-4EA3-B2B4-2B6F3433344E}" type="pres">
      <dgm:prSet presAssocID="{595442F1-DC03-481C-A6E7-360D76A18F13}" presName="parentLeftMargin" presStyleLbl="node1" presStyleIdx="0" presStyleCnt="1"/>
      <dgm:spPr/>
    </dgm:pt>
    <dgm:pt modelId="{36E66DEB-5D4A-45B6-8B79-D3E48B38B470}" type="pres">
      <dgm:prSet presAssocID="{595442F1-DC03-481C-A6E7-360D76A18F13}" presName="parentText" presStyleLbl="node1" presStyleIdx="0" presStyleCnt="1">
        <dgm:presLayoutVars>
          <dgm:chMax val="0"/>
          <dgm:bulletEnabled val="1"/>
        </dgm:presLayoutVars>
      </dgm:prSet>
      <dgm:spPr/>
    </dgm:pt>
    <dgm:pt modelId="{FAA0E9B9-886F-42BD-AF26-A7CE49B81A31}" type="pres">
      <dgm:prSet presAssocID="{595442F1-DC03-481C-A6E7-360D76A18F13}" presName="negativeSpace" presStyleCnt="0"/>
      <dgm:spPr/>
    </dgm:pt>
    <dgm:pt modelId="{33BF344C-01A4-48C8-A629-78969F5542B5}" type="pres">
      <dgm:prSet presAssocID="{595442F1-DC03-481C-A6E7-360D76A18F13}" presName="childText" presStyleLbl="conFgAcc1" presStyleIdx="0" presStyleCnt="1">
        <dgm:presLayoutVars>
          <dgm:bulletEnabled val="1"/>
        </dgm:presLayoutVars>
      </dgm:prSet>
      <dgm:spPr/>
    </dgm:pt>
  </dgm:ptLst>
  <dgm:cxnLst>
    <dgm:cxn modelId="{C8CE0632-5403-49B6-A937-627FDC3BD4A6}" srcId="{AB0D03FD-2E76-4963-A0DB-10A2D95EDA62}" destId="{595442F1-DC03-481C-A6E7-360D76A18F13}" srcOrd="0" destOrd="0" parTransId="{3F80DA31-1FDA-4A2A-99C0-2284222F14AA}" sibTransId="{F8606717-E766-4BB5-8B35-D8616AF5F59C}"/>
    <dgm:cxn modelId="{39D1044E-0EB4-4B51-AB6D-29DC451A014D}" type="presOf" srcId="{AB0D03FD-2E76-4963-A0DB-10A2D95EDA62}" destId="{E674ABC1-1BFD-4CB4-B73C-8A2A3180A4EE}" srcOrd="0" destOrd="0" presId="urn:microsoft.com/office/officeart/2005/8/layout/list1"/>
    <dgm:cxn modelId="{5BE32857-48A4-45D2-9547-72BE8DD6F4B1}" type="presOf" srcId="{2B7AFD51-F418-4CDF-A0BD-E1C1D40B0AC6}" destId="{33BF344C-01A4-48C8-A629-78969F5542B5}" srcOrd="0" destOrd="0" presId="urn:microsoft.com/office/officeart/2005/8/layout/list1"/>
    <dgm:cxn modelId="{C3498C99-D7D2-450B-BA63-F9D16D2D4414}" type="presOf" srcId="{595442F1-DC03-481C-A6E7-360D76A18F13}" destId="{597D8E7A-7794-4EA3-B2B4-2B6F3433344E}" srcOrd="0" destOrd="0" presId="urn:microsoft.com/office/officeart/2005/8/layout/list1"/>
    <dgm:cxn modelId="{77B776C6-7582-47B7-8196-7C607430B42A}" type="presOf" srcId="{595442F1-DC03-481C-A6E7-360D76A18F13}" destId="{36E66DEB-5D4A-45B6-8B79-D3E48B38B470}" srcOrd="1" destOrd="0" presId="urn:microsoft.com/office/officeart/2005/8/layout/list1"/>
    <dgm:cxn modelId="{358C47E0-9C0D-4815-9EE7-B18787F36D7D}" srcId="{595442F1-DC03-481C-A6E7-360D76A18F13}" destId="{2B7AFD51-F418-4CDF-A0BD-E1C1D40B0AC6}" srcOrd="0" destOrd="0" parTransId="{A77B27F7-33B9-425C-9596-CBC8B4573145}" sibTransId="{59FBF123-A54D-4505-B75C-8819CCAC98C2}"/>
    <dgm:cxn modelId="{4BD1010C-1BB1-40AC-9A70-54AB228D3AFE}" type="presParOf" srcId="{E674ABC1-1BFD-4CB4-B73C-8A2A3180A4EE}" destId="{3CB727E6-EB4B-4104-8560-2837E9D06A9C}" srcOrd="0" destOrd="0" presId="urn:microsoft.com/office/officeart/2005/8/layout/list1"/>
    <dgm:cxn modelId="{2A5951F9-ECA3-4A73-9F3D-D430F0EDEAC1}" type="presParOf" srcId="{3CB727E6-EB4B-4104-8560-2837E9D06A9C}" destId="{597D8E7A-7794-4EA3-B2B4-2B6F3433344E}" srcOrd="0" destOrd="0" presId="urn:microsoft.com/office/officeart/2005/8/layout/list1"/>
    <dgm:cxn modelId="{477BB33B-4413-4663-9599-55B376C2A9F0}" type="presParOf" srcId="{3CB727E6-EB4B-4104-8560-2837E9D06A9C}" destId="{36E66DEB-5D4A-45B6-8B79-D3E48B38B470}" srcOrd="1" destOrd="0" presId="urn:microsoft.com/office/officeart/2005/8/layout/list1"/>
    <dgm:cxn modelId="{D8B8B712-E800-4663-AF6C-9E30D26DBE49}" type="presParOf" srcId="{E674ABC1-1BFD-4CB4-B73C-8A2A3180A4EE}" destId="{FAA0E9B9-886F-42BD-AF26-A7CE49B81A31}" srcOrd="1" destOrd="0" presId="urn:microsoft.com/office/officeart/2005/8/layout/list1"/>
    <dgm:cxn modelId="{F4EFE4AE-25AC-4947-84EB-12091A8331DD}" type="presParOf" srcId="{E674ABC1-1BFD-4CB4-B73C-8A2A3180A4EE}" destId="{33BF344C-01A4-48C8-A629-78969F5542B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2ADAD0F-D46D-493C-BE64-8687022164AB}">
      <dgm:prSet/>
      <dgm:spPr/>
      <dgm:t>
        <a:bodyPr/>
        <a:lstStyle/>
        <a:p>
          <a:r>
            <a:rPr lang="en-US" b="1"/>
            <a:t>SBA Loan Payment Subsidy Terms</a:t>
          </a:r>
          <a:endParaRPr lang="en-US"/>
        </a:p>
      </dgm:t>
    </dgm:pt>
    <dgm:pt modelId="{D2BB7523-E41B-42DB-A292-A0F52B1DC994}" type="parTrans" cxnId="{52381C36-E585-4939-93BB-26DA25815814}">
      <dgm:prSet/>
      <dgm:spPr/>
      <dgm:t>
        <a:bodyPr/>
        <a:lstStyle/>
        <a:p>
          <a:endParaRPr lang="en-US"/>
        </a:p>
      </dgm:t>
    </dgm:pt>
    <dgm:pt modelId="{5C611815-DBE0-416D-9B37-44C9236D94E0}" type="sibTrans" cxnId="{52381C36-E585-4939-93BB-26DA25815814}">
      <dgm:prSet/>
      <dgm:spPr/>
      <dgm:t>
        <a:bodyPr/>
        <a:lstStyle/>
        <a:p>
          <a:endParaRPr lang="en-US"/>
        </a:p>
      </dgm:t>
    </dgm:pt>
    <dgm:pt modelId="{A8273494-9483-4271-985B-AE04710416C3}">
      <dgm:prSet/>
      <dgm:spPr/>
      <dgm:t>
        <a:bodyPr/>
        <a:lstStyle/>
        <a:p>
          <a:pPr>
            <a:buFont typeface="Symbol" panose="05050102010706020507" pitchFamily="18" charset="2"/>
            <a:buChar char=""/>
          </a:pPr>
          <a:r>
            <a:rPr lang="en-US"/>
            <a:t>Requires the SBA to pay the principal, interest, and any associated fees that are owed on the covered loans for a six-month period starting on the next payment due</a:t>
          </a:r>
        </a:p>
      </dgm:t>
    </dgm:pt>
    <dgm:pt modelId="{79D7272D-6EA9-4E6B-BF33-1EAD832ECD56}" type="parTrans" cxnId="{6D8A59E3-107F-43CD-AC18-2D2010158028}">
      <dgm:prSet/>
      <dgm:spPr/>
      <dgm:t>
        <a:bodyPr/>
        <a:lstStyle/>
        <a:p>
          <a:endParaRPr lang="en-US"/>
        </a:p>
      </dgm:t>
    </dgm:pt>
    <dgm:pt modelId="{CFB2A76F-A04A-452B-9457-EE6ED28B1D53}" type="sibTrans" cxnId="{6D8A59E3-107F-43CD-AC18-2D2010158028}">
      <dgm:prSet/>
      <dgm:spPr/>
      <dgm:t>
        <a:bodyPr/>
        <a:lstStyle/>
        <a:p>
          <a:endParaRPr lang="en-US"/>
        </a:p>
      </dgm:t>
    </dgm:pt>
    <dgm:pt modelId="{86B5F40F-071F-4141-AAC1-3687D3C63574}">
      <dgm:prSet/>
      <dgm:spPr/>
      <dgm:t>
        <a:bodyPr/>
        <a:lstStyle/>
        <a:p>
          <a:pPr>
            <a:buFont typeface="Symbol" panose="05050102010706020507" pitchFamily="18" charset="2"/>
            <a:buChar char=""/>
          </a:pPr>
          <a:r>
            <a:rPr lang="en-US"/>
            <a:t>Loans that are already on deferment will receive six months of payment by the SBA beginning with the first payment after the deferral period</a:t>
          </a:r>
        </a:p>
      </dgm:t>
    </dgm:pt>
    <dgm:pt modelId="{F46ADE8C-A675-493A-AB1A-FB77B9D2F7DC}" type="parTrans" cxnId="{6645DB64-A45F-4A0F-B6FD-2C50352DCF88}">
      <dgm:prSet/>
      <dgm:spPr/>
      <dgm:t>
        <a:bodyPr/>
        <a:lstStyle/>
        <a:p>
          <a:endParaRPr lang="en-US"/>
        </a:p>
      </dgm:t>
    </dgm:pt>
    <dgm:pt modelId="{F311C4F5-7D0A-401A-8088-FD9EA64DD7EA}" type="sibTrans" cxnId="{6645DB64-A45F-4A0F-B6FD-2C50352DCF88}">
      <dgm:prSet/>
      <dgm:spPr/>
      <dgm:t>
        <a:bodyPr/>
        <a:lstStyle/>
        <a:p>
          <a:endParaRPr lang="en-US"/>
        </a:p>
      </dgm:t>
    </dgm:pt>
    <dgm:pt modelId="{2707C9FB-BDDF-49EC-937D-9EBFDDE69429}">
      <dgm:prSet/>
      <dgm:spPr/>
      <dgm:t>
        <a:bodyPr/>
        <a:lstStyle/>
        <a:p>
          <a:pPr>
            <a:buFont typeface="Symbol" panose="05050102010706020507" pitchFamily="18" charset="2"/>
            <a:buChar char=""/>
          </a:pPr>
          <a:r>
            <a:rPr lang="en-US" dirty="0"/>
            <a:t>Loans made up until six months after enactment will also receive a full 6 months of loan payments by the SBA (</a:t>
          </a:r>
          <a:r>
            <a:rPr lang="en-US" i="1" dirty="0"/>
            <a:t>waiting on more info from SBA</a:t>
          </a:r>
          <a:r>
            <a:rPr lang="en-US" dirty="0"/>
            <a:t>)</a:t>
          </a:r>
        </a:p>
      </dgm:t>
    </dgm:pt>
    <dgm:pt modelId="{F4D1D217-1E9C-4DED-B516-CB224C5155E2}" type="parTrans" cxnId="{5BD8580A-81A3-4AF4-A2D3-DBB744A37955}">
      <dgm:prSet/>
      <dgm:spPr/>
      <dgm:t>
        <a:bodyPr/>
        <a:lstStyle/>
        <a:p>
          <a:endParaRPr lang="en-US"/>
        </a:p>
      </dgm:t>
    </dgm:pt>
    <dgm:pt modelId="{02FD69A1-9117-40C7-999C-CE904A5E6164}" type="sibTrans" cxnId="{5BD8580A-81A3-4AF4-A2D3-DBB744A37955}">
      <dgm:prSet/>
      <dgm:spPr/>
      <dgm:t>
        <a:bodyPr/>
        <a:lstStyle/>
        <a:p>
          <a:endParaRPr lang="en-US"/>
        </a:p>
      </dgm:t>
    </dgm:pt>
    <dgm:pt modelId="{3D15BA8D-52F4-4408-9765-45749D7C399C}">
      <dgm:prSet/>
      <dgm:spPr/>
      <dgm:t>
        <a:bodyPr/>
        <a:lstStyle/>
        <a:p>
          <a:pPr>
            <a:buFont typeface="Symbol" panose="05050102010706020507" pitchFamily="18" charset="2"/>
            <a:buChar char=""/>
          </a:pPr>
          <a:r>
            <a:rPr lang="en-US"/>
            <a:t>SBA must make payments no later than 30 days after the date on which the first payment is due</a:t>
          </a:r>
        </a:p>
      </dgm:t>
    </dgm:pt>
    <dgm:pt modelId="{56C3E0B7-EB37-43C3-A290-0A6941EAD72B}" type="parTrans" cxnId="{812FC677-6E2D-47F7-9123-C9E665950B8E}">
      <dgm:prSet/>
      <dgm:spPr/>
      <dgm:t>
        <a:bodyPr/>
        <a:lstStyle/>
        <a:p>
          <a:endParaRPr lang="en-US"/>
        </a:p>
      </dgm:t>
    </dgm:pt>
    <dgm:pt modelId="{5562C951-B274-4CE5-8EDC-D9F7FC05410E}" type="sibTrans" cxnId="{812FC677-6E2D-47F7-9123-C9E665950B8E}">
      <dgm:prSet/>
      <dgm:spPr/>
      <dgm:t>
        <a:bodyPr/>
        <a:lstStyle/>
        <a:p>
          <a:endParaRPr lang="en-US"/>
        </a:p>
      </dgm:t>
    </dgm:pt>
    <dgm:pt modelId="{9E529715-DA54-4DCB-B8EA-6987B97D449C}">
      <dgm:prSet/>
      <dgm:spPr/>
      <dgm:t>
        <a:bodyPr/>
        <a:lstStyle/>
        <a:p>
          <a:pPr>
            <a:buFont typeface="Symbol" panose="05050102010706020507" pitchFamily="18" charset="2"/>
            <a:buChar char=""/>
          </a:pPr>
          <a:r>
            <a:rPr lang="en-US"/>
            <a:t>Requires the SBA to still make payments even if the loan was sold on the secondary market</a:t>
          </a:r>
        </a:p>
      </dgm:t>
    </dgm:pt>
    <dgm:pt modelId="{2FA32D79-FDD2-4D4F-8317-3D6877636DBC}" type="parTrans" cxnId="{2B199B95-CBC3-43A5-A876-46E991F5F114}">
      <dgm:prSet/>
      <dgm:spPr/>
      <dgm:t>
        <a:bodyPr/>
        <a:lstStyle/>
        <a:p>
          <a:endParaRPr lang="en-US"/>
        </a:p>
      </dgm:t>
    </dgm:pt>
    <dgm:pt modelId="{116C8B46-5814-4A68-9FB2-A83FC3FEC175}" type="sibTrans" cxnId="{2B199B95-CBC3-43A5-A876-46E991F5F114}">
      <dgm:prSet/>
      <dgm:spPr/>
      <dgm:t>
        <a:bodyPr/>
        <a:lstStyle/>
        <a:p>
          <a:endParaRPr lang="en-US"/>
        </a:p>
      </dgm:t>
    </dgm:pt>
    <dgm:pt modelId="{C9D5C18B-095A-4C5C-831F-22ADED47832C}">
      <dgm:prSet/>
      <dgm:spPr/>
      <dgm:t>
        <a:bodyPr/>
        <a:lstStyle/>
        <a:p>
          <a:pPr>
            <a:buFont typeface="Symbol" panose="05050102010706020507" pitchFamily="18" charset="2"/>
            <a:buChar char=""/>
          </a:pPr>
          <a:r>
            <a:rPr lang="en-US"/>
            <a:t>Requires SBA to encourage lenders to provide deferments and allows lenders, up until one year after enactment, to extend the maturity of SBA loans in deferment beyond existing statutory limits</a:t>
          </a:r>
        </a:p>
      </dgm:t>
    </dgm:pt>
    <dgm:pt modelId="{99900409-1382-4D3F-B525-91E7A5A3C581}" type="parTrans" cxnId="{2B398751-2E49-4814-B9F8-CF81E8B926BF}">
      <dgm:prSet/>
      <dgm:spPr/>
      <dgm:t>
        <a:bodyPr/>
        <a:lstStyle/>
        <a:p>
          <a:endParaRPr lang="en-US"/>
        </a:p>
      </dgm:t>
    </dgm:pt>
    <dgm:pt modelId="{1850A5A5-FA13-433B-8411-1B67E7E32021}" type="sibTrans" cxnId="{2B398751-2E49-4814-B9F8-CF81E8B926BF}">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1B4F116F-27EF-48F5-A3BA-DA07B78F77D9}" type="pres">
      <dgm:prSet presAssocID="{F2ADAD0F-D46D-493C-BE64-8687022164AB}" presName="composite" presStyleCnt="0"/>
      <dgm:spPr/>
    </dgm:pt>
    <dgm:pt modelId="{8A3C90BA-19EB-4377-A804-BABC96F3C362}" type="pres">
      <dgm:prSet presAssocID="{F2ADAD0F-D46D-493C-BE64-8687022164AB}" presName="parTx" presStyleLbl="alignNode1" presStyleIdx="0" presStyleCnt="1">
        <dgm:presLayoutVars>
          <dgm:chMax val="0"/>
          <dgm:chPref val="0"/>
          <dgm:bulletEnabled val="1"/>
        </dgm:presLayoutVars>
      </dgm:prSet>
      <dgm:spPr/>
    </dgm:pt>
    <dgm:pt modelId="{8A59CFDF-D76D-4404-88BD-E0D5DE20301D}" type="pres">
      <dgm:prSet presAssocID="{F2ADAD0F-D46D-493C-BE64-8687022164AB}" presName="desTx" presStyleLbl="alignAccFollowNode1" presStyleIdx="0" presStyleCnt="1">
        <dgm:presLayoutVars>
          <dgm:bulletEnabled val="1"/>
        </dgm:presLayoutVars>
      </dgm:prSet>
      <dgm:spPr/>
    </dgm:pt>
  </dgm:ptLst>
  <dgm:cxnLst>
    <dgm:cxn modelId="{98505704-269D-43A8-8E69-76B9824D10F1}" type="presOf" srcId="{A8273494-9483-4271-985B-AE04710416C3}" destId="{8A59CFDF-D76D-4404-88BD-E0D5DE20301D}" srcOrd="0" destOrd="0" presId="urn:microsoft.com/office/officeart/2005/8/layout/hList1"/>
    <dgm:cxn modelId="{5BD8580A-81A3-4AF4-A2D3-DBB744A37955}" srcId="{F2ADAD0F-D46D-493C-BE64-8687022164AB}" destId="{2707C9FB-BDDF-49EC-937D-9EBFDDE69429}" srcOrd="2" destOrd="0" parTransId="{F4D1D217-1E9C-4DED-B516-CB224C5155E2}" sibTransId="{02FD69A1-9117-40C7-999C-CE904A5E6164}"/>
    <dgm:cxn modelId="{597E021F-6073-439B-898E-5E6C7D5F61F4}" type="presOf" srcId="{2707C9FB-BDDF-49EC-937D-9EBFDDE69429}" destId="{8A59CFDF-D76D-4404-88BD-E0D5DE20301D}" srcOrd="0" destOrd="2" presId="urn:microsoft.com/office/officeart/2005/8/layout/hList1"/>
    <dgm:cxn modelId="{689BD121-AB6E-4DF2-8939-454705C9E52F}" type="presOf" srcId="{3D15BA8D-52F4-4408-9765-45749D7C399C}" destId="{8A59CFDF-D76D-4404-88BD-E0D5DE20301D}" srcOrd="0" destOrd="3" presId="urn:microsoft.com/office/officeart/2005/8/layout/hList1"/>
    <dgm:cxn modelId="{52381C36-E585-4939-93BB-26DA25815814}" srcId="{67F6EF58-BB3D-4C76-92CF-3AC958F49D78}" destId="{F2ADAD0F-D46D-493C-BE64-8687022164AB}" srcOrd="0" destOrd="0" parTransId="{D2BB7523-E41B-42DB-A292-A0F52B1DC994}" sibTransId="{5C611815-DBE0-416D-9B37-44C9236D94E0}"/>
    <dgm:cxn modelId="{6645DB64-A45F-4A0F-B6FD-2C50352DCF88}" srcId="{F2ADAD0F-D46D-493C-BE64-8687022164AB}" destId="{86B5F40F-071F-4141-AAC1-3687D3C63574}" srcOrd="1" destOrd="0" parTransId="{F46ADE8C-A675-493A-AB1A-FB77B9D2F7DC}" sibTransId="{F311C4F5-7D0A-401A-8088-FD9EA64DD7EA}"/>
    <dgm:cxn modelId="{D1547F4A-9559-49C8-9114-5E80B262D1EC}" type="presOf" srcId="{67F6EF58-BB3D-4C76-92CF-3AC958F49D78}" destId="{F453C895-CD44-47B3-8C7D-B2B6333853E1}" srcOrd="0" destOrd="0" presId="urn:microsoft.com/office/officeart/2005/8/layout/hList1"/>
    <dgm:cxn modelId="{2B398751-2E49-4814-B9F8-CF81E8B926BF}" srcId="{F2ADAD0F-D46D-493C-BE64-8687022164AB}" destId="{C9D5C18B-095A-4C5C-831F-22ADED47832C}" srcOrd="5" destOrd="0" parTransId="{99900409-1382-4D3F-B525-91E7A5A3C581}" sibTransId="{1850A5A5-FA13-433B-8411-1B67E7E32021}"/>
    <dgm:cxn modelId="{5F3C4A74-2FF6-42E3-858B-CA6620AAE791}" type="presOf" srcId="{C9D5C18B-095A-4C5C-831F-22ADED47832C}" destId="{8A59CFDF-D76D-4404-88BD-E0D5DE20301D}" srcOrd="0" destOrd="5" presId="urn:microsoft.com/office/officeart/2005/8/layout/hList1"/>
    <dgm:cxn modelId="{812FC677-6E2D-47F7-9123-C9E665950B8E}" srcId="{F2ADAD0F-D46D-493C-BE64-8687022164AB}" destId="{3D15BA8D-52F4-4408-9765-45749D7C399C}" srcOrd="3" destOrd="0" parTransId="{56C3E0B7-EB37-43C3-A290-0A6941EAD72B}" sibTransId="{5562C951-B274-4CE5-8EDC-D9F7FC05410E}"/>
    <dgm:cxn modelId="{B909927C-9427-4E7C-B37A-7B40706767AF}" type="presOf" srcId="{9E529715-DA54-4DCB-B8EA-6987B97D449C}" destId="{8A59CFDF-D76D-4404-88BD-E0D5DE20301D}" srcOrd="0" destOrd="4" presId="urn:microsoft.com/office/officeart/2005/8/layout/hList1"/>
    <dgm:cxn modelId="{C221CF7E-B920-490E-9877-C18627D2A621}" type="presOf" srcId="{F2ADAD0F-D46D-493C-BE64-8687022164AB}" destId="{8A3C90BA-19EB-4377-A804-BABC96F3C362}" srcOrd="0" destOrd="0" presId="urn:microsoft.com/office/officeart/2005/8/layout/hList1"/>
    <dgm:cxn modelId="{2B199B95-CBC3-43A5-A876-46E991F5F114}" srcId="{F2ADAD0F-D46D-493C-BE64-8687022164AB}" destId="{9E529715-DA54-4DCB-B8EA-6987B97D449C}" srcOrd="4" destOrd="0" parTransId="{2FA32D79-FDD2-4D4F-8317-3D6877636DBC}" sibTransId="{116C8B46-5814-4A68-9FB2-A83FC3FEC175}"/>
    <dgm:cxn modelId="{6D8A59E3-107F-43CD-AC18-2D2010158028}" srcId="{F2ADAD0F-D46D-493C-BE64-8687022164AB}" destId="{A8273494-9483-4271-985B-AE04710416C3}" srcOrd="0" destOrd="0" parTransId="{79D7272D-6EA9-4E6B-BF33-1EAD832ECD56}" sibTransId="{CFB2A76F-A04A-452B-9457-EE6ED28B1D53}"/>
    <dgm:cxn modelId="{E9E99BF4-22EE-47EE-8237-2A713F11041F}" type="presOf" srcId="{86B5F40F-071F-4141-AAC1-3687D3C63574}" destId="{8A59CFDF-D76D-4404-88BD-E0D5DE20301D}" srcOrd="0" destOrd="1" presId="urn:microsoft.com/office/officeart/2005/8/layout/hList1"/>
    <dgm:cxn modelId="{0636FE08-C671-4870-ACFC-0C538497F3CC}" type="presParOf" srcId="{F453C895-CD44-47B3-8C7D-B2B6333853E1}" destId="{1B4F116F-27EF-48F5-A3BA-DA07B78F77D9}" srcOrd="0" destOrd="0" presId="urn:microsoft.com/office/officeart/2005/8/layout/hList1"/>
    <dgm:cxn modelId="{7B818ECC-91DE-4832-A2F4-73B5414BB892}" type="presParOf" srcId="{1B4F116F-27EF-48F5-A3BA-DA07B78F77D9}" destId="{8A3C90BA-19EB-4377-A804-BABC96F3C362}" srcOrd="0" destOrd="0" presId="urn:microsoft.com/office/officeart/2005/8/layout/hList1"/>
    <dgm:cxn modelId="{A6798BCF-2D9D-476F-A108-7002CDD7A0F3}" type="presParOf" srcId="{1B4F116F-27EF-48F5-A3BA-DA07B78F77D9}" destId="{8A59CFDF-D76D-4404-88BD-E0D5DE2030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A6EA5CE-FD55-4DC6-A976-2129538471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06CD1E5-176F-4983-A12B-E198C573D710}">
      <dgm:prSet/>
      <dgm:spPr/>
      <dgm:t>
        <a:bodyPr/>
        <a:lstStyle/>
        <a:p>
          <a:r>
            <a:rPr lang="en-US" b="1"/>
            <a:t>Federal Stimulus Package &amp; Large Company Survival </a:t>
          </a:r>
          <a:endParaRPr lang="en-US"/>
        </a:p>
      </dgm:t>
    </dgm:pt>
    <dgm:pt modelId="{67B89B12-EFF9-4C43-9BE7-E39775B7A695}" type="parTrans" cxnId="{7747516D-0BE8-4778-ACA7-D08A12B0464A}">
      <dgm:prSet/>
      <dgm:spPr/>
      <dgm:t>
        <a:bodyPr/>
        <a:lstStyle/>
        <a:p>
          <a:endParaRPr lang="en-US"/>
        </a:p>
      </dgm:t>
    </dgm:pt>
    <dgm:pt modelId="{CB1BA25B-1E1F-47EA-81A8-8CB456695794}" type="sibTrans" cxnId="{7747516D-0BE8-4778-ACA7-D08A12B0464A}">
      <dgm:prSet/>
      <dgm:spPr/>
      <dgm:t>
        <a:bodyPr/>
        <a:lstStyle/>
        <a:p>
          <a:endParaRPr lang="en-US"/>
        </a:p>
      </dgm:t>
    </dgm:pt>
    <dgm:pt modelId="{9C762A16-3247-4D34-9791-55775F6F7AFB}">
      <dgm:prSet/>
      <dgm:spPr/>
      <dgm:t>
        <a:bodyPr/>
        <a:lstStyle/>
        <a:p>
          <a:pPr>
            <a:buFont typeface="Symbol" panose="05050102010706020507" pitchFamily="18" charset="2"/>
            <a:buChar char=""/>
          </a:pPr>
          <a:r>
            <a:rPr lang="en-US"/>
            <a:t>$500 B for the U.S. Treasury Exchange Stabilization Fund </a:t>
          </a:r>
        </a:p>
      </dgm:t>
    </dgm:pt>
    <dgm:pt modelId="{4C4797E8-8499-47BE-81DE-5469F01E3F1A}" type="parTrans" cxnId="{E0A4D7AF-3D7F-4A21-A108-410764F76B6E}">
      <dgm:prSet/>
      <dgm:spPr/>
      <dgm:t>
        <a:bodyPr/>
        <a:lstStyle/>
        <a:p>
          <a:endParaRPr lang="en-US"/>
        </a:p>
      </dgm:t>
    </dgm:pt>
    <dgm:pt modelId="{3B9D8D41-5AEF-4D52-B517-78743446DB14}" type="sibTrans" cxnId="{E0A4D7AF-3D7F-4A21-A108-410764F76B6E}">
      <dgm:prSet/>
      <dgm:spPr/>
      <dgm:t>
        <a:bodyPr/>
        <a:lstStyle/>
        <a:p>
          <a:endParaRPr lang="en-US"/>
        </a:p>
      </dgm:t>
    </dgm:pt>
    <dgm:pt modelId="{BEA16107-28B5-4469-A3BC-EF615EBBE566}">
      <dgm:prSet/>
      <dgm:spPr/>
      <dgm:t>
        <a:bodyPr/>
        <a:lstStyle/>
        <a:p>
          <a:pPr>
            <a:buFont typeface="Symbol" panose="05050102010706020507" pitchFamily="18" charset="2"/>
            <a:buChar char=""/>
          </a:pPr>
          <a:r>
            <a:rPr lang="en-US"/>
            <a:t>Supports two loan programs of the Federal Reserve Bank</a:t>
          </a:r>
        </a:p>
      </dgm:t>
    </dgm:pt>
    <dgm:pt modelId="{B1A19AD9-2852-4373-A534-8CC246A2F216}" type="parTrans" cxnId="{1795C799-9F69-48A8-9868-9DCE2B178FE5}">
      <dgm:prSet/>
      <dgm:spPr/>
      <dgm:t>
        <a:bodyPr/>
        <a:lstStyle/>
        <a:p>
          <a:endParaRPr lang="en-US"/>
        </a:p>
      </dgm:t>
    </dgm:pt>
    <dgm:pt modelId="{6A304121-9E21-451C-A89B-C346D175D506}" type="sibTrans" cxnId="{1795C799-9F69-48A8-9868-9DCE2B178FE5}">
      <dgm:prSet/>
      <dgm:spPr/>
      <dgm:t>
        <a:bodyPr/>
        <a:lstStyle/>
        <a:p>
          <a:endParaRPr lang="en-US"/>
        </a:p>
      </dgm:t>
    </dgm:pt>
    <dgm:pt modelId="{C9B69182-A834-41F8-8622-BF599CDD0991}">
      <dgm:prSet/>
      <dgm:spPr/>
      <dgm:t>
        <a:bodyPr/>
        <a:lstStyle/>
        <a:p>
          <a:pPr>
            <a:buFont typeface="Symbol" panose="05050102010706020507" pitchFamily="18" charset="2"/>
            <a:buChar char=""/>
          </a:pPr>
          <a:r>
            <a:rPr lang="en-US"/>
            <a:t>Federal Reserve Bank’s 13(3) lending </a:t>
          </a:r>
        </a:p>
      </dgm:t>
    </dgm:pt>
    <dgm:pt modelId="{E96DDB55-9C37-49A4-B88A-80B60EF420A6}" type="parTrans" cxnId="{8E8C7AFF-C7B6-4C39-8427-62BE5C2FB4A2}">
      <dgm:prSet/>
      <dgm:spPr/>
      <dgm:t>
        <a:bodyPr/>
        <a:lstStyle/>
        <a:p>
          <a:endParaRPr lang="en-US"/>
        </a:p>
      </dgm:t>
    </dgm:pt>
    <dgm:pt modelId="{A4489293-4EEB-4F40-885C-66A3DE9C0A66}" type="sibTrans" cxnId="{8E8C7AFF-C7B6-4C39-8427-62BE5C2FB4A2}">
      <dgm:prSet/>
      <dgm:spPr/>
      <dgm:t>
        <a:bodyPr/>
        <a:lstStyle/>
        <a:p>
          <a:endParaRPr lang="en-US"/>
        </a:p>
      </dgm:t>
    </dgm:pt>
    <dgm:pt modelId="{8710B560-DBFB-41D9-BC1D-0534C172F083}" type="pres">
      <dgm:prSet presAssocID="{6A6EA5CE-FD55-4DC6-A976-212953847108}" presName="Name0" presStyleCnt="0">
        <dgm:presLayoutVars>
          <dgm:dir/>
          <dgm:animLvl val="lvl"/>
          <dgm:resizeHandles val="exact"/>
        </dgm:presLayoutVars>
      </dgm:prSet>
      <dgm:spPr/>
    </dgm:pt>
    <dgm:pt modelId="{F675411B-A746-4BEE-B0C8-0C2BD1406F20}" type="pres">
      <dgm:prSet presAssocID="{406CD1E5-176F-4983-A12B-E198C573D710}" presName="composite" presStyleCnt="0"/>
      <dgm:spPr/>
    </dgm:pt>
    <dgm:pt modelId="{F6DBFDF0-4A23-4E21-8920-72C178995EC0}" type="pres">
      <dgm:prSet presAssocID="{406CD1E5-176F-4983-A12B-E198C573D710}" presName="parTx" presStyleLbl="alignNode1" presStyleIdx="0" presStyleCnt="1">
        <dgm:presLayoutVars>
          <dgm:chMax val="0"/>
          <dgm:chPref val="0"/>
          <dgm:bulletEnabled val="1"/>
        </dgm:presLayoutVars>
      </dgm:prSet>
      <dgm:spPr/>
    </dgm:pt>
    <dgm:pt modelId="{E6F2637E-21E3-4BFC-9F25-8F93FFABEB4D}" type="pres">
      <dgm:prSet presAssocID="{406CD1E5-176F-4983-A12B-E198C573D710}" presName="desTx" presStyleLbl="alignAccFollowNode1" presStyleIdx="0" presStyleCnt="1">
        <dgm:presLayoutVars>
          <dgm:bulletEnabled val="1"/>
        </dgm:presLayoutVars>
      </dgm:prSet>
      <dgm:spPr/>
    </dgm:pt>
  </dgm:ptLst>
  <dgm:cxnLst>
    <dgm:cxn modelId="{B797EC28-0B3E-44F3-80D1-5292B7B2E4DF}" type="presOf" srcId="{6A6EA5CE-FD55-4DC6-A976-212953847108}" destId="{8710B560-DBFB-41D9-BC1D-0534C172F083}" srcOrd="0" destOrd="0" presId="urn:microsoft.com/office/officeart/2005/8/layout/hList1"/>
    <dgm:cxn modelId="{7747516D-0BE8-4778-ACA7-D08A12B0464A}" srcId="{6A6EA5CE-FD55-4DC6-A976-212953847108}" destId="{406CD1E5-176F-4983-A12B-E198C573D710}" srcOrd="0" destOrd="0" parTransId="{67B89B12-EFF9-4C43-9BE7-E39775B7A695}" sibTransId="{CB1BA25B-1E1F-47EA-81A8-8CB456695794}"/>
    <dgm:cxn modelId="{A5017C79-7DDE-40D1-BB38-36EFB72B8DE0}" type="presOf" srcId="{BEA16107-28B5-4469-A3BC-EF615EBBE566}" destId="{E6F2637E-21E3-4BFC-9F25-8F93FFABEB4D}" srcOrd="0" destOrd="1" presId="urn:microsoft.com/office/officeart/2005/8/layout/hList1"/>
    <dgm:cxn modelId="{D826E995-EEF0-49C4-9D00-279E19A55731}" type="presOf" srcId="{C9B69182-A834-41F8-8622-BF599CDD0991}" destId="{E6F2637E-21E3-4BFC-9F25-8F93FFABEB4D}" srcOrd="0" destOrd="2" presId="urn:microsoft.com/office/officeart/2005/8/layout/hList1"/>
    <dgm:cxn modelId="{1795C799-9F69-48A8-9868-9DCE2B178FE5}" srcId="{406CD1E5-176F-4983-A12B-E198C573D710}" destId="{BEA16107-28B5-4469-A3BC-EF615EBBE566}" srcOrd="1" destOrd="0" parTransId="{B1A19AD9-2852-4373-A534-8CC246A2F216}" sibTransId="{6A304121-9E21-451C-A89B-C346D175D506}"/>
    <dgm:cxn modelId="{C663079B-DC49-4FC8-BC3A-47A27550A865}" type="presOf" srcId="{9C762A16-3247-4D34-9791-55775F6F7AFB}" destId="{E6F2637E-21E3-4BFC-9F25-8F93FFABEB4D}" srcOrd="0" destOrd="0" presId="urn:microsoft.com/office/officeart/2005/8/layout/hList1"/>
    <dgm:cxn modelId="{E0A4D7AF-3D7F-4A21-A108-410764F76B6E}" srcId="{406CD1E5-176F-4983-A12B-E198C573D710}" destId="{9C762A16-3247-4D34-9791-55775F6F7AFB}" srcOrd="0" destOrd="0" parTransId="{4C4797E8-8499-47BE-81DE-5469F01E3F1A}" sibTransId="{3B9D8D41-5AEF-4D52-B517-78743446DB14}"/>
    <dgm:cxn modelId="{2E8B06B2-DD74-4319-90B8-140572E01DE1}" type="presOf" srcId="{406CD1E5-176F-4983-A12B-E198C573D710}" destId="{F6DBFDF0-4A23-4E21-8920-72C178995EC0}" srcOrd="0" destOrd="0" presId="urn:microsoft.com/office/officeart/2005/8/layout/hList1"/>
    <dgm:cxn modelId="{8E8C7AFF-C7B6-4C39-8427-62BE5C2FB4A2}" srcId="{406CD1E5-176F-4983-A12B-E198C573D710}" destId="{C9B69182-A834-41F8-8622-BF599CDD0991}" srcOrd="2" destOrd="0" parTransId="{E96DDB55-9C37-49A4-B88A-80B60EF420A6}" sibTransId="{A4489293-4EEB-4F40-885C-66A3DE9C0A66}"/>
    <dgm:cxn modelId="{E5B34401-E0F8-4F54-AD5C-40A956BCB564}" type="presParOf" srcId="{8710B560-DBFB-41D9-BC1D-0534C172F083}" destId="{F675411B-A746-4BEE-B0C8-0C2BD1406F20}" srcOrd="0" destOrd="0" presId="urn:microsoft.com/office/officeart/2005/8/layout/hList1"/>
    <dgm:cxn modelId="{16E44EE0-C30C-48EB-80C9-E90A7F5422ED}" type="presParOf" srcId="{F675411B-A746-4BEE-B0C8-0C2BD1406F20}" destId="{F6DBFDF0-4A23-4E21-8920-72C178995EC0}" srcOrd="0" destOrd="0" presId="urn:microsoft.com/office/officeart/2005/8/layout/hList1"/>
    <dgm:cxn modelId="{89CF72B8-BA23-41D2-B96A-3983AED1CC50}" type="presParOf" srcId="{F675411B-A746-4BEE-B0C8-0C2BD1406F20}" destId="{E6F2637E-21E3-4BFC-9F25-8F93FFABEB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39A62-F03D-4A6E-A1CF-399BD8DDC69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BF3981-62AD-46C3-91D8-3380F71E3440}">
      <dgm:prSet phldrT="[Text]"/>
      <dgm:spPr/>
      <dgm:t>
        <a:bodyPr/>
        <a:lstStyle/>
        <a:p>
          <a:r>
            <a:rPr lang="en-US" dirty="0"/>
            <a:t>Montrose Group</a:t>
          </a:r>
        </a:p>
      </dgm:t>
    </dgm:pt>
    <dgm:pt modelId="{8FC0B813-D5CC-4250-82AF-A386A295EEEE}" type="parTrans" cxnId="{3906603C-2CF8-4349-BAE6-2D2F05F7F317}">
      <dgm:prSet/>
      <dgm:spPr/>
      <dgm:t>
        <a:bodyPr/>
        <a:lstStyle/>
        <a:p>
          <a:endParaRPr lang="en-US"/>
        </a:p>
      </dgm:t>
    </dgm:pt>
    <dgm:pt modelId="{3CA671DD-8C30-4F57-98E8-C011859CAFAF}" type="sibTrans" cxnId="{3906603C-2CF8-4349-BAE6-2D2F05F7F317}">
      <dgm:prSet/>
      <dgm:spPr/>
      <dgm:t>
        <a:bodyPr/>
        <a:lstStyle/>
        <a:p>
          <a:endParaRPr lang="en-US"/>
        </a:p>
      </dgm:t>
    </dgm:pt>
    <dgm:pt modelId="{88297927-844F-41DD-B79A-71ADDEFCE25F}">
      <dgm:prSet phldrT="[Text]"/>
      <dgm:spPr/>
      <dgm:t>
        <a:bodyPr/>
        <a:lstStyle/>
        <a:p>
          <a:r>
            <a:rPr lang="en-US" dirty="0"/>
            <a:t>Ohio Statewide Development Corporation</a:t>
          </a:r>
        </a:p>
      </dgm:t>
    </dgm:pt>
    <dgm:pt modelId="{1A74BFCD-A080-4A87-AAA1-260CB95D4744}" type="parTrans" cxnId="{88920427-8E66-4A2D-BC4B-0289824C8C00}">
      <dgm:prSet/>
      <dgm:spPr/>
      <dgm:t>
        <a:bodyPr/>
        <a:lstStyle/>
        <a:p>
          <a:endParaRPr lang="en-US"/>
        </a:p>
      </dgm:t>
    </dgm:pt>
    <dgm:pt modelId="{54DB2849-7ABC-4B21-BB83-489D138AE90D}" type="sibTrans" cxnId="{88920427-8E66-4A2D-BC4B-0289824C8C00}">
      <dgm:prSet/>
      <dgm:spPr/>
      <dgm:t>
        <a:bodyPr/>
        <a:lstStyle/>
        <a:p>
          <a:endParaRPr lang="en-US"/>
        </a:p>
      </dgm:t>
    </dgm:pt>
    <dgm:pt modelId="{83AB62F9-5BC2-4472-A3D9-F3BBCF617E81}">
      <dgm:prSet phldrT="[Text]"/>
      <dgm:spPr/>
      <dgm:t>
        <a:bodyPr/>
        <a:lstStyle/>
        <a:p>
          <a:r>
            <a:rPr lang="en-US" dirty="0"/>
            <a:t>Federal Stimulus Legislation Overview </a:t>
          </a:r>
        </a:p>
      </dgm:t>
    </dgm:pt>
    <dgm:pt modelId="{6E8CF056-D572-42C5-857E-81AF6D90DF5A}" type="parTrans" cxnId="{5DF4D71B-370D-4B60-A83B-5F933045E8D9}">
      <dgm:prSet/>
      <dgm:spPr/>
      <dgm:t>
        <a:bodyPr/>
        <a:lstStyle/>
        <a:p>
          <a:endParaRPr lang="en-US"/>
        </a:p>
      </dgm:t>
    </dgm:pt>
    <dgm:pt modelId="{61BB80CE-A89D-4260-8CF0-C10C5FD86228}" type="sibTrans" cxnId="{5DF4D71B-370D-4B60-A83B-5F933045E8D9}">
      <dgm:prSet/>
      <dgm:spPr/>
      <dgm:t>
        <a:bodyPr/>
        <a:lstStyle/>
        <a:p>
          <a:endParaRPr lang="en-US"/>
        </a:p>
      </dgm:t>
    </dgm:pt>
    <dgm:pt modelId="{99F08D6E-58AD-462F-9DC8-D0483ADCFCB8}">
      <dgm:prSet phldrT="[Text]"/>
      <dgm:spPr/>
      <dgm:t>
        <a:bodyPr/>
        <a:lstStyle/>
        <a:p>
          <a:r>
            <a:rPr lang="en-US" dirty="0"/>
            <a:t>Business Financing Strategy</a:t>
          </a:r>
        </a:p>
      </dgm:t>
    </dgm:pt>
    <dgm:pt modelId="{0F9AAFD8-4384-431D-B7F7-81670CB10033}" type="parTrans" cxnId="{C5105839-B507-4C74-A058-099F5DF5BF13}">
      <dgm:prSet/>
      <dgm:spPr/>
      <dgm:t>
        <a:bodyPr/>
        <a:lstStyle/>
        <a:p>
          <a:endParaRPr lang="en-US"/>
        </a:p>
      </dgm:t>
    </dgm:pt>
    <dgm:pt modelId="{0C043686-20A2-429A-9BDD-F28656DC3FBE}" type="sibTrans" cxnId="{C5105839-B507-4C74-A058-099F5DF5BF13}">
      <dgm:prSet/>
      <dgm:spPr/>
      <dgm:t>
        <a:bodyPr/>
        <a:lstStyle/>
        <a:p>
          <a:endParaRPr lang="en-US"/>
        </a:p>
      </dgm:t>
    </dgm:pt>
    <dgm:pt modelId="{A2E8C890-4903-4409-8F41-F2404AE66623}">
      <dgm:prSet phldrT="[Text]"/>
      <dgm:spPr/>
      <dgm:t>
        <a:bodyPr/>
        <a:lstStyle/>
        <a:p>
          <a:r>
            <a:rPr lang="en-US" dirty="0"/>
            <a:t>Federal Stimulus SBA Program Review</a:t>
          </a:r>
        </a:p>
      </dgm:t>
    </dgm:pt>
    <dgm:pt modelId="{9203C021-372C-4D5E-85C4-5F98786244A9}" type="parTrans" cxnId="{4B4D6290-4EB2-4F0B-8381-7008AC417724}">
      <dgm:prSet/>
      <dgm:spPr/>
      <dgm:t>
        <a:bodyPr/>
        <a:lstStyle/>
        <a:p>
          <a:endParaRPr lang="en-US"/>
        </a:p>
      </dgm:t>
    </dgm:pt>
    <dgm:pt modelId="{6EC3C828-1844-4FE7-9BFD-BFFEBEED9418}" type="sibTrans" cxnId="{4B4D6290-4EB2-4F0B-8381-7008AC417724}">
      <dgm:prSet/>
      <dgm:spPr/>
      <dgm:t>
        <a:bodyPr/>
        <a:lstStyle/>
        <a:p>
          <a:endParaRPr lang="en-US"/>
        </a:p>
      </dgm:t>
    </dgm:pt>
    <dgm:pt modelId="{CDC2EA98-8B0D-4841-AA0A-4E4612D2A09B}">
      <dgm:prSet phldrT="[Text]"/>
      <dgm:spPr/>
      <dgm:t>
        <a:bodyPr/>
        <a:lstStyle/>
        <a:p>
          <a:r>
            <a:rPr lang="en-US" dirty="0"/>
            <a:t>Federal Stimulus Federal Reserve Program Review</a:t>
          </a:r>
        </a:p>
      </dgm:t>
    </dgm:pt>
    <dgm:pt modelId="{F0C0A182-7B20-4881-A134-03D80C72FBD6}" type="parTrans" cxnId="{412FEF8D-D5CC-4CAE-98AC-86D2EC7913DA}">
      <dgm:prSet/>
      <dgm:spPr/>
      <dgm:t>
        <a:bodyPr/>
        <a:lstStyle/>
        <a:p>
          <a:endParaRPr lang="en-US"/>
        </a:p>
      </dgm:t>
    </dgm:pt>
    <dgm:pt modelId="{BA92956A-738A-4821-8F17-9BB1D91D43FF}" type="sibTrans" cxnId="{412FEF8D-D5CC-4CAE-98AC-86D2EC7913DA}">
      <dgm:prSet/>
      <dgm:spPr/>
      <dgm:t>
        <a:bodyPr/>
        <a:lstStyle/>
        <a:p>
          <a:endParaRPr lang="en-US"/>
        </a:p>
      </dgm:t>
    </dgm:pt>
    <dgm:pt modelId="{8E8F3876-D1CE-4B21-9529-7446D39F03AD}" type="pres">
      <dgm:prSet presAssocID="{ABB39A62-F03D-4A6E-A1CF-399BD8DDC694}" presName="diagram" presStyleCnt="0">
        <dgm:presLayoutVars>
          <dgm:dir/>
          <dgm:resizeHandles val="exact"/>
        </dgm:presLayoutVars>
      </dgm:prSet>
      <dgm:spPr/>
    </dgm:pt>
    <dgm:pt modelId="{B79740BC-2A24-42C0-ACC8-6E8E45D1EBB9}" type="pres">
      <dgm:prSet presAssocID="{7ABF3981-62AD-46C3-91D8-3380F71E3440}" presName="node" presStyleLbl="node1" presStyleIdx="0" presStyleCnt="6">
        <dgm:presLayoutVars>
          <dgm:bulletEnabled val="1"/>
        </dgm:presLayoutVars>
      </dgm:prSet>
      <dgm:spPr/>
    </dgm:pt>
    <dgm:pt modelId="{B0B78E25-045F-4E1C-93F1-514652EBFDBB}" type="pres">
      <dgm:prSet presAssocID="{3CA671DD-8C30-4F57-98E8-C011859CAFAF}" presName="sibTrans" presStyleCnt="0"/>
      <dgm:spPr/>
    </dgm:pt>
    <dgm:pt modelId="{02EE92F1-890D-4028-A51C-A60222F5CF83}" type="pres">
      <dgm:prSet presAssocID="{88297927-844F-41DD-B79A-71ADDEFCE25F}" presName="node" presStyleLbl="node1" presStyleIdx="1" presStyleCnt="6">
        <dgm:presLayoutVars>
          <dgm:bulletEnabled val="1"/>
        </dgm:presLayoutVars>
      </dgm:prSet>
      <dgm:spPr/>
    </dgm:pt>
    <dgm:pt modelId="{1F0AC45D-3CAB-4FE9-9D80-AC1FBA77BE5F}" type="pres">
      <dgm:prSet presAssocID="{54DB2849-7ABC-4B21-BB83-489D138AE90D}" presName="sibTrans" presStyleCnt="0"/>
      <dgm:spPr/>
    </dgm:pt>
    <dgm:pt modelId="{E7992C57-7AE8-4C15-9466-BF570454A647}" type="pres">
      <dgm:prSet presAssocID="{83AB62F9-5BC2-4472-A3D9-F3BBCF617E81}" presName="node" presStyleLbl="node1" presStyleIdx="2" presStyleCnt="6">
        <dgm:presLayoutVars>
          <dgm:bulletEnabled val="1"/>
        </dgm:presLayoutVars>
      </dgm:prSet>
      <dgm:spPr/>
    </dgm:pt>
    <dgm:pt modelId="{65715449-02DB-43C6-866B-4FA804169FEB}" type="pres">
      <dgm:prSet presAssocID="{61BB80CE-A89D-4260-8CF0-C10C5FD86228}" presName="sibTrans" presStyleCnt="0"/>
      <dgm:spPr/>
    </dgm:pt>
    <dgm:pt modelId="{6189715F-DD22-40D3-BB79-06A1FE961B5E}" type="pres">
      <dgm:prSet presAssocID="{A2E8C890-4903-4409-8F41-F2404AE66623}" presName="node" presStyleLbl="node1" presStyleIdx="3" presStyleCnt="6">
        <dgm:presLayoutVars>
          <dgm:bulletEnabled val="1"/>
        </dgm:presLayoutVars>
      </dgm:prSet>
      <dgm:spPr/>
    </dgm:pt>
    <dgm:pt modelId="{B815E809-9632-4A59-8B99-F7971EA480B0}" type="pres">
      <dgm:prSet presAssocID="{6EC3C828-1844-4FE7-9BFD-BFFEBEED9418}" presName="sibTrans" presStyleCnt="0"/>
      <dgm:spPr/>
    </dgm:pt>
    <dgm:pt modelId="{70ACA797-C890-450B-A6AA-D096E11F102A}" type="pres">
      <dgm:prSet presAssocID="{CDC2EA98-8B0D-4841-AA0A-4E4612D2A09B}" presName="node" presStyleLbl="node1" presStyleIdx="4" presStyleCnt="6">
        <dgm:presLayoutVars>
          <dgm:bulletEnabled val="1"/>
        </dgm:presLayoutVars>
      </dgm:prSet>
      <dgm:spPr/>
    </dgm:pt>
    <dgm:pt modelId="{F52E3953-F590-42A1-8C90-AA7D482B93CB}" type="pres">
      <dgm:prSet presAssocID="{BA92956A-738A-4821-8F17-9BB1D91D43FF}" presName="sibTrans" presStyleCnt="0"/>
      <dgm:spPr/>
    </dgm:pt>
    <dgm:pt modelId="{F39B3676-F6B0-47DC-AF58-C3588F867756}" type="pres">
      <dgm:prSet presAssocID="{99F08D6E-58AD-462F-9DC8-D0483ADCFCB8}" presName="node" presStyleLbl="node1" presStyleIdx="5" presStyleCnt="6">
        <dgm:presLayoutVars>
          <dgm:bulletEnabled val="1"/>
        </dgm:presLayoutVars>
      </dgm:prSet>
      <dgm:spPr/>
    </dgm:pt>
  </dgm:ptLst>
  <dgm:cxnLst>
    <dgm:cxn modelId="{BB4E2316-E8C0-47A4-A5C4-3096FCCE483B}" type="presOf" srcId="{A2E8C890-4903-4409-8F41-F2404AE66623}" destId="{6189715F-DD22-40D3-BB79-06A1FE961B5E}" srcOrd="0" destOrd="0" presId="urn:microsoft.com/office/officeart/2005/8/layout/default"/>
    <dgm:cxn modelId="{5DF4D71B-370D-4B60-A83B-5F933045E8D9}" srcId="{ABB39A62-F03D-4A6E-A1CF-399BD8DDC694}" destId="{83AB62F9-5BC2-4472-A3D9-F3BBCF617E81}" srcOrd="2" destOrd="0" parTransId="{6E8CF056-D572-42C5-857E-81AF6D90DF5A}" sibTransId="{61BB80CE-A89D-4260-8CF0-C10C5FD86228}"/>
    <dgm:cxn modelId="{88920427-8E66-4A2D-BC4B-0289824C8C00}" srcId="{ABB39A62-F03D-4A6E-A1CF-399BD8DDC694}" destId="{88297927-844F-41DD-B79A-71ADDEFCE25F}" srcOrd="1" destOrd="0" parTransId="{1A74BFCD-A080-4A87-AAA1-260CB95D4744}" sibTransId="{54DB2849-7ABC-4B21-BB83-489D138AE90D}"/>
    <dgm:cxn modelId="{C5105839-B507-4C74-A058-099F5DF5BF13}" srcId="{ABB39A62-F03D-4A6E-A1CF-399BD8DDC694}" destId="{99F08D6E-58AD-462F-9DC8-D0483ADCFCB8}" srcOrd="5" destOrd="0" parTransId="{0F9AAFD8-4384-431D-B7F7-81670CB10033}" sibTransId="{0C043686-20A2-429A-9BDD-F28656DC3FBE}"/>
    <dgm:cxn modelId="{3906603C-2CF8-4349-BAE6-2D2F05F7F317}" srcId="{ABB39A62-F03D-4A6E-A1CF-399BD8DDC694}" destId="{7ABF3981-62AD-46C3-91D8-3380F71E3440}" srcOrd="0" destOrd="0" parTransId="{8FC0B813-D5CC-4250-82AF-A386A295EEEE}" sibTransId="{3CA671DD-8C30-4F57-98E8-C011859CAFAF}"/>
    <dgm:cxn modelId="{F489123E-5955-495C-82BB-901C1BFF7F91}" type="presOf" srcId="{88297927-844F-41DD-B79A-71ADDEFCE25F}" destId="{02EE92F1-890D-4028-A51C-A60222F5CF83}" srcOrd="0" destOrd="0" presId="urn:microsoft.com/office/officeart/2005/8/layout/default"/>
    <dgm:cxn modelId="{412FEF8D-D5CC-4CAE-98AC-86D2EC7913DA}" srcId="{ABB39A62-F03D-4A6E-A1CF-399BD8DDC694}" destId="{CDC2EA98-8B0D-4841-AA0A-4E4612D2A09B}" srcOrd="4" destOrd="0" parTransId="{F0C0A182-7B20-4881-A134-03D80C72FBD6}" sibTransId="{BA92956A-738A-4821-8F17-9BB1D91D43FF}"/>
    <dgm:cxn modelId="{4B4D6290-4EB2-4F0B-8381-7008AC417724}" srcId="{ABB39A62-F03D-4A6E-A1CF-399BD8DDC694}" destId="{A2E8C890-4903-4409-8F41-F2404AE66623}" srcOrd="3" destOrd="0" parTransId="{9203C021-372C-4D5E-85C4-5F98786244A9}" sibTransId="{6EC3C828-1844-4FE7-9BFD-BFFEBEED9418}"/>
    <dgm:cxn modelId="{A41D9B97-70D0-476B-B163-1DE4D9D1F593}" type="presOf" srcId="{7ABF3981-62AD-46C3-91D8-3380F71E3440}" destId="{B79740BC-2A24-42C0-ACC8-6E8E45D1EBB9}" srcOrd="0" destOrd="0" presId="urn:microsoft.com/office/officeart/2005/8/layout/default"/>
    <dgm:cxn modelId="{8FF04FB3-A2FC-422F-8638-95DB7825A29C}" type="presOf" srcId="{83AB62F9-5BC2-4472-A3D9-F3BBCF617E81}" destId="{E7992C57-7AE8-4C15-9466-BF570454A647}" srcOrd="0" destOrd="0" presId="urn:microsoft.com/office/officeart/2005/8/layout/default"/>
    <dgm:cxn modelId="{160FC9B5-8523-4ECA-97A2-3FF0A39EFCEE}" type="presOf" srcId="{ABB39A62-F03D-4A6E-A1CF-399BD8DDC694}" destId="{8E8F3876-D1CE-4B21-9529-7446D39F03AD}" srcOrd="0" destOrd="0" presId="urn:microsoft.com/office/officeart/2005/8/layout/default"/>
    <dgm:cxn modelId="{125CAAC7-43F3-4CD2-97FC-28481E83EEFD}" type="presOf" srcId="{CDC2EA98-8B0D-4841-AA0A-4E4612D2A09B}" destId="{70ACA797-C890-450B-A6AA-D096E11F102A}" srcOrd="0" destOrd="0" presId="urn:microsoft.com/office/officeart/2005/8/layout/default"/>
    <dgm:cxn modelId="{11E398F2-46DD-4CE0-ABFB-221CBFC3C0FC}" type="presOf" srcId="{99F08D6E-58AD-462F-9DC8-D0483ADCFCB8}" destId="{F39B3676-F6B0-47DC-AF58-C3588F867756}" srcOrd="0" destOrd="0" presId="urn:microsoft.com/office/officeart/2005/8/layout/default"/>
    <dgm:cxn modelId="{90531BE8-9388-47C1-9468-F258C42E1D5F}" type="presParOf" srcId="{8E8F3876-D1CE-4B21-9529-7446D39F03AD}" destId="{B79740BC-2A24-42C0-ACC8-6E8E45D1EBB9}" srcOrd="0" destOrd="0" presId="urn:microsoft.com/office/officeart/2005/8/layout/default"/>
    <dgm:cxn modelId="{6B24BAF9-55BE-4A16-935D-D66E349D7909}" type="presParOf" srcId="{8E8F3876-D1CE-4B21-9529-7446D39F03AD}" destId="{B0B78E25-045F-4E1C-93F1-514652EBFDBB}" srcOrd="1" destOrd="0" presId="urn:microsoft.com/office/officeart/2005/8/layout/default"/>
    <dgm:cxn modelId="{BA465261-2942-433E-A7F9-DC87FDE018DD}" type="presParOf" srcId="{8E8F3876-D1CE-4B21-9529-7446D39F03AD}" destId="{02EE92F1-890D-4028-A51C-A60222F5CF83}" srcOrd="2" destOrd="0" presId="urn:microsoft.com/office/officeart/2005/8/layout/default"/>
    <dgm:cxn modelId="{FCA335D4-2AB4-4A40-A47D-C48FF0F45DF4}" type="presParOf" srcId="{8E8F3876-D1CE-4B21-9529-7446D39F03AD}" destId="{1F0AC45D-3CAB-4FE9-9D80-AC1FBA77BE5F}" srcOrd="3" destOrd="0" presId="urn:microsoft.com/office/officeart/2005/8/layout/default"/>
    <dgm:cxn modelId="{0549DDBE-FF5E-4F30-B8E4-3B218AC923EC}" type="presParOf" srcId="{8E8F3876-D1CE-4B21-9529-7446D39F03AD}" destId="{E7992C57-7AE8-4C15-9466-BF570454A647}" srcOrd="4" destOrd="0" presId="urn:microsoft.com/office/officeart/2005/8/layout/default"/>
    <dgm:cxn modelId="{6F79CA66-79F0-4A24-A126-F4B2D0B0C3F3}" type="presParOf" srcId="{8E8F3876-D1CE-4B21-9529-7446D39F03AD}" destId="{65715449-02DB-43C6-866B-4FA804169FEB}" srcOrd="5" destOrd="0" presId="urn:microsoft.com/office/officeart/2005/8/layout/default"/>
    <dgm:cxn modelId="{12F67299-E2E3-423D-A90A-077790EDF282}" type="presParOf" srcId="{8E8F3876-D1CE-4B21-9529-7446D39F03AD}" destId="{6189715F-DD22-40D3-BB79-06A1FE961B5E}" srcOrd="6" destOrd="0" presId="urn:microsoft.com/office/officeart/2005/8/layout/default"/>
    <dgm:cxn modelId="{5BE5DD50-00D8-400A-A4F3-746A8D99B197}" type="presParOf" srcId="{8E8F3876-D1CE-4B21-9529-7446D39F03AD}" destId="{B815E809-9632-4A59-8B99-F7971EA480B0}" srcOrd="7" destOrd="0" presId="urn:microsoft.com/office/officeart/2005/8/layout/default"/>
    <dgm:cxn modelId="{6E9E47CB-B14B-457C-8BFB-0B3512BDDBA0}" type="presParOf" srcId="{8E8F3876-D1CE-4B21-9529-7446D39F03AD}" destId="{70ACA797-C890-450B-A6AA-D096E11F102A}" srcOrd="8" destOrd="0" presId="urn:microsoft.com/office/officeart/2005/8/layout/default"/>
    <dgm:cxn modelId="{145F7985-5939-4484-9B82-4F61D1A4B1CF}" type="presParOf" srcId="{8E8F3876-D1CE-4B21-9529-7446D39F03AD}" destId="{F52E3953-F590-42A1-8C90-AA7D482B93CB}" srcOrd="9" destOrd="0" presId="urn:microsoft.com/office/officeart/2005/8/layout/default"/>
    <dgm:cxn modelId="{7C71133C-B504-42AE-A5ED-1DD60B8D1462}" type="presParOf" srcId="{8E8F3876-D1CE-4B21-9529-7446D39F03AD}" destId="{F39B3676-F6B0-47DC-AF58-C3588F867756}"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B0D03FD-2E76-4963-A0DB-10A2D95EDA6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2A3055D-A77B-48D4-A3C4-F4C1C80568B6}">
      <dgm:prSet/>
      <dgm:spPr/>
      <dgm:t>
        <a:bodyPr/>
        <a:lstStyle/>
        <a:p>
          <a:r>
            <a:rPr lang="en-US" b="1" dirty="0"/>
            <a:t>Federal Reserve Primary Market Corporate Credit Facility (PMCCF)</a:t>
          </a:r>
          <a:r>
            <a:rPr lang="en-US" dirty="0"/>
            <a:t> </a:t>
          </a:r>
        </a:p>
      </dgm:t>
    </dgm:pt>
    <dgm:pt modelId="{BD81DE9E-CB04-45F5-9D2E-6F11053E2E0A}" type="parTrans" cxnId="{7F7AAC40-C109-4C42-8410-690549E3ADE6}">
      <dgm:prSet/>
      <dgm:spPr/>
      <dgm:t>
        <a:bodyPr/>
        <a:lstStyle/>
        <a:p>
          <a:endParaRPr lang="en-US"/>
        </a:p>
      </dgm:t>
    </dgm:pt>
    <dgm:pt modelId="{24446CA0-DEFA-4643-BC17-53BA3B8C36A4}" type="sibTrans" cxnId="{7F7AAC40-C109-4C42-8410-690549E3ADE6}">
      <dgm:prSet/>
      <dgm:spPr/>
      <dgm:t>
        <a:bodyPr/>
        <a:lstStyle/>
        <a:p>
          <a:endParaRPr lang="en-US"/>
        </a:p>
      </dgm:t>
    </dgm:pt>
    <dgm:pt modelId="{093B6B57-5011-4D6E-AB94-3FA76005DC1A}">
      <dgm:prSet/>
      <dgm:spPr/>
      <dgm:t>
        <a:bodyPr/>
        <a:lstStyle/>
        <a:p>
          <a:pPr>
            <a:buFont typeface="Symbol" panose="05050102010706020507" pitchFamily="18" charset="2"/>
            <a:buChar char=""/>
          </a:pPr>
          <a:r>
            <a:rPr lang="en-US"/>
            <a:t>Allows the Fed to lend directly to corporations by buying new bond issuances and providing loans</a:t>
          </a:r>
        </a:p>
      </dgm:t>
    </dgm:pt>
    <dgm:pt modelId="{44E0AC0D-403D-4838-810B-FF7CC930BB2D}" type="parTrans" cxnId="{AAFF2206-5B48-42BF-89C4-C587A3159E56}">
      <dgm:prSet/>
      <dgm:spPr/>
      <dgm:t>
        <a:bodyPr/>
        <a:lstStyle/>
        <a:p>
          <a:endParaRPr lang="en-US"/>
        </a:p>
      </dgm:t>
    </dgm:pt>
    <dgm:pt modelId="{E67A4227-D6DE-429B-8846-053D05B28D72}" type="sibTrans" cxnId="{AAFF2206-5B48-42BF-89C4-C587A3159E56}">
      <dgm:prSet/>
      <dgm:spPr/>
      <dgm:t>
        <a:bodyPr/>
        <a:lstStyle/>
        <a:p>
          <a:endParaRPr lang="en-US"/>
        </a:p>
      </dgm:t>
    </dgm:pt>
    <dgm:pt modelId="{7825246C-2098-4B68-B2D2-ACEBED631017}" type="pres">
      <dgm:prSet presAssocID="{AB0D03FD-2E76-4963-A0DB-10A2D95EDA62}" presName="Name0" presStyleCnt="0">
        <dgm:presLayoutVars>
          <dgm:dir/>
          <dgm:animLvl val="lvl"/>
          <dgm:resizeHandles val="exact"/>
        </dgm:presLayoutVars>
      </dgm:prSet>
      <dgm:spPr/>
    </dgm:pt>
    <dgm:pt modelId="{E80FCE8E-9B21-47A5-9575-956DED57C13D}" type="pres">
      <dgm:prSet presAssocID="{12A3055D-A77B-48D4-A3C4-F4C1C80568B6}" presName="composite" presStyleCnt="0"/>
      <dgm:spPr/>
    </dgm:pt>
    <dgm:pt modelId="{3BCDBB31-D08D-4A37-8E2F-E1BA9E018D91}" type="pres">
      <dgm:prSet presAssocID="{12A3055D-A77B-48D4-A3C4-F4C1C80568B6}" presName="parTx" presStyleLbl="alignNode1" presStyleIdx="0" presStyleCnt="1">
        <dgm:presLayoutVars>
          <dgm:chMax val="0"/>
          <dgm:chPref val="0"/>
          <dgm:bulletEnabled val="1"/>
        </dgm:presLayoutVars>
      </dgm:prSet>
      <dgm:spPr/>
    </dgm:pt>
    <dgm:pt modelId="{47D6129B-8F6D-4A62-893A-6064724E4837}" type="pres">
      <dgm:prSet presAssocID="{12A3055D-A77B-48D4-A3C4-F4C1C80568B6}" presName="desTx" presStyleLbl="alignAccFollowNode1" presStyleIdx="0" presStyleCnt="1">
        <dgm:presLayoutVars>
          <dgm:bulletEnabled val="1"/>
        </dgm:presLayoutVars>
      </dgm:prSet>
      <dgm:spPr/>
    </dgm:pt>
  </dgm:ptLst>
  <dgm:cxnLst>
    <dgm:cxn modelId="{AAFF2206-5B48-42BF-89C4-C587A3159E56}" srcId="{12A3055D-A77B-48D4-A3C4-F4C1C80568B6}" destId="{093B6B57-5011-4D6E-AB94-3FA76005DC1A}" srcOrd="0" destOrd="0" parTransId="{44E0AC0D-403D-4838-810B-FF7CC930BB2D}" sibTransId="{E67A4227-D6DE-429B-8846-053D05B28D72}"/>
    <dgm:cxn modelId="{18325D20-581C-44B6-A970-19995ABDB570}" type="presOf" srcId="{12A3055D-A77B-48D4-A3C4-F4C1C80568B6}" destId="{3BCDBB31-D08D-4A37-8E2F-E1BA9E018D91}" srcOrd="0" destOrd="0" presId="urn:microsoft.com/office/officeart/2005/8/layout/hList1"/>
    <dgm:cxn modelId="{D0A43427-9BB4-489E-90E9-EF956DAA85B9}" type="presOf" srcId="{093B6B57-5011-4D6E-AB94-3FA76005DC1A}" destId="{47D6129B-8F6D-4A62-893A-6064724E4837}" srcOrd="0" destOrd="0" presId="urn:microsoft.com/office/officeart/2005/8/layout/hList1"/>
    <dgm:cxn modelId="{FE0D223A-8928-4A53-93F3-4F834A669936}" type="presOf" srcId="{AB0D03FD-2E76-4963-A0DB-10A2D95EDA62}" destId="{7825246C-2098-4B68-B2D2-ACEBED631017}" srcOrd="0" destOrd="0" presId="urn:microsoft.com/office/officeart/2005/8/layout/hList1"/>
    <dgm:cxn modelId="{7F7AAC40-C109-4C42-8410-690549E3ADE6}" srcId="{AB0D03FD-2E76-4963-A0DB-10A2D95EDA62}" destId="{12A3055D-A77B-48D4-A3C4-F4C1C80568B6}" srcOrd="0" destOrd="0" parTransId="{BD81DE9E-CB04-45F5-9D2E-6F11053E2E0A}" sibTransId="{24446CA0-DEFA-4643-BC17-53BA3B8C36A4}"/>
    <dgm:cxn modelId="{5F1996AD-94FA-41A2-82CD-16F34EFB18FC}" type="presParOf" srcId="{7825246C-2098-4B68-B2D2-ACEBED631017}" destId="{E80FCE8E-9B21-47A5-9575-956DED57C13D}" srcOrd="0" destOrd="0" presId="urn:microsoft.com/office/officeart/2005/8/layout/hList1"/>
    <dgm:cxn modelId="{DB046AA5-57B0-49A2-94D8-CE241AEDA0C0}" type="presParOf" srcId="{E80FCE8E-9B21-47A5-9575-956DED57C13D}" destId="{3BCDBB31-D08D-4A37-8E2F-E1BA9E018D91}" srcOrd="0" destOrd="0" presId="urn:microsoft.com/office/officeart/2005/8/layout/hList1"/>
    <dgm:cxn modelId="{3D6C3C95-840C-4B95-9595-15E2F9FE0013}" type="presParOf" srcId="{E80FCE8E-9B21-47A5-9575-956DED57C13D}" destId="{47D6129B-8F6D-4A62-893A-6064724E48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B6DF1AD-3827-4801-AD94-2AA13C91A17E}">
      <dgm:prSet/>
      <dgm:spPr/>
      <dgm:t>
        <a:bodyPr/>
        <a:lstStyle/>
        <a:p>
          <a:r>
            <a:rPr lang="en-US" b="1"/>
            <a:t>Federal Reserve PMCCF Direct Lending Funding</a:t>
          </a:r>
          <a:endParaRPr lang="en-US"/>
        </a:p>
      </dgm:t>
    </dgm:pt>
    <dgm:pt modelId="{75449222-C21A-4D30-8B0B-93C40E2079BE}" type="parTrans" cxnId="{95F69750-252D-46EB-B68E-053A57B5BAE1}">
      <dgm:prSet/>
      <dgm:spPr/>
      <dgm:t>
        <a:bodyPr/>
        <a:lstStyle/>
        <a:p>
          <a:endParaRPr lang="en-US"/>
        </a:p>
      </dgm:t>
    </dgm:pt>
    <dgm:pt modelId="{E1D5AC81-2D98-4782-A663-F50610649C90}" type="sibTrans" cxnId="{95F69750-252D-46EB-B68E-053A57B5BAE1}">
      <dgm:prSet/>
      <dgm:spPr/>
      <dgm:t>
        <a:bodyPr/>
        <a:lstStyle/>
        <a:p>
          <a:endParaRPr lang="en-US"/>
        </a:p>
      </dgm:t>
    </dgm:pt>
    <dgm:pt modelId="{F76F8A01-3CED-4141-8B23-D2D77998764C}">
      <dgm:prSet/>
      <dgm:spPr/>
      <dgm:t>
        <a:bodyPr/>
        <a:lstStyle/>
        <a:p>
          <a:pPr>
            <a:buFont typeface="Symbol" panose="05050102010706020507" pitchFamily="18" charset="2"/>
            <a:buChar char=""/>
          </a:pPr>
          <a:r>
            <a:rPr lang="en-US"/>
            <a:t>$500 B </a:t>
          </a:r>
        </a:p>
      </dgm:t>
    </dgm:pt>
    <dgm:pt modelId="{F3B0EE72-F01E-42F2-A97F-57C0B51F50AF}" type="parTrans" cxnId="{35001E8B-FC6E-41C3-BB03-254D7D535607}">
      <dgm:prSet/>
      <dgm:spPr/>
      <dgm:t>
        <a:bodyPr/>
        <a:lstStyle/>
        <a:p>
          <a:endParaRPr lang="en-US"/>
        </a:p>
      </dgm:t>
    </dgm:pt>
    <dgm:pt modelId="{A31DC230-9714-4CD3-8DBD-DF2B121D7EB2}" type="sibTrans" cxnId="{35001E8B-FC6E-41C3-BB03-254D7D535607}">
      <dgm:prSet/>
      <dgm:spPr/>
      <dgm:t>
        <a:bodyPr/>
        <a:lstStyle/>
        <a:p>
          <a:endParaRPr lang="en-US"/>
        </a:p>
      </dgm:t>
    </dgm:pt>
    <dgm:pt modelId="{19F25915-CFB9-4534-80E4-F1CF24537226}">
      <dgm:prSet/>
      <dgm:spPr/>
      <dgm:t>
        <a:bodyPr/>
        <a:lstStyle/>
        <a:p>
          <a:pPr>
            <a:buSzPts val="1200"/>
            <a:buFont typeface="Symbol" panose="05050102010706020507" pitchFamily="18" charset="2"/>
            <a:buChar char=""/>
          </a:pPr>
          <a:r>
            <a:rPr lang="en-US"/>
            <a:t>PMCCF Direct Lending</a:t>
          </a:r>
        </a:p>
      </dgm:t>
    </dgm:pt>
    <dgm:pt modelId="{49C59CCE-3E49-4D76-88C5-5B8DC2813825}" type="parTrans" cxnId="{95FE7A45-7D25-4D0A-8601-F9CCA76E6409}">
      <dgm:prSet/>
      <dgm:spPr/>
      <dgm:t>
        <a:bodyPr/>
        <a:lstStyle/>
        <a:p>
          <a:endParaRPr lang="en-US"/>
        </a:p>
      </dgm:t>
    </dgm:pt>
    <dgm:pt modelId="{7D284F12-874E-403C-AB43-887693718DAC}" type="sibTrans" cxnId="{95FE7A45-7D25-4D0A-8601-F9CCA76E6409}">
      <dgm:prSet/>
      <dgm:spPr/>
      <dgm:t>
        <a:bodyPr/>
        <a:lstStyle/>
        <a:p>
          <a:endParaRPr lang="en-US"/>
        </a:p>
      </dgm:t>
    </dgm:pt>
    <dgm:pt modelId="{1B3118E0-C189-4AA6-A906-16085F52397D}">
      <dgm:prSet/>
      <dgm:spPr/>
      <dgm:t>
        <a:bodyPr/>
        <a:lstStyle/>
        <a:p>
          <a:pPr>
            <a:buSzPts val="1200"/>
            <a:buFont typeface="Symbol" panose="05050102010706020507" pitchFamily="18" charset="2"/>
            <a:buChar char=""/>
          </a:pPr>
          <a:r>
            <a:rPr lang="en-US"/>
            <a:t>$25 B for passenger air carriers</a:t>
          </a:r>
        </a:p>
      </dgm:t>
    </dgm:pt>
    <dgm:pt modelId="{18B41F01-8144-4E70-9408-A6D46BD31763}" type="parTrans" cxnId="{8608876E-9272-4CAB-B26E-600C739B579A}">
      <dgm:prSet/>
      <dgm:spPr/>
      <dgm:t>
        <a:bodyPr/>
        <a:lstStyle/>
        <a:p>
          <a:endParaRPr lang="en-US"/>
        </a:p>
      </dgm:t>
    </dgm:pt>
    <dgm:pt modelId="{63AEBBED-08DC-4314-8423-27E92F7BC0D2}" type="sibTrans" cxnId="{8608876E-9272-4CAB-B26E-600C739B579A}">
      <dgm:prSet/>
      <dgm:spPr/>
      <dgm:t>
        <a:bodyPr/>
        <a:lstStyle/>
        <a:p>
          <a:endParaRPr lang="en-US"/>
        </a:p>
      </dgm:t>
    </dgm:pt>
    <dgm:pt modelId="{7C38DBA1-6A9B-494C-81DA-4E16BFDC38B3}">
      <dgm:prSet/>
      <dgm:spPr/>
      <dgm:t>
        <a:bodyPr/>
        <a:lstStyle/>
        <a:p>
          <a:pPr>
            <a:buSzPts val="1200"/>
            <a:buFont typeface="Symbol" panose="05050102010706020507" pitchFamily="18" charset="2"/>
            <a:buChar char=""/>
          </a:pPr>
          <a:r>
            <a:rPr lang="en-US"/>
            <a:t>$4 B for cargo air carriers</a:t>
          </a:r>
        </a:p>
      </dgm:t>
    </dgm:pt>
    <dgm:pt modelId="{8E10052F-B181-434A-8030-D03DCFC00FF7}" type="parTrans" cxnId="{9C73EF39-8DD5-429B-921D-55EEAA854E4A}">
      <dgm:prSet/>
      <dgm:spPr/>
      <dgm:t>
        <a:bodyPr/>
        <a:lstStyle/>
        <a:p>
          <a:endParaRPr lang="en-US"/>
        </a:p>
      </dgm:t>
    </dgm:pt>
    <dgm:pt modelId="{5476A05E-4E7B-4F00-B691-BFB24C6F47B5}" type="sibTrans" cxnId="{9C73EF39-8DD5-429B-921D-55EEAA854E4A}">
      <dgm:prSet/>
      <dgm:spPr/>
      <dgm:t>
        <a:bodyPr/>
        <a:lstStyle/>
        <a:p>
          <a:endParaRPr lang="en-US"/>
        </a:p>
      </dgm:t>
    </dgm:pt>
    <dgm:pt modelId="{E3FD4B6D-9FC5-46D3-95EE-E0CE0B5C09FD}">
      <dgm:prSet/>
      <dgm:spPr/>
      <dgm:t>
        <a:bodyPr/>
        <a:lstStyle/>
        <a:p>
          <a:pPr>
            <a:buSzPts val="1200"/>
            <a:buFont typeface="Symbol" panose="05050102010706020507" pitchFamily="18" charset="2"/>
            <a:buChar char=""/>
          </a:pPr>
          <a:r>
            <a:rPr lang="en-US"/>
            <a:t>$17 B for businesses important to maintaining national security.</a:t>
          </a:r>
        </a:p>
      </dgm:t>
    </dgm:pt>
    <dgm:pt modelId="{313B1784-50AE-4045-9AC8-244A1106A437}" type="parTrans" cxnId="{1AEF91E2-508D-4B57-96A7-FC5081509CD7}">
      <dgm:prSet/>
      <dgm:spPr/>
      <dgm:t>
        <a:bodyPr/>
        <a:lstStyle/>
        <a:p>
          <a:endParaRPr lang="en-US"/>
        </a:p>
      </dgm:t>
    </dgm:pt>
    <dgm:pt modelId="{0B0643C1-9EB9-4029-9F20-E0035EBE5C75}" type="sibTrans" cxnId="{1AEF91E2-508D-4B57-96A7-FC5081509CD7}">
      <dgm:prSet/>
      <dgm:spPr/>
      <dgm:t>
        <a:bodyPr/>
        <a:lstStyle/>
        <a:p>
          <a:endParaRPr lang="en-US"/>
        </a:p>
      </dgm:t>
    </dgm:pt>
    <dgm:pt modelId="{1426812D-4A6F-4D16-9598-6908BF9EB483}">
      <dgm:prSet/>
      <dgm:spPr/>
      <dgm:t>
        <a:bodyPr/>
        <a:lstStyle/>
        <a:p>
          <a:pPr>
            <a:buSzPts val="1200"/>
            <a:buFont typeface="Symbol" panose="05050102010706020507" pitchFamily="18" charset="2"/>
            <a:buChar char=""/>
          </a:pPr>
          <a:r>
            <a:rPr lang="en-US"/>
            <a:t>$304 B to other businesses</a:t>
          </a:r>
        </a:p>
      </dgm:t>
    </dgm:pt>
    <dgm:pt modelId="{01B5C1F4-9A4C-4746-B0A2-0DD1CA9E5DCE}" type="parTrans" cxnId="{D3EAD7F8-DB70-4775-8D52-24159AD5BC14}">
      <dgm:prSet/>
      <dgm:spPr/>
      <dgm:t>
        <a:bodyPr/>
        <a:lstStyle/>
        <a:p>
          <a:endParaRPr lang="en-US"/>
        </a:p>
      </dgm:t>
    </dgm:pt>
    <dgm:pt modelId="{12AA2F34-1BA4-45FB-9B09-58C789CDAB37}" type="sibTrans" cxnId="{D3EAD7F8-DB70-4775-8D52-24159AD5BC14}">
      <dgm:prSet/>
      <dgm:spPr/>
      <dgm:t>
        <a:bodyPr/>
        <a:lstStyle/>
        <a:p>
          <a:endParaRPr lang="en-US"/>
        </a:p>
      </dgm:t>
    </dgm:pt>
    <dgm:pt modelId="{FF54085A-EACC-471F-ADAB-F66A77D6B7FC}">
      <dgm:prSet/>
      <dgm:spPr/>
      <dgm:t>
        <a:bodyPr/>
        <a:lstStyle/>
        <a:p>
          <a:pPr>
            <a:buSzPts val="1200"/>
            <a:buFont typeface="Symbol" panose="05050102010706020507" pitchFamily="18" charset="2"/>
            <a:buChar char=""/>
          </a:pPr>
          <a:r>
            <a:rPr lang="en-US"/>
            <a:t>$150 B to local and state governments </a:t>
          </a:r>
        </a:p>
      </dgm:t>
    </dgm:pt>
    <dgm:pt modelId="{B1E3E49F-C288-4275-A2E5-65C9A8FA4BF6}" type="parTrans" cxnId="{2ADE8B79-E562-4140-A56E-732F68D87289}">
      <dgm:prSet/>
      <dgm:spPr/>
      <dgm:t>
        <a:bodyPr/>
        <a:lstStyle/>
        <a:p>
          <a:endParaRPr lang="en-US"/>
        </a:p>
      </dgm:t>
    </dgm:pt>
    <dgm:pt modelId="{7742B72B-E3BC-4831-A213-EC8B63265466}" type="sibTrans" cxnId="{2ADE8B79-E562-4140-A56E-732F68D87289}">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E27B22ED-0A64-496F-A59A-B3F0BC8CF187}" type="pres">
      <dgm:prSet presAssocID="{2B6DF1AD-3827-4801-AD94-2AA13C91A17E}" presName="composite" presStyleCnt="0"/>
      <dgm:spPr/>
    </dgm:pt>
    <dgm:pt modelId="{043CD3FC-8ADE-4D19-BA65-4EF28AFCB3C7}" type="pres">
      <dgm:prSet presAssocID="{2B6DF1AD-3827-4801-AD94-2AA13C91A17E}" presName="parTx" presStyleLbl="alignNode1" presStyleIdx="0" presStyleCnt="1">
        <dgm:presLayoutVars>
          <dgm:chMax val="0"/>
          <dgm:chPref val="0"/>
          <dgm:bulletEnabled val="1"/>
        </dgm:presLayoutVars>
      </dgm:prSet>
      <dgm:spPr/>
    </dgm:pt>
    <dgm:pt modelId="{3553C1B0-31EB-4DBB-AF08-628B0772AD85}" type="pres">
      <dgm:prSet presAssocID="{2B6DF1AD-3827-4801-AD94-2AA13C91A17E}" presName="desTx" presStyleLbl="alignAccFollowNode1" presStyleIdx="0" presStyleCnt="1">
        <dgm:presLayoutVars>
          <dgm:bulletEnabled val="1"/>
        </dgm:presLayoutVars>
      </dgm:prSet>
      <dgm:spPr/>
    </dgm:pt>
  </dgm:ptLst>
  <dgm:cxnLst>
    <dgm:cxn modelId="{C8160514-A717-4C90-824C-DFDF883C8B5C}" type="presOf" srcId="{1B3118E0-C189-4AA6-A906-16085F52397D}" destId="{3553C1B0-31EB-4DBB-AF08-628B0772AD85}" srcOrd="0" destOrd="2" presId="urn:microsoft.com/office/officeart/2005/8/layout/hList1"/>
    <dgm:cxn modelId="{CF23401A-759E-461C-91ED-4CD42276380E}" type="presOf" srcId="{F76F8A01-3CED-4141-8B23-D2D77998764C}" destId="{3553C1B0-31EB-4DBB-AF08-628B0772AD85}" srcOrd="0" destOrd="0" presId="urn:microsoft.com/office/officeart/2005/8/layout/hList1"/>
    <dgm:cxn modelId="{9C73EF39-8DD5-429B-921D-55EEAA854E4A}" srcId="{19F25915-CFB9-4534-80E4-F1CF24537226}" destId="{7C38DBA1-6A9B-494C-81DA-4E16BFDC38B3}" srcOrd="1" destOrd="0" parTransId="{8E10052F-B181-434A-8030-D03DCFC00FF7}" sibTransId="{5476A05E-4E7B-4F00-B691-BFB24C6F47B5}"/>
    <dgm:cxn modelId="{50D25F64-8365-4C89-82C7-7116D4AE5976}" type="presOf" srcId="{E3FD4B6D-9FC5-46D3-95EE-E0CE0B5C09FD}" destId="{3553C1B0-31EB-4DBB-AF08-628B0772AD85}" srcOrd="0" destOrd="4" presId="urn:microsoft.com/office/officeart/2005/8/layout/hList1"/>
    <dgm:cxn modelId="{95FE7A45-7D25-4D0A-8601-F9CCA76E6409}" srcId="{2B6DF1AD-3827-4801-AD94-2AA13C91A17E}" destId="{19F25915-CFB9-4534-80E4-F1CF24537226}" srcOrd="1" destOrd="0" parTransId="{49C59CCE-3E49-4D76-88C5-5B8DC2813825}" sibTransId="{7D284F12-874E-403C-AB43-887693718DAC}"/>
    <dgm:cxn modelId="{D1547F4A-9559-49C8-9114-5E80B262D1EC}" type="presOf" srcId="{67F6EF58-BB3D-4C76-92CF-3AC958F49D78}" destId="{F453C895-CD44-47B3-8C7D-B2B6333853E1}" srcOrd="0" destOrd="0" presId="urn:microsoft.com/office/officeart/2005/8/layout/hList1"/>
    <dgm:cxn modelId="{8608876E-9272-4CAB-B26E-600C739B579A}" srcId="{19F25915-CFB9-4534-80E4-F1CF24537226}" destId="{1B3118E0-C189-4AA6-A906-16085F52397D}" srcOrd="0" destOrd="0" parTransId="{18B41F01-8144-4E70-9408-A6D46BD31763}" sibTransId="{63AEBBED-08DC-4314-8423-27E92F7BC0D2}"/>
    <dgm:cxn modelId="{95F69750-252D-46EB-B68E-053A57B5BAE1}" srcId="{67F6EF58-BB3D-4C76-92CF-3AC958F49D78}" destId="{2B6DF1AD-3827-4801-AD94-2AA13C91A17E}" srcOrd="0" destOrd="0" parTransId="{75449222-C21A-4D30-8B0B-93C40E2079BE}" sibTransId="{E1D5AC81-2D98-4782-A663-F50610649C90}"/>
    <dgm:cxn modelId="{2ADE8B79-E562-4140-A56E-732F68D87289}" srcId="{2B6DF1AD-3827-4801-AD94-2AA13C91A17E}" destId="{FF54085A-EACC-471F-ADAB-F66A77D6B7FC}" srcOrd="3" destOrd="0" parTransId="{B1E3E49F-C288-4275-A2E5-65C9A8FA4BF6}" sibTransId="{7742B72B-E3BC-4831-A213-EC8B63265466}"/>
    <dgm:cxn modelId="{35001E8B-FC6E-41C3-BB03-254D7D535607}" srcId="{2B6DF1AD-3827-4801-AD94-2AA13C91A17E}" destId="{F76F8A01-3CED-4141-8B23-D2D77998764C}" srcOrd="0" destOrd="0" parTransId="{F3B0EE72-F01E-42F2-A97F-57C0B51F50AF}" sibTransId="{A31DC230-9714-4CD3-8DBD-DF2B121D7EB2}"/>
    <dgm:cxn modelId="{2459C990-0055-4E0F-A973-F4CC3031ECE6}" type="presOf" srcId="{2B6DF1AD-3827-4801-AD94-2AA13C91A17E}" destId="{043CD3FC-8ADE-4D19-BA65-4EF28AFCB3C7}" srcOrd="0" destOrd="0" presId="urn:microsoft.com/office/officeart/2005/8/layout/hList1"/>
    <dgm:cxn modelId="{C49956B2-D527-4632-9838-D71172AFF87E}" type="presOf" srcId="{FF54085A-EACC-471F-ADAB-F66A77D6B7FC}" destId="{3553C1B0-31EB-4DBB-AF08-628B0772AD85}" srcOrd="0" destOrd="6" presId="urn:microsoft.com/office/officeart/2005/8/layout/hList1"/>
    <dgm:cxn modelId="{B9772EDF-7D7B-41BE-82AB-6A3CD6A644B7}" type="presOf" srcId="{7C38DBA1-6A9B-494C-81DA-4E16BFDC38B3}" destId="{3553C1B0-31EB-4DBB-AF08-628B0772AD85}" srcOrd="0" destOrd="3" presId="urn:microsoft.com/office/officeart/2005/8/layout/hList1"/>
    <dgm:cxn modelId="{1AEF91E2-508D-4B57-96A7-FC5081509CD7}" srcId="{19F25915-CFB9-4534-80E4-F1CF24537226}" destId="{E3FD4B6D-9FC5-46D3-95EE-E0CE0B5C09FD}" srcOrd="2" destOrd="0" parTransId="{313B1784-50AE-4045-9AC8-244A1106A437}" sibTransId="{0B0643C1-9EB9-4029-9F20-E0035EBE5C75}"/>
    <dgm:cxn modelId="{FC10D5E8-566B-4DD2-B533-AD67BB40BE5D}" type="presOf" srcId="{1426812D-4A6F-4D16-9598-6908BF9EB483}" destId="{3553C1B0-31EB-4DBB-AF08-628B0772AD85}" srcOrd="0" destOrd="5" presId="urn:microsoft.com/office/officeart/2005/8/layout/hList1"/>
    <dgm:cxn modelId="{D87098F8-8F5C-4696-8837-06732D4CF733}" type="presOf" srcId="{19F25915-CFB9-4534-80E4-F1CF24537226}" destId="{3553C1B0-31EB-4DBB-AF08-628B0772AD85}" srcOrd="0" destOrd="1" presId="urn:microsoft.com/office/officeart/2005/8/layout/hList1"/>
    <dgm:cxn modelId="{D3EAD7F8-DB70-4775-8D52-24159AD5BC14}" srcId="{2B6DF1AD-3827-4801-AD94-2AA13C91A17E}" destId="{1426812D-4A6F-4D16-9598-6908BF9EB483}" srcOrd="2" destOrd="0" parTransId="{01B5C1F4-9A4C-4746-B0A2-0DD1CA9E5DCE}" sibTransId="{12AA2F34-1BA4-45FB-9B09-58C789CDAB37}"/>
    <dgm:cxn modelId="{DEEAD98E-E06D-478C-8809-A70636DA1A39}" type="presParOf" srcId="{F453C895-CD44-47B3-8C7D-B2B6333853E1}" destId="{E27B22ED-0A64-496F-A59A-B3F0BC8CF187}" srcOrd="0" destOrd="0" presId="urn:microsoft.com/office/officeart/2005/8/layout/hList1"/>
    <dgm:cxn modelId="{5BAF4960-F85B-4CB7-889D-383361B7883C}" type="presParOf" srcId="{E27B22ED-0A64-496F-A59A-B3F0BC8CF187}" destId="{043CD3FC-8ADE-4D19-BA65-4EF28AFCB3C7}" srcOrd="0" destOrd="0" presId="urn:microsoft.com/office/officeart/2005/8/layout/hList1"/>
    <dgm:cxn modelId="{1CB97B09-789F-45BD-977C-344423697265}" type="presParOf" srcId="{E27B22ED-0A64-496F-A59A-B3F0BC8CF187}" destId="{3553C1B0-31EB-4DBB-AF08-628B0772AD8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508739-35D8-4D6A-BE28-C2E79F750E17}">
      <dgm:prSet/>
      <dgm:spPr/>
      <dgm:t>
        <a:bodyPr/>
        <a:lstStyle/>
        <a:p>
          <a:r>
            <a:rPr lang="en-US" b="1"/>
            <a:t>PMCCF Direct Lending Targets</a:t>
          </a:r>
          <a:endParaRPr lang="en-US"/>
        </a:p>
      </dgm:t>
    </dgm:pt>
    <dgm:pt modelId="{53C5A252-500F-4E31-86F3-D364439EB4B1}" type="parTrans" cxnId="{B4C4EE6B-0D76-47BF-8D3A-C4C2608DE6BB}">
      <dgm:prSet/>
      <dgm:spPr/>
      <dgm:t>
        <a:bodyPr/>
        <a:lstStyle/>
        <a:p>
          <a:endParaRPr lang="en-US"/>
        </a:p>
      </dgm:t>
    </dgm:pt>
    <dgm:pt modelId="{00263030-FF31-4662-AE26-9074FC54F3DC}" type="sibTrans" cxnId="{B4C4EE6B-0D76-47BF-8D3A-C4C2608DE6BB}">
      <dgm:prSet/>
      <dgm:spPr/>
      <dgm:t>
        <a:bodyPr/>
        <a:lstStyle/>
        <a:p>
          <a:endParaRPr lang="en-US"/>
        </a:p>
      </dgm:t>
    </dgm:pt>
    <dgm:pt modelId="{496456CE-1734-45DE-A0CB-4C47FCFB78DB}">
      <dgm:prSet/>
      <dgm:spPr/>
      <dgm:t>
        <a:bodyPr/>
        <a:lstStyle/>
        <a:p>
          <a:pPr>
            <a:buFont typeface="Symbol" panose="05050102010706020507" pitchFamily="18" charset="2"/>
            <a:buChar char=""/>
          </a:pPr>
          <a:r>
            <a:rPr lang="en-US"/>
            <a:t>Nonprofit organizations and businesses </a:t>
          </a:r>
        </a:p>
      </dgm:t>
    </dgm:pt>
    <dgm:pt modelId="{14D00A3C-F741-42B1-8150-15CFE8BC27DA}" type="parTrans" cxnId="{B8F66664-42CF-4943-928C-34BEC4894C05}">
      <dgm:prSet/>
      <dgm:spPr/>
      <dgm:t>
        <a:bodyPr/>
        <a:lstStyle/>
        <a:p>
          <a:endParaRPr lang="en-US"/>
        </a:p>
      </dgm:t>
    </dgm:pt>
    <dgm:pt modelId="{C0C52763-155D-4094-A257-E7127A3F22D8}" type="sibTrans" cxnId="{B8F66664-42CF-4943-928C-34BEC4894C05}">
      <dgm:prSet/>
      <dgm:spPr/>
      <dgm:t>
        <a:bodyPr/>
        <a:lstStyle/>
        <a:p>
          <a:endParaRPr lang="en-US"/>
        </a:p>
      </dgm:t>
    </dgm:pt>
    <dgm:pt modelId="{46FF19E9-7FDE-4B04-9471-F346942B5C6B}">
      <dgm:prSet/>
      <dgm:spPr/>
      <dgm:t>
        <a:bodyPr/>
        <a:lstStyle/>
        <a:p>
          <a:pPr>
            <a:buFont typeface="Courier New" panose="02070309020205020404" pitchFamily="49" charset="0"/>
            <a:buChar char="o"/>
          </a:pPr>
          <a:r>
            <a:rPr lang="en-US"/>
            <a:t>Should be between 500 and 10,000 employees</a:t>
          </a:r>
        </a:p>
      </dgm:t>
    </dgm:pt>
    <dgm:pt modelId="{33231F6A-CB48-466D-A700-DED0FD231AA2}" type="parTrans" cxnId="{322FC00A-9DEA-4F22-A263-DABFD86D6B01}">
      <dgm:prSet/>
      <dgm:spPr/>
      <dgm:t>
        <a:bodyPr/>
        <a:lstStyle/>
        <a:p>
          <a:endParaRPr lang="en-US"/>
        </a:p>
      </dgm:t>
    </dgm:pt>
    <dgm:pt modelId="{89784CD3-A269-4D5C-A8C2-580F0AD3B12A}" type="sibTrans" cxnId="{322FC00A-9DEA-4F22-A263-DABFD86D6B01}">
      <dgm:prSet/>
      <dgm:spPr/>
      <dgm:t>
        <a:bodyPr/>
        <a:lstStyle/>
        <a:p>
          <a:endParaRPr lang="en-US"/>
        </a:p>
      </dgm:t>
    </dgm:pt>
    <dgm:pt modelId="{CDDF268A-E341-49E1-8BC0-646528793E2D}">
      <dgm:prSet/>
      <dgm:spPr/>
      <dgm:t>
        <a:bodyPr/>
        <a:lstStyle/>
        <a:p>
          <a:pPr>
            <a:buFont typeface="Courier New" panose="02070309020205020404" pitchFamily="49" charset="0"/>
            <a:buChar char="o"/>
          </a:pPr>
          <a:r>
            <a:rPr lang="en-US"/>
            <a:t>Must be used to retain at least 90 % of the recipient’s workforce, with full compensation and benefits, through September 30, 2020</a:t>
          </a:r>
        </a:p>
      </dgm:t>
    </dgm:pt>
    <dgm:pt modelId="{F757C8BD-A347-4FE0-9F1B-DCF2F3F5DEF3}" type="parTrans" cxnId="{843EB8FD-7CF2-47E7-B073-63D0956C19FC}">
      <dgm:prSet/>
      <dgm:spPr/>
      <dgm:t>
        <a:bodyPr/>
        <a:lstStyle/>
        <a:p>
          <a:endParaRPr lang="en-US"/>
        </a:p>
      </dgm:t>
    </dgm:pt>
    <dgm:pt modelId="{4E856C3F-4AC5-4B63-805C-DA3EB7C47F01}" type="sibTrans" cxnId="{843EB8FD-7CF2-47E7-B073-63D0956C19FC}">
      <dgm:prSet/>
      <dgm:spPr/>
      <dgm:t>
        <a:bodyPr/>
        <a:lstStyle/>
        <a:p>
          <a:endParaRPr lang="en-US"/>
        </a:p>
      </dgm:t>
    </dgm:pt>
    <dgm:pt modelId="{BF5BC042-731E-4135-8B7C-9EC516297705}">
      <dgm:prSet/>
      <dgm:spPr/>
      <dgm:t>
        <a:bodyPr/>
        <a:lstStyle/>
        <a:p>
          <a:pPr>
            <a:buFont typeface="Courier New" panose="02070309020205020404" pitchFamily="49" charset="0"/>
            <a:buChar char="o"/>
          </a:pPr>
          <a:r>
            <a:rPr lang="en-US"/>
            <a:t>Will not outsource or offshore jobs for the term of the loan plus an additional two years</a:t>
          </a:r>
        </a:p>
      </dgm:t>
    </dgm:pt>
    <dgm:pt modelId="{98D1AAAA-D82C-42C3-B4E3-C451B25CAADD}" type="parTrans" cxnId="{C2BECB1B-C486-4744-9101-4908271439FE}">
      <dgm:prSet/>
      <dgm:spPr/>
      <dgm:t>
        <a:bodyPr/>
        <a:lstStyle/>
        <a:p>
          <a:endParaRPr lang="en-US"/>
        </a:p>
      </dgm:t>
    </dgm:pt>
    <dgm:pt modelId="{D5DF5749-33B6-4B0B-B8C4-187A67971F51}" type="sibTrans" cxnId="{C2BECB1B-C486-4744-9101-4908271439FE}">
      <dgm:prSet/>
      <dgm:spPr/>
      <dgm:t>
        <a:bodyPr/>
        <a:lstStyle/>
        <a:p>
          <a:endParaRPr lang="en-US"/>
        </a:p>
      </dgm:t>
    </dgm:pt>
    <dgm:pt modelId="{C73F0D54-82A6-4890-900A-5405A196EFD7}">
      <dgm:prSet/>
      <dgm:spPr/>
      <dgm:t>
        <a:bodyPr/>
        <a:lstStyle/>
        <a:p>
          <a:pPr>
            <a:buFont typeface="Courier New" panose="02070309020205020404" pitchFamily="49" charset="0"/>
            <a:buChar char="o"/>
          </a:pPr>
          <a:r>
            <a:rPr lang="en-US"/>
            <a:t>Will not abrogate existing collective bargaining agreements for the term of the loan plus an additional two years </a:t>
          </a:r>
        </a:p>
      </dgm:t>
    </dgm:pt>
    <dgm:pt modelId="{0E41961E-56D6-48DD-BCE4-B15A7094842A}" type="parTrans" cxnId="{13F8959E-159B-45CF-9DC3-071E1F992799}">
      <dgm:prSet/>
      <dgm:spPr/>
      <dgm:t>
        <a:bodyPr/>
        <a:lstStyle/>
        <a:p>
          <a:endParaRPr lang="en-US"/>
        </a:p>
      </dgm:t>
    </dgm:pt>
    <dgm:pt modelId="{9DAAF91A-F300-45E5-941F-3A6DF6049B41}" type="sibTrans" cxnId="{13F8959E-159B-45CF-9DC3-071E1F992799}">
      <dgm:prSet/>
      <dgm:spPr/>
      <dgm:t>
        <a:bodyPr/>
        <a:lstStyle/>
        <a:p>
          <a:endParaRPr lang="en-US"/>
        </a:p>
      </dgm:t>
    </dgm:pt>
    <dgm:pt modelId="{A59C9445-CA23-4A47-AFD3-2BB24667BCBD}">
      <dgm:prSet/>
      <dgm:spPr/>
      <dgm:t>
        <a:bodyPr/>
        <a:lstStyle/>
        <a:p>
          <a:pPr>
            <a:buFont typeface="Courier New" panose="02070309020205020404" pitchFamily="49" charset="0"/>
            <a:buChar char="o"/>
          </a:pPr>
          <a:r>
            <a:rPr lang="en-US"/>
            <a:t>Must remain neutral in any union organizing effort for the term of the loan</a:t>
          </a:r>
        </a:p>
      </dgm:t>
    </dgm:pt>
    <dgm:pt modelId="{5F5A8D7D-8A9B-43C2-9857-566CD9F8D77A}" type="parTrans" cxnId="{408FC8CB-3EB6-4B8E-9542-54F3F7DA5EA1}">
      <dgm:prSet/>
      <dgm:spPr/>
      <dgm:t>
        <a:bodyPr/>
        <a:lstStyle/>
        <a:p>
          <a:endParaRPr lang="en-US"/>
        </a:p>
      </dgm:t>
    </dgm:pt>
    <dgm:pt modelId="{9D731142-E604-4E95-9847-E1A1CBA37994}" type="sibTrans" cxnId="{408FC8CB-3EB6-4B8E-9542-54F3F7DA5EA1}">
      <dgm:prSet/>
      <dgm:spPr/>
      <dgm:t>
        <a:bodyPr/>
        <a:lstStyle/>
        <a:p>
          <a:endParaRPr lang="en-US"/>
        </a:p>
      </dgm:t>
    </dgm:pt>
    <dgm:pt modelId="{2E72A6B0-8CF9-4B21-B76F-769AB807234C}">
      <dgm:prSet/>
      <dgm:spPr/>
      <dgm:t>
        <a:bodyPr/>
        <a:lstStyle/>
        <a:p>
          <a:pPr>
            <a:buFont typeface="Courier New" panose="02070309020205020404" pitchFamily="49" charset="0"/>
            <a:buChar char="o"/>
          </a:pPr>
          <a:r>
            <a:rPr lang="en-US"/>
            <a:t>Cannot increase the compensation of any officer or employee whose total compensation exceeds $425,000, or from offering such employees severance pay or other benefits upon termination of employment which exceeds twice the maximum total annual compensation received by that employee, until one year after the loan is no longer outstanding</a:t>
          </a:r>
        </a:p>
      </dgm:t>
    </dgm:pt>
    <dgm:pt modelId="{4B68DBCF-9E04-47D1-B366-87C23056A48E}" type="parTrans" cxnId="{DBC1DED7-73D6-4648-A4F9-0B40405850A0}">
      <dgm:prSet/>
      <dgm:spPr/>
      <dgm:t>
        <a:bodyPr/>
        <a:lstStyle/>
        <a:p>
          <a:endParaRPr lang="en-US"/>
        </a:p>
      </dgm:t>
    </dgm:pt>
    <dgm:pt modelId="{F961DC3D-257E-4F4E-A32A-B2A52CE45BD5}" type="sibTrans" cxnId="{DBC1DED7-73D6-4648-A4F9-0B40405850A0}">
      <dgm:prSet/>
      <dgm:spPr/>
      <dgm:t>
        <a:bodyPr/>
        <a:lstStyle/>
        <a:p>
          <a:endParaRPr lang="en-US"/>
        </a:p>
      </dgm:t>
    </dgm:pt>
    <dgm:pt modelId="{E69345D6-CD78-4D82-A5E7-E00D894B73F8}">
      <dgm:prSet/>
      <dgm:spPr/>
      <dgm:t>
        <a:bodyPr/>
        <a:lstStyle/>
        <a:p>
          <a:pPr>
            <a:buFont typeface="Courier New" panose="02070309020205020404" pitchFamily="49" charset="0"/>
            <a:buChar char="o"/>
          </a:pPr>
          <a:r>
            <a:rPr lang="en-US"/>
            <a:t>Are prohibited from having officers or employees making over $3 M last year plus fifty percent of the amount their compensation last year exceeded $3 M</a:t>
          </a:r>
        </a:p>
      </dgm:t>
    </dgm:pt>
    <dgm:pt modelId="{443D43A9-A1DE-45C9-9DFC-03DF04F46921}" type="parTrans" cxnId="{E56C786C-5B38-4993-B483-6BBB401C328B}">
      <dgm:prSet/>
      <dgm:spPr/>
      <dgm:t>
        <a:bodyPr/>
        <a:lstStyle/>
        <a:p>
          <a:endParaRPr lang="en-US"/>
        </a:p>
      </dgm:t>
    </dgm:pt>
    <dgm:pt modelId="{151235E0-0EA4-423F-9E6F-9B6F6465CBDC}" type="sibTrans" cxnId="{E56C786C-5B38-4993-B483-6BBB401C328B}">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C7CE2944-87F8-40F7-95DC-ADEC35D7C4D4}" type="pres">
      <dgm:prSet presAssocID="{88508739-35D8-4D6A-BE28-C2E79F750E17}" presName="parentLin" presStyleCnt="0"/>
      <dgm:spPr/>
    </dgm:pt>
    <dgm:pt modelId="{3A593A37-BB2B-48F3-A0F9-090263F43F89}" type="pres">
      <dgm:prSet presAssocID="{88508739-35D8-4D6A-BE28-C2E79F750E17}" presName="parentLeftMargin" presStyleLbl="node1" presStyleIdx="0" presStyleCnt="1"/>
      <dgm:spPr/>
    </dgm:pt>
    <dgm:pt modelId="{412FD617-F48A-485F-877C-B9386F0B0344}" type="pres">
      <dgm:prSet presAssocID="{88508739-35D8-4D6A-BE28-C2E79F750E17}" presName="parentText" presStyleLbl="node1" presStyleIdx="0" presStyleCnt="1">
        <dgm:presLayoutVars>
          <dgm:chMax val="0"/>
          <dgm:bulletEnabled val="1"/>
        </dgm:presLayoutVars>
      </dgm:prSet>
      <dgm:spPr/>
    </dgm:pt>
    <dgm:pt modelId="{A7B98C1A-2C65-4F7E-B6BF-9C05E8B135EB}" type="pres">
      <dgm:prSet presAssocID="{88508739-35D8-4D6A-BE28-C2E79F750E17}" presName="negativeSpace" presStyleCnt="0"/>
      <dgm:spPr/>
    </dgm:pt>
    <dgm:pt modelId="{626EAD3D-92ED-4EAB-944E-A55C0663DFB8}" type="pres">
      <dgm:prSet presAssocID="{88508739-35D8-4D6A-BE28-C2E79F750E17}" presName="childText" presStyleLbl="conFgAcc1" presStyleIdx="0" presStyleCnt="1">
        <dgm:presLayoutVars>
          <dgm:bulletEnabled val="1"/>
        </dgm:presLayoutVars>
      </dgm:prSet>
      <dgm:spPr/>
    </dgm:pt>
  </dgm:ptLst>
  <dgm:cxnLst>
    <dgm:cxn modelId="{B5270E0A-184A-4154-9288-E3348709987B}" type="presOf" srcId="{CDDF268A-E341-49E1-8BC0-646528793E2D}" destId="{626EAD3D-92ED-4EAB-944E-A55C0663DFB8}" srcOrd="0" destOrd="2" presId="urn:microsoft.com/office/officeart/2005/8/layout/list1"/>
    <dgm:cxn modelId="{322FC00A-9DEA-4F22-A263-DABFD86D6B01}" srcId="{496456CE-1734-45DE-A0CB-4C47FCFB78DB}" destId="{46FF19E9-7FDE-4B04-9471-F346942B5C6B}" srcOrd="0" destOrd="0" parTransId="{33231F6A-CB48-466D-A700-DED0FD231AA2}" sibTransId="{89784CD3-A269-4D5C-A8C2-580F0AD3B12A}"/>
    <dgm:cxn modelId="{C2BECB1B-C486-4744-9101-4908271439FE}" srcId="{496456CE-1734-45DE-A0CB-4C47FCFB78DB}" destId="{BF5BC042-731E-4135-8B7C-9EC516297705}" srcOrd="2" destOrd="0" parTransId="{98D1AAAA-D82C-42C3-B4E3-C451B25CAADD}" sibTransId="{D5DF5749-33B6-4B0B-B8C4-187A67971F51}"/>
    <dgm:cxn modelId="{F15CAA1D-7F2D-4382-9BEE-0B8E8F6BCFDD}" type="presOf" srcId="{46FF19E9-7FDE-4B04-9471-F346942B5C6B}" destId="{626EAD3D-92ED-4EAB-944E-A55C0663DFB8}" srcOrd="0" destOrd="1" presId="urn:microsoft.com/office/officeart/2005/8/layout/list1"/>
    <dgm:cxn modelId="{8766A435-9954-47FC-A5E9-0E53A751C99D}" type="presOf" srcId="{88508739-35D8-4D6A-BE28-C2E79F750E17}" destId="{3A593A37-BB2B-48F3-A0F9-090263F43F89}" srcOrd="0" destOrd="0" presId="urn:microsoft.com/office/officeart/2005/8/layout/list1"/>
    <dgm:cxn modelId="{393C3737-97F2-4700-AB62-7CEDC82FE477}" type="presOf" srcId="{496456CE-1734-45DE-A0CB-4C47FCFB78DB}" destId="{626EAD3D-92ED-4EAB-944E-A55C0663DFB8}" srcOrd="0" destOrd="0" presId="urn:microsoft.com/office/officeart/2005/8/layout/list1"/>
    <dgm:cxn modelId="{51594264-46F3-48D9-9D3C-16E477BE109F}" type="presOf" srcId="{2E72A6B0-8CF9-4B21-B76F-769AB807234C}" destId="{626EAD3D-92ED-4EAB-944E-A55C0663DFB8}" srcOrd="0" destOrd="6" presId="urn:microsoft.com/office/officeart/2005/8/layout/list1"/>
    <dgm:cxn modelId="{B8F66664-42CF-4943-928C-34BEC4894C05}" srcId="{88508739-35D8-4D6A-BE28-C2E79F750E17}" destId="{496456CE-1734-45DE-A0CB-4C47FCFB78DB}" srcOrd="0" destOrd="0" parTransId="{14D00A3C-F741-42B1-8150-15CFE8BC27DA}" sibTransId="{C0C52763-155D-4094-A257-E7127A3F22D8}"/>
    <dgm:cxn modelId="{B4C4EE6B-0D76-47BF-8D3A-C4C2608DE6BB}" srcId="{AB0D03FD-2E76-4963-A0DB-10A2D95EDA62}" destId="{88508739-35D8-4D6A-BE28-C2E79F750E17}" srcOrd="0" destOrd="0" parTransId="{53C5A252-500F-4E31-86F3-D364439EB4B1}" sibTransId="{00263030-FF31-4662-AE26-9074FC54F3DC}"/>
    <dgm:cxn modelId="{E56C786C-5B38-4993-B483-6BBB401C328B}" srcId="{496456CE-1734-45DE-A0CB-4C47FCFB78DB}" destId="{E69345D6-CD78-4D82-A5E7-E00D894B73F8}" srcOrd="6" destOrd="0" parTransId="{443D43A9-A1DE-45C9-9DFC-03DF04F46921}" sibTransId="{151235E0-0EA4-423F-9E6F-9B6F6465CBDC}"/>
    <dgm:cxn modelId="{39D1044E-0EB4-4B51-AB6D-29DC451A014D}" type="presOf" srcId="{AB0D03FD-2E76-4963-A0DB-10A2D95EDA62}" destId="{E674ABC1-1BFD-4CB4-B73C-8A2A3180A4EE}" srcOrd="0" destOrd="0" presId="urn:microsoft.com/office/officeart/2005/8/layout/list1"/>
    <dgm:cxn modelId="{0186AF80-1C74-4A70-97AB-CC54C3394224}" type="presOf" srcId="{88508739-35D8-4D6A-BE28-C2E79F750E17}" destId="{412FD617-F48A-485F-877C-B9386F0B0344}" srcOrd="1" destOrd="0" presId="urn:microsoft.com/office/officeart/2005/8/layout/list1"/>
    <dgm:cxn modelId="{9F30E79B-50EA-4BA7-89CA-E23D11534878}" type="presOf" srcId="{A59C9445-CA23-4A47-AFD3-2BB24667BCBD}" destId="{626EAD3D-92ED-4EAB-944E-A55C0663DFB8}" srcOrd="0" destOrd="5" presId="urn:microsoft.com/office/officeart/2005/8/layout/list1"/>
    <dgm:cxn modelId="{13F8959E-159B-45CF-9DC3-071E1F992799}" srcId="{496456CE-1734-45DE-A0CB-4C47FCFB78DB}" destId="{C73F0D54-82A6-4890-900A-5405A196EFD7}" srcOrd="3" destOrd="0" parTransId="{0E41961E-56D6-48DD-BCE4-B15A7094842A}" sibTransId="{9DAAF91A-F300-45E5-941F-3A6DF6049B41}"/>
    <dgm:cxn modelId="{49018AA6-EEF2-4777-9A3A-6F62EB55C1BA}" type="presOf" srcId="{E69345D6-CD78-4D82-A5E7-E00D894B73F8}" destId="{626EAD3D-92ED-4EAB-944E-A55C0663DFB8}" srcOrd="0" destOrd="7" presId="urn:microsoft.com/office/officeart/2005/8/layout/list1"/>
    <dgm:cxn modelId="{998E30B1-8FAC-4722-B56A-0DFA638F68BF}" type="presOf" srcId="{C73F0D54-82A6-4890-900A-5405A196EFD7}" destId="{626EAD3D-92ED-4EAB-944E-A55C0663DFB8}" srcOrd="0" destOrd="4" presId="urn:microsoft.com/office/officeart/2005/8/layout/list1"/>
    <dgm:cxn modelId="{408FC8CB-3EB6-4B8E-9542-54F3F7DA5EA1}" srcId="{496456CE-1734-45DE-A0CB-4C47FCFB78DB}" destId="{A59C9445-CA23-4A47-AFD3-2BB24667BCBD}" srcOrd="4" destOrd="0" parTransId="{5F5A8D7D-8A9B-43C2-9857-566CD9F8D77A}" sibTransId="{9D731142-E604-4E95-9847-E1A1CBA37994}"/>
    <dgm:cxn modelId="{DBC1DED7-73D6-4648-A4F9-0B40405850A0}" srcId="{496456CE-1734-45DE-A0CB-4C47FCFB78DB}" destId="{2E72A6B0-8CF9-4B21-B76F-769AB807234C}" srcOrd="5" destOrd="0" parTransId="{4B68DBCF-9E04-47D1-B366-87C23056A48E}" sibTransId="{F961DC3D-257E-4F4E-A32A-B2A52CE45BD5}"/>
    <dgm:cxn modelId="{87F222FB-7D8E-42DC-9EA1-BC3411A58A59}" type="presOf" srcId="{BF5BC042-731E-4135-8B7C-9EC516297705}" destId="{626EAD3D-92ED-4EAB-944E-A55C0663DFB8}" srcOrd="0" destOrd="3" presId="urn:microsoft.com/office/officeart/2005/8/layout/list1"/>
    <dgm:cxn modelId="{843EB8FD-7CF2-47E7-B073-63D0956C19FC}" srcId="{496456CE-1734-45DE-A0CB-4C47FCFB78DB}" destId="{CDDF268A-E341-49E1-8BC0-646528793E2D}" srcOrd="1" destOrd="0" parTransId="{F757C8BD-A347-4FE0-9F1B-DCF2F3F5DEF3}" sibTransId="{4E856C3F-4AC5-4B63-805C-DA3EB7C47F01}"/>
    <dgm:cxn modelId="{CC2FFFAB-F26F-4318-ADBA-A6F553598F08}" type="presParOf" srcId="{E674ABC1-1BFD-4CB4-B73C-8A2A3180A4EE}" destId="{C7CE2944-87F8-40F7-95DC-ADEC35D7C4D4}" srcOrd="0" destOrd="0" presId="urn:microsoft.com/office/officeart/2005/8/layout/list1"/>
    <dgm:cxn modelId="{A54CE425-98DC-4B98-92E0-6C7D2AB57807}" type="presParOf" srcId="{C7CE2944-87F8-40F7-95DC-ADEC35D7C4D4}" destId="{3A593A37-BB2B-48F3-A0F9-090263F43F89}" srcOrd="0" destOrd="0" presId="urn:microsoft.com/office/officeart/2005/8/layout/list1"/>
    <dgm:cxn modelId="{2BC45528-8502-4592-B492-5514AA3813CB}" type="presParOf" srcId="{C7CE2944-87F8-40F7-95DC-ADEC35D7C4D4}" destId="{412FD617-F48A-485F-877C-B9386F0B0344}" srcOrd="1" destOrd="0" presId="urn:microsoft.com/office/officeart/2005/8/layout/list1"/>
    <dgm:cxn modelId="{BC137CC2-2EEB-462C-89B7-E95FF90709FB}" type="presParOf" srcId="{E674ABC1-1BFD-4CB4-B73C-8A2A3180A4EE}" destId="{A7B98C1A-2C65-4F7E-B6BF-9C05E8B135EB}" srcOrd="1" destOrd="0" presId="urn:microsoft.com/office/officeart/2005/8/layout/list1"/>
    <dgm:cxn modelId="{4444CE16-3692-4518-AC74-F0FE8ACA3815}" type="presParOf" srcId="{E674ABC1-1BFD-4CB4-B73C-8A2A3180A4EE}" destId="{626EAD3D-92ED-4EAB-944E-A55C0663DFB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7F6EF58-BB3D-4C76-92CF-3AC958F49D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5D6C564-F183-4228-ACBC-5A9E2C27DCF6}">
      <dgm:prSet/>
      <dgm:spPr/>
      <dgm:t>
        <a:bodyPr/>
        <a:lstStyle/>
        <a:p>
          <a:r>
            <a:rPr lang="en-US" b="1"/>
            <a:t>PMCCF Direct Lending Terms</a:t>
          </a:r>
          <a:endParaRPr lang="en-US"/>
        </a:p>
      </dgm:t>
    </dgm:pt>
    <dgm:pt modelId="{C1935FFC-C859-481F-A0A1-871A818243EB}" type="parTrans" cxnId="{66F53EB3-4DAE-41E1-A1D8-55EF5D587011}">
      <dgm:prSet/>
      <dgm:spPr/>
      <dgm:t>
        <a:bodyPr/>
        <a:lstStyle/>
        <a:p>
          <a:endParaRPr lang="en-US"/>
        </a:p>
      </dgm:t>
    </dgm:pt>
    <dgm:pt modelId="{0F364475-EE55-44BA-8F5B-145671989292}" type="sibTrans" cxnId="{66F53EB3-4DAE-41E1-A1D8-55EF5D587011}">
      <dgm:prSet/>
      <dgm:spPr/>
      <dgm:t>
        <a:bodyPr/>
        <a:lstStyle/>
        <a:p>
          <a:endParaRPr lang="en-US"/>
        </a:p>
      </dgm:t>
    </dgm:pt>
    <dgm:pt modelId="{E56451F2-3F5C-41AD-8702-F86F2E46C900}">
      <dgm:prSet/>
      <dgm:spPr/>
      <dgm:t>
        <a:bodyPr/>
        <a:lstStyle/>
        <a:p>
          <a:pPr>
            <a:buSzPts val="1200"/>
            <a:buFont typeface="Symbol" panose="05050102010706020507" pitchFamily="18" charset="2"/>
            <a:buChar char=""/>
          </a:pPr>
          <a:r>
            <a:rPr lang="en-US"/>
            <a:t>Alternative financing is not reasonably available to the business</a:t>
          </a:r>
        </a:p>
      </dgm:t>
    </dgm:pt>
    <dgm:pt modelId="{3D2DEAE6-76A9-4DB2-8563-78E19A14E85B}" type="parTrans" cxnId="{708914A3-EBE9-4B30-920D-020D452E1B62}">
      <dgm:prSet/>
      <dgm:spPr/>
      <dgm:t>
        <a:bodyPr/>
        <a:lstStyle/>
        <a:p>
          <a:endParaRPr lang="en-US"/>
        </a:p>
      </dgm:t>
    </dgm:pt>
    <dgm:pt modelId="{25F28C7A-A996-4CFE-AD9C-94F662CBCCDF}" type="sibTrans" cxnId="{708914A3-EBE9-4B30-920D-020D452E1B62}">
      <dgm:prSet/>
      <dgm:spPr/>
      <dgm:t>
        <a:bodyPr/>
        <a:lstStyle/>
        <a:p>
          <a:endParaRPr lang="en-US"/>
        </a:p>
      </dgm:t>
    </dgm:pt>
    <dgm:pt modelId="{2CA33DCF-FA87-444B-9754-972E4C7E8068}">
      <dgm:prSet/>
      <dgm:spPr/>
      <dgm:t>
        <a:bodyPr/>
        <a:lstStyle/>
        <a:p>
          <a:pPr>
            <a:buSzPts val="1200"/>
            <a:buFont typeface="Symbol" panose="05050102010706020507" pitchFamily="18" charset="2"/>
            <a:buChar char=""/>
          </a:pPr>
          <a:r>
            <a:rPr lang="en-US"/>
            <a:t>The loan is sufficiently secured or made at an interest rate that reflects the risk of the loan and, if possible, not less than an interest rate based on market conditions for comparable obligations before the coronavirus outbreak</a:t>
          </a:r>
        </a:p>
      </dgm:t>
    </dgm:pt>
    <dgm:pt modelId="{4FC1F459-10D7-43E9-86BF-B0EB8A6A090D}" type="parTrans" cxnId="{E7C2A29E-D180-48A0-9CB3-3D87670FFAF9}">
      <dgm:prSet/>
      <dgm:spPr/>
      <dgm:t>
        <a:bodyPr/>
        <a:lstStyle/>
        <a:p>
          <a:endParaRPr lang="en-US"/>
        </a:p>
      </dgm:t>
    </dgm:pt>
    <dgm:pt modelId="{91154E53-89A8-4993-9942-2AB6B81F1B6C}" type="sibTrans" cxnId="{E7C2A29E-D180-48A0-9CB3-3D87670FFAF9}">
      <dgm:prSet/>
      <dgm:spPr/>
      <dgm:t>
        <a:bodyPr/>
        <a:lstStyle/>
        <a:p>
          <a:endParaRPr lang="en-US"/>
        </a:p>
      </dgm:t>
    </dgm:pt>
    <dgm:pt modelId="{B241FFAA-6C84-458E-83D6-0FC63E52486F}">
      <dgm:prSet/>
      <dgm:spPr/>
      <dgm:t>
        <a:bodyPr/>
        <a:lstStyle/>
        <a:p>
          <a:pPr>
            <a:buSzPts val="1200"/>
            <a:buFont typeface="Symbol" panose="05050102010706020507" pitchFamily="18" charset="2"/>
            <a:buChar char=""/>
          </a:pPr>
          <a:r>
            <a:rPr lang="en-US"/>
            <a:t>The duration of the loan shall be as short as possible and shall not exceed 5 years</a:t>
          </a:r>
        </a:p>
      </dgm:t>
    </dgm:pt>
    <dgm:pt modelId="{8E36569F-0737-46E8-B19D-C7FFEBFDB840}" type="parTrans" cxnId="{CE487E9C-0CE3-4533-BE4D-A96C4A2DCB98}">
      <dgm:prSet/>
      <dgm:spPr/>
      <dgm:t>
        <a:bodyPr/>
        <a:lstStyle/>
        <a:p>
          <a:endParaRPr lang="en-US"/>
        </a:p>
      </dgm:t>
    </dgm:pt>
    <dgm:pt modelId="{89447355-7FAB-4CA1-A96A-0C572802509C}" type="sibTrans" cxnId="{CE487E9C-0CE3-4533-BE4D-A96C4A2DCB98}">
      <dgm:prSet/>
      <dgm:spPr/>
      <dgm:t>
        <a:bodyPr/>
        <a:lstStyle/>
        <a:p>
          <a:endParaRPr lang="en-US"/>
        </a:p>
      </dgm:t>
    </dgm:pt>
    <dgm:pt modelId="{C6DDA82D-D8D1-4FA8-B52F-5874EB352F6B}">
      <dgm:prSet/>
      <dgm:spPr/>
      <dgm:t>
        <a:bodyPr/>
        <a:lstStyle/>
        <a:p>
          <a:pPr>
            <a:buSzPts val="1200"/>
            <a:buFont typeface="Symbol" panose="05050102010706020507" pitchFamily="18" charset="2"/>
            <a:buChar char=""/>
          </a:pPr>
          <a:r>
            <a:rPr lang="en-US"/>
            <a:t>Borrowers and their affiliates cannot engage in stock buybacks, unless contractually obligated, or pay dividends until the loan is no longer outstanding or one year after the date of the loan</a:t>
          </a:r>
        </a:p>
      </dgm:t>
    </dgm:pt>
    <dgm:pt modelId="{0B1A3935-B808-46F5-8768-2F0C4E4B2416}" type="parTrans" cxnId="{4B249F6D-0B2A-454D-9ADC-B4D13D47970A}">
      <dgm:prSet/>
      <dgm:spPr/>
      <dgm:t>
        <a:bodyPr/>
        <a:lstStyle/>
        <a:p>
          <a:endParaRPr lang="en-US"/>
        </a:p>
      </dgm:t>
    </dgm:pt>
    <dgm:pt modelId="{72CF16B6-73DF-439B-9C32-8BCB5D731E9A}" type="sibTrans" cxnId="{4B249F6D-0B2A-454D-9ADC-B4D13D47970A}">
      <dgm:prSet/>
      <dgm:spPr/>
      <dgm:t>
        <a:bodyPr/>
        <a:lstStyle/>
        <a:p>
          <a:endParaRPr lang="en-US"/>
        </a:p>
      </dgm:t>
    </dgm:pt>
    <dgm:pt modelId="{E0B52BF6-257E-4BA6-885F-30F945DF8FC6}">
      <dgm:prSet/>
      <dgm:spPr/>
      <dgm:t>
        <a:bodyPr/>
        <a:lstStyle/>
        <a:p>
          <a:pPr>
            <a:buSzPts val="1200"/>
            <a:buFont typeface="Symbol" panose="05050102010706020507" pitchFamily="18" charset="2"/>
            <a:buChar char=""/>
          </a:pPr>
          <a:r>
            <a:rPr lang="en-US"/>
            <a:t>Borrowers must, until September 30, 2020, maintain its employment levels as of March 24, 2020, to the extent practicable, and retain no less than 90 % of its employees as of that date</a:t>
          </a:r>
        </a:p>
      </dgm:t>
    </dgm:pt>
    <dgm:pt modelId="{8DACA766-90A7-4C8C-AA54-86BE546C5E4C}" type="parTrans" cxnId="{F9E49684-7DF0-4A66-B06F-97436946748B}">
      <dgm:prSet/>
      <dgm:spPr/>
      <dgm:t>
        <a:bodyPr/>
        <a:lstStyle/>
        <a:p>
          <a:endParaRPr lang="en-US"/>
        </a:p>
      </dgm:t>
    </dgm:pt>
    <dgm:pt modelId="{2ABE40FF-E96B-4F3E-9A23-5DB8C48A5FF7}" type="sibTrans" cxnId="{F9E49684-7DF0-4A66-B06F-97436946748B}">
      <dgm:prSet/>
      <dgm:spPr/>
      <dgm:t>
        <a:bodyPr/>
        <a:lstStyle/>
        <a:p>
          <a:endParaRPr lang="en-US"/>
        </a:p>
      </dgm:t>
    </dgm:pt>
    <dgm:pt modelId="{3C9D8E04-0025-4BEC-A158-5199D1E63E55}">
      <dgm:prSet/>
      <dgm:spPr/>
      <dgm:t>
        <a:bodyPr/>
        <a:lstStyle/>
        <a:p>
          <a:pPr>
            <a:buSzPts val="1200"/>
            <a:buFont typeface="Symbol" panose="05050102010706020507" pitchFamily="18" charset="2"/>
            <a:buChar char=""/>
          </a:pPr>
          <a:r>
            <a:rPr lang="en-US"/>
            <a:t>A borrower must certify that it is a U.S.-domiciled business and its employees are predominantly located in the U.S.</a:t>
          </a:r>
        </a:p>
      </dgm:t>
    </dgm:pt>
    <dgm:pt modelId="{9466F687-CC86-489C-AD22-CC254649DD86}" type="parTrans" cxnId="{DB2EA6A0-0B6C-43D3-B36F-FB01DCBBB4FF}">
      <dgm:prSet/>
      <dgm:spPr/>
      <dgm:t>
        <a:bodyPr/>
        <a:lstStyle/>
        <a:p>
          <a:endParaRPr lang="en-US"/>
        </a:p>
      </dgm:t>
    </dgm:pt>
    <dgm:pt modelId="{26CBF62F-93AD-425F-8201-B706F6E5287D}" type="sibTrans" cxnId="{DB2EA6A0-0B6C-43D3-B36F-FB01DCBBB4FF}">
      <dgm:prSet/>
      <dgm:spPr/>
      <dgm:t>
        <a:bodyPr/>
        <a:lstStyle/>
        <a:p>
          <a:endParaRPr lang="en-US"/>
        </a:p>
      </dgm:t>
    </dgm:pt>
    <dgm:pt modelId="{3705C7CA-7A89-48C8-B237-D52EBF683DE1}">
      <dgm:prSet/>
      <dgm:spPr/>
      <dgm:t>
        <a:bodyPr/>
        <a:lstStyle/>
        <a:p>
          <a:pPr>
            <a:buSzPts val="1200"/>
            <a:buFont typeface="Symbol" panose="05050102010706020507" pitchFamily="18" charset="2"/>
            <a:buChar char=""/>
          </a:pPr>
          <a:r>
            <a:rPr lang="en-US"/>
            <a:t>The loan cannot be forgiven</a:t>
          </a:r>
        </a:p>
      </dgm:t>
    </dgm:pt>
    <dgm:pt modelId="{24D83480-6531-411D-997B-296EC0EA51B0}" type="parTrans" cxnId="{B794EC51-8A17-4B4F-BCB6-AB8CC6858FB3}">
      <dgm:prSet/>
      <dgm:spPr/>
      <dgm:t>
        <a:bodyPr/>
        <a:lstStyle/>
        <a:p>
          <a:endParaRPr lang="en-US"/>
        </a:p>
      </dgm:t>
    </dgm:pt>
    <dgm:pt modelId="{5D2CBD92-F24A-4002-BF4B-C71184BE27EC}" type="sibTrans" cxnId="{B794EC51-8A17-4B4F-BCB6-AB8CC6858FB3}">
      <dgm:prSet/>
      <dgm:spPr/>
      <dgm:t>
        <a:bodyPr/>
        <a:lstStyle/>
        <a:p>
          <a:endParaRPr lang="en-US"/>
        </a:p>
      </dgm:t>
    </dgm:pt>
    <dgm:pt modelId="{E74C9CC0-0082-454E-94B6-ADA435FFD902}">
      <dgm:prSet/>
      <dgm:spPr/>
      <dgm:t>
        <a:bodyPr/>
        <a:lstStyle/>
        <a:p>
          <a:pPr>
            <a:buSzPts val="1200"/>
            <a:buFont typeface="Symbol" panose="05050102010706020507" pitchFamily="18" charset="2"/>
            <a:buChar char=""/>
          </a:pPr>
          <a:r>
            <a:rPr lang="en-US"/>
            <a:t>In the case of borrowers critical to national security, their operations are jeopardized by losses related to the coronavirus pandemic</a:t>
          </a:r>
        </a:p>
      </dgm:t>
    </dgm:pt>
    <dgm:pt modelId="{38E14BF1-021C-4149-93A5-66D8D8921A21}" type="parTrans" cxnId="{F1B9C51F-096E-47BC-AA3A-6620FD70BA51}">
      <dgm:prSet/>
      <dgm:spPr/>
      <dgm:t>
        <a:bodyPr/>
        <a:lstStyle/>
        <a:p>
          <a:endParaRPr lang="en-US"/>
        </a:p>
      </dgm:t>
    </dgm:pt>
    <dgm:pt modelId="{42202EFF-33BD-4E59-A37E-873EB7128C65}" type="sibTrans" cxnId="{F1B9C51F-096E-47BC-AA3A-6620FD70BA51}">
      <dgm:prSet/>
      <dgm:spPr/>
      <dgm:t>
        <a:bodyPr/>
        <a:lstStyle/>
        <a:p>
          <a:endParaRPr lang="en-US"/>
        </a:p>
      </dgm:t>
    </dgm:pt>
    <dgm:pt modelId="{0A9DC405-A570-4492-8567-E06D77D8D63D}">
      <dgm:prSet/>
      <dgm:spPr/>
      <dgm:t>
        <a:bodyPr/>
        <a:lstStyle/>
        <a:p>
          <a:pPr>
            <a:buFont typeface="Symbol" panose="05050102010706020507" pitchFamily="18" charset="2"/>
            <a:buChar char=""/>
          </a:pPr>
          <a:r>
            <a:rPr lang="en-US"/>
            <a:t>May defer interest and principal payments for at least the first six months if the companies do not pay dividends or buy back stocks</a:t>
          </a:r>
        </a:p>
      </dgm:t>
    </dgm:pt>
    <dgm:pt modelId="{7B0210E0-8125-435C-B497-7C54CD03E2CA}" type="parTrans" cxnId="{71BD7D68-ABA7-4291-B25D-23F3A2201A7F}">
      <dgm:prSet/>
      <dgm:spPr/>
      <dgm:t>
        <a:bodyPr/>
        <a:lstStyle/>
        <a:p>
          <a:endParaRPr lang="en-US"/>
        </a:p>
      </dgm:t>
    </dgm:pt>
    <dgm:pt modelId="{90518C8B-83F5-412B-B438-FFD22BC10E0A}" type="sibTrans" cxnId="{71BD7D68-ABA7-4291-B25D-23F3A2201A7F}">
      <dgm:prSet/>
      <dgm:spPr/>
      <dgm:t>
        <a:bodyPr/>
        <a:lstStyle/>
        <a:p>
          <a:endParaRPr lang="en-US"/>
        </a:p>
      </dgm:t>
    </dgm:pt>
    <dgm:pt modelId="{F453C895-CD44-47B3-8C7D-B2B6333853E1}" type="pres">
      <dgm:prSet presAssocID="{67F6EF58-BB3D-4C76-92CF-3AC958F49D78}" presName="Name0" presStyleCnt="0">
        <dgm:presLayoutVars>
          <dgm:dir/>
          <dgm:animLvl val="lvl"/>
          <dgm:resizeHandles val="exact"/>
        </dgm:presLayoutVars>
      </dgm:prSet>
      <dgm:spPr/>
    </dgm:pt>
    <dgm:pt modelId="{CCB8C8B2-8506-47F5-B69C-DFC491A3CF4C}" type="pres">
      <dgm:prSet presAssocID="{35D6C564-F183-4228-ACBC-5A9E2C27DCF6}" presName="composite" presStyleCnt="0"/>
      <dgm:spPr/>
    </dgm:pt>
    <dgm:pt modelId="{77A94A74-0A4C-4EEC-8ACB-1D28958257FA}" type="pres">
      <dgm:prSet presAssocID="{35D6C564-F183-4228-ACBC-5A9E2C27DCF6}" presName="parTx" presStyleLbl="alignNode1" presStyleIdx="0" presStyleCnt="1">
        <dgm:presLayoutVars>
          <dgm:chMax val="0"/>
          <dgm:chPref val="0"/>
          <dgm:bulletEnabled val="1"/>
        </dgm:presLayoutVars>
      </dgm:prSet>
      <dgm:spPr/>
    </dgm:pt>
    <dgm:pt modelId="{EE1C725E-EA1C-48F3-9655-7416D796959F}" type="pres">
      <dgm:prSet presAssocID="{35D6C564-F183-4228-ACBC-5A9E2C27DCF6}" presName="desTx" presStyleLbl="alignAccFollowNode1" presStyleIdx="0" presStyleCnt="1">
        <dgm:presLayoutVars>
          <dgm:bulletEnabled val="1"/>
        </dgm:presLayoutVars>
      </dgm:prSet>
      <dgm:spPr/>
    </dgm:pt>
  </dgm:ptLst>
  <dgm:cxnLst>
    <dgm:cxn modelId="{F4721F1B-2D48-474C-ABE4-B1E4117A0D75}" type="presOf" srcId="{35D6C564-F183-4228-ACBC-5A9E2C27DCF6}" destId="{77A94A74-0A4C-4EEC-8ACB-1D28958257FA}" srcOrd="0" destOrd="0" presId="urn:microsoft.com/office/officeart/2005/8/layout/hList1"/>
    <dgm:cxn modelId="{F1B9C51F-096E-47BC-AA3A-6620FD70BA51}" srcId="{35D6C564-F183-4228-ACBC-5A9E2C27DCF6}" destId="{E74C9CC0-0082-454E-94B6-ADA435FFD902}" srcOrd="7" destOrd="0" parTransId="{38E14BF1-021C-4149-93A5-66D8D8921A21}" sibTransId="{42202EFF-33BD-4E59-A37E-873EB7128C65}"/>
    <dgm:cxn modelId="{FC8DD024-AEDD-4460-A9BF-F3F342684B00}" type="presOf" srcId="{3C9D8E04-0025-4BEC-A158-5199D1E63E55}" destId="{EE1C725E-EA1C-48F3-9655-7416D796959F}" srcOrd="0" destOrd="5" presId="urn:microsoft.com/office/officeart/2005/8/layout/hList1"/>
    <dgm:cxn modelId="{0955E939-8A21-4D3A-B604-D5F0A7433B2C}" type="presOf" srcId="{C6DDA82D-D8D1-4FA8-B52F-5874EB352F6B}" destId="{EE1C725E-EA1C-48F3-9655-7416D796959F}" srcOrd="0" destOrd="3" presId="urn:microsoft.com/office/officeart/2005/8/layout/hList1"/>
    <dgm:cxn modelId="{81365A61-374B-4170-8A1A-7BAC5310F8EF}" type="presOf" srcId="{2CA33DCF-FA87-444B-9754-972E4C7E8068}" destId="{EE1C725E-EA1C-48F3-9655-7416D796959F}" srcOrd="0" destOrd="1" presId="urn:microsoft.com/office/officeart/2005/8/layout/hList1"/>
    <dgm:cxn modelId="{01728563-D7D5-43C6-957A-64C2026787EE}" type="presOf" srcId="{0A9DC405-A570-4492-8567-E06D77D8D63D}" destId="{EE1C725E-EA1C-48F3-9655-7416D796959F}" srcOrd="0" destOrd="8" presId="urn:microsoft.com/office/officeart/2005/8/layout/hList1"/>
    <dgm:cxn modelId="{71BD7D68-ABA7-4291-B25D-23F3A2201A7F}" srcId="{35D6C564-F183-4228-ACBC-5A9E2C27DCF6}" destId="{0A9DC405-A570-4492-8567-E06D77D8D63D}" srcOrd="8" destOrd="0" parTransId="{7B0210E0-8125-435C-B497-7C54CD03E2CA}" sibTransId="{90518C8B-83F5-412B-B438-FFD22BC10E0A}"/>
    <dgm:cxn modelId="{D1547F4A-9559-49C8-9114-5E80B262D1EC}" type="presOf" srcId="{67F6EF58-BB3D-4C76-92CF-3AC958F49D78}" destId="{F453C895-CD44-47B3-8C7D-B2B6333853E1}" srcOrd="0" destOrd="0" presId="urn:microsoft.com/office/officeart/2005/8/layout/hList1"/>
    <dgm:cxn modelId="{4B249F6D-0B2A-454D-9ADC-B4D13D47970A}" srcId="{35D6C564-F183-4228-ACBC-5A9E2C27DCF6}" destId="{C6DDA82D-D8D1-4FA8-B52F-5874EB352F6B}" srcOrd="3" destOrd="0" parTransId="{0B1A3935-B808-46F5-8768-2F0C4E4B2416}" sibTransId="{72CF16B6-73DF-439B-9C32-8BCB5D731E9A}"/>
    <dgm:cxn modelId="{B794EC51-8A17-4B4F-BCB6-AB8CC6858FB3}" srcId="{35D6C564-F183-4228-ACBC-5A9E2C27DCF6}" destId="{3705C7CA-7A89-48C8-B237-D52EBF683DE1}" srcOrd="6" destOrd="0" parTransId="{24D83480-6531-411D-997B-296EC0EA51B0}" sibTransId="{5D2CBD92-F24A-4002-BF4B-C71184BE27EC}"/>
    <dgm:cxn modelId="{064DA476-E1E3-4FEF-B562-2C864D4DC51A}" type="presOf" srcId="{E0B52BF6-257E-4BA6-885F-30F945DF8FC6}" destId="{EE1C725E-EA1C-48F3-9655-7416D796959F}" srcOrd="0" destOrd="4" presId="urn:microsoft.com/office/officeart/2005/8/layout/hList1"/>
    <dgm:cxn modelId="{F9E49684-7DF0-4A66-B06F-97436946748B}" srcId="{35D6C564-F183-4228-ACBC-5A9E2C27DCF6}" destId="{E0B52BF6-257E-4BA6-885F-30F945DF8FC6}" srcOrd="4" destOrd="0" parTransId="{8DACA766-90A7-4C8C-AA54-86BE546C5E4C}" sibTransId="{2ABE40FF-E96B-4F3E-9A23-5DB8C48A5FF7}"/>
    <dgm:cxn modelId="{D0E9FB96-512D-43EC-A496-06216D9E862D}" type="presOf" srcId="{B241FFAA-6C84-458E-83D6-0FC63E52486F}" destId="{EE1C725E-EA1C-48F3-9655-7416D796959F}" srcOrd="0" destOrd="2" presId="urn:microsoft.com/office/officeart/2005/8/layout/hList1"/>
    <dgm:cxn modelId="{CE487E9C-0CE3-4533-BE4D-A96C4A2DCB98}" srcId="{35D6C564-F183-4228-ACBC-5A9E2C27DCF6}" destId="{B241FFAA-6C84-458E-83D6-0FC63E52486F}" srcOrd="2" destOrd="0" parTransId="{8E36569F-0737-46E8-B19D-C7FFEBFDB840}" sibTransId="{89447355-7FAB-4CA1-A96A-0C572802509C}"/>
    <dgm:cxn modelId="{E7C2A29E-D180-48A0-9CB3-3D87670FFAF9}" srcId="{35D6C564-F183-4228-ACBC-5A9E2C27DCF6}" destId="{2CA33DCF-FA87-444B-9754-972E4C7E8068}" srcOrd="1" destOrd="0" parTransId="{4FC1F459-10D7-43E9-86BF-B0EB8A6A090D}" sibTransId="{91154E53-89A8-4993-9942-2AB6B81F1B6C}"/>
    <dgm:cxn modelId="{DB2EA6A0-0B6C-43D3-B36F-FB01DCBBB4FF}" srcId="{35D6C564-F183-4228-ACBC-5A9E2C27DCF6}" destId="{3C9D8E04-0025-4BEC-A158-5199D1E63E55}" srcOrd="5" destOrd="0" parTransId="{9466F687-CC86-489C-AD22-CC254649DD86}" sibTransId="{26CBF62F-93AD-425F-8201-B706F6E5287D}"/>
    <dgm:cxn modelId="{708914A3-EBE9-4B30-920D-020D452E1B62}" srcId="{35D6C564-F183-4228-ACBC-5A9E2C27DCF6}" destId="{E56451F2-3F5C-41AD-8702-F86F2E46C900}" srcOrd="0" destOrd="0" parTransId="{3D2DEAE6-76A9-4DB2-8563-78E19A14E85B}" sibTransId="{25F28C7A-A996-4CFE-AD9C-94F662CBCCDF}"/>
    <dgm:cxn modelId="{66F53EB3-4DAE-41E1-A1D8-55EF5D587011}" srcId="{67F6EF58-BB3D-4C76-92CF-3AC958F49D78}" destId="{35D6C564-F183-4228-ACBC-5A9E2C27DCF6}" srcOrd="0" destOrd="0" parTransId="{C1935FFC-C859-481F-A0A1-871A818243EB}" sibTransId="{0F364475-EE55-44BA-8F5B-145671989292}"/>
    <dgm:cxn modelId="{915EFBBE-FE65-4131-8B28-C1019EDB4A24}" type="presOf" srcId="{E56451F2-3F5C-41AD-8702-F86F2E46C900}" destId="{EE1C725E-EA1C-48F3-9655-7416D796959F}" srcOrd="0" destOrd="0" presId="urn:microsoft.com/office/officeart/2005/8/layout/hList1"/>
    <dgm:cxn modelId="{577BF6C5-E4FC-415D-AF3D-A2A9E270E493}" type="presOf" srcId="{3705C7CA-7A89-48C8-B237-D52EBF683DE1}" destId="{EE1C725E-EA1C-48F3-9655-7416D796959F}" srcOrd="0" destOrd="6" presId="urn:microsoft.com/office/officeart/2005/8/layout/hList1"/>
    <dgm:cxn modelId="{CDBF67EF-7E56-4CC4-AB88-800C76A3D887}" type="presOf" srcId="{E74C9CC0-0082-454E-94B6-ADA435FFD902}" destId="{EE1C725E-EA1C-48F3-9655-7416D796959F}" srcOrd="0" destOrd="7" presId="urn:microsoft.com/office/officeart/2005/8/layout/hList1"/>
    <dgm:cxn modelId="{C1E9770F-2CB8-4947-82EC-EE69C8F626CB}" type="presParOf" srcId="{F453C895-CD44-47B3-8C7D-B2B6333853E1}" destId="{CCB8C8B2-8506-47F5-B69C-DFC491A3CF4C}" srcOrd="0" destOrd="0" presId="urn:microsoft.com/office/officeart/2005/8/layout/hList1"/>
    <dgm:cxn modelId="{4590489C-A9CE-436B-9FCE-014500D5CACA}" type="presParOf" srcId="{CCB8C8B2-8506-47F5-B69C-DFC491A3CF4C}" destId="{77A94A74-0A4C-4EEC-8ACB-1D28958257FA}" srcOrd="0" destOrd="0" presId="urn:microsoft.com/office/officeart/2005/8/layout/hList1"/>
    <dgm:cxn modelId="{114C81E8-0DD5-4A14-A9F7-B643FAF5778E}" type="presParOf" srcId="{CCB8C8B2-8506-47F5-B69C-DFC491A3CF4C}" destId="{EE1C725E-EA1C-48F3-9655-7416D79695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B0D03FD-2E76-4963-A0DB-10A2D95EDA6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6E93AFD-A9BC-4013-8017-755017DB7F8B}">
      <dgm:prSet/>
      <dgm:spPr/>
      <dgm:t>
        <a:bodyPr/>
        <a:lstStyle/>
        <a:p>
          <a:r>
            <a:rPr lang="en-US" dirty="0"/>
            <a:t>PMCCF Loan Terms, Continued..</a:t>
          </a:r>
        </a:p>
      </dgm:t>
    </dgm:pt>
    <dgm:pt modelId="{69BA62C7-1A38-4919-A265-58C442F7732E}" type="parTrans" cxnId="{0D276F7F-7BA9-4C43-BE33-FFB183D71CC4}">
      <dgm:prSet/>
      <dgm:spPr/>
    </dgm:pt>
    <dgm:pt modelId="{1536CB17-2FF1-4F86-B267-D194E010A904}" type="sibTrans" cxnId="{0D276F7F-7BA9-4C43-BE33-FFB183D71CC4}">
      <dgm:prSet/>
      <dgm:spPr/>
    </dgm:pt>
    <dgm:pt modelId="{ABDB4F60-F165-4A3D-BBF6-5B0AC7B542FA}">
      <dgm:prSet/>
      <dgm:spPr/>
      <dgm:t>
        <a:bodyPr/>
        <a:lstStyle/>
        <a:p>
          <a:pPr>
            <a:buFont typeface="Symbol" panose="05050102010706020507" pitchFamily="18" charset="2"/>
            <a:buChar char=""/>
          </a:pPr>
          <a:r>
            <a:rPr lang="en-US" dirty="0"/>
            <a:t>Maximum amount of outstanding bonds or loans may not exceed :</a:t>
          </a:r>
        </a:p>
      </dgm:t>
    </dgm:pt>
    <dgm:pt modelId="{A242682E-7BB2-42B4-82AD-74FC0FE37A2F}" type="parTrans" cxnId="{3F3BADA6-23F3-4BA0-99F0-A480094D1031}">
      <dgm:prSet/>
      <dgm:spPr/>
    </dgm:pt>
    <dgm:pt modelId="{720664C7-9B7C-4E5F-A8CE-69767423E1F4}" type="sibTrans" cxnId="{3F3BADA6-23F3-4BA0-99F0-A480094D1031}">
      <dgm:prSet/>
      <dgm:spPr/>
    </dgm:pt>
    <dgm:pt modelId="{2157F02C-C2C7-437C-9E50-251C244BD862}">
      <dgm:prSet/>
      <dgm:spPr/>
      <dgm:t>
        <a:bodyPr/>
        <a:lstStyle/>
        <a:p>
          <a:pPr>
            <a:buFont typeface="Symbol" panose="05050102010706020507" pitchFamily="18" charset="2"/>
            <a:buChar char=""/>
          </a:pPr>
          <a:r>
            <a:rPr lang="en-US" dirty="0"/>
            <a:t>Applicable %age of the issuer’s maximum outstanding bonds and loans on any day between March 22, 2019 and March 22, 2020</a:t>
          </a:r>
        </a:p>
      </dgm:t>
    </dgm:pt>
    <dgm:pt modelId="{8D2CEFBD-CB6E-4AE7-97EC-7658E1D305CF}" type="parTrans" cxnId="{DA523FE4-57D7-400A-A8C4-989B6103F7E9}">
      <dgm:prSet/>
      <dgm:spPr/>
      <dgm:t>
        <a:bodyPr/>
        <a:lstStyle/>
        <a:p>
          <a:endParaRPr lang="en-US"/>
        </a:p>
      </dgm:t>
    </dgm:pt>
    <dgm:pt modelId="{C100B3B8-D955-4C58-82D8-F136925EA5C1}" type="sibTrans" cxnId="{DA523FE4-57D7-400A-A8C4-989B6103F7E9}">
      <dgm:prSet/>
      <dgm:spPr/>
      <dgm:t>
        <a:bodyPr/>
        <a:lstStyle/>
        <a:p>
          <a:endParaRPr lang="en-US"/>
        </a:p>
      </dgm:t>
    </dgm:pt>
    <dgm:pt modelId="{AE31DAD5-CB5C-45DE-96CB-9CE0F9B5826B}">
      <dgm:prSet/>
      <dgm:spPr/>
      <dgm:t>
        <a:bodyPr/>
        <a:lstStyle/>
        <a:p>
          <a:pPr>
            <a:buFont typeface="Symbol" panose="05050102010706020507" pitchFamily="18" charset="2"/>
            <a:buChar char=""/>
          </a:pPr>
          <a:r>
            <a:rPr lang="en-US" dirty="0"/>
            <a:t>140 % for eligible assets/eligible issuers with a AAA/</a:t>
          </a:r>
          <a:r>
            <a:rPr lang="en-US" dirty="0" err="1"/>
            <a:t>Aaa</a:t>
          </a:r>
          <a:r>
            <a:rPr lang="en-US" dirty="0"/>
            <a:t> rating from a major NRSRO</a:t>
          </a:r>
        </a:p>
      </dgm:t>
    </dgm:pt>
    <dgm:pt modelId="{02F978B1-B89B-4EE3-9902-41C12991A8CA}" type="parTrans" cxnId="{11962DFD-DE58-47E8-A73B-30513EE1E29B}">
      <dgm:prSet/>
      <dgm:spPr/>
      <dgm:t>
        <a:bodyPr/>
        <a:lstStyle/>
        <a:p>
          <a:endParaRPr lang="en-US"/>
        </a:p>
      </dgm:t>
    </dgm:pt>
    <dgm:pt modelId="{A6C0999C-0408-471D-93CC-F20430E57BFC}" type="sibTrans" cxnId="{11962DFD-DE58-47E8-A73B-30513EE1E29B}">
      <dgm:prSet/>
      <dgm:spPr/>
      <dgm:t>
        <a:bodyPr/>
        <a:lstStyle/>
        <a:p>
          <a:endParaRPr lang="en-US"/>
        </a:p>
      </dgm:t>
    </dgm:pt>
    <dgm:pt modelId="{36CA567B-2DDC-41C7-B9D5-0650229F0A21}">
      <dgm:prSet/>
      <dgm:spPr/>
      <dgm:t>
        <a:bodyPr/>
        <a:lstStyle/>
        <a:p>
          <a:pPr>
            <a:buFont typeface="Symbol" panose="05050102010706020507" pitchFamily="18" charset="2"/>
            <a:buChar char=""/>
          </a:pPr>
          <a:r>
            <a:rPr lang="en-US" dirty="0"/>
            <a:t>130 % for eligible assets/eligible issuers with a AA/Aa rating from a major NRSRO</a:t>
          </a:r>
        </a:p>
      </dgm:t>
    </dgm:pt>
    <dgm:pt modelId="{FA2F622B-5802-481A-942C-C53C08C5D3C0}" type="parTrans" cxnId="{1C865550-5798-42ED-9189-E6B728E06E63}">
      <dgm:prSet/>
      <dgm:spPr/>
      <dgm:t>
        <a:bodyPr/>
        <a:lstStyle/>
        <a:p>
          <a:endParaRPr lang="en-US"/>
        </a:p>
      </dgm:t>
    </dgm:pt>
    <dgm:pt modelId="{9AAC13DA-9FFA-41FE-AA71-B411876CEF10}" type="sibTrans" cxnId="{1C865550-5798-42ED-9189-E6B728E06E63}">
      <dgm:prSet/>
      <dgm:spPr/>
      <dgm:t>
        <a:bodyPr/>
        <a:lstStyle/>
        <a:p>
          <a:endParaRPr lang="en-US"/>
        </a:p>
      </dgm:t>
    </dgm:pt>
    <dgm:pt modelId="{B12D0732-4757-42FD-825A-9044262E6399}">
      <dgm:prSet/>
      <dgm:spPr/>
      <dgm:t>
        <a:bodyPr/>
        <a:lstStyle/>
        <a:p>
          <a:pPr>
            <a:buFont typeface="Symbol" panose="05050102010706020507" pitchFamily="18" charset="2"/>
            <a:buChar char=""/>
          </a:pPr>
          <a:r>
            <a:rPr lang="en-US" dirty="0"/>
            <a:t>120 % for eligible assets/eligible issuers with a A/A rating from a major NRSRO</a:t>
          </a:r>
        </a:p>
      </dgm:t>
    </dgm:pt>
    <dgm:pt modelId="{B0B4C1CB-F357-4685-8311-08E5D26F0566}" type="parTrans" cxnId="{987C84B4-5128-49A4-B359-062DF9F9D23E}">
      <dgm:prSet/>
      <dgm:spPr/>
      <dgm:t>
        <a:bodyPr/>
        <a:lstStyle/>
        <a:p>
          <a:endParaRPr lang="en-US"/>
        </a:p>
      </dgm:t>
    </dgm:pt>
    <dgm:pt modelId="{5A2CFB00-7FEC-4F94-A6AD-D4946EB55BED}" type="sibTrans" cxnId="{987C84B4-5128-49A4-B359-062DF9F9D23E}">
      <dgm:prSet/>
      <dgm:spPr/>
      <dgm:t>
        <a:bodyPr/>
        <a:lstStyle/>
        <a:p>
          <a:endParaRPr lang="en-US"/>
        </a:p>
      </dgm:t>
    </dgm:pt>
    <dgm:pt modelId="{6EBA2414-DC40-4938-82F1-F2F49C08F388}">
      <dgm:prSet/>
      <dgm:spPr/>
      <dgm:t>
        <a:bodyPr/>
        <a:lstStyle/>
        <a:p>
          <a:pPr>
            <a:buFont typeface="Symbol" panose="05050102010706020507" pitchFamily="18" charset="2"/>
            <a:buChar char=""/>
          </a:pPr>
          <a:r>
            <a:rPr lang="en-US" dirty="0"/>
            <a:t>110 % for eligible assets/eligible issuers with a BBB/Baa rating from a major NRSRO</a:t>
          </a:r>
        </a:p>
      </dgm:t>
    </dgm:pt>
    <dgm:pt modelId="{48CD7322-8ACF-4121-8BDC-CB7CD7E5B4F2}" type="parTrans" cxnId="{82957B56-D3EB-4896-B707-4C60B7D1C6FC}">
      <dgm:prSet/>
      <dgm:spPr/>
      <dgm:t>
        <a:bodyPr/>
        <a:lstStyle/>
        <a:p>
          <a:endParaRPr lang="en-US"/>
        </a:p>
      </dgm:t>
    </dgm:pt>
    <dgm:pt modelId="{17FF5D57-0F1B-4583-B5D5-CFDDAC801361}" type="sibTrans" cxnId="{82957B56-D3EB-4896-B707-4C60B7D1C6FC}">
      <dgm:prSet/>
      <dgm:spPr/>
      <dgm:t>
        <a:bodyPr/>
        <a:lstStyle/>
        <a:p>
          <a:endParaRPr lang="en-US"/>
        </a:p>
      </dgm:t>
    </dgm:pt>
    <dgm:pt modelId="{B318BD63-B16E-48A0-B734-C20E0C662088}">
      <dgm:prSet/>
      <dgm:spPr/>
      <dgm:t>
        <a:bodyPr/>
        <a:lstStyle/>
        <a:p>
          <a:pPr>
            <a:buFont typeface="Symbol" panose="05050102010706020507" pitchFamily="18" charset="2"/>
            <a:buChar char=""/>
          </a:pPr>
          <a:r>
            <a:rPr lang="en-US"/>
            <a:t>Purchase bonds and make loans that have interest rates informed by market conditions</a:t>
          </a:r>
        </a:p>
      </dgm:t>
    </dgm:pt>
    <dgm:pt modelId="{84BAEF0D-AAAD-4319-BDBA-6A30649344ED}" type="parTrans" cxnId="{F4B20A9F-B19A-47DF-A51A-A81BEEE4BF56}">
      <dgm:prSet/>
      <dgm:spPr/>
      <dgm:t>
        <a:bodyPr/>
        <a:lstStyle/>
        <a:p>
          <a:endParaRPr lang="en-US"/>
        </a:p>
      </dgm:t>
    </dgm:pt>
    <dgm:pt modelId="{F08E9203-9A35-43AC-A67E-2108AE5E789F}" type="sibTrans" cxnId="{F4B20A9F-B19A-47DF-A51A-A81BEEE4BF56}">
      <dgm:prSet/>
      <dgm:spPr/>
      <dgm:t>
        <a:bodyPr/>
        <a:lstStyle/>
        <a:p>
          <a:endParaRPr lang="en-US"/>
        </a:p>
      </dgm:t>
    </dgm:pt>
    <dgm:pt modelId="{1B054602-760A-42E4-A4ED-852D44CAB657}">
      <dgm:prSet/>
      <dgm:spPr/>
      <dgm:t>
        <a:bodyPr/>
        <a:lstStyle/>
        <a:p>
          <a:pPr>
            <a:buFont typeface="Symbol" panose="05050102010706020507" pitchFamily="18" charset="2"/>
            <a:buChar char=""/>
          </a:pPr>
          <a:r>
            <a:rPr lang="en-US"/>
            <a:t>All or a portion of the interest due and payable on each interest payment date may be payable in kind for 6 months</a:t>
          </a:r>
        </a:p>
      </dgm:t>
    </dgm:pt>
    <dgm:pt modelId="{C8233D1E-9D4B-4778-860C-D86FF99F2761}" type="parTrans" cxnId="{E4DFA9BF-58EE-4701-BFA5-416C1913598F}">
      <dgm:prSet/>
      <dgm:spPr/>
      <dgm:t>
        <a:bodyPr/>
        <a:lstStyle/>
        <a:p>
          <a:endParaRPr lang="en-US"/>
        </a:p>
      </dgm:t>
    </dgm:pt>
    <dgm:pt modelId="{F0333EFD-B6DE-4E1B-A52E-4685CB436028}" type="sibTrans" cxnId="{E4DFA9BF-58EE-4701-BFA5-416C1913598F}">
      <dgm:prSet/>
      <dgm:spPr/>
      <dgm:t>
        <a:bodyPr/>
        <a:lstStyle/>
        <a:p>
          <a:endParaRPr lang="en-US"/>
        </a:p>
      </dgm:t>
    </dgm:pt>
    <dgm:pt modelId="{4D5FEE7A-B8AB-47BC-99FE-DC5905019FED}">
      <dgm:prSet/>
      <dgm:spPr/>
      <dgm:t>
        <a:bodyPr/>
        <a:lstStyle/>
        <a:p>
          <a:pPr>
            <a:buFont typeface="Symbol" panose="05050102010706020507" pitchFamily="18" charset="2"/>
            <a:buChar char=""/>
          </a:pPr>
          <a:r>
            <a:rPr lang="en-US"/>
            <a:t>Extendable at the discretion of the Board of Governors of the Federal Reserve System</a:t>
          </a:r>
        </a:p>
      </dgm:t>
    </dgm:pt>
    <dgm:pt modelId="{633798A0-5D01-4C65-A49E-D0F41C6FA2CB}" type="parTrans" cxnId="{20C4FB86-126E-4C1F-803E-6D0781FA3062}">
      <dgm:prSet/>
      <dgm:spPr/>
      <dgm:t>
        <a:bodyPr/>
        <a:lstStyle/>
        <a:p>
          <a:endParaRPr lang="en-US"/>
        </a:p>
      </dgm:t>
    </dgm:pt>
    <dgm:pt modelId="{0053452D-FB18-4402-898D-2FCDD5A47816}" type="sibTrans" cxnId="{20C4FB86-126E-4C1F-803E-6D0781FA3062}">
      <dgm:prSet/>
      <dgm:spPr/>
      <dgm:t>
        <a:bodyPr/>
        <a:lstStyle/>
        <a:p>
          <a:endParaRPr lang="en-US"/>
        </a:p>
      </dgm:t>
    </dgm:pt>
    <dgm:pt modelId="{6910D6C5-BA07-4B10-B5B7-F378EA953517}">
      <dgm:prSet/>
      <dgm:spPr/>
      <dgm:t>
        <a:bodyPr/>
        <a:lstStyle/>
        <a:p>
          <a:pPr>
            <a:buFont typeface="Symbol" panose="05050102010706020507" pitchFamily="18" charset="2"/>
            <a:buChar char=""/>
          </a:pPr>
          <a:r>
            <a:rPr lang="en-US"/>
            <a:t>Interest amount will be added to outstanding principal amount of the bond or loan</a:t>
          </a:r>
        </a:p>
      </dgm:t>
    </dgm:pt>
    <dgm:pt modelId="{571A502A-C928-4BCE-9FFD-B2AE705FAB84}" type="parTrans" cxnId="{EB012A30-836C-4510-8CDA-18BA26C6C84A}">
      <dgm:prSet/>
      <dgm:spPr/>
      <dgm:t>
        <a:bodyPr/>
        <a:lstStyle/>
        <a:p>
          <a:endParaRPr lang="en-US"/>
        </a:p>
      </dgm:t>
    </dgm:pt>
    <dgm:pt modelId="{2D0CA5F2-F3E4-4F81-A4AA-CAEB5AAD274F}" type="sibTrans" cxnId="{EB012A30-836C-4510-8CDA-18BA26C6C84A}">
      <dgm:prSet/>
      <dgm:spPr/>
      <dgm:t>
        <a:bodyPr/>
        <a:lstStyle/>
        <a:p>
          <a:endParaRPr lang="en-US"/>
        </a:p>
      </dgm:t>
    </dgm:pt>
    <dgm:pt modelId="{BA132BF1-5F4A-4C74-A472-88C8B6423A63}">
      <dgm:prSet/>
      <dgm:spPr/>
      <dgm:t>
        <a:bodyPr/>
        <a:lstStyle/>
        <a:p>
          <a:pPr>
            <a:buFont typeface="Symbol" panose="05050102010706020507" pitchFamily="18" charset="2"/>
            <a:buChar char=""/>
          </a:pPr>
          <a:r>
            <a:rPr lang="en-US"/>
            <a:t>Commitment fee will be set at 100 bps</a:t>
          </a:r>
        </a:p>
      </dgm:t>
    </dgm:pt>
    <dgm:pt modelId="{0EA62205-E494-4086-9A4B-A847E4310ACC}" type="parTrans" cxnId="{6B89BB1A-C605-4022-AD20-B48D9DC7E5F0}">
      <dgm:prSet/>
      <dgm:spPr/>
      <dgm:t>
        <a:bodyPr/>
        <a:lstStyle/>
        <a:p>
          <a:endParaRPr lang="en-US"/>
        </a:p>
      </dgm:t>
    </dgm:pt>
    <dgm:pt modelId="{C42FA790-19C4-4E78-8DEC-36C8581123BB}" type="sibTrans" cxnId="{6B89BB1A-C605-4022-AD20-B48D9DC7E5F0}">
      <dgm:prSet/>
      <dgm:spPr/>
      <dgm:t>
        <a:bodyPr/>
        <a:lstStyle/>
        <a:p>
          <a:endParaRPr lang="en-US"/>
        </a:p>
      </dgm:t>
    </dgm:pt>
    <dgm:pt modelId="{0EA8E300-4EFE-464E-9AF6-DF594C512396}">
      <dgm:prSet/>
      <dgm:spPr/>
      <dgm:t>
        <a:bodyPr/>
        <a:lstStyle/>
        <a:p>
          <a:pPr>
            <a:buFont typeface="Symbol" panose="05050102010706020507" pitchFamily="18" charset="2"/>
            <a:buChar char=""/>
          </a:pPr>
          <a:r>
            <a:rPr lang="en-US"/>
            <a:t>Bonds and loans are callable by the eligible issuer at any time at par</a:t>
          </a:r>
        </a:p>
      </dgm:t>
    </dgm:pt>
    <dgm:pt modelId="{00B5F800-8CB5-4D03-BCB4-1F2E0A8D8828}" type="parTrans" cxnId="{3AF85BD5-4B05-46A2-A17A-E714FD8A3788}">
      <dgm:prSet/>
      <dgm:spPr/>
      <dgm:t>
        <a:bodyPr/>
        <a:lstStyle/>
        <a:p>
          <a:endParaRPr lang="en-US"/>
        </a:p>
      </dgm:t>
    </dgm:pt>
    <dgm:pt modelId="{41FB537C-4846-4383-982C-EDBB8FE96A8D}" type="sibTrans" cxnId="{3AF85BD5-4B05-46A2-A17A-E714FD8A3788}">
      <dgm:prSet/>
      <dgm:spPr/>
      <dgm:t>
        <a:bodyPr/>
        <a:lstStyle/>
        <a:p>
          <a:endParaRPr lang="en-US"/>
        </a:p>
      </dgm:t>
    </dgm:pt>
    <dgm:pt modelId="{E674ABC1-1BFD-4CB4-B73C-8A2A3180A4EE}" type="pres">
      <dgm:prSet presAssocID="{AB0D03FD-2E76-4963-A0DB-10A2D95EDA62}" presName="linear" presStyleCnt="0">
        <dgm:presLayoutVars>
          <dgm:dir/>
          <dgm:animLvl val="lvl"/>
          <dgm:resizeHandles val="exact"/>
        </dgm:presLayoutVars>
      </dgm:prSet>
      <dgm:spPr/>
    </dgm:pt>
    <dgm:pt modelId="{6BFE6792-7EC4-428E-B876-79BD873D1682}" type="pres">
      <dgm:prSet presAssocID="{A6E93AFD-A9BC-4013-8017-755017DB7F8B}" presName="parentLin" presStyleCnt="0"/>
      <dgm:spPr/>
    </dgm:pt>
    <dgm:pt modelId="{A1661541-0387-4FBA-86F4-24D4D1352A5A}" type="pres">
      <dgm:prSet presAssocID="{A6E93AFD-A9BC-4013-8017-755017DB7F8B}" presName="parentLeftMargin" presStyleLbl="node1" presStyleIdx="0" presStyleCnt="1"/>
      <dgm:spPr/>
    </dgm:pt>
    <dgm:pt modelId="{509D1B98-C3AA-44F7-BBF0-D6AAFE405D84}" type="pres">
      <dgm:prSet presAssocID="{A6E93AFD-A9BC-4013-8017-755017DB7F8B}" presName="parentText" presStyleLbl="node1" presStyleIdx="0" presStyleCnt="1">
        <dgm:presLayoutVars>
          <dgm:chMax val="0"/>
          <dgm:bulletEnabled val="1"/>
        </dgm:presLayoutVars>
      </dgm:prSet>
      <dgm:spPr/>
    </dgm:pt>
    <dgm:pt modelId="{E53B30CC-3BE8-4992-9278-EDCF5885DC04}" type="pres">
      <dgm:prSet presAssocID="{A6E93AFD-A9BC-4013-8017-755017DB7F8B}" presName="negativeSpace" presStyleCnt="0"/>
      <dgm:spPr/>
    </dgm:pt>
    <dgm:pt modelId="{B8DF0BE9-082E-45C4-8F6F-F291C266557B}" type="pres">
      <dgm:prSet presAssocID="{A6E93AFD-A9BC-4013-8017-755017DB7F8B}" presName="childText" presStyleLbl="conFgAcc1" presStyleIdx="0" presStyleCnt="1">
        <dgm:presLayoutVars>
          <dgm:bulletEnabled val="1"/>
        </dgm:presLayoutVars>
      </dgm:prSet>
      <dgm:spPr/>
    </dgm:pt>
  </dgm:ptLst>
  <dgm:cxnLst>
    <dgm:cxn modelId="{0060B808-4AED-4BD0-B001-2323B04721BE}" type="presOf" srcId="{1B054602-760A-42E4-A4ED-852D44CAB657}" destId="{B8DF0BE9-082E-45C4-8F6F-F291C266557B}" srcOrd="0" destOrd="7" presId="urn:microsoft.com/office/officeart/2005/8/layout/list1"/>
    <dgm:cxn modelId="{6B89BB1A-C605-4022-AD20-B48D9DC7E5F0}" srcId="{A6E93AFD-A9BC-4013-8017-755017DB7F8B}" destId="{BA132BF1-5F4A-4C74-A472-88C8B6423A63}" srcOrd="5" destOrd="0" parTransId="{0EA62205-E494-4086-9A4B-A847E4310ACC}" sibTransId="{C42FA790-19C4-4E78-8DEC-36C8581123BB}"/>
    <dgm:cxn modelId="{DBA60528-A8BC-4B0D-882D-D864BBD31E4F}" type="presOf" srcId="{6EBA2414-DC40-4938-82F1-F2F49C08F388}" destId="{B8DF0BE9-082E-45C4-8F6F-F291C266557B}" srcOrd="0" destOrd="5" presId="urn:microsoft.com/office/officeart/2005/8/layout/list1"/>
    <dgm:cxn modelId="{EB012A30-836C-4510-8CDA-18BA26C6C84A}" srcId="{A6E93AFD-A9BC-4013-8017-755017DB7F8B}" destId="{6910D6C5-BA07-4B10-B5B7-F378EA953517}" srcOrd="4" destOrd="0" parTransId="{571A502A-C928-4BCE-9FFD-B2AE705FAB84}" sibTransId="{2D0CA5F2-F3E4-4F81-A4AA-CAEB5AAD274F}"/>
    <dgm:cxn modelId="{2312E53F-9300-4B72-AAEB-6F4B9939A02B}" type="presOf" srcId="{0EA8E300-4EFE-464E-9AF6-DF594C512396}" destId="{B8DF0BE9-082E-45C4-8F6F-F291C266557B}" srcOrd="0" destOrd="11" presId="urn:microsoft.com/office/officeart/2005/8/layout/list1"/>
    <dgm:cxn modelId="{382A5269-3BCD-4F7D-82B0-C3537B72E0D9}" type="presOf" srcId="{6910D6C5-BA07-4B10-B5B7-F378EA953517}" destId="{B8DF0BE9-082E-45C4-8F6F-F291C266557B}" srcOrd="0" destOrd="9" presId="urn:microsoft.com/office/officeart/2005/8/layout/list1"/>
    <dgm:cxn modelId="{39D1044E-0EB4-4B51-AB6D-29DC451A014D}" type="presOf" srcId="{AB0D03FD-2E76-4963-A0DB-10A2D95EDA62}" destId="{E674ABC1-1BFD-4CB4-B73C-8A2A3180A4EE}" srcOrd="0" destOrd="0" presId="urn:microsoft.com/office/officeart/2005/8/layout/list1"/>
    <dgm:cxn modelId="{9A5D1570-D11B-40BE-B0CA-954E3BAEC3F2}" type="presOf" srcId="{A6E93AFD-A9BC-4013-8017-755017DB7F8B}" destId="{509D1B98-C3AA-44F7-BBF0-D6AAFE405D84}" srcOrd="1" destOrd="0" presId="urn:microsoft.com/office/officeart/2005/8/layout/list1"/>
    <dgm:cxn modelId="{1C865550-5798-42ED-9189-E6B728E06E63}" srcId="{ABDB4F60-F165-4A3D-BBF6-5B0AC7B542FA}" destId="{36CA567B-2DDC-41C7-B9D5-0650229F0A21}" srcOrd="2" destOrd="0" parTransId="{FA2F622B-5802-481A-942C-C53C08C5D3C0}" sibTransId="{9AAC13DA-9FFA-41FE-AA71-B411876CEF10}"/>
    <dgm:cxn modelId="{D7A97055-D7EE-4B71-9FB7-664491EBD059}" type="presOf" srcId="{AE31DAD5-CB5C-45DE-96CB-9CE0F9B5826B}" destId="{B8DF0BE9-082E-45C4-8F6F-F291C266557B}" srcOrd="0" destOrd="2" presId="urn:microsoft.com/office/officeart/2005/8/layout/list1"/>
    <dgm:cxn modelId="{82957B56-D3EB-4896-B707-4C60B7D1C6FC}" srcId="{ABDB4F60-F165-4A3D-BBF6-5B0AC7B542FA}" destId="{6EBA2414-DC40-4938-82F1-F2F49C08F388}" srcOrd="4" destOrd="0" parTransId="{48CD7322-8ACF-4121-8BDC-CB7CD7E5B4F2}" sibTransId="{17FF5D57-0F1B-4583-B5D5-CFDDAC801361}"/>
    <dgm:cxn modelId="{0D276F7F-7BA9-4C43-BE33-FFB183D71CC4}" srcId="{AB0D03FD-2E76-4963-A0DB-10A2D95EDA62}" destId="{A6E93AFD-A9BC-4013-8017-755017DB7F8B}" srcOrd="0" destOrd="0" parTransId="{69BA62C7-1A38-4919-A265-58C442F7732E}" sibTransId="{1536CB17-2FF1-4F86-B267-D194E010A904}"/>
    <dgm:cxn modelId="{02707A80-FDBA-4608-89A2-E4AC6FF04C2C}" type="presOf" srcId="{A6E93AFD-A9BC-4013-8017-755017DB7F8B}" destId="{A1661541-0387-4FBA-86F4-24D4D1352A5A}" srcOrd="0" destOrd="0" presId="urn:microsoft.com/office/officeart/2005/8/layout/list1"/>
    <dgm:cxn modelId="{20C4FB86-126E-4C1F-803E-6D0781FA3062}" srcId="{A6E93AFD-A9BC-4013-8017-755017DB7F8B}" destId="{4D5FEE7A-B8AB-47BC-99FE-DC5905019FED}" srcOrd="3" destOrd="0" parTransId="{633798A0-5D01-4C65-A49E-D0F41C6FA2CB}" sibTransId="{0053452D-FB18-4402-898D-2FCDD5A47816}"/>
    <dgm:cxn modelId="{941DDA8E-7A23-42D2-9009-A8EA3EFDDB41}" type="presOf" srcId="{ABDB4F60-F165-4A3D-BBF6-5B0AC7B542FA}" destId="{B8DF0BE9-082E-45C4-8F6F-F291C266557B}" srcOrd="0" destOrd="0" presId="urn:microsoft.com/office/officeart/2005/8/layout/list1"/>
    <dgm:cxn modelId="{F4B20A9F-B19A-47DF-A51A-A81BEEE4BF56}" srcId="{A6E93AFD-A9BC-4013-8017-755017DB7F8B}" destId="{B318BD63-B16E-48A0-B734-C20E0C662088}" srcOrd="1" destOrd="0" parTransId="{84BAEF0D-AAAD-4319-BDBA-6A30649344ED}" sibTransId="{F08E9203-9A35-43AC-A67E-2108AE5E789F}"/>
    <dgm:cxn modelId="{E7116BA0-244D-4F8F-938D-9D167C50E5D4}" type="presOf" srcId="{4D5FEE7A-B8AB-47BC-99FE-DC5905019FED}" destId="{B8DF0BE9-082E-45C4-8F6F-F291C266557B}" srcOrd="0" destOrd="8" presId="urn:microsoft.com/office/officeart/2005/8/layout/list1"/>
    <dgm:cxn modelId="{3F3BADA6-23F3-4BA0-99F0-A480094D1031}" srcId="{A6E93AFD-A9BC-4013-8017-755017DB7F8B}" destId="{ABDB4F60-F165-4A3D-BBF6-5B0AC7B542FA}" srcOrd="0" destOrd="0" parTransId="{A242682E-7BB2-42B4-82AD-74FC0FE37A2F}" sibTransId="{720664C7-9B7C-4E5F-A8CE-69767423E1F4}"/>
    <dgm:cxn modelId="{987C84B4-5128-49A4-B359-062DF9F9D23E}" srcId="{ABDB4F60-F165-4A3D-BBF6-5B0AC7B542FA}" destId="{B12D0732-4757-42FD-825A-9044262E6399}" srcOrd="3" destOrd="0" parTransId="{B0B4C1CB-F357-4685-8311-08E5D26F0566}" sibTransId="{5A2CFB00-7FEC-4F94-A6AD-D4946EB55BED}"/>
    <dgm:cxn modelId="{E3C34FBF-F16B-4FC3-A8FF-74091887A49F}" type="presOf" srcId="{2157F02C-C2C7-437C-9E50-251C244BD862}" destId="{B8DF0BE9-082E-45C4-8F6F-F291C266557B}" srcOrd="0" destOrd="1" presId="urn:microsoft.com/office/officeart/2005/8/layout/list1"/>
    <dgm:cxn modelId="{E4DFA9BF-58EE-4701-BFA5-416C1913598F}" srcId="{A6E93AFD-A9BC-4013-8017-755017DB7F8B}" destId="{1B054602-760A-42E4-A4ED-852D44CAB657}" srcOrd="2" destOrd="0" parTransId="{C8233D1E-9D4B-4778-860C-D86FF99F2761}" sibTransId="{F0333EFD-B6DE-4E1B-A52E-4685CB436028}"/>
    <dgm:cxn modelId="{0DB326D2-6F9C-4B0C-BA3E-2AA40C90A7AE}" type="presOf" srcId="{36CA567B-2DDC-41C7-B9D5-0650229F0A21}" destId="{B8DF0BE9-082E-45C4-8F6F-F291C266557B}" srcOrd="0" destOrd="3" presId="urn:microsoft.com/office/officeart/2005/8/layout/list1"/>
    <dgm:cxn modelId="{3AF85BD5-4B05-46A2-A17A-E714FD8A3788}" srcId="{A6E93AFD-A9BC-4013-8017-755017DB7F8B}" destId="{0EA8E300-4EFE-464E-9AF6-DF594C512396}" srcOrd="6" destOrd="0" parTransId="{00B5F800-8CB5-4D03-BCB4-1F2E0A8D8828}" sibTransId="{41FB537C-4846-4383-982C-EDBB8FE96A8D}"/>
    <dgm:cxn modelId="{27621ADC-782B-4B01-B15B-4BD98D674100}" type="presOf" srcId="{BA132BF1-5F4A-4C74-A472-88C8B6423A63}" destId="{B8DF0BE9-082E-45C4-8F6F-F291C266557B}" srcOrd="0" destOrd="10" presId="urn:microsoft.com/office/officeart/2005/8/layout/list1"/>
    <dgm:cxn modelId="{0C220FE0-B400-4D43-B487-0B4A5C939A89}" type="presOf" srcId="{B12D0732-4757-42FD-825A-9044262E6399}" destId="{B8DF0BE9-082E-45C4-8F6F-F291C266557B}" srcOrd="0" destOrd="4" presId="urn:microsoft.com/office/officeart/2005/8/layout/list1"/>
    <dgm:cxn modelId="{DA523FE4-57D7-400A-A8C4-989B6103F7E9}" srcId="{ABDB4F60-F165-4A3D-BBF6-5B0AC7B542FA}" destId="{2157F02C-C2C7-437C-9E50-251C244BD862}" srcOrd="0" destOrd="0" parTransId="{8D2CEFBD-CB6E-4AE7-97EC-7658E1D305CF}" sibTransId="{C100B3B8-D955-4C58-82D8-F136925EA5C1}"/>
    <dgm:cxn modelId="{217709FA-5450-45F3-AF09-23647951CE3C}" type="presOf" srcId="{B318BD63-B16E-48A0-B734-C20E0C662088}" destId="{B8DF0BE9-082E-45C4-8F6F-F291C266557B}" srcOrd="0" destOrd="6" presId="urn:microsoft.com/office/officeart/2005/8/layout/list1"/>
    <dgm:cxn modelId="{11962DFD-DE58-47E8-A73B-30513EE1E29B}" srcId="{ABDB4F60-F165-4A3D-BBF6-5B0AC7B542FA}" destId="{AE31DAD5-CB5C-45DE-96CB-9CE0F9B5826B}" srcOrd="1" destOrd="0" parTransId="{02F978B1-B89B-4EE3-9902-41C12991A8CA}" sibTransId="{A6C0999C-0408-471D-93CC-F20430E57BFC}"/>
    <dgm:cxn modelId="{B42AC7F9-BDED-495D-B0C6-A36A053BF10D}" type="presParOf" srcId="{E674ABC1-1BFD-4CB4-B73C-8A2A3180A4EE}" destId="{6BFE6792-7EC4-428E-B876-79BD873D1682}" srcOrd="0" destOrd="0" presId="urn:microsoft.com/office/officeart/2005/8/layout/list1"/>
    <dgm:cxn modelId="{6FD6DA1B-2D4C-426A-9026-42E1AD4E83F4}" type="presParOf" srcId="{6BFE6792-7EC4-428E-B876-79BD873D1682}" destId="{A1661541-0387-4FBA-86F4-24D4D1352A5A}" srcOrd="0" destOrd="0" presId="urn:microsoft.com/office/officeart/2005/8/layout/list1"/>
    <dgm:cxn modelId="{60A4B9DE-21F9-4D0E-AAD9-E191C8386C8F}" type="presParOf" srcId="{6BFE6792-7EC4-428E-B876-79BD873D1682}" destId="{509D1B98-C3AA-44F7-BBF0-D6AAFE405D84}" srcOrd="1" destOrd="0" presId="urn:microsoft.com/office/officeart/2005/8/layout/list1"/>
    <dgm:cxn modelId="{B1F37CCC-0FBE-497F-A48E-DEB92F04D57D}" type="presParOf" srcId="{E674ABC1-1BFD-4CB4-B73C-8A2A3180A4EE}" destId="{E53B30CC-3BE8-4992-9278-EDCF5885DC04}" srcOrd="1" destOrd="0" presId="urn:microsoft.com/office/officeart/2005/8/layout/list1"/>
    <dgm:cxn modelId="{1D20D090-D788-4830-8000-7717B75D08E3}" type="presParOf" srcId="{E674ABC1-1BFD-4CB4-B73C-8A2A3180A4EE}" destId="{B8DF0BE9-082E-45C4-8F6F-F291C266557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A3F55F7-42F1-44C4-9045-047E38AA690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721CB6F-972B-468E-A740-30D9B9F1C657}">
      <dgm:prSet phldrT="[Text]"/>
      <dgm:spPr/>
      <dgm:t>
        <a:bodyPr/>
        <a:lstStyle/>
        <a:p>
          <a:r>
            <a:rPr lang="en-US" b="1" dirty="0"/>
            <a:t>Life of PMCCF Program</a:t>
          </a:r>
          <a:endParaRPr lang="en-US" dirty="0"/>
        </a:p>
      </dgm:t>
    </dgm:pt>
    <dgm:pt modelId="{419D7542-CEC2-4BA3-B1D4-328729599A41}" type="parTrans" cxnId="{6F159E28-D149-495D-994F-C63689449237}">
      <dgm:prSet/>
      <dgm:spPr/>
      <dgm:t>
        <a:bodyPr/>
        <a:lstStyle/>
        <a:p>
          <a:endParaRPr lang="en-US"/>
        </a:p>
      </dgm:t>
    </dgm:pt>
    <dgm:pt modelId="{8E1E1550-D4CB-4355-A0D0-814C774287F6}" type="sibTrans" cxnId="{6F159E28-D149-495D-994F-C63689449237}">
      <dgm:prSet/>
      <dgm:spPr/>
      <dgm:t>
        <a:bodyPr/>
        <a:lstStyle/>
        <a:p>
          <a:endParaRPr lang="en-US"/>
        </a:p>
      </dgm:t>
    </dgm:pt>
    <dgm:pt modelId="{4F0F5123-0820-4742-A672-32CD91942AF3}">
      <dgm:prSet/>
      <dgm:spPr/>
      <dgm:t>
        <a:bodyPr/>
        <a:lstStyle/>
        <a:p>
          <a:pPr>
            <a:buFont typeface="Symbol" panose="05050102010706020507" pitchFamily="18" charset="2"/>
            <a:buChar char=""/>
          </a:pPr>
          <a:r>
            <a:rPr lang="en-US" dirty="0"/>
            <a:t>Will cease purchasing eligible corporate bonds or extending loans on September 30, 2020, unless extended by the Federal Reserve</a:t>
          </a:r>
        </a:p>
      </dgm:t>
    </dgm:pt>
    <dgm:pt modelId="{C0317DC4-6827-4662-BFD9-4C3160A83AC8}" type="parTrans" cxnId="{886F9287-BD07-422F-8BF6-2170AE8517A3}">
      <dgm:prSet/>
      <dgm:spPr/>
      <dgm:t>
        <a:bodyPr/>
        <a:lstStyle/>
        <a:p>
          <a:endParaRPr lang="en-US"/>
        </a:p>
      </dgm:t>
    </dgm:pt>
    <dgm:pt modelId="{23335D67-52FB-4944-8724-2A45570B2A10}" type="sibTrans" cxnId="{886F9287-BD07-422F-8BF6-2170AE8517A3}">
      <dgm:prSet/>
      <dgm:spPr/>
      <dgm:t>
        <a:bodyPr/>
        <a:lstStyle/>
        <a:p>
          <a:endParaRPr lang="en-US"/>
        </a:p>
      </dgm:t>
    </dgm:pt>
    <dgm:pt modelId="{E1C9633E-BA1E-423A-A523-9F072F557A2F}">
      <dgm:prSet/>
      <dgm:spPr/>
      <dgm:t>
        <a:bodyPr/>
        <a:lstStyle/>
        <a:p>
          <a:pPr>
            <a:buFont typeface="Symbol" panose="05050102010706020507" pitchFamily="18" charset="2"/>
            <a:buChar char=""/>
          </a:pPr>
          <a:r>
            <a:rPr lang="en-US"/>
            <a:t>Federal Reserve Bank will continue to fund the Facility after such date until the Facility’s underlying assets mature</a:t>
          </a:r>
        </a:p>
      </dgm:t>
    </dgm:pt>
    <dgm:pt modelId="{093B8406-CFFA-416E-8D82-5D1DA6FC9D45}" type="parTrans" cxnId="{0D9B4957-B58B-4987-A01B-CA2E53EE19C3}">
      <dgm:prSet/>
      <dgm:spPr/>
      <dgm:t>
        <a:bodyPr/>
        <a:lstStyle/>
        <a:p>
          <a:endParaRPr lang="en-US"/>
        </a:p>
      </dgm:t>
    </dgm:pt>
    <dgm:pt modelId="{E7021C41-B3AC-49A2-B6C6-8A5517A0CE93}" type="sibTrans" cxnId="{0D9B4957-B58B-4987-A01B-CA2E53EE19C3}">
      <dgm:prSet/>
      <dgm:spPr/>
      <dgm:t>
        <a:bodyPr/>
        <a:lstStyle/>
        <a:p>
          <a:endParaRPr lang="en-US"/>
        </a:p>
      </dgm:t>
    </dgm:pt>
    <dgm:pt modelId="{400A487A-8579-4523-AB05-5DCAE150101D}" type="pres">
      <dgm:prSet presAssocID="{2A3F55F7-42F1-44C4-9045-047E38AA6907}" presName="Name0" presStyleCnt="0">
        <dgm:presLayoutVars>
          <dgm:dir/>
          <dgm:animLvl val="lvl"/>
          <dgm:resizeHandles val="exact"/>
        </dgm:presLayoutVars>
      </dgm:prSet>
      <dgm:spPr/>
    </dgm:pt>
    <dgm:pt modelId="{73951BE1-9295-4747-8860-7F66108866EE}" type="pres">
      <dgm:prSet presAssocID="{F721CB6F-972B-468E-A740-30D9B9F1C657}" presName="composite" presStyleCnt="0"/>
      <dgm:spPr/>
    </dgm:pt>
    <dgm:pt modelId="{5D384523-5941-47F5-8381-2675E9BB7A1D}" type="pres">
      <dgm:prSet presAssocID="{F721CB6F-972B-468E-A740-30D9B9F1C657}" presName="parTx" presStyleLbl="alignNode1" presStyleIdx="0" presStyleCnt="1">
        <dgm:presLayoutVars>
          <dgm:chMax val="0"/>
          <dgm:chPref val="0"/>
          <dgm:bulletEnabled val="1"/>
        </dgm:presLayoutVars>
      </dgm:prSet>
      <dgm:spPr/>
    </dgm:pt>
    <dgm:pt modelId="{64CDB9DA-3CAF-4E79-95B4-504819B4FA1C}" type="pres">
      <dgm:prSet presAssocID="{F721CB6F-972B-468E-A740-30D9B9F1C657}" presName="desTx" presStyleLbl="alignAccFollowNode1" presStyleIdx="0" presStyleCnt="1">
        <dgm:presLayoutVars>
          <dgm:bulletEnabled val="1"/>
        </dgm:presLayoutVars>
      </dgm:prSet>
      <dgm:spPr/>
    </dgm:pt>
  </dgm:ptLst>
  <dgm:cxnLst>
    <dgm:cxn modelId="{6F159E28-D149-495D-994F-C63689449237}" srcId="{2A3F55F7-42F1-44C4-9045-047E38AA6907}" destId="{F721CB6F-972B-468E-A740-30D9B9F1C657}" srcOrd="0" destOrd="0" parTransId="{419D7542-CEC2-4BA3-B1D4-328729599A41}" sibTransId="{8E1E1550-D4CB-4355-A0D0-814C774287F6}"/>
    <dgm:cxn modelId="{FB01B65D-65D9-48AE-B673-1572718E87BE}" type="presOf" srcId="{F721CB6F-972B-468E-A740-30D9B9F1C657}" destId="{5D384523-5941-47F5-8381-2675E9BB7A1D}" srcOrd="0" destOrd="0" presId="urn:microsoft.com/office/officeart/2005/8/layout/hList1"/>
    <dgm:cxn modelId="{0D9B4957-B58B-4987-A01B-CA2E53EE19C3}" srcId="{F721CB6F-972B-468E-A740-30D9B9F1C657}" destId="{E1C9633E-BA1E-423A-A523-9F072F557A2F}" srcOrd="1" destOrd="0" parTransId="{093B8406-CFFA-416E-8D82-5D1DA6FC9D45}" sibTransId="{E7021C41-B3AC-49A2-B6C6-8A5517A0CE93}"/>
    <dgm:cxn modelId="{9EC43983-0EE1-44D4-9558-B9F4677849AC}" type="presOf" srcId="{2A3F55F7-42F1-44C4-9045-047E38AA6907}" destId="{400A487A-8579-4523-AB05-5DCAE150101D}" srcOrd="0" destOrd="0" presId="urn:microsoft.com/office/officeart/2005/8/layout/hList1"/>
    <dgm:cxn modelId="{886F9287-BD07-422F-8BF6-2170AE8517A3}" srcId="{F721CB6F-972B-468E-A740-30D9B9F1C657}" destId="{4F0F5123-0820-4742-A672-32CD91942AF3}" srcOrd="0" destOrd="0" parTransId="{C0317DC4-6827-4662-BFD9-4C3160A83AC8}" sibTransId="{23335D67-52FB-4944-8724-2A45570B2A10}"/>
    <dgm:cxn modelId="{AF008FE8-62A5-4E90-ADB8-22605503C461}" type="presOf" srcId="{4F0F5123-0820-4742-A672-32CD91942AF3}" destId="{64CDB9DA-3CAF-4E79-95B4-504819B4FA1C}" srcOrd="0" destOrd="0" presId="urn:microsoft.com/office/officeart/2005/8/layout/hList1"/>
    <dgm:cxn modelId="{AA50F8F9-7E11-4279-98A1-8878F2921E7C}" type="presOf" srcId="{E1C9633E-BA1E-423A-A523-9F072F557A2F}" destId="{64CDB9DA-3CAF-4E79-95B4-504819B4FA1C}" srcOrd="0" destOrd="1" presId="urn:microsoft.com/office/officeart/2005/8/layout/hList1"/>
    <dgm:cxn modelId="{72D57224-8FED-4B30-9937-B9FC1510B042}" type="presParOf" srcId="{400A487A-8579-4523-AB05-5DCAE150101D}" destId="{73951BE1-9295-4747-8860-7F66108866EE}" srcOrd="0" destOrd="0" presId="urn:microsoft.com/office/officeart/2005/8/layout/hList1"/>
    <dgm:cxn modelId="{DE7567B3-4384-4400-B701-3D5321347C0D}" type="presParOf" srcId="{73951BE1-9295-4747-8860-7F66108866EE}" destId="{5D384523-5941-47F5-8381-2675E9BB7A1D}" srcOrd="0" destOrd="0" presId="urn:microsoft.com/office/officeart/2005/8/layout/hList1"/>
    <dgm:cxn modelId="{322E32FB-4D0D-4E92-A5CC-DEC603ECA1D0}" type="presParOf" srcId="{73951BE1-9295-4747-8860-7F66108866EE}" destId="{64CDB9DA-3CAF-4E79-95B4-504819B4FA1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CFEE8CC-CDDA-40D0-94CE-57023E1B86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EAD94C0-7293-4F3F-90A5-33F2B89CE06F}">
      <dgm:prSet phldrT="[Text]"/>
      <dgm:spPr/>
      <dgm:t>
        <a:bodyPr/>
        <a:lstStyle/>
        <a:p>
          <a:r>
            <a:rPr lang="en-US" b="1" dirty="0"/>
            <a:t>Secondary Market Corporate Credit Facility (“SMCC”)</a:t>
          </a:r>
          <a:endParaRPr lang="en-US" dirty="0"/>
        </a:p>
      </dgm:t>
    </dgm:pt>
    <dgm:pt modelId="{C8CFD372-4A2B-4FDD-9FB2-E06BE7996A3C}" type="parTrans" cxnId="{713D17BF-DD9B-4F0D-99F6-077F07BC43DA}">
      <dgm:prSet/>
      <dgm:spPr/>
      <dgm:t>
        <a:bodyPr/>
        <a:lstStyle/>
        <a:p>
          <a:endParaRPr lang="en-US"/>
        </a:p>
      </dgm:t>
    </dgm:pt>
    <dgm:pt modelId="{664130C9-4E5B-485F-8044-1287C49E9EB2}" type="sibTrans" cxnId="{713D17BF-DD9B-4F0D-99F6-077F07BC43DA}">
      <dgm:prSet/>
      <dgm:spPr/>
      <dgm:t>
        <a:bodyPr/>
        <a:lstStyle/>
        <a:p>
          <a:endParaRPr lang="en-US"/>
        </a:p>
      </dgm:t>
    </dgm:pt>
    <dgm:pt modelId="{2A0D0FA4-CB50-4508-BA26-8C26FB55F00E}">
      <dgm:prSet/>
      <dgm:spPr/>
      <dgm:t>
        <a:bodyPr/>
        <a:lstStyle/>
        <a:p>
          <a:pPr>
            <a:buFont typeface="Symbol" panose="05050102010706020507" pitchFamily="18" charset="2"/>
            <a:buChar char=""/>
          </a:pPr>
          <a:r>
            <a:rPr lang="en-US"/>
            <a:t>Federal Reserve Bank of New York (“Reserve Bank”) to lend, on a recourse basis, to a special purpose vehicle (“SPV”) </a:t>
          </a:r>
        </a:p>
      </dgm:t>
    </dgm:pt>
    <dgm:pt modelId="{5D2C89D6-DB40-4A61-AB12-FB7F25D384B5}" type="parTrans" cxnId="{3B2D6683-8B2C-42C0-8BFA-60E4D4985FB4}">
      <dgm:prSet/>
      <dgm:spPr/>
      <dgm:t>
        <a:bodyPr/>
        <a:lstStyle/>
        <a:p>
          <a:endParaRPr lang="en-US"/>
        </a:p>
      </dgm:t>
    </dgm:pt>
    <dgm:pt modelId="{58AA32F7-78C2-4FC9-A556-92C0234D41E5}" type="sibTrans" cxnId="{3B2D6683-8B2C-42C0-8BFA-60E4D4985FB4}">
      <dgm:prSet/>
      <dgm:spPr/>
      <dgm:t>
        <a:bodyPr/>
        <a:lstStyle/>
        <a:p>
          <a:endParaRPr lang="en-US"/>
        </a:p>
      </dgm:t>
    </dgm:pt>
    <dgm:pt modelId="{A5754F18-5B34-4AA5-B560-F7CF3954C24F}">
      <dgm:prSet/>
      <dgm:spPr/>
      <dgm:t>
        <a:bodyPr/>
        <a:lstStyle/>
        <a:p>
          <a:pPr>
            <a:buFont typeface="Symbol" panose="05050102010706020507" pitchFamily="18" charset="2"/>
            <a:buChar char=""/>
          </a:pPr>
          <a:r>
            <a:rPr lang="en-US"/>
            <a:t>Purchase in the secondary market corporate debt issued by eligible issuers</a:t>
          </a:r>
        </a:p>
      </dgm:t>
    </dgm:pt>
    <dgm:pt modelId="{1E32265F-B5E1-4421-9A70-584FDE72D5EF}" type="parTrans" cxnId="{141193F7-FA37-4CC9-AAE6-549DD73F9D1F}">
      <dgm:prSet/>
      <dgm:spPr/>
      <dgm:t>
        <a:bodyPr/>
        <a:lstStyle/>
        <a:p>
          <a:endParaRPr lang="en-US"/>
        </a:p>
      </dgm:t>
    </dgm:pt>
    <dgm:pt modelId="{EDF4AB12-0F3D-4E4E-96BC-85A5965F33AF}" type="sibTrans" cxnId="{141193F7-FA37-4CC9-AAE6-549DD73F9D1F}">
      <dgm:prSet/>
      <dgm:spPr/>
      <dgm:t>
        <a:bodyPr/>
        <a:lstStyle/>
        <a:p>
          <a:endParaRPr lang="en-US"/>
        </a:p>
      </dgm:t>
    </dgm:pt>
    <dgm:pt modelId="{97B9D96D-609F-4DB3-9CF1-2A5039F3FE25}" type="pres">
      <dgm:prSet presAssocID="{6CFEE8CC-CDDA-40D0-94CE-57023E1B86D6}" presName="linear" presStyleCnt="0">
        <dgm:presLayoutVars>
          <dgm:dir/>
          <dgm:animLvl val="lvl"/>
          <dgm:resizeHandles val="exact"/>
        </dgm:presLayoutVars>
      </dgm:prSet>
      <dgm:spPr/>
    </dgm:pt>
    <dgm:pt modelId="{61ADAD27-9BB1-4CDA-86DF-F5B091F9D140}" type="pres">
      <dgm:prSet presAssocID="{AEAD94C0-7293-4F3F-90A5-33F2B89CE06F}" presName="parentLin" presStyleCnt="0"/>
      <dgm:spPr/>
    </dgm:pt>
    <dgm:pt modelId="{605C2B8D-C7FA-4546-8453-EEBE2A9446EA}" type="pres">
      <dgm:prSet presAssocID="{AEAD94C0-7293-4F3F-90A5-33F2B89CE06F}" presName="parentLeftMargin" presStyleLbl="node1" presStyleIdx="0" presStyleCnt="1"/>
      <dgm:spPr/>
    </dgm:pt>
    <dgm:pt modelId="{505F595B-6E4D-46F0-983D-5753A4100F59}" type="pres">
      <dgm:prSet presAssocID="{AEAD94C0-7293-4F3F-90A5-33F2B89CE06F}" presName="parentText" presStyleLbl="node1" presStyleIdx="0" presStyleCnt="1">
        <dgm:presLayoutVars>
          <dgm:chMax val="0"/>
          <dgm:bulletEnabled val="1"/>
        </dgm:presLayoutVars>
      </dgm:prSet>
      <dgm:spPr/>
    </dgm:pt>
    <dgm:pt modelId="{F8D77217-7E65-4870-A355-ED6E07692DA0}" type="pres">
      <dgm:prSet presAssocID="{AEAD94C0-7293-4F3F-90A5-33F2B89CE06F}" presName="negativeSpace" presStyleCnt="0"/>
      <dgm:spPr/>
    </dgm:pt>
    <dgm:pt modelId="{D7E75A1C-FFED-49CC-826D-79621A061E01}" type="pres">
      <dgm:prSet presAssocID="{AEAD94C0-7293-4F3F-90A5-33F2B89CE06F}" presName="childText" presStyleLbl="conFgAcc1" presStyleIdx="0" presStyleCnt="1">
        <dgm:presLayoutVars>
          <dgm:bulletEnabled val="1"/>
        </dgm:presLayoutVars>
      </dgm:prSet>
      <dgm:spPr/>
    </dgm:pt>
  </dgm:ptLst>
  <dgm:cxnLst>
    <dgm:cxn modelId="{0E525B30-F43D-4A2C-BBD6-9335EF6F0D1C}" type="presOf" srcId="{A5754F18-5B34-4AA5-B560-F7CF3954C24F}" destId="{D7E75A1C-FFED-49CC-826D-79621A061E01}" srcOrd="0" destOrd="1" presId="urn:microsoft.com/office/officeart/2005/8/layout/list1"/>
    <dgm:cxn modelId="{163F6341-9D27-4941-BF11-167D971DB87C}" type="presOf" srcId="{6CFEE8CC-CDDA-40D0-94CE-57023E1B86D6}" destId="{97B9D96D-609F-4DB3-9CF1-2A5039F3FE25}" srcOrd="0" destOrd="0" presId="urn:microsoft.com/office/officeart/2005/8/layout/list1"/>
    <dgm:cxn modelId="{502D1F68-2683-4658-91A5-B5AAE7AD574D}" type="presOf" srcId="{AEAD94C0-7293-4F3F-90A5-33F2B89CE06F}" destId="{505F595B-6E4D-46F0-983D-5753A4100F59}" srcOrd="1" destOrd="0" presId="urn:microsoft.com/office/officeart/2005/8/layout/list1"/>
    <dgm:cxn modelId="{5582474F-2232-496E-A3F3-1C43CF802906}" type="presOf" srcId="{AEAD94C0-7293-4F3F-90A5-33F2B89CE06F}" destId="{605C2B8D-C7FA-4546-8453-EEBE2A9446EA}" srcOrd="0" destOrd="0" presId="urn:microsoft.com/office/officeart/2005/8/layout/list1"/>
    <dgm:cxn modelId="{3B2D6683-8B2C-42C0-8BFA-60E4D4985FB4}" srcId="{AEAD94C0-7293-4F3F-90A5-33F2B89CE06F}" destId="{2A0D0FA4-CB50-4508-BA26-8C26FB55F00E}" srcOrd="0" destOrd="0" parTransId="{5D2C89D6-DB40-4A61-AB12-FB7F25D384B5}" sibTransId="{58AA32F7-78C2-4FC9-A556-92C0234D41E5}"/>
    <dgm:cxn modelId="{713D17BF-DD9B-4F0D-99F6-077F07BC43DA}" srcId="{6CFEE8CC-CDDA-40D0-94CE-57023E1B86D6}" destId="{AEAD94C0-7293-4F3F-90A5-33F2B89CE06F}" srcOrd="0" destOrd="0" parTransId="{C8CFD372-4A2B-4FDD-9FB2-E06BE7996A3C}" sibTransId="{664130C9-4E5B-485F-8044-1287C49E9EB2}"/>
    <dgm:cxn modelId="{E79DFCEC-5D50-4BC8-860E-8259B5311238}" type="presOf" srcId="{2A0D0FA4-CB50-4508-BA26-8C26FB55F00E}" destId="{D7E75A1C-FFED-49CC-826D-79621A061E01}" srcOrd="0" destOrd="0" presId="urn:microsoft.com/office/officeart/2005/8/layout/list1"/>
    <dgm:cxn modelId="{141193F7-FA37-4CC9-AAE6-549DD73F9D1F}" srcId="{AEAD94C0-7293-4F3F-90A5-33F2B89CE06F}" destId="{A5754F18-5B34-4AA5-B560-F7CF3954C24F}" srcOrd="1" destOrd="0" parTransId="{1E32265F-B5E1-4421-9A70-584FDE72D5EF}" sibTransId="{EDF4AB12-0F3D-4E4E-96BC-85A5965F33AF}"/>
    <dgm:cxn modelId="{F2DA2FC2-B633-4E7C-B906-54CCD7BFCB28}" type="presParOf" srcId="{97B9D96D-609F-4DB3-9CF1-2A5039F3FE25}" destId="{61ADAD27-9BB1-4CDA-86DF-F5B091F9D140}" srcOrd="0" destOrd="0" presId="urn:microsoft.com/office/officeart/2005/8/layout/list1"/>
    <dgm:cxn modelId="{254AAEF1-6675-4669-A579-250509E81542}" type="presParOf" srcId="{61ADAD27-9BB1-4CDA-86DF-F5B091F9D140}" destId="{605C2B8D-C7FA-4546-8453-EEBE2A9446EA}" srcOrd="0" destOrd="0" presId="urn:microsoft.com/office/officeart/2005/8/layout/list1"/>
    <dgm:cxn modelId="{1A1DBD0E-346D-41EF-93E4-8FFF0BC632FA}" type="presParOf" srcId="{61ADAD27-9BB1-4CDA-86DF-F5B091F9D140}" destId="{505F595B-6E4D-46F0-983D-5753A4100F59}" srcOrd="1" destOrd="0" presId="urn:microsoft.com/office/officeart/2005/8/layout/list1"/>
    <dgm:cxn modelId="{4535CFB1-3A7F-4F54-AABF-32191ED049C1}" type="presParOf" srcId="{97B9D96D-609F-4DB3-9CF1-2A5039F3FE25}" destId="{F8D77217-7E65-4870-A355-ED6E07692DA0}" srcOrd="1" destOrd="0" presId="urn:microsoft.com/office/officeart/2005/8/layout/list1"/>
    <dgm:cxn modelId="{FF874C04-5577-4DC9-AF00-95FBD7BD79BD}" type="presParOf" srcId="{97B9D96D-609F-4DB3-9CF1-2A5039F3FE25}" destId="{D7E75A1C-FFED-49CC-826D-79621A061E0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4C47EC8-5333-40B7-BEB0-F013D2A935D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D5998D1-1E32-409D-A5BD-FB871147B335}">
      <dgm:prSet phldrT="[Text]"/>
      <dgm:spPr/>
      <dgm:t>
        <a:bodyPr/>
        <a:lstStyle/>
        <a:p>
          <a:r>
            <a:rPr lang="en-US" b="1" dirty="0"/>
            <a:t>SMCC Terms</a:t>
          </a:r>
          <a:endParaRPr lang="en-US" dirty="0"/>
        </a:p>
      </dgm:t>
    </dgm:pt>
    <dgm:pt modelId="{1EFF992E-9FB9-4296-AC06-D3D18475CB7B}" type="parTrans" cxnId="{ED4F8387-53B2-4FD8-974A-FFD215324DB0}">
      <dgm:prSet/>
      <dgm:spPr/>
      <dgm:t>
        <a:bodyPr/>
        <a:lstStyle/>
        <a:p>
          <a:endParaRPr lang="en-US"/>
        </a:p>
      </dgm:t>
    </dgm:pt>
    <dgm:pt modelId="{021E9041-83FF-464B-BC87-36694996B2C2}" type="sibTrans" cxnId="{ED4F8387-53B2-4FD8-974A-FFD215324DB0}">
      <dgm:prSet/>
      <dgm:spPr/>
      <dgm:t>
        <a:bodyPr/>
        <a:lstStyle/>
        <a:p>
          <a:endParaRPr lang="en-US"/>
        </a:p>
      </dgm:t>
    </dgm:pt>
    <dgm:pt modelId="{6AD1FB4C-8014-4BCD-A609-6CA38CC1778A}">
      <dgm:prSet/>
      <dgm:spPr/>
      <dgm:t>
        <a:bodyPr/>
        <a:lstStyle/>
        <a:p>
          <a:pPr>
            <a:buFont typeface="Symbol" panose="05050102010706020507" pitchFamily="18" charset="2"/>
            <a:buChar char=""/>
          </a:pPr>
          <a:r>
            <a:rPr lang="en-US"/>
            <a:t>SPV will purchase eligible individual corporate bonds as well as eligible corporate bond portfolios in the form of exchange traded funds (“ETFs”) in the secondary market</a:t>
          </a:r>
        </a:p>
      </dgm:t>
    </dgm:pt>
    <dgm:pt modelId="{E72A208C-2FF8-4970-A5E8-4DFDEC506FB6}" type="parTrans" cxnId="{65ED528C-1C2D-409C-883E-5FAE562FC942}">
      <dgm:prSet/>
      <dgm:spPr/>
      <dgm:t>
        <a:bodyPr/>
        <a:lstStyle/>
        <a:p>
          <a:endParaRPr lang="en-US"/>
        </a:p>
      </dgm:t>
    </dgm:pt>
    <dgm:pt modelId="{ECDD97DA-48B1-4888-9050-583CDBF7C190}" type="sibTrans" cxnId="{65ED528C-1C2D-409C-883E-5FAE562FC942}">
      <dgm:prSet/>
      <dgm:spPr/>
      <dgm:t>
        <a:bodyPr/>
        <a:lstStyle/>
        <a:p>
          <a:endParaRPr lang="en-US"/>
        </a:p>
      </dgm:t>
    </dgm:pt>
    <dgm:pt modelId="{9BFE648E-A68A-4577-B55F-76A7D8C31BEC}">
      <dgm:prSet/>
      <dgm:spPr/>
      <dgm:t>
        <a:bodyPr/>
        <a:lstStyle/>
        <a:p>
          <a:pPr>
            <a:buFont typeface="Symbol" panose="05050102010706020507" pitchFamily="18" charset="2"/>
            <a:buChar char=""/>
          </a:pPr>
          <a:r>
            <a:rPr lang="en-US"/>
            <a:t>Reserve Bank secured by all the assets of the SPV</a:t>
          </a:r>
        </a:p>
      </dgm:t>
    </dgm:pt>
    <dgm:pt modelId="{8D09E7FE-0FC3-4D80-9276-61BB61B63204}" type="parTrans" cxnId="{B9A28623-A42A-4B16-8FE6-49E8A98F159B}">
      <dgm:prSet/>
      <dgm:spPr/>
      <dgm:t>
        <a:bodyPr/>
        <a:lstStyle/>
        <a:p>
          <a:endParaRPr lang="en-US"/>
        </a:p>
      </dgm:t>
    </dgm:pt>
    <dgm:pt modelId="{0E49342B-1E62-4871-BEED-BEEC9DDE04D5}" type="sibTrans" cxnId="{B9A28623-A42A-4B16-8FE6-49E8A98F159B}">
      <dgm:prSet/>
      <dgm:spPr/>
      <dgm:t>
        <a:bodyPr/>
        <a:lstStyle/>
        <a:p>
          <a:endParaRPr lang="en-US"/>
        </a:p>
      </dgm:t>
    </dgm:pt>
    <dgm:pt modelId="{6186BE4B-21E0-4525-A89A-2C067D46A197}" type="pres">
      <dgm:prSet presAssocID="{44C47EC8-5333-40B7-BEB0-F013D2A935D0}" presName="Name0" presStyleCnt="0">
        <dgm:presLayoutVars>
          <dgm:dir/>
          <dgm:animLvl val="lvl"/>
          <dgm:resizeHandles val="exact"/>
        </dgm:presLayoutVars>
      </dgm:prSet>
      <dgm:spPr/>
    </dgm:pt>
    <dgm:pt modelId="{EA0AFB66-2B00-4285-BAE4-28B15F8B813F}" type="pres">
      <dgm:prSet presAssocID="{3D5998D1-1E32-409D-A5BD-FB871147B335}" presName="composite" presStyleCnt="0"/>
      <dgm:spPr/>
    </dgm:pt>
    <dgm:pt modelId="{07227D6B-445A-4CD7-A5E0-8E360D216FB5}" type="pres">
      <dgm:prSet presAssocID="{3D5998D1-1E32-409D-A5BD-FB871147B335}" presName="parTx" presStyleLbl="alignNode1" presStyleIdx="0" presStyleCnt="1">
        <dgm:presLayoutVars>
          <dgm:chMax val="0"/>
          <dgm:chPref val="0"/>
          <dgm:bulletEnabled val="1"/>
        </dgm:presLayoutVars>
      </dgm:prSet>
      <dgm:spPr/>
    </dgm:pt>
    <dgm:pt modelId="{CC0DBAA9-917B-4034-AD24-C4F685FEC9C3}" type="pres">
      <dgm:prSet presAssocID="{3D5998D1-1E32-409D-A5BD-FB871147B335}" presName="desTx" presStyleLbl="alignAccFollowNode1" presStyleIdx="0" presStyleCnt="1">
        <dgm:presLayoutVars>
          <dgm:bulletEnabled val="1"/>
        </dgm:presLayoutVars>
      </dgm:prSet>
      <dgm:spPr/>
    </dgm:pt>
  </dgm:ptLst>
  <dgm:cxnLst>
    <dgm:cxn modelId="{B9A28623-A42A-4B16-8FE6-49E8A98F159B}" srcId="{3D5998D1-1E32-409D-A5BD-FB871147B335}" destId="{9BFE648E-A68A-4577-B55F-76A7D8C31BEC}" srcOrd="1" destOrd="0" parTransId="{8D09E7FE-0FC3-4D80-9276-61BB61B63204}" sibTransId="{0E49342B-1E62-4871-BEED-BEEC9DDE04D5}"/>
    <dgm:cxn modelId="{37A79A4F-3A1D-4196-91F5-2588D1CC4A01}" type="presOf" srcId="{6AD1FB4C-8014-4BCD-A609-6CA38CC1778A}" destId="{CC0DBAA9-917B-4034-AD24-C4F685FEC9C3}" srcOrd="0" destOrd="0" presId="urn:microsoft.com/office/officeart/2005/8/layout/hList1"/>
    <dgm:cxn modelId="{ED4F8387-53B2-4FD8-974A-FFD215324DB0}" srcId="{44C47EC8-5333-40B7-BEB0-F013D2A935D0}" destId="{3D5998D1-1E32-409D-A5BD-FB871147B335}" srcOrd="0" destOrd="0" parTransId="{1EFF992E-9FB9-4296-AC06-D3D18475CB7B}" sibTransId="{021E9041-83FF-464B-BC87-36694996B2C2}"/>
    <dgm:cxn modelId="{65ED528C-1C2D-409C-883E-5FAE562FC942}" srcId="{3D5998D1-1E32-409D-A5BD-FB871147B335}" destId="{6AD1FB4C-8014-4BCD-A609-6CA38CC1778A}" srcOrd="0" destOrd="0" parTransId="{E72A208C-2FF8-4970-A5E8-4DFDEC506FB6}" sibTransId="{ECDD97DA-48B1-4888-9050-583CDBF7C190}"/>
    <dgm:cxn modelId="{6D903B90-245A-482A-BD83-4E04670BE676}" type="presOf" srcId="{9BFE648E-A68A-4577-B55F-76A7D8C31BEC}" destId="{CC0DBAA9-917B-4034-AD24-C4F685FEC9C3}" srcOrd="0" destOrd="1" presId="urn:microsoft.com/office/officeart/2005/8/layout/hList1"/>
    <dgm:cxn modelId="{490F0998-92D9-475F-AE6F-75E1F1B6888F}" type="presOf" srcId="{3D5998D1-1E32-409D-A5BD-FB871147B335}" destId="{07227D6B-445A-4CD7-A5E0-8E360D216FB5}" srcOrd="0" destOrd="0" presId="urn:microsoft.com/office/officeart/2005/8/layout/hList1"/>
    <dgm:cxn modelId="{CDFB00A4-61CA-47C7-A83F-013FA51C4CB9}" type="presOf" srcId="{44C47EC8-5333-40B7-BEB0-F013D2A935D0}" destId="{6186BE4B-21E0-4525-A89A-2C067D46A197}" srcOrd="0" destOrd="0" presId="urn:microsoft.com/office/officeart/2005/8/layout/hList1"/>
    <dgm:cxn modelId="{CE048527-B179-49A7-BF06-BBC1F46BD340}" type="presParOf" srcId="{6186BE4B-21E0-4525-A89A-2C067D46A197}" destId="{EA0AFB66-2B00-4285-BAE4-28B15F8B813F}" srcOrd="0" destOrd="0" presId="urn:microsoft.com/office/officeart/2005/8/layout/hList1"/>
    <dgm:cxn modelId="{B00F411B-ECC9-40DC-9CFE-C641A15A6874}" type="presParOf" srcId="{EA0AFB66-2B00-4285-BAE4-28B15F8B813F}" destId="{07227D6B-445A-4CD7-A5E0-8E360D216FB5}" srcOrd="0" destOrd="0" presId="urn:microsoft.com/office/officeart/2005/8/layout/hList1"/>
    <dgm:cxn modelId="{CDF3BA26-848B-4DBA-947D-159235A3A73F}" type="presParOf" srcId="{EA0AFB66-2B00-4285-BAE4-28B15F8B813F}" destId="{CC0DBAA9-917B-4034-AD24-C4F685FEC9C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C969273-1B3F-4FB6-9F9F-3B542281CD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6AF5935-15E0-40C8-A336-FAC0AE6A260A}">
      <dgm:prSet phldrT="[Text]"/>
      <dgm:spPr/>
      <dgm:t>
        <a:bodyPr/>
        <a:lstStyle/>
        <a:p>
          <a:r>
            <a:rPr lang="en-US" b="1" dirty="0"/>
            <a:t>SMCC Eligibility</a:t>
          </a:r>
          <a:endParaRPr lang="en-US" dirty="0"/>
        </a:p>
      </dgm:t>
    </dgm:pt>
    <dgm:pt modelId="{87600CF2-61CF-4966-8F11-65FD6481508C}" type="parTrans" cxnId="{5A44F514-E335-4C05-82A2-1139E7D0D13E}">
      <dgm:prSet/>
      <dgm:spPr/>
      <dgm:t>
        <a:bodyPr/>
        <a:lstStyle/>
        <a:p>
          <a:endParaRPr lang="en-US"/>
        </a:p>
      </dgm:t>
    </dgm:pt>
    <dgm:pt modelId="{BF5E400F-2485-4449-900F-8847F6497BE3}" type="sibTrans" cxnId="{5A44F514-E335-4C05-82A2-1139E7D0D13E}">
      <dgm:prSet/>
      <dgm:spPr/>
      <dgm:t>
        <a:bodyPr/>
        <a:lstStyle/>
        <a:p>
          <a:endParaRPr lang="en-US"/>
        </a:p>
      </dgm:t>
    </dgm:pt>
    <dgm:pt modelId="{631B69AE-7C75-49F2-989F-42CDE01A1ECE}">
      <dgm:prSet/>
      <dgm:spPr/>
      <dgm:t>
        <a:bodyPr/>
        <a:lstStyle/>
        <a:p>
          <a:pPr>
            <a:buFont typeface="Symbol" panose="05050102010706020507" pitchFamily="18" charset="2"/>
            <a:buChar char=""/>
          </a:pPr>
          <a:r>
            <a:rPr lang="en-US" dirty="0"/>
            <a:t>SMCC corporate bonds that are:</a:t>
          </a:r>
        </a:p>
      </dgm:t>
    </dgm:pt>
    <dgm:pt modelId="{A6930FB5-5D15-45EE-A363-B0FB2665595C}" type="parTrans" cxnId="{1BD6F42F-C83C-4737-970A-E2BC4CA938F2}">
      <dgm:prSet/>
      <dgm:spPr/>
      <dgm:t>
        <a:bodyPr/>
        <a:lstStyle/>
        <a:p>
          <a:endParaRPr lang="en-US"/>
        </a:p>
      </dgm:t>
    </dgm:pt>
    <dgm:pt modelId="{7C3B0576-5280-44E8-A2E6-602A6EDDA3E4}" type="sibTrans" cxnId="{1BD6F42F-C83C-4737-970A-E2BC4CA938F2}">
      <dgm:prSet/>
      <dgm:spPr/>
      <dgm:t>
        <a:bodyPr/>
        <a:lstStyle/>
        <a:p>
          <a:endParaRPr lang="en-US"/>
        </a:p>
      </dgm:t>
    </dgm:pt>
    <dgm:pt modelId="{C5DD5B4D-6D48-4501-9304-C8A9FF1BA280}">
      <dgm:prSet/>
      <dgm:spPr/>
      <dgm:t>
        <a:bodyPr/>
        <a:lstStyle/>
        <a:p>
          <a:pPr>
            <a:buFont typeface="Symbol" panose="05050102010706020507" pitchFamily="18" charset="2"/>
            <a:buChar char=""/>
          </a:pPr>
          <a:r>
            <a:rPr lang="en-US" dirty="0"/>
            <a:t>Issued by an eligible issuer</a:t>
          </a:r>
        </a:p>
      </dgm:t>
    </dgm:pt>
    <dgm:pt modelId="{9B9516E1-926A-41E3-AF87-AE7E65A4F0D0}" type="parTrans" cxnId="{E78B0F64-E3CA-4A53-A17D-ECB0A986640C}">
      <dgm:prSet/>
      <dgm:spPr/>
      <dgm:t>
        <a:bodyPr/>
        <a:lstStyle/>
        <a:p>
          <a:endParaRPr lang="en-US"/>
        </a:p>
      </dgm:t>
    </dgm:pt>
    <dgm:pt modelId="{0D154D37-DCC1-4F32-A9D4-342637452C11}" type="sibTrans" cxnId="{E78B0F64-E3CA-4A53-A17D-ECB0A986640C}">
      <dgm:prSet/>
      <dgm:spPr/>
      <dgm:t>
        <a:bodyPr/>
        <a:lstStyle/>
        <a:p>
          <a:endParaRPr lang="en-US"/>
        </a:p>
      </dgm:t>
    </dgm:pt>
    <dgm:pt modelId="{A62848C0-CF52-485C-9C5A-F97A6724288D}">
      <dgm:prSet/>
      <dgm:spPr/>
      <dgm:t>
        <a:bodyPr/>
        <a:lstStyle/>
        <a:p>
          <a:pPr>
            <a:buFont typeface="Symbol" panose="05050102010706020507" pitchFamily="18" charset="2"/>
            <a:buChar char=""/>
          </a:pPr>
          <a:r>
            <a:rPr lang="en-US" dirty="0"/>
            <a:t>Rated at least BBB-/Baa3 by a major nationally recognized statistical rating organization (“NRSRO”) </a:t>
          </a:r>
        </a:p>
      </dgm:t>
    </dgm:pt>
    <dgm:pt modelId="{258F7312-31B1-4B0C-9CA7-6E86E5A1CDAA}" type="parTrans" cxnId="{D70CB998-1B2B-494B-9EFA-46C8D4FA0DBC}">
      <dgm:prSet/>
      <dgm:spPr/>
      <dgm:t>
        <a:bodyPr/>
        <a:lstStyle/>
        <a:p>
          <a:endParaRPr lang="en-US"/>
        </a:p>
      </dgm:t>
    </dgm:pt>
    <dgm:pt modelId="{BE22383E-A928-4C21-981C-3E16691E0E8B}" type="sibTrans" cxnId="{D70CB998-1B2B-494B-9EFA-46C8D4FA0DBC}">
      <dgm:prSet/>
      <dgm:spPr/>
      <dgm:t>
        <a:bodyPr/>
        <a:lstStyle/>
        <a:p>
          <a:endParaRPr lang="en-US"/>
        </a:p>
      </dgm:t>
    </dgm:pt>
    <dgm:pt modelId="{5C9CFEC9-214D-492C-AA91-F121996077F4}">
      <dgm:prSet/>
      <dgm:spPr/>
      <dgm:t>
        <a:bodyPr/>
        <a:lstStyle/>
        <a:p>
          <a:pPr>
            <a:buFont typeface="Symbol" panose="05050102010706020507" pitchFamily="18" charset="2"/>
            <a:buChar char=""/>
          </a:pPr>
          <a:r>
            <a:rPr lang="en-US" dirty="0"/>
            <a:t>If rated by multiple major NRSROs, rated at least BBB-/Baa3 by two or more NRSROs</a:t>
          </a:r>
        </a:p>
      </dgm:t>
    </dgm:pt>
    <dgm:pt modelId="{1D162EEE-C090-437F-B2FA-35EC56F89384}" type="parTrans" cxnId="{F61C52FF-0B11-400F-8D28-363ECF30E2C0}">
      <dgm:prSet/>
      <dgm:spPr/>
      <dgm:t>
        <a:bodyPr/>
        <a:lstStyle/>
        <a:p>
          <a:endParaRPr lang="en-US"/>
        </a:p>
      </dgm:t>
    </dgm:pt>
    <dgm:pt modelId="{EC1405DA-437B-43A8-B4C1-6E0973F21327}" type="sibTrans" cxnId="{F61C52FF-0B11-400F-8D28-363ECF30E2C0}">
      <dgm:prSet/>
      <dgm:spPr/>
      <dgm:t>
        <a:bodyPr/>
        <a:lstStyle/>
        <a:p>
          <a:endParaRPr lang="en-US"/>
        </a:p>
      </dgm:t>
    </dgm:pt>
    <dgm:pt modelId="{1CADF882-7886-4A30-A56A-7FE22FAF7556}">
      <dgm:prSet/>
      <dgm:spPr/>
      <dgm:t>
        <a:bodyPr/>
        <a:lstStyle/>
        <a:p>
          <a:pPr>
            <a:buFont typeface="Symbol" panose="05050102010706020507" pitchFamily="18" charset="2"/>
            <a:buChar char=""/>
          </a:pPr>
          <a:r>
            <a:rPr lang="en-US" dirty="0"/>
            <a:t>Have a remaining maturity of five years or less</a:t>
          </a:r>
        </a:p>
      </dgm:t>
    </dgm:pt>
    <dgm:pt modelId="{56ABAF79-0BE9-46BF-BEA9-036B94E386C8}" type="parTrans" cxnId="{7A2C5E58-1870-416D-A1D7-7A9AB22C55CB}">
      <dgm:prSet/>
      <dgm:spPr/>
      <dgm:t>
        <a:bodyPr/>
        <a:lstStyle/>
        <a:p>
          <a:endParaRPr lang="en-US"/>
        </a:p>
      </dgm:t>
    </dgm:pt>
    <dgm:pt modelId="{4285B9A9-AD15-4CBB-8440-6F564A8974E0}" type="sibTrans" cxnId="{7A2C5E58-1870-416D-A1D7-7A9AB22C55CB}">
      <dgm:prSet/>
      <dgm:spPr/>
      <dgm:t>
        <a:bodyPr/>
        <a:lstStyle/>
        <a:p>
          <a:endParaRPr lang="en-US"/>
        </a:p>
      </dgm:t>
    </dgm:pt>
    <dgm:pt modelId="{644B6374-2285-475E-BD9C-2666516DA982}">
      <dgm:prSet/>
      <dgm:spPr/>
      <dgm:t>
        <a:bodyPr/>
        <a:lstStyle/>
        <a:p>
          <a:pPr>
            <a:buFont typeface="Symbol" panose="05050102010706020507" pitchFamily="18" charset="2"/>
            <a:buChar char=""/>
          </a:pPr>
          <a:r>
            <a:rPr lang="en-US" dirty="0"/>
            <a:t>U.S.-listed ETFs </a:t>
          </a:r>
        </a:p>
      </dgm:t>
    </dgm:pt>
    <dgm:pt modelId="{6BA6EBE2-0189-4F30-97CD-5505DE5CD7E8}" type="parTrans" cxnId="{B5C71E4F-F86C-470D-9012-5CF2088468B7}">
      <dgm:prSet/>
      <dgm:spPr/>
      <dgm:t>
        <a:bodyPr/>
        <a:lstStyle/>
        <a:p>
          <a:endParaRPr lang="en-US"/>
        </a:p>
      </dgm:t>
    </dgm:pt>
    <dgm:pt modelId="{35CCFFFB-2576-4168-B843-90E9A4687153}" type="sibTrans" cxnId="{B5C71E4F-F86C-470D-9012-5CF2088468B7}">
      <dgm:prSet/>
      <dgm:spPr/>
      <dgm:t>
        <a:bodyPr/>
        <a:lstStyle/>
        <a:p>
          <a:endParaRPr lang="en-US"/>
        </a:p>
      </dgm:t>
    </dgm:pt>
    <dgm:pt modelId="{6731FE15-1BC0-4306-8D74-3A5D8418B000}">
      <dgm:prSet/>
      <dgm:spPr/>
      <dgm:t>
        <a:bodyPr/>
        <a:lstStyle/>
        <a:p>
          <a:pPr>
            <a:buFont typeface="Symbol" panose="05050102010706020507" pitchFamily="18" charset="2"/>
            <a:buChar char=""/>
          </a:pPr>
          <a:r>
            <a:rPr lang="en-US"/>
            <a:t>Investment objective is to provide broad exposure to the market for U.S. investment grade corporate bonds</a:t>
          </a:r>
        </a:p>
      </dgm:t>
    </dgm:pt>
    <dgm:pt modelId="{5A244D13-A099-4A8F-A7CA-C59EDC55CB93}" type="parTrans" cxnId="{B53E246D-A6FE-49C6-A764-E0E22E233AE9}">
      <dgm:prSet/>
      <dgm:spPr/>
      <dgm:t>
        <a:bodyPr/>
        <a:lstStyle/>
        <a:p>
          <a:endParaRPr lang="en-US"/>
        </a:p>
      </dgm:t>
    </dgm:pt>
    <dgm:pt modelId="{76384357-227D-4B37-9FB5-A23DA910FCEA}" type="sibTrans" cxnId="{B53E246D-A6FE-49C6-A764-E0E22E233AE9}">
      <dgm:prSet/>
      <dgm:spPr/>
      <dgm:t>
        <a:bodyPr/>
        <a:lstStyle/>
        <a:p>
          <a:endParaRPr lang="en-US"/>
        </a:p>
      </dgm:t>
    </dgm:pt>
    <dgm:pt modelId="{AAD3F18C-7683-4987-8F51-88B9084A42B1}">
      <dgm:prSet/>
      <dgm:spPr/>
      <dgm:t>
        <a:bodyPr/>
        <a:lstStyle/>
        <a:p>
          <a:pPr>
            <a:buFont typeface="Symbol" panose="05050102010706020507" pitchFamily="18" charset="2"/>
            <a:buChar char=""/>
          </a:pPr>
          <a:r>
            <a:rPr lang="en-US"/>
            <a:t>Eligible issuers are U.S. businesses with material operations in the United States</a:t>
          </a:r>
        </a:p>
      </dgm:t>
    </dgm:pt>
    <dgm:pt modelId="{18FB05B5-96CC-461E-9BC1-2616C5CAB1E4}" type="parTrans" cxnId="{E1DF6B21-C5E4-412E-A52C-5B98E847A474}">
      <dgm:prSet/>
      <dgm:spPr/>
      <dgm:t>
        <a:bodyPr/>
        <a:lstStyle/>
        <a:p>
          <a:endParaRPr lang="en-US"/>
        </a:p>
      </dgm:t>
    </dgm:pt>
    <dgm:pt modelId="{CEBD6787-965E-4156-A929-12AC11AB4745}" type="sibTrans" cxnId="{E1DF6B21-C5E4-412E-A52C-5B98E847A474}">
      <dgm:prSet/>
      <dgm:spPr/>
      <dgm:t>
        <a:bodyPr/>
        <a:lstStyle/>
        <a:p>
          <a:endParaRPr lang="en-US"/>
        </a:p>
      </dgm:t>
    </dgm:pt>
    <dgm:pt modelId="{532A1638-532F-4796-A433-84590DC9CFBA}">
      <dgm:prSet/>
      <dgm:spPr/>
      <dgm:t>
        <a:bodyPr/>
        <a:lstStyle/>
        <a:p>
          <a:pPr>
            <a:buFont typeface="Symbol" panose="05050102010706020507" pitchFamily="18" charset="2"/>
            <a:buChar char=""/>
          </a:pPr>
          <a:r>
            <a:rPr lang="en-US"/>
            <a:t>Eligible issuers do not include companies that are expected to receive direct financial assistance under federal stimulus legislation</a:t>
          </a:r>
        </a:p>
      </dgm:t>
    </dgm:pt>
    <dgm:pt modelId="{F93D9AE9-F9EB-48E4-BB7A-4E13E7258924}" type="parTrans" cxnId="{E81AC1CE-B7E7-457F-8751-7624EF9DDD29}">
      <dgm:prSet/>
      <dgm:spPr/>
      <dgm:t>
        <a:bodyPr/>
        <a:lstStyle/>
        <a:p>
          <a:endParaRPr lang="en-US"/>
        </a:p>
      </dgm:t>
    </dgm:pt>
    <dgm:pt modelId="{480B6A21-AF2E-4A01-94CF-02260AA7F7BA}" type="sibTrans" cxnId="{E81AC1CE-B7E7-457F-8751-7624EF9DDD29}">
      <dgm:prSet/>
      <dgm:spPr/>
      <dgm:t>
        <a:bodyPr/>
        <a:lstStyle/>
        <a:p>
          <a:endParaRPr lang="en-US"/>
        </a:p>
      </dgm:t>
    </dgm:pt>
    <dgm:pt modelId="{1A7B09BE-132D-49FD-A2D7-F0359D19C8AF}" type="pres">
      <dgm:prSet presAssocID="{0C969273-1B3F-4FB6-9F9F-3B542281CDAB}" presName="linear" presStyleCnt="0">
        <dgm:presLayoutVars>
          <dgm:dir/>
          <dgm:animLvl val="lvl"/>
          <dgm:resizeHandles val="exact"/>
        </dgm:presLayoutVars>
      </dgm:prSet>
      <dgm:spPr/>
    </dgm:pt>
    <dgm:pt modelId="{7B84AE6B-55D7-4E33-B833-FBB491B15E2A}" type="pres">
      <dgm:prSet presAssocID="{06AF5935-15E0-40C8-A336-FAC0AE6A260A}" presName="parentLin" presStyleCnt="0"/>
      <dgm:spPr/>
    </dgm:pt>
    <dgm:pt modelId="{86432CDD-3A94-45FB-B432-10B38F8479B5}" type="pres">
      <dgm:prSet presAssocID="{06AF5935-15E0-40C8-A336-FAC0AE6A260A}" presName="parentLeftMargin" presStyleLbl="node1" presStyleIdx="0" presStyleCnt="1"/>
      <dgm:spPr/>
    </dgm:pt>
    <dgm:pt modelId="{0454C1F9-ED8F-4542-A11E-98AB24B5219D}" type="pres">
      <dgm:prSet presAssocID="{06AF5935-15E0-40C8-A336-FAC0AE6A260A}" presName="parentText" presStyleLbl="node1" presStyleIdx="0" presStyleCnt="1">
        <dgm:presLayoutVars>
          <dgm:chMax val="0"/>
          <dgm:bulletEnabled val="1"/>
        </dgm:presLayoutVars>
      </dgm:prSet>
      <dgm:spPr/>
    </dgm:pt>
    <dgm:pt modelId="{8BD0BC10-E417-4DF2-97D1-54ADC7685B56}" type="pres">
      <dgm:prSet presAssocID="{06AF5935-15E0-40C8-A336-FAC0AE6A260A}" presName="negativeSpace" presStyleCnt="0"/>
      <dgm:spPr/>
    </dgm:pt>
    <dgm:pt modelId="{669E2D62-E452-4842-A8BA-9CD43EF8123B}" type="pres">
      <dgm:prSet presAssocID="{06AF5935-15E0-40C8-A336-FAC0AE6A260A}" presName="childText" presStyleLbl="conFgAcc1" presStyleIdx="0" presStyleCnt="1">
        <dgm:presLayoutVars>
          <dgm:bulletEnabled val="1"/>
        </dgm:presLayoutVars>
      </dgm:prSet>
      <dgm:spPr/>
    </dgm:pt>
  </dgm:ptLst>
  <dgm:cxnLst>
    <dgm:cxn modelId="{5A44F514-E335-4C05-82A2-1139E7D0D13E}" srcId="{0C969273-1B3F-4FB6-9F9F-3B542281CDAB}" destId="{06AF5935-15E0-40C8-A336-FAC0AE6A260A}" srcOrd="0" destOrd="0" parTransId="{87600CF2-61CF-4966-8F11-65FD6481508C}" sibTransId="{BF5E400F-2485-4449-900F-8847F6497BE3}"/>
    <dgm:cxn modelId="{53CAB920-75A2-4C52-82EC-3D58A29CD07F}" type="presOf" srcId="{644B6374-2285-475E-BD9C-2666516DA982}" destId="{669E2D62-E452-4842-A8BA-9CD43EF8123B}" srcOrd="0" destOrd="5" presId="urn:microsoft.com/office/officeart/2005/8/layout/list1"/>
    <dgm:cxn modelId="{E1DF6B21-C5E4-412E-A52C-5B98E847A474}" srcId="{06AF5935-15E0-40C8-A336-FAC0AE6A260A}" destId="{AAD3F18C-7683-4987-8F51-88B9084A42B1}" srcOrd="5" destOrd="0" parTransId="{18FB05B5-96CC-461E-9BC1-2616C5CAB1E4}" sibTransId="{CEBD6787-965E-4156-A929-12AC11AB4745}"/>
    <dgm:cxn modelId="{1BD6F42F-C83C-4737-970A-E2BC4CA938F2}" srcId="{06AF5935-15E0-40C8-A336-FAC0AE6A260A}" destId="{631B69AE-7C75-49F2-989F-42CDE01A1ECE}" srcOrd="0" destOrd="0" parTransId="{A6930FB5-5D15-45EE-A363-B0FB2665595C}" sibTransId="{7C3B0576-5280-44E8-A2E6-602A6EDDA3E4}"/>
    <dgm:cxn modelId="{5F68433A-BAFC-45F4-9FF2-A9E8D2CCF600}" type="presOf" srcId="{C5DD5B4D-6D48-4501-9304-C8A9FF1BA280}" destId="{669E2D62-E452-4842-A8BA-9CD43EF8123B}" srcOrd="0" destOrd="1" presId="urn:microsoft.com/office/officeart/2005/8/layout/list1"/>
    <dgm:cxn modelId="{1E62473B-6E4A-4849-8056-5BEBA2AF217F}" type="presOf" srcId="{AAD3F18C-7683-4987-8F51-88B9084A42B1}" destId="{669E2D62-E452-4842-A8BA-9CD43EF8123B}" srcOrd="0" destOrd="7" presId="urn:microsoft.com/office/officeart/2005/8/layout/list1"/>
    <dgm:cxn modelId="{65BF8B3F-3CEF-43CB-AAD8-9856A29BB7B9}" type="presOf" srcId="{06AF5935-15E0-40C8-A336-FAC0AE6A260A}" destId="{0454C1F9-ED8F-4542-A11E-98AB24B5219D}" srcOrd="1" destOrd="0" presId="urn:microsoft.com/office/officeart/2005/8/layout/list1"/>
    <dgm:cxn modelId="{E78B0F64-E3CA-4A53-A17D-ECB0A986640C}" srcId="{631B69AE-7C75-49F2-989F-42CDE01A1ECE}" destId="{C5DD5B4D-6D48-4501-9304-C8A9FF1BA280}" srcOrd="0" destOrd="0" parTransId="{9B9516E1-926A-41E3-AF87-AE7E65A4F0D0}" sibTransId="{0D154D37-DCC1-4F32-A9D4-342637452C11}"/>
    <dgm:cxn modelId="{B53E246D-A6FE-49C6-A764-E0E22E233AE9}" srcId="{06AF5935-15E0-40C8-A336-FAC0AE6A260A}" destId="{6731FE15-1BC0-4306-8D74-3A5D8418B000}" srcOrd="4" destOrd="0" parTransId="{5A244D13-A099-4A8F-A7CA-C59EDC55CB93}" sibTransId="{76384357-227D-4B37-9FB5-A23DA910FCEA}"/>
    <dgm:cxn modelId="{B5C71E4F-F86C-470D-9012-5CF2088468B7}" srcId="{06AF5935-15E0-40C8-A336-FAC0AE6A260A}" destId="{644B6374-2285-475E-BD9C-2666516DA982}" srcOrd="3" destOrd="0" parTransId="{6BA6EBE2-0189-4F30-97CD-5505DE5CD7E8}" sibTransId="{35CCFFFB-2576-4168-B843-90E9A4687153}"/>
    <dgm:cxn modelId="{35696550-5395-4648-9DB4-BC67C3930BE8}" type="presOf" srcId="{6731FE15-1BC0-4306-8D74-3A5D8418B000}" destId="{669E2D62-E452-4842-A8BA-9CD43EF8123B}" srcOrd="0" destOrd="6" presId="urn:microsoft.com/office/officeart/2005/8/layout/list1"/>
    <dgm:cxn modelId="{3296BF55-F6ED-41E8-9E37-08E7D4020439}" type="presOf" srcId="{06AF5935-15E0-40C8-A336-FAC0AE6A260A}" destId="{86432CDD-3A94-45FB-B432-10B38F8479B5}" srcOrd="0" destOrd="0" presId="urn:microsoft.com/office/officeart/2005/8/layout/list1"/>
    <dgm:cxn modelId="{7A2C5E58-1870-416D-A1D7-7A9AB22C55CB}" srcId="{06AF5935-15E0-40C8-A336-FAC0AE6A260A}" destId="{1CADF882-7886-4A30-A56A-7FE22FAF7556}" srcOrd="2" destOrd="0" parTransId="{56ABAF79-0BE9-46BF-BEA9-036B94E386C8}" sibTransId="{4285B9A9-AD15-4CBB-8440-6F564A8974E0}"/>
    <dgm:cxn modelId="{E849C658-020D-4C15-98F8-EF446DAD54A8}" type="presOf" srcId="{A62848C0-CF52-485C-9C5A-F97A6724288D}" destId="{669E2D62-E452-4842-A8BA-9CD43EF8123B}" srcOrd="0" destOrd="2" presId="urn:microsoft.com/office/officeart/2005/8/layout/list1"/>
    <dgm:cxn modelId="{D70CB998-1B2B-494B-9EFA-46C8D4FA0DBC}" srcId="{631B69AE-7C75-49F2-989F-42CDE01A1ECE}" destId="{A62848C0-CF52-485C-9C5A-F97A6724288D}" srcOrd="1" destOrd="0" parTransId="{258F7312-31B1-4B0C-9CA7-6E86E5A1CDAA}" sibTransId="{BE22383E-A928-4C21-981C-3E16691E0E8B}"/>
    <dgm:cxn modelId="{C78F0EB1-D87E-4326-9E17-E46E17DBFAF4}" type="presOf" srcId="{532A1638-532F-4796-A433-84590DC9CFBA}" destId="{669E2D62-E452-4842-A8BA-9CD43EF8123B}" srcOrd="0" destOrd="8" presId="urn:microsoft.com/office/officeart/2005/8/layout/list1"/>
    <dgm:cxn modelId="{D05E84BD-0464-4857-84CF-EE93A957AF06}" type="presOf" srcId="{1CADF882-7886-4A30-A56A-7FE22FAF7556}" destId="{669E2D62-E452-4842-A8BA-9CD43EF8123B}" srcOrd="0" destOrd="4" presId="urn:microsoft.com/office/officeart/2005/8/layout/list1"/>
    <dgm:cxn modelId="{01079FBF-EFBC-4582-B355-5B45A495076C}" type="presOf" srcId="{5C9CFEC9-214D-492C-AA91-F121996077F4}" destId="{669E2D62-E452-4842-A8BA-9CD43EF8123B}" srcOrd="0" destOrd="3" presId="urn:microsoft.com/office/officeart/2005/8/layout/list1"/>
    <dgm:cxn modelId="{E81AC1CE-B7E7-457F-8751-7624EF9DDD29}" srcId="{06AF5935-15E0-40C8-A336-FAC0AE6A260A}" destId="{532A1638-532F-4796-A433-84590DC9CFBA}" srcOrd="6" destOrd="0" parTransId="{F93D9AE9-F9EB-48E4-BB7A-4E13E7258924}" sibTransId="{480B6A21-AF2E-4A01-94CF-02260AA7F7BA}"/>
    <dgm:cxn modelId="{2A9471D8-48FB-494A-957B-FE94321A70AD}" type="presOf" srcId="{0C969273-1B3F-4FB6-9F9F-3B542281CDAB}" destId="{1A7B09BE-132D-49FD-A2D7-F0359D19C8AF}" srcOrd="0" destOrd="0" presId="urn:microsoft.com/office/officeart/2005/8/layout/list1"/>
    <dgm:cxn modelId="{A27C48E4-F486-4307-A9BB-0DB2CAFEDC0E}" type="presOf" srcId="{631B69AE-7C75-49F2-989F-42CDE01A1ECE}" destId="{669E2D62-E452-4842-A8BA-9CD43EF8123B}" srcOrd="0" destOrd="0" presId="urn:microsoft.com/office/officeart/2005/8/layout/list1"/>
    <dgm:cxn modelId="{F61C52FF-0B11-400F-8D28-363ECF30E2C0}" srcId="{06AF5935-15E0-40C8-A336-FAC0AE6A260A}" destId="{5C9CFEC9-214D-492C-AA91-F121996077F4}" srcOrd="1" destOrd="0" parTransId="{1D162EEE-C090-437F-B2FA-35EC56F89384}" sibTransId="{EC1405DA-437B-43A8-B4C1-6E0973F21327}"/>
    <dgm:cxn modelId="{D2E0AD05-451E-4150-A196-8605295F5228}" type="presParOf" srcId="{1A7B09BE-132D-49FD-A2D7-F0359D19C8AF}" destId="{7B84AE6B-55D7-4E33-B833-FBB491B15E2A}" srcOrd="0" destOrd="0" presId="urn:microsoft.com/office/officeart/2005/8/layout/list1"/>
    <dgm:cxn modelId="{7E7CE296-2DEA-4104-938B-4FF7DA7604F1}" type="presParOf" srcId="{7B84AE6B-55D7-4E33-B833-FBB491B15E2A}" destId="{86432CDD-3A94-45FB-B432-10B38F8479B5}" srcOrd="0" destOrd="0" presId="urn:microsoft.com/office/officeart/2005/8/layout/list1"/>
    <dgm:cxn modelId="{87A65785-5BA9-47F3-8A24-FC53EE5C10D4}" type="presParOf" srcId="{7B84AE6B-55D7-4E33-B833-FBB491B15E2A}" destId="{0454C1F9-ED8F-4542-A11E-98AB24B5219D}" srcOrd="1" destOrd="0" presId="urn:microsoft.com/office/officeart/2005/8/layout/list1"/>
    <dgm:cxn modelId="{5D74C284-1260-4836-8401-8691042F7529}" type="presParOf" srcId="{1A7B09BE-132D-49FD-A2D7-F0359D19C8AF}" destId="{8BD0BC10-E417-4DF2-97D1-54ADC7685B56}" srcOrd="1" destOrd="0" presId="urn:microsoft.com/office/officeart/2005/8/layout/list1"/>
    <dgm:cxn modelId="{305787CD-2DFE-452F-96AF-9BDFA5608676}" type="presParOf" srcId="{1A7B09BE-132D-49FD-A2D7-F0359D19C8AF}" destId="{669E2D62-E452-4842-A8BA-9CD43EF8123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3B8B9A7-7DD2-4F0F-A2DD-F4ED158376D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D7E751-F3EC-4FBF-9016-B06502C61643}">
      <dgm:prSet phldrT="[Text]"/>
      <dgm:spPr/>
      <dgm:t>
        <a:bodyPr/>
        <a:lstStyle/>
        <a:p>
          <a:r>
            <a:rPr lang="en-US" b="1" dirty="0"/>
            <a:t>SMCC Purchasing</a:t>
          </a:r>
          <a:endParaRPr lang="en-US" dirty="0"/>
        </a:p>
      </dgm:t>
    </dgm:pt>
    <dgm:pt modelId="{F74FA4AC-DC05-4C26-B929-90D7A5EFA958}" type="parTrans" cxnId="{20C7E8E8-AA2D-4E86-96C8-3B8689E44884}">
      <dgm:prSet/>
      <dgm:spPr/>
      <dgm:t>
        <a:bodyPr/>
        <a:lstStyle/>
        <a:p>
          <a:endParaRPr lang="en-US"/>
        </a:p>
      </dgm:t>
    </dgm:pt>
    <dgm:pt modelId="{AEBDF6C0-A0C9-4E0D-BE52-C705524AEAC7}" type="sibTrans" cxnId="{20C7E8E8-AA2D-4E86-96C8-3B8689E44884}">
      <dgm:prSet/>
      <dgm:spPr/>
      <dgm:t>
        <a:bodyPr/>
        <a:lstStyle/>
        <a:p>
          <a:endParaRPr lang="en-US"/>
        </a:p>
      </dgm:t>
    </dgm:pt>
    <dgm:pt modelId="{A6E29283-1A29-4419-8CA5-CC75FEE7133B}">
      <dgm:prSet/>
      <dgm:spPr/>
      <dgm:t>
        <a:bodyPr/>
        <a:lstStyle/>
        <a:p>
          <a:pPr>
            <a:buFont typeface="Symbol" panose="05050102010706020507" pitchFamily="18" charset="2"/>
            <a:buChar char=""/>
          </a:pPr>
          <a:r>
            <a:rPr lang="en-US"/>
            <a:t>The maximum amount of bonds that the SMCC will purchase from any eligible issuer will be capped at 10 % of the issuer’s maximum bonds outstanding on any day between March 22, 2019 and March 22, 2020</a:t>
          </a:r>
        </a:p>
      </dgm:t>
    </dgm:pt>
    <dgm:pt modelId="{C94942A5-0D5B-435A-8391-EE63AE3AABD0}" type="parTrans" cxnId="{E4133E35-8DE3-4AD5-B7AF-08F8EC3AD6DF}">
      <dgm:prSet/>
      <dgm:spPr/>
      <dgm:t>
        <a:bodyPr/>
        <a:lstStyle/>
        <a:p>
          <a:endParaRPr lang="en-US"/>
        </a:p>
      </dgm:t>
    </dgm:pt>
    <dgm:pt modelId="{83240EA3-70B9-4BCE-BB05-D185121E488B}" type="sibTrans" cxnId="{E4133E35-8DE3-4AD5-B7AF-08F8EC3AD6DF}">
      <dgm:prSet/>
      <dgm:spPr/>
      <dgm:t>
        <a:bodyPr/>
        <a:lstStyle/>
        <a:p>
          <a:endParaRPr lang="en-US"/>
        </a:p>
      </dgm:t>
    </dgm:pt>
    <dgm:pt modelId="{309EAA70-36DF-4F79-949E-9A2C8280F18C}">
      <dgm:prSet/>
      <dgm:spPr/>
      <dgm:t>
        <a:bodyPr/>
        <a:lstStyle/>
        <a:p>
          <a:pPr>
            <a:buFont typeface="Symbol" panose="05050102010706020507" pitchFamily="18" charset="2"/>
            <a:buChar char=""/>
          </a:pPr>
          <a:r>
            <a:rPr lang="en-US"/>
            <a:t>Will not purchase more than 20 % of the assets of any ETF as of March 22, 2020</a:t>
          </a:r>
        </a:p>
      </dgm:t>
    </dgm:pt>
    <dgm:pt modelId="{0078094E-9246-4218-8B0C-ACDD13FA330F}" type="parTrans" cxnId="{248B7994-5F9D-495F-9EF7-B28B6C103721}">
      <dgm:prSet/>
      <dgm:spPr/>
      <dgm:t>
        <a:bodyPr/>
        <a:lstStyle/>
        <a:p>
          <a:endParaRPr lang="en-US"/>
        </a:p>
      </dgm:t>
    </dgm:pt>
    <dgm:pt modelId="{665DB96E-5462-49A5-88D5-70BB6579C066}" type="sibTrans" cxnId="{248B7994-5F9D-495F-9EF7-B28B6C103721}">
      <dgm:prSet/>
      <dgm:spPr/>
      <dgm:t>
        <a:bodyPr/>
        <a:lstStyle/>
        <a:p>
          <a:endParaRPr lang="en-US"/>
        </a:p>
      </dgm:t>
    </dgm:pt>
    <dgm:pt modelId="{297FE20B-C830-4803-9C6A-1B74AFFBF4D2}">
      <dgm:prSet/>
      <dgm:spPr/>
      <dgm:t>
        <a:bodyPr/>
        <a:lstStyle/>
        <a:p>
          <a:pPr>
            <a:buFont typeface="Symbol" panose="05050102010706020507" pitchFamily="18" charset="2"/>
            <a:buChar char=""/>
          </a:pPr>
          <a:r>
            <a:rPr lang="en-US"/>
            <a:t>Will purchase eligible corporate bonds at fair market value in the secondary market, avoid purchasing shares of eligible ETFs when they trade at prices that materially exceed the estimated net asset value of the underlying portfolio</a:t>
          </a:r>
        </a:p>
      </dgm:t>
    </dgm:pt>
    <dgm:pt modelId="{4193A9CE-A52A-4553-89E3-6D7440305DD4}" type="parTrans" cxnId="{3AA3ECB7-CAD1-4380-A4C8-9132873160ED}">
      <dgm:prSet/>
      <dgm:spPr/>
      <dgm:t>
        <a:bodyPr/>
        <a:lstStyle/>
        <a:p>
          <a:endParaRPr lang="en-US"/>
        </a:p>
      </dgm:t>
    </dgm:pt>
    <dgm:pt modelId="{E51D3104-A215-43AD-B1A1-8B6124739F53}" type="sibTrans" cxnId="{3AA3ECB7-CAD1-4380-A4C8-9132873160ED}">
      <dgm:prSet/>
      <dgm:spPr/>
      <dgm:t>
        <a:bodyPr/>
        <a:lstStyle/>
        <a:p>
          <a:endParaRPr lang="en-US"/>
        </a:p>
      </dgm:t>
    </dgm:pt>
    <dgm:pt modelId="{3A874CC4-CCD3-459D-A44E-936A5300A152}">
      <dgm:prSet/>
      <dgm:spPr/>
      <dgm:t>
        <a:bodyPr/>
        <a:lstStyle/>
        <a:p>
          <a:r>
            <a:rPr lang="en-US" dirty="0"/>
            <a:t>Cease purchasing eligible corporate bonds and eligible ETFs no later than September 30, 2020, unless the Facility is extended by the Board of Governors of the Federal Reserve System</a:t>
          </a:r>
        </a:p>
      </dgm:t>
    </dgm:pt>
    <dgm:pt modelId="{F251C4F7-3B4B-4964-BC58-9E31C1983A5E}" type="parTrans" cxnId="{85838DDD-47CA-4585-9822-B16258C06B49}">
      <dgm:prSet/>
      <dgm:spPr/>
      <dgm:t>
        <a:bodyPr/>
        <a:lstStyle/>
        <a:p>
          <a:endParaRPr lang="en-US"/>
        </a:p>
      </dgm:t>
    </dgm:pt>
    <dgm:pt modelId="{8BD2595D-2A5E-444D-94C8-C2C5D88C8278}" type="sibTrans" cxnId="{85838DDD-47CA-4585-9822-B16258C06B49}">
      <dgm:prSet/>
      <dgm:spPr/>
      <dgm:t>
        <a:bodyPr/>
        <a:lstStyle/>
        <a:p>
          <a:endParaRPr lang="en-US"/>
        </a:p>
      </dgm:t>
    </dgm:pt>
    <dgm:pt modelId="{BBA5F76A-3719-4962-A7CD-51D75B5DE3A6}" type="pres">
      <dgm:prSet presAssocID="{03B8B9A7-7DD2-4F0F-A2DD-F4ED158376DB}" presName="Name0" presStyleCnt="0">
        <dgm:presLayoutVars>
          <dgm:dir/>
          <dgm:animLvl val="lvl"/>
          <dgm:resizeHandles val="exact"/>
        </dgm:presLayoutVars>
      </dgm:prSet>
      <dgm:spPr/>
    </dgm:pt>
    <dgm:pt modelId="{C717ADB7-098F-4BF6-8433-B126B1CA1C5F}" type="pres">
      <dgm:prSet presAssocID="{DED7E751-F3EC-4FBF-9016-B06502C61643}" presName="composite" presStyleCnt="0"/>
      <dgm:spPr/>
    </dgm:pt>
    <dgm:pt modelId="{55811402-A9B8-4EE4-A523-9239309C0A44}" type="pres">
      <dgm:prSet presAssocID="{DED7E751-F3EC-4FBF-9016-B06502C61643}" presName="parTx" presStyleLbl="alignNode1" presStyleIdx="0" presStyleCnt="1">
        <dgm:presLayoutVars>
          <dgm:chMax val="0"/>
          <dgm:chPref val="0"/>
          <dgm:bulletEnabled val="1"/>
        </dgm:presLayoutVars>
      </dgm:prSet>
      <dgm:spPr/>
    </dgm:pt>
    <dgm:pt modelId="{9531AAA9-E592-430A-8721-4A300B9F785A}" type="pres">
      <dgm:prSet presAssocID="{DED7E751-F3EC-4FBF-9016-B06502C61643}" presName="desTx" presStyleLbl="alignAccFollowNode1" presStyleIdx="0" presStyleCnt="1">
        <dgm:presLayoutVars>
          <dgm:bulletEnabled val="1"/>
        </dgm:presLayoutVars>
      </dgm:prSet>
      <dgm:spPr/>
    </dgm:pt>
  </dgm:ptLst>
  <dgm:cxnLst>
    <dgm:cxn modelId="{501E6B14-426B-433A-9C46-88BE3CF6F6F3}" type="presOf" srcId="{309EAA70-36DF-4F79-949E-9A2C8280F18C}" destId="{9531AAA9-E592-430A-8721-4A300B9F785A}" srcOrd="0" destOrd="1" presId="urn:microsoft.com/office/officeart/2005/8/layout/hList1"/>
    <dgm:cxn modelId="{C58F531A-8F1C-420C-827C-78A8BF3E92D9}" type="presOf" srcId="{A6E29283-1A29-4419-8CA5-CC75FEE7133B}" destId="{9531AAA9-E592-430A-8721-4A300B9F785A}" srcOrd="0" destOrd="0" presId="urn:microsoft.com/office/officeart/2005/8/layout/hList1"/>
    <dgm:cxn modelId="{2DB04424-BCF4-4798-A35A-29FC95BE068B}" type="presOf" srcId="{297FE20B-C830-4803-9C6A-1B74AFFBF4D2}" destId="{9531AAA9-E592-430A-8721-4A300B9F785A}" srcOrd="0" destOrd="2" presId="urn:microsoft.com/office/officeart/2005/8/layout/hList1"/>
    <dgm:cxn modelId="{E4133E35-8DE3-4AD5-B7AF-08F8EC3AD6DF}" srcId="{DED7E751-F3EC-4FBF-9016-B06502C61643}" destId="{A6E29283-1A29-4419-8CA5-CC75FEE7133B}" srcOrd="0" destOrd="0" parTransId="{C94942A5-0D5B-435A-8391-EE63AE3AABD0}" sibTransId="{83240EA3-70B9-4BCE-BB05-D185121E488B}"/>
    <dgm:cxn modelId="{15AB3261-91D4-43BD-804E-A01A1CB1B285}" type="presOf" srcId="{3A874CC4-CCD3-459D-A44E-936A5300A152}" destId="{9531AAA9-E592-430A-8721-4A300B9F785A}" srcOrd="0" destOrd="3" presId="urn:microsoft.com/office/officeart/2005/8/layout/hList1"/>
    <dgm:cxn modelId="{1B6D254E-C8BD-4F00-9C2D-BA049117D094}" type="presOf" srcId="{03B8B9A7-7DD2-4F0F-A2DD-F4ED158376DB}" destId="{BBA5F76A-3719-4962-A7CD-51D75B5DE3A6}" srcOrd="0" destOrd="0" presId="urn:microsoft.com/office/officeart/2005/8/layout/hList1"/>
    <dgm:cxn modelId="{3934487E-A623-40C7-A5E9-E6828528E4F9}" type="presOf" srcId="{DED7E751-F3EC-4FBF-9016-B06502C61643}" destId="{55811402-A9B8-4EE4-A523-9239309C0A44}" srcOrd="0" destOrd="0" presId="urn:microsoft.com/office/officeart/2005/8/layout/hList1"/>
    <dgm:cxn modelId="{248B7994-5F9D-495F-9EF7-B28B6C103721}" srcId="{DED7E751-F3EC-4FBF-9016-B06502C61643}" destId="{309EAA70-36DF-4F79-949E-9A2C8280F18C}" srcOrd="1" destOrd="0" parTransId="{0078094E-9246-4218-8B0C-ACDD13FA330F}" sibTransId="{665DB96E-5462-49A5-88D5-70BB6579C066}"/>
    <dgm:cxn modelId="{3AA3ECB7-CAD1-4380-A4C8-9132873160ED}" srcId="{DED7E751-F3EC-4FBF-9016-B06502C61643}" destId="{297FE20B-C830-4803-9C6A-1B74AFFBF4D2}" srcOrd="2" destOrd="0" parTransId="{4193A9CE-A52A-4553-89E3-6D7440305DD4}" sibTransId="{E51D3104-A215-43AD-B1A1-8B6124739F53}"/>
    <dgm:cxn modelId="{85838DDD-47CA-4585-9822-B16258C06B49}" srcId="{DED7E751-F3EC-4FBF-9016-B06502C61643}" destId="{3A874CC4-CCD3-459D-A44E-936A5300A152}" srcOrd="3" destOrd="0" parTransId="{F251C4F7-3B4B-4964-BC58-9E31C1983A5E}" sibTransId="{8BD2595D-2A5E-444D-94C8-C2C5D88C8278}"/>
    <dgm:cxn modelId="{20C7E8E8-AA2D-4E86-96C8-3B8689E44884}" srcId="{03B8B9A7-7DD2-4F0F-A2DD-F4ED158376DB}" destId="{DED7E751-F3EC-4FBF-9016-B06502C61643}" srcOrd="0" destOrd="0" parTransId="{F74FA4AC-DC05-4C26-B929-90D7A5EFA958}" sibTransId="{AEBDF6C0-A0C9-4E0D-BE52-C705524AEAC7}"/>
    <dgm:cxn modelId="{2D44664C-DBC4-4D9F-B709-77CBD6893DDA}" type="presParOf" srcId="{BBA5F76A-3719-4962-A7CD-51D75B5DE3A6}" destId="{C717ADB7-098F-4BF6-8433-B126B1CA1C5F}" srcOrd="0" destOrd="0" presId="urn:microsoft.com/office/officeart/2005/8/layout/hList1"/>
    <dgm:cxn modelId="{BE0BB3B6-BC81-4DA8-A9D3-26A27BD23664}" type="presParOf" srcId="{C717ADB7-098F-4BF6-8433-B126B1CA1C5F}" destId="{55811402-A9B8-4EE4-A523-9239309C0A44}" srcOrd="0" destOrd="0" presId="urn:microsoft.com/office/officeart/2005/8/layout/hList1"/>
    <dgm:cxn modelId="{ED69AD50-6534-41D6-9625-FD6CE78ACA05}" type="presParOf" srcId="{C717ADB7-098F-4BF6-8433-B126B1CA1C5F}" destId="{9531AAA9-E592-430A-8721-4A300B9F785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F5971A-B2E8-4492-988F-7657ADEA1A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C694ED0-DA7D-4F0D-BA23-2C7106A388D2}">
      <dgm:prSet phldrT="[Text]"/>
      <dgm:spPr/>
      <dgm:t>
        <a:bodyPr/>
        <a:lstStyle/>
        <a:p>
          <a:r>
            <a:rPr lang="en-US" dirty="0">
              <a:latin typeface="Arial" panose="020B0604020202020204" pitchFamily="34" charset="0"/>
              <a:cs typeface="Arial" panose="020B0604020202020204" pitchFamily="34" charset="0"/>
            </a:rPr>
            <a:t>Ohio Statewide Development Corporation</a:t>
          </a:r>
        </a:p>
      </dgm:t>
    </dgm:pt>
    <dgm:pt modelId="{B8FEB8B0-EEB9-4A78-8EC3-F47D803DFFFD}" type="parTrans" cxnId="{D6D103D3-DE41-42D6-B902-650713B0E5F2}">
      <dgm:prSet/>
      <dgm:spPr/>
      <dgm:t>
        <a:bodyPr/>
        <a:lstStyle/>
        <a:p>
          <a:endParaRPr lang="en-US"/>
        </a:p>
      </dgm:t>
    </dgm:pt>
    <dgm:pt modelId="{D5D9B5FF-9CD1-4C02-BCC2-A357CD23EC18}" type="sibTrans" cxnId="{D6D103D3-DE41-42D6-B902-650713B0E5F2}">
      <dgm:prSet/>
      <dgm:spPr/>
      <dgm:t>
        <a:bodyPr/>
        <a:lstStyle/>
        <a:p>
          <a:endParaRPr lang="en-US"/>
        </a:p>
      </dgm:t>
    </dgm:pt>
    <dgm:pt modelId="{CA01A245-0D6C-4AD5-A671-788CAA6F9062}">
      <dgm:prSet custT="1"/>
      <dgm:spPr/>
      <dgm:t>
        <a:bodyPr/>
        <a:lstStyle/>
        <a:p>
          <a:pPr>
            <a:buNone/>
          </a:pPr>
          <a:r>
            <a:rPr lang="en-US" sz="3400" dirty="0"/>
            <a:t>Michael </a:t>
          </a:r>
          <a:r>
            <a:rPr lang="en-US" sz="3400" dirty="0" err="1"/>
            <a:t>Kinninger</a:t>
          </a:r>
          <a:r>
            <a:rPr lang="en-US" sz="3400" dirty="0"/>
            <a:t>, Executive Director</a:t>
          </a:r>
        </a:p>
      </dgm:t>
    </dgm:pt>
    <dgm:pt modelId="{EBC83363-C23D-43C1-A8BA-2BF30D0BCBA0}" type="parTrans" cxnId="{EDFD40B7-BB4D-409A-9F1F-33C0F3BA6392}">
      <dgm:prSet/>
      <dgm:spPr/>
      <dgm:t>
        <a:bodyPr/>
        <a:lstStyle/>
        <a:p>
          <a:endParaRPr lang="en-US"/>
        </a:p>
      </dgm:t>
    </dgm:pt>
    <dgm:pt modelId="{7E734C86-AEAE-4E10-8D07-4ADB545EE21E}" type="sibTrans" cxnId="{EDFD40B7-BB4D-409A-9F1F-33C0F3BA6392}">
      <dgm:prSet/>
      <dgm:spPr/>
      <dgm:t>
        <a:bodyPr/>
        <a:lstStyle/>
        <a:p>
          <a:endParaRPr lang="en-US"/>
        </a:p>
      </dgm:t>
    </dgm:pt>
    <dgm:pt modelId="{31079BB9-5A26-479C-BE4E-2C52E1126773}" type="pres">
      <dgm:prSet presAssocID="{C4F5971A-B2E8-4492-988F-7657ADEA1AA8}" presName="linear" presStyleCnt="0">
        <dgm:presLayoutVars>
          <dgm:dir/>
          <dgm:animLvl val="lvl"/>
          <dgm:resizeHandles val="exact"/>
        </dgm:presLayoutVars>
      </dgm:prSet>
      <dgm:spPr/>
    </dgm:pt>
    <dgm:pt modelId="{2AB4A0BC-281B-4C33-82F2-4588FF8424D2}" type="pres">
      <dgm:prSet presAssocID="{EC694ED0-DA7D-4F0D-BA23-2C7106A388D2}" presName="parentLin" presStyleCnt="0"/>
      <dgm:spPr/>
    </dgm:pt>
    <dgm:pt modelId="{A1EC75D3-424A-4C15-BA2F-69BCD3AB5E01}" type="pres">
      <dgm:prSet presAssocID="{EC694ED0-DA7D-4F0D-BA23-2C7106A388D2}" presName="parentLeftMargin" presStyleLbl="node1" presStyleIdx="0" presStyleCnt="1"/>
      <dgm:spPr/>
    </dgm:pt>
    <dgm:pt modelId="{EE4EDF2E-C080-43D0-BC49-5F422AF8D437}" type="pres">
      <dgm:prSet presAssocID="{EC694ED0-DA7D-4F0D-BA23-2C7106A388D2}" presName="parentText" presStyleLbl="node1" presStyleIdx="0" presStyleCnt="1">
        <dgm:presLayoutVars>
          <dgm:chMax val="0"/>
          <dgm:bulletEnabled val="1"/>
        </dgm:presLayoutVars>
      </dgm:prSet>
      <dgm:spPr/>
    </dgm:pt>
    <dgm:pt modelId="{73B2990B-1BA5-407A-A992-5303FB6AA6D8}" type="pres">
      <dgm:prSet presAssocID="{EC694ED0-DA7D-4F0D-BA23-2C7106A388D2}" presName="negativeSpace" presStyleCnt="0"/>
      <dgm:spPr/>
    </dgm:pt>
    <dgm:pt modelId="{5742B0C2-A23A-465F-AA58-E28507672587}" type="pres">
      <dgm:prSet presAssocID="{EC694ED0-DA7D-4F0D-BA23-2C7106A388D2}" presName="childText" presStyleLbl="conFgAcc1" presStyleIdx="0" presStyleCnt="1" custLinFactNeighborY="72322">
        <dgm:presLayoutVars>
          <dgm:bulletEnabled val="1"/>
        </dgm:presLayoutVars>
      </dgm:prSet>
      <dgm:spPr/>
    </dgm:pt>
  </dgm:ptLst>
  <dgm:cxnLst>
    <dgm:cxn modelId="{2C6EBA50-B9DB-4A65-A1F0-05165670CCA6}" type="presOf" srcId="{EC694ED0-DA7D-4F0D-BA23-2C7106A388D2}" destId="{EE4EDF2E-C080-43D0-BC49-5F422AF8D437}" srcOrd="1" destOrd="0" presId="urn:microsoft.com/office/officeart/2005/8/layout/list1"/>
    <dgm:cxn modelId="{C1B196A9-33FF-4D9E-B2F6-CF576118C9D6}" type="presOf" srcId="{EC694ED0-DA7D-4F0D-BA23-2C7106A388D2}" destId="{A1EC75D3-424A-4C15-BA2F-69BCD3AB5E01}" srcOrd="0" destOrd="0" presId="urn:microsoft.com/office/officeart/2005/8/layout/list1"/>
    <dgm:cxn modelId="{EDFD40B7-BB4D-409A-9F1F-33C0F3BA6392}" srcId="{EC694ED0-DA7D-4F0D-BA23-2C7106A388D2}" destId="{CA01A245-0D6C-4AD5-A671-788CAA6F9062}" srcOrd="0" destOrd="0" parTransId="{EBC83363-C23D-43C1-A8BA-2BF30D0BCBA0}" sibTransId="{7E734C86-AEAE-4E10-8D07-4ADB545EE21E}"/>
    <dgm:cxn modelId="{D6D103D3-DE41-42D6-B902-650713B0E5F2}" srcId="{C4F5971A-B2E8-4492-988F-7657ADEA1AA8}" destId="{EC694ED0-DA7D-4F0D-BA23-2C7106A388D2}" srcOrd="0" destOrd="0" parTransId="{B8FEB8B0-EEB9-4A78-8EC3-F47D803DFFFD}" sibTransId="{D5D9B5FF-9CD1-4C02-BCC2-A357CD23EC18}"/>
    <dgm:cxn modelId="{FDCC5BD5-77CD-46ED-8966-E216BBDC0201}" type="presOf" srcId="{C4F5971A-B2E8-4492-988F-7657ADEA1AA8}" destId="{31079BB9-5A26-479C-BE4E-2C52E1126773}" srcOrd="0" destOrd="0" presId="urn:microsoft.com/office/officeart/2005/8/layout/list1"/>
    <dgm:cxn modelId="{E68DA0FE-2315-4304-89EC-3B5AE9FEB45E}" type="presOf" srcId="{CA01A245-0D6C-4AD5-A671-788CAA6F9062}" destId="{5742B0C2-A23A-465F-AA58-E28507672587}" srcOrd="0" destOrd="0" presId="urn:microsoft.com/office/officeart/2005/8/layout/list1"/>
    <dgm:cxn modelId="{70533EB9-4EBD-472E-9C18-239E45E191BA}" type="presParOf" srcId="{31079BB9-5A26-479C-BE4E-2C52E1126773}" destId="{2AB4A0BC-281B-4C33-82F2-4588FF8424D2}" srcOrd="0" destOrd="0" presId="urn:microsoft.com/office/officeart/2005/8/layout/list1"/>
    <dgm:cxn modelId="{F3AE2269-C4AA-4197-BD47-E4804D2E9484}" type="presParOf" srcId="{2AB4A0BC-281B-4C33-82F2-4588FF8424D2}" destId="{A1EC75D3-424A-4C15-BA2F-69BCD3AB5E01}" srcOrd="0" destOrd="0" presId="urn:microsoft.com/office/officeart/2005/8/layout/list1"/>
    <dgm:cxn modelId="{A8C919C4-44CC-4F58-B5AC-B0AED9809C36}" type="presParOf" srcId="{2AB4A0BC-281B-4C33-82F2-4588FF8424D2}" destId="{EE4EDF2E-C080-43D0-BC49-5F422AF8D437}" srcOrd="1" destOrd="0" presId="urn:microsoft.com/office/officeart/2005/8/layout/list1"/>
    <dgm:cxn modelId="{15A75F25-D2E4-445C-B013-78FD4BE2E9FE}" type="presParOf" srcId="{31079BB9-5A26-479C-BE4E-2C52E1126773}" destId="{73B2990B-1BA5-407A-A992-5303FB6AA6D8}" srcOrd="1" destOrd="0" presId="urn:microsoft.com/office/officeart/2005/8/layout/list1"/>
    <dgm:cxn modelId="{88ACBB90-1DEB-481A-8119-6E56F90B2DCD}" type="presParOf" srcId="{31079BB9-5A26-479C-BE4E-2C52E1126773}" destId="{5742B0C2-A23A-465F-AA58-E2850767258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E311923-F0F8-4B47-B30E-56BAF6D661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5EB0E7F-3786-4526-AE95-4FC9AC9F66F8}">
      <dgm:prSet/>
      <dgm:spPr/>
      <dgm:t>
        <a:bodyPr/>
        <a:lstStyle/>
        <a:p>
          <a:r>
            <a:rPr lang="en-US" dirty="0"/>
            <a:t>Montrose Group Business Finance Approach</a:t>
          </a:r>
        </a:p>
      </dgm:t>
    </dgm:pt>
    <dgm:pt modelId="{575C6643-F9E0-40B1-AEE6-0F754FBC9103}" type="parTrans" cxnId="{B57613F3-FF17-468F-BB90-24572C7C7E5E}">
      <dgm:prSet/>
      <dgm:spPr/>
      <dgm:t>
        <a:bodyPr/>
        <a:lstStyle/>
        <a:p>
          <a:endParaRPr lang="en-US"/>
        </a:p>
      </dgm:t>
    </dgm:pt>
    <dgm:pt modelId="{2CA892AD-3AA0-44DB-9CD4-19D17C1677CB}" type="sibTrans" cxnId="{B57613F3-FF17-468F-BB90-24572C7C7E5E}">
      <dgm:prSet/>
      <dgm:spPr/>
      <dgm:t>
        <a:bodyPr/>
        <a:lstStyle/>
        <a:p>
          <a:endParaRPr lang="en-US"/>
        </a:p>
      </dgm:t>
    </dgm:pt>
    <dgm:pt modelId="{54843E42-3150-403A-B376-36C4D03D90E2}" type="pres">
      <dgm:prSet presAssocID="{3E311923-F0F8-4B47-B30E-56BAF6D66132}" presName="diagram" presStyleCnt="0">
        <dgm:presLayoutVars>
          <dgm:dir/>
          <dgm:resizeHandles val="exact"/>
        </dgm:presLayoutVars>
      </dgm:prSet>
      <dgm:spPr/>
    </dgm:pt>
    <dgm:pt modelId="{F8523605-CE02-4F54-A929-8C65244E2958}" type="pres">
      <dgm:prSet presAssocID="{E5EB0E7F-3786-4526-AE95-4FC9AC9F66F8}" presName="node" presStyleLbl="node1" presStyleIdx="0" presStyleCnt="1" custScaleX="225926">
        <dgm:presLayoutVars>
          <dgm:bulletEnabled val="1"/>
        </dgm:presLayoutVars>
      </dgm:prSet>
      <dgm:spPr/>
    </dgm:pt>
  </dgm:ptLst>
  <dgm:cxnLst>
    <dgm:cxn modelId="{35462E37-982B-4C59-90FA-79D4E509190E}" type="presOf" srcId="{E5EB0E7F-3786-4526-AE95-4FC9AC9F66F8}" destId="{F8523605-CE02-4F54-A929-8C65244E2958}" srcOrd="0" destOrd="0" presId="urn:microsoft.com/office/officeart/2005/8/layout/default"/>
    <dgm:cxn modelId="{AC1C154A-2452-40E3-A08D-996758BC03AD}" type="presOf" srcId="{3E311923-F0F8-4B47-B30E-56BAF6D66132}" destId="{54843E42-3150-403A-B376-36C4D03D90E2}" srcOrd="0" destOrd="0" presId="urn:microsoft.com/office/officeart/2005/8/layout/default"/>
    <dgm:cxn modelId="{B57613F3-FF17-468F-BB90-24572C7C7E5E}" srcId="{3E311923-F0F8-4B47-B30E-56BAF6D66132}" destId="{E5EB0E7F-3786-4526-AE95-4FC9AC9F66F8}" srcOrd="0" destOrd="0" parTransId="{575C6643-F9E0-40B1-AEE6-0F754FBC9103}" sibTransId="{2CA892AD-3AA0-44DB-9CD4-19D17C1677CB}"/>
    <dgm:cxn modelId="{8D59F2EC-A72B-4AEC-9F06-D8B34F74472E}" type="presParOf" srcId="{54843E42-3150-403A-B376-36C4D03D90E2}" destId="{F8523605-CE02-4F54-A929-8C65244E295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F40048E-3815-4100-BC78-ED88A1A85046}" type="doc">
      <dgm:prSet loTypeId="urn:microsoft.com/office/officeart/2005/8/layout/hProcess9" loCatId="process" qsTypeId="urn:microsoft.com/office/officeart/2005/8/quickstyle/simple1" qsCatId="simple" csTypeId="urn:microsoft.com/office/officeart/2005/8/colors/colorful5" csCatId="colorful" phldr="1"/>
      <dgm:spPr/>
    </dgm:pt>
    <dgm:pt modelId="{0B971E78-BF2F-4CF9-A624-98901B9CB73F}">
      <dgm:prSet phldrT="[Text]"/>
      <dgm:spPr>
        <a:solidFill>
          <a:srgbClr val="C00000"/>
        </a:solidFill>
      </dgm:spPr>
      <dgm:t>
        <a:bodyPr/>
        <a:lstStyle/>
        <a:p>
          <a:r>
            <a:rPr lang="en-US" dirty="0"/>
            <a:t>Business Plan Review</a:t>
          </a:r>
        </a:p>
      </dgm:t>
    </dgm:pt>
    <dgm:pt modelId="{5B1CCDE2-C372-4560-827F-80FCF1C7B519}" type="parTrans" cxnId="{1FBF2A12-E28C-40FD-8228-625985B7CCE9}">
      <dgm:prSet/>
      <dgm:spPr/>
      <dgm:t>
        <a:bodyPr/>
        <a:lstStyle/>
        <a:p>
          <a:endParaRPr lang="en-US"/>
        </a:p>
      </dgm:t>
    </dgm:pt>
    <dgm:pt modelId="{3BD8C262-2DAF-41E6-9AB9-E24DC84ECF97}" type="sibTrans" cxnId="{1FBF2A12-E28C-40FD-8228-625985B7CCE9}">
      <dgm:prSet/>
      <dgm:spPr/>
      <dgm:t>
        <a:bodyPr/>
        <a:lstStyle/>
        <a:p>
          <a:endParaRPr lang="en-US"/>
        </a:p>
      </dgm:t>
    </dgm:pt>
    <dgm:pt modelId="{82AD1BDB-F8E8-4DA9-A417-4676AFF485D3}">
      <dgm:prSet phldrT="[Text]"/>
      <dgm:spPr>
        <a:solidFill>
          <a:srgbClr val="E5613D"/>
        </a:solidFill>
      </dgm:spPr>
      <dgm:t>
        <a:bodyPr/>
        <a:lstStyle/>
        <a:p>
          <a:r>
            <a:rPr lang="en-US" dirty="0"/>
            <a:t>Financing Options</a:t>
          </a:r>
        </a:p>
      </dgm:t>
    </dgm:pt>
    <dgm:pt modelId="{8625A12E-D132-4988-B23F-8BCF6A12ABA1}" type="parTrans" cxnId="{0D3A1AEE-A0F9-4869-A9E3-9329C513629B}">
      <dgm:prSet/>
      <dgm:spPr/>
      <dgm:t>
        <a:bodyPr/>
        <a:lstStyle/>
        <a:p>
          <a:endParaRPr lang="en-US"/>
        </a:p>
      </dgm:t>
    </dgm:pt>
    <dgm:pt modelId="{44F515CB-4C01-454B-BBF4-402675E56C91}" type="sibTrans" cxnId="{0D3A1AEE-A0F9-4869-A9E3-9329C513629B}">
      <dgm:prSet/>
      <dgm:spPr/>
      <dgm:t>
        <a:bodyPr/>
        <a:lstStyle/>
        <a:p>
          <a:endParaRPr lang="en-US"/>
        </a:p>
      </dgm:t>
    </dgm:pt>
    <dgm:pt modelId="{3AD853CB-6266-4FAE-8750-D44F3C108258}">
      <dgm:prSet phldrT="[Text]"/>
      <dgm:spPr>
        <a:solidFill>
          <a:srgbClr val="9E6666"/>
        </a:solidFill>
      </dgm:spPr>
      <dgm:t>
        <a:bodyPr/>
        <a:lstStyle/>
        <a:p>
          <a:r>
            <a:rPr lang="en-US" dirty="0"/>
            <a:t>Financing Applications</a:t>
          </a:r>
        </a:p>
      </dgm:t>
    </dgm:pt>
    <dgm:pt modelId="{B524626A-4EB9-4AEE-B59A-45154A5933F3}" type="parTrans" cxnId="{D20A823D-9A31-457A-AC34-2B6F3C0004FF}">
      <dgm:prSet/>
      <dgm:spPr/>
      <dgm:t>
        <a:bodyPr/>
        <a:lstStyle/>
        <a:p>
          <a:endParaRPr lang="en-US"/>
        </a:p>
      </dgm:t>
    </dgm:pt>
    <dgm:pt modelId="{7C6D227C-6916-4433-80EE-835FE786E9CC}" type="sibTrans" cxnId="{D20A823D-9A31-457A-AC34-2B6F3C0004FF}">
      <dgm:prSet/>
      <dgm:spPr/>
      <dgm:t>
        <a:bodyPr/>
        <a:lstStyle/>
        <a:p>
          <a:endParaRPr lang="en-US"/>
        </a:p>
      </dgm:t>
    </dgm:pt>
    <dgm:pt modelId="{C9489093-8150-4DF2-B5F7-85135757AAD6}">
      <dgm:prSet phldrT="[Text]"/>
      <dgm:spPr>
        <a:solidFill>
          <a:srgbClr val="807474"/>
        </a:solidFill>
      </dgm:spPr>
      <dgm:t>
        <a:bodyPr/>
        <a:lstStyle/>
        <a:p>
          <a:r>
            <a:rPr lang="en-US" dirty="0"/>
            <a:t>Financing Advocacy</a:t>
          </a:r>
        </a:p>
      </dgm:t>
    </dgm:pt>
    <dgm:pt modelId="{0E7B283C-5B72-410C-8C90-11996AA69D5B}" type="parTrans" cxnId="{02C430FA-F534-455D-AE92-A1147EE2681E}">
      <dgm:prSet/>
      <dgm:spPr/>
      <dgm:t>
        <a:bodyPr/>
        <a:lstStyle/>
        <a:p>
          <a:endParaRPr lang="en-US"/>
        </a:p>
      </dgm:t>
    </dgm:pt>
    <dgm:pt modelId="{450A6F1D-0AE3-4729-8AF6-D969FD0A5692}" type="sibTrans" cxnId="{02C430FA-F534-455D-AE92-A1147EE2681E}">
      <dgm:prSet/>
      <dgm:spPr/>
      <dgm:t>
        <a:bodyPr/>
        <a:lstStyle/>
        <a:p>
          <a:endParaRPr lang="en-US"/>
        </a:p>
      </dgm:t>
    </dgm:pt>
    <dgm:pt modelId="{5B0AA48B-A8D5-4F3B-AE79-A658BECAB7E0}" type="pres">
      <dgm:prSet presAssocID="{8F40048E-3815-4100-BC78-ED88A1A85046}" presName="CompostProcess" presStyleCnt="0">
        <dgm:presLayoutVars>
          <dgm:dir/>
          <dgm:resizeHandles val="exact"/>
        </dgm:presLayoutVars>
      </dgm:prSet>
      <dgm:spPr/>
    </dgm:pt>
    <dgm:pt modelId="{8C4DDCC0-2447-4FE4-9807-54F04A1E45B8}" type="pres">
      <dgm:prSet presAssocID="{8F40048E-3815-4100-BC78-ED88A1A85046}" presName="arrow" presStyleLbl="bgShp" presStyleIdx="0" presStyleCnt="1"/>
      <dgm:spPr>
        <a:solidFill>
          <a:schemeClr val="bg1">
            <a:lumMod val="95000"/>
          </a:schemeClr>
        </a:solidFill>
        <a:ln>
          <a:solidFill>
            <a:schemeClr val="tx1"/>
          </a:solidFill>
        </a:ln>
      </dgm:spPr>
    </dgm:pt>
    <dgm:pt modelId="{0686A271-A200-494B-BD82-918337FE4E5D}" type="pres">
      <dgm:prSet presAssocID="{8F40048E-3815-4100-BC78-ED88A1A85046}" presName="linearProcess" presStyleCnt="0"/>
      <dgm:spPr/>
    </dgm:pt>
    <dgm:pt modelId="{D3C1948D-65F8-4514-8E52-B1B5544D2E0F}" type="pres">
      <dgm:prSet presAssocID="{0B971E78-BF2F-4CF9-A624-98901B9CB73F}" presName="textNode" presStyleLbl="node1" presStyleIdx="0" presStyleCnt="4">
        <dgm:presLayoutVars>
          <dgm:bulletEnabled val="1"/>
        </dgm:presLayoutVars>
      </dgm:prSet>
      <dgm:spPr/>
    </dgm:pt>
    <dgm:pt modelId="{804F30A8-80C5-406A-8D28-AEF4EE6F0279}" type="pres">
      <dgm:prSet presAssocID="{3BD8C262-2DAF-41E6-9AB9-E24DC84ECF97}" presName="sibTrans" presStyleCnt="0"/>
      <dgm:spPr/>
    </dgm:pt>
    <dgm:pt modelId="{3FE9CFFA-8D5F-40AD-A252-D1646B1FDB37}" type="pres">
      <dgm:prSet presAssocID="{82AD1BDB-F8E8-4DA9-A417-4676AFF485D3}" presName="textNode" presStyleLbl="node1" presStyleIdx="1" presStyleCnt="4">
        <dgm:presLayoutVars>
          <dgm:bulletEnabled val="1"/>
        </dgm:presLayoutVars>
      </dgm:prSet>
      <dgm:spPr/>
    </dgm:pt>
    <dgm:pt modelId="{34248D1A-98ED-49BB-B19E-2855E364C9CA}" type="pres">
      <dgm:prSet presAssocID="{44F515CB-4C01-454B-BBF4-402675E56C91}" presName="sibTrans" presStyleCnt="0"/>
      <dgm:spPr/>
    </dgm:pt>
    <dgm:pt modelId="{99774858-4264-47C6-8C90-97B3B044EF44}" type="pres">
      <dgm:prSet presAssocID="{3AD853CB-6266-4FAE-8750-D44F3C108258}" presName="textNode" presStyleLbl="node1" presStyleIdx="2" presStyleCnt="4">
        <dgm:presLayoutVars>
          <dgm:bulletEnabled val="1"/>
        </dgm:presLayoutVars>
      </dgm:prSet>
      <dgm:spPr/>
    </dgm:pt>
    <dgm:pt modelId="{571043FA-2128-4BE3-8787-6EED735BD4BC}" type="pres">
      <dgm:prSet presAssocID="{7C6D227C-6916-4433-80EE-835FE786E9CC}" presName="sibTrans" presStyleCnt="0"/>
      <dgm:spPr/>
    </dgm:pt>
    <dgm:pt modelId="{9445E895-0494-4262-AEDC-258F78FCBCD8}" type="pres">
      <dgm:prSet presAssocID="{C9489093-8150-4DF2-B5F7-85135757AAD6}" presName="textNode" presStyleLbl="node1" presStyleIdx="3" presStyleCnt="4">
        <dgm:presLayoutVars>
          <dgm:bulletEnabled val="1"/>
        </dgm:presLayoutVars>
      </dgm:prSet>
      <dgm:spPr/>
    </dgm:pt>
  </dgm:ptLst>
  <dgm:cxnLst>
    <dgm:cxn modelId="{22C83D04-32FA-4788-A11A-C6861466F5F0}" type="presOf" srcId="{3AD853CB-6266-4FAE-8750-D44F3C108258}" destId="{99774858-4264-47C6-8C90-97B3B044EF44}" srcOrd="0" destOrd="0" presId="urn:microsoft.com/office/officeart/2005/8/layout/hProcess9"/>
    <dgm:cxn modelId="{1FBF2A12-E28C-40FD-8228-625985B7CCE9}" srcId="{8F40048E-3815-4100-BC78-ED88A1A85046}" destId="{0B971E78-BF2F-4CF9-A624-98901B9CB73F}" srcOrd="0" destOrd="0" parTransId="{5B1CCDE2-C372-4560-827F-80FCF1C7B519}" sibTransId="{3BD8C262-2DAF-41E6-9AB9-E24DC84ECF97}"/>
    <dgm:cxn modelId="{D20A823D-9A31-457A-AC34-2B6F3C0004FF}" srcId="{8F40048E-3815-4100-BC78-ED88A1A85046}" destId="{3AD853CB-6266-4FAE-8750-D44F3C108258}" srcOrd="2" destOrd="0" parTransId="{B524626A-4EB9-4AEE-B59A-45154A5933F3}" sibTransId="{7C6D227C-6916-4433-80EE-835FE786E9CC}"/>
    <dgm:cxn modelId="{5A083B45-C954-49E0-966E-1C56022F2BF2}" type="presOf" srcId="{8F40048E-3815-4100-BC78-ED88A1A85046}" destId="{5B0AA48B-A8D5-4F3B-AE79-A658BECAB7E0}" srcOrd="0" destOrd="0" presId="urn:microsoft.com/office/officeart/2005/8/layout/hProcess9"/>
    <dgm:cxn modelId="{1092B4AC-9D69-4F81-8391-562D25B44EAA}" type="presOf" srcId="{0B971E78-BF2F-4CF9-A624-98901B9CB73F}" destId="{D3C1948D-65F8-4514-8E52-B1B5544D2E0F}" srcOrd="0" destOrd="0" presId="urn:microsoft.com/office/officeart/2005/8/layout/hProcess9"/>
    <dgm:cxn modelId="{FA4248C0-50FA-4793-A82A-C6E91511E313}" type="presOf" srcId="{82AD1BDB-F8E8-4DA9-A417-4676AFF485D3}" destId="{3FE9CFFA-8D5F-40AD-A252-D1646B1FDB37}" srcOrd="0" destOrd="0" presId="urn:microsoft.com/office/officeart/2005/8/layout/hProcess9"/>
    <dgm:cxn modelId="{E11E50E0-222B-472E-9930-69683A51C5A0}" type="presOf" srcId="{C9489093-8150-4DF2-B5F7-85135757AAD6}" destId="{9445E895-0494-4262-AEDC-258F78FCBCD8}" srcOrd="0" destOrd="0" presId="urn:microsoft.com/office/officeart/2005/8/layout/hProcess9"/>
    <dgm:cxn modelId="{0D3A1AEE-A0F9-4869-A9E3-9329C513629B}" srcId="{8F40048E-3815-4100-BC78-ED88A1A85046}" destId="{82AD1BDB-F8E8-4DA9-A417-4676AFF485D3}" srcOrd="1" destOrd="0" parTransId="{8625A12E-D132-4988-B23F-8BCF6A12ABA1}" sibTransId="{44F515CB-4C01-454B-BBF4-402675E56C91}"/>
    <dgm:cxn modelId="{02C430FA-F534-455D-AE92-A1147EE2681E}" srcId="{8F40048E-3815-4100-BC78-ED88A1A85046}" destId="{C9489093-8150-4DF2-B5F7-85135757AAD6}" srcOrd="3" destOrd="0" parTransId="{0E7B283C-5B72-410C-8C90-11996AA69D5B}" sibTransId="{450A6F1D-0AE3-4729-8AF6-D969FD0A5692}"/>
    <dgm:cxn modelId="{F39C112D-5F49-487F-B0E3-A96ECBCBDD4F}" type="presParOf" srcId="{5B0AA48B-A8D5-4F3B-AE79-A658BECAB7E0}" destId="{8C4DDCC0-2447-4FE4-9807-54F04A1E45B8}" srcOrd="0" destOrd="0" presId="urn:microsoft.com/office/officeart/2005/8/layout/hProcess9"/>
    <dgm:cxn modelId="{1CE4B334-F721-4F56-AFFB-FD10C97D7A62}" type="presParOf" srcId="{5B0AA48B-A8D5-4F3B-AE79-A658BECAB7E0}" destId="{0686A271-A200-494B-BD82-918337FE4E5D}" srcOrd="1" destOrd="0" presId="urn:microsoft.com/office/officeart/2005/8/layout/hProcess9"/>
    <dgm:cxn modelId="{6313437F-D717-4C96-B62A-87AAFE643967}" type="presParOf" srcId="{0686A271-A200-494B-BD82-918337FE4E5D}" destId="{D3C1948D-65F8-4514-8E52-B1B5544D2E0F}" srcOrd="0" destOrd="0" presId="urn:microsoft.com/office/officeart/2005/8/layout/hProcess9"/>
    <dgm:cxn modelId="{2D64CF80-1E97-4822-A778-3B2E80C00FE0}" type="presParOf" srcId="{0686A271-A200-494B-BD82-918337FE4E5D}" destId="{804F30A8-80C5-406A-8D28-AEF4EE6F0279}" srcOrd="1" destOrd="0" presId="urn:microsoft.com/office/officeart/2005/8/layout/hProcess9"/>
    <dgm:cxn modelId="{A1665679-2273-4D69-98ED-D174EE950922}" type="presParOf" srcId="{0686A271-A200-494B-BD82-918337FE4E5D}" destId="{3FE9CFFA-8D5F-40AD-A252-D1646B1FDB37}" srcOrd="2" destOrd="0" presId="urn:microsoft.com/office/officeart/2005/8/layout/hProcess9"/>
    <dgm:cxn modelId="{B6D51E68-AC80-4F44-8D55-881611367730}" type="presParOf" srcId="{0686A271-A200-494B-BD82-918337FE4E5D}" destId="{34248D1A-98ED-49BB-B19E-2855E364C9CA}" srcOrd="3" destOrd="0" presId="urn:microsoft.com/office/officeart/2005/8/layout/hProcess9"/>
    <dgm:cxn modelId="{C665B4E0-4728-4F97-8566-0E544B0AB653}" type="presParOf" srcId="{0686A271-A200-494B-BD82-918337FE4E5D}" destId="{99774858-4264-47C6-8C90-97B3B044EF44}" srcOrd="4" destOrd="0" presId="urn:microsoft.com/office/officeart/2005/8/layout/hProcess9"/>
    <dgm:cxn modelId="{4AD15292-A492-4048-A540-06C649066FAC}" type="presParOf" srcId="{0686A271-A200-494B-BD82-918337FE4E5D}" destId="{571043FA-2128-4BE3-8787-6EED735BD4BC}" srcOrd="5" destOrd="0" presId="urn:microsoft.com/office/officeart/2005/8/layout/hProcess9"/>
    <dgm:cxn modelId="{A0BC9016-D083-4F99-BCC2-3D5761D6FDD9}" type="presParOf" srcId="{0686A271-A200-494B-BD82-918337FE4E5D}" destId="{9445E895-0494-4262-AEDC-258F78FCBCD8}"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E7BA34C-5A1E-4476-AAF9-EA2DEAEA4D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ABDA5B9-396F-400C-BF8E-FB8BF99AD556}">
      <dgm:prSet phldrT="[Text]"/>
      <dgm:spPr/>
      <dgm:t>
        <a:bodyPr/>
        <a:lstStyle/>
        <a:p>
          <a:r>
            <a:rPr lang="en-US" b="1" dirty="0"/>
            <a:t>Business Plan Review</a:t>
          </a:r>
          <a:endParaRPr lang="en-US" dirty="0"/>
        </a:p>
      </dgm:t>
    </dgm:pt>
    <dgm:pt modelId="{91A37D4D-6DC8-459E-83FD-90430261BF1D}" type="parTrans" cxnId="{652C329E-ADD2-45EC-9B36-E19F0EA3021C}">
      <dgm:prSet/>
      <dgm:spPr/>
      <dgm:t>
        <a:bodyPr/>
        <a:lstStyle/>
        <a:p>
          <a:endParaRPr lang="en-US"/>
        </a:p>
      </dgm:t>
    </dgm:pt>
    <dgm:pt modelId="{52739B41-42AB-4BEC-9D2E-161D58AB3E5E}" type="sibTrans" cxnId="{652C329E-ADD2-45EC-9B36-E19F0EA3021C}">
      <dgm:prSet/>
      <dgm:spPr/>
      <dgm:t>
        <a:bodyPr/>
        <a:lstStyle/>
        <a:p>
          <a:endParaRPr lang="en-US"/>
        </a:p>
      </dgm:t>
    </dgm:pt>
    <dgm:pt modelId="{7CD96D77-2C7C-4B51-A6A8-DAD148BE8D5F}">
      <dgm:prSet/>
      <dgm:spPr/>
      <dgm:t>
        <a:bodyPr/>
        <a:lstStyle/>
        <a:p>
          <a:pPr>
            <a:buFont typeface="Symbol" panose="05050102010706020507" pitchFamily="18" charset="2"/>
            <a:buChar char=""/>
          </a:pPr>
          <a:r>
            <a:rPr lang="en-US"/>
            <a:t>Review of business strategy and financial analysis of company’s existing business plan</a:t>
          </a:r>
        </a:p>
      </dgm:t>
    </dgm:pt>
    <dgm:pt modelId="{4578541B-2576-4F6B-9FA4-8704E071EF35}" type="parTrans" cxnId="{B4F8B056-B9ED-49E8-A954-CC95357B99CF}">
      <dgm:prSet/>
      <dgm:spPr/>
      <dgm:t>
        <a:bodyPr/>
        <a:lstStyle/>
        <a:p>
          <a:endParaRPr lang="en-US"/>
        </a:p>
      </dgm:t>
    </dgm:pt>
    <dgm:pt modelId="{46C8EA00-367C-4789-807A-1275D5F4C909}" type="sibTrans" cxnId="{B4F8B056-B9ED-49E8-A954-CC95357B99CF}">
      <dgm:prSet/>
      <dgm:spPr/>
      <dgm:t>
        <a:bodyPr/>
        <a:lstStyle/>
        <a:p>
          <a:endParaRPr lang="en-US"/>
        </a:p>
      </dgm:t>
    </dgm:pt>
    <dgm:pt modelId="{47BAD2C9-9C1A-48BE-847D-D8C7A021429C}">
      <dgm:prSet/>
      <dgm:spPr/>
      <dgm:t>
        <a:bodyPr/>
        <a:lstStyle/>
        <a:p>
          <a:pPr>
            <a:buFont typeface="Symbol" panose="05050102010706020507" pitchFamily="18" charset="2"/>
            <a:buChar char=""/>
          </a:pPr>
          <a:r>
            <a:rPr lang="en-US"/>
            <a:t>Review of annual financial reports to identify cost and revenue centers</a:t>
          </a:r>
        </a:p>
      </dgm:t>
    </dgm:pt>
    <dgm:pt modelId="{B8E95648-2D8F-4B08-9E0E-E1984C3F6D81}" type="parTrans" cxnId="{C2D93259-1EF9-4B58-B6B5-99D63C47AF9D}">
      <dgm:prSet/>
      <dgm:spPr/>
      <dgm:t>
        <a:bodyPr/>
        <a:lstStyle/>
        <a:p>
          <a:endParaRPr lang="en-US"/>
        </a:p>
      </dgm:t>
    </dgm:pt>
    <dgm:pt modelId="{15453057-41BC-49F0-885A-C9F5CA35CE66}" type="sibTrans" cxnId="{C2D93259-1EF9-4B58-B6B5-99D63C47AF9D}">
      <dgm:prSet/>
      <dgm:spPr/>
      <dgm:t>
        <a:bodyPr/>
        <a:lstStyle/>
        <a:p>
          <a:endParaRPr lang="en-US"/>
        </a:p>
      </dgm:t>
    </dgm:pt>
    <dgm:pt modelId="{714340CE-1372-4E74-B653-CAF1D7C98CCD}">
      <dgm:prSet/>
      <dgm:spPr/>
      <dgm:t>
        <a:bodyPr/>
        <a:lstStyle/>
        <a:p>
          <a:pPr>
            <a:buFont typeface="Symbol" panose="05050102010706020507" pitchFamily="18" charset="2"/>
            <a:buChar char=""/>
          </a:pPr>
          <a:r>
            <a:rPr lang="en-US"/>
            <a:t>Identification of business development strategies to identify company’s ideal customer</a:t>
          </a:r>
        </a:p>
      </dgm:t>
    </dgm:pt>
    <dgm:pt modelId="{BC5CD991-DE3F-41E5-9D78-F3FE0C2923D3}" type="parTrans" cxnId="{29CA4717-275D-403D-B859-DA0F2FB029E0}">
      <dgm:prSet/>
      <dgm:spPr/>
      <dgm:t>
        <a:bodyPr/>
        <a:lstStyle/>
        <a:p>
          <a:endParaRPr lang="en-US"/>
        </a:p>
      </dgm:t>
    </dgm:pt>
    <dgm:pt modelId="{EBEE96EE-E156-4780-8C57-6DBC1FE813ED}" type="sibTrans" cxnId="{29CA4717-275D-403D-B859-DA0F2FB029E0}">
      <dgm:prSet/>
      <dgm:spPr/>
      <dgm:t>
        <a:bodyPr/>
        <a:lstStyle/>
        <a:p>
          <a:endParaRPr lang="en-US"/>
        </a:p>
      </dgm:t>
    </dgm:pt>
    <dgm:pt modelId="{19C1A88F-A6AC-4827-81ED-D9FDE4BCEF4D}" type="pres">
      <dgm:prSet presAssocID="{1E7BA34C-5A1E-4476-AAF9-EA2DEAEA4DCD}" presName="Name0" presStyleCnt="0">
        <dgm:presLayoutVars>
          <dgm:dir/>
          <dgm:animLvl val="lvl"/>
          <dgm:resizeHandles val="exact"/>
        </dgm:presLayoutVars>
      </dgm:prSet>
      <dgm:spPr/>
    </dgm:pt>
    <dgm:pt modelId="{0DA7DB62-B30F-46C4-B9DE-9CCEC0FB66DB}" type="pres">
      <dgm:prSet presAssocID="{4ABDA5B9-396F-400C-BF8E-FB8BF99AD556}" presName="composite" presStyleCnt="0"/>
      <dgm:spPr/>
    </dgm:pt>
    <dgm:pt modelId="{BCC87601-193E-4820-85DD-92C1BFD33910}" type="pres">
      <dgm:prSet presAssocID="{4ABDA5B9-396F-400C-BF8E-FB8BF99AD556}" presName="parTx" presStyleLbl="alignNode1" presStyleIdx="0" presStyleCnt="1">
        <dgm:presLayoutVars>
          <dgm:chMax val="0"/>
          <dgm:chPref val="0"/>
          <dgm:bulletEnabled val="1"/>
        </dgm:presLayoutVars>
      </dgm:prSet>
      <dgm:spPr/>
    </dgm:pt>
    <dgm:pt modelId="{CB9D96D7-DDB4-47D9-B9FC-14EFB63BC75D}" type="pres">
      <dgm:prSet presAssocID="{4ABDA5B9-396F-400C-BF8E-FB8BF99AD556}" presName="desTx" presStyleLbl="alignAccFollowNode1" presStyleIdx="0" presStyleCnt="1">
        <dgm:presLayoutVars>
          <dgm:bulletEnabled val="1"/>
        </dgm:presLayoutVars>
      </dgm:prSet>
      <dgm:spPr/>
    </dgm:pt>
  </dgm:ptLst>
  <dgm:cxnLst>
    <dgm:cxn modelId="{99837C10-7C5A-4F99-BE0F-46C9B9F68C07}" type="presOf" srcId="{47BAD2C9-9C1A-48BE-847D-D8C7A021429C}" destId="{CB9D96D7-DDB4-47D9-B9FC-14EFB63BC75D}" srcOrd="0" destOrd="1" presId="urn:microsoft.com/office/officeart/2005/8/layout/hList1"/>
    <dgm:cxn modelId="{29CA4717-275D-403D-B859-DA0F2FB029E0}" srcId="{4ABDA5B9-396F-400C-BF8E-FB8BF99AD556}" destId="{714340CE-1372-4E74-B653-CAF1D7C98CCD}" srcOrd="2" destOrd="0" parTransId="{BC5CD991-DE3F-41E5-9D78-F3FE0C2923D3}" sibTransId="{EBEE96EE-E156-4780-8C57-6DBC1FE813ED}"/>
    <dgm:cxn modelId="{ACEE0744-A484-4295-9F61-1732A73997FD}" type="presOf" srcId="{714340CE-1372-4E74-B653-CAF1D7C98CCD}" destId="{CB9D96D7-DDB4-47D9-B9FC-14EFB63BC75D}" srcOrd="0" destOrd="2" presId="urn:microsoft.com/office/officeart/2005/8/layout/hList1"/>
    <dgm:cxn modelId="{B4F8B056-B9ED-49E8-A954-CC95357B99CF}" srcId="{4ABDA5B9-396F-400C-BF8E-FB8BF99AD556}" destId="{7CD96D77-2C7C-4B51-A6A8-DAD148BE8D5F}" srcOrd="0" destOrd="0" parTransId="{4578541B-2576-4F6B-9FA4-8704E071EF35}" sibTransId="{46C8EA00-367C-4789-807A-1275D5F4C909}"/>
    <dgm:cxn modelId="{C2D93259-1EF9-4B58-B6B5-99D63C47AF9D}" srcId="{4ABDA5B9-396F-400C-BF8E-FB8BF99AD556}" destId="{47BAD2C9-9C1A-48BE-847D-D8C7A021429C}" srcOrd="1" destOrd="0" parTransId="{B8E95648-2D8F-4B08-9E0E-E1984C3F6D81}" sibTransId="{15453057-41BC-49F0-885A-C9F5CA35CE66}"/>
    <dgm:cxn modelId="{75E6A77E-61CD-458B-95CF-A1102721957D}" type="presOf" srcId="{7CD96D77-2C7C-4B51-A6A8-DAD148BE8D5F}" destId="{CB9D96D7-DDB4-47D9-B9FC-14EFB63BC75D}" srcOrd="0" destOrd="0" presId="urn:microsoft.com/office/officeart/2005/8/layout/hList1"/>
    <dgm:cxn modelId="{2D296995-3016-49E4-9EF3-3BA4975EA649}" type="presOf" srcId="{4ABDA5B9-396F-400C-BF8E-FB8BF99AD556}" destId="{BCC87601-193E-4820-85DD-92C1BFD33910}" srcOrd="0" destOrd="0" presId="urn:microsoft.com/office/officeart/2005/8/layout/hList1"/>
    <dgm:cxn modelId="{652C329E-ADD2-45EC-9B36-E19F0EA3021C}" srcId="{1E7BA34C-5A1E-4476-AAF9-EA2DEAEA4DCD}" destId="{4ABDA5B9-396F-400C-BF8E-FB8BF99AD556}" srcOrd="0" destOrd="0" parTransId="{91A37D4D-6DC8-459E-83FD-90430261BF1D}" sibTransId="{52739B41-42AB-4BEC-9D2E-161D58AB3E5E}"/>
    <dgm:cxn modelId="{759144E7-FEB1-45A8-8B92-BC9296C0BB69}" type="presOf" srcId="{1E7BA34C-5A1E-4476-AAF9-EA2DEAEA4DCD}" destId="{19C1A88F-A6AC-4827-81ED-D9FDE4BCEF4D}" srcOrd="0" destOrd="0" presId="urn:microsoft.com/office/officeart/2005/8/layout/hList1"/>
    <dgm:cxn modelId="{4AF64937-978D-41F5-9F1C-BC531A1E7A5C}" type="presParOf" srcId="{19C1A88F-A6AC-4827-81ED-D9FDE4BCEF4D}" destId="{0DA7DB62-B30F-46C4-B9DE-9CCEC0FB66DB}" srcOrd="0" destOrd="0" presId="urn:microsoft.com/office/officeart/2005/8/layout/hList1"/>
    <dgm:cxn modelId="{B34113E6-678A-4B21-8892-38AA58393178}" type="presParOf" srcId="{0DA7DB62-B30F-46C4-B9DE-9CCEC0FB66DB}" destId="{BCC87601-193E-4820-85DD-92C1BFD33910}" srcOrd="0" destOrd="0" presId="urn:microsoft.com/office/officeart/2005/8/layout/hList1"/>
    <dgm:cxn modelId="{4EF3192E-E911-44D4-9119-D104C21991D3}" type="presParOf" srcId="{0DA7DB62-B30F-46C4-B9DE-9CCEC0FB66DB}" destId="{CB9D96D7-DDB4-47D9-B9FC-14EFB63BC7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883DA9C-AA13-45E7-9DC7-53C837B36A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0048F12-04BE-414C-8E6A-640A7C054994}">
      <dgm:prSet phldrT="[Text]"/>
      <dgm:spPr/>
      <dgm:t>
        <a:bodyPr/>
        <a:lstStyle/>
        <a:p>
          <a:r>
            <a:rPr lang="en-US" b="1" dirty="0"/>
            <a:t>Financing Options</a:t>
          </a:r>
          <a:endParaRPr lang="en-US" dirty="0"/>
        </a:p>
      </dgm:t>
    </dgm:pt>
    <dgm:pt modelId="{A6E7CB68-A3D7-4C23-85B4-FE3C53EB9083}" type="parTrans" cxnId="{FDAF7DC5-2D6D-4646-8367-785A2671BCA1}">
      <dgm:prSet/>
      <dgm:spPr/>
      <dgm:t>
        <a:bodyPr/>
        <a:lstStyle/>
        <a:p>
          <a:endParaRPr lang="en-US"/>
        </a:p>
      </dgm:t>
    </dgm:pt>
    <dgm:pt modelId="{9A28EE0E-E1C0-4AED-9474-993B2599FF68}" type="sibTrans" cxnId="{FDAF7DC5-2D6D-4646-8367-785A2671BCA1}">
      <dgm:prSet/>
      <dgm:spPr/>
      <dgm:t>
        <a:bodyPr/>
        <a:lstStyle/>
        <a:p>
          <a:endParaRPr lang="en-US"/>
        </a:p>
      </dgm:t>
    </dgm:pt>
    <dgm:pt modelId="{C53FA472-39D1-42B2-8352-89941CB759EE}">
      <dgm:prSet/>
      <dgm:spPr/>
      <dgm:t>
        <a:bodyPr/>
        <a:lstStyle/>
        <a:p>
          <a:pPr>
            <a:buFont typeface="Symbol" panose="05050102010706020507" pitchFamily="18" charset="2"/>
            <a:buChar char=""/>
          </a:pPr>
          <a:r>
            <a:rPr lang="en-US"/>
            <a:t>SBA Eligibility</a:t>
          </a:r>
        </a:p>
      </dgm:t>
    </dgm:pt>
    <dgm:pt modelId="{1B2E0A6E-7E0B-42FA-AD1F-14CE984197B6}" type="parTrans" cxnId="{FF409949-0D5C-48B3-B5AF-36D5C69C97B5}">
      <dgm:prSet/>
      <dgm:spPr/>
      <dgm:t>
        <a:bodyPr/>
        <a:lstStyle/>
        <a:p>
          <a:endParaRPr lang="en-US"/>
        </a:p>
      </dgm:t>
    </dgm:pt>
    <dgm:pt modelId="{D8787A81-E1E8-4071-8547-889AF3DE3F9F}" type="sibTrans" cxnId="{FF409949-0D5C-48B3-B5AF-36D5C69C97B5}">
      <dgm:prSet/>
      <dgm:spPr/>
      <dgm:t>
        <a:bodyPr/>
        <a:lstStyle/>
        <a:p>
          <a:endParaRPr lang="en-US"/>
        </a:p>
      </dgm:t>
    </dgm:pt>
    <dgm:pt modelId="{0AAAD545-120A-431A-805E-C48162DFD124}">
      <dgm:prSet/>
      <dgm:spPr/>
      <dgm:t>
        <a:bodyPr/>
        <a:lstStyle/>
        <a:p>
          <a:pPr>
            <a:buFont typeface="Symbol" panose="05050102010706020507" pitchFamily="18" charset="2"/>
            <a:buChar char=""/>
          </a:pPr>
          <a:r>
            <a:rPr lang="en-US"/>
            <a:t>Determine the size of the company and industry focus</a:t>
          </a:r>
        </a:p>
      </dgm:t>
    </dgm:pt>
    <dgm:pt modelId="{119B5244-4099-4C31-9659-6C9C77B8F3C2}" type="parTrans" cxnId="{4039F184-155A-4C61-9645-92F31880004B}">
      <dgm:prSet/>
      <dgm:spPr/>
      <dgm:t>
        <a:bodyPr/>
        <a:lstStyle/>
        <a:p>
          <a:endParaRPr lang="en-US"/>
        </a:p>
      </dgm:t>
    </dgm:pt>
    <dgm:pt modelId="{66BB16B5-59BE-4417-8C86-6AD4CF603DF8}" type="sibTrans" cxnId="{4039F184-155A-4C61-9645-92F31880004B}">
      <dgm:prSet/>
      <dgm:spPr/>
      <dgm:t>
        <a:bodyPr/>
        <a:lstStyle/>
        <a:p>
          <a:endParaRPr lang="en-US"/>
        </a:p>
      </dgm:t>
    </dgm:pt>
    <dgm:pt modelId="{6C27D467-EE00-4B69-B851-00E3885B8FB2}">
      <dgm:prSet/>
      <dgm:spPr/>
      <dgm:t>
        <a:bodyPr/>
        <a:lstStyle/>
        <a:p>
          <a:pPr>
            <a:buFont typeface="Symbol" panose="05050102010706020507" pitchFamily="18" charset="2"/>
            <a:buChar char=""/>
          </a:pPr>
          <a:r>
            <a:rPr lang="en-US"/>
            <a:t>Understand the company’s financial needs such as whether they are for working capital or fixed assets</a:t>
          </a:r>
        </a:p>
      </dgm:t>
    </dgm:pt>
    <dgm:pt modelId="{AA474771-B373-408E-A53A-D4A2D563C585}" type="parTrans" cxnId="{D74BADF1-E9B6-41A4-97F7-31E38CE02C23}">
      <dgm:prSet/>
      <dgm:spPr/>
      <dgm:t>
        <a:bodyPr/>
        <a:lstStyle/>
        <a:p>
          <a:endParaRPr lang="en-US"/>
        </a:p>
      </dgm:t>
    </dgm:pt>
    <dgm:pt modelId="{65AFD240-F52A-4CEA-BEC4-48A466D3FAA6}" type="sibTrans" cxnId="{D74BADF1-E9B6-41A4-97F7-31E38CE02C23}">
      <dgm:prSet/>
      <dgm:spPr/>
      <dgm:t>
        <a:bodyPr/>
        <a:lstStyle/>
        <a:p>
          <a:endParaRPr lang="en-US"/>
        </a:p>
      </dgm:t>
    </dgm:pt>
    <dgm:pt modelId="{4406FFAC-1472-42EB-BFCC-B5EE4A1AAD2C}">
      <dgm:prSet/>
      <dgm:spPr/>
      <dgm:t>
        <a:bodyPr/>
        <a:lstStyle/>
        <a:p>
          <a:pPr>
            <a:buFont typeface="Symbol" panose="05050102010706020507" pitchFamily="18" charset="2"/>
            <a:buChar char=""/>
          </a:pPr>
          <a:r>
            <a:rPr lang="en-US"/>
            <a:t>Map out private banking options as well as state and federal government program options and comparing the financing sizes and the cost of capital</a:t>
          </a:r>
        </a:p>
      </dgm:t>
    </dgm:pt>
    <dgm:pt modelId="{4A8991FD-CD61-4B6E-BC43-CBB83D9AA296}" type="parTrans" cxnId="{E8C70024-F8F1-4429-A33E-E56C9199AE98}">
      <dgm:prSet/>
      <dgm:spPr/>
      <dgm:t>
        <a:bodyPr/>
        <a:lstStyle/>
        <a:p>
          <a:endParaRPr lang="en-US"/>
        </a:p>
      </dgm:t>
    </dgm:pt>
    <dgm:pt modelId="{F4F63E1B-417C-4108-9C8D-E5F569C2F1EF}" type="sibTrans" cxnId="{E8C70024-F8F1-4429-A33E-E56C9199AE98}">
      <dgm:prSet/>
      <dgm:spPr/>
      <dgm:t>
        <a:bodyPr/>
        <a:lstStyle/>
        <a:p>
          <a:endParaRPr lang="en-US"/>
        </a:p>
      </dgm:t>
    </dgm:pt>
    <dgm:pt modelId="{FA8C1A52-CF9A-4393-8DCD-BDC6814B3069}" type="pres">
      <dgm:prSet presAssocID="{D883DA9C-AA13-45E7-9DC7-53C837B36A75}" presName="Name0" presStyleCnt="0">
        <dgm:presLayoutVars>
          <dgm:dir/>
          <dgm:animLvl val="lvl"/>
          <dgm:resizeHandles val="exact"/>
        </dgm:presLayoutVars>
      </dgm:prSet>
      <dgm:spPr/>
    </dgm:pt>
    <dgm:pt modelId="{3E292EF5-4B29-4E3F-A4F8-B056BA60DCBC}" type="pres">
      <dgm:prSet presAssocID="{60048F12-04BE-414C-8E6A-640A7C054994}" presName="composite" presStyleCnt="0"/>
      <dgm:spPr/>
    </dgm:pt>
    <dgm:pt modelId="{EABC4BBD-A1DD-4EF1-8ECC-661FA8D932D8}" type="pres">
      <dgm:prSet presAssocID="{60048F12-04BE-414C-8E6A-640A7C054994}" presName="parTx" presStyleLbl="alignNode1" presStyleIdx="0" presStyleCnt="1">
        <dgm:presLayoutVars>
          <dgm:chMax val="0"/>
          <dgm:chPref val="0"/>
          <dgm:bulletEnabled val="1"/>
        </dgm:presLayoutVars>
      </dgm:prSet>
      <dgm:spPr/>
    </dgm:pt>
    <dgm:pt modelId="{8B3911F4-508E-4F3F-961B-3CB0344FCDD2}" type="pres">
      <dgm:prSet presAssocID="{60048F12-04BE-414C-8E6A-640A7C054994}" presName="desTx" presStyleLbl="alignAccFollowNode1" presStyleIdx="0" presStyleCnt="1">
        <dgm:presLayoutVars>
          <dgm:bulletEnabled val="1"/>
        </dgm:presLayoutVars>
      </dgm:prSet>
      <dgm:spPr/>
    </dgm:pt>
  </dgm:ptLst>
  <dgm:cxnLst>
    <dgm:cxn modelId="{E8C70024-F8F1-4429-A33E-E56C9199AE98}" srcId="{60048F12-04BE-414C-8E6A-640A7C054994}" destId="{4406FFAC-1472-42EB-BFCC-B5EE4A1AAD2C}" srcOrd="3" destOrd="0" parTransId="{4A8991FD-CD61-4B6E-BC43-CBB83D9AA296}" sibTransId="{F4F63E1B-417C-4108-9C8D-E5F569C2F1EF}"/>
    <dgm:cxn modelId="{830DE967-6133-4BB1-8600-27D30CD4A0BD}" type="presOf" srcId="{60048F12-04BE-414C-8E6A-640A7C054994}" destId="{EABC4BBD-A1DD-4EF1-8ECC-661FA8D932D8}" srcOrd="0" destOrd="0" presId="urn:microsoft.com/office/officeart/2005/8/layout/hList1"/>
    <dgm:cxn modelId="{FF409949-0D5C-48B3-B5AF-36D5C69C97B5}" srcId="{60048F12-04BE-414C-8E6A-640A7C054994}" destId="{C53FA472-39D1-42B2-8352-89941CB759EE}" srcOrd="0" destOrd="0" parTransId="{1B2E0A6E-7E0B-42FA-AD1F-14CE984197B6}" sibTransId="{D8787A81-E1E8-4071-8547-889AF3DE3F9F}"/>
    <dgm:cxn modelId="{75EF334E-B15B-49EC-9DB8-883FDEA3E932}" type="presOf" srcId="{4406FFAC-1472-42EB-BFCC-B5EE4A1AAD2C}" destId="{8B3911F4-508E-4F3F-961B-3CB0344FCDD2}" srcOrd="0" destOrd="3" presId="urn:microsoft.com/office/officeart/2005/8/layout/hList1"/>
    <dgm:cxn modelId="{8D00A082-FF7D-4B5A-A3EE-737EFF0CF139}" type="presOf" srcId="{6C27D467-EE00-4B69-B851-00E3885B8FB2}" destId="{8B3911F4-508E-4F3F-961B-3CB0344FCDD2}" srcOrd="0" destOrd="2" presId="urn:microsoft.com/office/officeart/2005/8/layout/hList1"/>
    <dgm:cxn modelId="{4039F184-155A-4C61-9645-92F31880004B}" srcId="{60048F12-04BE-414C-8E6A-640A7C054994}" destId="{0AAAD545-120A-431A-805E-C48162DFD124}" srcOrd="1" destOrd="0" parTransId="{119B5244-4099-4C31-9659-6C9C77B8F3C2}" sibTransId="{66BB16B5-59BE-4417-8C86-6AD4CF603DF8}"/>
    <dgm:cxn modelId="{1FDB3BB8-5E42-4BBE-B05E-587696C05428}" type="presOf" srcId="{0AAAD545-120A-431A-805E-C48162DFD124}" destId="{8B3911F4-508E-4F3F-961B-3CB0344FCDD2}" srcOrd="0" destOrd="1" presId="urn:microsoft.com/office/officeart/2005/8/layout/hList1"/>
    <dgm:cxn modelId="{FDAF7DC5-2D6D-4646-8367-785A2671BCA1}" srcId="{D883DA9C-AA13-45E7-9DC7-53C837B36A75}" destId="{60048F12-04BE-414C-8E6A-640A7C054994}" srcOrd="0" destOrd="0" parTransId="{A6E7CB68-A3D7-4C23-85B4-FE3C53EB9083}" sibTransId="{9A28EE0E-E1C0-4AED-9474-993B2599FF68}"/>
    <dgm:cxn modelId="{6C0FD5DE-ABD5-4D2D-882E-74896ED622FD}" type="presOf" srcId="{D883DA9C-AA13-45E7-9DC7-53C837B36A75}" destId="{FA8C1A52-CF9A-4393-8DCD-BDC6814B3069}" srcOrd="0" destOrd="0" presId="urn:microsoft.com/office/officeart/2005/8/layout/hList1"/>
    <dgm:cxn modelId="{6B0316EC-3F24-43FF-B64C-DD4C9EC1CC4D}" type="presOf" srcId="{C53FA472-39D1-42B2-8352-89941CB759EE}" destId="{8B3911F4-508E-4F3F-961B-3CB0344FCDD2}" srcOrd="0" destOrd="0" presId="urn:microsoft.com/office/officeart/2005/8/layout/hList1"/>
    <dgm:cxn modelId="{D74BADF1-E9B6-41A4-97F7-31E38CE02C23}" srcId="{60048F12-04BE-414C-8E6A-640A7C054994}" destId="{6C27D467-EE00-4B69-B851-00E3885B8FB2}" srcOrd="2" destOrd="0" parTransId="{AA474771-B373-408E-A53A-D4A2D563C585}" sibTransId="{65AFD240-F52A-4CEA-BEC4-48A466D3FAA6}"/>
    <dgm:cxn modelId="{BD65ADF7-8E03-4006-9C16-033E08887F83}" type="presParOf" srcId="{FA8C1A52-CF9A-4393-8DCD-BDC6814B3069}" destId="{3E292EF5-4B29-4E3F-A4F8-B056BA60DCBC}" srcOrd="0" destOrd="0" presId="urn:microsoft.com/office/officeart/2005/8/layout/hList1"/>
    <dgm:cxn modelId="{2B7C13A4-E7A7-4B38-9725-86AA5330A768}" type="presParOf" srcId="{3E292EF5-4B29-4E3F-A4F8-B056BA60DCBC}" destId="{EABC4BBD-A1DD-4EF1-8ECC-661FA8D932D8}" srcOrd="0" destOrd="0" presId="urn:microsoft.com/office/officeart/2005/8/layout/hList1"/>
    <dgm:cxn modelId="{340E652D-64F7-4183-B80D-B01DBC6B84F7}" type="presParOf" srcId="{3E292EF5-4B29-4E3F-A4F8-B056BA60DCBC}" destId="{8B3911F4-508E-4F3F-961B-3CB0344FCD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F321A78-03BD-46B7-ADA3-79321C69E7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AD5228F-0B24-4269-87F1-BAE3DCFDA376}">
      <dgm:prSet phldrT="[Text]"/>
      <dgm:spPr/>
      <dgm:t>
        <a:bodyPr/>
        <a:lstStyle/>
        <a:p>
          <a:r>
            <a:rPr lang="en-US" b="1"/>
            <a:t>Financing Applications</a:t>
          </a:r>
          <a:endParaRPr lang="en-US" dirty="0"/>
        </a:p>
      </dgm:t>
    </dgm:pt>
    <dgm:pt modelId="{82C90047-7D23-4E4D-B586-18F3CB3AA8FB}" type="parTrans" cxnId="{5B72B7BA-19EF-44EC-BF66-9399FD175251}">
      <dgm:prSet/>
      <dgm:spPr/>
      <dgm:t>
        <a:bodyPr/>
        <a:lstStyle/>
        <a:p>
          <a:endParaRPr lang="en-US"/>
        </a:p>
      </dgm:t>
    </dgm:pt>
    <dgm:pt modelId="{7762B26D-AA27-404A-9786-A8351508E79A}" type="sibTrans" cxnId="{5B72B7BA-19EF-44EC-BF66-9399FD175251}">
      <dgm:prSet/>
      <dgm:spPr/>
      <dgm:t>
        <a:bodyPr/>
        <a:lstStyle/>
        <a:p>
          <a:endParaRPr lang="en-US"/>
        </a:p>
      </dgm:t>
    </dgm:pt>
    <dgm:pt modelId="{372679A4-C54D-4415-AD45-4305613FF343}">
      <dgm:prSet/>
      <dgm:spPr/>
      <dgm:t>
        <a:bodyPr/>
        <a:lstStyle/>
        <a:p>
          <a:pPr>
            <a:buFont typeface="Symbol" panose="05050102010706020507" pitchFamily="18" charset="2"/>
            <a:buChar char=""/>
          </a:pPr>
          <a:r>
            <a:rPr lang="en-US"/>
            <a:t>Documentation</a:t>
          </a:r>
        </a:p>
      </dgm:t>
    </dgm:pt>
    <dgm:pt modelId="{834AB801-4400-4B2A-B112-9031BEAAC80B}" type="parTrans" cxnId="{6EFF02C2-860A-432C-8D9A-422FFF2E0FEF}">
      <dgm:prSet/>
      <dgm:spPr/>
      <dgm:t>
        <a:bodyPr/>
        <a:lstStyle/>
        <a:p>
          <a:endParaRPr lang="en-US"/>
        </a:p>
      </dgm:t>
    </dgm:pt>
    <dgm:pt modelId="{CDEAD05E-37C0-4C6E-896E-3E84C84E0F79}" type="sibTrans" cxnId="{6EFF02C2-860A-432C-8D9A-422FFF2E0FEF}">
      <dgm:prSet/>
      <dgm:spPr/>
      <dgm:t>
        <a:bodyPr/>
        <a:lstStyle/>
        <a:p>
          <a:endParaRPr lang="en-US"/>
        </a:p>
      </dgm:t>
    </dgm:pt>
    <dgm:pt modelId="{B69561EE-21B6-41B7-AC35-FE901A7220F1}">
      <dgm:prSet/>
      <dgm:spPr/>
      <dgm:t>
        <a:bodyPr/>
        <a:lstStyle/>
        <a:p>
          <a:pPr>
            <a:buFont typeface="Symbol" panose="05050102010706020507" pitchFamily="18" charset="2"/>
            <a:buChar char=""/>
          </a:pPr>
          <a:r>
            <a:rPr lang="en-US" dirty="0"/>
            <a:t>Business financial statements to include three years of annual profit &amp; loss statements, year-end balance sheet including a debt schedule, reconciliation of net worth, interim balance sheet, interim profit &amp; loss statements, projected financial statements that include month to month cash flow projections, for at least a one-year period</a:t>
          </a:r>
        </a:p>
      </dgm:t>
    </dgm:pt>
    <dgm:pt modelId="{72A924F6-7906-4962-85ED-5E4113CE558C}" type="parTrans" cxnId="{1E8AF4FF-EC41-4E8D-8CC8-971596EC1FCC}">
      <dgm:prSet/>
      <dgm:spPr/>
      <dgm:t>
        <a:bodyPr/>
        <a:lstStyle/>
        <a:p>
          <a:endParaRPr lang="en-US"/>
        </a:p>
      </dgm:t>
    </dgm:pt>
    <dgm:pt modelId="{8F304515-66AE-4A7F-B223-57CEF673E88D}" type="sibTrans" cxnId="{1E8AF4FF-EC41-4E8D-8CC8-971596EC1FCC}">
      <dgm:prSet/>
      <dgm:spPr/>
      <dgm:t>
        <a:bodyPr/>
        <a:lstStyle/>
        <a:p>
          <a:endParaRPr lang="en-US"/>
        </a:p>
      </dgm:t>
    </dgm:pt>
    <dgm:pt modelId="{F0B42482-4175-4273-AE68-0EB7B6C2BD90}">
      <dgm:prSet/>
      <dgm:spPr/>
      <dgm:t>
        <a:bodyPr/>
        <a:lstStyle/>
        <a:p>
          <a:pPr>
            <a:buFont typeface="Symbol" panose="05050102010706020507" pitchFamily="18" charset="2"/>
            <a:buChar char=""/>
          </a:pPr>
          <a:r>
            <a:rPr lang="en-US" dirty="0"/>
            <a:t>Business certification and/or license</a:t>
          </a:r>
        </a:p>
      </dgm:t>
    </dgm:pt>
    <dgm:pt modelId="{BFBEAE72-EDE4-4D62-83F1-D24BC32F99B7}" type="parTrans" cxnId="{D63CC4A4-092D-4433-91F3-585973EC1DFB}">
      <dgm:prSet/>
      <dgm:spPr/>
      <dgm:t>
        <a:bodyPr/>
        <a:lstStyle/>
        <a:p>
          <a:endParaRPr lang="en-US"/>
        </a:p>
      </dgm:t>
    </dgm:pt>
    <dgm:pt modelId="{C3B7B875-D0FA-41FE-A7ED-FCB9A5E6650F}" type="sibTrans" cxnId="{D63CC4A4-092D-4433-91F3-585973EC1DFB}">
      <dgm:prSet/>
      <dgm:spPr/>
      <dgm:t>
        <a:bodyPr/>
        <a:lstStyle/>
        <a:p>
          <a:endParaRPr lang="en-US"/>
        </a:p>
      </dgm:t>
    </dgm:pt>
    <dgm:pt modelId="{08414B26-F3BE-467F-AB8A-7DBEC254F5DA}">
      <dgm:prSet/>
      <dgm:spPr/>
      <dgm:t>
        <a:bodyPr/>
        <a:lstStyle/>
        <a:p>
          <a:pPr>
            <a:buFont typeface="Symbol" panose="05050102010706020507" pitchFamily="18" charset="2"/>
            <a:buChar char=""/>
          </a:pPr>
          <a:r>
            <a:rPr lang="en-US" dirty="0"/>
            <a:t>Loan application history</a:t>
          </a:r>
        </a:p>
      </dgm:t>
    </dgm:pt>
    <dgm:pt modelId="{E19A9729-D06E-4EB0-939A-28A1C05D6140}" type="parTrans" cxnId="{67DDF364-E800-4189-8BA1-A24D80F087A2}">
      <dgm:prSet/>
      <dgm:spPr/>
      <dgm:t>
        <a:bodyPr/>
        <a:lstStyle/>
        <a:p>
          <a:endParaRPr lang="en-US"/>
        </a:p>
      </dgm:t>
    </dgm:pt>
    <dgm:pt modelId="{9D67E6E5-1148-4907-A627-C0C5DB2CB567}" type="sibTrans" cxnId="{67DDF364-E800-4189-8BA1-A24D80F087A2}">
      <dgm:prSet/>
      <dgm:spPr/>
      <dgm:t>
        <a:bodyPr/>
        <a:lstStyle/>
        <a:p>
          <a:endParaRPr lang="en-US"/>
        </a:p>
      </dgm:t>
    </dgm:pt>
    <dgm:pt modelId="{BE3558E0-49AE-48D0-81CE-1BFBDD9D6A4F}">
      <dgm:prSet/>
      <dgm:spPr/>
      <dgm:t>
        <a:bodyPr/>
        <a:lstStyle/>
        <a:p>
          <a:pPr>
            <a:buFont typeface="Symbol" panose="05050102010706020507" pitchFamily="18" charset="2"/>
            <a:buChar char=""/>
          </a:pPr>
          <a:r>
            <a:rPr lang="en-US" dirty="0"/>
            <a:t>Income tax returns for the previous three years</a:t>
          </a:r>
        </a:p>
      </dgm:t>
    </dgm:pt>
    <dgm:pt modelId="{6E53F2C5-AA86-4497-972E-9A01411BF880}" type="parTrans" cxnId="{B7889F1B-108D-45C5-9874-2362419E4349}">
      <dgm:prSet/>
      <dgm:spPr/>
      <dgm:t>
        <a:bodyPr/>
        <a:lstStyle/>
        <a:p>
          <a:endParaRPr lang="en-US"/>
        </a:p>
      </dgm:t>
    </dgm:pt>
    <dgm:pt modelId="{DCD9196B-981D-4416-97F0-AED30CD5B53B}" type="sibTrans" cxnId="{B7889F1B-108D-45C5-9874-2362419E4349}">
      <dgm:prSet/>
      <dgm:spPr/>
      <dgm:t>
        <a:bodyPr/>
        <a:lstStyle/>
        <a:p>
          <a:endParaRPr lang="en-US"/>
        </a:p>
      </dgm:t>
    </dgm:pt>
    <dgm:pt modelId="{9CA415D5-A795-424B-9B1A-5EA5F0B21D91}">
      <dgm:prSet/>
      <dgm:spPr/>
      <dgm:t>
        <a:bodyPr/>
        <a:lstStyle/>
        <a:p>
          <a:pPr>
            <a:buFont typeface="Symbol" panose="05050102010706020507" pitchFamily="18" charset="2"/>
            <a:buChar char=""/>
          </a:pPr>
          <a:r>
            <a:rPr lang="en-US" dirty="0"/>
            <a:t>Resumes for each principal in the company</a:t>
          </a:r>
        </a:p>
      </dgm:t>
    </dgm:pt>
    <dgm:pt modelId="{7843238A-E216-4D6B-B0FD-F7FAD4053149}" type="parTrans" cxnId="{0200F439-196A-4176-84D5-AEC524A5A76D}">
      <dgm:prSet/>
      <dgm:spPr/>
      <dgm:t>
        <a:bodyPr/>
        <a:lstStyle/>
        <a:p>
          <a:endParaRPr lang="en-US"/>
        </a:p>
      </dgm:t>
    </dgm:pt>
    <dgm:pt modelId="{B678D654-965E-4712-A243-9BFC3642F545}" type="sibTrans" cxnId="{0200F439-196A-4176-84D5-AEC524A5A76D}">
      <dgm:prSet/>
      <dgm:spPr/>
      <dgm:t>
        <a:bodyPr/>
        <a:lstStyle/>
        <a:p>
          <a:endParaRPr lang="en-US"/>
        </a:p>
      </dgm:t>
    </dgm:pt>
    <dgm:pt modelId="{5F83A454-115B-4FE1-BE93-C8D0715C3FD5}">
      <dgm:prSet/>
      <dgm:spPr/>
      <dgm:t>
        <a:bodyPr/>
        <a:lstStyle/>
        <a:p>
          <a:pPr>
            <a:buFont typeface="Symbol" panose="05050102010706020507" pitchFamily="18" charset="2"/>
            <a:buChar char=""/>
          </a:pPr>
          <a:r>
            <a:rPr lang="en-US" dirty="0"/>
            <a:t>Business overview and history including an explanation of why the SBA loan is needed and how it will help the business</a:t>
          </a:r>
        </a:p>
      </dgm:t>
    </dgm:pt>
    <dgm:pt modelId="{D148A58A-B106-4763-A31F-76BF0AA44723}" type="parTrans" cxnId="{064F9C8C-BEE3-4983-BC1F-663CB7700FFF}">
      <dgm:prSet/>
      <dgm:spPr/>
      <dgm:t>
        <a:bodyPr/>
        <a:lstStyle/>
        <a:p>
          <a:endParaRPr lang="en-US"/>
        </a:p>
      </dgm:t>
    </dgm:pt>
    <dgm:pt modelId="{01B3728E-ECF4-4BC0-8FD9-BF4E4CCDCADA}" type="sibTrans" cxnId="{064F9C8C-BEE3-4983-BC1F-663CB7700FFF}">
      <dgm:prSet/>
      <dgm:spPr/>
      <dgm:t>
        <a:bodyPr/>
        <a:lstStyle/>
        <a:p>
          <a:endParaRPr lang="en-US"/>
        </a:p>
      </dgm:t>
    </dgm:pt>
    <dgm:pt modelId="{8C10582B-FAB9-4B75-A33C-81F8C54B72A4}">
      <dgm:prSet/>
      <dgm:spPr/>
      <dgm:t>
        <a:bodyPr/>
        <a:lstStyle/>
        <a:p>
          <a:pPr>
            <a:buFont typeface="Symbol" panose="05050102010706020507" pitchFamily="18" charset="2"/>
            <a:buChar char=""/>
          </a:pPr>
          <a:r>
            <a:rPr lang="en-US" dirty="0"/>
            <a:t>Business facility lease</a:t>
          </a:r>
        </a:p>
      </dgm:t>
    </dgm:pt>
    <dgm:pt modelId="{F5063D66-2F7E-4787-8CCF-E7556CD29FEB}" type="parTrans" cxnId="{3AC778E0-28D6-4ED6-A5A5-1788F2C2A304}">
      <dgm:prSet/>
      <dgm:spPr/>
      <dgm:t>
        <a:bodyPr/>
        <a:lstStyle/>
        <a:p>
          <a:endParaRPr lang="en-US"/>
        </a:p>
      </dgm:t>
    </dgm:pt>
    <dgm:pt modelId="{3B0EB179-1B3B-4C71-9F3A-4E4FAD8A359A}" type="sibTrans" cxnId="{3AC778E0-28D6-4ED6-A5A5-1788F2C2A304}">
      <dgm:prSet/>
      <dgm:spPr/>
      <dgm:t>
        <a:bodyPr/>
        <a:lstStyle/>
        <a:p>
          <a:endParaRPr lang="en-US"/>
        </a:p>
      </dgm:t>
    </dgm:pt>
    <dgm:pt modelId="{46A2C985-8BFC-4B70-850B-235751C1A75D}" type="pres">
      <dgm:prSet presAssocID="{DF321A78-03BD-46B7-ADA3-79321C69E77D}" presName="linear" presStyleCnt="0">
        <dgm:presLayoutVars>
          <dgm:dir/>
          <dgm:animLvl val="lvl"/>
          <dgm:resizeHandles val="exact"/>
        </dgm:presLayoutVars>
      </dgm:prSet>
      <dgm:spPr/>
    </dgm:pt>
    <dgm:pt modelId="{7B0AC257-F327-477A-9D13-3380AF56803B}" type="pres">
      <dgm:prSet presAssocID="{EAD5228F-0B24-4269-87F1-BAE3DCFDA376}" presName="parentLin" presStyleCnt="0"/>
      <dgm:spPr/>
    </dgm:pt>
    <dgm:pt modelId="{0A8BB69D-65C9-44A3-BCB3-1F4EA11EAC79}" type="pres">
      <dgm:prSet presAssocID="{EAD5228F-0B24-4269-87F1-BAE3DCFDA376}" presName="parentLeftMargin" presStyleLbl="node1" presStyleIdx="0" presStyleCnt="1"/>
      <dgm:spPr/>
    </dgm:pt>
    <dgm:pt modelId="{C09359FE-9C17-44BD-B9E8-F90EFBABF85C}" type="pres">
      <dgm:prSet presAssocID="{EAD5228F-0B24-4269-87F1-BAE3DCFDA376}" presName="parentText" presStyleLbl="node1" presStyleIdx="0" presStyleCnt="1">
        <dgm:presLayoutVars>
          <dgm:chMax val="0"/>
          <dgm:bulletEnabled val="1"/>
        </dgm:presLayoutVars>
      </dgm:prSet>
      <dgm:spPr/>
    </dgm:pt>
    <dgm:pt modelId="{3B50ABBA-4F42-4B56-BF2B-CDB89CCFE906}" type="pres">
      <dgm:prSet presAssocID="{EAD5228F-0B24-4269-87F1-BAE3DCFDA376}" presName="negativeSpace" presStyleCnt="0"/>
      <dgm:spPr/>
    </dgm:pt>
    <dgm:pt modelId="{38DA4376-18FC-472F-A996-8569AB083F29}" type="pres">
      <dgm:prSet presAssocID="{EAD5228F-0B24-4269-87F1-BAE3DCFDA376}" presName="childText" presStyleLbl="conFgAcc1" presStyleIdx="0" presStyleCnt="1">
        <dgm:presLayoutVars>
          <dgm:bulletEnabled val="1"/>
        </dgm:presLayoutVars>
      </dgm:prSet>
      <dgm:spPr/>
    </dgm:pt>
  </dgm:ptLst>
  <dgm:cxnLst>
    <dgm:cxn modelId="{0D2AC61A-A1C0-4491-81CA-7C53FFA5D96B}" type="presOf" srcId="{EAD5228F-0B24-4269-87F1-BAE3DCFDA376}" destId="{C09359FE-9C17-44BD-B9E8-F90EFBABF85C}" srcOrd="1" destOrd="0" presId="urn:microsoft.com/office/officeart/2005/8/layout/list1"/>
    <dgm:cxn modelId="{B7889F1B-108D-45C5-9874-2362419E4349}" srcId="{372679A4-C54D-4415-AD45-4305613FF343}" destId="{BE3558E0-49AE-48D0-81CE-1BFBDD9D6A4F}" srcOrd="3" destOrd="0" parTransId="{6E53F2C5-AA86-4497-972E-9A01411BF880}" sibTransId="{DCD9196B-981D-4416-97F0-AED30CD5B53B}"/>
    <dgm:cxn modelId="{C2054F20-E6FA-4FE0-AF6D-BCB5A279AC80}" type="presOf" srcId="{372679A4-C54D-4415-AD45-4305613FF343}" destId="{38DA4376-18FC-472F-A996-8569AB083F29}" srcOrd="0" destOrd="0" presId="urn:microsoft.com/office/officeart/2005/8/layout/list1"/>
    <dgm:cxn modelId="{0200F439-196A-4176-84D5-AEC524A5A76D}" srcId="{372679A4-C54D-4415-AD45-4305613FF343}" destId="{9CA415D5-A795-424B-9B1A-5EA5F0B21D91}" srcOrd="4" destOrd="0" parTransId="{7843238A-E216-4D6B-B0FD-F7FAD4053149}" sibTransId="{B678D654-965E-4712-A243-9BFC3642F545}"/>
    <dgm:cxn modelId="{67DDF364-E800-4189-8BA1-A24D80F087A2}" srcId="{372679A4-C54D-4415-AD45-4305613FF343}" destId="{08414B26-F3BE-467F-AB8A-7DBEC254F5DA}" srcOrd="2" destOrd="0" parTransId="{E19A9729-D06E-4EB0-939A-28A1C05D6140}" sibTransId="{9D67E6E5-1148-4907-A627-C0C5DB2CB567}"/>
    <dgm:cxn modelId="{D18C6345-7228-4A7C-9B35-D712F9E35067}" type="presOf" srcId="{EAD5228F-0B24-4269-87F1-BAE3DCFDA376}" destId="{0A8BB69D-65C9-44A3-BCB3-1F4EA11EAC79}" srcOrd="0" destOrd="0" presId="urn:microsoft.com/office/officeart/2005/8/layout/list1"/>
    <dgm:cxn modelId="{7ACE8F6D-9C92-4C4D-9A09-73E8799683FD}" type="presOf" srcId="{DF321A78-03BD-46B7-ADA3-79321C69E77D}" destId="{46A2C985-8BFC-4B70-850B-235751C1A75D}" srcOrd="0" destOrd="0" presId="urn:microsoft.com/office/officeart/2005/8/layout/list1"/>
    <dgm:cxn modelId="{88D7E34E-F7EA-4D91-B6F3-02C6CBEA3BB3}" type="presOf" srcId="{BE3558E0-49AE-48D0-81CE-1BFBDD9D6A4F}" destId="{38DA4376-18FC-472F-A996-8569AB083F29}" srcOrd="0" destOrd="4" presId="urn:microsoft.com/office/officeart/2005/8/layout/list1"/>
    <dgm:cxn modelId="{3EE1D188-F46A-4C9C-BF1C-3B1743447443}" type="presOf" srcId="{8C10582B-FAB9-4B75-A33C-81F8C54B72A4}" destId="{38DA4376-18FC-472F-A996-8569AB083F29}" srcOrd="0" destOrd="7" presId="urn:microsoft.com/office/officeart/2005/8/layout/list1"/>
    <dgm:cxn modelId="{064F9C8C-BEE3-4983-BC1F-663CB7700FFF}" srcId="{372679A4-C54D-4415-AD45-4305613FF343}" destId="{5F83A454-115B-4FE1-BE93-C8D0715C3FD5}" srcOrd="5" destOrd="0" parTransId="{D148A58A-B106-4763-A31F-76BF0AA44723}" sibTransId="{01B3728E-ECF4-4BC0-8FD9-BF4E4CCDCADA}"/>
    <dgm:cxn modelId="{6B830E96-77DD-4460-AAFF-6C873866BB65}" type="presOf" srcId="{5F83A454-115B-4FE1-BE93-C8D0715C3FD5}" destId="{38DA4376-18FC-472F-A996-8569AB083F29}" srcOrd="0" destOrd="6" presId="urn:microsoft.com/office/officeart/2005/8/layout/list1"/>
    <dgm:cxn modelId="{F80A889D-82B9-4BC0-941C-FBE275AD80F4}" type="presOf" srcId="{9CA415D5-A795-424B-9B1A-5EA5F0B21D91}" destId="{38DA4376-18FC-472F-A996-8569AB083F29}" srcOrd="0" destOrd="5" presId="urn:microsoft.com/office/officeart/2005/8/layout/list1"/>
    <dgm:cxn modelId="{D63CC4A4-092D-4433-91F3-585973EC1DFB}" srcId="{372679A4-C54D-4415-AD45-4305613FF343}" destId="{F0B42482-4175-4273-AE68-0EB7B6C2BD90}" srcOrd="1" destOrd="0" parTransId="{BFBEAE72-EDE4-4D62-83F1-D24BC32F99B7}" sibTransId="{C3B7B875-D0FA-41FE-A7ED-FCB9A5E6650F}"/>
    <dgm:cxn modelId="{5B72B7BA-19EF-44EC-BF66-9399FD175251}" srcId="{DF321A78-03BD-46B7-ADA3-79321C69E77D}" destId="{EAD5228F-0B24-4269-87F1-BAE3DCFDA376}" srcOrd="0" destOrd="0" parTransId="{82C90047-7D23-4E4D-B586-18F3CB3AA8FB}" sibTransId="{7762B26D-AA27-404A-9786-A8351508E79A}"/>
    <dgm:cxn modelId="{6EFF02C2-860A-432C-8D9A-422FFF2E0FEF}" srcId="{EAD5228F-0B24-4269-87F1-BAE3DCFDA376}" destId="{372679A4-C54D-4415-AD45-4305613FF343}" srcOrd="0" destOrd="0" parTransId="{834AB801-4400-4B2A-B112-9031BEAAC80B}" sibTransId="{CDEAD05E-37C0-4C6E-896E-3E84C84E0F79}"/>
    <dgm:cxn modelId="{27F47FC9-B4EE-4FC2-BE42-F2E95B1AB37C}" type="presOf" srcId="{F0B42482-4175-4273-AE68-0EB7B6C2BD90}" destId="{38DA4376-18FC-472F-A996-8569AB083F29}" srcOrd="0" destOrd="2" presId="urn:microsoft.com/office/officeart/2005/8/layout/list1"/>
    <dgm:cxn modelId="{E59081D6-D86F-4700-99CF-8EAB07ABD930}" type="presOf" srcId="{08414B26-F3BE-467F-AB8A-7DBEC254F5DA}" destId="{38DA4376-18FC-472F-A996-8569AB083F29}" srcOrd="0" destOrd="3" presId="urn:microsoft.com/office/officeart/2005/8/layout/list1"/>
    <dgm:cxn modelId="{3AC778E0-28D6-4ED6-A5A5-1788F2C2A304}" srcId="{372679A4-C54D-4415-AD45-4305613FF343}" destId="{8C10582B-FAB9-4B75-A33C-81F8C54B72A4}" srcOrd="6" destOrd="0" parTransId="{F5063D66-2F7E-4787-8CCF-E7556CD29FEB}" sibTransId="{3B0EB179-1B3B-4C71-9F3A-4E4FAD8A359A}"/>
    <dgm:cxn modelId="{B31551E1-FAC8-41B2-B713-654A67B767DC}" type="presOf" srcId="{B69561EE-21B6-41B7-AC35-FE901A7220F1}" destId="{38DA4376-18FC-472F-A996-8569AB083F29}" srcOrd="0" destOrd="1" presId="urn:microsoft.com/office/officeart/2005/8/layout/list1"/>
    <dgm:cxn modelId="{1E8AF4FF-EC41-4E8D-8CC8-971596EC1FCC}" srcId="{372679A4-C54D-4415-AD45-4305613FF343}" destId="{B69561EE-21B6-41B7-AC35-FE901A7220F1}" srcOrd="0" destOrd="0" parTransId="{72A924F6-7906-4962-85ED-5E4113CE558C}" sibTransId="{8F304515-66AE-4A7F-B223-57CEF673E88D}"/>
    <dgm:cxn modelId="{D488F248-31A4-439B-86C0-BD2288EF233B}" type="presParOf" srcId="{46A2C985-8BFC-4B70-850B-235751C1A75D}" destId="{7B0AC257-F327-477A-9D13-3380AF56803B}" srcOrd="0" destOrd="0" presId="urn:microsoft.com/office/officeart/2005/8/layout/list1"/>
    <dgm:cxn modelId="{E02C6FF1-8C90-4F7C-A3E4-3814258B4FC2}" type="presParOf" srcId="{7B0AC257-F327-477A-9D13-3380AF56803B}" destId="{0A8BB69D-65C9-44A3-BCB3-1F4EA11EAC79}" srcOrd="0" destOrd="0" presId="urn:microsoft.com/office/officeart/2005/8/layout/list1"/>
    <dgm:cxn modelId="{0BED1975-73F6-4661-9BA6-0E7888893627}" type="presParOf" srcId="{7B0AC257-F327-477A-9D13-3380AF56803B}" destId="{C09359FE-9C17-44BD-B9E8-F90EFBABF85C}" srcOrd="1" destOrd="0" presId="urn:microsoft.com/office/officeart/2005/8/layout/list1"/>
    <dgm:cxn modelId="{022A3B5B-F5A9-4CAB-9E12-47AA7A325427}" type="presParOf" srcId="{46A2C985-8BFC-4B70-850B-235751C1A75D}" destId="{3B50ABBA-4F42-4B56-BF2B-CDB89CCFE906}" srcOrd="1" destOrd="0" presId="urn:microsoft.com/office/officeart/2005/8/layout/list1"/>
    <dgm:cxn modelId="{D8AF1F2D-FC4C-4592-8482-590DCF004EFC}" type="presParOf" srcId="{46A2C985-8BFC-4B70-850B-235751C1A75D}" destId="{38DA4376-18FC-472F-A996-8569AB083F2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C5D7548-C44C-4BA9-8C92-EBC595F441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64958B2-B0C3-4791-A4BB-AFD6C5370DD4}">
      <dgm:prSet phldrT="[Text]"/>
      <dgm:spPr/>
      <dgm:t>
        <a:bodyPr/>
        <a:lstStyle/>
        <a:p>
          <a:r>
            <a:rPr lang="en-US" b="1" dirty="0"/>
            <a:t>Financing Advocacy</a:t>
          </a:r>
          <a:endParaRPr lang="en-US" dirty="0"/>
        </a:p>
      </dgm:t>
    </dgm:pt>
    <dgm:pt modelId="{1E967651-03D2-4238-961A-2B668666DDE1}" type="parTrans" cxnId="{FCE41DB6-2CFB-4C68-B66D-0466D32054EC}">
      <dgm:prSet/>
      <dgm:spPr/>
      <dgm:t>
        <a:bodyPr/>
        <a:lstStyle/>
        <a:p>
          <a:endParaRPr lang="en-US"/>
        </a:p>
      </dgm:t>
    </dgm:pt>
    <dgm:pt modelId="{EAC664C4-806F-4FDC-B18A-8C5013C6A2A0}" type="sibTrans" cxnId="{FCE41DB6-2CFB-4C68-B66D-0466D32054EC}">
      <dgm:prSet/>
      <dgm:spPr/>
      <dgm:t>
        <a:bodyPr/>
        <a:lstStyle/>
        <a:p>
          <a:endParaRPr lang="en-US"/>
        </a:p>
      </dgm:t>
    </dgm:pt>
    <dgm:pt modelId="{140298C2-A245-40B4-B575-1A5895D38927}">
      <dgm:prSet/>
      <dgm:spPr/>
      <dgm:t>
        <a:bodyPr/>
        <a:lstStyle/>
        <a:p>
          <a:pPr>
            <a:buFont typeface="Symbol" panose="05050102010706020507" pitchFamily="18" charset="2"/>
            <a:buChar char=""/>
          </a:pPr>
          <a:r>
            <a:rPr lang="en-US"/>
            <a:t>Nearly 1,000,000 SBA applications anticipated</a:t>
          </a:r>
        </a:p>
      </dgm:t>
    </dgm:pt>
    <dgm:pt modelId="{3E2BAE3D-CE23-4DB7-87D9-4EEEA659E01D}" type="parTrans" cxnId="{3AFBE5D9-BFBC-472B-BE66-763D3B1B551A}">
      <dgm:prSet/>
      <dgm:spPr/>
      <dgm:t>
        <a:bodyPr/>
        <a:lstStyle/>
        <a:p>
          <a:endParaRPr lang="en-US"/>
        </a:p>
      </dgm:t>
    </dgm:pt>
    <dgm:pt modelId="{8A59334B-FEE5-49F5-A492-88148F2C201B}" type="sibTrans" cxnId="{3AFBE5D9-BFBC-472B-BE66-763D3B1B551A}">
      <dgm:prSet/>
      <dgm:spPr/>
      <dgm:t>
        <a:bodyPr/>
        <a:lstStyle/>
        <a:p>
          <a:endParaRPr lang="en-US"/>
        </a:p>
      </dgm:t>
    </dgm:pt>
    <dgm:pt modelId="{CAD90043-91F3-4BB4-ACB1-85DD51D83240}">
      <dgm:prSet/>
      <dgm:spPr/>
      <dgm:t>
        <a:bodyPr/>
        <a:lstStyle/>
        <a:p>
          <a:pPr>
            <a:buFont typeface="Symbol" panose="05050102010706020507" pitchFamily="18" charset="2"/>
            <a:buChar char=""/>
          </a:pPr>
          <a:r>
            <a:rPr lang="en-US"/>
            <a:t>Connections with political leadership</a:t>
          </a:r>
        </a:p>
      </dgm:t>
    </dgm:pt>
    <dgm:pt modelId="{AD0B64F5-E013-4C48-93D7-AFFE3536323D}" type="parTrans" cxnId="{29490059-38BF-475C-8AFA-5DCAFCC36079}">
      <dgm:prSet/>
      <dgm:spPr/>
      <dgm:t>
        <a:bodyPr/>
        <a:lstStyle/>
        <a:p>
          <a:endParaRPr lang="en-US"/>
        </a:p>
      </dgm:t>
    </dgm:pt>
    <dgm:pt modelId="{0CD32299-0EB8-478E-963F-AC7D5936CAF5}" type="sibTrans" cxnId="{29490059-38BF-475C-8AFA-5DCAFCC36079}">
      <dgm:prSet/>
      <dgm:spPr/>
      <dgm:t>
        <a:bodyPr/>
        <a:lstStyle/>
        <a:p>
          <a:endParaRPr lang="en-US"/>
        </a:p>
      </dgm:t>
    </dgm:pt>
    <dgm:pt modelId="{363D6B30-D1BA-418C-AEC3-BC792B188E9E}">
      <dgm:prSet/>
      <dgm:spPr/>
      <dgm:t>
        <a:bodyPr/>
        <a:lstStyle/>
        <a:p>
          <a:pPr>
            <a:buFont typeface="Symbol" panose="05050102010706020507" pitchFamily="18" charset="2"/>
            <a:buChar char=""/>
          </a:pPr>
          <a:r>
            <a:rPr lang="en-US"/>
            <a:t>Focus request with SBA and Federal Reserve</a:t>
          </a:r>
        </a:p>
      </dgm:t>
    </dgm:pt>
    <dgm:pt modelId="{2BFFD6EA-F0F9-4E0D-9D99-F1AEEAEC4DF9}" type="parTrans" cxnId="{9F8F4377-0037-4999-81F7-0386747D25F9}">
      <dgm:prSet/>
      <dgm:spPr/>
      <dgm:t>
        <a:bodyPr/>
        <a:lstStyle/>
        <a:p>
          <a:endParaRPr lang="en-US"/>
        </a:p>
      </dgm:t>
    </dgm:pt>
    <dgm:pt modelId="{9B509422-D755-4C31-AB74-B0C80ECFB67F}" type="sibTrans" cxnId="{9F8F4377-0037-4999-81F7-0386747D25F9}">
      <dgm:prSet/>
      <dgm:spPr/>
      <dgm:t>
        <a:bodyPr/>
        <a:lstStyle/>
        <a:p>
          <a:endParaRPr lang="en-US"/>
        </a:p>
      </dgm:t>
    </dgm:pt>
    <dgm:pt modelId="{84BC469D-000F-4EA8-83B9-AE43A6DCC92C}" type="pres">
      <dgm:prSet presAssocID="{AC5D7548-C44C-4BA9-8C92-EBC595F44145}" presName="Name0" presStyleCnt="0">
        <dgm:presLayoutVars>
          <dgm:dir/>
          <dgm:animLvl val="lvl"/>
          <dgm:resizeHandles val="exact"/>
        </dgm:presLayoutVars>
      </dgm:prSet>
      <dgm:spPr/>
    </dgm:pt>
    <dgm:pt modelId="{3F6A946B-58FE-4EFD-9730-D544A51B32B2}" type="pres">
      <dgm:prSet presAssocID="{F64958B2-B0C3-4791-A4BB-AFD6C5370DD4}" presName="composite" presStyleCnt="0"/>
      <dgm:spPr/>
    </dgm:pt>
    <dgm:pt modelId="{7B5F1AFD-BAD9-4F87-A15E-FEF25DD07365}" type="pres">
      <dgm:prSet presAssocID="{F64958B2-B0C3-4791-A4BB-AFD6C5370DD4}" presName="parTx" presStyleLbl="alignNode1" presStyleIdx="0" presStyleCnt="1">
        <dgm:presLayoutVars>
          <dgm:chMax val="0"/>
          <dgm:chPref val="0"/>
          <dgm:bulletEnabled val="1"/>
        </dgm:presLayoutVars>
      </dgm:prSet>
      <dgm:spPr/>
    </dgm:pt>
    <dgm:pt modelId="{7A77D8BC-BA2F-4965-BDEB-48172D969F07}" type="pres">
      <dgm:prSet presAssocID="{F64958B2-B0C3-4791-A4BB-AFD6C5370DD4}" presName="desTx" presStyleLbl="alignAccFollowNode1" presStyleIdx="0" presStyleCnt="1">
        <dgm:presLayoutVars>
          <dgm:bulletEnabled val="1"/>
        </dgm:presLayoutVars>
      </dgm:prSet>
      <dgm:spPr/>
    </dgm:pt>
  </dgm:ptLst>
  <dgm:cxnLst>
    <dgm:cxn modelId="{7B7C8766-F23D-432F-ADBC-A7F62FB3242E}" type="presOf" srcId="{140298C2-A245-40B4-B575-1A5895D38927}" destId="{7A77D8BC-BA2F-4965-BDEB-48172D969F07}" srcOrd="0" destOrd="0" presId="urn:microsoft.com/office/officeart/2005/8/layout/hList1"/>
    <dgm:cxn modelId="{9F8F4377-0037-4999-81F7-0386747D25F9}" srcId="{F64958B2-B0C3-4791-A4BB-AFD6C5370DD4}" destId="{363D6B30-D1BA-418C-AEC3-BC792B188E9E}" srcOrd="2" destOrd="0" parTransId="{2BFFD6EA-F0F9-4E0D-9D99-F1AEEAEC4DF9}" sibTransId="{9B509422-D755-4C31-AB74-B0C80ECFB67F}"/>
    <dgm:cxn modelId="{29490059-38BF-475C-8AFA-5DCAFCC36079}" srcId="{F64958B2-B0C3-4791-A4BB-AFD6C5370DD4}" destId="{CAD90043-91F3-4BB4-ACB1-85DD51D83240}" srcOrd="1" destOrd="0" parTransId="{AD0B64F5-E013-4C48-93D7-AFFE3536323D}" sibTransId="{0CD32299-0EB8-478E-963F-AC7D5936CAF5}"/>
    <dgm:cxn modelId="{1E2BE580-EAEC-48C0-BF28-E866483240A5}" type="presOf" srcId="{363D6B30-D1BA-418C-AEC3-BC792B188E9E}" destId="{7A77D8BC-BA2F-4965-BDEB-48172D969F07}" srcOrd="0" destOrd="2" presId="urn:microsoft.com/office/officeart/2005/8/layout/hList1"/>
    <dgm:cxn modelId="{0AA18A9C-57E3-4996-8300-DABB2C86CB5B}" type="presOf" srcId="{F64958B2-B0C3-4791-A4BB-AFD6C5370DD4}" destId="{7B5F1AFD-BAD9-4F87-A15E-FEF25DD07365}" srcOrd="0" destOrd="0" presId="urn:microsoft.com/office/officeart/2005/8/layout/hList1"/>
    <dgm:cxn modelId="{FCE41DB6-2CFB-4C68-B66D-0466D32054EC}" srcId="{AC5D7548-C44C-4BA9-8C92-EBC595F44145}" destId="{F64958B2-B0C3-4791-A4BB-AFD6C5370DD4}" srcOrd="0" destOrd="0" parTransId="{1E967651-03D2-4238-961A-2B668666DDE1}" sibTransId="{EAC664C4-806F-4FDC-B18A-8C5013C6A2A0}"/>
    <dgm:cxn modelId="{AC8E22C7-4902-43EF-9A62-5B091E986E48}" type="presOf" srcId="{CAD90043-91F3-4BB4-ACB1-85DD51D83240}" destId="{7A77D8BC-BA2F-4965-BDEB-48172D969F07}" srcOrd="0" destOrd="1" presId="urn:microsoft.com/office/officeart/2005/8/layout/hList1"/>
    <dgm:cxn modelId="{3AFBE5D9-BFBC-472B-BE66-763D3B1B551A}" srcId="{F64958B2-B0C3-4791-A4BB-AFD6C5370DD4}" destId="{140298C2-A245-40B4-B575-1A5895D38927}" srcOrd="0" destOrd="0" parTransId="{3E2BAE3D-CE23-4DB7-87D9-4EEEA659E01D}" sibTransId="{8A59334B-FEE5-49F5-A492-88148F2C201B}"/>
    <dgm:cxn modelId="{479169EC-1521-48FF-B53F-8D4CC5D16B2E}" type="presOf" srcId="{AC5D7548-C44C-4BA9-8C92-EBC595F44145}" destId="{84BC469D-000F-4EA8-83B9-AE43A6DCC92C}" srcOrd="0" destOrd="0" presId="urn:microsoft.com/office/officeart/2005/8/layout/hList1"/>
    <dgm:cxn modelId="{A6064638-C297-478A-8B6C-2D326B78CA22}" type="presParOf" srcId="{84BC469D-000F-4EA8-83B9-AE43A6DCC92C}" destId="{3F6A946B-58FE-4EFD-9730-D544A51B32B2}" srcOrd="0" destOrd="0" presId="urn:microsoft.com/office/officeart/2005/8/layout/hList1"/>
    <dgm:cxn modelId="{3AAB8A0F-1184-40F5-9619-861636B049F0}" type="presParOf" srcId="{3F6A946B-58FE-4EFD-9730-D544A51B32B2}" destId="{7B5F1AFD-BAD9-4F87-A15E-FEF25DD07365}" srcOrd="0" destOrd="0" presId="urn:microsoft.com/office/officeart/2005/8/layout/hList1"/>
    <dgm:cxn modelId="{B30E95F2-6C69-4CEA-90FC-99CAADFAA0E3}" type="presParOf" srcId="{3F6A946B-58FE-4EFD-9730-D544A51B32B2}" destId="{7A77D8BC-BA2F-4965-BDEB-48172D969F0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B22D200-3384-4819-9068-937069FD91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9805AB0-F4C9-411E-8DFC-C2A4829F7067}">
      <dgm:prSet phldrT="[Text]"/>
      <dgm:spPr/>
      <dgm:t>
        <a:bodyPr/>
        <a:lstStyle/>
        <a:p>
          <a:r>
            <a:rPr lang="en-US" dirty="0"/>
            <a:t>Conclusions</a:t>
          </a:r>
        </a:p>
      </dgm:t>
    </dgm:pt>
    <dgm:pt modelId="{3DFFD37D-D9E9-45AE-94E2-D8CE16F9C85F}" type="parTrans" cxnId="{E2901047-7D61-4E63-AA07-CFA894A197CA}">
      <dgm:prSet/>
      <dgm:spPr/>
      <dgm:t>
        <a:bodyPr/>
        <a:lstStyle/>
        <a:p>
          <a:endParaRPr lang="en-US"/>
        </a:p>
      </dgm:t>
    </dgm:pt>
    <dgm:pt modelId="{7623F166-B7D3-402F-9F98-5E7EB0F374B9}" type="sibTrans" cxnId="{E2901047-7D61-4E63-AA07-CFA894A197CA}">
      <dgm:prSet/>
      <dgm:spPr/>
      <dgm:t>
        <a:bodyPr/>
        <a:lstStyle/>
        <a:p>
          <a:endParaRPr lang="en-US"/>
        </a:p>
      </dgm:t>
    </dgm:pt>
    <dgm:pt modelId="{F3D0DC6F-3770-4D7E-BD14-BEA273849821}">
      <dgm:prSet phldrT="[Text]"/>
      <dgm:spPr/>
      <dgm:t>
        <a:bodyPr/>
        <a:lstStyle/>
        <a:p>
          <a:r>
            <a:rPr lang="en-US" dirty="0"/>
            <a:t>Thoughts</a:t>
          </a:r>
        </a:p>
      </dgm:t>
    </dgm:pt>
    <dgm:pt modelId="{A04A5BB2-3940-496C-B53B-A21B4C96E6E9}" type="parTrans" cxnId="{8D8ABAC1-3503-49A7-A403-1F5F0F1E0867}">
      <dgm:prSet/>
      <dgm:spPr/>
      <dgm:t>
        <a:bodyPr/>
        <a:lstStyle/>
        <a:p>
          <a:endParaRPr lang="en-US"/>
        </a:p>
      </dgm:t>
    </dgm:pt>
    <dgm:pt modelId="{C7C7BEA3-D7FD-4047-A6F2-94B6FBB07AD2}" type="sibTrans" cxnId="{8D8ABAC1-3503-49A7-A403-1F5F0F1E0867}">
      <dgm:prSet/>
      <dgm:spPr/>
      <dgm:t>
        <a:bodyPr/>
        <a:lstStyle/>
        <a:p>
          <a:endParaRPr lang="en-US"/>
        </a:p>
      </dgm:t>
    </dgm:pt>
    <dgm:pt modelId="{2B17014B-DEA4-4484-82D8-614AD19F6FA8}">
      <dgm:prSet phldrT="[Text]"/>
      <dgm:spPr/>
      <dgm:t>
        <a:bodyPr/>
        <a:lstStyle/>
        <a:p>
          <a:r>
            <a:rPr lang="en-US" dirty="0"/>
            <a:t>Questions</a:t>
          </a:r>
        </a:p>
      </dgm:t>
    </dgm:pt>
    <dgm:pt modelId="{E767B660-4EA8-4251-91F7-484B85C1554F}" type="parTrans" cxnId="{5CB1E204-1D9D-4FB3-B780-63001DB9AF2E}">
      <dgm:prSet/>
      <dgm:spPr/>
      <dgm:t>
        <a:bodyPr/>
        <a:lstStyle/>
        <a:p>
          <a:endParaRPr lang="en-US"/>
        </a:p>
      </dgm:t>
    </dgm:pt>
    <dgm:pt modelId="{2EED6411-A1F3-43FC-B599-FC15CC55085E}" type="sibTrans" cxnId="{5CB1E204-1D9D-4FB3-B780-63001DB9AF2E}">
      <dgm:prSet/>
      <dgm:spPr/>
      <dgm:t>
        <a:bodyPr/>
        <a:lstStyle/>
        <a:p>
          <a:endParaRPr lang="en-US"/>
        </a:p>
      </dgm:t>
    </dgm:pt>
    <dgm:pt modelId="{A291E235-9681-4915-B413-37CF3698331F}">
      <dgm:prSet phldrT="[Text]"/>
      <dgm:spPr/>
      <dgm:t>
        <a:bodyPr/>
        <a:lstStyle/>
        <a:p>
          <a:r>
            <a:rPr lang="en-US" dirty="0"/>
            <a:t>Contact</a:t>
          </a:r>
        </a:p>
      </dgm:t>
    </dgm:pt>
    <dgm:pt modelId="{4C607CFE-BB58-4F72-8255-5DABED993EFB}" type="parTrans" cxnId="{8AD1E6C1-90AD-4B77-9B5B-8E05251144AC}">
      <dgm:prSet/>
      <dgm:spPr/>
      <dgm:t>
        <a:bodyPr/>
        <a:lstStyle/>
        <a:p>
          <a:endParaRPr lang="en-US"/>
        </a:p>
      </dgm:t>
    </dgm:pt>
    <dgm:pt modelId="{4301AA60-1312-47CA-8EA7-509977388132}" type="sibTrans" cxnId="{8AD1E6C1-90AD-4B77-9B5B-8E05251144AC}">
      <dgm:prSet/>
      <dgm:spPr/>
      <dgm:t>
        <a:bodyPr/>
        <a:lstStyle/>
        <a:p>
          <a:endParaRPr lang="en-US"/>
        </a:p>
      </dgm:t>
    </dgm:pt>
    <dgm:pt modelId="{030CF8E6-A913-4A03-84EC-F3C39E0EAA8E}">
      <dgm:prSet phldrT="[Text]"/>
      <dgm:spPr/>
      <dgm:t>
        <a:bodyPr/>
        <a:lstStyle/>
        <a:p>
          <a:r>
            <a:rPr lang="en-US" dirty="0">
              <a:solidFill>
                <a:schemeClr val="bg1"/>
              </a:solidFill>
              <a:hlinkClick xmlns:r="http://schemas.openxmlformats.org/officeDocument/2006/relationships" r:id="rId1"/>
            </a:rPr>
            <a:t>drobinson@montrosegroupllc.com</a:t>
          </a:r>
          <a:endParaRPr lang="en-US" dirty="0">
            <a:solidFill>
              <a:schemeClr val="bg1"/>
            </a:solidFill>
          </a:endParaRPr>
        </a:p>
      </dgm:t>
    </dgm:pt>
    <dgm:pt modelId="{78CE677A-D0D9-46DC-92AD-5F8EFDB4D796}" type="parTrans" cxnId="{D3B1226D-4BA0-417F-A8AD-BB961DA35B93}">
      <dgm:prSet/>
      <dgm:spPr/>
      <dgm:t>
        <a:bodyPr/>
        <a:lstStyle/>
        <a:p>
          <a:endParaRPr lang="en-US"/>
        </a:p>
      </dgm:t>
    </dgm:pt>
    <dgm:pt modelId="{F407EC04-4309-4F0F-85B8-3BAC2CF5F76B}" type="sibTrans" cxnId="{D3B1226D-4BA0-417F-A8AD-BB961DA35B93}">
      <dgm:prSet/>
      <dgm:spPr/>
      <dgm:t>
        <a:bodyPr/>
        <a:lstStyle/>
        <a:p>
          <a:endParaRPr lang="en-US"/>
        </a:p>
      </dgm:t>
    </dgm:pt>
    <dgm:pt modelId="{376EA075-7F27-4EC6-8374-5C5E4512512C}">
      <dgm:prSet phldrT="[Text]"/>
      <dgm:spPr/>
      <dgm:t>
        <a:bodyPr/>
        <a:lstStyle/>
        <a:p>
          <a:r>
            <a:rPr lang="en-US" dirty="0">
              <a:solidFill>
                <a:schemeClr val="bg1"/>
              </a:solidFill>
              <a:hlinkClick xmlns:r="http://schemas.openxmlformats.org/officeDocument/2006/relationships" r:id="rId2"/>
            </a:rPr>
            <a:t>ngreen@montrosegroupllc.com</a:t>
          </a:r>
          <a:endParaRPr lang="en-US" dirty="0">
            <a:solidFill>
              <a:schemeClr val="bg1"/>
            </a:solidFill>
          </a:endParaRPr>
        </a:p>
      </dgm:t>
    </dgm:pt>
    <dgm:pt modelId="{FE43DAB4-FAA1-4C22-82D8-76C7B5F01E74}" type="parTrans" cxnId="{C0C40C3F-6086-4B9D-8C06-8DF2080B97A8}">
      <dgm:prSet/>
      <dgm:spPr/>
      <dgm:t>
        <a:bodyPr/>
        <a:lstStyle/>
        <a:p>
          <a:endParaRPr lang="en-US"/>
        </a:p>
      </dgm:t>
    </dgm:pt>
    <dgm:pt modelId="{69574EC3-574F-40B9-B857-3FB415A897CD}" type="sibTrans" cxnId="{C0C40C3F-6086-4B9D-8C06-8DF2080B97A8}">
      <dgm:prSet/>
      <dgm:spPr/>
      <dgm:t>
        <a:bodyPr/>
        <a:lstStyle/>
        <a:p>
          <a:endParaRPr lang="en-US"/>
        </a:p>
      </dgm:t>
    </dgm:pt>
    <dgm:pt modelId="{0CD296B4-5D62-4438-A201-22B36A2DAA9A}">
      <dgm:prSet phldrT="[Text]"/>
      <dgm:spPr/>
      <dgm:t>
        <a:bodyPr/>
        <a:lstStyle/>
        <a:p>
          <a:r>
            <a:rPr lang="en-US" dirty="0">
              <a:solidFill>
                <a:schemeClr val="bg1"/>
              </a:solidFill>
              <a:hlinkClick xmlns:r="http://schemas.openxmlformats.org/officeDocument/2006/relationships" r:id="rId3"/>
            </a:rPr>
            <a:t>jbgrant@montrosegroupllc.com</a:t>
          </a:r>
          <a:endParaRPr lang="en-US" dirty="0">
            <a:solidFill>
              <a:schemeClr val="bg1"/>
            </a:solidFill>
          </a:endParaRPr>
        </a:p>
      </dgm:t>
    </dgm:pt>
    <dgm:pt modelId="{25BA06CC-5E61-4BFC-BB8A-053AF810F355}" type="parTrans" cxnId="{124811E8-0E2D-4CD4-A4C5-6E3B03AB1DAE}">
      <dgm:prSet/>
      <dgm:spPr/>
      <dgm:t>
        <a:bodyPr/>
        <a:lstStyle/>
        <a:p>
          <a:endParaRPr lang="en-US"/>
        </a:p>
      </dgm:t>
    </dgm:pt>
    <dgm:pt modelId="{1BBD1D76-3A87-455A-B01A-679652E01F4A}" type="sibTrans" cxnId="{124811E8-0E2D-4CD4-A4C5-6E3B03AB1DAE}">
      <dgm:prSet/>
      <dgm:spPr/>
      <dgm:t>
        <a:bodyPr/>
        <a:lstStyle/>
        <a:p>
          <a:endParaRPr lang="en-US"/>
        </a:p>
      </dgm:t>
    </dgm:pt>
    <dgm:pt modelId="{2F944830-BF52-469B-970F-69B120D4AC2B}">
      <dgm:prSet phldrT="[Text]"/>
      <dgm:spPr/>
      <dgm:t>
        <a:bodyPr/>
        <a:lstStyle/>
        <a:p>
          <a:r>
            <a:rPr lang="en-US" dirty="0">
              <a:solidFill>
                <a:schemeClr val="bg1"/>
              </a:solidFill>
              <a:hlinkClick xmlns:r="http://schemas.openxmlformats.org/officeDocument/2006/relationships" r:id="rId4"/>
            </a:rPr>
            <a:t>mkinninger@osdc.net</a:t>
          </a:r>
          <a:endParaRPr lang="en-US" dirty="0">
            <a:solidFill>
              <a:schemeClr val="bg1"/>
            </a:solidFill>
          </a:endParaRPr>
        </a:p>
      </dgm:t>
    </dgm:pt>
    <dgm:pt modelId="{41563248-795F-4313-B439-3FF023FFFE52}" type="parTrans" cxnId="{F9BA203C-E6AF-479B-9DC3-249FA88D9AB5}">
      <dgm:prSet/>
      <dgm:spPr/>
      <dgm:t>
        <a:bodyPr/>
        <a:lstStyle/>
        <a:p>
          <a:endParaRPr lang="en-US"/>
        </a:p>
      </dgm:t>
    </dgm:pt>
    <dgm:pt modelId="{F4AC7CF3-B286-4D4A-BAD8-1896EB48D41C}" type="sibTrans" cxnId="{F9BA203C-E6AF-479B-9DC3-249FA88D9AB5}">
      <dgm:prSet/>
      <dgm:spPr/>
      <dgm:t>
        <a:bodyPr/>
        <a:lstStyle/>
        <a:p>
          <a:endParaRPr lang="en-US"/>
        </a:p>
      </dgm:t>
    </dgm:pt>
    <dgm:pt modelId="{449DFD43-CFD3-465E-B743-B322E81F97E0}">
      <dgm:prSet phldrT="[Text]"/>
      <dgm:spPr/>
      <dgm:t>
        <a:bodyPr/>
        <a:lstStyle/>
        <a:p>
          <a:r>
            <a:rPr lang="en-US" dirty="0">
              <a:solidFill>
                <a:schemeClr val="bg1"/>
              </a:solidFill>
              <a:hlinkClick xmlns:r="http://schemas.openxmlformats.org/officeDocument/2006/relationships" r:id="rId5"/>
            </a:rPr>
            <a:t>tbiggam@montrosegroupllc.com</a:t>
          </a:r>
          <a:r>
            <a:rPr lang="en-US" dirty="0">
              <a:solidFill>
                <a:schemeClr val="bg1"/>
              </a:solidFill>
            </a:rPr>
            <a:t> </a:t>
          </a:r>
        </a:p>
      </dgm:t>
    </dgm:pt>
    <dgm:pt modelId="{CB201CED-78EB-4478-86E3-0A35452CC31B}" type="parTrans" cxnId="{FDA6D7A6-3CDF-44A6-9C40-2C779B16507D}">
      <dgm:prSet/>
      <dgm:spPr/>
    </dgm:pt>
    <dgm:pt modelId="{314BF06B-2C57-4B52-80B5-34570C4812C5}" type="sibTrans" cxnId="{FDA6D7A6-3CDF-44A6-9C40-2C779B16507D}">
      <dgm:prSet/>
      <dgm:spPr/>
    </dgm:pt>
    <dgm:pt modelId="{8B73D15A-B018-4D43-BD6D-18E7EE435227}" type="pres">
      <dgm:prSet presAssocID="{2B22D200-3384-4819-9068-937069FD910C}" presName="diagram" presStyleCnt="0">
        <dgm:presLayoutVars>
          <dgm:dir/>
          <dgm:resizeHandles val="exact"/>
        </dgm:presLayoutVars>
      </dgm:prSet>
      <dgm:spPr/>
    </dgm:pt>
    <dgm:pt modelId="{E823D6ED-6A02-4E12-82AF-E183D1E7E226}" type="pres">
      <dgm:prSet presAssocID="{29805AB0-F4C9-411E-8DFC-C2A4829F7067}" presName="node" presStyleLbl="node1" presStyleIdx="0" presStyleCnt="4">
        <dgm:presLayoutVars>
          <dgm:bulletEnabled val="1"/>
        </dgm:presLayoutVars>
      </dgm:prSet>
      <dgm:spPr/>
    </dgm:pt>
    <dgm:pt modelId="{1FBB5155-B097-4964-95FF-D3B7FD265C71}" type="pres">
      <dgm:prSet presAssocID="{7623F166-B7D3-402F-9F98-5E7EB0F374B9}" presName="sibTrans" presStyleCnt="0"/>
      <dgm:spPr/>
    </dgm:pt>
    <dgm:pt modelId="{96AD692C-461E-45B2-B0CB-A79211BEFFFA}" type="pres">
      <dgm:prSet presAssocID="{F3D0DC6F-3770-4D7E-BD14-BEA273849821}" presName="node" presStyleLbl="node1" presStyleIdx="1" presStyleCnt="4">
        <dgm:presLayoutVars>
          <dgm:bulletEnabled val="1"/>
        </dgm:presLayoutVars>
      </dgm:prSet>
      <dgm:spPr/>
    </dgm:pt>
    <dgm:pt modelId="{5B6B916E-5884-47AE-A73E-2EAE82D371D3}" type="pres">
      <dgm:prSet presAssocID="{C7C7BEA3-D7FD-4047-A6F2-94B6FBB07AD2}" presName="sibTrans" presStyleCnt="0"/>
      <dgm:spPr/>
    </dgm:pt>
    <dgm:pt modelId="{6ABD97AD-9170-4B52-902C-0E11FC1EB82E}" type="pres">
      <dgm:prSet presAssocID="{2B17014B-DEA4-4484-82D8-614AD19F6FA8}" presName="node" presStyleLbl="node1" presStyleIdx="2" presStyleCnt="4">
        <dgm:presLayoutVars>
          <dgm:bulletEnabled val="1"/>
        </dgm:presLayoutVars>
      </dgm:prSet>
      <dgm:spPr/>
    </dgm:pt>
    <dgm:pt modelId="{589535A1-5B69-4117-A0BA-E6382B20F556}" type="pres">
      <dgm:prSet presAssocID="{2EED6411-A1F3-43FC-B599-FC15CC55085E}" presName="sibTrans" presStyleCnt="0"/>
      <dgm:spPr/>
    </dgm:pt>
    <dgm:pt modelId="{E3F80422-C9E4-4F24-8CCE-0AD815C2023E}" type="pres">
      <dgm:prSet presAssocID="{A291E235-9681-4915-B413-37CF3698331F}" presName="node" presStyleLbl="node1" presStyleIdx="3" presStyleCnt="4">
        <dgm:presLayoutVars>
          <dgm:bulletEnabled val="1"/>
        </dgm:presLayoutVars>
      </dgm:prSet>
      <dgm:spPr/>
    </dgm:pt>
  </dgm:ptLst>
  <dgm:cxnLst>
    <dgm:cxn modelId="{0197AC02-2A0D-4EB6-9F53-30539132592C}" type="presOf" srcId="{A291E235-9681-4915-B413-37CF3698331F}" destId="{E3F80422-C9E4-4F24-8CCE-0AD815C2023E}" srcOrd="0" destOrd="0" presId="urn:microsoft.com/office/officeart/2005/8/layout/default"/>
    <dgm:cxn modelId="{5CB1E204-1D9D-4FB3-B780-63001DB9AF2E}" srcId="{2B22D200-3384-4819-9068-937069FD910C}" destId="{2B17014B-DEA4-4484-82D8-614AD19F6FA8}" srcOrd="2" destOrd="0" parTransId="{E767B660-4EA8-4251-91F7-484B85C1554F}" sibTransId="{2EED6411-A1F3-43FC-B599-FC15CC55085E}"/>
    <dgm:cxn modelId="{F8696415-A78B-44B0-9CAE-84663396D379}" type="presOf" srcId="{376EA075-7F27-4EC6-8374-5C5E4512512C}" destId="{E3F80422-C9E4-4F24-8CCE-0AD815C2023E}" srcOrd="0" destOrd="2" presId="urn:microsoft.com/office/officeart/2005/8/layout/default"/>
    <dgm:cxn modelId="{B2AEEE27-6F25-4E9F-A914-85711D140C5B}" type="presOf" srcId="{29805AB0-F4C9-411E-8DFC-C2A4829F7067}" destId="{E823D6ED-6A02-4E12-82AF-E183D1E7E226}" srcOrd="0" destOrd="0" presId="urn:microsoft.com/office/officeart/2005/8/layout/default"/>
    <dgm:cxn modelId="{F9BA203C-E6AF-479B-9DC3-249FA88D9AB5}" srcId="{A291E235-9681-4915-B413-37CF3698331F}" destId="{2F944830-BF52-469B-970F-69B120D4AC2B}" srcOrd="4" destOrd="0" parTransId="{41563248-795F-4313-B439-3FF023FFFE52}" sibTransId="{F4AC7CF3-B286-4D4A-BAD8-1896EB48D41C}"/>
    <dgm:cxn modelId="{C0C40C3F-6086-4B9D-8C06-8DF2080B97A8}" srcId="{A291E235-9681-4915-B413-37CF3698331F}" destId="{376EA075-7F27-4EC6-8374-5C5E4512512C}" srcOrd="1" destOrd="0" parTransId="{FE43DAB4-FAA1-4C22-82D8-76C7B5F01E74}" sibTransId="{69574EC3-574F-40B9-B857-3FB415A897CD}"/>
    <dgm:cxn modelId="{B572E544-7BB8-47F1-97F7-6596A32576FE}" type="presOf" srcId="{2B22D200-3384-4819-9068-937069FD910C}" destId="{8B73D15A-B018-4D43-BD6D-18E7EE435227}" srcOrd="0" destOrd="0" presId="urn:microsoft.com/office/officeart/2005/8/layout/default"/>
    <dgm:cxn modelId="{E2901047-7D61-4E63-AA07-CFA894A197CA}" srcId="{2B22D200-3384-4819-9068-937069FD910C}" destId="{29805AB0-F4C9-411E-8DFC-C2A4829F7067}" srcOrd="0" destOrd="0" parTransId="{3DFFD37D-D9E9-45AE-94E2-D8CE16F9C85F}" sibTransId="{7623F166-B7D3-402F-9F98-5E7EB0F374B9}"/>
    <dgm:cxn modelId="{D3B1226D-4BA0-417F-A8AD-BB961DA35B93}" srcId="{A291E235-9681-4915-B413-37CF3698331F}" destId="{030CF8E6-A913-4A03-84EC-F3C39E0EAA8E}" srcOrd="0" destOrd="0" parTransId="{78CE677A-D0D9-46DC-92AD-5F8EFDB4D796}" sibTransId="{F407EC04-4309-4F0F-85B8-3BAC2CF5F76B}"/>
    <dgm:cxn modelId="{F86A8956-D256-42D5-9109-592C058DA405}" type="presOf" srcId="{449DFD43-CFD3-465E-B743-B322E81F97E0}" destId="{E3F80422-C9E4-4F24-8CCE-0AD815C2023E}" srcOrd="0" destOrd="3" presId="urn:microsoft.com/office/officeart/2005/8/layout/default"/>
    <dgm:cxn modelId="{361B557B-D39B-4654-A0B0-66F3D03F80F8}" type="presOf" srcId="{2B17014B-DEA4-4484-82D8-614AD19F6FA8}" destId="{6ABD97AD-9170-4B52-902C-0E11FC1EB82E}" srcOrd="0" destOrd="0" presId="urn:microsoft.com/office/officeart/2005/8/layout/default"/>
    <dgm:cxn modelId="{819DA698-2245-4711-A394-29493DF7CBA8}" type="presOf" srcId="{F3D0DC6F-3770-4D7E-BD14-BEA273849821}" destId="{96AD692C-461E-45B2-B0CB-A79211BEFFFA}" srcOrd="0" destOrd="0" presId="urn:microsoft.com/office/officeart/2005/8/layout/default"/>
    <dgm:cxn modelId="{FDA6D7A6-3CDF-44A6-9C40-2C779B16507D}" srcId="{A291E235-9681-4915-B413-37CF3698331F}" destId="{449DFD43-CFD3-465E-B743-B322E81F97E0}" srcOrd="2" destOrd="0" parTransId="{CB201CED-78EB-4478-86E3-0A35452CC31B}" sibTransId="{314BF06B-2C57-4B52-80B5-34570C4812C5}"/>
    <dgm:cxn modelId="{8D8ABAC1-3503-49A7-A403-1F5F0F1E0867}" srcId="{2B22D200-3384-4819-9068-937069FD910C}" destId="{F3D0DC6F-3770-4D7E-BD14-BEA273849821}" srcOrd="1" destOrd="0" parTransId="{A04A5BB2-3940-496C-B53B-A21B4C96E6E9}" sibTransId="{C7C7BEA3-D7FD-4047-A6F2-94B6FBB07AD2}"/>
    <dgm:cxn modelId="{8AD1E6C1-90AD-4B77-9B5B-8E05251144AC}" srcId="{2B22D200-3384-4819-9068-937069FD910C}" destId="{A291E235-9681-4915-B413-37CF3698331F}" srcOrd="3" destOrd="0" parTransId="{4C607CFE-BB58-4F72-8255-5DABED993EFB}" sibTransId="{4301AA60-1312-47CA-8EA7-509977388132}"/>
    <dgm:cxn modelId="{90ED57C9-85C7-46C4-A692-C1D1FF8CAD7A}" type="presOf" srcId="{030CF8E6-A913-4A03-84EC-F3C39E0EAA8E}" destId="{E3F80422-C9E4-4F24-8CCE-0AD815C2023E}" srcOrd="0" destOrd="1" presId="urn:microsoft.com/office/officeart/2005/8/layout/default"/>
    <dgm:cxn modelId="{FE40BACD-5B9F-48A7-9EB5-A73676667DCA}" type="presOf" srcId="{2F944830-BF52-469B-970F-69B120D4AC2B}" destId="{E3F80422-C9E4-4F24-8CCE-0AD815C2023E}" srcOrd="0" destOrd="5" presId="urn:microsoft.com/office/officeart/2005/8/layout/default"/>
    <dgm:cxn modelId="{C580DBD6-1BD2-44D0-8C92-8140979243F9}" type="presOf" srcId="{0CD296B4-5D62-4438-A201-22B36A2DAA9A}" destId="{E3F80422-C9E4-4F24-8CCE-0AD815C2023E}" srcOrd="0" destOrd="4" presId="urn:microsoft.com/office/officeart/2005/8/layout/default"/>
    <dgm:cxn modelId="{124811E8-0E2D-4CD4-A4C5-6E3B03AB1DAE}" srcId="{A291E235-9681-4915-B413-37CF3698331F}" destId="{0CD296B4-5D62-4438-A201-22B36A2DAA9A}" srcOrd="3" destOrd="0" parTransId="{25BA06CC-5E61-4BFC-BB8A-053AF810F355}" sibTransId="{1BBD1D76-3A87-455A-B01A-679652E01F4A}"/>
    <dgm:cxn modelId="{133B2378-8547-4F74-BA12-06B6731B77F6}" type="presParOf" srcId="{8B73D15A-B018-4D43-BD6D-18E7EE435227}" destId="{E823D6ED-6A02-4E12-82AF-E183D1E7E226}" srcOrd="0" destOrd="0" presId="urn:microsoft.com/office/officeart/2005/8/layout/default"/>
    <dgm:cxn modelId="{C9F7DE34-45A7-4512-87A9-C0E8CFE8D60D}" type="presParOf" srcId="{8B73D15A-B018-4D43-BD6D-18E7EE435227}" destId="{1FBB5155-B097-4964-95FF-D3B7FD265C71}" srcOrd="1" destOrd="0" presId="urn:microsoft.com/office/officeart/2005/8/layout/default"/>
    <dgm:cxn modelId="{67C1D202-CE52-4AC4-9D36-B00A042F34B2}" type="presParOf" srcId="{8B73D15A-B018-4D43-BD6D-18E7EE435227}" destId="{96AD692C-461E-45B2-B0CB-A79211BEFFFA}" srcOrd="2" destOrd="0" presId="urn:microsoft.com/office/officeart/2005/8/layout/default"/>
    <dgm:cxn modelId="{73AEA82E-2925-4F97-8663-833C0C36662A}" type="presParOf" srcId="{8B73D15A-B018-4D43-BD6D-18E7EE435227}" destId="{5B6B916E-5884-47AE-A73E-2EAE82D371D3}" srcOrd="3" destOrd="0" presId="urn:microsoft.com/office/officeart/2005/8/layout/default"/>
    <dgm:cxn modelId="{0F706001-104C-4C3D-9C6D-7918CD1B8C33}" type="presParOf" srcId="{8B73D15A-B018-4D43-BD6D-18E7EE435227}" destId="{6ABD97AD-9170-4B52-902C-0E11FC1EB82E}" srcOrd="4" destOrd="0" presId="urn:microsoft.com/office/officeart/2005/8/layout/default"/>
    <dgm:cxn modelId="{9A9547ED-5721-4F3D-94B1-59DE2E877A9F}" type="presParOf" srcId="{8B73D15A-B018-4D43-BD6D-18E7EE435227}" destId="{589535A1-5B69-4117-A0BA-E6382B20F556}" srcOrd="5" destOrd="0" presId="urn:microsoft.com/office/officeart/2005/8/layout/default"/>
    <dgm:cxn modelId="{8D940787-1912-4BF6-9112-265FEB0B35D5}" type="presParOf" srcId="{8B73D15A-B018-4D43-BD6D-18E7EE435227}" destId="{E3F80422-C9E4-4F24-8CCE-0AD815C2023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C5142A-797D-458E-8813-C9EAFCCBE4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D339E8D-8E87-486F-9500-D1BBA2CD9262}">
      <dgm:prSet phldrT="[Text]"/>
      <dgm:spPr/>
      <dgm:t>
        <a:bodyPr/>
        <a:lstStyle/>
        <a:p>
          <a:r>
            <a:rPr lang="en-US" dirty="0"/>
            <a:t>Ohio Statewide Development Corporation</a:t>
          </a:r>
        </a:p>
      </dgm:t>
    </dgm:pt>
    <dgm:pt modelId="{9696DC13-927C-4790-AB69-10CD06110104}" type="parTrans" cxnId="{AD92118F-A254-466F-818B-4BE352DC67AB}">
      <dgm:prSet/>
      <dgm:spPr/>
      <dgm:t>
        <a:bodyPr/>
        <a:lstStyle/>
        <a:p>
          <a:endParaRPr lang="en-US"/>
        </a:p>
      </dgm:t>
    </dgm:pt>
    <dgm:pt modelId="{D8ED2412-91BE-4097-9F1A-B1161FEF149D}" type="sibTrans" cxnId="{AD92118F-A254-466F-818B-4BE352DC67AB}">
      <dgm:prSet/>
      <dgm:spPr/>
      <dgm:t>
        <a:bodyPr/>
        <a:lstStyle/>
        <a:p>
          <a:endParaRPr lang="en-US"/>
        </a:p>
      </dgm:t>
    </dgm:pt>
    <dgm:pt modelId="{DF33D843-8E23-408B-88A1-08F6E046A0AF}">
      <dgm:prSet/>
      <dgm:spPr/>
      <dgm:t>
        <a:bodyPr/>
        <a:lstStyle/>
        <a:p>
          <a:r>
            <a:rPr lang="en-US"/>
            <a:t>Certified Development Company (CDC) founded in 1982</a:t>
          </a:r>
          <a:endParaRPr lang="en-US" dirty="0"/>
        </a:p>
      </dgm:t>
    </dgm:pt>
    <dgm:pt modelId="{6CB4FE24-A696-4886-B45A-CC4EE6A78801}" type="parTrans" cxnId="{B9D55BB9-7B3D-4D0F-BB34-32850BF5D9DF}">
      <dgm:prSet/>
      <dgm:spPr/>
      <dgm:t>
        <a:bodyPr/>
        <a:lstStyle/>
        <a:p>
          <a:endParaRPr lang="en-US"/>
        </a:p>
      </dgm:t>
    </dgm:pt>
    <dgm:pt modelId="{F4B4C8E2-A7FF-4747-94A5-83710C949160}" type="sibTrans" cxnId="{B9D55BB9-7B3D-4D0F-BB34-32850BF5D9DF}">
      <dgm:prSet/>
      <dgm:spPr/>
      <dgm:t>
        <a:bodyPr/>
        <a:lstStyle/>
        <a:p>
          <a:endParaRPr lang="en-US"/>
        </a:p>
      </dgm:t>
    </dgm:pt>
    <dgm:pt modelId="{13CA6897-9EB3-4EE7-A790-52C2DF3B9A71}">
      <dgm:prSet/>
      <dgm:spPr/>
      <dgm:t>
        <a:bodyPr/>
        <a:lstStyle/>
        <a:p>
          <a:r>
            <a:rPr lang="en-US"/>
            <a:t>Provide fixed asset financing to small businesses throughout Ohio</a:t>
          </a:r>
          <a:endParaRPr lang="en-US" dirty="0"/>
        </a:p>
      </dgm:t>
    </dgm:pt>
    <dgm:pt modelId="{5817D55A-3EEF-4E2C-B75D-89E171762183}" type="parTrans" cxnId="{3746F1A4-3BB7-40F7-B1B9-909258AD9A75}">
      <dgm:prSet/>
      <dgm:spPr/>
      <dgm:t>
        <a:bodyPr/>
        <a:lstStyle/>
        <a:p>
          <a:endParaRPr lang="en-US"/>
        </a:p>
      </dgm:t>
    </dgm:pt>
    <dgm:pt modelId="{FA43F729-8F7C-4895-AFE8-698F81FBA76C}" type="sibTrans" cxnId="{3746F1A4-3BB7-40F7-B1B9-909258AD9A75}">
      <dgm:prSet/>
      <dgm:spPr/>
      <dgm:t>
        <a:bodyPr/>
        <a:lstStyle/>
        <a:p>
          <a:endParaRPr lang="en-US"/>
        </a:p>
      </dgm:t>
    </dgm:pt>
    <dgm:pt modelId="{1B5D7A1A-1A4C-4C88-A407-43810EDEF23F}">
      <dgm:prSet/>
      <dgm:spPr/>
      <dgm:t>
        <a:bodyPr/>
        <a:lstStyle/>
        <a:p>
          <a:r>
            <a:rPr lang="en-US"/>
            <a:t>Partner with conventional lenders to help financing real estate &amp; equipment</a:t>
          </a:r>
          <a:endParaRPr lang="en-US" dirty="0"/>
        </a:p>
      </dgm:t>
    </dgm:pt>
    <dgm:pt modelId="{0C5E4BC1-AE74-4BDE-B907-0A141F0DEE49}" type="parTrans" cxnId="{400CF4D3-FC67-49AA-BFCD-DB4D9D4E53ED}">
      <dgm:prSet/>
      <dgm:spPr/>
      <dgm:t>
        <a:bodyPr/>
        <a:lstStyle/>
        <a:p>
          <a:endParaRPr lang="en-US"/>
        </a:p>
      </dgm:t>
    </dgm:pt>
    <dgm:pt modelId="{FBA5086A-6372-46FE-A9BF-83ADDBF735FC}" type="sibTrans" cxnId="{400CF4D3-FC67-49AA-BFCD-DB4D9D4E53ED}">
      <dgm:prSet/>
      <dgm:spPr/>
      <dgm:t>
        <a:bodyPr/>
        <a:lstStyle/>
        <a:p>
          <a:endParaRPr lang="en-US"/>
        </a:p>
      </dgm:t>
    </dgm:pt>
    <dgm:pt modelId="{A4B6338A-1634-4D69-9480-BBF038077E6F}">
      <dgm:prSet/>
      <dgm:spPr/>
      <dgm:t>
        <a:bodyPr/>
        <a:lstStyle/>
        <a:p>
          <a:r>
            <a:rPr lang="en-US"/>
            <a:t>Subordinate liens</a:t>
          </a:r>
          <a:endParaRPr lang="en-US" dirty="0"/>
        </a:p>
      </dgm:t>
    </dgm:pt>
    <dgm:pt modelId="{29AE0165-F27D-471E-9154-A1FBBD9A1CD1}" type="parTrans" cxnId="{4E1D8DB8-1FCC-43BD-8579-9BD3FE2D7F01}">
      <dgm:prSet/>
      <dgm:spPr/>
      <dgm:t>
        <a:bodyPr/>
        <a:lstStyle/>
        <a:p>
          <a:endParaRPr lang="en-US"/>
        </a:p>
      </dgm:t>
    </dgm:pt>
    <dgm:pt modelId="{FF8D6383-C7D3-437E-A8B5-5EA62633EBA4}" type="sibTrans" cxnId="{4E1D8DB8-1FCC-43BD-8579-9BD3FE2D7F01}">
      <dgm:prSet/>
      <dgm:spPr/>
      <dgm:t>
        <a:bodyPr/>
        <a:lstStyle/>
        <a:p>
          <a:endParaRPr lang="en-US"/>
        </a:p>
      </dgm:t>
    </dgm:pt>
    <dgm:pt modelId="{1528EF5F-C37F-483B-A812-09091FA15D16}">
      <dgm:prSet/>
      <dgm:spPr/>
      <dgm:t>
        <a:bodyPr/>
        <a:lstStyle/>
        <a:p>
          <a:r>
            <a:rPr lang="en-US"/>
            <a:t>Below-market fixed interest rates</a:t>
          </a:r>
          <a:endParaRPr lang="en-US" dirty="0"/>
        </a:p>
      </dgm:t>
    </dgm:pt>
    <dgm:pt modelId="{CACE42A0-39B2-41ED-80B3-7E9122684FAB}" type="parTrans" cxnId="{915C9C23-AF34-4325-BF08-53685C2EEC54}">
      <dgm:prSet/>
      <dgm:spPr/>
      <dgm:t>
        <a:bodyPr/>
        <a:lstStyle/>
        <a:p>
          <a:endParaRPr lang="en-US"/>
        </a:p>
      </dgm:t>
    </dgm:pt>
    <dgm:pt modelId="{7FD6D07A-D6A8-41FC-A221-ADBEF6B9A759}" type="sibTrans" cxnId="{915C9C23-AF34-4325-BF08-53685C2EEC54}">
      <dgm:prSet/>
      <dgm:spPr/>
      <dgm:t>
        <a:bodyPr/>
        <a:lstStyle/>
        <a:p>
          <a:endParaRPr lang="en-US"/>
        </a:p>
      </dgm:t>
    </dgm:pt>
    <dgm:pt modelId="{78BDDBFA-ED6A-4FE1-BD81-91F7B9560159}">
      <dgm:prSet/>
      <dgm:spPr/>
      <dgm:t>
        <a:bodyPr/>
        <a:lstStyle/>
        <a:p>
          <a:r>
            <a:rPr lang="en-US"/>
            <a:t>Lower down payment requirements</a:t>
          </a:r>
          <a:endParaRPr lang="en-US" dirty="0"/>
        </a:p>
      </dgm:t>
    </dgm:pt>
    <dgm:pt modelId="{3063AFBE-616D-44B1-91F8-DEAD66471942}" type="parTrans" cxnId="{24C524F4-EA89-4CB4-84E7-A62588214366}">
      <dgm:prSet/>
      <dgm:spPr/>
      <dgm:t>
        <a:bodyPr/>
        <a:lstStyle/>
        <a:p>
          <a:endParaRPr lang="en-US"/>
        </a:p>
      </dgm:t>
    </dgm:pt>
    <dgm:pt modelId="{2CF9BA92-9F7B-4A73-921B-F7E5FB6BF622}" type="sibTrans" cxnId="{24C524F4-EA89-4CB4-84E7-A62588214366}">
      <dgm:prSet/>
      <dgm:spPr/>
      <dgm:t>
        <a:bodyPr/>
        <a:lstStyle/>
        <a:p>
          <a:endParaRPr lang="en-US"/>
        </a:p>
      </dgm:t>
    </dgm:pt>
    <dgm:pt modelId="{960462E3-B0FE-422E-BE45-23B6BA0F6576}">
      <dgm:prSet/>
      <dgm:spPr/>
      <dgm:t>
        <a:bodyPr/>
        <a:lstStyle/>
        <a:p>
          <a:r>
            <a:rPr lang="en-US"/>
            <a:t>Experienced SBA Loan provider</a:t>
          </a:r>
          <a:endParaRPr lang="en-US" dirty="0"/>
        </a:p>
      </dgm:t>
    </dgm:pt>
    <dgm:pt modelId="{8CE4219C-12D8-492E-81C4-4D33212DAC39}" type="parTrans" cxnId="{449144CC-ECAF-4896-B233-463248DE357E}">
      <dgm:prSet/>
      <dgm:spPr/>
      <dgm:t>
        <a:bodyPr/>
        <a:lstStyle/>
        <a:p>
          <a:endParaRPr lang="en-US"/>
        </a:p>
      </dgm:t>
    </dgm:pt>
    <dgm:pt modelId="{293A5E38-3623-429B-A377-F7D829F9B460}" type="sibTrans" cxnId="{449144CC-ECAF-4896-B233-463248DE357E}">
      <dgm:prSet/>
      <dgm:spPr/>
      <dgm:t>
        <a:bodyPr/>
        <a:lstStyle/>
        <a:p>
          <a:endParaRPr lang="en-US"/>
        </a:p>
      </dgm:t>
    </dgm:pt>
    <dgm:pt modelId="{D89DAA47-CDA8-4262-B368-68F764EFA69E}" type="pres">
      <dgm:prSet presAssocID="{DFC5142A-797D-458E-8813-C9EAFCCBE4FD}" presName="Name0" presStyleCnt="0">
        <dgm:presLayoutVars>
          <dgm:dir/>
          <dgm:animLvl val="lvl"/>
          <dgm:resizeHandles val="exact"/>
        </dgm:presLayoutVars>
      </dgm:prSet>
      <dgm:spPr/>
    </dgm:pt>
    <dgm:pt modelId="{38F89994-D03B-42B9-A5EE-A870DAED1B37}" type="pres">
      <dgm:prSet presAssocID="{FD339E8D-8E87-486F-9500-D1BBA2CD9262}" presName="composite" presStyleCnt="0"/>
      <dgm:spPr/>
    </dgm:pt>
    <dgm:pt modelId="{5B88051A-80A2-434C-A2BD-D3F075BE7FF3}" type="pres">
      <dgm:prSet presAssocID="{FD339E8D-8E87-486F-9500-D1BBA2CD9262}" presName="parTx" presStyleLbl="alignNode1" presStyleIdx="0" presStyleCnt="1">
        <dgm:presLayoutVars>
          <dgm:chMax val="0"/>
          <dgm:chPref val="0"/>
          <dgm:bulletEnabled val="1"/>
        </dgm:presLayoutVars>
      </dgm:prSet>
      <dgm:spPr/>
    </dgm:pt>
    <dgm:pt modelId="{BC3FD05A-0F38-4370-AB59-7D2492B6794F}" type="pres">
      <dgm:prSet presAssocID="{FD339E8D-8E87-486F-9500-D1BBA2CD9262}" presName="desTx" presStyleLbl="alignAccFollowNode1" presStyleIdx="0" presStyleCnt="1">
        <dgm:presLayoutVars>
          <dgm:bulletEnabled val="1"/>
        </dgm:presLayoutVars>
      </dgm:prSet>
      <dgm:spPr/>
    </dgm:pt>
  </dgm:ptLst>
  <dgm:cxnLst>
    <dgm:cxn modelId="{F7B0EF1A-2E35-43B5-8B06-9A95DE039195}" type="presOf" srcId="{FD339E8D-8E87-486F-9500-D1BBA2CD9262}" destId="{5B88051A-80A2-434C-A2BD-D3F075BE7FF3}" srcOrd="0" destOrd="0" presId="urn:microsoft.com/office/officeart/2005/8/layout/hList1"/>
    <dgm:cxn modelId="{E6F9511B-6253-414F-A04E-E40D34DB365B}" type="presOf" srcId="{1B5D7A1A-1A4C-4C88-A407-43810EDEF23F}" destId="{BC3FD05A-0F38-4370-AB59-7D2492B6794F}" srcOrd="0" destOrd="2" presId="urn:microsoft.com/office/officeart/2005/8/layout/hList1"/>
    <dgm:cxn modelId="{915C9C23-AF34-4325-BF08-53685C2EEC54}" srcId="{1B5D7A1A-1A4C-4C88-A407-43810EDEF23F}" destId="{1528EF5F-C37F-483B-A812-09091FA15D16}" srcOrd="1" destOrd="0" parTransId="{CACE42A0-39B2-41ED-80B3-7E9122684FAB}" sibTransId="{7FD6D07A-D6A8-41FC-A221-ADBEF6B9A759}"/>
    <dgm:cxn modelId="{AD92118F-A254-466F-818B-4BE352DC67AB}" srcId="{DFC5142A-797D-458E-8813-C9EAFCCBE4FD}" destId="{FD339E8D-8E87-486F-9500-D1BBA2CD9262}" srcOrd="0" destOrd="0" parTransId="{9696DC13-927C-4790-AB69-10CD06110104}" sibTransId="{D8ED2412-91BE-4097-9F1A-B1161FEF149D}"/>
    <dgm:cxn modelId="{3746F1A4-3BB7-40F7-B1B9-909258AD9A75}" srcId="{FD339E8D-8E87-486F-9500-D1BBA2CD9262}" destId="{13CA6897-9EB3-4EE7-A790-52C2DF3B9A71}" srcOrd="1" destOrd="0" parTransId="{5817D55A-3EEF-4E2C-B75D-89E171762183}" sibTransId="{FA43F729-8F7C-4895-AFE8-698F81FBA76C}"/>
    <dgm:cxn modelId="{4E1D8DB8-1FCC-43BD-8579-9BD3FE2D7F01}" srcId="{1B5D7A1A-1A4C-4C88-A407-43810EDEF23F}" destId="{A4B6338A-1634-4D69-9480-BBF038077E6F}" srcOrd="0" destOrd="0" parTransId="{29AE0165-F27D-471E-9154-A1FBBD9A1CD1}" sibTransId="{FF8D6383-C7D3-437E-A8B5-5EA62633EBA4}"/>
    <dgm:cxn modelId="{B9D55BB9-7B3D-4D0F-BB34-32850BF5D9DF}" srcId="{FD339E8D-8E87-486F-9500-D1BBA2CD9262}" destId="{DF33D843-8E23-408B-88A1-08F6E046A0AF}" srcOrd="0" destOrd="0" parTransId="{6CB4FE24-A696-4886-B45A-CC4EE6A78801}" sibTransId="{F4B4C8E2-A7FF-4747-94A5-83710C949160}"/>
    <dgm:cxn modelId="{B3568FC9-4834-4672-9957-4113FC821E99}" type="presOf" srcId="{960462E3-B0FE-422E-BE45-23B6BA0F6576}" destId="{BC3FD05A-0F38-4370-AB59-7D2492B6794F}" srcOrd="0" destOrd="6" presId="urn:microsoft.com/office/officeart/2005/8/layout/hList1"/>
    <dgm:cxn modelId="{449144CC-ECAF-4896-B233-463248DE357E}" srcId="{FD339E8D-8E87-486F-9500-D1BBA2CD9262}" destId="{960462E3-B0FE-422E-BE45-23B6BA0F6576}" srcOrd="3" destOrd="0" parTransId="{8CE4219C-12D8-492E-81C4-4D33212DAC39}" sibTransId="{293A5E38-3623-429B-A377-F7D829F9B460}"/>
    <dgm:cxn modelId="{7A800BD0-18F5-4D90-AA07-187BBEFDCA36}" type="presOf" srcId="{A4B6338A-1634-4D69-9480-BBF038077E6F}" destId="{BC3FD05A-0F38-4370-AB59-7D2492B6794F}" srcOrd="0" destOrd="3" presId="urn:microsoft.com/office/officeart/2005/8/layout/hList1"/>
    <dgm:cxn modelId="{400CF4D3-FC67-49AA-BFCD-DB4D9D4E53ED}" srcId="{FD339E8D-8E87-486F-9500-D1BBA2CD9262}" destId="{1B5D7A1A-1A4C-4C88-A407-43810EDEF23F}" srcOrd="2" destOrd="0" parTransId="{0C5E4BC1-AE74-4BDE-B907-0A141F0DEE49}" sibTransId="{FBA5086A-6372-46FE-A9BF-83ADDBF735FC}"/>
    <dgm:cxn modelId="{03D5EEDB-9494-4067-9F91-1D5489DFD420}" type="presOf" srcId="{78BDDBFA-ED6A-4FE1-BD81-91F7B9560159}" destId="{BC3FD05A-0F38-4370-AB59-7D2492B6794F}" srcOrd="0" destOrd="5" presId="urn:microsoft.com/office/officeart/2005/8/layout/hList1"/>
    <dgm:cxn modelId="{87B647E0-E04C-40E4-B044-1E5ED298CC6B}" type="presOf" srcId="{DFC5142A-797D-458E-8813-C9EAFCCBE4FD}" destId="{D89DAA47-CDA8-4262-B368-68F764EFA69E}" srcOrd="0" destOrd="0" presId="urn:microsoft.com/office/officeart/2005/8/layout/hList1"/>
    <dgm:cxn modelId="{92FEEFE1-ED38-493A-B85F-E1A086E2F7CB}" type="presOf" srcId="{1528EF5F-C37F-483B-A812-09091FA15D16}" destId="{BC3FD05A-0F38-4370-AB59-7D2492B6794F}" srcOrd="0" destOrd="4" presId="urn:microsoft.com/office/officeart/2005/8/layout/hList1"/>
    <dgm:cxn modelId="{13EE73EA-9046-438B-8FA2-2DEF1DBD0C09}" type="presOf" srcId="{DF33D843-8E23-408B-88A1-08F6E046A0AF}" destId="{BC3FD05A-0F38-4370-AB59-7D2492B6794F}" srcOrd="0" destOrd="0" presId="urn:microsoft.com/office/officeart/2005/8/layout/hList1"/>
    <dgm:cxn modelId="{24C524F4-EA89-4CB4-84E7-A62588214366}" srcId="{1B5D7A1A-1A4C-4C88-A407-43810EDEF23F}" destId="{78BDDBFA-ED6A-4FE1-BD81-91F7B9560159}" srcOrd="2" destOrd="0" parTransId="{3063AFBE-616D-44B1-91F8-DEAD66471942}" sibTransId="{2CF9BA92-9F7B-4A73-921B-F7E5FB6BF622}"/>
    <dgm:cxn modelId="{56F04AF7-3EDC-471B-9C16-7AAE58F49B43}" type="presOf" srcId="{13CA6897-9EB3-4EE7-A790-52C2DF3B9A71}" destId="{BC3FD05A-0F38-4370-AB59-7D2492B6794F}" srcOrd="0" destOrd="1" presId="urn:microsoft.com/office/officeart/2005/8/layout/hList1"/>
    <dgm:cxn modelId="{273D00C2-EC2A-4A18-AD5E-75B5E2DC8071}" type="presParOf" srcId="{D89DAA47-CDA8-4262-B368-68F764EFA69E}" destId="{38F89994-D03B-42B9-A5EE-A870DAED1B37}" srcOrd="0" destOrd="0" presId="urn:microsoft.com/office/officeart/2005/8/layout/hList1"/>
    <dgm:cxn modelId="{AC326170-9D33-4372-961E-51AC87C83EC8}" type="presParOf" srcId="{38F89994-D03B-42B9-A5EE-A870DAED1B37}" destId="{5B88051A-80A2-434C-A2BD-D3F075BE7FF3}" srcOrd="0" destOrd="0" presId="urn:microsoft.com/office/officeart/2005/8/layout/hList1"/>
    <dgm:cxn modelId="{BD723F14-7475-4D6F-A9CE-09E3A51052E2}" type="presParOf" srcId="{38F89994-D03B-42B9-A5EE-A870DAED1B37}" destId="{BC3FD05A-0F38-4370-AB59-7D2492B6794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6EA5CE-FD55-4DC6-A976-2129538471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3C86A7F-B6A5-4E70-8BE1-872CC0D7EF7A}">
      <dgm:prSet/>
      <dgm:spPr/>
      <dgm:t>
        <a:bodyPr/>
        <a:lstStyle/>
        <a:p>
          <a:r>
            <a:rPr lang="en-US" dirty="0"/>
            <a:t>SBA Programs</a:t>
          </a:r>
        </a:p>
      </dgm:t>
    </dgm:pt>
    <dgm:pt modelId="{012A34AD-E51C-4EBB-AAE2-C405DD1ECA44}" type="parTrans" cxnId="{2431CDD8-D0FA-4D0B-BF97-29260A845EDB}">
      <dgm:prSet/>
      <dgm:spPr/>
      <dgm:t>
        <a:bodyPr/>
        <a:lstStyle/>
        <a:p>
          <a:endParaRPr lang="en-US"/>
        </a:p>
      </dgm:t>
    </dgm:pt>
    <dgm:pt modelId="{E5DCA880-ABBD-43E2-8611-6581C597C923}" type="sibTrans" cxnId="{2431CDD8-D0FA-4D0B-BF97-29260A845EDB}">
      <dgm:prSet/>
      <dgm:spPr/>
      <dgm:t>
        <a:bodyPr/>
        <a:lstStyle/>
        <a:p>
          <a:endParaRPr lang="en-US"/>
        </a:p>
      </dgm:t>
    </dgm:pt>
    <dgm:pt modelId="{42ED722F-AFA0-4B3B-A87D-2CC24EE72AF2}" type="pres">
      <dgm:prSet presAssocID="{6A6EA5CE-FD55-4DC6-A976-212953847108}" presName="linear" presStyleCnt="0">
        <dgm:presLayoutVars>
          <dgm:dir/>
          <dgm:animLvl val="lvl"/>
          <dgm:resizeHandles val="exact"/>
        </dgm:presLayoutVars>
      </dgm:prSet>
      <dgm:spPr/>
    </dgm:pt>
    <dgm:pt modelId="{A4F89987-9198-4A25-80E8-BF9609056217}" type="pres">
      <dgm:prSet presAssocID="{A3C86A7F-B6A5-4E70-8BE1-872CC0D7EF7A}" presName="parentLin" presStyleCnt="0"/>
      <dgm:spPr/>
    </dgm:pt>
    <dgm:pt modelId="{4F72BB36-2A72-42B6-A7C9-B4ACFEC1BDE8}" type="pres">
      <dgm:prSet presAssocID="{A3C86A7F-B6A5-4E70-8BE1-872CC0D7EF7A}" presName="parentLeftMargin" presStyleLbl="node1" presStyleIdx="0" presStyleCnt="1"/>
      <dgm:spPr/>
    </dgm:pt>
    <dgm:pt modelId="{F811BD37-D828-461E-9417-F30322429A76}" type="pres">
      <dgm:prSet presAssocID="{A3C86A7F-B6A5-4E70-8BE1-872CC0D7EF7A}" presName="parentText" presStyleLbl="node1" presStyleIdx="0" presStyleCnt="1">
        <dgm:presLayoutVars>
          <dgm:chMax val="0"/>
          <dgm:bulletEnabled val="1"/>
        </dgm:presLayoutVars>
      </dgm:prSet>
      <dgm:spPr/>
    </dgm:pt>
    <dgm:pt modelId="{D8026450-DC0B-437D-B002-9EBC163204DC}" type="pres">
      <dgm:prSet presAssocID="{A3C86A7F-B6A5-4E70-8BE1-872CC0D7EF7A}" presName="negativeSpace" presStyleCnt="0"/>
      <dgm:spPr/>
    </dgm:pt>
    <dgm:pt modelId="{4672A185-CE6F-492C-A090-F4C16049437A}" type="pres">
      <dgm:prSet presAssocID="{A3C86A7F-B6A5-4E70-8BE1-872CC0D7EF7A}" presName="childText" presStyleLbl="conFgAcc1" presStyleIdx="0" presStyleCnt="1">
        <dgm:presLayoutVars>
          <dgm:bulletEnabled val="1"/>
        </dgm:presLayoutVars>
      </dgm:prSet>
      <dgm:spPr/>
    </dgm:pt>
  </dgm:ptLst>
  <dgm:cxnLst>
    <dgm:cxn modelId="{CB962123-B781-428B-A910-A871A8A90D5B}" type="presOf" srcId="{6A6EA5CE-FD55-4DC6-A976-212953847108}" destId="{42ED722F-AFA0-4B3B-A87D-2CC24EE72AF2}" srcOrd="0" destOrd="0" presId="urn:microsoft.com/office/officeart/2005/8/layout/list1"/>
    <dgm:cxn modelId="{560EC787-3B29-466A-8524-C83548141146}" type="presOf" srcId="{A3C86A7F-B6A5-4E70-8BE1-872CC0D7EF7A}" destId="{F811BD37-D828-461E-9417-F30322429A76}" srcOrd="1" destOrd="0" presId="urn:microsoft.com/office/officeart/2005/8/layout/list1"/>
    <dgm:cxn modelId="{19460EC9-A294-4C3A-A538-AE93AEF0AE2D}" type="presOf" srcId="{A3C86A7F-B6A5-4E70-8BE1-872CC0D7EF7A}" destId="{4F72BB36-2A72-42B6-A7C9-B4ACFEC1BDE8}" srcOrd="0" destOrd="0" presId="urn:microsoft.com/office/officeart/2005/8/layout/list1"/>
    <dgm:cxn modelId="{2431CDD8-D0FA-4D0B-BF97-29260A845EDB}" srcId="{6A6EA5CE-FD55-4DC6-A976-212953847108}" destId="{A3C86A7F-B6A5-4E70-8BE1-872CC0D7EF7A}" srcOrd="0" destOrd="0" parTransId="{012A34AD-E51C-4EBB-AAE2-C405DD1ECA44}" sibTransId="{E5DCA880-ABBD-43E2-8611-6581C597C923}"/>
    <dgm:cxn modelId="{AD44D3E3-099F-4ADD-9C37-10737BFAAECE}" type="presParOf" srcId="{42ED722F-AFA0-4B3B-A87D-2CC24EE72AF2}" destId="{A4F89987-9198-4A25-80E8-BF9609056217}" srcOrd="0" destOrd="0" presId="urn:microsoft.com/office/officeart/2005/8/layout/list1"/>
    <dgm:cxn modelId="{F9412605-3B00-4935-B6DA-C22408802732}" type="presParOf" srcId="{A4F89987-9198-4A25-80E8-BF9609056217}" destId="{4F72BB36-2A72-42B6-A7C9-B4ACFEC1BDE8}" srcOrd="0" destOrd="0" presId="urn:microsoft.com/office/officeart/2005/8/layout/list1"/>
    <dgm:cxn modelId="{63AEFFF2-852C-45A5-A79C-B54962F8B675}" type="presParOf" srcId="{A4F89987-9198-4A25-80E8-BF9609056217}" destId="{F811BD37-D828-461E-9417-F30322429A76}" srcOrd="1" destOrd="0" presId="urn:microsoft.com/office/officeart/2005/8/layout/list1"/>
    <dgm:cxn modelId="{A2313116-D5F5-4126-B49A-8870C258AA75}" type="presParOf" srcId="{42ED722F-AFA0-4B3B-A87D-2CC24EE72AF2}" destId="{D8026450-DC0B-437D-B002-9EBC163204DC}" srcOrd="1" destOrd="0" presId="urn:microsoft.com/office/officeart/2005/8/layout/list1"/>
    <dgm:cxn modelId="{442C27AB-8925-4BA9-AEC6-24E64E4DF6E2}" type="presParOf" srcId="{42ED722F-AFA0-4B3B-A87D-2CC24EE72AF2}" destId="{4672A185-CE6F-492C-A090-F4C16049437A}"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678F8E-4859-4DAB-91EE-C873DD3053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272ADC3-FD68-4A18-8A16-CAF68E0E831E}">
      <dgm:prSet phldrT="[Text]"/>
      <dgm:spPr/>
      <dgm:t>
        <a:bodyPr/>
        <a:lstStyle/>
        <a:p>
          <a:r>
            <a:rPr lang="en-US" b="1" dirty="0"/>
            <a:t>Small Business Financing</a:t>
          </a:r>
          <a:endParaRPr lang="en-US" dirty="0"/>
        </a:p>
      </dgm:t>
    </dgm:pt>
    <dgm:pt modelId="{BC0577C4-EB41-4759-989C-A4E844EB6BDE}" type="parTrans" cxnId="{2AD393B6-17CC-43F1-ADC3-225CBB914942}">
      <dgm:prSet/>
      <dgm:spPr/>
      <dgm:t>
        <a:bodyPr/>
        <a:lstStyle/>
        <a:p>
          <a:endParaRPr lang="en-US"/>
        </a:p>
      </dgm:t>
    </dgm:pt>
    <dgm:pt modelId="{D1CF64AC-86E4-4E43-99D9-E9C82D7176BC}" type="sibTrans" cxnId="{2AD393B6-17CC-43F1-ADC3-225CBB914942}">
      <dgm:prSet/>
      <dgm:spPr/>
      <dgm:t>
        <a:bodyPr/>
        <a:lstStyle/>
        <a:p>
          <a:endParaRPr lang="en-US"/>
        </a:p>
      </dgm:t>
    </dgm:pt>
    <dgm:pt modelId="{87A738BD-27AB-4DA3-B0FC-E7AADDED0C23}">
      <dgm:prSet/>
      <dgm:spPr/>
      <dgm:t>
        <a:bodyPr/>
        <a:lstStyle/>
        <a:p>
          <a:pPr>
            <a:buFont typeface="Symbol" panose="05050102010706020507" pitchFamily="18" charset="2"/>
            <a:buChar char=""/>
          </a:pPr>
          <a:r>
            <a:rPr lang="en-US"/>
            <a:t>30 M small business, firms with fewer than 500 workers</a:t>
          </a:r>
        </a:p>
      </dgm:t>
    </dgm:pt>
    <dgm:pt modelId="{7D3628FF-2240-4F6C-B289-F5AA1A465400}" type="parTrans" cxnId="{FCC5FD26-1995-4495-8963-5708B5209CB2}">
      <dgm:prSet/>
      <dgm:spPr/>
      <dgm:t>
        <a:bodyPr/>
        <a:lstStyle/>
        <a:p>
          <a:endParaRPr lang="en-US"/>
        </a:p>
      </dgm:t>
    </dgm:pt>
    <dgm:pt modelId="{F306E75D-416B-4889-A9FC-A5068A3BA0F0}" type="sibTrans" cxnId="{FCC5FD26-1995-4495-8963-5708B5209CB2}">
      <dgm:prSet/>
      <dgm:spPr/>
      <dgm:t>
        <a:bodyPr/>
        <a:lstStyle/>
        <a:p>
          <a:endParaRPr lang="en-US"/>
        </a:p>
      </dgm:t>
    </dgm:pt>
    <dgm:pt modelId="{C0C47166-7A90-4868-9593-57EA057CE16E}">
      <dgm:prSet/>
      <dgm:spPr/>
      <dgm:t>
        <a:bodyPr/>
        <a:lstStyle/>
        <a:p>
          <a:pPr>
            <a:buFont typeface="Symbol" panose="05050102010706020507" pitchFamily="18" charset="2"/>
            <a:buChar char=""/>
          </a:pPr>
          <a:r>
            <a:rPr lang="en-US"/>
            <a:t>Employing nearly 60 M Americans or nearly half of the nation’s workforce</a:t>
          </a:r>
        </a:p>
      </dgm:t>
    </dgm:pt>
    <dgm:pt modelId="{293242DA-759A-4E5A-A51A-C14BC44B628D}" type="parTrans" cxnId="{2F2DA47D-96A0-48EA-B629-4D6C9CF6A8C6}">
      <dgm:prSet/>
      <dgm:spPr/>
      <dgm:t>
        <a:bodyPr/>
        <a:lstStyle/>
        <a:p>
          <a:endParaRPr lang="en-US"/>
        </a:p>
      </dgm:t>
    </dgm:pt>
    <dgm:pt modelId="{3FDDC69C-6FBC-4198-9A27-9902950A76F1}" type="sibTrans" cxnId="{2F2DA47D-96A0-48EA-B629-4D6C9CF6A8C6}">
      <dgm:prSet/>
      <dgm:spPr/>
      <dgm:t>
        <a:bodyPr/>
        <a:lstStyle/>
        <a:p>
          <a:endParaRPr lang="en-US"/>
        </a:p>
      </dgm:t>
    </dgm:pt>
    <dgm:pt modelId="{03E20A8A-EA7E-43DA-85CF-6ED386F2EF95}">
      <dgm:prSet/>
      <dgm:spPr/>
      <dgm:t>
        <a:bodyPr/>
        <a:lstStyle/>
        <a:p>
          <a:pPr>
            <a:buFont typeface="Symbol" panose="05050102010706020507" pitchFamily="18" charset="2"/>
            <a:buChar char=""/>
          </a:pPr>
          <a:r>
            <a:rPr lang="en-US" dirty="0"/>
            <a:t>Eighty-one %, or 24.8 M, had no employees, and nineteen %, or 5.9 M, had paid employees </a:t>
          </a:r>
        </a:p>
      </dgm:t>
    </dgm:pt>
    <dgm:pt modelId="{683C0BFC-3C8A-4E6C-8154-AB221A9571AB}" type="parTrans" cxnId="{FF31E93C-1FEE-4105-8BD8-4E35CE8FCC0C}">
      <dgm:prSet/>
      <dgm:spPr/>
      <dgm:t>
        <a:bodyPr/>
        <a:lstStyle/>
        <a:p>
          <a:endParaRPr lang="en-US"/>
        </a:p>
      </dgm:t>
    </dgm:pt>
    <dgm:pt modelId="{25767FBA-0563-42EA-8FC7-0D0A638EB562}" type="sibTrans" cxnId="{FF31E93C-1FEE-4105-8BD8-4E35CE8FCC0C}">
      <dgm:prSet/>
      <dgm:spPr/>
      <dgm:t>
        <a:bodyPr/>
        <a:lstStyle/>
        <a:p>
          <a:endParaRPr lang="en-US"/>
        </a:p>
      </dgm:t>
    </dgm:pt>
    <dgm:pt modelId="{9C416A4B-B528-458F-BF71-32C1A6DA30BC}">
      <dgm:prSet/>
      <dgm:spPr/>
      <dgm:t>
        <a:bodyPr/>
        <a:lstStyle/>
        <a:p>
          <a:pPr>
            <a:buFont typeface="Symbol" panose="05050102010706020507" pitchFamily="18" charset="2"/>
            <a:buChar char=""/>
          </a:pPr>
          <a:r>
            <a:rPr lang="en-US"/>
            <a:t>Prior to COVID 19, from 2000 to 2018, small businesses created 9.6 M net new jobs while large businesses created 5.2 M</a:t>
          </a:r>
        </a:p>
      </dgm:t>
    </dgm:pt>
    <dgm:pt modelId="{BD9339A7-71B8-47F4-9945-9F5189A03AFF}" type="parTrans" cxnId="{E4D20901-5DA2-4873-86CF-4CB16DCBA2E9}">
      <dgm:prSet/>
      <dgm:spPr/>
      <dgm:t>
        <a:bodyPr/>
        <a:lstStyle/>
        <a:p>
          <a:endParaRPr lang="en-US"/>
        </a:p>
      </dgm:t>
    </dgm:pt>
    <dgm:pt modelId="{B74C5F8E-8959-4F22-AFD9-D96A49F3FA24}" type="sibTrans" cxnId="{E4D20901-5DA2-4873-86CF-4CB16DCBA2E9}">
      <dgm:prSet/>
      <dgm:spPr/>
      <dgm:t>
        <a:bodyPr/>
        <a:lstStyle/>
        <a:p>
          <a:endParaRPr lang="en-US"/>
        </a:p>
      </dgm:t>
    </dgm:pt>
    <dgm:pt modelId="{71B38D80-E662-411D-8BD1-6EF5F29F6819}">
      <dgm:prSet/>
      <dgm:spPr/>
      <dgm:t>
        <a:bodyPr/>
        <a:lstStyle/>
        <a:p>
          <a:pPr>
            <a:buFont typeface="Symbol" panose="05050102010706020507" pitchFamily="18" charset="2"/>
            <a:buChar char=""/>
          </a:pPr>
          <a:r>
            <a:rPr lang="en-US" dirty="0"/>
            <a:t>Small business accounted for 64.9% of net new jobs from 2008-2018</a:t>
          </a:r>
        </a:p>
      </dgm:t>
    </dgm:pt>
    <dgm:pt modelId="{57746399-73D7-4E8F-A092-17369F9FAAE3}" type="parTrans" cxnId="{9BD7EA12-7E77-472F-BCAA-3ACF72298C3C}">
      <dgm:prSet/>
      <dgm:spPr/>
      <dgm:t>
        <a:bodyPr/>
        <a:lstStyle/>
        <a:p>
          <a:endParaRPr lang="en-US"/>
        </a:p>
      </dgm:t>
    </dgm:pt>
    <dgm:pt modelId="{7416E4F0-B2A5-47AC-AFA2-E98F1AC21E27}" type="sibTrans" cxnId="{9BD7EA12-7E77-472F-BCAA-3ACF72298C3C}">
      <dgm:prSet/>
      <dgm:spPr/>
      <dgm:t>
        <a:bodyPr/>
        <a:lstStyle/>
        <a:p>
          <a:endParaRPr lang="en-US"/>
        </a:p>
      </dgm:t>
    </dgm:pt>
    <dgm:pt modelId="{EDBD2D6E-8CB0-420E-8847-462C422457E4}" type="pres">
      <dgm:prSet presAssocID="{60678F8E-4859-4DAB-91EE-C873DD305357}" presName="Name0" presStyleCnt="0">
        <dgm:presLayoutVars>
          <dgm:dir/>
          <dgm:animLvl val="lvl"/>
          <dgm:resizeHandles val="exact"/>
        </dgm:presLayoutVars>
      </dgm:prSet>
      <dgm:spPr/>
    </dgm:pt>
    <dgm:pt modelId="{A92321DC-3C55-4EAB-B4A1-1BA61D1A4B60}" type="pres">
      <dgm:prSet presAssocID="{D272ADC3-FD68-4A18-8A16-CAF68E0E831E}" presName="composite" presStyleCnt="0"/>
      <dgm:spPr/>
    </dgm:pt>
    <dgm:pt modelId="{03EB2F41-D7DE-4F25-8029-D4F0B751801F}" type="pres">
      <dgm:prSet presAssocID="{D272ADC3-FD68-4A18-8A16-CAF68E0E831E}" presName="parTx" presStyleLbl="alignNode1" presStyleIdx="0" presStyleCnt="1">
        <dgm:presLayoutVars>
          <dgm:chMax val="0"/>
          <dgm:chPref val="0"/>
          <dgm:bulletEnabled val="1"/>
        </dgm:presLayoutVars>
      </dgm:prSet>
      <dgm:spPr/>
    </dgm:pt>
    <dgm:pt modelId="{8183484D-2A12-45B0-BF10-B0AE5A735B75}" type="pres">
      <dgm:prSet presAssocID="{D272ADC3-FD68-4A18-8A16-CAF68E0E831E}" presName="desTx" presStyleLbl="alignAccFollowNode1" presStyleIdx="0" presStyleCnt="1">
        <dgm:presLayoutVars>
          <dgm:bulletEnabled val="1"/>
        </dgm:presLayoutVars>
      </dgm:prSet>
      <dgm:spPr/>
    </dgm:pt>
  </dgm:ptLst>
  <dgm:cxnLst>
    <dgm:cxn modelId="{E4D20901-5DA2-4873-86CF-4CB16DCBA2E9}" srcId="{D272ADC3-FD68-4A18-8A16-CAF68E0E831E}" destId="{9C416A4B-B528-458F-BF71-32C1A6DA30BC}" srcOrd="3" destOrd="0" parTransId="{BD9339A7-71B8-47F4-9945-9F5189A03AFF}" sibTransId="{B74C5F8E-8959-4F22-AFD9-D96A49F3FA24}"/>
    <dgm:cxn modelId="{9BD7EA12-7E77-472F-BCAA-3ACF72298C3C}" srcId="{D272ADC3-FD68-4A18-8A16-CAF68E0E831E}" destId="{71B38D80-E662-411D-8BD1-6EF5F29F6819}" srcOrd="4" destOrd="0" parTransId="{57746399-73D7-4E8F-A092-17369F9FAAE3}" sibTransId="{7416E4F0-B2A5-47AC-AFA2-E98F1AC21E27}"/>
    <dgm:cxn modelId="{FCC5FD26-1995-4495-8963-5708B5209CB2}" srcId="{D272ADC3-FD68-4A18-8A16-CAF68E0E831E}" destId="{87A738BD-27AB-4DA3-B0FC-E7AADDED0C23}" srcOrd="0" destOrd="0" parTransId="{7D3628FF-2240-4F6C-B289-F5AA1A465400}" sibTransId="{F306E75D-416B-4889-A9FC-A5068A3BA0F0}"/>
    <dgm:cxn modelId="{58254536-00B4-42B9-AF76-F27F619784AF}" type="presOf" srcId="{C0C47166-7A90-4868-9593-57EA057CE16E}" destId="{8183484D-2A12-45B0-BF10-B0AE5A735B75}" srcOrd="0" destOrd="1" presId="urn:microsoft.com/office/officeart/2005/8/layout/hList1"/>
    <dgm:cxn modelId="{3DB5893A-DC08-43E7-8E1E-5756955FD9B3}" type="presOf" srcId="{9C416A4B-B528-458F-BF71-32C1A6DA30BC}" destId="{8183484D-2A12-45B0-BF10-B0AE5A735B75}" srcOrd="0" destOrd="3" presId="urn:microsoft.com/office/officeart/2005/8/layout/hList1"/>
    <dgm:cxn modelId="{7CE5D83B-10ED-4B19-AF6A-F2412F0359EB}" type="presOf" srcId="{71B38D80-E662-411D-8BD1-6EF5F29F6819}" destId="{8183484D-2A12-45B0-BF10-B0AE5A735B75}" srcOrd="0" destOrd="4" presId="urn:microsoft.com/office/officeart/2005/8/layout/hList1"/>
    <dgm:cxn modelId="{FF31E93C-1FEE-4105-8BD8-4E35CE8FCC0C}" srcId="{D272ADC3-FD68-4A18-8A16-CAF68E0E831E}" destId="{03E20A8A-EA7E-43DA-85CF-6ED386F2EF95}" srcOrd="2" destOrd="0" parTransId="{683C0BFC-3C8A-4E6C-8154-AB221A9571AB}" sibTransId="{25767FBA-0563-42EA-8FC7-0D0A638EB562}"/>
    <dgm:cxn modelId="{5CE5D969-2A99-4BAA-9A2B-E0478AE7FD37}" type="presOf" srcId="{D272ADC3-FD68-4A18-8A16-CAF68E0E831E}" destId="{03EB2F41-D7DE-4F25-8029-D4F0B751801F}" srcOrd="0" destOrd="0" presId="urn:microsoft.com/office/officeart/2005/8/layout/hList1"/>
    <dgm:cxn modelId="{2F2DA47D-96A0-48EA-B629-4D6C9CF6A8C6}" srcId="{D272ADC3-FD68-4A18-8A16-CAF68E0E831E}" destId="{C0C47166-7A90-4868-9593-57EA057CE16E}" srcOrd="1" destOrd="0" parTransId="{293242DA-759A-4E5A-A51A-C14BC44B628D}" sibTransId="{3FDDC69C-6FBC-4198-9A27-9902950A76F1}"/>
    <dgm:cxn modelId="{31E5E7B3-27C3-4652-B42B-544C15A422AB}" type="presOf" srcId="{60678F8E-4859-4DAB-91EE-C873DD305357}" destId="{EDBD2D6E-8CB0-420E-8847-462C422457E4}" srcOrd="0" destOrd="0" presId="urn:microsoft.com/office/officeart/2005/8/layout/hList1"/>
    <dgm:cxn modelId="{2AD393B6-17CC-43F1-ADC3-225CBB914942}" srcId="{60678F8E-4859-4DAB-91EE-C873DD305357}" destId="{D272ADC3-FD68-4A18-8A16-CAF68E0E831E}" srcOrd="0" destOrd="0" parTransId="{BC0577C4-EB41-4759-989C-A4E844EB6BDE}" sibTransId="{D1CF64AC-86E4-4E43-99D9-E9C82D7176BC}"/>
    <dgm:cxn modelId="{F9EB70D5-2DA3-4C89-9A97-C2E95915A821}" type="presOf" srcId="{87A738BD-27AB-4DA3-B0FC-E7AADDED0C23}" destId="{8183484D-2A12-45B0-BF10-B0AE5A735B75}" srcOrd="0" destOrd="0" presId="urn:microsoft.com/office/officeart/2005/8/layout/hList1"/>
    <dgm:cxn modelId="{8F072BE9-A203-4051-94B0-54DBA00FA312}" type="presOf" srcId="{03E20A8A-EA7E-43DA-85CF-6ED386F2EF95}" destId="{8183484D-2A12-45B0-BF10-B0AE5A735B75}" srcOrd="0" destOrd="2" presId="urn:microsoft.com/office/officeart/2005/8/layout/hList1"/>
    <dgm:cxn modelId="{834198F6-61A3-49D7-8F50-AEE9DA9D0050}" type="presParOf" srcId="{EDBD2D6E-8CB0-420E-8847-462C422457E4}" destId="{A92321DC-3C55-4EAB-B4A1-1BA61D1A4B60}" srcOrd="0" destOrd="0" presId="urn:microsoft.com/office/officeart/2005/8/layout/hList1"/>
    <dgm:cxn modelId="{742C39E0-E016-4F64-82E2-BF68EAD34B69}" type="presParOf" srcId="{A92321DC-3C55-4EAB-B4A1-1BA61D1A4B60}" destId="{03EB2F41-D7DE-4F25-8029-D4F0B751801F}" srcOrd="0" destOrd="0" presId="urn:microsoft.com/office/officeart/2005/8/layout/hList1"/>
    <dgm:cxn modelId="{6774931A-7BE7-4F9A-884D-B3D61842ABE7}" type="presParOf" srcId="{A92321DC-3C55-4EAB-B4A1-1BA61D1A4B60}" destId="{8183484D-2A12-45B0-BF10-B0AE5A735B7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B59DE0-256C-4079-8CE2-ECE46FCFFA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4B6D826-401C-4380-BEA9-5444860C8F59}">
      <dgm:prSet phldrT="[Text]"/>
      <dgm:spPr/>
      <dgm:t>
        <a:bodyPr/>
        <a:lstStyle/>
        <a:p>
          <a:r>
            <a:rPr lang="en-US" b="1" dirty="0"/>
            <a:t>Small Business Defined for SBA Purposes</a:t>
          </a:r>
          <a:endParaRPr lang="en-US" dirty="0"/>
        </a:p>
      </dgm:t>
    </dgm:pt>
    <dgm:pt modelId="{FF0E23F1-A53F-4C70-B885-1662E65DA62F}" type="parTrans" cxnId="{9DF0559D-FC09-4D1C-843F-455C5999E817}">
      <dgm:prSet/>
      <dgm:spPr/>
      <dgm:t>
        <a:bodyPr/>
        <a:lstStyle/>
        <a:p>
          <a:endParaRPr lang="en-US"/>
        </a:p>
      </dgm:t>
    </dgm:pt>
    <dgm:pt modelId="{0F2B67BA-0BE9-45A0-AD11-3F56CAD2B538}" type="sibTrans" cxnId="{9DF0559D-FC09-4D1C-843F-455C5999E817}">
      <dgm:prSet/>
      <dgm:spPr/>
      <dgm:t>
        <a:bodyPr/>
        <a:lstStyle/>
        <a:p>
          <a:endParaRPr lang="en-US"/>
        </a:p>
      </dgm:t>
    </dgm:pt>
    <dgm:pt modelId="{ADB483EC-4C09-434D-B93D-F3A37E2F326B}">
      <dgm:prSet/>
      <dgm:spPr/>
      <dgm:t>
        <a:bodyPr/>
        <a:lstStyle/>
        <a:p>
          <a:pPr>
            <a:buFont typeface="Symbol" panose="05050102010706020507" pitchFamily="18" charset="2"/>
            <a:buChar char=""/>
          </a:pPr>
          <a:r>
            <a:rPr lang="en-US" dirty="0"/>
            <a:t>Companies, sole proprietors, independent contractors, self-employed, tribal business, 501 (c)(3), or a 501 (c)(19) veterans' organization with less than 500 employees </a:t>
          </a:r>
        </a:p>
      </dgm:t>
    </dgm:pt>
    <dgm:pt modelId="{5EC37E55-CAB3-4801-88AB-6332B7317835}" type="parTrans" cxnId="{5EE3B722-D5AF-4B80-BD2F-D05687C8D424}">
      <dgm:prSet/>
      <dgm:spPr/>
      <dgm:t>
        <a:bodyPr/>
        <a:lstStyle/>
        <a:p>
          <a:endParaRPr lang="en-US"/>
        </a:p>
      </dgm:t>
    </dgm:pt>
    <dgm:pt modelId="{A9EDEFD4-8083-49E1-A42B-7C04CACDD569}" type="sibTrans" cxnId="{5EE3B722-D5AF-4B80-BD2F-D05687C8D424}">
      <dgm:prSet/>
      <dgm:spPr/>
      <dgm:t>
        <a:bodyPr/>
        <a:lstStyle/>
        <a:p>
          <a:endParaRPr lang="en-US"/>
        </a:p>
      </dgm:t>
    </dgm:pt>
    <dgm:pt modelId="{0D58B3C2-D9FD-4FFD-84E8-892A6A283564}">
      <dgm:prSet/>
      <dgm:spPr/>
      <dgm:t>
        <a:bodyPr/>
        <a:lstStyle/>
        <a:p>
          <a:pPr>
            <a:buFont typeface="Symbol" panose="05050102010706020507" pitchFamily="18" charset="2"/>
            <a:buChar char=""/>
          </a:pPr>
          <a:r>
            <a:rPr lang="en-US" dirty="0"/>
            <a:t>Companies in the accommodation and food services sector (NAICS 72) with less than 500-employees on a per physical location basis, and, if operating as a franchise or receiving financial assistance from an approved Small Business Investment Company, the normal affiliation rules do not apply</a:t>
          </a:r>
        </a:p>
      </dgm:t>
    </dgm:pt>
    <dgm:pt modelId="{3C61557D-30BF-4E22-9015-E94037CC1E87}" type="parTrans" cxnId="{C53AEE8B-F783-4875-B364-9172388AFB27}">
      <dgm:prSet/>
      <dgm:spPr/>
      <dgm:t>
        <a:bodyPr/>
        <a:lstStyle/>
        <a:p>
          <a:endParaRPr lang="en-US"/>
        </a:p>
      </dgm:t>
    </dgm:pt>
    <dgm:pt modelId="{9D7F415E-BC19-482E-B535-D0BCFEA34311}" type="sibTrans" cxnId="{C53AEE8B-F783-4875-B364-9172388AFB27}">
      <dgm:prSet/>
      <dgm:spPr/>
      <dgm:t>
        <a:bodyPr/>
        <a:lstStyle/>
        <a:p>
          <a:endParaRPr lang="en-US"/>
        </a:p>
      </dgm:t>
    </dgm:pt>
    <dgm:pt modelId="{8D3B370E-9843-4C9F-B5FA-062ADA77C288}">
      <dgm:prSet/>
      <dgm:spPr/>
      <dgm:t>
        <a:bodyPr/>
        <a:lstStyle/>
        <a:p>
          <a:pPr>
            <a:buFont typeface="Symbol" panose="05050102010706020507" pitchFamily="18" charset="2"/>
            <a:buChar char=""/>
          </a:pPr>
          <a:r>
            <a:rPr lang="en-US" dirty="0"/>
            <a:t>P&amp;C Insurance companies with fewer than 1500 employees</a:t>
          </a:r>
        </a:p>
      </dgm:t>
    </dgm:pt>
    <dgm:pt modelId="{9E712A66-870D-4143-BA8B-AA2E895131AD}" type="parTrans" cxnId="{13B297C3-8378-4DB1-84D8-4658825F44D5}">
      <dgm:prSet/>
      <dgm:spPr/>
      <dgm:t>
        <a:bodyPr/>
        <a:lstStyle/>
        <a:p>
          <a:endParaRPr lang="en-US"/>
        </a:p>
      </dgm:t>
    </dgm:pt>
    <dgm:pt modelId="{228EEFE6-E1A3-43F7-9895-CB10D4E0EE7D}" type="sibTrans" cxnId="{13B297C3-8378-4DB1-84D8-4658825F44D5}">
      <dgm:prSet/>
      <dgm:spPr/>
      <dgm:t>
        <a:bodyPr/>
        <a:lstStyle/>
        <a:p>
          <a:endParaRPr lang="en-US"/>
        </a:p>
      </dgm:t>
    </dgm:pt>
    <dgm:pt modelId="{3D6B607D-93A2-490D-8469-444E80826D82}" type="pres">
      <dgm:prSet presAssocID="{5CB59DE0-256C-4079-8CE2-ECE46FCFFA81}" presName="linear" presStyleCnt="0">
        <dgm:presLayoutVars>
          <dgm:dir/>
          <dgm:animLvl val="lvl"/>
          <dgm:resizeHandles val="exact"/>
        </dgm:presLayoutVars>
      </dgm:prSet>
      <dgm:spPr/>
    </dgm:pt>
    <dgm:pt modelId="{DD054A8D-C14C-4628-8920-06EDE7066058}" type="pres">
      <dgm:prSet presAssocID="{C4B6D826-401C-4380-BEA9-5444860C8F59}" presName="parentLin" presStyleCnt="0"/>
      <dgm:spPr/>
    </dgm:pt>
    <dgm:pt modelId="{F55D2A92-B9A4-4F80-B6CF-B4192D42DF2F}" type="pres">
      <dgm:prSet presAssocID="{C4B6D826-401C-4380-BEA9-5444860C8F59}" presName="parentLeftMargin" presStyleLbl="node1" presStyleIdx="0" presStyleCnt="1"/>
      <dgm:spPr/>
    </dgm:pt>
    <dgm:pt modelId="{785DE06D-BB0B-45A3-888F-8247A29D1C2E}" type="pres">
      <dgm:prSet presAssocID="{C4B6D826-401C-4380-BEA9-5444860C8F59}" presName="parentText" presStyleLbl="node1" presStyleIdx="0" presStyleCnt="1">
        <dgm:presLayoutVars>
          <dgm:chMax val="0"/>
          <dgm:bulletEnabled val="1"/>
        </dgm:presLayoutVars>
      </dgm:prSet>
      <dgm:spPr/>
    </dgm:pt>
    <dgm:pt modelId="{6FF5D8E2-45B9-468A-93BF-0CB00890E759}" type="pres">
      <dgm:prSet presAssocID="{C4B6D826-401C-4380-BEA9-5444860C8F59}" presName="negativeSpace" presStyleCnt="0"/>
      <dgm:spPr/>
    </dgm:pt>
    <dgm:pt modelId="{7B8F34A9-5B32-4CDF-89F5-83D8EA074DAF}" type="pres">
      <dgm:prSet presAssocID="{C4B6D826-401C-4380-BEA9-5444860C8F59}" presName="childText" presStyleLbl="conFgAcc1" presStyleIdx="0" presStyleCnt="1">
        <dgm:presLayoutVars>
          <dgm:bulletEnabled val="1"/>
        </dgm:presLayoutVars>
      </dgm:prSet>
      <dgm:spPr/>
    </dgm:pt>
  </dgm:ptLst>
  <dgm:cxnLst>
    <dgm:cxn modelId="{04D92302-9950-4849-BAD4-5CD53264403F}" type="presOf" srcId="{ADB483EC-4C09-434D-B93D-F3A37E2F326B}" destId="{7B8F34A9-5B32-4CDF-89F5-83D8EA074DAF}" srcOrd="0" destOrd="0" presId="urn:microsoft.com/office/officeart/2005/8/layout/list1"/>
    <dgm:cxn modelId="{5EE3B722-D5AF-4B80-BD2F-D05687C8D424}" srcId="{C4B6D826-401C-4380-BEA9-5444860C8F59}" destId="{ADB483EC-4C09-434D-B93D-F3A37E2F326B}" srcOrd="0" destOrd="0" parTransId="{5EC37E55-CAB3-4801-88AB-6332B7317835}" sibTransId="{A9EDEFD4-8083-49E1-A42B-7C04CACDD569}"/>
    <dgm:cxn modelId="{65AB4343-E37D-4EEA-99FD-3BC053F22289}" type="presOf" srcId="{8D3B370E-9843-4C9F-B5FA-062ADA77C288}" destId="{7B8F34A9-5B32-4CDF-89F5-83D8EA074DAF}" srcOrd="0" destOrd="2" presId="urn:microsoft.com/office/officeart/2005/8/layout/list1"/>
    <dgm:cxn modelId="{F1A17349-AA4A-4559-9DEE-C290C425EB3F}" type="presOf" srcId="{0D58B3C2-D9FD-4FFD-84E8-892A6A283564}" destId="{7B8F34A9-5B32-4CDF-89F5-83D8EA074DAF}" srcOrd="0" destOrd="1" presId="urn:microsoft.com/office/officeart/2005/8/layout/list1"/>
    <dgm:cxn modelId="{9C20837B-778E-4A73-879C-C777775E6D0E}" type="presOf" srcId="{C4B6D826-401C-4380-BEA9-5444860C8F59}" destId="{F55D2A92-B9A4-4F80-B6CF-B4192D42DF2F}" srcOrd="0" destOrd="0" presId="urn:microsoft.com/office/officeart/2005/8/layout/list1"/>
    <dgm:cxn modelId="{C53AEE8B-F783-4875-B364-9172388AFB27}" srcId="{C4B6D826-401C-4380-BEA9-5444860C8F59}" destId="{0D58B3C2-D9FD-4FFD-84E8-892A6A283564}" srcOrd="1" destOrd="0" parTransId="{3C61557D-30BF-4E22-9015-E94037CC1E87}" sibTransId="{9D7F415E-BC19-482E-B535-D0BCFEA34311}"/>
    <dgm:cxn modelId="{212BAD97-99A5-4EBD-AB6C-2667DD48FDA0}" type="presOf" srcId="{C4B6D826-401C-4380-BEA9-5444860C8F59}" destId="{785DE06D-BB0B-45A3-888F-8247A29D1C2E}" srcOrd="1" destOrd="0" presId="urn:microsoft.com/office/officeart/2005/8/layout/list1"/>
    <dgm:cxn modelId="{9DF0559D-FC09-4D1C-843F-455C5999E817}" srcId="{5CB59DE0-256C-4079-8CE2-ECE46FCFFA81}" destId="{C4B6D826-401C-4380-BEA9-5444860C8F59}" srcOrd="0" destOrd="0" parTransId="{FF0E23F1-A53F-4C70-B885-1662E65DA62F}" sibTransId="{0F2B67BA-0BE9-45A0-AD11-3F56CAD2B538}"/>
    <dgm:cxn modelId="{13B297C3-8378-4DB1-84D8-4658825F44D5}" srcId="{C4B6D826-401C-4380-BEA9-5444860C8F59}" destId="{8D3B370E-9843-4C9F-B5FA-062ADA77C288}" srcOrd="2" destOrd="0" parTransId="{9E712A66-870D-4143-BA8B-AA2E895131AD}" sibTransId="{228EEFE6-E1A3-43F7-9895-CB10D4E0EE7D}"/>
    <dgm:cxn modelId="{34D645C7-37C3-4816-AB07-FF1C3E2F3050}" type="presOf" srcId="{5CB59DE0-256C-4079-8CE2-ECE46FCFFA81}" destId="{3D6B607D-93A2-490D-8469-444E80826D82}" srcOrd="0" destOrd="0" presId="urn:microsoft.com/office/officeart/2005/8/layout/list1"/>
    <dgm:cxn modelId="{24ECA9A8-8318-4228-B7A5-A3DCC23D36E6}" type="presParOf" srcId="{3D6B607D-93A2-490D-8469-444E80826D82}" destId="{DD054A8D-C14C-4628-8920-06EDE7066058}" srcOrd="0" destOrd="0" presId="urn:microsoft.com/office/officeart/2005/8/layout/list1"/>
    <dgm:cxn modelId="{9A312A9C-90FA-4907-B5FE-EED12DC34387}" type="presParOf" srcId="{DD054A8D-C14C-4628-8920-06EDE7066058}" destId="{F55D2A92-B9A4-4F80-B6CF-B4192D42DF2F}" srcOrd="0" destOrd="0" presId="urn:microsoft.com/office/officeart/2005/8/layout/list1"/>
    <dgm:cxn modelId="{C40CA369-89EF-4ACC-B81B-E4441C3E0DB6}" type="presParOf" srcId="{DD054A8D-C14C-4628-8920-06EDE7066058}" destId="{785DE06D-BB0B-45A3-888F-8247A29D1C2E}" srcOrd="1" destOrd="0" presId="urn:microsoft.com/office/officeart/2005/8/layout/list1"/>
    <dgm:cxn modelId="{75EE642B-C5C6-42CF-B5F5-A0FBD725D72A}" type="presParOf" srcId="{3D6B607D-93A2-490D-8469-444E80826D82}" destId="{6FF5D8E2-45B9-468A-93BF-0CB00890E759}" srcOrd="1" destOrd="0" presId="urn:microsoft.com/office/officeart/2005/8/layout/list1"/>
    <dgm:cxn modelId="{39AA155F-5276-44E3-81C8-5DE13E8DA6C9}" type="presParOf" srcId="{3D6B607D-93A2-490D-8469-444E80826D82}" destId="{7B8F34A9-5B32-4CDF-89F5-83D8EA074DA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E61694-128B-438D-AEE8-9E484A67FD1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783D857-BD07-4D03-BF19-53CD468BC7ED}">
      <dgm:prSet phldrT="[Text]"/>
      <dgm:spPr/>
      <dgm:t>
        <a:bodyPr/>
        <a:lstStyle/>
        <a:p>
          <a:pPr>
            <a:buFont typeface="Symbol" panose="05050102010706020507" pitchFamily="18" charset="2"/>
            <a:buChar char=""/>
          </a:pPr>
          <a:r>
            <a:rPr lang="en-US" dirty="0"/>
            <a:t>SBA program </a:t>
          </a:r>
          <a:r>
            <a:rPr lang="en-US" i="1" dirty="0"/>
            <a:t>excludes</a:t>
          </a:r>
          <a:r>
            <a:rPr lang="en-US" dirty="0"/>
            <a:t> companies in: </a:t>
          </a:r>
        </a:p>
      </dgm:t>
    </dgm:pt>
    <dgm:pt modelId="{FC56EACE-3077-4D28-9FB2-201EFA3B1169}" type="parTrans" cxnId="{E1790FB8-F65D-4748-A051-B2FBDC3C891C}">
      <dgm:prSet/>
      <dgm:spPr/>
      <dgm:t>
        <a:bodyPr/>
        <a:lstStyle/>
        <a:p>
          <a:endParaRPr lang="en-US"/>
        </a:p>
      </dgm:t>
    </dgm:pt>
    <dgm:pt modelId="{0280F5B9-DD0A-4D9C-80ED-CDAAD5F2863A}" type="sibTrans" cxnId="{E1790FB8-F65D-4748-A051-B2FBDC3C891C}">
      <dgm:prSet/>
      <dgm:spPr/>
      <dgm:t>
        <a:bodyPr/>
        <a:lstStyle/>
        <a:p>
          <a:endParaRPr lang="en-US"/>
        </a:p>
      </dgm:t>
    </dgm:pt>
    <dgm:pt modelId="{0CE12E3B-69B5-423E-93BE-8F5123D0AB85}">
      <dgm:prSet/>
      <dgm:spPr/>
      <dgm:t>
        <a:bodyPr/>
        <a:lstStyle/>
        <a:p>
          <a:r>
            <a:rPr lang="en-US"/>
            <a:t>Gambling</a:t>
          </a:r>
          <a:endParaRPr lang="en-US" dirty="0"/>
        </a:p>
      </dgm:t>
    </dgm:pt>
    <dgm:pt modelId="{1CEBEEE2-6F40-4EDA-8271-033A96F79907}" type="parTrans" cxnId="{085781F0-6858-4EE8-B730-A2DAE6E09175}">
      <dgm:prSet/>
      <dgm:spPr/>
      <dgm:t>
        <a:bodyPr/>
        <a:lstStyle/>
        <a:p>
          <a:endParaRPr lang="en-US"/>
        </a:p>
      </dgm:t>
    </dgm:pt>
    <dgm:pt modelId="{8C98F522-836F-4C54-8520-F4A48156E817}" type="sibTrans" cxnId="{085781F0-6858-4EE8-B730-A2DAE6E09175}">
      <dgm:prSet/>
      <dgm:spPr/>
      <dgm:t>
        <a:bodyPr/>
        <a:lstStyle/>
        <a:p>
          <a:endParaRPr lang="en-US"/>
        </a:p>
      </dgm:t>
    </dgm:pt>
    <dgm:pt modelId="{60641F9E-D59C-4196-BC69-69775EBE8163}">
      <dgm:prSet/>
      <dgm:spPr/>
      <dgm:t>
        <a:bodyPr/>
        <a:lstStyle/>
        <a:p>
          <a:r>
            <a:rPr lang="en-US"/>
            <a:t>Lending</a:t>
          </a:r>
          <a:endParaRPr lang="en-US" dirty="0"/>
        </a:p>
      </dgm:t>
    </dgm:pt>
    <dgm:pt modelId="{DC9355C9-D27B-4271-9B7D-28E7C3E38E8B}" type="parTrans" cxnId="{336131CD-4BA6-489B-92D4-D193DBA4DF21}">
      <dgm:prSet/>
      <dgm:spPr/>
      <dgm:t>
        <a:bodyPr/>
        <a:lstStyle/>
        <a:p>
          <a:endParaRPr lang="en-US"/>
        </a:p>
      </dgm:t>
    </dgm:pt>
    <dgm:pt modelId="{48A4208B-D529-4751-A008-66A5398F1A96}" type="sibTrans" cxnId="{336131CD-4BA6-489B-92D4-D193DBA4DF21}">
      <dgm:prSet/>
      <dgm:spPr/>
      <dgm:t>
        <a:bodyPr/>
        <a:lstStyle/>
        <a:p>
          <a:endParaRPr lang="en-US"/>
        </a:p>
      </dgm:t>
    </dgm:pt>
    <dgm:pt modelId="{8FF09A86-1DBF-437B-B348-7DF674835F29}">
      <dgm:prSet/>
      <dgm:spPr/>
      <dgm:t>
        <a:bodyPr/>
        <a:lstStyle/>
        <a:p>
          <a:r>
            <a:rPr lang="en-US"/>
            <a:t>Life insurance</a:t>
          </a:r>
          <a:endParaRPr lang="en-US" dirty="0"/>
        </a:p>
      </dgm:t>
    </dgm:pt>
    <dgm:pt modelId="{DEF1A66E-C0D0-40B3-81DF-5FDFFDE9DBCE}" type="parTrans" cxnId="{3D495D50-850C-4261-AB6A-588338C2971B}">
      <dgm:prSet/>
      <dgm:spPr/>
      <dgm:t>
        <a:bodyPr/>
        <a:lstStyle/>
        <a:p>
          <a:endParaRPr lang="en-US"/>
        </a:p>
      </dgm:t>
    </dgm:pt>
    <dgm:pt modelId="{24A539B9-A7D4-47DC-8F45-ADD9DE64AC25}" type="sibTrans" cxnId="{3D495D50-850C-4261-AB6A-588338C2971B}">
      <dgm:prSet/>
      <dgm:spPr/>
      <dgm:t>
        <a:bodyPr/>
        <a:lstStyle/>
        <a:p>
          <a:endParaRPr lang="en-US"/>
        </a:p>
      </dgm:t>
    </dgm:pt>
    <dgm:pt modelId="{DA58B640-6EA1-4EA4-A359-6AC3F754B8DC}">
      <dgm:prSet/>
      <dgm:spPr/>
      <dgm:t>
        <a:bodyPr/>
        <a:lstStyle/>
        <a:p>
          <a:r>
            <a:rPr lang="en-US"/>
            <a:t>Religious teaching primarily</a:t>
          </a:r>
          <a:endParaRPr lang="en-US" dirty="0"/>
        </a:p>
      </dgm:t>
    </dgm:pt>
    <dgm:pt modelId="{16FC9C08-EBD3-4EED-91F6-04870761412E}" type="parTrans" cxnId="{FB7B86F8-BDF1-4D13-95B7-34E6337BA752}">
      <dgm:prSet/>
      <dgm:spPr/>
      <dgm:t>
        <a:bodyPr/>
        <a:lstStyle/>
        <a:p>
          <a:endParaRPr lang="en-US"/>
        </a:p>
      </dgm:t>
    </dgm:pt>
    <dgm:pt modelId="{1E46377F-6105-4E00-BED3-FB67028A7BA3}" type="sibTrans" cxnId="{FB7B86F8-BDF1-4D13-95B7-34E6337BA752}">
      <dgm:prSet/>
      <dgm:spPr/>
      <dgm:t>
        <a:bodyPr/>
        <a:lstStyle/>
        <a:p>
          <a:endParaRPr lang="en-US"/>
        </a:p>
      </dgm:t>
    </dgm:pt>
    <dgm:pt modelId="{187F02F9-0435-4604-BFE1-6F297ACA0C06}">
      <dgm:prSet/>
      <dgm:spPr/>
      <dgm:t>
        <a:bodyPr/>
        <a:lstStyle/>
        <a:p>
          <a:r>
            <a:rPr lang="en-US"/>
            <a:t>Political and lobbying activities</a:t>
          </a:r>
          <a:endParaRPr lang="en-US" dirty="0"/>
        </a:p>
      </dgm:t>
    </dgm:pt>
    <dgm:pt modelId="{9B67CC02-E3B2-4F31-A940-41D034153EC0}" type="parTrans" cxnId="{58CF5C10-56D5-4764-ACEC-47810121B74B}">
      <dgm:prSet/>
      <dgm:spPr/>
      <dgm:t>
        <a:bodyPr/>
        <a:lstStyle/>
        <a:p>
          <a:endParaRPr lang="en-US"/>
        </a:p>
      </dgm:t>
    </dgm:pt>
    <dgm:pt modelId="{9725C3E8-17BE-413B-B512-73276F922E0E}" type="sibTrans" cxnId="{58CF5C10-56D5-4764-ACEC-47810121B74B}">
      <dgm:prSet/>
      <dgm:spPr/>
      <dgm:t>
        <a:bodyPr/>
        <a:lstStyle/>
        <a:p>
          <a:endParaRPr lang="en-US"/>
        </a:p>
      </dgm:t>
    </dgm:pt>
    <dgm:pt modelId="{FDE11688-AD04-4F63-A5FB-3BD261D4AF61}">
      <dgm:prSet/>
      <dgm:spPr/>
      <dgm:t>
        <a:bodyPr/>
        <a:lstStyle/>
        <a:p>
          <a:r>
            <a:rPr lang="en-US"/>
            <a:t>Oil wildcatting</a:t>
          </a:r>
          <a:endParaRPr lang="en-US" dirty="0"/>
        </a:p>
      </dgm:t>
    </dgm:pt>
    <dgm:pt modelId="{518034D1-7729-496C-8799-735725488DEF}" type="parTrans" cxnId="{85078909-31D0-462B-8A42-6D774BC7914A}">
      <dgm:prSet/>
      <dgm:spPr/>
      <dgm:t>
        <a:bodyPr/>
        <a:lstStyle/>
        <a:p>
          <a:endParaRPr lang="en-US"/>
        </a:p>
      </dgm:t>
    </dgm:pt>
    <dgm:pt modelId="{33D6F3F7-CF51-4AE6-BE68-F36D80B2534F}" type="sibTrans" cxnId="{85078909-31D0-462B-8A42-6D774BC7914A}">
      <dgm:prSet/>
      <dgm:spPr/>
      <dgm:t>
        <a:bodyPr/>
        <a:lstStyle/>
        <a:p>
          <a:endParaRPr lang="en-US"/>
        </a:p>
      </dgm:t>
    </dgm:pt>
    <dgm:pt modelId="{35551846-BE43-4885-875E-2CDA0103032A}">
      <dgm:prSet/>
      <dgm:spPr/>
      <dgm:t>
        <a:bodyPr/>
        <a:lstStyle/>
        <a:p>
          <a:r>
            <a:rPr lang="en-US"/>
            <a:t>Mining</a:t>
          </a:r>
          <a:endParaRPr lang="en-US" dirty="0"/>
        </a:p>
      </dgm:t>
    </dgm:pt>
    <dgm:pt modelId="{9A456D9B-0ABE-4C19-A9FB-13E37ACF3A01}" type="parTrans" cxnId="{379039CC-9903-4DCB-8369-D787E4287EC5}">
      <dgm:prSet/>
      <dgm:spPr/>
      <dgm:t>
        <a:bodyPr/>
        <a:lstStyle/>
        <a:p>
          <a:endParaRPr lang="en-US"/>
        </a:p>
      </dgm:t>
    </dgm:pt>
    <dgm:pt modelId="{2FA4254A-3A1C-45C9-AE12-EF9E2A1F9A21}" type="sibTrans" cxnId="{379039CC-9903-4DCB-8369-D787E4287EC5}">
      <dgm:prSet/>
      <dgm:spPr/>
      <dgm:t>
        <a:bodyPr/>
        <a:lstStyle/>
        <a:p>
          <a:endParaRPr lang="en-US"/>
        </a:p>
      </dgm:t>
    </dgm:pt>
    <dgm:pt modelId="{AEF52AF1-C513-493D-BFF3-6C48F59B59AF}">
      <dgm:prSet/>
      <dgm:spPr/>
      <dgm:t>
        <a:bodyPr/>
        <a:lstStyle/>
        <a:p>
          <a:r>
            <a:rPr lang="en-US"/>
            <a:t>Mortgage servicing</a:t>
          </a:r>
          <a:endParaRPr lang="en-US" dirty="0"/>
        </a:p>
      </dgm:t>
    </dgm:pt>
    <dgm:pt modelId="{4D1F651D-92AE-4DF1-AA78-CDDF66D91F56}" type="parTrans" cxnId="{92651172-3AB8-4783-9B4A-8C4E5FAFC760}">
      <dgm:prSet/>
      <dgm:spPr/>
      <dgm:t>
        <a:bodyPr/>
        <a:lstStyle/>
        <a:p>
          <a:endParaRPr lang="en-US"/>
        </a:p>
      </dgm:t>
    </dgm:pt>
    <dgm:pt modelId="{586BB7B6-4BE2-4338-AE74-C4D8B9375D64}" type="sibTrans" cxnId="{92651172-3AB8-4783-9B4A-8C4E5FAFC760}">
      <dgm:prSet/>
      <dgm:spPr/>
      <dgm:t>
        <a:bodyPr/>
        <a:lstStyle/>
        <a:p>
          <a:endParaRPr lang="en-US"/>
        </a:p>
      </dgm:t>
    </dgm:pt>
    <dgm:pt modelId="{CADA1EDC-283B-43F2-84F0-DCC1D63ED3F2}">
      <dgm:prSet/>
      <dgm:spPr/>
      <dgm:t>
        <a:bodyPr/>
        <a:lstStyle/>
        <a:p>
          <a:r>
            <a:rPr lang="en-US"/>
            <a:t>Real estate development</a:t>
          </a:r>
          <a:endParaRPr lang="en-US" dirty="0"/>
        </a:p>
      </dgm:t>
    </dgm:pt>
    <dgm:pt modelId="{79966E6B-C2E2-44F6-AF0F-DDCE810B5F68}" type="parTrans" cxnId="{4D0F2208-D322-4974-B076-045742536547}">
      <dgm:prSet/>
      <dgm:spPr/>
      <dgm:t>
        <a:bodyPr/>
        <a:lstStyle/>
        <a:p>
          <a:endParaRPr lang="en-US"/>
        </a:p>
      </dgm:t>
    </dgm:pt>
    <dgm:pt modelId="{F0CC262E-C04A-4731-A0F4-09C22132FB02}" type="sibTrans" cxnId="{4D0F2208-D322-4974-B076-045742536547}">
      <dgm:prSet/>
      <dgm:spPr/>
      <dgm:t>
        <a:bodyPr/>
        <a:lstStyle/>
        <a:p>
          <a:endParaRPr lang="en-US"/>
        </a:p>
      </dgm:t>
    </dgm:pt>
    <dgm:pt modelId="{7DDEB428-2BA0-459F-9B64-BFD87D43A9D8}">
      <dgm:prSet/>
      <dgm:spPr/>
      <dgm:t>
        <a:bodyPr/>
        <a:lstStyle/>
        <a:p>
          <a:r>
            <a:rPr lang="en-US"/>
            <a:t>Bail bond</a:t>
          </a:r>
          <a:endParaRPr lang="en-US" dirty="0"/>
        </a:p>
      </dgm:t>
    </dgm:pt>
    <dgm:pt modelId="{C5A42457-632B-4C6E-A55A-E557E693071C}" type="parTrans" cxnId="{126C6E50-AB3D-4032-8463-EDDF2CA95C08}">
      <dgm:prSet/>
      <dgm:spPr/>
      <dgm:t>
        <a:bodyPr/>
        <a:lstStyle/>
        <a:p>
          <a:endParaRPr lang="en-US"/>
        </a:p>
      </dgm:t>
    </dgm:pt>
    <dgm:pt modelId="{8168035F-3184-4004-AD28-7A21A0272810}" type="sibTrans" cxnId="{126C6E50-AB3D-4032-8463-EDDF2CA95C08}">
      <dgm:prSet/>
      <dgm:spPr/>
      <dgm:t>
        <a:bodyPr/>
        <a:lstStyle/>
        <a:p>
          <a:endParaRPr lang="en-US"/>
        </a:p>
      </dgm:t>
    </dgm:pt>
    <dgm:pt modelId="{82897667-A26F-4950-A941-9E52E73E4A28}">
      <dgm:prSet/>
      <dgm:spPr/>
      <dgm:t>
        <a:bodyPr/>
        <a:lstStyle/>
        <a:p>
          <a:r>
            <a:rPr lang="en-US"/>
            <a:t>Pawn shops</a:t>
          </a:r>
          <a:endParaRPr lang="en-US" dirty="0"/>
        </a:p>
      </dgm:t>
    </dgm:pt>
    <dgm:pt modelId="{237FF468-0A1C-403C-92A6-BC02F4884ED1}" type="parTrans" cxnId="{5BA062E2-7F86-447B-B5DD-91984D0598D3}">
      <dgm:prSet/>
      <dgm:spPr/>
      <dgm:t>
        <a:bodyPr/>
        <a:lstStyle/>
        <a:p>
          <a:endParaRPr lang="en-US"/>
        </a:p>
      </dgm:t>
    </dgm:pt>
    <dgm:pt modelId="{02CA0C75-01D1-49B1-A71B-44986649E649}" type="sibTrans" cxnId="{5BA062E2-7F86-447B-B5DD-91984D0598D3}">
      <dgm:prSet/>
      <dgm:spPr/>
      <dgm:t>
        <a:bodyPr/>
        <a:lstStyle/>
        <a:p>
          <a:endParaRPr lang="en-US"/>
        </a:p>
      </dgm:t>
    </dgm:pt>
    <dgm:pt modelId="{3FD53E30-C410-4CD9-A5E0-144E0CC9FD39}">
      <dgm:prSet/>
      <dgm:spPr/>
      <dgm:t>
        <a:bodyPr/>
        <a:lstStyle/>
        <a:p>
          <a:r>
            <a:rPr lang="en-US"/>
            <a:t>Private clubs </a:t>
          </a:r>
          <a:endParaRPr lang="en-US" dirty="0"/>
        </a:p>
      </dgm:t>
    </dgm:pt>
    <dgm:pt modelId="{966723D9-1FAF-4F1F-AD2E-C17525C4C011}" type="parTrans" cxnId="{A8D514F8-24E8-48CE-A0DC-BD1082AC60CA}">
      <dgm:prSet/>
      <dgm:spPr/>
      <dgm:t>
        <a:bodyPr/>
        <a:lstStyle/>
        <a:p>
          <a:endParaRPr lang="en-US"/>
        </a:p>
      </dgm:t>
    </dgm:pt>
    <dgm:pt modelId="{EB8F4EFC-62FA-4849-BC75-02A4C01ABF77}" type="sibTrans" cxnId="{A8D514F8-24E8-48CE-A0DC-BD1082AC60CA}">
      <dgm:prSet/>
      <dgm:spPr/>
      <dgm:t>
        <a:bodyPr/>
        <a:lstStyle/>
        <a:p>
          <a:endParaRPr lang="en-US"/>
        </a:p>
      </dgm:t>
    </dgm:pt>
    <dgm:pt modelId="{66D8F1FE-C13E-4990-8EBB-E3D01C2619AB}" type="pres">
      <dgm:prSet presAssocID="{F2E61694-128B-438D-AEE8-9E484A67FD18}" presName="Name0" presStyleCnt="0">
        <dgm:presLayoutVars>
          <dgm:dir/>
          <dgm:animLvl val="lvl"/>
          <dgm:resizeHandles val="exact"/>
        </dgm:presLayoutVars>
      </dgm:prSet>
      <dgm:spPr/>
    </dgm:pt>
    <dgm:pt modelId="{43624679-C7F2-4C86-97DA-EC9945AFBD7C}" type="pres">
      <dgm:prSet presAssocID="{9783D857-BD07-4D03-BF19-53CD468BC7ED}" presName="composite" presStyleCnt="0"/>
      <dgm:spPr/>
    </dgm:pt>
    <dgm:pt modelId="{6AC5AEEB-1A47-42EE-82E0-02E0FA495267}" type="pres">
      <dgm:prSet presAssocID="{9783D857-BD07-4D03-BF19-53CD468BC7ED}" presName="parTx" presStyleLbl="alignNode1" presStyleIdx="0" presStyleCnt="1">
        <dgm:presLayoutVars>
          <dgm:chMax val="0"/>
          <dgm:chPref val="0"/>
          <dgm:bulletEnabled val="1"/>
        </dgm:presLayoutVars>
      </dgm:prSet>
      <dgm:spPr/>
    </dgm:pt>
    <dgm:pt modelId="{A3D6A70E-BA3D-46A3-89B2-05939A2408C9}" type="pres">
      <dgm:prSet presAssocID="{9783D857-BD07-4D03-BF19-53CD468BC7ED}" presName="desTx" presStyleLbl="alignAccFollowNode1" presStyleIdx="0" presStyleCnt="1">
        <dgm:presLayoutVars>
          <dgm:bulletEnabled val="1"/>
        </dgm:presLayoutVars>
      </dgm:prSet>
      <dgm:spPr/>
    </dgm:pt>
  </dgm:ptLst>
  <dgm:cxnLst>
    <dgm:cxn modelId="{35146007-1DBA-456A-B1DA-762C77E2156C}" type="presOf" srcId="{9783D857-BD07-4D03-BF19-53CD468BC7ED}" destId="{6AC5AEEB-1A47-42EE-82E0-02E0FA495267}" srcOrd="0" destOrd="0" presId="urn:microsoft.com/office/officeart/2005/8/layout/hList1"/>
    <dgm:cxn modelId="{4D0F2208-D322-4974-B076-045742536547}" srcId="{9783D857-BD07-4D03-BF19-53CD468BC7ED}" destId="{CADA1EDC-283B-43F2-84F0-DCC1D63ED3F2}" srcOrd="8" destOrd="0" parTransId="{79966E6B-C2E2-44F6-AF0F-DDCE810B5F68}" sibTransId="{F0CC262E-C04A-4731-A0F4-09C22132FB02}"/>
    <dgm:cxn modelId="{85078909-31D0-462B-8A42-6D774BC7914A}" srcId="{9783D857-BD07-4D03-BF19-53CD468BC7ED}" destId="{FDE11688-AD04-4F63-A5FB-3BD261D4AF61}" srcOrd="5" destOrd="0" parTransId="{518034D1-7729-496C-8799-735725488DEF}" sibTransId="{33D6F3F7-CF51-4AE6-BE68-F36D80B2534F}"/>
    <dgm:cxn modelId="{C8C64F0C-03FD-4617-968C-9A4ACB047FA4}" type="presOf" srcId="{DA58B640-6EA1-4EA4-A359-6AC3F754B8DC}" destId="{A3D6A70E-BA3D-46A3-89B2-05939A2408C9}" srcOrd="0" destOrd="3" presId="urn:microsoft.com/office/officeart/2005/8/layout/hList1"/>
    <dgm:cxn modelId="{58CF5C10-56D5-4764-ACEC-47810121B74B}" srcId="{9783D857-BD07-4D03-BF19-53CD468BC7ED}" destId="{187F02F9-0435-4604-BFE1-6F297ACA0C06}" srcOrd="4" destOrd="0" parTransId="{9B67CC02-E3B2-4F31-A940-41D034153EC0}" sibTransId="{9725C3E8-17BE-413B-B512-73276F922E0E}"/>
    <dgm:cxn modelId="{5EEAD95C-F395-475F-861E-ECEC59F23A41}" type="presOf" srcId="{AEF52AF1-C513-493D-BFF3-6C48F59B59AF}" destId="{A3D6A70E-BA3D-46A3-89B2-05939A2408C9}" srcOrd="0" destOrd="7" presId="urn:microsoft.com/office/officeart/2005/8/layout/hList1"/>
    <dgm:cxn modelId="{40FEA264-B508-4957-B644-F609A403D64D}" type="presOf" srcId="{CADA1EDC-283B-43F2-84F0-DCC1D63ED3F2}" destId="{A3D6A70E-BA3D-46A3-89B2-05939A2408C9}" srcOrd="0" destOrd="8" presId="urn:microsoft.com/office/officeart/2005/8/layout/hList1"/>
    <dgm:cxn modelId="{3D495D50-850C-4261-AB6A-588338C2971B}" srcId="{9783D857-BD07-4D03-BF19-53CD468BC7ED}" destId="{8FF09A86-1DBF-437B-B348-7DF674835F29}" srcOrd="2" destOrd="0" parTransId="{DEF1A66E-C0D0-40B3-81DF-5FDFFDE9DBCE}" sibTransId="{24A539B9-A7D4-47DC-8F45-ADD9DE64AC25}"/>
    <dgm:cxn modelId="{126C6E50-AB3D-4032-8463-EDDF2CA95C08}" srcId="{9783D857-BD07-4D03-BF19-53CD468BC7ED}" destId="{7DDEB428-2BA0-459F-9B64-BFD87D43A9D8}" srcOrd="9" destOrd="0" parTransId="{C5A42457-632B-4C6E-A55A-E557E693071C}" sibTransId="{8168035F-3184-4004-AD28-7A21A0272810}"/>
    <dgm:cxn modelId="{92651172-3AB8-4783-9B4A-8C4E5FAFC760}" srcId="{9783D857-BD07-4D03-BF19-53CD468BC7ED}" destId="{AEF52AF1-C513-493D-BFF3-6C48F59B59AF}" srcOrd="7" destOrd="0" parTransId="{4D1F651D-92AE-4DF1-AA78-CDDF66D91F56}" sibTransId="{586BB7B6-4BE2-4338-AE74-C4D8B9375D64}"/>
    <dgm:cxn modelId="{79A55E73-BADB-41DA-B612-276AE8C9F98E}" type="presOf" srcId="{F2E61694-128B-438D-AEE8-9E484A67FD18}" destId="{66D8F1FE-C13E-4990-8EBB-E3D01C2619AB}" srcOrd="0" destOrd="0" presId="urn:microsoft.com/office/officeart/2005/8/layout/hList1"/>
    <dgm:cxn modelId="{5DF3A38A-CE3F-4D08-8C2D-BB4AB5B6BBE9}" type="presOf" srcId="{60641F9E-D59C-4196-BC69-69775EBE8163}" destId="{A3D6A70E-BA3D-46A3-89B2-05939A2408C9}" srcOrd="0" destOrd="1" presId="urn:microsoft.com/office/officeart/2005/8/layout/hList1"/>
    <dgm:cxn modelId="{9802B0A3-4F08-466B-81C4-4485A7573A2D}" type="presOf" srcId="{0CE12E3B-69B5-423E-93BE-8F5123D0AB85}" destId="{A3D6A70E-BA3D-46A3-89B2-05939A2408C9}" srcOrd="0" destOrd="0" presId="urn:microsoft.com/office/officeart/2005/8/layout/hList1"/>
    <dgm:cxn modelId="{83229EB3-6DEF-4413-89D6-9BEA968B0B2E}" type="presOf" srcId="{82897667-A26F-4950-A941-9E52E73E4A28}" destId="{A3D6A70E-BA3D-46A3-89B2-05939A2408C9}" srcOrd="0" destOrd="10" presId="urn:microsoft.com/office/officeart/2005/8/layout/hList1"/>
    <dgm:cxn modelId="{E1790FB8-F65D-4748-A051-B2FBDC3C891C}" srcId="{F2E61694-128B-438D-AEE8-9E484A67FD18}" destId="{9783D857-BD07-4D03-BF19-53CD468BC7ED}" srcOrd="0" destOrd="0" parTransId="{FC56EACE-3077-4D28-9FB2-201EFA3B1169}" sibTransId="{0280F5B9-DD0A-4D9C-80ED-CDAAD5F2863A}"/>
    <dgm:cxn modelId="{0CF04CBF-F2A9-4391-950B-C382E49F2582}" type="presOf" srcId="{FDE11688-AD04-4F63-A5FB-3BD261D4AF61}" destId="{A3D6A70E-BA3D-46A3-89B2-05939A2408C9}" srcOrd="0" destOrd="5" presId="urn:microsoft.com/office/officeart/2005/8/layout/hList1"/>
    <dgm:cxn modelId="{379039CC-9903-4DCB-8369-D787E4287EC5}" srcId="{9783D857-BD07-4D03-BF19-53CD468BC7ED}" destId="{35551846-BE43-4885-875E-2CDA0103032A}" srcOrd="6" destOrd="0" parTransId="{9A456D9B-0ABE-4C19-A9FB-13E37ACF3A01}" sibTransId="{2FA4254A-3A1C-45C9-AE12-EF9E2A1F9A21}"/>
    <dgm:cxn modelId="{336131CD-4BA6-489B-92D4-D193DBA4DF21}" srcId="{9783D857-BD07-4D03-BF19-53CD468BC7ED}" destId="{60641F9E-D59C-4196-BC69-69775EBE8163}" srcOrd="1" destOrd="0" parTransId="{DC9355C9-D27B-4271-9B7D-28E7C3E38E8B}" sibTransId="{48A4208B-D529-4751-A008-66A5398F1A96}"/>
    <dgm:cxn modelId="{A29704D4-F45E-4506-9152-D4A358064877}" type="presOf" srcId="{8FF09A86-1DBF-437B-B348-7DF674835F29}" destId="{A3D6A70E-BA3D-46A3-89B2-05939A2408C9}" srcOrd="0" destOrd="2" presId="urn:microsoft.com/office/officeart/2005/8/layout/hList1"/>
    <dgm:cxn modelId="{5BA062E2-7F86-447B-B5DD-91984D0598D3}" srcId="{9783D857-BD07-4D03-BF19-53CD468BC7ED}" destId="{82897667-A26F-4950-A941-9E52E73E4A28}" srcOrd="10" destOrd="0" parTransId="{237FF468-0A1C-403C-92A6-BC02F4884ED1}" sibTransId="{02CA0C75-01D1-49B1-A71B-44986649E649}"/>
    <dgm:cxn modelId="{C62361E9-B471-4DFC-842E-29045A4A4828}" type="presOf" srcId="{3FD53E30-C410-4CD9-A5E0-144E0CC9FD39}" destId="{A3D6A70E-BA3D-46A3-89B2-05939A2408C9}" srcOrd="0" destOrd="11" presId="urn:microsoft.com/office/officeart/2005/8/layout/hList1"/>
    <dgm:cxn modelId="{653E12EE-402A-4042-8742-6DE5BDF1587C}" type="presOf" srcId="{7DDEB428-2BA0-459F-9B64-BFD87D43A9D8}" destId="{A3D6A70E-BA3D-46A3-89B2-05939A2408C9}" srcOrd="0" destOrd="9" presId="urn:microsoft.com/office/officeart/2005/8/layout/hList1"/>
    <dgm:cxn modelId="{085781F0-6858-4EE8-B730-A2DAE6E09175}" srcId="{9783D857-BD07-4D03-BF19-53CD468BC7ED}" destId="{0CE12E3B-69B5-423E-93BE-8F5123D0AB85}" srcOrd="0" destOrd="0" parTransId="{1CEBEEE2-6F40-4EDA-8271-033A96F79907}" sibTransId="{8C98F522-836F-4C54-8520-F4A48156E817}"/>
    <dgm:cxn modelId="{A02ACAF1-86EB-4133-91A2-B53ED4B9E7AA}" type="presOf" srcId="{187F02F9-0435-4604-BFE1-6F297ACA0C06}" destId="{A3D6A70E-BA3D-46A3-89B2-05939A2408C9}" srcOrd="0" destOrd="4" presId="urn:microsoft.com/office/officeart/2005/8/layout/hList1"/>
    <dgm:cxn modelId="{A8D514F8-24E8-48CE-A0DC-BD1082AC60CA}" srcId="{9783D857-BD07-4D03-BF19-53CD468BC7ED}" destId="{3FD53E30-C410-4CD9-A5E0-144E0CC9FD39}" srcOrd="11" destOrd="0" parTransId="{966723D9-1FAF-4F1F-AD2E-C17525C4C011}" sibTransId="{EB8F4EFC-62FA-4849-BC75-02A4C01ABF77}"/>
    <dgm:cxn modelId="{FB7B86F8-BDF1-4D13-95B7-34E6337BA752}" srcId="{9783D857-BD07-4D03-BF19-53CD468BC7ED}" destId="{DA58B640-6EA1-4EA4-A359-6AC3F754B8DC}" srcOrd="3" destOrd="0" parTransId="{16FC9C08-EBD3-4EED-91F6-04870761412E}" sibTransId="{1E46377F-6105-4E00-BED3-FB67028A7BA3}"/>
    <dgm:cxn modelId="{23C704F9-6E49-4593-B5C2-F15670B18719}" type="presOf" srcId="{35551846-BE43-4885-875E-2CDA0103032A}" destId="{A3D6A70E-BA3D-46A3-89B2-05939A2408C9}" srcOrd="0" destOrd="6" presId="urn:microsoft.com/office/officeart/2005/8/layout/hList1"/>
    <dgm:cxn modelId="{7F4AE3B7-CDB5-48F9-AA7B-A0DFAFF2DB82}" type="presParOf" srcId="{66D8F1FE-C13E-4990-8EBB-E3D01C2619AB}" destId="{43624679-C7F2-4C86-97DA-EC9945AFBD7C}" srcOrd="0" destOrd="0" presId="urn:microsoft.com/office/officeart/2005/8/layout/hList1"/>
    <dgm:cxn modelId="{691A1F48-4A8C-426D-8615-78A5FBD90F0D}" type="presParOf" srcId="{43624679-C7F2-4C86-97DA-EC9945AFBD7C}" destId="{6AC5AEEB-1A47-42EE-82E0-02E0FA495267}" srcOrd="0" destOrd="0" presId="urn:microsoft.com/office/officeart/2005/8/layout/hList1"/>
    <dgm:cxn modelId="{BE135D91-0F6C-40E6-80AB-E36C18ECDD0C}" type="presParOf" srcId="{43624679-C7F2-4C86-97DA-EC9945AFBD7C}" destId="{A3D6A70E-BA3D-46A3-89B2-05939A2408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6B16B1-9C20-4309-B105-2D1E77543D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6D094D-19A9-4F3C-BC4A-2B586D821A98}">
      <dgm:prSet custT="1"/>
      <dgm:spPr/>
      <dgm:t>
        <a:bodyPr/>
        <a:lstStyle/>
        <a:p>
          <a:r>
            <a:rPr lang="en-US" sz="3200" b="1" dirty="0"/>
            <a:t>SBA Paycheck Protection Program - Overview</a:t>
          </a:r>
        </a:p>
      </dgm:t>
    </dgm:pt>
    <dgm:pt modelId="{461BFC41-B76E-46B4-919A-563717E4E61A}" type="parTrans" cxnId="{7C46EE97-1B71-4130-A0CD-A9E28246A256}">
      <dgm:prSet/>
      <dgm:spPr/>
      <dgm:t>
        <a:bodyPr/>
        <a:lstStyle/>
        <a:p>
          <a:endParaRPr lang="en-US"/>
        </a:p>
      </dgm:t>
    </dgm:pt>
    <dgm:pt modelId="{DD932263-03B0-46E8-9EA5-C5E54188C030}" type="sibTrans" cxnId="{7C46EE97-1B71-4130-A0CD-A9E28246A256}">
      <dgm:prSet/>
      <dgm:spPr/>
      <dgm:t>
        <a:bodyPr/>
        <a:lstStyle/>
        <a:p>
          <a:endParaRPr lang="en-US"/>
        </a:p>
      </dgm:t>
    </dgm:pt>
    <dgm:pt modelId="{81324DFB-5EC8-459E-A847-53A536C60C9C}">
      <dgm:prSet/>
      <dgm:spPr/>
      <dgm:t>
        <a:bodyPr/>
        <a:lstStyle/>
        <a:p>
          <a:pPr>
            <a:buFont typeface="Symbol" panose="05050102010706020507" pitchFamily="18" charset="2"/>
            <a:buChar char=""/>
          </a:pPr>
          <a:r>
            <a:rPr lang="en-US" dirty="0"/>
            <a:t>Apply through local SBA lender (e.g. bank)</a:t>
          </a:r>
        </a:p>
      </dgm:t>
    </dgm:pt>
    <dgm:pt modelId="{4BA7DE28-912A-4A4B-9F3C-4A3102E144E1}" type="parTrans" cxnId="{DC3288C7-BBC6-4B74-8A79-0B69A91D0B8A}">
      <dgm:prSet/>
      <dgm:spPr/>
      <dgm:t>
        <a:bodyPr/>
        <a:lstStyle/>
        <a:p>
          <a:endParaRPr lang="en-US"/>
        </a:p>
      </dgm:t>
    </dgm:pt>
    <dgm:pt modelId="{CFB432FF-0F76-40E0-839B-30CB60801B40}" type="sibTrans" cxnId="{DC3288C7-BBC6-4B74-8A79-0B69A91D0B8A}">
      <dgm:prSet/>
      <dgm:spPr/>
      <dgm:t>
        <a:bodyPr/>
        <a:lstStyle/>
        <a:p>
          <a:endParaRPr lang="en-US"/>
        </a:p>
      </dgm:t>
    </dgm:pt>
    <dgm:pt modelId="{C914FC8E-C5B0-4CAB-BC83-6C3559BDCEC8}">
      <dgm:prSet/>
      <dgm:spPr/>
      <dgm:t>
        <a:bodyPr/>
        <a:lstStyle/>
        <a:p>
          <a:r>
            <a:rPr lang="en-US" dirty="0"/>
            <a:t>Interim Final Rule sent late April 2, 2020</a:t>
          </a:r>
        </a:p>
      </dgm:t>
    </dgm:pt>
    <dgm:pt modelId="{4919700F-B619-4FEB-9275-10C670295914}" type="parTrans" cxnId="{822C9F53-0140-406E-B2BE-4E89599CA01D}">
      <dgm:prSet/>
      <dgm:spPr/>
      <dgm:t>
        <a:bodyPr/>
        <a:lstStyle/>
        <a:p>
          <a:endParaRPr lang="en-US"/>
        </a:p>
      </dgm:t>
    </dgm:pt>
    <dgm:pt modelId="{E22A03EE-75DB-4AFE-9675-D4AA70D35215}" type="sibTrans" cxnId="{822C9F53-0140-406E-B2BE-4E89599CA01D}">
      <dgm:prSet/>
      <dgm:spPr/>
      <dgm:t>
        <a:bodyPr/>
        <a:lstStyle/>
        <a:p>
          <a:endParaRPr lang="en-US"/>
        </a:p>
      </dgm:t>
    </dgm:pt>
    <dgm:pt modelId="{93DDD40B-8F24-4B9A-BB31-22AD707EF1F6}">
      <dgm:prSet/>
      <dgm:spPr/>
      <dgm:t>
        <a:bodyPr/>
        <a:lstStyle/>
        <a:p>
          <a:pPr>
            <a:buFont typeface="Symbol" panose="05050102010706020507" pitchFamily="18" charset="2"/>
            <a:buChar char=""/>
          </a:pPr>
          <a:r>
            <a:rPr lang="en-US" dirty="0"/>
            <a:t>Loans of 2.5x Average Monthly Payroll – Max $10 M</a:t>
          </a:r>
        </a:p>
      </dgm:t>
    </dgm:pt>
    <dgm:pt modelId="{3002B33F-E01C-43D8-AA02-DE1A2105438B}" type="parTrans" cxnId="{3342B9E9-1350-46C9-B323-6549BCA99BD5}">
      <dgm:prSet/>
      <dgm:spPr/>
      <dgm:t>
        <a:bodyPr/>
        <a:lstStyle/>
        <a:p>
          <a:endParaRPr lang="en-US"/>
        </a:p>
      </dgm:t>
    </dgm:pt>
    <dgm:pt modelId="{4F0D8792-3F01-4B92-A747-0B831E5C1E67}" type="sibTrans" cxnId="{3342B9E9-1350-46C9-B323-6549BCA99BD5}">
      <dgm:prSet/>
      <dgm:spPr/>
      <dgm:t>
        <a:bodyPr/>
        <a:lstStyle/>
        <a:p>
          <a:endParaRPr lang="en-US"/>
        </a:p>
      </dgm:t>
    </dgm:pt>
    <dgm:pt modelId="{7ABDAA31-68C6-4EC1-B796-3A7A8F5926CB}">
      <dgm:prSet/>
      <dgm:spPr/>
      <dgm:t>
        <a:bodyPr/>
        <a:lstStyle/>
        <a:p>
          <a:pPr>
            <a:buFont typeface="Symbol" panose="05050102010706020507" pitchFamily="18" charset="2"/>
            <a:buChar char=""/>
          </a:pPr>
          <a:r>
            <a:rPr lang="en-US" dirty="0"/>
            <a:t>1.0% interest</a:t>
          </a:r>
        </a:p>
      </dgm:t>
    </dgm:pt>
    <dgm:pt modelId="{1A16D32E-1F7B-4188-B842-E1B8D25F2875}" type="parTrans" cxnId="{1B6B802A-98AA-4A98-9299-3FC177FEA438}">
      <dgm:prSet/>
      <dgm:spPr/>
      <dgm:t>
        <a:bodyPr/>
        <a:lstStyle/>
        <a:p>
          <a:endParaRPr lang="en-US"/>
        </a:p>
      </dgm:t>
    </dgm:pt>
    <dgm:pt modelId="{D9489FDE-A0B7-42F4-A87A-BEDBFF824B1A}" type="sibTrans" cxnId="{1B6B802A-98AA-4A98-9299-3FC177FEA438}">
      <dgm:prSet/>
      <dgm:spPr/>
      <dgm:t>
        <a:bodyPr/>
        <a:lstStyle/>
        <a:p>
          <a:endParaRPr lang="en-US"/>
        </a:p>
      </dgm:t>
    </dgm:pt>
    <dgm:pt modelId="{3E2D2E54-4779-4D42-BD0B-FA5C8684E625}">
      <dgm:prSet/>
      <dgm:spPr/>
      <dgm:t>
        <a:bodyPr/>
        <a:lstStyle/>
        <a:p>
          <a:pPr>
            <a:buFont typeface="Symbol" panose="05050102010706020507" pitchFamily="18" charset="2"/>
            <a:buChar char=""/>
          </a:pPr>
          <a:r>
            <a:rPr lang="en-US" dirty="0"/>
            <a:t>Loan payments deferred for 6 months</a:t>
          </a:r>
        </a:p>
      </dgm:t>
    </dgm:pt>
    <dgm:pt modelId="{DEC2052E-EA46-43B9-9FEB-0F0E1881D133}" type="parTrans" cxnId="{D1804BCB-C4D7-4AD3-94E5-67907B363F0F}">
      <dgm:prSet/>
      <dgm:spPr/>
      <dgm:t>
        <a:bodyPr/>
        <a:lstStyle/>
        <a:p>
          <a:endParaRPr lang="en-US"/>
        </a:p>
      </dgm:t>
    </dgm:pt>
    <dgm:pt modelId="{B3939647-B88E-4A24-A0C7-9F067506E9BC}" type="sibTrans" cxnId="{D1804BCB-C4D7-4AD3-94E5-67907B363F0F}">
      <dgm:prSet/>
      <dgm:spPr/>
      <dgm:t>
        <a:bodyPr/>
        <a:lstStyle/>
        <a:p>
          <a:endParaRPr lang="en-US"/>
        </a:p>
      </dgm:t>
    </dgm:pt>
    <dgm:pt modelId="{84E24496-B395-4785-A0C0-F880262EC6D0}">
      <dgm:prSet/>
      <dgm:spPr/>
      <dgm:t>
        <a:bodyPr/>
        <a:lstStyle/>
        <a:p>
          <a:pPr>
            <a:buFont typeface="Symbol" panose="05050102010706020507" pitchFamily="18" charset="2"/>
            <a:buChar char=""/>
          </a:pPr>
          <a:r>
            <a:rPr lang="en-US" dirty="0"/>
            <a:t>100% loan guarantee</a:t>
          </a:r>
        </a:p>
      </dgm:t>
    </dgm:pt>
    <dgm:pt modelId="{B6D333CC-9CB2-4D9D-8CBF-32CDFF6921B8}" type="parTrans" cxnId="{887696A2-A72D-4E66-9585-D5C266F872AD}">
      <dgm:prSet/>
      <dgm:spPr/>
      <dgm:t>
        <a:bodyPr/>
        <a:lstStyle/>
        <a:p>
          <a:endParaRPr lang="en-US"/>
        </a:p>
      </dgm:t>
    </dgm:pt>
    <dgm:pt modelId="{72AABE33-CE09-49BC-B6A6-9B4B4C26942C}" type="sibTrans" cxnId="{887696A2-A72D-4E66-9585-D5C266F872AD}">
      <dgm:prSet/>
      <dgm:spPr/>
      <dgm:t>
        <a:bodyPr/>
        <a:lstStyle/>
        <a:p>
          <a:endParaRPr lang="en-US"/>
        </a:p>
      </dgm:t>
    </dgm:pt>
    <dgm:pt modelId="{22CC25D8-6AEA-45A9-BA79-86814E5F9D40}">
      <dgm:prSet/>
      <dgm:spPr/>
      <dgm:t>
        <a:bodyPr/>
        <a:lstStyle/>
        <a:p>
          <a:pPr>
            <a:buFont typeface="Symbol" panose="05050102010706020507" pitchFamily="18" charset="2"/>
            <a:buChar char=""/>
          </a:pPr>
          <a:r>
            <a:rPr lang="en-US" dirty="0"/>
            <a:t>Funds spent on payroll, interest, rent, &amp; utilities are </a:t>
          </a:r>
          <a:r>
            <a:rPr lang="en-US" b="1" u="sng" dirty="0"/>
            <a:t>forgiven</a:t>
          </a:r>
          <a:endParaRPr lang="en-US" dirty="0"/>
        </a:p>
      </dgm:t>
    </dgm:pt>
    <dgm:pt modelId="{BF4F7F4B-F987-48A4-B8F4-8E9A202D1FB7}" type="parTrans" cxnId="{8D166E9E-B22E-4CFE-8FCB-A69A3E743161}">
      <dgm:prSet/>
      <dgm:spPr/>
      <dgm:t>
        <a:bodyPr/>
        <a:lstStyle/>
        <a:p>
          <a:endParaRPr lang="en-US"/>
        </a:p>
      </dgm:t>
    </dgm:pt>
    <dgm:pt modelId="{92297946-AA75-421C-BFA5-3AB4A70B8935}" type="sibTrans" cxnId="{8D166E9E-B22E-4CFE-8FCB-A69A3E743161}">
      <dgm:prSet/>
      <dgm:spPr/>
      <dgm:t>
        <a:bodyPr/>
        <a:lstStyle/>
        <a:p>
          <a:endParaRPr lang="en-US"/>
        </a:p>
      </dgm:t>
    </dgm:pt>
    <dgm:pt modelId="{457D8F74-C113-4E28-AB60-6FD5C90343CE}" type="pres">
      <dgm:prSet presAssocID="{176B16B1-9C20-4309-B105-2D1E77543DE5}" presName="linear" presStyleCnt="0">
        <dgm:presLayoutVars>
          <dgm:dir/>
          <dgm:animLvl val="lvl"/>
          <dgm:resizeHandles val="exact"/>
        </dgm:presLayoutVars>
      </dgm:prSet>
      <dgm:spPr/>
    </dgm:pt>
    <dgm:pt modelId="{8CCB5FB2-CA18-4DFB-8DE6-41469EF81C99}" type="pres">
      <dgm:prSet presAssocID="{766D094D-19A9-4F3C-BC4A-2B586D821A98}" presName="parentLin" presStyleCnt="0"/>
      <dgm:spPr/>
    </dgm:pt>
    <dgm:pt modelId="{E18F1F61-D80B-4AEA-B205-4CD18CF63A84}" type="pres">
      <dgm:prSet presAssocID="{766D094D-19A9-4F3C-BC4A-2B586D821A98}" presName="parentLeftMargin" presStyleLbl="node1" presStyleIdx="0" presStyleCnt="1"/>
      <dgm:spPr/>
    </dgm:pt>
    <dgm:pt modelId="{B4353EEB-22EC-4EF2-9D55-3FF7EBFF8993}" type="pres">
      <dgm:prSet presAssocID="{766D094D-19A9-4F3C-BC4A-2B586D821A98}" presName="parentText" presStyleLbl="node1" presStyleIdx="0" presStyleCnt="1" custScaleX="121429">
        <dgm:presLayoutVars>
          <dgm:chMax val="0"/>
          <dgm:bulletEnabled val="1"/>
        </dgm:presLayoutVars>
      </dgm:prSet>
      <dgm:spPr/>
    </dgm:pt>
    <dgm:pt modelId="{21CB92F3-CA74-4BBC-9B9D-34ED60D56860}" type="pres">
      <dgm:prSet presAssocID="{766D094D-19A9-4F3C-BC4A-2B586D821A98}" presName="negativeSpace" presStyleCnt="0"/>
      <dgm:spPr/>
    </dgm:pt>
    <dgm:pt modelId="{063F1AAB-D3DF-4D09-8524-D27AB45571CC}" type="pres">
      <dgm:prSet presAssocID="{766D094D-19A9-4F3C-BC4A-2B586D821A98}" presName="childText" presStyleLbl="conFgAcc1" presStyleIdx="0" presStyleCnt="1" custLinFactNeighborX="-3249" custLinFactNeighborY="52210">
        <dgm:presLayoutVars>
          <dgm:bulletEnabled val="1"/>
        </dgm:presLayoutVars>
      </dgm:prSet>
      <dgm:spPr/>
    </dgm:pt>
  </dgm:ptLst>
  <dgm:cxnLst>
    <dgm:cxn modelId="{B3847415-6F1C-4360-8093-25DFEB59C903}" type="presOf" srcId="{766D094D-19A9-4F3C-BC4A-2B586D821A98}" destId="{B4353EEB-22EC-4EF2-9D55-3FF7EBFF8993}" srcOrd="1" destOrd="0" presId="urn:microsoft.com/office/officeart/2005/8/layout/list1"/>
    <dgm:cxn modelId="{1B6B802A-98AA-4A98-9299-3FC177FEA438}" srcId="{766D094D-19A9-4F3C-BC4A-2B586D821A98}" destId="{7ABDAA31-68C6-4EC1-B796-3A7A8F5926CB}" srcOrd="2" destOrd="0" parTransId="{1A16D32E-1F7B-4188-B842-E1B8D25F2875}" sibTransId="{D9489FDE-A0B7-42F4-A87A-BEDBFF824B1A}"/>
    <dgm:cxn modelId="{80BBE95C-C3B0-41D6-ACFE-1298F7EEFDC5}" type="presOf" srcId="{176B16B1-9C20-4309-B105-2D1E77543DE5}" destId="{457D8F74-C113-4E28-AB60-6FD5C90343CE}" srcOrd="0" destOrd="0" presId="urn:microsoft.com/office/officeart/2005/8/layout/list1"/>
    <dgm:cxn modelId="{B5033F5F-E84E-4EA3-856B-F6780AAD7768}" type="presOf" srcId="{7ABDAA31-68C6-4EC1-B796-3A7A8F5926CB}" destId="{063F1AAB-D3DF-4D09-8524-D27AB45571CC}" srcOrd="0" destOrd="2" presId="urn:microsoft.com/office/officeart/2005/8/layout/list1"/>
    <dgm:cxn modelId="{CF783246-3045-4191-A232-DD34317D16C4}" type="presOf" srcId="{81324DFB-5EC8-459E-A847-53A536C60C9C}" destId="{063F1AAB-D3DF-4D09-8524-D27AB45571CC}" srcOrd="0" destOrd="0" presId="urn:microsoft.com/office/officeart/2005/8/layout/list1"/>
    <dgm:cxn modelId="{822C9F53-0140-406E-B2BE-4E89599CA01D}" srcId="{766D094D-19A9-4F3C-BC4A-2B586D821A98}" destId="{C914FC8E-C5B0-4CAB-BC83-6C3559BDCEC8}" srcOrd="6" destOrd="0" parTransId="{4919700F-B619-4FEB-9275-10C670295914}" sibTransId="{E22A03EE-75DB-4AFE-9675-D4AA70D35215}"/>
    <dgm:cxn modelId="{CE892086-1DFA-4D34-9394-755B05642B5B}" type="presOf" srcId="{93DDD40B-8F24-4B9A-BB31-22AD707EF1F6}" destId="{063F1AAB-D3DF-4D09-8524-D27AB45571CC}" srcOrd="0" destOrd="1" presId="urn:microsoft.com/office/officeart/2005/8/layout/list1"/>
    <dgm:cxn modelId="{7C46EE97-1B71-4130-A0CD-A9E28246A256}" srcId="{176B16B1-9C20-4309-B105-2D1E77543DE5}" destId="{766D094D-19A9-4F3C-BC4A-2B586D821A98}" srcOrd="0" destOrd="0" parTransId="{461BFC41-B76E-46B4-919A-563717E4E61A}" sibTransId="{DD932263-03B0-46E8-9EA5-C5E54188C030}"/>
    <dgm:cxn modelId="{8D166E9E-B22E-4CFE-8FCB-A69A3E743161}" srcId="{766D094D-19A9-4F3C-BC4A-2B586D821A98}" destId="{22CC25D8-6AEA-45A9-BA79-86814E5F9D40}" srcOrd="5" destOrd="0" parTransId="{BF4F7F4B-F987-48A4-B8F4-8E9A202D1FB7}" sibTransId="{92297946-AA75-421C-BFA5-3AB4A70B8935}"/>
    <dgm:cxn modelId="{887696A2-A72D-4E66-9585-D5C266F872AD}" srcId="{766D094D-19A9-4F3C-BC4A-2B586D821A98}" destId="{84E24496-B395-4785-A0C0-F880262EC6D0}" srcOrd="4" destOrd="0" parTransId="{B6D333CC-9CB2-4D9D-8CBF-32CDFF6921B8}" sibTransId="{72AABE33-CE09-49BC-B6A6-9B4B4C26942C}"/>
    <dgm:cxn modelId="{A81A45AA-65D4-4C97-AA2F-6074E85AE86A}" type="presOf" srcId="{22CC25D8-6AEA-45A9-BA79-86814E5F9D40}" destId="{063F1AAB-D3DF-4D09-8524-D27AB45571CC}" srcOrd="0" destOrd="5" presId="urn:microsoft.com/office/officeart/2005/8/layout/list1"/>
    <dgm:cxn modelId="{46EA15B4-F9CE-4C41-9169-04BB3DFEDFB8}" type="presOf" srcId="{3E2D2E54-4779-4D42-BD0B-FA5C8684E625}" destId="{063F1AAB-D3DF-4D09-8524-D27AB45571CC}" srcOrd="0" destOrd="3" presId="urn:microsoft.com/office/officeart/2005/8/layout/list1"/>
    <dgm:cxn modelId="{DC3288C7-BBC6-4B74-8A79-0B69A91D0B8A}" srcId="{766D094D-19A9-4F3C-BC4A-2B586D821A98}" destId="{81324DFB-5EC8-459E-A847-53A536C60C9C}" srcOrd="0" destOrd="0" parTransId="{4BA7DE28-912A-4A4B-9F3C-4A3102E144E1}" sibTransId="{CFB432FF-0F76-40E0-839B-30CB60801B40}"/>
    <dgm:cxn modelId="{D1804BCB-C4D7-4AD3-94E5-67907B363F0F}" srcId="{766D094D-19A9-4F3C-BC4A-2B586D821A98}" destId="{3E2D2E54-4779-4D42-BD0B-FA5C8684E625}" srcOrd="3" destOrd="0" parTransId="{DEC2052E-EA46-43B9-9FEB-0F0E1881D133}" sibTransId="{B3939647-B88E-4A24-A0C7-9F067506E9BC}"/>
    <dgm:cxn modelId="{7141A9E9-BD61-47A7-9D6E-6A337D9E03FC}" type="presOf" srcId="{766D094D-19A9-4F3C-BC4A-2B586D821A98}" destId="{E18F1F61-D80B-4AEA-B205-4CD18CF63A84}" srcOrd="0" destOrd="0" presId="urn:microsoft.com/office/officeart/2005/8/layout/list1"/>
    <dgm:cxn modelId="{3342B9E9-1350-46C9-B323-6549BCA99BD5}" srcId="{766D094D-19A9-4F3C-BC4A-2B586D821A98}" destId="{93DDD40B-8F24-4B9A-BB31-22AD707EF1F6}" srcOrd="1" destOrd="0" parTransId="{3002B33F-E01C-43D8-AA02-DE1A2105438B}" sibTransId="{4F0D8792-3F01-4B92-A747-0B831E5C1E67}"/>
    <dgm:cxn modelId="{C9F9F1ED-ABAE-49E1-8DDD-C1FA1DD220EB}" type="presOf" srcId="{84E24496-B395-4785-A0C0-F880262EC6D0}" destId="{063F1AAB-D3DF-4D09-8524-D27AB45571CC}" srcOrd="0" destOrd="4" presId="urn:microsoft.com/office/officeart/2005/8/layout/list1"/>
    <dgm:cxn modelId="{B1C77BF9-1988-4DD4-8870-41DD741F11AC}" type="presOf" srcId="{C914FC8E-C5B0-4CAB-BC83-6C3559BDCEC8}" destId="{063F1AAB-D3DF-4D09-8524-D27AB45571CC}" srcOrd="0" destOrd="6" presId="urn:microsoft.com/office/officeart/2005/8/layout/list1"/>
    <dgm:cxn modelId="{76A045FC-E7B7-44F8-B98D-554F512987DA}" type="presParOf" srcId="{457D8F74-C113-4E28-AB60-6FD5C90343CE}" destId="{8CCB5FB2-CA18-4DFB-8DE6-41469EF81C99}" srcOrd="0" destOrd="0" presId="urn:microsoft.com/office/officeart/2005/8/layout/list1"/>
    <dgm:cxn modelId="{9D26A7EE-ED11-4A72-AB6B-7F71E2F10A00}" type="presParOf" srcId="{8CCB5FB2-CA18-4DFB-8DE6-41469EF81C99}" destId="{E18F1F61-D80B-4AEA-B205-4CD18CF63A84}" srcOrd="0" destOrd="0" presId="urn:microsoft.com/office/officeart/2005/8/layout/list1"/>
    <dgm:cxn modelId="{A1B62436-E9B0-4008-90AE-586F4E85AC4D}" type="presParOf" srcId="{8CCB5FB2-CA18-4DFB-8DE6-41469EF81C99}" destId="{B4353EEB-22EC-4EF2-9D55-3FF7EBFF8993}" srcOrd="1" destOrd="0" presId="urn:microsoft.com/office/officeart/2005/8/layout/list1"/>
    <dgm:cxn modelId="{8D8631FE-D67B-4EAF-8D26-CA9B1BDC74AB}" type="presParOf" srcId="{457D8F74-C113-4E28-AB60-6FD5C90343CE}" destId="{21CB92F3-CA74-4BBC-9B9D-34ED60D56860}" srcOrd="1" destOrd="0" presId="urn:microsoft.com/office/officeart/2005/8/layout/list1"/>
    <dgm:cxn modelId="{C39DCC89-1D4C-4553-936F-E677FA4E63BB}" type="presParOf" srcId="{457D8F74-C113-4E28-AB60-6FD5C90343CE}" destId="{063F1AAB-D3DF-4D09-8524-D27AB45571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344699"/>
          <a:ext cx="10439400" cy="4227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213" tIns="458216" rIns="810213" bIns="156464" numCol="1" spcCol="1270" anchor="t" anchorCtr="0">
          <a:noAutofit/>
        </a:bodyPr>
        <a:lstStyle/>
        <a:p>
          <a:pPr marL="228600" lvl="1" indent="-228600" algn="l" defTabSz="977900">
            <a:lnSpc>
              <a:spcPct val="90000"/>
            </a:lnSpc>
            <a:spcBef>
              <a:spcPct val="0"/>
            </a:spcBef>
            <a:spcAft>
              <a:spcPct val="15000"/>
            </a:spcAft>
            <a:buFont typeface="Symbol" panose="05050102010706020507" pitchFamily="18" charset="2"/>
            <a:buChar char=""/>
          </a:pPr>
          <a:r>
            <a:rPr lang="en-US" sz="2200" kern="1200" dirty="0"/>
            <a:t>In operation on February 15, 2020 and had employees or 1099-contractors, AND</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a:t>Small business with 500 or fewer employees whose principal residence is in U.S., OR</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a:t>Small businesses that meet SBA size standards also eligible (sba.gov/size-standards) OR</a:t>
          </a:r>
        </a:p>
        <a:p>
          <a:pPr marL="457200" lvl="2" indent="-228600" algn="l" defTabSz="977900">
            <a:lnSpc>
              <a:spcPct val="90000"/>
            </a:lnSpc>
            <a:spcBef>
              <a:spcPct val="0"/>
            </a:spcBef>
            <a:spcAft>
              <a:spcPct val="15000"/>
            </a:spcAft>
            <a:buFont typeface="Wingdings" panose="05000000000000000000" pitchFamily="2" charset="2"/>
            <a:buChar char=""/>
          </a:pPr>
          <a:r>
            <a:rPr lang="en-US" sz="2200" kern="1200"/>
            <a:t>501(c)3 nonprofit, 501(c)19 tax exempt veterans organizations, Section 31(b)(2)(C) Tribal business concerns, OR</a:t>
          </a:r>
          <a:br>
            <a:rPr lang="en-US" sz="2200" kern="1200"/>
          </a:br>
          <a:endParaRPr lang="en-US" sz="2200" kern="1200"/>
        </a:p>
        <a:p>
          <a:pPr marL="228600" lvl="1" indent="-228600" algn="l" defTabSz="977900">
            <a:lnSpc>
              <a:spcPct val="90000"/>
            </a:lnSpc>
            <a:spcBef>
              <a:spcPct val="0"/>
            </a:spcBef>
            <a:spcAft>
              <a:spcPct val="15000"/>
            </a:spcAft>
            <a:buChar char="•"/>
          </a:pPr>
          <a:r>
            <a:rPr lang="en-US" sz="2200" kern="1200" dirty="0"/>
            <a:t>Sole proprietor or independent contractor or eligible self-employed individual in operation on February 15, 2020</a:t>
          </a:r>
        </a:p>
      </dsp:txBody>
      <dsp:txXfrm>
        <a:off x="0" y="344699"/>
        <a:ext cx="10439400" cy="4227300"/>
      </dsp:txXfrm>
    </dsp:sp>
    <dsp:sp modelId="{B4353EEB-22EC-4EF2-9D55-3FF7EBFF8993}">
      <dsp:nvSpPr>
        <dsp:cNvPr id="0" name=""/>
        <dsp:cNvSpPr/>
      </dsp:nvSpPr>
      <dsp:spPr>
        <a:xfrm>
          <a:off x="521970" y="9989"/>
          <a:ext cx="8873521"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209" tIns="0" rIns="276209" bIns="0" numCol="1" spcCol="1270" anchor="ctr" anchorCtr="0">
          <a:noAutofit/>
        </a:bodyPr>
        <a:lstStyle/>
        <a:p>
          <a:pPr marL="0" lvl="0" indent="0" algn="l" defTabSz="1244600">
            <a:lnSpc>
              <a:spcPct val="90000"/>
            </a:lnSpc>
            <a:spcBef>
              <a:spcPct val="0"/>
            </a:spcBef>
            <a:spcAft>
              <a:spcPct val="35000"/>
            </a:spcAft>
            <a:buNone/>
          </a:pPr>
          <a:r>
            <a:rPr lang="en-US" sz="2800" b="1" kern="1200" dirty="0"/>
            <a:t>PPP – Eligible Applicants</a:t>
          </a:r>
        </a:p>
      </dsp:txBody>
      <dsp:txXfrm>
        <a:off x="553673" y="41692"/>
        <a:ext cx="8810115" cy="5860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861299"/>
          <a:ext cx="10160000" cy="3710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645668" rIns="788529" bIns="220472" numCol="1" spcCol="1270" anchor="t" anchorCtr="0">
          <a:noAutofit/>
        </a:bodyPr>
        <a:lstStyle/>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Apply at local bank or credit union</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Best to start with your existing banking relationship!</a:t>
          </a:r>
        </a:p>
        <a:p>
          <a:pPr marL="285750" lvl="1" indent="-285750" algn="l" defTabSz="1377950">
            <a:lnSpc>
              <a:spcPct val="90000"/>
            </a:lnSpc>
            <a:spcBef>
              <a:spcPct val="0"/>
            </a:spcBef>
            <a:spcAft>
              <a:spcPct val="15000"/>
            </a:spcAft>
            <a:buFont typeface="Symbol" panose="05050102010706020507" pitchFamily="18" charset="2"/>
            <a:buChar char=""/>
          </a:pPr>
          <a:r>
            <a:rPr lang="en-US" sz="3100" kern="1200" dirty="0"/>
            <a:t>Applications accepted starting today – April 3, 2020</a:t>
          </a:r>
        </a:p>
        <a:p>
          <a:pPr marL="285750" lvl="1" indent="-285750" algn="l" defTabSz="1377950">
            <a:lnSpc>
              <a:spcPct val="90000"/>
            </a:lnSpc>
            <a:spcBef>
              <a:spcPct val="0"/>
            </a:spcBef>
            <a:spcAft>
              <a:spcPct val="15000"/>
            </a:spcAft>
            <a:buChar char="•"/>
          </a:pPr>
          <a:r>
            <a:rPr lang="en-US" sz="3100" kern="1200" dirty="0"/>
            <a:t>Applications for independent contractors and self-employed start April 10, 2020</a:t>
          </a:r>
        </a:p>
      </dsp:txBody>
      <dsp:txXfrm>
        <a:off x="0" y="861299"/>
        <a:ext cx="10160000" cy="3710700"/>
      </dsp:txXfrm>
    </dsp:sp>
    <dsp:sp modelId="{B4353EEB-22EC-4EF2-9D55-3FF7EBFF8993}">
      <dsp:nvSpPr>
        <dsp:cNvPr id="0" name=""/>
        <dsp:cNvSpPr/>
      </dsp:nvSpPr>
      <dsp:spPr>
        <a:xfrm>
          <a:off x="508000" y="201870"/>
          <a:ext cx="8636030" cy="91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600200">
            <a:lnSpc>
              <a:spcPct val="90000"/>
            </a:lnSpc>
            <a:spcBef>
              <a:spcPct val="0"/>
            </a:spcBef>
            <a:spcAft>
              <a:spcPct val="35000"/>
            </a:spcAft>
            <a:buNone/>
          </a:pPr>
          <a:r>
            <a:rPr lang="en-US" sz="3600" b="1" kern="1200" dirty="0"/>
            <a:t>PPP – Application Process</a:t>
          </a:r>
        </a:p>
      </dsp:txBody>
      <dsp:txXfrm>
        <a:off x="552672" y="246542"/>
        <a:ext cx="8546686" cy="825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930600"/>
          <a:ext cx="10160000" cy="3641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708152" rIns="788529" bIns="241808" numCol="1" spcCol="1270" anchor="t" anchorCtr="0">
          <a:noAutofit/>
        </a:bodyPr>
        <a:lstStyle/>
        <a:p>
          <a:pPr marL="285750" lvl="1" indent="-285750" algn="l" defTabSz="1511300">
            <a:lnSpc>
              <a:spcPct val="90000"/>
            </a:lnSpc>
            <a:spcBef>
              <a:spcPct val="0"/>
            </a:spcBef>
            <a:spcAft>
              <a:spcPct val="15000"/>
            </a:spcAft>
            <a:buFont typeface="Symbol" panose="05050102010706020507" pitchFamily="18" charset="2"/>
            <a:buChar char=""/>
          </a:pPr>
          <a:r>
            <a:rPr lang="en-US" sz="3400" kern="1200" dirty="0"/>
            <a:t>Needed to apply</a:t>
          </a:r>
        </a:p>
        <a:p>
          <a:pPr marL="571500" lvl="2" indent="-285750" algn="l" defTabSz="1511300">
            <a:lnSpc>
              <a:spcPct val="90000"/>
            </a:lnSpc>
            <a:spcBef>
              <a:spcPct val="0"/>
            </a:spcBef>
            <a:spcAft>
              <a:spcPct val="15000"/>
            </a:spcAft>
            <a:buFont typeface="Wingdings" panose="05000000000000000000" pitchFamily="2" charset="2"/>
            <a:buChar char=""/>
          </a:pPr>
          <a:r>
            <a:rPr lang="en-US" sz="3400" kern="1200"/>
            <a:t>PPP Application Form (SBA Form 2483)</a:t>
          </a:r>
        </a:p>
        <a:p>
          <a:pPr marL="571500" lvl="2" indent="-285750" algn="l" defTabSz="1511300">
            <a:lnSpc>
              <a:spcPct val="90000"/>
            </a:lnSpc>
            <a:spcBef>
              <a:spcPct val="0"/>
            </a:spcBef>
            <a:spcAft>
              <a:spcPct val="15000"/>
            </a:spcAft>
            <a:buFont typeface="Wingdings" panose="05000000000000000000" pitchFamily="2" charset="2"/>
            <a:buChar char=""/>
          </a:pPr>
          <a:r>
            <a:rPr lang="en-US" sz="3400" kern="1200"/>
            <a:t>Payroll documentation</a:t>
          </a:r>
        </a:p>
        <a:p>
          <a:pPr marL="571500" lvl="2" indent="-285750" algn="l" defTabSz="1511300">
            <a:lnSpc>
              <a:spcPct val="90000"/>
            </a:lnSpc>
            <a:spcBef>
              <a:spcPct val="0"/>
            </a:spcBef>
            <a:spcAft>
              <a:spcPct val="15000"/>
            </a:spcAft>
            <a:buFont typeface="Wingdings" panose="05000000000000000000" pitchFamily="2" charset="2"/>
            <a:buChar char=""/>
          </a:pPr>
          <a:r>
            <a:rPr lang="en-US" sz="3400" kern="1200"/>
            <a:t>Other documents as required by each lender</a:t>
          </a:r>
        </a:p>
        <a:p>
          <a:pPr marL="285750" lvl="1" indent="-285750" algn="l" defTabSz="1511300">
            <a:lnSpc>
              <a:spcPct val="90000"/>
            </a:lnSpc>
            <a:spcBef>
              <a:spcPct val="0"/>
            </a:spcBef>
            <a:spcAft>
              <a:spcPct val="15000"/>
            </a:spcAft>
            <a:buChar char="•"/>
          </a:pPr>
          <a:r>
            <a:rPr lang="en-US" sz="3400" kern="1200" dirty="0"/>
            <a:t>Must apply before June 30, 2020</a:t>
          </a:r>
        </a:p>
      </dsp:txBody>
      <dsp:txXfrm>
        <a:off x="0" y="930600"/>
        <a:ext cx="10160000" cy="3641400"/>
      </dsp:txXfrm>
    </dsp:sp>
    <dsp:sp modelId="{B4353EEB-22EC-4EF2-9D55-3FF7EBFF8993}">
      <dsp:nvSpPr>
        <dsp:cNvPr id="0" name=""/>
        <dsp:cNvSpPr/>
      </dsp:nvSpPr>
      <dsp:spPr>
        <a:xfrm>
          <a:off x="508000" y="214379"/>
          <a:ext cx="863603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600200">
            <a:lnSpc>
              <a:spcPct val="90000"/>
            </a:lnSpc>
            <a:spcBef>
              <a:spcPct val="0"/>
            </a:spcBef>
            <a:spcAft>
              <a:spcPct val="35000"/>
            </a:spcAft>
            <a:buNone/>
          </a:pPr>
          <a:r>
            <a:rPr lang="en-US" sz="3600" b="1" kern="1200" dirty="0"/>
            <a:t>PPP – Application Process (</a:t>
          </a:r>
          <a:r>
            <a:rPr lang="en-US" sz="3600" b="1" kern="1200" dirty="0" err="1"/>
            <a:t>cont</a:t>
          </a:r>
          <a:r>
            <a:rPr lang="en-US" sz="3600" b="1" kern="1200" dirty="0"/>
            <a:t>)</a:t>
          </a:r>
        </a:p>
      </dsp:txBody>
      <dsp:txXfrm>
        <a:off x="556996" y="263375"/>
        <a:ext cx="8538038" cy="9056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558899"/>
          <a:ext cx="10160000" cy="4013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541528" rIns="788529" bIns="184912"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None/>
          </a:pPr>
          <a:r>
            <a:rPr lang="en-US" sz="2600" kern="1200" dirty="0"/>
            <a:t>Payroll</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a:t>Salary, wages, commissions, or similar compensation</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a:t>Cash tops or the equivalent</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a:t>Payment for vacation, parental, family, medical, or sick leave</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a:t>Allowance for separation or dismissal</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dirty="0"/>
            <a:t>Payment for the provision of employee benefits</a:t>
          </a:r>
        </a:p>
        <a:p>
          <a:pPr marL="457200" lvl="2" indent="-228600" algn="l" defTabSz="1155700">
            <a:lnSpc>
              <a:spcPct val="90000"/>
            </a:lnSpc>
            <a:spcBef>
              <a:spcPct val="0"/>
            </a:spcBef>
            <a:spcAft>
              <a:spcPct val="15000"/>
            </a:spcAft>
            <a:buFont typeface="Wingdings" panose="05000000000000000000" pitchFamily="2" charset="2"/>
            <a:buChar char=""/>
          </a:pPr>
          <a:r>
            <a:rPr lang="en-US" sz="2600" kern="1200" dirty="0"/>
            <a:t>Payment of state and local taxes assessed on compensation</a:t>
          </a:r>
          <a:br>
            <a:rPr lang="en-US" sz="2600" kern="1200" dirty="0"/>
          </a:br>
          <a:endParaRPr lang="en-US" sz="2600" kern="1200" dirty="0"/>
        </a:p>
      </dsp:txBody>
      <dsp:txXfrm>
        <a:off x="0" y="558899"/>
        <a:ext cx="10160000" cy="4013100"/>
      </dsp:txXfrm>
    </dsp:sp>
    <dsp:sp modelId="{B4353EEB-22EC-4EF2-9D55-3FF7EBFF8993}">
      <dsp:nvSpPr>
        <dsp:cNvPr id="0" name=""/>
        <dsp:cNvSpPr/>
      </dsp:nvSpPr>
      <dsp:spPr>
        <a:xfrm>
          <a:off x="508000" y="87569"/>
          <a:ext cx="863603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600200">
            <a:lnSpc>
              <a:spcPct val="90000"/>
            </a:lnSpc>
            <a:spcBef>
              <a:spcPct val="0"/>
            </a:spcBef>
            <a:spcAft>
              <a:spcPct val="35000"/>
            </a:spcAft>
            <a:buNone/>
          </a:pPr>
          <a:r>
            <a:rPr lang="en-US" sz="3600" b="1" kern="1200" dirty="0"/>
            <a:t>PPP – Eligible Costs</a:t>
          </a:r>
        </a:p>
      </dsp:txBody>
      <dsp:txXfrm>
        <a:off x="545467" y="125036"/>
        <a:ext cx="8561096"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489599"/>
          <a:ext cx="10439400" cy="408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213" tIns="562356" rIns="810213" bIns="192024" numCol="1" spcCol="1270" anchor="t" anchorCtr="0">
          <a:noAutofit/>
        </a:bodyPr>
        <a:lstStyle/>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t>Amount of forgiveness can be up to full principal </a:t>
          </a:r>
          <a:r>
            <a:rPr lang="en-US" sz="2700" u="sng" kern="1200" dirty="0"/>
            <a:t>and any accrued interest</a:t>
          </a:r>
          <a:endParaRPr lang="en-US" sz="2700" kern="1200" dirty="0"/>
        </a:p>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t>The following costs incurred in 8-week period after origination can be forgiven</a:t>
          </a:r>
        </a:p>
        <a:p>
          <a:pPr marL="457200" lvl="2" indent="-228600" algn="l" defTabSz="1200150">
            <a:lnSpc>
              <a:spcPct val="90000"/>
            </a:lnSpc>
            <a:spcBef>
              <a:spcPct val="0"/>
            </a:spcBef>
            <a:spcAft>
              <a:spcPct val="15000"/>
            </a:spcAft>
            <a:buFont typeface="Arial" panose="020B0604020202020204" pitchFamily="34" charset="0"/>
            <a:buChar char="•"/>
          </a:pPr>
          <a:r>
            <a:rPr lang="en-US" sz="2700" kern="1200"/>
            <a:t>Payroll costs, rent, utilities, interest on debt</a:t>
          </a:r>
          <a:endParaRPr lang="en-US" sz="2700" kern="1200" dirty="0"/>
        </a:p>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t>No more than 25% of forgiven amount may be for non-payroll costs</a:t>
          </a:r>
        </a:p>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t>Must submit documentation to lender to request forgiveness</a:t>
          </a:r>
        </a:p>
      </dsp:txBody>
      <dsp:txXfrm>
        <a:off x="0" y="489599"/>
        <a:ext cx="10439400" cy="4082400"/>
      </dsp:txXfrm>
    </dsp:sp>
    <dsp:sp modelId="{B4353EEB-22EC-4EF2-9D55-3FF7EBFF8993}">
      <dsp:nvSpPr>
        <dsp:cNvPr id="0" name=""/>
        <dsp:cNvSpPr/>
      </dsp:nvSpPr>
      <dsp:spPr>
        <a:xfrm>
          <a:off x="521970" y="45540"/>
          <a:ext cx="887352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209" tIns="0" rIns="276209" bIns="0" numCol="1" spcCol="1270" anchor="ctr" anchorCtr="0">
          <a:noAutofit/>
        </a:bodyPr>
        <a:lstStyle/>
        <a:p>
          <a:pPr marL="0" lvl="0" indent="0" algn="l" defTabSz="1600200">
            <a:lnSpc>
              <a:spcPct val="90000"/>
            </a:lnSpc>
            <a:spcBef>
              <a:spcPct val="0"/>
            </a:spcBef>
            <a:spcAft>
              <a:spcPct val="35000"/>
            </a:spcAft>
            <a:buNone/>
          </a:pPr>
          <a:r>
            <a:rPr lang="en-US" sz="3600" b="1" kern="1200" dirty="0"/>
            <a:t>PPP – Loan Forgiveness</a:t>
          </a:r>
        </a:p>
      </dsp:txBody>
      <dsp:txXfrm>
        <a:off x="560878" y="84448"/>
        <a:ext cx="8795705" cy="71922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489599"/>
          <a:ext cx="10439400" cy="4082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213" tIns="562356" rIns="810213" bIns="192024" numCol="1" spcCol="1270" anchor="t" anchorCtr="0">
          <a:noAutofit/>
        </a:bodyPr>
        <a:lstStyle/>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t>Awaiting further guidance from SBA</a:t>
          </a:r>
        </a:p>
        <a:p>
          <a:pPr marL="228600" lvl="1" indent="-228600" algn="l" defTabSz="1200150">
            <a:lnSpc>
              <a:spcPct val="90000"/>
            </a:lnSpc>
            <a:spcBef>
              <a:spcPct val="0"/>
            </a:spcBef>
            <a:spcAft>
              <a:spcPct val="15000"/>
            </a:spcAft>
            <a:buFont typeface="Arial" panose="020B0604020202020204" pitchFamily="34" charset="0"/>
            <a:buChar char="•"/>
          </a:pPr>
          <a:r>
            <a:rPr lang="en-US" sz="2700" kern="1200" dirty="0"/>
            <a:t>Initial guidance:</a:t>
          </a:r>
        </a:p>
        <a:p>
          <a:pPr marL="457200" lvl="2" indent="-228600" algn="l" defTabSz="1200150">
            <a:lnSpc>
              <a:spcPct val="90000"/>
            </a:lnSpc>
            <a:spcBef>
              <a:spcPct val="0"/>
            </a:spcBef>
            <a:spcAft>
              <a:spcPct val="15000"/>
            </a:spcAft>
            <a:buFont typeface="Wingdings" panose="05000000000000000000" pitchFamily="2" charset="2"/>
            <a:buChar char=""/>
          </a:pPr>
          <a:r>
            <a:rPr lang="en-US" sz="2700" kern="1200" dirty="0"/>
            <a:t>Loan forgiveness reduced id decrease in full-time employee headcount</a:t>
          </a:r>
        </a:p>
        <a:p>
          <a:pPr marL="457200" lvl="2" indent="-228600" algn="l" defTabSz="1200150">
            <a:lnSpc>
              <a:spcPct val="90000"/>
            </a:lnSpc>
            <a:spcBef>
              <a:spcPct val="0"/>
            </a:spcBef>
            <a:spcAft>
              <a:spcPct val="15000"/>
            </a:spcAft>
            <a:buFont typeface="Wingdings" panose="05000000000000000000" pitchFamily="2" charset="2"/>
            <a:buChar char=""/>
          </a:pPr>
          <a:r>
            <a:rPr lang="en-US" sz="2700" kern="1200" dirty="0"/>
            <a:t>Salaries and wages decreased by 25% for any employee making less than $100k</a:t>
          </a:r>
        </a:p>
        <a:p>
          <a:pPr marL="457200" lvl="2" indent="-228600" algn="l" defTabSz="1200150">
            <a:lnSpc>
              <a:spcPct val="90000"/>
            </a:lnSpc>
            <a:spcBef>
              <a:spcPct val="0"/>
            </a:spcBef>
            <a:spcAft>
              <a:spcPct val="15000"/>
            </a:spcAft>
            <a:buFont typeface="Wingdings" panose="05000000000000000000" pitchFamily="2" charset="2"/>
            <a:buChar char=""/>
          </a:pPr>
          <a:r>
            <a:rPr lang="en-US" sz="2700" kern="1200" dirty="0"/>
            <a:t>Business has until June 30, 2020 to restore employment levels and wages</a:t>
          </a:r>
        </a:p>
      </dsp:txBody>
      <dsp:txXfrm>
        <a:off x="0" y="489599"/>
        <a:ext cx="10439400" cy="4082400"/>
      </dsp:txXfrm>
    </dsp:sp>
    <dsp:sp modelId="{B4353EEB-22EC-4EF2-9D55-3FF7EBFF8993}">
      <dsp:nvSpPr>
        <dsp:cNvPr id="0" name=""/>
        <dsp:cNvSpPr/>
      </dsp:nvSpPr>
      <dsp:spPr>
        <a:xfrm>
          <a:off x="521970" y="45540"/>
          <a:ext cx="8873521"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209" tIns="0" rIns="276209" bIns="0" numCol="1" spcCol="1270" anchor="ctr" anchorCtr="0">
          <a:noAutofit/>
        </a:bodyPr>
        <a:lstStyle/>
        <a:p>
          <a:pPr marL="0" lvl="0" indent="0" algn="l" defTabSz="1600200">
            <a:lnSpc>
              <a:spcPct val="90000"/>
            </a:lnSpc>
            <a:spcBef>
              <a:spcPct val="0"/>
            </a:spcBef>
            <a:spcAft>
              <a:spcPct val="35000"/>
            </a:spcAft>
            <a:buNone/>
          </a:pPr>
          <a:r>
            <a:rPr lang="en-US" sz="3600" b="1" kern="1200" dirty="0"/>
            <a:t>PPP – Loan Forgiveness Reduction</a:t>
          </a:r>
        </a:p>
      </dsp:txBody>
      <dsp:txXfrm>
        <a:off x="560878" y="84448"/>
        <a:ext cx="8795705" cy="719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713250"/>
          <a:ext cx="10439400" cy="385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0213" tIns="520700" rIns="810213" bIns="177800" numCol="1" spcCol="1270" anchor="t" anchorCtr="0">
          <a:noAutofit/>
        </a:bodyPr>
        <a:lstStyle/>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No fees to apply</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No prepayment penalty</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No personal guarantees required</a:t>
          </a:r>
        </a:p>
        <a:p>
          <a:pPr marL="228600" lvl="1" indent="-228600" algn="l" defTabSz="1111250">
            <a:lnSpc>
              <a:spcPct val="90000"/>
            </a:lnSpc>
            <a:spcBef>
              <a:spcPct val="0"/>
            </a:spcBef>
            <a:spcAft>
              <a:spcPct val="15000"/>
            </a:spcAft>
            <a:buFont typeface="Arial" panose="020B0604020202020204" pitchFamily="34" charset="0"/>
            <a:buChar char="•"/>
          </a:pPr>
          <a:r>
            <a:rPr lang="en-US" sz="2500" kern="1200" dirty="0"/>
            <a:t>If received an EIDL prior to April 3, 2020, can apply for a PPP loan also</a:t>
          </a:r>
        </a:p>
        <a:p>
          <a:pPr marL="457200" lvl="2" indent="-228600" algn="l" defTabSz="1111250">
            <a:lnSpc>
              <a:spcPct val="90000"/>
            </a:lnSpc>
            <a:spcBef>
              <a:spcPct val="0"/>
            </a:spcBef>
            <a:spcAft>
              <a:spcPct val="15000"/>
            </a:spcAft>
            <a:buFont typeface="Wingdings" panose="05000000000000000000" pitchFamily="2" charset="2"/>
            <a:buChar char=""/>
          </a:pPr>
          <a:r>
            <a:rPr lang="en-US" sz="2500" kern="1200" dirty="0"/>
            <a:t>If EIDL used for payroll, PPP loan must be used to refinance EIDL</a:t>
          </a:r>
        </a:p>
        <a:p>
          <a:pPr marL="457200" lvl="2" indent="-228600" algn="l" defTabSz="1111250">
            <a:lnSpc>
              <a:spcPct val="90000"/>
            </a:lnSpc>
            <a:spcBef>
              <a:spcPct val="0"/>
            </a:spcBef>
            <a:spcAft>
              <a:spcPct val="15000"/>
            </a:spcAft>
            <a:buFont typeface="Wingdings" panose="05000000000000000000" pitchFamily="2" charset="2"/>
            <a:buChar char=""/>
          </a:pPr>
          <a:r>
            <a:rPr lang="en-US" sz="2500" kern="1200" dirty="0"/>
            <a:t>Amount of EIDL added to max PPP loan (2.5x payroll + EIDL)</a:t>
          </a:r>
        </a:p>
        <a:p>
          <a:pPr marL="457200" lvl="2" indent="-228600" algn="l" defTabSz="1111250">
            <a:lnSpc>
              <a:spcPct val="90000"/>
            </a:lnSpc>
            <a:spcBef>
              <a:spcPct val="0"/>
            </a:spcBef>
            <a:spcAft>
              <a:spcPct val="15000"/>
            </a:spcAft>
            <a:buFont typeface="Wingdings" panose="05000000000000000000" pitchFamily="2" charset="2"/>
            <a:buChar char=""/>
          </a:pPr>
          <a:r>
            <a:rPr lang="en-US" sz="2500" kern="1200" dirty="0"/>
            <a:t>$10,000 EIDL grant will be reduced from PPP loan forgiveness</a:t>
          </a:r>
        </a:p>
      </dsp:txBody>
      <dsp:txXfrm>
        <a:off x="0" y="713250"/>
        <a:ext cx="10439400" cy="3858750"/>
      </dsp:txXfrm>
    </dsp:sp>
    <dsp:sp modelId="{B4353EEB-22EC-4EF2-9D55-3FF7EBFF8993}">
      <dsp:nvSpPr>
        <dsp:cNvPr id="0" name=""/>
        <dsp:cNvSpPr/>
      </dsp:nvSpPr>
      <dsp:spPr>
        <a:xfrm>
          <a:off x="521970" y="172125"/>
          <a:ext cx="8873521"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6209" tIns="0" rIns="276209" bIns="0" numCol="1" spcCol="1270" anchor="ctr" anchorCtr="0">
          <a:noAutofit/>
        </a:bodyPr>
        <a:lstStyle/>
        <a:p>
          <a:pPr marL="0" lvl="0" indent="0" algn="l" defTabSz="1600200">
            <a:lnSpc>
              <a:spcPct val="90000"/>
            </a:lnSpc>
            <a:spcBef>
              <a:spcPct val="0"/>
            </a:spcBef>
            <a:spcAft>
              <a:spcPct val="35000"/>
            </a:spcAft>
            <a:buNone/>
          </a:pPr>
          <a:r>
            <a:rPr lang="en-US" sz="3600" b="1" kern="1200" dirty="0"/>
            <a:t>PPP – Other Info</a:t>
          </a:r>
        </a:p>
      </dsp:txBody>
      <dsp:txXfrm>
        <a:off x="557996" y="208151"/>
        <a:ext cx="8801469" cy="66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F344C-01A4-48C8-A629-78969F5542B5}">
      <dsp:nvSpPr>
        <dsp:cNvPr id="0" name=""/>
        <dsp:cNvSpPr/>
      </dsp:nvSpPr>
      <dsp:spPr>
        <a:xfrm>
          <a:off x="0" y="1775895"/>
          <a:ext cx="10160000" cy="14458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708152" rIns="788529" bIns="241808" numCol="1" spcCol="1270" anchor="t" anchorCtr="0">
          <a:noAutofit/>
        </a:bodyPr>
        <a:lstStyle/>
        <a:p>
          <a:pPr marL="285750" lvl="1" indent="-285750" algn="l" defTabSz="1511300">
            <a:lnSpc>
              <a:spcPct val="90000"/>
            </a:lnSpc>
            <a:spcBef>
              <a:spcPct val="0"/>
            </a:spcBef>
            <a:spcAft>
              <a:spcPct val="15000"/>
            </a:spcAft>
            <a:buFont typeface="Symbol" panose="05050102010706020507" pitchFamily="18" charset="2"/>
            <a:buChar char=""/>
          </a:pPr>
          <a:r>
            <a:rPr lang="en-US" sz="3400" kern="1200"/>
            <a:t>$17 B for loan subsidies</a:t>
          </a:r>
        </a:p>
      </dsp:txBody>
      <dsp:txXfrm>
        <a:off x="0" y="1775895"/>
        <a:ext cx="10160000" cy="1445850"/>
      </dsp:txXfrm>
    </dsp:sp>
    <dsp:sp modelId="{36E66DEB-5D4A-45B6-8B79-D3E48B38B470}">
      <dsp:nvSpPr>
        <dsp:cNvPr id="0" name=""/>
        <dsp:cNvSpPr/>
      </dsp:nvSpPr>
      <dsp:spPr>
        <a:xfrm>
          <a:off x="508000" y="1274055"/>
          <a:ext cx="7112000" cy="100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511300">
            <a:lnSpc>
              <a:spcPct val="90000"/>
            </a:lnSpc>
            <a:spcBef>
              <a:spcPct val="0"/>
            </a:spcBef>
            <a:spcAft>
              <a:spcPct val="35000"/>
            </a:spcAft>
            <a:buNone/>
          </a:pPr>
          <a:r>
            <a:rPr lang="en-US" sz="3400" b="1" kern="1200"/>
            <a:t>SBS Loan Payment Subsidy Funding</a:t>
          </a:r>
          <a:endParaRPr lang="en-US" sz="3400" kern="1200"/>
        </a:p>
      </dsp:txBody>
      <dsp:txXfrm>
        <a:off x="556996" y="1323051"/>
        <a:ext cx="7014008" cy="90568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C90BA-19EB-4377-A804-BABC96F3C362}">
      <dsp:nvSpPr>
        <dsp:cNvPr id="0" name=""/>
        <dsp:cNvSpPr/>
      </dsp:nvSpPr>
      <dsp:spPr>
        <a:xfrm>
          <a:off x="0" y="71320"/>
          <a:ext cx="97536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SBA Loan Payment Subsidy Terms</a:t>
          </a:r>
          <a:endParaRPr lang="en-US" sz="1900" kern="1200"/>
        </a:p>
      </dsp:txBody>
      <dsp:txXfrm>
        <a:off x="0" y="71320"/>
        <a:ext cx="9753600" cy="547200"/>
      </dsp:txXfrm>
    </dsp:sp>
    <dsp:sp modelId="{8A59CFDF-D76D-4404-88BD-E0D5DE20301D}">
      <dsp:nvSpPr>
        <dsp:cNvPr id="0" name=""/>
        <dsp:cNvSpPr/>
      </dsp:nvSpPr>
      <dsp:spPr>
        <a:xfrm>
          <a:off x="0" y="618520"/>
          <a:ext cx="9753600" cy="37551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Requires the SBA to pay the principal, interest, and any associated fees that are owed on the covered loans for a six-month period starting on the next payment due</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Loans that are already on deferment will receive six months of payment by the SBA beginning with the first payment after the deferral period</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Loans made up until six months after enactment will also receive a full 6 months of loan payments by the SBA (</a:t>
          </a:r>
          <a:r>
            <a:rPr lang="en-US" sz="1900" i="1" kern="1200" dirty="0"/>
            <a:t>waiting on more info from SBA</a:t>
          </a:r>
          <a:r>
            <a:rPr lang="en-US" sz="1900" kern="1200" dirty="0"/>
            <a:t>)</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SBA must make payments no later than 30 days after the date on which the first payment is due</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Requires the SBA to still make payments even if the loan was sold on the secondary market</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Requires SBA to encourage lenders to provide deferments and allows lenders, up until one year after enactment, to extend the maturity of SBA loans in deferment beyond existing statutory limits</a:t>
          </a:r>
        </a:p>
      </dsp:txBody>
      <dsp:txXfrm>
        <a:off x="0" y="618520"/>
        <a:ext cx="9753600" cy="37551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BFDF0-4A23-4E21-8920-72C178995EC0}">
      <dsp:nvSpPr>
        <dsp:cNvPr id="0" name=""/>
        <dsp:cNvSpPr/>
      </dsp:nvSpPr>
      <dsp:spPr>
        <a:xfrm>
          <a:off x="0" y="181300"/>
          <a:ext cx="10160000" cy="100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a:t>Federal Stimulus Package &amp; Large Company Survival </a:t>
          </a:r>
          <a:endParaRPr lang="en-US" sz="3500" kern="1200"/>
        </a:p>
      </dsp:txBody>
      <dsp:txXfrm>
        <a:off x="0" y="181300"/>
        <a:ext cx="10160000" cy="1008000"/>
      </dsp:txXfrm>
    </dsp:sp>
    <dsp:sp modelId="{E6F2637E-21E3-4BFC-9F25-8F93FFABEB4D}">
      <dsp:nvSpPr>
        <dsp:cNvPr id="0" name=""/>
        <dsp:cNvSpPr/>
      </dsp:nvSpPr>
      <dsp:spPr>
        <a:xfrm>
          <a:off x="0" y="1189300"/>
          <a:ext cx="10160000" cy="30743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Font typeface="Symbol" panose="05050102010706020507" pitchFamily="18" charset="2"/>
            <a:buChar char=""/>
          </a:pPr>
          <a:r>
            <a:rPr lang="en-US" sz="3500" kern="1200"/>
            <a:t>$500 B for the U.S. Treasury Exchange Stabilization Fund </a:t>
          </a:r>
        </a:p>
        <a:p>
          <a:pPr marL="285750" lvl="1" indent="-285750" algn="l" defTabSz="1555750">
            <a:lnSpc>
              <a:spcPct val="90000"/>
            </a:lnSpc>
            <a:spcBef>
              <a:spcPct val="0"/>
            </a:spcBef>
            <a:spcAft>
              <a:spcPct val="15000"/>
            </a:spcAft>
            <a:buFont typeface="Symbol" panose="05050102010706020507" pitchFamily="18" charset="2"/>
            <a:buChar char=""/>
          </a:pPr>
          <a:r>
            <a:rPr lang="en-US" sz="3500" kern="1200"/>
            <a:t>Supports two loan programs of the Federal Reserve Bank</a:t>
          </a:r>
        </a:p>
        <a:p>
          <a:pPr marL="285750" lvl="1" indent="-285750" algn="l" defTabSz="1555750">
            <a:lnSpc>
              <a:spcPct val="90000"/>
            </a:lnSpc>
            <a:spcBef>
              <a:spcPct val="0"/>
            </a:spcBef>
            <a:spcAft>
              <a:spcPct val="15000"/>
            </a:spcAft>
            <a:buFont typeface="Symbol" panose="05050102010706020507" pitchFamily="18" charset="2"/>
            <a:buChar char=""/>
          </a:pPr>
          <a:r>
            <a:rPr lang="en-US" sz="3500" kern="1200"/>
            <a:t>Federal Reserve Bank’s 13(3) lending </a:t>
          </a:r>
        </a:p>
      </dsp:txBody>
      <dsp:txXfrm>
        <a:off x="0" y="1189300"/>
        <a:ext cx="10160000" cy="3074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740BC-2A24-42C0-ACC8-6E8E45D1EBB9}">
      <dsp:nvSpPr>
        <dsp:cNvPr id="0" name=""/>
        <dsp:cNvSpPr/>
      </dsp:nvSpPr>
      <dsp:spPr>
        <a:xfrm>
          <a:off x="0"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Montrose Group</a:t>
          </a:r>
        </a:p>
      </dsp:txBody>
      <dsp:txXfrm>
        <a:off x="0" y="300433"/>
        <a:ext cx="2960687" cy="1776412"/>
      </dsp:txXfrm>
    </dsp:sp>
    <dsp:sp modelId="{02EE92F1-890D-4028-A51C-A60222F5CF83}">
      <dsp:nvSpPr>
        <dsp:cNvPr id="0" name=""/>
        <dsp:cNvSpPr/>
      </dsp:nvSpPr>
      <dsp:spPr>
        <a:xfrm>
          <a:off x="3256756"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Ohio Statewide Development Corporation</a:t>
          </a:r>
        </a:p>
      </dsp:txBody>
      <dsp:txXfrm>
        <a:off x="3256756" y="300433"/>
        <a:ext cx="2960687" cy="1776412"/>
      </dsp:txXfrm>
    </dsp:sp>
    <dsp:sp modelId="{E7992C57-7AE8-4C15-9466-BF570454A647}">
      <dsp:nvSpPr>
        <dsp:cNvPr id="0" name=""/>
        <dsp:cNvSpPr/>
      </dsp:nvSpPr>
      <dsp:spPr>
        <a:xfrm>
          <a:off x="6513512" y="300433"/>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Federal Stimulus Legislation Overview </a:t>
          </a:r>
        </a:p>
      </dsp:txBody>
      <dsp:txXfrm>
        <a:off x="6513512" y="300433"/>
        <a:ext cx="2960687" cy="1776412"/>
      </dsp:txXfrm>
    </dsp:sp>
    <dsp:sp modelId="{6189715F-DD22-40D3-BB79-06A1FE961B5E}">
      <dsp:nvSpPr>
        <dsp:cNvPr id="0" name=""/>
        <dsp:cNvSpPr/>
      </dsp:nvSpPr>
      <dsp:spPr>
        <a:xfrm>
          <a:off x="0"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Federal Stimulus SBA Program Review</a:t>
          </a:r>
        </a:p>
      </dsp:txBody>
      <dsp:txXfrm>
        <a:off x="0" y="2372914"/>
        <a:ext cx="2960687" cy="1776412"/>
      </dsp:txXfrm>
    </dsp:sp>
    <dsp:sp modelId="{70ACA797-C890-450B-A6AA-D096E11F102A}">
      <dsp:nvSpPr>
        <dsp:cNvPr id="0" name=""/>
        <dsp:cNvSpPr/>
      </dsp:nvSpPr>
      <dsp:spPr>
        <a:xfrm>
          <a:off x="3256756"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Federal Stimulus Federal Reserve Program Review</a:t>
          </a:r>
        </a:p>
      </dsp:txBody>
      <dsp:txXfrm>
        <a:off x="3256756" y="2372914"/>
        <a:ext cx="2960687" cy="1776412"/>
      </dsp:txXfrm>
    </dsp:sp>
    <dsp:sp modelId="{F39B3676-F6B0-47DC-AF58-C3588F867756}">
      <dsp:nvSpPr>
        <dsp:cNvPr id="0" name=""/>
        <dsp:cNvSpPr/>
      </dsp:nvSpPr>
      <dsp:spPr>
        <a:xfrm>
          <a:off x="6513512" y="2372914"/>
          <a:ext cx="2960687" cy="17764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Business Financing Strategy</a:t>
          </a:r>
        </a:p>
      </dsp:txBody>
      <dsp:txXfrm>
        <a:off x="6513512" y="2372914"/>
        <a:ext cx="2960687" cy="17764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DBB31-D08D-4A37-8E2F-E1BA9E018D91}">
      <dsp:nvSpPr>
        <dsp:cNvPr id="0" name=""/>
        <dsp:cNvSpPr/>
      </dsp:nvSpPr>
      <dsp:spPr>
        <a:xfrm>
          <a:off x="0" y="36946"/>
          <a:ext cx="10160000" cy="17771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4264" tIns="191008" rIns="334264" bIns="191008" numCol="1" spcCol="1270" anchor="ctr" anchorCtr="0">
          <a:noAutofit/>
        </a:bodyPr>
        <a:lstStyle/>
        <a:p>
          <a:pPr marL="0" lvl="0" indent="0" algn="ctr" defTabSz="2089150">
            <a:lnSpc>
              <a:spcPct val="90000"/>
            </a:lnSpc>
            <a:spcBef>
              <a:spcPct val="0"/>
            </a:spcBef>
            <a:spcAft>
              <a:spcPct val="35000"/>
            </a:spcAft>
            <a:buNone/>
          </a:pPr>
          <a:r>
            <a:rPr lang="en-US" sz="4700" b="1" kern="1200" dirty="0"/>
            <a:t>Federal Reserve Primary Market Corporate Credit Facility (PMCCF)</a:t>
          </a:r>
          <a:r>
            <a:rPr lang="en-US" sz="4700" kern="1200" dirty="0"/>
            <a:t> </a:t>
          </a:r>
        </a:p>
      </dsp:txBody>
      <dsp:txXfrm>
        <a:off x="0" y="36946"/>
        <a:ext cx="10160000" cy="1777100"/>
      </dsp:txXfrm>
    </dsp:sp>
    <dsp:sp modelId="{47D6129B-8F6D-4A62-893A-6064724E4837}">
      <dsp:nvSpPr>
        <dsp:cNvPr id="0" name=""/>
        <dsp:cNvSpPr/>
      </dsp:nvSpPr>
      <dsp:spPr>
        <a:xfrm>
          <a:off x="0" y="1814046"/>
          <a:ext cx="10160000" cy="264480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0698" tIns="250698" rIns="334264" bIns="376047" numCol="1" spcCol="1270" anchor="t" anchorCtr="0">
          <a:noAutofit/>
        </a:bodyPr>
        <a:lstStyle/>
        <a:p>
          <a:pPr marL="285750" lvl="1" indent="-285750" algn="l" defTabSz="2089150">
            <a:lnSpc>
              <a:spcPct val="90000"/>
            </a:lnSpc>
            <a:spcBef>
              <a:spcPct val="0"/>
            </a:spcBef>
            <a:spcAft>
              <a:spcPct val="15000"/>
            </a:spcAft>
            <a:buFont typeface="Symbol" panose="05050102010706020507" pitchFamily="18" charset="2"/>
            <a:buChar char=""/>
          </a:pPr>
          <a:r>
            <a:rPr lang="en-US" sz="4700" kern="1200"/>
            <a:t>Allows the Fed to lend directly to corporations by buying new bond issuances and providing loans</a:t>
          </a:r>
        </a:p>
      </dsp:txBody>
      <dsp:txXfrm>
        <a:off x="0" y="1814046"/>
        <a:ext cx="10160000" cy="26448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CD3FC-8ADE-4D19-BA65-4EF28AFCB3C7}">
      <dsp:nvSpPr>
        <dsp:cNvPr id="0" name=""/>
        <dsp:cNvSpPr/>
      </dsp:nvSpPr>
      <dsp:spPr>
        <a:xfrm>
          <a:off x="0" y="230655"/>
          <a:ext cx="9753600"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a:t>Federal Reserve PMCCF Direct Lending Funding</a:t>
          </a:r>
          <a:endParaRPr lang="en-US" sz="2700" kern="1200"/>
        </a:p>
      </dsp:txBody>
      <dsp:txXfrm>
        <a:off x="0" y="230655"/>
        <a:ext cx="9753600" cy="777600"/>
      </dsp:txXfrm>
    </dsp:sp>
    <dsp:sp modelId="{3553C1B0-31EB-4DBB-AF08-628B0772AD85}">
      <dsp:nvSpPr>
        <dsp:cNvPr id="0" name=""/>
        <dsp:cNvSpPr/>
      </dsp:nvSpPr>
      <dsp:spPr>
        <a:xfrm>
          <a:off x="0" y="1008255"/>
          <a:ext cx="9753600" cy="34092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r>
            <a:rPr lang="en-US" sz="2700" kern="1200"/>
            <a:t>$500 B </a:t>
          </a:r>
        </a:p>
        <a:p>
          <a:pPr marL="228600" lvl="1" indent="-228600" algn="l" defTabSz="1200150">
            <a:lnSpc>
              <a:spcPct val="90000"/>
            </a:lnSpc>
            <a:spcBef>
              <a:spcPct val="0"/>
            </a:spcBef>
            <a:spcAft>
              <a:spcPct val="15000"/>
            </a:spcAft>
            <a:buSzPts val="1200"/>
            <a:buFont typeface="Symbol" panose="05050102010706020507" pitchFamily="18" charset="2"/>
            <a:buChar char=""/>
          </a:pPr>
          <a:r>
            <a:rPr lang="en-US" sz="2700" kern="1200"/>
            <a:t>PMCCF Direct Lending</a:t>
          </a:r>
        </a:p>
        <a:p>
          <a:pPr marL="457200" lvl="2" indent="-228600" algn="l" defTabSz="1200150">
            <a:lnSpc>
              <a:spcPct val="90000"/>
            </a:lnSpc>
            <a:spcBef>
              <a:spcPct val="0"/>
            </a:spcBef>
            <a:spcAft>
              <a:spcPct val="15000"/>
            </a:spcAft>
            <a:buSzPts val="1200"/>
            <a:buFont typeface="Symbol" panose="05050102010706020507" pitchFamily="18" charset="2"/>
            <a:buChar char=""/>
          </a:pPr>
          <a:r>
            <a:rPr lang="en-US" sz="2700" kern="1200"/>
            <a:t>$25 B for passenger air carriers</a:t>
          </a:r>
        </a:p>
        <a:p>
          <a:pPr marL="457200" lvl="2" indent="-228600" algn="l" defTabSz="1200150">
            <a:lnSpc>
              <a:spcPct val="90000"/>
            </a:lnSpc>
            <a:spcBef>
              <a:spcPct val="0"/>
            </a:spcBef>
            <a:spcAft>
              <a:spcPct val="15000"/>
            </a:spcAft>
            <a:buSzPts val="1200"/>
            <a:buFont typeface="Symbol" panose="05050102010706020507" pitchFamily="18" charset="2"/>
            <a:buChar char=""/>
          </a:pPr>
          <a:r>
            <a:rPr lang="en-US" sz="2700" kern="1200"/>
            <a:t>$4 B for cargo air carriers</a:t>
          </a:r>
        </a:p>
        <a:p>
          <a:pPr marL="457200" lvl="2" indent="-228600" algn="l" defTabSz="1200150">
            <a:lnSpc>
              <a:spcPct val="90000"/>
            </a:lnSpc>
            <a:spcBef>
              <a:spcPct val="0"/>
            </a:spcBef>
            <a:spcAft>
              <a:spcPct val="15000"/>
            </a:spcAft>
            <a:buSzPts val="1200"/>
            <a:buFont typeface="Symbol" panose="05050102010706020507" pitchFamily="18" charset="2"/>
            <a:buChar char=""/>
          </a:pPr>
          <a:r>
            <a:rPr lang="en-US" sz="2700" kern="1200"/>
            <a:t>$17 B for businesses important to maintaining national security.</a:t>
          </a:r>
        </a:p>
        <a:p>
          <a:pPr marL="228600" lvl="1" indent="-228600" algn="l" defTabSz="1200150">
            <a:lnSpc>
              <a:spcPct val="90000"/>
            </a:lnSpc>
            <a:spcBef>
              <a:spcPct val="0"/>
            </a:spcBef>
            <a:spcAft>
              <a:spcPct val="15000"/>
            </a:spcAft>
            <a:buSzPts val="1200"/>
            <a:buFont typeface="Symbol" panose="05050102010706020507" pitchFamily="18" charset="2"/>
            <a:buChar char=""/>
          </a:pPr>
          <a:r>
            <a:rPr lang="en-US" sz="2700" kern="1200"/>
            <a:t>$304 B to other businesses</a:t>
          </a:r>
        </a:p>
        <a:p>
          <a:pPr marL="228600" lvl="1" indent="-228600" algn="l" defTabSz="1200150">
            <a:lnSpc>
              <a:spcPct val="90000"/>
            </a:lnSpc>
            <a:spcBef>
              <a:spcPct val="0"/>
            </a:spcBef>
            <a:spcAft>
              <a:spcPct val="15000"/>
            </a:spcAft>
            <a:buSzPts val="1200"/>
            <a:buFont typeface="Symbol" panose="05050102010706020507" pitchFamily="18" charset="2"/>
            <a:buChar char=""/>
          </a:pPr>
          <a:r>
            <a:rPr lang="en-US" sz="2700" kern="1200"/>
            <a:t>$150 B to local and state governments </a:t>
          </a:r>
        </a:p>
      </dsp:txBody>
      <dsp:txXfrm>
        <a:off x="0" y="1008255"/>
        <a:ext cx="9753600" cy="340928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EAD3D-92ED-4EAB-944E-A55C0663DFB8}">
      <dsp:nvSpPr>
        <dsp:cNvPr id="0" name=""/>
        <dsp:cNvSpPr/>
      </dsp:nvSpPr>
      <dsp:spPr>
        <a:xfrm>
          <a:off x="0" y="284910"/>
          <a:ext cx="10160000" cy="4176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54076" rIns="788529" bIns="120904"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a:t>Nonprofit organizations and businesses </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Should be between 500 and 10,000 employees</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Must be used to retain at least 90 % of the recipient’s workforce, with full compensation and benefits, through September 30, 2020</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Will not outsource or offshore jobs for the term of the loan plus an additional two years</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Will not abrogate existing collective bargaining agreements for the term of the loan plus an additional two years </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Must remain neutral in any union organizing effort for the term of the loan</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Cannot increase the compensation of any officer or employee whose total compensation exceeds $425,000, or from offering such employees severance pay or other benefits upon termination of employment which exceeds twice the maximum total annual compensation received by that employee, until one year after the loan is no longer outstanding</a:t>
          </a:r>
        </a:p>
        <a:p>
          <a:pPr marL="342900" lvl="2" indent="-171450" algn="l" defTabSz="755650">
            <a:lnSpc>
              <a:spcPct val="90000"/>
            </a:lnSpc>
            <a:spcBef>
              <a:spcPct val="0"/>
            </a:spcBef>
            <a:spcAft>
              <a:spcPct val="15000"/>
            </a:spcAft>
            <a:buFont typeface="Courier New" panose="02070309020205020404" pitchFamily="49" charset="0"/>
            <a:buChar char="o"/>
          </a:pPr>
          <a:r>
            <a:rPr lang="en-US" sz="1700" kern="1200"/>
            <a:t>Are prohibited from having officers or employees making over $3 M last year plus fifty percent of the amount their compensation last year exceeded $3 M</a:t>
          </a:r>
        </a:p>
      </dsp:txBody>
      <dsp:txXfrm>
        <a:off x="0" y="284910"/>
        <a:ext cx="10160000" cy="4176900"/>
      </dsp:txXfrm>
    </dsp:sp>
    <dsp:sp modelId="{412FD617-F48A-485F-877C-B9386F0B0344}">
      <dsp:nvSpPr>
        <dsp:cNvPr id="0" name=""/>
        <dsp:cNvSpPr/>
      </dsp:nvSpPr>
      <dsp:spPr>
        <a:xfrm>
          <a:off x="508000" y="33990"/>
          <a:ext cx="71120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755650">
            <a:lnSpc>
              <a:spcPct val="90000"/>
            </a:lnSpc>
            <a:spcBef>
              <a:spcPct val="0"/>
            </a:spcBef>
            <a:spcAft>
              <a:spcPct val="35000"/>
            </a:spcAft>
            <a:buNone/>
          </a:pPr>
          <a:r>
            <a:rPr lang="en-US" sz="1700" b="1" kern="1200"/>
            <a:t>PMCCF Direct Lending Targets</a:t>
          </a:r>
          <a:endParaRPr lang="en-US" sz="1700" kern="1200"/>
        </a:p>
      </dsp:txBody>
      <dsp:txXfrm>
        <a:off x="532498" y="58488"/>
        <a:ext cx="7063004" cy="4528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94A74-0A4C-4EEC-8ACB-1D28958257FA}">
      <dsp:nvSpPr>
        <dsp:cNvPr id="0" name=""/>
        <dsp:cNvSpPr/>
      </dsp:nvSpPr>
      <dsp:spPr>
        <a:xfrm>
          <a:off x="0" y="161219"/>
          <a:ext cx="9753600"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t>PMCCF Direct Lending Terms</a:t>
          </a:r>
          <a:endParaRPr lang="en-US" sz="1600" kern="1200"/>
        </a:p>
      </dsp:txBody>
      <dsp:txXfrm>
        <a:off x="0" y="161219"/>
        <a:ext cx="9753600" cy="460800"/>
      </dsp:txXfrm>
    </dsp:sp>
    <dsp:sp modelId="{EE1C725E-EA1C-48F3-9655-7416D796959F}">
      <dsp:nvSpPr>
        <dsp:cNvPr id="0" name=""/>
        <dsp:cNvSpPr/>
      </dsp:nvSpPr>
      <dsp:spPr>
        <a:xfrm>
          <a:off x="0" y="622020"/>
          <a:ext cx="9753600" cy="3864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Alternative financing is not reasonably available to the business</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The loan is sufficiently secured or made at an interest rate that reflects the risk of the loan and, if possible, not less than an interest rate based on market conditions for comparable obligations before the coronavirus outbreak</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The duration of the loan shall be as short as possible and shall not exceed 5 years</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Borrowers and their affiliates cannot engage in stock buybacks, unless contractually obligated, or pay dividends until the loan is no longer outstanding or one year after the date of the loan</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Borrowers must, until September 30, 2020, maintain its employment levels as of March 24, 2020, to the extent practicable, and retain no less than 90 % of its employees as of that date</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A borrower must certify that it is a U.S.-domiciled business and its employees are predominantly located in the U.S.</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The loan cannot be forgiven</a:t>
          </a:r>
        </a:p>
        <a:p>
          <a:pPr marL="171450" lvl="1" indent="-171450" algn="l" defTabSz="711200">
            <a:lnSpc>
              <a:spcPct val="90000"/>
            </a:lnSpc>
            <a:spcBef>
              <a:spcPct val="0"/>
            </a:spcBef>
            <a:spcAft>
              <a:spcPct val="15000"/>
            </a:spcAft>
            <a:buSzPts val="1200"/>
            <a:buFont typeface="Symbol" panose="05050102010706020507" pitchFamily="18" charset="2"/>
            <a:buChar char=""/>
          </a:pPr>
          <a:r>
            <a:rPr lang="en-US" sz="1600" kern="1200"/>
            <a:t>In the case of borrowers critical to national security, their operations are jeopardized by losses related to the coronavirus pandemic</a:t>
          </a:r>
        </a:p>
        <a:p>
          <a:pPr marL="171450" lvl="1" indent="-171450" algn="l" defTabSz="711200">
            <a:lnSpc>
              <a:spcPct val="90000"/>
            </a:lnSpc>
            <a:spcBef>
              <a:spcPct val="0"/>
            </a:spcBef>
            <a:spcAft>
              <a:spcPct val="15000"/>
            </a:spcAft>
            <a:buFont typeface="Symbol" panose="05050102010706020507" pitchFamily="18" charset="2"/>
            <a:buChar char=""/>
          </a:pPr>
          <a:r>
            <a:rPr lang="en-US" sz="1600" kern="1200"/>
            <a:t>May defer interest and principal payments for at least the first six months if the companies do not pay dividends or buy back stocks</a:t>
          </a:r>
        </a:p>
      </dsp:txBody>
      <dsp:txXfrm>
        <a:off x="0" y="622020"/>
        <a:ext cx="9753600" cy="386496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DF0BE9-082E-45C4-8F6F-F291C266557B}">
      <dsp:nvSpPr>
        <dsp:cNvPr id="0" name=""/>
        <dsp:cNvSpPr/>
      </dsp:nvSpPr>
      <dsp:spPr>
        <a:xfrm>
          <a:off x="0" y="322640"/>
          <a:ext cx="10160000" cy="428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54076" rIns="788529" bIns="120904" numCol="1" spcCol="1270" anchor="t" anchorCtr="0">
          <a:noAutofit/>
        </a:bodyPr>
        <a:lstStyle/>
        <a:p>
          <a:pPr marL="171450" lvl="1" indent="-171450" algn="l" defTabSz="755650">
            <a:lnSpc>
              <a:spcPct val="90000"/>
            </a:lnSpc>
            <a:spcBef>
              <a:spcPct val="0"/>
            </a:spcBef>
            <a:spcAft>
              <a:spcPct val="15000"/>
            </a:spcAft>
            <a:buFont typeface="Symbol" panose="05050102010706020507" pitchFamily="18" charset="2"/>
            <a:buChar char=""/>
          </a:pPr>
          <a:r>
            <a:rPr lang="en-US" sz="1700" kern="1200" dirty="0"/>
            <a:t>Maximum amount of outstanding bonds or loans may not exceed :</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Applicable %age of the issuer’s maximum outstanding bonds and loans on any day between March 22, 2019 and March 22, 2020</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140 % for eligible assets/eligible issuers with a AAA/</a:t>
          </a:r>
          <a:r>
            <a:rPr lang="en-US" sz="1700" kern="1200" dirty="0" err="1"/>
            <a:t>Aaa</a:t>
          </a:r>
          <a:r>
            <a:rPr lang="en-US" sz="1700" kern="1200" dirty="0"/>
            <a:t> rating from a major NRSRO</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130 % for eligible assets/eligible issuers with a AA/Aa rating from a major NRSRO</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120 % for eligible assets/eligible issuers with a A/A rating from a major NRSRO</a:t>
          </a:r>
        </a:p>
        <a:p>
          <a:pPr marL="342900" lvl="2" indent="-171450" algn="l" defTabSz="755650">
            <a:lnSpc>
              <a:spcPct val="90000"/>
            </a:lnSpc>
            <a:spcBef>
              <a:spcPct val="0"/>
            </a:spcBef>
            <a:spcAft>
              <a:spcPct val="15000"/>
            </a:spcAft>
            <a:buFont typeface="Symbol" panose="05050102010706020507" pitchFamily="18" charset="2"/>
            <a:buChar char=""/>
          </a:pPr>
          <a:r>
            <a:rPr lang="en-US" sz="1700" kern="1200" dirty="0"/>
            <a:t>110 % for eligible assets/eligible issuers with a BBB/Baa rating from a major NRSRO</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Purchase bonds and make loans that have interest rates informed by market conditions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All or a portion of the interest due and payable on each interest payment date may be payable in kind for 6 months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Extendable at the discretion of the Board of Governors of the Federal Reserve System</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Interest amount will be added to outstanding principal amount of the bond or loan</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Commitment fee will be set at 100 bps</a:t>
          </a:r>
        </a:p>
        <a:p>
          <a:pPr marL="171450" lvl="1" indent="-171450" algn="l" defTabSz="755650">
            <a:lnSpc>
              <a:spcPct val="90000"/>
            </a:lnSpc>
            <a:spcBef>
              <a:spcPct val="0"/>
            </a:spcBef>
            <a:spcAft>
              <a:spcPct val="15000"/>
            </a:spcAft>
            <a:buFont typeface="Symbol" panose="05050102010706020507" pitchFamily="18" charset="2"/>
            <a:buChar char=""/>
          </a:pPr>
          <a:r>
            <a:rPr lang="en-US" sz="1700" kern="1200"/>
            <a:t>Bonds and loans are callable by the eligible issuer at any time at par</a:t>
          </a:r>
        </a:p>
      </dsp:txBody>
      <dsp:txXfrm>
        <a:off x="0" y="322640"/>
        <a:ext cx="10160000" cy="4284000"/>
      </dsp:txXfrm>
    </dsp:sp>
    <dsp:sp modelId="{509D1B98-C3AA-44F7-BBF0-D6AAFE405D84}">
      <dsp:nvSpPr>
        <dsp:cNvPr id="0" name=""/>
        <dsp:cNvSpPr/>
      </dsp:nvSpPr>
      <dsp:spPr>
        <a:xfrm>
          <a:off x="508000" y="71720"/>
          <a:ext cx="711200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755650">
            <a:lnSpc>
              <a:spcPct val="90000"/>
            </a:lnSpc>
            <a:spcBef>
              <a:spcPct val="0"/>
            </a:spcBef>
            <a:spcAft>
              <a:spcPct val="35000"/>
            </a:spcAft>
            <a:buNone/>
          </a:pPr>
          <a:r>
            <a:rPr lang="en-US" sz="1700" kern="1200" dirty="0"/>
            <a:t>PMCCF Loan Terms, Continued..</a:t>
          </a:r>
        </a:p>
      </dsp:txBody>
      <dsp:txXfrm>
        <a:off x="532498" y="96218"/>
        <a:ext cx="7063004" cy="4528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84523-5941-47F5-8381-2675E9BB7A1D}">
      <dsp:nvSpPr>
        <dsp:cNvPr id="0" name=""/>
        <dsp:cNvSpPr/>
      </dsp:nvSpPr>
      <dsp:spPr>
        <a:xfrm>
          <a:off x="0" y="4612"/>
          <a:ext cx="10160000" cy="100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b="1" kern="1200" dirty="0"/>
            <a:t>Life of PMCCF Program</a:t>
          </a:r>
          <a:endParaRPr lang="en-US" sz="3500" kern="1200" dirty="0"/>
        </a:p>
      </dsp:txBody>
      <dsp:txXfrm>
        <a:off x="0" y="4612"/>
        <a:ext cx="10160000" cy="1008000"/>
      </dsp:txXfrm>
    </dsp:sp>
    <dsp:sp modelId="{64CDB9DA-3CAF-4E79-95B4-504819B4FA1C}">
      <dsp:nvSpPr>
        <dsp:cNvPr id="0" name=""/>
        <dsp:cNvSpPr/>
      </dsp:nvSpPr>
      <dsp:spPr>
        <a:xfrm>
          <a:off x="0" y="1012612"/>
          <a:ext cx="10160000" cy="35547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Font typeface="Symbol" panose="05050102010706020507" pitchFamily="18" charset="2"/>
            <a:buChar char=""/>
          </a:pPr>
          <a:r>
            <a:rPr lang="en-US" sz="3500" kern="1200" dirty="0"/>
            <a:t>Will cease purchasing eligible corporate bonds or extending loans on September 30, 2020, unless extended by the Federal Reserve</a:t>
          </a:r>
        </a:p>
        <a:p>
          <a:pPr marL="285750" lvl="1" indent="-285750" algn="l" defTabSz="1555750">
            <a:lnSpc>
              <a:spcPct val="90000"/>
            </a:lnSpc>
            <a:spcBef>
              <a:spcPct val="0"/>
            </a:spcBef>
            <a:spcAft>
              <a:spcPct val="15000"/>
            </a:spcAft>
            <a:buFont typeface="Symbol" panose="05050102010706020507" pitchFamily="18" charset="2"/>
            <a:buChar char=""/>
          </a:pPr>
          <a:r>
            <a:rPr lang="en-US" sz="3500" kern="1200"/>
            <a:t>Federal Reserve Bank will continue to fund the Facility after such date until the Facility’s underlying assets mature</a:t>
          </a:r>
        </a:p>
      </dsp:txBody>
      <dsp:txXfrm>
        <a:off x="0" y="1012612"/>
        <a:ext cx="10160000" cy="35547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75A1C-FFED-49CC-826D-79621A061E01}">
      <dsp:nvSpPr>
        <dsp:cNvPr id="0" name=""/>
        <dsp:cNvSpPr/>
      </dsp:nvSpPr>
      <dsp:spPr>
        <a:xfrm>
          <a:off x="0" y="1573852"/>
          <a:ext cx="10160000" cy="1992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479044" rIns="788529" bIns="163576" numCol="1" spcCol="1270" anchor="t"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a:t>Federal Reserve Bank of New York (“Reserve Bank”) to lend, on a recourse basis, to a special purpose vehicle (“SPV”) </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a:t>Purchase in the secondary market corporate debt issued by eligible issuers</a:t>
          </a:r>
        </a:p>
      </dsp:txBody>
      <dsp:txXfrm>
        <a:off x="0" y="1573852"/>
        <a:ext cx="10160000" cy="1992375"/>
      </dsp:txXfrm>
    </dsp:sp>
    <dsp:sp modelId="{505F595B-6E4D-46F0-983D-5753A4100F59}">
      <dsp:nvSpPr>
        <dsp:cNvPr id="0" name=""/>
        <dsp:cNvSpPr/>
      </dsp:nvSpPr>
      <dsp:spPr>
        <a:xfrm>
          <a:off x="508000" y="1234372"/>
          <a:ext cx="7112000"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022350">
            <a:lnSpc>
              <a:spcPct val="90000"/>
            </a:lnSpc>
            <a:spcBef>
              <a:spcPct val="0"/>
            </a:spcBef>
            <a:spcAft>
              <a:spcPct val="35000"/>
            </a:spcAft>
            <a:buNone/>
          </a:pPr>
          <a:r>
            <a:rPr lang="en-US" sz="2300" b="1" kern="1200" dirty="0"/>
            <a:t>Secondary Market Corporate Credit Facility (“SMCC”)</a:t>
          </a:r>
          <a:endParaRPr lang="en-US" sz="2300" kern="1200" dirty="0"/>
        </a:p>
      </dsp:txBody>
      <dsp:txXfrm>
        <a:off x="541144" y="1267516"/>
        <a:ext cx="7045712" cy="6126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27D6B-445A-4CD7-A5E0-8E360D216FB5}">
      <dsp:nvSpPr>
        <dsp:cNvPr id="0" name=""/>
        <dsp:cNvSpPr/>
      </dsp:nvSpPr>
      <dsp:spPr>
        <a:xfrm>
          <a:off x="0" y="267851"/>
          <a:ext cx="10160000"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b="1" kern="1200" dirty="0"/>
            <a:t>SMCC Terms</a:t>
          </a:r>
          <a:endParaRPr lang="en-US" sz="3700" kern="1200" dirty="0"/>
        </a:p>
      </dsp:txBody>
      <dsp:txXfrm>
        <a:off x="0" y="267851"/>
        <a:ext cx="10160000" cy="1065600"/>
      </dsp:txXfrm>
    </dsp:sp>
    <dsp:sp modelId="{CC0DBAA9-917B-4034-AD24-C4F685FEC9C3}">
      <dsp:nvSpPr>
        <dsp:cNvPr id="0" name=""/>
        <dsp:cNvSpPr/>
      </dsp:nvSpPr>
      <dsp:spPr>
        <a:xfrm>
          <a:off x="0" y="1333451"/>
          <a:ext cx="10160000" cy="31992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Font typeface="Symbol" panose="05050102010706020507" pitchFamily="18" charset="2"/>
            <a:buChar char=""/>
          </a:pPr>
          <a:r>
            <a:rPr lang="en-US" sz="3700" kern="1200"/>
            <a:t>SPV will purchase eligible individual corporate bonds as well as eligible corporate bond portfolios in the form of exchange traded funds (“ETFs”) in the secondary market</a:t>
          </a:r>
        </a:p>
        <a:p>
          <a:pPr marL="285750" lvl="1" indent="-285750" algn="l" defTabSz="1644650">
            <a:lnSpc>
              <a:spcPct val="90000"/>
            </a:lnSpc>
            <a:spcBef>
              <a:spcPct val="0"/>
            </a:spcBef>
            <a:spcAft>
              <a:spcPct val="15000"/>
            </a:spcAft>
            <a:buFont typeface="Symbol" panose="05050102010706020507" pitchFamily="18" charset="2"/>
            <a:buChar char=""/>
          </a:pPr>
          <a:r>
            <a:rPr lang="en-US" sz="3700" kern="1200"/>
            <a:t>Reserve Bank secured by all the assets of the SPV</a:t>
          </a:r>
        </a:p>
      </dsp:txBody>
      <dsp:txXfrm>
        <a:off x="0" y="1333451"/>
        <a:ext cx="10160000" cy="319929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E2D62-E452-4842-A8BA-9CD43EF8123B}">
      <dsp:nvSpPr>
        <dsp:cNvPr id="0" name=""/>
        <dsp:cNvSpPr/>
      </dsp:nvSpPr>
      <dsp:spPr>
        <a:xfrm>
          <a:off x="0" y="505619"/>
          <a:ext cx="10160000" cy="4069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SMCC corporate bonds that are:</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Issued by an eligible issuer</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Rated at least BBB-/Baa3 by a major nationally recognized statistical rating organization (“NRSRO”) </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If rated by multiple major NRSROs, rated at least BBB-/Baa3 by two or more NRSROs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Have a remaining maturity of five years or less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dirty="0"/>
            <a:t>U.S.-listed ETFs </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Investment objective is to provide broad exposure to the market for U.S. investment grade corporate bonds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Eligible issuers are U.S. businesses with material operations in the United States</a:t>
          </a:r>
        </a:p>
        <a:p>
          <a:pPr marL="171450" lvl="1" indent="-171450" algn="l" defTabSz="844550">
            <a:lnSpc>
              <a:spcPct val="90000"/>
            </a:lnSpc>
            <a:spcBef>
              <a:spcPct val="0"/>
            </a:spcBef>
            <a:spcAft>
              <a:spcPct val="15000"/>
            </a:spcAft>
            <a:buFont typeface="Symbol" panose="05050102010706020507" pitchFamily="18" charset="2"/>
            <a:buChar char=""/>
          </a:pPr>
          <a:r>
            <a:rPr lang="en-US" sz="1900" kern="1200"/>
            <a:t>Eligible issuers do not include companies that are expected to receive direct financial assistance under federal stimulus legislation</a:t>
          </a:r>
        </a:p>
      </dsp:txBody>
      <dsp:txXfrm>
        <a:off x="0" y="505619"/>
        <a:ext cx="10160000" cy="4069800"/>
      </dsp:txXfrm>
    </dsp:sp>
    <dsp:sp modelId="{0454C1F9-ED8F-4542-A11E-98AB24B5219D}">
      <dsp:nvSpPr>
        <dsp:cNvPr id="0" name=""/>
        <dsp:cNvSpPr/>
      </dsp:nvSpPr>
      <dsp:spPr>
        <a:xfrm>
          <a:off x="508000" y="225179"/>
          <a:ext cx="71120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b="1" kern="1200" dirty="0"/>
            <a:t>SMCC Eligibility</a:t>
          </a:r>
          <a:endParaRPr lang="en-US" sz="1900" kern="1200" dirty="0"/>
        </a:p>
      </dsp:txBody>
      <dsp:txXfrm>
        <a:off x="535380" y="252559"/>
        <a:ext cx="7057240" cy="5061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11402-A9B8-4EE4-A523-9239309C0A44}">
      <dsp:nvSpPr>
        <dsp:cNvPr id="0" name=""/>
        <dsp:cNvSpPr/>
      </dsp:nvSpPr>
      <dsp:spPr>
        <a:xfrm>
          <a:off x="0" y="206617"/>
          <a:ext cx="10160000"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SMCC Purchasing</a:t>
          </a:r>
          <a:endParaRPr lang="en-US" sz="2300" kern="1200" dirty="0"/>
        </a:p>
      </dsp:txBody>
      <dsp:txXfrm>
        <a:off x="0" y="206617"/>
        <a:ext cx="10160000" cy="662400"/>
      </dsp:txXfrm>
    </dsp:sp>
    <dsp:sp modelId="{9531AAA9-E592-430A-8721-4A300B9F785A}">
      <dsp:nvSpPr>
        <dsp:cNvPr id="0" name=""/>
        <dsp:cNvSpPr/>
      </dsp:nvSpPr>
      <dsp:spPr>
        <a:xfrm>
          <a:off x="0" y="869017"/>
          <a:ext cx="10160000" cy="37249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Symbol" panose="05050102010706020507" pitchFamily="18" charset="2"/>
            <a:buChar char=""/>
          </a:pPr>
          <a:r>
            <a:rPr lang="en-US" sz="2300" kern="1200"/>
            <a:t>The maximum amount of bonds that the SMCC will purchase from any eligible issuer will be capped at 10 % of the issuer’s maximum bonds outstanding on any day between March 22, 2019 and March 22, 2020</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a:t>Will not purchase more than 20 % of the assets of any ETF as of March 22, 2020</a:t>
          </a:r>
        </a:p>
        <a:p>
          <a:pPr marL="228600" lvl="1" indent="-228600" algn="l" defTabSz="1022350">
            <a:lnSpc>
              <a:spcPct val="90000"/>
            </a:lnSpc>
            <a:spcBef>
              <a:spcPct val="0"/>
            </a:spcBef>
            <a:spcAft>
              <a:spcPct val="15000"/>
            </a:spcAft>
            <a:buFont typeface="Symbol" panose="05050102010706020507" pitchFamily="18" charset="2"/>
            <a:buChar char=""/>
          </a:pPr>
          <a:r>
            <a:rPr lang="en-US" sz="2300" kern="1200"/>
            <a:t>Will purchase eligible corporate bonds at fair market value in the secondary market, avoid purchasing shares of eligible ETFs when they trade at prices that materially exceed the estimated net asset value of the underlying portfolio</a:t>
          </a:r>
        </a:p>
        <a:p>
          <a:pPr marL="228600" lvl="1" indent="-228600" algn="l" defTabSz="1022350">
            <a:lnSpc>
              <a:spcPct val="90000"/>
            </a:lnSpc>
            <a:spcBef>
              <a:spcPct val="0"/>
            </a:spcBef>
            <a:spcAft>
              <a:spcPct val="15000"/>
            </a:spcAft>
            <a:buChar char="•"/>
          </a:pPr>
          <a:r>
            <a:rPr lang="en-US" sz="2300" kern="1200" dirty="0"/>
            <a:t>Cease purchasing eligible corporate bonds and eligible ETFs no later than September 30, 2020, unless the Facility is extended by the Board of Governors of the Federal Reserve System</a:t>
          </a:r>
        </a:p>
      </dsp:txBody>
      <dsp:txXfrm>
        <a:off x="0" y="869017"/>
        <a:ext cx="10160000" cy="3724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2B0C2-A23A-465F-AA58-E28507672587}">
      <dsp:nvSpPr>
        <dsp:cNvPr id="0" name=""/>
        <dsp:cNvSpPr/>
      </dsp:nvSpPr>
      <dsp:spPr>
        <a:xfrm>
          <a:off x="0" y="2286000"/>
          <a:ext cx="9448799" cy="158208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3332" tIns="853948" rIns="733332" bIns="241808" numCol="1" spcCol="1270" anchor="t" anchorCtr="0">
          <a:noAutofit/>
        </a:bodyPr>
        <a:lstStyle/>
        <a:p>
          <a:pPr marL="285750" lvl="1" indent="-285750" algn="l" defTabSz="1511300">
            <a:lnSpc>
              <a:spcPct val="90000"/>
            </a:lnSpc>
            <a:spcBef>
              <a:spcPct val="0"/>
            </a:spcBef>
            <a:spcAft>
              <a:spcPct val="15000"/>
            </a:spcAft>
            <a:buNone/>
          </a:pPr>
          <a:r>
            <a:rPr lang="en-US" sz="3400" kern="1200" dirty="0"/>
            <a:t>Michael </a:t>
          </a:r>
          <a:r>
            <a:rPr lang="en-US" sz="3400" kern="1200" dirty="0" err="1"/>
            <a:t>Kinninger</a:t>
          </a:r>
          <a:r>
            <a:rPr lang="en-US" sz="3400" kern="1200" dirty="0"/>
            <a:t>, Executive Director</a:t>
          </a:r>
        </a:p>
      </dsp:txBody>
      <dsp:txXfrm>
        <a:off x="0" y="2286000"/>
        <a:ext cx="9448799" cy="1582087"/>
      </dsp:txXfrm>
    </dsp:sp>
    <dsp:sp modelId="{EE4EDF2E-C080-43D0-BC49-5F422AF8D437}">
      <dsp:nvSpPr>
        <dsp:cNvPr id="0" name=""/>
        <dsp:cNvSpPr/>
      </dsp:nvSpPr>
      <dsp:spPr>
        <a:xfrm>
          <a:off x="472440" y="1243176"/>
          <a:ext cx="6614160" cy="121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0000" tIns="0" rIns="250000" bIns="0" numCol="1" spcCol="1270" anchor="ctr" anchorCtr="0">
          <a:noAutofit/>
        </a:bodyPr>
        <a:lstStyle/>
        <a:p>
          <a:pPr marL="0" lvl="0" indent="0" algn="l" defTabSz="1822450">
            <a:lnSpc>
              <a:spcPct val="90000"/>
            </a:lnSpc>
            <a:spcBef>
              <a:spcPct val="0"/>
            </a:spcBef>
            <a:spcAft>
              <a:spcPct val="35000"/>
            </a:spcAft>
            <a:buNone/>
          </a:pPr>
          <a:r>
            <a:rPr lang="en-US" sz="4100" kern="1200" dirty="0">
              <a:latin typeface="Arial" panose="020B0604020202020204" pitchFamily="34" charset="0"/>
              <a:cs typeface="Arial" panose="020B0604020202020204" pitchFamily="34" charset="0"/>
            </a:rPr>
            <a:t>Ohio Statewide Development Corporation</a:t>
          </a:r>
        </a:p>
      </dsp:txBody>
      <dsp:txXfrm>
        <a:off x="531523" y="1302259"/>
        <a:ext cx="6495994" cy="109215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23605-CE02-4F54-A929-8C65244E2958}">
      <dsp:nvSpPr>
        <dsp:cNvPr id="0" name=""/>
        <dsp:cNvSpPr/>
      </dsp:nvSpPr>
      <dsp:spPr>
        <a:xfrm>
          <a:off x="381961" y="596"/>
          <a:ext cx="5560676" cy="14767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Montrose Group Business Finance Approach</a:t>
          </a:r>
        </a:p>
      </dsp:txBody>
      <dsp:txXfrm>
        <a:off x="381961" y="596"/>
        <a:ext cx="5560676" cy="14767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DDCC0-2447-4FE4-9807-54F04A1E45B8}">
      <dsp:nvSpPr>
        <dsp:cNvPr id="0" name=""/>
        <dsp:cNvSpPr/>
      </dsp:nvSpPr>
      <dsp:spPr>
        <a:xfrm>
          <a:off x="714374" y="0"/>
          <a:ext cx="8096250" cy="3573034"/>
        </a:xfrm>
        <a:prstGeom prst="rightArrow">
          <a:avLst/>
        </a:prstGeom>
        <a:solidFill>
          <a:schemeClr val="bg1">
            <a:lumMod val="95000"/>
          </a:schemeClr>
        </a:solidFill>
        <a:ln>
          <a:solidFill>
            <a:schemeClr val="tx1"/>
          </a:solidFill>
        </a:ln>
        <a:effectLst/>
      </dsp:spPr>
      <dsp:style>
        <a:lnRef idx="0">
          <a:scrgbClr r="0" g="0" b="0"/>
        </a:lnRef>
        <a:fillRef idx="1">
          <a:scrgbClr r="0" g="0" b="0"/>
        </a:fillRef>
        <a:effectRef idx="0">
          <a:scrgbClr r="0" g="0" b="0"/>
        </a:effectRef>
        <a:fontRef idx="minor"/>
      </dsp:style>
    </dsp:sp>
    <dsp:sp modelId="{D3C1948D-65F8-4514-8E52-B1B5544D2E0F}">
      <dsp:nvSpPr>
        <dsp:cNvPr id="0" name=""/>
        <dsp:cNvSpPr/>
      </dsp:nvSpPr>
      <dsp:spPr>
        <a:xfrm>
          <a:off x="4999" y="1071910"/>
          <a:ext cx="2275326" cy="142921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Business Plan Review</a:t>
          </a:r>
        </a:p>
      </dsp:txBody>
      <dsp:txXfrm>
        <a:off x="74767" y="1141678"/>
        <a:ext cx="2135790" cy="1289677"/>
      </dsp:txXfrm>
    </dsp:sp>
    <dsp:sp modelId="{3FE9CFFA-8D5F-40AD-A252-D1646B1FDB37}">
      <dsp:nvSpPr>
        <dsp:cNvPr id="0" name=""/>
        <dsp:cNvSpPr/>
      </dsp:nvSpPr>
      <dsp:spPr>
        <a:xfrm>
          <a:off x="2418224" y="1071910"/>
          <a:ext cx="2275326" cy="1429213"/>
        </a:xfrm>
        <a:prstGeom prst="roundRect">
          <a:avLst/>
        </a:prstGeom>
        <a:solidFill>
          <a:srgbClr val="E561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Financing Options</a:t>
          </a:r>
        </a:p>
      </dsp:txBody>
      <dsp:txXfrm>
        <a:off x="2487992" y="1141678"/>
        <a:ext cx="2135790" cy="1289677"/>
      </dsp:txXfrm>
    </dsp:sp>
    <dsp:sp modelId="{99774858-4264-47C6-8C90-97B3B044EF44}">
      <dsp:nvSpPr>
        <dsp:cNvPr id="0" name=""/>
        <dsp:cNvSpPr/>
      </dsp:nvSpPr>
      <dsp:spPr>
        <a:xfrm>
          <a:off x="4831449" y="1071910"/>
          <a:ext cx="2275326" cy="1429213"/>
        </a:xfrm>
        <a:prstGeom prst="roundRect">
          <a:avLst/>
        </a:prstGeom>
        <a:solidFill>
          <a:srgbClr val="9E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Financing Applications</a:t>
          </a:r>
        </a:p>
      </dsp:txBody>
      <dsp:txXfrm>
        <a:off x="4901217" y="1141678"/>
        <a:ext cx="2135790" cy="1289677"/>
      </dsp:txXfrm>
    </dsp:sp>
    <dsp:sp modelId="{9445E895-0494-4262-AEDC-258F78FCBCD8}">
      <dsp:nvSpPr>
        <dsp:cNvPr id="0" name=""/>
        <dsp:cNvSpPr/>
      </dsp:nvSpPr>
      <dsp:spPr>
        <a:xfrm>
          <a:off x="7244674" y="1071910"/>
          <a:ext cx="2275326" cy="1429213"/>
        </a:xfrm>
        <a:prstGeom prst="roundRect">
          <a:avLst/>
        </a:prstGeom>
        <a:solidFill>
          <a:srgbClr val="8074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Financing Advocacy</a:t>
          </a:r>
        </a:p>
      </dsp:txBody>
      <dsp:txXfrm>
        <a:off x="7314442" y="1141678"/>
        <a:ext cx="2135790" cy="128967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87601-193E-4820-85DD-92C1BFD33910}">
      <dsp:nvSpPr>
        <dsp:cNvPr id="0" name=""/>
        <dsp:cNvSpPr/>
      </dsp:nvSpPr>
      <dsp:spPr>
        <a:xfrm>
          <a:off x="0" y="51584"/>
          <a:ext cx="101600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b="1" kern="1200" dirty="0"/>
            <a:t>Business Plan Review</a:t>
          </a:r>
          <a:endParaRPr lang="en-US" sz="3300" kern="1200" dirty="0"/>
        </a:p>
      </dsp:txBody>
      <dsp:txXfrm>
        <a:off x="0" y="51584"/>
        <a:ext cx="10160000" cy="950400"/>
      </dsp:txXfrm>
    </dsp:sp>
    <dsp:sp modelId="{CB9D96D7-DDB4-47D9-B9FC-14EFB63BC75D}">
      <dsp:nvSpPr>
        <dsp:cNvPr id="0" name=""/>
        <dsp:cNvSpPr/>
      </dsp:nvSpPr>
      <dsp:spPr>
        <a:xfrm>
          <a:off x="0" y="1001985"/>
          <a:ext cx="10160000" cy="3442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Font typeface="Symbol" panose="05050102010706020507" pitchFamily="18" charset="2"/>
            <a:buChar char=""/>
          </a:pPr>
          <a:r>
            <a:rPr lang="en-US" sz="3300" kern="1200"/>
            <a:t>Review of business strategy and financial analysis of company’s existing business plan</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a:t>Review of annual financial reports to identify cost and revenue centers</a:t>
          </a:r>
        </a:p>
        <a:p>
          <a:pPr marL="285750" lvl="1" indent="-285750" algn="l" defTabSz="1466850">
            <a:lnSpc>
              <a:spcPct val="90000"/>
            </a:lnSpc>
            <a:spcBef>
              <a:spcPct val="0"/>
            </a:spcBef>
            <a:spcAft>
              <a:spcPct val="15000"/>
            </a:spcAft>
            <a:buFont typeface="Symbol" panose="05050102010706020507" pitchFamily="18" charset="2"/>
            <a:buChar char=""/>
          </a:pPr>
          <a:r>
            <a:rPr lang="en-US" sz="3300" kern="1200"/>
            <a:t>Identification of business development strategies to identify company’s ideal customer</a:t>
          </a:r>
        </a:p>
      </dsp:txBody>
      <dsp:txXfrm>
        <a:off x="0" y="1001985"/>
        <a:ext cx="10160000" cy="344223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C4BBD-A1DD-4EF1-8ECC-661FA8D932D8}">
      <dsp:nvSpPr>
        <dsp:cNvPr id="0" name=""/>
        <dsp:cNvSpPr/>
      </dsp:nvSpPr>
      <dsp:spPr>
        <a:xfrm>
          <a:off x="0" y="45374"/>
          <a:ext cx="10160000"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dirty="0"/>
            <a:t>Financing Options</a:t>
          </a:r>
          <a:endParaRPr lang="en-US" sz="3000" kern="1200" dirty="0"/>
        </a:p>
      </dsp:txBody>
      <dsp:txXfrm>
        <a:off x="0" y="45374"/>
        <a:ext cx="10160000" cy="864000"/>
      </dsp:txXfrm>
    </dsp:sp>
    <dsp:sp modelId="{8B3911F4-508E-4F3F-961B-3CB0344FCDD2}">
      <dsp:nvSpPr>
        <dsp:cNvPr id="0" name=""/>
        <dsp:cNvSpPr/>
      </dsp:nvSpPr>
      <dsp:spPr>
        <a:xfrm>
          <a:off x="0" y="909375"/>
          <a:ext cx="10160000" cy="35410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Font typeface="Symbol" panose="05050102010706020507" pitchFamily="18" charset="2"/>
            <a:buChar char=""/>
          </a:pPr>
          <a:r>
            <a:rPr lang="en-US" sz="3000" kern="1200"/>
            <a:t>SBA Eligibility</a:t>
          </a:r>
        </a:p>
        <a:p>
          <a:pPr marL="285750" lvl="1" indent="-285750" algn="l" defTabSz="1333500">
            <a:lnSpc>
              <a:spcPct val="90000"/>
            </a:lnSpc>
            <a:spcBef>
              <a:spcPct val="0"/>
            </a:spcBef>
            <a:spcAft>
              <a:spcPct val="15000"/>
            </a:spcAft>
            <a:buFont typeface="Symbol" panose="05050102010706020507" pitchFamily="18" charset="2"/>
            <a:buChar char=""/>
          </a:pPr>
          <a:r>
            <a:rPr lang="en-US" sz="3000" kern="1200"/>
            <a:t>Determine the size of the company and industry focus</a:t>
          </a:r>
        </a:p>
        <a:p>
          <a:pPr marL="285750" lvl="1" indent="-285750" algn="l" defTabSz="1333500">
            <a:lnSpc>
              <a:spcPct val="90000"/>
            </a:lnSpc>
            <a:spcBef>
              <a:spcPct val="0"/>
            </a:spcBef>
            <a:spcAft>
              <a:spcPct val="15000"/>
            </a:spcAft>
            <a:buFont typeface="Symbol" panose="05050102010706020507" pitchFamily="18" charset="2"/>
            <a:buChar char=""/>
          </a:pPr>
          <a:r>
            <a:rPr lang="en-US" sz="3000" kern="1200"/>
            <a:t>Understand the company’s financial needs such as whether they are for working capital or fixed assets</a:t>
          </a:r>
        </a:p>
        <a:p>
          <a:pPr marL="285750" lvl="1" indent="-285750" algn="l" defTabSz="1333500">
            <a:lnSpc>
              <a:spcPct val="90000"/>
            </a:lnSpc>
            <a:spcBef>
              <a:spcPct val="0"/>
            </a:spcBef>
            <a:spcAft>
              <a:spcPct val="15000"/>
            </a:spcAft>
            <a:buFont typeface="Symbol" panose="05050102010706020507" pitchFamily="18" charset="2"/>
            <a:buChar char=""/>
          </a:pPr>
          <a:r>
            <a:rPr lang="en-US" sz="3000" kern="1200"/>
            <a:t>Map out private banking options as well as state and federal government program options and comparing the financing sizes and the cost of capital</a:t>
          </a:r>
        </a:p>
      </dsp:txBody>
      <dsp:txXfrm>
        <a:off x="0" y="909375"/>
        <a:ext cx="10160000" cy="354105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A4376-18FC-472F-A996-8569AB083F29}">
      <dsp:nvSpPr>
        <dsp:cNvPr id="0" name=""/>
        <dsp:cNvSpPr/>
      </dsp:nvSpPr>
      <dsp:spPr>
        <a:xfrm>
          <a:off x="0" y="385919"/>
          <a:ext cx="10160000" cy="430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395732" rIns="788529" bIns="135128" numCol="1" spcCol="1270" anchor="t" anchorCtr="0">
          <a:noAutofit/>
        </a:bodyPr>
        <a:lstStyle/>
        <a:p>
          <a:pPr marL="171450" lvl="1" indent="-171450" algn="l" defTabSz="844550">
            <a:lnSpc>
              <a:spcPct val="90000"/>
            </a:lnSpc>
            <a:spcBef>
              <a:spcPct val="0"/>
            </a:spcBef>
            <a:spcAft>
              <a:spcPct val="15000"/>
            </a:spcAft>
            <a:buFont typeface="Symbol" panose="05050102010706020507" pitchFamily="18" charset="2"/>
            <a:buChar char=""/>
          </a:pPr>
          <a:r>
            <a:rPr lang="en-US" sz="1900" kern="1200"/>
            <a:t>Documentation</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Business financial statements to include three years of annual profit &amp; loss statements, year-end balance sheet including a debt schedule, reconciliation of net worth, interim balance sheet, interim profit &amp; loss statements, projected financial statements that include month to month cash flow projections, for at least a one-year period</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Business certification and/or license</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Loan application history</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Income tax returns for the previous three years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Resumes for each principal in the company</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Business overview and history including an explanation of why the SBA loan is needed and how it will help the business</a:t>
          </a:r>
        </a:p>
        <a:p>
          <a:pPr marL="342900" lvl="2" indent="-171450" algn="l" defTabSz="844550">
            <a:lnSpc>
              <a:spcPct val="90000"/>
            </a:lnSpc>
            <a:spcBef>
              <a:spcPct val="0"/>
            </a:spcBef>
            <a:spcAft>
              <a:spcPct val="15000"/>
            </a:spcAft>
            <a:buFont typeface="Symbol" panose="05050102010706020507" pitchFamily="18" charset="2"/>
            <a:buChar char=""/>
          </a:pPr>
          <a:r>
            <a:rPr lang="en-US" sz="1900" kern="1200" dirty="0"/>
            <a:t>Business facility lease</a:t>
          </a:r>
        </a:p>
      </dsp:txBody>
      <dsp:txXfrm>
        <a:off x="0" y="385919"/>
        <a:ext cx="10160000" cy="4309200"/>
      </dsp:txXfrm>
    </dsp:sp>
    <dsp:sp modelId="{C09359FE-9C17-44BD-B9E8-F90EFBABF85C}">
      <dsp:nvSpPr>
        <dsp:cNvPr id="0" name=""/>
        <dsp:cNvSpPr/>
      </dsp:nvSpPr>
      <dsp:spPr>
        <a:xfrm>
          <a:off x="508000" y="105479"/>
          <a:ext cx="711200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844550">
            <a:lnSpc>
              <a:spcPct val="90000"/>
            </a:lnSpc>
            <a:spcBef>
              <a:spcPct val="0"/>
            </a:spcBef>
            <a:spcAft>
              <a:spcPct val="35000"/>
            </a:spcAft>
            <a:buNone/>
          </a:pPr>
          <a:r>
            <a:rPr lang="en-US" sz="1900" b="1" kern="1200"/>
            <a:t>Financing Applications</a:t>
          </a:r>
          <a:endParaRPr lang="en-US" sz="1900" kern="1200" dirty="0"/>
        </a:p>
      </dsp:txBody>
      <dsp:txXfrm>
        <a:off x="535380" y="132859"/>
        <a:ext cx="7057240" cy="5061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F1AFD-BAD9-4F87-A15E-FEF25DD07365}">
      <dsp:nvSpPr>
        <dsp:cNvPr id="0" name=""/>
        <dsp:cNvSpPr/>
      </dsp:nvSpPr>
      <dsp:spPr>
        <a:xfrm>
          <a:off x="0" y="290542"/>
          <a:ext cx="10160000" cy="118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r>
            <a:rPr lang="en-US" sz="4100" b="1" kern="1200" dirty="0"/>
            <a:t>Financing Advocacy</a:t>
          </a:r>
          <a:endParaRPr lang="en-US" sz="4100" kern="1200" dirty="0"/>
        </a:p>
      </dsp:txBody>
      <dsp:txXfrm>
        <a:off x="0" y="290542"/>
        <a:ext cx="10160000" cy="1180800"/>
      </dsp:txXfrm>
    </dsp:sp>
    <dsp:sp modelId="{7A77D8BC-BA2F-4965-BDEB-48172D969F07}">
      <dsp:nvSpPr>
        <dsp:cNvPr id="0" name=""/>
        <dsp:cNvSpPr/>
      </dsp:nvSpPr>
      <dsp:spPr>
        <a:xfrm>
          <a:off x="0" y="1471342"/>
          <a:ext cx="10160000" cy="30387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8694" tIns="218694" rIns="291592" bIns="328041" numCol="1" spcCol="1270" anchor="t" anchorCtr="0">
          <a:noAutofit/>
        </a:bodyPr>
        <a:lstStyle/>
        <a:p>
          <a:pPr marL="285750" lvl="1" indent="-285750" algn="l" defTabSz="1822450">
            <a:lnSpc>
              <a:spcPct val="90000"/>
            </a:lnSpc>
            <a:spcBef>
              <a:spcPct val="0"/>
            </a:spcBef>
            <a:spcAft>
              <a:spcPct val="15000"/>
            </a:spcAft>
            <a:buFont typeface="Symbol" panose="05050102010706020507" pitchFamily="18" charset="2"/>
            <a:buChar char=""/>
          </a:pPr>
          <a:r>
            <a:rPr lang="en-US" sz="4100" kern="1200"/>
            <a:t>Nearly 1,000,000 SBA applications anticipated</a:t>
          </a:r>
        </a:p>
        <a:p>
          <a:pPr marL="285750" lvl="1" indent="-285750" algn="l" defTabSz="1822450">
            <a:lnSpc>
              <a:spcPct val="90000"/>
            </a:lnSpc>
            <a:spcBef>
              <a:spcPct val="0"/>
            </a:spcBef>
            <a:spcAft>
              <a:spcPct val="15000"/>
            </a:spcAft>
            <a:buFont typeface="Symbol" panose="05050102010706020507" pitchFamily="18" charset="2"/>
            <a:buChar char=""/>
          </a:pPr>
          <a:r>
            <a:rPr lang="en-US" sz="4100" kern="1200"/>
            <a:t>Connections with political leadership</a:t>
          </a:r>
        </a:p>
        <a:p>
          <a:pPr marL="285750" lvl="1" indent="-285750" algn="l" defTabSz="1822450">
            <a:lnSpc>
              <a:spcPct val="90000"/>
            </a:lnSpc>
            <a:spcBef>
              <a:spcPct val="0"/>
            </a:spcBef>
            <a:spcAft>
              <a:spcPct val="15000"/>
            </a:spcAft>
            <a:buFont typeface="Symbol" panose="05050102010706020507" pitchFamily="18" charset="2"/>
            <a:buChar char=""/>
          </a:pPr>
          <a:r>
            <a:rPr lang="en-US" sz="4100" kern="1200"/>
            <a:t>Focus request with SBA and Federal Reserve</a:t>
          </a:r>
        </a:p>
      </dsp:txBody>
      <dsp:txXfrm>
        <a:off x="0" y="1471342"/>
        <a:ext cx="10160000" cy="303871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D6ED-6A02-4E12-82AF-E183D1E7E226}">
      <dsp:nvSpPr>
        <dsp:cNvPr id="0" name=""/>
        <dsp:cNvSpPr/>
      </dsp:nvSpPr>
      <dsp:spPr>
        <a:xfrm>
          <a:off x="730701" y="2396"/>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Conclusions</a:t>
          </a:r>
        </a:p>
      </dsp:txBody>
      <dsp:txXfrm>
        <a:off x="730701" y="2396"/>
        <a:ext cx="3513236" cy="2107942"/>
      </dsp:txXfrm>
    </dsp:sp>
    <dsp:sp modelId="{96AD692C-461E-45B2-B0CB-A79211BEFFFA}">
      <dsp:nvSpPr>
        <dsp:cNvPr id="0" name=""/>
        <dsp:cNvSpPr/>
      </dsp:nvSpPr>
      <dsp:spPr>
        <a:xfrm>
          <a:off x="4595261" y="2396"/>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Thoughts</a:t>
          </a:r>
        </a:p>
      </dsp:txBody>
      <dsp:txXfrm>
        <a:off x="4595261" y="2396"/>
        <a:ext cx="3513236" cy="2107942"/>
      </dsp:txXfrm>
    </dsp:sp>
    <dsp:sp modelId="{6ABD97AD-9170-4B52-902C-0E11FC1EB82E}">
      <dsp:nvSpPr>
        <dsp:cNvPr id="0" name=""/>
        <dsp:cNvSpPr/>
      </dsp:nvSpPr>
      <dsp:spPr>
        <a:xfrm>
          <a:off x="730701" y="2461661"/>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Questions</a:t>
          </a:r>
        </a:p>
      </dsp:txBody>
      <dsp:txXfrm>
        <a:off x="730701" y="2461661"/>
        <a:ext cx="3513236" cy="2107942"/>
      </dsp:txXfrm>
    </dsp:sp>
    <dsp:sp modelId="{E3F80422-C9E4-4F24-8CCE-0AD815C2023E}">
      <dsp:nvSpPr>
        <dsp:cNvPr id="0" name=""/>
        <dsp:cNvSpPr/>
      </dsp:nvSpPr>
      <dsp:spPr>
        <a:xfrm>
          <a:off x="4595261" y="2461661"/>
          <a:ext cx="3513236" cy="21079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Contact</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1"/>
            </a:rPr>
            <a:t>drobinson@montrosegroupllc.com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2"/>
            </a:rPr>
            <a:t>ngreen@montrosegroupllc.com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3"/>
            </a:rPr>
            <a:t>tbiggam@montrosegroupllc.com</a:t>
          </a:r>
          <a:r>
            <a:rPr lang="en-US" sz="1700" kern="1200" dirty="0">
              <a:solidFill>
                <a:schemeClr val="bg1"/>
              </a:solidFill>
            </a:rPr>
            <a:t> </a:t>
          </a: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4"/>
            </a:rPr>
            <a:t>jbgrant@montrosegroupllc.com</a:t>
          </a:r>
          <a:endParaRPr lang="en-US" sz="1700" kern="1200" dirty="0">
            <a:solidFill>
              <a:schemeClr val="bg1"/>
            </a:solidFill>
          </a:endParaRPr>
        </a:p>
        <a:p>
          <a:pPr marL="171450" lvl="1" indent="-171450" algn="l" defTabSz="755650">
            <a:lnSpc>
              <a:spcPct val="90000"/>
            </a:lnSpc>
            <a:spcBef>
              <a:spcPct val="0"/>
            </a:spcBef>
            <a:spcAft>
              <a:spcPct val="15000"/>
            </a:spcAft>
            <a:buChar char="•"/>
          </a:pPr>
          <a:r>
            <a:rPr lang="en-US" sz="1700" kern="1200" dirty="0">
              <a:solidFill>
                <a:schemeClr val="bg1"/>
              </a:solidFill>
              <a:hlinkClick xmlns:r="http://schemas.openxmlformats.org/officeDocument/2006/relationships" r:id="rId5"/>
            </a:rPr>
            <a:t>mkinninger@osdc.net</a:t>
          </a:r>
          <a:endParaRPr lang="en-US" sz="1700" kern="1200" dirty="0">
            <a:solidFill>
              <a:schemeClr val="bg1"/>
            </a:solidFill>
          </a:endParaRPr>
        </a:p>
      </dsp:txBody>
      <dsp:txXfrm>
        <a:off x="4595261" y="2461661"/>
        <a:ext cx="3513236" cy="2107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8051A-80A2-434C-A2BD-D3F075BE7FF3}">
      <dsp:nvSpPr>
        <dsp:cNvPr id="0" name=""/>
        <dsp:cNvSpPr/>
      </dsp:nvSpPr>
      <dsp:spPr>
        <a:xfrm>
          <a:off x="0" y="7267"/>
          <a:ext cx="10160000"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kern="1200" dirty="0"/>
            <a:t>Ohio Statewide Development Corporation</a:t>
          </a:r>
        </a:p>
      </dsp:txBody>
      <dsp:txXfrm>
        <a:off x="0" y="7267"/>
        <a:ext cx="10160000" cy="777600"/>
      </dsp:txXfrm>
    </dsp:sp>
    <dsp:sp modelId="{BC3FD05A-0F38-4370-AB59-7D2492B6794F}">
      <dsp:nvSpPr>
        <dsp:cNvPr id="0" name=""/>
        <dsp:cNvSpPr/>
      </dsp:nvSpPr>
      <dsp:spPr>
        <a:xfrm>
          <a:off x="0" y="784867"/>
          <a:ext cx="10160000" cy="377986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Certified Development Company (CDC) founded in 1982</a:t>
          </a:r>
          <a:endParaRPr lang="en-US" sz="2700" kern="1200" dirty="0"/>
        </a:p>
        <a:p>
          <a:pPr marL="228600" lvl="1" indent="-228600" algn="l" defTabSz="1200150">
            <a:lnSpc>
              <a:spcPct val="90000"/>
            </a:lnSpc>
            <a:spcBef>
              <a:spcPct val="0"/>
            </a:spcBef>
            <a:spcAft>
              <a:spcPct val="15000"/>
            </a:spcAft>
            <a:buChar char="•"/>
          </a:pPr>
          <a:r>
            <a:rPr lang="en-US" sz="2700" kern="1200"/>
            <a:t>Provide fixed asset financing to small businesses throughout Ohio</a:t>
          </a:r>
          <a:endParaRPr lang="en-US" sz="2700" kern="1200" dirty="0"/>
        </a:p>
        <a:p>
          <a:pPr marL="228600" lvl="1" indent="-228600" algn="l" defTabSz="1200150">
            <a:lnSpc>
              <a:spcPct val="90000"/>
            </a:lnSpc>
            <a:spcBef>
              <a:spcPct val="0"/>
            </a:spcBef>
            <a:spcAft>
              <a:spcPct val="15000"/>
            </a:spcAft>
            <a:buChar char="•"/>
          </a:pPr>
          <a:r>
            <a:rPr lang="en-US" sz="2700" kern="1200"/>
            <a:t>Partner with conventional lenders to help financing real estate &amp; equipment</a:t>
          </a:r>
          <a:endParaRPr lang="en-US" sz="2700" kern="1200" dirty="0"/>
        </a:p>
        <a:p>
          <a:pPr marL="457200" lvl="2" indent="-228600" algn="l" defTabSz="1200150">
            <a:lnSpc>
              <a:spcPct val="90000"/>
            </a:lnSpc>
            <a:spcBef>
              <a:spcPct val="0"/>
            </a:spcBef>
            <a:spcAft>
              <a:spcPct val="15000"/>
            </a:spcAft>
            <a:buChar char="•"/>
          </a:pPr>
          <a:r>
            <a:rPr lang="en-US" sz="2700" kern="1200"/>
            <a:t>Subordinate liens</a:t>
          </a:r>
          <a:endParaRPr lang="en-US" sz="2700" kern="1200" dirty="0"/>
        </a:p>
        <a:p>
          <a:pPr marL="457200" lvl="2" indent="-228600" algn="l" defTabSz="1200150">
            <a:lnSpc>
              <a:spcPct val="90000"/>
            </a:lnSpc>
            <a:spcBef>
              <a:spcPct val="0"/>
            </a:spcBef>
            <a:spcAft>
              <a:spcPct val="15000"/>
            </a:spcAft>
            <a:buChar char="•"/>
          </a:pPr>
          <a:r>
            <a:rPr lang="en-US" sz="2700" kern="1200"/>
            <a:t>Below-market fixed interest rates</a:t>
          </a:r>
          <a:endParaRPr lang="en-US" sz="2700" kern="1200" dirty="0"/>
        </a:p>
        <a:p>
          <a:pPr marL="457200" lvl="2" indent="-228600" algn="l" defTabSz="1200150">
            <a:lnSpc>
              <a:spcPct val="90000"/>
            </a:lnSpc>
            <a:spcBef>
              <a:spcPct val="0"/>
            </a:spcBef>
            <a:spcAft>
              <a:spcPct val="15000"/>
            </a:spcAft>
            <a:buChar char="•"/>
          </a:pPr>
          <a:r>
            <a:rPr lang="en-US" sz="2700" kern="1200"/>
            <a:t>Lower down payment requirements</a:t>
          </a:r>
          <a:endParaRPr lang="en-US" sz="2700" kern="1200" dirty="0"/>
        </a:p>
        <a:p>
          <a:pPr marL="228600" lvl="1" indent="-228600" algn="l" defTabSz="1200150">
            <a:lnSpc>
              <a:spcPct val="90000"/>
            </a:lnSpc>
            <a:spcBef>
              <a:spcPct val="0"/>
            </a:spcBef>
            <a:spcAft>
              <a:spcPct val="15000"/>
            </a:spcAft>
            <a:buChar char="•"/>
          </a:pPr>
          <a:r>
            <a:rPr lang="en-US" sz="2700" kern="1200"/>
            <a:t>Experienced SBA Loan provider</a:t>
          </a:r>
          <a:endParaRPr lang="en-US" sz="2700" kern="1200" dirty="0"/>
        </a:p>
      </dsp:txBody>
      <dsp:txXfrm>
        <a:off x="0" y="784867"/>
        <a:ext cx="10160000" cy="3779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2A185-CE6F-492C-A090-F4C16049437A}">
      <dsp:nvSpPr>
        <dsp:cNvPr id="0" name=""/>
        <dsp:cNvSpPr/>
      </dsp:nvSpPr>
      <dsp:spPr>
        <a:xfrm>
          <a:off x="0" y="1883200"/>
          <a:ext cx="101600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11BD37-D828-461E-9417-F30322429A76}">
      <dsp:nvSpPr>
        <dsp:cNvPr id="0" name=""/>
        <dsp:cNvSpPr/>
      </dsp:nvSpPr>
      <dsp:spPr>
        <a:xfrm>
          <a:off x="508000" y="923800"/>
          <a:ext cx="7112000"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2889250">
            <a:lnSpc>
              <a:spcPct val="90000"/>
            </a:lnSpc>
            <a:spcBef>
              <a:spcPct val="0"/>
            </a:spcBef>
            <a:spcAft>
              <a:spcPct val="35000"/>
            </a:spcAft>
            <a:buNone/>
          </a:pPr>
          <a:r>
            <a:rPr lang="en-US" sz="6500" kern="1200" dirty="0"/>
            <a:t>SBA Programs</a:t>
          </a:r>
        </a:p>
      </dsp:txBody>
      <dsp:txXfrm>
        <a:off x="601668" y="1017468"/>
        <a:ext cx="6924664"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B2F41-D7DE-4F25-8029-D4F0B751801F}">
      <dsp:nvSpPr>
        <dsp:cNvPr id="0" name=""/>
        <dsp:cNvSpPr/>
      </dsp:nvSpPr>
      <dsp:spPr>
        <a:xfrm>
          <a:off x="0" y="195682"/>
          <a:ext cx="10160000" cy="777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Small Business Financing</a:t>
          </a:r>
          <a:endParaRPr lang="en-US" sz="2700" kern="1200" dirty="0"/>
        </a:p>
      </dsp:txBody>
      <dsp:txXfrm>
        <a:off x="0" y="195682"/>
        <a:ext cx="10160000" cy="777600"/>
      </dsp:txXfrm>
    </dsp:sp>
    <dsp:sp modelId="{8183484D-2A12-45B0-BF10-B0AE5A735B75}">
      <dsp:nvSpPr>
        <dsp:cNvPr id="0" name=""/>
        <dsp:cNvSpPr/>
      </dsp:nvSpPr>
      <dsp:spPr>
        <a:xfrm>
          <a:off x="0" y="973282"/>
          <a:ext cx="10160000"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r>
            <a:rPr lang="en-US" sz="2700" kern="1200"/>
            <a:t>30 M small business, firms with fewer than 500 workers</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a:t>Employing nearly 60 M Americans or nearly half of the nation’s workforce</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Eighty-one %, or 24.8 M, had no employees, and nineteen %, or 5.9 M, had paid employees </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a:t>Prior to COVID 19, from 2000 to 2018, small businesses created 9.6 M net new jobs while large businesses created 5.2 M</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Small business accounted for 64.9% of net new jobs from 2008-2018</a:t>
          </a:r>
        </a:p>
      </dsp:txBody>
      <dsp:txXfrm>
        <a:off x="0" y="973282"/>
        <a:ext cx="10160000" cy="3631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F34A9-5B32-4CDF-89F5-83D8EA074DAF}">
      <dsp:nvSpPr>
        <dsp:cNvPr id="0" name=""/>
        <dsp:cNvSpPr/>
      </dsp:nvSpPr>
      <dsp:spPr>
        <a:xfrm>
          <a:off x="0" y="503729"/>
          <a:ext cx="10160000" cy="4176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8529" tIns="541528" rIns="788529" bIns="184912" numCol="1" spcCol="1270" anchor="t" anchorCtr="0">
          <a:noAutofit/>
        </a:bodyPr>
        <a:lstStyle/>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Companies, sole proprietors, independent contractors, self-employed, tribal business, 501 (c)(3), or a 501 (c)(19) veterans' organization with less than 500 employees </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Companies in the accommodation and food services sector (NAICS 72) with less than 500-employees on a per physical location basis, and, if operating as a franchise or receiving financial assistance from an approved Small Business Investment Company, the normal affiliation rules do not apply</a:t>
          </a:r>
        </a:p>
        <a:p>
          <a:pPr marL="228600" lvl="1" indent="-228600" algn="l" defTabSz="1155700">
            <a:lnSpc>
              <a:spcPct val="90000"/>
            </a:lnSpc>
            <a:spcBef>
              <a:spcPct val="0"/>
            </a:spcBef>
            <a:spcAft>
              <a:spcPct val="15000"/>
            </a:spcAft>
            <a:buFont typeface="Symbol" panose="05050102010706020507" pitchFamily="18" charset="2"/>
            <a:buChar char=""/>
          </a:pPr>
          <a:r>
            <a:rPr lang="en-US" sz="2600" kern="1200" dirty="0"/>
            <a:t>P&amp;C Insurance companies with fewer than 1500 employees</a:t>
          </a:r>
        </a:p>
      </dsp:txBody>
      <dsp:txXfrm>
        <a:off x="0" y="503729"/>
        <a:ext cx="10160000" cy="4176900"/>
      </dsp:txXfrm>
    </dsp:sp>
    <dsp:sp modelId="{785DE06D-BB0B-45A3-888F-8247A29D1C2E}">
      <dsp:nvSpPr>
        <dsp:cNvPr id="0" name=""/>
        <dsp:cNvSpPr/>
      </dsp:nvSpPr>
      <dsp:spPr>
        <a:xfrm>
          <a:off x="508000" y="119969"/>
          <a:ext cx="7112000"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8817" tIns="0" rIns="268817" bIns="0" numCol="1" spcCol="1270" anchor="ctr" anchorCtr="0">
          <a:noAutofit/>
        </a:bodyPr>
        <a:lstStyle/>
        <a:p>
          <a:pPr marL="0" lvl="0" indent="0" algn="l" defTabSz="1155700">
            <a:lnSpc>
              <a:spcPct val="90000"/>
            </a:lnSpc>
            <a:spcBef>
              <a:spcPct val="0"/>
            </a:spcBef>
            <a:spcAft>
              <a:spcPct val="35000"/>
            </a:spcAft>
            <a:buNone/>
          </a:pPr>
          <a:r>
            <a:rPr lang="en-US" sz="2600" b="1" kern="1200" dirty="0"/>
            <a:t>Small Business Defined for SBA Purposes</a:t>
          </a:r>
          <a:endParaRPr lang="en-US" sz="2600" kern="1200" dirty="0"/>
        </a:p>
      </dsp:txBody>
      <dsp:txXfrm>
        <a:off x="545467" y="157436"/>
        <a:ext cx="7037066"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5AEEB-1A47-42EE-82E0-02E0FA495267}">
      <dsp:nvSpPr>
        <dsp:cNvPr id="0" name=""/>
        <dsp:cNvSpPr/>
      </dsp:nvSpPr>
      <dsp:spPr>
        <a:xfrm>
          <a:off x="0" y="68610"/>
          <a:ext cx="10160000"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US" sz="1900" kern="1200" dirty="0"/>
            <a:t>SBA program </a:t>
          </a:r>
          <a:r>
            <a:rPr lang="en-US" sz="1900" i="1" kern="1200" dirty="0"/>
            <a:t>excludes</a:t>
          </a:r>
          <a:r>
            <a:rPr lang="en-US" sz="1900" kern="1200" dirty="0"/>
            <a:t> companies in: </a:t>
          </a:r>
        </a:p>
      </dsp:txBody>
      <dsp:txXfrm>
        <a:off x="0" y="68610"/>
        <a:ext cx="10160000" cy="547200"/>
      </dsp:txXfrm>
    </dsp:sp>
    <dsp:sp modelId="{A3D6A70E-BA3D-46A3-89B2-05939A2408C9}">
      <dsp:nvSpPr>
        <dsp:cNvPr id="0" name=""/>
        <dsp:cNvSpPr/>
      </dsp:nvSpPr>
      <dsp:spPr>
        <a:xfrm>
          <a:off x="0" y="615810"/>
          <a:ext cx="10160000" cy="39637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Gambling</a:t>
          </a:r>
          <a:endParaRPr lang="en-US" sz="1900" kern="1200" dirty="0"/>
        </a:p>
        <a:p>
          <a:pPr marL="171450" lvl="1" indent="-171450" algn="l" defTabSz="844550">
            <a:lnSpc>
              <a:spcPct val="90000"/>
            </a:lnSpc>
            <a:spcBef>
              <a:spcPct val="0"/>
            </a:spcBef>
            <a:spcAft>
              <a:spcPct val="15000"/>
            </a:spcAft>
            <a:buChar char="•"/>
          </a:pPr>
          <a:r>
            <a:rPr lang="en-US" sz="1900" kern="1200"/>
            <a:t>Lending</a:t>
          </a:r>
          <a:endParaRPr lang="en-US" sz="1900" kern="1200" dirty="0"/>
        </a:p>
        <a:p>
          <a:pPr marL="171450" lvl="1" indent="-171450" algn="l" defTabSz="844550">
            <a:lnSpc>
              <a:spcPct val="90000"/>
            </a:lnSpc>
            <a:spcBef>
              <a:spcPct val="0"/>
            </a:spcBef>
            <a:spcAft>
              <a:spcPct val="15000"/>
            </a:spcAft>
            <a:buChar char="•"/>
          </a:pPr>
          <a:r>
            <a:rPr lang="en-US" sz="1900" kern="1200"/>
            <a:t>Life insurance</a:t>
          </a:r>
          <a:endParaRPr lang="en-US" sz="1900" kern="1200" dirty="0"/>
        </a:p>
        <a:p>
          <a:pPr marL="171450" lvl="1" indent="-171450" algn="l" defTabSz="844550">
            <a:lnSpc>
              <a:spcPct val="90000"/>
            </a:lnSpc>
            <a:spcBef>
              <a:spcPct val="0"/>
            </a:spcBef>
            <a:spcAft>
              <a:spcPct val="15000"/>
            </a:spcAft>
            <a:buChar char="•"/>
          </a:pPr>
          <a:r>
            <a:rPr lang="en-US" sz="1900" kern="1200"/>
            <a:t>Religious teaching primarily</a:t>
          </a:r>
          <a:endParaRPr lang="en-US" sz="1900" kern="1200" dirty="0"/>
        </a:p>
        <a:p>
          <a:pPr marL="171450" lvl="1" indent="-171450" algn="l" defTabSz="844550">
            <a:lnSpc>
              <a:spcPct val="90000"/>
            </a:lnSpc>
            <a:spcBef>
              <a:spcPct val="0"/>
            </a:spcBef>
            <a:spcAft>
              <a:spcPct val="15000"/>
            </a:spcAft>
            <a:buChar char="•"/>
          </a:pPr>
          <a:r>
            <a:rPr lang="en-US" sz="1900" kern="1200"/>
            <a:t>Political and lobbying activities</a:t>
          </a:r>
          <a:endParaRPr lang="en-US" sz="1900" kern="1200" dirty="0"/>
        </a:p>
        <a:p>
          <a:pPr marL="171450" lvl="1" indent="-171450" algn="l" defTabSz="844550">
            <a:lnSpc>
              <a:spcPct val="90000"/>
            </a:lnSpc>
            <a:spcBef>
              <a:spcPct val="0"/>
            </a:spcBef>
            <a:spcAft>
              <a:spcPct val="15000"/>
            </a:spcAft>
            <a:buChar char="•"/>
          </a:pPr>
          <a:r>
            <a:rPr lang="en-US" sz="1900" kern="1200"/>
            <a:t>Oil wildcatting</a:t>
          </a:r>
          <a:endParaRPr lang="en-US" sz="1900" kern="1200" dirty="0"/>
        </a:p>
        <a:p>
          <a:pPr marL="171450" lvl="1" indent="-171450" algn="l" defTabSz="844550">
            <a:lnSpc>
              <a:spcPct val="90000"/>
            </a:lnSpc>
            <a:spcBef>
              <a:spcPct val="0"/>
            </a:spcBef>
            <a:spcAft>
              <a:spcPct val="15000"/>
            </a:spcAft>
            <a:buChar char="•"/>
          </a:pPr>
          <a:r>
            <a:rPr lang="en-US" sz="1900" kern="1200"/>
            <a:t>Mining</a:t>
          </a:r>
          <a:endParaRPr lang="en-US" sz="1900" kern="1200" dirty="0"/>
        </a:p>
        <a:p>
          <a:pPr marL="171450" lvl="1" indent="-171450" algn="l" defTabSz="844550">
            <a:lnSpc>
              <a:spcPct val="90000"/>
            </a:lnSpc>
            <a:spcBef>
              <a:spcPct val="0"/>
            </a:spcBef>
            <a:spcAft>
              <a:spcPct val="15000"/>
            </a:spcAft>
            <a:buChar char="•"/>
          </a:pPr>
          <a:r>
            <a:rPr lang="en-US" sz="1900" kern="1200"/>
            <a:t>Mortgage servicing</a:t>
          </a:r>
          <a:endParaRPr lang="en-US" sz="1900" kern="1200" dirty="0"/>
        </a:p>
        <a:p>
          <a:pPr marL="171450" lvl="1" indent="-171450" algn="l" defTabSz="844550">
            <a:lnSpc>
              <a:spcPct val="90000"/>
            </a:lnSpc>
            <a:spcBef>
              <a:spcPct val="0"/>
            </a:spcBef>
            <a:spcAft>
              <a:spcPct val="15000"/>
            </a:spcAft>
            <a:buChar char="•"/>
          </a:pPr>
          <a:r>
            <a:rPr lang="en-US" sz="1900" kern="1200"/>
            <a:t>Real estate development</a:t>
          </a:r>
          <a:endParaRPr lang="en-US" sz="1900" kern="1200" dirty="0"/>
        </a:p>
        <a:p>
          <a:pPr marL="171450" lvl="1" indent="-171450" algn="l" defTabSz="844550">
            <a:lnSpc>
              <a:spcPct val="90000"/>
            </a:lnSpc>
            <a:spcBef>
              <a:spcPct val="0"/>
            </a:spcBef>
            <a:spcAft>
              <a:spcPct val="15000"/>
            </a:spcAft>
            <a:buChar char="•"/>
          </a:pPr>
          <a:r>
            <a:rPr lang="en-US" sz="1900" kern="1200"/>
            <a:t>Bail bond</a:t>
          </a:r>
          <a:endParaRPr lang="en-US" sz="1900" kern="1200" dirty="0"/>
        </a:p>
        <a:p>
          <a:pPr marL="171450" lvl="1" indent="-171450" algn="l" defTabSz="844550">
            <a:lnSpc>
              <a:spcPct val="90000"/>
            </a:lnSpc>
            <a:spcBef>
              <a:spcPct val="0"/>
            </a:spcBef>
            <a:spcAft>
              <a:spcPct val="15000"/>
            </a:spcAft>
            <a:buChar char="•"/>
          </a:pPr>
          <a:r>
            <a:rPr lang="en-US" sz="1900" kern="1200"/>
            <a:t>Pawn shops</a:t>
          </a:r>
          <a:endParaRPr lang="en-US" sz="1900" kern="1200" dirty="0"/>
        </a:p>
        <a:p>
          <a:pPr marL="171450" lvl="1" indent="-171450" algn="l" defTabSz="844550">
            <a:lnSpc>
              <a:spcPct val="90000"/>
            </a:lnSpc>
            <a:spcBef>
              <a:spcPct val="0"/>
            </a:spcBef>
            <a:spcAft>
              <a:spcPct val="15000"/>
            </a:spcAft>
            <a:buChar char="•"/>
          </a:pPr>
          <a:r>
            <a:rPr lang="en-US" sz="1900" kern="1200"/>
            <a:t>Private clubs </a:t>
          </a:r>
          <a:endParaRPr lang="en-US" sz="1900" kern="1200" dirty="0"/>
        </a:p>
      </dsp:txBody>
      <dsp:txXfrm>
        <a:off x="0" y="615810"/>
        <a:ext cx="10160000" cy="39637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F1AAB-D3DF-4D09-8524-D27AB45571CC}">
      <dsp:nvSpPr>
        <dsp:cNvPr id="0" name=""/>
        <dsp:cNvSpPr/>
      </dsp:nvSpPr>
      <dsp:spPr>
        <a:xfrm>
          <a:off x="0" y="744750"/>
          <a:ext cx="10287000" cy="38272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98386" tIns="562356" rIns="798386" bIns="192024"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Apply through local SBA lender (e.g. bank)</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Loans of 2.5x Average Monthly Payroll – Max $10 M</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1.0% interest</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Loan payments deferred for 6 months</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100% loan guarantee</a:t>
          </a:r>
        </a:p>
        <a:p>
          <a:pPr marL="228600" lvl="1" indent="-228600" algn="l" defTabSz="1200150">
            <a:lnSpc>
              <a:spcPct val="90000"/>
            </a:lnSpc>
            <a:spcBef>
              <a:spcPct val="0"/>
            </a:spcBef>
            <a:spcAft>
              <a:spcPct val="15000"/>
            </a:spcAft>
            <a:buFont typeface="Symbol" panose="05050102010706020507" pitchFamily="18" charset="2"/>
            <a:buChar char=""/>
          </a:pPr>
          <a:r>
            <a:rPr lang="en-US" sz="2700" kern="1200" dirty="0"/>
            <a:t>Funds spent on payroll, interest, rent, &amp; utilities are </a:t>
          </a:r>
          <a:r>
            <a:rPr lang="en-US" sz="2700" b="1" u="sng" kern="1200" dirty="0"/>
            <a:t>forgiven</a:t>
          </a:r>
          <a:endParaRPr lang="en-US" sz="2700" kern="1200" dirty="0"/>
        </a:p>
        <a:p>
          <a:pPr marL="228600" lvl="1" indent="-228600" algn="l" defTabSz="1200150">
            <a:lnSpc>
              <a:spcPct val="90000"/>
            </a:lnSpc>
            <a:spcBef>
              <a:spcPct val="0"/>
            </a:spcBef>
            <a:spcAft>
              <a:spcPct val="15000"/>
            </a:spcAft>
            <a:buChar char="•"/>
          </a:pPr>
          <a:r>
            <a:rPr lang="en-US" sz="2700" kern="1200" dirty="0"/>
            <a:t>Interim Final Rule sent late April 2, 2020</a:t>
          </a:r>
        </a:p>
      </dsp:txBody>
      <dsp:txXfrm>
        <a:off x="0" y="744750"/>
        <a:ext cx="10287000" cy="3827250"/>
      </dsp:txXfrm>
    </dsp:sp>
    <dsp:sp modelId="{B4353EEB-22EC-4EF2-9D55-3FF7EBFF8993}">
      <dsp:nvSpPr>
        <dsp:cNvPr id="0" name=""/>
        <dsp:cNvSpPr/>
      </dsp:nvSpPr>
      <dsp:spPr>
        <a:xfrm>
          <a:off x="514350" y="173115"/>
          <a:ext cx="8743980" cy="797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422400">
            <a:lnSpc>
              <a:spcPct val="90000"/>
            </a:lnSpc>
            <a:spcBef>
              <a:spcPct val="0"/>
            </a:spcBef>
            <a:spcAft>
              <a:spcPct val="35000"/>
            </a:spcAft>
            <a:buNone/>
          </a:pPr>
          <a:r>
            <a:rPr lang="en-US" sz="3200" b="1" kern="1200" dirty="0"/>
            <a:t>SBA Paycheck Protection Program - Overview</a:t>
          </a:r>
        </a:p>
      </dsp:txBody>
      <dsp:txXfrm>
        <a:off x="553258" y="212023"/>
        <a:ext cx="8666164"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5" y="0"/>
            <a:ext cx="3078383" cy="469745"/>
          </a:xfrm>
          <a:prstGeom prst="rect">
            <a:avLst/>
          </a:prstGeom>
        </p:spPr>
        <p:txBody>
          <a:bodyPr vert="horz" lIns="92464" tIns="46232" rIns="92464" bIns="46232" rtlCol="0"/>
          <a:lstStyle>
            <a:lvl1pPr algn="r">
              <a:defRPr sz="1200"/>
            </a:lvl1pPr>
          </a:lstStyle>
          <a:p>
            <a:fld id="{EE5D3133-29D6-45B6-9E2E-9FE0690FC340}" type="datetimeFigureOut">
              <a:rPr lang="en-US" smtClean="0"/>
              <a:t>4/3/2020</a:t>
            </a:fld>
            <a:endParaRPr lang="en-US"/>
          </a:p>
        </p:txBody>
      </p:sp>
      <p:sp>
        <p:nvSpPr>
          <p:cNvPr id="4" name="Footer Placeholder 3"/>
          <p:cNvSpPr>
            <a:spLocks noGrp="1"/>
          </p:cNvSpPr>
          <p:nvPr>
            <p:ph type="ftr" sz="quarter" idx="2"/>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5" y="8917127"/>
            <a:ext cx="3078383" cy="469745"/>
          </a:xfrm>
          <a:prstGeom prst="rect">
            <a:avLst/>
          </a:prstGeom>
        </p:spPr>
        <p:txBody>
          <a:bodyPr vert="horz" lIns="92464" tIns="46232" rIns="92464" bIns="46232" rtlCol="0" anchor="b"/>
          <a:lstStyle>
            <a:lvl1pPr algn="r">
              <a:defRPr sz="1200"/>
            </a:lvl1pPr>
          </a:lstStyle>
          <a:p>
            <a:fld id="{C85DA65F-F8FB-4192-B3E4-F0CBFF469632}" type="slidenum">
              <a:rPr lang="en-US" smtClean="0"/>
              <a:t>‹#›</a:t>
            </a:fld>
            <a:endParaRPr lang="en-US"/>
          </a:p>
        </p:txBody>
      </p:sp>
    </p:spTree>
    <p:extLst>
      <p:ext uri="{BB962C8B-B14F-4D97-AF65-F5344CB8AC3E}">
        <p14:creationId xmlns:p14="http://schemas.microsoft.com/office/powerpoint/2010/main" val="4156949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383" cy="469745"/>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idx="1"/>
          </p:nvPr>
        </p:nvSpPr>
        <p:spPr>
          <a:xfrm>
            <a:off x="4022485" y="0"/>
            <a:ext cx="3078383" cy="469745"/>
          </a:xfrm>
          <a:prstGeom prst="rect">
            <a:avLst/>
          </a:prstGeom>
        </p:spPr>
        <p:txBody>
          <a:bodyPr vert="horz" lIns="92464" tIns="46232" rIns="92464" bIns="46232" rtlCol="0"/>
          <a:lstStyle>
            <a:lvl1pPr algn="r">
              <a:defRPr sz="1200"/>
            </a:lvl1pPr>
          </a:lstStyle>
          <a:p>
            <a:fld id="{4FFB7D63-088E-4C63-B84C-307BB92085E0}" type="datetimeFigureOut">
              <a:rPr lang="en-US" smtClean="0"/>
              <a:t>4/3/2020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2464" tIns="46232" rIns="92464" bIns="46232" rtlCol="0" anchor="ctr"/>
          <a:lstStyle/>
          <a:p>
            <a:endParaRPr lang="en-US"/>
          </a:p>
        </p:txBody>
      </p:sp>
      <p:sp>
        <p:nvSpPr>
          <p:cNvPr id="5" name="Notes Placeholder 4"/>
          <p:cNvSpPr>
            <a:spLocks noGrp="1"/>
          </p:cNvSpPr>
          <p:nvPr>
            <p:ph type="body" sz="quarter" idx="3"/>
          </p:nvPr>
        </p:nvSpPr>
        <p:spPr>
          <a:xfrm>
            <a:off x="710891" y="4460167"/>
            <a:ext cx="5680693" cy="4224494"/>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127"/>
            <a:ext cx="3078383" cy="469745"/>
          </a:xfrm>
          <a:prstGeom prst="rect">
            <a:avLst/>
          </a:prstGeom>
        </p:spPr>
        <p:txBody>
          <a:bodyPr vert="horz" lIns="92464" tIns="46232" rIns="92464" bIns="46232" rtlCol="0" anchor="b"/>
          <a:lstStyle>
            <a:lvl1pPr algn="l">
              <a:defRPr sz="1200"/>
            </a:lvl1pPr>
          </a:lstStyle>
          <a:p>
            <a:endParaRPr lang="en-US"/>
          </a:p>
        </p:txBody>
      </p:sp>
      <p:sp>
        <p:nvSpPr>
          <p:cNvPr id="7" name="Slide Number Placeholder 6"/>
          <p:cNvSpPr>
            <a:spLocks noGrp="1"/>
          </p:cNvSpPr>
          <p:nvPr>
            <p:ph type="sldNum" sz="quarter" idx="5"/>
          </p:nvPr>
        </p:nvSpPr>
        <p:spPr>
          <a:xfrm>
            <a:off x="4022485" y="8917127"/>
            <a:ext cx="3078383" cy="469745"/>
          </a:xfrm>
          <a:prstGeom prst="rect">
            <a:avLst/>
          </a:prstGeom>
        </p:spPr>
        <p:txBody>
          <a:bodyPr vert="horz" lIns="92464" tIns="46232" rIns="92464" bIns="46232" rtlCol="0" anchor="b"/>
          <a:lstStyle>
            <a:lvl1pPr algn="r">
              <a:defRPr sz="1200"/>
            </a:lvl1pPr>
          </a:lstStyle>
          <a:p>
            <a:fld id="{6601BCCF-DD54-4DD0-8664-94CABD3D4CDC}" type="slidenum">
              <a:rPr lang="en-US" smtClean="0"/>
              <a:t>‹#›</a:t>
            </a:fld>
            <a:endParaRPr lang="en-US"/>
          </a:p>
        </p:txBody>
      </p:sp>
    </p:spTree>
    <p:extLst>
      <p:ext uri="{BB962C8B-B14F-4D97-AF65-F5344CB8AC3E}">
        <p14:creationId xmlns:p14="http://schemas.microsoft.com/office/powerpoint/2010/main" val="22871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pPr lvl="0"/>
            <a:r>
              <a:rPr lang="en-US" dirty="0"/>
              <a:t>A Trend</a:t>
            </a:r>
          </a:p>
          <a:p>
            <a:pPr lvl="1"/>
            <a:r>
              <a:rPr lang="en-US" b="0" i="0" dirty="0"/>
              <a:t>General direction in which something is developing or changing</a:t>
            </a:r>
          </a:p>
          <a:p>
            <a:pPr lvl="1"/>
            <a:r>
              <a:rPr lang="en-US" b="0" i="0" dirty="0"/>
              <a:t>The</a:t>
            </a:r>
            <a:r>
              <a:rPr lang="en-US" b="0" i="0" baseline="0" dirty="0"/>
              <a:t> mullet haircut was a poor fashion decision</a:t>
            </a:r>
          </a:p>
          <a:p>
            <a:pPr lvl="1"/>
            <a:r>
              <a:rPr lang="en-US" b="0" i="0" baseline="0" dirty="0"/>
              <a:t>The shift to a global economy was a long-term shift in the general direction of the economy</a:t>
            </a:r>
          </a:p>
          <a:p>
            <a:pPr lvl="1"/>
            <a:r>
              <a:rPr lang="en-US" b="0" i="0" baseline="0" dirty="0"/>
              <a:t>The art of economic development is understanding what is truly a shift in the general direction of the economy and what is just a fad.</a:t>
            </a:r>
            <a:endParaRPr lang="en-US" dirty="0"/>
          </a:p>
        </p:txBody>
      </p:sp>
      <p:sp>
        <p:nvSpPr>
          <p:cNvPr id="4" name="Slide Number Placeholder 3"/>
          <p:cNvSpPr>
            <a:spLocks noGrp="1"/>
          </p:cNvSpPr>
          <p:nvPr>
            <p:ph type="sldNum" sz="quarter" idx="10"/>
          </p:nvPr>
        </p:nvSpPr>
        <p:spPr/>
        <p:txBody>
          <a:bodyPr/>
          <a:lstStyle/>
          <a:p>
            <a:fld id="{90184E5C-9E75-4D89-A76B-FE0557752002}" type="slidenum">
              <a:rPr lang="en-US" smtClean="0"/>
              <a:t>2</a:t>
            </a:fld>
            <a:endParaRPr lang="en-US"/>
          </a:p>
        </p:txBody>
      </p:sp>
    </p:spTree>
    <p:extLst>
      <p:ext uri="{BB962C8B-B14F-4D97-AF65-F5344CB8AC3E}">
        <p14:creationId xmlns:p14="http://schemas.microsoft.com/office/powerpoint/2010/main" val="333512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61100" cy="35210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01BCCF-DD54-4DD0-8664-94CABD3D4CDC}" type="slidenum">
              <a:rPr lang="en-US" smtClean="0"/>
              <a:t>46</a:t>
            </a:fld>
            <a:endParaRPr lang="en-US"/>
          </a:p>
        </p:txBody>
      </p:sp>
    </p:spTree>
    <p:extLst>
      <p:ext uri="{BB962C8B-B14F-4D97-AF65-F5344CB8AC3E}">
        <p14:creationId xmlns:p14="http://schemas.microsoft.com/office/powerpoint/2010/main" val="1708141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905001"/>
            <a:ext cx="10058400" cy="2593975"/>
          </a:xfrm>
        </p:spPr>
        <p:txBody>
          <a:bodyPr anchor="b"/>
          <a:lstStyle>
            <a:lvl1pPr>
              <a:defRPr sz="6600" baseline="0">
                <a:ln>
                  <a:noFill/>
                </a:ln>
                <a:solidFill>
                  <a:schemeClr val="tx2"/>
                </a:solidFill>
              </a:defRPr>
            </a:lvl1pPr>
          </a:lstStyle>
          <a:p>
            <a:r>
              <a:rPr lang="en-US" dirty="0"/>
              <a:t>Capitalizing on Economic Development Trends</a:t>
            </a:r>
          </a:p>
        </p:txBody>
      </p:sp>
      <p:sp>
        <p:nvSpPr>
          <p:cNvPr id="3" name="Subtitle 2"/>
          <p:cNvSpPr>
            <a:spLocks noGrp="1"/>
          </p:cNvSpPr>
          <p:nvPr>
            <p:ph type="subTitle" idx="1" hasCustomPrompt="1"/>
          </p:nvPr>
        </p:nvSpPr>
        <p:spPr>
          <a:xfrm>
            <a:off x="914400" y="4572000"/>
            <a:ext cx="8615680" cy="1066800"/>
          </a:xfrm>
        </p:spPr>
        <p:txBody>
          <a:bodyPr anchor="t">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David J. Robinson</a:t>
            </a:r>
          </a:p>
          <a:p>
            <a:r>
              <a:rPr lang="en-US" dirty="0"/>
              <a:t>Montrose Group, LLC</a:t>
            </a:r>
          </a:p>
        </p:txBody>
      </p:sp>
      <p:sp>
        <p:nvSpPr>
          <p:cNvPr id="4" name="Date Placeholder 3"/>
          <p:cNvSpPr>
            <a:spLocks noGrp="1"/>
          </p:cNvSpPr>
          <p:nvPr>
            <p:ph type="dt" sz="half" idx="10"/>
          </p:nvPr>
        </p:nvSpPr>
        <p:spPr/>
        <p:txBody>
          <a:bodyPr/>
          <a:lstStyle/>
          <a:p>
            <a:fld id="{457FDE1A-DD7D-4EC1-9895-5963EBC34430}" type="datetime1">
              <a:rPr lang="en-US" smtClean="0"/>
              <a:t>4/3/2020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88968" y="76200"/>
            <a:ext cx="2705100" cy="695325"/>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E67DAA03-D9A2-4700-9D2D-E616E5969D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29800" y="5564822"/>
            <a:ext cx="969170" cy="119665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E769B5-2E26-4DE5-9B18-B8535DF7E681}"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AD2A35-3825-44F4-AD72-B618559FBA51}"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000" baseline="0"/>
            </a:lvl1pPr>
          </a:lstStyle>
          <a:p>
            <a:r>
              <a:rPr lang="en-US" dirty="0"/>
              <a:t>Capitalizing on Economic Development Trends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1C5900-32F6-4C02-A3B1-718322A3256B}" type="datetime1">
              <a:rPr lang="en-US" smtClean="0"/>
              <a:t>4/3/2020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6162675"/>
            <a:ext cx="2705100" cy="695325"/>
          </a:xfrm>
          <a:prstGeom prst="rect">
            <a:avLst/>
          </a:prstGeom>
        </p:spPr>
      </p:pic>
      <p:pic>
        <p:nvPicPr>
          <p:cNvPr id="10" name="Picture 9" descr="A close up of a logo&#10;&#10;Description automatically generated">
            <a:extLst>
              <a:ext uri="{FF2B5EF4-FFF2-40B4-BE49-F238E27FC236}">
                <a16:creationId xmlns:a16="http://schemas.microsoft.com/office/drawing/2014/main" id="{FE145447-AC77-4AC1-BD8A-25EE8094C2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96380" y="6400800"/>
            <a:ext cx="2113003" cy="4073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20233-071D-4423-98B6-B29B2B5D3AE8}" type="datetime1">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D074A9-EBA7-452F-8F19-273B70F49C70}" type="datetime1">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EA100E-522E-42AE-BE9E-7B4BFFB598F0}" type="datetime1">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158A17-ED15-4FA5-A054-D166C9BAA5D9}" type="datetime1">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2D988-21C5-4B27-BE8B-2A7441AB314B}" type="datetime1">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6D2F-C2EB-46BF-9C4D-9AF40BB853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22840F-F714-4EEB-BA29-B1335172823D}" type="datetime1">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6D2F-C2EB-46BF-9C4D-9AF40BB853E9}"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630EE1-B89A-4347-82E7-11865157F42B}" type="datetime1">
              <a:rPr lang="en-US" smtClean="0"/>
              <a:t>4/3/2020</a:t>
            </a:fld>
            <a:endParaRPr lang="en-US"/>
          </a:p>
        </p:txBody>
      </p:sp>
      <p:sp>
        <p:nvSpPr>
          <p:cNvPr id="9" name="Slide Number Placeholder 8"/>
          <p:cNvSpPr>
            <a:spLocks noGrp="1"/>
          </p:cNvSpPr>
          <p:nvPr>
            <p:ph type="sldNum" sz="quarter" idx="11"/>
          </p:nvPr>
        </p:nvSpPr>
        <p:spPr/>
        <p:txBody>
          <a:bodyPr/>
          <a:lstStyle/>
          <a:p>
            <a:fld id="{C10C6D2F-C2EB-46BF-9C4D-9AF40BB853E9}"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10C6D2F-C2EB-46BF-9C4D-9AF40BB853E9}"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E22A5DEB-35C0-4E7C-84A7-C0428B72D939}" type="datetime1">
              <a:rPr lang="en-US" smtClean="0"/>
              <a:t>4/3/2020</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emf"/><Relationship Id="rId7" Type="http://schemas.openxmlformats.org/officeDocument/2006/relationships/image" Target="../media/image9.png"/><Relationship Id="rId12"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emf"/><Relationship Id="rId5" Type="http://schemas.openxmlformats.org/officeDocument/2006/relationships/image" Target="../media/image7.jpg"/><Relationship Id="rId10" Type="http://schemas.openxmlformats.org/officeDocument/2006/relationships/image" Target="../media/image12.emf"/><Relationship Id="rId4" Type="http://schemas.openxmlformats.org/officeDocument/2006/relationships/hyperlink" Target="https://www.palgrave.com/page/detail/economic-development-from-the-state-and-local-perspective-david-j-robinson/?isb=9781137320674" TargetMode="Externa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montrose.perfectionpkg.com/wp-content/uploads/2012/01/David_J_Robinson.jpg" TargetMode="Externa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1.xml"/><Relationship Id="rId3" Type="http://schemas.openxmlformats.org/officeDocument/2006/relationships/diagramLayout" Target="../diagrams/layout30.xml"/><Relationship Id="rId7" Type="http://schemas.openxmlformats.org/officeDocument/2006/relationships/diagramData" Target="../diagrams/data31.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89012"/>
            <a:ext cx="10058400" cy="2593975"/>
          </a:xfrm>
        </p:spPr>
        <p:txBody>
          <a:bodyPr/>
          <a:lstStyle/>
          <a:p>
            <a:r>
              <a:rPr lang="en-US" sz="5400" dirty="0"/>
              <a:t>COVID 19 Federal Stimulus &amp; Company Financing</a:t>
            </a:r>
          </a:p>
        </p:txBody>
      </p:sp>
      <p:sp>
        <p:nvSpPr>
          <p:cNvPr id="3" name="Subtitle 2"/>
          <p:cNvSpPr>
            <a:spLocks noGrp="1"/>
          </p:cNvSpPr>
          <p:nvPr>
            <p:ph type="subTitle" idx="1"/>
          </p:nvPr>
        </p:nvSpPr>
        <p:spPr>
          <a:xfrm>
            <a:off x="914400" y="4419600"/>
            <a:ext cx="8615680" cy="1752600"/>
          </a:xfrm>
        </p:spPr>
        <p:txBody>
          <a:bodyPr>
            <a:normAutofit fontScale="62500" lnSpcReduction="20000"/>
          </a:bodyPr>
          <a:lstStyle/>
          <a:p>
            <a:pPr>
              <a:lnSpc>
                <a:spcPct val="120000"/>
              </a:lnSpc>
            </a:pPr>
            <a:r>
              <a:rPr lang="en-US" dirty="0"/>
              <a:t>Dave Robinson</a:t>
            </a:r>
          </a:p>
          <a:p>
            <a:pPr>
              <a:lnSpc>
                <a:spcPct val="120000"/>
              </a:lnSpc>
            </a:pPr>
            <a:r>
              <a:rPr lang="en-US" dirty="0"/>
              <a:t>Nate Green</a:t>
            </a:r>
          </a:p>
          <a:p>
            <a:pPr>
              <a:lnSpc>
                <a:spcPct val="120000"/>
              </a:lnSpc>
            </a:pPr>
            <a:r>
              <a:rPr lang="en-US" dirty="0"/>
              <a:t>Tim Biggam</a:t>
            </a:r>
            <a:br>
              <a:rPr lang="en-US" dirty="0"/>
            </a:br>
            <a:r>
              <a:rPr lang="en-US" dirty="0"/>
              <a:t>Jamie Beier Grant</a:t>
            </a:r>
          </a:p>
          <a:p>
            <a:pPr>
              <a:lnSpc>
                <a:spcPct val="120000"/>
              </a:lnSpc>
            </a:pPr>
            <a:r>
              <a:rPr lang="en-US" b="1" dirty="0"/>
              <a:t>Montrose Group, LLC</a:t>
            </a:r>
          </a:p>
          <a:p>
            <a:pPr>
              <a:lnSpc>
                <a:spcPct val="120000"/>
              </a:lnSpc>
            </a:pPr>
            <a:r>
              <a:rPr lang="en-US" dirty="0"/>
              <a:t>Michael </a:t>
            </a:r>
            <a:r>
              <a:rPr lang="en-US" dirty="0" err="1"/>
              <a:t>Kinninger</a:t>
            </a:r>
            <a:endParaRPr lang="en-US" dirty="0"/>
          </a:p>
          <a:p>
            <a:pPr>
              <a:lnSpc>
                <a:spcPct val="120000"/>
              </a:lnSpc>
            </a:pPr>
            <a:r>
              <a:rPr lang="en-US" b="1" dirty="0"/>
              <a:t>Ohio Statewide Development Corporation</a:t>
            </a:r>
          </a:p>
          <a:p>
            <a:endParaRPr lang="en-US" dirty="0"/>
          </a:p>
          <a:p>
            <a:endParaRPr lang="en-US" dirty="0"/>
          </a:p>
        </p:txBody>
      </p:sp>
      <p:sp>
        <p:nvSpPr>
          <p:cNvPr id="4" name="Date Placeholder 3"/>
          <p:cNvSpPr>
            <a:spLocks noGrp="1"/>
          </p:cNvSpPr>
          <p:nvPr>
            <p:ph type="dt" sz="half" idx="10"/>
          </p:nvPr>
        </p:nvSpPr>
        <p:spPr/>
        <p:txBody>
          <a:bodyPr/>
          <a:lstStyle/>
          <a:p>
            <a:fld id="{503ECA6C-DB0B-4743-9B46-D77B04D29F24}" type="datetime1">
              <a:rPr lang="en-US" smtClean="0"/>
              <a:t>4/3/2020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1</a:t>
            </a:fld>
            <a:endParaRPr lang="en-US"/>
          </a:p>
        </p:txBody>
      </p:sp>
    </p:spTree>
    <p:extLst>
      <p:ext uri="{BB962C8B-B14F-4D97-AF65-F5344CB8AC3E}">
        <p14:creationId xmlns:p14="http://schemas.microsoft.com/office/powerpoint/2010/main" val="176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B02AFAF7-C334-4D4D-833F-39D075A02FD4}"/>
              </a:ext>
            </a:extLst>
          </p:cNvPr>
          <p:cNvGraphicFramePr>
            <a:graphicFrameLocks noGrp="1"/>
          </p:cNvGraphicFramePr>
          <p:nvPr>
            <p:ph idx="1"/>
            <p:extLst>
              <p:ext uri="{D42A27DB-BD31-4B8C-83A1-F6EECF244321}">
                <p14:modId xmlns:p14="http://schemas.microsoft.com/office/powerpoint/2010/main" val="3733591638"/>
              </p:ext>
            </p:extLst>
          </p:nvPr>
        </p:nvGraphicFramePr>
        <p:xfrm>
          <a:off x="609600" y="13716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10</a:t>
            </a:fld>
            <a:endParaRPr lang="en-US"/>
          </a:p>
        </p:txBody>
      </p:sp>
    </p:spTree>
    <p:extLst>
      <p:ext uri="{BB962C8B-B14F-4D97-AF65-F5344CB8AC3E}">
        <p14:creationId xmlns:p14="http://schemas.microsoft.com/office/powerpoint/2010/main" val="359926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D2B18D69-4022-49B9-A593-2B9ADC2F1878}"/>
              </a:ext>
            </a:extLst>
          </p:cNvPr>
          <p:cNvGraphicFramePr>
            <a:graphicFrameLocks noGrp="1"/>
          </p:cNvGraphicFramePr>
          <p:nvPr>
            <p:ph idx="1"/>
            <p:extLst>
              <p:ext uri="{D42A27DB-BD31-4B8C-83A1-F6EECF244321}">
                <p14:modId xmlns:p14="http://schemas.microsoft.com/office/powerpoint/2010/main" val="765267352"/>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11</a:t>
            </a:fld>
            <a:endParaRPr lang="en-US"/>
          </a:p>
        </p:txBody>
      </p:sp>
    </p:spTree>
    <p:extLst>
      <p:ext uri="{BB962C8B-B14F-4D97-AF65-F5344CB8AC3E}">
        <p14:creationId xmlns:p14="http://schemas.microsoft.com/office/powerpoint/2010/main" val="389834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A8CF1B2D-0FFE-43F1-B63A-B3EB57CC8978}"/>
              </a:ext>
            </a:extLst>
          </p:cNvPr>
          <p:cNvGraphicFramePr>
            <a:graphicFrameLocks noGrp="1"/>
          </p:cNvGraphicFramePr>
          <p:nvPr>
            <p:ph idx="1"/>
            <p:extLst>
              <p:ext uri="{D42A27DB-BD31-4B8C-83A1-F6EECF244321}">
                <p14:modId xmlns:p14="http://schemas.microsoft.com/office/powerpoint/2010/main" val="3780844773"/>
              </p:ext>
            </p:extLst>
          </p:nvPr>
        </p:nvGraphicFramePr>
        <p:xfrm>
          <a:off x="609600" y="1600200"/>
          <a:ext cx="10160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12</a:t>
            </a:fld>
            <a:endParaRPr lang="en-US"/>
          </a:p>
        </p:txBody>
      </p:sp>
    </p:spTree>
    <p:extLst>
      <p:ext uri="{BB962C8B-B14F-4D97-AF65-F5344CB8AC3E}">
        <p14:creationId xmlns:p14="http://schemas.microsoft.com/office/powerpoint/2010/main" val="217950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30984-1594-45BE-A0DF-C5DE65EB6056}"/>
              </a:ext>
            </a:extLst>
          </p:cNvPr>
          <p:cNvSpPr>
            <a:spLocks noGrp="1"/>
          </p:cNvSpPr>
          <p:nvPr>
            <p:ph idx="1"/>
          </p:nvPr>
        </p:nvSpPr>
        <p:spPr>
          <a:xfrm>
            <a:off x="609600" y="1371600"/>
            <a:ext cx="10160000" cy="4800600"/>
          </a:xfrm>
        </p:spPr>
        <p:txBody>
          <a:bodyPr>
            <a:normAutofit/>
          </a:bodyPr>
          <a:lstStyle/>
          <a:p>
            <a:pPr lvl="1"/>
            <a:endParaRPr lang="en-US" dirty="0"/>
          </a:p>
          <a:p>
            <a:endParaRPr lang="en-US" dirty="0"/>
          </a:p>
        </p:txBody>
      </p:sp>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13</a:t>
            </a:fld>
            <a:endParaRPr lang="en-US"/>
          </a:p>
        </p:txBody>
      </p:sp>
      <p:sp>
        <p:nvSpPr>
          <p:cNvPr id="9" name="Title 1">
            <a:extLst>
              <a:ext uri="{FF2B5EF4-FFF2-40B4-BE49-F238E27FC236}">
                <a16:creationId xmlns:a16="http://schemas.microsoft.com/office/drawing/2014/main" id="{1687039E-C27A-465A-B34A-04FD99E0593C}"/>
              </a:ext>
            </a:extLst>
          </p:cNvPr>
          <p:cNvSpPr>
            <a:spLocks noGrp="1"/>
          </p:cNvSpPr>
          <p:nvPr>
            <p:ph type="title"/>
          </p:nvPr>
        </p:nvSpPr>
        <p:spPr>
          <a:xfrm>
            <a:off x="609600" y="274638"/>
            <a:ext cx="10160000" cy="1143000"/>
          </a:xfrm>
        </p:spPr>
        <p:txBody>
          <a:bodyPr/>
          <a:lstStyle/>
          <a:p>
            <a:r>
              <a:rPr lang="en-US" sz="3600" dirty="0">
                <a:solidFill>
                  <a:srgbClr val="2C3C43"/>
                </a:solidFill>
              </a:rPr>
              <a:t>COVID 19 Federal Stimulus &amp; Company Financing</a:t>
            </a:r>
            <a:endParaRPr lang="en-US" dirty="0"/>
          </a:p>
        </p:txBody>
      </p:sp>
      <p:graphicFrame>
        <p:nvGraphicFramePr>
          <p:cNvPr id="6" name="Table 5">
            <a:extLst>
              <a:ext uri="{FF2B5EF4-FFF2-40B4-BE49-F238E27FC236}">
                <a16:creationId xmlns:a16="http://schemas.microsoft.com/office/drawing/2014/main" id="{4C249DF6-8566-47C7-8814-40E5185008D8}"/>
              </a:ext>
            </a:extLst>
          </p:cNvPr>
          <p:cNvGraphicFramePr>
            <a:graphicFrameLocks noGrp="1"/>
          </p:cNvGraphicFramePr>
          <p:nvPr>
            <p:extLst>
              <p:ext uri="{D42A27DB-BD31-4B8C-83A1-F6EECF244321}">
                <p14:modId xmlns:p14="http://schemas.microsoft.com/office/powerpoint/2010/main" val="1345389287"/>
              </p:ext>
            </p:extLst>
          </p:nvPr>
        </p:nvGraphicFramePr>
        <p:xfrm>
          <a:off x="609600" y="1981201"/>
          <a:ext cx="9448800" cy="4114165"/>
        </p:xfrm>
        <a:graphic>
          <a:graphicData uri="http://schemas.openxmlformats.org/drawingml/2006/table">
            <a:tbl>
              <a:tblPr firstRow="1" firstCol="1" bandRow="1">
                <a:tableStyleId>{5C22544A-7EE6-4342-B048-85BDC9FD1C3A}</a:tableStyleId>
              </a:tblPr>
              <a:tblGrid>
                <a:gridCol w="6403457">
                  <a:extLst>
                    <a:ext uri="{9D8B030D-6E8A-4147-A177-3AD203B41FA5}">
                      <a16:colId xmlns:a16="http://schemas.microsoft.com/office/drawing/2014/main" val="3975208064"/>
                    </a:ext>
                  </a:extLst>
                </a:gridCol>
                <a:gridCol w="3045343">
                  <a:extLst>
                    <a:ext uri="{9D8B030D-6E8A-4147-A177-3AD203B41FA5}">
                      <a16:colId xmlns:a16="http://schemas.microsoft.com/office/drawing/2014/main" val="3662358769"/>
                    </a:ext>
                  </a:extLst>
                </a:gridCol>
              </a:tblGrid>
              <a:tr h="369454">
                <a:tc>
                  <a:txBody>
                    <a:bodyPr/>
                    <a:lstStyle/>
                    <a:p>
                      <a:pPr marL="0" marR="25400" algn="ctr">
                        <a:lnSpc>
                          <a:spcPct val="107000"/>
                        </a:lnSpc>
                        <a:spcBef>
                          <a:spcPts val="0"/>
                        </a:spcBef>
                        <a:spcAft>
                          <a:spcPts val="0"/>
                        </a:spcAft>
                      </a:pPr>
                      <a:r>
                        <a:rPr lang="en-US" sz="2400" dirty="0">
                          <a:effectLst/>
                        </a:rPr>
                        <a:t>SBA Use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gn="ctr">
                        <a:lnSpc>
                          <a:spcPct val="107000"/>
                        </a:lnSpc>
                        <a:spcBef>
                          <a:spcPts val="0"/>
                        </a:spcBef>
                        <a:spcAft>
                          <a:spcPts val="0"/>
                        </a:spcAft>
                      </a:pPr>
                      <a:r>
                        <a:rPr lang="en-US" sz="2400">
                          <a:effectLst/>
                        </a:rPr>
                        <a:t>Funding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1190578"/>
                  </a:ext>
                </a:extLst>
              </a:tr>
              <a:tr h="369454">
                <a:tc>
                  <a:txBody>
                    <a:bodyPr/>
                    <a:lstStyle/>
                    <a:p>
                      <a:pPr marL="0" marR="25400" algn="ctr">
                        <a:lnSpc>
                          <a:spcPct val="107000"/>
                        </a:lnSpc>
                        <a:spcBef>
                          <a:spcPts val="0"/>
                        </a:spcBef>
                        <a:spcAft>
                          <a:spcPts val="0"/>
                        </a:spcAft>
                      </a:pPr>
                      <a:r>
                        <a:rPr lang="en-US" sz="2400">
                          <a:effectLst/>
                        </a:rPr>
                        <a:t>Loan Guarantees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$349,000,000,000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991266"/>
                  </a:ext>
                </a:extLst>
              </a:tr>
              <a:tr h="369454">
                <a:tc>
                  <a:txBody>
                    <a:bodyPr/>
                    <a:lstStyle/>
                    <a:p>
                      <a:pPr marL="0" marR="25400" algn="ctr">
                        <a:lnSpc>
                          <a:spcPct val="107000"/>
                        </a:lnSpc>
                        <a:spcBef>
                          <a:spcPts val="0"/>
                        </a:spcBef>
                        <a:spcAft>
                          <a:spcPts val="0"/>
                        </a:spcAft>
                      </a:pPr>
                      <a:r>
                        <a:rPr lang="en-US" sz="2400">
                          <a:effectLst/>
                        </a:rPr>
                        <a:t>Administration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$675,000,000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1850443"/>
                  </a:ext>
                </a:extLst>
              </a:tr>
              <a:tr h="369454">
                <a:tc>
                  <a:txBody>
                    <a:bodyPr/>
                    <a:lstStyle/>
                    <a:p>
                      <a:pPr marL="0" marR="25400" algn="ctr">
                        <a:lnSpc>
                          <a:spcPct val="107000"/>
                        </a:lnSpc>
                        <a:spcBef>
                          <a:spcPts val="0"/>
                        </a:spcBef>
                        <a:spcAft>
                          <a:spcPts val="0"/>
                        </a:spcAft>
                      </a:pPr>
                      <a:r>
                        <a:rPr lang="en-US" sz="2400" dirty="0">
                          <a:effectLst/>
                        </a:rPr>
                        <a:t>Inspector General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$25,000,000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1694290"/>
                  </a:ext>
                </a:extLst>
              </a:tr>
              <a:tr h="369454">
                <a:tc>
                  <a:txBody>
                    <a:bodyPr/>
                    <a:lstStyle/>
                    <a:p>
                      <a:pPr marL="0" marR="25400" algn="ctr">
                        <a:lnSpc>
                          <a:spcPct val="107000"/>
                        </a:lnSpc>
                        <a:spcBef>
                          <a:spcPts val="0"/>
                        </a:spcBef>
                        <a:spcAft>
                          <a:spcPts val="0"/>
                        </a:spcAft>
                      </a:pPr>
                      <a:r>
                        <a:rPr lang="en-US" sz="2400">
                          <a:effectLst/>
                        </a:rPr>
                        <a:t>SBDC/WBCs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$240,000,000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7369174"/>
                  </a:ext>
                </a:extLst>
              </a:tr>
              <a:tr h="369454">
                <a:tc>
                  <a:txBody>
                    <a:bodyPr/>
                    <a:lstStyle/>
                    <a:p>
                      <a:pPr marL="0" marR="25400" algn="ctr">
                        <a:lnSpc>
                          <a:spcPct val="107000"/>
                        </a:lnSpc>
                        <a:spcBef>
                          <a:spcPts val="0"/>
                        </a:spcBef>
                        <a:spcAft>
                          <a:spcPts val="0"/>
                        </a:spcAft>
                      </a:pPr>
                      <a:r>
                        <a:rPr lang="en-US" sz="2400">
                          <a:effectLst/>
                        </a:rPr>
                        <a:t>Resource Partner Training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$25,000,000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0954005"/>
                  </a:ext>
                </a:extLst>
              </a:tr>
              <a:tr h="369454">
                <a:tc>
                  <a:txBody>
                    <a:bodyPr/>
                    <a:lstStyle/>
                    <a:p>
                      <a:pPr marL="0" marR="25400" algn="ctr">
                        <a:lnSpc>
                          <a:spcPct val="107000"/>
                        </a:lnSpc>
                        <a:spcBef>
                          <a:spcPts val="0"/>
                        </a:spcBef>
                        <a:spcAft>
                          <a:spcPts val="0"/>
                        </a:spcAft>
                      </a:pPr>
                      <a:r>
                        <a:rPr lang="en-US" sz="2400">
                          <a:effectLst/>
                        </a:rPr>
                        <a:t>MBCs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$10,000,000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8347509"/>
                  </a:ext>
                </a:extLst>
              </a:tr>
              <a:tr h="369454">
                <a:tc>
                  <a:txBody>
                    <a:bodyPr/>
                    <a:lstStyle/>
                    <a:p>
                      <a:pPr marL="0" marR="25400" algn="ctr">
                        <a:lnSpc>
                          <a:spcPct val="107000"/>
                        </a:lnSpc>
                        <a:spcBef>
                          <a:spcPts val="0"/>
                        </a:spcBef>
                        <a:spcAft>
                          <a:spcPts val="0"/>
                        </a:spcAft>
                      </a:pPr>
                      <a:r>
                        <a:rPr lang="en-US" sz="2400">
                          <a:effectLst/>
                        </a:rPr>
                        <a:t>EIDL Grants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$10,000,000,000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2118730"/>
                  </a:ext>
                </a:extLst>
              </a:tr>
              <a:tr h="369454">
                <a:tc>
                  <a:txBody>
                    <a:bodyPr/>
                    <a:lstStyle/>
                    <a:p>
                      <a:pPr marL="0" marR="25400" algn="ctr">
                        <a:lnSpc>
                          <a:spcPct val="107000"/>
                        </a:lnSpc>
                        <a:spcBef>
                          <a:spcPts val="0"/>
                        </a:spcBef>
                        <a:spcAft>
                          <a:spcPts val="0"/>
                        </a:spcAft>
                      </a:pPr>
                      <a:r>
                        <a:rPr lang="en-US" sz="2400">
                          <a:effectLst/>
                        </a:rPr>
                        <a:t>Loan Subsidies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$17,000,000,000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0365408"/>
                  </a:ext>
                </a:extLst>
              </a:tr>
              <a:tr h="369454">
                <a:tc>
                  <a:txBody>
                    <a:bodyPr/>
                    <a:lstStyle/>
                    <a:p>
                      <a:pPr marL="0" marR="25400" algn="ctr">
                        <a:lnSpc>
                          <a:spcPct val="107000"/>
                        </a:lnSpc>
                        <a:spcBef>
                          <a:spcPts val="0"/>
                        </a:spcBef>
                        <a:spcAft>
                          <a:spcPts val="0"/>
                        </a:spcAft>
                      </a:pPr>
                      <a:r>
                        <a:rPr lang="en-US" sz="2400">
                          <a:effectLst/>
                        </a:rPr>
                        <a:t>Treasury Administration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a:effectLst/>
                        </a:rPr>
                        <a:t>$25,000,000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6614273"/>
                  </a:ext>
                </a:extLst>
              </a:tr>
              <a:tr h="369454">
                <a:tc>
                  <a:txBody>
                    <a:bodyPr/>
                    <a:lstStyle/>
                    <a:p>
                      <a:pPr marL="0" marR="25400" algn="ctr">
                        <a:lnSpc>
                          <a:spcPct val="107000"/>
                        </a:lnSpc>
                        <a:spcBef>
                          <a:spcPts val="0"/>
                        </a:spcBef>
                        <a:spcAft>
                          <a:spcPts val="0"/>
                        </a:spcAft>
                      </a:pPr>
                      <a:r>
                        <a:rPr lang="en-US" sz="2400">
                          <a:effectLst/>
                        </a:rPr>
                        <a:t>Secondary Market Guarantees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25400">
                        <a:lnSpc>
                          <a:spcPct val="107000"/>
                        </a:lnSpc>
                        <a:spcBef>
                          <a:spcPts val="0"/>
                        </a:spcBef>
                        <a:spcAft>
                          <a:spcPts val="0"/>
                        </a:spcAft>
                      </a:pPr>
                      <a:r>
                        <a:rPr lang="en-US" sz="2400" dirty="0">
                          <a:effectLst/>
                        </a:rPr>
                        <a:t>$100,000,000,000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6810367"/>
                  </a:ext>
                </a:extLst>
              </a:tr>
            </a:tbl>
          </a:graphicData>
        </a:graphic>
      </p:graphicFrame>
      <p:sp>
        <p:nvSpPr>
          <p:cNvPr id="7" name="Rectangle 1">
            <a:extLst>
              <a:ext uri="{FF2B5EF4-FFF2-40B4-BE49-F238E27FC236}">
                <a16:creationId xmlns:a16="http://schemas.microsoft.com/office/drawing/2014/main" id="{2588D1BE-999D-478C-866D-5E8CB2EBA392}"/>
              </a:ext>
            </a:extLst>
          </p:cNvPr>
          <p:cNvSpPr>
            <a:spLocks noChangeArrowheads="1"/>
          </p:cNvSpPr>
          <p:nvPr/>
        </p:nvSpPr>
        <p:spPr bwMode="auto">
          <a:xfrm>
            <a:off x="609600" y="1290191"/>
            <a:ext cx="9906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SBA Funding Priorities in Federal Stimulus</a:t>
            </a:r>
            <a:endParaRPr kumimoji="0" lang="en-US" altLang="en-US" sz="3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5711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r>
              <a:rPr lang="en-US" sz="3600" dirty="0"/>
              <a:t>COVID 19 Federal Stimulus &amp; Company Financing</a:t>
            </a:r>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2679725373"/>
              </p:ext>
            </p:extLst>
          </p:nvPr>
        </p:nvGraphicFramePr>
        <p:xfrm>
          <a:off x="609600" y="1600200"/>
          <a:ext cx="10160000" cy="4572000"/>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769666">
                <a:tc>
                  <a:txBody>
                    <a:bodyPr/>
                    <a:lstStyle/>
                    <a:p>
                      <a:r>
                        <a:rPr lang="en-US" sz="3200" dirty="0"/>
                        <a:t>SBA Economic Injury Disaster Loans  (EIDL) - Overview</a:t>
                      </a:r>
                    </a:p>
                  </a:txBody>
                  <a:tcPr/>
                </a:tc>
                <a:extLst>
                  <a:ext uri="{0D108BD9-81ED-4DB2-BD59-A6C34878D82A}">
                    <a16:rowId xmlns:a16="http://schemas.microsoft.com/office/drawing/2014/main" val="3951691841"/>
                  </a:ext>
                </a:extLst>
              </a:tr>
              <a:tr h="3802334">
                <a:tc>
                  <a:txBody>
                    <a:bodyPr/>
                    <a:lstStyle/>
                    <a:p>
                      <a:pPr marL="742950" lvl="1" indent="-285750">
                        <a:spcAft>
                          <a:spcPts val="1200"/>
                        </a:spcAft>
                        <a:buFont typeface="Arial" panose="020B0604020202020204" pitchFamily="34" charset="0"/>
                        <a:buChar char="•"/>
                      </a:pPr>
                      <a:r>
                        <a:rPr lang="en-US" sz="3200" kern="1200" dirty="0">
                          <a:solidFill>
                            <a:schemeClr val="dk1"/>
                          </a:solidFill>
                          <a:effectLst/>
                          <a:latin typeface="+mn-lt"/>
                          <a:ea typeface="+mn-ea"/>
                          <a:cs typeface="+mn-cs"/>
                        </a:rPr>
                        <a:t>Apply through SBA – covid19relief.sba.gov</a:t>
                      </a:r>
                    </a:p>
                    <a:p>
                      <a:pPr marL="742950" lvl="1" indent="-285750">
                        <a:spcAft>
                          <a:spcPts val="1200"/>
                        </a:spcAft>
                        <a:buFont typeface="Arial" panose="020B0604020202020204" pitchFamily="34" charset="0"/>
                        <a:buChar char="•"/>
                      </a:pPr>
                      <a:r>
                        <a:rPr lang="en-US" sz="3200" kern="1200" dirty="0">
                          <a:solidFill>
                            <a:schemeClr val="dk1"/>
                          </a:solidFill>
                          <a:effectLst/>
                          <a:latin typeface="+mn-lt"/>
                          <a:ea typeface="+mn-ea"/>
                          <a:cs typeface="+mn-cs"/>
                        </a:rPr>
                        <a:t>Up to $2 million loan for working capital</a:t>
                      </a:r>
                    </a:p>
                    <a:p>
                      <a:pPr marL="742950" lvl="1" indent="-285750">
                        <a:spcAft>
                          <a:spcPts val="1200"/>
                        </a:spcAft>
                        <a:buFont typeface="Arial" panose="020B0604020202020204" pitchFamily="34" charset="0"/>
                        <a:buChar char="•"/>
                      </a:pPr>
                      <a:r>
                        <a:rPr lang="en-US" sz="3200" kern="1200" dirty="0">
                          <a:solidFill>
                            <a:schemeClr val="dk1"/>
                          </a:solidFill>
                          <a:effectLst/>
                          <a:latin typeface="+mn-lt"/>
                          <a:ea typeface="+mn-ea"/>
                          <a:cs typeface="+mn-cs"/>
                        </a:rPr>
                        <a:t>$10,000 grant within 3 days of applying</a:t>
                      </a:r>
                    </a:p>
                    <a:p>
                      <a:pPr marL="742950" lvl="1" indent="-285750">
                        <a:spcAft>
                          <a:spcPts val="1200"/>
                        </a:spcAft>
                        <a:buFont typeface="Arial" panose="020B0604020202020204" pitchFamily="34" charset="0"/>
                        <a:buChar char="•"/>
                      </a:pPr>
                      <a:r>
                        <a:rPr lang="en-US" sz="3200" kern="1200" dirty="0">
                          <a:solidFill>
                            <a:schemeClr val="dk1"/>
                          </a:solidFill>
                          <a:effectLst/>
                          <a:latin typeface="+mn-lt"/>
                          <a:ea typeface="+mn-ea"/>
                          <a:cs typeface="+mn-cs"/>
                        </a:rPr>
                        <a:t>Pay for operational costs like payroll, rent, utilities, debt payments</a:t>
                      </a:r>
                      <a:endParaRPr lang="en-US" sz="3200" dirty="0"/>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14</a:t>
            </a:fld>
            <a:endParaRPr lang="en-US"/>
          </a:p>
        </p:txBody>
      </p:sp>
    </p:spTree>
    <p:extLst>
      <p:ext uri="{BB962C8B-B14F-4D97-AF65-F5344CB8AC3E}">
        <p14:creationId xmlns:p14="http://schemas.microsoft.com/office/powerpoint/2010/main" val="201063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258036888"/>
              </p:ext>
            </p:extLst>
          </p:nvPr>
        </p:nvGraphicFramePr>
        <p:xfrm>
          <a:off x="609600" y="1600201"/>
          <a:ext cx="10160000" cy="4571722"/>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670282">
                <a:tc>
                  <a:txBody>
                    <a:bodyPr/>
                    <a:lstStyle/>
                    <a:p>
                      <a:r>
                        <a:rPr lang="en-US" sz="3600" dirty="0"/>
                        <a:t>EIDL Eligibility</a:t>
                      </a:r>
                    </a:p>
                  </a:txBody>
                  <a:tcPr/>
                </a:tc>
                <a:extLst>
                  <a:ext uri="{0D108BD9-81ED-4DB2-BD59-A6C34878D82A}">
                    <a16:rowId xmlns:a16="http://schemas.microsoft.com/office/drawing/2014/main" val="3951691841"/>
                  </a:ext>
                </a:extLst>
              </a:tr>
              <a:tr h="3774718">
                <a:tc>
                  <a:txBody>
                    <a:bodyPr/>
                    <a:lstStyle/>
                    <a:p>
                      <a:pPr marL="742950" lvl="1" indent="-285750" algn="l" defTabSz="914400" rtl="0" eaLnBrk="1" latinLnBrk="0" hangingPunct="1">
                        <a:spcAft>
                          <a:spcPts val="600"/>
                        </a:spcAft>
                        <a:buFont typeface="Arial" panose="020B0604020202020204" pitchFamily="34" charset="0"/>
                        <a:buChar char="•"/>
                      </a:pPr>
                      <a:r>
                        <a:rPr lang="en-US" sz="2800" kern="1200" dirty="0">
                          <a:solidFill>
                            <a:schemeClr val="dk1"/>
                          </a:solidFill>
                          <a:effectLst/>
                          <a:latin typeface="+mn-lt"/>
                          <a:ea typeface="+mn-ea"/>
                          <a:cs typeface="+mn-cs"/>
                        </a:rPr>
                        <a:t>Must have been in business since January 31, 2020</a:t>
                      </a:r>
                    </a:p>
                    <a:p>
                      <a:pPr marL="742950" lvl="1" indent="-285750" algn="l" defTabSz="914400" rtl="0" eaLnBrk="1" latinLnBrk="0" hangingPunct="1">
                        <a:spcAft>
                          <a:spcPts val="600"/>
                        </a:spcAft>
                        <a:buFont typeface="Arial" panose="020B0604020202020204" pitchFamily="34" charset="0"/>
                        <a:buChar char="•"/>
                      </a:pPr>
                      <a:r>
                        <a:rPr lang="en-US" sz="2800" kern="1200" dirty="0">
                          <a:solidFill>
                            <a:schemeClr val="dk1"/>
                          </a:solidFill>
                          <a:effectLst/>
                          <a:latin typeface="+mn-lt"/>
                          <a:ea typeface="+mn-ea"/>
                          <a:cs typeface="+mn-cs"/>
                        </a:rPr>
                        <a:t>CARES Act expanded eligibility to small businesses with 500 or fewer employees, including:</a:t>
                      </a:r>
                    </a:p>
                    <a:p>
                      <a:pPr marL="1200150" lvl="2" indent="-285750" algn="l" defTabSz="914400" rtl="0" eaLnBrk="1" latinLnBrk="0" hangingPunct="1">
                        <a:spcAft>
                          <a:spcPts val="600"/>
                        </a:spcAft>
                        <a:buFont typeface="Arial" panose="020B0604020202020204" pitchFamily="34" charset="0"/>
                        <a:buChar char="•"/>
                      </a:pPr>
                      <a:r>
                        <a:rPr lang="en-US" sz="2000" kern="1200" dirty="0">
                          <a:solidFill>
                            <a:schemeClr val="dk1"/>
                          </a:solidFill>
                          <a:effectLst/>
                          <a:latin typeface="+mn-lt"/>
                          <a:ea typeface="+mn-ea"/>
                          <a:cs typeface="+mn-cs"/>
                        </a:rPr>
                        <a:t>Sole proprietorships, with or without employees</a:t>
                      </a:r>
                    </a:p>
                    <a:p>
                      <a:pPr marL="1200150" lvl="2" indent="-285750" algn="l" defTabSz="914400" rtl="0" eaLnBrk="1" latinLnBrk="0" hangingPunct="1">
                        <a:spcAft>
                          <a:spcPts val="600"/>
                        </a:spcAft>
                        <a:buFont typeface="Arial" panose="020B0604020202020204" pitchFamily="34" charset="0"/>
                        <a:buChar char="•"/>
                      </a:pPr>
                      <a:r>
                        <a:rPr lang="en-US" sz="2000" kern="1200" dirty="0">
                          <a:solidFill>
                            <a:schemeClr val="dk1"/>
                          </a:solidFill>
                          <a:effectLst/>
                          <a:latin typeface="+mn-lt"/>
                          <a:ea typeface="+mn-ea"/>
                          <a:cs typeface="+mn-cs"/>
                        </a:rPr>
                        <a:t>Independent contractors</a:t>
                      </a:r>
                    </a:p>
                    <a:p>
                      <a:pPr marL="1200150" lvl="2" indent="-285750" algn="l" defTabSz="914400" rtl="0" eaLnBrk="1" latinLnBrk="0" hangingPunct="1">
                        <a:spcAft>
                          <a:spcPts val="600"/>
                        </a:spcAft>
                        <a:buFont typeface="Arial" panose="020B0604020202020204" pitchFamily="34" charset="0"/>
                        <a:buChar char="•"/>
                      </a:pPr>
                      <a:r>
                        <a:rPr lang="en-US" sz="2000" kern="1200" dirty="0">
                          <a:solidFill>
                            <a:schemeClr val="dk1"/>
                          </a:solidFill>
                          <a:effectLst/>
                          <a:latin typeface="+mn-lt"/>
                          <a:ea typeface="+mn-ea"/>
                          <a:cs typeface="+mn-cs"/>
                        </a:rPr>
                        <a:t>Cooperatives and employee owned businesses</a:t>
                      </a:r>
                    </a:p>
                    <a:p>
                      <a:pPr marL="1200150" lvl="2" indent="-285750" algn="l" defTabSz="914400" rtl="0" eaLnBrk="1" latinLnBrk="0" hangingPunct="1">
                        <a:spcAft>
                          <a:spcPts val="600"/>
                        </a:spcAft>
                        <a:buFont typeface="Arial" panose="020B0604020202020204" pitchFamily="34" charset="0"/>
                        <a:buChar char="•"/>
                      </a:pPr>
                      <a:r>
                        <a:rPr lang="en-US" sz="2000" kern="1200" dirty="0">
                          <a:solidFill>
                            <a:schemeClr val="dk1"/>
                          </a:solidFill>
                          <a:effectLst/>
                          <a:latin typeface="+mn-lt"/>
                          <a:ea typeface="+mn-ea"/>
                          <a:cs typeface="+mn-cs"/>
                        </a:rPr>
                        <a:t>Tribal small businesses</a:t>
                      </a:r>
                      <a:endParaRPr lang="en-US" sz="2800" kern="1200" dirty="0">
                        <a:solidFill>
                          <a:schemeClr val="dk1"/>
                        </a:solidFill>
                        <a:effectLst/>
                        <a:latin typeface="+mn-lt"/>
                        <a:ea typeface="+mn-ea"/>
                        <a:cs typeface="+mn-cs"/>
                      </a:endParaRPr>
                    </a:p>
                    <a:p>
                      <a:pPr marL="742950" lvl="1" indent="-285750" algn="l" defTabSz="914400" rtl="0" eaLnBrk="1" latinLnBrk="0" hangingPunct="1">
                        <a:spcAft>
                          <a:spcPts val="600"/>
                        </a:spcAft>
                        <a:buFont typeface="Arial" panose="020B0604020202020204" pitchFamily="34" charset="0"/>
                        <a:buChar char="•"/>
                      </a:pPr>
                      <a:r>
                        <a:rPr lang="en-US" sz="2800" kern="1200" dirty="0">
                          <a:solidFill>
                            <a:schemeClr val="dk1"/>
                          </a:solidFill>
                          <a:effectLst/>
                          <a:latin typeface="+mn-lt"/>
                          <a:ea typeface="+mn-ea"/>
                          <a:cs typeface="+mn-cs"/>
                        </a:rPr>
                        <a:t>Small businesses that meet SBA size standards also eligible (sba.gov/size-standards)</a:t>
                      </a:r>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15</a:t>
            </a:fld>
            <a:endParaRPr lang="en-US"/>
          </a:p>
        </p:txBody>
      </p:sp>
    </p:spTree>
    <p:extLst>
      <p:ext uri="{BB962C8B-B14F-4D97-AF65-F5344CB8AC3E}">
        <p14:creationId xmlns:p14="http://schemas.microsoft.com/office/powerpoint/2010/main" val="364317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819489187"/>
              </p:ext>
            </p:extLst>
          </p:nvPr>
        </p:nvGraphicFramePr>
        <p:xfrm>
          <a:off x="609600" y="1600200"/>
          <a:ext cx="10160000" cy="4445000"/>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732692">
                <a:tc>
                  <a:txBody>
                    <a:bodyPr/>
                    <a:lstStyle/>
                    <a:p>
                      <a:r>
                        <a:rPr lang="en-US" sz="3600" dirty="0"/>
                        <a:t>EIDL Grants</a:t>
                      </a:r>
                    </a:p>
                  </a:txBody>
                  <a:tcPr/>
                </a:tc>
                <a:extLst>
                  <a:ext uri="{0D108BD9-81ED-4DB2-BD59-A6C34878D82A}">
                    <a16:rowId xmlns:a16="http://schemas.microsoft.com/office/drawing/2014/main" val="3951691841"/>
                  </a:ext>
                </a:extLst>
              </a:tr>
              <a:tr h="3712308">
                <a:tc>
                  <a:txBody>
                    <a:bodyPr/>
                    <a:lstStyle/>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$10,000 to be distributed within 3 days of applying</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Applicant must certify the entity is eligible for EIDL loan</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If loan request denied, no requirement to repay grant</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If applied before March 30, 2020 – Need to re-apply to get grant</a:t>
                      </a:r>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16</a:t>
            </a:fld>
            <a:endParaRPr lang="en-US"/>
          </a:p>
        </p:txBody>
      </p:sp>
    </p:spTree>
    <p:extLst>
      <p:ext uri="{BB962C8B-B14F-4D97-AF65-F5344CB8AC3E}">
        <p14:creationId xmlns:p14="http://schemas.microsoft.com/office/powerpoint/2010/main" val="3459495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1248513974"/>
              </p:ext>
            </p:extLst>
          </p:nvPr>
        </p:nvGraphicFramePr>
        <p:xfrm>
          <a:off x="609600" y="1600200"/>
          <a:ext cx="10160000" cy="4445000"/>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732692">
                <a:tc>
                  <a:txBody>
                    <a:bodyPr/>
                    <a:lstStyle/>
                    <a:p>
                      <a:r>
                        <a:rPr lang="en-US" sz="3600" dirty="0"/>
                        <a:t>EIDL Loan Terms</a:t>
                      </a:r>
                    </a:p>
                  </a:txBody>
                  <a:tcPr/>
                </a:tc>
                <a:extLst>
                  <a:ext uri="{0D108BD9-81ED-4DB2-BD59-A6C34878D82A}">
                    <a16:rowId xmlns:a16="http://schemas.microsoft.com/office/drawing/2014/main" val="3951691841"/>
                  </a:ext>
                </a:extLst>
              </a:tr>
              <a:tr h="3712308">
                <a:tc>
                  <a:txBody>
                    <a:bodyPr/>
                    <a:lstStyle/>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Must be submitted before December 31, 2020</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First year of payments deferred</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Repayment term up to 30 years, depending on need</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Interest rate 3.75% (non-profits - 2.75%)</a:t>
                      </a:r>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17</a:t>
            </a:fld>
            <a:endParaRPr lang="en-US"/>
          </a:p>
        </p:txBody>
      </p:sp>
    </p:spTree>
    <p:extLst>
      <p:ext uri="{BB962C8B-B14F-4D97-AF65-F5344CB8AC3E}">
        <p14:creationId xmlns:p14="http://schemas.microsoft.com/office/powerpoint/2010/main" val="261346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nvPr>
        </p:nvGraphicFramePr>
        <p:xfrm>
          <a:off x="609600" y="1600200"/>
          <a:ext cx="10160000" cy="4445000"/>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732692">
                <a:tc>
                  <a:txBody>
                    <a:bodyPr/>
                    <a:lstStyle/>
                    <a:p>
                      <a:r>
                        <a:rPr lang="en-US" sz="3600" dirty="0"/>
                        <a:t>EIDL Approval Criteria</a:t>
                      </a:r>
                    </a:p>
                  </a:txBody>
                  <a:tcPr/>
                </a:tc>
                <a:extLst>
                  <a:ext uri="{0D108BD9-81ED-4DB2-BD59-A6C34878D82A}">
                    <a16:rowId xmlns:a16="http://schemas.microsoft.com/office/drawing/2014/main" val="3951691841"/>
                  </a:ext>
                </a:extLst>
              </a:tr>
              <a:tr h="3712308">
                <a:tc>
                  <a:txBody>
                    <a:bodyPr/>
                    <a:lstStyle/>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“Credit elsewhere” </a:t>
                      </a:r>
                      <a:r>
                        <a:rPr lang="en-US" sz="3200" u="sng" kern="1200" dirty="0">
                          <a:solidFill>
                            <a:schemeClr val="dk1"/>
                          </a:solidFill>
                          <a:effectLst/>
                          <a:latin typeface="+mn-lt"/>
                          <a:ea typeface="+mn-ea"/>
                          <a:cs typeface="+mn-cs"/>
                        </a:rPr>
                        <a:t>not</a:t>
                      </a:r>
                      <a:r>
                        <a:rPr lang="en-US" sz="3200" kern="1200" dirty="0">
                          <a:solidFill>
                            <a:schemeClr val="dk1"/>
                          </a:solidFill>
                          <a:effectLst/>
                          <a:latin typeface="+mn-lt"/>
                          <a:ea typeface="+mn-ea"/>
                          <a:cs typeface="+mn-cs"/>
                        </a:rPr>
                        <a:t> required</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Approval based on applicant’s credit score</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Collateral required for loans over $25,000</a:t>
                      </a:r>
                    </a:p>
                    <a:p>
                      <a:pPr marL="742950" lvl="1" indent="-285750" algn="l" defTabSz="914400" rtl="0" eaLnBrk="1" latinLnBrk="0" hangingPunct="1">
                        <a:spcAft>
                          <a:spcPts val="1200"/>
                        </a:spcAft>
                        <a:buFont typeface="Arial" panose="020B0604020202020204" pitchFamily="34" charset="0"/>
                        <a:buChar char="•"/>
                      </a:pPr>
                      <a:r>
                        <a:rPr lang="en-US" sz="3200" kern="1200" dirty="0">
                          <a:solidFill>
                            <a:schemeClr val="dk1"/>
                          </a:solidFill>
                          <a:effectLst/>
                          <a:latin typeface="+mn-lt"/>
                          <a:ea typeface="+mn-ea"/>
                          <a:cs typeface="+mn-cs"/>
                        </a:rPr>
                        <a:t>Personal guarantees required for loans over $200,000</a:t>
                      </a:r>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18</a:t>
            </a:fld>
            <a:endParaRPr lang="en-US"/>
          </a:p>
        </p:txBody>
      </p:sp>
    </p:spTree>
    <p:extLst>
      <p:ext uri="{BB962C8B-B14F-4D97-AF65-F5344CB8AC3E}">
        <p14:creationId xmlns:p14="http://schemas.microsoft.com/office/powerpoint/2010/main" val="249427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108136497"/>
              </p:ext>
            </p:extLst>
          </p:nvPr>
        </p:nvGraphicFramePr>
        <p:xfrm>
          <a:off x="609600" y="1524000"/>
          <a:ext cx="10287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19</a:t>
            </a:fld>
            <a:endParaRPr lang="en-US"/>
          </a:p>
        </p:txBody>
      </p:sp>
    </p:spTree>
    <p:extLst>
      <p:ext uri="{BB962C8B-B14F-4D97-AF65-F5344CB8AC3E}">
        <p14:creationId xmlns:p14="http://schemas.microsoft.com/office/powerpoint/2010/main" val="342340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COVID 19 Federal Stimulus &amp; Company Financing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6737622"/>
              </p:ext>
            </p:extLst>
          </p:nvPr>
        </p:nvGraphicFramePr>
        <p:xfrm>
          <a:off x="1981200" y="1600200"/>
          <a:ext cx="723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727270BB-552A-4104-898E-AEA4EC83D26D}" type="datetime1">
              <a:rPr lang="en-US" smtClean="0"/>
              <a:t>4/3/2020</a:t>
            </a:fld>
            <a:endParaRPr lang="en-US"/>
          </a:p>
        </p:txBody>
      </p:sp>
      <p:sp>
        <p:nvSpPr>
          <p:cNvPr id="5" name="Slide Number Placeholder 4"/>
          <p:cNvSpPr>
            <a:spLocks noGrp="1"/>
          </p:cNvSpPr>
          <p:nvPr>
            <p:ph type="sldNum" sz="quarter" idx="12"/>
          </p:nvPr>
        </p:nvSpPr>
        <p:spPr/>
        <p:txBody>
          <a:bodyPr/>
          <a:lstStyle/>
          <a:p>
            <a:fld id="{26FCD533-B35B-43EA-8936-8334FF89DDCB}" type="slidenum">
              <a:rPr lang="en-US" smtClean="0"/>
              <a:t>2</a:t>
            </a:fld>
            <a:endParaRPr lang="en-US"/>
          </a:p>
        </p:txBody>
      </p:sp>
      <p:graphicFrame>
        <p:nvGraphicFramePr>
          <p:cNvPr id="3" name="Diagram 2">
            <a:extLst>
              <a:ext uri="{FF2B5EF4-FFF2-40B4-BE49-F238E27FC236}">
                <a16:creationId xmlns:a16="http://schemas.microsoft.com/office/drawing/2014/main" id="{4431050E-B40A-4673-AE3B-566FF511E6A4}"/>
              </a:ext>
            </a:extLst>
          </p:cNvPr>
          <p:cNvGraphicFramePr/>
          <p:nvPr>
            <p:extLst>
              <p:ext uri="{D42A27DB-BD31-4B8C-83A1-F6EECF244321}">
                <p14:modId xmlns:p14="http://schemas.microsoft.com/office/powerpoint/2010/main" val="4078336689"/>
              </p:ext>
            </p:extLst>
          </p:nvPr>
        </p:nvGraphicFramePr>
        <p:xfrm>
          <a:off x="685800" y="1417639"/>
          <a:ext cx="9474200" cy="44497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5191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3699490252"/>
              </p:ext>
            </p:extLst>
          </p:nvPr>
        </p:nvGraphicFramePr>
        <p:xfrm>
          <a:off x="609600" y="1524000"/>
          <a:ext cx="10439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20</a:t>
            </a:fld>
            <a:endParaRPr lang="en-US"/>
          </a:p>
        </p:txBody>
      </p:sp>
    </p:spTree>
    <p:extLst>
      <p:ext uri="{BB962C8B-B14F-4D97-AF65-F5344CB8AC3E}">
        <p14:creationId xmlns:p14="http://schemas.microsoft.com/office/powerpoint/2010/main" val="24006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784189023"/>
              </p:ext>
            </p:extLst>
          </p:nvPr>
        </p:nvGraphicFramePr>
        <p:xfrm>
          <a:off x="609600" y="15240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21</a:t>
            </a:fld>
            <a:endParaRPr lang="en-US"/>
          </a:p>
        </p:txBody>
      </p:sp>
    </p:spTree>
    <p:extLst>
      <p:ext uri="{BB962C8B-B14F-4D97-AF65-F5344CB8AC3E}">
        <p14:creationId xmlns:p14="http://schemas.microsoft.com/office/powerpoint/2010/main" val="717918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1760814987"/>
              </p:ext>
            </p:extLst>
          </p:nvPr>
        </p:nvGraphicFramePr>
        <p:xfrm>
          <a:off x="609600" y="15240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22</a:t>
            </a:fld>
            <a:endParaRPr lang="en-US"/>
          </a:p>
        </p:txBody>
      </p:sp>
    </p:spTree>
    <p:extLst>
      <p:ext uri="{BB962C8B-B14F-4D97-AF65-F5344CB8AC3E}">
        <p14:creationId xmlns:p14="http://schemas.microsoft.com/office/powerpoint/2010/main" val="3918109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884353465"/>
              </p:ext>
            </p:extLst>
          </p:nvPr>
        </p:nvGraphicFramePr>
        <p:xfrm>
          <a:off x="609600" y="15240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23</a:t>
            </a:fld>
            <a:endParaRPr lang="en-US"/>
          </a:p>
        </p:txBody>
      </p:sp>
    </p:spTree>
    <p:extLst>
      <p:ext uri="{BB962C8B-B14F-4D97-AF65-F5344CB8AC3E}">
        <p14:creationId xmlns:p14="http://schemas.microsoft.com/office/powerpoint/2010/main" val="1152236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2548961922"/>
              </p:ext>
            </p:extLst>
          </p:nvPr>
        </p:nvGraphicFramePr>
        <p:xfrm>
          <a:off x="609600" y="1524000"/>
          <a:ext cx="10439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24</a:t>
            </a:fld>
            <a:endParaRPr lang="en-US"/>
          </a:p>
        </p:txBody>
      </p:sp>
    </p:spTree>
    <p:extLst>
      <p:ext uri="{BB962C8B-B14F-4D97-AF65-F5344CB8AC3E}">
        <p14:creationId xmlns:p14="http://schemas.microsoft.com/office/powerpoint/2010/main" val="2671042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24563893"/>
              </p:ext>
            </p:extLst>
          </p:nvPr>
        </p:nvGraphicFramePr>
        <p:xfrm>
          <a:off x="609600" y="1524000"/>
          <a:ext cx="10439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25</a:t>
            </a:fld>
            <a:endParaRPr lang="en-US"/>
          </a:p>
        </p:txBody>
      </p:sp>
    </p:spTree>
    <p:extLst>
      <p:ext uri="{BB962C8B-B14F-4D97-AF65-F5344CB8AC3E}">
        <p14:creationId xmlns:p14="http://schemas.microsoft.com/office/powerpoint/2010/main" val="1614229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C70C-29D9-409D-885E-C42948E1C40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FC368FB9-47CB-4E51-8CCD-B964950EE5DC}"/>
              </a:ext>
            </a:extLst>
          </p:cNvPr>
          <p:cNvGraphicFramePr>
            <a:graphicFrameLocks noGrp="1"/>
          </p:cNvGraphicFramePr>
          <p:nvPr>
            <p:ph idx="1"/>
            <p:extLst>
              <p:ext uri="{D42A27DB-BD31-4B8C-83A1-F6EECF244321}">
                <p14:modId xmlns:p14="http://schemas.microsoft.com/office/powerpoint/2010/main" val="3946876518"/>
              </p:ext>
            </p:extLst>
          </p:nvPr>
        </p:nvGraphicFramePr>
        <p:xfrm>
          <a:off x="609600" y="1524000"/>
          <a:ext cx="10439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6E97250-ED73-4BBA-91D5-9E6EE706BB0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00F748D-416C-40B6-89F9-D313363F1A83}"/>
              </a:ext>
            </a:extLst>
          </p:cNvPr>
          <p:cNvSpPr>
            <a:spLocks noGrp="1"/>
          </p:cNvSpPr>
          <p:nvPr>
            <p:ph type="sldNum" sz="quarter" idx="12"/>
          </p:nvPr>
        </p:nvSpPr>
        <p:spPr/>
        <p:txBody>
          <a:bodyPr/>
          <a:lstStyle/>
          <a:p>
            <a:fld id="{C10C6D2F-C2EB-46BF-9C4D-9AF40BB853E9}" type="slidenum">
              <a:rPr lang="en-US" smtClean="0"/>
              <a:t>26</a:t>
            </a:fld>
            <a:endParaRPr lang="en-US"/>
          </a:p>
        </p:txBody>
      </p:sp>
    </p:spTree>
    <p:extLst>
      <p:ext uri="{BB962C8B-B14F-4D97-AF65-F5344CB8AC3E}">
        <p14:creationId xmlns:p14="http://schemas.microsoft.com/office/powerpoint/2010/main" val="1651627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E5B2-1BA0-4E6F-A932-0064665CE9BD}"/>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Table 6">
            <a:extLst>
              <a:ext uri="{FF2B5EF4-FFF2-40B4-BE49-F238E27FC236}">
                <a16:creationId xmlns:a16="http://schemas.microsoft.com/office/drawing/2014/main" id="{2634A2B7-5CC8-400F-B68E-9F141A8484C3}"/>
              </a:ext>
            </a:extLst>
          </p:cNvPr>
          <p:cNvGraphicFramePr>
            <a:graphicFrameLocks noGrp="1"/>
          </p:cNvGraphicFramePr>
          <p:nvPr>
            <p:ph idx="1"/>
            <p:extLst>
              <p:ext uri="{D42A27DB-BD31-4B8C-83A1-F6EECF244321}">
                <p14:modId xmlns:p14="http://schemas.microsoft.com/office/powerpoint/2010/main" val="823623145"/>
              </p:ext>
            </p:extLst>
          </p:nvPr>
        </p:nvGraphicFramePr>
        <p:xfrm>
          <a:off x="609600" y="1600200"/>
          <a:ext cx="10160000" cy="4572000"/>
        </p:xfrm>
        <a:graphic>
          <a:graphicData uri="http://schemas.openxmlformats.org/drawingml/2006/table">
            <a:tbl>
              <a:tblPr firstRow="1" bandRow="1">
                <a:tableStyleId>{5C22544A-7EE6-4342-B048-85BDC9FD1C3A}</a:tableStyleId>
              </a:tblPr>
              <a:tblGrid>
                <a:gridCol w="10160000">
                  <a:extLst>
                    <a:ext uri="{9D8B030D-6E8A-4147-A177-3AD203B41FA5}">
                      <a16:colId xmlns:a16="http://schemas.microsoft.com/office/drawing/2014/main" val="3445441283"/>
                    </a:ext>
                  </a:extLst>
                </a:gridCol>
              </a:tblGrid>
              <a:tr h="769666">
                <a:tc>
                  <a:txBody>
                    <a:bodyPr/>
                    <a:lstStyle/>
                    <a:p>
                      <a:r>
                        <a:rPr lang="en-US" sz="4400" dirty="0"/>
                        <a:t>SBA Debt Relief</a:t>
                      </a:r>
                    </a:p>
                  </a:txBody>
                  <a:tcPr/>
                </a:tc>
                <a:extLst>
                  <a:ext uri="{0D108BD9-81ED-4DB2-BD59-A6C34878D82A}">
                    <a16:rowId xmlns:a16="http://schemas.microsoft.com/office/drawing/2014/main" val="3951691841"/>
                  </a:ext>
                </a:extLst>
              </a:tr>
              <a:tr h="3802334">
                <a:tc>
                  <a:txBody>
                    <a:bodyPr/>
                    <a:lstStyle/>
                    <a:p>
                      <a:pPr marL="742950" lvl="1" indent="-285750">
                        <a:spcAft>
                          <a:spcPts val="1200"/>
                        </a:spcAft>
                        <a:buFont typeface="Arial" panose="020B0604020202020204" pitchFamily="34" charset="0"/>
                        <a:buChar char="•"/>
                      </a:pPr>
                      <a:r>
                        <a:rPr lang="en-US" sz="3200" dirty="0"/>
                        <a:t>SBA to make 6 months of loan payments on behalf of borrowers with existing</a:t>
                      </a:r>
                    </a:p>
                    <a:p>
                      <a:pPr marL="1200150" lvl="2" indent="-285750">
                        <a:spcAft>
                          <a:spcPts val="1200"/>
                        </a:spcAft>
                        <a:buFont typeface="Arial" panose="020B0604020202020204" pitchFamily="34" charset="0"/>
                        <a:buChar char="•"/>
                      </a:pPr>
                      <a:r>
                        <a:rPr lang="en-US" sz="3200" dirty="0"/>
                        <a:t>7(a) loans (including Community Advantage)</a:t>
                      </a:r>
                    </a:p>
                    <a:p>
                      <a:pPr marL="1200150" lvl="2" indent="-285750">
                        <a:spcAft>
                          <a:spcPts val="1200"/>
                        </a:spcAft>
                        <a:buFont typeface="Arial" panose="020B0604020202020204" pitchFamily="34" charset="0"/>
                        <a:buChar char="•"/>
                      </a:pPr>
                      <a:r>
                        <a:rPr lang="en-US" sz="3200" dirty="0"/>
                        <a:t>504 loans</a:t>
                      </a:r>
                    </a:p>
                    <a:p>
                      <a:pPr marL="1200150" lvl="2" indent="-285750">
                        <a:spcAft>
                          <a:spcPts val="1200"/>
                        </a:spcAft>
                        <a:buFont typeface="Arial" panose="020B0604020202020204" pitchFamily="34" charset="0"/>
                        <a:buChar char="•"/>
                      </a:pPr>
                      <a:r>
                        <a:rPr lang="en-US" sz="3200" dirty="0"/>
                        <a:t>Microloans</a:t>
                      </a:r>
                    </a:p>
                  </a:txBody>
                  <a:tcPr/>
                </a:tc>
                <a:extLst>
                  <a:ext uri="{0D108BD9-81ED-4DB2-BD59-A6C34878D82A}">
                    <a16:rowId xmlns:a16="http://schemas.microsoft.com/office/drawing/2014/main" val="1157469712"/>
                  </a:ext>
                </a:extLst>
              </a:tr>
            </a:tbl>
          </a:graphicData>
        </a:graphic>
      </p:graphicFrame>
      <p:sp>
        <p:nvSpPr>
          <p:cNvPr id="4" name="Date Placeholder 3">
            <a:extLst>
              <a:ext uri="{FF2B5EF4-FFF2-40B4-BE49-F238E27FC236}">
                <a16:creationId xmlns:a16="http://schemas.microsoft.com/office/drawing/2014/main" id="{A62B2E2D-966B-4275-81EA-A57785435DF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FDC12D-CB1F-401A-98A9-424004FD1AD3}"/>
              </a:ext>
            </a:extLst>
          </p:cNvPr>
          <p:cNvSpPr>
            <a:spLocks noGrp="1"/>
          </p:cNvSpPr>
          <p:nvPr>
            <p:ph type="sldNum" sz="quarter" idx="12"/>
          </p:nvPr>
        </p:nvSpPr>
        <p:spPr/>
        <p:txBody>
          <a:bodyPr/>
          <a:lstStyle/>
          <a:p>
            <a:fld id="{C10C6D2F-C2EB-46BF-9C4D-9AF40BB853E9}" type="slidenum">
              <a:rPr lang="en-US" smtClean="0"/>
              <a:t>27</a:t>
            </a:fld>
            <a:endParaRPr lang="en-US"/>
          </a:p>
        </p:txBody>
      </p:sp>
    </p:spTree>
    <p:extLst>
      <p:ext uri="{BB962C8B-B14F-4D97-AF65-F5344CB8AC3E}">
        <p14:creationId xmlns:p14="http://schemas.microsoft.com/office/powerpoint/2010/main" val="306597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2367638573"/>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28</a:t>
            </a:fld>
            <a:endParaRPr lang="en-US"/>
          </a:p>
        </p:txBody>
      </p:sp>
    </p:spTree>
    <p:extLst>
      <p:ext uri="{BB962C8B-B14F-4D97-AF65-F5344CB8AC3E}">
        <p14:creationId xmlns:p14="http://schemas.microsoft.com/office/powerpoint/2010/main" val="4260769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3728631807"/>
              </p:ext>
            </p:extLst>
          </p:nvPr>
        </p:nvGraphicFramePr>
        <p:xfrm>
          <a:off x="609600" y="1600200"/>
          <a:ext cx="97536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29</a:t>
            </a:fld>
            <a:endParaRPr lang="en-US"/>
          </a:p>
        </p:txBody>
      </p:sp>
    </p:spTree>
    <p:extLst>
      <p:ext uri="{BB962C8B-B14F-4D97-AF65-F5344CB8AC3E}">
        <p14:creationId xmlns:p14="http://schemas.microsoft.com/office/powerpoint/2010/main" val="403551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65" y="230566"/>
            <a:ext cx="10160000" cy="1143000"/>
          </a:xfrm>
        </p:spPr>
        <p:txBody>
          <a:bodyPr/>
          <a:lstStyle/>
          <a:p>
            <a:r>
              <a:rPr lang="en-US" sz="3600" dirty="0"/>
              <a:t>COVID 19 Federal Stimulus &amp; Company Financing</a:t>
            </a:r>
          </a:p>
        </p:txBody>
      </p:sp>
      <p:sp>
        <p:nvSpPr>
          <p:cNvPr id="3" name="Content Placeholder 2"/>
          <p:cNvSpPr>
            <a:spLocks noGrp="1"/>
          </p:cNvSpPr>
          <p:nvPr>
            <p:ph idx="1"/>
          </p:nvPr>
        </p:nvSpPr>
        <p:spPr>
          <a:xfrm>
            <a:off x="762000" y="1478442"/>
            <a:ext cx="10019565" cy="533400"/>
          </a:xfrm>
        </p:spPr>
        <p:txBody>
          <a:bodyPr>
            <a:noAutofit/>
          </a:bodyPr>
          <a:lstStyle/>
          <a:p>
            <a:pPr marL="114300" indent="0">
              <a:buNone/>
            </a:pPr>
            <a:r>
              <a:rPr lang="en-US" sz="2800" b="1" dirty="0"/>
              <a:t>Montrose Group, LLC Wrote the Book on Economic Development</a:t>
            </a:r>
          </a:p>
          <a:p>
            <a:pPr marL="114300" indent="0">
              <a:buNone/>
            </a:pPr>
            <a:endParaRPr lang="en-US" sz="2800" dirty="0"/>
          </a:p>
        </p:txBody>
      </p:sp>
      <p:sp>
        <p:nvSpPr>
          <p:cNvPr id="4" name="Date Placeholder 3"/>
          <p:cNvSpPr>
            <a:spLocks noGrp="1"/>
          </p:cNvSpPr>
          <p:nvPr>
            <p:ph type="dt" sz="half" idx="10"/>
          </p:nvPr>
        </p:nvSpPr>
        <p:spPr/>
        <p:txBody>
          <a:bodyPr/>
          <a:lstStyle/>
          <a:p>
            <a:fld id="{83DF1796-A2F0-4967-B45D-FCE751E2A23F}" type="datetime1">
              <a:rPr lang="en-US" smtClean="0"/>
              <a:t>4/3/2020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3</a:t>
            </a:fld>
            <a:endParaRPr lang="en-US"/>
          </a:p>
        </p:txBody>
      </p:sp>
      <p:pic>
        <p:nvPicPr>
          <p:cNvPr id="6" name="Picture 2" descr="http://www.ohioattorneygeneral.gov/Economic-Development/Economic-Development-Files/Ohio-Economic-Development-Manual.aspx?width=200&amp;height=2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315" y="2211301"/>
            <a:ext cx="1374736" cy="18161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4602418" y="2211301"/>
            <a:ext cx="1400268" cy="1793009"/>
          </a:xfrm>
          <a:prstGeom prst="rect">
            <a:avLst/>
          </a:prstGeom>
        </p:spPr>
      </p:pic>
      <p:pic>
        <p:nvPicPr>
          <p:cNvPr id="9" name="Picture 8" descr="cid:image001.jpg@01CFDCBA.BA3B25E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035594" y="4237735"/>
            <a:ext cx="1283855" cy="1807465"/>
          </a:xfrm>
          <a:prstGeom prst="rect">
            <a:avLst/>
          </a:prstGeom>
          <a:noFill/>
          <a:ln>
            <a:noFill/>
          </a:ln>
        </p:spPr>
      </p:pic>
      <p:pic>
        <p:nvPicPr>
          <p:cNvPr id="10"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889" y="2274802"/>
            <a:ext cx="1258949" cy="1752600"/>
          </a:xfrm>
          <a:prstGeom prst="rect">
            <a:avLst/>
          </a:prstGeom>
        </p:spPr>
      </p:pic>
      <p:pic>
        <p:nvPicPr>
          <p:cNvPr id="11" name="Picture 2" descr="C:\Users\drobinson\Dropbox\Athens Co\Athens Report Charts &amp; Images\Front Page Athens Plan_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8830" y="4343401"/>
            <a:ext cx="137473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02418" y="4237735"/>
            <a:ext cx="1325424" cy="186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89805" y="2270617"/>
            <a:ext cx="1518297" cy="185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2594" y="2208762"/>
            <a:ext cx="1477645" cy="1884680"/>
          </a:xfrm>
          <a:prstGeom prst="rect">
            <a:avLst/>
          </a:prstGeom>
          <a:noFill/>
          <a:ln>
            <a:noFill/>
          </a:ln>
        </p:spPr>
      </p:pic>
      <p:pic>
        <p:nvPicPr>
          <p:cNvPr id="16" name="Picture 15"/>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02040" y="4322681"/>
            <a:ext cx="1473200" cy="1811020"/>
          </a:xfrm>
          <a:prstGeom prst="rect">
            <a:avLst/>
          </a:prstGeom>
          <a:noFill/>
          <a:ln>
            <a:noFill/>
          </a:ln>
        </p:spPr>
      </p:pic>
      <p:pic>
        <p:nvPicPr>
          <p:cNvPr id="17" name="Picture 16"/>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349438" y="4383593"/>
            <a:ext cx="1458664" cy="1788608"/>
          </a:xfrm>
          <a:prstGeom prst="rect">
            <a:avLst/>
          </a:prstGeom>
          <a:noFill/>
          <a:ln>
            <a:noFill/>
          </a:ln>
        </p:spPr>
      </p:pic>
    </p:spTree>
    <p:extLst>
      <p:ext uri="{BB962C8B-B14F-4D97-AF65-F5344CB8AC3E}">
        <p14:creationId xmlns:p14="http://schemas.microsoft.com/office/powerpoint/2010/main" val="2317663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A989-AD16-4A05-AAFB-E57AAABEF1B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1975734431"/>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30</a:t>
            </a:fld>
            <a:endParaRPr lang="en-US"/>
          </a:p>
        </p:txBody>
      </p:sp>
    </p:spTree>
    <p:extLst>
      <p:ext uri="{BB962C8B-B14F-4D97-AF65-F5344CB8AC3E}">
        <p14:creationId xmlns:p14="http://schemas.microsoft.com/office/powerpoint/2010/main" val="1646693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2010588292"/>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31</a:t>
            </a:fld>
            <a:endParaRPr lang="en-US"/>
          </a:p>
        </p:txBody>
      </p:sp>
    </p:spTree>
    <p:extLst>
      <p:ext uri="{BB962C8B-B14F-4D97-AF65-F5344CB8AC3E}">
        <p14:creationId xmlns:p14="http://schemas.microsoft.com/office/powerpoint/2010/main" val="591470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3549495105"/>
              </p:ext>
            </p:extLst>
          </p:nvPr>
        </p:nvGraphicFramePr>
        <p:xfrm>
          <a:off x="609600" y="1447800"/>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32</a:t>
            </a:fld>
            <a:endParaRPr lang="en-US"/>
          </a:p>
        </p:txBody>
      </p:sp>
    </p:spTree>
    <p:extLst>
      <p:ext uri="{BB962C8B-B14F-4D97-AF65-F5344CB8AC3E}">
        <p14:creationId xmlns:p14="http://schemas.microsoft.com/office/powerpoint/2010/main" val="197016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835125639"/>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33</a:t>
            </a:fld>
            <a:endParaRPr lang="en-US"/>
          </a:p>
        </p:txBody>
      </p:sp>
    </p:spTree>
    <p:extLst>
      <p:ext uri="{BB962C8B-B14F-4D97-AF65-F5344CB8AC3E}">
        <p14:creationId xmlns:p14="http://schemas.microsoft.com/office/powerpoint/2010/main" val="1954859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9D0C-15A0-4B8F-AEBF-2B387E33EF12}"/>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03A2A35E-28EA-4445-A630-755D76528B26}"/>
              </a:ext>
            </a:extLst>
          </p:cNvPr>
          <p:cNvGraphicFramePr>
            <a:graphicFrameLocks noGrp="1"/>
          </p:cNvGraphicFramePr>
          <p:nvPr>
            <p:ph idx="1"/>
            <p:extLst>
              <p:ext uri="{D42A27DB-BD31-4B8C-83A1-F6EECF244321}">
                <p14:modId xmlns:p14="http://schemas.microsoft.com/office/powerpoint/2010/main" val="1518918537"/>
              </p:ext>
            </p:extLst>
          </p:nvPr>
        </p:nvGraphicFramePr>
        <p:xfrm>
          <a:off x="609600" y="1447800"/>
          <a:ext cx="975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9D88228-6625-4E1D-9996-879D0A6DF14F}"/>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602BCC51-432A-4652-BCFB-7A875D8AC72B}"/>
              </a:ext>
            </a:extLst>
          </p:cNvPr>
          <p:cNvSpPr>
            <a:spLocks noGrp="1"/>
          </p:cNvSpPr>
          <p:nvPr>
            <p:ph type="sldNum" sz="quarter" idx="12"/>
          </p:nvPr>
        </p:nvSpPr>
        <p:spPr/>
        <p:txBody>
          <a:bodyPr/>
          <a:lstStyle/>
          <a:p>
            <a:fld id="{C10C6D2F-C2EB-46BF-9C4D-9AF40BB853E9}" type="slidenum">
              <a:rPr lang="en-US" smtClean="0"/>
              <a:t>34</a:t>
            </a:fld>
            <a:endParaRPr lang="en-US"/>
          </a:p>
        </p:txBody>
      </p:sp>
    </p:spTree>
    <p:extLst>
      <p:ext uri="{BB962C8B-B14F-4D97-AF65-F5344CB8AC3E}">
        <p14:creationId xmlns:p14="http://schemas.microsoft.com/office/powerpoint/2010/main" val="1563893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903A7-6B3D-4AF9-BD37-CAF220953D8F}"/>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Content Placeholder 5">
            <a:extLst>
              <a:ext uri="{FF2B5EF4-FFF2-40B4-BE49-F238E27FC236}">
                <a16:creationId xmlns:a16="http://schemas.microsoft.com/office/drawing/2014/main" id="{284445CA-E163-4357-AA1C-1D76845390DA}"/>
              </a:ext>
            </a:extLst>
          </p:cNvPr>
          <p:cNvGraphicFramePr>
            <a:graphicFrameLocks noGrp="1"/>
          </p:cNvGraphicFramePr>
          <p:nvPr>
            <p:ph idx="1"/>
            <p:extLst>
              <p:ext uri="{D42A27DB-BD31-4B8C-83A1-F6EECF244321}">
                <p14:modId xmlns:p14="http://schemas.microsoft.com/office/powerpoint/2010/main" val="1300696102"/>
              </p:ext>
            </p:extLst>
          </p:nvPr>
        </p:nvGraphicFramePr>
        <p:xfrm>
          <a:off x="609600" y="1417638"/>
          <a:ext cx="10160000" cy="467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EE6B65E9-300F-4A18-9005-0ECFE332A4AE}"/>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09598ED4-B788-481C-B09A-0991483BE41E}"/>
              </a:ext>
            </a:extLst>
          </p:cNvPr>
          <p:cNvSpPr>
            <a:spLocks noGrp="1"/>
          </p:cNvSpPr>
          <p:nvPr>
            <p:ph type="sldNum" sz="quarter" idx="12"/>
          </p:nvPr>
        </p:nvSpPr>
        <p:spPr/>
        <p:txBody>
          <a:bodyPr/>
          <a:lstStyle/>
          <a:p>
            <a:fld id="{C10C6D2F-C2EB-46BF-9C4D-9AF40BB853E9}" type="slidenum">
              <a:rPr lang="en-US" smtClean="0"/>
              <a:t>35</a:t>
            </a:fld>
            <a:endParaRPr lang="en-US"/>
          </a:p>
        </p:txBody>
      </p:sp>
    </p:spTree>
    <p:extLst>
      <p:ext uri="{BB962C8B-B14F-4D97-AF65-F5344CB8AC3E}">
        <p14:creationId xmlns:p14="http://schemas.microsoft.com/office/powerpoint/2010/main" val="854329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579D-ED84-4A4B-B849-69DDFAE485D1}"/>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Content Placeholder 5">
            <a:extLst>
              <a:ext uri="{FF2B5EF4-FFF2-40B4-BE49-F238E27FC236}">
                <a16:creationId xmlns:a16="http://schemas.microsoft.com/office/drawing/2014/main" id="{32E4C14E-D222-4AE4-84FF-455D456F56B2}"/>
              </a:ext>
            </a:extLst>
          </p:cNvPr>
          <p:cNvGraphicFramePr>
            <a:graphicFrameLocks noGrp="1"/>
          </p:cNvGraphicFramePr>
          <p:nvPr>
            <p:ph idx="1"/>
            <p:extLst>
              <p:ext uri="{D42A27DB-BD31-4B8C-83A1-F6EECF244321}">
                <p14:modId xmlns:p14="http://schemas.microsoft.com/office/powerpoint/2010/main" val="1571420648"/>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434B37C-CAA3-4619-8680-E77991AF02C7}"/>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B0F2EAFB-4DB3-47A6-814F-E7A94A5AB229}"/>
              </a:ext>
            </a:extLst>
          </p:cNvPr>
          <p:cNvSpPr>
            <a:spLocks noGrp="1"/>
          </p:cNvSpPr>
          <p:nvPr>
            <p:ph type="sldNum" sz="quarter" idx="12"/>
          </p:nvPr>
        </p:nvSpPr>
        <p:spPr/>
        <p:txBody>
          <a:bodyPr/>
          <a:lstStyle/>
          <a:p>
            <a:fld id="{C10C6D2F-C2EB-46BF-9C4D-9AF40BB853E9}" type="slidenum">
              <a:rPr lang="en-US" smtClean="0"/>
              <a:t>36</a:t>
            </a:fld>
            <a:endParaRPr lang="en-US"/>
          </a:p>
        </p:txBody>
      </p:sp>
    </p:spTree>
    <p:extLst>
      <p:ext uri="{BB962C8B-B14F-4D97-AF65-F5344CB8AC3E}">
        <p14:creationId xmlns:p14="http://schemas.microsoft.com/office/powerpoint/2010/main" val="2683243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8BDD-A8AE-4089-A125-BFE329C9BDC7}"/>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Content Placeholder 5">
            <a:extLst>
              <a:ext uri="{FF2B5EF4-FFF2-40B4-BE49-F238E27FC236}">
                <a16:creationId xmlns:a16="http://schemas.microsoft.com/office/drawing/2014/main" id="{7CE928C9-A588-4C56-A0F4-4ED6557CAE24}"/>
              </a:ext>
            </a:extLst>
          </p:cNvPr>
          <p:cNvGraphicFramePr>
            <a:graphicFrameLocks noGrp="1"/>
          </p:cNvGraphicFramePr>
          <p:nvPr>
            <p:ph idx="1"/>
            <p:extLst>
              <p:ext uri="{D42A27DB-BD31-4B8C-83A1-F6EECF244321}">
                <p14:modId xmlns:p14="http://schemas.microsoft.com/office/powerpoint/2010/main" val="1638403250"/>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94EC4DA-8C01-4FDE-8B98-C77E4189595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0EA4DB09-4A3E-4E59-B0BF-273345EFC91F}"/>
              </a:ext>
            </a:extLst>
          </p:cNvPr>
          <p:cNvSpPr>
            <a:spLocks noGrp="1"/>
          </p:cNvSpPr>
          <p:nvPr>
            <p:ph type="sldNum" sz="quarter" idx="12"/>
          </p:nvPr>
        </p:nvSpPr>
        <p:spPr/>
        <p:txBody>
          <a:bodyPr/>
          <a:lstStyle/>
          <a:p>
            <a:fld id="{C10C6D2F-C2EB-46BF-9C4D-9AF40BB853E9}" type="slidenum">
              <a:rPr lang="en-US" smtClean="0"/>
              <a:t>37</a:t>
            </a:fld>
            <a:endParaRPr lang="en-US"/>
          </a:p>
        </p:txBody>
      </p:sp>
    </p:spTree>
    <p:extLst>
      <p:ext uri="{BB962C8B-B14F-4D97-AF65-F5344CB8AC3E}">
        <p14:creationId xmlns:p14="http://schemas.microsoft.com/office/powerpoint/2010/main" val="3340801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96E0-FCF9-4E71-844F-8729B5C5AC70}"/>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Content Placeholder 5">
            <a:extLst>
              <a:ext uri="{FF2B5EF4-FFF2-40B4-BE49-F238E27FC236}">
                <a16:creationId xmlns:a16="http://schemas.microsoft.com/office/drawing/2014/main" id="{51F634F0-AB7C-4A57-8807-41C70EB11121}"/>
              </a:ext>
            </a:extLst>
          </p:cNvPr>
          <p:cNvGraphicFramePr>
            <a:graphicFrameLocks noGrp="1"/>
          </p:cNvGraphicFramePr>
          <p:nvPr>
            <p:ph idx="1"/>
            <p:extLst>
              <p:ext uri="{D42A27DB-BD31-4B8C-83A1-F6EECF244321}">
                <p14:modId xmlns:p14="http://schemas.microsoft.com/office/powerpoint/2010/main" val="1708386854"/>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338181B7-C6D1-4031-A376-F0BCEE356C32}"/>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39087D25-8BC6-486E-941B-FF5632E46C92}"/>
              </a:ext>
            </a:extLst>
          </p:cNvPr>
          <p:cNvSpPr>
            <a:spLocks noGrp="1"/>
          </p:cNvSpPr>
          <p:nvPr>
            <p:ph type="sldNum" sz="quarter" idx="12"/>
          </p:nvPr>
        </p:nvSpPr>
        <p:spPr/>
        <p:txBody>
          <a:bodyPr/>
          <a:lstStyle/>
          <a:p>
            <a:fld id="{C10C6D2F-C2EB-46BF-9C4D-9AF40BB853E9}" type="slidenum">
              <a:rPr lang="en-US" smtClean="0"/>
              <a:t>38</a:t>
            </a:fld>
            <a:endParaRPr lang="en-US"/>
          </a:p>
        </p:txBody>
      </p:sp>
    </p:spTree>
    <p:extLst>
      <p:ext uri="{BB962C8B-B14F-4D97-AF65-F5344CB8AC3E}">
        <p14:creationId xmlns:p14="http://schemas.microsoft.com/office/powerpoint/2010/main" val="67472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5037-44CD-4AD9-A251-384226784EC5}"/>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Content Placeholder 5">
            <a:extLst>
              <a:ext uri="{FF2B5EF4-FFF2-40B4-BE49-F238E27FC236}">
                <a16:creationId xmlns:a16="http://schemas.microsoft.com/office/drawing/2014/main" id="{841A6DE7-BDA0-4CB9-90F6-B36C1697441F}"/>
              </a:ext>
            </a:extLst>
          </p:cNvPr>
          <p:cNvGraphicFramePr>
            <a:graphicFrameLocks noGrp="1"/>
          </p:cNvGraphicFramePr>
          <p:nvPr>
            <p:ph idx="1"/>
            <p:extLst>
              <p:ext uri="{D42A27DB-BD31-4B8C-83A1-F6EECF244321}">
                <p14:modId xmlns:p14="http://schemas.microsoft.com/office/powerpoint/2010/main" val="1082370462"/>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666F2DE2-7FF9-436F-963C-A16717A622B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69ABC824-648E-452B-B6A7-FC7C7B223FDD}"/>
              </a:ext>
            </a:extLst>
          </p:cNvPr>
          <p:cNvSpPr>
            <a:spLocks noGrp="1"/>
          </p:cNvSpPr>
          <p:nvPr>
            <p:ph type="sldNum" sz="quarter" idx="12"/>
          </p:nvPr>
        </p:nvSpPr>
        <p:spPr/>
        <p:txBody>
          <a:bodyPr/>
          <a:lstStyle/>
          <a:p>
            <a:fld id="{C10C6D2F-C2EB-46BF-9C4D-9AF40BB853E9}" type="slidenum">
              <a:rPr lang="en-US" smtClean="0"/>
              <a:t>39</a:t>
            </a:fld>
            <a:endParaRPr lang="en-US"/>
          </a:p>
        </p:txBody>
      </p:sp>
    </p:spTree>
    <p:extLst>
      <p:ext uri="{BB962C8B-B14F-4D97-AF65-F5344CB8AC3E}">
        <p14:creationId xmlns:p14="http://schemas.microsoft.com/office/powerpoint/2010/main" val="44535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012E-2841-459E-BEBA-70EB142E520C}"/>
              </a:ext>
            </a:extLst>
          </p:cNvPr>
          <p:cNvSpPr>
            <a:spLocks noGrp="1"/>
          </p:cNvSpPr>
          <p:nvPr>
            <p:ph type="title"/>
          </p:nvPr>
        </p:nvSpPr>
        <p:spPr/>
        <p:txBody>
          <a:bodyPr/>
          <a:lstStyle/>
          <a:p>
            <a:r>
              <a:rPr lang="en-US" sz="3600" dirty="0"/>
              <a:t>COVID 19 Federal Stimulus &amp; Company Financing</a:t>
            </a:r>
          </a:p>
        </p:txBody>
      </p:sp>
      <p:sp>
        <p:nvSpPr>
          <p:cNvPr id="4" name="Date Placeholder 3">
            <a:extLst>
              <a:ext uri="{FF2B5EF4-FFF2-40B4-BE49-F238E27FC236}">
                <a16:creationId xmlns:a16="http://schemas.microsoft.com/office/drawing/2014/main" id="{BC5EED84-9744-452A-A382-21E0C04654A9}"/>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B6E0B344-06F7-44E3-B195-12F537EDDACF}"/>
              </a:ext>
            </a:extLst>
          </p:cNvPr>
          <p:cNvSpPr>
            <a:spLocks noGrp="1"/>
          </p:cNvSpPr>
          <p:nvPr>
            <p:ph type="sldNum" sz="quarter" idx="12"/>
          </p:nvPr>
        </p:nvSpPr>
        <p:spPr/>
        <p:txBody>
          <a:bodyPr/>
          <a:lstStyle/>
          <a:p>
            <a:fld id="{C10C6D2F-C2EB-46BF-9C4D-9AF40BB853E9}" type="slidenum">
              <a:rPr lang="en-US" smtClean="0"/>
              <a:t>4</a:t>
            </a:fld>
            <a:endParaRPr lang="en-US"/>
          </a:p>
        </p:txBody>
      </p:sp>
      <p:pic>
        <p:nvPicPr>
          <p:cNvPr id="6" name="Content Placeholder 5">
            <a:extLst>
              <a:ext uri="{FF2B5EF4-FFF2-40B4-BE49-F238E27FC236}">
                <a16:creationId xmlns:a16="http://schemas.microsoft.com/office/drawing/2014/main" id="{D4F1427A-C2B7-41EF-B7CD-D371560BE46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3000" y="3792020"/>
            <a:ext cx="1570690" cy="1828800"/>
          </a:xfrm>
          <a:prstGeom prst="rect">
            <a:avLst/>
          </a:prstGeom>
          <a:noFill/>
          <a:ln>
            <a:noFill/>
          </a:ln>
        </p:spPr>
      </p:pic>
      <p:pic>
        <p:nvPicPr>
          <p:cNvPr id="7" name="image17.jpeg">
            <a:extLst>
              <a:ext uri="{FF2B5EF4-FFF2-40B4-BE49-F238E27FC236}">
                <a16:creationId xmlns:a16="http://schemas.microsoft.com/office/drawing/2014/main" id="{4D613165-A3B8-4BB7-BC09-E25A830D795B}"/>
              </a:ext>
            </a:extLst>
          </p:cNvPr>
          <p:cNvPicPr/>
          <p:nvPr/>
        </p:nvPicPr>
        <p:blipFill>
          <a:blip r:embed="rId3" cstate="print"/>
          <a:stretch>
            <a:fillRect/>
          </a:stretch>
        </p:blipFill>
        <p:spPr>
          <a:xfrm>
            <a:off x="3651833" y="3733800"/>
            <a:ext cx="1561676" cy="1828800"/>
          </a:xfrm>
          <a:prstGeom prst="rect">
            <a:avLst/>
          </a:prstGeom>
        </p:spPr>
      </p:pic>
      <p:pic>
        <p:nvPicPr>
          <p:cNvPr id="8" name="Picture 7" descr="David J. Robinson">
            <a:hlinkClick r:id="rId4"/>
            <a:extLst>
              <a:ext uri="{FF2B5EF4-FFF2-40B4-BE49-F238E27FC236}">
                <a16:creationId xmlns:a16="http://schemas.microsoft.com/office/drawing/2014/main" id="{FAB36B18-0E80-4004-9ABD-536D608D791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209800"/>
            <a:ext cx="1561676" cy="1828800"/>
          </a:xfrm>
          <a:prstGeom prst="rect">
            <a:avLst/>
          </a:prstGeom>
          <a:noFill/>
          <a:ln>
            <a:noFill/>
          </a:ln>
        </p:spPr>
      </p:pic>
      <p:pic>
        <p:nvPicPr>
          <p:cNvPr id="9" name="Picture 8" descr="Timothy Biggam">
            <a:extLst>
              <a:ext uri="{FF2B5EF4-FFF2-40B4-BE49-F238E27FC236}">
                <a16:creationId xmlns:a16="http://schemas.microsoft.com/office/drawing/2014/main" id="{21CA842B-2746-417C-BE9A-2A48D9E0B87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133600"/>
            <a:ext cx="1490839" cy="1828800"/>
          </a:xfrm>
          <a:prstGeom prst="rect">
            <a:avLst/>
          </a:prstGeom>
          <a:noFill/>
          <a:ln>
            <a:noFill/>
          </a:ln>
        </p:spPr>
      </p:pic>
    </p:spTree>
    <p:extLst>
      <p:ext uri="{BB962C8B-B14F-4D97-AF65-F5344CB8AC3E}">
        <p14:creationId xmlns:p14="http://schemas.microsoft.com/office/powerpoint/2010/main" val="1127205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1E73-D297-482E-855C-BFE794BCA0CA}"/>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BCA5BF96-F9C0-4F25-8632-4FD9826C6EA0}"/>
              </a:ext>
            </a:extLst>
          </p:cNvPr>
          <p:cNvGraphicFramePr>
            <a:graphicFrameLocks noGrp="1"/>
          </p:cNvGraphicFramePr>
          <p:nvPr>
            <p:ph idx="1"/>
            <p:extLst>
              <p:ext uri="{D42A27DB-BD31-4B8C-83A1-F6EECF244321}">
                <p14:modId xmlns:p14="http://schemas.microsoft.com/office/powerpoint/2010/main" val="2052334838"/>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4D061FB4-766D-4EDF-A88C-381D2AB1C124}"/>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D0FA35A7-5F9C-4B4B-A379-85AF86C87244}"/>
              </a:ext>
            </a:extLst>
          </p:cNvPr>
          <p:cNvSpPr>
            <a:spLocks noGrp="1"/>
          </p:cNvSpPr>
          <p:nvPr>
            <p:ph type="sldNum" sz="quarter" idx="12"/>
          </p:nvPr>
        </p:nvSpPr>
        <p:spPr/>
        <p:txBody>
          <a:bodyPr/>
          <a:lstStyle/>
          <a:p>
            <a:fld id="{C10C6D2F-C2EB-46BF-9C4D-9AF40BB853E9}" type="slidenum">
              <a:rPr lang="en-US" smtClean="0"/>
              <a:t>40</a:t>
            </a:fld>
            <a:endParaRPr lang="en-US"/>
          </a:p>
        </p:txBody>
      </p:sp>
    </p:spTree>
    <p:extLst>
      <p:ext uri="{BB962C8B-B14F-4D97-AF65-F5344CB8AC3E}">
        <p14:creationId xmlns:p14="http://schemas.microsoft.com/office/powerpoint/2010/main" val="501622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205E8-4A5B-4412-A0E4-26D3FDD055EA}"/>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BEE6AF58-411C-47F9-81F0-FA81EF474041}"/>
              </a:ext>
            </a:extLst>
          </p:cNvPr>
          <p:cNvGraphicFramePr>
            <a:graphicFrameLocks noGrp="1"/>
          </p:cNvGraphicFramePr>
          <p:nvPr>
            <p:ph idx="1"/>
            <p:extLst>
              <p:ext uri="{D42A27DB-BD31-4B8C-83A1-F6EECF244321}">
                <p14:modId xmlns:p14="http://schemas.microsoft.com/office/powerpoint/2010/main" val="866386745"/>
              </p:ext>
            </p:extLst>
          </p:nvPr>
        </p:nvGraphicFramePr>
        <p:xfrm>
          <a:off x="914400" y="2133600"/>
          <a:ext cx="6324600" cy="1477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D6C9A1C-E072-40A4-9A56-C1E70F573256}"/>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297DB0F1-9491-4955-AD17-6859BAE091AB}"/>
              </a:ext>
            </a:extLst>
          </p:cNvPr>
          <p:cNvSpPr>
            <a:spLocks noGrp="1"/>
          </p:cNvSpPr>
          <p:nvPr>
            <p:ph type="sldNum" sz="quarter" idx="12"/>
          </p:nvPr>
        </p:nvSpPr>
        <p:spPr/>
        <p:txBody>
          <a:bodyPr/>
          <a:lstStyle/>
          <a:p>
            <a:fld id="{C10C6D2F-C2EB-46BF-9C4D-9AF40BB853E9}" type="slidenum">
              <a:rPr lang="en-US" smtClean="0"/>
              <a:t>41</a:t>
            </a:fld>
            <a:endParaRPr lang="en-US"/>
          </a:p>
        </p:txBody>
      </p:sp>
      <p:graphicFrame>
        <p:nvGraphicFramePr>
          <p:cNvPr id="7" name="Diagram 6">
            <a:extLst>
              <a:ext uri="{FF2B5EF4-FFF2-40B4-BE49-F238E27FC236}">
                <a16:creationId xmlns:a16="http://schemas.microsoft.com/office/drawing/2014/main" id="{4D27FD7D-14E4-4B38-8CE7-4B446C705A45}"/>
              </a:ext>
            </a:extLst>
          </p:cNvPr>
          <p:cNvGraphicFramePr/>
          <p:nvPr>
            <p:extLst>
              <p:ext uri="{D42A27DB-BD31-4B8C-83A1-F6EECF244321}">
                <p14:modId xmlns:p14="http://schemas.microsoft.com/office/powerpoint/2010/main" val="3866820269"/>
              </p:ext>
            </p:extLst>
          </p:nvPr>
        </p:nvGraphicFramePr>
        <p:xfrm>
          <a:off x="685800" y="3048000"/>
          <a:ext cx="9525000" cy="35730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48183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285F-A60C-4966-8C79-420C0F434D5B}"/>
              </a:ext>
            </a:extLst>
          </p:cNvPr>
          <p:cNvSpPr>
            <a:spLocks noGrp="1"/>
          </p:cNvSpPr>
          <p:nvPr>
            <p:ph type="title"/>
          </p:nvPr>
        </p:nvSpPr>
        <p:spPr/>
        <p:txBody>
          <a:bodyPr/>
          <a:lstStyle/>
          <a:p>
            <a:r>
              <a:rPr lang="en-US" sz="3600" dirty="0">
                <a:solidFill>
                  <a:srgbClr val="2C3C43"/>
                </a:solidFill>
              </a:rPr>
              <a:t>COVID 19 Federal Stimulus &amp; Company Financing</a:t>
            </a:r>
            <a:endParaRPr lang="en-US" dirty="0"/>
          </a:p>
        </p:txBody>
      </p:sp>
      <p:graphicFrame>
        <p:nvGraphicFramePr>
          <p:cNvPr id="6" name="Content Placeholder 5">
            <a:extLst>
              <a:ext uri="{FF2B5EF4-FFF2-40B4-BE49-F238E27FC236}">
                <a16:creationId xmlns:a16="http://schemas.microsoft.com/office/drawing/2014/main" id="{87B12538-4ECB-4E97-9923-CF71A60D2391}"/>
              </a:ext>
            </a:extLst>
          </p:cNvPr>
          <p:cNvGraphicFramePr>
            <a:graphicFrameLocks noGrp="1"/>
          </p:cNvGraphicFramePr>
          <p:nvPr>
            <p:ph idx="1"/>
            <p:extLst>
              <p:ext uri="{D42A27DB-BD31-4B8C-83A1-F6EECF244321}">
                <p14:modId xmlns:p14="http://schemas.microsoft.com/office/powerpoint/2010/main" val="2955218236"/>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601C5F0-1C39-4E1B-A5B5-F16873ED58D9}"/>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9C2924EA-E2EA-4D12-BD68-EBEC103128B1}"/>
              </a:ext>
            </a:extLst>
          </p:cNvPr>
          <p:cNvSpPr>
            <a:spLocks noGrp="1"/>
          </p:cNvSpPr>
          <p:nvPr>
            <p:ph type="sldNum" sz="quarter" idx="12"/>
          </p:nvPr>
        </p:nvSpPr>
        <p:spPr/>
        <p:txBody>
          <a:bodyPr/>
          <a:lstStyle/>
          <a:p>
            <a:fld id="{C10C6D2F-C2EB-46BF-9C4D-9AF40BB853E9}" type="slidenum">
              <a:rPr lang="en-US" smtClean="0"/>
              <a:t>42</a:t>
            </a:fld>
            <a:endParaRPr lang="en-US"/>
          </a:p>
        </p:txBody>
      </p:sp>
    </p:spTree>
    <p:extLst>
      <p:ext uri="{BB962C8B-B14F-4D97-AF65-F5344CB8AC3E}">
        <p14:creationId xmlns:p14="http://schemas.microsoft.com/office/powerpoint/2010/main" val="3581879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5F7B-9CD5-4DF2-B62C-BA0BFBE4E49D}"/>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B41DA83E-C030-462E-9903-17A8A47A7C52}"/>
              </a:ext>
            </a:extLst>
          </p:cNvPr>
          <p:cNvGraphicFramePr>
            <a:graphicFrameLocks noGrp="1"/>
          </p:cNvGraphicFramePr>
          <p:nvPr>
            <p:ph idx="1"/>
            <p:extLst>
              <p:ext uri="{D42A27DB-BD31-4B8C-83A1-F6EECF244321}">
                <p14:modId xmlns:p14="http://schemas.microsoft.com/office/powerpoint/2010/main" val="43650177"/>
              </p:ext>
            </p:extLst>
          </p:nvPr>
        </p:nvGraphicFramePr>
        <p:xfrm>
          <a:off x="609600" y="1600200"/>
          <a:ext cx="10160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5140987-80B9-472B-B318-18C782ABF555}"/>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14A408D0-4F06-428C-9B5B-A7170BE24EC2}"/>
              </a:ext>
            </a:extLst>
          </p:cNvPr>
          <p:cNvSpPr>
            <a:spLocks noGrp="1"/>
          </p:cNvSpPr>
          <p:nvPr>
            <p:ph type="sldNum" sz="quarter" idx="12"/>
          </p:nvPr>
        </p:nvSpPr>
        <p:spPr/>
        <p:txBody>
          <a:bodyPr/>
          <a:lstStyle/>
          <a:p>
            <a:fld id="{C10C6D2F-C2EB-46BF-9C4D-9AF40BB853E9}" type="slidenum">
              <a:rPr lang="en-US" smtClean="0"/>
              <a:t>43</a:t>
            </a:fld>
            <a:endParaRPr lang="en-US"/>
          </a:p>
        </p:txBody>
      </p:sp>
    </p:spTree>
    <p:extLst>
      <p:ext uri="{BB962C8B-B14F-4D97-AF65-F5344CB8AC3E}">
        <p14:creationId xmlns:p14="http://schemas.microsoft.com/office/powerpoint/2010/main" val="1763993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FAF4C-1BA4-4D80-9D19-4B501A4751CE}"/>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987ED19D-1AAF-4BEF-A9DB-7A26C0C1E9FB}"/>
              </a:ext>
            </a:extLst>
          </p:cNvPr>
          <p:cNvGraphicFramePr>
            <a:graphicFrameLocks noGrp="1"/>
          </p:cNvGraphicFramePr>
          <p:nvPr>
            <p:ph idx="1"/>
            <p:extLst>
              <p:ext uri="{D42A27DB-BD31-4B8C-83A1-F6EECF244321}">
                <p14:modId xmlns:p14="http://schemas.microsoft.com/office/powerpoint/2010/main" val="1236683854"/>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EC28F2B-CAC0-45E1-A634-0F85B437474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6A43B22B-24B8-4D1D-AA0F-E7023244AE4B}"/>
              </a:ext>
            </a:extLst>
          </p:cNvPr>
          <p:cNvSpPr>
            <a:spLocks noGrp="1"/>
          </p:cNvSpPr>
          <p:nvPr>
            <p:ph type="sldNum" sz="quarter" idx="12"/>
          </p:nvPr>
        </p:nvSpPr>
        <p:spPr/>
        <p:txBody>
          <a:bodyPr/>
          <a:lstStyle/>
          <a:p>
            <a:fld id="{C10C6D2F-C2EB-46BF-9C4D-9AF40BB853E9}" type="slidenum">
              <a:rPr lang="en-US" smtClean="0"/>
              <a:t>44</a:t>
            </a:fld>
            <a:endParaRPr lang="en-US"/>
          </a:p>
        </p:txBody>
      </p:sp>
    </p:spTree>
    <p:extLst>
      <p:ext uri="{BB962C8B-B14F-4D97-AF65-F5344CB8AC3E}">
        <p14:creationId xmlns:p14="http://schemas.microsoft.com/office/powerpoint/2010/main" val="1130727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0337-1CA5-4A20-AFF6-E5A32FA17AE4}"/>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4621F28E-3362-4E18-9CBE-CF3680FFBDD9}"/>
              </a:ext>
            </a:extLst>
          </p:cNvPr>
          <p:cNvGraphicFramePr>
            <a:graphicFrameLocks noGrp="1"/>
          </p:cNvGraphicFramePr>
          <p:nvPr>
            <p:ph idx="1"/>
            <p:extLst>
              <p:ext uri="{D42A27DB-BD31-4B8C-83A1-F6EECF244321}">
                <p14:modId xmlns:p14="http://schemas.microsoft.com/office/powerpoint/2010/main" val="4040202"/>
              </p:ext>
            </p:extLst>
          </p:nvPr>
        </p:nvGraphicFramePr>
        <p:xfrm>
          <a:off x="609600" y="1600200"/>
          <a:ext cx="1016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936961D-A834-40A7-B7EA-5517D8A53B10}"/>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793C60C1-376B-458A-90F5-31E3162C22E8}"/>
              </a:ext>
            </a:extLst>
          </p:cNvPr>
          <p:cNvSpPr>
            <a:spLocks noGrp="1"/>
          </p:cNvSpPr>
          <p:nvPr>
            <p:ph type="sldNum" sz="quarter" idx="12"/>
          </p:nvPr>
        </p:nvSpPr>
        <p:spPr/>
        <p:txBody>
          <a:bodyPr/>
          <a:lstStyle/>
          <a:p>
            <a:fld id="{C10C6D2F-C2EB-46BF-9C4D-9AF40BB853E9}" type="slidenum">
              <a:rPr lang="en-US" smtClean="0"/>
              <a:t>45</a:t>
            </a:fld>
            <a:endParaRPr lang="en-US"/>
          </a:p>
        </p:txBody>
      </p:sp>
    </p:spTree>
    <p:extLst>
      <p:ext uri="{BB962C8B-B14F-4D97-AF65-F5344CB8AC3E}">
        <p14:creationId xmlns:p14="http://schemas.microsoft.com/office/powerpoint/2010/main" val="2828047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COVID 19 Federal Stimulus &amp; Company Financing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3481311"/>
              </p:ext>
            </p:extLst>
          </p:nvPr>
        </p:nvGraphicFramePr>
        <p:xfrm>
          <a:off x="762000" y="1524000"/>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443E3040-65E0-4AD7-A1D9-C2BDC84AE837}" type="datetime1">
              <a:rPr lang="en-US" smtClean="0"/>
              <a:t>4/3/2020</a:t>
            </a:fld>
            <a:endParaRPr lang="en-US"/>
          </a:p>
        </p:txBody>
      </p:sp>
      <p:sp>
        <p:nvSpPr>
          <p:cNvPr id="6" name="Slide Number Placeholder 5"/>
          <p:cNvSpPr>
            <a:spLocks noGrp="1"/>
          </p:cNvSpPr>
          <p:nvPr>
            <p:ph type="sldNum" sz="quarter" idx="12"/>
          </p:nvPr>
        </p:nvSpPr>
        <p:spPr/>
        <p:txBody>
          <a:bodyPr/>
          <a:lstStyle/>
          <a:p>
            <a:fld id="{C10C6D2F-C2EB-46BF-9C4D-9AF40BB853E9}" type="slidenum">
              <a:rPr lang="en-US" smtClean="0"/>
              <a:t>46</a:t>
            </a:fld>
            <a:endParaRPr lang="en-US"/>
          </a:p>
        </p:txBody>
      </p:sp>
    </p:spTree>
    <p:extLst>
      <p:ext uri="{BB962C8B-B14F-4D97-AF65-F5344CB8AC3E}">
        <p14:creationId xmlns:p14="http://schemas.microsoft.com/office/powerpoint/2010/main" val="980507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COVID 19 Federal Stimulus &amp; Company Financing</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25117981"/>
              </p:ext>
            </p:extLst>
          </p:nvPr>
        </p:nvGraphicFramePr>
        <p:xfrm>
          <a:off x="838200" y="1371600"/>
          <a:ext cx="94488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p:cNvSpPr>
            <a:spLocks noGrp="1"/>
          </p:cNvSpPr>
          <p:nvPr>
            <p:ph type="sldNum" sz="quarter" idx="12"/>
          </p:nvPr>
        </p:nvSpPr>
        <p:spPr/>
        <p:txBody>
          <a:bodyPr/>
          <a:lstStyle/>
          <a:p>
            <a:fld id="{C10C6D2F-C2EB-46BF-9C4D-9AF40BB853E9}" type="slidenum">
              <a:rPr lang="en-US" smtClean="0"/>
              <a:t>5</a:t>
            </a:fld>
            <a:endParaRPr lang="en-US"/>
          </a:p>
        </p:txBody>
      </p:sp>
      <p:pic>
        <p:nvPicPr>
          <p:cNvPr id="9" name="Picture 8">
            <a:extLst>
              <a:ext uri="{FF2B5EF4-FFF2-40B4-BE49-F238E27FC236}">
                <a16:creationId xmlns:a16="http://schemas.microsoft.com/office/drawing/2014/main" id="{777B4C0F-687F-451D-8B29-04CAB5AB3D08}"/>
              </a:ext>
            </a:extLst>
          </p:cNvPr>
          <p:cNvPicPr>
            <a:picLocks noChangeAspect="1"/>
          </p:cNvPicPr>
          <p:nvPr/>
        </p:nvPicPr>
        <p:blipFill>
          <a:blip r:embed="rId7"/>
          <a:stretch>
            <a:fillRect/>
          </a:stretch>
        </p:blipFill>
        <p:spPr>
          <a:xfrm>
            <a:off x="8436415" y="1587842"/>
            <a:ext cx="2333185" cy="2920316"/>
          </a:xfrm>
          <a:prstGeom prst="rect">
            <a:avLst/>
          </a:prstGeom>
        </p:spPr>
      </p:pic>
    </p:spTree>
    <p:extLst>
      <p:ext uri="{BB962C8B-B14F-4D97-AF65-F5344CB8AC3E}">
        <p14:creationId xmlns:p14="http://schemas.microsoft.com/office/powerpoint/2010/main" val="294653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FD55-3731-4994-BAE5-4BA74FA07F35}"/>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4CD2FDDD-A7B9-4E7E-9D9D-4B8961479669}"/>
              </a:ext>
            </a:extLst>
          </p:cNvPr>
          <p:cNvGraphicFramePr>
            <a:graphicFrameLocks noGrp="1"/>
          </p:cNvGraphicFramePr>
          <p:nvPr>
            <p:ph idx="1"/>
            <p:extLst>
              <p:ext uri="{D42A27DB-BD31-4B8C-83A1-F6EECF244321}">
                <p14:modId xmlns:p14="http://schemas.microsoft.com/office/powerpoint/2010/main" val="4285415400"/>
              </p:ext>
            </p:extLst>
          </p:nvPr>
        </p:nvGraphicFramePr>
        <p:xfrm>
          <a:off x="609600" y="1600200"/>
          <a:ext cx="10160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83B196D9-8D8C-41FD-9A40-CCBB7D700208}"/>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52031A8E-791F-4DC9-AB0C-887947D2DF1D}"/>
              </a:ext>
            </a:extLst>
          </p:cNvPr>
          <p:cNvSpPr>
            <a:spLocks noGrp="1"/>
          </p:cNvSpPr>
          <p:nvPr>
            <p:ph type="sldNum" sz="quarter" idx="12"/>
          </p:nvPr>
        </p:nvSpPr>
        <p:spPr/>
        <p:txBody>
          <a:bodyPr/>
          <a:lstStyle/>
          <a:p>
            <a:fld id="{C10C6D2F-C2EB-46BF-9C4D-9AF40BB853E9}" type="slidenum">
              <a:rPr lang="en-US" smtClean="0"/>
              <a:t>6</a:t>
            </a:fld>
            <a:endParaRPr lang="en-US"/>
          </a:p>
        </p:txBody>
      </p:sp>
    </p:spTree>
    <p:extLst>
      <p:ext uri="{BB962C8B-B14F-4D97-AF65-F5344CB8AC3E}">
        <p14:creationId xmlns:p14="http://schemas.microsoft.com/office/powerpoint/2010/main" val="8852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42E-3F8F-4F8B-8158-52B0051B57D4}"/>
              </a:ext>
            </a:extLst>
          </p:cNvPr>
          <p:cNvSpPr>
            <a:spLocks noGrp="1"/>
          </p:cNvSpPr>
          <p:nvPr>
            <p:ph type="title"/>
          </p:nvPr>
        </p:nvSpPr>
        <p:spPr/>
        <p:txBody>
          <a:bodyPr/>
          <a:lstStyle/>
          <a:p>
            <a:r>
              <a:rPr lang="en-US" sz="3600" dirty="0"/>
              <a:t>COVID 19 Federal Stimulus &amp; Company Financing</a:t>
            </a:r>
          </a:p>
        </p:txBody>
      </p:sp>
      <p:sp>
        <p:nvSpPr>
          <p:cNvPr id="4" name="Date Placeholder 3">
            <a:extLst>
              <a:ext uri="{FF2B5EF4-FFF2-40B4-BE49-F238E27FC236}">
                <a16:creationId xmlns:a16="http://schemas.microsoft.com/office/drawing/2014/main" id="{AF4886B0-4EA8-4D71-BE45-4BCBB4211B0A}"/>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45ED2CA5-FD19-4CD7-B79F-EA24AC64ACD8}"/>
              </a:ext>
            </a:extLst>
          </p:cNvPr>
          <p:cNvSpPr>
            <a:spLocks noGrp="1"/>
          </p:cNvSpPr>
          <p:nvPr>
            <p:ph type="sldNum" sz="quarter" idx="12"/>
          </p:nvPr>
        </p:nvSpPr>
        <p:spPr/>
        <p:txBody>
          <a:bodyPr/>
          <a:lstStyle/>
          <a:p>
            <a:fld id="{C10C6D2F-C2EB-46BF-9C4D-9AF40BB853E9}" type="slidenum">
              <a:rPr lang="en-US" smtClean="0"/>
              <a:t>7</a:t>
            </a:fld>
            <a:endParaRPr lang="en-US"/>
          </a:p>
        </p:txBody>
      </p:sp>
      <p:sp>
        <p:nvSpPr>
          <p:cNvPr id="9" name="TextBox 8">
            <a:extLst>
              <a:ext uri="{FF2B5EF4-FFF2-40B4-BE49-F238E27FC236}">
                <a16:creationId xmlns:a16="http://schemas.microsoft.com/office/drawing/2014/main" id="{4A4798B7-CDDD-4774-B95E-AF512ECEAFDA}"/>
              </a:ext>
            </a:extLst>
          </p:cNvPr>
          <p:cNvSpPr txBox="1"/>
          <p:nvPr/>
        </p:nvSpPr>
        <p:spPr>
          <a:xfrm>
            <a:off x="4800600" y="6347301"/>
            <a:ext cx="6021227" cy="246221"/>
          </a:xfrm>
          <a:prstGeom prst="rect">
            <a:avLst/>
          </a:prstGeom>
          <a:noFill/>
        </p:spPr>
        <p:txBody>
          <a:bodyPr wrap="square" rtlCol="0">
            <a:spAutoFit/>
          </a:bodyPr>
          <a:lstStyle/>
          <a:p>
            <a:r>
              <a:rPr lang="en-US" sz="1000" dirty="0"/>
              <a:t>Source: Investment Strategy Group, Committee for a Responsible Federal Budget</a:t>
            </a:r>
          </a:p>
        </p:txBody>
      </p:sp>
      <p:graphicFrame>
        <p:nvGraphicFramePr>
          <p:cNvPr id="11" name="Content Placeholder 10">
            <a:extLst>
              <a:ext uri="{FF2B5EF4-FFF2-40B4-BE49-F238E27FC236}">
                <a16:creationId xmlns:a16="http://schemas.microsoft.com/office/drawing/2014/main" id="{22F758CD-47AA-46B8-971F-BDD596790BD5}"/>
              </a:ext>
            </a:extLst>
          </p:cNvPr>
          <p:cNvGraphicFramePr>
            <a:graphicFrameLocks noGrp="1"/>
          </p:cNvGraphicFramePr>
          <p:nvPr>
            <p:ph idx="1"/>
            <p:extLst>
              <p:ext uri="{D42A27DB-BD31-4B8C-83A1-F6EECF244321}">
                <p14:modId xmlns:p14="http://schemas.microsoft.com/office/powerpoint/2010/main" val="3796643171"/>
              </p:ext>
            </p:extLst>
          </p:nvPr>
        </p:nvGraphicFramePr>
        <p:xfrm>
          <a:off x="609600" y="1219200"/>
          <a:ext cx="10160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927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0A35-45C8-4FC0-818B-8F7183F1090E}"/>
              </a:ext>
            </a:extLst>
          </p:cNvPr>
          <p:cNvSpPr>
            <a:spLocks noGrp="1"/>
          </p:cNvSpPr>
          <p:nvPr>
            <p:ph type="title"/>
          </p:nvPr>
        </p:nvSpPr>
        <p:spPr/>
        <p:txBody>
          <a:bodyPr/>
          <a:lstStyle/>
          <a:p>
            <a:r>
              <a:rPr lang="en-US" sz="3600" dirty="0"/>
              <a:t>COVID 19 Federal Stimulus &amp; Company Financing</a:t>
            </a:r>
          </a:p>
        </p:txBody>
      </p:sp>
      <p:sp>
        <p:nvSpPr>
          <p:cNvPr id="4" name="Date Placeholder 3">
            <a:extLst>
              <a:ext uri="{FF2B5EF4-FFF2-40B4-BE49-F238E27FC236}">
                <a16:creationId xmlns:a16="http://schemas.microsoft.com/office/drawing/2014/main" id="{57280C8E-27E3-494F-B41C-4FE3E9EF3574}"/>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53E0B8DE-45C1-424A-8B3A-D80E69CDFF3D}"/>
              </a:ext>
            </a:extLst>
          </p:cNvPr>
          <p:cNvSpPr>
            <a:spLocks noGrp="1"/>
          </p:cNvSpPr>
          <p:nvPr>
            <p:ph type="sldNum" sz="quarter" idx="12"/>
          </p:nvPr>
        </p:nvSpPr>
        <p:spPr/>
        <p:txBody>
          <a:bodyPr/>
          <a:lstStyle/>
          <a:p>
            <a:fld id="{C10C6D2F-C2EB-46BF-9C4D-9AF40BB853E9}" type="slidenum">
              <a:rPr lang="en-US" smtClean="0"/>
              <a:t>8</a:t>
            </a:fld>
            <a:endParaRPr lang="en-US"/>
          </a:p>
        </p:txBody>
      </p:sp>
      <p:graphicFrame>
        <p:nvGraphicFramePr>
          <p:cNvPr id="11" name="Content Placeholder 10">
            <a:extLst>
              <a:ext uri="{FF2B5EF4-FFF2-40B4-BE49-F238E27FC236}">
                <a16:creationId xmlns:a16="http://schemas.microsoft.com/office/drawing/2014/main" id="{125DC1A7-49E5-410C-B1F8-B30D6C5B4A01}"/>
              </a:ext>
            </a:extLst>
          </p:cNvPr>
          <p:cNvGraphicFramePr>
            <a:graphicFrameLocks noGrp="1"/>
          </p:cNvGraphicFramePr>
          <p:nvPr>
            <p:ph idx="1"/>
            <p:extLst>
              <p:ext uri="{D42A27DB-BD31-4B8C-83A1-F6EECF244321}">
                <p14:modId xmlns:p14="http://schemas.microsoft.com/office/powerpoint/2010/main" val="334911356"/>
              </p:ext>
            </p:extLst>
          </p:nvPr>
        </p:nvGraphicFramePr>
        <p:xfrm>
          <a:off x="609600" y="1417638"/>
          <a:ext cx="10160000" cy="462756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96A77454-648A-4FBC-B7E5-23C202C98C28}"/>
              </a:ext>
            </a:extLst>
          </p:cNvPr>
          <p:cNvSpPr txBox="1"/>
          <p:nvPr/>
        </p:nvSpPr>
        <p:spPr>
          <a:xfrm>
            <a:off x="914400" y="5838518"/>
            <a:ext cx="1828800" cy="276999"/>
          </a:xfrm>
          <a:prstGeom prst="rect">
            <a:avLst/>
          </a:prstGeom>
          <a:noFill/>
        </p:spPr>
        <p:txBody>
          <a:bodyPr wrap="square" rtlCol="0">
            <a:spAutoFit/>
          </a:bodyPr>
          <a:lstStyle/>
          <a:p>
            <a:r>
              <a:rPr lang="en-US" sz="1200" dirty="0"/>
              <a:t>Source: Goldman Sachs</a:t>
            </a:r>
          </a:p>
        </p:txBody>
      </p:sp>
    </p:spTree>
    <p:extLst>
      <p:ext uri="{BB962C8B-B14F-4D97-AF65-F5344CB8AC3E}">
        <p14:creationId xmlns:p14="http://schemas.microsoft.com/office/powerpoint/2010/main" val="210644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A989-AD16-4A05-AAFB-E57AAABEF1B7}"/>
              </a:ext>
            </a:extLst>
          </p:cNvPr>
          <p:cNvSpPr>
            <a:spLocks noGrp="1"/>
          </p:cNvSpPr>
          <p:nvPr>
            <p:ph type="title"/>
          </p:nvPr>
        </p:nvSpPr>
        <p:spPr/>
        <p:txBody>
          <a:bodyPr/>
          <a:lstStyle/>
          <a:p>
            <a:r>
              <a:rPr lang="en-US" sz="3600" dirty="0"/>
              <a:t>COVID 19 Federal Stimulus &amp; Company Financing</a:t>
            </a:r>
          </a:p>
        </p:txBody>
      </p:sp>
      <p:graphicFrame>
        <p:nvGraphicFramePr>
          <p:cNvPr id="6" name="Content Placeholder 5">
            <a:extLst>
              <a:ext uri="{FF2B5EF4-FFF2-40B4-BE49-F238E27FC236}">
                <a16:creationId xmlns:a16="http://schemas.microsoft.com/office/drawing/2014/main" id="{9B49A3C5-117E-4E59-9EA7-35FED53C8F7B}"/>
              </a:ext>
            </a:extLst>
          </p:cNvPr>
          <p:cNvGraphicFramePr>
            <a:graphicFrameLocks noGrp="1"/>
          </p:cNvGraphicFramePr>
          <p:nvPr>
            <p:ph idx="1"/>
            <p:extLst>
              <p:ext uri="{D42A27DB-BD31-4B8C-83A1-F6EECF244321}">
                <p14:modId xmlns:p14="http://schemas.microsoft.com/office/powerpoint/2010/main" val="3337556834"/>
              </p:ext>
            </p:extLst>
          </p:nvPr>
        </p:nvGraphicFramePr>
        <p:xfrm>
          <a:off x="609600" y="1600200"/>
          <a:ext cx="1016000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C1BA72D2-5266-42BB-924F-A879A4B4BBAF}"/>
              </a:ext>
            </a:extLst>
          </p:cNvPr>
          <p:cNvSpPr>
            <a:spLocks noGrp="1"/>
          </p:cNvSpPr>
          <p:nvPr>
            <p:ph type="dt" sz="half" idx="10"/>
          </p:nvPr>
        </p:nvSpPr>
        <p:spPr/>
        <p:txBody>
          <a:bodyPr/>
          <a:lstStyle/>
          <a:p>
            <a:fld id="{CE1C5900-32F6-4C02-A3B1-718322A3256B}" type="datetime1">
              <a:rPr lang="en-US" smtClean="0"/>
              <a:t>4/3/2020</a:t>
            </a:fld>
            <a:endParaRPr lang="en-US"/>
          </a:p>
        </p:txBody>
      </p:sp>
      <p:sp>
        <p:nvSpPr>
          <p:cNvPr id="5" name="Slide Number Placeholder 4">
            <a:extLst>
              <a:ext uri="{FF2B5EF4-FFF2-40B4-BE49-F238E27FC236}">
                <a16:creationId xmlns:a16="http://schemas.microsoft.com/office/drawing/2014/main" id="{4D8D5117-1B44-4763-9749-E8674EF2B044}"/>
              </a:ext>
            </a:extLst>
          </p:cNvPr>
          <p:cNvSpPr>
            <a:spLocks noGrp="1"/>
          </p:cNvSpPr>
          <p:nvPr>
            <p:ph type="sldNum" sz="quarter" idx="12"/>
          </p:nvPr>
        </p:nvSpPr>
        <p:spPr/>
        <p:txBody>
          <a:bodyPr/>
          <a:lstStyle/>
          <a:p>
            <a:fld id="{C10C6D2F-C2EB-46BF-9C4D-9AF40BB853E9}" type="slidenum">
              <a:rPr lang="en-US" smtClean="0"/>
              <a:t>9</a:t>
            </a:fld>
            <a:endParaRPr lang="en-US"/>
          </a:p>
        </p:txBody>
      </p:sp>
    </p:spTree>
    <p:extLst>
      <p:ext uri="{BB962C8B-B14F-4D97-AF65-F5344CB8AC3E}">
        <p14:creationId xmlns:p14="http://schemas.microsoft.com/office/powerpoint/2010/main" val="32939999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1">
      <a:dk1>
        <a:sysClr val="windowText" lastClr="000000"/>
      </a:dk1>
      <a:lt1>
        <a:sysClr val="window" lastClr="FFFFFF"/>
      </a:lt1>
      <a:dk2>
        <a:srgbClr val="2C3C43"/>
      </a:dk2>
      <a:lt2>
        <a:srgbClr val="EBEBEB"/>
      </a:lt2>
      <a:accent1>
        <a:srgbClr val="FF0000"/>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2985</TotalTime>
  <Words>3105</Words>
  <Application>Microsoft Office PowerPoint</Application>
  <PresentationFormat>Widescreen</PresentationFormat>
  <Paragraphs>420</Paragraphs>
  <Slides>46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Cambria</vt:lpstr>
      <vt:lpstr>Courier New</vt:lpstr>
      <vt:lpstr>Symbol</vt:lpstr>
      <vt:lpstr>Wingdings</vt:lpstr>
      <vt:lpstr>Adjacency</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lpstr>COVID 19 Federal Stimulus &amp; Company Financing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Capitalizing on Corporate Site Location Trends</dc:title>
  <dc:creator>drobinson@montrosegroupllc.com</dc:creator>
  <cp:lastModifiedBy>drobinson@montrosegroupllc.com</cp:lastModifiedBy>
  <cp:revision>119</cp:revision>
  <cp:lastPrinted>2020-03-19T17:59:04Z</cp:lastPrinted>
  <dcterms:created xsi:type="dcterms:W3CDTF">2020-03-12T01:49:18Z</dcterms:created>
  <dcterms:modified xsi:type="dcterms:W3CDTF">2020-04-03T11:17:11Z</dcterms:modified>
</cp:coreProperties>
</file>