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handoutMasterIdLst>
    <p:handoutMasterId r:id="rId45"/>
  </p:handoutMasterIdLst>
  <p:sldIdLst>
    <p:sldId id="256" r:id="rId2"/>
    <p:sldId id="304" r:id="rId3"/>
    <p:sldId id="263" r:id="rId4"/>
    <p:sldId id="441" r:id="rId5"/>
    <p:sldId id="442" r:id="rId6"/>
    <p:sldId id="443" r:id="rId7"/>
    <p:sldId id="444" r:id="rId8"/>
    <p:sldId id="423" r:id="rId9"/>
    <p:sldId id="431" r:id="rId10"/>
    <p:sldId id="467" r:id="rId11"/>
    <p:sldId id="469" r:id="rId12"/>
    <p:sldId id="468" r:id="rId13"/>
    <p:sldId id="416" r:id="rId14"/>
    <p:sldId id="445" r:id="rId15"/>
    <p:sldId id="446" r:id="rId16"/>
    <p:sldId id="448" r:id="rId17"/>
    <p:sldId id="456" r:id="rId18"/>
    <p:sldId id="447" r:id="rId19"/>
    <p:sldId id="449" r:id="rId20"/>
    <p:sldId id="450" r:id="rId21"/>
    <p:sldId id="451" r:id="rId22"/>
    <p:sldId id="452" r:id="rId23"/>
    <p:sldId id="453" r:id="rId24"/>
    <p:sldId id="454" r:id="rId25"/>
    <p:sldId id="457" r:id="rId26"/>
    <p:sldId id="367" r:id="rId27"/>
    <p:sldId id="464" r:id="rId28"/>
    <p:sldId id="424" r:id="rId29"/>
    <p:sldId id="458" r:id="rId30"/>
    <p:sldId id="459" r:id="rId31"/>
    <p:sldId id="460" r:id="rId32"/>
    <p:sldId id="461" r:id="rId33"/>
    <p:sldId id="462" r:id="rId34"/>
    <p:sldId id="463" r:id="rId35"/>
    <p:sldId id="472" r:id="rId36"/>
    <p:sldId id="408" r:id="rId37"/>
    <p:sldId id="437" r:id="rId38"/>
    <p:sldId id="438" r:id="rId39"/>
    <p:sldId id="465" r:id="rId40"/>
    <p:sldId id="466" r:id="rId41"/>
    <p:sldId id="471" r:id="rId42"/>
    <p:sldId id="270" r:id="rId4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2"/>
    <p:restoredTop sz="94745"/>
  </p:normalViewPr>
  <p:slideViewPr>
    <p:cSldViewPr>
      <p:cViewPr varScale="1">
        <p:scale>
          <a:sx n="58" d="100"/>
          <a:sy n="58" d="100"/>
        </p:scale>
        <p:origin x="1232" y="56"/>
      </p:cViewPr>
      <p:guideLst>
        <p:guide orient="horz" pos="2160"/>
        <p:guide pos="3840"/>
      </p:guideLst>
    </p:cSldViewPr>
  </p:slideViewPr>
  <p:notesTextViewPr>
    <p:cViewPr>
      <p:scale>
        <a:sx n="1" d="1"/>
        <a:sy n="1" d="1"/>
      </p:scale>
      <p:origin x="0" y="0"/>
    </p:cViewPr>
  </p:notesTextViewPr>
  <p:notesViewPr>
    <p:cSldViewPr>
      <p:cViewPr varScale="1">
        <p:scale>
          <a:sx n="81" d="100"/>
          <a:sy n="81" d="100"/>
        </p:scale>
        <p:origin x="-1998"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Federal Stimulus</a:t>
            </a:r>
            <a:r>
              <a:rPr lang="en-US" baseline="0" dirty="0"/>
              <a:t> </a:t>
            </a:r>
            <a:r>
              <a:rPr lang="en-US" dirty="0"/>
              <a:t>Funding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Funding</c:v>
                </c:pt>
              </c:strCache>
            </c:strRef>
          </c:tx>
          <c:spPr>
            <a:solidFill>
              <a:schemeClr val="accent1"/>
            </a:solidFill>
            <a:ln>
              <a:noFill/>
            </a:ln>
            <a:effectLst/>
          </c:spPr>
          <c:invertIfNegative val="0"/>
          <c:cat>
            <c:strRef>
              <c:f>Sheet1!$A$2:$A$14</c:f>
              <c:strCache>
                <c:ptCount val="13"/>
                <c:pt idx="0">
                  <c:v>Unemployment Benefits</c:v>
                </c:pt>
                <c:pt idx="1">
                  <c:v>Taxpayer Checks</c:v>
                </c:pt>
                <c:pt idx="2">
                  <c:v>SBA</c:v>
                </c:pt>
                <c:pt idx="3">
                  <c:v>Fed Large Company Loans</c:v>
                </c:pt>
                <c:pt idx="4">
                  <c:v>Local &amp; State Government</c:v>
                </c:pt>
                <c:pt idx="5">
                  <c:v>Health Care</c:v>
                </c:pt>
                <c:pt idx="6">
                  <c:v>Social Safety Net</c:v>
                </c:pt>
                <c:pt idx="7">
                  <c:v>Disaster Assistance</c:v>
                </c:pt>
                <c:pt idx="8">
                  <c:v>Education</c:v>
                </c:pt>
                <c:pt idx="9">
                  <c:v>Transportation Providers</c:v>
                </c:pt>
                <c:pt idx="10">
                  <c:v>Tax Reductions</c:v>
                </c:pt>
                <c:pt idx="11">
                  <c:v>Business Tax Cuts</c:v>
                </c:pt>
                <c:pt idx="12">
                  <c:v>Other Spending</c:v>
                </c:pt>
              </c:strCache>
            </c:strRef>
          </c:cat>
          <c:val>
            <c:numRef>
              <c:f>Sheet1!$B$2:$B$14</c:f>
              <c:numCache>
                <c:formatCode>#,##0</c:formatCode>
                <c:ptCount val="13"/>
                <c:pt idx="0">
                  <c:v>260000000000</c:v>
                </c:pt>
                <c:pt idx="1">
                  <c:v>290000000000</c:v>
                </c:pt>
                <c:pt idx="2">
                  <c:v>377000000000</c:v>
                </c:pt>
                <c:pt idx="3">
                  <c:v>510000000000</c:v>
                </c:pt>
                <c:pt idx="4">
                  <c:v>150000000000</c:v>
                </c:pt>
                <c:pt idx="5">
                  <c:v>180000000000</c:v>
                </c:pt>
                <c:pt idx="6">
                  <c:v>42000000000</c:v>
                </c:pt>
                <c:pt idx="7">
                  <c:v>45000000000</c:v>
                </c:pt>
                <c:pt idx="8">
                  <c:v>32000000000</c:v>
                </c:pt>
                <c:pt idx="9">
                  <c:v>72000000000</c:v>
                </c:pt>
                <c:pt idx="10" formatCode="&quot;$&quot;#,##0_);[Red]\(&quot;$&quot;#,##0\)">
                  <c:v>20000000000</c:v>
                </c:pt>
                <c:pt idx="11" formatCode="&quot;$&quot;#,##0_);[Red]\(&quot;$&quot;#,##0\)">
                  <c:v>280000000000</c:v>
                </c:pt>
                <c:pt idx="12" formatCode="&quot;$&quot;#,##0_);[Red]\(&quot;$&quot;#,##0\)">
                  <c:v>25000000000</c:v>
                </c:pt>
              </c:numCache>
            </c:numRef>
          </c:val>
          <c:extLst>
            <c:ext xmlns:c16="http://schemas.microsoft.com/office/drawing/2014/chart" uri="{C3380CC4-5D6E-409C-BE32-E72D297353CC}">
              <c16:uniqueId val="{00000000-4D52-4B26-A9DC-07BC4288D37F}"/>
            </c:ext>
          </c:extLst>
        </c:ser>
        <c:dLbls>
          <c:showLegendKey val="0"/>
          <c:showVal val="0"/>
          <c:showCatName val="0"/>
          <c:showSerName val="0"/>
          <c:showPercent val="0"/>
          <c:showBubbleSize val="0"/>
        </c:dLbls>
        <c:gapWidth val="182"/>
        <c:axId val="540320320"/>
        <c:axId val="540325240"/>
      </c:barChart>
      <c:catAx>
        <c:axId val="54032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5240"/>
        <c:crosses val="autoZero"/>
        <c:auto val="1"/>
        <c:lblAlgn val="ctr"/>
        <c:lblOffset val="100"/>
        <c:noMultiLvlLbl val="0"/>
      </c:catAx>
      <c:valAx>
        <c:axId val="540325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image" Target="../media/image26.png"/><Relationship Id="rId6" Type="http://schemas.openxmlformats.org/officeDocument/2006/relationships/image" Target="../media/image30.jpeg"/><Relationship Id="rId5" Type="http://schemas.openxmlformats.org/officeDocument/2006/relationships/hyperlink" Target="https://en.wikipedia.org/wiki/York,_South_Carolina" TargetMode="External"/><Relationship Id="rId4" Type="http://schemas.openxmlformats.org/officeDocument/2006/relationships/image" Target="../media/image29.jpg"/></Relationships>
</file>

<file path=ppt/diagrams/_rels/data34.xml.rels><?xml version="1.0" encoding="UTF-8" standalone="yes"?>
<Relationships xmlns="http://schemas.openxmlformats.org/package/2006/relationships"><Relationship Id="rId3" Type="http://schemas.openxmlformats.org/officeDocument/2006/relationships/hyperlink" Target="mailto:jbgrant@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5" Type="http://schemas.openxmlformats.org/officeDocument/2006/relationships/hyperlink" Target="mailto:tbiggam@montrosegroupllc.com" TargetMode="External"/><Relationship Id="rId4" Type="http://schemas.openxmlformats.org/officeDocument/2006/relationships/hyperlink" Target="mailto:Mary.Oakley@development.ohio.gov" TargetMode="External"/></Relationships>
</file>

<file path=ppt/diagrams/_rels/drawing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image" Target="../media/image26.png"/><Relationship Id="rId6" Type="http://schemas.openxmlformats.org/officeDocument/2006/relationships/image" Target="../media/image30.jpeg"/><Relationship Id="rId5" Type="http://schemas.openxmlformats.org/officeDocument/2006/relationships/hyperlink" Target="https://en.wikipedia.org/wiki/York,_South_Carolina" TargetMode="External"/><Relationship Id="rId4" Type="http://schemas.openxmlformats.org/officeDocument/2006/relationships/image" Target="../media/image29.jpg"/></Relationships>
</file>

<file path=ppt/diagrams/_rels/drawing34.xml.rels><?xml version="1.0" encoding="UTF-8" standalone="yes"?>
<Relationships xmlns="http://schemas.openxmlformats.org/package/2006/relationships"><Relationship Id="rId3" Type="http://schemas.openxmlformats.org/officeDocument/2006/relationships/hyperlink" Target="mailto:tbiggam@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5" Type="http://schemas.openxmlformats.org/officeDocument/2006/relationships/hyperlink" Target="mailto:Mary.Oakley@development.ohio.gov" TargetMode="External"/><Relationship Id="rId4" Type="http://schemas.openxmlformats.org/officeDocument/2006/relationships/hyperlink" Target="mailto:jbgrant@montrosegroupllc.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F595D-BA22-4666-A821-3E8F04F108F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9E12EE6-7E9B-49D6-ACE7-9B6CCC053A2E}" type="pres">
      <dgm:prSet presAssocID="{1C1F595D-BA22-4666-A821-3E8F04F108F7}" presName="Name0" presStyleCnt="0">
        <dgm:presLayoutVars>
          <dgm:dir/>
          <dgm:animLvl val="lvl"/>
          <dgm:resizeHandles val="exact"/>
        </dgm:presLayoutVars>
      </dgm:prSet>
      <dgm:spPr/>
    </dgm:pt>
  </dgm:ptLst>
  <dgm:cxnLst>
    <dgm:cxn modelId="{8132A096-588D-4BBE-9FC5-1DF10C218DFE}" type="presOf" srcId="{1C1F595D-BA22-4666-A821-3E8F04F108F7}" destId="{29E12EE6-7E9B-49D6-ACE7-9B6CCC053A2E}" srcOrd="0"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dgm:spPr>
        <a:solidFill>
          <a:srgbClr val="C00000"/>
        </a:solidFill>
      </dgm:spPr>
      <dgm:t>
        <a:bodyPr/>
        <a:lstStyle/>
        <a:p>
          <a:r>
            <a:rPr lang="en-US" dirty="0"/>
            <a:t>Federal CDBG Overview</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F834A15-39E5-415A-AC9E-247C28A1FABD}">
      <dgm:prSet phldrT="[Text]"/>
      <dgm:spPr>
        <a:solidFill>
          <a:schemeClr val="bg1">
            <a:lumMod val="85000"/>
            <a:alpha val="90000"/>
          </a:schemeClr>
        </a:solidFill>
      </dgm:spPr>
      <dgm:t>
        <a:bodyPr/>
        <a:lstStyle/>
        <a:p>
          <a:r>
            <a:rPr lang="en-US" b="1" dirty="0">
              <a:solidFill>
                <a:srgbClr val="C00000"/>
              </a:solidFill>
            </a:rPr>
            <a:t>Insular Areas Program</a:t>
          </a:r>
          <a:r>
            <a:rPr lang="en-US" dirty="0">
              <a:solidFill>
                <a:srgbClr val="C00000"/>
              </a:solidFill>
            </a:rPr>
            <a:t> </a:t>
          </a:r>
          <a:r>
            <a:rPr lang="en-US" dirty="0"/>
            <a:t>– for U.S. territories (i.e., American Samoa, Guam, U.S. Virgin Islands)</a:t>
          </a:r>
        </a:p>
      </dgm:t>
    </dgm:pt>
    <dgm:pt modelId="{B1453851-3FF2-4DBD-8641-4C70319CB7EE}" type="parTrans" cxnId="{17BC1B14-C0A1-4442-8AD2-BD4F7607151F}">
      <dgm:prSet/>
      <dgm:spPr/>
      <dgm:t>
        <a:bodyPr/>
        <a:lstStyle/>
        <a:p>
          <a:endParaRPr lang="en-US"/>
        </a:p>
      </dgm:t>
    </dgm:pt>
    <dgm:pt modelId="{8B865C26-6FC4-43EB-9A1D-97330550D0CE}" type="sibTrans" cxnId="{17BC1B14-C0A1-4442-8AD2-BD4F7607151F}">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b="0" i="0" dirty="0"/>
            <a:t>Federal CDBG Programs</a:t>
          </a:r>
          <a:endParaRPr lang="en-US" dirty="0"/>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08C3F802-FF45-4D15-BAC7-4EC2323FBFD0}">
      <dgm:prSet/>
      <dgm:spPr/>
      <dgm:t>
        <a:bodyPr/>
        <a:lstStyle/>
        <a:p>
          <a:r>
            <a:rPr lang="en-US" b="1" dirty="0">
              <a:solidFill>
                <a:srgbClr val="C00000"/>
              </a:solidFill>
            </a:rPr>
            <a:t>Recovery Housing Program</a:t>
          </a:r>
          <a:r>
            <a:rPr lang="en-US" b="1" dirty="0"/>
            <a:t> </a:t>
          </a:r>
          <a:r>
            <a:rPr lang="en-US" dirty="0"/>
            <a:t>– allows states and the District of Columbia to provide stable, transitional housing for individuals in recovery from substance-use disorder; funding covers a period of not more than 2 years or until the individual secures permanent housing, whichever is earlier</a:t>
          </a:r>
        </a:p>
      </dgm:t>
    </dgm:pt>
    <dgm:pt modelId="{315B113A-9D50-4B1B-B380-A5C705FECD92}" type="parTrans" cxnId="{89970EA3-DFF9-4BAD-AF5D-9584E22DEE78}">
      <dgm:prSet/>
      <dgm:spPr/>
      <dgm:t>
        <a:bodyPr/>
        <a:lstStyle/>
        <a:p>
          <a:endParaRPr lang="en-US"/>
        </a:p>
      </dgm:t>
    </dgm:pt>
    <dgm:pt modelId="{42CEA9D5-9809-4651-A574-E9D34638C6C6}" type="sibTrans" cxnId="{89970EA3-DFF9-4BAD-AF5D-9584E22DEE78}">
      <dgm:prSet/>
      <dgm:spPr/>
      <dgm:t>
        <a:bodyPr/>
        <a:lstStyle/>
        <a:p>
          <a:endParaRPr lang="en-US"/>
        </a:p>
      </dgm:t>
    </dgm:pt>
    <dgm:pt modelId="{4E2D3534-E95E-4DAA-AAD0-3182EE5C7E31}">
      <dgm:prSet/>
      <dgm:spPr/>
      <dgm:t>
        <a:bodyPr/>
        <a:lstStyle/>
        <a:p>
          <a:r>
            <a:rPr lang="en-US" b="1" dirty="0">
              <a:solidFill>
                <a:srgbClr val="C00000"/>
              </a:solidFill>
            </a:rPr>
            <a:t>Neighborhood Stabilization Program </a:t>
          </a:r>
          <a:r>
            <a:rPr lang="en-US" dirty="0"/>
            <a:t>– providing emergency assistance to stabilize communities with high rates of abandoned and foreclosed homes and to assist households whose annual incomes are up to 120% of the area median income</a:t>
          </a:r>
        </a:p>
      </dgm:t>
    </dgm:pt>
    <dgm:pt modelId="{6FE18BE5-FAC2-40EE-A542-971143E649FF}" type="parTrans" cxnId="{D32DBF3D-A1A8-48FA-8B0A-5FEAC3CF4EE6}">
      <dgm:prSet/>
      <dgm:spPr/>
      <dgm:t>
        <a:bodyPr/>
        <a:lstStyle/>
        <a:p>
          <a:endParaRPr lang="en-US"/>
        </a:p>
      </dgm:t>
    </dgm:pt>
    <dgm:pt modelId="{A648DE24-2A9B-43A8-9995-C341C324A519}" type="sibTrans" cxnId="{D32DBF3D-A1A8-48FA-8B0A-5FEAC3CF4EE6}">
      <dgm:prSet/>
      <dgm:spPr/>
      <dgm:t>
        <a:bodyPr/>
        <a:lstStyle/>
        <a:p>
          <a:endParaRPr lang="en-US"/>
        </a:p>
      </dgm:t>
    </dgm:pt>
    <dgm:pt modelId="{17693691-2B81-4DE5-861A-60021B73332A}">
      <dgm:prSet/>
      <dgm:spPr/>
      <dgm:t>
        <a:bodyPr/>
        <a:lstStyle/>
        <a:p>
          <a:r>
            <a:rPr lang="en-US" b="1" dirty="0">
              <a:solidFill>
                <a:srgbClr val="C00000"/>
              </a:solidFill>
            </a:rPr>
            <a:t>State Program</a:t>
          </a:r>
          <a:r>
            <a:rPr lang="en-US" b="1" dirty="0"/>
            <a:t> </a:t>
          </a:r>
          <a:r>
            <a:rPr lang="en-US" dirty="0"/>
            <a:t>– states award grants to smaller units of general local government that develop and preserve decent affordable housing, provide services to the most vulnerable in communities, and create and retain jobs</a:t>
          </a:r>
        </a:p>
      </dgm:t>
    </dgm:pt>
    <dgm:pt modelId="{FF99A7A6-0630-4036-9C48-707384FD4BA4}" type="parTrans" cxnId="{FE0A482D-7B86-4444-879A-98094D612135}">
      <dgm:prSet/>
      <dgm:spPr/>
      <dgm:t>
        <a:bodyPr/>
        <a:lstStyle/>
        <a:p>
          <a:endParaRPr lang="en-US"/>
        </a:p>
      </dgm:t>
    </dgm:pt>
    <dgm:pt modelId="{5A0DA215-6F4D-4FF9-8F47-B7768CEA41F4}" type="sibTrans" cxnId="{FE0A482D-7B86-4444-879A-98094D612135}">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17BC1B14-C0A1-4442-8AD2-BD4F7607151F}" srcId="{17A19696-4681-44B0-93C7-AE83AA983139}" destId="{1F834A15-39E5-415A-AC9E-247C28A1FABD}" srcOrd="0" destOrd="0" parTransId="{B1453851-3FF2-4DBD-8641-4C70319CB7EE}" sibTransId="{8B865C26-6FC4-43EB-9A1D-97330550D0CE}"/>
    <dgm:cxn modelId="{D1964D19-E7A4-41F1-BB21-0185F9879128}" type="presOf" srcId="{1F834A15-39E5-415A-AC9E-247C28A1FABD}" destId="{45D50A1D-B577-4588-BF7C-CADE52BEC1FB}" srcOrd="0" destOrd="1" presId="urn:microsoft.com/office/officeart/2005/8/layout/hList1"/>
    <dgm:cxn modelId="{841B701D-3D18-4E1D-8216-2A2A2D07CA40}" type="presOf" srcId="{6F7D2EEA-DC79-4BBA-8178-5F0BAB50C99C}" destId="{C1AD11D4-10E2-4179-BB35-C8A27F50E5C2}" srcOrd="0" destOrd="0" presId="urn:microsoft.com/office/officeart/2005/8/layout/hList1"/>
    <dgm:cxn modelId="{FE0A482D-7B86-4444-879A-98094D612135}" srcId="{17A19696-4681-44B0-93C7-AE83AA983139}" destId="{17693691-2B81-4DE5-861A-60021B73332A}" srcOrd="3" destOrd="0" parTransId="{FF99A7A6-0630-4036-9C48-707384FD4BA4}" sibTransId="{5A0DA215-6F4D-4FF9-8F47-B7768CEA41F4}"/>
    <dgm:cxn modelId="{0C494F3A-F44F-4793-B746-9BB01B963621}" type="presOf" srcId="{08C3F802-FF45-4D15-BAC7-4EC2323FBFD0}" destId="{45D50A1D-B577-4588-BF7C-CADE52BEC1FB}" srcOrd="0" destOrd="2" presId="urn:microsoft.com/office/officeart/2005/8/layout/hList1"/>
    <dgm:cxn modelId="{D32DBF3D-A1A8-48FA-8B0A-5FEAC3CF4EE6}" srcId="{17A19696-4681-44B0-93C7-AE83AA983139}" destId="{4E2D3534-E95E-4DAA-AAD0-3182EE5C7E31}" srcOrd="2" destOrd="0" parTransId="{6FE18BE5-FAC2-40EE-A542-971143E649FF}" sibTransId="{A648DE24-2A9B-43A8-9995-C341C324A519}"/>
    <dgm:cxn modelId="{95F3F37E-04E4-4A97-96D4-224AED73C52A}" srcId="{6F7D2EEA-DC79-4BBA-8178-5F0BAB50C99C}" destId="{17A19696-4681-44B0-93C7-AE83AA983139}" srcOrd="0" destOrd="0" parTransId="{80E76AB6-4173-4645-9D87-096DB079645E}" sibTransId="{B0128D1E-E8C2-46BF-993B-0C7BF9F5EC91}"/>
    <dgm:cxn modelId="{89970EA3-DFF9-4BAD-AF5D-9584E22DEE78}" srcId="{17A19696-4681-44B0-93C7-AE83AA983139}" destId="{08C3F802-FF45-4D15-BAC7-4EC2323FBFD0}" srcOrd="1" destOrd="0" parTransId="{315B113A-9D50-4B1B-B380-A5C705FECD92}" sibTransId="{42CEA9D5-9809-4651-A574-E9D34638C6C6}"/>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95A8D6C9-7C7A-491C-9D37-705413ADD52A}" type="presOf" srcId="{17693691-2B81-4DE5-861A-60021B73332A}" destId="{45D50A1D-B577-4588-BF7C-CADE52BEC1FB}" srcOrd="0" destOrd="4" presId="urn:microsoft.com/office/officeart/2005/8/layout/hList1"/>
    <dgm:cxn modelId="{927B02E4-57A9-4BCF-9ABC-7EAD74EE2092}" srcId="{BCBC93E2-D390-4915-B7B9-6D42915DD847}" destId="{6F7D2EEA-DC79-4BBA-8178-5F0BAB50C99C}" srcOrd="0" destOrd="0" parTransId="{3669727E-CAA7-41D9-A8CB-FD696995B23F}" sibTransId="{42B3F162-7214-4C3C-A20D-CCA67DB87189}"/>
    <dgm:cxn modelId="{2815F0FB-D5F1-4988-B35F-D8D7DA13B97E}" type="presOf" srcId="{4E2D3534-E95E-4DAA-AAD0-3182EE5C7E31}" destId="{45D50A1D-B577-4588-BF7C-CADE52BEC1FB}" srcOrd="0" destOrd="3" presId="urn:microsoft.com/office/officeart/2005/8/layout/hList1"/>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custT="1"/>
      <dgm:spPr>
        <a:solidFill>
          <a:srgbClr val="C00000"/>
        </a:solidFill>
      </dgm:spPr>
      <dgm:t>
        <a:bodyPr/>
        <a:lstStyle/>
        <a:p>
          <a:r>
            <a:rPr lang="en-US" sz="2400" b="1" dirty="0"/>
            <a:t>CDBG National Objectives</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b="0" i="0" dirty="0"/>
            <a:t>Employing at least 51% low-and moderate-income persons</a:t>
          </a:r>
          <a:endParaRPr lang="en-US" dirty="0"/>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1DBF92C4-BCC1-453C-AC75-E5E91C641985}">
      <dgm:prSet phldrT="[Text]"/>
      <dgm:spPr>
        <a:solidFill>
          <a:schemeClr val="bg1">
            <a:lumMod val="85000"/>
            <a:alpha val="90000"/>
          </a:schemeClr>
        </a:solidFill>
      </dgm:spPr>
      <dgm:t>
        <a:bodyPr/>
        <a:lstStyle/>
        <a:p>
          <a:r>
            <a:rPr lang="en-US" dirty="0"/>
            <a:t>Elimination of slum and blight</a:t>
          </a:r>
        </a:p>
      </dgm:t>
    </dgm:pt>
    <dgm:pt modelId="{D3FB17A8-0229-4A32-B837-A366C7B2F53A}" type="parTrans" cxnId="{589DB5B4-7BFB-4DBB-BACA-FA7A500AD17A}">
      <dgm:prSet/>
      <dgm:spPr/>
      <dgm:t>
        <a:bodyPr/>
        <a:lstStyle/>
        <a:p>
          <a:endParaRPr lang="en-US"/>
        </a:p>
      </dgm:t>
    </dgm:pt>
    <dgm:pt modelId="{78D23FE6-6CA0-4509-80DC-7AB75E3C8051}" type="sibTrans" cxnId="{589DB5B4-7BFB-4DBB-BACA-FA7A500AD17A}">
      <dgm:prSet/>
      <dgm:spPr/>
      <dgm:t>
        <a:bodyPr/>
        <a:lstStyle/>
        <a:p>
          <a:endParaRPr lang="en-US"/>
        </a:p>
      </dgm:t>
    </dgm:pt>
    <dgm:pt modelId="{99FE4943-F403-4024-AE96-F93E76F4FFA2}">
      <dgm:prSet phldrT="[Text]"/>
      <dgm:spPr>
        <a:solidFill>
          <a:schemeClr val="bg1">
            <a:lumMod val="85000"/>
            <a:alpha val="90000"/>
          </a:schemeClr>
        </a:solidFill>
      </dgm:spPr>
      <dgm:t>
        <a:bodyPr/>
        <a:lstStyle/>
        <a:p>
          <a:r>
            <a:rPr lang="en-US" dirty="0"/>
            <a:t>Meet an “urgent” business or community need</a:t>
          </a:r>
        </a:p>
      </dgm:t>
    </dgm:pt>
    <dgm:pt modelId="{808AB4F5-0AA5-4049-A153-5B5FC0A4F0DC}" type="parTrans" cxnId="{AE0BE8C3-0517-4A17-9451-4ECC806FD9D1}">
      <dgm:prSet/>
      <dgm:spPr/>
      <dgm:t>
        <a:bodyPr/>
        <a:lstStyle/>
        <a:p>
          <a:endParaRPr lang="en-US"/>
        </a:p>
      </dgm:t>
    </dgm:pt>
    <dgm:pt modelId="{17486118-2923-4DC5-B2F1-BA133B3CE7B5}" type="sibTrans" cxnId="{AE0BE8C3-0517-4A17-9451-4ECC806FD9D1}">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custLinFactNeighborX="757" custLinFactNeighborY="-2013">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841B701D-3D18-4E1D-8216-2A2A2D07CA40}" type="presOf" srcId="{6F7D2EEA-DC79-4BBA-8178-5F0BAB50C99C}" destId="{C1AD11D4-10E2-4179-BB35-C8A27F50E5C2}" srcOrd="0" destOrd="0"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C0D6DDB2-15BD-4B93-B5D5-99771386391E}" type="presOf" srcId="{BCBC93E2-D390-4915-B7B9-6D42915DD847}" destId="{E62FB45F-5CF5-4F73-870D-965AA72B0CCC}" srcOrd="0" destOrd="0" presId="urn:microsoft.com/office/officeart/2005/8/layout/hList1"/>
    <dgm:cxn modelId="{589DB5B4-7BFB-4DBB-BACA-FA7A500AD17A}" srcId="{6F7D2EEA-DC79-4BBA-8178-5F0BAB50C99C}" destId="{1DBF92C4-BCC1-453C-AC75-E5E91C641985}" srcOrd="1" destOrd="0" parTransId="{D3FB17A8-0229-4A32-B837-A366C7B2F53A}" sibTransId="{78D23FE6-6CA0-4509-80DC-7AB75E3C8051}"/>
    <dgm:cxn modelId="{156D79B7-EB7D-48E4-9F30-B74EE708A00E}" type="presOf" srcId="{17A19696-4681-44B0-93C7-AE83AA983139}" destId="{45D50A1D-B577-4588-BF7C-CADE52BEC1FB}" srcOrd="0" destOrd="0" presId="urn:microsoft.com/office/officeart/2005/8/layout/hList1"/>
    <dgm:cxn modelId="{AE0BE8C3-0517-4A17-9451-4ECC806FD9D1}" srcId="{6F7D2EEA-DC79-4BBA-8178-5F0BAB50C99C}" destId="{99FE4943-F403-4024-AE96-F93E76F4FFA2}" srcOrd="2" destOrd="0" parTransId="{808AB4F5-0AA5-4049-A153-5B5FC0A4F0DC}" sibTransId="{17486118-2923-4DC5-B2F1-BA133B3CE7B5}"/>
    <dgm:cxn modelId="{49D5ADC5-BC3B-4A79-B722-0D647163D365}" type="presOf" srcId="{1DBF92C4-BCC1-453C-AC75-E5E91C641985}" destId="{45D50A1D-B577-4588-BF7C-CADE52BEC1FB}" srcOrd="0" destOrd="1" presId="urn:microsoft.com/office/officeart/2005/8/layout/hList1"/>
    <dgm:cxn modelId="{8F30E6CD-724B-4CC4-B921-8732222C2C69}" type="presOf" srcId="{99FE4943-F403-4024-AE96-F93E76F4FFA2}" destId="{45D50A1D-B577-4588-BF7C-CADE52BEC1FB}" srcOrd="0" destOrd="2" presId="urn:microsoft.com/office/officeart/2005/8/layout/hList1"/>
    <dgm:cxn modelId="{927B02E4-57A9-4BCF-9ABC-7EAD74EE2092}" srcId="{BCBC93E2-D390-4915-B7B9-6D42915DD847}" destId="{6F7D2EEA-DC79-4BBA-8178-5F0BAB50C99C}" srcOrd="0" destOrd="0" parTransId="{3669727E-CAA7-41D9-A8CB-FD696995B23F}" sibTransId="{42B3F162-7214-4C3C-A20D-CCA67DB87189}"/>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4803930-E5C5-4B5A-AD2F-48B56D66CD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975D15B-3D89-44D4-B1FC-0D9A7B77C12C}">
      <dgm:prSet phldrT="[Text]"/>
      <dgm:spPr>
        <a:solidFill>
          <a:srgbClr val="C00000"/>
        </a:solidFill>
      </dgm:spPr>
      <dgm:t>
        <a:bodyPr/>
        <a:lstStyle/>
        <a:p>
          <a:r>
            <a:rPr lang="en-US" b="1" dirty="0"/>
            <a:t>CDBG Funds</a:t>
          </a:r>
          <a:endParaRPr lang="en-US" dirty="0"/>
        </a:p>
      </dgm:t>
    </dgm:pt>
    <dgm:pt modelId="{B74883FC-8538-4679-BDFC-60227BDA3871}" type="parTrans" cxnId="{46213AF9-E73E-4192-903E-731BEB3C9843}">
      <dgm:prSet/>
      <dgm:spPr/>
      <dgm:t>
        <a:bodyPr/>
        <a:lstStyle/>
        <a:p>
          <a:endParaRPr lang="en-US"/>
        </a:p>
      </dgm:t>
    </dgm:pt>
    <dgm:pt modelId="{FA689256-85AF-407D-95C1-3855CCF5E76B}" type="sibTrans" cxnId="{46213AF9-E73E-4192-903E-731BEB3C9843}">
      <dgm:prSet/>
      <dgm:spPr/>
      <dgm:t>
        <a:bodyPr/>
        <a:lstStyle/>
        <a:p>
          <a:endParaRPr lang="en-US"/>
        </a:p>
      </dgm:t>
    </dgm:pt>
    <dgm:pt modelId="{8C26B41C-E21D-4DD6-B04E-0912C9C934CD}">
      <dgm:prSet/>
      <dgm:spPr>
        <a:solidFill>
          <a:schemeClr val="bg1">
            <a:lumMod val="95000"/>
            <a:alpha val="90000"/>
          </a:schemeClr>
        </a:solidFill>
      </dgm:spPr>
      <dgm:t>
        <a:bodyPr/>
        <a:lstStyle/>
        <a:p>
          <a:pPr>
            <a:buFont typeface="Symbol" panose="05050102010706020507" pitchFamily="18" charset="2"/>
            <a:buChar char=""/>
          </a:pPr>
          <a:r>
            <a:rPr lang="en-US" dirty="0"/>
            <a:t>Infrastructure</a:t>
          </a:r>
        </a:p>
      </dgm:t>
    </dgm:pt>
    <dgm:pt modelId="{F4DA16C1-EBDF-49EC-9929-25B895D56654}" type="parTrans" cxnId="{B012E5D8-3B28-4181-9013-78E3F2A36A38}">
      <dgm:prSet/>
      <dgm:spPr/>
      <dgm:t>
        <a:bodyPr/>
        <a:lstStyle/>
        <a:p>
          <a:endParaRPr lang="en-US"/>
        </a:p>
      </dgm:t>
    </dgm:pt>
    <dgm:pt modelId="{CCADEC59-D31E-4A5B-B668-B9822247179E}" type="sibTrans" cxnId="{B012E5D8-3B28-4181-9013-78E3F2A36A38}">
      <dgm:prSet/>
      <dgm:spPr/>
      <dgm:t>
        <a:bodyPr/>
        <a:lstStyle/>
        <a:p>
          <a:endParaRPr lang="en-US"/>
        </a:p>
      </dgm:t>
    </dgm:pt>
    <dgm:pt modelId="{9CC63B53-3B60-47C0-BB96-21AE9D63E37C}">
      <dgm:prSet/>
      <dgm:spPr>
        <a:solidFill>
          <a:schemeClr val="bg1">
            <a:lumMod val="95000"/>
            <a:alpha val="90000"/>
          </a:schemeClr>
        </a:solidFill>
      </dgm:spPr>
      <dgm:t>
        <a:bodyPr/>
        <a:lstStyle/>
        <a:p>
          <a:pPr>
            <a:buFont typeface="Symbol" panose="05050102010706020507" pitchFamily="18" charset="2"/>
            <a:buChar char=""/>
          </a:pPr>
          <a:r>
            <a:rPr lang="en-US" dirty="0"/>
            <a:t>Economic development projects</a:t>
          </a:r>
        </a:p>
      </dgm:t>
    </dgm:pt>
    <dgm:pt modelId="{C4CD1565-631C-4202-B1D5-B887571C2AF3}" type="parTrans" cxnId="{FA2F6BD5-66EE-41EB-AC94-883D44E7C944}">
      <dgm:prSet/>
      <dgm:spPr/>
      <dgm:t>
        <a:bodyPr/>
        <a:lstStyle/>
        <a:p>
          <a:endParaRPr lang="en-US"/>
        </a:p>
      </dgm:t>
    </dgm:pt>
    <dgm:pt modelId="{9A4E6510-5ED5-4437-860E-DE6C082B1390}" type="sibTrans" cxnId="{FA2F6BD5-66EE-41EB-AC94-883D44E7C944}">
      <dgm:prSet/>
      <dgm:spPr/>
      <dgm:t>
        <a:bodyPr/>
        <a:lstStyle/>
        <a:p>
          <a:endParaRPr lang="en-US"/>
        </a:p>
      </dgm:t>
    </dgm:pt>
    <dgm:pt modelId="{F289385C-34C6-44FF-8969-2AD087D625CB}">
      <dgm:prSet/>
      <dgm:spPr>
        <a:solidFill>
          <a:schemeClr val="bg1">
            <a:lumMod val="95000"/>
            <a:alpha val="90000"/>
          </a:schemeClr>
        </a:solidFill>
      </dgm:spPr>
      <dgm:t>
        <a:bodyPr/>
        <a:lstStyle/>
        <a:p>
          <a:pPr>
            <a:buFont typeface="Symbol" panose="05050102010706020507" pitchFamily="18" charset="2"/>
            <a:buChar char=""/>
          </a:pPr>
          <a:r>
            <a:rPr lang="en-US" dirty="0"/>
            <a:t>Public facilities installations</a:t>
          </a:r>
        </a:p>
      </dgm:t>
    </dgm:pt>
    <dgm:pt modelId="{16D1A332-CF44-47DA-B5F6-DE992DE13A68}" type="parTrans" cxnId="{307BDEA2-49F2-4A49-A99A-93B958BAE740}">
      <dgm:prSet/>
      <dgm:spPr/>
      <dgm:t>
        <a:bodyPr/>
        <a:lstStyle/>
        <a:p>
          <a:endParaRPr lang="en-US"/>
        </a:p>
      </dgm:t>
    </dgm:pt>
    <dgm:pt modelId="{A74DAD5F-1605-46E1-927C-EAEE74E203E8}" type="sibTrans" cxnId="{307BDEA2-49F2-4A49-A99A-93B958BAE740}">
      <dgm:prSet/>
      <dgm:spPr/>
      <dgm:t>
        <a:bodyPr/>
        <a:lstStyle/>
        <a:p>
          <a:endParaRPr lang="en-US"/>
        </a:p>
      </dgm:t>
    </dgm:pt>
    <dgm:pt modelId="{A94713AE-D91A-4354-9420-672E7917B876}">
      <dgm:prSet/>
      <dgm:spPr>
        <a:solidFill>
          <a:schemeClr val="bg1">
            <a:lumMod val="95000"/>
            <a:alpha val="90000"/>
          </a:schemeClr>
        </a:solidFill>
      </dgm:spPr>
      <dgm:t>
        <a:bodyPr/>
        <a:lstStyle/>
        <a:p>
          <a:pPr>
            <a:buFont typeface="Symbol" panose="05050102010706020507" pitchFamily="18" charset="2"/>
            <a:buChar char=""/>
          </a:pPr>
          <a:r>
            <a:rPr lang="en-US" dirty="0"/>
            <a:t>Community centers</a:t>
          </a:r>
        </a:p>
      </dgm:t>
    </dgm:pt>
    <dgm:pt modelId="{D4C53FE9-8092-407B-9E59-88BBD65A4EE4}" type="parTrans" cxnId="{F4596B4B-923B-4EFD-932F-917EFDF831DA}">
      <dgm:prSet/>
      <dgm:spPr/>
      <dgm:t>
        <a:bodyPr/>
        <a:lstStyle/>
        <a:p>
          <a:endParaRPr lang="en-US"/>
        </a:p>
      </dgm:t>
    </dgm:pt>
    <dgm:pt modelId="{6965BED9-FD1D-4C0E-9732-BB6C2C464F83}" type="sibTrans" cxnId="{F4596B4B-923B-4EFD-932F-917EFDF831DA}">
      <dgm:prSet/>
      <dgm:spPr/>
      <dgm:t>
        <a:bodyPr/>
        <a:lstStyle/>
        <a:p>
          <a:endParaRPr lang="en-US"/>
        </a:p>
      </dgm:t>
    </dgm:pt>
    <dgm:pt modelId="{72D21DC0-EE45-4933-9C12-9763395EE371}">
      <dgm:prSet/>
      <dgm:spPr>
        <a:solidFill>
          <a:schemeClr val="bg1">
            <a:lumMod val="95000"/>
            <a:alpha val="90000"/>
          </a:schemeClr>
        </a:solidFill>
      </dgm:spPr>
      <dgm:t>
        <a:bodyPr/>
        <a:lstStyle/>
        <a:p>
          <a:pPr>
            <a:buFont typeface="Symbol" panose="05050102010706020507" pitchFamily="18" charset="2"/>
            <a:buChar char=""/>
          </a:pPr>
          <a:r>
            <a:rPr lang="en-US" dirty="0"/>
            <a:t>Housing rehabilitation</a:t>
          </a:r>
        </a:p>
      </dgm:t>
    </dgm:pt>
    <dgm:pt modelId="{2D267777-B6F6-42E7-8BC4-D002FD50E3DE}" type="parTrans" cxnId="{9C0B18E2-A557-4C56-AAF3-9408F5779CB1}">
      <dgm:prSet/>
      <dgm:spPr/>
      <dgm:t>
        <a:bodyPr/>
        <a:lstStyle/>
        <a:p>
          <a:endParaRPr lang="en-US"/>
        </a:p>
      </dgm:t>
    </dgm:pt>
    <dgm:pt modelId="{A4862B6D-D5E3-4F16-97CE-E0E9C2B635D6}" type="sibTrans" cxnId="{9C0B18E2-A557-4C56-AAF3-9408F5779CB1}">
      <dgm:prSet/>
      <dgm:spPr/>
      <dgm:t>
        <a:bodyPr/>
        <a:lstStyle/>
        <a:p>
          <a:endParaRPr lang="en-US"/>
        </a:p>
      </dgm:t>
    </dgm:pt>
    <dgm:pt modelId="{E3A230E1-3B66-4E86-96F4-29FA32E5D07F}">
      <dgm:prSet/>
      <dgm:spPr>
        <a:solidFill>
          <a:schemeClr val="bg1">
            <a:lumMod val="95000"/>
            <a:alpha val="90000"/>
          </a:schemeClr>
        </a:solidFill>
      </dgm:spPr>
      <dgm:t>
        <a:bodyPr/>
        <a:lstStyle/>
        <a:p>
          <a:pPr>
            <a:buFont typeface="Symbol" panose="05050102010706020507" pitchFamily="18" charset="2"/>
            <a:buChar char=""/>
          </a:pPr>
          <a:r>
            <a:rPr lang="en-US" dirty="0"/>
            <a:t>Public services</a:t>
          </a:r>
        </a:p>
      </dgm:t>
    </dgm:pt>
    <dgm:pt modelId="{35D6CAEB-3CDC-4616-9BE6-304995BC2033}" type="parTrans" cxnId="{FDE78A3C-BC65-466E-A492-706699E28C20}">
      <dgm:prSet/>
      <dgm:spPr/>
      <dgm:t>
        <a:bodyPr/>
        <a:lstStyle/>
        <a:p>
          <a:endParaRPr lang="en-US"/>
        </a:p>
      </dgm:t>
    </dgm:pt>
    <dgm:pt modelId="{6763CBAA-805D-422E-B894-322881046330}" type="sibTrans" cxnId="{FDE78A3C-BC65-466E-A492-706699E28C20}">
      <dgm:prSet/>
      <dgm:spPr/>
      <dgm:t>
        <a:bodyPr/>
        <a:lstStyle/>
        <a:p>
          <a:endParaRPr lang="en-US"/>
        </a:p>
      </dgm:t>
    </dgm:pt>
    <dgm:pt modelId="{E5427CBD-1D55-477A-A682-6476D50BF258}">
      <dgm:prSet/>
      <dgm:spPr>
        <a:solidFill>
          <a:schemeClr val="bg1">
            <a:lumMod val="95000"/>
            <a:alpha val="90000"/>
          </a:schemeClr>
        </a:solidFill>
      </dgm:spPr>
      <dgm:t>
        <a:bodyPr/>
        <a:lstStyle/>
        <a:p>
          <a:pPr>
            <a:buFont typeface="Symbol" panose="05050102010706020507" pitchFamily="18" charset="2"/>
            <a:buChar char=""/>
          </a:pPr>
          <a:r>
            <a:rPr lang="en-US" dirty="0"/>
            <a:t>Microenterprise assistance</a:t>
          </a:r>
        </a:p>
      </dgm:t>
    </dgm:pt>
    <dgm:pt modelId="{9B3DF9E6-3480-401E-B3D2-3BF58C8CDFDC}" type="parTrans" cxnId="{48335633-68FE-4642-91E9-4F10F9643374}">
      <dgm:prSet/>
      <dgm:spPr/>
      <dgm:t>
        <a:bodyPr/>
        <a:lstStyle/>
        <a:p>
          <a:endParaRPr lang="en-US"/>
        </a:p>
      </dgm:t>
    </dgm:pt>
    <dgm:pt modelId="{9C23C205-D152-4225-89BC-0AD5D1C5E499}" type="sibTrans" cxnId="{48335633-68FE-4642-91E9-4F10F9643374}">
      <dgm:prSet/>
      <dgm:spPr/>
      <dgm:t>
        <a:bodyPr/>
        <a:lstStyle/>
        <a:p>
          <a:endParaRPr lang="en-US"/>
        </a:p>
      </dgm:t>
    </dgm:pt>
    <dgm:pt modelId="{DB8DE69B-A742-4674-919E-377E520AF5EB}">
      <dgm:prSet/>
      <dgm:spPr>
        <a:solidFill>
          <a:srgbClr val="C00000"/>
        </a:solidFill>
      </dgm:spPr>
      <dgm:t>
        <a:bodyPr/>
        <a:lstStyle/>
        <a:p>
          <a:r>
            <a:rPr lang="en-US" b="1" dirty="0"/>
            <a:t>CDBG Funds </a:t>
          </a:r>
          <a:endParaRPr lang="en-US" dirty="0"/>
        </a:p>
      </dgm:t>
    </dgm:pt>
    <dgm:pt modelId="{D3BF00FB-062C-4EF5-AA87-68D76FCC3EC4}" type="parTrans" cxnId="{CC8117AE-7719-49BD-85D9-648C6393D179}">
      <dgm:prSet/>
      <dgm:spPr/>
      <dgm:t>
        <a:bodyPr/>
        <a:lstStyle/>
        <a:p>
          <a:endParaRPr lang="en-US"/>
        </a:p>
      </dgm:t>
    </dgm:pt>
    <dgm:pt modelId="{BAC4CD90-B15A-4841-A245-CE3B7548741C}" type="sibTrans" cxnId="{CC8117AE-7719-49BD-85D9-648C6393D179}">
      <dgm:prSet/>
      <dgm:spPr/>
      <dgm:t>
        <a:bodyPr/>
        <a:lstStyle/>
        <a:p>
          <a:endParaRPr lang="en-US"/>
        </a:p>
      </dgm:t>
    </dgm:pt>
    <dgm:pt modelId="{69D78A24-2644-4199-B43A-E84C30E36340}">
      <dgm:prSet/>
      <dgm:spPr>
        <a:solidFill>
          <a:schemeClr val="bg1">
            <a:lumMod val="95000"/>
            <a:alpha val="90000"/>
          </a:schemeClr>
        </a:solidFill>
      </dgm:spPr>
      <dgm:t>
        <a:bodyPr/>
        <a:lstStyle/>
        <a:p>
          <a:pPr>
            <a:buFont typeface="Symbol" panose="05050102010706020507" pitchFamily="18" charset="2"/>
            <a:buChar char=""/>
          </a:pPr>
          <a:r>
            <a:rPr lang="en-US" dirty="0"/>
            <a:t>Fund up to 50% of total project costs, not to exceed $500,000</a:t>
          </a:r>
        </a:p>
      </dgm:t>
    </dgm:pt>
    <dgm:pt modelId="{792DE487-DDA4-4E48-A2C7-0A983DE82BC0}" type="parTrans" cxnId="{00EE1AE1-499E-47E4-9B97-E80DCA626861}">
      <dgm:prSet/>
      <dgm:spPr/>
      <dgm:t>
        <a:bodyPr/>
        <a:lstStyle/>
        <a:p>
          <a:endParaRPr lang="en-US"/>
        </a:p>
      </dgm:t>
    </dgm:pt>
    <dgm:pt modelId="{9B0A5376-B928-44CB-90DB-0FDB3E66AC53}" type="sibTrans" cxnId="{00EE1AE1-499E-47E4-9B97-E80DCA626861}">
      <dgm:prSet/>
      <dgm:spPr/>
      <dgm:t>
        <a:bodyPr/>
        <a:lstStyle/>
        <a:p>
          <a:endParaRPr lang="en-US"/>
        </a:p>
      </dgm:t>
    </dgm:pt>
    <dgm:pt modelId="{0002BAF9-A330-4581-AD58-0143034117E7}">
      <dgm:prSet/>
      <dgm:spPr>
        <a:solidFill>
          <a:schemeClr val="bg1">
            <a:lumMod val="95000"/>
            <a:alpha val="90000"/>
          </a:schemeClr>
        </a:solidFill>
      </dgm:spPr>
      <dgm:t>
        <a:bodyPr/>
        <a:lstStyle/>
        <a:p>
          <a:pPr>
            <a:buFont typeface="Symbol" panose="05050102010706020507" pitchFamily="18" charset="2"/>
            <a:buChar char=""/>
          </a:pPr>
          <a:r>
            <a:rPr lang="en-US" dirty="0"/>
            <a:t>Up to $10,000 can be granted or loaned for every full-time equivalent job created or retained as a result of the project</a:t>
          </a:r>
        </a:p>
      </dgm:t>
    </dgm:pt>
    <dgm:pt modelId="{5389E3B7-D567-4537-8236-80ADB5F86305}" type="parTrans" cxnId="{67C8B803-407A-4C9F-9C72-DE8F73B214B9}">
      <dgm:prSet/>
      <dgm:spPr/>
      <dgm:t>
        <a:bodyPr/>
        <a:lstStyle/>
        <a:p>
          <a:endParaRPr lang="en-US"/>
        </a:p>
      </dgm:t>
    </dgm:pt>
    <dgm:pt modelId="{A0B5D1F0-D8BB-458D-92FC-F5B7CF4A13FE}" type="sibTrans" cxnId="{67C8B803-407A-4C9F-9C72-DE8F73B214B9}">
      <dgm:prSet/>
      <dgm:spPr/>
      <dgm:t>
        <a:bodyPr/>
        <a:lstStyle/>
        <a:p>
          <a:endParaRPr lang="en-US"/>
        </a:p>
      </dgm:t>
    </dgm:pt>
    <dgm:pt modelId="{7FBFA328-8C50-46D5-922F-A7E20D571BB4}">
      <dgm:prSet/>
      <dgm:spPr>
        <a:solidFill>
          <a:schemeClr val="bg1">
            <a:lumMod val="95000"/>
            <a:alpha val="90000"/>
          </a:schemeClr>
        </a:solidFill>
      </dgm:spPr>
      <dgm:t>
        <a:bodyPr/>
        <a:lstStyle/>
        <a:p>
          <a:pPr>
            <a:buFont typeface="Symbol" panose="05050102010706020507" pitchFamily="18" charset="2"/>
            <a:buChar char=""/>
          </a:pPr>
          <a:r>
            <a:rPr lang="en-US" dirty="0"/>
            <a:t>Public infrastructure projects (e.g., water, sewer, roads) are eligible for up to 50% CDBG grant funding, not to exceed $500,000, towards project</a:t>
          </a:r>
        </a:p>
      </dgm:t>
    </dgm:pt>
    <dgm:pt modelId="{FBC67CEC-8DCC-4861-9FD6-7D7D30AC6CE1}" type="parTrans" cxnId="{3C064516-D7DE-4632-BCE4-816F791C53A0}">
      <dgm:prSet/>
      <dgm:spPr/>
      <dgm:t>
        <a:bodyPr/>
        <a:lstStyle/>
        <a:p>
          <a:endParaRPr lang="en-US"/>
        </a:p>
      </dgm:t>
    </dgm:pt>
    <dgm:pt modelId="{FE2F4C2D-29B5-44FE-A279-C0B332D3A622}" type="sibTrans" cxnId="{3C064516-D7DE-4632-BCE4-816F791C53A0}">
      <dgm:prSet/>
      <dgm:spPr/>
      <dgm:t>
        <a:bodyPr/>
        <a:lstStyle/>
        <a:p>
          <a:endParaRPr lang="en-US"/>
        </a:p>
      </dgm:t>
    </dgm:pt>
    <dgm:pt modelId="{774B13EB-4D28-4609-BE9F-AD4A56F7678D}">
      <dgm:prSet/>
      <dgm:spPr>
        <a:solidFill>
          <a:schemeClr val="bg1">
            <a:lumMod val="95000"/>
            <a:alpha val="90000"/>
          </a:schemeClr>
        </a:solidFill>
      </dgm:spPr>
      <dgm:t>
        <a:bodyPr/>
        <a:lstStyle/>
        <a:p>
          <a:pPr>
            <a:buFont typeface="Symbol" panose="05050102010706020507" pitchFamily="18" charset="2"/>
            <a:buChar char=""/>
          </a:pPr>
          <a:r>
            <a:rPr lang="en-US" dirty="0"/>
            <a:t>Private, for-profit projects can qualify for up to 50% CDBG low-interest loans, not to exceed $500,000 towards project</a:t>
          </a:r>
        </a:p>
      </dgm:t>
    </dgm:pt>
    <dgm:pt modelId="{54DECCD1-13E8-4E7D-B4C9-C3AB01A4EE57}" type="parTrans" cxnId="{12DF765C-F4AE-416A-95ED-70DC88425FF6}">
      <dgm:prSet/>
      <dgm:spPr/>
      <dgm:t>
        <a:bodyPr/>
        <a:lstStyle/>
        <a:p>
          <a:endParaRPr lang="en-US"/>
        </a:p>
      </dgm:t>
    </dgm:pt>
    <dgm:pt modelId="{E3B00AB2-1002-47A0-80E3-234561A41631}" type="sibTrans" cxnId="{12DF765C-F4AE-416A-95ED-70DC88425FF6}">
      <dgm:prSet/>
      <dgm:spPr/>
      <dgm:t>
        <a:bodyPr/>
        <a:lstStyle/>
        <a:p>
          <a:endParaRPr lang="en-US"/>
        </a:p>
      </dgm:t>
    </dgm:pt>
    <dgm:pt modelId="{D49AF237-EF0C-4EEA-B864-2C60D96641B7}" type="pres">
      <dgm:prSet presAssocID="{14803930-E5C5-4B5A-AD2F-48B56D66CD47}" presName="Name0" presStyleCnt="0">
        <dgm:presLayoutVars>
          <dgm:dir/>
          <dgm:animLvl val="lvl"/>
          <dgm:resizeHandles val="exact"/>
        </dgm:presLayoutVars>
      </dgm:prSet>
      <dgm:spPr/>
    </dgm:pt>
    <dgm:pt modelId="{9D8EDE4B-5045-4480-AA0F-2DD4B68EB8CF}" type="pres">
      <dgm:prSet presAssocID="{5975D15B-3D89-44D4-B1FC-0D9A7B77C12C}" presName="composite" presStyleCnt="0"/>
      <dgm:spPr/>
    </dgm:pt>
    <dgm:pt modelId="{7A657359-D171-43B6-9F30-5B8808D02D84}" type="pres">
      <dgm:prSet presAssocID="{5975D15B-3D89-44D4-B1FC-0D9A7B77C12C}" presName="parTx" presStyleLbl="alignNode1" presStyleIdx="0" presStyleCnt="2">
        <dgm:presLayoutVars>
          <dgm:chMax val="0"/>
          <dgm:chPref val="0"/>
          <dgm:bulletEnabled val="1"/>
        </dgm:presLayoutVars>
      </dgm:prSet>
      <dgm:spPr/>
    </dgm:pt>
    <dgm:pt modelId="{03FB8FDD-D425-4250-8879-8453C77BDE26}" type="pres">
      <dgm:prSet presAssocID="{5975D15B-3D89-44D4-B1FC-0D9A7B77C12C}" presName="desTx" presStyleLbl="alignAccFollowNode1" presStyleIdx="0" presStyleCnt="2">
        <dgm:presLayoutVars>
          <dgm:bulletEnabled val="1"/>
        </dgm:presLayoutVars>
      </dgm:prSet>
      <dgm:spPr/>
    </dgm:pt>
    <dgm:pt modelId="{9A3A342D-7A1A-49EF-B02F-CD62802F3DB7}" type="pres">
      <dgm:prSet presAssocID="{FA689256-85AF-407D-95C1-3855CCF5E76B}" presName="space" presStyleCnt="0"/>
      <dgm:spPr/>
    </dgm:pt>
    <dgm:pt modelId="{F362F3D0-4862-4344-85D3-8C822819A781}" type="pres">
      <dgm:prSet presAssocID="{DB8DE69B-A742-4674-919E-377E520AF5EB}" presName="composite" presStyleCnt="0"/>
      <dgm:spPr/>
    </dgm:pt>
    <dgm:pt modelId="{33D46EAE-B6BB-49BC-A654-B13D6C277165}" type="pres">
      <dgm:prSet presAssocID="{DB8DE69B-A742-4674-919E-377E520AF5EB}" presName="parTx" presStyleLbl="alignNode1" presStyleIdx="1" presStyleCnt="2">
        <dgm:presLayoutVars>
          <dgm:chMax val="0"/>
          <dgm:chPref val="0"/>
          <dgm:bulletEnabled val="1"/>
        </dgm:presLayoutVars>
      </dgm:prSet>
      <dgm:spPr/>
    </dgm:pt>
    <dgm:pt modelId="{133EC338-03F9-4164-AFEE-7B09A931ACEB}" type="pres">
      <dgm:prSet presAssocID="{DB8DE69B-A742-4674-919E-377E520AF5EB}" presName="desTx" presStyleLbl="alignAccFollowNode1" presStyleIdx="1" presStyleCnt="2">
        <dgm:presLayoutVars>
          <dgm:bulletEnabled val="1"/>
        </dgm:presLayoutVars>
      </dgm:prSet>
      <dgm:spPr/>
    </dgm:pt>
  </dgm:ptLst>
  <dgm:cxnLst>
    <dgm:cxn modelId="{67C8B803-407A-4C9F-9C72-DE8F73B214B9}" srcId="{DB8DE69B-A742-4674-919E-377E520AF5EB}" destId="{0002BAF9-A330-4581-AD58-0143034117E7}" srcOrd="1" destOrd="0" parTransId="{5389E3B7-D567-4537-8236-80ADB5F86305}" sibTransId="{A0B5D1F0-D8BB-458D-92FC-F5B7CF4A13FE}"/>
    <dgm:cxn modelId="{60C6BE09-0E8E-485F-928C-61F8439B3137}" type="presOf" srcId="{774B13EB-4D28-4609-BE9F-AD4A56F7678D}" destId="{133EC338-03F9-4164-AFEE-7B09A931ACEB}" srcOrd="0" destOrd="3" presId="urn:microsoft.com/office/officeart/2005/8/layout/hList1"/>
    <dgm:cxn modelId="{C7890E12-046E-460F-A0D4-487EA719D67F}" type="presOf" srcId="{DB8DE69B-A742-4674-919E-377E520AF5EB}" destId="{33D46EAE-B6BB-49BC-A654-B13D6C277165}" srcOrd="0" destOrd="0" presId="urn:microsoft.com/office/officeart/2005/8/layout/hList1"/>
    <dgm:cxn modelId="{3C064516-D7DE-4632-BCE4-816F791C53A0}" srcId="{DB8DE69B-A742-4674-919E-377E520AF5EB}" destId="{7FBFA328-8C50-46D5-922F-A7E20D571BB4}" srcOrd="2" destOrd="0" parTransId="{FBC67CEC-8DCC-4861-9FD6-7D7D30AC6CE1}" sibTransId="{FE2F4C2D-29B5-44FE-A279-C0B332D3A622}"/>
    <dgm:cxn modelId="{2C4E6E1D-6512-4AF8-81E6-F73883989F91}" type="presOf" srcId="{69D78A24-2644-4199-B43A-E84C30E36340}" destId="{133EC338-03F9-4164-AFEE-7B09A931ACEB}" srcOrd="0" destOrd="0" presId="urn:microsoft.com/office/officeart/2005/8/layout/hList1"/>
    <dgm:cxn modelId="{69992F25-BB1D-42B5-8CE4-ED0C44FD64D0}" type="presOf" srcId="{5975D15B-3D89-44D4-B1FC-0D9A7B77C12C}" destId="{7A657359-D171-43B6-9F30-5B8808D02D84}" srcOrd="0" destOrd="0" presId="urn:microsoft.com/office/officeart/2005/8/layout/hList1"/>
    <dgm:cxn modelId="{48335633-68FE-4642-91E9-4F10F9643374}" srcId="{5975D15B-3D89-44D4-B1FC-0D9A7B77C12C}" destId="{E5427CBD-1D55-477A-A682-6476D50BF258}" srcOrd="6" destOrd="0" parTransId="{9B3DF9E6-3480-401E-B3D2-3BF58C8CDFDC}" sibTransId="{9C23C205-D152-4225-89BC-0AD5D1C5E499}"/>
    <dgm:cxn modelId="{B0793534-A570-4FDA-A99C-CA3111D8CFBA}" type="presOf" srcId="{9CC63B53-3B60-47C0-BB96-21AE9D63E37C}" destId="{03FB8FDD-D425-4250-8879-8453C77BDE26}" srcOrd="0" destOrd="1" presId="urn:microsoft.com/office/officeart/2005/8/layout/hList1"/>
    <dgm:cxn modelId="{FDE78A3C-BC65-466E-A492-706699E28C20}" srcId="{5975D15B-3D89-44D4-B1FC-0D9A7B77C12C}" destId="{E3A230E1-3B66-4E86-96F4-29FA32E5D07F}" srcOrd="5" destOrd="0" parTransId="{35D6CAEB-3CDC-4616-9BE6-304995BC2033}" sibTransId="{6763CBAA-805D-422E-B894-322881046330}"/>
    <dgm:cxn modelId="{12DF765C-F4AE-416A-95ED-70DC88425FF6}" srcId="{DB8DE69B-A742-4674-919E-377E520AF5EB}" destId="{774B13EB-4D28-4609-BE9F-AD4A56F7678D}" srcOrd="3" destOrd="0" parTransId="{54DECCD1-13E8-4E7D-B4C9-C3AB01A4EE57}" sibTransId="{E3B00AB2-1002-47A0-80E3-234561A41631}"/>
    <dgm:cxn modelId="{F4596B4B-923B-4EFD-932F-917EFDF831DA}" srcId="{5975D15B-3D89-44D4-B1FC-0D9A7B77C12C}" destId="{A94713AE-D91A-4354-9420-672E7917B876}" srcOrd="3" destOrd="0" parTransId="{D4C53FE9-8092-407B-9E59-88BBD65A4EE4}" sibTransId="{6965BED9-FD1D-4C0E-9732-BB6C2C464F83}"/>
    <dgm:cxn modelId="{A3F35894-4752-46A6-8D37-FDF3C15D127E}" type="presOf" srcId="{A94713AE-D91A-4354-9420-672E7917B876}" destId="{03FB8FDD-D425-4250-8879-8453C77BDE26}" srcOrd="0" destOrd="3" presId="urn:microsoft.com/office/officeart/2005/8/layout/hList1"/>
    <dgm:cxn modelId="{95D8AA9C-B776-4A13-9AF4-6A708E4D579C}" type="presOf" srcId="{0002BAF9-A330-4581-AD58-0143034117E7}" destId="{133EC338-03F9-4164-AFEE-7B09A931ACEB}" srcOrd="0" destOrd="1" presId="urn:microsoft.com/office/officeart/2005/8/layout/hList1"/>
    <dgm:cxn modelId="{307BDEA2-49F2-4A49-A99A-93B958BAE740}" srcId="{5975D15B-3D89-44D4-B1FC-0D9A7B77C12C}" destId="{F289385C-34C6-44FF-8969-2AD087D625CB}" srcOrd="2" destOrd="0" parTransId="{16D1A332-CF44-47DA-B5F6-DE992DE13A68}" sibTransId="{A74DAD5F-1605-46E1-927C-EAEE74E203E8}"/>
    <dgm:cxn modelId="{BA56E2A9-AD55-4564-A551-85E3DE3F7B3A}" type="presOf" srcId="{8C26B41C-E21D-4DD6-B04E-0912C9C934CD}" destId="{03FB8FDD-D425-4250-8879-8453C77BDE26}" srcOrd="0" destOrd="0" presId="urn:microsoft.com/office/officeart/2005/8/layout/hList1"/>
    <dgm:cxn modelId="{E6C3D8AD-9E25-4CF2-BEBF-E613C26F4F88}" type="presOf" srcId="{7FBFA328-8C50-46D5-922F-A7E20D571BB4}" destId="{133EC338-03F9-4164-AFEE-7B09A931ACEB}" srcOrd="0" destOrd="2" presId="urn:microsoft.com/office/officeart/2005/8/layout/hList1"/>
    <dgm:cxn modelId="{CC8117AE-7719-49BD-85D9-648C6393D179}" srcId="{14803930-E5C5-4B5A-AD2F-48B56D66CD47}" destId="{DB8DE69B-A742-4674-919E-377E520AF5EB}" srcOrd="1" destOrd="0" parTransId="{D3BF00FB-062C-4EF5-AA87-68D76FCC3EC4}" sibTransId="{BAC4CD90-B15A-4841-A245-CE3B7548741C}"/>
    <dgm:cxn modelId="{488D7BB5-387E-442B-A676-9E275FB80F0F}" type="presOf" srcId="{E3A230E1-3B66-4E86-96F4-29FA32E5D07F}" destId="{03FB8FDD-D425-4250-8879-8453C77BDE26}" srcOrd="0" destOrd="5" presId="urn:microsoft.com/office/officeart/2005/8/layout/hList1"/>
    <dgm:cxn modelId="{DE117DC4-D8F6-4A77-9A45-45A6362BC851}" type="presOf" srcId="{F289385C-34C6-44FF-8969-2AD087D625CB}" destId="{03FB8FDD-D425-4250-8879-8453C77BDE26}" srcOrd="0" destOrd="2" presId="urn:microsoft.com/office/officeart/2005/8/layout/hList1"/>
    <dgm:cxn modelId="{B54EA4C6-C83F-4A54-B315-F6C4B059C0A0}" type="presOf" srcId="{E5427CBD-1D55-477A-A682-6476D50BF258}" destId="{03FB8FDD-D425-4250-8879-8453C77BDE26}" srcOrd="0" destOrd="6" presId="urn:microsoft.com/office/officeart/2005/8/layout/hList1"/>
    <dgm:cxn modelId="{FA2F6BD5-66EE-41EB-AC94-883D44E7C944}" srcId="{5975D15B-3D89-44D4-B1FC-0D9A7B77C12C}" destId="{9CC63B53-3B60-47C0-BB96-21AE9D63E37C}" srcOrd="1" destOrd="0" parTransId="{C4CD1565-631C-4202-B1D5-B887571C2AF3}" sibTransId="{9A4E6510-5ED5-4437-860E-DE6C082B1390}"/>
    <dgm:cxn modelId="{B012E5D8-3B28-4181-9013-78E3F2A36A38}" srcId="{5975D15B-3D89-44D4-B1FC-0D9A7B77C12C}" destId="{8C26B41C-E21D-4DD6-B04E-0912C9C934CD}" srcOrd="0" destOrd="0" parTransId="{F4DA16C1-EBDF-49EC-9929-25B895D56654}" sibTransId="{CCADEC59-D31E-4A5B-B668-B9822247179E}"/>
    <dgm:cxn modelId="{00EE1AE1-499E-47E4-9B97-E80DCA626861}" srcId="{DB8DE69B-A742-4674-919E-377E520AF5EB}" destId="{69D78A24-2644-4199-B43A-E84C30E36340}" srcOrd="0" destOrd="0" parTransId="{792DE487-DDA4-4E48-A2C7-0A983DE82BC0}" sibTransId="{9B0A5376-B928-44CB-90DB-0FDB3E66AC53}"/>
    <dgm:cxn modelId="{9C0B18E2-A557-4C56-AAF3-9408F5779CB1}" srcId="{5975D15B-3D89-44D4-B1FC-0D9A7B77C12C}" destId="{72D21DC0-EE45-4933-9C12-9763395EE371}" srcOrd="4" destOrd="0" parTransId="{2D267777-B6F6-42E7-8BC4-D002FD50E3DE}" sibTransId="{A4862B6D-D5E3-4F16-97CE-E0E9C2B635D6}"/>
    <dgm:cxn modelId="{724D36ED-CE09-4818-BCCD-FA935E0CBA71}" type="presOf" srcId="{72D21DC0-EE45-4933-9C12-9763395EE371}" destId="{03FB8FDD-D425-4250-8879-8453C77BDE26}" srcOrd="0" destOrd="4" presId="urn:microsoft.com/office/officeart/2005/8/layout/hList1"/>
    <dgm:cxn modelId="{E90284F2-BBF8-4582-9FF6-6192B97ECA11}" type="presOf" srcId="{14803930-E5C5-4B5A-AD2F-48B56D66CD47}" destId="{D49AF237-EF0C-4EEA-B864-2C60D96641B7}" srcOrd="0" destOrd="0" presId="urn:microsoft.com/office/officeart/2005/8/layout/hList1"/>
    <dgm:cxn modelId="{46213AF9-E73E-4192-903E-731BEB3C9843}" srcId="{14803930-E5C5-4B5A-AD2F-48B56D66CD47}" destId="{5975D15B-3D89-44D4-B1FC-0D9A7B77C12C}" srcOrd="0" destOrd="0" parTransId="{B74883FC-8538-4679-BDFC-60227BDA3871}" sibTransId="{FA689256-85AF-407D-95C1-3855CCF5E76B}"/>
    <dgm:cxn modelId="{EB804A84-C30B-4849-AE0E-EB78185894D7}" type="presParOf" srcId="{D49AF237-EF0C-4EEA-B864-2C60D96641B7}" destId="{9D8EDE4B-5045-4480-AA0F-2DD4B68EB8CF}" srcOrd="0" destOrd="0" presId="urn:microsoft.com/office/officeart/2005/8/layout/hList1"/>
    <dgm:cxn modelId="{BC0DDD8A-124E-4A02-864F-C8EA79D49A26}" type="presParOf" srcId="{9D8EDE4B-5045-4480-AA0F-2DD4B68EB8CF}" destId="{7A657359-D171-43B6-9F30-5B8808D02D84}" srcOrd="0" destOrd="0" presId="urn:microsoft.com/office/officeart/2005/8/layout/hList1"/>
    <dgm:cxn modelId="{DFA431B8-3738-43D8-88D1-FE976A171502}" type="presParOf" srcId="{9D8EDE4B-5045-4480-AA0F-2DD4B68EB8CF}" destId="{03FB8FDD-D425-4250-8879-8453C77BDE26}" srcOrd="1" destOrd="0" presId="urn:microsoft.com/office/officeart/2005/8/layout/hList1"/>
    <dgm:cxn modelId="{D91440B4-9F10-4579-B0F2-CED5825B4D47}" type="presParOf" srcId="{D49AF237-EF0C-4EEA-B864-2C60D96641B7}" destId="{9A3A342D-7A1A-49EF-B02F-CD62802F3DB7}" srcOrd="1" destOrd="0" presId="urn:microsoft.com/office/officeart/2005/8/layout/hList1"/>
    <dgm:cxn modelId="{7A9E3CE0-BEB6-47BA-95E5-2F3E9637493B}" type="presParOf" srcId="{D49AF237-EF0C-4EEA-B864-2C60D96641B7}" destId="{F362F3D0-4862-4344-85D3-8C822819A781}" srcOrd="2" destOrd="0" presId="urn:microsoft.com/office/officeart/2005/8/layout/hList1"/>
    <dgm:cxn modelId="{D0B72CE3-BC4C-4115-8221-0236F0C8A401}" type="presParOf" srcId="{F362F3D0-4862-4344-85D3-8C822819A781}" destId="{33D46EAE-B6BB-49BC-A654-B13D6C277165}" srcOrd="0" destOrd="0" presId="urn:microsoft.com/office/officeart/2005/8/layout/hList1"/>
    <dgm:cxn modelId="{38AD0BE4-2610-4FA1-9EA3-1F4D51216421}" type="presParOf" srcId="{F362F3D0-4862-4344-85D3-8C822819A781}" destId="{133EC338-03F9-4164-AFEE-7B09A931AC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custT="1"/>
      <dgm:spPr>
        <a:solidFill>
          <a:srgbClr val="C00000"/>
        </a:solidFill>
      </dgm:spPr>
      <dgm:t>
        <a:bodyPr/>
        <a:lstStyle/>
        <a:p>
          <a:r>
            <a:rPr lang="en-US" sz="2400" b="1" dirty="0"/>
            <a:t>Public Infrastructure + Private </a:t>
          </a:r>
          <a:r>
            <a:rPr lang="en-US" sz="2400" b="1" dirty="0" err="1"/>
            <a:t>CapEx</a:t>
          </a:r>
          <a:endParaRPr lang="en-US" sz="2400" b="1" dirty="0"/>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dirty="0"/>
            <a:t>Major manufacturer in rural Midwest county with expansion needs to bring outsourced process in-house to enhance quality control measures</a:t>
          </a:r>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0D8B23EB-EF45-4A02-A949-DA5BA95580DF}">
      <dgm:prSet/>
      <dgm:spPr/>
      <dgm:t>
        <a:bodyPr/>
        <a:lstStyle/>
        <a:p>
          <a:r>
            <a:rPr lang="en-US" dirty="0"/>
            <a:t>New public water/sewer/storm sewer/road extension to expanded facility necessary</a:t>
          </a:r>
        </a:p>
      </dgm:t>
    </dgm:pt>
    <dgm:pt modelId="{07C0AB3D-A582-4DEC-86F5-BF54F22E65A7}" type="parTrans" cxnId="{54E220EA-8BE6-4860-9B91-F2D0A3642ED8}">
      <dgm:prSet/>
      <dgm:spPr/>
      <dgm:t>
        <a:bodyPr/>
        <a:lstStyle/>
        <a:p>
          <a:endParaRPr lang="en-US"/>
        </a:p>
      </dgm:t>
    </dgm:pt>
    <dgm:pt modelId="{4A821A2B-366B-42F6-92A8-AF266DFFAB25}" type="sibTrans" cxnId="{54E220EA-8BE6-4860-9B91-F2D0A3642ED8}">
      <dgm:prSet/>
      <dgm:spPr/>
      <dgm:t>
        <a:bodyPr/>
        <a:lstStyle/>
        <a:p>
          <a:endParaRPr lang="en-US"/>
        </a:p>
      </dgm:t>
    </dgm:pt>
    <dgm:pt modelId="{CF95BA84-EE48-4694-A379-91AEDB4AAF38}">
      <dgm:prSet/>
      <dgm:spPr/>
      <dgm:t>
        <a:bodyPr/>
        <a:lstStyle/>
        <a:p>
          <a:r>
            <a:rPr lang="en-US" dirty="0"/>
            <a:t>Total Private + Public Project Investment - $2.7 M</a:t>
          </a:r>
        </a:p>
      </dgm:t>
    </dgm:pt>
    <dgm:pt modelId="{9FB60558-E590-43D7-9D77-8856FF73E84D}" type="parTrans" cxnId="{7064D02B-FA37-4F94-9C5B-F4E32DFC0AE5}">
      <dgm:prSet/>
      <dgm:spPr/>
      <dgm:t>
        <a:bodyPr/>
        <a:lstStyle/>
        <a:p>
          <a:endParaRPr lang="en-US"/>
        </a:p>
      </dgm:t>
    </dgm:pt>
    <dgm:pt modelId="{3D199FBD-F52B-4EBA-92A6-0D9472568BC1}" type="sibTrans" cxnId="{7064D02B-FA37-4F94-9C5B-F4E32DFC0AE5}">
      <dgm:prSet/>
      <dgm:spPr/>
      <dgm:t>
        <a:bodyPr/>
        <a:lstStyle/>
        <a:p>
          <a:endParaRPr lang="en-US"/>
        </a:p>
      </dgm:t>
    </dgm:pt>
    <dgm:pt modelId="{A0162D36-EBEC-4A7B-B527-FEEF70ED1883}">
      <dgm:prSet/>
      <dgm:spPr/>
      <dgm:t>
        <a:bodyPr/>
        <a:lstStyle/>
        <a:p>
          <a:r>
            <a:rPr lang="en-US" dirty="0"/>
            <a:t>CDBG Infrastructure Grant - $310,000 ($9,394/job)</a:t>
          </a:r>
        </a:p>
      </dgm:t>
    </dgm:pt>
    <dgm:pt modelId="{E89AB0AD-2DF5-4074-A2DE-04D8C790E3EE}" type="parTrans" cxnId="{5BB1C134-2E7A-449F-AC7A-23EB0588298E}">
      <dgm:prSet/>
      <dgm:spPr/>
      <dgm:t>
        <a:bodyPr/>
        <a:lstStyle/>
        <a:p>
          <a:endParaRPr lang="en-US"/>
        </a:p>
      </dgm:t>
    </dgm:pt>
    <dgm:pt modelId="{CDECE176-9F1C-4B25-A129-2292467B446F}" type="sibTrans" cxnId="{5BB1C134-2E7A-449F-AC7A-23EB0588298E}">
      <dgm:prSet/>
      <dgm:spPr/>
      <dgm:t>
        <a:bodyPr/>
        <a:lstStyle/>
        <a:p>
          <a:endParaRPr lang="en-US"/>
        </a:p>
      </dgm:t>
    </dgm:pt>
    <dgm:pt modelId="{D2C12060-EA15-4B8E-868D-3E22844326A8}">
      <dgm:prSet/>
      <dgm:spPr/>
      <dgm:t>
        <a:bodyPr/>
        <a:lstStyle/>
        <a:p>
          <a:r>
            <a:rPr lang="en-US" dirty="0"/>
            <a:t>Private Financing - $2.4 M</a:t>
          </a:r>
        </a:p>
      </dgm:t>
    </dgm:pt>
    <dgm:pt modelId="{50DE76E0-7E1B-4D93-B190-09A9C55F523C}" type="parTrans" cxnId="{6215F236-E215-48AE-AC1B-065F0778C6FE}">
      <dgm:prSet/>
      <dgm:spPr/>
      <dgm:t>
        <a:bodyPr/>
        <a:lstStyle/>
        <a:p>
          <a:endParaRPr lang="en-US"/>
        </a:p>
      </dgm:t>
    </dgm:pt>
    <dgm:pt modelId="{80279932-51C6-4537-8C01-487446B2D927}" type="sibTrans" cxnId="{6215F236-E215-48AE-AC1B-065F0778C6FE}">
      <dgm:prSet/>
      <dgm:spPr/>
      <dgm:t>
        <a:bodyPr/>
        <a:lstStyle/>
        <a:p>
          <a:endParaRPr lang="en-US"/>
        </a:p>
      </dgm:t>
    </dgm:pt>
    <dgm:pt modelId="{8C2B3A39-D302-479D-9D0D-5BDFE3F0F853}">
      <dgm:prSet/>
      <dgm:spPr/>
      <dgm:t>
        <a:bodyPr/>
        <a:lstStyle/>
        <a:p>
          <a:r>
            <a:rPr lang="en-US" dirty="0"/>
            <a:t>New Jobs Created – 33</a:t>
          </a:r>
        </a:p>
      </dgm:t>
    </dgm:pt>
    <dgm:pt modelId="{D3C41B71-1159-48B6-A923-F6EF476F7269}" type="parTrans" cxnId="{9B1C01DF-7DB2-4F3B-A8C5-90CB3F6384F4}">
      <dgm:prSet/>
      <dgm:spPr/>
      <dgm:t>
        <a:bodyPr/>
        <a:lstStyle/>
        <a:p>
          <a:endParaRPr lang="en-US"/>
        </a:p>
      </dgm:t>
    </dgm:pt>
    <dgm:pt modelId="{4FA4B87A-B35A-412E-B090-202610E8441D}" type="sibTrans" cxnId="{9B1C01DF-7DB2-4F3B-A8C5-90CB3F6384F4}">
      <dgm:prSet/>
      <dgm:spPr/>
      <dgm:t>
        <a:bodyPr/>
        <a:lstStyle/>
        <a:p>
          <a:endParaRPr lang="en-US"/>
        </a:p>
      </dgm:t>
    </dgm:pt>
    <dgm:pt modelId="{4844D6A7-CC3E-49DF-87A6-46FAED260172}">
      <dgm:prSet/>
      <dgm:spPr/>
      <dgm:t>
        <a:bodyPr/>
        <a:lstStyle/>
        <a:p>
          <a:r>
            <a:rPr lang="en-US" dirty="0"/>
            <a:t>Commitment to LMI Jobs – 20 (60.6%)</a:t>
          </a:r>
        </a:p>
      </dgm:t>
    </dgm:pt>
    <dgm:pt modelId="{F575443B-B037-4962-AE7A-2D1A8BCDD2CB}" type="parTrans" cxnId="{3A579C70-1378-4018-A7D0-5050409C41B4}">
      <dgm:prSet/>
      <dgm:spPr/>
      <dgm:t>
        <a:bodyPr/>
        <a:lstStyle/>
        <a:p>
          <a:endParaRPr lang="en-US"/>
        </a:p>
      </dgm:t>
    </dgm:pt>
    <dgm:pt modelId="{AF050FE9-C4C1-4D7B-A7C2-2BB61A0A3155}" type="sibTrans" cxnId="{3A579C70-1378-4018-A7D0-5050409C41B4}">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841B701D-3D18-4E1D-8216-2A2A2D07CA40}" type="presOf" srcId="{6F7D2EEA-DC79-4BBA-8178-5F0BAB50C99C}" destId="{C1AD11D4-10E2-4179-BB35-C8A27F50E5C2}" srcOrd="0" destOrd="0" presId="urn:microsoft.com/office/officeart/2005/8/layout/hList1"/>
    <dgm:cxn modelId="{5FBDD822-33C6-4EAA-B501-FA578A21CFB3}" type="presOf" srcId="{8C2B3A39-D302-479D-9D0D-5BDFE3F0F853}" destId="{45D50A1D-B577-4588-BF7C-CADE52BEC1FB}" srcOrd="0" destOrd="2" presId="urn:microsoft.com/office/officeart/2005/8/layout/hList1"/>
    <dgm:cxn modelId="{7064D02B-FA37-4F94-9C5B-F4E32DFC0AE5}" srcId="{6F7D2EEA-DC79-4BBA-8178-5F0BAB50C99C}" destId="{CF95BA84-EE48-4694-A379-91AEDB4AAF38}" srcOrd="4" destOrd="0" parTransId="{9FB60558-E590-43D7-9D77-8856FF73E84D}" sibTransId="{3D199FBD-F52B-4EBA-92A6-0D9472568BC1}"/>
    <dgm:cxn modelId="{5BB1C134-2E7A-449F-AC7A-23EB0588298E}" srcId="{6F7D2EEA-DC79-4BBA-8178-5F0BAB50C99C}" destId="{A0162D36-EBEC-4A7B-B527-FEEF70ED1883}" srcOrd="5" destOrd="0" parTransId="{E89AB0AD-2DF5-4074-A2DE-04D8C790E3EE}" sibTransId="{CDECE176-9F1C-4B25-A129-2292467B446F}"/>
    <dgm:cxn modelId="{6215F236-E215-48AE-AC1B-065F0778C6FE}" srcId="{6F7D2EEA-DC79-4BBA-8178-5F0BAB50C99C}" destId="{D2C12060-EA15-4B8E-868D-3E22844326A8}" srcOrd="6" destOrd="0" parTransId="{50DE76E0-7E1B-4D93-B190-09A9C55F523C}" sibTransId="{80279932-51C6-4537-8C01-487446B2D927}"/>
    <dgm:cxn modelId="{A2895C5B-6D52-45DA-A6E8-1F2B77881CB1}" type="presOf" srcId="{4844D6A7-CC3E-49DF-87A6-46FAED260172}" destId="{45D50A1D-B577-4588-BF7C-CADE52BEC1FB}" srcOrd="0" destOrd="3" presId="urn:microsoft.com/office/officeart/2005/8/layout/hList1"/>
    <dgm:cxn modelId="{02809043-BD82-4074-A740-E20FB205F7D0}" type="presOf" srcId="{A0162D36-EBEC-4A7B-B527-FEEF70ED1883}" destId="{45D50A1D-B577-4588-BF7C-CADE52BEC1FB}" srcOrd="0" destOrd="5" presId="urn:microsoft.com/office/officeart/2005/8/layout/hList1"/>
    <dgm:cxn modelId="{E7CA0347-96B9-4FBF-A23E-76CC33416E44}" type="presOf" srcId="{0D8B23EB-EF45-4A02-A949-DA5BA95580DF}" destId="{45D50A1D-B577-4588-BF7C-CADE52BEC1FB}" srcOrd="0" destOrd="1" presId="urn:microsoft.com/office/officeart/2005/8/layout/hList1"/>
    <dgm:cxn modelId="{3A579C70-1378-4018-A7D0-5050409C41B4}" srcId="{6F7D2EEA-DC79-4BBA-8178-5F0BAB50C99C}" destId="{4844D6A7-CC3E-49DF-87A6-46FAED260172}" srcOrd="3" destOrd="0" parTransId="{F575443B-B037-4962-AE7A-2D1A8BCDD2CB}" sibTransId="{AF050FE9-C4C1-4D7B-A7C2-2BB61A0A3155}"/>
    <dgm:cxn modelId="{95F3F37E-04E4-4A97-96D4-224AED73C52A}" srcId="{6F7D2EEA-DC79-4BBA-8178-5F0BAB50C99C}" destId="{17A19696-4681-44B0-93C7-AE83AA983139}" srcOrd="0" destOrd="0" parTransId="{80E76AB6-4173-4645-9D87-096DB079645E}" sibTransId="{B0128D1E-E8C2-46BF-993B-0C7BF9F5EC91}"/>
    <dgm:cxn modelId="{BC93089C-62BA-4441-8618-82FC5A496960}" type="presOf" srcId="{CF95BA84-EE48-4694-A379-91AEDB4AAF38}" destId="{45D50A1D-B577-4588-BF7C-CADE52BEC1FB}" srcOrd="0" destOrd="4" presId="urn:microsoft.com/office/officeart/2005/8/layout/hList1"/>
    <dgm:cxn modelId="{48300BA2-45DD-451F-A9B0-1792886275F4}" type="presOf" srcId="{D2C12060-EA15-4B8E-868D-3E22844326A8}" destId="{45D50A1D-B577-4588-BF7C-CADE52BEC1FB}" srcOrd="0" destOrd="6" presId="urn:microsoft.com/office/officeart/2005/8/layout/hList1"/>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9B1C01DF-7DB2-4F3B-A8C5-90CB3F6384F4}" srcId="{6F7D2EEA-DC79-4BBA-8178-5F0BAB50C99C}" destId="{8C2B3A39-D302-479D-9D0D-5BDFE3F0F853}" srcOrd="2" destOrd="0" parTransId="{D3C41B71-1159-48B6-A923-F6EF476F7269}" sibTransId="{4FA4B87A-B35A-412E-B090-202610E8441D}"/>
    <dgm:cxn modelId="{927B02E4-57A9-4BCF-9ABC-7EAD74EE2092}" srcId="{BCBC93E2-D390-4915-B7B9-6D42915DD847}" destId="{6F7D2EEA-DC79-4BBA-8178-5F0BAB50C99C}" srcOrd="0" destOrd="0" parTransId="{3669727E-CAA7-41D9-A8CB-FD696995B23F}" sibTransId="{42B3F162-7214-4C3C-A20D-CCA67DB87189}"/>
    <dgm:cxn modelId="{54E220EA-8BE6-4860-9B91-F2D0A3642ED8}" srcId="{6F7D2EEA-DC79-4BBA-8178-5F0BAB50C99C}" destId="{0D8B23EB-EF45-4A02-A949-DA5BA95580DF}" srcOrd="1" destOrd="0" parTransId="{07C0AB3D-A582-4DEC-86F5-BF54F22E65A7}" sibTransId="{4A821A2B-366B-42F6-92A8-AF266DFFAB25}"/>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custT="1"/>
      <dgm:spPr>
        <a:solidFill>
          <a:srgbClr val="C00000"/>
        </a:solidFill>
      </dgm:spPr>
      <dgm:t>
        <a:bodyPr/>
        <a:lstStyle/>
        <a:p>
          <a:r>
            <a:rPr lang="en-US" sz="2400" b="1" dirty="0"/>
            <a:t>Economic Development Planning Project - $12 M</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dirty="0"/>
            <a:t>Missouri Community Colleges “Training for Tomorrow” initiative in disaster areas of state (tornadoes and flooding recovery)</a:t>
          </a:r>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038C0329-08C8-4B10-AC8A-D92C9574CE27}">
      <dgm:prSet phldrT="[Text]"/>
      <dgm:spPr>
        <a:solidFill>
          <a:schemeClr val="bg1">
            <a:lumMod val="85000"/>
            <a:alpha val="90000"/>
          </a:schemeClr>
        </a:solidFill>
      </dgm:spPr>
      <dgm:t>
        <a:bodyPr/>
        <a:lstStyle/>
        <a:p>
          <a:r>
            <a:rPr lang="en-US" dirty="0"/>
            <a:t>12 County governments in disaster impacted areas applied for CDBG funds on behalf of community colleges</a:t>
          </a:r>
        </a:p>
      </dgm:t>
    </dgm:pt>
    <dgm:pt modelId="{F2FE6DFA-F029-49D0-A3F1-B7DBEF6403AA}" type="parTrans" cxnId="{C8820B8E-97BA-4E9C-943C-897D6419DCD2}">
      <dgm:prSet/>
      <dgm:spPr/>
      <dgm:t>
        <a:bodyPr/>
        <a:lstStyle/>
        <a:p>
          <a:endParaRPr lang="en-US"/>
        </a:p>
      </dgm:t>
    </dgm:pt>
    <dgm:pt modelId="{CAA6D4C3-4955-4735-96A4-F555B59B8CF4}" type="sibTrans" cxnId="{C8820B8E-97BA-4E9C-943C-897D6419DCD2}">
      <dgm:prSet/>
      <dgm:spPr/>
      <dgm:t>
        <a:bodyPr/>
        <a:lstStyle/>
        <a:p>
          <a:endParaRPr lang="en-US"/>
        </a:p>
      </dgm:t>
    </dgm:pt>
    <dgm:pt modelId="{D617C3D4-35B1-4328-966C-3FED1213DC3C}">
      <dgm:prSet phldrT="[Text]"/>
      <dgm:spPr>
        <a:solidFill>
          <a:schemeClr val="bg1">
            <a:lumMod val="85000"/>
            <a:alpha val="90000"/>
          </a:schemeClr>
        </a:solidFill>
      </dgm:spPr>
      <dgm:t>
        <a:bodyPr/>
        <a:lstStyle/>
        <a:p>
          <a:endParaRPr lang="en-US" dirty="0"/>
        </a:p>
      </dgm:t>
    </dgm:pt>
    <dgm:pt modelId="{0E899EA5-219D-4ACB-A154-94F6F2A96A4A}" type="parTrans" cxnId="{93535E34-B949-4064-9723-3A951037F1D9}">
      <dgm:prSet/>
      <dgm:spPr/>
      <dgm:t>
        <a:bodyPr/>
        <a:lstStyle/>
        <a:p>
          <a:endParaRPr lang="en-US"/>
        </a:p>
      </dgm:t>
    </dgm:pt>
    <dgm:pt modelId="{F515AC71-932E-4E9E-92FE-7F9400979E2E}" type="sibTrans" cxnId="{93535E34-B949-4064-9723-3A951037F1D9}">
      <dgm:prSet/>
      <dgm:spPr/>
      <dgm:t>
        <a:bodyPr/>
        <a:lstStyle/>
        <a:p>
          <a:endParaRPr lang="en-US"/>
        </a:p>
      </dgm:t>
    </dgm:pt>
    <dgm:pt modelId="{C65AE5A3-888E-45BE-8479-FEF17F6C75EA}">
      <dgm:prSet phldrT="[Text]"/>
      <dgm:spPr>
        <a:solidFill>
          <a:schemeClr val="bg1">
            <a:lumMod val="85000"/>
            <a:alpha val="90000"/>
          </a:schemeClr>
        </a:solidFill>
      </dgm:spPr>
      <dgm:t>
        <a:bodyPr/>
        <a:lstStyle/>
        <a:p>
          <a:r>
            <a:rPr lang="en-US" dirty="0"/>
            <a:t>Increase capacity of Missouri CC’s to develop new and expanded programs to retrain and re-employ Missourians in middle-skill occupations that are geared towards economic recovery; priorities included:</a:t>
          </a:r>
        </a:p>
      </dgm:t>
    </dgm:pt>
    <dgm:pt modelId="{51D4BF95-B265-409D-95B5-5CF8D2B0D692}" type="parTrans" cxnId="{2B103469-1730-46A2-8514-CFD674899D22}">
      <dgm:prSet/>
      <dgm:spPr/>
      <dgm:t>
        <a:bodyPr/>
        <a:lstStyle/>
        <a:p>
          <a:endParaRPr lang="en-US"/>
        </a:p>
      </dgm:t>
    </dgm:pt>
    <dgm:pt modelId="{51B9E04E-4B8B-4FDE-8571-B6B516E20F80}" type="sibTrans" cxnId="{2B103469-1730-46A2-8514-CFD674899D22}">
      <dgm:prSet/>
      <dgm:spPr/>
      <dgm:t>
        <a:bodyPr/>
        <a:lstStyle/>
        <a:p>
          <a:endParaRPr lang="en-US"/>
        </a:p>
      </dgm:t>
    </dgm:pt>
    <dgm:pt modelId="{BE3F2005-3DF2-4099-B610-D98773BAE1A2}">
      <dgm:prSet phldrT="[Text]"/>
      <dgm:spPr>
        <a:solidFill>
          <a:schemeClr val="bg1">
            <a:lumMod val="85000"/>
            <a:alpha val="90000"/>
          </a:schemeClr>
        </a:solidFill>
      </dgm:spPr>
      <dgm:t>
        <a:bodyPr/>
        <a:lstStyle/>
        <a:p>
          <a:endParaRPr lang="en-US" dirty="0"/>
        </a:p>
      </dgm:t>
    </dgm:pt>
    <dgm:pt modelId="{ACAC24DC-D6DA-41C7-8B97-3E9DD2B32037}" type="parTrans" cxnId="{2B615036-031C-4E24-8218-91C1772E8C8E}">
      <dgm:prSet/>
      <dgm:spPr/>
      <dgm:t>
        <a:bodyPr/>
        <a:lstStyle/>
        <a:p>
          <a:endParaRPr lang="en-US"/>
        </a:p>
      </dgm:t>
    </dgm:pt>
    <dgm:pt modelId="{8D542657-C75A-4398-9A4C-10A0910DF085}" type="sibTrans" cxnId="{2B615036-031C-4E24-8218-91C1772E8C8E}">
      <dgm:prSet/>
      <dgm:spPr/>
      <dgm:t>
        <a:bodyPr/>
        <a:lstStyle/>
        <a:p>
          <a:endParaRPr lang="en-US"/>
        </a:p>
      </dgm:t>
    </dgm:pt>
    <dgm:pt modelId="{0A71C3A6-04F5-4D5C-B728-C68903B9D792}">
      <dgm:prSet phldrT="[Text]"/>
      <dgm:spPr>
        <a:solidFill>
          <a:schemeClr val="bg1">
            <a:lumMod val="85000"/>
            <a:alpha val="90000"/>
          </a:schemeClr>
        </a:solidFill>
      </dgm:spPr>
      <dgm:t>
        <a:bodyPr/>
        <a:lstStyle/>
        <a:p>
          <a:r>
            <a:rPr lang="en-US" dirty="0"/>
            <a:t>Capacity building actions to develop new programs for workforce market demands</a:t>
          </a:r>
        </a:p>
      </dgm:t>
    </dgm:pt>
    <dgm:pt modelId="{957BCD5D-A977-4509-BB1B-8BD2E131881A}" type="parTrans" cxnId="{5D4C2705-D731-497D-B7FB-98C627DFF2F5}">
      <dgm:prSet/>
      <dgm:spPr/>
      <dgm:t>
        <a:bodyPr/>
        <a:lstStyle/>
        <a:p>
          <a:endParaRPr lang="en-US"/>
        </a:p>
      </dgm:t>
    </dgm:pt>
    <dgm:pt modelId="{5E24A546-2449-453A-AC2C-FE0FEFEAB4AD}" type="sibTrans" cxnId="{5D4C2705-D731-497D-B7FB-98C627DFF2F5}">
      <dgm:prSet/>
      <dgm:spPr/>
      <dgm:t>
        <a:bodyPr/>
        <a:lstStyle/>
        <a:p>
          <a:endParaRPr lang="en-US"/>
        </a:p>
      </dgm:t>
    </dgm:pt>
    <dgm:pt modelId="{8EE1FC5C-A493-4406-983E-D69002956ED6}">
      <dgm:prSet phldrT="[Text]"/>
      <dgm:spPr>
        <a:solidFill>
          <a:schemeClr val="bg1">
            <a:lumMod val="85000"/>
            <a:alpha val="90000"/>
          </a:schemeClr>
        </a:solidFill>
      </dgm:spPr>
      <dgm:t>
        <a:bodyPr/>
        <a:lstStyle/>
        <a:p>
          <a:r>
            <a:rPr lang="en-US" dirty="0"/>
            <a:t>Proof of alignment with local economic recovery efforts</a:t>
          </a:r>
        </a:p>
      </dgm:t>
    </dgm:pt>
    <dgm:pt modelId="{AA859D76-7E50-4721-9876-50796E26BCDF}" type="parTrans" cxnId="{5F5CD745-9E42-41BB-856F-03AA6EC64573}">
      <dgm:prSet/>
      <dgm:spPr/>
      <dgm:t>
        <a:bodyPr/>
        <a:lstStyle/>
        <a:p>
          <a:endParaRPr lang="en-US"/>
        </a:p>
      </dgm:t>
    </dgm:pt>
    <dgm:pt modelId="{A7C9FC41-D1A9-4E83-B00F-EC10D103D5A5}" type="sibTrans" cxnId="{5F5CD745-9E42-41BB-856F-03AA6EC64573}">
      <dgm:prSet/>
      <dgm:spPr/>
      <dgm:t>
        <a:bodyPr/>
        <a:lstStyle/>
        <a:p>
          <a:endParaRPr lang="en-US"/>
        </a:p>
      </dgm:t>
    </dgm:pt>
    <dgm:pt modelId="{0407FF8F-550E-4457-B7DB-0A103E82EAD4}">
      <dgm:prSet phldrT="[Text]"/>
      <dgm:spPr>
        <a:solidFill>
          <a:schemeClr val="bg1">
            <a:lumMod val="85000"/>
            <a:alpha val="90000"/>
          </a:schemeClr>
        </a:solidFill>
      </dgm:spPr>
      <dgm:t>
        <a:bodyPr/>
        <a:lstStyle/>
        <a:p>
          <a:r>
            <a:rPr lang="en-US" dirty="0"/>
            <a:t>Creation and addition of specific high demand career pathways</a:t>
          </a:r>
        </a:p>
      </dgm:t>
    </dgm:pt>
    <dgm:pt modelId="{7F4F6855-E527-4A39-A5F7-771BFD7E6A99}" type="parTrans" cxnId="{49431DC0-6B83-4F72-80F0-43935CF2FF4C}">
      <dgm:prSet/>
      <dgm:spPr/>
      <dgm:t>
        <a:bodyPr/>
        <a:lstStyle/>
        <a:p>
          <a:endParaRPr lang="en-US"/>
        </a:p>
      </dgm:t>
    </dgm:pt>
    <dgm:pt modelId="{98F47806-23F1-494B-BA3E-5C042F7BC6EE}" type="sibTrans" cxnId="{49431DC0-6B83-4F72-80F0-43935CF2FF4C}">
      <dgm:prSet/>
      <dgm:spPr/>
      <dgm:t>
        <a:bodyPr/>
        <a:lstStyle/>
        <a:p>
          <a:endParaRPr lang="en-US"/>
        </a:p>
      </dgm:t>
    </dgm:pt>
    <dgm:pt modelId="{3CD432F2-88B9-48BD-8EE2-8B07F7C20661}">
      <dgm:prSet phldrT="[Text]"/>
      <dgm:spPr>
        <a:solidFill>
          <a:schemeClr val="bg1">
            <a:lumMod val="85000"/>
            <a:alpha val="90000"/>
          </a:schemeClr>
        </a:solidFill>
      </dgm:spPr>
      <dgm:t>
        <a:bodyPr/>
        <a:lstStyle/>
        <a:p>
          <a:r>
            <a:rPr lang="en-US" dirty="0"/>
            <a:t>Detailed implementation plan for program use and long-term disaster recovery strategies</a:t>
          </a:r>
        </a:p>
      </dgm:t>
    </dgm:pt>
    <dgm:pt modelId="{D24D4BD9-36AD-446B-BCAB-C057925E3CBE}" type="parTrans" cxnId="{44A800E3-0D0B-4B1C-A5AA-8B1E0F70B455}">
      <dgm:prSet/>
      <dgm:spPr/>
      <dgm:t>
        <a:bodyPr/>
        <a:lstStyle/>
        <a:p>
          <a:endParaRPr lang="en-US"/>
        </a:p>
      </dgm:t>
    </dgm:pt>
    <dgm:pt modelId="{E683903A-1DEC-419E-AC1A-899CE511F130}" type="sibTrans" cxnId="{44A800E3-0D0B-4B1C-A5AA-8B1E0F70B455}">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5D4C2705-D731-497D-B7FB-98C627DFF2F5}" srcId="{C65AE5A3-888E-45BE-8479-FEF17F6C75EA}" destId="{0A71C3A6-04F5-4D5C-B728-C68903B9D792}" srcOrd="0" destOrd="0" parTransId="{957BCD5D-A977-4509-BB1B-8BD2E131881A}" sibTransId="{5E24A546-2449-453A-AC2C-FE0FEFEAB4AD}"/>
    <dgm:cxn modelId="{841B701D-3D18-4E1D-8216-2A2A2D07CA40}" type="presOf" srcId="{6F7D2EEA-DC79-4BBA-8178-5F0BAB50C99C}" destId="{C1AD11D4-10E2-4179-BB35-C8A27F50E5C2}" srcOrd="0" destOrd="0" presId="urn:microsoft.com/office/officeart/2005/8/layout/hList1"/>
    <dgm:cxn modelId="{93535E34-B949-4064-9723-3A951037F1D9}" srcId="{6F7D2EEA-DC79-4BBA-8178-5F0BAB50C99C}" destId="{D617C3D4-35B1-4328-966C-3FED1213DC3C}" srcOrd="3" destOrd="0" parTransId="{0E899EA5-219D-4ACB-A154-94F6F2A96A4A}" sibTransId="{F515AC71-932E-4E9E-92FE-7F9400979E2E}"/>
    <dgm:cxn modelId="{2B615036-031C-4E24-8218-91C1772E8C8E}" srcId="{C65AE5A3-888E-45BE-8479-FEF17F6C75EA}" destId="{BE3F2005-3DF2-4099-B610-D98773BAE1A2}" srcOrd="4" destOrd="0" parTransId="{ACAC24DC-D6DA-41C7-8B97-3E9DD2B32037}" sibTransId="{8D542657-C75A-4398-9A4C-10A0910DF085}"/>
    <dgm:cxn modelId="{3988DE3D-15BD-4E76-B934-E819E15B9C40}" type="presOf" srcId="{0A71C3A6-04F5-4D5C-B728-C68903B9D792}" destId="{45D50A1D-B577-4588-BF7C-CADE52BEC1FB}" srcOrd="0" destOrd="3" presId="urn:microsoft.com/office/officeart/2005/8/layout/hList1"/>
    <dgm:cxn modelId="{72F57060-965E-42D7-9452-5F48BB22EF18}" type="presOf" srcId="{D617C3D4-35B1-4328-966C-3FED1213DC3C}" destId="{45D50A1D-B577-4588-BF7C-CADE52BEC1FB}" srcOrd="0" destOrd="8" presId="urn:microsoft.com/office/officeart/2005/8/layout/hList1"/>
    <dgm:cxn modelId="{5F5CD745-9E42-41BB-856F-03AA6EC64573}" srcId="{C65AE5A3-888E-45BE-8479-FEF17F6C75EA}" destId="{8EE1FC5C-A493-4406-983E-D69002956ED6}" srcOrd="1" destOrd="0" parTransId="{AA859D76-7E50-4721-9876-50796E26BCDF}" sibTransId="{A7C9FC41-D1A9-4E83-B00F-EC10D103D5A5}"/>
    <dgm:cxn modelId="{2B103469-1730-46A2-8514-CFD674899D22}" srcId="{6F7D2EEA-DC79-4BBA-8178-5F0BAB50C99C}" destId="{C65AE5A3-888E-45BE-8479-FEF17F6C75EA}" srcOrd="2" destOrd="0" parTransId="{51D4BF95-B265-409D-95B5-5CF8D2B0D692}" sibTransId="{51B9E04E-4B8B-4FDE-8571-B6B516E20F80}"/>
    <dgm:cxn modelId="{95F3F37E-04E4-4A97-96D4-224AED73C52A}" srcId="{6F7D2EEA-DC79-4BBA-8178-5F0BAB50C99C}" destId="{17A19696-4681-44B0-93C7-AE83AA983139}" srcOrd="0" destOrd="0" parTransId="{80E76AB6-4173-4645-9D87-096DB079645E}" sibTransId="{B0128D1E-E8C2-46BF-993B-0C7BF9F5EC91}"/>
    <dgm:cxn modelId="{C8820B8E-97BA-4E9C-943C-897D6419DCD2}" srcId="{6F7D2EEA-DC79-4BBA-8178-5F0BAB50C99C}" destId="{038C0329-08C8-4B10-AC8A-D92C9574CE27}" srcOrd="1" destOrd="0" parTransId="{F2FE6DFA-F029-49D0-A3F1-B7DBEF6403AA}" sibTransId="{CAA6D4C3-4955-4735-96A4-F555B59B8CF4}"/>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49431DC0-6B83-4F72-80F0-43935CF2FF4C}" srcId="{C65AE5A3-888E-45BE-8479-FEF17F6C75EA}" destId="{0407FF8F-550E-4457-B7DB-0A103E82EAD4}" srcOrd="2" destOrd="0" parTransId="{7F4F6855-E527-4A39-A5F7-771BFD7E6A99}" sibTransId="{98F47806-23F1-494B-BA3E-5C042F7BC6EE}"/>
    <dgm:cxn modelId="{792994C0-308F-4E76-A987-316FA07662AE}" type="presOf" srcId="{038C0329-08C8-4B10-AC8A-D92C9574CE27}" destId="{45D50A1D-B577-4588-BF7C-CADE52BEC1FB}" srcOrd="0" destOrd="1" presId="urn:microsoft.com/office/officeart/2005/8/layout/hList1"/>
    <dgm:cxn modelId="{37F84EC3-EFA2-45F6-8438-2A8014066EB3}" type="presOf" srcId="{C65AE5A3-888E-45BE-8479-FEF17F6C75EA}" destId="{45D50A1D-B577-4588-BF7C-CADE52BEC1FB}" srcOrd="0" destOrd="2" presId="urn:microsoft.com/office/officeart/2005/8/layout/hList1"/>
    <dgm:cxn modelId="{42EF18CB-F303-4955-BAAA-7913F8FD8772}" type="presOf" srcId="{8EE1FC5C-A493-4406-983E-D69002956ED6}" destId="{45D50A1D-B577-4588-BF7C-CADE52BEC1FB}" srcOrd="0" destOrd="4" presId="urn:microsoft.com/office/officeart/2005/8/layout/hList1"/>
    <dgm:cxn modelId="{D58232CE-8693-4B2C-AC7D-15AE08621FD8}" type="presOf" srcId="{BE3F2005-3DF2-4099-B610-D98773BAE1A2}" destId="{45D50A1D-B577-4588-BF7C-CADE52BEC1FB}" srcOrd="0" destOrd="7" presId="urn:microsoft.com/office/officeart/2005/8/layout/hList1"/>
    <dgm:cxn modelId="{44A800E3-0D0B-4B1C-A5AA-8B1E0F70B455}" srcId="{C65AE5A3-888E-45BE-8479-FEF17F6C75EA}" destId="{3CD432F2-88B9-48BD-8EE2-8B07F7C20661}" srcOrd="3" destOrd="0" parTransId="{D24D4BD9-36AD-446B-BCAB-C057925E3CBE}" sibTransId="{E683903A-1DEC-419E-AC1A-899CE511F130}"/>
    <dgm:cxn modelId="{927B02E4-57A9-4BCF-9ABC-7EAD74EE2092}" srcId="{BCBC93E2-D390-4915-B7B9-6D42915DD847}" destId="{6F7D2EEA-DC79-4BBA-8178-5F0BAB50C99C}" srcOrd="0" destOrd="0" parTransId="{3669727E-CAA7-41D9-A8CB-FD696995B23F}" sibTransId="{42B3F162-7214-4C3C-A20D-CCA67DB87189}"/>
    <dgm:cxn modelId="{92BCD3F6-7ACE-40C1-935D-394DF86179C7}" type="presOf" srcId="{3CD432F2-88B9-48BD-8EE2-8B07F7C20661}" destId="{45D50A1D-B577-4588-BF7C-CADE52BEC1FB}" srcOrd="0" destOrd="6" presId="urn:microsoft.com/office/officeart/2005/8/layout/hList1"/>
    <dgm:cxn modelId="{2BEA93FF-A48C-488C-8DEA-C46D302BF89F}" type="presOf" srcId="{0407FF8F-550E-4457-B7DB-0A103E82EAD4}" destId="{45D50A1D-B577-4588-BF7C-CADE52BEC1FB}" srcOrd="0" destOrd="5" presId="urn:microsoft.com/office/officeart/2005/8/layout/hList1"/>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custT="1"/>
      <dgm:spPr>
        <a:solidFill>
          <a:srgbClr val="C00000"/>
        </a:solidFill>
      </dgm:spPr>
      <dgm:t>
        <a:bodyPr/>
        <a:lstStyle/>
        <a:p>
          <a:r>
            <a:rPr lang="en-US" sz="2400" b="1" dirty="0"/>
            <a:t>Section 108 Guaranteed Loan - $1.77 M</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dirty="0"/>
            <a:t>City of </a:t>
          </a:r>
          <a:r>
            <a:rPr lang="en-US" dirty="0" err="1"/>
            <a:t>Tuscon</a:t>
          </a:r>
          <a:r>
            <a:rPr lang="en-US" dirty="0"/>
            <a:t>, AZ received $20 M in loan guarantee assistance funding from HUD for “Economic &amp; Community Development Loan Pool” for gap financing between $2 M - $10 M per project</a:t>
          </a:r>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038C0329-08C8-4B10-AC8A-D92C9574CE27}">
      <dgm:prSet phldrT="[Text]"/>
      <dgm:spPr>
        <a:solidFill>
          <a:schemeClr val="bg1">
            <a:lumMod val="85000"/>
            <a:alpha val="90000"/>
          </a:schemeClr>
        </a:solidFill>
      </dgm:spPr>
      <dgm:t>
        <a:bodyPr/>
        <a:lstStyle/>
        <a:p>
          <a:r>
            <a:rPr lang="en-US" dirty="0"/>
            <a:t>Section 108 Payback Schedule - $100,000 plus interest annually/17 </a:t>
          </a:r>
          <a:r>
            <a:rPr lang="en-US" dirty="0" err="1"/>
            <a:t>yrs</a:t>
          </a:r>
          <a:r>
            <a:rPr lang="en-US" dirty="0"/>
            <a:t>, final balance payment of $69,000 in year 18</a:t>
          </a:r>
        </a:p>
      </dgm:t>
    </dgm:pt>
    <dgm:pt modelId="{F2FE6DFA-F029-49D0-A3F1-B7DBEF6403AA}" type="parTrans" cxnId="{C8820B8E-97BA-4E9C-943C-897D6419DCD2}">
      <dgm:prSet/>
      <dgm:spPr/>
      <dgm:t>
        <a:bodyPr/>
        <a:lstStyle/>
        <a:p>
          <a:endParaRPr lang="en-US"/>
        </a:p>
      </dgm:t>
    </dgm:pt>
    <dgm:pt modelId="{CAA6D4C3-4955-4735-96A4-F555B59B8CF4}" type="sibTrans" cxnId="{C8820B8E-97BA-4E9C-943C-897D6419DCD2}">
      <dgm:prSet/>
      <dgm:spPr/>
      <dgm:t>
        <a:bodyPr/>
        <a:lstStyle/>
        <a:p>
          <a:endParaRPr lang="en-US"/>
        </a:p>
      </dgm:t>
    </dgm:pt>
    <dgm:pt modelId="{D617C3D4-35B1-4328-966C-3FED1213DC3C}">
      <dgm:prSet phldrT="[Text]"/>
      <dgm:spPr>
        <a:solidFill>
          <a:schemeClr val="bg1">
            <a:lumMod val="85000"/>
            <a:alpha val="90000"/>
          </a:schemeClr>
        </a:solidFill>
      </dgm:spPr>
      <dgm:t>
        <a:bodyPr/>
        <a:lstStyle/>
        <a:p>
          <a:endParaRPr lang="en-US" dirty="0"/>
        </a:p>
      </dgm:t>
    </dgm:pt>
    <dgm:pt modelId="{0E899EA5-219D-4ACB-A154-94F6F2A96A4A}" type="parTrans" cxnId="{93535E34-B949-4064-9723-3A951037F1D9}">
      <dgm:prSet/>
      <dgm:spPr/>
      <dgm:t>
        <a:bodyPr/>
        <a:lstStyle/>
        <a:p>
          <a:endParaRPr lang="en-US"/>
        </a:p>
      </dgm:t>
    </dgm:pt>
    <dgm:pt modelId="{F515AC71-932E-4E9E-92FE-7F9400979E2E}" type="sibTrans" cxnId="{93535E34-B949-4064-9723-3A951037F1D9}">
      <dgm:prSet/>
      <dgm:spPr/>
      <dgm:t>
        <a:bodyPr/>
        <a:lstStyle/>
        <a:p>
          <a:endParaRPr lang="en-US"/>
        </a:p>
      </dgm:t>
    </dgm:pt>
    <dgm:pt modelId="{0A71C3A6-04F5-4D5C-B728-C68903B9D792}">
      <dgm:prSet phldrT="[Text]"/>
      <dgm:spPr>
        <a:solidFill>
          <a:schemeClr val="bg1">
            <a:lumMod val="85000"/>
            <a:alpha val="90000"/>
          </a:schemeClr>
        </a:solidFill>
      </dgm:spPr>
      <dgm:t>
        <a:bodyPr/>
        <a:lstStyle/>
        <a:p>
          <a:r>
            <a:rPr lang="en-US" dirty="0"/>
            <a:t>National Objective – removal of barriers to mobility/accessibility of elderly and disabled persons as well as benefiting persons of at least 51% low-and moderate-income</a:t>
          </a:r>
        </a:p>
      </dgm:t>
    </dgm:pt>
    <dgm:pt modelId="{957BCD5D-A977-4509-BB1B-8BD2E131881A}" type="parTrans" cxnId="{5D4C2705-D731-497D-B7FB-98C627DFF2F5}">
      <dgm:prSet/>
      <dgm:spPr/>
      <dgm:t>
        <a:bodyPr/>
        <a:lstStyle/>
        <a:p>
          <a:endParaRPr lang="en-US"/>
        </a:p>
      </dgm:t>
    </dgm:pt>
    <dgm:pt modelId="{5E24A546-2449-453A-AC2C-FE0FEFEAB4AD}" type="sibTrans" cxnId="{5D4C2705-D731-497D-B7FB-98C627DFF2F5}">
      <dgm:prSet/>
      <dgm:spPr/>
      <dgm:t>
        <a:bodyPr/>
        <a:lstStyle/>
        <a:p>
          <a:endParaRPr lang="en-US"/>
        </a:p>
      </dgm:t>
    </dgm:pt>
    <dgm:pt modelId="{91BB391C-76B2-434A-90AD-9A55E69AE69E}">
      <dgm:prSet phldrT="[Text]"/>
      <dgm:spPr>
        <a:solidFill>
          <a:schemeClr val="bg1">
            <a:lumMod val="85000"/>
            <a:alpha val="90000"/>
          </a:schemeClr>
        </a:solidFill>
      </dgm:spPr>
      <dgm:t>
        <a:bodyPr/>
        <a:lstStyle/>
        <a:p>
          <a:r>
            <a:rPr lang="en-US" dirty="0"/>
            <a:t>City undertook $101 M street/sidewalk project, which included installation of ADA improvements, and used $1.77 M Section 108 guaranteed loan along with $100 M in General Obligation Bonds</a:t>
          </a:r>
        </a:p>
      </dgm:t>
    </dgm:pt>
    <dgm:pt modelId="{B12A2C41-BF90-426B-9DB5-6D9F1EF7EF5E}" type="parTrans" cxnId="{9DF374CB-0D4D-427E-B51A-8170E3006BE2}">
      <dgm:prSet/>
      <dgm:spPr/>
      <dgm:t>
        <a:bodyPr/>
        <a:lstStyle/>
        <a:p>
          <a:endParaRPr lang="en-US"/>
        </a:p>
      </dgm:t>
    </dgm:pt>
    <dgm:pt modelId="{A2F829E5-1020-409A-8BA9-C77BBA4B2983}" type="sibTrans" cxnId="{9DF374CB-0D4D-427E-B51A-8170E3006BE2}">
      <dgm:prSet/>
      <dgm:spPr/>
      <dgm:t>
        <a:bodyPr/>
        <a:lstStyle/>
        <a:p>
          <a:endParaRPr lang="en-US"/>
        </a:p>
      </dgm:t>
    </dgm:pt>
    <dgm:pt modelId="{5167B876-98C6-4929-9569-E3896ABFD13B}">
      <dgm:prSet phldrT="[Text]"/>
      <dgm:spPr>
        <a:solidFill>
          <a:schemeClr val="bg1">
            <a:lumMod val="85000"/>
            <a:alpha val="90000"/>
          </a:schemeClr>
        </a:solidFill>
      </dgm:spPr>
      <dgm:t>
        <a:bodyPr/>
        <a:lstStyle/>
        <a:p>
          <a:r>
            <a:rPr lang="en-US" dirty="0"/>
            <a:t>City used annual CDBG allocation for loan repayments and pledged its full faith and credit to repay loan</a:t>
          </a:r>
        </a:p>
      </dgm:t>
    </dgm:pt>
    <dgm:pt modelId="{05ABDEE2-615B-4547-8DFD-A8D9E631992C}" type="parTrans" cxnId="{2F6FB343-E2C7-43A7-8B3E-02013F41F6D0}">
      <dgm:prSet/>
      <dgm:spPr/>
      <dgm:t>
        <a:bodyPr/>
        <a:lstStyle/>
        <a:p>
          <a:endParaRPr lang="en-US"/>
        </a:p>
      </dgm:t>
    </dgm:pt>
    <dgm:pt modelId="{98259BA2-C47E-46A7-801C-8294183A29AA}" type="sibTrans" cxnId="{2F6FB343-E2C7-43A7-8B3E-02013F41F6D0}">
      <dgm:prSet/>
      <dgm:spPr/>
      <dgm:t>
        <a:bodyPr/>
        <a:lstStyle/>
        <a:p>
          <a:endParaRPr lang="en-US"/>
        </a:p>
      </dgm:t>
    </dgm:pt>
    <dgm:pt modelId="{0F219F6F-FE33-4356-848E-E08A35044328}">
      <dgm:prSet phldrT="[Text]"/>
      <dgm:spPr>
        <a:solidFill>
          <a:schemeClr val="bg1">
            <a:lumMod val="85000"/>
            <a:alpha val="90000"/>
          </a:schemeClr>
        </a:solidFill>
      </dgm:spPr>
      <dgm:t>
        <a:bodyPr/>
        <a:lstStyle/>
        <a:p>
          <a:r>
            <a:rPr lang="en-US" dirty="0"/>
            <a:t>Additional Benefits – enhance safety, increase access into resident and business districts, access to community facilities and public transit</a:t>
          </a:r>
        </a:p>
      </dgm:t>
    </dgm:pt>
    <dgm:pt modelId="{235B3248-0D1E-487A-8367-44B7846A311B}" type="parTrans" cxnId="{63730BD7-A10B-4148-A661-82E0039F6983}">
      <dgm:prSet/>
      <dgm:spPr/>
      <dgm:t>
        <a:bodyPr/>
        <a:lstStyle/>
        <a:p>
          <a:endParaRPr lang="en-US"/>
        </a:p>
      </dgm:t>
    </dgm:pt>
    <dgm:pt modelId="{5D760331-E08F-48DA-911F-75014DEA112D}" type="sibTrans" cxnId="{63730BD7-A10B-4148-A661-82E0039F6983}">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5D4C2705-D731-497D-B7FB-98C627DFF2F5}" srcId="{6F7D2EEA-DC79-4BBA-8178-5F0BAB50C99C}" destId="{0A71C3A6-04F5-4D5C-B728-C68903B9D792}" srcOrd="3" destOrd="0" parTransId="{957BCD5D-A977-4509-BB1B-8BD2E131881A}" sibTransId="{5E24A546-2449-453A-AC2C-FE0FEFEAB4AD}"/>
    <dgm:cxn modelId="{841B701D-3D18-4E1D-8216-2A2A2D07CA40}" type="presOf" srcId="{6F7D2EEA-DC79-4BBA-8178-5F0BAB50C99C}" destId="{C1AD11D4-10E2-4179-BB35-C8A27F50E5C2}" srcOrd="0" destOrd="0" presId="urn:microsoft.com/office/officeart/2005/8/layout/hList1"/>
    <dgm:cxn modelId="{93535E34-B949-4064-9723-3A951037F1D9}" srcId="{6F7D2EEA-DC79-4BBA-8178-5F0BAB50C99C}" destId="{D617C3D4-35B1-4328-966C-3FED1213DC3C}" srcOrd="5" destOrd="0" parTransId="{0E899EA5-219D-4ACB-A154-94F6F2A96A4A}" sibTransId="{F515AC71-932E-4E9E-92FE-7F9400979E2E}"/>
    <dgm:cxn modelId="{3988DE3D-15BD-4E76-B934-E819E15B9C40}" type="presOf" srcId="{0A71C3A6-04F5-4D5C-B728-C68903B9D792}" destId="{45D50A1D-B577-4588-BF7C-CADE52BEC1FB}" srcOrd="0" destOrd="4" presId="urn:microsoft.com/office/officeart/2005/8/layout/hList1"/>
    <dgm:cxn modelId="{72F57060-965E-42D7-9452-5F48BB22EF18}" type="presOf" srcId="{D617C3D4-35B1-4328-966C-3FED1213DC3C}" destId="{45D50A1D-B577-4588-BF7C-CADE52BEC1FB}" srcOrd="0" destOrd="6" presId="urn:microsoft.com/office/officeart/2005/8/layout/hList1"/>
    <dgm:cxn modelId="{2F6FB343-E2C7-43A7-8B3E-02013F41F6D0}" srcId="{038C0329-08C8-4B10-AC8A-D92C9574CE27}" destId="{5167B876-98C6-4929-9569-E3896ABFD13B}" srcOrd="0" destOrd="0" parTransId="{05ABDEE2-615B-4547-8DFD-A8D9E631992C}" sibTransId="{98259BA2-C47E-46A7-801C-8294183A29AA}"/>
    <dgm:cxn modelId="{5471FD52-0E44-4C83-9669-0A0058162088}" type="presOf" srcId="{5167B876-98C6-4929-9569-E3896ABFD13B}" destId="{45D50A1D-B577-4588-BF7C-CADE52BEC1FB}" srcOrd="0" destOrd="3"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C8820B8E-97BA-4E9C-943C-897D6419DCD2}" srcId="{6F7D2EEA-DC79-4BBA-8178-5F0BAB50C99C}" destId="{038C0329-08C8-4B10-AC8A-D92C9574CE27}" srcOrd="2" destOrd="0" parTransId="{F2FE6DFA-F029-49D0-A3F1-B7DBEF6403AA}" sibTransId="{CAA6D4C3-4955-4735-96A4-F555B59B8CF4}"/>
    <dgm:cxn modelId="{6BF41092-1B72-4CBB-ABF1-95C2A4A0123B}" type="presOf" srcId="{0F219F6F-FE33-4356-848E-E08A35044328}" destId="{45D50A1D-B577-4588-BF7C-CADE52BEC1FB}" srcOrd="0" destOrd="5" presId="urn:microsoft.com/office/officeart/2005/8/layout/hList1"/>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792994C0-308F-4E76-A987-316FA07662AE}" type="presOf" srcId="{038C0329-08C8-4B10-AC8A-D92C9574CE27}" destId="{45D50A1D-B577-4588-BF7C-CADE52BEC1FB}" srcOrd="0" destOrd="2" presId="urn:microsoft.com/office/officeart/2005/8/layout/hList1"/>
    <dgm:cxn modelId="{9DF374CB-0D4D-427E-B51A-8170E3006BE2}" srcId="{6F7D2EEA-DC79-4BBA-8178-5F0BAB50C99C}" destId="{91BB391C-76B2-434A-90AD-9A55E69AE69E}" srcOrd="1" destOrd="0" parTransId="{B12A2C41-BF90-426B-9DB5-6D9F1EF7EF5E}" sibTransId="{A2F829E5-1020-409A-8BA9-C77BBA4B2983}"/>
    <dgm:cxn modelId="{63730BD7-A10B-4148-A661-82E0039F6983}" srcId="{6F7D2EEA-DC79-4BBA-8178-5F0BAB50C99C}" destId="{0F219F6F-FE33-4356-848E-E08A35044328}" srcOrd="4" destOrd="0" parTransId="{235B3248-0D1E-487A-8367-44B7846A311B}" sibTransId="{5D760331-E08F-48DA-911F-75014DEA112D}"/>
    <dgm:cxn modelId="{927B02E4-57A9-4BCF-9ABC-7EAD74EE2092}" srcId="{BCBC93E2-D390-4915-B7B9-6D42915DD847}" destId="{6F7D2EEA-DC79-4BBA-8178-5F0BAB50C99C}" srcOrd="0" destOrd="0" parTransId="{3669727E-CAA7-41D9-A8CB-FD696995B23F}" sibTransId="{42B3F162-7214-4C3C-A20D-CCA67DB87189}"/>
    <dgm:cxn modelId="{1C2B83F4-BB19-445A-9101-2742A79D6FCE}" type="presOf" srcId="{91BB391C-76B2-434A-90AD-9A55E69AE69E}" destId="{45D50A1D-B577-4588-BF7C-CADE52BEC1FB}" srcOrd="0" destOrd="1" presId="urn:microsoft.com/office/officeart/2005/8/layout/hList1"/>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custT="1"/>
      <dgm:spPr>
        <a:solidFill>
          <a:srgbClr val="C00000"/>
        </a:solidFill>
      </dgm:spPr>
      <dgm:t>
        <a:bodyPr/>
        <a:lstStyle/>
        <a:p>
          <a:r>
            <a:rPr lang="en-US" sz="2400" b="1" dirty="0"/>
            <a:t>CDBG State Requested RLF </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dirty="0"/>
            <a:t>Gap financing request to state to rebuild automotive dealership</a:t>
          </a:r>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D617C3D4-35B1-4328-966C-3FED1213DC3C}">
      <dgm:prSet phldrT="[Text]"/>
      <dgm:spPr>
        <a:solidFill>
          <a:schemeClr val="bg1">
            <a:lumMod val="85000"/>
            <a:alpha val="90000"/>
          </a:schemeClr>
        </a:solidFill>
      </dgm:spPr>
      <dgm:t>
        <a:bodyPr/>
        <a:lstStyle/>
        <a:p>
          <a:endParaRPr lang="en-US" dirty="0"/>
        </a:p>
      </dgm:t>
    </dgm:pt>
    <dgm:pt modelId="{0E899EA5-219D-4ACB-A154-94F6F2A96A4A}" type="parTrans" cxnId="{93535E34-B949-4064-9723-3A951037F1D9}">
      <dgm:prSet/>
      <dgm:spPr/>
      <dgm:t>
        <a:bodyPr/>
        <a:lstStyle/>
        <a:p>
          <a:endParaRPr lang="en-US"/>
        </a:p>
      </dgm:t>
    </dgm:pt>
    <dgm:pt modelId="{F515AC71-932E-4E9E-92FE-7F9400979E2E}" type="sibTrans" cxnId="{93535E34-B949-4064-9723-3A951037F1D9}">
      <dgm:prSet/>
      <dgm:spPr/>
      <dgm:t>
        <a:bodyPr/>
        <a:lstStyle/>
        <a:p>
          <a:endParaRPr lang="en-US"/>
        </a:p>
      </dgm:t>
    </dgm:pt>
    <dgm:pt modelId="{9C81703D-6C4C-4F55-8EE1-E7E29BCB3223}">
      <dgm:prSet phldrT="[Text]"/>
      <dgm:spPr>
        <a:solidFill>
          <a:schemeClr val="bg1">
            <a:lumMod val="85000"/>
            <a:alpha val="90000"/>
          </a:schemeClr>
        </a:solidFill>
      </dgm:spPr>
      <dgm:t>
        <a:bodyPr/>
        <a:lstStyle/>
        <a:p>
          <a:r>
            <a:rPr lang="en-US" dirty="0"/>
            <a:t>Dealership required by automaker to rebuild facility </a:t>
          </a:r>
        </a:p>
      </dgm:t>
    </dgm:pt>
    <dgm:pt modelId="{52815C1B-E22A-4281-8A03-1852D1D8D66C}" type="parTrans" cxnId="{7694FCFA-EC40-45CA-AF42-B7E64843B56F}">
      <dgm:prSet/>
      <dgm:spPr/>
      <dgm:t>
        <a:bodyPr/>
        <a:lstStyle/>
        <a:p>
          <a:endParaRPr lang="en-US"/>
        </a:p>
      </dgm:t>
    </dgm:pt>
    <dgm:pt modelId="{5EB0AD62-CFA1-4D33-A544-259A6846E2E7}" type="sibTrans" cxnId="{7694FCFA-EC40-45CA-AF42-B7E64843B56F}">
      <dgm:prSet/>
      <dgm:spPr/>
      <dgm:t>
        <a:bodyPr/>
        <a:lstStyle/>
        <a:p>
          <a:endParaRPr lang="en-US"/>
        </a:p>
      </dgm:t>
    </dgm:pt>
    <dgm:pt modelId="{508A5C13-FBDA-4080-A79B-AC44F5510BE9}">
      <dgm:prSet phldrT="[Text]"/>
      <dgm:spPr>
        <a:solidFill>
          <a:schemeClr val="bg1">
            <a:lumMod val="85000"/>
            <a:alpha val="90000"/>
          </a:schemeClr>
        </a:solidFill>
      </dgm:spPr>
      <dgm:t>
        <a:bodyPr/>
        <a:lstStyle/>
        <a:p>
          <a:r>
            <a:rPr lang="en-US" dirty="0"/>
            <a:t>Total Project Cost - $1.5 M</a:t>
          </a:r>
        </a:p>
      </dgm:t>
    </dgm:pt>
    <dgm:pt modelId="{1410A698-550D-4D81-BC3D-7B99361F820A}" type="parTrans" cxnId="{526A6DAD-B393-4EF9-8421-29C8915DECBC}">
      <dgm:prSet/>
      <dgm:spPr/>
      <dgm:t>
        <a:bodyPr/>
        <a:lstStyle/>
        <a:p>
          <a:endParaRPr lang="en-US"/>
        </a:p>
      </dgm:t>
    </dgm:pt>
    <dgm:pt modelId="{841D95A2-C090-4C94-BA65-58450DE6B1F5}" type="sibTrans" cxnId="{526A6DAD-B393-4EF9-8421-29C8915DECBC}">
      <dgm:prSet/>
      <dgm:spPr/>
      <dgm:t>
        <a:bodyPr/>
        <a:lstStyle/>
        <a:p>
          <a:endParaRPr lang="en-US"/>
        </a:p>
      </dgm:t>
    </dgm:pt>
    <dgm:pt modelId="{E75CDB98-08F9-42BE-BC3C-2CC4979DA7FB}">
      <dgm:prSet phldrT="[Text]"/>
      <dgm:spPr>
        <a:solidFill>
          <a:schemeClr val="bg1">
            <a:lumMod val="85000"/>
            <a:alpha val="90000"/>
          </a:schemeClr>
        </a:solidFill>
      </dgm:spPr>
      <dgm:t>
        <a:bodyPr/>
        <a:lstStyle/>
        <a:p>
          <a:r>
            <a:rPr lang="en-US" dirty="0"/>
            <a:t>CDBG state request - $500,000 </a:t>
          </a:r>
        </a:p>
      </dgm:t>
    </dgm:pt>
    <dgm:pt modelId="{D7C94248-4474-4166-85CF-A98EDE3BEDD2}" type="parTrans" cxnId="{570E18A6-FAFC-43F9-8266-922B9FE49765}">
      <dgm:prSet/>
      <dgm:spPr/>
      <dgm:t>
        <a:bodyPr/>
        <a:lstStyle/>
        <a:p>
          <a:endParaRPr lang="en-US"/>
        </a:p>
      </dgm:t>
    </dgm:pt>
    <dgm:pt modelId="{23367EFC-15E4-4F56-AE77-F24C265FB957}" type="sibTrans" cxnId="{570E18A6-FAFC-43F9-8266-922B9FE49765}">
      <dgm:prSet/>
      <dgm:spPr/>
      <dgm:t>
        <a:bodyPr/>
        <a:lstStyle/>
        <a:p>
          <a:endParaRPr lang="en-US"/>
        </a:p>
      </dgm:t>
    </dgm:pt>
    <dgm:pt modelId="{858975A9-1A56-4590-9E08-F354170D00E0}">
      <dgm:prSet phldrT="[Text]"/>
      <dgm:spPr>
        <a:solidFill>
          <a:schemeClr val="bg1">
            <a:lumMod val="85000"/>
            <a:alpha val="90000"/>
          </a:schemeClr>
        </a:solidFill>
      </dgm:spPr>
      <dgm:t>
        <a:bodyPr/>
        <a:lstStyle/>
        <a:p>
          <a:r>
            <a:rPr lang="en-US" dirty="0"/>
            <a:t>Ultimately seeded local CDBG RLF program</a:t>
          </a:r>
        </a:p>
      </dgm:t>
    </dgm:pt>
    <dgm:pt modelId="{2B1F74D4-2E94-45E3-B86D-4DC0291171B1}" type="parTrans" cxnId="{C6EC1562-4D7C-4CAB-BA4D-B588AB525BAF}">
      <dgm:prSet/>
      <dgm:spPr/>
      <dgm:t>
        <a:bodyPr/>
        <a:lstStyle/>
        <a:p>
          <a:endParaRPr lang="en-US"/>
        </a:p>
      </dgm:t>
    </dgm:pt>
    <dgm:pt modelId="{305F101C-5425-4249-8287-7121D5FA254E}" type="sibTrans" cxnId="{C6EC1562-4D7C-4CAB-BA4D-B588AB525BAF}">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custLinFactNeighborX="-867" custLinFactNeighborY="-5788">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841B701D-3D18-4E1D-8216-2A2A2D07CA40}" type="presOf" srcId="{6F7D2EEA-DC79-4BBA-8178-5F0BAB50C99C}" destId="{C1AD11D4-10E2-4179-BB35-C8A27F50E5C2}" srcOrd="0" destOrd="0" presId="urn:microsoft.com/office/officeart/2005/8/layout/hList1"/>
    <dgm:cxn modelId="{93535E34-B949-4064-9723-3A951037F1D9}" srcId="{6F7D2EEA-DC79-4BBA-8178-5F0BAB50C99C}" destId="{D617C3D4-35B1-4328-966C-3FED1213DC3C}" srcOrd="5" destOrd="0" parTransId="{0E899EA5-219D-4ACB-A154-94F6F2A96A4A}" sibTransId="{F515AC71-932E-4E9E-92FE-7F9400979E2E}"/>
    <dgm:cxn modelId="{72F57060-965E-42D7-9452-5F48BB22EF18}" type="presOf" srcId="{D617C3D4-35B1-4328-966C-3FED1213DC3C}" destId="{45D50A1D-B577-4588-BF7C-CADE52BEC1FB}" srcOrd="0" destOrd="5" presId="urn:microsoft.com/office/officeart/2005/8/layout/hList1"/>
    <dgm:cxn modelId="{33218461-C8B4-4534-AAC6-1D79D8BC7869}" type="presOf" srcId="{858975A9-1A56-4590-9E08-F354170D00E0}" destId="{45D50A1D-B577-4588-BF7C-CADE52BEC1FB}" srcOrd="0" destOrd="4" presId="urn:microsoft.com/office/officeart/2005/8/layout/hList1"/>
    <dgm:cxn modelId="{C6EC1562-4D7C-4CAB-BA4D-B588AB525BAF}" srcId="{6F7D2EEA-DC79-4BBA-8178-5F0BAB50C99C}" destId="{858975A9-1A56-4590-9E08-F354170D00E0}" srcOrd="4" destOrd="0" parTransId="{2B1F74D4-2E94-45E3-B86D-4DC0291171B1}" sibTransId="{305F101C-5425-4249-8287-7121D5FA254E}"/>
    <dgm:cxn modelId="{0290876B-1672-4377-AAA8-FC18AD771867}" type="presOf" srcId="{508A5C13-FBDA-4080-A79B-AC44F5510BE9}" destId="{45D50A1D-B577-4588-BF7C-CADE52BEC1FB}" srcOrd="0" destOrd="3" presId="urn:microsoft.com/office/officeart/2005/8/layout/hList1"/>
    <dgm:cxn modelId="{D46BBA7B-081B-40C7-AA75-F54246000950}" type="presOf" srcId="{9C81703D-6C4C-4F55-8EE1-E7E29BCB3223}" destId="{45D50A1D-B577-4588-BF7C-CADE52BEC1FB}" srcOrd="0" destOrd="1"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570E18A6-FAFC-43F9-8266-922B9FE49765}" srcId="{6F7D2EEA-DC79-4BBA-8178-5F0BAB50C99C}" destId="{E75CDB98-08F9-42BE-BC3C-2CC4979DA7FB}" srcOrd="2" destOrd="0" parTransId="{D7C94248-4474-4166-85CF-A98EDE3BEDD2}" sibTransId="{23367EFC-15E4-4F56-AE77-F24C265FB957}"/>
    <dgm:cxn modelId="{526A6DAD-B393-4EF9-8421-29C8915DECBC}" srcId="{6F7D2EEA-DC79-4BBA-8178-5F0BAB50C99C}" destId="{508A5C13-FBDA-4080-A79B-AC44F5510BE9}" srcOrd="3" destOrd="0" parTransId="{1410A698-550D-4D81-BC3D-7B99361F820A}" sibTransId="{841D95A2-C090-4C94-BA65-58450DE6B1F5}"/>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927B02E4-57A9-4BCF-9ABC-7EAD74EE2092}" srcId="{BCBC93E2-D390-4915-B7B9-6D42915DD847}" destId="{6F7D2EEA-DC79-4BBA-8178-5F0BAB50C99C}" srcOrd="0" destOrd="0" parTransId="{3669727E-CAA7-41D9-A8CB-FD696995B23F}" sibTransId="{42B3F162-7214-4C3C-A20D-CCA67DB87189}"/>
    <dgm:cxn modelId="{3B51B4E5-71B2-475B-9D40-21FB2A7F1735}" type="presOf" srcId="{E75CDB98-08F9-42BE-BC3C-2CC4979DA7FB}" destId="{45D50A1D-B577-4588-BF7C-CADE52BEC1FB}" srcOrd="0" destOrd="2" presId="urn:microsoft.com/office/officeart/2005/8/layout/hList1"/>
    <dgm:cxn modelId="{7694FCFA-EC40-45CA-AF42-B7E64843B56F}" srcId="{6F7D2EEA-DC79-4BBA-8178-5F0BAB50C99C}" destId="{9C81703D-6C4C-4F55-8EE1-E7E29BCB3223}" srcOrd="1" destOrd="0" parTransId="{52815C1B-E22A-4281-8A03-1852D1D8D66C}" sibTransId="{5EB0AD62-CFA1-4D33-A544-259A6846E2E7}"/>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custT="1"/>
      <dgm:spPr>
        <a:solidFill>
          <a:srgbClr val="C00000"/>
        </a:solidFill>
      </dgm:spPr>
      <dgm:t>
        <a:bodyPr/>
        <a:lstStyle/>
        <a:p>
          <a:r>
            <a:rPr lang="en-US" sz="2400" b="1" dirty="0"/>
            <a:t>CDBG Local Requested RLF </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dirty="0"/>
            <a:t>Gap financing request to state &amp; local RLF to rebuild historic  restaurant in downtown district</a:t>
          </a:r>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D617C3D4-35B1-4328-966C-3FED1213DC3C}">
      <dgm:prSet phldrT="[Text]"/>
      <dgm:spPr>
        <a:solidFill>
          <a:schemeClr val="bg1">
            <a:lumMod val="85000"/>
            <a:alpha val="90000"/>
          </a:schemeClr>
        </a:solidFill>
      </dgm:spPr>
      <dgm:t>
        <a:bodyPr/>
        <a:lstStyle/>
        <a:p>
          <a:endParaRPr lang="en-US" dirty="0"/>
        </a:p>
      </dgm:t>
    </dgm:pt>
    <dgm:pt modelId="{0E899EA5-219D-4ACB-A154-94F6F2A96A4A}" type="parTrans" cxnId="{93535E34-B949-4064-9723-3A951037F1D9}">
      <dgm:prSet/>
      <dgm:spPr/>
      <dgm:t>
        <a:bodyPr/>
        <a:lstStyle/>
        <a:p>
          <a:endParaRPr lang="en-US"/>
        </a:p>
      </dgm:t>
    </dgm:pt>
    <dgm:pt modelId="{F515AC71-932E-4E9E-92FE-7F9400979E2E}" type="sibTrans" cxnId="{93535E34-B949-4064-9723-3A951037F1D9}">
      <dgm:prSet/>
      <dgm:spPr/>
      <dgm:t>
        <a:bodyPr/>
        <a:lstStyle/>
        <a:p>
          <a:endParaRPr lang="en-US"/>
        </a:p>
      </dgm:t>
    </dgm:pt>
    <dgm:pt modelId="{9C81703D-6C4C-4F55-8EE1-E7E29BCB3223}">
      <dgm:prSet phldrT="[Text]"/>
      <dgm:spPr>
        <a:solidFill>
          <a:schemeClr val="bg1">
            <a:lumMod val="85000"/>
            <a:alpha val="90000"/>
          </a:schemeClr>
        </a:solidFill>
      </dgm:spPr>
      <dgm:t>
        <a:bodyPr/>
        <a:lstStyle/>
        <a:p>
          <a:r>
            <a:rPr lang="en-US" dirty="0"/>
            <a:t>Business destroyed by fire</a:t>
          </a:r>
        </a:p>
      </dgm:t>
    </dgm:pt>
    <dgm:pt modelId="{52815C1B-E22A-4281-8A03-1852D1D8D66C}" type="parTrans" cxnId="{7694FCFA-EC40-45CA-AF42-B7E64843B56F}">
      <dgm:prSet/>
      <dgm:spPr/>
      <dgm:t>
        <a:bodyPr/>
        <a:lstStyle/>
        <a:p>
          <a:endParaRPr lang="en-US"/>
        </a:p>
      </dgm:t>
    </dgm:pt>
    <dgm:pt modelId="{5EB0AD62-CFA1-4D33-A544-259A6846E2E7}" type="sibTrans" cxnId="{7694FCFA-EC40-45CA-AF42-B7E64843B56F}">
      <dgm:prSet/>
      <dgm:spPr/>
      <dgm:t>
        <a:bodyPr/>
        <a:lstStyle/>
        <a:p>
          <a:endParaRPr lang="en-US"/>
        </a:p>
      </dgm:t>
    </dgm:pt>
    <dgm:pt modelId="{508A5C13-FBDA-4080-A79B-AC44F5510BE9}">
      <dgm:prSet phldrT="[Text]"/>
      <dgm:spPr>
        <a:solidFill>
          <a:schemeClr val="bg1">
            <a:lumMod val="85000"/>
            <a:alpha val="90000"/>
          </a:schemeClr>
        </a:solidFill>
      </dgm:spPr>
      <dgm:t>
        <a:bodyPr/>
        <a:lstStyle/>
        <a:p>
          <a:r>
            <a:rPr lang="en-US" dirty="0"/>
            <a:t>Local CDBG RLF request - $68,100</a:t>
          </a:r>
        </a:p>
      </dgm:t>
    </dgm:pt>
    <dgm:pt modelId="{1410A698-550D-4D81-BC3D-7B99361F820A}" type="parTrans" cxnId="{526A6DAD-B393-4EF9-8421-29C8915DECBC}">
      <dgm:prSet/>
      <dgm:spPr/>
      <dgm:t>
        <a:bodyPr/>
        <a:lstStyle/>
        <a:p>
          <a:endParaRPr lang="en-US"/>
        </a:p>
      </dgm:t>
    </dgm:pt>
    <dgm:pt modelId="{841D95A2-C090-4C94-BA65-58450DE6B1F5}" type="sibTrans" cxnId="{526A6DAD-B393-4EF9-8421-29C8915DECBC}">
      <dgm:prSet/>
      <dgm:spPr/>
      <dgm:t>
        <a:bodyPr/>
        <a:lstStyle/>
        <a:p>
          <a:endParaRPr lang="en-US"/>
        </a:p>
      </dgm:t>
    </dgm:pt>
    <dgm:pt modelId="{E75CDB98-08F9-42BE-BC3C-2CC4979DA7FB}">
      <dgm:prSet phldrT="[Text]"/>
      <dgm:spPr>
        <a:solidFill>
          <a:schemeClr val="bg1">
            <a:lumMod val="85000"/>
            <a:alpha val="90000"/>
          </a:schemeClr>
        </a:solidFill>
      </dgm:spPr>
      <dgm:t>
        <a:bodyPr/>
        <a:lstStyle/>
        <a:p>
          <a:r>
            <a:rPr lang="en-US" dirty="0"/>
            <a:t>CDBG state request - $199,900 </a:t>
          </a:r>
        </a:p>
      </dgm:t>
    </dgm:pt>
    <dgm:pt modelId="{D7C94248-4474-4166-85CF-A98EDE3BEDD2}" type="parTrans" cxnId="{570E18A6-FAFC-43F9-8266-922B9FE49765}">
      <dgm:prSet/>
      <dgm:spPr/>
      <dgm:t>
        <a:bodyPr/>
        <a:lstStyle/>
        <a:p>
          <a:endParaRPr lang="en-US"/>
        </a:p>
      </dgm:t>
    </dgm:pt>
    <dgm:pt modelId="{23367EFC-15E4-4F56-AE77-F24C265FB957}" type="sibTrans" cxnId="{570E18A6-FAFC-43F9-8266-922B9FE49765}">
      <dgm:prSet/>
      <dgm:spPr/>
      <dgm:t>
        <a:bodyPr/>
        <a:lstStyle/>
        <a:p>
          <a:endParaRPr lang="en-US"/>
        </a:p>
      </dgm:t>
    </dgm:pt>
    <dgm:pt modelId="{858975A9-1A56-4590-9E08-F354170D00E0}">
      <dgm:prSet phldrT="[Text]"/>
      <dgm:spPr>
        <a:solidFill>
          <a:schemeClr val="bg1">
            <a:lumMod val="85000"/>
            <a:alpha val="90000"/>
          </a:schemeClr>
        </a:solidFill>
      </dgm:spPr>
      <dgm:t>
        <a:bodyPr/>
        <a:lstStyle/>
        <a:p>
          <a:r>
            <a:rPr lang="en-US" dirty="0"/>
            <a:t>Total Project Cost - $650,000</a:t>
          </a:r>
        </a:p>
      </dgm:t>
    </dgm:pt>
    <dgm:pt modelId="{2B1F74D4-2E94-45E3-B86D-4DC0291171B1}" type="parTrans" cxnId="{C6EC1562-4D7C-4CAB-BA4D-B588AB525BAF}">
      <dgm:prSet/>
      <dgm:spPr/>
      <dgm:t>
        <a:bodyPr/>
        <a:lstStyle/>
        <a:p>
          <a:endParaRPr lang="en-US"/>
        </a:p>
      </dgm:t>
    </dgm:pt>
    <dgm:pt modelId="{305F101C-5425-4249-8287-7121D5FA254E}" type="sibTrans" cxnId="{C6EC1562-4D7C-4CAB-BA4D-B588AB525BAF}">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custLinFactNeighborX="-867" custLinFactNeighborY="-5788">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841B701D-3D18-4E1D-8216-2A2A2D07CA40}" type="presOf" srcId="{6F7D2EEA-DC79-4BBA-8178-5F0BAB50C99C}" destId="{C1AD11D4-10E2-4179-BB35-C8A27F50E5C2}" srcOrd="0" destOrd="0" presId="urn:microsoft.com/office/officeart/2005/8/layout/hList1"/>
    <dgm:cxn modelId="{93535E34-B949-4064-9723-3A951037F1D9}" srcId="{6F7D2EEA-DC79-4BBA-8178-5F0BAB50C99C}" destId="{D617C3D4-35B1-4328-966C-3FED1213DC3C}" srcOrd="5" destOrd="0" parTransId="{0E899EA5-219D-4ACB-A154-94F6F2A96A4A}" sibTransId="{F515AC71-932E-4E9E-92FE-7F9400979E2E}"/>
    <dgm:cxn modelId="{72F57060-965E-42D7-9452-5F48BB22EF18}" type="presOf" srcId="{D617C3D4-35B1-4328-966C-3FED1213DC3C}" destId="{45D50A1D-B577-4588-BF7C-CADE52BEC1FB}" srcOrd="0" destOrd="5" presId="urn:microsoft.com/office/officeart/2005/8/layout/hList1"/>
    <dgm:cxn modelId="{33218461-C8B4-4534-AAC6-1D79D8BC7869}" type="presOf" srcId="{858975A9-1A56-4590-9E08-F354170D00E0}" destId="{45D50A1D-B577-4588-BF7C-CADE52BEC1FB}" srcOrd="0" destOrd="4" presId="urn:microsoft.com/office/officeart/2005/8/layout/hList1"/>
    <dgm:cxn modelId="{C6EC1562-4D7C-4CAB-BA4D-B588AB525BAF}" srcId="{6F7D2EEA-DC79-4BBA-8178-5F0BAB50C99C}" destId="{858975A9-1A56-4590-9E08-F354170D00E0}" srcOrd="4" destOrd="0" parTransId="{2B1F74D4-2E94-45E3-B86D-4DC0291171B1}" sibTransId="{305F101C-5425-4249-8287-7121D5FA254E}"/>
    <dgm:cxn modelId="{0290876B-1672-4377-AAA8-FC18AD771867}" type="presOf" srcId="{508A5C13-FBDA-4080-A79B-AC44F5510BE9}" destId="{45D50A1D-B577-4588-BF7C-CADE52BEC1FB}" srcOrd="0" destOrd="3" presId="urn:microsoft.com/office/officeart/2005/8/layout/hList1"/>
    <dgm:cxn modelId="{D46BBA7B-081B-40C7-AA75-F54246000950}" type="presOf" srcId="{9C81703D-6C4C-4F55-8EE1-E7E29BCB3223}" destId="{45D50A1D-B577-4588-BF7C-CADE52BEC1FB}" srcOrd="0" destOrd="1"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570E18A6-FAFC-43F9-8266-922B9FE49765}" srcId="{6F7D2EEA-DC79-4BBA-8178-5F0BAB50C99C}" destId="{E75CDB98-08F9-42BE-BC3C-2CC4979DA7FB}" srcOrd="2" destOrd="0" parTransId="{D7C94248-4474-4166-85CF-A98EDE3BEDD2}" sibTransId="{23367EFC-15E4-4F56-AE77-F24C265FB957}"/>
    <dgm:cxn modelId="{526A6DAD-B393-4EF9-8421-29C8915DECBC}" srcId="{6F7D2EEA-DC79-4BBA-8178-5F0BAB50C99C}" destId="{508A5C13-FBDA-4080-A79B-AC44F5510BE9}" srcOrd="3" destOrd="0" parTransId="{1410A698-550D-4D81-BC3D-7B99361F820A}" sibTransId="{841D95A2-C090-4C94-BA65-58450DE6B1F5}"/>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927B02E4-57A9-4BCF-9ABC-7EAD74EE2092}" srcId="{BCBC93E2-D390-4915-B7B9-6D42915DD847}" destId="{6F7D2EEA-DC79-4BBA-8178-5F0BAB50C99C}" srcOrd="0" destOrd="0" parTransId="{3669727E-CAA7-41D9-A8CB-FD696995B23F}" sibTransId="{42B3F162-7214-4C3C-A20D-CCA67DB87189}"/>
    <dgm:cxn modelId="{3B51B4E5-71B2-475B-9D40-21FB2A7F1735}" type="presOf" srcId="{E75CDB98-08F9-42BE-BC3C-2CC4979DA7FB}" destId="{45D50A1D-B577-4588-BF7C-CADE52BEC1FB}" srcOrd="0" destOrd="2" presId="urn:microsoft.com/office/officeart/2005/8/layout/hList1"/>
    <dgm:cxn modelId="{7694FCFA-EC40-45CA-AF42-B7E64843B56F}" srcId="{6F7D2EEA-DC79-4BBA-8178-5F0BAB50C99C}" destId="{9C81703D-6C4C-4F55-8EE1-E7E29BCB3223}" srcOrd="1" destOrd="0" parTransId="{52815C1B-E22A-4281-8A03-1852D1D8D66C}" sibTransId="{5EB0AD62-CFA1-4D33-A544-259A6846E2E7}"/>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A6EA5CE-FD55-4DC6-A976-2129538471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C86A7F-B6A5-4E70-8BE1-872CC0D7EF7A}">
      <dgm:prSet/>
      <dgm:spPr>
        <a:solidFill>
          <a:srgbClr val="C00000"/>
        </a:solidFill>
      </dgm:spPr>
      <dgm:t>
        <a:bodyPr/>
        <a:lstStyle/>
        <a:p>
          <a:r>
            <a:rPr lang="en-US" dirty="0"/>
            <a:t>Ohio Development Services Agency</a:t>
          </a:r>
          <a:br>
            <a:rPr lang="en-US" dirty="0"/>
          </a:br>
          <a:r>
            <a:rPr lang="en-US" dirty="0"/>
            <a:t>Office of Community Development</a:t>
          </a:r>
        </a:p>
      </dgm:t>
    </dgm:pt>
    <dgm:pt modelId="{012A34AD-E51C-4EBB-AAE2-C405DD1ECA44}" type="parTrans" cxnId="{2431CDD8-D0FA-4D0B-BF97-29260A845EDB}">
      <dgm:prSet/>
      <dgm:spPr/>
      <dgm:t>
        <a:bodyPr/>
        <a:lstStyle/>
        <a:p>
          <a:endParaRPr lang="en-US"/>
        </a:p>
      </dgm:t>
    </dgm:pt>
    <dgm:pt modelId="{E5DCA880-ABBD-43E2-8611-6581C597C923}" type="sibTrans" cxnId="{2431CDD8-D0FA-4D0B-BF97-29260A845EDB}">
      <dgm:prSet/>
      <dgm:spPr/>
      <dgm:t>
        <a:bodyPr/>
        <a:lstStyle/>
        <a:p>
          <a:endParaRPr lang="en-US"/>
        </a:p>
      </dgm:t>
    </dgm:pt>
    <dgm:pt modelId="{42ED722F-AFA0-4B3B-A87D-2CC24EE72AF2}" type="pres">
      <dgm:prSet presAssocID="{6A6EA5CE-FD55-4DC6-A976-212953847108}" presName="linear" presStyleCnt="0">
        <dgm:presLayoutVars>
          <dgm:dir/>
          <dgm:animLvl val="lvl"/>
          <dgm:resizeHandles val="exact"/>
        </dgm:presLayoutVars>
      </dgm:prSet>
      <dgm:spPr/>
    </dgm:pt>
    <dgm:pt modelId="{A4F89987-9198-4A25-80E8-BF9609056217}" type="pres">
      <dgm:prSet presAssocID="{A3C86A7F-B6A5-4E70-8BE1-872CC0D7EF7A}" presName="parentLin" presStyleCnt="0"/>
      <dgm:spPr/>
    </dgm:pt>
    <dgm:pt modelId="{4F72BB36-2A72-42B6-A7C9-B4ACFEC1BDE8}" type="pres">
      <dgm:prSet presAssocID="{A3C86A7F-B6A5-4E70-8BE1-872CC0D7EF7A}" presName="parentLeftMargin" presStyleLbl="node1" presStyleIdx="0" presStyleCnt="1"/>
      <dgm:spPr/>
    </dgm:pt>
    <dgm:pt modelId="{F811BD37-D828-461E-9417-F30322429A76}" type="pres">
      <dgm:prSet presAssocID="{A3C86A7F-B6A5-4E70-8BE1-872CC0D7EF7A}" presName="parentText" presStyleLbl="node1" presStyleIdx="0" presStyleCnt="1">
        <dgm:presLayoutVars>
          <dgm:chMax val="0"/>
          <dgm:bulletEnabled val="1"/>
        </dgm:presLayoutVars>
      </dgm:prSet>
      <dgm:spPr/>
    </dgm:pt>
    <dgm:pt modelId="{D8026450-DC0B-437D-B002-9EBC163204DC}" type="pres">
      <dgm:prSet presAssocID="{A3C86A7F-B6A5-4E70-8BE1-872CC0D7EF7A}" presName="negativeSpace" presStyleCnt="0"/>
      <dgm:spPr/>
    </dgm:pt>
    <dgm:pt modelId="{4672A185-CE6F-492C-A090-F4C16049437A}" type="pres">
      <dgm:prSet presAssocID="{A3C86A7F-B6A5-4E70-8BE1-872CC0D7EF7A}" presName="childText" presStyleLbl="conFgAcc1" presStyleIdx="0" presStyleCnt="1">
        <dgm:presLayoutVars>
          <dgm:bulletEnabled val="1"/>
        </dgm:presLayoutVars>
      </dgm:prSet>
      <dgm:spPr>
        <a:ln>
          <a:solidFill>
            <a:srgbClr val="C00000"/>
          </a:solidFill>
        </a:ln>
      </dgm:spPr>
    </dgm:pt>
  </dgm:ptLst>
  <dgm:cxnLst>
    <dgm:cxn modelId="{CB962123-B781-428B-A910-A871A8A90D5B}" type="presOf" srcId="{6A6EA5CE-FD55-4DC6-A976-212953847108}" destId="{42ED722F-AFA0-4B3B-A87D-2CC24EE72AF2}" srcOrd="0" destOrd="0" presId="urn:microsoft.com/office/officeart/2005/8/layout/list1"/>
    <dgm:cxn modelId="{560EC787-3B29-466A-8524-C83548141146}" type="presOf" srcId="{A3C86A7F-B6A5-4E70-8BE1-872CC0D7EF7A}" destId="{F811BD37-D828-461E-9417-F30322429A76}" srcOrd="1" destOrd="0" presId="urn:microsoft.com/office/officeart/2005/8/layout/list1"/>
    <dgm:cxn modelId="{19460EC9-A294-4C3A-A538-AE93AEF0AE2D}" type="presOf" srcId="{A3C86A7F-B6A5-4E70-8BE1-872CC0D7EF7A}" destId="{4F72BB36-2A72-42B6-A7C9-B4ACFEC1BDE8}" srcOrd="0" destOrd="0" presId="urn:microsoft.com/office/officeart/2005/8/layout/list1"/>
    <dgm:cxn modelId="{2431CDD8-D0FA-4D0B-BF97-29260A845EDB}" srcId="{6A6EA5CE-FD55-4DC6-A976-212953847108}" destId="{A3C86A7F-B6A5-4E70-8BE1-872CC0D7EF7A}" srcOrd="0" destOrd="0" parTransId="{012A34AD-E51C-4EBB-AAE2-C405DD1ECA44}" sibTransId="{E5DCA880-ABBD-43E2-8611-6581C597C923}"/>
    <dgm:cxn modelId="{AD44D3E3-099F-4ADD-9C37-10737BFAAECE}" type="presParOf" srcId="{42ED722F-AFA0-4B3B-A87D-2CC24EE72AF2}" destId="{A4F89987-9198-4A25-80E8-BF9609056217}" srcOrd="0" destOrd="0" presId="urn:microsoft.com/office/officeart/2005/8/layout/list1"/>
    <dgm:cxn modelId="{F9412605-3B00-4935-B6DA-C22408802732}" type="presParOf" srcId="{A4F89987-9198-4A25-80E8-BF9609056217}" destId="{4F72BB36-2A72-42B6-A7C9-B4ACFEC1BDE8}" srcOrd="0" destOrd="0" presId="urn:microsoft.com/office/officeart/2005/8/layout/list1"/>
    <dgm:cxn modelId="{63AEFFF2-852C-45A5-A79C-B54962F8B675}" type="presParOf" srcId="{A4F89987-9198-4A25-80E8-BF9609056217}" destId="{F811BD37-D828-461E-9417-F30322429A76}" srcOrd="1" destOrd="0" presId="urn:microsoft.com/office/officeart/2005/8/layout/list1"/>
    <dgm:cxn modelId="{A2313116-D5F5-4126-B49A-8870C258AA75}" type="presParOf" srcId="{42ED722F-AFA0-4B3B-A87D-2CC24EE72AF2}" destId="{D8026450-DC0B-437D-B002-9EBC163204DC}" srcOrd="1" destOrd="0" presId="urn:microsoft.com/office/officeart/2005/8/layout/list1"/>
    <dgm:cxn modelId="{442C27AB-8925-4BA9-AEC6-24E64E4DF6E2}" type="presParOf" srcId="{42ED722F-AFA0-4B3B-A87D-2CC24EE72AF2}" destId="{4672A185-CE6F-492C-A090-F4C16049437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A6EA5CE-FD55-4DC6-A976-2129538471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C86A7F-B6A5-4E70-8BE1-872CC0D7EF7A}">
      <dgm:prSet/>
      <dgm:spPr>
        <a:solidFill>
          <a:srgbClr val="C00000"/>
        </a:solidFill>
        <a:ln>
          <a:solidFill>
            <a:srgbClr val="C00000"/>
          </a:solidFill>
        </a:ln>
      </dgm:spPr>
      <dgm:t>
        <a:bodyPr/>
        <a:lstStyle/>
        <a:p>
          <a:r>
            <a:rPr lang="en-US" dirty="0"/>
            <a:t>Ohio Development Services Agency</a:t>
          </a:r>
          <a:br>
            <a:rPr lang="en-US" dirty="0"/>
          </a:br>
          <a:r>
            <a:rPr lang="en-US" dirty="0"/>
            <a:t>Office of Community Development</a:t>
          </a:r>
        </a:p>
      </dgm:t>
    </dgm:pt>
    <dgm:pt modelId="{012A34AD-E51C-4EBB-AAE2-C405DD1ECA44}" type="parTrans" cxnId="{2431CDD8-D0FA-4D0B-BF97-29260A845EDB}">
      <dgm:prSet/>
      <dgm:spPr/>
      <dgm:t>
        <a:bodyPr/>
        <a:lstStyle/>
        <a:p>
          <a:endParaRPr lang="en-US"/>
        </a:p>
      </dgm:t>
    </dgm:pt>
    <dgm:pt modelId="{E5DCA880-ABBD-43E2-8611-6581C597C923}" type="sibTrans" cxnId="{2431CDD8-D0FA-4D0B-BF97-29260A845EDB}">
      <dgm:prSet/>
      <dgm:spPr/>
      <dgm:t>
        <a:bodyPr/>
        <a:lstStyle/>
        <a:p>
          <a:endParaRPr lang="en-US"/>
        </a:p>
      </dgm:t>
    </dgm:pt>
    <dgm:pt modelId="{42ED722F-AFA0-4B3B-A87D-2CC24EE72AF2}" type="pres">
      <dgm:prSet presAssocID="{6A6EA5CE-FD55-4DC6-A976-212953847108}" presName="linear" presStyleCnt="0">
        <dgm:presLayoutVars>
          <dgm:dir/>
          <dgm:animLvl val="lvl"/>
          <dgm:resizeHandles val="exact"/>
        </dgm:presLayoutVars>
      </dgm:prSet>
      <dgm:spPr/>
    </dgm:pt>
    <dgm:pt modelId="{A4F89987-9198-4A25-80E8-BF9609056217}" type="pres">
      <dgm:prSet presAssocID="{A3C86A7F-B6A5-4E70-8BE1-872CC0D7EF7A}" presName="parentLin" presStyleCnt="0"/>
      <dgm:spPr/>
    </dgm:pt>
    <dgm:pt modelId="{4F72BB36-2A72-42B6-A7C9-B4ACFEC1BDE8}" type="pres">
      <dgm:prSet presAssocID="{A3C86A7F-B6A5-4E70-8BE1-872CC0D7EF7A}" presName="parentLeftMargin" presStyleLbl="node1" presStyleIdx="0" presStyleCnt="1"/>
      <dgm:spPr/>
    </dgm:pt>
    <dgm:pt modelId="{F811BD37-D828-461E-9417-F30322429A76}" type="pres">
      <dgm:prSet presAssocID="{A3C86A7F-B6A5-4E70-8BE1-872CC0D7EF7A}" presName="parentText" presStyleLbl="node1" presStyleIdx="0" presStyleCnt="1">
        <dgm:presLayoutVars>
          <dgm:chMax val="0"/>
          <dgm:bulletEnabled val="1"/>
        </dgm:presLayoutVars>
      </dgm:prSet>
      <dgm:spPr/>
    </dgm:pt>
    <dgm:pt modelId="{D8026450-DC0B-437D-B002-9EBC163204DC}" type="pres">
      <dgm:prSet presAssocID="{A3C86A7F-B6A5-4E70-8BE1-872CC0D7EF7A}" presName="negativeSpace" presStyleCnt="0"/>
      <dgm:spPr/>
    </dgm:pt>
    <dgm:pt modelId="{4672A185-CE6F-492C-A090-F4C16049437A}" type="pres">
      <dgm:prSet presAssocID="{A3C86A7F-B6A5-4E70-8BE1-872CC0D7EF7A}" presName="childText" presStyleLbl="conFgAcc1" presStyleIdx="0" presStyleCnt="1" custScaleY="387800">
        <dgm:presLayoutVars>
          <dgm:bulletEnabled val="1"/>
        </dgm:presLayoutVars>
      </dgm:prSet>
      <dgm:spPr>
        <a:ln>
          <a:solidFill>
            <a:srgbClr val="C00000"/>
          </a:solidFill>
        </a:ln>
      </dgm:spPr>
    </dgm:pt>
  </dgm:ptLst>
  <dgm:cxnLst>
    <dgm:cxn modelId="{CB962123-B781-428B-A910-A871A8A90D5B}" type="presOf" srcId="{6A6EA5CE-FD55-4DC6-A976-212953847108}" destId="{42ED722F-AFA0-4B3B-A87D-2CC24EE72AF2}" srcOrd="0" destOrd="0" presId="urn:microsoft.com/office/officeart/2005/8/layout/list1"/>
    <dgm:cxn modelId="{560EC787-3B29-466A-8524-C83548141146}" type="presOf" srcId="{A3C86A7F-B6A5-4E70-8BE1-872CC0D7EF7A}" destId="{F811BD37-D828-461E-9417-F30322429A76}" srcOrd="1" destOrd="0" presId="urn:microsoft.com/office/officeart/2005/8/layout/list1"/>
    <dgm:cxn modelId="{19460EC9-A294-4C3A-A538-AE93AEF0AE2D}" type="presOf" srcId="{A3C86A7F-B6A5-4E70-8BE1-872CC0D7EF7A}" destId="{4F72BB36-2A72-42B6-A7C9-B4ACFEC1BDE8}" srcOrd="0" destOrd="0" presId="urn:microsoft.com/office/officeart/2005/8/layout/list1"/>
    <dgm:cxn modelId="{2431CDD8-D0FA-4D0B-BF97-29260A845EDB}" srcId="{6A6EA5CE-FD55-4DC6-A976-212953847108}" destId="{A3C86A7F-B6A5-4E70-8BE1-872CC0D7EF7A}" srcOrd="0" destOrd="0" parTransId="{012A34AD-E51C-4EBB-AAE2-C405DD1ECA44}" sibTransId="{E5DCA880-ABBD-43E2-8611-6581C597C923}"/>
    <dgm:cxn modelId="{AD44D3E3-099F-4ADD-9C37-10737BFAAECE}" type="presParOf" srcId="{42ED722F-AFA0-4B3B-A87D-2CC24EE72AF2}" destId="{A4F89987-9198-4A25-80E8-BF9609056217}" srcOrd="0" destOrd="0" presId="urn:microsoft.com/office/officeart/2005/8/layout/list1"/>
    <dgm:cxn modelId="{F9412605-3B00-4935-B6DA-C22408802732}" type="presParOf" srcId="{A4F89987-9198-4A25-80E8-BF9609056217}" destId="{4F72BB36-2A72-42B6-A7C9-B4ACFEC1BDE8}" srcOrd="0" destOrd="0" presId="urn:microsoft.com/office/officeart/2005/8/layout/list1"/>
    <dgm:cxn modelId="{63AEFFF2-852C-45A5-A79C-B54962F8B675}" type="presParOf" srcId="{A4F89987-9198-4A25-80E8-BF9609056217}" destId="{F811BD37-D828-461E-9417-F30322429A76}" srcOrd="1" destOrd="0" presId="urn:microsoft.com/office/officeart/2005/8/layout/list1"/>
    <dgm:cxn modelId="{A2313116-D5F5-4126-B49A-8870C258AA75}" type="presParOf" srcId="{42ED722F-AFA0-4B3B-A87D-2CC24EE72AF2}" destId="{D8026450-DC0B-437D-B002-9EBC163204DC}" srcOrd="1" destOrd="0" presId="urn:microsoft.com/office/officeart/2005/8/layout/list1"/>
    <dgm:cxn modelId="{442C27AB-8925-4BA9-AEC6-24E64E4DF6E2}" type="presParOf" srcId="{42ED722F-AFA0-4B3B-A87D-2CC24EE72AF2}" destId="{4672A185-CE6F-492C-A090-F4C16049437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B39A62-F03D-4A6E-A1CF-399BD8DDC69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BF3981-62AD-46C3-91D8-3380F71E3440}">
      <dgm:prSet phldrT="[Text]"/>
      <dgm:spPr/>
      <dgm:t>
        <a:bodyPr/>
        <a:lstStyle/>
        <a:p>
          <a:r>
            <a:rPr lang="en-US" dirty="0"/>
            <a:t>Montrose Group</a:t>
          </a:r>
        </a:p>
      </dgm:t>
    </dgm:pt>
    <dgm:pt modelId="{8FC0B813-D5CC-4250-82AF-A386A295EEEE}" type="parTrans" cxnId="{3906603C-2CF8-4349-BAE6-2D2F05F7F317}">
      <dgm:prSet/>
      <dgm:spPr/>
      <dgm:t>
        <a:bodyPr/>
        <a:lstStyle/>
        <a:p>
          <a:endParaRPr lang="en-US"/>
        </a:p>
      </dgm:t>
    </dgm:pt>
    <dgm:pt modelId="{3CA671DD-8C30-4F57-98E8-C011859CAFAF}" type="sibTrans" cxnId="{3906603C-2CF8-4349-BAE6-2D2F05F7F317}">
      <dgm:prSet/>
      <dgm:spPr/>
      <dgm:t>
        <a:bodyPr/>
        <a:lstStyle/>
        <a:p>
          <a:endParaRPr lang="en-US"/>
        </a:p>
      </dgm:t>
    </dgm:pt>
    <dgm:pt modelId="{88297927-844F-41DD-B79A-71ADDEFCE25F}">
      <dgm:prSet phldrT="[Text]"/>
      <dgm:spPr/>
      <dgm:t>
        <a:bodyPr/>
        <a:lstStyle/>
        <a:p>
          <a:r>
            <a:rPr lang="en-US" dirty="0"/>
            <a:t>Ohio Development Services Agency – Community Development</a:t>
          </a:r>
        </a:p>
      </dgm:t>
    </dgm:pt>
    <dgm:pt modelId="{1A74BFCD-A080-4A87-AAA1-260CB95D4744}" type="parTrans" cxnId="{88920427-8E66-4A2D-BC4B-0289824C8C00}">
      <dgm:prSet/>
      <dgm:spPr/>
      <dgm:t>
        <a:bodyPr/>
        <a:lstStyle/>
        <a:p>
          <a:endParaRPr lang="en-US"/>
        </a:p>
      </dgm:t>
    </dgm:pt>
    <dgm:pt modelId="{54DB2849-7ABC-4B21-BB83-489D138AE90D}" type="sibTrans" cxnId="{88920427-8E66-4A2D-BC4B-0289824C8C00}">
      <dgm:prSet/>
      <dgm:spPr/>
      <dgm:t>
        <a:bodyPr/>
        <a:lstStyle/>
        <a:p>
          <a:endParaRPr lang="en-US"/>
        </a:p>
      </dgm:t>
    </dgm:pt>
    <dgm:pt modelId="{83AB62F9-5BC2-4472-A3D9-F3BBCF617E81}">
      <dgm:prSet phldrT="[Text]"/>
      <dgm:spPr/>
      <dgm:t>
        <a:bodyPr/>
        <a:lstStyle/>
        <a:p>
          <a:r>
            <a:rPr lang="en-US" dirty="0"/>
            <a:t>Federal CDBG Program Overview </a:t>
          </a:r>
        </a:p>
      </dgm:t>
    </dgm:pt>
    <dgm:pt modelId="{6E8CF056-D572-42C5-857E-81AF6D90DF5A}" type="parTrans" cxnId="{5DF4D71B-370D-4B60-A83B-5F933045E8D9}">
      <dgm:prSet/>
      <dgm:spPr/>
      <dgm:t>
        <a:bodyPr/>
        <a:lstStyle/>
        <a:p>
          <a:endParaRPr lang="en-US"/>
        </a:p>
      </dgm:t>
    </dgm:pt>
    <dgm:pt modelId="{61BB80CE-A89D-4260-8CF0-C10C5FD86228}" type="sibTrans" cxnId="{5DF4D71B-370D-4B60-A83B-5F933045E8D9}">
      <dgm:prSet/>
      <dgm:spPr/>
      <dgm:t>
        <a:bodyPr/>
        <a:lstStyle/>
        <a:p>
          <a:endParaRPr lang="en-US"/>
        </a:p>
      </dgm:t>
    </dgm:pt>
    <dgm:pt modelId="{99F08D6E-58AD-462F-9DC8-D0483ADCFCB8}">
      <dgm:prSet phldrT="[Text]"/>
      <dgm:spPr/>
      <dgm:t>
        <a:bodyPr/>
        <a:lstStyle/>
        <a:p>
          <a:r>
            <a:rPr lang="en-US" dirty="0"/>
            <a:t>Economic Recovery Strategy</a:t>
          </a:r>
        </a:p>
      </dgm:t>
    </dgm:pt>
    <dgm:pt modelId="{0F9AAFD8-4384-431D-B7F7-81670CB10033}" type="parTrans" cxnId="{C5105839-B507-4C74-A058-099F5DF5BF13}">
      <dgm:prSet/>
      <dgm:spPr/>
      <dgm:t>
        <a:bodyPr/>
        <a:lstStyle/>
        <a:p>
          <a:endParaRPr lang="en-US"/>
        </a:p>
      </dgm:t>
    </dgm:pt>
    <dgm:pt modelId="{0C043686-20A2-429A-9BDD-F28656DC3FBE}" type="sibTrans" cxnId="{C5105839-B507-4C74-A058-099F5DF5BF13}">
      <dgm:prSet/>
      <dgm:spPr/>
      <dgm:t>
        <a:bodyPr/>
        <a:lstStyle/>
        <a:p>
          <a:endParaRPr lang="en-US"/>
        </a:p>
      </dgm:t>
    </dgm:pt>
    <dgm:pt modelId="{A2E8C890-4903-4409-8F41-F2404AE66623}">
      <dgm:prSet phldrT="[Text]"/>
      <dgm:spPr/>
      <dgm:t>
        <a:bodyPr/>
        <a:lstStyle/>
        <a:p>
          <a:r>
            <a:rPr lang="en-US" dirty="0"/>
            <a:t>Federal CDBG Stimulus Review</a:t>
          </a:r>
        </a:p>
      </dgm:t>
    </dgm:pt>
    <dgm:pt modelId="{9203C021-372C-4D5E-85C4-5F98786244A9}" type="parTrans" cxnId="{4B4D6290-4EB2-4F0B-8381-7008AC417724}">
      <dgm:prSet/>
      <dgm:spPr/>
      <dgm:t>
        <a:bodyPr/>
        <a:lstStyle/>
        <a:p>
          <a:endParaRPr lang="en-US"/>
        </a:p>
      </dgm:t>
    </dgm:pt>
    <dgm:pt modelId="{6EC3C828-1844-4FE7-9BFD-BFFEBEED9418}" type="sibTrans" cxnId="{4B4D6290-4EB2-4F0B-8381-7008AC417724}">
      <dgm:prSet/>
      <dgm:spPr/>
      <dgm:t>
        <a:bodyPr/>
        <a:lstStyle/>
        <a:p>
          <a:endParaRPr lang="en-US"/>
        </a:p>
      </dgm:t>
    </dgm:pt>
    <dgm:pt modelId="{CDC2EA98-8B0D-4841-AA0A-4E4612D2A09B}">
      <dgm:prSet phldrT="[Text]"/>
      <dgm:spPr/>
      <dgm:t>
        <a:bodyPr/>
        <a:lstStyle/>
        <a:p>
          <a:r>
            <a:rPr lang="en-US" dirty="0"/>
            <a:t>Ohio CDBG Program Review</a:t>
          </a:r>
        </a:p>
      </dgm:t>
    </dgm:pt>
    <dgm:pt modelId="{F0C0A182-7B20-4881-A134-03D80C72FBD6}" type="parTrans" cxnId="{412FEF8D-D5CC-4CAE-98AC-86D2EC7913DA}">
      <dgm:prSet/>
      <dgm:spPr/>
      <dgm:t>
        <a:bodyPr/>
        <a:lstStyle/>
        <a:p>
          <a:endParaRPr lang="en-US"/>
        </a:p>
      </dgm:t>
    </dgm:pt>
    <dgm:pt modelId="{BA92956A-738A-4821-8F17-9BB1D91D43FF}" type="sibTrans" cxnId="{412FEF8D-D5CC-4CAE-98AC-86D2EC7913DA}">
      <dgm:prSet/>
      <dgm:spPr/>
      <dgm:t>
        <a:bodyPr/>
        <a:lstStyle/>
        <a:p>
          <a:endParaRPr lang="en-US"/>
        </a:p>
      </dgm:t>
    </dgm:pt>
    <dgm:pt modelId="{8E8F3876-D1CE-4B21-9529-7446D39F03AD}" type="pres">
      <dgm:prSet presAssocID="{ABB39A62-F03D-4A6E-A1CF-399BD8DDC694}" presName="diagram" presStyleCnt="0">
        <dgm:presLayoutVars>
          <dgm:dir/>
          <dgm:resizeHandles val="exact"/>
        </dgm:presLayoutVars>
      </dgm:prSet>
      <dgm:spPr/>
    </dgm:pt>
    <dgm:pt modelId="{B79740BC-2A24-42C0-ACC8-6E8E45D1EBB9}" type="pres">
      <dgm:prSet presAssocID="{7ABF3981-62AD-46C3-91D8-3380F71E3440}" presName="node" presStyleLbl="node1" presStyleIdx="0" presStyleCnt="6">
        <dgm:presLayoutVars>
          <dgm:bulletEnabled val="1"/>
        </dgm:presLayoutVars>
      </dgm:prSet>
      <dgm:spPr/>
    </dgm:pt>
    <dgm:pt modelId="{B0B78E25-045F-4E1C-93F1-514652EBFDBB}" type="pres">
      <dgm:prSet presAssocID="{3CA671DD-8C30-4F57-98E8-C011859CAFAF}" presName="sibTrans" presStyleCnt="0"/>
      <dgm:spPr/>
    </dgm:pt>
    <dgm:pt modelId="{02EE92F1-890D-4028-A51C-A60222F5CF83}" type="pres">
      <dgm:prSet presAssocID="{88297927-844F-41DD-B79A-71ADDEFCE25F}" presName="node" presStyleLbl="node1" presStyleIdx="1" presStyleCnt="6">
        <dgm:presLayoutVars>
          <dgm:bulletEnabled val="1"/>
        </dgm:presLayoutVars>
      </dgm:prSet>
      <dgm:spPr/>
    </dgm:pt>
    <dgm:pt modelId="{1F0AC45D-3CAB-4FE9-9D80-AC1FBA77BE5F}" type="pres">
      <dgm:prSet presAssocID="{54DB2849-7ABC-4B21-BB83-489D138AE90D}" presName="sibTrans" presStyleCnt="0"/>
      <dgm:spPr/>
    </dgm:pt>
    <dgm:pt modelId="{E7992C57-7AE8-4C15-9466-BF570454A647}" type="pres">
      <dgm:prSet presAssocID="{83AB62F9-5BC2-4472-A3D9-F3BBCF617E81}" presName="node" presStyleLbl="node1" presStyleIdx="2" presStyleCnt="6">
        <dgm:presLayoutVars>
          <dgm:bulletEnabled val="1"/>
        </dgm:presLayoutVars>
      </dgm:prSet>
      <dgm:spPr/>
    </dgm:pt>
    <dgm:pt modelId="{65715449-02DB-43C6-866B-4FA804169FEB}" type="pres">
      <dgm:prSet presAssocID="{61BB80CE-A89D-4260-8CF0-C10C5FD86228}" presName="sibTrans" presStyleCnt="0"/>
      <dgm:spPr/>
    </dgm:pt>
    <dgm:pt modelId="{6189715F-DD22-40D3-BB79-06A1FE961B5E}" type="pres">
      <dgm:prSet presAssocID="{A2E8C890-4903-4409-8F41-F2404AE66623}" presName="node" presStyleLbl="node1" presStyleIdx="3" presStyleCnt="6">
        <dgm:presLayoutVars>
          <dgm:bulletEnabled val="1"/>
        </dgm:presLayoutVars>
      </dgm:prSet>
      <dgm:spPr/>
    </dgm:pt>
    <dgm:pt modelId="{B815E809-9632-4A59-8B99-F7971EA480B0}" type="pres">
      <dgm:prSet presAssocID="{6EC3C828-1844-4FE7-9BFD-BFFEBEED9418}" presName="sibTrans" presStyleCnt="0"/>
      <dgm:spPr/>
    </dgm:pt>
    <dgm:pt modelId="{70ACA797-C890-450B-A6AA-D096E11F102A}" type="pres">
      <dgm:prSet presAssocID="{CDC2EA98-8B0D-4841-AA0A-4E4612D2A09B}" presName="node" presStyleLbl="node1" presStyleIdx="4" presStyleCnt="6">
        <dgm:presLayoutVars>
          <dgm:bulletEnabled val="1"/>
        </dgm:presLayoutVars>
      </dgm:prSet>
      <dgm:spPr/>
    </dgm:pt>
    <dgm:pt modelId="{F52E3953-F590-42A1-8C90-AA7D482B93CB}" type="pres">
      <dgm:prSet presAssocID="{BA92956A-738A-4821-8F17-9BB1D91D43FF}" presName="sibTrans" presStyleCnt="0"/>
      <dgm:spPr/>
    </dgm:pt>
    <dgm:pt modelId="{F39B3676-F6B0-47DC-AF58-C3588F867756}" type="pres">
      <dgm:prSet presAssocID="{99F08D6E-58AD-462F-9DC8-D0483ADCFCB8}" presName="node" presStyleLbl="node1" presStyleIdx="5" presStyleCnt="6">
        <dgm:presLayoutVars>
          <dgm:bulletEnabled val="1"/>
        </dgm:presLayoutVars>
      </dgm:prSet>
      <dgm:spPr/>
    </dgm:pt>
  </dgm:ptLst>
  <dgm:cxnLst>
    <dgm:cxn modelId="{BB4E2316-E8C0-47A4-A5C4-3096FCCE483B}" type="presOf" srcId="{A2E8C890-4903-4409-8F41-F2404AE66623}" destId="{6189715F-DD22-40D3-BB79-06A1FE961B5E}" srcOrd="0" destOrd="0" presId="urn:microsoft.com/office/officeart/2005/8/layout/default"/>
    <dgm:cxn modelId="{5DF4D71B-370D-4B60-A83B-5F933045E8D9}" srcId="{ABB39A62-F03D-4A6E-A1CF-399BD8DDC694}" destId="{83AB62F9-5BC2-4472-A3D9-F3BBCF617E81}" srcOrd="2" destOrd="0" parTransId="{6E8CF056-D572-42C5-857E-81AF6D90DF5A}" sibTransId="{61BB80CE-A89D-4260-8CF0-C10C5FD86228}"/>
    <dgm:cxn modelId="{88920427-8E66-4A2D-BC4B-0289824C8C00}" srcId="{ABB39A62-F03D-4A6E-A1CF-399BD8DDC694}" destId="{88297927-844F-41DD-B79A-71ADDEFCE25F}" srcOrd="1" destOrd="0" parTransId="{1A74BFCD-A080-4A87-AAA1-260CB95D4744}" sibTransId="{54DB2849-7ABC-4B21-BB83-489D138AE90D}"/>
    <dgm:cxn modelId="{C5105839-B507-4C74-A058-099F5DF5BF13}" srcId="{ABB39A62-F03D-4A6E-A1CF-399BD8DDC694}" destId="{99F08D6E-58AD-462F-9DC8-D0483ADCFCB8}" srcOrd="5" destOrd="0" parTransId="{0F9AAFD8-4384-431D-B7F7-81670CB10033}" sibTransId="{0C043686-20A2-429A-9BDD-F28656DC3FBE}"/>
    <dgm:cxn modelId="{3906603C-2CF8-4349-BAE6-2D2F05F7F317}" srcId="{ABB39A62-F03D-4A6E-A1CF-399BD8DDC694}" destId="{7ABF3981-62AD-46C3-91D8-3380F71E3440}" srcOrd="0" destOrd="0" parTransId="{8FC0B813-D5CC-4250-82AF-A386A295EEEE}" sibTransId="{3CA671DD-8C30-4F57-98E8-C011859CAFAF}"/>
    <dgm:cxn modelId="{F489123E-5955-495C-82BB-901C1BFF7F91}" type="presOf" srcId="{88297927-844F-41DD-B79A-71ADDEFCE25F}" destId="{02EE92F1-890D-4028-A51C-A60222F5CF83}" srcOrd="0" destOrd="0" presId="urn:microsoft.com/office/officeart/2005/8/layout/default"/>
    <dgm:cxn modelId="{412FEF8D-D5CC-4CAE-98AC-86D2EC7913DA}" srcId="{ABB39A62-F03D-4A6E-A1CF-399BD8DDC694}" destId="{CDC2EA98-8B0D-4841-AA0A-4E4612D2A09B}" srcOrd="4" destOrd="0" parTransId="{F0C0A182-7B20-4881-A134-03D80C72FBD6}" sibTransId="{BA92956A-738A-4821-8F17-9BB1D91D43FF}"/>
    <dgm:cxn modelId="{4B4D6290-4EB2-4F0B-8381-7008AC417724}" srcId="{ABB39A62-F03D-4A6E-A1CF-399BD8DDC694}" destId="{A2E8C890-4903-4409-8F41-F2404AE66623}" srcOrd="3" destOrd="0" parTransId="{9203C021-372C-4D5E-85C4-5F98786244A9}" sibTransId="{6EC3C828-1844-4FE7-9BFD-BFFEBEED9418}"/>
    <dgm:cxn modelId="{A41D9B97-70D0-476B-B163-1DE4D9D1F593}" type="presOf" srcId="{7ABF3981-62AD-46C3-91D8-3380F71E3440}" destId="{B79740BC-2A24-42C0-ACC8-6E8E45D1EBB9}" srcOrd="0" destOrd="0" presId="urn:microsoft.com/office/officeart/2005/8/layout/default"/>
    <dgm:cxn modelId="{8FF04FB3-A2FC-422F-8638-95DB7825A29C}" type="presOf" srcId="{83AB62F9-5BC2-4472-A3D9-F3BBCF617E81}" destId="{E7992C57-7AE8-4C15-9466-BF570454A647}" srcOrd="0" destOrd="0" presId="urn:microsoft.com/office/officeart/2005/8/layout/default"/>
    <dgm:cxn modelId="{160FC9B5-8523-4ECA-97A2-3FF0A39EFCEE}" type="presOf" srcId="{ABB39A62-F03D-4A6E-A1CF-399BD8DDC694}" destId="{8E8F3876-D1CE-4B21-9529-7446D39F03AD}" srcOrd="0" destOrd="0" presId="urn:microsoft.com/office/officeart/2005/8/layout/default"/>
    <dgm:cxn modelId="{125CAAC7-43F3-4CD2-97FC-28481E83EEFD}" type="presOf" srcId="{CDC2EA98-8B0D-4841-AA0A-4E4612D2A09B}" destId="{70ACA797-C890-450B-A6AA-D096E11F102A}" srcOrd="0" destOrd="0" presId="urn:microsoft.com/office/officeart/2005/8/layout/default"/>
    <dgm:cxn modelId="{11E398F2-46DD-4CE0-ABFB-221CBFC3C0FC}" type="presOf" srcId="{99F08D6E-58AD-462F-9DC8-D0483ADCFCB8}" destId="{F39B3676-F6B0-47DC-AF58-C3588F867756}" srcOrd="0" destOrd="0" presId="urn:microsoft.com/office/officeart/2005/8/layout/default"/>
    <dgm:cxn modelId="{90531BE8-9388-47C1-9468-F258C42E1D5F}" type="presParOf" srcId="{8E8F3876-D1CE-4B21-9529-7446D39F03AD}" destId="{B79740BC-2A24-42C0-ACC8-6E8E45D1EBB9}" srcOrd="0" destOrd="0" presId="urn:microsoft.com/office/officeart/2005/8/layout/default"/>
    <dgm:cxn modelId="{6B24BAF9-55BE-4A16-935D-D66E349D7909}" type="presParOf" srcId="{8E8F3876-D1CE-4B21-9529-7446D39F03AD}" destId="{B0B78E25-045F-4E1C-93F1-514652EBFDBB}" srcOrd="1" destOrd="0" presId="urn:microsoft.com/office/officeart/2005/8/layout/default"/>
    <dgm:cxn modelId="{BA465261-2942-433E-A7F9-DC87FDE018DD}" type="presParOf" srcId="{8E8F3876-D1CE-4B21-9529-7446D39F03AD}" destId="{02EE92F1-890D-4028-A51C-A60222F5CF83}" srcOrd="2" destOrd="0" presId="urn:microsoft.com/office/officeart/2005/8/layout/default"/>
    <dgm:cxn modelId="{FCA335D4-2AB4-4A40-A47D-C48FF0F45DF4}" type="presParOf" srcId="{8E8F3876-D1CE-4B21-9529-7446D39F03AD}" destId="{1F0AC45D-3CAB-4FE9-9D80-AC1FBA77BE5F}" srcOrd="3" destOrd="0" presId="urn:microsoft.com/office/officeart/2005/8/layout/default"/>
    <dgm:cxn modelId="{0549DDBE-FF5E-4F30-B8E4-3B218AC923EC}" type="presParOf" srcId="{8E8F3876-D1CE-4B21-9529-7446D39F03AD}" destId="{E7992C57-7AE8-4C15-9466-BF570454A647}" srcOrd="4" destOrd="0" presId="urn:microsoft.com/office/officeart/2005/8/layout/default"/>
    <dgm:cxn modelId="{6F79CA66-79F0-4A24-A126-F4B2D0B0C3F3}" type="presParOf" srcId="{8E8F3876-D1CE-4B21-9529-7446D39F03AD}" destId="{65715449-02DB-43C6-866B-4FA804169FEB}" srcOrd="5" destOrd="0" presId="urn:microsoft.com/office/officeart/2005/8/layout/default"/>
    <dgm:cxn modelId="{12F67299-E2E3-423D-A90A-077790EDF282}" type="presParOf" srcId="{8E8F3876-D1CE-4B21-9529-7446D39F03AD}" destId="{6189715F-DD22-40D3-BB79-06A1FE961B5E}" srcOrd="6" destOrd="0" presId="urn:microsoft.com/office/officeart/2005/8/layout/default"/>
    <dgm:cxn modelId="{5BE5DD50-00D8-400A-A4F3-746A8D99B197}" type="presParOf" srcId="{8E8F3876-D1CE-4B21-9529-7446D39F03AD}" destId="{B815E809-9632-4A59-8B99-F7971EA480B0}" srcOrd="7" destOrd="0" presId="urn:microsoft.com/office/officeart/2005/8/layout/default"/>
    <dgm:cxn modelId="{6E9E47CB-B14B-457C-8BFB-0B3512BDDBA0}" type="presParOf" srcId="{8E8F3876-D1CE-4B21-9529-7446D39F03AD}" destId="{70ACA797-C890-450B-A6AA-D096E11F102A}" srcOrd="8" destOrd="0" presId="urn:microsoft.com/office/officeart/2005/8/layout/default"/>
    <dgm:cxn modelId="{145F7985-5939-4484-9B82-4F61D1A4B1CF}" type="presParOf" srcId="{8E8F3876-D1CE-4B21-9529-7446D39F03AD}" destId="{F52E3953-F590-42A1-8C90-AA7D482B93CB}" srcOrd="9" destOrd="0" presId="urn:microsoft.com/office/officeart/2005/8/layout/default"/>
    <dgm:cxn modelId="{7C71133C-B504-42AE-A5ED-1DD60B8D1462}" type="presParOf" srcId="{8E8F3876-D1CE-4B21-9529-7446D39F03AD}" destId="{F39B3676-F6B0-47DC-AF58-C3588F867756}"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82404D5-1253-41A1-9781-8CED8E461AFF}"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547BFE7E-35F9-4051-83A8-61B1BD24D477}">
      <dgm:prSet phldrT="[Text]"/>
      <dgm:spPr>
        <a:solidFill>
          <a:srgbClr val="C00000"/>
        </a:solidFill>
      </dgm:spPr>
      <dgm:t>
        <a:bodyPr/>
        <a:lstStyle/>
        <a:p>
          <a:r>
            <a:rPr lang="en-US" dirty="0">
              <a:latin typeface="Arial" panose="020B0604020202020204" pitchFamily="34" charset="0"/>
              <a:cs typeface="Arial" panose="020B0604020202020204" pitchFamily="34" charset="0"/>
            </a:rPr>
            <a:t>U.S. Department of Housing and Urban Development (HUD)</a:t>
          </a:r>
        </a:p>
      </dgm:t>
    </dgm:pt>
    <dgm:pt modelId="{B4B4F8D3-26D4-404F-9C37-67B4EA3CA973}" type="parTrans" cxnId="{E886C96D-829E-4DD5-B482-C371A2E3D517}">
      <dgm:prSet/>
      <dgm:spPr/>
      <dgm:t>
        <a:bodyPr/>
        <a:lstStyle/>
        <a:p>
          <a:endParaRPr lang="en-US"/>
        </a:p>
      </dgm:t>
    </dgm:pt>
    <dgm:pt modelId="{379CE6F0-87C3-4D1B-B746-88061067E907}" type="sibTrans" cxnId="{E886C96D-829E-4DD5-B482-C371A2E3D517}">
      <dgm:prSet/>
      <dgm:spPr/>
      <dgm:t>
        <a:bodyPr/>
        <a:lstStyle/>
        <a:p>
          <a:endParaRPr lang="en-US"/>
        </a:p>
      </dgm:t>
    </dgm:pt>
    <dgm:pt modelId="{875D211C-9AD5-4C06-9C72-8903284213E2}">
      <dgm:prSet phldrT="[Text]"/>
      <dgm:spPr>
        <a:solidFill>
          <a:srgbClr val="C00000"/>
        </a:solidFill>
      </dgm:spPr>
      <dgm:t>
        <a:bodyPr/>
        <a:lstStyle/>
        <a:p>
          <a:r>
            <a:rPr lang="en-US" dirty="0">
              <a:latin typeface="Arial" panose="020B0604020202020204" pitchFamily="34" charset="0"/>
              <a:cs typeface="Arial" panose="020B0604020202020204" pitchFamily="34" charset="0"/>
            </a:rPr>
            <a:t>Ohio Development Services Agency</a:t>
          </a:r>
        </a:p>
      </dgm:t>
    </dgm:pt>
    <dgm:pt modelId="{C66A6A09-2D3A-4D9B-A231-9476227A8AFC}" type="parTrans" cxnId="{FDB18E44-1668-4654-B329-962389FBC4E5}">
      <dgm:prSet/>
      <dgm:spPr/>
      <dgm:t>
        <a:bodyPr/>
        <a:lstStyle/>
        <a:p>
          <a:endParaRPr lang="en-US"/>
        </a:p>
      </dgm:t>
    </dgm:pt>
    <dgm:pt modelId="{526DD0B5-CEB6-482B-85F2-3FC11A24C93D}" type="sibTrans" cxnId="{FDB18E44-1668-4654-B329-962389FBC4E5}">
      <dgm:prSet/>
      <dgm:spPr/>
      <dgm:t>
        <a:bodyPr/>
        <a:lstStyle/>
        <a:p>
          <a:endParaRPr lang="en-US"/>
        </a:p>
      </dgm:t>
    </dgm:pt>
    <dgm:pt modelId="{046A759F-4562-4D5F-A905-E0591B7C9064}">
      <dgm:prSet phldrT="[Text]"/>
      <dgm:spPr>
        <a:solidFill>
          <a:srgbClr val="C00000"/>
        </a:solidFill>
      </dgm:spPr>
      <dgm:t>
        <a:bodyPr/>
        <a:lstStyle/>
        <a:p>
          <a:r>
            <a:rPr lang="en-US" dirty="0">
              <a:latin typeface="Arial" panose="020B0604020202020204" pitchFamily="34" charset="0"/>
              <a:cs typeface="Arial" panose="020B0604020202020204" pitchFamily="34" charset="0"/>
            </a:rPr>
            <a:t>Office of Community Development</a:t>
          </a:r>
        </a:p>
      </dgm:t>
    </dgm:pt>
    <dgm:pt modelId="{6F7602EE-1087-4ED5-B894-04926509B1CA}" type="parTrans" cxnId="{63C290B8-54FB-4D4A-97BF-881C7EB70253}">
      <dgm:prSet/>
      <dgm:spPr/>
      <dgm:t>
        <a:bodyPr/>
        <a:lstStyle/>
        <a:p>
          <a:endParaRPr lang="en-US"/>
        </a:p>
      </dgm:t>
    </dgm:pt>
    <dgm:pt modelId="{BC20A4A5-3908-41E9-9986-B75AEA42E6ED}" type="sibTrans" cxnId="{63C290B8-54FB-4D4A-97BF-881C7EB70253}">
      <dgm:prSet/>
      <dgm:spPr/>
      <dgm:t>
        <a:bodyPr/>
        <a:lstStyle/>
        <a:p>
          <a:endParaRPr lang="en-US"/>
        </a:p>
      </dgm:t>
    </dgm:pt>
    <dgm:pt modelId="{974F7D32-2443-4241-BA04-2FAB03A19DC0}">
      <dgm:prSet phldrT="[Text]"/>
      <dgm:spPr>
        <a:solidFill>
          <a:srgbClr val="C00000"/>
        </a:solidFill>
      </dgm:spPr>
      <dgm:t>
        <a:bodyPr/>
        <a:lstStyle/>
        <a:p>
          <a:r>
            <a:rPr lang="en-US" dirty="0">
              <a:latin typeface="Arial" panose="020B0604020202020204" pitchFamily="34" charset="0"/>
              <a:cs typeface="Arial" panose="020B0604020202020204" pitchFamily="34" charset="0"/>
            </a:rPr>
            <a:t>Small Cities and Rural Counties</a:t>
          </a:r>
        </a:p>
      </dgm:t>
    </dgm:pt>
    <dgm:pt modelId="{8F379244-3382-4BB7-8A89-2DCAE9C8DA24}" type="parTrans" cxnId="{077CB063-56B8-436B-9422-A2BD72F35610}">
      <dgm:prSet/>
      <dgm:spPr/>
      <dgm:t>
        <a:bodyPr/>
        <a:lstStyle/>
        <a:p>
          <a:endParaRPr lang="en-US"/>
        </a:p>
      </dgm:t>
    </dgm:pt>
    <dgm:pt modelId="{9A149D71-E560-4CAB-AE00-F77D0774B893}" type="sibTrans" cxnId="{077CB063-56B8-436B-9422-A2BD72F35610}">
      <dgm:prSet/>
      <dgm:spPr/>
      <dgm:t>
        <a:bodyPr/>
        <a:lstStyle/>
        <a:p>
          <a:endParaRPr lang="en-US"/>
        </a:p>
      </dgm:t>
    </dgm:pt>
    <dgm:pt modelId="{F9E297E8-0829-4C6B-9462-C6AE53A975A4}" type="pres">
      <dgm:prSet presAssocID="{982404D5-1253-41A1-9781-8CED8E461AFF}" presName="CompostProcess" presStyleCnt="0">
        <dgm:presLayoutVars>
          <dgm:dir/>
          <dgm:resizeHandles val="exact"/>
        </dgm:presLayoutVars>
      </dgm:prSet>
      <dgm:spPr/>
    </dgm:pt>
    <dgm:pt modelId="{54654919-CCC6-4E82-98B9-959870A69677}" type="pres">
      <dgm:prSet presAssocID="{982404D5-1253-41A1-9781-8CED8E461AFF}" presName="arrow" presStyleLbl="bgShp" presStyleIdx="0" presStyleCnt="1"/>
      <dgm:spPr/>
    </dgm:pt>
    <dgm:pt modelId="{C86572D4-F1EC-4221-B90E-C61FCF7D9819}" type="pres">
      <dgm:prSet presAssocID="{982404D5-1253-41A1-9781-8CED8E461AFF}" presName="linearProcess" presStyleCnt="0"/>
      <dgm:spPr/>
    </dgm:pt>
    <dgm:pt modelId="{D882A7FB-A233-434F-83A2-85DA577CFA26}" type="pres">
      <dgm:prSet presAssocID="{547BFE7E-35F9-4051-83A8-61B1BD24D477}" presName="textNode" presStyleLbl="node1" presStyleIdx="0" presStyleCnt="4">
        <dgm:presLayoutVars>
          <dgm:bulletEnabled val="1"/>
        </dgm:presLayoutVars>
      </dgm:prSet>
      <dgm:spPr/>
    </dgm:pt>
    <dgm:pt modelId="{DA934D8B-A8A6-41EC-AB9A-D7BE49CB54B1}" type="pres">
      <dgm:prSet presAssocID="{379CE6F0-87C3-4D1B-B746-88061067E907}" presName="sibTrans" presStyleCnt="0"/>
      <dgm:spPr/>
    </dgm:pt>
    <dgm:pt modelId="{C3C72394-075F-4F2F-A735-0E55938E7A2C}" type="pres">
      <dgm:prSet presAssocID="{875D211C-9AD5-4C06-9C72-8903284213E2}" presName="textNode" presStyleLbl="node1" presStyleIdx="1" presStyleCnt="4">
        <dgm:presLayoutVars>
          <dgm:bulletEnabled val="1"/>
        </dgm:presLayoutVars>
      </dgm:prSet>
      <dgm:spPr/>
    </dgm:pt>
    <dgm:pt modelId="{5EAE5DCA-A37C-4F64-9718-0C84248C6D7A}" type="pres">
      <dgm:prSet presAssocID="{526DD0B5-CEB6-482B-85F2-3FC11A24C93D}" presName="sibTrans" presStyleCnt="0"/>
      <dgm:spPr/>
    </dgm:pt>
    <dgm:pt modelId="{B9BF77D4-DE17-4ED1-B5EE-1F416A79C302}" type="pres">
      <dgm:prSet presAssocID="{046A759F-4562-4D5F-A905-E0591B7C9064}" presName="textNode" presStyleLbl="node1" presStyleIdx="2" presStyleCnt="4">
        <dgm:presLayoutVars>
          <dgm:bulletEnabled val="1"/>
        </dgm:presLayoutVars>
      </dgm:prSet>
      <dgm:spPr/>
    </dgm:pt>
    <dgm:pt modelId="{53DEE9A2-83C4-4272-A76A-BBB80E79D040}" type="pres">
      <dgm:prSet presAssocID="{BC20A4A5-3908-41E9-9986-B75AEA42E6ED}" presName="sibTrans" presStyleCnt="0"/>
      <dgm:spPr/>
    </dgm:pt>
    <dgm:pt modelId="{21D3F960-171D-4F89-9BA7-F560CDFB6317}" type="pres">
      <dgm:prSet presAssocID="{974F7D32-2443-4241-BA04-2FAB03A19DC0}" presName="textNode" presStyleLbl="node1" presStyleIdx="3" presStyleCnt="4">
        <dgm:presLayoutVars>
          <dgm:bulletEnabled val="1"/>
        </dgm:presLayoutVars>
      </dgm:prSet>
      <dgm:spPr/>
    </dgm:pt>
  </dgm:ptLst>
  <dgm:cxnLst>
    <dgm:cxn modelId="{2911050D-2605-4C92-9917-CD65F3234FFD}" type="presOf" srcId="{046A759F-4562-4D5F-A905-E0591B7C9064}" destId="{B9BF77D4-DE17-4ED1-B5EE-1F416A79C302}" srcOrd="0" destOrd="0" presId="urn:microsoft.com/office/officeart/2005/8/layout/hProcess9"/>
    <dgm:cxn modelId="{6A383A3E-EF61-46DB-A47D-7B57640F49B9}" type="presOf" srcId="{875D211C-9AD5-4C06-9C72-8903284213E2}" destId="{C3C72394-075F-4F2F-A735-0E55938E7A2C}" srcOrd="0" destOrd="0" presId="urn:microsoft.com/office/officeart/2005/8/layout/hProcess9"/>
    <dgm:cxn modelId="{077CB063-56B8-436B-9422-A2BD72F35610}" srcId="{982404D5-1253-41A1-9781-8CED8E461AFF}" destId="{974F7D32-2443-4241-BA04-2FAB03A19DC0}" srcOrd="3" destOrd="0" parTransId="{8F379244-3382-4BB7-8A89-2DCAE9C8DA24}" sibTransId="{9A149D71-E560-4CAB-AE00-F77D0774B893}"/>
    <dgm:cxn modelId="{FDB18E44-1668-4654-B329-962389FBC4E5}" srcId="{982404D5-1253-41A1-9781-8CED8E461AFF}" destId="{875D211C-9AD5-4C06-9C72-8903284213E2}" srcOrd="1" destOrd="0" parTransId="{C66A6A09-2D3A-4D9B-A231-9476227A8AFC}" sibTransId="{526DD0B5-CEB6-482B-85F2-3FC11A24C93D}"/>
    <dgm:cxn modelId="{5FA0F948-F7D1-4057-81E5-9B0D995EE523}" type="presOf" srcId="{547BFE7E-35F9-4051-83A8-61B1BD24D477}" destId="{D882A7FB-A233-434F-83A2-85DA577CFA26}" srcOrd="0" destOrd="0" presId="urn:microsoft.com/office/officeart/2005/8/layout/hProcess9"/>
    <dgm:cxn modelId="{E886C96D-829E-4DD5-B482-C371A2E3D517}" srcId="{982404D5-1253-41A1-9781-8CED8E461AFF}" destId="{547BFE7E-35F9-4051-83A8-61B1BD24D477}" srcOrd="0" destOrd="0" parTransId="{B4B4F8D3-26D4-404F-9C37-67B4EA3CA973}" sibTransId="{379CE6F0-87C3-4D1B-B746-88061067E907}"/>
    <dgm:cxn modelId="{A700054E-2638-4223-BFA5-E2DD92A4EE3E}" type="presOf" srcId="{982404D5-1253-41A1-9781-8CED8E461AFF}" destId="{F9E297E8-0829-4C6B-9462-C6AE53A975A4}" srcOrd="0" destOrd="0" presId="urn:microsoft.com/office/officeart/2005/8/layout/hProcess9"/>
    <dgm:cxn modelId="{59D39AA1-3710-4F54-8D70-7124102F32CC}" type="presOf" srcId="{974F7D32-2443-4241-BA04-2FAB03A19DC0}" destId="{21D3F960-171D-4F89-9BA7-F560CDFB6317}" srcOrd="0" destOrd="0" presId="urn:microsoft.com/office/officeart/2005/8/layout/hProcess9"/>
    <dgm:cxn modelId="{63C290B8-54FB-4D4A-97BF-881C7EB70253}" srcId="{982404D5-1253-41A1-9781-8CED8E461AFF}" destId="{046A759F-4562-4D5F-A905-E0591B7C9064}" srcOrd="2" destOrd="0" parTransId="{6F7602EE-1087-4ED5-B894-04926509B1CA}" sibTransId="{BC20A4A5-3908-41E9-9986-B75AEA42E6ED}"/>
    <dgm:cxn modelId="{B070D191-7FC8-4241-9AEA-D2712DC70259}" type="presParOf" srcId="{F9E297E8-0829-4C6B-9462-C6AE53A975A4}" destId="{54654919-CCC6-4E82-98B9-959870A69677}" srcOrd="0" destOrd="0" presId="urn:microsoft.com/office/officeart/2005/8/layout/hProcess9"/>
    <dgm:cxn modelId="{BB8139F8-9CF2-42E1-9532-7C8EBDF2F129}" type="presParOf" srcId="{F9E297E8-0829-4C6B-9462-C6AE53A975A4}" destId="{C86572D4-F1EC-4221-B90E-C61FCF7D9819}" srcOrd="1" destOrd="0" presId="urn:microsoft.com/office/officeart/2005/8/layout/hProcess9"/>
    <dgm:cxn modelId="{8A4E3537-7693-433B-94DE-BBBEBE8663D8}" type="presParOf" srcId="{C86572D4-F1EC-4221-B90E-C61FCF7D9819}" destId="{D882A7FB-A233-434F-83A2-85DA577CFA26}" srcOrd="0" destOrd="0" presId="urn:microsoft.com/office/officeart/2005/8/layout/hProcess9"/>
    <dgm:cxn modelId="{5946666B-864D-4E7D-9896-4442115E04F8}" type="presParOf" srcId="{C86572D4-F1EC-4221-B90E-C61FCF7D9819}" destId="{DA934D8B-A8A6-41EC-AB9A-D7BE49CB54B1}" srcOrd="1" destOrd="0" presId="urn:microsoft.com/office/officeart/2005/8/layout/hProcess9"/>
    <dgm:cxn modelId="{ED46B686-E4FD-4D3C-92ED-C29844C0DCF6}" type="presParOf" srcId="{C86572D4-F1EC-4221-B90E-C61FCF7D9819}" destId="{C3C72394-075F-4F2F-A735-0E55938E7A2C}" srcOrd="2" destOrd="0" presId="urn:microsoft.com/office/officeart/2005/8/layout/hProcess9"/>
    <dgm:cxn modelId="{7797C41A-7F3F-42F7-88B0-14FCA504F3B0}" type="presParOf" srcId="{C86572D4-F1EC-4221-B90E-C61FCF7D9819}" destId="{5EAE5DCA-A37C-4F64-9718-0C84248C6D7A}" srcOrd="3" destOrd="0" presId="urn:microsoft.com/office/officeart/2005/8/layout/hProcess9"/>
    <dgm:cxn modelId="{7370083C-93E7-4950-9FD0-79676083A829}" type="presParOf" srcId="{C86572D4-F1EC-4221-B90E-C61FCF7D9819}" destId="{B9BF77D4-DE17-4ED1-B5EE-1F416A79C302}" srcOrd="4" destOrd="0" presId="urn:microsoft.com/office/officeart/2005/8/layout/hProcess9"/>
    <dgm:cxn modelId="{5AD7718B-E9A5-482E-815F-6E6D993D7125}" type="presParOf" srcId="{C86572D4-F1EC-4221-B90E-C61FCF7D9819}" destId="{53DEE9A2-83C4-4272-A76A-BBB80E79D040}" srcOrd="5" destOrd="0" presId="urn:microsoft.com/office/officeart/2005/8/layout/hProcess9"/>
    <dgm:cxn modelId="{B9F3463D-03CA-4EEE-9808-A629863C3D34}" type="presParOf" srcId="{C86572D4-F1EC-4221-B90E-C61FCF7D9819}" destId="{21D3F960-171D-4F89-9BA7-F560CDFB631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7A7E2B3-D06F-4244-9B38-08116C5EDB31}" type="doc">
      <dgm:prSet loTypeId="urn:microsoft.com/office/officeart/2005/8/layout/pList2" loCatId="list" qsTypeId="urn:microsoft.com/office/officeart/2005/8/quickstyle/simple1" qsCatId="simple" csTypeId="urn:microsoft.com/office/officeart/2005/8/colors/colorful1" csCatId="colorful" phldr="1"/>
      <dgm:spPr/>
      <dgm:t>
        <a:bodyPr/>
        <a:lstStyle/>
        <a:p>
          <a:endParaRPr lang="en-US"/>
        </a:p>
      </dgm:t>
    </dgm:pt>
    <dgm:pt modelId="{60696649-0F11-4365-AC8F-A50F0169C595}">
      <dgm:prSet phldrT="[Text]"/>
      <dgm:spPr/>
      <dgm:t>
        <a:bodyPr/>
        <a:lstStyle/>
        <a:p>
          <a:r>
            <a:rPr lang="en-US" dirty="0">
              <a:latin typeface="Arial" panose="020B0604020202020204" pitchFamily="34" charset="0"/>
              <a:cs typeface="Arial" panose="020B0604020202020204" pitchFamily="34" charset="0"/>
            </a:rPr>
            <a:t>Economic Development</a:t>
          </a:r>
        </a:p>
      </dgm:t>
    </dgm:pt>
    <dgm:pt modelId="{F1D699C9-CE92-47BF-8C08-80F2DE8042F0}" type="parTrans" cxnId="{D5DBBF7B-E8F6-4DD6-970D-EC558A8233BE}">
      <dgm:prSet/>
      <dgm:spPr/>
      <dgm:t>
        <a:bodyPr/>
        <a:lstStyle/>
        <a:p>
          <a:endParaRPr lang="en-US">
            <a:latin typeface="Arial" panose="020B0604020202020204" pitchFamily="34" charset="0"/>
            <a:cs typeface="Arial" panose="020B0604020202020204" pitchFamily="34" charset="0"/>
          </a:endParaRPr>
        </a:p>
      </dgm:t>
    </dgm:pt>
    <dgm:pt modelId="{678E380E-BF41-4589-B5F6-FF8CBC0A7B21}" type="sibTrans" cxnId="{D5DBBF7B-E8F6-4DD6-970D-EC558A8233BE}">
      <dgm:prSet/>
      <dgm:spPr/>
      <dgm:t>
        <a:bodyPr/>
        <a:lstStyle/>
        <a:p>
          <a:endParaRPr lang="en-US">
            <a:latin typeface="Arial" panose="020B0604020202020204" pitchFamily="34" charset="0"/>
            <a:cs typeface="Arial" panose="020B0604020202020204" pitchFamily="34" charset="0"/>
          </a:endParaRPr>
        </a:p>
      </dgm:t>
    </dgm:pt>
    <dgm:pt modelId="{B83AA14D-6EF9-4D6A-9BB1-8CC966C95F70}">
      <dgm:prSet phldrT="[Text]"/>
      <dgm:spPr/>
      <dgm:t>
        <a:bodyPr/>
        <a:lstStyle/>
        <a:p>
          <a:r>
            <a:rPr lang="en-US" dirty="0">
              <a:latin typeface="Arial" panose="020B0604020202020204" pitchFamily="34" charset="0"/>
              <a:cs typeface="Arial" panose="020B0604020202020204" pitchFamily="34" charset="0"/>
            </a:rPr>
            <a:t>Economic Development</a:t>
          </a:r>
        </a:p>
      </dgm:t>
    </dgm:pt>
    <dgm:pt modelId="{28D839B0-A996-470F-B420-D9390AA0CF88}" type="parTrans" cxnId="{22721438-DA11-4419-A9C9-806093CC4323}">
      <dgm:prSet/>
      <dgm:spPr/>
      <dgm:t>
        <a:bodyPr/>
        <a:lstStyle/>
        <a:p>
          <a:endParaRPr lang="en-US">
            <a:latin typeface="Arial" panose="020B0604020202020204" pitchFamily="34" charset="0"/>
            <a:cs typeface="Arial" panose="020B0604020202020204" pitchFamily="34" charset="0"/>
          </a:endParaRPr>
        </a:p>
      </dgm:t>
    </dgm:pt>
    <dgm:pt modelId="{EBD961A5-AD18-471F-96E7-C3EDD00E7B54}" type="sibTrans" cxnId="{22721438-DA11-4419-A9C9-806093CC4323}">
      <dgm:prSet/>
      <dgm:spPr/>
      <dgm:t>
        <a:bodyPr/>
        <a:lstStyle/>
        <a:p>
          <a:endParaRPr lang="en-US">
            <a:latin typeface="Arial" panose="020B0604020202020204" pitchFamily="34" charset="0"/>
            <a:cs typeface="Arial" panose="020B0604020202020204" pitchFamily="34" charset="0"/>
          </a:endParaRPr>
        </a:p>
      </dgm:t>
    </dgm:pt>
    <dgm:pt modelId="{AAE50577-88E2-4347-AFA4-05E9A8BD6132}">
      <dgm:prSet phldrT="[Text]"/>
      <dgm:spPr/>
      <dgm:t>
        <a:bodyPr/>
        <a:lstStyle/>
        <a:p>
          <a:r>
            <a:rPr lang="en-US" dirty="0">
              <a:latin typeface="Arial" panose="020B0604020202020204" pitchFamily="34" charset="0"/>
              <a:cs typeface="Arial" panose="020B0604020202020204" pitchFamily="34" charset="0"/>
            </a:rPr>
            <a:t>Residential Public Infrastructure </a:t>
          </a:r>
        </a:p>
      </dgm:t>
    </dgm:pt>
    <dgm:pt modelId="{4131B692-B0C3-4DAC-B8D2-6E9417796347}" type="parTrans" cxnId="{F01CF4DE-E705-4647-8D55-FA1584EE1176}">
      <dgm:prSet/>
      <dgm:spPr/>
      <dgm:t>
        <a:bodyPr/>
        <a:lstStyle/>
        <a:p>
          <a:endParaRPr lang="en-US">
            <a:latin typeface="Arial" panose="020B0604020202020204" pitchFamily="34" charset="0"/>
            <a:cs typeface="Arial" panose="020B0604020202020204" pitchFamily="34" charset="0"/>
          </a:endParaRPr>
        </a:p>
      </dgm:t>
    </dgm:pt>
    <dgm:pt modelId="{8832EE03-8A44-4EAC-8CA3-4D31A9AE4ECE}" type="sibTrans" cxnId="{F01CF4DE-E705-4647-8D55-FA1584EE1176}">
      <dgm:prSet/>
      <dgm:spPr/>
      <dgm:t>
        <a:bodyPr/>
        <a:lstStyle/>
        <a:p>
          <a:endParaRPr lang="en-US">
            <a:latin typeface="Arial" panose="020B0604020202020204" pitchFamily="34" charset="0"/>
            <a:cs typeface="Arial" panose="020B0604020202020204" pitchFamily="34" charset="0"/>
          </a:endParaRPr>
        </a:p>
      </dgm:t>
    </dgm:pt>
    <dgm:pt modelId="{7D704019-469D-4117-A901-A9555548136A}">
      <dgm:prSet phldrT="[Text]"/>
      <dgm:spPr/>
      <dgm:t>
        <a:bodyPr/>
        <a:lstStyle/>
        <a:p>
          <a:r>
            <a:rPr lang="en-US" dirty="0">
              <a:latin typeface="Arial" panose="020B0604020202020204" pitchFamily="34" charset="0"/>
              <a:cs typeface="Arial" panose="020B0604020202020204" pitchFamily="34" charset="0"/>
            </a:rPr>
            <a:t>Target of Opportunity </a:t>
          </a:r>
        </a:p>
      </dgm:t>
    </dgm:pt>
    <dgm:pt modelId="{F971BDB8-A8BC-4EBE-A25D-645739AB4A73}" type="parTrans" cxnId="{BE697BC3-E584-4A80-8836-E288840668C6}">
      <dgm:prSet/>
      <dgm:spPr/>
      <dgm:t>
        <a:bodyPr/>
        <a:lstStyle/>
        <a:p>
          <a:endParaRPr lang="en-US">
            <a:latin typeface="Arial" panose="020B0604020202020204" pitchFamily="34" charset="0"/>
            <a:cs typeface="Arial" panose="020B0604020202020204" pitchFamily="34" charset="0"/>
          </a:endParaRPr>
        </a:p>
      </dgm:t>
    </dgm:pt>
    <dgm:pt modelId="{10ABBD3B-43BD-44C2-86E3-C327062E2E6B}" type="sibTrans" cxnId="{BE697BC3-E584-4A80-8836-E288840668C6}">
      <dgm:prSet/>
      <dgm:spPr/>
      <dgm:t>
        <a:bodyPr/>
        <a:lstStyle/>
        <a:p>
          <a:endParaRPr lang="en-US">
            <a:latin typeface="Arial" panose="020B0604020202020204" pitchFamily="34" charset="0"/>
            <a:cs typeface="Arial" panose="020B0604020202020204" pitchFamily="34" charset="0"/>
          </a:endParaRPr>
        </a:p>
      </dgm:t>
    </dgm:pt>
    <dgm:pt modelId="{4F491319-0F8E-4BCE-A38F-B6B083C79851}">
      <dgm:prSet phldrT="[Text]"/>
      <dgm:spPr/>
      <dgm:t>
        <a:bodyPr/>
        <a:lstStyle/>
        <a:p>
          <a:r>
            <a:rPr lang="en-US" dirty="0">
              <a:latin typeface="Arial" panose="020B0604020202020204" pitchFamily="34" charset="0"/>
              <a:cs typeface="Arial" panose="020B0604020202020204" pitchFamily="34" charset="0"/>
            </a:rPr>
            <a:t>Downtown </a:t>
          </a:r>
        </a:p>
      </dgm:t>
    </dgm:pt>
    <dgm:pt modelId="{9265988D-95E2-4009-BB63-17305A5A8BA9}" type="parTrans" cxnId="{9689146A-8D41-45FB-A12A-5C964BA463A2}">
      <dgm:prSet/>
      <dgm:spPr/>
      <dgm:t>
        <a:bodyPr/>
        <a:lstStyle/>
        <a:p>
          <a:endParaRPr lang="en-US">
            <a:latin typeface="Arial" panose="020B0604020202020204" pitchFamily="34" charset="0"/>
            <a:cs typeface="Arial" panose="020B0604020202020204" pitchFamily="34" charset="0"/>
          </a:endParaRPr>
        </a:p>
      </dgm:t>
    </dgm:pt>
    <dgm:pt modelId="{FF78FC61-9429-4F50-B848-FBFD4600ED53}" type="sibTrans" cxnId="{9689146A-8D41-45FB-A12A-5C964BA463A2}">
      <dgm:prSet/>
      <dgm:spPr/>
      <dgm:t>
        <a:bodyPr/>
        <a:lstStyle/>
        <a:p>
          <a:endParaRPr lang="en-US">
            <a:latin typeface="Arial" panose="020B0604020202020204" pitchFamily="34" charset="0"/>
            <a:cs typeface="Arial" panose="020B0604020202020204" pitchFamily="34" charset="0"/>
          </a:endParaRPr>
        </a:p>
      </dgm:t>
    </dgm:pt>
    <dgm:pt modelId="{261CC22C-43B5-431C-87E1-0CBD1DA2F6DA}">
      <dgm:prSet phldrT="[Text]"/>
      <dgm:spPr/>
      <dgm:t>
        <a:bodyPr/>
        <a:lstStyle/>
        <a:p>
          <a:r>
            <a:rPr lang="en-US" dirty="0">
              <a:latin typeface="Arial" panose="020B0604020202020204" pitchFamily="34" charset="0"/>
              <a:cs typeface="Arial" panose="020B0604020202020204" pitchFamily="34" charset="0"/>
            </a:rPr>
            <a:t>Housing </a:t>
          </a:r>
        </a:p>
      </dgm:t>
    </dgm:pt>
    <dgm:pt modelId="{83400F32-39DB-4813-98C1-BEBE6D167DEB}" type="parTrans" cxnId="{12D7BBEF-CBF6-4C2C-BC6E-2214E72F06CC}">
      <dgm:prSet/>
      <dgm:spPr/>
      <dgm:t>
        <a:bodyPr/>
        <a:lstStyle/>
        <a:p>
          <a:endParaRPr lang="en-US">
            <a:latin typeface="Arial" panose="020B0604020202020204" pitchFamily="34" charset="0"/>
            <a:cs typeface="Arial" panose="020B0604020202020204" pitchFamily="34" charset="0"/>
          </a:endParaRPr>
        </a:p>
      </dgm:t>
    </dgm:pt>
    <dgm:pt modelId="{EC884B1C-786F-4F49-8C3F-64BC70587A44}" type="sibTrans" cxnId="{12D7BBEF-CBF6-4C2C-BC6E-2214E72F06CC}">
      <dgm:prSet/>
      <dgm:spPr/>
      <dgm:t>
        <a:bodyPr/>
        <a:lstStyle/>
        <a:p>
          <a:endParaRPr lang="en-US">
            <a:latin typeface="Arial" panose="020B0604020202020204" pitchFamily="34" charset="0"/>
            <a:cs typeface="Arial" panose="020B0604020202020204" pitchFamily="34" charset="0"/>
          </a:endParaRPr>
        </a:p>
      </dgm:t>
    </dgm:pt>
    <dgm:pt modelId="{2E48860C-5198-4EF5-A1CF-9C5739594051}">
      <dgm:prSet phldrT="[Text]"/>
      <dgm:spPr/>
      <dgm:t>
        <a:bodyPr/>
        <a:lstStyle/>
        <a:p>
          <a:r>
            <a:rPr lang="en-US" dirty="0">
              <a:latin typeface="Arial" panose="020B0604020202020204" pitchFamily="34" charset="0"/>
              <a:cs typeface="Arial" panose="020B0604020202020204" pitchFamily="34" charset="0"/>
            </a:rPr>
            <a:t>Home Repair</a:t>
          </a:r>
        </a:p>
      </dgm:t>
    </dgm:pt>
    <dgm:pt modelId="{13894B67-5821-4537-A7A6-E4D868225E25}" type="parTrans" cxnId="{AC5AE94C-AA8F-4445-BBEE-38C7A03B475F}">
      <dgm:prSet/>
      <dgm:spPr/>
      <dgm:t>
        <a:bodyPr/>
        <a:lstStyle/>
        <a:p>
          <a:endParaRPr lang="en-US">
            <a:latin typeface="Arial" panose="020B0604020202020204" pitchFamily="34" charset="0"/>
            <a:cs typeface="Arial" panose="020B0604020202020204" pitchFamily="34" charset="0"/>
          </a:endParaRPr>
        </a:p>
      </dgm:t>
    </dgm:pt>
    <dgm:pt modelId="{775F60DC-AC16-46F7-8B50-83ED3BEA13C3}" type="sibTrans" cxnId="{AC5AE94C-AA8F-4445-BBEE-38C7A03B475F}">
      <dgm:prSet/>
      <dgm:spPr/>
      <dgm:t>
        <a:bodyPr/>
        <a:lstStyle/>
        <a:p>
          <a:endParaRPr lang="en-US">
            <a:latin typeface="Arial" panose="020B0604020202020204" pitchFamily="34" charset="0"/>
            <a:cs typeface="Arial" panose="020B0604020202020204" pitchFamily="34" charset="0"/>
          </a:endParaRPr>
        </a:p>
      </dgm:t>
    </dgm:pt>
    <dgm:pt modelId="{04E5BFF9-FA83-43CF-95C5-775BEAF56847}">
      <dgm:prSet phldrT="[Text]"/>
      <dgm:spPr/>
      <dgm:t>
        <a:bodyPr/>
        <a:lstStyle/>
        <a:p>
          <a:r>
            <a:rPr lang="en-US" dirty="0">
              <a:latin typeface="Arial" panose="020B0604020202020204" pitchFamily="34" charset="0"/>
              <a:cs typeface="Arial" panose="020B0604020202020204" pitchFamily="34" charset="0"/>
            </a:rPr>
            <a:t>Allocation </a:t>
          </a:r>
        </a:p>
      </dgm:t>
    </dgm:pt>
    <dgm:pt modelId="{CECD9D0F-6B95-4973-99D0-1D5060FC243F}" type="parTrans" cxnId="{D81A1032-FC4B-47EE-81A4-ECEAB8C59597}">
      <dgm:prSet/>
      <dgm:spPr/>
      <dgm:t>
        <a:bodyPr/>
        <a:lstStyle/>
        <a:p>
          <a:endParaRPr lang="en-US">
            <a:latin typeface="Arial" panose="020B0604020202020204" pitchFamily="34" charset="0"/>
            <a:cs typeface="Arial" panose="020B0604020202020204" pitchFamily="34" charset="0"/>
          </a:endParaRPr>
        </a:p>
      </dgm:t>
    </dgm:pt>
    <dgm:pt modelId="{C0A5165F-0C7F-43F0-AF3B-7E714E6B8C1E}" type="sibTrans" cxnId="{D81A1032-FC4B-47EE-81A4-ECEAB8C59597}">
      <dgm:prSet/>
      <dgm:spPr/>
      <dgm:t>
        <a:bodyPr/>
        <a:lstStyle/>
        <a:p>
          <a:endParaRPr lang="en-US">
            <a:latin typeface="Arial" panose="020B0604020202020204" pitchFamily="34" charset="0"/>
            <a:cs typeface="Arial" panose="020B0604020202020204" pitchFamily="34" charset="0"/>
          </a:endParaRPr>
        </a:p>
      </dgm:t>
    </dgm:pt>
    <dgm:pt modelId="{047DF342-E7FF-45F2-A7BF-FC77089DD707}">
      <dgm:prSet phldrT="[Text]"/>
      <dgm:spPr/>
      <dgm:t>
        <a:bodyPr/>
        <a:lstStyle/>
        <a:p>
          <a:r>
            <a:rPr lang="en-US" dirty="0">
              <a:latin typeface="Arial" panose="020B0604020202020204" pitchFamily="34" charset="0"/>
              <a:cs typeface="Arial" panose="020B0604020202020204" pitchFamily="34" charset="0"/>
            </a:rPr>
            <a:t>Revolving Loan Fund</a:t>
          </a:r>
        </a:p>
      </dgm:t>
    </dgm:pt>
    <dgm:pt modelId="{0C3C5E34-AE4C-4221-B9F8-C9589D497C67}" type="parTrans" cxnId="{FDB9D9CD-FEC0-486D-8214-EC9F5293C0E1}">
      <dgm:prSet/>
      <dgm:spPr/>
      <dgm:t>
        <a:bodyPr/>
        <a:lstStyle/>
        <a:p>
          <a:endParaRPr lang="en-US"/>
        </a:p>
      </dgm:t>
    </dgm:pt>
    <dgm:pt modelId="{A037C0D5-60A7-4767-A245-0989F1F350B5}" type="sibTrans" cxnId="{FDB9D9CD-FEC0-486D-8214-EC9F5293C0E1}">
      <dgm:prSet/>
      <dgm:spPr/>
      <dgm:t>
        <a:bodyPr/>
        <a:lstStyle/>
        <a:p>
          <a:endParaRPr lang="en-US"/>
        </a:p>
      </dgm:t>
    </dgm:pt>
    <dgm:pt modelId="{AA96928F-74AC-46C1-A112-57F3A5209A0C}">
      <dgm:prSet phldrT="[Text]"/>
      <dgm:spPr/>
      <dgm:t>
        <a:bodyPr/>
        <a:lstStyle/>
        <a:p>
          <a:r>
            <a:rPr lang="en-US" dirty="0">
              <a:latin typeface="Arial" panose="020B0604020202020204" pitchFamily="34" charset="0"/>
              <a:cs typeface="Arial" panose="020B0604020202020204" pitchFamily="34" charset="0"/>
            </a:rPr>
            <a:t>Community Development</a:t>
          </a:r>
        </a:p>
      </dgm:t>
    </dgm:pt>
    <dgm:pt modelId="{853DB50F-49A0-43D2-B982-8ABA5588C08A}" type="sibTrans" cxnId="{03809956-F16D-40E1-8B1E-94F490618858}">
      <dgm:prSet/>
      <dgm:spPr/>
      <dgm:t>
        <a:bodyPr/>
        <a:lstStyle/>
        <a:p>
          <a:endParaRPr lang="en-US">
            <a:latin typeface="Arial" panose="020B0604020202020204" pitchFamily="34" charset="0"/>
            <a:cs typeface="Arial" panose="020B0604020202020204" pitchFamily="34" charset="0"/>
          </a:endParaRPr>
        </a:p>
      </dgm:t>
    </dgm:pt>
    <dgm:pt modelId="{829A0994-D73D-4C46-952B-66A20144BFD2}" type="parTrans" cxnId="{03809956-F16D-40E1-8B1E-94F490618858}">
      <dgm:prSet/>
      <dgm:spPr/>
      <dgm:t>
        <a:bodyPr/>
        <a:lstStyle/>
        <a:p>
          <a:endParaRPr lang="en-US">
            <a:latin typeface="Arial" panose="020B0604020202020204" pitchFamily="34" charset="0"/>
            <a:cs typeface="Arial" panose="020B0604020202020204" pitchFamily="34" charset="0"/>
          </a:endParaRPr>
        </a:p>
      </dgm:t>
    </dgm:pt>
    <dgm:pt modelId="{691BAA6A-560E-499E-8CCC-9C2B7127ED3D}">
      <dgm:prSet phldrT="[Text]"/>
      <dgm:spPr/>
      <dgm:t>
        <a:bodyPr/>
        <a:lstStyle/>
        <a:p>
          <a:r>
            <a:rPr lang="en-US" dirty="0">
              <a:latin typeface="Arial" panose="020B0604020202020204" pitchFamily="34" charset="0"/>
              <a:cs typeface="Arial" panose="020B0604020202020204" pitchFamily="34" charset="0"/>
            </a:rPr>
            <a:t>Critical Infrastructure</a:t>
          </a:r>
        </a:p>
      </dgm:t>
    </dgm:pt>
    <dgm:pt modelId="{C90E3168-BD6F-449F-88D8-03931F8636E8}" type="parTrans" cxnId="{27D712B3-9B7F-419F-814F-8E42DCCC874A}">
      <dgm:prSet/>
      <dgm:spPr/>
      <dgm:t>
        <a:bodyPr/>
        <a:lstStyle/>
        <a:p>
          <a:endParaRPr lang="en-US"/>
        </a:p>
      </dgm:t>
    </dgm:pt>
    <dgm:pt modelId="{C2EBB6BD-2F35-4085-BD54-77D91F2DE768}" type="sibTrans" cxnId="{27D712B3-9B7F-419F-814F-8E42DCCC874A}">
      <dgm:prSet/>
      <dgm:spPr/>
      <dgm:t>
        <a:bodyPr/>
        <a:lstStyle/>
        <a:p>
          <a:endParaRPr lang="en-US"/>
        </a:p>
      </dgm:t>
    </dgm:pt>
    <dgm:pt modelId="{3146FA2A-3C21-40F8-B4CB-455BC9A01DA6}">
      <dgm:prSet phldrT="[Text]"/>
      <dgm:spPr/>
      <dgm:t>
        <a:bodyPr/>
        <a:lstStyle/>
        <a:p>
          <a:r>
            <a:rPr lang="en-US" dirty="0">
              <a:latin typeface="Arial" panose="020B0604020202020204" pitchFamily="34" charset="0"/>
              <a:cs typeface="Arial" panose="020B0604020202020204" pitchFamily="34" charset="0"/>
            </a:rPr>
            <a:t>Neighborhood Revitalization</a:t>
          </a:r>
        </a:p>
      </dgm:t>
    </dgm:pt>
    <dgm:pt modelId="{2C591AAB-8AF5-4F58-A331-7E11BA92C404}" type="parTrans" cxnId="{E1469FAD-3AFF-458F-91DB-ADF1A13BDCCF}">
      <dgm:prSet/>
      <dgm:spPr/>
      <dgm:t>
        <a:bodyPr/>
        <a:lstStyle/>
        <a:p>
          <a:endParaRPr lang="en-US"/>
        </a:p>
      </dgm:t>
    </dgm:pt>
    <dgm:pt modelId="{9BB680BB-98CA-4B56-80E7-E07DE5580A93}" type="sibTrans" cxnId="{E1469FAD-3AFF-458F-91DB-ADF1A13BDCCF}">
      <dgm:prSet/>
      <dgm:spPr/>
      <dgm:t>
        <a:bodyPr/>
        <a:lstStyle/>
        <a:p>
          <a:endParaRPr lang="en-US"/>
        </a:p>
      </dgm:t>
    </dgm:pt>
    <dgm:pt modelId="{33520AE0-0585-4EFA-902C-46059BD8E358}">
      <dgm:prSet phldrT="[Text]"/>
      <dgm:spPr/>
      <dgm:t>
        <a:bodyPr/>
        <a:lstStyle/>
        <a:p>
          <a:r>
            <a:rPr lang="en-US" dirty="0">
              <a:latin typeface="Arial" panose="020B0604020202020204" pitchFamily="34" charset="0"/>
              <a:cs typeface="Arial" panose="020B0604020202020204" pitchFamily="34" charset="0"/>
            </a:rPr>
            <a:t>Water</a:t>
          </a:r>
        </a:p>
      </dgm:t>
    </dgm:pt>
    <dgm:pt modelId="{28EED6B4-CCDD-4B0D-8535-80B2F4507E50}" type="parTrans" cxnId="{E99948B2-086B-436A-B303-8464459EE26B}">
      <dgm:prSet/>
      <dgm:spPr/>
      <dgm:t>
        <a:bodyPr/>
        <a:lstStyle/>
        <a:p>
          <a:endParaRPr lang="en-US"/>
        </a:p>
      </dgm:t>
    </dgm:pt>
    <dgm:pt modelId="{2C68476D-AA0D-410D-ACFD-4A0DBFB07D8D}" type="sibTrans" cxnId="{E99948B2-086B-436A-B303-8464459EE26B}">
      <dgm:prSet/>
      <dgm:spPr/>
      <dgm:t>
        <a:bodyPr/>
        <a:lstStyle/>
        <a:p>
          <a:endParaRPr lang="en-US"/>
        </a:p>
      </dgm:t>
    </dgm:pt>
    <dgm:pt modelId="{CC1E09A9-7926-42E5-ACA8-6FB0E67D9016}">
      <dgm:prSet phldrT="[Text]"/>
      <dgm:spPr/>
      <dgm:t>
        <a:bodyPr/>
        <a:lstStyle/>
        <a:p>
          <a:r>
            <a:rPr lang="en-US" dirty="0">
              <a:latin typeface="Arial" panose="020B0604020202020204" pitchFamily="34" charset="0"/>
              <a:cs typeface="Arial" panose="020B0604020202020204" pitchFamily="34" charset="0"/>
            </a:rPr>
            <a:t>Sanitary Sewer</a:t>
          </a:r>
        </a:p>
      </dgm:t>
    </dgm:pt>
    <dgm:pt modelId="{FCB4ABC6-0262-4713-BE7A-3C5CECDF6E44}" type="parTrans" cxnId="{E7E1632F-C8C0-4DB2-A4C2-66D08BB2CB24}">
      <dgm:prSet/>
      <dgm:spPr/>
      <dgm:t>
        <a:bodyPr/>
        <a:lstStyle/>
        <a:p>
          <a:endParaRPr lang="en-US"/>
        </a:p>
      </dgm:t>
    </dgm:pt>
    <dgm:pt modelId="{38012FB3-D0C2-4FAF-A9A1-A6082FB96A0D}" type="sibTrans" cxnId="{E7E1632F-C8C0-4DB2-A4C2-66D08BB2CB24}">
      <dgm:prSet/>
      <dgm:spPr/>
      <dgm:t>
        <a:bodyPr/>
        <a:lstStyle/>
        <a:p>
          <a:endParaRPr lang="en-US"/>
        </a:p>
      </dgm:t>
    </dgm:pt>
    <dgm:pt modelId="{945A0BDF-D3FD-4929-8D92-AB98517E70D8}">
      <dgm:prSet phldrT="[Text]"/>
      <dgm:spPr/>
      <dgm:t>
        <a:bodyPr/>
        <a:lstStyle/>
        <a:p>
          <a:r>
            <a:rPr lang="en-US" dirty="0">
              <a:latin typeface="Arial" panose="020B0604020202020204" pitchFamily="34" charset="0"/>
              <a:cs typeface="Arial" panose="020B0604020202020204" pitchFamily="34" charset="0"/>
            </a:rPr>
            <a:t>Community Development</a:t>
          </a:r>
        </a:p>
      </dgm:t>
    </dgm:pt>
    <dgm:pt modelId="{0CECE5F5-BDE6-42F1-8DDF-E31A4F60D315}" type="parTrans" cxnId="{6D705D9B-86DF-46B9-9375-922A8BB6CBEC}">
      <dgm:prSet/>
      <dgm:spPr/>
      <dgm:t>
        <a:bodyPr/>
        <a:lstStyle/>
        <a:p>
          <a:endParaRPr lang="en-US"/>
        </a:p>
      </dgm:t>
    </dgm:pt>
    <dgm:pt modelId="{A224AF32-8A3A-420B-A99C-2AB83743F4D2}" type="sibTrans" cxnId="{6D705D9B-86DF-46B9-9375-922A8BB6CBEC}">
      <dgm:prSet/>
      <dgm:spPr/>
      <dgm:t>
        <a:bodyPr/>
        <a:lstStyle/>
        <a:p>
          <a:endParaRPr lang="en-US"/>
        </a:p>
      </dgm:t>
    </dgm:pt>
    <dgm:pt modelId="{557314DE-AAAB-4622-A50A-F3BFF7ACA0FB}">
      <dgm:prSet phldrT="[Text]"/>
      <dgm:spPr/>
      <dgm:t>
        <a:bodyPr/>
        <a:lstStyle/>
        <a:p>
          <a:r>
            <a:rPr lang="en-US" dirty="0">
              <a:latin typeface="Arial" panose="020B0604020202020204" pitchFamily="34" charset="0"/>
              <a:cs typeface="Arial" panose="020B0604020202020204" pitchFamily="34" charset="0"/>
            </a:rPr>
            <a:t>Economic Development</a:t>
          </a:r>
        </a:p>
      </dgm:t>
    </dgm:pt>
    <dgm:pt modelId="{32E25816-3E06-4339-9EC3-E9944B43EE3A}" type="parTrans" cxnId="{E5C56440-3A63-4D84-8282-C35256895DD5}">
      <dgm:prSet/>
      <dgm:spPr/>
      <dgm:t>
        <a:bodyPr/>
        <a:lstStyle/>
        <a:p>
          <a:endParaRPr lang="en-US"/>
        </a:p>
      </dgm:t>
    </dgm:pt>
    <dgm:pt modelId="{4A81A4E8-AB92-47C7-A876-320A08A54D2E}" type="sibTrans" cxnId="{E5C56440-3A63-4D84-8282-C35256895DD5}">
      <dgm:prSet/>
      <dgm:spPr/>
      <dgm:t>
        <a:bodyPr/>
        <a:lstStyle/>
        <a:p>
          <a:endParaRPr lang="en-US"/>
        </a:p>
      </dgm:t>
    </dgm:pt>
    <dgm:pt modelId="{A7AE7374-BF47-4F81-97E9-210248781C35}">
      <dgm:prSet phldrT="[Text]"/>
      <dgm:spPr/>
      <dgm:t>
        <a:bodyPr/>
        <a:lstStyle/>
        <a:p>
          <a:r>
            <a:rPr lang="en-US" dirty="0">
              <a:latin typeface="Arial" panose="020B0604020202020204" pitchFamily="34" charset="0"/>
              <a:cs typeface="Arial" panose="020B0604020202020204" pitchFamily="34" charset="0"/>
            </a:rPr>
            <a:t>Rehabilitation</a:t>
          </a:r>
        </a:p>
      </dgm:t>
    </dgm:pt>
    <dgm:pt modelId="{75131253-BB03-4EF7-A2EC-4E4C76C82D53}" type="parTrans" cxnId="{04219C43-72DB-40BE-A498-17EE702AD320}">
      <dgm:prSet/>
      <dgm:spPr/>
      <dgm:t>
        <a:bodyPr/>
        <a:lstStyle/>
        <a:p>
          <a:endParaRPr lang="en-US"/>
        </a:p>
      </dgm:t>
    </dgm:pt>
    <dgm:pt modelId="{1C2B6F44-302F-490C-BA82-559EE4BCC661}" type="sibTrans" cxnId="{04219C43-72DB-40BE-A498-17EE702AD320}">
      <dgm:prSet/>
      <dgm:spPr/>
      <dgm:t>
        <a:bodyPr/>
        <a:lstStyle/>
        <a:p>
          <a:endParaRPr lang="en-US"/>
        </a:p>
      </dgm:t>
    </dgm:pt>
    <dgm:pt modelId="{83F1DD43-0778-4E8A-B4E0-EF65DA84AD9E}">
      <dgm:prSet phldrT="[Text]"/>
      <dgm:spPr/>
      <dgm:t>
        <a:bodyPr/>
        <a:lstStyle/>
        <a:p>
          <a:r>
            <a:rPr lang="en-US" dirty="0">
              <a:latin typeface="Arial" panose="020B0604020202020204" pitchFamily="34" charset="0"/>
              <a:cs typeface="Arial" panose="020B0604020202020204" pitchFamily="34" charset="0"/>
            </a:rPr>
            <a:t>Emergency Monthly Housing Payments</a:t>
          </a:r>
        </a:p>
      </dgm:t>
    </dgm:pt>
    <dgm:pt modelId="{8381A07E-7C60-42B9-B1A2-DA9C4F02863E}" type="parTrans" cxnId="{FC54E467-C983-4B9F-A148-7AD5F1213626}">
      <dgm:prSet/>
      <dgm:spPr/>
      <dgm:t>
        <a:bodyPr/>
        <a:lstStyle/>
        <a:p>
          <a:endParaRPr lang="en-US"/>
        </a:p>
      </dgm:t>
    </dgm:pt>
    <dgm:pt modelId="{4A09660A-2E47-44EF-84C5-0278563EEAFB}" type="sibTrans" cxnId="{FC54E467-C983-4B9F-A148-7AD5F1213626}">
      <dgm:prSet/>
      <dgm:spPr/>
      <dgm:t>
        <a:bodyPr/>
        <a:lstStyle/>
        <a:p>
          <a:endParaRPr lang="en-US"/>
        </a:p>
      </dgm:t>
    </dgm:pt>
    <dgm:pt modelId="{412602B9-8A5B-4B03-8809-70E50DE81CF4}" type="pres">
      <dgm:prSet presAssocID="{27A7E2B3-D06F-4244-9B38-08116C5EDB31}" presName="Name0" presStyleCnt="0">
        <dgm:presLayoutVars>
          <dgm:dir/>
          <dgm:resizeHandles val="exact"/>
        </dgm:presLayoutVars>
      </dgm:prSet>
      <dgm:spPr/>
    </dgm:pt>
    <dgm:pt modelId="{BBECC752-4F98-428F-9543-23345ECA6B4E}" type="pres">
      <dgm:prSet presAssocID="{27A7E2B3-D06F-4244-9B38-08116C5EDB31}" presName="bkgdShp" presStyleLbl="alignAccFollowNode1" presStyleIdx="0" presStyleCnt="1"/>
      <dgm:spPr/>
    </dgm:pt>
    <dgm:pt modelId="{C5249D85-6526-4755-995C-CED4444CA7DE}" type="pres">
      <dgm:prSet presAssocID="{27A7E2B3-D06F-4244-9B38-08116C5EDB31}" presName="linComp" presStyleCnt="0"/>
      <dgm:spPr/>
    </dgm:pt>
    <dgm:pt modelId="{309501F4-F4CF-4028-97D2-8AC00C706278}" type="pres">
      <dgm:prSet presAssocID="{60696649-0F11-4365-AC8F-A50F0169C595}" presName="compNode" presStyleCnt="0"/>
      <dgm:spPr/>
    </dgm:pt>
    <dgm:pt modelId="{C9A0DDAB-EDE9-4E54-9B4F-B5316059DDA6}" type="pres">
      <dgm:prSet presAssocID="{60696649-0F11-4365-AC8F-A50F0169C595}" presName="node" presStyleLbl="node1" presStyleIdx="0" presStyleCnt="5">
        <dgm:presLayoutVars>
          <dgm:bulletEnabled val="1"/>
        </dgm:presLayoutVars>
      </dgm:prSet>
      <dgm:spPr/>
    </dgm:pt>
    <dgm:pt modelId="{AE28799A-9F56-4CCF-8940-61626B8C4D4A}" type="pres">
      <dgm:prSet presAssocID="{60696649-0F11-4365-AC8F-A50F0169C595}" presName="invisiNode" presStyleLbl="node1" presStyleIdx="0" presStyleCnt="5"/>
      <dgm:spPr/>
    </dgm:pt>
    <dgm:pt modelId="{AA69B2D4-1F2D-4E35-AE9E-D86B71E89084}" type="pres">
      <dgm:prSet presAssocID="{60696649-0F11-4365-AC8F-A50F0169C595}"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dgm:spPr>
    </dgm:pt>
    <dgm:pt modelId="{B28907F4-8F9D-4AE3-896C-406F9B888CE5}" type="pres">
      <dgm:prSet presAssocID="{678E380E-BF41-4589-B5F6-FF8CBC0A7B21}" presName="sibTrans" presStyleLbl="sibTrans2D1" presStyleIdx="0" presStyleCnt="0"/>
      <dgm:spPr/>
    </dgm:pt>
    <dgm:pt modelId="{CBDC7435-8699-433F-A38A-76199BCB4C46}" type="pres">
      <dgm:prSet presAssocID="{AA96928F-74AC-46C1-A112-57F3A5209A0C}" presName="compNode" presStyleCnt="0"/>
      <dgm:spPr/>
    </dgm:pt>
    <dgm:pt modelId="{5AA47C45-83E0-4640-B826-ABA12A5EAC7C}" type="pres">
      <dgm:prSet presAssocID="{AA96928F-74AC-46C1-A112-57F3A5209A0C}" presName="node" presStyleLbl="node1" presStyleIdx="1" presStyleCnt="5">
        <dgm:presLayoutVars>
          <dgm:bulletEnabled val="1"/>
        </dgm:presLayoutVars>
      </dgm:prSet>
      <dgm:spPr/>
    </dgm:pt>
    <dgm:pt modelId="{D483DFF5-C39F-4C7D-B2C3-D1682D1F602C}" type="pres">
      <dgm:prSet presAssocID="{AA96928F-74AC-46C1-A112-57F3A5209A0C}" presName="invisiNode" presStyleLbl="node1" presStyleIdx="1" presStyleCnt="5"/>
      <dgm:spPr/>
    </dgm:pt>
    <dgm:pt modelId="{45509269-B5D8-4640-A4C9-41DF82031370}" type="pres">
      <dgm:prSet presAssocID="{AA96928F-74AC-46C1-A112-57F3A5209A0C}"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dgm:spPr>
    </dgm:pt>
    <dgm:pt modelId="{6B0DC6D4-2AD3-4817-8116-0533E3E9E3AF}" type="pres">
      <dgm:prSet presAssocID="{853DB50F-49A0-43D2-B982-8ABA5588C08A}" presName="sibTrans" presStyleLbl="sibTrans2D1" presStyleIdx="0" presStyleCnt="0"/>
      <dgm:spPr/>
    </dgm:pt>
    <dgm:pt modelId="{1B973531-EE7E-4CF9-8762-B3C831BB6586}" type="pres">
      <dgm:prSet presAssocID="{AAE50577-88E2-4347-AFA4-05E9A8BD6132}" presName="compNode" presStyleCnt="0"/>
      <dgm:spPr/>
    </dgm:pt>
    <dgm:pt modelId="{5B43BA04-F7EE-4906-8685-0BBA04F4D3E1}" type="pres">
      <dgm:prSet presAssocID="{AAE50577-88E2-4347-AFA4-05E9A8BD6132}" presName="node" presStyleLbl="node1" presStyleIdx="2" presStyleCnt="5">
        <dgm:presLayoutVars>
          <dgm:bulletEnabled val="1"/>
        </dgm:presLayoutVars>
      </dgm:prSet>
      <dgm:spPr/>
    </dgm:pt>
    <dgm:pt modelId="{4D485E84-EE00-4466-894F-7F6D4A66E39F}" type="pres">
      <dgm:prSet presAssocID="{AAE50577-88E2-4347-AFA4-05E9A8BD6132}" presName="invisiNode" presStyleLbl="node1" presStyleIdx="2" presStyleCnt="5"/>
      <dgm:spPr/>
    </dgm:pt>
    <dgm:pt modelId="{9F849AF2-A396-4789-B6E6-239A0CD1EB10}" type="pres">
      <dgm:prSet presAssocID="{AAE50577-88E2-4347-AFA4-05E9A8BD6132}"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93BC5755-705C-42B2-9B5F-84796E308722}" type="pres">
      <dgm:prSet presAssocID="{8832EE03-8A44-4EAC-8CA3-4D31A9AE4ECE}" presName="sibTrans" presStyleLbl="sibTrans2D1" presStyleIdx="0" presStyleCnt="0"/>
      <dgm:spPr/>
    </dgm:pt>
    <dgm:pt modelId="{6E2A0D00-D2BE-4760-B6BD-578BC86244D1}" type="pres">
      <dgm:prSet presAssocID="{7D704019-469D-4117-A901-A9555548136A}" presName="compNode" presStyleCnt="0"/>
      <dgm:spPr/>
    </dgm:pt>
    <dgm:pt modelId="{CAE83E2C-F5F0-4DD1-AA27-09B8564F7992}" type="pres">
      <dgm:prSet presAssocID="{7D704019-469D-4117-A901-A9555548136A}" presName="node" presStyleLbl="node1" presStyleIdx="3" presStyleCnt="5">
        <dgm:presLayoutVars>
          <dgm:bulletEnabled val="1"/>
        </dgm:presLayoutVars>
      </dgm:prSet>
      <dgm:spPr/>
    </dgm:pt>
    <dgm:pt modelId="{95ABC57B-CBA4-4F6C-8B30-950088E59F95}" type="pres">
      <dgm:prSet presAssocID="{7D704019-469D-4117-A901-A9555548136A}" presName="invisiNode" presStyleLbl="node1" presStyleIdx="3" presStyleCnt="5"/>
      <dgm:spPr/>
    </dgm:pt>
    <dgm:pt modelId="{F19110B7-E093-453B-A87C-CDB8C5C3AC5C}" type="pres">
      <dgm:prSet presAssocID="{7D704019-469D-4117-A901-A9555548136A}" presName="imagNode" presStyleLbl="fgImgPlace1" presStyleIdx="3" presStyleCnt="5"/>
      <dgm:spPr>
        <a:blipFill>
          <a:blip xmlns:r="http://schemas.openxmlformats.org/officeDocument/2006/relationships" r:embed="rId4">
            <a:extLst>
              <a:ext uri="{837473B0-CC2E-450A-ABE3-18F120FF3D39}">
                <a1611:picAttrSrcUrl xmlns:a1611="http://schemas.microsoft.com/office/drawing/2016/11/main" r:id="rId5"/>
              </a:ext>
            </a:extLst>
          </a:blip>
          <a:srcRect/>
          <a:stretch>
            <a:fillRect t="-2000" b="-2000"/>
          </a:stretch>
        </a:blipFill>
      </dgm:spPr>
    </dgm:pt>
    <dgm:pt modelId="{54144587-89A3-4018-9248-058DFFDAAA9B}" type="pres">
      <dgm:prSet presAssocID="{10ABBD3B-43BD-44C2-86E3-C327062E2E6B}" presName="sibTrans" presStyleLbl="sibTrans2D1" presStyleIdx="0" presStyleCnt="0"/>
      <dgm:spPr/>
    </dgm:pt>
    <dgm:pt modelId="{37E59B6B-CE10-4234-8BD4-15A41C4E5918}" type="pres">
      <dgm:prSet presAssocID="{261CC22C-43B5-431C-87E1-0CBD1DA2F6DA}" presName="compNode" presStyleCnt="0"/>
      <dgm:spPr/>
    </dgm:pt>
    <dgm:pt modelId="{5D7F1149-903B-4725-8FF1-E970389EC9EB}" type="pres">
      <dgm:prSet presAssocID="{261CC22C-43B5-431C-87E1-0CBD1DA2F6DA}" presName="node" presStyleLbl="node1" presStyleIdx="4" presStyleCnt="5">
        <dgm:presLayoutVars>
          <dgm:bulletEnabled val="1"/>
        </dgm:presLayoutVars>
      </dgm:prSet>
      <dgm:spPr/>
    </dgm:pt>
    <dgm:pt modelId="{F6C4D35D-A52B-4EC3-9B7F-0CCB351256CF}" type="pres">
      <dgm:prSet presAssocID="{261CC22C-43B5-431C-87E1-0CBD1DA2F6DA}" presName="invisiNode" presStyleLbl="node1" presStyleIdx="4" presStyleCnt="5"/>
      <dgm:spPr/>
    </dgm:pt>
    <dgm:pt modelId="{8181DF4D-32A9-4A7E-9E47-23CD31C392CE}" type="pres">
      <dgm:prSet presAssocID="{261CC22C-43B5-431C-87E1-0CBD1DA2F6DA}" presName="imagNode" presStyleLbl="fgImgPlace1" presStyleIdx="4" presStyleCnt="5"/>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5000" r="-5000"/>
          </a:stretch>
        </a:blipFill>
      </dgm:spPr>
    </dgm:pt>
  </dgm:ptLst>
  <dgm:cxnLst>
    <dgm:cxn modelId="{96400418-E9BF-4F63-A97A-577762759DFC}" type="presOf" srcId="{CC1E09A9-7926-42E5-ACA8-6FB0E67D9016}" destId="{5B43BA04-F7EE-4906-8685-0BBA04F4D3E1}" srcOrd="0" destOrd="2" presId="urn:microsoft.com/office/officeart/2005/8/layout/pList2"/>
    <dgm:cxn modelId="{E587AF20-B042-415D-AD1A-791BFFA163C3}" type="presOf" srcId="{10ABBD3B-43BD-44C2-86E3-C327062E2E6B}" destId="{54144587-89A3-4018-9248-058DFFDAAA9B}" srcOrd="0" destOrd="0" presId="urn:microsoft.com/office/officeart/2005/8/layout/pList2"/>
    <dgm:cxn modelId="{E7E1632F-C8C0-4DB2-A4C2-66D08BB2CB24}" srcId="{AAE50577-88E2-4347-AFA4-05E9A8BD6132}" destId="{CC1E09A9-7926-42E5-ACA8-6FB0E67D9016}" srcOrd="1" destOrd="0" parTransId="{FCB4ABC6-0262-4713-BE7A-3C5CECDF6E44}" sibTransId="{38012FB3-D0C2-4FAF-A9A1-A6082FB96A0D}"/>
    <dgm:cxn modelId="{D81A1032-FC4B-47EE-81A4-ECEAB8C59597}" srcId="{AA96928F-74AC-46C1-A112-57F3A5209A0C}" destId="{04E5BFF9-FA83-43CF-95C5-775BEAF56847}" srcOrd="0" destOrd="0" parTransId="{CECD9D0F-6B95-4973-99D0-1D5060FC243F}" sibTransId="{C0A5165F-0C7F-43F0-AF3B-7E714E6B8C1E}"/>
    <dgm:cxn modelId="{22721438-DA11-4419-A9C9-806093CC4323}" srcId="{60696649-0F11-4365-AC8F-A50F0169C595}" destId="{B83AA14D-6EF9-4D6A-9BB1-8CC966C95F70}" srcOrd="0" destOrd="0" parTransId="{28D839B0-A996-470F-B420-D9390AA0CF88}" sibTransId="{EBD961A5-AD18-471F-96E7-C3EDD00E7B54}"/>
    <dgm:cxn modelId="{E5C56440-3A63-4D84-8282-C35256895DD5}" srcId="{7D704019-469D-4117-A901-A9555548136A}" destId="{557314DE-AAAB-4622-A50A-F3BFF7ACA0FB}" srcOrd="2" destOrd="0" parTransId="{32E25816-3E06-4339-9EC3-E9944B43EE3A}" sibTransId="{4A81A4E8-AB92-47C7-A876-320A08A54D2E}"/>
    <dgm:cxn modelId="{04219C43-72DB-40BE-A498-17EE702AD320}" srcId="{261CC22C-43B5-431C-87E1-0CBD1DA2F6DA}" destId="{A7AE7374-BF47-4F81-97E9-210248781C35}" srcOrd="1" destOrd="0" parTransId="{75131253-BB03-4EF7-A2EC-4E4C76C82D53}" sibTransId="{1C2B6F44-302F-490C-BA82-559EE4BCC661}"/>
    <dgm:cxn modelId="{8888BF65-BF69-415B-81FA-2B4563515CE2}" type="presOf" srcId="{27A7E2B3-D06F-4244-9B38-08116C5EDB31}" destId="{412602B9-8A5B-4B03-8809-70E50DE81CF4}" srcOrd="0" destOrd="0" presId="urn:microsoft.com/office/officeart/2005/8/layout/pList2"/>
    <dgm:cxn modelId="{FC54E467-C983-4B9F-A148-7AD5F1213626}" srcId="{261CC22C-43B5-431C-87E1-0CBD1DA2F6DA}" destId="{83F1DD43-0778-4E8A-B4E0-EF65DA84AD9E}" srcOrd="2" destOrd="0" parTransId="{8381A07E-7C60-42B9-B1A2-DA9C4F02863E}" sibTransId="{4A09660A-2E47-44EF-84C5-0278563EEAFB}"/>
    <dgm:cxn modelId="{9689146A-8D41-45FB-A12A-5C964BA463A2}" srcId="{7D704019-469D-4117-A901-A9555548136A}" destId="{4F491319-0F8E-4BCE-A38F-B6B083C79851}" srcOrd="0" destOrd="0" parTransId="{9265988D-95E2-4009-BB63-17305A5A8BA9}" sibTransId="{FF78FC61-9429-4F50-B848-FBFD4600ED53}"/>
    <dgm:cxn modelId="{AC5AE94C-AA8F-4445-BBEE-38C7A03B475F}" srcId="{261CC22C-43B5-431C-87E1-0CBD1DA2F6DA}" destId="{2E48860C-5198-4EF5-A1CF-9C5739594051}" srcOrd="0" destOrd="0" parTransId="{13894B67-5821-4537-A7A6-E4D868225E25}" sibTransId="{775F60DC-AC16-46F7-8B50-83ED3BEA13C3}"/>
    <dgm:cxn modelId="{272C5174-E714-4274-AA73-F7D9D612502C}" type="presOf" srcId="{A7AE7374-BF47-4F81-97E9-210248781C35}" destId="{5D7F1149-903B-4725-8FF1-E970389EC9EB}" srcOrd="0" destOrd="2" presId="urn:microsoft.com/office/officeart/2005/8/layout/pList2"/>
    <dgm:cxn modelId="{47E42856-9EE5-4AA8-9897-7D8C5415A6E7}" type="presOf" srcId="{557314DE-AAAB-4622-A50A-F3BFF7ACA0FB}" destId="{CAE83E2C-F5F0-4DD1-AA27-09B8564F7992}" srcOrd="0" destOrd="3" presId="urn:microsoft.com/office/officeart/2005/8/layout/pList2"/>
    <dgm:cxn modelId="{13D93E56-80EF-4798-83E1-26A2EAEF3D61}" type="presOf" srcId="{4F491319-0F8E-4BCE-A38F-B6B083C79851}" destId="{CAE83E2C-F5F0-4DD1-AA27-09B8564F7992}" srcOrd="0" destOrd="1" presId="urn:microsoft.com/office/officeart/2005/8/layout/pList2"/>
    <dgm:cxn modelId="{03809956-F16D-40E1-8B1E-94F490618858}" srcId="{27A7E2B3-D06F-4244-9B38-08116C5EDB31}" destId="{AA96928F-74AC-46C1-A112-57F3A5209A0C}" srcOrd="1" destOrd="0" parTransId="{829A0994-D73D-4C46-952B-66A20144BFD2}" sibTransId="{853DB50F-49A0-43D2-B982-8ABA5588C08A}"/>
    <dgm:cxn modelId="{D5C66A77-B310-4FED-B50C-4CABD0DCA2F8}" type="presOf" srcId="{2E48860C-5198-4EF5-A1CF-9C5739594051}" destId="{5D7F1149-903B-4725-8FF1-E970389EC9EB}" srcOrd="0" destOrd="1" presId="urn:microsoft.com/office/officeart/2005/8/layout/pList2"/>
    <dgm:cxn modelId="{D5DBBF7B-E8F6-4DD6-970D-EC558A8233BE}" srcId="{27A7E2B3-D06F-4244-9B38-08116C5EDB31}" destId="{60696649-0F11-4365-AC8F-A50F0169C595}" srcOrd="0" destOrd="0" parTransId="{F1D699C9-CE92-47BF-8C08-80F2DE8042F0}" sibTransId="{678E380E-BF41-4589-B5F6-FF8CBC0A7B21}"/>
    <dgm:cxn modelId="{69868A80-A244-42D4-8A64-9223971A81C6}" type="presOf" srcId="{945A0BDF-D3FD-4929-8D92-AB98517E70D8}" destId="{CAE83E2C-F5F0-4DD1-AA27-09B8564F7992}" srcOrd="0" destOrd="2" presId="urn:microsoft.com/office/officeart/2005/8/layout/pList2"/>
    <dgm:cxn modelId="{A1A94381-DD4E-49AF-8039-B59D5DCA1631}" type="presOf" srcId="{60696649-0F11-4365-AC8F-A50F0169C595}" destId="{C9A0DDAB-EDE9-4E54-9B4F-B5316059DDA6}" srcOrd="0" destOrd="0" presId="urn:microsoft.com/office/officeart/2005/8/layout/pList2"/>
    <dgm:cxn modelId="{1A631584-6B36-4F40-960A-0CA1DB39642C}" type="presOf" srcId="{7D704019-469D-4117-A901-A9555548136A}" destId="{CAE83E2C-F5F0-4DD1-AA27-09B8564F7992}" srcOrd="0" destOrd="0" presId="urn:microsoft.com/office/officeart/2005/8/layout/pList2"/>
    <dgm:cxn modelId="{6D705D9B-86DF-46B9-9375-922A8BB6CBEC}" srcId="{7D704019-469D-4117-A901-A9555548136A}" destId="{945A0BDF-D3FD-4929-8D92-AB98517E70D8}" srcOrd="1" destOrd="0" parTransId="{0CECE5F5-BDE6-42F1-8DDF-E31A4F60D315}" sibTransId="{A224AF32-8A3A-420B-A99C-2AB83743F4D2}"/>
    <dgm:cxn modelId="{C53DEF9E-FA16-4A79-8091-D0408720A987}" type="presOf" srcId="{853DB50F-49A0-43D2-B982-8ABA5588C08A}" destId="{6B0DC6D4-2AD3-4817-8116-0533E3E9E3AF}" srcOrd="0" destOrd="0" presId="urn:microsoft.com/office/officeart/2005/8/layout/pList2"/>
    <dgm:cxn modelId="{AE9985A0-88FF-4C9D-8F3C-87E51152ABC5}" type="presOf" srcId="{3146FA2A-3C21-40F8-B4CB-455BC9A01DA6}" destId="{5AA47C45-83E0-4640-B826-ABA12A5EAC7C}" srcOrd="0" destOrd="3" presId="urn:microsoft.com/office/officeart/2005/8/layout/pList2"/>
    <dgm:cxn modelId="{674F56A3-FE1D-4249-A301-9B0431B88185}" type="presOf" srcId="{691BAA6A-560E-499E-8CCC-9C2B7127ED3D}" destId="{5AA47C45-83E0-4640-B826-ABA12A5EAC7C}" srcOrd="0" destOrd="2" presId="urn:microsoft.com/office/officeart/2005/8/layout/pList2"/>
    <dgm:cxn modelId="{E1469FAD-3AFF-458F-91DB-ADF1A13BDCCF}" srcId="{AA96928F-74AC-46C1-A112-57F3A5209A0C}" destId="{3146FA2A-3C21-40F8-B4CB-455BC9A01DA6}" srcOrd="2" destOrd="0" parTransId="{2C591AAB-8AF5-4F58-A331-7E11BA92C404}" sibTransId="{9BB680BB-98CA-4B56-80E7-E07DE5580A93}"/>
    <dgm:cxn modelId="{D310C3AD-2285-45CD-899C-0E5D2DCE9E57}" type="presOf" srcId="{33520AE0-0585-4EFA-902C-46059BD8E358}" destId="{5B43BA04-F7EE-4906-8685-0BBA04F4D3E1}" srcOrd="0" destOrd="1" presId="urn:microsoft.com/office/officeart/2005/8/layout/pList2"/>
    <dgm:cxn modelId="{E99948B2-086B-436A-B303-8464459EE26B}" srcId="{AAE50577-88E2-4347-AFA4-05E9A8BD6132}" destId="{33520AE0-0585-4EFA-902C-46059BD8E358}" srcOrd="0" destOrd="0" parTransId="{28EED6B4-CCDD-4B0D-8535-80B2F4507E50}" sibTransId="{2C68476D-AA0D-410D-ACFD-4A0DBFB07D8D}"/>
    <dgm:cxn modelId="{27D712B3-9B7F-419F-814F-8E42DCCC874A}" srcId="{AA96928F-74AC-46C1-A112-57F3A5209A0C}" destId="{691BAA6A-560E-499E-8CCC-9C2B7127ED3D}" srcOrd="1" destOrd="0" parTransId="{C90E3168-BD6F-449F-88D8-03931F8636E8}" sibTransId="{C2EBB6BD-2F35-4085-BD54-77D91F2DE768}"/>
    <dgm:cxn modelId="{EB4AC0B6-22BC-4150-997F-59347E85379E}" type="presOf" srcId="{AA96928F-74AC-46C1-A112-57F3A5209A0C}" destId="{5AA47C45-83E0-4640-B826-ABA12A5EAC7C}" srcOrd="0" destOrd="0" presId="urn:microsoft.com/office/officeart/2005/8/layout/pList2"/>
    <dgm:cxn modelId="{F08638BA-73A6-4E82-9D52-08BE63CAA663}" type="presOf" srcId="{83F1DD43-0778-4E8A-B4E0-EF65DA84AD9E}" destId="{5D7F1149-903B-4725-8FF1-E970389EC9EB}" srcOrd="0" destOrd="3" presId="urn:microsoft.com/office/officeart/2005/8/layout/pList2"/>
    <dgm:cxn modelId="{6022D7C1-9A37-40B6-8244-18EC062C65E6}" type="presOf" srcId="{B83AA14D-6EF9-4D6A-9BB1-8CC966C95F70}" destId="{C9A0DDAB-EDE9-4E54-9B4F-B5316059DDA6}" srcOrd="0" destOrd="1" presId="urn:microsoft.com/office/officeart/2005/8/layout/pList2"/>
    <dgm:cxn modelId="{BE697BC3-E584-4A80-8836-E288840668C6}" srcId="{27A7E2B3-D06F-4244-9B38-08116C5EDB31}" destId="{7D704019-469D-4117-A901-A9555548136A}" srcOrd="3" destOrd="0" parTransId="{F971BDB8-A8BC-4EBE-A25D-645739AB4A73}" sibTransId="{10ABBD3B-43BD-44C2-86E3-C327062E2E6B}"/>
    <dgm:cxn modelId="{9AD588C3-919E-4C6B-BCDC-38AB158772FA}" type="presOf" srcId="{261CC22C-43B5-431C-87E1-0CBD1DA2F6DA}" destId="{5D7F1149-903B-4725-8FF1-E970389EC9EB}" srcOrd="0" destOrd="0" presId="urn:microsoft.com/office/officeart/2005/8/layout/pList2"/>
    <dgm:cxn modelId="{21FC25C5-87A6-4363-AB41-BADBFE72CD39}" type="presOf" srcId="{8832EE03-8A44-4EAC-8CA3-4D31A9AE4ECE}" destId="{93BC5755-705C-42B2-9B5F-84796E308722}" srcOrd="0" destOrd="0" presId="urn:microsoft.com/office/officeart/2005/8/layout/pList2"/>
    <dgm:cxn modelId="{E018F7C6-1DED-488B-BE0F-85A6C0510344}" type="presOf" srcId="{AAE50577-88E2-4347-AFA4-05E9A8BD6132}" destId="{5B43BA04-F7EE-4906-8685-0BBA04F4D3E1}" srcOrd="0" destOrd="0" presId="urn:microsoft.com/office/officeart/2005/8/layout/pList2"/>
    <dgm:cxn modelId="{FDB9D9CD-FEC0-486D-8214-EC9F5293C0E1}" srcId="{60696649-0F11-4365-AC8F-A50F0169C595}" destId="{047DF342-E7FF-45F2-A7BF-FC77089DD707}" srcOrd="1" destOrd="0" parTransId="{0C3C5E34-AE4C-4221-B9F8-C9589D497C67}" sibTransId="{A037C0D5-60A7-4767-A245-0989F1F350B5}"/>
    <dgm:cxn modelId="{B204E0D0-EC1C-4BE0-BB2B-1B84AC1D5127}" type="presOf" srcId="{04E5BFF9-FA83-43CF-95C5-775BEAF56847}" destId="{5AA47C45-83E0-4640-B826-ABA12A5EAC7C}" srcOrd="0" destOrd="1" presId="urn:microsoft.com/office/officeart/2005/8/layout/pList2"/>
    <dgm:cxn modelId="{F01CF4DE-E705-4647-8D55-FA1584EE1176}" srcId="{27A7E2B3-D06F-4244-9B38-08116C5EDB31}" destId="{AAE50577-88E2-4347-AFA4-05E9A8BD6132}" srcOrd="2" destOrd="0" parTransId="{4131B692-B0C3-4DAC-B8D2-6E9417796347}" sibTransId="{8832EE03-8A44-4EAC-8CA3-4D31A9AE4ECE}"/>
    <dgm:cxn modelId="{8BA56CE5-FE71-49C8-A72F-69B824F1A91D}" type="presOf" srcId="{678E380E-BF41-4589-B5F6-FF8CBC0A7B21}" destId="{B28907F4-8F9D-4AE3-896C-406F9B888CE5}" srcOrd="0" destOrd="0" presId="urn:microsoft.com/office/officeart/2005/8/layout/pList2"/>
    <dgm:cxn modelId="{12D7BBEF-CBF6-4C2C-BC6E-2214E72F06CC}" srcId="{27A7E2B3-D06F-4244-9B38-08116C5EDB31}" destId="{261CC22C-43B5-431C-87E1-0CBD1DA2F6DA}" srcOrd="4" destOrd="0" parTransId="{83400F32-39DB-4813-98C1-BEBE6D167DEB}" sibTransId="{EC884B1C-786F-4F49-8C3F-64BC70587A44}"/>
    <dgm:cxn modelId="{96331CFC-208F-4D81-9B05-90C0ACF075A7}" type="presOf" srcId="{047DF342-E7FF-45F2-A7BF-FC77089DD707}" destId="{C9A0DDAB-EDE9-4E54-9B4F-B5316059DDA6}" srcOrd="0" destOrd="2" presId="urn:microsoft.com/office/officeart/2005/8/layout/pList2"/>
    <dgm:cxn modelId="{42FBC8D6-B853-4D85-84BF-CE60772322BA}" type="presParOf" srcId="{412602B9-8A5B-4B03-8809-70E50DE81CF4}" destId="{BBECC752-4F98-428F-9543-23345ECA6B4E}" srcOrd="0" destOrd="0" presId="urn:microsoft.com/office/officeart/2005/8/layout/pList2"/>
    <dgm:cxn modelId="{AF45513B-8BD7-4088-9485-E2F393FBEA86}" type="presParOf" srcId="{412602B9-8A5B-4B03-8809-70E50DE81CF4}" destId="{C5249D85-6526-4755-995C-CED4444CA7DE}" srcOrd="1" destOrd="0" presId="urn:microsoft.com/office/officeart/2005/8/layout/pList2"/>
    <dgm:cxn modelId="{E51BAC4F-8724-4915-8615-747B3DD076C6}" type="presParOf" srcId="{C5249D85-6526-4755-995C-CED4444CA7DE}" destId="{309501F4-F4CF-4028-97D2-8AC00C706278}" srcOrd="0" destOrd="0" presId="urn:microsoft.com/office/officeart/2005/8/layout/pList2"/>
    <dgm:cxn modelId="{8E6B08C8-5206-4842-8A42-FA397CB07793}" type="presParOf" srcId="{309501F4-F4CF-4028-97D2-8AC00C706278}" destId="{C9A0DDAB-EDE9-4E54-9B4F-B5316059DDA6}" srcOrd="0" destOrd="0" presId="urn:microsoft.com/office/officeart/2005/8/layout/pList2"/>
    <dgm:cxn modelId="{0FB085B5-4FF2-4760-857E-F1FA4813D7CF}" type="presParOf" srcId="{309501F4-F4CF-4028-97D2-8AC00C706278}" destId="{AE28799A-9F56-4CCF-8940-61626B8C4D4A}" srcOrd="1" destOrd="0" presId="urn:microsoft.com/office/officeart/2005/8/layout/pList2"/>
    <dgm:cxn modelId="{417F7905-02EA-4F1F-A9BC-93A2FE1F02E3}" type="presParOf" srcId="{309501F4-F4CF-4028-97D2-8AC00C706278}" destId="{AA69B2D4-1F2D-4E35-AE9E-D86B71E89084}" srcOrd="2" destOrd="0" presId="urn:microsoft.com/office/officeart/2005/8/layout/pList2"/>
    <dgm:cxn modelId="{34535283-BF4F-46E0-94CC-E2E49C6D9D4A}" type="presParOf" srcId="{C5249D85-6526-4755-995C-CED4444CA7DE}" destId="{B28907F4-8F9D-4AE3-896C-406F9B888CE5}" srcOrd="1" destOrd="0" presId="urn:microsoft.com/office/officeart/2005/8/layout/pList2"/>
    <dgm:cxn modelId="{34A8C73F-870E-4037-A3A1-432B2A39AD81}" type="presParOf" srcId="{C5249D85-6526-4755-995C-CED4444CA7DE}" destId="{CBDC7435-8699-433F-A38A-76199BCB4C46}" srcOrd="2" destOrd="0" presId="urn:microsoft.com/office/officeart/2005/8/layout/pList2"/>
    <dgm:cxn modelId="{DE975068-4981-4392-8370-5D67713B3417}" type="presParOf" srcId="{CBDC7435-8699-433F-A38A-76199BCB4C46}" destId="{5AA47C45-83E0-4640-B826-ABA12A5EAC7C}" srcOrd="0" destOrd="0" presId="urn:microsoft.com/office/officeart/2005/8/layout/pList2"/>
    <dgm:cxn modelId="{388D0E07-06FA-42CC-A7A0-110C32FBF122}" type="presParOf" srcId="{CBDC7435-8699-433F-A38A-76199BCB4C46}" destId="{D483DFF5-C39F-4C7D-B2C3-D1682D1F602C}" srcOrd="1" destOrd="0" presId="urn:microsoft.com/office/officeart/2005/8/layout/pList2"/>
    <dgm:cxn modelId="{065EFBC9-4C88-482B-97FA-5325B240D4E6}" type="presParOf" srcId="{CBDC7435-8699-433F-A38A-76199BCB4C46}" destId="{45509269-B5D8-4640-A4C9-41DF82031370}" srcOrd="2" destOrd="0" presId="urn:microsoft.com/office/officeart/2005/8/layout/pList2"/>
    <dgm:cxn modelId="{AE39EECA-1574-4872-8226-D13C4DF2A72F}" type="presParOf" srcId="{C5249D85-6526-4755-995C-CED4444CA7DE}" destId="{6B0DC6D4-2AD3-4817-8116-0533E3E9E3AF}" srcOrd="3" destOrd="0" presId="urn:microsoft.com/office/officeart/2005/8/layout/pList2"/>
    <dgm:cxn modelId="{F684895D-28B9-4AFA-93EB-778E5F105867}" type="presParOf" srcId="{C5249D85-6526-4755-995C-CED4444CA7DE}" destId="{1B973531-EE7E-4CF9-8762-B3C831BB6586}" srcOrd="4" destOrd="0" presId="urn:microsoft.com/office/officeart/2005/8/layout/pList2"/>
    <dgm:cxn modelId="{4D8EF506-81CB-47FF-9772-CA80BD9F1E89}" type="presParOf" srcId="{1B973531-EE7E-4CF9-8762-B3C831BB6586}" destId="{5B43BA04-F7EE-4906-8685-0BBA04F4D3E1}" srcOrd="0" destOrd="0" presId="urn:microsoft.com/office/officeart/2005/8/layout/pList2"/>
    <dgm:cxn modelId="{A137B5DE-2FF8-493B-8794-DB5F72186128}" type="presParOf" srcId="{1B973531-EE7E-4CF9-8762-B3C831BB6586}" destId="{4D485E84-EE00-4466-894F-7F6D4A66E39F}" srcOrd="1" destOrd="0" presId="urn:microsoft.com/office/officeart/2005/8/layout/pList2"/>
    <dgm:cxn modelId="{6043DD8D-ED08-4BA3-B6D4-C2710A4AB435}" type="presParOf" srcId="{1B973531-EE7E-4CF9-8762-B3C831BB6586}" destId="{9F849AF2-A396-4789-B6E6-239A0CD1EB10}" srcOrd="2" destOrd="0" presId="urn:microsoft.com/office/officeart/2005/8/layout/pList2"/>
    <dgm:cxn modelId="{F4E541D7-0166-4CBD-9912-9A7CCD9D3043}" type="presParOf" srcId="{C5249D85-6526-4755-995C-CED4444CA7DE}" destId="{93BC5755-705C-42B2-9B5F-84796E308722}" srcOrd="5" destOrd="0" presId="urn:microsoft.com/office/officeart/2005/8/layout/pList2"/>
    <dgm:cxn modelId="{D5167C02-8053-4AC5-A220-BD33D90E84DC}" type="presParOf" srcId="{C5249D85-6526-4755-995C-CED4444CA7DE}" destId="{6E2A0D00-D2BE-4760-B6BD-578BC86244D1}" srcOrd="6" destOrd="0" presId="urn:microsoft.com/office/officeart/2005/8/layout/pList2"/>
    <dgm:cxn modelId="{411630F6-13B3-4A9A-828E-2D9C367FA183}" type="presParOf" srcId="{6E2A0D00-D2BE-4760-B6BD-578BC86244D1}" destId="{CAE83E2C-F5F0-4DD1-AA27-09B8564F7992}" srcOrd="0" destOrd="0" presId="urn:microsoft.com/office/officeart/2005/8/layout/pList2"/>
    <dgm:cxn modelId="{C9BD152B-5E96-4512-AF01-A8AAAF46DE68}" type="presParOf" srcId="{6E2A0D00-D2BE-4760-B6BD-578BC86244D1}" destId="{95ABC57B-CBA4-4F6C-8B30-950088E59F95}" srcOrd="1" destOrd="0" presId="urn:microsoft.com/office/officeart/2005/8/layout/pList2"/>
    <dgm:cxn modelId="{EFFF16AF-4EEC-4210-87D0-C713A932592C}" type="presParOf" srcId="{6E2A0D00-D2BE-4760-B6BD-578BC86244D1}" destId="{F19110B7-E093-453B-A87C-CDB8C5C3AC5C}" srcOrd="2" destOrd="0" presId="urn:microsoft.com/office/officeart/2005/8/layout/pList2"/>
    <dgm:cxn modelId="{2A5CA141-82B7-4AC5-8E2D-7E9DCF700308}" type="presParOf" srcId="{C5249D85-6526-4755-995C-CED4444CA7DE}" destId="{54144587-89A3-4018-9248-058DFFDAAA9B}" srcOrd="7" destOrd="0" presId="urn:microsoft.com/office/officeart/2005/8/layout/pList2"/>
    <dgm:cxn modelId="{C7731924-57F8-4578-850B-BCE569BC9F6C}" type="presParOf" srcId="{C5249D85-6526-4755-995C-CED4444CA7DE}" destId="{37E59B6B-CE10-4234-8BD4-15A41C4E5918}" srcOrd="8" destOrd="0" presId="urn:microsoft.com/office/officeart/2005/8/layout/pList2"/>
    <dgm:cxn modelId="{05BF96A6-2A62-4797-87C6-98F6972EE0A2}" type="presParOf" srcId="{37E59B6B-CE10-4234-8BD4-15A41C4E5918}" destId="{5D7F1149-903B-4725-8FF1-E970389EC9EB}" srcOrd="0" destOrd="0" presId="urn:microsoft.com/office/officeart/2005/8/layout/pList2"/>
    <dgm:cxn modelId="{CD61413C-782E-4CAD-964F-62A7EEB195D5}" type="presParOf" srcId="{37E59B6B-CE10-4234-8BD4-15A41C4E5918}" destId="{F6C4D35D-A52B-4EC3-9B7F-0CCB351256CF}" srcOrd="1" destOrd="0" presId="urn:microsoft.com/office/officeart/2005/8/layout/pList2"/>
    <dgm:cxn modelId="{C54A4970-EA49-4384-AD51-E6EAAA8272A5}" type="presParOf" srcId="{37E59B6B-CE10-4234-8BD4-15A41C4E5918}" destId="{8181DF4D-32A9-4A7E-9E47-23CD31C392C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F732AE2-128F-4521-BE4C-002E7DB95A9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90499FD0-F468-4C22-8B90-2D9D9EEC8323}">
      <dgm:prSet phldrT="[Text]"/>
      <dgm:spPr/>
      <dgm:t>
        <a:bodyPr/>
        <a:lstStyle/>
        <a:p>
          <a:r>
            <a:rPr lang="en-US" dirty="0">
              <a:latin typeface="Arial" panose="020B0604020202020204" pitchFamily="34" charset="0"/>
              <a:cs typeface="Arial" panose="020B0604020202020204" pitchFamily="34" charset="0"/>
            </a:rPr>
            <a:t>Emergency Shelter Funding Gap Program</a:t>
          </a:r>
        </a:p>
      </dgm:t>
    </dgm:pt>
    <dgm:pt modelId="{757129F8-CB16-4453-9C40-9C4CC6B8BCD4}" type="parTrans" cxnId="{6A029B79-362C-4092-A2B3-6F6433886CB5}">
      <dgm:prSet/>
      <dgm:spPr/>
      <dgm:t>
        <a:bodyPr/>
        <a:lstStyle/>
        <a:p>
          <a:endParaRPr lang="en-US">
            <a:latin typeface="Arial" panose="020B0604020202020204" pitchFamily="34" charset="0"/>
            <a:cs typeface="Arial" panose="020B0604020202020204" pitchFamily="34" charset="0"/>
          </a:endParaRPr>
        </a:p>
      </dgm:t>
    </dgm:pt>
    <dgm:pt modelId="{C921C55E-8D3E-4E78-8572-B4972B6161C9}" type="sibTrans" cxnId="{6A029B79-362C-4092-A2B3-6F6433886CB5}">
      <dgm:prSet/>
      <dgm:spPr/>
      <dgm:t>
        <a:bodyPr/>
        <a:lstStyle/>
        <a:p>
          <a:endParaRPr lang="en-US">
            <a:latin typeface="Arial" panose="020B0604020202020204" pitchFamily="34" charset="0"/>
            <a:cs typeface="Arial" panose="020B0604020202020204" pitchFamily="34" charset="0"/>
          </a:endParaRPr>
        </a:p>
      </dgm:t>
    </dgm:pt>
    <dgm:pt modelId="{5383C145-10AF-4C7A-9CD0-4D4A0E6D53A4}">
      <dgm:prSet phldrT="[Text]"/>
      <dgm:spPr/>
      <dgm:t>
        <a:bodyPr/>
        <a:lstStyle/>
        <a:p>
          <a:pPr>
            <a:buFont typeface="Arial" charset="0"/>
            <a:buNone/>
          </a:pPr>
          <a:r>
            <a:rPr lang="en-US" dirty="0">
              <a:latin typeface="Arial" panose="020B0604020202020204" pitchFamily="34" charset="0"/>
              <a:cs typeface="Arial" panose="020B0604020202020204" pitchFamily="34" charset="0"/>
            </a:rPr>
            <a:t>Public Service Waivers/Amendments</a:t>
          </a:r>
        </a:p>
      </dgm:t>
    </dgm:pt>
    <dgm:pt modelId="{2DD343EC-3AFB-4C83-A549-9DBF6419F2B4}" type="parTrans" cxnId="{45BB5180-98E0-4454-9DDF-43669300AB1F}">
      <dgm:prSet/>
      <dgm:spPr/>
      <dgm:t>
        <a:bodyPr/>
        <a:lstStyle/>
        <a:p>
          <a:endParaRPr lang="en-US">
            <a:latin typeface="Arial" panose="020B0604020202020204" pitchFamily="34" charset="0"/>
            <a:cs typeface="Arial" panose="020B0604020202020204" pitchFamily="34" charset="0"/>
          </a:endParaRPr>
        </a:p>
      </dgm:t>
    </dgm:pt>
    <dgm:pt modelId="{E8258FCD-6137-4C65-9557-DE79640B5D6A}" type="sibTrans" cxnId="{45BB5180-98E0-4454-9DDF-43669300AB1F}">
      <dgm:prSet/>
      <dgm:spPr/>
      <dgm:t>
        <a:bodyPr/>
        <a:lstStyle/>
        <a:p>
          <a:endParaRPr lang="en-US">
            <a:latin typeface="Arial" panose="020B0604020202020204" pitchFamily="34" charset="0"/>
            <a:cs typeface="Arial" panose="020B0604020202020204" pitchFamily="34" charset="0"/>
          </a:endParaRPr>
        </a:p>
      </dgm:t>
    </dgm:pt>
    <dgm:pt modelId="{0A0CF4B4-9A67-4C6E-95DC-330FB82ED3DD}">
      <dgm:prSet phldrT="[Text]"/>
      <dgm:spPr/>
      <dgm:t>
        <a:bodyPr/>
        <a:lstStyle/>
        <a:p>
          <a:r>
            <a:rPr lang="en-US" dirty="0">
              <a:latin typeface="Arial" panose="020B0604020202020204" pitchFamily="34" charset="0"/>
              <a:cs typeface="Arial" panose="020B0604020202020204" pitchFamily="34" charset="0"/>
            </a:rPr>
            <a:t>Housing: Emergency Monthly Housing Payments </a:t>
          </a:r>
        </a:p>
      </dgm:t>
    </dgm:pt>
    <dgm:pt modelId="{4C7DBA15-E9B5-4C55-81B5-AB9035EF928E}" type="parTrans" cxnId="{4D4703EB-0E94-4FAA-BDF9-34E508D8BEE4}">
      <dgm:prSet/>
      <dgm:spPr/>
      <dgm:t>
        <a:bodyPr/>
        <a:lstStyle/>
        <a:p>
          <a:endParaRPr lang="en-US">
            <a:latin typeface="Arial" panose="020B0604020202020204" pitchFamily="34" charset="0"/>
            <a:cs typeface="Arial" panose="020B0604020202020204" pitchFamily="34" charset="0"/>
          </a:endParaRPr>
        </a:p>
      </dgm:t>
    </dgm:pt>
    <dgm:pt modelId="{37D87609-E42A-4F8D-B50F-B8C8324F72F0}" type="sibTrans" cxnId="{4D4703EB-0E94-4FAA-BDF9-34E508D8BEE4}">
      <dgm:prSet/>
      <dgm:spPr/>
      <dgm:t>
        <a:bodyPr/>
        <a:lstStyle/>
        <a:p>
          <a:endParaRPr lang="en-US">
            <a:latin typeface="Arial" panose="020B0604020202020204" pitchFamily="34" charset="0"/>
            <a:cs typeface="Arial" panose="020B0604020202020204" pitchFamily="34" charset="0"/>
          </a:endParaRPr>
        </a:p>
      </dgm:t>
    </dgm:pt>
    <dgm:pt modelId="{CE8D0DB7-A211-4052-A30C-FC9AB2FD84EC}" type="pres">
      <dgm:prSet presAssocID="{BF732AE2-128F-4521-BE4C-002E7DB95A9E}" presName="Name0" presStyleCnt="0">
        <dgm:presLayoutVars>
          <dgm:chMax val="7"/>
          <dgm:chPref val="7"/>
          <dgm:dir/>
        </dgm:presLayoutVars>
      </dgm:prSet>
      <dgm:spPr/>
    </dgm:pt>
    <dgm:pt modelId="{A08A5ACC-700A-4248-8272-6B8D3EDDF7B8}" type="pres">
      <dgm:prSet presAssocID="{BF732AE2-128F-4521-BE4C-002E7DB95A9E}" presName="Name1" presStyleCnt="0"/>
      <dgm:spPr/>
    </dgm:pt>
    <dgm:pt modelId="{4B8F8DC4-B7CF-4E77-9C88-6FFD376EE29B}" type="pres">
      <dgm:prSet presAssocID="{BF732AE2-128F-4521-BE4C-002E7DB95A9E}" presName="cycle" presStyleCnt="0"/>
      <dgm:spPr/>
    </dgm:pt>
    <dgm:pt modelId="{DF82A271-CD1D-49A0-937E-43AF7C7BA46B}" type="pres">
      <dgm:prSet presAssocID="{BF732AE2-128F-4521-BE4C-002E7DB95A9E}" presName="srcNode" presStyleLbl="node1" presStyleIdx="0" presStyleCnt="3"/>
      <dgm:spPr/>
    </dgm:pt>
    <dgm:pt modelId="{5080FDF6-9D12-4241-B1EE-DD259236D8CC}" type="pres">
      <dgm:prSet presAssocID="{BF732AE2-128F-4521-BE4C-002E7DB95A9E}" presName="conn" presStyleLbl="parChTrans1D2" presStyleIdx="0" presStyleCnt="1"/>
      <dgm:spPr/>
    </dgm:pt>
    <dgm:pt modelId="{F4E21D04-7125-40B4-92AA-F837AA50CB6A}" type="pres">
      <dgm:prSet presAssocID="{BF732AE2-128F-4521-BE4C-002E7DB95A9E}" presName="extraNode" presStyleLbl="node1" presStyleIdx="0" presStyleCnt="3"/>
      <dgm:spPr/>
    </dgm:pt>
    <dgm:pt modelId="{3D2E3347-25B3-4010-BBBC-3ABDD138B479}" type="pres">
      <dgm:prSet presAssocID="{BF732AE2-128F-4521-BE4C-002E7DB95A9E}" presName="dstNode" presStyleLbl="node1" presStyleIdx="0" presStyleCnt="3"/>
      <dgm:spPr/>
    </dgm:pt>
    <dgm:pt modelId="{B3D78EF2-F3B7-473A-95CA-D43D5AC4A497}" type="pres">
      <dgm:prSet presAssocID="{90499FD0-F468-4C22-8B90-2D9D9EEC8323}" presName="text_1" presStyleLbl="node1" presStyleIdx="0" presStyleCnt="3">
        <dgm:presLayoutVars>
          <dgm:bulletEnabled val="1"/>
        </dgm:presLayoutVars>
      </dgm:prSet>
      <dgm:spPr/>
    </dgm:pt>
    <dgm:pt modelId="{A7E9EB20-F2A1-448C-B239-27DE9792A870}" type="pres">
      <dgm:prSet presAssocID="{90499FD0-F468-4C22-8B90-2D9D9EEC8323}" presName="accent_1" presStyleCnt="0"/>
      <dgm:spPr/>
    </dgm:pt>
    <dgm:pt modelId="{9D433E67-8D3F-469D-89A5-E7357BA59088}" type="pres">
      <dgm:prSet presAssocID="{90499FD0-F468-4C22-8B90-2D9D9EEC8323}" presName="accentRepeatNode" presStyleLbl="solidFgAcc1" presStyleIdx="0" presStyleCnt="3"/>
      <dgm:spPr/>
    </dgm:pt>
    <dgm:pt modelId="{1E3CFE0D-2352-4486-BB2D-E91E9CC48BF0}" type="pres">
      <dgm:prSet presAssocID="{5383C145-10AF-4C7A-9CD0-4D4A0E6D53A4}" presName="text_2" presStyleLbl="node1" presStyleIdx="1" presStyleCnt="3">
        <dgm:presLayoutVars>
          <dgm:bulletEnabled val="1"/>
        </dgm:presLayoutVars>
      </dgm:prSet>
      <dgm:spPr/>
    </dgm:pt>
    <dgm:pt modelId="{CEFB167E-6C8D-459F-8C2A-5C21A001BFDD}" type="pres">
      <dgm:prSet presAssocID="{5383C145-10AF-4C7A-9CD0-4D4A0E6D53A4}" presName="accent_2" presStyleCnt="0"/>
      <dgm:spPr/>
    </dgm:pt>
    <dgm:pt modelId="{00BA63E6-DD8F-4B21-9792-0F38063A3BAE}" type="pres">
      <dgm:prSet presAssocID="{5383C145-10AF-4C7A-9CD0-4D4A0E6D53A4}" presName="accentRepeatNode" presStyleLbl="solidFgAcc1" presStyleIdx="1" presStyleCnt="3"/>
      <dgm:spPr/>
    </dgm:pt>
    <dgm:pt modelId="{65F04556-92FD-42EE-95C5-663E584CA96A}" type="pres">
      <dgm:prSet presAssocID="{0A0CF4B4-9A67-4C6E-95DC-330FB82ED3DD}" presName="text_3" presStyleLbl="node1" presStyleIdx="2" presStyleCnt="3">
        <dgm:presLayoutVars>
          <dgm:bulletEnabled val="1"/>
        </dgm:presLayoutVars>
      </dgm:prSet>
      <dgm:spPr/>
    </dgm:pt>
    <dgm:pt modelId="{BD1D8EDE-1AC7-42B4-A4C4-A41395EA5FEA}" type="pres">
      <dgm:prSet presAssocID="{0A0CF4B4-9A67-4C6E-95DC-330FB82ED3DD}" presName="accent_3" presStyleCnt="0"/>
      <dgm:spPr/>
    </dgm:pt>
    <dgm:pt modelId="{68639F8F-320A-4376-97A2-4EE133A6FEA6}" type="pres">
      <dgm:prSet presAssocID="{0A0CF4B4-9A67-4C6E-95DC-330FB82ED3DD}" presName="accentRepeatNode" presStyleLbl="solidFgAcc1" presStyleIdx="2" presStyleCnt="3"/>
      <dgm:spPr/>
    </dgm:pt>
  </dgm:ptLst>
  <dgm:cxnLst>
    <dgm:cxn modelId="{1AF5221D-213C-4003-B022-D45E789F09CF}" type="presOf" srcId="{90499FD0-F468-4C22-8B90-2D9D9EEC8323}" destId="{B3D78EF2-F3B7-473A-95CA-D43D5AC4A497}" srcOrd="0" destOrd="0" presId="urn:microsoft.com/office/officeart/2008/layout/VerticalCurvedList"/>
    <dgm:cxn modelId="{FE8D1A6F-21F3-40CC-B39A-302FC5630170}" type="presOf" srcId="{C921C55E-8D3E-4E78-8572-B4972B6161C9}" destId="{5080FDF6-9D12-4241-B1EE-DD259236D8CC}" srcOrd="0" destOrd="0" presId="urn:microsoft.com/office/officeart/2008/layout/VerticalCurvedList"/>
    <dgm:cxn modelId="{6A029B79-362C-4092-A2B3-6F6433886CB5}" srcId="{BF732AE2-128F-4521-BE4C-002E7DB95A9E}" destId="{90499FD0-F468-4C22-8B90-2D9D9EEC8323}" srcOrd="0" destOrd="0" parTransId="{757129F8-CB16-4453-9C40-9C4CC6B8BCD4}" sibTransId="{C921C55E-8D3E-4E78-8572-B4972B6161C9}"/>
    <dgm:cxn modelId="{45BB5180-98E0-4454-9DDF-43669300AB1F}" srcId="{BF732AE2-128F-4521-BE4C-002E7DB95A9E}" destId="{5383C145-10AF-4C7A-9CD0-4D4A0E6D53A4}" srcOrd="1" destOrd="0" parTransId="{2DD343EC-3AFB-4C83-A549-9DBF6419F2B4}" sibTransId="{E8258FCD-6137-4C65-9557-DE79640B5D6A}"/>
    <dgm:cxn modelId="{33932A97-5EBC-4A97-B744-2DB740BCF4A4}" type="presOf" srcId="{0A0CF4B4-9A67-4C6E-95DC-330FB82ED3DD}" destId="{65F04556-92FD-42EE-95C5-663E584CA96A}" srcOrd="0" destOrd="0" presId="urn:microsoft.com/office/officeart/2008/layout/VerticalCurvedList"/>
    <dgm:cxn modelId="{9CB908A1-CF9E-4357-97B9-6DEA4448A2EF}" type="presOf" srcId="{BF732AE2-128F-4521-BE4C-002E7DB95A9E}" destId="{CE8D0DB7-A211-4052-A30C-FC9AB2FD84EC}" srcOrd="0" destOrd="0" presId="urn:microsoft.com/office/officeart/2008/layout/VerticalCurvedList"/>
    <dgm:cxn modelId="{E5BAC6D6-C7E2-4FF9-B43B-8AC5CFC7C0C4}" type="presOf" srcId="{5383C145-10AF-4C7A-9CD0-4D4A0E6D53A4}" destId="{1E3CFE0D-2352-4486-BB2D-E91E9CC48BF0}" srcOrd="0" destOrd="0" presId="urn:microsoft.com/office/officeart/2008/layout/VerticalCurvedList"/>
    <dgm:cxn modelId="{4D4703EB-0E94-4FAA-BDF9-34E508D8BEE4}" srcId="{BF732AE2-128F-4521-BE4C-002E7DB95A9E}" destId="{0A0CF4B4-9A67-4C6E-95DC-330FB82ED3DD}" srcOrd="2" destOrd="0" parTransId="{4C7DBA15-E9B5-4C55-81B5-AB9035EF928E}" sibTransId="{37D87609-E42A-4F8D-B50F-B8C8324F72F0}"/>
    <dgm:cxn modelId="{38903DEE-4D22-4D4A-8A7E-A23868538DB7}" type="presParOf" srcId="{CE8D0DB7-A211-4052-A30C-FC9AB2FD84EC}" destId="{A08A5ACC-700A-4248-8272-6B8D3EDDF7B8}" srcOrd="0" destOrd="0" presId="urn:microsoft.com/office/officeart/2008/layout/VerticalCurvedList"/>
    <dgm:cxn modelId="{D6FA9285-7C16-4019-8148-488F109046CF}" type="presParOf" srcId="{A08A5ACC-700A-4248-8272-6B8D3EDDF7B8}" destId="{4B8F8DC4-B7CF-4E77-9C88-6FFD376EE29B}" srcOrd="0" destOrd="0" presId="urn:microsoft.com/office/officeart/2008/layout/VerticalCurvedList"/>
    <dgm:cxn modelId="{B9578350-5CDC-4418-96BA-A6165FD69271}" type="presParOf" srcId="{4B8F8DC4-B7CF-4E77-9C88-6FFD376EE29B}" destId="{DF82A271-CD1D-49A0-937E-43AF7C7BA46B}" srcOrd="0" destOrd="0" presId="urn:microsoft.com/office/officeart/2008/layout/VerticalCurvedList"/>
    <dgm:cxn modelId="{AEC16993-A20B-4734-8B61-38EBBAA2BC34}" type="presParOf" srcId="{4B8F8DC4-B7CF-4E77-9C88-6FFD376EE29B}" destId="{5080FDF6-9D12-4241-B1EE-DD259236D8CC}" srcOrd="1" destOrd="0" presId="urn:microsoft.com/office/officeart/2008/layout/VerticalCurvedList"/>
    <dgm:cxn modelId="{BE8451F8-6588-4729-AE08-17E412E960FF}" type="presParOf" srcId="{4B8F8DC4-B7CF-4E77-9C88-6FFD376EE29B}" destId="{F4E21D04-7125-40B4-92AA-F837AA50CB6A}" srcOrd="2" destOrd="0" presId="urn:microsoft.com/office/officeart/2008/layout/VerticalCurvedList"/>
    <dgm:cxn modelId="{B63A7798-3BCA-4D10-9FD3-3662513E3D62}" type="presParOf" srcId="{4B8F8DC4-B7CF-4E77-9C88-6FFD376EE29B}" destId="{3D2E3347-25B3-4010-BBBC-3ABDD138B479}" srcOrd="3" destOrd="0" presId="urn:microsoft.com/office/officeart/2008/layout/VerticalCurvedList"/>
    <dgm:cxn modelId="{C088E409-986F-4C8B-88C4-FECA4D96B843}" type="presParOf" srcId="{A08A5ACC-700A-4248-8272-6B8D3EDDF7B8}" destId="{B3D78EF2-F3B7-473A-95CA-D43D5AC4A497}" srcOrd="1" destOrd="0" presId="urn:microsoft.com/office/officeart/2008/layout/VerticalCurvedList"/>
    <dgm:cxn modelId="{A6A2DDA7-8B88-4097-9233-D7C652A6DE10}" type="presParOf" srcId="{A08A5ACC-700A-4248-8272-6B8D3EDDF7B8}" destId="{A7E9EB20-F2A1-448C-B239-27DE9792A870}" srcOrd="2" destOrd="0" presId="urn:microsoft.com/office/officeart/2008/layout/VerticalCurvedList"/>
    <dgm:cxn modelId="{80BC5814-B425-4C9A-8976-AF3AEDE85F80}" type="presParOf" srcId="{A7E9EB20-F2A1-448C-B239-27DE9792A870}" destId="{9D433E67-8D3F-469D-89A5-E7357BA59088}" srcOrd="0" destOrd="0" presId="urn:microsoft.com/office/officeart/2008/layout/VerticalCurvedList"/>
    <dgm:cxn modelId="{028DEC23-89D4-41E0-9C21-805A04CBDD6B}" type="presParOf" srcId="{A08A5ACC-700A-4248-8272-6B8D3EDDF7B8}" destId="{1E3CFE0D-2352-4486-BB2D-E91E9CC48BF0}" srcOrd="3" destOrd="0" presId="urn:microsoft.com/office/officeart/2008/layout/VerticalCurvedList"/>
    <dgm:cxn modelId="{8CA0BCCF-5F96-4EE1-8A25-85C5B0E1E860}" type="presParOf" srcId="{A08A5ACC-700A-4248-8272-6B8D3EDDF7B8}" destId="{CEFB167E-6C8D-459F-8C2A-5C21A001BFDD}" srcOrd="4" destOrd="0" presId="urn:microsoft.com/office/officeart/2008/layout/VerticalCurvedList"/>
    <dgm:cxn modelId="{DAAEBBAE-DACA-4F34-BBD0-6B1955909A00}" type="presParOf" srcId="{CEFB167E-6C8D-459F-8C2A-5C21A001BFDD}" destId="{00BA63E6-DD8F-4B21-9792-0F38063A3BAE}" srcOrd="0" destOrd="0" presId="urn:microsoft.com/office/officeart/2008/layout/VerticalCurvedList"/>
    <dgm:cxn modelId="{87D4006D-DB82-4835-A64C-4C868772E8EE}" type="presParOf" srcId="{A08A5ACC-700A-4248-8272-6B8D3EDDF7B8}" destId="{65F04556-92FD-42EE-95C5-663E584CA96A}" srcOrd="5" destOrd="0" presId="urn:microsoft.com/office/officeart/2008/layout/VerticalCurvedList"/>
    <dgm:cxn modelId="{C1C19C1A-07A6-45D9-AEAD-18293E456E67}" type="presParOf" srcId="{A08A5ACC-700A-4248-8272-6B8D3EDDF7B8}" destId="{BD1D8EDE-1AC7-42B4-A4C4-A41395EA5FEA}" srcOrd="6" destOrd="0" presId="urn:microsoft.com/office/officeart/2008/layout/VerticalCurvedList"/>
    <dgm:cxn modelId="{765C6BC3-2E97-453A-99D2-F641BD1C12A5}" type="presParOf" srcId="{BD1D8EDE-1AC7-42B4-A4C4-A41395EA5FEA}" destId="{68639F8F-320A-4376-97A2-4EE133A6FEA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F732AE2-128F-4521-BE4C-002E7DB95A9E}"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US"/>
        </a:p>
      </dgm:t>
    </dgm:pt>
    <dgm:pt modelId="{90499FD0-F468-4C22-8B90-2D9D9EEC8323}">
      <dgm:prSet phldrT="[Text]"/>
      <dgm:spPr/>
      <dgm:t>
        <a:bodyPr/>
        <a:lstStyle/>
        <a:p>
          <a:r>
            <a:rPr lang="en-US" dirty="0">
              <a:latin typeface="Arial" panose="020B0604020202020204" pitchFamily="34" charset="0"/>
              <a:cs typeface="Arial" panose="020B0604020202020204" pitchFamily="34" charset="0"/>
            </a:rPr>
            <a:t>O% interest loans</a:t>
          </a:r>
        </a:p>
      </dgm:t>
    </dgm:pt>
    <dgm:pt modelId="{757129F8-CB16-4453-9C40-9C4CC6B8BCD4}" type="parTrans" cxnId="{6A029B79-362C-4092-A2B3-6F6433886CB5}">
      <dgm:prSet/>
      <dgm:spPr/>
      <dgm:t>
        <a:bodyPr/>
        <a:lstStyle/>
        <a:p>
          <a:endParaRPr lang="en-US">
            <a:latin typeface="Arial" panose="020B0604020202020204" pitchFamily="34" charset="0"/>
            <a:cs typeface="Arial" panose="020B0604020202020204" pitchFamily="34" charset="0"/>
          </a:endParaRPr>
        </a:p>
      </dgm:t>
    </dgm:pt>
    <dgm:pt modelId="{C921C55E-8D3E-4E78-8572-B4972B6161C9}" type="sibTrans" cxnId="{6A029B79-362C-4092-A2B3-6F6433886CB5}">
      <dgm:prSet/>
      <dgm:spPr/>
      <dgm:t>
        <a:bodyPr/>
        <a:lstStyle/>
        <a:p>
          <a:endParaRPr lang="en-US">
            <a:latin typeface="Arial" panose="020B0604020202020204" pitchFamily="34" charset="0"/>
            <a:cs typeface="Arial" panose="020B0604020202020204" pitchFamily="34" charset="0"/>
          </a:endParaRPr>
        </a:p>
      </dgm:t>
    </dgm:pt>
    <dgm:pt modelId="{5383C145-10AF-4C7A-9CD0-4D4A0E6D53A4}">
      <dgm:prSet phldrT="[Text]"/>
      <dgm:spPr/>
      <dgm:t>
        <a:bodyPr/>
        <a:lstStyle/>
        <a:p>
          <a:pPr>
            <a:buFont typeface="Arial" charset="0"/>
            <a:buNone/>
          </a:pPr>
          <a:r>
            <a:rPr lang="en-US" altLang="en-US" dirty="0">
              <a:latin typeface="Arial" pitchFamily="34" charset="0"/>
              <a:cs typeface="Arial" pitchFamily="34" charset="0"/>
            </a:rPr>
            <a:t>6- to 12-month principal/interest deferrals </a:t>
          </a:r>
          <a:endParaRPr lang="en-US" dirty="0">
            <a:latin typeface="Arial" panose="020B0604020202020204" pitchFamily="34" charset="0"/>
            <a:cs typeface="Arial" panose="020B0604020202020204" pitchFamily="34" charset="0"/>
          </a:endParaRPr>
        </a:p>
      </dgm:t>
    </dgm:pt>
    <dgm:pt modelId="{2DD343EC-3AFB-4C83-A549-9DBF6419F2B4}" type="parTrans" cxnId="{45BB5180-98E0-4454-9DDF-43669300AB1F}">
      <dgm:prSet/>
      <dgm:spPr/>
      <dgm:t>
        <a:bodyPr/>
        <a:lstStyle/>
        <a:p>
          <a:endParaRPr lang="en-US">
            <a:latin typeface="Arial" panose="020B0604020202020204" pitchFamily="34" charset="0"/>
            <a:cs typeface="Arial" panose="020B0604020202020204" pitchFamily="34" charset="0"/>
          </a:endParaRPr>
        </a:p>
      </dgm:t>
    </dgm:pt>
    <dgm:pt modelId="{E8258FCD-6137-4C65-9557-DE79640B5D6A}" type="sibTrans" cxnId="{45BB5180-98E0-4454-9DDF-43669300AB1F}">
      <dgm:prSet/>
      <dgm:spPr/>
      <dgm:t>
        <a:bodyPr/>
        <a:lstStyle/>
        <a:p>
          <a:endParaRPr lang="en-US">
            <a:latin typeface="Arial" panose="020B0604020202020204" pitchFamily="34" charset="0"/>
            <a:cs typeface="Arial" panose="020B0604020202020204" pitchFamily="34" charset="0"/>
          </a:endParaRPr>
        </a:p>
      </dgm:t>
    </dgm:pt>
    <dgm:pt modelId="{0A0CF4B4-9A67-4C6E-95DC-330FB82ED3DD}">
      <dgm:prSet phldrT="[Text]"/>
      <dgm:spPr/>
      <dgm:t>
        <a:bodyPr/>
        <a:lstStyle/>
        <a:p>
          <a:r>
            <a:rPr lang="en-US" dirty="0">
              <a:latin typeface="Arial" panose="020B0604020202020204" pitchFamily="34" charset="0"/>
              <a:cs typeface="Arial" panose="020B0604020202020204" pitchFamily="34" charset="0"/>
            </a:rPr>
            <a:t>Working capital loans</a:t>
          </a:r>
        </a:p>
      </dgm:t>
    </dgm:pt>
    <dgm:pt modelId="{4C7DBA15-E9B5-4C55-81B5-AB9035EF928E}" type="parTrans" cxnId="{4D4703EB-0E94-4FAA-BDF9-34E508D8BEE4}">
      <dgm:prSet/>
      <dgm:spPr/>
      <dgm:t>
        <a:bodyPr/>
        <a:lstStyle/>
        <a:p>
          <a:endParaRPr lang="en-US">
            <a:latin typeface="Arial" panose="020B0604020202020204" pitchFamily="34" charset="0"/>
            <a:cs typeface="Arial" panose="020B0604020202020204" pitchFamily="34" charset="0"/>
          </a:endParaRPr>
        </a:p>
      </dgm:t>
    </dgm:pt>
    <dgm:pt modelId="{37D87609-E42A-4F8D-B50F-B8C8324F72F0}" type="sibTrans" cxnId="{4D4703EB-0E94-4FAA-BDF9-34E508D8BEE4}">
      <dgm:prSet/>
      <dgm:spPr/>
      <dgm:t>
        <a:bodyPr/>
        <a:lstStyle/>
        <a:p>
          <a:endParaRPr lang="en-US">
            <a:latin typeface="Arial" panose="020B0604020202020204" pitchFamily="34" charset="0"/>
            <a:cs typeface="Arial" panose="020B0604020202020204" pitchFamily="34" charset="0"/>
          </a:endParaRPr>
        </a:p>
      </dgm:t>
    </dgm:pt>
    <dgm:pt modelId="{41093A3F-F31D-4DED-A8FF-E3722A05C413}" type="pres">
      <dgm:prSet presAssocID="{BF732AE2-128F-4521-BE4C-002E7DB95A9E}" presName="Name0" presStyleCnt="0">
        <dgm:presLayoutVars>
          <dgm:chMax val="7"/>
          <dgm:chPref val="7"/>
          <dgm:dir/>
        </dgm:presLayoutVars>
      </dgm:prSet>
      <dgm:spPr/>
    </dgm:pt>
    <dgm:pt modelId="{A828B2D1-2141-4622-9F0C-E5BD282EB5F9}" type="pres">
      <dgm:prSet presAssocID="{BF732AE2-128F-4521-BE4C-002E7DB95A9E}" presName="Name1" presStyleCnt="0"/>
      <dgm:spPr/>
    </dgm:pt>
    <dgm:pt modelId="{05D520CC-5037-4802-8231-B7371EB05B88}" type="pres">
      <dgm:prSet presAssocID="{BF732AE2-128F-4521-BE4C-002E7DB95A9E}" presName="cycle" presStyleCnt="0"/>
      <dgm:spPr/>
    </dgm:pt>
    <dgm:pt modelId="{AB209448-7145-4D66-B262-B66E873CDA2E}" type="pres">
      <dgm:prSet presAssocID="{BF732AE2-128F-4521-BE4C-002E7DB95A9E}" presName="srcNode" presStyleLbl="node1" presStyleIdx="0" presStyleCnt="3"/>
      <dgm:spPr/>
    </dgm:pt>
    <dgm:pt modelId="{B2468AC7-5EB0-4985-B89D-C063A78B0BD5}" type="pres">
      <dgm:prSet presAssocID="{BF732AE2-128F-4521-BE4C-002E7DB95A9E}" presName="conn" presStyleLbl="parChTrans1D2" presStyleIdx="0" presStyleCnt="1"/>
      <dgm:spPr/>
    </dgm:pt>
    <dgm:pt modelId="{84E4C6EE-0C22-484A-A38D-AC0BE90A2B40}" type="pres">
      <dgm:prSet presAssocID="{BF732AE2-128F-4521-BE4C-002E7DB95A9E}" presName="extraNode" presStyleLbl="node1" presStyleIdx="0" presStyleCnt="3"/>
      <dgm:spPr/>
    </dgm:pt>
    <dgm:pt modelId="{BE24913A-606D-4FB9-81E8-34AEF214BC6A}" type="pres">
      <dgm:prSet presAssocID="{BF732AE2-128F-4521-BE4C-002E7DB95A9E}" presName="dstNode" presStyleLbl="node1" presStyleIdx="0" presStyleCnt="3"/>
      <dgm:spPr/>
    </dgm:pt>
    <dgm:pt modelId="{400546AC-70AE-4974-8F3F-82FDC5AF3DC6}" type="pres">
      <dgm:prSet presAssocID="{90499FD0-F468-4C22-8B90-2D9D9EEC8323}" presName="text_1" presStyleLbl="node1" presStyleIdx="0" presStyleCnt="3">
        <dgm:presLayoutVars>
          <dgm:bulletEnabled val="1"/>
        </dgm:presLayoutVars>
      </dgm:prSet>
      <dgm:spPr/>
    </dgm:pt>
    <dgm:pt modelId="{20002514-AC6C-416E-BB22-368BEBEDF239}" type="pres">
      <dgm:prSet presAssocID="{90499FD0-F468-4C22-8B90-2D9D9EEC8323}" presName="accent_1" presStyleCnt="0"/>
      <dgm:spPr/>
    </dgm:pt>
    <dgm:pt modelId="{59AC5744-DE78-494B-8DFC-F71C0DD6B148}" type="pres">
      <dgm:prSet presAssocID="{90499FD0-F468-4C22-8B90-2D9D9EEC8323}" presName="accentRepeatNode" presStyleLbl="solidFgAcc1" presStyleIdx="0" presStyleCnt="3"/>
      <dgm:spPr/>
    </dgm:pt>
    <dgm:pt modelId="{2AAA8A5B-F9ED-475F-AEDC-919EC5D90FFD}" type="pres">
      <dgm:prSet presAssocID="{5383C145-10AF-4C7A-9CD0-4D4A0E6D53A4}" presName="text_2" presStyleLbl="node1" presStyleIdx="1" presStyleCnt="3">
        <dgm:presLayoutVars>
          <dgm:bulletEnabled val="1"/>
        </dgm:presLayoutVars>
      </dgm:prSet>
      <dgm:spPr/>
    </dgm:pt>
    <dgm:pt modelId="{EEDBBA72-835A-48DE-84A7-0F51030F2F28}" type="pres">
      <dgm:prSet presAssocID="{5383C145-10AF-4C7A-9CD0-4D4A0E6D53A4}" presName="accent_2" presStyleCnt="0"/>
      <dgm:spPr/>
    </dgm:pt>
    <dgm:pt modelId="{9104C701-0B26-4219-9033-178FCCCFE03E}" type="pres">
      <dgm:prSet presAssocID="{5383C145-10AF-4C7A-9CD0-4D4A0E6D53A4}" presName="accentRepeatNode" presStyleLbl="solidFgAcc1" presStyleIdx="1" presStyleCnt="3"/>
      <dgm:spPr/>
    </dgm:pt>
    <dgm:pt modelId="{8D174CBB-90FA-4674-A27D-CF5749FF9F2F}" type="pres">
      <dgm:prSet presAssocID="{0A0CF4B4-9A67-4C6E-95DC-330FB82ED3DD}" presName="text_3" presStyleLbl="node1" presStyleIdx="2" presStyleCnt="3">
        <dgm:presLayoutVars>
          <dgm:bulletEnabled val="1"/>
        </dgm:presLayoutVars>
      </dgm:prSet>
      <dgm:spPr/>
    </dgm:pt>
    <dgm:pt modelId="{26BA39AF-9C1A-48A6-8119-237D19D659FD}" type="pres">
      <dgm:prSet presAssocID="{0A0CF4B4-9A67-4C6E-95DC-330FB82ED3DD}" presName="accent_3" presStyleCnt="0"/>
      <dgm:spPr/>
    </dgm:pt>
    <dgm:pt modelId="{A78202A3-4DBE-49BC-9511-D5EC8AFB95B6}" type="pres">
      <dgm:prSet presAssocID="{0A0CF4B4-9A67-4C6E-95DC-330FB82ED3DD}" presName="accentRepeatNode" presStyleLbl="solidFgAcc1" presStyleIdx="2" presStyleCnt="3"/>
      <dgm:spPr/>
    </dgm:pt>
  </dgm:ptLst>
  <dgm:cxnLst>
    <dgm:cxn modelId="{C133CB16-AE17-4A06-904F-46D45E61A59F}" type="presOf" srcId="{0A0CF4B4-9A67-4C6E-95DC-330FB82ED3DD}" destId="{8D174CBB-90FA-4674-A27D-CF5749FF9F2F}" srcOrd="0" destOrd="0" presId="urn:microsoft.com/office/officeart/2008/layout/VerticalCurvedList"/>
    <dgm:cxn modelId="{E69C7C31-4D7A-4CE2-8AA0-406454580584}" type="presOf" srcId="{BF732AE2-128F-4521-BE4C-002E7DB95A9E}" destId="{41093A3F-F31D-4DED-A8FF-E3722A05C413}" srcOrd="0" destOrd="0" presId="urn:microsoft.com/office/officeart/2008/layout/VerticalCurvedList"/>
    <dgm:cxn modelId="{FF870B51-75FB-4D32-A58C-83C1C20AFFC0}" type="presOf" srcId="{5383C145-10AF-4C7A-9CD0-4D4A0E6D53A4}" destId="{2AAA8A5B-F9ED-475F-AEDC-919EC5D90FFD}" srcOrd="0" destOrd="0" presId="urn:microsoft.com/office/officeart/2008/layout/VerticalCurvedList"/>
    <dgm:cxn modelId="{6A029B79-362C-4092-A2B3-6F6433886CB5}" srcId="{BF732AE2-128F-4521-BE4C-002E7DB95A9E}" destId="{90499FD0-F468-4C22-8B90-2D9D9EEC8323}" srcOrd="0" destOrd="0" parTransId="{757129F8-CB16-4453-9C40-9C4CC6B8BCD4}" sibTransId="{C921C55E-8D3E-4E78-8572-B4972B6161C9}"/>
    <dgm:cxn modelId="{BF35397D-1BD6-4D8F-AF85-0C1C9126C188}" type="presOf" srcId="{C921C55E-8D3E-4E78-8572-B4972B6161C9}" destId="{B2468AC7-5EB0-4985-B89D-C063A78B0BD5}" srcOrd="0" destOrd="0" presId="urn:microsoft.com/office/officeart/2008/layout/VerticalCurvedList"/>
    <dgm:cxn modelId="{45BB5180-98E0-4454-9DDF-43669300AB1F}" srcId="{BF732AE2-128F-4521-BE4C-002E7DB95A9E}" destId="{5383C145-10AF-4C7A-9CD0-4D4A0E6D53A4}" srcOrd="1" destOrd="0" parTransId="{2DD343EC-3AFB-4C83-A549-9DBF6419F2B4}" sibTransId="{E8258FCD-6137-4C65-9557-DE79640B5D6A}"/>
    <dgm:cxn modelId="{2747F0DB-D663-4856-ACC8-B18ED543D8D0}" type="presOf" srcId="{90499FD0-F468-4C22-8B90-2D9D9EEC8323}" destId="{400546AC-70AE-4974-8F3F-82FDC5AF3DC6}" srcOrd="0" destOrd="0" presId="urn:microsoft.com/office/officeart/2008/layout/VerticalCurvedList"/>
    <dgm:cxn modelId="{4D4703EB-0E94-4FAA-BDF9-34E508D8BEE4}" srcId="{BF732AE2-128F-4521-BE4C-002E7DB95A9E}" destId="{0A0CF4B4-9A67-4C6E-95DC-330FB82ED3DD}" srcOrd="2" destOrd="0" parTransId="{4C7DBA15-E9B5-4C55-81B5-AB9035EF928E}" sibTransId="{37D87609-E42A-4F8D-B50F-B8C8324F72F0}"/>
    <dgm:cxn modelId="{768309F1-9EAA-4190-8F07-E6AFCEC5813E}" type="presParOf" srcId="{41093A3F-F31D-4DED-A8FF-E3722A05C413}" destId="{A828B2D1-2141-4622-9F0C-E5BD282EB5F9}" srcOrd="0" destOrd="0" presId="urn:microsoft.com/office/officeart/2008/layout/VerticalCurvedList"/>
    <dgm:cxn modelId="{0B950D27-85ED-44C3-B701-06386DD3471D}" type="presParOf" srcId="{A828B2D1-2141-4622-9F0C-E5BD282EB5F9}" destId="{05D520CC-5037-4802-8231-B7371EB05B88}" srcOrd="0" destOrd="0" presId="urn:microsoft.com/office/officeart/2008/layout/VerticalCurvedList"/>
    <dgm:cxn modelId="{B8B9F538-EF0F-4D6F-9F3D-82D514AF3D25}" type="presParOf" srcId="{05D520CC-5037-4802-8231-B7371EB05B88}" destId="{AB209448-7145-4D66-B262-B66E873CDA2E}" srcOrd="0" destOrd="0" presId="urn:microsoft.com/office/officeart/2008/layout/VerticalCurvedList"/>
    <dgm:cxn modelId="{D003DF6B-98D9-4E8A-8070-D7CBEC4088D7}" type="presParOf" srcId="{05D520CC-5037-4802-8231-B7371EB05B88}" destId="{B2468AC7-5EB0-4985-B89D-C063A78B0BD5}" srcOrd="1" destOrd="0" presId="urn:microsoft.com/office/officeart/2008/layout/VerticalCurvedList"/>
    <dgm:cxn modelId="{BDC8C754-AE29-4784-9DC0-F3641D1D8871}" type="presParOf" srcId="{05D520CC-5037-4802-8231-B7371EB05B88}" destId="{84E4C6EE-0C22-484A-A38D-AC0BE90A2B40}" srcOrd="2" destOrd="0" presId="urn:microsoft.com/office/officeart/2008/layout/VerticalCurvedList"/>
    <dgm:cxn modelId="{34865E27-F305-479C-9F63-7C84E165B4E5}" type="presParOf" srcId="{05D520CC-5037-4802-8231-B7371EB05B88}" destId="{BE24913A-606D-4FB9-81E8-34AEF214BC6A}" srcOrd="3" destOrd="0" presId="urn:microsoft.com/office/officeart/2008/layout/VerticalCurvedList"/>
    <dgm:cxn modelId="{77FCAFEA-81DA-4CBB-88AD-078CEF2F069A}" type="presParOf" srcId="{A828B2D1-2141-4622-9F0C-E5BD282EB5F9}" destId="{400546AC-70AE-4974-8F3F-82FDC5AF3DC6}" srcOrd="1" destOrd="0" presId="urn:microsoft.com/office/officeart/2008/layout/VerticalCurvedList"/>
    <dgm:cxn modelId="{1741290B-C2F1-4AB5-8E50-CD8B61EAB01A}" type="presParOf" srcId="{A828B2D1-2141-4622-9F0C-E5BD282EB5F9}" destId="{20002514-AC6C-416E-BB22-368BEBEDF239}" srcOrd="2" destOrd="0" presId="urn:microsoft.com/office/officeart/2008/layout/VerticalCurvedList"/>
    <dgm:cxn modelId="{B09E1909-1AD8-41B6-99FD-D3CC81FE5857}" type="presParOf" srcId="{20002514-AC6C-416E-BB22-368BEBEDF239}" destId="{59AC5744-DE78-494B-8DFC-F71C0DD6B148}" srcOrd="0" destOrd="0" presId="urn:microsoft.com/office/officeart/2008/layout/VerticalCurvedList"/>
    <dgm:cxn modelId="{F2743A5E-3CC4-4DE3-B2E1-149BC279A58B}" type="presParOf" srcId="{A828B2D1-2141-4622-9F0C-E5BD282EB5F9}" destId="{2AAA8A5B-F9ED-475F-AEDC-919EC5D90FFD}" srcOrd="3" destOrd="0" presId="urn:microsoft.com/office/officeart/2008/layout/VerticalCurvedList"/>
    <dgm:cxn modelId="{2E92F5FC-17D0-45B0-BC04-B34B23E6A163}" type="presParOf" srcId="{A828B2D1-2141-4622-9F0C-E5BD282EB5F9}" destId="{EEDBBA72-835A-48DE-84A7-0F51030F2F28}" srcOrd="4" destOrd="0" presId="urn:microsoft.com/office/officeart/2008/layout/VerticalCurvedList"/>
    <dgm:cxn modelId="{749D0409-0CE6-45A4-BCC8-DC2A9DBEC4F7}" type="presParOf" srcId="{EEDBBA72-835A-48DE-84A7-0F51030F2F28}" destId="{9104C701-0B26-4219-9033-178FCCCFE03E}" srcOrd="0" destOrd="0" presId="urn:microsoft.com/office/officeart/2008/layout/VerticalCurvedList"/>
    <dgm:cxn modelId="{D9574264-E8D9-415E-8CBB-504123681949}" type="presParOf" srcId="{A828B2D1-2141-4622-9F0C-E5BD282EB5F9}" destId="{8D174CBB-90FA-4674-A27D-CF5749FF9F2F}" srcOrd="5" destOrd="0" presId="urn:microsoft.com/office/officeart/2008/layout/VerticalCurvedList"/>
    <dgm:cxn modelId="{4B8165FC-4EDB-4855-9CA9-1F331E5B5D17}" type="presParOf" srcId="{A828B2D1-2141-4622-9F0C-E5BD282EB5F9}" destId="{26BA39AF-9C1A-48A6-8119-237D19D659FD}" srcOrd="6" destOrd="0" presId="urn:microsoft.com/office/officeart/2008/layout/VerticalCurvedList"/>
    <dgm:cxn modelId="{D43CA1A3-47A1-4FD2-9C60-25F20AD1D31E}" type="presParOf" srcId="{26BA39AF-9C1A-48A6-8119-237D19D659FD}" destId="{A78202A3-4DBE-49BC-9511-D5EC8AFB95B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73D48EE-43C7-4A0D-A130-23D4A3984C37}" type="doc">
      <dgm:prSet loTypeId="urn:microsoft.com/office/officeart/2005/8/layout/hierarchy5" loCatId="hierarchy" qsTypeId="urn:microsoft.com/office/officeart/2005/8/quickstyle/simple1" qsCatId="simple" csTypeId="urn:microsoft.com/office/officeart/2005/8/colors/colorful3" csCatId="colorful" phldr="1"/>
      <dgm:spPr/>
    </dgm:pt>
    <dgm:pt modelId="{839BE0BF-188C-446E-B87C-9823D1766F2C}">
      <dgm:prSet phldrT="[Text]"/>
      <dgm:spPr/>
      <dgm:t>
        <a:bodyPr/>
        <a:lstStyle/>
        <a:p>
          <a:r>
            <a:rPr lang="en-US" dirty="0">
              <a:latin typeface="Arial" panose="020B0604020202020204" pitchFamily="34" charset="0"/>
              <a:cs typeface="Arial" panose="020B0604020202020204" pitchFamily="34" charset="0"/>
            </a:rPr>
            <a:t>CDBG</a:t>
          </a:r>
        </a:p>
      </dgm:t>
    </dgm:pt>
    <dgm:pt modelId="{3DDFA25F-DFCC-4DDF-8BAD-62105B073F96}" type="parTrans" cxnId="{4DAEA6BF-0208-4E85-8061-E61156631C5A}">
      <dgm:prSet/>
      <dgm:spPr/>
      <dgm:t>
        <a:bodyPr/>
        <a:lstStyle/>
        <a:p>
          <a:endParaRPr lang="en-US"/>
        </a:p>
      </dgm:t>
    </dgm:pt>
    <dgm:pt modelId="{1B005A20-2425-445D-AF91-4E2B77B16638}" type="sibTrans" cxnId="{4DAEA6BF-0208-4E85-8061-E61156631C5A}">
      <dgm:prSet/>
      <dgm:spPr/>
      <dgm:t>
        <a:bodyPr/>
        <a:lstStyle/>
        <a:p>
          <a:endParaRPr lang="en-US"/>
        </a:p>
      </dgm:t>
    </dgm:pt>
    <dgm:pt modelId="{4A74177D-F7AA-4690-AE39-784290BAEA47}">
      <dgm:prSet phldrT="[Text]" custT="1"/>
      <dgm:spPr/>
      <dgm:t>
        <a:bodyPr/>
        <a:lstStyle/>
        <a:p>
          <a:r>
            <a:rPr lang="en-US" sz="3200" dirty="0">
              <a:latin typeface="Arial" panose="020B0604020202020204" pitchFamily="34" charset="0"/>
              <a:cs typeface="Arial" panose="020B0604020202020204" pitchFamily="34" charset="0"/>
            </a:rPr>
            <a:t>Homeless Services</a:t>
          </a:r>
        </a:p>
      </dgm:t>
    </dgm:pt>
    <dgm:pt modelId="{90256468-4A6C-468F-A65B-FC0AA8C67EE8}" type="parTrans" cxnId="{29DB1979-11FC-4051-9688-771A7F52474D}">
      <dgm:prSet/>
      <dgm:spPr/>
      <dgm:t>
        <a:bodyPr/>
        <a:lstStyle/>
        <a:p>
          <a:endParaRPr lang="en-US"/>
        </a:p>
      </dgm:t>
    </dgm:pt>
    <dgm:pt modelId="{5FDDE8ED-F8CE-4159-B490-2E3B6471C2B1}" type="sibTrans" cxnId="{29DB1979-11FC-4051-9688-771A7F52474D}">
      <dgm:prSet/>
      <dgm:spPr/>
      <dgm:t>
        <a:bodyPr/>
        <a:lstStyle/>
        <a:p>
          <a:endParaRPr lang="en-US"/>
        </a:p>
      </dgm:t>
    </dgm:pt>
    <dgm:pt modelId="{275B1F13-1B83-4A3E-B4D5-B289400305E6}">
      <dgm:prSet phldrT="[Text]" custT="1"/>
      <dgm:spPr/>
      <dgm:t>
        <a:bodyPr/>
        <a:lstStyle/>
        <a:p>
          <a:r>
            <a:rPr lang="en-US" sz="3200" dirty="0">
              <a:latin typeface="Arial" panose="020B0604020202020204" pitchFamily="34" charset="0"/>
              <a:cs typeface="Arial" panose="020B0604020202020204" pitchFamily="34" charset="0"/>
            </a:rPr>
            <a:t>Public Health Services</a:t>
          </a:r>
        </a:p>
      </dgm:t>
    </dgm:pt>
    <dgm:pt modelId="{DA224505-1C29-4E39-9251-7F9E571EDD25}" type="parTrans" cxnId="{084C17EA-104F-4F9B-BE9B-21AAB8DCCF6A}">
      <dgm:prSet/>
      <dgm:spPr/>
      <dgm:t>
        <a:bodyPr/>
        <a:lstStyle/>
        <a:p>
          <a:endParaRPr lang="en-US"/>
        </a:p>
      </dgm:t>
    </dgm:pt>
    <dgm:pt modelId="{19FD6B6D-A3D8-435E-8C33-D992BA15F926}" type="sibTrans" cxnId="{084C17EA-104F-4F9B-BE9B-21AAB8DCCF6A}">
      <dgm:prSet/>
      <dgm:spPr/>
      <dgm:t>
        <a:bodyPr/>
        <a:lstStyle/>
        <a:p>
          <a:endParaRPr lang="en-US"/>
        </a:p>
      </dgm:t>
    </dgm:pt>
    <dgm:pt modelId="{F8D0FFC8-D06B-4B55-8C1A-0C0C2A3788B1}">
      <dgm:prSet phldrT="[Text]" custT="1"/>
      <dgm:spPr/>
      <dgm:t>
        <a:bodyPr/>
        <a:lstStyle/>
        <a:p>
          <a:r>
            <a:rPr lang="en-US" sz="3200" dirty="0">
              <a:latin typeface="Arial" panose="020B0604020202020204" pitchFamily="34" charset="0"/>
              <a:cs typeface="Arial" panose="020B0604020202020204" pitchFamily="34" charset="0"/>
            </a:rPr>
            <a:t>Senior Services</a:t>
          </a:r>
        </a:p>
      </dgm:t>
    </dgm:pt>
    <dgm:pt modelId="{476E603E-2D7A-49E3-B886-0CDF793D9B55}" type="parTrans" cxnId="{A3D2F253-7641-455E-B7FE-B939D360904C}">
      <dgm:prSet/>
      <dgm:spPr/>
      <dgm:t>
        <a:bodyPr/>
        <a:lstStyle/>
        <a:p>
          <a:endParaRPr lang="en-US"/>
        </a:p>
      </dgm:t>
    </dgm:pt>
    <dgm:pt modelId="{51CFD1AC-AC01-4B14-820B-5559E7ACA7C5}" type="sibTrans" cxnId="{A3D2F253-7641-455E-B7FE-B939D360904C}">
      <dgm:prSet/>
      <dgm:spPr/>
      <dgm:t>
        <a:bodyPr/>
        <a:lstStyle/>
        <a:p>
          <a:endParaRPr lang="en-US"/>
        </a:p>
      </dgm:t>
    </dgm:pt>
    <dgm:pt modelId="{3ABFEAD5-BD6E-4651-A55D-2CE7B550E4C3}" type="pres">
      <dgm:prSet presAssocID="{673D48EE-43C7-4A0D-A130-23D4A3984C37}" presName="mainComposite" presStyleCnt="0">
        <dgm:presLayoutVars>
          <dgm:chPref val="1"/>
          <dgm:dir/>
          <dgm:animOne val="branch"/>
          <dgm:animLvl val="lvl"/>
          <dgm:resizeHandles val="exact"/>
        </dgm:presLayoutVars>
      </dgm:prSet>
      <dgm:spPr/>
    </dgm:pt>
    <dgm:pt modelId="{A59351D3-D21B-4698-938F-F82768BBF076}" type="pres">
      <dgm:prSet presAssocID="{673D48EE-43C7-4A0D-A130-23D4A3984C37}" presName="hierFlow" presStyleCnt="0"/>
      <dgm:spPr/>
    </dgm:pt>
    <dgm:pt modelId="{E0D8154B-8CCA-4716-B6AA-7DF0B302FBB5}" type="pres">
      <dgm:prSet presAssocID="{673D48EE-43C7-4A0D-A130-23D4A3984C37}" presName="hierChild1" presStyleCnt="0">
        <dgm:presLayoutVars>
          <dgm:chPref val="1"/>
          <dgm:animOne val="branch"/>
          <dgm:animLvl val="lvl"/>
        </dgm:presLayoutVars>
      </dgm:prSet>
      <dgm:spPr/>
    </dgm:pt>
    <dgm:pt modelId="{FF7E2A90-CDE5-4542-9069-2698B4F41CFA}" type="pres">
      <dgm:prSet presAssocID="{839BE0BF-188C-446E-B87C-9823D1766F2C}" presName="Name17" presStyleCnt="0"/>
      <dgm:spPr/>
    </dgm:pt>
    <dgm:pt modelId="{9AEC5720-1B46-4550-AC90-BE9175CF7404}" type="pres">
      <dgm:prSet presAssocID="{839BE0BF-188C-446E-B87C-9823D1766F2C}" presName="level1Shape" presStyleLbl="node0" presStyleIdx="0" presStyleCnt="1" custScaleX="135547" custScaleY="223845" custLinFactNeighborX="-42667">
        <dgm:presLayoutVars>
          <dgm:chPref val="3"/>
        </dgm:presLayoutVars>
      </dgm:prSet>
      <dgm:spPr/>
    </dgm:pt>
    <dgm:pt modelId="{42539CE3-611B-407E-89EC-13D94990AA12}" type="pres">
      <dgm:prSet presAssocID="{839BE0BF-188C-446E-B87C-9823D1766F2C}" presName="hierChild2" presStyleCnt="0"/>
      <dgm:spPr/>
    </dgm:pt>
    <dgm:pt modelId="{8563BA0E-A25A-4CD9-A3E0-F11F3A40749C}" type="pres">
      <dgm:prSet presAssocID="{476E603E-2D7A-49E3-B886-0CDF793D9B55}" presName="Name25" presStyleLbl="parChTrans1D2" presStyleIdx="0" presStyleCnt="3"/>
      <dgm:spPr/>
    </dgm:pt>
    <dgm:pt modelId="{D5ADB8D0-D149-4A73-A5D4-E0DB28D1784B}" type="pres">
      <dgm:prSet presAssocID="{476E603E-2D7A-49E3-B886-0CDF793D9B55}" presName="connTx" presStyleLbl="parChTrans1D2" presStyleIdx="0" presStyleCnt="3"/>
      <dgm:spPr/>
    </dgm:pt>
    <dgm:pt modelId="{0FB2F943-3CCC-4720-9733-A3A0B261037C}" type="pres">
      <dgm:prSet presAssocID="{F8D0FFC8-D06B-4B55-8C1A-0C0C2A3788B1}" presName="Name30" presStyleCnt="0"/>
      <dgm:spPr/>
    </dgm:pt>
    <dgm:pt modelId="{763D1A73-CE59-49CE-A2B2-842BEBAFAF65}" type="pres">
      <dgm:prSet presAssocID="{F8D0FFC8-D06B-4B55-8C1A-0C0C2A3788B1}" presName="level2Shape" presStyleLbl="node2" presStyleIdx="0" presStyleCnt="3" custScaleX="186354"/>
      <dgm:spPr/>
    </dgm:pt>
    <dgm:pt modelId="{3E89D580-23DB-400D-8E5C-02E98D54C7FC}" type="pres">
      <dgm:prSet presAssocID="{F8D0FFC8-D06B-4B55-8C1A-0C0C2A3788B1}" presName="hierChild3" presStyleCnt="0"/>
      <dgm:spPr/>
    </dgm:pt>
    <dgm:pt modelId="{A7477E65-4E2F-4803-B73D-1169257CAF87}" type="pres">
      <dgm:prSet presAssocID="{90256468-4A6C-468F-A65B-FC0AA8C67EE8}" presName="Name25" presStyleLbl="parChTrans1D2" presStyleIdx="1" presStyleCnt="3"/>
      <dgm:spPr/>
    </dgm:pt>
    <dgm:pt modelId="{E51A4772-621C-49BC-B762-D5B8A485262E}" type="pres">
      <dgm:prSet presAssocID="{90256468-4A6C-468F-A65B-FC0AA8C67EE8}" presName="connTx" presStyleLbl="parChTrans1D2" presStyleIdx="1" presStyleCnt="3"/>
      <dgm:spPr/>
    </dgm:pt>
    <dgm:pt modelId="{524E064B-4F01-4208-A048-5A20BD52FA3A}" type="pres">
      <dgm:prSet presAssocID="{4A74177D-F7AA-4690-AE39-784290BAEA47}" presName="Name30" presStyleCnt="0"/>
      <dgm:spPr/>
    </dgm:pt>
    <dgm:pt modelId="{AE89C8BC-2B77-4E06-9651-245347600A15}" type="pres">
      <dgm:prSet presAssocID="{4A74177D-F7AA-4690-AE39-784290BAEA47}" presName="level2Shape" presStyleLbl="node2" presStyleIdx="1" presStyleCnt="3" custScaleX="186785"/>
      <dgm:spPr/>
    </dgm:pt>
    <dgm:pt modelId="{D26B813C-2463-4625-BAAC-5E82BFCC7C98}" type="pres">
      <dgm:prSet presAssocID="{4A74177D-F7AA-4690-AE39-784290BAEA47}" presName="hierChild3" presStyleCnt="0"/>
      <dgm:spPr/>
    </dgm:pt>
    <dgm:pt modelId="{6224DCFB-897F-4869-89E9-32978479A0ED}" type="pres">
      <dgm:prSet presAssocID="{DA224505-1C29-4E39-9251-7F9E571EDD25}" presName="Name25" presStyleLbl="parChTrans1D2" presStyleIdx="2" presStyleCnt="3"/>
      <dgm:spPr/>
    </dgm:pt>
    <dgm:pt modelId="{04EDF388-4D19-406B-81CE-C3AD2E4FB52B}" type="pres">
      <dgm:prSet presAssocID="{DA224505-1C29-4E39-9251-7F9E571EDD25}" presName="connTx" presStyleLbl="parChTrans1D2" presStyleIdx="2" presStyleCnt="3"/>
      <dgm:spPr/>
    </dgm:pt>
    <dgm:pt modelId="{2D4FC38A-6082-4490-88D4-E4ECBEE8A50E}" type="pres">
      <dgm:prSet presAssocID="{275B1F13-1B83-4A3E-B4D5-B289400305E6}" presName="Name30" presStyleCnt="0"/>
      <dgm:spPr/>
    </dgm:pt>
    <dgm:pt modelId="{964B002B-9EB7-455C-9FA2-5D90CE9B701D}" type="pres">
      <dgm:prSet presAssocID="{275B1F13-1B83-4A3E-B4D5-B289400305E6}" presName="level2Shape" presStyleLbl="node2" presStyleIdx="2" presStyleCnt="3" custScaleX="187676"/>
      <dgm:spPr/>
    </dgm:pt>
    <dgm:pt modelId="{9BF433C0-EB71-4650-BD63-2CA9F377B520}" type="pres">
      <dgm:prSet presAssocID="{275B1F13-1B83-4A3E-B4D5-B289400305E6}" presName="hierChild3" presStyleCnt="0"/>
      <dgm:spPr/>
    </dgm:pt>
    <dgm:pt modelId="{D5B89C30-0142-4C83-B300-2FCF59DFA8BA}" type="pres">
      <dgm:prSet presAssocID="{673D48EE-43C7-4A0D-A130-23D4A3984C37}" presName="bgShapesFlow" presStyleCnt="0"/>
      <dgm:spPr/>
    </dgm:pt>
  </dgm:ptLst>
  <dgm:cxnLst>
    <dgm:cxn modelId="{B71A0724-D733-4DC9-9F2F-B7C661D4713B}" type="presOf" srcId="{F8D0FFC8-D06B-4B55-8C1A-0C0C2A3788B1}" destId="{763D1A73-CE59-49CE-A2B2-842BEBAFAF65}" srcOrd="0" destOrd="0" presId="urn:microsoft.com/office/officeart/2005/8/layout/hierarchy5"/>
    <dgm:cxn modelId="{1B4B9337-C156-493E-879B-586CE4B2ADC5}" type="presOf" srcId="{DA224505-1C29-4E39-9251-7F9E571EDD25}" destId="{6224DCFB-897F-4869-89E9-32978479A0ED}" srcOrd="0" destOrd="0" presId="urn:microsoft.com/office/officeart/2005/8/layout/hierarchy5"/>
    <dgm:cxn modelId="{6E4AA965-01F7-48D4-B4F2-B64409420A5F}" type="presOf" srcId="{476E603E-2D7A-49E3-B886-0CDF793D9B55}" destId="{D5ADB8D0-D149-4A73-A5D4-E0DB28D1784B}" srcOrd="1" destOrd="0" presId="urn:microsoft.com/office/officeart/2005/8/layout/hierarchy5"/>
    <dgm:cxn modelId="{8F2CD665-D932-4FC6-8B7E-C263944040E1}" type="presOf" srcId="{90256468-4A6C-468F-A65B-FC0AA8C67EE8}" destId="{A7477E65-4E2F-4803-B73D-1169257CAF87}" srcOrd="0" destOrd="0" presId="urn:microsoft.com/office/officeart/2005/8/layout/hierarchy5"/>
    <dgm:cxn modelId="{4CD26C73-621C-4050-94B6-BF8985ADC9AB}" type="presOf" srcId="{275B1F13-1B83-4A3E-B4D5-B289400305E6}" destId="{964B002B-9EB7-455C-9FA2-5D90CE9B701D}" srcOrd="0" destOrd="0" presId="urn:microsoft.com/office/officeart/2005/8/layout/hierarchy5"/>
    <dgm:cxn modelId="{A3D2F253-7641-455E-B7FE-B939D360904C}" srcId="{839BE0BF-188C-446E-B87C-9823D1766F2C}" destId="{F8D0FFC8-D06B-4B55-8C1A-0C0C2A3788B1}" srcOrd="0" destOrd="0" parTransId="{476E603E-2D7A-49E3-B886-0CDF793D9B55}" sibTransId="{51CFD1AC-AC01-4B14-820B-5559E7ACA7C5}"/>
    <dgm:cxn modelId="{60E35176-3921-41C5-A5E4-1BD1DD7E3166}" type="presOf" srcId="{673D48EE-43C7-4A0D-A130-23D4A3984C37}" destId="{3ABFEAD5-BD6E-4651-A55D-2CE7B550E4C3}" srcOrd="0" destOrd="0" presId="urn:microsoft.com/office/officeart/2005/8/layout/hierarchy5"/>
    <dgm:cxn modelId="{CFAF5157-8BAB-467B-96FD-2F79DDB49558}" type="presOf" srcId="{DA224505-1C29-4E39-9251-7F9E571EDD25}" destId="{04EDF388-4D19-406B-81CE-C3AD2E4FB52B}" srcOrd="1" destOrd="0" presId="urn:microsoft.com/office/officeart/2005/8/layout/hierarchy5"/>
    <dgm:cxn modelId="{29DB1979-11FC-4051-9688-771A7F52474D}" srcId="{839BE0BF-188C-446E-B87C-9823D1766F2C}" destId="{4A74177D-F7AA-4690-AE39-784290BAEA47}" srcOrd="1" destOrd="0" parTransId="{90256468-4A6C-468F-A65B-FC0AA8C67EE8}" sibTransId="{5FDDE8ED-F8CE-4159-B490-2E3B6471C2B1}"/>
    <dgm:cxn modelId="{AE979E94-F290-4102-AE58-C0BD8C93FF0D}" type="presOf" srcId="{839BE0BF-188C-446E-B87C-9823D1766F2C}" destId="{9AEC5720-1B46-4550-AC90-BE9175CF7404}" srcOrd="0" destOrd="0" presId="urn:microsoft.com/office/officeart/2005/8/layout/hierarchy5"/>
    <dgm:cxn modelId="{8AEA73A7-5EAB-435E-B9CA-F0138F30475B}" type="presOf" srcId="{4A74177D-F7AA-4690-AE39-784290BAEA47}" destId="{AE89C8BC-2B77-4E06-9651-245347600A15}" srcOrd="0" destOrd="0" presId="urn:microsoft.com/office/officeart/2005/8/layout/hierarchy5"/>
    <dgm:cxn modelId="{2E298EAB-1A1D-4618-A449-81DF73AFD554}" type="presOf" srcId="{476E603E-2D7A-49E3-B886-0CDF793D9B55}" destId="{8563BA0E-A25A-4CD9-A3E0-F11F3A40749C}" srcOrd="0" destOrd="0" presId="urn:microsoft.com/office/officeart/2005/8/layout/hierarchy5"/>
    <dgm:cxn modelId="{ADF6E2AD-36F9-4DD1-B8BC-B9317BA84328}" type="presOf" srcId="{90256468-4A6C-468F-A65B-FC0AA8C67EE8}" destId="{E51A4772-621C-49BC-B762-D5B8A485262E}" srcOrd="1" destOrd="0" presId="urn:microsoft.com/office/officeart/2005/8/layout/hierarchy5"/>
    <dgm:cxn modelId="{4DAEA6BF-0208-4E85-8061-E61156631C5A}" srcId="{673D48EE-43C7-4A0D-A130-23D4A3984C37}" destId="{839BE0BF-188C-446E-B87C-9823D1766F2C}" srcOrd="0" destOrd="0" parTransId="{3DDFA25F-DFCC-4DDF-8BAD-62105B073F96}" sibTransId="{1B005A20-2425-445D-AF91-4E2B77B16638}"/>
    <dgm:cxn modelId="{084C17EA-104F-4F9B-BE9B-21AAB8DCCF6A}" srcId="{839BE0BF-188C-446E-B87C-9823D1766F2C}" destId="{275B1F13-1B83-4A3E-B4D5-B289400305E6}" srcOrd="2" destOrd="0" parTransId="{DA224505-1C29-4E39-9251-7F9E571EDD25}" sibTransId="{19FD6B6D-A3D8-435E-8C33-D992BA15F926}"/>
    <dgm:cxn modelId="{1B2B7141-7C89-4DE4-AEC6-9DCE85F22CD5}" type="presParOf" srcId="{3ABFEAD5-BD6E-4651-A55D-2CE7B550E4C3}" destId="{A59351D3-D21B-4698-938F-F82768BBF076}" srcOrd="0" destOrd="0" presId="urn:microsoft.com/office/officeart/2005/8/layout/hierarchy5"/>
    <dgm:cxn modelId="{03472681-14AA-4C06-82AD-BF4E42780BC3}" type="presParOf" srcId="{A59351D3-D21B-4698-938F-F82768BBF076}" destId="{E0D8154B-8CCA-4716-B6AA-7DF0B302FBB5}" srcOrd="0" destOrd="0" presId="urn:microsoft.com/office/officeart/2005/8/layout/hierarchy5"/>
    <dgm:cxn modelId="{F9F5FFFE-6DAA-4559-965C-F029C1DEBD8B}" type="presParOf" srcId="{E0D8154B-8CCA-4716-B6AA-7DF0B302FBB5}" destId="{FF7E2A90-CDE5-4542-9069-2698B4F41CFA}" srcOrd="0" destOrd="0" presId="urn:microsoft.com/office/officeart/2005/8/layout/hierarchy5"/>
    <dgm:cxn modelId="{A7489EE8-D694-454B-A0AD-63EE1E2DEB83}" type="presParOf" srcId="{FF7E2A90-CDE5-4542-9069-2698B4F41CFA}" destId="{9AEC5720-1B46-4550-AC90-BE9175CF7404}" srcOrd="0" destOrd="0" presId="urn:microsoft.com/office/officeart/2005/8/layout/hierarchy5"/>
    <dgm:cxn modelId="{EFAC2662-4EC6-4F78-AE9A-4D653C869338}" type="presParOf" srcId="{FF7E2A90-CDE5-4542-9069-2698B4F41CFA}" destId="{42539CE3-611B-407E-89EC-13D94990AA12}" srcOrd="1" destOrd="0" presId="urn:microsoft.com/office/officeart/2005/8/layout/hierarchy5"/>
    <dgm:cxn modelId="{FB4D69B2-300D-48FA-B64D-180C44E5926C}" type="presParOf" srcId="{42539CE3-611B-407E-89EC-13D94990AA12}" destId="{8563BA0E-A25A-4CD9-A3E0-F11F3A40749C}" srcOrd="0" destOrd="0" presId="urn:microsoft.com/office/officeart/2005/8/layout/hierarchy5"/>
    <dgm:cxn modelId="{7EABD4EF-A4A8-47A0-AC18-0F53F2974D48}" type="presParOf" srcId="{8563BA0E-A25A-4CD9-A3E0-F11F3A40749C}" destId="{D5ADB8D0-D149-4A73-A5D4-E0DB28D1784B}" srcOrd="0" destOrd="0" presId="urn:microsoft.com/office/officeart/2005/8/layout/hierarchy5"/>
    <dgm:cxn modelId="{55B95BF4-ECBD-4E4C-8439-3A4B65657D2A}" type="presParOf" srcId="{42539CE3-611B-407E-89EC-13D94990AA12}" destId="{0FB2F943-3CCC-4720-9733-A3A0B261037C}" srcOrd="1" destOrd="0" presId="urn:microsoft.com/office/officeart/2005/8/layout/hierarchy5"/>
    <dgm:cxn modelId="{294B5072-18A2-4510-AEDD-3E258431C3F7}" type="presParOf" srcId="{0FB2F943-3CCC-4720-9733-A3A0B261037C}" destId="{763D1A73-CE59-49CE-A2B2-842BEBAFAF65}" srcOrd="0" destOrd="0" presId="urn:microsoft.com/office/officeart/2005/8/layout/hierarchy5"/>
    <dgm:cxn modelId="{B6D56314-88B1-4BFC-89D4-7AFC2654FDFB}" type="presParOf" srcId="{0FB2F943-3CCC-4720-9733-A3A0B261037C}" destId="{3E89D580-23DB-400D-8E5C-02E98D54C7FC}" srcOrd="1" destOrd="0" presId="urn:microsoft.com/office/officeart/2005/8/layout/hierarchy5"/>
    <dgm:cxn modelId="{A1B1551F-8A27-4DC1-8F54-BA0FC5924CF1}" type="presParOf" srcId="{42539CE3-611B-407E-89EC-13D94990AA12}" destId="{A7477E65-4E2F-4803-B73D-1169257CAF87}" srcOrd="2" destOrd="0" presId="urn:microsoft.com/office/officeart/2005/8/layout/hierarchy5"/>
    <dgm:cxn modelId="{FEDB9490-03CB-46F5-B541-19DBD924CE4E}" type="presParOf" srcId="{A7477E65-4E2F-4803-B73D-1169257CAF87}" destId="{E51A4772-621C-49BC-B762-D5B8A485262E}" srcOrd="0" destOrd="0" presId="urn:microsoft.com/office/officeart/2005/8/layout/hierarchy5"/>
    <dgm:cxn modelId="{07244037-FF1F-4D96-B73E-B5409DB6F153}" type="presParOf" srcId="{42539CE3-611B-407E-89EC-13D94990AA12}" destId="{524E064B-4F01-4208-A048-5A20BD52FA3A}" srcOrd="3" destOrd="0" presId="urn:microsoft.com/office/officeart/2005/8/layout/hierarchy5"/>
    <dgm:cxn modelId="{80A9A3CB-C93C-4635-9732-39E76F4CE295}" type="presParOf" srcId="{524E064B-4F01-4208-A048-5A20BD52FA3A}" destId="{AE89C8BC-2B77-4E06-9651-245347600A15}" srcOrd="0" destOrd="0" presId="urn:microsoft.com/office/officeart/2005/8/layout/hierarchy5"/>
    <dgm:cxn modelId="{2B041182-7684-43AA-86E9-7E41331AD8F5}" type="presParOf" srcId="{524E064B-4F01-4208-A048-5A20BD52FA3A}" destId="{D26B813C-2463-4625-BAAC-5E82BFCC7C98}" srcOrd="1" destOrd="0" presId="urn:microsoft.com/office/officeart/2005/8/layout/hierarchy5"/>
    <dgm:cxn modelId="{4A32752D-0667-4D47-91B8-F13E79C4DF50}" type="presParOf" srcId="{42539CE3-611B-407E-89EC-13D94990AA12}" destId="{6224DCFB-897F-4869-89E9-32978479A0ED}" srcOrd="4" destOrd="0" presId="urn:microsoft.com/office/officeart/2005/8/layout/hierarchy5"/>
    <dgm:cxn modelId="{D4C12109-1729-47A7-844B-06B707C2CDD6}" type="presParOf" srcId="{6224DCFB-897F-4869-89E9-32978479A0ED}" destId="{04EDF388-4D19-406B-81CE-C3AD2E4FB52B}" srcOrd="0" destOrd="0" presId="urn:microsoft.com/office/officeart/2005/8/layout/hierarchy5"/>
    <dgm:cxn modelId="{492658BF-F625-4FE4-A5B9-FE1E6394EF5E}" type="presParOf" srcId="{42539CE3-611B-407E-89EC-13D94990AA12}" destId="{2D4FC38A-6082-4490-88D4-E4ECBEE8A50E}" srcOrd="5" destOrd="0" presId="urn:microsoft.com/office/officeart/2005/8/layout/hierarchy5"/>
    <dgm:cxn modelId="{F5654B4C-33A2-42F9-BE91-EDB29A392F99}" type="presParOf" srcId="{2D4FC38A-6082-4490-88D4-E4ECBEE8A50E}" destId="{964B002B-9EB7-455C-9FA2-5D90CE9B701D}" srcOrd="0" destOrd="0" presId="urn:microsoft.com/office/officeart/2005/8/layout/hierarchy5"/>
    <dgm:cxn modelId="{8D6C133B-E228-46B9-A4CC-EC484CE564A3}" type="presParOf" srcId="{2D4FC38A-6082-4490-88D4-E4ECBEE8A50E}" destId="{9BF433C0-EB71-4650-BD63-2CA9F377B520}" srcOrd="1" destOrd="0" presId="urn:microsoft.com/office/officeart/2005/8/layout/hierarchy5"/>
    <dgm:cxn modelId="{11199EAB-AE4C-4C78-BA4F-779874C369AF}" type="presParOf" srcId="{3ABFEAD5-BD6E-4651-A55D-2CE7B550E4C3}" destId="{D5B89C30-0142-4C83-B300-2FCF59DFA8BA}"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51E9697-091B-43A7-BFD6-C5274F3AC3F9}"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744D1E19-9462-43EC-B910-23970FC52CDF}">
      <dgm:prSet phldrT="[Text]" custT="1"/>
      <dgm:spPr/>
      <dgm:t>
        <a:bodyPr/>
        <a:lstStyle/>
        <a:p>
          <a:r>
            <a:rPr lang="en-US" altLang="en-US" sz="2400" dirty="0">
              <a:latin typeface="Arial" pitchFamily="34" charset="0"/>
              <a:cs typeface="Arial" pitchFamily="34" charset="0"/>
            </a:rPr>
            <a:t>Collaborate with Community Action Agencies to identify needs </a:t>
          </a:r>
          <a:endParaRPr lang="en-US" sz="2400" dirty="0"/>
        </a:p>
      </dgm:t>
    </dgm:pt>
    <dgm:pt modelId="{512CB04D-8D52-4D9D-976D-5A5862120AE3}" type="parTrans" cxnId="{6483B213-E761-429A-81D9-65EB3238BF6D}">
      <dgm:prSet/>
      <dgm:spPr/>
      <dgm:t>
        <a:bodyPr/>
        <a:lstStyle/>
        <a:p>
          <a:endParaRPr lang="en-US"/>
        </a:p>
      </dgm:t>
    </dgm:pt>
    <dgm:pt modelId="{16B54C01-0CED-4824-9A4C-1F388EE4B61A}" type="sibTrans" cxnId="{6483B213-E761-429A-81D9-65EB3238BF6D}">
      <dgm:prSet/>
      <dgm:spPr/>
      <dgm:t>
        <a:bodyPr/>
        <a:lstStyle/>
        <a:p>
          <a:endParaRPr lang="en-US"/>
        </a:p>
      </dgm:t>
    </dgm:pt>
    <dgm:pt modelId="{AC71CFB7-F303-4BDE-AD38-089A5B3EC2F8}">
      <dgm:prSet custT="1"/>
      <dgm:spPr/>
      <dgm:t>
        <a:bodyPr/>
        <a:lstStyle/>
        <a:p>
          <a:r>
            <a:rPr lang="en-US" altLang="en-US" sz="2400" dirty="0">
              <a:latin typeface="Arial" pitchFamily="34" charset="0"/>
              <a:cs typeface="Arial" pitchFamily="34" charset="0"/>
            </a:rPr>
            <a:t>Amend Annual Action Plan</a:t>
          </a:r>
        </a:p>
      </dgm:t>
    </dgm:pt>
    <dgm:pt modelId="{666F6075-72DE-4475-9D59-15D9AB802072}" type="parTrans" cxnId="{DFEDE5FB-5B21-4AF7-9E46-E8A765920724}">
      <dgm:prSet/>
      <dgm:spPr/>
      <dgm:t>
        <a:bodyPr/>
        <a:lstStyle/>
        <a:p>
          <a:endParaRPr lang="en-US"/>
        </a:p>
      </dgm:t>
    </dgm:pt>
    <dgm:pt modelId="{4408AE77-D11F-4931-8F4D-FE36B6054EAE}" type="sibTrans" cxnId="{DFEDE5FB-5B21-4AF7-9E46-E8A765920724}">
      <dgm:prSet/>
      <dgm:spPr/>
      <dgm:t>
        <a:bodyPr/>
        <a:lstStyle/>
        <a:p>
          <a:endParaRPr lang="en-US"/>
        </a:p>
      </dgm:t>
    </dgm:pt>
    <dgm:pt modelId="{910826C1-57C0-441C-8A83-80E28C6D3E62}">
      <dgm:prSet custT="1"/>
      <dgm:spPr/>
      <dgm:t>
        <a:bodyPr/>
        <a:lstStyle/>
        <a:p>
          <a:r>
            <a:rPr lang="en-US" altLang="en-US" sz="2400" dirty="0">
              <a:latin typeface="Arial" pitchFamily="34" charset="0"/>
              <a:cs typeface="Arial" pitchFamily="34" charset="0"/>
            </a:rPr>
            <a:t>Create Application Process</a:t>
          </a:r>
        </a:p>
      </dgm:t>
    </dgm:pt>
    <dgm:pt modelId="{81E04C35-F2D2-4A4C-B292-7E965063D32A}" type="parTrans" cxnId="{5D43ADDC-FA85-4DE1-9334-DA75D4AFE4CD}">
      <dgm:prSet/>
      <dgm:spPr/>
      <dgm:t>
        <a:bodyPr/>
        <a:lstStyle/>
        <a:p>
          <a:endParaRPr lang="en-US"/>
        </a:p>
      </dgm:t>
    </dgm:pt>
    <dgm:pt modelId="{C282056E-F16A-40A5-909B-0458FB4678FC}" type="sibTrans" cxnId="{5D43ADDC-FA85-4DE1-9334-DA75D4AFE4CD}">
      <dgm:prSet/>
      <dgm:spPr/>
      <dgm:t>
        <a:bodyPr/>
        <a:lstStyle/>
        <a:p>
          <a:endParaRPr lang="en-US"/>
        </a:p>
      </dgm:t>
    </dgm:pt>
    <dgm:pt modelId="{55251EB3-D8B0-42CE-96E5-6D9F2CA0FA8F}" type="pres">
      <dgm:prSet presAssocID="{551E9697-091B-43A7-BFD6-C5274F3AC3F9}" presName="Name0" presStyleCnt="0">
        <dgm:presLayoutVars>
          <dgm:dir/>
          <dgm:resizeHandles val="exact"/>
        </dgm:presLayoutVars>
      </dgm:prSet>
      <dgm:spPr/>
    </dgm:pt>
    <dgm:pt modelId="{C17956D4-C246-4497-80CE-197DB64C8D40}" type="pres">
      <dgm:prSet presAssocID="{744D1E19-9462-43EC-B910-23970FC52CDF}" presName="Name5" presStyleLbl="vennNode1" presStyleIdx="0" presStyleCnt="3">
        <dgm:presLayoutVars>
          <dgm:bulletEnabled val="1"/>
        </dgm:presLayoutVars>
      </dgm:prSet>
      <dgm:spPr/>
    </dgm:pt>
    <dgm:pt modelId="{C30D182C-DB7A-4A3C-BD78-769DE85473A6}" type="pres">
      <dgm:prSet presAssocID="{16B54C01-0CED-4824-9A4C-1F388EE4B61A}" presName="space" presStyleCnt="0"/>
      <dgm:spPr/>
    </dgm:pt>
    <dgm:pt modelId="{9722C005-2F6F-401E-BC38-69F7CF6D8C8E}" type="pres">
      <dgm:prSet presAssocID="{AC71CFB7-F303-4BDE-AD38-089A5B3EC2F8}" presName="Name5" presStyleLbl="vennNode1" presStyleIdx="1" presStyleCnt="3">
        <dgm:presLayoutVars>
          <dgm:bulletEnabled val="1"/>
        </dgm:presLayoutVars>
      </dgm:prSet>
      <dgm:spPr/>
    </dgm:pt>
    <dgm:pt modelId="{3867933F-092F-482A-BEDB-A5F7D4E88EF5}" type="pres">
      <dgm:prSet presAssocID="{4408AE77-D11F-4931-8F4D-FE36B6054EAE}" presName="space" presStyleCnt="0"/>
      <dgm:spPr/>
    </dgm:pt>
    <dgm:pt modelId="{0131F4F4-5271-456F-9F18-F1526AEAEE41}" type="pres">
      <dgm:prSet presAssocID="{910826C1-57C0-441C-8A83-80E28C6D3E62}" presName="Name5" presStyleLbl="vennNode1" presStyleIdx="2" presStyleCnt="3">
        <dgm:presLayoutVars>
          <dgm:bulletEnabled val="1"/>
        </dgm:presLayoutVars>
      </dgm:prSet>
      <dgm:spPr/>
    </dgm:pt>
  </dgm:ptLst>
  <dgm:cxnLst>
    <dgm:cxn modelId="{6483B213-E761-429A-81D9-65EB3238BF6D}" srcId="{551E9697-091B-43A7-BFD6-C5274F3AC3F9}" destId="{744D1E19-9462-43EC-B910-23970FC52CDF}" srcOrd="0" destOrd="0" parTransId="{512CB04D-8D52-4D9D-976D-5A5862120AE3}" sibTransId="{16B54C01-0CED-4824-9A4C-1F388EE4B61A}"/>
    <dgm:cxn modelId="{3BC0A8CD-9C48-4EAD-840F-63B495E65BCB}" type="presOf" srcId="{910826C1-57C0-441C-8A83-80E28C6D3E62}" destId="{0131F4F4-5271-456F-9F18-F1526AEAEE41}" srcOrd="0" destOrd="0" presId="urn:microsoft.com/office/officeart/2005/8/layout/venn3"/>
    <dgm:cxn modelId="{37F429CF-CC86-4756-AC33-0703382236E7}" type="presOf" srcId="{551E9697-091B-43A7-BFD6-C5274F3AC3F9}" destId="{55251EB3-D8B0-42CE-96E5-6D9F2CA0FA8F}" srcOrd="0" destOrd="0" presId="urn:microsoft.com/office/officeart/2005/8/layout/venn3"/>
    <dgm:cxn modelId="{731043D3-8502-46C3-9D86-06ABC4D5D77A}" type="presOf" srcId="{AC71CFB7-F303-4BDE-AD38-089A5B3EC2F8}" destId="{9722C005-2F6F-401E-BC38-69F7CF6D8C8E}" srcOrd="0" destOrd="0" presId="urn:microsoft.com/office/officeart/2005/8/layout/venn3"/>
    <dgm:cxn modelId="{5D43ADDC-FA85-4DE1-9334-DA75D4AFE4CD}" srcId="{551E9697-091B-43A7-BFD6-C5274F3AC3F9}" destId="{910826C1-57C0-441C-8A83-80E28C6D3E62}" srcOrd="2" destOrd="0" parTransId="{81E04C35-F2D2-4A4C-B292-7E965063D32A}" sibTransId="{C282056E-F16A-40A5-909B-0458FB4678FC}"/>
    <dgm:cxn modelId="{2B932DE8-FE25-4007-A97D-7F727D4361B6}" type="presOf" srcId="{744D1E19-9462-43EC-B910-23970FC52CDF}" destId="{C17956D4-C246-4497-80CE-197DB64C8D40}" srcOrd="0" destOrd="0" presId="urn:microsoft.com/office/officeart/2005/8/layout/venn3"/>
    <dgm:cxn modelId="{DFEDE5FB-5B21-4AF7-9E46-E8A765920724}" srcId="{551E9697-091B-43A7-BFD6-C5274F3AC3F9}" destId="{AC71CFB7-F303-4BDE-AD38-089A5B3EC2F8}" srcOrd="1" destOrd="0" parTransId="{666F6075-72DE-4475-9D59-15D9AB802072}" sibTransId="{4408AE77-D11F-4931-8F4D-FE36B6054EAE}"/>
    <dgm:cxn modelId="{B6E28F9A-CCAF-44EB-8A3A-766215036A29}" type="presParOf" srcId="{55251EB3-D8B0-42CE-96E5-6D9F2CA0FA8F}" destId="{C17956D4-C246-4497-80CE-197DB64C8D40}" srcOrd="0" destOrd="0" presId="urn:microsoft.com/office/officeart/2005/8/layout/venn3"/>
    <dgm:cxn modelId="{5C3A3C43-81A7-419D-98DE-B8AE68216C5D}" type="presParOf" srcId="{55251EB3-D8B0-42CE-96E5-6D9F2CA0FA8F}" destId="{C30D182C-DB7A-4A3C-BD78-769DE85473A6}" srcOrd="1" destOrd="0" presId="urn:microsoft.com/office/officeart/2005/8/layout/venn3"/>
    <dgm:cxn modelId="{B0EB5E68-E2D6-4BA1-B89A-0B3E50ECF865}" type="presParOf" srcId="{55251EB3-D8B0-42CE-96E5-6D9F2CA0FA8F}" destId="{9722C005-2F6F-401E-BC38-69F7CF6D8C8E}" srcOrd="2" destOrd="0" presId="urn:microsoft.com/office/officeart/2005/8/layout/venn3"/>
    <dgm:cxn modelId="{A112F638-3734-413B-9859-2D635F7C9955}" type="presParOf" srcId="{55251EB3-D8B0-42CE-96E5-6D9F2CA0FA8F}" destId="{3867933F-092F-482A-BEDB-A5F7D4E88EF5}" srcOrd="3" destOrd="0" presId="urn:microsoft.com/office/officeart/2005/8/layout/venn3"/>
    <dgm:cxn modelId="{F485AE14-E584-497C-8C50-3D6DAC695411}" type="presParOf" srcId="{55251EB3-D8B0-42CE-96E5-6D9F2CA0FA8F}" destId="{0131F4F4-5271-456F-9F18-F1526AEAEE41}"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A6EA5CE-FD55-4DC6-A976-2129538471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C86A7F-B6A5-4E70-8BE1-872CC0D7EF7A}">
      <dgm:prSet custT="1"/>
      <dgm:spPr>
        <a:solidFill>
          <a:srgbClr val="C00000"/>
        </a:solidFill>
      </dgm:spPr>
      <dgm:t>
        <a:bodyPr/>
        <a:lstStyle/>
        <a:p>
          <a:r>
            <a:rPr lang="en-US" sz="3000" dirty="0"/>
            <a:t>Rethinking &amp; Repositioning Economic Efforts Post Crisis</a:t>
          </a:r>
        </a:p>
      </dgm:t>
    </dgm:pt>
    <dgm:pt modelId="{012A34AD-E51C-4EBB-AAE2-C405DD1ECA44}" type="parTrans" cxnId="{2431CDD8-D0FA-4D0B-BF97-29260A845EDB}">
      <dgm:prSet/>
      <dgm:spPr/>
      <dgm:t>
        <a:bodyPr/>
        <a:lstStyle/>
        <a:p>
          <a:endParaRPr lang="en-US"/>
        </a:p>
      </dgm:t>
    </dgm:pt>
    <dgm:pt modelId="{E5DCA880-ABBD-43E2-8611-6581C597C923}" type="sibTrans" cxnId="{2431CDD8-D0FA-4D0B-BF97-29260A845EDB}">
      <dgm:prSet/>
      <dgm:spPr/>
      <dgm:t>
        <a:bodyPr/>
        <a:lstStyle/>
        <a:p>
          <a:endParaRPr lang="en-US"/>
        </a:p>
      </dgm:t>
    </dgm:pt>
    <dgm:pt modelId="{42ED722F-AFA0-4B3B-A87D-2CC24EE72AF2}" type="pres">
      <dgm:prSet presAssocID="{6A6EA5CE-FD55-4DC6-A976-212953847108}" presName="linear" presStyleCnt="0">
        <dgm:presLayoutVars>
          <dgm:dir/>
          <dgm:animLvl val="lvl"/>
          <dgm:resizeHandles val="exact"/>
        </dgm:presLayoutVars>
      </dgm:prSet>
      <dgm:spPr/>
    </dgm:pt>
    <dgm:pt modelId="{A4F89987-9198-4A25-80E8-BF9609056217}" type="pres">
      <dgm:prSet presAssocID="{A3C86A7F-B6A5-4E70-8BE1-872CC0D7EF7A}" presName="parentLin" presStyleCnt="0"/>
      <dgm:spPr/>
    </dgm:pt>
    <dgm:pt modelId="{4F72BB36-2A72-42B6-A7C9-B4ACFEC1BDE8}" type="pres">
      <dgm:prSet presAssocID="{A3C86A7F-B6A5-4E70-8BE1-872CC0D7EF7A}" presName="parentLeftMargin" presStyleLbl="node1" presStyleIdx="0" presStyleCnt="1"/>
      <dgm:spPr/>
    </dgm:pt>
    <dgm:pt modelId="{F811BD37-D828-461E-9417-F30322429A76}" type="pres">
      <dgm:prSet presAssocID="{A3C86A7F-B6A5-4E70-8BE1-872CC0D7EF7A}" presName="parentText" presStyleLbl="node1" presStyleIdx="0" presStyleCnt="1" custScaleY="69210">
        <dgm:presLayoutVars>
          <dgm:chMax val="0"/>
          <dgm:bulletEnabled val="1"/>
        </dgm:presLayoutVars>
      </dgm:prSet>
      <dgm:spPr/>
    </dgm:pt>
    <dgm:pt modelId="{D8026450-DC0B-437D-B002-9EBC163204DC}" type="pres">
      <dgm:prSet presAssocID="{A3C86A7F-B6A5-4E70-8BE1-872CC0D7EF7A}" presName="negativeSpace" presStyleCnt="0"/>
      <dgm:spPr/>
    </dgm:pt>
    <dgm:pt modelId="{4672A185-CE6F-492C-A090-F4C16049437A}" type="pres">
      <dgm:prSet presAssocID="{A3C86A7F-B6A5-4E70-8BE1-872CC0D7EF7A}" presName="childText" presStyleLbl="conFgAcc1" presStyleIdx="0" presStyleCnt="1">
        <dgm:presLayoutVars>
          <dgm:bulletEnabled val="1"/>
        </dgm:presLayoutVars>
      </dgm:prSet>
      <dgm:spPr>
        <a:ln>
          <a:solidFill>
            <a:srgbClr val="C00000"/>
          </a:solidFill>
        </a:ln>
      </dgm:spPr>
    </dgm:pt>
  </dgm:ptLst>
  <dgm:cxnLst>
    <dgm:cxn modelId="{CB962123-B781-428B-A910-A871A8A90D5B}" type="presOf" srcId="{6A6EA5CE-FD55-4DC6-A976-212953847108}" destId="{42ED722F-AFA0-4B3B-A87D-2CC24EE72AF2}" srcOrd="0" destOrd="0" presId="urn:microsoft.com/office/officeart/2005/8/layout/list1"/>
    <dgm:cxn modelId="{560EC787-3B29-466A-8524-C83548141146}" type="presOf" srcId="{A3C86A7F-B6A5-4E70-8BE1-872CC0D7EF7A}" destId="{F811BD37-D828-461E-9417-F30322429A76}" srcOrd="1" destOrd="0" presId="urn:microsoft.com/office/officeart/2005/8/layout/list1"/>
    <dgm:cxn modelId="{19460EC9-A294-4C3A-A538-AE93AEF0AE2D}" type="presOf" srcId="{A3C86A7F-B6A5-4E70-8BE1-872CC0D7EF7A}" destId="{4F72BB36-2A72-42B6-A7C9-B4ACFEC1BDE8}" srcOrd="0" destOrd="0" presId="urn:microsoft.com/office/officeart/2005/8/layout/list1"/>
    <dgm:cxn modelId="{2431CDD8-D0FA-4D0B-BF97-29260A845EDB}" srcId="{6A6EA5CE-FD55-4DC6-A976-212953847108}" destId="{A3C86A7F-B6A5-4E70-8BE1-872CC0D7EF7A}" srcOrd="0" destOrd="0" parTransId="{012A34AD-E51C-4EBB-AAE2-C405DD1ECA44}" sibTransId="{E5DCA880-ABBD-43E2-8611-6581C597C923}"/>
    <dgm:cxn modelId="{AD44D3E3-099F-4ADD-9C37-10737BFAAECE}" type="presParOf" srcId="{42ED722F-AFA0-4B3B-A87D-2CC24EE72AF2}" destId="{A4F89987-9198-4A25-80E8-BF9609056217}" srcOrd="0" destOrd="0" presId="urn:microsoft.com/office/officeart/2005/8/layout/list1"/>
    <dgm:cxn modelId="{F9412605-3B00-4935-B6DA-C22408802732}" type="presParOf" srcId="{A4F89987-9198-4A25-80E8-BF9609056217}" destId="{4F72BB36-2A72-42B6-A7C9-B4ACFEC1BDE8}" srcOrd="0" destOrd="0" presId="urn:microsoft.com/office/officeart/2005/8/layout/list1"/>
    <dgm:cxn modelId="{63AEFFF2-852C-45A5-A79C-B54962F8B675}" type="presParOf" srcId="{A4F89987-9198-4A25-80E8-BF9609056217}" destId="{F811BD37-D828-461E-9417-F30322429A76}" srcOrd="1" destOrd="0" presId="urn:microsoft.com/office/officeart/2005/8/layout/list1"/>
    <dgm:cxn modelId="{A2313116-D5F5-4126-B49A-8870C258AA75}" type="presParOf" srcId="{42ED722F-AFA0-4B3B-A87D-2CC24EE72AF2}" destId="{D8026450-DC0B-437D-B002-9EBC163204DC}" srcOrd="1" destOrd="0" presId="urn:microsoft.com/office/officeart/2005/8/layout/list1"/>
    <dgm:cxn modelId="{442C27AB-8925-4BA9-AEC6-24E64E4DF6E2}" type="presParOf" srcId="{42ED722F-AFA0-4B3B-A87D-2CC24EE72AF2}" destId="{4672A185-CE6F-492C-A090-F4C16049437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E311923-F0F8-4B47-B30E-56BAF6D6613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5EB0E7F-3786-4526-AE95-4FC9AC9F66F8}">
      <dgm:prSet/>
      <dgm:spPr>
        <a:solidFill>
          <a:srgbClr val="C00000"/>
        </a:solidFill>
      </dgm:spPr>
      <dgm:t>
        <a:bodyPr/>
        <a:lstStyle/>
        <a:p>
          <a:r>
            <a:rPr lang="en-US" dirty="0"/>
            <a:t>Montrose Group CDBG</a:t>
          </a:r>
        </a:p>
        <a:p>
          <a:r>
            <a:rPr lang="en-US" dirty="0"/>
            <a:t>Economic Recovery Approach</a:t>
          </a:r>
        </a:p>
      </dgm:t>
    </dgm:pt>
    <dgm:pt modelId="{575C6643-F9E0-40B1-AEE6-0F754FBC9103}" type="parTrans" cxnId="{B57613F3-FF17-468F-BB90-24572C7C7E5E}">
      <dgm:prSet/>
      <dgm:spPr/>
      <dgm:t>
        <a:bodyPr/>
        <a:lstStyle/>
        <a:p>
          <a:endParaRPr lang="en-US"/>
        </a:p>
      </dgm:t>
    </dgm:pt>
    <dgm:pt modelId="{2CA892AD-3AA0-44DB-9CD4-19D17C1677CB}" type="sibTrans" cxnId="{B57613F3-FF17-468F-BB90-24572C7C7E5E}">
      <dgm:prSet/>
      <dgm:spPr/>
      <dgm:t>
        <a:bodyPr/>
        <a:lstStyle/>
        <a:p>
          <a:endParaRPr lang="en-US"/>
        </a:p>
      </dgm:t>
    </dgm:pt>
    <dgm:pt modelId="{54843E42-3150-403A-B376-36C4D03D90E2}" type="pres">
      <dgm:prSet presAssocID="{3E311923-F0F8-4B47-B30E-56BAF6D66132}" presName="diagram" presStyleCnt="0">
        <dgm:presLayoutVars>
          <dgm:dir/>
          <dgm:resizeHandles val="exact"/>
        </dgm:presLayoutVars>
      </dgm:prSet>
      <dgm:spPr/>
    </dgm:pt>
    <dgm:pt modelId="{F8523605-CE02-4F54-A929-8C65244E2958}" type="pres">
      <dgm:prSet presAssocID="{E5EB0E7F-3786-4526-AE95-4FC9AC9F66F8}" presName="node" presStyleLbl="node1" presStyleIdx="0" presStyleCnt="1" custScaleX="225926">
        <dgm:presLayoutVars>
          <dgm:bulletEnabled val="1"/>
        </dgm:presLayoutVars>
      </dgm:prSet>
      <dgm:spPr/>
    </dgm:pt>
  </dgm:ptLst>
  <dgm:cxnLst>
    <dgm:cxn modelId="{35462E37-982B-4C59-90FA-79D4E509190E}" type="presOf" srcId="{E5EB0E7F-3786-4526-AE95-4FC9AC9F66F8}" destId="{F8523605-CE02-4F54-A929-8C65244E2958}" srcOrd="0" destOrd="0" presId="urn:microsoft.com/office/officeart/2005/8/layout/default"/>
    <dgm:cxn modelId="{AC1C154A-2452-40E3-A08D-996758BC03AD}" type="presOf" srcId="{3E311923-F0F8-4B47-B30E-56BAF6D66132}" destId="{54843E42-3150-403A-B376-36C4D03D90E2}" srcOrd="0" destOrd="0" presId="urn:microsoft.com/office/officeart/2005/8/layout/default"/>
    <dgm:cxn modelId="{B57613F3-FF17-468F-BB90-24572C7C7E5E}" srcId="{3E311923-F0F8-4B47-B30E-56BAF6D66132}" destId="{E5EB0E7F-3786-4526-AE95-4FC9AC9F66F8}" srcOrd="0" destOrd="0" parTransId="{575C6643-F9E0-40B1-AEE6-0F754FBC9103}" sibTransId="{2CA892AD-3AA0-44DB-9CD4-19D17C1677CB}"/>
    <dgm:cxn modelId="{8D59F2EC-A72B-4AEC-9F06-D8B34F74472E}" type="presParOf" srcId="{54843E42-3150-403A-B376-36C4D03D90E2}" destId="{F8523605-CE02-4F54-A929-8C65244E295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F40048E-3815-4100-BC78-ED88A1A85046}" type="doc">
      <dgm:prSet loTypeId="urn:microsoft.com/office/officeart/2005/8/layout/hProcess9" loCatId="process" qsTypeId="urn:microsoft.com/office/officeart/2005/8/quickstyle/simple1" qsCatId="simple" csTypeId="urn:microsoft.com/office/officeart/2005/8/colors/colorful5" csCatId="colorful" phldr="1"/>
      <dgm:spPr/>
    </dgm:pt>
    <dgm:pt modelId="{0B971E78-BF2F-4CF9-A624-98901B9CB73F}">
      <dgm:prSet phldrT="[Text]"/>
      <dgm:spPr>
        <a:solidFill>
          <a:srgbClr val="C00000"/>
        </a:solidFill>
      </dgm:spPr>
      <dgm:t>
        <a:bodyPr/>
        <a:lstStyle/>
        <a:p>
          <a:r>
            <a:rPr lang="en-US" dirty="0"/>
            <a:t>Community Strategic Plan Evaluation</a:t>
          </a:r>
        </a:p>
      </dgm:t>
    </dgm:pt>
    <dgm:pt modelId="{5B1CCDE2-C372-4560-827F-80FCF1C7B519}" type="parTrans" cxnId="{1FBF2A12-E28C-40FD-8228-625985B7CCE9}">
      <dgm:prSet/>
      <dgm:spPr/>
      <dgm:t>
        <a:bodyPr/>
        <a:lstStyle/>
        <a:p>
          <a:endParaRPr lang="en-US"/>
        </a:p>
      </dgm:t>
    </dgm:pt>
    <dgm:pt modelId="{3BD8C262-2DAF-41E6-9AB9-E24DC84ECF97}" type="sibTrans" cxnId="{1FBF2A12-E28C-40FD-8228-625985B7CCE9}">
      <dgm:prSet/>
      <dgm:spPr/>
      <dgm:t>
        <a:bodyPr/>
        <a:lstStyle/>
        <a:p>
          <a:endParaRPr lang="en-US"/>
        </a:p>
      </dgm:t>
    </dgm:pt>
    <dgm:pt modelId="{82AD1BDB-F8E8-4DA9-A417-4676AFF485D3}">
      <dgm:prSet phldrT="[Text]"/>
      <dgm:spPr>
        <a:solidFill>
          <a:srgbClr val="E5613D"/>
        </a:solidFill>
      </dgm:spPr>
      <dgm:t>
        <a:bodyPr/>
        <a:lstStyle/>
        <a:p>
          <a:r>
            <a:rPr lang="en-US" dirty="0"/>
            <a:t>Identify Economic Recovery Initiatives &amp; Priorities</a:t>
          </a:r>
        </a:p>
      </dgm:t>
    </dgm:pt>
    <dgm:pt modelId="{8625A12E-D132-4988-B23F-8BCF6A12ABA1}" type="parTrans" cxnId="{0D3A1AEE-A0F9-4869-A9E3-9329C513629B}">
      <dgm:prSet/>
      <dgm:spPr/>
      <dgm:t>
        <a:bodyPr/>
        <a:lstStyle/>
        <a:p>
          <a:endParaRPr lang="en-US"/>
        </a:p>
      </dgm:t>
    </dgm:pt>
    <dgm:pt modelId="{44F515CB-4C01-454B-BBF4-402675E56C91}" type="sibTrans" cxnId="{0D3A1AEE-A0F9-4869-A9E3-9329C513629B}">
      <dgm:prSet/>
      <dgm:spPr/>
      <dgm:t>
        <a:bodyPr/>
        <a:lstStyle/>
        <a:p>
          <a:endParaRPr lang="en-US"/>
        </a:p>
      </dgm:t>
    </dgm:pt>
    <dgm:pt modelId="{3AD853CB-6266-4FAE-8750-D44F3C108258}">
      <dgm:prSet phldrT="[Text]"/>
      <dgm:spPr>
        <a:solidFill>
          <a:srgbClr val="9E6666"/>
        </a:solidFill>
      </dgm:spPr>
      <dgm:t>
        <a:bodyPr/>
        <a:lstStyle/>
        <a:p>
          <a:r>
            <a:rPr lang="en-US" dirty="0"/>
            <a:t>Roadmap for Implementing Initiatives &amp; Priorities</a:t>
          </a:r>
        </a:p>
      </dgm:t>
    </dgm:pt>
    <dgm:pt modelId="{B524626A-4EB9-4AEE-B59A-45154A5933F3}" type="parTrans" cxnId="{D20A823D-9A31-457A-AC34-2B6F3C0004FF}">
      <dgm:prSet/>
      <dgm:spPr/>
      <dgm:t>
        <a:bodyPr/>
        <a:lstStyle/>
        <a:p>
          <a:endParaRPr lang="en-US"/>
        </a:p>
      </dgm:t>
    </dgm:pt>
    <dgm:pt modelId="{7C6D227C-6916-4433-80EE-835FE786E9CC}" type="sibTrans" cxnId="{D20A823D-9A31-457A-AC34-2B6F3C0004FF}">
      <dgm:prSet/>
      <dgm:spPr/>
      <dgm:t>
        <a:bodyPr/>
        <a:lstStyle/>
        <a:p>
          <a:endParaRPr lang="en-US"/>
        </a:p>
      </dgm:t>
    </dgm:pt>
    <dgm:pt modelId="{C9489093-8150-4DF2-B5F7-85135757AAD6}">
      <dgm:prSet phldrT="[Text]"/>
      <dgm:spPr>
        <a:solidFill>
          <a:srgbClr val="807474"/>
        </a:solidFill>
      </dgm:spPr>
      <dgm:t>
        <a:bodyPr/>
        <a:lstStyle/>
        <a:p>
          <a:r>
            <a:rPr lang="en-US" dirty="0"/>
            <a:t>Economic Recovery Advocacy</a:t>
          </a:r>
        </a:p>
      </dgm:t>
    </dgm:pt>
    <dgm:pt modelId="{0E7B283C-5B72-410C-8C90-11996AA69D5B}" type="parTrans" cxnId="{02C430FA-F534-455D-AE92-A1147EE2681E}">
      <dgm:prSet/>
      <dgm:spPr/>
      <dgm:t>
        <a:bodyPr/>
        <a:lstStyle/>
        <a:p>
          <a:endParaRPr lang="en-US"/>
        </a:p>
      </dgm:t>
    </dgm:pt>
    <dgm:pt modelId="{450A6F1D-0AE3-4729-8AF6-D969FD0A5692}" type="sibTrans" cxnId="{02C430FA-F534-455D-AE92-A1147EE2681E}">
      <dgm:prSet/>
      <dgm:spPr/>
      <dgm:t>
        <a:bodyPr/>
        <a:lstStyle/>
        <a:p>
          <a:endParaRPr lang="en-US"/>
        </a:p>
      </dgm:t>
    </dgm:pt>
    <dgm:pt modelId="{5B0AA48B-A8D5-4F3B-AE79-A658BECAB7E0}" type="pres">
      <dgm:prSet presAssocID="{8F40048E-3815-4100-BC78-ED88A1A85046}" presName="CompostProcess" presStyleCnt="0">
        <dgm:presLayoutVars>
          <dgm:dir/>
          <dgm:resizeHandles val="exact"/>
        </dgm:presLayoutVars>
      </dgm:prSet>
      <dgm:spPr/>
    </dgm:pt>
    <dgm:pt modelId="{8C4DDCC0-2447-4FE4-9807-54F04A1E45B8}" type="pres">
      <dgm:prSet presAssocID="{8F40048E-3815-4100-BC78-ED88A1A85046}" presName="arrow" presStyleLbl="bgShp" presStyleIdx="0" presStyleCnt="1"/>
      <dgm:spPr>
        <a:solidFill>
          <a:schemeClr val="bg1">
            <a:lumMod val="95000"/>
          </a:schemeClr>
        </a:solidFill>
        <a:ln>
          <a:solidFill>
            <a:schemeClr val="tx1"/>
          </a:solidFill>
        </a:ln>
      </dgm:spPr>
    </dgm:pt>
    <dgm:pt modelId="{0686A271-A200-494B-BD82-918337FE4E5D}" type="pres">
      <dgm:prSet presAssocID="{8F40048E-3815-4100-BC78-ED88A1A85046}" presName="linearProcess" presStyleCnt="0"/>
      <dgm:spPr/>
    </dgm:pt>
    <dgm:pt modelId="{D3C1948D-65F8-4514-8E52-B1B5544D2E0F}" type="pres">
      <dgm:prSet presAssocID="{0B971E78-BF2F-4CF9-A624-98901B9CB73F}" presName="textNode" presStyleLbl="node1" presStyleIdx="0" presStyleCnt="4">
        <dgm:presLayoutVars>
          <dgm:bulletEnabled val="1"/>
        </dgm:presLayoutVars>
      </dgm:prSet>
      <dgm:spPr/>
    </dgm:pt>
    <dgm:pt modelId="{804F30A8-80C5-406A-8D28-AEF4EE6F0279}" type="pres">
      <dgm:prSet presAssocID="{3BD8C262-2DAF-41E6-9AB9-E24DC84ECF97}" presName="sibTrans" presStyleCnt="0"/>
      <dgm:spPr/>
    </dgm:pt>
    <dgm:pt modelId="{3FE9CFFA-8D5F-40AD-A252-D1646B1FDB37}" type="pres">
      <dgm:prSet presAssocID="{82AD1BDB-F8E8-4DA9-A417-4676AFF485D3}" presName="textNode" presStyleLbl="node1" presStyleIdx="1" presStyleCnt="4">
        <dgm:presLayoutVars>
          <dgm:bulletEnabled val="1"/>
        </dgm:presLayoutVars>
      </dgm:prSet>
      <dgm:spPr/>
    </dgm:pt>
    <dgm:pt modelId="{34248D1A-98ED-49BB-B19E-2855E364C9CA}" type="pres">
      <dgm:prSet presAssocID="{44F515CB-4C01-454B-BBF4-402675E56C91}" presName="sibTrans" presStyleCnt="0"/>
      <dgm:spPr/>
    </dgm:pt>
    <dgm:pt modelId="{99774858-4264-47C6-8C90-97B3B044EF44}" type="pres">
      <dgm:prSet presAssocID="{3AD853CB-6266-4FAE-8750-D44F3C108258}" presName="textNode" presStyleLbl="node1" presStyleIdx="2" presStyleCnt="4">
        <dgm:presLayoutVars>
          <dgm:bulletEnabled val="1"/>
        </dgm:presLayoutVars>
      </dgm:prSet>
      <dgm:spPr/>
    </dgm:pt>
    <dgm:pt modelId="{571043FA-2128-4BE3-8787-6EED735BD4BC}" type="pres">
      <dgm:prSet presAssocID="{7C6D227C-6916-4433-80EE-835FE786E9CC}" presName="sibTrans" presStyleCnt="0"/>
      <dgm:spPr/>
    </dgm:pt>
    <dgm:pt modelId="{9445E895-0494-4262-AEDC-258F78FCBCD8}" type="pres">
      <dgm:prSet presAssocID="{C9489093-8150-4DF2-B5F7-85135757AAD6}" presName="textNode" presStyleLbl="node1" presStyleIdx="3" presStyleCnt="4">
        <dgm:presLayoutVars>
          <dgm:bulletEnabled val="1"/>
        </dgm:presLayoutVars>
      </dgm:prSet>
      <dgm:spPr/>
    </dgm:pt>
  </dgm:ptLst>
  <dgm:cxnLst>
    <dgm:cxn modelId="{22C83D04-32FA-4788-A11A-C6861466F5F0}" type="presOf" srcId="{3AD853CB-6266-4FAE-8750-D44F3C108258}" destId="{99774858-4264-47C6-8C90-97B3B044EF44}" srcOrd="0" destOrd="0" presId="urn:microsoft.com/office/officeart/2005/8/layout/hProcess9"/>
    <dgm:cxn modelId="{1FBF2A12-E28C-40FD-8228-625985B7CCE9}" srcId="{8F40048E-3815-4100-BC78-ED88A1A85046}" destId="{0B971E78-BF2F-4CF9-A624-98901B9CB73F}" srcOrd="0" destOrd="0" parTransId="{5B1CCDE2-C372-4560-827F-80FCF1C7B519}" sibTransId="{3BD8C262-2DAF-41E6-9AB9-E24DC84ECF97}"/>
    <dgm:cxn modelId="{D20A823D-9A31-457A-AC34-2B6F3C0004FF}" srcId="{8F40048E-3815-4100-BC78-ED88A1A85046}" destId="{3AD853CB-6266-4FAE-8750-D44F3C108258}" srcOrd="2" destOrd="0" parTransId="{B524626A-4EB9-4AEE-B59A-45154A5933F3}" sibTransId="{7C6D227C-6916-4433-80EE-835FE786E9CC}"/>
    <dgm:cxn modelId="{5A083B45-C954-49E0-966E-1C56022F2BF2}" type="presOf" srcId="{8F40048E-3815-4100-BC78-ED88A1A85046}" destId="{5B0AA48B-A8D5-4F3B-AE79-A658BECAB7E0}" srcOrd="0" destOrd="0" presId="urn:microsoft.com/office/officeart/2005/8/layout/hProcess9"/>
    <dgm:cxn modelId="{1092B4AC-9D69-4F81-8391-562D25B44EAA}" type="presOf" srcId="{0B971E78-BF2F-4CF9-A624-98901B9CB73F}" destId="{D3C1948D-65F8-4514-8E52-B1B5544D2E0F}" srcOrd="0" destOrd="0" presId="urn:microsoft.com/office/officeart/2005/8/layout/hProcess9"/>
    <dgm:cxn modelId="{FA4248C0-50FA-4793-A82A-C6E91511E313}" type="presOf" srcId="{82AD1BDB-F8E8-4DA9-A417-4676AFF485D3}" destId="{3FE9CFFA-8D5F-40AD-A252-D1646B1FDB37}" srcOrd="0" destOrd="0" presId="urn:microsoft.com/office/officeart/2005/8/layout/hProcess9"/>
    <dgm:cxn modelId="{E11E50E0-222B-472E-9930-69683A51C5A0}" type="presOf" srcId="{C9489093-8150-4DF2-B5F7-85135757AAD6}" destId="{9445E895-0494-4262-AEDC-258F78FCBCD8}" srcOrd="0" destOrd="0" presId="urn:microsoft.com/office/officeart/2005/8/layout/hProcess9"/>
    <dgm:cxn modelId="{0D3A1AEE-A0F9-4869-A9E3-9329C513629B}" srcId="{8F40048E-3815-4100-BC78-ED88A1A85046}" destId="{82AD1BDB-F8E8-4DA9-A417-4676AFF485D3}" srcOrd="1" destOrd="0" parTransId="{8625A12E-D132-4988-B23F-8BCF6A12ABA1}" sibTransId="{44F515CB-4C01-454B-BBF4-402675E56C91}"/>
    <dgm:cxn modelId="{02C430FA-F534-455D-AE92-A1147EE2681E}" srcId="{8F40048E-3815-4100-BC78-ED88A1A85046}" destId="{C9489093-8150-4DF2-B5F7-85135757AAD6}" srcOrd="3" destOrd="0" parTransId="{0E7B283C-5B72-410C-8C90-11996AA69D5B}" sibTransId="{450A6F1D-0AE3-4729-8AF6-D969FD0A5692}"/>
    <dgm:cxn modelId="{F39C112D-5F49-487F-B0E3-A96ECBCBDD4F}" type="presParOf" srcId="{5B0AA48B-A8D5-4F3B-AE79-A658BECAB7E0}" destId="{8C4DDCC0-2447-4FE4-9807-54F04A1E45B8}" srcOrd="0" destOrd="0" presId="urn:microsoft.com/office/officeart/2005/8/layout/hProcess9"/>
    <dgm:cxn modelId="{1CE4B334-F721-4F56-AFFB-FD10C97D7A62}" type="presParOf" srcId="{5B0AA48B-A8D5-4F3B-AE79-A658BECAB7E0}" destId="{0686A271-A200-494B-BD82-918337FE4E5D}" srcOrd="1" destOrd="0" presId="urn:microsoft.com/office/officeart/2005/8/layout/hProcess9"/>
    <dgm:cxn modelId="{6313437F-D717-4C96-B62A-87AAFE643967}" type="presParOf" srcId="{0686A271-A200-494B-BD82-918337FE4E5D}" destId="{D3C1948D-65F8-4514-8E52-B1B5544D2E0F}" srcOrd="0" destOrd="0" presId="urn:microsoft.com/office/officeart/2005/8/layout/hProcess9"/>
    <dgm:cxn modelId="{2D64CF80-1E97-4822-A778-3B2E80C00FE0}" type="presParOf" srcId="{0686A271-A200-494B-BD82-918337FE4E5D}" destId="{804F30A8-80C5-406A-8D28-AEF4EE6F0279}" srcOrd="1" destOrd="0" presId="urn:microsoft.com/office/officeart/2005/8/layout/hProcess9"/>
    <dgm:cxn modelId="{A1665679-2273-4D69-98ED-D174EE950922}" type="presParOf" srcId="{0686A271-A200-494B-BD82-918337FE4E5D}" destId="{3FE9CFFA-8D5F-40AD-A252-D1646B1FDB37}" srcOrd="2" destOrd="0" presId="urn:microsoft.com/office/officeart/2005/8/layout/hProcess9"/>
    <dgm:cxn modelId="{B6D51E68-AC80-4F44-8D55-881611367730}" type="presParOf" srcId="{0686A271-A200-494B-BD82-918337FE4E5D}" destId="{34248D1A-98ED-49BB-B19E-2855E364C9CA}" srcOrd="3" destOrd="0" presId="urn:microsoft.com/office/officeart/2005/8/layout/hProcess9"/>
    <dgm:cxn modelId="{C665B4E0-4728-4F97-8566-0E544B0AB653}" type="presParOf" srcId="{0686A271-A200-494B-BD82-918337FE4E5D}" destId="{99774858-4264-47C6-8C90-97B3B044EF44}" srcOrd="4" destOrd="0" presId="urn:microsoft.com/office/officeart/2005/8/layout/hProcess9"/>
    <dgm:cxn modelId="{4AD15292-A492-4048-A540-06C649066FAC}" type="presParOf" srcId="{0686A271-A200-494B-BD82-918337FE4E5D}" destId="{571043FA-2128-4BE3-8787-6EED735BD4BC}" srcOrd="5" destOrd="0" presId="urn:microsoft.com/office/officeart/2005/8/layout/hProcess9"/>
    <dgm:cxn modelId="{A0BC9016-D083-4F99-BCC2-3D5761D6FDD9}" type="presParOf" srcId="{0686A271-A200-494B-BD82-918337FE4E5D}" destId="{9445E895-0494-4262-AEDC-258F78FCBCD8}"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E7BA34C-5A1E-4476-AAF9-EA2DEAEA4D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ABDA5B9-396F-400C-BF8E-FB8BF99AD556}">
      <dgm:prSet phldrT="[Text]"/>
      <dgm:spPr>
        <a:solidFill>
          <a:srgbClr val="C00000"/>
        </a:solidFill>
      </dgm:spPr>
      <dgm:t>
        <a:bodyPr/>
        <a:lstStyle/>
        <a:p>
          <a:r>
            <a:rPr lang="en-US" b="1" dirty="0"/>
            <a:t>Community Strategic Plan Evaluation</a:t>
          </a:r>
          <a:endParaRPr lang="en-US" dirty="0"/>
        </a:p>
      </dgm:t>
    </dgm:pt>
    <dgm:pt modelId="{91A37D4D-6DC8-459E-83FD-90430261BF1D}" type="parTrans" cxnId="{652C329E-ADD2-45EC-9B36-E19F0EA3021C}">
      <dgm:prSet/>
      <dgm:spPr/>
      <dgm:t>
        <a:bodyPr/>
        <a:lstStyle/>
        <a:p>
          <a:endParaRPr lang="en-US"/>
        </a:p>
      </dgm:t>
    </dgm:pt>
    <dgm:pt modelId="{52739B41-42AB-4BEC-9D2E-161D58AB3E5E}" type="sibTrans" cxnId="{652C329E-ADD2-45EC-9B36-E19F0EA3021C}">
      <dgm:prSet/>
      <dgm:spPr/>
      <dgm:t>
        <a:bodyPr/>
        <a:lstStyle/>
        <a:p>
          <a:endParaRPr lang="en-US"/>
        </a:p>
      </dgm:t>
    </dgm:pt>
    <dgm:pt modelId="{7CD96D77-2C7C-4B51-A6A8-DAD148BE8D5F}">
      <dgm:prSet/>
      <dgm:spPr/>
      <dgm:t>
        <a:bodyPr/>
        <a:lstStyle/>
        <a:p>
          <a:pPr>
            <a:buFont typeface="Symbol" panose="05050102010706020507" pitchFamily="18" charset="2"/>
            <a:buChar char=""/>
          </a:pPr>
          <a:r>
            <a:rPr lang="en-US" dirty="0"/>
            <a:t>Review of community strategies and identify areas for COVID 19 realignment</a:t>
          </a:r>
        </a:p>
      </dgm:t>
    </dgm:pt>
    <dgm:pt modelId="{4578541B-2576-4F6B-9FA4-8704E071EF35}" type="parTrans" cxnId="{B4F8B056-B9ED-49E8-A954-CC95357B99CF}">
      <dgm:prSet/>
      <dgm:spPr/>
      <dgm:t>
        <a:bodyPr/>
        <a:lstStyle/>
        <a:p>
          <a:endParaRPr lang="en-US"/>
        </a:p>
      </dgm:t>
    </dgm:pt>
    <dgm:pt modelId="{46C8EA00-367C-4789-807A-1275D5F4C909}" type="sibTrans" cxnId="{B4F8B056-B9ED-49E8-A954-CC95357B99CF}">
      <dgm:prSet/>
      <dgm:spPr/>
      <dgm:t>
        <a:bodyPr/>
        <a:lstStyle/>
        <a:p>
          <a:endParaRPr lang="en-US"/>
        </a:p>
      </dgm:t>
    </dgm:pt>
    <dgm:pt modelId="{47BAD2C9-9C1A-48BE-847D-D8C7A021429C}">
      <dgm:prSet/>
      <dgm:spPr/>
      <dgm:t>
        <a:bodyPr/>
        <a:lstStyle/>
        <a:p>
          <a:pPr>
            <a:buFont typeface="Symbol" panose="05050102010706020507" pitchFamily="18" charset="2"/>
            <a:buChar char=""/>
          </a:pPr>
          <a:r>
            <a:rPr lang="en-US" dirty="0"/>
            <a:t>Industry Cluster Analysis to define region’s economic strengths</a:t>
          </a:r>
        </a:p>
      </dgm:t>
    </dgm:pt>
    <dgm:pt modelId="{B8E95648-2D8F-4B08-9E0E-E1984C3F6D81}" type="parTrans" cxnId="{C2D93259-1EF9-4B58-B6B5-99D63C47AF9D}">
      <dgm:prSet/>
      <dgm:spPr/>
      <dgm:t>
        <a:bodyPr/>
        <a:lstStyle/>
        <a:p>
          <a:endParaRPr lang="en-US"/>
        </a:p>
      </dgm:t>
    </dgm:pt>
    <dgm:pt modelId="{15453057-41BC-49F0-885A-C9F5CA35CE66}" type="sibTrans" cxnId="{C2D93259-1EF9-4B58-B6B5-99D63C47AF9D}">
      <dgm:prSet/>
      <dgm:spPr/>
      <dgm:t>
        <a:bodyPr/>
        <a:lstStyle/>
        <a:p>
          <a:endParaRPr lang="en-US"/>
        </a:p>
      </dgm:t>
    </dgm:pt>
    <dgm:pt modelId="{04EE070D-85DA-4031-9BD4-BD9F290BC461}">
      <dgm:prSet/>
      <dgm:spPr/>
      <dgm:t>
        <a:bodyPr/>
        <a:lstStyle/>
        <a:p>
          <a:pPr>
            <a:buFont typeface="Symbol" panose="05050102010706020507" pitchFamily="18" charset="2"/>
            <a:buChar char=""/>
          </a:pPr>
          <a:r>
            <a:rPr lang="en-US" dirty="0"/>
            <a:t>Incorporate Business &amp; Workforce Needs Assessment as a result of COVID 19 crisis</a:t>
          </a:r>
        </a:p>
      </dgm:t>
    </dgm:pt>
    <dgm:pt modelId="{FDD58CCE-3259-4761-A334-6A5D254A04C7}" type="parTrans" cxnId="{C5285853-9961-4429-9954-38F107C1EFF2}">
      <dgm:prSet/>
      <dgm:spPr/>
    </dgm:pt>
    <dgm:pt modelId="{7C234B38-D9D9-44D8-8102-1E7CA399BEC8}" type="sibTrans" cxnId="{C5285853-9961-4429-9954-38F107C1EFF2}">
      <dgm:prSet/>
      <dgm:spPr/>
    </dgm:pt>
    <dgm:pt modelId="{19C1A88F-A6AC-4827-81ED-D9FDE4BCEF4D}" type="pres">
      <dgm:prSet presAssocID="{1E7BA34C-5A1E-4476-AAF9-EA2DEAEA4DCD}" presName="Name0" presStyleCnt="0">
        <dgm:presLayoutVars>
          <dgm:dir/>
          <dgm:animLvl val="lvl"/>
          <dgm:resizeHandles val="exact"/>
        </dgm:presLayoutVars>
      </dgm:prSet>
      <dgm:spPr/>
    </dgm:pt>
    <dgm:pt modelId="{0DA7DB62-B30F-46C4-B9DE-9CCEC0FB66DB}" type="pres">
      <dgm:prSet presAssocID="{4ABDA5B9-396F-400C-BF8E-FB8BF99AD556}" presName="composite" presStyleCnt="0"/>
      <dgm:spPr/>
    </dgm:pt>
    <dgm:pt modelId="{BCC87601-193E-4820-85DD-92C1BFD33910}" type="pres">
      <dgm:prSet presAssocID="{4ABDA5B9-396F-400C-BF8E-FB8BF99AD556}" presName="parTx" presStyleLbl="alignNode1" presStyleIdx="0" presStyleCnt="1">
        <dgm:presLayoutVars>
          <dgm:chMax val="0"/>
          <dgm:chPref val="0"/>
          <dgm:bulletEnabled val="1"/>
        </dgm:presLayoutVars>
      </dgm:prSet>
      <dgm:spPr/>
    </dgm:pt>
    <dgm:pt modelId="{CB9D96D7-DDB4-47D9-B9FC-14EFB63BC75D}" type="pres">
      <dgm:prSet presAssocID="{4ABDA5B9-396F-400C-BF8E-FB8BF99AD556}" presName="desTx" presStyleLbl="alignAccFollowNode1" presStyleIdx="0" presStyleCnt="1">
        <dgm:presLayoutVars>
          <dgm:bulletEnabled val="1"/>
        </dgm:presLayoutVars>
      </dgm:prSet>
      <dgm:spPr/>
    </dgm:pt>
  </dgm:ptLst>
  <dgm:cxnLst>
    <dgm:cxn modelId="{99837C10-7C5A-4F99-BE0F-46C9B9F68C07}" type="presOf" srcId="{47BAD2C9-9C1A-48BE-847D-D8C7A021429C}" destId="{CB9D96D7-DDB4-47D9-B9FC-14EFB63BC75D}" srcOrd="0" destOrd="2" presId="urn:microsoft.com/office/officeart/2005/8/layout/hList1"/>
    <dgm:cxn modelId="{5A82D036-2603-4544-9C29-6C6463EE53C9}" type="presOf" srcId="{04EE070D-85DA-4031-9BD4-BD9F290BC461}" destId="{CB9D96D7-DDB4-47D9-B9FC-14EFB63BC75D}" srcOrd="0" destOrd="1" presId="urn:microsoft.com/office/officeart/2005/8/layout/hList1"/>
    <dgm:cxn modelId="{C5285853-9961-4429-9954-38F107C1EFF2}" srcId="{4ABDA5B9-396F-400C-BF8E-FB8BF99AD556}" destId="{04EE070D-85DA-4031-9BD4-BD9F290BC461}" srcOrd="1" destOrd="0" parTransId="{FDD58CCE-3259-4761-A334-6A5D254A04C7}" sibTransId="{7C234B38-D9D9-44D8-8102-1E7CA399BEC8}"/>
    <dgm:cxn modelId="{B4F8B056-B9ED-49E8-A954-CC95357B99CF}" srcId="{4ABDA5B9-396F-400C-BF8E-FB8BF99AD556}" destId="{7CD96D77-2C7C-4B51-A6A8-DAD148BE8D5F}" srcOrd="0" destOrd="0" parTransId="{4578541B-2576-4F6B-9FA4-8704E071EF35}" sibTransId="{46C8EA00-367C-4789-807A-1275D5F4C909}"/>
    <dgm:cxn modelId="{C2D93259-1EF9-4B58-B6B5-99D63C47AF9D}" srcId="{4ABDA5B9-396F-400C-BF8E-FB8BF99AD556}" destId="{47BAD2C9-9C1A-48BE-847D-D8C7A021429C}" srcOrd="2" destOrd="0" parTransId="{B8E95648-2D8F-4B08-9E0E-E1984C3F6D81}" sibTransId="{15453057-41BC-49F0-885A-C9F5CA35CE66}"/>
    <dgm:cxn modelId="{75E6A77E-61CD-458B-95CF-A1102721957D}" type="presOf" srcId="{7CD96D77-2C7C-4B51-A6A8-DAD148BE8D5F}" destId="{CB9D96D7-DDB4-47D9-B9FC-14EFB63BC75D}" srcOrd="0" destOrd="0" presId="urn:microsoft.com/office/officeart/2005/8/layout/hList1"/>
    <dgm:cxn modelId="{2D296995-3016-49E4-9EF3-3BA4975EA649}" type="presOf" srcId="{4ABDA5B9-396F-400C-BF8E-FB8BF99AD556}" destId="{BCC87601-193E-4820-85DD-92C1BFD33910}" srcOrd="0" destOrd="0" presId="urn:microsoft.com/office/officeart/2005/8/layout/hList1"/>
    <dgm:cxn modelId="{652C329E-ADD2-45EC-9B36-E19F0EA3021C}" srcId="{1E7BA34C-5A1E-4476-AAF9-EA2DEAEA4DCD}" destId="{4ABDA5B9-396F-400C-BF8E-FB8BF99AD556}" srcOrd="0" destOrd="0" parTransId="{91A37D4D-6DC8-459E-83FD-90430261BF1D}" sibTransId="{52739B41-42AB-4BEC-9D2E-161D58AB3E5E}"/>
    <dgm:cxn modelId="{759144E7-FEB1-45A8-8B92-BC9296C0BB69}" type="presOf" srcId="{1E7BA34C-5A1E-4476-AAF9-EA2DEAEA4DCD}" destId="{19C1A88F-A6AC-4827-81ED-D9FDE4BCEF4D}" srcOrd="0" destOrd="0" presId="urn:microsoft.com/office/officeart/2005/8/layout/hList1"/>
    <dgm:cxn modelId="{4AF64937-978D-41F5-9F1C-BC531A1E7A5C}" type="presParOf" srcId="{19C1A88F-A6AC-4827-81ED-D9FDE4BCEF4D}" destId="{0DA7DB62-B30F-46C4-B9DE-9CCEC0FB66DB}" srcOrd="0" destOrd="0" presId="urn:microsoft.com/office/officeart/2005/8/layout/hList1"/>
    <dgm:cxn modelId="{B34113E6-678A-4B21-8892-38AA58393178}" type="presParOf" srcId="{0DA7DB62-B30F-46C4-B9DE-9CCEC0FB66DB}" destId="{BCC87601-193E-4820-85DD-92C1BFD33910}" srcOrd="0" destOrd="0" presId="urn:microsoft.com/office/officeart/2005/8/layout/hList1"/>
    <dgm:cxn modelId="{4EF3192E-E911-44D4-9119-D104C21991D3}" type="presParOf" srcId="{0DA7DB62-B30F-46C4-B9DE-9CCEC0FB66DB}" destId="{CB9D96D7-DDB4-47D9-B9FC-14EFB63BC75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56E15C-EF58-4FAF-AC24-8511563397F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059FA64-E7C6-4BF3-921F-4903C46AE1EB}">
      <dgm:prSet phldrT="[Text]"/>
      <dgm:spPr>
        <a:solidFill>
          <a:srgbClr val="C00000"/>
        </a:solidFill>
      </dgm:spPr>
      <dgm:t>
        <a:bodyPr/>
        <a:lstStyle/>
        <a:p>
          <a:r>
            <a:rPr lang="en-US" dirty="0"/>
            <a:t>Montrose Group COVID 19 Economic Recovery Strategy</a:t>
          </a:r>
        </a:p>
      </dgm:t>
    </dgm:pt>
    <dgm:pt modelId="{326FC446-D388-402D-906D-5E956FD9F0C8}" type="parTrans" cxnId="{E4421978-86AB-43E7-9211-37DAEEC2D741}">
      <dgm:prSet/>
      <dgm:spPr/>
      <dgm:t>
        <a:bodyPr/>
        <a:lstStyle/>
        <a:p>
          <a:endParaRPr lang="en-US"/>
        </a:p>
      </dgm:t>
    </dgm:pt>
    <dgm:pt modelId="{036B11F9-BDE2-458A-8C0A-4E611733D234}" type="sibTrans" cxnId="{E4421978-86AB-43E7-9211-37DAEEC2D741}">
      <dgm:prSet/>
      <dgm:spPr/>
      <dgm:t>
        <a:bodyPr/>
        <a:lstStyle/>
        <a:p>
          <a:endParaRPr lang="en-US"/>
        </a:p>
      </dgm:t>
    </dgm:pt>
    <dgm:pt modelId="{C4384ACC-FD35-4D2A-88D2-8EAA0B5F0742}">
      <dgm:prSet phldrT="[Text]"/>
      <dgm:spPr>
        <a:solidFill>
          <a:srgbClr val="C00000"/>
        </a:solidFill>
      </dgm:spPr>
      <dgm:t>
        <a:bodyPr/>
        <a:lstStyle/>
        <a:p>
          <a:r>
            <a:rPr lang="en-US" dirty="0"/>
            <a:t>Business Development</a:t>
          </a:r>
        </a:p>
      </dgm:t>
    </dgm:pt>
    <dgm:pt modelId="{DCCFC3B1-13E4-414B-8BDA-F275A0CB6DD9}" type="parTrans" cxnId="{9953EE93-F8CE-4BCA-9560-2175368522EF}">
      <dgm:prSet/>
      <dgm:spPr/>
      <dgm:t>
        <a:bodyPr/>
        <a:lstStyle/>
        <a:p>
          <a:endParaRPr lang="en-US"/>
        </a:p>
      </dgm:t>
    </dgm:pt>
    <dgm:pt modelId="{FA67B6A1-08EF-41FD-A798-2198B3EAE58C}" type="sibTrans" cxnId="{9953EE93-F8CE-4BCA-9560-2175368522EF}">
      <dgm:prSet/>
      <dgm:spPr>
        <a:solidFill>
          <a:schemeClr val="accent5">
            <a:lumMod val="40000"/>
            <a:lumOff val="60000"/>
          </a:schemeClr>
        </a:solidFill>
      </dgm:spPr>
      <dgm:t>
        <a:bodyPr/>
        <a:lstStyle/>
        <a:p>
          <a:endParaRPr lang="en-US"/>
        </a:p>
      </dgm:t>
    </dgm:pt>
    <dgm:pt modelId="{AEAA1E45-1E0B-4B71-BFE2-2A9E7E1DE168}">
      <dgm:prSet phldrT="[Text]"/>
      <dgm:spPr>
        <a:solidFill>
          <a:srgbClr val="C00000"/>
        </a:solidFill>
      </dgm:spPr>
      <dgm:t>
        <a:bodyPr/>
        <a:lstStyle/>
        <a:p>
          <a:r>
            <a:rPr lang="en-US" dirty="0"/>
            <a:t>Assess the Economic Impact</a:t>
          </a:r>
        </a:p>
      </dgm:t>
    </dgm:pt>
    <dgm:pt modelId="{CC6214EC-90F6-4CC5-A1AB-CA15DD099011}" type="parTrans" cxnId="{49B45DCF-EC9F-4174-B0E2-305A5ECDB9F2}">
      <dgm:prSet/>
      <dgm:spPr/>
      <dgm:t>
        <a:bodyPr/>
        <a:lstStyle/>
        <a:p>
          <a:endParaRPr lang="en-US"/>
        </a:p>
      </dgm:t>
    </dgm:pt>
    <dgm:pt modelId="{884E7A25-C50F-42B4-A793-05C7589A3C84}" type="sibTrans" cxnId="{49B45DCF-EC9F-4174-B0E2-305A5ECDB9F2}">
      <dgm:prSet/>
      <dgm:spPr>
        <a:solidFill>
          <a:schemeClr val="accent5">
            <a:lumMod val="40000"/>
            <a:lumOff val="60000"/>
          </a:schemeClr>
        </a:solidFill>
      </dgm:spPr>
      <dgm:t>
        <a:bodyPr/>
        <a:lstStyle/>
        <a:p>
          <a:endParaRPr lang="en-US"/>
        </a:p>
      </dgm:t>
    </dgm:pt>
    <dgm:pt modelId="{5B8FDFD1-1E13-4210-BD35-44B63C709D67}" type="pres">
      <dgm:prSet presAssocID="{2F56E15C-EF58-4FAF-AC24-8511563397FA}" presName="Name0" presStyleCnt="0">
        <dgm:presLayoutVars>
          <dgm:dir/>
          <dgm:resizeHandles val="exact"/>
        </dgm:presLayoutVars>
      </dgm:prSet>
      <dgm:spPr/>
    </dgm:pt>
    <dgm:pt modelId="{770D0F01-CF66-4014-BF08-80B9AF752D04}" type="pres">
      <dgm:prSet presAssocID="{8059FA64-E7C6-4BF3-921F-4903C46AE1EB}" presName="node" presStyleLbl="node1" presStyleIdx="0" presStyleCnt="3">
        <dgm:presLayoutVars>
          <dgm:bulletEnabled val="1"/>
        </dgm:presLayoutVars>
      </dgm:prSet>
      <dgm:spPr/>
    </dgm:pt>
    <dgm:pt modelId="{7FD19DA6-8B3F-4278-98C5-42A29767204F}" type="pres">
      <dgm:prSet presAssocID="{036B11F9-BDE2-458A-8C0A-4E611733D234}" presName="sibTrans" presStyleLbl="sibTrans2D1" presStyleIdx="0" presStyleCnt="2"/>
      <dgm:spPr/>
    </dgm:pt>
    <dgm:pt modelId="{635C7843-8711-4097-BDB8-9D40808867FD}" type="pres">
      <dgm:prSet presAssocID="{036B11F9-BDE2-458A-8C0A-4E611733D234}" presName="connectorText" presStyleLbl="sibTrans2D1" presStyleIdx="0" presStyleCnt="2"/>
      <dgm:spPr/>
    </dgm:pt>
    <dgm:pt modelId="{139E5801-DD58-47B1-AB9B-61BA4DCC8015}" type="pres">
      <dgm:prSet presAssocID="{AEAA1E45-1E0B-4B71-BFE2-2A9E7E1DE168}" presName="node" presStyleLbl="node1" presStyleIdx="1" presStyleCnt="3">
        <dgm:presLayoutVars>
          <dgm:bulletEnabled val="1"/>
        </dgm:presLayoutVars>
      </dgm:prSet>
      <dgm:spPr/>
    </dgm:pt>
    <dgm:pt modelId="{BB7DFEB7-7326-4D80-BB11-6CF54834B6D0}" type="pres">
      <dgm:prSet presAssocID="{884E7A25-C50F-42B4-A793-05C7589A3C84}" presName="sibTrans" presStyleLbl="sibTrans2D1" presStyleIdx="1" presStyleCnt="2"/>
      <dgm:spPr/>
    </dgm:pt>
    <dgm:pt modelId="{BA094B43-7818-446C-8137-E4BF75815837}" type="pres">
      <dgm:prSet presAssocID="{884E7A25-C50F-42B4-A793-05C7589A3C84}" presName="connectorText" presStyleLbl="sibTrans2D1" presStyleIdx="1" presStyleCnt="2"/>
      <dgm:spPr/>
    </dgm:pt>
    <dgm:pt modelId="{2BD69A86-8170-4B36-ACFD-D6F12417E9AE}" type="pres">
      <dgm:prSet presAssocID="{C4384ACC-FD35-4D2A-88D2-8EAA0B5F0742}" presName="node" presStyleLbl="node1" presStyleIdx="2" presStyleCnt="3">
        <dgm:presLayoutVars>
          <dgm:bulletEnabled val="1"/>
        </dgm:presLayoutVars>
      </dgm:prSet>
      <dgm:spPr/>
    </dgm:pt>
  </dgm:ptLst>
  <dgm:cxnLst>
    <dgm:cxn modelId="{B7FF0827-45D2-4D64-86ED-EFE94F938EB0}" type="presOf" srcId="{884E7A25-C50F-42B4-A793-05C7589A3C84}" destId="{BA094B43-7818-446C-8137-E4BF75815837}" srcOrd="1" destOrd="0" presId="urn:microsoft.com/office/officeart/2005/8/layout/process1"/>
    <dgm:cxn modelId="{FD169545-0E51-48FA-A0B4-745F694D388F}" type="presOf" srcId="{036B11F9-BDE2-458A-8C0A-4E611733D234}" destId="{7FD19DA6-8B3F-4278-98C5-42A29767204F}" srcOrd="0" destOrd="0" presId="urn:microsoft.com/office/officeart/2005/8/layout/process1"/>
    <dgm:cxn modelId="{59CA1371-4F11-4535-BD37-B6D2B1308589}" type="presOf" srcId="{C4384ACC-FD35-4D2A-88D2-8EAA0B5F0742}" destId="{2BD69A86-8170-4B36-ACFD-D6F12417E9AE}" srcOrd="0" destOrd="0" presId="urn:microsoft.com/office/officeart/2005/8/layout/process1"/>
    <dgm:cxn modelId="{E4421978-86AB-43E7-9211-37DAEEC2D741}" srcId="{2F56E15C-EF58-4FAF-AC24-8511563397FA}" destId="{8059FA64-E7C6-4BF3-921F-4903C46AE1EB}" srcOrd="0" destOrd="0" parTransId="{326FC446-D388-402D-906D-5E956FD9F0C8}" sibTransId="{036B11F9-BDE2-458A-8C0A-4E611733D234}"/>
    <dgm:cxn modelId="{351CA48D-BF78-43B1-B44A-5501C9164DAA}" type="presOf" srcId="{8059FA64-E7C6-4BF3-921F-4903C46AE1EB}" destId="{770D0F01-CF66-4014-BF08-80B9AF752D04}" srcOrd="0" destOrd="0" presId="urn:microsoft.com/office/officeart/2005/8/layout/process1"/>
    <dgm:cxn modelId="{9953EE93-F8CE-4BCA-9560-2175368522EF}" srcId="{2F56E15C-EF58-4FAF-AC24-8511563397FA}" destId="{C4384ACC-FD35-4D2A-88D2-8EAA0B5F0742}" srcOrd="2" destOrd="0" parTransId="{DCCFC3B1-13E4-414B-8BDA-F275A0CB6DD9}" sibTransId="{FA67B6A1-08EF-41FD-A798-2198B3EAE58C}"/>
    <dgm:cxn modelId="{2BBAEFCC-B2E3-4DF6-BCC6-DF54B7D3AF27}" type="presOf" srcId="{AEAA1E45-1E0B-4B71-BFE2-2A9E7E1DE168}" destId="{139E5801-DD58-47B1-AB9B-61BA4DCC8015}" srcOrd="0" destOrd="0" presId="urn:microsoft.com/office/officeart/2005/8/layout/process1"/>
    <dgm:cxn modelId="{49B45DCF-EC9F-4174-B0E2-305A5ECDB9F2}" srcId="{2F56E15C-EF58-4FAF-AC24-8511563397FA}" destId="{AEAA1E45-1E0B-4B71-BFE2-2A9E7E1DE168}" srcOrd="1" destOrd="0" parTransId="{CC6214EC-90F6-4CC5-A1AB-CA15DD099011}" sibTransId="{884E7A25-C50F-42B4-A793-05C7589A3C84}"/>
    <dgm:cxn modelId="{7FC95BD1-86EE-4677-ABA3-6FE1EB9B5B41}" type="presOf" srcId="{2F56E15C-EF58-4FAF-AC24-8511563397FA}" destId="{5B8FDFD1-1E13-4210-BD35-44B63C709D67}" srcOrd="0" destOrd="0" presId="urn:microsoft.com/office/officeart/2005/8/layout/process1"/>
    <dgm:cxn modelId="{668658EA-F09A-472D-8384-1F37A3503A06}" type="presOf" srcId="{884E7A25-C50F-42B4-A793-05C7589A3C84}" destId="{BB7DFEB7-7326-4D80-BB11-6CF54834B6D0}" srcOrd="0" destOrd="0" presId="urn:microsoft.com/office/officeart/2005/8/layout/process1"/>
    <dgm:cxn modelId="{7C22CEFC-3537-4F37-8466-BBF53594F4C9}" type="presOf" srcId="{036B11F9-BDE2-458A-8C0A-4E611733D234}" destId="{635C7843-8711-4097-BDB8-9D40808867FD}" srcOrd="1" destOrd="0" presId="urn:microsoft.com/office/officeart/2005/8/layout/process1"/>
    <dgm:cxn modelId="{C15DF1BA-43A6-48CF-AB55-AFB98D87D8CF}" type="presParOf" srcId="{5B8FDFD1-1E13-4210-BD35-44B63C709D67}" destId="{770D0F01-CF66-4014-BF08-80B9AF752D04}" srcOrd="0" destOrd="0" presId="urn:microsoft.com/office/officeart/2005/8/layout/process1"/>
    <dgm:cxn modelId="{3DBC25B2-4767-4407-AC54-735167D23E3D}" type="presParOf" srcId="{5B8FDFD1-1E13-4210-BD35-44B63C709D67}" destId="{7FD19DA6-8B3F-4278-98C5-42A29767204F}" srcOrd="1" destOrd="0" presId="urn:microsoft.com/office/officeart/2005/8/layout/process1"/>
    <dgm:cxn modelId="{ECA2FBC2-F3F6-46A1-89EB-A9C2B654B2CD}" type="presParOf" srcId="{7FD19DA6-8B3F-4278-98C5-42A29767204F}" destId="{635C7843-8711-4097-BDB8-9D40808867FD}" srcOrd="0" destOrd="0" presId="urn:microsoft.com/office/officeart/2005/8/layout/process1"/>
    <dgm:cxn modelId="{E6C8565E-E0DB-47CB-B857-3204DFA481D5}" type="presParOf" srcId="{5B8FDFD1-1E13-4210-BD35-44B63C709D67}" destId="{139E5801-DD58-47B1-AB9B-61BA4DCC8015}" srcOrd="2" destOrd="0" presId="urn:microsoft.com/office/officeart/2005/8/layout/process1"/>
    <dgm:cxn modelId="{C0ADD595-27F3-49A9-965C-BF836A3B732F}" type="presParOf" srcId="{5B8FDFD1-1E13-4210-BD35-44B63C709D67}" destId="{BB7DFEB7-7326-4D80-BB11-6CF54834B6D0}" srcOrd="3" destOrd="0" presId="urn:microsoft.com/office/officeart/2005/8/layout/process1"/>
    <dgm:cxn modelId="{DD4E222B-D8F3-481C-9B0D-F6FD8E356387}" type="presParOf" srcId="{BB7DFEB7-7326-4D80-BB11-6CF54834B6D0}" destId="{BA094B43-7818-446C-8137-E4BF75815837}" srcOrd="0" destOrd="0" presId="urn:microsoft.com/office/officeart/2005/8/layout/process1"/>
    <dgm:cxn modelId="{A4B0F250-DB50-45F6-9F6D-DDF27484E9E5}" type="presParOf" srcId="{5B8FDFD1-1E13-4210-BD35-44B63C709D67}" destId="{2BD69A86-8170-4B36-ACFD-D6F12417E9A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883DA9C-AA13-45E7-9DC7-53C837B36A7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0048F12-04BE-414C-8E6A-640A7C054994}">
      <dgm:prSet phldrT="[Text]"/>
      <dgm:spPr>
        <a:solidFill>
          <a:srgbClr val="C00000"/>
        </a:solidFill>
      </dgm:spPr>
      <dgm:t>
        <a:bodyPr/>
        <a:lstStyle/>
        <a:p>
          <a:r>
            <a:rPr lang="en-US" b="1" dirty="0"/>
            <a:t>Identify Recovery Initiatives &amp; Priorities</a:t>
          </a:r>
          <a:endParaRPr lang="en-US" dirty="0"/>
        </a:p>
      </dgm:t>
    </dgm:pt>
    <dgm:pt modelId="{A6E7CB68-A3D7-4C23-85B4-FE3C53EB9083}" type="parTrans" cxnId="{FDAF7DC5-2D6D-4646-8367-785A2671BCA1}">
      <dgm:prSet/>
      <dgm:spPr/>
      <dgm:t>
        <a:bodyPr/>
        <a:lstStyle/>
        <a:p>
          <a:endParaRPr lang="en-US"/>
        </a:p>
      </dgm:t>
    </dgm:pt>
    <dgm:pt modelId="{9A28EE0E-E1C0-4AED-9474-993B2599FF68}" type="sibTrans" cxnId="{FDAF7DC5-2D6D-4646-8367-785A2671BCA1}">
      <dgm:prSet/>
      <dgm:spPr/>
      <dgm:t>
        <a:bodyPr/>
        <a:lstStyle/>
        <a:p>
          <a:endParaRPr lang="en-US"/>
        </a:p>
      </dgm:t>
    </dgm:pt>
    <dgm:pt modelId="{C53FA472-39D1-42B2-8352-89941CB759EE}">
      <dgm:prSet/>
      <dgm:spPr/>
      <dgm:t>
        <a:bodyPr/>
        <a:lstStyle/>
        <a:p>
          <a:pPr>
            <a:buFont typeface="Symbol" panose="05050102010706020507" pitchFamily="18" charset="2"/>
            <a:buChar char=""/>
          </a:pPr>
          <a:r>
            <a:rPr lang="en-US" dirty="0"/>
            <a:t>Position economic competitiveness sectors to identify post-COVID 19 development opportunities</a:t>
          </a:r>
        </a:p>
      </dgm:t>
    </dgm:pt>
    <dgm:pt modelId="{1B2E0A6E-7E0B-42FA-AD1F-14CE984197B6}" type="parTrans" cxnId="{FF409949-0D5C-48B3-B5AF-36D5C69C97B5}">
      <dgm:prSet/>
      <dgm:spPr/>
      <dgm:t>
        <a:bodyPr/>
        <a:lstStyle/>
        <a:p>
          <a:endParaRPr lang="en-US"/>
        </a:p>
      </dgm:t>
    </dgm:pt>
    <dgm:pt modelId="{D8787A81-E1E8-4071-8547-889AF3DE3F9F}" type="sibTrans" cxnId="{FF409949-0D5C-48B3-B5AF-36D5C69C97B5}">
      <dgm:prSet/>
      <dgm:spPr/>
      <dgm:t>
        <a:bodyPr/>
        <a:lstStyle/>
        <a:p>
          <a:endParaRPr lang="en-US"/>
        </a:p>
      </dgm:t>
    </dgm:pt>
    <dgm:pt modelId="{4406FFAC-1472-42EB-BFCC-B5EE4A1AAD2C}">
      <dgm:prSet/>
      <dgm:spPr/>
      <dgm:t>
        <a:bodyPr/>
        <a:lstStyle/>
        <a:p>
          <a:pPr>
            <a:buFont typeface="Symbol" panose="05050102010706020507" pitchFamily="18" charset="2"/>
            <a:buChar char=""/>
          </a:pPr>
          <a:r>
            <a:rPr lang="en-US" dirty="0"/>
            <a:t>Map out existing resources and gaps for BRE and Business Attraction</a:t>
          </a:r>
        </a:p>
      </dgm:t>
    </dgm:pt>
    <dgm:pt modelId="{4A8991FD-CD61-4B6E-BC43-CBB83D9AA296}" type="parTrans" cxnId="{E8C70024-F8F1-4429-A33E-E56C9199AE98}">
      <dgm:prSet/>
      <dgm:spPr/>
      <dgm:t>
        <a:bodyPr/>
        <a:lstStyle/>
        <a:p>
          <a:endParaRPr lang="en-US"/>
        </a:p>
      </dgm:t>
    </dgm:pt>
    <dgm:pt modelId="{F4F63E1B-417C-4108-9C8D-E5F569C2F1EF}" type="sibTrans" cxnId="{E8C70024-F8F1-4429-A33E-E56C9199AE98}">
      <dgm:prSet/>
      <dgm:spPr/>
      <dgm:t>
        <a:bodyPr/>
        <a:lstStyle/>
        <a:p>
          <a:endParaRPr lang="en-US"/>
        </a:p>
      </dgm:t>
    </dgm:pt>
    <dgm:pt modelId="{F82F87C6-C71B-42D4-8533-B0434C896F90}">
      <dgm:prSet/>
      <dgm:spPr/>
      <dgm:t>
        <a:bodyPr/>
        <a:lstStyle/>
        <a:p>
          <a:pPr>
            <a:buFont typeface="Symbol" panose="05050102010706020507" pitchFamily="18" charset="2"/>
            <a:buChar char=""/>
          </a:pPr>
          <a:r>
            <a:rPr lang="en-US" dirty="0"/>
            <a:t>Consider organizational post-COVID 19 policies &amp; procedures</a:t>
          </a:r>
        </a:p>
      </dgm:t>
    </dgm:pt>
    <dgm:pt modelId="{5168B024-F4FC-4960-ABC0-AAB3380C8F9C}" type="parTrans" cxnId="{851FF85B-2499-4969-9E7D-422998CD7EBC}">
      <dgm:prSet/>
      <dgm:spPr/>
    </dgm:pt>
    <dgm:pt modelId="{1160BCDC-41BD-46E1-84F7-68240159EE1E}" type="sibTrans" cxnId="{851FF85B-2499-4969-9E7D-422998CD7EBC}">
      <dgm:prSet/>
      <dgm:spPr/>
    </dgm:pt>
    <dgm:pt modelId="{FA8C1A52-CF9A-4393-8DCD-BDC6814B3069}" type="pres">
      <dgm:prSet presAssocID="{D883DA9C-AA13-45E7-9DC7-53C837B36A75}" presName="Name0" presStyleCnt="0">
        <dgm:presLayoutVars>
          <dgm:dir/>
          <dgm:animLvl val="lvl"/>
          <dgm:resizeHandles val="exact"/>
        </dgm:presLayoutVars>
      </dgm:prSet>
      <dgm:spPr/>
    </dgm:pt>
    <dgm:pt modelId="{3E292EF5-4B29-4E3F-A4F8-B056BA60DCBC}" type="pres">
      <dgm:prSet presAssocID="{60048F12-04BE-414C-8E6A-640A7C054994}" presName="composite" presStyleCnt="0"/>
      <dgm:spPr/>
    </dgm:pt>
    <dgm:pt modelId="{EABC4BBD-A1DD-4EF1-8ECC-661FA8D932D8}" type="pres">
      <dgm:prSet presAssocID="{60048F12-04BE-414C-8E6A-640A7C054994}" presName="parTx" presStyleLbl="alignNode1" presStyleIdx="0" presStyleCnt="1">
        <dgm:presLayoutVars>
          <dgm:chMax val="0"/>
          <dgm:chPref val="0"/>
          <dgm:bulletEnabled val="1"/>
        </dgm:presLayoutVars>
      </dgm:prSet>
      <dgm:spPr/>
    </dgm:pt>
    <dgm:pt modelId="{8B3911F4-508E-4F3F-961B-3CB0344FCDD2}" type="pres">
      <dgm:prSet presAssocID="{60048F12-04BE-414C-8E6A-640A7C054994}" presName="desTx" presStyleLbl="alignAccFollowNode1" presStyleIdx="0" presStyleCnt="1">
        <dgm:presLayoutVars>
          <dgm:bulletEnabled val="1"/>
        </dgm:presLayoutVars>
      </dgm:prSet>
      <dgm:spPr/>
    </dgm:pt>
  </dgm:ptLst>
  <dgm:cxnLst>
    <dgm:cxn modelId="{E8C70024-F8F1-4429-A33E-E56C9199AE98}" srcId="{60048F12-04BE-414C-8E6A-640A7C054994}" destId="{4406FFAC-1472-42EB-BFCC-B5EE4A1AAD2C}" srcOrd="1" destOrd="0" parTransId="{4A8991FD-CD61-4B6E-BC43-CBB83D9AA296}" sibTransId="{F4F63E1B-417C-4108-9C8D-E5F569C2F1EF}"/>
    <dgm:cxn modelId="{101CD93F-5676-43FF-A612-6D20940AEA27}" type="presOf" srcId="{F82F87C6-C71B-42D4-8533-B0434C896F90}" destId="{8B3911F4-508E-4F3F-961B-3CB0344FCDD2}" srcOrd="0" destOrd="2" presId="urn:microsoft.com/office/officeart/2005/8/layout/hList1"/>
    <dgm:cxn modelId="{851FF85B-2499-4969-9E7D-422998CD7EBC}" srcId="{60048F12-04BE-414C-8E6A-640A7C054994}" destId="{F82F87C6-C71B-42D4-8533-B0434C896F90}" srcOrd="2" destOrd="0" parTransId="{5168B024-F4FC-4960-ABC0-AAB3380C8F9C}" sibTransId="{1160BCDC-41BD-46E1-84F7-68240159EE1E}"/>
    <dgm:cxn modelId="{830DE967-6133-4BB1-8600-27D30CD4A0BD}" type="presOf" srcId="{60048F12-04BE-414C-8E6A-640A7C054994}" destId="{EABC4BBD-A1DD-4EF1-8ECC-661FA8D932D8}" srcOrd="0" destOrd="0" presId="urn:microsoft.com/office/officeart/2005/8/layout/hList1"/>
    <dgm:cxn modelId="{FF409949-0D5C-48B3-B5AF-36D5C69C97B5}" srcId="{60048F12-04BE-414C-8E6A-640A7C054994}" destId="{C53FA472-39D1-42B2-8352-89941CB759EE}" srcOrd="0" destOrd="0" parTransId="{1B2E0A6E-7E0B-42FA-AD1F-14CE984197B6}" sibTransId="{D8787A81-E1E8-4071-8547-889AF3DE3F9F}"/>
    <dgm:cxn modelId="{75EF334E-B15B-49EC-9DB8-883FDEA3E932}" type="presOf" srcId="{4406FFAC-1472-42EB-BFCC-B5EE4A1AAD2C}" destId="{8B3911F4-508E-4F3F-961B-3CB0344FCDD2}" srcOrd="0" destOrd="1" presId="urn:microsoft.com/office/officeart/2005/8/layout/hList1"/>
    <dgm:cxn modelId="{FDAF7DC5-2D6D-4646-8367-785A2671BCA1}" srcId="{D883DA9C-AA13-45E7-9DC7-53C837B36A75}" destId="{60048F12-04BE-414C-8E6A-640A7C054994}" srcOrd="0" destOrd="0" parTransId="{A6E7CB68-A3D7-4C23-85B4-FE3C53EB9083}" sibTransId="{9A28EE0E-E1C0-4AED-9474-993B2599FF68}"/>
    <dgm:cxn modelId="{6C0FD5DE-ABD5-4D2D-882E-74896ED622FD}" type="presOf" srcId="{D883DA9C-AA13-45E7-9DC7-53C837B36A75}" destId="{FA8C1A52-CF9A-4393-8DCD-BDC6814B3069}" srcOrd="0" destOrd="0" presId="urn:microsoft.com/office/officeart/2005/8/layout/hList1"/>
    <dgm:cxn modelId="{6B0316EC-3F24-43FF-B64C-DD4C9EC1CC4D}" type="presOf" srcId="{C53FA472-39D1-42B2-8352-89941CB759EE}" destId="{8B3911F4-508E-4F3F-961B-3CB0344FCDD2}" srcOrd="0" destOrd="0" presId="urn:microsoft.com/office/officeart/2005/8/layout/hList1"/>
    <dgm:cxn modelId="{BD65ADF7-8E03-4006-9C16-033E08887F83}" type="presParOf" srcId="{FA8C1A52-CF9A-4393-8DCD-BDC6814B3069}" destId="{3E292EF5-4B29-4E3F-A4F8-B056BA60DCBC}" srcOrd="0" destOrd="0" presId="urn:microsoft.com/office/officeart/2005/8/layout/hList1"/>
    <dgm:cxn modelId="{2B7C13A4-E7A7-4B38-9725-86AA5330A768}" type="presParOf" srcId="{3E292EF5-4B29-4E3F-A4F8-B056BA60DCBC}" destId="{EABC4BBD-A1DD-4EF1-8ECC-661FA8D932D8}" srcOrd="0" destOrd="0" presId="urn:microsoft.com/office/officeart/2005/8/layout/hList1"/>
    <dgm:cxn modelId="{340E652D-64F7-4183-B80D-B01DBC6B84F7}" type="presParOf" srcId="{3E292EF5-4B29-4E3F-A4F8-B056BA60DCBC}" destId="{8B3911F4-508E-4F3F-961B-3CB0344FCDD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883DA9C-AA13-45E7-9DC7-53C837B36A7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0048F12-04BE-414C-8E6A-640A7C054994}">
      <dgm:prSet phldrT="[Text]"/>
      <dgm:spPr>
        <a:solidFill>
          <a:srgbClr val="C00000"/>
        </a:solidFill>
      </dgm:spPr>
      <dgm:t>
        <a:bodyPr/>
        <a:lstStyle/>
        <a:p>
          <a:r>
            <a:rPr lang="en-US" b="1" dirty="0"/>
            <a:t>Roadmap for Implementing Initiatives &amp; Priorities</a:t>
          </a:r>
          <a:endParaRPr lang="en-US" dirty="0"/>
        </a:p>
      </dgm:t>
    </dgm:pt>
    <dgm:pt modelId="{A6E7CB68-A3D7-4C23-85B4-FE3C53EB9083}" type="parTrans" cxnId="{FDAF7DC5-2D6D-4646-8367-785A2671BCA1}">
      <dgm:prSet/>
      <dgm:spPr/>
      <dgm:t>
        <a:bodyPr/>
        <a:lstStyle/>
        <a:p>
          <a:endParaRPr lang="en-US"/>
        </a:p>
      </dgm:t>
    </dgm:pt>
    <dgm:pt modelId="{9A28EE0E-E1C0-4AED-9474-993B2599FF68}" type="sibTrans" cxnId="{FDAF7DC5-2D6D-4646-8367-785A2671BCA1}">
      <dgm:prSet/>
      <dgm:spPr/>
      <dgm:t>
        <a:bodyPr/>
        <a:lstStyle/>
        <a:p>
          <a:endParaRPr lang="en-US"/>
        </a:p>
      </dgm:t>
    </dgm:pt>
    <dgm:pt modelId="{C53FA472-39D1-42B2-8352-89941CB759EE}">
      <dgm:prSet/>
      <dgm:spPr/>
      <dgm:t>
        <a:bodyPr/>
        <a:lstStyle/>
        <a:p>
          <a:pPr>
            <a:buFont typeface="Symbol" panose="05050102010706020507" pitchFamily="18" charset="2"/>
            <a:buChar char=""/>
          </a:pPr>
          <a:r>
            <a:rPr lang="en-US" dirty="0"/>
            <a:t>Position economic competitiveness sectors to identify post-COVID 19 development opportunities</a:t>
          </a:r>
        </a:p>
      </dgm:t>
    </dgm:pt>
    <dgm:pt modelId="{1B2E0A6E-7E0B-42FA-AD1F-14CE984197B6}" type="parTrans" cxnId="{FF409949-0D5C-48B3-B5AF-36D5C69C97B5}">
      <dgm:prSet/>
      <dgm:spPr/>
      <dgm:t>
        <a:bodyPr/>
        <a:lstStyle/>
        <a:p>
          <a:endParaRPr lang="en-US"/>
        </a:p>
      </dgm:t>
    </dgm:pt>
    <dgm:pt modelId="{D8787A81-E1E8-4071-8547-889AF3DE3F9F}" type="sibTrans" cxnId="{FF409949-0D5C-48B3-B5AF-36D5C69C97B5}">
      <dgm:prSet/>
      <dgm:spPr/>
      <dgm:t>
        <a:bodyPr/>
        <a:lstStyle/>
        <a:p>
          <a:endParaRPr lang="en-US"/>
        </a:p>
      </dgm:t>
    </dgm:pt>
    <dgm:pt modelId="{4406FFAC-1472-42EB-BFCC-B5EE4A1AAD2C}">
      <dgm:prSet/>
      <dgm:spPr/>
      <dgm:t>
        <a:bodyPr/>
        <a:lstStyle/>
        <a:p>
          <a:pPr>
            <a:buFont typeface="Symbol" panose="05050102010706020507" pitchFamily="18" charset="2"/>
            <a:buChar char=""/>
          </a:pPr>
          <a:r>
            <a:rPr lang="en-US" dirty="0"/>
            <a:t>Site development plans to focus on post-disaster needs</a:t>
          </a:r>
        </a:p>
      </dgm:t>
    </dgm:pt>
    <dgm:pt modelId="{4A8991FD-CD61-4B6E-BC43-CBB83D9AA296}" type="parTrans" cxnId="{E8C70024-F8F1-4429-A33E-E56C9199AE98}">
      <dgm:prSet/>
      <dgm:spPr/>
      <dgm:t>
        <a:bodyPr/>
        <a:lstStyle/>
        <a:p>
          <a:endParaRPr lang="en-US"/>
        </a:p>
      </dgm:t>
    </dgm:pt>
    <dgm:pt modelId="{F4F63E1B-417C-4108-9C8D-E5F569C2F1EF}" type="sibTrans" cxnId="{E8C70024-F8F1-4429-A33E-E56C9199AE98}">
      <dgm:prSet/>
      <dgm:spPr/>
      <dgm:t>
        <a:bodyPr/>
        <a:lstStyle/>
        <a:p>
          <a:endParaRPr lang="en-US"/>
        </a:p>
      </dgm:t>
    </dgm:pt>
    <dgm:pt modelId="{ED05262D-850C-4E4E-91E5-787ACAB50C45}">
      <dgm:prSet/>
      <dgm:spPr/>
      <dgm:t>
        <a:bodyPr/>
        <a:lstStyle/>
        <a:p>
          <a:pPr>
            <a:buFont typeface="Symbol" panose="05050102010706020507" pitchFamily="18" charset="2"/>
            <a:buChar char=""/>
          </a:pPr>
          <a:endParaRPr lang="en-US" dirty="0"/>
        </a:p>
      </dgm:t>
    </dgm:pt>
    <dgm:pt modelId="{0BC65530-7090-49F8-930F-084566A2C719}" type="parTrans" cxnId="{098CA77E-A67C-4F99-8B00-DDB6F1C59420}">
      <dgm:prSet/>
      <dgm:spPr/>
    </dgm:pt>
    <dgm:pt modelId="{CEAE7933-7D23-41A3-8141-9FB249D87225}" type="sibTrans" cxnId="{098CA77E-A67C-4F99-8B00-DDB6F1C59420}">
      <dgm:prSet/>
      <dgm:spPr/>
    </dgm:pt>
    <dgm:pt modelId="{1DE33266-0474-487A-B6A4-A4433D080545}">
      <dgm:prSet/>
      <dgm:spPr/>
      <dgm:t>
        <a:bodyPr/>
        <a:lstStyle/>
        <a:p>
          <a:pPr>
            <a:buFont typeface="Symbol" panose="05050102010706020507" pitchFamily="18" charset="2"/>
            <a:buChar char=""/>
          </a:pPr>
          <a:r>
            <a:rPr lang="en-US" dirty="0"/>
            <a:t>Logistics</a:t>
          </a:r>
        </a:p>
      </dgm:t>
    </dgm:pt>
    <dgm:pt modelId="{DA4A5371-D538-4837-AC90-DA32FEEAA8D2}" type="parTrans" cxnId="{1A63E8AA-8B17-40FC-9D17-2038AD46A8CA}">
      <dgm:prSet/>
      <dgm:spPr/>
    </dgm:pt>
    <dgm:pt modelId="{00A09D09-E8FA-499C-B223-5F25BD912A3A}" type="sibTrans" cxnId="{1A63E8AA-8B17-40FC-9D17-2038AD46A8CA}">
      <dgm:prSet/>
      <dgm:spPr/>
    </dgm:pt>
    <dgm:pt modelId="{48EE970A-59FB-4813-9DAB-2AB148A062B8}">
      <dgm:prSet/>
      <dgm:spPr/>
      <dgm:t>
        <a:bodyPr/>
        <a:lstStyle/>
        <a:p>
          <a:pPr>
            <a:buFont typeface="Symbol" panose="05050102010706020507" pitchFamily="18" charset="2"/>
            <a:buChar char=""/>
          </a:pPr>
          <a:r>
            <a:rPr lang="en-US" dirty="0"/>
            <a:t>PPEs</a:t>
          </a:r>
        </a:p>
      </dgm:t>
    </dgm:pt>
    <dgm:pt modelId="{0796B7E2-D708-4678-BB1D-05C06357659D}" type="parTrans" cxnId="{2FCDD093-6FA2-42EB-BA0A-04EC48D2F849}">
      <dgm:prSet/>
      <dgm:spPr/>
    </dgm:pt>
    <dgm:pt modelId="{39C2974F-CEC2-4047-A884-52CADEF13740}" type="sibTrans" cxnId="{2FCDD093-6FA2-42EB-BA0A-04EC48D2F849}">
      <dgm:prSet/>
      <dgm:spPr/>
    </dgm:pt>
    <dgm:pt modelId="{0955B101-EF01-44A3-BF2D-D0BA8CD64A47}">
      <dgm:prSet/>
      <dgm:spPr/>
      <dgm:t>
        <a:bodyPr/>
        <a:lstStyle/>
        <a:p>
          <a:pPr>
            <a:buFont typeface="Symbol" panose="05050102010706020507" pitchFamily="18" charset="2"/>
            <a:buChar char=""/>
          </a:pPr>
          <a:r>
            <a:rPr lang="en-US" dirty="0"/>
            <a:t>PhRMA</a:t>
          </a:r>
        </a:p>
      </dgm:t>
    </dgm:pt>
    <dgm:pt modelId="{EA522BFE-797E-46A0-9543-368DBFDA3274}" type="parTrans" cxnId="{035BF73E-A3BF-49D2-816D-5433BE096A21}">
      <dgm:prSet/>
      <dgm:spPr/>
    </dgm:pt>
    <dgm:pt modelId="{6C0D955A-4143-4DD9-BCA4-8D3F87579222}" type="sibTrans" cxnId="{035BF73E-A3BF-49D2-816D-5433BE096A21}">
      <dgm:prSet/>
      <dgm:spPr/>
    </dgm:pt>
    <dgm:pt modelId="{FA8C1A52-CF9A-4393-8DCD-BDC6814B3069}" type="pres">
      <dgm:prSet presAssocID="{D883DA9C-AA13-45E7-9DC7-53C837B36A75}" presName="Name0" presStyleCnt="0">
        <dgm:presLayoutVars>
          <dgm:dir/>
          <dgm:animLvl val="lvl"/>
          <dgm:resizeHandles val="exact"/>
        </dgm:presLayoutVars>
      </dgm:prSet>
      <dgm:spPr/>
    </dgm:pt>
    <dgm:pt modelId="{3E292EF5-4B29-4E3F-A4F8-B056BA60DCBC}" type="pres">
      <dgm:prSet presAssocID="{60048F12-04BE-414C-8E6A-640A7C054994}" presName="composite" presStyleCnt="0"/>
      <dgm:spPr/>
    </dgm:pt>
    <dgm:pt modelId="{EABC4BBD-A1DD-4EF1-8ECC-661FA8D932D8}" type="pres">
      <dgm:prSet presAssocID="{60048F12-04BE-414C-8E6A-640A7C054994}" presName="parTx" presStyleLbl="alignNode1" presStyleIdx="0" presStyleCnt="1" custLinFactNeighborY="-16">
        <dgm:presLayoutVars>
          <dgm:chMax val="0"/>
          <dgm:chPref val="0"/>
          <dgm:bulletEnabled val="1"/>
        </dgm:presLayoutVars>
      </dgm:prSet>
      <dgm:spPr/>
    </dgm:pt>
    <dgm:pt modelId="{8B3911F4-508E-4F3F-961B-3CB0344FCDD2}" type="pres">
      <dgm:prSet presAssocID="{60048F12-04BE-414C-8E6A-640A7C054994}" presName="desTx" presStyleLbl="alignAccFollowNode1" presStyleIdx="0" presStyleCnt="1">
        <dgm:presLayoutVars>
          <dgm:bulletEnabled val="1"/>
        </dgm:presLayoutVars>
      </dgm:prSet>
      <dgm:spPr/>
    </dgm:pt>
  </dgm:ptLst>
  <dgm:cxnLst>
    <dgm:cxn modelId="{B555DF07-231B-4CF2-B7DE-571B14754387}" type="presOf" srcId="{48EE970A-59FB-4813-9DAB-2AB148A062B8}" destId="{8B3911F4-508E-4F3F-961B-3CB0344FCDD2}" srcOrd="0" destOrd="2" presId="urn:microsoft.com/office/officeart/2005/8/layout/hList1"/>
    <dgm:cxn modelId="{E8C70024-F8F1-4429-A33E-E56C9199AE98}" srcId="{60048F12-04BE-414C-8E6A-640A7C054994}" destId="{4406FFAC-1472-42EB-BFCC-B5EE4A1AAD2C}" srcOrd="1" destOrd="0" parTransId="{4A8991FD-CD61-4B6E-BC43-CBB83D9AA296}" sibTransId="{F4F63E1B-417C-4108-9C8D-E5F569C2F1EF}"/>
    <dgm:cxn modelId="{035BF73E-A3BF-49D2-816D-5433BE096A21}" srcId="{C53FA472-39D1-42B2-8352-89941CB759EE}" destId="{0955B101-EF01-44A3-BF2D-D0BA8CD64A47}" srcOrd="2" destOrd="0" parTransId="{EA522BFE-797E-46A0-9543-368DBFDA3274}" sibTransId="{6C0D955A-4143-4DD9-BCA4-8D3F87579222}"/>
    <dgm:cxn modelId="{830DE967-6133-4BB1-8600-27D30CD4A0BD}" type="presOf" srcId="{60048F12-04BE-414C-8E6A-640A7C054994}" destId="{EABC4BBD-A1DD-4EF1-8ECC-661FA8D932D8}" srcOrd="0" destOrd="0" presId="urn:microsoft.com/office/officeart/2005/8/layout/hList1"/>
    <dgm:cxn modelId="{FF409949-0D5C-48B3-B5AF-36D5C69C97B5}" srcId="{60048F12-04BE-414C-8E6A-640A7C054994}" destId="{C53FA472-39D1-42B2-8352-89941CB759EE}" srcOrd="0" destOrd="0" parTransId="{1B2E0A6E-7E0B-42FA-AD1F-14CE984197B6}" sibTransId="{D8787A81-E1E8-4071-8547-889AF3DE3F9F}"/>
    <dgm:cxn modelId="{75EF334E-B15B-49EC-9DB8-883FDEA3E932}" type="presOf" srcId="{4406FFAC-1472-42EB-BFCC-B5EE4A1AAD2C}" destId="{8B3911F4-508E-4F3F-961B-3CB0344FCDD2}" srcOrd="0" destOrd="4" presId="urn:microsoft.com/office/officeart/2005/8/layout/hList1"/>
    <dgm:cxn modelId="{E19C217A-7952-4705-AF47-1FCBC3999769}" type="presOf" srcId="{0955B101-EF01-44A3-BF2D-D0BA8CD64A47}" destId="{8B3911F4-508E-4F3F-961B-3CB0344FCDD2}" srcOrd="0" destOrd="3" presId="urn:microsoft.com/office/officeart/2005/8/layout/hList1"/>
    <dgm:cxn modelId="{098CA77E-A67C-4F99-8B00-DDB6F1C59420}" srcId="{60048F12-04BE-414C-8E6A-640A7C054994}" destId="{ED05262D-850C-4E4E-91E5-787ACAB50C45}" srcOrd="2" destOrd="0" parTransId="{0BC65530-7090-49F8-930F-084566A2C719}" sibTransId="{CEAE7933-7D23-41A3-8141-9FB249D87225}"/>
    <dgm:cxn modelId="{2FCDD093-6FA2-42EB-BA0A-04EC48D2F849}" srcId="{C53FA472-39D1-42B2-8352-89941CB759EE}" destId="{48EE970A-59FB-4813-9DAB-2AB148A062B8}" srcOrd="1" destOrd="0" parTransId="{0796B7E2-D708-4678-BB1D-05C06357659D}" sibTransId="{39C2974F-CEC2-4047-A884-52CADEF13740}"/>
    <dgm:cxn modelId="{1A63E8AA-8B17-40FC-9D17-2038AD46A8CA}" srcId="{C53FA472-39D1-42B2-8352-89941CB759EE}" destId="{1DE33266-0474-487A-B6A4-A4433D080545}" srcOrd="0" destOrd="0" parTransId="{DA4A5371-D538-4837-AC90-DA32FEEAA8D2}" sibTransId="{00A09D09-E8FA-499C-B223-5F25BD912A3A}"/>
    <dgm:cxn modelId="{5C7A42B1-7A8D-4D38-8AFC-ABDF46E21A2A}" type="presOf" srcId="{ED05262D-850C-4E4E-91E5-787ACAB50C45}" destId="{8B3911F4-508E-4F3F-961B-3CB0344FCDD2}" srcOrd="0" destOrd="5" presId="urn:microsoft.com/office/officeart/2005/8/layout/hList1"/>
    <dgm:cxn modelId="{FDAF7DC5-2D6D-4646-8367-785A2671BCA1}" srcId="{D883DA9C-AA13-45E7-9DC7-53C837B36A75}" destId="{60048F12-04BE-414C-8E6A-640A7C054994}" srcOrd="0" destOrd="0" parTransId="{A6E7CB68-A3D7-4C23-85B4-FE3C53EB9083}" sibTransId="{9A28EE0E-E1C0-4AED-9474-993B2599FF68}"/>
    <dgm:cxn modelId="{BEAAEADC-0B55-4C46-8118-1DF81E4CA89A}" type="presOf" srcId="{1DE33266-0474-487A-B6A4-A4433D080545}" destId="{8B3911F4-508E-4F3F-961B-3CB0344FCDD2}" srcOrd="0" destOrd="1" presId="urn:microsoft.com/office/officeart/2005/8/layout/hList1"/>
    <dgm:cxn modelId="{6C0FD5DE-ABD5-4D2D-882E-74896ED622FD}" type="presOf" srcId="{D883DA9C-AA13-45E7-9DC7-53C837B36A75}" destId="{FA8C1A52-CF9A-4393-8DCD-BDC6814B3069}" srcOrd="0" destOrd="0" presId="urn:microsoft.com/office/officeart/2005/8/layout/hList1"/>
    <dgm:cxn modelId="{6B0316EC-3F24-43FF-B64C-DD4C9EC1CC4D}" type="presOf" srcId="{C53FA472-39D1-42B2-8352-89941CB759EE}" destId="{8B3911F4-508E-4F3F-961B-3CB0344FCDD2}" srcOrd="0" destOrd="0" presId="urn:microsoft.com/office/officeart/2005/8/layout/hList1"/>
    <dgm:cxn modelId="{BD65ADF7-8E03-4006-9C16-033E08887F83}" type="presParOf" srcId="{FA8C1A52-CF9A-4393-8DCD-BDC6814B3069}" destId="{3E292EF5-4B29-4E3F-A4F8-B056BA60DCBC}" srcOrd="0" destOrd="0" presId="urn:microsoft.com/office/officeart/2005/8/layout/hList1"/>
    <dgm:cxn modelId="{2B7C13A4-E7A7-4B38-9725-86AA5330A768}" type="presParOf" srcId="{3E292EF5-4B29-4E3F-A4F8-B056BA60DCBC}" destId="{EABC4BBD-A1DD-4EF1-8ECC-661FA8D932D8}" srcOrd="0" destOrd="0" presId="urn:microsoft.com/office/officeart/2005/8/layout/hList1"/>
    <dgm:cxn modelId="{340E652D-64F7-4183-B80D-B01DBC6B84F7}" type="presParOf" srcId="{3E292EF5-4B29-4E3F-A4F8-B056BA60DCBC}" destId="{8B3911F4-508E-4F3F-961B-3CB0344FCDD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883DA9C-AA13-45E7-9DC7-53C837B36A7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0048F12-04BE-414C-8E6A-640A7C054994}">
      <dgm:prSet phldrT="[Text]"/>
      <dgm:spPr>
        <a:solidFill>
          <a:srgbClr val="C00000"/>
        </a:solidFill>
      </dgm:spPr>
      <dgm:t>
        <a:bodyPr/>
        <a:lstStyle/>
        <a:p>
          <a:r>
            <a:rPr lang="en-US" b="1" dirty="0"/>
            <a:t>Economic Recovery Advocacy</a:t>
          </a:r>
          <a:endParaRPr lang="en-US" dirty="0"/>
        </a:p>
      </dgm:t>
    </dgm:pt>
    <dgm:pt modelId="{A6E7CB68-A3D7-4C23-85B4-FE3C53EB9083}" type="parTrans" cxnId="{FDAF7DC5-2D6D-4646-8367-785A2671BCA1}">
      <dgm:prSet/>
      <dgm:spPr/>
      <dgm:t>
        <a:bodyPr/>
        <a:lstStyle/>
        <a:p>
          <a:endParaRPr lang="en-US"/>
        </a:p>
      </dgm:t>
    </dgm:pt>
    <dgm:pt modelId="{9A28EE0E-E1C0-4AED-9474-993B2599FF68}" type="sibTrans" cxnId="{FDAF7DC5-2D6D-4646-8367-785A2671BCA1}">
      <dgm:prSet/>
      <dgm:spPr/>
      <dgm:t>
        <a:bodyPr/>
        <a:lstStyle/>
        <a:p>
          <a:endParaRPr lang="en-US"/>
        </a:p>
      </dgm:t>
    </dgm:pt>
    <dgm:pt modelId="{C53FA472-39D1-42B2-8352-89941CB759EE}">
      <dgm:prSet/>
      <dgm:spPr/>
      <dgm:t>
        <a:bodyPr/>
        <a:lstStyle/>
        <a:p>
          <a:pPr>
            <a:buFont typeface="Symbol" panose="05050102010706020507" pitchFamily="18" charset="2"/>
            <a:buChar char=""/>
          </a:pPr>
          <a:r>
            <a:rPr lang="en-US" dirty="0"/>
            <a:t>Consider and pursue policy and program changes to position community or region for investment opportunities in post-disaster environment</a:t>
          </a:r>
        </a:p>
      </dgm:t>
    </dgm:pt>
    <dgm:pt modelId="{1B2E0A6E-7E0B-42FA-AD1F-14CE984197B6}" type="parTrans" cxnId="{FF409949-0D5C-48B3-B5AF-36D5C69C97B5}">
      <dgm:prSet/>
      <dgm:spPr/>
      <dgm:t>
        <a:bodyPr/>
        <a:lstStyle/>
        <a:p>
          <a:endParaRPr lang="en-US"/>
        </a:p>
      </dgm:t>
    </dgm:pt>
    <dgm:pt modelId="{D8787A81-E1E8-4071-8547-889AF3DE3F9F}" type="sibTrans" cxnId="{FF409949-0D5C-48B3-B5AF-36D5C69C97B5}">
      <dgm:prSet/>
      <dgm:spPr/>
      <dgm:t>
        <a:bodyPr/>
        <a:lstStyle/>
        <a:p>
          <a:endParaRPr lang="en-US"/>
        </a:p>
      </dgm:t>
    </dgm:pt>
    <dgm:pt modelId="{4406FFAC-1472-42EB-BFCC-B5EE4A1AAD2C}">
      <dgm:prSet/>
      <dgm:spPr/>
      <dgm:t>
        <a:bodyPr/>
        <a:lstStyle/>
        <a:p>
          <a:pPr>
            <a:buFont typeface="Symbol" panose="05050102010706020507" pitchFamily="18" charset="2"/>
            <a:buChar char=""/>
          </a:pPr>
          <a:r>
            <a:rPr lang="en-US" dirty="0"/>
            <a:t>Advocacy for industry sector business attraction campaigns, site development and BRE programs to assist existing economic base</a:t>
          </a:r>
        </a:p>
      </dgm:t>
    </dgm:pt>
    <dgm:pt modelId="{4A8991FD-CD61-4B6E-BC43-CBB83D9AA296}" type="parTrans" cxnId="{E8C70024-F8F1-4429-A33E-E56C9199AE98}">
      <dgm:prSet/>
      <dgm:spPr/>
      <dgm:t>
        <a:bodyPr/>
        <a:lstStyle/>
        <a:p>
          <a:endParaRPr lang="en-US"/>
        </a:p>
      </dgm:t>
    </dgm:pt>
    <dgm:pt modelId="{F4F63E1B-417C-4108-9C8D-E5F569C2F1EF}" type="sibTrans" cxnId="{E8C70024-F8F1-4429-A33E-E56C9199AE98}">
      <dgm:prSet/>
      <dgm:spPr/>
      <dgm:t>
        <a:bodyPr/>
        <a:lstStyle/>
        <a:p>
          <a:endParaRPr lang="en-US"/>
        </a:p>
      </dgm:t>
    </dgm:pt>
    <dgm:pt modelId="{ED05262D-850C-4E4E-91E5-787ACAB50C45}">
      <dgm:prSet/>
      <dgm:spPr/>
      <dgm:t>
        <a:bodyPr/>
        <a:lstStyle/>
        <a:p>
          <a:pPr>
            <a:buFont typeface="Symbol" panose="05050102010706020507" pitchFamily="18" charset="2"/>
            <a:buChar char=""/>
          </a:pPr>
          <a:endParaRPr lang="en-US" dirty="0"/>
        </a:p>
      </dgm:t>
    </dgm:pt>
    <dgm:pt modelId="{0BC65530-7090-49F8-930F-084566A2C719}" type="parTrans" cxnId="{098CA77E-A67C-4F99-8B00-DDB6F1C59420}">
      <dgm:prSet/>
      <dgm:spPr/>
    </dgm:pt>
    <dgm:pt modelId="{CEAE7933-7D23-41A3-8141-9FB249D87225}" type="sibTrans" cxnId="{098CA77E-A67C-4F99-8B00-DDB6F1C59420}">
      <dgm:prSet/>
      <dgm:spPr/>
    </dgm:pt>
    <dgm:pt modelId="{0EA035D6-EA15-4E91-B9E7-B7B970709852}">
      <dgm:prSet/>
      <dgm:spPr/>
      <dgm:t>
        <a:bodyPr/>
        <a:lstStyle/>
        <a:p>
          <a:pPr>
            <a:buFont typeface="Symbol" panose="05050102010706020507" pitchFamily="18" charset="2"/>
            <a:buChar char=""/>
          </a:pPr>
          <a:r>
            <a:rPr lang="en-US" dirty="0"/>
            <a:t>CDBG Funding for project public infrastructure</a:t>
          </a:r>
        </a:p>
      </dgm:t>
    </dgm:pt>
    <dgm:pt modelId="{40B6064C-7F0B-4E82-B2B1-AEB2D6D723FB}" type="parTrans" cxnId="{C549E7D5-5589-45B6-8D89-0D0C654D41F5}">
      <dgm:prSet/>
      <dgm:spPr/>
    </dgm:pt>
    <dgm:pt modelId="{0094E1E5-A4E2-4A3D-AFCA-ADDEE28B4D4E}" type="sibTrans" cxnId="{C549E7D5-5589-45B6-8D89-0D0C654D41F5}">
      <dgm:prSet/>
      <dgm:spPr/>
    </dgm:pt>
    <dgm:pt modelId="{B7E1FECA-3F01-45B1-8F83-7BFD736BD202}">
      <dgm:prSet/>
      <dgm:spPr/>
      <dgm:t>
        <a:bodyPr/>
        <a:lstStyle/>
        <a:p>
          <a:pPr>
            <a:buFont typeface="Symbol" panose="05050102010706020507" pitchFamily="18" charset="2"/>
            <a:buChar char=""/>
          </a:pPr>
          <a:r>
            <a:rPr lang="en-US" dirty="0"/>
            <a:t>CDBG Funding for workforce development program</a:t>
          </a:r>
        </a:p>
      </dgm:t>
    </dgm:pt>
    <dgm:pt modelId="{61C6B1F3-6CF6-45AF-9F53-D83C207EE959}" type="parTrans" cxnId="{139DDCE9-4AE8-452A-9BE3-6828D596EAF1}">
      <dgm:prSet/>
      <dgm:spPr/>
    </dgm:pt>
    <dgm:pt modelId="{25616C98-9A32-4E70-9AF4-5DF5F5121C9D}" type="sibTrans" cxnId="{139DDCE9-4AE8-452A-9BE3-6828D596EAF1}">
      <dgm:prSet/>
      <dgm:spPr/>
    </dgm:pt>
    <dgm:pt modelId="{FA8C1A52-CF9A-4393-8DCD-BDC6814B3069}" type="pres">
      <dgm:prSet presAssocID="{D883DA9C-AA13-45E7-9DC7-53C837B36A75}" presName="Name0" presStyleCnt="0">
        <dgm:presLayoutVars>
          <dgm:dir/>
          <dgm:animLvl val="lvl"/>
          <dgm:resizeHandles val="exact"/>
        </dgm:presLayoutVars>
      </dgm:prSet>
      <dgm:spPr/>
    </dgm:pt>
    <dgm:pt modelId="{3E292EF5-4B29-4E3F-A4F8-B056BA60DCBC}" type="pres">
      <dgm:prSet presAssocID="{60048F12-04BE-414C-8E6A-640A7C054994}" presName="composite" presStyleCnt="0"/>
      <dgm:spPr/>
    </dgm:pt>
    <dgm:pt modelId="{EABC4BBD-A1DD-4EF1-8ECC-661FA8D932D8}" type="pres">
      <dgm:prSet presAssocID="{60048F12-04BE-414C-8E6A-640A7C054994}" presName="parTx" presStyleLbl="alignNode1" presStyleIdx="0" presStyleCnt="1" custLinFactNeighborY="-16">
        <dgm:presLayoutVars>
          <dgm:chMax val="0"/>
          <dgm:chPref val="0"/>
          <dgm:bulletEnabled val="1"/>
        </dgm:presLayoutVars>
      </dgm:prSet>
      <dgm:spPr/>
    </dgm:pt>
    <dgm:pt modelId="{8B3911F4-508E-4F3F-961B-3CB0344FCDD2}" type="pres">
      <dgm:prSet presAssocID="{60048F12-04BE-414C-8E6A-640A7C054994}" presName="desTx" presStyleLbl="alignAccFollowNode1" presStyleIdx="0" presStyleCnt="1">
        <dgm:presLayoutVars>
          <dgm:bulletEnabled val="1"/>
        </dgm:presLayoutVars>
      </dgm:prSet>
      <dgm:spPr/>
    </dgm:pt>
  </dgm:ptLst>
  <dgm:cxnLst>
    <dgm:cxn modelId="{8B936C10-85BA-41ED-866C-F500D76A5095}" type="presOf" srcId="{0EA035D6-EA15-4E91-B9E7-B7B970709852}" destId="{8B3911F4-508E-4F3F-961B-3CB0344FCDD2}" srcOrd="0" destOrd="1" presId="urn:microsoft.com/office/officeart/2005/8/layout/hList1"/>
    <dgm:cxn modelId="{E8C70024-F8F1-4429-A33E-E56C9199AE98}" srcId="{60048F12-04BE-414C-8E6A-640A7C054994}" destId="{4406FFAC-1472-42EB-BFCC-B5EE4A1AAD2C}" srcOrd="1" destOrd="0" parTransId="{4A8991FD-CD61-4B6E-BC43-CBB83D9AA296}" sibTransId="{F4F63E1B-417C-4108-9C8D-E5F569C2F1EF}"/>
    <dgm:cxn modelId="{830DE967-6133-4BB1-8600-27D30CD4A0BD}" type="presOf" srcId="{60048F12-04BE-414C-8E6A-640A7C054994}" destId="{EABC4BBD-A1DD-4EF1-8ECC-661FA8D932D8}" srcOrd="0" destOrd="0" presId="urn:microsoft.com/office/officeart/2005/8/layout/hList1"/>
    <dgm:cxn modelId="{FF409949-0D5C-48B3-B5AF-36D5C69C97B5}" srcId="{60048F12-04BE-414C-8E6A-640A7C054994}" destId="{C53FA472-39D1-42B2-8352-89941CB759EE}" srcOrd="0" destOrd="0" parTransId="{1B2E0A6E-7E0B-42FA-AD1F-14CE984197B6}" sibTransId="{D8787A81-E1E8-4071-8547-889AF3DE3F9F}"/>
    <dgm:cxn modelId="{75EF334E-B15B-49EC-9DB8-883FDEA3E932}" type="presOf" srcId="{4406FFAC-1472-42EB-BFCC-B5EE4A1AAD2C}" destId="{8B3911F4-508E-4F3F-961B-3CB0344FCDD2}" srcOrd="0" destOrd="3" presId="urn:microsoft.com/office/officeart/2005/8/layout/hList1"/>
    <dgm:cxn modelId="{098CA77E-A67C-4F99-8B00-DDB6F1C59420}" srcId="{60048F12-04BE-414C-8E6A-640A7C054994}" destId="{ED05262D-850C-4E4E-91E5-787ACAB50C45}" srcOrd="2" destOrd="0" parTransId="{0BC65530-7090-49F8-930F-084566A2C719}" sibTransId="{CEAE7933-7D23-41A3-8141-9FB249D87225}"/>
    <dgm:cxn modelId="{5C7A42B1-7A8D-4D38-8AFC-ABDF46E21A2A}" type="presOf" srcId="{ED05262D-850C-4E4E-91E5-787ACAB50C45}" destId="{8B3911F4-508E-4F3F-961B-3CB0344FCDD2}" srcOrd="0" destOrd="4" presId="urn:microsoft.com/office/officeart/2005/8/layout/hList1"/>
    <dgm:cxn modelId="{FDAF7DC5-2D6D-4646-8367-785A2671BCA1}" srcId="{D883DA9C-AA13-45E7-9DC7-53C837B36A75}" destId="{60048F12-04BE-414C-8E6A-640A7C054994}" srcOrd="0" destOrd="0" parTransId="{A6E7CB68-A3D7-4C23-85B4-FE3C53EB9083}" sibTransId="{9A28EE0E-E1C0-4AED-9474-993B2599FF68}"/>
    <dgm:cxn modelId="{C549E7D5-5589-45B6-8D89-0D0C654D41F5}" srcId="{C53FA472-39D1-42B2-8352-89941CB759EE}" destId="{0EA035D6-EA15-4E91-B9E7-B7B970709852}" srcOrd="0" destOrd="0" parTransId="{40B6064C-7F0B-4E82-B2B1-AEB2D6D723FB}" sibTransId="{0094E1E5-A4E2-4A3D-AFCA-ADDEE28B4D4E}"/>
    <dgm:cxn modelId="{4A760FDD-65E4-4B10-A049-2CD049C3886E}" type="presOf" srcId="{B7E1FECA-3F01-45B1-8F83-7BFD736BD202}" destId="{8B3911F4-508E-4F3F-961B-3CB0344FCDD2}" srcOrd="0" destOrd="2" presId="urn:microsoft.com/office/officeart/2005/8/layout/hList1"/>
    <dgm:cxn modelId="{6C0FD5DE-ABD5-4D2D-882E-74896ED622FD}" type="presOf" srcId="{D883DA9C-AA13-45E7-9DC7-53C837B36A75}" destId="{FA8C1A52-CF9A-4393-8DCD-BDC6814B3069}" srcOrd="0" destOrd="0" presId="urn:microsoft.com/office/officeart/2005/8/layout/hList1"/>
    <dgm:cxn modelId="{139DDCE9-4AE8-452A-9BE3-6828D596EAF1}" srcId="{C53FA472-39D1-42B2-8352-89941CB759EE}" destId="{B7E1FECA-3F01-45B1-8F83-7BFD736BD202}" srcOrd="1" destOrd="0" parTransId="{61C6B1F3-6CF6-45AF-9F53-D83C207EE959}" sibTransId="{25616C98-9A32-4E70-9AF4-5DF5F5121C9D}"/>
    <dgm:cxn modelId="{6B0316EC-3F24-43FF-B64C-DD4C9EC1CC4D}" type="presOf" srcId="{C53FA472-39D1-42B2-8352-89941CB759EE}" destId="{8B3911F4-508E-4F3F-961B-3CB0344FCDD2}" srcOrd="0" destOrd="0" presId="urn:microsoft.com/office/officeart/2005/8/layout/hList1"/>
    <dgm:cxn modelId="{BD65ADF7-8E03-4006-9C16-033E08887F83}" type="presParOf" srcId="{FA8C1A52-CF9A-4393-8DCD-BDC6814B3069}" destId="{3E292EF5-4B29-4E3F-A4F8-B056BA60DCBC}" srcOrd="0" destOrd="0" presId="urn:microsoft.com/office/officeart/2005/8/layout/hList1"/>
    <dgm:cxn modelId="{2B7C13A4-E7A7-4B38-9725-86AA5330A768}" type="presParOf" srcId="{3E292EF5-4B29-4E3F-A4F8-B056BA60DCBC}" destId="{EABC4BBD-A1DD-4EF1-8ECC-661FA8D932D8}" srcOrd="0" destOrd="0" presId="urn:microsoft.com/office/officeart/2005/8/layout/hList1"/>
    <dgm:cxn modelId="{340E652D-64F7-4183-B80D-B01DBC6B84F7}" type="presParOf" srcId="{3E292EF5-4B29-4E3F-A4F8-B056BA60DCBC}" destId="{8B3911F4-508E-4F3F-961B-3CB0344FCDD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883DA9C-AA13-45E7-9DC7-53C837B36A7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0048F12-04BE-414C-8E6A-640A7C054994}">
      <dgm:prSet phldrT="[Text]"/>
      <dgm:spPr>
        <a:solidFill>
          <a:srgbClr val="C00000"/>
        </a:solidFill>
      </dgm:spPr>
      <dgm:t>
        <a:bodyPr/>
        <a:lstStyle/>
        <a:p>
          <a:r>
            <a:rPr lang="en-US" b="1" dirty="0"/>
            <a:t>Economic Recovery for Small Businesses</a:t>
          </a:r>
          <a:endParaRPr lang="en-US" dirty="0"/>
        </a:p>
      </dgm:t>
    </dgm:pt>
    <dgm:pt modelId="{A6E7CB68-A3D7-4C23-85B4-FE3C53EB9083}" type="parTrans" cxnId="{FDAF7DC5-2D6D-4646-8367-785A2671BCA1}">
      <dgm:prSet/>
      <dgm:spPr/>
      <dgm:t>
        <a:bodyPr/>
        <a:lstStyle/>
        <a:p>
          <a:endParaRPr lang="en-US"/>
        </a:p>
      </dgm:t>
    </dgm:pt>
    <dgm:pt modelId="{9A28EE0E-E1C0-4AED-9474-993B2599FF68}" type="sibTrans" cxnId="{FDAF7DC5-2D6D-4646-8367-785A2671BCA1}">
      <dgm:prSet/>
      <dgm:spPr/>
      <dgm:t>
        <a:bodyPr/>
        <a:lstStyle/>
        <a:p>
          <a:endParaRPr lang="en-US"/>
        </a:p>
      </dgm:t>
    </dgm:pt>
    <dgm:pt modelId="{C53FA472-39D1-42B2-8352-89941CB759EE}">
      <dgm:prSet/>
      <dgm:spPr/>
      <dgm:t>
        <a:bodyPr/>
        <a:lstStyle/>
        <a:p>
          <a:pPr>
            <a:buFont typeface="Symbol" panose="05050102010706020507" pitchFamily="18" charset="2"/>
            <a:buChar char=""/>
          </a:pPr>
          <a:r>
            <a:rPr lang="en-US"/>
            <a:t>Outlining options for small business liquidity access</a:t>
          </a:r>
          <a:endParaRPr lang="en-US" dirty="0"/>
        </a:p>
      </dgm:t>
    </dgm:pt>
    <dgm:pt modelId="{1B2E0A6E-7E0B-42FA-AD1F-14CE984197B6}" type="parTrans" cxnId="{FF409949-0D5C-48B3-B5AF-36D5C69C97B5}">
      <dgm:prSet/>
      <dgm:spPr/>
      <dgm:t>
        <a:bodyPr/>
        <a:lstStyle/>
        <a:p>
          <a:endParaRPr lang="en-US"/>
        </a:p>
      </dgm:t>
    </dgm:pt>
    <dgm:pt modelId="{D8787A81-E1E8-4071-8547-889AF3DE3F9F}" type="sibTrans" cxnId="{FF409949-0D5C-48B3-B5AF-36D5C69C97B5}">
      <dgm:prSet/>
      <dgm:spPr/>
      <dgm:t>
        <a:bodyPr/>
        <a:lstStyle/>
        <a:p>
          <a:endParaRPr lang="en-US"/>
        </a:p>
      </dgm:t>
    </dgm:pt>
    <dgm:pt modelId="{ED05262D-850C-4E4E-91E5-787ACAB50C45}">
      <dgm:prSet/>
      <dgm:spPr/>
      <dgm:t>
        <a:bodyPr/>
        <a:lstStyle/>
        <a:p>
          <a:pPr>
            <a:buFont typeface="Symbol" panose="05050102010706020507" pitchFamily="18" charset="2"/>
            <a:buChar char=""/>
          </a:pPr>
          <a:endParaRPr lang="en-US" dirty="0"/>
        </a:p>
      </dgm:t>
    </dgm:pt>
    <dgm:pt modelId="{0BC65530-7090-49F8-930F-084566A2C719}" type="parTrans" cxnId="{098CA77E-A67C-4F99-8B00-DDB6F1C59420}">
      <dgm:prSet/>
      <dgm:spPr/>
      <dgm:t>
        <a:bodyPr/>
        <a:lstStyle/>
        <a:p>
          <a:endParaRPr lang="en-US"/>
        </a:p>
      </dgm:t>
    </dgm:pt>
    <dgm:pt modelId="{CEAE7933-7D23-41A3-8141-9FB249D87225}" type="sibTrans" cxnId="{098CA77E-A67C-4F99-8B00-DDB6F1C59420}">
      <dgm:prSet/>
      <dgm:spPr/>
      <dgm:t>
        <a:bodyPr/>
        <a:lstStyle/>
        <a:p>
          <a:endParaRPr lang="en-US"/>
        </a:p>
      </dgm:t>
    </dgm:pt>
    <dgm:pt modelId="{FD716262-49A0-4700-A8D0-7462C6C0C8CA}">
      <dgm:prSet/>
      <dgm:spPr/>
      <dgm:t>
        <a:bodyPr/>
        <a:lstStyle/>
        <a:p>
          <a:pPr>
            <a:buFont typeface="Symbol" panose="05050102010706020507" pitchFamily="18" charset="2"/>
            <a:buChar char=""/>
          </a:pPr>
          <a:r>
            <a:rPr lang="en-US"/>
            <a:t>Local financial institutions, CDFIs, small business development intermediaries, real estate developers</a:t>
          </a:r>
          <a:endParaRPr lang="en-US" dirty="0"/>
        </a:p>
      </dgm:t>
    </dgm:pt>
    <dgm:pt modelId="{6411417B-D00F-4608-B9CD-5B394CAC0B4F}" type="parTrans" cxnId="{D16E3594-49A6-4D3A-A7DB-A84B67037D28}">
      <dgm:prSet/>
      <dgm:spPr/>
      <dgm:t>
        <a:bodyPr/>
        <a:lstStyle/>
        <a:p>
          <a:endParaRPr lang="en-US"/>
        </a:p>
      </dgm:t>
    </dgm:pt>
    <dgm:pt modelId="{7E74984B-AC7A-49B8-913E-1A65406474BC}" type="sibTrans" cxnId="{D16E3594-49A6-4D3A-A7DB-A84B67037D28}">
      <dgm:prSet/>
      <dgm:spPr/>
      <dgm:t>
        <a:bodyPr/>
        <a:lstStyle/>
        <a:p>
          <a:endParaRPr lang="en-US"/>
        </a:p>
      </dgm:t>
    </dgm:pt>
    <dgm:pt modelId="{85898EFC-9C64-4366-86F6-8B76C1BB8ADF}">
      <dgm:prSet/>
      <dgm:spPr/>
      <dgm:t>
        <a:bodyPr/>
        <a:lstStyle/>
        <a:p>
          <a:pPr>
            <a:buFont typeface="Symbol" panose="05050102010706020507" pitchFamily="18" charset="2"/>
            <a:buChar char=""/>
          </a:pPr>
          <a:r>
            <a:rPr lang="en-US"/>
            <a:t>Creation of small business stabilization funds</a:t>
          </a:r>
          <a:endParaRPr lang="en-US" dirty="0"/>
        </a:p>
      </dgm:t>
    </dgm:pt>
    <dgm:pt modelId="{C6D0C5AE-E346-4D83-B2B3-86CDF6297D14}" type="parTrans" cxnId="{B760E71E-E352-43CC-8535-F935AC55BD00}">
      <dgm:prSet/>
      <dgm:spPr/>
      <dgm:t>
        <a:bodyPr/>
        <a:lstStyle/>
        <a:p>
          <a:endParaRPr lang="en-US"/>
        </a:p>
      </dgm:t>
    </dgm:pt>
    <dgm:pt modelId="{3EA146AE-13BC-47B4-B0CA-AB639A64BE62}" type="sibTrans" cxnId="{B760E71E-E352-43CC-8535-F935AC55BD00}">
      <dgm:prSet/>
      <dgm:spPr/>
      <dgm:t>
        <a:bodyPr/>
        <a:lstStyle/>
        <a:p>
          <a:endParaRPr lang="en-US"/>
        </a:p>
      </dgm:t>
    </dgm:pt>
    <dgm:pt modelId="{57D8BE42-11DA-4702-B951-3769F33B6C68}">
      <dgm:prSet/>
      <dgm:spPr/>
      <dgm:t>
        <a:bodyPr/>
        <a:lstStyle/>
        <a:p>
          <a:pPr>
            <a:buFont typeface="Symbol" panose="05050102010706020507" pitchFamily="18" charset="2"/>
            <a:buChar char=""/>
          </a:pPr>
          <a:r>
            <a:rPr lang="en-US"/>
            <a:t>Connect to CARES Act resources</a:t>
          </a:r>
          <a:endParaRPr lang="en-US" dirty="0"/>
        </a:p>
      </dgm:t>
    </dgm:pt>
    <dgm:pt modelId="{0DE297BF-7EF0-4E86-B20B-DB0A18E16FD4}" type="parTrans" cxnId="{31563577-C86E-4102-B3F4-50CD269652B1}">
      <dgm:prSet/>
      <dgm:spPr/>
      <dgm:t>
        <a:bodyPr/>
        <a:lstStyle/>
        <a:p>
          <a:endParaRPr lang="en-US"/>
        </a:p>
      </dgm:t>
    </dgm:pt>
    <dgm:pt modelId="{3E9A31B4-6159-4EF4-85A4-0B61D773C049}" type="sibTrans" cxnId="{31563577-C86E-4102-B3F4-50CD269652B1}">
      <dgm:prSet/>
      <dgm:spPr/>
      <dgm:t>
        <a:bodyPr/>
        <a:lstStyle/>
        <a:p>
          <a:endParaRPr lang="en-US"/>
        </a:p>
      </dgm:t>
    </dgm:pt>
    <dgm:pt modelId="{E7FD37A2-6C3A-47E5-AD81-C2FC2F56134A}">
      <dgm:prSet/>
      <dgm:spPr/>
      <dgm:t>
        <a:bodyPr/>
        <a:lstStyle/>
        <a:p>
          <a:pPr>
            <a:buFont typeface="Symbol" panose="05050102010706020507" pitchFamily="18" charset="2"/>
            <a:buChar char=""/>
          </a:pPr>
          <a:r>
            <a:rPr lang="en-US"/>
            <a:t>SBA Stimulus Money</a:t>
          </a:r>
          <a:endParaRPr lang="en-US" dirty="0"/>
        </a:p>
      </dgm:t>
    </dgm:pt>
    <dgm:pt modelId="{27ECD29A-9167-4B64-994C-A8695AC70431}" type="parTrans" cxnId="{69D73EE9-DCE1-4A74-9C29-D14BC6932097}">
      <dgm:prSet/>
      <dgm:spPr/>
      <dgm:t>
        <a:bodyPr/>
        <a:lstStyle/>
        <a:p>
          <a:endParaRPr lang="en-US"/>
        </a:p>
      </dgm:t>
    </dgm:pt>
    <dgm:pt modelId="{2EC5041A-7733-4FC2-9561-B78F4193D638}" type="sibTrans" cxnId="{69D73EE9-DCE1-4A74-9C29-D14BC6932097}">
      <dgm:prSet/>
      <dgm:spPr/>
      <dgm:t>
        <a:bodyPr/>
        <a:lstStyle/>
        <a:p>
          <a:endParaRPr lang="en-US"/>
        </a:p>
      </dgm:t>
    </dgm:pt>
    <dgm:pt modelId="{6823D08A-0C26-4572-98F0-28CD476F76A8}">
      <dgm:prSet/>
      <dgm:spPr/>
      <dgm:t>
        <a:bodyPr/>
        <a:lstStyle/>
        <a:p>
          <a:pPr>
            <a:buFont typeface="Symbol" panose="05050102010706020507" pitchFamily="18" charset="2"/>
            <a:buChar char=""/>
          </a:pPr>
          <a:r>
            <a:rPr lang="en-US" dirty="0"/>
            <a:t>CDBG Funding </a:t>
          </a:r>
        </a:p>
      </dgm:t>
    </dgm:pt>
    <dgm:pt modelId="{13A4E6D1-EF53-4073-8339-4A3DE747A9C5}" type="parTrans" cxnId="{243B3CF9-144A-487D-B3B0-37E3B58CE651}">
      <dgm:prSet/>
      <dgm:spPr/>
      <dgm:t>
        <a:bodyPr/>
        <a:lstStyle/>
        <a:p>
          <a:endParaRPr lang="en-US"/>
        </a:p>
      </dgm:t>
    </dgm:pt>
    <dgm:pt modelId="{30A3073E-9D8B-4FF6-B035-EC71568DD434}" type="sibTrans" cxnId="{243B3CF9-144A-487D-B3B0-37E3B58CE651}">
      <dgm:prSet/>
      <dgm:spPr/>
      <dgm:t>
        <a:bodyPr/>
        <a:lstStyle/>
        <a:p>
          <a:endParaRPr lang="en-US"/>
        </a:p>
      </dgm:t>
    </dgm:pt>
    <dgm:pt modelId="{2C93D5E0-9120-4372-B2CE-057887BCED3D}">
      <dgm:prSet/>
      <dgm:spPr/>
      <dgm:t>
        <a:bodyPr/>
        <a:lstStyle/>
        <a:p>
          <a:pPr>
            <a:buFont typeface="Symbol" panose="05050102010706020507" pitchFamily="18" charset="2"/>
            <a:buChar char=""/>
          </a:pPr>
          <a:r>
            <a:rPr lang="en-US" dirty="0"/>
            <a:t>Follow federal government for possible CARES Act 2.0</a:t>
          </a:r>
        </a:p>
      </dgm:t>
    </dgm:pt>
    <dgm:pt modelId="{3A78D39A-5CD7-43E8-AA71-3D5349970D8F}" type="parTrans" cxnId="{974A5C5F-489A-40C1-9BF4-96B96F9F5412}">
      <dgm:prSet/>
      <dgm:spPr/>
      <dgm:t>
        <a:bodyPr/>
        <a:lstStyle/>
        <a:p>
          <a:endParaRPr lang="en-US"/>
        </a:p>
      </dgm:t>
    </dgm:pt>
    <dgm:pt modelId="{9F92ECED-B1E0-4DC2-8EFD-03B5CD78F313}" type="sibTrans" cxnId="{974A5C5F-489A-40C1-9BF4-96B96F9F5412}">
      <dgm:prSet/>
      <dgm:spPr/>
      <dgm:t>
        <a:bodyPr/>
        <a:lstStyle/>
        <a:p>
          <a:endParaRPr lang="en-US"/>
        </a:p>
      </dgm:t>
    </dgm:pt>
    <dgm:pt modelId="{64975171-6B91-4060-8F4D-174CBA169040}">
      <dgm:prSet/>
      <dgm:spPr/>
      <dgm:t>
        <a:bodyPr/>
        <a:lstStyle/>
        <a:p>
          <a:pPr>
            <a:buFont typeface="Symbol" panose="05050102010706020507" pitchFamily="18" charset="2"/>
            <a:buChar char=""/>
          </a:pPr>
          <a:r>
            <a:rPr lang="en-US" dirty="0"/>
            <a:t>Creation of Revolving Loan Fund</a:t>
          </a:r>
        </a:p>
      </dgm:t>
    </dgm:pt>
    <dgm:pt modelId="{B7F95105-A81E-4DA4-81A1-0C5CCFBCA4F2}" type="parTrans" cxnId="{49E51A89-6C4F-4924-A792-2CF8E3A3371D}">
      <dgm:prSet/>
      <dgm:spPr/>
    </dgm:pt>
    <dgm:pt modelId="{5F2202F1-E3B3-41B8-AB92-0DAEBE9DD949}" type="sibTrans" cxnId="{49E51A89-6C4F-4924-A792-2CF8E3A3371D}">
      <dgm:prSet/>
      <dgm:spPr/>
    </dgm:pt>
    <dgm:pt modelId="{FA8C1A52-CF9A-4393-8DCD-BDC6814B3069}" type="pres">
      <dgm:prSet presAssocID="{D883DA9C-AA13-45E7-9DC7-53C837B36A75}" presName="Name0" presStyleCnt="0">
        <dgm:presLayoutVars>
          <dgm:dir/>
          <dgm:animLvl val="lvl"/>
          <dgm:resizeHandles val="exact"/>
        </dgm:presLayoutVars>
      </dgm:prSet>
      <dgm:spPr/>
    </dgm:pt>
    <dgm:pt modelId="{3E292EF5-4B29-4E3F-A4F8-B056BA60DCBC}" type="pres">
      <dgm:prSet presAssocID="{60048F12-04BE-414C-8E6A-640A7C054994}" presName="composite" presStyleCnt="0"/>
      <dgm:spPr/>
    </dgm:pt>
    <dgm:pt modelId="{EABC4BBD-A1DD-4EF1-8ECC-661FA8D932D8}" type="pres">
      <dgm:prSet presAssocID="{60048F12-04BE-414C-8E6A-640A7C054994}" presName="parTx" presStyleLbl="alignNode1" presStyleIdx="0" presStyleCnt="1" custLinFactNeighborY="-16">
        <dgm:presLayoutVars>
          <dgm:chMax val="0"/>
          <dgm:chPref val="0"/>
          <dgm:bulletEnabled val="1"/>
        </dgm:presLayoutVars>
      </dgm:prSet>
      <dgm:spPr/>
    </dgm:pt>
    <dgm:pt modelId="{8B3911F4-508E-4F3F-961B-3CB0344FCDD2}" type="pres">
      <dgm:prSet presAssocID="{60048F12-04BE-414C-8E6A-640A7C054994}" presName="desTx" presStyleLbl="alignAccFollowNode1" presStyleIdx="0" presStyleCnt="1">
        <dgm:presLayoutVars>
          <dgm:bulletEnabled val="1"/>
        </dgm:presLayoutVars>
      </dgm:prSet>
      <dgm:spPr/>
    </dgm:pt>
  </dgm:ptLst>
  <dgm:cxnLst>
    <dgm:cxn modelId="{C99CD812-480B-4265-98D7-8ADC724A4AAE}" type="presOf" srcId="{6823D08A-0C26-4572-98F0-28CD476F76A8}" destId="{8B3911F4-508E-4F3F-961B-3CB0344FCDD2}" srcOrd="0" destOrd="5" presId="urn:microsoft.com/office/officeart/2005/8/layout/hList1"/>
    <dgm:cxn modelId="{B760E71E-E352-43CC-8535-F935AC55BD00}" srcId="{C53FA472-39D1-42B2-8352-89941CB759EE}" destId="{85898EFC-9C64-4366-86F6-8B76C1BB8ADF}" srcOrd="1" destOrd="0" parTransId="{C6D0C5AE-E346-4D83-B2B3-86CDF6297D14}" sibTransId="{3EA146AE-13BC-47B4-B0CA-AB639A64BE62}"/>
    <dgm:cxn modelId="{AF234A20-3D6A-4F61-B45D-005692B2D7B6}" type="presOf" srcId="{E7FD37A2-6C3A-47E5-AD81-C2FC2F56134A}" destId="{8B3911F4-508E-4F3F-961B-3CB0344FCDD2}" srcOrd="0" destOrd="4" presId="urn:microsoft.com/office/officeart/2005/8/layout/hList1"/>
    <dgm:cxn modelId="{C1DEF823-6CBE-485E-A7C3-E287DCB84F13}" type="presOf" srcId="{2C93D5E0-9120-4372-B2CE-057887BCED3D}" destId="{8B3911F4-508E-4F3F-961B-3CB0344FCDD2}" srcOrd="0" destOrd="7" presId="urn:microsoft.com/office/officeart/2005/8/layout/hList1"/>
    <dgm:cxn modelId="{974A5C5F-489A-40C1-9BF4-96B96F9F5412}" srcId="{60048F12-04BE-414C-8E6A-640A7C054994}" destId="{2C93D5E0-9120-4372-B2CE-057887BCED3D}" srcOrd="2" destOrd="0" parTransId="{3A78D39A-5CD7-43E8-AA71-3D5349970D8F}" sibTransId="{9F92ECED-B1E0-4DC2-8EFD-03B5CD78F313}"/>
    <dgm:cxn modelId="{F31E5941-2C7B-43F2-9144-66C78076DEFF}" type="presOf" srcId="{57D8BE42-11DA-4702-B951-3769F33B6C68}" destId="{8B3911F4-508E-4F3F-961B-3CB0344FCDD2}" srcOrd="0" destOrd="3" presId="urn:microsoft.com/office/officeart/2005/8/layout/hList1"/>
    <dgm:cxn modelId="{830DE967-6133-4BB1-8600-27D30CD4A0BD}" type="presOf" srcId="{60048F12-04BE-414C-8E6A-640A7C054994}" destId="{EABC4BBD-A1DD-4EF1-8ECC-661FA8D932D8}" srcOrd="0" destOrd="0" presId="urn:microsoft.com/office/officeart/2005/8/layout/hList1"/>
    <dgm:cxn modelId="{FF409949-0D5C-48B3-B5AF-36D5C69C97B5}" srcId="{60048F12-04BE-414C-8E6A-640A7C054994}" destId="{C53FA472-39D1-42B2-8352-89941CB759EE}" srcOrd="0" destOrd="0" parTransId="{1B2E0A6E-7E0B-42FA-AD1F-14CE984197B6}" sibTransId="{D8787A81-E1E8-4071-8547-889AF3DE3F9F}"/>
    <dgm:cxn modelId="{31563577-C86E-4102-B3F4-50CD269652B1}" srcId="{60048F12-04BE-414C-8E6A-640A7C054994}" destId="{57D8BE42-11DA-4702-B951-3769F33B6C68}" srcOrd="1" destOrd="0" parTransId="{0DE297BF-7EF0-4E86-B20B-DB0A18E16FD4}" sibTransId="{3E9A31B4-6159-4EF4-85A4-0B61D773C049}"/>
    <dgm:cxn modelId="{098CA77E-A67C-4F99-8B00-DDB6F1C59420}" srcId="{60048F12-04BE-414C-8E6A-640A7C054994}" destId="{ED05262D-850C-4E4E-91E5-787ACAB50C45}" srcOrd="3" destOrd="0" parTransId="{0BC65530-7090-49F8-930F-084566A2C719}" sibTransId="{CEAE7933-7D23-41A3-8141-9FB249D87225}"/>
    <dgm:cxn modelId="{49E51A89-6C4F-4924-A792-2CF8E3A3371D}" srcId="{6823D08A-0C26-4572-98F0-28CD476F76A8}" destId="{64975171-6B91-4060-8F4D-174CBA169040}" srcOrd="0" destOrd="0" parTransId="{B7F95105-A81E-4DA4-81A1-0C5CCFBCA4F2}" sibTransId="{5F2202F1-E3B3-41B8-AB92-0DAEBE9DD949}"/>
    <dgm:cxn modelId="{D16E3594-49A6-4D3A-A7DB-A84B67037D28}" srcId="{C53FA472-39D1-42B2-8352-89941CB759EE}" destId="{FD716262-49A0-4700-A8D0-7462C6C0C8CA}" srcOrd="0" destOrd="0" parTransId="{6411417B-D00F-4608-B9CD-5B394CAC0B4F}" sibTransId="{7E74984B-AC7A-49B8-913E-1A65406474BC}"/>
    <dgm:cxn modelId="{F73D0E95-6EBB-4294-A04E-02E4E2F8BFFF}" type="presOf" srcId="{85898EFC-9C64-4366-86F6-8B76C1BB8ADF}" destId="{8B3911F4-508E-4F3F-961B-3CB0344FCDD2}" srcOrd="0" destOrd="2" presId="urn:microsoft.com/office/officeart/2005/8/layout/hList1"/>
    <dgm:cxn modelId="{5C7A42B1-7A8D-4D38-8AFC-ABDF46E21A2A}" type="presOf" srcId="{ED05262D-850C-4E4E-91E5-787ACAB50C45}" destId="{8B3911F4-508E-4F3F-961B-3CB0344FCDD2}" srcOrd="0" destOrd="8" presId="urn:microsoft.com/office/officeart/2005/8/layout/hList1"/>
    <dgm:cxn modelId="{532CACB7-18CF-4F7D-BA36-0C090E41F9AE}" type="presOf" srcId="{FD716262-49A0-4700-A8D0-7462C6C0C8CA}" destId="{8B3911F4-508E-4F3F-961B-3CB0344FCDD2}" srcOrd="0" destOrd="1" presId="urn:microsoft.com/office/officeart/2005/8/layout/hList1"/>
    <dgm:cxn modelId="{FDAF7DC5-2D6D-4646-8367-785A2671BCA1}" srcId="{D883DA9C-AA13-45E7-9DC7-53C837B36A75}" destId="{60048F12-04BE-414C-8E6A-640A7C054994}" srcOrd="0" destOrd="0" parTransId="{A6E7CB68-A3D7-4C23-85B4-FE3C53EB9083}" sibTransId="{9A28EE0E-E1C0-4AED-9474-993B2599FF68}"/>
    <dgm:cxn modelId="{6C0FD5DE-ABD5-4D2D-882E-74896ED622FD}" type="presOf" srcId="{D883DA9C-AA13-45E7-9DC7-53C837B36A75}" destId="{FA8C1A52-CF9A-4393-8DCD-BDC6814B3069}" srcOrd="0" destOrd="0" presId="urn:microsoft.com/office/officeart/2005/8/layout/hList1"/>
    <dgm:cxn modelId="{69D73EE9-DCE1-4A74-9C29-D14BC6932097}" srcId="{57D8BE42-11DA-4702-B951-3769F33B6C68}" destId="{E7FD37A2-6C3A-47E5-AD81-C2FC2F56134A}" srcOrd="0" destOrd="0" parTransId="{27ECD29A-9167-4B64-994C-A8695AC70431}" sibTransId="{2EC5041A-7733-4FC2-9561-B78F4193D638}"/>
    <dgm:cxn modelId="{6B0316EC-3F24-43FF-B64C-DD4C9EC1CC4D}" type="presOf" srcId="{C53FA472-39D1-42B2-8352-89941CB759EE}" destId="{8B3911F4-508E-4F3F-961B-3CB0344FCDD2}" srcOrd="0" destOrd="0" presId="urn:microsoft.com/office/officeart/2005/8/layout/hList1"/>
    <dgm:cxn modelId="{243B3CF9-144A-487D-B3B0-37E3B58CE651}" srcId="{57D8BE42-11DA-4702-B951-3769F33B6C68}" destId="{6823D08A-0C26-4572-98F0-28CD476F76A8}" srcOrd="1" destOrd="0" parTransId="{13A4E6D1-EF53-4073-8339-4A3DE747A9C5}" sibTransId="{30A3073E-9D8B-4FF6-B035-EC71568DD434}"/>
    <dgm:cxn modelId="{4BA4E1FB-35DC-4513-ABC8-2F35B938F1C6}" type="presOf" srcId="{64975171-6B91-4060-8F4D-174CBA169040}" destId="{8B3911F4-508E-4F3F-961B-3CB0344FCDD2}" srcOrd="0" destOrd="6" presId="urn:microsoft.com/office/officeart/2005/8/layout/hList1"/>
    <dgm:cxn modelId="{BD65ADF7-8E03-4006-9C16-033E08887F83}" type="presParOf" srcId="{FA8C1A52-CF9A-4393-8DCD-BDC6814B3069}" destId="{3E292EF5-4B29-4E3F-A4F8-B056BA60DCBC}" srcOrd="0" destOrd="0" presId="urn:microsoft.com/office/officeart/2005/8/layout/hList1"/>
    <dgm:cxn modelId="{2B7C13A4-E7A7-4B38-9725-86AA5330A768}" type="presParOf" srcId="{3E292EF5-4B29-4E3F-A4F8-B056BA60DCBC}" destId="{EABC4BBD-A1DD-4EF1-8ECC-661FA8D932D8}" srcOrd="0" destOrd="0" presId="urn:microsoft.com/office/officeart/2005/8/layout/hList1"/>
    <dgm:cxn modelId="{340E652D-64F7-4183-B80D-B01DBC6B84F7}" type="presParOf" srcId="{3E292EF5-4B29-4E3F-A4F8-B056BA60DCBC}" destId="{8B3911F4-508E-4F3F-961B-3CB0344FCDD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B22D200-3384-4819-9068-937069FD91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9805AB0-F4C9-411E-8DFC-C2A4829F7067}">
      <dgm:prSet phldrT="[Text]"/>
      <dgm:spPr>
        <a:solidFill>
          <a:srgbClr val="C00000"/>
        </a:solidFill>
      </dgm:spPr>
      <dgm:t>
        <a:bodyPr/>
        <a:lstStyle/>
        <a:p>
          <a:r>
            <a:rPr lang="en-US" dirty="0"/>
            <a:t>Conclusions</a:t>
          </a:r>
        </a:p>
      </dgm:t>
    </dgm:pt>
    <dgm:pt modelId="{3DFFD37D-D9E9-45AE-94E2-D8CE16F9C85F}" type="parTrans" cxnId="{E2901047-7D61-4E63-AA07-CFA894A197CA}">
      <dgm:prSet/>
      <dgm:spPr/>
      <dgm:t>
        <a:bodyPr/>
        <a:lstStyle/>
        <a:p>
          <a:endParaRPr lang="en-US"/>
        </a:p>
      </dgm:t>
    </dgm:pt>
    <dgm:pt modelId="{7623F166-B7D3-402F-9F98-5E7EB0F374B9}" type="sibTrans" cxnId="{E2901047-7D61-4E63-AA07-CFA894A197CA}">
      <dgm:prSet/>
      <dgm:spPr/>
      <dgm:t>
        <a:bodyPr/>
        <a:lstStyle/>
        <a:p>
          <a:endParaRPr lang="en-US"/>
        </a:p>
      </dgm:t>
    </dgm:pt>
    <dgm:pt modelId="{F3D0DC6F-3770-4D7E-BD14-BEA273849821}">
      <dgm:prSet phldrT="[Text]"/>
      <dgm:spPr>
        <a:solidFill>
          <a:srgbClr val="C00000"/>
        </a:solidFill>
      </dgm:spPr>
      <dgm:t>
        <a:bodyPr/>
        <a:lstStyle/>
        <a:p>
          <a:r>
            <a:rPr lang="en-US" dirty="0"/>
            <a:t>Thoughts</a:t>
          </a:r>
        </a:p>
      </dgm:t>
    </dgm:pt>
    <dgm:pt modelId="{A04A5BB2-3940-496C-B53B-A21B4C96E6E9}" type="parTrans" cxnId="{8D8ABAC1-3503-49A7-A403-1F5F0F1E0867}">
      <dgm:prSet/>
      <dgm:spPr/>
      <dgm:t>
        <a:bodyPr/>
        <a:lstStyle/>
        <a:p>
          <a:endParaRPr lang="en-US"/>
        </a:p>
      </dgm:t>
    </dgm:pt>
    <dgm:pt modelId="{C7C7BEA3-D7FD-4047-A6F2-94B6FBB07AD2}" type="sibTrans" cxnId="{8D8ABAC1-3503-49A7-A403-1F5F0F1E0867}">
      <dgm:prSet/>
      <dgm:spPr/>
      <dgm:t>
        <a:bodyPr/>
        <a:lstStyle/>
        <a:p>
          <a:endParaRPr lang="en-US"/>
        </a:p>
      </dgm:t>
    </dgm:pt>
    <dgm:pt modelId="{2B17014B-DEA4-4484-82D8-614AD19F6FA8}">
      <dgm:prSet phldrT="[Text]"/>
      <dgm:spPr>
        <a:solidFill>
          <a:srgbClr val="C00000"/>
        </a:solidFill>
      </dgm:spPr>
      <dgm:t>
        <a:bodyPr/>
        <a:lstStyle/>
        <a:p>
          <a:r>
            <a:rPr lang="en-US" dirty="0"/>
            <a:t>Questions</a:t>
          </a:r>
        </a:p>
      </dgm:t>
    </dgm:pt>
    <dgm:pt modelId="{E767B660-4EA8-4251-91F7-484B85C1554F}" type="parTrans" cxnId="{5CB1E204-1D9D-4FB3-B780-63001DB9AF2E}">
      <dgm:prSet/>
      <dgm:spPr/>
      <dgm:t>
        <a:bodyPr/>
        <a:lstStyle/>
        <a:p>
          <a:endParaRPr lang="en-US"/>
        </a:p>
      </dgm:t>
    </dgm:pt>
    <dgm:pt modelId="{2EED6411-A1F3-43FC-B599-FC15CC55085E}" type="sibTrans" cxnId="{5CB1E204-1D9D-4FB3-B780-63001DB9AF2E}">
      <dgm:prSet/>
      <dgm:spPr/>
      <dgm:t>
        <a:bodyPr/>
        <a:lstStyle/>
        <a:p>
          <a:endParaRPr lang="en-US"/>
        </a:p>
      </dgm:t>
    </dgm:pt>
    <dgm:pt modelId="{A291E235-9681-4915-B413-37CF3698331F}">
      <dgm:prSet phldrT="[Text]"/>
      <dgm:spPr>
        <a:solidFill>
          <a:srgbClr val="C00000"/>
        </a:solidFill>
      </dgm:spPr>
      <dgm:t>
        <a:bodyPr/>
        <a:lstStyle/>
        <a:p>
          <a:pPr algn="ctr"/>
          <a:r>
            <a:rPr lang="en-US" dirty="0"/>
            <a:t>Contact</a:t>
          </a:r>
        </a:p>
      </dgm:t>
    </dgm:pt>
    <dgm:pt modelId="{4C607CFE-BB58-4F72-8255-5DABED993EFB}" type="parTrans" cxnId="{8AD1E6C1-90AD-4B77-9B5B-8E05251144AC}">
      <dgm:prSet/>
      <dgm:spPr/>
      <dgm:t>
        <a:bodyPr/>
        <a:lstStyle/>
        <a:p>
          <a:endParaRPr lang="en-US"/>
        </a:p>
      </dgm:t>
    </dgm:pt>
    <dgm:pt modelId="{4301AA60-1312-47CA-8EA7-509977388132}" type="sibTrans" cxnId="{8AD1E6C1-90AD-4B77-9B5B-8E05251144AC}">
      <dgm:prSet/>
      <dgm:spPr/>
      <dgm:t>
        <a:bodyPr/>
        <a:lstStyle/>
        <a:p>
          <a:endParaRPr lang="en-US"/>
        </a:p>
      </dgm:t>
    </dgm:pt>
    <dgm:pt modelId="{030CF8E6-A913-4A03-84EC-F3C39E0EAA8E}">
      <dgm:prSet phldrT="[Text]"/>
      <dgm:spPr>
        <a:solidFill>
          <a:srgbClr val="C00000"/>
        </a:solidFill>
      </dgm:spPr>
      <dgm:t>
        <a:bodyPr/>
        <a:lstStyle/>
        <a:p>
          <a:pPr algn="l"/>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drobinson@montrosegroupllc.com</a:t>
          </a:r>
          <a:endParaRPr lang="en-US" dirty="0">
            <a:solidFill>
              <a:schemeClr val="bg1"/>
            </a:solidFill>
          </a:endParaRPr>
        </a:p>
      </dgm:t>
    </dgm:pt>
    <dgm:pt modelId="{78CE677A-D0D9-46DC-92AD-5F8EFDB4D796}" type="parTrans" cxnId="{D3B1226D-4BA0-417F-A8AD-BB961DA35B93}">
      <dgm:prSet/>
      <dgm:spPr/>
      <dgm:t>
        <a:bodyPr/>
        <a:lstStyle/>
        <a:p>
          <a:endParaRPr lang="en-US"/>
        </a:p>
      </dgm:t>
    </dgm:pt>
    <dgm:pt modelId="{F407EC04-4309-4F0F-85B8-3BAC2CF5F76B}" type="sibTrans" cxnId="{D3B1226D-4BA0-417F-A8AD-BB961DA35B93}">
      <dgm:prSet/>
      <dgm:spPr/>
      <dgm:t>
        <a:bodyPr/>
        <a:lstStyle/>
        <a:p>
          <a:endParaRPr lang="en-US"/>
        </a:p>
      </dgm:t>
    </dgm:pt>
    <dgm:pt modelId="{376EA075-7F27-4EC6-8374-5C5E4512512C}">
      <dgm:prSet phldrT="[Text]"/>
      <dgm:spPr>
        <a:solidFill>
          <a:srgbClr val="C00000"/>
        </a:solidFill>
      </dgm:spPr>
      <dgm:t>
        <a:bodyPr/>
        <a:lstStyle/>
        <a:p>
          <a:pPr algn="l"/>
          <a:r>
            <a:rPr lang="en-US"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ngreen@montrosegroupllc.com</a:t>
          </a:r>
          <a:endParaRPr lang="en-US" dirty="0">
            <a:solidFill>
              <a:schemeClr val="bg1"/>
            </a:solidFill>
          </a:endParaRPr>
        </a:p>
      </dgm:t>
    </dgm:pt>
    <dgm:pt modelId="{FE43DAB4-FAA1-4C22-82D8-76C7B5F01E74}" type="parTrans" cxnId="{C0C40C3F-6086-4B9D-8C06-8DF2080B97A8}">
      <dgm:prSet/>
      <dgm:spPr/>
      <dgm:t>
        <a:bodyPr/>
        <a:lstStyle/>
        <a:p>
          <a:endParaRPr lang="en-US"/>
        </a:p>
      </dgm:t>
    </dgm:pt>
    <dgm:pt modelId="{69574EC3-574F-40B9-B857-3FB415A897CD}" type="sibTrans" cxnId="{C0C40C3F-6086-4B9D-8C06-8DF2080B97A8}">
      <dgm:prSet/>
      <dgm:spPr/>
      <dgm:t>
        <a:bodyPr/>
        <a:lstStyle/>
        <a:p>
          <a:endParaRPr lang="en-US"/>
        </a:p>
      </dgm:t>
    </dgm:pt>
    <dgm:pt modelId="{0CD296B4-5D62-4438-A201-22B36A2DAA9A}">
      <dgm:prSet phldrT="[Text]"/>
      <dgm:spPr>
        <a:solidFill>
          <a:srgbClr val="C00000"/>
        </a:solidFill>
      </dgm:spPr>
      <dgm:t>
        <a:bodyPr/>
        <a:lstStyle/>
        <a:p>
          <a:pPr algn="l"/>
          <a:r>
            <a:rPr lang="en-US"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jbgrant@montrosegroupllc.com</a:t>
          </a:r>
          <a:endParaRPr lang="en-US" dirty="0">
            <a:solidFill>
              <a:schemeClr val="bg1"/>
            </a:solidFill>
          </a:endParaRPr>
        </a:p>
      </dgm:t>
    </dgm:pt>
    <dgm:pt modelId="{25BA06CC-5E61-4BFC-BB8A-053AF810F355}" type="parTrans" cxnId="{124811E8-0E2D-4CD4-A4C5-6E3B03AB1DAE}">
      <dgm:prSet/>
      <dgm:spPr/>
      <dgm:t>
        <a:bodyPr/>
        <a:lstStyle/>
        <a:p>
          <a:endParaRPr lang="en-US"/>
        </a:p>
      </dgm:t>
    </dgm:pt>
    <dgm:pt modelId="{1BBD1D76-3A87-455A-B01A-679652E01F4A}" type="sibTrans" cxnId="{124811E8-0E2D-4CD4-A4C5-6E3B03AB1DAE}">
      <dgm:prSet/>
      <dgm:spPr/>
      <dgm:t>
        <a:bodyPr/>
        <a:lstStyle/>
        <a:p>
          <a:endParaRPr lang="en-US"/>
        </a:p>
      </dgm:t>
    </dgm:pt>
    <dgm:pt modelId="{2F944830-BF52-469B-970F-69B120D4AC2B}">
      <dgm:prSet phldrT="[Text]"/>
      <dgm:spPr>
        <a:solidFill>
          <a:srgbClr val="C00000"/>
        </a:solidFill>
      </dgm:spPr>
      <dgm:t>
        <a:bodyPr/>
        <a:lstStyle/>
        <a:p>
          <a:pPr algn="l"/>
          <a:r>
            <a:rPr lang="en-US"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Mary.Oakley@development.ohio.gov</a:t>
          </a:r>
          <a:endParaRPr lang="en-US" dirty="0">
            <a:solidFill>
              <a:schemeClr val="bg1"/>
            </a:solidFill>
          </a:endParaRPr>
        </a:p>
      </dgm:t>
    </dgm:pt>
    <dgm:pt modelId="{41563248-795F-4313-B439-3FF023FFFE52}" type="parTrans" cxnId="{F9BA203C-E6AF-479B-9DC3-249FA88D9AB5}">
      <dgm:prSet/>
      <dgm:spPr/>
      <dgm:t>
        <a:bodyPr/>
        <a:lstStyle/>
        <a:p>
          <a:endParaRPr lang="en-US"/>
        </a:p>
      </dgm:t>
    </dgm:pt>
    <dgm:pt modelId="{F4AC7CF3-B286-4D4A-BAD8-1896EB48D41C}" type="sibTrans" cxnId="{F9BA203C-E6AF-479B-9DC3-249FA88D9AB5}">
      <dgm:prSet/>
      <dgm:spPr/>
      <dgm:t>
        <a:bodyPr/>
        <a:lstStyle/>
        <a:p>
          <a:endParaRPr lang="en-US"/>
        </a:p>
      </dgm:t>
    </dgm:pt>
    <dgm:pt modelId="{449DFD43-CFD3-465E-B743-B322E81F97E0}">
      <dgm:prSet phldrT="[Text]"/>
      <dgm:spPr>
        <a:solidFill>
          <a:srgbClr val="C00000"/>
        </a:solidFill>
      </dgm:spPr>
      <dgm:t>
        <a:bodyPr/>
        <a:lstStyle/>
        <a:p>
          <a:pPr algn="l"/>
          <a:r>
            <a:rPr lang="en-US"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tbiggam@montrosegroupllc.com</a:t>
          </a:r>
          <a:r>
            <a:rPr lang="en-US" dirty="0">
              <a:solidFill>
                <a:schemeClr val="bg1"/>
              </a:solidFill>
            </a:rPr>
            <a:t> </a:t>
          </a:r>
        </a:p>
      </dgm:t>
    </dgm:pt>
    <dgm:pt modelId="{CB201CED-78EB-4478-86E3-0A35452CC31B}" type="parTrans" cxnId="{FDA6D7A6-3CDF-44A6-9C40-2C779B16507D}">
      <dgm:prSet/>
      <dgm:spPr/>
      <dgm:t>
        <a:bodyPr/>
        <a:lstStyle/>
        <a:p>
          <a:endParaRPr lang="en-US"/>
        </a:p>
      </dgm:t>
    </dgm:pt>
    <dgm:pt modelId="{314BF06B-2C57-4B52-80B5-34570C4812C5}" type="sibTrans" cxnId="{FDA6D7A6-3CDF-44A6-9C40-2C779B16507D}">
      <dgm:prSet/>
      <dgm:spPr/>
      <dgm:t>
        <a:bodyPr/>
        <a:lstStyle/>
        <a:p>
          <a:endParaRPr lang="en-US"/>
        </a:p>
      </dgm:t>
    </dgm:pt>
    <dgm:pt modelId="{8B73D15A-B018-4D43-BD6D-18E7EE435227}" type="pres">
      <dgm:prSet presAssocID="{2B22D200-3384-4819-9068-937069FD910C}" presName="diagram" presStyleCnt="0">
        <dgm:presLayoutVars>
          <dgm:dir/>
          <dgm:resizeHandles val="exact"/>
        </dgm:presLayoutVars>
      </dgm:prSet>
      <dgm:spPr/>
    </dgm:pt>
    <dgm:pt modelId="{E823D6ED-6A02-4E12-82AF-E183D1E7E226}" type="pres">
      <dgm:prSet presAssocID="{29805AB0-F4C9-411E-8DFC-C2A4829F7067}" presName="node" presStyleLbl="node1" presStyleIdx="0" presStyleCnt="4">
        <dgm:presLayoutVars>
          <dgm:bulletEnabled val="1"/>
        </dgm:presLayoutVars>
      </dgm:prSet>
      <dgm:spPr/>
    </dgm:pt>
    <dgm:pt modelId="{1FBB5155-B097-4964-95FF-D3B7FD265C71}" type="pres">
      <dgm:prSet presAssocID="{7623F166-B7D3-402F-9F98-5E7EB0F374B9}" presName="sibTrans" presStyleCnt="0"/>
      <dgm:spPr/>
    </dgm:pt>
    <dgm:pt modelId="{96AD692C-461E-45B2-B0CB-A79211BEFFFA}" type="pres">
      <dgm:prSet presAssocID="{F3D0DC6F-3770-4D7E-BD14-BEA273849821}" presName="node" presStyleLbl="node1" presStyleIdx="1" presStyleCnt="4">
        <dgm:presLayoutVars>
          <dgm:bulletEnabled val="1"/>
        </dgm:presLayoutVars>
      </dgm:prSet>
      <dgm:spPr/>
    </dgm:pt>
    <dgm:pt modelId="{5B6B916E-5884-47AE-A73E-2EAE82D371D3}" type="pres">
      <dgm:prSet presAssocID="{C7C7BEA3-D7FD-4047-A6F2-94B6FBB07AD2}" presName="sibTrans" presStyleCnt="0"/>
      <dgm:spPr/>
    </dgm:pt>
    <dgm:pt modelId="{6ABD97AD-9170-4B52-902C-0E11FC1EB82E}" type="pres">
      <dgm:prSet presAssocID="{2B17014B-DEA4-4484-82D8-614AD19F6FA8}" presName="node" presStyleLbl="node1" presStyleIdx="2" presStyleCnt="4">
        <dgm:presLayoutVars>
          <dgm:bulletEnabled val="1"/>
        </dgm:presLayoutVars>
      </dgm:prSet>
      <dgm:spPr/>
    </dgm:pt>
    <dgm:pt modelId="{589535A1-5B69-4117-A0BA-E6382B20F556}" type="pres">
      <dgm:prSet presAssocID="{2EED6411-A1F3-43FC-B599-FC15CC55085E}" presName="sibTrans" presStyleCnt="0"/>
      <dgm:spPr/>
    </dgm:pt>
    <dgm:pt modelId="{E3F80422-C9E4-4F24-8CCE-0AD815C2023E}" type="pres">
      <dgm:prSet presAssocID="{A291E235-9681-4915-B413-37CF3698331F}" presName="node" presStyleLbl="node1" presStyleIdx="3" presStyleCnt="4">
        <dgm:presLayoutVars>
          <dgm:bulletEnabled val="1"/>
        </dgm:presLayoutVars>
      </dgm:prSet>
      <dgm:spPr/>
    </dgm:pt>
  </dgm:ptLst>
  <dgm:cxnLst>
    <dgm:cxn modelId="{0197AC02-2A0D-4EB6-9F53-30539132592C}" type="presOf" srcId="{A291E235-9681-4915-B413-37CF3698331F}" destId="{E3F80422-C9E4-4F24-8CCE-0AD815C2023E}" srcOrd="0" destOrd="0" presId="urn:microsoft.com/office/officeart/2005/8/layout/default"/>
    <dgm:cxn modelId="{5CB1E204-1D9D-4FB3-B780-63001DB9AF2E}" srcId="{2B22D200-3384-4819-9068-937069FD910C}" destId="{2B17014B-DEA4-4484-82D8-614AD19F6FA8}" srcOrd="2" destOrd="0" parTransId="{E767B660-4EA8-4251-91F7-484B85C1554F}" sibTransId="{2EED6411-A1F3-43FC-B599-FC15CC55085E}"/>
    <dgm:cxn modelId="{F8696415-A78B-44B0-9CAE-84663396D379}" type="presOf" srcId="{376EA075-7F27-4EC6-8374-5C5E4512512C}" destId="{E3F80422-C9E4-4F24-8CCE-0AD815C2023E}" srcOrd="0" destOrd="2" presId="urn:microsoft.com/office/officeart/2005/8/layout/default"/>
    <dgm:cxn modelId="{B2AEEE27-6F25-4E9F-A914-85711D140C5B}" type="presOf" srcId="{29805AB0-F4C9-411E-8DFC-C2A4829F7067}" destId="{E823D6ED-6A02-4E12-82AF-E183D1E7E226}" srcOrd="0" destOrd="0" presId="urn:microsoft.com/office/officeart/2005/8/layout/default"/>
    <dgm:cxn modelId="{F9BA203C-E6AF-479B-9DC3-249FA88D9AB5}" srcId="{A291E235-9681-4915-B413-37CF3698331F}" destId="{2F944830-BF52-469B-970F-69B120D4AC2B}" srcOrd="4" destOrd="0" parTransId="{41563248-795F-4313-B439-3FF023FFFE52}" sibTransId="{F4AC7CF3-B286-4D4A-BAD8-1896EB48D41C}"/>
    <dgm:cxn modelId="{C0C40C3F-6086-4B9D-8C06-8DF2080B97A8}" srcId="{A291E235-9681-4915-B413-37CF3698331F}" destId="{376EA075-7F27-4EC6-8374-5C5E4512512C}" srcOrd="1" destOrd="0" parTransId="{FE43DAB4-FAA1-4C22-82D8-76C7B5F01E74}" sibTransId="{69574EC3-574F-40B9-B857-3FB415A897CD}"/>
    <dgm:cxn modelId="{B572E544-7BB8-47F1-97F7-6596A32576FE}" type="presOf" srcId="{2B22D200-3384-4819-9068-937069FD910C}" destId="{8B73D15A-B018-4D43-BD6D-18E7EE435227}" srcOrd="0" destOrd="0" presId="urn:microsoft.com/office/officeart/2005/8/layout/default"/>
    <dgm:cxn modelId="{E2901047-7D61-4E63-AA07-CFA894A197CA}" srcId="{2B22D200-3384-4819-9068-937069FD910C}" destId="{29805AB0-F4C9-411E-8DFC-C2A4829F7067}" srcOrd="0" destOrd="0" parTransId="{3DFFD37D-D9E9-45AE-94E2-D8CE16F9C85F}" sibTransId="{7623F166-B7D3-402F-9F98-5E7EB0F374B9}"/>
    <dgm:cxn modelId="{D3B1226D-4BA0-417F-A8AD-BB961DA35B93}" srcId="{A291E235-9681-4915-B413-37CF3698331F}" destId="{030CF8E6-A913-4A03-84EC-F3C39E0EAA8E}" srcOrd="0" destOrd="0" parTransId="{78CE677A-D0D9-46DC-92AD-5F8EFDB4D796}" sibTransId="{F407EC04-4309-4F0F-85B8-3BAC2CF5F76B}"/>
    <dgm:cxn modelId="{F86A8956-D256-42D5-9109-592C058DA405}" type="presOf" srcId="{449DFD43-CFD3-465E-B743-B322E81F97E0}" destId="{E3F80422-C9E4-4F24-8CCE-0AD815C2023E}" srcOrd="0" destOrd="3" presId="urn:microsoft.com/office/officeart/2005/8/layout/default"/>
    <dgm:cxn modelId="{361B557B-D39B-4654-A0B0-66F3D03F80F8}" type="presOf" srcId="{2B17014B-DEA4-4484-82D8-614AD19F6FA8}" destId="{6ABD97AD-9170-4B52-902C-0E11FC1EB82E}" srcOrd="0" destOrd="0" presId="urn:microsoft.com/office/officeart/2005/8/layout/default"/>
    <dgm:cxn modelId="{819DA698-2245-4711-A394-29493DF7CBA8}" type="presOf" srcId="{F3D0DC6F-3770-4D7E-BD14-BEA273849821}" destId="{96AD692C-461E-45B2-B0CB-A79211BEFFFA}" srcOrd="0" destOrd="0" presId="urn:microsoft.com/office/officeart/2005/8/layout/default"/>
    <dgm:cxn modelId="{FDA6D7A6-3CDF-44A6-9C40-2C779B16507D}" srcId="{A291E235-9681-4915-B413-37CF3698331F}" destId="{449DFD43-CFD3-465E-B743-B322E81F97E0}" srcOrd="2" destOrd="0" parTransId="{CB201CED-78EB-4478-86E3-0A35452CC31B}" sibTransId="{314BF06B-2C57-4B52-80B5-34570C4812C5}"/>
    <dgm:cxn modelId="{8D8ABAC1-3503-49A7-A403-1F5F0F1E0867}" srcId="{2B22D200-3384-4819-9068-937069FD910C}" destId="{F3D0DC6F-3770-4D7E-BD14-BEA273849821}" srcOrd="1" destOrd="0" parTransId="{A04A5BB2-3940-496C-B53B-A21B4C96E6E9}" sibTransId="{C7C7BEA3-D7FD-4047-A6F2-94B6FBB07AD2}"/>
    <dgm:cxn modelId="{8AD1E6C1-90AD-4B77-9B5B-8E05251144AC}" srcId="{2B22D200-3384-4819-9068-937069FD910C}" destId="{A291E235-9681-4915-B413-37CF3698331F}" srcOrd="3" destOrd="0" parTransId="{4C607CFE-BB58-4F72-8255-5DABED993EFB}" sibTransId="{4301AA60-1312-47CA-8EA7-509977388132}"/>
    <dgm:cxn modelId="{90ED57C9-85C7-46C4-A692-C1D1FF8CAD7A}" type="presOf" srcId="{030CF8E6-A913-4A03-84EC-F3C39E0EAA8E}" destId="{E3F80422-C9E4-4F24-8CCE-0AD815C2023E}" srcOrd="0" destOrd="1" presId="urn:microsoft.com/office/officeart/2005/8/layout/default"/>
    <dgm:cxn modelId="{FE40BACD-5B9F-48A7-9EB5-A73676667DCA}" type="presOf" srcId="{2F944830-BF52-469B-970F-69B120D4AC2B}" destId="{E3F80422-C9E4-4F24-8CCE-0AD815C2023E}" srcOrd="0" destOrd="5" presId="urn:microsoft.com/office/officeart/2005/8/layout/default"/>
    <dgm:cxn modelId="{C580DBD6-1BD2-44D0-8C92-8140979243F9}" type="presOf" srcId="{0CD296B4-5D62-4438-A201-22B36A2DAA9A}" destId="{E3F80422-C9E4-4F24-8CCE-0AD815C2023E}" srcOrd="0" destOrd="4" presId="urn:microsoft.com/office/officeart/2005/8/layout/default"/>
    <dgm:cxn modelId="{124811E8-0E2D-4CD4-A4C5-6E3B03AB1DAE}" srcId="{A291E235-9681-4915-B413-37CF3698331F}" destId="{0CD296B4-5D62-4438-A201-22B36A2DAA9A}" srcOrd="3" destOrd="0" parTransId="{25BA06CC-5E61-4BFC-BB8A-053AF810F355}" sibTransId="{1BBD1D76-3A87-455A-B01A-679652E01F4A}"/>
    <dgm:cxn modelId="{133B2378-8547-4F74-BA12-06B6731B77F6}" type="presParOf" srcId="{8B73D15A-B018-4D43-BD6D-18E7EE435227}" destId="{E823D6ED-6A02-4E12-82AF-E183D1E7E226}" srcOrd="0" destOrd="0" presId="urn:microsoft.com/office/officeart/2005/8/layout/default"/>
    <dgm:cxn modelId="{C9F7DE34-45A7-4512-87A9-C0E8CFE8D60D}" type="presParOf" srcId="{8B73D15A-B018-4D43-BD6D-18E7EE435227}" destId="{1FBB5155-B097-4964-95FF-D3B7FD265C71}" srcOrd="1" destOrd="0" presId="urn:microsoft.com/office/officeart/2005/8/layout/default"/>
    <dgm:cxn modelId="{67C1D202-CE52-4AC4-9D36-B00A042F34B2}" type="presParOf" srcId="{8B73D15A-B018-4D43-BD6D-18E7EE435227}" destId="{96AD692C-461E-45B2-B0CB-A79211BEFFFA}" srcOrd="2" destOrd="0" presId="urn:microsoft.com/office/officeart/2005/8/layout/default"/>
    <dgm:cxn modelId="{73AEA82E-2925-4F97-8663-833C0C36662A}" type="presParOf" srcId="{8B73D15A-B018-4D43-BD6D-18E7EE435227}" destId="{5B6B916E-5884-47AE-A73E-2EAE82D371D3}" srcOrd="3" destOrd="0" presId="urn:microsoft.com/office/officeart/2005/8/layout/default"/>
    <dgm:cxn modelId="{0F706001-104C-4C3D-9C6D-7918CD1B8C33}" type="presParOf" srcId="{8B73D15A-B018-4D43-BD6D-18E7EE435227}" destId="{6ABD97AD-9170-4B52-902C-0E11FC1EB82E}" srcOrd="4" destOrd="0" presId="urn:microsoft.com/office/officeart/2005/8/layout/default"/>
    <dgm:cxn modelId="{9A9547ED-5721-4F3D-94B1-59DE2E877A9F}" type="presParOf" srcId="{8B73D15A-B018-4D43-BD6D-18E7EE435227}" destId="{589535A1-5B69-4117-A0BA-E6382B20F556}" srcOrd="5" destOrd="0" presId="urn:microsoft.com/office/officeart/2005/8/layout/default"/>
    <dgm:cxn modelId="{8D940787-1912-4BF6-9112-265FEB0B35D5}" type="presParOf" srcId="{8B73D15A-B018-4D43-BD6D-18E7EE435227}" destId="{E3F80422-C9E4-4F24-8CCE-0AD815C2023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9B8DA9-F5AD-4C87-9B03-5F51DD44C22A}" type="doc">
      <dgm:prSet loTypeId="urn:microsoft.com/office/officeart/2005/8/layout/hProcess3" loCatId="process" qsTypeId="urn:microsoft.com/office/officeart/2005/8/quickstyle/3d4" qsCatId="3D" csTypeId="urn:microsoft.com/office/officeart/2005/8/colors/accent1_2" csCatId="accent1" phldr="1"/>
      <dgm:spPr/>
      <dgm:t>
        <a:bodyPr/>
        <a:lstStyle/>
        <a:p>
          <a:endParaRPr lang="en-US"/>
        </a:p>
      </dgm:t>
    </dgm:pt>
    <dgm:pt modelId="{A09FF410-1B6D-496F-BAAD-1777A04E33AB}">
      <dgm:prSet phldrT="[Text]"/>
      <dgm:spPr>
        <a:solidFill>
          <a:srgbClr val="C00000"/>
        </a:solidFill>
      </dgm:spPr>
      <dgm:t>
        <a:bodyPr/>
        <a:lstStyle/>
        <a:p>
          <a:r>
            <a:rPr lang="en-US" b="1" i="0" dirty="0"/>
            <a:t>Assess Economic Damage</a:t>
          </a:r>
        </a:p>
      </dgm:t>
    </dgm:pt>
    <dgm:pt modelId="{A1400511-DD67-44EF-B06F-47511F78EC81}" type="parTrans" cxnId="{BEC5397B-5182-4877-81FE-73B414516B6D}">
      <dgm:prSet/>
      <dgm:spPr/>
      <dgm:t>
        <a:bodyPr/>
        <a:lstStyle/>
        <a:p>
          <a:endParaRPr lang="en-US"/>
        </a:p>
      </dgm:t>
    </dgm:pt>
    <dgm:pt modelId="{B011EACC-68C7-486B-8B07-5F57F1E3D243}" type="sibTrans" cxnId="{BEC5397B-5182-4877-81FE-73B414516B6D}">
      <dgm:prSet/>
      <dgm:spPr/>
      <dgm:t>
        <a:bodyPr/>
        <a:lstStyle/>
        <a:p>
          <a:endParaRPr lang="en-US"/>
        </a:p>
      </dgm:t>
    </dgm:pt>
    <dgm:pt modelId="{2042FCDA-268B-4144-A62A-A5D0F7AB4B49}">
      <dgm:prSet phldrT="[Text]"/>
      <dgm:spPr/>
      <dgm:t>
        <a:bodyPr/>
        <a:lstStyle/>
        <a:p>
          <a:r>
            <a:rPr lang="en-US" b="1" dirty="0"/>
            <a:t>Job Postings Analytics</a:t>
          </a:r>
        </a:p>
      </dgm:t>
    </dgm:pt>
    <dgm:pt modelId="{CCFE1103-6776-46DE-B325-238F3A27811E}" type="parTrans" cxnId="{A3B9C56C-322A-4243-8B5C-85AF12382371}">
      <dgm:prSet/>
      <dgm:spPr/>
      <dgm:t>
        <a:bodyPr/>
        <a:lstStyle/>
        <a:p>
          <a:endParaRPr lang="en-US"/>
        </a:p>
      </dgm:t>
    </dgm:pt>
    <dgm:pt modelId="{1564C6B5-38D1-4065-BA95-1B6F5EFD36FD}" type="sibTrans" cxnId="{A3B9C56C-322A-4243-8B5C-85AF12382371}">
      <dgm:prSet/>
      <dgm:spPr/>
      <dgm:t>
        <a:bodyPr/>
        <a:lstStyle/>
        <a:p>
          <a:endParaRPr lang="en-US"/>
        </a:p>
      </dgm:t>
    </dgm:pt>
    <dgm:pt modelId="{7EE3CF60-E380-400F-AA83-D778CC6B2955}">
      <dgm:prSet phldrT="[Text]"/>
      <dgm:spPr/>
      <dgm:t>
        <a:bodyPr/>
        <a:lstStyle/>
        <a:p>
          <a:r>
            <a:rPr lang="en-US" b="1" dirty="0"/>
            <a:t>Input-Output Model</a:t>
          </a:r>
        </a:p>
      </dgm:t>
    </dgm:pt>
    <dgm:pt modelId="{B1589C2C-64BF-44A7-95C6-D5AC62E189B4}" type="parTrans" cxnId="{C90E3304-668B-4D3B-AC0D-D2C4FFFD1A9B}">
      <dgm:prSet/>
      <dgm:spPr/>
      <dgm:t>
        <a:bodyPr/>
        <a:lstStyle/>
        <a:p>
          <a:endParaRPr lang="en-US"/>
        </a:p>
      </dgm:t>
    </dgm:pt>
    <dgm:pt modelId="{0148B3AD-E4BD-4F67-B237-025D27D47F89}" type="sibTrans" cxnId="{C90E3304-668B-4D3B-AC0D-D2C4FFFD1A9B}">
      <dgm:prSet/>
      <dgm:spPr/>
      <dgm:t>
        <a:bodyPr/>
        <a:lstStyle/>
        <a:p>
          <a:endParaRPr lang="en-US"/>
        </a:p>
      </dgm:t>
    </dgm:pt>
    <dgm:pt modelId="{ECB6DBD1-CE26-4634-A07D-D53F5B79922B}">
      <dgm:prSet phldrT="[Text]"/>
      <dgm:spPr/>
      <dgm:t>
        <a:bodyPr/>
        <a:lstStyle/>
        <a:p>
          <a:r>
            <a:rPr lang="en-US" b="1" dirty="0"/>
            <a:t>Skill Shape Analysis for Upskilling Opportunities</a:t>
          </a:r>
        </a:p>
      </dgm:t>
    </dgm:pt>
    <dgm:pt modelId="{00484F90-C7C1-4D3B-B4A8-F6BA1B3FDAC2}" type="parTrans" cxnId="{F3A31C70-0325-4790-84AD-41467F6D8616}">
      <dgm:prSet/>
      <dgm:spPr/>
      <dgm:t>
        <a:bodyPr/>
        <a:lstStyle/>
        <a:p>
          <a:endParaRPr lang="en-US"/>
        </a:p>
      </dgm:t>
    </dgm:pt>
    <dgm:pt modelId="{2174C080-D43E-478C-98F4-E2D5F07969CC}" type="sibTrans" cxnId="{F3A31C70-0325-4790-84AD-41467F6D8616}">
      <dgm:prSet/>
      <dgm:spPr/>
      <dgm:t>
        <a:bodyPr/>
        <a:lstStyle/>
        <a:p>
          <a:endParaRPr lang="en-US"/>
        </a:p>
      </dgm:t>
    </dgm:pt>
    <dgm:pt modelId="{661493FF-467C-4FE4-9C4F-20931D10813A}">
      <dgm:prSet phldrT="[Text]"/>
      <dgm:spPr/>
      <dgm:t>
        <a:bodyPr/>
        <a:lstStyle/>
        <a:p>
          <a:r>
            <a:rPr lang="en-US" b="1" dirty="0"/>
            <a:t>Supply Chain Analysis</a:t>
          </a:r>
        </a:p>
      </dgm:t>
    </dgm:pt>
    <dgm:pt modelId="{8CBD5D41-76D2-429B-8868-54F35EF6C4D5}" type="parTrans" cxnId="{129A5631-1CF3-48DA-B377-D8A552277F70}">
      <dgm:prSet/>
      <dgm:spPr/>
      <dgm:t>
        <a:bodyPr/>
        <a:lstStyle/>
        <a:p>
          <a:endParaRPr lang="en-US"/>
        </a:p>
      </dgm:t>
    </dgm:pt>
    <dgm:pt modelId="{EA142892-F1D6-4D38-9AA7-EFBFB938E54E}" type="sibTrans" cxnId="{129A5631-1CF3-48DA-B377-D8A552277F70}">
      <dgm:prSet/>
      <dgm:spPr/>
      <dgm:t>
        <a:bodyPr/>
        <a:lstStyle/>
        <a:p>
          <a:endParaRPr lang="en-US"/>
        </a:p>
      </dgm:t>
    </dgm:pt>
    <dgm:pt modelId="{07FD4D2E-9181-42A9-861A-4B36692A7ED0}">
      <dgm:prSet phldrT="[Text]"/>
      <dgm:spPr/>
      <dgm:t>
        <a:bodyPr/>
        <a:lstStyle/>
        <a:p>
          <a:r>
            <a:rPr lang="en-US" b="1" dirty="0">
              <a:latin typeface="+mn-lt"/>
              <a:cs typeface="Times New Roman" panose="02020603050405020304" pitchFamily="18" charset="0"/>
            </a:rPr>
            <a:t>Business Development</a:t>
          </a:r>
          <a:endParaRPr lang="en-US" dirty="0"/>
        </a:p>
      </dgm:t>
    </dgm:pt>
    <dgm:pt modelId="{809CD659-90E9-487A-BB75-4B38380FD383}" type="parTrans" cxnId="{7028F982-08AC-4B26-82F6-3AC42EC08935}">
      <dgm:prSet/>
      <dgm:spPr/>
      <dgm:t>
        <a:bodyPr/>
        <a:lstStyle/>
        <a:p>
          <a:endParaRPr lang="en-US"/>
        </a:p>
      </dgm:t>
    </dgm:pt>
    <dgm:pt modelId="{17625AF3-8F5C-4C47-91B9-08CF42A237A3}" type="sibTrans" cxnId="{7028F982-08AC-4B26-82F6-3AC42EC08935}">
      <dgm:prSet/>
      <dgm:spPr/>
      <dgm:t>
        <a:bodyPr/>
        <a:lstStyle/>
        <a:p>
          <a:endParaRPr lang="en-US"/>
        </a:p>
      </dgm:t>
    </dgm:pt>
    <dgm:pt modelId="{7F54D032-E14B-4271-84F8-D967A74B4D8A}">
      <dgm:prSet phldrT="[Text]"/>
      <dgm:spPr/>
      <dgm:t>
        <a:bodyPr/>
        <a:lstStyle/>
        <a:p>
          <a:r>
            <a:rPr lang="en-US" b="1" dirty="0">
              <a:latin typeface="+mn-lt"/>
              <a:cs typeface="Times New Roman" panose="02020603050405020304" pitchFamily="18" charset="0"/>
            </a:rPr>
            <a:t>Site Development Plans </a:t>
          </a:r>
        </a:p>
      </dgm:t>
    </dgm:pt>
    <dgm:pt modelId="{76CE240B-6C41-4C9A-9EB8-905016CA6FD2}" type="parTrans" cxnId="{F7702D22-1214-4DC8-BD66-7A19D235B62F}">
      <dgm:prSet/>
      <dgm:spPr/>
      <dgm:t>
        <a:bodyPr/>
        <a:lstStyle/>
        <a:p>
          <a:endParaRPr lang="en-US"/>
        </a:p>
      </dgm:t>
    </dgm:pt>
    <dgm:pt modelId="{2DF5A6BF-3E90-423E-A79F-5D818EBC8C79}" type="sibTrans" cxnId="{F7702D22-1214-4DC8-BD66-7A19D235B62F}">
      <dgm:prSet/>
      <dgm:spPr/>
      <dgm:t>
        <a:bodyPr/>
        <a:lstStyle/>
        <a:p>
          <a:endParaRPr lang="en-US"/>
        </a:p>
      </dgm:t>
    </dgm:pt>
    <dgm:pt modelId="{77219EDE-6FF1-4E24-AE24-B1C41ED8451D}">
      <dgm:prSet phldrT="[Text]"/>
      <dgm:spPr/>
      <dgm:t>
        <a:bodyPr/>
        <a:lstStyle/>
        <a:p>
          <a:r>
            <a:rPr lang="en-US" b="1" dirty="0">
              <a:latin typeface="+mn-lt"/>
              <a:cs typeface="Times New Roman" panose="02020603050405020304" pitchFamily="18" charset="0"/>
            </a:rPr>
            <a:t>Build PPPs with local, state &amp; federal funding</a:t>
          </a:r>
        </a:p>
      </dgm:t>
    </dgm:pt>
    <dgm:pt modelId="{DF37F657-BCEC-4F25-85B3-D8F8E6E00B45}" type="parTrans" cxnId="{A1B12CAF-0EC1-46B7-A824-083A142EA757}">
      <dgm:prSet/>
      <dgm:spPr/>
      <dgm:t>
        <a:bodyPr/>
        <a:lstStyle/>
        <a:p>
          <a:endParaRPr lang="en-US"/>
        </a:p>
      </dgm:t>
    </dgm:pt>
    <dgm:pt modelId="{93E9E455-7F1C-40FB-B54C-7EBD33FE62C5}" type="sibTrans" cxnId="{A1B12CAF-0EC1-46B7-A824-083A142EA757}">
      <dgm:prSet/>
      <dgm:spPr/>
      <dgm:t>
        <a:bodyPr/>
        <a:lstStyle/>
        <a:p>
          <a:endParaRPr lang="en-US"/>
        </a:p>
      </dgm:t>
    </dgm:pt>
    <dgm:pt modelId="{647DEEC7-D75B-48AC-A4C1-65AD14F952F5}">
      <dgm:prSet/>
      <dgm:spPr/>
      <dgm:t>
        <a:bodyPr/>
        <a:lstStyle/>
        <a:p>
          <a:r>
            <a:rPr lang="en-US" dirty="0"/>
            <a:t>Community Centers</a:t>
          </a:r>
        </a:p>
      </dgm:t>
    </dgm:pt>
    <dgm:pt modelId="{5D78E17B-01B2-428A-AC07-695EDFBF14CF}" type="parTrans" cxnId="{B1D78A9F-78F4-409A-A7AF-09E636AC0272}">
      <dgm:prSet/>
      <dgm:spPr/>
      <dgm:t>
        <a:bodyPr/>
        <a:lstStyle/>
        <a:p>
          <a:endParaRPr lang="en-US"/>
        </a:p>
      </dgm:t>
    </dgm:pt>
    <dgm:pt modelId="{D23E4F95-500D-4E72-A6F8-31A426037F44}" type="sibTrans" cxnId="{B1D78A9F-78F4-409A-A7AF-09E636AC0272}">
      <dgm:prSet/>
      <dgm:spPr/>
      <dgm:t>
        <a:bodyPr/>
        <a:lstStyle/>
        <a:p>
          <a:endParaRPr lang="en-US"/>
        </a:p>
      </dgm:t>
    </dgm:pt>
    <dgm:pt modelId="{980C4BC6-DB87-4E08-9A99-F2785795EBE2}">
      <dgm:prSet/>
      <dgm:spPr/>
      <dgm:t>
        <a:bodyPr/>
        <a:lstStyle/>
        <a:p>
          <a:r>
            <a:rPr lang="en-US" dirty="0"/>
            <a:t>Housing Rehabilitation</a:t>
          </a:r>
        </a:p>
      </dgm:t>
    </dgm:pt>
    <dgm:pt modelId="{8A5B6792-98BB-4F9E-9396-924FE1541251}" type="parTrans" cxnId="{126DB8C1-0EAA-4CC6-8BC3-9D5D4CE97970}">
      <dgm:prSet/>
      <dgm:spPr/>
      <dgm:t>
        <a:bodyPr/>
        <a:lstStyle/>
        <a:p>
          <a:endParaRPr lang="en-US"/>
        </a:p>
      </dgm:t>
    </dgm:pt>
    <dgm:pt modelId="{DEF278C7-5D9F-4491-831C-3DA425B1B0BF}" type="sibTrans" cxnId="{126DB8C1-0EAA-4CC6-8BC3-9D5D4CE97970}">
      <dgm:prSet/>
      <dgm:spPr/>
      <dgm:t>
        <a:bodyPr/>
        <a:lstStyle/>
        <a:p>
          <a:endParaRPr lang="en-US"/>
        </a:p>
      </dgm:t>
    </dgm:pt>
    <dgm:pt modelId="{56540481-18E0-40CF-AF0A-4D98FC31D518}">
      <dgm:prSet/>
      <dgm:spPr/>
      <dgm:t>
        <a:bodyPr/>
        <a:lstStyle/>
        <a:p>
          <a:r>
            <a:rPr lang="en-US" dirty="0"/>
            <a:t>Revolving Loan Funds</a:t>
          </a:r>
        </a:p>
      </dgm:t>
    </dgm:pt>
    <dgm:pt modelId="{4506445D-3958-4C79-93A4-C3F3399FA77B}" type="parTrans" cxnId="{313AAC7A-6BD6-496B-8115-C198DAEFF2EB}">
      <dgm:prSet/>
      <dgm:spPr/>
      <dgm:t>
        <a:bodyPr/>
        <a:lstStyle/>
        <a:p>
          <a:endParaRPr lang="en-US"/>
        </a:p>
      </dgm:t>
    </dgm:pt>
    <dgm:pt modelId="{C4327966-1205-4A19-8EA2-75564EA64748}" type="sibTrans" cxnId="{313AAC7A-6BD6-496B-8115-C198DAEFF2EB}">
      <dgm:prSet/>
      <dgm:spPr/>
      <dgm:t>
        <a:bodyPr/>
        <a:lstStyle/>
        <a:p>
          <a:endParaRPr lang="en-US"/>
        </a:p>
      </dgm:t>
    </dgm:pt>
    <dgm:pt modelId="{F311BB68-1D51-4B70-A2BD-669D83F4FD8B}">
      <dgm:prSet/>
      <dgm:spPr/>
      <dgm:t>
        <a:bodyPr/>
        <a:lstStyle/>
        <a:p>
          <a:r>
            <a:rPr lang="en-US" dirty="0"/>
            <a:t>Workforce Development</a:t>
          </a:r>
        </a:p>
      </dgm:t>
    </dgm:pt>
    <dgm:pt modelId="{3AFAE16A-054A-4E0C-AFDE-2427993438DB}" type="parTrans" cxnId="{C54F8651-4F0B-430E-A74F-39F1CFB1825F}">
      <dgm:prSet/>
      <dgm:spPr/>
      <dgm:t>
        <a:bodyPr/>
        <a:lstStyle/>
        <a:p>
          <a:endParaRPr lang="en-US"/>
        </a:p>
      </dgm:t>
    </dgm:pt>
    <dgm:pt modelId="{38544809-8AC0-41EF-9EF5-F9B4D7E40B0A}" type="sibTrans" cxnId="{C54F8651-4F0B-430E-A74F-39F1CFB1825F}">
      <dgm:prSet/>
      <dgm:spPr/>
      <dgm:t>
        <a:bodyPr/>
        <a:lstStyle/>
        <a:p>
          <a:endParaRPr lang="en-US"/>
        </a:p>
      </dgm:t>
    </dgm:pt>
    <dgm:pt modelId="{AC583533-F8F6-424F-86D4-199A1B28B792}">
      <dgm:prSet phldrT="[Text]"/>
      <dgm:spPr/>
      <dgm:t>
        <a:bodyPr/>
        <a:lstStyle/>
        <a:p>
          <a:r>
            <a:rPr lang="en-US" b="1" dirty="0">
              <a:latin typeface="+mn-lt"/>
              <a:cs typeface="Times New Roman" panose="02020603050405020304" pitchFamily="18" charset="0"/>
            </a:rPr>
            <a:t>Post-COVID 19 industry targets marketing strategy </a:t>
          </a:r>
          <a:endParaRPr lang="en-US" dirty="0"/>
        </a:p>
      </dgm:t>
    </dgm:pt>
    <dgm:pt modelId="{D5D8C2FD-18BF-42A4-AAE2-5111FB118307}" type="parTrans" cxnId="{3FA43C9E-F924-423B-9F03-BA50D48C433B}">
      <dgm:prSet/>
      <dgm:spPr/>
      <dgm:t>
        <a:bodyPr/>
        <a:lstStyle/>
        <a:p>
          <a:endParaRPr lang="en-US"/>
        </a:p>
      </dgm:t>
    </dgm:pt>
    <dgm:pt modelId="{8C36E336-FB0B-440D-9A63-9D7E849AE5F6}" type="sibTrans" cxnId="{3FA43C9E-F924-423B-9F03-BA50D48C433B}">
      <dgm:prSet/>
      <dgm:spPr/>
      <dgm:t>
        <a:bodyPr/>
        <a:lstStyle/>
        <a:p>
          <a:endParaRPr lang="en-US"/>
        </a:p>
      </dgm:t>
    </dgm:pt>
    <dgm:pt modelId="{24A7B42E-C8C1-4266-A82C-CFDEFF9479CD}">
      <dgm:prSet phldrT="[Text]"/>
      <dgm:spPr/>
      <dgm:t>
        <a:bodyPr/>
        <a:lstStyle/>
        <a:p>
          <a:r>
            <a:rPr lang="en-US" dirty="0"/>
            <a:t>Public Infrastructure for Projects</a:t>
          </a:r>
          <a:endParaRPr lang="en-US" b="1" dirty="0">
            <a:latin typeface="+mn-lt"/>
            <a:cs typeface="Times New Roman" panose="02020603050405020304" pitchFamily="18" charset="0"/>
          </a:endParaRPr>
        </a:p>
      </dgm:t>
    </dgm:pt>
    <dgm:pt modelId="{998743F5-4C9C-4922-8DA4-AF20FD65BA8E}" type="parTrans" cxnId="{CC36747D-2A06-428A-984A-E09E88D09DC2}">
      <dgm:prSet/>
      <dgm:spPr/>
    </dgm:pt>
    <dgm:pt modelId="{E942F8D9-29C0-4636-8A1D-D4FCEDABB065}" type="sibTrans" cxnId="{CC36747D-2A06-428A-984A-E09E88D09DC2}">
      <dgm:prSet/>
      <dgm:spPr/>
    </dgm:pt>
    <dgm:pt modelId="{B5A49DA6-BD85-4470-AE99-B2F92F7FB480}" type="pres">
      <dgm:prSet presAssocID="{099B8DA9-F5AD-4C87-9B03-5F51DD44C22A}" presName="Name0" presStyleCnt="0">
        <dgm:presLayoutVars>
          <dgm:dir/>
          <dgm:animLvl val="lvl"/>
          <dgm:resizeHandles val="exact"/>
        </dgm:presLayoutVars>
      </dgm:prSet>
      <dgm:spPr/>
    </dgm:pt>
    <dgm:pt modelId="{A0EEAFE8-6ACD-451B-9A88-41F89A733E24}" type="pres">
      <dgm:prSet presAssocID="{099B8DA9-F5AD-4C87-9B03-5F51DD44C22A}" presName="dummy" presStyleCnt="0"/>
      <dgm:spPr/>
    </dgm:pt>
    <dgm:pt modelId="{0B57FDE2-C06D-490B-A46F-64E17B05E475}" type="pres">
      <dgm:prSet presAssocID="{099B8DA9-F5AD-4C87-9B03-5F51DD44C22A}" presName="linH" presStyleCnt="0"/>
      <dgm:spPr/>
    </dgm:pt>
    <dgm:pt modelId="{B15659CF-1758-4B32-9567-F72E8E377FAA}" type="pres">
      <dgm:prSet presAssocID="{099B8DA9-F5AD-4C87-9B03-5F51DD44C22A}" presName="padding1" presStyleCnt="0"/>
      <dgm:spPr/>
    </dgm:pt>
    <dgm:pt modelId="{66E510CB-6FE1-432C-9D31-B7CE0D6EB073}" type="pres">
      <dgm:prSet presAssocID="{A09FF410-1B6D-496F-BAAD-1777A04E33AB}" presName="linV" presStyleCnt="0"/>
      <dgm:spPr/>
    </dgm:pt>
    <dgm:pt modelId="{2E366E4F-6CDA-47FB-893D-15B40554A9D5}" type="pres">
      <dgm:prSet presAssocID="{A09FF410-1B6D-496F-BAAD-1777A04E33AB}" presName="spVertical1" presStyleCnt="0"/>
      <dgm:spPr/>
    </dgm:pt>
    <dgm:pt modelId="{CEA30A9A-145F-416C-987D-8392600849FF}" type="pres">
      <dgm:prSet presAssocID="{A09FF410-1B6D-496F-BAAD-1777A04E33AB}" presName="parTx" presStyleLbl="revTx" presStyleIdx="0" presStyleCnt="4">
        <dgm:presLayoutVars>
          <dgm:chMax val="0"/>
          <dgm:chPref val="0"/>
          <dgm:bulletEnabled val="1"/>
        </dgm:presLayoutVars>
      </dgm:prSet>
      <dgm:spPr/>
    </dgm:pt>
    <dgm:pt modelId="{2A07F744-1D98-4B24-A522-11D4AFD8C3C5}" type="pres">
      <dgm:prSet presAssocID="{A09FF410-1B6D-496F-BAAD-1777A04E33AB}" presName="spVertical2" presStyleCnt="0"/>
      <dgm:spPr/>
    </dgm:pt>
    <dgm:pt modelId="{57AA6FAF-747F-4CDB-8112-559F9B816851}" type="pres">
      <dgm:prSet presAssocID="{A09FF410-1B6D-496F-BAAD-1777A04E33AB}" presName="spVertical3" presStyleCnt="0"/>
      <dgm:spPr/>
    </dgm:pt>
    <dgm:pt modelId="{2109CBAD-1B50-41AF-B60B-7929748D67CE}" type="pres">
      <dgm:prSet presAssocID="{A09FF410-1B6D-496F-BAAD-1777A04E33AB}" presName="desTx" presStyleLbl="revTx" presStyleIdx="1" presStyleCnt="4">
        <dgm:presLayoutVars>
          <dgm:bulletEnabled val="1"/>
        </dgm:presLayoutVars>
      </dgm:prSet>
      <dgm:spPr/>
    </dgm:pt>
    <dgm:pt modelId="{2C77F1AA-1118-41D9-A74D-1CDCA2E8DE8C}" type="pres">
      <dgm:prSet presAssocID="{B011EACC-68C7-486B-8B07-5F57F1E3D243}" presName="space" presStyleCnt="0"/>
      <dgm:spPr/>
    </dgm:pt>
    <dgm:pt modelId="{4BAC64AB-96F6-409E-9DC7-9D990AF198B8}" type="pres">
      <dgm:prSet presAssocID="{07FD4D2E-9181-42A9-861A-4B36692A7ED0}" presName="linV" presStyleCnt="0"/>
      <dgm:spPr/>
    </dgm:pt>
    <dgm:pt modelId="{47BB7083-ED0C-4843-9C9B-5599A25FF064}" type="pres">
      <dgm:prSet presAssocID="{07FD4D2E-9181-42A9-861A-4B36692A7ED0}" presName="spVertical1" presStyleCnt="0"/>
      <dgm:spPr/>
    </dgm:pt>
    <dgm:pt modelId="{43455D6C-DECD-45F1-AC07-CE56A536AC62}" type="pres">
      <dgm:prSet presAssocID="{07FD4D2E-9181-42A9-861A-4B36692A7ED0}" presName="parTx" presStyleLbl="revTx" presStyleIdx="2" presStyleCnt="4">
        <dgm:presLayoutVars>
          <dgm:chMax val="0"/>
          <dgm:chPref val="0"/>
          <dgm:bulletEnabled val="1"/>
        </dgm:presLayoutVars>
      </dgm:prSet>
      <dgm:spPr/>
    </dgm:pt>
    <dgm:pt modelId="{6815AD7F-0047-400B-8C5C-1B2154F7D931}" type="pres">
      <dgm:prSet presAssocID="{07FD4D2E-9181-42A9-861A-4B36692A7ED0}" presName="spVertical2" presStyleCnt="0"/>
      <dgm:spPr/>
    </dgm:pt>
    <dgm:pt modelId="{ECD6FC43-2C21-4950-826F-882821D9AD4C}" type="pres">
      <dgm:prSet presAssocID="{07FD4D2E-9181-42A9-861A-4B36692A7ED0}" presName="spVertical3" presStyleCnt="0"/>
      <dgm:spPr/>
    </dgm:pt>
    <dgm:pt modelId="{FC3DF252-EAE6-4A7C-82C3-F139763545B3}" type="pres">
      <dgm:prSet presAssocID="{07FD4D2E-9181-42A9-861A-4B36692A7ED0}" presName="desTx" presStyleLbl="revTx" presStyleIdx="3" presStyleCnt="4">
        <dgm:presLayoutVars>
          <dgm:bulletEnabled val="1"/>
        </dgm:presLayoutVars>
      </dgm:prSet>
      <dgm:spPr/>
    </dgm:pt>
    <dgm:pt modelId="{0A4D241C-FE2E-4D0A-9DB5-A3426F1B6B10}" type="pres">
      <dgm:prSet presAssocID="{099B8DA9-F5AD-4C87-9B03-5F51DD44C22A}" presName="padding2" presStyleCnt="0"/>
      <dgm:spPr/>
    </dgm:pt>
    <dgm:pt modelId="{E7113219-FDE9-414D-B85A-0490F5F1E2A6}" type="pres">
      <dgm:prSet presAssocID="{099B8DA9-F5AD-4C87-9B03-5F51DD44C22A}" presName="negArrow" presStyleCnt="0"/>
      <dgm:spPr/>
    </dgm:pt>
    <dgm:pt modelId="{D8F2168A-22DA-4790-958F-2AF0B56A7372}" type="pres">
      <dgm:prSet presAssocID="{099B8DA9-F5AD-4C87-9B03-5F51DD44C22A}" presName="backgroundArrow" presStyleLbl="node1" presStyleIdx="0" presStyleCnt="1" custLinFactNeighborY="-305"/>
      <dgm:spPr>
        <a:solidFill>
          <a:srgbClr val="C00000"/>
        </a:solidFill>
        <a:ln>
          <a:solidFill>
            <a:srgbClr val="C00000"/>
          </a:solidFill>
        </a:ln>
      </dgm:spPr>
    </dgm:pt>
  </dgm:ptLst>
  <dgm:cxnLst>
    <dgm:cxn modelId="{C90E3304-668B-4D3B-AC0D-D2C4FFFD1A9B}" srcId="{A09FF410-1B6D-496F-BAAD-1777A04E33AB}" destId="{7EE3CF60-E380-400F-AA83-D778CC6B2955}" srcOrd="1" destOrd="0" parTransId="{B1589C2C-64BF-44A7-95C6-D5AC62E189B4}" sibTransId="{0148B3AD-E4BD-4F67-B237-025D27D47F89}"/>
    <dgm:cxn modelId="{124BF71E-AEE0-4B6E-B50A-5CB6DAEC9BBF}" type="presOf" srcId="{647DEEC7-D75B-48AC-A4C1-65AD14F952F5}" destId="{FC3DF252-EAE6-4A7C-82C3-F139763545B3}" srcOrd="0" destOrd="4" presId="urn:microsoft.com/office/officeart/2005/8/layout/hProcess3"/>
    <dgm:cxn modelId="{F7702D22-1214-4DC8-BD66-7A19D235B62F}" srcId="{07FD4D2E-9181-42A9-861A-4B36692A7ED0}" destId="{7F54D032-E14B-4271-84F8-D967A74B4D8A}" srcOrd="1" destOrd="0" parTransId="{76CE240B-6C41-4C9A-9EB8-905016CA6FD2}" sibTransId="{2DF5A6BF-3E90-423E-A79F-5D818EBC8C79}"/>
    <dgm:cxn modelId="{129A5631-1CF3-48DA-B377-D8A552277F70}" srcId="{A09FF410-1B6D-496F-BAAD-1777A04E33AB}" destId="{661493FF-467C-4FE4-9C4F-20931D10813A}" srcOrd="3" destOrd="0" parTransId="{8CBD5D41-76D2-429B-8868-54F35EF6C4D5}" sibTransId="{EA142892-F1D6-4D38-9AA7-EFBFB938E54E}"/>
    <dgm:cxn modelId="{A85BA633-D6AE-4D5B-A2DA-E4EFF1AC585E}" type="presOf" srcId="{ECB6DBD1-CE26-4634-A07D-D53F5B79922B}" destId="{2109CBAD-1B50-41AF-B60B-7929748D67CE}" srcOrd="0" destOrd="2" presId="urn:microsoft.com/office/officeart/2005/8/layout/hProcess3"/>
    <dgm:cxn modelId="{E804083B-4943-487B-8FA9-E031D9C9FFA2}" type="presOf" srcId="{AC583533-F8F6-424F-86D4-199A1B28B792}" destId="{FC3DF252-EAE6-4A7C-82C3-F139763545B3}" srcOrd="0" destOrd="0" presId="urn:microsoft.com/office/officeart/2005/8/layout/hProcess3"/>
    <dgm:cxn modelId="{A6E34C41-D5B4-4345-B0D2-19FF2A70F313}" type="presOf" srcId="{A09FF410-1B6D-496F-BAAD-1777A04E33AB}" destId="{CEA30A9A-145F-416C-987D-8392600849FF}" srcOrd="0" destOrd="0" presId="urn:microsoft.com/office/officeart/2005/8/layout/hProcess3"/>
    <dgm:cxn modelId="{2964506A-80C3-4598-9AFE-3AB9DA3C08F0}" type="presOf" srcId="{2042FCDA-268B-4144-A62A-A5D0F7AB4B49}" destId="{2109CBAD-1B50-41AF-B60B-7929748D67CE}" srcOrd="0" destOrd="0" presId="urn:microsoft.com/office/officeart/2005/8/layout/hProcess3"/>
    <dgm:cxn modelId="{A3B9C56C-322A-4243-8B5C-85AF12382371}" srcId="{A09FF410-1B6D-496F-BAAD-1777A04E33AB}" destId="{2042FCDA-268B-4144-A62A-A5D0F7AB4B49}" srcOrd="0" destOrd="0" parTransId="{CCFE1103-6776-46DE-B325-238F3A27811E}" sibTransId="{1564C6B5-38D1-4065-BA95-1B6F5EFD36FD}"/>
    <dgm:cxn modelId="{F3A31C70-0325-4790-84AD-41467F6D8616}" srcId="{A09FF410-1B6D-496F-BAAD-1777A04E33AB}" destId="{ECB6DBD1-CE26-4634-A07D-D53F5B79922B}" srcOrd="2" destOrd="0" parTransId="{00484F90-C7C1-4D3B-B4A8-F6BA1B3FDAC2}" sibTransId="{2174C080-D43E-478C-98F4-E2D5F07969CC}"/>
    <dgm:cxn modelId="{C54F8651-4F0B-430E-A74F-39F1CFB1825F}" srcId="{77219EDE-6FF1-4E24-AE24-B1C41ED8451D}" destId="{F311BB68-1D51-4B70-A2BD-669D83F4FD8B}" srcOrd="4" destOrd="0" parTransId="{3AFAE16A-054A-4E0C-AFDE-2427993438DB}" sibTransId="{38544809-8AC0-41EF-9EF5-F9B4D7E40B0A}"/>
    <dgm:cxn modelId="{71370557-2023-4DF5-ACBE-9B653553986E}" type="presOf" srcId="{77219EDE-6FF1-4E24-AE24-B1C41ED8451D}" destId="{FC3DF252-EAE6-4A7C-82C3-F139763545B3}" srcOrd="0" destOrd="2" presId="urn:microsoft.com/office/officeart/2005/8/layout/hProcess3"/>
    <dgm:cxn modelId="{313AAC7A-6BD6-496B-8115-C198DAEFF2EB}" srcId="{77219EDE-6FF1-4E24-AE24-B1C41ED8451D}" destId="{56540481-18E0-40CF-AF0A-4D98FC31D518}" srcOrd="3" destOrd="0" parTransId="{4506445D-3958-4C79-93A4-C3F3399FA77B}" sibTransId="{C4327966-1205-4A19-8EA2-75564EA64748}"/>
    <dgm:cxn modelId="{BEC5397B-5182-4877-81FE-73B414516B6D}" srcId="{099B8DA9-F5AD-4C87-9B03-5F51DD44C22A}" destId="{A09FF410-1B6D-496F-BAAD-1777A04E33AB}" srcOrd="0" destOrd="0" parTransId="{A1400511-DD67-44EF-B06F-47511F78EC81}" sibTransId="{B011EACC-68C7-486B-8B07-5F57F1E3D243}"/>
    <dgm:cxn modelId="{CC36747D-2A06-428A-984A-E09E88D09DC2}" srcId="{77219EDE-6FF1-4E24-AE24-B1C41ED8451D}" destId="{24A7B42E-C8C1-4266-A82C-CFDEFF9479CD}" srcOrd="0" destOrd="0" parTransId="{998743F5-4C9C-4922-8DA4-AF20FD65BA8E}" sibTransId="{E942F8D9-29C0-4636-8A1D-D4FCEDABB065}"/>
    <dgm:cxn modelId="{DF3CB47F-9CAA-4069-B218-A7B9504A1F3F}" type="presOf" srcId="{24A7B42E-C8C1-4266-A82C-CFDEFF9479CD}" destId="{FC3DF252-EAE6-4A7C-82C3-F139763545B3}" srcOrd="0" destOrd="3" presId="urn:microsoft.com/office/officeart/2005/8/layout/hProcess3"/>
    <dgm:cxn modelId="{AE5FD682-2962-4119-AE83-EFE33477329B}" type="presOf" srcId="{7F54D032-E14B-4271-84F8-D967A74B4D8A}" destId="{FC3DF252-EAE6-4A7C-82C3-F139763545B3}" srcOrd="0" destOrd="1" presId="urn:microsoft.com/office/officeart/2005/8/layout/hProcess3"/>
    <dgm:cxn modelId="{7028F982-08AC-4B26-82F6-3AC42EC08935}" srcId="{099B8DA9-F5AD-4C87-9B03-5F51DD44C22A}" destId="{07FD4D2E-9181-42A9-861A-4B36692A7ED0}" srcOrd="1" destOrd="0" parTransId="{809CD659-90E9-487A-BB75-4B38380FD383}" sibTransId="{17625AF3-8F5C-4C47-91B9-08CF42A237A3}"/>
    <dgm:cxn modelId="{F74F578F-9272-410A-8A82-14167135CCFF}" type="presOf" srcId="{099B8DA9-F5AD-4C87-9B03-5F51DD44C22A}" destId="{B5A49DA6-BD85-4470-AE99-B2F92F7FB480}" srcOrd="0" destOrd="0" presId="urn:microsoft.com/office/officeart/2005/8/layout/hProcess3"/>
    <dgm:cxn modelId="{DC5BA795-E7EF-46F2-A057-6760AB069DB9}" type="presOf" srcId="{56540481-18E0-40CF-AF0A-4D98FC31D518}" destId="{FC3DF252-EAE6-4A7C-82C3-F139763545B3}" srcOrd="0" destOrd="6" presId="urn:microsoft.com/office/officeart/2005/8/layout/hProcess3"/>
    <dgm:cxn modelId="{3FA43C9E-F924-423B-9F03-BA50D48C433B}" srcId="{07FD4D2E-9181-42A9-861A-4B36692A7ED0}" destId="{AC583533-F8F6-424F-86D4-199A1B28B792}" srcOrd="0" destOrd="0" parTransId="{D5D8C2FD-18BF-42A4-AAE2-5111FB118307}" sibTransId="{8C36E336-FB0B-440D-9A63-9D7E849AE5F6}"/>
    <dgm:cxn modelId="{B1D78A9F-78F4-409A-A7AF-09E636AC0272}" srcId="{77219EDE-6FF1-4E24-AE24-B1C41ED8451D}" destId="{647DEEC7-D75B-48AC-A4C1-65AD14F952F5}" srcOrd="1" destOrd="0" parTransId="{5D78E17B-01B2-428A-AC07-695EDFBF14CF}" sibTransId="{D23E4F95-500D-4E72-A6F8-31A426037F44}"/>
    <dgm:cxn modelId="{C272EA9F-8040-4468-9149-54E192C5BFAE}" type="presOf" srcId="{661493FF-467C-4FE4-9C4F-20931D10813A}" destId="{2109CBAD-1B50-41AF-B60B-7929748D67CE}" srcOrd="0" destOrd="3" presId="urn:microsoft.com/office/officeart/2005/8/layout/hProcess3"/>
    <dgm:cxn modelId="{C31E2FAE-E98E-4599-B910-687CC14F7263}" type="presOf" srcId="{07FD4D2E-9181-42A9-861A-4B36692A7ED0}" destId="{43455D6C-DECD-45F1-AC07-CE56A536AC62}" srcOrd="0" destOrd="0" presId="urn:microsoft.com/office/officeart/2005/8/layout/hProcess3"/>
    <dgm:cxn modelId="{A1B12CAF-0EC1-46B7-A824-083A142EA757}" srcId="{07FD4D2E-9181-42A9-861A-4B36692A7ED0}" destId="{77219EDE-6FF1-4E24-AE24-B1C41ED8451D}" srcOrd="2" destOrd="0" parTransId="{DF37F657-BCEC-4F25-85B3-D8F8E6E00B45}" sibTransId="{93E9E455-7F1C-40FB-B54C-7EBD33FE62C5}"/>
    <dgm:cxn modelId="{126DB8C1-0EAA-4CC6-8BC3-9D5D4CE97970}" srcId="{77219EDE-6FF1-4E24-AE24-B1C41ED8451D}" destId="{980C4BC6-DB87-4E08-9A99-F2785795EBE2}" srcOrd="2" destOrd="0" parTransId="{8A5B6792-98BB-4F9E-9396-924FE1541251}" sibTransId="{DEF278C7-5D9F-4491-831C-3DA425B1B0BF}"/>
    <dgm:cxn modelId="{C773ABE1-987C-4136-813A-6C82EF70951B}" type="presOf" srcId="{980C4BC6-DB87-4E08-9A99-F2785795EBE2}" destId="{FC3DF252-EAE6-4A7C-82C3-F139763545B3}" srcOrd="0" destOrd="5" presId="urn:microsoft.com/office/officeart/2005/8/layout/hProcess3"/>
    <dgm:cxn modelId="{77AC24F1-3692-4643-9AF7-B0E7E8DEFB3F}" type="presOf" srcId="{F311BB68-1D51-4B70-A2BD-669D83F4FD8B}" destId="{FC3DF252-EAE6-4A7C-82C3-F139763545B3}" srcOrd="0" destOrd="7" presId="urn:microsoft.com/office/officeart/2005/8/layout/hProcess3"/>
    <dgm:cxn modelId="{531D09F3-FED8-4247-B060-B60B0568286F}" type="presOf" srcId="{7EE3CF60-E380-400F-AA83-D778CC6B2955}" destId="{2109CBAD-1B50-41AF-B60B-7929748D67CE}" srcOrd="0" destOrd="1" presId="urn:microsoft.com/office/officeart/2005/8/layout/hProcess3"/>
    <dgm:cxn modelId="{F534B937-8D92-4299-BD90-F06C54E0D11C}" type="presParOf" srcId="{B5A49DA6-BD85-4470-AE99-B2F92F7FB480}" destId="{A0EEAFE8-6ACD-451B-9A88-41F89A733E24}" srcOrd="0" destOrd="0" presId="urn:microsoft.com/office/officeart/2005/8/layout/hProcess3"/>
    <dgm:cxn modelId="{ECFAD0D0-2214-4C2C-AB4D-9139575F4CCA}" type="presParOf" srcId="{B5A49DA6-BD85-4470-AE99-B2F92F7FB480}" destId="{0B57FDE2-C06D-490B-A46F-64E17B05E475}" srcOrd="1" destOrd="0" presId="urn:microsoft.com/office/officeart/2005/8/layout/hProcess3"/>
    <dgm:cxn modelId="{E32482CE-2BCF-4FC2-A01B-410AEF64F7FB}" type="presParOf" srcId="{0B57FDE2-C06D-490B-A46F-64E17B05E475}" destId="{B15659CF-1758-4B32-9567-F72E8E377FAA}" srcOrd="0" destOrd="0" presId="urn:microsoft.com/office/officeart/2005/8/layout/hProcess3"/>
    <dgm:cxn modelId="{B8238926-F9A2-4AEF-AD49-940B7EC45FEA}" type="presParOf" srcId="{0B57FDE2-C06D-490B-A46F-64E17B05E475}" destId="{66E510CB-6FE1-432C-9D31-B7CE0D6EB073}" srcOrd="1" destOrd="0" presId="urn:microsoft.com/office/officeart/2005/8/layout/hProcess3"/>
    <dgm:cxn modelId="{9E96FB76-636E-4005-8E32-C445CA2610E1}" type="presParOf" srcId="{66E510CB-6FE1-432C-9D31-B7CE0D6EB073}" destId="{2E366E4F-6CDA-47FB-893D-15B40554A9D5}" srcOrd="0" destOrd="0" presId="urn:microsoft.com/office/officeart/2005/8/layout/hProcess3"/>
    <dgm:cxn modelId="{DBC6E41E-5177-44C6-957D-540D213C0189}" type="presParOf" srcId="{66E510CB-6FE1-432C-9D31-B7CE0D6EB073}" destId="{CEA30A9A-145F-416C-987D-8392600849FF}" srcOrd="1" destOrd="0" presId="urn:microsoft.com/office/officeart/2005/8/layout/hProcess3"/>
    <dgm:cxn modelId="{77003846-E56B-467C-9BEB-335C7B2D2D98}" type="presParOf" srcId="{66E510CB-6FE1-432C-9D31-B7CE0D6EB073}" destId="{2A07F744-1D98-4B24-A522-11D4AFD8C3C5}" srcOrd="2" destOrd="0" presId="urn:microsoft.com/office/officeart/2005/8/layout/hProcess3"/>
    <dgm:cxn modelId="{984800F1-66F8-4ED5-BBDB-3B6713F865DF}" type="presParOf" srcId="{66E510CB-6FE1-432C-9D31-B7CE0D6EB073}" destId="{57AA6FAF-747F-4CDB-8112-559F9B816851}" srcOrd="3" destOrd="0" presId="urn:microsoft.com/office/officeart/2005/8/layout/hProcess3"/>
    <dgm:cxn modelId="{9D203336-85D6-457A-898B-DF45B76EB9A2}" type="presParOf" srcId="{66E510CB-6FE1-432C-9D31-B7CE0D6EB073}" destId="{2109CBAD-1B50-41AF-B60B-7929748D67CE}" srcOrd="4" destOrd="0" presId="urn:microsoft.com/office/officeart/2005/8/layout/hProcess3"/>
    <dgm:cxn modelId="{E770E897-059E-45F3-8F6B-F1B375BA7635}" type="presParOf" srcId="{0B57FDE2-C06D-490B-A46F-64E17B05E475}" destId="{2C77F1AA-1118-41D9-A74D-1CDCA2E8DE8C}" srcOrd="2" destOrd="0" presId="urn:microsoft.com/office/officeart/2005/8/layout/hProcess3"/>
    <dgm:cxn modelId="{18B5DC83-17D3-4D3C-8C25-B3C9010DF545}" type="presParOf" srcId="{0B57FDE2-C06D-490B-A46F-64E17B05E475}" destId="{4BAC64AB-96F6-409E-9DC7-9D990AF198B8}" srcOrd="3" destOrd="0" presId="urn:microsoft.com/office/officeart/2005/8/layout/hProcess3"/>
    <dgm:cxn modelId="{2D3DF3AF-A8AE-47FD-9F56-2E290AF75A18}" type="presParOf" srcId="{4BAC64AB-96F6-409E-9DC7-9D990AF198B8}" destId="{47BB7083-ED0C-4843-9C9B-5599A25FF064}" srcOrd="0" destOrd="0" presId="urn:microsoft.com/office/officeart/2005/8/layout/hProcess3"/>
    <dgm:cxn modelId="{7D5FD079-C988-4160-9BDA-4F182D036E2B}" type="presParOf" srcId="{4BAC64AB-96F6-409E-9DC7-9D990AF198B8}" destId="{43455D6C-DECD-45F1-AC07-CE56A536AC62}" srcOrd="1" destOrd="0" presId="urn:microsoft.com/office/officeart/2005/8/layout/hProcess3"/>
    <dgm:cxn modelId="{FBF724C0-C59A-4D1A-99DB-486917BDD961}" type="presParOf" srcId="{4BAC64AB-96F6-409E-9DC7-9D990AF198B8}" destId="{6815AD7F-0047-400B-8C5C-1B2154F7D931}" srcOrd="2" destOrd="0" presId="urn:microsoft.com/office/officeart/2005/8/layout/hProcess3"/>
    <dgm:cxn modelId="{442599EB-9AF9-4289-BAB5-DFA69488563A}" type="presParOf" srcId="{4BAC64AB-96F6-409E-9DC7-9D990AF198B8}" destId="{ECD6FC43-2C21-4950-826F-882821D9AD4C}" srcOrd="3" destOrd="0" presId="urn:microsoft.com/office/officeart/2005/8/layout/hProcess3"/>
    <dgm:cxn modelId="{FC346114-A326-45BA-B8C5-FE7888A74D54}" type="presParOf" srcId="{4BAC64AB-96F6-409E-9DC7-9D990AF198B8}" destId="{FC3DF252-EAE6-4A7C-82C3-F139763545B3}" srcOrd="4" destOrd="0" presId="urn:microsoft.com/office/officeart/2005/8/layout/hProcess3"/>
    <dgm:cxn modelId="{82CC1612-AA1A-4F56-8886-20BBF9492017}" type="presParOf" srcId="{0B57FDE2-C06D-490B-A46F-64E17B05E475}" destId="{0A4D241C-FE2E-4D0A-9DB5-A3426F1B6B10}" srcOrd="4" destOrd="0" presId="urn:microsoft.com/office/officeart/2005/8/layout/hProcess3"/>
    <dgm:cxn modelId="{69C0D012-30BD-455C-A704-7FA51FEBBE89}" type="presParOf" srcId="{0B57FDE2-C06D-490B-A46F-64E17B05E475}" destId="{E7113219-FDE9-414D-B85A-0490F5F1E2A6}" srcOrd="5" destOrd="0" presId="urn:microsoft.com/office/officeart/2005/8/layout/hProcess3"/>
    <dgm:cxn modelId="{C948A5DD-47EF-482F-8CBA-4D97B791E718}" type="presParOf" srcId="{0B57FDE2-C06D-490B-A46F-64E17B05E475}" destId="{D8F2168A-22DA-4790-958F-2AF0B56A7372}" srcOrd="6"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F834A15-39E5-415A-AC9E-247C28A1FABD}">
      <dgm:prSet phldrT="[Text]"/>
      <dgm:spPr>
        <a:solidFill>
          <a:schemeClr val="bg1">
            <a:lumMod val="85000"/>
            <a:alpha val="90000"/>
          </a:schemeClr>
        </a:solidFill>
      </dgm:spPr>
      <dgm:t>
        <a:bodyPr/>
        <a:lstStyle/>
        <a:p>
          <a:r>
            <a:rPr lang="en-US" dirty="0"/>
            <a:t>~75% related to COVID 19</a:t>
          </a:r>
        </a:p>
      </dgm:t>
    </dgm:pt>
    <dgm:pt modelId="{B1453851-3FF2-4DBD-8641-4C70319CB7EE}" type="parTrans" cxnId="{17BC1B14-C0A1-4442-8AD2-BD4F7607151F}">
      <dgm:prSet/>
      <dgm:spPr/>
      <dgm:t>
        <a:bodyPr/>
        <a:lstStyle/>
        <a:p>
          <a:endParaRPr lang="en-US"/>
        </a:p>
      </dgm:t>
    </dgm:pt>
    <dgm:pt modelId="{8B865C26-6FC4-43EB-9A1D-97330550D0CE}" type="sibTrans" cxnId="{17BC1B14-C0A1-4442-8AD2-BD4F7607151F}">
      <dgm:prSet/>
      <dgm:spPr/>
      <dgm:t>
        <a:bodyPr/>
        <a:lstStyle/>
        <a:p>
          <a:endParaRPr lang="en-US"/>
        </a:p>
      </dgm:t>
    </dgm:pt>
    <dgm:pt modelId="{AF4BB5BA-5563-4967-A27A-0495EE719D28}">
      <dgm:prSet phldrT="[Text]"/>
      <dgm:spPr>
        <a:solidFill>
          <a:schemeClr val="bg1">
            <a:lumMod val="85000"/>
            <a:alpha val="90000"/>
          </a:schemeClr>
        </a:solidFill>
      </dgm:spPr>
      <dgm:t>
        <a:bodyPr/>
        <a:lstStyle/>
        <a:p>
          <a:r>
            <a:rPr lang="en-US" b="0" i="0" dirty="0"/>
            <a:t>Major metro areas hit hard</a:t>
          </a:r>
          <a:endParaRPr lang="en-US" dirty="0"/>
        </a:p>
      </dgm:t>
    </dgm:pt>
    <dgm:pt modelId="{93EB255D-C05E-4DB2-8986-4E9681BF144E}" type="parTrans" cxnId="{6E22D0E9-894F-43FE-B285-559B4B6E8D52}">
      <dgm:prSet/>
      <dgm:spPr/>
      <dgm:t>
        <a:bodyPr/>
        <a:lstStyle/>
        <a:p>
          <a:endParaRPr lang="en-US"/>
        </a:p>
      </dgm:t>
    </dgm:pt>
    <dgm:pt modelId="{8740AF84-1439-4C10-A5FD-E2A5EFCBF615}" type="sibTrans" cxnId="{6E22D0E9-894F-43FE-B285-559B4B6E8D52}">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b="0" i="0" dirty="0"/>
            <a:t>Dramatic spike in WARN notice layoffs of over 14,000 on March 1, 2020 vs. 709 in 2019</a:t>
          </a:r>
          <a:endParaRPr lang="en-US" dirty="0"/>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7D86F8E8-584A-414B-B9F1-362FAB188061}">
      <dgm:prSet phldrT="[Text]"/>
      <dgm:spPr>
        <a:solidFill>
          <a:schemeClr val="bg1">
            <a:lumMod val="85000"/>
            <a:alpha val="90000"/>
          </a:schemeClr>
        </a:solidFill>
      </dgm:spPr>
      <dgm:t>
        <a:bodyPr/>
        <a:lstStyle/>
        <a:p>
          <a:endParaRPr lang="en-US" dirty="0"/>
        </a:p>
      </dgm:t>
    </dgm:pt>
    <dgm:pt modelId="{CCD5F9F0-5754-4DB8-A2A4-759940650F1D}" type="parTrans" cxnId="{62A73B60-CEAF-4BB9-BA90-A31E33ECE92F}">
      <dgm:prSet/>
      <dgm:spPr/>
      <dgm:t>
        <a:bodyPr/>
        <a:lstStyle/>
        <a:p>
          <a:endParaRPr lang="en-US"/>
        </a:p>
      </dgm:t>
    </dgm:pt>
    <dgm:pt modelId="{6A0A11C2-3545-416B-A5D7-A40BDDF47AB3}" type="sibTrans" cxnId="{62A73B60-CEAF-4BB9-BA90-A31E33ECE92F}">
      <dgm:prSet/>
      <dgm:spPr/>
      <dgm:t>
        <a:bodyPr/>
        <a:lstStyle/>
        <a:p>
          <a:endParaRPr lang="en-US"/>
        </a:p>
      </dgm:t>
    </dgm:pt>
    <dgm:pt modelId="{ABE26029-461B-4A78-BFF0-36B91DDE3665}">
      <dgm:prSet phldrT="[Text]"/>
      <dgm:spPr>
        <a:solidFill>
          <a:schemeClr val="bg1">
            <a:lumMod val="85000"/>
            <a:alpha val="90000"/>
          </a:schemeClr>
        </a:solidFill>
      </dgm:spPr>
      <dgm:t>
        <a:bodyPr/>
        <a:lstStyle/>
        <a:p>
          <a:pPr>
            <a:buFont typeface="Arial" panose="020B0604020202020204" pitchFamily="34" charset="0"/>
            <a:buChar char="•"/>
          </a:pPr>
          <a:r>
            <a:rPr lang="en-US" b="0" i="0" dirty="0"/>
            <a:t>SE Ohio and eastern rural communities also hit hard</a:t>
          </a:r>
          <a:endParaRPr lang="en-US" dirty="0"/>
        </a:p>
      </dgm:t>
    </dgm:pt>
    <dgm:pt modelId="{D27CFA23-4F0C-4C31-A1AE-68D820666968}" type="parTrans" cxnId="{7CA28929-D10C-415F-9BC4-4EC3684924F2}">
      <dgm:prSet/>
      <dgm:spPr/>
      <dgm:t>
        <a:bodyPr/>
        <a:lstStyle/>
        <a:p>
          <a:endParaRPr lang="en-US"/>
        </a:p>
      </dgm:t>
    </dgm:pt>
    <dgm:pt modelId="{B4ADEF7D-6BC1-4BE0-98AB-AF1F9823977A}" type="sibTrans" cxnId="{7CA28929-D10C-415F-9BC4-4EC3684924F2}">
      <dgm:prSet/>
      <dgm:spPr/>
      <dgm:t>
        <a:bodyPr/>
        <a:lstStyle/>
        <a:p>
          <a:endParaRPr lang="en-US"/>
        </a:p>
      </dgm:t>
    </dgm:pt>
    <dgm:pt modelId="{E0D6A9CA-0A93-4402-8D8D-C77E2F8E86C4}">
      <dgm:prSet phldrT="[Text]"/>
      <dgm:spPr>
        <a:solidFill>
          <a:schemeClr val="bg1">
            <a:lumMod val="85000"/>
            <a:alpha val="90000"/>
          </a:schemeClr>
        </a:solidFill>
      </dgm:spPr>
      <dgm:t>
        <a:bodyPr/>
        <a:lstStyle/>
        <a:p>
          <a:pPr>
            <a:buFont typeface="Arial" panose="020B0604020202020204" pitchFamily="34" charset="0"/>
            <a:buChar char="•"/>
          </a:pPr>
          <a:r>
            <a:rPr lang="en-US" dirty="0"/>
            <a:t>Most layoffs are temporary</a:t>
          </a:r>
        </a:p>
      </dgm:t>
    </dgm:pt>
    <dgm:pt modelId="{DC1BA76F-1468-48D7-8613-CB124F27CE25}" type="parTrans" cxnId="{2968A2C3-052E-48F3-96AE-E530E86E7654}">
      <dgm:prSet/>
      <dgm:spPr/>
      <dgm:t>
        <a:bodyPr/>
        <a:lstStyle/>
        <a:p>
          <a:endParaRPr lang="en-US"/>
        </a:p>
      </dgm:t>
    </dgm:pt>
    <dgm:pt modelId="{5A06C083-ADEE-42A0-8209-618D53F3DE5B}" type="sibTrans" cxnId="{2968A2C3-052E-48F3-96AE-E530E86E7654}">
      <dgm:prSet/>
      <dgm:spPr/>
      <dgm:t>
        <a:bodyPr/>
        <a:lstStyle/>
        <a:p>
          <a:endParaRPr lang="en-US"/>
        </a:p>
      </dgm:t>
    </dgm:pt>
    <dgm:pt modelId="{4EAE040A-A406-4F28-8EAE-C31020979151}">
      <dgm:prSet phldrT="[Text]"/>
      <dgm:spPr>
        <a:solidFill>
          <a:schemeClr val="bg1">
            <a:lumMod val="85000"/>
            <a:alpha val="90000"/>
          </a:schemeClr>
        </a:solidFill>
      </dgm:spPr>
      <dgm:t>
        <a:bodyPr/>
        <a:lstStyle/>
        <a:p>
          <a:pPr>
            <a:buFont typeface="Arial" panose="020B0604020202020204" pitchFamily="34" charset="0"/>
            <a:buChar char="•"/>
          </a:pPr>
          <a:r>
            <a:rPr lang="en-US" dirty="0"/>
            <a:t>Mix of facilities partially and fully closed as result of COVID 19</a:t>
          </a:r>
        </a:p>
      </dgm:t>
    </dgm:pt>
    <dgm:pt modelId="{7F70106E-3815-4C8C-9F9D-B71B5959AABE}" type="parTrans" cxnId="{2445D6E1-FEFE-446B-834D-1609A0AF7756}">
      <dgm:prSet/>
      <dgm:spPr/>
      <dgm:t>
        <a:bodyPr/>
        <a:lstStyle/>
        <a:p>
          <a:endParaRPr lang="en-US"/>
        </a:p>
      </dgm:t>
    </dgm:pt>
    <dgm:pt modelId="{1ABDC429-E073-4912-AF71-0F0536E74CF0}" type="sibTrans" cxnId="{2445D6E1-FEFE-446B-834D-1609A0AF7756}">
      <dgm:prSet/>
      <dgm:spPr/>
      <dgm:t>
        <a:bodyPr/>
        <a:lstStyle/>
        <a:p>
          <a:endParaRPr lang="en-US"/>
        </a:p>
      </dgm:t>
    </dgm:pt>
    <dgm:pt modelId="{EBFFB129-D354-4DB1-AD28-30510D92DC91}">
      <dgm:prSet phldrT="[Text]"/>
      <dgm:spPr>
        <a:solidFill>
          <a:schemeClr val="bg1">
            <a:lumMod val="85000"/>
            <a:alpha val="90000"/>
          </a:schemeClr>
        </a:solidFill>
      </dgm:spPr>
      <dgm:t>
        <a:bodyPr/>
        <a:lstStyle/>
        <a:p>
          <a:pPr>
            <a:buFont typeface="Arial" panose="020B0604020202020204" pitchFamily="34" charset="0"/>
            <a:buChar char="•"/>
          </a:pPr>
          <a:r>
            <a:rPr lang="en-US" dirty="0"/>
            <a:t>Mix of industry sectors</a:t>
          </a:r>
        </a:p>
      </dgm:t>
    </dgm:pt>
    <dgm:pt modelId="{22F39FB4-60ED-4DB0-9CA7-ABC50F5AF015}" type="parTrans" cxnId="{A7040C40-9638-42DE-AC67-82D0A2DC1CFE}">
      <dgm:prSet/>
      <dgm:spPr/>
      <dgm:t>
        <a:bodyPr/>
        <a:lstStyle/>
        <a:p>
          <a:endParaRPr lang="en-US"/>
        </a:p>
      </dgm:t>
    </dgm:pt>
    <dgm:pt modelId="{806232E4-D269-44DB-B34F-A3A77A3C5CB7}" type="sibTrans" cxnId="{A7040C40-9638-42DE-AC67-82D0A2DC1CFE}">
      <dgm:prSet/>
      <dgm:spPr/>
      <dgm:t>
        <a:bodyPr/>
        <a:lstStyle/>
        <a:p>
          <a:endParaRPr lang="en-US"/>
        </a:p>
      </dgm:t>
    </dgm:pt>
    <dgm:pt modelId="{6F7D2EEA-DC79-4BBA-8178-5F0BAB50C99C}">
      <dgm:prSet phldrT="[Text]"/>
      <dgm:spPr>
        <a:solidFill>
          <a:srgbClr val="C00000"/>
        </a:solidFill>
      </dgm:spPr>
      <dgm:t>
        <a:bodyPr/>
        <a:lstStyle/>
        <a:p>
          <a:r>
            <a:rPr lang="en-US" dirty="0"/>
            <a:t>Assess COVID 19 Economic Impact</a:t>
          </a:r>
        </a:p>
      </dgm:t>
    </dgm:pt>
    <dgm:pt modelId="{42B3F162-7214-4C3C-A20D-CCA67DB87189}" type="sibTrans" cxnId="{927B02E4-57A9-4BCF-9ABC-7EAD74EE2092}">
      <dgm:prSet/>
      <dgm:spPr/>
      <dgm:t>
        <a:bodyPr/>
        <a:lstStyle/>
        <a:p>
          <a:endParaRPr lang="en-US"/>
        </a:p>
      </dgm:t>
    </dgm:pt>
    <dgm:pt modelId="{3669727E-CAA7-41D9-A8CB-FD696995B23F}" type="parTrans" cxnId="{927B02E4-57A9-4BCF-9ABC-7EAD74EE2092}">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custScaleY="131322" custLinFactNeighborX="567" custLinFactNeighborY="-25786">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custScaleY="113409" custLinFactNeighborX="-284" custLinFactNeighborY="4874">
        <dgm:presLayoutVars>
          <dgm:bulletEnabled val="1"/>
        </dgm:presLayoutVars>
      </dgm:prSet>
      <dgm:spPr/>
    </dgm:pt>
  </dgm:ptLst>
  <dgm:cxnLst>
    <dgm:cxn modelId="{17BC1B14-C0A1-4442-8AD2-BD4F7607151F}" srcId="{6F7D2EEA-DC79-4BBA-8178-5F0BAB50C99C}" destId="{1F834A15-39E5-415A-AC9E-247C28A1FABD}" srcOrd="1" destOrd="0" parTransId="{B1453851-3FF2-4DBD-8641-4C70319CB7EE}" sibTransId="{8B865C26-6FC4-43EB-9A1D-97330550D0CE}"/>
    <dgm:cxn modelId="{D1964D19-E7A4-41F1-BB21-0185F9879128}" type="presOf" srcId="{1F834A15-39E5-415A-AC9E-247C28A1FABD}" destId="{45D50A1D-B577-4588-BF7C-CADE52BEC1FB}" srcOrd="0" destOrd="1" presId="urn:microsoft.com/office/officeart/2005/8/layout/hList1"/>
    <dgm:cxn modelId="{841B701D-3D18-4E1D-8216-2A2A2D07CA40}" type="presOf" srcId="{6F7D2EEA-DC79-4BBA-8178-5F0BAB50C99C}" destId="{C1AD11D4-10E2-4179-BB35-C8A27F50E5C2}" srcOrd="0" destOrd="0" presId="urn:microsoft.com/office/officeart/2005/8/layout/hList1"/>
    <dgm:cxn modelId="{7CA28929-D10C-415F-9BC4-4EC3684924F2}" srcId="{6F7D2EEA-DC79-4BBA-8178-5F0BAB50C99C}" destId="{ABE26029-461B-4A78-BFF0-36B91DDE3665}" srcOrd="3" destOrd="0" parTransId="{D27CFA23-4F0C-4C31-A1AE-68D820666968}" sibTransId="{B4ADEF7D-6BC1-4BE0-98AB-AF1F9823977A}"/>
    <dgm:cxn modelId="{A7040C40-9638-42DE-AC67-82D0A2DC1CFE}" srcId="{6F7D2EEA-DC79-4BBA-8178-5F0BAB50C99C}" destId="{EBFFB129-D354-4DB1-AD28-30510D92DC91}" srcOrd="6" destOrd="0" parTransId="{22F39FB4-60ED-4DB0-9CA7-ABC50F5AF015}" sibTransId="{806232E4-D269-44DB-B34F-A3A77A3C5CB7}"/>
    <dgm:cxn modelId="{62A73B60-CEAF-4BB9-BA90-A31E33ECE92F}" srcId="{6F7D2EEA-DC79-4BBA-8178-5F0BAB50C99C}" destId="{7D86F8E8-584A-414B-B9F1-362FAB188061}" srcOrd="7" destOrd="0" parTransId="{CCD5F9F0-5754-4DB8-A2A4-759940650F1D}" sibTransId="{6A0A11C2-3545-416B-A5D7-A40BDDF47AB3}"/>
    <dgm:cxn modelId="{1092E44E-E20F-4BFC-8EF7-8A0C5771FD63}" type="presOf" srcId="{EBFFB129-D354-4DB1-AD28-30510D92DC91}" destId="{45D50A1D-B577-4588-BF7C-CADE52BEC1FB}" srcOrd="0" destOrd="6" presId="urn:microsoft.com/office/officeart/2005/8/layout/hList1"/>
    <dgm:cxn modelId="{E5B01B73-5A84-4196-A82E-E96A8DD55591}" type="presOf" srcId="{7D86F8E8-584A-414B-B9F1-362FAB188061}" destId="{45D50A1D-B577-4588-BF7C-CADE52BEC1FB}" srcOrd="0" destOrd="7"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EA8EA38C-D443-43A6-B200-A2D50E48757C}" type="presOf" srcId="{4EAE040A-A406-4F28-8EAE-C31020979151}" destId="{45D50A1D-B577-4588-BF7C-CADE52BEC1FB}" srcOrd="0" destOrd="5" presId="urn:microsoft.com/office/officeart/2005/8/layout/hList1"/>
    <dgm:cxn modelId="{A41E9E90-8C4E-47D1-80CB-6BB15B9AF1AB}" type="presOf" srcId="{AF4BB5BA-5563-4967-A27A-0495EE719D28}" destId="{45D50A1D-B577-4588-BF7C-CADE52BEC1FB}" srcOrd="0" destOrd="2" presId="urn:microsoft.com/office/officeart/2005/8/layout/hList1"/>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2968A2C3-052E-48F3-96AE-E530E86E7654}" srcId="{6F7D2EEA-DC79-4BBA-8178-5F0BAB50C99C}" destId="{E0D6A9CA-0A93-4402-8D8D-C77E2F8E86C4}" srcOrd="4" destOrd="0" parTransId="{DC1BA76F-1468-48D7-8613-CB124F27CE25}" sibTransId="{5A06C083-ADEE-42A0-8209-618D53F3DE5B}"/>
    <dgm:cxn modelId="{7749B8C6-73F7-41A9-90F0-35F058B513FD}" type="presOf" srcId="{E0D6A9CA-0A93-4402-8D8D-C77E2F8E86C4}" destId="{45D50A1D-B577-4588-BF7C-CADE52BEC1FB}" srcOrd="0" destOrd="4" presId="urn:microsoft.com/office/officeart/2005/8/layout/hList1"/>
    <dgm:cxn modelId="{2445D6E1-FEFE-446B-834D-1609A0AF7756}" srcId="{6F7D2EEA-DC79-4BBA-8178-5F0BAB50C99C}" destId="{4EAE040A-A406-4F28-8EAE-C31020979151}" srcOrd="5" destOrd="0" parTransId="{7F70106E-3815-4C8C-9F9D-B71B5959AABE}" sibTransId="{1ABDC429-E073-4912-AF71-0F0536E74CF0}"/>
    <dgm:cxn modelId="{927B02E4-57A9-4BCF-9ABC-7EAD74EE2092}" srcId="{BCBC93E2-D390-4915-B7B9-6D42915DD847}" destId="{6F7D2EEA-DC79-4BBA-8178-5F0BAB50C99C}" srcOrd="0" destOrd="0" parTransId="{3669727E-CAA7-41D9-A8CB-FD696995B23F}" sibTransId="{42B3F162-7214-4C3C-A20D-CCA67DB87189}"/>
    <dgm:cxn modelId="{6E22D0E9-894F-43FE-B285-559B4B6E8D52}" srcId="{6F7D2EEA-DC79-4BBA-8178-5F0BAB50C99C}" destId="{AF4BB5BA-5563-4967-A27A-0495EE719D28}" srcOrd="2" destOrd="0" parTransId="{93EB255D-C05E-4DB2-8986-4E9681BF144E}" sibTransId="{8740AF84-1439-4C10-A5FD-E2A5EFCBF615}"/>
    <dgm:cxn modelId="{830FA2EC-FEA6-4C08-89D8-BAF7B260BDD9}" type="presOf" srcId="{ABE26029-461B-4A78-BFF0-36B91DDE3665}" destId="{45D50A1D-B577-4588-BF7C-CADE52BEC1FB}" srcOrd="0" destOrd="3" presId="urn:microsoft.com/office/officeart/2005/8/layout/hList1"/>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dgm:spPr>
        <a:solidFill>
          <a:srgbClr val="C00000"/>
        </a:solidFill>
      </dgm:spPr>
      <dgm:t>
        <a:bodyPr/>
        <a:lstStyle/>
        <a:p>
          <a:r>
            <a:rPr lang="en-US" dirty="0"/>
            <a:t>Federal Stimulus &amp; CDBG Programming</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F834A15-39E5-415A-AC9E-247C28A1FABD}">
      <dgm:prSet phldrT="[Text]"/>
      <dgm:spPr>
        <a:solidFill>
          <a:schemeClr val="bg1">
            <a:lumMod val="85000"/>
            <a:alpha val="90000"/>
          </a:schemeClr>
        </a:solidFill>
      </dgm:spPr>
      <dgm:t>
        <a:bodyPr/>
        <a:lstStyle/>
        <a:p>
          <a:r>
            <a:rPr lang="en-US" dirty="0"/>
            <a:t>$2 B distributed by 2020 allocation to large cities and states</a:t>
          </a:r>
        </a:p>
      </dgm:t>
    </dgm:pt>
    <dgm:pt modelId="{B1453851-3FF2-4DBD-8641-4C70319CB7EE}" type="parTrans" cxnId="{17BC1B14-C0A1-4442-8AD2-BD4F7607151F}">
      <dgm:prSet/>
      <dgm:spPr/>
      <dgm:t>
        <a:bodyPr/>
        <a:lstStyle/>
        <a:p>
          <a:endParaRPr lang="en-US"/>
        </a:p>
      </dgm:t>
    </dgm:pt>
    <dgm:pt modelId="{8B865C26-6FC4-43EB-9A1D-97330550D0CE}" type="sibTrans" cxnId="{17BC1B14-C0A1-4442-8AD2-BD4F7607151F}">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b="0" i="0" dirty="0"/>
            <a:t>$5 B in COVID 19 federal stimulus funding</a:t>
          </a:r>
          <a:endParaRPr lang="en-US" dirty="0"/>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7D86F8E8-584A-414B-B9F1-362FAB188061}">
      <dgm:prSet phldrT="[Text]"/>
      <dgm:spPr>
        <a:solidFill>
          <a:schemeClr val="bg1">
            <a:lumMod val="85000"/>
            <a:alpha val="90000"/>
          </a:schemeClr>
        </a:solidFill>
      </dgm:spPr>
      <dgm:t>
        <a:bodyPr/>
        <a:lstStyle/>
        <a:p>
          <a:endParaRPr lang="en-US" dirty="0"/>
        </a:p>
      </dgm:t>
    </dgm:pt>
    <dgm:pt modelId="{CCD5F9F0-5754-4DB8-A2A4-759940650F1D}" type="parTrans" cxnId="{62A73B60-CEAF-4BB9-BA90-A31E33ECE92F}">
      <dgm:prSet/>
      <dgm:spPr/>
      <dgm:t>
        <a:bodyPr/>
        <a:lstStyle/>
        <a:p>
          <a:endParaRPr lang="en-US"/>
        </a:p>
      </dgm:t>
    </dgm:pt>
    <dgm:pt modelId="{6A0A11C2-3545-416B-A5D7-A40BDDF47AB3}" type="sibTrans" cxnId="{62A73B60-CEAF-4BB9-BA90-A31E33ECE92F}">
      <dgm:prSet/>
      <dgm:spPr/>
      <dgm:t>
        <a:bodyPr/>
        <a:lstStyle/>
        <a:p>
          <a:endParaRPr lang="en-US"/>
        </a:p>
      </dgm:t>
    </dgm:pt>
    <dgm:pt modelId="{D263CF08-5939-4FCC-A755-32ADB90A58C7}">
      <dgm:prSet phldrT="[Text]"/>
      <dgm:spPr>
        <a:solidFill>
          <a:schemeClr val="bg1">
            <a:lumMod val="85000"/>
            <a:alpha val="90000"/>
          </a:schemeClr>
        </a:solidFill>
      </dgm:spPr>
      <dgm:t>
        <a:bodyPr/>
        <a:lstStyle/>
        <a:p>
          <a:r>
            <a:rPr lang="en-US" dirty="0"/>
            <a:t>$1 B distributed to states in 45 days to combat COVID 19</a:t>
          </a:r>
        </a:p>
      </dgm:t>
    </dgm:pt>
    <dgm:pt modelId="{83B55BE7-BCDC-4341-ACD9-53EC866B5119}" type="parTrans" cxnId="{EAA4E10C-B2CA-4E78-8AE4-2CB1D650B4AD}">
      <dgm:prSet/>
      <dgm:spPr/>
      <dgm:t>
        <a:bodyPr/>
        <a:lstStyle/>
        <a:p>
          <a:endParaRPr lang="en-US"/>
        </a:p>
      </dgm:t>
    </dgm:pt>
    <dgm:pt modelId="{00D2724C-B81E-4ACF-A4D9-1745A8517184}" type="sibTrans" cxnId="{EAA4E10C-B2CA-4E78-8AE4-2CB1D650B4AD}">
      <dgm:prSet/>
      <dgm:spPr/>
      <dgm:t>
        <a:bodyPr/>
        <a:lstStyle/>
        <a:p>
          <a:endParaRPr lang="en-US"/>
        </a:p>
      </dgm:t>
    </dgm:pt>
    <dgm:pt modelId="{2AF7D8A4-504C-4D03-8301-66F894995854}">
      <dgm:prSet phldrT="[Text]"/>
      <dgm:spPr>
        <a:solidFill>
          <a:schemeClr val="bg1">
            <a:lumMod val="85000"/>
            <a:alpha val="90000"/>
          </a:schemeClr>
        </a:solidFill>
      </dgm:spPr>
      <dgm:t>
        <a:bodyPr/>
        <a:lstStyle/>
        <a:p>
          <a:r>
            <a:rPr lang="en-US" dirty="0"/>
            <a:t>$2 B distributed to states for longer term economic and housing disruptions</a:t>
          </a:r>
        </a:p>
      </dgm:t>
    </dgm:pt>
    <dgm:pt modelId="{86F44CB4-7922-4470-860D-6737631E8B78}" type="parTrans" cxnId="{6548827B-7A5B-4390-BF5D-81149BB9ECC6}">
      <dgm:prSet/>
      <dgm:spPr/>
      <dgm:t>
        <a:bodyPr/>
        <a:lstStyle/>
        <a:p>
          <a:endParaRPr lang="en-US"/>
        </a:p>
      </dgm:t>
    </dgm:pt>
    <dgm:pt modelId="{F94EF650-FC69-4DBF-8155-E493C96925BE}" type="sibTrans" cxnId="{6548827B-7A5B-4390-BF5D-81149BB9ECC6}">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EAA4E10C-B2CA-4E78-8AE4-2CB1D650B4AD}" srcId="{17A19696-4681-44B0-93C7-AE83AA983139}" destId="{D263CF08-5939-4FCC-A755-32ADB90A58C7}" srcOrd="1" destOrd="0" parTransId="{83B55BE7-BCDC-4341-ACD9-53EC866B5119}" sibTransId="{00D2724C-B81E-4ACF-A4D9-1745A8517184}"/>
    <dgm:cxn modelId="{17BC1B14-C0A1-4442-8AD2-BD4F7607151F}" srcId="{17A19696-4681-44B0-93C7-AE83AA983139}" destId="{1F834A15-39E5-415A-AC9E-247C28A1FABD}" srcOrd="0" destOrd="0" parTransId="{B1453851-3FF2-4DBD-8641-4C70319CB7EE}" sibTransId="{8B865C26-6FC4-43EB-9A1D-97330550D0CE}"/>
    <dgm:cxn modelId="{D1964D19-E7A4-41F1-BB21-0185F9879128}" type="presOf" srcId="{1F834A15-39E5-415A-AC9E-247C28A1FABD}" destId="{45D50A1D-B577-4588-BF7C-CADE52BEC1FB}" srcOrd="0" destOrd="1" presId="urn:microsoft.com/office/officeart/2005/8/layout/hList1"/>
    <dgm:cxn modelId="{841B701D-3D18-4E1D-8216-2A2A2D07CA40}" type="presOf" srcId="{6F7D2EEA-DC79-4BBA-8178-5F0BAB50C99C}" destId="{C1AD11D4-10E2-4179-BB35-C8A27F50E5C2}" srcOrd="0" destOrd="0" presId="urn:microsoft.com/office/officeart/2005/8/layout/hList1"/>
    <dgm:cxn modelId="{D0A06C36-41D0-46E7-9780-DB56AF19FF4A}" type="presOf" srcId="{D263CF08-5939-4FCC-A755-32ADB90A58C7}" destId="{45D50A1D-B577-4588-BF7C-CADE52BEC1FB}" srcOrd="0" destOrd="2" presId="urn:microsoft.com/office/officeart/2005/8/layout/hList1"/>
    <dgm:cxn modelId="{62A73B60-CEAF-4BB9-BA90-A31E33ECE92F}" srcId="{6F7D2EEA-DC79-4BBA-8178-5F0BAB50C99C}" destId="{7D86F8E8-584A-414B-B9F1-362FAB188061}" srcOrd="1" destOrd="0" parTransId="{CCD5F9F0-5754-4DB8-A2A4-759940650F1D}" sibTransId="{6A0A11C2-3545-416B-A5D7-A40BDDF47AB3}"/>
    <dgm:cxn modelId="{E5B01B73-5A84-4196-A82E-E96A8DD55591}" type="presOf" srcId="{7D86F8E8-584A-414B-B9F1-362FAB188061}" destId="{45D50A1D-B577-4588-BF7C-CADE52BEC1FB}" srcOrd="0" destOrd="4" presId="urn:microsoft.com/office/officeart/2005/8/layout/hList1"/>
    <dgm:cxn modelId="{EE21227B-1A21-4DB4-BAB0-7F52A1C96644}" type="presOf" srcId="{2AF7D8A4-504C-4D03-8301-66F894995854}" destId="{45D50A1D-B577-4588-BF7C-CADE52BEC1FB}" srcOrd="0" destOrd="3" presId="urn:microsoft.com/office/officeart/2005/8/layout/hList1"/>
    <dgm:cxn modelId="{6548827B-7A5B-4390-BF5D-81149BB9ECC6}" srcId="{17A19696-4681-44B0-93C7-AE83AA983139}" destId="{2AF7D8A4-504C-4D03-8301-66F894995854}" srcOrd="2" destOrd="0" parTransId="{86F44CB4-7922-4470-860D-6737631E8B78}" sibTransId="{F94EF650-FC69-4DBF-8155-E493C96925BE}"/>
    <dgm:cxn modelId="{95F3F37E-04E4-4A97-96D4-224AED73C52A}" srcId="{6F7D2EEA-DC79-4BBA-8178-5F0BAB50C99C}" destId="{17A19696-4681-44B0-93C7-AE83AA983139}" srcOrd="0" destOrd="0" parTransId="{80E76AB6-4173-4645-9D87-096DB079645E}" sibTransId="{B0128D1E-E8C2-46BF-993B-0C7BF9F5EC91}"/>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927B02E4-57A9-4BCF-9ABC-7EAD74EE2092}" srcId="{BCBC93E2-D390-4915-B7B9-6D42915DD847}" destId="{6F7D2EEA-DC79-4BBA-8178-5F0BAB50C99C}" srcOrd="0" destOrd="0" parTransId="{3669727E-CAA7-41D9-A8CB-FD696995B23F}" sibTransId="{42B3F162-7214-4C3C-A20D-CCA67DB87189}"/>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dgm:spPr>
        <a:solidFill>
          <a:srgbClr val="C00000"/>
        </a:solidFill>
      </dgm:spPr>
      <dgm:t>
        <a:bodyPr/>
        <a:lstStyle/>
        <a:p>
          <a:r>
            <a:rPr lang="en-US" dirty="0"/>
            <a:t>Federal CDBG Overview</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F834A15-39E5-415A-AC9E-247C28A1FABD}">
      <dgm:prSet phldrT="[Text]"/>
      <dgm:spPr>
        <a:solidFill>
          <a:schemeClr val="bg1">
            <a:lumMod val="85000"/>
            <a:alpha val="90000"/>
          </a:schemeClr>
        </a:solidFill>
      </dgm:spPr>
      <dgm:t>
        <a:bodyPr/>
        <a:lstStyle/>
        <a:p>
          <a:r>
            <a:rPr lang="en-US" dirty="0"/>
            <a:t>Develop viable communities by supporting integrated approaches to:</a:t>
          </a:r>
        </a:p>
      </dgm:t>
    </dgm:pt>
    <dgm:pt modelId="{B1453851-3FF2-4DBD-8641-4C70319CB7EE}" type="parTrans" cxnId="{17BC1B14-C0A1-4442-8AD2-BD4F7607151F}">
      <dgm:prSet/>
      <dgm:spPr/>
      <dgm:t>
        <a:bodyPr/>
        <a:lstStyle/>
        <a:p>
          <a:endParaRPr lang="en-US"/>
        </a:p>
      </dgm:t>
    </dgm:pt>
    <dgm:pt modelId="{8B865C26-6FC4-43EB-9A1D-97330550D0CE}" type="sibTrans" cxnId="{17BC1B14-C0A1-4442-8AD2-BD4F7607151F}">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b="0" i="0" dirty="0"/>
            <a:t>HUD Office of Community Planning &amp; Development</a:t>
          </a:r>
          <a:endParaRPr lang="en-US" dirty="0"/>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7D86F8E8-584A-414B-B9F1-362FAB188061}">
      <dgm:prSet phldrT="[Text]"/>
      <dgm:spPr>
        <a:solidFill>
          <a:schemeClr val="bg1">
            <a:lumMod val="85000"/>
            <a:alpha val="90000"/>
          </a:schemeClr>
        </a:solidFill>
      </dgm:spPr>
      <dgm:t>
        <a:bodyPr/>
        <a:lstStyle/>
        <a:p>
          <a:endParaRPr lang="en-US" dirty="0"/>
        </a:p>
      </dgm:t>
    </dgm:pt>
    <dgm:pt modelId="{CCD5F9F0-5754-4DB8-A2A4-759940650F1D}" type="parTrans" cxnId="{62A73B60-CEAF-4BB9-BA90-A31E33ECE92F}">
      <dgm:prSet/>
      <dgm:spPr/>
      <dgm:t>
        <a:bodyPr/>
        <a:lstStyle/>
        <a:p>
          <a:endParaRPr lang="en-US"/>
        </a:p>
      </dgm:t>
    </dgm:pt>
    <dgm:pt modelId="{6A0A11C2-3545-416B-A5D7-A40BDDF47AB3}" type="sibTrans" cxnId="{62A73B60-CEAF-4BB9-BA90-A31E33ECE92F}">
      <dgm:prSet/>
      <dgm:spPr/>
      <dgm:t>
        <a:bodyPr/>
        <a:lstStyle/>
        <a:p>
          <a:endParaRPr lang="en-US"/>
        </a:p>
      </dgm:t>
    </dgm:pt>
    <dgm:pt modelId="{D263CF08-5939-4FCC-A755-32ADB90A58C7}">
      <dgm:prSet phldrT="[Text]"/>
      <dgm:spPr>
        <a:solidFill>
          <a:schemeClr val="bg1">
            <a:lumMod val="85000"/>
            <a:alpha val="90000"/>
          </a:schemeClr>
        </a:solidFill>
      </dgm:spPr>
      <dgm:t>
        <a:bodyPr/>
        <a:lstStyle/>
        <a:p>
          <a:r>
            <a:rPr lang="en-US" dirty="0"/>
            <a:t>HUD develops partnerships with all levels of government, private sector for-profit and non-profit organizations</a:t>
          </a:r>
        </a:p>
      </dgm:t>
    </dgm:pt>
    <dgm:pt modelId="{83B55BE7-BCDC-4341-ACD9-53EC866B5119}" type="parTrans" cxnId="{EAA4E10C-B2CA-4E78-8AE4-2CB1D650B4AD}">
      <dgm:prSet/>
      <dgm:spPr/>
      <dgm:t>
        <a:bodyPr/>
        <a:lstStyle/>
        <a:p>
          <a:endParaRPr lang="en-US"/>
        </a:p>
      </dgm:t>
    </dgm:pt>
    <dgm:pt modelId="{00D2724C-B81E-4ACF-A4D9-1745A8517184}" type="sibTrans" cxnId="{EAA4E10C-B2CA-4E78-8AE4-2CB1D650B4AD}">
      <dgm:prSet/>
      <dgm:spPr/>
      <dgm:t>
        <a:bodyPr/>
        <a:lstStyle/>
        <a:p>
          <a:endParaRPr lang="en-US"/>
        </a:p>
      </dgm:t>
    </dgm:pt>
    <dgm:pt modelId="{6A9743CF-9B88-4D79-9FE1-6102425E83B1}">
      <dgm:prSet phldrT="[Text]"/>
      <dgm:spPr>
        <a:solidFill>
          <a:schemeClr val="bg1">
            <a:lumMod val="85000"/>
            <a:alpha val="90000"/>
          </a:schemeClr>
        </a:solidFill>
      </dgm:spPr>
      <dgm:t>
        <a:bodyPr/>
        <a:lstStyle/>
        <a:p>
          <a:r>
            <a:rPr lang="en-US" dirty="0"/>
            <a:t>Decent housing options</a:t>
          </a:r>
        </a:p>
      </dgm:t>
    </dgm:pt>
    <dgm:pt modelId="{4FEDE14D-383F-4EE3-ADEB-912A2312A5EA}" type="parTrans" cxnId="{62457AA4-955B-45D1-ABE7-B1CBD1F72C3D}">
      <dgm:prSet/>
      <dgm:spPr/>
      <dgm:t>
        <a:bodyPr/>
        <a:lstStyle/>
        <a:p>
          <a:endParaRPr lang="en-US"/>
        </a:p>
      </dgm:t>
    </dgm:pt>
    <dgm:pt modelId="{06D91959-75F3-4AE4-BA48-AF724567C362}" type="sibTrans" cxnId="{62457AA4-955B-45D1-ABE7-B1CBD1F72C3D}">
      <dgm:prSet/>
      <dgm:spPr/>
      <dgm:t>
        <a:bodyPr/>
        <a:lstStyle/>
        <a:p>
          <a:endParaRPr lang="en-US"/>
        </a:p>
      </dgm:t>
    </dgm:pt>
    <dgm:pt modelId="{5A85267A-4E35-4288-8D6D-97405BB58E5A}">
      <dgm:prSet phldrT="[Text]"/>
      <dgm:spPr>
        <a:solidFill>
          <a:schemeClr val="bg1">
            <a:lumMod val="85000"/>
            <a:alpha val="90000"/>
          </a:schemeClr>
        </a:solidFill>
      </dgm:spPr>
      <dgm:t>
        <a:bodyPr/>
        <a:lstStyle/>
        <a:p>
          <a:r>
            <a:rPr lang="en-US" dirty="0"/>
            <a:t>Suitable living environments, and</a:t>
          </a:r>
        </a:p>
      </dgm:t>
    </dgm:pt>
    <dgm:pt modelId="{DD3CB8A9-F5F2-4841-87C8-8C3248BA0401}" type="parTrans" cxnId="{BDBC499C-97D2-4BF5-BFF2-44526132D235}">
      <dgm:prSet/>
      <dgm:spPr/>
      <dgm:t>
        <a:bodyPr/>
        <a:lstStyle/>
        <a:p>
          <a:endParaRPr lang="en-US"/>
        </a:p>
      </dgm:t>
    </dgm:pt>
    <dgm:pt modelId="{B08D4C1B-2B25-4A79-9586-F68903DD11AF}" type="sibTrans" cxnId="{BDBC499C-97D2-4BF5-BFF2-44526132D235}">
      <dgm:prSet/>
      <dgm:spPr/>
      <dgm:t>
        <a:bodyPr/>
        <a:lstStyle/>
        <a:p>
          <a:endParaRPr lang="en-US"/>
        </a:p>
      </dgm:t>
    </dgm:pt>
    <dgm:pt modelId="{928B017B-DDF2-494D-A694-24AFA5452A29}">
      <dgm:prSet phldrT="[Text]"/>
      <dgm:spPr>
        <a:solidFill>
          <a:schemeClr val="bg1">
            <a:lumMod val="85000"/>
            <a:alpha val="90000"/>
          </a:schemeClr>
        </a:solidFill>
      </dgm:spPr>
      <dgm:t>
        <a:bodyPr/>
        <a:lstStyle/>
        <a:p>
          <a:r>
            <a:rPr lang="en-US" dirty="0"/>
            <a:t>Expanded economic opportunities for low- and moderate-income persons</a:t>
          </a:r>
        </a:p>
      </dgm:t>
    </dgm:pt>
    <dgm:pt modelId="{29AE7487-2471-42BF-B71B-6C2C89D185E0}" type="parTrans" cxnId="{D8932DCE-742F-407D-94AD-322E084C4F7F}">
      <dgm:prSet/>
      <dgm:spPr/>
      <dgm:t>
        <a:bodyPr/>
        <a:lstStyle/>
        <a:p>
          <a:endParaRPr lang="en-US"/>
        </a:p>
      </dgm:t>
    </dgm:pt>
    <dgm:pt modelId="{6C2822B0-9945-4CCC-A3C0-68FC6FDA04C5}" type="sibTrans" cxnId="{D8932DCE-742F-407D-94AD-322E084C4F7F}">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EAA4E10C-B2CA-4E78-8AE4-2CB1D650B4AD}" srcId="{6F7D2EEA-DC79-4BBA-8178-5F0BAB50C99C}" destId="{D263CF08-5939-4FCC-A755-32ADB90A58C7}" srcOrd="1" destOrd="0" parTransId="{83B55BE7-BCDC-4341-ACD9-53EC866B5119}" sibTransId="{00D2724C-B81E-4ACF-A4D9-1745A8517184}"/>
    <dgm:cxn modelId="{17BC1B14-C0A1-4442-8AD2-BD4F7607151F}" srcId="{17A19696-4681-44B0-93C7-AE83AA983139}" destId="{1F834A15-39E5-415A-AC9E-247C28A1FABD}" srcOrd="0" destOrd="0" parTransId="{B1453851-3FF2-4DBD-8641-4C70319CB7EE}" sibTransId="{8B865C26-6FC4-43EB-9A1D-97330550D0CE}"/>
    <dgm:cxn modelId="{D1964D19-E7A4-41F1-BB21-0185F9879128}" type="presOf" srcId="{1F834A15-39E5-415A-AC9E-247C28A1FABD}" destId="{45D50A1D-B577-4588-BF7C-CADE52BEC1FB}" srcOrd="0" destOrd="1" presId="urn:microsoft.com/office/officeart/2005/8/layout/hList1"/>
    <dgm:cxn modelId="{841B701D-3D18-4E1D-8216-2A2A2D07CA40}" type="presOf" srcId="{6F7D2EEA-DC79-4BBA-8178-5F0BAB50C99C}" destId="{C1AD11D4-10E2-4179-BB35-C8A27F50E5C2}" srcOrd="0" destOrd="0" presId="urn:microsoft.com/office/officeart/2005/8/layout/hList1"/>
    <dgm:cxn modelId="{D0A06C36-41D0-46E7-9780-DB56AF19FF4A}" type="presOf" srcId="{D263CF08-5939-4FCC-A755-32ADB90A58C7}" destId="{45D50A1D-B577-4588-BF7C-CADE52BEC1FB}" srcOrd="0" destOrd="5" presId="urn:microsoft.com/office/officeart/2005/8/layout/hList1"/>
    <dgm:cxn modelId="{62A73B60-CEAF-4BB9-BA90-A31E33ECE92F}" srcId="{6F7D2EEA-DC79-4BBA-8178-5F0BAB50C99C}" destId="{7D86F8E8-584A-414B-B9F1-362FAB188061}" srcOrd="2" destOrd="0" parTransId="{CCD5F9F0-5754-4DB8-A2A4-759940650F1D}" sibTransId="{6A0A11C2-3545-416B-A5D7-A40BDDF47AB3}"/>
    <dgm:cxn modelId="{E5B01B73-5A84-4196-A82E-E96A8DD55591}" type="presOf" srcId="{7D86F8E8-584A-414B-B9F1-362FAB188061}" destId="{45D50A1D-B577-4588-BF7C-CADE52BEC1FB}" srcOrd="0" destOrd="6"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BDBC499C-97D2-4BF5-BFF2-44526132D235}" srcId="{1F834A15-39E5-415A-AC9E-247C28A1FABD}" destId="{5A85267A-4E35-4288-8D6D-97405BB58E5A}" srcOrd="1" destOrd="0" parTransId="{DD3CB8A9-F5F2-4841-87C8-8C3248BA0401}" sibTransId="{B08D4C1B-2B25-4A79-9586-F68903DD11AF}"/>
    <dgm:cxn modelId="{62457AA4-955B-45D1-ABE7-B1CBD1F72C3D}" srcId="{1F834A15-39E5-415A-AC9E-247C28A1FABD}" destId="{6A9743CF-9B88-4D79-9FE1-6102425E83B1}" srcOrd="0" destOrd="0" parTransId="{4FEDE14D-383F-4EE3-ADEB-912A2312A5EA}" sibTransId="{06D91959-75F3-4AE4-BA48-AF724567C362}"/>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D8932DCE-742F-407D-94AD-322E084C4F7F}" srcId="{1F834A15-39E5-415A-AC9E-247C28A1FABD}" destId="{928B017B-DDF2-494D-A694-24AFA5452A29}" srcOrd="2" destOrd="0" parTransId="{29AE7487-2471-42BF-B71B-6C2C89D185E0}" sibTransId="{6C2822B0-9945-4CCC-A3C0-68FC6FDA04C5}"/>
    <dgm:cxn modelId="{D08759D4-9388-4E58-B70D-CC7A3D535F7E}" type="presOf" srcId="{5A85267A-4E35-4288-8D6D-97405BB58E5A}" destId="{45D50A1D-B577-4588-BF7C-CADE52BEC1FB}" srcOrd="0" destOrd="3" presId="urn:microsoft.com/office/officeart/2005/8/layout/hList1"/>
    <dgm:cxn modelId="{CCCB55D6-19BE-4F77-9F1E-8FA40C68713C}" type="presOf" srcId="{6A9743CF-9B88-4D79-9FE1-6102425E83B1}" destId="{45D50A1D-B577-4588-BF7C-CADE52BEC1FB}" srcOrd="0" destOrd="2" presId="urn:microsoft.com/office/officeart/2005/8/layout/hList1"/>
    <dgm:cxn modelId="{927B02E4-57A9-4BCF-9ABC-7EAD74EE2092}" srcId="{BCBC93E2-D390-4915-B7B9-6D42915DD847}" destId="{6F7D2EEA-DC79-4BBA-8178-5F0BAB50C99C}" srcOrd="0" destOrd="0" parTransId="{3669727E-CAA7-41D9-A8CB-FD696995B23F}" sibTransId="{42B3F162-7214-4C3C-A20D-CCA67DB87189}"/>
    <dgm:cxn modelId="{F711F3F3-AD18-4B8D-B4BD-2279EC95B11E}" type="presOf" srcId="{928B017B-DDF2-494D-A694-24AFA5452A29}" destId="{45D50A1D-B577-4588-BF7C-CADE52BEC1FB}" srcOrd="0" destOrd="4" presId="urn:microsoft.com/office/officeart/2005/8/layout/hList1"/>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dgm:spPr>
        <a:solidFill>
          <a:srgbClr val="C00000"/>
        </a:solidFill>
      </dgm:spPr>
      <dgm:t>
        <a:bodyPr/>
        <a:lstStyle/>
        <a:p>
          <a:r>
            <a:rPr lang="en-US" dirty="0"/>
            <a:t>Federal CDBG Overview</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b="0" i="0" dirty="0"/>
            <a:t>Federal CDBG Programs</a:t>
          </a:r>
          <a:endParaRPr lang="en-US" dirty="0"/>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395FB70A-571C-406C-90EA-310B27503EED}">
      <dgm:prSet phldrT="[Text]"/>
      <dgm:spPr>
        <a:solidFill>
          <a:schemeClr val="bg1">
            <a:lumMod val="85000"/>
            <a:alpha val="90000"/>
          </a:schemeClr>
        </a:solidFill>
      </dgm:spPr>
      <dgm:t>
        <a:bodyPr/>
        <a:lstStyle/>
        <a:p>
          <a:r>
            <a:rPr lang="en-US" b="1" dirty="0">
              <a:solidFill>
                <a:srgbClr val="C00000"/>
              </a:solidFill>
            </a:rPr>
            <a:t>Entitlement Program </a:t>
          </a:r>
          <a:r>
            <a:rPr lang="en-US" dirty="0"/>
            <a:t>– annual grants on a formula basis to entitled cities and counties to develop viable urban communities via decent housing/living environment and expanding economic opportunities</a:t>
          </a:r>
        </a:p>
      </dgm:t>
    </dgm:pt>
    <dgm:pt modelId="{141FB234-B515-48F0-AC22-866A3B1B16EB}" type="parTrans" cxnId="{579716B1-CFF6-48AA-AA81-27CFDC7F78E5}">
      <dgm:prSet/>
      <dgm:spPr/>
      <dgm:t>
        <a:bodyPr/>
        <a:lstStyle/>
        <a:p>
          <a:endParaRPr lang="en-US"/>
        </a:p>
      </dgm:t>
    </dgm:pt>
    <dgm:pt modelId="{45B8A0B2-444A-4382-963D-8529E1825606}" type="sibTrans" cxnId="{579716B1-CFF6-48AA-AA81-27CFDC7F78E5}">
      <dgm:prSet/>
      <dgm:spPr/>
      <dgm:t>
        <a:bodyPr/>
        <a:lstStyle/>
        <a:p>
          <a:endParaRPr lang="en-US"/>
        </a:p>
      </dgm:t>
    </dgm:pt>
    <dgm:pt modelId="{4406330C-0DC6-480A-B3B3-AAFE2B099964}">
      <dgm:prSet phldrT="[Text]"/>
      <dgm:spPr>
        <a:solidFill>
          <a:schemeClr val="bg1">
            <a:lumMod val="85000"/>
            <a:alpha val="90000"/>
          </a:schemeClr>
        </a:solidFill>
      </dgm:spPr>
      <dgm:t>
        <a:bodyPr/>
        <a:lstStyle/>
        <a:p>
          <a:r>
            <a:rPr lang="en-US" b="1" dirty="0">
              <a:solidFill>
                <a:srgbClr val="C00000"/>
              </a:solidFill>
            </a:rPr>
            <a:t>Section 108 Loan Guarantee Program</a:t>
          </a:r>
          <a:r>
            <a:rPr lang="en-US" dirty="0">
              <a:solidFill>
                <a:srgbClr val="C00000"/>
              </a:solidFill>
            </a:rPr>
            <a:t> </a:t>
          </a:r>
          <a:r>
            <a:rPr lang="en-US" dirty="0"/>
            <a:t>– CDBG recipients can leverage their annual grant allocation to access low-cost, flexible financing for ED, housing, public facility, and infrastructure projects; often used to catalyze private economic activity in underserved areas or fill gap financing in important community project; flexible repayment terms make it ideal for layering with other sources of community and ED financing including New Markets Tax Credits, Low Income Housing Tax Credits and Opportunity Zone equity investments</a:t>
          </a:r>
        </a:p>
      </dgm:t>
    </dgm:pt>
    <dgm:pt modelId="{54B97868-3DD7-49BC-89E0-50F135E10D96}" type="parTrans" cxnId="{69519C62-17D5-40FD-BB33-47B309CB0168}">
      <dgm:prSet/>
      <dgm:spPr/>
      <dgm:t>
        <a:bodyPr/>
        <a:lstStyle/>
        <a:p>
          <a:endParaRPr lang="en-US"/>
        </a:p>
      </dgm:t>
    </dgm:pt>
    <dgm:pt modelId="{6D7EBF20-8915-42B1-895A-44B6EBFF4F94}" type="sibTrans" cxnId="{69519C62-17D5-40FD-BB33-47B309CB0168}">
      <dgm:prSet/>
      <dgm:spPr/>
      <dgm:t>
        <a:bodyPr/>
        <a:lstStyle/>
        <a:p>
          <a:endParaRPr lang="en-US"/>
        </a:p>
      </dgm:t>
    </dgm:pt>
    <dgm:pt modelId="{1E803B34-45F8-4469-B406-4868EF34DF3B}">
      <dgm:prSet phldrT="[Text]"/>
      <dgm:spPr>
        <a:solidFill>
          <a:schemeClr val="bg1">
            <a:lumMod val="85000"/>
            <a:alpha val="90000"/>
          </a:schemeClr>
        </a:solidFill>
      </dgm:spPr>
      <dgm:t>
        <a:bodyPr/>
        <a:lstStyle/>
        <a:p>
          <a:r>
            <a:rPr lang="en-US" dirty="0"/>
            <a:t>Principal cities of MSAs</a:t>
          </a:r>
        </a:p>
      </dgm:t>
    </dgm:pt>
    <dgm:pt modelId="{E04FF02F-8E10-4186-AE96-BDA5AE3D7D1B}" type="parTrans" cxnId="{E69FE884-6B73-4B99-AE2F-160576D7D69B}">
      <dgm:prSet/>
      <dgm:spPr/>
      <dgm:t>
        <a:bodyPr/>
        <a:lstStyle/>
        <a:p>
          <a:endParaRPr lang="en-US"/>
        </a:p>
      </dgm:t>
    </dgm:pt>
    <dgm:pt modelId="{F755673F-BCD7-4B4D-9AC6-C6EB07B5A875}" type="sibTrans" cxnId="{E69FE884-6B73-4B99-AE2F-160576D7D69B}">
      <dgm:prSet/>
      <dgm:spPr/>
      <dgm:t>
        <a:bodyPr/>
        <a:lstStyle/>
        <a:p>
          <a:endParaRPr lang="en-US"/>
        </a:p>
      </dgm:t>
    </dgm:pt>
    <dgm:pt modelId="{861AB2BC-C59D-4752-99AD-32392ED702F9}">
      <dgm:prSet phldrT="[Text]"/>
      <dgm:spPr>
        <a:solidFill>
          <a:schemeClr val="bg1">
            <a:lumMod val="85000"/>
            <a:alpha val="90000"/>
          </a:schemeClr>
        </a:solidFill>
      </dgm:spPr>
      <dgm:t>
        <a:bodyPr/>
        <a:lstStyle/>
        <a:p>
          <a:r>
            <a:rPr lang="en-US" dirty="0"/>
            <a:t>Other metro cities with populations of at least 50,000</a:t>
          </a:r>
        </a:p>
      </dgm:t>
    </dgm:pt>
    <dgm:pt modelId="{B13B7A57-4382-4DD6-9ED9-4519C78D2CE3}" type="parTrans" cxnId="{2E64836D-6530-40B9-AEA1-1CF1E33F07B3}">
      <dgm:prSet/>
      <dgm:spPr/>
      <dgm:t>
        <a:bodyPr/>
        <a:lstStyle/>
        <a:p>
          <a:endParaRPr lang="en-US"/>
        </a:p>
      </dgm:t>
    </dgm:pt>
    <dgm:pt modelId="{34294916-A0A3-4D51-86F6-8B36F1533A9F}" type="sibTrans" cxnId="{2E64836D-6530-40B9-AEA1-1CF1E33F07B3}">
      <dgm:prSet/>
      <dgm:spPr/>
      <dgm:t>
        <a:bodyPr/>
        <a:lstStyle/>
        <a:p>
          <a:endParaRPr lang="en-US"/>
        </a:p>
      </dgm:t>
    </dgm:pt>
    <dgm:pt modelId="{EC5E132B-CE14-4E7A-A523-8757DA419F04}">
      <dgm:prSet phldrT="[Text]"/>
      <dgm:spPr>
        <a:solidFill>
          <a:schemeClr val="bg1">
            <a:lumMod val="85000"/>
            <a:alpha val="90000"/>
          </a:schemeClr>
        </a:solidFill>
      </dgm:spPr>
      <dgm:t>
        <a:bodyPr/>
        <a:lstStyle/>
        <a:p>
          <a:r>
            <a:rPr lang="en-US" dirty="0"/>
            <a:t>Qualified urban counties with populations of at least 200,000 (excluding population of entitled cities)</a:t>
          </a:r>
        </a:p>
      </dgm:t>
    </dgm:pt>
    <dgm:pt modelId="{516040E0-1298-4AA7-B944-BB3DFB2567B9}" type="parTrans" cxnId="{1729D2F7-9024-413B-9270-BEDB69E49CFE}">
      <dgm:prSet/>
      <dgm:spPr/>
      <dgm:t>
        <a:bodyPr/>
        <a:lstStyle/>
        <a:p>
          <a:endParaRPr lang="en-US"/>
        </a:p>
      </dgm:t>
    </dgm:pt>
    <dgm:pt modelId="{9D81D693-7B3C-448B-96C4-3A3462840638}" type="sibTrans" cxnId="{1729D2F7-9024-413B-9270-BEDB69E49CFE}">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841B701D-3D18-4E1D-8216-2A2A2D07CA40}" type="presOf" srcId="{6F7D2EEA-DC79-4BBA-8178-5F0BAB50C99C}" destId="{C1AD11D4-10E2-4179-BB35-C8A27F50E5C2}" srcOrd="0" destOrd="0" presId="urn:microsoft.com/office/officeart/2005/8/layout/hList1"/>
    <dgm:cxn modelId="{69519C62-17D5-40FD-BB33-47B309CB0168}" srcId="{17A19696-4681-44B0-93C7-AE83AA983139}" destId="{4406330C-0DC6-480A-B3B3-AAFE2B099964}" srcOrd="1" destOrd="0" parTransId="{54B97868-3DD7-49BC-89E0-50F135E10D96}" sibTransId="{6D7EBF20-8915-42B1-895A-44B6EBFF4F94}"/>
    <dgm:cxn modelId="{DA977E43-D2BE-430C-AF39-54F19DD8BED3}" type="presOf" srcId="{1E803B34-45F8-4469-B406-4868EF34DF3B}" destId="{45D50A1D-B577-4588-BF7C-CADE52BEC1FB}" srcOrd="0" destOrd="2" presId="urn:microsoft.com/office/officeart/2005/8/layout/hList1"/>
    <dgm:cxn modelId="{2E64836D-6530-40B9-AEA1-1CF1E33F07B3}" srcId="{395FB70A-571C-406C-90EA-310B27503EED}" destId="{861AB2BC-C59D-4752-99AD-32392ED702F9}" srcOrd="1" destOrd="0" parTransId="{B13B7A57-4382-4DD6-9ED9-4519C78D2CE3}" sibTransId="{34294916-A0A3-4D51-86F6-8B36F1533A9F}"/>
    <dgm:cxn modelId="{D3686953-B6EB-4816-AE56-4588E8CD5FAE}" type="presOf" srcId="{395FB70A-571C-406C-90EA-310B27503EED}" destId="{45D50A1D-B577-4588-BF7C-CADE52BEC1FB}" srcOrd="0" destOrd="1"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E69FE884-6B73-4B99-AE2F-160576D7D69B}" srcId="{395FB70A-571C-406C-90EA-310B27503EED}" destId="{1E803B34-45F8-4469-B406-4868EF34DF3B}" srcOrd="0" destOrd="0" parTransId="{E04FF02F-8E10-4186-AE96-BDA5AE3D7D1B}" sibTransId="{F755673F-BCD7-4B4D-9AC6-C6EB07B5A875}"/>
    <dgm:cxn modelId="{15623095-74AA-4ABF-BD4F-CDD7CFB08B3B}" type="presOf" srcId="{861AB2BC-C59D-4752-99AD-32392ED702F9}" destId="{45D50A1D-B577-4588-BF7C-CADE52BEC1FB}" srcOrd="0" destOrd="3" presId="urn:microsoft.com/office/officeart/2005/8/layout/hList1"/>
    <dgm:cxn modelId="{579716B1-CFF6-48AA-AA81-27CFDC7F78E5}" srcId="{17A19696-4681-44B0-93C7-AE83AA983139}" destId="{395FB70A-571C-406C-90EA-310B27503EED}" srcOrd="0" destOrd="0" parTransId="{141FB234-B515-48F0-AC22-866A3B1B16EB}" sibTransId="{45B8A0B2-444A-4382-963D-8529E1825606}"/>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B198D6C4-5B00-437A-85F0-EE47DE61FF17}" type="presOf" srcId="{EC5E132B-CE14-4E7A-A523-8757DA419F04}" destId="{45D50A1D-B577-4588-BF7C-CADE52BEC1FB}" srcOrd="0" destOrd="4" presId="urn:microsoft.com/office/officeart/2005/8/layout/hList1"/>
    <dgm:cxn modelId="{927B02E4-57A9-4BCF-9ABC-7EAD74EE2092}" srcId="{BCBC93E2-D390-4915-B7B9-6D42915DD847}" destId="{6F7D2EEA-DC79-4BBA-8178-5F0BAB50C99C}" srcOrd="0" destOrd="0" parTransId="{3669727E-CAA7-41D9-A8CB-FD696995B23F}" sibTransId="{42B3F162-7214-4C3C-A20D-CCA67DB87189}"/>
    <dgm:cxn modelId="{1729D2F7-9024-413B-9270-BEDB69E49CFE}" srcId="{395FB70A-571C-406C-90EA-310B27503EED}" destId="{EC5E132B-CE14-4E7A-A523-8757DA419F04}" srcOrd="2" destOrd="0" parTransId="{516040E0-1298-4AA7-B944-BB3DFB2567B9}" sibTransId="{9D81D693-7B3C-448B-96C4-3A3462840638}"/>
    <dgm:cxn modelId="{D8E445FC-653F-4BE0-9BBA-EA7751943DF6}" type="presOf" srcId="{4406330C-0DC6-480A-B3B3-AAFE2B099964}" destId="{45D50A1D-B577-4588-BF7C-CADE52BEC1FB}" srcOrd="0" destOrd="5" presId="urn:microsoft.com/office/officeart/2005/8/layout/hList1"/>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dgm:spPr>
        <a:solidFill>
          <a:srgbClr val="C00000"/>
        </a:solidFill>
      </dgm:spPr>
      <dgm:t>
        <a:bodyPr/>
        <a:lstStyle/>
        <a:p>
          <a:r>
            <a:rPr lang="en-US" dirty="0"/>
            <a:t>Federal CDBG Overview</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b="0" i="0" dirty="0"/>
            <a:t>Federal CDBG Programs</a:t>
          </a:r>
          <a:endParaRPr lang="en-US" dirty="0"/>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78D20CEB-67BB-4997-9CD6-20D6420B7803}">
      <dgm:prSet/>
      <dgm:spPr/>
      <dgm:t>
        <a:bodyPr/>
        <a:lstStyle/>
        <a:p>
          <a:r>
            <a:rPr lang="en-US" b="1" dirty="0" err="1">
              <a:solidFill>
                <a:srgbClr val="C00000"/>
              </a:solidFill>
            </a:rPr>
            <a:t>Colonias</a:t>
          </a:r>
          <a:r>
            <a:rPr lang="en-US" b="1" dirty="0">
              <a:solidFill>
                <a:srgbClr val="C00000"/>
              </a:solidFill>
            </a:rPr>
            <a:t> Set-Aside</a:t>
          </a:r>
          <a:r>
            <a:rPr lang="en-US" dirty="0"/>
            <a:t> – special allocation to residential neighborhood projects along the border states of Arizona, California, New Mexico and Texas (United States-Mexico border region)</a:t>
          </a:r>
        </a:p>
      </dgm:t>
    </dgm:pt>
    <dgm:pt modelId="{B6AB1932-A9A5-45AE-8A80-F954FAE3C5B8}" type="parTrans" cxnId="{91AB0325-7C64-4CCC-A06E-BF94277E9B9D}">
      <dgm:prSet/>
      <dgm:spPr/>
      <dgm:t>
        <a:bodyPr/>
        <a:lstStyle/>
        <a:p>
          <a:endParaRPr lang="en-US"/>
        </a:p>
      </dgm:t>
    </dgm:pt>
    <dgm:pt modelId="{DB048505-2C41-4977-B98C-BAA8AA61CB07}" type="sibTrans" cxnId="{91AB0325-7C64-4CCC-A06E-BF94277E9B9D}">
      <dgm:prSet/>
      <dgm:spPr/>
      <dgm:t>
        <a:bodyPr/>
        <a:lstStyle/>
        <a:p>
          <a:endParaRPr lang="en-US"/>
        </a:p>
      </dgm:t>
    </dgm:pt>
    <dgm:pt modelId="{54D3ABC8-002C-410E-910F-B531CA63FBD3}">
      <dgm:prSet/>
      <dgm:spPr/>
      <dgm:t>
        <a:bodyPr/>
        <a:lstStyle/>
        <a:p>
          <a:r>
            <a:rPr lang="en-US" b="1" dirty="0">
              <a:solidFill>
                <a:srgbClr val="C00000"/>
              </a:solidFill>
            </a:rPr>
            <a:t>Disaster Recovery Program </a:t>
          </a:r>
          <a:r>
            <a:rPr lang="en-US" dirty="0"/>
            <a:t>– grants to help cities, counties and states recover from Presidentially declared disasters, especially in low-income areas</a:t>
          </a:r>
        </a:p>
      </dgm:t>
    </dgm:pt>
    <dgm:pt modelId="{801EAA02-506F-4C99-8E87-71E02C5A1516}" type="parTrans" cxnId="{5995440C-2AF1-49D2-BDF0-88762CAC1DC1}">
      <dgm:prSet/>
      <dgm:spPr/>
    </dgm:pt>
    <dgm:pt modelId="{A6F178B3-27FA-40B6-91F1-343FB5218651}" type="sibTrans" cxnId="{5995440C-2AF1-49D2-BDF0-88762CAC1DC1}">
      <dgm:prSet/>
      <dgm:spPr/>
    </dgm:pt>
    <dgm:pt modelId="{C316F3E2-48BF-4387-A3D1-2C96C780BBF6}">
      <dgm:prSet/>
      <dgm:spPr/>
      <dgm:t>
        <a:bodyPr/>
        <a:lstStyle/>
        <a:p>
          <a:r>
            <a:rPr lang="en-US" b="1" dirty="0">
              <a:solidFill>
                <a:srgbClr val="C00000"/>
              </a:solidFill>
            </a:rPr>
            <a:t>HUD Administered Non-Entitled Counties in Hawaii Program</a:t>
          </a:r>
          <a:r>
            <a:rPr lang="en-US" dirty="0"/>
            <a:t> – sources of funding for ED, housing rehabilitation, public facilities, construction or installation for the benefit of LMI persons in non-entitled Hawaiian counties</a:t>
          </a:r>
        </a:p>
      </dgm:t>
    </dgm:pt>
    <dgm:pt modelId="{25D1094F-EABE-42DB-A726-A3FD7E1C35D4}" type="parTrans" cxnId="{63DD7426-0ED2-4B87-9AA4-974D801357BF}">
      <dgm:prSet/>
      <dgm:spPr/>
    </dgm:pt>
    <dgm:pt modelId="{9A895B2E-153B-4866-ABC1-47C6750E3A4A}" type="sibTrans" cxnId="{63DD7426-0ED2-4B87-9AA4-974D801357BF}">
      <dgm:prSet/>
      <dgm:spPr/>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5995440C-2AF1-49D2-BDF0-88762CAC1DC1}" srcId="{17A19696-4681-44B0-93C7-AE83AA983139}" destId="{54D3ABC8-002C-410E-910F-B531CA63FBD3}" srcOrd="0" destOrd="0" parTransId="{801EAA02-506F-4C99-8E87-71E02C5A1516}" sibTransId="{A6F178B3-27FA-40B6-91F1-343FB5218651}"/>
    <dgm:cxn modelId="{841B701D-3D18-4E1D-8216-2A2A2D07CA40}" type="presOf" srcId="{6F7D2EEA-DC79-4BBA-8178-5F0BAB50C99C}" destId="{C1AD11D4-10E2-4179-BB35-C8A27F50E5C2}" srcOrd="0" destOrd="0" presId="urn:microsoft.com/office/officeart/2005/8/layout/hList1"/>
    <dgm:cxn modelId="{91AB0325-7C64-4CCC-A06E-BF94277E9B9D}" srcId="{17A19696-4681-44B0-93C7-AE83AA983139}" destId="{78D20CEB-67BB-4997-9CD6-20D6420B7803}" srcOrd="2" destOrd="0" parTransId="{B6AB1932-A9A5-45AE-8A80-F954FAE3C5B8}" sibTransId="{DB048505-2C41-4977-B98C-BAA8AA61CB07}"/>
    <dgm:cxn modelId="{63DD7426-0ED2-4B87-9AA4-974D801357BF}" srcId="{17A19696-4681-44B0-93C7-AE83AA983139}" destId="{C316F3E2-48BF-4387-A3D1-2C96C780BBF6}" srcOrd="1" destOrd="0" parTransId="{25D1094F-EABE-42DB-A726-A3FD7E1C35D4}" sibTransId="{9A895B2E-153B-4866-ABC1-47C6750E3A4A}"/>
    <dgm:cxn modelId="{830D1D63-F333-4FCA-8346-E49A818795AC}" type="presOf" srcId="{78D20CEB-67BB-4997-9CD6-20D6420B7803}" destId="{45D50A1D-B577-4588-BF7C-CADE52BEC1FB}" srcOrd="0" destOrd="3" presId="urn:microsoft.com/office/officeart/2005/8/layout/hList1"/>
    <dgm:cxn modelId="{B2299449-CC5F-4FC2-8E82-3540080254C1}" type="presOf" srcId="{C316F3E2-48BF-4387-A3D1-2C96C780BBF6}" destId="{45D50A1D-B577-4588-BF7C-CADE52BEC1FB}" srcOrd="0" destOrd="2"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B560F6AD-A448-47A5-A661-1C7B404CF9D4}" type="presOf" srcId="{54D3ABC8-002C-410E-910F-B531CA63FBD3}" destId="{45D50A1D-B577-4588-BF7C-CADE52BEC1FB}" srcOrd="0" destOrd="1" presId="urn:microsoft.com/office/officeart/2005/8/layout/hList1"/>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927B02E4-57A9-4BCF-9ABC-7EAD74EE2092}" srcId="{BCBC93E2-D390-4915-B7B9-6D42915DD847}" destId="{6F7D2EEA-DC79-4BBA-8178-5F0BAB50C99C}" srcOrd="0" destOrd="0" parTransId="{3669727E-CAA7-41D9-A8CB-FD696995B23F}" sibTransId="{42B3F162-7214-4C3C-A20D-CCA67DB87189}"/>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76900"/>
          <a:ext cx="10160000" cy="5760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Federal CDBG Overview</a:t>
          </a:r>
        </a:p>
      </dsp:txBody>
      <dsp:txXfrm>
        <a:off x="0" y="76900"/>
        <a:ext cx="10160000" cy="576000"/>
      </dsp:txXfrm>
    </dsp:sp>
    <dsp:sp modelId="{45D50A1D-B577-4588-BF7C-CADE52BEC1FB}">
      <dsp:nvSpPr>
        <dsp:cNvPr id="0" name=""/>
        <dsp:cNvSpPr/>
      </dsp:nvSpPr>
      <dsp:spPr>
        <a:xfrm>
          <a:off x="0" y="652900"/>
          <a:ext cx="10160000" cy="4172399"/>
        </a:xfrm>
        <a:prstGeom prst="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t>Federal CDBG Programs</a:t>
          </a:r>
          <a:endParaRPr lang="en-US" sz="2000" kern="1200" dirty="0"/>
        </a:p>
        <a:p>
          <a:pPr marL="457200" lvl="2" indent="-228600" algn="l" defTabSz="889000">
            <a:lnSpc>
              <a:spcPct val="90000"/>
            </a:lnSpc>
            <a:spcBef>
              <a:spcPct val="0"/>
            </a:spcBef>
            <a:spcAft>
              <a:spcPct val="15000"/>
            </a:spcAft>
            <a:buChar char="•"/>
          </a:pPr>
          <a:r>
            <a:rPr lang="en-US" sz="2000" b="1" kern="1200" dirty="0">
              <a:solidFill>
                <a:srgbClr val="C00000"/>
              </a:solidFill>
            </a:rPr>
            <a:t>Insular Areas Program</a:t>
          </a:r>
          <a:r>
            <a:rPr lang="en-US" sz="2000" kern="1200" dirty="0">
              <a:solidFill>
                <a:srgbClr val="C00000"/>
              </a:solidFill>
            </a:rPr>
            <a:t> </a:t>
          </a:r>
          <a:r>
            <a:rPr lang="en-US" sz="2000" kern="1200" dirty="0"/>
            <a:t>– for U.S. territories (i.e., American Samoa, Guam, U.S. Virgin Islands)</a:t>
          </a:r>
        </a:p>
        <a:p>
          <a:pPr marL="457200" lvl="2" indent="-228600" algn="l" defTabSz="889000">
            <a:lnSpc>
              <a:spcPct val="90000"/>
            </a:lnSpc>
            <a:spcBef>
              <a:spcPct val="0"/>
            </a:spcBef>
            <a:spcAft>
              <a:spcPct val="15000"/>
            </a:spcAft>
            <a:buChar char="•"/>
          </a:pPr>
          <a:r>
            <a:rPr lang="en-US" sz="2000" b="1" kern="1200" dirty="0">
              <a:solidFill>
                <a:srgbClr val="C00000"/>
              </a:solidFill>
            </a:rPr>
            <a:t>Recovery Housing Program</a:t>
          </a:r>
          <a:r>
            <a:rPr lang="en-US" sz="2000" b="1" kern="1200" dirty="0"/>
            <a:t> </a:t>
          </a:r>
          <a:r>
            <a:rPr lang="en-US" sz="2000" kern="1200" dirty="0"/>
            <a:t>– allows states and the District of Columbia to provide stable, transitional housing for individuals in recovery from substance-use disorder; funding covers a period of not more than 2 years or until the individual secures permanent housing, whichever is earlier</a:t>
          </a:r>
        </a:p>
        <a:p>
          <a:pPr marL="457200" lvl="2" indent="-228600" algn="l" defTabSz="889000">
            <a:lnSpc>
              <a:spcPct val="90000"/>
            </a:lnSpc>
            <a:spcBef>
              <a:spcPct val="0"/>
            </a:spcBef>
            <a:spcAft>
              <a:spcPct val="15000"/>
            </a:spcAft>
            <a:buChar char="•"/>
          </a:pPr>
          <a:r>
            <a:rPr lang="en-US" sz="2000" b="1" kern="1200" dirty="0">
              <a:solidFill>
                <a:srgbClr val="C00000"/>
              </a:solidFill>
            </a:rPr>
            <a:t>Neighborhood Stabilization Program </a:t>
          </a:r>
          <a:r>
            <a:rPr lang="en-US" sz="2000" kern="1200" dirty="0"/>
            <a:t>– providing emergency assistance to stabilize communities with high rates of abandoned and foreclosed homes and to assist households whose annual incomes are up to 120% of the area median income</a:t>
          </a:r>
        </a:p>
        <a:p>
          <a:pPr marL="457200" lvl="2" indent="-228600" algn="l" defTabSz="889000">
            <a:lnSpc>
              <a:spcPct val="90000"/>
            </a:lnSpc>
            <a:spcBef>
              <a:spcPct val="0"/>
            </a:spcBef>
            <a:spcAft>
              <a:spcPct val="15000"/>
            </a:spcAft>
            <a:buChar char="•"/>
          </a:pPr>
          <a:r>
            <a:rPr lang="en-US" sz="2000" b="1" kern="1200" dirty="0">
              <a:solidFill>
                <a:srgbClr val="C00000"/>
              </a:solidFill>
            </a:rPr>
            <a:t>State Program</a:t>
          </a:r>
          <a:r>
            <a:rPr lang="en-US" sz="2000" b="1" kern="1200" dirty="0"/>
            <a:t> </a:t>
          </a:r>
          <a:r>
            <a:rPr lang="en-US" sz="2000" kern="1200" dirty="0"/>
            <a:t>– states award grants to smaller units of general local government that develop and preserve decent affordable housing, provide services to the most vulnerable in communities, and create and retain jobs</a:t>
          </a:r>
        </a:p>
      </dsp:txBody>
      <dsp:txXfrm>
        <a:off x="0" y="652900"/>
        <a:ext cx="10160000" cy="41723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245084"/>
          <a:ext cx="10160000" cy="10944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CDBG National Objectives</a:t>
          </a:r>
        </a:p>
      </dsp:txBody>
      <dsp:txXfrm>
        <a:off x="0" y="245084"/>
        <a:ext cx="10160000" cy="1094400"/>
      </dsp:txXfrm>
    </dsp:sp>
    <dsp:sp modelId="{45D50A1D-B577-4588-BF7C-CADE52BEC1FB}">
      <dsp:nvSpPr>
        <dsp:cNvPr id="0" name=""/>
        <dsp:cNvSpPr/>
      </dsp:nvSpPr>
      <dsp:spPr>
        <a:xfrm>
          <a:off x="0" y="1361515"/>
          <a:ext cx="10160000" cy="2816369"/>
        </a:xfrm>
        <a:prstGeom prst="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en-US" sz="3800" b="0" i="0" kern="1200" dirty="0"/>
            <a:t>Employing at least 51% low-and moderate-income persons</a:t>
          </a:r>
          <a:endParaRPr lang="en-US" sz="3800" kern="1200" dirty="0"/>
        </a:p>
        <a:p>
          <a:pPr marL="285750" lvl="1" indent="-285750" algn="l" defTabSz="1689100">
            <a:lnSpc>
              <a:spcPct val="90000"/>
            </a:lnSpc>
            <a:spcBef>
              <a:spcPct val="0"/>
            </a:spcBef>
            <a:spcAft>
              <a:spcPct val="15000"/>
            </a:spcAft>
            <a:buChar char="•"/>
          </a:pPr>
          <a:r>
            <a:rPr lang="en-US" sz="3800" kern="1200" dirty="0"/>
            <a:t>Elimination of slum and blight</a:t>
          </a:r>
        </a:p>
        <a:p>
          <a:pPr marL="285750" lvl="1" indent="-285750" algn="l" defTabSz="1689100">
            <a:lnSpc>
              <a:spcPct val="90000"/>
            </a:lnSpc>
            <a:spcBef>
              <a:spcPct val="0"/>
            </a:spcBef>
            <a:spcAft>
              <a:spcPct val="15000"/>
            </a:spcAft>
            <a:buChar char="•"/>
          </a:pPr>
          <a:r>
            <a:rPr lang="en-US" sz="3800" kern="1200" dirty="0"/>
            <a:t>Meet an “urgent” business or community need</a:t>
          </a:r>
        </a:p>
      </dsp:txBody>
      <dsp:txXfrm>
        <a:off x="0" y="1361515"/>
        <a:ext cx="10160000" cy="28163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57359-D171-43B6-9F30-5B8808D02D84}">
      <dsp:nvSpPr>
        <dsp:cNvPr id="0" name=""/>
        <dsp:cNvSpPr/>
      </dsp:nvSpPr>
      <dsp:spPr>
        <a:xfrm>
          <a:off x="47" y="314497"/>
          <a:ext cx="4527228" cy="5472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CDBG Funds</a:t>
          </a:r>
          <a:endParaRPr lang="en-US" sz="1900" kern="1200" dirty="0"/>
        </a:p>
      </dsp:txBody>
      <dsp:txXfrm>
        <a:off x="47" y="314497"/>
        <a:ext cx="4527228" cy="547200"/>
      </dsp:txXfrm>
    </dsp:sp>
    <dsp:sp modelId="{03FB8FDD-D425-4250-8879-8453C77BDE26}">
      <dsp:nvSpPr>
        <dsp:cNvPr id="0" name=""/>
        <dsp:cNvSpPr/>
      </dsp:nvSpPr>
      <dsp:spPr>
        <a:xfrm>
          <a:off x="47" y="861697"/>
          <a:ext cx="4527228" cy="3598694"/>
        </a:xfrm>
        <a:prstGeom prst="rect">
          <a:avLst/>
        </a:prstGeom>
        <a:solidFill>
          <a:schemeClr val="bg1">
            <a:lumMod val="9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Infrastructure</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Economic development projects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Public facilities installations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Community centers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Housing rehabilitation</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Public services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Microenterprise assistance</a:t>
          </a:r>
        </a:p>
      </dsp:txBody>
      <dsp:txXfrm>
        <a:off x="47" y="861697"/>
        <a:ext cx="4527228" cy="3598694"/>
      </dsp:txXfrm>
    </dsp:sp>
    <dsp:sp modelId="{33D46EAE-B6BB-49BC-A654-B13D6C277165}">
      <dsp:nvSpPr>
        <dsp:cNvPr id="0" name=""/>
        <dsp:cNvSpPr/>
      </dsp:nvSpPr>
      <dsp:spPr>
        <a:xfrm>
          <a:off x="5161087" y="314497"/>
          <a:ext cx="4527228" cy="5472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CDBG Funds </a:t>
          </a:r>
          <a:endParaRPr lang="en-US" sz="1900" kern="1200" dirty="0"/>
        </a:p>
      </dsp:txBody>
      <dsp:txXfrm>
        <a:off x="5161087" y="314497"/>
        <a:ext cx="4527228" cy="547200"/>
      </dsp:txXfrm>
    </dsp:sp>
    <dsp:sp modelId="{133EC338-03F9-4164-AFEE-7B09A931ACEB}">
      <dsp:nvSpPr>
        <dsp:cNvPr id="0" name=""/>
        <dsp:cNvSpPr/>
      </dsp:nvSpPr>
      <dsp:spPr>
        <a:xfrm>
          <a:off x="5161087" y="861697"/>
          <a:ext cx="4527228" cy="3598694"/>
        </a:xfrm>
        <a:prstGeom prst="rect">
          <a:avLst/>
        </a:prstGeom>
        <a:solidFill>
          <a:schemeClr val="bg1">
            <a:lumMod val="9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Fund up to 50% of total project costs, not to exceed $500,000</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Up to $10,000 can be granted or loaned for every full-time equivalent job created or retained as a result of the project</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Public infrastructure projects (e.g., water, sewer, roads) are eligible for up to 50% CDBG grant funding, not to exceed $500,000, towards project</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Private, for-profit projects can qualify for up to 50% CDBG low-interest loans, not to exceed $500,000 towards project</a:t>
          </a:r>
        </a:p>
      </dsp:txBody>
      <dsp:txXfrm>
        <a:off x="5161087" y="861697"/>
        <a:ext cx="4527228" cy="35986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32281"/>
          <a:ext cx="10160000" cy="7200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Public Infrastructure + Private </a:t>
          </a:r>
          <a:r>
            <a:rPr lang="en-US" sz="2400" b="1" kern="1200" dirty="0" err="1"/>
            <a:t>CapEx</a:t>
          </a:r>
          <a:endParaRPr lang="en-US" sz="2400" b="1" kern="1200" dirty="0"/>
        </a:p>
      </dsp:txBody>
      <dsp:txXfrm>
        <a:off x="0" y="32281"/>
        <a:ext cx="10160000" cy="720000"/>
      </dsp:txXfrm>
    </dsp:sp>
    <dsp:sp modelId="{45D50A1D-B577-4588-BF7C-CADE52BEC1FB}">
      <dsp:nvSpPr>
        <dsp:cNvPr id="0" name=""/>
        <dsp:cNvSpPr/>
      </dsp:nvSpPr>
      <dsp:spPr>
        <a:xfrm>
          <a:off x="0" y="752281"/>
          <a:ext cx="10160000" cy="3843000"/>
        </a:xfrm>
        <a:prstGeom prst="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Major manufacturer in rural Midwest county with expansion needs to bring outsourced process in-house to enhance quality control measures</a:t>
          </a:r>
        </a:p>
        <a:p>
          <a:pPr marL="228600" lvl="1" indent="-228600" algn="l" defTabSz="1111250">
            <a:lnSpc>
              <a:spcPct val="90000"/>
            </a:lnSpc>
            <a:spcBef>
              <a:spcPct val="0"/>
            </a:spcBef>
            <a:spcAft>
              <a:spcPct val="15000"/>
            </a:spcAft>
            <a:buChar char="•"/>
          </a:pPr>
          <a:r>
            <a:rPr lang="en-US" sz="2500" kern="1200" dirty="0"/>
            <a:t>New public water/sewer/storm sewer/road extension to expanded facility necessary</a:t>
          </a:r>
        </a:p>
        <a:p>
          <a:pPr marL="228600" lvl="1" indent="-228600" algn="l" defTabSz="1111250">
            <a:lnSpc>
              <a:spcPct val="90000"/>
            </a:lnSpc>
            <a:spcBef>
              <a:spcPct val="0"/>
            </a:spcBef>
            <a:spcAft>
              <a:spcPct val="15000"/>
            </a:spcAft>
            <a:buChar char="•"/>
          </a:pPr>
          <a:r>
            <a:rPr lang="en-US" sz="2500" kern="1200" dirty="0"/>
            <a:t>New Jobs Created – 33</a:t>
          </a:r>
        </a:p>
        <a:p>
          <a:pPr marL="228600" lvl="1" indent="-228600" algn="l" defTabSz="1111250">
            <a:lnSpc>
              <a:spcPct val="90000"/>
            </a:lnSpc>
            <a:spcBef>
              <a:spcPct val="0"/>
            </a:spcBef>
            <a:spcAft>
              <a:spcPct val="15000"/>
            </a:spcAft>
            <a:buChar char="•"/>
          </a:pPr>
          <a:r>
            <a:rPr lang="en-US" sz="2500" kern="1200" dirty="0"/>
            <a:t>Commitment to LMI Jobs – 20 (60.6%)</a:t>
          </a:r>
        </a:p>
        <a:p>
          <a:pPr marL="228600" lvl="1" indent="-228600" algn="l" defTabSz="1111250">
            <a:lnSpc>
              <a:spcPct val="90000"/>
            </a:lnSpc>
            <a:spcBef>
              <a:spcPct val="0"/>
            </a:spcBef>
            <a:spcAft>
              <a:spcPct val="15000"/>
            </a:spcAft>
            <a:buChar char="•"/>
          </a:pPr>
          <a:r>
            <a:rPr lang="en-US" sz="2500" kern="1200" dirty="0"/>
            <a:t>Total Private + Public Project Investment - $2.7 M</a:t>
          </a:r>
        </a:p>
        <a:p>
          <a:pPr marL="228600" lvl="1" indent="-228600" algn="l" defTabSz="1111250">
            <a:lnSpc>
              <a:spcPct val="90000"/>
            </a:lnSpc>
            <a:spcBef>
              <a:spcPct val="0"/>
            </a:spcBef>
            <a:spcAft>
              <a:spcPct val="15000"/>
            </a:spcAft>
            <a:buChar char="•"/>
          </a:pPr>
          <a:r>
            <a:rPr lang="en-US" sz="2500" kern="1200" dirty="0"/>
            <a:t>CDBG Infrastructure Grant - $310,000 ($9,394/job)</a:t>
          </a:r>
        </a:p>
        <a:p>
          <a:pPr marL="228600" lvl="1" indent="-228600" algn="l" defTabSz="1111250">
            <a:lnSpc>
              <a:spcPct val="90000"/>
            </a:lnSpc>
            <a:spcBef>
              <a:spcPct val="0"/>
            </a:spcBef>
            <a:spcAft>
              <a:spcPct val="15000"/>
            </a:spcAft>
            <a:buChar char="•"/>
          </a:pPr>
          <a:r>
            <a:rPr lang="en-US" sz="2500" kern="1200" dirty="0"/>
            <a:t>Private Financing - $2.4 M</a:t>
          </a:r>
        </a:p>
      </dsp:txBody>
      <dsp:txXfrm>
        <a:off x="0" y="752281"/>
        <a:ext cx="10160000" cy="3843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29725"/>
          <a:ext cx="10160000" cy="5472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Economic Development Planning Project - $12 M</a:t>
          </a:r>
        </a:p>
      </dsp:txBody>
      <dsp:txXfrm>
        <a:off x="0" y="29725"/>
        <a:ext cx="10160000" cy="547200"/>
      </dsp:txXfrm>
    </dsp:sp>
    <dsp:sp modelId="{45D50A1D-B577-4588-BF7C-CADE52BEC1FB}">
      <dsp:nvSpPr>
        <dsp:cNvPr id="0" name=""/>
        <dsp:cNvSpPr/>
      </dsp:nvSpPr>
      <dsp:spPr>
        <a:xfrm>
          <a:off x="0" y="576925"/>
          <a:ext cx="10160000" cy="4068089"/>
        </a:xfrm>
        <a:prstGeom prst="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Missouri Community Colleges “Training for Tomorrow” initiative in disaster areas of state (tornadoes and flooding recovery)</a:t>
          </a:r>
        </a:p>
        <a:p>
          <a:pPr marL="171450" lvl="1" indent="-171450" algn="l" defTabSz="844550">
            <a:lnSpc>
              <a:spcPct val="90000"/>
            </a:lnSpc>
            <a:spcBef>
              <a:spcPct val="0"/>
            </a:spcBef>
            <a:spcAft>
              <a:spcPct val="15000"/>
            </a:spcAft>
            <a:buChar char="•"/>
          </a:pPr>
          <a:r>
            <a:rPr lang="en-US" sz="1900" kern="1200" dirty="0"/>
            <a:t>12 County governments in disaster impacted areas applied for CDBG funds on behalf of community colleges</a:t>
          </a:r>
        </a:p>
        <a:p>
          <a:pPr marL="171450" lvl="1" indent="-171450" algn="l" defTabSz="844550">
            <a:lnSpc>
              <a:spcPct val="90000"/>
            </a:lnSpc>
            <a:spcBef>
              <a:spcPct val="0"/>
            </a:spcBef>
            <a:spcAft>
              <a:spcPct val="15000"/>
            </a:spcAft>
            <a:buChar char="•"/>
          </a:pPr>
          <a:r>
            <a:rPr lang="en-US" sz="1900" kern="1200" dirty="0"/>
            <a:t>Increase capacity of Missouri CC’s to develop new and expanded programs to retrain and re-employ Missourians in middle-skill occupations that are geared towards economic recovery; priorities included:</a:t>
          </a:r>
        </a:p>
        <a:p>
          <a:pPr marL="342900" lvl="2" indent="-171450" algn="l" defTabSz="844550">
            <a:lnSpc>
              <a:spcPct val="90000"/>
            </a:lnSpc>
            <a:spcBef>
              <a:spcPct val="0"/>
            </a:spcBef>
            <a:spcAft>
              <a:spcPct val="15000"/>
            </a:spcAft>
            <a:buChar char="•"/>
          </a:pPr>
          <a:r>
            <a:rPr lang="en-US" sz="1900" kern="1200" dirty="0"/>
            <a:t>Capacity building actions to develop new programs for workforce market demands</a:t>
          </a:r>
        </a:p>
        <a:p>
          <a:pPr marL="342900" lvl="2" indent="-171450" algn="l" defTabSz="844550">
            <a:lnSpc>
              <a:spcPct val="90000"/>
            </a:lnSpc>
            <a:spcBef>
              <a:spcPct val="0"/>
            </a:spcBef>
            <a:spcAft>
              <a:spcPct val="15000"/>
            </a:spcAft>
            <a:buChar char="•"/>
          </a:pPr>
          <a:r>
            <a:rPr lang="en-US" sz="1900" kern="1200" dirty="0"/>
            <a:t>Proof of alignment with local economic recovery efforts</a:t>
          </a:r>
        </a:p>
        <a:p>
          <a:pPr marL="342900" lvl="2" indent="-171450" algn="l" defTabSz="844550">
            <a:lnSpc>
              <a:spcPct val="90000"/>
            </a:lnSpc>
            <a:spcBef>
              <a:spcPct val="0"/>
            </a:spcBef>
            <a:spcAft>
              <a:spcPct val="15000"/>
            </a:spcAft>
            <a:buChar char="•"/>
          </a:pPr>
          <a:r>
            <a:rPr lang="en-US" sz="1900" kern="1200" dirty="0"/>
            <a:t>Creation and addition of specific high demand career pathways</a:t>
          </a:r>
        </a:p>
        <a:p>
          <a:pPr marL="342900" lvl="2" indent="-171450" algn="l" defTabSz="844550">
            <a:lnSpc>
              <a:spcPct val="90000"/>
            </a:lnSpc>
            <a:spcBef>
              <a:spcPct val="0"/>
            </a:spcBef>
            <a:spcAft>
              <a:spcPct val="15000"/>
            </a:spcAft>
            <a:buChar char="•"/>
          </a:pPr>
          <a:r>
            <a:rPr lang="en-US" sz="1900" kern="1200" dirty="0"/>
            <a:t>Detailed implementation plan for program use and long-term disaster recovery strategies</a:t>
          </a:r>
        </a:p>
        <a:p>
          <a:pPr marL="342900" lvl="2"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0" y="576925"/>
        <a:ext cx="10160000" cy="40680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129140"/>
          <a:ext cx="10160000" cy="6292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Section 108 Guaranteed Loan - $1.77 M</a:t>
          </a:r>
        </a:p>
      </dsp:txBody>
      <dsp:txXfrm>
        <a:off x="0" y="129140"/>
        <a:ext cx="10160000" cy="629200"/>
      </dsp:txXfrm>
    </dsp:sp>
    <dsp:sp modelId="{45D50A1D-B577-4588-BF7C-CADE52BEC1FB}">
      <dsp:nvSpPr>
        <dsp:cNvPr id="0" name=""/>
        <dsp:cNvSpPr/>
      </dsp:nvSpPr>
      <dsp:spPr>
        <a:xfrm>
          <a:off x="0" y="758340"/>
          <a:ext cx="10160000" cy="3557519"/>
        </a:xfrm>
        <a:prstGeom prst="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City of </a:t>
          </a:r>
          <a:r>
            <a:rPr lang="en-US" sz="1800" kern="1200" dirty="0" err="1"/>
            <a:t>Tuscon</a:t>
          </a:r>
          <a:r>
            <a:rPr lang="en-US" sz="1800" kern="1200" dirty="0"/>
            <a:t>, AZ received $20 M in loan guarantee assistance funding from HUD for “Economic &amp; Community Development Loan Pool” for gap financing between $2 M - $10 M per project</a:t>
          </a:r>
        </a:p>
        <a:p>
          <a:pPr marL="171450" lvl="1" indent="-171450" algn="l" defTabSz="800100">
            <a:lnSpc>
              <a:spcPct val="90000"/>
            </a:lnSpc>
            <a:spcBef>
              <a:spcPct val="0"/>
            </a:spcBef>
            <a:spcAft>
              <a:spcPct val="15000"/>
            </a:spcAft>
            <a:buChar char="•"/>
          </a:pPr>
          <a:r>
            <a:rPr lang="en-US" sz="1800" kern="1200" dirty="0"/>
            <a:t>City undertook $101 M street/sidewalk project, which included installation of ADA improvements, and used $1.77 M Section 108 guaranteed loan along with $100 M in General Obligation Bonds</a:t>
          </a:r>
        </a:p>
        <a:p>
          <a:pPr marL="171450" lvl="1" indent="-171450" algn="l" defTabSz="800100">
            <a:lnSpc>
              <a:spcPct val="90000"/>
            </a:lnSpc>
            <a:spcBef>
              <a:spcPct val="0"/>
            </a:spcBef>
            <a:spcAft>
              <a:spcPct val="15000"/>
            </a:spcAft>
            <a:buChar char="•"/>
          </a:pPr>
          <a:r>
            <a:rPr lang="en-US" sz="1800" kern="1200" dirty="0"/>
            <a:t>Section 108 Payback Schedule - $100,000 plus interest annually/17 </a:t>
          </a:r>
          <a:r>
            <a:rPr lang="en-US" sz="1800" kern="1200" dirty="0" err="1"/>
            <a:t>yrs</a:t>
          </a:r>
          <a:r>
            <a:rPr lang="en-US" sz="1800" kern="1200" dirty="0"/>
            <a:t>, final balance payment of $69,000 in year 18</a:t>
          </a:r>
        </a:p>
        <a:p>
          <a:pPr marL="342900" lvl="2" indent="-171450" algn="l" defTabSz="800100">
            <a:lnSpc>
              <a:spcPct val="90000"/>
            </a:lnSpc>
            <a:spcBef>
              <a:spcPct val="0"/>
            </a:spcBef>
            <a:spcAft>
              <a:spcPct val="15000"/>
            </a:spcAft>
            <a:buChar char="•"/>
          </a:pPr>
          <a:r>
            <a:rPr lang="en-US" sz="1800" kern="1200" dirty="0"/>
            <a:t>City used annual CDBG allocation for loan repayments and pledged its full faith and credit to repay loan</a:t>
          </a:r>
        </a:p>
        <a:p>
          <a:pPr marL="171450" lvl="1" indent="-171450" algn="l" defTabSz="800100">
            <a:lnSpc>
              <a:spcPct val="90000"/>
            </a:lnSpc>
            <a:spcBef>
              <a:spcPct val="0"/>
            </a:spcBef>
            <a:spcAft>
              <a:spcPct val="15000"/>
            </a:spcAft>
            <a:buChar char="•"/>
          </a:pPr>
          <a:r>
            <a:rPr lang="en-US" sz="1800" kern="1200" dirty="0"/>
            <a:t>National Objective – removal of barriers to mobility/accessibility of elderly and disabled persons as well as benefiting persons of at least 51% low-and moderate-income</a:t>
          </a:r>
        </a:p>
        <a:p>
          <a:pPr marL="171450" lvl="1" indent="-171450" algn="l" defTabSz="800100">
            <a:lnSpc>
              <a:spcPct val="90000"/>
            </a:lnSpc>
            <a:spcBef>
              <a:spcPct val="0"/>
            </a:spcBef>
            <a:spcAft>
              <a:spcPct val="15000"/>
            </a:spcAft>
            <a:buChar char="•"/>
          </a:pPr>
          <a:r>
            <a:rPr lang="en-US" sz="1800" kern="1200" dirty="0"/>
            <a:t>Additional Benefits – enhance safety, increase access into resident and business districts, access to community facilities and public transit</a:t>
          </a:r>
        </a:p>
        <a:p>
          <a:pPr marL="171450" lvl="1" indent="-171450" algn="l" defTabSz="800100">
            <a:lnSpc>
              <a:spcPct val="90000"/>
            </a:lnSpc>
            <a:spcBef>
              <a:spcPct val="0"/>
            </a:spcBef>
            <a:spcAft>
              <a:spcPct val="15000"/>
            </a:spcAft>
            <a:buChar char="•"/>
          </a:pPr>
          <a:endParaRPr lang="en-US" sz="1800" kern="1200" dirty="0"/>
        </a:p>
      </dsp:txBody>
      <dsp:txXfrm>
        <a:off x="0" y="758340"/>
        <a:ext cx="10160000" cy="355751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3352"/>
          <a:ext cx="4548931" cy="6912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CDBG State Requested RLF </a:t>
          </a:r>
        </a:p>
      </dsp:txBody>
      <dsp:txXfrm>
        <a:off x="0" y="3352"/>
        <a:ext cx="4548931" cy="691200"/>
      </dsp:txXfrm>
    </dsp:sp>
    <dsp:sp modelId="{45D50A1D-B577-4588-BF7C-CADE52BEC1FB}">
      <dsp:nvSpPr>
        <dsp:cNvPr id="0" name=""/>
        <dsp:cNvSpPr/>
      </dsp:nvSpPr>
      <dsp:spPr>
        <a:xfrm>
          <a:off x="0" y="734558"/>
          <a:ext cx="4548931" cy="3952800"/>
        </a:xfrm>
        <a:prstGeom prst="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Gap financing request to state to rebuild automotive dealership</a:t>
          </a:r>
        </a:p>
        <a:p>
          <a:pPr marL="228600" lvl="1" indent="-228600" algn="l" defTabSz="1066800">
            <a:lnSpc>
              <a:spcPct val="90000"/>
            </a:lnSpc>
            <a:spcBef>
              <a:spcPct val="0"/>
            </a:spcBef>
            <a:spcAft>
              <a:spcPct val="15000"/>
            </a:spcAft>
            <a:buChar char="•"/>
          </a:pPr>
          <a:r>
            <a:rPr lang="en-US" sz="2400" kern="1200" dirty="0"/>
            <a:t>Dealership required by automaker to rebuild facility </a:t>
          </a:r>
        </a:p>
        <a:p>
          <a:pPr marL="228600" lvl="1" indent="-228600" algn="l" defTabSz="1066800">
            <a:lnSpc>
              <a:spcPct val="90000"/>
            </a:lnSpc>
            <a:spcBef>
              <a:spcPct val="0"/>
            </a:spcBef>
            <a:spcAft>
              <a:spcPct val="15000"/>
            </a:spcAft>
            <a:buChar char="•"/>
          </a:pPr>
          <a:r>
            <a:rPr lang="en-US" sz="2400" kern="1200" dirty="0"/>
            <a:t>CDBG state request - $500,000 </a:t>
          </a:r>
        </a:p>
        <a:p>
          <a:pPr marL="228600" lvl="1" indent="-228600" algn="l" defTabSz="1066800">
            <a:lnSpc>
              <a:spcPct val="90000"/>
            </a:lnSpc>
            <a:spcBef>
              <a:spcPct val="0"/>
            </a:spcBef>
            <a:spcAft>
              <a:spcPct val="15000"/>
            </a:spcAft>
            <a:buChar char="•"/>
          </a:pPr>
          <a:r>
            <a:rPr lang="en-US" sz="2400" kern="1200" dirty="0"/>
            <a:t>Total Project Cost - $1.5 M</a:t>
          </a:r>
        </a:p>
        <a:p>
          <a:pPr marL="228600" lvl="1" indent="-228600" algn="l" defTabSz="1066800">
            <a:lnSpc>
              <a:spcPct val="90000"/>
            </a:lnSpc>
            <a:spcBef>
              <a:spcPct val="0"/>
            </a:spcBef>
            <a:spcAft>
              <a:spcPct val="15000"/>
            </a:spcAft>
            <a:buChar char="•"/>
          </a:pPr>
          <a:r>
            <a:rPr lang="en-US" sz="2400" kern="1200" dirty="0"/>
            <a:t>Ultimately seeded local CDBG RLF program</a:t>
          </a:r>
        </a:p>
        <a:p>
          <a:pPr marL="228600" lvl="1" indent="-228600" algn="l" defTabSz="1066800">
            <a:lnSpc>
              <a:spcPct val="90000"/>
            </a:lnSpc>
            <a:spcBef>
              <a:spcPct val="0"/>
            </a:spcBef>
            <a:spcAft>
              <a:spcPct val="15000"/>
            </a:spcAft>
            <a:buChar char="•"/>
          </a:pPr>
          <a:endParaRPr lang="en-US" sz="2400" kern="1200" dirty="0"/>
        </a:p>
      </dsp:txBody>
      <dsp:txXfrm>
        <a:off x="0" y="734558"/>
        <a:ext cx="4548931" cy="39528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168052"/>
          <a:ext cx="4548931" cy="6912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CDBG Local Requested RLF </a:t>
          </a:r>
        </a:p>
      </dsp:txBody>
      <dsp:txXfrm>
        <a:off x="0" y="168052"/>
        <a:ext cx="4548931" cy="691200"/>
      </dsp:txXfrm>
    </dsp:sp>
    <dsp:sp modelId="{45D50A1D-B577-4588-BF7C-CADE52BEC1FB}">
      <dsp:nvSpPr>
        <dsp:cNvPr id="0" name=""/>
        <dsp:cNvSpPr/>
      </dsp:nvSpPr>
      <dsp:spPr>
        <a:xfrm>
          <a:off x="0" y="899259"/>
          <a:ext cx="4548931" cy="3623400"/>
        </a:xfrm>
        <a:prstGeom prst="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Gap financing request to state &amp; local RLF to rebuild historic  restaurant in downtown district</a:t>
          </a:r>
        </a:p>
        <a:p>
          <a:pPr marL="228600" lvl="1" indent="-228600" algn="l" defTabSz="1066800">
            <a:lnSpc>
              <a:spcPct val="90000"/>
            </a:lnSpc>
            <a:spcBef>
              <a:spcPct val="0"/>
            </a:spcBef>
            <a:spcAft>
              <a:spcPct val="15000"/>
            </a:spcAft>
            <a:buChar char="•"/>
          </a:pPr>
          <a:r>
            <a:rPr lang="en-US" sz="2400" kern="1200" dirty="0"/>
            <a:t>Business destroyed by fire</a:t>
          </a:r>
        </a:p>
        <a:p>
          <a:pPr marL="228600" lvl="1" indent="-228600" algn="l" defTabSz="1066800">
            <a:lnSpc>
              <a:spcPct val="90000"/>
            </a:lnSpc>
            <a:spcBef>
              <a:spcPct val="0"/>
            </a:spcBef>
            <a:spcAft>
              <a:spcPct val="15000"/>
            </a:spcAft>
            <a:buChar char="•"/>
          </a:pPr>
          <a:r>
            <a:rPr lang="en-US" sz="2400" kern="1200" dirty="0"/>
            <a:t>CDBG state request - $199,900 </a:t>
          </a:r>
        </a:p>
        <a:p>
          <a:pPr marL="228600" lvl="1" indent="-228600" algn="l" defTabSz="1066800">
            <a:lnSpc>
              <a:spcPct val="90000"/>
            </a:lnSpc>
            <a:spcBef>
              <a:spcPct val="0"/>
            </a:spcBef>
            <a:spcAft>
              <a:spcPct val="15000"/>
            </a:spcAft>
            <a:buChar char="•"/>
          </a:pPr>
          <a:r>
            <a:rPr lang="en-US" sz="2400" kern="1200" dirty="0"/>
            <a:t>Local CDBG RLF request - $68,100</a:t>
          </a:r>
        </a:p>
        <a:p>
          <a:pPr marL="228600" lvl="1" indent="-228600" algn="l" defTabSz="1066800">
            <a:lnSpc>
              <a:spcPct val="90000"/>
            </a:lnSpc>
            <a:spcBef>
              <a:spcPct val="0"/>
            </a:spcBef>
            <a:spcAft>
              <a:spcPct val="15000"/>
            </a:spcAft>
            <a:buChar char="•"/>
          </a:pPr>
          <a:r>
            <a:rPr lang="en-US" sz="2400" kern="1200" dirty="0"/>
            <a:t>Total Project Cost - $650,000</a:t>
          </a:r>
        </a:p>
        <a:p>
          <a:pPr marL="228600" lvl="1" indent="-228600" algn="l" defTabSz="1066800">
            <a:lnSpc>
              <a:spcPct val="90000"/>
            </a:lnSpc>
            <a:spcBef>
              <a:spcPct val="0"/>
            </a:spcBef>
            <a:spcAft>
              <a:spcPct val="15000"/>
            </a:spcAft>
            <a:buChar char="•"/>
          </a:pPr>
          <a:endParaRPr lang="en-US" sz="2400" kern="1200" dirty="0"/>
        </a:p>
      </dsp:txBody>
      <dsp:txXfrm>
        <a:off x="0" y="899259"/>
        <a:ext cx="4548931" cy="36234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2A185-CE6F-492C-A090-F4C16049437A}">
      <dsp:nvSpPr>
        <dsp:cNvPr id="0" name=""/>
        <dsp:cNvSpPr/>
      </dsp:nvSpPr>
      <dsp:spPr>
        <a:xfrm>
          <a:off x="0" y="2039800"/>
          <a:ext cx="10160000" cy="88200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F811BD37-D828-461E-9417-F30322429A76}">
      <dsp:nvSpPr>
        <dsp:cNvPr id="0" name=""/>
        <dsp:cNvSpPr/>
      </dsp:nvSpPr>
      <dsp:spPr>
        <a:xfrm>
          <a:off x="508000" y="1523200"/>
          <a:ext cx="7112000" cy="10332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1555750">
            <a:lnSpc>
              <a:spcPct val="90000"/>
            </a:lnSpc>
            <a:spcBef>
              <a:spcPct val="0"/>
            </a:spcBef>
            <a:spcAft>
              <a:spcPct val="35000"/>
            </a:spcAft>
            <a:buNone/>
          </a:pPr>
          <a:r>
            <a:rPr lang="en-US" sz="3500" kern="1200" dirty="0"/>
            <a:t>Ohio Development Services Agency</a:t>
          </a:r>
          <a:br>
            <a:rPr lang="en-US" sz="3500" kern="1200" dirty="0"/>
          </a:br>
          <a:r>
            <a:rPr lang="en-US" sz="3500" kern="1200" dirty="0"/>
            <a:t>Office of Community Development</a:t>
          </a:r>
        </a:p>
      </dsp:txBody>
      <dsp:txXfrm>
        <a:off x="558437" y="1573637"/>
        <a:ext cx="7011126" cy="9323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2A185-CE6F-492C-A090-F4C16049437A}">
      <dsp:nvSpPr>
        <dsp:cNvPr id="0" name=""/>
        <dsp:cNvSpPr/>
      </dsp:nvSpPr>
      <dsp:spPr>
        <a:xfrm>
          <a:off x="0" y="770601"/>
          <a:ext cx="10160000" cy="3420396"/>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F811BD37-D828-461E-9417-F30322429A76}">
      <dsp:nvSpPr>
        <dsp:cNvPr id="0" name=""/>
        <dsp:cNvSpPr/>
      </dsp:nvSpPr>
      <dsp:spPr>
        <a:xfrm>
          <a:off x="508000" y="254001"/>
          <a:ext cx="7112000" cy="1033200"/>
        </a:xfrm>
        <a:prstGeom prst="roundRect">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1555750">
            <a:lnSpc>
              <a:spcPct val="90000"/>
            </a:lnSpc>
            <a:spcBef>
              <a:spcPct val="0"/>
            </a:spcBef>
            <a:spcAft>
              <a:spcPct val="35000"/>
            </a:spcAft>
            <a:buNone/>
          </a:pPr>
          <a:r>
            <a:rPr lang="en-US" sz="3500" kern="1200" dirty="0"/>
            <a:t>Ohio Development Services Agency</a:t>
          </a:r>
          <a:br>
            <a:rPr lang="en-US" sz="3500" kern="1200" dirty="0"/>
          </a:br>
          <a:r>
            <a:rPr lang="en-US" sz="3500" kern="1200" dirty="0"/>
            <a:t>Office of Community Development</a:t>
          </a:r>
        </a:p>
      </dsp:txBody>
      <dsp:txXfrm>
        <a:off x="558437" y="304438"/>
        <a:ext cx="7011126" cy="932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740BC-2A24-42C0-ACC8-6E8E45D1EBB9}">
      <dsp:nvSpPr>
        <dsp:cNvPr id="0" name=""/>
        <dsp:cNvSpPr/>
      </dsp:nvSpPr>
      <dsp:spPr>
        <a:xfrm>
          <a:off x="0" y="300433"/>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Montrose Group</a:t>
          </a:r>
        </a:p>
      </dsp:txBody>
      <dsp:txXfrm>
        <a:off x="0" y="300433"/>
        <a:ext cx="2960687" cy="1776412"/>
      </dsp:txXfrm>
    </dsp:sp>
    <dsp:sp modelId="{02EE92F1-890D-4028-A51C-A60222F5CF83}">
      <dsp:nvSpPr>
        <dsp:cNvPr id="0" name=""/>
        <dsp:cNvSpPr/>
      </dsp:nvSpPr>
      <dsp:spPr>
        <a:xfrm>
          <a:off x="3256756" y="300433"/>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Ohio Development Services Agency – Community Development</a:t>
          </a:r>
        </a:p>
      </dsp:txBody>
      <dsp:txXfrm>
        <a:off x="3256756" y="300433"/>
        <a:ext cx="2960687" cy="1776412"/>
      </dsp:txXfrm>
    </dsp:sp>
    <dsp:sp modelId="{E7992C57-7AE8-4C15-9466-BF570454A647}">
      <dsp:nvSpPr>
        <dsp:cNvPr id="0" name=""/>
        <dsp:cNvSpPr/>
      </dsp:nvSpPr>
      <dsp:spPr>
        <a:xfrm>
          <a:off x="6513512" y="300433"/>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Federal CDBG Program Overview </a:t>
          </a:r>
        </a:p>
      </dsp:txBody>
      <dsp:txXfrm>
        <a:off x="6513512" y="300433"/>
        <a:ext cx="2960687" cy="1776412"/>
      </dsp:txXfrm>
    </dsp:sp>
    <dsp:sp modelId="{6189715F-DD22-40D3-BB79-06A1FE961B5E}">
      <dsp:nvSpPr>
        <dsp:cNvPr id="0" name=""/>
        <dsp:cNvSpPr/>
      </dsp:nvSpPr>
      <dsp:spPr>
        <a:xfrm>
          <a:off x="0" y="2372914"/>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Federal CDBG Stimulus Review</a:t>
          </a:r>
        </a:p>
      </dsp:txBody>
      <dsp:txXfrm>
        <a:off x="0" y="2372914"/>
        <a:ext cx="2960687" cy="1776412"/>
      </dsp:txXfrm>
    </dsp:sp>
    <dsp:sp modelId="{70ACA797-C890-450B-A6AA-D096E11F102A}">
      <dsp:nvSpPr>
        <dsp:cNvPr id="0" name=""/>
        <dsp:cNvSpPr/>
      </dsp:nvSpPr>
      <dsp:spPr>
        <a:xfrm>
          <a:off x="3256756" y="2372914"/>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Ohio CDBG Program Review</a:t>
          </a:r>
        </a:p>
      </dsp:txBody>
      <dsp:txXfrm>
        <a:off x="3256756" y="2372914"/>
        <a:ext cx="2960687" cy="1776412"/>
      </dsp:txXfrm>
    </dsp:sp>
    <dsp:sp modelId="{F39B3676-F6B0-47DC-AF58-C3588F867756}">
      <dsp:nvSpPr>
        <dsp:cNvPr id="0" name=""/>
        <dsp:cNvSpPr/>
      </dsp:nvSpPr>
      <dsp:spPr>
        <a:xfrm>
          <a:off x="6513512" y="2372914"/>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Economic Recovery Strategy</a:t>
          </a:r>
        </a:p>
      </dsp:txBody>
      <dsp:txXfrm>
        <a:off x="6513512" y="2372914"/>
        <a:ext cx="2960687" cy="177641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54919-CCC6-4E82-98B9-959870A69677}">
      <dsp:nvSpPr>
        <dsp:cNvPr id="0" name=""/>
        <dsp:cNvSpPr/>
      </dsp:nvSpPr>
      <dsp:spPr>
        <a:xfrm>
          <a:off x="788669" y="0"/>
          <a:ext cx="8938260" cy="4525963"/>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82A7FB-A233-434F-83A2-85DA577CFA26}">
      <dsp:nvSpPr>
        <dsp:cNvPr id="0" name=""/>
        <dsp:cNvSpPr/>
      </dsp:nvSpPr>
      <dsp:spPr>
        <a:xfrm>
          <a:off x="5262" y="1357788"/>
          <a:ext cx="2531343" cy="1810385"/>
        </a:xfrm>
        <a:prstGeom prst="roundRect">
          <a:avLst/>
        </a:prstGeom>
        <a:solidFill>
          <a:srgbClr val="C0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U.S. Department of Housing and Urban Development (HUD)</a:t>
          </a:r>
        </a:p>
      </dsp:txBody>
      <dsp:txXfrm>
        <a:off x="93638" y="1446164"/>
        <a:ext cx="2354591" cy="1633633"/>
      </dsp:txXfrm>
    </dsp:sp>
    <dsp:sp modelId="{C3C72394-075F-4F2F-A735-0E55938E7A2C}">
      <dsp:nvSpPr>
        <dsp:cNvPr id="0" name=""/>
        <dsp:cNvSpPr/>
      </dsp:nvSpPr>
      <dsp:spPr>
        <a:xfrm>
          <a:off x="2663173" y="1357788"/>
          <a:ext cx="2531343" cy="1810385"/>
        </a:xfrm>
        <a:prstGeom prst="roundRect">
          <a:avLst/>
        </a:prstGeom>
        <a:solidFill>
          <a:srgbClr val="C0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Ohio Development Services Agency</a:t>
          </a:r>
        </a:p>
      </dsp:txBody>
      <dsp:txXfrm>
        <a:off x="2751549" y="1446164"/>
        <a:ext cx="2354591" cy="1633633"/>
      </dsp:txXfrm>
    </dsp:sp>
    <dsp:sp modelId="{B9BF77D4-DE17-4ED1-B5EE-1F416A79C302}">
      <dsp:nvSpPr>
        <dsp:cNvPr id="0" name=""/>
        <dsp:cNvSpPr/>
      </dsp:nvSpPr>
      <dsp:spPr>
        <a:xfrm>
          <a:off x="5321083" y="1357788"/>
          <a:ext cx="2531343" cy="1810385"/>
        </a:xfrm>
        <a:prstGeom prst="roundRect">
          <a:avLst/>
        </a:prstGeom>
        <a:solidFill>
          <a:srgbClr val="C0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Office of Community Development</a:t>
          </a:r>
        </a:p>
      </dsp:txBody>
      <dsp:txXfrm>
        <a:off x="5409459" y="1446164"/>
        <a:ext cx="2354591" cy="1633633"/>
      </dsp:txXfrm>
    </dsp:sp>
    <dsp:sp modelId="{21D3F960-171D-4F89-9BA7-F560CDFB6317}">
      <dsp:nvSpPr>
        <dsp:cNvPr id="0" name=""/>
        <dsp:cNvSpPr/>
      </dsp:nvSpPr>
      <dsp:spPr>
        <a:xfrm>
          <a:off x="7978993" y="1357788"/>
          <a:ext cx="2531343" cy="1810385"/>
        </a:xfrm>
        <a:prstGeom prst="roundRect">
          <a:avLst/>
        </a:prstGeom>
        <a:solidFill>
          <a:srgbClr val="C0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Small Cities and Rural Counties</a:t>
          </a:r>
        </a:p>
      </dsp:txBody>
      <dsp:txXfrm>
        <a:off x="8067369" y="1446164"/>
        <a:ext cx="2354591" cy="163363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CC752-4F98-428F-9543-23345ECA6B4E}">
      <dsp:nvSpPr>
        <dsp:cNvPr id="0" name=""/>
        <dsp:cNvSpPr/>
      </dsp:nvSpPr>
      <dsp:spPr>
        <a:xfrm>
          <a:off x="0" y="0"/>
          <a:ext cx="10515600" cy="1814164"/>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69B2D4-1F2D-4E35-AE9E-D86B71E89084}">
      <dsp:nvSpPr>
        <dsp:cNvPr id="0" name=""/>
        <dsp:cNvSpPr/>
      </dsp:nvSpPr>
      <dsp:spPr>
        <a:xfrm>
          <a:off x="318846" y="241888"/>
          <a:ext cx="1829242" cy="133038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A0DDAB-EDE9-4E54-9B4F-B5316059DDA6}">
      <dsp:nvSpPr>
        <dsp:cNvPr id="0" name=""/>
        <dsp:cNvSpPr/>
      </dsp:nvSpPr>
      <dsp:spPr>
        <a:xfrm rot="10800000">
          <a:off x="318846" y="1814164"/>
          <a:ext cx="1829242" cy="2217312"/>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Economic Development</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Economic Development</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Revolving Loan Fund</a:t>
          </a:r>
        </a:p>
      </dsp:txBody>
      <dsp:txXfrm rot="10800000">
        <a:off x="375102" y="1814164"/>
        <a:ext cx="1716730" cy="2161056"/>
      </dsp:txXfrm>
    </dsp:sp>
    <dsp:sp modelId="{45509269-B5D8-4640-A4C9-41DF82031370}">
      <dsp:nvSpPr>
        <dsp:cNvPr id="0" name=""/>
        <dsp:cNvSpPr/>
      </dsp:nvSpPr>
      <dsp:spPr>
        <a:xfrm>
          <a:off x="2331012" y="241888"/>
          <a:ext cx="1829242" cy="133038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A47C45-83E0-4640-B826-ABA12A5EAC7C}">
      <dsp:nvSpPr>
        <dsp:cNvPr id="0" name=""/>
        <dsp:cNvSpPr/>
      </dsp:nvSpPr>
      <dsp:spPr>
        <a:xfrm rot="10800000">
          <a:off x="2331012" y="1814164"/>
          <a:ext cx="1829242" cy="2217312"/>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Community Development</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Allocation </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Critical Infrastructure</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Neighborhood Revitalization</a:t>
          </a:r>
        </a:p>
      </dsp:txBody>
      <dsp:txXfrm rot="10800000">
        <a:off x="2387268" y="1814164"/>
        <a:ext cx="1716730" cy="2161056"/>
      </dsp:txXfrm>
    </dsp:sp>
    <dsp:sp modelId="{9F849AF2-A396-4789-B6E6-239A0CD1EB10}">
      <dsp:nvSpPr>
        <dsp:cNvPr id="0" name=""/>
        <dsp:cNvSpPr/>
      </dsp:nvSpPr>
      <dsp:spPr>
        <a:xfrm>
          <a:off x="4343178" y="241888"/>
          <a:ext cx="1829242" cy="133038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43BA04-F7EE-4906-8685-0BBA04F4D3E1}">
      <dsp:nvSpPr>
        <dsp:cNvPr id="0" name=""/>
        <dsp:cNvSpPr/>
      </dsp:nvSpPr>
      <dsp:spPr>
        <a:xfrm rot="10800000">
          <a:off x="4343178" y="1814164"/>
          <a:ext cx="1829242" cy="2217312"/>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Residential Public Infrastructure </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Water</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Sanitary Sewer</a:t>
          </a:r>
        </a:p>
      </dsp:txBody>
      <dsp:txXfrm rot="10800000">
        <a:off x="4399434" y="1814164"/>
        <a:ext cx="1716730" cy="2161056"/>
      </dsp:txXfrm>
    </dsp:sp>
    <dsp:sp modelId="{F19110B7-E093-453B-A87C-CDB8C5C3AC5C}">
      <dsp:nvSpPr>
        <dsp:cNvPr id="0" name=""/>
        <dsp:cNvSpPr/>
      </dsp:nvSpPr>
      <dsp:spPr>
        <a:xfrm>
          <a:off x="6355345" y="241888"/>
          <a:ext cx="1829242" cy="1330387"/>
        </a:xfrm>
        <a:prstGeom prst="roundRect">
          <a:avLst>
            <a:gd name="adj" fmla="val 10000"/>
          </a:avLst>
        </a:prstGeom>
        <a:blipFill>
          <a:blip xmlns:r="http://schemas.openxmlformats.org/officeDocument/2006/relationships" r:embed="rId4">
            <a:extLst>
              <a:ext uri="{837473B0-CC2E-450A-ABE3-18F120FF3D39}">
                <a1611:picAttrSrcUrl xmlns:a1611="http://schemas.microsoft.com/office/drawing/2016/11/main" r:id="rId5"/>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E83E2C-F5F0-4DD1-AA27-09B8564F7992}">
      <dsp:nvSpPr>
        <dsp:cNvPr id="0" name=""/>
        <dsp:cNvSpPr/>
      </dsp:nvSpPr>
      <dsp:spPr>
        <a:xfrm rot="10800000">
          <a:off x="6355345" y="1814164"/>
          <a:ext cx="1829242" cy="2217312"/>
        </a:xfrm>
        <a:prstGeom prst="round2SameRect">
          <a:avLst>
            <a:gd name="adj1" fmla="val 105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Target of Opportunity </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Downtown </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Community Development</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Economic Development</a:t>
          </a:r>
        </a:p>
      </dsp:txBody>
      <dsp:txXfrm rot="10800000">
        <a:off x="6411601" y="1814164"/>
        <a:ext cx="1716730" cy="2161056"/>
      </dsp:txXfrm>
    </dsp:sp>
    <dsp:sp modelId="{8181DF4D-32A9-4A7E-9E47-23CD31C392CE}">
      <dsp:nvSpPr>
        <dsp:cNvPr id="0" name=""/>
        <dsp:cNvSpPr/>
      </dsp:nvSpPr>
      <dsp:spPr>
        <a:xfrm>
          <a:off x="8367511" y="241888"/>
          <a:ext cx="1829242" cy="1330387"/>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7F1149-903B-4725-8FF1-E970389EC9EB}">
      <dsp:nvSpPr>
        <dsp:cNvPr id="0" name=""/>
        <dsp:cNvSpPr/>
      </dsp:nvSpPr>
      <dsp:spPr>
        <a:xfrm rot="10800000">
          <a:off x="8367511" y="1814164"/>
          <a:ext cx="1829242" cy="2217312"/>
        </a:xfrm>
        <a:prstGeom prst="round2SameRect">
          <a:avLst>
            <a:gd name="adj1" fmla="val 10500"/>
            <a:gd name="adj2" fmla="val 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Housing </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Home Repair</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Rehabilitation</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Emergency Monthly Housing Payments</a:t>
          </a:r>
        </a:p>
      </dsp:txBody>
      <dsp:txXfrm rot="10800000">
        <a:off x="8423767" y="1814164"/>
        <a:ext cx="1716730" cy="216105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0FDF6-9D12-4241-B1EE-DD259236D8CC}">
      <dsp:nvSpPr>
        <dsp:cNvPr id="0" name=""/>
        <dsp:cNvSpPr/>
      </dsp:nvSpPr>
      <dsp:spPr>
        <a:xfrm>
          <a:off x="-4919424" y="-753830"/>
          <a:ext cx="5858998" cy="5858998"/>
        </a:xfrm>
        <a:prstGeom prst="blockArc">
          <a:avLst>
            <a:gd name="adj1" fmla="val 18900000"/>
            <a:gd name="adj2" fmla="val 2700000"/>
            <a:gd name="adj3" fmla="val 36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D78EF2-F3B7-473A-95CA-D43D5AC4A497}">
      <dsp:nvSpPr>
        <dsp:cNvPr id="0" name=""/>
        <dsp:cNvSpPr/>
      </dsp:nvSpPr>
      <dsp:spPr>
        <a:xfrm>
          <a:off x="604289" y="435133"/>
          <a:ext cx="9851585" cy="8702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Emergency Shelter Funding Gap Program</a:t>
          </a:r>
        </a:p>
      </dsp:txBody>
      <dsp:txXfrm>
        <a:off x="604289" y="435133"/>
        <a:ext cx="9851585" cy="870267"/>
      </dsp:txXfrm>
    </dsp:sp>
    <dsp:sp modelId="{9D433E67-8D3F-469D-89A5-E7357BA59088}">
      <dsp:nvSpPr>
        <dsp:cNvPr id="0" name=""/>
        <dsp:cNvSpPr/>
      </dsp:nvSpPr>
      <dsp:spPr>
        <a:xfrm>
          <a:off x="60372" y="326350"/>
          <a:ext cx="1087834" cy="108783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3CFE0D-2352-4486-BB2D-E91E9CC48BF0}">
      <dsp:nvSpPr>
        <dsp:cNvPr id="0" name=""/>
        <dsp:cNvSpPr/>
      </dsp:nvSpPr>
      <dsp:spPr>
        <a:xfrm>
          <a:off x="920631" y="1740535"/>
          <a:ext cx="9535243" cy="8702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81280" rIns="81280" bIns="81280" numCol="1" spcCol="1270" anchor="ctr" anchorCtr="0">
          <a:noAutofit/>
        </a:bodyPr>
        <a:lstStyle/>
        <a:p>
          <a:pPr marL="0" lvl="0" indent="0" algn="l" defTabSz="1422400">
            <a:lnSpc>
              <a:spcPct val="90000"/>
            </a:lnSpc>
            <a:spcBef>
              <a:spcPct val="0"/>
            </a:spcBef>
            <a:spcAft>
              <a:spcPct val="35000"/>
            </a:spcAft>
            <a:buFont typeface="Arial" charset="0"/>
            <a:buNone/>
          </a:pPr>
          <a:r>
            <a:rPr lang="en-US" sz="3200" kern="1200" dirty="0">
              <a:latin typeface="Arial" panose="020B0604020202020204" pitchFamily="34" charset="0"/>
              <a:cs typeface="Arial" panose="020B0604020202020204" pitchFamily="34" charset="0"/>
            </a:rPr>
            <a:t>Public Service Waivers/Amendments</a:t>
          </a:r>
        </a:p>
      </dsp:txBody>
      <dsp:txXfrm>
        <a:off x="920631" y="1740535"/>
        <a:ext cx="9535243" cy="870267"/>
      </dsp:txXfrm>
    </dsp:sp>
    <dsp:sp modelId="{00BA63E6-DD8F-4B21-9792-0F38063A3BAE}">
      <dsp:nvSpPr>
        <dsp:cNvPr id="0" name=""/>
        <dsp:cNvSpPr/>
      </dsp:nvSpPr>
      <dsp:spPr>
        <a:xfrm>
          <a:off x="376714" y="1631751"/>
          <a:ext cx="1087834" cy="108783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F04556-92FD-42EE-95C5-663E584CA96A}">
      <dsp:nvSpPr>
        <dsp:cNvPr id="0" name=""/>
        <dsp:cNvSpPr/>
      </dsp:nvSpPr>
      <dsp:spPr>
        <a:xfrm>
          <a:off x="604289" y="3045936"/>
          <a:ext cx="9851585" cy="8702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Housing: Emergency Monthly Housing Payments </a:t>
          </a:r>
        </a:p>
      </dsp:txBody>
      <dsp:txXfrm>
        <a:off x="604289" y="3045936"/>
        <a:ext cx="9851585" cy="870267"/>
      </dsp:txXfrm>
    </dsp:sp>
    <dsp:sp modelId="{68639F8F-320A-4376-97A2-4EE133A6FEA6}">
      <dsp:nvSpPr>
        <dsp:cNvPr id="0" name=""/>
        <dsp:cNvSpPr/>
      </dsp:nvSpPr>
      <dsp:spPr>
        <a:xfrm>
          <a:off x="60372" y="2937153"/>
          <a:ext cx="1087834" cy="108783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68AC7-5EB0-4985-B89D-C063A78B0BD5}">
      <dsp:nvSpPr>
        <dsp:cNvPr id="0" name=""/>
        <dsp:cNvSpPr/>
      </dsp:nvSpPr>
      <dsp:spPr>
        <a:xfrm>
          <a:off x="-4919424" y="-753830"/>
          <a:ext cx="5858998" cy="5858998"/>
        </a:xfrm>
        <a:prstGeom prst="blockArc">
          <a:avLst>
            <a:gd name="adj1" fmla="val 18900000"/>
            <a:gd name="adj2" fmla="val 2700000"/>
            <a:gd name="adj3" fmla="val 369"/>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0546AC-70AE-4974-8F3F-82FDC5AF3DC6}">
      <dsp:nvSpPr>
        <dsp:cNvPr id="0" name=""/>
        <dsp:cNvSpPr/>
      </dsp:nvSpPr>
      <dsp:spPr>
        <a:xfrm>
          <a:off x="604289" y="435133"/>
          <a:ext cx="9851585" cy="870267"/>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dirty="0">
              <a:latin typeface="Arial" panose="020B0604020202020204" pitchFamily="34" charset="0"/>
              <a:cs typeface="Arial" panose="020B0604020202020204" pitchFamily="34" charset="0"/>
            </a:rPr>
            <a:t>O% interest loans</a:t>
          </a:r>
        </a:p>
      </dsp:txBody>
      <dsp:txXfrm>
        <a:off x="604289" y="435133"/>
        <a:ext cx="9851585" cy="870267"/>
      </dsp:txXfrm>
    </dsp:sp>
    <dsp:sp modelId="{59AC5744-DE78-494B-8DFC-F71C0DD6B148}">
      <dsp:nvSpPr>
        <dsp:cNvPr id="0" name=""/>
        <dsp:cNvSpPr/>
      </dsp:nvSpPr>
      <dsp:spPr>
        <a:xfrm>
          <a:off x="60372" y="326350"/>
          <a:ext cx="1087834" cy="1087834"/>
        </a:xfrm>
        <a:prstGeom prst="ellipse">
          <a:avLst/>
        </a:prstGeom>
        <a:solidFill>
          <a:schemeClr val="lt1">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AA8A5B-F9ED-475F-AEDC-919EC5D90FFD}">
      <dsp:nvSpPr>
        <dsp:cNvPr id="0" name=""/>
        <dsp:cNvSpPr/>
      </dsp:nvSpPr>
      <dsp:spPr>
        <a:xfrm>
          <a:off x="920631" y="1740535"/>
          <a:ext cx="9535243" cy="870267"/>
        </a:xfrm>
        <a:prstGeom prst="rect">
          <a:avLst/>
        </a:prstGeom>
        <a:solidFill>
          <a:schemeClr val="accent1">
            <a:shade val="50000"/>
            <a:hueOff val="0"/>
            <a:satOff val="0"/>
            <a:lumOff val="322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93980" rIns="93980" bIns="93980" numCol="1" spcCol="1270" anchor="ctr" anchorCtr="0">
          <a:noAutofit/>
        </a:bodyPr>
        <a:lstStyle/>
        <a:p>
          <a:pPr marL="0" lvl="0" indent="0" algn="l" defTabSz="1644650">
            <a:lnSpc>
              <a:spcPct val="90000"/>
            </a:lnSpc>
            <a:spcBef>
              <a:spcPct val="0"/>
            </a:spcBef>
            <a:spcAft>
              <a:spcPct val="35000"/>
            </a:spcAft>
            <a:buFont typeface="Arial" charset="0"/>
            <a:buNone/>
          </a:pPr>
          <a:r>
            <a:rPr lang="en-US" altLang="en-US" sz="3700" kern="1200" dirty="0">
              <a:latin typeface="Arial" pitchFamily="34" charset="0"/>
              <a:cs typeface="Arial" pitchFamily="34" charset="0"/>
            </a:rPr>
            <a:t>6- to 12-month principal/interest deferrals </a:t>
          </a:r>
          <a:endParaRPr lang="en-US" sz="3700" kern="1200" dirty="0">
            <a:latin typeface="Arial" panose="020B0604020202020204" pitchFamily="34" charset="0"/>
            <a:cs typeface="Arial" panose="020B0604020202020204" pitchFamily="34" charset="0"/>
          </a:endParaRPr>
        </a:p>
      </dsp:txBody>
      <dsp:txXfrm>
        <a:off x="920631" y="1740535"/>
        <a:ext cx="9535243" cy="870267"/>
      </dsp:txXfrm>
    </dsp:sp>
    <dsp:sp modelId="{9104C701-0B26-4219-9033-178FCCCFE03E}">
      <dsp:nvSpPr>
        <dsp:cNvPr id="0" name=""/>
        <dsp:cNvSpPr/>
      </dsp:nvSpPr>
      <dsp:spPr>
        <a:xfrm>
          <a:off x="376714" y="1631751"/>
          <a:ext cx="1087834" cy="1087834"/>
        </a:xfrm>
        <a:prstGeom prst="ellipse">
          <a:avLst/>
        </a:prstGeom>
        <a:solidFill>
          <a:schemeClr val="lt1">
            <a:hueOff val="0"/>
            <a:satOff val="0"/>
            <a:lumOff val="0"/>
            <a:alphaOff val="0"/>
          </a:schemeClr>
        </a:solidFill>
        <a:ln w="25400" cap="flat" cmpd="sng" algn="ctr">
          <a:solidFill>
            <a:schemeClr val="accent1">
              <a:shade val="50000"/>
              <a:hueOff val="0"/>
              <a:satOff val="0"/>
              <a:lumOff val="32202"/>
              <a:alphaOff val="0"/>
            </a:schemeClr>
          </a:solidFill>
          <a:prstDash val="solid"/>
        </a:ln>
        <a:effectLst/>
      </dsp:spPr>
      <dsp:style>
        <a:lnRef idx="2">
          <a:scrgbClr r="0" g="0" b="0"/>
        </a:lnRef>
        <a:fillRef idx="1">
          <a:scrgbClr r="0" g="0" b="0"/>
        </a:fillRef>
        <a:effectRef idx="0">
          <a:scrgbClr r="0" g="0" b="0"/>
        </a:effectRef>
        <a:fontRef idx="minor"/>
      </dsp:style>
    </dsp:sp>
    <dsp:sp modelId="{8D174CBB-90FA-4674-A27D-CF5749FF9F2F}">
      <dsp:nvSpPr>
        <dsp:cNvPr id="0" name=""/>
        <dsp:cNvSpPr/>
      </dsp:nvSpPr>
      <dsp:spPr>
        <a:xfrm>
          <a:off x="604289" y="3045936"/>
          <a:ext cx="9851585" cy="870267"/>
        </a:xfrm>
        <a:prstGeom prst="rect">
          <a:avLst/>
        </a:prstGeom>
        <a:solidFill>
          <a:schemeClr val="accent1">
            <a:shade val="50000"/>
            <a:hueOff val="0"/>
            <a:satOff val="0"/>
            <a:lumOff val="322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dirty="0">
              <a:latin typeface="Arial" panose="020B0604020202020204" pitchFamily="34" charset="0"/>
              <a:cs typeface="Arial" panose="020B0604020202020204" pitchFamily="34" charset="0"/>
            </a:rPr>
            <a:t>Working capital loans</a:t>
          </a:r>
        </a:p>
      </dsp:txBody>
      <dsp:txXfrm>
        <a:off x="604289" y="3045936"/>
        <a:ext cx="9851585" cy="870267"/>
      </dsp:txXfrm>
    </dsp:sp>
    <dsp:sp modelId="{A78202A3-4DBE-49BC-9511-D5EC8AFB95B6}">
      <dsp:nvSpPr>
        <dsp:cNvPr id="0" name=""/>
        <dsp:cNvSpPr/>
      </dsp:nvSpPr>
      <dsp:spPr>
        <a:xfrm>
          <a:off x="60372" y="2937153"/>
          <a:ext cx="1087834" cy="1087834"/>
        </a:xfrm>
        <a:prstGeom prst="ellipse">
          <a:avLst/>
        </a:prstGeom>
        <a:solidFill>
          <a:schemeClr val="lt1">
            <a:hueOff val="0"/>
            <a:satOff val="0"/>
            <a:lumOff val="0"/>
            <a:alphaOff val="0"/>
          </a:schemeClr>
        </a:solidFill>
        <a:ln w="25400" cap="flat" cmpd="sng" algn="ctr">
          <a:solidFill>
            <a:schemeClr val="accent1">
              <a:shade val="50000"/>
              <a:hueOff val="0"/>
              <a:satOff val="0"/>
              <a:lumOff val="3220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C5720-1B46-4550-AC90-BE9175CF7404}">
      <dsp:nvSpPr>
        <dsp:cNvPr id="0" name=""/>
        <dsp:cNvSpPr/>
      </dsp:nvSpPr>
      <dsp:spPr>
        <a:xfrm>
          <a:off x="0" y="659566"/>
          <a:ext cx="3358539" cy="277317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2844800">
            <a:lnSpc>
              <a:spcPct val="90000"/>
            </a:lnSpc>
            <a:spcBef>
              <a:spcPct val="0"/>
            </a:spcBef>
            <a:spcAft>
              <a:spcPct val="35000"/>
            </a:spcAft>
            <a:buNone/>
          </a:pPr>
          <a:r>
            <a:rPr lang="en-US" sz="6400" kern="1200" dirty="0">
              <a:latin typeface="Arial" panose="020B0604020202020204" pitchFamily="34" charset="0"/>
              <a:cs typeface="Arial" panose="020B0604020202020204" pitchFamily="34" charset="0"/>
            </a:rPr>
            <a:t>CDBG</a:t>
          </a:r>
        </a:p>
      </dsp:txBody>
      <dsp:txXfrm>
        <a:off x="81224" y="740790"/>
        <a:ext cx="3196091" cy="2610731"/>
      </dsp:txXfrm>
    </dsp:sp>
    <dsp:sp modelId="{8563BA0E-A25A-4CD9-A3E0-F11F3A40749C}">
      <dsp:nvSpPr>
        <dsp:cNvPr id="0" name=""/>
        <dsp:cNvSpPr/>
      </dsp:nvSpPr>
      <dsp:spPr>
        <a:xfrm rot="19250043">
          <a:off x="3105118" y="1306552"/>
          <a:ext cx="2255837" cy="54492"/>
        </a:xfrm>
        <a:custGeom>
          <a:avLst/>
          <a:gdLst/>
          <a:ahLst/>
          <a:cxnLst/>
          <a:rect l="0" t="0" r="0" b="0"/>
          <a:pathLst>
            <a:path>
              <a:moveTo>
                <a:pt x="0" y="27246"/>
              </a:moveTo>
              <a:lnTo>
                <a:pt x="2255837" y="272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176641" y="1277402"/>
        <a:ext cx="112791" cy="112791"/>
      </dsp:txXfrm>
    </dsp:sp>
    <dsp:sp modelId="{763D1A73-CE59-49CE-A2B2-842BEBAFAF65}">
      <dsp:nvSpPr>
        <dsp:cNvPr id="0" name=""/>
        <dsp:cNvSpPr/>
      </dsp:nvSpPr>
      <dsp:spPr>
        <a:xfrm>
          <a:off x="5107535" y="1998"/>
          <a:ext cx="4617419" cy="123888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Senior Services</a:t>
          </a:r>
        </a:p>
      </dsp:txBody>
      <dsp:txXfrm>
        <a:off x="5143821" y="38284"/>
        <a:ext cx="4544847" cy="1166311"/>
      </dsp:txXfrm>
    </dsp:sp>
    <dsp:sp modelId="{A7477E65-4E2F-4803-B73D-1169257CAF87}">
      <dsp:nvSpPr>
        <dsp:cNvPr id="0" name=""/>
        <dsp:cNvSpPr/>
      </dsp:nvSpPr>
      <dsp:spPr>
        <a:xfrm>
          <a:off x="3358539" y="2018910"/>
          <a:ext cx="1748996" cy="54492"/>
        </a:xfrm>
        <a:custGeom>
          <a:avLst/>
          <a:gdLst/>
          <a:ahLst/>
          <a:cxnLst/>
          <a:rect l="0" t="0" r="0" b="0"/>
          <a:pathLst>
            <a:path>
              <a:moveTo>
                <a:pt x="0" y="27246"/>
              </a:moveTo>
              <a:lnTo>
                <a:pt x="1748996" y="272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189312" y="2002431"/>
        <a:ext cx="87449" cy="87449"/>
      </dsp:txXfrm>
    </dsp:sp>
    <dsp:sp modelId="{AE89C8BC-2B77-4E06-9651-245347600A15}">
      <dsp:nvSpPr>
        <dsp:cNvPr id="0" name=""/>
        <dsp:cNvSpPr/>
      </dsp:nvSpPr>
      <dsp:spPr>
        <a:xfrm>
          <a:off x="5107535" y="1426714"/>
          <a:ext cx="4628098" cy="123888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Homeless Services</a:t>
          </a:r>
        </a:p>
      </dsp:txBody>
      <dsp:txXfrm>
        <a:off x="5143821" y="1463000"/>
        <a:ext cx="4555526" cy="1166311"/>
      </dsp:txXfrm>
    </dsp:sp>
    <dsp:sp modelId="{6224DCFB-897F-4869-89E9-32978479A0ED}">
      <dsp:nvSpPr>
        <dsp:cNvPr id="0" name=""/>
        <dsp:cNvSpPr/>
      </dsp:nvSpPr>
      <dsp:spPr>
        <a:xfrm rot="2349957">
          <a:off x="3105118" y="2731268"/>
          <a:ext cx="2255837" cy="54492"/>
        </a:xfrm>
        <a:custGeom>
          <a:avLst/>
          <a:gdLst/>
          <a:ahLst/>
          <a:cxnLst/>
          <a:rect l="0" t="0" r="0" b="0"/>
          <a:pathLst>
            <a:path>
              <a:moveTo>
                <a:pt x="0" y="27246"/>
              </a:moveTo>
              <a:lnTo>
                <a:pt x="2255837" y="272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176641" y="2702118"/>
        <a:ext cx="112791" cy="112791"/>
      </dsp:txXfrm>
    </dsp:sp>
    <dsp:sp modelId="{964B002B-9EB7-455C-9FA2-5D90CE9B701D}">
      <dsp:nvSpPr>
        <dsp:cNvPr id="0" name=""/>
        <dsp:cNvSpPr/>
      </dsp:nvSpPr>
      <dsp:spPr>
        <a:xfrm>
          <a:off x="5107535" y="2851430"/>
          <a:ext cx="4650175" cy="123888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Public Health Services</a:t>
          </a:r>
        </a:p>
      </dsp:txBody>
      <dsp:txXfrm>
        <a:off x="5143821" y="2887716"/>
        <a:ext cx="4577603" cy="116631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956D4-C246-4497-80CE-197DB64C8D40}">
      <dsp:nvSpPr>
        <dsp:cNvPr id="0" name=""/>
        <dsp:cNvSpPr/>
      </dsp:nvSpPr>
      <dsp:spPr>
        <a:xfrm>
          <a:off x="118095" y="2167"/>
          <a:ext cx="3953619" cy="395361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7581" tIns="30480" rIns="217581" bIns="3048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latin typeface="Arial" pitchFamily="34" charset="0"/>
              <a:cs typeface="Arial" pitchFamily="34" charset="0"/>
            </a:rPr>
            <a:t>Collaborate with Community Action Agencies to identify needs </a:t>
          </a:r>
          <a:endParaRPr lang="en-US" sz="2400" kern="1200" dirty="0"/>
        </a:p>
      </dsp:txBody>
      <dsp:txXfrm>
        <a:off x="697089" y="581161"/>
        <a:ext cx="2795631" cy="2795631"/>
      </dsp:txXfrm>
    </dsp:sp>
    <dsp:sp modelId="{9722C005-2F6F-401E-BC38-69F7CF6D8C8E}">
      <dsp:nvSpPr>
        <dsp:cNvPr id="0" name=""/>
        <dsp:cNvSpPr/>
      </dsp:nvSpPr>
      <dsp:spPr>
        <a:xfrm>
          <a:off x="3280990" y="2167"/>
          <a:ext cx="3953619" cy="395361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7581" tIns="30480" rIns="217581" bIns="3048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latin typeface="Arial" pitchFamily="34" charset="0"/>
              <a:cs typeface="Arial" pitchFamily="34" charset="0"/>
            </a:rPr>
            <a:t>Amend Annual Action Plan</a:t>
          </a:r>
        </a:p>
      </dsp:txBody>
      <dsp:txXfrm>
        <a:off x="3859984" y="581161"/>
        <a:ext cx="2795631" cy="2795631"/>
      </dsp:txXfrm>
    </dsp:sp>
    <dsp:sp modelId="{0131F4F4-5271-456F-9F18-F1526AEAEE41}">
      <dsp:nvSpPr>
        <dsp:cNvPr id="0" name=""/>
        <dsp:cNvSpPr/>
      </dsp:nvSpPr>
      <dsp:spPr>
        <a:xfrm>
          <a:off x="6443886" y="2167"/>
          <a:ext cx="3953619" cy="3953619"/>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7581" tIns="30480" rIns="217581" bIns="3048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latin typeface="Arial" pitchFamily="34" charset="0"/>
              <a:cs typeface="Arial" pitchFamily="34" charset="0"/>
            </a:rPr>
            <a:t>Create Application Process</a:t>
          </a:r>
        </a:p>
      </dsp:txBody>
      <dsp:txXfrm>
        <a:off x="7022880" y="581161"/>
        <a:ext cx="2795631" cy="279563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2A185-CE6F-492C-A090-F4C16049437A}">
      <dsp:nvSpPr>
        <dsp:cNvPr id="0" name=""/>
        <dsp:cNvSpPr/>
      </dsp:nvSpPr>
      <dsp:spPr>
        <a:xfrm>
          <a:off x="0" y="1587800"/>
          <a:ext cx="10160000" cy="163800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F811BD37-D828-461E-9417-F30322429A76}">
      <dsp:nvSpPr>
        <dsp:cNvPr id="0" name=""/>
        <dsp:cNvSpPr/>
      </dsp:nvSpPr>
      <dsp:spPr>
        <a:xfrm>
          <a:off x="508000" y="1219199"/>
          <a:ext cx="7112000" cy="1328001"/>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1333500">
            <a:lnSpc>
              <a:spcPct val="90000"/>
            </a:lnSpc>
            <a:spcBef>
              <a:spcPct val="0"/>
            </a:spcBef>
            <a:spcAft>
              <a:spcPct val="35000"/>
            </a:spcAft>
            <a:buNone/>
          </a:pPr>
          <a:r>
            <a:rPr lang="en-US" sz="3000" kern="1200" dirty="0"/>
            <a:t>Rethinking &amp; Repositioning Economic Efforts Post Crisis</a:t>
          </a:r>
        </a:p>
      </dsp:txBody>
      <dsp:txXfrm>
        <a:off x="572828" y="1284027"/>
        <a:ext cx="6982344" cy="119834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23605-CE02-4F54-A929-8C65244E2958}">
      <dsp:nvSpPr>
        <dsp:cNvPr id="0" name=""/>
        <dsp:cNvSpPr/>
      </dsp:nvSpPr>
      <dsp:spPr>
        <a:xfrm>
          <a:off x="381961" y="596"/>
          <a:ext cx="5560676" cy="147676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Montrose Group CDBG</a:t>
          </a:r>
        </a:p>
        <a:p>
          <a:pPr marL="0" lvl="0" indent="0" algn="ctr" defTabSz="1511300">
            <a:lnSpc>
              <a:spcPct val="90000"/>
            </a:lnSpc>
            <a:spcBef>
              <a:spcPct val="0"/>
            </a:spcBef>
            <a:spcAft>
              <a:spcPct val="35000"/>
            </a:spcAft>
            <a:buNone/>
          </a:pPr>
          <a:r>
            <a:rPr lang="en-US" sz="3400" kern="1200" dirty="0"/>
            <a:t>Economic Recovery Approach</a:t>
          </a:r>
        </a:p>
      </dsp:txBody>
      <dsp:txXfrm>
        <a:off x="381961" y="596"/>
        <a:ext cx="5560676" cy="147676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DDCC0-2447-4FE4-9807-54F04A1E45B8}">
      <dsp:nvSpPr>
        <dsp:cNvPr id="0" name=""/>
        <dsp:cNvSpPr/>
      </dsp:nvSpPr>
      <dsp:spPr>
        <a:xfrm>
          <a:off x="714374" y="0"/>
          <a:ext cx="8096250" cy="3573034"/>
        </a:xfrm>
        <a:prstGeom prst="rightArrow">
          <a:avLst/>
        </a:prstGeom>
        <a:solidFill>
          <a:schemeClr val="bg1">
            <a:lumMod val="95000"/>
          </a:schemeClr>
        </a:solidFill>
        <a:ln>
          <a:solidFill>
            <a:schemeClr val="tx1"/>
          </a:solidFill>
        </a:ln>
        <a:effectLst/>
      </dsp:spPr>
      <dsp:style>
        <a:lnRef idx="0">
          <a:scrgbClr r="0" g="0" b="0"/>
        </a:lnRef>
        <a:fillRef idx="1">
          <a:scrgbClr r="0" g="0" b="0"/>
        </a:fillRef>
        <a:effectRef idx="0">
          <a:scrgbClr r="0" g="0" b="0"/>
        </a:effectRef>
        <a:fontRef idx="minor"/>
      </dsp:style>
    </dsp:sp>
    <dsp:sp modelId="{D3C1948D-65F8-4514-8E52-B1B5544D2E0F}">
      <dsp:nvSpPr>
        <dsp:cNvPr id="0" name=""/>
        <dsp:cNvSpPr/>
      </dsp:nvSpPr>
      <dsp:spPr>
        <a:xfrm>
          <a:off x="4767" y="1071910"/>
          <a:ext cx="2292883" cy="1429213"/>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Community Strategic Plan Evaluation</a:t>
          </a:r>
        </a:p>
      </dsp:txBody>
      <dsp:txXfrm>
        <a:off x="74535" y="1141678"/>
        <a:ext cx="2153347" cy="1289677"/>
      </dsp:txXfrm>
    </dsp:sp>
    <dsp:sp modelId="{3FE9CFFA-8D5F-40AD-A252-D1646B1FDB37}">
      <dsp:nvSpPr>
        <dsp:cNvPr id="0" name=""/>
        <dsp:cNvSpPr/>
      </dsp:nvSpPr>
      <dsp:spPr>
        <a:xfrm>
          <a:off x="2412294" y="1071910"/>
          <a:ext cx="2292883" cy="1429213"/>
        </a:xfrm>
        <a:prstGeom prst="roundRect">
          <a:avLst/>
        </a:prstGeom>
        <a:solidFill>
          <a:srgbClr val="E561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Identify Economic Recovery Initiatives &amp; Priorities</a:t>
          </a:r>
        </a:p>
      </dsp:txBody>
      <dsp:txXfrm>
        <a:off x="2482062" y="1141678"/>
        <a:ext cx="2153347" cy="1289677"/>
      </dsp:txXfrm>
    </dsp:sp>
    <dsp:sp modelId="{99774858-4264-47C6-8C90-97B3B044EF44}">
      <dsp:nvSpPr>
        <dsp:cNvPr id="0" name=""/>
        <dsp:cNvSpPr/>
      </dsp:nvSpPr>
      <dsp:spPr>
        <a:xfrm>
          <a:off x="4819822" y="1071910"/>
          <a:ext cx="2292883" cy="1429213"/>
        </a:xfrm>
        <a:prstGeom prst="roundRect">
          <a:avLst/>
        </a:prstGeom>
        <a:solidFill>
          <a:srgbClr val="9E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Roadmap for Implementing Initiatives &amp; Priorities</a:t>
          </a:r>
        </a:p>
      </dsp:txBody>
      <dsp:txXfrm>
        <a:off x="4889590" y="1141678"/>
        <a:ext cx="2153347" cy="1289677"/>
      </dsp:txXfrm>
    </dsp:sp>
    <dsp:sp modelId="{9445E895-0494-4262-AEDC-258F78FCBCD8}">
      <dsp:nvSpPr>
        <dsp:cNvPr id="0" name=""/>
        <dsp:cNvSpPr/>
      </dsp:nvSpPr>
      <dsp:spPr>
        <a:xfrm>
          <a:off x="7227349" y="1071910"/>
          <a:ext cx="2292883" cy="1429213"/>
        </a:xfrm>
        <a:prstGeom prst="roundRect">
          <a:avLst/>
        </a:prstGeom>
        <a:solidFill>
          <a:srgbClr val="8074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Economic Recovery Advocacy</a:t>
          </a:r>
        </a:p>
      </dsp:txBody>
      <dsp:txXfrm>
        <a:off x="7297117" y="1141678"/>
        <a:ext cx="2153347" cy="128967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87601-193E-4820-85DD-92C1BFD33910}">
      <dsp:nvSpPr>
        <dsp:cNvPr id="0" name=""/>
        <dsp:cNvSpPr/>
      </dsp:nvSpPr>
      <dsp:spPr>
        <a:xfrm>
          <a:off x="0" y="51584"/>
          <a:ext cx="10160000" cy="9504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b="1" kern="1200" dirty="0"/>
            <a:t>Community Strategic Plan Evaluation</a:t>
          </a:r>
          <a:endParaRPr lang="en-US" sz="3300" kern="1200" dirty="0"/>
        </a:p>
      </dsp:txBody>
      <dsp:txXfrm>
        <a:off x="0" y="51584"/>
        <a:ext cx="10160000" cy="950400"/>
      </dsp:txXfrm>
    </dsp:sp>
    <dsp:sp modelId="{CB9D96D7-DDB4-47D9-B9FC-14EFB63BC75D}">
      <dsp:nvSpPr>
        <dsp:cNvPr id="0" name=""/>
        <dsp:cNvSpPr/>
      </dsp:nvSpPr>
      <dsp:spPr>
        <a:xfrm>
          <a:off x="0" y="1001985"/>
          <a:ext cx="10160000" cy="34422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Font typeface="Symbol" panose="05050102010706020507" pitchFamily="18" charset="2"/>
            <a:buChar char=""/>
          </a:pPr>
          <a:r>
            <a:rPr lang="en-US" sz="3300" kern="1200" dirty="0"/>
            <a:t>Review of community strategies and identify areas for COVID 19 realignment</a:t>
          </a:r>
        </a:p>
        <a:p>
          <a:pPr marL="285750" lvl="1" indent="-285750" algn="l" defTabSz="1466850">
            <a:lnSpc>
              <a:spcPct val="90000"/>
            </a:lnSpc>
            <a:spcBef>
              <a:spcPct val="0"/>
            </a:spcBef>
            <a:spcAft>
              <a:spcPct val="15000"/>
            </a:spcAft>
            <a:buFont typeface="Symbol" panose="05050102010706020507" pitchFamily="18" charset="2"/>
            <a:buChar char=""/>
          </a:pPr>
          <a:r>
            <a:rPr lang="en-US" sz="3300" kern="1200" dirty="0"/>
            <a:t>Incorporate Business &amp; Workforce Needs Assessment as a result of COVID 19 crisis</a:t>
          </a:r>
        </a:p>
        <a:p>
          <a:pPr marL="285750" lvl="1" indent="-285750" algn="l" defTabSz="1466850">
            <a:lnSpc>
              <a:spcPct val="90000"/>
            </a:lnSpc>
            <a:spcBef>
              <a:spcPct val="0"/>
            </a:spcBef>
            <a:spcAft>
              <a:spcPct val="15000"/>
            </a:spcAft>
            <a:buFont typeface="Symbol" panose="05050102010706020507" pitchFamily="18" charset="2"/>
            <a:buChar char=""/>
          </a:pPr>
          <a:r>
            <a:rPr lang="en-US" sz="3300" kern="1200" dirty="0"/>
            <a:t>Industry Cluster Analysis to define region’s economic strengths</a:t>
          </a:r>
        </a:p>
      </dsp:txBody>
      <dsp:txXfrm>
        <a:off x="0" y="1001985"/>
        <a:ext cx="10160000" cy="3442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D0F01-CF66-4014-BF08-80B9AF752D04}">
      <dsp:nvSpPr>
        <dsp:cNvPr id="0" name=""/>
        <dsp:cNvSpPr/>
      </dsp:nvSpPr>
      <dsp:spPr>
        <a:xfrm>
          <a:off x="8929" y="1421804"/>
          <a:ext cx="2668984" cy="160139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Montrose Group COVID 19 Economic Recovery Strategy</a:t>
          </a:r>
        </a:p>
      </dsp:txBody>
      <dsp:txXfrm>
        <a:off x="55832" y="1468707"/>
        <a:ext cx="2575178" cy="1507584"/>
      </dsp:txXfrm>
    </dsp:sp>
    <dsp:sp modelId="{7FD19DA6-8B3F-4278-98C5-42A29767204F}">
      <dsp:nvSpPr>
        <dsp:cNvPr id="0" name=""/>
        <dsp:cNvSpPr/>
      </dsp:nvSpPr>
      <dsp:spPr>
        <a:xfrm>
          <a:off x="2944812" y="1891545"/>
          <a:ext cx="565824" cy="6619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944812" y="2023927"/>
        <a:ext cx="396077" cy="397144"/>
      </dsp:txXfrm>
    </dsp:sp>
    <dsp:sp modelId="{139E5801-DD58-47B1-AB9B-61BA4DCC8015}">
      <dsp:nvSpPr>
        <dsp:cNvPr id="0" name=""/>
        <dsp:cNvSpPr/>
      </dsp:nvSpPr>
      <dsp:spPr>
        <a:xfrm>
          <a:off x="3745507" y="1421804"/>
          <a:ext cx="2668984" cy="160139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Assess the Economic Impact</a:t>
          </a:r>
        </a:p>
      </dsp:txBody>
      <dsp:txXfrm>
        <a:off x="3792410" y="1468707"/>
        <a:ext cx="2575178" cy="1507584"/>
      </dsp:txXfrm>
    </dsp:sp>
    <dsp:sp modelId="{BB7DFEB7-7326-4D80-BB11-6CF54834B6D0}">
      <dsp:nvSpPr>
        <dsp:cNvPr id="0" name=""/>
        <dsp:cNvSpPr/>
      </dsp:nvSpPr>
      <dsp:spPr>
        <a:xfrm>
          <a:off x="6681390" y="1891545"/>
          <a:ext cx="565824" cy="661908"/>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681390" y="2023927"/>
        <a:ext cx="396077" cy="397144"/>
      </dsp:txXfrm>
    </dsp:sp>
    <dsp:sp modelId="{2BD69A86-8170-4B36-ACFD-D6F12417E9AE}">
      <dsp:nvSpPr>
        <dsp:cNvPr id="0" name=""/>
        <dsp:cNvSpPr/>
      </dsp:nvSpPr>
      <dsp:spPr>
        <a:xfrm>
          <a:off x="7482085" y="1421804"/>
          <a:ext cx="2668984" cy="160139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Business Development</a:t>
          </a:r>
        </a:p>
      </dsp:txBody>
      <dsp:txXfrm>
        <a:off x="7528988" y="1468707"/>
        <a:ext cx="2575178" cy="150758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C4BBD-A1DD-4EF1-8ECC-661FA8D932D8}">
      <dsp:nvSpPr>
        <dsp:cNvPr id="0" name=""/>
        <dsp:cNvSpPr/>
      </dsp:nvSpPr>
      <dsp:spPr>
        <a:xfrm>
          <a:off x="0" y="51584"/>
          <a:ext cx="10160000" cy="9504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b="1" kern="1200" dirty="0"/>
            <a:t>Identify Recovery Initiatives &amp; Priorities</a:t>
          </a:r>
          <a:endParaRPr lang="en-US" sz="3300" kern="1200" dirty="0"/>
        </a:p>
      </dsp:txBody>
      <dsp:txXfrm>
        <a:off x="0" y="51584"/>
        <a:ext cx="10160000" cy="950400"/>
      </dsp:txXfrm>
    </dsp:sp>
    <dsp:sp modelId="{8B3911F4-508E-4F3F-961B-3CB0344FCDD2}">
      <dsp:nvSpPr>
        <dsp:cNvPr id="0" name=""/>
        <dsp:cNvSpPr/>
      </dsp:nvSpPr>
      <dsp:spPr>
        <a:xfrm>
          <a:off x="0" y="1001985"/>
          <a:ext cx="10160000" cy="34422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Font typeface="Symbol" panose="05050102010706020507" pitchFamily="18" charset="2"/>
            <a:buChar char=""/>
          </a:pPr>
          <a:r>
            <a:rPr lang="en-US" sz="3300" kern="1200" dirty="0"/>
            <a:t>Position economic competitiveness sectors to identify post-COVID 19 development opportunities</a:t>
          </a:r>
        </a:p>
        <a:p>
          <a:pPr marL="285750" lvl="1" indent="-285750" algn="l" defTabSz="1466850">
            <a:lnSpc>
              <a:spcPct val="90000"/>
            </a:lnSpc>
            <a:spcBef>
              <a:spcPct val="0"/>
            </a:spcBef>
            <a:spcAft>
              <a:spcPct val="15000"/>
            </a:spcAft>
            <a:buFont typeface="Symbol" panose="05050102010706020507" pitchFamily="18" charset="2"/>
            <a:buChar char=""/>
          </a:pPr>
          <a:r>
            <a:rPr lang="en-US" sz="3300" kern="1200" dirty="0"/>
            <a:t>Map out existing resources and gaps for BRE and Business Attraction</a:t>
          </a:r>
        </a:p>
        <a:p>
          <a:pPr marL="285750" lvl="1" indent="-285750" algn="l" defTabSz="1466850">
            <a:lnSpc>
              <a:spcPct val="90000"/>
            </a:lnSpc>
            <a:spcBef>
              <a:spcPct val="0"/>
            </a:spcBef>
            <a:spcAft>
              <a:spcPct val="15000"/>
            </a:spcAft>
            <a:buFont typeface="Symbol" panose="05050102010706020507" pitchFamily="18" charset="2"/>
            <a:buChar char=""/>
          </a:pPr>
          <a:r>
            <a:rPr lang="en-US" sz="3300" kern="1200" dirty="0"/>
            <a:t>Consider organizational post-COVID 19 policies &amp; procedures</a:t>
          </a:r>
        </a:p>
      </dsp:txBody>
      <dsp:txXfrm>
        <a:off x="0" y="1001985"/>
        <a:ext cx="10160000" cy="344223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C4BBD-A1DD-4EF1-8ECC-661FA8D932D8}">
      <dsp:nvSpPr>
        <dsp:cNvPr id="0" name=""/>
        <dsp:cNvSpPr/>
      </dsp:nvSpPr>
      <dsp:spPr>
        <a:xfrm>
          <a:off x="0" y="39053"/>
          <a:ext cx="10160000" cy="8352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dirty="0"/>
            <a:t>Roadmap for Implementing Initiatives &amp; Priorities</a:t>
          </a:r>
          <a:endParaRPr lang="en-US" sz="2900" kern="1200" dirty="0"/>
        </a:p>
      </dsp:txBody>
      <dsp:txXfrm>
        <a:off x="0" y="39053"/>
        <a:ext cx="10160000" cy="835200"/>
      </dsp:txXfrm>
    </dsp:sp>
    <dsp:sp modelId="{8B3911F4-508E-4F3F-961B-3CB0344FCDD2}">
      <dsp:nvSpPr>
        <dsp:cNvPr id="0" name=""/>
        <dsp:cNvSpPr/>
      </dsp:nvSpPr>
      <dsp:spPr>
        <a:xfrm>
          <a:off x="0" y="874387"/>
          <a:ext cx="10160000" cy="35822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Font typeface="Symbol" panose="05050102010706020507" pitchFamily="18" charset="2"/>
            <a:buChar char=""/>
          </a:pPr>
          <a:r>
            <a:rPr lang="en-US" sz="2900" kern="1200" dirty="0"/>
            <a:t>Position economic competitiveness sectors to identify post-COVID 19 development opportunities</a:t>
          </a:r>
        </a:p>
        <a:p>
          <a:pPr marL="571500" lvl="2" indent="-285750" algn="l" defTabSz="1289050">
            <a:lnSpc>
              <a:spcPct val="90000"/>
            </a:lnSpc>
            <a:spcBef>
              <a:spcPct val="0"/>
            </a:spcBef>
            <a:spcAft>
              <a:spcPct val="15000"/>
            </a:spcAft>
            <a:buFont typeface="Symbol" panose="05050102010706020507" pitchFamily="18" charset="2"/>
            <a:buChar char=""/>
          </a:pPr>
          <a:r>
            <a:rPr lang="en-US" sz="2900" kern="1200" dirty="0"/>
            <a:t>Logistics</a:t>
          </a:r>
        </a:p>
        <a:p>
          <a:pPr marL="571500" lvl="2" indent="-285750" algn="l" defTabSz="1289050">
            <a:lnSpc>
              <a:spcPct val="90000"/>
            </a:lnSpc>
            <a:spcBef>
              <a:spcPct val="0"/>
            </a:spcBef>
            <a:spcAft>
              <a:spcPct val="15000"/>
            </a:spcAft>
            <a:buFont typeface="Symbol" panose="05050102010706020507" pitchFamily="18" charset="2"/>
            <a:buChar char=""/>
          </a:pPr>
          <a:r>
            <a:rPr lang="en-US" sz="2900" kern="1200" dirty="0"/>
            <a:t>PPEs</a:t>
          </a:r>
        </a:p>
        <a:p>
          <a:pPr marL="571500" lvl="2" indent="-285750" algn="l" defTabSz="1289050">
            <a:lnSpc>
              <a:spcPct val="90000"/>
            </a:lnSpc>
            <a:spcBef>
              <a:spcPct val="0"/>
            </a:spcBef>
            <a:spcAft>
              <a:spcPct val="15000"/>
            </a:spcAft>
            <a:buFont typeface="Symbol" panose="05050102010706020507" pitchFamily="18" charset="2"/>
            <a:buChar char=""/>
          </a:pPr>
          <a:r>
            <a:rPr lang="en-US" sz="2900" kern="1200" dirty="0"/>
            <a:t>PhRMA</a:t>
          </a:r>
        </a:p>
        <a:p>
          <a:pPr marL="285750" lvl="1" indent="-285750" algn="l" defTabSz="1289050">
            <a:lnSpc>
              <a:spcPct val="90000"/>
            </a:lnSpc>
            <a:spcBef>
              <a:spcPct val="0"/>
            </a:spcBef>
            <a:spcAft>
              <a:spcPct val="15000"/>
            </a:spcAft>
            <a:buFont typeface="Symbol" panose="05050102010706020507" pitchFamily="18" charset="2"/>
            <a:buChar char=""/>
          </a:pPr>
          <a:r>
            <a:rPr lang="en-US" sz="2900" kern="1200" dirty="0"/>
            <a:t>Site development plans to focus on post-disaster needs</a:t>
          </a:r>
        </a:p>
        <a:p>
          <a:pPr marL="285750" lvl="1" indent="-285750" algn="l" defTabSz="1289050">
            <a:lnSpc>
              <a:spcPct val="90000"/>
            </a:lnSpc>
            <a:spcBef>
              <a:spcPct val="0"/>
            </a:spcBef>
            <a:spcAft>
              <a:spcPct val="15000"/>
            </a:spcAft>
            <a:buFont typeface="Symbol" panose="05050102010706020507" pitchFamily="18" charset="2"/>
            <a:buChar char=""/>
          </a:pPr>
          <a:endParaRPr lang="en-US" sz="2900" kern="1200" dirty="0"/>
        </a:p>
      </dsp:txBody>
      <dsp:txXfrm>
        <a:off x="0" y="874387"/>
        <a:ext cx="10160000" cy="358222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C4BBD-A1DD-4EF1-8ECC-661FA8D932D8}">
      <dsp:nvSpPr>
        <dsp:cNvPr id="0" name=""/>
        <dsp:cNvSpPr/>
      </dsp:nvSpPr>
      <dsp:spPr>
        <a:xfrm>
          <a:off x="0" y="43158"/>
          <a:ext cx="10160000" cy="7776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t>Economic Recovery Advocacy</a:t>
          </a:r>
          <a:endParaRPr lang="en-US" sz="2700" kern="1200" dirty="0"/>
        </a:p>
      </dsp:txBody>
      <dsp:txXfrm>
        <a:off x="0" y="43158"/>
        <a:ext cx="10160000" cy="777600"/>
      </dsp:txXfrm>
    </dsp:sp>
    <dsp:sp modelId="{8B3911F4-508E-4F3F-961B-3CB0344FCDD2}">
      <dsp:nvSpPr>
        <dsp:cNvPr id="0" name=""/>
        <dsp:cNvSpPr/>
      </dsp:nvSpPr>
      <dsp:spPr>
        <a:xfrm>
          <a:off x="0" y="820882"/>
          <a:ext cx="10160000" cy="36316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Consider and pursue policy and program changes to position community or region for investment opportunities in post-disaster environment</a:t>
          </a:r>
        </a:p>
        <a:p>
          <a:pPr marL="457200" lvl="2" indent="-228600" algn="l" defTabSz="1200150">
            <a:lnSpc>
              <a:spcPct val="90000"/>
            </a:lnSpc>
            <a:spcBef>
              <a:spcPct val="0"/>
            </a:spcBef>
            <a:spcAft>
              <a:spcPct val="15000"/>
            </a:spcAft>
            <a:buFont typeface="Symbol" panose="05050102010706020507" pitchFamily="18" charset="2"/>
            <a:buChar char=""/>
          </a:pPr>
          <a:r>
            <a:rPr lang="en-US" sz="2700" kern="1200" dirty="0"/>
            <a:t>CDBG Funding for project public infrastructure</a:t>
          </a:r>
        </a:p>
        <a:p>
          <a:pPr marL="457200" lvl="2" indent="-228600" algn="l" defTabSz="1200150">
            <a:lnSpc>
              <a:spcPct val="90000"/>
            </a:lnSpc>
            <a:spcBef>
              <a:spcPct val="0"/>
            </a:spcBef>
            <a:spcAft>
              <a:spcPct val="15000"/>
            </a:spcAft>
            <a:buFont typeface="Symbol" panose="05050102010706020507" pitchFamily="18" charset="2"/>
            <a:buChar char=""/>
          </a:pPr>
          <a:r>
            <a:rPr lang="en-US" sz="2700" kern="1200" dirty="0"/>
            <a:t>CDBG Funding for workforce development program</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Advocacy for industry sector business attraction campaigns, site development and BRE programs to assist existing economic base</a:t>
          </a:r>
        </a:p>
        <a:p>
          <a:pPr marL="228600" lvl="1" indent="-228600" algn="l" defTabSz="1200150">
            <a:lnSpc>
              <a:spcPct val="90000"/>
            </a:lnSpc>
            <a:spcBef>
              <a:spcPct val="0"/>
            </a:spcBef>
            <a:spcAft>
              <a:spcPct val="15000"/>
            </a:spcAft>
            <a:buFont typeface="Symbol" panose="05050102010706020507" pitchFamily="18" charset="2"/>
            <a:buChar char=""/>
          </a:pPr>
          <a:endParaRPr lang="en-US" sz="2700" kern="1200" dirty="0"/>
        </a:p>
      </dsp:txBody>
      <dsp:txXfrm>
        <a:off x="0" y="820882"/>
        <a:ext cx="10160000" cy="363163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C4BBD-A1DD-4EF1-8ECC-661FA8D932D8}">
      <dsp:nvSpPr>
        <dsp:cNvPr id="0" name=""/>
        <dsp:cNvSpPr/>
      </dsp:nvSpPr>
      <dsp:spPr>
        <a:xfrm>
          <a:off x="0" y="28713"/>
          <a:ext cx="10160000" cy="6336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Economic Recovery for Small Businesses</a:t>
          </a:r>
          <a:endParaRPr lang="en-US" sz="2200" kern="1200" dirty="0"/>
        </a:p>
      </dsp:txBody>
      <dsp:txXfrm>
        <a:off x="0" y="28713"/>
        <a:ext cx="10160000" cy="633600"/>
      </dsp:txXfrm>
    </dsp:sp>
    <dsp:sp modelId="{8B3911F4-508E-4F3F-961B-3CB0344FCDD2}">
      <dsp:nvSpPr>
        <dsp:cNvPr id="0" name=""/>
        <dsp:cNvSpPr/>
      </dsp:nvSpPr>
      <dsp:spPr>
        <a:xfrm>
          <a:off x="0" y="662415"/>
          <a:ext cx="10160000" cy="38045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a:t>Outlining options for small business liquidity access</a:t>
          </a:r>
          <a:endParaRPr lang="en-US" sz="2200" kern="1200" dirty="0"/>
        </a:p>
        <a:p>
          <a:pPr marL="457200" lvl="2" indent="-228600" algn="l" defTabSz="977900">
            <a:lnSpc>
              <a:spcPct val="90000"/>
            </a:lnSpc>
            <a:spcBef>
              <a:spcPct val="0"/>
            </a:spcBef>
            <a:spcAft>
              <a:spcPct val="15000"/>
            </a:spcAft>
            <a:buFont typeface="Symbol" panose="05050102010706020507" pitchFamily="18" charset="2"/>
            <a:buChar char=""/>
          </a:pPr>
          <a:r>
            <a:rPr lang="en-US" sz="2200" kern="1200"/>
            <a:t>Local financial institutions, CDFIs, small business development intermediaries, real estate developers</a:t>
          </a:r>
          <a:endParaRPr lang="en-US" sz="2200" kern="1200" dirty="0"/>
        </a:p>
        <a:p>
          <a:pPr marL="457200" lvl="2" indent="-228600" algn="l" defTabSz="977900">
            <a:lnSpc>
              <a:spcPct val="90000"/>
            </a:lnSpc>
            <a:spcBef>
              <a:spcPct val="0"/>
            </a:spcBef>
            <a:spcAft>
              <a:spcPct val="15000"/>
            </a:spcAft>
            <a:buFont typeface="Symbol" panose="05050102010706020507" pitchFamily="18" charset="2"/>
            <a:buChar char=""/>
          </a:pPr>
          <a:r>
            <a:rPr lang="en-US" sz="2200" kern="1200"/>
            <a:t>Creation of small business stabilization funds</a:t>
          </a:r>
          <a:endParaRPr lang="en-US" sz="2200" kern="1200" dirty="0"/>
        </a:p>
        <a:p>
          <a:pPr marL="228600" lvl="1" indent="-228600" algn="l" defTabSz="977900">
            <a:lnSpc>
              <a:spcPct val="90000"/>
            </a:lnSpc>
            <a:spcBef>
              <a:spcPct val="0"/>
            </a:spcBef>
            <a:spcAft>
              <a:spcPct val="15000"/>
            </a:spcAft>
            <a:buFont typeface="Symbol" panose="05050102010706020507" pitchFamily="18" charset="2"/>
            <a:buChar char=""/>
          </a:pPr>
          <a:r>
            <a:rPr lang="en-US" sz="2200" kern="1200"/>
            <a:t>Connect to CARES Act resources</a:t>
          </a:r>
          <a:endParaRPr lang="en-US" sz="2200" kern="1200" dirty="0"/>
        </a:p>
        <a:p>
          <a:pPr marL="457200" lvl="2" indent="-228600" algn="l" defTabSz="977900">
            <a:lnSpc>
              <a:spcPct val="90000"/>
            </a:lnSpc>
            <a:spcBef>
              <a:spcPct val="0"/>
            </a:spcBef>
            <a:spcAft>
              <a:spcPct val="15000"/>
            </a:spcAft>
            <a:buFont typeface="Symbol" panose="05050102010706020507" pitchFamily="18" charset="2"/>
            <a:buChar char=""/>
          </a:pPr>
          <a:r>
            <a:rPr lang="en-US" sz="2200" kern="1200"/>
            <a:t>SBA Stimulus Money</a:t>
          </a:r>
          <a:endParaRPr lang="en-US" sz="2200" kern="1200" dirty="0"/>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CDBG Funding </a:t>
          </a:r>
        </a:p>
        <a:p>
          <a:pPr marL="685800" lvl="3" indent="-228600" algn="l" defTabSz="977900">
            <a:lnSpc>
              <a:spcPct val="90000"/>
            </a:lnSpc>
            <a:spcBef>
              <a:spcPct val="0"/>
            </a:spcBef>
            <a:spcAft>
              <a:spcPct val="15000"/>
            </a:spcAft>
            <a:buFont typeface="Symbol" panose="05050102010706020507" pitchFamily="18" charset="2"/>
            <a:buChar char=""/>
          </a:pPr>
          <a:r>
            <a:rPr lang="en-US" sz="2200" kern="1200" dirty="0"/>
            <a:t>Creation of Revolving Loan Fund</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Follow federal government for possible CARES Act 2.0</a:t>
          </a:r>
        </a:p>
        <a:p>
          <a:pPr marL="228600" lvl="1" indent="-228600" algn="l" defTabSz="977900">
            <a:lnSpc>
              <a:spcPct val="90000"/>
            </a:lnSpc>
            <a:spcBef>
              <a:spcPct val="0"/>
            </a:spcBef>
            <a:spcAft>
              <a:spcPct val="15000"/>
            </a:spcAft>
            <a:buFont typeface="Symbol" panose="05050102010706020507" pitchFamily="18" charset="2"/>
            <a:buChar char=""/>
          </a:pPr>
          <a:endParaRPr lang="en-US" sz="2200" kern="1200" dirty="0"/>
        </a:p>
      </dsp:txBody>
      <dsp:txXfrm>
        <a:off x="0" y="662415"/>
        <a:ext cx="10160000" cy="380457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D6ED-6A02-4E12-82AF-E183D1E7E226}">
      <dsp:nvSpPr>
        <dsp:cNvPr id="0" name=""/>
        <dsp:cNvSpPr/>
      </dsp:nvSpPr>
      <dsp:spPr>
        <a:xfrm>
          <a:off x="730701" y="2396"/>
          <a:ext cx="3513236" cy="2107942"/>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Conclusions</a:t>
          </a:r>
        </a:p>
      </dsp:txBody>
      <dsp:txXfrm>
        <a:off x="730701" y="2396"/>
        <a:ext cx="3513236" cy="2107942"/>
      </dsp:txXfrm>
    </dsp:sp>
    <dsp:sp modelId="{96AD692C-461E-45B2-B0CB-A79211BEFFFA}">
      <dsp:nvSpPr>
        <dsp:cNvPr id="0" name=""/>
        <dsp:cNvSpPr/>
      </dsp:nvSpPr>
      <dsp:spPr>
        <a:xfrm>
          <a:off x="4595261" y="2396"/>
          <a:ext cx="3513236" cy="2107942"/>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Thoughts</a:t>
          </a:r>
        </a:p>
      </dsp:txBody>
      <dsp:txXfrm>
        <a:off x="4595261" y="2396"/>
        <a:ext cx="3513236" cy="2107942"/>
      </dsp:txXfrm>
    </dsp:sp>
    <dsp:sp modelId="{6ABD97AD-9170-4B52-902C-0E11FC1EB82E}">
      <dsp:nvSpPr>
        <dsp:cNvPr id="0" name=""/>
        <dsp:cNvSpPr/>
      </dsp:nvSpPr>
      <dsp:spPr>
        <a:xfrm>
          <a:off x="730701" y="2461661"/>
          <a:ext cx="3513236" cy="2107942"/>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Questions</a:t>
          </a:r>
        </a:p>
      </dsp:txBody>
      <dsp:txXfrm>
        <a:off x="730701" y="2461661"/>
        <a:ext cx="3513236" cy="2107942"/>
      </dsp:txXfrm>
    </dsp:sp>
    <dsp:sp modelId="{E3F80422-C9E4-4F24-8CCE-0AD815C2023E}">
      <dsp:nvSpPr>
        <dsp:cNvPr id="0" name=""/>
        <dsp:cNvSpPr/>
      </dsp:nvSpPr>
      <dsp:spPr>
        <a:xfrm>
          <a:off x="4595261" y="2461661"/>
          <a:ext cx="3513236" cy="2107942"/>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kern="1200" dirty="0"/>
            <a:t>Contact</a:t>
          </a:r>
        </a:p>
        <a:p>
          <a:pPr marL="171450" lvl="1" indent="-171450" algn="l" defTabSz="711200">
            <a:lnSpc>
              <a:spcPct val="90000"/>
            </a:lnSpc>
            <a:spcBef>
              <a:spcPct val="0"/>
            </a:spcBef>
            <a:spcAft>
              <a:spcPct val="15000"/>
            </a:spcAft>
            <a:buChar char="•"/>
          </a:pPr>
          <a:r>
            <a:rPr lang="en-US" sz="16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drobinson@montrosegroupllc.com</a:t>
          </a: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ngreen@montrosegroupllc.com</a:t>
          </a: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tbiggam@montrosegroupllc.com</a:t>
          </a:r>
          <a:r>
            <a:rPr lang="en-US" sz="1600" kern="1200" dirty="0">
              <a:solidFill>
                <a:schemeClr val="bg1"/>
              </a:solidFill>
            </a:rPr>
            <a:t> </a:t>
          </a:r>
        </a:p>
        <a:p>
          <a:pPr marL="171450" lvl="1" indent="-171450" algn="l" defTabSz="711200">
            <a:lnSpc>
              <a:spcPct val="90000"/>
            </a:lnSpc>
            <a:spcBef>
              <a:spcPct val="0"/>
            </a:spcBef>
            <a:spcAft>
              <a:spcPct val="15000"/>
            </a:spcAft>
            <a:buChar char="•"/>
          </a:pPr>
          <a:r>
            <a:rPr lang="en-US" sz="16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jbgrant@montrosegroupllc.com</a:t>
          </a: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Mary.Oakley@development.ohio.gov</a:t>
          </a:r>
          <a:endParaRPr lang="en-US" sz="1600" kern="1200" dirty="0">
            <a:solidFill>
              <a:schemeClr val="bg1"/>
            </a:solidFill>
          </a:endParaRPr>
        </a:p>
      </dsp:txBody>
      <dsp:txXfrm>
        <a:off x="4595261" y="2461661"/>
        <a:ext cx="3513236" cy="2107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2168A-22DA-4790-958F-2AF0B56A7372}">
      <dsp:nvSpPr>
        <dsp:cNvPr id="0" name=""/>
        <dsp:cNvSpPr/>
      </dsp:nvSpPr>
      <dsp:spPr>
        <a:xfrm>
          <a:off x="0" y="161380"/>
          <a:ext cx="9677400" cy="1728000"/>
        </a:xfrm>
        <a:prstGeom prst="rightArrow">
          <a:avLst/>
        </a:prstGeom>
        <a:solidFill>
          <a:srgbClr val="C00000"/>
        </a:solidFill>
        <a:ln>
          <a:solidFill>
            <a:srgbClr val="C0000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C3DF252-EAE6-4A7C-82C3-F139763545B3}">
      <dsp:nvSpPr>
        <dsp:cNvPr id="0" name=""/>
        <dsp:cNvSpPr/>
      </dsp:nvSpPr>
      <dsp:spPr>
        <a:xfrm>
          <a:off x="5104261" y="1549050"/>
          <a:ext cx="3605398" cy="29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latin typeface="+mn-lt"/>
              <a:cs typeface="Times New Roman" panose="02020603050405020304" pitchFamily="18" charset="0"/>
            </a:rPr>
            <a:t>Post-COVID 19 industry targets marketing strategy </a:t>
          </a:r>
          <a:endParaRPr lang="en-US" sz="1900" kern="1200" dirty="0"/>
        </a:p>
        <a:p>
          <a:pPr marL="171450" lvl="1" indent="-171450" algn="l" defTabSz="844550">
            <a:lnSpc>
              <a:spcPct val="90000"/>
            </a:lnSpc>
            <a:spcBef>
              <a:spcPct val="0"/>
            </a:spcBef>
            <a:spcAft>
              <a:spcPct val="15000"/>
            </a:spcAft>
            <a:buChar char="•"/>
          </a:pPr>
          <a:r>
            <a:rPr lang="en-US" sz="1900" b="1" kern="1200" dirty="0">
              <a:latin typeface="+mn-lt"/>
              <a:cs typeface="Times New Roman" panose="02020603050405020304" pitchFamily="18" charset="0"/>
            </a:rPr>
            <a:t>Site Development Plans </a:t>
          </a:r>
        </a:p>
        <a:p>
          <a:pPr marL="171450" lvl="1" indent="-171450" algn="l" defTabSz="844550">
            <a:lnSpc>
              <a:spcPct val="90000"/>
            </a:lnSpc>
            <a:spcBef>
              <a:spcPct val="0"/>
            </a:spcBef>
            <a:spcAft>
              <a:spcPct val="15000"/>
            </a:spcAft>
            <a:buChar char="•"/>
          </a:pPr>
          <a:r>
            <a:rPr lang="en-US" sz="1900" b="1" kern="1200" dirty="0">
              <a:latin typeface="+mn-lt"/>
              <a:cs typeface="Times New Roman" panose="02020603050405020304" pitchFamily="18" charset="0"/>
            </a:rPr>
            <a:t>Build PPPs with local, state &amp; federal funding</a:t>
          </a:r>
        </a:p>
        <a:p>
          <a:pPr marL="342900" lvl="2" indent="-171450" algn="l" defTabSz="844550">
            <a:lnSpc>
              <a:spcPct val="90000"/>
            </a:lnSpc>
            <a:spcBef>
              <a:spcPct val="0"/>
            </a:spcBef>
            <a:spcAft>
              <a:spcPct val="15000"/>
            </a:spcAft>
            <a:buChar char="•"/>
          </a:pPr>
          <a:r>
            <a:rPr lang="en-US" sz="1900" kern="1200" dirty="0"/>
            <a:t>Public Infrastructure for Projects</a:t>
          </a:r>
          <a:endParaRPr lang="en-US" sz="1900" b="1" kern="1200" dirty="0">
            <a:latin typeface="+mn-lt"/>
            <a:cs typeface="Times New Roman" panose="02020603050405020304" pitchFamily="18" charset="0"/>
          </a:endParaRPr>
        </a:p>
        <a:p>
          <a:pPr marL="342900" lvl="2" indent="-171450" algn="l" defTabSz="844550">
            <a:lnSpc>
              <a:spcPct val="90000"/>
            </a:lnSpc>
            <a:spcBef>
              <a:spcPct val="0"/>
            </a:spcBef>
            <a:spcAft>
              <a:spcPct val="15000"/>
            </a:spcAft>
            <a:buChar char="•"/>
          </a:pPr>
          <a:r>
            <a:rPr lang="en-US" sz="1900" kern="1200" dirty="0"/>
            <a:t>Community Centers</a:t>
          </a:r>
        </a:p>
        <a:p>
          <a:pPr marL="342900" lvl="2" indent="-171450" algn="l" defTabSz="844550">
            <a:lnSpc>
              <a:spcPct val="90000"/>
            </a:lnSpc>
            <a:spcBef>
              <a:spcPct val="0"/>
            </a:spcBef>
            <a:spcAft>
              <a:spcPct val="15000"/>
            </a:spcAft>
            <a:buChar char="•"/>
          </a:pPr>
          <a:r>
            <a:rPr lang="en-US" sz="1900" kern="1200" dirty="0"/>
            <a:t>Housing Rehabilitation</a:t>
          </a:r>
        </a:p>
        <a:p>
          <a:pPr marL="342900" lvl="2" indent="-171450" algn="l" defTabSz="844550">
            <a:lnSpc>
              <a:spcPct val="90000"/>
            </a:lnSpc>
            <a:spcBef>
              <a:spcPct val="0"/>
            </a:spcBef>
            <a:spcAft>
              <a:spcPct val="15000"/>
            </a:spcAft>
            <a:buChar char="•"/>
          </a:pPr>
          <a:r>
            <a:rPr lang="en-US" sz="1900" kern="1200" dirty="0"/>
            <a:t>Revolving Loan Funds</a:t>
          </a:r>
        </a:p>
        <a:p>
          <a:pPr marL="342900" lvl="2" indent="-171450" algn="l" defTabSz="844550">
            <a:lnSpc>
              <a:spcPct val="90000"/>
            </a:lnSpc>
            <a:spcBef>
              <a:spcPct val="0"/>
            </a:spcBef>
            <a:spcAft>
              <a:spcPct val="15000"/>
            </a:spcAft>
            <a:buChar char="•"/>
          </a:pPr>
          <a:r>
            <a:rPr lang="en-US" sz="1900" kern="1200" dirty="0"/>
            <a:t>Workforce Development</a:t>
          </a:r>
        </a:p>
      </dsp:txBody>
      <dsp:txXfrm>
        <a:off x="5104261" y="1549050"/>
        <a:ext cx="3605398" cy="2970000"/>
      </dsp:txXfrm>
    </dsp:sp>
    <dsp:sp modelId="{43455D6C-DECD-45F1-AC07-CE56A536AC62}">
      <dsp:nvSpPr>
        <dsp:cNvPr id="0" name=""/>
        <dsp:cNvSpPr/>
      </dsp:nvSpPr>
      <dsp:spPr>
        <a:xfrm>
          <a:off x="5104261" y="598650"/>
          <a:ext cx="3605398" cy="8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n-lt"/>
              <a:cs typeface="Times New Roman" panose="02020603050405020304" pitchFamily="18" charset="0"/>
            </a:rPr>
            <a:t>Business Development</a:t>
          </a:r>
          <a:endParaRPr lang="en-US" sz="2400" kern="1200" dirty="0"/>
        </a:p>
      </dsp:txBody>
      <dsp:txXfrm>
        <a:off x="5104261" y="598650"/>
        <a:ext cx="3605398" cy="864000"/>
      </dsp:txXfrm>
    </dsp:sp>
    <dsp:sp modelId="{2109CBAD-1B50-41AF-B60B-7929748D67CE}">
      <dsp:nvSpPr>
        <dsp:cNvPr id="0" name=""/>
        <dsp:cNvSpPr/>
      </dsp:nvSpPr>
      <dsp:spPr>
        <a:xfrm>
          <a:off x="777783" y="1549050"/>
          <a:ext cx="3605398" cy="29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Job Postings Analytics</a:t>
          </a:r>
        </a:p>
        <a:p>
          <a:pPr marL="171450" lvl="1" indent="-171450" algn="l" defTabSz="844550">
            <a:lnSpc>
              <a:spcPct val="90000"/>
            </a:lnSpc>
            <a:spcBef>
              <a:spcPct val="0"/>
            </a:spcBef>
            <a:spcAft>
              <a:spcPct val="15000"/>
            </a:spcAft>
            <a:buChar char="•"/>
          </a:pPr>
          <a:r>
            <a:rPr lang="en-US" sz="1900" b="1" kern="1200" dirty="0"/>
            <a:t>Input-Output Model</a:t>
          </a:r>
        </a:p>
        <a:p>
          <a:pPr marL="171450" lvl="1" indent="-171450" algn="l" defTabSz="844550">
            <a:lnSpc>
              <a:spcPct val="90000"/>
            </a:lnSpc>
            <a:spcBef>
              <a:spcPct val="0"/>
            </a:spcBef>
            <a:spcAft>
              <a:spcPct val="15000"/>
            </a:spcAft>
            <a:buChar char="•"/>
          </a:pPr>
          <a:r>
            <a:rPr lang="en-US" sz="1900" b="1" kern="1200" dirty="0"/>
            <a:t>Skill Shape Analysis for Upskilling Opportunities</a:t>
          </a:r>
        </a:p>
        <a:p>
          <a:pPr marL="171450" lvl="1" indent="-171450" algn="l" defTabSz="844550">
            <a:lnSpc>
              <a:spcPct val="90000"/>
            </a:lnSpc>
            <a:spcBef>
              <a:spcPct val="0"/>
            </a:spcBef>
            <a:spcAft>
              <a:spcPct val="15000"/>
            </a:spcAft>
            <a:buChar char="•"/>
          </a:pPr>
          <a:r>
            <a:rPr lang="en-US" sz="1900" b="1" kern="1200" dirty="0"/>
            <a:t>Supply Chain Analysis</a:t>
          </a:r>
        </a:p>
      </dsp:txBody>
      <dsp:txXfrm>
        <a:off x="777783" y="1549050"/>
        <a:ext cx="3605398" cy="2970000"/>
      </dsp:txXfrm>
    </dsp:sp>
    <dsp:sp modelId="{CEA30A9A-145F-416C-987D-8392600849FF}">
      <dsp:nvSpPr>
        <dsp:cNvPr id="0" name=""/>
        <dsp:cNvSpPr/>
      </dsp:nvSpPr>
      <dsp:spPr>
        <a:xfrm>
          <a:off x="777783" y="598650"/>
          <a:ext cx="3605398" cy="864000"/>
        </a:xfrm>
        <a:prstGeom prst="rect">
          <a:avLst/>
        </a:prstGeom>
        <a:solidFill>
          <a:srgbClr val="C00000"/>
        </a:solid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l" defTabSz="1066800">
            <a:lnSpc>
              <a:spcPct val="90000"/>
            </a:lnSpc>
            <a:spcBef>
              <a:spcPct val="0"/>
            </a:spcBef>
            <a:spcAft>
              <a:spcPct val="35000"/>
            </a:spcAft>
            <a:buNone/>
          </a:pPr>
          <a:r>
            <a:rPr lang="en-US" sz="2400" b="1" i="0" kern="1200" dirty="0"/>
            <a:t>Assess Economic Damage</a:t>
          </a:r>
        </a:p>
      </dsp:txBody>
      <dsp:txXfrm>
        <a:off x="777783" y="598650"/>
        <a:ext cx="3605398" cy="864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8516"/>
          <a:ext cx="3394509" cy="567311"/>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Assess COVID 19 Economic Impact</a:t>
          </a:r>
        </a:p>
      </dsp:txBody>
      <dsp:txXfrm>
        <a:off x="0" y="8516"/>
        <a:ext cx="3394509" cy="567311"/>
      </dsp:txXfrm>
    </dsp:sp>
    <dsp:sp modelId="{45D50A1D-B577-4588-BF7C-CADE52BEC1FB}">
      <dsp:nvSpPr>
        <dsp:cNvPr id="0" name=""/>
        <dsp:cNvSpPr/>
      </dsp:nvSpPr>
      <dsp:spPr>
        <a:xfrm>
          <a:off x="0" y="540717"/>
          <a:ext cx="3394509" cy="3362123"/>
        </a:xfrm>
        <a:prstGeom prst="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Dramatic spike in WARN notice layoffs of over 14,000 on March 1, 2020 vs. 709 in 2019</a:t>
          </a:r>
          <a:endParaRPr lang="en-US" sz="1500" kern="1200" dirty="0"/>
        </a:p>
        <a:p>
          <a:pPr marL="114300" lvl="1" indent="-114300" algn="l" defTabSz="666750">
            <a:lnSpc>
              <a:spcPct val="90000"/>
            </a:lnSpc>
            <a:spcBef>
              <a:spcPct val="0"/>
            </a:spcBef>
            <a:spcAft>
              <a:spcPct val="15000"/>
            </a:spcAft>
            <a:buChar char="•"/>
          </a:pPr>
          <a:r>
            <a:rPr lang="en-US" sz="1500" kern="1200" dirty="0"/>
            <a:t>~75% related to COVID 19</a:t>
          </a:r>
        </a:p>
        <a:p>
          <a:pPr marL="114300" lvl="1" indent="-114300" algn="l" defTabSz="666750">
            <a:lnSpc>
              <a:spcPct val="90000"/>
            </a:lnSpc>
            <a:spcBef>
              <a:spcPct val="0"/>
            </a:spcBef>
            <a:spcAft>
              <a:spcPct val="15000"/>
            </a:spcAft>
            <a:buChar char="•"/>
          </a:pPr>
          <a:r>
            <a:rPr lang="en-US" sz="1500" b="0" i="0" kern="1200" dirty="0"/>
            <a:t>Major metro areas hit hard</a:t>
          </a:r>
          <a:endParaRPr lang="en-US"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t>SE Ohio and eastern rural communities also hit hard</a:t>
          </a:r>
          <a:endParaRPr lang="en-US"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Most layoffs are temporary</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Mix of facilities partially and fully closed as result of COVID 19</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Mix of industry sectors</a:t>
          </a:r>
        </a:p>
        <a:p>
          <a:pPr marL="114300" lvl="1" indent="-114300" algn="l" defTabSz="666750">
            <a:lnSpc>
              <a:spcPct val="90000"/>
            </a:lnSpc>
            <a:spcBef>
              <a:spcPct val="0"/>
            </a:spcBef>
            <a:spcAft>
              <a:spcPct val="15000"/>
            </a:spcAft>
            <a:buChar char="•"/>
          </a:pPr>
          <a:endParaRPr lang="en-US" sz="1500" kern="1200" dirty="0"/>
        </a:p>
      </dsp:txBody>
      <dsp:txXfrm>
        <a:off x="0" y="540717"/>
        <a:ext cx="3394509" cy="33621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184675"/>
          <a:ext cx="10160000" cy="8640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Federal Stimulus &amp; CDBG Programming</a:t>
          </a:r>
        </a:p>
      </dsp:txBody>
      <dsp:txXfrm>
        <a:off x="0" y="184675"/>
        <a:ext cx="10160000" cy="864000"/>
      </dsp:txXfrm>
    </dsp:sp>
    <dsp:sp modelId="{45D50A1D-B577-4588-BF7C-CADE52BEC1FB}">
      <dsp:nvSpPr>
        <dsp:cNvPr id="0" name=""/>
        <dsp:cNvSpPr/>
      </dsp:nvSpPr>
      <dsp:spPr>
        <a:xfrm>
          <a:off x="0" y="1048675"/>
          <a:ext cx="10160000" cy="3211650"/>
        </a:xfrm>
        <a:prstGeom prst="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b="0" i="0" kern="1200" dirty="0"/>
            <a:t>$5 B in COVID 19 federal stimulus funding</a:t>
          </a:r>
          <a:endParaRPr lang="en-US" sz="3000" kern="1200" dirty="0"/>
        </a:p>
        <a:p>
          <a:pPr marL="571500" lvl="2" indent="-285750" algn="l" defTabSz="1333500">
            <a:lnSpc>
              <a:spcPct val="90000"/>
            </a:lnSpc>
            <a:spcBef>
              <a:spcPct val="0"/>
            </a:spcBef>
            <a:spcAft>
              <a:spcPct val="15000"/>
            </a:spcAft>
            <a:buChar char="•"/>
          </a:pPr>
          <a:r>
            <a:rPr lang="en-US" sz="3000" kern="1200" dirty="0"/>
            <a:t>$2 B distributed by 2020 allocation to large cities and states</a:t>
          </a:r>
        </a:p>
        <a:p>
          <a:pPr marL="571500" lvl="2" indent="-285750" algn="l" defTabSz="1333500">
            <a:lnSpc>
              <a:spcPct val="90000"/>
            </a:lnSpc>
            <a:spcBef>
              <a:spcPct val="0"/>
            </a:spcBef>
            <a:spcAft>
              <a:spcPct val="15000"/>
            </a:spcAft>
            <a:buChar char="•"/>
          </a:pPr>
          <a:r>
            <a:rPr lang="en-US" sz="3000" kern="1200" dirty="0"/>
            <a:t>$1 B distributed to states in 45 days to combat COVID 19</a:t>
          </a:r>
        </a:p>
        <a:p>
          <a:pPr marL="571500" lvl="2" indent="-285750" algn="l" defTabSz="1333500">
            <a:lnSpc>
              <a:spcPct val="90000"/>
            </a:lnSpc>
            <a:spcBef>
              <a:spcPct val="0"/>
            </a:spcBef>
            <a:spcAft>
              <a:spcPct val="15000"/>
            </a:spcAft>
            <a:buChar char="•"/>
          </a:pPr>
          <a:r>
            <a:rPr lang="en-US" sz="3000" kern="1200" dirty="0"/>
            <a:t>$2 B distributed to states for longer term economic and housing disruptions</a:t>
          </a:r>
        </a:p>
        <a:p>
          <a:pPr marL="285750" lvl="1" indent="-285750" algn="l" defTabSz="1333500">
            <a:lnSpc>
              <a:spcPct val="90000"/>
            </a:lnSpc>
            <a:spcBef>
              <a:spcPct val="0"/>
            </a:spcBef>
            <a:spcAft>
              <a:spcPct val="15000"/>
            </a:spcAft>
            <a:buChar char="•"/>
          </a:pPr>
          <a:endParaRPr lang="en-US" sz="3000" kern="1200" dirty="0"/>
        </a:p>
      </dsp:txBody>
      <dsp:txXfrm>
        <a:off x="0" y="1048675"/>
        <a:ext cx="10160000" cy="32116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57680"/>
          <a:ext cx="10160000" cy="7200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Federal CDBG Overview</a:t>
          </a:r>
        </a:p>
      </dsp:txBody>
      <dsp:txXfrm>
        <a:off x="0" y="57680"/>
        <a:ext cx="10160000" cy="720000"/>
      </dsp:txXfrm>
    </dsp:sp>
    <dsp:sp modelId="{45D50A1D-B577-4588-BF7C-CADE52BEC1FB}">
      <dsp:nvSpPr>
        <dsp:cNvPr id="0" name=""/>
        <dsp:cNvSpPr/>
      </dsp:nvSpPr>
      <dsp:spPr>
        <a:xfrm>
          <a:off x="0" y="777680"/>
          <a:ext cx="10160000" cy="3843000"/>
        </a:xfrm>
        <a:prstGeom prst="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0" i="0" kern="1200" dirty="0"/>
            <a:t>HUD Office of Community Planning &amp; Development</a:t>
          </a:r>
          <a:endParaRPr lang="en-US" sz="2500" kern="1200" dirty="0"/>
        </a:p>
        <a:p>
          <a:pPr marL="457200" lvl="2" indent="-228600" algn="l" defTabSz="1111250">
            <a:lnSpc>
              <a:spcPct val="90000"/>
            </a:lnSpc>
            <a:spcBef>
              <a:spcPct val="0"/>
            </a:spcBef>
            <a:spcAft>
              <a:spcPct val="15000"/>
            </a:spcAft>
            <a:buChar char="•"/>
          </a:pPr>
          <a:r>
            <a:rPr lang="en-US" sz="2500" kern="1200" dirty="0"/>
            <a:t>Develop viable communities by supporting integrated approaches to:</a:t>
          </a:r>
        </a:p>
        <a:p>
          <a:pPr marL="685800" lvl="3" indent="-228600" algn="l" defTabSz="1111250">
            <a:lnSpc>
              <a:spcPct val="90000"/>
            </a:lnSpc>
            <a:spcBef>
              <a:spcPct val="0"/>
            </a:spcBef>
            <a:spcAft>
              <a:spcPct val="15000"/>
            </a:spcAft>
            <a:buChar char="•"/>
          </a:pPr>
          <a:r>
            <a:rPr lang="en-US" sz="2500" kern="1200" dirty="0"/>
            <a:t>Decent housing options</a:t>
          </a:r>
        </a:p>
        <a:p>
          <a:pPr marL="685800" lvl="3" indent="-228600" algn="l" defTabSz="1111250">
            <a:lnSpc>
              <a:spcPct val="90000"/>
            </a:lnSpc>
            <a:spcBef>
              <a:spcPct val="0"/>
            </a:spcBef>
            <a:spcAft>
              <a:spcPct val="15000"/>
            </a:spcAft>
            <a:buChar char="•"/>
          </a:pPr>
          <a:r>
            <a:rPr lang="en-US" sz="2500" kern="1200" dirty="0"/>
            <a:t>Suitable living environments, and</a:t>
          </a:r>
        </a:p>
        <a:p>
          <a:pPr marL="685800" lvl="3" indent="-228600" algn="l" defTabSz="1111250">
            <a:lnSpc>
              <a:spcPct val="90000"/>
            </a:lnSpc>
            <a:spcBef>
              <a:spcPct val="0"/>
            </a:spcBef>
            <a:spcAft>
              <a:spcPct val="15000"/>
            </a:spcAft>
            <a:buChar char="•"/>
          </a:pPr>
          <a:r>
            <a:rPr lang="en-US" sz="2500" kern="1200" dirty="0"/>
            <a:t>Expanded economic opportunities for low- and moderate-income persons</a:t>
          </a:r>
        </a:p>
        <a:p>
          <a:pPr marL="228600" lvl="1" indent="-228600" algn="l" defTabSz="1111250">
            <a:lnSpc>
              <a:spcPct val="90000"/>
            </a:lnSpc>
            <a:spcBef>
              <a:spcPct val="0"/>
            </a:spcBef>
            <a:spcAft>
              <a:spcPct val="15000"/>
            </a:spcAft>
            <a:buChar char="•"/>
          </a:pPr>
          <a:r>
            <a:rPr lang="en-US" sz="2500" kern="1200" dirty="0"/>
            <a:t>HUD develops partnerships with all levels of government, private sector for-profit and non-profit organizations</a:t>
          </a:r>
        </a:p>
        <a:p>
          <a:pPr marL="228600" lvl="1" indent="-228600" algn="l" defTabSz="1111250">
            <a:lnSpc>
              <a:spcPct val="90000"/>
            </a:lnSpc>
            <a:spcBef>
              <a:spcPct val="0"/>
            </a:spcBef>
            <a:spcAft>
              <a:spcPct val="15000"/>
            </a:spcAft>
            <a:buChar char="•"/>
          </a:pPr>
          <a:endParaRPr lang="en-US" sz="2500" kern="1200" dirty="0"/>
        </a:p>
      </dsp:txBody>
      <dsp:txXfrm>
        <a:off x="0" y="777680"/>
        <a:ext cx="10160000" cy="3843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26445"/>
          <a:ext cx="10160000" cy="5472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Federal CDBG Overview</a:t>
          </a:r>
        </a:p>
      </dsp:txBody>
      <dsp:txXfrm>
        <a:off x="0" y="26445"/>
        <a:ext cx="10160000" cy="547200"/>
      </dsp:txXfrm>
    </dsp:sp>
    <dsp:sp modelId="{45D50A1D-B577-4588-BF7C-CADE52BEC1FB}">
      <dsp:nvSpPr>
        <dsp:cNvPr id="0" name=""/>
        <dsp:cNvSpPr/>
      </dsp:nvSpPr>
      <dsp:spPr>
        <a:xfrm>
          <a:off x="0" y="573645"/>
          <a:ext cx="10160000" cy="4276709"/>
        </a:xfrm>
        <a:prstGeom prst="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a:t>Federal CDBG Programs</a:t>
          </a:r>
          <a:endParaRPr lang="en-US" sz="1900" kern="1200" dirty="0"/>
        </a:p>
        <a:p>
          <a:pPr marL="342900" lvl="2" indent="-171450" algn="l" defTabSz="844550">
            <a:lnSpc>
              <a:spcPct val="90000"/>
            </a:lnSpc>
            <a:spcBef>
              <a:spcPct val="0"/>
            </a:spcBef>
            <a:spcAft>
              <a:spcPct val="15000"/>
            </a:spcAft>
            <a:buChar char="•"/>
          </a:pPr>
          <a:r>
            <a:rPr lang="en-US" sz="1900" b="1" kern="1200" dirty="0">
              <a:solidFill>
                <a:srgbClr val="C00000"/>
              </a:solidFill>
            </a:rPr>
            <a:t>Entitlement Program </a:t>
          </a:r>
          <a:r>
            <a:rPr lang="en-US" sz="1900" kern="1200" dirty="0"/>
            <a:t>– annual grants on a formula basis to entitled cities and counties to develop viable urban communities via decent housing/living environment and expanding economic opportunities</a:t>
          </a:r>
        </a:p>
        <a:p>
          <a:pPr marL="514350" lvl="3" indent="-171450" algn="l" defTabSz="844550">
            <a:lnSpc>
              <a:spcPct val="90000"/>
            </a:lnSpc>
            <a:spcBef>
              <a:spcPct val="0"/>
            </a:spcBef>
            <a:spcAft>
              <a:spcPct val="15000"/>
            </a:spcAft>
            <a:buChar char="•"/>
          </a:pPr>
          <a:r>
            <a:rPr lang="en-US" sz="1900" kern="1200" dirty="0"/>
            <a:t>Principal cities of MSAs</a:t>
          </a:r>
        </a:p>
        <a:p>
          <a:pPr marL="514350" lvl="3" indent="-171450" algn="l" defTabSz="844550">
            <a:lnSpc>
              <a:spcPct val="90000"/>
            </a:lnSpc>
            <a:spcBef>
              <a:spcPct val="0"/>
            </a:spcBef>
            <a:spcAft>
              <a:spcPct val="15000"/>
            </a:spcAft>
            <a:buChar char="•"/>
          </a:pPr>
          <a:r>
            <a:rPr lang="en-US" sz="1900" kern="1200" dirty="0"/>
            <a:t>Other metro cities with populations of at least 50,000</a:t>
          </a:r>
        </a:p>
        <a:p>
          <a:pPr marL="514350" lvl="3" indent="-171450" algn="l" defTabSz="844550">
            <a:lnSpc>
              <a:spcPct val="90000"/>
            </a:lnSpc>
            <a:spcBef>
              <a:spcPct val="0"/>
            </a:spcBef>
            <a:spcAft>
              <a:spcPct val="15000"/>
            </a:spcAft>
            <a:buChar char="•"/>
          </a:pPr>
          <a:r>
            <a:rPr lang="en-US" sz="1900" kern="1200" dirty="0"/>
            <a:t>Qualified urban counties with populations of at least 200,000 (excluding population of entitled cities)</a:t>
          </a:r>
        </a:p>
        <a:p>
          <a:pPr marL="342900" lvl="2" indent="-171450" algn="l" defTabSz="844550">
            <a:lnSpc>
              <a:spcPct val="90000"/>
            </a:lnSpc>
            <a:spcBef>
              <a:spcPct val="0"/>
            </a:spcBef>
            <a:spcAft>
              <a:spcPct val="15000"/>
            </a:spcAft>
            <a:buChar char="•"/>
          </a:pPr>
          <a:r>
            <a:rPr lang="en-US" sz="1900" b="1" kern="1200" dirty="0">
              <a:solidFill>
                <a:srgbClr val="C00000"/>
              </a:solidFill>
            </a:rPr>
            <a:t>Section 108 Loan Guarantee Program</a:t>
          </a:r>
          <a:r>
            <a:rPr lang="en-US" sz="1900" kern="1200" dirty="0">
              <a:solidFill>
                <a:srgbClr val="C00000"/>
              </a:solidFill>
            </a:rPr>
            <a:t> </a:t>
          </a:r>
          <a:r>
            <a:rPr lang="en-US" sz="1900" kern="1200" dirty="0"/>
            <a:t>– CDBG recipients can leverage their annual grant allocation to access low-cost, flexible financing for ED, housing, public facility, and infrastructure projects; often used to catalyze private economic activity in underserved areas or fill gap financing in important community project; flexible repayment terms make it ideal for layering with other sources of community and ED financing including New Markets Tax Credits, Low Income Housing Tax Credits and Opportunity Zone equity investments</a:t>
          </a:r>
        </a:p>
      </dsp:txBody>
      <dsp:txXfrm>
        <a:off x="0" y="573645"/>
        <a:ext cx="10160000" cy="42767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119588"/>
          <a:ext cx="10160000" cy="6912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Federal CDBG Overview</a:t>
          </a:r>
        </a:p>
      </dsp:txBody>
      <dsp:txXfrm>
        <a:off x="0" y="119588"/>
        <a:ext cx="10160000" cy="691200"/>
      </dsp:txXfrm>
    </dsp:sp>
    <dsp:sp modelId="{45D50A1D-B577-4588-BF7C-CADE52BEC1FB}">
      <dsp:nvSpPr>
        <dsp:cNvPr id="0" name=""/>
        <dsp:cNvSpPr/>
      </dsp:nvSpPr>
      <dsp:spPr>
        <a:xfrm>
          <a:off x="0" y="810788"/>
          <a:ext cx="10160000" cy="3886920"/>
        </a:xfrm>
        <a:prstGeom prst="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t>Federal CDBG Programs</a:t>
          </a:r>
          <a:endParaRPr lang="en-US" sz="2400" kern="1200" dirty="0"/>
        </a:p>
        <a:p>
          <a:pPr marL="457200" lvl="2" indent="-228600" algn="l" defTabSz="1066800">
            <a:lnSpc>
              <a:spcPct val="90000"/>
            </a:lnSpc>
            <a:spcBef>
              <a:spcPct val="0"/>
            </a:spcBef>
            <a:spcAft>
              <a:spcPct val="15000"/>
            </a:spcAft>
            <a:buChar char="•"/>
          </a:pPr>
          <a:r>
            <a:rPr lang="en-US" sz="2400" b="1" kern="1200" dirty="0">
              <a:solidFill>
                <a:srgbClr val="C00000"/>
              </a:solidFill>
            </a:rPr>
            <a:t>Disaster Recovery Program </a:t>
          </a:r>
          <a:r>
            <a:rPr lang="en-US" sz="2400" kern="1200" dirty="0"/>
            <a:t>– grants to help cities, counties and states recover from Presidentially declared disasters, especially in low-income areas</a:t>
          </a:r>
        </a:p>
        <a:p>
          <a:pPr marL="457200" lvl="2" indent="-228600" algn="l" defTabSz="1066800">
            <a:lnSpc>
              <a:spcPct val="90000"/>
            </a:lnSpc>
            <a:spcBef>
              <a:spcPct val="0"/>
            </a:spcBef>
            <a:spcAft>
              <a:spcPct val="15000"/>
            </a:spcAft>
            <a:buChar char="•"/>
          </a:pPr>
          <a:r>
            <a:rPr lang="en-US" sz="2400" b="1" kern="1200" dirty="0">
              <a:solidFill>
                <a:srgbClr val="C00000"/>
              </a:solidFill>
            </a:rPr>
            <a:t>HUD Administered Non-Entitled Counties in Hawaii Program</a:t>
          </a:r>
          <a:r>
            <a:rPr lang="en-US" sz="2400" kern="1200" dirty="0"/>
            <a:t> – sources of funding for ED, housing rehabilitation, public facilities, construction or installation for the benefit of LMI persons in non-entitled Hawaiian counties</a:t>
          </a:r>
        </a:p>
        <a:p>
          <a:pPr marL="457200" lvl="2" indent="-228600" algn="l" defTabSz="1066800">
            <a:lnSpc>
              <a:spcPct val="90000"/>
            </a:lnSpc>
            <a:spcBef>
              <a:spcPct val="0"/>
            </a:spcBef>
            <a:spcAft>
              <a:spcPct val="15000"/>
            </a:spcAft>
            <a:buChar char="•"/>
          </a:pPr>
          <a:r>
            <a:rPr lang="en-US" sz="2400" b="1" kern="1200" dirty="0" err="1">
              <a:solidFill>
                <a:srgbClr val="C00000"/>
              </a:solidFill>
            </a:rPr>
            <a:t>Colonias</a:t>
          </a:r>
          <a:r>
            <a:rPr lang="en-US" sz="2400" b="1" kern="1200" dirty="0">
              <a:solidFill>
                <a:srgbClr val="C00000"/>
              </a:solidFill>
            </a:rPr>
            <a:t> Set-Aside</a:t>
          </a:r>
          <a:r>
            <a:rPr lang="en-US" sz="2400" kern="1200" dirty="0"/>
            <a:t> – special allocation to residential neighborhood projects along the border states of Arizona, California, New Mexico and Texas (United States-Mexico border region)</a:t>
          </a:r>
        </a:p>
      </dsp:txBody>
      <dsp:txXfrm>
        <a:off x="0" y="810788"/>
        <a:ext cx="10160000" cy="38869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EE5D3133-29D6-45B6-9E2E-9FE0690FC340}" type="datetimeFigureOut">
              <a:rPr lang="en-US" smtClean="0"/>
              <a:t>4/9/2020</a:t>
            </a:fld>
            <a:endParaRPr lang="en-US"/>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C85DA65F-F8FB-4192-B3E4-F0CBFF469632}" type="slidenum">
              <a:rPr lang="en-US" smtClean="0"/>
              <a:t>‹#›</a:t>
            </a:fld>
            <a:endParaRPr lang="en-US"/>
          </a:p>
        </p:txBody>
      </p:sp>
    </p:spTree>
    <p:extLst>
      <p:ext uri="{BB962C8B-B14F-4D97-AF65-F5344CB8AC3E}">
        <p14:creationId xmlns:p14="http://schemas.microsoft.com/office/powerpoint/2010/main" val="4156949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69745"/>
          </a:xfrm>
          <a:prstGeom prst="rect">
            <a:avLst/>
          </a:prstGeom>
        </p:spPr>
        <p:txBody>
          <a:bodyPr vert="horz" lIns="92464" tIns="46232" rIns="92464" bIns="46232" rtlCol="0"/>
          <a:lstStyle>
            <a:lvl1pPr algn="r">
              <a:defRPr sz="1200"/>
            </a:lvl1pPr>
          </a:lstStyle>
          <a:p>
            <a:fld id="{4FFB7D63-088E-4C63-B84C-307BB92085E0}" type="datetimeFigureOut">
              <a:rPr lang="en-US" smtClean="0"/>
              <a:t>4/9/2020</a:t>
            </a:fld>
            <a:endParaRPr lang="en-US"/>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460167"/>
            <a:ext cx="5680693" cy="4224494"/>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7"/>
            <a:ext cx="3078383" cy="469745"/>
          </a:xfrm>
          <a:prstGeom prst="rect">
            <a:avLst/>
          </a:prstGeom>
        </p:spPr>
        <p:txBody>
          <a:bodyPr vert="horz" lIns="92464" tIns="46232" rIns="92464" bIns="46232" rtlCol="0" anchor="b"/>
          <a:lstStyle>
            <a:lvl1pPr algn="r">
              <a:defRPr sz="1200"/>
            </a:lvl1pPr>
          </a:lstStyle>
          <a:p>
            <a:fld id="{6601BCCF-DD54-4DD0-8664-94CABD3D4CDC}" type="slidenum">
              <a:rPr lang="en-US" smtClean="0"/>
              <a:t>‹#›</a:t>
            </a:fld>
            <a:endParaRPr lang="en-US"/>
          </a:p>
        </p:txBody>
      </p:sp>
    </p:spTree>
    <p:extLst>
      <p:ext uri="{BB962C8B-B14F-4D97-AF65-F5344CB8AC3E}">
        <p14:creationId xmlns:p14="http://schemas.microsoft.com/office/powerpoint/2010/main" val="228718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lvl="0"/>
            <a:r>
              <a:rPr lang="en-US" dirty="0"/>
              <a:t>A Trend</a:t>
            </a:r>
          </a:p>
          <a:p>
            <a:pPr lvl="1"/>
            <a:r>
              <a:rPr lang="en-US" b="0" i="0" dirty="0"/>
              <a:t>General direction in which something is developing or changing</a:t>
            </a:r>
          </a:p>
          <a:p>
            <a:pPr lvl="1"/>
            <a:r>
              <a:rPr lang="en-US" b="0" i="0" dirty="0"/>
              <a:t>The</a:t>
            </a:r>
            <a:r>
              <a:rPr lang="en-US" b="0" i="0" baseline="0" dirty="0"/>
              <a:t> mullet haircut was a poor fashion decision</a:t>
            </a:r>
          </a:p>
          <a:p>
            <a:pPr lvl="1"/>
            <a:r>
              <a:rPr lang="en-US" b="0" i="0" baseline="0" dirty="0"/>
              <a:t>The shift to a global economy was a long-term shift in the general direction of the economy</a:t>
            </a:r>
          </a:p>
          <a:p>
            <a:pPr lvl="1"/>
            <a:r>
              <a:rPr lang="en-US" b="0" i="0" baseline="0" dirty="0"/>
              <a:t>The art of economic development is understanding what is truly a shift in the general direction of the economy and what is just a fad.</a:t>
            </a:r>
            <a:endParaRPr lang="en-US" dirty="0"/>
          </a:p>
        </p:txBody>
      </p:sp>
      <p:sp>
        <p:nvSpPr>
          <p:cNvPr id="4" name="Slide Number Placeholder 3"/>
          <p:cNvSpPr>
            <a:spLocks noGrp="1"/>
          </p:cNvSpPr>
          <p:nvPr>
            <p:ph type="sldNum" sz="quarter" idx="10"/>
          </p:nvPr>
        </p:nvSpPr>
        <p:spPr/>
        <p:txBody>
          <a:bodyPr/>
          <a:lstStyle/>
          <a:p>
            <a:fld id="{90184E5C-9E75-4D89-A76B-FE0557752002}" type="slidenum">
              <a:rPr lang="en-US" smtClean="0"/>
              <a:t>2</a:t>
            </a:fld>
            <a:endParaRPr lang="en-US"/>
          </a:p>
        </p:txBody>
      </p:sp>
    </p:spTree>
    <p:extLst>
      <p:ext uri="{BB962C8B-B14F-4D97-AF65-F5344CB8AC3E}">
        <p14:creationId xmlns:p14="http://schemas.microsoft.com/office/powerpoint/2010/main" val="333512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1BCCF-DD54-4DD0-8664-94CABD3D4CDC}" type="slidenum">
              <a:rPr lang="en-US" smtClean="0"/>
              <a:t>13</a:t>
            </a:fld>
            <a:endParaRPr lang="en-US"/>
          </a:p>
        </p:txBody>
      </p:sp>
    </p:spTree>
    <p:extLst>
      <p:ext uri="{BB962C8B-B14F-4D97-AF65-F5344CB8AC3E}">
        <p14:creationId xmlns:p14="http://schemas.microsoft.com/office/powerpoint/2010/main" val="146912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01BCCF-DD54-4DD0-8664-94CABD3D4CDC}" type="slidenum">
              <a:rPr lang="en-US" smtClean="0"/>
              <a:t>42</a:t>
            </a:fld>
            <a:endParaRPr lang="en-US"/>
          </a:p>
        </p:txBody>
      </p:sp>
    </p:spTree>
    <p:extLst>
      <p:ext uri="{BB962C8B-B14F-4D97-AF65-F5344CB8AC3E}">
        <p14:creationId xmlns:p14="http://schemas.microsoft.com/office/powerpoint/2010/main" val="1708141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905001"/>
            <a:ext cx="10058400" cy="2593975"/>
          </a:xfrm>
        </p:spPr>
        <p:txBody>
          <a:bodyPr anchor="b"/>
          <a:lstStyle>
            <a:lvl1pPr>
              <a:defRPr sz="6600" baseline="0">
                <a:ln>
                  <a:noFill/>
                </a:ln>
                <a:solidFill>
                  <a:schemeClr val="tx2"/>
                </a:solidFill>
              </a:defRPr>
            </a:lvl1pPr>
          </a:lstStyle>
          <a:p>
            <a:r>
              <a:rPr lang="en-US" dirty="0"/>
              <a:t>Capitalizing on Economic Development Trends</a:t>
            </a:r>
          </a:p>
        </p:txBody>
      </p:sp>
      <p:sp>
        <p:nvSpPr>
          <p:cNvPr id="3" name="Subtitle 2"/>
          <p:cNvSpPr>
            <a:spLocks noGrp="1"/>
          </p:cNvSpPr>
          <p:nvPr>
            <p:ph type="subTitle" idx="1" hasCustomPrompt="1"/>
          </p:nvPr>
        </p:nvSpPr>
        <p:spPr>
          <a:xfrm>
            <a:off x="914400" y="4572000"/>
            <a:ext cx="8615680" cy="1066800"/>
          </a:xfrm>
        </p:spPr>
        <p:txBody>
          <a:bodyPr anchor="t">
            <a:normAutofit/>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David J. Robinson</a:t>
            </a:r>
          </a:p>
          <a:p>
            <a:r>
              <a:rPr lang="en-US" dirty="0"/>
              <a:t>Montrose Group, LLC</a:t>
            </a:r>
          </a:p>
        </p:txBody>
      </p:sp>
      <p:sp>
        <p:nvSpPr>
          <p:cNvPr id="4" name="Date Placeholder 3"/>
          <p:cNvSpPr>
            <a:spLocks noGrp="1"/>
          </p:cNvSpPr>
          <p:nvPr>
            <p:ph type="dt" sz="half" idx="10"/>
          </p:nvPr>
        </p:nvSpPr>
        <p:spPr/>
        <p:txBody>
          <a:bodyPr/>
          <a:lstStyle/>
          <a:p>
            <a:fld id="{457FDE1A-DD7D-4EC1-9895-5963EBC34430}" type="datetime1">
              <a:rPr lang="en-US" smtClean="0"/>
              <a:t>4/9/2020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8968" y="76200"/>
            <a:ext cx="2705100" cy="6953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E769B5-2E26-4DE5-9B18-B8535DF7E681}" type="datetime1">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AD2A35-3825-44F4-AD72-B618559FBA51}" type="datetime1">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000" baseline="0"/>
            </a:lvl1pPr>
          </a:lstStyle>
          <a:p>
            <a:r>
              <a:rPr lang="en-US" dirty="0"/>
              <a:t>Capitalizing on Economic Development Trends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1C5900-32F6-4C02-A3B1-718322A3256B}" type="datetime1">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6162675"/>
            <a:ext cx="2705100" cy="6953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20233-071D-4423-98B6-B29B2B5D3AE8}" type="datetime1">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D074A9-EBA7-452F-8F19-273B70F49C70}" type="datetime1">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EA100E-522E-42AE-BE9E-7B4BFFB598F0}" type="datetime1">
              <a:rPr lang="en-US" smtClean="0"/>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158A17-ED15-4FA5-A054-D166C9BAA5D9}" type="datetime1">
              <a:rPr lang="en-US" smtClean="0"/>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2D988-21C5-4B27-BE8B-2A7441AB314B}" type="datetime1">
              <a:rPr lang="en-US" smtClean="0"/>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22840F-F714-4EEB-BA29-B1335172823D}" type="datetime1">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6630EE1-B89A-4347-82E7-11865157F42B}" type="datetime1">
              <a:rPr lang="en-US" smtClean="0"/>
              <a:t>4/9/2020</a:t>
            </a:fld>
            <a:endParaRPr lang="en-US"/>
          </a:p>
        </p:txBody>
      </p:sp>
      <p:sp>
        <p:nvSpPr>
          <p:cNvPr id="9" name="Slide Number Placeholder 8"/>
          <p:cNvSpPr>
            <a:spLocks noGrp="1"/>
          </p:cNvSpPr>
          <p:nvPr>
            <p:ph type="sldNum" sz="quarter" idx="11"/>
          </p:nvPr>
        </p:nvSpPr>
        <p:spPr/>
        <p:txBody>
          <a:bodyPr/>
          <a:lstStyle/>
          <a:p>
            <a:fld id="{C10C6D2F-C2EB-46BF-9C4D-9AF40BB853E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10C6D2F-C2EB-46BF-9C4D-9AF40BB853E9}"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E22A5DEB-35C0-4E7C-84A7-C0428B72D939}" type="datetime1">
              <a:rPr lang="en-US" smtClean="0"/>
              <a:t>4/9/2020</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2.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7.xml"/><Relationship Id="rId7" Type="http://schemas.openxmlformats.org/officeDocument/2006/relationships/image" Target="../media/image23.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5.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5.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emf"/><Relationship Id="rId7"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emf"/><Relationship Id="rId5" Type="http://schemas.openxmlformats.org/officeDocument/2006/relationships/image" Target="../media/image5.jpg"/><Relationship Id="rId10" Type="http://schemas.openxmlformats.org/officeDocument/2006/relationships/image" Target="../media/image10.emf"/><Relationship Id="rId4" Type="http://schemas.openxmlformats.org/officeDocument/2006/relationships/hyperlink" Target="https://www.palgrave.com/page/detail/economic-development-from-the-state-and-local-perspective-david-j-robinson/?isb=9781137320674" TargetMode="Externa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5.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5.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montrose.perfectionpkg.com/wp-content/uploads/2012/01/David_J_Robinson.jpg" TargetMode="Externa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89012"/>
            <a:ext cx="10058400" cy="2593975"/>
          </a:xfrm>
        </p:spPr>
        <p:txBody>
          <a:bodyPr/>
          <a:lstStyle/>
          <a:p>
            <a:r>
              <a:rPr lang="en-US" sz="4800" dirty="0"/>
              <a:t>Montrose Group</a:t>
            </a:r>
            <a:br>
              <a:rPr lang="en-US" sz="4800" dirty="0"/>
            </a:br>
            <a:r>
              <a:rPr lang="en-US" sz="4800" dirty="0"/>
              <a:t>COVID 19 Economic Recovery Strategies: Federal Stimulus CDBG</a:t>
            </a:r>
          </a:p>
        </p:txBody>
      </p:sp>
      <p:sp>
        <p:nvSpPr>
          <p:cNvPr id="3" name="Subtitle 2"/>
          <p:cNvSpPr>
            <a:spLocks noGrp="1"/>
          </p:cNvSpPr>
          <p:nvPr>
            <p:ph type="subTitle" idx="1"/>
          </p:nvPr>
        </p:nvSpPr>
        <p:spPr>
          <a:xfrm>
            <a:off x="914400" y="4114800"/>
            <a:ext cx="8615680" cy="2057400"/>
          </a:xfrm>
        </p:spPr>
        <p:txBody>
          <a:bodyPr>
            <a:noAutofit/>
          </a:bodyPr>
          <a:lstStyle/>
          <a:p>
            <a:pPr>
              <a:lnSpc>
                <a:spcPct val="120000"/>
              </a:lnSpc>
            </a:pPr>
            <a:r>
              <a:rPr lang="en-US" sz="1600" dirty="0"/>
              <a:t>Dave Robinson</a:t>
            </a:r>
          </a:p>
          <a:p>
            <a:pPr>
              <a:lnSpc>
                <a:spcPct val="120000"/>
              </a:lnSpc>
            </a:pPr>
            <a:r>
              <a:rPr lang="en-US" sz="1600" dirty="0"/>
              <a:t>Nate Green</a:t>
            </a:r>
          </a:p>
          <a:p>
            <a:pPr>
              <a:lnSpc>
                <a:spcPct val="120000"/>
              </a:lnSpc>
            </a:pPr>
            <a:r>
              <a:rPr lang="en-US" sz="1600" dirty="0"/>
              <a:t>Tim Biggam</a:t>
            </a:r>
          </a:p>
          <a:p>
            <a:pPr>
              <a:lnSpc>
                <a:spcPct val="120000"/>
              </a:lnSpc>
            </a:pPr>
            <a:r>
              <a:rPr lang="en-US" sz="1600" dirty="0"/>
              <a:t>Jamie Beier Grant</a:t>
            </a:r>
          </a:p>
          <a:p>
            <a:pPr>
              <a:lnSpc>
                <a:spcPct val="120000"/>
              </a:lnSpc>
            </a:pPr>
            <a:r>
              <a:rPr lang="en-US" sz="1600" b="1" dirty="0"/>
              <a:t>The Montrose Group, LLC</a:t>
            </a:r>
          </a:p>
          <a:p>
            <a:pPr>
              <a:lnSpc>
                <a:spcPct val="120000"/>
              </a:lnSpc>
            </a:pPr>
            <a:r>
              <a:rPr lang="en-US" sz="1600" dirty="0"/>
              <a:t>Mary Oakley</a:t>
            </a:r>
          </a:p>
          <a:p>
            <a:pPr>
              <a:lnSpc>
                <a:spcPct val="120000"/>
              </a:lnSpc>
            </a:pPr>
            <a:r>
              <a:rPr lang="en-US" sz="1600" b="1" dirty="0"/>
              <a:t>Ohio Development Services Agency</a:t>
            </a:r>
          </a:p>
          <a:p>
            <a:endParaRPr lang="en-US" sz="1600" dirty="0"/>
          </a:p>
          <a:p>
            <a:endParaRPr lang="en-US" sz="1600" dirty="0"/>
          </a:p>
        </p:txBody>
      </p:sp>
      <p:sp>
        <p:nvSpPr>
          <p:cNvPr id="4" name="Date Placeholder 3"/>
          <p:cNvSpPr>
            <a:spLocks noGrp="1"/>
          </p:cNvSpPr>
          <p:nvPr>
            <p:ph type="dt" sz="half" idx="10"/>
          </p:nvPr>
        </p:nvSpPr>
        <p:spPr/>
        <p:txBody>
          <a:bodyPr/>
          <a:lstStyle/>
          <a:p>
            <a:fld id="{503ECA6C-DB0B-4743-9B46-D77B04D29F24}" type="datetime1">
              <a:rPr lang="en-US" smtClean="0"/>
              <a:t>4/9/2020</a:t>
            </a:fld>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1</a:t>
            </a:fld>
            <a:endParaRPr lang="en-US"/>
          </a:p>
        </p:txBody>
      </p:sp>
    </p:spTree>
    <p:extLst>
      <p:ext uri="{BB962C8B-B14F-4D97-AF65-F5344CB8AC3E}">
        <p14:creationId xmlns:p14="http://schemas.microsoft.com/office/powerpoint/2010/main" val="1768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10</a:t>
            </a:fld>
            <a:endParaRPr lang="en-US"/>
          </a:p>
        </p:txBody>
      </p:sp>
      <p:grpSp>
        <p:nvGrpSpPr>
          <p:cNvPr id="11" name="Group 10">
            <a:extLst>
              <a:ext uri="{FF2B5EF4-FFF2-40B4-BE49-F238E27FC236}">
                <a16:creationId xmlns:a16="http://schemas.microsoft.com/office/drawing/2014/main" id="{E1E8426B-E614-487C-8D6D-1F0CBB0E9152}"/>
              </a:ext>
            </a:extLst>
          </p:cNvPr>
          <p:cNvGrpSpPr/>
          <p:nvPr/>
        </p:nvGrpSpPr>
        <p:grpSpPr>
          <a:xfrm>
            <a:off x="609600" y="1620519"/>
            <a:ext cx="10160000" cy="691200"/>
            <a:chOff x="0" y="164020"/>
            <a:chExt cx="10160000" cy="691200"/>
          </a:xfrm>
        </p:grpSpPr>
        <p:sp>
          <p:nvSpPr>
            <p:cNvPr id="12" name="Rectangle 11">
              <a:extLst>
                <a:ext uri="{FF2B5EF4-FFF2-40B4-BE49-F238E27FC236}">
                  <a16:creationId xmlns:a16="http://schemas.microsoft.com/office/drawing/2014/main" id="{13FF52A8-325B-4B9C-BD28-6A3C4F44F62E}"/>
                </a:ext>
              </a:extLst>
            </p:cNvPr>
            <p:cNvSpPr/>
            <p:nvPr/>
          </p:nvSpPr>
          <p:spPr>
            <a:xfrm>
              <a:off x="0" y="164020"/>
              <a:ext cx="10160000" cy="691200"/>
            </a:xfrm>
            <a:prstGeom prst="rect">
              <a:avLst/>
            </a:prstGeom>
            <a:solidFill>
              <a:srgbClr val="C0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60DDECC8-4E24-4E08-9FD7-B925E751C2B2}"/>
                </a:ext>
              </a:extLst>
            </p:cNvPr>
            <p:cNvSpPr txBox="1"/>
            <p:nvPr/>
          </p:nvSpPr>
          <p:spPr>
            <a:xfrm>
              <a:off x="0" y="164020"/>
              <a:ext cx="10160000" cy="69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Assess COVID 19 Economic Impact</a:t>
              </a:r>
            </a:p>
          </p:txBody>
        </p:sp>
      </p:grpSp>
      <p:grpSp>
        <p:nvGrpSpPr>
          <p:cNvPr id="14" name="Group 13">
            <a:extLst>
              <a:ext uri="{FF2B5EF4-FFF2-40B4-BE49-F238E27FC236}">
                <a16:creationId xmlns:a16="http://schemas.microsoft.com/office/drawing/2014/main" id="{EF5CD499-D0ED-46CA-8B4F-CE35493D5232}"/>
              </a:ext>
            </a:extLst>
          </p:cNvPr>
          <p:cNvGrpSpPr/>
          <p:nvPr/>
        </p:nvGrpSpPr>
        <p:grpSpPr>
          <a:xfrm>
            <a:off x="609600" y="2313431"/>
            <a:ext cx="10160000" cy="4087369"/>
            <a:chOff x="170380" y="654051"/>
            <a:chExt cx="10160000" cy="4140200"/>
          </a:xfrm>
        </p:grpSpPr>
        <p:sp>
          <p:nvSpPr>
            <p:cNvPr id="15" name="Rectangle 14">
              <a:extLst>
                <a:ext uri="{FF2B5EF4-FFF2-40B4-BE49-F238E27FC236}">
                  <a16:creationId xmlns:a16="http://schemas.microsoft.com/office/drawing/2014/main" id="{B3AC6623-7B57-4BDE-85F3-C54BEF0D3655}"/>
                </a:ext>
              </a:extLst>
            </p:cNvPr>
            <p:cNvSpPr/>
            <p:nvPr/>
          </p:nvSpPr>
          <p:spPr>
            <a:xfrm>
              <a:off x="170380" y="660044"/>
              <a:ext cx="10160000" cy="3725775"/>
            </a:xfrm>
            <a:prstGeom prst="rect">
              <a:avLst/>
            </a:prstGeom>
            <a:solidFill>
              <a:schemeClr val="bg1">
                <a:lumMod val="8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TextBox 15">
              <a:extLst>
                <a:ext uri="{FF2B5EF4-FFF2-40B4-BE49-F238E27FC236}">
                  <a16:creationId xmlns:a16="http://schemas.microsoft.com/office/drawing/2014/main" id="{171D8115-D1C0-4C71-8CA6-085F32B56B29}"/>
                </a:ext>
              </a:extLst>
            </p:cNvPr>
            <p:cNvSpPr txBox="1"/>
            <p:nvPr/>
          </p:nvSpPr>
          <p:spPr>
            <a:xfrm>
              <a:off x="170380" y="654051"/>
              <a:ext cx="10160000" cy="4140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200" b="0" i="0" kern="1200" dirty="0"/>
                <a:t>Moody’s categorized leading industry sectors by level of risk as a result of COVID 19 as immediate, near-term and long-term which gives perspective on timelines for industry sector vulnerabilities</a:t>
              </a:r>
              <a:endParaRPr lang="en-US" sz="2200" kern="1200" dirty="0"/>
            </a:p>
            <a:p>
              <a:pPr marL="228600" lvl="1" indent="-228600" algn="l" defTabSz="1066800">
                <a:lnSpc>
                  <a:spcPct val="90000"/>
                </a:lnSpc>
                <a:spcBef>
                  <a:spcPct val="0"/>
                </a:spcBef>
                <a:spcAft>
                  <a:spcPct val="15000"/>
                </a:spcAft>
                <a:buChar char="•"/>
              </a:pPr>
              <a:r>
                <a:rPr lang="en-US" sz="2200" b="1" kern="1200" dirty="0"/>
                <a:t>Immediate</a:t>
              </a:r>
              <a:r>
                <a:rPr lang="en-US" sz="2200" kern="1200" dirty="0"/>
                <a:t> includes air transportation, motor vehicle and parts, gasoline stations, merchandise and clothing stores, pipeline transportation, accommodation, food services  and recreation</a:t>
              </a:r>
            </a:p>
            <a:p>
              <a:pPr marL="228600" lvl="1" indent="-228600" algn="l" defTabSz="1066800">
                <a:lnSpc>
                  <a:spcPct val="90000"/>
                </a:lnSpc>
                <a:spcBef>
                  <a:spcPct val="0"/>
                </a:spcBef>
                <a:spcAft>
                  <a:spcPct val="15000"/>
                </a:spcAft>
                <a:buChar char="•"/>
              </a:pPr>
              <a:r>
                <a:rPr lang="en-US" sz="2200" b="1" i="0" kern="1200" dirty="0"/>
                <a:t>Near-term</a:t>
              </a:r>
              <a:r>
                <a:rPr lang="en-US" sz="2200" b="0" i="0" kern="1200" dirty="0"/>
                <a:t> includes construction, durable and nondurable goods manufacturing, real estate, administrative and support services, apparel manufacturing</a:t>
              </a:r>
              <a:endParaRPr lang="en-US" sz="2200" kern="1200" dirty="0"/>
            </a:p>
            <a:p>
              <a:pPr marL="228600" lvl="1" indent="-228600" algn="l" defTabSz="1066800">
                <a:lnSpc>
                  <a:spcPct val="90000"/>
                </a:lnSpc>
                <a:spcBef>
                  <a:spcPct val="0"/>
                </a:spcBef>
                <a:spcAft>
                  <a:spcPct val="15000"/>
                </a:spcAft>
                <a:buChar char="•"/>
              </a:pPr>
              <a:r>
                <a:rPr lang="en-US" sz="2200" b="1" kern="1200" dirty="0"/>
                <a:t>Long-term </a:t>
              </a:r>
              <a:r>
                <a:rPr lang="en-US" sz="2200" kern="1200" dirty="0"/>
                <a:t>includes utilities, food manufacturing, food and beverage stores, professional and technical services, monetary and insurance-related sectors, and healthcare sectors</a:t>
              </a:r>
            </a:p>
          </p:txBody>
        </p:sp>
      </p:gr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spTree>
    <p:extLst>
      <p:ext uri="{BB962C8B-B14F-4D97-AF65-F5344CB8AC3E}">
        <p14:creationId xmlns:p14="http://schemas.microsoft.com/office/powerpoint/2010/main" val="1218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11</a:t>
            </a:fld>
            <a:endParaRPr lang="en-US"/>
          </a:p>
        </p:txBody>
      </p:sp>
      <p:grpSp>
        <p:nvGrpSpPr>
          <p:cNvPr id="11" name="Group 10">
            <a:extLst>
              <a:ext uri="{FF2B5EF4-FFF2-40B4-BE49-F238E27FC236}">
                <a16:creationId xmlns:a16="http://schemas.microsoft.com/office/drawing/2014/main" id="{E1E8426B-E614-487C-8D6D-1F0CBB0E9152}"/>
              </a:ext>
            </a:extLst>
          </p:cNvPr>
          <p:cNvGrpSpPr/>
          <p:nvPr/>
        </p:nvGrpSpPr>
        <p:grpSpPr>
          <a:xfrm>
            <a:off x="609600" y="1620519"/>
            <a:ext cx="10160000" cy="691200"/>
            <a:chOff x="0" y="164020"/>
            <a:chExt cx="10160000" cy="691200"/>
          </a:xfrm>
        </p:grpSpPr>
        <p:sp>
          <p:nvSpPr>
            <p:cNvPr id="12" name="Rectangle 11">
              <a:extLst>
                <a:ext uri="{FF2B5EF4-FFF2-40B4-BE49-F238E27FC236}">
                  <a16:creationId xmlns:a16="http://schemas.microsoft.com/office/drawing/2014/main" id="{13FF52A8-325B-4B9C-BD28-6A3C4F44F62E}"/>
                </a:ext>
              </a:extLst>
            </p:cNvPr>
            <p:cNvSpPr/>
            <p:nvPr/>
          </p:nvSpPr>
          <p:spPr>
            <a:xfrm>
              <a:off x="0" y="164020"/>
              <a:ext cx="10160000" cy="691200"/>
            </a:xfrm>
            <a:prstGeom prst="rect">
              <a:avLst/>
            </a:prstGeom>
            <a:solidFill>
              <a:srgbClr val="C0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60DDECC8-4E24-4E08-9FD7-B925E751C2B2}"/>
                </a:ext>
              </a:extLst>
            </p:cNvPr>
            <p:cNvSpPr txBox="1"/>
            <p:nvPr/>
          </p:nvSpPr>
          <p:spPr>
            <a:xfrm>
              <a:off x="0" y="164020"/>
              <a:ext cx="10160000" cy="69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Assess COVID 19 Economic Impact</a:t>
              </a:r>
            </a:p>
          </p:txBody>
        </p:sp>
      </p:grpSp>
      <p:grpSp>
        <p:nvGrpSpPr>
          <p:cNvPr id="14" name="Group 13">
            <a:extLst>
              <a:ext uri="{FF2B5EF4-FFF2-40B4-BE49-F238E27FC236}">
                <a16:creationId xmlns:a16="http://schemas.microsoft.com/office/drawing/2014/main" id="{EF5CD499-D0ED-46CA-8B4F-CE35493D5232}"/>
              </a:ext>
            </a:extLst>
          </p:cNvPr>
          <p:cNvGrpSpPr/>
          <p:nvPr/>
        </p:nvGrpSpPr>
        <p:grpSpPr>
          <a:xfrm>
            <a:off x="609600" y="2313431"/>
            <a:ext cx="10160000" cy="4087369"/>
            <a:chOff x="170380" y="654051"/>
            <a:chExt cx="10160000" cy="4140200"/>
          </a:xfrm>
        </p:grpSpPr>
        <p:sp>
          <p:nvSpPr>
            <p:cNvPr id="15" name="Rectangle 14">
              <a:extLst>
                <a:ext uri="{FF2B5EF4-FFF2-40B4-BE49-F238E27FC236}">
                  <a16:creationId xmlns:a16="http://schemas.microsoft.com/office/drawing/2014/main" id="{B3AC6623-7B57-4BDE-85F3-C54BEF0D3655}"/>
                </a:ext>
              </a:extLst>
            </p:cNvPr>
            <p:cNvSpPr/>
            <p:nvPr/>
          </p:nvSpPr>
          <p:spPr>
            <a:xfrm>
              <a:off x="170380" y="660044"/>
              <a:ext cx="10160000" cy="3725775"/>
            </a:xfrm>
            <a:prstGeom prst="rect">
              <a:avLst/>
            </a:prstGeom>
            <a:solidFill>
              <a:schemeClr val="bg1">
                <a:lumMod val="8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TextBox 15">
              <a:extLst>
                <a:ext uri="{FF2B5EF4-FFF2-40B4-BE49-F238E27FC236}">
                  <a16:creationId xmlns:a16="http://schemas.microsoft.com/office/drawing/2014/main" id="{171D8115-D1C0-4C71-8CA6-085F32B56B29}"/>
                </a:ext>
              </a:extLst>
            </p:cNvPr>
            <p:cNvSpPr txBox="1"/>
            <p:nvPr/>
          </p:nvSpPr>
          <p:spPr>
            <a:xfrm>
              <a:off x="170380" y="654051"/>
              <a:ext cx="10160000" cy="4140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600" b="0" i="0" kern="1200" dirty="0"/>
                <a:t>Nationally, ~25-30% of small business establishments are in the immediate risk category, which collectively employs more than 27.5 M Americans</a:t>
              </a:r>
            </a:p>
            <a:p>
              <a:pPr marL="228600" lvl="1" indent="-228600" algn="l" defTabSz="1066800">
                <a:lnSpc>
                  <a:spcPct val="90000"/>
                </a:lnSpc>
                <a:spcBef>
                  <a:spcPct val="0"/>
                </a:spcBef>
                <a:spcAft>
                  <a:spcPct val="15000"/>
                </a:spcAft>
                <a:buChar char="•"/>
              </a:pPr>
              <a:r>
                <a:rPr lang="en-US" sz="2600" kern="1200" dirty="0"/>
                <a:t>Small businesse</a:t>
              </a:r>
              <a:r>
                <a:rPr lang="en-US" sz="2600" dirty="0"/>
                <a:t>s in the near-term risk category adds up to another 28% of establishments, meaning over 54% of U.S. small businesses are in very vulnerable positions, impacting roughly 47.8 M jobs. </a:t>
              </a:r>
            </a:p>
            <a:p>
              <a:pPr marL="228600" lvl="1" indent="-228600" algn="l" defTabSz="1066800">
                <a:lnSpc>
                  <a:spcPct val="90000"/>
                </a:lnSpc>
                <a:spcBef>
                  <a:spcPct val="0"/>
                </a:spcBef>
                <a:spcAft>
                  <a:spcPct val="15000"/>
                </a:spcAft>
                <a:buChar char="•"/>
              </a:pPr>
              <a:r>
                <a:rPr lang="en-US" sz="2600" kern="1200" dirty="0"/>
                <a:t>Biggest issue = liquidity</a:t>
              </a:r>
            </a:p>
            <a:p>
              <a:pPr marL="228600" lvl="1" indent="-228600" algn="l" defTabSz="1066800">
                <a:lnSpc>
                  <a:spcPct val="90000"/>
                </a:lnSpc>
                <a:spcBef>
                  <a:spcPct val="0"/>
                </a:spcBef>
                <a:spcAft>
                  <a:spcPct val="15000"/>
                </a:spcAft>
                <a:buChar char="•"/>
              </a:pPr>
              <a:r>
                <a:rPr lang="en-US" sz="2600" dirty="0"/>
                <a:t>How do federal, state and local policies and programs generate resources to give small business access to liquidity?</a:t>
              </a:r>
              <a:endParaRPr lang="en-US" sz="2600" kern="1200" dirty="0"/>
            </a:p>
          </p:txBody>
        </p:sp>
      </p:gr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spTree>
    <p:extLst>
      <p:ext uri="{BB962C8B-B14F-4D97-AF65-F5344CB8AC3E}">
        <p14:creationId xmlns:p14="http://schemas.microsoft.com/office/powerpoint/2010/main" val="357959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12</a:t>
            </a:fld>
            <a:endParaRPr lang="en-US"/>
          </a:p>
        </p:txBody>
      </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pic>
        <p:nvPicPr>
          <p:cNvPr id="3" name="Picture 2">
            <a:extLst>
              <a:ext uri="{FF2B5EF4-FFF2-40B4-BE49-F238E27FC236}">
                <a16:creationId xmlns:a16="http://schemas.microsoft.com/office/drawing/2014/main" id="{DCC4FA43-A8F3-4989-93D6-D0DCC34F5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0"/>
            <a:ext cx="9220200" cy="4521200"/>
          </a:xfrm>
          <a:prstGeom prst="rect">
            <a:avLst/>
          </a:prstGeom>
        </p:spPr>
      </p:pic>
    </p:spTree>
    <p:extLst>
      <p:ext uri="{BB962C8B-B14F-4D97-AF65-F5344CB8AC3E}">
        <p14:creationId xmlns:p14="http://schemas.microsoft.com/office/powerpoint/2010/main" val="422949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4886B0-4EA8-4D71-BE45-4BCBB4211B0A}"/>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45ED2CA5-FD19-4CD7-B79F-EA24AC64ACD8}"/>
              </a:ext>
            </a:extLst>
          </p:cNvPr>
          <p:cNvSpPr>
            <a:spLocks noGrp="1"/>
          </p:cNvSpPr>
          <p:nvPr>
            <p:ph type="sldNum" sz="quarter" idx="12"/>
          </p:nvPr>
        </p:nvSpPr>
        <p:spPr/>
        <p:txBody>
          <a:bodyPr/>
          <a:lstStyle/>
          <a:p>
            <a:fld id="{C10C6D2F-C2EB-46BF-9C4D-9AF40BB853E9}" type="slidenum">
              <a:rPr lang="en-US" smtClean="0"/>
              <a:t>13</a:t>
            </a:fld>
            <a:endParaRPr lang="en-US"/>
          </a:p>
        </p:txBody>
      </p:sp>
      <p:sp>
        <p:nvSpPr>
          <p:cNvPr id="9" name="TextBox 8">
            <a:extLst>
              <a:ext uri="{FF2B5EF4-FFF2-40B4-BE49-F238E27FC236}">
                <a16:creationId xmlns:a16="http://schemas.microsoft.com/office/drawing/2014/main" id="{4A4798B7-CDDD-4774-B95E-AF512ECEAFDA}"/>
              </a:ext>
            </a:extLst>
          </p:cNvPr>
          <p:cNvSpPr txBox="1"/>
          <p:nvPr/>
        </p:nvSpPr>
        <p:spPr>
          <a:xfrm>
            <a:off x="4800600" y="6347301"/>
            <a:ext cx="6021227" cy="246221"/>
          </a:xfrm>
          <a:prstGeom prst="rect">
            <a:avLst/>
          </a:prstGeom>
          <a:noFill/>
        </p:spPr>
        <p:txBody>
          <a:bodyPr wrap="square" rtlCol="0">
            <a:spAutoFit/>
          </a:bodyPr>
          <a:lstStyle/>
          <a:p>
            <a:r>
              <a:rPr lang="en-US" sz="1000" dirty="0"/>
              <a:t>Source: Investment Strategy Group, Committee for a Responsible Federal Budget</a:t>
            </a:r>
          </a:p>
        </p:txBody>
      </p:sp>
      <p:graphicFrame>
        <p:nvGraphicFramePr>
          <p:cNvPr id="11" name="Content Placeholder 10">
            <a:extLst>
              <a:ext uri="{FF2B5EF4-FFF2-40B4-BE49-F238E27FC236}">
                <a16:creationId xmlns:a16="http://schemas.microsoft.com/office/drawing/2014/main" id="{22F758CD-47AA-46B8-971F-BDD596790BD5}"/>
              </a:ext>
            </a:extLst>
          </p:cNvPr>
          <p:cNvGraphicFramePr>
            <a:graphicFrameLocks noGrp="1"/>
          </p:cNvGraphicFramePr>
          <p:nvPr>
            <p:ph idx="1"/>
            <p:extLst>
              <p:ext uri="{D42A27DB-BD31-4B8C-83A1-F6EECF244321}">
                <p14:modId xmlns:p14="http://schemas.microsoft.com/office/powerpoint/2010/main" val="3796643171"/>
              </p:ext>
            </p:extLst>
          </p:nvPr>
        </p:nvGraphicFramePr>
        <p:xfrm>
          <a:off x="609600" y="1219200"/>
          <a:ext cx="10160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6A33AAF5-9BEE-455A-8439-7BA8FCA2DC6A}"/>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spTree>
    <p:extLst>
      <p:ext uri="{BB962C8B-B14F-4D97-AF65-F5344CB8AC3E}">
        <p14:creationId xmlns:p14="http://schemas.microsoft.com/office/powerpoint/2010/main" val="384927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14</a:t>
            </a:fld>
            <a:endParaRPr lang="en-US"/>
          </a:p>
        </p:txBody>
      </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graphicFrame>
        <p:nvGraphicFramePr>
          <p:cNvPr id="17" name="Content Placeholder 5">
            <a:extLst>
              <a:ext uri="{FF2B5EF4-FFF2-40B4-BE49-F238E27FC236}">
                <a16:creationId xmlns:a16="http://schemas.microsoft.com/office/drawing/2014/main" id="{2FD1CBE3-97FC-49A4-8D9F-3FEB452CF760}"/>
              </a:ext>
            </a:extLst>
          </p:cNvPr>
          <p:cNvGraphicFramePr>
            <a:graphicFrameLocks noGrp="1"/>
          </p:cNvGraphicFramePr>
          <p:nvPr>
            <p:ph idx="1"/>
            <p:extLst>
              <p:ext uri="{D42A27DB-BD31-4B8C-83A1-F6EECF244321}">
                <p14:modId xmlns:p14="http://schemas.microsoft.com/office/powerpoint/2010/main" val="3853913842"/>
              </p:ext>
            </p:extLst>
          </p:nvPr>
        </p:nvGraphicFramePr>
        <p:xfrm>
          <a:off x="609600" y="1570778"/>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5472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15</a:t>
            </a:fld>
            <a:endParaRPr lang="en-US"/>
          </a:p>
        </p:txBody>
      </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graphicFrame>
        <p:nvGraphicFramePr>
          <p:cNvPr id="8" name="Content Placeholder 5">
            <a:extLst>
              <a:ext uri="{FF2B5EF4-FFF2-40B4-BE49-F238E27FC236}">
                <a16:creationId xmlns:a16="http://schemas.microsoft.com/office/drawing/2014/main" id="{36F54569-A2A1-4132-9935-5DBD1E6518C7}"/>
              </a:ext>
            </a:extLst>
          </p:cNvPr>
          <p:cNvGraphicFramePr>
            <a:graphicFrameLocks noGrp="1"/>
          </p:cNvGraphicFramePr>
          <p:nvPr>
            <p:ph idx="1"/>
            <p:extLst>
              <p:ext uri="{D42A27DB-BD31-4B8C-83A1-F6EECF244321}">
                <p14:modId xmlns:p14="http://schemas.microsoft.com/office/powerpoint/2010/main" val="4241047601"/>
              </p:ext>
            </p:extLst>
          </p:nvPr>
        </p:nvGraphicFramePr>
        <p:xfrm>
          <a:off x="609600" y="1417638"/>
          <a:ext cx="10160000" cy="467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1137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16</a:t>
            </a:fld>
            <a:endParaRPr lang="en-US"/>
          </a:p>
        </p:txBody>
      </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graphicFrame>
        <p:nvGraphicFramePr>
          <p:cNvPr id="9" name="Content Placeholder 5">
            <a:extLst>
              <a:ext uri="{FF2B5EF4-FFF2-40B4-BE49-F238E27FC236}">
                <a16:creationId xmlns:a16="http://schemas.microsoft.com/office/drawing/2014/main" id="{B49A1B11-FED0-421B-99C5-31200D5F41F9}"/>
              </a:ext>
            </a:extLst>
          </p:cNvPr>
          <p:cNvGraphicFramePr>
            <a:graphicFrameLocks noGrp="1"/>
          </p:cNvGraphicFramePr>
          <p:nvPr>
            <p:ph idx="1"/>
            <p:extLst>
              <p:ext uri="{D42A27DB-BD31-4B8C-83A1-F6EECF244321}">
                <p14:modId xmlns:p14="http://schemas.microsoft.com/office/powerpoint/2010/main" val="4120191746"/>
              </p:ext>
            </p:extLst>
          </p:nvPr>
        </p:nvGraphicFramePr>
        <p:xfrm>
          <a:off x="609600" y="1295400"/>
          <a:ext cx="10160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582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17</a:t>
            </a:fld>
            <a:endParaRPr lang="en-US"/>
          </a:p>
        </p:txBody>
      </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graphicFrame>
        <p:nvGraphicFramePr>
          <p:cNvPr id="11" name="Content Placeholder 5">
            <a:extLst>
              <a:ext uri="{FF2B5EF4-FFF2-40B4-BE49-F238E27FC236}">
                <a16:creationId xmlns:a16="http://schemas.microsoft.com/office/drawing/2014/main" id="{70A1E341-FD20-48CE-BD49-540894F0144C}"/>
              </a:ext>
            </a:extLst>
          </p:cNvPr>
          <p:cNvGraphicFramePr>
            <a:graphicFrameLocks noGrp="1"/>
          </p:cNvGraphicFramePr>
          <p:nvPr>
            <p:ph idx="1"/>
            <p:extLst>
              <p:ext uri="{D42A27DB-BD31-4B8C-83A1-F6EECF244321}">
                <p14:modId xmlns:p14="http://schemas.microsoft.com/office/powerpoint/2010/main" val="1760044957"/>
              </p:ext>
            </p:extLst>
          </p:nvPr>
        </p:nvGraphicFramePr>
        <p:xfrm>
          <a:off x="609600" y="1354902"/>
          <a:ext cx="10160000" cy="4817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953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18</a:t>
            </a:fld>
            <a:endParaRPr lang="en-US"/>
          </a:p>
        </p:txBody>
      </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graphicFrame>
        <p:nvGraphicFramePr>
          <p:cNvPr id="11" name="Content Placeholder 5">
            <a:extLst>
              <a:ext uri="{FF2B5EF4-FFF2-40B4-BE49-F238E27FC236}">
                <a16:creationId xmlns:a16="http://schemas.microsoft.com/office/drawing/2014/main" id="{70A1E341-FD20-48CE-BD49-540894F0144C}"/>
              </a:ext>
            </a:extLst>
          </p:cNvPr>
          <p:cNvGraphicFramePr>
            <a:graphicFrameLocks noGrp="1"/>
          </p:cNvGraphicFramePr>
          <p:nvPr>
            <p:ph idx="1"/>
            <p:extLst>
              <p:ext uri="{D42A27DB-BD31-4B8C-83A1-F6EECF244321}">
                <p14:modId xmlns:p14="http://schemas.microsoft.com/office/powerpoint/2010/main" val="1776541134"/>
              </p:ext>
            </p:extLst>
          </p:nvPr>
        </p:nvGraphicFramePr>
        <p:xfrm>
          <a:off x="609600" y="1270000"/>
          <a:ext cx="10160000" cy="490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0292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19</a:t>
            </a:fld>
            <a:endParaRPr lang="en-US"/>
          </a:p>
        </p:txBody>
      </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graphicFrame>
        <p:nvGraphicFramePr>
          <p:cNvPr id="8" name="Content Placeholder 5">
            <a:extLst>
              <a:ext uri="{FF2B5EF4-FFF2-40B4-BE49-F238E27FC236}">
                <a16:creationId xmlns:a16="http://schemas.microsoft.com/office/drawing/2014/main" id="{F6D72334-1645-4B0A-A0C5-B5E879948E4C}"/>
              </a:ext>
            </a:extLst>
          </p:cNvPr>
          <p:cNvGraphicFramePr>
            <a:graphicFrameLocks noGrp="1"/>
          </p:cNvGraphicFramePr>
          <p:nvPr>
            <p:ph idx="1"/>
            <p:extLst>
              <p:ext uri="{D42A27DB-BD31-4B8C-83A1-F6EECF244321}">
                <p14:modId xmlns:p14="http://schemas.microsoft.com/office/powerpoint/2010/main" val="3929803852"/>
              </p:ext>
            </p:extLst>
          </p:nvPr>
        </p:nvGraphicFramePr>
        <p:xfrm>
          <a:off x="609600" y="140208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484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6737622"/>
              </p:ext>
            </p:extLst>
          </p:nvPr>
        </p:nvGraphicFramePr>
        <p:xfrm>
          <a:off x="1981200" y="1600200"/>
          <a:ext cx="7239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727270BB-552A-4104-898E-AEA4EC83D26D}" type="datetime1">
              <a:rPr lang="en-US" smtClean="0"/>
              <a:t>4/9/2020</a:t>
            </a:fld>
            <a:endParaRPr lang="en-US"/>
          </a:p>
        </p:txBody>
      </p:sp>
      <p:sp>
        <p:nvSpPr>
          <p:cNvPr id="5" name="Slide Number Placeholder 4"/>
          <p:cNvSpPr>
            <a:spLocks noGrp="1"/>
          </p:cNvSpPr>
          <p:nvPr>
            <p:ph type="sldNum" sz="quarter" idx="12"/>
          </p:nvPr>
        </p:nvSpPr>
        <p:spPr/>
        <p:txBody>
          <a:bodyPr/>
          <a:lstStyle/>
          <a:p>
            <a:fld id="{26FCD533-B35B-43EA-8936-8334FF89DDCB}" type="slidenum">
              <a:rPr lang="en-US" smtClean="0"/>
              <a:t>2</a:t>
            </a:fld>
            <a:endParaRPr lang="en-US"/>
          </a:p>
        </p:txBody>
      </p:sp>
      <p:graphicFrame>
        <p:nvGraphicFramePr>
          <p:cNvPr id="3" name="Diagram 2">
            <a:extLst>
              <a:ext uri="{FF2B5EF4-FFF2-40B4-BE49-F238E27FC236}">
                <a16:creationId xmlns:a16="http://schemas.microsoft.com/office/drawing/2014/main" id="{4431050E-B40A-4673-AE3B-566FF511E6A4}"/>
              </a:ext>
            </a:extLst>
          </p:cNvPr>
          <p:cNvGraphicFramePr/>
          <p:nvPr>
            <p:extLst>
              <p:ext uri="{D42A27DB-BD31-4B8C-83A1-F6EECF244321}">
                <p14:modId xmlns:p14="http://schemas.microsoft.com/office/powerpoint/2010/main" val="552508272"/>
              </p:ext>
            </p:extLst>
          </p:nvPr>
        </p:nvGraphicFramePr>
        <p:xfrm>
          <a:off x="685800" y="1417639"/>
          <a:ext cx="9474200" cy="44497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51913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20</a:t>
            </a:fld>
            <a:endParaRPr lang="en-US"/>
          </a:p>
        </p:txBody>
      </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graphicFrame>
        <p:nvGraphicFramePr>
          <p:cNvPr id="9" name="Content Placeholder 5">
            <a:extLst>
              <a:ext uri="{FF2B5EF4-FFF2-40B4-BE49-F238E27FC236}">
                <a16:creationId xmlns:a16="http://schemas.microsoft.com/office/drawing/2014/main" id="{93301B7D-00E3-4E4C-A9EF-22A8A9850718}"/>
              </a:ext>
            </a:extLst>
          </p:cNvPr>
          <p:cNvGraphicFramePr>
            <a:graphicFrameLocks noGrp="1"/>
          </p:cNvGraphicFramePr>
          <p:nvPr>
            <p:ph idx="1"/>
            <p:extLst>
              <p:ext uri="{D42A27DB-BD31-4B8C-83A1-F6EECF244321}">
                <p14:modId xmlns:p14="http://schemas.microsoft.com/office/powerpoint/2010/main" val="1356346555"/>
              </p:ext>
            </p:extLst>
          </p:nvPr>
        </p:nvGraphicFramePr>
        <p:xfrm>
          <a:off x="762000" y="1397310"/>
          <a:ext cx="9688363" cy="4774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998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21</a:t>
            </a:fld>
            <a:endParaRPr lang="en-US"/>
          </a:p>
        </p:txBody>
      </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graphicFrame>
        <p:nvGraphicFramePr>
          <p:cNvPr id="8" name="Content Placeholder 5">
            <a:extLst>
              <a:ext uri="{FF2B5EF4-FFF2-40B4-BE49-F238E27FC236}">
                <a16:creationId xmlns:a16="http://schemas.microsoft.com/office/drawing/2014/main" id="{66A0F699-7F93-46C0-82D6-922AE54DEC29}"/>
              </a:ext>
            </a:extLst>
          </p:cNvPr>
          <p:cNvGraphicFramePr>
            <a:graphicFrameLocks noGrp="1"/>
          </p:cNvGraphicFramePr>
          <p:nvPr>
            <p:ph idx="1"/>
            <p:extLst>
              <p:ext uri="{D42A27DB-BD31-4B8C-83A1-F6EECF244321}">
                <p14:modId xmlns:p14="http://schemas.microsoft.com/office/powerpoint/2010/main" val="3838456766"/>
              </p:ext>
            </p:extLst>
          </p:nvPr>
        </p:nvGraphicFramePr>
        <p:xfrm>
          <a:off x="609600" y="1417638"/>
          <a:ext cx="10160000" cy="4627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4097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22</a:t>
            </a:fld>
            <a:endParaRPr lang="en-US"/>
          </a:p>
        </p:txBody>
      </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graphicFrame>
        <p:nvGraphicFramePr>
          <p:cNvPr id="9" name="Content Placeholder 5">
            <a:extLst>
              <a:ext uri="{FF2B5EF4-FFF2-40B4-BE49-F238E27FC236}">
                <a16:creationId xmlns:a16="http://schemas.microsoft.com/office/drawing/2014/main" id="{DBAE7BA9-9EBF-4B3E-97F2-76AD8ECC17F0}"/>
              </a:ext>
            </a:extLst>
          </p:cNvPr>
          <p:cNvGraphicFramePr>
            <a:graphicFrameLocks noGrp="1"/>
          </p:cNvGraphicFramePr>
          <p:nvPr>
            <p:ph idx="1"/>
            <p:extLst>
              <p:ext uri="{D42A27DB-BD31-4B8C-83A1-F6EECF244321}">
                <p14:modId xmlns:p14="http://schemas.microsoft.com/office/powerpoint/2010/main" val="2518012404"/>
              </p:ext>
            </p:extLst>
          </p:nvPr>
        </p:nvGraphicFramePr>
        <p:xfrm>
          <a:off x="609600" y="1370460"/>
          <a:ext cx="10160000" cy="4674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3700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23</a:t>
            </a:fld>
            <a:endParaRPr lang="en-US"/>
          </a:p>
        </p:txBody>
      </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graphicFrame>
        <p:nvGraphicFramePr>
          <p:cNvPr id="8" name="Content Placeholder 5">
            <a:extLst>
              <a:ext uri="{FF2B5EF4-FFF2-40B4-BE49-F238E27FC236}">
                <a16:creationId xmlns:a16="http://schemas.microsoft.com/office/drawing/2014/main" id="{71675C00-BE74-4D81-8F22-224B59D03477}"/>
              </a:ext>
            </a:extLst>
          </p:cNvPr>
          <p:cNvGraphicFramePr>
            <a:graphicFrameLocks noGrp="1"/>
          </p:cNvGraphicFramePr>
          <p:nvPr>
            <p:ph idx="1"/>
            <p:extLst>
              <p:ext uri="{D42A27DB-BD31-4B8C-83A1-F6EECF244321}">
                <p14:modId xmlns:p14="http://schemas.microsoft.com/office/powerpoint/2010/main" val="1266397886"/>
              </p:ext>
            </p:extLst>
          </p:nvPr>
        </p:nvGraphicFramePr>
        <p:xfrm>
          <a:off x="614779"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1675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24</a:t>
            </a:fld>
            <a:endParaRPr lang="en-US"/>
          </a:p>
        </p:txBody>
      </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graphicFrame>
        <p:nvGraphicFramePr>
          <p:cNvPr id="9" name="Content Placeholder 5">
            <a:extLst>
              <a:ext uri="{FF2B5EF4-FFF2-40B4-BE49-F238E27FC236}">
                <a16:creationId xmlns:a16="http://schemas.microsoft.com/office/drawing/2014/main" id="{E9444CB1-0E09-456C-A887-14B645A67B83}"/>
              </a:ext>
            </a:extLst>
          </p:cNvPr>
          <p:cNvGraphicFramePr>
            <a:graphicFrameLocks noGrp="1"/>
          </p:cNvGraphicFramePr>
          <p:nvPr>
            <p:ph idx="1"/>
            <p:extLst>
              <p:ext uri="{D42A27DB-BD31-4B8C-83A1-F6EECF244321}">
                <p14:modId xmlns:p14="http://schemas.microsoft.com/office/powerpoint/2010/main" val="3735802396"/>
              </p:ext>
            </p:extLst>
          </p:nvPr>
        </p:nvGraphicFramePr>
        <p:xfrm>
          <a:off x="609600" y="1441482"/>
          <a:ext cx="4548931" cy="47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descr="A car parked in front of a building&#10;&#10;Description automatically generated">
            <a:extLst>
              <a:ext uri="{FF2B5EF4-FFF2-40B4-BE49-F238E27FC236}">
                <a16:creationId xmlns:a16="http://schemas.microsoft.com/office/drawing/2014/main" id="{31BB7F52-28F3-47CE-B00F-540C0EC0D4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9159" y="2286000"/>
            <a:ext cx="4930441" cy="2667000"/>
          </a:xfrm>
          <a:prstGeom prst="rect">
            <a:avLst/>
          </a:prstGeom>
        </p:spPr>
      </p:pic>
    </p:spTree>
    <p:extLst>
      <p:ext uri="{BB962C8B-B14F-4D97-AF65-F5344CB8AC3E}">
        <p14:creationId xmlns:p14="http://schemas.microsoft.com/office/powerpoint/2010/main" val="303426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25</a:t>
            </a:fld>
            <a:endParaRPr lang="en-US"/>
          </a:p>
        </p:txBody>
      </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graphicFrame>
        <p:nvGraphicFramePr>
          <p:cNvPr id="9" name="Content Placeholder 5">
            <a:extLst>
              <a:ext uri="{FF2B5EF4-FFF2-40B4-BE49-F238E27FC236}">
                <a16:creationId xmlns:a16="http://schemas.microsoft.com/office/drawing/2014/main" id="{E9444CB1-0E09-456C-A887-14B645A67B83}"/>
              </a:ext>
            </a:extLst>
          </p:cNvPr>
          <p:cNvGraphicFramePr>
            <a:graphicFrameLocks noGrp="1"/>
          </p:cNvGraphicFramePr>
          <p:nvPr>
            <p:ph idx="1"/>
            <p:extLst>
              <p:ext uri="{D42A27DB-BD31-4B8C-83A1-F6EECF244321}">
                <p14:modId xmlns:p14="http://schemas.microsoft.com/office/powerpoint/2010/main" val="4154234729"/>
              </p:ext>
            </p:extLst>
          </p:nvPr>
        </p:nvGraphicFramePr>
        <p:xfrm>
          <a:off x="609600" y="1441482"/>
          <a:ext cx="4548931" cy="47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close up of a street in front of a building&#10;&#10;Description automatically generated">
            <a:extLst>
              <a:ext uri="{FF2B5EF4-FFF2-40B4-BE49-F238E27FC236}">
                <a16:creationId xmlns:a16="http://schemas.microsoft.com/office/drawing/2014/main" id="{3E5CBD13-0557-428A-B069-093DA4F13C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579862"/>
            <a:ext cx="3403654" cy="2251808"/>
          </a:xfrm>
          <a:prstGeom prst="rect">
            <a:avLst/>
          </a:prstGeom>
        </p:spPr>
      </p:pic>
      <p:pic>
        <p:nvPicPr>
          <p:cNvPr id="7" name="Picture 6" descr="A large red brick building&#10;&#10;Description automatically generated">
            <a:extLst>
              <a:ext uri="{FF2B5EF4-FFF2-40B4-BE49-F238E27FC236}">
                <a16:creationId xmlns:a16="http://schemas.microsoft.com/office/drawing/2014/main" id="{FAD20D83-05C1-453F-AE71-4422F57DE7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9600" y="3851628"/>
            <a:ext cx="4796286" cy="2079669"/>
          </a:xfrm>
          <a:prstGeom prst="rect">
            <a:avLst/>
          </a:prstGeom>
        </p:spPr>
      </p:pic>
    </p:spTree>
    <p:extLst>
      <p:ext uri="{BB962C8B-B14F-4D97-AF65-F5344CB8AC3E}">
        <p14:creationId xmlns:p14="http://schemas.microsoft.com/office/powerpoint/2010/main" val="885567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B49A3C5-117E-4E59-9EA7-35FED53C8F7B}"/>
              </a:ext>
            </a:extLst>
          </p:cNvPr>
          <p:cNvGraphicFramePr>
            <a:graphicFrameLocks noGrp="1"/>
          </p:cNvGraphicFramePr>
          <p:nvPr>
            <p:ph idx="1"/>
            <p:extLst>
              <p:ext uri="{D42A27DB-BD31-4B8C-83A1-F6EECF244321}">
                <p14:modId xmlns:p14="http://schemas.microsoft.com/office/powerpoint/2010/main" val="2975563947"/>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1BA72D2-5266-42BB-924F-A879A4B4BBAF}"/>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4D8D5117-1B44-4763-9749-E8674EF2B044}"/>
              </a:ext>
            </a:extLst>
          </p:cNvPr>
          <p:cNvSpPr>
            <a:spLocks noGrp="1"/>
          </p:cNvSpPr>
          <p:nvPr>
            <p:ph type="sldNum" sz="quarter" idx="12"/>
          </p:nvPr>
        </p:nvSpPr>
        <p:spPr/>
        <p:txBody>
          <a:bodyPr/>
          <a:lstStyle/>
          <a:p>
            <a:fld id="{C10C6D2F-C2EB-46BF-9C4D-9AF40BB853E9}" type="slidenum">
              <a:rPr lang="en-US" smtClean="0"/>
              <a:t>26</a:t>
            </a:fld>
            <a:endParaRPr lang="en-US"/>
          </a:p>
        </p:txBody>
      </p:sp>
      <p:sp>
        <p:nvSpPr>
          <p:cNvPr id="8" name="Title 1">
            <a:extLst>
              <a:ext uri="{FF2B5EF4-FFF2-40B4-BE49-F238E27FC236}">
                <a16:creationId xmlns:a16="http://schemas.microsoft.com/office/drawing/2014/main" id="{DAF7062F-718F-44F6-A766-5703478CCA32}"/>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spTree>
    <p:extLst>
      <p:ext uri="{BB962C8B-B14F-4D97-AF65-F5344CB8AC3E}">
        <p14:creationId xmlns:p14="http://schemas.microsoft.com/office/powerpoint/2010/main" val="3293999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B49A3C5-117E-4E59-9EA7-35FED53C8F7B}"/>
              </a:ext>
            </a:extLst>
          </p:cNvPr>
          <p:cNvGraphicFramePr>
            <a:graphicFrameLocks noGrp="1"/>
          </p:cNvGraphicFramePr>
          <p:nvPr>
            <p:ph idx="1"/>
            <p:extLst>
              <p:ext uri="{D42A27DB-BD31-4B8C-83A1-F6EECF244321}">
                <p14:modId xmlns:p14="http://schemas.microsoft.com/office/powerpoint/2010/main" val="434156050"/>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1BA72D2-5266-42BB-924F-A879A4B4BBAF}"/>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4D8D5117-1B44-4763-9749-E8674EF2B044}"/>
              </a:ext>
            </a:extLst>
          </p:cNvPr>
          <p:cNvSpPr>
            <a:spLocks noGrp="1"/>
          </p:cNvSpPr>
          <p:nvPr>
            <p:ph type="sldNum" sz="quarter" idx="12"/>
          </p:nvPr>
        </p:nvSpPr>
        <p:spPr/>
        <p:txBody>
          <a:bodyPr/>
          <a:lstStyle/>
          <a:p>
            <a:fld id="{C10C6D2F-C2EB-46BF-9C4D-9AF40BB853E9}" type="slidenum">
              <a:rPr lang="en-US" smtClean="0"/>
              <a:t>27</a:t>
            </a:fld>
            <a:endParaRPr lang="en-US"/>
          </a:p>
        </p:txBody>
      </p:sp>
      <p:sp>
        <p:nvSpPr>
          <p:cNvPr id="8" name="Title 1">
            <a:extLst>
              <a:ext uri="{FF2B5EF4-FFF2-40B4-BE49-F238E27FC236}">
                <a16:creationId xmlns:a16="http://schemas.microsoft.com/office/drawing/2014/main" id="{DAF7062F-718F-44F6-A766-5703478CCA32}"/>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sp>
        <p:nvSpPr>
          <p:cNvPr id="7" name="Title 3">
            <a:extLst>
              <a:ext uri="{FF2B5EF4-FFF2-40B4-BE49-F238E27FC236}">
                <a16:creationId xmlns:a16="http://schemas.microsoft.com/office/drawing/2014/main" id="{1297CD55-AA1F-4447-BADD-20AC9FB67A77}"/>
              </a:ext>
            </a:extLst>
          </p:cNvPr>
          <p:cNvSpPr txBox="1">
            <a:spLocks/>
          </p:cNvSpPr>
          <p:nvPr/>
        </p:nvSpPr>
        <p:spPr>
          <a:xfrm>
            <a:off x="2288443" y="2895600"/>
            <a:ext cx="6802314" cy="256902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cap="none" spc="-100" baseline="0">
                <a:ln>
                  <a:noFill/>
                </a:ln>
                <a:solidFill>
                  <a:schemeClr val="tx2"/>
                </a:solidFill>
                <a:effectLst/>
                <a:latin typeface="+mj-lt"/>
                <a:ea typeface="+mj-ea"/>
                <a:cs typeface="+mj-cs"/>
              </a:defRPr>
            </a:lvl1pPr>
          </a:lstStyle>
          <a:p>
            <a:pPr eaLnBrk="0" fontAlgn="base" hangingPunct="0">
              <a:spcAft>
                <a:spcPct val="0"/>
              </a:spcAft>
              <a:defRPr/>
            </a:pPr>
            <a:r>
              <a:rPr lang="en-US" altLang="en-US" sz="3200" b="1">
                <a:solidFill>
                  <a:srgbClr val="000000">
                    <a:lumMod val="50000"/>
                    <a:lumOff val="50000"/>
                  </a:srgbClr>
                </a:solidFill>
                <a:ea typeface="+mn-ea"/>
              </a:rPr>
              <a:t>Mary R. Oakley </a:t>
            </a:r>
            <a:br>
              <a:rPr lang="en-US" altLang="en-US" sz="3200" b="1">
                <a:solidFill>
                  <a:srgbClr val="000000">
                    <a:lumMod val="50000"/>
                    <a:lumOff val="50000"/>
                  </a:srgbClr>
                </a:solidFill>
                <a:ea typeface="+mn-ea"/>
              </a:rPr>
            </a:br>
            <a:r>
              <a:rPr lang="en-US" altLang="en-US" sz="3200" b="1">
                <a:solidFill>
                  <a:srgbClr val="000000">
                    <a:lumMod val="50000"/>
                    <a:lumOff val="50000"/>
                  </a:srgbClr>
                </a:solidFill>
                <a:ea typeface="+mn-ea"/>
              </a:rPr>
              <a:t>Manager, Community Investments</a:t>
            </a:r>
            <a:br>
              <a:rPr lang="en-US" altLang="en-US" sz="3200" b="1">
                <a:solidFill>
                  <a:srgbClr val="000000">
                    <a:lumMod val="50000"/>
                    <a:lumOff val="50000"/>
                  </a:srgbClr>
                </a:solidFill>
                <a:ea typeface="+mn-ea"/>
              </a:rPr>
            </a:br>
            <a:r>
              <a:rPr lang="en-US" altLang="en-US" sz="3100">
                <a:solidFill>
                  <a:srgbClr val="000000">
                    <a:lumMod val="50000"/>
                    <a:lumOff val="50000"/>
                  </a:srgbClr>
                </a:solidFill>
                <a:ea typeface="+mn-ea"/>
              </a:rPr>
              <a:t>Office of Community Development</a:t>
            </a:r>
            <a:br>
              <a:rPr lang="en-US" altLang="en-US" sz="3100">
                <a:solidFill>
                  <a:srgbClr val="000000">
                    <a:lumMod val="50000"/>
                    <a:lumOff val="50000"/>
                  </a:srgbClr>
                </a:solidFill>
                <a:ea typeface="+mn-ea"/>
              </a:rPr>
            </a:br>
            <a:r>
              <a:rPr lang="en-US" altLang="en-US" sz="3100">
                <a:solidFill>
                  <a:srgbClr val="000000">
                    <a:lumMod val="50000"/>
                    <a:lumOff val="50000"/>
                  </a:srgbClr>
                </a:solidFill>
                <a:ea typeface="+mn-ea"/>
              </a:rPr>
              <a:t>614-644-9226</a:t>
            </a:r>
            <a:br>
              <a:rPr lang="en-US" altLang="en-US" sz="3100">
                <a:solidFill>
                  <a:srgbClr val="000000">
                    <a:lumMod val="50000"/>
                    <a:lumOff val="50000"/>
                  </a:srgbClr>
                </a:solidFill>
                <a:ea typeface="+mn-ea"/>
              </a:rPr>
            </a:br>
            <a:r>
              <a:rPr lang="en-US" altLang="en-US" sz="3100">
                <a:solidFill>
                  <a:srgbClr val="000000">
                    <a:lumMod val="50000"/>
                    <a:lumOff val="50000"/>
                  </a:srgbClr>
                </a:solidFill>
                <a:ea typeface="+mn-ea"/>
              </a:rPr>
              <a:t>Mary.Oakley@development.ohio.gov</a:t>
            </a:r>
            <a:endParaRPr lang="en-US" dirty="0"/>
          </a:p>
        </p:txBody>
      </p:sp>
      <p:pic>
        <p:nvPicPr>
          <p:cNvPr id="9" name="Picture 8" descr="A picture containing table&#10;&#10;Description automatically generated">
            <a:extLst>
              <a:ext uri="{FF2B5EF4-FFF2-40B4-BE49-F238E27FC236}">
                <a16:creationId xmlns:a16="http://schemas.microsoft.com/office/drawing/2014/main" id="{449D9D25-16B7-40FA-B550-AE1916E2B8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1600" y="6248400"/>
            <a:ext cx="1953600" cy="538162"/>
          </a:xfrm>
          <a:prstGeom prst="rect">
            <a:avLst/>
          </a:prstGeom>
        </p:spPr>
      </p:pic>
    </p:spTree>
    <p:extLst>
      <p:ext uri="{BB962C8B-B14F-4D97-AF65-F5344CB8AC3E}">
        <p14:creationId xmlns:p14="http://schemas.microsoft.com/office/powerpoint/2010/main" val="3304339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28</a:t>
            </a:fld>
            <a:endParaRPr lang="en-US"/>
          </a:p>
        </p:txBody>
      </p:sp>
      <p:sp>
        <p:nvSpPr>
          <p:cNvPr id="8" name="Title 1">
            <a:extLst>
              <a:ext uri="{FF2B5EF4-FFF2-40B4-BE49-F238E27FC236}">
                <a16:creationId xmlns:a16="http://schemas.microsoft.com/office/drawing/2014/main" id="{2C9D66A7-6269-4EFB-82F3-3CCA77592E76}"/>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graphicFrame>
        <p:nvGraphicFramePr>
          <p:cNvPr id="11" name="Content Placeholder 2">
            <a:extLst>
              <a:ext uri="{FF2B5EF4-FFF2-40B4-BE49-F238E27FC236}">
                <a16:creationId xmlns:a16="http://schemas.microsoft.com/office/drawing/2014/main" id="{BF868A32-2EA0-4046-8416-22D90D487741}"/>
              </a:ext>
            </a:extLst>
          </p:cNvPr>
          <p:cNvGraphicFramePr>
            <a:graphicFrameLocks noGrp="1"/>
          </p:cNvGraphicFramePr>
          <p:nvPr>
            <p:ph idx="1"/>
            <p:extLst>
              <p:ext uri="{D42A27DB-BD31-4B8C-83A1-F6EECF244321}">
                <p14:modId xmlns:p14="http://schemas.microsoft.com/office/powerpoint/2010/main" val="786857111"/>
              </p:ext>
            </p:extLst>
          </p:nvPr>
        </p:nvGraphicFramePr>
        <p:xfrm>
          <a:off x="254091" y="1417638"/>
          <a:ext cx="10515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descr="A picture containing table&#10;&#10;Description automatically generated">
            <a:extLst>
              <a:ext uri="{FF2B5EF4-FFF2-40B4-BE49-F238E27FC236}">
                <a16:creationId xmlns:a16="http://schemas.microsoft.com/office/drawing/2014/main" id="{F385B748-425D-45CB-BAD5-B935F9928D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1600" y="6248400"/>
            <a:ext cx="1953600" cy="538162"/>
          </a:xfrm>
          <a:prstGeom prst="rect">
            <a:avLst/>
          </a:prstGeom>
        </p:spPr>
      </p:pic>
    </p:spTree>
    <p:extLst>
      <p:ext uri="{BB962C8B-B14F-4D97-AF65-F5344CB8AC3E}">
        <p14:creationId xmlns:p14="http://schemas.microsoft.com/office/powerpoint/2010/main" val="3599266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29</a:t>
            </a:fld>
            <a:endParaRPr lang="en-US"/>
          </a:p>
        </p:txBody>
      </p:sp>
      <p:sp>
        <p:nvSpPr>
          <p:cNvPr id="8" name="Title 1">
            <a:extLst>
              <a:ext uri="{FF2B5EF4-FFF2-40B4-BE49-F238E27FC236}">
                <a16:creationId xmlns:a16="http://schemas.microsoft.com/office/drawing/2014/main" id="{2C9D66A7-6269-4EFB-82F3-3CCA77592E76}"/>
              </a:ext>
            </a:extLst>
          </p:cNvPr>
          <p:cNvSpPr>
            <a:spLocks noGrp="1"/>
          </p:cNvSpPr>
          <p:nvPr>
            <p:ph type="title"/>
          </p:nvPr>
        </p:nvSpPr>
        <p:spPr>
          <a:xfrm>
            <a:off x="609600" y="274638"/>
            <a:ext cx="10160000" cy="1143000"/>
          </a:xfrm>
        </p:spPr>
        <p:txBody>
          <a:bodyPr/>
          <a:lstStyle/>
          <a:p>
            <a:pPr algn="ctr"/>
            <a:r>
              <a:rPr lang="en-US" sz="3500" dirty="0"/>
              <a:t>Community Development Block Grant Programs</a:t>
            </a:r>
          </a:p>
        </p:txBody>
      </p:sp>
      <p:pic>
        <p:nvPicPr>
          <p:cNvPr id="13" name="Picture 12" descr="A picture containing table&#10;&#10;Description automatically generated">
            <a:extLst>
              <a:ext uri="{FF2B5EF4-FFF2-40B4-BE49-F238E27FC236}">
                <a16:creationId xmlns:a16="http://schemas.microsoft.com/office/drawing/2014/main" id="{F385B748-425D-45CB-BAD5-B935F9928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6248400"/>
            <a:ext cx="1953600" cy="538162"/>
          </a:xfrm>
          <a:prstGeom prst="rect">
            <a:avLst/>
          </a:prstGeom>
        </p:spPr>
      </p:pic>
      <p:graphicFrame>
        <p:nvGraphicFramePr>
          <p:cNvPr id="10" name="Content Placeholder 3">
            <a:extLst>
              <a:ext uri="{FF2B5EF4-FFF2-40B4-BE49-F238E27FC236}">
                <a16:creationId xmlns:a16="http://schemas.microsoft.com/office/drawing/2014/main" id="{387776AF-B9B3-4C73-B1AA-36405A08B3E7}"/>
              </a:ext>
            </a:extLst>
          </p:cNvPr>
          <p:cNvGraphicFramePr>
            <a:graphicFrameLocks noGrp="1"/>
          </p:cNvGraphicFramePr>
          <p:nvPr>
            <p:ph idx="1"/>
            <p:extLst>
              <p:ext uri="{D42A27DB-BD31-4B8C-83A1-F6EECF244321}">
                <p14:modId xmlns:p14="http://schemas.microsoft.com/office/powerpoint/2010/main" val="1805650701"/>
              </p:ext>
            </p:extLst>
          </p:nvPr>
        </p:nvGraphicFramePr>
        <p:xfrm>
          <a:off x="429600" y="1616003"/>
          <a:ext cx="10515600" cy="4031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77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78442"/>
            <a:ext cx="10019565" cy="533400"/>
          </a:xfrm>
        </p:spPr>
        <p:txBody>
          <a:bodyPr>
            <a:noAutofit/>
          </a:bodyPr>
          <a:lstStyle/>
          <a:p>
            <a:pPr marL="114300" indent="0">
              <a:buNone/>
            </a:pPr>
            <a:r>
              <a:rPr lang="en-US" sz="2800" b="1" dirty="0"/>
              <a:t>Montrose Group, LLC Wrote the Book on Economic Development</a:t>
            </a:r>
          </a:p>
          <a:p>
            <a:pPr marL="114300" indent="0">
              <a:buNone/>
            </a:pPr>
            <a:endParaRPr lang="en-US" sz="2800" dirty="0"/>
          </a:p>
        </p:txBody>
      </p:sp>
      <p:sp>
        <p:nvSpPr>
          <p:cNvPr id="4" name="Date Placeholder 3"/>
          <p:cNvSpPr>
            <a:spLocks noGrp="1"/>
          </p:cNvSpPr>
          <p:nvPr>
            <p:ph type="dt" sz="half" idx="10"/>
          </p:nvPr>
        </p:nvSpPr>
        <p:spPr/>
        <p:txBody>
          <a:bodyPr/>
          <a:lstStyle/>
          <a:p>
            <a:fld id="{83DF1796-A2F0-4967-B45D-FCE751E2A23F}" type="datetime1">
              <a:rPr lang="en-US" smtClean="0"/>
              <a:t>4/9/2020</a:t>
            </a:fld>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3</a:t>
            </a:fld>
            <a:endParaRPr lang="en-US"/>
          </a:p>
        </p:txBody>
      </p:sp>
      <p:pic>
        <p:nvPicPr>
          <p:cNvPr id="6" name="Picture 2" descr="http://www.ohioattorneygeneral.gov/Economic-Development/Economic-Development-Files/Ohio-Economic-Development-Manual.aspx?width=200&amp;height=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315" y="2211301"/>
            <a:ext cx="1374736" cy="18161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602418" y="2211301"/>
            <a:ext cx="1400268" cy="1793009"/>
          </a:xfrm>
          <a:prstGeom prst="rect">
            <a:avLst/>
          </a:prstGeom>
        </p:spPr>
      </p:pic>
      <p:pic>
        <p:nvPicPr>
          <p:cNvPr id="9" name="Picture 8" descr="cid:image001.jpg@01CFDCBA.BA3B25E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035594" y="4237735"/>
            <a:ext cx="1283855" cy="1807465"/>
          </a:xfrm>
          <a:prstGeom prst="rect">
            <a:avLst/>
          </a:prstGeom>
          <a:noFill/>
          <a:ln>
            <a:noFill/>
          </a:ln>
        </p:spPr>
      </p:pic>
      <p:pic>
        <p:nvPicPr>
          <p:cNvPr id="10"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889" y="2274802"/>
            <a:ext cx="1258949" cy="1752600"/>
          </a:xfrm>
          <a:prstGeom prst="rect">
            <a:avLst/>
          </a:prstGeom>
        </p:spPr>
      </p:pic>
      <p:pic>
        <p:nvPicPr>
          <p:cNvPr id="11" name="Picture 2" descr="C:\Users\drobinson\Dropbox\Athens Co\Athens Report Charts &amp; Images\Front Page Athens Plan_FIN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8830" y="4343401"/>
            <a:ext cx="137473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2418" y="4237735"/>
            <a:ext cx="1325424" cy="186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9805" y="2270617"/>
            <a:ext cx="1518297" cy="185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22594" y="2208762"/>
            <a:ext cx="1477645" cy="1884680"/>
          </a:xfrm>
          <a:prstGeom prst="rect">
            <a:avLst/>
          </a:prstGeom>
          <a:noFill/>
          <a:ln>
            <a:noFill/>
          </a:ln>
        </p:spPr>
      </p:pic>
      <p:pic>
        <p:nvPicPr>
          <p:cNvPr id="16" name="Picture 15"/>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02040" y="4322681"/>
            <a:ext cx="1473200" cy="1811020"/>
          </a:xfrm>
          <a:prstGeom prst="rect">
            <a:avLst/>
          </a:prstGeom>
          <a:noFill/>
          <a:ln>
            <a:noFill/>
          </a:ln>
        </p:spPr>
      </p:pic>
      <p:pic>
        <p:nvPicPr>
          <p:cNvPr id="17" name="Picture 16"/>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49438" y="4383593"/>
            <a:ext cx="1458664" cy="1788608"/>
          </a:xfrm>
          <a:prstGeom prst="rect">
            <a:avLst/>
          </a:prstGeom>
          <a:noFill/>
          <a:ln>
            <a:noFill/>
          </a:ln>
        </p:spPr>
      </p:pic>
      <p:sp>
        <p:nvSpPr>
          <p:cNvPr id="18" name="Title 1">
            <a:extLst>
              <a:ext uri="{FF2B5EF4-FFF2-40B4-BE49-F238E27FC236}">
                <a16:creationId xmlns:a16="http://schemas.microsoft.com/office/drawing/2014/main" id="{6D7C8D00-B4C8-4E60-8341-E418F0AF8298}"/>
              </a:ext>
            </a:extLst>
          </p:cNvPr>
          <p:cNvSpPr txBox="1">
            <a:spLocks/>
          </p:cNvSpPr>
          <p:nvPr/>
        </p:nvSpPr>
        <p:spPr>
          <a:xfrm>
            <a:off x="691782" y="203962"/>
            <a:ext cx="1016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cap="none" spc="-100" baseline="0">
                <a:ln>
                  <a:noFill/>
                </a:ln>
                <a:solidFill>
                  <a:schemeClr val="tx2"/>
                </a:solidFill>
                <a:effectLst/>
                <a:latin typeface="+mj-lt"/>
                <a:ea typeface="+mj-ea"/>
                <a:cs typeface="+mj-cs"/>
              </a:defRPr>
            </a:lvl1pPr>
          </a:lstStyle>
          <a:p>
            <a:r>
              <a:rPr lang="en-US" sz="2800">
                <a:solidFill>
                  <a:srgbClr val="2C3C43"/>
                </a:solidFill>
              </a:rPr>
              <a:t>Montrose Group COVID 19 Economic Recovery Strategies: </a:t>
            </a:r>
            <a:br>
              <a:rPr lang="en-US" sz="2800">
                <a:solidFill>
                  <a:srgbClr val="2C3C43"/>
                </a:solidFill>
              </a:rPr>
            </a:br>
            <a:r>
              <a:rPr lang="en-US" sz="2800">
                <a:solidFill>
                  <a:srgbClr val="2C3C43"/>
                </a:solidFill>
              </a:rPr>
              <a:t>Federal Stimulus CDBG</a:t>
            </a:r>
            <a:endParaRPr lang="en-US" sz="3500" dirty="0"/>
          </a:p>
        </p:txBody>
      </p:sp>
    </p:spTree>
    <p:extLst>
      <p:ext uri="{BB962C8B-B14F-4D97-AF65-F5344CB8AC3E}">
        <p14:creationId xmlns:p14="http://schemas.microsoft.com/office/powerpoint/2010/main" val="231766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30</a:t>
            </a:fld>
            <a:endParaRPr lang="en-US"/>
          </a:p>
        </p:txBody>
      </p:sp>
      <p:sp>
        <p:nvSpPr>
          <p:cNvPr id="8" name="Title 1">
            <a:extLst>
              <a:ext uri="{FF2B5EF4-FFF2-40B4-BE49-F238E27FC236}">
                <a16:creationId xmlns:a16="http://schemas.microsoft.com/office/drawing/2014/main" id="{2C9D66A7-6269-4EFB-82F3-3CCA77592E76}"/>
              </a:ext>
            </a:extLst>
          </p:cNvPr>
          <p:cNvSpPr>
            <a:spLocks noGrp="1"/>
          </p:cNvSpPr>
          <p:nvPr>
            <p:ph type="title"/>
          </p:nvPr>
        </p:nvSpPr>
        <p:spPr>
          <a:xfrm>
            <a:off x="609600" y="274638"/>
            <a:ext cx="10160000" cy="1143000"/>
          </a:xfrm>
        </p:spPr>
        <p:txBody>
          <a:bodyPr/>
          <a:lstStyle/>
          <a:p>
            <a:pPr algn="ctr"/>
            <a:r>
              <a:rPr lang="en-US" sz="3500" dirty="0"/>
              <a:t>Modifications</a:t>
            </a:r>
          </a:p>
        </p:txBody>
      </p:sp>
      <p:pic>
        <p:nvPicPr>
          <p:cNvPr id="13" name="Picture 12" descr="A picture containing table&#10;&#10;Description automatically generated">
            <a:extLst>
              <a:ext uri="{FF2B5EF4-FFF2-40B4-BE49-F238E27FC236}">
                <a16:creationId xmlns:a16="http://schemas.microsoft.com/office/drawing/2014/main" id="{F385B748-425D-45CB-BAD5-B935F9928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6248400"/>
            <a:ext cx="1953600" cy="538162"/>
          </a:xfrm>
          <a:prstGeom prst="rect">
            <a:avLst/>
          </a:prstGeom>
        </p:spPr>
      </p:pic>
      <p:graphicFrame>
        <p:nvGraphicFramePr>
          <p:cNvPr id="9" name="Content Placeholder 3">
            <a:extLst>
              <a:ext uri="{FF2B5EF4-FFF2-40B4-BE49-F238E27FC236}">
                <a16:creationId xmlns:a16="http://schemas.microsoft.com/office/drawing/2014/main" id="{73B653FF-AB45-4F16-BA62-C1544745B4DC}"/>
              </a:ext>
            </a:extLst>
          </p:cNvPr>
          <p:cNvGraphicFramePr>
            <a:graphicFrameLocks noGrp="1"/>
          </p:cNvGraphicFramePr>
          <p:nvPr>
            <p:ph idx="1"/>
            <p:extLst>
              <p:ext uri="{D42A27DB-BD31-4B8C-83A1-F6EECF244321}">
                <p14:modId xmlns:p14="http://schemas.microsoft.com/office/powerpoint/2010/main" val="1560929082"/>
              </p:ext>
            </p:extLst>
          </p:nvPr>
        </p:nvGraphicFramePr>
        <p:xfrm>
          <a:off x="429600" y="12533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3543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31</a:t>
            </a:fld>
            <a:endParaRPr lang="en-US"/>
          </a:p>
        </p:txBody>
      </p:sp>
      <p:sp>
        <p:nvSpPr>
          <p:cNvPr id="8" name="Title 1">
            <a:extLst>
              <a:ext uri="{FF2B5EF4-FFF2-40B4-BE49-F238E27FC236}">
                <a16:creationId xmlns:a16="http://schemas.microsoft.com/office/drawing/2014/main" id="{2C9D66A7-6269-4EFB-82F3-3CCA77592E76}"/>
              </a:ext>
            </a:extLst>
          </p:cNvPr>
          <p:cNvSpPr>
            <a:spLocks noGrp="1"/>
          </p:cNvSpPr>
          <p:nvPr>
            <p:ph type="title"/>
          </p:nvPr>
        </p:nvSpPr>
        <p:spPr>
          <a:xfrm>
            <a:off x="609600" y="274638"/>
            <a:ext cx="10160000" cy="1143000"/>
          </a:xfrm>
        </p:spPr>
        <p:txBody>
          <a:bodyPr/>
          <a:lstStyle/>
          <a:p>
            <a:pPr algn="ctr"/>
            <a:r>
              <a:rPr lang="en-US" sz="3500" dirty="0"/>
              <a:t>Revolving Loan Fund Modifications</a:t>
            </a:r>
          </a:p>
        </p:txBody>
      </p:sp>
      <p:pic>
        <p:nvPicPr>
          <p:cNvPr id="13" name="Picture 12" descr="A picture containing table&#10;&#10;Description automatically generated">
            <a:extLst>
              <a:ext uri="{FF2B5EF4-FFF2-40B4-BE49-F238E27FC236}">
                <a16:creationId xmlns:a16="http://schemas.microsoft.com/office/drawing/2014/main" id="{F385B748-425D-45CB-BAD5-B935F9928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6248400"/>
            <a:ext cx="1953600" cy="538162"/>
          </a:xfrm>
          <a:prstGeom prst="rect">
            <a:avLst/>
          </a:prstGeom>
        </p:spPr>
      </p:pic>
      <p:graphicFrame>
        <p:nvGraphicFramePr>
          <p:cNvPr id="14" name="Content Placeholder 3">
            <a:extLst>
              <a:ext uri="{FF2B5EF4-FFF2-40B4-BE49-F238E27FC236}">
                <a16:creationId xmlns:a16="http://schemas.microsoft.com/office/drawing/2014/main" id="{17E0AF8D-B65F-4DDA-8CC0-11DD953CBC4E}"/>
              </a:ext>
            </a:extLst>
          </p:cNvPr>
          <p:cNvGraphicFramePr>
            <a:graphicFrameLocks noGrp="1"/>
          </p:cNvGraphicFramePr>
          <p:nvPr>
            <p:ph idx="1"/>
            <p:extLst>
              <p:ext uri="{D42A27DB-BD31-4B8C-83A1-F6EECF244321}">
                <p14:modId xmlns:p14="http://schemas.microsoft.com/office/powerpoint/2010/main" val="513754887"/>
              </p:ext>
            </p:extLst>
          </p:nvPr>
        </p:nvGraphicFramePr>
        <p:xfrm>
          <a:off x="519803" y="139396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1699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FCE9B99-14CB-453D-A086-B92191DEE171}"/>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40952173-F1DE-4A5E-8088-430B1DD89131}"/>
              </a:ext>
            </a:extLst>
          </p:cNvPr>
          <p:cNvSpPr>
            <a:spLocks noGrp="1"/>
          </p:cNvSpPr>
          <p:nvPr>
            <p:ph type="sldNum" sz="quarter" idx="12"/>
          </p:nvPr>
        </p:nvSpPr>
        <p:spPr/>
        <p:txBody>
          <a:bodyPr/>
          <a:lstStyle/>
          <a:p>
            <a:fld id="{C10C6D2F-C2EB-46BF-9C4D-9AF40BB853E9}" type="slidenum">
              <a:rPr lang="en-US" smtClean="0"/>
              <a:t>32</a:t>
            </a:fld>
            <a:endParaRPr lang="en-US"/>
          </a:p>
        </p:txBody>
      </p:sp>
      <p:sp>
        <p:nvSpPr>
          <p:cNvPr id="6" name="Title 1">
            <a:extLst>
              <a:ext uri="{FF2B5EF4-FFF2-40B4-BE49-F238E27FC236}">
                <a16:creationId xmlns:a16="http://schemas.microsoft.com/office/drawing/2014/main" id="{A4088390-0BB8-48BF-BFBE-78FD616E403B}"/>
              </a:ext>
            </a:extLst>
          </p:cNvPr>
          <p:cNvSpPr>
            <a:spLocks noGrp="1"/>
          </p:cNvSpPr>
          <p:nvPr>
            <p:ph type="title"/>
          </p:nvPr>
        </p:nvSpPr>
        <p:spPr>
          <a:xfrm>
            <a:off x="609600" y="274638"/>
            <a:ext cx="10160000" cy="1143000"/>
          </a:xfrm>
        </p:spPr>
        <p:txBody>
          <a:bodyPr/>
          <a:lstStyle/>
          <a:p>
            <a:pPr algn="ctr"/>
            <a:r>
              <a:rPr lang="en-US" sz="3500" dirty="0"/>
              <a:t>CARES Act</a:t>
            </a:r>
          </a:p>
        </p:txBody>
      </p:sp>
      <p:grpSp>
        <p:nvGrpSpPr>
          <p:cNvPr id="7" name="Group 6">
            <a:extLst>
              <a:ext uri="{FF2B5EF4-FFF2-40B4-BE49-F238E27FC236}">
                <a16:creationId xmlns:a16="http://schemas.microsoft.com/office/drawing/2014/main" id="{F9022265-A038-497E-8D0F-48F5E56993FA}"/>
              </a:ext>
            </a:extLst>
          </p:cNvPr>
          <p:cNvGrpSpPr/>
          <p:nvPr/>
        </p:nvGrpSpPr>
        <p:grpSpPr>
          <a:xfrm>
            <a:off x="507580" y="1518422"/>
            <a:ext cx="10364040" cy="4130538"/>
            <a:chOff x="779890" y="1580713"/>
            <a:chExt cx="10364040" cy="4130538"/>
          </a:xfrm>
        </p:grpSpPr>
        <p:sp>
          <p:nvSpPr>
            <p:cNvPr id="8" name="Oval 7">
              <a:extLst>
                <a:ext uri="{FF2B5EF4-FFF2-40B4-BE49-F238E27FC236}">
                  <a16:creationId xmlns:a16="http://schemas.microsoft.com/office/drawing/2014/main" id="{7931A39A-7DBF-4DA9-B2E8-9B560305204D}"/>
                </a:ext>
              </a:extLst>
            </p:cNvPr>
            <p:cNvSpPr/>
            <p:nvPr/>
          </p:nvSpPr>
          <p:spPr>
            <a:xfrm>
              <a:off x="8507776" y="1580713"/>
              <a:ext cx="2636154" cy="263664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31F6968F-9D23-43B1-BE7F-4DFF77ACED7A}"/>
                </a:ext>
              </a:extLst>
            </p:cNvPr>
            <p:cNvSpPr/>
            <p:nvPr/>
          </p:nvSpPr>
          <p:spPr>
            <a:xfrm>
              <a:off x="8595340" y="1668616"/>
              <a:ext cx="2461097" cy="2460835"/>
            </a:xfrm>
            <a:custGeom>
              <a:avLst/>
              <a:gdLst>
                <a:gd name="connsiteX0" fmla="*/ 0 w 2461097"/>
                <a:gd name="connsiteY0" fmla="*/ 1230418 h 2460835"/>
                <a:gd name="connsiteX1" fmla="*/ 1230549 w 2461097"/>
                <a:gd name="connsiteY1" fmla="*/ 0 h 2460835"/>
                <a:gd name="connsiteX2" fmla="*/ 2461098 w 2461097"/>
                <a:gd name="connsiteY2" fmla="*/ 1230418 h 2460835"/>
                <a:gd name="connsiteX3" fmla="*/ 1230549 w 2461097"/>
                <a:gd name="connsiteY3" fmla="*/ 2460836 h 2460835"/>
                <a:gd name="connsiteX4" fmla="*/ 0 w 2461097"/>
                <a:gd name="connsiteY4" fmla="*/ 1230418 h 246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097" h="2460835">
                  <a:moveTo>
                    <a:pt x="0" y="1230418"/>
                  </a:moveTo>
                  <a:cubicBezTo>
                    <a:pt x="0" y="550877"/>
                    <a:pt x="550936" y="0"/>
                    <a:pt x="1230549" y="0"/>
                  </a:cubicBezTo>
                  <a:cubicBezTo>
                    <a:pt x="1910162" y="0"/>
                    <a:pt x="2461098" y="550877"/>
                    <a:pt x="2461098" y="1230418"/>
                  </a:cubicBezTo>
                  <a:cubicBezTo>
                    <a:pt x="2461098" y="1909959"/>
                    <a:pt x="1910162" y="2460836"/>
                    <a:pt x="1230549" y="2460836"/>
                  </a:cubicBezTo>
                  <a:cubicBezTo>
                    <a:pt x="550936" y="2460836"/>
                    <a:pt x="0" y="1909959"/>
                    <a:pt x="0" y="1230418"/>
                  </a:cubicBez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390984" rIns="274320" bIns="390984" numCol="1" spcCol="1270" anchor="ctr" anchorCtr="0">
              <a:noAutofit/>
            </a:bodyPr>
            <a:lstStyle/>
            <a:p>
              <a:pPr marL="0" lvl="0" indent="0" algn="ctr" defTabSz="137795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$2 billion Formula (COVID-19)</a:t>
              </a:r>
            </a:p>
          </p:txBody>
        </p:sp>
        <p:sp>
          <p:nvSpPr>
            <p:cNvPr id="10" name="Freeform: Shape 9">
              <a:extLst>
                <a:ext uri="{FF2B5EF4-FFF2-40B4-BE49-F238E27FC236}">
                  <a16:creationId xmlns:a16="http://schemas.microsoft.com/office/drawing/2014/main" id="{1E0B20C5-25F1-48E6-AAE1-F132C3B198EB}"/>
                </a:ext>
              </a:extLst>
            </p:cNvPr>
            <p:cNvSpPr/>
            <p:nvPr/>
          </p:nvSpPr>
          <p:spPr>
            <a:xfrm>
              <a:off x="8595304" y="4500657"/>
              <a:ext cx="2461097" cy="1210594"/>
            </a:xfrm>
            <a:custGeom>
              <a:avLst/>
              <a:gdLst>
                <a:gd name="connsiteX0" fmla="*/ 0 w 2461097"/>
                <a:gd name="connsiteY0" fmla="*/ 0 h 1445318"/>
                <a:gd name="connsiteX1" fmla="*/ 2461097 w 2461097"/>
                <a:gd name="connsiteY1" fmla="*/ 0 h 1445318"/>
                <a:gd name="connsiteX2" fmla="*/ 2461097 w 2461097"/>
                <a:gd name="connsiteY2" fmla="*/ 1445318 h 1445318"/>
                <a:gd name="connsiteX3" fmla="*/ 0 w 2461097"/>
                <a:gd name="connsiteY3" fmla="*/ 1445318 h 1445318"/>
                <a:gd name="connsiteX4" fmla="*/ 0 w 2461097"/>
                <a:gd name="connsiteY4" fmla="*/ 0 h 144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097" h="1445318">
                  <a:moveTo>
                    <a:pt x="0" y="0"/>
                  </a:moveTo>
                  <a:lnTo>
                    <a:pt x="2461097" y="0"/>
                  </a:lnTo>
                  <a:lnTo>
                    <a:pt x="2461097" y="1445318"/>
                  </a:lnTo>
                  <a:lnTo>
                    <a:pt x="0" y="144531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US" altLang="en-US" sz="2100" kern="1200" dirty="0">
                  <a:latin typeface="Arial" panose="020B0604020202020204" pitchFamily="34" charset="0"/>
                  <a:cs typeface="Arial" panose="020B0604020202020204" pitchFamily="34" charset="0"/>
                </a:rPr>
                <a:t>Funding: TBD</a:t>
              </a:r>
            </a:p>
            <a:p>
              <a:pPr marL="228600" lvl="1" indent="-228600" algn="l" defTabSz="933450">
                <a:lnSpc>
                  <a:spcPct val="90000"/>
                </a:lnSpc>
                <a:spcBef>
                  <a:spcPct val="0"/>
                </a:spcBef>
                <a:spcAft>
                  <a:spcPct val="15000"/>
                </a:spcAft>
                <a:buFont typeface="Arial" panose="020B0604020202020204" pitchFamily="34" charset="0"/>
                <a:buChar char="•"/>
              </a:pPr>
              <a:r>
                <a:rPr lang="en-US" altLang="en-US" sz="2100" kern="1200" dirty="0">
                  <a:latin typeface="Arial" panose="020B0604020202020204" pitchFamily="34" charset="0"/>
                  <a:cs typeface="Arial" panose="020B0604020202020204" pitchFamily="34" charset="0"/>
                </a:rPr>
                <a:t>Rolling basis </a:t>
              </a:r>
              <a:endParaRPr lang="en-US" sz="2100" kern="1200" dirty="0">
                <a:latin typeface="Arial" panose="020B0604020202020204" pitchFamily="34" charset="0"/>
                <a:cs typeface="Arial" panose="020B0604020202020204" pitchFamily="34" charset="0"/>
              </a:endParaRPr>
            </a:p>
          </p:txBody>
        </p:sp>
        <p:sp>
          <p:nvSpPr>
            <p:cNvPr id="11" name="Teardrop 10">
              <a:extLst>
                <a:ext uri="{FF2B5EF4-FFF2-40B4-BE49-F238E27FC236}">
                  <a16:creationId xmlns:a16="http://schemas.microsoft.com/office/drawing/2014/main" id="{E7956E44-9B9E-4A64-A96D-A36DC270B5F0}"/>
                </a:ext>
              </a:extLst>
            </p:cNvPr>
            <p:cNvSpPr/>
            <p:nvPr/>
          </p:nvSpPr>
          <p:spPr>
            <a:xfrm rot="2700000">
              <a:off x="4914417" y="1583900"/>
              <a:ext cx="2629805" cy="2629805"/>
            </a:xfrm>
            <a:prstGeom prst="teardrop">
              <a:avLst>
                <a:gd name="adj" fmla="val 10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6859FE95-78B3-4624-9BC4-FC90D0F30C16}"/>
                </a:ext>
              </a:extLst>
            </p:cNvPr>
            <p:cNvSpPr/>
            <p:nvPr/>
          </p:nvSpPr>
          <p:spPr>
            <a:xfrm>
              <a:off x="4998782" y="1668616"/>
              <a:ext cx="2461097" cy="2460835"/>
            </a:xfrm>
            <a:custGeom>
              <a:avLst/>
              <a:gdLst>
                <a:gd name="connsiteX0" fmla="*/ 0 w 2461097"/>
                <a:gd name="connsiteY0" fmla="*/ 1230418 h 2460835"/>
                <a:gd name="connsiteX1" fmla="*/ 1230549 w 2461097"/>
                <a:gd name="connsiteY1" fmla="*/ 0 h 2460835"/>
                <a:gd name="connsiteX2" fmla="*/ 2461098 w 2461097"/>
                <a:gd name="connsiteY2" fmla="*/ 1230418 h 2460835"/>
                <a:gd name="connsiteX3" fmla="*/ 1230549 w 2461097"/>
                <a:gd name="connsiteY3" fmla="*/ 2460836 h 2460835"/>
                <a:gd name="connsiteX4" fmla="*/ 0 w 2461097"/>
                <a:gd name="connsiteY4" fmla="*/ 1230418 h 246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097" h="2460835">
                  <a:moveTo>
                    <a:pt x="0" y="1230418"/>
                  </a:moveTo>
                  <a:cubicBezTo>
                    <a:pt x="0" y="550877"/>
                    <a:pt x="550936" y="0"/>
                    <a:pt x="1230549" y="0"/>
                  </a:cubicBezTo>
                  <a:cubicBezTo>
                    <a:pt x="1910162" y="0"/>
                    <a:pt x="2461098" y="550877"/>
                    <a:pt x="2461098" y="1230418"/>
                  </a:cubicBezTo>
                  <a:cubicBezTo>
                    <a:pt x="2461098" y="1909959"/>
                    <a:pt x="1910162" y="2460836"/>
                    <a:pt x="1230549" y="2460836"/>
                  </a:cubicBezTo>
                  <a:cubicBezTo>
                    <a:pt x="550936" y="2460836"/>
                    <a:pt x="0" y="1909959"/>
                    <a:pt x="0" y="1230418"/>
                  </a:cubicBez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1201" tIns="390984" rIns="391200" bIns="390984" numCol="1" spcCol="1270" anchor="ctr" anchorCtr="0">
              <a:noAutofit/>
            </a:bodyPr>
            <a:lstStyle/>
            <a:p>
              <a:pPr marL="0" lvl="0" indent="0" algn="ctr" defTabSz="137795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$1 billion States</a:t>
              </a:r>
            </a:p>
          </p:txBody>
        </p:sp>
        <p:sp>
          <p:nvSpPr>
            <p:cNvPr id="13" name="Freeform: Shape 12">
              <a:extLst>
                <a:ext uri="{FF2B5EF4-FFF2-40B4-BE49-F238E27FC236}">
                  <a16:creationId xmlns:a16="http://schemas.microsoft.com/office/drawing/2014/main" id="{4A98C3F6-0135-443D-B323-7C8A2370B24C}"/>
                </a:ext>
              </a:extLst>
            </p:cNvPr>
            <p:cNvSpPr/>
            <p:nvPr/>
          </p:nvSpPr>
          <p:spPr>
            <a:xfrm>
              <a:off x="4893841" y="4452079"/>
              <a:ext cx="2670955" cy="1210594"/>
            </a:xfrm>
            <a:custGeom>
              <a:avLst/>
              <a:gdLst>
                <a:gd name="connsiteX0" fmla="*/ 0 w 2461097"/>
                <a:gd name="connsiteY0" fmla="*/ 0 h 1445318"/>
                <a:gd name="connsiteX1" fmla="*/ 2461097 w 2461097"/>
                <a:gd name="connsiteY1" fmla="*/ 0 h 1445318"/>
                <a:gd name="connsiteX2" fmla="*/ 2461097 w 2461097"/>
                <a:gd name="connsiteY2" fmla="*/ 1445318 h 1445318"/>
                <a:gd name="connsiteX3" fmla="*/ 0 w 2461097"/>
                <a:gd name="connsiteY3" fmla="*/ 1445318 h 1445318"/>
                <a:gd name="connsiteX4" fmla="*/ 0 w 2461097"/>
                <a:gd name="connsiteY4" fmla="*/ 0 h 144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097" h="1445318">
                  <a:moveTo>
                    <a:pt x="0" y="0"/>
                  </a:moveTo>
                  <a:lnTo>
                    <a:pt x="2461097" y="0"/>
                  </a:lnTo>
                  <a:lnTo>
                    <a:pt x="2461097" y="1445318"/>
                  </a:lnTo>
                  <a:lnTo>
                    <a:pt x="0" y="144531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State: $35 million</a:t>
              </a:r>
              <a:endParaRPr lang="en-US" sz="2100" b="0" kern="1200" dirty="0">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45 days</a:t>
              </a:r>
            </a:p>
          </p:txBody>
        </p:sp>
        <p:sp>
          <p:nvSpPr>
            <p:cNvPr id="14" name="Teardrop 13">
              <a:extLst>
                <a:ext uri="{FF2B5EF4-FFF2-40B4-BE49-F238E27FC236}">
                  <a16:creationId xmlns:a16="http://schemas.microsoft.com/office/drawing/2014/main" id="{3F0D5F61-B418-4877-8617-42DCD5809B55}"/>
                </a:ext>
              </a:extLst>
            </p:cNvPr>
            <p:cNvSpPr/>
            <p:nvPr/>
          </p:nvSpPr>
          <p:spPr>
            <a:xfrm rot="2700000">
              <a:off x="1172998" y="1583900"/>
              <a:ext cx="2629805" cy="2629805"/>
            </a:xfrm>
            <a:prstGeom prst="teardrop">
              <a:avLst>
                <a:gd name="adj" fmla="val 10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2820DF3D-6716-4559-BDC0-BEFE099329C0}"/>
                </a:ext>
              </a:extLst>
            </p:cNvPr>
            <p:cNvSpPr/>
            <p:nvPr/>
          </p:nvSpPr>
          <p:spPr>
            <a:xfrm>
              <a:off x="1257316" y="1668616"/>
              <a:ext cx="2461097" cy="2460835"/>
            </a:xfrm>
            <a:custGeom>
              <a:avLst/>
              <a:gdLst>
                <a:gd name="connsiteX0" fmla="*/ 0 w 2461097"/>
                <a:gd name="connsiteY0" fmla="*/ 1230418 h 2460835"/>
                <a:gd name="connsiteX1" fmla="*/ 1230549 w 2461097"/>
                <a:gd name="connsiteY1" fmla="*/ 0 h 2460835"/>
                <a:gd name="connsiteX2" fmla="*/ 2461098 w 2461097"/>
                <a:gd name="connsiteY2" fmla="*/ 1230418 h 2460835"/>
                <a:gd name="connsiteX3" fmla="*/ 1230549 w 2461097"/>
                <a:gd name="connsiteY3" fmla="*/ 2460836 h 2460835"/>
                <a:gd name="connsiteX4" fmla="*/ 0 w 2461097"/>
                <a:gd name="connsiteY4" fmla="*/ 1230418 h 246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097" h="2460835">
                  <a:moveTo>
                    <a:pt x="0" y="1230418"/>
                  </a:moveTo>
                  <a:cubicBezTo>
                    <a:pt x="0" y="550877"/>
                    <a:pt x="550936" y="0"/>
                    <a:pt x="1230549" y="0"/>
                  </a:cubicBezTo>
                  <a:cubicBezTo>
                    <a:pt x="1910162" y="0"/>
                    <a:pt x="2461098" y="550877"/>
                    <a:pt x="2461098" y="1230418"/>
                  </a:cubicBezTo>
                  <a:cubicBezTo>
                    <a:pt x="2461098" y="1909959"/>
                    <a:pt x="1910162" y="2460836"/>
                    <a:pt x="1230549" y="2460836"/>
                  </a:cubicBezTo>
                  <a:cubicBezTo>
                    <a:pt x="550936" y="2460836"/>
                    <a:pt x="0" y="1909959"/>
                    <a:pt x="0" y="1230418"/>
                  </a:cubicBez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1200" tIns="390984" rIns="391201" bIns="390984" numCol="1" spcCol="1270" anchor="ctr" anchorCtr="0">
              <a:noAutofit/>
            </a:bodyPr>
            <a:lstStyle/>
            <a:p>
              <a:pPr marL="0" lvl="0" indent="0" algn="ctr" defTabSz="137795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$2 billion Formula</a:t>
              </a:r>
            </a:p>
          </p:txBody>
        </p:sp>
        <p:sp>
          <p:nvSpPr>
            <p:cNvPr id="16" name="Freeform: Shape 15">
              <a:extLst>
                <a:ext uri="{FF2B5EF4-FFF2-40B4-BE49-F238E27FC236}">
                  <a16:creationId xmlns:a16="http://schemas.microsoft.com/office/drawing/2014/main" id="{2D72864E-F490-4F93-9F3D-961E782E5C83}"/>
                </a:ext>
              </a:extLst>
            </p:cNvPr>
            <p:cNvSpPr/>
            <p:nvPr/>
          </p:nvSpPr>
          <p:spPr>
            <a:xfrm>
              <a:off x="779890" y="4452079"/>
              <a:ext cx="3415948" cy="1210594"/>
            </a:xfrm>
            <a:custGeom>
              <a:avLst/>
              <a:gdLst>
                <a:gd name="connsiteX0" fmla="*/ 0 w 2461097"/>
                <a:gd name="connsiteY0" fmla="*/ 0 h 1445318"/>
                <a:gd name="connsiteX1" fmla="*/ 2461097 w 2461097"/>
                <a:gd name="connsiteY1" fmla="*/ 0 h 1445318"/>
                <a:gd name="connsiteX2" fmla="*/ 2461097 w 2461097"/>
                <a:gd name="connsiteY2" fmla="*/ 1445318 h 1445318"/>
                <a:gd name="connsiteX3" fmla="*/ 0 w 2461097"/>
                <a:gd name="connsiteY3" fmla="*/ 1445318 h 1445318"/>
                <a:gd name="connsiteX4" fmla="*/ 0 w 2461097"/>
                <a:gd name="connsiteY4" fmla="*/ 0 h 144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097" h="1445318">
                  <a:moveTo>
                    <a:pt x="0" y="0"/>
                  </a:moveTo>
                  <a:lnTo>
                    <a:pt x="2461097" y="0"/>
                  </a:lnTo>
                  <a:lnTo>
                    <a:pt x="2461097" y="1445318"/>
                  </a:lnTo>
                  <a:lnTo>
                    <a:pt x="0" y="144531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State: $27 million</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Entitlements: $64 million</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30 days</a:t>
              </a:r>
            </a:p>
          </p:txBody>
        </p:sp>
      </p:grpSp>
      <p:pic>
        <p:nvPicPr>
          <p:cNvPr id="17" name="Picture 16" descr="A picture containing table&#10;&#10;Description automatically generated">
            <a:extLst>
              <a:ext uri="{FF2B5EF4-FFF2-40B4-BE49-F238E27FC236}">
                <a16:creationId xmlns:a16="http://schemas.microsoft.com/office/drawing/2014/main" id="{A8A72BCD-E013-4A76-A190-DFA71FCD9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6248400"/>
            <a:ext cx="1953600" cy="538162"/>
          </a:xfrm>
          <a:prstGeom prst="rect">
            <a:avLst/>
          </a:prstGeom>
        </p:spPr>
      </p:pic>
    </p:spTree>
    <p:extLst>
      <p:ext uri="{BB962C8B-B14F-4D97-AF65-F5344CB8AC3E}">
        <p14:creationId xmlns:p14="http://schemas.microsoft.com/office/powerpoint/2010/main" val="1878715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FCE9B99-14CB-453D-A086-B92191DEE171}"/>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40952173-F1DE-4A5E-8088-430B1DD89131}"/>
              </a:ext>
            </a:extLst>
          </p:cNvPr>
          <p:cNvSpPr>
            <a:spLocks noGrp="1"/>
          </p:cNvSpPr>
          <p:nvPr>
            <p:ph type="sldNum" sz="quarter" idx="12"/>
          </p:nvPr>
        </p:nvSpPr>
        <p:spPr/>
        <p:txBody>
          <a:bodyPr/>
          <a:lstStyle/>
          <a:p>
            <a:fld id="{C10C6D2F-C2EB-46BF-9C4D-9AF40BB853E9}" type="slidenum">
              <a:rPr lang="en-US" smtClean="0"/>
              <a:t>33</a:t>
            </a:fld>
            <a:endParaRPr lang="en-US"/>
          </a:p>
        </p:txBody>
      </p:sp>
      <p:sp>
        <p:nvSpPr>
          <p:cNvPr id="6" name="Title 1">
            <a:extLst>
              <a:ext uri="{FF2B5EF4-FFF2-40B4-BE49-F238E27FC236}">
                <a16:creationId xmlns:a16="http://schemas.microsoft.com/office/drawing/2014/main" id="{A4088390-0BB8-48BF-BFBE-78FD616E403B}"/>
              </a:ext>
            </a:extLst>
          </p:cNvPr>
          <p:cNvSpPr>
            <a:spLocks noGrp="1"/>
          </p:cNvSpPr>
          <p:nvPr>
            <p:ph type="title"/>
          </p:nvPr>
        </p:nvSpPr>
        <p:spPr>
          <a:xfrm>
            <a:off x="609600" y="274638"/>
            <a:ext cx="10160000" cy="1143000"/>
          </a:xfrm>
        </p:spPr>
        <p:txBody>
          <a:bodyPr/>
          <a:lstStyle/>
          <a:p>
            <a:pPr algn="ctr"/>
            <a:r>
              <a:rPr lang="en-US" sz="3500" dirty="0"/>
              <a:t>CARES Act</a:t>
            </a:r>
          </a:p>
        </p:txBody>
      </p:sp>
      <p:graphicFrame>
        <p:nvGraphicFramePr>
          <p:cNvPr id="17" name="Diagram 16">
            <a:extLst>
              <a:ext uri="{FF2B5EF4-FFF2-40B4-BE49-F238E27FC236}">
                <a16:creationId xmlns:a16="http://schemas.microsoft.com/office/drawing/2014/main" id="{F5292FF8-4998-4420-9A4A-14FFAF323F83}"/>
              </a:ext>
            </a:extLst>
          </p:cNvPr>
          <p:cNvGraphicFramePr/>
          <p:nvPr>
            <p:extLst>
              <p:ext uri="{D42A27DB-BD31-4B8C-83A1-F6EECF244321}">
                <p14:modId xmlns:p14="http://schemas.microsoft.com/office/powerpoint/2010/main" val="3278017027"/>
              </p:ext>
            </p:extLst>
          </p:nvPr>
        </p:nvGraphicFramePr>
        <p:xfrm>
          <a:off x="838200" y="1888761"/>
          <a:ext cx="10515600" cy="409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descr="A picture containing table&#10;&#10;Description automatically generated">
            <a:extLst>
              <a:ext uri="{FF2B5EF4-FFF2-40B4-BE49-F238E27FC236}">
                <a16:creationId xmlns:a16="http://schemas.microsoft.com/office/drawing/2014/main" id="{F84F9D92-2BBF-4A73-BE7F-7FAFC7EC45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1600" y="6248400"/>
            <a:ext cx="1953600" cy="538162"/>
          </a:xfrm>
          <a:prstGeom prst="rect">
            <a:avLst/>
          </a:prstGeom>
        </p:spPr>
      </p:pic>
    </p:spTree>
    <p:extLst>
      <p:ext uri="{BB962C8B-B14F-4D97-AF65-F5344CB8AC3E}">
        <p14:creationId xmlns:p14="http://schemas.microsoft.com/office/powerpoint/2010/main" val="1469902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FCE9B99-14CB-453D-A086-B92191DEE171}"/>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40952173-F1DE-4A5E-8088-430B1DD89131}"/>
              </a:ext>
            </a:extLst>
          </p:cNvPr>
          <p:cNvSpPr>
            <a:spLocks noGrp="1"/>
          </p:cNvSpPr>
          <p:nvPr>
            <p:ph type="sldNum" sz="quarter" idx="12"/>
          </p:nvPr>
        </p:nvSpPr>
        <p:spPr/>
        <p:txBody>
          <a:bodyPr/>
          <a:lstStyle/>
          <a:p>
            <a:fld id="{C10C6D2F-C2EB-46BF-9C4D-9AF40BB853E9}" type="slidenum">
              <a:rPr lang="en-US" smtClean="0"/>
              <a:t>34</a:t>
            </a:fld>
            <a:endParaRPr lang="en-US"/>
          </a:p>
        </p:txBody>
      </p:sp>
      <p:sp>
        <p:nvSpPr>
          <p:cNvPr id="6" name="Title 1">
            <a:extLst>
              <a:ext uri="{FF2B5EF4-FFF2-40B4-BE49-F238E27FC236}">
                <a16:creationId xmlns:a16="http://schemas.microsoft.com/office/drawing/2014/main" id="{A4088390-0BB8-48BF-BFBE-78FD616E403B}"/>
              </a:ext>
            </a:extLst>
          </p:cNvPr>
          <p:cNvSpPr>
            <a:spLocks noGrp="1"/>
          </p:cNvSpPr>
          <p:nvPr>
            <p:ph type="title"/>
          </p:nvPr>
        </p:nvSpPr>
        <p:spPr>
          <a:xfrm>
            <a:off x="609600" y="274638"/>
            <a:ext cx="10160000" cy="1143000"/>
          </a:xfrm>
        </p:spPr>
        <p:txBody>
          <a:bodyPr/>
          <a:lstStyle/>
          <a:p>
            <a:pPr algn="ctr"/>
            <a:r>
              <a:rPr lang="en-US" sz="3500" dirty="0"/>
              <a:t>Next Steps</a:t>
            </a:r>
          </a:p>
        </p:txBody>
      </p:sp>
      <p:graphicFrame>
        <p:nvGraphicFramePr>
          <p:cNvPr id="7" name="Diagram 6">
            <a:extLst>
              <a:ext uri="{FF2B5EF4-FFF2-40B4-BE49-F238E27FC236}">
                <a16:creationId xmlns:a16="http://schemas.microsoft.com/office/drawing/2014/main" id="{43F913C7-79AA-4FC5-9B7D-3D707FB93BCE}"/>
              </a:ext>
            </a:extLst>
          </p:cNvPr>
          <p:cNvGraphicFramePr/>
          <p:nvPr>
            <p:extLst>
              <p:ext uri="{D42A27DB-BD31-4B8C-83A1-F6EECF244321}">
                <p14:modId xmlns:p14="http://schemas.microsoft.com/office/powerpoint/2010/main" val="2576648621"/>
              </p:ext>
            </p:extLst>
          </p:nvPr>
        </p:nvGraphicFramePr>
        <p:xfrm>
          <a:off x="431799" y="1450023"/>
          <a:ext cx="10515601" cy="3957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picture containing table&#10;&#10;Description automatically generated">
            <a:extLst>
              <a:ext uri="{FF2B5EF4-FFF2-40B4-BE49-F238E27FC236}">
                <a16:creationId xmlns:a16="http://schemas.microsoft.com/office/drawing/2014/main" id="{8F236C79-B3F9-47D4-85C7-90AE3F8483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1600" y="6248400"/>
            <a:ext cx="1953600" cy="538162"/>
          </a:xfrm>
          <a:prstGeom prst="rect">
            <a:avLst/>
          </a:prstGeom>
        </p:spPr>
      </p:pic>
    </p:spTree>
    <p:extLst>
      <p:ext uri="{BB962C8B-B14F-4D97-AF65-F5344CB8AC3E}">
        <p14:creationId xmlns:p14="http://schemas.microsoft.com/office/powerpoint/2010/main" val="1188867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B49A3C5-117E-4E59-9EA7-35FED53C8F7B}"/>
              </a:ext>
            </a:extLst>
          </p:cNvPr>
          <p:cNvGraphicFramePr>
            <a:graphicFrameLocks noGrp="1"/>
          </p:cNvGraphicFramePr>
          <p:nvPr>
            <p:ph idx="1"/>
            <p:extLst>
              <p:ext uri="{D42A27DB-BD31-4B8C-83A1-F6EECF244321}">
                <p14:modId xmlns:p14="http://schemas.microsoft.com/office/powerpoint/2010/main" val="1631367183"/>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1BA72D2-5266-42BB-924F-A879A4B4BBAF}"/>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4D8D5117-1B44-4763-9749-E8674EF2B044}"/>
              </a:ext>
            </a:extLst>
          </p:cNvPr>
          <p:cNvSpPr>
            <a:spLocks noGrp="1"/>
          </p:cNvSpPr>
          <p:nvPr>
            <p:ph type="sldNum" sz="quarter" idx="12"/>
          </p:nvPr>
        </p:nvSpPr>
        <p:spPr/>
        <p:txBody>
          <a:bodyPr/>
          <a:lstStyle/>
          <a:p>
            <a:fld id="{C10C6D2F-C2EB-46BF-9C4D-9AF40BB853E9}" type="slidenum">
              <a:rPr lang="en-US" smtClean="0"/>
              <a:t>35</a:t>
            </a:fld>
            <a:endParaRPr lang="en-US"/>
          </a:p>
        </p:txBody>
      </p:sp>
      <p:sp>
        <p:nvSpPr>
          <p:cNvPr id="9" name="Title 1">
            <a:extLst>
              <a:ext uri="{FF2B5EF4-FFF2-40B4-BE49-F238E27FC236}">
                <a16:creationId xmlns:a16="http://schemas.microsoft.com/office/drawing/2014/main" id="{C0B80DC6-56A3-4266-B8E5-40FCEB39FF9D}"/>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200" dirty="0"/>
          </a:p>
        </p:txBody>
      </p:sp>
    </p:spTree>
    <p:extLst>
      <p:ext uri="{BB962C8B-B14F-4D97-AF65-F5344CB8AC3E}">
        <p14:creationId xmlns:p14="http://schemas.microsoft.com/office/powerpoint/2010/main" val="1793685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05E8-4A5B-4412-A0E4-26D3FDD055EA}"/>
              </a:ext>
            </a:extLst>
          </p:cNvPr>
          <p:cNvSpPr>
            <a:spLocks noGrp="1"/>
          </p:cNvSpPr>
          <p:nvPr>
            <p:ph type="title"/>
          </p:nvPr>
        </p:nvSpPr>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200" dirty="0"/>
          </a:p>
        </p:txBody>
      </p:sp>
      <p:graphicFrame>
        <p:nvGraphicFramePr>
          <p:cNvPr id="6" name="Content Placeholder 5">
            <a:extLst>
              <a:ext uri="{FF2B5EF4-FFF2-40B4-BE49-F238E27FC236}">
                <a16:creationId xmlns:a16="http://schemas.microsoft.com/office/drawing/2014/main" id="{BEE6AF58-411C-47F9-81F0-FA81EF474041}"/>
              </a:ext>
            </a:extLst>
          </p:cNvPr>
          <p:cNvGraphicFramePr>
            <a:graphicFrameLocks noGrp="1"/>
          </p:cNvGraphicFramePr>
          <p:nvPr>
            <p:ph idx="1"/>
            <p:extLst>
              <p:ext uri="{D42A27DB-BD31-4B8C-83A1-F6EECF244321}">
                <p14:modId xmlns:p14="http://schemas.microsoft.com/office/powerpoint/2010/main" val="462445674"/>
              </p:ext>
            </p:extLst>
          </p:nvPr>
        </p:nvGraphicFramePr>
        <p:xfrm>
          <a:off x="914400" y="2133600"/>
          <a:ext cx="6324600" cy="147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FD6C9A1C-E072-40A4-9A56-C1E70F573256}"/>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297DB0F1-9491-4955-AD17-6859BAE091AB}"/>
              </a:ext>
            </a:extLst>
          </p:cNvPr>
          <p:cNvSpPr>
            <a:spLocks noGrp="1"/>
          </p:cNvSpPr>
          <p:nvPr>
            <p:ph type="sldNum" sz="quarter" idx="12"/>
          </p:nvPr>
        </p:nvSpPr>
        <p:spPr/>
        <p:txBody>
          <a:bodyPr/>
          <a:lstStyle/>
          <a:p>
            <a:fld id="{C10C6D2F-C2EB-46BF-9C4D-9AF40BB853E9}" type="slidenum">
              <a:rPr lang="en-US" smtClean="0"/>
              <a:t>36</a:t>
            </a:fld>
            <a:endParaRPr lang="en-US"/>
          </a:p>
        </p:txBody>
      </p:sp>
      <p:graphicFrame>
        <p:nvGraphicFramePr>
          <p:cNvPr id="7" name="Diagram 6">
            <a:extLst>
              <a:ext uri="{FF2B5EF4-FFF2-40B4-BE49-F238E27FC236}">
                <a16:creationId xmlns:a16="http://schemas.microsoft.com/office/drawing/2014/main" id="{4D27FD7D-14E4-4B38-8CE7-4B446C705A45}"/>
              </a:ext>
            </a:extLst>
          </p:cNvPr>
          <p:cNvGraphicFramePr/>
          <p:nvPr>
            <p:extLst>
              <p:ext uri="{D42A27DB-BD31-4B8C-83A1-F6EECF244321}">
                <p14:modId xmlns:p14="http://schemas.microsoft.com/office/powerpoint/2010/main" val="1170246071"/>
              </p:ext>
            </p:extLst>
          </p:nvPr>
        </p:nvGraphicFramePr>
        <p:xfrm>
          <a:off x="685800" y="3048000"/>
          <a:ext cx="9525000" cy="35730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48183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7B12538-4ECB-4E97-9923-CF71A60D2391}"/>
              </a:ext>
            </a:extLst>
          </p:cNvPr>
          <p:cNvGraphicFramePr>
            <a:graphicFrameLocks noGrp="1"/>
          </p:cNvGraphicFramePr>
          <p:nvPr>
            <p:ph idx="1"/>
            <p:extLst>
              <p:ext uri="{D42A27DB-BD31-4B8C-83A1-F6EECF244321}">
                <p14:modId xmlns:p14="http://schemas.microsoft.com/office/powerpoint/2010/main" val="3711848779"/>
              </p:ext>
            </p:extLst>
          </p:nvPr>
        </p:nvGraphicFramePr>
        <p:xfrm>
          <a:off x="609600" y="16002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1601C5F0-1C39-4E1B-A5B5-F16873ED58D9}"/>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9C2924EA-E2EA-4D12-BD68-EBEC103128B1}"/>
              </a:ext>
            </a:extLst>
          </p:cNvPr>
          <p:cNvSpPr>
            <a:spLocks noGrp="1"/>
          </p:cNvSpPr>
          <p:nvPr>
            <p:ph type="sldNum" sz="quarter" idx="12"/>
          </p:nvPr>
        </p:nvSpPr>
        <p:spPr/>
        <p:txBody>
          <a:bodyPr/>
          <a:lstStyle/>
          <a:p>
            <a:fld id="{C10C6D2F-C2EB-46BF-9C4D-9AF40BB853E9}" type="slidenum">
              <a:rPr lang="en-US" smtClean="0"/>
              <a:t>37</a:t>
            </a:fld>
            <a:endParaRPr lang="en-US"/>
          </a:p>
        </p:txBody>
      </p:sp>
      <p:sp>
        <p:nvSpPr>
          <p:cNvPr id="8" name="Title 1">
            <a:extLst>
              <a:ext uri="{FF2B5EF4-FFF2-40B4-BE49-F238E27FC236}">
                <a16:creationId xmlns:a16="http://schemas.microsoft.com/office/drawing/2014/main" id="{E208F99C-E8B1-4B1E-8499-07DBAA792EEA}"/>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200" dirty="0"/>
          </a:p>
        </p:txBody>
      </p:sp>
    </p:spTree>
    <p:extLst>
      <p:ext uri="{BB962C8B-B14F-4D97-AF65-F5344CB8AC3E}">
        <p14:creationId xmlns:p14="http://schemas.microsoft.com/office/powerpoint/2010/main" val="3581879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41DA83E-C030-462E-9903-17A8A47A7C52}"/>
              </a:ext>
            </a:extLst>
          </p:cNvPr>
          <p:cNvGraphicFramePr>
            <a:graphicFrameLocks noGrp="1"/>
          </p:cNvGraphicFramePr>
          <p:nvPr>
            <p:ph idx="1"/>
            <p:extLst>
              <p:ext uri="{D42A27DB-BD31-4B8C-83A1-F6EECF244321}">
                <p14:modId xmlns:p14="http://schemas.microsoft.com/office/powerpoint/2010/main" val="4109868163"/>
              </p:ext>
            </p:extLst>
          </p:nvPr>
        </p:nvGraphicFramePr>
        <p:xfrm>
          <a:off x="609600" y="16002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5140987-80B9-472B-B318-18C782ABF555}"/>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14A408D0-4F06-428C-9B5B-A7170BE24EC2}"/>
              </a:ext>
            </a:extLst>
          </p:cNvPr>
          <p:cNvSpPr>
            <a:spLocks noGrp="1"/>
          </p:cNvSpPr>
          <p:nvPr>
            <p:ph type="sldNum" sz="quarter" idx="12"/>
          </p:nvPr>
        </p:nvSpPr>
        <p:spPr/>
        <p:txBody>
          <a:bodyPr/>
          <a:lstStyle/>
          <a:p>
            <a:fld id="{C10C6D2F-C2EB-46BF-9C4D-9AF40BB853E9}" type="slidenum">
              <a:rPr lang="en-US" smtClean="0"/>
              <a:t>38</a:t>
            </a:fld>
            <a:endParaRPr lang="en-US"/>
          </a:p>
        </p:txBody>
      </p:sp>
      <p:sp>
        <p:nvSpPr>
          <p:cNvPr id="8" name="Title 1">
            <a:extLst>
              <a:ext uri="{FF2B5EF4-FFF2-40B4-BE49-F238E27FC236}">
                <a16:creationId xmlns:a16="http://schemas.microsoft.com/office/drawing/2014/main" id="{23ED8477-84DA-4D1A-A0AE-3C162B8398D4}"/>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r>
              <a:rPr lang="en-US" sz="3200" dirty="0"/>
              <a:t> </a:t>
            </a:r>
          </a:p>
        </p:txBody>
      </p:sp>
    </p:spTree>
    <p:extLst>
      <p:ext uri="{BB962C8B-B14F-4D97-AF65-F5344CB8AC3E}">
        <p14:creationId xmlns:p14="http://schemas.microsoft.com/office/powerpoint/2010/main" val="1763993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41DA83E-C030-462E-9903-17A8A47A7C52}"/>
              </a:ext>
            </a:extLst>
          </p:cNvPr>
          <p:cNvGraphicFramePr>
            <a:graphicFrameLocks noGrp="1"/>
          </p:cNvGraphicFramePr>
          <p:nvPr>
            <p:ph idx="1"/>
            <p:extLst>
              <p:ext uri="{D42A27DB-BD31-4B8C-83A1-F6EECF244321}">
                <p14:modId xmlns:p14="http://schemas.microsoft.com/office/powerpoint/2010/main" val="3007333933"/>
              </p:ext>
            </p:extLst>
          </p:nvPr>
        </p:nvGraphicFramePr>
        <p:xfrm>
          <a:off x="609600" y="16002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5140987-80B9-472B-B318-18C782ABF555}"/>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14A408D0-4F06-428C-9B5B-A7170BE24EC2}"/>
              </a:ext>
            </a:extLst>
          </p:cNvPr>
          <p:cNvSpPr>
            <a:spLocks noGrp="1"/>
          </p:cNvSpPr>
          <p:nvPr>
            <p:ph type="sldNum" sz="quarter" idx="12"/>
          </p:nvPr>
        </p:nvSpPr>
        <p:spPr/>
        <p:txBody>
          <a:bodyPr/>
          <a:lstStyle/>
          <a:p>
            <a:fld id="{C10C6D2F-C2EB-46BF-9C4D-9AF40BB853E9}" type="slidenum">
              <a:rPr lang="en-US" smtClean="0"/>
              <a:t>39</a:t>
            </a:fld>
            <a:endParaRPr lang="en-US"/>
          </a:p>
        </p:txBody>
      </p:sp>
      <p:sp>
        <p:nvSpPr>
          <p:cNvPr id="8" name="Title 1">
            <a:extLst>
              <a:ext uri="{FF2B5EF4-FFF2-40B4-BE49-F238E27FC236}">
                <a16:creationId xmlns:a16="http://schemas.microsoft.com/office/drawing/2014/main" id="{7CAC2F25-0065-4D2F-AB02-49D555D37B6E}"/>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r>
              <a:rPr lang="en-US" sz="3200" dirty="0"/>
              <a:t> </a:t>
            </a:r>
          </a:p>
        </p:txBody>
      </p:sp>
    </p:spTree>
    <p:extLst>
      <p:ext uri="{BB962C8B-B14F-4D97-AF65-F5344CB8AC3E}">
        <p14:creationId xmlns:p14="http://schemas.microsoft.com/office/powerpoint/2010/main" val="256912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C5EED84-9744-452A-A382-21E0C04654A9}"/>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B6E0B344-06F7-44E3-B195-12F537EDDACF}"/>
              </a:ext>
            </a:extLst>
          </p:cNvPr>
          <p:cNvSpPr>
            <a:spLocks noGrp="1"/>
          </p:cNvSpPr>
          <p:nvPr>
            <p:ph type="sldNum" sz="quarter" idx="12"/>
          </p:nvPr>
        </p:nvSpPr>
        <p:spPr/>
        <p:txBody>
          <a:bodyPr/>
          <a:lstStyle/>
          <a:p>
            <a:fld id="{C10C6D2F-C2EB-46BF-9C4D-9AF40BB853E9}" type="slidenum">
              <a:rPr lang="en-US" smtClean="0"/>
              <a:t>4</a:t>
            </a:fld>
            <a:endParaRPr lang="en-US"/>
          </a:p>
        </p:txBody>
      </p:sp>
      <p:pic>
        <p:nvPicPr>
          <p:cNvPr id="6" name="Content Placeholder 5">
            <a:extLst>
              <a:ext uri="{FF2B5EF4-FFF2-40B4-BE49-F238E27FC236}">
                <a16:creationId xmlns:a16="http://schemas.microsoft.com/office/drawing/2014/main" id="{D4F1427A-C2B7-41EF-B7CD-D371560BE46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07400" y="2105660"/>
            <a:ext cx="2362200" cy="3543300"/>
          </a:xfrm>
          <a:prstGeom prst="rect">
            <a:avLst/>
          </a:prstGeom>
          <a:noFill/>
          <a:ln>
            <a:noFill/>
          </a:ln>
        </p:spPr>
      </p:pic>
      <p:pic>
        <p:nvPicPr>
          <p:cNvPr id="7" name="image17.jpeg">
            <a:extLst>
              <a:ext uri="{FF2B5EF4-FFF2-40B4-BE49-F238E27FC236}">
                <a16:creationId xmlns:a16="http://schemas.microsoft.com/office/drawing/2014/main" id="{4D613165-A3B8-4BB7-BC09-E25A830D795B}"/>
              </a:ext>
            </a:extLst>
          </p:cNvPr>
          <p:cNvPicPr/>
          <p:nvPr/>
        </p:nvPicPr>
        <p:blipFill>
          <a:blip r:embed="rId3" cstate="print"/>
          <a:stretch>
            <a:fillRect/>
          </a:stretch>
        </p:blipFill>
        <p:spPr>
          <a:xfrm>
            <a:off x="3091502" y="1981200"/>
            <a:ext cx="2362200" cy="3543300"/>
          </a:xfrm>
          <a:prstGeom prst="rect">
            <a:avLst/>
          </a:prstGeom>
        </p:spPr>
      </p:pic>
      <p:pic>
        <p:nvPicPr>
          <p:cNvPr id="8" name="Picture 7" descr="David J. Robinson">
            <a:hlinkClick r:id="rId4"/>
            <a:extLst>
              <a:ext uri="{FF2B5EF4-FFF2-40B4-BE49-F238E27FC236}">
                <a16:creationId xmlns:a16="http://schemas.microsoft.com/office/drawing/2014/main" id="{FAB36B18-0E80-4004-9ABD-536D608D791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476" y="1792840"/>
            <a:ext cx="2362200" cy="2931560"/>
          </a:xfrm>
          <a:prstGeom prst="rect">
            <a:avLst/>
          </a:prstGeom>
          <a:noFill/>
          <a:ln>
            <a:noFill/>
          </a:ln>
        </p:spPr>
      </p:pic>
      <p:pic>
        <p:nvPicPr>
          <p:cNvPr id="9" name="Picture 8" descr="Timothy Biggam">
            <a:extLst>
              <a:ext uri="{FF2B5EF4-FFF2-40B4-BE49-F238E27FC236}">
                <a16:creationId xmlns:a16="http://schemas.microsoft.com/office/drawing/2014/main" id="{21CA842B-2746-417C-BE9A-2A48D9E0B87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840528" y="1828800"/>
            <a:ext cx="2362200" cy="3200400"/>
          </a:xfrm>
          <a:prstGeom prst="rect">
            <a:avLst/>
          </a:prstGeom>
          <a:noFill/>
          <a:ln>
            <a:noFill/>
          </a:ln>
        </p:spPr>
      </p:pic>
      <p:sp>
        <p:nvSpPr>
          <p:cNvPr id="10" name="TextBox 9">
            <a:extLst>
              <a:ext uri="{FF2B5EF4-FFF2-40B4-BE49-F238E27FC236}">
                <a16:creationId xmlns:a16="http://schemas.microsoft.com/office/drawing/2014/main" id="{4D920F5A-7D40-4E79-BE70-D963BC9472F4}"/>
              </a:ext>
            </a:extLst>
          </p:cNvPr>
          <p:cNvSpPr txBox="1"/>
          <p:nvPr/>
        </p:nvSpPr>
        <p:spPr>
          <a:xfrm>
            <a:off x="329651" y="4730270"/>
            <a:ext cx="2554960" cy="369332"/>
          </a:xfrm>
          <a:prstGeom prst="rect">
            <a:avLst/>
          </a:prstGeom>
          <a:noFill/>
        </p:spPr>
        <p:txBody>
          <a:bodyPr wrap="square" rtlCol="0">
            <a:spAutoFit/>
          </a:bodyPr>
          <a:lstStyle/>
          <a:p>
            <a:r>
              <a:rPr lang="en-US" b="1" dirty="0"/>
              <a:t>Dave Robinson</a:t>
            </a:r>
          </a:p>
        </p:txBody>
      </p:sp>
      <p:sp>
        <p:nvSpPr>
          <p:cNvPr id="11" name="TextBox 10">
            <a:extLst>
              <a:ext uri="{FF2B5EF4-FFF2-40B4-BE49-F238E27FC236}">
                <a16:creationId xmlns:a16="http://schemas.microsoft.com/office/drawing/2014/main" id="{C1EF7A91-93D8-412E-A93A-B377FDFCE563}"/>
              </a:ext>
            </a:extLst>
          </p:cNvPr>
          <p:cNvSpPr txBox="1"/>
          <p:nvPr/>
        </p:nvSpPr>
        <p:spPr>
          <a:xfrm>
            <a:off x="3091502" y="5532884"/>
            <a:ext cx="2554960" cy="369332"/>
          </a:xfrm>
          <a:prstGeom prst="rect">
            <a:avLst/>
          </a:prstGeom>
          <a:noFill/>
        </p:spPr>
        <p:txBody>
          <a:bodyPr wrap="square" rtlCol="0">
            <a:spAutoFit/>
          </a:bodyPr>
          <a:lstStyle/>
          <a:p>
            <a:r>
              <a:rPr lang="en-US" b="1" dirty="0"/>
              <a:t>Nate Green</a:t>
            </a:r>
          </a:p>
        </p:txBody>
      </p:sp>
      <p:sp>
        <p:nvSpPr>
          <p:cNvPr id="12" name="TextBox 11">
            <a:extLst>
              <a:ext uri="{FF2B5EF4-FFF2-40B4-BE49-F238E27FC236}">
                <a16:creationId xmlns:a16="http://schemas.microsoft.com/office/drawing/2014/main" id="{B838B3FC-7B9B-4FCA-A2C0-F44FBC2E33C9}"/>
              </a:ext>
            </a:extLst>
          </p:cNvPr>
          <p:cNvSpPr txBox="1"/>
          <p:nvPr/>
        </p:nvSpPr>
        <p:spPr>
          <a:xfrm>
            <a:off x="5838309" y="5022418"/>
            <a:ext cx="2554960" cy="369332"/>
          </a:xfrm>
          <a:prstGeom prst="rect">
            <a:avLst/>
          </a:prstGeom>
          <a:noFill/>
        </p:spPr>
        <p:txBody>
          <a:bodyPr wrap="square" rtlCol="0">
            <a:spAutoFit/>
          </a:bodyPr>
          <a:lstStyle/>
          <a:p>
            <a:r>
              <a:rPr lang="en-US" b="1" dirty="0"/>
              <a:t>Tim Biggam</a:t>
            </a:r>
          </a:p>
        </p:txBody>
      </p:sp>
      <p:sp>
        <p:nvSpPr>
          <p:cNvPr id="13" name="TextBox 12">
            <a:extLst>
              <a:ext uri="{FF2B5EF4-FFF2-40B4-BE49-F238E27FC236}">
                <a16:creationId xmlns:a16="http://schemas.microsoft.com/office/drawing/2014/main" id="{08CBD16E-D8C8-4CFA-AFB7-1E6F937BB82E}"/>
              </a:ext>
            </a:extLst>
          </p:cNvPr>
          <p:cNvSpPr txBox="1"/>
          <p:nvPr/>
        </p:nvSpPr>
        <p:spPr>
          <a:xfrm>
            <a:off x="8393269" y="5648960"/>
            <a:ext cx="2554960" cy="369332"/>
          </a:xfrm>
          <a:prstGeom prst="rect">
            <a:avLst/>
          </a:prstGeom>
          <a:noFill/>
        </p:spPr>
        <p:txBody>
          <a:bodyPr wrap="square" rtlCol="0">
            <a:spAutoFit/>
          </a:bodyPr>
          <a:lstStyle/>
          <a:p>
            <a:r>
              <a:rPr lang="en-US" b="1" dirty="0"/>
              <a:t>Jamie Beier Grant</a:t>
            </a:r>
          </a:p>
        </p:txBody>
      </p:sp>
      <p:sp>
        <p:nvSpPr>
          <p:cNvPr id="15" name="Title 1">
            <a:extLst>
              <a:ext uri="{FF2B5EF4-FFF2-40B4-BE49-F238E27FC236}">
                <a16:creationId xmlns:a16="http://schemas.microsoft.com/office/drawing/2014/main" id="{FCD58FE2-2C5B-4698-AB8D-6F4FE3434F3C}"/>
              </a:ext>
            </a:extLst>
          </p:cNvPr>
          <p:cNvSpPr txBox="1">
            <a:spLocks/>
          </p:cNvSpPr>
          <p:nvPr/>
        </p:nvSpPr>
        <p:spPr>
          <a:xfrm>
            <a:off x="762000" y="427038"/>
            <a:ext cx="1016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cap="none" spc="-100" baseline="0">
                <a:ln>
                  <a:noFill/>
                </a:ln>
                <a:solidFill>
                  <a:schemeClr val="tx2"/>
                </a:solidFill>
                <a:effectLst/>
                <a:latin typeface="+mj-lt"/>
                <a:ea typeface="+mj-ea"/>
                <a:cs typeface="+mj-cs"/>
              </a:defRPr>
            </a:lvl1p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spTree>
    <p:extLst>
      <p:ext uri="{BB962C8B-B14F-4D97-AF65-F5344CB8AC3E}">
        <p14:creationId xmlns:p14="http://schemas.microsoft.com/office/powerpoint/2010/main" val="1127205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41DA83E-C030-462E-9903-17A8A47A7C52}"/>
              </a:ext>
            </a:extLst>
          </p:cNvPr>
          <p:cNvGraphicFramePr>
            <a:graphicFrameLocks noGrp="1"/>
          </p:cNvGraphicFramePr>
          <p:nvPr>
            <p:ph idx="1"/>
            <p:extLst>
              <p:ext uri="{D42A27DB-BD31-4B8C-83A1-F6EECF244321}">
                <p14:modId xmlns:p14="http://schemas.microsoft.com/office/powerpoint/2010/main" val="2778615697"/>
              </p:ext>
            </p:extLst>
          </p:nvPr>
        </p:nvGraphicFramePr>
        <p:xfrm>
          <a:off x="609600" y="16002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5140987-80B9-472B-B318-18C782ABF555}"/>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14A408D0-4F06-428C-9B5B-A7170BE24EC2}"/>
              </a:ext>
            </a:extLst>
          </p:cNvPr>
          <p:cNvSpPr>
            <a:spLocks noGrp="1"/>
          </p:cNvSpPr>
          <p:nvPr>
            <p:ph type="sldNum" sz="quarter" idx="12"/>
          </p:nvPr>
        </p:nvSpPr>
        <p:spPr/>
        <p:txBody>
          <a:bodyPr/>
          <a:lstStyle/>
          <a:p>
            <a:fld id="{C10C6D2F-C2EB-46BF-9C4D-9AF40BB853E9}" type="slidenum">
              <a:rPr lang="en-US" smtClean="0"/>
              <a:t>40</a:t>
            </a:fld>
            <a:endParaRPr lang="en-US"/>
          </a:p>
        </p:txBody>
      </p:sp>
      <p:sp>
        <p:nvSpPr>
          <p:cNvPr id="8" name="Title 1">
            <a:extLst>
              <a:ext uri="{FF2B5EF4-FFF2-40B4-BE49-F238E27FC236}">
                <a16:creationId xmlns:a16="http://schemas.microsoft.com/office/drawing/2014/main" id="{ACD3DC3B-9A82-407A-B763-F99E2DF0FB2A}"/>
              </a:ext>
            </a:extLst>
          </p:cNvPr>
          <p:cNvSpPr>
            <a:spLocks noGrp="1"/>
          </p:cNvSpPr>
          <p:nvPr>
            <p:ph type="title"/>
          </p:nvPr>
        </p:nvSpPr>
        <p:spPr>
          <a:xfrm>
            <a:off x="609600" y="274638"/>
            <a:ext cx="10160000" cy="1143000"/>
          </a:xfrm>
        </p:spPr>
        <p:txBody>
          <a:bodyPr/>
          <a:lstStyle/>
          <a:p>
            <a:r>
              <a:rPr lang="en-US" sz="3200" dirty="0">
                <a:solidFill>
                  <a:srgbClr val="2C3C43"/>
                </a:solidFill>
              </a:rPr>
              <a:t>Montrose Group COVID 19 Economic Recovery Strategies: </a:t>
            </a:r>
            <a:br>
              <a:rPr lang="en-US" sz="3200" dirty="0">
                <a:solidFill>
                  <a:srgbClr val="2C3C43"/>
                </a:solidFill>
              </a:rPr>
            </a:br>
            <a:r>
              <a:rPr lang="en-US" sz="3200" dirty="0">
                <a:solidFill>
                  <a:srgbClr val="2C3C43"/>
                </a:solidFill>
              </a:rPr>
              <a:t>Federal Stimulus CDBG</a:t>
            </a:r>
            <a:r>
              <a:rPr lang="en-US" sz="3200" dirty="0"/>
              <a:t> </a:t>
            </a:r>
          </a:p>
        </p:txBody>
      </p:sp>
    </p:spTree>
    <p:extLst>
      <p:ext uri="{BB962C8B-B14F-4D97-AF65-F5344CB8AC3E}">
        <p14:creationId xmlns:p14="http://schemas.microsoft.com/office/powerpoint/2010/main" val="1559888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41DA83E-C030-462E-9903-17A8A47A7C52}"/>
              </a:ext>
            </a:extLst>
          </p:cNvPr>
          <p:cNvGraphicFramePr>
            <a:graphicFrameLocks noGrp="1"/>
          </p:cNvGraphicFramePr>
          <p:nvPr>
            <p:ph idx="1"/>
            <p:extLst>
              <p:ext uri="{D42A27DB-BD31-4B8C-83A1-F6EECF244321}">
                <p14:modId xmlns:p14="http://schemas.microsoft.com/office/powerpoint/2010/main" val="3753256194"/>
              </p:ext>
            </p:extLst>
          </p:nvPr>
        </p:nvGraphicFramePr>
        <p:xfrm>
          <a:off x="609600" y="16002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5140987-80B9-472B-B318-18C782ABF555}"/>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14A408D0-4F06-428C-9B5B-A7170BE24EC2}"/>
              </a:ext>
            </a:extLst>
          </p:cNvPr>
          <p:cNvSpPr>
            <a:spLocks noGrp="1"/>
          </p:cNvSpPr>
          <p:nvPr>
            <p:ph type="sldNum" sz="quarter" idx="12"/>
          </p:nvPr>
        </p:nvSpPr>
        <p:spPr/>
        <p:txBody>
          <a:bodyPr/>
          <a:lstStyle/>
          <a:p>
            <a:fld id="{C10C6D2F-C2EB-46BF-9C4D-9AF40BB853E9}" type="slidenum">
              <a:rPr lang="en-US" smtClean="0"/>
              <a:t>41</a:t>
            </a:fld>
            <a:endParaRPr lang="en-US"/>
          </a:p>
        </p:txBody>
      </p:sp>
      <p:sp>
        <p:nvSpPr>
          <p:cNvPr id="8" name="Title 1">
            <a:extLst>
              <a:ext uri="{FF2B5EF4-FFF2-40B4-BE49-F238E27FC236}">
                <a16:creationId xmlns:a16="http://schemas.microsoft.com/office/drawing/2014/main" id="{ACD3DC3B-9A82-407A-B763-F99E2DF0FB2A}"/>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r>
              <a:rPr lang="en-US" sz="3200" dirty="0"/>
              <a:t> </a:t>
            </a:r>
          </a:p>
        </p:txBody>
      </p:sp>
    </p:spTree>
    <p:extLst>
      <p:ext uri="{BB962C8B-B14F-4D97-AF65-F5344CB8AC3E}">
        <p14:creationId xmlns:p14="http://schemas.microsoft.com/office/powerpoint/2010/main" val="1034831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7520"/>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8755055"/>
              </p:ext>
            </p:extLst>
          </p:nvPr>
        </p:nvGraphicFramePr>
        <p:xfrm>
          <a:off x="762000" y="1524000"/>
          <a:ext cx="8839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443E3040-65E0-4AD7-A1D9-C2BDC84AE837}" type="datetime1">
              <a:rPr lang="en-US" smtClean="0"/>
              <a:t>4/9/2020</a:t>
            </a:fld>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42</a:t>
            </a:fld>
            <a:endParaRPr lang="en-US"/>
          </a:p>
        </p:txBody>
      </p:sp>
    </p:spTree>
    <p:extLst>
      <p:ext uri="{BB962C8B-B14F-4D97-AF65-F5344CB8AC3E}">
        <p14:creationId xmlns:p14="http://schemas.microsoft.com/office/powerpoint/2010/main" val="98050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C5EED84-9744-452A-A382-21E0C04654A9}"/>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B6E0B344-06F7-44E3-B195-12F537EDDACF}"/>
              </a:ext>
            </a:extLst>
          </p:cNvPr>
          <p:cNvSpPr>
            <a:spLocks noGrp="1"/>
          </p:cNvSpPr>
          <p:nvPr>
            <p:ph type="sldNum" sz="quarter" idx="12"/>
          </p:nvPr>
        </p:nvSpPr>
        <p:spPr/>
        <p:txBody>
          <a:bodyPr/>
          <a:lstStyle/>
          <a:p>
            <a:fld id="{C10C6D2F-C2EB-46BF-9C4D-9AF40BB853E9}" type="slidenum">
              <a:rPr lang="en-US" smtClean="0"/>
              <a:t>5</a:t>
            </a:fld>
            <a:endParaRPr lang="en-US"/>
          </a:p>
        </p:txBody>
      </p:sp>
      <p:pic>
        <p:nvPicPr>
          <p:cNvPr id="15" name="Picture 2" descr="Hurricane Katrina - Wikipedia">
            <a:extLst>
              <a:ext uri="{FF2B5EF4-FFF2-40B4-BE49-F238E27FC236}">
                <a16:creationId xmlns:a16="http://schemas.microsoft.com/office/drawing/2014/main" id="{41FE794E-D122-441D-AD62-F7BE299FE7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2434" y="1617821"/>
            <a:ext cx="2556209" cy="34126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cake, birthday, train, indoor&#10;&#10;Description automatically generated">
            <a:extLst>
              <a:ext uri="{FF2B5EF4-FFF2-40B4-BE49-F238E27FC236}">
                <a16:creationId xmlns:a16="http://schemas.microsoft.com/office/drawing/2014/main" id="{9162B2FD-B955-4B93-ABB5-75D618A512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3284" y="2573572"/>
            <a:ext cx="3707376" cy="1501167"/>
          </a:xfrm>
          <a:prstGeom prst="rect">
            <a:avLst/>
          </a:prstGeom>
        </p:spPr>
      </p:pic>
      <p:pic>
        <p:nvPicPr>
          <p:cNvPr id="17" name="Picture 4" descr="Hurricane Katrina - Facts, Affected Areas &amp; Lives Lost - HISTORY">
            <a:extLst>
              <a:ext uri="{FF2B5EF4-FFF2-40B4-BE49-F238E27FC236}">
                <a16:creationId xmlns:a16="http://schemas.microsoft.com/office/drawing/2014/main" id="{398EDAAB-F443-49D3-B820-2AC0E24C5F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5301" y="1976212"/>
            <a:ext cx="3750026" cy="2649690"/>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BB6F146B-F5DA-445C-B4C5-40FE46652F98}"/>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spTree>
    <p:extLst>
      <p:ext uri="{BB962C8B-B14F-4D97-AF65-F5344CB8AC3E}">
        <p14:creationId xmlns:p14="http://schemas.microsoft.com/office/powerpoint/2010/main" val="169019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C5EED84-9744-452A-A382-21E0C04654A9}"/>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B6E0B344-06F7-44E3-B195-12F537EDDACF}"/>
              </a:ext>
            </a:extLst>
          </p:cNvPr>
          <p:cNvSpPr>
            <a:spLocks noGrp="1"/>
          </p:cNvSpPr>
          <p:nvPr>
            <p:ph type="sldNum" sz="quarter" idx="12"/>
          </p:nvPr>
        </p:nvSpPr>
        <p:spPr/>
        <p:txBody>
          <a:bodyPr/>
          <a:lstStyle/>
          <a:p>
            <a:fld id="{C10C6D2F-C2EB-46BF-9C4D-9AF40BB853E9}" type="slidenum">
              <a:rPr lang="en-US" smtClean="0"/>
              <a:t>6</a:t>
            </a:fld>
            <a:endParaRPr lang="en-US"/>
          </a:p>
        </p:txBody>
      </p:sp>
      <p:graphicFrame>
        <p:nvGraphicFramePr>
          <p:cNvPr id="9" name="Content Placeholder 5">
            <a:extLst>
              <a:ext uri="{FF2B5EF4-FFF2-40B4-BE49-F238E27FC236}">
                <a16:creationId xmlns:a16="http://schemas.microsoft.com/office/drawing/2014/main" id="{22758D2E-ED3D-4113-B738-22E422B865B1}"/>
              </a:ext>
            </a:extLst>
          </p:cNvPr>
          <p:cNvGraphicFramePr>
            <a:graphicFrameLocks noGrp="1"/>
          </p:cNvGraphicFramePr>
          <p:nvPr>
            <p:ph idx="1"/>
            <p:extLst>
              <p:ext uri="{D42A27DB-BD31-4B8C-83A1-F6EECF244321}">
                <p14:modId xmlns:p14="http://schemas.microsoft.com/office/powerpoint/2010/main" val="1554863954"/>
              </p:ext>
            </p:extLst>
          </p:nvPr>
        </p:nvGraphicFramePr>
        <p:xfrm>
          <a:off x="615593"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FF8B0F64-9688-4857-9437-FF65A248FFE3}"/>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spTree>
    <p:extLst>
      <p:ext uri="{BB962C8B-B14F-4D97-AF65-F5344CB8AC3E}">
        <p14:creationId xmlns:p14="http://schemas.microsoft.com/office/powerpoint/2010/main" val="1138096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C5EED84-9744-452A-A382-21E0C04654A9}"/>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B6E0B344-06F7-44E3-B195-12F537EDDACF}"/>
              </a:ext>
            </a:extLst>
          </p:cNvPr>
          <p:cNvSpPr>
            <a:spLocks noGrp="1"/>
          </p:cNvSpPr>
          <p:nvPr>
            <p:ph type="sldNum" sz="quarter" idx="12"/>
          </p:nvPr>
        </p:nvSpPr>
        <p:spPr/>
        <p:txBody>
          <a:bodyPr/>
          <a:lstStyle/>
          <a:p>
            <a:fld id="{C10C6D2F-C2EB-46BF-9C4D-9AF40BB853E9}" type="slidenum">
              <a:rPr lang="en-US" smtClean="0"/>
              <a:t>7</a:t>
            </a:fld>
            <a:endParaRPr lang="en-US"/>
          </a:p>
        </p:txBody>
      </p:sp>
      <p:sp>
        <p:nvSpPr>
          <p:cNvPr id="11" name="Title 1">
            <a:extLst>
              <a:ext uri="{FF2B5EF4-FFF2-40B4-BE49-F238E27FC236}">
                <a16:creationId xmlns:a16="http://schemas.microsoft.com/office/drawing/2014/main" id="{2E60788B-6E00-412D-A7F4-84032B1A462C}"/>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graphicFrame>
        <p:nvGraphicFramePr>
          <p:cNvPr id="12" name="Diagram 11">
            <a:extLst>
              <a:ext uri="{FF2B5EF4-FFF2-40B4-BE49-F238E27FC236}">
                <a16:creationId xmlns:a16="http://schemas.microsoft.com/office/drawing/2014/main" id="{26F4DD5C-96B5-455E-A725-FE653997124D}"/>
              </a:ext>
            </a:extLst>
          </p:cNvPr>
          <p:cNvGraphicFramePr/>
          <p:nvPr>
            <p:extLst>
              <p:ext uri="{D42A27DB-BD31-4B8C-83A1-F6EECF244321}">
                <p14:modId xmlns:p14="http://schemas.microsoft.com/office/powerpoint/2010/main" val="2215969009"/>
              </p:ext>
            </p:extLst>
          </p:nvPr>
        </p:nvGraphicFramePr>
        <p:xfrm>
          <a:off x="850900" y="1417638"/>
          <a:ext cx="9677400" cy="4685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845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8</a:t>
            </a:fld>
            <a:endParaRPr lang="en-US"/>
          </a:p>
        </p:txBody>
      </p:sp>
      <p:grpSp>
        <p:nvGrpSpPr>
          <p:cNvPr id="11" name="Group 10">
            <a:extLst>
              <a:ext uri="{FF2B5EF4-FFF2-40B4-BE49-F238E27FC236}">
                <a16:creationId xmlns:a16="http://schemas.microsoft.com/office/drawing/2014/main" id="{E1E8426B-E614-487C-8D6D-1F0CBB0E9152}"/>
              </a:ext>
            </a:extLst>
          </p:cNvPr>
          <p:cNvGrpSpPr/>
          <p:nvPr/>
        </p:nvGrpSpPr>
        <p:grpSpPr>
          <a:xfrm>
            <a:off x="381000" y="1600200"/>
            <a:ext cx="10160000" cy="691200"/>
            <a:chOff x="0" y="164020"/>
            <a:chExt cx="10160000" cy="691200"/>
          </a:xfrm>
        </p:grpSpPr>
        <p:sp>
          <p:nvSpPr>
            <p:cNvPr id="12" name="Rectangle 11">
              <a:extLst>
                <a:ext uri="{FF2B5EF4-FFF2-40B4-BE49-F238E27FC236}">
                  <a16:creationId xmlns:a16="http://schemas.microsoft.com/office/drawing/2014/main" id="{13FF52A8-325B-4B9C-BD28-6A3C4F44F62E}"/>
                </a:ext>
              </a:extLst>
            </p:cNvPr>
            <p:cNvSpPr/>
            <p:nvPr/>
          </p:nvSpPr>
          <p:spPr>
            <a:xfrm>
              <a:off x="0" y="164020"/>
              <a:ext cx="10160000" cy="691200"/>
            </a:xfrm>
            <a:prstGeom prst="rect">
              <a:avLst/>
            </a:prstGeom>
            <a:solidFill>
              <a:srgbClr val="C0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60DDECC8-4E24-4E08-9FD7-B925E751C2B2}"/>
                </a:ext>
              </a:extLst>
            </p:cNvPr>
            <p:cNvSpPr txBox="1"/>
            <p:nvPr/>
          </p:nvSpPr>
          <p:spPr>
            <a:xfrm>
              <a:off x="0" y="164020"/>
              <a:ext cx="10160000" cy="69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Assess COVID 19 Economic Impact</a:t>
              </a:r>
            </a:p>
          </p:txBody>
        </p:sp>
      </p:grpSp>
      <p:grpSp>
        <p:nvGrpSpPr>
          <p:cNvPr id="14" name="Group 13">
            <a:extLst>
              <a:ext uri="{FF2B5EF4-FFF2-40B4-BE49-F238E27FC236}">
                <a16:creationId xmlns:a16="http://schemas.microsoft.com/office/drawing/2014/main" id="{EF5CD499-D0ED-46CA-8B4F-CE35493D5232}"/>
              </a:ext>
            </a:extLst>
          </p:cNvPr>
          <p:cNvGrpSpPr/>
          <p:nvPr/>
        </p:nvGrpSpPr>
        <p:grpSpPr>
          <a:xfrm>
            <a:off x="381000" y="2291400"/>
            <a:ext cx="10160000" cy="3425760"/>
            <a:chOff x="0" y="855220"/>
            <a:chExt cx="10160000" cy="3425760"/>
          </a:xfrm>
        </p:grpSpPr>
        <p:sp>
          <p:nvSpPr>
            <p:cNvPr id="15" name="Rectangle 14">
              <a:extLst>
                <a:ext uri="{FF2B5EF4-FFF2-40B4-BE49-F238E27FC236}">
                  <a16:creationId xmlns:a16="http://schemas.microsoft.com/office/drawing/2014/main" id="{B3AC6623-7B57-4BDE-85F3-C54BEF0D3655}"/>
                </a:ext>
              </a:extLst>
            </p:cNvPr>
            <p:cNvSpPr/>
            <p:nvPr/>
          </p:nvSpPr>
          <p:spPr>
            <a:xfrm>
              <a:off x="0" y="855220"/>
              <a:ext cx="10160000" cy="3425760"/>
            </a:xfrm>
            <a:prstGeom prst="rect">
              <a:avLst/>
            </a:prstGeom>
            <a:solidFill>
              <a:schemeClr val="bg1">
                <a:lumMod val="8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TextBox 15">
              <a:extLst>
                <a:ext uri="{FF2B5EF4-FFF2-40B4-BE49-F238E27FC236}">
                  <a16:creationId xmlns:a16="http://schemas.microsoft.com/office/drawing/2014/main" id="{171D8115-D1C0-4C71-8CA6-085F32B56B29}"/>
                </a:ext>
              </a:extLst>
            </p:cNvPr>
            <p:cNvSpPr txBox="1"/>
            <p:nvPr/>
          </p:nvSpPr>
          <p:spPr>
            <a:xfrm>
              <a:off x="0" y="855220"/>
              <a:ext cx="10160000" cy="34257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t>JPMorgan estimates the Q1 2020 world economy GDP will decline 12%</a:t>
              </a:r>
              <a:endParaRPr lang="en-US" sz="2400" kern="1200" dirty="0"/>
            </a:p>
            <a:p>
              <a:pPr marL="228600" lvl="1" indent="-228600" algn="l" defTabSz="1066800">
                <a:lnSpc>
                  <a:spcPct val="90000"/>
                </a:lnSpc>
                <a:spcBef>
                  <a:spcPct val="0"/>
                </a:spcBef>
                <a:spcAft>
                  <a:spcPct val="15000"/>
                </a:spcAft>
                <a:buChar char="•"/>
              </a:pPr>
              <a:r>
                <a:rPr lang="en-US" sz="2400" kern="1200" dirty="0"/>
                <a:t>10M Americans filed for unemployment the last two weeks of March 2020</a:t>
              </a:r>
            </a:p>
            <a:p>
              <a:pPr marL="228600" lvl="1" indent="-228600" algn="l" defTabSz="1066800">
                <a:lnSpc>
                  <a:spcPct val="90000"/>
                </a:lnSpc>
                <a:spcBef>
                  <a:spcPct val="0"/>
                </a:spcBef>
                <a:spcAft>
                  <a:spcPct val="15000"/>
                </a:spcAft>
                <a:buChar char="•"/>
              </a:pPr>
              <a:r>
                <a:rPr lang="en-US" sz="2400" b="0" i="0" kern="1200" dirty="0"/>
                <a:t>US restaurants report in March laying off 3 M workers &amp; losing sales of $25 B </a:t>
              </a:r>
              <a:endParaRPr lang="en-US" sz="2400" kern="1200" dirty="0"/>
            </a:p>
            <a:p>
              <a:pPr marL="228600" lvl="1" indent="-228600" algn="l" defTabSz="1066800">
                <a:lnSpc>
                  <a:spcPct val="90000"/>
                </a:lnSpc>
                <a:spcBef>
                  <a:spcPct val="0"/>
                </a:spcBef>
                <a:spcAft>
                  <a:spcPct val="15000"/>
                </a:spcAft>
                <a:buFont typeface="Arial" panose="020B0604020202020204" pitchFamily="34" charset="0"/>
                <a:buChar char="•"/>
              </a:pPr>
              <a:r>
                <a:rPr lang="en-US" sz="2400" b="0" i="0" kern="1200" dirty="0"/>
                <a:t>St. Louis Federal Reserve estimates COVID 19</a:t>
              </a:r>
              <a:endParaRPr lang="en-US" sz="2400" kern="1200" dirty="0"/>
            </a:p>
            <a:p>
              <a:pPr marL="457200" lvl="2" indent="-228600" algn="l" defTabSz="1066800">
                <a:lnSpc>
                  <a:spcPct val="90000"/>
                </a:lnSpc>
                <a:spcBef>
                  <a:spcPct val="0"/>
                </a:spcBef>
                <a:spcAft>
                  <a:spcPct val="15000"/>
                </a:spcAft>
                <a:buFont typeface="Arial" panose="020B0604020202020204" pitchFamily="34" charset="0"/>
                <a:buChar char="•"/>
              </a:pPr>
              <a:r>
                <a:rPr lang="en-US" sz="2400" b="0" i="0" kern="1200" dirty="0"/>
                <a:t>Could cost 47 M jobs</a:t>
              </a:r>
              <a:endParaRPr lang="en-US" sz="2400" kern="1200" dirty="0"/>
            </a:p>
            <a:p>
              <a:pPr marL="457200" lvl="2" indent="-228600" algn="l" defTabSz="1066800">
                <a:lnSpc>
                  <a:spcPct val="90000"/>
                </a:lnSpc>
                <a:spcBef>
                  <a:spcPct val="0"/>
                </a:spcBef>
                <a:spcAft>
                  <a:spcPct val="15000"/>
                </a:spcAft>
                <a:buFont typeface="Arial" panose="020B0604020202020204" pitchFamily="34" charset="0"/>
                <a:buChar char="•"/>
              </a:pPr>
              <a:r>
                <a:rPr lang="en-US" sz="2400" b="0" i="0" kern="1200" dirty="0"/>
                <a:t>Increase the unemployment rate past 32%</a:t>
              </a:r>
              <a:endParaRPr lang="en-US" sz="2400" kern="1200" dirty="0"/>
            </a:p>
            <a:p>
              <a:pPr marL="457200" lvl="2" indent="-228600" algn="l" defTabSz="1066800">
                <a:lnSpc>
                  <a:spcPct val="90000"/>
                </a:lnSpc>
                <a:spcBef>
                  <a:spcPct val="0"/>
                </a:spcBef>
                <a:spcAft>
                  <a:spcPct val="15000"/>
                </a:spcAft>
                <a:buFont typeface="Arial" panose="020B0604020202020204" pitchFamily="34" charset="0"/>
                <a:buChar char="•"/>
              </a:pPr>
              <a:r>
                <a:rPr lang="en-US" sz="2400" b="0" i="0" kern="1200" dirty="0"/>
                <a:t>Put at risk 67 M American jobs</a:t>
              </a:r>
              <a:endParaRPr lang="en-US" sz="2400" kern="1200" dirty="0"/>
            </a:p>
            <a:p>
              <a:pPr marL="228600" lvl="1" indent="-228600" algn="l" defTabSz="1066800">
                <a:lnSpc>
                  <a:spcPct val="90000"/>
                </a:lnSpc>
                <a:spcBef>
                  <a:spcPct val="0"/>
                </a:spcBef>
                <a:spcAft>
                  <a:spcPct val="15000"/>
                </a:spcAft>
                <a:buChar char="•"/>
              </a:pPr>
              <a:endParaRPr lang="en-US" sz="2400" kern="1200" dirty="0"/>
            </a:p>
          </p:txBody>
        </p:sp>
      </p:grpSp>
      <p:sp>
        <p:nvSpPr>
          <p:cNvPr id="19" name="Title 1">
            <a:extLst>
              <a:ext uri="{FF2B5EF4-FFF2-40B4-BE49-F238E27FC236}">
                <a16:creationId xmlns:a16="http://schemas.microsoft.com/office/drawing/2014/main" id="{DD8AB3B3-28C6-4310-9047-467DAB8F2310}"/>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spTree>
    <p:extLst>
      <p:ext uri="{BB962C8B-B14F-4D97-AF65-F5344CB8AC3E}">
        <p14:creationId xmlns:p14="http://schemas.microsoft.com/office/powerpoint/2010/main" val="885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280C8E-27E3-494F-B41C-4FE3E9EF3574}"/>
              </a:ext>
            </a:extLst>
          </p:cNvPr>
          <p:cNvSpPr>
            <a:spLocks noGrp="1"/>
          </p:cNvSpPr>
          <p:nvPr>
            <p:ph type="dt" sz="half" idx="10"/>
          </p:nvPr>
        </p:nvSpPr>
        <p:spPr/>
        <p:txBody>
          <a:bodyPr/>
          <a:lstStyle/>
          <a:p>
            <a:fld id="{CE1C5900-32F6-4C02-A3B1-718322A3256B}" type="datetime1">
              <a:rPr lang="en-US" smtClean="0"/>
              <a:t>4/9/2020</a:t>
            </a:fld>
            <a:endParaRPr lang="en-US"/>
          </a:p>
        </p:txBody>
      </p:sp>
      <p:sp>
        <p:nvSpPr>
          <p:cNvPr id="5" name="Slide Number Placeholder 4">
            <a:extLst>
              <a:ext uri="{FF2B5EF4-FFF2-40B4-BE49-F238E27FC236}">
                <a16:creationId xmlns:a16="http://schemas.microsoft.com/office/drawing/2014/main" id="{53E0B8DE-45C1-424A-8B3A-D80E69CDFF3D}"/>
              </a:ext>
            </a:extLst>
          </p:cNvPr>
          <p:cNvSpPr>
            <a:spLocks noGrp="1"/>
          </p:cNvSpPr>
          <p:nvPr>
            <p:ph type="sldNum" sz="quarter" idx="12"/>
          </p:nvPr>
        </p:nvSpPr>
        <p:spPr/>
        <p:txBody>
          <a:bodyPr/>
          <a:lstStyle/>
          <a:p>
            <a:fld id="{C10C6D2F-C2EB-46BF-9C4D-9AF40BB853E9}" type="slidenum">
              <a:rPr lang="en-US" smtClean="0"/>
              <a:t>9</a:t>
            </a:fld>
            <a:endParaRPr lang="en-US"/>
          </a:p>
        </p:txBody>
      </p:sp>
      <p:sp>
        <p:nvSpPr>
          <p:cNvPr id="12" name="TextBox 11">
            <a:extLst>
              <a:ext uri="{FF2B5EF4-FFF2-40B4-BE49-F238E27FC236}">
                <a16:creationId xmlns:a16="http://schemas.microsoft.com/office/drawing/2014/main" id="{96A77454-648A-4FBC-B7E5-23C202C98C28}"/>
              </a:ext>
            </a:extLst>
          </p:cNvPr>
          <p:cNvSpPr txBox="1"/>
          <p:nvPr/>
        </p:nvSpPr>
        <p:spPr>
          <a:xfrm>
            <a:off x="450542" y="5731641"/>
            <a:ext cx="1828800" cy="276999"/>
          </a:xfrm>
          <a:prstGeom prst="rect">
            <a:avLst/>
          </a:prstGeom>
          <a:noFill/>
        </p:spPr>
        <p:txBody>
          <a:bodyPr wrap="square" rtlCol="0">
            <a:spAutoFit/>
          </a:bodyPr>
          <a:lstStyle/>
          <a:p>
            <a:r>
              <a:rPr lang="en-US" sz="1200" i="1" dirty="0"/>
              <a:t>Source: JobsOhio</a:t>
            </a:r>
          </a:p>
        </p:txBody>
      </p:sp>
      <p:pic>
        <p:nvPicPr>
          <p:cNvPr id="13" name="Content Placeholder 11" descr="A close up of a map&#10;&#10;Description automatically generated">
            <a:extLst>
              <a:ext uri="{FF2B5EF4-FFF2-40B4-BE49-F238E27FC236}">
                <a16:creationId xmlns:a16="http://schemas.microsoft.com/office/drawing/2014/main" id="{AB6866B2-F790-4074-A904-9609F8E529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1876" y="1604551"/>
            <a:ext cx="7053602" cy="4351338"/>
          </a:xfrm>
        </p:spPr>
      </p:pic>
      <p:graphicFrame>
        <p:nvGraphicFramePr>
          <p:cNvPr id="14" name="Content Placeholder 5">
            <a:extLst>
              <a:ext uri="{FF2B5EF4-FFF2-40B4-BE49-F238E27FC236}">
                <a16:creationId xmlns:a16="http://schemas.microsoft.com/office/drawing/2014/main" id="{6C2C0B9D-C0AF-4D03-8107-07B3BDF6C44E}"/>
              </a:ext>
            </a:extLst>
          </p:cNvPr>
          <p:cNvGraphicFramePr>
            <a:graphicFrameLocks/>
          </p:cNvGraphicFramePr>
          <p:nvPr>
            <p:extLst>
              <p:ext uri="{D42A27DB-BD31-4B8C-83A1-F6EECF244321}">
                <p14:modId xmlns:p14="http://schemas.microsoft.com/office/powerpoint/2010/main" val="3370601943"/>
              </p:ext>
            </p:extLst>
          </p:nvPr>
        </p:nvGraphicFramePr>
        <p:xfrm>
          <a:off x="457200" y="1828800"/>
          <a:ext cx="3394509" cy="3902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a:extLst>
              <a:ext uri="{FF2B5EF4-FFF2-40B4-BE49-F238E27FC236}">
                <a16:creationId xmlns:a16="http://schemas.microsoft.com/office/drawing/2014/main" id="{CA585C60-F767-45BC-A0F2-F84C8BA44875}"/>
              </a:ext>
            </a:extLst>
          </p:cNvPr>
          <p:cNvSpPr>
            <a:spLocks noGrp="1"/>
          </p:cNvSpPr>
          <p:nvPr>
            <p:ph type="title"/>
          </p:nvPr>
        </p:nvSpPr>
        <p:spPr>
          <a:xfrm>
            <a:off x="609600" y="274638"/>
            <a:ext cx="10160000" cy="1143000"/>
          </a:xfrm>
        </p:spPr>
        <p:txBody>
          <a:bodyPr/>
          <a:lstStyle/>
          <a:p>
            <a:r>
              <a:rPr lang="en-US" sz="2800" dirty="0">
                <a:solidFill>
                  <a:srgbClr val="2C3C43"/>
                </a:solidFill>
              </a:rPr>
              <a:t>Montrose Group COVID 19 Economic Recovery Strategies: </a:t>
            </a:r>
            <a:br>
              <a:rPr lang="en-US" sz="2800" dirty="0">
                <a:solidFill>
                  <a:srgbClr val="2C3C43"/>
                </a:solidFill>
              </a:rPr>
            </a:br>
            <a:r>
              <a:rPr lang="en-US" sz="2800" dirty="0">
                <a:solidFill>
                  <a:srgbClr val="2C3C43"/>
                </a:solidFill>
              </a:rPr>
              <a:t>Federal Stimulus CDBG</a:t>
            </a:r>
            <a:endParaRPr lang="en-US" sz="3500" dirty="0"/>
          </a:p>
        </p:txBody>
      </p:sp>
    </p:spTree>
    <p:extLst>
      <p:ext uri="{BB962C8B-B14F-4D97-AF65-F5344CB8AC3E}">
        <p14:creationId xmlns:p14="http://schemas.microsoft.com/office/powerpoint/2010/main" val="210644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ysClr val="windowText" lastClr="000000"/>
      </a:dk1>
      <a:lt1>
        <a:sysClr val="window" lastClr="FFFFFF"/>
      </a:lt1>
      <a:dk2>
        <a:srgbClr val="2C3C43"/>
      </a:dk2>
      <a:lt2>
        <a:srgbClr val="EBEBEB"/>
      </a:lt2>
      <a:accent1>
        <a:srgbClr val="FF0000"/>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3147</TotalTime>
  <Words>2610</Words>
  <Application>Microsoft Office PowerPoint</Application>
  <PresentationFormat>Widescreen</PresentationFormat>
  <Paragraphs>372</Paragraphs>
  <Slides>42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Cambria</vt:lpstr>
      <vt:lpstr>Symbol</vt:lpstr>
      <vt:lpstr>Adjacency</vt:lpstr>
      <vt:lpstr>Montrose Group COVID 19 Economic Recovery Strategies: Federal Stimulus CDBG</vt:lpstr>
      <vt:lpstr>Montrose Group COVID 19 Economic Recovery Strategies:  Federal Stimulus CDBG</vt:lpstr>
      <vt:lpstr>PowerPoint Presentation</vt:lpstr>
      <vt:lpstr>PowerPoint Presentation</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Community Development Block Grant Programs</vt:lpstr>
      <vt:lpstr>Modifications</vt:lpstr>
      <vt:lpstr>Revolving Loan Fund Modifications</vt:lpstr>
      <vt:lpstr>CARES Act</vt:lpstr>
      <vt:lpstr>CARES Act</vt:lpstr>
      <vt:lpstr>Next Steps</vt:lpstr>
      <vt:lpstr>Montrose Group COVID 19 Economic Recovery Strategies:  Federal Stimulus CDBG</vt:lpstr>
      <vt:lpstr>Montrose Group COVID 19 Economic Recovery Strategies:  Federal Stimulus CDBG</vt:lpstr>
      <vt:lpstr>Montrose Group COVID 19 Economic Recovery Strategies:  Federal Stimulus CDBG</vt:lpstr>
      <vt:lpstr>Montrose Group COVID 19 Economic Recovery Strategies:  Federal Stimulus CDBG </vt:lpstr>
      <vt:lpstr>Montrose Group COVID 19 Economic Recovery Strategies:  Federal Stimulus CDBG </vt:lpstr>
      <vt:lpstr>Montrose Group COVID 19 Economic Recovery Strategies:  Federal Stimulus CDBG </vt:lpstr>
      <vt:lpstr>Montrose Group COVID 19 Economic Recovery Strategies:  Federal Stimulus CDBG </vt:lpstr>
      <vt:lpstr>Montrose Group COVID 19 Economic Recovery Strategies:  Federal Stimulus CDBG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Capitalizing on Corporate Site Location Trends</dc:title>
  <dc:creator>drobinson@montrosegroupllc.com</dc:creator>
  <cp:lastModifiedBy>drobinson@montrosegroupllc.com</cp:lastModifiedBy>
  <cp:revision>147</cp:revision>
  <cp:lastPrinted>2020-03-19T17:59:04Z</cp:lastPrinted>
  <dcterms:created xsi:type="dcterms:W3CDTF">2020-03-12T01:49:18Z</dcterms:created>
  <dcterms:modified xsi:type="dcterms:W3CDTF">2020-04-09T11:39:10Z</dcterms:modified>
</cp:coreProperties>
</file>