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3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04" r:id="rId3"/>
    <p:sldId id="263" r:id="rId4"/>
    <p:sldId id="272" r:id="rId5"/>
    <p:sldId id="367" r:id="rId6"/>
    <p:sldId id="369" r:id="rId7"/>
    <p:sldId id="398" r:id="rId8"/>
    <p:sldId id="399" r:id="rId9"/>
    <p:sldId id="370" r:id="rId10"/>
    <p:sldId id="400" r:id="rId11"/>
    <p:sldId id="401" r:id="rId12"/>
    <p:sldId id="371" r:id="rId13"/>
    <p:sldId id="372" r:id="rId14"/>
    <p:sldId id="373" r:id="rId15"/>
    <p:sldId id="374" r:id="rId16"/>
    <p:sldId id="375" r:id="rId17"/>
    <p:sldId id="376" r:id="rId18"/>
    <p:sldId id="395" r:id="rId19"/>
    <p:sldId id="387" r:id="rId20"/>
    <p:sldId id="388" r:id="rId21"/>
    <p:sldId id="389" r:id="rId22"/>
    <p:sldId id="410" r:id="rId23"/>
    <p:sldId id="407" r:id="rId24"/>
    <p:sldId id="396" r:id="rId25"/>
    <p:sldId id="379" r:id="rId26"/>
    <p:sldId id="403" r:id="rId27"/>
    <p:sldId id="408" r:id="rId28"/>
    <p:sldId id="411" r:id="rId29"/>
    <p:sldId id="409" r:id="rId30"/>
    <p:sldId id="412" r:id="rId31"/>
    <p:sldId id="380" r:id="rId32"/>
    <p:sldId id="405" r:id="rId33"/>
    <p:sldId id="382" r:id="rId34"/>
    <p:sldId id="383" r:id="rId35"/>
    <p:sldId id="384" r:id="rId36"/>
    <p:sldId id="404" r:id="rId37"/>
    <p:sldId id="381" r:id="rId38"/>
    <p:sldId id="402" r:id="rId39"/>
    <p:sldId id="406" r:id="rId40"/>
    <p:sldId id="391" r:id="rId41"/>
    <p:sldId id="392" r:id="rId42"/>
    <p:sldId id="393" r:id="rId43"/>
    <p:sldId id="394" r:id="rId44"/>
    <p:sldId id="397" r:id="rId45"/>
    <p:sldId id="413" r:id="rId46"/>
    <p:sldId id="270" r:id="rId4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/>
    <p:restoredTop sz="94745"/>
  </p:normalViewPr>
  <p:slideViewPr>
    <p:cSldViewPr>
      <p:cViewPr varScale="1">
        <p:scale>
          <a:sx n="62" d="100"/>
          <a:sy n="62" d="100"/>
        </p:scale>
        <p:origin x="10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41.xml.rels><?xml version="1.0" encoding="UTF-8" standalone="yes"?>
<Relationships xmlns="http://schemas.openxmlformats.org/package/2006/relationships"><Relationship Id="rId2" Type="http://schemas.openxmlformats.org/officeDocument/2006/relationships/hyperlink" Target="mailto:ngreen@montrosegroupllc.com" TargetMode="External"/><Relationship Id="rId1" Type="http://schemas.openxmlformats.org/officeDocument/2006/relationships/hyperlink" Target="mailto:drobinson@montrosegroupllc.com" TargetMode="External"/></Relationships>
</file>

<file path=ppt/diagrams/_rels/drawing41.xml.rels><?xml version="1.0" encoding="UTF-8" standalone="yes"?>
<Relationships xmlns="http://schemas.openxmlformats.org/package/2006/relationships"><Relationship Id="rId2" Type="http://schemas.openxmlformats.org/officeDocument/2006/relationships/hyperlink" Target="mailto:ngreen@montrosegroupllc.com" TargetMode="External"/><Relationship Id="rId1" Type="http://schemas.openxmlformats.org/officeDocument/2006/relationships/hyperlink" Target="mailto:drobinson@montrosegroupllc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F595D-BA22-4666-A821-3E8F04F108F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E12EE6-7E9B-49D6-ACE7-9B6CCC053A2E}" type="pres">
      <dgm:prSet presAssocID="{1C1F595D-BA22-4666-A821-3E8F04F108F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132A096-588D-4BBE-9FC5-1DF10C218DFE}" type="presOf" srcId="{1C1F595D-BA22-4666-A821-3E8F04F108F7}" destId="{29E12EE6-7E9B-49D6-ACE7-9B6CCC053A2E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C6552E-01DC-416A-84F7-1ACFF1DFF8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1B486-D660-48CD-9408-70A8175AEB32}">
      <dgm:prSet phldrT="[Text]"/>
      <dgm:spPr/>
      <dgm:t>
        <a:bodyPr/>
        <a:lstStyle/>
        <a:p>
          <a:r>
            <a:rPr lang="en-US" dirty="0"/>
            <a:t>Infrastructure Finance</a:t>
          </a:r>
        </a:p>
      </dgm:t>
    </dgm:pt>
    <dgm:pt modelId="{9D7C3402-7723-4225-9F61-76B02E37A71F}" type="parTrans" cxnId="{6238A07C-A0A5-428C-B5D2-53CA481D8502}">
      <dgm:prSet/>
      <dgm:spPr/>
      <dgm:t>
        <a:bodyPr/>
        <a:lstStyle/>
        <a:p>
          <a:endParaRPr lang="en-US"/>
        </a:p>
      </dgm:t>
    </dgm:pt>
    <dgm:pt modelId="{7128C1CE-C127-4D37-8474-BE7685FF3641}" type="sibTrans" cxnId="{6238A07C-A0A5-428C-B5D2-53CA481D8502}">
      <dgm:prSet/>
      <dgm:spPr/>
      <dgm:t>
        <a:bodyPr/>
        <a:lstStyle/>
        <a:p>
          <a:endParaRPr lang="en-US"/>
        </a:p>
      </dgm:t>
    </dgm:pt>
    <dgm:pt modelId="{D99BF3B3-D8BE-4CC9-97A6-49E2C694220D}">
      <dgm:prSet phldrT="[Text]"/>
      <dgm:spPr/>
      <dgm:t>
        <a:bodyPr/>
        <a:lstStyle/>
        <a:p>
          <a:r>
            <a:rPr lang="en-US" sz="4900" dirty="0"/>
            <a:t>Tax Increment Finance</a:t>
          </a:r>
        </a:p>
      </dgm:t>
    </dgm:pt>
    <dgm:pt modelId="{A44EC1BE-25B9-40F4-A7D6-8C80BCDF7AD5}" type="parTrans" cxnId="{9B95DB27-7BC2-47FA-BBA9-ED89AF3F90FF}">
      <dgm:prSet/>
      <dgm:spPr/>
      <dgm:t>
        <a:bodyPr/>
        <a:lstStyle/>
        <a:p>
          <a:endParaRPr lang="en-US"/>
        </a:p>
      </dgm:t>
    </dgm:pt>
    <dgm:pt modelId="{DED32D45-47C9-4352-B936-364FD45645FF}" type="sibTrans" cxnId="{9B95DB27-7BC2-47FA-BBA9-ED89AF3F90FF}">
      <dgm:prSet/>
      <dgm:spPr/>
      <dgm:t>
        <a:bodyPr/>
        <a:lstStyle/>
        <a:p>
          <a:endParaRPr lang="en-US"/>
        </a:p>
      </dgm:t>
    </dgm:pt>
    <dgm:pt modelId="{D991075D-EB1B-4B02-B8A0-A2A72239C9C4}">
      <dgm:prSet phldrT="[Text]" custT="1"/>
      <dgm:spPr/>
      <dgm:t>
        <a:bodyPr/>
        <a:lstStyle/>
        <a:p>
          <a:r>
            <a:rPr lang="en-US" sz="4400" dirty="0"/>
            <a:t>Transportation Improvement Districts</a:t>
          </a:r>
        </a:p>
      </dgm:t>
    </dgm:pt>
    <dgm:pt modelId="{A6464D7B-8594-4189-87CD-993E1159DDC7}" type="parTrans" cxnId="{82CFD6F7-6259-470B-B8EE-352A56F18356}">
      <dgm:prSet/>
      <dgm:spPr/>
      <dgm:t>
        <a:bodyPr/>
        <a:lstStyle/>
        <a:p>
          <a:endParaRPr lang="en-US"/>
        </a:p>
      </dgm:t>
    </dgm:pt>
    <dgm:pt modelId="{3D454A28-D2C0-466E-B53D-D6737A711C10}" type="sibTrans" cxnId="{82CFD6F7-6259-470B-B8EE-352A56F18356}">
      <dgm:prSet/>
      <dgm:spPr/>
      <dgm:t>
        <a:bodyPr/>
        <a:lstStyle/>
        <a:p>
          <a:endParaRPr lang="en-US"/>
        </a:p>
      </dgm:t>
    </dgm:pt>
    <dgm:pt modelId="{D4CADEB1-4DBA-449A-AA29-BC36C7FCC0F8}">
      <dgm:prSet phldrT="[Text]"/>
      <dgm:spPr/>
      <dgm:t>
        <a:bodyPr/>
        <a:lstStyle/>
        <a:p>
          <a:r>
            <a:rPr lang="en-US" sz="4900" dirty="0"/>
            <a:t>State Funding</a:t>
          </a:r>
        </a:p>
      </dgm:t>
    </dgm:pt>
    <dgm:pt modelId="{6CEDCDBA-4A4E-47C4-9B52-7FF69A5344C1}" type="parTrans" cxnId="{21746A3B-E4F5-4061-8651-761B5E8118D4}">
      <dgm:prSet/>
      <dgm:spPr/>
      <dgm:t>
        <a:bodyPr/>
        <a:lstStyle/>
        <a:p>
          <a:endParaRPr lang="en-US"/>
        </a:p>
      </dgm:t>
    </dgm:pt>
    <dgm:pt modelId="{F7069A9D-AF07-4F8A-B9F8-244D9D467D09}" type="sibTrans" cxnId="{21746A3B-E4F5-4061-8651-761B5E8118D4}">
      <dgm:prSet/>
      <dgm:spPr/>
      <dgm:t>
        <a:bodyPr/>
        <a:lstStyle/>
        <a:p>
          <a:endParaRPr lang="en-US"/>
        </a:p>
      </dgm:t>
    </dgm:pt>
    <dgm:pt modelId="{3420050B-0FD1-427B-BCB1-741CC404A833}" type="pres">
      <dgm:prSet presAssocID="{80C6552E-01DC-416A-84F7-1ACFF1DFF879}" presName="linear" presStyleCnt="0">
        <dgm:presLayoutVars>
          <dgm:animLvl val="lvl"/>
          <dgm:resizeHandles val="exact"/>
        </dgm:presLayoutVars>
      </dgm:prSet>
      <dgm:spPr/>
    </dgm:pt>
    <dgm:pt modelId="{0C8352CB-A61F-41FB-A961-0BC78458A1F5}" type="pres">
      <dgm:prSet presAssocID="{0011B486-D660-48CD-9408-70A8175AEB3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3E65784-C94D-498A-8A64-B2C0AC3828C0}" type="pres">
      <dgm:prSet presAssocID="{0011B486-D660-48CD-9408-70A8175AEB3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BF6E713-B826-4ECF-B02B-C96EAB1656DA}" type="presOf" srcId="{D4CADEB1-4DBA-449A-AA29-BC36C7FCC0F8}" destId="{B3E65784-C94D-498A-8A64-B2C0AC3828C0}" srcOrd="0" destOrd="2" presId="urn:microsoft.com/office/officeart/2005/8/layout/vList2"/>
    <dgm:cxn modelId="{9B95DB27-7BC2-47FA-BBA9-ED89AF3F90FF}" srcId="{0011B486-D660-48CD-9408-70A8175AEB32}" destId="{D99BF3B3-D8BE-4CC9-97A6-49E2C694220D}" srcOrd="0" destOrd="0" parTransId="{A44EC1BE-25B9-40F4-A7D6-8C80BCDF7AD5}" sibTransId="{DED32D45-47C9-4352-B936-364FD45645FF}"/>
    <dgm:cxn modelId="{D8D44129-8E3D-4870-AAD1-093FFF5AC480}" type="presOf" srcId="{80C6552E-01DC-416A-84F7-1ACFF1DFF879}" destId="{3420050B-0FD1-427B-BCB1-741CC404A833}" srcOrd="0" destOrd="0" presId="urn:microsoft.com/office/officeart/2005/8/layout/vList2"/>
    <dgm:cxn modelId="{21746A3B-E4F5-4061-8651-761B5E8118D4}" srcId="{0011B486-D660-48CD-9408-70A8175AEB32}" destId="{D4CADEB1-4DBA-449A-AA29-BC36C7FCC0F8}" srcOrd="2" destOrd="0" parTransId="{6CEDCDBA-4A4E-47C4-9B52-7FF69A5344C1}" sibTransId="{F7069A9D-AF07-4F8A-B9F8-244D9D467D09}"/>
    <dgm:cxn modelId="{B74D2856-B787-4AA5-9C9F-53F6D87F11EC}" type="presOf" srcId="{D99BF3B3-D8BE-4CC9-97A6-49E2C694220D}" destId="{B3E65784-C94D-498A-8A64-B2C0AC3828C0}" srcOrd="0" destOrd="0" presId="urn:microsoft.com/office/officeart/2005/8/layout/vList2"/>
    <dgm:cxn modelId="{6238A07C-A0A5-428C-B5D2-53CA481D8502}" srcId="{80C6552E-01DC-416A-84F7-1ACFF1DFF879}" destId="{0011B486-D660-48CD-9408-70A8175AEB32}" srcOrd="0" destOrd="0" parTransId="{9D7C3402-7723-4225-9F61-76B02E37A71F}" sibTransId="{7128C1CE-C127-4D37-8474-BE7685FF3641}"/>
    <dgm:cxn modelId="{207073D2-98CB-4C58-AF66-52D40C203DBB}" type="presOf" srcId="{D991075D-EB1B-4B02-B8A0-A2A72239C9C4}" destId="{B3E65784-C94D-498A-8A64-B2C0AC3828C0}" srcOrd="0" destOrd="1" presId="urn:microsoft.com/office/officeart/2005/8/layout/vList2"/>
    <dgm:cxn modelId="{29A83EE8-3D92-4BE7-8BE1-88C63DDC8E35}" type="presOf" srcId="{0011B486-D660-48CD-9408-70A8175AEB32}" destId="{0C8352CB-A61F-41FB-A961-0BC78458A1F5}" srcOrd="0" destOrd="0" presId="urn:microsoft.com/office/officeart/2005/8/layout/vList2"/>
    <dgm:cxn modelId="{82CFD6F7-6259-470B-B8EE-352A56F18356}" srcId="{0011B486-D660-48CD-9408-70A8175AEB32}" destId="{D991075D-EB1B-4B02-B8A0-A2A72239C9C4}" srcOrd="1" destOrd="0" parTransId="{A6464D7B-8594-4189-87CD-993E1159DDC7}" sibTransId="{3D454A28-D2C0-466E-B53D-D6737A711C10}"/>
    <dgm:cxn modelId="{AA3ED840-3BC2-4671-8F83-E7CDDD50CC46}" type="presParOf" srcId="{3420050B-0FD1-427B-BCB1-741CC404A833}" destId="{0C8352CB-A61F-41FB-A961-0BC78458A1F5}" srcOrd="0" destOrd="0" presId="urn:microsoft.com/office/officeart/2005/8/layout/vList2"/>
    <dgm:cxn modelId="{6E03C129-FFE6-4487-9121-E833D2C4B853}" type="presParOf" srcId="{3420050B-0FD1-427B-BCB1-741CC404A833}" destId="{B3E65784-C94D-498A-8A64-B2C0AC3828C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091910-BB67-429E-9BB3-8D6621AD1D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F9664C-0558-4051-9A18-B48F45659479}">
      <dgm:prSet phldrT="[Text]"/>
      <dgm:spPr/>
      <dgm:t>
        <a:bodyPr/>
        <a:lstStyle/>
        <a:p>
          <a:r>
            <a:rPr lang="en-US" b="1" dirty="0"/>
            <a:t>TIFs</a:t>
          </a:r>
          <a:endParaRPr lang="en-US" dirty="0"/>
        </a:p>
      </dgm:t>
    </dgm:pt>
    <dgm:pt modelId="{A650B6A5-A95E-4CB8-9A29-555EF13DE89C}" type="parTrans" cxnId="{F22D8239-F08D-4557-83A1-57C1F52BF63D}">
      <dgm:prSet/>
      <dgm:spPr/>
      <dgm:t>
        <a:bodyPr/>
        <a:lstStyle/>
        <a:p>
          <a:endParaRPr lang="en-US"/>
        </a:p>
      </dgm:t>
    </dgm:pt>
    <dgm:pt modelId="{B76BE88E-609B-41A0-81FE-CF6E2E835CCB}" type="sibTrans" cxnId="{F22D8239-F08D-4557-83A1-57C1F52BF63D}">
      <dgm:prSet/>
      <dgm:spPr/>
      <dgm:t>
        <a:bodyPr/>
        <a:lstStyle/>
        <a:p>
          <a:endParaRPr lang="en-US"/>
        </a:p>
      </dgm:t>
    </dgm:pt>
    <dgm:pt modelId="{419ACA31-A1E0-4710-B9FC-D9368A02B7F9}">
      <dgm:prSet/>
      <dgm:spPr/>
      <dgm:t>
        <a:bodyPr/>
        <a:lstStyle/>
        <a:p>
          <a:r>
            <a:rPr lang="en-US" dirty="0"/>
            <a:t>The purpose of using a TIF is to generate payments in lieu of taxes (PILOTs) to pay for public infrastructure improvements</a:t>
          </a:r>
        </a:p>
      </dgm:t>
    </dgm:pt>
    <dgm:pt modelId="{B9ED11BD-F84E-4BCC-8273-A2E452FE33C8}" type="parTrans" cxnId="{494068B4-2DF7-4540-B443-019D0F68A6BB}">
      <dgm:prSet/>
      <dgm:spPr/>
      <dgm:t>
        <a:bodyPr/>
        <a:lstStyle/>
        <a:p>
          <a:endParaRPr lang="en-US"/>
        </a:p>
      </dgm:t>
    </dgm:pt>
    <dgm:pt modelId="{16EFC8C4-4803-40BD-B6C7-C96A80CEEC6A}" type="sibTrans" cxnId="{494068B4-2DF7-4540-B443-019D0F68A6BB}">
      <dgm:prSet/>
      <dgm:spPr/>
      <dgm:t>
        <a:bodyPr/>
        <a:lstStyle/>
        <a:p>
          <a:endParaRPr lang="en-US"/>
        </a:p>
      </dgm:t>
    </dgm:pt>
    <dgm:pt modelId="{B8FD05AB-7FA0-43FE-AC27-F41F73200A36}">
      <dgm:prSet/>
      <dgm:spPr/>
      <dgm:t>
        <a:bodyPr/>
        <a:lstStyle/>
        <a:p>
          <a:r>
            <a:rPr lang="en-US" dirty="0"/>
            <a:t>All existing taxes are unaffected</a:t>
          </a:r>
        </a:p>
      </dgm:t>
    </dgm:pt>
    <dgm:pt modelId="{17749B3B-3063-475A-B7E5-A45E4BCAFAC7}" type="parTrans" cxnId="{DD6DDB8C-6CC2-4BF9-B227-762ED9590EAB}">
      <dgm:prSet/>
      <dgm:spPr/>
      <dgm:t>
        <a:bodyPr/>
        <a:lstStyle/>
        <a:p>
          <a:endParaRPr lang="en-US"/>
        </a:p>
      </dgm:t>
    </dgm:pt>
    <dgm:pt modelId="{F9E38913-1AAE-415F-9ED2-96F34A66ED26}" type="sibTrans" cxnId="{DD6DDB8C-6CC2-4BF9-B227-762ED9590EAB}">
      <dgm:prSet/>
      <dgm:spPr/>
      <dgm:t>
        <a:bodyPr/>
        <a:lstStyle/>
        <a:p>
          <a:endParaRPr lang="en-US"/>
        </a:p>
      </dgm:t>
    </dgm:pt>
    <dgm:pt modelId="{345CF17A-1259-4A18-BC49-643B92703571}">
      <dgm:prSet/>
      <dgm:spPr/>
      <dgm:t>
        <a:bodyPr/>
        <a:lstStyle/>
        <a:p>
          <a:r>
            <a:rPr lang="en-US" dirty="0"/>
            <a:t>County treasurer collects PILOTs along with real estate taxes</a:t>
          </a:r>
        </a:p>
      </dgm:t>
    </dgm:pt>
    <dgm:pt modelId="{A0B73705-773E-4490-9E8B-950D873953A2}" type="parTrans" cxnId="{7612AFB7-D400-4386-A873-FF4D317B85DD}">
      <dgm:prSet/>
      <dgm:spPr/>
      <dgm:t>
        <a:bodyPr/>
        <a:lstStyle/>
        <a:p>
          <a:endParaRPr lang="en-US"/>
        </a:p>
      </dgm:t>
    </dgm:pt>
    <dgm:pt modelId="{42E181F4-2948-4E59-8323-0BFF51C0836C}" type="sibTrans" cxnId="{7612AFB7-D400-4386-A873-FF4D317B85DD}">
      <dgm:prSet/>
      <dgm:spPr/>
      <dgm:t>
        <a:bodyPr/>
        <a:lstStyle/>
        <a:p>
          <a:endParaRPr lang="en-US"/>
        </a:p>
      </dgm:t>
    </dgm:pt>
    <dgm:pt modelId="{E1DA135E-8678-4F20-9238-DBD72AD0AA99}">
      <dgm:prSet/>
      <dgm:spPr/>
      <dgm:t>
        <a:bodyPr/>
        <a:lstStyle/>
        <a:p>
          <a:r>
            <a:rPr lang="en-US" dirty="0"/>
            <a:t>PILOTs are in the same amount as otherwise applicable taxes</a:t>
          </a:r>
        </a:p>
      </dgm:t>
    </dgm:pt>
    <dgm:pt modelId="{2C6103BD-0965-4988-A201-1CF277F3A83B}" type="parTrans" cxnId="{14D99B07-F795-4805-A158-EDE4F5765312}">
      <dgm:prSet/>
      <dgm:spPr/>
      <dgm:t>
        <a:bodyPr/>
        <a:lstStyle/>
        <a:p>
          <a:endParaRPr lang="en-US"/>
        </a:p>
      </dgm:t>
    </dgm:pt>
    <dgm:pt modelId="{D5ECE19A-5150-4FE3-9EBA-2228A2DDD127}" type="sibTrans" cxnId="{14D99B07-F795-4805-A158-EDE4F5765312}">
      <dgm:prSet/>
      <dgm:spPr/>
      <dgm:t>
        <a:bodyPr/>
        <a:lstStyle/>
        <a:p>
          <a:endParaRPr lang="en-US"/>
        </a:p>
      </dgm:t>
    </dgm:pt>
    <dgm:pt modelId="{3817B08E-6C37-4E14-8822-3D20A5861476}">
      <dgm:prSet/>
      <dgm:spPr/>
      <dgm:t>
        <a:bodyPr/>
        <a:lstStyle/>
        <a:p>
          <a:r>
            <a:rPr lang="en-US" dirty="0"/>
            <a:t>Parcel TIF versus Incentive District TIF (300 acres)</a:t>
          </a:r>
        </a:p>
      </dgm:t>
    </dgm:pt>
    <dgm:pt modelId="{B40A64C8-108E-4B44-88C2-6C1A58C1A7B2}" type="parTrans" cxnId="{9E120854-3DDE-4D03-AB69-693E72C42523}">
      <dgm:prSet/>
      <dgm:spPr/>
      <dgm:t>
        <a:bodyPr/>
        <a:lstStyle/>
        <a:p>
          <a:endParaRPr lang="en-US"/>
        </a:p>
      </dgm:t>
    </dgm:pt>
    <dgm:pt modelId="{C8D88DB7-BA26-4CE6-9808-52A6CE6AB5F1}" type="sibTrans" cxnId="{9E120854-3DDE-4D03-AB69-693E72C42523}">
      <dgm:prSet/>
      <dgm:spPr/>
      <dgm:t>
        <a:bodyPr/>
        <a:lstStyle/>
        <a:p>
          <a:endParaRPr lang="en-US"/>
        </a:p>
      </dgm:t>
    </dgm:pt>
    <dgm:pt modelId="{EFE1A4A7-3000-4F8F-A433-381930035D90}">
      <dgm:prSet/>
      <dgm:spPr/>
      <dgm:t>
        <a:bodyPr/>
        <a:lstStyle/>
        <a:p>
          <a:r>
            <a:rPr lang="en-US" dirty="0"/>
            <a:t>School District and overlapping taxing district issues, public notice and compensation</a:t>
          </a:r>
        </a:p>
      </dgm:t>
    </dgm:pt>
    <dgm:pt modelId="{54FD0CBE-4081-4BB3-A487-4FDDF0185AF3}" type="parTrans" cxnId="{6DC5F003-6F7D-4990-8742-A9F2AD0EA39B}">
      <dgm:prSet/>
      <dgm:spPr/>
      <dgm:t>
        <a:bodyPr/>
        <a:lstStyle/>
        <a:p>
          <a:endParaRPr lang="en-US"/>
        </a:p>
      </dgm:t>
    </dgm:pt>
    <dgm:pt modelId="{D365BBB0-D488-4C67-A142-DA4F28B95ADD}" type="sibTrans" cxnId="{6DC5F003-6F7D-4990-8742-A9F2AD0EA39B}">
      <dgm:prSet/>
      <dgm:spPr/>
      <dgm:t>
        <a:bodyPr/>
        <a:lstStyle/>
        <a:p>
          <a:endParaRPr lang="en-US"/>
        </a:p>
      </dgm:t>
    </dgm:pt>
    <dgm:pt modelId="{D4E93E59-AD4A-4621-BC68-962AB4053817}">
      <dgm:prSet/>
      <dgm:spPr/>
      <dgm:t>
        <a:bodyPr/>
        <a:lstStyle/>
        <a:p>
          <a:r>
            <a:rPr lang="en-US" dirty="0"/>
            <a:t>TIF Agreement</a:t>
          </a:r>
        </a:p>
      </dgm:t>
    </dgm:pt>
    <dgm:pt modelId="{0CC77872-A5BC-4B05-B023-F4A8AB911D5B}" type="parTrans" cxnId="{2706645B-97D2-4437-9C8D-740C4DC02068}">
      <dgm:prSet/>
      <dgm:spPr/>
      <dgm:t>
        <a:bodyPr/>
        <a:lstStyle/>
        <a:p>
          <a:endParaRPr lang="en-US"/>
        </a:p>
      </dgm:t>
    </dgm:pt>
    <dgm:pt modelId="{D1DA315B-20F9-4335-9685-5E26F69F2655}" type="sibTrans" cxnId="{2706645B-97D2-4437-9C8D-740C4DC02068}">
      <dgm:prSet/>
      <dgm:spPr/>
      <dgm:t>
        <a:bodyPr/>
        <a:lstStyle/>
        <a:p>
          <a:endParaRPr lang="en-US"/>
        </a:p>
      </dgm:t>
    </dgm:pt>
    <dgm:pt modelId="{FDC8451D-C4A8-46B6-A8DE-E3A5018C242E}" type="pres">
      <dgm:prSet presAssocID="{5A091910-BB67-429E-9BB3-8D6621AD1D8E}" presName="Name0" presStyleCnt="0">
        <dgm:presLayoutVars>
          <dgm:dir/>
          <dgm:animLvl val="lvl"/>
          <dgm:resizeHandles val="exact"/>
        </dgm:presLayoutVars>
      </dgm:prSet>
      <dgm:spPr/>
    </dgm:pt>
    <dgm:pt modelId="{ECE069D6-151C-4AFA-93B4-1BC31D18CA5E}" type="pres">
      <dgm:prSet presAssocID="{9CF9664C-0558-4051-9A18-B48F45659479}" presName="composite" presStyleCnt="0"/>
      <dgm:spPr/>
    </dgm:pt>
    <dgm:pt modelId="{C0E6EC66-14D7-4390-A388-685BB28E1ED2}" type="pres">
      <dgm:prSet presAssocID="{9CF9664C-0558-4051-9A18-B48F4565947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C9467C8-AD82-4F9B-B5E9-75EAB3ECF7F0}" type="pres">
      <dgm:prSet presAssocID="{9CF9664C-0558-4051-9A18-B48F4565947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DC5F003-6F7D-4990-8742-A9F2AD0EA39B}" srcId="{9CF9664C-0558-4051-9A18-B48F45659479}" destId="{EFE1A4A7-3000-4F8F-A433-381930035D90}" srcOrd="5" destOrd="0" parTransId="{54FD0CBE-4081-4BB3-A487-4FDDF0185AF3}" sibTransId="{D365BBB0-D488-4C67-A142-DA4F28B95ADD}"/>
    <dgm:cxn modelId="{14D99B07-F795-4805-A158-EDE4F5765312}" srcId="{9CF9664C-0558-4051-9A18-B48F45659479}" destId="{E1DA135E-8678-4F20-9238-DBD72AD0AA99}" srcOrd="3" destOrd="0" parTransId="{2C6103BD-0965-4988-A201-1CF277F3A83B}" sibTransId="{D5ECE19A-5150-4FE3-9EBA-2228A2DDD127}"/>
    <dgm:cxn modelId="{74FE061D-7CB4-438E-91FB-F3C3961FA23D}" type="presOf" srcId="{345CF17A-1259-4A18-BC49-643B92703571}" destId="{9C9467C8-AD82-4F9B-B5E9-75EAB3ECF7F0}" srcOrd="0" destOrd="2" presId="urn:microsoft.com/office/officeart/2005/8/layout/hList1"/>
    <dgm:cxn modelId="{F22D8239-F08D-4557-83A1-57C1F52BF63D}" srcId="{5A091910-BB67-429E-9BB3-8D6621AD1D8E}" destId="{9CF9664C-0558-4051-9A18-B48F45659479}" srcOrd="0" destOrd="0" parTransId="{A650B6A5-A95E-4CB8-9A29-555EF13DE89C}" sibTransId="{B76BE88E-609B-41A0-81FE-CF6E2E835CCB}"/>
    <dgm:cxn modelId="{2706645B-97D2-4437-9C8D-740C4DC02068}" srcId="{9CF9664C-0558-4051-9A18-B48F45659479}" destId="{D4E93E59-AD4A-4621-BC68-962AB4053817}" srcOrd="6" destOrd="0" parTransId="{0CC77872-A5BC-4B05-B023-F4A8AB911D5B}" sibTransId="{D1DA315B-20F9-4335-9685-5E26F69F2655}"/>
    <dgm:cxn modelId="{2E6EA55B-BD53-4797-BCA6-749CC73BAA67}" type="presOf" srcId="{3817B08E-6C37-4E14-8822-3D20A5861476}" destId="{9C9467C8-AD82-4F9B-B5E9-75EAB3ECF7F0}" srcOrd="0" destOrd="4" presId="urn:microsoft.com/office/officeart/2005/8/layout/hList1"/>
    <dgm:cxn modelId="{F6633D5D-08B2-46FA-9A5D-3E70A5601F91}" type="presOf" srcId="{E1DA135E-8678-4F20-9238-DBD72AD0AA99}" destId="{9C9467C8-AD82-4F9B-B5E9-75EAB3ECF7F0}" srcOrd="0" destOrd="3" presId="urn:microsoft.com/office/officeart/2005/8/layout/hList1"/>
    <dgm:cxn modelId="{9E120854-3DDE-4D03-AB69-693E72C42523}" srcId="{9CF9664C-0558-4051-9A18-B48F45659479}" destId="{3817B08E-6C37-4E14-8822-3D20A5861476}" srcOrd="4" destOrd="0" parTransId="{B40A64C8-108E-4B44-88C2-6C1A58C1A7B2}" sibTransId="{C8D88DB7-BA26-4CE6-9808-52A6CE6AB5F1}"/>
    <dgm:cxn modelId="{DC445C74-F963-49C0-877C-1702E16ECBE6}" type="presOf" srcId="{B8FD05AB-7FA0-43FE-AC27-F41F73200A36}" destId="{9C9467C8-AD82-4F9B-B5E9-75EAB3ECF7F0}" srcOrd="0" destOrd="1" presId="urn:microsoft.com/office/officeart/2005/8/layout/hList1"/>
    <dgm:cxn modelId="{DD6DDB8C-6CC2-4BF9-B227-762ED9590EAB}" srcId="{9CF9664C-0558-4051-9A18-B48F45659479}" destId="{B8FD05AB-7FA0-43FE-AC27-F41F73200A36}" srcOrd="1" destOrd="0" parTransId="{17749B3B-3063-475A-B7E5-A45E4BCAFAC7}" sibTransId="{F9E38913-1AAE-415F-9ED2-96F34A66ED26}"/>
    <dgm:cxn modelId="{290DE59D-9543-4444-AC0D-4F7A0667B62A}" type="presOf" srcId="{5A091910-BB67-429E-9BB3-8D6621AD1D8E}" destId="{FDC8451D-C4A8-46B6-A8DE-E3A5018C242E}" srcOrd="0" destOrd="0" presId="urn:microsoft.com/office/officeart/2005/8/layout/hList1"/>
    <dgm:cxn modelId="{01DF00AF-A842-4D55-A92E-59FD6BD5A8CE}" type="presOf" srcId="{419ACA31-A1E0-4710-B9FC-D9368A02B7F9}" destId="{9C9467C8-AD82-4F9B-B5E9-75EAB3ECF7F0}" srcOrd="0" destOrd="0" presId="urn:microsoft.com/office/officeart/2005/8/layout/hList1"/>
    <dgm:cxn modelId="{494068B4-2DF7-4540-B443-019D0F68A6BB}" srcId="{9CF9664C-0558-4051-9A18-B48F45659479}" destId="{419ACA31-A1E0-4710-B9FC-D9368A02B7F9}" srcOrd="0" destOrd="0" parTransId="{B9ED11BD-F84E-4BCC-8273-A2E452FE33C8}" sibTransId="{16EFC8C4-4803-40BD-B6C7-C96A80CEEC6A}"/>
    <dgm:cxn modelId="{7612AFB7-D400-4386-A873-FF4D317B85DD}" srcId="{9CF9664C-0558-4051-9A18-B48F45659479}" destId="{345CF17A-1259-4A18-BC49-643B92703571}" srcOrd="2" destOrd="0" parTransId="{A0B73705-773E-4490-9E8B-950D873953A2}" sibTransId="{42E181F4-2948-4E59-8323-0BFF51C0836C}"/>
    <dgm:cxn modelId="{3436C5B9-13EB-4065-8D30-4AF5C7430851}" type="presOf" srcId="{D4E93E59-AD4A-4621-BC68-962AB4053817}" destId="{9C9467C8-AD82-4F9B-B5E9-75EAB3ECF7F0}" srcOrd="0" destOrd="6" presId="urn:microsoft.com/office/officeart/2005/8/layout/hList1"/>
    <dgm:cxn modelId="{A92DECCD-8ADF-4949-AEB8-E750E74D8C6A}" type="presOf" srcId="{EFE1A4A7-3000-4F8F-A433-381930035D90}" destId="{9C9467C8-AD82-4F9B-B5E9-75EAB3ECF7F0}" srcOrd="0" destOrd="5" presId="urn:microsoft.com/office/officeart/2005/8/layout/hList1"/>
    <dgm:cxn modelId="{10C91DDA-242F-4F49-B3C5-5910B19D5EC8}" type="presOf" srcId="{9CF9664C-0558-4051-9A18-B48F45659479}" destId="{C0E6EC66-14D7-4390-A388-685BB28E1ED2}" srcOrd="0" destOrd="0" presId="urn:microsoft.com/office/officeart/2005/8/layout/hList1"/>
    <dgm:cxn modelId="{E004BF54-BAA2-4FDD-BF27-DE8546C57CFE}" type="presParOf" srcId="{FDC8451D-C4A8-46B6-A8DE-E3A5018C242E}" destId="{ECE069D6-151C-4AFA-93B4-1BC31D18CA5E}" srcOrd="0" destOrd="0" presId="urn:microsoft.com/office/officeart/2005/8/layout/hList1"/>
    <dgm:cxn modelId="{0790F45D-35E7-4345-8B7D-F86C2DEEDC5F}" type="presParOf" srcId="{ECE069D6-151C-4AFA-93B4-1BC31D18CA5E}" destId="{C0E6EC66-14D7-4390-A388-685BB28E1ED2}" srcOrd="0" destOrd="0" presId="urn:microsoft.com/office/officeart/2005/8/layout/hList1"/>
    <dgm:cxn modelId="{BDF70262-F05F-46CF-A72E-A8E0EFA92B9B}" type="presParOf" srcId="{ECE069D6-151C-4AFA-93B4-1BC31D18CA5E}" destId="{9C9467C8-AD82-4F9B-B5E9-75EAB3ECF7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5F4995-B9C4-443D-A087-FE7C5A971F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E48AAB-F26E-47A4-A71C-C1C8875FEDAE}">
      <dgm:prSet phldrT="[Text]"/>
      <dgm:spPr/>
      <dgm:t>
        <a:bodyPr/>
        <a:lstStyle/>
        <a:p>
          <a:r>
            <a:rPr lang="en-US" dirty="0"/>
            <a:t>TIF Funded Public Infrastructure </a:t>
          </a:r>
        </a:p>
      </dgm:t>
    </dgm:pt>
    <dgm:pt modelId="{C0D02958-A5DD-48DE-9B3D-B469E8BB99B1}" type="parTrans" cxnId="{6B0B21DE-6624-4A59-88B6-D2B830560CC1}">
      <dgm:prSet/>
      <dgm:spPr/>
      <dgm:t>
        <a:bodyPr/>
        <a:lstStyle/>
        <a:p>
          <a:endParaRPr lang="en-US"/>
        </a:p>
      </dgm:t>
    </dgm:pt>
    <dgm:pt modelId="{3F8ED774-38F1-47FE-98AC-422A4096D826}" type="sibTrans" cxnId="{6B0B21DE-6624-4A59-88B6-D2B830560CC1}">
      <dgm:prSet/>
      <dgm:spPr/>
      <dgm:t>
        <a:bodyPr/>
        <a:lstStyle/>
        <a:p>
          <a:endParaRPr lang="en-US"/>
        </a:p>
      </dgm:t>
    </dgm:pt>
    <dgm:pt modelId="{643D7D42-741E-4524-9568-525F54DBE6C2}">
      <dgm:prSet/>
      <dgm:spPr/>
      <dgm:t>
        <a:bodyPr/>
        <a:lstStyle/>
        <a:p>
          <a:r>
            <a:rPr lang="en-US" dirty="0"/>
            <a:t>More traditional governmental projects such as roads, water &amp; sewer lines, storm water, etc. </a:t>
          </a:r>
        </a:p>
      </dgm:t>
    </dgm:pt>
    <dgm:pt modelId="{C7DBD03E-6357-4DE2-B326-746EC3DA5CEB}" type="parTrans" cxnId="{F1466B16-D517-4961-89BF-19C129BB37C9}">
      <dgm:prSet/>
      <dgm:spPr/>
      <dgm:t>
        <a:bodyPr/>
        <a:lstStyle/>
        <a:p>
          <a:endParaRPr lang="en-US"/>
        </a:p>
      </dgm:t>
    </dgm:pt>
    <dgm:pt modelId="{CE429D27-69A4-4571-BAC0-DD30BAC82715}" type="sibTrans" cxnId="{F1466B16-D517-4961-89BF-19C129BB37C9}">
      <dgm:prSet/>
      <dgm:spPr/>
      <dgm:t>
        <a:bodyPr/>
        <a:lstStyle/>
        <a:p>
          <a:endParaRPr lang="en-US"/>
        </a:p>
      </dgm:t>
    </dgm:pt>
    <dgm:pt modelId="{A234847B-B74B-4DF4-A086-6268FDBD04BF}">
      <dgm:prSet/>
      <dgm:spPr/>
      <dgm:t>
        <a:bodyPr/>
        <a:lstStyle/>
        <a:p>
          <a:r>
            <a:rPr lang="en-US"/>
            <a:t>Redevelopment projects (e.g. land acquisition, land preparation, environmental remediation and demolition)</a:t>
          </a:r>
          <a:endParaRPr lang="en-US" dirty="0"/>
        </a:p>
      </dgm:t>
    </dgm:pt>
    <dgm:pt modelId="{3E081803-0BF7-468B-A263-0EB8A48DF8CE}" type="parTrans" cxnId="{70F071A5-DD40-4E4D-BC98-58ED95F33CAF}">
      <dgm:prSet/>
      <dgm:spPr/>
      <dgm:t>
        <a:bodyPr/>
        <a:lstStyle/>
        <a:p>
          <a:endParaRPr lang="en-US"/>
        </a:p>
      </dgm:t>
    </dgm:pt>
    <dgm:pt modelId="{9CCA3D7E-545C-430A-85B8-7F7FD3997FC3}" type="sibTrans" cxnId="{70F071A5-DD40-4E4D-BC98-58ED95F33CAF}">
      <dgm:prSet/>
      <dgm:spPr/>
      <dgm:t>
        <a:bodyPr/>
        <a:lstStyle/>
        <a:p>
          <a:endParaRPr lang="en-US"/>
        </a:p>
      </dgm:t>
    </dgm:pt>
    <dgm:pt modelId="{DF0E7E5A-6E5B-4CBB-9F14-5552A41E0E7C}">
      <dgm:prSet/>
      <dgm:spPr/>
      <dgm:t>
        <a:bodyPr/>
        <a:lstStyle/>
        <a:p>
          <a:r>
            <a:rPr lang="en-US"/>
            <a:t>New development projects and related infrastructure improvements, e.g. gas, electric and other utility type services, e.g. communication, cable, etc.</a:t>
          </a:r>
          <a:endParaRPr lang="en-US" dirty="0"/>
        </a:p>
      </dgm:t>
    </dgm:pt>
    <dgm:pt modelId="{AF3E03F9-2922-4A93-BA77-64BE1DB95365}" type="parTrans" cxnId="{D793DDFF-BA5D-4D8B-BB81-10C6B3438AF5}">
      <dgm:prSet/>
      <dgm:spPr/>
      <dgm:t>
        <a:bodyPr/>
        <a:lstStyle/>
        <a:p>
          <a:endParaRPr lang="en-US"/>
        </a:p>
      </dgm:t>
    </dgm:pt>
    <dgm:pt modelId="{00900495-E7B4-473F-8AAB-7CECBE0841D6}" type="sibTrans" cxnId="{D793DDFF-BA5D-4D8B-BB81-10C6B3438AF5}">
      <dgm:prSet/>
      <dgm:spPr/>
      <dgm:t>
        <a:bodyPr/>
        <a:lstStyle/>
        <a:p>
          <a:endParaRPr lang="en-US"/>
        </a:p>
      </dgm:t>
    </dgm:pt>
    <dgm:pt modelId="{FFFEB63C-07FD-4486-AA57-D64A25E820A0}">
      <dgm:prSet/>
      <dgm:spPr/>
      <dgm:t>
        <a:bodyPr/>
        <a:lstStyle/>
        <a:p>
          <a:r>
            <a:rPr lang="en-US"/>
            <a:t>Projects can sometime be located on privately owned properties </a:t>
          </a:r>
          <a:endParaRPr lang="en-US" dirty="0"/>
        </a:p>
      </dgm:t>
    </dgm:pt>
    <dgm:pt modelId="{5D7F6858-5FDC-44BC-AF9F-A20E247C050B}" type="parTrans" cxnId="{D2D9174D-1388-4676-A07F-351A03D229A8}">
      <dgm:prSet/>
      <dgm:spPr/>
      <dgm:t>
        <a:bodyPr/>
        <a:lstStyle/>
        <a:p>
          <a:endParaRPr lang="en-US"/>
        </a:p>
      </dgm:t>
    </dgm:pt>
    <dgm:pt modelId="{F0F0CCC5-EB2B-4D41-BD1B-D52E4BBB9541}" type="sibTrans" cxnId="{D2D9174D-1388-4676-A07F-351A03D229A8}">
      <dgm:prSet/>
      <dgm:spPr/>
      <dgm:t>
        <a:bodyPr/>
        <a:lstStyle/>
        <a:p>
          <a:endParaRPr lang="en-US"/>
        </a:p>
      </dgm:t>
    </dgm:pt>
    <dgm:pt modelId="{CFA769F9-3157-4644-918A-B9C45C465FD0}" type="pres">
      <dgm:prSet presAssocID="{A55F4995-B9C4-443D-A087-FE7C5A971F18}" presName="Name0" presStyleCnt="0">
        <dgm:presLayoutVars>
          <dgm:dir/>
          <dgm:animLvl val="lvl"/>
          <dgm:resizeHandles val="exact"/>
        </dgm:presLayoutVars>
      </dgm:prSet>
      <dgm:spPr/>
    </dgm:pt>
    <dgm:pt modelId="{7C2CA9E3-F7E5-4D63-A7E8-ACE8718BCD63}" type="pres">
      <dgm:prSet presAssocID="{B3E48AAB-F26E-47A4-A71C-C1C8875FEDAE}" presName="composite" presStyleCnt="0"/>
      <dgm:spPr/>
    </dgm:pt>
    <dgm:pt modelId="{92EC4A2C-EC89-4F2F-9425-AABC2F7F11C7}" type="pres">
      <dgm:prSet presAssocID="{B3E48AAB-F26E-47A4-A71C-C1C8875FED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77C6E8E-AC7B-4B62-B262-4CD6D10A9B76}" type="pres">
      <dgm:prSet presAssocID="{B3E48AAB-F26E-47A4-A71C-C1C8875FEDA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1466B16-D517-4961-89BF-19C129BB37C9}" srcId="{B3E48AAB-F26E-47A4-A71C-C1C8875FEDAE}" destId="{643D7D42-741E-4524-9568-525F54DBE6C2}" srcOrd="0" destOrd="0" parTransId="{C7DBD03E-6357-4DE2-B326-746EC3DA5CEB}" sibTransId="{CE429D27-69A4-4571-BAC0-DD30BAC82715}"/>
    <dgm:cxn modelId="{D2D9174D-1388-4676-A07F-351A03D229A8}" srcId="{B3E48AAB-F26E-47A4-A71C-C1C8875FEDAE}" destId="{FFFEB63C-07FD-4486-AA57-D64A25E820A0}" srcOrd="3" destOrd="0" parTransId="{5D7F6858-5FDC-44BC-AF9F-A20E247C050B}" sibTransId="{F0F0CCC5-EB2B-4D41-BD1B-D52E4BBB9541}"/>
    <dgm:cxn modelId="{2AFDE69D-D18D-435E-81BC-25A24D8211E5}" type="presOf" srcId="{A234847B-B74B-4DF4-A086-6268FDBD04BF}" destId="{D77C6E8E-AC7B-4B62-B262-4CD6D10A9B76}" srcOrd="0" destOrd="1" presId="urn:microsoft.com/office/officeart/2005/8/layout/hList1"/>
    <dgm:cxn modelId="{70F071A5-DD40-4E4D-BC98-58ED95F33CAF}" srcId="{B3E48AAB-F26E-47A4-A71C-C1C8875FEDAE}" destId="{A234847B-B74B-4DF4-A086-6268FDBD04BF}" srcOrd="1" destOrd="0" parTransId="{3E081803-0BF7-468B-A263-0EB8A48DF8CE}" sibTransId="{9CCA3D7E-545C-430A-85B8-7F7FD3997FC3}"/>
    <dgm:cxn modelId="{33EFB3AE-3C8C-40E9-9A7C-74875A1E156F}" type="presOf" srcId="{A55F4995-B9C4-443D-A087-FE7C5A971F18}" destId="{CFA769F9-3157-4644-918A-B9C45C465FD0}" srcOrd="0" destOrd="0" presId="urn:microsoft.com/office/officeart/2005/8/layout/hList1"/>
    <dgm:cxn modelId="{109440DD-2F69-4042-B4F8-4DF530E78450}" type="presOf" srcId="{B3E48AAB-F26E-47A4-A71C-C1C8875FEDAE}" destId="{92EC4A2C-EC89-4F2F-9425-AABC2F7F11C7}" srcOrd="0" destOrd="0" presId="urn:microsoft.com/office/officeart/2005/8/layout/hList1"/>
    <dgm:cxn modelId="{6B0B21DE-6624-4A59-88B6-D2B830560CC1}" srcId="{A55F4995-B9C4-443D-A087-FE7C5A971F18}" destId="{B3E48AAB-F26E-47A4-A71C-C1C8875FEDAE}" srcOrd="0" destOrd="0" parTransId="{C0D02958-A5DD-48DE-9B3D-B469E8BB99B1}" sibTransId="{3F8ED774-38F1-47FE-98AC-422A4096D826}"/>
    <dgm:cxn modelId="{99EC18E7-26FF-44FD-B9F3-834E5EBF3C32}" type="presOf" srcId="{DF0E7E5A-6E5B-4CBB-9F14-5552A41E0E7C}" destId="{D77C6E8E-AC7B-4B62-B262-4CD6D10A9B76}" srcOrd="0" destOrd="2" presId="urn:microsoft.com/office/officeart/2005/8/layout/hList1"/>
    <dgm:cxn modelId="{B799A8E9-23B0-4A27-B914-02C55009FB9B}" type="presOf" srcId="{643D7D42-741E-4524-9568-525F54DBE6C2}" destId="{D77C6E8E-AC7B-4B62-B262-4CD6D10A9B76}" srcOrd="0" destOrd="0" presId="urn:microsoft.com/office/officeart/2005/8/layout/hList1"/>
    <dgm:cxn modelId="{F5BA2CF1-22EB-4909-8A7E-F70F08FBA0F2}" type="presOf" srcId="{FFFEB63C-07FD-4486-AA57-D64A25E820A0}" destId="{D77C6E8E-AC7B-4B62-B262-4CD6D10A9B76}" srcOrd="0" destOrd="3" presId="urn:microsoft.com/office/officeart/2005/8/layout/hList1"/>
    <dgm:cxn modelId="{D793DDFF-BA5D-4D8B-BB81-10C6B3438AF5}" srcId="{B3E48AAB-F26E-47A4-A71C-C1C8875FEDAE}" destId="{DF0E7E5A-6E5B-4CBB-9F14-5552A41E0E7C}" srcOrd="2" destOrd="0" parTransId="{AF3E03F9-2922-4A93-BA77-64BE1DB95365}" sibTransId="{00900495-E7B4-473F-8AAB-7CECBE0841D6}"/>
    <dgm:cxn modelId="{4E997F60-4C1A-4948-A66E-842CA1037343}" type="presParOf" srcId="{CFA769F9-3157-4644-918A-B9C45C465FD0}" destId="{7C2CA9E3-F7E5-4D63-A7E8-ACE8718BCD63}" srcOrd="0" destOrd="0" presId="urn:microsoft.com/office/officeart/2005/8/layout/hList1"/>
    <dgm:cxn modelId="{5C064C28-4D0D-45A1-A5AA-A6A36059647C}" type="presParOf" srcId="{7C2CA9E3-F7E5-4D63-A7E8-ACE8718BCD63}" destId="{92EC4A2C-EC89-4F2F-9425-AABC2F7F11C7}" srcOrd="0" destOrd="0" presId="urn:microsoft.com/office/officeart/2005/8/layout/hList1"/>
    <dgm:cxn modelId="{DD787966-9CB1-4E06-A83E-D3E09CED5A93}" type="presParOf" srcId="{7C2CA9E3-F7E5-4D63-A7E8-ACE8718BCD63}" destId="{D77C6E8E-AC7B-4B62-B262-4CD6D10A9B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6B16B1-9C20-4309-B105-2D1E77543D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99AA17-4F6A-4EA3-9D95-884E44C64B8D}">
      <dgm:prSet phldrT="[Text]"/>
      <dgm:spPr/>
      <dgm:t>
        <a:bodyPr/>
        <a:lstStyle/>
        <a:p>
          <a:r>
            <a:rPr lang="en-US" dirty="0"/>
            <a:t>TIF Approaches</a:t>
          </a:r>
        </a:p>
      </dgm:t>
    </dgm:pt>
    <dgm:pt modelId="{1101027C-5EFA-4B33-AE8B-9DC0F5627A74}" type="parTrans" cxnId="{F65BE8D3-8FAC-4D60-A7F7-C61C09648BF0}">
      <dgm:prSet/>
      <dgm:spPr/>
      <dgm:t>
        <a:bodyPr/>
        <a:lstStyle/>
        <a:p>
          <a:endParaRPr lang="en-US"/>
        </a:p>
      </dgm:t>
    </dgm:pt>
    <dgm:pt modelId="{19D67CFC-09CE-4AF7-91D6-79609FCFBFB6}" type="sibTrans" cxnId="{F65BE8D3-8FAC-4D60-A7F7-C61C09648BF0}">
      <dgm:prSet/>
      <dgm:spPr/>
      <dgm:t>
        <a:bodyPr/>
        <a:lstStyle/>
        <a:p>
          <a:endParaRPr lang="en-US"/>
        </a:p>
      </dgm:t>
    </dgm:pt>
    <dgm:pt modelId="{28986489-F92E-46BE-8BB7-DE0CB14CB3BC}">
      <dgm:prSet/>
      <dgm:spPr/>
      <dgm:t>
        <a:bodyPr/>
        <a:lstStyle/>
        <a:p>
          <a:r>
            <a:rPr lang="en-US" dirty="0"/>
            <a:t>Cash Advance</a:t>
          </a:r>
        </a:p>
      </dgm:t>
    </dgm:pt>
    <dgm:pt modelId="{4D12ED0D-A5B7-49D7-817F-E977A8746FC7}" type="parTrans" cxnId="{3EFACA2D-C960-46EA-9848-BA5590D23712}">
      <dgm:prSet/>
      <dgm:spPr/>
      <dgm:t>
        <a:bodyPr/>
        <a:lstStyle/>
        <a:p>
          <a:endParaRPr lang="en-US"/>
        </a:p>
      </dgm:t>
    </dgm:pt>
    <dgm:pt modelId="{03B0E8AD-112C-43FE-B80E-B9BE0AABB924}" type="sibTrans" cxnId="{3EFACA2D-C960-46EA-9848-BA5590D23712}">
      <dgm:prSet/>
      <dgm:spPr/>
      <dgm:t>
        <a:bodyPr/>
        <a:lstStyle/>
        <a:p>
          <a:endParaRPr lang="en-US"/>
        </a:p>
      </dgm:t>
    </dgm:pt>
    <dgm:pt modelId="{5A784454-ED10-4DA5-BC54-020AE028767E}">
      <dgm:prSet/>
      <dgm:spPr/>
      <dgm:t>
        <a:bodyPr/>
        <a:lstStyle/>
        <a:p>
          <a:r>
            <a:rPr lang="en-US" dirty="0"/>
            <a:t>State Loan</a:t>
          </a:r>
        </a:p>
      </dgm:t>
    </dgm:pt>
    <dgm:pt modelId="{137A6B5E-5CAD-4CCE-9536-CA31E18478E4}" type="parTrans" cxnId="{1340AD39-24E1-4ADA-9602-F8A4A059A6DC}">
      <dgm:prSet/>
      <dgm:spPr/>
      <dgm:t>
        <a:bodyPr/>
        <a:lstStyle/>
        <a:p>
          <a:endParaRPr lang="en-US"/>
        </a:p>
      </dgm:t>
    </dgm:pt>
    <dgm:pt modelId="{1D99CF8D-4E06-4FB4-B98C-C3CC7C915770}" type="sibTrans" cxnId="{1340AD39-24E1-4ADA-9602-F8A4A059A6DC}">
      <dgm:prSet/>
      <dgm:spPr/>
      <dgm:t>
        <a:bodyPr/>
        <a:lstStyle/>
        <a:p>
          <a:endParaRPr lang="en-US"/>
        </a:p>
      </dgm:t>
    </dgm:pt>
    <dgm:pt modelId="{D80D723A-9BA2-4321-BD33-5A4D0C34EB0A}">
      <dgm:prSet/>
      <dgm:spPr/>
      <dgm:t>
        <a:bodyPr/>
        <a:lstStyle/>
        <a:p>
          <a:r>
            <a:rPr lang="en-US" dirty="0"/>
            <a:t>Bond Financing</a:t>
          </a:r>
        </a:p>
      </dgm:t>
    </dgm:pt>
    <dgm:pt modelId="{86C5DE53-BB40-4314-9411-D9F8F1FE0F00}" type="parTrans" cxnId="{1CEDDF63-E0B6-4BEF-89AF-FC8DEECCE9F3}">
      <dgm:prSet/>
      <dgm:spPr/>
      <dgm:t>
        <a:bodyPr/>
        <a:lstStyle/>
        <a:p>
          <a:endParaRPr lang="en-US"/>
        </a:p>
      </dgm:t>
    </dgm:pt>
    <dgm:pt modelId="{56EDE3A9-9FF0-4370-9432-88BD294A63BC}" type="sibTrans" cxnId="{1CEDDF63-E0B6-4BEF-89AF-FC8DEECCE9F3}">
      <dgm:prSet/>
      <dgm:spPr/>
      <dgm:t>
        <a:bodyPr/>
        <a:lstStyle/>
        <a:p>
          <a:endParaRPr lang="en-US"/>
        </a:p>
      </dgm:t>
    </dgm:pt>
    <dgm:pt modelId="{30843EDF-D04E-493B-8D5B-BCFE7DD55402}">
      <dgm:prSet/>
      <dgm:spPr/>
      <dgm:t>
        <a:bodyPr/>
        <a:lstStyle/>
        <a:p>
          <a:r>
            <a:rPr lang="en-US"/>
            <a:t>Public </a:t>
          </a:r>
          <a:r>
            <a:rPr lang="en-US" dirty="0"/>
            <a:t>body can make a cash advance out of its available funds, with the intent of reimbursing itself out of future PILOTs.</a:t>
          </a:r>
        </a:p>
      </dgm:t>
    </dgm:pt>
    <dgm:pt modelId="{BE58967D-51CD-490D-AAD0-5C119217DAF2}" type="parTrans" cxnId="{0E6B4F6E-1F84-475F-B8D0-79E4C71C2300}">
      <dgm:prSet/>
      <dgm:spPr/>
    </dgm:pt>
    <dgm:pt modelId="{F41A564B-2EEF-4354-9B3A-242C8451DB9B}" type="sibTrans" cxnId="{0E6B4F6E-1F84-475F-B8D0-79E4C71C2300}">
      <dgm:prSet/>
      <dgm:spPr/>
    </dgm:pt>
    <dgm:pt modelId="{EB0B3513-4C84-4EBD-9A1C-80A4DD43F7AE}">
      <dgm:prSet/>
      <dgm:spPr/>
      <dgm:t>
        <a:bodyPr/>
        <a:lstStyle/>
        <a:p>
          <a:r>
            <a:rPr lang="en-US"/>
            <a:t>Public </a:t>
          </a:r>
          <a:r>
            <a:rPr lang="en-US" dirty="0"/>
            <a:t>body might seek to obtain a state loan and use TIF PILOTs to repay the state loan.</a:t>
          </a:r>
        </a:p>
      </dgm:t>
    </dgm:pt>
    <dgm:pt modelId="{08DD3A6F-914E-41CF-9F46-3FE5450B39F7}" type="parTrans" cxnId="{914F5644-E1B7-4148-9017-B5E63E6BCECB}">
      <dgm:prSet/>
      <dgm:spPr/>
    </dgm:pt>
    <dgm:pt modelId="{283497A5-8C36-428C-882D-46C344C3971A}" type="sibTrans" cxnId="{914F5644-E1B7-4148-9017-B5E63E6BCECB}">
      <dgm:prSet/>
      <dgm:spPr/>
    </dgm:pt>
    <dgm:pt modelId="{FE867F45-29AA-49C6-8CA2-A40A372353D0}">
      <dgm:prSet/>
      <dgm:spPr/>
      <dgm:t>
        <a:bodyPr/>
        <a:lstStyle/>
        <a:p>
          <a:r>
            <a:rPr lang="en-US" dirty="0"/>
            <a:t>Industrial revenue bonds, general obligation bonds or other obligations to pay debt service in whole or in part out the PILOTs.</a:t>
          </a:r>
        </a:p>
      </dgm:t>
    </dgm:pt>
    <dgm:pt modelId="{82E3902B-5306-4A2B-92DA-FE579E82227C}" type="parTrans" cxnId="{BF1E85CA-D9EA-43D5-BC23-AF853B61F1D2}">
      <dgm:prSet/>
      <dgm:spPr/>
    </dgm:pt>
    <dgm:pt modelId="{999EB45B-D33D-48E4-AD75-B209B51D1E0C}" type="sibTrans" cxnId="{BF1E85CA-D9EA-43D5-BC23-AF853B61F1D2}">
      <dgm:prSet/>
      <dgm:spPr/>
    </dgm:pt>
    <dgm:pt modelId="{457D8F74-C113-4E28-AB60-6FD5C90343CE}" type="pres">
      <dgm:prSet presAssocID="{176B16B1-9C20-4309-B105-2D1E77543DE5}" presName="linear" presStyleCnt="0">
        <dgm:presLayoutVars>
          <dgm:dir/>
          <dgm:animLvl val="lvl"/>
          <dgm:resizeHandles val="exact"/>
        </dgm:presLayoutVars>
      </dgm:prSet>
      <dgm:spPr/>
    </dgm:pt>
    <dgm:pt modelId="{DA9533E8-C76E-4853-80E1-C8FD6F812DC7}" type="pres">
      <dgm:prSet presAssocID="{F099AA17-4F6A-4EA3-9D95-884E44C64B8D}" presName="parentLin" presStyleCnt="0"/>
      <dgm:spPr/>
    </dgm:pt>
    <dgm:pt modelId="{00CCF37A-5A00-4C19-B68D-8496F6A92CB4}" type="pres">
      <dgm:prSet presAssocID="{F099AA17-4F6A-4EA3-9D95-884E44C64B8D}" presName="parentLeftMargin" presStyleLbl="node1" presStyleIdx="0" presStyleCnt="1"/>
      <dgm:spPr/>
    </dgm:pt>
    <dgm:pt modelId="{6DD9DEFC-2227-421D-A70B-AC016E18DF55}" type="pres">
      <dgm:prSet presAssocID="{F099AA17-4F6A-4EA3-9D95-884E44C64B8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A2C67D5-A49C-49E1-9BE7-0C8F5E8955C2}" type="pres">
      <dgm:prSet presAssocID="{F099AA17-4F6A-4EA3-9D95-884E44C64B8D}" presName="negativeSpace" presStyleCnt="0"/>
      <dgm:spPr/>
    </dgm:pt>
    <dgm:pt modelId="{BDA9EE23-1B35-49B9-B6AC-277A67BCAD81}" type="pres">
      <dgm:prSet presAssocID="{F099AA17-4F6A-4EA3-9D95-884E44C64B8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EFACA2D-C960-46EA-9848-BA5590D23712}" srcId="{F099AA17-4F6A-4EA3-9D95-884E44C64B8D}" destId="{28986489-F92E-46BE-8BB7-DE0CB14CB3BC}" srcOrd="0" destOrd="0" parTransId="{4D12ED0D-A5B7-49D7-817F-E977A8746FC7}" sibTransId="{03B0E8AD-112C-43FE-B80E-B9BE0AABB924}"/>
    <dgm:cxn modelId="{1340AD39-24E1-4ADA-9602-F8A4A059A6DC}" srcId="{F099AA17-4F6A-4EA3-9D95-884E44C64B8D}" destId="{5A784454-ED10-4DA5-BC54-020AE028767E}" srcOrd="1" destOrd="0" parTransId="{137A6B5E-5CAD-4CCE-9536-CA31E18478E4}" sibTransId="{1D99CF8D-4E06-4FB4-B98C-C3CC7C915770}"/>
    <dgm:cxn modelId="{80BBE95C-C3B0-41D6-ACFE-1298F7EEFDC5}" type="presOf" srcId="{176B16B1-9C20-4309-B105-2D1E77543DE5}" destId="{457D8F74-C113-4E28-AB60-6FD5C90343CE}" srcOrd="0" destOrd="0" presId="urn:microsoft.com/office/officeart/2005/8/layout/list1"/>
    <dgm:cxn modelId="{1CEDDF63-E0B6-4BEF-89AF-FC8DEECCE9F3}" srcId="{F099AA17-4F6A-4EA3-9D95-884E44C64B8D}" destId="{D80D723A-9BA2-4321-BD33-5A4D0C34EB0A}" srcOrd="2" destOrd="0" parTransId="{86C5DE53-BB40-4314-9411-D9F8F1FE0F00}" sibTransId="{56EDE3A9-9FF0-4370-9432-88BD294A63BC}"/>
    <dgm:cxn modelId="{914F5644-E1B7-4148-9017-B5E63E6BCECB}" srcId="{5A784454-ED10-4DA5-BC54-020AE028767E}" destId="{EB0B3513-4C84-4EBD-9A1C-80A4DD43F7AE}" srcOrd="0" destOrd="0" parTransId="{08DD3A6F-914E-41CF-9F46-3FE5450B39F7}" sibTransId="{283497A5-8C36-428C-882D-46C344C3971A}"/>
    <dgm:cxn modelId="{0E6B4F6E-1F84-475F-B8D0-79E4C71C2300}" srcId="{28986489-F92E-46BE-8BB7-DE0CB14CB3BC}" destId="{30843EDF-D04E-493B-8D5B-BCFE7DD55402}" srcOrd="0" destOrd="0" parTransId="{BE58967D-51CD-490D-AAD0-5C119217DAF2}" sibTransId="{F41A564B-2EEF-4354-9B3A-242C8451DB9B}"/>
    <dgm:cxn modelId="{69EDC976-BF48-4714-AD4D-8E650E2DDEF1}" type="presOf" srcId="{F099AA17-4F6A-4EA3-9D95-884E44C64B8D}" destId="{00CCF37A-5A00-4C19-B68D-8496F6A92CB4}" srcOrd="0" destOrd="0" presId="urn:microsoft.com/office/officeart/2005/8/layout/list1"/>
    <dgm:cxn modelId="{B0BE6F97-B4B3-4005-806B-B2CE6ED721D4}" type="presOf" srcId="{28986489-F92E-46BE-8BB7-DE0CB14CB3BC}" destId="{BDA9EE23-1B35-49B9-B6AC-277A67BCAD81}" srcOrd="0" destOrd="0" presId="urn:microsoft.com/office/officeart/2005/8/layout/list1"/>
    <dgm:cxn modelId="{22F1E0B4-8A23-4AAE-B688-623E5101C9E0}" type="presOf" srcId="{D80D723A-9BA2-4321-BD33-5A4D0C34EB0A}" destId="{BDA9EE23-1B35-49B9-B6AC-277A67BCAD81}" srcOrd="0" destOrd="4" presId="urn:microsoft.com/office/officeart/2005/8/layout/list1"/>
    <dgm:cxn modelId="{3E4F17B7-DC16-4D8E-BD55-69B44C65BF5A}" type="presOf" srcId="{5A784454-ED10-4DA5-BC54-020AE028767E}" destId="{BDA9EE23-1B35-49B9-B6AC-277A67BCAD81}" srcOrd="0" destOrd="2" presId="urn:microsoft.com/office/officeart/2005/8/layout/list1"/>
    <dgm:cxn modelId="{2D51DCBF-6371-4C84-9C7A-71CA9CF5A84F}" type="presOf" srcId="{F099AA17-4F6A-4EA3-9D95-884E44C64B8D}" destId="{6DD9DEFC-2227-421D-A70B-AC016E18DF55}" srcOrd="1" destOrd="0" presId="urn:microsoft.com/office/officeart/2005/8/layout/list1"/>
    <dgm:cxn modelId="{BF1E85CA-D9EA-43D5-BC23-AF853B61F1D2}" srcId="{D80D723A-9BA2-4321-BD33-5A4D0C34EB0A}" destId="{FE867F45-29AA-49C6-8CA2-A40A372353D0}" srcOrd="0" destOrd="0" parTransId="{82E3902B-5306-4A2B-92DA-FE579E82227C}" sibTransId="{999EB45B-D33D-48E4-AD75-B209B51D1E0C}"/>
    <dgm:cxn modelId="{F65BE8D3-8FAC-4D60-A7F7-C61C09648BF0}" srcId="{176B16B1-9C20-4309-B105-2D1E77543DE5}" destId="{F099AA17-4F6A-4EA3-9D95-884E44C64B8D}" srcOrd="0" destOrd="0" parTransId="{1101027C-5EFA-4B33-AE8B-9DC0F5627A74}" sibTransId="{19D67CFC-09CE-4AF7-91D6-79609FCFBFB6}"/>
    <dgm:cxn modelId="{753B62DF-75EC-4D8D-8FCA-78BCD6099123}" type="presOf" srcId="{30843EDF-D04E-493B-8D5B-BCFE7DD55402}" destId="{BDA9EE23-1B35-49B9-B6AC-277A67BCAD81}" srcOrd="0" destOrd="1" presId="urn:microsoft.com/office/officeart/2005/8/layout/list1"/>
    <dgm:cxn modelId="{41141FE0-B77E-4801-A8FF-1798B21E9728}" type="presOf" srcId="{EB0B3513-4C84-4EBD-9A1C-80A4DD43F7AE}" destId="{BDA9EE23-1B35-49B9-B6AC-277A67BCAD81}" srcOrd="0" destOrd="3" presId="urn:microsoft.com/office/officeart/2005/8/layout/list1"/>
    <dgm:cxn modelId="{C70027E3-70B8-4648-8C45-801C58923789}" type="presOf" srcId="{FE867F45-29AA-49C6-8CA2-A40A372353D0}" destId="{BDA9EE23-1B35-49B9-B6AC-277A67BCAD81}" srcOrd="0" destOrd="5" presId="urn:microsoft.com/office/officeart/2005/8/layout/list1"/>
    <dgm:cxn modelId="{C02A1736-C73E-447A-AE88-5531C6AF31D7}" type="presParOf" srcId="{457D8F74-C113-4E28-AB60-6FD5C90343CE}" destId="{DA9533E8-C76E-4853-80E1-C8FD6F812DC7}" srcOrd="0" destOrd="0" presId="urn:microsoft.com/office/officeart/2005/8/layout/list1"/>
    <dgm:cxn modelId="{1AA4D445-29DA-4F6D-B2E5-3960F8C39C9F}" type="presParOf" srcId="{DA9533E8-C76E-4853-80E1-C8FD6F812DC7}" destId="{00CCF37A-5A00-4C19-B68D-8496F6A92CB4}" srcOrd="0" destOrd="0" presId="urn:microsoft.com/office/officeart/2005/8/layout/list1"/>
    <dgm:cxn modelId="{5384B65D-6E2F-4922-8273-21B49C056873}" type="presParOf" srcId="{DA9533E8-C76E-4853-80E1-C8FD6F812DC7}" destId="{6DD9DEFC-2227-421D-A70B-AC016E18DF55}" srcOrd="1" destOrd="0" presId="urn:microsoft.com/office/officeart/2005/8/layout/list1"/>
    <dgm:cxn modelId="{C2A8BF85-CBC4-4AEB-B271-7DFFD21A8386}" type="presParOf" srcId="{457D8F74-C113-4E28-AB60-6FD5C90343CE}" destId="{CA2C67D5-A49C-49E1-9BE7-0C8F5E8955C2}" srcOrd="1" destOrd="0" presId="urn:microsoft.com/office/officeart/2005/8/layout/list1"/>
    <dgm:cxn modelId="{F1DC67A9-C64A-45DE-89AB-04F9CB65441F}" type="presParOf" srcId="{457D8F74-C113-4E28-AB60-6FD5C90343CE}" destId="{BDA9EE23-1B35-49B9-B6AC-277A67BCAD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1EBCBD-F712-4BC1-A5DF-40F9B97E20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47E34-1B7B-445F-9248-21842D570C02}">
      <dgm:prSet phldrT="[Text]"/>
      <dgm:spPr/>
      <dgm:t>
        <a:bodyPr/>
        <a:lstStyle/>
        <a:p>
          <a:r>
            <a:rPr lang="en-US" dirty="0"/>
            <a:t>Potential Risks of TIFs:</a:t>
          </a:r>
        </a:p>
      </dgm:t>
    </dgm:pt>
    <dgm:pt modelId="{CF34FCB6-0A89-46CB-AE01-415E5836333F}" type="parTrans" cxnId="{7EA85D81-4F9E-40C6-B7CD-11100D367CCD}">
      <dgm:prSet/>
      <dgm:spPr/>
      <dgm:t>
        <a:bodyPr/>
        <a:lstStyle/>
        <a:p>
          <a:endParaRPr lang="en-US"/>
        </a:p>
      </dgm:t>
    </dgm:pt>
    <dgm:pt modelId="{9A2D2FDA-2A35-4EBD-892A-57DBC1E3124C}" type="sibTrans" cxnId="{7EA85D81-4F9E-40C6-B7CD-11100D367CCD}">
      <dgm:prSet/>
      <dgm:spPr/>
      <dgm:t>
        <a:bodyPr/>
        <a:lstStyle/>
        <a:p>
          <a:endParaRPr lang="en-US"/>
        </a:p>
      </dgm:t>
    </dgm:pt>
    <dgm:pt modelId="{EC40E40E-2229-41F3-B746-3BC7FF526AF0}">
      <dgm:prSet/>
      <dgm:spPr/>
      <dgm:t>
        <a:bodyPr/>
        <a:lstStyle/>
        <a:p>
          <a:r>
            <a:rPr lang="en-US"/>
            <a:t>Anticipated real property improvements are not completed or valued at anticipated level, resulting in lower PILOTs.</a:t>
          </a:r>
          <a:endParaRPr lang="en-US" dirty="0"/>
        </a:p>
      </dgm:t>
    </dgm:pt>
    <dgm:pt modelId="{522AD143-E2C6-49C8-A431-1DCBAE749373}" type="parTrans" cxnId="{93DFA3A5-1E1B-4070-8649-C1D7611DC531}">
      <dgm:prSet/>
      <dgm:spPr/>
      <dgm:t>
        <a:bodyPr/>
        <a:lstStyle/>
        <a:p>
          <a:endParaRPr lang="en-US"/>
        </a:p>
      </dgm:t>
    </dgm:pt>
    <dgm:pt modelId="{0ACA5641-FEA3-44F2-834A-F4DC2497FDA1}" type="sibTrans" cxnId="{93DFA3A5-1E1B-4070-8649-C1D7611DC531}">
      <dgm:prSet/>
      <dgm:spPr/>
      <dgm:t>
        <a:bodyPr/>
        <a:lstStyle/>
        <a:p>
          <a:endParaRPr lang="en-US"/>
        </a:p>
      </dgm:t>
    </dgm:pt>
    <dgm:pt modelId="{3EEA114B-F786-4440-A05F-D118B069FAD6}">
      <dgm:prSet/>
      <dgm:spPr/>
      <dgm:t>
        <a:bodyPr/>
        <a:lstStyle/>
        <a:p>
          <a:r>
            <a:rPr lang="en-US"/>
            <a:t>Real Property improvements are completed, but the improvements are damaged or destroyed, resulting in lower PILOTs.</a:t>
          </a:r>
          <a:endParaRPr lang="en-US" dirty="0"/>
        </a:p>
      </dgm:t>
    </dgm:pt>
    <dgm:pt modelId="{AD64EC6B-C4F3-437D-BF6D-3E742D700E90}" type="parTrans" cxnId="{1A679958-082D-47DA-B33C-67A966CDE03C}">
      <dgm:prSet/>
      <dgm:spPr/>
      <dgm:t>
        <a:bodyPr/>
        <a:lstStyle/>
        <a:p>
          <a:endParaRPr lang="en-US"/>
        </a:p>
      </dgm:t>
    </dgm:pt>
    <dgm:pt modelId="{82B86174-FF4F-42A5-ABAE-46296AD526CA}" type="sibTrans" cxnId="{1A679958-082D-47DA-B33C-67A966CDE03C}">
      <dgm:prSet/>
      <dgm:spPr/>
      <dgm:t>
        <a:bodyPr/>
        <a:lstStyle/>
        <a:p>
          <a:endParaRPr lang="en-US"/>
        </a:p>
      </dgm:t>
    </dgm:pt>
    <dgm:pt modelId="{674C81A9-D931-4366-ACFE-05B626EF3F66}">
      <dgm:prSet/>
      <dgm:spPr/>
      <dgm:t>
        <a:bodyPr/>
        <a:lstStyle/>
        <a:p>
          <a:r>
            <a:rPr lang="en-US"/>
            <a:t>Real Property Improvements are completed, but the property owner encounters financial difficulty and lacks ability to make TIF PILOTs.</a:t>
          </a:r>
          <a:endParaRPr lang="en-US" dirty="0"/>
        </a:p>
      </dgm:t>
    </dgm:pt>
    <dgm:pt modelId="{5B137B14-6AA0-4890-94B2-7CE1DEC82871}" type="parTrans" cxnId="{51B9E9D6-D939-4F19-A7FC-53C15215CD83}">
      <dgm:prSet/>
      <dgm:spPr/>
      <dgm:t>
        <a:bodyPr/>
        <a:lstStyle/>
        <a:p>
          <a:endParaRPr lang="en-US"/>
        </a:p>
      </dgm:t>
    </dgm:pt>
    <dgm:pt modelId="{15D4F435-969A-478E-8E33-711638A22ED4}" type="sibTrans" cxnId="{51B9E9D6-D939-4F19-A7FC-53C15215CD83}">
      <dgm:prSet/>
      <dgm:spPr/>
      <dgm:t>
        <a:bodyPr/>
        <a:lstStyle/>
        <a:p>
          <a:endParaRPr lang="en-US"/>
        </a:p>
      </dgm:t>
    </dgm:pt>
    <dgm:pt modelId="{2C6C31CD-ECFA-4CCC-AE8F-3E9843D5E07E}">
      <dgm:prSet/>
      <dgm:spPr/>
      <dgm:t>
        <a:bodyPr/>
        <a:lstStyle/>
        <a:p>
          <a:r>
            <a:rPr lang="en-US"/>
            <a:t>Potential future decrease in level of assessed valuation and/or the level of real property taxation, resulting in lower PILOTs.</a:t>
          </a:r>
          <a:endParaRPr lang="en-US" dirty="0"/>
        </a:p>
      </dgm:t>
    </dgm:pt>
    <dgm:pt modelId="{9C249CA3-DB15-4B9E-96F3-3C7E00225217}" type="parTrans" cxnId="{28C5D3D6-8AF7-494A-BAA5-5D66585608CF}">
      <dgm:prSet/>
      <dgm:spPr/>
      <dgm:t>
        <a:bodyPr/>
        <a:lstStyle/>
        <a:p>
          <a:endParaRPr lang="en-US"/>
        </a:p>
      </dgm:t>
    </dgm:pt>
    <dgm:pt modelId="{4BC6560A-0F69-4B1F-AD3F-2202864E36CF}" type="sibTrans" cxnId="{28C5D3D6-8AF7-494A-BAA5-5D66585608CF}">
      <dgm:prSet/>
      <dgm:spPr/>
      <dgm:t>
        <a:bodyPr/>
        <a:lstStyle/>
        <a:p>
          <a:endParaRPr lang="en-US"/>
        </a:p>
      </dgm:t>
    </dgm:pt>
    <dgm:pt modelId="{2C6B7A7D-4644-44A3-A778-F5DEACE8048A}">
      <dgm:prSet/>
      <dgm:spPr/>
      <dgm:t>
        <a:bodyPr/>
        <a:lstStyle/>
        <a:p>
          <a:r>
            <a:rPr lang="en-US" dirty="0"/>
            <a:t>One solution Special Assessment Secured TIFs. Developer initiated petition.</a:t>
          </a:r>
        </a:p>
      </dgm:t>
    </dgm:pt>
    <dgm:pt modelId="{475653D8-41C8-40E4-9561-EF354A296E1E}" type="parTrans" cxnId="{9DE7C36F-6EBD-4CB8-83AD-31332ED4783B}">
      <dgm:prSet/>
      <dgm:spPr/>
      <dgm:t>
        <a:bodyPr/>
        <a:lstStyle/>
        <a:p>
          <a:endParaRPr lang="en-US"/>
        </a:p>
      </dgm:t>
    </dgm:pt>
    <dgm:pt modelId="{E0B1ECCE-61C4-4DAC-AF48-E005B8DED97B}" type="sibTrans" cxnId="{9DE7C36F-6EBD-4CB8-83AD-31332ED4783B}">
      <dgm:prSet/>
      <dgm:spPr/>
      <dgm:t>
        <a:bodyPr/>
        <a:lstStyle/>
        <a:p>
          <a:endParaRPr lang="en-US"/>
        </a:p>
      </dgm:t>
    </dgm:pt>
    <dgm:pt modelId="{E314354B-FA18-4834-8C18-D3BB128E2EFD}" type="pres">
      <dgm:prSet presAssocID="{891EBCBD-F712-4BC1-A5DF-40F9B97E203C}" presName="linear" presStyleCnt="0">
        <dgm:presLayoutVars>
          <dgm:dir/>
          <dgm:animLvl val="lvl"/>
          <dgm:resizeHandles val="exact"/>
        </dgm:presLayoutVars>
      </dgm:prSet>
      <dgm:spPr/>
    </dgm:pt>
    <dgm:pt modelId="{14B9222A-35CD-46CD-8A9D-203E9BAD514F}" type="pres">
      <dgm:prSet presAssocID="{AB747E34-1B7B-445F-9248-21842D570C02}" presName="parentLin" presStyleCnt="0"/>
      <dgm:spPr/>
    </dgm:pt>
    <dgm:pt modelId="{2959C49C-D015-4287-9B76-B20350987420}" type="pres">
      <dgm:prSet presAssocID="{AB747E34-1B7B-445F-9248-21842D570C02}" presName="parentLeftMargin" presStyleLbl="node1" presStyleIdx="0" presStyleCnt="1"/>
      <dgm:spPr/>
    </dgm:pt>
    <dgm:pt modelId="{E7746C37-CA4F-4A20-9A65-8CCF42EC6D79}" type="pres">
      <dgm:prSet presAssocID="{AB747E34-1B7B-445F-9248-21842D570C0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F1DD7EE-F8E4-4344-9C71-D72301E10C66}" type="pres">
      <dgm:prSet presAssocID="{AB747E34-1B7B-445F-9248-21842D570C02}" presName="negativeSpace" presStyleCnt="0"/>
      <dgm:spPr/>
    </dgm:pt>
    <dgm:pt modelId="{7D66FE81-9401-42F4-AC19-B17934AA2653}" type="pres">
      <dgm:prSet presAssocID="{AB747E34-1B7B-445F-9248-21842D570C0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693440D-25A0-4BB0-A8C2-659951E7D726}" type="presOf" srcId="{AB747E34-1B7B-445F-9248-21842D570C02}" destId="{2959C49C-D015-4287-9B76-B20350987420}" srcOrd="0" destOrd="0" presId="urn:microsoft.com/office/officeart/2005/8/layout/list1"/>
    <dgm:cxn modelId="{3DE81265-4179-4F90-8D4B-472943C9B46B}" type="presOf" srcId="{2C6B7A7D-4644-44A3-A778-F5DEACE8048A}" destId="{7D66FE81-9401-42F4-AC19-B17934AA2653}" srcOrd="0" destOrd="4" presId="urn:microsoft.com/office/officeart/2005/8/layout/list1"/>
    <dgm:cxn modelId="{F1B7D56A-1C78-41E3-82D1-286BBD5F3D2F}" type="presOf" srcId="{2C6C31CD-ECFA-4CCC-AE8F-3E9843D5E07E}" destId="{7D66FE81-9401-42F4-AC19-B17934AA2653}" srcOrd="0" destOrd="3" presId="urn:microsoft.com/office/officeart/2005/8/layout/list1"/>
    <dgm:cxn modelId="{0F44744B-0AB8-4863-A7AA-463626DB8216}" type="presOf" srcId="{3EEA114B-F786-4440-A05F-D118B069FAD6}" destId="{7D66FE81-9401-42F4-AC19-B17934AA2653}" srcOrd="0" destOrd="1" presId="urn:microsoft.com/office/officeart/2005/8/layout/list1"/>
    <dgm:cxn modelId="{9DE7C36F-6EBD-4CB8-83AD-31332ED4783B}" srcId="{AB747E34-1B7B-445F-9248-21842D570C02}" destId="{2C6B7A7D-4644-44A3-A778-F5DEACE8048A}" srcOrd="4" destOrd="0" parTransId="{475653D8-41C8-40E4-9561-EF354A296E1E}" sibTransId="{E0B1ECCE-61C4-4DAC-AF48-E005B8DED97B}"/>
    <dgm:cxn modelId="{1A679958-082D-47DA-B33C-67A966CDE03C}" srcId="{AB747E34-1B7B-445F-9248-21842D570C02}" destId="{3EEA114B-F786-4440-A05F-D118B069FAD6}" srcOrd="1" destOrd="0" parTransId="{AD64EC6B-C4F3-437D-BF6D-3E742D700E90}" sibTransId="{82B86174-FF4F-42A5-ABAE-46296AD526CA}"/>
    <dgm:cxn modelId="{7EA85D81-4F9E-40C6-B7CD-11100D367CCD}" srcId="{891EBCBD-F712-4BC1-A5DF-40F9B97E203C}" destId="{AB747E34-1B7B-445F-9248-21842D570C02}" srcOrd="0" destOrd="0" parTransId="{CF34FCB6-0A89-46CB-AE01-415E5836333F}" sibTransId="{9A2D2FDA-2A35-4EBD-892A-57DBC1E3124C}"/>
    <dgm:cxn modelId="{93DFA3A5-1E1B-4070-8649-C1D7611DC531}" srcId="{AB747E34-1B7B-445F-9248-21842D570C02}" destId="{EC40E40E-2229-41F3-B746-3BC7FF526AF0}" srcOrd="0" destOrd="0" parTransId="{522AD143-E2C6-49C8-A431-1DCBAE749373}" sibTransId="{0ACA5641-FEA3-44F2-834A-F4DC2497FDA1}"/>
    <dgm:cxn modelId="{E88A4BA6-B784-480D-B58E-46239204B832}" type="presOf" srcId="{674C81A9-D931-4366-ACFE-05B626EF3F66}" destId="{7D66FE81-9401-42F4-AC19-B17934AA2653}" srcOrd="0" destOrd="2" presId="urn:microsoft.com/office/officeart/2005/8/layout/list1"/>
    <dgm:cxn modelId="{CEE6E6AB-852A-4CEF-8D82-BC371E272807}" type="presOf" srcId="{EC40E40E-2229-41F3-B746-3BC7FF526AF0}" destId="{7D66FE81-9401-42F4-AC19-B17934AA2653}" srcOrd="0" destOrd="0" presId="urn:microsoft.com/office/officeart/2005/8/layout/list1"/>
    <dgm:cxn modelId="{F6237AB2-5EB6-4FFC-B909-025976D2E8DC}" type="presOf" srcId="{891EBCBD-F712-4BC1-A5DF-40F9B97E203C}" destId="{E314354B-FA18-4834-8C18-D3BB128E2EFD}" srcOrd="0" destOrd="0" presId="urn:microsoft.com/office/officeart/2005/8/layout/list1"/>
    <dgm:cxn modelId="{DCA259D0-B6E8-401A-9240-91D123A776F0}" type="presOf" srcId="{AB747E34-1B7B-445F-9248-21842D570C02}" destId="{E7746C37-CA4F-4A20-9A65-8CCF42EC6D79}" srcOrd="1" destOrd="0" presId="urn:microsoft.com/office/officeart/2005/8/layout/list1"/>
    <dgm:cxn modelId="{28C5D3D6-8AF7-494A-BAA5-5D66585608CF}" srcId="{AB747E34-1B7B-445F-9248-21842D570C02}" destId="{2C6C31CD-ECFA-4CCC-AE8F-3E9843D5E07E}" srcOrd="3" destOrd="0" parTransId="{9C249CA3-DB15-4B9E-96F3-3C7E00225217}" sibTransId="{4BC6560A-0F69-4B1F-AD3F-2202864E36CF}"/>
    <dgm:cxn modelId="{51B9E9D6-D939-4F19-A7FC-53C15215CD83}" srcId="{AB747E34-1B7B-445F-9248-21842D570C02}" destId="{674C81A9-D931-4366-ACFE-05B626EF3F66}" srcOrd="2" destOrd="0" parTransId="{5B137B14-6AA0-4890-94B2-7CE1DEC82871}" sibTransId="{15D4F435-969A-478E-8E33-711638A22ED4}"/>
    <dgm:cxn modelId="{84F98CAF-5CCA-4B96-B5E6-5AE377784754}" type="presParOf" srcId="{E314354B-FA18-4834-8C18-D3BB128E2EFD}" destId="{14B9222A-35CD-46CD-8A9D-203E9BAD514F}" srcOrd="0" destOrd="0" presId="urn:microsoft.com/office/officeart/2005/8/layout/list1"/>
    <dgm:cxn modelId="{EEDBAAB8-7743-4B27-BF1A-37AADF05FB2C}" type="presParOf" srcId="{14B9222A-35CD-46CD-8A9D-203E9BAD514F}" destId="{2959C49C-D015-4287-9B76-B20350987420}" srcOrd="0" destOrd="0" presId="urn:microsoft.com/office/officeart/2005/8/layout/list1"/>
    <dgm:cxn modelId="{7875FBDC-FC94-41C6-8605-C96405C0D096}" type="presParOf" srcId="{14B9222A-35CD-46CD-8A9D-203E9BAD514F}" destId="{E7746C37-CA4F-4A20-9A65-8CCF42EC6D79}" srcOrd="1" destOrd="0" presId="urn:microsoft.com/office/officeart/2005/8/layout/list1"/>
    <dgm:cxn modelId="{E04073DF-3EB5-421C-94C4-796A284B0D69}" type="presParOf" srcId="{E314354B-FA18-4834-8C18-D3BB128E2EFD}" destId="{4F1DD7EE-F8E4-4344-9C71-D72301E10C66}" srcOrd="1" destOrd="0" presId="urn:microsoft.com/office/officeart/2005/8/layout/list1"/>
    <dgm:cxn modelId="{B871BF3E-A590-4959-8DC1-ABAF3DFFDC44}" type="presParOf" srcId="{E314354B-FA18-4834-8C18-D3BB128E2EFD}" destId="{7D66FE81-9401-42F4-AC19-B17934AA265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F36CB0-C16E-49D2-89D0-E10DE647872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2D9DE-5007-4693-86DE-EF0A7BCB6F01}">
      <dgm:prSet phldrT="[Text]"/>
      <dgm:spPr/>
      <dgm:t>
        <a:bodyPr/>
        <a:lstStyle/>
        <a:p>
          <a:r>
            <a:rPr lang="en-US" dirty="0"/>
            <a:t>Illinois TIF Program</a:t>
          </a:r>
        </a:p>
      </dgm:t>
    </dgm:pt>
    <dgm:pt modelId="{711FEA0D-A91D-4F16-89F2-AFFDC1693708}" type="parTrans" cxnId="{7F91B428-640E-4C18-B175-2E1B7C7E9D33}">
      <dgm:prSet/>
      <dgm:spPr/>
      <dgm:t>
        <a:bodyPr/>
        <a:lstStyle/>
        <a:p>
          <a:endParaRPr lang="en-US"/>
        </a:p>
      </dgm:t>
    </dgm:pt>
    <dgm:pt modelId="{46E3828F-A00E-4ED3-8665-9B256F9693C8}" type="sibTrans" cxnId="{7F91B428-640E-4C18-B175-2E1B7C7E9D33}">
      <dgm:prSet/>
      <dgm:spPr/>
      <dgm:t>
        <a:bodyPr/>
        <a:lstStyle/>
        <a:p>
          <a:endParaRPr lang="en-US"/>
        </a:p>
      </dgm:t>
    </dgm:pt>
    <dgm:pt modelId="{1A6422CC-1199-493C-A7DE-CAD25B4EF629}">
      <dgm:prSet phldrT="[Text]"/>
      <dgm:spPr/>
      <dgm:t>
        <a:bodyPr/>
        <a:lstStyle/>
        <a:p>
          <a:r>
            <a:rPr lang="en-US" b="0" i="0" u="none" dirty="0"/>
            <a:t>Focused on underserved areas</a:t>
          </a:r>
          <a:endParaRPr lang="en-US" dirty="0"/>
        </a:p>
      </dgm:t>
    </dgm:pt>
    <dgm:pt modelId="{64115E58-D1F8-4DA9-B8A1-57EE42934A89}" type="parTrans" cxnId="{7753E1EC-B781-40B1-BA6F-D09D4957F725}">
      <dgm:prSet/>
      <dgm:spPr/>
      <dgm:t>
        <a:bodyPr/>
        <a:lstStyle/>
        <a:p>
          <a:endParaRPr lang="en-US"/>
        </a:p>
      </dgm:t>
    </dgm:pt>
    <dgm:pt modelId="{847FC7C9-0107-47B4-87FD-7BD4E3DEFD4F}" type="sibTrans" cxnId="{7753E1EC-B781-40B1-BA6F-D09D4957F725}">
      <dgm:prSet/>
      <dgm:spPr/>
      <dgm:t>
        <a:bodyPr/>
        <a:lstStyle/>
        <a:p>
          <a:endParaRPr lang="en-US"/>
        </a:p>
      </dgm:t>
    </dgm:pt>
    <dgm:pt modelId="{158E04DD-5EC0-4C03-82F2-4E8182932188}">
      <dgm:prSet phldrT="[Text]"/>
      <dgm:spPr/>
      <dgm:t>
        <a:bodyPr/>
        <a:lstStyle/>
        <a:p>
          <a:r>
            <a:rPr lang="en-US" b="0" i="0" u="none" dirty="0"/>
            <a:t>Local governments can redirect additional tax revenues generated above a set amount within a designated TIF district for infrastructure  improvements within the TIF</a:t>
          </a:r>
          <a:endParaRPr lang="en-US" dirty="0"/>
        </a:p>
      </dgm:t>
    </dgm:pt>
    <dgm:pt modelId="{9D26C510-0231-44DA-BA7F-5FAF8B78C7E1}" type="parTrans" cxnId="{691D1437-4FFB-4128-9E1B-8E714158FF37}">
      <dgm:prSet/>
      <dgm:spPr/>
      <dgm:t>
        <a:bodyPr/>
        <a:lstStyle/>
        <a:p>
          <a:endParaRPr lang="en-US"/>
        </a:p>
      </dgm:t>
    </dgm:pt>
    <dgm:pt modelId="{4E7405A3-0244-49A2-A1FE-587463057D23}" type="sibTrans" cxnId="{691D1437-4FFB-4128-9E1B-8E714158FF37}">
      <dgm:prSet/>
      <dgm:spPr/>
      <dgm:t>
        <a:bodyPr/>
        <a:lstStyle/>
        <a:p>
          <a:endParaRPr lang="en-US"/>
        </a:p>
      </dgm:t>
    </dgm:pt>
    <dgm:pt modelId="{885CBAC5-210B-4894-A506-DB22F8F56DCF}">
      <dgm:prSet phldrT="[Text]"/>
      <dgm:spPr/>
      <dgm:t>
        <a:bodyPr/>
        <a:lstStyle/>
        <a:p>
          <a:r>
            <a:rPr lang="en-US" b="0" i="0" u="none" dirty="0"/>
            <a:t>Funds improvements in  streets, sewer, water lines, and historic properties, and for support infrastructure required for industrial/commercial use</a:t>
          </a:r>
          <a:endParaRPr lang="en-US" dirty="0"/>
        </a:p>
      </dgm:t>
    </dgm:pt>
    <dgm:pt modelId="{96D439C5-3670-437B-A264-E57FFDD7185C}" type="parTrans" cxnId="{5B493A53-176A-4DAB-998F-8868A1043CF0}">
      <dgm:prSet/>
      <dgm:spPr/>
      <dgm:t>
        <a:bodyPr/>
        <a:lstStyle/>
        <a:p>
          <a:endParaRPr lang="en-US"/>
        </a:p>
      </dgm:t>
    </dgm:pt>
    <dgm:pt modelId="{184A625C-1DF4-4335-BF08-CE74779C2E58}" type="sibTrans" cxnId="{5B493A53-176A-4DAB-998F-8868A1043CF0}">
      <dgm:prSet/>
      <dgm:spPr/>
      <dgm:t>
        <a:bodyPr/>
        <a:lstStyle/>
        <a:p>
          <a:endParaRPr lang="en-US"/>
        </a:p>
      </dgm:t>
    </dgm:pt>
    <dgm:pt modelId="{7867C577-FE61-43B5-91B1-351D7658CBFB}" type="pres">
      <dgm:prSet presAssocID="{70F36CB0-C16E-49D2-89D0-E10DE647872A}" presName="Name0" presStyleCnt="0">
        <dgm:presLayoutVars>
          <dgm:dir/>
          <dgm:animLvl val="lvl"/>
          <dgm:resizeHandles val="exact"/>
        </dgm:presLayoutVars>
      </dgm:prSet>
      <dgm:spPr/>
    </dgm:pt>
    <dgm:pt modelId="{1FFCDB43-5081-4690-A2FC-E3A9FEA00FDC}" type="pres">
      <dgm:prSet presAssocID="{D232D9DE-5007-4693-86DE-EF0A7BCB6F01}" presName="composite" presStyleCnt="0"/>
      <dgm:spPr/>
    </dgm:pt>
    <dgm:pt modelId="{DFA0ED17-0AF7-4C92-A38C-CE37DAFFB184}" type="pres">
      <dgm:prSet presAssocID="{D232D9DE-5007-4693-86DE-EF0A7BCB6F0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2375AAE-8B75-4A37-9E69-C8CE8ADF9213}" type="pres">
      <dgm:prSet presAssocID="{D232D9DE-5007-4693-86DE-EF0A7BCB6F0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2E42520-8B2A-4C17-AFDC-9BD9DA454E40}" type="presOf" srcId="{70F36CB0-C16E-49D2-89D0-E10DE647872A}" destId="{7867C577-FE61-43B5-91B1-351D7658CBFB}" srcOrd="0" destOrd="0" presId="urn:microsoft.com/office/officeart/2005/8/layout/hList1"/>
    <dgm:cxn modelId="{7F91B428-640E-4C18-B175-2E1B7C7E9D33}" srcId="{70F36CB0-C16E-49D2-89D0-E10DE647872A}" destId="{D232D9DE-5007-4693-86DE-EF0A7BCB6F01}" srcOrd="0" destOrd="0" parTransId="{711FEA0D-A91D-4F16-89F2-AFFDC1693708}" sibTransId="{46E3828F-A00E-4ED3-8665-9B256F9693C8}"/>
    <dgm:cxn modelId="{691D1437-4FFB-4128-9E1B-8E714158FF37}" srcId="{D232D9DE-5007-4693-86DE-EF0A7BCB6F01}" destId="{158E04DD-5EC0-4C03-82F2-4E8182932188}" srcOrd="1" destOrd="0" parTransId="{9D26C510-0231-44DA-BA7F-5FAF8B78C7E1}" sibTransId="{4E7405A3-0244-49A2-A1FE-587463057D23}"/>
    <dgm:cxn modelId="{96C91B3A-6CE0-4B89-B14F-115889BDFD92}" type="presOf" srcId="{158E04DD-5EC0-4C03-82F2-4E8182932188}" destId="{02375AAE-8B75-4A37-9E69-C8CE8ADF9213}" srcOrd="0" destOrd="1" presId="urn:microsoft.com/office/officeart/2005/8/layout/hList1"/>
    <dgm:cxn modelId="{5B493A53-176A-4DAB-998F-8868A1043CF0}" srcId="{D232D9DE-5007-4693-86DE-EF0A7BCB6F01}" destId="{885CBAC5-210B-4894-A506-DB22F8F56DCF}" srcOrd="2" destOrd="0" parTransId="{96D439C5-3670-437B-A264-E57FFDD7185C}" sibTransId="{184A625C-1DF4-4335-BF08-CE74779C2E58}"/>
    <dgm:cxn modelId="{28A14C88-B6B0-4361-ABA4-22FD4AB3E058}" type="presOf" srcId="{885CBAC5-210B-4894-A506-DB22F8F56DCF}" destId="{02375AAE-8B75-4A37-9E69-C8CE8ADF9213}" srcOrd="0" destOrd="2" presId="urn:microsoft.com/office/officeart/2005/8/layout/hList1"/>
    <dgm:cxn modelId="{5402D9E2-2084-4E67-A850-5A320AE8DD7E}" type="presOf" srcId="{1A6422CC-1199-493C-A7DE-CAD25B4EF629}" destId="{02375AAE-8B75-4A37-9E69-C8CE8ADF9213}" srcOrd="0" destOrd="0" presId="urn:microsoft.com/office/officeart/2005/8/layout/hList1"/>
    <dgm:cxn modelId="{7753E1EC-B781-40B1-BA6F-D09D4957F725}" srcId="{D232D9DE-5007-4693-86DE-EF0A7BCB6F01}" destId="{1A6422CC-1199-493C-A7DE-CAD25B4EF629}" srcOrd="0" destOrd="0" parTransId="{64115E58-D1F8-4DA9-B8A1-57EE42934A89}" sibTransId="{847FC7C9-0107-47B4-87FD-7BD4E3DEFD4F}"/>
    <dgm:cxn modelId="{5A8B72F4-37F5-45F1-A035-9D146B48773D}" type="presOf" srcId="{D232D9DE-5007-4693-86DE-EF0A7BCB6F01}" destId="{DFA0ED17-0AF7-4C92-A38C-CE37DAFFB184}" srcOrd="0" destOrd="0" presId="urn:microsoft.com/office/officeart/2005/8/layout/hList1"/>
    <dgm:cxn modelId="{9EC0187D-E77E-4C60-B90F-4AA2802CF22D}" type="presParOf" srcId="{7867C577-FE61-43B5-91B1-351D7658CBFB}" destId="{1FFCDB43-5081-4690-A2FC-E3A9FEA00FDC}" srcOrd="0" destOrd="0" presId="urn:microsoft.com/office/officeart/2005/8/layout/hList1"/>
    <dgm:cxn modelId="{643568F9-7AAA-49A6-A093-F33C4B35CEC9}" type="presParOf" srcId="{1FFCDB43-5081-4690-A2FC-E3A9FEA00FDC}" destId="{DFA0ED17-0AF7-4C92-A38C-CE37DAFFB184}" srcOrd="0" destOrd="0" presId="urn:microsoft.com/office/officeart/2005/8/layout/hList1"/>
    <dgm:cxn modelId="{A69CEE26-9C49-4E73-BC10-F90038D4522F}" type="presParOf" srcId="{1FFCDB43-5081-4690-A2FC-E3A9FEA00FDC}" destId="{02375AAE-8B75-4A37-9E69-C8CE8ADF92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49E9141-F2F9-4BF2-A74C-E13D56DE2EB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42DB2-2975-4962-8063-4EA86EF0EB6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Joint Economic Development Options</a:t>
          </a:r>
          <a:endParaRPr lang="en-US" dirty="0"/>
        </a:p>
      </dgm:t>
    </dgm:pt>
    <dgm:pt modelId="{13057A35-72C2-4401-9D5B-CD34C8769179}" type="parTrans" cxnId="{0924F3B5-06F0-4B99-9026-F8506298DA33}">
      <dgm:prSet/>
      <dgm:spPr/>
      <dgm:t>
        <a:bodyPr/>
        <a:lstStyle/>
        <a:p>
          <a:endParaRPr lang="en-US"/>
        </a:p>
      </dgm:t>
    </dgm:pt>
    <dgm:pt modelId="{5C8E1C83-8870-4B85-82BD-725EA6F7ED95}" type="sibTrans" cxnId="{0924F3B5-06F0-4B99-9026-F8506298DA33}">
      <dgm:prSet/>
      <dgm:spPr/>
      <dgm:t>
        <a:bodyPr/>
        <a:lstStyle/>
        <a:p>
          <a:endParaRPr lang="en-US"/>
        </a:p>
      </dgm:t>
    </dgm:pt>
    <dgm:pt modelId="{8E171AF5-A830-4D16-A358-9401F32DCAE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Facilitate investment, cooperation and economic development between two or more contracting subdivisions</a:t>
          </a:r>
        </a:p>
      </dgm:t>
    </dgm:pt>
    <dgm:pt modelId="{8C3F606D-EC6E-4C0F-A79E-F7B2F42692DA}" type="parTrans" cxnId="{5ABB3FDD-C788-4EED-A95E-A1110AB55869}">
      <dgm:prSet/>
      <dgm:spPr/>
      <dgm:t>
        <a:bodyPr/>
        <a:lstStyle/>
        <a:p>
          <a:endParaRPr lang="en-US"/>
        </a:p>
      </dgm:t>
    </dgm:pt>
    <dgm:pt modelId="{AB673D60-68CE-49E5-B7D8-D1E4D48F2C58}" type="sibTrans" cxnId="{5ABB3FDD-C788-4EED-A95E-A1110AB55869}">
      <dgm:prSet/>
      <dgm:spPr/>
      <dgm:t>
        <a:bodyPr/>
        <a:lstStyle/>
        <a:p>
          <a:endParaRPr lang="en-US"/>
        </a:p>
      </dgm:t>
    </dgm:pt>
    <dgm:pt modelId="{3C7CC21F-4690-4E10-B890-FF21B56A755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Allocate financial and budgetary burdens, risks and benefits as agreed between the contracting parties, e.g. pooling and sharing resources to facilitate the district’s growth</a:t>
          </a:r>
        </a:p>
      </dgm:t>
    </dgm:pt>
    <dgm:pt modelId="{BE04A28A-18BD-44DE-B72C-BB98BBB320CF}" type="parTrans" cxnId="{0E65A178-25C1-4F1B-A865-3694A4CC3B29}">
      <dgm:prSet/>
      <dgm:spPr/>
      <dgm:t>
        <a:bodyPr/>
        <a:lstStyle/>
        <a:p>
          <a:endParaRPr lang="en-US"/>
        </a:p>
      </dgm:t>
    </dgm:pt>
    <dgm:pt modelId="{FD23E95D-F4B8-44F0-8251-86D8F4BC91C2}" type="sibTrans" cxnId="{0E65A178-25C1-4F1B-A865-3694A4CC3B29}">
      <dgm:prSet/>
      <dgm:spPr/>
      <dgm:t>
        <a:bodyPr/>
        <a:lstStyle/>
        <a:p>
          <a:endParaRPr lang="en-US"/>
        </a:p>
      </dgm:t>
    </dgm:pt>
    <dgm:pt modelId="{F6865F67-192A-4AAD-A93E-ED3A4B4ABF1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Two types</a:t>
          </a:r>
        </a:p>
      </dgm:t>
    </dgm:pt>
    <dgm:pt modelId="{11D87FFF-DB12-4432-8D8F-4D34DA922535}" type="parTrans" cxnId="{CFACED1B-72EB-4518-B7DE-16BC977A7328}">
      <dgm:prSet/>
      <dgm:spPr/>
      <dgm:t>
        <a:bodyPr/>
        <a:lstStyle/>
        <a:p>
          <a:endParaRPr lang="en-US"/>
        </a:p>
      </dgm:t>
    </dgm:pt>
    <dgm:pt modelId="{C469CEB5-008E-4AA4-9C7C-A561D09A31CE}" type="sibTrans" cxnId="{CFACED1B-72EB-4518-B7DE-16BC977A7328}">
      <dgm:prSet/>
      <dgm:spPr/>
      <dgm:t>
        <a:bodyPr/>
        <a:lstStyle/>
        <a:p>
          <a:endParaRPr lang="en-US"/>
        </a:p>
      </dgm:t>
    </dgm:pt>
    <dgm:pt modelId="{FC006BE3-0F32-4329-B646-A666E1AEE45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Joint Economic Development Districts (JEDD)</a:t>
          </a:r>
        </a:p>
      </dgm:t>
    </dgm:pt>
    <dgm:pt modelId="{FB446964-601B-413B-80C6-2D6BB7D843B1}" type="parTrans" cxnId="{64A6E823-7FEF-4DA4-B42B-41AD7BA5B375}">
      <dgm:prSet/>
      <dgm:spPr/>
      <dgm:t>
        <a:bodyPr/>
        <a:lstStyle/>
        <a:p>
          <a:endParaRPr lang="en-US"/>
        </a:p>
      </dgm:t>
    </dgm:pt>
    <dgm:pt modelId="{022E32F3-F5EE-4EA0-B375-9D2A16B41914}" type="sibTrans" cxnId="{64A6E823-7FEF-4DA4-B42B-41AD7BA5B375}">
      <dgm:prSet/>
      <dgm:spPr/>
      <dgm:t>
        <a:bodyPr/>
        <a:lstStyle/>
        <a:p>
          <a:endParaRPr lang="en-US"/>
        </a:p>
      </dgm:t>
    </dgm:pt>
    <dgm:pt modelId="{3E201907-9C25-4E58-A8CE-5D139403858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Municipal Utility District (Replaces JEDZ)</a:t>
          </a:r>
        </a:p>
      </dgm:t>
    </dgm:pt>
    <dgm:pt modelId="{425FEC60-22ED-449F-85FF-D4CB6822C65D}" type="parTrans" cxnId="{D39FE870-A847-4662-AA36-DC3AEA7679C6}">
      <dgm:prSet/>
      <dgm:spPr/>
      <dgm:t>
        <a:bodyPr/>
        <a:lstStyle/>
        <a:p>
          <a:endParaRPr lang="en-US"/>
        </a:p>
      </dgm:t>
    </dgm:pt>
    <dgm:pt modelId="{3F23C5BD-D83C-469F-B64D-4C22CB8688CD}" type="sibTrans" cxnId="{D39FE870-A847-4662-AA36-DC3AEA7679C6}">
      <dgm:prSet/>
      <dgm:spPr/>
      <dgm:t>
        <a:bodyPr/>
        <a:lstStyle/>
        <a:p>
          <a:endParaRPr lang="en-US"/>
        </a:p>
      </dgm:t>
    </dgm:pt>
    <dgm:pt modelId="{0FD5E7E7-8461-4A57-B6F1-B1ACE948F9B7}" type="pres">
      <dgm:prSet presAssocID="{249E9141-F2F9-4BF2-A74C-E13D56DE2EBA}" presName="linear" presStyleCnt="0">
        <dgm:presLayoutVars>
          <dgm:dir/>
          <dgm:animLvl val="lvl"/>
          <dgm:resizeHandles val="exact"/>
        </dgm:presLayoutVars>
      </dgm:prSet>
      <dgm:spPr/>
    </dgm:pt>
    <dgm:pt modelId="{3F5B6AA1-3872-46A8-AE8B-A9EFAC22A581}" type="pres">
      <dgm:prSet presAssocID="{55E42DB2-2975-4962-8063-4EA86EF0EB62}" presName="parentLin" presStyleCnt="0"/>
      <dgm:spPr/>
    </dgm:pt>
    <dgm:pt modelId="{1714BA92-61DD-4306-97E6-F3A243CA846A}" type="pres">
      <dgm:prSet presAssocID="{55E42DB2-2975-4962-8063-4EA86EF0EB62}" presName="parentLeftMargin" presStyleLbl="node1" presStyleIdx="0" presStyleCnt="1"/>
      <dgm:spPr/>
    </dgm:pt>
    <dgm:pt modelId="{B180C581-EF9D-4C17-90B4-8FB7D17AA132}" type="pres">
      <dgm:prSet presAssocID="{55E42DB2-2975-4962-8063-4EA86EF0EB62}" presName="parentText" presStyleLbl="node1" presStyleIdx="0" presStyleCnt="1" custScaleX="115790" custLinFactNeighborX="-1934" custLinFactNeighborY="-1842">
        <dgm:presLayoutVars>
          <dgm:chMax val="0"/>
          <dgm:bulletEnabled val="1"/>
        </dgm:presLayoutVars>
      </dgm:prSet>
      <dgm:spPr/>
    </dgm:pt>
    <dgm:pt modelId="{0C52C5F3-9147-49A3-BA20-A08206023C7C}" type="pres">
      <dgm:prSet presAssocID="{55E42DB2-2975-4962-8063-4EA86EF0EB62}" presName="negativeSpace" presStyleCnt="0"/>
      <dgm:spPr/>
    </dgm:pt>
    <dgm:pt modelId="{E7787B74-8780-489B-87B2-FA9C1ABBDEEF}" type="pres">
      <dgm:prSet presAssocID="{55E42DB2-2975-4962-8063-4EA86EF0EB62}" presName="childText" presStyleLbl="conFgAcc1" presStyleIdx="0" presStyleCnt="1" custScaleY="87487">
        <dgm:presLayoutVars>
          <dgm:bulletEnabled val="1"/>
        </dgm:presLayoutVars>
      </dgm:prSet>
      <dgm:spPr/>
    </dgm:pt>
  </dgm:ptLst>
  <dgm:cxnLst>
    <dgm:cxn modelId="{CFACED1B-72EB-4518-B7DE-16BC977A7328}" srcId="{55E42DB2-2975-4962-8063-4EA86EF0EB62}" destId="{F6865F67-192A-4AAD-A93E-ED3A4B4ABF12}" srcOrd="2" destOrd="0" parTransId="{11D87FFF-DB12-4432-8D8F-4D34DA922535}" sibTransId="{C469CEB5-008E-4AA4-9C7C-A561D09A31CE}"/>
    <dgm:cxn modelId="{64A6E823-7FEF-4DA4-B42B-41AD7BA5B375}" srcId="{F6865F67-192A-4AAD-A93E-ED3A4B4ABF12}" destId="{FC006BE3-0F32-4329-B646-A666E1AEE453}" srcOrd="0" destOrd="0" parTransId="{FB446964-601B-413B-80C6-2D6BB7D843B1}" sibTransId="{022E32F3-F5EE-4EA0-B375-9D2A16B41914}"/>
    <dgm:cxn modelId="{9AA7085C-386D-449A-B08A-4C75167CC396}" type="presOf" srcId="{55E42DB2-2975-4962-8063-4EA86EF0EB62}" destId="{1714BA92-61DD-4306-97E6-F3A243CA846A}" srcOrd="0" destOrd="0" presId="urn:microsoft.com/office/officeart/2005/8/layout/list1"/>
    <dgm:cxn modelId="{D39FE870-A847-4662-AA36-DC3AEA7679C6}" srcId="{F6865F67-192A-4AAD-A93E-ED3A4B4ABF12}" destId="{3E201907-9C25-4E58-A8CE-5D1394038589}" srcOrd="1" destOrd="0" parTransId="{425FEC60-22ED-449F-85FF-D4CB6822C65D}" sibTransId="{3F23C5BD-D83C-469F-B64D-4C22CB8688CD}"/>
    <dgm:cxn modelId="{0E65A178-25C1-4F1B-A865-3694A4CC3B29}" srcId="{55E42DB2-2975-4962-8063-4EA86EF0EB62}" destId="{3C7CC21F-4690-4E10-B890-FF21B56A755E}" srcOrd="1" destOrd="0" parTransId="{BE04A28A-18BD-44DE-B72C-BB98BBB320CF}" sibTransId="{FD23E95D-F4B8-44F0-8251-86D8F4BC91C2}"/>
    <dgm:cxn modelId="{54348394-5383-421E-974A-61B45315A35C}" type="presOf" srcId="{3C7CC21F-4690-4E10-B890-FF21B56A755E}" destId="{E7787B74-8780-489B-87B2-FA9C1ABBDEEF}" srcOrd="0" destOrd="1" presId="urn:microsoft.com/office/officeart/2005/8/layout/list1"/>
    <dgm:cxn modelId="{171A3A97-7595-4F2F-B63E-7B116413BF05}" type="presOf" srcId="{249E9141-F2F9-4BF2-A74C-E13D56DE2EBA}" destId="{0FD5E7E7-8461-4A57-B6F1-B1ACE948F9B7}" srcOrd="0" destOrd="0" presId="urn:microsoft.com/office/officeart/2005/8/layout/list1"/>
    <dgm:cxn modelId="{50E414A7-000F-4A8E-884B-C36410804971}" type="presOf" srcId="{8E171AF5-A830-4D16-A358-9401F32DCAE4}" destId="{E7787B74-8780-489B-87B2-FA9C1ABBDEEF}" srcOrd="0" destOrd="0" presId="urn:microsoft.com/office/officeart/2005/8/layout/list1"/>
    <dgm:cxn modelId="{0924F3B5-06F0-4B99-9026-F8506298DA33}" srcId="{249E9141-F2F9-4BF2-A74C-E13D56DE2EBA}" destId="{55E42DB2-2975-4962-8063-4EA86EF0EB62}" srcOrd="0" destOrd="0" parTransId="{13057A35-72C2-4401-9D5B-CD34C8769179}" sibTransId="{5C8E1C83-8870-4B85-82BD-725EA6F7ED95}"/>
    <dgm:cxn modelId="{9BD9BEDB-7B43-4406-B174-D3AA1FA820B0}" type="presOf" srcId="{FC006BE3-0F32-4329-B646-A666E1AEE453}" destId="{E7787B74-8780-489B-87B2-FA9C1ABBDEEF}" srcOrd="0" destOrd="3" presId="urn:microsoft.com/office/officeart/2005/8/layout/list1"/>
    <dgm:cxn modelId="{5ABB3FDD-C788-4EED-A95E-A1110AB55869}" srcId="{55E42DB2-2975-4962-8063-4EA86EF0EB62}" destId="{8E171AF5-A830-4D16-A358-9401F32DCAE4}" srcOrd="0" destOrd="0" parTransId="{8C3F606D-EC6E-4C0F-A79E-F7B2F42692DA}" sibTransId="{AB673D60-68CE-49E5-B7D8-D1E4D48F2C58}"/>
    <dgm:cxn modelId="{2A79B2EB-1653-417E-8152-9A94CF62A295}" type="presOf" srcId="{3E201907-9C25-4E58-A8CE-5D1394038589}" destId="{E7787B74-8780-489B-87B2-FA9C1ABBDEEF}" srcOrd="0" destOrd="4" presId="urn:microsoft.com/office/officeart/2005/8/layout/list1"/>
    <dgm:cxn modelId="{F352C3F4-BC52-4A87-934B-83BB41A81DA8}" type="presOf" srcId="{F6865F67-192A-4AAD-A93E-ED3A4B4ABF12}" destId="{E7787B74-8780-489B-87B2-FA9C1ABBDEEF}" srcOrd="0" destOrd="2" presId="urn:microsoft.com/office/officeart/2005/8/layout/list1"/>
    <dgm:cxn modelId="{600B81FB-8B55-4577-9955-AAAFAB4E310B}" type="presOf" srcId="{55E42DB2-2975-4962-8063-4EA86EF0EB62}" destId="{B180C581-EF9D-4C17-90B4-8FB7D17AA132}" srcOrd="1" destOrd="0" presId="urn:microsoft.com/office/officeart/2005/8/layout/list1"/>
    <dgm:cxn modelId="{1EAC6E15-0415-4034-96CD-84C0F7CED7BF}" type="presParOf" srcId="{0FD5E7E7-8461-4A57-B6F1-B1ACE948F9B7}" destId="{3F5B6AA1-3872-46A8-AE8B-A9EFAC22A581}" srcOrd="0" destOrd="0" presId="urn:microsoft.com/office/officeart/2005/8/layout/list1"/>
    <dgm:cxn modelId="{E35002BB-052F-49FB-8D19-1A81D2A2DBC7}" type="presParOf" srcId="{3F5B6AA1-3872-46A8-AE8B-A9EFAC22A581}" destId="{1714BA92-61DD-4306-97E6-F3A243CA846A}" srcOrd="0" destOrd="0" presId="urn:microsoft.com/office/officeart/2005/8/layout/list1"/>
    <dgm:cxn modelId="{2AFAF3F3-EDDB-4618-A90D-E5540D611B10}" type="presParOf" srcId="{3F5B6AA1-3872-46A8-AE8B-A9EFAC22A581}" destId="{B180C581-EF9D-4C17-90B4-8FB7D17AA132}" srcOrd="1" destOrd="0" presId="urn:microsoft.com/office/officeart/2005/8/layout/list1"/>
    <dgm:cxn modelId="{BB7F8C40-F81D-4487-8F45-7707D198D29A}" type="presParOf" srcId="{0FD5E7E7-8461-4A57-B6F1-B1ACE948F9B7}" destId="{0C52C5F3-9147-49A3-BA20-A08206023C7C}" srcOrd="1" destOrd="0" presId="urn:microsoft.com/office/officeart/2005/8/layout/list1"/>
    <dgm:cxn modelId="{B713D773-66B8-42F0-AFFE-010DF3CFE1D0}" type="presParOf" srcId="{0FD5E7E7-8461-4A57-B6F1-B1ACE948F9B7}" destId="{E7787B74-8780-489B-87B2-FA9C1ABBDEE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C13ADB-50D1-439C-9338-5FC60BEAC5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3E1E3-5D55-4608-A327-EC012304AAC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Joint Economic Development Districts (JEDDs)</a:t>
          </a:r>
          <a:endParaRPr lang="en-US" dirty="0"/>
        </a:p>
      </dgm:t>
    </dgm:pt>
    <dgm:pt modelId="{E48D9C68-E7D4-4F2A-8896-D719A4C327C2}" type="parTrans" cxnId="{CFC74412-2206-4190-8640-62EB7EC4D060}">
      <dgm:prSet/>
      <dgm:spPr/>
      <dgm:t>
        <a:bodyPr/>
        <a:lstStyle/>
        <a:p>
          <a:endParaRPr lang="en-US"/>
        </a:p>
      </dgm:t>
    </dgm:pt>
    <dgm:pt modelId="{8FE0D72A-3AB8-438B-A8F5-6CC5FD612121}" type="sibTrans" cxnId="{CFC74412-2206-4190-8640-62EB7EC4D060}">
      <dgm:prSet/>
      <dgm:spPr/>
      <dgm:t>
        <a:bodyPr/>
        <a:lstStyle/>
        <a:p>
          <a:endParaRPr lang="en-US"/>
        </a:p>
      </dgm:t>
    </dgm:pt>
    <dgm:pt modelId="{21F0D43D-7C7B-49C9-B135-E277F2AC931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Parties negotiate a contract that defines the amount and nature of the contribution of each contracting party and the sharing of costs</a:t>
          </a:r>
        </a:p>
      </dgm:t>
    </dgm:pt>
    <dgm:pt modelId="{476BBA74-EAA5-4DA6-BC99-9654B73FB0AA}" type="parTrans" cxnId="{9F05B25B-FA05-4BD5-8326-B8360C145305}">
      <dgm:prSet/>
      <dgm:spPr/>
      <dgm:t>
        <a:bodyPr/>
        <a:lstStyle/>
        <a:p>
          <a:endParaRPr lang="en-US"/>
        </a:p>
      </dgm:t>
    </dgm:pt>
    <dgm:pt modelId="{7E3B4CAB-C201-4512-A2EE-6BAD3931D528}" type="sibTrans" cxnId="{9F05B25B-FA05-4BD5-8326-B8360C145305}">
      <dgm:prSet/>
      <dgm:spPr/>
      <dgm:t>
        <a:bodyPr/>
        <a:lstStyle/>
        <a:p>
          <a:endParaRPr lang="en-US"/>
        </a:p>
      </dgm:t>
    </dgm:pt>
    <dgm:pt modelId="{D7FC4718-CD74-4CBE-B8B1-40EB79A8AF7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District is governed by a board of directors</a:t>
          </a:r>
        </a:p>
      </dgm:t>
    </dgm:pt>
    <dgm:pt modelId="{90E5C28A-B3A6-451B-89A1-50EA2A6D7BB6}" type="parTrans" cxnId="{03C73515-A1D9-451B-8549-46750D98006A}">
      <dgm:prSet/>
      <dgm:spPr/>
      <dgm:t>
        <a:bodyPr/>
        <a:lstStyle/>
        <a:p>
          <a:endParaRPr lang="en-US"/>
        </a:p>
      </dgm:t>
    </dgm:pt>
    <dgm:pt modelId="{51735C4C-4FDE-4035-8E6F-067D24294AF2}" type="sibTrans" cxnId="{03C73515-A1D9-451B-8549-46750D98006A}">
      <dgm:prSet/>
      <dgm:spPr/>
      <dgm:t>
        <a:bodyPr/>
        <a:lstStyle/>
        <a:p>
          <a:endParaRPr lang="en-US"/>
        </a:p>
      </dgm:t>
    </dgm:pt>
    <dgm:pt modelId="{BFED0AF0-9762-4CAE-A26D-67BB426F64D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Contract may grant power for board of directors to levy an income tax in the district to generate revenue to facilitate the District’s purposes</a:t>
          </a:r>
        </a:p>
      </dgm:t>
    </dgm:pt>
    <dgm:pt modelId="{99607C5D-5578-4774-8D7C-B1C778CE405D}" type="parTrans" cxnId="{D6F4E394-A41C-4E5A-AFE1-F95D6732D1A5}">
      <dgm:prSet/>
      <dgm:spPr/>
      <dgm:t>
        <a:bodyPr/>
        <a:lstStyle/>
        <a:p>
          <a:endParaRPr lang="en-US"/>
        </a:p>
      </dgm:t>
    </dgm:pt>
    <dgm:pt modelId="{FE0BED45-B41A-4E7A-B11F-D95FF28BC042}" type="sibTrans" cxnId="{D6F4E394-A41C-4E5A-AFE1-F95D6732D1A5}">
      <dgm:prSet/>
      <dgm:spPr/>
      <dgm:t>
        <a:bodyPr/>
        <a:lstStyle/>
        <a:p>
          <a:endParaRPr lang="en-US"/>
        </a:p>
      </dgm:t>
    </dgm:pt>
    <dgm:pt modelId="{E3A33E98-2D08-4B33-98D2-BB86E51B20B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Municipal corporations within the JEDD may issue revenue bonds to support new development</a:t>
          </a:r>
        </a:p>
      </dgm:t>
    </dgm:pt>
    <dgm:pt modelId="{2C139A03-C86C-4035-B4EB-E2D8F96B449C}" type="parTrans" cxnId="{1237D40F-3E15-422E-9C9E-B9EC908CA1BF}">
      <dgm:prSet/>
      <dgm:spPr/>
      <dgm:t>
        <a:bodyPr/>
        <a:lstStyle/>
        <a:p>
          <a:endParaRPr lang="en-US"/>
        </a:p>
      </dgm:t>
    </dgm:pt>
    <dgm:pt modelId="{9B6A3768-31F5-4C29-8EEB-4AC9DF54202C}" type="sibTrans" cxnId="{1237D40F-3E15-422E-9C9E-B9EC908CA1BF}">
      <dgm:prSet/>
      <dgm:spPr/>
      <dgm:t>
        <a:bodyPr/>
        <a:lstStyle/>
        <a:p>
          <a:endParaRPr lang="en-US"/>
        </a:p>
      </dgm:t>
    </dgm:pt>
    <dgm:pt modelId="{D180AAF9-DEC6-4536-B1FC-2FD656CE96AC}" type="pres">
      <dgm:prSet presAssocID="{CFC13ADB-50D1-439C-9338-5FC60BEAC5DA}" presName="Name0" presStyleCnt="0">
        <dgm:presLayoutVars>
          <dgm:dir/>
          <dgm:animLvl val="lvl"/>
          <dgm:resizeHandles val="exact"/>
        </dgm:presLayoutVars>
      </dgm:prSet>
      <dgm:spPr/>
    </dgm:pt>
    <dgm:pt modelId="{E9D59CDA-FECE-42A7-8FEC-6A7C01AD2242}" type="pres">
      <dgm:prSet presAssocID="{03B3E1E3-5D55-4608-A327-EC012304AAC0}" presName="composite" presStyleCnt="0"/>
      <dgm:spPr/>
    </dgm:pt>
    <dgm:pt modelId="{E34555EE-4B1B-4EDF-A015-48DC42164F50}" type="pres">
      <dgm:prSet presAssocID="{03B3E1E3-5D55-4608-A327-EC012304AAC0}" presName="parTx" presStyleLbl="alignNode1" presStyleIdx="0" presStyleCnt="1" custLinFactNeighborX="-27167" custLinFactNeighborY="2962">
        <dgm:presLayoutVars>
          <dgm:chMax val="0"/>
          <dgm:chPref val="0"/>
          <dgm:bulletEnabled val="1"/>
        </dgm:presLayoutVars>
      </dgm:prSet>
      <dgm:spPr/>
    </dgm:pt>
    <dgm:pt modelId="{42240EF4-7873-42C4-B0F8-3DE29026426A}" type="pres">
      <dgm:prSet presAssocID="{03B3E1E3-5D55-4608-A327-EC012304AAC0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237D40F-3E15-422E-9C9E-B9EC908CA1BF}" srcId="{03B3E1E3-5D55-4608-A327-EC012304AAC0}" destId="{E3A33E98-2D08-4B33-98D2-BB86E51B20B8}" srcOrd="3" destOrd="0" parTransId="{2C139A03-C86C-4035-B4EB-E2D8F96B449C}" sibTransId="{9B6A3768-31F5-4C29-8EEB-4AC9DF54202C}"/>
    <dgm:cxn modelId="{CFC74412-2206-4190-8640-62EB7EC4D060}" srcId="{CFC13ADB-50D1-439C-9338-5FC60BEAC5DA}" destId="{03B3E1E3-5D55-4608-A327-EC012304AAC0}" srcOrd="0" destOrd="0" parTransId="{E48D9C68-E7D4-4F2A-8896-D719A4C327C2}" sibTransId="{8FE0D72A-3AB8-438B-A8F5-6CC5FD612121}"/>
    <dgm:cxn modelId="{03C73515-A1D9-451B-8549-46750D98006A}" srcId="{03B3E1E3-5D55-4608-A327-EC012304AAC0}" destId="{D7FC4718-CD74-4CBE-B8B1-40EB79A8AF7B}" srcOrd="1" destOrd="0" parTransId="{90E5C28A-B3A6-451B-89A1-50EA2A6D7BB6}" sibTransId="{51735C4C-4FDE-4035-8E6F-067D24294AF2}"/>
    <dgm:cxn modelId="{278C931E-EFD8-4239-B77A-13D03301144C}" type="presOf" srcId="{D7FC4718-CD74-4CBE-B8B1-40EB79A8AF7B}" destId="{42240EF4-7873-42C4-B0F8-3DE29026426A}" srcOrd="0" destOrd="1" presId="urn:microsoft.com/office/officeart/2005/8/layout/hList1"/>
    <dgm:cxn modelId="{FEB8A238-68F5-412B-B833-C56F1331973E}" type="presOf" srcId="{CFC13ADB-50D1-439C-9338-5FC60BEAC5DA}" destId="{D180AAF9-DEC6-4536-B1FC-2FD656CE96AC}" srcOrd="0" destOrd="0" presId="urn:microsoft.com/office/officeart/2005/8/layout/hList1"/>
    <dgm:cxn modelId="{9F05B25B-FA05-4BD5-8326-B8360C145305}" srcId="{03B3E1E3-5D55-4608-A327-EC012304AAC0}" destId="{21F0D43D-7C7B-49C9-B135-E277F2AC9311}" srcOrd="0" destOrd="0" parTransId="{476BBA74-EAA5-4DA6-BC99-9654B73FB0AA}" sibTransId="{7E3B4CAB-C201-4512-A2EE-6BAD3931D528}"/>
    <dgm:cxn modelId="{A88A0676-AC2D-497F-8F0F-D701E956B510}" type="presOf" srcId="{03B3E1E3-5D55-4608-A327-EC012304AAC0}" destId="{E34555EE-4B1B-4EDF-A015-48DC42164F50}" srcOrd="0" destOrd="0" presId="urn:microsoft.com/office/officeart/2005/8/layout/hList1"/>
    <dgm:cxn modelId="{D6F4E394-A41C-4E5A-AFE1-F95D6732D1A5}" srcId="{03B3E1E3-5D55-4608-A327-EC012304AAC0}" destId="{BFED0AF0-9762-4CAE-A26D-67BB426F64DC}" srcOrd="2" destOrd="0" parTransId="{99607C5D-5578-4774-8D7C-B1C778CE405D}" sibTransId="{FE0BED45-B41A-4E7A-B11F-D95FF28BC042}"/>
    <dgm:cxn modelId="{85F6F5B4-FB29-48C1-A1E5-28632C1F750C}" type="presOf" srcId="{E3A33E98-2D08-4B33-98D2-BB86E51B20B8}" destId="{42240EF4-7873-42C4-B0F8-3DE29026426A}" srcOrd="0" destOrd="3" presId="urn:microsoft.com/office/officeart/2005/8/layout/hList1"/>
    <dgm:cxn modelId="{34A6D2E1-48C1-499D-B449-B358CC7B6DED}" type="presOf" srcId="{21F0D43D-7C7B-49C9-B135-E277F2AC9311}" destId="{42240EF4-7873-42C4-B0F8-3DE29026426A}" srcOrd="0" destOrd="0" presId="urn:microsoft.com/office/officeart/2005/8/layout/hList1"/>
    <dgm:cxn modelId="{D7D2F5E9-5E8A-48F3-8366-F1D8FF85475A}" type="presOf" srcId="{BFED0AF0-9762-4CAE-A26D-67BB426F64DC}" destId="{42240EF4-7873-42C4-B0F8-3DE29026426A}" srcOrd="0" destOrd="2" presId="urn:microsoft.com/office/officeart/2005/8/layout/hList1"/>
    <dgm:cxn modelId="{14CE56D4-C589-479C-A471-1F1AB9C3FF02}" type="presParOf" srcId="{D180AAF9-DEC6-4536-B1FC-2FD656CE96AC}" destId="{E9D59CDA-FECE-42A7-8FEC-6A7C01AD2242}" srcOrd="0" destOrd="0" presId="urn:microsoft.com/office/officeart/2005/8/layout/hList1"/>
    <dgm:cxn modelId="{27E07978-8471-4D0A-82DB-0A213619E75F}" type="presParOf" srcId="{E9D59CDA-FECE-42A7-8FEC-6A7C01AD2242}" destId="{E34555EE-4B1B-4EDF-A015-48DC42164F50}" srcOrd="0" destOrd="0" presId="urn:microsoft.com/office/officeart/2005/8/layout/hList1"/>
    <dgm:cxn modelId="{05183EF4-2083-4D8E-AAD7-EE9C9418069E}" type="presParOf" srcId="{E9D59CDA-FECE-42A7-8FEC-6A7C01AD2242}" destId="{42240EF4-7873-42C4-B0F8-3DE2902642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0D2D7F8-B2E8-4574-B943-555E7D7DE71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C465A-0F3E-4CEA-866C-240A7130A0D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Rickenbacker Global Logistics JEDD</a:t>
          </a:r>
          <a:endParaRPr lang="en-US" dirty="0"/>
        </a:p>
      </dgm:t>
    </dgm:pt>
    <dgm:pt modelId="{BA0661A6-F1A3-4E17-A6D4-FD631BEFD58B}" type="parTrans" cxnId="{8313FEBD-A410-4ABF-8954-D264D9BDEC74}">
      <dgm:prSet/>
      <dgm:spPr/>
      <dgm:t>
        <a:bodyPr/>
        <a:lstStyle/>
        <a:p>
          <a:endParaRPr lang="en-US"/>
        </a:p>
      </dgm:t>
    </dgm:pt>
    <dgm:pt modelId="{2AE31914-B5AB-4892-8568-BC25D877D93D}" type="sibTrans" cxnId="{8313FEBD-A410-4ABF-8954-D264D9BDEC74}">
      <dgm:prSet/>
      <dgm:spPr/>
      <dgm:t>
        <a:bodyPr/>
        <a:lstStyle/>
        <a:p>
          <a:endParaRPr lang="en-US"/>
        </a:p>
      </dgm:t>
    </dgm:pt>
    <dgm:pt modelId="{2DA12EE4-5BC0-4058-8961-2EBF3B94602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Created in Pickaway County and the City of Columbus to expand commercial and industrial development in the area south of the Rickenbacker International Airport.</a:t>
          </a:r>
        </a:p>
      </dgm:t>
    </dgm:pt>
    <dgm:pt modelId="{4FE159BB-42AA-4904-867F-BE72BBEDC8E2}" type="parTrans" cxnId="{0034B83B-68F2-4686-8416-FB84E6CAA11F}">
      <dgm:prSet/>
      <dgm:spPr/>
      <dgm:t>
        <a:bodyPr/>
        <a:lstStyle/>
        <a:p>
          <a:endParaRPr lang="en-US"/>
        </a:p>
      </dgm:t>
    </dgm:pt>
    <dgm:pt modelId="{52C92FDC-BCBA-42D6-8A7E-418C6029A9DB}" type="sibTrans" cxnId="{0034B83B-68F2-4686-8416-FB84E6CAA11F}">
      <dgm:prSet/>
      <dgm:spPr/>
      <dgm:t>
        <a:bodyPr/>
        <a:lstStyle/>
        <a:p>
          <a:endParaRPr lang="en-US"/>
        </a:p>
      </dgm:t>
    </dgm:pt>
    <dgm:pt modelId="{99F5AF51-F279-4E09-8E93-B4A03222CE6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Estimated to bring in 15,000 to 20,000 jobs to central Ohio over the next 30 years.</a:t>
          </a:r>
        </a:p>
      </dgm:t>
    </dgm:pt>
    <dgm:pt modelId="{20EA151A-AE8B-495B-883E-4E3ADFC3A991}" type="parTrans" cxnId="{5CCA56E5-2C1A-4BF2-A53B-3ED480159D1D}">
      <dgm:prSet/>
      <dgm:spPr/>
      <dgm:t>
        <a:bodyPr/>
        <a:lstStyle/>
        <a:p>
          <a:endParaRPr lang="en-US"/>
        </a:p>
      </dgm:t>
    </dgm:pt>
    <dgm:pt modelId="{C4B698DC-960E-43DA-A739-DDF59A739377}" type="sibTrans" cxnId="{5CCA56E5-2C1A-4BF2-A53B-3ED480159D1D}">
      <dgm:prSet/>
      <dgm:spPr/>
      <dgm:t>
        <a:bodyPr/>
        <a:lstStyle/>
        <a:p>
          <a:endParaRPr lang="en-US"/>
        </a:p>
      </dgm:t>
    </dgm:pt>
    <dgm:pt modelId="{444D0781-1100-4446-AEDE-028E2852E011}" type="pres">
      <dgm:prSet presAssocID="{E0D2D7F8-B2E8-4574-B943-555E7D7DE71C}" presName="Name0" presStyleCnt="0">
        <dgm:presLayoutVars>
          <dgm:dir/>
          <dgm:animLvl val="lvl"/>
          <dgm:resizeHandles val="exact"/>
        </dgm:presLayoutVars>
      </dgm:prSet>
      <dgm:spPr/>
    </dgm:pt>
    <dgm:pt modelId="{53C8E690-302C-4E75-8B3D-E5D97C5A7CA4}" type="pres">
      <dgm:prSet presAssocID="{311C465A-0F3E-4CEA-866C-240A7130A0DA}" presName="composite" presStyleCnt="0"/>
      <dgm:spPr/>
    </dgm:pt>
    <dgm:pt modelId="{6DCE9050-91AE-4315-BF3F-B45800C0C8B3}" type="pres">
      <dgm:prSet presAssocID="{311C465A-0F3E-4CEA-866C-240A7130A0DA}" presName="parTx" presStyleLbl="alignNode1" presStyleIdx="0" presStyleCnt="1" custScaleY="80809" custLinFactNeighborY="-15669">
        <dgm:presLayoutVars>
          <dgm:chMax val="0"/>
          <dgm:chPref val="0"/>
          <dgm:bulletEnabled val="1"/>
        </dgm:presLayoutVars>
      </dgm:prSet>
      <dgm:spPr/>
    </dgm:pt>
    <dgm:pt modelId="{AC7DE86E-56BF-461B-9C6B-F877CFA79D25}" type="pres">
      <dgm:prSet presAssocID="{311C465A-0F3E-4CEA-866C-240A7130A0D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034B83B-68F2-4686-8416-FB84E6CAA11F}" srcId="{311C465A-0F3E-4CEA-866C-240A7130A0DA}" destId="{2DA12EE4-5BC0-4058-8961-2EBF3B946027}" srcOrd="0" destOrd="0" parTransId="{4FE159BB-42AA-4904-867F-BE72BBEDC8E2}" sibTransId="{52C92FDC-BCBA-42D6-8A7E-418C6029A9DB}"/>
    <dgm:cxn modelId="{FB483F61-18EB-4775-956F-5C18E9C1DD01}" type="presOf" srcId="{311C465A-0F3E-4CEA-866C-240A7130A0DA}" destId="{6DCE9050-91AE-4315-BF3F-B45800C0C8B3}" srcOrd="0" destOrd="0" presId="urn:microsoft.com/office/officeart/2005/8/layout/hList1"/>
    <dgm:cxn modelId="{C929DA72-B39E-4E6C-BDDD-4ABB45E42CB9}" type="presOf" srcId="{2DA12EE4-5BC0-4058-8961-2EBF3B946027}" destId="{AC7DE86E-56BF-461B-9C6B-F877CFA79D25}" srcOrd="0" destOrd="0" presId="urn:microsoft.com/office/officeart/2005/8/layout/hList1"/>
    <dgm:cxn modelId="{4765B5A0-28B5-466B-A0AB-B245691B0F9D}" type="presOf" srcId="{99F5AF51-F279-4E09-8E93-B4A03222CE61}" destId="{AC7DE86E-56BF-461B-9C6B-F877CFA79D25}" srcOrd="0" destOrd="1" presId="urn:microsoft.com/office/officeart/2005/8/layout/hList1"/>
    <dgm:cxn modelId="{8313FEBD-A410-4ABF-8954-D264D9BDEC74}" srcId="{E0D2D7F8-B2E8-4574-B943-555E7D7DE71C}" destId="{311C465A-0F3E-4CEA-866C-240A7130A0DA}" srcOrd="0" destOrd="0" parTransId="{BA0661A6-F1A3-4E17-A6D4-FD631BEFD58B}" sibTransId="{2AE31914-B5AB-4892-8568-BC25D877D93D}"/>
    <dgm:cxn modelId="{C3F520D5-1010-4316-9F77-6CF634CFEE58}" type="presOf" srcId="{E0D2D7F8-B2E8-4574-B943-555E7D7DE71C}" destId="{444D0781-1100-4446-AEDE-028E2852E011}" srcOrd="0" destOrd="0" presId="urn:microsoft.com/office/officeart/2005/8/layout/hList1"/>
    <dgm:cxn modelId="{5CCA56E5-2C1A-4BF2-A53B-3ED480159D1D}" srcId="{311C465A-0F3E-4CEA-866C-240A7130A0DA}" destId="{99F5AF51-F279-4E09-8E93-B4A03222CE61}" srcOrd="1" destOrd="0" parTransId="{20EA151A-AE8B-495B-883E-4E3ADFC3A991}" sibTransId="{C4B698DC-960E-43DA-A739-DDF59A739377}"/>
    <dgm:cxn modelId="{B3240308-EA77-4A3F-BC82-C1118E69511F}" type="presParOf" srcId="{444D0781-1100-4446-AEDE-028E2852E011}" destId="{53C8E690-302C-4E75-8B3D-E5D97C5A7CA4}" srcOrd="0" destOrd="0" presId="urn:microsoft.com/office/officeart/2005/8/layout/hList1"/>
    <dgm:cxn modelId="{B217D8A0-2741-4F75-8413-7A0FD8D7BCAD}" type="presParOf" srcId="{53C8E690-302C-4E75-8B3D-E5D97C5A7CA4}" destId="{6DCE9050-91AE-4315-BF3F-B45800C0C8B3}" srcOrd="0" destOrd="0" presId="urn:microsoft.com/office/officeart/2005/8/layout/hList1"/>
    <dgm:cxn modelId="{2876E412-A886-44F2-B9CF-CD0492DC83CC}" type="presParOf" srcId="{53C8E690-302C-4E75-8B3D-E5D97C5A7CA4}" destId="{AC7DE86E-56BF-461B-9C6B-F877CFA79D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D444E5D-9022-4CD2-9AD8-FA49FB092D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AE5488-68C3-48C3-9C83-B1F0975B38B2}">
      <dgm:prSet phldrT="[Text]"/>
      <dgm:spPr/>
      <dgm:t>
        <a:bodyPr/>
        <a:lstStyle/>
        <a:p>
          <a:r>
            <a:rPr lang="en-US" dirty="0"/>
            <a:t>State &amp; Local Infrastructure Funding</a:t>
          </a:r>
        </a:p>
      </dgm:t>
    </dgm:pt>
    <dgm:pt modelId="{B6CADB5D-4516-473E-B935-BA8302D624B0}" type="parTrans" cxnId="{EAE43229-4538-4133-8633-CB47867DA343}">
      <dgm:prSet/>
      <dgm:spPr/>
      <dgm:t>
        <a:bodyPr/>
        <a:lstStyle/>
        <a:p>
          <a:endParaRPr lang="en-US"/>
        </a:p>
      </dgm:t>
    </dgm:pt>
    <dgm:pt modelId="{26BDC7C1-5062-44CC-9755-560464597A45}" type="sibTrans" cxnId="{EAE43229-4538-4133-8633-CB47867DA343}">
      <dgm:prSet/>
      <dgm:spPr/>
      <dgm:t>
        <a:bodyPr/>
        <a:lstStyle/>
        <a:p>
          <a:endParaRPr lang="en-US"/>
        </a:p>
      </dgm:t>
    </dgm:pt>
    <dgm:pt modelId="{CF4EC4BF-FEC8-473C-B5D4-0F4DF8F6CA56}">
      <dgm:prSet phldrT="[Text]"/>
      <dgm:spPr/>
      <dgm:t>
        <a:bodyPr/>
        <a:lstStyle/>
        <a:p>
          <a:r>
            <a:rPr lang="en-US" dirty="0"/>
            <a:t>Local Government Closing Funds</a:t>
          </a:r>
        </a:p>
      </dgm:t>
    </dgm:pt>
    <dgm:pt modelId="{1898FD54-168A-4410-8977-2C7054423790}" type="parTrans" cxnId="{CAF29B37-3B99-4ED6-94B9-2AD6BB4CED68}">
      <dgm:prSet/>
      <dgm:spPr/>
      <dgm:t>
        <a:bodyPr/>
        <a:lstStyle/>
        <a:p>
          <a:endParaRPr lang="en-US"/>
        </a:p>
      </dgm:t>
    </dgm:pt>
    <dgm:pt modelId="{6D35F0DF-EC74-4929-9C41-B54ECBDBCC24}" type="sibTrans" cxnId="{CAF29B37-3B99-4ED6-94B9-2AD6BB4CED68}">
      <dgm:prSet/>
      <dgm:spPr/>
      <dgm:t>
        <a:bodyPr/>
        <a:lstStyle/>
        <a:p>
          <a:endParaRPr lang="en-US"/>
        </a:p>
      </dgm:t>
    </dgm:pt>
    <dgm:pt modelId="{A1BE02A5-6CB8-46A4-B3B4-D67C62F96FF0}">
      <dgm:prSet phldrT="[Text]"/>
      <dgm:spPr/>
      <dgm:t>
        <a:bodyPr/>
        <a:lstStyle/>
        <a:p>
          <a:r>
            <a:rPr lang="en-US" dirty="0"/>
            <a:t>State Government Infrastructure Grants &amp;  Loans</a:t>
          </a:r>
        </a:p>
      </dgm:t>
    </dgm:pt>
    <dgm:pt modelId="{DA39BBBE-3974-487A-859F-F4A3CFA11619}" type="parTrans" cxnId="{7677B276-5FB4-438D-8670-2198526B1657}">
      <dgm:prSet/>
      <dgm:spPr/>
      <dgm:t>
        <a:bodyPr/>
        <a:lstStyle/>
        <a:p>
          <a:endParaRPr lang="en-US"/>
        </a:p>
      </dgm:t>
    </dgm:pt>
    <dgm:pt modelId="{E7B420A7-72FC-44EF-810B-9CABFD35B659}" type="sibTrans" cxnId="{7677B276-5FB4-438D-8670-2198526B1657}">
      <dgm:prSet/>
      <dgm:spPr/>
      <dgm:t>
        <a:bodyPr/>
        <a:lstStyle/>
        <a:p>
          <a:endParaRPr lang="en-US"/>
        </a:p>
      </dgm:t>
    </dgm:pt>
    <dgm:pt modelId="{3DCC587B-43D6-4C09-86F8-0FA305D48997}">
      <dgm:prSet phldrT="[Text]"/>
      <dgm:spPr/>
      <dgm:t>
        <a:bodyPr/>
        <a:lstStyle/>
        <a:p>
          <a:r>
            <a:rPr lang="en-US" dirty="0"/>
            <a:t>Intergovernmental Agencies</a:t>
          </a:r>
        </a:p>
      </dgm:t>
    </dgm:pt>
    <dgm:pt modelId="{4B346201-470C-4A46-BD1F-FAA7292801DF}" type="parTrans" cxnId="{6AB3EBBA-C33E-4D36-9193-73E711742696}">
      <dgm:prSet/>
      <dgm:spPr/>
      <dgm:t>
        <a:bodyPr/>
        <a:lstStyle/>
        <a:p>
          <a:endParaRPr lang="en-US"/>
        </a:p>
      </dgm:t>
    </dgm:pt>
    <dgm:pt modelId="{657134D3-6862-4BE8-B287-D6A9364F1F11}" type="sibTrans" cxnId="{6AB3EBBA-C33E-4D36-9193-73E711742696}">
      <dgm:prSet/>
      <dgm:spPr/>
      <dgm:t>
        <a:bodyPr/>
        <a:lstStyle/>
        <a:p>
          <a:endParaRPr lang="en-US"/>
        </a:p>
      </dgm:t>
    </dgm:pt>
    <dgm:pt modelId="{EC68555D-91FE-4D10-8E10-B99D129487AF}" type="pres">
      <dgm:prSet presAssocID="{CD444E5D-9022-4CD2-9AD8-FA49FB092DB9}" presName="Name0" presStyleCnt="0">
        <dgm:presLayoutVars>
          <dgm:dir/>
          <dgm:animLvl val="lvl"/>
          <dgm:resizeHandles val="exact"/>
        </dgm:presLayoutVars>
      </dgm:prSet>
      <dgm:spPr/>
    </dgm:pt>
    <dgm:pt modelId="{CF7885AA-8EE8-40B9-8C08-5FE81EB1CBAD}" type="pres">
      <dgm:prSet presAssocID="{CEAE5488-68C3-48C3-9C83-B1F0975B38B2}" presName="composite" presStyleCnt="0"/>
      <dgm:spPr/>
    </dgm:pt>
    <dgm:pt modelId="{AD4EA103-E0A5-4B51-BA1A-1E909709F232}" type="pres">
      <dgm:prSet presAssocID="{CEAE5488-68C3-48C3-9C83-B1F0975B38B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8F3AECE-78FC-4842-95A1-2B08FCCF48FD}" type="pres">
      <dgm:prSet presAssocID="{CEAE5488-68C3-48C3-9C83-B1F0975B38B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B5AA202-2A6B-4A48-BEFF-24082D79B6EE}" type="presOf" srcId="{CEAE5488-68C3-48C3-9C83-B1F0975B38B2}" destId="{AD4EA103-E0A5-4B51-BA1A-1E909709F232}" srcOrd="0" destOrd="0" presId="urn:microsoft.com/office/officeart/2005/8/layout/hList1"/>
    <dgm:cxn modelId="{16668504-7007-4A33-A0EA-592A5064ABEE}" type="presOf" srcId="{CD444E5D-9022-4CD2-9AD8-FA49FB092DB9}" destId="{EC68555D-91FE-4D10-8E10-B99D129487AF}" srcOrd="0" destOrd="0" presId="urn:microsoft.com/office/officeart/2005/8/layout/hList1"/>
    <dgm:cxn modelId="{79BEE50D-963B-4773-A893-2465E6A9E22C}" type="presOf" srcId="{A1BE02A5-6CB8-46A4-B3B4-D67C62F96FF0}" destId="{C8F3AECE-78FC-4842-95A1-2B08FCCF48FD}" srcOrd="0" destOrd="1" presId="urn:microsoft.com/office/officeart/2005/8/layout/hList1"/>
    <dgm:cxn modelId="{EAE43229-4538-4133-8633-CB47867DA343}" srcId="{CD444E5D-9022-4CD2-9AD8-FA49FB092DB9}" destId="{CEAE5488-68C3-48C3-9C83-B1F0975B38B2}" srcOrd="0" destOrd="0" parTransId="{B6CADB5D-4516-473E-B935-BA8302D624B0}" sibTransId="{26BDC7C1-5062-44CC-9755-560464597A45}"/>
    <dgm:cxn modelId="{CAF29B37-3B99-4ED6-94B9-2AD6BB4CED68}" srcId="{CEAE5488-68C3-48C3-9C83-B1F0975B38B2}" destId="{CF4EC4BF-FEC8-473C-B5D4-0F4DF8F6CA56}" srcOrd="0" destOrd="0" parTransId="{1898FD54-168A-4410-8977-2C7054423790}" sibTransId="{6D35F0DF-EC74-4929-9C41-B54ECBDBCC24}"/>
    <dgm:cxn modelId="{7677B276-5FB4-438D-8670-2198526B1657}" srcId="{CEAE5488-68C3-48C3-9C83-B1F0975B38B2}" destId="{A1BE02A5-6CB8-46A4-B3B4-D67C62F96FF0}" srcOrd="1" destOrd="0" parTransId="{DA39BBBE-3974-487A-859F-F4A3CFA11619}" sibTransId="{E7B420A7-72FC-44EF-810B-9CABFD35B659}"/>
    <dgm:cxn modelId="{6AB3EBBA-C33E-4D36-9193-73E711742696}" srcId="{CEAE5488-68C3-48C3-9C83-B1F0975B38B2}" destId="{3DCC587B-43D6-4C09-86F8-0FA305D48997}" srcOrd="2" destOrd="0" parTransId="{4B346201-470C-4A46-BD1F-FAA7292801DF}" sibTransId="{657134D3-6862-4BE8-B287-D6A9364F1F11}"/>
    <dgm:cxn modelId="{BD0EEDBA-DF35-4706-BB4E-96E100A5CB4E}" type="presOf" srcId="{CF4EC4BF-FEC8-473C-B5D4-0F4DF8F6CA56}" destId="{C8F3AECE-78FC-4842-95A1-2B08FCCF48FD}" srcOrd="0" destOrd="0" presId="urn:microsoft.com/office/officeart/2005/8/layout/hList1"/>
    <dgm:cxn modelId="{FFD1C4C0-6516-45D7-A604-B0E8F01F4B7A}" type="presOf" srcId="{3DCC587B-43D6-4C09-86F8-0FA305D48997}" destId="{C8F3AECE-78FC-4842-95A1-2B08FCCF48FD}" srcOrd="0" destOrd="2" presId="urn:microsoft.com/office/officeart/2005/8/layout/hList1"/>
    <dgm:cxn modelId="{4274954B-D834-4513-8A65-32D367993FA3}" type="presParOf" srcId="{EC68555D-91FE-4D10-8E10-B99D129487AF}" destId="{CF7885AA-8EE8-40B9-8C08-5FE81EB1CBAD}" srcOrd="0" destOrd="0" presId="urn:microsoft.com/office/officeart/2005/8/layout/hList1"/>
    <dgm:cxn modelId="{C9721535-8409-4A6F-A32E-F3B22B52BCF5}" type="presParOf" srcId="{CF7885AA-8EE8-40B9-8C08-5FE81EB1CBAD}" destId="{AD4EA103-E0A5-4B51-BA1A-1E909709F232}" srcOrd="0" destOrd="0" presId="urn:microsoft.com/office/officeart/2005/8/layout/hList1"/>
    <dgm:cxn modelId="{92418B18-C2CD-4CDF-937F-E7B595E5856E}" type="presParOf" srcId="{CF7885AA-8EE8-40B9-8C08-5FE81EB1CBAD}" destId="{C8F3AECE-78FC-4842-95A1-2B08FCCF48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39A62-F03D-4A6E-A1CF-399BD8DDC6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BF3981-62AD-46C3-91D8-3380F71E3440}">
      <dgm:prSet phldrT="[Text]"/>
      <dgm:spPr/>
      <dgm:t>
        <a:bodyPr/>
        <a:lstStyle/>
        <a:p>
          <a:r>
            <a:rPr lang="en-US" dirty="0"/>
            <a:t>Montrose Group</a:t>
          </a:r>
        </a:p>
      </dgm:t>
    </dgm:pt>
    <dgm:pt modelId="{8FC0B813-D5CC-4250-82AF-A386A295EEEE}" type="parTrans" cxnId="{3906603C-2CF8-4349-BAE6-2D2F05F7F317}">
      <dgm:prSet/>
      <dgm:spPr/>
      <dgm:t>
        <a:bodyPr/>
        <a:lstStyle/>
        <a:p>
          <a:endParaRPr lang="en-US"/>
        </a:p>
      </dgm:t>
    </dgm:pt>
    <dgm:pt modelId="{3CA671DD-8C30-4F57-98E8-C011859CAFAF}" type="sibTrans" cxnId="{3906603C-2CF8-4349-BAE6-2D2F05F7F317}">
      <dgm:prSet/>
      <dgm:spPr/>
      <dgm:t>
        <a:bodyPr/>
        <a:lstStyle/>
        <a:p>
          <a:endParaRPr lang="en-US"/>
        </a:p>
      </dgm:t>
    </dgm:pt>
    <dgm:pt modelId="{88297927-844F-41DD-B79A-71ADDEFCE25F}">
      <dgm:prSet phldrT="[Text]"/>
      <dgm:spPr/>
      <dgm:t>
        <a:bodyPr/>
        <a:lstStyle/>
        <a:p>
          <a:r>
            <a:rPr lang="en-US" dirty="0"/>
            <a:t>Land Use Entitlements</a:t>
          </a:r>
        </a:p>
      </dgm:t>
    </dgm:pt>
    <dgm:pt modelId="{1A74BFCD-A080-4A87-AAA1-260CB95D4744}" type="parTrans" cxnId="{88920427-8E66-4A2D-BC4B-0289824C8C00}">
      <dgm:prSet/>
      <dgm:spPr/>
    </dgm:pt>
    <dgm:pt modelId="{54DB2849-7ABC-4B21-BB83-489D138AE90D}" type="sibTrans" cxnId="{88920427-8E66-4A2D-BC4B-0289824C8C00}">
      <dgm:prSet/>
      <dgm:spPr/>
    </dgm:pt>
    <dgm:pt modelId="{83AB62F9-5BC2-4472-A3D9-F3BBCF617E81}">
      <dgm:prSet phldrT="[Text]"/>
      <dgm:spPr/>
      <dgm:t>
        <a:bodyPr/>
        <a:lstStyle/>
        <a:p>
          <a:r>
            <a:rPr lang="en-US" dirty="0"/>
            <a:t>Tax Incentives</a:t>
          </a:r>
        </a:p>
      </dgm:t>
    </dgm:pt>
    <dgm:pt modelId="{6E8CF056-D572-42C5-857E-81AF6D90DF5A}" type="parTrans" cxnId="{5DF4D71B-370D-4B60-A83B-5F933045E8D9}">
      <dgm:prSet/>
      <dgm:spPr/>
    </dgm:pt>
    <dgm:pt modelId="{61BB80CE-A89D-4260-8CF0-C10C5FD86228}" type="sibTrans" cxnId="{5DF4D71B-370D-4B60-A83B-5F933045E8D9}">
      <dgm:prSet/>
      <dgm:spPr/>
    </dgm:pt>
    <dgm:pt modelId="{99F08D6E-58AD-462F-9DC8-D0483ADCFCB8}">
      <dgm:prSet phldrT="[Text]"/>
      <dgm:spPr/>
      <dgm:t>
        <a:bodyPr/>
        <a:lstStyle/>
        <a:p>
          <a:r>
            <a:rPr lang="en-US" dirty="0"/>
            <a:t>Infrastructure Finance</a:t>
          </a:r>
        </a:p>
      </dgm:t>
    </dgm:pt>
    <dgm:pt modelId="{0F9AAFD8-4384-431D-B7F7-81670CB10033}" type="parTrans" cxnId="{C5105839-B507-4C74-A058-099F5DF5BF13}">
      <dgm:prSet/>
      <dgm:spPr/>
    </dgm:pt>
    <dgm:pt modelId="{0C043686-20A2-429A-9BDD-F28656DC3FBE}" type="sibTrans" cxnId="{C5105839-B507-4C74-A058-099F5DF5BF13}">
      <dgm:prSet/>
      <dgm:spPr/>
    </dgm:pt>
    <dgm:pt modelId="{4078941D-9F69-4368-A3BD-98A4FED3C07D}">
      <dgm:prSet phldrT="[Text]"/>
      <dgm:spPr/>
      <dgm:t>
        <a:bodyPr/>
        <a:lstStyle/>
        <a:p>
          <a:r>
            <a:rPr lang="en-US" dirty="0"/>
            <a:t>Compensation Agreements</a:t>
          </a:r>
        </a:p>
      </dgm:t>
    </dgm:pt>
    <dgm:pt modelId="{8D5AC34A-3E7F-472D-97D2-1CB986FA793C}" type="parTrans" cxnId="{C51085F1-3004-49C3-A9E8-AD0D86ED96F5}">
      <dgm:prSet/>
      <dgm:spPr/>
    </dgm:pt>
    <dgm:pt modelId="{D91452DE-0879-40BF-9A84-2B76484ED5B9}" type="sibTrans" cxnId="{C51085F1-3004-49C3-A9E8-AD0D86ED96F5}">
      <dgm:prSet/>
      <dgm:spPr/>
    </dgm:pt>
    <dgm:pt modelId="{B30DAE41-FB99-4EC9-9841-657FCAB5E106}">
      <dgm:prSet phldrT="[Text]"/>
      <dgm:spPr/>
      <dgm:t>
        <a:bodyPr/>
        <a:lstStyle/>
        <a:p>
          <a:r>
            <a:rPr lang="en-US" dirty="0"/>
            <a:t>Construction Financing</a:t>
          </a:r>
        </a:p>
      </dgm:t>
    </dgm:pt>
    <dgm:pt modelId="{8DA2B312-0898-4344-A8AB-C9EA2A0DAACA}" type="parTrans" cxnId="{2333DFD1-65B8-421F-AF03-E9C8A3F6BD0D}">
      <dgm:prSet/>
      <dgm:spPr/>
    </dgm:pt>
    <dgm:pt modelId="{D49B2497-328E-47AD-B7BB-1C949FFBC1FB}" type="sibTrans" cxnId="{2333DFD1-65B8-421F-AF03-E9C8A3F6BD0D}">
      <dgm:prSet/>
      <dgm:spPr/>
    </dgm:pt>
    <dgm:pt modelId="{8E8F3876-D1CE-4B21-9529-7446D39F03AD}" type="pres">
      <dgm:prSet presAssocID="{ABB39A62-F03D-4A6E-A1CF-399BD8DDC694}" presName="diagram" presStyleCnt="0">
        <dgm:presLayoutVars>
          <dgm:dir/>
          <dgm:resizeHandles val="exact"/>
        </dgm:presLayoutVars>
      </dgm:prSet>
      <dgm:spPr/>
    </dgm:pt>
    <dgm:pt modelId="{B79740BC-2A24-42C0-ACC8-6E8E45D1EBB9}" type="pres">
      <dgm:prSet presAssocID="{7ABF3981-62AD-46C3-91D8-3380F71E3440}" presName="node" presStyleLbl="node1" presStyleIdx="0" presStyleCnt="6">
        <dgm:presLayoutVars>
          <dgm:bulletEnabled val="1"/>
        </dgm:presLayoutVars>
      </dgm:prSet>
      <dgm:spPr/>
    </dgm:pt>
    <dgm:pt modelId="{B0B78E25-045F-4E1C-93F1-514652EBFDBB}" type="pres">
      <dgm:prSet presAssocID="{3CA671DD-8C30-4F57-98E8-C011859CAFAF}" presName="sibTrans" presStyleCnt="0"/>
      <dgm:spPr/>
    </dgm:pt>
    <dgm:pt modelId="{02EE92F1-890D-4028-A51C-A60222F5CF83}" type="pres">
      <dgm:prSet presAssocID="{88297927-844F-41DD-B79A-71ADDEFCE25F}" presName="node" presStyleLbl="node1" presStyleIdx="1" presStyleCnt="6">
        <dgm:presLayoutVars>
          <dgm:bulletEnabled val="1"/>
        </dgm:presLayoutVars>
      </dgm:prSet>
      <dgm:spPr/>
    </dgm:pt>
    <dgm:pt modelId="{1F0AC45D-3CAB-4FE9-9D80-AC1FBA77BE5F}" type="pres">
      <dgm:prSet presAssocID="{54DB2849-7ABC-4B21-BB83-489D138AE90D}" presName="sibTrans" presStyleCnt="0"/>
      <dgm:spPr/>
    </dgm:pt>
    <dgm:pt modelId="{E7992C57-7AE8-4C15-9466-BF570454A647}" type="pres">
      <dgm:prSet presAssocID="{83AB62F9-5BC2-4472-A3D9-F3BBCF617E81}" presName="node" presStyleLbl="node1" presStyleIdx="2" presStyleCnt="6">
        <dgm:presLayoutVars>
          <dgm:bulletEnabled val="1"/>
        </dgm:presLayoutVars>
      </dgm:prSet>
      <dgm:spPr/>
    </dgm:pt>
    <dgm:pt modelId="{65715449-02DB-43C6-866B-4FA804169FEB}" type="pres">
      <dgm:prSet presAssocID="{61BB80CE-A89D-4260-8CF0-C10C5FD86228}" presName="sibTrans" presStyleCnt="0"/>
      <dgm:spPr/>
    </dgm:pt>
    <dgm:pt modelId="{F39B3676-F6B0-47DC-AF58-C3588F867756}" type="pres">
      <dgm:prSet presAssocID="{99F08D6E-58AD-462F-9DC8-D0483ADCFCB8}" presName="node" presStyleLbl="node1" presStyleIdx="3" presStyleCnt="6">
        <dgm:presLayoutVars>
          <dgm:bulletEnabled val="1"/>
        </dgm:presLayoutVars>
      </dgm:prSet>
      <dgm:spPr/>
    </dgm:pt>
    <dgm:pt modelId="{44CB68FF-061A-482F-8451-374832D06FC1}" type="pres">
      <dgm:prSet presAssocID="{0C043686-20A2-429A-9BDD-F28656DC3FBE}" presName="sibTrans" presStyleCnt="0"/>
      <dgm:spPr/>
    </dgm:pt>
    <dgm:pt modelId="{5C343C42-F3B0-4B78-A487-E3B45FABFE9A}" type="pres">
      <dgm:prSet presAssocID="{4078941D-9F69-4368-A3BD-98A4FED3C07D}" presName="node" presStyleLbl="node1" presStyleIdx="4" presStyleCnt="6">
        <dgm:presLayoutVars>
          <dgm:bulletEnabled val="1"/>
        </dgm:presLayoutVars>
      </dgm:prSet>
      <dgm:spPr/>
    </dgm:pt>
    <dgm:pt modelId="{3B3E4411-2D25-42D6-9BD2-2A4DB03AAF74}" type="pres">
      <dgm:prSet presAssocID="{D91452DE-0879-40BF-9A84-2B76484ED5B9}" presName="sibTrans" presStyleCnt="0"/>
      <dgm:spPr/>
    </dgm:pt>
    <dgm:pt modelId="{F564C634-EEA1-4334-A194-7A2B052EC97E}" type="pres">
      <dgm:prSet presAssocID="{B30DAE41-FB99-4EC9-9841-657FCAB5E106}" presName="node" presStyleLbl="node1" presStyleIdx="5" presStyleCnt="6">
        <dgm:presLayoutVars>
          <dgm:bulletEnabled val="1"/>
        </dgm:presLayoutVars>
      </dgm:prSet>
      <dgm:spPr/>
    </dgm:pt>
  </dgm:ptLst>
  <dgm:cxnLst>
    <dgm:cxn modelId="{5DF4D71B-370D-4B60-A83B-5F933045E8D9}" srcId="{ABB39A62-F03D-4A6E-A1CF-399BD8DDC694}" destId="{83AB62F9-5BC2-4472-A3D9-F3BBCF617E81}" srcOrd="2" destOrd="0" parTransId="{6E8CF056-D572-42C5-857E-81AF6D90DF5A}" sibTransId="{61BB80CE-A89D-4260-8CF0-C10C5FD86228}"/>
    <dgm:cxn modelId="{88920427-8E66-4A2D-BC4B-0289824C8C00}" srcId="{ABB39A62-F03D-4A6E-A1CF-399BD8DDC694}" destId="{88297927-844F-41DD-B79A-71ADDEFCE25F}" srcOrd="1" destOrd="0" parTransId="{1A74BFCD-A080-4A87-AAA1-260CB95D4744}" sibTransId="{54DB2849-7ABC-4B21-BB83-489D138AE90D}"/>
    <dgm:cxn modelId="{C5105839-B507-4C74-A058-099F5DF5BF13}" srcId="{ABB39A62-F03D-4A6E-A1CF-399BD8DDC694}" destId="{99F08D6E-58AD-462F-9DC8-D0483ADCFCB8}" srcOrd="3" destOrd="0" parTransId="{0F9AAFD8-4384-431D-B7F7-81670CB10033}" sibTransId="{0C043686-20A2-429A-9BDD-F28656DC3FBE}"/>
    <dgm:cxn modelId="{3906603C-2CF8-4349-BAE6-2D2F05F7F317}" srcId="{ABB39A62-F03D-4A6E-A1CF-399BD8DDC694}" destId="{7ABF3981-62AD-46C3-91D8-3380F71E3440}" srcOrd="0" destOrd="0" parTransId="{8FC0B813-D5CC-4250-82AF-A386A295EEEE}" sibTransId="{3CA671DD-8C30-4F57-98E8-C011859CAFAF}"/>
    <dgm:cxn modelId="{F489123E-5955-495C-82BB-901C1BFF7F91}" type="presOf" srcId="{88297927-844F-41DD-B79A-71ADDEFCE25F}" destId="{02EE92F1-890D-4028-A51C-A60222F5CF83}" srcOrd="0" destOrd="0" presId="urn:microsoft.com/office/officeart/2005/8/layout/default"/>
    <dgm:cxn modelId="{4C868C6D-94B7-44F4-BD00-74361C23D3AF}" type="presOf" srcId="{4078941D-9F69-4368-A3BD-98A4FED3C07D}" destId="{5C343C42-F3B0-4B78-A487-E3B45FABFE9A}" srcOrd="0" destOrd="0" presId="urn:microsoft.com/office/officeart/2005/8/layout/default"/>
    <dgm:cxn modelId="{A41D9B97-70D0-476B-B163-1DE4D9D1F593}" type="presOf" srcId="{7ABF3981-62AD-46C3-91D8-3380F71E3440}" destId="{B79740BC-2A24-42C0-ACC8-6E8E45D1EBB9}" srcOrd="0" destOrd="0" presId="urn:microsoft.com/office/officeart/2005/8/layout/default"/>
    <dgm:cxn modelId="{8FF04FB3-A2FC-422F-8638-95DB7825A29C}" type="presOf" srcId="{83AB62F9-5BC2-4472-A3D9-F3BBCF617E81}" destId="{E7992C57-7AE8-4C15-9466-BF570454A647}" srcOrd="0" destOrd="0" presId="urn:microsoft.com/office/officeart/2005/8/layout/default"/>
    <dgm:cxn modelId="{160FC9B5-8523-4ECA-97A2-3FF0A39EFCEE}" type="presOf" srcId="{ABB39A62-F03D-4A6E-A1CF-399BD8DDC694}" destId="{8E8F3876-D1CE-4B21-9529-7446D39F03AD}" srcOrd="0" destOrd="0" presId="urn:microsoft.com/office/officeart/2005/8/layout/default"/>
    <dgm:cxn modelId="{2333DFD1-65B8-421F-AF03-E9C8A3F6BD0D}" srcId="{ABB39A62-F03D-4A6E-A1CF-399BD8DDC694}" destId="{B30DAE41-FB99-4EC9-9841-657FCAB5E106}" srcOrd="5" destOrd="0" parTransId="{8DA2B312-0898-4344-A8AB-C9EA2A0DAACA}" sibTransId="{D49B2497-328E-47AD-B7BB-1C949FFBC1FB}"/>
    <dgm:cxn modelId="{FE011DEF-4266-4FDC-9CDC-58336462D99B}" type="presOf" srcId="{B30DAE41-FB99-4EC9-9841-657FCAB5E106}" destId="{F564C634-EEA1-4334-A194-7A2B052EC97E}" srcOrd="0" destOrd="0" presId="urn:microsoft.com/office/officeart/2005/8/layout/default"/>
    <dgm:cxn modelId="{C51085F1-3004-49C3-A9E8-AD0D86ED96F5}" srcId="{ABB39A62-F03D-4A6E-A1CF-399BD8DDC694}" destId="{4078941D-9F69-4368-A3BD-98A4FED3C07D}" srcOrd="4" destOrd="0" parTransId="{8D5AC34A-3E7F-472D-97D2-1CB986FA793C}" sibTransId="{D91452DE-0879-40BF-9A84-2B76484ED5B9}"/>
    <dgm:cxn modelId="{11E398F2-46DD-4CE0-ABFB-221CBFC3C0FC}" type="presOf" srcId="{99F08D6E-58AD-462F-9DC8-D0483ADCFCB8}" destId="{F39B3676-F6B0-47DC-AF58-C3588F867756}" srcOrd="0" destOrd="0" presId="urn:microsoft.com/office/officeart/2005/8/layout/default"/>
    <dgm:cxn modelId="{90531BE8-9388-47C1-9468-F258C42E1D5F}" type="presParOf" srcId="{8E8F3876-D1CE-4B21-9529-7446D39F03AD}" destId="{B79740BC-2A24-42C0-ACC8-6E8E45D1EBB9}" srcOrd="0" destOrd="0" presId="urn:microsoft.com/office/officeart/2005/8/layout/default"/>
    <dgm:cxn modelId="{6B24BAF9-55BE-4A16-935D-D66E349D7909}" type="presParOf" srcId="{8E8F3876-D1CE-4B21-9529-7446D39F03AD}" destId="{B0B78E25-045F-4E1C-93F1-514652EBFDBB}" srcOrd="1" destOrd="0" presId="urn:microsoft.com/office/officeart/2005/8/layout/default"/>
    <dgm:cxn modelId="{BA465261-2942-433E-A7F9-DC87FDE018DD}" type="presParOf" srcId="{8E8F3876-D1CE-4B21-9529-7446D39F03AD}" destId="{02EE92F1-890D-4028-A51C-A60222F5CF83}" srcOrd="2" destOrd="0" presId="urn:microsoft.com/office/officeart/2005/8/layout/default"/>
    <dgm:cxn modelId="{FCA335D4-2AB4-4A40-A47D-C48FF0F45DF4}" type="presParOf" srcId="{8E8F3876-D1CE-4B21-9529-7446D39F03AD}" destId="{1F0AC45D-3CAB-4FE9-9D80-AC1FBA77BE5F}" srcOrd="3" destOrd="0" presId="urn:microsoft.com/office/officeart/2005/8/layout/default"/>
    <dgm:cxn modelId="{0549DDBE-FF5E-4F30-B8E4-3B218AC923EC}" type="presParOf" srcId="{8E8F3876-D1CE-4B21-9529-7446D39F03AD}" destId="{E7992C57-7AE8-4C15-9466-BF570454A647}" srcOrd="4" destOrd="0" presId="urn:microsoft.com/office/officeart/2005/8/layout/default"/>
    <dgm:cxn modelId="{6F79CA66-79F0-4A24-A126-F4B2D0B0C3F3}" type="presParOf" srcId="{8E8F3876-D1CE-4B21-9529-7446D39F03AD}" destId="{65715449-02DB-43C6-866B-4FA804169FEB}" srcOrd="5" destOrd="0" presId="urn:microsoft.com/office/officeart/2005/8/layout/default"/>
    <dgm:cxn modelId="{7C71133C-B504-42AE-A5ED-1DD60B8D1462}" type="presParOf" srcId="{8E8F3876-D1CE-4B21-9529-7446D39F03AD}" destId="{F39B3676-F6B0-47DC-AF58-C3588F867756}" srcOrd="6" destOrd="0" presId="urn:microsoft.com/office/officeart/2005/8/layout/default"/>
    <dgm:cxn modelId="{24786A06-0F06-4443-BBE1-FA1DB415FB4E}" type="presParOf" srcId="{8E8F3876-D1CE-4B21-9529-7446D39F03AD}" destId="{44CB68FF-061A-482F-8451-374832D06FC1}" srcOrd="7" destOrd="0" presId="urn:microsoft.com/office/officeart/2005/8/layout/default"/>
    <dgm:cxn modelId="{BE4922C5-A6C6-4941-BD8C-5E36EC1E88E5}" type="presParOf" srcId="{8E8F3876-D1CE-4B21-9529-7446D39F03AD}" destId="{5C343C42-F3B0-4B78-A487-E3B45FABFE9A}" srcOrd="8" destOrd="0" presId="urn:microsoft.com/office/officeart/2005/8/layout/default"/>
    <dgm:cxn modelId="{BC756CC5-9763-4580-9391-D52357CDB994}" type="presParOf" srcId="{8E8F3876-D1CE-4B21-9529-7446D39F03AD}" destId="{3B3E4411-2D25-42D6-9BD2-2A4DB03AAF74}" srcOrd="9" destOrd="0" presId="urn:microsoft.com/office/officeart/2005/8/layout/default"/>
    <dgm:cxn modelId="{E3CD2851-DAE7-4DC0-81F8-913D91A06257}" type="presParOf" srcId="{8E8F3876-D1CE-4B21-9529-7446D39F03AD}" destId="{F564C634-EEA1-4334-A194-7A2B052EC97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B799CB5-7A88-44FC-82C1-08A65FD8C0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8E91D-4BC0-4446-ABCA-F77C06A0560F}">
      <dgm:prSet phldrT="[Text]"/>
      <dgm:spPr/>
      <dgm:t>
        <a:bodyPr/>
        <a:lstStyle/>
        <a:p>
          <a:r>
            <a:rPr lang="en-US" dirty="0"/>
            <a:t>Arizona City Closing Funds</a:t>
          </a:r>
        </a:p>
      </dgm:t>
    </dgm:pt>
    <dgm:pt modelId="{C0073A1C-27A1-481F-BA84-7C566E2AEA20}" type="parTrans" cxnId="{3CD79309-7C99-4D35-9652-55F7440ACD4E}">
      <dgm:prSet/>
      <dgm:spPr/>
      <dgm:t>
        <a:bodyPr/>
        <a:lstStyle/>
        <a:p>
          <a:endParaRPr lang="en-US"/>
        </a:p>
      </dgm:t>
    </dgm:pt>
    <dgm:pt modelId="{B990E8BF-2B6D-445D-9FB1-74570AE78CC9}" type="sibTrans" cxnId="{3CD79309-7C99-4D35-9652-55F7440ACD4E}">
      <dgm:prSet/>
      <dgm:spPr/>
      <dgm:t>
        <a:bodyPr/>
        <a:lstStyle/>
        <a:p>
          <a:endParaRPr lang="en-US"/>
        </a:p>
      </dgm:t>
    </dgm:pt>
    <dgm:pt modelId="{A1FA93A9-2990-43BD-9945-26824CFD97B5}">
      <dgm:prSet phldrT="[Text]"/>
      <dgm:spPr/>
      <dgm:t>
        <a:bodyPr/>
        <a:lstStyle/>
        <a:p>
          <a:r>
            <a:rPr lang="en-US" dirty="0"/>
            <a:t>Large scale, non-retail projects</a:t>
          </a:r>
        </a:p>
      </dgm:t>
    </dgm:pt>
    <dgm:pt modelId="{9DEC2FBB-E3EE-46A9-B993-079F29832C7B}" type="parTrans" cxnId="{A092E1A9-1224-4116-A8B9-799B4DB58B99}">
      <dgm:prSet/>
      <dgm:spPr/>
      <dgm:t>
        <a:bodyPr/>
        <a:lstStyle/>
        <a:p>
          <a:endParaRPr lang="en-US"/>
        </a:p>
      </dgm:t>
    </dgm:pt>
    <dgm:pt modelId="{8F1A58B4-969B-444F-B88E-C1754113278B}" type="sibTrans" cxnId="{A092E1A9-1224-4116-A8B9-799B4DB58B99}">
      <dgm:prSet/>
      <dgm:spPr/>
      <dgm:t>
        <a:bodyPr/>
        <a:lstStyle/>
        <a:p>
          <a:endParaRPr lang="en-US"/>
        </a:p>
      </dgm:t>
    </dgm:pt>
    <dgm:pt modelId="{B05A5868-99DC-4397-A395-45625886B4AB}">
      <dgm:prSet phldrT="[Text]"/>
      <dgm:spPr/>
      <dgm:t>
        <a:bodyPr/>
        <a:lstStyle/>
        <a:p>
          <a:r>
            <a:rPr lang="en-US" dirty="0"/>
            <a:t>1000 jobs or more</a:t>
          </a:r>
        </a:p>
      </dgm:t>
    </dgm:pt>
    <dgm:pt modelId="{A282C4AC-ABDB-4996-A64F-506C5354517D}" type="parTrans" cxnId="{D47744BD-5AC1-4F43-AE7E-077BE09C6B38}">
      <dgm:prSet/>
      <dgm:spPr/>
      <dgm:t>
        <a:bodyPr/>
        <a:lstStyle/>
        <a:p>
          <a:endParaRPr lang="en-US"/>
        </a:p>
      </dgm:t>
    </dgm:pt>
    <dgm:pt modelId="{0E253041-6DA7-4683-AD0B-6E781059C1B3}" type="sibTrans" cxnId="{D47744BD-5AC1-4F43-AE7E-077BE09C6B38}">
      <dgm:prSet/>
      <dgm:spPr/>
      <dgm:t>
        <a:bodyPr/>
        <a:lstStyle/>
        <a:p>
          <a:endParaRPr lang="en-US"/>
        </a:p>
      </dgm:t>
    </dgm:pt>
    <dgm:pt modelId="{3458CEF7-5DE7-495C-BEAC-38D21020C475}">
      <dgm:prSet phldrT="[Text]"/>
      <dgm:spPr/>
      <dgm:t>
        <a:bodyPr/>
        <a:lstStyle/>
        <a:p>
          <a:r>
            <a:rPr lang="en-US" dirty="0"/>
            <a:t>Municipal closing fund grants</a:t>
          </a:r>
        </a:p>
      </dgm:t>
    </dgm:pt>
    <dgm:pt modelId="{11B5AC53-7D0D-4787-BE49-8F3F3EA64DFA}" type="parTrans" cxnId="{967FECFC-E1AD-483D-A1FB-C1B4CD467B29}">
      <dgm:prSet/>
      <dgm:spPr/>
      <dgm:t>
        <a:bodyPr/>
        <a:lstStyle/>
        <a:p>
          <a:endParaRPr lang="en-US"/>
        </a:p>
      </dgm:t>
    </dgm:pt>
    <dgm:pt modelId="{C99F2C8F-4D38-44F3-ABDF-458C7A67856A}" type="sibTrans" cxnId="{967FECFC-E1AD-483D-A1FB-C1B4CD467B29}">
      <dgm:prSet/>
      <dgm:spPr/>
      <dgm:t>
        <a:bodyPr/>
        <a:lstStyle/>
        <a:p>
          <a:endParaRPr lang="en-US"/>
        </a:p>
      </dgm:t>
    </dgm:pt>
    <dgm:pt modelId="{D1200B82-68B3-44E8-885E-0C010CD3F46F}" type="pres">
      <dgm:prSet presAssocID="{0B799CB5-7A88-44FC-82C1-08A65FD8C07A}" presName="Name0" presStyleCnt="0">
        <dgm:presLayoutVars>
          <dgm:dir/>
          <dgm:animLvl val="lvl"/>
          <dgm:resizeHandles val="exact"/>
        </dgm:presLayoutVars>
      </dgm:prSet>
      <dgm:spPr/>
    </dgm:pt>
    <dgm:pt modelId="{2D6B9E5C-B4DA-4EDB-93F0-FF3C317C1602}" type="pres">
      <dgm:prSet presAssocID="{FB48E91D-4BC0-4446-ABCA-F77C06A0560F}" presName="composite" presStyleCnt="0"/>
      <dgm:spPr/>
    </dgm:pt>
    <dgm:pt modelId="{D4E5B3EB-8B37-4520-B4F3-5373B77B184C}" type="pres">
      <dgm:prSet presAssocID="{FB48E91D-4BC0-4446-ABCA-F77C06A0560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3257024-7E8C-402A-8E83-3DBFF271E89D}" type="pres">
      <dgm:prSet presAssocID="{FB48E91D-4BC0-4446-ABCA-F77C06A0560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CD79309-7C99-4D35-9652-55F7440ACD4E}" srcId="{0B799CB5-7A88-44FC-82C1-08A65FD8C07A}" destId="{FB48E91D-4BC0-4446-ABCA-F77C06A0560F}" srcOrd="0" destOrd="0" parTransId="{C0073A1C-27A1-481F-BA84-7C566E2AEA20}" sibTransId="{B990E8BF-2B6D-445D-9FB1-74570AE78CC9}"/>
    <dgm:cxn modelId="{F6D07511-156B-4A05-96A7-AFFFB9EDE721}" type="presOf" srcId="{FB48E91D-4BC0-4446-ABCA-F77C06A0560F}" destId="{D4E5B3EB-8B37-4520-B4F3-5373B77B184C}" srcOrd="0" destOrd="0" presId="urn:microsoft.com/office/officeart/2005/8/layout/hList1"/>
    <dgm:cxn modelId="{CF35F960-B22D-40F8-BAA0-FAA092902C22}" type="presOf" srcId="{0B799CB5-7A88-44FC-82C1-08A65FD8C07A}" destId="{D1200B82-68B3-44E8-885E-0C010CD3F46F}" srcOrd="0" destOrd="0" presId="urn:microsoft.com/office/officeart/2005/8/layout/hList1"/>
    <dgm:cxn modelId="{3CA41374-5A53-4979-BD45-EFDBB5FDE278}" type="presOf" srcId="{B05A5868-99DC-4397-A395-45625886B4AB}" destId="{53257024-7E8C-402A-8E83-3DBFF271E89D}" srcOrd="0" destOrd="1" presId="urn:microsoft.com/office/officeart/2005/8/layout/hList1"/>
    <dgm:cxn modelId="{021B38A0-E924-4A1E-99DB-3394B8ECBE56}" type="presOf" srcId="{3458CEF7-5DE7-495C-BEAC-38D21020C475}" destId="{53257024-7E8C-402A-8E83-3DBFF271E89D}" srcOrd="0" destOrd="2" presId="urn:microsoft.com/office/officeart/2005/8/layout/hList1"/>
    <dgm:cxn modelId="{A092E1A9-1224-4116-A8B9-799B4DB58B99}" srcId="{FB48E91D-4BC0-4446-ABCA-F77C06A0560F}" destId="{A1FA93A9-2990-43BD-9945-26824CFD97B5}" srcOrd="0" destOrd="0" parTransId="{9DEC2FBB-E3EE-46A9-B993-079F29832C7B}" sibTransId="{8F1A58B4-969B-444F-B88E-C1754113278B}"/>
    <dgm:cxn modelId="{D47744BD-5AC1-4F43-AE7E-077BE09C6B38}" srcId="{FB48E91D-4BC0-4446-ABCA-F77C06A0560F}" destId="{B05A5868-99DC-4397-A395-45625886B4AB}" srcOrd="1" destOrd="0" parTransId="{A282C4AC-ABDB-4996-A64F-506C5354517D}" sibTransId="{0E253041-6DA7-4683-AD0B-6E781059C1B3}"/>
    <dgm:cxn modelId="{081439C9-7261-45ED-9C5C-602EF39C1808}" type="presOf" srcId="{A1FA93A9-2990-43BD-9945-26824CFD97B5}" destId="{53257024-7E8C-402A-8E83-3DBFF271E89D}" srcOrd="0" destOrd="0" presId="urn:microsoft.com/office/officeart/2005/8/layout/hList1"/>
    <dgm:cxn modelId="{967FECFC-E1AD-483D-A1FB-C1B4CD467B29}" srcId="{FB48E91D-4BC0-4446-ABCA-F77C06A0560F}" destId="{3458CEF7-5DE7-495C-BEAC-38D21020C475}" srcOrd="2" destOrd="0" parTransId="{11B5AC53-7D0D-4787-BE49-8F3F3EA64DFA}" sibTransId="{C99F2C8F-4D38-44F3-ABDF-458C7A67856A}"/>
    <dgm:cxn modelId="{5D039DD7-D7B7-4C3C-8337-919983976B6F}" type="presParOf" srcId="{D1200B82-68B3-44E8-885E-0C010CD3F46F}" destId="{2D6B9E5C-B4DA-4EDB-93F0-FF3C317C1602}" srcOrd="0" destOrd="0" presId="urn:microsoft.com/office/officeart/2005/8/layout/hList1"/>
    <dgm:cxn modelId="{66488828-DEEE-447D-8113-27F2FD0988BE}" type="presParOf" srcId="{2D6B9E5C-B4DA-4EDB-93F0-FF3C317C1602}" destId="{D4E5B3EB-8B37-4520-B4F3-5373B77B184C}" srcOrd="0" destOrd="0" presId="urn:microsoft.com/office/officeart/2005/8/layout/hList1"/>
    <dgm:cxn modelId="{63D4E5C8-BF45-4B72-A35C-6EA5B2D57BF4}" type="presParOf" srcId="{2D6B9E5C-B4DA-4EDB-93F0-FF3C317C1602}" destId="{53257024-7E8C-402A-8E83-3DBFF271E8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BB6A8CB-04A4-4A70-8E9C-FCCF5994FCA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1BB446-36C5-41EF-A420-A5ED76FB31EE}">
      <dgm:prSet/>
      <dgm:spPr/>
      <dgm:t>
        <a:bodyPr/>
        <a:lstStyle/>
        <a:p>
          <a:r>
            <a:rPr lang="en-US" dirty="0"/>
            <a:t>Advantage Maryland</a:t>
          </a:r>
        </a:p>
      </dgm:t>
    </dgm:pt>
    <dgm:pt modelId="{9EBD1E9F-41C7-4FAA-9E27-D418AC9E577C}" type="parTrans" cxnId="{50B22966-E44C-4109-AAA0-380B069C4250}">
      <dgm:prSet/>
      <dgm:spPr/>
      <dgm:t>
        <a:bodyPr/>
        <a:lstStyle/>
        <a:p>
          <a:endParaRPr lang="en-US"/>
        </a:p>
      </dgm:t>
    </dgm:pt>
    <dgm:pt modelId="{4C07AA1E-0547-4B55-B817-E41CFAF23511}" type="sibTrans" cxnId="{50B22966-E44C-4109-AAA0-380B069C4250}">
      <dgm:prSet/>
      <dgm:spPr/>
      <dgm:t>
        <a:bodyPr/>
        <a:lstStyle/>
        <a:p>
          <a:endParaRPr lang="en-US"/>
        </a:p>
      </dgm:t>
    </dgm:pt>
    <dgm:pt modelId="{C5464F5F-07EC-40C7-9D19-9CACE5562DAB}">
      <dgm:prSet/>
      <dgm:spPr/>
      <dgm:t>
        <a:bodyPr/>
        <a:lstStyle/>
        <a:p>
          <a:r>
            <a:rPr lang="en-US" dirty="0"/>
            <a:t>Grants, loans, and other investment initiatives to support economic development initiatives including infrastructure support</a:t>
          </a:r>
        </a:p>
      </dgm:t>
    </dgm:pt>
    <dgm:pt modelId="{7E60638F-DB7F-4E93-82EF-FAD42BC2C7A5}" type="parTrans" cxnId="{AFBB288B-E9EC-4E15-B3F4-0DE7A673AC54}">
      <dgm:prSet/>
      <dgm:spPr/>
      <dgm:t>
        <a:bodyPr/>
        <a:lstStyle/>
        <a:p>
          <a:endParaRPr lang="en-US"/>
        </a:p>
      </dgm:t>
    </dgm:pt>
    <dgm:pt modelId="{2A002A66-C380-414A-8FDD-B32C12E70C49}" type="sibTrans" cxnId="{AFBB288B-E9EC-4E15-B3F4-0DE7A673AC54}">
      <dgm:prSet/>
      <dgm:spPr/>
      <dgm:t>
        <a:bodyPr/>
        <a:lstStyle/>
        <a:p>
          <a:endParaRPr lang="en-US"/>
        </a:p>
      </dgm:t>
    </dgm:pt>
    <dgm:pt modelId="{979FD3CE-9F60-4F2D-8361-8272AD13CD3D}">
      <dgm:prSet/>
      <dgm:spPr/>
      <dgm:t>
        <a:bodyPr/>
        <a:lstStyle/>
        <a:p>
          <a:r>
            <a:rPr lang="en-US" dirty="0"/>
            <a:t>Priority funding areas</a:t>
          </a:r>
        </a:p>
      </dgm:t>
    </dgm:pt>
    <dgm:pt modelId="{1DA48506-1BCE-4FC9-B0F0-02D3CE23AEC1}" type="parTrans" cxnId="{8A4B7195-DB28-47DB-915E-0177F8A513A8}">
      <dgm:prSet/>
      <dgm:spPr/>
      <dgm:t>
        <a:bodyPr/>
        <a:lstStyle/>
        <a:p>
          <a:endParaRPr lang="en-US"/>
        </a:p>
      </dgm:t>
    </dgm:pt>
    <dgm:pt modelId="{D871CFED-1DBC-46BD-A66E-0B49A17758C5}" type="sibTrans" cxnId="{8A4B7195-DB28-47DB-915E-0177F8A513A8}">
      <dgm:prSet/>
      <dgm:spPr/>
      <dgm:t>
        <a:bodyPr/>
        <a:lstStyle/>
        <a:p>
          <a:endParaRPr lang="en-US"/>
        </a:p>
      </dgm:t>
    </dgm:pt>
    <dgm:pt modelId="{E41BA149-740C-41E5-9145-BD6C4F284CEA}">
      <dgm:prSet/>
      <dgm:spPr/>
      <dgm:t>
        <a:bodyPr/>
        <a:lstStyle/>
        <a:p>
          <a:r>
            <a:rPr lang="en-US" dirty="0"/>
            <a:t>Eligible industry sectors</a:t>
          </a:r>
        </a:p>
      </dgm:t>
    </dgm:pt>
    <dgm:pt modelId="{015B11CC-A1D3-49D2-B744-521BC9E8CFFE}" type="parTrans" cxnId="{33A2A748-E679-446F-B3AE-208B9DCCBEB2}">
      <dgm:prSet/>
      <dgm:spPr/>
      <dgm:t>
        <a:bodyPr/>
        <a:lstStyle/>
        <a:p>
          <a:endParaRPr lang="en-US"/>
        </a:p>
      </dgm:t>
    </dgm:pt>
    <dgm:pt modelId="{3676165A-8851-411F-A5B2-43F2F91D470F}" type="sibTrans" cxnId="{33A2A748-E679-446F-B3AE-208B9DCCBEB2}">
      <dgm:prSet/>
      <dgm:spPr/>
      <dgm:t>
        <a:bodyPr/>
        <a:lstStyle/>
        <a:p>
          <a:endParaRPr lang="en-US"/>
        </a:p>
      </dgm:t>
    </dgm:pt>
    <dgm:pt modelId="{8DC399C4-147B-4027-845C-6C0CB5235BB6}">
      <dgm:prSet/>
      <dgm:spPr/>
      <dgm:t>
        <a:bodyPr/>
        <a:lstStyle/>
        <a:p>
          <a:r>
            <a:rPr lang="en-US" dirty="0"/>
            <a:t>Local sponsor</a:t>
          </a:r>
        </a:p>
      </dgm:t>
    </dgm:pt>
    <dgm:pt modelId="{37A80F6C-9169-4C4A-9580-6AC6B2CBCAB9}" type="parTrans" cxnId="{AAAAE1E6-0332-4A49-8AC2-D243AD1B955A}">
      <dgm:prSet/>
      <dgm:spPr/>
      <dgm:t>
        <a:bodyPr/>
        <a:lstStyle/>
        <a:p>
          <a:endParaRPr lang="en-US"/>
        </a:p>
      </dgm:t>
    </dgm:pt>
    <dgm:pt modelId="{A43F24A6-E8E7-4385-976E-76E1627477E2}" type="sibTrans" cxnId="{AAAAE1E6-0332-4A49-8AC2-D243AD1B955A}">
      <dgm:prSet/>
      <dgm:spPr/>
      <dgm:t>
        <a:bodyPr/>
        <a:lstStyle/>
        <a:p>
          <a:endParaRPr lang="en-US"/>
        </a:p>
      </dgm:t>
    </dgm:pt>
    <dgm:pt modelId="{93DFCC42-A2D9-4590-B3E9-0FC6444214C1}">
      <dgm:prSet/>
      <dgm:spPr/>
      <dgm:t>
        <a:bodyPr/>
        <a:lstStyle/>
        <a:p>
          <a:r>
            <a:rPr lang="en-US" dirty="0"/>
            <a:t>Major economic development projects may be eligible for up to $10 million in loan funding, municipalities may receive up to $5 million in loans or $2 million in loans and grants to support expanding businesses</a:t>
          </a:r>
        </a:p>
      </dgm:t>
    </dgm:pt>
    <dgm:pt modelId="{D85B46EC-698E-4FB6-AC29-123663DC48A8}" type="parTrans" cxnId="{8514DDAB-11B6-4B32-9BEB-439282357072}">
      <dgm:prSet/>
      <dgm:spPr/>
      <dgm:t>
        <a:bodyPr/>
        <a:lstStyle/>
        <a:p>
          <a:endParaRPr lang="en-US"/>
        </a:p>
      </dgm:t>
    </dgm:pt>
    <dgm:pt modelId="{0DA05E6D-6586-4414-8624-4645E690E02F}" type="sibTrans" cxnId="{8514DDAB-11B6-4B32-9BEB-439282357072}">
      <dgm:prSet/>
      <dgm:spPr/>
      <dgm:t>
        <a:bodyPr/>
        <a:lstStyle/>
        <a:p>
          <a:endParaRPr lang="en-US"/>
        </a:p>
      </dgm:t>
    </dgm:pt>
    <dgm:pt modelId="{D2782A5B-48DC-4E99-A3FD-3C0306D87E95}" type="pres">
      <dgm:prSet presAssocID="{EBB6A8CB-04A4-4A70-8E9C-FCCF5994FCAC}" presName="Name0" presStyleCnt="0">
        <dgm:presLayoutVars>
          <dgm:dir/>
          <dgm:animLvl val="lvl"/>
          <dgm:resizeHandles val="exact"/>
        </dgm:presLayoutVars>
      </dgm:prSet>
      <dgm:spPr/>
    </dgm:pt>
    <dgm:pt modelId="{E402F0CD-9BF4-45A1-92B3-DED8BAFF6A66}" type="pres">
      <dgm:prSet presAssocID="{E61BB446-36C5-41EF-A420-A5ED76FB31EE}" presName="composite" presStyleCnt="0"/>
      <dgm:spPr/>
    </dgm:pt>
    <dgm:pt modelId="{E0B9C6A0-7B61-4321-B387-E1EAB15717D3}" type="pres">
      <dgm:prSet presAssocID="{E61BB446-36C5-41EF-A420-A5ED76FB31E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1283713-B507-44A3-A97C-95574FEE73E3}" type="pres">
      <dgm:prSet presAssocID="{E61BB446-36C5-41EF-A420-A5ED76FB31E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073FE1D-3D12-499E-8F59-CB38547556D7}" type="presOf" srcId="{979FD3CE-9F60-4F2D-8361-8272AD13CD3D}" destId="{91283713-B507-44A3-A97C-95574FEE73E3}" srcOrd="0" destOrd="1" presId="urn:microsoft.com/office/officeart/2005/8/layout/hList1"/>
    <dgm:cxn modelId="{50B22966-E44C-4109-AAA0-380B069C4250}" srcId="{EBB6A8CB-04A4-4A70-8E9C-FCCF5994FCAC}" destId="{E61BB446-36C5-41EF-A420-A5ED76FB31EE}" srcOrd="0" destOrd="0" parTransId="{9EBD1E9F-41C7-4FAA-9E27-D418AC9E577C}" sibTransId="{4C07AA1E-0547-4B55-B817-E41CFAF23511}"/>
    <dgm:cxn modelId="{33A2A748-E679-446F-B3AE-208B9DCCBEB2}" srcId="{E61BB446-36C5-41EF-A420-A5ED76FB31EE}" destId="{E41BA149-740C-41E5-9145-BD6C4F284CEA}" srcOrd="2" destOrd="0" parTransId="{015B11CC-A1D3-49D2-B744-521BC9E8CFFE}" sibTransId="{3676165A-8851-411F-A5B2-43F2F91D470F}"/>
    <dgm:cxn modelId="{12C35280-BA32-4C67-B5BE-84EF6F20D77E}" type="presOf" srcId="{E41BA149-740C-41E5-9145-BD6C4F284CEA}" destId="{91283713-B507-44A3-A97C-95574FEE73E3}" srcOrd="0" destOrd="2" presId="urn:microsoft.com/office/officeart/2005/8/layout/hList1"/>
    <dgm:cxn modelId="{8BD2E286-ED7C-4668-832B-D35574F03C42}" type="presOf" srcId="{EBB6A8CB-04A4-4A70-8E9C-FCCF5994FCAC}" destId="{D2782A5B-48DC-4E99-A3FD-3C0306D87E95}" srcOrd="0" destOrd="0" presId="urn:microsoft.com/office/officeart/2005/8/layout/hList1"/>
    <dgm:cxn modelId="{AFBB288B-E9EC-4E15-B3F4-0DE7A673AC54}" srcId="{E61BB446-36C5-41EF-A420-A5ED76FB31EE}" destId="{C5464F5F-07EC-40C7-9D19-9CACE5562DAB}" srcOrd="0" destOrd="0" parTransId="{7E60638F-DB7F-4E93-82EF-FAD42BC2C7A5}" sibTransId="{2A002A66-C380-414A-8FDD-B32C12E70C49}"/>
    <dgm:cxn modelId="{3CA94191-7ACD-4A6C-9FA3-DD39FDEC537B}" type="presOf" srcId="{93DFCC42-A2D9-4590-B3E9-0FC6444214C1}" destId="{91283713-B507-44A3-A97C-95574FEE73E3}" srcOrd="0" destOrd="4" presId="urn:microsoft.com/office/officeart/2005/8/layout/hList1"/>
    <dgm:cxn modelId="{8A4B7195-DB28-47DB-915E-0177F8A513A8}" srcId="{E61BB446-36C5-41EF-A420-A5ED76FB31EE}" destId="{979FD3CE-9F60-4F2D-8361-8272AD13CD3D}" srcOrd="1" destOrd="0" parTransId="{1DA48506-1BCE-4FC9-B0F0-02D3CE23AEC1}" sibTransId="{D871CFED-1DBC-46BD-A66E-0B49A17758C5}"/>
    <dgm:cxn modelId="{3128DBA0-84F0-49F6-A186-F839134436B0}" type="presOf" srcId="{C5464F5F-07EC-40C7-9D19-9CACE5562DAB}" destId="{91283713-B507-44A3-A97C-95574FEE73E3}" srcOrd="0" destOrd="0" presId="urn:microsoft.com/office/officeart/2005/8/layout/hList1"/>
    <dgm:cxn modelId="{8514DDAB-11B6-4B32-9BEB-439282357072}" srcId="{E61BB446-36C5-41EF-A420-A5ED76FB31EE}" destId="{93DFCC42-A2D9-4590-B3E9-0FC6444214C1}" srcOrd="4" destOrd="0" parTransId="{D85B46EC-698E-4FB6-AC29-123663DC48A8}" sibTransId="{0DA05E6D-6586-4414-8624-4645E690E02F}"/>
    <dgm:cxn modelId="{1CD6A1CE-1DEB-4993-9F7A-472A7A9E2280}" type="presOf" srcId="{E61BB446-36C5-41EF-A420-A5ED76FB31EE}" destId="{E0B9C6A0-7B61-4321-B387-E1EAB15717D3}" srcOrd="0" destOrd="0" presId="urn:microsoft.com/office/officeart/2005/8/layout/hList1"/>
    <dgm:cxn modelId="{111339DC-5BE9-48E9-B524-D611B84B7B80}" type="presOf" srcId="{8DC399C4-147B-4027-845C-6C0CB5235BB6}" destId="{91283713-B507-44A3-A97C-95574FEE73E3}" srcOrd="0" destOrd="3" presId="urn:microsoft.com/office/officeart/2005/8/layout/hList1"/>
    <dgm:cxn modelId="{AAAAE1E6-0332-4A49-8AC2-D243AD1B955A}" srcId="{E61BB446-36C5-41EF-A420-A5ED76FB31EE}" destId="{8DC399C4-147B-4027-845C-6C0CB5235BB6}" srcOrd="3" destOrd="0" parTransId="{37A80F6C-9169-4C4A-9580-6AC6B2CBCAB9}" sibTransId="{A43F24A6-E8E7-4385-976E-76E1627477E2}"/>
    <dgm:cxn modelId="{BCEB1FEC-EB81-4656-B4B8-01C9B6781DA7}" type="presParOf" srcId="{D2782A5B-48DC-4E99-A3FD-3C0306D87E95}" destId="{E402F0CD-9BF4-45A1-92B3-DED8BAFF6A66}" srcOrd="0" destOrd="0" presId="urn:microsoft.com/office/officeart/2005/8/layout/hList1"/>
    <dgm:cxn modelId="{53D506DB-5CC4-47AC-A30F-494A41CB6A96}" type="presParOf" srcId="{E402F0CD-9BF4-45A1-92B3-DED8BAFF6A66}" destId="{E0B9C6A0-7B61-4321-B387-E1EAB15717D3}" srcOrd="0" destOrd="0" presId="urn:microsoft.com/office/officeart/2005/8/layout/hList1"/>
    <dgm:cxn modelId="{07F21341-0202-4EBC-B40E-2A4413478406}" type="presParOf" srcId="{E402F0CD-9BF4-45A1-92B3-DED8BAFF6A66}" destId="{91283713-B507-44A3-A97C-95574FEE73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B0D03FD-2E76-4963-A0DB-10A2D95EDA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E3F1C-DCFE-4D47-A0AF-CC2D35DF43B7}">
      <dgm:prSet phldrT="[Text]"/>
      <dgm:spPr/>
      <dgm:t>
        <a:bodyPr/>
        <a:lstStyle/>
        <a:p>
          <a:r>
            <a:rPr lang="en-US" dirty="0"/>
            <a:t>JobsOhio Ohio Site Inventory Program</a:t>
          </a:r>
        </a:p>
      </dgm:t>
    </dgm:pt>
    <dgm:pt modelId="{053F007B-F772-45E3-8DBF-318D70784498}" type="parTrans" cxnId="{080C51C4-97D3-469B-B9C0-20810EE82530}">
      <dgm:prSet/>
      <dgm:spPr/>
      <dgm:t>
        <a:bodyPr/>
        <a:lstStyle/>
        <a:p>
          <a:endParaRPr lang="en-US"/>
        </a:p>
      </dgm:t>
    </dgm:pt>
    <dgm:pt modelId="{54A78AE8-8B37-4540-A323-7EEFDB2D26D6}" type="sibTrans" cxnId="{080C51C4-97D3-469B-B9C0-20810EE82530}">
      <dgm:prSet/>
      <dgm:spPr/>
      <dgm:t>
        <a:bodyPr/>
        <a:lstStyle/>
        <a:p>
          <a:endParaRPr lang="en-US"/>
        </a:p>
      </dgm:t>
    </dgm:pt>
    <dgm:pt modelId="{F859BA0E-AE46-48B3-B06F-138F9442E9B7}">
      <dgm:prSet phldrT="[Text]"/>
      <dgm:spPr/>
      <dgm:t>
        <a:bodyPr/>
        <a:lstStyle/>
        <a:p>
          <a:r>
            <a:rPr lang="en-US" dirty="0"/>
            <a:t>$50 M annually over five years</a:t>
          </a:r>
        </a:p>
      </dgm:t>
    </dgm:pt>
    <dgm:pt modelId="{1F092BBE-C6D0-484E-A03E-2C83854378DB}" type="parTrans" cxnId="{5FFFA1F8-07F6-484E-B6BC-2102E9348841}">
      <dgm:prSet/>
      <dgm:spPr/>
    </dgm:pt>
    <dgm:pt modelId="{D851F2EE-2B1F-42CA-820D-8E9340E0C7EB}" type="sibTrans" cxnId="{5FFFA1F8-07F6-484E-B6BC-2102E9348841}">
      <dgm:prSet/>
      <dgm:spPr/>
    </dgm:pt>
    <dgm:pt modelId="{95AF792A-D672-4358-8F52-D4FCAE07672E}">
      <dgm:prSet phldrT="[Text]"/>
      <dgm:spPr/>
      <dgm:t>
        <a:bodyPr/>
        <a:lstStyle/>
        <a:p>
          <a:r>
            <a:rPr lang="en-US" dirty="0"/>
            <a:t>Funds speculative job producing, non-retail infrastructure and building construction costs</a:t>
          </a:r>
        </a:p>
      </dgm:t>
    </dgm:pt>
    <dgm:pt modelId="{721931F9-24E3-4DE8-892A-3E8A669098AA}" type="parTrans" cxnId="{5EA2CDF0-ED5E-4C1E-A099-259653CCF8AA}">
      <dgm:prSet/>
      <dgm:spPr/>
    </dgm:pt>
    <dgm:pt modelId="{08C0D90D-2507-44C9-9E21-59A5F60D3A15}" type="sibTrans" cxnId="{5EA2CDF0-ED5E-4C1E-A099-259653CCF8AA}">
      <dgm:prSet/>
      <dgm:spPr/>
    </dgm:pt>
    <dgm:pt modelId="{D70F5430-FB99-48A4-BCE6-4D93EBE10CAD}">
      <dgm:prSet phldrT="[Text]"/>
      <dgm:spPr/>
      <dgm:t>
        <a:bodyPr/>
        <a:lstStyle/>
        <a:p>
          <a:r>
            <a:rPr lang="en-US" dirty="0"/>
            <a:t>Industry targets by region</a:t>
          </a:r>
        </a:p>
      </dgm:t>
    </dgm:pt>
    <dgm:pt modelId="{0E7B3811-3564-4EB9-966C-5046E0F7A44D}" type="parTrans" cxnId="{483CAF4F-F545-4213-9448-FA6C787F09BE}">
      <dgm:prSet/>
      <dgm:spPr/>
    </dgm:pt>
    <dgm:pt modelId="{FB70674C-76D5-4A3B-9664-53D235FCFF13}" type="sibTrans" cxnId="{483CAF4F-F545-4213-9448-FA6C787F09BE}">
      <dgm:prSet/>
      <dgm:spPr/>
    </dgm:pt>
    <dgm:pt modelId="{0F9C2E34-844B-43F2-B91E-B086A7EEF146}">
      <dgm:prSet phldrT="[Text]"/>
      <dgm:spPr/>
      <dgm:t>
        <a:bodyPr/>
        <a:lstStyle/>
        <a:p>
          <a:r>
            <a:rPr lang="en-US" dirty="0"/>
            <a:t>$2-5 M</a:t>
          </a:r>
        </a:p>
      </dgm:t>
    </dgm:pt>
    <dgm:pt modelId="{DD145DF1-F364-49A0-9730-40B787F5F6AC}" type="parTrans" cxnId="{0F6C6276-30B1-40E9-9E37-1BAB590533BF}">
      <dgm:prSet/>
      <dgm:spPr/>
    </dgm:pt>
    <dgm:pt modelId="{5895CA15-29A7-429A-8E0D-014815F98F6A}" type="sibTrans" cxnId="{0F6C6276-30B1-40E9-9E37-1BAB590533BF}">
      <dgm:prSet/>
      <dgm:spPr/>
    </dgm:pt>
    <dgm:pt modelId="{992A9CA1-D21A-4743-AED2-363491144042}">
      <dgm:prSet phldrT="[Text]"/>
      <dgm:spPr/>
      <dgm:t>
        <a:bodyPr/>
        <a:lstStyle/>
        <a:p>
          <a:r>
            <a:rPr lang="en-US" dirty="0"/>
            <a:t>Should be </a:t>
          </a:r>
          <a:r>
            <a:rPr lang="en-US" b="0" i="0" dirty="0"/>
            <a:t>30 acres in size</a:t>
          </a:r>
          <a:endParaRPr lang="en-US" dirty="0"/>
        </a:p>
      </dgm:t>
    </dgm:pt>
    <dgm:pt modelId="{8071940E-241E-473E-B3E8-3573C0188E77}" type="parTrans" cxnId="{A5E26CD3-4D3C-4CD0-B43D-A72835A4E24E}">
      <dgm:prSet/>
      <dgm:spPr/>
    </dgm:pt>
    <dgm:pt modelId="{DB65956E-9581-4430-AA5B-FC2C194055AD}" type="sibTrans" cxnId="{A5E26CD3-4D3C-4CD0-B43D-A72835A4E24E}">
      <dgm:prSet/>
      <dgm:spPr/>
    </dgm:pt>
    <dgm:pt modelId="{CCB32A25-AAB4-47DA-9142-48D177C24641}">
      <dgm:prSet phldrT="[Text]"/>
      <dgm:spPr/>
      <dgm:t>
        <a:bodyPr/>
        <a:lstStyle/>
        <a:p>
          <a:r>
            <a:rPr lang="en-US" dirty="0"/>
            <a:t>Mixed use permitted in office projects if residential/multi-family is not more than 20%</a:t>
          </a:r>
        </a:p>
      </dgm:t>
    </dgm:pt>
    <dgm:pt modelId="{7DB0DED4-7868-40EB-A6A5-4120D2112A62}" type="parTrans" cxnId="{CB9C8224-D659-43F7-AD2E-874176C6D8F2}">
      <dgm:prSet/>
      <dgm:spPr/>
    </dgm:pt>
    <dgm:pt modelId="{E91FE5DD-8773-40FC-AECE-55C6CC29BD62}" type="sibTrans" cxnId="{CB9C8224-D659-43F7-AD2E-874176C6D8F2}">
      <dgm:prSet/>
      <dgm:spPr/>
    </dgm:pt>
    <dgm:pt modelId="{E674ABC1-1BFD-4CB4-B73C-8A2A3180A4EE}" type="pres">
      <dgm:prSet presAssocID="{AB0D03FD-2E76-4963-A0DB-10A2D95EDA62}" presName="linear" presStyleCnt="0">
        <dgm:presLayoutVars>
          <dgm:dir/>
          <dgm:animLvl val="lvl"/>
          <dgm:resizeHandles val="exact"/>
        </dgm:presLayoutVars>
      </dgm:prSet>
      <dgm:spPr/>
    </dgm:pt>
    <dgm:pt modelId="{CBBA0CD0-CB9D-427C-990B-35D5BD453667}" type="pres">
      <dgm:prSet presAssocID="{5F7E3F1C-DCFE-4D47-A0AF-CC2D35DF43B7}" presName="parentLin" presStyleCnt="0"/>
      <dgm:spPr/>
    </dgm:pt>
    <dgm:pt modelId="{8839048E-DA0A-4C56-8BEC-E4FED5263DCB}" type="pres">
      <dgm:prSet presAssocID="{5F7E3F1C-DCFE-4D47-A0AF-CC2D35DF43B7}" presName="parentLeftMargin" presStyleLbl="node1" presStyleIdx="0" presStyleCnt="1"/>
      <dgm:spPr/>
    </dgm:pt>
    <dgm:pt modelId="{178105D2-A644-4F3B-8C21-10E42CE06726}" type="pres">
      <dgm:prSet presAssocID="{5F7E3F1C-DCFE-4D47-A0AF-CC2D35DF43B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ACC6CB3-7755-43EE-BC86-5CE13BB7EFA6}" type="pres">
      <dgm:prSet presAssocID="{5F7E3F1C-DCFE-4D47-A0AF-CC2D35DF43B7}" presName="negativeSpace" presStyleCnt="0"/>
      <dgm:spPr/>
    </dgm:pt>
    <dgm:pt modelId="{D0F23EE2-0366-4135-A401-B4E05B2A6F78}" type="pres">
      <dgm:prSet presAssocID="{5F7E3F1C-DCFE-4D47-A0AF-CC2D35DF43B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60E570D-EAD8-4A4C-BB36-D3F7E4BE0589}" type="presOf" srcId="{992A9CA1-D21A-4743-AED2-363491144042}" destId="{D0F23EE2-0366-4135-A401-B4E05B2A6F78}" srcOrd="0" destOrd="4" presId="urn:microsoft.com/office/officeart/2005/8/layout/list1"/>
    <dgm:cxn modelId="{CB9C8224-D659-43F7-AD2E-874176C6D8F2}" srcId="{5F7E3F1C-DCFE-4D47-A0AF-CC2D35DF43B7}" destId="{CCB32A25-AAB4-47DA-9142-48D177C24641}" srcOrd="5" destOrd="0" parTransId="{7DB0DED4-7868-40EB-A6A5-4120D2112A62}" sibTransId="{E91FE5DD-8773-40FC-AECE-55C6CC29BD62}"/>
    <dgm:cxn modelId="{252CCA29-206B-4D6C-B05C-D09C8CB47461}" type="presOf" srcId="{F859BA0E-AE46-48B3-B06F-138F9442E9B7}" destId="{D0F23EE2-0366-4135-A401-B4E05B2A6F78}" srcOrd="0" destOrd="0" presId="urn:microsoft.com/office/officeart/2005/8/layout/list1"/>
    <dgm:cxn modelId="{5C8B3547-F521-4473-93D0-152ED88F4EFE}" type="presOf" srcId="{D70F5430-FB99-48A4-BCE6-4D93EBE10CAD}" destId="{D0F23EE2-0366-4135-A401-B4E05B2A6F78}" srcOrd="0" destOrd="3" presId="urn:microsoft.com/office/officeart/2005/8/layout/list1"/>
    <dgm:cxn modelId="{39D1044E-0EB4-4B51-AB6D-29DC451A014D}" type="presOf" srcId="{AB0D03FD-2E76-4963-A0DB-10A2D95EDA62}" destId="{E674ABC1-1BFD-4CB4-B73C-8A2A3180A4EE}" srcOrd="0" destOrd="0" presId="urn:microsoft.com/office/officeart/2005/8/layout/list1"/>
    <dgm:cxn modelId="{483CAF4F-F545-4213-9448-FA6C787F09BE}" srcId="{5F7E3F1C-DCFE-4D47-A0AF-CC2D35DF43B7}" destId="{D70F5430-FB99-48A4-BCE6-4D93EBE10CAD}" srcOrd="3" destOrd="0" parTransId="{0E7B3811-3564-4EB9-966C-5046E0F7A44D}" sibTransId="{FB70674C-76D5-4A3B-9664-53D235FCFF13}"/>
    <dgm:cxn modelId="{0F6C6276-30B1-40E9-9E37-1BAB590533BF}" srcId="{5F7E3F1C-DCFE-4D47-A0AF-CC2D35DF43B7}" destId="{0F9C2E34-844B-43F2-B91E-B086A7EEF146}" srcOrd="1" destOrd="0" parTransId="{DD145DF1-F364-49A0-9730-40B787F5F6AC}" sibTransId="{5895CA15-29A7-429A-8E0D-014815F98F6A}"/>
    <dgm:cxn modelId="{246CA47C-79A5-4B85-ACB1-5132F4EF046A}" type="presOf" srcId="{5F7E3F1C-DCFE-4D47-A0AF-CC2D35DF43B7}" destId="{178105D2-A644-4F3B-8C21-10E42CE06726}" srcOrd="1" destOrd="0" presId="urn:microsoft.com/office/officeart/2005/8/layout/list1"/>
    <dgm:cxn modelId="{9C13FC96-1078-468F-8DE8-346FE7F52096}" type="presOf" srcId="{5F7E3F1C-DCFE-4D47-A0AF-CC2D35DF43B7}" destId="{8839048E-DA0A-4C56-8BEC-E4FED5263DCB}" srcOrd="0" destOrd="0" presId="urn:microsoft.com/office/officeart/2005/8/layout/list1"/>
    <dgm:cxn modelId="{84CA49B5-D689-41C8-AA3F-F0B5396E9DA5}" type="presOf" srcId="{0F9C2E34-844B-43F2-B91E-B086A7EEF146}" destId="{D0F23EE2-0366-4135-A401-B4E05B2A6F78}" srcOrd="0" destOrd="1" presId="urn:microsoft.com/office/officeart/2005/8/layout/list1"/>
    <dgm:cxn modelId="{54B1F0B7-78C1-4637-92E0-86EC8286EBE7}" type="presOf" srcId="{95AF792A-D672-4358-8F52-D4FCAE07672E}" destId="{D0F23EE2-0366-4135-A401-B4E05B2A6F78}" srcOrd="0" destOrd="2" presId="urn:microsoft.com/office/officeart/2005/8/layout/list1"/>
    <dgm:cxn modelId="{080C51C4-97D3-469B-B9C0-20810EE82530}" srcId="{AB0D03FD-2E76-4963-A0DB-10A2D95EDA62}" destId="{5F7E3F1C-DCFE-4D47-A0AF-CC2D35DF43B7}" srcOrd="0" destOrd="0" parTransId="{053F007B-F772-45E3-8DBF-318D70784498}" sibTransId="{54A78AE8-8B37-4540-A323-7EEFDB2D26D6}"/>
    <dgm:cxn modelId="{A5E26CD3-4D3C-4CD0-B43D-A72835A4E24E}" srcId="{5F7E3F1C-DCFE-4D47-A0AF-CC2D35DF43B7}" destId="{992A9CA1-D21A-4743-AED2-363491144042}" srcOrd="4" destOrd="0" parTransId="{8071940E-241E-473E-B3E8-3573C0188E77}" sibTransId="{DB65956E-9581-4430-AA5B-FC2C194055AD}"/>
    <dgm:cxn modelId="{9BD88CE1-3198-433F-9EC4-A1C8F784ED38}" type="presOf" srcId="{CCB32A25-AAB4-47DA-9142-48D177C24641}" destId="{D0F23EE2-0366-4135-A401-B4E05B2A6F78}" srcOrd="0" destOrd="5" presId="urn:microsoft.com/office/officeart/2005/8/layout/list1"/>
    <dgm:cxn modelId="{5EA2CDF0-ED5E-4C1E-A099-259653CCF8AA}" srcId="{5F7E3F1C-DCFE-4D47-A0AF-CC2D35DF43B7}" destId="{95AF792A-D672-4358-8F52-D4FCAE07672E}" srcOrd="2" destOrd="0" parTransId="{721931F9-24E3-4DE8-892A-3E8A669098AA}" sibTransId="{08C0D90D-2507-44C9-9E21-59A5F60D3A15}"/>
    <dgm:cxn modelId="{5FFFA1F8-07F6-484E-B6BC-2102E9348841}" srcId="{5F7E3F1C-DCFE-4D47-A0AF-CC2D35DF43B7}" destId="{F859BA0E-AE46-48B3-B06F-138F9442E9B7}" srcOrd="0" destOrd="0" parTransId="{1F092BBE-C6D0-484E-A03E-2C83854378DB}" sibTransId="{D851F2EE-2B1F-42CA-820D-8E9340E0C7EB}"/>
    <dgm:cxn modelId="{90172681-3535-4D2D-84FF-F86741D03067}" type="presParOf" srcId="{E674ABC1-1BFD-4CB4-B73C-8A2A3180A4EE}" destId="{CBBA0CD0-CB9D-427C-990B-35D5BD453667}" srcOrd="0" destOrd="0" presId="urn:microsoft.com/office/officeart/2005/8/layout/list1"/>
    <dgm:cxn modelId="{1385F959-B307-4375-B318-EEBDB37D7B7D}" type="presParOf" srcId="{CBBA0CD0-CB9D-427C-990B-35D5BD453667}" destId="{8839048E-DA0A-4C56-8BEC-E4FED5263DCB}" srcOrd="0" destOrd="0" presId="urn:microsoft.com/office/officeart/2005/8/layout/list1"/>
    <dgm:cxn modelId="{D9B41288-161D-4167-B0AA-257B5AC2E98B}" type="presParOf" srcId="{CBBA0CD0-CB9D-427C-990B-35D5BD453667}" destId="{178105D2-A644-4F3B-8C21-10E42CE06726}" srcOrd="1" destOrd="0" presId="urn:microsoft.com/office/officeart/2005/8/layout/list1"/>
    <dgm:cxn modelId="{3EBE4631-9D29-4A7A-80A2-113B9F6EBE93}" type="presParOf" srcId="{E674ABC1-1BFD-4CB4-B73C-8A2A3180A4EE}" destId="{5ACC6CB3-7755-43EE-BC86-5CE13BB7EFA6}" srcOrd="1" destOrd="0" presId="urn:microsoft.com/office/officeart/2005/8/layout/list1"/>
    <dgm:cxn modelId="{035B17ED-97C9-4109-B943-D6074ADE8E35}" type="presParOf" srcId="{E674ABC1-1BFD-4CB4-B73C-8A2A3180A4EE}" destId="{D0F23EE2-0366-4135-A401-B4E05B2A6F7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7F6EF58-BB3D-4C76-92CF-3AC958F49D7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0DA13-1C89-400E-A5AB-8E4D032C5F59}">
      <dgm:prSet phldrT="[Text]"/>
      <dgm:spPr/>
      <dgm:t>
        <a:bodyPr/>
        <a:lstStyle/>
        <a:p>
          <a:r>
            <a:rPr lang="en-US" b="0" i="0" u="none" dirty="0"/>
            <a:t>Greater Minnesota Public Infrastructure Grant Program</a:t>
          </a:r>
          <a:endParaRPr lang="en-US" dirty="0"/>
        </a:p>
      </dgm:t>
    </dgm:pt>
    <dgm:pt modelId="{6667B4BD-9B35-4584-85A8-21EBAB5B5415}" type="parTrans" cxnId="{40043235-AA74-4910-8419-21470CAEFA7E}">
      <dgm:prSet/>
      <dgm:spPr/>
      <dgm:t>
        <a:bodyPr/>
        <a:lstStyle/>
        <a:p>
          <a:endParaRPr lang="en-US"/>
        </a:p>
      </dgm:t>
    </dgm:pt>
    <dgm:pt modelId="{E0993358-80AE-4377-97B3-B899CC7D6E8E}" type="sibTrans" cxnId="{40043235-AA74-4910-8419-21470CAEFA7E}">
      <dgm:prSet/>
      <dgm:spPr/>
      <dgm:t>
        <a:bodyPr/>
        <a:lstStyle/>
        <a:p>
          <a:endParaRPr lang="en-US"/>
        </a:p>
      </dgm:t>
    </dgm:pt>
    <dgm:pt modelId="{8EF5C087-D59B-4645-A387-DAD121A3A4D4}">
      <dgm:prSet phldrT="[Text]"/>
      <dgm:spPr/>
      <dgm:t>
        <a:bodyPr/>
        <a:lstStyle/>
        <a:p>
          <a:r>
            <a:rPr lang="en-US" b="0" i="0" u="none" dirty="0"/>
            <a:t>State grants to local communities</a:t>
          </a:r>
          <a:endParaRPr lang="en-US" dirty="0"/>
        </a:p>
      </dgm:t>
    </dgm:pt>
    <dgm:pt modelId="{DA427206-0B17-4E1E-8F16-4B2793B0E446}" type="parTrans" cxnId="{C24A9482-578B-448E-A668-0780033AD443}">
      <dgm:prSet/>
      <dgm:spPr/>
      <dgm:t>
        <a:bodyPr/>
        <a:lstStyle/>
        <a:p>
          <a:endParaRPr lang="en-US"/>
        </a:p>
      </dgm:t>
    </dgm:pt>
    <dgm:pt modelId="{A84EF053-01C6-4AD2-9B79-1BD600A1FCBA}" type="sibTrans" cxnId="{C24A9482-578B-448E-A668-0780033AD443}">
      <dgm:prSet/>
      <dgm:spPr/>
      <dgm:t>
        <a:bodyPr/>
        <a:lstStyle/>
        <a:p>
          <a:endParaRPr lang="en-US"/>
        </a:p>
      </dgm:t>
    </dgm:pt>
    <dgm:pt modelId="{1C183C1D-D3E9-4C24-9F1B-1D6982C80AD7}">
      <dgm:prSet phldrT="[Text]"/>
      <dgm:spPr/>
      <dgm:t>
        <a:bodyPr/>
        <a:lstStyle/>
        <a:p>
          <a:r>
            <a:rPr lang="en-US" b="0" i="0" u="none" dirty="0"/>
            <a:t>New economic growth, create new jobs, and retain existing jobs by investing in needed infrastructure</a:t>
          </a:r>
          <a:endParaRPr lang="en-US" dirty="0"/>
        </a:p>
      </dgm:t>
    </dgm:pt>
    <dgm:pt modelId="{B377046C-77CB-4BD1-9DBD-CFAC1FAA6127}" type="parTrans" cxnId="{29E874C9-44C2-4AE4-B30B-AD856041C3CD}">
      <dgm:prSet/>
      <dgm:spPr/>
      <dgm:t>
        <a:bodyPr/>
        <a:lstStyle/>
        <a:p>
          <a:endParaRPr lang="en-US"/>
        </a:p>
      </dgm:t>
    </dgm:pt>
    <dgm:pt modelId="{9B0A8DD9-98BB-4A48-A959-7C7F6E87D7C9}" type="sibTrans" cxnId="{29E874C9-44C2-4AE4-B30B-AD856041C3CD}">
      <dgm:prSet/>
      <dgm:spPr/>
      <dgm:t>
        <a:bodyPr/>
        <a:lstStyle/>
        <a:p>
          <a:endParaRPr lang="en-US"/>
        </a:p>
      </dgm:t>
    </dgm:pt>
    <dgm:pt modelId="{F25FE5BB-19FF-4EC4-89B8-8D74AA1812CE}">
      <dgm:prSet phldrT="[Text]"/>
      <dgm:spPr/>
      <dgm:t>
        <a:bodyPr/>
        <a:lstStyle/>
        <a:p>
          <a:r>
            <a:rPr lang="en-US" b="0" i="0" u="none" dirty="0"/>
            <a:t>Cities or counties outside the seven-county Minneapolis-St. Paul metro</a:t>
          </a:r>
          <a:endParaRPr lang="en-US" dirty="0"/>
        </a:p>
      </dgm:t>
    </dgm:pt>
    <dgm:pt modelId="{A99EAF30-9C32-4978-8D60-B29CA82BF965}" type="parTrans" cxnId="{39683EF2-8783-48EE-9FA3-190C3D7601A6}">
      <dgm:prSet/>
      <dgm:spPr/>
      <dgm:t>
        <a:bodyPr/>
        <a:lstStyle/>
        <a:p>
          <a:endParaRPr lang="en-US"/>
        </a:p>
      </dgm:t>
    </dgm:pt>
    <dgm:pt modelId="{93A962A7-EEEC-43ED-966D-D75095E2A690}" type="sibTrans" cxnId="{39683EF2-8783-48EE-9FA3-190C3D7601A6}">
      <dgm:prSet/>
      <dgm:spPr/>
      <dgm:t>
        <a:bodyPr/>
        <a:lstStyle/>
        <a:p>
          <a:endParaRPr lang="en-US"/>
        </a:p>
      </dgm:t>
    </dgm:pt>
    <dgm:pt modelId="{260D2EC8-700B-428B-BD42-BA45217CFC4F}">
      <dgm:prSet phldrT="[Text]"/>
      <dgm:spPr/>
      <dgm:t>
        <a:bodyPr/>
        <a:lstStyle/>
        <a:p>
          <a:r>
            <a:rPr lang="en-US" b="0" i="0" u="none" dirty="0"/>
            <a:t>Wastewater collection, streets, and utility extensions</a:t>
          </a:r>
          <a:endParaRPr lang="en-US" dirty="0"/>
        </a:p>
      </dgm:t>
    </dgm:pt>
    <dgm:pt modelId="{628093C5-B0AA-4D84-87BF-3D28042AEA00}" type="parTrans" cxnId="{F1E01068-8E9C-4E56-BFAA-9FDF3167A6E0}">
      <dgm:prSet/>
      <dgm:spPr/>
      <dgm:t>
        <a:bodyPr/>
        <a:lstStyle/>
        <a:p>
          <a:endParaRPr lang="en-US"/>
        </a:p>
      </dgm:t>
    </dgm:pt>
    <dgm:pt modelId="{AB660D1E-9B78-43BE-B820-DCC03FB36845}" type="sibTrans" cxnId="{F1E01068-8E9C-4E56-BFAA-9FDF3167A6E0}">
      <dgm:prSet/>
      <dgm:spPr/>
      <dgm:t>
        <a:bodyPr/>
        <a:lstStyle/>
        <a:p>
          <a:endParaRPr lang="en-US"/>
        </a:p>
      </dgm:t>
    </dgm:pt>
    <dgm:pt modelId="{D5980532-56C7-4BDD-B4F5-EDE9816BE62F}">
      <dgm:prSet phldrT="[Text]"/>
      <dgm:spPr/>
      <dgm:t>
        <a:bodyPr/>
        <a:lstStyle/>
        <a:p>
          <a:r>
            <a:rPr lang="en-US" b="0" i="0" u="none" dirty="0"/>
            <a:t>Local match of at least 50 % of project capital costs</a:t>
          </a:r>
          <a:endParaRPr lang="en-US" dirty="0"/>
        </a:p>
      </dgm:t>
    </dgm:pt>
    <dgm:pt modelId="{FB588E0A-5961-48D8-9636-3033872BAB86}" type="parTrans" cxnId="{F4481E33-7237-46EB-B4F3-AF8EED20FF4E}">
      <dgm:prSet/>
      <dgm:spPr/>
      <dgm:t>
        <a:bodyPr/>
        <a:lstStyle/>
        <a:p>
          <a:endParaRPr lang="en-US"/>
        </a:p>
      </dgm:t>
    </dgm:pt>
    <dgm:pt modelId="{4AF285DE-7E5F-41CB-8E00-603599180D6E}" type="sibTrans" cxnId="{F4481E33-7237-46EB-B4F3-AF8EED20FF4E}">
      <dgm:prSet/>
      <dgm:spPr/>
      <dgm:t>
        <a:bodyPr/>
        <a:lstStyle/>
        <a:p>
          <a:endParaRPr lang="en-US"/>
        </a:p>
      </dgm:t>
    </dgm:pt>
    <dgm:pt modelId="{9FCB89A7-2F67-4192-BECB-7EBD45D74BD4}">
      <dgm:prSet phldrT="[Text]"/>
      <dgm:spPr/>
      <dgm:t>
        <a:bodyPr/>
        <a:lstStyle/>
        <a:p>
          <a:r>
            <a:rPr lang="en-US" b="0" i="0" u="none" dirty="0"/>
            <a:t>Not exceeding $2 M in two years for one or more projects.</a:t>
          </a:r>
          <a:endParaRPr lang="en-US" dirty="0"/>
        </a:p>
      </dgm:t>
    </dgm:pt>
    <dgm:pt modelId="{D8F72D28-4D67-4248-BB94-11F462D2DDB2}" type="parTrans" cxnId="{5C7085C3-E386-4A09-8D87-BDDCAF6951BF}">
      <dgm:prSet/>
      <dgm:spPr/>
      <dgm:t>
        <a:bodyPr/>
        <a:lstStyle/>
        <a:p>
          <a:endParaRPr lang="en-US"/>
        </a:p>
      </dgm:t>
    </dgm:pt>
    <dgm:pt modelId="{8A07A8C0-E240-4885-8535-884CD55EB3E4}" type="sibTrans" cxnId="{5C7085C3-E386-4A09-8D87-BDDCAF6951BF}">
      <dgm:prSet/>
      <dgm:spPr/>
      <dgm:t>
        <a:bodyPr/>
        <a:lstStyle/>
        <a:p>
          <a:endParaRPr lang="en-US"/>
        </a:p>
      </dgm:t>
    </dgm:pt>
    <dgm:pt modelId="{F453C895-CD44-47B3-8C7D-B2B6333853E1}" type="pres">
      <dgm:prSet presAssocID="{67F6EF58-BB3D-4C76-92CF-3AC958F49D78}" presName="Name0" presStyleCnt="0">
        <dgm:presLayoutVars>
          <dgm:dir/>
          <dgm:animLvl val="lvl"/>
          <dgm:resizeHandles val="exact"/>
        </dgm:presLayoutVars>
      </dgm:prSet>
      <dgm:spPr/>
    </dgm:pt>
    <dgm:pt modelId="{ED3259DD-FD6D-44AE-A570-74366D400A14}" type="pres">
      <dgm:prSet presAssocID="{DAC0DA13-1C89-400E-A5AB-8E4D032C5F59}" presName="composite" presStyleCnt="0"/>
      <dgm:spPr/>
    </dgm:pt>
    <dgm:pt modelId="{59827DEA-7FAA-4512-AC31-137EA954BCB3}" type="pres">
      <dgm:prSet presAssocID="{DAC0DA13-1C89-400E-A5AB-8E4D032C5F5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8563B63D-0ABF-48DF-BF29-2C8127545624}" type="pres">
      <dgm:prSet presAssocID="{DAC0DA13-1C89-400E-A5AB-8E4D032C5F5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4481E33-7237-46EB-B4F3-AF8EED20FF4E}" srcId="{DAC0DA13-1C89-400E-A5AB-8E4D032C5F59}" destId="{D5980532-56C7-4BDD-B4F5-EDE9816BE62F}" srcOrd="4" destOrd="0" parTransId="{FB588E0A-5961-48D8-9636-3033872BAB86}" sibTransId="{4AF285DE-7E5F-41CB-8E00-603599180D6E}"/>
    <dgm:cxn modelId="{40043235-AA74-4910-8419-21470CAEFA7E}" srcId="{67F6EF58-BB3D-4C76-92CF-3AC958F49D78}" destId="{DAC0DA13-1C89-400E-A5AB-8E4D032C5F59}" srcOrd="0" destOrd="0" parTransId="{6667B4BD-9B35-4584-85A8-21EBAB5B5415}" sibTransId="{E0993358-80AE-4377-97B3-B899CC7D6E8E}"/>
    <dgm:cxn modelId="{F1E01068-8E9C-4E56-BFAA-9FDF3167A6E0}" srcId="{DAC0DA13-1C89-400E-A5AB-8E4D032C5F59}" destId="{260D2EC8-700B-428B-BD42-BA45217CFC4F}" srcOrd="3" destOrd="0" parTransId="{628093C5-B0AA-4D84-87BF-3D28042AEA00}" sibTransId="{AB660D1E-9B78-43BE-B820-DCC03FB36845}"/>
    <dgm:cxn modelId="{D1547F4A-9559-49C8-9114-5E80B262D1EC}" type="presOf" srcId="{67F6EF58-BB3D-4C76-92CF-3AC958F49D78}" destId="{F453C895-CD44-47B3-8C7D-B2B6333853E1}" srcOrd="0" destOrd="0" presId="urn:microsoft.com/office/officeart/2005/8/layout/hList1"/>
    <dgm:cxn modelId="{309AED77-9371-429E-BFFE-3293328582EB}" type="presOf" srcId="{D5980532-56C7-4BDD-B4F5-EDE9816BE62F}" destId="{8563B63D-0ABF-48DF-BF29-2C8127545624}" srcOrd="0" destOrd="4" presId="urn:microsoft.com/office/officeart/2005/8/layout/hList1"/>
    <dgm:cxn modelId="{C24A9482-578B-448E-A668-0780033AD443}" srcId="{DAC0DA13-1C89-400E-A5AB-8E4D032C5F59}" destId="{8EF5C087-D59B-4645-A387-DAD121A3A4D4}" srcOrd="0" destOrd="0" parTransId="{DA427206-0B17-4E1E-8F16-4B2793B0E446}" sibTransId="{A84EF053-01C6-4AD2-9B79-1BD600A1FCBA}"/>
    <dgm:cxn modelId="{BFB04C9D-4EC4-4521-BC64-DD51991DEE21}" type="presOf" srcId="{DAC0DA13-1C89-400E-A5AB-8E4D032C5F59}" destId="{59827DEA-7FAA-4512-AC31-137EA954BCB3}" srcOrd="0" destOrd="0" presId="urn:microsoft.com/office/officeart/2005/8/layout/hList1"/>
    <dgm:cxn modelId="{94D23FA3-89BC-4308-82F6-C634A28DF672}" type="presOf" srcId="{260D2EC8-700B-428B-BD42-BA45217CFC4F}" destId="{8563B63D-0ABF-48DF-BF29-2C8127545624}" srcOrd="0" destOrd="3" presId="urn:microsoft.com/office/officeart/2005/8/layout/hList1"/>
    <dgm:cxn modelId="{84C701B4-49C6-4AD6-B402-EDFB957BAB3A}" type="presOf" srcId="{9FCB89A7-2F67-4192-BECB-7EBD45D74BD4}" destId="{8563B63D-0ABF-48DF-BF29-2C8127545624}" srcOrd="0" destOrd="5" presId="urn:microsoft.com/office/officeart/2005/8/layout/hList1"/>
    <dgm:cxn modelId="{CB1B7CB7-D504-4079-9A2A-BA88B63BECA5}" type="presOf" srcId="{1C183C1D-D3E9-4C24-9F1B-1D6982C80AD7}" destId="{8563B63D-0ABF-48DF-BF29-2C8127545624}" srcOrd="0" destOrd="1" presId="urn:microsoft.com/office/officeart/2005/8/layout/hList1"/>
    <dgm:cxn modelId="{5C7085C3-E386-4A09-8D87-BDDCAF6951BF}" srcId="{DAC0DA13-1C89-400E-A5AB-8E4D032C5F59}" destId="{9FCB89A7-2F67-4192-BECB-7EBD45D74BD4}" srcOrd="5" destOrd="0" parTransId="{D8F72D28-4D67-4248-BB94-11F462D2DDB2}" sibTransId="{8A07A8C0-E240-4885-8535-884CD55EB3E4}"/>
    <dgm:cxn modelId="{29E874C9-44C2-4AE4-B30B-AD856041C3CD}" srcId="{DAC0DA13-1C89-400E-A5AB-8E4D032C5F59}" destId="{1C183C1D-D3E9-4C24-9F1B-1D6982C80AD7}" srcOrd="1" destOrd="0" parTransId="{B377046C-77CB-4BD1-9DBD-CFAC1FAA6127}" sibTransId="{9B0A8DD9-98BB-4A48-A959-7C7F6E87D7C9}"/>
    <dgm:cxn modelId="{7242F2E6-A97B-4794-968B-F3FBFEAE6596}" type="presOf" srcId="{8EF5C087-D59B-4645-A387-DAD121A3A4D4}" destId="{8563B63D-0ABF-48DF-BF29-2C8127545624}" srcOrd="0" destOrd="0" presId="urn:microsoft.com/office/officeart/2005/8/layout/hList1"/>
    <dgm:cxn modelId="{39683EF2-8783-48EE-9FA3-190C3D7601A6}" srcId="{DAC0DA13-1C89-400E-A5AB-8E4D032C5F59}" destId="{F25FE5BB-19FF-4EC4-89B8-8D74AA1812CE}" srcOrd="2" destOrd="0" parTransId="{A99EAF30-9C32-4978-8D60-B29CA82BF965}" sibTransId="{93A962A7-EEEC-43ED-966D-D75095E2A690}"/>
    <dgm:cxn modelId="{2E4F86FE-629F-4AF6-B43C-FC5C5FD0C5EE}" type="presOf" srcId="{F25FE5BB-19FF-4EC4-89B8-8D74AA1812CE}" destId="{8563B63D-0ABF-48DF-BF29-2C8127545624}" srcOrd="0" destOrd="2" presId="urn:microsoft.com/office/officeart/2005/8/layout/hList1"/>
    <dgm:cxn modelId="{59C35807-FF35-468E-91C9-E6DD0B66880F}" type="presParOf" srcId="{F453C895-CD44-47B3-8C7D-B2B6333853E1}" destId="{ED3259DD-FD6D-44AE-A570-74366D400A14}" srcOrd="0" destOrd="0" presId="urn:microsoft.com/office/officeart/2005/8/layout/hList1"/>
    <dgm:cxn modelId="{32EE03BC-048F-4A47-9DE3-59B91AB77BCE}" type="presParOf" srcId="{ED3259DD-FD6D-44AE-A570-74366D400A14}" destId="{59827DEA-7FAA-4512-AC31-137EA954BCB3}" srcOrd="0" destOrd="0" presId="urn:microsoft.com/office/officeart/2005/8/layout/hList1"/>
    <dgm:cxn modelId="{FAE76063-DB9C-464E-A7D6-2CEB214FFE95}" type="presParOf" srcId="{ED3259DD-FD6D-44AE-A570-74366D400A14}" destId="{8563B63D-0ABF-48DF-BF29-2C81275456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E311923-F0F8-4B47-B30E-56BAF6D661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AF522-7DCA-45E0-97DC-B27A693D138E}">
      <dgm:prSet phldrT="[Text]"/>
      <dgm:spPr/>
      <dgm:t>
        <a:bodyPr/>
        <a:lstStyle/>
        <a:p>
          <a:r>
            <a:rPr lang="en-US" dirty="0"/>
            <a:t>Transportation Improvement Districts</a:t>
          </a:r>
        </a:p>
      </dgm:t>
    </dgm:pt>
    <dgm:pt modelId="{4A97ACE6-35E8-493F-8017-E78630A619D8}" type="parTrans" cxnId="{2DE6FB1F-F84F-49E6-9ECE-9DCF05193692}">
      <dgm:prSet/>
      <dgm:spPr/>
      <dgm:t>
        <a:bodyPr/>
        <a:lstStyle/>
        <a:p>
          <a:endParaRPr lang="en-US"/>
        </a:p>
      </dgm:t>
    </dgm:pt>
    <dgm:pt modelId="{8D9A24F0-BB1B-4179-8FD3-B16756B3CD95}" type="sibTrans" cxnId="{2DE6FB1F-F84F-49E6-9ECE-9DCF05193692}">
      <dgm:prSet/>
      <dgm:spPr/>
      <dgm:t>
        <a:bodyPr/>
        <a:lstStyle/>
        <a:p>
          <a:endParaRPr lang="en-US"/>
        </a:p>
      </dgm:t>
    </dgm:pt>
    <dgm:pt modelId="{EE5D4A53-0A63-491B-A3B3-E441AFE64C30}">
      <dgm:prSet phldrT="[Text]"/>
      <dgm:spPr/>
      <dgm:t>
        <a:bodyPr/>
        <a:lstStyle/>
        <a:p>
          <a:r>
            <a:rPr lang="en-US" dirty="0"/>
            <a:t>ORC 5540.01 – TID’s</a:t>
          </a:r>
        </a:p>
      </dgm:t>
    </dgm:pt>
    <dgm:pt modelId="{957C7CFD-B182-4B33-9931-882AF3A0B9BA}" type="parTrans" cxnId="{BF5CD328-7298-493B-BCE1-E240DBA68E11}">
      <dgm:prSet/>
      <dgm:spPr/>
      <dgm:t>
        <a:bodyPr/>
        <a:lstStyle/>
        <a:p>
          <a:endParaRPr lang="en-US"/>
        </a:p>
      </dgm:t>
    </dgm:pt>
    <dgm:pt modelId="{BFEC1E1E-3CB7-4761-858D-8DFBAEBA369F}" type="sibTrans" cxnId="{BF5CD328-7298-493B-BCE1-E240DBA68E11}">
      <dgm:prSet/>
      <dgm:spPr/>
      <dgm:t>
        <a:bodyPr/>
        <a:lstStyle/>
        <a:p>
          <a:endParaRPr lang="en-US"/>
        </a:p>
      </dgm:t>
    </dgm:pt>
    <dgm:pt modelId="{2BEABCE4-9DA4-49D0-A0F3-422D8D864D01}">
      <dgm:prSet phldrT="[Text]"/>
      <dgm:spPr/>
      <dgm:t>
        <a:bodyPr/>
        <a:lstStyle/>
        <a:p>
          <a:r>
            <a:rPr lang="en-US" dirty="0"/>
            <a:t>Promotes intergovernmental and public-private cooperation of transportation resources and investments </a:t>
          </a:r>
        </a:p>
      </dgm:t>
    </dgm:pt>
    <dgm:pt modelId="{0BFE8BF4-A1C4-4E36-9B85-F7D475F41522}" type="parTrans" cxnId="{AEFF01B2-C8B5-407F-B7B8-45A945D7059E}">
      <dgm:prSet/>
      <dgm:spPr/>
    </dgm:pt>
    <dgm:pt modelId="{6D08436C-0AAC-4C73-AD96-F30027FB8B36}" type="sibTrans" cxnId="{AEFF01B2-C8B5-407F-B7B8-45A945D7059E}">
      <dgm:prSet/>
      <dgm:spPr/>
    </dgm:pt>
    <dgm:pt modelId="{9A6DDB71-1FC9-4F5B-8550-5BCEF9F1A6A4}">
      <dgm:prSet phldrT="[Text]"/>
      <dgm:spPr/>
      <dgm:t>
        <a:bodyPr/>
        <a:lstStyle/>
        <a:p>
          <a:r>
            <a:rPr lang="en-US" dirty="0"/>
            <a:t>Purpose: To improve transportation systems that enhance, foster, and aid the promotion of transportation and economic development/economic welfare of the people within the TID area and state. TIDs must serve a public purpose.</a:t>
          </a:r>
        </a:p>
      </dgm:t>
    </dgm:pt>
    <dgm:pt modelId="{0E4A0051-3BB8-4048-98DA-DBA49E9E0DDF}" type="parTrans" cxnId="{2154F7AE-10C8-42FD-91A1-A87A306D0E14}">
      <dgm:prSet/>
      <dgm:spPr/>
    </dgm:pt>
    <dgm:pt modelId="{ED5C45C5-2507-4294-A8D1-4F22704D329E}" type="sibTrans" cxnId="{2154F7AE-10C8-42FD-91A1-A87A306D0E14}">
      <dgm:prSet/>
      <dgm:spPr/>
    </dgm:pt>
    <dgm:pt modelId="{1743A354-465D-46A1-AE14-B24872EE8154}">
      <dgm:prSet phldrT="[Text]"/>
      <dgm:spPr/>
      <dgm:t>
        <a:bodyPr/>
        <a:lstStyle/>
        <a:p>
          <a:r>
            <a:rPr lang="en-US" dirty="0"/>
            <a:t>Created by County Commissioners but operated by a Board of Trustees (bylaws, budget, taxing authority, staff)</a:t>
          </a:r>
        </a:p>
      </dgm:t>
    </dgm:pt>
    <dgm:pt modelId="{712F7ABC-1BA1-47F2-B9FA-38D7575D575C}" type="sibTrans" cxnId="{5AAC5DA5-90F9-42E3-8339-C8EF6C9550B9}">
      <dgm:prSet/>
      <dgm:spPr/>
      <dgm:t>
        <a:bodyPr/>
        <a:lstStyle/>
        <a:p>
          <a:endParaRPr lang="en-US"/>
        </a:p>
      </dgm:t>
    </dgm:pt>
    <dgm:pt modelId="{C0ED1192-6DBC-4F11-A797-F4D5ACD86E39}" type="parTrans" cxnId="{5AAC5DA5-90F9-42E3-8339-C8EF6C9550B9}">
      <dgm:prSet/>
      <dgm:spPr/>
      <dgm:t>
        <a:bodyPr/>
        <a:lstStyle/>
        <a:p>
          <a:endParaRPr lang="en-US"/>
        </a:p>
      </dgm:t>
    </dgm:pt>
    <dgm:pt modelId="{1DD7686C-81E6-449F-A87C-E9C8C3BBF320}" type="pres">
      <dgm:prSet presAssocID="{3E311923-F0F8-4B47-B30E-56BAF6D66132}" presName="Name0" presStyleCnt="0">
        <dgm:presLayoutVars>
          <dgm:dir/>
          <dgm:animLvl val="lvl"/>
          <dgm:resizeHandles val="exact"/>
        </dgm:presLayoutVars>
      </dgm:prSet>
      <dgm:spPr/>
    </dgm:pt>
    <dgm:pt modelId="{235E6DAD-AE45-43C0-BB9E-0A2A6F2E1148}" type="pres">
      <dgm:prSet presAssocID="{A44AF522-7DCA-45E0-97DC-B27A693D138E}" presName="composite" presStyleCnt="0"/>
      <dgm:spPr/>
    </dgm:pt>
    <dgm:pt modelId="{393235CC-EC5C-479C-A3E1-D6F81CF10074}" type="pres">
      <dgm:prSet presAssocID="{A44AF522-7DCA-45E0-97DC-B27A693D138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58010C2-6D42-450E-BEEE-20B5BB338C7C}" type="pres">
      <dgm:prSet presAssocID="{A44AF522-7DCA-45E0-97DC-B27A693D138E}" presName="desTx" presStyleLbl="alignAccFollowNode1" presStyleIdx="0" presStyleCnt="1" custLinFactNeighborX="12260" custLinFactNeighborY="-3">
        <dgm:presLayoutVars>
          <dgm:bulletEnabled val="1"/>
        </dgm:presLayoutVars>
      </dgm:prSet>
      <dgm:spPr/>
    </dgm:pt>
  </dgm:ptLst>
  <dgm:cxnLst>
    <dgm:cxn modelId="{577B5B1E-ABEA-4768-8EDD-7F29A287AA07}" type="presOf" srcId="{1743A354-465D-46A1-AE14-B24872EE8154}" destId="{558010C2-6D42-450E-BEEE-20B5BB338C7C}" srcOrd="0" destOrd="2" presId="urn:microsoft.com/office/officeart/2005/8/layout/hList1"/>
    <dgm:cxn modelId="{2DE6FB1F-F84F-49E6-9ECE-9DCF05193692}" srcId="{3E311923-F0F8-4B47-B30E-56BAF6D66132}" destId="{A44AF522-7DCA-45E0-97DC-B27A693D138E}" srcOrd="0" destOrd="0" parTransId="{4A97ACE6-35E8-493F-8017-E78630A619D8}" sibTransId="{8D9A24F0-BB1B-4179-8FD3-B16756B3CD95}"/>
    <dgm:cxn modelId="{BF5CD328-7298-493B-BCE1-E240DBA68E11}" srcId="{A44AF522-7DCA-45E0-97DC-B27A693D138E}" destId="{EE5D4A53-0A63-491B-A3B3-E441AFE64C30}" srcOrd="0" destOrd="0" parTransId="{957C7CFD-B182-4B33-9931-882AF3A0B9BA}" sibTransId="{BFEC1E1E-3CB7-4761-858D-8DFBAEBA369F}"/>
    <dgm:cxn modelId="{3C9B7C3E-38B1-4A63-BAE8-B3AD655EAA96}" type="presOf" srcId="{2BEABCE4-9DA4-49D0-A0F3-422D8D864D01}" destId="{558010C2-6D42-450E-BEEE-20B5BB338C7C}" srcOrd="0" destOrd="1" presId="urn:microsoft.com/office/officeart/2005/8/layout/hList1"/>
    <dgm:cxn modelId="{0F31DC41-D3B7-49AF-9524-240F2D39B5C9}" type="presOf" srcId="{3E311923-F0F8-4B47-B30E-56BAF6D66132}" destId="{1DD7686C-81E6-449F-A87C-E9C8C3BBF320}" srcOrd="0" destOrd="0" presId="urn:microsoft.com/office/officeart/2005/8/layout/hList1"/>
    <dgm:cxn modelId="{8769BE6E-B0B2-49A5-984A-2E19D1EE06C0}" type="presOf" srcId="{A44AF522-7DCA-45E0-97DC-B27A693D138E}" destId="{393235CC-EC5C-479C-A3E1-D6F81CF10074}" srcOrd="0" destOrd="0" presId="urn:microsoft.com/office/officeart/2005/8/layout/hList1"/>
    <dgm:cxn modelId="{5AAC5DA5-90F9-42E3-8339-C8EF6C9550B9}" srcId="{A44AF522-7DCA-45E0-97DC-B27A693D138E}" destId="{1743A354-465D-46A1-AE14-B24872EE8154}" srcOrd="2" destOrd="0" parTransId="{C0ED1192-6DBC-4F11-A797-F4D5ACD86E39}" sibTransId="{712F7ABC-1BA1-47F2-B9FA-38D7575D575C}"/>
    <dgm:cxn modelId="{2154F7AE-10C8-42FD-91A1-A87A306D0E14}" srcId="{A44AF522-7DCA-45E0-97DC-B27A693D138E}" destId="{9A6DDB71-1FC9-4F5B-8550-5BCEF9F1A6A4}" srcOrd="3" destOrd="0" parTransId="{0E4A0051-3BB8-4048-98DA-DBA49E9E0DDF}" sibTransId="{ED5C45C5-2507-4294-A8D1-4F22704D329E}"/>
    <dgm:cxn modelId="{AEFF01B2-C8B5-407F-B7B8-45A945D7059E}" srcId="{A44AF522-7DCA-45E0-97DC-B27A693D138E}" destId="{2BEABCE4-9DA4-49D0-A0F3-422D8D864D01}" srcOrd="1" destOrd="0" parTransId="{0BFE8BF4-A1C4-4E36-9B85-F7D475F41522}" sibTransId="{6D08436C-0AAC-4C73-AD96-F30027FB8B36}"/>
    <dgm:cxn modelId="{342858B2-2F46-4758-9A5A-467882D26920}" type="presOf" srcId="{EE5D4A53-0A63-491B-A3B3-E441AFE64C30}" destId="{558010C2-6D42-450E-BEEE-20B5BB338C7C}" srcOrd="0" destOrd="0" presId="urn:microsoft.com/office/officeart/2005/8/layout/hList1"/>
    <dgm:cxn modelId="{2B3E14B7-B79A-4B85-8095-A7176E7B0EC5}" type="presOf" srcId="{9A6DDB71-1FC9-4F5B-8550-5BCEF9F1A6A4}" destId="{558010C2-6D42-450E-BEEE-20B5BB338C7C}" srcOrd="0" destOrd="3" presId="urn:microsoft.com/office/officeart/2005/8/layout/hList1"/>
    <dgm:cxn modelId="{9A64D53D-B1C4-4EA7-B5A2-B408732ED59B}" type="presParOf" srcId="{1DD7686C-81E6-449F-A87C-E9C8C3BBF320}" destId="{235E6DAD-AE45-43C0-BB9E-0A2A6F2E1148}" srcOrd="0" destOrd="0" presId="urn:microsoft.com/office/officeart/2005/8/layout/hList1"/>
    <dgm:cxn modelId="{949A2399-02B1-49B6-BCF2-C63F9A99F6CD}" type="presParOf" srcId="{235E6DAD-AE45-43C0-BB9E-0A2A6F2E1148}" destId="{393235CC-EC5C-479C-A3E1-D6F81CF10074}" srcOrd="0" destOrd="0" presId="urn:microsoft.com/office/officeart/2005/8/layout/hList1"/>
    <dgm:cxn modelId="{4ED12F8A-458E-4BE9-85B2-9D7D4E567A0B}" type="presParOf" srcId="{235E6DAD-AE45-43C0-BB9E-0A2A6F2E1148}" destId="{558010C2-6D42-450E-BEEE-20B5BB338C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E311923-F0F8-4B47-B30E-56BAF6D661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AF522-7DCA-45E0-97DC-B27A693D138E}">
      <dgm:prSet phldrT="[Text]"/>
      <dgm:spPr/>
      <dgm:t>
        <a:bodyPr/>
        <a:lstStyle/>
        <a:p>
          <a:r>
            <a:rPr lang="en-US" dirty="0"/>
            <a:t>Transportation Improvement Districts cont’d.</a:t>
          </a:r>
        </a:p>
      </dgm:t>
    </dgm:pt>
    <dgm:pt modelId="{4A97ACE6-35E8-493F-8017-E78630A619D8}" type="parTrans" cxnId="{2DE6FB1F-F84F-49E6-9ECE-9DCF05193692}">
      <dgm:prSet/>
      <dgm:spPr/>
      <dgm:t>
        <a:bodyPr/>
        <a:lstStyle/>
        <a:p>
          <a:endParaRPr lang="en-US"/>
        </a:p>
      </dgm:t>
    </dgm:pt>
    <dgm:pt modelId="{8D9A24F0-BB1B-4179-8FD3-B16756B3CD95}" type="sibTrans" cxnId="{2DE6FB1F-F84F-49E6-9ECE-9DCF05193692}">
      <dgm:prSet/>
      <dgm:spPr/>
      <dgm:t>
        <a:bodyPr/>
        <a:lstStyle/>
        <a:p>
          <a:endParaRPr lang="en-US"/>
        </a:p>
      </dgm:t>
    </dgm:pt>
    <dgm:pt modelId="{EE5D4A53-0A63-491B-A3B3-E441AFE64C30}">
      <dgm:prSet phldrT="[Text]"/>
      <dgm:spPr/>
      <dgm:t>
        <a:bodyPr/>
        <a:lstStyle/>
        <a:p>
          <a:r>
            <a:rPr lang="en-US" dirty="0"/>
            <a:t>Formed for the purpose of jointly planning and funding transportation networks and infrastructure</a:t>
          </a:r>
        </a:p>
      </dgm:t>
    </dgm:pt>
    <dgm:pt modelId="{957C7CFD-B182-4B33-9931-882AF3A0B9BA}" type="parTrans" cxnId="{BF5CD328-7298-493B-BCE1-E240DBA68E11}">
      <dgm:prSet/>
      <dgm:spPr/>
      <dgm:t>
        <a:bodyPr/>
        <a:lstStyle/>
        <a:p>
          <a:endParaRPr lang="en-US"/>
        </a:p>
      </dgm:t>
    </dgm:pt>
    <dgm:pt modelId="{BFEC1E1E-3CB7-4761-858D-8DFBAEBA369F}" type="sibTrans" cxnId="{BF5CD328-7298-493B-BCE1-E240DBA68E11}">
      <dgm:prSet/>
      <dgm:spPr/>
      <dgm:t>
        <a:bodyPr/>
        <a:lstStyle/>
        <a:p>
          <a:endParaRPr lang="en-US"/>
        </a:p>
      </dgm:t>
    </dgm:pt>
    <dgm:pt modelId="{B7DA6114-A15E-40AE-A053-6702FD7FC16A}">
      <dgm:prSet phldrT="[Text]"/>
      <dgm:spPr/>
      <dgm:t>
        <a:bodyPr/>
        <a:lstStyle/>
        <a:p>
          <a:r>
            <a:rPr lang="en-US" dirty="0"/>
            <a:t>Board has power to pass levies and create special assessments to fund transportation projects, acquire property, contract for improvements, issues bonds, apply for other revenue, acquire property for transportation needs</a:t>
          </a:r>
        </a:p>
      </dgm:t>
    </dgm:pt>
    <dgm:pt modelId="{10C7C4C4-3D71-4B74-8816-E53B647D6784}" type="parTrans" cxnId="{8ED9B857-398A-4B32-8884-023DB110A385}">
      <dgm:prSet/>
      <dgm:spPr/>
      <dgm:t>
        <a:bodyPr/>
        <a:lstStyle/>
        <a:p>
          <a:endParaRPr lang="en-US"/>
        </a:p>
      </dgm:t>
    </dgm:pt>
    <dgm:pt modelId="{A86BF169-4553-4E98-A3E8-A2B5D2A64959}" type="sibTrans" cxnId="{8ED9B857-398A-4B32-8884-023DB110A385}">
      <dgm:prSet/>
      <dgm:spPr/>
      <dgm:t>
        <a:bodyPr/>
        <a:lstStyle/>
        <a:p>
          <a:endParaRPr lang="en-US"/>
        </a:p>
      </dgm:t>
    </dgm:pt>
    <dgm:pt modelId="{6916B862-C75F-410A-9772-D2FEE02D5723}">
      <dgm:prSet phldrT="[Text]"/>
      <dgm:spPr/>
      <dgm:t>
        <a:bodyPr/>
        <a:lstStyle/>
        <a:p>
          <a:r>
            <a:rPr lang="en-US" dirty="0"/>
            <a:t>Projects – streets, highways, parking facilities, bridges, etc.</a:t>
          </a:r>
        </a:p>
      </dgm:t>
    </dgm:pt>
    <dgm:pt modelId="{76DF7965-8F00-40C1-870B-21413D2A03FF}" type="parTrans" cxnId="{E9D1A526-7C8E-435D-8812-4C1EBD568445}">
      <dgm:prSet/>
      <dgm:spPr/>
    </dgm:pt>
    <dgm:pt modelId="{0D6EE4D5-A5CE-457B-BAA7-01B47966F40D}" type="sibTrans" cxnId="{E9D1A526-7C8E-435D-8812-4C1EBD568445}">
      <dgm:prSet/>
      <dgm:spPr/>
    </dgm:pt>
    <dgm:pt modelId="{1DD7686C-81E6-449F-A87C-E9C8C3BBF320}" type="pres">
      <dgm:prSet presAssocID="{3E311923-F0F8-4B47-B30E-56BAF6D66132}" presName="Name0" presStyleCnt="0">
        <dgm:presLayoutVars>
          <dgm:dir/>
          <dgm:animLvl val="lvl"/>
          <dgm:resizeHandles val="exact"/>
        </dgm:presLayoutVars>
      </dgm:prSet>
      <dgm:spPr/>
    </dgm:pt>
    <dgm:pt modelId="{235E6DAD-AE45-43C0-BB9E-0A2A6F2E1148}" type="pres">
      <dgm:prSet presAssocID="{A44AF522-7DCA-45E0-97DC-B27A693D138E}" presName="composite" presStyleCnt="0"/>
      <dgm:spPr/>
    </dgm:pt>
    <dgm:pt modelId="{393235CC-EC5C-479C-A3E1-D6F81CF10074}" type="pres">
      <dgm:prSet presAssocID="{A44AF522-7DCA-45E0-97DC-B27A693D138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58010C2-6D42-450E-BEEE-20B5BB338C7C}" type="pres">
      <dgm:prSet presAssocID="{A44AF522-7DCA-45E0-97DC-B27A693D138E}" presName="desTx" presStyleLbl="alignAccFollowNode1" presStyleIdx="0" presStyleCnt="1" custLinFactNeighborX="12260" custLinFactNeighborY="-3">
        <dgm:presLayoutVars>
          <dgm:bulletEnabled val="1"/>
        </dgm:presLayoutVars>
      </dgm:prSet>
      <dgm:spPr/>
    </dgm:pt>
  </dgm:ptLst>
  <dgm:cxnLst>
    <dgm:cxn modelId="{2DE6FB1F-F84F-49E6-9ECE-9DCF05193692}" srcId="{3E311923-F0F8-4B47-B30E-56BAF6D66132}" destId="{A44AF522-7DCA-45E0-97DC-B27A693D138E}" srcOrd="0" destOrd="0" parTransId="{4A97ACE6-35E8-493F-8017-E78630A619D8}" sibTransId="{8D9A24F0-BB1B-4179-8FD3-B16756B3CD95}"/>
    <dgm:cxn modelId="{E9D1A526-7C8E-435D-8812-4C1EBD568445}" srcId="{A44AF522-7DCA-45E0-97DC-B27A693D138E}" destId="{6916B862-C75F-410A-9772-D2FEE02D5723}" srcOrd="2" destOrd="0" parTransId="{76DF7965-8F00-40C1-870B-21413D2A03FF}" sibTransId="{0D6EE4D5-A5CE-457B-BAA7-01B47966F40D}"/>
    <dgm:cxn modelId="{BF5CD328-7298-493B-BCE1-E240DBA68E11}" srcId="{A44AF522-7DCA-45E0-97DC-B27A693D138E}" destId="{EE5D4A53-0A63-491B-A3B3-E441AFE64C30}" srcOrd="0" destOrd="0" parTransId="{957C7CFD-B182-4B33-9931-882AF3A0B9BA}" sibTransId="{BFEC1E1E-3CB7-4761-858D-8DFBAEBA369F}"/>
    <dgm:cxn modelId="{0F31DC41-D3B7-49AF-9524-240F2D39B5C9}" type="presOf" srcId="{3E311923-F0F8-4B47-B30E-56BAF6D66132}" destId="{1DD7686C-81E6-449F-A87C-E9C8C3BBF320}" srcOrd="0" destOrd="0" presId="urn:microsoft.com/office/officeart/2005/8/layout/hList1"/>
    <dgm:cxn modelId="{8769BE6E-B0B2-49A5-984A-2E19D1EE06C0}" type="presOf" srcId="{A44AF522-7DCA-45E0-97DC-B27A693D138E}" destId="{393235CC-EC5C-479C-A3E1-D6F81CF10074}" srcOrd="0" destOrd="0" presId="urn:microsoft.com/office/officeart/2005/8/layout/hList1"/>
    <dgm:cxn modelId="{8ED9B857-398A-4B32-8884-023DB110A385}" srcId="{A44AF522-7DCA-45E0-97DC-B27A693D138E}" destId="{B7DA6114-A15E-40AE-A053-6702FD7FC16A}" srcOrd="1" destOrd="0" parTransId="{10C7C4C4-3D71-4B74-8816-E53B647D6784}" sibTransId="{A86BF169-4553-4E98-A3E8-A2B5D2A64959}"/>
    <dgm:cxn modelId="{F680A58B-458D-472E-A0DD-92322BEAE5A4}" type="presOf" srcId="{B7DA6114-A15E-40AE-A053-6702FD7FC16A}" destId="{558010C2-6D42-450E-BEEE-20B5BB338C7C}" srcOrd="0" destOrd="1" presId="urn:microsoft.com/office/officeart/2005/8/layout/hList1"/>
    <dgm:cxn modelId="{321D67A4-C09C-4A5C-AE9D-F6EB51649875}" type="presOf" srcId="{6916B862-C75F-410A-9772-D2FEE02D5723}" destId="{558010C2-6D42-450E-BEEE-20B5BB338C7C}" srcOrd="0" destOrd="2" presId="urn:microsoft.com/office/officeart/2005/8/layout/hList1"/>
    <dgm:cxn modelId="{342858B2-2F46-4758-9A5A-467882D26920}" type="presOf" srcId="{EE5D4A53-0A63-491B-A3B3-E441AFE64C30}" destId="{558010C2-6D42-450E-BEEE-20B5BB338C7C}" srcOrd="0" destOrd="0" presId="urn:microsoft.com/office/officeart/2005/8/layout/hList1"/>
    <dgm:cxn modelId="{9A64D53D-B1C4-4EA7-B5A2-B408732ED59B}" type="presParOf" srcId="{1DD7686C-81E6-449F-A87C-E9C8C3BBF320}" destId="{235E6DAD-AE45-43C0-BB9E-0A2A6F2E1148}" srcOrd="0" destOrd="0" presId="urn:microsoft.com/office/officeart/2005/8/layout/hList1"/>
    <dgm:cxn modelId="{949A2399-02B1-49B6-BCF2-C63F9A99F6CD}" type="presParOf" srcId="{235E6DAD-AE45-43C0-BB9E-0A2A6F2E1148}" destId="{393235CC-EC5C-479C-A3E1-D6F81CF10074}" srcOrd="0" destOrd="0" presId="urn:microsoft.com/office/officeart/2005/8/layout/hList1"/>
    <dgm:cxn modelId="{4ED12F8A-458E-4BE9-85B2-9D7D4E567A0B}" type="presParOf" srcId="{235E6DAD-AE45-43C0-BB9E-0A2A6F2E1148}" destId="{558010C2-6D42-450E-BEEE-20B5BB338C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E311923-F0F8-4B47-B30E-56BAF6D661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AF522-7DCA-45E0-97DC-B27A693D138E}">
      <dgm:prSet phldrT="[Text]"/>
      <dgm:spPr/>
      <dgm:t>
        <a:bodyPr/>
        <a:lstStyle/>
        <a:p>
          <a:r>
            <a:rPr lang="en-US" dirty="0"/>
            <a:t>Ottawa County, OH TID cont’d.</a:t>
          </a:r>
        </a:p>
      </dgm:t>
    </dgm:pt>
    <dgm:pt modelId="{4A97ACE6-35E8-493F-8017-E78630A619D8}" type="parTrans" cxnId="{2DE6FB1F-F84F-49E6-9ECE-9DCF05193692}">
      <dgm:prSet/>
      <dgm:spPr/>
      <dgm:t>
        <a:bodyPr/>
        <a:lstStyle/>
        <a:p>
          <a:endParaRPr lang="en-US"/>
        </a:p>
      </dgm:t>
    </dgm:pt>
    <dgm:pt modelId="{8D9A24F0-BB1B-4179-8FD3-B16756B3CD95}" type="sibTrans" cxnId="{2DE6FB1F-F84F-49E6-9ECE-9DCF05193692}">
      <dgm:prSet/>
      <dgm:spPr/>
      <dgm:t>
        <a:bodyPr/>
        <a:lstStyle/>
        <a:p>
          <a:endParaRPr lang="en-US"/>
        </a:p>
      </dgm:t>
    </dgm:pt>
    <dgm:pt modelId="{EE5D4A53-0A63-491B-A3B3-E441AFE64C30}">
      <dgm:prSet phldrT="[Text]"/>
      <dgm:spPr/>
      <dgm:t>
        <a:bodyPr/>
        <a:lstStyle/>
        <a:p>
          <a:r>
            <a:rPr lang="en-US" dirty="0"/>
            <a:t>Voting Members – County Engineer, County Auditor, Sheriff, Regional Planning Commission, Economic Development Director</a:t>
          </a:r>
        </a:p>
      </dgm:t>
    </dgm:pt>
    <dgm:pt modelId="{957C7CFD-B182-4B33-9931-882AF3A0B9BA}" type="parTrans" cxnId="{BF5CD328-7298-493B-BCE1-E240DBA68E11}">
      <dgm:prSet/>
      <dgm:spPr/>
      <dgm:t>
        <a:bodyPr/>
        <a:lstStyle/>
        <a:p>
          <a:endParaRPr lang="en-US"/>
        </a:p>
      </dgm:t>
    </dgm:pt>
    <dgm:pt modelId="{BFEC1E1E-3CB7-4761-858D-8DFBAEBA369F}" type="sibTrans" cxnId="{BF5CD328-7298-493B-BCE1-E240DBA68E11}">
      <dgm:prSet/>
      <dgm:spPr/>
      <dgm:t>
        <a:bodyPr/>
        <a:lstStyle/>
        <a:p>
          <a:endParaRPr lang="en-US"/>
        </a:p>
      </dgm:t>
    </dgm:pt>
    <dgm:pt modelId="{511C4100-F462-4736-AECC-572906AF3F56}">
      <dgm:prSet phldrT="[Text]"/>
      <dgm:spPr/>
      <dgm:t>
        <a:bodyPr/>
        <a:lstStyle/>
        <a:p>
          <a:r>
            <a:rPr lang="en-US" dirty="0"/>
            <a:t>Ex-Officio Members – County Commissioners, State Representative, State Senator</a:t>
          </a:r>
        </a:p>
      </dgm:t>
    </dgm:pt>
    <dgm:pt modelId="{B1EBD8B8-0A53-46BB-B56D-494C5865AFAE}" type="parTrans" cxnId="{9DDC762B-CBE3-4CBA-B08B-9B7FF4D3A5FF}">
      <dgm:prSet/>
      <dgm:spPr/>
      <dgm:t>
        <a:bodyPr/>
        <a:lstStyle/>
        <a:p>
          <a:endParaRPr lang="en-US"/>
        </a:p>
      </dgm:t>
    </dgm:pt>
    <dgm:pt modelId="{09F2CD5A-2199-4C5D-9FA5-D49CC0E7B1B3}" type="sibTrans" cxnId="{9DDC762B-CBE3-4CBA-B08B-9B7FF4D3A5FF}">
      <dgm:prSet/>
      <dgm:spPr/>
      <dgm:t>
        <a:bodyPr/>
        <a:lstStyle/>
        <a:p>
          <a:endParaRPr lang="en-US"/>
        </a:p>
      </dgm:t>
    </dgm:pt>
    <dgm:pt modelId="{1DD7686C-81E6-449F-A87C-E9C8C3BBF320}" type="pres">
      <dgm:prSet presAssocID="{3E311923-F0F8-4B47-B30E-56BAF6D66132}" presName="Name0" presStyleCnt="0">
        <dgm:presLayoutVars>
          <dgm:dir/>
          <dgm:animLvl val="lvl"/>
          <dgm:resizeHandles val="exact"/>
        </dgm:presLayoutVars>
      </dgm:prSet>
      <dgm:spPr/>
    </dgm:pt>
    <dgm:pt modelId="{235E6DAD-AE45-43C0-BB9E-0A2A6F2E1148}" type="pres">
      <dgm:prSet presAssocID="{A44AF522-7DCA-45E0-97DC-B27A693D138E}" presName="composite" presStyleCnt="0"/>
      <dgm:spPr/>
    </dgm:pt>
    <dgm:pt modelId="{393235CC-EC5C-479C-A3E1-D6F81CF10074}" type="pres">
      <dgm:prSet presAssocID="{A44AF522-7DCA-45E0-97DC-B27A693D138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58010C2-6D42-450E-BEEE-20B5BB338C7C}" type="pres">
      <dgm:prSet presAssocID="{A44AF522-7DCA-45E0-97DC-B27A693D138E}" presName="desTx" presStyleLbl="alignAccFollowNode1" presStyleIdx="0" presStyleCnt="1" custLinFactNeighborX="12260" custLinFactNeighborY="-3">
        <dgm:presLayoutVars>
          <dgm:bulletEnabled val="1"/>
        </dgm:presLayoutVars>
      </dgm:prSet>
      <dgm:spPr/>
    </dgm:pt>
  </dgm:ptLst>
  <dgm:cxnLst>
    <dgm:cxn modelId="{ECC42B09-C051-4CF3-B615-A7B854B7E1DB}" type="presOf" srcId="{511C4100-F462-4736-AECC-572906AF3F56}" destId="{558010C2-6D42-450E-BEEE-20B5BB338C7C}" srcOrd="0" destOrd="1" presId="urn:microsoft.com/office/officeart/2005/8/layout/hList1"/>
    <dgm:cxn modelId="{2DE6FB1F-F84F-49E6-9ECE-9DCF05193692}" srcId="{3E311923-F0F8-4B47-B30E-56BAF6D66132}" destId="{A44AF522-7DCA-45E0-97DC-B27A693D138E}" srcOrd="0" destOrd="0" parTransId="{4A97ACE6-35E8-493F-8017-E78630A619D8}" sibTransId="{8D9A24F0-BB1B-4179-8FD3-B16756B3CD95}"/>
    <dgm:cxn modelId="{BF5CD328-7298-493B-BCE1-E240DBA68E11}" srcId="{A44AF522-7DCA-45E0-97DC-B27A693D138E}" destId="{EE5D4A53-0A63-491B-A3B3-E441AFE64C30}" srcOrd="0" destOrd="0" parTransId="{957C7CFD-B182-4B33-9931-882AF3A0B9BA}" sibTransId="{BFEC1E1E-3CB7-4761-858D-8DFBAEBA369F}"/>
    <dgm:cxn modelId="{9DDC762B-CBE3-4CBA-B08B-9B7FF4D3A5FF}" srcId="{A44AF522-7DCA-45E0-97DC-B27A693D138E}" destId="{511C4100-F462-4736-AECC-572906AF3F56}" srcOrd="1" destOrd="0" parTransId="{B1EBD8B8-0A53-46BB-B56D-494C5865AFAE}" sibTransId="{09F2CD5A-2199-4C5D-9FA5-D49CC0E7B1B3}"/>
    <dgm:cxn modelId="{0F31DC41-D3B7-49AF-9524-240F2D39B5C9}" type="presOf" srcId="{3E311923-F0F8-4B47-B30E-56BAF6D66132}" destId="{1DD7686C-81E6-449F-A87C-E9C8C3BBF320}" srcOrd="0" destOrd="0" presId="urn:microsoft.com/office/officeart/2005/8/layout/hList1"/>
    <dgm:cxn modelId="{8769BE6E-B0B2-49A5-984A-2E19D1EE06C0}" type="presOf" srcId="{A44AF522-7DCA-45E0-97DC-B27A693D138E}" destId="{393235CC-EC5C-479C-A3E1-D6F81CF10074}" srcOrd="0" destOrd="0" presId="urn:microsoft.com/office/officeart/2005/8/layout/hList1"/>
    <dgm:cxn modelId="{342858B2-2F46-4758-9A5A-467882D26920}" type="presOf" srcId="{EE5D4A53-0A63-491B-A3B3-E441AFE64C30}" destId="{558010C2-6D42-450E-BEEE-20B5BB338C7C}" srcOrd="0" destOrd="0" presId="urn:microsoft.com/office/officeart/2005/8/layout/hList1"/>
    <dgm:cxn modelId="{9A64D53D-B1C4-4EA7-B5A2-B408732ED59B}" type="presParOf" srcId="{1DD7686C-81E6-449F-A87C-E9C8C3BBF320}" destId="{235E6DAD-AE45-43C0-BB9E-0A2A6F2E1148}" srcOrd="0" destOrd="0" presId="urn:microsoft.com/office/officeart/2005/8/layout/hList1"/>
    <dgm:cxn modelId="{949A2399-02B1-49B6-BCF2-C63F9A99F6CD}" type="presParOf" srcId="{235E6DAD-AE45-43C0-BB9E-0A2A6F2E1148}" destId="{393235CC-EC5C-479C-A3E1-D6F81CF10074}" srcOrd="0" destOrd="0" presId="urn:microsoft.com/office/officeart/2005/8/layout/hList1"/>
    <dgm:cxn modelId="{4ED12F8A-458E-4BE9-85B2-9D7D4E567A0B}" type="presParOf" srcId="{235E6DAD-AE45-43C0-BB9E-0A2A6F2E1148}" destId="{558010C2-6D42-450E-BEEE-20B5BB338C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3CAABE0-6DC3-4D26-BAD9-CBDD04DB0A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EE709-B3A5-4D9F-A0E9-8DD44AB379B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Definitions of Local Tax Abatement </a:t>
          </a:r>
          <a:endParaRPr lang="en-US" dirty="0"/>
        </a:p>
      </dgm:t>
    </dgm:pt>
    <dgm:pt modelId="{F3101B67-2527-4591-BCEC-D5F5CC6AF179}" type="parTrans" cxnId="{E125A90E-C31E-4A49-98BA-EA4D17F5C64A}">
      <dgm:prSet/>
      <dgm:spPr/>
      <dgm:t>
        <a:bodyPr/>
        <a:lstStyle/>
        <a:p>
          <a:endParaRPr lang="en-US"/>
        </a:p>
      </dgm:t>
    </dgm:pt>
    <dgm:pt modelId="{03E7EFDC-85FD-45FE-B005-6B665AFF3466}" type="sibTrans" cxnId="{E125A90E-C31E-4A49-98BA-EA4D17F5C64A}">
      <dgm:prSet/>
      <dgm:spPr/>
      <dgm:t>
        <a:bodyPr/>
        <a:lstStyle/>
        <a:p>
          <a:endParaRPr lang="en-US"/>
        </a:p>
      </dgm:t>
    </dgm:pt>
    <dgm:pt modelId="{66A4A825-6B49-43F5-AF51-0D6D76745F6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Tax Abatement</a:t>
          </a:r>
        </a:p>
      </dgm:t>
    </dgm:pt>
    <dgm:pt modelId="{DF27EB6A-F8F7-445D-A989-93EB640DF688}" type="parTrans" cxnId="{F8E485C0-655C-448D-812F-0B2EDC3C3555}">
      <dgm:prSet/>
      <dgm:spPr/>
      <dgm:t>
        <a:bodyPr/>
        <a:lstStyle/>
        <a:p>
          <a:endParaRPr lang="en-US"/>
        </a:p>
      </dgm:t>
    </dgm:pt>
    <dgm:pt modelId="{2CA73FCA-CA69-44E6-B595-161A6ED8B17E}" type="sibTrans" cxnId="{F8E485C0-655C-448D-812F-0B2EDC3C3555}">
      <dgm:prSet/>
      <dgm:spPr/>
      <dgm:t>
        <a:bodyPr/>
        <a:lstStyle/>
        <a:p>
          <a:endParaRPr lang="en-US"/>
        </a:p>
      </dgm:t>
    </dgm:pt>
    <dgm:pt modelId="{44BA2A3F-7890-475B-86EE-9DB0851F716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 reduction in taxes </a:t>
          </a:r>
        </a:p>
      </dgm:t>
    </dgm:pt>
    <dgm:pt modelId="{7F686752-15A8-4B4E-85D5-A589BA5BF071}" type="parTrans" cxnId="{A030A6E7-9B28-49AF-824F-DFEF1B9CB4A2}">
      <dgm:prSet/>
      <dgm:spPr/>
      <dgm:t>
        <a:bodyPr/>
        <a:lstStyle/>
        <a:p>
          <a:endParaRPr lang="en-US"/>
        </a:p>
      </dgm:t>
    </dgm:pt>
    <dgm:pt modelId="{DD762377-D634-4D59-8C09-FF733A93521F}" type="sibTrans" cxnId="{A030A6E7-9B28-49AF-824F-DFEF1B9CB4A2}">
      <dgm:prSet/>
      <dgm:spPr/>
      <dgm:t>
        <a:bodyPr/>
        <a:lstStyle/>
        <a:p>
          <a:endParaRPr lang="en-US"/>
        </a:p>
      </dgm:t>
    </dgm:pt>
    <dgm:pt modelId="{C11773F7-34ED-45E1-8693-CFBBA9B1DA4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Based upon increased value</a:t>
          </a:r>
        </a:p>
      </dgm:t>
    </dgm:pt>
    <dgm:pt modelId="{3DB68FE2-84C9-4004-BF59-14142EBAAB02}" type="parTrans" cxnId="{40351099-74EB-4644-818E-34482FF35B54}">
      <dgm:prSet/>
      <dgm:spPr/>
    </dgm:pt>
    <dgm:pt modelId="{7872E442-60D7-4855-8FD0-1286178CE8B0}" type="sibTrans" cxnId="{40351099-74EB-4644-818E-34482FF35B54}">
      <dgm:prSet/>
      <dgm:spPr/>
    </dgm:pt>
    <dgm:pt modelId="{6A3AA327-EB8A-48FD-8A1A-C077C6CFFAA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For a term of years</a:t>
          </a:r>
        </a:p>
      </dgm:t>
    </dgm:pt>
    <dgm:pt modelId="{15139598-3852-4063-AA74-20FDCF2E2176}" type="parTrans" cxnId="{675DCE8F-BA4D-4F1E-BA46-C26B933C8A21}">
      <dgm:prSet/>
      <dgm:spPr/>
    </dgm:pt>
    <dgm:pt modelId="{CAF8FE44-BE38-41ED-AF55-A76D8BE60D44}" type="sibTrans" cxnId="{675DCE8F-BA4D-4F1E-BA46-C26B933C8A21}">
      <dgm:prSet/>
      <dgm:spPr/>
    </dgm:pt>
    <dgm:pt modelId="{F2A9219A-48C3-4013-A329-C1D74D0CE16D}" type="pres">
      <dgm:prSet presAssocID="{93CAABE0-6DC3-4D26-BAD9-CBDD04DB0A92}" presName="linear" presStyleCnt="0">
        <dgm:presLayoutVars>
          <dgm:dir/>
          <dgm:animLvl val="lvl"/>
          <dgm:resizeHandles val="exact"/>
        </dgm:presLayoutVars>
      </dgm:prSet>
      <dgm:spPr/>
    </dgm:pt>
    <dgm:pt modelId="{36D7398E-5FAF-4B2D-A759-4BE39A60ED36}" type="pres">
      <dgm:prSet presAssocID="{1F4EE709-B3A5-4D9F-A0E9-8DD44AB379B3}" presName="parentLin" presStyleCnt="0"/>
      <dgm:spPr/>
    </dgm:pt>
    <dgm:pt modelId="{E8CD7641-CF22-41C5-8F80-F9AAEE25B44C}" type="pres">
      <dgm:prSet presAssocID="{1F4EE709-B3A5-4D9F-A0E9-8DD44AB379B3}" presName="parentLeftMargin" presStyleLbl="node1" presStyleIdx="0" presStyleCnt="1"/>
      <dgm:spPr/>
    </dgm:pt>
    <dgm:pt modelId="{2120DC86-6111-43E0-892C-705F401D240E}" type="pres">
      <dgm:prSet presAssocID="{1F4EE709-B3A5-4D9F-A0E9-8DD44AB379B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7EB42D2-D63D-4D05-A643-476F5BF9CB7A}" type="pres">
      <dgm:prSet presAssocID="{1F4EE709-B3A5-4D9F-A0E9-8DD44AB379B3}" presName="negativeSpace" presStyleCnt="0"/>
      <dgm:spPr/>
    </dgm:pt>
    <dgm:pt modelId="{B204DEFC-C2C2-427B-A8A7-841F32F92B5A}" type="pres">
      <dgm:prSet presAssocID="{1F4EE709-B3A5-4D9F-A0E9-8DD44AB379B3}" presName="childText" presStyleLbl="conFgAcc1" presStyleIdx="0" presStyleCnt="1" custLinFactNeighborX="-7768" custLinFactNeighborY="-2775">
        <dgm:presLayoutVars>
          <dgm:bulletEnabled val="1"/>
        </dgm:presLayoutVars>
      </dgm:prSet>
      <dgm:spPr/>
    </dgm:pt>
  </dgm:ptLst>
  <dgm:cxnLst>
    <dgm:cxn modelId="{3C649209-5957-4B73-AFED-BF1214CE6DAA}" type="presOf" srcId="{44BA2A3F-7890-475B-86EE-9DB0851F716F}" destId="{B204DEFC-C2C2-427B-A8A7-841F32F92B5A}" srcOrd="0" destOrd="1" presId="urn:microsoft.com/office/officeart/2005/8/layout/list1"/>
    <dgm:cxn modelId="{E125A90E-C31E-4A49-98BA-EA4D17F5C64A}" srcId="{93CAABE0-6DC3-4D26-BAD9-CBDD04DB0A92}" destId="{1F4EE709-B3A5-4D9F-A0E9-8DD44AB379B3}" srcOrd="0" destOrd="0" parTransId="{F3101B67-2527-4591-BCEC-D5F5CC6AF179}" sibTransId="{03E7EFDC-85FD-45FE-B005-6B665AFF3466}"/>
    <dgm:cxn modelId="{52C25552-EE2A-4A90-B57A-639CDA3D3BAF}" type="presOf" srcId="{93CAABE0-6DC3-4D26-BAD9-CBDD04DB0A92}" destId="{F2A9219A-48C3-4013-A329-C1D74D0CE16D}" srcOrd="0" destOrd="0" presId="urn:microsoft.com/office/officeart/2005/8/layout/list1"/>
    <dgm:cxn modelId="{A1216C89-7E37-40E4-BEC0-ED4672A6F4E6}" type="presOf" srcId="{66A4A825-6B49-43F5-AF51-0D6D76745F6A}" destId="{B204DEFC-C2C2-427B-A8A7-841F32F92B5A}" srcOrd="0" destOrd="0" presId="urn:microsoft.com/office/officeart/2005/8/layout/list1"/>
    <dgm:cxn modelId="{675DCE8F-BA4D-4F1E-BA46-C26B933C8A21}" srcId="{66A4A825-6B49-43F5-AF51-0D6D76745F6A}" destId="{6A3AA327-EB8A-48FD-8A1A-C077C6CFFAA7}" srcOrd="2" destOrd="0" parTransId="{15139598-3852-4063-AA74-20FDCF2E2176}" sibTransId="{CAF8FE44-BE38-41ED-AF55-A76D8BE60D44}"/>
    <dgm:cxn modelId="{40351099-74EB-4644-818E-34482FF35B54}" srcId="{66A4A825-6B49-43F5-AF51-0D6D76745F6A}" destId="{C11773F7-34ED-45E1-8693-CFBBA9B1DA40}" srcOrd="1" destOrd="0" parTransId="{3DB68FE2-84C9-4004-BF59-14142EBAAB02}" sibTransId="{7872E442-60D7-4855-8FD0-1286178CE8B0}"/>
    <dgm:cxn modelId="{4D137AA1-B7C5-4204-BA0D-65BBEDAF4E2F}" type="presOf" srcId="{C11773F7-34ED-45E1-8693-CFBBA9B1DA40}" destId="{B204DEFC-C2C2-427B-A8A7-841F32F92B5A}" srcOrd="0" destOrd="2" presId="urn:microsoft.com/office/officeart/2005/8/layout/list1"/>
    <dgm:cxn modelId="{275D00B8-11D8-4770-8D62-7A2AB8E97DF2}" type="presOf" srcId="{6A3AA327-EB8A-48FD-8A1A-C077C6CFFAA7}" destId="{B204DEFC-C2C2-427B-A8A7-841F32F92B5A}" srcOrd="0" destOrd="3" presId="urn:microsoft.com/office/officeart/2005/8/layout/list1"/>
    <dgm:cxn modelId="{95CFF9B9-F616-4E46-BF17-D60A76DB91F4}" type="presOf" srcId="{1F4EE709-B3A5-4D9F-A0E9-8DD44AB379B3}" destId="{E8CD7641-CF22-41C5-8F80-F9AAEE25B44C}" srcOrd="0" destOrd="0" presId="urn:microsoft.com/office/officeart/2005/8/layout/list1"/>
    <dgm:cxn modelId="{7AF503BB-18BF-4E83-A2C1-9749BE0875F4}" type="presOf" srcId="{1F4EE709-B3A5-4D9F-A0E9-8DD44AB379B3}" destId="{2120DC86-6111-43E0-892C-705F401D240E}" srcOrd="1" destOrd="0" presId="urn:microsoft.com/office/officeart/2005/8/layout/list1"/>
    <dgm:cxn modelId="{F8E485C0-655C-448D-812F-0B2EDC3C3555}" srcId="{1F4EE709-B3A5-4D9F-A0E9-8DD44AB379B3}" destId="{66A4A825-6B49-43F5-AF51-0D6D76745F6A}" srcOrd="0" destOrd="0" parTransId="{DF27EB6A-F8F7-445D-A989-93EB640DF688}" sibTransId="{2CA73FCA-CA69-44E6-B595-161A6ED8B17E}"/>
    <dgm:cxn modelId="{A030A6E7-9B28-49AF-824F-DFEF1B9CB4A2}" srcId="{66A4A825-6B49-43F5-AF51-0D6D76745F6A}" destId="{44BA2A3F-7890-475B-86EE-9DB0851F716F}" srcOrd="0" destOrd="0" parTransId="{7F686752-15A8-4B4E-85D5-A589BA5BF071}" sibTransId="{DD762377-D634-4D59-8C09-FF733A93521F}"/>
    <dgm:cxn modelId="{6979F2A2-65AD-4CDB-A95D-C296E2268564}" type="presParOf" srcId="{F2A9219A-48C3-4013-A329-C1D74D0CE16D}" destId="{36D7398E-5FAF-4B2D-A759-4BE39A60ED36}" srcOrd="0" destOrd="0" presId="urn:microsoft.com/office/officeart/2005/8/layout/list1"/>
    <dgm:cxn modelId="{9BB83058-2036-4BAA-8F17-F725F314C874}" type="presParOf" srcId="{36D7398E-5FAF-4B2D-A759-4BE39A60ED36}" destId="{E8CD7641-CF22-41C5-8F80-F9AAEE25B44C}" srcOrd="0" destOrd="0" presId="urn:microsoft.com/office/officeart/2005/8/layout/list1"/>
    <dgm:cxn modelId="{3015AEB0-5585-4F9A-A460-4A7FAA990278}" type="presParOf" srcId="{36D7398E-5FAF-4B2D-A759-4BE39A60ED36}" destId="{2120DC86-6111-43E0-892C-705F401D240E}" srcOrd="1" destOrd="0" presId="urn:microsoft.com/office/officeart/2005/8/layout/list1"/>
    <dgm:cxn modelId="{6CC6DC46-4F2E-4B99-9B6B-923B2F8FADDC}" type="presParOf" srcId="{F2A9219A-48C3-4013-A329-C1D74D0CE16D}" destId="{27EB42D2-D63D-4D05-A643-476F5BF9CB7A}" srcOrd="1" destOrd="0" presId="urn:microsoft.com/office/officeart/2005/8/layout/list1"/>
    <dgm:cxn modelId="{36645A9D-27CF-4E59-BEF7-1F296D21E28D}" type="presParOf" srcId="{F2A9219A-48C3-4013-A329-C1D74D0CE16D}" destId="{B204DEFC-C2C2-427B-A8A7-841F32F92B5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D6E290F-EFAA-4F92-8F92-6B78DECBCD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AA139-8456-4086-A8C7-4A31097CFB8F}">
      <dgm:prSet phldrT="[Text]"/>
      <dgm:spPr/>
      <dgm:t>
        <a:bodyPr/>
        <a:lstStyle/>
        <a:p>
          <a:r>
            <a:rPr lang="en-US" dirty="0"/>
            <a:t>National tax abatement survey</a:t>
          </a:r>
        </a:p>
      </dgm:t>
    </dgm:pt>
    <dgm:pt modelId="{22D42684-CB04-4D5C-85FF-16C373A6FA5C}" type="parTrans" cxnId="{16CF500A-3656-44B0-8553-60C243EC3DC0}">
      <dgm:prSet/>
      <dgm:spPr/>
      <dgm:t>
        <a:bodyPr/>
        <a:lstStyle/>
        <a:p>
          <a:endParaRPr lang="en-US"/>
        </a:p>
      </dgm:t>
    </dgm:pt>
    <dgm:pt modelId="{58E5DE8D-ED84-49C9-97A2-6AC019AD9DE9}" type="sibTrans" cxnId="{16CF500A-3656-44B0-8553-60C243EC3DC0}">
      <dgm:prSet/>
      <dgm:spPr/>
      <dgm:t>
        <a:bodyPr/>
        <a:lstStyle/>
        <a:p>
          <a:endParaRPr lang="en-US"/>
        </a:p>
      </dgm:t>
    </dgm:pt>
    <dgm:pt modelId="{063E2475-36F3-4565-9C78-27E87A747679}">
      <dgm:prSet phldrT="[Text]"/>
      <dgm:spPr/>
      <dgm:t>
        <a:bodyPr/>
        <a:lstStyle/>
        <a:p>
          <a:r>
            <a:rPr lang="en-GB" dirty="0"/>
            <a:t>New investment</a:t>
          </a:r>
          <a:endParaRPr lang="en-US" dirty="0"/>
        </a:p>
      </dgm:t>
    </dgm:pt>
    <dgm:pt modelId="{540FE731-2F24-4ABB-B92D-7C28BDBBDCA9}" type="parTrans" cxnId="{325B8D10-D904-4FE5-B590-3C474E8D7C36}">
      <dgm:prSet/>
      <dgm:spPr/>
      <dgm:t>
        <a:bodyPr/>
        <a:lstStyle/>
        <a:p>
          <a:endParaRPr lang="en-US"/>
        </a:p>
      </dgm:t>
    </dgm:pt>
    <dgm:pt modelId="{CFFE9E0E-2782-48C0-8C5D-1DF5D989493D}" type="sibTrans" cxnId="{325B8D10-D904-4FE5-B590-3C474E8D7C36}">
      <dgm:prSet/>
      <dgm:spPr/>
      <dgm:t>
        <a:bodyPr/>
        <a:lstStyle/>
        <a:p>
          <a:endParaRPr lang="en-US"/>
        </a:p>
      </dgm:t>
    </dgm:pt>
    <dgm:pt modelId="{F3B9D7B9-1CDB-452F-A918-EF9C48A56EB5}">
      <dgm:prSet phldrT="[Text]"/>
      <dgm:spPr/>
      <dgm:t>
        <a:bodyPr/>
        <a:lstStyle/>
        <a:p>
          <a:r>
            <a:rPr lang="en-GB" dirty="0"/>
            <a:t>Targeted to undeserved areas</a:t>
          </a:r>
          <a:endParaRPr lang="en-US" dirty="0"/>
        </a:p>
      </dgm:t>
    </dgm:pt>
    <dgm:pt modelId="{0DCB90EE-F64A-4EB4-92F3-E4B54DBDFCC0}" type="parTrans" cxnId="{B513D4D4-EB99-47B0-B21E-CA6DA983E175}">
      <dgm:prSet/>
      <dgm:spPr/>
      <dgm:t>
        <a:bodyPr/>
        <a:lstStyle/>
        <a:p>
          <a:endParaRPr lang="en-US"/>
        </a:p>
      </dgm:t>
    </dgm:pt>
    <dgm:pt modelId="{B98B4DFC-B796-4726-9EB9-58A4078B74AD}" type="sibTrans" cxnId="{B513D4D4-EB99-47B0-B21E-CA6DA983E175}">
      <dgm:prSet/>
      <dgm:spPr/>
      <dgm:t>
        <a:bodyPr/>
        <a:lstStyle/>
        <a:p>
          <a:endParaRPr lang="en-US"/>
        </a:p>
      </dgm:t>
    </dgm:pt>
    <dgm:pt modelId="{2D1F7A00-08FF-4B7C-8C3D-8BC10C434561}">
      <dgm:prSet phldrT="[Text]"/>
      <dgm:spPr/>
      <dgm:t>
        <a:bodyPr/>
        <a:lstStyle/>
        <a:p>
          <a:r>
            <a:rPr lang="en-GB" dirty="0"/>
            <a:t>Historic Preservation</a:t>
          </a:r>
          <a:endParaRPr lang="en-US" dirty="0"/>
        </a:p>
      </dgm:t>
    </dgm:pt>
    <dgm:pt modelId="{DB478D72-BD73-410A-9161-35C3E721AB4C}" type="parTrans" cxnId="{FF520102-2C07-4DDB-87F7-23FE1659979C}">
      <dgm:prSet/>
      <dgm:spPr/>
      <dgm:t>
        <a:bodyPr/>
        <a:lstStyle/>
        <a:p>
          <a:endParaRPr lang="en-US"/>
        </a:p>
      </dgm:t>
    </dgm:pt>
    <dgm:pt modelId="{DBA22367-40E1-4315-8457-F71857020368}" type="sibTrans" cxnId="{FF520102-2C07-4DDB-87F7-23FE1659979C}">
      <dgm:prSet/>
      <dgm:spPr/>
      <dgm:t>
        <a:bodyPr/>
        <a:lstStyle/>
        <a:p>
          <a:endParaRPr lang="en-US"/>
        </a:p>
      </dgm:t>
    </dgm:pt>
    <dgm:pt modelId="{712F9ED8-44E7-4E7E-ACF7-355B75CEB6DE}">
      <dgm:prSet phldrT="[Text]"/>
      <dgm:spPr/>
      <dgm:t>
        <a:bodyPr/>
        <a:lstStyle/>
        <a:p>
          <a:r>
            <a:rPr lang="en-US" dirty="0"/>
            <a:t>Industrial expansion</a:t>
          </a:r>
        </a:p>
      </dgm:t>
    </dgm:pt>
    <dgm:pt modelId="{78747C92-2309-4382-AC0C-BA7EBDEF6239}" type="parTrans" cxnId="{FC9AEAA7-F4C4-4CD6-9B81-0EF1B8E85275}">
      <dgm:prSet/>
      <dgm:spPr/>
      <dgm:t>
        <a:bodyPr/>
        <a:lstStyle/>
        <a:p>
          <a:endParaRPr lang="en-US"/>
        </a:p>
      </dgm:t>
    </dgm:pt>
    <dgm:pt modelId="{1D218AA3-86E4-44DA-A273-259D4E271836}" type="sibTrans" cxnId="{FC9AEAA7-F4C4-4CD6-9B81-0EF1B8E85275}">
      <dgm:prSet/>
      <dgm:spPr/>
      <dgm:t>
        <a:bodyPr/>
        <a:lstStyle/>
        <a:p>
          <a:endParaRPr lang="en-US"/>
        </a:p>
      </dgm:t>
    </dgm:pt>
    <dgm:pt modelId="{73340BA6-DD94-424A-BA24-079AD923E33F}">
      <dgm:prSet phldrT="[Text]"/>
      <dgm:spPr/>
      <dgm:t>
        <a:bodyPr/>
        <a:lstStyle/>
        <a:p>
          <a:r>
            <a:rPr lang="en-US" dirty="0"/>
            <a:t>Residential expansion</a:t>
          </a:r>
        </a:p>
      </dgm:t>
    </dgm:pt>
    <dgm:pt modelId="{8E45BFD3-D498-4EB6-8B0F-B6A13146418C}" type="parTrans" cxnId="{8BB0885D-A675-4CD9-8ED0-5CF70DBBA711}">
      <dgm:prSet/>
      <dgm:spPr/>
      <dgm:t>
        <a:bodyPr/>
        <a:lstStyle/>
        <a:p>
          <a:endParaRPr lang="en-US"/>
        </a:p>
      </dgm:t>
    </dgm:pt>
    <dgm:pt modelId="{EEB33F07-63B2-4DBD-9728-F5887A12CADD}" type="sibTrans" cxnId="{8BB0885D-A675-4CD9-8ED0-5CF70DBBA711}">
      <dgm:prSet/>
      <dgm:spPr/>
      <dgm:t>
        <a:bodyPr/>
        <a:lstStyle/>
        <a:p>
          <a:endParaRPr lang="en-US"/>
        </a:p>
      </dgm:t>
    </dgm:pt>
    <dgm:pt modelId="{2DF2522F-925A-43CF-98DE-45C03ECB33DF}">
      <dgm:prSet phldrT="[Text]"/>
      <dgm:spPr/>
      <dgm:t>
        <a:bodyPr/>
        <a:lstStyle/>
        <a:p>
          <a:r>
            <a:rPr lang="en-GB" dirty="0"/>
            <a:t>Warehousing and distribution, processing</a:t>
          </a:r>
          <a:endParaRPr lang="en-US" dirty="0"/>
        </a:p>
      </dgm:t>
    </dgm:pt>
    <dgm:pt modelId="{5AE7830B-809C-4D1D-9652-34F988AA3497}" type="parTrans" cxnId="{6D9AF804-F6F8-4FDB-8655-569775BE38D0}">
      <dgm:prSet/>
      <dgm:spPr/>
      <dgm:t>
        <a:bodyPr/>
        <a:lstStyle/>
        <a:p>
          <a:endParaRPr lang="en-US"/>
        </a:p>
      </dgm:t>
    </dgm:pt>
    <dgm:pt modelId="{23E782A3-7AE3-40AF-993D-9ABC940EDFD4}" type="sibTrans" cxnId="{6D9AF804-F6F8-4FDB-8655-569775BE38D0}">
      <dgm:prSet/>
      <dgm:spPr/>
      <dgm:t>
        <a:bodyPr/>
        <a:lstStyle/>
        <a:p>
          <a:endParaRPr lang="en-US"/>
        </a:p>
      </dgm:t>
    </dgm:pt>
    <dgm:pt modelId="{7223B876-B5AD-4FD8-85EE-B96F3EA167BE}">
      <dgm:prSet phldrT="[Text]"/>
      <dgm:spPr/>
      <dgm:t>
        <a:bodyPr/>
        <a:lstStyle/>
        <a:p>
          <a:r>
            <a:rPr lang="en-GB" dirty="0"/>
            <a:t>Telecommunications</a:t>
          </a:r>
          <a:endParaRPr lang="en-US" dirty="0"/>
        </a:p>
      </dgm:t>
    </dgm:pt>
    <dgm:pt modelId="{1DFE5B50-9AEF-4D31-BB84-47F0F3093834}" type="parTrans" cxnId="{A6A8A047-418E-4E56-9FEE-4815A33E5C41}">
      <dgm:prSet/>
      <dgm:spPr/>
      <dgm:t>
        <a:bodyPr/>
        <a:lstStyle/>
        <a:p>
          <a:endParaRPr lang="en-US"/>
        </a:p>
      </dgm:t>
    </dgm:pt>
    <dgm:pt modelId="{BAA4502B-245A-41FA-91DB-0CE06485ABE1}" type="sibTrans" cxnId="{A6A8A047-418E-4E56-9FEE-4815A33E5C41}">
      <dgm:prSet/>
      <dgm:spPr/>
      <dgm:t>
        <a:bodyPr/>
        <a:lstStyle/>
        <a:p>
          <a:endParaRPr lang="en-US"/>
        </a:p>
      </dgm:t>
    </dgm:pt>
    <dgm:pt modelId="{22E14C44-95E7-4A1A-AAC5-F5A81842757E}">
      <dgm:prSet phldrT="[Text]"/>
      <dgm:spPr/>
      <dgm:t>
        <a:bodyPr/>
        <a:lstStyle/>
        <a:p>
          <a:r>
            <a:rPr lang="en-GB" dirty="0"/>
            <a:t>Tourism</a:t>
          </a:r>
          <a:endParaRPr lang="en-US" dirty="0"/>
        </a:p>
      </dgm:t>
    </dgm:pt>
    <dgm:pt modelId="{F8EB41CB-0173-411B-B8A5-25D04DCF03B7}" type="parTrans" cxnId="{75E25728-4000-4596-9032-18474191A972}">
      <dgm:prSet/>
      <dgm:spPr/>
      <dgm:t>
        <a:bodyPr/>
        <a:lstStyle/>
        <a:p>
          <a:endParaRPr lang="en-US"/>
        </a:p>
      </dgm:t>
    </dgm:pt>
    <dgm:pt modelId="{5BCE2C45-465E-4C2E-B34B-5148670B3FB5}" type="sibTrans" cxnId="{75E25728-4000-4596-9032-18474191A972}">
      <dgm:prSet/>
      <dgm:spPr/>
      <dgm:t>
        <a:bodyPr/>
        <a:lstStyle/>
        <a:p>
          <a:endParaRPr lang="en-US"/>
        </a:p>
      </dgm:t>
    </dgm:pt>
    <dgm:pt modelId="{468DE418-5BFC-47B4-9E93-C5CBF3E1A755}">
      <dgm:prSet phldrT="[Text]"/>
      <dgm:spPr/>
      <dgm:t>
        <a:bodyPr/>
        <a:lstStyle/>
        <a:p>
          <a:r>
            <a:rPr lang="en-GB" dirty="0"/>
            <a:t>R&amp;D</a:t>
          </a:r>
          <a:endParaRPr lang="en-US" dirty="0"/>
        </a:p>
      </dgm:t>
    </dgm:pt>
    <dgm:pt modelId="{B8C64969-6994-4F32-8561-F359CA071EED}" type="parTrans" cxnId="{4E982CB5-E4A3-4461-B8E0-C1DD6FD070F4}">
      <dgm:prSet/>
      <dgm:spPr/>
      <dgm:t>
        <a:bodyPr/>
        <a:lstStyle/>
        <a:p>
          <a:endParaRPr lang="en-US"/>
        </a:p>
      </dgm:t>
    </dgm:pt>
    <dgm:pt modelId="{B4AB60B0-AF60-4026-8FBD-968F2D0E6630}" type="sibTrans" cxnId="{4E982CB5-E4A3-4461-B8E0-C1DD6FD070F4}">
      <dgm:prSet/>
      <dgm:spPr/>
      <dgm:t>
        <a:bodyPr/>
        <a:lstStyle/>
        <a:p>
          <a:endParaRPr lang="en-US"/>
        </a:p>
      </dgm:t>
    </dgm:pt>
    <dgm:pt modelId="{41F82D90-094A-47B1-BD03-A658424E3C4E}">
      <dgm:prSet phldrT="[Text]"/>
      <dgm:spPr/>
      <dgm:t>
        <a:bodyPr/>
        <a:lstStyle/>
        <a:p>
          <a:r>
            <a:rPr lang="en-GB" dirty="0"/>
            <a:t>Finance, insurance</a:t>
          </a:r>
          <a:endParaRPr lang="en-US" dirty="0"/>
        </a:p>
      </dgm:t>
    </dgm:pt>
    <dgm:pt modelId="{6B8B8D99-22EA-4DDF-AD55-2AE6669EABB0}" type="parTrans" cxnId="{619921F8-0BB8-49AA-82C8-B21E793677E3}">
      <dgm:prSet/>
      <dgm:spPr/>
      <dgm:t>
        <a:bodyPr/>
        <a:lstStyle/>
        <a:p>
          <a:endParaRPr lang="en-US"/>
        </a:p>
      </dgm:t>
    </dgm:pt>
    <dgm:pt modelId="{811D9B2B-95F3-4F9B-A3EB-D7CA0E102DE1}" type="sibTrans" cxnId="{619921F8-0BB8-49AA-82C8-B21E793677E3}">
      <dgm:prSet/>
      <dgm:spPr/>
      <dgm:t>
        <a:bodyPr/>
        <a:lstStyle/>
        <a:p>
          <a:endParaRPr lang="en-US"/>
        </a:p>
      </dgm:t>
    </dgm:pt>
    <dgm:pt modelId="{C575A2CA-A91D-4427-A322-FF7EE3A6B201}">
      <dgm:prSet phldrT="[Text]"/>
      <dgm:spPr/>
      <dgm:t>
        <a:bodyPr/>
        <a:lstStyle/>
        <a:p>
          <a:r>
            <a:rPr lang="en-GB" dirty="0" err="1"/>
            <a:t>Daycare</a:t>
          </a:r>
          <a:r>
            <a:rPr lang="en-GB" dirty="0"/>
            <a:t> service</a:t>
          </a:r>
          <a:endParaRPr lang="en-US" dirty="0"/>
        </a:p>
      </dgm:t>
    </dgm:pt>
    <dgm:pt modelId="{C33997B8-8ACC-4115-BB55-516AD9D93ED9}" type="parTrans" cxnId="{87CEA104-D2F9-4B57-953B-AE26E642AC78}">
      <dgm:prSet/>
      <dgm:spPr/>
      <dgm:t>
        <a:bodyPr/>
        <a:lstStyle/>
        <a:p>
          <a:endParaRPr lang="en-US"/>
        </a:p>
      </dgm:t>
    </dgm:pt>
    <dgm:pt modelId="{58502016-E2A9-4A2C-8329-28C64A21B21D}" type="sibTrans" cxnId="{87CEA104-D2F9-4B57-953B-AE26E642AC78}">
      <dgm:prSet/>
      <dgm:spPr/>
      <dgm:t>
        <a:bodyPr/>
        <a:lstStyle/>
        <a:p>
          <a:endParaRPr lang="en-US"/>
        </a:p>
      </dgm:t>
    </dgm:pt>
    <dgm:pt modelId="{BCD7F14B-684B-4EFE-AB8A-2530F1357D98}">
      <dgm:prSet phldrT="[Text]"/>
      <dgm:spPr/>
      <dgm:t>
        <a:bodyPr/>
        <a:lstStyle/>
        <a:p>
          <a:r>
            <a:rPr lang="en-GB" dirty="0"/>
            <a:t>Job creation</a:t>
          </a:r>
          <a:endParaRPr lang="en-US" dirty="0"/>
        </a:p>
      </dgm:t>
    </dgm:pt>
    <dgm:pt modelId="{8F8ACF80-4BE5-40AE-8C9B-4928BEC9AFC7}" type="parTrans" cxnId="{E55679BC-BCB2-44EC-8741-70450B9F825B}">
      <dgm:prSet/>
      <dgm:spPr/>
      <dgm:t>
        <a:bodyPr/>
        <a:lstStyle/>
        <a:p>
          <a:endParaRPr lang="en-US"/>
        </a:p>
      </dgm:t>
    </dgm:pt>
    <dgm:pt modelId="{99B7573C-ED45-4998-9408-277E729479A3}" type="sibTrans" cxnId="{E55679BC-BCB2-44EC-8741-70450B9F825B}">
      <dgm:prSet/>
      <dgm:spPr/>
      <dgm:t>
        <a:bodyPr/>
        <a:lstStyle/>
        <a:p>
          <a:endParaRPr lang="en-US"/>
        </a:p>
      </dgm:t>
    </dgm:pt>
    <dgm:pt modelId="{6578258A-8B30-4909-B98D-763C32F1672F}">
      <dgm:prSet phldrT="[Text]"/>
      <dgm:spPr/>
      <dgm:t>
        <a:bodyPr/>
        <a:lstStyle/>
        <a:p>
          <a:r>
            <a:rPr lang="en-GB" dirty="0"/>
            <a:t>Annual reporting</a:t>
          </a:r>
          <a:endParaRPr lang="en-US" dirty="0"/>
        </a:p>
      </dgm:t>
    </dgm:pt>
    <dgm:pt modelId="{573A0D36-0672-4004-858A-45F9D67C484E}" type="parTrans" cxnId="{03E3B370-39AD-4DE3-8C6F-A5F6B140DFD8}">
      <dgm:prSet/>
      <dgm:spPr/>
      <dgm:t>
        <a:bodyPr/>
        <a:lstStyle/>
        <a:p>
          <a:endParaRPr lang="en-US"/>
        </a:p>
      </dgm:t>
    </dgm:pt>
    <dgm:pt modelId="{A6043744-E464-40AB-A71E-3E81224E69FC}" type="sibTrans" cxnId="{03E3B370-39AD-4DE3-8C6F-A5F6B140DFD8}">
      <dgm:prSet/>
      <dgm:spPr/>
      <dgm:t>
        <a:bodyPr/>
        <a:lstStyle/>
        <a:p>
          <a:endParaRPr lang="en-US"/>
        </a:p>
      </dgm:t>
    </dgm:pt>
    <dgm:pt modelId="{1E08C9F1-99F1-4E44-B5AE-A85A57CFB196}">
      <dgm:prSet phldrT="[Text]"/>
      <dgm:spPr/>
      <dgm:t>
        <a:bodyPr/>
        <a:lstStyle/>
        <a:p>
          <a:r>
            <a:rPr lang="en-GB" dirty="0"/>
            <a:t>Focus on</a:t>
          </a:r>
          <a:endParaRPr lang="en-US" dirty="0"/>
        </a:p>
      </dgm:t>
    </dgm:pt>
    <dgm:pt modelId="{886A3AD4-63F5-4276-9563-A84D0101899A}" type="parTrans" cxnId="{9A3FF87B-0BD9-43A3-9AE2-30E0FE8D5C25}">
      <dgm:prSet/>
      <dgm:spPr/>
      <dgm:t>
        <a:bodyPr/>
        <a:lstStyle/>
        <a:p>
          <a:endParaRPr lang="en-US"/>
        </a:p>
      </dgm:t>
    </dgm:pt>
    <dgm:pt modelId="{57B78EE6-8EDB-430F-B243-928BFC278714}" type="sibTrans" cxnId="{9A3FF87B-0BD9-43A3-9AE2-30E0FE8D5C25}">
      <dgm:prSet/>
      <dgm:spPr/>
      <dgm:t>
        <a:bodyPr/>
        <a:lstStyle/>
        <a:p>
          <a:endParaRPr lang="en-US"/>
        </a:p>
      </dgm:t>
    </dgm:pt>
    <dgm:pt modelId="{D5B27014-6D7C-4594-AABD-3EA67962B9EC}" type="pres">
      <dgm:prSet presAssocID="{ED6E290F-EFAA-4F92-8F92-6B78DECBCDDD}" presName="linear" presStyleCnt="0">
        <dgm:presLayoutVars>
          <dgm:dir/>
          <dgm:animLvl val="lvl"/>
          <dgm:resizeHandles val="exact"/>
        </dgm:presLayoutVars>
      </dgm:prSet>
      <dgm:spPr/>
    </dgm:pt>
    <dgm:pt modelId="{57502CC0-6D52-405A-B8CA-DE4163804C0D}" type="pres">
      <dgm:prSet presAssocID="{6FEAA139-8456-4086-A8C7-4A31097CFB8F}" presName="parentLin" presStyleCnt="0"/>
      <dgm:spPr/>
    </dgm:pt>
    <dgm:pt modelId="{77A84D99-29C4-4D4A-B8F8-AFBA5B61E76C}" type="pres">
      <dgm:prSet presAssocID="{6FEAA139-8456-4086-A8C7-4A31097CFB8F}" presName="parentLeftMargin" presStyleLbl="node1" presStyleIdx="0" presStyleCnt="1"/>
      <dgm:spPr/>
    </dgm:pt>
    <dgm:pt modelId="{8D514BD9-D78B-4C01-9741-E27738953531}" type="pres">
      <dgm:prSet presAssocID="{6FEAA139-8456-4086-A8C7-4A31097CFB8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5974517-2BD7-47E9-B672-EA13639BF920}" type="pres">
      <dgm:prSet presAssocID="{6FEAA139-8456-4086-A8C7-4A31097CFB8F}" presName="negativeSpace" presStyleCnt="0"/>
      <dgm:spPr/>
    </dgm:pt>
    <dgm:pt modelId="{D16BA586-97CA-4A83-ABB5-D0AF22528FEB}" type="pres">
      <dgm:prSet presAssocID="{6FEAA139-8456-4086-A8C7-4A31097CFB8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A677F00-352A-4376-BBAA-9E2925E1C02C}" type="presOf" srcId="{6FEAA139-8456-4086-A8C7-4A31097CFB8F}" destId="{77A84D99-29C4-4D4A-B8F8-AFBA5B61E76C}" srcOrd="0" destOrd="0" presId="urn:microsoft.com/office/officeart/2005/8/layout/list1"/>
    <dgm:cxn modelId="{FF520102-2C07-4DDB-87F7-23FE1659979C}" srcId="{1E08C9F1-99F1-4E44-B5AE-A85A57CFB196}" destId="{2D1F7A00-08FF-4B7C-8C3D-8BC10C434561}" srcOrd="0" destOrd="0" parTransId="{DB478D72-BD73-410A-9161-35C3E721AB4C}" sibTransId="{DBA22367-40E1-4315-8457-F71857020368}"/>
    <dgm:cxn modelId="{3711C302-32AA-4985-9603-A080FFAEA3D1}" type="presOf" srcId="{1E08C9F1-99F1-4E44-B5AE-A85A57CFB196}" destId="{D16BA586-97CA-4A83-ABB5-D0AF22528FEB}" srcOrd="0" destOrd="4" presId="urn:microsoft.com/office/officeart/2005/8/layout/list1"/>
    <dgm:cxn modelId="{87CEA104-D2F9-4B57-953B-AE26E642AC78}" srcId="{1E08C9F1-99F1-4E44-B5AE-A85A57CFB196}" destId="{C575A2CA-A91D-4427-A322-FF7EE3A6B201}" srcOrd="8" destOrd="0" parTransId="{C33997B8-8ACC-4115-BB55-516AD9D93ED9}" sibTransId="{58502016-E2A9-4A2C-8329-28C64A21B21D}"/>
    <dgm:cxn modelId="{6D9AF804-F6F8-4FDB-8655-569775BE38D0}" srcId="{1E08C9F1-99F1-4E44-B5AE-A85A57CFB196}" destId="{2DF2522F-925A-43CF-98DE-45C03ECB33DF}" srcOrd="3" destOrd="0" parTransId="{5AE7830B-809C-4D1D-9652-34F988AA3497}" sibTransId="{23E782A3-7AE3-40AF-993D-9ABC940EDFD4}"/>
    <dgm:cxn modelId="{D0219506-1EEC-4EC1-9A35-F1343B95128B}" type="presOf" srcId="{7223B876-B5AD-4FD8-85EE-B96F3EA167BE}" destId="{D16BA586-97CA-4A83-ABB5-D0AF22528FEB}" srcOrd="0" destOrd="9" presId="urn:microsoft.com/office/officeart/2005/8/layout/list1"/>
    <dgm:cxn modelId="{16CF500A-3656-44B0-8553-60C243EC3DC0}" srcId="{ED6E290F-EFAA-4F92-8F92-6B78DECBCDDD}" destId="{6FEAA139-8456-4086-A8C7-4A31097CFB8F}" srcOrd="0" destOrd="0" parTransId="{22D42684-CB04-4D5C-85FF-16C373A6FA5C}" sibTransId="{58E5DE8D-ED84-49C9-97A2-6AC019AD9DE9}"/>
    <dgm:cxn modelId="{325B8D10-D904-4FE5-B590-3C474E8D7C36}" srcId="{6FEAA139-8456-4086-A8C7-4A31097CFB8F}" destId="{063E2475-36F3-4565-9C78-27E87A747679}" srcOrd="0" destOrd="0" parTransId="{540FE731-2F24-4ABB-B92D-7C28BDBBDCA9}" sibTransId="{CFFE9E0E-2782-48C0-8C5D-1DF5D989493D}"/>
    <dgm:cxn modelId="{45352D1E-0709-4DE0-BC10-A5AE040EBD9E}" type="presOf" srcId="{F3B9D7B9-1CDB-452F-A918-EF9C48A56EB5}" destId="{D16BA586-97CA-4A83-ABB5-D0AF22528FEB}" srcOrd="0" destOrd="1" presId="urn:microsoft.com/office/officeart/2005/8/layout/list1"/>
    <dgm:cxn modelId="{75E25728-4000-4596-9032-18474191A972}" srcId="{1E08C9F1-99F1-4E44-B5AE-A85A57CFB196}" destId="{22E14C44-95E7-4A1A-AAC5-F5A81842757E}" srcOrd="5" destOrd="0" parTransId="{F8EB41CB-0173-411B-B8A5-25D04DCF03B7}" sibTransId="{5BCE2C45-465E-4C2E-B34B-5148670B3FB5}"/>
    <dgm:cxn modelId="{8BB0885D-A675-4CD9-8ED0-5CF70DBBA711}" srcId="{1E08C9F1-99F1-4E44-B5AE-A85A57CFB196}" destId="{73340BA6-DD94-424A-BA24-079AD923E33F}" srcOrd="2" destOrd="0" parTransId="{8E45BFD3-D498-4EB6-8B0F-B6A13146418C}" sibTransId="{EEB33F07-63B2-4DBD-9728-F5887A12CADD}"/>
    <dgm:cxn modelId="{90B92764-4D91-4DD4-BD15-92611F2A34FF}" type="presOf" srcId="{C575A2CA-A91D-4427-A322-FF7EE3A6B201}" destId="{D16BA586-97CA-4A83-ABB5-D0AF22528FEB}" srcOrd="0" destOrd="13" presId="urn:microsoft.com/office/officeart/2005/8/layout/list1"/>
    <dgm:cxn modelId="{A6A8A047-418E-4E56-9FEE-4815A33E5C41}" srcId="{1E08C9F1-99F1-4E44-B5AE-A85A57CFB196}" destId="{7223B876-B5AD-4FD8-85EE-B96F3EA167BE}" srcOrd="4" destOrd="0" parTransId="{1DFE5B50-9AEF-4D31-BB84-47F0F3093834}" sibTransId="{BAA4502B-245A-41FA-91DB-0CE06485ABE1}"/>
    <dgm:cxn modelId="{7A22E74A-B262-42CD-A345-308A371FFA1F}" type="presOf" srcId="{ED6E290F-EFAA-4F92-8F92-6B78DECBCDDD}" destId="{D5B27014-6D7C-4594-AABD-3EA67962B9EC}" srcOrd="0" destOrd="0" presId="urn:microsoft.com/office/officeart/2005/8/layout/list1"/>
    <dgm:cxn modelId="{03E3B370-39AD-4DE3-8C6F-A5F6B140DFD8}" srcId="{6FEAA139-8456-4086-A8C7-4A31097CFB8F}" destId="{6578258A-8B30-4909-B98D-763C32F1672F}" srcOrd="3" destOrd="0" parTransId="{573A0D36-0672-4004-858A-45F9D67C484E}" sibTransId="{A6043744-E464-40AB-A71E-3E81224E69FC}"/>
    <dgm:cxn modelId="{7A431075-A576-42ED-A283-D569ED5ABD2E}" type="presOf" srcId="{468DE418-5BFC-47B4-9E93-C5CBF3E1A755}" destId="{D16BA586-97CA-4A83-ABB5-D0AF22528FEB}" srcOrd="0" destOrd="11" presId="urn:microsoft.com/office/officeart/2005/8/layout/list1"/>
    <dgm:cxn modelId="{9A3FF87B-0BD9-43A3-9AE2-30E0FE8D5C25}" srcId="{6FEAA139-8456-4086-A8C7-4A31097CFB8F}" destId="{1E08C9F1-99F1-4E44-B5AE-A85A57CFB196}" srcOrd="4" destOrd="0" parTransId="{886A3AD4-63F5-4276-9563-A84D0101899A}" sibTransId="{57B78EE6-8EDB-430F-B243-928BFC278714}"/>
    <dgm:cxn modelId="{819C1280-B472-4D9A-9C40-B417281A8CD1}" type="presOf" srcId="{73340BA6-DD94-424A-BA24-079AD923E33F}" destId="{D16BA586-97CA-4A83-ABB5-D0AF22528FEB}" srcOrd="0" destOrd="7" presId="urn:microsoft.com/office/officeart/2005/8/layout/list1"/>
    <dgm:cxn modelId="{42836490-04B1-439A-8D24-F660A9E4C4E7}" type="presOf" srcId="{6578258A-8B30-4909-B98D-763C32F1672F}" destId="{D16BA586-97CA-4A83-ABB5-D0AF22528FEB}" srcOrd="0" destOrd="3" presId="urn:microsoft.com/office/officeart/2005/8/layout/list1"/>
    <dgm:cxn modelId="{D0B97F91-7448-4676-9A36-64284431C200}" type="presOf" srcId="{712F9ED8-44E7-4E7E-ACF7-355B75CEB6DE}" destId="{D16BA586-97CA-4A83-ABB5-D0AF22528FEB}" srcOrd="0" destOrd="6" presId="urn:microsoft.com/office/officeart/2005/8/layout/list1"/>
    <dgm:cxn modelId="{6BF65BA4-0E47-4863-A900-795C40F51CB6}" type="presOf" srcId="{2D1F7A00-08FF-4B7C-8C3D-8BC10C434561}" destId="{D16BA586-97CA-4A83-ABB5-D0AF22528FEB}" srcOrd="0" destOrd="5" presId="urn:microsoft.com/office/officeart/2005/8/layout/list1"/>
    <dgm:cxn modelId="{FC9AEAA7-F4C4-4CD6-9B81-0EF1B8E85275}" srcId="{1E08C9F1-99F1-4E44-B5AE-A85A57CFB196}" destId="{712F9ED8-44E7-4E7E-ACF7-355B75CEB6DE}" srcOrd="1" destOrd="0" parTransId="{78747C92-2309-4382-AC0C-BA7EBDEF6239}" sibTransId="{1D218AA3-86E4-44DA-A273-259D4E271836}"/>
    <dgm:cxn modelId="{7E5BE8B3-E3FF-4C37-BED8-C49CBE82A213}" type="presOf" srcId="{2DF2522F-925A-43CF-98DE-45C03ECB33DF}" destId="{D16BA586-97CA-4A83-ABB5-D0AF22528FEB}" srcOrd="0" destOrd="8" presId="urn:microsoft.com/office/officeart/2005/8/layout/list1"/>
    <dgm:cxn modelId="{4E982CB5-E4A3-4461-B8E0-C1DD6FD070F4}" srcId="{1E08C9F1-99F1-4E44-B5AE-A85A57CFB196}" destId="{468DE418-5BFC-47B4-9E93-C5CBF3E1A755}" srcOrd="6" destOrd="0" parTransId="{B8C64969-6994-4F32-8561-F359CA071EED}" sibTransId="{B4AB60B0-AF60-4026-8FBD-968F2D0E6630}"/>
    <dgm:cxn modelId="{E55679BC-BCB2-44EC-8741-70450B9F825B}" srcId="{6FEAA139-8456-4086-A8C7-4A31097CFB8F}" destId="{BCD7F14B-684B-4EFE-AB8A-2530F1357D98}" srcOrd="2" destOrd="0" parTransId="{8F8ACF80-4BE5-40AE-8C9B-4928BEC9AFC7}" sibTransId="{99B7573C-ED45-4998-9408-277E729479A3}"/>
    <dgm:cxn modelId="{C139D8D0-F2C6-410A-9D9C-866B91C9D47D}" type="presOf" srcId="{6FEAA139-8456-4086-A8C7-4A31097CFB8F}" destId="{8D514BD9-D78B-4C01-9741-E27738953531}" srcOrd="1" destOrd="0" presId="urn:microsoft.com/office/officeart/2005/8/layout/list1"/>
    <dgm:cxn modelId="{B513D4D4-EB99-47B0-B21E-CA6DA983E175}" srcId="{6FEAA139-8456-4086-A8C7-4A31097CFB8F}" destId="{F3B9D7B9-1CDB-452F-A918-EF9C48A56EB5}" srcOrd="1" destOrd="0" parTransId="{0DCB90EE-F64A-4EB4-92F3-E4B54DBDFCC0}" sibTransId="{B98B4DFC-B796-4726-9EB9-58A4078B74AD}"/>
    <dgm:cxn modelId="{58740DE1-2147-4BAA-BD3D-86801A157525}" type="presOf" srcId="{41F82D90-094A-47B1-BD03-A658424E3C4E}" destId="{D16BA586-97CA-4A83-ABB5-D0AF22528FEB}" srcOrd="0" destOrd="12" presId="urn:microsoft.com/office/officeart/2005/8/layout/list1"/>
    <dgm:cxn modelId="{4EAE0DE5-D8B7-474F-8F72-B7D7ADD3B02D}" type="presOf" srcId="{063E2475-36F3-4565-9C78-27E87A747679}" destId="{D16BA586-97CA-4A83-ABB5-D0AF22528FEB}" srcOrd="0" destOrd="0" presId="urn:microsoft.com/office/officeart/2005/8/layout/list1"/>
    <dgm:cxn modelId="{F712A4EC-8101-4290-B90A-6DC4DD00C843}" type="presOf" srcId="{BCD7F14B-684B-4EFE-AB8A-2530F1357D98}" destId="{D16BA586-97CA-4A83-ABB5-D0AF22528FEB}" srcOrd="0" destOrd="2" presId="urn:microsoft.com/office/officeart/2005/8/layout/list1"/>
    <dgm:cxn modelId="{93C178F3-6A70-4CB0-B720-63E3F851DAD9}" type="presOf" srcId="{22E14C44-95E7-4A1A-AAC5-F5A81842757E}" destId="{D16BA586-97CA-4A83-ABB5-D0AF22528FEB}" srcOrd="0" destOrd="10" presId="urn:microsoft.com/office/officeart/2005/8/layout/list1"/>
    <dgm:cxn modelId="{619921F8-0BB8-49AA-82C8-B21E793677E3}" srcId="{1E08C9F1-99F1-4E44-B5AE-A85A57CFB196}" destId="{41F82D90-094A-47B1-BD03-A658424E3C4E}" srcOrd="7" destOrd="0" parTransId="{6B8B8D99-22EA-4DDF-AD55-2AE6669EABB0}" sibTransId="{811D9B2B-95F3-4F9B-A3EB-D7CA0E102DE1}"/>
    <dgm:cxn modelId="{F7878D75-5904-4BE8-BD46-9B688D8C9968}" type="presParOf" srcId="{D5B27014-6D7C-4594-AABD-3EA67962B9EC}" destId="{57502CC0-6D52-405A-B8CA-DE4163804C0D}" srcOrd="0" destOrd="0" presId="urn:microsoft.com/office/officeart/2005/8/layout/list1"/>
    <dgm:cxn modelId="{A227D9B1-7507-4F63-A637-B6C07C9BB4BC}" type="presParOf" srcId="{57502CC0-6D52-405A-B8CA-DE4163804C0D}" destId="{77A84D99-29C4-4D4A-B8F8-AFBA5B61E76C}" srcOrd="0" destOrd="0" presId="urn:microsoft.com/office/officeart/2005/8/layout/list1"/>
    <dgm:cxn modelId="{D0DE58AD-E680-4B47-BB0A-40A5F1F944C0}" type="presParOf" srcId="{57502CC0-6D52-405A-B8CA-DE4163804C0D}" destId="{8D514BD9-D78B-4C01-9741-E27738953531}" srcOrd="1" destOrd="0" presId="urn:microsoft.com/office/officeart/2005/8/layout/list1"/>
    <dgm:cxn modelId="{7FA72AE8-A175-4074-8C40-350E1BA60451}" type="presParOf" srcId="{D5B27014-6D7C-4594-AABD-3EA67962B9EC}" destId="{75974517-2BD7-47E9-B672-EA13639BF920}" srcOrd="1" destOrd="0" presId="urn:microsoft.com/office/officeart/2005/8/layout/list1"/>
    <dgm:cxn modelId="{774E76E3-5AA8-4936-90A6-CEE0D119881B}" type="presParOf" srcId="{D5B27014-6D7C-4594-AABD-3EA67962B9EC}" destId="{D16BA586-97CA-4A83-ABB5-D0AF22528FE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F585385-721E-4B38-88E3-A14282E5A7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80197F-A3E7-40C3-8AD1-2FCFAAD87CD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Enterprise Zones</a:t>
          </a:r>
          <a:endParaRPr lang="en-US" dirty="0"/>
        </a:p>
      </dgm:t>
    </dgm:pt>
    <dgm:pt modelId="{D8334587-0C74-4A62-945B-03E68338BA5F}" type="parTrans" cxnId="{DC3C73AF-5E1A-470C-8968-C4CA44AAC8D7}">
      <dgm:prSet/>
      <dgm:spPr/>
      <dgm:t>
        <a:bodyPr/>
        <a:lstStyle/>
        <a:p>
          <a:endParaRPr lang="en-US"/>
        </a:p>
      </dgm:t>
    </dgm:pt>
    <dgm:pt modelId="{24B1D5BD-492D-4E86-AEA1-B8BFC7B7E24C}" type="sibTrans" cxnId="{DC3C73AF-5E1A-470C-8968-C4CA44AAC8D7}">
      <dgm:prSet/>
      <dgm:spPr/>
      <dgm:t>
        <a:bodyPr/>
        <a:lstStyle/>
        <a:p>
          <a:endParaRPr lang="en-US"/>
        </a:p>
      </dgm:t>
    </dgm:pt>
    <dgm:pt modelId="{E8856A7D-9478-4C41-B8B1-C9896D51E23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40 states</a:t>
          </a:r>
        </a:p>
      </dgm:t>
    </dgm:pt>
    <dgm:pt modelId="{1CB4B2DB-5B9B-4807-935C-D8EBE588103D}" type="parTrans" cxnId="{A80588E9-EC0E-4A70-960B-41F3829230EE}">
      <dgm:prSet/>
      <dgm:spPr/>
      <dgm:t>
        <a:bodyPr/>
        <a:lstStyle/>
        <a:p>
          <a:endParaRPr lang="en-US"/>
        </a:p>
      </dgm:t>
    </dgm:pt>
    <dgm:pt modelId="{F5CB68DB-B7E8-4EEA-BC32-F348DD61F40C}" type="sibTrans" cxnId="{A80588E9-EC0E-4A70-960B-41F3829230EE}">
      <dgm:prSet/>
      <dgm:spPr/>
      <dgm:t>
        <a:bodyPr/>
        <a:lstStyle/>
        <a:p>
          <a:endParaRPr lang="en-US"/>
        </a:p>
      </dgm:t>
    </dgm:pt>
    <dgm:pt modelId="{3C619501-8464-4838-ADC7-18A7EE8FAAA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Real &amp; personal property tax exemption from new investment</a:t>
          </a:r>
        </a:p>
      </dgm:t>
    </dgm:pt>
    <dgm:pt modelId="{E08B06E9-8C7E-44B4-859E-C36AAC92B006}" type="parTrans" cxnId="{0D423181-CE84-4AE0-998D-91CA69B08A03}">
      <dgm:prSet/>
      <dgm:spPr/>
      <dgm:t>
        <a:bodyPr/>
        <a:lstStyle/>
        <a:p>
          <a:endParaRPr lang="en-US"/>
        </a:p>
      </dgm:t>
    </dgm:pt>
    <dgm:pt modelId="{AF7DC466-765F-4BA1-8012-C73F6661F1BB}" type="sibTrans" cxnId="{0D423181-CE84-4AE0-998D-91CA69B08A03}">
      <dgm:prSet/>
      <dgm:spPr/>
      <dgm:t>
        <a:bodyPr/>
        <a:lstStyle/>
        <a:p>
          <a:endParaRPr lang="en-US"/>
        </a:p>
      </dgm:t>
    </dgm:pt>
    <dgm:pt modelId="{723AE116-FA23-47DB-80D7-898E4D63FC8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High-wage job creation &amp; capital investment</a:t>
          </a:r>
        </a:p>
      </dgm:t>
    </dgm:pt>
    <dgm:pt modelId="{6CB3B62D-E049-4472-9802-A83272949DCB}" type="parTrans" cxnId="{886F99F4-E2BA-44C0-8A06-89A18B585EFE}">
      <dgm:prSet/>
      <dgm:spPr/>
      <dgm:t>
        <a:bodyPr/>
        <a:lstStyle/>
        <a:p>
          <a:endParaRPr lang="en-US"/>
        </a:p>
      </dgm:t>
    </dgm:pt>
    <dgm:pt modelId="{B8E522DF-2F4C-4060-AB93-24FEA7B4C52F}" type="sibTrans" cxnId="{886F99F4-E2BA-44C0-8A06-89A18B585EFE}">
      <dgm:prSet/>
      <dgm:spPr/>
      <dgm:t>
        <a:bodyPr/>
        <a:lstStyle/>
        <a:p>
          <a:endParaRPr lang="en-US"/>
        </a:p>
      </dgm:t>
    </dgm:pt>
    <dgm:pt modelId="{35FE7A1B-E1E6-403E-A833-F36E725009C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Distressed Based or Non-Distressed Based EZ</a:t>
          </a:r>
        </a:p>
      </dgm:t>
    </dgm:pt>
    <dgm:pt modelId="{3CF69D1B-87B7-409D-B749-D68F7AAA637A}" type="parTrans" cxnId="{DA437274-0C58-4725-B28E-49347D3D78C7}">
      <dgm:prSet/>
      <dgm:spPr/>
      <dgm:t>
        <a:bodyPr/>
        <a:lstStyle/>
        <a:p>
          <a:endParaRPr lang="en-US"/>
        </a:p>
      </dgm:t>
    </dgm:pt>
    <dgm:pt modelId="{4DB12206-5B24-401F-8AE2-CCC60CF18922}" type="sibTrans" cxnId="{DA437274-0C58-4725-B28E-49347D3D78C7}">
      <dgm:prSet/>
      <dgm:spPr/>
      <dgm:t>
        <a:bodyPr/>
        <a:lstStyle/>
        <a:p>
          <a:endParaRPr lang="en-US"/>
        </a:p>
      </dgm:t>
    </dgm:pt>
    <dgm:pt modelId="{491B897B-B870-4F7C-B674-10929E48493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New, existing, vacant, or renovation of an existing facility</a:t>
          </a:r>
        </a:p>
      </dgm:t>
    </dgm:pt>
    <dgm:pt modelId="{62665D75-2D5B-4898-98B2-4B8176C473F5}" type="parTrans" cxnId="{B97FB08C-70A1-4733-9A31-C64B8F5A4CC0}">
      <dgm:prSet/>
      <dgm:spPr/>
      <dgm:t>
        <a:bodyPr/>
        <a:lstStyle/>
        <a:p>
          <a:endParaRPr lang="en-US"/>
        </a:p>
      </dgm:t>
    </dgm:pt>
    <dgm:pt modelId="{CEF0F069-AC6A-4C5F-B21F-17EF7A6F347C}" type="sibTrans" cxnId="{B97FB08C-70A1-4733-9A31-C64B8F5A4CC0}">
      <dgm:prSet/>
      <dgm:spPr/>
      <dgm:t>
        <a:bodyPr/>
        <a:lstStyle/>
        <a:p>
          <a:endParaRPr lang="en-US"/>
        </a:p>
      </dgm:t>
    </dgm:pt>
    <dgm:pt modelId="{5C64515C-A87B-4B93-A604-6E16BFB67AB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Relocation permitted</a:t>
          </a:r>
        </a:p>
      </dgm:t>
    </dgm:pt>
    <dgm:pt modelId="{128CC306-79B9-424B-82F0-BED45887A6C2}" type="parTrans" cxnId="{DBF2C882-00CE-458F-9E6D-7B756D5B45DF}">
      <dgm:prSet/>
      <dgm:spPr/>
      <dgm:t>
        <a:bodyPr/>
        <a:lstStyle/>
        <a:p>
          <a:endParaRPr lang="en-US"/>
        </a:p>
      </dgm:t>
    </dgm:pt>
    <dgm:pt modelId="{E73C2529-17AC-40DD-8259-50767EF62727}" type="sibTrans" cxnId="{DBF2C882-00CE-458F-9E6D-7B756D5B45DF}">
      <dgm:prSet/>
      <dgm:spPr/>
      <dgm:t>
        <a:bodyPr/>
        <a:lstStyle/>
        <a:p>
          <a:endParaRPr lang="en-US"/>
        </a:p>
      </dgm:t>
    </dgm:pt>
    <dgm:pt modelId="{AB3168E1-12A2-4E25-8D2F-312274B296C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Designated area</a:t>
          </a:r>
        </a:p>
      </dgm:t>
    </dgm:pt>
    <dgm:pt modelId="{ED8E6976-157F-4524-B69A-8B3DB7B1412C}" type="parTrans" cxnId="{D3376CFD-DE59-489D-9086-C0640485DC93}">
      <dgm:prSet/>
      <dgm:spPr/>
    </dgm:pt>
    <dgm:pt modelId="{263168C9-AA09-46C2-8AD9-1A3CC398A8F2}" type="sibTrans" cxnId="{D3376CFD-DE59-489D-9086-C0640485DC93}">
      <dgm:prSet/>
      <dgm:spPr/>
    </dgm:pt>
    <dgm:pt modelId="{DE6389A8-6011-4971-994A-A1546A7F4EBB}" type="pres">
      <dgm:prSet presAssocID="{CF585385-721E-4B38-88E3-A14282E5A792}" presName="linear" presStyleCnt="0">
        <dgm:presLayoutVars>
          <dgm:dir/>
          <dgm:animLvl val="lvl"/>
          <dgm:resizeHandles val="exact"/>
        </dgm:presLayoutVars>
      </dgm:prSet>
      <dgm:spPr/>
    </dgm:pt>
    <dgm:pt modelId="{63374BC8-FBA9-42E4-8A84-183913B99385}" type="pres">
      <dgm:prSet presAssocID="{AB80197F-A3E7-40C3-8AD1-2FCFAAD87CDD}" presName="parentLin" presStyleCnt="0"/>
      <dgm:spPr/>
    </dgm:pt>
    <dgm:pt modelId="{72E6E00D-DC18-4454-A2C3-DC2B2F7EEFCE}" type="pres">
      <dgm:prSet presAssocID="{AB80197F-A3E7-40C3-8AD1-2FCFAAD87CDD}" presName="parentLeftMargin" presStyleLbl="node1" presStyleIdx="0" presStyleCnt="1"/>
      <dgm:spPr/>
    </dgm:pt>
    <dgm:pt modelId="{54BAE850-9D63-4C1E-9613-D90F7799A4A4}" type="pres">
      <dgm:prSet presAssocID="{AB80197F-A3E7-40C3-8AD1-2FCFAAD87C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7B06477-526A-48E4-B116-738553B66C32}" type="pres">
      <dgm:prSet presAssocID="{AB80197F-A3E7-40C3-8AD1-2FCFAAD87CDD}" presName="negativeSpace" presStyleCnt="0"/>
      <dgm:spPr/>
    </dgm:pt>
    <dgm:pt modelId="{C0571A69-4403-4037-8438-3E34FE4ACFD3}" type="pres">
      <dgm:prSet presAssocID="{AB80197F-A3E7-40C3-8AD1-2FCFAAD87C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F860415-F996-4D37-A597-806D71927A57}" type="presOf" srcId="{CF585385-721E-4B38-88E3-A14282E5A792}" destId="{DE6389A8-6011-4971-994A-A1546A7F4EBB}" srcOrd="0" destOrd="0" presId="urn:microsoft.com/office/officeart/2005/8/layout/list1"/>
    <dgm:cxn modelId="{5A5D0D36-1714-4800-BC77-96F3029EA5AD}" type="presOf" srcId="{AB3168E1-12A2-4E25-8D2F-312274B296CB}" destId="{C0571A69-4403-4037-8438-3E34FE4ACFD3}" srcOrd="0" destOrd="1" presId="urn:microsoft.com/office/officeart/2005/8/layout/list1"/>
    <dgm:cxn modelId="{2B27A35B-2908-49B1-A0EF-1F0B1BAEB51B}" type="presOf" srcId="{AB80197F-A3E7-40C3-8AD1-2FCFAAD87CDD}" destId="{72E6E00D-DC18-4454-A2C3-DC2B2F7EEFCE}" srcOrd="0" destOrd="0" presId="urn:microsoft.com/office/officeart/2005/8/layout/list1"/>
    <dgm:cxn modelId="{62D6DA66-3524-4C5F-83EB-CBFFD9B8EDCB}" type="presOf" srcId="{491B897B-B870-4F7C-B674-10929E484939}" destId="{C0571A69-4403-4037-8438-3E34FE4ACFD3}" srcOrd="0" destOrd="5" presId="urn:microsoft.com/office/officeart/2005/8/layout/list1"/>
    <dgm:cxn modelId="{BEC35968-8D7C-452C-B357-71EC2E6AA9FF}" type="presOf" srcId="{AB80197F-A3E7-40C3-8AD1-2FCFAAD87CDD}" destId="{54BAE850-9D63-4C1E-9613-D90F7799A4A4}" srcOrd="1" destOrd="0" presId="urn:microsoft.com/office/officeart/2005/8/layout/list1"/>
    <dgm:cxn modelId="{6F681F6F-ECF0-468C-BE28-DC4F0C79938D}" type="presOf" srcId="{35FE7A1B-E1E6-403E-A833-F36E725009CC}" destId="{C0571A69-4403-4037-8438-3E34FE4ACFD3}" srcOrd="0" destOrd="4" presId="urn:microsoft.com/office/officeart/2005/8/layout/list1"/>
    <dgm:cxn modelId="{C6DB0370-412C-4D75-A77A-2851647DBC95}" type="presOf" srcId="{E8856A7D-9478-4C41-B8B1-C9896D51E231}" destId="{C0571A69-4403-4037-8438-3E34FE4ACFD3}" srcOrd="0" destOrd="0" presId="urn:microsoft.com/office/officeart/2005/8/layout/list1"/>
    <dgm:cxn modelId="{DA437274-0C58-4725-B28E-49347D3D78C7}" srcId="{AB80197F-A3E7-40C3-8AD1-2FCFAAD87CDD}" destId="{35FE7A1B-E1E6-403E-A833-F36E725009CC}" srcOrd="3" destOrd="0" parTransId="{3CF69D1B-87B7-409D-B749-D68F7AAA637A}" sibTransId="{4DB12206-5B24-401F-8AE2-CCC60CF18922}"/>
    <dgm:cxn modelId="{0D423181-CE84-4AE0-998D-91CA69B08A03}" srcId="{AB80197F-A3E7-40C3-8AD1-2FCFAAD87CDD}" destId="{3C619501-8464-4838-ADC7-18A7EE8FAAAC}" srcOrd="2" destOrd="0" parTransId="{E08B06E9-8C7E-44B4-859E-C36AAC92B006}" sibTransId="{AF7DC466-765F-4BA1-8012-C73F6661F1BB}"/>
    <dgm:cxn modelId="{DBF2C882-00CE-458F-9E6D-7B756D5B45DF}" srcId="{AB80197F-A3E7-40C3-8AD1-2FCFAAD87CDD}" destId="{5C64515C-A87B-4B93-A604-6E16BFB67AB8}" srcOrd="5" destOrd="0" parTransId="{128CC306-79B9-424B-82F0-BED45887A6C2}" sibTransId="{E73C2529-17AC-40DD-8259-50767EF62727}"/>
    <dgm:cxn modelId="{D3B86187-AE9C-45E1-B8AB-07502239B70F}" type="presOf" srcId="{3C619501-8464-4838-ADC7-18A7EE8FAAAC}" destId="{C0571A69-4403-4037-8438-3E34FE4ACFD3}" srcOrd="0" destOrd="2" presId="urn:microsoft.com/office/officeart/2005/8/layout/list1"/>
    <dgm:cxn modelId="{B97FB08C-70A1-4733-9A31-C64B8F5A4CC0}" srcId="{AB80197F-A3E7-40C3-8AD1-2FCFAAD87CDD}" destId="{491B897B-B870-4F7C-B674-10929E484939}" srcOrd="4" destOrd="0" parTransId="{62665D75-2D5B-4898-98B2-4B8176C473F5}" sibTransId="{CEF0F069-AC6A-4C5F-B21F-17EF7A6F347C}"/>
    <dgm:cxn modelId="{DC3C73AF-5E1A-470C-8968-C4CA44AAC8D7}" srcId="{CF585385-721E-4B38-88E3-A14282E5A792}" destId="{AB80197F-A3E7-40C3-8AD1-2FCFAAD87CDD}" srcOrd="0" destOrd="0" parTransId="{D8334587-0C74-4A62-945B-03E68338BA5F}" sibTransId="{24B1D5BD-492D-4E86-AEA1-B8BFC7B7E24C}"/>
    <dgm:cxn modelId="{91B7A4CC-CE63-4533-833D-3F00D7AA5EF3}" type="presOf" srcId="{723AE116-FA23-47DB-80D7-898E4D63FC84}" destId="{C0571A69-4403-4037-8438-3E34FE4ACFD3}" srcOrd="0" destOrd="3" presId="urn:microsoft.com/office/officeart/2005/8/layout/list1"/>
    <dgm:cxn modelId="{0F77AEDC-DC3B-4015-A6BF-40289DB218F8}" type="presOf" srcId="{5C64515C-A87B-4B93-A604-6E16BFB67AB8}" destId="{C0571A69-4403-4037-8438-3E34FE4ACFD3}" srcOrd="0" destOrd="6" presId="urn:microsoft.com/office/officeart/2005/8/layout/list1"/>
    <dgm:cxn modelId="{A80588E9-EC0E-4A70-960B-41F3829230EE}" srcId="{AB80197F-A3E7-40C3-8AD1-2FCFAAD87CDD}" destId="{E8856A7D-9478-4C41-B8B1-C9896D51E231}" srcOrd="0" destOrd="0" parTransId="{1CB4B2DB-5B9B-4807-935C-D8EBE588103D}" sibTransId="{F5CB68DB-B7E8-4EEA-BC32-F348DD61F40C}"/>
    <dgm:cxn modelId="{886F99F4-E2BA-44C0-8A06-89A18B585EFE}" srcId="{3C619501-8464-4838-ADC7-18A7EE8FAAAC}" destId="{723AE116-FA23-47DB-80D7-898E4D63FC84}" srcOrd="0" destOrd="0" parTransId="{6CB3B62D-E049-4472-9802-A83272949DCB}" sibTransId="{B8E522DF-2F4C-4060-AB93-24FEA7B4C52F}"/>
    <dgm:cxn modelId="{D3376CFD-DE59-489D-9086-C0640485DC93}" srcId="{AB80197F-A3E7-40C3-8AD1-2FCFAAD87CDD}" destId="{AB3168E1-12A2-4E25-8D2F-312274B296CB}" srcOrd="1" destOrd="0" parTransId="{ED8E6976-157F-4524-B69A-8B3DB7B1412C}" sibTransId="{263168C9-AA09-46C2-8AD9-1A3CC398A8F2}"/>
    <dgm:cxn modelId="{4D15E608-1962-48D1-AD82-91718AD01C1E}" type="presParOf" srcId="{DE6389A8-6011-4971-994A-A1546A7F4EBB}" destId="{63374BC8-FBA9-42E4-8A84-183913B99385}" srcOrd="0" destOrd="0" presId="urn:microsoft.com/office/officeart/2005/8/layout/list1"/>
    <dgm:cxn modelId="{638E45E9-519C-420A-B825-1446CC5E3B65}" type="presParOf" srcId="{63374BC8-FBA9-42E4-8A84-183913B99385}" destId="{72E6E00D-DC18-4454-A2C3-DC2B2F7EEFCE}" srcOrd="0" destOrd="0" presId="urn:microsoft.com/office/officeart/2005/8/layout/list1"/>
    <dgm:cxn modelId="{8D2240BE-EF0A-40D2-9292-D17AD63AB649}" type="presParOf" srcId="{63374BC8-FBA9-42E4-8A84-183913B99385}" destId="{54BAE850-9D63-4C1E-9613-D90F7799A4A4}" srcOrd="1" destOrd="0" presId="urn:microsoft.com/office/officeart/2005/8/layout/list1"/>
    <dgm:cxn modelId="{A809B287-FCEC-4D4A-B462-A34591D94D92}" type="presParOf" srcId="{DE6389A8-6011-4971-994A-A1546A7F4EBB}" destId="{E7B06477-526A-48E4-B116-738553B66C32}" srcOrd="1" destOrd="0" presId="urn:microsoft.com/office/officeart/2005/8/layout/list1"/>
    <dgm:cxn modelId="{9C5A00A9-7797-4158-8DFE-BE27457F8316}" type="presParOf" srcId="{DE6389A8-6011-4971-994A-A1546A7F4EBB}" destId="{C0571A69-4403-4037-8438-3E34FE4ACF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5971A-B2E8-4492-988F-7657ADEA1A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8DD66-6B2E-42B9-8BBE-8575E79CD2B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Land use and Economic Development</a:t>
          </a:r>
        </a:p>
      </dgm:t>
    </dgm:pt>
    <dgm:pt modelId="{4C55338B-EB9F-45F7-827D-43864BC6886B}" type="parTrans" cxnId="{64677650-F2ED-4413-ACFF-14C09FD0F92E}">
      <dgm:prSet/>
      <dgm:spPr/>
      <dgm:t>
        <a:bodyPr/>
        <a:lstStyle/>
        <a:p>
          <a:endParaRPr lang="en-US"/>
        </a:p>
      </dgm:t>
    </dgm:pt>
    <dgm:pt modelId="{FB2F6A64-5EC1-431F-876D-969973D93C77}" type="sibTrans" cxnId="{64677650-F2ED-4413-ACFF-14C09FD0F92E}">
      <dgm:prSet/>
      <dgm:spPr/>
      <dgm:t>
        <a:bodyPr/>
        <a:lstStyle/>
        <a:p>
          <a:endParaRPr lang="en-US"/>
        </a:p>
      </dgm:t>
    </dgm:pt>
    <dgm:pt modelId="{EC694ED0-DA7D-4F0D-BA23-2C7106A388D2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Economic Development cannot occur without land use regulation authorizing the type of use for the land on which the development sits.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EB8B0-EEB9-4A78-8EC3-F47D803DFFFD}" type="parTrans" cxnId="{D6D103D3-DE41-42D6-B902-650713B0E5F2}">
      <dgm:prSet/>
      <dgm:spPr/>
      <dgm:t>
        <a:bodyPr/>
        <a:lstStyle/>
        <a:p>
          <a:endParaRPr lang="en-US"/>
        </a:p>
      </dgm:t>
    </dgm:pt>
    <dgm:pt modelId="{D5D9B5FF-9CD1-4C02-BCC2-A357CD23EC18}" type="sibTrans" cxnId="{D6D103D3-DE41-42D6-B902-650713B0E5F2}">
      <dgm:prSet/>
      <dgm:spPr/>
      <dgm:t>
        <a:bodyPr/>
        <a:lstStyle/>
        <a:p>
          <a:endParaRPr lang="en-US"/>
        </a:p>
      </dgm:t>
    </dgm:pt>
    <dgm:pt modelId="{4978BDC8-FC17-4DB9-9FB0-15CF64BEB94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Land use regulation usually includes traditional or “Euclidian” Zoning, mixed use, and no-zoning.</a:t>
          </a:r>
        </a:p>
      </dgm:t>
    </dgm:pt>
    <dgm:pt modelId="{DD4A0CAC-A838-4A09-BB15-CD797BBE2EFA}" type="parTrans" cxnId="{0EF15535-5BCE-4D92-B57C-463862BE1E8E}">
      <dgm:prSet/>
      <dgm:spPr/>
      <dgm:t>
        <a:bodyPr/>
        <a:lstStyle/>
        <a:p>
          <a:endParaRPr lang="en-US"/>
        </a:p>
      </dgm:t>
    </dgm:pt>
    <dgm:pt modelId="{8D77CAC5-A346-44B1-8CB7-990C1C96FE4C}" type="sibTrans" cxnId="{0EF15535-5BCE-4D92-B57C-463862BE1E8E}">
      <dgm:prSet/>
      <dgm:spPr/>
      <dgm:t>
        <a:bodyPr/>
        <a:lstStyle/>
        <a:p>
          <a:endParaRPr lang="en-US"/>
        </a:p>
      </dgm:t>
    </dgm:pt>
    <dgm:pt modelId="{31079BB9-5A26-479C-BE4E-2C52E1126773}" type="pres">
      <dgm:prSet presAssocID="{C4F5971A-B2E8-4492-988F-7657ADEA1AA8}" presName="linear" presStyleCnt="0">
        <dgm:presLayoutVars>
          <dgm:dir/>
          <dgm:animLvl val="lvl"/>
          <dgm:resizeHandles val="exact"/>
        </dgm:presLayoutVars>
      </dgm:prSet>
      <dgm:spPr/>
    </dgm:pt>
    <dgm:pt modelId="{F4AC1865-D931-4D6F-B2A3-82FD253014F3}" type="pres">
      <dgm:prSet presAssocID="{B2D8DD66-6B2E-42B9-8BBE-8575E79CD2B0}" presName="parentLin" presStyleCnt="0"/>
      <dgm:spPr/>
    </dgm:pt>
    <dgm:pt modelId="{4D35B9B5-AA71-4511-84CB-11FBC8BD0CA2}" type="pres">
      <dgm:prSet presAssocID="{B2D8DD66-6B2E-42B9-8BBE-8575E79CD2B0}" presName="parentLeftMargin" presStyleLbl="node1" presStyleIdx="0" presStyleCnt="1"/>
      <dgm:spPr/>
    </dgm:pt>
    <dgm:pt modelId="{A16342BB-2E93-488E-83BE-E92C2C982740}" type="pres">
      <dgm:prSet presAssocID="{B2D8DD66-6B2E-42B9-8BBE-8575E79CD2B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D578E98-55A6-471B-91BE-58287DCA4067}" type="pres">
      <dgm:prSet presAssocID="{B2D8DD66-6B2E-42B9-8BBE-8575E79CD2B0}" presName="negativeSpace" presStyleCnt="0"/>
      <dgm:spPr/>
    </dgm:pt>
    <dgm:pt modelId="{C86D92DA-3F46-46EF-B2A5-364C7CD15FA1}" type="pres">
      <dgm:prSet presAssocID="{B2D8DD66-6B2E-42B9-8BBE-8575E79CD2B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EF15535-5BCE-4D92-B57C-463862BE1E8E}" srcId="{B2D8DD66-6B2E-42B9-8BBE-8575E79CD2B0}" destId="{4978BDC8-FC17-4DB9-9FB0-15CF64BEB945}" srcOrd="1" destOrd="0" parTransId="{DD4A0CAC-A838-4A09-BB15-CD797BBE2EFA}" sibTransId="{8D77CAC5-A346-44B1-8CB7-990C1C96FE4C}"/>
    <dgm:cxn modelId="{AF39A03C-F179-448B-AC36-374518225BA2}" type="presOf" srcId="{B2D8DD66-6B2E-42B9-8BBE-8575E79CD2B0}" destId="{A16342BB-2E93-488E-83BE-E92C2C982740}" srcOrd="1" destOrd="0" presId="urn:microsoft.com/office/officeart/2005/8/layout/list1"/>
    <dgm:cxn modelId="{64677650-F2ED-4413-ACFF-14C09FD0F92E}" srcId="{C4F5971A-B2E8-4492-988F-7657ADEA1AA8}" destId="{B2D8DD66-6B2E-42B9-8BBE-8575E79CD2B0}" srcOrd="0" destOrd="0" parTransId="{4C55338B-EB9F-45F7-827D-43864BC6886B}" sibTransId="{FB2F6A64-5EC1-431F-876D-969973D93C77}"/>
    <dgm:cxn modelId="{C9B71681-A721-49CA-B007-CEAD56C5D664}" type="presOf" srcId="{B2D8DD66-6B2E-42B9-8BBE-8575E79CD2B0}" destId="{4D35B9B5-AA71-4511-84CB-11FBC8BD0CA2}" srcOrd="0" destOrd="0" presId="urn:microsoft.com/office/officeart/2005/8/layout/list1"/>
    <dgm:cxn modelId="{6AF26C82-8D0C-45DD-956B-91C5FC10CC67}" type="presOf" srcId="{4978BDC8-FC17-4DB9-9FB0-15CF64BEB945}" destId="{C86D92DA-3F46-46EF-B2A5-364C7CD15FA1}" srcOrd="0" destOrd="1" presId="urn:microsoft.com/office/officeart/2005/8/layout/list1"/>
    <dgm:cxn modelId="{7995999A-F1D4-48E4-848D-73590D40C78C}" type="presOf" srcId="{EC694ED0-DA7D-4F0D-BA23-2C7106A388D2}" destId="{C86D92DA-3F46-46EF-B2A5-364C7CD15FA1}" srcOrd="0" destOrd="0" presId="urn:microsoft.com/office/officeart/2005/8/layout/list1"/>
    <dgm:cxn modelId="{D6D103D3-DE41-42D6-B902-650713B0E5F2}" srcId="{B2D8DD66-6B2E-42B9-8BBE-8575E79CD2B0}" destId="{EC694ED0-DA7D-4F0D-BA23-2C7106A388D2}" srcOrd="0" destOrd="0" parTransId="{B8FEB8B0-EEB9-4A78-8EC3-F47D803DFFFD}" sibTransId="{D5D9B5FF-9CD1-4C02-BCC2-A357CD23EC18}"/>
    <dgm:cxn modelId="{FDCC5BD5-77CD-46ED-8966-E216BBDC0201}" type="presOf" srcId="{C4F5971A-B2E8-4492-988F-7657ADEA1AA8}" destId="{31079BB9-5A26-479C-BE4E-2C52E1126773}" srcOrd="0" destOrd="0" presId="urn:microsoft.com/office/officeart/2005/8/layout/list1"/>
    <dgm:cxn modelId="{F8BC23B9-98DF-4BF4-99B5-DDAEA7EDB1DB}" type="presParOf" srcId="{31079BB9-5A26-479C-BE4E-2C52E1126773}" destId="{F4AC1865-D931-4D6F-B2A3-82FD253014F3}" srcOrd="0" destOrd="0" presId="urn:microsoft.com/office/officeart/2005/8/layout/list1"/>
    <dgm:cxn modelId="{85879B41-6E69-4425-B8C5-63E87524D76A}" type="presParOf" srcId="{F4AC1865-D931-4D6F-B2A3-82FD253014F3}" destId="{4D35B9B5-AA71-4511-84CB-11FBC8BD0CA2}" srcOrd="0" destOrd="0" presId="urn:microsoft.com/office/officeart/2005/8/layout/list1"/>
    <dgm:cxn modelId="{C55DBC21-AC37-4AB2-99A8-9CD3488FA0D1}" type="presParOf" srcId="{F4AC1865-D931-4D6F-B2A3-82FD253014F3}" destId="{A16342BB-2E93-488E-83BE-E92C2C982740}" srcOrd="1" destOrd="0" presId="urn:microsoft.com/office/officeart/2005/8/layout/list1"/>
    <dgm:cxn modelId="{405F9BAA-A955-44E8-AE35-FC941CCE32BB}" type="presParOf" srcId="{31079BB9-5A26-479C-BE4E-2C52E1126773}" destId="{FD578E98-55A6-471B-91BE-58287DCA4067}" srcOrd="1" destOrd="0" presId="urn:microsoft.com/office/officeart/2005/8/layout/list1"/>
    <dgm:cxn modelId="{2F0FBE25-A04C-4C9F-8F0D-9214CC2603D7}" type="presParOf" srcId="{31079BB9-5A26-479C-BE4E-2C52E1126773}" destId="{C86D92DA-3F46-46EF-B2A5-364C7CD15FA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80DB83A-448D-4072-82FC-C3CBBF3227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763413-7D95-4272-85E9-060F002897F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Enterprise Zones</a:t>
          </a:r>
          <a:endParaRPr lang="en-US" dirty="0"/>
        </a:p>
      </dgm:t>
    </dgm:pt>
    <dgm:pt modelId="{67F5E1B5-5F1F-479C-B305-8DF6743A7F4A}" type="parTrans" cxnId="{4A1140E5-1734-4E88-AE41-148A167CC9ED}">
      <dgm:prSet/>
      <dgm:spPr/>
      <dgm:t>
        <a:bodyPr/>
        <a:lstStyle/>
        <a:p>
          <a:endParaRPr lang="en-US"/>
        </a:p>
      </dgm:t>
    </dgm:pt>
    <dgm:pt modelId="{8729A8B4-6613-4EA4-A587-8ED9B728E012}" type="sibTrans" cxnId="{4A1140E5-1734-4E88-AE41-148A167CC9ED}">
      <dgm:prSet/>
      <dgm:spPr/>
      <dgm:t>
        <a:bodyPr/>
        <a:lstStyle/>
        <a:p>
          <a:endParaRPr lang="en-US"/>
        </a:p>
      </dgm:t>
    </dgm:pt>
    <dgm:pt modelId="{0D03E3F2-010E-47A2-B043-93FB36CC1DF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Retail exception for impacted cities</a:t>
          </a:r>
        </a:p>
      </dgm:t>
    </dgm:pt>
    <dgm:pt modelId="{AD0F96BE-003E-4C2A-B1C6-7E2A3CB1907D}" type="parTrans" cxnId="{74666859-D742-422B-95F9-721AF2DE81E8}">
      <dgm:prSet/>
      <dgm:spPr/>
      <dgm:t>
        <a:bodyPr/>
        <a:lstStyle/>
        <a:p>
          <a:endParaRPr lang="en-US"/>
        </a:p>
      </dgm:t>
    </dgm:pt>
    <dgm:pt modelId="{161F099B-F841-46AC-9132-90B50344DEAA}" type="sibTrans" cxnId="{74666859-D742-422B-95F9-721AF2DE81E8}">
      <dgm:prSet/>
      <dgm:spPr/>
      <dgm:t>
        <a:bodyPr/>
        <a:lstStyle/>
        <a:p>
          <a:endParaRPr lang="en-US"/>
        </a:p>
      </dgm:t>
    </dgm:pt>
    <dgm:pt modelId="{392821C6-FB3E-4E8F-A504-88C51E360B2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Process-state authorized, locally negotiated</a:t>
          </a:r>
        </a:p>
      </dgm:t>
    </dgm:pt>
    <dgm:pt modelId="{F14F7831-FCC8-4E51-97FD-4E7663D69752}" type="parTrans" cxnId="{70060F27-0B0C-4844-AF9D-F892D1B7433B}">
      <dgm:prSet/>
      <dgm:spPr/>
      <dgm:t>
        <a:bodyPr/>
        <a:lstStyle/>
        <a:p>
          <a:endParaRPr lang="en-US"/>
        </a:p>
      </dgm:t>
    </dgm:pt>
    <dgm:pt modelId="{51E2C3FA-7969-403B-950C-BB273CE66956}" type="sibTrans" cxnId="{70060F27-0B0C-4844-AF9D-F892D1B7433B}">
      <dgm:prSet/>
      <dgm:spPr/>
      <dgm:t>
        <a:bodyPr/>
        <a:lstStyle/>
        <a:p>
          <a:endParaRPr lang="en-US"/>
        </a:p>
      </dgm:t>
    </dgm:pt>
    <dgm:pt modelId="{B4D83574-6BCD-4EFB-817D-DF66B053F29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Key negotiations terms</a:t>
          </a:r>
        </a:p>
      </dgm:t>
    </dgm:pt>
    <dgm:pt modelId="{3F9A6ADC-06D8-4A65-95F5-77EF4B7E8DE0}" type="parTrans" cxnId="{69E040E4-357F-4B62-9B0E-43BD650D20F0}">
      <dgm:prSet/>
      <dgm:spPr/>
      <dgm:t>
        <a:bodyPr/>
        <a:lstStyle/>
        <a:p>
          <a:endParaRPr lang="en-US"/>
        </a:p>
      </dgm:t>
    </dgm:pt>
    <dgm:pt modelId="{073EBF53-C9A5-4E61-B6CB-AA779D2328AD}" type="sibTrans" cxnId="{69E040E4-357F-4B62-9B0E-43BD650D20F0}">
      <dgm:prSet/>
      <dgm:spPr/>
      <dgm:t>
        <a:bodyPr/>
        <a:lstStyle/>
        <a:p>
          <a:endParaRPr lang="en-US"/>
        </a:p>
      </dgm:t>
    </dgm:pt>
    <dgm:pt modelId="{5AA67826-427A-44CA-80D7-62B61F89393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Exemption percentage- above 75% require school approval</a:t>
          </a:r>
        </a:p>
      </dgm:t>
    </dgm:pt>
    <dgm:pt modelId="{1156F1F7-0041-4F7E-9407-C6EF24850CCC}" type="parTrans" cxnId="{DB73483A-0638-496E-BA73-B5422E84FC93}">
      <dgm:prSet/>
      <dgm:spPr/>
      <dgm:t>
        <a:bodyPr/>
        <a:lstStyle/>
        <a:p>
          <a:endParaRPr lang="en-US"/>
        </a:p>
      </dgm:t>
    </dgm:pt>
    <dgm:pt modelId="{276E521E-9032-413E-A23A-4F15EC939D60}" type="sibTrans" cxnId="{DB73483A-0638-496E-BA73-B5422E84FC93}">
      <dgm:prSet/>
      <dgm:spPr/>
      <dgm:t>
        <a:bodyPr/>
        <a:lstStyle/>
        <a:p>
          <a:endParaRPr lang="en-US"/>
        </a:p>
      </dgm:t>
    </dgm:pt>
    <dgm:pt modelId="{05FEAEB6-45B1-43FA-8DF9-DAE335E929C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Term</a:t>
          </a:r>
        </a:p>
      </dgm:t>
    </dgm:pt>
    <dgm:pt modelId="{4F3C6CE4-F884-4AD0-B564-4E96B14856D4}" type="parTrans" cxnId="{043941D6-EEF9-452F-958B-E5A96D90EECE}">
      <dgm:prSet/>
      <dgm:spPr/>
      <dgm:t>
        <a:bodyPr/>
        <a:lstStyle/>
        <a:p>
          <a:endParaRPr lang="en-US"/>
        </a:p>
      </dgm:t>
    </dgm:pt>
    <dgm:pt modelId="{30A2EEF2-E5E3-4B3C-9966-BBF9C5D4AB07}" type="sibTrans" cxnId="{043941D6-EEF9-452F-958B-E5A96D90EECE}">
      <dgm:prSet/>
      <dgm:spPr/>
      <dgm:t>
        <a:bodyPr/>
        <a:lstStyle/>
        <a:p>
          <a:endParaRPr lang="en-US"/>
        </a:p>
      </dgm:t>
    </dgm:pt>
    <dgm:pt modelId="{DD1014B0-5B08-44A7-874F-B81783A219B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Geographic location</a:t>
          </a:r>
        </a:p>
      </dgm:t>
    </dgm:pt>
    <dgm:pt modelId="{A598A8CF-C69B-4529-A94E-BA1806540557}" type="parTrans" cxnId="{0097FCEE-2FAE-4434-AA1B-FE61F0B17479}">
      <dgm:prSet/>
      <dgm:spPr/>
      <dgm:t>
        <a:bodyPr/>
        <a:lstStyle/>
        <a:p>
          <a:endParaRPr lang="en-US"/>
        </a:p>
      </dgm:t>
    </dgm:pt>
    <dgm:pt modelId="{298E5E5B-3CDD-4B85-99DA-661175279F4B}" type="sibTrans" cxnId="{0097FCEE-2FAE-4434-AA1B-FE61F0B17479}">
      <dgm:prSet/>
      <dgm:spPr/>
      <dgm:t>
        <a:bodyPr/>
        <a:lstStyle/>
        <a:p>
          <a:endParaRPr lang="en-US"/>
        </a:p>
      </dgm:t>
    </dgm:pt>
    <dgm:pt modelId="{08A0C8C3-A77B-4FE8-864B-26CBD1B56D1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Local worker hiring</a:t>
          </a:r>
        </a:p>
      </dgm:t>
    </dgm:pt>
    <dgm:pt modelId="{00CF411B-31A2-41EE-8AE4-7E304A8FD506}" type="parTrans" cxnId="{7C7302EC-5E86-49A4-AB9F-9658E83E3C40}">
      <dgm:prSet/>
      <dgm:spPr/>
      <dgm:t>
        <a:bodyPr/>
        <a:lstStyle/>
        <a:p>
          <a:endParaRPr lang="en-US"/>
        </a:p>
      </dgm:t>
    </dgm:pt>
    <dgm:pt modelId="{68394866-73A4-4D34-A502-D8786608669F}" type="sibTrans" cxnId="{7C7302EC-5E86-49A4-AB9F-9658E83E3C40}">
      <dgm:prSet/>
      <dgm:spPr/>
      <dgm:t>
        <a:bodyPr/>
        <a:lstStyle/>
        <a:p>
          <a:endParaRPr lang="en-US"/>
        </a:p>
      </dgm:t>
    </dgm:pt>
    <dgm:pt modelId="{43871C9E-D539-4312-BEA9-57B7DD20817A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Clawback</a:t>
          </a:r>
          <a:endParaRPr lang="en-US"/>
        </a:p>
      </dgm:t>
    </dgm:pt>
    <dgm:pt modelId="{51A32220-F6FE-42DF-A1BC-A4DBBD113DFA}" type="parTrans" cxnId="{A245F211-4DA4-437A-ABA7-01E00EA88008}">
      <dgm:prSet/>
      <dgm:spPr/>
      <dgm:t>
        <a:bodyPr/>
        <a:lstStyle/>
        <a:p>
          <a:endParaRPr lang="en-US"/>
        </a:p>
      </dgm:t>
    </dgm:pt>
    <dgm:pt modelId="{E05282EA-E00D-4442-9174-5C4ED486622F}" type="sibTrans" cxnId="{A245F211-4DA4-437A-ABA7-01E00EA88008}">
      <dgm:prSet/>
      <dgm:spPr/>
      <dgm:t>
        <a:bodyPr/>
        <a:lstStyle/>
        <a:p>
          <a:endParaRPr lang="en-US"/>
        </a:p>
      </dgm:t>
    </dgm:pt>
    <dgm:pt modelId="{6E5DBF67-2938-4ABB-95FF-E53087F7F3E8}" type="pres">
      <dgm:prSet presAssocID="{680DB83A-448D-4072-82FC-C3CBBF322787}" presName="linear" presStyleCnt="0">
        <dgm:presLayoutVars>
          <dgm:dir/>
          <dgm:animLvl val="lvl"/>
          <dgm:resizeHandles val="exact"/>
        </dgm:presLayoutVars>
      </dgm:prSet>
      <dgm:spPr/>
    </dgm:pt>
    <dgm:pt modelId="{5CBC4B68-B4F1-47F6-B1B2-B5ECFC860BD6}" type="pres">
      <dgm:prSet presAssocID="{5B763413-7D95-4272-85E9-060F002897FD}" presName="parentLin" presStyleCnt="0"/>
      <dgm:spPr/>
    </dgm:pt>
    <dgm:pt modelId="{B86FA924-A007-433E-9161-86EB62F5CEB5}" type="pres">
      <dgm:prSet presAssocID="{5B763413-7D95-4272-85E9-060F002897FD}" presName="parentLeftMargin" presStyleLbl="node1" presStyleIdx="0" presStyleCnt="1"/>
      <dgm:spPr/>
    </dgm:pt>
    <dgm:pt modelId="{29395E1C-3690-42BB-80C8-F072544BDAE0}" type="pres">
      <dgm:prSet presAssocID="{5B763413-7D95-4272-85E9-060F002897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DB454C1-6BB0-4798-8812-F9B860F87EC3}" type="pres">
      <dgm:prSet presAssocID="{5B763413-7D95-4272-85E9-060F002897FD}" presName="negativeSpace" presStyleCnt="0"/>
      <dgm:spPr/>
    </dgm:pt>
    <dgm:pt modelId="{0AC222F4-9903-499C-92E7-28E197036304}" type="pres">
      <dgm:prSet presAssocID="{5B763413-7D95-4272-85E9-060F002897FD}" presName="childText" presStyleLbl="conFgAcc1" presStyleIdx="0" presStyleCnt="1" custLinFactNeighborX="-8568" custLinFactNeighborY="-4023">
        <dgm:presLayoutVars>
          <dgm:bulletEnabled val="1"/>
        </dgm:presLayoutVars>
      </dgm:prSet>
      <dgm:spPr/>
    </dgm:pt>
  </dgm:ptLst>
  <dgm:cxnLst>
    <dgm:cxn modelId="{A245F211-4DA4-437A-ABA7-01E00EA88008}" srcId="{B4D83574-6BCD-4EFB-817D-DF66B053F29A}" destId="{43871C9E-D539-4312-BEA9-57B7DD20817A}" srcOrd="4" destOrd="0" parTransId="{51A32220-F6FE-42DF-A1BC-A4DBBD113DFA}" sibTransId="{E05282EA-E00D-4442-9174-5C4ED486622F}"/>
    <dgm:cxn modelId="{3F7D5923-E0FB-4F89-882D-486628F9BE5A}" type="presOf" srcId="{43871C9E-D539-4312-BEA9-57B7DD20817A}" destId="{0AC222F4-9903-499C-92E7-28E197036304}" srcOrd="0" destOrd="7" presId="urn:microsoft.com/office/officeart/2005/8/layout/list1"/>
    <dgm:cxn modelId="{70060F27-0B0C-4844-AF9D-F892D1B7433B}" srcId="{5B763413-7D95-4272-85E9-060F002897FD}" destId="{392821C6-FB3E-4E8F-A504-88C51E360B24}" srcOrd="1" destOrd="0" parTransId="{F14F7831-FCC8-4E51-97FD-4E7663D69752}" sibTransId="{51E2C3FA-7969-403B-950C-BB273CE66956}"/>
    <dgm:cxn modelId="{DB73483A-0638-496E-BA73-B5422E84FC93}" srcId="{B4D83574-6BCD-4EFB-817D-DF66B053F29A}" destId="{5AA67826-427A-44CA-80D7-62B61F893934}" srcOrd="0" destOrd="0" parTransId="{1156F1F7-0041-4F7E-9407-C6EF24850CCC}" sibTransId="{276E521E-9032-413E-A23A-4F15EC939D60}"/>
    <dgm:cxn modelId="{E81C5769-A54E-4AEB-B4CA-98C3F14A6459}" type="presOf" srcId="{5AA67826-427A-44CA-80D7-62B61F893934}" destId="{0AC222F4-9903-499C-92E7-28E197036304}" srcOrd="0" destOrd="3" presId="urn:microsoft.com/office/officeart/2005/8/layout/list1"/>
    <dgm:cxn modelId="{8963114C-6806-44AD-BFE4-2AB7A869778E}" type="presOf" srcId="{08A0C8C3-A77B-4FE8-864B-26CBD1B56D16}" destId="{0AC222F4-9903-499C-92E7-28E197036304}" srcOrd="0" destOrd="6" presId="urn:microsoft.com/office/officeart/2005/8/layout/list1"/>
    <dgm:cxn modelId="{3F57BD56-D102-4947-96AC-6EAC20E887DF}" type="presOf" srcId="{DD1014B0-5B08-44A7-874F-B81783A219B1}" destId="{0AC222F4-9903-499C-92E7-28E197036304}" srcOrd="0" destOrd="5" presId="urn:microsoft.com/office/officeart/2005/8/layout/list1"/>
    <dgm:cxn modelId="{74666859-D742-422B-95F9-721AF2DE81E8}" srcId="{5B763413-7D95-4272-85E9-060F002897FD}" destId="{0D03E3F2-010E-47A2-B043-93FB36CC1DF5}" srcOrd="0" destOrd="0" parTransId="{AD0F96BE-003E-4C2A-B1C6-7E2A3CB1907D}" sibTransId="{161F099B-F841-46AC-9132-90B50344DEAA}"/>
    <dgm:cxn modelId="{16745459-8B8E-44B1-980D-AA63E02704D4}" type="presOf" srcId="{5B763413-7D95-4272-85E9-060F002897FD}" destId="{B86FA924-A007-433E-9161-86EB62F5CEB5}" srcOrd="0" destOrd="0" presId="urn:microsoft.com/office/officeart/2005/8/layout/list1"/>
    <dgm:cxn modelId="{FCC9618E-BC61-4F13-A2BF-B69FEDAE06A9}" type="presOf" srcId="{0D03E3F2-010E-47A2-B043-93FB36CC1DF5}" destId="{0AC222F4-9903-499C-92E7-28E197036304}" srcOrd="0" destOrd="0" presId="urn:microsoft.com/office/officeart/2005/8/layout/list1"/>
    <dgm:cxn modelId="{E2CAD297-EB59-48A0-9D9B-CC036BE6318F}" type="presOf" srcId="{05FEAEB6-45B1-43FA-8DF9-DAE335E929C3}" destId="{0AC222F4-9903-499C-92E7-28E197036304}" srcOrd="0" destOrd="4" presId="urn:microsoft.com/office/officeart/2005/8/layout/list1"/>
    <dgm:cxn modelId="{D48A21B7-23F5-4B73-9658-7FE626BBAB7D}" type="presOf" srcId="{B4D83574-6BCD-4EFB-817D-DF66B053F29A}" destId="{0AC222F4-9903-499C-92E7-28E197036304}" srcOrd="0" destOrd="2" presId="urn:microsoft.com/office/officeart/2005/8/layout/list1"/>
    <dgm:cxn modelId="{56F38FB7-91BD-47CD-871B-E4252B048960}" type="presOf" srcId="{5B763413-7D95-4272-85E9-060F002897FD}" destId="{29395E1C-3690-42BB-80C8-F072544BDAE0}" srcOrd="1" destOrd="0" presId="urn:microsoft.com/office/officeart/2005/8/layout/list1"/>
    <dgm:cxn modelId="{9CA2A4D3-E445-4991-9992-1EDCCF2C6E35}" type="presOf" srcId="{392821C6-FB3E-4E8F-A504-88C51E360B24}" destId="{0AC222F4-9903-499C-92E7-28E197036304}" srcOrd="0" destOrd="1" presId="urn:microsoft.com/office/officeart/2005/8/layout/list1"/>
    <dgm:cxn modelId="{043941D6-EEF9-452F-958B-E5A96D90EECE}" srcId="{B4D83574-6BCD-4EFB-817D-DF66B053F29A}" destId="{05FEAEB6-45B1-43FA-8DF9-DAE335E929C3}" srcOrd="1" destOrd="0" parTransId="{4F3C6CE4-F884-4AD0-B564-4E96B14856D4}" sibTransId="{30A2EEF2-E5E3-4B3C-9966-BBF9C5D4AB07}"/>
    <dgm:cxn modelId="{84901ADE-5561-4D80-A93D-90637477C502}" type="presOf" srcId="{680DB83A-448D-4072-82FC-C3CBBF322787}" destId="{6E5DBF67-2938-4ABB-95FF-E53087F7F3E8}" srcOrd="0" destOrd="0" presId="urn:microsoft.com/office/officeart/2005/8/layout/list1"/>
    <dgm:cxn modelId="{69E040E4-357F-4B62-9B0E-43BD650D20F0}" srcId="{5B763413-7D95-4272-85E9-060F002897FD}" destId="{B4D83574-6BCD-4EFB-817D-DF66B053F29A}" srcOrd="2" destOrd="0" parTransId="{3F9A6ADC-06D8-4A65-95F5-77EF4B7E8DE0}" sibTransId="{073EBF53-C9A5-4E61-B6CB-AA779D2328AD}"/>
    <dgm:cxn modelId="{4A1140E5-1734-4E88-AE41-148A167CC9ED}" srcId="{680DB83A-448D-4072-82FC-C3CBBF322787}" destId="{5B763413-7D95-4272-85E9-060F002897FD}" srcOrd="0" destOrd="0" parTransId="{67F5E1B5-5F1F-479C-B305-8DF6743A7F4A}" sibTransId="{8729A8B4-6613-4EA4-A587-8ED9B728E012}"/>
    <dgm:cxn modelId="{7C7302EC-5E86-49A4-AB9F-9658E83E3C40}" srcId="{B4D83574-6BCD-4EFB-817D-DF66B053F29A}" destId="{08A0C8C3-A77B-4FE8-864B-26CBD1B56D16}" srcOrd="3" destOrd="0" parTransId="{00CF411B-31A2-41EE-8AE4-7E304A8FD506}" sibTransId="{68394866-73A4-4D34-A502-D8786608669F}"/>
    <dgm:cxn modelId="{0097FCEE-2FAE-4434-AA1B-FE61F0B17479}" srcId="{B4D83574-6BCD-4EFB-817D-DF66B053F29A}" destId="{DD1014B0-5B08-44A7-874F-B81783A219B1}" srcOrd="2" destOrd="0" parTransId="{A598A8CF-C69B-4529-A94E-BA1806540557}" sibTransId="{298E5E5B-3CDD-4B85-99DA-661175279F4B}"/>
    <dgm:cxn modelId="{A10322AD-D678-466D-9250-447F70DB7E5C}" type="presParOf" srcId="{6E5DBF67-2938-4ABB-95FF-E53087F7F3E8}" destId="{5CBC4B68-B4F1-47F6-B1B2-B5ECFC860BD6}" srcOrd="0" destOrd="0" presId="urn:microsoft.com/office/officeart/2005/8/layout/list1"/>
    <dgm:cxn modelId="{C4FED76B-74C3-4D0D-8EBA-DA7D95CF9B38}" type="presParOf" srcId="{5CBC4B68-B4F1-47F6-B1B2-B5ECFC860BD6}" destId="{B86FA924-A007-433E-9161-86EB62F5CEB5}" srcOrd="0" destOrd="0" presId="urn:microsoft.com/office/officeart/2005/8/layout/list1"/>
    <dgm:cxn modelId="{6DA1453F-3BC0-488C-9EA8-36D000C3FA47}" type="presParOf" srcId="{5CBC4B68-B4F1-47F6-B1B2-B5ECFC860BD6}" destId="{29395E1C-3690-42BB-80C8-F072544BDAE0}" srcOrd="1" destOrd="0" presId="urn:microsoft.com/office/officeart/2005/8/layout/list1"/>
    <dgm:cxn modelId="{68116DB9-D3FF-442A-B8C4-E20531BFF29F}" type="presParOf" srcId="{6E5DBF67-2938-4ABB-95FF-E53087F7F3E8}" destId="{DDB454C1-6BB0-4798-8812-F9B860F87EC3}" srcOrd="1" destOrd="0" presId="urn:microsoft.com/office/officeart/2005/8/layout/list1"/>
    <dgm:cxn modelId="{F9C59157-0860-4E44-B849-3418DE4FDCC6}" type="presParOf" srcId="{6E5DBF67-2938-4ABB-95FF-E53087F7F3E8}" destId="{0AC222F4-9903-499C-92E7-28E1970363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B18D36B-E5EC-4CE3-8A9D-B948CA253C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ACF5D8-DC9B-4067-B7AF-BB5A1CF52ED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Community Reinvestment Areas</a:t>
          </a:r>
          <a:endParaRPr lang="en-US" dirty="0"/>
        </a:p>
      </dgm:t>
    </dgm:pt>
    <dgm:pt modelId="{FD656C53-22FA-4B63-8882-1727B9AC5123}" type="parTrans" cxnId="{00ED39B4-B3C2-4DEA-AF68-70CA3CE6BA5B}">
      <dgm:prSet/>
      <dgm:spPr/>
      <dgm:t>
        <a:bodyPr/>
        <a:lstStyle/>
        <a:p>
          <a:endParaRPr lang="en-US"/>
        </a:p>
      </dgm:t>
    </dgm:pt>
    <dgm:pt modelId="{A1291246-2ECB-4ADF-AAC2-02B5CB8C9089}" type="sibTrans" cxnId="{00ED39B4-B3C2-4DEA-AF68-70CA3CE6BA5B}">
      <dgm:prSet/>
      <dgm:spPr/>
      <dgm:t>
        <a:bodyPr/>
        <a:lstStyle/>
        <a:p>
          <a:endParaRPr lang="en-US"/>
        </a:p>
      </dgm:t>
    </dgm:pt>
    <dgm:pt modelId="{00A21F09-8F0F-40E4-82F3-BA1F17EADA0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Designated area</a:t>
          </a:r>
        </a:p>
      </dgm:t>
    </dgm:pt>
    <dgm:pt modelId="{A74A3C9A-E836-4702-9D36-51F606C50067}" type="parTrans" cxnId="{9A738E59-C85E-4CC8-BE76-C3D97366FB63}">
      <dgm:prSet/>
      <dgm:spPr/>
      <dgm:t>
        <a:bodyPr/>
        <a:lstStyle/>
        <a:p>
          <a:endParaRPr lang="en-US"/>
        </a:p>
      </dgm:t>
    </dgm:pt>
    <dgm:pt modelId="{803549E5-32F2-4B18-B215-A5B87237484C}" type="sibTrans" cxnId="{9A738E59-C85E-4CC8-BE76-C3D97366FB63}">
      <dgm:prSet/>
      <dgm:spPr/>
      <dgm:t>
        <a:bodyPr/>
        <a:lstStyle/>
        <a:p>
          <a:endParaRPr lang="en-US"/>
        </a:p>
      </dgm:t>
    </dgm:pt>
    <dgm:pt modelId="{E7B36736-B759-4572-9FB4-5C8AF1439AF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Real property tax exemption from new investment</a:t>
          </a:r>
        </a:p>
      </dgm:t>
    </dgm:pt>
    <dgm:pt modelId="{D2762AB1-C73D-480E-BFF8-30D512E1739A}" type="parTrans" cxnId="{BF4A2A1B-AC28-47E8-A390-50E2E624E618}">
      <dgm:prSet/>
      <dgm:spPr/>
      <dgm:t>
        <a:bodyPr/>
        <a:lstStyle/>
        <a:p>
          <a:endParaRPr lang="en-US"/>
        </a:p>
      </dgm:t>
    </dgm:pt>
    <dgm:pt modelId="{AB4C49D8-E494-4891-89C0-924BD8DD5FEC}" type="sibTrans" cxnId="{BF4A2A1B-AC28-47E8-A390-50E2E624E618}">
      <dgm:prSet/>
      <dgm:spPr/>
      <dgm:t>
        <a:bodyPr/>
        <a:lstStyle/>
        <a:p>
          <a:endParaRPr lang="en-US"/>
        </a:p>
      </dgm:t>
    </dgm:pt>
    <dgm:pt modelId="{81175E76-F532-41D6-82D7-9B830702BD8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High-wage job creation, capital investment &amp; housing</a:t>
          </a:r>
        </a:p>
      </dgm:t>
    </dgm:pt>
    <dgm:pt modelId="{0FBDA558-62BB-4ED2-8E48-B18BB8F40FA6}" type="parTrans" cxnId="{85741178-A012-4C27-88AE-DA64C6F5ACF4}">
      <dgm:prSet/>
      <dgm:spPr/>
      <dgm:t>
        <a:bodyPr/>
        <a:lstStyle/>
        <a:p>
          <a:endParaRPr lang="en-US"/>
        </a:p>
      </dgm:t>
    </dgm:pt>
    <dgm:pt modelId="{24509498-D1E7-472B-839C-4FC328643011}" type="sibTrans" cxnId="{85741178-A012-4C27-88AE-DA64C6F5ACF4}">
      <dgm:prSet/>
      <dgm:spPr/>
      <dgm:t>
        <a:bodyPr/>
        <a:lstStyle/>
        <a:p>
          <a:endParaRPr lang="en-US"/>
        </a:p>
      </dgm:t>
    </dgm:pt>
    <dgm:pt modelId="{6DD01B9D-B306-4375-89A2-DC0E4267406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New, existing, vacant, or renovation of an existing facility</a:t>
          </a:r>
        </a:p>
      </dgm:t>
    </dgm:pt>
    <dgm:pt modelId="{AF22DC6D-65FA-4107-8710-D2CBF622FA4F}" type="parTrans" cxnId="{7EAD61DB-EDD8-4FBA-AB90-21DF15826B12}">
      <dgm:prSet/>
      <dgm:spPr/>
      <dgm:t>
        <a:bodyPr/>
        <a:lstStyle/>
        <a:p>
          <a:endParaRPr lang="en-US"/>
        </a:p>
      </dgm:t>
    </dgm:pt>
    <dgm:pt modelId="{9222285D-E959-4DC7-9FA8-252B6485099C}" type="sibTrans" cxnId="{7EAD61DB-EDD8-4FBA-AB90-21DF15826B12}">
      <dgm:prSet/>
      <dgm:spPr/>
      <dgm:t>
        <a:bodyPr/>
        <a:lstStyle/>
        <a:p>
          <a:endParaRPr lang="en-US"/>
        </a:p>
      </dgm:t>
    </dgm:pt>
    <dgm:pt modelId="{57463059-B131-4072-A248-4B02FEEAED9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Relocation permitted</a:t>
          </a:r>
        </a:p>
      </dgm:t>
    </dgm:pt>
    <dgm:pt modelId="{6F985A2D-779F-4981-B6C0-3150B33FF8D6}" type="parTrans" cxnId="{C7455394-725F-4A52-9B2C-B232F1D5CF80}">
      <dgm:prSet/>
      <dgm:spPr/>
      <dgm:t>
        <a:bodyPr/>
        <a:lstStyle/>
        <a:p>
          <a:endParaRPr lang="en-US"/>
        </a:p>
      </dgm:t>
    </dgm:pt>
    <dgm:pt modelId="{6EB1644C-F916-48B0-9A1C-7ADFE0734678}" type="sibTrans" cxnId="{C7455394-725F-4A52-9B2C-B232F1D5CF80}">
      <dgm:prSet/>
      <dgm:spPr/>
      <dgm:t>
        <a:bodyPr/>
        <a:lstStyle/>
        <a:p>
          <a:endParaRPr lang="en-US"/>
        </a:p>
      </dgm:t>
    </dgm:pt>
    <dgm:pt modelId="{049B1FF4-AE86-4986-8213-EA6CE74BABC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Housing survey required</a:t>
          </a:r>
        </a:p>
      </dgm:t>
    </dgm:pt>
    <dgm:pt modelId="{4EF73D54-EF68-479F-9A8B-BA8AA6098872}" type="parTrans" cxnId="{8F3C680C-630B-45E5-A3B6-0B302D5CB136}">
      <dgm:prSet/>
      <dgm:spPr/>
      <dgm:t>
        <a:bodyPr/>
        <a:lstStyle/>
        <a:p>
          <a:endParaRPr lang="en-US"/>
        </a:p>
      </dgm:t>
    </dgm:pt>
    <dgm:pt modelId="{881AF6B6-FDB7-4A53-8CB8-199C2935E165}" type="sibTrans" cxnId="{8F3C680C-630B-45E5-A3B6-0B302D5CB136}">
      <dgm:prSet/>
      <dgm:spPr/>
      <dgm:t>
        <a:bodyPr/>
        <a:lstStyle/>
        <a:p>
          <a:endParaRPr lang="en-US"/>
        </a:p>
      </dgm:t>
    </dgm:pt>
    <dgm:pt modelId="{24235AEF-E7D2-47FF-8079-DC107A0D6BA6}" type="pres">
      <dgm:prSet presAssocID="{6B18D36B-E5EC-4CE3-8A9D-B948CA253CA6}" presName="linear" presStyleCnt="0">
        <dgm:presLayoutVars>
          <dgm:dir/>
          <dgm:animLvl val="lvl"/>
          <dgm:resizeHandles val="exact"/>
        </dgm:presLayoutVars>
      </dgm:prSet>
      <dgm:spPr/>
    </dgm:pt>
    <dgm:pt modelId="{C8897014-B551-4FB0-95A2-0B3915241945}" type="pres">
      <dgm:prSet presAssocID="{CEACF5D8-DC9B-4067-B7AF-BB5A1CF52ED6}" presName="parentLin" presStyleCnt="0"/>
      <dgm:spPr/>
    </dgm:pt>
    <dgm:pt modelId="{082869E8-65E5-4519-9D5B-A012244192A1}" type="pres">
      <dgm:prSet presAssocID="{CEACF5D8-DC9B-4067-B7AF-BB5A1CF52ED6}" presName="parentLeftMargin" presStyleLbl="node1" presStyleIdx="0" presStyleCnt="1"/>
      <dgm:spPr/>
    </dgm:pt>
    <dgm:pt modelId="{9F118FFB-B163-418A-92E7-C011D5FC10FC}" type="pres">
      <dgm:prSet presAssocID="{CEACF5D8-DC9B-4067-B7AF-BB5A1CF52ED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6230B4C-2868-4C5D-A386-45695FD9EEB0}" type="pres">
      <dgm:prSet presAssocID="{CEACF5D8-DC9B-4067-B7AF-BB5A1CF52ED6}" presName="negativeSpace" presStyleCnt="0"/>
      <dgm:spPr/>
    </dgm:pt>
    <dgm:pt modelId="{DA63D8BA-7A46-4C6F-85B2-87835610D8F4}" type="pres">
      <dgm:prSet presAssocID="{CEACF5D8-DC9B-4067-B7AF-BB5A1CF52ED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F3C680C-630B-45E5-A3B6-0B302D5CB136}" srcId="{CEACF5D8-DC9B-4067-B7AF-BB5A1CF52ED6}" destId="{049B1FF4-AE86-4986-8213-EA6CE74BABC4}" srcOrd="5" destOrd="0" parTransId="{4EF73D54-EF68-479F-9A8B-BA8AA6098872}" sibTransId="{881AF6B6-FDB7-4A53-8CB8-199C2935E165}"/>
    <dgm:cxn modelId="{79680A13-6D19-42E2-B308-1712FBB24898}" type="presOf" srcId="{049B1FF4-AE86-4986-8213-EA6CE74BABC4}" destId="{DA63D8BA-7A46-4C6F-85B2-87835610D8F4}" srcOrd="0" destOrd="5" presId="urn:microsoft.com/office/officeart/2005/8/layout/list1"/>
    <dgm:cxn modelId="{BF4A2A1B-AC28-47E8-A390-50E2E624E618}" srcId="{CEACF5D8-DC9B-4067-B7AF-BB5A1CF52ED6}" destId="{E7B36736-B759-4572-9FB4-5C8AF1439AFF}" srcOrd="1" destOrd="0" parTransId="{D2762AB1-C73D-480E-BFF8-30D512E1739A}" sibTransId="{AB4C49D8-E494-4891-89C0-924BD8DD5FEC}"/>
    <dgm:cxn modelId="{C101AD6F-57EC-4257-BD51-DDE36106E791}" type="presOf" srcId="{E7B36736-B759-4572-9FB4-5C8AF1439AFF}" destId="{DA63D8BA-7A46-4C6F-85B2-87835610D8F4}" srcOrd="0" destOrd="1" presId="urn:microsoft.com/office/officeart/2005/8/layout/list1"/>
    <dgm:cxn modelId="{85741178-A012-4C27-88AE-DA64C6F5ACF4}" srcId="{CEACF5D8-DC9B-4067-B7AF-BB5A1CF52ED6}" destId="{81175E76-F532-41D6-82D7-9B830702BD81}" srcOrd="2" destOrd="0" parTransId="{0FBDA558-62BB-4ED2-8E48-B18BB8F40FA6}" sibTransId="{24509498-D1E7-472B-839C-4FC328643011}"/>
    <dgm:cxn modelId="{9A738E59-C85E-4CC8-BE76-C3D97366FB63}" srcId="{CEACF5D8-DC9B-4067-B7AF-BB5A1CF52ED6}" destId="{00A21F09-8F0F-40E4-82F3-BA1F17EADA06}" srcOrd="0" destOrd="0" parTransId="{A74A3C9A-E836-4702-9D36-51F606C50067}" sibTransId="{803549E5-32F2-4B18-B215-A5B87237484C}"/>
    <dgm:cxn modelId="{C7455394-725F-4A52-9B2C-B232F1D5CF80}" srcId="{CEACF5D8-DC9B-4067-B7AF-BB5A1CF52ED6}" destId="{57463059-B131-4072-A248-4B02FEEAED97}" srcOrd="4" destOrd="0" parTransId="{6F985A2D-779F-4981-B6C0-3150B33FF8D6}" sibTransId="{6EB1644C-F916-48B0-9A1C-7ADFE0734678}"/>
    <dgm:cxn modelId="{318285A0-0BE9-48B7-BBF9-9F7FC1C12EBD}" type="presOf" srcId="{81175E76-F532-41D6-82D7-9B830702BD81}" destId="{DA63D8BA-7A46-4C6F-85B2-87835610D8F4}" srcOrd="0" destOrd="2" presId="urn:microsoft.com/office/officeart/2005/8/layout/list1"/>
    <dgm:cxn modelId="{0DE263A7-FC3F-4E1D-B74F-4655FDF7F7F6}" type="presOf" srcId="{57463059-B131-4072-A248-4B02FEEAED97}" destId="{DA63D8BA-7A46-4C6F-85B2-87835610D8F4}" srcOrd="0" destOrd="4" presId="urn:microsoft.com/office/officeart/2005/8/layout/list1"/>
    <dgm:cxn modelId="{7949CCAD-913E-467D-8537-AF8AE556872E}" type="presOf" srcId="{00A21F09-8F0F-40E4-82F3-BA1F17EADA06}" destId="{DA63D8BA-7A46-4C6F-85B2-87835610D8F4}" srcOrd="0" destOrd="0" presId="urn:microsoft.com/office/officeart/2005/8/layout/list1"/>
    <dgm:cxn modelId="{00ED39B4-B3C2-4DEA-AF68-70CA3CE6BA5B}" srcId="{6B18D36B-E5EC-4CE3-8A9D-B948CA253CA6}" destId="{CEACF5D8-DC9B-4067-B7AF-BB5A1CF52ED6}" srcOrd="0" destOrd="0" parTransId="{FD656C53-22FA-4B63-8882-1727B9AC5123}" sibTransId="{A1291246-2ECB-4ADF-AAC2-02B5CB8C9089}"/>
    <dgm:cxn modelId="{4FA71CB5-64F3-4BE7-85AD-F3E10A0F0995}" type="presOf" srcId="{CEACF5D8-DC9B-4067-B7AF-BB5A1CF52ED6}" destId="{082869E8-65E5-4519-9D5B-A012244192A1}" srcOrd="0" destOrd="0" presId="urn:microsoft.com/office/officeart/2005/8/layout/list1"/>
    <dgm:cxn modelId="{319FD0BC-947D-4DFA-847C-EB82ABA1F5D8}" type="presOf" srcId="{6B18D36B-E5EC-4CE3-8A9D-B948CA253CA6}" destId="{24235AEF-E7D2-47FF-8079-DC107A0D6BA6}" srcOrd="0" destOrd="0" presId="urn:microsoft.com/office/officeart/2005/8/layout/list1"/>
    <dgm:cxn modelId="{26555AC0-E474-4B28-BEDE-3E388DBF566B}" type="presOf" srcId="{CEACF5D8-DC9B-4067-B7AF-BB5A1CF52ED6}" destId="{9F118FFB-B163-418A-92E7-C011D5FC10FC}" srcOrd="1" destOrd="0" presId="urn:microsoft.com/office/officeart/2005/8/layout/list1"/>
    <dgm:cxn modelId="{7EAD61DB-EDD8-4FBA-AB90-21DF15826B12}" srcId="{CEACF5D8-DC9B-4067-B7AF-BB5A1CF52ED6}" destId="{6DD01B9D-B306-4375-89A2-DC0E42674069}" srcOrd="3" destOrd="0" parTransId="{AF22DC6D-65FA-4107-8710-D2CBF622FA4F}" sibTransId="{9222285D-E959-4DC7-9FA8-252B6485099C}"/>
    <dgm:cxn modelId="{3E4422FE-C5CB-4036-BFAA-0CDDBAFDD1E4}" type="presOf" srcId="{6DD01B9D-B306-4375-89A2-DC0E42674069}" destId="{DA63D8BA-7A46-4C6F-85B2-87835610D8F4}" srcOrd="0" destOrd="3" presId="urn:microsoft.com/office/officeart/2005/8/layout/list1"/>
    <dgm:cxn modelId="{E35839D1-0F39-40F7-B312-CAE4A36D53D1}" type="presParOf" srcId="{24235AEF-E7D2-47FF-8079-DC107A0D6BA6}" destId="{C8897014-B551-4FB0-95A2-0B3915241945}" srcOrd="0" destOrd="0" presId="urn:microsoft.com/office/officeart/2005/8/layout/list1"/>
    <dgm:cxn modelId="{17E5CA2D-E5C0-46FF-BA9B-1C79D97ECD8F}" type="presParOf" srcId="{C8897014-B551-4FB0-95A2-0B3915241945}" destId="{082869E8-65E5-4519-9D5B-A012244192A1}" srcOrd="0" destOrd="0" presId="urn:microsoft.com/office/officeart/2005/8/layout/list1"/>
    <dgm:cxn modelId="{E62652A1-EAC2-49DC-9957-CAB219688DCC}" type="presParOf" srcId="{C8897014-B551-4FB0-95A2-0B3915241945}" destId="{9F118FFB-B163-418A-92E7-C011D5FC10FC}" srcOrd="1" destOrd="0" presId="urn:microsoft.com/office/officeart/2005/8/layout/list1"/>
    <dgm:cxn modelId="{4D90C3CB-7B0C-4970-9022-C317E621F8AC}" type="presParOf" srcId="{24235AEF-E7D2-47FF-8079-DC107A0D6BA6}" destId="{26230B4C-2868-4C5D-A386-45695FD9EEB0}" srcOrd="1" destOrd="0" presId="urn:microsoft.com/office/officeart/2005/8/layout/list1"/>
    <dgm:cxn modelId="{E223BEED-3124-485B-BD40-D9D49F37B959}" type="presParOf" srcId="{24235AEF-E7D2-47FF-8079-DC107A0D6BA6}" destId="{DA63D8BA-7A46-4C6F-85B2-87835610D8F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E2622C0-8498-419D-B01D-C2044570375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181761-7CD1-4ECA-AB13-A29FA2AF839A}">
      <dgm:prSet phldrT="[Text]"/>
      <dgm:spPr/>
      <dgm:t>
        <a:bodyPr/>
        <a:lstStyle/>
        <a:p>
          <a:r>
            <a:rPr lang="en-US" dirty="0"/>
            <a:t>Iowa’s High-Quality Job Creation Program</a:t>
          </a:r>
        </a:p>
      </dgm:t>
    </dgm:pt>
    <dgm:pt modelId="{0AF96D8F-61D1-440B-BA4A-D9CC389A61F5}" type="parTrans" cxnId="{771F3E8E-0045-4ABD-96CA-511D70631DCB}">
      <dgm:prSet/>
      <dgm:spPr/>
      <dgm:t>
        <a:bodyPr/>
        <a:lstStyle/>
        <a:p>
          <a:endParaRPr lang="en-US"/>
        </a:p>
      </dgm:t>
    </dgm:pt>
    <dgm:pt modelId="{8A2F2DD7-756E-414D-8328-98249B9D2EFA}" type="sibTrans" cxnId="{771F3E8E-0045-4ABD-96CA-511D70631DCB}">
      <dgm:prSet/>
      <dgm:spPr/>
      <dgm:t>
        <a:bodyPr/>
        <a:lstStyle/>
        <a:p>
          <a:endParaRPr lang="en-US"/>
        </a:p>
      </dgm:t>
    </dgm:pt>
    <dgm:pt modelId="{DF0AFB26-8F60-4186-8052-A6A16425B422}">
      <dgm:prSet phldrT="[Text]"/>
      <dgm:spPr/>
      <dgm:t>
        <a:bodyPr/>
        <a:lstStyle/>
        <a:p>
          <a:r>
            <a:rPr lang="en-US" dirty="0"/>
            <a:t>Local property tax abatement of up to 100 percent of the value added to new, expanded, or modified property</a:t>
          </a:r>
        </a:p>
      </dgm:t>
    </dgm:pt>
    <dgm:pt modelId="{266FB9ED-D0CC-4BEA-AD9C-6C9598163B85}" type="parTrans" cxnId="{378796D4-92D9-4CEC-AFCE-7414A34414B7}">
      <dgm:prSet/>
      <dgm:spPr/>
      <dgm:t>
        <a:bodyPr/>
        <a:lstStyle/>
        <a:p>
          <a:endParaRPr lang="en-US"/>
        </a:p>
      </dgm:t>
    </dgm:pt>
    <dgm:pt modelId="{39E3416E-6BDD-4422-9A85-8FD7B13C591B}" type="sibTrans" cxnId="{378796D4-92D9-4CEC-AFCE-7414A34414B7}">
      <dgm:prSet/>
      <dgm:spPr/>
      <dgm:t>
        <a:bodyPr/>
        <a:lstStyle/>
        <a:p>
          <a:endParaRPr lang="en-US"/>
        </a:p>
      </dgm:t>
    </dgm:pt>
    <dgm:pt modelId="{AD0D1FA6-9C86-4B7C-B107-D7507FBBE49E}">
      <dgm:prSet phldrT="[Text]"/>
      <dgm:spPr/>
      <dgm:t>
        <a:bodyPr/>
        <a:lstStyle/>
        <a:p>
          <a:r>
            <a:rPr lang="en-US" dirty="0"/>
            <a:t>Refund of state sales, service, or use taxes paid to contractors or subcontractors during construction</a:t>
          </a:r>
        </a:p>
      </dgm:t>
    </dgm:pt>
    <dgm:pt modelId="{74A1BDB3-20E7-4E24-9DBF-057F5AA65FEA}" type="parTrans" cxnId="{0C07E2D7-61BD-4ACB-9532-20C4CA20250B}">
      <dgm:prSet/>
      <dgm:spPr/>
      <dgm:t>
        <a:bodyPr/>
        <a:lstStyle/>
        <a:p>
          <a:endParaRPr lang="en-US"/>
        </a:p>
      </dgm:t>
    </dgm:pt>
    <dgm:pt modelId="{D149241C-BCD2-4065-B6A2-916E964C3A09}" type="sibTrans" cxnId="{0C07E2D7-61BD-4ACB-9532-20C4CA20250B}">
      <dgm:prSet/>
      <dgm:spPr/>
      <dgm:t>
        <a:bodyPr/>
        <a:lstStyle/>
        <a:p>
          <a:endParaRPr lang="en-US"/>
        </a:p>
      </dgm:t>
    </dgm:pt>
    <dgm:pt modelId="{712DC6F3-5596-445E-A2E4-3A6A33366915}">
      <dgm:prSet phldrT="[Text]"/>
      <dgm:spPr/>
      <dgm:t>
        <a:bodyPr/>
        <a:lstStyle/>
        <a:p>
          <a:r>
            <a:rPr lang="en-US" dirty="0"/>
            <a:t>Refund of sales and use taxes paid on specified equipment</a:t>
          </a:r>
        </a:p>
      </dgm:t>
    </dgm:pt>
    <dgm:pt modelId="{B2F564B2-895B-4E6F-9C8D-159A19FB0F9A}" type="parTrans" cxnId="{A816C09C-5F6F-41E6-BCE8-0A4379B39BAA}">
      <dgm:prSet/>
      <dgm:spPr/>
      <dgm:t>
        <a:bodyPr/>
        <a:lstStyle/>
        <a:p>
          <a:endParaRPr lang="en-US"/>
        </a:p>
      </dgm:t>
    </dgm:pt>
    <dgm:pt modelId="{5E98C55F-F472-4E0C-8A22-DBF758782BA8}" type="sibTrans" cxnId="{A816C09C-5F6F-41E6-BCE8-0A4379B39BAA}">
      <dgm:prSet/>
      <dgm:spPr/>
      <dgm:t>
        <a:bodyPr/>
        <a:lstStyle/>
        <a:p>
          <a:endParaRPr lang="en-US"/>
        </a:p>
      </dgm:t>
    </dgm:pt>
    <dgm:pt modelId="{F5039CC0-D04E-474C-B62B-A0E26E1571FE}">
      <dgm:prSet phldrT="[Text]"/>
      <dgm:spPr/>
      <dgm:t>
        <a:bodyPr/>
        <a:lstStyle/>
        <a:p>
          <a:r>
            <a:rPr lang="en-US" dirty="0"/>
            <a:t>Amortized investment tax credit equal to a percentage of the qualifying investment</a:t>
          </a:r>
        </a:p>
      </dgm:t>
    </dgm:pt>
    <dgm:pt modelId="{79683CCD-418C-4D57-A263-365187EF68CA}" type="parTrans" cxnId="{D3ED4D16-B7F8-459C-8FA2-20430BD9D373}">
      <dgm:prSet/>
      <dgm:spPr/>
      <dgm:t>
        <a:bodyPr/>
        <a:lstStyle/>
        <a:p>
          <a:endParaRPr lang="en-US"/>
        </a:p>
      </dgm:t>
    </dgm:pt>
    <dgm:pt modelId="{D8B268B2-0F48-4222-AA03-A225052C3B41}" type="sibTrans" cxnId="{D3ED4D16-B7F8-459C-8FA2-20430BD9D373}">
      <dgm:prSet/>
      <dgm:spPr/>
      <dgm:t>
        <a:bodyPr/>
        <a:lstStyle/>
        <a:p>
          <a:endParaRPr lang="en-US"/>
        </a:p>
      </dgm:t>
    </dgm:pt>
    <dgm:pt modelId="{93508921-8BDD-4F05-8161-E85906F2B4B4}" type="pres">
      <dgm:prSet presAssocID="{FE2622C0-8498-419D-B01D-C20445703752}" presName="Name0" presStyleCnt="0">
        <dgm:presLayoutVars>
          <dgm:dir/>
          <dgm:animLvl val="lvl"/>
          <dgm:resizeHandles val="exact"/>
        </dgm:presLayoutVars>
      </dgm:prSet>
      <dgm:spPr/>
    </dgm:pt>
    <dgm:pt modelId="{8A6767F9-002C-4933-A4ED-058E9319660E}" type="pres">
      <dgm:prSet presAssocID="{2B181761-7CD1-4ECA-AB13-A29FA2AF839A}" presName="composite" presStyleCnt="0"/>
      <dgm:spPr/>
    </dgm:pt>
    <dgm:pt modelId="{DD79A050-1FA2-49C9-B7F4-22DA18128B07}" type="pres">
      <dgm:prSet presAssocID="{2B181761-7CD1-4ECA-AB13-A29FA2AF839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F031952-54A4-4A07-B1E6-75FA1C860B61}" type="pres">
      <dgm:prSet presAssocID="{2B181761-7CD1-4ECA-AB13-A29FA2AF839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EBA7A12-492B-4FF3-A219-27A1D9E45A0A}" type="presOf" srcId="{DF0AFB26-8F60-4186-8052-A6A16425B422}" destId="{FF031952-54A4-4A07-B1E6-75FA1C860B61}" srcOrd="0" destOrd="0" presId="urn:microsoft.com/office/officeart/2005/8/layout/hList1"/>
    <dgm:cxn modelId="{D3ED4D16-B7F8-459C-8FA2-20430BD9D373}" srcId="{2B181761-7CD1-4ECA-AB13-A29FA2AF839A}" destId="{F5039CC0-D04E-474C-B62B-A0E26E1571FE}" srcOrd="3" destOrd="0" parTransId="{79683CCD-418C-4D57-A263-365187EF68CA}" sibTransId="{D8B268B2-0F48-4222-AA03-A225052C3B41}"/>
    <dgm:cxn modelId="{3E482262-7D04-4A78-BF2D-E0025B3281B4}" type="presOf" srcId="{FE2622C0-8498-419D-B01D-C20445703752}" destId="{93508921-8BDD-4F05-8161-E85906F2B4B4}" srcOrd="0" destOrd="0" presId="urn:microsoft.com/office/officeart/2005/8/layout/hList1"/>
    <dgm:cxn modelId="{C04CF657-AB6A-4FEB-8ADE-B88D7E3019F3}" type="presOf" srcId="{AD0D1FA6-9C86-4B7C-B107-D7507FBBE49E}" destId="{FF031952-54A4-4A07-B1E6-75FA1C860B61}" srcOrd="0" destOrd="1" presId="urn:microsoft.com/office/officeart/2005/8/layout/hList1"/>
    <dgm:cxn modelId="{771F3E8E-0045-4ABD-96CA-511D70631DCB}" srcId="{FE2622C0-8498-419D-B01D-C20445703752}" destId="{2B181761-7CD1-4ECA-AB13-A29FA2AF839A}" srcOrd="0" destOrd="0" parTransId="{0AF96D8F-61D1-440B-BA4A-D9CC389A61F5}" sibTransId="{8A2F2DD7-756E-414D-8328-98249B9D2EFA}"/>
    <dgm:cxn modelId="{FC3FA09C-E20D-4293-A980-05AA23F2C9BE}" type="presOf" srcId="{712DC6F3-5596-445E-A2E4-3A6A33366915}" destId="{FF031952-54A4-4A07-B1E6-75FA1C860B61}" srcOrd="0" destOrd="2" presId="urn:microsoft.com/office/officeart/2005/8/layout/hList1"/>
    <dgm:cxn modelId="{A816C09C-5F6F-41E6-BCE8-0A4379B39BAA}" srcId="{2B181761-7CD1-4ECA-AB13-A29FA2AF839A}" destId="{712DC6F3-5596-445E-A2E4-3A6A33366915}" srcOrd="2" destOrd="0" parTransId="{B2F564B2-895B-4E6F-9C8D-159A19FB0F9A}" sibTransId="{5E98C55F-F472-4E0C-8A22-DBF758782BA8}"/>
    <dgm:cxn modelId="{58E01EAD-C1AA-426C-8F90-51F89D5F2B4E}" type="presOf" srcId="{F5039CC0-D04E-474C-B62B-A0E26E1571FE}" destId="{FF031952-54A4-4A07-B1E6-75FA1C860B61}" srcOrd="0" destOrd="3" presId="urn:microsoft.com/office/officeart/2005/8/layout/hList1"/>
    <dgm:cxn modelId="{378796D4-92D9-4CEC-AFCE-7414A34414B7}" srcId="{2B181761-7CD1-4ECA-AB13-A29FA2AF839A}" destId="{DF0AFB26-8F60-4186-8052-A6A16425B422}" srcOrd="0" destOrd="0" parTransId="{266FB9ED-D0CC-4BEA-AD9C-6C9598163B85}" sibTransId="{39E3416E-6BDD-4422-9A85-8FD7B13C591B}"/>
    <dgm:cxn modelId="{0C07E2D7-61BD-4ACB-9532-20C4CA20250B}" srcId="{2B181761-7CD1-4ECA-AB13-A29FA2AF839A}" destId="{AD0D1FA6-9C86-4B7C-B107-D7507FBBE49E}" srcOrd="1" destOrd="0" parTransId="{74A1BDB3-20E7-4E24-9DBF-057F5AA65FEA}" sibTransId="{D149241C-BCD2-4065-B6A2-916E964C3A09}"/>
    <dgm:cxn modelId="{AADD90EC-1B58-4DF1-B97C-4D2D85F3A335}" type="presOf" srcId="{2B181761-7CD1-4ECA-AB13-A29FA2AF839A}" destId="{DD79A050-1FA2-49C9-B7F4-22DA18128B07}" srcOrd="0" destOrd="0" presId="urn:microsoft.com/office/officeart/2005/8/layout/hList1"/>
    <dgm:cxn modelId="{D0E662D4-2966-4AB6-8E7D-82FE4CE39C26}" type="presParOf" srcId="{93508921-8BDD-4F05-8161-E85906F2B4B4}" destId="{8A6767F9-002C-4933-A4ED-058E9319660E}" srcOrd="0" destOrd="0" presId="urn:microsoft.com/office/officeart/2005/8/layout/hList1"/>
    <dgm:cxn modelId="{D57096AD-0B33-43A2-8F0F-E8A52943D9E2}" type="presParOf" srcId="{8A6767F9-002C-4933-A4ED-058E9319660E}" destId="{DD79A050-1FA2-49C9-B7F4-22DA18128B07}" srcOrd="0" destOrd="0" presId="urn:microsoft.com/office/officeart/2005/8/layout/hList1"/>
    <dgm:cxn modelId="{FE57725E-202E-4A8A-9470-948FCF653DE7}" type="presParOf" srcId="{8A6767F9-002C-4933-A4ED-058E9319660E}" destId="{FF031952-54A4-4A07-B1E6-75FA1C860B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91F0EB8-B9F7-49CD-AC48-1A572C4663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B48D3-E61A-456B-9D46-906821A7A57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Tax Credit</a:t>
          </a:r>
          <a:endParaRPr lang="en-US" dirty="0"/>
        </a:p>
      </dgm:t>
    </dgm:pt>
    <dgm:pt modelId="{715C6A3A-CE1F-4D0C-ACA0-E70CE8CB033D}" type="parTrans" cxnId="{846CBFAE-D998-4B5A-B6DF-CC9E5AEA0DF3}">
      <dgm:prSet/>
      <dgm:spPr/>
      <dgm:t>
        <a:bodyPr/>
        <a:lstStyle/>
        <a:p>
          <a:endParaRPr lang="en-US"/>
        </a:p>
      </dgm:t>
    </dgm:pt>
    <dgm:pt modelId="{A8D924E1-0B71-479F-9F42-04CB24E1498E}" type="sibTrans" cxnId="{846CBFAE-D998-4B5A-B6DF-CC9E5AEA0DF3}">
      <dgm:prSet/>
      <dgm:spPr/>
      <dgm:t>
        <a:bodyPr/>
        <a:lstStyle/>
        <a:p>
          <a:endParaRPr lang="en-US"/>
        </a:p>
      </dgm:t>
    </dgm:pt>
    <dgm:pt modelId="{F9D087B9-8C73-4B3D-A789-A2684936A9C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 reduction in taxpayer liability for taxes levied by the government.</a:t>
          </a:r>
        </a:p>
      </dgm:t>
    </dgm:pt>
    <dgm:pt modelId="{8927F8AD-45CA-43FC-B3C6-47A0B63A66E6}" type="parTrans" cxnId="{E1459253-5727-4F10-A710-4F42AD6D7C33}">
      <dgm:prSet/>
      <dgm:spPr/>
      <dgm:t>
        <a:bodyPr/>
        <a:lstStyle/>
        <a:p>
          <a:endParaRPr lang="en-US"/>
        </a:p>
      </dgm:t>
    </dgm:pt>
    <dgm:pt modelId="{63C7AE94-AABD-4C78-BFC0-D0A1225194BF}" type="sibTrans" cxnId="{E1459253-5727-4F10-A710-4F42AD6D7C33}">
      <dgm:prSet/>
      <dgm:spPr/>
      <dgm:t>
        <a:bodyPr/>
        <a:lstStyle/>
        <a:p>
          <a:endParaRPr lang="en-US"/>
        </a:p>
      </dgm:t>
    </dgm:pt>
    <dgm:pt modelId="{04EAB2CB-E599-4B2B-80DB-38BC1F039DC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Refundable tax credits</a:t>
          </a:r>
        </a:p>
      </dgm:t>
    </dgm:pt>
    <dgm:pt modelId="{D5ABE531-BD94-412D-8046-EC884C96BC7C}" type="parTrans" cxnId="{3070B73B-53C4-43DF-A950-5A34E733C8B8}">
      <dgm:prSet/>
      <dgm:spPr/>
      <dgm:t>
        <a:bodyPr/>
        <a:lstStyle/>
        <a:p>
          <a:endParaRPr lang="en-US"/>
        </a:p>
      </dgm:t>
    </dgm:pt>
    <dgm:pt modelId="{FBD2C71A-40BD-463E-9B2B-FE0FB334482A}" type="sibTrans" cxnId="{3070B73B-53C4-43DF-A950-5A34E733C8B8}">
      <dgm:prSet/>
      <dgm:spPr/>
      <dgm:t>
        <a:bodyPr/>
        <a:lstStyle/>
        <a:p>
          <a:endParaRPr lang="en-US"/>
        </a:p>
      </dgm:t>
    </dgm:pt>
    <dgm:pt modelId="{A660BEE0-C461-4981-8316-D194FD72972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Require that the government make an actual payment of the credit amount owing to a taxpayer as calculated under the applicable tax credit law even if the taxpayer does not have a tax liability.</a:t>
          </a:r>
        </a:p>
      </dgm:t>
    </dgm:pt>
    <dgm:pt modelId="{722B2BD3-4456-4BDE-BFEE-F38DA0343253}" type="parTrans" cxnId="{EB99E98E-F972-4A0F-9040-19D90D3064B9}">
      <dgm:prSet/>
      <dgm:spPr/>
      <dgm:t>
        <a:bodyPr/>
        <a:lstStyle/>
        <a:p>
          <a:endParaRPr lang="en-US"/>
        </a:p>
      </dgm:t>
    </dgm:pt>
    <dgm:pt modelId="{45300DFA-6583-48BF-8BF2-032E034A0FD9}" type="sibTrans" cxnId="{EB99E98E-F972-4A0F-9040-19D90D3064B9}">
      <dgm:prSet/>
      <dgm:spPr/>
      <dgm:t>
        <a:bodyPr/>
        <a:lstStyle/>
        <a:p>
          <a:endParaRPr lang="en-US"/>
        </a:p>
      </dgm:t>
    </dgm:pt>
    <dgm:pt modelId="{EA017B5E-830C-4874-92F2-BB2FD41BCF7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Non-Refundable tax credits</a:t>
          </a:r>
        </a:p>
      </dgm:t>
    </dgm:pt>
    <dgm:pt modelId="{FE1FA918-D6EB-40D6-8A99-F7EB60C9E12C}" type="parTrans" cxnId="{7BEE968F-B05E-47E1-B0E7-607EA907B482}">
      <dgm:prSet/>
      <dgm:spPr/>
      <dgm:t>
        <a:bodyPr/>
        <a:lstStyle/>
        <a:p>
          <a:endParaRPr lang="en-US"/>
        </a:p>
      </dgm:t>
    </dgm:pt>
    <dgm:pt modelId="{DAC9E975-2923-4FE0-B066-496E3C7D01F0}" type="sibTrans" cxnId="{7BEE968F-B05E-47E1-B0E7-607EA907B482}">
      <dgm:prSet/>
      <dgm:spPr/>
      <dgm:t>
        <a:bodyPr/>
        <a:lstStyle/>
        <a:p>
          <a:endParaRPr lang="en-US"/>
        </a:p>
      </dgm:t>
    </dgm:pt>
    <dgm:pt modelId="{519C6FEB-0718-449A-AB04-010B6886558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The government levying the tax need not pay the taxpayer the amount of credit if the taxpayer has no tax liability owing to the government levying the tax.</a:t>
          </a:r>
        </a:p>
      </dgm:t>
    </dgm:pt>
    <dgm:pt modelId="{2758AFD8-B38A-439F-ABBB-3AFE27B5EF0B}" type="parTrans" cxnId="{FD3B841D-D6CB-4EF2-BEEC-B63F135699D5}">
      <dgm:prSet/>
      <dgm:spPr/>
      <dgm:t>
        <a:bodyPr/>
        <a:lstStyle/>
        <a:p>
          <a:endParaRPr lang="en-US"/>
        </a:p>
      </dgm:t>
    </dgm:pt>
    <dgm:pt modelId="{42DBB290-F927-4157-B4BC-47480E05D405}" type="sibTrans" cxnId="{FD3B841D-D6CB-4EF2-BEEC-B63F135699D5}">
      <dgm:prSet/>
      <dgm:spPr/>
      <dgm:t>
        <a:bodyPr/>
        <a:lstStyle/>
        <a:p>
          <a:endParaRPr lang="en-US"/>
        </a:p>
      </dgm:t>
    </dgm:pt>
    <dgm:pt modelId="{F60AA789-75F0-4899-88C7-C363562EE41A}" type="pres">
      <dgm:prSet presAssocID="{A91F0EB8-B9F7-49CD-AC48-1A572C466383}" presName="linear" presStyleCnt="0">
        <dgm:presLayoutVars>
          <dgm:dir/>
          <dgm:animLvl val="lvl"/>
          <dgm:resizeHandles val="exact"/>
        </dgm:presLayoutVars>
      </dgm:prSet>
      <dgm:spPr/>
    </dgm:pt>
    <dgm:pt modelId="{4790C8EE-2680-4EFF-B6C9-180562DCABBB}" type="pres">
      <dgm:prSet presAssocID="{BAAB48D3-E61A-456B-9D46-906821A7A57A}" presName="parentLin" presStyleCnt="0"/>
      <dgm:spPr/>
    </dgm:pt>
    <dgm:pt modelId="{52E68DAF-02C5-43A6-90AF-B57C58F79A3F}" type="pres">
      <dgm:prSet presAssocID="{BAAB48D3-E61A-456B-9D46-906821A7A57A}" presName="parentLeftMargin" presStyleLbl="node1" presStyleIdx="0" presStyleCnt="1"/>
      <dgm:spPr/>
    </dgm:pt>
    <dgm:pt modelId="{A0563FB1-0788-49A6-94F3-D9BC0B8E5793}" type="pres">
      <dgm:prSet presAssocID="{BAAB48D3-E61A-456B-9D46-906821A7A57A}" presName="parentText" presStyleLbl="node1" presStyleIdx="0" presStyleCnt="1" custLinFactNeighborX="-5712" custLinFactNeighborY="-19309">
        <dgm:presLayoutVars>
          <dgm:chMax val="0"/>
          <dgm:bulletEnabled val="1"/>
        </dgm:presLayoutVars>
      </dgm:prSet>
      <dgm:spPr/>
    </dgm:pt>
    <dgm:pt modelId="{7B4B71DA-02CC-474D-94C5-3D73E8F7EAE2}" type="pres">
      <dgm:prSet presAssocID="{BAAB48D3-E61A-456B-9D46-906821A7A57A}" presName="negativeSpace" presStyleCnt="0"/>
      <dgm:spPr/>
    </dgm:pt>
    <dgm:pt modelId="{BC996317-C159-4B75-83C7-04A9421D600C}" type="pres">
      <dgm:prSet presAssocID="{BAAB48D3-E61A-456B-9D46-906821A7A57A}" presName="childText" presStyleLbl="conFgAcc1" presStyleIdx="0" presStyleCnt="1" custLinFactNeighborX="-5712" custLinFactNeighborY="-19309">
        <dgm:presLayoutVars>
          <dgm:bulletEnabled val="1"/>
        </dgm:presLayoutVars>
      </dgm:prSet>
      <dgm:spPr/>
    </dgm:pt>
  </dgm:ptLst>
  <dgm:cxnLst>
    <dgm:cxn modelId="{5336F00E-3989-45D9-A380-9383CC2F0FC9}" type="presOf" srcId="{F9D087B9-8C73-4B3D-A789-A2684936A9CD}" destId="{BC996317-C159-4B75-83C7-04A9421D600C}" srcOrd="0" destOrd="0" presId="urn:microsoft.com/office/officeart/2005/8/layout/list1"/>
    <dgm:cxn modelId="{FD3B841D-D6CB-4EF2-BEEC-B63F135699D5}" srcId="{EA017B5E-830C-4874-92F2-BB2FD41BCF77}" destId="{519C6FEB-0718-449A-AB04-010B68865586}" srcOrd="0" destOrd="0" parTransId="{2758AFD8-B38A-439F-ABBB-3AFE27B5EF0B}" sibTransId="{42DBB290-F927-4157-B4BC-47480E05D405}"/>
    <dgm:cxn modelId="{06205932-E21D-493C-A3C0-587B46F86393}" type="presOf" srcId="{519C6FEB-0718-449A-AB04-010B68865586}" destId="{BC996317-C159-4B75-83C7-04A9421D600C}" srcOrd="0" destOrd="4" presId="urn:microsoft.com/office/officeart/2005/8/layout/list1"/>
    <dgm:cxn modelId="{2099C439-8519-4AA9-938C-5D2299E27B73}" type="presOf" srcId="{BAAB48D3-E61A-456B-9D46-906821A7A57A}" destId="{52E68DAF-02C5-43A6-90AF-B57C58F79A3F}" srcOrd="0" destOrd="0" presId="urn:microsoft.com/office/officeart/2005/8/layout/list1"/>
    <dgm:cxn modelId="{3070B73B-53C4-43DF-A950-5A34E733C8B8}" srcId="{BAAB48D3-E61A-456B-9D46-906821A7A57A}" destId="{04EAB2CB-E599-4B2B-80DB-38BC1F039DC9}" srcOrd="1" destOrd="0" parTransId="{D5ABE531-BD94-412D-8046-EC884C96BC7C}" sibTransId="{FBD2C71A-40BD-463E-9B2B-FE0FB334482A}"/>
    <dgm:cxn modelId="{00D7243D-552B-4B73-8825-84C347A380F0}" type="presOf" srcId="{BAAB48D3-E61A-456B-9D46-906821A7A57A}" destId="{A0563FB1-0788-49A6-94F3-D9BC0B8E5793}" srcOrd="1" destOrd="0" presId="urn:microsoft.com/office/officeart/2005/8/layout/list1"/>
    <dgm:cxn modelId="{E1459253-5727-4F10-A710-4F42AD6D7C33}" srcId="{BAAB48D3-E61A-456B-9D46-906821A7A57A}" destId="{F9D087B9-8C73-4B3D-A789-A2684936A9CD}" srcOrd="0" destOrd="0" parTransId="{8927F8AD-45CA-43FC-B3C6-47A0B63A66E6}" sibTransId="{63C7AE94-AABD-4C78-BFC0-D0A1225194BF}"/>
    <dgm:cxn modelId="{59D3525A-5CB0-45E4-BA63-0C8A8B7666E6}" type="presOf" srcId="{A660BEE0-C461-4981-8316-D194FD729727}" destId="{BC996317-C159-4B75-83C7-04A9421D600C}" srcOrd="0" destOrd="2" presId="urn:microsoft.com/office/officeart/2005/8/layout/list1"/>
    <dgm:cxn modelId="{AF9CAA88-0F6F-49D4-813D-4E469813322E}" type="presOf" srcId="{A91F0EB8-B9F7-49CD-AC48-1A572C466383}" destId="{F60AA789-75F0-4899-88C7-C363562EE41A}" srcOrd="0" destOrd="0" presId="urn:microsoft.com/office/officeart/2005/8/layout/list1"/>
    <dgm:cxn modelId="{EB99E98E-F972-4A0F-9040-19D90D3064B9}" srcId="{04EAB2CB-E599-4B2B-80DB-38BC1F039DC9}" destId="{A660BEE0-C461-4981-8316-D194FD729727}" srcOrd="0" destOrd="0" parTransId="{722B2BD3-4456-4BDE-BFEE-F38DA0343253}" sibTransId="{45300DFA-6583-48BF-8BF2-032E034A0FD9}"/>
    <dgm:cxn modelId="{7BEE968F-B05E-47E1-B0E7-607EA907B482}" srcId="{BAAB48D3-E61A-456B-9D46-906821A7A57A}" destId="{EA017B5E-830C-4874-92F2-BB2FD41BCF77}" srcOrd="2" destOrd="0" parTransId="{FE1FA918-D6EB-40D6-8A99-F7EB60C9E12C}" sibTransId="{DAC9E975-2923-4FE0-B066-496E3C7D01F0}"/>
    <dgm:cxn modelId="{846CBFAE-D998-4B5A-B6DF-CC9E5AEA0DF3}" srcId="{A91F0EB8-B9F7-49CD-AC48-1A572C466383}" destId="{BAAB48D3-E61A-456B-9D46-906821A7A57A}" srcOrd="0" destOrd="0" parTransId="{715C6A3A-CE1F-4D0C-ACA0-E70CE8CB033D}" sibTransId="{A8D924E1-0B71-479F-9F42-04CB24E1498E}"/>
    <dgm:cxn modelId="{F1C8FFB6-6044-484A-AE6B-9F08985ED411}" type="presOf" srcId="{EA017B5E-830C-4874-92F2-BB2FD41BCF77}" destId="{BC996317-C159-4B75-83C7-04A9421D600C}" srcOrd="0" destOrd="3" presId="urn:microsoft.com/office/officeart/2005/8/layout/list1"/>
    <dgm:cxn modelId="{799400E4-B90D-492F-B5D6-75082CA5621E}" type="presOf" srcId="{04EAB2CB-E599-4B2B-80DB-38BC1F039DC9}" destId="{BC996317-C159-4B75-83C7-04A9421D600C}" srcOrd="0" destOrd="1" presId="urn:microsoft.com/office/officeart/2005/8/layout/list1"/>
    <dgm:cxn modelId="{A9607DB5-FDF4-4D0C-A6D8-3698850B0D7C}" type="presParOf" srcId="{F60AA789-75F0-4899-88C7-C363562EE41A}" destId="{4790C8EE-2680-4EFF-B6C9-180562DCABBB}" srcOrd="0" destOrd="0" presId="urn:microsoft.com/office/officeart/2005/8/layout/list1"/>
    <dgm:cxn modelId="{B991BB86-C03C-4E84-BE1D-5D57C41785FA}" type="presParOf" srcId="{4790C8EE-2680-4EFF-B6C9-180562DCABBB}" destId="{52E68DAF-02C5-43A6-90AF-B57C58F79A3F}" srcOrd="0" destOrd="0" presId="urn:microsoft.com/office/officeart/2005/8/layout/list1"/>
    <dgm:cxn modelId="{86C80EE2-9359-42A9-A8A5-E2FF3CC9E79E}" type="presParOf" srcId="{4790C8EE-2680-4EFF-B6C9-180562DCABBB}" destId="{A0563FB1-0788-49A6-94F3-D9BC0B8E5793}" srcOrd="1" destOrd="0" presId="urn:microsoft.com/office/officeart/2005/8/layout/list1"/>
    <dgm:cxn modelId="{8381D5D4-7DF6-4E3E-B68A-67500643BAEB}" type="presParOf" srcId="{F60AA789-75F0-4899-88C7-C363562EE41A}" destId="{7B4B71DA-02CC-474D-94C5-3D73E8F7EAE2}" srcOrd="1" destOrd="0" presId="urn:microsoft.com/office/officeart/2005/8/layout/list1"/>
    <dgm:cxn modelId="{8D803B05-D7F7-42E6-A7B7-4CD629E326EF}" type="presParOf" srcId="{F60AA789-75F0-4899-88C7-C363562EE41A}" destId="{BC996317-C159-4B75-83C7-04A9421D60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E72FD93-A1A0-45A7-91CA-365F336B37B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3BBD7-C002-4D48-928D-9D658D5588D3}">
      <dgm:prSet phldrT="[Text]"/>
      <dgm:spPr/>
      <dgm:t>
        <a:bodyPr/>
        <a:lstStyle/>
        <a:p>
          <a:r>
            <a:rPr lang="en-US" dirty="0"/>
            <a:t>20 Different State Economic Development Tax Credits</a:t>
          </a:r>
        </a:p>
      </dgm:t>
    </dgm:pt>
    <dgm:pt modelId="{F5C4A1F2-45D4-4596-ABE3-FABFE172DEDE}" type="parTrans" cxnId="{0D75972A-5CBE-43D9-B945-7521DD635342}">
      <dgm:prSet/>
      <dgm:spPr/>
      <dgm:t>
        <a:bodyPr/>
        <a:lstStyle/>
        <a:p>
          <a:endParaRPr lang="en-US"/>
        </a:p>
      </dgm:t>
    </dgm:pt>
    <dgm:pt modelId="{67102456-B5B7-4EE7-A88A-DB2483D68E78}" type="sibTrans" cxnId="{0D75972A-5CBE-43D9-B945-7521DD635342}">
      <dgm:prSet/>
      <dgm:spPr/>
      <dgm:t>
        <a:bodyPr/>
        <a:lstStyle/>
        <a:p>
          <a:endParaRPr lang="en-US"/>
        </a:p>
      </dgm:t>
    </dgm:pt>
    <dgm:pt modelId="{16D5EF00-D7DB-49E2-85F7-70C72FAFD3C9}">
      <dgm:prSet phldrT="[Text]"/>
      <dgm:spPr/>
      <dgm:t>
        <a:bodyPr/>
        <a:lstStyle/>
        <a:p>
          <a:r>
            <a:rPr lang="en-US" dirty="0"/>
            <a:t>R&amp;D</a:t>
          </a:r>
        </a:p>
      </dgm:t>
    </dgm:pt>
    <dgm:pt modelId="{6753B07D-8ACA-4224-B5F9-2A49866E9C26}" type="parTrans" cxnId="{51F1F669-8420-4C54-A392-2D02B9D49C90}">
      <dgm:prSet/>
      <dgm:spPr/>
      <dgm:t>
        <a:bodyPr/>
        <a:lstStyle/>
        <a:p>
          <a:endParaRPr lang="en-US"/>
        </a:p>
      </dgm:t>
    </dgm:pt>
    <dgm:pt modelId="{614D4F99-32F3-4C8F-9CD5-4EC4FECAFF56}" type="sibTrans" cxnId="{51F1F669-8420-4C54-A392-2D02B9D49C90}">
      <dgm:prSet/>
      <dgm:spPr/>
      <dgm:t>
        <a:bodyPr/>
        <a:lstStyle/>
        <a:p>
          <a:endParaRPr lang="en-US"/>
        </a:p>
      </dgm:t>
    </dgm:pt>
    <dgm:pt modelId="{1809CDB9-75AE-49D6-9375-262F01968B0C}">
      <dgm:prSet phldrT="[Text]"/>
      <dgm:spPr/>
      <dgm:t>
        <a:bodyPr/>
        <a:lstStyle/>
        <a:p>
          <a:r>
            <a:rPr lang="en-US" dirty="0"/>
            <a:t>Renewable energy</a:t>
          </a:r>
        </a:p>
      </dgm:t>
    </dgm:pt>
    <dgm:pt modelId="{31C80AD3-9A9F-4A16-8FF2-805C1F99605B}" type="parTrans" cxnId="{3C1A3143-CE20-470F-8F2C-22CBB1ED6C89}">
      <dgm:prSet/>
      <dgm:spPr/>
      <dgm:t>
        <a:bodyPr/>
        <a:lstStyle/>
        <a:p>
          <a:endParaRPr lang="en-US"/>
        </a:p>
      </dgm:t>
    </dgm:pt>
    <dgm:pt modelId="{63D7AEF7-B462-4BB0-A8DA-A70008E4B9E6}" type="sibTrans" cxnId="{3C1A3143-CE20-470F-8F2C-22CBB1ED6C89}">
      <dgm:prSet/>
      <dgm:spPr/>
      <dgm:t>
        <a:bodyPr/>
        <a:lstStyle/>
        <a:p>
          <a:endParaRPr lang="en-US"/>
        </a:p>
      </dgm:t>
    </dgm:pt>
    <dgm:pt modelId="{FEA7D51F-18C9-4D9B-AAB8-42F76B01757F}">
      <dgm:prSet phldrT="[Text]"/>
      <dgm:spPr/>
      <dgm:t>
        <a:bodyPr/>
        <a:lstStyle/>
        <a:p>
          <a:r>
            <a:rPr lang="en-US" dirty="0"/>
            <a:t>Job creation</a:t>
          </a:r>
        </a:p>
      </dgm:t>
    </dgm:pt>
    <dgm:pt modelId="{972308AF-E7ED-461F-9D48-B886637F7F2B}" type="parTrans" cxnId="{2D14CDBF-F99F-49E0-B666-6E654ACF5C2C}">
      <dgm:prSet/>
      <dgm:spPr/>
      <dgm:t>
        <a:bodyPr/>
        <a:lstStyle/>
        <a:p>
          <a:endParaRPr lang="en-US"/>
        </a:p>
      </dgm:t>
    </dgm:pt>
    <dgm:pt modelId="{69B670B1-9957-4836-AB4C-52AC01E32B21}" type="sibTrans" cxnId="{2D14CDBF-F99F-49E0-B666-6E654ACF5C2C}">
      <dgm:prSet/>
      <dgm:spPr/>
      <dgm:t>
        <a:bodyPr/>
        <a:lstStyle/>
        <a:p>
          <a:endParaRPr lang="en-US"/>
        </a:p>
      </dgm:t>
    </dgm:pt>
    <dgm:pt modelId="{576955C6-5B62-453D-9E22-CD20CB4B6287}">
      <dgm:prSet phldrT="[Text]"/>
      <dgm:spPr/>
      <dgm:t>
        <a:bodyPr/>
        <a:lstStyle/>
        <a:p>
          <a:r>
            <a:rPr lang="en-US" dirty="0"/>
            <a:t>Workforce training</a:t>
          </a:r>
        </a:p>
      </dgm:t>
    </dgm:pt>
    <dgm:pt modelId="{28EF8870-16F5-4E3A-8CD8-96EC29ED7330}" type="parTrans" cxnId="{252FE054-DF47-4C06-862D-FC963C137D86}">
      <dgm:prSet/>
      <dgm:spPr/>
      <dgm:t>
        <a:bodyPr/>
        <a:lstStyle/>
        <a:p>
          <a:endParaRPr lang="en-US"/>
        </a:p>
      </dgm:t>
    </dgm:pt>
    <dgm:pt modelId="{3DEFD5BF-46F6-4E45-9CF9-CBC7D7A34223}" type="sibTrans" cxnId="{252FE054-DF47-4C06-862D-FC963C137D86}">
      <dgm:prSet/>
      <dgm:spPr/>
      <dgm:t>
        <a:bodyPr/>
        <a:lstStyle/>
        <a:p>
          <a:endParaRPr lang="en-US"/>
        </a:p>
      </dgm:t>
    </dgm:pt>
    <dgm:pt modelId="{90763D0D-991E-4FA0-9092-B5A91258A927}">
      <dgm:prSet phldrT="[Text]"/>
      <dgm:spPr/>
      <dgm:t>
        <a:bodyPr/>
        <a:lstStyle/>
        <a:p>
          <a:r>
            <a:rPr lang="en-US" dirty="0"/>
            <a:t>Building daycare facilities</a:t>
          </a:r>
        </a:p>
      </dgm:t>
    </dgm:pt>
    <dgm:pt modelId="{6F9F61DD-92AD-4002-ABFB-854773F58CE8}" type="parTrans" cxnId="{EA5CB8AE-5576-4DEF-A05A-5696D946E142}">
      <dgm:prSet/>
      <dgm:spPr/>
      <dgm:t>
        <a:bodyPr/>
        <a:lstStyle/>
        <a:p>
          <a:endParaRPr lang="en-US"/>
        </a:p>
      </dgm:t>
    </dgm:pt>
    <dgm:pt modelId="{C50DE88F-8E6A-4301-9989-3BEFB0D7B20A}" type="sibTrans" cxnId="{EA5CB8AE-5576-4DEF-A05A-5696D946E142}">
      <dgm:prSet/>
      <dgm:spPr/>
      <dgm:t>
        <a:bodyPr/>
        <a:lstStyle/>
        <a:p>
          <a:endParaRPr lang="en-US"/>
        </a:p>
      </dgm:t>
    </dgm:pt>
    <dgm:pt modelId="{7BE88B34-24C0-45E7-9B26-C14BE887DE8B}">
      <dgm:prSet phldrT="[Text]"/>
      <dgm:spPr/>
      <dgm:t>
        <a:bodyPr/>
        <a:lstStyle/>
        <a:p>
          <a:r>
            <a:rPr lang="en-US" dirty="0"/>
            <a:t>Corporate HQ</a:t>
          </a:r>
        </a:p>
      </dgm:t>
    </dgm:pt>
    <dgm:pt modelId="{BDB55BB7-345B-4118-90CE-134F34312F75}" type="parTrans" cxnId="{E1AC5E78-F1EC-456E-A6A6-3826152B91FF}">
      <dgm:prSet/>
      <dgm:spPr/>
      <dgm:t>
        <a:bodyPr/>
        <a:lstStyle/>
        <a:p>
          <a:endParaRPr lang="en-US"/>
        </a:p>
      </dgm:t>
    </dgm:pt>
    <dgm:pt modelId="{32DA5463-6DE8-4AEE-B38A-9BBB8D00C400}" type="sibTrans" cxnId="{E1AC5E78-F1EC-456E-A6A6-3826152B91FF}">
      <dgm:prSet/>
      <dgm:spPr/>
      <dgm:t>
        <a:bodyPr/>
        <a:lstStyle/>
        <a:p>
          <a:endParaRPr lang="en-US"/>
        </a:p>
      </dgm:t>
    </dgm:pt>
    <dgm:pt modelId="{392D1D5E-7E4F-4E8B-827A-5017020885A4}">
      <dgm:prSet phldrT="[Text]"/>
      <dgm:spPr/>
      <dgm:t>
        <a:bodyPr/>
        <a:lstStyle/>
        <a:p>
          <a:r>
            <a:rPr lang="en-US" dirty="0"/>
            <a:t>Small business investment</a:t>
          </a:r>
        </a:p>
      </dgm:t>
    </dgm:pt>
    <dgm:pt modelId="{C66C4DC4-F7A3-4651-920B-A0CEE9C2F76A}" type="parTrans" cxnId="{4D20C661-35DC-42D7-AF7B-318AA92747BF}">
      <dgm:prSet/>
      <dgm:spPr/>
      <dgm:t>
        <a:bodyPr/>
        <a:lstStyle/>
        <a:p>
          <a:endParaRPr lang="en-US"/>
        </a:p>
      </dgm:t>
    </dgm:pt>
    <dgm:pt modelId="{DA63030C-121A-4B1A-8169-728FB7F16288}" type="sibTrans" cxnId="{4D20C661-35DC-42D7-AF7B-318AA92747BF}">
      <dgm:prSet/>
      <dgm:spPr/>
      <dgm:t>
        <a:bodyPr/>
        <a:lstStyle/>
        <a:p>
          <a:endParaRPr lang="en-US"/>
        </a:p>
      </dgm:t>
    </dgm:pt>
    <dgm:pt modelId="{6EB54A4E-B1D8-44D3-9E16-4D97C42619EB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0725DDB2-7626-4563-AAC3-70968BC37BEE}" type="parTrans" cxnId="{DFBE6446-6AB1-48D3-9968-14833151B612}">
      <dgm:prSet/>
      <dgm:spPr/>
      <dgm:t>
        <a:bodyPr/>
        <a:lstStyle/>
        <a:p>
          <a:endParaRPr lang="en-US"/>
        </a:p>
      </dgm:t>
    </dgm:pt>
    <dgm:pt modelId="{528856C1-FDCA-435B-BFDF-88E7B0987993}" type="sibTrans" cxnId="{DFBE6446-6AB1-48D3-9968-14833151B612}">
      <dgm:prSet/>
      <dgm:spPr/>
      <dgm:t>
        <a:bodyPr/>
        <a:lstStyle/>
        <a:p>
          <a:endParaRPr lang="en-US"/>
        </a:p>
      </dgm:t>
    </dgm:pt>
    <dgm:pt modelId="{3E7BD16F-B175-461D-B549-E41B96C86CA7}">
      <dgm:prSet phldrT="[Text]"/>
      <dgm:spPr/>
      <dgm:t>
        <a:bodyPr/>
        <a:lstStyle/>
        <a:p>
          <a:r>
            <a:rPr lang="en-US" dirty="0"/>
            <a:t>Technology investment</a:t>
          </a:r>
        </a:p>
      </dgm:t>
    </dgm:pt>
    <dgm:pt modelId="{142100C9-A2C5-4063-A5FC-9B1F78BFB6C7}" type="parTrans" cxnId="{A4B69D98-41B7-4633-AE85-53161A822B57}">
      <dgm:prSet/>
      <dgm:spPr/>
      <dgm:t>
        <a:bodyPr/>
        <a:lstStyle/>
        <a:p>
          <a:endParaRPr lang="en-US"/>
        </a:p>
      </dgm:t>
    </dgm:pt>
    <dgm:pt modelId="{1FDD9574-E190-4861-B7FA-E7739C22738F}" type="sibTrans" cxnId="{A4B69D98-41B7-4633-AE85-53161A822B57}">
      <dgm:prSet/>
      <dgm:spPr/>
      <dgm:t>
        <a:bodyPr/>
        <a:lstStyle/>
        <a:p>
          <a:endParaRPr lang="en-US"/>
        </a:p>
      </dgm:t>
    </dgm:pt>
    <dgm:pt modelId="{9BE7FF27-DF25-406E-8C40-2FC7730C992A}">
      <dgm:prSet phldrT="[Text]"/>
      <dgm:spPr/>
      <dgm:t>
        <a:bodyPr/>
        <a:lstStyle/>
        <a:p>
          <a:r>
            <a:rPr lang="en-US" dirty="0"/>
            <a:t>Historic preservation</a:t>
          </a:r>
        </a:p>
      </dgm:t>
    </dgm:pt>
    <dgm:pt modelId="{A7CECC8A-90E9-453E-856B-97409D296FED}" type="parTrans" cxnId="{EDE1CDBE-314B-4290-9769-71A3B683BCEE}">
      <dgm:prSet/>
      <dgm:spPr/>
      <dgm:t>
        <a:bodyPr/>
        <a:lstStyle/>
        <a:p>
          <a:endParaRPr lang="en-US"/>
        </a:p>
      </dgm:t>
    </dgm:pt>
    <dgm:pt modelId="{0EE89215-FE1A-424D-85D8-49CC80820C4E}" type="sibTrans" cxnId="{EDE1CDBE-314B-4290-9769-71A3B683BCEE}">
      <dgm:prSet/>
      <dgm:spPr/>
      <dgm:t>
        <a:bodyPr/>
        <a:lstStyle/>
        <a:p>
          <a:endParaRPr lang="en-US"/>
        </a:p>
      </dgm:t>
    </dgm:pt>
    <dgm:pt modelId="{9A57BF57-3762-4E14-95C7-0FB95AB5DE33}">
      <dgm:prSet phldrT="[Text]"/>
      <dgm:spPr/>
      <dgm:t>
        <a:bodyPr/>
        <a:lstStyle/>
        <a:p>
          <a:r>
            <a:rPr lang="en-US" dirty="0"/>
            <a:t>New Market Tax Credit</a:t>
          </a:r>
        </a:p>
      </dgm:t>
    </dgm:pt>
    <dgm:pt modelId="{BB3C228C-9312-402E-96D1-2C3860EF3D9B}" type="parTrans" cxnId="{83702640-DE92-4CC6-8E2D-E275C108ABA0}">
      <dgm:prSet/>
      <dgm:spPr/>
      <dgm:t>
        <a:bodyPr/>
        <a:lstStyle/>
        <a:p>
          <a:endParaRPr lang="en-US"/>
        </a:p>
      </dgm:t>
    </dgm:pt>
    <dgm:pt modelId="{B6FA137D-6531-4DAB-A127-ACA9E8B4958B}" type="sibTrans" cxnId="{83702640-DE92-4CC6-8E2D-E275C108ABA0}">
      <dgm:prSet/>
      <dgm:spPr/>
      <dgm:t>
        <a:bodyPr/>
        <a:lstStyle/>
        <a:p>
          <a:endParaRPr lang="en-US"/>
        </a:p>
      </dgm:t>
    </dgm:pt>
    <dgm:pt modelId="{29159963-7FFD-44F8-B670-26ABEC44DECA}" type="pres">
      <dgm:prSet presAssocID="{AE72FD93-A1A0-45A7-91CA-365F336B37BA}" presName="linear" presStyleCnt="0">
        <dgm:presLayoutVars>
          <dgm:dir/>
          <dgm:animLvl val="lvl"/>
          <dgm:resizeHandles val="exact"/>
        </dgm:presLayoutVars>
      </dgm:prSet>
      <dgm:spPr/>
    </dgm:pt>
    <dgm:pt modelId="{BFEF2956-935C-4A39-A62C-01C8B6DE3CF3}" type="pres">
      <dgm:prSet presAssocID="{E973BBD7-C002-4D48-928D-9D658D5588D3}" presName="parentLin" presStyleCnt="0"/>
      <dgm:spPr/>
    </dgm:pt>
    <dgm:pt modelId="{74DF2C41-59E2-41D7-8EE3-68FF392D4952}" type="pres">
      <dgm:prSet presAssocID="{E973BBD7-C002-4D48-928D-9D658D5588D3}" presName="parentLeftMargin" presStyleLbl="node1" presStyleIdx="0" presStyleCnt="1"/>
      <dgm:spPr/>
    </dgm:pt>
    <dgm:pt modelId="{385B92D5-7229-4A30-9139-0C5524EAD96B}" type="pres">
      <dgm:prSet presAssocID="{E973BBD7-C002-4D48-928D-9D658D5588D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61053D2-B8BD-4CE6-8E52-23EFA18572F0}" type="pres">
      <dgm:prSet presAssocID="{E973BBD7-C002-4D48-928D-9D658D5588D3}" presName="negativeSpace" presStyleCnt="0"/>
      <dgm:spPr/>
    </dgm:pt>
    <dgm:pt modelId="{0C7E9C70-60BD-40A8-8D6F-28F28B8720A9}" type="pres">
      <dgm:prSet presAssocID="{E973BBD7-C002-4D48-928D-9D658D5588D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CEE8102-0F15-477A-9E0E-839888C42256}" type="presOf" srcId="{16D5EF00-D7DB-49E2-85F7-70C72FAFD3C9}" destId="{0C7E9C70-60BD-40A8-8D6F-28F28B8720A9}" srcOrd="0" destOrd="0" presId="urn:microsoft.com/office/officeart/2005/8/layout/list1"/>
    <dgm:cxn modelId="{09747D23-2AB4-4FE2-B960-C383325797D1}" type="presOf" srcId="{576955C6-5B62-453D-9E22-CD20CB4B6287}" destId="{0C7E9C70-60BD-40A8-8D6F-28F28B8720A9}" srcOrd="0" destOrd="3" presId="urn:microsoft.com/office/officeart/2005/8/layout/list1"/>
    <dgm:cxn modelId="{9C6F442A-C394-40F7-95DF-392DC9AB0966}" type="presOf" srcId="{9A57BF57-3762-4E14-95C7-0FB95AB5DE33}" destId="{0C7E9C70-60BD-40A8-8D6F-28F28B8720A9}" srcOrd="0" destOrd="10" presId="urn:microsoft.com/office/officeart/2005/8/layout/list1"/>
    <dgm:cxn modelId="{0D75972A-5CBE-43D9-B945-7521DD635342}" srcId="{AE72FD93-A1A0-45A7-91CA-365F336B37BA}" destId="{E973BBD7-C002-4D48-928D-9D658D5588D3}" srcOrd="0" destOrd="0" parTransId="{F5C4A1F2-45D4-4596-ABE3-FABFE172DEDE}" sibTransId="{67102456-B5B7-4EE7-A88A-DB2483D68E78}"/>
    <dgm:cxn modelId="{83702640-DE92-4CC6-8E2D-E275C108ABA0}" srcId="{E973BBD7-C002-4D48-928D-9D658D5588D3}" destId="{9A57BF57-3762-4E14-95C7-0FB95AB5DE33}" srcOrd="10" destOrd="0" parTransId="{BB3C228C-9312-402E-96D1-2C3860EF3D9B}" sibTransId="{B6FA137D-6531-4DAB-A127-ACA9E8B4958B}"/>
    <dgm:cxn modelId="{4D20C661-35DC-42D7-AF7B-318AA92747BF}" srcId="{E973BBD7-C002-4D48-928D-9D658D5588D3}" destId="{392D1D5E-7E4F-4E8B-827A-5017020885A4}" srcOrd="6" destOrd="0" parTransId="{C66C4DC4-F7A3-4651-920B-A0CEE9C2F76A}" sibTransId="{DA63030C-121A-4B1A-8169-728FB7F16288}"/>
    <dgm:cxn modelId="{3C1A3143-CE20-470F-8F2C-22CBB1ED6C89}" srcId="{E973BBD7-C002-4D48-928D-9D658D5588D3}" destId="{1809CDB9-75AE-49D6-9375-262F01968B0C}" srcOrd="1" destOrd="0" parTransId="{31C80AD3-9A9F-4A16-8FF2-805C1F99605B}" sibTransId="{63D7AEF7-B462-4BB0-A8DA-A70008E4B9E6}"/>
    <dgm:cxn modelId="{DFBE6446-6AB1-48D3-9968-14833151B612}" srcId="{E973BBD7-C002-4D48-928D-9D658D5588D3}" destId="{6EB54A4E-B1D8-44D3-9E16-4D97C42619EB}" srcOrd="7" destOrd="0" parTransId="{0725DDB2-7626-4563-AAC3-70968BC37BEE}" sibTransId="{528856C1-FDCA-435B-BFDF-88E7B0987993}"/>
    <dgm:cxn modelId="{B183E449-C819-49BF-B833-B7BF2E9AEE9D}" type="presOf" srcId="{AE72FD93-A1A0-45A7-91CA-365F336B37BA}" destId="{29159963-7FFD-44F8-B670-26ABEC44DECA}" srcOrd="0" destOrd="0" presId="urn:microsoft.com/office/officeart/2005/8/layout/list1"/>
    <dgm:cxn modelId="{51F1F669-8420-4C54-A392-2D02B9D49C90}" srcId="{E973BBD7-C002-4D48-928D-9D658D5588D3}" destId="{16D5EF00-D7DB-49E2-85F7-70C72FAFD3C9}" srcOrd="0" destOrd="0" parTransId="{6753B07D-8ACA-4224-B5F9-2A49866E9C26}" sibTransId="{614D4F99-32F3-4C8F-9CD5-4EC4FECAFF56}"/>
    <dgm:cxn modelId="{252FE054-DF47-4C06-862D-FC963C137D86}" srcId="{E973BBD7-C002-4D48-928D-9D658D5588D3}" destId="{576955C6-5B62-453D-9E22-CD20CB4B6287}" srcOrd="3" destOrd="0" parTransId="{28EF8870-16F5-4E3A-8CD8-96EC29ED7330}" sibTransId="{3DEFD5BF-46F6-4E45-9CF9-CBC7D7A34223}"/>
    <dgm:cxn modelId="{E1AC5E78-F1EC-456E-A6A6-3826152B91FF}" srcId="{E973BBD7-C002-4D48-928D-9D658D5588D3}" destId="{7BE88B34-24C0-45E7-9B26-C14BE887DE8B}" srcOrd="5" destOrd="0" parTransId="{BDB55BB7-345B-4118-90CE-134F34312F75}" sibTransId="{32DA5463-6DE8-4AEE-B38A-9BBB8D00C400}"/>
    <dgm:cxn modelId="{09A20F79-2C60-40C8-B307-6622033EA5C7}" type="presOf" srcId="{3E7BD16F-B175-461D-B549-E41B96C86CA7}" destId="{0C7E9C70-60BD-40A8-8D6F-28F28B8720A9}" srcOrd="0" destOrd="8" presId="urn:microsoft.com/office/officeart/2005/8/layout/list1"/>
    <dgm:cxn modelId="{7EC46D7B-5CFB-436D-BF8D-72CE8AE73B74}" type="presOf" srcId="{E973BBD7-C002-4D48-928D-9D658D5588D3}" destId="{385B92D5-7229-4A30-9139-0C5524EAD96B}" srcOrd="1" destOrd="0" presId="urn:microsoft.com/office/officeart/2005/8/layout/list1"/>
    <dgm:cxn modelId="{8C239988-3119-493D-97E1-7E265779DD69}" type="presOf" srcId="{7BE88B34-24C0-45E7-9B26-C14BE887DE8B}" destId="{0C7E9C70-60BD-40A8-8D6F-28F28B8720A9}" srcOrd="0" destOrd="5" presId="urn:microsoft.com/office/officeart/2005/8/layout/list1"/>
    <dgm:cxn modelId="{A4B69D98-41B7-4633-AE85-53161A822B57}" srcId="{E973BBD7-C002-4D48-928D-9D658D5588D3}" destId="{3E7BD16F-B175-461D-B549-E41B96C86CA7}" srcOrd="8" destOrd="0" parTransId="{142100C9-A2C5-4063-A5FC-9B1F78BFB6C7}" sibTransId="{1FDD9574-E190-4861-B7FA-E7739C22738F}"/>
    <dgm:cxn modelId="{EA5CB8AE-5576-4DEF-A05A-5696D946E142}" srcId="{E973BBD7-C002-4D48-928D-9D658D5588D3}" destId="{90763D0D-991E-4FA0-9092-B5A91258A927}" srcOrd="4" destOrd="0" parTransId="{6F9F61DD-92AD-4002-ABFB-854773F58CE8}" sibTransId="{C50DE88F-8E6A-4301-9989-3BEFB0D7B20A}"/>
    <dgm:cxn modelId="{A67437BA-07DB-42C6-ABB1-84CC62989249}" type="presOf" srcId="{E973BBD7-C002-4D48-928D-9D658D5588D3}" destId="{74DF2C41-59E2-41D7-8EE3-68FF392D4952}" srcOrd="0" destOrd="0" presId="urn:microsoft.com/office/officeart/2005/8/layout/list1"/>
    <dgm:cxn modelId="{EDE1CDBE-314B-4290-9769-71A3B683BCEE}" srcId="{E973BBD7-C002-4D48-928D-9D658D5588D3}" destId="{9BE7FF27-DF25-406E-8C40-2FC7730C992A}" srcOrd="9" destOrd="0" parTransId="{A7CECC8A-90E9-453E-856B-97409D296FED}" sibTransId="{0EE89215-FE1A-424D-85D8-49CC80820C4E}"/>
    <dgm:cxn modelId="{2D14CDBF-F99F-49E0-B666-6E654ACF5C2C}" srcId="{E973BBD7-C002-4D48-928D-9D658D5588D3}" destId="{FEA7D51F-18C9-4D9B-AAB8-42F76B01757F}" srcOrd="2" destOrd="0" parTransId="{972308AF-E7ED-461F-9D48-B886637F7F2B}" sibTransId="{69B670B1-9957-4836-AB4C-52AC01E32B21}"/>
    <dgm:cxn modelId="{0F267DC2-E12E-4234-B1BE-5AFA28995ED0}" type="presOf" srcId="{90763D0D-991E-4FA0-9092-B5A91258A927}" destId="{0C7E9C70-60BD-40A8-8D6F-28F28B8720A9}" srcOrd="0" destOrd="4" presId="urn:microsoft.com/office/officeart/2005/8/layout/list1"/>
    <dgm:cxn modelId="{A6CDAFC8-E276-4002-BB96-0BA9F8C1362A}" type="presOf" srcId="{392D1D5E-7E4F-4E8B-827A-5017020885A4}" destId="{0C7E9C70-60BD-40A8-8D6F-28F28B8720A9}" srcOrd="0" destOrd="6" presId="urn:microsoft.com/office/officeart/2005/8/layout/list1"/>
    <dgm:cxn modelId="{57B5BCCA-280F-4353-BF1C-FBA1D7323156}" type="presOf" srcId="{6EB54A4E-B1D8-44D3-9E16-4D97C42619EB}" destId="{0C7E9C70-60BD-40A8-8D6F-28F28B8720A9}" srcOrd="0" destOrd="7" presId="urn:microsoft.com/office/officeart/2005/8/layout/list1"/>
    <dgm:cxn modelId="{027139D3-852E-4FD8-81C9-F91591140E5E}" type="presOf" srcId="{FEA7D51F-18C9-4D9B-AAB8-42F76B01757F}" destId="{0C7E9C70-60BD-40A8-8D6F-28F28B8720A9}" srcOrd="0" destOrd="2" presId="urn:microsoft.com/office/officeart/2005/8/layout/list1"/>
    <dgm:cxn modelId="{77C95DD4-475D-4F54-8F26-DD352EEDDCCE}" type="presOf" srcId="{1809CDB9-75AE-49D6-9375-262F01968B0C}" destId="{0C7E9C70-60BD-40A8-8D6F-28F28B8720A9}" srcOrd="0" destOrd="1" presId="urn:microsoft.com/office/officeart/2005/8/layout/list1"/>
    <dgm:cxn modelId="{674109DC-FFD7-469E-A61B-F5CE6F49C235}" type="presOf" srcId="{9BE7FF27-DF25-406E-8C40-2FC7730C992A}" destId="{0C7E9C70-60BD-40A8-8D6F-28F28B8720A9}" srcOrd="0" destOrd="9" presId="urn:microsoft.com/office/officeart/2005/8/layout/list1"/>
    <dgm:cxn modelId="{D43CA8B5-7D2F-4316-80AF-3A5820A054D2}" type="presParOf" srcId="{29159963-7FFD-44F8-B670-26ABEC44DECA}" destId="{BFEF2956-935C-4A39-A62C-01C8B6DE3CF3}" srcOrd="0" destOrd="0" presId="urn:microsoft.com/office/officeart/2005/8/layout/list1"/>
    <dgm:cxn modelId="{FA4DABB0-1EA6-43FC-A217-EC915B7EBCF8}" type="presParOf" srcId="{BFEF2956-935C-4A39-A62C-01C8B6DE3CF3}" destId="{74DF2C41-59E2-41D7-8EE3-68FF392D4952}" srcOrd="0" destOrd="0" presId="urn:microsoft.com/office/officeart/2005/8/layout/list1"/>
    <dgm:cxn modelId="{07E23481-A852-490A-8294-784F12C67354}" type="presParOf" srcId="{BFEF2956-935C-4A39-A62C-01C8B6DE3CF3}" destId="{385B92D5-7229-4A30-9139-0C5524EAD96B}" srcOrd="1" destOrd="0" presId="urn:microsoft.com/office/officeart/2005/8/layout/list1"/>
    <dgm:cxn modelId="{05B770C0-B7AB-419D-928C-0134E2F102D8}" type="presParOf" srcId="{29159963-7FFD-44F8-B670-26ABEC44DECA}" destId="{D61053D2-B8BD-4CE6-8E52-23EFA18572F0}" srcOrd="1" destOrd="0" presId="urn:microsoft.com/office/officeart/2005/8/layout/list1"/>
    <dgm:cxn modelId="{053B9027-2243-477C-9E29-E34E2892447F}" type="presParOf" srcId="{29159963-7FFD-44F8-B670-26ABEC44DECA}" destId="{0C7E9C70-60BD-40A8-8D6F-28F28B8720A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FB4A3D1-DCFE-44FE-BD47-F3E6A6DD1E9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0808D-70F4-4644-8761-E7D4A5407332}">
      <dgm:prSet phldrT="[Text]"/>
      <dgm:spPr/>
      <dgm:t>
        <a:bodyPr/>
        <a:lstStyle/>
        <a:p>
          <a:r>
            <a:rPr lang="en-US" b="0" i="0" u="none" dirty="0"/>
            <a:t>Georgia Quality Jobs Tax Credit</a:t>
          </a:r>
          <a:endParaRPr lang="en-US" dirty="0"/>
        </a:p>
      </dgm:t>
    </dgm:pt>
    <dgm:pt modelId="{709AAB33-9C9F-45AB-86C6-EAA57B9983BE}" type="parTrans" cxnId="{746E5A49-7434-4F5E-AC43-B9C3CFEEBAB5}">
      <dgm:prSet/>
      <dgm:spPr/>
      <dgm:t>
        <a:bodyPr/>
        <a:lstStyle/>
        <a:p>
          <a:endParaRPr lang="en-US"/>
        </a:p>
      </dgm:t>
    </dgm:pt>
    <dgm:pt modelId="{57C24D6E-D52A-4BFC-97E7-A40129B3F58C}" type="sibTrans" cxnId="{746E5A49-7434-4F5E-AC43-B9C3CFEEBAB5}">
      <dgm:prSet/>
      <dgm:spPr/>
      <dgm:t>
        <a:bodyPr/>
        <a:lstStyle/>
        <a:p>
          <a:endParaRPr lang="en-US"/>
        </a:p>
      </dgm:t>
    </dgm:pt>
    <dgm:pt modelId="{1E68507D-3D7F-406C-BF44-51A3236B553C}">
      <dgm:prSet phldrT="[Text]"/>
      <dgm:spPr/>
      <dgm:t>
        <a:bodyPr/>
        <a:lstStyle/>
        <a:p>
          <a:r>
            <a:rPr lang="en-US" b="0" i="0" u="none" dirty="0"/>
            <a:t>Create 50 "high-paying jobs" in 24 months paying at least 10% above the average county wage</a:t>
          </a:r>
          <a:endParaRPr lang="en-US" dirty="0"/>
        </a:p>
      </dgm:t>
    </dgm:pt>
    <dgm:pt modelId="{5AC21204-5681-4166-A5B6-63C8B4015FCF}" type="parTrans" cxnId="{352CA38D-E3A1-46F5-B9B8-71F731C4471A}">
      <dgm:prSet/>
      <dgm:spPr/>
      <dgm:t>
        <a:bodyPr/>
        <a:lstStyle/>
        <a:p>
          <a:endParaRPr lang="en-US"/>
        </a:p>
      </dgm:t>
    </dgm:pt>
    <dgm:pt modelId="{1301A18E-9628-46FB-BD7E-0E7D9DEDCF7F}" type="sibTrans" cxnId="{352CA38D-E3A1-46F5-B9B8-71F731C4471A}">
      <dgm:prSet/>
      <dgm:spPr/>
      <dgm:t>
        <a:bodyPr/>
        <a:lstStyle/>
        <a:p>
          <a:endParaRPr lang="en-US"/>
        </a:p>
      </dgm:t>
    </dgm:pt>
    <dgm:pt modelId="{A375B3CF-41D5-48D5-82C2-19AB2316A2E7}">
      <dgm:prSet phldrT="[Text]"/>
      <dgm:spPr/>
      <dgm:t>
        <a:bodyPr/>
        <a:lstStyle/>
        <a:p>
          <a:r>
            <a:rPr lang="en-US" b="0" i="0" u="none" dirty="0"/>
            <a:t>Higher wage jobs create large tax credit</a:t>
          </a:r>
          <a:endParaRPr lang="en-US" dirty="0"/>
        </a:p>
      </dgm:t>
    </dgm:pt>
    <dgm:pt modelId="{6E285B06-55D2-4A0A-B9D4-652742ABD427}" type="parTrans" cxnId="{C2E2DFA8-0842-46CE-A67B-881D0D2D4B8D}">
      <dgm:prSet/>
      <dgm:spPr/>
      <dgm:t>
        <a:bodyPr/>
        <a:lstStyle/>
        <a:p>
          <a:endParaRPr lang="en-US"/>
        </a:p>
      </dgm:t>
    </dgm:pt>
    <dgm:pt modelId="{AB6F0C56-665A-4FD2-8949-977F272E94D5}" type="sibTrans" cxnId="{C2E2DFA8-0842-46CE-A67B-881D0D2D4B8D}">
      <dgm:prSet/>
      <dgm:spPr/>
      <dgm:t>
        <a:bodyPr/>
        <a:lstStyle/>
        <a:p>
          <a:endParaRPr lang="en-US"/>
        </a:p>
      </dgm:t>
    </dgm:pt>
    <dgm:pt modelId="{02ABCD7E-4164-4617-801E-AC1AAA97CE13}">
      <dgm:prSet phldrT="[Text]"/>
      <dgm:spPr/>
      <dgm:t>
        <a:bodyPr/>
        <a:lstStyle/>
        <a:p>
          <a:r>
            <a:rPr lang="en-US" b="0" i="0" u="none"/>
            <a:t>If </a:t>
          </a:r>
          <a:r>
            <a:rPr lang="en-US" b="0" i="0" u="none" dirty="0"/>
            <a:t>the credit lowers corporate tax liability to zero, credits then apply to a company's payroll </a:t>
          </a:r>
          <a:r>
            <a:rPr lang="en-US" b="0" i="0" u="none" dirty="0" err="1"/>
            <a:t>witholding</a:t>
          </a:r>
          <a:r>
            <a:rPr lang="en-US" b="0" i="0" u="none" dirty="0"/>
            <a:t> tax liability. </a:t>
          </a:r>
          <a:endParaRPr lang="en-US" dirty="0"/>
        </a:p>
      </dgm:t>
    </dgm:pt>
    <dgm:pt modelId="{0F843249-3710-46CB-9948-36911491C551}" type="parTrans" cxnId="{09E3A0B7-ECD7-468B-BCC7-19955A8914CE}">
      <dgm:prSet/>
      <dgm:spPr/>
      <dgm:t>
        <a:bodyPr/>
        <a:lstStyle/>
        <a:p>
          <a:endParaRPr lang="en-US"/>
        </a:p>
      </dgm:t>
    </dgm:pt>
    <dgm:pt modelId="{0A9A53ED-099E-4DE8-9B70-7A1023DC8A47}" type="sibTrans" cxnId="{09E3A0B7-ECD7-468B-BCC7-19955A8914CE}">
      <dgm:prSet/>
      <dgm:spPr/>
      <dgm:t>
        <a:bodyPr/>
        <a:lstStyle/>
        <a:p>
          <a:endParaRPr lang="en-US"/>
        </a:p>
      </dgm:t>
    </dgm:pt>
    <dgm:pt modelId="{39368C9E-B9FC-4B88-A1F2-792CCA7D91F3}" type="pres">
      <dgm:prSet presAssocID="{6FB4A3D1-DCFE-44FE-BD47-F3E6A6DD1E9E}" presName="Name0" presStyleCnt="0">
        <dgm:presLayoutVars>
          <dgm:dir/>
          <dgm:animLvl val="lvl"/>
          <dgm:resizeHandles val="exact"/>
        </dgm:presLayoutVars>
      </dgm:prSet>
      <dgm:spPr/>
    </dgm:pt>
    <dgm:pt modelId="{F435C66B-DF42-42DC-B88B-CE0FBD7B80CB}" type="pres">
      <dgm:prSet presAssocID="{BD10808D-70F4-4644-8761-E7D4A5407332}" presName="composite" presStyleCnt="0"/>
      <dgm:spPr/>
    </dgm:pt>
    <dgm:pt modelId="{42D74DAC-DF9A-421A-B01D-C13F4BF0A9A6}" type="pres">
      <dgm:prSet presAssocID="{BD10808D-70F4-4644-8761-E7D4A540733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E5AE461-E0D2-4506-91CA-D8DB22D34CDE}" type="pres">
      <dgm:prSet presAssocID="{BD10808D-70F4-4644-8761-E7D4A540733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2916B16-BE19-40EC-966B-898BB027516C}" type="presOf" srcId="{6FB4A3D1-DCFE-44FE-BD47-F3E6A6DD1E9E}" destId="{39368C9E-B9FC-4B88-A1F2-792CCA7D91F3}" srcOrd="0" destOrd="0" presId="urn:microsoft.com/office/officeart/2005/8/layout/hList1"/>
    <dgm:cxn modelId="{C6B3EF2F-8225-4911-9575-01FC72F743EE}" type="presOf" srcId="{1E68507D-3D7F-406C-BF44-51A3236B553C}" destId="{0E5AE461-E0D2-4506-91CA-D8DB22D34CDE}" srcOrd="0" destOrd="0" presId="urn:microsoft.com/office/officeart/2005/8/layout/hList1"/>
    <dgm:cxn modelId="{746E5A49-7434-4F5E-AC43-B9C3CFEEBAB5}" srcId="{6FB4A3D1-DCFE-44FE-BD47-F3E6A6DD1E9E}" destId="{BD10808D-70F4-4644-8761-E7D4A5407332}" srcOrd="0" destOrd="0" parTransId="{709AAB33-9C9F-45AB-86C6-EAA57B9983BE}" sibTransId="{57C24D6E-D52A-4BFC-97E7-A40129B3F58C}"/>
    <dgm:cxn modelId="{3588AC4F-AD97-4C65-BA87-F4BFD805E82C}" type="presOf" srcId="{BD10808D-70F4-4644-8761-E7D4A5407332}" destId="{42D74DAC-DF9A-421A-B01D-C13F4BF0A9A6}" srcOrd="0" destOrd="0" presId="urn:microsoft.com/office/officeart/2005/8/layout/hList1"/>
    <dgm:cxn modelId="{352CA38D-E3A1-46F5-B9B8-71F731C4471A}" srcId="{BD10808D-70F4-4644-8761-E7D4A5407332}" destId="{1E68507D-3D7F-406C-BF44-51A3236B553C}" srcOrd="0" destOrd="0" parTransId="{5AC21204-5681-4166-A5B6-63C8B4015FCF}" sibTransId="{1301A18E-9628-46FB-BD7E-0E7D9DEDCF7F}"/>
    <dgm:cxn modelId="{C2E2DFA8-0842-46CE-A67B-881D0D2D4B8D}" srcId="{BD10808D-70F4-4644-8761-E7D4A5407332}" destId="{A375B3CF-41D5-48D5-82C2-19AB2316A2E7}" srcOrd="1" destOrd="0" parTransId="{6E285B06-55D2-4A0A-B9D4-652742ABD427}" sibTransId="{AB6F0C56-665A-4FD2-8949-977F272E94D5}"/>
    <dgm:cxn modelId="{09E3A0B7-ECD7-468B-BCC7-19955A8914CE}" srcId="{BD10808D-70F4-4644-8761-E7D4A5407332}" destId="{02ABCD7E-4164-4617-801E-AC1AAA97CE13}" srcOrd="2" destOrd="0" parTransId="{0F843249-3710-46CB-9948-36911491C551}" sibTransId="{0A9A53ED-099E-4DE8-9B70-7A1023DC8A47}"/>
    <dgm:cxn modelId="{2BAB86FC-1D88-41ED-A61B-F8635D59221C}" type="presOf" srcId="{A375B3CF-41D5-48D5-82C2-19AB2316A2E7}" destId="{0E5AE461-E0D2-4506-91CA-D8DB22D34CDE}" srcOrd="0" destOrd="1" presId="urn:microsoft.com/office/officeart/2005/8/layout/hList1"/>
    <dgm:cxn modelId="{DACBBCFC-2533-4AE0-9E5A-CCB2B0090754}" type="presOf" srcId="{02ABCD7E-4164-4617-801E-AC1AAA97CE13}" destId="{0E5AE461-E0D2-4506-91CA-D8DB22D34CDE}" srcOrd="0" destOrd="2" presId="urn:microsoft.com/office/officeart/2005/8/layout/hList1"/>
    <dgm:cxn modelId="{97CCC507-5989-40BE-9D35-56335BF21A69}" type="presParOf" srcId="{39368C9E-B9FC-4B88-A1F2-792CCA7D91F3}" destId="{F435C66B-DF42-42DC-B88B-CE0FBD7B80CB}" srcOrd="0" destOrd="0" presId="urn:microsoft.com/office/officeart/2005/8/layout/hList1"/>
    <dgm:cxn modelId="{CFA3B2DE-AE4C-4546-AAEB-FBB3B3E30A66}" type="presParOf" srcId="{F435C66B-DF42-42DC-B88B-CE0FBD7B80CB}" destId="{42D74DAC-DF9A-421A-B01D-C13F4BF0A9A6}" srcOrd="0" destOrd="0" presId="urn:microsoft.com/office/officeart/2005/8/layout/hList1"/>
    <dgm:cxn modelId="{BF15A839-B0DC-4830-AD9D-48A735BE7E64}" type="presParOf" srcId="{F435C66B-DF42-42DC-B88B-CE0FBD7B80CB}" destId="{0E5AE461-E0D2-4506-91CA-D8DB22D34C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C270B7B-C9AE-4A79-B801-76197B435B2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BE0E6-541C-4A78-99FB-5CC84CD4AA12}">
      <dgm:prSet phldrT="[Text]"/>
      <dgm:spPr/>
      <dgm:t>
        <a:bodyPr/>
        <a:lstStyle/>
        <a:p>
          <a:r>
            <a:rPr lang="en-US" dirty="0"/>
            <a:t>Compensation Agreements</a:t>
          </a:r>
        </a:p>
      </dgm:t>
    </dgm:pt>
    <dgm:pt modelId="{FA4FFA9F-CBA2-45EA-8B5F-08249921811F}" type="parTrans" cxnId="{43E05282-9BC9-410E-BE5B-1EB5209BD8F3}">
      <dgm:prSet/>
      <dgm:spPr/>
      <dgm:t>
        <a:bodyPr/>
        <a:lstStyle/>
        <a:p>
          <a:endParaRPr lang="en-US"/>
        </a:p>
      </dgm:t>
    </dgm:pt>
    <dgm:pt modelId="{FDF17EE8-2A8C-4AE8-8295-075FB0CC6DCC}" type="sibTrans" cxnId="{43E05282-9BC9-410E-BE5B-1EB5209BD8F3}">
      <dgm:prSet/>
      <dgm:spPr/>
      <dgm:t>
        <a:bodyPr/>
        <a:lstStyle/>
        <a:p>
          <a:endParaRPr lang="en-US"/>
        </a:p>
      </dgm:t>
    </dgm:pt>
    <dgm:pt modelId="{9A13734F-9833-4C55-81A5-1F7484A8B7ED}">
      <dgm:prSet phldrT="[Text]"/>
      <dgm:spPr/>
      <dgm:t>
        <a:bodyPr/>
        <a:lstStyle/>
        <a:p>
          <a:r>
            <a:rPr lang="en-US" dirty="0"/>
            <a:t>PILOT agreement that provide payments to local government entities for “forgone” tax payments</a:t>
          </a:r>
        </a:p>
      </dgm:t>
    </dgm:pt>
    <dgm:pt modelId="{B7A1F3FA-D19C-4FAA-AD5C-9E72466B0711}" type="parTrans" cxnId="{86815EFD-7B24-4B80-9A6E-82FDFDCE1896}">
      <dgm:prSet/>
      <dgm:spPr/>
      <dgm:t>
        <a:bodyPr/>
        <a:lstStyle/>
        <a:p>
          <a:endParaRPr lang="en-US"/>
        </a:p>
      </dgm:t>
    </dgm:pt>
    <dgm:pt modelId="{F3E1A508-12C4-4786-8305-E94D70251952}" type="sibTrans" cxnId="{86815EFD-7B24-4B80-9A6E-82FDFDCE1896}">
      <dgm:prSet/>
      <dgm:spPr/>
      <dgm:t>
        <a:bodyPr/>
        <a:lstStyle/>
        <a:p>
          <a:endParaRPr lang="en-US"/>
        </a:p>
      </dgm:t>
    </dgm:pt>
    <dgm:pt modelId="{DC754B4D-AA7F-466C-AB88-B95CC24F068A}">
      <dgm:prSet phldrT="[Text]"/>
      <dgm:spPr/>
      <dgm:t>
        <a:bodyPr/>
        <a:lstStyle/>
        <a:p>
          <a:r>
            <a:rPr lang="en-US" dirty="0"/>
            <a:t>Tax revenue split among local governments and schools</a:t>
          </a:r>
        </a:p>
      </dgm:t>
    </dgm:pt>
    <dgm:pt modelId="{523750C8-31F9-432D-A021-58F73A456AD1}" type="parTrans" cxnId="{97A40CD0-D756-458E-911D-7CBAB08DAC07}">
      <dgm:prSet/>
      <dgm:spPr/>
      <dgm:t>
        <a:bodyPr/>
        <a:lstStyle/>
        <a:p>
          <a:endParaRPr lang="en-US"/>
        </a:p>
      </dgm:t>
    </dgm:pt>
    <dgm:pt modelId="{BB7BC48A-78AF-4A35-8E0C-F6DB4622BFCA}" type="sibTrans" cxnId="{97A40CD0-D756-458E-911D-7CBAB08DAC07}">
      <dgm:prSet/>
      <dgm:spPr/>
      <dgm:t>
        <a:bodyPr/>
        <a:lstStyle/>
        <a:p>
          <a:endParaRPr lang="en-US"/>
        </a:p>
      </dgm:t>
    </dgm:pt>
    <dgm:pt modelId="{B2B88565-667C-4C1E-9E3F-6AC6423FAB76}">
      <dgm:prSet phldrT="[Text]"/>
      <dgm:spPr/>
      <dgm:t>
        <a:bodyPr/>
        <a:lstStyle/>
        <a:p>
          <a:r>
            <a:rPr lang="en-US" dirty="0"/>
            <a:t>Developer payments to school districts</a:t>
          </a:r>
        </a:p>
      </dgm:t>
    </dgm:pt>
    <dgm:pt modelId="{4583F740-0BA0-4C3E-B372-95B030597682}" type="parTrans" cxnId="{03DA9056-2003-4FEB-A565-C47F1D04AC70}">
      <dgm:prSet/>
      <dgm:spPr/>
      <dgm:t>
        <a:bodyPr/>
        <a:lstStyle/>
        <a:p>
          <a:endParaRPr lang="en-US"/>
        </a:p>
      </dgm:t>
    </dgm:pt>
    <dgm:pt modelId="{4083856C-FD25-4DC0-8501-BF4F06C5FC87}" type="sibTrans" cxnId="{03DA9056-2003-4FEB-A565-C47F1D04AC70}">
      <dgm:prSet/>
      <dgm:spPr/>
      <dgm:t>
        <a:bodyPr/>
        <a:lstStyle/>
        <a:p>
          <a:endParaRPr lang="en-US"/>
        </a:p>
      </dgm:t>
    </dgm:pt>
    <dgm:pt modelId="{2143A455-D6CB-4CD9-AC7F-C35792E34E18}" type="pres">
      <dgm:prSet presAssocID="{DC270B7B-C9AE-4A79-B801-76197B435B28}" presName="Name0" presStyleCnt="0">
        <dgm:presLayoutVars>
          <dgm:dir/>
          <dgm:animLvl val="lvl"/>
          <dgm:resizeHandles val="exact"/>
        </dgm:presLayoutVars>
      </dgm:prSet>
      <dgm:spPr/>
    </dgm:pt>
    <dgm:pt modelId="{D08E21E7-C4BC-4038-B783-7368F2681766}" type="pres">
      <dgm:prSet presAssocID="{070BE0E6-541C-4A78-99FB-5CC84CD4AA12}" presName="composite" presStyleCnt="0"/>
      <dgm:spPr/>
    </dgm:pt>
    <dgm:pt modelId="{AF19C0F1-395B-4A08-9419-A0D7B8A254AD}" type="pres">
      <dgm:prSet presAssocID="{070BE0E6-541C-4A78-99FB-5CC84CD4AA1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5C7B99A-C1DD-417E-9FE7-9CFB0B3FB972}" type="pres">
      <dgm:prSet presAssocID="{070BE0E6-541C-4A78-99FB-5CC84CD4AA1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E31D866-6CC1-480E-9175-595B5A04B59F}" type="presOf" srcId="{B2B88565-667C-4C1E-9E3F-6AC6423FAB76}" destId="{C5C7B99A-C1DD-417E-9FE7-9CFB0B3FB972}" srcOrd="0" destOrd="2" presId="urn:microsoft.com/office/officeart/2005/8/layout/hList1"/>
    <dgm:cxn modelId="{2B1AEB6C-C680-407C-AB3C-049825D9FCCA}" type="presOf" srcId="{070BE0E6-541C-4A78-99FB-5CC84CD4AA12}" destId="{AF19C0F1-395B-4A08-9419-A0D7B8A254AD}" srcOrd="0" destOrd="0" presId="urn:microsoft.com/office/officeart/2005/8/layout/hList1"/>
    <dgm:cxn modelId="{03DA9056-2003-4FEB-A565-C47F1D04AC70}" srcId="{070BE0E6-541C-4A78-99FB-5CC84CD4AA12}" destId="{B2B88565-667C-4C1E-9E3F-6AC6423FAB76}" srcOrd="2" destOrd="0" parTransId="{4583F740-0BA0-4C3E-B372-95B030597682}" sibTransId="{4083856C-FD25-4DC0-8501-BF4F06C5FC87}"/>
    <dgm:cxn modelId="{43E05282-9BC9-410E-BE5B-1EB5209BD8F3}" srcId="{DC270B7B-C9AE-4A79-B801-76197B435B28}" destId="{070BE0E6-541C-4A78-99FB-5CC84CD4AA12}" srcOrd="0" destOrd="0" parTransId="{FA4FFA9F-CBA2-45EA-8B5F-08249921811F}" sibTransId="{FDF17EE8-2A8C-4AE8-8295-075FB0CC6DCC}"/>
    <dgm:cxn modelId="{7ED6FA9D-09D7-42FF-BCC8-59905E61E083}" type="presOf" srcId="{DC754B4D-AA7F-466C-AB88-B95CC24F068A}" destId="{C5C7B99A-C1DD-417E-9FE7-9CFB0B3FB972}" srcOrd="0" destOrd="1" presId="urn:microsoft.com/office/officeart/2005/8/layout/hList1"/>
    <dgm:cxn modelId="{ADFF37BF-68CE-41AD-A5A3-CE3BF89091BE}" type="presOf" srcId="{DC270B7B-C9AE-4A79-B801-76197B435B28}" destId="{2143A455-D6CB-4CD9-AC7F-C35792E34E18}" srcOrd="0" destOrd="0" presId="urn:microsoft.com/office/officeart/2005/8/layout/hList1"/>
    <dgm:cxn modelId="{97A40CD0-D756-458E-911D-7CBAB08DAC07}" srcId="{070BE0E6-541C-4A78-99FB-5CC84CD4AA12}" destId="{DC754B4D-AA7F-466C-AB88-B95CC24F068A}" srcOrd="1" destOrd="0" parTransId="{523750C8-31F9-432D-A021-58F73A456AD1}" sibTransId="{BB7BC48A-78AF-4A35-8E0C-F6DB4622BFCA}"/>
    <dgm:cxn modelId="{2BC874F6-77A1-47AC-AA8E-EB23BE7CDEAB}" type="presOf" srcId="{9A13734F-9833-4C55-81A5-1F7484A8B7ED}" destId="{C5C7B99A-C1DD-417E-9FE7-9CFB0B3FB972}" srcOrd="0" destOrd="0" presId="urn:microsoft.com/office/officeart/2005/8/layout/hList1"/>
    <dgm:cxn modelId="{86815EFD-7B24-4B80-9A6E-82FDFDCE1896}" srcId="{070BE0E6-541C-4A78-99FB-5CC84CD4AA12}" destId="{9A13734F-9833-4C55-81A5-1F7484A8B7ED}" srcOrd="0" destOrd="0" parTransId="{B7A1F3FA-D19C-4FAA-AD5C-9E72466B0711}" sibTransId="{F3E1A508-12C4-4786-8305-E94D70251952}"/>
    <dgm:cxn modelId="{A0E06253-D977-457B-9861-3447301453D5}" type="presParOf" srcId="{2143A455-D6CB-4CD9-AC7F-C35792E34E18}" destId="{D08E21E7-C4BC-4038-B783-7368F2681766}" srcOrd="0" destOrd="0" presId="urn:microsoft.com/office/officeart/2005/8/layout/hList1"/>
    <dgm:cxn modelId="{BAF898E2-FA13-495E-A420-3C87D9BA4E42}" type="presParOf" srcId="{D08E21E7-C4BC-4038-B783-7368F2681766}" destId="{AF19C0F1-395B-4A08-9419-A0D7B8A254AD}" srcOrd="0" destOrd="0" presId="urn:microsoft.com/office/officeart/2005/8/layout/hList1"/>
    <dgm:cxn modelId="{8A187E17-D536-4387-AEA1-F63341B0B673}" type="presParOf" srcId="{D08E21E7-C4BC-4038-B783-7368F2681766}" destId="{C5C7B99A-C1DD-417E-9FE7-9CFB0B3FB9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38B7503-47F4-4304-913E-5159977775E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ECBCB-CC42-4FE0-9F01-2848DEB50CE9}">
      <dgm:prSet phldrT="[Text]"/>
      <dgm:spPr/>
      <dgm:t>
        <a:bodyPr/>
        <a:lstStyle/>
        <a:p>
          <a:r>
            <a:rPr lang="en-US" dirty="0"/>
            <a:t>Compensation  Agreement Model</a:t>
          </a:r>
        </a:p>
      </dgm:t>
    </dgm:pt>
    <dgm:pt modelId="{17911A78-2DB6-482F-8341-92FF8BC08FA3}" type="parTrans" cxnId="{D9C8F7E0-71E5-497A-BC72-D9322341C642}">
      <dgm:prSet/>
      <dgm:spPr/>
      <dgm:t>
        <a:bodyPr/>
        <a:lstStyle/>
        <a:p>
          <a:endParaRPr lang="en-US"/>
        </a:p>
      </dgm:t>
    </dgm:pt>
    <dgm:pt modelId="{D9C4310E-FD0D-47F6-B049-42BA6B8CC155}" type="sibTrans" cxnId="{D9C8F7E0-71E5-497A-BC72-D9322341C642}">
      <dgm:prSet/>
      <dgm:spPr/>
      <dgm:t>
        <a:bodyPr/>
        <a:lstStyle/>
        <a:p>
          <a:endParaRPr lang="en-US"/>
        </a:p>
      </dgm:t>
    </dgm:pt>
    <dgm:pt modelId="{61C564FE-9582-4362-863B-890E73A1C76F}">
      <dgm:prSet phldrT="[Text]"/>
      <dgm:spPr/>
      <dgm:t>
        <a:bodyPr/>
        <a:lstStyle/>
        <a:p>
          <a:r>
            <a:rPr lang="en-US" dirty="0"/>
            <a:t>Local Government Revenue Sharing</a:t>
          </a:r>
        </a:p>
      </dgm:t>
    </dgm:pt>
    <dgm:pt modelId="{093C3178-BB99-4FE2-BFAB-F66A9F07D7E7}" type="parTrans" cxnId="{F1A86DB1-6E9F-4AA5-8D6B-4D934F0B5AF9}">
      <dgm:prSet/>
      <dgm:spPr/>
      <dgm:t>
        <a:bodyPr/>
        <a:lstStyle/>
        <a:p>
          <a:endParaRPr lang="en-US"/>
        </a:p>
      </dgm:t>
    </dgm:pt>
    <dgm:pt modelId="{25D16E1B-A9CC-48E7-98FA-884190672F8E}" type="sibTrans" cxnId="{F1A86DB1-6E9F-4AA5-8D6B-4D934F0B5AF9}">
      <dgm:prSet/>
      <dgm:spPr/>
      <dgm:t>
        <a:bodyPr/>
        <a:lstStyle/>
        <a:p>
          <a:endParaRPr lang="en-US"/>
        </a:p>
      </dgm:t>
    </dgm:pt>
    <dgm:pt modelId="{3DAB4C6A-B0ED-414C-A798-53D0234F8E8F}">
      <dgm:prSet phldrT="[Text]"/>
      <dgm:spPr/>
      <dgm:t>
        <a:bodyPr/>
        <a:lstStyle/>
        <a:p>
          <a:r>
            <a:rPr lang="en-US" dirty="0"/>
            <a:t>JEDD Creates Income Tax for City, Township &amp; Infrastructure Funding</a:t>
          </a:r>
        </a:p>
      </dgm:t>
    </dgm:pt>
    <dgm:pt modelId="{8B4783DE-4D1E-44EC-A307-F0012DE9E113}" type="parTrans" cxnId="{D4140804-7EE8-4FB4-8DF0-5D013E34CE8A}">
      <dgm:prSet/>
      <dgm:spPr/>
      <dgm:t>
        <a:bodyPr/>
        <a:lstStyle/>
        <a:p>
          <a:endParaRPr lang="en-US"/>
        </a:p>
      </dgm:t>
    </dgm:pt>
    <dgm:pt modelId="{450A0F68-1B2C-4190-82C2-56583D548127}" type="sibTrans" cxnId="{D4140804-7EE8-4FB4-8DF0-5D013E34CE8A}">
      <dgm:prSet/>
      <dgm:spPr/>
      <dgm:t>
        <a:bodyPr/>
        <a:lstStyle/>
        <a:p>
          <a:endParaRPr lang="en-US"/>
        </a:p>
      </dgm:t>
    </dgm:pt>
    <dgm:pt modelId="{9BD1EBFB-EB4B-49B5-9C82-FBACFE31DD17}">
      <dgm:prSet phldrT="[Text]"/>
      <dgm:spPr/>
      <dgm:t>
        <a:bodyPr/>
        <a:lstStyle/>
        <a:p>
          <a:r>
            <a:rPr lang="en-US" dirty="0"/>
            <a:t>TIF Creates Revenue Funding for Schools &amp; Infrastructure Funding</a:t>
          </a:r>
        </a:p>
      </dgm:t>
    </dgm:pt>
    <dgm:pt modelId="{FC74DBB7-A783-463E-A600-7E48F9412793}" type="parTrans" cxnId="{835D9CFA-13EB-42BF-8513-698717374F18}">
      <dgm:prSet/>
      <dgm:spPr/>
      <dgm:t>
        <a:bodyPr/>
        <a:lstStyle/>
        <a:p>
          <a:endParaRPr lang="en-US"/>
        </a:p>
      </dgm:t>
    </dgm:pt>
    <dgm:pt modelId="{2124DB90-2F14-4E15-B4AB-0DBF295FB3B2}" type="sibTrans" cxnId="{835D9CFA-13EB-42BF-8513-698717374F18}">
      <dgm:prSet/>
      <dgm:spPr/>
      <dgm:t>
        <a:bodyPr/>
        <a:lstStyle/>
        <a:p>
          <a:endParaRPr lang="en-US"/>
        </a:p>
      </dgm:t>
    </dgm:pt>
    <dgm:pt modelId="{94183D72-7F2D-415D-B202-036CBC10DB1C}">
      <dgm:prSet phldrT="[Text]"/>
      <dgm:spPr/>
      <dgm:t>
        <a:bodyPr/>
        <a:lstStyle/>
        <a:p>
          <a:r>
            <a:rPr lang="en-US" dirty="0"/>
            <a:t>Developer Provides PILOT  Payment Through Real Estate Charge</a:t>
          </a:r>
        </a:p>
      </dgm:t>
    </dgm:pt>
    <dgm:pt modelId="{6BBB5E7C-C303-4FA0-BB8D-6988FB017F89}" type="parTrans" cxnId="{582A42C0-1601-47D1-92A9-6C6B0BDD7F2F}">
      <dgm:prSet/>
      <dgm:spPr/>
      <dgm:t>
        <a:bodyPr/>
        <a:lstStyle/>
        <a:p>
          <a:endParaRPr lang="en-US"/>
        </a:p>
      </dgm:t>
    </dgm:pt>
    <dgm:pt modelId="{87D9C27F-5A6C-4BD2-8F61-376DAC732C83}" type="sibTrans" cxnId="{582A42C0-1601-47D1-92A9-6C6B0BDD7F2F}">
      <dgm:prSet/>
      <dgm:spPr/>
      <dgm:t>
        <a:bodyPr/>
        <a:lstStyle/>
        <a:p>
          <a:endParaRPr lang="en-US"/>
        </a:p>
      </dgm:t>
    </dgm:pt>
    <dgm:pt modelId="{917E9028-5052-46E2-B061-B461B5CA9F9A}" type="pres">
      <dgm:prSet presAssocID="{738B7503-47F4-4304-913E-5159977775E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74B4CA-5FF4-452D-8479-644BBA796100}" type="pres">
      <dgm:prSet presAssocID="{738B7503-47F4-4304-913E-5159977775E5}" presName="matrix" presStyleCnt="0"/>
      <dgm:spPr/>
    </dgm:pt>
    <dgm:pt modelId="{2A920174-9B4F-416C-B4E4-8908F86D12BC}" type="pres">
      <dgm:prSet presAssocID="{738B7503-47F4-4304-913E-5159977775E5}" presName="tile1" presStyleLbl="node1" presStyleIdx="0" presStyleCnt="4"/>
      <dgm:spPr/>
    </dgm:pt>
    <dgm:pt modelId="{9DFAD491-0D42-44A8-8402-E1B17FD1B21F}" type="pres">
      <dgm:prSet presAssocID="{738B7503-47F4-4304-913E-5159977775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AC35B7-B249-4104-9C35-CABD9710B40D}" type="pres">
      <dgm:prSet presAssocID="{738B7503-47F4-4304-913E-5159977775E5}" presName="tile2" presStyleLbl="node1" presStyleIdx="1" presStyleCnt="4"/>
      <dgm:spPr/>
    </dgm:pt>
    <dgm:pt modelId="{0D06123B-A0A7-41F3-95A3-1B01D5E61400}" type="pres">
      <dgm:prSet presAssocID="{738B7503-47F4-4304-913E-5159977775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846B886-2C65-40AD-AC36-924689263016}" type="pres">
      <dgm:prSet presAssocID="{738B7503-47F4-4304-913E-5159977775E5}" presName="tile3" presStyleLbl="node1" presStyleIdx="2" presStyleCnt="4"/>
      <dgm:spPr/>
    </dgm:pt>
    <dgm:pt modelId="{3084E5FD-5BF5-4DD2-B2E6-93DA272863CE}" type="pres">
      <dgm:prSet presAssocID="{738B7503-47F4-4304-913E-5159977775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EF639DE-CCD8-47A1-94C9-046E7288C780}" type="pres">
      <dgm:prSet presAssocID="{738B7503-47F4-4304-913E-5159977775E5}" presName="tile4" presStyleLbl="node1" presStyleIdx="3" presStyleCnt="4"/>
      <dgm:spPr/>
    </dgm:pt>
    <dgm:pt modelId="{7CBA49D8-1D95-457E-914A-3DDF123A3714}" type="pres">
      <dgm:prSet presAssocID="{738B7503-47F4-4304-913E-5159977775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6B7A8E1-8D36-42BE-9020-4ED9067270C9}" type="pres">
      <dgm:prSet presAssocID="{738B7503-47F4-4304-913E-5159977775E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1A9EA03-3A24-435E-8DEA-0158AB86D3BE}" type="presOf" srcId="{9BD1EBFB-EB4B-49B5-9C82-FBACFE31DD17}" destId="{5846B886-2C65-40AD-AC36-924689263016}" srcOrd="0" destOrd="0" presId="urn:microsoft.com/office/officeart/2005/8/layout/matrix1"/>
    <dgm:cxn modelId="{D4140804-7EE8-4FB4-8DF0-5D013E34CE8A}" srcId="{191ECBCB-CC42-4FE0-9F01-2848DEB50CE9}" destId="{3DAB4C6A-B0ED-414C-A798-53D0234F8E8F}" srcOrd="1" destOrd="0" parTransId="{8B4783DE-4D1E-44EC-A307-F0012DE9E113}" sibTransId="{450A0F68-1B2C-4190-82C2-56583D548127}"/>
    <dgm:cxn modelId="{436DB407-DCF7-4C72-B113-E1B391A6B843}" type="presOf" srcId="{3DAB4C6A-B0ED-414C-A798-53D0234F8E8F}" destId="{C5AC35B7-B249-4104-9C35-CABD9710B40D}" srcOrd="0" destOrd="0" presId="urn:microsoft.com/office/officeart/2005/8/layout/matrix1"/>
    <dgm:cxn modelId="{9A62DE2F-BA64-4059-A0E8-07399415BE15}" type="presOf" srcId="{9BD1EBFB-EB4B-49B5-9C82-FBACFE31DD17}" destId="{3084E5FD-5BF5-4DD2-B2E6-93DA272863CE}" srcOrd="1" destOrd="0" presId="urn:microsoft.com/office/officeart/2005/8/layout/matrix1"/>
    <dgm:cxn modelId="{77FE2232-B720-488F-8181-E3C1CD17552C}" type="presOf" srcId="{94183D72-7F2D-415D-B202-036CBC10DB1C}" destId="{0EF639DE-CCD8-47A1-94C9-046E7288C780}" srcOrd="0" destOrd="0" presId="urn:microsoft.com/office/officeart/2005/8/layout/matrix1"/>
    <dgm:cxn modelId="{3C8A7785-1CD4-4A64-A4C0-D363B1A913A5}" type="presOf" srcId="{94183D72-7F2D-415D-B202-036CBC10DB1C}" destId="{7CBA49D8-1D95-457E-914A-3DDF123A3714}" srcOrd="1" destOrd="0" presId="urn:microsoft.com/office/officeart/2005/8/layout/matrix1"/>
    <dgm:cxn modelId="{AF101FA6-567E-4A59-8A09-B925764C529F}" type="presOf" srcId="{61C564FE-9582-4362-863B-890E73A1C76F}" destId="{9DFAD491-0D42-44A8-8402-E1B17FD1B21F}" srcOrd="1" destOrd="0" presId="urn:microsoft.com/office/officeart/2005/8/layout/matrix1"/>
    <dgm:cxn modelId="{F1A86DB1-6E9F-4AA5-8D6B-4D934F0B5AF9}" srcId="{191ECBCB-CC42-4FE0-9F01-2848DEB50CE9}" destId="{61C564FE-9582-4362-863B-890E73A1C76F}" srcOrd="0" destOrd="0" parTransId="{093C3178-BB99-4FE2-BFAB-F66A9F07D7E7}" sibTransId="{25D16E1B-A9CC-48E7-98FA-884190672F8E}"/>
    <dgm:cxn modelId="{582A42C0-1601-47D1-92A9-6C6B0BDD7F2F}" srcId="{191ECBCB-CC42-4FE0-9F01-2848DEB50CE9}" destId="{94183D72-7F2D-415D-B202-036CBC10DB1C}" srcOrd="3" destOrd="0" parTransId="{6BBB5E7C-C303-4FA0-BB8D-6988FB017F89}" sibTransId="{87D9C27F-5A6C-4BD2-8F61-376DAC732C83}"/>
    <dgm:cxn modelId="{99C807C7-EB01-4E96-A3DC-C32ACDC81E0B}" type="presOf" srcId="{738B7503-47F4-4304-913E-5159977775E5}" destId="{917E9028-5052-46E2-B061-B461B5CA9F9A}" srcOrd="0" destOrd="0" presId="urn:microsoft.com/office/officeart/2005/8/layout/matrix1"/>
    <dgm:cxn modelId="{7F3E35D6-1FED-4F3D-9FF3-DA7D138C67A7}" type="presOf" srcId="{61C564FE-9582-4362-863B-890E73A1C76F}" destId="{2A920174-9B4F-416C-B4E4-8908F86D12BC}" srcOrd="0" destOrd="0" presId="urn:microsoft.com/office/officeart/2005/8/layout/matrix1"/>
    <dgm:cxn modelId="{D9C8F7E0-71E5-497A-BC72-D9322341C642}" srcId="{738B7503-47F4-4304-913E-5159977775E5}" destId="{191ECBCB-CC42-4FE0-9F01-2848DEB50CE9}" srcOrd="0" destOrd="0" parTransId="{17911A78-2DB6-482F-8341-92FF8BC08FA3}" sibTransId="{D9C4310E-FD0D-47F6-B049-42BA6B8CC155}"/>
    <dgm:cxn modelId="{B86D36E1-E953-479E-A655-33DFF2757321}" type="presOf" srcId="{3DAB4C6A-B0ED-414C-A798-53D0234F8E8F}" destId="{0D06123B-A0A7-41F3-95A3-1B01D5E61400}" srcOrd="1" destOrd="0" presId="urn:microsoft.com/office/officeart/2005/8/layout/matrix1"/>
    <dgm:cxn modelId="{8FD766E5-424C-447A-8847-F8890290DD4F}" type="presOf" srcId="{191ECBCB-CC42-4FE0-9F01-2848DEB50CE9}" destId="{26B7A8E1-8D36-42BE-9020-4ED9067270C9}" srcOrd="0" destOrd="0" presId="urn:microsoft.com/office/officeart/2005/8/layout/matrix1"/>
    <dgm:cxn modelId="{835D9CFA-13EB-42BF-8513-698717374F18}" srcId="{191ECBCB-CC42-4FE0-9F01-2848DEB50CE9}" destId="{9BD1EBFB-EB4B-49B5-9C82-FBACFE31DD17}" srcOrd="2" destOrd="0" parTransId="{FC74DBB7-A783-463E-A600-7E48F9412793}" sibTransId="{2124DB90-2F14-4E15-B4AB-0DBF295FB3B2}"/>
    <dgm:cxn modelId="{EF8F1B01-BCD2-40B9-A950-BB1BBE2AD00C}" type="presParOf" srcId="{917E9028-5052-46E2-B061-B461B5CA9F9A}" destId="{5174B4CA-5FF4-452D-8479-644BBA796100}" srcOrd="0" destOrd="0" presId="urn:microsoft.com/office/officeart/2005/8/layout/matrix1"/>
    <dgm:cxn modelId="{72136EF1-1140-45E0-9929-B243D4EC0A2A}" type="presParOf" srcId="{5174B4CA-5FF4-452D-8479-644BBA796100}" destId="{2A920174-9B4F-416C-B4E4-8908F86D12BC}" srcOrd="0" destOrd="0" presId="urn:microsoft.com/office/officeart/2005/8/layout/matrix1"/>
    <dgm:cxn modelId="{0E6E3963-AFF0-4E49-B803-C56E80CFD576}" type="presParOf" srcId="{5174B4CA-5FF4-452D-8479-644BBA796100}" destId="{9DFAD491-0D42-44A8-8402-E1B17FD1B21F}" srcOrd="1" destOrd="0" presId="urn:microsoft.com/office/officeart/2005/8/layout/matrix1"/>
    <dgm:cxn modelId="{554BF942-B898-4AA3-A61C-A72B7860CB8B}" type="presParOf" srcId="{5174B4CA-5FF4-452D-8479-644BBA796100}" destId="{C5AC35B7-B249-4104-9C35-CABD9710B40D}" srcOrd="2" destOrd="0" presId="urn:microsoft.com/office/officeart/2005/8/layout/matrix1"/>
    <dgm:cxn modelId="{59437B29-4D2A-41E2-AAC7-987FAF4A9F63}" type="presParOf" srcId="{5174B4CA-5FF4-452D-8479-644BBA796100}" destId="{0D06123B-A0A7-41F3-95A3-1B01D5E61400}" srcOrd="3" destOrd="0" presId="urn:microsoft.com/office/officeart/2005/8/layout/matrix1"/>
    <dgm:cxn modelId="{250E6725-7083-49CF-89CD-0240BA6FF1BA}" type="presParOf" srcId="{5174B4CA-5FF4-452D-8479-644BBA796100}" destId="{5846B886-2C65-40AD-AC36-924689263016}" srcOrd="4" destOrd="0" presId="urn:microsoft.com/office/officeart/2005/8/layout/matrix1"/>
    <dgm:cxn modelId="{B75C8116-5182-45DD-874E-F7D4CBFB1483}" type="presParOf" srcId="{5174B4CA-5FF4-452D-8479-644BBA796100}" destId="{3084E5FD-5BF5-4DD2-B2E6-93DA272863CE}" srcOrd="5" destOrd="0" presId="urn:microsoft.com/office/officeart/2005/8/layout/matrix1"/>
    <dgm:cxn modelId="{CE4307A0-51A9-4529-A360-3AC4E3572693}" type="presParOf" srcId="{5174B4CA-5FF4-452D-8479-644BBA796100}" destId="{0EF639DE-CCD8-47A1-94C9-046E7288C780}" srcOrd="6" destOrd="0" presId="urn:microsoft.com/office/officeart/2005/8/layout/matrix1"/>
    <dgm:cxn modelId="{3ADAAB14-810F-499B-924B-9B4433B64974}" type="presParOf" srcId="{5174B4CA-5FF4-452D-8479-644BBA796100}" destId="{7CBA49D8-1D95-457E-914A-3DDF123A3714}" srcOrd="7" destOrd="0" presId="urn:microsoft.com/office/officeart/2005/8/layout/matrix1"/>
    <dgm:cxn modelId="{40263AFA-CDED-408F-8226-8A6126C63E8B}" type="presParOf" srcId="{917E9028-5052-46E2-B061-B461B5CA9F9A}" destId="{26B7A8E1-8D36-42BE-9020-4ED9067270C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316AFD2-99F9-4E8A-9A90-3B39CF420A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D41544-6142-420D-AC8A-8DF459977EBE}">
      <dgm:prSet phldrT="[Text]"/>
      <dgm:spPr/>
      <dgm:t>
        <a:bodyPr/>
        <a:lstStyle/>
        <a:p>
          <a:pPr>
            <a:buNone/>
          </a:pPr>
          <a:r>
            <a:rPr lang="en-US" b="1" dirty="0"/>
            <a:t>Property Assessed Clean Energy (PACE) Financing</a:t>
          </a:r>
          <a:endParaRPr lang="en-US" dirty="0"/>
        </a:p>
      </dgm:t>
    </dgm:pt>
    <dgm:pt modelId="{9E5BEC31-0B2A-4272-B779-1057426CEC5D}" type="parTrans" cxnId="{2AEBB87D-0051-4755-8273-35FBAA03AC4E}">
      <dgm:prSet/>
      <dgm:spPr/>
      <dgm:t>
        <a:bodyPr/>
        <a:lstStyle/>
        <a:p>
          <a:endParaRPr lang="en-US"/>
        </a:p>
      </dgm:t>
    </dgm:pt>
    <dgm:pt modelId="{EF147D7B-5698-4205-AD44-CD46E06CD3AF}" type="sibTrans" cxnId="{2AEBB87D-0051-4755-8273-35FBAA03AC4E}">
      <dgm:prSet/>
      <dgm:spPr/>
      <dgm:t>
        <a:bodyPr/>
        <a:lstStyle/>
        <a:p>
          <a:endParaRPr lang="en-US"/>
        </a:p>
      </dgm:t>
    </dgm:pt>
    <dgm:pt modelId="{F32F3567-2964-4A58-A0D9-4949773E4DCA}">
      <dgm:prSet/>
      <dgm:spPr/>
      <dgm:t>
        <a:bodyPr/>
        <a:lstStyle/>
        <a:p>
          <a:r>
            <a:rPr lang="en-US" dirty="0"/>
            <a:t>Finances up to 100% of energy efficiency investments in buildings through “off the books” property assessments</a:t>
          </a:r>
        </a:p>
      </dgm:t>
    </dgm:pt>
    <dgm:pt modelId="{4C2AEF9E-230A-4EEB-86D4-4C87E12AB72F}" type="parTrans" cxnId="{1DD2A31F-1E15-4953-9A90-9CFED797A472}">
      <dgm:prSet/>
      <dgm:spPr/>
      <dgm:t>
        <a:bodyPr/>
        <a:lstStyle/>
        <a:p>
          <a:endParaRPr lang="en-US"/>
        </a:p>
      </dgm:t>
    </dgm:pt>
    <dgm:pt modelId="{459A3663-FDA5-42D9-8BA7-149F562A7C1B}" type="sibTrans" cxnId="{1DD2A31F-1E15-4953-9A90-9CFED797A472}">
      <dgm:prSet/>
      <dgm:spPr/>
      <dgm:t>
        <a:bodyPr/>
        <a:lstStyle/>
        <a:p>
          <a:endParaRPr lang="en-US"/>
        </a:p>
      </dgm:t>
    </dgm:pt>
    <dgm:pt modelId="{430A571A-6A06-4E0D-9652-AE55B719C062}">
      <dgm:prSet/>
      <dgm:spPr/>
      <dgm:t>
        <a:bodyPr/>
        <a:lstStyle/>
        <a:p>
          <a:r>
            <a:rPr lang="en-US" dirty="0"/>
            <a:t>Property owners self-assess the property to gain capital for energy efficiency investments and repay the loan over time</a:t>
          </a:r>
        </a:p>
      </dgm:t>
    </dgm:pt>
    <dgm:pt modelId="{3070FE43-8E30-4AED-946F-728A79D51680}" type="parTrans" cxnId="{06D6E1B7-0182-4522-BA03-40751638BBDC}">
      <dgm:prSet/>
      <dgm:spPr/>
      <dgm:t>
        <a:bodyPr/>
        <a:lstStyle/>
        <a:p>
          <a:endParaRPr lang="en-US"/>
        </a:p>
      </dgm:t>
    </dgm:pt>
    <dgm:pt modelId="{985FFBF6-6A72-4644-8359-FDB69848F7C5}" type="sibTrans" cxnId="{06D6E1B7-0182-4522-BA03-40751638BBDC}">
      <dgm:prSet/>
      <dgm:spPr/>
      <dgm:t>
        <a:bodyPr/>
        <a:lstStyle/>
        <a:p>
          <a:endParaRPr lang="en-US"/>
        </a:p>
      </dgm:t>
    </dgm:pt>
    <dgm:pt modelId="{154D3BB0-938C-4EEE-8837-4FAC86593762}">
      <dgm:prSet/>
      <dgm:spPr/>
      <dgm:t>
        <a:bodyPr/>
        <a:lstStyle/>
        <a:p>
          <a:r>
            <a:rPr lang="en-US" dirty="0"/>
            <a:t>Debt secured by lien on property and remains with the property for up to 20 years</a:t>
          </a:r>
        </a:p>
      </dgm:t>
    </dgm:pt>
    <dgm:pt modelId="{CF57FD66-B8BB-419B-9287-5838A5376DA8}" type="parTrans" cxnId="{84E29474-FB04-4239-AA8D-2F941F0D3DDE}">
      <dgm:prSet/>
      <dgm:spPr/>
      <dgm:t>
        <a:bodyPr/>
        <a:lstStyle/>
        <a:p>
          <a:endParaRPr lang="en-US"/>
        </a:p>
      </dgm:t>
    </dgm:pt>
    <dgm:pt modelId="{67FA71E3-CD55-492C-9E6B-2113B06A2856}" type="sibTrans" cxnId="{84E29474-FB04-4239-AA8D-2F941F0D3DDE}">
      <dgm:prSet/>
      <dgm:spPr/>
      <dgm:t>
        <a:bodyPr/>
        <a:lstStyle/>
        <a:p>
          <a:endParaRPr lang="en-US"/>
        </a:p>
      </dgm:t>
    </dgm:pt>
    <dgm:pt modelId="{779C5EFD-6CB1-408B-98A7-25791B50B216}">
      <dgm:prSet/>
      <dgm:spPr/>
      <dgm:t>
        <a:bodyPr/>
        <a:lstStyle/>
        <a:p>
          <a:r>
            <a:rPr lang="en-US" dirty="0"/>
            <a:t>Other debt holders must consent to PACE financing </a:t>
          </a:r>
        </a:p>
      </dgm:t>
    </dgm:pt>
    <dgm:pt modelId="{E57574A4-58A8-47B6-ADF4-7EBF564E6637}" type="parTrans" cxnId="{92B864B3-ABFE-4881-932C-A43729C0EA59}">
      <dgm:prSet/>
      <dgm:spPr/>
      <dgm:t>
        <a:bodyPr/>
        <a:lstStyle/>
        <a:p>
          <a:endParaRPr lang="en-US"/>
        </a:p>
      </dgm:t>
    </dgm:pt>
    <dgm:pt modelId="{C5AB441F-2B32-4217-82F8-204B64C78F48}" type="sibTrans" cxnId="{92B864B3-ABFE-4881-932C-A43729C0EA59}">
      <dgm:prSet/>
      <dgm:spPr/>
      <dgm:t>
        <a:bodyPr/>
        <a:lstStyle/>
        <a:p>
          <a:endParaRPr lang="en-US"/>
        </a:p>
      </dgm:t>
    </dgm:pt>
    <dgm:pt modelId="{D5B90255-A538-489B-8198-1CACF062FF79}">
      <dgm:prSet/>
      <dgm:spPr/>
      <dgm:t>
        <a:bodyPr/>
        <a:lstStyle/>
        <a:p>
          <a:r>
            <a:rPr lang="en-US" dirty="0"/>
            <a:t>Private sector </a:t>
          </a:r>
          <a:r>
            <a:rPr lang="en-US" b="1" u="sng" dirty="0"/>
            <a:t>and</a:t>
          </a:r>
          <a:r>
            <a:rPr lang="en-US" dirty="0"/>
            <a:t> Public sector can use PACE financing</a:t>
          </a:r>
        </a:p>
      </dgm:t>
    </dgm:pt>
    <dgm:pt modelId="{B1470015-A3E4-47ED-9B6E-CE7AE0D04794}" type="parTrans" cxnId="{08CB1307-2500-4471-9D07-AA42C74923AB}">
      <dgm:prSet/>
      <dgm:spPr/>
      <dgm:t>
        <a:bodyPr/>
        <a:lstStyle/>
        <a:p>
          <a:endParaRPr lang="en-US"/>
        </a:p>
      </dgm:t>
    </dgm:pt>
    <dgm:pt modelId="{C0E42CCD-D036-428F-875C-31A7EE1AA753}" type="sibTrans" cxnId="{08CB1307-2500-4471-9D07-AA42C74923AB}">
      <dgm:prSet/>
      <dgm:spPr/>
      <dgm:t>
        <a:bodyPr/>
        <a:lstStyle/>
        <a:p>
          <a:endParaRPr lang="en-US"/>
        </a:p>
      </dgm:t>
    </dgm:pt>
    <dgm:pt modelId="{54ADFEFC-27BE-4A5C-ADE4-F7EC07DB9726}" type="pres">
      <dgm:prSet presAssocID="{A316AFD2-99F9-4E8A-9A90-3B39CF420A22}" presName="linear" presStyleCnt="0">
        <dgm:presLayoutVars>
          <dgm:dir/>
          <dgm:animLvl val="lvl"/>
          <dgm:resizeHandles val="exact"/>
        </dgm:presLayoutVars>
      </dgm:prSet>
      <dgm:spPr/>
    </dgm:pt>
    <dgm:pt modelId="{8119311B-6DC7-43CF-9499-C5568098C114}" type="pres">
      <dgm:prSet presAssocID="{79D41544-6142-420D-AC8A-8DF459977EBE}" presName="parentLin" presStyleCnt="0"/>
      <dgm:spPr/>
    </dgm:pt>
    <dgm:pt modelId="{7E26D91C-C494-4285-8529-D1A28190E173}" type="pres">
      <dgm:prSet presAssocID="{79D41544-6142-420D-AC8A-8DF459977EBE}" presName="parentLeftMargin" presStyleLbl="node1" presStyleIdx="0" presStyleCnt="1"/>
      <dgm:spPr/>
    </dgm:pt>
    <dgm:pt modelId="{332966D9-4B75-4058-AE0D-77646D0E1C08}" type="pres">
      <dgm:prSet presAssocID="{79D41544-6142-420D-AC8A-8DF459977EB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7731D02-33EB-42EA-BDDE-476A4FA106C9}" type="pres">
      <dgm:prSet presAssocID="{79D41544-6142-420D-AC8A-8DF459977EBE}" presName="negativeSpace" presStyleCnt="0"/>
      <dgm:spPr/>
    </dgm:pt>
    <dgm:pt modelId="{267B9E93-562D-47D1-B903-AB8A82AF46B1}" type="pres">
      <dgm:prSet presAssocID="{79D41544-6142-420D-AC8A-8DF459977EB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5905401-716E-4201-90E8-021A3819F82C}" type="presOf" srcId="{779C5EFD-6CB1-408B-98A7-25791B50B216}" destId="{267B9E93-562D-47D1-B903-AB8A82AF46B1}" srcOrd="0" destOrd="3" presId="urn:microsoft.com/office/officeart/2005/8/layout/list1"/>
    <dgm:cxn modelId="{08CB1307-2500-4471-9D07-AA42C74923AB}" srcId="{79D41544-6142-420D-AC8A-8DF459977EBE}" destId="{D5B90255-A538-489B-8198-1CACF062FF79}" srcOrd="4" destOrd="0" parTransId="{B1470015-A3E4-47ED-9B6E-CE7AE0D04794}" sibTransId="{C0E42CCD-D036-428F-875C-31A7EE1AA753}"/>
    <dgm:cxn modelId="{4C25ED15-CAA3-4711-B38E-1F9931CDAEC5}" type="presOf" srcId="{79D41544-6142-420D-AC8A-8DF459977EBE}" destId="{7E26D91C-C494-4285-8529-D1A28190E173}" srcOrd="0" destOrd="0" presId="urn:microsoft.com/office/officeart/2005/8/layout/list1"/>
    <dgm:cxn modelId="{1DD2A31F-1E15-4953-9A90-9CFED797A472}" srcId="{79D41544-6142-420D-AC8A-8DF459977EBE}" destId="{F32F3567-2964-4A58-A0D9-4949773E4DCA}" srcOrd="0" destOrd="0" parTransId="{4C2AEF9E-230A-4EEB-86D4-4C87E12AB72F}" sibTransId="{459A3663-FDA5-42D9-8BA7-149F562A7C1B}"/>
    <dgm:cxn modelId="{AFD2B438-F2FB-499B-8838-E3FE9498A3D6}" type="presOf" srcId="{F32F3567-2964-4A58-A0D9-4949773E4DCA}" destId="{267B9E93-562D-47D1-B903-AB8A82AF46B1}" srcOrd="0" destOrd="0" presId="urn:microsoft.com/office/officeart/2005/8/layout/list1"/>
    <dgm:cxn modelId="{DBD59C5E-0387-4D92-A804-34FBB94BF667}" type="presOf" srcId="{154D3BB0-938C-4EEE-8837-4FAC86593762}" destId="{267B9E93-562D-47D1-B903-AB8A82AF46B1}" srcOrd="0" destOrd="2" presId="urn:microsoft.com/office/officeart/2005/8/layout/list1"/>
    <dgm:cxn modelId="{768B2451-5B0B-48EB-A439-193376DCDA11}" type="presOf" srcId="{79D41544-6142-420D-AC8A-8DF459977EBE}" destId="{332966D9-4B75-4058-AE0D-77646D0E1C08}" srcOrd="1" destOrd="0" presId="urn:microsoft.com/office/officeart/2005/8/layout/list1"/>
    <dgm:cxn modelId="{84E29474-FB04-4239-AA8D-2F941F0D3DDE}" srcId="{79D41544-6142-420D-AC8A-8DF459977EBE}" destId="{154D3BB0-938C-4EEE-8837-4FAC86593762}" srcOrd="2" destOrd="0" parTransId="{CF57FD66-B8BB-419B-9287-5838A5376DA8}" sibTransId="{67FA71E3-CD55-492C-9E6B-2113B06A2856}"/>
    <dgm:cxn modelId="{2AEBB87D-0051-4755-8273-35FBAA03AC4E}" srcId="{A316AFD2-99F9-4E8A-9A90-3B39CF420A22}" destId="{79D41544-6142-420D-AC8A-8DF459977EBE}" srcOrd="0" destOrd="0" parTransId="{9E5BEC31-0B2A-4272-B779-1057426CEC5D}" sibTransId="{EF147D7B-5698-4205-AD44-CD46E06CD3AF}"/>
    <dgm:cxn modelId="{0E678CAE-E332-432A-9E23-1D9ECC0A666F}" type="presOf" srcId="{430A571A-6A06-4E0D-9652-AE55B719C062}" destId="{267B9E93-562D-47D1-B903-AB8A82AF46B1}" srcOrd="0" destOrd="1" presId="urn:microsoft.com/office/officeart/2005/8/layout/list1"/>
    <dgm:cxn modelId="{92B864B3-ABFE-4881-932C-A43729C0EA59}" srcId="{79D41544-6142-420D-AC8A-8DF459977EBE}" destId="{779C5EFD-6CB1-408B-98A7-25791B50B216}" srcOrd="3" destOrd="0" parTransId="{E57574A4-58A8-47B6-ADF4-7EBF564E6637}" sibTransId="{C5AB441F-2B32-4217-82F8-204B64C78F48}"/>
    <dgm:cxn modelId="{06D6E1B7-0182-4522-BA03-40751638BBDC}" srcId="{79D41544-6142-420D-AC8A-8DF459977EBE}" destId="{430A571A-6A06-4E0D-9652-AE55B719C062}" srcOrd="1" destOrd="0" parTransId="{3070FE43-8E30-4AED-946F-728A79D51680}" sibTransId="{985FFBF6-6A72-4644-8359-FDB69848F7C5}"/>
    <dgm:cxn modelId="{713942E8-98B3-47EC-A6FD-EFE44B341E9E}" type="presOf" srcId="{A316AFD2-99F9-4E8A-9A90-3B39CF420A22}" destId="{54ADFEFC-27BE-4A5C-ADE4-F7EC07DB9726}" srcOrd="0" destOrd="0" presId="urn:microsoft.com/office/officeart/2005/8/layout/list1"/>
    <dgm:cxn modelId="{87B483E9-D66D-4FF6-810D-882B01C44FE4}" type="presOf" srcId="{D5B90255-A538-489B-8198-1CACF062FF79}" destId="{267B9E93-562D-47D1-B903-AB8A82AF46B1}" srcOrd="0" destOrd="4" presId="urn:microsoft.com/office/officeart/2005/8/layout/list1"/>
    <dgm:cxn modelId="{61DC544E-A0E0-454A-9E3F-D07221E92B89}" type="presParOf" srcId="{54ADFEFC-27BE-4A5C-ADE4-F7EC07DB9726}" destId="{8119311B-6DC7-43CF-9499-C5568098C114}" srcOrd="0" destOrd="0" presId="urn:microsoft.com/office/officeart/2005/8/layout/list1"/>
    <dgm:cxn modelId="{ED06BEBE-3F15-4AAF-80FF-F9110F4F0FB4}" type="presParOf" srcId="{8119311B-6DC7-43CF-9499-C5568098C114}" destId="{7E26D91C-C494-4285-8529-D1A28190E173}" srcOrd="0" destOrd="0" presId="urn:microsoft.com/office/officeart/2005/8/layout/list1"/>
    <dgm:cxn modelId="{57B76D70-AF1B-4569-90D5-8BBB81E7CC15}" type="presParOf" srcId="{8119311B-6DC7-43CF-9499-C5568098C114}" destId="{332966D9-4B75-4058-AE0D-77646D0E1C08}" srcOrd="1" destOrd="0" presId="urn:microsoft.com/office/officeart/2005/8/layout/list1"/>
    <dgm:cxn modelId="{00973495-28A2-4D24-9CA7-EC47A8FE6C1E}" type="presParOf" srcId="{54ADFEFC-27BE-4A5C-ADE4-F7EC07DB9726}" destId="{F7731D02-33EB-42EA-BDDE-476A4FA106C9}" srcOrd="1" destOrd="0" presId="urn:microsoft.com/office/officeart/2005/8/layout/list1"/>
    <dgm:cxn modelId="{1C973525-4976-40EE-84BF-D6E3EDE06867}" type="presParOf" srcId="{54ADFEFC-27BE-4A5C-ADE4-F7EC07DB9726}" destId="{267B9E93-562D-47D1-B903-AB8A82AF46B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F265573-55B9-49C7-99B3-2C3097E4CB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EADE46-0D62-49DB-A575-E71B770F53E7}">
      <dgm:prSet/>
      <dgm:spPr/>
      <dgm:t>
        <a:bodyPr/>
        <a:lstStyle/>
        <a:p>
          <a:r>
            <a:rPr lang="en-US" dirty="0"/>
            <a:t>PACE eligible expenses</a:t>
          </a:r>
        </a:p>
      </dgm:t>
    </dgm:pt>
    <dgm:pt modelId="{840B0F8B-735F-476B-95D0-EB56D7320EC1}" type="parTrans" cxnId="{2D5A0661-BDA5-4FD5-9808-47041B6F7B6B}">
      <dgm:prSet/>
      <dgm:spPr/>
      <dgm:t>
        <a:bodyPr/>
        <a:lstStyle/>
        <a:p>
          <a:endParaRPr lang="en-US"/>
        </a:p>
      </dgm:t>
    </dgm:pt>
    <dgm:pt modelId="{D92B81CB-C58A-47B4-AB1F-9A661008375B}" type="sibTrans" cxnId="{2D5A0661-BDA5-4FD5-9808-47041B6F7B6B}">
      <dgm:prSet/>
      <dgm:spPr/>
      <dgm:t>
        <a:bodyPr/>
        <a:lstStyle/>
        <a:p>
          <a:endParaRPr lang="en-US"/>
        </a:p>
      </dgm:t>
    </dgm:pt>
    <dgm:pt modelId="{AE7F142F-9091-47CE-8EEC-9D27FA4E51E4}">
      <dgm:prSet/>
      <dgm:spPr/>
      <dgm:t>
        <a:bodyPr/>
        <a:lstStyle/>
        <a:p>
          <a:r>
            <a:rPr lang="en-US" dirty="0"/>
            <a:t>Retrofits or Energy Projects</a:t>
          </a:r>
        </a:p>
      </dgm:t>
    </dgm:pt>
    <dgm:pt modelId="{70098346-53AD-4B13-81F2-D37552BF9947}" type="parTrans" cxnId="{2E6DC7FD-2420-4560-B63C-71FA653C2CAC}">
      <dgm:prSet/>
      <dgm:spPr/>
      <dgm:t>
        <a:bodyPr/>
        <a:lstStyle/>
        <a:p>
          <a:endParaRPr lang="en-US"/>
        </a:p>
      </dgm:t>
    </dgm:pt>
    <dgm:pt modelId="{06799242-4C06-40B4-9CC0-9A79633C30A5}" type="sibTrans" cxnId="{2E6DC7FD-2420-4560-B63C-71FA653C2CAC}">
      <dgm:prSet/>
      <dgm:spPr/>
      <dgm:t>
        <a:bodyPr/>
        <a:lstStyle/>
        <a:p>
          <a:endParaRPr lang="en-US"/>
        </a:p>
      </dgm:t>
    </dgm:pt>
    <dgm:pt modelId="{D2F8DC9C-EBEA-4E30-AACA-A7BF796C944D}">
      <dgm:prSet/>
      <dgm:spPr/>
      <dgm:t>
        <a:bodyPr/>
        <a:lstStyle/>
        <a:p>
          <a:r>
            <a:rPr lang="en-US" dirty="0"/>
            <a:t>Doors, windows and building envelope</a:t>
          </a:r>
        </a:p>
      </dgm:t>
    </dgm:pt>
    <dgm:pt modelId="{3A6C471E-CEE1-457A-A75E-AF76B63297FD}" type="parTrans" cxnId="{A62970BA-831B-481A-B21E-7CA157B0AD0E}">
      <dgm:prSet/>
      <dgm:spPr/>
      <dgm:t>
        <a:bodyPr/>
        <a:lstStyle/>
        <a:p>
          <a:endParaRPr lang="en-US"/>
        </a:p>
      </dgm:t>
    </dgm:pt>
    <dgm:pt modelId="{29D2FA89-0615-47EF-AD1A-2D3C1FB75221}" type="sibTrans" cxnId="{A62970BA-831B-481A-B21E-7CA157B0AD0E}">
      <dgm:prSet/>
      <dgm:spPr/>
      <dgm:t>
        <a:bodyPr/>
        <a:lstStyle/>
        <a:p>
          <a:endParaRPr lang="en-US"/>
        </a:p>
      </dgm:t>
    </dgm:pt>
    <dgm:pt modelId="{167331D7-D77A-4779-9E85-69F8A6062511}">
      <dgm:prSet/>
      <dgm:spPr/>
      <dgm:t>
        <a:bodyPr/>
        <a:lstStyle/>
        <a:p>
          <a:r>
            <a:rPr lang="en-US"/>
            <a:t>Climate control</a:t>
          </a:r>
          <a:endParaRPr lang="en-US" dirty="0"/>
        </a:p>
      </dgm:t>
    </dgm:pt>
    <dgm:pt modelId="{79289DE3-1C4D-43DC-99CE-73D5C2F72EFA}" type="parTrans" cxnId="{8D8D0AA6-243C-4DF7-9BF3-55C163AF8BD2}">
      <dgm:prSet/>
      <dgm:spPr/>
      <dgm:t>
        <a:bodyPr/>
        <a:lstStyle/>
        <a:p>
          <a:endParaRPr lang="en-US"/>
        </a:p>
      </dgm:t>
    </dgm:pt>
    <dgm:pt modelId="{5BAF8BC4-CDE8-4B10-9BE2-9F564CC60946}" type="sibTrans" cxnId="{8D8D0AA6-243C-4DF7-9BF3-55C163AF8BD2}">
      <dgm:prSet/>
      <dgm:spPr/>
      <dgm:t>
        <a:bodyPr/>
        <a:lstStyle/>
        <a:p>
          <a:endParaRPr lang="en-US"/>
        </a:p>
      </dgm:t>
    </dgm:pt>
    <dgm:pt modelId="{8C29D6AE-8E6F-43F2-816C-ABC7443F3C22}">
      <dgm:prSet/>
      <dgm:spPr/>
      <dgm:t>
        <a:bodyPr/>
        <a:lstStyle/>
        <a:p>
          <a:r>
            <a:rPr lang="en-US" dirty="0"/>
            <a:t>Cooling roofing</a:t>
          </a:r>
        </a:p>
      </dgm:t>
    </dgm:pt>
    <dgm:pt modelId="{08EC9B4A-38A2-4258-A1FF-4BB5DCBB62D0}" type="parTrans" cxnId="{AAA84DB4-0601-4930-AA27-4508E86FECB6}">
      <dgm:prSet/>
      <dgm:spPr/>
      <dgm:t>
        <a:bodyPr/>
        <a:lstStyle/>
        <a:p>
          <a:endParaRPr lang="en-US"/>
        </a:p>
      </dgm:t>
    </dgm:pt>
    <dgm:pt modelId="{61CBCA68-FF86-4464-B6B8-E2568E6E785A}" type="sibTrans" cxnId="{AAA84DB4-0601-4930-AA27-4508E86FECB6}">
      <dgm:prSet/>
      <dgm:spPr/>
      <dgm:t>
        <a:bodyPr/>
        <a:lstStyle/>
        <a:p>
          <a:endParaRPr lang="en-US"/>
        </a:p>
      </dgm:t>
    </dgm:pt>
    <dgm:pt modelId="{7C1645B7-8A58-4182-85BE-0A12A1940558}">
      <dgm:prSet/>
      <dgm:spPr/>
      <dgm:t>
        <a:bodyPr/>
        <a:lstStyle/>
        <a:p>
          <a:r>
            <a:rPr lang="en-US"/>
            <a:t>Insulation</a:t>
          </a:r>
          <a:endParaRPr lang="en-US" dirty="0"/>
        </a:p>
      </dgm:t>
    </dgm:pt>
    <dgm:pt modelId="{2D259644-9BAF-4503-9C06-419F8C7FE0B3}" type="parTrans" cxnId="{4F8DBAA8-A186-439E-A502-8455C6849B73}">
      <dgm:prSet/>
      <dgm:spPr/>
      <dgm:t>
        <a:bodyPr/>
        <a:lstStyle/>
        <a:p>
          <a:endParaRPr lang="en-US"/>
        </a:p>
      </dgm:t>
    </dgm:pt>
    <dgm:pt modelId="{CE3870E3-46B4-4C6C-9649-BA73551A0C17}" type="sibTrans" cxnId="{4F8DBAA8-A186-439E-A502-8455C6849B73}">
      <dgm:prSet/>
      <dgm:spPr/>
      <dgm:t>
        <a:bodyPr/>
        <a:lstStyle/>
        <a:p>
          <a:endParaRPr lang="en-US"/>
        </a:p>
      </dgm:t>
    </dgm:pt>
    <dgm:pt modelId="{397264A9-B00A-4DAF-97F6-32DDF341FE70}">
      <dgm:prSet/>
      <dgm:spPr/>
      <dgm:t>
        <a:bodyPr/>
        <a:lstStyle/>
        <a:p>
          <a:r>
            <a:rPr lang="en-US"/>
            <a:t>Water efficiency</a:t>
          </a:r>
          <a:endParaRPr lang="en-US" dirty="0"/>
        </a:p>
      </dgm:t>
    </dgm:pt>
    <dgm:pt modelId="{762714A5-6BB0-4D9A-95BA-A032763515C5}" type="parTrans" cxnId="{87276FCC-D448-4083-9D28-3D488A15BEBB}">
      <dgm:prSet/>
      <dgm:spPr/>
      <dgm:t>
        <a:bodyPr/>
        <a:lstStyle/>
        <a:p>
          <a:endParaRPr lang="en-US"/>
        </a:p>
      </dgm:t>
    </dgm:pt>
    <dgm:pt modelId="{04E8C120-B535-44E0-A1A4-AA588635733C}" type="sibTrans" cxnId="{87276FCC-D448-4083-9D28-3D488A15BEBB}">
      <dgm:prSet/>
      <dgm:spPr/>
      <dgm:t>
        <a:bodyPr/>
        <a:lstStyle/>
        <a:p>
          <a:endParaRPr lang="en-US"/>
        </a:p>
      </dgm:t>
    </dgm:pt>
    <dgm:pt modelId="{28834A56-4B50-461D-9BAA-97F34461EE81}">
      <dgm:prSet/>
      <dgm:spPr/>
      <dgm:t>
        <a:bodyPr/>
        <a:lstStyle/>
        <a:p>
          <a:r>
            <a:rPr lang="en-US"/>
            <a:t>Natural disaster preparedness</a:t>
          </a:r>
          <a:endParaRPr lang="en-US" dirty="0"/>
        </a:p>
      </dgm:t>
    </dgm:pt>
    <dgm:pt modelId="{AFDDE00D-4476-4B7B-9A8A-12A8C8C0E1A1}" type="parTrans" cxnId="{24CF57E6-5469-4088-8FBF-29DF854CD2B0}">
      <dgm:prSet/>
      <dgm:spPr/>
      <dgm:t>
        <a:bodyPr/>
        <a:lstStyle/>
        <a:p>
          <a:endParaRPr lang="en-US"/>
        </a:p>
      </dgm:t>
    </dgm:pt>
    <dgm:pt modelId="{DA4BC3C8-F11C-4D02-8846-F64C39E28CDA}" type="sibTrans" cxnId="{24CF57E6-5469-4088-8FBF-29DF854CD2B0}">
      <dgm:prSet/>
      <dgm:spPr/>
      <dgm:t>
        <a:bodyPr/>
        <a:lstStyle/>
        <a:p>
          <a:endParaRPr lang="en-US"/>
        </a:p>
      </dgm:t>
    </dgm:pt>
    <dgm:pt modelId="{E282922D-626C-45BC-A923-BA35DD959880}">
      <dgm:prSet/>
      <dgm:spPr/>
      <dgm:t>
        <a:bodyPr/>
        <a:lstStyle/>
        <a:p>
          <a:r>
            <a:rPr lang="en-US" dirty="0"/>
            <a:t>Lighting</a:t>
          </a:r>
        </a:p>
      </dgm:t>
    </dgm:pt>
    <dgm:pt modelId="{1032E346-67CC-4D54-A7E1-E13C6FF6A64D}" type="parTrans" cxnId="{D26D0FEF-EC8C-42B3-8F4F-2B88C15650F4}">
      <dgm:prSet/>
      <dgm:spPr/>
    </dgm:pt>
    <dgm:pt modelId="{E4F7444A-2948-483B-8DEC-DEA4FFE1B76C}" type="sibTrans" cxnId="{D26D0FEF-EC8C-42B3-8F4F-2B88C15650F4}">
      <dgm:prSet/>
      <dgm:spPr/>
    </dgm:pt>
    <dgm:pt modelId="{6B10190D-3B4D-452A-9A7D-BB08167EEE9F}">
      <dgm:prSet/>
      <dgm:spPr/>
      <dgm:t>
        <a:bodyPr/>
        <a:lstStyle/>
        <a:p>
          <a:r>
            <a:rPr lang="en-US" dirty="0"/>
            <a:t>Solar Power</a:t>
          </a:r>
        </a:p>
      </dgm:t>
    </dgm:pt>
    <dgm:pt modelId="{C4D12EFD-390C-4BF8-BB4A-763B9EB85667}" type="parTrans" cxnId="{8F4904CE-852C-4BB7-B24E-4AEA81182B2C}">
      <dgm:prSet/>
      <dgm:spPr/>
    </dgm:pt>
    <dgm:pt modelId="{73B88763-A858-4493-A51F-4BC2B1A79C94}" type="sibTrans" cxnId="{8F4904CE-852C-4BB7-B24E-4AEA81182B2C}">
      <dgm:prSet/>
      <dgm:spPr/>
    </dgm:pt>
    <dgm:pt modelId="{9A7A44EF-003A-4FAB-A0F3-611263B6A9E1}" type="pres">
      <dgm:prSet presAssocID="{DF265573-55B9-49C7-99B3-2C3097E4CBB5}" presName="linear" presStyleCnt="0">
        <dgm:presLayoutVars>
          <dgm:dir/>
          <dgm:animLvl val="lvl"/>
          <dgm:resizeHandles val="exact"/>
        </dgm:presLayoutVars>
      </dgm:prSet>
      <dgm:spPr/>
    </dgm:pt>
    <dgm:pt modelId="{F9EA3780-8D41-4D46-841E-1322B6761EE3}" type="pres">
      <dgm:prSet presAssocID="{47EADE46-0D62-49DB-A575-E71B770F53E7}" presName="parentLin" presStyleCnt="0"/>
      <dgm:spPr/>
    </dgm:pt>
    <dgm:pt modelId="{52A5D266-453F-4E1C-8F44-DBBDF31035C0}" type="pres">
      <dgm:prSet presAssocID="{47EADE46-0D62-49DB-A575-E71B770F53E7}" presName="parentLeftMargin" presStyleLbl="node1" presStyleIdx="0" presStyleCnt="1"/>
      <dgm:spPr/>
    </dgm:pt>
    <dgm:pt modelId="{58AB4487-2C48-4CA6-95CA-324531BEFA30}" type="pres">
      <dgm:prSet presAssocID="{47EADE46-0D62-49DB-A575-E71B770F53E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42BE5E1-522C-4D5D-8E3E-35D27AA5A0E0}" type="pres">
      <dgm:prSet presAssocID="{47EADE46-0D62-49DB-A575-E71B770F53E7}" presName="negativeSpace" presStyleCnt="0"/>
      <dgm:spPr/>
    </dgm:pt>
    <dgm:pt modelId="{CD6A5499-A9F9-46A1-8AAD-EFD9825CA3BE}" type="pres">
      <dgm:prSet presAssocID="{47EADE46-0D62-49DB-A575-E71B770F53E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CC6F519-C84A-4597-8CFB-C17A4C103119}" type="presOf" srcId="{E282922D-626C-45BC-A923-BA35DD959880}" destId="{CD6A5499-A9F9-46A1-8AAD-EFD9825CA3BE}" srcOrd="0" destOrd="1" presId="urn:microsoft.com/office/officeart/2005/8/layout/list1"/>
    <dgm:cxn modelId="{2D5A0661-BDA5-4FD5-9808-47041B6F7B6B}" srcId="{DF265573-55B9-49C7-99B3-2C3097E4CBB5}" destId="{47EADE46-0D62-49DB-A575-E71B770F53E7}" srcOrd="0" destOrd="0" parTransId="{840B0F8B-735F-476B-95D0-EB56D7320EC1}" sibTransId="{D92B81CB-C58A-47B4-AB1F-9A661008375B}"/>
    <dgm:cxn modelId="{5F155245-F68C-4025-BC06-CD62441887EF}" type="presOf" srcId="{47EADE46-0D62-49DB-A575-E71B770F53E7}" destId="{58AB4487-2C48-4CA6-95CA-324531BEFA30}" srcOrd="1" destOrd="0" presId="urn:microsoft.com/office/officeart/2005/8/layout/list1"/>
    <dgm:cxn modelId="{99537780-0038-403A-AB5B-76533B9F5613}" type="presOf" srcId="{28834A56-4B50-461D-9BAA-97F34461EE81}" destId="{CD6A5499-A9F9-46A1-8AAD-EFD9825CA3BE}" srcOrd="0" destOrd="8" presId="urn:microsoft.com/office/officeart/2005/8/layout/list1"/>
    <dgm:cxn modelId="{7E156F8C-655F-4246-B720-A60D687FC0C3}" type="presOf" srcId="{D2F8DC9C-EBEA-4E30-AACA-A7BF796C944D}" destId="{CD6A5499-A9F9-46A1-8AAD-EFD9825CA3BE}" srcOrd="0" destOrd="3" presId="urn:microsoft.com/office/officeart/2005/8/layout/list1"/>
    <dgm:cxn modelId="{8D8D0AA6-243C-4DF7-9BF3-55C163AF8BD2}" srcId="{47EADE46-0D62-49DB-A575-E71B770F53E7}" destId="{167331D7-D77A-4779-9E85-69F8A6062511}" srcOrd="4" destOrd="0" parTransId="{79289DE3-1C4D-43DC-99CE-73D5C2F72EFA}" sibTransId="{5BAF8BC4-CDE8-4B10-9BE2-9F564CC60946}"/>
    <dgm:cxn modelId="{4F8DBAA8-A186-439E-A502-8455C6849B73}" srcId="{47EADE46-0D62-49DB-A575-E71B770F53E7}" destId="{7C1645B7-8A58-4182-85BE-0A12A1940558}" srcOrd="6" destOrd="0" parTransId="{2D259644-9BAF-4503-9C06-419F8C7FE0B3}" sibTransId="{CE3870E3-46B4-4C6C-9649-BA73551A0C17}"/>
    <dgm:cxn modelId="{9BC79EAF-5394-4376-8961-25AE64E71FA3}" type="presOf" srcId="{7C1645B7-8A58-4182-85BE-0A12A1940558}" destId="{CD6A5499-A9F9-46A1-8AAD-EFD9825CA3BE}" srcOrd="0" destOrd="6" presId="urn:microsoft.com/office/officeart/2005/8/layout/list1"/>
    <dgm:cxn modelId="{AAA84DB4-0601-4930-AA27-4508E86FECB6}" srcId="{47EADE46-0D62-49DB-A575-E71B770F53E7}" destId="{8C29D6AE-8E6F-43F2-816C-ABC7443F3C22}" srcOrd="5" destOrd="0" parTransId="{08EC9B4A-38A2-4258-A1FF-4BB5DCBB62D0}" sibTransId="{61CBCA68-FF86-4464-B6B8-E2568E6E785A}"/>
    <dgm:cxn modelId="{A62970BA-831B-481A-B21E-7CA157B0AD0E}" srcId="{47EADE46-0D62-49DB-A575-E71B770F53E7}" destId="{D2F8DC9C-EBEA-4E30-AACA-A7BF796C944D}" srcOrd="3" destOrd="0" parTransId="{3A6C471E-CEE1-457A-A75E-AF76B63297FD}" sibTransId="{29D2FA89-0615-47EF-AD1A-2D3C1FB75221}"/>
    <dgm:cxn modelId="{24FCF7C5-2B4F-44BF-8612-8157097E27B3}" type="presOf" srcId="{47EADE46-0D62-49DB-A575-E71B770F53E7}" destId="{52A5D266-453F-4E1C-8F44-DBBDF31035C0}" srcOrd="0" destOrd="0" presId="urn:microsoft.com/office/officeart/2005/8/layout/list1"/>
    <dgm:cxn modelId="{87276FCC-D448-4083-9D28-3D488A15BEBB}" srcId="{47EADE46-0D62-49DB-A575-E71B770F53E7}" destId="{397264A9-B00A-4DAF-97F6-32DDF341FE70}" srcOrd="7" destOrd="0" parTransId="{762714A5-6BB0-4D9A-95BA-A032763515C5}" sibTransId="{04E8C120-B535-44E0-A1A4-AA588635733C}"/>
    <dgm:cxn modelId="{8F4904CE-852C-4BB7-B24E-4AEA81182B2C}" srcId="{47EADE46-0D62-49DB-A575-E71B770F53E7}" destId="{6B10190D-3B4D-452A-9A7D-BB08167EEE9F}" srcOrd="2" destOrd="0" parTransId="{C4D12EFD-390C-4BF8-BB4A-763B9EB85667}" sibTransId="{73B88763-A858-4493-A51F-4BC2B1A79C94}"/>
    <dgm:cxn modelId="{629BA8CE-8A43-40E8-8115-524AC5B8F9F0}" type="presOf" srcId="{8C29D6AE-8E6F-43F2-816C-ABC7443F3C22}" destId="{CD6A5499-A9F9-46A1-8AAD-EFD9825CA3BE}" srcOrd="0" destOrd="5" presId="urn:microsoft.com/office/officeart/2005/8/layout/list1"/>
    <dgm:cxn modelId="{D4AC03DA-1E00-4B15-984F-66BAE896D841}" type="presOf" srcId="{AE7F142F-9091-47CE-8EEC-9D27FA4E51E4}" destId="{CD6A5499-A9F9-46A1-8AAD-EFD9825CA3BE}" srcOrd="0" destOrd="0" presId="urn:microsoft.com/office/officeart/2005/8/layout/list1"/>
    <dgm:cxn modelId="{E37B09E0-0A60-4255-A377-098D6787FA8E}" type="presOf" srcId="{6B10190D-3B4D-452A-9A7D-BB08167EEE9F}" destId="{CD6A5499-A9F9-46A1-8AAD-EFD9825CA3BE}" srcOrd="0" destOrd="2" presId="urn:microsoft.com/office/officeart/2005/8/layout/list1"/>
    <dgm:cxn modelId="{24CF57E6-5469-4088-8FBF-29DF854CD2B0}" srcId="{47EADE46-0D62-49DB-A575-E71B770F53E7}" destId="{28834A56-4B50-461D-9BAA-97F34461EE81}" srcOrd="8" destOrd="0" parTransId="{AFDDE00D-4476-4B7B-9A8A-12A8C8C0E1A1}" sibTransId="{DA4BC3C8-F11C-4D02-8846-F64C39E28CDA}"/>
    <dgm:cxn modelId="{A75D74E7-3384-46DC-8C3E-448976FE696B}" type="presOf" srcId="{167331D7-D77A-4779-9E85-69F8A6062511}" destId="{CD6A5499-A9F9-46A1-8AAD-EFD9825CA3BE}" srcOrd="0" destOrd="4" presId="urn:microsoft.com/office/officeart/2005/8/layout/list1"/>
    <dgm:cxn modelId="{7CF860EC-AA6A-477B-868E-F8134FF46162}" type="presOf" srcId="{397264A9-B00A-4DAF-97F6-32DDF341FE70}" destId="{CD6A5499-A9F9-46A1-8AAD-EFD9825CA3BE}" srcOrd="0" destOrd="7" presId="urn:microsoft.com/office/officeart/2005/8/layout/list1"/>
    <dgm:cxn modelId="{DCFF99ED-1E34-4C51-AB77-5E4F7D955173}" type="presOf" srcId="{DF265573-55B9-49C7-99B3-2C3097E4CBB5}" destId="{9A7A44EF-003A-4FAB-A0F3-611263B6A9E1}" srcOrd="0" destOrd="0" presId="urn:microsoft.com/office/officeart/2005/8/layout/list1"/>
    <dgm:cxn modelId="{D26D0FEF-EC8C-42B3-8F4F-2B88C15650F4}" srcId="{47EADE46-0D62-49DB-A575-E71B770F53E7}" destId="{E282922D-626C-45BC-A923-BA35DD959880}" srcOrd="1" destOrd="0" parTransId="{1032E346-67CC-4D54-A7E1-E13C6FF6A64D}" sibTransId="{E4F7444A-2948-483B-8DEC-DEA4FFE1B76C}"/>
    <dgm:cxn modelId="{2E6DC7FD-2420-4560-B63C-71FA653C2CAC}" srcId="{47EADE46-0D62-49DB-A575-E71B770F53E7}" destId="{AE7F142F-9091-47CE-8EEC-9D27FA4E51E4}" srcOrd="0" destOrd="0" parTransId="{70098346-53AD-4B13-81F2-D37552BF9947}" sibTransId="{06799242-4C06-40B4-9CC0-9A79633C30A5}"/>
    <dgm:cxn modelId="{15AE2198-0500-40BE-9692-C7B05BA9B4BB}" type="presParOf" srcId="{9A7A44EF-003A-4FAB-A0F3-611263B6A9E1}" destId="{F9EA3780-8D41-4D46-841E-1322B6761EE3}" srcOrd="0" destOrd="0" presId="urn:microsoft.com/office/officeart/2005/8/layout/list1"/>
    <dgm:cxn modelId="{BEF06FE1-93D7-4577-89A3-1884887A92F6}" type="presParOf" srcId="{F9EA3780-8D41-4D46-841E-1322B6761EE3}" destId="{52A5D266-453F-4E1C-8F44-DBBDF31035C0}" srcOrd="0" destOrd="0" presId="urn:microsoft.com/office/officeart/2005/8/layout/list1"/>
    <dgm:cxn modelId="{6D462317-762A-4556-8D51-28871CFA3418}" type="presParOf" srcId="{F9EA3780-8D41-4D46-841E-1322B6761EE3}" destId="{58AB4487-2C48-4CA6-95CA-324531BEFA30}" srcOrd="1" destOrd="0" presId="urn:microsoft.com/office/officeart/2005/8/layout/list1"/>
    <dgm:cxn modelId="{F7EFF2CB-F081-4F1B-B3D3-C9404B3D4694}" type="presParOf" srcId="{9A7A44EF-003A-4FAB-A0F3-611263B6A9E1}" destId="{342BE5E1-522C-4D5D-8E3E-35D27AA5A0E0}" srcOrd="1" destOrd="0" presId="urn:microsoft.com/office/officeart/2005/8/layout/list1"/>
    <dgm:cxn modelId="{B42A9B04-85AC-4F03-9CA0-F80C1DC73637}" type="presParOf" srcId="{9A7A44EF-003A-4FAB-A0F3-611263B6A9E1}" destId="{CD6A5499-A9F9-46A1-8AAD-EFD9825CA3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6EA5CE-FD55-4DC6-A976-2129538471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00F58-E0BE-4F00-9BEC-5D9680484A5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Municipal/County Planning and Zoning</a:t>
          </a:r>
          <a:endParaRPr lang="en-US" dirty="0"/>
        </a:p>
      </dgm:t>
    </dgm:pt>
    <dgm:pt modelId="{593DBADA-3528-47D8-BB5A-ADF67A67F8C6}" type="parTrans" cxnId="{3B2ED73D-F811-47D2-BB50-4BB633334702}">
      <dgm:prSet/>
      <dgm:spPr/>
      <dgm:t>
        <a:bodyPr/>
        <a:lstStyle/>
        <a:p>
          <a:endParaRPr lang="en-US"/>
        </a:p>
      </dgm:t>
    </dgm:pt>
    <dgm:pt modelId="{807CD38A-EB65-4D09-8457-107E049293EB}" type="sibTrans" cxnId="{3B2ED73D-F811-47D2-BB50-4BB633334702}">
      <dgm:prSet/>
      <dgm:spPr/>
      <dgm:t>
        <a:bodyPr/>
        <a:lstStyle/>
        <a:p>
          <a:endParaRPr lang="en-US"/>
        </a:p>
      </dgm:t>
    </dgm:pt>
    <dgm:pt modelId="{ACB403D7-14D4-49EB-BE64-858DB25483D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Planning Commissions are comprised of elected officials and citizens.</a:t>
          </a:r>
        </a:p>
      </dgm:t>
    </dgm:pt>
    <dgm:pt modelId="{38313558-D979-44E6-9B08-51B9E2134A63}" type="parTrans" cxnId="{20B56804-3BC7-4A07-ADA1-39F35EC8A28B}">
      <dgm:prSet/>
      <dgm:spPr/>
      <dgm:t>
        <a:bodyPr/>
        <a:lstStyle/>
        <a:p>
          <a:endParaRPr lang="en-US"/>
        </a:p>
      </dgm:t>
    </dgm:pt>
    <dgm:pt modelId="{5D0A270A-0702-4859-96A6-388E35420E73}" type="sibTrans" cxnId="{20B56804-3BC7-4A07-ADA1-39F35EC8A28B}">
      <dgm:prSet/>
      <dgm:spPr/>
      <dgm:t>
        <a:bodyPr/>
        <a:lstStyle/>
        <a:p>
          <a:endParaRPr lang="en-US"/>
        </a:p>
      </dgm:t>
    </dgm:pt>
    <dgm:pt modelId="{5A94F723-6895-41F4-8293-1CA307FAE65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Create maps, plans, studies, recommendations, etc.</a:t>
          </a:r>
        </a:p>
      </dgm:t>
    </dgm:pt>
    <dgm:pt modelId="{6D24A141-0DF4-4176-BDC1-8737C410055B}" type="parTrans" cxnId="{F63D60C2-1094-4BC6-9492-A5B733016E17}">
      <dgm:prSet/>
      <dgm:spPr/>
      <dgm:t>
        <a:bodyPr/>
        <a:lstStyle/>
        <a:p>
          <a:endParaRPr lang="en-US"/>
        </a:p>
      </dgm:t>
    </dgm:pt>
    <dgm:pt modelId="{FB2B64E8-9974-4EC0-BD1C-BDD641F640DB}" type="sibTrans" cxnId="{F63D60C2-1094-4BC6-9492-A5B733016E17}">
      <dgm:prSet/>
      <dgm:spPr/>
      <dgm:t>
        <a:bodyPr/>
        <a:lstStyle/>
        <a:p>
          <a:endParaRPr lang="en-US"/>
        </a:p>
      </dgm:t>
    </dgm:pt>
    <dgm:pt modelId="{FD943C8B-8A6E-4C6A-A975-C2F10317E8A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Responsible for initial review of new zoning ordinances or amendments to existing zoning ordinances.</a:t>
          </a:r>
        </a:p>
      </dgm:t>
    </dgm:pt>
    <dgm:pt modelId="{612C6448-D3FF-4FC8-B9C8-F5B5B441CBC5}" type="parTrans" cxnId="{7880DE25-ED91-4286-A27C-5E968AAA01BB}">
      <dgm:prSet/>
      <dgm:spPr/>
      <dgm:t>
        <a:bodyPr/>
        <a:lstStyle/>
        <a:p>
          <a:endParaRPr lang="en-US"/>
        </a:p>
      </dgm:t>
    </dgm:pt>
    <dgm:pt modelId="{5A8569B3-F33A-4654-86C3-A8948F9AE204}" type="sibTrans" cxnId="{7880DE25-ED91-4286-A27C-5E968AAA01BB}">
      <dgm:prSet/>
      <dgm:spPr/>
      <dgm:t>
        <a:bodyPr/>
        <a:lstStyle/>
        <a:p>
          <a:endParaRPr lang="en-US"/>
        </a:p>
      </dgm:t>
    </dgm:pt>
    <dgm:pt modelId="{19CE9987-958D-4C72-B5EC-300BCFC0028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Enforces zoning and building codes.</a:t>
          </a:r>
        </a:p>
      </dgm:t>
    </dgm:pt>
    <dgm:pt modelId="{B6F24BD3-B809-4658-808B-F9E5583892EE}" type="parTrans" cxnId="{3507C556-1F86-44EB-AB4E-509AA5E5FFF7}">
      <dgm:prSet/>
      <dgm:spPr/>
      <dgm:t>
        <a:bodyPr/>
        <a:lstStyle/>
        <a:p>
          <a:endParaRPr lang="en-US"/>
        </a:p>
      </dgm:t>
    </dgm:pt>
    <dgm:pt modelId="{926E360C-3586-4854-8BFE-570031F00FD9}" type="sibTrans" cxnId="{3507C556-1F86-44EB-AB4E-509AA5E5FFF7}">
      <dgm:prSet/>
      <dgm:spPr/>
      <dgm:t>
        <a:bodyPr/>
        <a:lstStyle/>
        <a:p>
          <a:endParaRPr lang="en-US"/>
        </a:p>
      </dgm:t>
    </dgm:pt>
    <dgm:pt modelId="{B14393A3-A304-472D-93CF-E05AEE8B33B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Acts as a quasi-judicial body when deciding appeals of zoning ordinances.</a:t>
          </a:r>
        </a:p>
      </dgm:t>
    </dgm:pt>
    <dgm:pt modelId="{6B6C7FCD-BCA0-4D34-9E06-AA0D060CAF3D}" type="parTrans" cxnId="{49E29999-6893-4AE8-8280-D47F1F6C5A69}">
      <dgm:prSet/>
      <dgm:spPr/>
      <dgm:t>
        <a:bodyPr/>
        <a:lstStyle/>
        <a:p>
          <a:endParaRPr lang="en-US"/>
        </a:p>
      </dgm:t>
    </dgm:pt>
    <dgm:pt modelId="{6C800A71-3D42-42E1-997D-861A5689DD98}" type="sibTrans" cxnId="{49E29999-6893-4AE8-8280-D47F1F6C5A69}">
      <dgm:prSet/>
      <dgm:spPr/>
      <dgm:t>
        <a:bodyPr/>
        <a:lstStyle/>
        <a:p>
          <a:endParaRPr lang="en-US"/>
        </a:p>
      </dgm:t>
    </dgm:pt>
    <dgm:pt modelId="{42ED722F-AFA0-4B3B-A87D-2CC24EE72AF2}" type="pres">
      <dgm:prSet presAssocID="{6A6EA5CE-FD55-4DC6-A976-212953847108}" presName="linear" presStyleCnt="0">
        <dgm:presLayoutVars>
          <dgm:dir/>
          <dgm:animLvl val="lvl"/>
          <dgm:resizeHandles val="exact"/>
        </dgm:presLayoutVars>
      </dgm:prSet>
      <dgm:spPr/>
    </dgm:pt>
    <dgm:pt modelId="{101FC620-6027-449F-B56D-DC58A45CFA61}" type="pres">
      <dgm:prSet presAssocID="{8A500F58-E0BE-4F00-9BEC-5D9680484A57}" presName="parentLin" presStyleCnt="0"/>
      <dgm:spPr/>
    </dgm:pt>
    <dgm:pt modelId="{82FDD239-A1B0-48F9-B6B7-74AA745CF70C}" type="pres">
      <dgm:prSet presAssocID="{8A500F58-E0BE-4F00-9BEC-5D9680484A57}" presName="parentLeftMargin" presStyleLbl="node1" presStyleIdx="0" presStyleCnt="1"/>
      <dgm:spPr/>
    </dgm:pt>
    <dgm:pt modelId="{39634F03-036C-4F2C-8AB5-5F6043F7CCDE}" type="pres">
      <dgm:prSet presAssocID="{8A500F58-E0BE-4F00-9BEC-5D9680484A57}" presName="parentText" presStyleLbl="node1" presStyleIdx="0" presStyleCnt="1" custLinFactNeighborY="-34487">
        <dgm:presLayoutVars>
          <dgm:chMax val="0"/>
          <dgm:bulletEnabled val="1"/>
        </dgm:presLayoutVars>
      </dgm:prSet>
      <dgm:spPr/>
    </dgm:pt>
    <dgm:pt modelId="{E739720C-8847-4216-912A-CB8DA62F6093}" type="pres">
      <dgm:prSet presAssocID="{8A500F58-E0BE-4F00-9BEC-5D9680484A57}" presName="negativeSpace" presStyleCnt="0"/>
      <dgm:spPr/>
    </dgm:pt>
    <dgm:pt modelId="{D8B6C2A2-69D8-4478-B174-CB770B867398}" type="pres">
      <dgm:prSet presAssocID="{8A500F58-E0BE-4F00-9BEC-5D9680484A5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0B56804-3BC7-4A07-ADA1-39F35EC8A28B}" srcId="{8A500F58-E0BE-4F00-9BEC-5D9680484A57}" destId="{ACB403D7-14D4-49EB-BE64-858DB25483DE}" srcOrd="0" destOrd="0" parTransId="{38313558-D979-44E6-9B08-51B9E2134A63}" sibTransId="{5D0A270A-0702-4859-96A6-388E35420E73}"/>
    <dgm:cxn modelId="{AA9B0421-FB4A-4F34-8455-313269487584}" type="presOf" srcId="{B14393A3-A304-472D-93CF-E05AEE8B33BF}" destId="{D8B6C2A2-69D8-4478-B174-CB770B867398}" srcOrd="0" destOrd="4" presId="urn:microsoft.com/office/officeart/2005/8/layout/list1"/>
    <dgm:cxn modelId="{CB962123-B781-428B-A910-A871A8A90D5B}" type="presOf" srcId="{6A6EA5CE-FD55-4DC6-A976-212953847108}" destId="{42ED722F-AFA0-4B3B-A87D-2CC24EE72AF2}" srcOrd="0" destOrd="0" presId="urn:microsoft.com/office/officeart/2005/8/layout/list1"/>
    <dgm:cxn modelId="{7880DE25-ED91-4286-A27C-5E968AAA01BB}" srcId="{ACB403D7-14D4-49EB-BE64-858DB25483DE}" destId="{FD943C8B-8A6E-4C6A-A975-C2F10317E8AE}" srcOrd="1" destOrd="0" parTransId="{612C6448-D3FF-4FC8-B9C8-F5B5B441CBC5}" sibTransId="{5A8569B3-F33A-4654-86C3-A8948F9AE204}"/>
    <dgm:cxn modelId="{C6C62D30-1AB5-4C78-8D52-CD98607264C7}" type="presOf" srcId="{8A500F58-E0BE-4F00-9BEC-5D9680484A57}" destId="{39634F03-036C-4F2C-8AB5-5F6043F7CCDE}" srcOrd="1" destOrd="0" presId="urn:microsoft.com/office/officeart/2005/8/layout/list1"/>
    <dgm:cxn modelId="{3B2ED73D-F811-47D2-BB50-4BB633334702}" srcId="{6A6EA5CE-FD55-4DC6-A976-212953847108}" destId="{8A500F58-E0BE-4F00-9BEC-5D9680484A57}" srcOrd="0" destOrd="0" parTransId="{593DBADA-3528-47D8-BB5A-ADF67A67F8C6}" sibTransId="{807CD38A-EB65-4D09-8457-107E049293EB}"/>
    <dgm:cxn modelId="{7FFFB063-E4EA-4B30-BBB9-4993BD4A240D}" type="presOf" srcId="{19CE9987-958D-4C72-B5EC-300BCFC00287}" destId="{D8B6C2A2-69D8-4478-B174-CB770B867398}" srcOrd="0" destOrd="3" presId="urn:microsoft.com/office/officeart/2005/8/layout/list1"/>
    <dgm:cxn modelId="{3507C556-1F86-44EB-AB4E-509AA5E5FFF7}" srcId="{ACB403D7-14D4-49EB-BE64-858DB25483DE}" destId="{19CE9987-958D-4C72-B5EC-300BCFC00287}" srcOrd="2" destOrd="0" parTransId="{B6F24BD3-B809-4658-808B-F9E5583892EE}" sibTransId="{926E360C-3586-4854-8BFE-570031F00FD9}"/>
    <dgm:cxn modelId="{341D7D80-153B-4C5A-A399-05A1E42924A5}" type="presOf" srcId="{ACB403D7-14D4-49EB-BE64-858DB25483DE}" destId="{D8B6C2A2-69D8-4478-B174-CB770B867398}" srcOrd="0" destOrd="0" presId="urn:microsoft.com/office/officeart/2005/8/layout/list1"/>
    <dgm:cxn modelId="{11C57092-173C-4AD7-A7BE-2B99064DA0C9}" type="presOf" srcId="{8A500F58-E0BE-4F00-9BEC-5D9680484A57}" destId="{82FDD239-A1B0-48F9-B6B7-74AA745CF70C}" srcOrd="0" destOrd="0" presId="urn:microsoft.com/office/officeart/2005/8/layout/list1"/>
    <dgm:cxn modelId="{F724EA97-9DCC-4305-AC65-FE651720BD55}" type="presOf" srcId="{5A94F723-6895-41F4-8293-1CA307FAE658}" destId="{D8B6C2A2-69D8-4478-B174-CB770B867398}" srcOrd="0" destOrd="1" presId="urn:microsoft.com/office/officeart/2005/8/layout/list1"/>
    <dgm:cxn modelId="{49E29999-6893-4AE8-8280-D47F1F6C5A69}" srcId="{ACB403D7-14D4-49EB-BE64-858DB25483DE}" destId="{B14393A3-A304-472D-93CF-E05AEE8B33BF}" srcOrd="3" destOrd="0" parTransId="{6B6C7FCD-BCA0-4D34-9E06-AA0D060CAF3D}" sibTransId="{6C800A71-3D42-42E1-997D-861A5689DD98}"/>
    <dgm:cxn modelId="{F5816EA3-CD42-4BD9-A61E-6BFE7AAA8B05}" type="presOf" srcId="{FD943C8B-8A6E-4C6A-A975-C2F10317E8AE}" destId="{D8B6C2A2-69D8-4478-B174-CB770B867398}" srcOrd="0" destOrd="2" presId="urn:microsoft.com/office/officeart/2005/8/layout/list1"/>
    <dgm:cxn modelId="{F63D60C2-1094-4BC6-9492-A5B733016E17}" srcId="{ACB403D7-14D4-49EB-BE64-858DB25483DE}" destId="{5A94F723-6895-41F4-8293-1CA307FAE658}" srcOrd="0" destOrd="0" parTransId="{6D24A141-0DF4-4176-BDC1-8737C410055B}" sibTransId="{FB2B64E8-9974-4EC0-BD1C-BDD641F640DB}"/>
    <dgm:cxn modelId="{9270FDB6-DD7F-422B-936C-96EFE310E4F3}" type="presParOf" srcId="{42ED722F-AFA0-4B3B-A87D-2CC24EE72AF2}" destId="{101FC620-6027-449F-B56D-DC58A45CFA61}" srcOrd="0" destOrd="0" presId="urn:microsoft.com/office/officeart/2005/8/layout/list1"/>
    <dgm:cxn modelId="{A4BAA3B3-B330-4488-9F53-99F40DA98AED}" type="presParOf" srcId="{101FC620-6027-449F-B56D-DC58A45CFA61}" destId="{82FDD239-A1B0-48F9-B6B7-74AA745CF70C}" srcOrd="0" destOrd="0" presId="urn:microsoft.com/office/officeart/2005/8/layout/list1"/>
    <dgm:cxn modelId="{5A9B3CCA-0840-4705-B50D-04E8B3E78084}" type="presParOf" srcId="{101FC620-6027-449F-B56D-DC58A45CFA61}" destId="{39634F03-036C-4F2C-8AB5-5F6043F7CCDE}" srcOrd="1" destOrd="0" presId="urn:microsoft.com/office/officeart/2005/8/layout/list1"/>
    <dgm:cxn modelId="{52AF1CC6-020C-4A5F-B92A-7DB16A1B0EBB}" type="presParOf" srcId="{42ED722F-AFA0-4B3B-A87D-2CC24EE72AF2}" destId="{E739720C-8847-4216-912A-CB8DA62F6093}" srcOrd="1" destOrd="0" presId="urn:microsoft.com/office/officeart/2005/8/layout/list1"/>
    <dgm:cxn modelId="{B793A257-C0F7-46C4-8FAF-F3D98F44DDDB}" type="presParOf" srcId="{42ED722F-AFA0-4B3B-A87D-2CC24EE72AF2}" destId="{D8B6C2A2-69D8-4478-B174-CB770B8673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A50F1EF-647E-4CCA-9E87-68EDCDACA19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E4786B-1864-4E57-BC52-F811DF04CBF3}">
      <dgm:prSet phldrT="[Text]"/>
      <dgm:spPr/>
      <dgm:t>
        <a:bodyPr/>
        <a:lstStyle/>
        <a:p>
          <a:r>
            <a:rPr lang="en-US" dirty="0"/>
            <a:t>Boulder Colorado PACE Program</a:t>
          </a:r>
        </a:p>
      </dgm:t>
    </dgm:pt>
    <dgm:pt modelId="{D6B7A6E0-250B-411A-80A4-15EED11C054C}" type="parTrans" cxnId="{0360286C-4C21-48BE-BCE8-B34D3376224F}">
      <dgm:prSet/>
      <dgm:spPr/>
      <dgm:t>
        <a:bodyPr/>
        <a:lstStyle/>
        <a:p>
          <a:endParaRPr lang="en-US"/>
        </a:p>
      </dgm:t>
    </dgm:pt>
    <dgm:pt modelId="{97537566-A7CA-4AD5-AC32-2EF819F3E6D5}" type="sibTrans" cxnId="{0360286C-4C21-48BE-BCE8-B34D3376224F}">
      <dgm:prSet/>
      <dgm:spPr/>
      <dgm:t>
        <a:bodyPr/>
        <a:lstStyle/>
        <a:p>
          <a:endParaRPr lang="en-US"/>
        </a:p>
      </dgm:t>
    </dgm:pt>
    <dgm:pt modelId="{087181BC-A1CB-4EE9-A807-A9BC32DA5DEA}">
      <dgm:prSet phldrT="[Text]"/>
      <dgm:spPr/>
      <dgm:t>
        <a:bodyPr/>
        <a:lstStyle/>
        <a:p>
          <a:r>
            <a:rPr lang="en-US" b="0" i="0" dirty="0"/>
            <a:t>Began in 1993 as a partnership of local governments and businesses</a:t>
          </a:r>
          <a:endParaRPr lang="en-US" dirty="0"/>
        </a:p>
      </dgm:t>
    </dgm:pt>
    <dgm:pt modelId="{54430F09-1DDD-40F1-99C2-042DA9799A24}" type="parTrans" cxnId="{B405E78E-5322-4F9E-A6BF-BC9242CE6DFE}">
      <dgm:prSet/>
      <dgm:spPr/>
      <dgm:t>
        <a:bodyPr/>
        <a:lstStyle/>
        <a:p>
          <a:endParaRPr lang="en-US"/>
        </a:p>
      </dgm:t>
    </dgm:pt>
    <dgm:pt modelId="{907F69A7-E2E4-44A0-861F-80834E626EF9}" type="sibTrans" cxnId="{B405E78E-5322-4F9E-A6BF-BC9242CE6DFE}">
      <dgm:prSet/>
      <dgm:spPr/>
      <dgm:t>
        <a:bodyPr/>
        <a:lstStyle/>
        <a:p>
          <a:endParaRPr lang="en-US"/>
        </a:p>
      </dgm:t>
    </dgm:pt>
    <dgm:pt modelId="{E2139075-53D4-431D-A525-2C00871C7250}">
      <dgm:prSet phldrT="[Text]"/>
      <dgm:spPr/>
      <dgm:t>
        <a:bodyPr/>
        <a:lstStyle/>
        <a:p>
          <a:r>
            <a:rPr lang="en-US" b="0" i="0" dirty="0"/>
            <a:t>More than 300 businesses and municipal operations across Boulder County (20 percent of all businesses and operations) are PACE certified</a:t>
          </a:r>
          <a:endParaRPr lang="en-US" dirty="0"/>
        </a:p>
      </dgm:t>
    </dgm:pt>
    <dgm:pt modelId="{2809926E-9AD2-4B5D-911C-8A49134F45A9}" type="parTrans" cxnId="{5BF6A208-2A13-45DF-ABE3-7D07965A7E95}">
      <dgm:prSet/>
      <dgm:spPr/>
      <dgm:t>
        <a:bodyPr/>
        <a:lstStyle/>
        <a:p>
          <a:endParaRPr lang="en-US"/>
        </a:p>
      </dgm:t>
    </dgm:pt>
    <dgm:pt modelId="{096F33C2-44E1-4B39-B476-0D6BA4FC4970}" type="sibTrans" cxnId="{5BF6A208-2A13-45DF-ABE3-7D07965A7E95}">
      <dgm:prSet/>
      <dgm:spPr/>
      <dgm:t>
        <a:bodyPr/>
        <a:lstStyle/>
        <a:p>
          <a:endParaRPr lang="en-US"/>
        </a:p>
      </dgm:t>
    </dgm:pt>
    <dgm:pt modelId="{87E70B98-8C62-4F3C-8A61-5E9613BDEDBE}" type="pres">
      <dgm:prSet presAssocID="{EA50F1EF-647E-4CCA-9E87-68EDCDACA194}" presName="Name0" presStyleCnt="0">
        <dgm:presLayoutVars>
          <dgm:dir/>
          <dgm:animLvl val="lvl"/>
          <dgm:resizeHandles val="exact"/>
        </dgm:presLayoutVars>
      </dgm:prSet>
      <dgm:spPr/>
    </dgm:pt>
    <dgm:pt modelId="{6737FB9D-E527-4991-8B42-076FF18B264C}" type="pres">
      <dgm:prSet presAssocID="{D5E4786B-1864-4E57-BC52-F811DF04CBF3}" presName="composite" presStyleCnt="0"/>
      <dgm:spPr/>
    </dgm:pt>
    <dgm:pt modelId="{0D5226DC-EF49-4872-B2EF-7F21F615C0FC}" type="pres">
      <dgm:prSet presAssocID="{D5E4786B-1864-4E57-BC52-F811DF04CBF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CF534CA-1011-42CB-924D-CC8E5E7F95AE}" type="pres">
      <dgm:prSet presAssocID="{D5E4786B-1864-4E57-BC52-F811DF04CBF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F6A208-2A13-45DF-ABE3-7D07965A7E95}" srcId="{D5E4786B-1864-4E57-BC52-F811DF04CBF3}" destId="{E2139075-53D4-431D-A525-2C00871C7250}" srcOrd="1" destOrd="0" parTransId="{2809926E-9AD2-4B5D-911C-8A49134F45A9}" sibTransId="{096F33C2-44E1-4B39-B476-0D6BA4FC4970}"/>
    <dgm:cxn modelId="{0360286C-4C21-48BE-BCE8-B34D3376224F}" srcId="{EA50F1EF-647E-4CCA-9E87-68EDCDACA194}" destId="{D5E4786B-1864-4E57-BC52-F811DF04CBF3}" srcOrd="0" destOrd="0" parTransId="{D6B7A6E0-250B-411A-80A4-15EED11C054C}" sibTransId="{97537566-A7CA-4AD5-AC32-2EF819F3E6D5}"/>
    <dgm:cxn modelId="{E459FB72-5156-4460-B728-A9E60D52DDE7}" type="presOf" srcId="{EA50F1EF-647E-4CCA-9E87-68EDCDACA194}" destId="{87E70B98-8C62-4F3C-8A61-5E9613BDEDBE}" srcOrd="0" destOrd="0" presId="urn:microsoft.com/office/officeart/2005/8/layout/hList1"/>
    <dgm:cxn modelId="{6079A479-CE9E-4FA1-A89F-A4C5A48CBD50}" type="presOf" srcId="{E2139075-53D4-431D-A525-2C00871C7250}" destId="{3CF534CA-1011-42CB-924D-CC8E5E7F95AE}" srcOrd="0" destOrd="1" presId="urn:microsoft.com/office/officeart/2005/8/layout/hList1"/>
    <dgm:cxn modelId="{B405E78E-5322-4F9E-A6BF-BC9242CE6DFE}" srcId="{D5E4786B-1864-4E57-BC52-F811DF04CBF3}" destId="{087181BC-A1CB-4EE9-A807-A9BC32DA5DEA}" srcOrd="0" destOrd="0" parTransId="{54430F09-1DDD-40F1-99C2-042DA9799A24}" sibTransId="{907F69A7-E2E4-44A0-861F-80834E626EF9}"/>
    <dgm:cxn modelId="{FA08E198-B458-4305-B6BE-EE5C2A46FDF9}" type="presOf" srcId="{087181BC-A1CB-4EE9-A807-A9BC32DA5DEA}" destId="{3CF534CA-1011-42CB-924D-CC8E5E7F95AE}" srcOrd="0" destOrd="0" presId="urn:microsoft.com/office/officeart/2005/8/layout/hList1"/>
    <dgm:cxn modelId="{EFA11E9E-8C0A-4183-8A3A-145E33AFB49F}" type="presOf" srcId="{D5E4786B-1864-4E57-BC52-F811DF04CBF3}" destId="{0D5226DC-EF49-4872-B2EF-7F21F615C0FC}" srcOrd="0" destOrd="0" presId="urn:microsoft.com/office/officeart/2005/8/layout/hList1"/>
    <dgm:cxn modelId="{851BF533-1E70-4827-9D19-832AA2A7BA57}" type="presParOf" srcId="{87E70B98-8C62-4F3C-8A61-5E9613BDEDBE}" destId="{6737FB9D-E527-4991-8B42-076FF18B264C}" srcOrd="0" destOrd="0" presId="urn:microsoft.com/office/officeart/2005/8/layout/hList1"/>
    <dgm:cxn modelId="{ED0162D4-E975-4DF9-AB3F-49B81E072CEF}" type="presParOf" srcId="{6737FB9D-E527-4991-8B42-076FF18B264C}" destId="{0D5226DC-EF49-4872-B2EF-7F21F615C0FC}" srcOrd="0" destOrd="0" presId="urn:microsoft.com/office/officeart/2005/8/layout/hList1"/>
    <dgm:cxn modelId="{BA69E642-4AA7-4A91-8F02-2A904F792FDE}" type="presParOf" srcId="{6737FB9D-E527-4991-8B42-076FF18B264C}" destId="{3CF534CA-1011-42CB-924D-CC8E5E7F95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B22D200-3384-4819-9068-937069FD91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05AB0-F4C9-411E-8DFC-C2A4829F7067}">
      <dgm:prSet phldrT="[Text]"/>
      <dgm:spPr/>
      <dgm:t>
        <a:bodyPr/>
        <a:lstStyle/>
        <a:p>
          <a:r>
            <a:rPr lang="en-US" dirty="0"/>
            <a:t>Conclusions</a:t>
          </a:r>
        </a:p>
      </dgm:t>
    </dgm:pt>
    <dgm:pt modelId="{3DFFD37D-D9E9-45AE-94E2-D8CE16F9C85F}" type="parTrans" cxnId="{E2901047-7D61-4E63-AA07-CFA894A197CA}">
      <dgm:prSet/>
      <dgm:spPr/>
      <dgm:t>
        <a:bodyPr/>
        <a:lstStyle/>
        <a:p>
          <a:endParaRPr lang="en-US"/>
        </a:p>
      </dgm:t>
    </dgm:pt>
    <dgm:pt modelId="{7623F166-B7D3-402F-9F98-5E7EB0F374B9}" type="sibTrans" cxnId="{E2901047-7D61-4E63-AA07-CFA894A197CA}">
      <dgm:prSet/>
      <dgm:spPr/>
      <dgm:t>
        <a:bodyPr/>
        <a:lstStyle/>
        <a:p>
          <a:endParaRPr lang="en-US"/>
        </a:p>
      </dgm:t>
    </dgm:pt>
    <dgm:pt modelId="{F3D0DC6F-3770-4D7E-BD14-BEA273849821}">
      <dgm:prSet phldrT="[Text]"/>
      <dgm:spPr/>
      <dgm:t>
        <a:bodyPr/>
        <a:lstStyle/>
        <a:p>
          <a:r>
            <a:rPr lang="en-US" dirty="0"/>
            <a:t>Thoughts</a:t>
          </a:r>
        </a:p>
      </dgm:t>
    </dgm:pt>
    <dgm:pt modelId="{A04A5BB2-3940-496C-B53B-A21B4C96E6E9}" type="parTrans" cxnId="{8D8ABAC1-3503-49A7-A403-1F5F0F1E0867}">
      <dgm:prSet/>
      <dgm:spPr/>
      <dgm:t>
        <a:bodyPr/>
        <a:lstStyle/>
        <a:p>
          <a:endParaRPr lang="en-US"/>
        </a:p>
      </dgm:t>
    </dgm:pt>
    <dgm:pt modelId="{C7C7BEA3-D7FD-4047-A6F2-94B6FBB07AD2}" type="sibTrans" cxnId="{8D8ABAC1-3503-49A7-A403-1F5F0F1E0867}">
      <dgm:prSet/>
      <dgm:spPr/>
      <dgm:t>
        <a:bodyPr/>
        <a:lstStyle/>
        <a:p>
          <a:endParaRPr lang="en-US"/>
        </a:p>
      </dgm:t>
    </dgm:pt>
    <dgm:pt modelId="{2B17014B-DEA4-4484-82D8-614AD19F6FA8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E767B660-4EA8-4251-91F7-484B85C1554F}" type="parTrans" cxnId="{5CB1E204-1D9D-4FB3-B780-63001DB9AF2E}">
      <dgm:prSet/>
      <dgm:spPr/>
      <dgm:t>
        <a:bodyPr/>
        <a:lstStyle/>
        <a:p>
          <a:endParaRPr lang="en-US"/>
        </a:p>
      </dgm:t>
    </dgm:pt>
    <dgm:pt modelId="{2EED6411-A1F3-43FC-B599-FC15CC55085E}" type="sibTrans" cxnId="{5CB1E204-1D9D-4FB3-B780-63001DB9AF2E}">
      <dgm:prSet/>
      <dgm:spPr/>
      <dgm:t>
        <a:bodyPr/>
        <a:lstStyle/>
        <a:p>
          <a:endParaRPr lang="en-US"/>
        </a:p>
      </dgm:t>
    </dgm:pt>
    <dgm:pt modelId="{A291E235-9681-4915-B413-37CF3698331F}">
      <dgm:prSet phldrT="[Text]"/>
      <dgm:spPr/>
      <dgm:t>
        <a:bodyPr/>
        <a:lstStyle/>
        <a:p>
          <a:r>
            <a:rPr lang="en-US" dirty="0"/>
            <a:t>Contact</a:t>
          </a:r>
        </a:p>
      </dgm:t>
    </dgm:pt>
    <dgm:pt modelId="{4C607CFE-BB58-4F72-8255-5DABED993EFB}" type="parTrans" cxnId="{8AD1E6C1-90AD-4B77-9B5B-8E05251144AC}">
      <dgm:prSet/>
      <dgm:spPr/>
      <dgm:t>
        <a:bodyPr/>
        <a:lstStyle/>
        <a:p>
          <a:endParaRPr lang="en-US"/>
        </a:p>
      </dgm:t>
    </dgm:pt>
    <dgm:pt modelId="{4301AA60-1312-47CA-8EA7-509977388132}" type="sibTrans" cxnId="{8AD1E6C1-90AD-4B77-9B5B-8E05251144AC}">
      <dgm:prSet/>
      <dgm:spPr/>
      <dgm:t>
        <a:bodyPr/>
        <a:lstStyle/>
        <a:p>
          <a:endParaRPr lang="en-US"/>
        </a:p>
      </dgm:t>
    </dgm:pt>
    <dgm:pt modelId="{030CF8E6-A913-4A03-84EC-F3C39E0EAA8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/>
            </a:rPr>
            <a:t>drobinson@montrosegroupllc.com</a:t>
          </a:r>
          <a:endParaRPr lang="en-US" dirty="0">
            <a:solidFill>
              <a:schemeClr val="bg1"/>
            </a:solidFill>
          </a:endParaRPr>
        </a:p>
      </dgm:t>
    </dgm:pt>
    <dgm:pt modelId="{78CE677A-D0D9-46DC-92AD-5F8EFDB4D796}" type="parTrans" cxnId="{D3B1226D-4BA0-417F-A8AD-BB961DA35B93}">
      <dgm:prSet/>
      <dgm:spPr/>
      <dgm:t>
        <a:bodyPr/>
        <a:lstStyle/>
        <a:p>
          <a:endParaRPr lang="en-US"/>
        </a:p>
      </dgm:t>
    </dgm:pt>
    <dgm:pt modelId="{F407EC04-4309-4F0F-85B8-3BAC2CF5F76B}" type="sibTrans" cxnId="{D3B1226D-4BA0-417F-A8AD-BB961DA35B93}">
      <dgm:prSet/>
      <dgm:spPr/>
      <dgm:t>
        <a:bodyPr/>
        <a:lstStyle/>
        <a:p>
          <a:endParaRPr lang="en-US"/>
        </a:p>
      </dgm:t>
    </dgm:pt>
    <dgm:pt modelId="{376EA075-7F27-4EC6-8374-5C5E4512512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2"/>
            </a:rPr>
            <a:t>ngreen@montrosegroupllc.com</a:t>
          </a:r>
          <a:endParaRPr lang="en-US" dirty="0">
            <a:solidFill>
              <a:schemeClr val="bg1"/>
            </a:solidFill>
          </a:endParaRPr>
        </a:p>
      </dgm:t>
    </dgm:pt>
    <dgm:pt modelId="{FE43DAB4-FAA1-4C22-82D8-76C7B5F01E74}" type="parTrans" cxnId="{C0C40C3F-6086-4B9D-8C06-8DF2080B97A8}">
      <dgm:prSet/>
      <dgm:spPr/>
    </dgm:pt>
    <dgm:pt modelId="{69574EC3-574F-40B9-B857-3FB415A897CD}" type="sibTrans" cxnId="{C0C40C3F-6086-4B9D-8C06-8DF2080B97A8}">
      <dgm:prSet/>
      <dgm:spPr/>
    </dgm:pt>
    <dgm:pt modelId="{0CD296B4-5D62-4438-A201-22B36A2DAA9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jbgrant@montrosegroupllc.com</a:t>
          </a:r>
        </a:p>
      </dgm:t>
    </dgm:pt>
    <dgm:pt modelId="{25BA06CC-5E61-4BFC-BB8A-053AF810F355}" type="parTrans" cxnId="{124811E8-0E2D-4CD4-A4C5-6E3B03AB1DAE}">
      <dgm:prSet/>
      <dgm:spPr/>
    </dgm:pt>
    <dgm:pt modelId="{1BBD1D76-3A87-455A-B01A-679652E01F4A}" type="sibTrans" cxnId="{124811E8-0E2D-4CD4-A4C5-6E3B03AB1DAE}">
      <dgm:prSet/>
      <dgm:spPr/>
    </dgm:pt>
    <dgm:pt modelId="{8B73D15A-B018-4D43-BD6D-18E7EE435227}" type="pres">
      <dgm:prSet presAssocID="{2B22D200-3384-4819-9068-937069FD910C}" presName="diagram" presStyleCnt="0">
        <dgm:presLayoutVars>
          <dgm:dir/>
          <dgm:resizeHandles val="exact"/>
        </dgm:presLayoutVars>
      </dgm:prSet>
      <dgm:spPr/>
    </dgm:pt>
    <dgm:pt modelId="{E823D6ED-6A02-4E12-82AF-E183D1E7E226}" type="pres">
      <dgm:prSet presAssocID="{29805AB0-F4C9-411E-8DFC-C2A4829F7067}" presName="node" presStyleLbl="node1" presStyleIdx="0" presStyleCnt="4">
        <dgm:presLayoutVars>
          <dgm:bulletEnabled val="1"/>
        </dgm:presLayoutVars>
      </dgm:prSet>
      <dgm:spPr/>
    </dgm:pt>
    <dgm:pt modelId="{1FBB5155-B097-4964-95FF-D3B7FD265C71}" type="pres">
      <dgm:prSet presAssocID="{7623F166-B7D3-402F-9F98-5E7EB0F374B9}" presName="sibTrans" presStyleCnt="0"/>
      <dgm:spPr/>
    </dgm:pt>
    <dgm:pt modelId="{96AD692C-461E-45B2-B0CB-A79211BEFFFA}" type="pres">
      <dgm:prSet presAssocID="{F3D0DC6F-3770-4D7E-BD14-BEA273849821}" presName="node" presStyleLbl="node1" presStyleIdx="1" presStyleCnt="4">
        <dgm:presLayoutVars>
          <dgm:bulletEnabled val="1"/>
        </dgm:presLayoutVars>
      </dgm:prSet>
      <dgm:spPr/>
    </dgm:pt>
    <dgm:pt modelId="{5B6B916E-5884-47AE-A73E-2EAE82D371D3}" type="pres">
      <dgm:prSet presAssocID="{C7C7BEA3-D7FD-4047-A6F2-94B6FBB07AD2}" presName="sibTrans" presStyleCnt="0"/>
      <dgm:spPr/>
    </dgm:pt>
    <dgm:pt modelId="{6ABD97AD-9170-4B52-902C-0E11FC1EB82E}" type="pres">
      <dgm:prSet presAssocID="{2B17014B-DEA4-4484-82D8-614AD19F6FA8}" presName="node" presStyleLbl="node1" presStyleIdx="2" presStyleCnt="4">
        <dgm:presLayoutVars>
          <dgm:bulletEnabled val="1"/>
        </dgm:presLayoutVars>
      </dgm:prSet>
      <dgm:spPr/>
    </dgm:pt>
    <dgm:pt modelId="{589535A1-5B69-4117-A0BA-E6382B20F556}" type="pres">
      <dgm:prSet presAssocID="{2EED6411-A1F3-43FC-B599-FC15CC55085E}" presName="sibTrans" presStyleCnt="0"/>
      <dgm:spPr/>
    </dgm:pt>
    <dgm:pt modelId="{E3F80422-C9E4-4F24-8CCE-0AD815C2023E}" type="pres">
      <dgm:prSet presAssocID="{A291E235-9681-4915-B413-37CF3698331F}" presName="node" presStyleLbl="node1" presStyleIdx="3" presStyleCnt="4">
        <dgm:presLayoutVars>
          <dgm:bulletEnabled val="1"/>
        </dgm:presLayoutVars>
      </dgm:prSet>
      <dgm:spPr/>
    </dgm:pt>
  </dgm:ptLst>
  <dgm:cxnLst>
    <dgm:cxn modelId="{0197AC02-2A0D-4EB6-9F53-30539132592C}" type="presOf" srcId="{A291E235-9681-4915-B413-37CF3698331F}" destId="{E3F80422-C9E4-4F24-8CCE-0AD815C2023E}" srcOrd="0" destOrd="0" presId="urn:microsoft.com/office/officeart/2005/8/layout/default"/>
    <dgm:cxn modelId="{5CB1E204-1D9D-4FB3-B780-63001DB9AF2E}" srcId="{2B22D200-3384-4819-9068-937069FD910C}" destId="{2B17014B-DEA4-4484-82D8-614AD19F6FA8}" srcOrd="2" destOrd="0" parTransId="{E767B660-4EA8-4251-91F7-484B85C1554F}" sibTransId="{2EED6411-A1F3-43FC-B599-FC15CC55085E}"/>
    <dgm:cxn modelId="{F8696415-A78B-44B0-9CAE-84663396D379}" type="presOf" srcId="{376EA075-7F27-4EC6-8374-5C5E4512512C}" destId="{E3F80422-C9E4-4F24-8CCE-0AD815C2023E}" srcOrd="0" destOrd="2" presId="urn:microsoft.com/office/officeart/2005/8/layout/default"/>
    <dgm:cxn modelId="{B2AEEE27-6F25-4E9F-A914-85711D140C5B}" type="presOf" srcId="{29805AB0-F4C9-411E-8DFC-C2A4829F7067}" destId="{E823D6ED-6A02-4E12-82AF-E183D1E7E226}" srcOrd="0" destOrd="0" presId="urn:microsoft.com/office/officeart/2005/8/layout/default"/>
    <dgm:cxn modelId="{C0C40C3F-6086-4B9D-8C06-8DF2080B97A8}" srcId="{A291E235-9681-4915-B413-37CF3698331F}" destId="{376EA075-7F27-4EC6-8374-5C5E4512512C}" srcOrd="1" destOrd="0" parTransId="{FE43DAB4-FAA1-4C22-82D8-76C7B5F01E74}" sibTransId="{69574EC3-574F-40B9-B857-3FB415A897CD}"/>
    <dgm:cxn modelId="{B572E544-7BB8-47F1-97F7-6596A32576FE}" type="presOf" srcId="{2B22D200-3384-4819-9068-937069FD910C}" destId="{8B73D15A-B018-4D43-BD6D-18E7EE435227}" srcOrd="0" destOrd="0" presId="urn:microsoft.com/office/officeart/2005/8/layout/default"/>
    <dgm:cxn modelId="{E2901047-7D61-4E63-AA07-CFA894A197CA}" srcId="{2B22D200-3384-4819-9068-937069FD910C}" destId="{29805AB0-F4C9-411E-8DFC-C2A4829F7067}" srcOrd="0" destOrd="0" parTransId="{3DFFD37D-D9E9-45AE-94E2-D8CE16F9C85F}" sibTransId="{7623F166-B7D3-402F-9F98-5E7EB0F374B9}"/>
    <dgm:cxn modelId="{D3B1226D-4BA0-417F-A8AD-BB961DA35B93}" srcId="{A291E235-9681-4915-B413-37CF3698331F}" destId="{030CF8E6-A913-4A03-84EC-F3C39E0EAA8E}" srcOrd="0" destOrd="0" parTransId="{78CE677A-D0D9-46DC-92AD-5F8EFDB4D796}" sibTransId="{F407EC04-4309-4F0F-85B8-3BAC2CF5F76B}"/>
    <dgm:cxn modelId="{361B557B-D39B-4654-A0B0-66F3D03F80F8}" type="presOf" srcId="{2B17014B-DEA4-4484-82D8-614AD19F6FA8}" destId="{6ABD97AD-9170-4B52-902C-0E11FC1EB82E}" srcOrd="0" destOrd="0" presId="urn:microsoft.com/office/officeart/2005/8/layout/default"/>
    <dgm:cxn modelId="{819DA698-2245-4711-A394-29493DF7CBA8}" type="presOf" srcId="{F3D0DC6F-3770-4D7E-BD14-BEA273849821}" destId="{96AD692C-461E-45B2-B0CB-A79211BEFFFA}" srcOrd="0" destOrd="0" presId="urn:microsoft.com/office/officeart/2005/8/layout/default"/>
    <dgm:cxn modelId="{8D8ABAC1-3503-49A7-A403-1F5F0F1E0867}" srcId="{2B22D200-3384-4819-9068-937069FD910C}" destId="{F3D0DC6F-3770-4D7E-BD14-BEA273849821}" srcOrd="1" destOrd="0" parTransId="{A04A5BB2-3940-496C-B53B-A21B4C96E6E9}" sibTransId="{C7C7BEA3-D7FD-4047-A6F2-94B6FBB07AD2}"/>
    <dgm:cxn modelId="{8AD1E6C1-90AD-4B77-9B5B-8E05251144AC}" srcId="{2B22D200-3384-4819-9068-937069FD910C}" destId="{A291E235-9681-4915-B413-37CF3698331F}" srcOrd="3" destOrd="0" parTransId="{4C607CFE-BB58-4F72-8255-5DABED993EFB}" sibTransId="{4301AA60-1312-47CA-8EA7-509977388132}"/>
    <dgm:cxn modelId="{90ED57C9-85C7-46C4-A692-C1D1FF8CAD7A}" type="presOf" srcId="{030CF8E6-A913-4A03-84EC-F3C39E0EAA8E}" destId="{E3F80422-C9E4-4F24-8CCE-0AD815C2023E}" srcOrd="0" destOrd="1" presId="urn:microsoft.com/office/officeart/2005/8/layout/default"/>
    <dgm:cxn modelId="{C580DBD6-1BD2-44D0-8C92-8140979243F9}" type="presOf" srcId="{0CD296B4-5D62-4438-A201-22B36A2DAA9A}" destId="{E3F80422-C9E4-4F24-8CCE-0AD815C2023E}" srcOrd="0" destOrd="3" presId="urn:microsoft.com/office/officeart/2005/8/layout/default"/>
    <dgm:cxn modelId="{124811E8-0E2D-4CD4-A4C5-6E3B03AB1DAE}" srcId="{A291E235-9681-4915-B413-37CF3698331F}" destId="{0CD296B4-5D62-4438-A201-22B36A2DAA9A}" srcOrd="2" destOrd="0" parTransId="{25BA06CC-5E61-4BFC-BB8A-053AF810F355}" sibTransId="{1BBD1D76-3A87-455A-B01A-679652E01F4A}"/>
    <dgm:cxn modelId="{133B2378-8547-4F74-BA12-06B6731B77F6}" type="presParOf" srcId="{8B73D15A-B018-4D43-BD6D-18E7EE435227}" destId="{E823D6ED-6A02-4E12-82AF-E183D1E7E226}" srcOrd="0" destOrd="0" presId="urn:microsoft.com/office/officeart/2005/8/layout/default"/>
    <dgm:cxn modelId="{C9F7DE34-45A7-4512-87A9-C0E8CFE8D60D}" type="presParOf" srcId="{8B73D15A-B018-4D43-BD6D-18E7EE435227}" destId="{1FBB5155-B097-4964-95FF-D3B7FD265C71}" srcOrd="1" destOrd="0" presId="urn:microsoft.com/office/officeart/2005/8/layout/default"/>
    <dgm:cxn modelId="{67C1D202-CE52-4AC4-9D36-B00A042F34B2}" type="presParOf" srcId="{8B73D15A-B018-4D43-BD6D-18E7EE435227}" destId="{96AD692C-461E-45B2-B0CB-A79211BEFFFA}" srcOrd="2" destOrd="0" presId="urn:microsoft.com/office/officeart/2005/8/layout/default"/>
    <dgm:cxn modelId="{73AEA82E-2925-4F97-8663-833C0C36662A}" type="presParOf" srcId="{8B73D15A-B018-4D43-BD6D-18E7EE435227}" destId="{5B6B916E-5884-47AE-A73E-2EAE82D371D3}" srcOrd="3" destOrd="0" presId="urn:microsoft.com/office/officeart/2005/8/layout/default"/>
    <dgm:cxn modelId="{0F706001-104C-4C3D-9C6D-7918CD1B8C33}" type="presParOf" srcId="{8B73D15A-B018-4D43-BD6D-18E7EE435227}" destId="{6ABD97AD-9170-4B52-902C-0E11FC1EB82E}" srcOrd="4" destOrd="0" presId="urn:microsoft.com/office/officeart/2005/8/layout/default"/>
    <dgm:cxn modelId="{9A9547ED-5721-4F3D-94B1-59DE2E877A9F}" type="presParOf" srcId="{8B73D15A-B018-4D43-BD6D-18E7EE435227}" destId="{589535A1-5B69-4117-A0BA-E6382B20F556}" srcOrd="5" destOrd="0" presId="urn:microsoft.com/office/officeart/2005/8/layout/default"/>
    <dgm:cxn modelId="{8D940787-1912-4BF6-9112-265FEB0B35D5}" type="presParOf" srcId="{8B73D15A-B018-4D43-BD6D-18E7EE435227}" destId="{E3F80422-C9E4-4F24-8CCE-0AD815C2023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25C44B-79DE-4E08-935C-EB32D524A3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6B2A5-CD2D-4C1E-A3B6-63BDABF4577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Zoning Applications </a:t>
          </a:r>
          <a:endParaRPr lang="en-US" dirty="0"/>
        </a:p>
      </dgm:t>
    </dgm:pt>
    <dgm:pt modelId="{D7210D81-BDEB-4F13-95A6-322BC9605B37}" type="parTrans" cxnId="{7D29D926-71EF-46EE-9163-D823F0B9DE44}">
      <dgm:prSet/>
      <dgm:spPr/>
      <dgm:t>
        <a:bodyPr/>
        <a:lstStyle/>
        <a:p>
          <a:endParaRPr lang="en-US"/>
        </a:p>
      </dgm:t>
    </dgm:pt>
    <dgm:pt modelId="{1F18E61B-8452-49A7-AA66-099EBA93509B}" type="sibTrans" cxnId="{7D29D926-71EF-46EE-9163-D823F0B9DE44}">
      <dgm:prSet/>
      <dgm:spPr/>
      <dgm:t>
        <a:bodyPr/>
        <a:lstStyle/>
        <a:p>
          <a:endParaRPr lang="en-US"/>
        </a:p>
      </dgm:t>
    </dgm:pt>
    <dgm:pt modelId="{F728315D-4131-4390-86F4-16B3831CECB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Traditional Zoning </a:t>
          </a:r>
        </a:p>
      </dgm:t>
    </dgm:pt>
    <dgm:pt modelId="{DEE6B91B-46EE-45B2-B8D2-E5E901F395A6}" type="parTrans" cxnId="{E8EB2755-CA2F-4C7E-9EC6-B363BFC44129}">
      <dgm:prSet/>
      <dgm:spPr/>
      <dgm:t>
        <a:bodyPr/>
        <a:lstStyle/>
        <a:p>
          <a:endParaRPr lang="en-US"/>
        </a:p>
      </dgm:t>
    </dgm:pt>
    <dgm:pt modelId="{2B4ABBDC-912B-4745-8C01-3EED1CA4DC2D}" type="sibTrans" cxnId="{E8EB2755-CA2F-4C7E-9EC6-B363BFC44129}">
      <dgm:prSet/>
      <dgm:spPr/>
      <dgm:t>
        <a:bodyPr/>
        <a:lstStyle/>
        <a:p>
          <a:endParaRPr lang="en-US"/>
        </a:p>
      </dgm:t>
    </dgm:pt>
    <dgm:pt modelId="{E3D47AA4-1D38-45C8-8D27-6EA99FFFC79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Establishes distinct districts.</a:t>
          </a:r>
        </a:p>
      </dgm:t>
    </dgm:pt>
    <dgm:pt modelId="{49D53D3D-D3C8-4D99-811C-BAD31E0E1D15}" type="parTrans" cxnId="{B4757349-DA73-466D-9DC3-1497129F470E}">
      <dgm:prSet/>
      <dgm:spPr/>
      <dgm:t>
        <a:bodyPr/>
        <a:lstStyle/>
        <a:p>
          <a:endParaRPr lang="en-US"/>
        </a:p>
      </dgm:t>
    </dgm:pt>
    <dgm:pt modelId="{9821C60D-2EBC-4393-BBE5-4C0C63D98974}" type="sibTrans" cxnId="{B4757349-DA73-466D-9DC3-1497129F470E}">
      <dgm:prSet/>
      <dgm:spPr/>
      <dgm:t>
        <a:bodyPr/>
        <a:lstStyle/>
        <a:p>
          <a:endParaRPr lang="en-US"/>
        </a:p>
      </dgm:t>
    </dgm:pt>
    <dgm:pt modelId="{7A8FA57E-821A-4804-87D6-081D0277959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Each district includes development requirements (minimum lot area, width, yard depth, etc.).</a:t>
          </a:r>
        </a:p>
      </dgm:t>
    </dgm:pt>
    <dgm:pt modelId="{9530118A-A9C5-4F68-AD68-CD0AF79CE7CF}" type="parTrans" cxnId="{F7389ECA-72E8-4F59-A1C9-FF9C67BBB16C}">
      <dgm:prSet/>
      <dgm:spPr/>
      <dgm:t>
        <a:bodyPr/>
        <a:lstStyle/>
        <a:p>
          <a:endParaRPr lang="en-US"/>
        </a:p>
      </dgm:t>
    </dgm:pt>
    <dgm:pt modelId="{0D9639F5-0BA0-4DA7-B23A-3DF46A7610ED}" type="sibTrans" cxnId="{F7389ECA-72E8-4F59-A1C9-FF9C67BBB16C}">
      <dgm:prSet/>
      <dgm:spPr/>
      <dgm:t>
        <a:bodyPr/>
        <a:lstStyle/>
        <a:p>
          <a:endParaRPr lang="en-US"/>
        </a:p>
      </dgm:t>
    </dgm:pt>
    <dgm:pt modelId="{D4A96E9D-1205-4F37-BD18-09BEF83A996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Outlines the procedures for appeal of a zoning code amendment, decision, application for a variance, and approval for conditional uses.</a:t>
          </a:r>
        </a:p>
      </dgm:t>
    </dgm:pt>
    <dgm:pt modelId="{FA96966F-2050-4DF0-994F-D5BCDE462C2A}" type="parTrans" cxnId="{3C7BC37F-A65F-491B-B6AC-E7C3073215B0}">
      <dgm:prSet/>
      <dgm:spPr/>
      <dgm:t>
        <a:bodyPr/>
        <a:lstStyle/>
        <a:p>
          <a:endParaRPr lang="en-US"/>
        </a:p>
      </dgm:t>
    </dgm:pt>
    <dgm:pt modelId="{88517A64-99DC-440C-BB41-E1A1A577F3E6}" type="sibTrans" cxnId="{3C7BC37F-A65F-491B-B6AC-E7C3073215B0}">
      <dgm:prSet/>
      <dgm:spPr/>
      <dgm:t>
        <a:bodyPr/>
        <a:lstStyle/>
        <a:p>
          <a:endParaRPr lang="en-US"/>
        </a:p>
      </dgm:t>
    </dgm:pt>
    <dgm:pt modelId="{11B09F6E-5200-4174-9D8F-28D4B3390BFB}" type="pres">
      <dgm:prSet presAssocID="{2425C44B-79DE-4E08-935C-EB32D524A3A4}" presName="linear" presStyleCnt="0">
        <dgm:presLayoutVars>
          <dgm:dir/>
          <dgm:animLvl val="lvl"/>
          <dgm:resizeHandles val="exact"/>
        </dgm:presLayoutVars>
      </dgm:prSet>
      <dgm:spPr/>
    </dgm:pt>
    <dgm:pt modelId="{5D6D8287-8DA2-404E-B0CA-5EA4CFD48112}" type="pres">
      <dgm:prSet presAssocID="{C746B2A5-CD2D-4C1E-A3B6-63BDABF45775}" presName="parentLin" presStyleCnt="0"/>
      <dgm:spPr/>
    </dgm:pt>
    <dgm:pt modelId="{90BAD20B-17E8-4906-A1A2-FB5479ABD85D}" type="pres">
      <dgm:prSet presAssocID="{C746B2A5-CD2D-4C1E-A3B6-63BDABF45775}" presName="parentLeftMargin" presStyleLbl="node1" presStyleIdx="0" presStyleCnt="1"/>
      <dgm:spPr/>
    </dgm:pt>
    <dgm:pt modelId="{0162BAF2-415B-4E0A-AFB9-2408B5DDA056}" type="pres">
      <dgm:prSet presAssocID="{C746B2A5-CD2D-4C1E-A3B6-63BDABF45775}" presName="parentText" presStyleLbl="node1" presStyleIdx="0" presStyleCnt="1" custLinFactNeighborX="-27167" custLinFactNeighborY="-23013">
        <dgm:presLayoutVars>
          <dgm:chMax val="0"/>
          <dgm:bulletEnabled val="1"/>
        </dgm:presLayoutVars>
      </dgm:prSet>
      <dgm:spPr/>
    </dgm:pt>
    <dgm:pt modelId="{8BBFD83F-18B7-4EDF-87E6-EB9524D0F6CF}" type="pres">
      <dgm:prSet presAssocID="{C746B2A5-CD2D-4C1E-A3B6-63BDABF45775}" presName="negativeSpace" presStyleCnt="0"/>
      <dgm:spPr/>
    </dgm:pt>
    <dgm:pt modelId="{BF3694F9-88F1-42CB-8F3C-ABEFCC59D6BE}" type="pres">
      <dgm:prSet presAssocID="{C746B2A5-CD2D-4C1E-A3B6-63BDABF45775}" presName="childText" presStyleLbl="conFgAcc1" presStyleIdx="0" presStyleCnt="1" custScaleY="91725">
        <dgm:presLayoutVars>
          <dgm:bulletEnabled val="1"/>
        </dgm:presLayoutVars>
      </dgm:prSet>
      <dgm:spPr/>
    </dgm:pt>
  </dgm:ptLst>
  <dgm:cxnLst>
    <dgm:cxn modelId="{92428413-F34F-4425-88B0-E15628C62247}" type="presOf" srcId="{C746B2A5-CD2D-4C1E-A3B6-63BDABF45775}" destId="{90BAD20B-17E8-4906-A1A2-FB5479ABD85D}" srcOrd="0" destOrd="0" presId="urn:microsoft.com/office/officeart/2005/8/layout/list1"/>
    <dgm:cxn modelId="{641C8B17-BE7F-4038-AD3C-9A9BCAD67F4B}" type="presOf" srcId="{2425C44B-79DE-4E08-935C-EB32D524A3A4}" destId="{11B09F6E-5200-4174-9D8F-28D4B3390BFB}" srcOrd="0" destOrd="0" presId="urn:microsoft.com/office/officeart/2005/8/layout/list1"/>
    <dgm:cxn modelId="{7D29D926-71EF-46EE-9163-D823F0B9DE44}" srcId="{2425C44B-79DE-4E08-935C-EB32D524A3A4}" destId="{C746B2A5-CD2D-4C1E-A3B6-63BDABF45775}" srcOrd="0" destOrd="0" parTransId="{D7210D81-BDEB-4F13-95A6-322BC9605B37}" sibTransId="{1F18E61B-8452-49A7-AA66-099EBA93509B}"/>
    <dgm:cxn modelId="{B4757349-DA73-466D-9DC3-1497129F470E}" srcId="{F728315D-4131-4390-86F4-16B3831CECBA}" destId="{E3D47AA4-1D38-45C8-8D27-6EA99FFFC797}" srcOrd="0" destOrd="0" parTransId="{49D53D3D-D3C8-4D99-811C-BAD31E0E1D15}" sibTransId="{9821C60D-2EBC-4393-BBE5-4C0C63D98974}"/>
    <dgm:cxn modelId="{17DB4454-FE04-4866-8847-0BF0140E2A6B}" type="presOf" srcId="{7A8FA57E-821A-4804-87D6-081D02779592}" destId="{BF3694F9-88F1-42CB-8F3C-ABEFCC59D6BE}" srcOrd="0" destOrd="2" presId="urn:microsoft.com/office/officeart/2005/8/layout/list1"/>
    <dgm:cxn modelId="{E8EB2755-CA2F-4C7E-9EC6-B363BFC44129}" srcId="{C746B2A5-CD2D-4C1E-A3B6-63BDABF45775}" destId="{F728315D-4131-4390-86F4-16B3831CECBA}" srcOrd="0" destOrd="0" parTransId="{DEE6B91B-46EE-45B2-B8D2-E5E901F395A6}" sibTransId="{2B4ABBDC-912B-4745-8C01-3EED1CA4DC2D}"/>
    <dgm:cxn modelId="{C090427B-13C6-4BA3-A717-C4A9E121ED25}" type="presOf" srcId="{D4A96E9D-1205-4F37-BD18-09BEF83A9965}" destId="{BF3694F9-88F1-42CB-8F3C-ABEFCC59D6BE}" srcOrd="0" destOrd="3" presId="urn:microsoft.com/office/officeart/2005/8/layout/list1"/>
    <dgm:cxn modelId="{3C7BC37F-A65F-491B-B6AC-E7C3073215B0}" srcId="{F728315D-4131-4390-86F4-16B3831CECBA}" destId="{D4A96E9D-1205-4F37-BD18-09BEF83A9965}" srcOrd="2" destOrd="0" parTransId="{FA96966F-2050-4DF0-994F-D5BCDE462C2A}" sibTransId="{88517A64-99DC-440C-BB41-E1A1A577F3E6}"/>
    <dgm:cxn modelId="{43B5209D-BC0E-4AFA-9A95-2AC594259F09}" type="presOf" srcId="{E3D47AA4-1D38-45C8-8D27-6EA99FFFC797}" destId="{BF3694F9-88F1-42CB-8F3C-ABEFCC59D6BE}" srcOrd="0" destOrd="1" presId="urn:microsoft.com/office/officeart/2005/8/layout/list1"/>
    <dgm:cxn modelId="{508FCC9E-2F55-48EE-8B2D-C155838C732E}" type="presOf" srcId="{C746B2A5-CD2D-4C1E-A3B6-63BDABF45775}" destId="{0162BAF2-415B-4E0A-AFB9-2408B5DDA056}" srcOrd="1" destOrd="0" presId="urn:microsoft.com/office/officeart/2005/8/layout/list1"/>
    <dgm:cxn modelId="{AB5D05BB-8EE1-4220-9723-969698396091}" type="presOf" srcId="{F728315D-4131-4390-86F4-16B3831CECBA}" destId="{BF3694F9-88F1-42CB-8F3C-ABEFCC59D6BE}" srcOrd="0" destOrd="0" presId="urn:microsoft.com/office/officeart/2005/8/layout/list1"/>
    <dgm:cxn modelId="{F7389ECA-72E8-4F59-A1C9-FF9C67BBB16C}" srcId="{F728315D-4131-4390-86F4-16B3831CECBA}" destId="{7A8FA57E-821A-4804-87D6-081D02779592}" srcOrd="1" destOrd="0" parTransId="{9530118A-A9C5-4F68-AD68-CD0AF79CE7CF}" sibTransId="{0D9639F5-0BA0-4DA7-B23A-3DF46A7610ED}"/>
    <dgm:cxn modelId="{6411D6E7-F48A-4F2A-A887-3462F62A22EC}" type="presParOf" srcId="{11B09F6E-5200-4174-9D8F-28D4B3390BFB}" destId="{5D6D8287-8DA2-404E-B0CA-5EA4CFD48112}" srcOrd="0" destOrd="0" presId="urn:microsoft.com/office/officeart/2005/8/layout/list1"/>
    <dgm:cxn modelId="{BA2F5B5C-66E8-45F4-866D-B5FC355BDD0F}" type="presParOf" srcId="{5D6D8287-8DA2-404E-B0CA-5EA4CFD48112}" destId="{90BAD20B-17E8-4906-A1A2-FB5479ABD85D}" srcOrd="0" destOrd="0" presId="urn:microsoft.com/office/officeart/2005/8/layout/list1"/>
    <dgm:cxn modelId="{426DC4EA-3708-4EAB-9B2E-13FA5EF25953}" type="presParOf" srcId="{5D6D8287-8DA2-404E-B0CA-5EA4CFD48112}" destId="{0162BAF2-415B-4E0A-AFB9-2408B5DDA056}" srcOrd="1" destOrd="0" presId="urn:microsoft.com/office/officeart/2005/8/layout/list1"/>
    <dgm:cxn modelId="{F8ACF31A-ADCF-46A4-9496-F6C333447C78}" type="presParOf" srcId="{11B09F6E-5200-4174-9D8F-28D4B3390BFB}" destId="{8BBFD83F-18B7-4EDF-87E6-EB9524D0F6CF}" srcOrd="1" destOrd="0" presId="urn:microsoft.com/office/officeart/2005/8/layout/list1"/>
    <dgm:cxn modelId="{361701E8-889D-4095-9ACC-1C2EA0CAABC2}" type="presParOf" srcId="{11B09F6E-5200-4174-9D8F-28D4B3390BFB}" destId="{BF3694F9-88F1-42CB-8F3C-ABEFCC59D6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4242CD-6C65-4D23-9C16-5C98BCAE5A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1301248-8CE9-4B79-A6D4-B9D373589A77}">
      <dgm:prSet phldrT="[Text]"/>
      <dgm:spPr/>
      <dgm:t>
        <a:bodyPr/>
        <a:lstStyle/>
        <a:p>
          <a:r>
            <a:rPr lang="en-US" dirty="0"/>
            <a:t>Traffic and infrastructure analysis</a:t>
          </a:r>
        </a:p>
      </dgm:t>
    </dgm:pt>
    <dgm:pt modelId="{E54C4A03-414C-4720-8BD0-FABAFA05D711}" type="parTrans" cxnId="{C23CE4D9-F2C3-47AF-B0A7-E35E40CB5150}">
      <dgm:prSet/>
      <dgm:spPr/>
      <dgm:t>
        <a:bodyPr/>
        <a:lstStyle/>
        <a:p>
          <a:endParaRPr lang="en-US"/>
        </a:p>
      </dgm:t>
    </dgm:pt>
    <dgm:pt modelId="{C5F2FCF7-3798-4D90-BAD8-30EAB226B344}" type="sibTrans" cxnId="{C23CE4D9-F2C3-47AF-B0A7-E35E40CB5150}">
      <dgm:prSet/>
      <dgm:spPr/>
      <dgm:t>
        <a:bodyPr/>
        <a:lstStyle/>
        <a:p>
          <a:endParaRPr lang="en-US"/>
        </a:p>
      </dgm:t>
    </dgm:pt>
    <dgm:pt modelId="{C864BFEB-A5B2-4A53-93F4-D7211C302BFC}">
      <dgm:prSet phldrT="[Text]"/>
      <dgm:spPr/>
      <dgm:t>
        <a:bodyPr/>
        <a:lstStyle/>
        <a:p>
          <a:r>
            <a:rPr lang="en-US" dirty="0"/>
            <a:t>County Final Approval</a:t>
          </a:r>
        </a:p>
      </dgm:t>
    </dgm:pt>
    <dgm:pt modelId="{2001E1A5-7D08-45CF-BCE6-77F91F76CE33}" type="parTrans" cxnId="{6A11EA7E-2DE3-4BE6-8DED-63C695DA5E92}">
      <dgm:prSet/>
      <dgm:spPr/>
      <dgm:t>
        <a:bodyPr/>
        <a:lstStyle/>
        <a:p>
          <a:endParaRPr lang="en-US"/>
        </a:p>
      </dgm:t>
    </dgm:pt>
    <dgm:pt modelId="{5F181E7F-7055-4806-A26E-E6D24EA4DB30}" type="sibTrans" cxnId="{6A11EA7E-2DE3-4BE6-8DED-63C695DA5E92}">
      <dgm:prSet/>
      <dgm:spPr/>
      <dgm:t>
        <a:bodyPr/>
        <a:lstStyle/>
        <a:p>
          <a:endParaRPr lang="en-US"/>
        </a:p>
      </dgm:t>
    </dgm:pt>
    <dgm:pt modelId="{B931BE2E-0747-4B19-801B-1568FBF7FBBC}">
      <dgm:prSet phldrT="[Text]"/>
      <dgm:spPr/>
      <dgm:t>
        <a:bodyPr/>
        <a:lstStyle/>
        <a:p>
          <a:r>
            <a:rPr lang="en-US" dirty="0"/>
            <a:t>Pre-zoning amendment application briefings</a:t>
          </a:r>
        </a:p>
      </dgm:t>
    </dgm:pt>
    <dgm:pt modelId="{26B93DC5-1281-4FB3-8AB3-DC7EA621FFB2}" type="parTrans" cxnId="{FCFAE76E-7918-4058-B76A-4636F0E1B1F9}">
      <dgm:prSet/>
      <dgm:spPr/>
    </dgm:pt>
    <dgm:pt modelId="{F1DD0107-9D3B-4EE8-8863-C2EC6D240112}" type="sibTrans" cxnId="{FCFAE76E-7918-4058-B76A-4636F0E1B1F9}">
      <dgm:prSet/>
      <dgm:spPr/>
    </dgm:pt>
    <dgm:pt modelId="{F564CB27-5DA8-44F4-90AA-BEBA234FAE3A}">
      <dgm:prSet phldrT="[Text]"/>
      <dgm:spPr/>
      <dgm:t>
        <a:bodyPr/>
        <a:lstStyle/>
        <a:p>
          <a:r>
            <a:rPr lang="en-US" dirty="0"/>
            <a:t>Project ROI analysis</a:t>
          </a:r>
        </a:p>
      </dgm:t>
    </dgm:pt>
    <dgm:pt modelId="{4B06D84F-F4BA-40A0-A6DD-CC4ADF197760}" type="parTrans" cxnId="{8589E8B0-B7FC-49BD-B731-046859B86611}">
      <dgm:prSet/>
      <dgm:spPr/>
    </dgm:pt>
    <dgm:pt modelId="{01990590-7A95-4624-90F9-DCE1F4083457}" type="sibTrans" cxnId="{8589E8B0-B7FC-49BD-B731-046859B86611}">
      <dgm:prSet/>
      <dgm:spPr/>
    </dgm:pt>
    <dgm:pt modelId="{8E03A324-69A2-492D-953A-89A4000252BF}">
      <dgm:prSet phldrT="[Text]"/>
      <dgm:spPr/>
      <dgm:t>
        <a:bodyPr/>
        <a:lstStyle/>
        <a:p>
          <a:r>
            <a:rPr lang="en-US" dirty="0"/>
            <a:t>Zoning amendment application</a:t>
          </a:r>
        </a:p>
      </dgm:t>
    </dgm:pt>
    <dgm:pt modelId="{3ED878E3-D4D3-4381-86E8-47DA25FCF4FE}" type="parTrans" cxnId="{D1019FDD-3810-4073-8B79-D077CA778424}">
      <dgm:prSet/>
      <dgm:spPr/>
    </dgm:pt>
    <dgm:pt modelId="{18954ABD-8D2E-463B-B7E0-849E1EE1BE67}" type="sibTrans" cxnId="{D1019FDD-3810-4073-8B79-D077CA778424}">
      <dgm:prSet/>
      <dgm:spPr/>
    </dgm:pt>
    <dgm:pt modelId="{1BC1603A-9900-447A-BA88-639B9E641B0D}">
      <dgm:prSet phldrT="[Text]"/>
      <dgm:spPr/>
      <dgm:t>
        <a:bodyPr/>
        <a:lstStyle/>
        <a:p>
          <a:r>
            <a:rPr lang="en-US" dirty="0"/>
            <a:t>Zoning Commission approval</a:t>
          </a:r>
        </a:p>
      </dgm:t>
    </dgm:pt>
    <dgm:pt modelId="{C3B9A6C6-0F3A-4C8B-8025-ED6A1C5707D7}" type="parTrans" cxnId="{CD6ADE61-0DD1-47DA-9AFF-5D94AAD222E1}">
      <dgm:prSet/>
      <dgm:spPr/>
    </dgm:pt>
    <dgm:pt modelId="{6D87B661-CCE0-4E74-9106-BFBF8548FAFD}" type="sibTrans" cxnId="{CD6ADE61-0DD1-47DA-9AFF-5D94AAD222E1}">
      <dgm:prSet/>
      <dgm:spPr/>
    </dgm:pt>
    <dgm:pt modelId="{054BBCBC-EF5E-449E-9A49-B0AC859E232E}">
      <dgm:prSet phldrT="[Text]"/>
      <dgm:spPr/>
      <dgm:t>
        <a:bodyPr/>
        <a:lstStyle/>
        <a:p>
          <a:r>
            <a:rPr lang="en-US" dirty="0"/>
            <a:t>Trustee/City Council Approval</a:t>
          </a:r>
        </a:p>
      </dgm:t>
    </dgm:pt>
    <dgm:pt modelId="{AB2D67B5-7D26-4E76-A5FF-A8A663670F94}" type="parTrans" cxnId="{7D0B1EB0-FD92-4742-B378-F076BBFA5B54}">
      <dgm:prSet/>
      <dgm:spPr/>
    </dgm:pt>
    <dgm:pt modelId="{8D063344-F775-4989-8529-293705EA1D76}" type="sibTrans" cxnId="{7D0B1EB0-FD92-4742-B378-F076BBFA5B54}">
      <dgm:prSet/>
      <dgm:spPr/>
    </dgm:pt>
    <dgm:pt modelId="{2EF3326A-C1EF-4B36-A8F6-273822099147}">
      <dgm:prSet phldrT="[Text]"/>
      <dgm:spPr/>
      <dgm:t>
        <a:bodyPr/>
        <a:lstStyle/>
        <a:p>
          <a:r>
            <a:rPr lang="en-US" dirty="0"/>
            <a:t>County/City Planning Commission approval</a:t>
          </a:r>
        </a:p>
      </dgm:t>
    </dgm:pt>
    <dgm:pt modelId="{2BF486E3-F1B5-444C-852F-7F80F1680CAF}" type="parTrans" cxnId="{FCDFE71E-7D6D-4545-B31A-73EF1F46F217}">
      <dgm:prSet/>
      <dgm:spPr/>
    </dgm:pt>
    <dgm:pt modelId="{BF4D9B2F-6C22-41F5-B13A-FA07BEE0EBBD}" type="sibTrans" cxnId="{FCDFE71E-7D6D-4545-B31A-73EF1F46F217}">
      <dgm:prSet/>
      <dgm:spPr/>
    </dgm:pt>
    <dgm:pt modelId="{DD28E02E-16FF-4911-918C-1E007F56C8BF}">
      <dgm:prSet phldrT="[Text]"/>
      <dgm:spPr/>
      <dgm:t>
        <a:bodyPr/>
        <a:lstStyle/>
        <a:p>
          <a:r>
            <a:rPr lang="en-US" dirty="0"/>
            <a:t>Zoning Certificate</a:t>
          </a:r>
        </a:p>
      </dgm:t>
    </dgm:pt>
    <dgm:pt modelId="{4503367C-FC89-4432-8B24-BD14FC04DB12}" type="parTrans" cxnId="{2B7D63C7-7F3D-474E-887B-B3171560A9CC}">
      <dgm:prSet/>
      <dgm:spPr/>
    </dgm:pt>
    <dgm:pt modelId="{D7593140-4ADE-490C-953F-8FA65BCFB195}" type="sibTrans" cxnId="{2B7D63C7-7F3D-474E-887B-B3171560A9CC}">
      <dgm:prSet/>
      <dgm:spPr/>
    </dgm:pt>
    <dgm:pt modelId="{EE510007-2DFA-43A4-A43E-92425E3BA028}" type="pres">
      <dgm:prSet presAssocID="{1D4242CD-6C65-4D23-9C16-5C98BCAE5A95}" presName="CompostProcess" presStyleCnt="0">
        <dgm:presLayoutVars>
          <dgm:dir/>
          <dgm:resizeHandles val="exact"/>
        </dgm:presLayoutVars>
      </dgm:prSet>
      <dgm:spPr/>
    </dgm:pt>
    <dgm:pt modelId="{55FEE8DC-47E4-41E3-B3A6-CB481D1517B6}" type="pres">
      <dgm:prSet presAssocID="{1D4242CD-6C65-4D23-9C16-5C98BCAE5A95}" presName="arrow" presStyleLbl="bgShp" presStyleIdx="0" presStyleCnt="1"/>
      <dgm:spPr/>
    </dgm:pt>
    <dgm:pt modelId="{43A29AB2-EDDF-4BA9-B478-CFE471D97529}" type="pres">
      <dgm:prSet presAssocID="{1D4242CD-6C65-4D23-9C16-5C98BCAE5A95}" presName="linearProcess" presStyleCnt="0"/>
      <dgm:spPr/>
    </dgm:pt>
    <dgm:pt modelId="{5085FECE-D588-4F16-8D92-A79B7EC6F9B7}" type="pres">
      <dgm:prSet presAssocID="{F564CB27-5DA8-44F4-90AA-BEBA234FAE3A}" presName="textNode" presStyleLbl="node1" presStyleIdx="0" presStyleCnt="9">
        <dgm:presLayoutVars>
          <dgm:bulletEnabled val="1"/>
        </dgm:presLayoutVars>
      </dgm:prSet>
      <dgm:spPr/>
    </dgm:pt>
    <dgm:pt modelId="{AD3C8DA9-441E-41D6-BEBB-4B624880BE46}" type="pres">
      <dgm:prSet presAssocID="{01990590-7A95-4624-90F9-DCE1F4083457}" presName="sibTrans" presStyleCnt="0"/>
      <dgm:spPr/>
    </dgm:pt>
    <dgm:pt modelId="{1C67F947-834D-4435-A5C5-0577FDA42E3C}" type="pres">
      <dgm:prSet presAssocID="{B1301248-8CE9-4B79-A6D4-B9D373589A77}" presName="textNode" presStyleLbl="node1" presStyleIdx="1" presStyleCnt="9">
        <dgm:presLayoutVars>
          <dgm:bulletEnabled val="1"/>
        </dgm:presLayoutVars>
      </dgm:prSet>
      <dgm:spPr/>
    </dgm:pt>
    <dgm:pt modelId="{C108EC4C-EF86-4918-9A72-8716416CD0F5}" type="pres">
      <dgm:prSet presAssocID="{C5F2FCF7-3798-4D90-BAD8-30EAB226B344}" presName="sibTrans" presStyleCnt="0"/>
      <dgm:spPr/>
    </dgm:pt>
    <dgm:pt modelId="{BB0653E7-A0A1-47DE-954F-2041C0FCCC7A}" type="pres">
      <dgm:prSet presAssocID="{B931BE2E-0747-4B19-801B-1568FBF7FBBC}" presName="textNode" presStyleLbl="node1" presStyleIdx="2" presStyleCnt="9">
        <dgm:presLayoutVars>
          <dgm:bulletEnabled val="1"/>
        </dgm:presLayoutVars>
      </dgm:prSet>
      <dgm:spPr/>
    </dgm:pt>
    <dgm:pt modelId="{05DC4A78-4BC1-47C8-99C0-E14F2D9ADD0E}" type="pres">
      <dgm:prSet presAssocID="{F1DD0107-9D3B-4EE8-8863-C2EC6D240112}" presName="sibTrans" presStyleCnt="0"/>
      <dgm:spPr/>
    </dgm:pt>
    <dgm:pt modelId="{C6551EC9-5381-4E5E-BFAA-81AB13A5E018}" type="pres">
      <dgm:prSet presAssocID="{8E03A324-69A2-492D-953A-89A4000252BF}" presName="textNode" presStyleLbl="node1" presStyleIdx="3" presStyleCnt="9">
        <dgm:presLayoutVars>
          <dgm:bulletEnabled val="1"/>
        </dgm:presLayoutVars>
      </dgm:prSet>
      <dgm:spPr/>
    </dgm:pt>
    <dgm:pt modelId="{CC042065-6819-4E42-A54E-61A6ACC40800}" type="pres">
      <dgm:prSet presAssocID="{18954ABD-8D2E-463B-B7E0-849E1EE1BE67}" presName="sibTrans" presStyleCnt="0"/>
      <dgm:spPr/>
    </dgm:pt>
    <dgm:pt modelId="{617DBE76-FD63-4076-B913-4988DB7092B6}" type="pres">
      <dgm:prSet presAssocID="{2EF3326A-C1EF-4B36-A8F6-273822099147}" presName="textNode" presStyleLbl="node1" presStyleIdx="4" presStyleCnt="9">
        <dgm:presLayoutVars>
          <dgm:bulletEnabled val="1"/>
        </dgm:presLayoutVars>
      </dgm:prSet>
      <dgm:spPr/>
    </dgm:pt>
    <dgm:pt modelId="{D5DF07BB-F1DD-4ECE-B2D1-B703EBDF5021}" type="pres">
      <dgm:prSet presAssocID="{BF4D9B2F-6C22-41F5-B13A-FA07BEE0EBBD}" presName="sibTrans" presStyleCnt="0"/>
      <dgm:spPr/>
    </dgm:pt>
    <dgm:pt modelId="{26E28962-6F54-4A14-A307-9B907380BB1C}" type="pres">
      <dgm:prSet presAssocID="{1BC1603A-9900-447A-BA88-639B9E641B0D}" presName="textNode" presStyleLbl="node1" presStyleIdx="5" presStyleCnt="9">
        <dgm:presLayoutVars>
          <dgm:bulletEnabled val="1"/>
        </dgm:presLayoutVars>
      </dgm:prSet>
      <dgm:spPr/>
    </dgm:pt>
    <dgm:pt modelId="{36D82961-4A97-4A8E-8CC1-CB0B51844CA7}" type="pres">
      <dgm:prSet presAssocID="{6D87B661-CCE0-4E74-9106-BFBF8548FAFD}" presName="sibTrans" presStyleCnt="0"/>
      <dgm:spPr/>
    </dgm:pt>
    <dgm:pt modelId="{F6F1128D-54CF-42B9-A582-632495A7FFD0}" type="pres">
      <dgm:prSet presAssocID="{054BBCBC-EF5E-449E-9A49-B0AC859E232E}" presName="textNode" presStyleLbl="node1" presStyleIdx="6" presStyleCnt="9">
        <dgm:presLayoutVars>
          <dgm:bulletEnabled val="1"/>
        </dgm:presLayoutVars>
      </dgm:prSet>
      <dgm:spPr/>
    </dgm:pt>
    <dgm:pt modelId="{093F1094-9EE9-4ECB-8DC2-664BFBBED838}" type="pres">
      <dgm:prSet presAssocID="{8D063344-F775-4989-8529-293705EA1D76}" presName="sibTrans" presStyleCnt="0"/>
      <dgm:spPr/>
    </dgm:pt>
    <dgm:pt modelId="{1B2FAA40-0840-4E99-A713-A6C3F0ED2038}" type="pres">
      <dgm:prSet presAssocID="{C864BFEB-A5B2-4A53-93F4-D7211C302BFC}" presName="textNode" presStyleLbl="node1" presStyleIdx="7" presStyleCnt="9">
        <dgm:presLayoutVars>
          <dgm:bulletEnabled val="1"/>
        </dgm:presLayoutVars>
      </dgm:prSet>
      <dgm:spPr/>
    </dgm:pt>
    <dgm:pt modelId="{1EE029F8-F1D3-441B-A1AF-C6C02776767F}" type="pres">
      <dgm:prSet presAssocID="{5F181E7F-7055-4806-A26E-E6D24EA4DB30}" presName="sibTrans" presStyleCnt="0"/>
      <dgm:spPr/>
    </dgm:pt>
    <dgm:pt modelId="{54228422-76A6-4B95-ABCE-9EB5141DD258}" type="pres">
      <dgm:prSet presAssocID="{DD28E02E-16FF-4911-918C-1E007F56C8BF}" presName="textNode" presStyleLbl="node1" presStyleIdx="8" presStyleCnt="9">
        <dgm:presLayoutVars>
          <dgm:bulletEnabled val="1"/>
        </dgm:presLayoutVars>
      </dgm:prSet>
      <dgm:spPr/>
    </dgm:pt>
  </dgm:ptLst>
  <dgm:cxnLst>
    <dgm:cxn modelId="{61FB1016-368E-43F9-B538-038BFA76AB6B}" type="presOf" srcId="{054BBCBC-EF5E-449E-9A49-B0AC859E232E}" destId="{F6F1128D-54CF-42B9-A582-632495A7FFD0}" srcOrd="0" destOrd="0" presId="urn:microsoft.com/office/officeart/2005/8/layout/hProcess9"/>
    <dgm:cxn modelId="{FCDFE71E-7D6D-4545-B31A-73EF1F46F217}" srcId="{1D4242CD-6C65-4D23-9C16-5C98BCAE5A95}" destId="{2EF3326A-C1EF-4B36-A8F6-273822099147}" srcOrd="4" destOrd="0" parTransId="{2BF486E3-F1B5-444C-852F-7F80F1680CAF}" sibTransId="{BF4D9B2F-6C22-41F5-B13A-FA07BEE0EBBD}"/>
    <dgm:cxn modelId="{A471212E-60B7-472E-BD2B-AEA9383BED3D}" type="presOf" srcId="{B931BE2E-0747-4B19-801B-1568FBF7FBBC}" destId="{BB0653E7-A0A1-47DE-954F-2041C0FCCC7A}" srcOrd="0" destOrd="0" presId="urn:microsoft.com/office/officeart/2005/8/layout/hProcess9"/>
    <dgm:cxn modelId="{FF6D475C-5023-4459-9BD1-9EE0878CDA58}" type="presOf" srcId="{8E03A324-69A2-492D-953A-89A4000252BF}" destId="{C6551EC9-5381-4E5E-BFAA-81AB13A5E018}" srcOrd="0" destOrd="0" presId="urn:microsoft.com/office/officeart/2005/8/layout/hProcess9"/>
    <dgm:cxn modelId="{CD6ADE61-0DD1-47DA-9AFF-5D94AAD222E1}" srcId="{1D4242CD-6C65-4D23-9C16-5C98BCAE5A95}" destId="{1BC1603A-9900-447A-BA88-639B9E641B0D}" srcOrd="5" destOrd="0" parTransId="{C3B9A6C6-0F3A-4C8B-8025-ED6A1C5707D7}" sibTransId="{6D87B661-CCE0-4E74-9106-BFBF8548FAFD}"/>
    <dgm:cxn modelId="{AC60A462-E223-4E05-9F58-FA82F2ECC71F}" type="presOf" srcId="{DD28E02E-16FF-4911-918C-1E007F56C8BF}" destId="{54228422-76A6-4B95-ABCE-9EB5141DD258}" srcOrd="0" destOrd="0" presId="urn:microsoft.com/office/officeart/2005/8/layout/hProcess9"/>
    <dgm:cxn modelId="{11C38945-99B1-46E1-8F1F-531DAB4F019C}" type="presOf" srcId="{C864BFEB-A5B2-4A53-93F4-D7211C302BFC}" destId="{1B2FAA40-0840-4E99-A713-A6C3F0ED2038}" srcOrd="0" destOrd="0" presId="urn:microsoft.com/office/officeart/2005/8/layout/hProcess9"/>
    <dgm:cxn modelId="{FCFAE76E-7918-4058-B76A-4636F0E1B1F9}" srcId="{1D4242CD-6C65-4D23-9C16-5C98BCAE5A95}" destId="{B931BE2E-0747-4B19-801B-1568FBF7FBBC}" srcOrd="2" destOrd="0" parTransId="{26B93DC5-1281-4FB3-8AB3-DC7EA621FFB2}" sibTransId="{F1DD0107-9D3B-4EE8-8863-C2EC6D240112}"/>
    <dgm:cxn modelId="{D5678C7C-1C50-4F4B-85E8-EA0B447B3B7E}" type="presOf" srcId="{B1301248-8CE9-4B79-A6D4-B9D373589A77}" destId="{1C67F947-834D-4435-A5C5-0577FDA42E3C}" srcOrd="0" destOrd="0" presId="urn:microsoft.com/office/officeart/2005/8/layout/hProcess9"/>
    <dgm:cxn modelId="{6A11EA7E-2DE3-4BE6-8DED-63C695DA5E92}" srcId="{1D4242CD-6C65-4D23-9C16-5C98BCAE5A95}" destId="{C864BFEB-A5B2-4A53-93F4-D7211C302BFC}" srcOrd="7" destOrd="0" parTransId="{2001E1A5-7D08-45CF-BCE6-77F91F76CE33}" sibTransId="{5F181E7F-7055-4806-A26E-E6D24EA4DB30}"/>
    <dgm:cxn modelId="{9E2DFD7F-35EA-4D7E-8C8C-B8A043DE1E26}" type="presOf" srcId="{1D4242CD-6C65-4D23-9C16-5C98BCAE5A95}" destId="{EE510007-2DFA-43A4-A43E-92425E3BA028}" srcOrd="0" destOrd="0" presId="urn:microsoft.com/office/officeart/2005/8/layout/hProcess9"/>
    <dgm:cxn modelId="{4DAFCB84-2E3E-4D43-B178-D41881A71792}" type="presOf" srcId="{2EF3326A-C1EF-4B36-A8F6-273822099147}" destId="{617DBE76-FD63-4076-B913-4988DB7092B6}" srcOrd="0" destOrd="0" presId="urn:microsoft.com/office/officeart/2005/8/layout/hProcess9"/>
    <dgm:cxn modelId="{5ECB50AC-DA53-4A08-8C1B-E91D70465ECF}" type="presOf" srcId="{1BC1603A-9900-447A-BA88-639B9E641B0D}" destId="{26E28962-6F54-4A14-A307-9B907380BB1C}" srcOrd="0" destOrd="0" presId="urn:microsoft.com/office/officeart/2005/8/layout/hProcess9"/>
    <dgm:cxn modelId="{7D0B1EB0-FD92-4742-B378-F076BBFA5B54}" srcId="{1D4242CD-6C65-4D23-9C16-5C98BCAE5A95}" destId="{054BBCBC-EF5E-449E-9A49-B0AC859E232E}" srcOrd="6" destOrd="0" parTransId="{AB2D67B5-7D26-4E76-A5FF-A8A663670F94}" sibTransId="{8D063344-F775-4989-8529-293705EA1D76}"/>
    <dgm:cxn modelId="{8589E8B0-B7FC-49BD-B731-046859B86611}" srcId="{1D4242CD-6C65-4D23-9C16-5C98BCAE5A95}" destId="{F564CB27-5DA8-44F4-90AA-BEBA234FAE3A}" srcOrd="0" destOrd="0" parTransId="{4B06D84F-F4BA-40A0-A6DD-CC4ADF197760}" sibTransId="{01990590-7A95-4624-90F9-DCE1F4083457}"/>
    <dgm:cxn modelId="{2B7D63C7-7F3D-474E-887B-B3171560A9CC}" srcId="{1D4242CD-6C65-4D23-9C16-5C98BCAE5A95}" destId="{DD28E02E-16FF-4911-918C-1E007F56C8BF}" srcOrd="8" destOrd="0" parTransId="{4503367C-FC89-4432-8B24-BD14FC04DB12}" sibTransId="{D7593140-4ADE-490C-953F-8FA65BCFB195}"/>
    <dgm:cxn modelId="{C23CE4D9-F2C3-47AF-B0A7-E35E40CB5150}" srcId="{1D4242CD-6C65-4D23-9C16-5C98BCAE5A95}" destId="{B1301248-8CE9-4B79-A6D4-B9D373589A77}" srcOrd="1" destOrd="0" parTransId="{E54C4A03-414C-4720-8BD0-FABAFA05D711}" sibTransId="{C5F2FCF7-3798-4D90-BAD8-30EAB226B344}"/>
    <dgm:cxn modelId="{D1019FDD-3810-4073-8B79-D077CA778424}" srcId="{1D4242CD-6C65-4D23-9C16-5C98BCAE5A95}" destId="{8E03A324-69A2-492D-953A-89A4000252BF}" srcOrd="3" destOrd="0" parTransId="{3ED878E3-D4D3-4381-86E8-47DA25FCF4FE}" sibTransId="{18954ABD-8D2E-463B-B7E0-849E1EE1BE67}"/>
    <dgm:cxn modelId="{BD157AF5-65EB-4B9F-80DF-617FE3B4433B}" type="presOf" srcId="{F564CB27-5DA8-44F4-90AA-BEBA234FAE3A}" destId="{5085FECE-D588-4F16-8D92-A79B7EC6F9B7}" srcOrd="0" destOrd="0" presId="urn:microsoft.com/office/officeart/2005/8/layout/hProcess9"/>
    <dgm:cxn modelId="{15BE17F6-05CF-4A86-9806-28E1167281B9}" type="presParOf" srcId="{EE510007-2DFA-43A4-A43E-92425E3BA028}" destId="{55FEE8DC-47E4-41E3-B3A6-CB481D1517B6}" srcOrd="0" destOrd="0" presId="urn:microsoft.com/office/officeart/2005/8/layout/hProcess9"/>
    <dgm:cxn modelId="{9D495EA5-F4BA-4C8B-86F5-29C1784D79C6}" type="presParOf" srcId="{EE510007-2DFA-43A4-A43E-92425E3BA028}" destId="{43A29AB2-EDDF-4BA9-B478-CFE471D97529}" srcOrd="1" destOrd="0" presId="urn:microsoft.com/office/officeart/2005/8/layout/hProcess9"/>
    <dgm:cxn modelId="{3C3E577C-AC55-4284-9A66-2A949274DB6E}" type="presParOf" srcId="{43A29AB2-EDDF-4BA9-B478-CFE471D97529}" destId="{5085FECE-D588-4F16-8D92-A79B7EC6F9B7}" srcOrd="0" destOrd="0" presId="urn:microsoft.com/office/officeart/2005/8/layout/hProcess9"/>
    <dgm:cxn modelId="{4EDC11A3-3B7F-4266-B83D-5A4A6A4EBA97}" type="presParOf" srcId="{43A29AB2-EDDF-4BA9-B478-CFE471D97529}" destId="{AD3C8DA9-441E-41D6-BEBB-4B624880BE46}" srcOrd="1" destOrd="0" presId="urn:microsoft.com/office/officeart/2005/8/layout/hProcess9"/>
    <dgm:cxn modelId="{CDAE89FD-F321-451E-9E84-691DE1916E56}" type="presParOf" srcId="{43A29AB2-EDDF-4BA9-B478-CFE471D97529}" destId="{1C67F947-834D-4435-A5C5-0577FDA42E3C}" srcOrd="2" destOrd="0" presId="urn:microsoft.com/office/officeart/2005/8/layout/hProcess9"/>
    <dgm:cxn modelId="{00B5E157-AC00-4D7A-BC1E-6E2B3FFCC717}" type="presParOf" srcId="{43A29AB2-EDDF-4BA9-B478-CFE471D97529}" destId="{C108EC4C-EF86-4918-9A72-8716416CD0F5}" srcOrd="3" destOrd="0" presId="urn:microsoft.com/office/officeart/2005/8/layout/hProcess9"/>
    <dgm:cxn modelId="{56BCDA75-3E52-481B-8BFB-00CD330CFEC9}" type="presParOf" srcId="{43A29AB2-EDDF-4BA9-B478-CFE471D97529}" destId="{BB0653E7-A0A1-47DE-954F-2041C0FCCC7A}" srcOrd="4" destOrd="0" presId="urn:microsoft.com/office/officeart/2005/8/layout/hProcess9"/>
    <dgm:cxn modelId="{CDB6A089-6363-4CCB-AFCF-26AE193B7C8E}" type="presParOf" srcId="{43A29AB2-EDDF-4BA9-B478-CFE471D97529}" destId="{05DC4A78-4BC1-47C8-99C0-E14F2D9ADD0E}" srcOrd="5" destOrd="0" presId="urn:microsoft.com/office/officeart/2005/8/layout/hProcess9"/>
    <dgm:cxn modelId="{D990F379-F4FB-4560-B164-35F367495FE8}" type="presParOf" srcId="{43A29AB2-EDDF-4BA9-B478-CFE471D97529}" destId="{C6551EC9-5381-4E5E-BFAA-81AB13A5E018}" srcOrd="6" destOrd="0" presId="urn:microsoft.com/office/officeart/2005/8/layout/hProcess9"/>
    <dgm:cxn modelId="{15C9F0D9-4B58-4A9A-978A-42AA56AF88CF}" type="presParOf" srcId="{43A29AB2-EDDF-4BA9-B478-CFE471D97529}" destId="{CC042065-6819-4E42-A54E-61A6ACC40800}" srcOrd="7" destOrd="0" presId="urn:microsoft.com/office/officeart/2005/8/layout/hProcess9"/>
    <dgm:cxn modelId="{AF9385BD-C73E-4BE8-9C5D-247921C3DCEB}" type="presParOf" srcId="{43A29AB2-EDDF-4BA9-B478-CFE471D97529}" destId="{617DBE76-FD63-4076-B913-4988DB7092B6}" srcOrd="8" destOrd="0" presId="urn:microsoft.com/office/officeart/2005/8/layout/hProcess9"/>
    <dgm:cxn modelId="{AA41D132-46BD-4917-B100-AFBE363419D1}" type="presParOf" srcId="{43A29AB2-EDDF-4BA9-B478-CFE471D97529}" destId="{D5DF07BB-F1DD-4ECE-B2D1-B703EBDF5021}" srcOrd="9" destOrd="0" presId="urn:microsoft.com/office/officeart/2005/8/layout/hProcess9"/>
    <dgm:cxn modelId="{98112266-700D-479E-93DC-FAAB5B5956BC}" type="presParOf" srcId="{43A29AB2-EDDF-4BA9-B478-CFE471D97529}" destId="{26E28962-6F54-4A14-A307-9B907380BB1C}" srcOrd="10" destOrd="0" presId="urn:microsoft.com/office/officeart/2005/8/layout/hProcess9"/>
    <dgm:cxn modelId="{071920BA-502F-44BB-AA43-CEA8FB9D8B2D}" type="presParOf" srcId="{43A29AB2-EDDF-4BA9-B478-CFE471D97529}" destId="{36D82961-4A97-4A8E-8CC1-CB0B51844CA7}" srcOrd="11" destOrd="0" presId="urn:microsoft.com/office/officeart/2005/8/layout/hProcess9"/>
    <dgm:cxn modelId="{5CC9C176-E13D-4D3C-B334-894019855F60}" type="presParOf" srcId="{43A29AB2-EDDF-4BA9-B478-CFE471D97529}" destId="{F6F1128D-54CF-42B9-A582-632495A7FFD0}" srcOrd="12" destOrd="0" presId="urn:microsoft.com/office/officeart/2005/8/layout/hProcess9"/>
    <dgm:cxn modelId="{97151CC1-882D-4F38-853B-DEA571B0F2B1}" type="presParOf" srcId="{43A29AB2-EDDF-4BA9-B478-CFE471D97529}" destId="{093F1094-9EE9-4ECB-8DC2-664BFBBED838}" srcOrd="13" destOrd="0" presId="urn:microsoft.com/office/officeart/2005/8/layout/hProcess9"/>
    <dgm:cxn modelId="{0AB15318-018F-4746-9CDD-A4AA4BF92D7B}" type="presParOf" srcId="{43A29AB2-EDDF-4BA9-B478-CFE471D97529}" destId="{1B2FAA40-0840-4E99-A713-A6C3F0ED2038}" srcOrd="14" destOrd="0" presId="urn:microsoft.com/office/officeart/2005/8/layout/hProcess9"/>
    <dgm:cxn modelId="{DDE3C38A-AE21-4247-A7F1-4ABE87C77485}" type="presParOf" srcId="{43A29AB2-EDDF-4BA9-B478-CFE471D97529}" destId="{1EE029F8-F1D3-441B-A1AF-C6C02776767F}" srcOrd="15" destOrd="0" presId="urn:microsoft.com/office/officeart/2005/8/layout/hProcess9"/>
    <dgm:cxn modelId="{20D67269-C49F-42E0-91C8-6D8A95770740}" type="presParOf" srcId="{43A29AB2-EDDF-4BA9-B478-CFE471D97529}" destId="{54228422-76A6-4B95-ABCE-9EB5141DD258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4D19F8-0F23-41A5-8A20-0779C65556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CC4F0E-46E5-4BF3-AFF0-80CA2E6B4DE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Annexation</a:t>
          </a:r>
          <a:endParaRPr lang="en-US" dirty="0"/>
        </a:p>
      </dgm:t>
    </dgm:pt>
    <dgm:pt modelId="{07123F29-BACB-4F39-A65D-93FB4E641BD9}" type="parTrans" cxnId="{0B363F76-8EB1-4EE0-80B3-A1F76F01A86A}">
      <dgm:prSet/>
      <dgm:spPr/>
      <dgm:t>
        <a:bodyPr/>
        <a:lstStyle/>
        <a:p>
          <a:endParaRPr lang="en-US"/>
        </a:p>
      </dgm:t>
    </dgm:pt>
    <dgm:pt modelId="{08B68989-3C77-4BE6-ACBB-40A40B006D21}" type="sibTrans" cxnId="{0B363F76-8EB1-4EE0-80B3-A1F76F01A86A}">
      <dgm:prSet/>
      <dgm:spPr/>
      <dgm:t>
        <a:bodyPr/>
        <a:lstStyle/>
        <a:p>
          <a:endParaRPr lang="en-US"/>
        </a:p>
      </dgm:t>
    </dgm:pt>
    <dgm:pt modelId="{4CDB91EC-5940-442C-A455-9281083CD36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Legal process by which land located in an unincorporated area may become part of a neighboring city or village</a:t>
          </a:r>
        </a:p>
      </dgm:t>
    </dgm:pt>
    <dgm:pt modelId="{C6AD63A4-860B-44B7-8CF3-1BA80A01F092}" type="parTrans" cxnId="{91222BC3-7727-40DD-AF00-4B06F82BF238}">
      <dgm:prSet/>
      <dgm:spPr/>
      <dgm:t>
        <a:bodyPr/>
        <a:lstStyle/>
        <a:p>
          <a:endParaRPr lang="en-US"/>
        </a:p>
      </dgm:t>
    </dgm:pt>
    <dgm:pt modelId="{F5D9674E-7394-40E3-89EA-E828CFE183F0}" type="sibTrans" cxnId="{91222BC3-7727-40DD-AF00-4B06F82BF238}">
      <dgm:prSet/>
      <dgm:spPr/>
      <dgm:t>
        <a:bodyPr/>
        <a:lstStyle/>
        <a:p>
          <a:endParaRPr lang="en-US"/>
        </a:p>
      </dgm:t>
    </dgm:pt>
    <dgm:pt modelId="{14B74772-3B79-42FA-80C1-BD0365041F4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The unincorporated neighboring land must be immediately contiguous to the existing city’s boundaries</a:t>
          </a:r>
        </a:p>
      </dgm:t>
    </dgm:pt>
    <dgm:pt modelId="{4353C775-C588-47D4-9612-14987E75629E}" type="parTrans" cxnId="{A7D2137D-6515-493F-83A2-925DA8FDA256}">
      <dgm:prSet/>
      <dgm:spPr/>
      <dgm:t>
        <a:bodyPr/>
        <a:lstStyle/>
        <a:p>
          <a:endParaRPr lang="en-US"/>
        </a:p>
      </dgm:t>
    </dgm:pt>
    <dgm:pt modelId="{DDF8AE0D-178B-4357-9BC0-415BDFAC958A}" type="sibTrans" cxnId="{A7D2137D-6515-493F-83A2-925DA8FDA256}">
      <dgm:prSet/>
      <dgm:spPr/>
      <dgm:t>
        <a:bodyPr/>
        <a:lstStyle/>
        <a:p>
          <a:endParaRPr lang="en-US"/>
        </a:p>
      </dgm:t>
    </dgm:pt>
    <dgm:pt modelId="{255CF571-76F6-445F-8843-9BCB3540B9E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Delivery of municipal services or economic development in need of municipal services is generally the reason for annexation</a:t>
          </a:r>
        </a:p>
      </dgm:t>
    </dgm:pt>
    <dgm:pt modelId="{5A6E3DE4-A51D-4046-B946-C7847F0444BA}" type="parTrans" cxnId="{B8BF2FE4-A443-435A-A39C-7102296C35F2}">
      <dgm:prSet/>
      <dgm:spPr/>
      <dgm:t>
        <a:bodyPr/>
        <a:lstStyle/>
        <a:p>
          <a:endParaRPr lang="en-US"/>
        </a:p>
      </dgm:t>
    </dgm:pt>
    <dgm:pt modelId="{61A5A528-5A96-4FBE-AC30-2F5DCBD9EDA5}" type="sibTrans" cxnId="{B8BF2FE4-A443-435A-A39C-7102296C35F2}">
      <dgm:prSet/>
      <dgm:spPr/>
      <dgm:t>
        <a:bodyPr/>
        <a:lstStyle/>
        <a:p>
          <a:endParaRPr lang="en-US"/>
        </a:p>
      </dgm:t>
    </dgm:pt>
    <dgm:pt modelId="{CEFC35B4-21C2-4EE7-AB12-5AF2CC89D502}" type="pres">
      <dgm:prSet presAssocID="{E34D19F8-0F23-41A5-8A20-0779C6555668}" presName="linear" presStyleCnt="0">
        <dgm:presLayoutVars>
          <dgm:dir/>
          <dgm:animLvl val="lvl"/>
          <dgm:resizeHandles val="exact"/>
        </dgm:presLayoutVars>
      </dgm:prSet>
      <dgm:spPr/>
    </dgm:pt>
    <dgm:pt modelId="{54A3DB15-E8B8-4511-BDA4-BBDE18C3974B}" type="pres">
      <dgm:prSet presAssocID="{21CC4F0E-46E5-4BF3-AFF0-80CA2E6B4DE4}" presName="parentLin" presStyleCnt="0"/>
      <dgm:spPr/>
    </dgm:pt>
    <dgm:pt modelId="{2C08EDE1-0A86-4179-9F43-70199970A53E}" type="pres">
      <dgm:prSet presAssocID="{21CC4F0E-46E5-4BF3-AFF0-80CA2E6B4DE4}" presName="parentLeftMargin" presStyleLbl="node1" presStyleIdx="0" presStyleCnt="1"/>
      <dgm:spPr/>
    </dgm:pt>
    <dgm:pt modelId="{684EEFC3-8547-40E3-88A9-842762E91204}" type="pres">
      <dgm:prSet presAssocID="{21CC4F0E-46E5-4BF3-AFF0-80CA2E6B4DE4}" presName="parentText" presStyleLbl="node1" presStyleIdx="0" presStyleCnt="1" custLinFactNeighborX="-27167" custLinFactNeighborY="14633">
        <dgm:presLayoutVars>
          <dgm:chMax val="0"/>
          <dgm:bulletEnabled val="1"/>
        </dgm:presLayoutVars>
      </dgm:prSet>
      <dgm:spPr/>
    </dgm:pt>
    <dgm:pt modelId="{9DA1EE8A-309D-43DB-BA12-2B653339CD44}" type="pres">
      <dgm:prSet presAssocID="{21CC4F0E-46E5-4BF3-AFF0-80CA2E6B4DE4}" presName="negativeSpace" presStyleCnt="0"/>
      <dgm:spPr/>
    </dgm:pt>
    <dgm:pt modelId="{51C94B6B-9F2C-4FAA-A510-08B9A0752927}" type="pres">
      <dgm:prSet presAssocID="{21CC4F0E-46E5-4BF3-AFF0-80CA2E6B4DE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4C43B12-3D37-4BDC-BAAF-813342C14E9F}" type="presOf" srcId="{255CF571-76F6-445F-8843-9BCB3540B9EB}" destId="{51C94B6B-9F2C-4FAA-A510-08B9A0752927}" srcOrd="0" destOrd="2" presId="urn:microsoft.com/office/officeart/2005/8/layout/list1"/>
    <dgm:cxn modelId="{0B363F76-8EB1-4EE0-80B3-A1F76F01A86A}" srcId="{E34D19F8-0F23-41A5-8A20-0779C6555668}" destId="{21CC4F0E-46E5-4BF3-AFF0-80CA2E6B4DE4}" srcOrd="0" destOrd="0" parTransId="{07123F29-BACB-4F39-A65D-93FB4E641BD9}" sibTransId="{08B68989-3C77-4BE6-ACBB-40A40B006D21}"/>
    <dgm:cxn modelId="{A7D2137D-6515-493F-83A2-925DA8FDA256}" srcId="{21CC4F0E-46E5-4BF3-AFF0-80CA2E6B4DE4}" destId="{14B74772-3B79-42FA-80C1-BD0365041F49}" srcOrd="1" destOrd="0" parTransId="{4353C775-C588-47D4-9612-14987E75629E}" sibTransId="{DDF8AE0D-178B-4357-9BC0-415BDFAC958A}"/>
    <dgm:cxn modelId="{5D39C991-1539-4585-B200-CE2032D6BA5E}" type="presOf" srcId="{14B74772-3B79-42FA-80C1-BD0365041F49}" destId="{51C94B6B-9F2C-4FAA-A510-08B9A0752927}" srcOrd="0" destOrd="1" presId="urn:microsoft.com/office/officeart/2005/8/layout/list1"/>
    <dgm:cxn modelId="{C22235A3-E068-4526-AAE6-8FC42C7A225D}" type="presOf" srcId="{E34D19F8-0F23-41A5-8A20-0779C6555668}" destId="{CEFC35B4-21C2-4EE7-AB12-5AF2CC89D502}" srcOrd="0" destOrd="0" presId="urn:microsoft.com/office/officeart/2005/8/layout/list1"/>
    <dgm:cxn modelId="{D5101EB6-6F85-488E-A1E7-6B461C9A8086}" type="presOf" srcId="{4CDB91EC-5940-442C-A455-9281083CD365}" destId="{51C94B6B-9F2C-4FAA-A510-08B9A0752927}" srcOrd="0" destOrd="0" presId="urn:microsoft.com/office/officeart/2005/8/layout/list1"/>
    <dgm:cxn modelId="{91222BC3-7727-40DD-AF00-4B06F82BF238}" srcId="{21CC4F0E-46E5-4BF3-AFF0-80CA2E6B4DE4}" destId="{4CDB91EC-5940-442C-A455-9281083CD365}" srcOrd="0" destOrd="0" parTransId="{C6AD63A4-860B-44B7-8CF3-1BA80A01F092}" sibTransId="{F5D9674E-7394-40E3-89EA-E828CFE183F0}"/>
    <dgm:cxn modelId="{EDF2B1DB-609C-40EC-9449-DF8CD5855DA3}" type="presOf" srcId="{21CC4F0E-46E5-4BF3-AFF0-80CA2E6B4DE4}" destId="{684EEFC3-8547-40E3-88A9-842762E91204}" srcOrd="1" destOrd="0" presId="urn:microsoft.com/office/officeart/2005/8/layout/list1"/>
    <dgm:cxn modelId="{B8BF2FE4-A443-435A-A39C-7102296C35F2}" srcId="{21CC4F0E-46E5-4BF3-AFF0-80CA2E6B4DE4}" destId="{255CF571-76F6-445F-8843-9BCB3540B9EB}" srcOrd="2" destOrd="0" parTransId="{5A6E3DE4-A51D-4046-B946-C7847F0444BA}" sibTransId="{61A5A528-5A96-4FBE-AC30-2F5DCBD9EDA5}"/>
    <dgm:cxn modelId="{4AA55FEA-1E3A-4D91-AB2B-5FF22187208C}" type="presOf" srcId="{21CC4F0E-46E5-4BF3-AFF0-80CA2E6B4DE4}" destId="{2C08EDE1-0A86-4179-9F43-70199970A53E}" srcOrd="0" destOrd="0" presId="urn:microsoft.com/office/officeart/2005/8/layout/list1"/>
    <dgm:cxn modelId="{7468B793-F6BC-4364-8234-5D3F0AF729DA}" type="presParOf" srcId="{CEFC35B4-21C2-4EE7-AB12-5AF2CC89D502}" destId="{54A3DB15-E8B8-4511-BDA4-BBDE18C3974B}" srcOrd="0" destOrd="0" presId="urn:microsoft.com/office/officeart/2005/8/layout/list1"/>
    <dgm:cxn modelId="{41F11FBD-E2E5-4987-814A-65064F6B0884}" type="presParOf" srcId="{54A3DB15-E8B8-4511-BDA4-BBDE18C3974B}" destId="{2C08EDE1-0A86-4179-9F43-70199970A53E}" srcOrd="0" destOrd="0" presId="urn:microsoft.com/office/officeart/2005/8/layout/list1"/>
    <dgm:cxn modelId="{E5440F47-0465-4BC6-9FB3-725232B43F31}" type="presParOf" srcId="{54A3DB15-E8B8-4511-BDA4-BBDE18C3974B}" destId="{684EEFC3-8547-40E3-88A9-842762E91204}" srcOrd="1" destOrd="0" presId="urn:microsoft.com/office/officeart/2005/8/layout/list1"/>
    <dgm:cxn modelId="{CE6BD075-CA4D-4616-99AA-671F0F01040D}" type="presParOf" srcId="{CEFC35B4-21C2-4EE7-AB12-5AF2CC89D502}" destId="{9DA1EE8A-309D-43DB-BA12-2B653339CD44}" srcOrd="1" destOrd="0" presId="urn:microsoft.com/office/officeart/2005/8/layout/list1"/>
    <dgm:cxn modelId="{D89839D6-6428-498E-A41F-85508FF1D5A5}" type="presParOf" srcId="{CEFC35B4-21C2-4EE7-AB12-5AF2CC89D502}" destId="{51C94B6B-9F2C-4FAA-A510-08B9A075292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75FB4-6882-4601-8C65-40A09C18AB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62B791-319A-4852-9BF3-1914DB4A0857}">
      <dgm:prSet phldrT="[Text]"/>
      <dgm:spPr/>
      <dgm:t>
        <a:bodyPr/>
        <a:lstStyle/>
        <a:p>
          <a:r>
            <a:rPr lang="en-US" dirty="0"/>
            <a:t>Annexation National Survey</a:t>
          </a:r>
        </a:p>
      </dgm:t>
    </dgm:pt>
    <dgm:pt modelId="{B1396766-C012-4706-A8BC-32D96DE9CEF2}" type="parTrans" cxnId="{E5361315-FB12-4ECD-9BDB-A214801EB906}">
      <dgm:prSet/>
      <dgm:spPr/>
      <dgm:t>
        <a:bodyPr/>
        <a:lstStyle/>
        <a:p>
          <a:endParaRPr lang="en-US"/>
        </a:p>
      </dgm:t>
    </dgm:pt>
    <dgm:pt modelId="{4A768C13-FC05-4F15-9D27-03B00481383D}" type="sibTrans" cxnId="{E5361315-FB12-4ECD-9BDB-A214801EB906}">
      <dgm:prSet/>
      <dgm:spPr/>
      <dgm:t>
        <a:bodyPr/>
        <a:lstStyle/>
        <a:p>
          <a:endParaRPr lang="en-US"/>
        </a:p>
      </dgm:t>
    </dgm:pt>
    <dgm:pt modelId="{C4A40545-5683-4686-AB22-6D69FFB98DC3}">
      <dgm:prSet phldrT="[Text]"/>
      <dgm:spPr/>
      <dgm:t>
        <a:bodyPr/>
        <a:lstStyle/>
        <a:p>
          <a:r>
            <a:rPr lang="en-GB" dirty="0"/>
            <a:t>States generally require annexed land to be contiguous or connected physically to a city, but 14 states do make exceptions for non-contiguous property</a:t>
          </a:r>
          <a:endParaRPr lang="en-US" dirty="0"/>
        </a:p>
      </dgm:t>
    </dgm:pt>
    <dgm:pt modelId="{60C073C6-3A89-40BB-B41C-60E9791A0E70}" type="parTrans" cxnId="{62B72720-A3BE-4DBC-B07E-3F7256117DF3}">
      <dgm:prSet/>
      <dgm:spPr/>
      <dgm:t>
        <a:bodyPr/>
        <a:lstStyle/>
        <a:p>
          <a:endParaRPr lang="en-US"/>
        </a:p>
      </dgm:t>
    </dgm:pt>
    <dgm:pt modelId="{FA60CE3A-8895-49DF-84BB-C121FEC9C9D1}" type="sibTrans" cxnId="{62B72720-A3BE-4DBC-B07E-3F7256117DF3}">
      <dgm:prSet/>
      <dgm:spPr/>
      <dgm:t>
        <a:bodyPr/>
        <a:lstStyle/>
        <a:p>
          <a:endParaRPr lang="en-US"/>
        </a:p>
      </dgm:t>
    </dgm:pt>
    <dgm:pt modelId="{BE359852-3EB2-4A0F-8991-2E9F47BFFD87}">
      <dgm:prSet phldrT="[Text]"/>
      <dgm:spPr/>
      <dgm:t>
        <a:bodyPr/>
        <a:lstStyle/>
        <a:p>
          <a:r>
            <a:rPr lang="en-GB" dirty="0"/>
            <a:t>20 states require a public service plan</a:t>
          </a:r>
          <a:endParaRPr lang="en-US" dirty="0"/>
        </a:p>
      </dgm:t>
    </dgm:pt>
    <dgm:pt modelId="{199ECE0E-AAB3-4BB5-9876-C4954B4B621D}" type="parTrans" cxnId="{4B789349-FC5A-4126-9E57-BBE0379F7D89}">
      <dgm:prSet/>
      <dgm:spPr/>
      <dgm:t>
        <a:bodyPr/>
        <a:lstStyle/>
        <a:p>
          <a:endParaRPr lang="en-US"/>
        </a:p>
      </dgm:t>
    </dgm:pt>
    <dgm:pt modelId="{99DA084B-477B-4DB0-BFF0-896A803B33CC}" type="sibTrans" cxnId="{4B789349-FC5A-4126-9E57-BBE0379F7D89}">
      <dgm:prSet/>
      <dgm:spPr/>
      <dgm:t>
        <a:bodyPr/>
        <a:lstStyle/>
        <a:p>
          <a:endParaRPr lang="en-US"/>
        </a:p>
      </dgm:t>
    </dgm:pt>
    <dgm:pt modelId="{B6405A0F-10B0-4F80-A1DD-A9C91C4AECD8}">
      <dgm:prSet phldrT="[Text]"/>
      <dgm:spPr/>
      <dgm:t>
        <a:bodyPr/>
        <a:lstStyle/>
        <a:p>
          <a:r>
            <a:rPr lang="en-GB" dirty="0"/>
            <a:t>7 states require fiscal impact reports</a:t>
          </a:r>
          <a:endParaRPr lang="en-US" dirty="0"/>
        </a:p>
      </dgm:t>
    </dgm:pt>
    <dgm:pt modelId="{5AAC5AC5-1D14-41CB-B3FE-E52CE96D4BDF}" type="parTrans" cxnId="{55D14BAA-C2D8-41F3-9D59-77EB525F61F2}">
      <dgm:prSet/>
      <dgm:spPr/>
      <dgm:t>
        <a:bodyPr/>
        <a:lstStyle/>
        <a:p>
          <a:endParaRPr lang="en-US"/>
        </a:p>
      </dgm:t>
    </dgm:pt>
    <dgm:pt modelId="{594D88F6-8D94-4357-B95F-23C5B41E81AE}" type="sibTrans" cxnId="{55D14BAA-C2D8-41F3-9D59-77EB525F61F2}">
      <dgm:prSet/>
      <dgm:spPr/>
      <dgm:t>
        <a:bodyPr/>
        <a:lstStyle/>
        <a:p>
          <a:endParaRPr lang="en-US"/>
        </a:p>
      </dgm:t>
    </dgm:pt>
    <dgm:pt modelId="{BA87BAB6-DDF3-4A4D-A955-28F15C5F9C8B}">
      <dgm:prSet phldrT="[Text]"/>
      <dgm:spPr/>
      <dgm:t>
        <a:bodyPr/>
        <a:lstStyle/>
        <a:p>
          <a:r>
            <a:rPr lang="en-GB" dirty="0"/>
            <a:t>Majority of states require cities to annex  thru ordinance but half require some form of election</a:t>
          </a:r>
          <a:endParaRPr lang="en-US" dirty="0"/>
        </a:p>
      </dgm:t>
    </dgm:pt>
    <dgm:pt modelId="{5761C46E-FDAE-4A2A-9DCB-19A21D9191CC}" type="parTrans" cxnId="{F74C0E29-8262-4D08-A5A3-641CBEED709C}">
      <dgm:prSet/>
      <dgm:spPr/>
      <dgm:t>
        <a:bodyPr/>
        <a:lstStyle/>
        <a:p>
          <a:endParaRPr lang="en-US"/>
        </a:p>
      </dgm:t>
    </dgm:pt>
    <dgm:pt modelId="{9CAC37D5-2AC9-45AA-858C-20E158175C21}" type="sibTrans" cxnId="{F74C0E29-8262-4D08-A5A3-641CBEED709C}">
      <dgm:prSet/>
      <dgm:spPr/>
      <dgm:t>
        <a:bodyPr/>
        <a:lstStyle/>
        <a:p>
          <a:endParaRPr lang="en-US"/>
        </a:p>
      </dgm:t>
    </dgm:pt>
    <dgm:pt modelId="{22D92C11-20D4-4263-B42A-FBCDA15C2D42}">
      <dgm:prSet phldrT="[Text]"/>
      <dgm:spPr/>
      <dgm:t>
        <a:bodyPr/>
        <a:lstStyle/>
        <a:p>
          <a:r>
            <a:rPr lang="en-GB" dirty="0"/>
            <a:t>Push for more public engagement</a:t>
          </a:r>
          <a:endParaRPr lang="en-US" dirty="0"/>
        </a:p>
      </dgm:t>
    </dgm:pt>
    <dgm:pt modelId="{87120A84-7483-44AA-AA15-77F9C221BBC4}" type="parTrans" cxnId="{95C62C8F-D3DA-4763-BDD5-95DA273C4BA9}">
      <dgm:prSet/>
      <dgm:spPr/>
      <dgm:t>
        <a:bodyPr/>
        <a:lstStyle/>
        <a:p>
          <a:endParaRPr lang="en-US"/>
        </a:p>
      </dgm:t>
    </dgm:pt>
    <dgm:pt modelId="{6572DC5F-09B9-461A-9B4D-8778D40630D1}" type="sibTrans" cxnId="{95C62C8F-D3DA-4763-BDD5-95DA273C4BA9}">
      <dgm:prSet/>
      <dgm:spPr/>
      <dgm:t>
        <a:bodyPr/>
        <a:lstStyle/>
        <a:p>
          <a:endParaRPr lang="en-US"/>
        </a:p>
      </dgm:t>
    </dgm:pt>
    <dgm:pt modelId="{4E703C9B-D95E-49E2-8093-E3CD5E3FF157}" type="pres">
      <dgm:prSet presAssocID="{C0875FB4-6882-4601-8C65-40A09C18ABD4}" presName="Name0" presStyleCnt="0">
        <dgm:presLayoutVars>
          <dgm:dir/>
          <dgm:animLvl val="lvl"/>
          <dgm:resizeHandles val="exact"/>
        </dgm:presLayoutVars>
      </dgm:prSet>
      <dgm:spPr/>
    </dgm:pt>
    <dgm:pt modelId="{DC377FC8-A5D0-46D7-A53E-DA442B9825F7}" type="pres">
      <dgm:prSet presAssocID="{2562B791-319A-4852-9BF3-1914DB4A0857}" presName="composite" presStyleCnt="0"/>
      <dgm:spPr/>
    </dgm:pt>
    <dgm:pt modelId="{69E2E544-33B8-4DD7-BE7F-20552AC4BE4A}" type="pres">
      <dgm:prSet presAssocID="{2562B791-319A-4852-9BF3-1914DB4A085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83881479-7141-4F62-89B3-C964011481ED}" type="pres">
      <dgm:prSet presAssocID="{2562B791-319A-4852-9BF3-1914DB4A085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5361315-FB12-4ECD-9BDB-A214801EB906}" srcId="{C0875FB4-6882-4601-8C65-40A09C18ABD4}" destId="{2562B791-319A-4852-9BF3-1914DB4A0857}" srcOrd="0" destOrd="0" parTransId="{B1396766-C012-4706-A8BC-32D96DE9CEF2}" sibTransId="{4A768C13-FC05-4F15-9D27-03B00481383D}"/>
    <dgm:cxn modelId="{62B72720-A3BE-4DBC-B07E-3F7256117DF3}" srcId="{2562B791-319A-4852-9BF3-1914DB4A0857}" destId="{C4A40545-5683-4686-AB22-6D69FFB98DC3}" srcOrd="0" destOrd="0" parTransId="{60C073C6-3A89-40BB-B41C-60E9791A0E70}" sibTransId="{FA60CE3A-8895-49DF-84BB-C121FEC9C9D1}"/>
    <dgm:cxn modelId="{F74C0E29-8262-4D08-A5A3-641CBEED709C}" srcId="{2562B791-319A-4852-9BF3-1914DB4A0857}" destId="{BA87BAB6-DDF3-4A4D-A955-28F15C5F9C8B}" srcOrd="3" destOrd="0" parTransId="{5761C46E-FDAE-4A2A-9DCB-19A21D9191CC}" sibTransId="{9CAC37D5-2AC9-45AA-858C-20E158175C21}"/>
    <dgm:cxn modelId="{1E8BB62D-7D1C-4757-9E46-B9C36997C0E8}" type="presOf" srcId="{C0875FB4-6882-4601-8C65-40A09C18ABD4}" destId="{4E703C9B-D95E-49E2-8093-E3CD5E3FF157}" srcOrd="0" destOrd="0" presId="urn:microsoft.com/office/officeart/2005/8/layout/hList1"/>
    <dgm:cxn modelId="{ABB2C65B-F463-44C7-98A3-353E67DDF6C0}" type="presOf" srcId="{B6405A0F-10B0-4F80-A1DD-A9C91C4AECD8}" destId="{83881479-7141-4F62-89B3-C964011481ED}" srcOrd="0" destOrd="2" presId="urn:microsoft.com/office/officeart/2005/8/layout/hList1"/>
    <dgm:cxn modelId="{4B789349-FC5A-4126-9E57-BBE0379F7D89}" srcId="{2562B791-319A-4852-9BF3-1914DB4A0857}" destId="{BE359852-3EB2-4A0F-8991-2E9F47BFFD87}" srcOrd="1" destOrd="0" parTransId="{199ECE0E-AAB3-4BB5-9876-C4954B4B621D}" sibTransId="{99DA084B-477B-4DB0-BFF0-896A803B33CC}"/>
    <dgm:cxn modelId="{E183446E-9E3B-45F0-B0BF-DEF77CC6872D}" type="presOf" srcId="{2562B791-319A-4852-9BF3-1914DB4A0857}" destId="{69E2E544-33B8-4DD7-BE7F-20552AC4BE4A}" srcOrd="0" destOrd="0" presId="urn:microsoft.com/office/officeart/2005/8/layout/hList1"/>
    <dgm:cxn modelId="{941ABD75-E1DC-451F-8F2D-5836EA29D69D}" type="presOf" srcId="{BA87BAB6-DDF3-4A4D-A955-28F15C5F9C8B}" destId="{83881479-7141-4F62-89B3-C964011481ED}" srcOrd="0" destOrd="3" presId="urn:microsoft.com/office/officeart/2005/8/layout/hList1"/>
    <dgm:cxn modelId="{6307DB88-5157-4114-83D9-A2CB2186E72D}" type="presOf" srcId="{BE359852-3EB2-4A0F-8991-2E9F47BFFD87}" destId="{83881479-7141-4F62-89B3-C964011481ED}" srcOrd="0" destOrd="1" presId="urn:microsoft.com/office/officeart/2005/8/layout/hList1"/>
    <dgm:cxn modelId="{95C62C8F-D3DA-4763-BDD5-95DA273C4BA9}" srcId="{2562B791-319A-4852-9BF3-1914DB4A0857}" destId="{22D92C11-20D4-4263-B42A-FBCDA15C2D42}" srcOrd="4" destOrd="0" parTransId="{87120A84-7483-44AA-AA15-77F9C221BBC4}" sibTransId="{6572DC5F-09B9-461A-9B4D-8778D40630D1}"/>
    <dgm:cxn modelId="{A7B07EA2-0A40-4638-A164-6D2B6839C099}" type="presOf" srcId="{22D92C11-20D4-4263-B42A-FBCDA15C2D42}" destId="{83881479-7141-4F62-89B3-C964011481ED}" srcOrd="0" destOrd="4" presId="urn:microsoft.com/office/officeart/2005/8/layout/hList1"/>
    <dgm:cxn modelId="{55D14BAA-C2D8-41F3-9D59-77EB525F61F2}" srcId="{2562B791-319A-4852-9BF3-1914DB4A0857}" destId="{B6405A0F-10B0-4F80-A1DD-A9C91C4AECD8}" srcOrd="2" destOrd="0" parTransId="{5AAC5AC5-1D14-41CB-B3FE-E52CE96D4BDF}" sibTransId="{594D88F6-8D94-4357-B95F-23C5B41E81AE}"/>
    <dgm:cxn modelId="{20F38CB2-5585-49A2-97F5-7FF1CFF7EC49}" type="presOf" srcId="{C4A40545-5683-4686-AB22-6D69FFB98DC3}" destId="{83881479-7141-4F62-89B3-C964011481ED}" srcOrd="0" destOrd="0" presId="urn:microsoft.com/office/officeart/2005/8/layout/hList1"/>
    <dgm:cxn modelId="{9D1B0813-30AA-486E-9777-4EF15CC583B5}" type="presParOf" srcId="{4E703C9B-D95E-49E2-8093-E3CD5E3FF157}" destId="{DC377FC8-A5D0-46D7-A53E-DA442B9825F7}" srcOrd="0" destOrd="0" presId="urn:microsoft.com/office/officeart/2005/8/layout/hList1"/>
    <dgm:cxn modelId="{D241D650-DF87-4B84-A2E9-4CF00CCCC5A2}" type="presParOf" srcId="{DC377FC8-A5D0-46D7-A53E-DA442B9825F7}" destId="{69E2E544-33B8-4DD7-BE7F-20552AC4BE4A}" srcOrd="0" destOrd="0" presId="urn:microsoft.com/office/officeart/2005/8/layout/hList1"/>
    <dgm:cxn modelId="{00CC80C5-C246-4352-B1CF-7182C336DF92}" type="presParOf" srcId="{DC377FC8-A5D0-46D7-A53E-DA442B9825F7}" destId="{83881479-7141-4F62-89B3-C964011481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43D7F7-E83E-4BCC-9CA6-3100D2149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EDBAF-4A54-4881-9C28-57057659D5F8}">
      <dgm:prSet phldrT="[Text]"/>
      <dgm:spPr/>
      <dgm:t>
        <a:bodyPr/>
        <a:lstStyle/>
        <a:p>
          <a:r>
            <a:rPr lang="en-US" dirty="0"/>
            <a:t>Arizona Annexations</a:t>
          </a:r>
        </a:p>
      </dgm:t>
    </dgm:pt>
    <dgm:pt modelId="{E573D335-653A-4B03-BE4A-4FFB84ACB4C1}" type="parTrans" cxnId="{12DA7B23-80A1-484B-A1B2-B045D988DA38}">
      <dgm:prSet/>
      <dgm:spPr/>
      <dgm:t>
        <a:bodyPr/>
        <a:lstStyle/>
        <a:p>
          <a:endParaRPr lang="en-US"/>
        </a:p>
      </dgm:t>
    </dgm:pt>
    <dgm:pt modelId="{E44FAE9C-38A3-433D-AE91-5A8F8E087259}" type="sibTrans" cxnId="{12DA7B23-80A1-484B-A1B2-B045D988DA38}">
      <dgm:prSet/>
      <dgm:spPr/>
      <dgm:t>
        <a:bodyPr/>
        <a:lstStyle/>
        <a:p>
          <a:endParaRPr lang="en-US"/>
        </a:p>
      </dgm:t>
    </dgm:pt>
    <dgm:pt modelId="{87470857-56FA-4F79-9BD9-B126ABE55B38}">
      <dgm:prSet phldrT="[Text]"/>
      <dgm:spPr/>
      <dgm:t>
        <a:bodyPr/>
        <a:lstStyle/>
        <a:p>
          <a:r>
            <a:rPr lang="en-GB" dirty="0"/>
            <a:t>Territory must adjoin the city boundary for at least 300 feet unless surrounded on three sides</a:t>
          </a:r>
          <a:endParaRPr lang="en-US" dirty="0"/>
        </a:p>
      </dgm:t>
    </dgm:pt>
    <dgm:pt modelId="{4FD87870-FF2C-424C-89D7-736921AFB6AE}" type="parTrans" cxnId="{7DAE59AC-1943-498A-AD9D-FD30D0CE1C9A}">
      <dgm:prSet/>
      <dgm:spPr/>
      <dgm:t>
        <a:bodyPr/>
        <a:lstStyle/>
        <a:p>
          <a:endParaRPr lang="en-US"/>
        </a:p>
      </dgm:t>
    </dgm:pt>
    <dgm:pt modelId="{4E0BB7DD-926A-43F7-B263-D39011399F7A}" type="sibTrans" cxnId="{7DAE59AC-1943-498A-AD9D-FD30D0CE1C9A}">
      <dgm:prSet/>
      <dgm:spPr/>
      <dgm:t>
        <a:bodyPr/>
        <a:lstStyle/>
        <a:p>
          <a:endParaRPr lang="en-US"/>
        </a:p>
      </dgm:t>
    </dgm:pt>
    <dgm:pt modelId="{FEA9AE77-E7E2-452D-9FBB-AA65F7C7AA45}">
      <dgm:prSet/>
      <dgm:spPr/>
      <dgm:t>
        <a:bodyPr/>
        <a:lstStyle/>
        <a:p>
          <a:r>
            <a:rPr lang="en-GB" dirty="0"/>
            <a:t>Size and the shape must be 200 feet wide at all points not including the rights-of-way and roadways</a:t>
          </a:r>
          <a:endParaRPr lang="en-US" dirty="0"/>
        </a:p>
      </dgm:t>
    </dgm:pt>
    <dgm:pt modelId="{DE3250F4-225E-4B05-8327-155AC22D7E77}" type="parTrans" cxnId="{52EF67C3-C15D-46DF-980A-8AA4E3F4A542}">
      <dgm:prSet/>
      <dgm:spPr/>
      <dgm:t>
        <a:bodyPr/>
        <a:lstStyle/>
        <a:p>
          <a:endParaRPr lang="en-US"/>
        </a:p>
      </dgm:t>
    </dgm:pt>
    <dgm:pt modelId="{5896D8E4-158B-46A3-BBF2-52F497248CE1}" type="sibTrans" cxnId="{52EF67C3-C15D-46DF-980A-8AA4E3F4A542}">
      <dgm:prSet/>
      <dgm:spPr/>
      <dgm:t>
        <a:bodyPr/>
        <a:lstStyle/>
        <a:p>
          <a:endParaRPr lang="en-US"/>
        </a:p>
      </dgm:t>
    </dgm:pt>
    <dgm:pt modelId="{10FF902B-DF53-46DE-A847-DE2FD91F6C13}">
      <dgm:prSet/>
      <dgm:spPr/>
      <dgm:t>
        <a:bodyPr/>
        <a:lstStyle/>
        <a:p>
          <a:r>
            <a:rPr lang="en-GB" dirty="0"/>
            <a:t>Must independently meet the length and width requirements</a:t>
          </a:r>
          <a:endParaRPr lang="en-US" dirty="0"/>
        </a:p>
      </dgm:t>
    </dgm:pt>
    <dgm:pt modelId="{9553ABBE-6C45-4707-8AA3-DAF5082DB668}" type="parTrans" cxnId="{7928B311-4F02-4ED4-A430-DEF9EF5CA461}">
      <dgm:prSet/>
      <dgm:spPr/>
      <dgm:t>
        <a:bodyPr/>
        <a:lstStyle/>
        <a:p>
          <a:endParaRPr lang="en-US"/>
        </a:p>
      </dgm:t>
    </dgm:pt>
    <dgm:pt modelId="{D4C36578-719D-4D5A-88FB-77CB47E6E522}" type="sibTrans" cxnId="{7928B311-4F02-4ED4-A430-DEF9EF5CA461}">
      <dgm:prSet/>
      <dgm:spPr/>
      <dgm:t>
        <a:bodyPr/>
        <a:lstStyle/>
        <a:p>
          <a:endParaRPr lang="en-US"/>
        </a:p>
      </dgm:t>
    </dgm:pt>
    <dgm:pt modelId="{C730C776-6BD8-48FC-AF3E-99C23DAD7030}">
      <dgm:prSet/>
      <dgm:spPr/>
      <dgm:t>
        <a:bodyPr/>
        <a:lstStyle/>
        <a:p>
          <a:r>
            <a:rPr lang="en-GB" dirty="0"/>
            <a:t>Only unincorporated territory and it may not create an island of unincorporated territory</a:t>
          </a:r>
          <a:endParaRPr lang="en-US" dirty="0"/>
        </a:p>
      </dgm:t>
    </dgm:pt>
    <dgm:pt modelId="{34CCB500-8F1D-4048-B219-4F072EF0C5B6}" type="parTrans" cxnId="{FD6277F5-93C8-4FE8-B602-31206406A0AD}">
      <dgm:prSet/>
      <dgm:spPr/>
      <dgm:t>
        <a:bodyPr/>
        <a:lstStyle/>
        <a:p>
          <a:endParaRPr lang="en-US"/>
        </a:p>
      </dgm:t>
    </dgm:pt>
    <dgm:pt modelId="{EFF961BA-ABA2-4D12-9825-E3622E47F1F6}" type="sibTrans" cxnId="{FD6277F5-93C8-4FE8-B602-31206406A0AD}">
      <dgm:prSet/>
      <dgm:spPr/>
      <dgm:t>
        <a:bodyPr/>
        <a:lstStyle/>
        <a:p>
          <a:endParaRPr lang="en-US"/>
        </a:p>
      </dgm:t>
    </dgm:pt>
    <dgm:pt modelId="{86BFE98E-7E9E-4371-837B-7D5AE821730F}">
      <dgm:prSet/>
      <dgm:spPr/>
      <dgm:t>
        <a:bodyPr/>
        <a:lstStyle/>
        <a:p>
          <a:r>
            <a:rPr lang="en-GB" dirty="0"/>
            <a:t>Requires public notice followed by petition circulation in support for the annexation</a:t>
          </a:r>
          <a:endParaRPr lang="en-US" dirty="0"/>
        </a:p>
      </dgm:t>
    </dgm:pt>
    <dgm:pt modelId="{3AAB968D-F568-431C-BC02-57521D2A42AE}" type="parTrans" cxnId="{95E29A3A-D18B-472B-A71E-EDA8F2C84F19}">
      <dgm:prSet/>
      <dgm:spPr/>
      <dgm:t>
        <a:bodyPr/>
        <a:lstStyle/>
        <a:p>
          <a:endParaRPr lang="en-US"/>
        </a:p>
      </dgm:t>
    </dgm:pt>
    <dgm:pt modelId="{5B8540C5-8081-4DC1-AED2-3565D357C425}" type="sibTrans" cxnId="{95E29A3A-D18B-472B-A71E-EDA8F2C84F19}">
      <dgm:prSet/>
      <dgm:spPr/>
      <dgm:t>
        <a:bodyPr/>
        <a:lstStyle/>
        <a:p>
          <a:endParaRPr lang="en-US"/>
        </a:p>
      </dgm:t>
    </dgm:pt>
    <dgm:pt modelId="{FA20D087-F502-4362-8459-3C75143E64CE}">
      <dgm:prSet/>
      <dgm:spPr/>
      <dgm:t>
        <a:bodyPr/>
        <a:lstStyle/>
        <a:p>
          <a:r>
            <a:rPr lang="en-GB" dirty="0"/>
            <a:t>Requires that fire districts be notified  </a:t>
          </a:r>
          <a:endParaRPr lang="en-US" dirty="0"/>
        </a:p>
      </dgm:t>
    </dgm:pt>
    <dgm:pt modelId="{BFA58983-F117-4F5B-9F76-01E4CBFEF01B}" type="parTrans" cxnId="{492C24BA-1240-4ACC-8C13-1166D543D947}">
      <dgm:prSet/>
      <dgm:spPr/>
      <dgm:t>
        <a:bodyPr/>
        <a:lstStyle/>
        <a:p>
          <a:endParaRPr lang="en-US"/>
        </a:p>
      </dgm:t>
    </dgm:pt>
    <dgm:pt modelId="{9BCB3B09-0AB0-418A-8187-BC6BEFBE59C3}" type="sibTrans" cxnId="{492C24BA-1240-4ACC-8C13-1166D543D947}">
      <dgm:prSet/>
      <dgm:spPr/>
      <dgm:t>
        <a:bodyPr/>
        <a:lstStyle/>
        <a:p>
          <a:endParaRPr lang="en-US"/>
        </a:p>
      </dgm:t>
    </dgm:pt>
    <dgm:pt modelId="{2FB96882-3813-49BE-B405-91B98552B0DB}">
      <dgm:prSet/>
      <dgm:spPr/>
      <dgm:t>
        <a:bodyPr/>
        <a:lstStyle/>
        <a:p>
          <a:r>
            <a:rPr lang="en-GB" dirty="0"/>
            <a:t>Phoenix </a:t>
          </a:r>
          <a:endParaRPr lang="en-US" dirty="0"/>
        </a:p>
      </dgm:t>
    </dgm:pt>
    <dgm:pt modelId="{10DE6145-BE03-465D-899D-BD23A0C78D00}" type="parTrans" cxnId="{B67AA71D-67BE-4D2D-98B5-EC446006A036}">
      <dgm:prSet/>
      <dgm:spPr/>
      <dgm:t>
        <a:bodyPr/>
        <a:lstStyle/>
        <a:p>
          <a:endParaRPr lang="en-US"/>
        </a:p>
      </dgm:t>
    </dgm:pt>
    <dgm:pt modelId="{01F0C35B-FE15-495C-BE41-30B3648BA925}" type="sibTrans" cxnId="{B67AA71D-67BE-4D2D-98B5-EC446006A036}">
      <dgm:prSet/>
      <dgm:spPr/>
      <dgm:t>
        <a:bodyPr/>
        <a:lstStyle/>
        <a:p>
          <a:endParaRPr lang="en-US"/>
        </a:p>
      </dgm:t>
    </dgm:pt>
    <dgm:pt modelId="{EF86EBCF-ACFB-434B-B2FE-5F9A961F14EF}">
      <dgm:prSet/>
      <dgm:spPr/>
      <dgm:t>
        <a:bodyPr/>
        <a:lstStyle/>
        <a:p>
          <a:r>
            <a:rPr lang="en-GB"/>
            <a:t>1950, Phoenix was 17 square miles with 100,000 population</a:t>
          </a:r>
          <a:endParaRPr lang="en-US"/>
        </a:p>
      </dgm:t>
    </dgm:pt>
    <dgm:pt modelId="{FB53D15E-7E25-4344-B85E-D9196927EF50}" type="parTrans" cxnId="{00C4D3BD-A737-4D60-B725-823E6FAC9C34}">
      <dgm:prSet/>
      <dgm:spPr/>
      <dgm:t>
        <a:bodyPr/>
        <a:lstStyle/>
        <a:p>
          <a:endParaRPr lang="en-US"/>
        </a:p>
      </dgm:t>
    </dgm:pt>
    <dgm:pt modelId="{0C2C5198-9D62-47C3-B912-19D0AD027996}" type="sibTrans" cxnId="{00C4D3BD-A737-4D60-B725-823E6FAC9C34}">
      <dgm:prSet/>
      <dgm:spPr/>
      <dgm:t>
        <a:bodyPr/>
        <a:lstStyle/>
        <a:p>
          <a:endParaRPr lang="en-US"/>
        </a:p>
      </dgm:t>
    </dgm:pt>
    <dgm:pt modelId="{FD607031-0B7A-4D34-B47E-7F5B6063C7A1}">
      <dgm:prSet/>
      <dgm:spPr/>
      <dgm:t>
        <a:bodyPr/>
        <a:lstStyle/>
        <a:p>
          <a:r>
            <a:rPr lang="en-GB"/>
            <a:t>2020, Phoenix is over 500 square miles with 1.4 M population</a:t>
          </a:r>
          <a:endParaRPr lang="en-US"/>
        </a:p>
      </dgm:t>
    </dgm:pt>
    <dgm:pt modelId="{F335B3F0-EE6C-4384-A3B3-6F92BC86B5A8}" type="parTrans" cxnId="{DCED71DE-42CE-471D-BEF2-0EEE6409A159}">
      <dgm:prSet/>
      <dgm:spPr/>
      <dgm:t>
        <a:bodyPr/>
        <a:lstStyle/>
        <a:p>
          <a:endParaRPr lang="en-US"/>
        </a:p>
      </dgm:t>
    </dgm:pt>
    <dgm:pt modelId="{1D0A0357-DF84-45A5-9A36-A98CA6036752}" type="sibTrans" cxnId="{DCED71DE-42CE-471D-BEF2-0EEE6409A159}">
      <dgm:prSet/>
      <dgm:spPr/>
      <dgm:t>
        <a:bodyPr/>
        <a:lstStyle/>
        <a:p>
          <a:endParaRPr lang="en-US"/>
        </a:p>
      </dgm:t>
    </dgm:pt>
    <dgm:pt modelId="{E8467D1D-7E27-447B-A971-5AC879642971}" type="pres">
      <dgm:prSet presAssocID="{CD43D7F7-E83E-4BCC-9CA6-3100D2149D86}" presName="Name0" presStyleCnt="0">
        <dgm:presLayoutVars>
          <dgm:dir/>
          <dgm:animLvl val="lvl"/>
          <dgm:resizeHandles val="exact"/>
        </dgm:presLayoutVars>
      </dgm:prSet>
      <dgm:spPr/>
    </dgm:pt>
    <dgm:pt modelId="{760055FC-AF38-4898-A38F-D8BC84AB05E8}" type="pres">
      <dgm:prSet presAssocID="{851EDBAF-4A54-4881-9C28-57057659D5F8}" presName="composite" presStyleCnt="0"/>
      <dgm:spPr/>
    </dgm:pt>
    <dgm:pt modelId="{BBBAC055-BE76-44F7-9A61-D764A4CC4254}" type="pres">
      <dgm:prSet presAssocID="{851EDBAF-4A54-4881-9C28-57057659D5F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64383AE-5E71-405C-B49C-3AE9DB863E9E}" type="pres">
      <dgm:prSet presAssocID="{851EDBAF-4A54-4881-9C28-57057659D5F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928B311-4F02-4ED4-A430-DEF9EF5CA461}" srcId="{851EDBAF-4A54-4881-9C28-57057659D5F8}" destId="{10FF902B-DF53-46DE-A847-DE2FD91F6C13}" srcOrd="2" destOrd="0" parTransId="{9553ABBE-6C45-4707-8AA3-DAF5082DB668}" sibTransId="{D4C36578-719D-4D5A-88FB-77CB47E6E522}"/>
    <dgm:cxn modelId="{B67AA71D-67BE-4D2D-98B5-EC446006A036}" srcId="{851EDBAF-4A54-4881-9C28-57057659D5F8}" destId="{2FB96882-3813-49BE-B405-91B98552B0DB}" srcOrd="6" destOrd="0" parTransId="{10DE6145-BE03-465D-899D-BD23A0C78D00}" sibTransId="{01F0C35B-FE15-495C-BE41-30B3648BA925}"/>
    <dgm:cxn modelId="{12DA7B23-80A1-484B-A1B2-B045D988DA38}" srcId="{CD43D7F7-E83E-4BCC-9CA6-3100D2149D86}" destId="{851EDBAF-4A54-4881-9C28-57057659D5F8}" srcOrd="0" destOrd="0" parTransId="{E573D335-653A-4B03-BE4A-4FFB84ACB4C1}" sibTransId="{E44FAE9C-38A3-433D-AE91-5A8F8E087259}"/>
    <dgm:cxn modelId="{A8CA2136-9E61-4A92-A014-7767D976AD3F}" type="presOf" srcId="{FA20D087-F502-4362-8459-3C75143E64CE}" destId="{264383AE-5E71-405C-B49C-3AE9DB863E9E}" srcOrd="0" destOrd="5" presId="urn:microsoft.com/office/officeart/2005/8/layout/hList1"/>
    <dgm:cxn modelId="{95E29A3A-D18B-472B-A71E-EDA8F2C84F19}" srcId="{851EDBAF-4A54-4881-9C28-57057659D5F8}" destId="{86BFE98E-7E9E-4371-837B-7D5AE821730F}" srcOrd="4" destOrd="0" parTransId="{3AAB968D-F568-431C-BC02-57521D2A42AE}" sibTransId="{5B8540C5-8081-4DC1-AED2-3565D357C425}"/>
    <dgm:cxn modelId="{44DE9D5F-5A3A-4472-B05A-002394C58A2E}" type="presOf" srcId="{EF86EBCF-ACFB-434B-B2FE-5F9A961F14EF}" destId="{264383AE-5E71-405C-B49C-3AE9DB863E9E}" srcOrd="0" destOrd="7" presId="urn:microsoft.com/office/officeart/2005/8/layout/hList1"/>
    <dgm:cxn modelId="{8E532D68-1AE0-452A-BA51-576D3D2B189A}" type="presOf" srcId="{87470857-56FA-4F79-9BD9-B126ABE55B38}" destId="{264383AE-5E71-405C-B49C-3AE9DB863E9E}" srcOrd="0" destOrd="0" presId="urn:microsoft.com/office/officeart/2005/8/layout/hList1"/>
    <dgm:cxn modelId="{6F07D553-E913-4660-B71B-7991EEBD874B}" type="presOf" srcId="{C730C776-6BD8-48FC-AF3E-99C23DAD7030}" destId="{264383AE-5E71-405C-B49C-3AE9DB863E9E}" srcOrd="0" destOrd="3" presId="urn:microsoft.com/office/officeart/2005/8/layout/hList1"/>
    <dgm:cxn modelId="{76F71D75-93D3-43FA-88C7-74FA2920E431}" type="presOf" srcId="{FEA9AE77-E7E2-452D-9FBB-AA65F7C7AA45}" destId="{264383AE-5E71-405C-B49C-3AE9DB863E9E}" srcOrd="0" destOrd="1" presId="urn:microsoft.com/office/officeart/2005/8/layout/hList1"/>
    <dgm:cxn modelId="{61F4657E-4A00-4BEB-8490-E0A69153A531}" type="presOf" srcId="{CD43D7F7-E83E-4BCC-9CA6-3100D2149D86}" destId="{E8467D1D-7E27-447B-A971-5AC879642971}" srcOrd="0" destOrd="0" presId="urn:microsoft.com/office/officeart/2005/8/layout/hList1"/>
    <dgm:cxn modelId="{378CF7A2-4980-4D78-A6F4-12002A4C896F}" type="presOf" srcId="{86BFE98E-7E9E-4371-837B-7D5AE821730F}" destId="{264383AE-5E71-405C-B49C-3AE9DB863E9E}" srcOrd="0" destOrd="4" presId="urn:microsoft.com/office/officeart/2005/8/layout/hList1"/>
    <dgm:cxn modelId="{7DAE59AC-1943-498A-AD9D-FD30D0CE1C9A}" srcId="{851EDBAF-4A54-4881-9C28-57057659D5F8}" destId="{87470857-56FA-4F79-9BD9-B126ABE55B38}" srcOrd="0" destOrd="0" parTransId="{4FD87870-FF2C-424C-89D7-736921AFB6AE}" sibTransId="{4E0BB7DD-926A-43F7-B263-D39011399F7A}"/>
    <dgm:cxn modelId="{492C24BA-1240-4ACC-8C13-1166D543D947}" srcId="{851EDBAF-4A54-4881-9C28-57057659D5F8}" destId="{FA20D087-F502-4362-8459-3C75143E64CE}" srcOrd="5" destOrd="0" parTransId="{BFA58983-F117-4F5B-9F76-01E4CBFEF01B}" sibTransId="{9BCB3B09-0AB0-418A-8187-BC6BEFBE59C3}"/>
    <dgm:cxn modelId="{B927B0BA-7B01-419F-A508-6A2A5BDF5217}" type="presOf" srcId="{10FF902B-DF53-46DE-A847-DE2FD91F6C13}" destId="{264383AE-5E71-405C-B49C-3AE9DB863E9E}" srcOrd="0" destOrd="2" presId="urn:microsoft.com/office/officeart/2005/8/layout/hList1"/>
    <dgm:cxn modelId="{CC9686BC-9640-4F49-AC32-04D156B26792}" type="presOf" srcId="{851EDBAF-4A54-4881-9C28-57057659D5F8}" destId="{BBBAC055-BE76-44F7-9A61-D764A4CC4254}" srcOrd="0" destOrd="0" presId="urn:microsoft.com/office/officeart/2005/8/layout/hList1"/>
    <dgm:cxn modelId="{00C4D3BD-A737-4D60-B725-823E6FAC9C34}" srcId="{2FB96882-3813-49BE-B405-91B98552B0DB}" destId="{EF86EBCF-ACFB-434B-B2FE-5F9A961F14EF}" srcOrd="0" destOrd="0" parTransId="{FB53D15E-7E25-4344-B85E-D9196927EF50}" sibTransId="{0C2C5198-9D62-47C3-B912-19D0AD027996}"/>
    <dgm:cxn modelId="{52EF67C3-C15D-46DF-980A-8AA4E3F4A542}" srcId="{851EDBAF-4A54-4881-9C28-57057659D5F8}" destId="{FEA9AE77-E7E2-452D-9FBB-AA65F7C7AA45}" srcOrd="1" destOrd="0" parTransId="{DE3250F4-225E-4B05-8327-155AC22D7E77}" sibTransId="{5896D8E4-158B-46A3-BBF2-52F497248CE1}"/>
    <dgm:cxn modelId="{59AB37D2-3751-489F-9856-D798353C5C25}" type="presOf" srcId="{FD607031-0B7A-4D34-B47E-7F5B6063C7A1}" destId="{264383AE-5E71-405C-B49C-3AE9DB863E9E}" srcOrd="0" destOrd="8" presId="urn:microsoft.com/office/officeart/2005/8/layout/hList1"/>
    <dgm:cxn modelId="{DCED71DE-42CE-471D-BEF2-0EEE6409A159}" srcId="{2FB96882-3813-49BE-B405-91B98552B0DB}" destId="{FD607031-0B7A-4D34-B47E-7F5B6063C7A1}" srcOrd="1" destOrd="0" parTransId="{F335B3F0-EE6C-4384-A3B3-6F92BC86B5A8}" sibTransId="{1D0A0357-DF84-45A5-9A36-A98CA6036752}"/>
    <dgm:cxn modelId="{5EEED4E3-7AF1-417E-A0AC-67FAA7C241AA}" type="presOf" srcId="{2FB96882-3813-49BE-B405-91B98552B0DB}" destId="{264383AE-5E71-405C-B49C-3AE9DB863E9E}" srcOrd="0" destOrd="6" presId="urn:microsoft.com/office/officeart/2005/8/layout/hList1"/>
    <dgm:cxn modelId="{FD6277F5-93C8-4FE8-B602-31206406A0AD}" srcId="{851EDBAF-4A54-4881-9C28-57057659D5F8}" destId="{C730C776-6BD8-48FC-AF3E-99C23DAD7030}" srcOrd="3" destOrd="0" parTransId="{34CCB500-8F1D-4048-B219-4F072EF0C5B6}" sibTransId="{EFF961BA-ABA2-4D12-9825-E3622E47F1F6}"/>
    <dgm:cxn modelId="{52F458B3-88E4-4B93-91A6-B7A8785CB1F4}" type="presParOf" srcId="{E8467D1D-7E27-447B-A971-5AC879642971}" destId="{760055FC-AF38-4898-A38F-D8BC84AB05E8}" srcOrd="0" destOrd="0" presId="urn:microsoft.com/office/officeart/2005/8/layout/hList1"/>
    <dgm:cxn modelId="{C7104409-00A0-46DD-B91E-E5BE27C4EC05}" type="presParOf" srcId="{760055FC-AF38-4898-A38F-D8BC84AB05E8}" destId="{BBBAC055-BE76-44F7-9A61-D764A4CC4254}" srcOrd="0" destOrd="0" presId="urn:microsoft.com/office/officeart/2005/8/layout/hList1"/>
    <dgm:cxn modelId="{85DF0FA1-37FE-4D28-AA43-8A7F648088F9}" type="presParOf" srcId="{760055FC-AF38-4898-A38F-D8BC84AB05E8}" destId="{264383AE-5E71-405C-B49C-3AE9DB863E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352CB-A61F-41FB-A961-0BC78458A1F5}">
      <dsp:nvSpPr>
        <dsp:cNvPr id="0" name=""/>
        <dsp:cNvSpPr/>
      </dsp:nvSpPr>
      <dsp:spPr>
        <a:xfrm>
          <a:off x="0" y="409837"/>
          <a:ext cx="101600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Infrastructure Finance</a:t>
          </a:r>
        </a:p>
      </dsp:txBody>
      <dsp:txXfrm>
        <a:off x="76105" y="485942"/>
        <a:ext cx="10007790" cy="1406815"/>
      </dsp:txXfrm>
    </dsp:sp>
    <dsp:sp modelId="{B3E65784-C94D-498A-8A64-B2C0AC3828C0}">
      <dsp:nvSpPr>
        <dsp:cNvPr id="0" name=""/>
        <dsp:cNvSpPr/>
      </dsp:nvSpPr>
      <dsp:spPr>
        <a:xfrm>
          <a:off x="0" y="1968862"/>
          <a:ext cx="10160000" cy="24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80" tIns="55880" rIns="312928" bIns="5588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900" kern="1200" dirty="0"/>
            <a:t>Tax Increment Finance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/>
            <a:t>Transportation Improvement Districts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900" kern="1200" dirty="0"/>
            <a:t>State Funding</a:t>
          </a:r>
        </a:p>
      </dsp:txBody>
      <dsp:txXfrm>
        <a:off x="0" y="1968862"/>
        <a:ext cx="10160000" cy="24219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6EC66-14D7-4390-A388-685BB28E1ED2}">
      <dsp:nvSpPr>
        <dsp:cNvPr id="0" name=""/>
        <dsp:cNvSpPr/>
      </dsp:nvSpPr>
      <dsp:spPr>
        <a:xfrm>
          <a:off x="0" y="32259"/>
          <a:ext cx="1016000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TIFs</a:t>
          </a:r>
          <a:endParaRPr lang="en-US" sz="2400" kern="1200" dirty="0"/>
        </a:p>
      </dsp:txBody>
      <dsp:txXfrm>
        <a:off x="0" y="32259"/>
        <a:ext cx="10160000" cy="691200"/>
      </dsp:txXfrm>
    </dsp:sp>
    <dsp:sp modelId="{9C9467C8-AD82-4F9B-B5E9-75EAB3ECF7F0}">
      <dsp:nvSpPr>
        <dsp:cNvPr id="0" name=""/>
        <dsp:cNvSpPr/>
      </dsp:nvSpPr>
      <dsp:spPr>
        <a:xfrm>
          <a:off x="0" y="723460"/>
          <a:ext cx="10160000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The purpose of using a TIF is to generate payments in lieu of taxes (PILOTs) to pay for public infrastructure improvements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All existing taxes are unaffected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County treasurer collects PILOTs along with real estate taxes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PILOTs are in the same amount as otherwise applicable taxes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Parcel TIF versus Incentive District TIF (300 acres)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School District and overlapping taxing district issues, public notice and compensation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TIF Agreement</a:t>
          </a:r>
        </a:p>
      </dsp:txBody>
      <dsp:txXfrm>
        <a:off x="0" y="723460"/>
        <a:ext cx="10160000" cy="36892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C4A2C-EC89-4F2F-9425-AABC2F7F11C7}">
      <dsp:nvSpPr>
        <dsp:cNvPr id="0" name=""/>
        <dsp:cNvSpPr/>
      </dsp:nvSpPr>
      <dsp:spPr>
        <a:xfrm>
          <a:off x="0" y="43282"/>
          <a:ext cx="1016000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TIF Funded Public Infrastructure </a:t>
          </a:r>
        </a:p>
      </dsp:txBody>
      <dsp:txXfrm>
        <a:off x="0" y="43282"/>
        <a:ext cx="10160000" cy="777600"/>
      </dsp:txXfrm>
    </dsp:sp>
    <dsp:sp modelId="{D77C6E8E-AC7B-4B62-B262-4CD6D10A9B76}">
      <dsp:nvSpPr>
        <dsp:cNvPr id="0" name=""/>
        <dsp:cNvSpPr/>
      </dsp:nvSpPr>
      <dsp:spPr>
        <a:xfrm>
          <a:off x="0" y="820882"/>
          <a:ext cx="10160000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More traditional governmental projects such as roads, water &amp; sewer lines, storm water, etc.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Redevelopment projects (e.g. land acquisition, land preparation, environmental remediation and demolition)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New development projects and related infrastructure improvements, e.g. gas, electric and other utility type services, e.g. communication, cable, etc.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Projects can sometime be located on privately owned properties </a:t>
          </a:r>
          <a:endParaRPr lang="en-US" sz="2700" kern="1200" dirty="0"/>
        </a:p>
      </dsp:txBody>
      <dsp:txXfrm>
        <a:off x="0" y="820882"/>
        <a:ext cx="10160000" cy="36316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9EE23-1B35-49B9-B6AC-277A67BCAD81}">
      <dsp:nvSpPr>
        <dsp:cNvPr id="0" name=""/>
        <dsp:cNvSpPr/>
      </dsp:nvSpPr>
      <dsp:spPr>
        <a:xfrm>
          <a:off x="0" y="574019"/>
          <a:ext cx="10160000" cy="400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499872" rIns="78852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Cash Advance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Public </a:t>
          </a:r>
          <a:r>
            <a:rPr lang="en-US" sz="2400" kern="1200" dirty="0"/>
            <a:t>body can make a cash advance out of its available funds, with the intent of reimbursing itself out of future PILOTs.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State Loan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Public </a:t>
          </a:r>
          <a:r>
            <a:rPr lang="en-US" sz="2400" kern="1200" dirty="0"/>
            <a:t>body might seek to obtain a state loan and use TIF PILOTs to repay the state loan.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Bond Financing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Industrial revenue bonds, general obligation bonds or other obligations to pay debt service in whole or in part out the PILOTs.</a:t>
          </a:r>
        </a:p>
      </dsp:txBody>
      <dsp:txXfrm>
        <a:off x="0" y="574019"/>
        <a:ext cx="10160000" cy="4006800"/>
      </dsp:txXfrm>
    </dsp:sp>
    <dsp:sp modelId="{6DD9DEFC-2227-421D-A70B-AC016E18DF55}">
      <dsp:nvSpPr>
        <dsp:cNvPr id="0" name=""/>
        <dsp:cNvSpPr/>
      </dsp:nvSpPr>
      <dsp:spPr>
        <a:xfrm>
          <a:off x="508000" y="219779"/>
          <a:ext cx="71120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TIF Approaches</a:t>
          </a:r>
        </a:p>
      </dsp:txBody>
      <dsp:txXfrm>
        <a:off x="542585" y="254364"/>
        <a:ext cx="7042830" cy="6393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6FE81-9401-42F4-AC19-B17934AA2653}">
      <dsp:nvSpPr>
        <dsp:cNvPr id="0" name=""/>
        <dsp:cNvSpPr/>
      </dsp:nvSpPr>
      <dsp:spPr>
        <a:xfrm>
          <a:off x="0" y="390914"/>
          <a:ext cx="10160000" cy="4129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479044" rIns="78852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Anticipated real property improvements are not completed or valued at anticipated level, resulting in lower PILOTs.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Real Property improvements are completed, but the improvements are damaged or destroyed, resulting in lower PILOTs.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Real Property Improvements are completed, but the property owner encounters financial difficulty and lacks ability to make TIF PILOTs.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Potential future decrease in level of assessed valuation and/or the level of real property taxation, resulting in lower PILOTs.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One solution Special Assessment Secured TIFs. Developer initiated petition.</a:t>
          </a:r>
        </a:p>
      </dsp:txBody>
      <dsp:txXfrm>
        <a:off x="0" y="390914"/>
        <a:ext cx="10160000" cy="4129650"/>
      </dsp:txXfrm>
    </dsp:sp>
    <dsp:sp modelId="{E7746C37-CA4F-4A20-9A65-8CCF42EC6D79}">
      <dsp:nvSpPr>
        <dsp:cNvPr id="0" name=""/>
        <dsp:cNvSpPr/>
      </dsp:nvSpPr>
      <dsp:spPr>
        <a:xfrm>
          <a:off x="508000" y="51434"/>
          <a:ext cx="71120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Potential Risks of TIFs:</a:t>
          </a:r>
        </a:p>
      </dsp:txBody>
      <dsp:txXfrm>
        <a:off x="541144" y="84578"/>
        <a:ext cx="7045712" cy="6126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0ED17-0AF7-4C92-A38C-CE37DAFFB184}">
      <dsp:nvSpPr>
        <dsp:cNvPr id="0" name=""/>
        <dsp:cNvSpPr/>
      </dsp:nvSpPr>
      <dsp:spPr>
        <a:xfrm>
          <a:off x="0" y="154390"/>
          <a:ext cx="5181600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Illinois TIF Program</a:t>
          </a:r>
        </a:p>
      </dsp:txBody>
      <dsp:txXfrm>
        <a:off x="0" y="154390"/>
        <a:ext cx="5181600" cy="633600"/>
      </dsp:txXfrm>
    </dsp:sp>
    <dsp:sp modelId="{02375AAE-8B75-4A37-9E69-C8CE8ADF9213}">
      <dsp:nvSpPr>
        <dsp:cNvPr id="0" name=""/>
        <dsp:cNvSpPr/>
      </dsp:nvSpPr>
      <dsp:spPr>
        <a:xfrm>
          <a:off x="0" y="787990"/>
          <a:ext cx="5181600" cy="35026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u="none" kern="1200" dirty="0"/>
            <a:t>Focused on underserved areas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u="none" kern="1200" dirty="0"/>
            <a:t>Local governments can redirect additional tax revenues generated above a set amount within a designated TIF district for infrastructure  improvements within the TIF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u="none" kern="1200" dirty="0"/>
            <a:t>Funds improvements in  streets, sewer, water lines, and historic properties, and for support infrastructure required for industrial/commercial use</a:t>
          </a:r>
          <a:endParaRPr lang="en-US" sz="2200" kern="1200" dirty="0"/>
        </a:p>
      </dsp:txBody>
      <dsp:txXfrm>
        <a:off x="0" y="787990"/>
        <a:ext cx="5181600" cy="35026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87B74-8780-489B-87B2-FA9C1ABBDEEF}">
      <dsp:nvSpPr>
        <dsp:cNvPr id="0" name=""/>
        <dsp:cNvSpPr/>
      </dsp:nvSpPr>
      <dsp:spPr>
        <a:xfrm>
          <a:off x="0" y="412752"/>
          <a:ext cx="10160000" cy="4018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520700" rIns="78852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Facilitate investment, cooperation and economic development between two or more contracting subdivisions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Allocate financial and budgetary burdens, risks and benefits as agreed between the contracting parties, e.g. pooling and sharing resources to facilitate the district’s growth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Two types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Joint Economic Development Districts (JEDD)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Municipal Utility District (Replaces JEDZ)</a:t>
          </a:r>
        </a:p>
      </dsp:txBody>
      <dsp:txXfrm>
        <a:off x="0" y="412752"/>
        <a:ext cx="10160000" cy="4018015"/>
      </dsp:txXfrm>
    </dsp:sp>
    <dsp:sp modelId="{B180C581-EF9D-4C17-90B4-8FB7D17AA132}">
      <dsp:nvSpPr>
        <dsp:cNvPr id="0" name=""/>
        <dsp:cNvSpPr/>
      </dsp:nvSpPr>
      <dsp:spPr>
        <a:xfrm>
          <a:off x="498175" y="0"/>
          <a:ext cx="8234984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Joint Economic Development Options</a:t>
          </a:r>
          <a:endParaRPr lang="en-US" sz="2500" kern="1200" dirty="0"/>
        </a:p>
      </dsp:txBody>
      <dsp:txXfrm>
        <a:off x="537083" y="38908"/>
        <a:ext cx="8157168" cy="7192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55EE-4B1B-4EDF-A015-48DC42164F50}">
      <dsp:nvSpPr>
        <dsp:cNvPr id="0" name=""/>
        <dsp:cNvSpPr/>
      </dsp:nvSpPr>
      <dsp:spPr>
        <a:xfrm>
          <a:off x="0" y="228769"/>
          <a:ext cx="1016000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Joint Economic Development Districts (JEDDs)</a:t>
          </a:r>
          <a:endParaRPr lang="en-US" sz="2600" kern="1200" dirty="0"/>
        </a:p>
      </dsp:txBody>
      <dsp:txXfrm>
        <a:off x="0" y="228769"/>
        <a:ext cx="10160000" cy="748800"/>
      </dsp:txXfrm>
    </dsp:sp>
    <dsp:sp modelId="{42240EF4-7873-42C4-B0F8-3DE29026426A}">
      <dsp:nvSpPr>
        <dsp:cNvPr id="0" name=""/>
        <dsp:cNvSpPr/>
      </dsp:nvSpPr>
      <dsp:spPr>
        <a:xfrm>
          <a:off x="0" y="955390"/>
          <a:ext cx="10160000" cy="3283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Parties negotiate a contract that defines the amount and nature of the contribution of each contracting party and the sharing of costs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District is governed by a board of directors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Contract may grant power for board of directors to levy an income tax in the district to generate revenue to facilitate the District’s purposes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Municipal corporations within the JEDD may issue revenue bonds to support new development</a:t>
          </a:r>
        </a:p>
      </dsp:txBody>
      <dsp:txXfrm>
        <a:off x="0" y="955390"/>
        <a:ext cx="10160000" cy="32830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E9050-91AE-4315-BF3F-B45800C0C8B3}">
      <dsp:nvSpPr>
        <dsp:cNvPr id="0" name=""/>
        <dsp:cNvSpPr/>
      </dsp:nvSpPr>
      <dsp:spPr>
        <a:xfrm>
          <a:off x="0" y="49672"/>
          <a:ext cx="9829800" cy="67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Rickenbacker Global Logistics JEDD</a:t>
          </a:r>
          <a:endParaRPr lang="en-US" sz="2900" kern="1200" dirty="0"/>
        </a:p>
      </dsp:txBody>
      <dsp:txXfrm>
        <a:off x="0" y="49672"/>
        <a:ext cx="9829800" cy="674916"/>
      </dsp:txXfrm>
    </dsp:sp>
    <dsp:sp modelId="{AC7DE86E-56BF-461B-9C6B-F877CFA79D25}">
      <dsp:nvSpPr>
        <dsp:cNvPr id="0" name=""/>
        <dsp:cNvSpPr/>
      </dsp:nvSpPr>
      <dsp:spPr>
        <a:xfrm>
          <a:off x="0" y="775315"/>
          <a:ext cx="9829800" cy="25418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Created in Pickaway County and the City of Columbus to expand commercial and industrial development in the area south of the Rickenbacker International Airport.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Estimated to bring in 15,000 to 20,000 jobs to central Ohio over the next 30 years.</a:t>
          </a:r>
        </a:p>
      </dsp:txBody>
      <dsp:txXfrm>
        <a:off x="0" y="775315"/>
        <a:ext cx="9829800" cy="25418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EA103-E0A5-4B51-BA1A-1E909709F232}">
      <dsp:nvSpPr>
        <dsp:cNvPr id="0" name=""/>
        <dsp:cNvSpPr/>
      </dsp:nvSpPr>
      <dsp:spPr>
        <a:xfrm>
          <a:off x="0" y="9827"/>
          <a:ext cx="10160000" cy="123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State &amp; Local Infrastructure Funding</a:t>
          </a:r>
        </a:p>
      </dsp:txBody>
      <dsp:txXfrm>
        <a:off x="0" y="9827"/>
        <a:ext cx="10160000" cy="1238400"/>
      </dsp:txXfrm>
    </dsp:sp>
    <dsp:sp modelId="{C8F3AECE-78FC-4842-95A1-2B08FCCF48FD}">
      <dsp:nvSpPr>
        <dsp:cNvPr id="0" name=""/>
        <dsp:cNvSpPr/>
      </dsp:nvSpPr>
      <dsp:spPr>
        <a:xfrm>
          <a:off x="0" y="1248227"/>
          <a:ext cx="10160000" cy="31869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Local Government Closing Funds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State Government Infrastructure Grants &amp;  Loans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Intergovernmental Agencies</a:t>
          </a:r>
        </a:p>
      </dsp:txBody>
      <dsp:txXfrm>
        <a:off x="0" y="1248227"/>
        <a:ext cx="10160000" cy="3186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740BC-2A24-42C0-ACC8-6E8E45D1EBB9}">
      <dsp:nvSpPr>
        <dsp:cNvPr id="0" name=""/>
        <dsp:cNvSpPr/>
      </dsp:nvSpPr>
      <dsp:spPr>
        <a:xfrm>
          <a:off x="0" y="300433"/>
          <a:ext cx="2960687" cy="1776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Montrose Group</a:t>
          </a:r>
        </a:p>
      </dsp:txBody>
      <dsp:txXfrm>
        <a:off x="0" y="300433"/>
        <a:ext cx="2960687" cy="1776412"/>
      </dsp:txXfrm>
    </dsp:sp>
    <dsp:sp modelId="{02EE92F1-890D-4028-A51C-A60222F5CF83}">
      <dsp:nvSpPr>
        <dsp:cNvPr id="0" name=""/>
        <dsp:cNvSpPr/>
      </dsp:nvSpPr>
      <dsp:spPr>
        <a:xfrm>
          <a:off x="3256756" y="300433"/>
          <a:ext cx="2960687" cy="1776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Land Use Entitlements</a:t>
          </a:r>
        </a:p>
      </dsp:txBody>
      <dsp:txXfrm>
        <a:off x="3256756" y="300433"/>
        <a:ext cx="2960687" cy="1776412"/>
      </dsp:txXfrm>
    </dsp:sp>
    <dsp:sp modelId="{E7992C57-7AE8-4C15-9466-BF570454A647}">
      <dsp:nvSpPr>
        <dsp:cNvPr id="0" name=""/>
        <dsp:cNvSpPr/>
      </dsp:nvSpPr>
      <dsp:spPr>
        <a:xfrm>
          <a:off x="6513512" y="300433"/>
          <a:ext cx="2960687" cy="1776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Tax Incentives</a:t>
          </a:r>
        </a:p>
      </dsp:txBody>
      <dsp:txXfrm>
        <a:off x="6513512" y="300433"/>
        <a:ext cx="2960687" cy="1776412"/>
      </dsp:txXfrm>
    </dsp:sp>
    <dsp:sp modelId="{F39B3676-F6B0-47DC-AF58-C3588F867756}">
      <dsp:nvSpPr>
        <dsp:cNvPr id="0" name=""/>
        <dsp:cNvSpPr/>
      </dsp:nvSpPr>
      <dsp:spPr>
        <a:xfrm>
          <a:off x="0" y="2372914"/>
          <a:ext cx="2960687" cy="1776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Infrastructure Finance</a:t>
          </a:r>
        </a:p>
      </dsp:txBody>
      <dsp:txXfrm>
        <a:off x="0" y="2372914"/>
        <a:ext cx="2960687" cy="1776412"/>
      </dsp:txXfrm>
    </dsp:sp>
    <dsp:sp modelId="{5C343C42-F3B0-4B78-A487-E3B45FABFE9A}">
      <dsp:nvSpPr>
        <dsp:cNvPr id="0" name=""/>
        <dsp:cNvSpPr/>
      </dsp:nvSpPr>
      <dsp:spPr>
        <a:xfrm>
          <a:off x="3256756" y="2372914"/>
          <a:ext cx="2960687" cy="1776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Compensation Agreements</a:t>
          </a:r>
        </a:p>
      </dsp:txBody>
      <dsp:txXfrm>
        <a:off x="3256756" y="2372914"/>
        <a:ext cx="2960687" cy="1776412"/>
      </dsp:txXfrm>
    </dsp:sp>
    <dsp:sp modelId="{F564C634-EEA1-4334-A194-7A2B052EC97E}">
      <dsp:nvSpPr>
        <dsp:cNvPr id="0" name=""/>
        <dsp:cNvSpPr/>
      </dsp:nvSpPr>
      <dsp:spPr>
        <a:xfrm>
          <a:off x="6513512" y="2372914"/>
          <a:ext cx="2960687" cy="1776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Construction Financing</a:t>
          </a:r>
        </a:p>
      </dsp:txBody>
      <dsp:txXfrm>
        <a:off x="6513512" y="2372914"/>
        <a:ext cx="2960687" cy="17764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5B3EB-8B37-4520-B4F3-5373B77B184C}">
      <dsp:nvSpPr>
        <dsp:cNvPr id="0" name=""/>
        <dsp:cNvSpPr/>
      </dsp:nvSpPr>
      <dsp:spPr>
        <a:xfrm>
          <a:off x="0" y="11520"/>
          <a:ext cx="6553200" cy="112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Arizona City Closing Funds</a:t>
          </a:r>
        </a:p>
      </dsp:txBody>
      <dsp:txXfrm>
        <a:off x="0" y="11520"/>
        <a:ext cx="6553200" cy="1123200"/>
      </dsp:txXfrm>
    </dsp:sp>
    <dsp:sp modelId="{53257024-7E8C-402A-8E83-3DBFF271E89D}">
      <dsp:nvSpPr>
        <dsp:cNvPr id="0" name=""/>
        <dsp:cNvSpPr/>
      </dsp:nvSpPr>
      <dsp:spPr>
        <a:xfrm>
          <a:off x="0" y="1134720"/>
          <a:ext cx="6553200" cy="3425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/>
            <a:t>Large scale, non-retail projects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/>
            <a:t>1000 jobs or more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/>
            <a:t>Municipal closing fund grants</a:t>
          </a:r>
        </a:p>
      </dsp:txBody>
      <dsp:txXfrm>
        <a:off x="0" y="1134720"/>
        <a:ext cx="6553200" cy="34257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9C6A0-7B61-4321-B387-E1EAB15717D3}">
      <dsp:nvSpPr>
        <dsp:cNvPr id="0" name=""/>
        <dsp:cNvSpPr/>
      </dsp:nvSpPr>
      <dsp:spPr>
        <a:xfrm>
          <a:off x="0" y="60750"/>
          <a:ext cx="7247402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Advantage Maryland</a:t>
          </a:r>
        </a:p>
      </dsp:txBody>
      <dsp:txXfrm>
        <a:off x="0" y="60750"/>
        <a:ext cx="7247402" cy="662400"/>
      </dsp:txXfrm>
    </dsp:sp>
    <dsp:sp modelId="{91283713-B507-44A3-A97C-95574FEE73E3}">
      <dsp:nvSpPr>
        <dsp:cNvPr id="0" name=""/>
        <dsp:cNvSpPr/>
      </dsp:nvSpPr>
      <dsp:spPr>
        <a:xfrm>
          <a:off x="0" y="723150"/>
          <a:ext cx="7247402" cy="378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Grants, loans, and other investment initiatives to support economic development initiatives including infrastructure support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Priority funding areas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Eligible industry sectors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Local sponsor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Major economic development projects may be eligible for up to $10 million in loan funding, municipalities may receive up to $5 million in loans or $2 million in loans and grants to support expanding businesses</a:t>
          </a:r>
        </a:p>
      </dsp:txBody>
      <dsp:txXfrm>
        <a:off x="0" y="723150"/>
        <a:ext cx="7247402" cy="37881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23EE2-0366-4135-A401-B4E05B2A6F78}">
      <dsp:nvSpPr>
        <dsp:cNvPr id="0" name=""/>
        <dsp:cNvSpPr/>
      </dsp:nvSpPr>
      <dsp:spPr>
        <a:xfrm>
          <a:off x="0" y="405960"/>
          <a:ext cx="10160000" cy="408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562356" rIns="788529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$50 M annually over five years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$2-5 M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Funds speculative job producing, non-retail infrastructure and building construction costs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Industry targets by region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Should be </a:t>
          </a:r>
          <a:r>
            <a:rPr lang="en-US" sz="2700" b="0" i="0" kern="1200" dirty="0"/>
            <a:t>30 acres in size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Mixed use permitted in office projects if residential/multi-family is not more than 20%</a:t>
          </a:r>
        </a:p>
      </dsp:txBody>
      <dsp:txXfrm>
        <a:off x="0" y="405960"/>
        <a:ext cx="10160000" cy="4082400"/>
      </dsp:txXfrm>
    </dsp:sp>
    <dsp:sp modelId="{178105D2-A644-4F3B-8C21-10E42CE06726}">
      <dsp:nvSpPr>
        <dsp:cNvPr id="0" name=""/>
        <dsp:cNvSpPr/>
      </dsp:nvSpPr>
      <dsp:spPr>
        <a:xfrm>
          <a:off x="508000" y="7440"/>
          <a:ext cx="71120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JobsOhio Ohio Site Inventory Program</a:t>
          </a:r>
        </a:p>
      </dsp:txBody>
      <dsp:txXfrm>
        <a:off x="546908" y="46348"/>
        <a:ext cx="7034184" cy="7192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27DEA-7FAA-4512-AC31-137EA954BCB3}">
      <dsp:nvSpPr>
        <dsp:cNvPr id="0" name=""/>
        <dsp:cNvSpPr/>
      </dsp:nvSpPr>
      <dsp:spPr>
        <a:xfrm>
          <a:off x="0" y="65200"/>
          <a:ext cx="731520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Greater Minnesota Public Infrastructure Grant Program</a:t>
          </a:r>
          <a:endParaRPr lang="en-US" sz="2400" kern="1200" dirty="0"/>
        </a:p>
      </dsp:txBody>
      <dsp:txXfrm>
        <a:off x="0" y="65200"/>
        <a:ext cx="7315200" cy="691200"/>
      </dsp:txXfrm>
    </dsp:sp>
    <dsp:sp modelId="{8563B63D-0ABF-48DF-BF29-2C8127545624}">
      <dsp:nvSpPr>
        <dsp:cNvPr id="0" name=""/>
        <dsp:cNvSpPr/>
      </dsp:nvSpPr>
      <dsp:spPr>
        <a:xfrm>
          <a:off x="0" y="756400"/>
          <a:ext cx="7315200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u="none" kern="1200" dirty="0"/>
            <a:t>State grants to local communities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u="none" kern="1200" dirty="0"/>
            <a:t>New economic growth, create new jobs, and retain existing jobs by investing in needed infrastructure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u="none" kern="1200" dirty="0"/>
            <a:t>Cities or counties outside the seven-county Minneapolis-St. Paul metro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u="none" kern="1200" dirty="0"/>
            <a:t>Wastewater collection, streets, and utility extensions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u="none" kern="1200" dirty="0"/>
            <a:t>Local match of at least 50 % of project capital costs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u="none" kern="1200" dirty="0"/>
            <a:t>Not exceeding $2 M in two years for one or more projects.</a:t>
          </a:r>
          <a:endParaRPr lang="en-US" sz="2400" kern="1200" dirty="0"/>
        </a:p>
      </dsp:txBody>
      <dsp:txXfrm>
        <a:off x="0" y="756400"/>
        <a:ext cx="7315200" cy="36234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235CC-EC5C-479C-A3E1-D6F81CF10074}">
      <dsp:nvSpPr>
        <dsp:cNvPr id="0" name=""/>
        <dsp:cNvSpPr/>
      </dsp:nvSpPr>
      <dsp:spPr>
        <a:xfrm>
          <a:off x="0" y="12391"/>
          <a:ext cx="937260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Transportation Improvement Districts</a:t>
          </a:r>
        </a:p>
      </dsp:txBody>
      <dsp:txXfrm>
        <a:off x="0" y="12391"/>
        <a:ext cx="9372600" cy="748800"/>
      </dsp:txXfrm>
    </dsp:sp>
    <dsp:sp modelId="{558010C2-6D42-450E-BEEE-20B5BB338C7C}">
      <dsp:nvSpPr>
        <dsp:cNvPr id="0" name=""/>
        <dsp:cNvSpPr/>
      </dsp:nvSpPr>
      <dsp:spPr>
        <a:xfrm>
          <a:off x="0" y="761075"/>
          <a:ext cx="9372600" cy="38539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ORC 5540.01 – TID’s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Promotes intergovernmental and public-private cooperation of transportation resources and investments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Created by County Commissioners but operated by a Board of Trustees (bylaws, budget, taxing authority, staff)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Purpose: To improve transportation systems that enhance, foster, and aid the promotion of transportation and economic development/economic welfare of the people within the TID area and state. TIDs must serve a public purpose.</a:t>
          </a:r>
        </a:p>
      </dsp:txBody>
      <dsp:txXfrm>
        <a:off x="0" y="761075"/>
        <a:ext cx="9372600" cy="385398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235CC-EC5C-479C-A3E1-D6F81CF10074}">
      <dsp:nvSpPr>
        <dsp:cNvPr id="0" name=""/>
        <dsp:cNvSpPr/>
      </dsp:nvSpPr>
      <dsp:spPr>
        <a:xfrm>
          <a:off x="0" y="258090"/>
          <a:ext cx="9372600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Transportation Improvement Districts cont’d.</a:t>
          </a:r>
        </a:p>
      </dsp:txBody>
      <dsp:txXfrm>
        <a:off x="0" y="258090"/>
        <a:ext cx="9372600" cy="806400"/>
      </dsp:txXfrm>
    </dsp:sp>
    <dsp:sp modelId="{558010C2-6D42-450E-BEEE-20B5BB338C7C}">
      <dsp:nvSpPr>
        <dsp:cNvPr id="0" name=""/>
        <dsp:cNvSpPr/>
      </dsp:nvSpPr>
      <dsp:spPr>
        <a:xfrm>
          <a:off x="0" y="1064391"/>
          <a:ext cx="9372600" cy="33049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Formed for the purpose of jointly planning and funding transportation networks and infrastructure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Board has power to pass levies and create special assessments to fund transportation projects, acquire property, contract for improvements, issues bonds, apply for other revenue, acquire property for transportation needs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Projects – streets, highways, parking facilities, bridges, etc.</a:t>
          </a:r>
        </a:p>
      </dsp:txBody>
      <dsp:txXfrm>
        <a:off x="0" y="1064391"/>
        <a:ext cx="9372600" cy="33049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235CC-EC5C-479C-A3E1-D6F81CF10074}">
      <dsp:nvSpPr>
        <dsp:cNvPr id="0" name=""/>
        <dsp:cNvSpPr/>
      </dsp:nvSpPr>
      <dsp:spPr>
        <a:xfrm>
          <a:off x="0" y="238966"/>
          <a:ext cx="9372600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Ottawa County, OH TID cont’d.</a:t>
          </a:r>
        </a:p>
      </dsp:txBody>
      <dsp:txXfrm>
        <a:off x="0" y="238966"/>
        <a:ext cx="9372600" cy="1036800"/>
      </dsp:txXfrm>
    </dsp:sp>
    <dsp:sp modelId="{558010C2-6D42-450E-BEEE-20B5BB338C7C}">
      <dsp:nvSpPr>
        <dsp:cNvPr id="0" name=""/>
        <dsp:cNvSpPr/>
      </dsp:nvSpPr>
      <dsp:spPr>
        <a:xfrm>
          <a:off x="0" y="1275672"/>
          <a:ext cx="9372600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Voting Members – County Engineer, County Auditor, Sheriff, Regional Planning Commission, Economic Development Director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Ex-Officio Members – County Commissioners, State Representative, State Senator</a:t>
          </a:r>
        </a:p>
      </dsp:txBody>
      <dsp:txXfrm>
        <a:off x="0" y="1275672"/>
        <a:ext cx="9372600" cy="311283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4DEFC-C2C2-427B-A8A7-841F32F92B5A}">
      <dsp:nvSpPr>
        <dsp:cNvPr id="0" name=""/>
        <dsp:cNvSpPr/>
      </dsp:nvSpPr>
      <dsp:spPr>
        <a:xfrm>
          <a:off x="0" y="997223"/>
          <a:ext cx="10160000" cy="291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687324" rIns="788529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Tax Abatement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A reduction in taxes 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Based upon increased value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For a term of years</a:t>
          </a:r>
        </a:p>
      </dsp:txBody>
      <dsp:txXfrm>
        <a:off x="0" y="997223"/>
        <a:ext cx="10160000" cy="2910600"/>
      </dsp:txXfrm>
    </dsp:sp>
    <dsp:sp modelId="{2120DC86-6111-43E0-892C-705F401D240E}">
      <dsp:nvSpPr>
        <dsp:cNvPr id="0" name=""/>
        <dsp:cNvSpPr/>
      </dsp:nvSpPr>
      <dsp:spPr>
        <a:xfrm>
          <a:off x="508000" y="523659"/>
          <a:ext cx="71120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Definitions of Local Tax Abatement </a:t>
          </a:r>
          <a:endParaRPr lang="en-US" sz="3300" kern="1200" dirty="0"/>
        </a:p>
      </dsp:txBody>
      <dsp:txXfrm>
        <a:off x="555555" y="571214"/>
        <a:ext cx="7016890" cy="87905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BA586-97CA-4A83-ABB5-D0AF22528FEB}">
      <dsp:nvSpPr>
        <dsp:cNvPr id="0" name=""/>
        <dsp:cNvSpPr/>
      </dsp:nvSpPr>
      <dsp:spPr>
        <a:xfrm>
          <a:off x="0" y="299579"/>
          <a:ext cx="10160000" cy="413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333248" rIns="78852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New investment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Targeted to undeserved areas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Job creation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Annual reporting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Focus on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Historic Preservation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Industrial expansion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Residential expansion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Warehousing and distribution, processing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Telecommunications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Tourism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R&amp;D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Finance, insurance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Daycare</a:t>
          </a:r>
          <a:r>
            <a:rPr lang="en-GB" sz="1600" kern="1200" dirty="0"/>
            <a:t> service</a:t>
          </a:r>
          <a:endParaRPr lang="en-US" sz="1600" kern="1200" dirty="0"/>
        </a:p>
      </dsp:txBody>
      <dsp:txXfrm>
        <a:off x="0" y="299579"/>
        <a:ext cx="10160000" cy="4132800"/>
      </dsp:txXfrm>
    </dsp:sp>
    <dsp:sp modelId="{8D514BD9-D78B-4C01-9741-E27738953531}">
      <dsp:nvSpPr>
        <dsp:cNvPr id="0" name=""/>
        <dsp:cNvSpPr/>
      </dsp:nvSpPr>
      <dsp:spPr>
        <a:xfrm>
          <a:off x="508000" y="63419"/>
          <a:ext cx="71120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National tax abatement survey</a:t>
          </a:r>
        </a:p>
      </dsp:txBody>
      <dsp:txXfrm>
        <a:off x="531057" y="86476"/>
        <a:ext cx="7065886" cy="42620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1A69-4403-4037-8438-3E34FE4ACFD3}">
      <dsp:nvSpPr>
        <dsp:cNvPr id="0" name=""/>
        <dsp:cNvSpPr/>
      </dsp:nvSpPr>
      <dsp:spPr>
        <a:xfrm>
          <a:off x="0" y="489729"/>
          <a:ext cx="10225070" cy="384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579" tIns="541528" rIns="79357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40 states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Designated area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Real &amp; personal property tax exemption from new investment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High-wage job creation &amp; capital investment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Distressed Based or Non-Distressed Based EZ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New, existing, vacant, or renovation of an existing facility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Relocation permitted</a:t>
          </a:r>
        </a:p>
      </dsp:txBody>
      <dsp:txXfrm>
        <a:off x="0" y="489729"/>
        <a:ext cx="10225070" cy="3849300"/>
      </dsp:txXfrm>
    </dsp:sp>
    <dsp:sp modelId="{54BAE850-9D63-4C1E-9613-D90F7799A4A4}">
      <dsp:nvSpPr>
        <dsp:cNvPr id="0" name=""/>
        <dsp:cNvSpPr/>
      </dsp:nvSpPr>
      <dsp:spPr>
        <a:xfrm>
          <a:off x="511253" y="105969"/>
          <a:ext cx="715754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538" tIns="0" rIns="27053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Enterprise Zones</a:t>
          </a:r>
          <a:endParaRPr lang="en-US" sz="2600" kern="1200" dirty="0"/>
        </a:p>
      </dsp:txBody>
      <dsp:txXfrm>
        <a:off x="548720" y="143436"/>
        <a:ext cx="7082615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D92DA-3F46-46EF-B2A5-364C7CD15FA1}">
      <dsp:nvSpPr>
        <dsp:cNvPr id="0" name=""/>
        <dsp:cNvSpPr/>
      </dsp:nvSpPr>
      <dsp:spPr>
        <a:xfrm>
          <a:off x="0" y="553314"/>
          <a:ext cx="9448799" cy="4054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332" tIns="687324" rIns="733332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i="0" kern="1200" dirty="0">
              <a:latin typeface="Arial" panose="020B0604020202020204" pitchFamily="34" charset="0"/>
              <a:cs typeface="Arial" panose="020B0604020202020204" pitchFamily="34" charset="0"/>
            </a:rPr>
            <a:t>Economic Development cannot occur without land use regulation authorizing the type of use for the land on which the development sits.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Land use regulation usually includes traditional or “Euclidian” Zoning, mixed use, and no-zoning.</a:t>
          </a:r>
        </a:p>
      </dsp:txBody>
      <dsp:txXfrm>
        <a:off x="0" y="553314"/>
        <a:ext cx="9448799" cy="4054050"/>
      </dsp:txXfrm>
    </dsp:sp>
    <dsp:sp modelId="{A16342BB-2E93-488E-83BE-E92C2C982740}">
      <dsp:nvSpPr>
        <dsp:cNvPr id="0" name=""/>
        <dsp:cNvSpPr/>
      </dsp:nvSpPr>
      <dsp:spPr>
        <a:xfrm>
          <a:off x="472440" y="66234"/>
          <a:ext cx="661416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000" tIns="0" rIns="25000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Land use and Economic Development</a:t>
          </a:r>
        </a:p>
      </dsp:txBody>
      <dsp:txXfrm>
        <a:off x="519995" y="113789"/>
        <a:ext cx="6519050" cy="87905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222F4-9903-499C-92E7-28E197036304}">
      <dsp:nvSpPr>
        <dsp:cNvPr id="0" name=""/>
        <dsp:cNvSpPr/>
      </dsp:nvSpPr>
      <dsp:spPr>
        <a:xfrm>
          <a:off x="0" y="370055"/>
          <a:ext cx="10160000" cy="409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520700" rIns="78852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Retail exception for impacted cities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Process-state authorized, locally negotiated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Key negotiations terms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Exemption percentage- above 75% require school approval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Term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Geographic location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Local worker hiring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Clawback</a:t>
          </a:r>
          <a:endParaRPr lang="en-US" sz="2500" kern="1200"/>
        </a:p>
      </dsp:txBody>
      <dsp:txXfrm>
        <a:off x="0" y="370055"/>
        <a:ext cx="10160000" cy="4095000"/>
      </dsp:txXfrm>
    </dsp:sp>
    <dsp:sp modelId="{29395E1C-3690-42BB-80C8-F072544BDAE0}">
      <dsp:nvSpPr>
        <dsp:cNvPr id="0" name=""/>
        <dsp:cNvSpPr/>
      </dsp:nvSpPr>
      <dsp:spPr>
        <a:xfrm>
          <a:off x="508000" y="15900"/>
          <a:ext cx="71120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Enterprise Zones</a:t>
          </a:r>
          <a:endParaRPr lang="en-US" sz="2500" kern="1200" dirty="0"/>
        </a:p>
      </dsp:txBody>
      <dsp:txXfrm>
        <a:off x="544026" y="51926"/>
        <a:ext cx="7039948" cy="66594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3D8BA-7A46-4C6F-85B2-87835610D8F4}">
      <dsp:nvSpPr>
        <dsp:cNvPr id="0" name=""/>
        <dsp:cNvSpPr/>
      </dsp:nvSpPr>
      <dsp:spPr>
        <a:xfrm>
          <a:off x="0" y="635709"/>
          <a:ext cx="10160000" cy="3572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562356" rIns="788529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Designated area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Real property tax exemption from new investment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High-wage job creation, capital investment &amp; housing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New, existing, vacant, or renovation of an existing facility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Relocation permitted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Housing survey required</a:t>
          </a:r>
        </a:p>
      </dsp:txBody>
      <dsp:txXfrm>
        <a:off x="0" y="635709"/>
        <a:ext cx="10160000" cy="3572100"/>
      </dsp:txXfrm>
    </dsp:sp>
    <dsp:sp modelId="{9F118FFB-B163-418A-92E7-C011D5FC10FC}">
      <dsp:nvSpPr>
        <dsp:cNvPr id="0" name=""/>
        <dsp:cNvSpPr/>
      </dsp:nvSpPr>
      <dsp:spPr>
        <a:xfrm>
          <a:off x="508000" y="237189"/>
          <a:ext cx="71120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Community Reinvestment Areas</a:t>
          </a:r>
          <a:endParaRPr lang="en-US" sz="2700" kern="1200" dirty="0"/>
        </a:p>
      </dsp:txBody>
      <dsp:txXfrm>
        <a:off x="546908" y="276097"/>
        <a:ext cx="7034184" cy="71922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9A050-1FA2-49C9-B7F4-22DA18128B07}">
      <dsp:nvSpPr>
        <dsp:cNvPr id="0" name=""/>
        <dsp:cNvSpPr/>
      </dsp:nvSpPr>
      <dsp:spPr>
        <a:xfrm>
          <a:off x="0" y="45374"/>
          <a:ext cx="1016000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Iowa’s High-Quality Job Creation Program</a:t>
          </a:r>
        </a:p>
      </dsp:txBody>
      <dsp:txXfrm>
        <a:off x="0" y="45374"/>
        <a:ext cx="10160000" cy="864000"/>
      </dsp:txXfrm>
    </dsp:sp>
    <dsp:sp modelId="{FF031952-54A4-4A07-B1E6-75FA1C860B61}">
      <dsp:nvSpPr>
        <dsp:cNvPr id="0" name=""/>
        <dsp:cNvSpPr/>
      </dsp:nvSpPr>
      <dsp:spPr>
        <a:xfrm>
          <a:off x="0" y="909375"/>
          <a:ext cx="10160000" cy="35410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Local property tax abatement of up to 100 percent of the value added to new, expanded, or modified property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Refund of state sales, service, or use taxes paid to contractors or subcontractors during construction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Refund of sales and use taxes paid on specified equipment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Amortized investment tax credit equal to a percentage of the qualifying investment</a:t>
          </a:r>
        </a:p>
      </dsp:txBody>
      <dsp:txXfrm>
        <a:off x="0" y="909375"/>
        <a:ext cx="10160000" cy="354105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96317-C159-4B75-83C7-04A9421D600C}">
      <dsp:nvSpPr>
        <dsp:cNvPr id="0" name=""/>
        <dsp:cNvSpPr/>
      </dsp:nvSpPr>
      <dsp:spPr>
        <a:xfrm>
          <a:off x="0" y="451059"/>
          <a:ext cx="10160000" cy="374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458216" rIns="78852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A reduction in taxpayer liability for taxes levied by the government.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Refundable tax credits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Require that the government make an actual payment of the credit amount owing to a taxpayer as calculated under the applicable tax credit law even if the taxpayer does not have a tax liability.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Non-Refundable tax credits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The government levying the tax need not pay the taxpayer the amount of credit if the taxpayer has no tax liability owing to the government levying the tax.</a:t>
          </a:r>
        </a:p>
      </dsp:txBody>
      <dsp:txXfrm>
        <a:off x="0" y="451059"/>
        <a:ext cx="10160000" cy="3742200"/>
      </dsp:txXfrm>
    </dsp:sp>
    <dsp:sp modelId="{A0563FB1-0788-49A6-94F3-D9BC0B8E5793}">
      <dsp:nvSpPr>
        <dsp:cNvPr id="0" name=""/>
        <dsp:cNvSpPr/>
      </dsp:nvSpPr>
      <dsp:spPr>
        <a:xfrm>
          <a:off x="478983" y="63639"/>
          <a:ext cx="71120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Tax Credit</a:t>
          </a:r>
          <a:endParaRPr lang="en-US" sz="2200" kern="1200" dirty="0"/>
        </a:p>
      </dsp:txBody>
      <dsp:txXfrm>
        <a:off x="510686" y="95342"/>
        <a:ext cx="7048594" cy="58603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E9C70-60BD-40A8-8D6F-28F28B8720A9}">
      <dsp:nvSpPr>
        <dsp:cNvPr id="0" name=""/>
        <dsp:cNvSpPr/>
      </dsp:nvSpPr>
      <dsp:spPr>
        <a:xfrm>
          <a:off x="0" y="354599"/>
          <a:ext cx="10160000" cy="415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416560" rIns="78852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R&amp;D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Renewable energy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Job creation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Workforce training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Building daycare facilities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Corporate HQ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Small business investment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Infrastructure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Technology investment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Historic preservation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New Market Tax Credit</a:t>
          </a:r>
        </a:p>
      </dsp:txBody>
      <dsp:txXfrm>
        <a:off x="0" y="354599"/>
        <a:ext cx="10160000" cy="4158000"/>
      </dsp:txXfrm>
    </dsp:sp>
    <dsp:sp modelId="{385B92D5-7229-4A30-9139-0C5524EAD96B}">
      <dsp:nvSpPr>
        <dsp:cNvPr id="0" name=""/>
        <dsp:cNvSpPr/>
      </dsp:nvSpPr>
      <dsp:spPr>
        <a:xfrm>
          <a:off x="508000" y="59399"/>
          <a:ext cx="71120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 Different State Economic Development Tax Credits</a:t>
          </a:r>
        </a:p>
      </dsp:txBody>
      <dsp:txXfrm>
        <a:off x="536821" y="88220"/>
        <a:ext cx="7054358" cy="53275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74DAC-DF9A-421A-B01D-C13F4BF0A9A6}">
      <dsp:nvSpPr>
        <dsp:cNvPr id="0" name=""/>
        <dsp:cNvSpPr/>
      </dsp:nvSpPr>
      <dsp:spPr>
        <a:xfrm>
          <a:off x="0" y="19974"/>
          <a:ext cx="701040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u="none" kern="1200" dirty="0"/>
            <a:t>Georgia Quality Jobs Tax Credit</a:t>
          </a:r>
          <a:endParaRPr lang="en-US" sz="3000" kern="1200" dirty="0"/>
        </a:p>
      </dsp:txBody>
      <dsp:txXfrm>
        <a:off x="0" y="19974"/>
        <a:ext cx="7010400" cy="864000"/>
      </dsp:txXfrm>
    </dsp:sp>
    <dsp:sp modelId="{0E5AE461-E0D2-4506-91CA-D8DB22D34CDE}">
      <dsp:nvSpPr>
        <dsp:cNvPr id="0" name=""/>
        <dsp:cNvSpPr/>
      </dsp:nvSpPr>
      <dsp:spPr>
        <a:xfrm>
          <a:off x="0" y="883975"/>
          <a:ext cx="7010400" cy="35410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u="none" kern="1200" dirty="0"/>
            <a:t>Create 50 "high-paying jobs" in 24 months paying at least 10% above the average county wage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u="none" kern="1200" dirty="0"/>
            <a:t>Higher wage jobs create large tax credit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u="none" kern="1200"/>
            <a:t>If </a:t>
          </a:r>
          <a:r>
            <a:rPr lang="en-US" sz="3000" b="0" i="0" u="none" kern="1200" dirty="0"/>
            <a:t>the credit lowers corporate tax liability to zero, credits then apply to a company's payroll </a:t>
          </a:r>
          <a:r>
            <a:rPr lang="en-US" sz="3000" b="0" i="0" u="none" kern="1200" dirty="0" err="1"/>
            <a:t>witholding</a:t>
          </a:r>
          <a:r>
            <a:rPr lang="en-US" sz="3000" b="0" i="0" u="none" kern="1200" dirty="0"/>
            <a:t> tax liability. </a:t>
          </a:r>
          <a:endParaRPr lang="en-US" sz="3000" kern="1200" dirty="0"/>
        </a:p>
      </dsp:txBody>
      <dsp:txXfrm>
        <a:off x="0" y="883975"/>
        <a:ext cx="7010400" cy="354105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9C0F1-395B-4A08-9419-A0D7B8A254AD}">
      <dsp:nvSpPr>
        <dsp:cNvPr id="0" name=""/>
        <dsp:cNvSpPr/>
      </dsp:nvSpPr>
      <dsp:spPr>
        <a:xfrm>
          <a:off x="0" y="128160"/>
          <a:ext cx="10160000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Compensation Agreements</a:t>
          </a:r>
        </a:p>
      </dsp:txBody>
      <dsp:txXfrm>
        <a:off x="0" y="128160"/>
        <a:ext cx="10160000" cy="1065600"/>
      </dsp:txXfrm>
    </dsp:sp>
    <dsp:sp modelId="{C5C7B99A-C1DD-417E-9FE7-9CFB0B3FB972}">
      <dsp:nvSpPr>
        <dsp:cNvPr id="0" name=""/>
        <dsp:cNvSpPr/>
      </dsp:nvSpPr>
      <dsp:spPr>
        <a:xfrm>
          <a:off x="0" y="1193760"/>
          <a:ext cx="10160000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PILOT agreement that provide payments to local government entities for “forgone” tax payments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Tax revenue split among local governments and schools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Developer payments to school districts</a:t>
          </a:r>
        </a:p>
      </dsp:txBody>
      <dsp:txXfrm>
        <a:off x="0" y="1193760"/>
        <a:ext cx="10160000" cy="325008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20174-9B4F-416C-B4E4-8908F86D12BC}">
      <dsp:nvSpPr>
        <dsp:cNvPr id="0" name=""/>
        <dsp:cNvSpPr/>
      </dsp:nvSpPr>
      <dsp:spPr>
        <a:xfrm rot="16200000">
          <a:off x="1428750" y="-1428750"/>
          <a:ext cx="2222500" cy="508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Local Government Revenue Sharing</a:t>
          </a:r>
        </a:p>
      </dsp:txBody>
      <dsp:txXfrm rot="5400000">
        <a:off x="0" y="0"/>
        <a:ext cx="5080000" cy="1666875"/>
      </dsp:txXfrm>
    </dsp:sp>
    <dsp:sp modelId="{C5AC35B7-B249-4104-9C35-CABD9710B40D}">
      <dsp:nvSpPr>
        <dsp:cNvPr id="0" name=""/>
        <dsp:cNvSpPr/>
      </dsp:nvSpPr>
      <dsp:spPr>
        <a:xfrm>
          <a:off x="5080000" y="0"/>
          <a:ext cx="5080000" cy="2222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JEDD Creates Income Tax for City, Township &amp; Infrastructure Funding</a:t>
          </a:r>
        </a:p>
      </dsp:txBody>
      <dsp:txXfrm>
        <a:off x="5080000" y="0"/>
        <a:ext cx="5080000" cy="1666875"/>
      </dsp:txXfrm>
    </dsp:sp>
    <dsp:sp modelId="{5846B886-2C65-40AD-AC36-924689263016}">
      <dsp:nvSpPr>
        <dsp:cNvPr id="0" name=""/>
        <dsp:cNvSpPr/>
      </dsp:nvSpPr>
      <dsp:spPr>
        <a:xfrm rot="10800000">
          <a:off x="0" y="2222500"/>
          <a:ext cx="5080000" cy="2222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TIF Creates Revenue Funding for Schools &amp; Infrastructure Funding</a:t>
          </a:r>
        </a:p>
      </dsp:txBody>
      <dsp:txXfrm rot="10800000">
        <a:off x="0" y="2778125"/>
        <a:ext cx="5080000" cy="1666875"/>
      </dsp:txXfrm>
    </dsp:sp>
    <dsp:sp modelId="{0EF639DE-CCD8-47A1-94C9-046E7288C780}">
      <dsp:nvSpPr>
        <dsp:cNvPr id="0" name=""/>
        <dsp:cNvSpPr/>
      </dsp:nvSpPr>
      <dsp:spPr>
        <a:xfrm rot="5400000">
          <a:off x="6508750" y="793750"/>
          <a:ext cx="2222500" cy="508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Developer Provides PILOT  Payment Through Real Estate Charge</a:t>
          </a:r>
        </a:p>
      </dsp:txBody>
      <dsp:txXfrm rot="-5400000">
        <a:off x="5080000" y="2778124"/>
        <a:ext cx="5080000" cy="1666875"/>
      </dsp:txXfrm>
    </dsp:sp>
    <dsp:sp modelId="{26B7A8E1-8D36-42BE-9020-4ED9067270C9}">
      <dsp:nvSpPr>
        <dsp:cNvPr id="0" name=""/>
        <dsp:cNvSpPr/>
      </dsp:nvSpPr>
      <dsp:spPr>
        <a:xfrm>
          <a:off x="3556000" y="1666875"/>
          <a:ext cx="3048000" cy="11112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Compensation  Agreement Model</a:t>
          </a:r>
        </a:p>
      </dsp:txBody>
      <dsp:txXfrm>
        <a:off x="3610247" y="1721122"/>
        <a:ext cx="2939506" cy="100275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B9E93-562D-47D1-B903-AB8A82AF46B1}">
      <dsp:nvSpPr>
        <dsp:cNvPr id="0" name=""/>
        <dsp:cNvSpPr/>
      </dsp:nvSpPr>
      <dsp:spPr>
        <a:xfrm>
          <a:off x="0" y="771000"/>
          <a:ext cx="10160000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520700" rIns="78852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Finances up to 100% of energy efficiency investments in buildings through “off the books” property assessments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Property owners self-assess the property to gain capital for energy efficiency investments and repay the loan over time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Debt secured by lien on property and remains with the property for up to 20 years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Other debt holders must consent to PACE financing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Private sector </a:t>
          </a:r>
          <a:r>
            <a:rPr lang="en-US" sz="2500" b="1" u="sng" kern="1200" dirty="0"/>
            <a:t>and</a:t>
          </a:r>
          <a:r>
            <a:rPr lang="en-US" sz="2500" kern="1200" dirty="0"/>
            <a:t> Public sector can use PACE financing</a:t>
          </a:r>
        </a:p>
      </dsp:txBody>
      <dsp:txXfrm>
        <a:off x="0" y="771000"/>
        <a:ext cx="10160000" cy="3780000"/>
      </dsp:txXfrm>
    </dsp:sp>
    <dsp:sp modelId="{332966D9-4B75-4058-AE0D-77646D0E1C08}">
      <dsp:nvSpPr>
        <dsp:cNvPr id="0" name=""/>
        <dsp:cNvSpPr/>
      </dsp:nvSpPr>
      <dsp:spPr>
        <a:xfrm>
          <a:off x="508000" y="402000"/>
          <a:ext cx="71120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Property Assessed Clean Energy (PACE) Financing</a:t>
          </a:r>
          <a:endParaRPr lang="en-US" sz="2500" kern="1200" dirty="0"/>
        </a:p>
      </dsp:txBody>
      <dsp:txXfrm>
        <a:off x="544026" y="438026"/>
        <a:ext cx="7039948" cy="66594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A5499-A9F9-46A1-8AAD-EFD9825CA3BE}">
      <dsp:nvSpPr>
        <dsp:cNvPr id="0" name=""/>
        <dsp:cNvSpPr/>
      </dsp:nvSpPr>
      <dsp:spPr>
        <a:xfrm>
          <a:off x="0" y="399864"/>
          <a:ext cx="10160000" cy="398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479044" rIns="78852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Retrofits or Energy Projects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Lighting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Solar Power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Doors, windows and building envelope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Climate control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Cooling roofing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Insulation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Water efficiency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Natural disaster preparedness</a:t>
          </a:r>
          <a:endParaRPr lang="en-US" sz="2300" kern="1200" dirty="0"/>
        </a:p>
      </dsp:txBody>
      <dsp:txXfrm>
        <a:off x="0" y="399864"/>
        <a:ext cx="10160000" cy="3984750"/>
      </dsp:txXfrm>
    </dsp:sp>
    <dsp:sp modelId="{58AB4487-2C48-4CA6-95CA-324531BEFA30}">
      <dsp:nvSpPr>
        <dsp:cNvPr id="0" name=""/>
        <dsp:cNvSpPr/>
      </dsp:nvSpPr>
      <dsp:spPr>
        <a:xfrm>
          <a:off x="508000" y="60384"/>
          <a:ext cx="71120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PACE eligible expenses</a:t>
          </a:r>
        </a:p>
      </dsp:txBody>
      <dsp:txXfrm>
        <a:off x="541144" y="93528"/>
        <a:ext cx="704571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6C2A2-69D8-4478-B174-CB770B867398}">
      <dsp:nvSpPr>
        <dsp:cNvPr id="0" name=""/>
        <dsp:cNvSpPr/>
      </dsp:nvSpPr>
      <dsp:spPr>
        <a:xfrm>
          <a:off x="0" y="530679"/>
          <a:ext cx="10160000" cy="376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541528" rIns="78852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Planning Commissions are comprised of elected officials and citizens.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Create maps, plans, studies, recommendations, etc.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Responsible for initial review of new zoning ordinances or amendments to existing zoning ordinances.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Enforces zoning and building codes.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Acts as a quasi-judicial body when deciding appeals of zoning ordinances.</a:t>
          </a:r>
        </a:p>
      </dsp:txBody>
      <dsp:txXfrm>
        <a:off x="0" y="530679"/>
        <a:ext cx="10160000" cy="3767400"/>
      </dsp:txXfrm>
    </dsp:sp>
    <dsp:sp modelId="{39634F03-036C-4F2C-8AB5-5F6043F7CCDE}">
      <dsp:nvSpPr>
        <dsp:cNvPr id="0" name=""/>
        <dsp:cNvSpPr/>
      </dsp:nvSpPr>
      <dsp:spPr>
        <a:xfrm>
          <a:off x="508000" y="0"/>
          <a:ext cx="7112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Municipal/County Planning and Zoning</a:t>
          </a:r>
          <a:endParaRPr lang="en-US" sz="2600" kern="1200" dirty="0"/>
        </a:p>
      </dsp:txBody>
      <dsp:txXfrm>
        <a:off x="545467" y="37467"/>
        <a:ext cx="7037066" cy="69258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226DC-EF49-4872-B2EF-7F21F615C0FC}">
      <dsp:nvSpPr>
        <dsp:cNvPr id="0" name=""/>
        <dsp:cNvSpPr/>
      </dsp:nvSpPr>
      <dsp:spPr>
        <a:xfrm>
          <a:off x="0" y="13090"/>
          <a:ext cx="5486400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Boulder Colorado PACE Program</a:t>
          </a:r>
        </a:p>
      </dsp:txBody>
      <dsp:txXfrm>
        <a:off x="0" y="13090"/>
        <a:ext cx="5486400" cy="806400"/>
      </dsp:txXfrm>
    </dsp:sp>
    <dsp:sp modelId="{3CF534CA-1011-42CB-924D-CC8E5E7F95AE}">
      <dsp:nvSpPr>
        <dsp:cNvPr id="0" name=""/>
        <dsp:cNvSpPr/>
      </dsp:nvSpPr>
      <dsp:spPr>
        <a:xfrm>
          <a:off x="0" y="819490"/>
          <a:ext cx="5486400" cy="3612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/>
            <a:t>Began in 1993 as a partnership of local governments and businesses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/>
            <a:t>More than 300 businesses and municipal operations across Boulder County (20 percent of all businesses and operations) are PACE certified</a:t>
          </a:r>
          <a:endParaRPr lang="en-US" sz="2800" kern="1200" dirty="0"/>
        </a:p>
      </dsp:txBody>
      <dsp:txXfrm>
        <a:off x="0" y="819490"/>
        <a:ext cx="5486400" cy="361242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3D6ED-6A02-4E12-82AF-E183D1E7E226}">
      <dsp:nvSpPr>
        <dsp:cNvPr id="0" name=""/>
        <dsp:cNvSpPr/>
      </dsp:nvSpPr>
      <dsp:spPr>
        <a:xfrm>
          <a:off x="180640" y="1153"/>
          <a:ext cx="3456533" cy="2073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Conclusions</a:t>
          </a:r>
        </a:p>
      </dsp:txBody>
      <dsp:txXfrm>
        <a:off x="180640" y="1153"/>
        <a:ext cx="3456533" cy="2073919"/>
      </dsp:txXfrm>
    </dsp:sp>
    <dsp:sp modelId="{96AD692C-461E-45B2-B0CB-A79211BEFFFA}">
      <dsp:nvSpPr>
        <dsp:cNvPr id="0" name=""/>
        <dsp:cNvSpPr/>
      </dsp:nvSpPr>
      <dsp:spPr>
        <a:xfrm>
          <a:off x="3982826" y="1153"/>
          <a:ext cx="3456533" cy="2073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Thoughts</a:t>
          </a:r>
        </a:p>
      </dsp:txBody>
      <dsp:txXfrm>
        <a:off x="3982826" y="1153"/>
        <a:ext cx="3456533" cy="2073919"/>
      </dsp:txXfrm>
    </dsp:sp>
    <dsp:sp modelId="{6ABD97AD-9170-4B52-902C-0E11FC1EB82E}">
      <dsp:nvSpPr>
        <dsp:cNvPr id="0" name=""/>
        <dsp:cNvSpPr/>
      </dsp:nvSpPr>
      <dsp:spPr>
        <a:xfrm>
          <a:off x="180640" y="2420726"/>
          <a:ext cx="3456533" cy="2073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Questions</a:t>
          </a:r>
        </a:p>
      </dsp:txBody>
      <dsp:txXfrm>
        <a:off x="180640" y="2420726"/>
        <a:ext cx="3456533" cy="2073919"/>
      </dsp:txXfrm>
    </dsp:sp>
    <dsp:sp modelId="{E3F80422-C9E4-4F24-8CCE-0AD815C2023E}">
      <dsp:nvSpPr>
        <dsp:cNvPr id="0" name=""/>
        <dsp:cNvSpPr/>
      </dsp:nvSpPr>
      <dsp:spPr>
        <a:xfrm>
          <a:off x="3982826" y="2420726"/>
          <a:ext cx="3456533" cy="2073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Contact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drobinson@montrosegroupllc.com</a:t>
          </a:r>
          <a:endParaRPr lang="en-US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  <a:hlinkClick xmlns:r="http://schemas.openxmlformats.org/officeDocument/2006/relationships" r:id="rId2"/>
            </a:rPr>
            <a:t>ngreen@montrosegroupllc.com</a:t>
          </a:r>
          <a:endParaRPr lang="en-US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jbgrant@montrosegroupllc.com</a:t>
          </a:r>
        </a:p>
      </dsp:txBody>
      <dsp:txXfrm>
        <a:off x="3982826" y="2420726"/>
        <a:ext cx="3456533" cy="20739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694F9-88F1-42CB-8F3C-ABEFCC59D6BE}">
      <dsp:nvSpPr>
        <dsp:cNvPr id="0" name=""/>
        <dsp:cNvSpPr/>
      </dsp:nvSpPr>
      <dsp:spPr>
        <a:xfrm>
          <a:off x="0" y="671397"/>
          <a:ext cx="10160000" cy="3900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604012" rIns="788529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Traditional Zoning </a:t>
          </a: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Establishes distinct districts.</a:t>
          </a: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Each district includes development requirements (minimum lot area, width, yard depth, etc.).</a:t>
          </a: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Outlines the procedures for appeal of a zoning code amendment, decision, application for a variance, and approval for conditional uses.</a:t>
          </a:r>
        </a:p>
      </dsp:txBody>
      <dsp:txXfrm>
        <a:off x="0" y="671397"/>
        <a:ext cx="10160000" cy="3900605"/>
      </dsp:txXfrm>
    </dsp:sp>
    <dsp:sp modelId="{0162BAF2-415B-4E0A-AFB9-2408B5DDA056}">
      <dsp:nvSpPr>
        <dsp:cNvPr id="0" name=""/>
        <dsp:cNvSpPr/>
      </dsp:nvSpPr>
      <dsp:spPr>
        <a:xfrm>
          <a:off x="369991" y="24794"/>
          <a:ext cx="71120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Zoning Applications </a:t>
          </a:r>
          <a:endParaRPr lang="en-US" sz="2900" kern="1200" dirty="0"/>
        </a:p>
      </dsp:txBody>
      <dsp:txXfrm>
        <a:off x="413222" y="68025"/>
        <a:ext cx="7025538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EE8DC-47E4-41E3-B3A6-CB481D1517B6}">
      <dsp:nvSpPr>
        <dsp:cNvPr id="0" name=""/>
        <dsp:cNvSpPr/>
      </dsp:nvSpPr>
      <dsp:spPr>
        <a:xfrm>
          <a:off x="761999" y="0"/>
          <a:ext cx="863600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5FECE-D588-4F16-8D92-A79B7EC6F9B7}">
      <dsp:nvSpPr>
        <dsp:cNvPr id="0" name=""/>
        <dsp:cNvSpPr/>
      </dsp:nvSpPr>
      <dsp:spPr>
        <a:xfrm>
          <a:off x="2852" y="1440179"/>
          <a:ext cx="108024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ROI analysis</a:t>
          </a:r>
        </a:p>
      </dsp:txBody>
      <dsp:txXfrm>
        <a:off x="55585" y="1492912"/>
        <a:ext cx="974778" cy="1814774"/>
      </dsp:txXfrm>
    </dsp:sp>
    <dsp:sp modelId="{1C67F947-834D-4435-A5C5-0577FDA42E3C}">
      <dsp:nvSpPr>
        <dsp:cNvPr id="0" name=""/>
        <dsp:cNvSpPr/>
      </dsp:nvSpPr>
      <dsp:spPr>
        <a:xfrm>
          <a:off x="1137108" y="1440179"/>
          <a:ext cx="108024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Traffic and infrastructure analysis</a:t>
          </a:r>
        </a:p>
      </dsp:txBody>
      <dsp:txXfrm>
        <a:off x="1189841" y="1492912"/>
        <a:ext cx="974778" cy="1814774"/>
      </dsp:txXfrm>
    </dsp:sp>
    <dsp:sp modelId="{BB0653E7-A0A1-47DE-954F-2041C0FCCC7A}">
      <dsp:nvSpPr>
        <dsp:cNvPr id="0" name=""/>
        <dsp:cNvSpPr/>
      </dsp:nvSpPr>
      <dsp:spPr>
        <a:xfrm>
          <a:off x="2271365" y="1440179"/>
          <a:ext cx="108024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Pre-zoning amendment application briefings</a:t>
          </a:r>
        </a:p>
      </dsp:txBody>
      <dsp:txXfrm>
        <a:off x="2324098" y="1492912"/>
        <a:ext cx="974778" cy="1814774"/>
      </dsp:txXfrm>
    </dsp:sp>
    <dsp:sp modelId="{C6551EC9-5381-4E5E-BFAA-81AB13A5E018}">
      <dsp:nvSpPr>
        <dsp:cNvPr id="0" name=""/>
        <dsp:cNvSpPr/>
      </dsp:nvSpPr>
      <dsp:spPr>
        <a:xfrm>
          <a:off x="3405621" y="1440179"/>
          <a:ext cx="108024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Zoning amendment application</a:t>
          </a:r>
        </a:p>
      </dsp:txBody>
      <dsp:txXfrm>
        <a:off x="3458354" y="1492912"/>
        <a:ext cx="974778" cy="1814774"/>
      </dsp:txXfrm>
    </dsp:sp>
    <dsp:sp modelId="{617DBE76-FD63-4076-B913-4988DB7092B6}">
      <dsp:nvSpPr>
        <dsp:cNvPr id="0" name=""/>
        <dsp:cNvSpPr/>
      </dsp:nvSpPr>
      <dsp:spPr>
        <a:xfrm>
          <a:off x="4539877" y="1440179"/>
          <a:ext cx="108024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County/City Planning Commission approval</a:t>
          </a:r>
        </a:p>
      </dsp:txBody>
      <dsp:txXfrm>
        <a:off x="4592610" y="1492912"/>
        <a:ext cx="974778" cy="1814774"/>
      </dsp:txXfrm>
    </dsp:sp>
    <dsp:sp modelId="{26E28962-6F54-4A14-A307-9B907380BB1C}">
      <dsp:nvSpPr>
        <dsp:cNvPr id="0" name=""/>
        <dsp:cNvSpPr/>
      </dsp:nvSpPr>
      <dsp:spPr>
        <a:xfrm>
          <a:off x="5674134" y="1440179"/>
          <a:ext cx="108024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Zoning Commission approval</a:t>
          </a:r>
        </a:p>
      </dsp:txBody>
      <dsp:txXfrm>
        <a:off x="5726867" y="1492912"/>
        <a:ext cx="974778" cy="1814774"/>
      </dsp:txXfrm>
    </dsp:sp>
    <dsp:sp modelId="{F6F1128D-54CF-42B9-A582-632495A7FFD0}">
      <dsp:nvSpPr>
        <dsp:cNvPr id="0" name=""/>
        <dsp:cNvSpPr/>
      </dsp:nvSpPr>
      <dsp:spPr>
        <a:xfrm>
          <a:off x="6808390" y="1440179"/>
          <a:ext cx="108024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Trustee/City Council Approval</a:t>
          </a:r>
        </a:p>
      </dsp:txBody>
      <dsp:txXfrm>
        <a:off x="6861123" y="1492912"/>
        <a:ext cx="974778" cy="1814774"/>
      </dsp:txXfrm>
    </dsp:sp>
    <dsp:sp modelId="{1B2FAA40-0840-4E99-A713-A6C3F0ED2038}">
      <dsp:nvSpPr>
        <dsp:cNvPr id="0" name=""/>
        <dsp:cNvSpPr/>
      </dsp:nvSpPr>
      <dsp:spPr>
        <a:xfrm>
          <a:off x="7942646" y="1440179"/>
          <a:ext cx="108024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County Final Approval</a:t>
          </a:r>
        </a:p>
      </dsp:txBody>
      <dsp:txXfrm>
        <a:off x="7995379" y="1492912"/>
        <a:ext cx="974778" cy="1814774"/>
      </dsp:txXfrm>
    </dsp:sp>
    <dsp:sp modelId="{54228422-76A6-4B95-ABCE-9EB5141DD258}">
      <dsp:nvSpPr>
        <dsp:cNvPr id="0" name=""/>
        <dsp:cNvSpPr/>
      </dsp:nvSpPr>
      <dsp:spPr>
        <a:xfrm>
          <a:off x="9076903" y="1440179"/>
          <a:ext cx="1080244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Zoning Certificate</a:t>
          </a:r>
        </a:p>
      </dsp:txBody>
      <dsp:txXfrm>
        <a:off x="9129636" y="1492912"/>
        <a:ext cx="974778" cy="18147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94B6B-9F2C-4FAA-A510-08B9A0752927}">
      <dsp:nvSpPr>
        <dsp:cNvPr id="0" name=""/>
        <dsp:cNvSpPr/>
      </dsp:nvSpPr>
      <dsp:spPr>
        <a:xfrm>
          <a:off x="0" y="561779"/>
          <a:ext cx="10160000" cy="360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29" tIns="541528" rIns="78852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Legal process by which land located in an unincorporated area may become part of a neighboring city or village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The unincorporated neighboring land must be immediately contiguous to the existing city’s boundaries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Delivery of municipal services or economic development in need of municipal services is generally the reason for annexation</a:t>
          </a:r>
        </a:p>
      </dsp:txBody>
      <dsp:txXfrm>
        <a:off x="0" y="561779"/>
        <a:ext cx="10160000" cy="3603600"/>
      </dsp:txXfrm>
    </dsp:sp>
    <dsp:sp modelId="{684EEFC3-8547-40E3-88A9-842762E91204}">
      <dsp:nvSpPr>
        <dsp:cNvPr id="0" name=""/>
        <dsp:cNvSpPr/>
      </dsp:nvSpPr>
      <dsp:spPr>
        <a:xfrm>
          <a:off x="369991" y="290331"/>
          <a:ext cx="7112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17" tIns="0" rIns="26881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Annexation</a:t>
          </a:r>
          <a:endParaRPr lang="en-US" sz="2600" kern="1200" dirty="0"/>
        </a:p>
      </dsp:txBody>
      <dsp:txXfrm>
        <a:off x="407458" y="327798"/>
        <a:ext cx="7037066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2E544-33B8-4DD7-BE7F-20552AC4BE4A}">
      <dsp:nvSpPr>
        <dsp:cNvPr id="0" name=""/>
        <dsp:cNvSpPr/>
      </dsp:nvSpPr>
      <dsp:spPr>
        <a:xfrm>
          <a:off x="0" y="17882"/>
          <a:ext cx="1016000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Annexation National Survey</a:t>
          </a:r>
        </a:p>
      </dsp:txBody>
      <dsp:txXfrm>
        <a:off x="0" y="17882"/>
        <a:ext cx="10160000" cy="777600"/>
      </dsp:txXfrm>
    </dsp:sp>
    <dsp:sp modelId="{83881479-7141-4F62-89B3-C964011481ED}">
      <dsp:nvSpPr>
        <dsp:cNvPr id="0" name=""/>
        <dsp:cNvSpPr/>
      </dsp:nvSpPr>
      <dsp:spPr>
        <a:xfrm>
          <a:off x="0" y="795482"/>
          <a:ext cx="10160000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States generally require annexed land to be contiguous or connected physically to a city, but 14 states do make exceptions for non-contiguous property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20 states require a public service plan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7 states require fiscal impact reports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Majority of states require cities to annex  thru ordinance but half require some form of election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Push for more public engagement</a:t>
          </a:r>
          <a:endParaRPr lang="en-US" sz="2700" kern="1200" dirty="0"/>
        </a:p>
      </dsp:txBody>
      <dsp:txXfrm>
        <a:off x="0" y="795482"/>
        <a:ext cx="10160000" cy="36316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C055-BE76-44F7-9A61-D764A4CC4254}">
      <dsp:nvSpPr>
        <dsp:cNvPr id="0" name=""/>
        <dsp:cNvSpPr/>
      </dsp:nvSpPr>
      <dsp:spPr>
        <a:xfrm>
          <a:off x="0" y="252270"/>
          <a:ext cx="10160000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Arizona Annexations</a:t>
          </a:r>
        </a:p>
      </dsp:txBody>
      <dsp:txXfrm>
        <a:off x="0" y="252270"/>
        <a:ext cx="10160000" cy="604800"/>
      </dsp:txXfrm>
    </dsp:sp>
    <dsp:sp modelId="{264383AE-5E71-405C-B49C-3AE9DB863E9E}">
      <dsp:nvSpPr>
        <dsp:cNvPr id="0" name=""/>
        <dsp:cNvSpPr/>
      </dsp:nvSpPr>
      <dsp:spPr>
        <a:xfrm>
          <a:off x="0" y="857070"/>
          <a:ext cx="10160000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Territory must adjoin the city boundary for at least 300 feet unless surrounded on three sides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Size and the shape must be 200 feet wide at all points not including the rights-of-way and roadways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Must independently meet the length and width requirements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Only unincorporated territory and it may not create an island of unincorporated territory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Requires public notice followed by petition circulation in support for the annexation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Requires that fire districts be notified 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Phoenix 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1950, Phoenix was 17 square miles with 100,000 population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2020, Phoenix is over 500 square miles with 1.4 M population</a:t>
          </a:r>
          <a:endParaRPr lang="en-US" sz="2100" kern="1200"/>
        </a:p>
      </dsp:txBody>
      <dsp:txXfrm>
        <a:off x="0" y="857070"/>
        <a:ext cx="10160000" cy="391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EE5D3133-29D6-45B6-9E2E-9FE0690FC34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C85DA65F-F8FB-4192-B3E4-F0CBFF46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4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4FFB7D63-088E-4C63-B84C-307BB92085E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460167"/>
            <a:ext cx="5680693" cy="4224494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6601BCCF-DD54-4DD0-8664-94CABD3D4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8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 Trend</a:t>
            </a:r>
          </a:p>
          <a:p>
            <a:pPr lvl="1"/>
            <a:r>
              <a:rPr lang="en-US" b="0" i="0" dirty="0"/>
              <a:t>General direction in which something is developing or changing</a:t>
            </a:r>
          </a:p>
          <a:p>
            <a:pPr lvl="1"/>
            <a:r>
              <a:rPr lang="en-US" b="0" i="0" dirty="0"/>
              <a:t>The</a:t>
            </a:r>
            <a:r>
              <a:rPr lang="en-US" b="0" i="0" baseline="0" dirty="0"/>
              <a:t> mullet haircut was a poor fashion decision</a:t>
            </a:r>
          </a:p>
          <a:p>
            <a:pPr lvl="1"/>
            <a:r>
              <a:rPr lang="en-US" b="0" i="0" baseline="0" dirty="0"/>
              <a:t>The shift to a global economy was a long-term shift in the general direction of the economy</a:t>
            </a:r>
          </a:p>
          <a:p>
            <a:pPr lvl="1"/>
            <a:r>
              <a:rPr lang="en-US" b="0" i="0" baseline="0" dirty="0"/>
              <a:t>The art of economic development is understanding what is truly a shift in the general direction of the economy and what is just a fad.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84E5C-9E75-4D89-A76B-FE05577520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2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1BCCF-DD54-4DD0-8664-94CABD3D4CD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1BCCF-DD54-4DD0-8664-94CABD3D4CD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4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Capitalizing on Economic Development Trends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David J. Robinson</a:t>
            </a:r>
          </a:p>
          <a:p>
            <a:r>
              <a:rPr lang="en-US" dirty="0"/>
              <a:t>Montrose Group, LLC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DE1A-DD7D-4EC1-9895-5963EBC34430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68" y="76200"/>
            <a:ext cx="2705100" cy="695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69B5-2E26-4DE5-9B18-B8535DF7E681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A35-3825-44F4-AD72-B618559FBA51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Capitalizing on Economic Development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62675"/>
            <a:ext cx="2705100" cy="695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0233-071D-4423-98B6-B29B2B5D3AE8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74A9-EBA7-452F-8F19-273B70F49C70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100E-522E-42AE-BE9E-7B4BFFB598F0}" type="datetime1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A17-ED15-4FA5-A054-D166C9BAA5D9}" type="datetime1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D988-21C5-4B27-BE8B-2A7441AB314B}" type="datetime1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40F-F714-4EEB-BA29-B1335172823D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0EE1-B89A-4347-82E7-11865157F42B}" type="datetime1">
              <a:rPr lang="en-US" smtClean="0"/>
              <a:t>3/19/2020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10C6D2F-C2EB-46BF-9C4D-9AF40BB853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2A5DEB-35C0-4E7C-84A7-C0428B72D939}" type="datetime1">
              <a:rPr lang="en-US" smtClean="0"/>
              <a:t>3/19/2020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emf"/><Relationship Id="rId5" Type="http://schemas.openxmlformats.org/officeDocument/2006/relationships/image" Target="../media/image5.jpg"/><Relationship Id="rId10" Type="http://schemas.openxmlformats.org/officeDocument/2006/relationships/image" Target="../media/image10.emf"/><Relationship Id="rId4" Type="http://schemas.openxmlformats.org/officeDocument/2006/relationships/hyperlink" Target="https://www.palgrave.com/page/detail/economic-development-from-the-state-and-local-perspective-david-j-robinson/?isb=9781137320674" TargetMode="Externa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89012"/>
            <a:ext cx="10058400" cy="2593975"/>
          </a:xfrm>
        </p:spPr>
        <p:txBody>
          <a:bodyPr/>
          <a:lstStyle/>
          <a:p>
            <a:r>
              <a:rPr lang="en-US" sz="5400" dirty="0"/>
              <a:t>Site Development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Dave Robinson</a:t>
            </a:r>
          </a:p>
          <a:p>
            <a:r>
              <a:rPr lang="en-US" dirty="0"/>
              <a:t>Nate Green</a:t>
            </a:r>
          </a:p>
          <a:p>
            <a:r>
              <a:rPr lang="en-US" dirty="0"/>
              <a:t>Jamie Beier Grant</a:t>
            </a:r>
          </a:p>
          <a:p>
            <a:r>
              <a:rPr lang="en-US" dirty="0"/>
              <a:t>Montrose Group, LLC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CA6C-DB0B-4743-9B46-D77B04D29F24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6016-C584-469B-8223-1413D109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FB85F9-183F-4477-9CB1-E1EF8D399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866782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5CD7-C8AB-4539-B7DE-CC8BF17F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ADEC5-259A-4224-92E3-172D7510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9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93A0-A1E6-4A9F-9608-AC311C66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53FA6F-38E5-4F1B-834C-90B943847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251502"/>
              </p:ext>
            </p:extLst>
          </p:nvPr>
        </p:nvGraphicFramePr>
        <p:xfrm>
          <a:off x="575353" y="1219200"/>
          <a:ext cx="1016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4C7BB-9BE1-439A-8659-82D1E672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6DBE0-F867-4A3D-8175-3C6B9803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2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3219-D302-4F7A-B955-BDBB5D7D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0857122-BBF1-42FE-A881-9FFEF19E2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869963"/>
              </p:ext>
            </p:extLst>
          </p:nvPr>
        </p:nvGraphicFramePr>
        <p:xfrm>
          <a:off x="609600" y="1600200"/>
          <a:ext cx="1016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4B38-1B50-4DC6-8B07-9F64974C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4118C-9F2A-4561-BC1D-C5D128F3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5542-475E-4430-9B58-3CA58034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6206C-132E-43E2-A809-CD703CCD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609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/>
              <a:t>Tax Increment Financing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941A5-19FF-48FB-9C2F-E6CC5C1A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8104E-25EC-46BA-A600-3C59B7C5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46AAAC-A789-4904-BFA4-715A9A3A2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2595"/>
              </p:ext>
            </p:extLst>
          </p:nvPr>
        </p:nvGraphicFramePr>
        <p:xfrm>
          <a:off x="457200" y="2420617"/>
          <a:ext cx="10439399" cy="359918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3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333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Step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Amount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01">
                <a:tc>
                  <a:txBody>
                    <a:bodyPr/>
                    <a:lstStyle/>
                    <a:p>
                      <a:r>
                        <a:rPr lang="en-US" dirty="0"/>
                        <a:t>1. Base Value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total market value of real</a:t>
                      </a:r>
                      <a:r>
                        <a:rPr lang="en-US" baseline="0" dirty="0"/>
                        <a:t> property prior to enactment of T</a:t>
                      </a:r>
                      <a:r>
                        <a:rPr lang="en-US" dirty="0"/>
                        <a:t>IF legislation.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  $1,000,000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601">
                <a:tc>
                  <a:txBody>
                    <a:bodyPr/>
                    <a:lstStyle/>
                    <a:p>
                      <a:r>
                        <a:rPr lang="en-US" dirty="0"/>
                        <a:t>2. New Value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new market value after TIF was created and investment occurred.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   $11,000,000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870">
                <a:tc>
                  <a:txBody>
                    <a:bodyPr/>
                    <a:lstStyle/>
                    <a:p>
                      <a:r>
                        <a:rPr lang="en-US" dirty="0"/>
                        <a:t>3. Growth in Market Value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difference between the Base value and new value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   $10,000,000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01">
                <a:tc>
                  <a:txBody>
                    <a:bodyPr/>
                    <a:lstStyle/>
                    <a:p>
                      <a:r>
                        <a:rPr lang="en-US" dirty="0"/>
                        <a:t>4. Assessed Value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 of new market value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$3,500,000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812">
                <a:tc>
                  <a:txBody>
                    <a:bodyPr/>
                    <a:lstStyle/>
                    <a:p>
                      <a:r>
                        <a:rPr lang="en-US" dirty="0"/>
                        <a:t>5. Annual Tax Increment/PILOT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assessed value times the tax rate ($3,500,000 X .075) available on an annual basis for PILOT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    $262,500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48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385E-2C45-468E-A949-F1626EA4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681C1B-484A-4685-8EA5-E72CDD3B3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980138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AEC44-8714-4ACB-9A45-C3D2EC56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AB956-57EE-45F5-9C89-648D4667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4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9579-F49E-4635-8F6F-F1B71229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2E8F3B-B3BE-4978-A9CA-A37C30D2E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011370"/>
              </p:ext>
            </p:extLst>
          </p:nvPr>
        </p:nvGraphicFramePr>
        <p:xfrm>
          <a:off x="609600" y="1600200"/>
          <a:ext cx="1016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522FA-3875-4BD6-A455-D70AA46B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34FBD-9632-447C-848C-61C99865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4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C70C-29D9-409D-885E-C42948E1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368FB9-47CB-4E51-8CCD-B964950EE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722066"/>
              </p:ext>
            </p:extLst>
          </p:nvPr>
        </p:nvGraphicFramePr>
        <p:xfrm>
          <a:off x="609600" y="1600200"/>
          <a:ext cx="1016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97250-ED73-4BBA-91D5-9E6EE706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F748D-416C-40B6-89F9-D313363F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8DA6-6AF4-451D-9482-AD6BB769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C81897-274B-430A-A1EA-15FBFEC73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314256"/>
              </p:ext>
            </p:extLst>
          </p:nvPr>
        </p:nvGraphicFramePr>
        <p:xfrm>
          <a:off x="609600" y="1600200"/>
          <a:ext cx="1016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9F72-78D9-4F12-9F51-0D4663F5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3C5A7-F952-45C2-8DD0-2309ED92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5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D3E3-805C-4345-9FA0-FBAEBCB5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0C1A902-EAE4-427C-9754-D763F0B82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123763"/>
              </p:ext>
            </p:extLst>
          </p:nvPr>
        </p:nvGraphicFramePr>
        <p:xfrm>
          <a:off x="609600" y="1600200"/>
          <a:ext cx="51816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2B13F-F80A-4836-8A94-D56BA9B9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5147F-035F-485E-BD97-5FA7A2BD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Central Area TIF District Map">
            <a:extLst>
              <a:ext uri="{FF2B5EF4-FFF2-40B4-BE49-F238E27FC236}">
                <a16:creationId xmlns:a16="http://schemas.microsoft.com/office/drawing/2014/main" id="{B3A3FACE-C3D7-4DA9-AB4E-BA21A57D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09777"/>
            <a:ext cx="3532717" cy="36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F21E3-CB69-4AA2-8A7B-F7D6C3797FDD}"/>
              </a:ext>
            </a:extLst>
          </p:cNvPr>
          <p:cNvSpPr txBox="1"/>
          <p:nvPr/>
        </p:nvSpPr>
        <p:spPr>
          <a:xfrm>
            <a:off x="6422206" y="1762584"/>
            <a:ext cx="4266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Chicago Downtown TIF Map</a:t>
            </a:r>
          </a:p>
        </p:txBody>
      </p:sp>
    </p:spTree>
    <p:extLst>
      <p:ext uri="{BB962C8B-B14F-4D97-AF65-F5344CB8AC3E}">
        <p14:creationId xmlns:p14="http://schemas.microsoft.com/office/powerpoint/2010/main" val="3076472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5185-AB3A-4363-91A2-F8468CFF8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1F8691-C8FA-49B3-9927-6A0F72AC9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330651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9C4E8-9B0E-4DE0-855A-363C9774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B50B1-B9E9-4632-B893-B3612BAB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5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Site Development Fundamentals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737622"/>
              </p:ext>
            </p:extLst>
          </p:nvPr>
        </p:nvGraphicFramePr>
        <p:xfrm>
          <a:off x="1981200" y="1600200"/>
          <a:ext cx="7239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70BB-552A-4104-898E-AEA4EC83D26D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533-B35B-43EA-8936-8334FF89DDC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31050E-B40A-4673-AE3B-566FF511E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570857"/>
              </p:ext>
            </p:extLst>
          </p:nvPr>
        </p:nvGraphicFramePr>
        <p:xfrm>
          <a:off x="685800" y="1417639"/>
          <a:ext cx="9474200" cy="444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51913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8429-FC86-425C-81A4-369B6621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1A0265-3988-403F-834E-3D092345D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052522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51EF8-5ED6-48DA-87CA-29877A2E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5D5B9-9E17-400D-A88D-7D933D19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B8CB4-CFFA-4872-890A-3D64A342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02951C-07AE-446C-939C-AF8BB48A8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916243"/>
              </p:ext>
            </p:extLst>
          </p:nvPr>
        </p:nvGraphicFramePr>
        <p:xfrm>
          <a:off x="609600" y="2804088"/>
          <a:ext cx="9829800" cy="349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A4981-A45B-42BE-A21A-88D65420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7DF0A-308B-4B1E-8D4E-76B2AB88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F5AA8C-66AF-46FD-BB42-67AC5785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61817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6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3D3A-EC10-4561-966C-FF3C42B6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74D671-D887-4109-A59E-101BAFE10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37209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6D66-F499-4220-B83A-92E35553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F4D5D-A16A-4B15-B2B0-8E3F82A2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53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3021-59E1-4A80-8630-30AB48C8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E4E6C4-9926-4F8F-AD5D-BE98FC091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253764"/>
              </p:ext>
            </p:extLst>
          </p:nvPr>
        </p:nvGraphicFramePr>
        <p:xfrm>
          <a:off x="609600" y="1600200"/>
          <a:ext cx="6553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554A-1203-4751-86F3-439C047B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329A1-CA60-455E-B700-994880B5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23</a:t>
            </a:fld>
            <a:endParaRPr lang="en-US"/>
          </a:p>
        </p:txBody>
      </p:sp>
      <p:pic>
        <p:nvPicPr>
          <p:cNvPr id="7172" name="Picture 4" descr="Image result for gilbert logo">
            <a:extLst>
              <a:ext uri="{FF2B5EF4-FFF2-40B4-BE49-F238E27FC236}">
                <a16:creationId xmlns:a16="http://schemas.microsoft.com/office/drawing/2014/main" id="{5F3C79B2-84AC-4951-AE6A-5D490CBB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19482"/>
            <a:ext cx="230373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chandler logo">
            <a:extLst>
              <a:ext uri="{FF2B5EF4-FFF2-40B4-BE49-F238E27FC236}">
                <a16:creationId xmlns:a16="http://schemas.microsoft.com/office/drawing/2014/main" id="{4C33582D-6D88-4219-827F-52385F5E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27985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3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67DF-70DF-48B1-AD6F-8B9F50F8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D3AB55-DD2F-4FD9-8696-BC977FF7E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266342"/>
              </p:ext>
            </p:extLst>
          </p:nvPr>
        </p:nvGraphicFramePr>
        <p:xfrm>
          <a:off x="609600" y="1600200"/>
          <a:ext cx="724740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850E2-E27F-4006-A478-C848524D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A1864-93D7-4EEE-AF5E-A6446D40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Maryland Open for Business">
            <a:extLst>
              <a:ext uri="{FF2B5EF4-FFF2-40B4-BE49-F238E27FC236}">
                <a16:creationId xmlns:a16="http://schemas.microsoft.com/office/drawing/2014/main" id="{8D0F0FDC-39F1-418B-AA0C-461D114DD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02" y="2209800"/>
            <a:ext cx="3276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85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03A7-6B3D-4AF9-BD37-CAF22095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84445CA-E163-4357-AA1C-1D7684539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529661"/>
              </p:ext>
            </p:extLst>
          </p:nvPr>
        </p:nvGraphicFramePr>
        <p:xfrm>
          <a:off x="609600" y="1600200"/>
          <a:ext cx="1016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B65E9-300F-4A18-9005-0ECFE332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98ED4-B788-481C-B09A-0991483B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69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9D0C-15A0-4B8F-AEBF-2B387E33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A2A35E-28EA-4445-A630-755D76528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618023"/>
              </p:ext>
            </p:extLst>
          </p:nvPr>
        </p:nvGraphicFramePr>
        <p:xfrm>
          <a:off x="609600" y="1600200"/>
          <a:ext cx="73152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8228-6625-4E1D-9996-879D0A6D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BCC51-432A-4652-BCFB-7A875D8A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26</a:t>
            </a:fld>
            <a:endParaRPr lang="en-US"/>
          </a:p>
        </p:txBody>
      </p:sp>
      <p:pic>
        <p:nvPicPr>
          <p:cNvPr id="5122" name="Picture 2" descr="Image result for minnesota economic development logo">
            <a:extLst>
              <a:ext uri="{FF2B5EF4-FFF2-40B4-BE49-F238E27FC236}">
                <a16:creationId xmlns:a16="http://schemas.microsoft.com/office/drawing/2014/main" id="{38FEDC4E-8524-4E33-95C4-F21FA726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5908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18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05E8-4A5B-4412-A0E4-26D3FDD0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E6AF58-411C-47F9-81F0-FA81EF474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225218"/>
              </p:ext>
            </p:extLst>
          </p:nvPr>
        </p:nvGraphicFramePr>
        <p:xfrm>
          <a:off x="609600" y="1417638"/>
          <a:ext cx="9372600" cy="462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C9A1C-E072-40A4-9A56-C1E70F57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DB0F1-9491-4955-AD17-6859BAE0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8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05E8-4A5B-4412-A0E4-26D3FDD0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E6AF58-411C-47F9-81F0-FA81EF474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341332"/>
              </p:ext>
            </p:extLst>
          </p:nvPr>
        </p:nvGraphicFramePr>
        <p:xfrm>
          <a:off x="609600" y="1417638"/>
          <a:ext cx="9372600" cy="462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C9A1C-E072-40A4-9A56-C1E70F57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DB0F1-9491-4955-AD17-6859BAE0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9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C17A-A587-4B8A-ABBA-C793ABF9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EA5C1-9807-4E02-8355-5F8514B0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295C5-1B50-4F26-B10F-CE843AC8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2" descr="TID Map">
            <a:extLst>
              <a:ext uri="{FF2B5EF4-FFF2-40B4-BE49-F238E27FC236}">
                <a16:creationId xmlns:a16="http://schemas.microsoft.com/office/drawing/2014/main" id="{BDFF5FEF-D6DC-44FE-B70C-1C6321AE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10" y="1905000"/>
            <a:ext cx="4814811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DEEA39-3AA1-4CA9-97C5-AC5FF5AB52DD}"/>
              </a:ext>
            </a:extLst>
          </p:cNvPr>
          <p:cNvSpPr txBox="1"/>
          <p:nvPr/>
        </p:nvSpPr>
        <p:spPr>
          <a:xfrm>
            <a:off x="5943600" y="1535668"/>
            <a:ext cx="462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Ohio’s 46 Transportation Improvement Districts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B23A22C-A5D8-4A10-93B5-46F5F4B61147}"/>
              </a:ext>
            </a:extLst>
          </p:cNvPr>
          <p:cNvSpPr/>
          <p:nvPr/>
        </p:nvSpPr>
        <p:spPr>
          <a:xfrm>
            <a:off x="7696200" y="2362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E495A8-946B-4044-A6FD-767F255C8BC4}"/>
              </a:ext>
            </a:extLst>
          </p:cNvPr>
          <p:cNvGrpSpPr/>
          <p:nvPr/>
        </p:nvGrpSpPr>
        <p:grpSpPr>
          <a:xfrm>
            <a:off x="438553" y="1699800"/>
            <a:ext cx="5364661" cy="662400"/>
            <a:chOff x="0" y="60750"/>
            <a:chExt cx="7247402" cy="662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EFBAF4-A5BB-425B-8000-C202508387CD}"/>
                </a:ext>
              </a:extLst>
            </p:cNvPr>
            <p:cNvSpPr/>
            <p:nvPr/>
          </p:nvSpPr>
          <p:spPr>
            <a:xfrm>
              <a:off x="0" y="60750"/>
              <a:ext cx="7247402" cy="662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8E03C-0EB8-441B-93E3-37BDECBD822B}"/>
                </a:ext>
              </a:extLst>
            </p:cNvPr>
            <p:cNvSpPr txBox="1"/>
            <p:nvPr/>
          </p:nvSpPr>
          <p:spPr>
            <a:xfrm>
              <a:off x="0" y="60750"/>
              <a:ext cx="7247402" cy="66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Ottawa County, OH TID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7BDEB5-9A57-4C37-97F9-F3A1F773F8CF}"/>
              </a:ext>
            </a:extLst>
          </p:cNvPr>
          <p:cNvGrpSpPr/>
          <p:nvPr/>
        </p:nvGrpSpPr>
        <p:grpSpPr>
          <a:xfrm>
            <a:off x="426539" y="2397181"/>
            <a:ext cx="5364661" cy="3788100"/>
            <a:chOff x="0" y="723150"/>
            <a:chExt cx="7247402" cy="37881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01EA2-D63B-4C61-B181-91AC5259E937}"/>
                </a:ext>
              </a:extLst>
            </p:cNvPr>
            <p:cNvSpPr/>
            <p:nvPr/>
          </p:nvSpPr>
          <p:spPr>
            <a:xfrm>
              <a:off x="0" y="723150"/>
              <a:ext cx="7247402" cy="37881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006962-9BAA-4FE8-B0C5-2A28DBBDA3B7}"/>
                </a:ext>
              </a:extLst>
            </p:cNvPr>
            <p:cNvSpPr txBox="1"/>
            <p:nvPr/>
          </p:nvSpPr>
          <p:spPr>
            <a:xfrm>
              <a:off x="0" y="723150"/>
              <a:ext cx="7247402" cy="3788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kern="1200" dirty="0"/>
                <a:t>Catalyst Project: OH-53 Improvements to Manage Industrial &amp; Tourist Traffic Flows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dirty="0"/>
                <a:t>Multiple Partners &amp; Funding Resources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kern="1200" dirty="0"/>
                <a:t>TID acts like project hub</a:t>
              </a:r>
            </a:p>
            <a:p>
              <a:pPr marL="685800" lvl="2" indent="-228600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kern="1200" dirty="0"/>
                <a:t>Identifies priorities </a:t>
              </a:r>
            </a:p>
            <a:p>
              <a:pPr marL="685800" lvl="2" indent="-228600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kern="1200" dirty="0"/>
                <a:t>leverage state and local funds </a:t>
              </a:r>
            </a:p>
            <a:p>
              <a:pPr marL="685800" lvl="2" indent="-228600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kern="1200" dirty="0"/>
                <a:t>incorporate private sector investments</a:t>
              </a:r>
            </a:p>
            <a:p>
              <a:pPr marL="685800" lvl="2" indent="-228600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dirty="0"/>
                <a:t>acquire land to widen state route</a:t>
              </a:r>
              <a:endParaRPr lang="en-US" sz="2300" kern="1200" dirty="0"/>
            </a:p>
            <a:p>
              <a:pPr marL="0" lvl="1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397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65" y="230566"/>
            <a:ext cx="10160000" cy="1143000"/>
          </a:xfrm>
        </p:spPr>
        <p:txBody>
          <a:bodyPr/>
          <a:lstStyle/>
          <a:p>
            <a:r>
              <a:rPr lang="en-US" sz="4000" dirty="0"/>
              <a:t>Site Development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78442"/>
            <a:ext cx="10019565" cy="533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/>
              <a:t>Montrose Group, LLC Wrote the Book on Economic Development</a:t>
            </a:r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1796-A2F0-4967-B45D-FCE751E2A23F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http://www.ohioattorneygeneral.gov/Economic-Development/Economic-Development-Files/Ohio-Economic-Development-Manual.aspx?width=200&amp;height=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15" y="2211301"/>
            <a:ext cx="1374736" cy="18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18" y="2211301"/>
            <a:ext cx="1400268" cy="1793009"/>
          </a:xfrm>
          <a:prstGeom prst="rect">
            <a:avLst/>
          </a:prstGeom>
        </p:spPr>
      </p:pic>
      <p:pic>
        <p:nvPicPr>
          <p:cNvPr id="9" name="Picture 8" descr="cid:image001.jpg@01CFDCBA.BA3B25E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94" y="4237735"/>
            <a:ext cx="1283855" cy="180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89" y="2274802"/>
            <a:ext cx="1258949" cy="1752600"/>
          </a:xfrm>
          <a:prstGeom prst="rect">
            <a:avLst/>
          </a:prstGeom>
        </p:spPr>
      </p:pic>
      <p:pic>
        <p:nvPicPr>
          <p:cNvPr id="11" name="Picture 2" descr="C:\Users\drobinson\Dropbox\Athens Co\Athens Report Charts &amp; Images\Front Page Athens Plan_FIN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30" y="4343401"/>
            <a:ext cx="137473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18" y="4237735"/>
            <a:ext cx="1325424" cy="186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05" y="2270617"/>
            <a:ext cx="1518297" cy="18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94" y="2208762"/>
            <a:ext cx="1477645" cy="188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40" y="4322681"/>
            <a:ext cx="1473200" cy="181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38" y="4383593"/>
            <a:ext cx="1458664" cy="1788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663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05E8-4A5B-4412-A0E4-26D3FDD0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E6AF58-411C-47F9-81F0-FA81EF474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985438"/>
              </p:ext>
            </p:extLst>
          </p:nvPr>
        </p:nvGraphicFramePr>
        <p:xfrm>
          <a:off x="609600" y="1417638"/>
          <a:ext cx="9372600" cy="462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C9A1C-E072-40A4-9A56-C1E70F57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DB0F1-9491-4955-AD17-6859BAE0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88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FC88-91CE-4899-9438-A6FCFBF9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F37389-E84F-43CA-B345-51B154DEC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967677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0C26-0B81-4263-ADBC-DD869252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E012E-7CE8-45B3-9EC4-23908F9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4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DA73-442E-496A-9D29-C34B9FDC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15721C-DC48-450C-9B9C-D7E6DB747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770530"/>
              </p:ext>
            </p:extLst>
          </p:nvPr>
        </p:nvGraphicFramePr>
        <p:xfrm>
          <a:off x="609600" y="1600200"/>
          <a:ext cx="1016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BD48-B694-4C9C-B61D-AAC0378D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DA096-9F1C-4E74-8D1F-F41042BA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2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BB50-DF3C-4A2C-B327-61FE3D15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0B6DA1-A591-4762-80F3-BF6FEDDB9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719633"/>
              </p:ext>
            </p:extLst>
          </p:nvPr>
        </p:nvGraphicFramePr>
        <p:xfrm>
          <a:off x="544530" y="1600200"/>
          <a:ext cx="1022507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43303-8CC9-4E9D-BFDD-804A064D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F614E-54FE-4536-A0E8-8E888394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3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CF53-75D4-45CC-8F62-9CB1AA0C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A07B15-BB9E-44A9-8656-2EA93BD01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698118"/>
              </p:ext>
            </p:extLst>
          </p:nvPr>
        </p:nvGraphicFramePr>
        <p:xfrm>
          <a:off x="609600" y="1600200"/>
          <a:ext cx="1016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91F57-5E22-41F0-83B5-A59587B1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7B1E5-5CED-4D54-939B-BA50E9BE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09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8911-6728-4E78-872D-A29809F4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BA6F00-1491-47AE-9553-BC2B0B52E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976777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1ABA2-38D0-42F0-922D-25E0824D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313AE-E9DC-4CCB-8F20-A7FA4CE7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30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44AE-F751-4FF5-822B-116C3C45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4D26F0-7D32-4463-882C-73C89F9CA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245073"/>
              </p:ext>
            </p:extLst>
          </p:nvPr>
        </p:nvGraphicFramePr>
        <p:xfrm>
          <a:off x="609600" y="1600200"/>
          <a:ext cx="1016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AA529-5C11-4E66-9CF0-AFFEB901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54569-911C-4FEB-88D1-2714BA83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9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A50A-CE11-4453-8116-6C04786A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10E987B-10E2-45AE-A4A2-E90EF88F0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705123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98779-E876-4F41-81CD-BDF386BB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0105C-C633-4E3C-AC3F-777D9648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05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BEC4-2761-432B-807B-F6A9578F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4B7AFB-2C78-4EFD-A148-5223772D7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778934"/>
              </p:ext>
            </p:extLst>
          </p:nvPr>
        </p:nvGraphicFramePr>
        <p:xfrm>
          <a:off x="609600" y="1600200"/>
          <a:ext cx="1016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A14F-EA54-470A-A26A-DC5CEDFC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9B201-9769-4A1C-AB8B-7E6396A3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49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F931-E59B-44A0-821E-FADC3711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A9361A-B677-47FC-A084-1EC86AB86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291418"/>
              </p:ext>
            </p:extLst>
          </p:nvPr>
        </p:nvGraphicFramePr>
        <p:xfrm>
          <a:off x="609600" y="1600200"/>
          <a:ext cx="70104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AB2DD-664F-4F48-9118-C476E488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40C50-9615-4FAF-B8F9-468FF62A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39</a:t>
            </a:fld>
            <a:endParaRPr lang="en-US"/>
          </a:p>
        </p:txBody>
      </p:sp>
      <p:pic>
        <p:nvPicPr>
          <p:cNvPr id="6146" name="Picture 2" descr="Image result for georgia economic development logo">
            <a:extLst>
              <a:ext uri="{FF2B5EF4-FFF2-40B4-BE49-F238E27FC236}">
                <a16:creationId xmlns:a16="http://schemas.microsoft.com/office/drawing/2014/main" id="{9D258F19-B70B-4DB8-94A4-0FD1EC48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2548789"/>
            <a:ext cx="2362200" cy="22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6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Site Development Fundamentals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21274"/>
              </p:ext>
            </p:extLst>
          </p:nvPr>
        </p:nvGraphicFramePr>
        <p:xfrm>
          <a:off x="838200" y="1371600"/>
          <a:ext cx="9448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33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0D2C-4D04-4161-B639-D6849D91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650B24-6C25-4CB7-9F81-E88898FD5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428001"/>
              </p:ext>
            </p:extLst>
          </p:nvPr>
        </p:nvGraphicFramePr>
        <p:xfrm>
          <a:off x="609600" y="1600200"/>
          <a:ext cx="1016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19B29-BECB-4B8E-88C9-87B6639A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5CA1F-91A9-4FAB-BA5F-B32ADC87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4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E172-3B66-4E49-B72A-50C23540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83959F-0C53-4DC5-9C33-900A454B0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79831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510B7-B44B-4005-8CD7-F5980E21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F50C0-485B-4BD6-AD63-F05010AE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36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5132-5458-456E-84E7-00258CC8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36BBDF-2369-4019-96C4-3F23ED22A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987061"/>
              </p:ext>
            </p:extLst>
          </p:nvPr>
        </p:nvGraphicFramePr>
        <p:xfrm>
          <a:off x="609600" y="1219200"/>
          <a:ext cx="10160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9423-F99B-41BA-A931-ABF3505F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4CC37-6BD6-4480-BF48-72A5D5C5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68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2B36-9894-4AEF-8254-2B1B96EF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E759C0-6A8C-40F4-8608-460CA2502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902862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DD389-91C6-4787-A13C-09FAF162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746C7-F282-4BE2-A4A1-D67CD7DC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3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1753-9D8E-47A7-822F-F5E3C96C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CAC283-E373-452B-B800-5A20115EC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705710"/>
              </p:ext>
            </p:extLst>
          </p:nvPr>
        </p:nvGraphicFramePr>
        <p:xfrm>
          <a:off x="609600" y="1600200"/>
          <a:ext cx="54864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02B12-CE01-434B-B505-8E68FCF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62042-1EB6-4C89-A76A-905D5AC3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44</a:t>
            </a:fld>
            <a:endParaRPr lang="en-US"/>
          </a:p>
        </p:txBody>
      </p:sp>
      <p:pic>
        <p:nvPicPr>
          <p:cNvPr id="4098" name="Picture 2" descr="partners for a clean environment (pace) logo">
            <a:extLst>
              <a:ext uri="{FF2B5EF4-FFF2-40B4-BE49-F238E27FC236}">
                <a16:creationId xmlns:a16="http://schemas.microsoft.com/office/drawing/2014/main" id="{17A608C5-C483-452D-A943-2165A9B7F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9820"/>
            <a:ext cx="4609137" cy="29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69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1753-9D8E-47A7-822F-F5E3C96C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02B12-CE01-434B-B505-8E68FCF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62042-1EB6-4C89-A76A-905D5AC3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45</a:t>
            </a:fld>
            <a:endParaRPr lang="en-US"/>
          </a:p>
        </p:txBody>
      </p:sp>
      <p:pic>
        <p:nvPicPr>
          <p:cNvPr id="9" name="Picture 8" descr="A picture containing fence&#10;&#10;Description automatically generated">
            <a:extLst>
              <a:ext uri="{FF2B5EF4-FFF2-40B4-BE49-F238E27FC236}">
                <a16:creationId xmlns:a16="http://schemas.microsoft.com/office/drawing/2014/main" id="{23DE0607-C099-46C5-9482-68E42505B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4754672" cy="445462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D6D121A-C27F-4394-8962-B2FBC114F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4550735" cy="4198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F0008C-B9E7-4861-9FBF-CF373D4BF0D6}"/>
              </a:ext>
            </a:extLst>
          </p:cNvPr>
          <p:cNvSpPr txBox="1"/>
          <p:nvPr/>
        </p:nvSpPr>
        <p:spPr>
          <a:xfrm>
            <a:off x="8915400" y="5943600"/>
            <a:ext cx="22753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PACE Nation</a:t>
            </a:r>
          </a:p>
        </p:txBody>
      </p:sp>
    </p:spTree>
    <p:extLst>
      <p:ext uri="{BB962C8B-B14F-4D97-AF65-F5344CB8AC3E}">
        <p14:creationId xmlns:p14="http://schemas.microsoft.com/office/powerpoint/2010/main" val="1371723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Site Development Fundamentals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187598"/>
              </p:ext>
            </p:extLst>
          </p:nvPr>
        </p:nvGraphicFramePr>
        <p:xfrm>
          <a:off x="1981200" y="16002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040-65E0-4AD7-A1D9-C2BDC84AE837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A989-AD16-4A05-AAFB-E57AAABE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49A3C5-117E-4E59-9EA7-35FED53C8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981137"/>
              </p:ext>
            </p:extLst>
          </p:nvPr>
        </p:nvGraphicFramePr>
        <p:xfrm>
          <a:off x="609600" y="1600200"/>
          <a:ext cx="10160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A72D2-5266-42BB-924F-A879A4B4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D5117-1B44-4763-9749-E8674EF2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18E4-A34A-4402-94A6-71D49CAE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6C1AA9-2750-4445-97ED-B8BD479B3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852379"/>
              </p:ext>
            </p:extLst>
          </p:nvPr>
        </p:nvGraphicFramePr>
        <p:xfrm>
          <a:off x="609600" y="1600200"/>
          <a:ext cx="1016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15BA-3FD4-4663-9DF1-DF7BB1E8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6ED73-DC61-47E0-8AE0-184FA709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696E-1217-4D61-BCFB-DFB1B693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E266C1-9FDA-4471-9005-38328FA0C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926839"/>
              </p:ext>
            </p:extLst>
          </p:nvPr>
        </p:nvGraphicFramePr>
        <p:xfrm>
          <a:off x="609600" y="1600200"/>
          <a:ext cx="1016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A201-D16E-4BFE-B434-B6864E97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30192-10FD-4130-BA8C-79ED77D9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9B0F2-3391-42C7-9DE5-532BCD2570CA}"/>
              </a:ext>
            </a:extLst>
          </p:cNvPr>
          <p:cNvSpPr txBox="1"/>
          <p:nvPr/>
        </p:nvSpPr>
        <p:spPr>
          <a:xfrm>
            <a:off x="2286000" y="1862191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Zoning Process</a:t>
            </a:r>
          </a:p>
        </p:txBody>
      </p:sp>
    </p:spTree>
    <p:extLst>
      <p:ext uri="{BB962C8B-B14F-4D97-AF65-F5344CB8AC3E}">
        <p14:creationId xmlns:p14="http://schemas.microsoft.com/office/powerpoint/2010/main" val="356070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8350-30FC-4DB2-A522-102E0A07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"/>
            <a:ext cx="10160000" cy="1143000"/>
          </a:xfrm>
        </p:spPr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654FC-7F89-4264-8DEB-01976DA5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EF8C9-DC68-4F28-910D-020BCEF7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85742-58F9-496D-844B-3D40B88D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66800"/>
            <a:ext cx="8458200" cy="510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DD147-DA2C-4E33-89E1-946C512485F3}"/>
              </a:ext>
            </a:extLst>
          </p:cNvPr>
          <p:cNvSpPr txBox="1"/>
          <p:nvPr/>
        </p:nvSpPr>
        <p:spPr>
          <a:xfrm>
            <a:off x="110180" y="2209800"/>
            <a:ext cx="23735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Rickenbacker</a:t>
            </a:r>
          </a:p>
          <a:p>
            <a:r>
              <a:rPr lang="en-US" sz="3200" dirty="0"/>
              <a:t>Global </a:t>
            </a:r>
          </a:p>
          <a:p>
            <a:r>
              <a:rPr lang="en-US" sz="3200" dirty="0"/>
              <a:t>Logistics </a:t>
            </a:r>
          </a:p>
          <a:p>
            <a:r>
              <a:rPr lang="en-US" sz="3200" dirty="0"/>
              <a:t>Park &amp; </a:t>
            </a:r>
          </a:p>
          <a:p>
            <a:r>
              <a:rPr lang="en-US" sz="3200" dirty="0"/>
              <a:t>Beyond</a:t>
            </a:r>
          </a:p>
        </p:txBody>
      </p:sp>
    </p:spTree>
    <p:extLst>
      <p:ext uri="{BB962C8B-B14F-4D97-AF65-F5344CB8AC3E}">
        <p14:creationId xmlns:p14="http://schemas.microsoft.com/office/powerpoint/2010/main" val="20035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BD49-FFDD-4CDE-98C7-8B09F4D7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Fundamentals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680B6F-0124-49DB-9EA3-3A12DAA47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502194"/>
              </p:ext>
            </p:extLst>
          </p:nvPr>
        </p:nvGraphicFramePr>
        <p:xfrm>
          <a:off x="609600" y="1600200"/>
          <a:ext cx="1016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EACB7-22E8-4DB3-9A1B-436450C7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5900-32F6-4C02-A3B1-718322A325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38057-9576-48FA-96B1-4D4BC1CB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D2F-C2EB-46BF-9C4D-9AF40BB853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1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0000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2493</Words>
  <Application>Microsoft Office PowerPoint</Application>
  <PresentationFormat>Widescreen</PresentationFormat>
  <Paragraphs>430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Cambria</vt:lpstr>
      <vt:lpstr>Adjacency</vt:lpstr>
      <vt:lpstr>Site Development Fundamentals</vt:lpstr>
      <vt:lpstr>Site Development Fundamentals</vt:lpstr>
      <vt:lpstr>Site Development Fundamentals</vt:lpstr>
      <vt:lpstr>Site Development Fundamentals 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  <vt:lpstr>Site Development Fundamentals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Capitalizing on Corporate Site Location Trends</dc:title>
  <dc:creator>drobinson@montrosegroupllc.com</dc:creator>
  <cp:lastModifiedBy>drobinson@montrosegroupllc.com</cp:lastModifiedBy>
  <cp:revision>55</cp:revision>
  <cp:lastPrinted>2020-03-19T17:59:04Z</cp:lastPrinted>
  <dcterms:created xsi:type="dcterms:W3CDTF">2020-03-12T01:49:18Z</dcterms:created>
  <dcterms:modified xsi:type="dcterms:W3CDTF">2020-03-19T21:51:07Z</dcterms:modified>
</cp:coreProperties>
</file>