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handoutMasterIdLst>
    <p:handoutMasterId r:id="rId46"/>
  </p:handoutMasterIdLst>
  <p:sldIdLst>
    <p:sldId id="256" r:id="rId2"/>
    <p:sldId id="304" r:id="rId3"/>
    <p:sldId id="263" r:id="rId4"/>
    <p:sldId id="272" r:id="rId5"/>
    <p:sldId id="423" r:id="rId6"/>
    <p:sldId id="415" r:id="rId7"/>
    <p:sldId id="416" r:id="rId8"/>
    <p:sldId id="417" r:id="rId9"/>
    <p:sldId id="367" r:id="rId10"/>
    <p:sldId id="424" r:id="rId11"/>
    <p:sldId id="428" r:id="rId12"/>
    <p:sldId id="425" r:id="rId13"/>
    <p:sldId id="426" r:id="rId14"/>
    <p:sldId id="427" r:id="rId15"/>
    <p:sldId id="430" r:id="rId16"/>
    <p:sldId id="414" r:id="rId17"/>
    <p:sldId id="369" r:id="rId18"/>
    <p:sldId id="398" r:id="rId19"/>
    <p:sldId id="399" r:id="rId20"/>
    <p:sldId id="370" r:id="rId21"/>
    <p:sldId id="400" r:id="rId22"/>
    <p:sldId id="401" r:id="rId23"/>
    <p:sldId id="371" r:id="rId24"/>
    <p:sldId id="372" r:id="rId25"/>
    <p:sldId id="373" r:id="rId26"/>
    <p:sldId id="375" r:id="rId27"/>
    <p:sldId id="376" r:id="rId28"/>
    <p:sldId id="395" r:id="rId29"/>
    <p:sldId id="387" r:id="rId30"/>
    <p:sldId id="388" r:id="rId31"/>
    <p:sldId id="389" r:id="rId32"/>
    <p:sldId id="410" r:id="rId33"/>
    <p:sldId id="407" r:id="rId34"/>
    <p:sldId id="379" r:id="rId35"/>
    <p:sldId id="403" r:id="rId36"/>
    <p:sldId id="429" r:id="rId37"/>
    <p:sldId id="418" r:id="rId38"/>
    <p:sldId id="419" r:id="rId39"/>
    <p:sldId id="422" r:id="rId40"/>
    <p:sldId id="420" r:id="rId41"/>
    <p:sldId id="421" r:id="rId42"/>
    <p:sldId id="408" r:id="rId43"/>
    <p:sldId id="270" r:id="rId4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2"/>
    <p:restoredTop sz="94745"/>
  </p:normalViewPr>
  <p:slideViewPr>
    <p:cSldViewPr>
      <p:cViewPr varScale="1">
        <p:scale>
          <a:sx n="62" d="100"/>
          <a:sy n="62" d="100"/>
        </p:scale>
        <p:origin x="1072" y="56"/>
      </p:cViewPr>
      <p:guideLst>
        <p:guide orient="horz" pos="2160"/>
        <p:guide pos="3840"/>
      </p:guideLst>
    </p:cSldViewPr>
  </p:slideViewPr>
  <p:notesTextViewPr>
    <p:cViewPr>
      <p:scale>
        <a:sx n="1" d="1"/>
        <a:sy n="1" d="1"/>
      </p:scale>
      <p:origin x="0" y="0"/>
    </p:cViewPr>
  </p:notesTextViewPr>
  <p:notesViewPr>
    <p:cSldViewPr>
      <p:cViewPr varScale="1">
        <p:scale>
          <a:sx n="81" d="100"/>
          <a:sy n="81" d="100"/>
        </p:scale>
        <p:origin x="-19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Estimated U.S. COVID 19 Job Losses</c:v>
                </c:pt>
              </c:strCache>
            </c:strRef>
          </c:tx>
          <c:spPr>
            <a:solidFill>
              <a:srgbClr val="FF0000"/>
            </a:solidFill>
            <a:ln>
              <a:noFill/>
            </a:ln>
            <a:effectLst/>
          </c:spPr>
          <c:invertIfNegative val="0"/>
          <c:cat>
            <c:strRef>
              <c:f>Sheet1!$A$2:$A$5</c:f>
              <c:strCache>
                <c:ptCount val="4"/>
                <c:pt idx="0">
                  <c:v>Leisure &amp; Hospitality</c:v>
                </c:pt>
                <c:pt idx="1">
                  <c:v>Transportation</c:v>
                </c:pt>
                <c:pt idx="2">
                  <c:v>Employment Services</c:v>
                </c:pt>
                <c:pt idx="3">
                  <c:v>Travel Arrangements</c:v>
                </c:pt>
              </c:strCache>
            </c:strRef>
          </c:cat>
          <c:val>
            <c:numRef>
              <c:f>Sheet1!$B$2:$B$5</c:f>
              <c:numCache>
                <c:formatCode>General</c:formatCode>
                <c:ptCount val="4"/>
                <c:pt idx="0">
                  <c:v>18733000</c:v>
                </c:pt>
                <c:pt idx="1">
                  <c:v>5820000</c:v>
                </c:pt>
                <c:pt idx="2">
                  <c:v>3652000</c:v>
                </c:pt>
                <c:pt idx="3">
                  <c:v>662000</c:v>
                </c:pt>
              </c:numCache>
            </c:numRef>
          </c:val>
          <c:extLst>
            <c:ext xmlns:c16="http://schemas.microsoft.com/office/drawing/2014/chart" uri="{C3380CC4-5D6E-409C-BE32-E72D297353CC}">
              <c16:uniqueId val="{00000000-B852-47F7-B547-4DB7B5174C36}"/>
            </c:ext>
          </c:extLst>
        </c:ser>
        <c:dLbls>
          <c:showLegendKey val="0"/>
          <c:showVal val="0"/>
          <c:showCatName val="0"/>
          <c:showSerName val="0"/>
          <c:showPercent val="0"/>
          <c:showBubbleSize val="0"/>
        </c:dLbls>
        <c:gapWidth val="182"/>
        <c:axId val="366859376"/>
        <c:axId val="366859704"/>
      </c:barChart>
      <c:catAx>
        <c:axId val="366859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66859704"/>
        <c:crosses val="autoZero"/>
        <c:auto val="1"/>
        <c:lblAlgn val="ctr"/>
        <c:lblOffset val="100"/>
        <c:noMultiLvlLbl val="0"/>
      </c:catAx>
      <c:valAx>
        <c:axId val="366859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85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a:t>Current State COVID 19 Business Support Programs Survey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Current State COVID 19 Business Support Programs Survey</c:v>
                </c:pt>
              </c:strCache>
            </c:strRef>
          </c:tx>
          <c:spPr>
            <a:solidFill>
              <a:srgbClr val="C00000"/>
            </a:solidFill>
            <a:ln>
              <a:noFill/>
            </a:ln>
            <a:effectLst/>
          </c:spPr>
          <c:invertIfNegative val="0"/>
          <c:cat>
            <c:strRef>
              <c:f>Sheet1!$A$2:$A$6</c:f>
              <c:strCache>
                <c:ptCount val="5"/>
                <c:pt idx="0">
                  <c:v>SBA Program </c:v>
                </c:pt>
                <c:pt idx="1">
                  <c:v>State Loan Programs</c:v>
                </c:pt>
                <c:pt idx="2">
                  <c:v>CDBG</c:v>
                </c:pt>
                <c:pt idx="3">
                  <c:v>Tax Relief Filings</c:v>
                </c:pt>
                <c:pt idx="4">
                  <c:v>Hospitality Funding</c:v>
                </c:pt>
              </c:strCache>
            </c:strRef>
          </c:cat>
          <c:val>
            <c:numRef>
              <c:f>Sheet1!$B$2:$B$6</c:f>
              <c:numCache>
                <c:formatCode>General</c:formatCode>
                <c:ptCount val="5"/>
                <c:pt idx="0">
                  <c:v>50</c:v>
                </c:pt>
                <c:pt idx="1">
                  <c:v>14</c:v>
                </c:pt>
                <c:pt idx="2">
                  <c:v>1</c:v>
                </c:pt>
                <c:pt idx="3">
                  <c:v>13</c:v>
                </c:pt>
                <c:pt idx="4">
                  <c:v>2</c:v>
                </c:pt>
              </c:numCache>
            </c:numRef>
          </c:val>
          <c:extLst>
            <c:ext xmlns:c16="http://schemas.microsoft.com/office/drawing/2014/chart" uri="{C3380CC4-5D6E-409C-BE32-E72D297353CC}">
              <c16:uniqueId val="{00000000-3CE9-401A-89A6-DFE5EF27831E}"/>
            </c:ext>
          </c:extLst>
        </c:ser>
        <c:dLbls>
          <c:showLegendKey val="0"/>
          <c:showVal val="0"/>
          <c:showCatName val="0"/>
          <c:showSerName val="0"/>
          <c:showPercent val="0"/>
          <c:showBubbleSize val="0"/>
        </c:dLbls>
        <c:gapWidth val="219"/>
        <c:overlap val="-27"/>
        <c:axId val="603635776"/>
        <c:axId val="603641352"/>
      </c:barChart>
      <c:catAx>
        <c:axId val="60363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41352"/>
        <c:crosses val="autoZero"/>
        <c:auto val="1"/>
        <c:lblAlgn val="ctr"/>
        <c:lblOffset val="100"/>
        <c:noMultiLvlLbl val="0"/>
      </c:catAx>
      <c:valAx>
        <c:axId val="603641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3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5.xml.rels><?xml version="1.0" encoding="UTF-8" standalone="yes"?>
<Relationships xmlns="http://schemas.openxmlformats.org/package/2006/relationships"><Relationship Id="rId3" Type="http://schemas.openxmlformats.org/officeDocument/2006/relationships/hyperlink" Target="mailto:jbgrant@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mkinninger@osdc.net" TargetMode="External"/></Relationships>
</file>

<file path=ppt/diagrams/_rels/drawing35.xml.rels><?xml version="1.0" encoding="UTF-8" standalone="yes"?>
<Relationships xmlns="http://schemas.openxmlformats.org/package/2006/relationships"><Relationship Id="rId3" Type="http://schemas.openxmlformats.org/officeDocument/2006/relationships/hyperlink" Target="mailto:jbgrant@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mkinninger@osdc.ne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F595D-BA22-4666-A821-3E8F04F108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E12EE6-7E9B-49D6-ACE7-9B6CCC053A2E}" type="pres">
      <dgm:prSet presAssocID="{1C1F595D-BA22-4666-A821-3E8F04F108F7}" presName="Name0" presStyleCnt="0">
        <dgm:presLayoutVars>
          <dgm:dir/>
          <dgm:animLvl val="lvl"/>
          <dgm:resizeHandles val="exact"/>
        </dgm:presLayoutVars>
      </dgm:prSet>
      <dgm:spPr/>
    </dgm:pt>
  </dgm:ptLst>
  <dgm:cxnLst>
    <dgm:cxn modelId="{8132A096-588D-4BBE-9FC5-1DF10C218DFE}" type="presOf" srcId="{1C1F595D-BA22-4666-A821-3E8F04F108F7}" destId="{29E12EE6-7E9B-49D6-ACE7-9B6CCC053A2E}"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875FB4-6882-4601-8C65-40A09C18AB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6C85AD-3A00-4B7A-9B1C-08CA821AC93C}">
      <dgm:prSet/>
      <dgm:spPr/>
      <dgm:t>
        <a:bodyPr/>
        <a:lstStyle/>
        <a:p>
          <a:r>
            <a:rPr lang="en-US" b="1" dirty="0"/>
            <a:t>District of Columbia</a:t>
          </a:r>
          <a:endParaRPr lang="en-US" dirty="0"/>
        </a:p>
      </dgm:t>
    </dgm:pt>
    <dgm:pt modelId="{5055EAD3-25F9-4FA9-867A-43491A396CB0}" type="parTrans" cxnId="{AA6BAEF2-569A-41B6-B287-3FA9968C0537}">
      <dgm:prSet/>
      <dgm:spPr/>
      <dgm:t>
        <a:bodyPr/>
        <a:lstStyle/>
        <a:p>
          <a:endParaRPr lang="en-US"/>
        </a:p>
      </dgm:t>
    </dgm:pt>
    <dgm:pt modelId="{271B696A-1FFF-401C-AB51-0082D31A2E4C}" type="sibTrans" cxnId="{AA6BAEF2-569A-41B6-B287-3FA9968C0537}">
      <dgm:prSet/>
      <dgm:spPr/>
      <dgm:t>
        <a:bodyPr/>
        <a:lstStyle/>
        <a:p>
          <a:endParaRPr lang="en-US"/>
        </a:p>
      </dgm:t>
    </dgm:pt>
    <dgm:pt modelId="{57C49CC2-9C8A-4F4C-BE1F-2E75A7BC732A}">
      <dgm:prSet/>
      <dgm:spPr/>
      <dgm:t>
        <a:bodyPr/>
        <a:lstStyle/>
        <a:p>
          <a:pPr>
            <a:buFont typeface="Symbol" panose="05050102010706020507" pitchFamily="18" charset="2"/>
            <a:buChar char=""/>
          </a:pPr>
          <a:r>
            <a:rPr lang="en-US" dirty="0"/>
            <a:t>District of Columbia City Council created a small business </a:t>
          </a:r>
          <a:r>
            <a:rPr lang="en-US" b="1" dirty="0"/>
            <a:t>grant</a:t>
          </a:r>
          <a:r>
            <a:rPr lang="en-US" dirty="0"/>
            <a:t> program to assist nonprofit organizations and small contractors who do not qualify for unemployment insurance.</a:t>
          </a:r>
        </a:p>
      </dgm:t>
    </dgm:pt>
    <dgm:pt modelId="{461914D3-523B-42AB-B498-BE7B0238224F}" type="parTrans" cxnId="{5F9E18C6-778F-47D7-B087-991DC660AEB7}">
      <dgm:prSet/>
      <dgm:spPr/>
      <dgm:t>
        <a:bodyPr/>
        <a:lstStyle/>
        <a:p>
          <a:endParaRPr lang="en-US"/>
        </a:p>
      </dgm:t>
    </dgm:pt>
    <dgm:pt modelId="{4612BDC6-F276-45A1-B682-FF9772E5A050}" type="sibTrans" cxnId="{5F9E18C6-778F-47D7-B087-991DC660AEB7}">
      <dgm:prSet/>
      <dgm:spPr/>
      <dgm:t>
        <a:bodyPr/>
        <a:lstStyle/>
        <a:p>
          <a:endParaRPr lang="en-US"/>
        </a:p>
      </dgm:t>
    </dgm:pt>
    <dgm:pt modelId="{4E703C9B-D95E-49E2-8093-E3CD5E3FF157}" type="pres">
      <dgm:prSet presAssocID="{C0875FB4-6882-4601-8C65-40A09C18ABD4}" presName="Name0" presStyleCnt="0">
        <dgm:presLayoutVars>
          <dgm:dir/>
          <dgm:animLvl val="lvl"/>
          <dgm:resizeHandles val="exact"/>
        </dgm:presLayoutVars>
      </dgm:prSet>
      <dgm:spPr/>
    </dgm:pt>
    <dgm:pt modelId="{69AE5323-C61B-4CD2-B5E6-574703CD33C3}" type="pres">
      <dgm:prSet presAssocID="{B06C85AD-3A00-4B7A-9B1C-08CA821AC93C}" presName="composite" presStyleCnt="0"/>
      <dgm:spPr/>
    </dgm:pt>
    <dgm:pt modelId="{B0399FDA-5771-4D5C-959A-E383BD57B85F}" type="pres">
      <dgm:prSet presAssocID="{B06C85AD-3A00-4B7A-9B1C-08CA821AC93C}" presName="parTx" presStyleLbl="alignNode1" presStyleIdx="0" presStyleCnt="1">
        <dgm:presLayoutVars>
          <dgm:chMax val="0"/>
          <dgm:chPref val="0"/>
          <dgm:bulletEnabled val="1"/>
        </dgm:presLayoutVars>
      </dgm:prSet>
      <dgm:spPr/>
    </dgm:pt>
    <dgm:pt modelId="{EC6E4DB2-6423-4BB8-8A90-DB83CF7AEAD1}" type="pres">
      <dgm:prSet presAssocID="{B06C85AD-3A00-4B7A-9B1C-08CA821AC93C}" presName="desTx" presStyleLbl="alignAccFollowNode1" presStyleIdx="0" presStyleCnt="1">
        <dgm:presLayoutVars>
          <dgm:bulletEnabled val="1"/>
        </dgm:presLayoutVars>
      </dgm:prSet>
      <dgm:spPr/>
    </dgm:pt>
  </dgm:ptLst>
  <dgm:cxnLst>
    <dgm:cxn modelId="{1E8BB62D-7D1C-4757-9E46-B9C36997C0E8}" type="presOf" srcId="{C0875FB4-6882-4601-8C65-40A09C18ABD4}" destId="{4E703C9B-D95E-49E2-8093-E3CD5E3FF157}" srcOrd="0" destOrd="0" presId="urn:microsoft.com/office/officeart/2005/8/layout/hList1"/>
    <dgm:cxn modelId="{5F9E18C6-778F-47D7-B087-991DC660AEB7}" srcId="{B06C85AD-3A00-4B7A-9B1C-08CA821AC93C}" destId="{57C49CC2-9C8A-4F4C-BE1F-2E75A7BC732A}" srcOrd="0" destOrd="0" parTransId="{461914D3-523B-42AB-B498-BE7B0238224F}" sibTransId="{4612BDC6-F276-45A1-B682-FF9772E5A050}"/>
    <dgm:cxn modelId="{4D2DB4CF-E45D-4831-B23C-76B8CFD3202F}" type="presOf" srcId="{57C49CC2-9C8A-4F4C-BE1F-2E75A7BC732A}" destId="{EC6E4DB2-6423-4BB8-8A90-DB83CF7AEAD1}" srcOrd="0" destOrd="0" presId="urn:microsoft.com/office/officeart/2005/8/layout/hList1"/>
    <dgm:cxn modelId="{FD5287E3-3B32-4F31-A7CF-F41B282ECA77}" type="presOf" srcId="{B06C85AD-3A00-4B7A-9B1C-08CA821AC93C}" destId="{B0399FDA-5771-4D5C-959A-E383BD57B85F}" srcOrd="0" destOrd="0" presId="urn:microsoft.com/office/officeart/2005/8/layout/hList1"/>
    <dgm:cxn modelId="{AA6BAEF2-569A-41B6-B287-3FA9968C0537}" srcId="{C0875FB4-6882-4601-8C65-40A09C18ABD4}" destId="{B06C85AD-3A00-4B7A-9B1C-08CA821AC93C}" srcOrd="0" destOrd="0" parTransId="{5055EAD3-25F9-4FA9-867A-43491A396CB0}" sibTransId="{271B696A-1FFF-401C-AB51-0082D31A2E4C}"/>
    <dgm:cxn modelId="{C42B6356-CC74-40A4-884C-6900A3BC7225}" type="presParOf" srcId="{4E703C9B-D95E-49E2-8093-E3CD5E3FF157}" destId="{69AE5323-C61B-4CD2-B5E6-574703CD33C3}" srcOrd="0" destOrd="0" presId="urn:microsoft.com/office/officeart/2005/8/layout/hList1"/>
    <dgm:cxn modelId="{8A626BA5-3FAF-40C8-A5E3-D4DA7FCFC70F}" type="presParOf" srcId="{69AE5323-C61B-4CD2-B5E6-574703CD33C3}" destId="{B0399FDA-5771-4D5C-959A-E383BD57B85F}" srcOrd="0" destOrd="0" presId="urn:microsoft.com/office/officeart/2005/8/layout/hList1"/>
    <dgm:cxn modelId="{49CC1E01-AFD5-44F0-89C9-28C55CD87D32}" type="presParOf" srcId="{69AE5323-C61B-4CD2-B5E6-574703CD33C3}" destId="{EC6E4DB2-6423-4BB8-8A90-DB83CF7AEA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43D7F7-E83E-4BCC-9CA6-3100D2149D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DD95CC-F7D1-40E5-BBC3-67D6E1C4574B}">
      <dgm:prSet/>
      <dgm:spPr/>
      <dgm:t>
        <a:bodyPr/>
        <a:lstStyle/>
        <a:p>
          <a:r>
            <a:rPr lang="en-US" b="1"/>
            <a:t>Florida</a:t>
          </a:r>
          <a:endParaRPr lang="en-US"/>
        </a:p>
      </dgm:t>
    </dgm:pt>
    <dgm:pt modelId="{1B13E910-891D-4A25-BF9C-A8E08B0D514E}" type="parTrans" cxnId="{8D2A6117-CE01-4C7B-AE40-89406A0BADBB}">
      <dgm:prSet/>
      <dgm:spPr/>
      <dgm:t>
        <a:bodyPr/>
        <a:lstStyle/>
        <a:p>
          <a:endParaRPr lang="en-US"/>
        </a:p>
      </dgm:t>
    </dgm:pt>
    <dgm:pt modelId="{A5390EF3-7428-429D-B9E4-498318113845}" type="sibTrans" cxnId="{8D2A6117-CE01-4C7B-AE40-89406A0BADBB}">
      <dgm:prSet/>
      <dgm:spPr/>
      <dgm:t>
        <a:bodyPr/>
        <a:lstStyle/>
        <a:p>
          <a:endParaRPr lang="en-US"/>
        </a:p>
      </dgm:t>
    </dgm:pt>
    <dgm:pt modelId="{03A8E1A1-BED0-4C10-9D26-5F2F7F3A689A}">
      <dgm:prSet/>
      <dgm:spPr/>
      <dgm:t>
        <a:bodyPr/>
        <a:lstStyle/>
        <a:p>
          <a:pPr>
            <a:buFont typeface="Symbol" panose="05050102010706020507" pitchFamily="18" charset="2"/>
            <a:buChar char=""/>
          </a:pPr>
          <a:r>
            <a:rPr lang="en-US" dirty="0"/>
            <a:t>Florida Small Business Emergency Bridge Loan expanded for business owners with 2 to 100 employees located in Florida and affected by COVID-19 for short-term </a:t>
          </a:r>
          <a:r>
            <a:rPr lang="en-US" b="1" dirty="0"/>
            <a:t>loans</a:t>
          </a:r>
          <a:r>
            <a:rPr lang="en-US" dirty="0"/>
            <a:t> up to $50,000; loans are interest-free for up to one year and are designed to bridge the gap to either federal SBA loans or commercially available loans.</a:t>
          </a:r>
        </a:p>
      </dgm:t>
    </dgm:pt>
    <dgm:pt modelId="{F635BDC4-5BB1-4CBA-AB55-4EF65FDC93D6}" type="parTrans" cxnId="{8911D9E2-2863-4363-959C-5F2A355DF1E2}">
      <dgm:prSet/>
      <dgm:spPr/>
      <dgm:t>
        <a:bodyPr/>
        <a:lstStyle/>
        <a:p>
          <a:endParaRPr lang="en-US"/>
        </a:p>
      </dgm:t>
    </dgm:pt>
    <dgm:pt modelId="{9219CB86-8FF5-4A8B-924F-78E01D5697FF}" type="sibTrans" cxnId="{8911D9E2-2863-4363-959C-5F2A355DF1E2}">
      <dgm:prSet/>
      <dgm:spPr/>
      <dgm:t>
        <a:bodyPr/>
        <a:lstStyle/>
        <a:p>
          <a:endParaRPr lang="en-US"/>
        </a:p>
      </dgm:t>
    </dgm:pt>
    <dgm:pt modelId="{E8467D1D-7E27-447B-A971-5AC879642971}" type="pres">
      <dgm:prSet presAssocID="{CD43D7F7-E83E-4BCC-9CA6-3100D2149D86}" presName="Name0" presStyleCnt="0">
        <dgm:presLayoutVars>
          <dgm:dir/>
          <dgm:animLvl val="lvl"/>
          <dgm:resizeHandles val="exact"/>
        </dgm:presLayoutVars>
      </dgm:prSet>
      <dgm:spPr/>
    </dgm:pt>
    <dgm:pt modelId="{DB4101A9-9112-469C-BA56-7B60C68C54D2}" type="pres">
      <dgm:prSet presAssocID="{AEDD95CC-F7D1-40E5-BBC3-67D6E1C4574B}" presName="composite" presStyleCnt="0"/>
      <dgm:spPr/>
    </dgm:pt>
    <dgm:pt modelId="{BD13B874-C28E-47BB-BC66-8B9782BE05A2}" type="pres">
      <dgm:prSet presAssocID="{AEDD95CC-F7D1-40E5-BBC3-67D6E1C4574B}" presName="parTx" presStyleLbl="alignNode1" presStyleIdx="0" presStyleCnt="1">
        <dgm:presLayoutVars>
          <dgm:chMax val="0"/>
          <dgm:chPref val="0"/>
          <dgm:bulletEnabled val="1"/>
        </dgm:presLayoutVars>
      </dgm:prSet>
      <dgm:spPr/>
    </dgm:pt>
    <dgm:pt modelId="{5ACA7492-4A53-4440-A3A7-CD7E6B1D6F1F}" type="pres">
      <dgm:prSet presAssocID="{AEDD95CC-F7D1-40E5-BBC3-67D6E1C4574B}" presName="desTx" presStyleLbl="alignAccFollowNode1" presStyleIdx="0" presStyleCnt="1">
        <dgm:presLayoutVars>
          <dgm:bulletEnabled val="1"/>
        </dgm:presLayoutVars>
      </dgm:prSet>
      <dgm:spPr/>
    </dgm:pt>
  </dgm:ptLst>
  <dgm:cxnLst>
    <dgm:cxn modelId="{8D2A6117-CE01-4C7B-AE40-89406A0BADBB}" srcId="{CD43D7F7-E83E-4BCC-9CA6-3100D2149D86}" destId="{AEDD95CC-F7D1-40E5-BBC3-67D6E1C4574B}" srcOrd="0" destOrd="0" parTransId="{1B13E910-891D-4A25-BF9C-A8E08B0D514E}" sibTransId="{A5390EF3-7428-429D-B9E4-498318113845}"/>
    <dgm:cxn modelId="{804FD874-0542-4937-8C01-2C68324D51CD}" type="presOf" srcId="{03A8E1A1-BED0-4C10-9D26-5F2F7F3A689A}" destId="{5ACA7492-4A53-4440-A3A7-CD7E6B1D6F1F}" srcOrd="0" destOrd="0" presId="urn:microsoft.com/office/officeart/2005/8/layout/hList1"/>
    <dgm:cxn modelId="{61F4657E-4A00-4BEB-8490-E0A69153A531}" type="presOf" srcId="{CD43D7F7-E83E-4BCC-9CA6-3100D2149D86}" destId="{E8467D1D-7E27-447B-A971-5AC879642971}" srcOrd="0" destOrd="0" presId="urn:microsoft.com/office/officeart/2005/8/layout/hList1"/>
    <dgm:cxn modelId="{EC37DDBA-E481-49AF-BBC2-C10ACE96AB03}" type="presOf" srcId="{AEDD95CC-F7D1-40E5-BBC3-67D6E1C4574B}" destId="{BD13B874-C28E-47BB-BC66-8B9782BE05A2}" srcOrd="0" destOrd="0" presId="urn:microsoft.com/office/officeart/2005/8/layout/hList1"/>
    <dgm:cxn modelId="{8911D9E2-2863-4363-959C-5F2A355DF1E2}" srcId="{AEDD95CC-F7D1-40E5-BBC3-67D6E1C4574B}" destId="{03A8E1A1-BED0-4C10-9D26-5F2F7F3A689A}" srcOrd="0" destOrd="0" parTransId="{F635BDC4-5BB1-4CBA-AB55-4EF65FDC93D6}" sibTransId="{9219CB86-8FF5-4A8B-924F-78E01D5697FF}"/>
    <dgm:cxn modelId="{6D5725B7-4525-4A51-B2B5-AEBD408333B5}" type="presParOf" srcId="{E8467D1D-7E27-447B-A971-5AC879642971}" destId="{DB4101A9-9112-469C-BA56-7B60C68C54D2}" srcOrd="0" destOrd="0" presId="urn:microsoft.com/office/officeart/2005/8/layout/hList1"/>
    <dgm:cxn modelId="{DADE76F0-C648-4A9E-ADA7-A660EED880D7}" type="presParOf" srcId="{DB4101A9-9112-469C-BA56-7B60C68C54D2}" destId="{BD13B874-C28E-47BB-BC66-8B9782BE05A2}" srcOrd="0" destOrd="0" presId="urn:microsoft.com/office/officeart/2005/8/layout/hList1"/>
    <dgm:cxn modelId="{1BDC1703-54C3-4D01-A059-83B958603ECD}" type="presParOf" srcId="{DB4101A9-9112-469C-BA56-7B60C68C54D2}" destId="{5ACA7492-4A53-4440-A3A7-CD7E6B1D6F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C6552E-01DC-416A-84F7-1ACFF1DFF8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CADEB1-4DBA-449A-AA29-BC36C7FCC0F8}">
      <dgm:prSet phldrT="[Text]" custT="1"/>
      <dgm:spPr/>
      <dgm:t>
        <a:bodyPr/>
        <a:lstStyle/>
        <a:p>
          <a:r>
            <a:rPr lang="en-US" sz="4900" b="1" dirty="0"/>
            <a:t>Kansas</a:t>
          </a:r>
          <a:endParaRPr lang="en-US" sz="4900" dirty="0"/>
        </a:p>
      </dgm:t>
    </dgm:pt>
    <dgm:pt modelId="{6CEDCDBA-4A4E-47C4-9B52-7FF69A5344C1}" type="parTrans" cxnId="{21746A3B-E4F5-4061-8651-761B5E8118D4}">
      <dgm:prSet/>
      <dgm:spPr/>
      <dgm:t>
        <a:bodyPr/>
        <a:lstStyle/>
        <a:p>
          <a:endParaRPr lang="en-US"/>
        </a:p>
      </dgm:t>
    </dgm:pt>
    <dgm:pt modelId="{F7069A9D-AF07-4F8A-B9F8-244D9D467D09}" type="sibTrans" cxnId="{21746A3B-E4F5-4061-8651-761B5E8118D4}">
      <dgm:prSet/>
      <dgm:spPr/>
      <dgm:t>
        <a:bodyPr/>
        <a:lstStyle/>
        <a:p>
          <a:endParaRPr lang="en-US"/>
        </a:p>
      </dgm:t>
    </dgm:pt>
    <dgm:pt modelId="{222B6924-13ED-4941-870C-55E323640C7C}">
      <dgm:prSet custT="1"/>
      <dgm:spPr/>
      <dgm:t>
        <a:bodyPr/>
        <a:lstStyle/>
        <a:p>
          <a:pPr>
            <a:buFont typeface="Symbol" panose="05050102010706020507" pitchFamily="18" charset="2"/>
            <a:buChar char=""/>
          </a:pPr>
          <a:r>
            <a:rPr lang="en-US" sz="3300" dirty="0"/>
            <a:t>Hospitality Industry Relief Emergency fund provides eligible businesses in Kansas with a one-time loan of up to $20,000 at 0% interest for a period of 36 months with no principal or interest payments for the first four months. </a:t>
          </a:r>
        </a:p>
      </dgm:t>
    </dgm:pt>
    <dgm:pt modelId="{C20A4C61-0433-4739-9A0B-43EE54641D4E}" type="parTrans" cxnId="{D47F4A10-85FA-4AA1-B28E-3FBD7AD598E1}">
      <dgm:prSet/>
      <dgm:spPr/>
      <dgm:t>
        <a:bodyPr/>
        <a:lstStyle/>
        <a:p>
          <a:endParaRPr lang="en-US"/>
        </a:p>
      </dgm:t>
    </dgm:pt>
    <dgm:pt modelId="{B6B56A89-EC38-41CB-9D23-60E4FA3ADE09}" type="sibTrans" cxnId="{D47F4A10-85FA-4AA1-B28E-3FBD7AD598E1}">
      <dgm:prSet/>
      <dgm:spPr/>
      <dgm:t>
        <a:bodyPr/>
        <a:lstStyle/>
        <a:p>
          <a:endParaRPr lang="en-US"/>
        </a:p>
      </dgm:t>
    </dgm:pt>
    <dgm:pt modelId="{3420050B-0FD1-427B-BCB1-741CC404A833}" type="pres">
      <dgm:prSet presAssocID="{80C6552E-01DC-416A-84F7-1ACFF1DFF879}" presName="linear" presStyleCnt="0">
        <dgm:presLayoutVars>
          <dgm:animLvl val="lvl"/>
          <dgm:resizeHandles val="exact"/>
        </dgm:presLayoutVars>
      </dgm:prSet>
      <dgm:spPr/>
    </dgm:pt>
    <dgm:pt modelId="{BB459386-3562-4E5C-BC75-36E61A3CAB8E}" type="pres">
      <dgm:prSet presAssocID="{D4CADEB1-4DBA-449A-AA29-BC36C7FCC0F8}" presName="parentText" presStyleLbl="node1" presStyleIdx="0" presStyleCnt="1">
        <dgm:presLayoutVars>
          <dgm:chMax val="0"/>
          <dgm:bulletEnabled val="1"/>
        </dgm:presLayoutVars>
      </dgm:prSet>
      <dgm:spPr/>
    </dgm:pt>
    <dgm:pt modelId="{BD176FEC-102B-42FA-AA76-B485B5850F73}" type="pres">
      <dgm:prSet presAssocID="{D4CADEB1-4DBA-449A-AA29-BC36C7FCC0F8}" presName="childText" presStyleLbl="revTx" presStyleIdx="0" presStyleCnt="1">
        <dgm:presLayoutVars>
          <dgm:bulletEnabled val="1"/>
        </dgm:presLayoutVars>
      </dgm:prSet>
      <dgm:spPr/>
    </dgm:pt>
  </dgm:ptLst>
  <dgm:cxnLst>
    <dgm:cxn modelId="{D47F4A10-85FA-4AA1-B28E-3FBD7AD598E1}" srcId="{D4CADEB1-4DBA-449A-AA29-BC36C7FCC0F8}" destId="{222B6924-13ED-4941-870C-55E323640C7C}" srcOrd="0" destOrd="0" parTransId="{C20A4C61-0433-4739-9A0B-43EE54641D4E}" sibTransId="{B6B56A89-EC38-41CB-9D23-60E4FA3ADE09}"/>
    <dgm:cxn modelId="{D8D44129-8E3D-4870-AAD1-093FFF5AC480}" type="presOf" srcId="{80C6552E-01DC-416A-84F7-1ACFF1DFF879}" destId="{3420050B-0FD1-427B-BCB1-741CC404A833}" srcOrd="0" destOrd="0" presId="urn:microsoft.com/office/officeart/2005/8/layout/vList2"/>
    <dgm:cxn modelId="{21746A3B-E4F5-4061-8651-761B5E8118D4}" srcId="{80C6552E-01DC-416A-84F7-1ACFF1DFF879}" destId="{D4CADEB1-4DBA-449A-AA29-BC36C7FCC0F8}" srcOrd="0" destOrd="0" parTransId="{6CEDCDBA-4A4E-47C4-9B52-7FF69A5344C1}" sibTransId="{F7069A9D-AF07-4F8A-B9F8-244D9D467D09}"/>
    <dgm:cxn modelId="{D2851A93-07C6-4ADD-9D17-1A876D551A07}" type="presOf" srcId="{D4CADEB1-4DBA-449A-AA29-BC36C7FCC0F8}" destId="{BB459386-3562-4E5C-BC75-36E61A3CAB8E}" srcOrd="0" destOrd="0" presId="urn:microsoft.com/office/officeart/2005/8/layout/vList2"/>
    <dgm:cxn modelId="{98CAEED5-98DD-48CA-8336-4FB1D452993C}" type="presOf" srcId="{222B6924-13ED-4941-870C-55E323640C7C}" destId="{BD176FEC-102B-42FA-AA76-B485B5850F73}" srcOrd="0" destOrd="0" presId="urn:microsoft.com/office/officeart/2005/8/layout/vList2"/>
    <dgm:cxn modelId="{3671E20B-B9F0-479E-84DA-67B7326FEB6C}" type="presParOf" srcId="{3420050B-0FD1-427B-BCB1-741CC404A833}" destId="{BB459386-3562-4E5C-BC75-36E61A3CAB8E}" srcOrd="0" destOrd="0" presId="urn:microsoft.com/office/officeart/2005/8/layout/vList2"/>
    <dgm:cxn modelId="{B5F577A5-6ED9-47EA-9E5E-111F3E8546FB}" type="presParOf" srcId="{3420050B-0FD1-427B-BCB1-741CC404A833}" destId="{BD176FEC-102B-42FA-AA76-B485B5850F7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69D759-B127-417E-A421-488E2378DB2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AC87455-3673-48AD-BA14-5429C5BCDB1F}">
      <dgm:prSet phldrT="[Text]"/>
      <dgm:spPr/>
      <dgm:t>
        <a:bodyPr/>
        <a:lstStyle/>
        <a:p>
          <a:r>
            <a:rPr lang="en-US" b="1" dirty="0"/>
            <a:t>Maine</a:t>
          </a:r>
          <a:endParaRPr lang="en-US" dirty="0"/>
        </a:p>
      </dgm:t>
    </dgm:pt>
    <dgm:pt modelId="{8BCE1A38-CCEA-482F-BFAA-156170F41307}" type="parTrans" cxnId="{CB97E0A6-CEBB-42E8-8761-E3772F821C97}">
      <dgm:prSet/>
      <dgm:spPr/>
      <dgm:t>
        <a:bodyPr/>
        <a:lstStyle/>
        <a:p>
          <a:endParaRPr lang="en-US"/>
        </a:p>
      </dgm:t>
    </dgm:pt>
    <dgm:pt modelId="{7122E871-0D95-4BCE-86E0-19606E798765}" type="sibTrans" cxnId="{CB97E0A6-CEBB-42E8-8761-E3772F821C97}">
      <dgm:prSet/>
      <dgm:spPr/>
      <dgm:t>
        <a:bodyPr/>
        <a:lstStyle/>
        <a:p>
          <a:endParaRPr lang="en-US"/>
        </a:p>
      </dgm:t>
    </dgm:pt>
    <dgm:pt modelId="{CE99F0A8-2470-4335-9EF0-A8DC26A00837}">
      <dgm:prSet/>
      <dgm:spPr/>
      <dgm:t>
        <a:bodyPr/>
        <a:lstStyle/>
        <a:p>
          <a:pPr>
            <a:buFont typeface="Symbol" panose="05050102010706020507" pitchFamily="18" charset="2"/>
            <a:buChar char=""/>
          </a:pPr>
          <a:r>
            <a:rPr lang="en-US" dirty="0"/>
            <a:t>Finance Authority of Maine and participating lenders will make special terms available to Maine-based businesses that have experienced interruption or hardship due to COVID-19; various benefits include: </a:t>
          </a:r>
          <a:r>
            <a:rPr lang="en-US" b="1" dirty="0"/>
            <a:t>loans</a:t>
          </a:r>
          <a:r>
            <a:rPr lang="en-US" dirty="0"/>
            <a:t> up to $50,000 offered at reduced interest rates; interest-only payments; up to 75% pro-rata loan insurance on loans up to $100,000; interim financing in conjunction with the SBA wherein FAME makes loan proceeds available while approved SBA borrowers await federal funding.</a:t>
          </a:r>
        </a:p>
      </dgm:t>
    </dgm:pt>
    <dgm:pt modelId="{D532F552-2BFB-4C19-A166-6DF761C67CF7}" type="parTrans" cxnId="{3D1CB607-5798-4CAA-804C-CA63567B4F8E}">
      <dgm:prSet/>
      <dgm:spPr/>
      <dgm:t>
        <a:bodyPr/>
        <a:lstStyle/>
        <a:p>
          <a:endParaRPr lang="en-US"/>
        </a:p>
      </dgm:t>
    </dgm:pt>
    <dgm:pt modelId="{8C510A5B-424D-4DEB-A914-1EDA444F0C08}" type="sibTrans" cxnId="{3D1CB607-5798-4CAA-804C-CA63567B4F8E}">
      <dgm:prSet/>
      <dgm:spPr/>
      <dgm:t>
        <a:bodyPr/>
        <a:lstStyle/>
        <a:p>
          <a:endParaRPr lang="en-US"/>
        </a:p>
      </dgm:t>
    </dgm:pt>
    <dgm:pt modelId="{4A80EA22-D2A4-44D2-908C-CE26157AA3B3}">
      <dgm:prSet/>
      <dgm:spPr/>
      <dgm:t>
        <a:bodyPr/>
        <a:lstStyle/>
        <a:p>
          <a:pPr>
            <a:buFont typeface="Symbol" panose="05050102010706020507" pitchFamily="18" charset="2"/>
            <a:buChar char=""/>
          </a:pPr>
          <a:r>
            <a:rPr lang="en-US" dirty="0"/>
            <a:t>COVID-19 Relief Consumer Loan Program provides no-to low-interest </a:t>
          </a:r>
          <a:r>
            <a:rPr lang="en-US" b="1" dirty="0"/>
            <a:t>consumer loans </a:t>
          </a:r>
          <a:r>
            <a:rPr lang="en-US" dirty="0"/>
            <a:t>through a loan guarantee program involving Maine’s banks, credit unions, and FAME. Interested borrowers should contact their local bank or credit union (not FAME) to see if the lender is offering this program and to apply; the program offers loans of up to $5,000 (minus any unemployment benefits received by borrower) and a borrower may apply for up to three (3) loans, one per each 30-day period. </a:t>
          </a:r>
        </a:p>
      </dgm:t>
    </dgm:pt>
    <dgm:pt modelId="{F957989D-52D3-41AD-963B-5B40D9DD5896}" type="parTrans" cxnId="{B201F15D-00CE-4CE6-A2AF-E6FF20C58EDB}">
      <dgm:prSet/>
      <dgm:spPr/>
    </dgm:pt>
    <dgm:pt modelId="{BA96E124-5718-41C5-82A0-CC63D61550FD}" type="sibTrans" cxnId="{B201F15D-00CE-4CE6-A2AF-E6FF20C58EDB}">
      <dgm:prSet/>
      <dgm:spPr/>
    </dgm:pt>
    <dgm:pt modelId="{98AA160B-0E26-47E8-BAC0-AFBD3136CB3F}" type="pres">
      <dgm:prSet presAssocID="{9069D759-B127-417E-A421-488E2378DB27}" presName="Name0" presStyleCnt="0">
        <dgm:presLayoutVars>
          <dgm:dir/>
          <dgm:animLvl val="lvl"/>
          <dgm:resizeHandles val="exact"/>
        </dgm:presLayoutVars>
      </dgm:prSet>
      <dgm:spPr/>
    </dgm:pt>
    <dgm:pt modelId="{44010C64-E695-4F36-97F4-21EF85584840}" type="pres">
      <dgm:prSet presAssocID="{BAC87455-3673-48AD-BA14-5429C5BCDB1F}" presName="composite" presStyleCnt="0"/>
      <dgm:spPr/>
    </dgm:pt>
    <dgm:pt modelId="{7C23F7D9-1ABD-4652-A611-C45CAED184D4}" type="pres">
      <dgm:prSet presAssocID="{BAC87455-3673-48AD-BA14-5429C5BCDB1F}" presName="parTx" presStyleLbl="alignNode1" presStyleIdx="0" presStyleCnt="1">
        <dgm:presLayoutVars>
          <dgm:chMax val="0"/>
          <dgm:chPref val="0"/>
          <dgm:bulletEnabled val="1"/>
        </dgm:presLayoutVars>
      </dgm:prSet>
      <dgm:spPr/>
    </dgm:pt>
    <dgm:pt modelId="{DDE65866-63FD-4081-906E-9ED7D3A0CB8F}" type="pres">
      <dgm:prSet presAssocID="{BAC87455-3673-48AD-BA14-5429C5BCDB1F}" presName="desTx" presStyleLbl="alignAccFollowNode1" presStyleIdx="0" presStyleCnt="1">
        <dgm:presLayoutVars>
          <dgm:bulletEnabled val="1"/>
        </dgm:presLayoutVars>
      </dgm:prSet>
      <dgm:spPr/>
    </dgm:pt>
  </dgm:ptLst>
  <dgm:cxnLst>
    <dgm:cxn modelId="{3D1CB607-5798-4CAA-804C-CA63567B4F8E}" srcId="{BAC87455-3673-48AD-BA14-5429C5BCDB1F}" destId="{CE99F0A8-2470-4335-9EF0-A8DC26A00837}" srcOrd="0" destOrd="0" parTransId="{D532F552-2BFB-4C19-A166-6DF761C67CF7}" sibTransId="{8C510A5B-424D-4DEB-A914-1EDA444F0C08}"/>
    <dgm:cxn modelId="{B201F15D-00CE-4CE6-A2AF-E6FF20C58EDB}" srcId="{BAC87455-3673-48AD-BA14-5429C5BCDB1F}" destId="{4A80EA22-D2A4-44D2-908C-CE26157AA3B3}" srcOrd="1" destOrd="0" parTransId="{F957989D-52D3-41AD-963B-5B40D9DD5896}" sibTransId="{BA96E124-5718-41C5-82A0-CC63D61550FD}"/>
    <dgm:cxn modelId="{09A60A41-4A56-4960-B2C0-8F6B34CE74AE}" type="presOf" srcId="{BAC87455-3673-48AD-BA14-5429C5BCDB1F}" destId="{7C23F7D9-1ABD-4652-A611-C45CAED184D4}" srcOrd="0" destOrd="0" presId="urn:microsoft.com/office/officeart/2005/8/layout/hList1"/>
    <dgm:cxn modelId="{CB97E0A6-CEBB-42E8-8761-E3772F821C97}" srcId="{9069D759-B127-417E-A421-488E2378DB27}" destId="{BAC87455-3673-48AD-BA14-5429C5BCDB1F}" srcOrd="0" destOrd="0" parTransId="{8BCE1A38-CCEA-482F-BFAA-156170F41307}" sibTransId="{7122E871-0D95-4BCE-86E0-19606E798765}"/>
    <dgm:cxn modelId="{5C990EA7-1F22-481B-9020-37110F176C2F}" type="presOf" srcId="{9069D759-B127-417E-A421-488E2378DB27}" destId="{98AA160B-0E26-47E8-BAC0-AFBD3136CB3F}" srcOrd="0" destOrd="0" presId="urn:microsoft.com/office/officeart/2005/8/layout/hList1"/>
    <dgm:cxn modelId="{FF809AAE-1489-4892-844B-2372027FC912}" type="presOf" srcId="{CE99F0A8-2470-4335-9EF0-A8DC26A00837}" destId="{DDE65866-63FD-4081-906E-9ED7D3A0CB8F}" srcOrd="0" destOrd="0" presId="urn:microsoft.com/office/officeart/2005/8/layout/hList1"/>
    <dgm:cxn modelId="{9DF284B5-FF58-44E7-AC08-C8F48B67DD4E}" type="presOf" srcId="{4A80EA22-D2A4-44D2-908C-CE26157AA3B3}" destId="{DDE65866-63FD-4081-906E-9ED7D3A0CB8F}" srcOrd="0" destOrd="1" presId="urn:microsoft.com/office/officeart/2005/8/layout/hList1"/>
    <dgm:cxn modelId="{6F0B157B-C94E-44FD-A97B-B04012E9F708}" type="presParOf" srcId="{98AA160B-0E26-47E8-BAC0-AFBD3136CB3F}" destId="{44010C64-E695-4F36-97F4-21EF85584840}" srcOrd="0" destOrd="0" presId="urn:microsoft.com/office/officeart/2005/8/layout/hList1"/>
    <dgm:cxn modelId="{AB61D482-E730-41A7-8268-52BA9F62B5D0}" type="presParOf" srcId="{44010C64-E695-4F36-97F4-21EF85584840}" destId="{7C23F7D9-1ABD-4652-A611-C45CAED184D4}" srcOrd="0" destOrd="0" presId="urn:microsoft.com/office/officeart/2005/8/layout/hList1"/>
    <dgm:cxn modelId="{8A14CA8F-9BA8-4A54-8339-DEF309C0062E}" type="presParOf" srcId="{44010C64-E695-4F36-97F4-21EF85584840}" destId="{DDE65866-63FD-4081-906E-9ED7D3A0CB8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091910-BB67-429E-9BB3-8D6621AD1D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C8451D-C4A8-46B6-A8DE-E3A5018C242E}" type="pres">
      <dgm:prSet presAssocID="{5A091910-BB67-429E-9BB3-8D6621AD1D8E}" presName="Name0" presStyleCnt="0">
        <dgm:presLayoutVars>
          <dgm:dir/>
          <dgm:animLvl val="lvl"/>
          <dgm:resizeHandles val="exact"/>
        </dgm:presLayoutVars>
      </dgm:prSet>
      <dgm:spPr/>
    </dgm:pt>
  </dgm:ptLst>
  <dgm:cxnLst>
    <dgm:cxn modelId="{290DE59D-9543-4444-AC0D-4F7A0667B62A}" type="presOf" srcId="{5A091910-BB67-429E-9BB3-8D6621AD1D8E}" destId="{FDC8451D-C4A8-46B6-A8DE-E3A5018C242E}"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2EE1AD-E75F-4522-9788-607404E5E5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5154D9-ECD3-4801-B075-368A87943850}">
      <dgm:prSet phldrT="[Text]"/>
      <dgm:spPr/>
      <dgm:t>
        <a:bodyPr/>
        <a:lstStyle/>
        <a:p>
          <a:r>
            <a:rPr lang="en-US" b="1" dirty="0"/>
            <a:t>Michigan</a:t>
          </a:r>
          <a:endParaRPr lang="en-US" dirty="0"/>
        </a:p>
      </dgm:t>
    </dgm:pt>
    <dgm:pt modelId="{CCFE4CAA-88E8-4046-9E65-4B3E0F8C4BB4}" type="parTrans" cxnId="{7495377C-3348-44A1-A838-AE6BFF02C63B}">
      <dgm:prSet/>
      <dgm:spPr/>
      <dgm:t>
        <a:bodyPr/>
        <a:lstStyle/>
        <a:p>
          <a:endParaRPr lang="en-US"/>
        </a:p>
      </dgm:t>
    </dgm:pt>
    <dgm:pt modelId="{63E20D7D-445C-41F6-8A97-55853B0FC0D2}" type="sibTrans" cxnId="{7495377C-3348-44A1-A838-AE6BFF02C63B}">
      <dgm:prSet/>
      <dgm:spPr/>
      <dgm:t>
        <a:bodyPr/>
        <a:lstStyle/>
        <a:p>
          <a:endParaRPr lang="en-US"/>
        </a:p>
      </dgm:t>
    </dgm:pt>
    <dgm:pt modelId="{CF4056B8-616C-4276-9A70-B5694B8D35FE}">
      <dgm:prSet/>
      <dgm:spPr/>
      <dgm:t>
        <a:bodyPr/>
        <a:lstStyle/>
        <a:p>
          <a:pPr>
            <a:buFont typeface="Symbol" panose="05050102010706020507" pitchFamily="18" charset="2"/>
            <a:buChar char=""/>
          </a:pPr>
          <a:r>
            <a:rPr lang="en-US" dirty="0"/>
            <a:t>Michigan Small Business Relief Program provides both </a:t>
          </a:r>
          <a:r>
            <a:rPr lang="en-US" b="1" dirty="0"/>
            <a:t>grants</a:t>
          </a:r>
          <a:r>
            <a:rPr lang="en-US" dirty="0"/>
            <a:t> and </a:t>
          </a:r>
          <a:r>
            <a:rPr lang="en-US" b="1" dirty="0"/>
            <a:t>loans</a:t>
          </a:r>
          <a:r>
            <a:rPr lang="en-US" dirty="0"/>
            <a:t> to small businesses affected by the coronavirus starting on or around April 1; grants will be available in amounts up to $10,000 to help cover working capital; loans will be available in amounts from $50,000 to $200,000 at interest rates of 0.25%; companies with 50 employees or fewer can qualify for grants, while loans are targeted at companies with 100 employees or fewer that can’t get credit elsewhere. In both cases, businesses must show income loss.</a:t>
          </a:r>
        </a:p>
      </dgm:t>
    </dgm:pt>
    <dgm:pt modelId="{8853754E-B5F9-4CDF-BFF0-2445F65A23CD}" type="parTrans" cxnId="{2B2186DB-7A30-4322-9F56-C2966D698DDB}">
      <dgm:prSet/>
      <dgm:spPr/>
      <dgm:t>
        <a:bodyPr/>
        <a:lstStyle/>
        <a:p>
          <a:endParaRPr lang="en-US"/>
        </a:p>
      </dgm:t>
    </dgm:pt>
    <dgm:pt modelId="{ECEE670A-2961-4CDF-9EAE-725B93AC6C48}" type="sibTrans" cxnId="{2B2186DB-7A30-4322-9F56-C2966D698DDB}">
      <dgm:prSet/>
      <dgm:spPr/>
      <dgm:t>
        <a:bodyPr/>
        <a:lstStyle/>
        <a:p>
          <a:endParaRPr lang="en-US"/>
        </a:p>
      </dgm:t>
    </dgm:pt>
    <dgm:pt modelId="{13A7ABF7-1AC0-4F26-94DB-4C77C6D5C495}" type="pres">
      <dgm:prSet presAssocID="{992EE1AD-E75F-4522-9788-607404E5E5D5}" presName="Name0" presStyleCnt="0">
        <dgm:presLayoutVars>
          <dgm:dir/>
          <dgm:animLvl val="lvl"/>
          <dgm:resizeHandles val="exact"/>
        </dgm:presLayoutVars>
      </dgm:prSet>
      <dgm:spPr/>
    </dgm:pt>
    <dgm:pt modelId="{166C18CF-BFD3-42E8-8F96-27BAEAC00004}" type="pres">
      <dgm:prSet presAssocID="{175154D9-ECD3-4801-B075-368A87943850}" presName="composite" presStyleCnt="0"/>
      <dgm:spPr/>
    </dgm:pt>
    <dgm:pt modelId="{8DF0A862-40EC-4105-8F2D-DD8AE5CB5A42}" type="pres">
      <dgm:prSet presAssocID="{175154D9-ECD3-4801-B075-368A87943850}" presName="parTx" presStyleLbl="alignNode1" presStyleIdx="0" presStyleCnt="1" custScaleX="105242">
        <dgm:presLayoutVars>
          <dgm:chMax val="0"/>
          <dgm:chPref val="0"/>
          <dgm:bulletEnabled val="1"/>
        </dgm:presLayoutVars>
      </dgm:prSet>
      <dgm:spPr/>
    </dgm:pt>
    <dgm:pt modelId="{C5A5F84C-89D4-4774-BA93-AE990D33FEAF}" type="pres">
      <dgm:prSet presAssocID="{175154D9-ECD3-4801-B075-368A87943850}" presName="desTx" presStyleLbl="alignAccFollowNode1" presStyleIdx="0" presStyleCnt="1" custScaleX="105194" custScaleY="98535">
        <dgm:presLayoutVars>
          <dgm:bulletEnabled val="1"/>
        </dgm:presLayoutVars>
      </dgm:prSet>
      <dgm:spPr/>
    </dgm:pt>
  </dgm:ptLst>
  <dgm:cxnLst>
    <dgm:cxn modelId="{2E5C7D10-4E0E-4F81-832B-EC2FB913D1B7}" type="presOf" srcId="{CF4056B8-616C-4276-9A70-B5694B8D35FE}" destId="{C5A5F84C-89D4-4774-BA93-AE990D33FEAF}" srcOrd="0" destOrd="0" presId="urn:microsoft.com/office/officeart/2005/8/layout/hList1"/>
    <dgm:cxn modelId="{7495377C-3348-44A1-A838-AE6BFF02C63B}" srcId="{992EE1AD-E75F-4522-9788-607404E5E5D5}" destId="{175154D9-ECD3-4801-B075-368A87943850}" srcOrd="0" destOrd="0" parTransId="{CCFE4CAA-88E8-4046-9E65-4B3E0F8C4BB4}" sibTransId="{63E20D7D-445C-41F6-8A97-55853B0FC0D2}"/>
    <dgm:cxn modelId="{1A54859F-EBDA-418F-9FE8-8383A0ADCD54}" type="presOf" srcId="{175154D9-ECD3-4801-B075-368A87943850}" destId="{8DF0A862-40EC-4105-8F2D-DD8AE5CB5A42}" srcOrd="0" destOrd="0" presId="urn:microsoft.com/office/officeart/2005/8/layout/hList1"/>
    <dgm:cxn modelId="{D3A18AAD-8AC5-434C-A7BC-E9B78B350C08}" type="presOf" srcId="{992EE1AD-E75F-4522-9788-607404E5E5D5}" destId="{13A7ABF7-1AC0-4F26-94DB-4C77C6D5C495}" srcOrd="0" destOrd="0" presId="urn:microsoft.com/office/officeart/2005/8/layout/hList1"/>
    <dgm:cxn modelId="{2B2186DB-7A30-4322-9F56-C2966D698DDB}" srcId="{175154D9-ECD3-4801-B075-368A87943850}" destId="{CF4056B8-616C-4276-9A70-B5694B8D35FE}" srcOrd="0" destOrd="0" parTransId="{8853754E-B5F9-4CDF-BFF0-2445F65A23CD}" sibTransId="{ECEE670A-2961-4CDF-9EAE-725B93AC6C48}"/>
    <dgm:cxn modelId="{44D64866-DC75-4ABA-84DC-372F2C34FE53}" type="presParOf" srcId="{13A7ABF7-1AC0-4F26-94DB-4C77C6D5C495}" destId="{166C18CF-BFD3-42E8-8F96-27BAEAC00004}" srcOrd="0" destOrd="0" presId="urn:microsoft.com/office/officeart/2005/8/layout/hList1"/>
    <dgm:cxn modelId="{75ACBF0A-9224-4BD6-A30D-E648DFE52FAC}" type="presParOf" srcId="{166C18CF-BFD3-42E8-8F96-27BAEAC00004}" destId="{8DF0A862-40EC-4105-8F2D-DD8AE5CB5A42}" srcOrd="0" destOrd="0" presId="urn:microsoft.com/office/officeart/2005/8/layout/hList1"/>
    <dgm:cxn modelId="{91E1E53B-1C01-4DC3-B533-DBFD52961177}" type="presParOf" srcId="{166C18CF-BFD3-42E8-8F96-27BAEAC00004}" destId="{C5A5F84C-89D4-4774-BA93-AE990D33FEA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367271D-507F-4B42-97B7-3D902A946F2E}">
      <dgm:prSet/>
      <dgm:spPr/>
      <dgm:t>
        <a:bodyPr/>
        <a:lstStyle/>
        <a:p>
          <a:r>
            <a:rPr lang="en-US" b="1"/>
            <a:t>New Mexico</a:t>
          </a:r>
          <a:endParaRPr lang="en-US"/>
        </a:p>
      </dgm:t>
    </dgm:pt>
    <dgm:pt modelId="{9DCE30C4-EB71-4C3A-82B4-F4532C23C32E}" type="parTrans" cxnId="{DB90F0F1-837B-4946-B1EF-F3D3C8484020}">
      <dgm:prSet/>
      <dgm:spPr/>
      <dgm:t>
        <a:bodyPr/>
        <a:lstStyle/>
        <a:p>
          <a:endParaRPr lang="en-US"/>
        </a:p>
      </dgm:t>
    </dgm:pt>
    <dgm:pt modelId="{107F1496-53D4-48F0-A980-A5EC1942A7E3}" type="sibTrans" cxnId="{DB90F0F1-837B-4946-B1EF-F3D3C8484020}">
      <dgm:prSet/>
      <dgm:spPr/>
      <dgm:t>
        <a:bodyPr/>
        <a:lstStyle/>
        <a:p>
          <a:endParaRPr lang="en-US"/>
        </a:p>
      </dgm:t>
    </dgm:pt>
    <dgm:pt modelId="{2BBC5C15-F86B-444F-B209-E6BD0D3AB7B5}">
      <dgm:prSet/>
      <dgm:spPr/>
      <dgm:t>
        <a:bodyPr/>
        <a:lstStyle/>
        <a:p>
          <a:pPr>
            <a:buFont typeface="Symbol" panose="05050102010706020507" pitchFamily="18" charset="2"/>
            <a:buChar char=""/>
          </a:pPr>
          <a:r>
            <a:rPr lang="en-US" dirty="0"/>
            <a:t>The New Mexico Economic Development Department (NMEDD) has created a program to assist businesses seeking emergency </a:t>
          </a:r>
          <a:r>
            <a:rPr lang="en-US" b="1" i="0" dirty="0"/>
            <a:t>loans</a:t>
          </a:r>
          <a:r>
            <a:rPr lang="en-US" dirty="0"/>
            <a:t> or </a:t>
          </a:r>
          <a:r>
            <a:rPr lang="en-US" b="1" dirty="0"/>
            <a:t>lines of credit </a:t>
          </a:r>
          <a:r>
            <a:rPr lang="en-US" dirty="0"/>
            <a:t>to deal with negative economic impacts from COVID-19. NMEDD can guarantee a portion of a loan or line of credit up to 80% of principal or $50,000. Loan proceeds are flexible and can be used for (but not limited to) the following: working capital, inventory and payroll.</a:t>
          </a:r>
        </a:p>
      </dgm:t>
    </dgm:pt>
    <dgm:pt modelId="{6A4C914B-7B36-49B8-AEF2-5E12BCF6A613}" type="parTrans" cxnId="{EE3F4987-60AD-4AB3-BF63-97096F27AA7D}">
      <dgm:prSet/>
      <dgm:spPr/>
      <dgm:t>
        <a:bodyPr/>
        <a:lstStyle/>
        <a:p>
          <a:endParaRPr lang="en-US"/>
        </a:p>
      </dgm:t>
    </dgm:pt>
    <dgm:pt modelId="{F60ED39E-B7E1-41FE-BE50-DF053438DD87}" type="sibTrans" cxnId="{EE3F4987-60AD-4AB3-BF63-97096F27AA7D}">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6A7AFAE-97BB-4766-961D-4B4252CC7171}" type="pres">
      <dgm:prSet presAssocID="{1367271D-507F-4B42-97B7-3D902A946F2E}" presName="parentLin" presStyleCnt="0"/>
      <dgm:spPr/>
    </dgm:pt>
    <dgm:pt modelId="{4CFA032F-7601-4D1D-BD1E-28558309E749}" type="pres">
      <dgm:prSet presAssocID="{1367271D-507F-4B42-97B7-3D902A946F2E}" presName="parentLeftMargin" presStyleLbl="node1" presStyleIdx="0" presStyleCnt="1"/>
      <dgm:spPr/>
    </dgm:pt>
    <dgm:pt modelId="{FC80E557-3FFB-4BEA-8195-434BCA6771C6}" type="pres">
      <dgm:prSet presAssocID="{1367271D-507F-4B42-97B7-3D902A946F2E}" presName="parentText" presStyleLbl="node1" presStyleIdx="0" presStyleCnt="1">
        <dgm:presLayoutVars>
          <dgm:chMax val="0"/>
          <dgm:bulletEnabled val="1"/>
        </dgm:presLayoutVars>
      </dgm:prSet>
      <dgm:spPr/>
    </dgm:pt>
    <dgm:pt modelId="{F52B1C25-C7C6-4323-AE57-9530EE33F0A2}" type="pres">
      <dgm:prSet presAssocID="{1367271D-507F-4B42-97B7-3D902A946F2E}" presName="negativeSpace" presStyleCnt="0"/>
      <dgm:spPr/>
    </dgm:pt>
    <dgm:pt modelId="{CCA6E1AF-3EE6-4C6B-AD1A-E3E4F11C2FBE}" type="pres">
      <dgm:prSet presAssocID="{1367271D-507F-4B42-97B7-3D902A946F2E}" presName="childText" presStyleLbl="conFgAcc1" presStyleIdx="0" presStyleCnt="1" custScaleY="89068">
        <dgm:presLayoutVars>
          <dgm:bulletEnabled val="1"/>
        </dgm:presLayoutVars>
      </dgm:prSet>
      <dgm:spPr/>
    </dgm:pt>
  </dgm:ptLst>
  <dgm:cxnLst>
    <dgm:cxn modelId="{80BBE95C-C3B0-41D6-ACFE-1298F7EEFDC5}" type="presOf" srcId="{176B16B1-9C20-4309-B105-2D1E77543DE5}" destId="{457D8F74-C113-4E28-AB60-6FD5C90343CE}" srcOrd="0" destOrd="0" presId="urn:microsoft.com/office/officeart/2005/8/layout/list1"/>
    <dgm:cxn modelId="{EE3F4987-60AD-4AB3-BF63-97096F27AA7D}" srcId="{1367271D-507F-4B42-97B7-3D902A946F2E}" destId="{2BBC5C15-F86B-444F-B209-E6BD0D3AB7B5}" srcOrd="0" destOrd="0" parTransId="{6A4C914B-7B36-49B8-AEF2-5E12BCF6A613}" sibTransId="{F60ED39E-B7E1-41FE-BE50-DF053438DD87}"/>
    <dgm:cxn modelId="{BEFF9DB6-DE58-459F-B7C5-0B0AE009A350}" type="presOf" srcId="{1367271D-507F-4B42-97B7-3D902A946F2E}" destId="{4CFA032F-7601-4D1D-BD1E-28558309E749}" srcOrd="0" destOrd="0" presId="urn:microsoft.com/office/officeart/2005/8/layout/list1"/>
    <dgm:cxn modelId="{6061A3BB-1C7D-44A5-AA24-AA44C7F5DE9F}" type="presOf" srcId="{2BBC5C15-F86B-444F-B209-E6BD0D3AB7B5}" destId="{CCA6E1AF-3EE6-4C6B-AD1A-E3E4F11C2FBE}" srcOrd="0" destOrd="0" presId="urn:microsoft.com/office/officeart/2005/8/layout/list1"/>
    <dgm:cxn modelId="{DB90F0F1-837B-4946-B1EF-F3D3C8484020}" srcId="{176B16B1-9C20-4309-B105-2D1E77543DE5}" destId="{1367271D-507F-4B42-97B7-3D902A946F2E}" srcOrd="0" destOrd="0" parTransId="{9DCE30C4-EB71-4C3A-82B4-F4532C23C32E}" sibTransId="{107F1496-53D4-48F0-A980-A5EC1942A7E3}"/>
    <dgm:cxn modelId="{F900D2FF-5775-4271-BCB1-91F02CFD2719}" type="presOf" srcId="{1367271D-507F-4B42-97B7-3D902A946F2E}" destId="{FC80E557-3FFB-4BEA-8195-434BCA6771C6}" srcOrd="1" destOrd="0" presId="urn:microsoft.com/office/officeart/2005/8/layout/list1"/>
    <dgm:cxn modelId="{DDE83E94-B0B1-4811-9DB6-D4A53D6BE86A}" type="presParOf" srcId="{457D8F74-C113-4E28-AB60-6FD5C90343CE}" destId="{86A7AFAE-97BB-4766-961D-4B4252CC7171}" srcOrd="0" destOrd="0" presId="urn:microsoft.com/office/officeart/2005/8/layout/list1"/>
    <dgm:cxn modelId="{15943D4D-0C71-408B-891A-1CE1A748A42C}" type="presParOf" srcId="{86A7AFAE-97BB-4766-961D-4B4252CC7171}" destId="{4CFA032F-7601-4D1D-BD1E-28558309E749}" srcOrd="0" destOrd="0" presId="urn:microsoft.com/office/officeart/2005/8/layout/list1"/>
    <dgm:cxn modelId="{2EB70C69-5788-48C8-831F-DF006E6861E8}" type="presParOf" srcId="{86A7AFAE-97BB-4766-961D-4B4252CC7171}" destId="{FC80E557-3FFB-4BEA-8195-434BCA6771C6}" srcOrd="1" destOrd="0" presId="urn:microsoft.com/office/officeart/2005/8/layout/list1"/>
    <dgm:cxn modelId="{923EAA16-04AE-4FE7-A13F-0C5D862A1AA5}" type="presParOf" srcId="{457D8F74-C113-4E28-AB60-6FD5C90343CE}" destId="{F52B1C25-C7C6-4323-AE57-9530EE33F0A2}" srcOrd="1" destOrd="0" presId="urn:microsoft.com/office/officeart/2005/8/layout/list1"/>
    <dgm:cxn modelId="{6994FA0E-3AC0-4FCB-BA3F-9E7D0596B7EC}" type="presParOf" srcId="{457D8F74-C113-4E28-AB60-6FD5C90343CE}" destId="{CCA6E1AF-3EE6-4C6B-AD1A-E3E4F11C2FB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91EBCBD-F712-4BC1-A5DF-40F9B97E20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6B7A7D-4644-44A3-A778-F5DEACE8048A}">
      <dgm:prSet/>
      <dgm:spPr/>
      <dgm:t>
        <a:bodyPr/>
        <a:lstStyle/>
        <a:p>
          <a:r>
            <a:rPr lang="en-US" b="1" dirty="0"/>
            <a:t>North Dakota</a:t>
          </a:r>
          <a:endParaRPr lang="en-US" dirty="0"/>
        </a:p>
      </dgm:t>
    </dgm:pt>
    <dgm:pt modelId="{475653D8-41C8-40E4-9561-EF354A296E1E}" type="parTrans" cxnId="{9DE7C36F-6EBD-4CB8-83AD-31332ED4783B}">
      <dgm:prSet/>
      <dgm:spPr/>
      <dgm:t>
        <a:bodyPr/>
        <a:lstStyle/>
        <a:p>
          <a:endParaRPr lang="en-US"/>
        </a:p>
      </dgm:t>
    </dgm:pt>
    <dgm:pt modelId="{E0B1ECCE-61C4-4DAC-AF48-E005B8DED97B}" type="sibTrans" cxnId="{9DE7C36F-6EBD-4CB8-83AD-31332ED4783B}">
      <dgm:prSet/>
      <dgm:spPr/>
      <dgm:t>
        <a:bodyPr/>
        <a:lstStyle/>
        <a:p>
          <a:endParaRPr lang="en-US"/>
        </a:p>
      </dgm:t>
    </dgm:pt>
    <dgm:pt modelId="{FEDF2E86-957F-4420-A92A-285C03DAE399}">
      <dgm:prSet/>
      <dgm:spPr/>
      <dgm:t>
        <a:bodyPr/>
        <a:lstStyle/>
        <a:p>
          <a:pPr>
            <a:buFont typeface="Symbol" panose="05050102010706020507" pitchFamily="18" charset="2"/>
            <a:buChar char=""/>
          </a:pPr>
          <a:r>
            <a:rPr lang="en-US" b="1" dirty="0"/>
            <a:t>Loans</a:t>
          </a:r>
          <a:r>
            <a:rPr lang="en-US" dirty="0"/>
            <a:t> and </a:t>
          </a:r>
          <a:r>
            <a:rPr lang="en-US" b="1" dirty="0"/>
            <a:t>equity investments </a:t>
          </a:r>
          <a:r>
            <a:rPr lang="en-US" dirty="0"/>
            <a:t>are available to companies certified as “primary sector business” under the North Dakota Development Fund</a:t>
          </a:r>
        </a:p>
      </dgm:t>
    </dgm:pt>
    <dgm:pt modelId="{F287F3B5-BA65-4A26-B018-51D78664F65F}" type="parTrans" cxnId="{EBE01CBE-8281-49D8-B458-6E8254B9CCCA}">
      <dgm:prSet/>
      <dgm:spPr/>
      <dgm:t>
        <a:bodyPr/>
        <a:lstStyle/>
        <a:p>
          <a:endParaRPr lang="en-US"/>
        </a:p>
      </dgm:t>
    </dgm:pt>
    <dgm:pt modelId="{F966F8D1-E131-4F1F-82FC-F25F635FDF73}" type="sibTrans" cxnId="{EBE01CBE-8281-49D8-B458-6E8254B9CCCA}">
      <dgm:prSet/>
      <dgm:spPr/>
      <dgm:t>
        <a:bodyPr/>
        <a:lstStyle/>
        <a:p>
          <a:endParaRPr lang="en-US"/>
        </a:p>
      </dgm:t>
    </dgm:pt>
    <dgm:pt modelId="{5173B64F-D8A3-4E62-9069-85AAD244651C}">
      <dgm:prSet/>
      <dgm:spPr/>
      <dgm:t>
        <a:bodyPr/>
        <a:lstStyle/>
        <a:p>
          <a:pPr>
            <a:buFont typeface="Symbol" panose="05050102010706020507" pitchFamily="18" charset="2"/>
            <a:buChar char=""/>
          </a:pPr>
          <a:r>
            <a:rPr lang="en-US" dirty="0"/>
            <a:t>Rural Growth Incentive Program Emergency Loans – the Department may declare an emergency and make loans to “Essential Service Companies”  that includes gas stations; pharmacies; grocers and, in some cases, restaurants in communities with less than 2,500 in population are eligible; requires a dollar-for-dollar match by the city; a community can apply for $25,000 to $75,000 in matching funding, and loan terms are based on individual needs.</a:t>
          </a:r>
        </a:p>
      </dgm:t>
    </dgm:pt>
    <dgm:pt modelId="{15FEC948-2D82-4A1D-92E1-7CEB32F5DB20}" type="parTrans" cxnId="{4A7BE264-3BE8-4341-82AA-30B13B693163}">
      <dgm:prSet/>
      <dgm:spPr/>
      <dgm:t>
        <a:bodyPr/>
        <a:lstStyle/>
        <a:p>
          <a:endParaRPr lang="en-US"/>
        </a:p>
      </dgm:t>
    </dgm:pt>
    <dgm:pt modelId="{37EDAD05-515B-4316-828B-347094C66C4F}" type="sibTrans" cxnId="{4A7BE264-3BE8-4341-82AA-30B13B693163}">
      <dgm:prSet/>
      <dgm:spPr/>
      <dgm:t>
        <a:bodyPr/>
        <a:lstStyle/>
        <a:p>
          <a:endParaRPr lang="en-US"/>
        </a:p>
      </dgm:t>
    </dgm:pt>
    <dgm:pt modelId="{B50D5CE8-F352-4AF9-9CCC-9F0F8F992004}">
      <dgm:prSet/>
      <dgm:spPr/>
      <dgm:t>
        <a:bodyPr/>
        <a:lstStyle/>
        <a:p>
          <a:pPr>
            <a:buFont typeface="Symbol" panose="05050102010706020507" pitchFamily="18" charset="2"/>
            <a:buChar char=""/>
          </a:pPr>
          <a:r>
            <a:rPr lang="en-US" dirty="0"/>
            <a:t>Through state’s revolving Rural Loan Fund and Venture Capital Program: up to $1 million, lower than market interest rate, can be in the form of a loan or equity investment, and funding can be used for working capital, equipment or real estate.</a:t>
          </a:r>
        </a:p>
      </dgm:t>
    </dgm:pt>
    <dgm:pt modelId="{19BF1DE9-54E1-4601-A9E4-395C0750317E}" type="parTrans" cxnId="{DC1E86C8-5C43-427A-A5F4-233647D748E3}">
      <dgm:prSet/>
      <dgm:spPr/>
    </dgm:pt>
    <dgm:pt modelId="{CC1672F8-3661-45E9-A5A9-A71B1FFD8AD0}" type="sibTrans" cxnId="{DC1E86C8-5C43-427A-A5F4-233647D748E3}">
      <dgm:prSet/>
      <dgm:spPr/>
    </dgm:pt>
    <dgm:pt modelId="{E314354B-FA18-4834-8C18-D3BB128E2EFD}" type="pres">
      <dgm:prSet presAssocID="{891EBCBD-F712-4BC1-A5DF-40F9B97E203C}" presName="linear" presStyleCnt="0">
        <dgm:presLayoutVars>
          <dgm:dir/>
          <dgm:animLvl val="lvl"/>
          <dgm:resizeHandles val="exact"/>
        </dgm:presLayoutVars>
      </dgm:prSet>
      <dgm:spPr/>
    </dgm:pt>
    <dgm:pt modelId="{53B2F984-0088-47A9-9F22-F8935F808E12}" type="pres">
      <dgm:prSet presAssocID="{2C6B7A7D-4644-44A3-A778-F5DEACE8048A}" presName="parentLin" presStyleCnt="0"/>
      <dgm:spPr/>
    </dgm:pt>
    <dgm:pt modelId="{8706515C-370A-4795-8762-637DEF884392}" type="pres">
      <dgm:prSet presAssocID="{2C6B7A7D-4644-44A3-A778-F5DEACE8048A}" presName="parentLeftMargin" presStyleLbl="node1" presStyleIdx="0" presStyleCnt="1"/>
      <dgm:spPr/>
    </dgm:pt>
    <dgm:pt modelId="{EAE88D4B-C6BA-4615-80CA-53FA8513A71F}" type="pres">
      <dgm:prSet presAssocID="{2C6B7A7D-4644-44A3-A778-F5DEACE8048A}" presName="parentText" presStyleLbl="node1" presStyleIdx="0" presStyleCnt="1">
        <dgm:presLayoutVars>
          <dgm:chMax val="0"/>
          <dgm:bulletEnabled val="1"/>
        </dgm:presLayoutVars>
      </dgm:prSet>
      <dgm:spPr/>
    </dgm:pt>
    <dgm:pt modelId="{BCE2BC0F-A947-40B1-B315-55C455339F6B}" type="pres">
      <dgm:prSet presAssocID="{2C6B7A7D-4644-44A3-A778-F5DEACE8048A}" presName="negativeSpace" presStyleCnt="0"/>
      <dgm:spPr/>
    </dgm:pt>
    <dgm:pt modelId="{72AE2585-E105-48F7-9634-36215B57240F}" type="pres">
      <dgm:prSet presAssocID="{2C6B7A7D-4644-44A3-A778-F5DEACE8048A}" presName="childText" presStyleLbl="conFgAcc1" presStyleIdx="0" presStyleCnt="1">
        <dgm:presLayoutVars>
          <dgm:bulletEnabled val="1"/>
        </dgm:presLayoutVars>
      </dgm:prSet>
      <dgm:spPr/>
    </dgm:pt>
  </dgm:ptLst>
  <dgm:cxnLst>
    <dgm:cxn modelId="{54C8ED25-5AF6-49AA-9B68-528F7029E3AE}" type="presOf" srcId="{FEDF2E86-957F-4420-A92A-285C03DAE399}" destId="{72AE2585-E105-48F7-9634-36215B57240F}" srcOrd="0" destOrd="0" presId="urn:microsoft.com/office/officeart/2005/8/layout/list1"/>
    <dgm:cxn modelId="{B670E529-AD64-4D45-BF15-3DC5B86F0D95}" type="presOf" srcId="{2C6B7A7D-4644-44A3-A778-F5DEACE8048A}" destId="{EAE88D4B-C6BA-4615-80CA-53FA8513A71F}" srcOrd="1" destOrd="0" presId="urn:microsoft.com/office/officeart/2005/8/layout/list1"/>
    <dgm:cxn modelId="{D9DD1D3C-2E37-40BA-B2C0-250E33D09F0B}" type="presOf" srcId="{2C6B7A7D-4644-44A3-A778-F5DEACE8048A}" destId="{8706515C-370A-4795-8762-637DEF884392}" srcOrd="0" destOrd="0" presId="urn:microsoft.com/office/officeart/2005/8/layout/list1"/>
    <dgm:cxn modelId="{2D04AD61-31ED-46A1-88BE-5890A6A9F632}" type="presOf" srcId="{B50D5CE8-F352-4AF9-9CCC-9F0F8F992004}" destId="{72AE2585-E105-48F7-9634-36215B57240F}" srcOrd="0" destOrd="1" presId="urn:microsoft.com/office/officeart/2005/8/layout/list1"/>
    <dgm:cxn modelId="{4A7BE264-3BE8-4341-82AA-30B13B693163}" srcId="{2C6B7A7D-4644-44A3-A778-F5DEACE8048A}" destId="{5173B64F-D8A3-4E62-9069-85AAD244651C}" srcOrd="1" destOrd="0" parTransId="{15FEC948-2D82-4A1D-92E1-7CEB32F5DB20}" sibTransId="{37EDAD05-515B-4316-828B-347094C66C4F}"/>
    <dgm:cxn modelId="{9DE7C36F-6EBD-4CB8-83AD-31332ED4783B}" srcId="{891EBCBD-F712-4BC1-A5DF-40F9B97E203C}" destId="{2C6B7A7D-4644-44A3-A778-F5DEACE8048A}" srcOrd="0" destOrd="0" parTransId="{475653D8-41C8-40E4-9561-EF354A296E1E}" sibTransId="{E0B1ECCE-61C4-4DAC-AF48-E005B8DED97B}"/>
    <dgm:cxn modelId="{F6237AB2-5EB6-4FFC-B909-025976D2E8DC}" type="presOf" srcId="{891EBCBD-F712-4BC1-A5DF-40F9B97E203C}" destId="{E314354B-FA18-4834-8C18-D3BB128E2EFD}" srcOrd="0" destOrd="0" presId="urn:microsoft.com/office/officeart/2005/8/layout/list1"/>
    <dgm:cxn modelId="{EBE01CBE-8281-49D8-B458-6E8254B9CCCA}" srcId="{2C6B7A7D-4644-44A3-A778-F5DEACE8048A}" destId="{FEDF2E86-957F-4420-A92A-285C03DAE399}" srcOrd="0" destOrd="0" parTransId="{F287F3B5-BA65-4A26-B018-51D78664F65F}" sibTransId="{F966F8D1-E131-4F1F-82FC-F25F635FDF73}"/>
    <dgm:cxn modelId="{DC1E86C8-5C43-427A-A5F4-233647D748E3}" srcId="{FEDF2E86-957F-4420-A92A-285C03DAE399}" destId="{B50D5CE8-F352-4AF9-9CCC-9F0F8F992004}" srcOrd="0" destOrd="0" parTransId="{19BF1DE9-54E1-4601-A9E4-395C0750317E}" sibTransId="{CC1672F8-3661-45E9-A5A9-A71B1FFD8AD0}"/>
    <dgm:cxn modelId="{1C673AD0-76F5-442B-952F-6DC31558A09A}" type="presOf" srcId="{5173B64F-D8A3-4E62-9069-85AAD244651C}" destId="{72AE2585-E105-48F7-9634-36215B57240F}" srcOrd="0" destOrd="2" presId="urn:microsoft.com/office/officeart/2005/8/layout/list1"/>
    <dgm:cxn modelId="{85DD4920-6FF3-40FA-8849-ADBC47AA899C}" type="presParOf" srcId="{E314354B-FA18-4834-8C18-D3BB128E2EFD}" destId="{53B2F984-0088-47A9-9F22-F8935F808E12}" srcOrd="0" destOrd="0" presId="urn:microsoft.com/office/officeart/2005/8/layout/list1"/>
    <dgm:cxn modelId="{92CC7089-8EF2-48C1-8706-3B226D308F96}" type="presParOf" srcId="{53B2F984-0088-47A9-9F22-F8935F808E12}" destId="{8706515C-370A-4795-8762-637DEF884392}" srcOrd="0" destOrd="0" presId="urn:microsoft.com/office/officeart/2005/8/layout/list1"/>
    <dgm:cxn modelId="{FC1E62A5-2E01-4CED-92DA-59AACA3A8AB6}" type="presParOf" srcId="{53B2F984-0088-47A9-9F22-F8935F808E12}" destId="{EAE88D4B-C6BA-4615-80CA-53FA8513A71F}" srcOrd="1" destOrd="0" presId="urn:microsoft.com/office/officeart/2005/8/layout/list1"/>
    <dgm:cxn modelId="{5188055E-25D3-4CF0-BC4B-B90856FC8C88}" type="presParOf" srcId="{E314354B-FA18-4834-8C18-D3BB128E2EFD}" destId="{BCE2BC0F-A947-40B1-B315-55C455339F6B}" srcOrd="1" destOrd="0" presId="urn:microsoft.com/office/officeart/2005/8/layout/list1"/>
    <dgm:cxn modelId="{CB5349C6-4BB1-4911-9BF8-95135378B4A4}" type="presParOf" srcId="{E314354B-FA18-4834-8C18-D3BB128E2EFD}" destId="{72AE2585-E105-48F7-9634-36215B57240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F36CB0-C16E-49D2-89D0-E10DE647872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CDAB07E-9D41-4F7C-A81E-01E20A17C7C4}">
      <dgm:prSet/>
      <dgm:spPr/>
      <dgm:t>
        <a:bodyPr/>
        <a:lstStyle/>
        <a:p>
          <a:r>
            <a:rPr lang="en-US" b="1"/>
            <a:t>Oregon</a:t>
          </a:r>
          <a:endParaRPr lang="en-US"/>
        </a:p>
      </dgm:t>
    </dgm:pt>
    <dgm:pt modelId="{A3CD6CAE-D0F7-4EA0-AADB-A04E2F72609D}" type="parTrans" cxnId="{AC3240E8-67ED-45B2-B8C3-A3CCC9215FB6}">
      <dgm:prSet/>
      <dgm:spPr/>
      <dgm:t>
        <a:bodyPr/>
        <a:lstStyle/>
        <a:p>
          <a:endParaRPr lang="en-US"/>
        </a:p>
      </dgm:t>
    </dgm:pt>
    <dgm:pt modelId="{81D835F4-7E74-4DF8-95AC-A92CC69BDAD5}" type="sibTrans" cxnId="{AC3240E8-67ED-45B2-B8C3-A3CCC9215FB6}">
      <dgm:prSet/>
      <dgm:spPr/>
      <dgm:t>
        <a:bodyPr/>
        <a:lstStyle/>
        <a:p>
          <a:endParaRPr lang="en-US"/>
        </a:p>
      </dgm:t>
    </dgm:pt>
    <dgm:pt modelId="{8BDD4C59-31F8-4BD7-A1C2-A34619051D9D}">
      <dgm:prSet/>
      <dgm:spPr/>
      <dgm:t>
        <a:bodyPr/>
        <a:lstStyle/>
        <a:p>
          <a:pPr>
            <a:buFont typeface="Symbol" panose="05050102010706020507" pitchFamily="18" charset="2"/>
            <a:buChar char=""/>
          </a:pPr>
          <a:r>
            <a:rPr lang="en-US" dirty="0" err="1"/>
            <a:t>WaFD</a:t>
          </a:r>
          <a:r>
            <a:rPr lang="en-US" dirty="0"/>
            <a:t> Bank Small Business Lifeline- bank is offering small business </a:t>
          </a:r>
          <a:r>
            <a:rPr lang="en-US" b="1" dirty="0"/>
            <a:t>lines of credit </a:t>
          </a:r>
          <a:r>
            <a:rPr lang="en-US" dirty="0"/>
            <a:t>up to $200,000 interest free for 90 days to businesses affected by Coronavirus (COVID-19); will expedite processing for lines of credit up to $30,000 to existing and new credit worthy clients in their regional market who have been in operation at least two years and can show a 10 percent loss in revenue due to the impact of Coronavirus.</a:t>
          </a:r>
        </a:p>
      </dgm:t>
    </dgm:pt>
    <dgm:pt modelId="{0B2A4703-7275-400E-8AE8-6B9832306A36}" type="parTrans" cxnId="{A99D9049-79B8-44B7-B3D9-C9DC22F76CBC}">
      <dgm:prSet/>
      <dgm:spPr/>
      <dgm:t>
        <a:bodyPr/>
        <a:lstStyle/>
        <a:p>
          <a:endParaRPr lang="en-US"/>
        </a:p>
      </dgm:t>
    </dgm:pt>
    <dgm:pt modelId="{0886EA3C-55C4-459C-BECE-584C5816688A}" type="sibTrans" cxnId="{A99D9049-79B8-44B7-B3D9-C9DC22F76CBC}">
      <dgm:prSet/>
      <dgm:spPr/>
      <dgm:t>
        <a:bodyPr/>
        <a:lstStyle/>
        <a:p>
          <a:endParaRPr lang="en-US"/>
        </a:p>
      </dgm:t>
    </dgm:pt>
    <dgm:pt modelId="{7867C577-FE61-43B5-91B1-351D7658CBFB}" type="pres">
      <dgm:prSet presAssocID="{70F36CB0-C16E-49D2-89D0-E10DE647872A}" presName="Name0" presStyleCnt="0">
        <dgm:presLayoutVars>
          <dgm:dir/>
          <dgm:animLvl val="lvl"/>
          <dgm:resizeHandles val="exact"/>
        </dgm:presLayoutVars>
      </dgm:prSet>
      <dgm:spPr/>
    </dgm:pt>
    <dgm:pt modelId="{32491D9C-554E-42AD-966E-E4738DD0CD1E}" type="pres">
      <dgm:prSet presAssocID="{BCDAB07E-9D41-4F7C-A81E-01E20A17C7C4}" presName="composite" presStyleCnt="0"/>
      <dgm:spPr/>
    </dgm:pt>
    <dgm:pt modelId="{5912ABAA-5CB8-4E69-9019-72493450E21F}" type="pres">
      <dgm:prSet presAssocID="{BCDAB07E-9D41-4F7C-A81E-01E20A17C7C4}" presName="parTx" presStyleLbl="alignNode1" presStyleIdx="0" presStyleCnt="1">
        <dgm:presLayoutVars>
          <dgm:chMax val="0"/>
          <dgm:chPref val="0"/>
          <dgm:bulletEnabled val="1"/>
        </dgm:presLayoutVars>
      </dgm:prSet>
      <dgm:spPr/>
    </dgm:pt>
    <dgm:pt modelId="{1D2D39F5-47E5-4F89-BAB5-D797F91F1F60}" type="pres">
      <dgm:prSet presAssocID="{BCDAB07E-9D41-4F7C-A81E-01E20A17C7C4}" presName="desTx" presStyleLbl="alignAccFollowNode1" presStyleIdx="0" presStyleCnt="1">
        <dgm:presLayoutVars>
          <dgm:bulletEnabled val="1"/>
        </dgm:presLayoutVars>
      </dgm:prSet>
      <dgm:spPr/>
    </dgm:pt>
  </dgm:ptLst>
  <dgm:cxnLst>
    <dgm:cxn modelId="{4FD8D308-C124-4CD3-A15E-B73D88073A62}" type="presOf" srcId="{8BDD4C59-31F8-4BD7-A1C2-A34619051D9D}" destId="{1D2D39F5-47E5-4F89-BAB5-D797F91F1F60}" srcOrd="0" destOrd="0" presId="urn:microsoft.com/office/officeart/2005/8/layout/hList1"/>
    <dgm:cxn modelId="{62E42520-8B2A-4C17-AFDC-9BD9DA454E40}" type="presOf" srcId="{70F36CB0-C16E-49D2-89D0-E10DE647872A}" destId="{7867C577-FE61-43B5-91B1-351D7658CBFB}" srcOrd="0" destOrd="0" presId="urn:microsoft.com/office/officeart/2005/8/layout/hList1"/>
    <dgm:cxn modelId="{A99D9049-79B8-44B7-B3D9-C9DC22F76CBC}" srcId="{BCDAB07E-9D41-4F7C-A81E-01E20A17C7C4}" destId="{8BDD4C59-31F8-4BD7-A1C2-A34619051D9D}" srcOrd="0" destOrd="0" parTransId="{0B2A4703-7275-400E-8AE8-6B9832306A36}" sibTransId="{0886EA3C-55C4-459C-BECE-584C5816688A}"/>
    <dgm:cxn modelId="{8CAE2181-3127-48A6-AA27-E6336B9F0259}" type="presOf" srcId="{BCDAB07E-9D41-4F7C-A81E-01E20A17C7C4}" destId="{5912ABAA-5CB8-4E69-9019-72493450E21F}" srcOrd="0" destOrd="0" presId="urn:microsoft.com/office/officeart/2005/8/layout/hList1"/>
    <dgm:cxn modelId="{AC3240E8-67ED-45B2-B8C3-A3CCC9215FB6}" srcId="{70F36CB0-C16E-49D2-89D0-E10DE647872A}" destId="{BCDAB07E-9D41-4F7C-A81E-01E20A17C7C4}" srcOrd="0" destOrd="0" parTransId="{A3CD6CAE-D0F7-4EA0-AADB-A04E2F72609D}" sibTransId="{81D835F4-7E74-4DF8-95AC-A92CC69BDAD5}"/>
    <dgm:cxn modelId="{8318AD35-69BB-4FCB-9C2E-217C34E55BC6}" type="presParOf" srcId="{7867C577-FE61-43B5-91B1-351D7658CBFB}" destId="{32491D9C-554E-42AD-966E-E4738DD0CD1E}" srcOrd="0" destOrd="0" presId="urn:microsoft.com/office/officeart/2005/8/layout/hList1"/>
    <dgm:cxn modelId="{5E27F20A-2F42-475F-87B6-77B35BB3747E}" type="presParOf" srcId="{32491D9C-554E-42AD-966E-E4738DD0CD1E}" destId="{5912ABAA-5CB8-4E69-9019-72493450E21F}" srcOrd="0" destOrd="0" presId="urn:microsoft.com/office/officeart/2005/8/layout/hList1"/>
    <dgm:cxn modelId="{68359D3C-A0C3-426A-BDCA-F90B8FCCFC0D}" type="presParOf" srcId="{32491D9C-554E-42AD-966E-E4738DD0CD1E}" destId="{1D2D39F5-47E5-4F89-BAB5-D797F91F1F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49E9141-F2F9-4BF2-A74C-E13D56DE2EB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A2BFB1-9C28-4802-BE7B-069794AC5BD7}">
      <dgm:prSet/>
      <dgm:spPr/>
      <dgm:t>
        <a:bodyPr/>
        <a:lstStyle/>
        <a:p>
          <a:r>
            <a:rPr lang="en-US" b="1"/>
            <a:t>Wisconsin</a:t>
          </a:r>
          <a:endParaRPr lang="en-US"/>
        </a:p>
      </dgm:t>
    </dgm:pt>
    <dgm:pt modelId="{1A2B1966-0E9A-4AFC-A4F7-963729814035}" type="parTrans" cxnId="{6D3B441C-1A0C-437C-A20F-1F4F16F0D5F7}">
      <dgm:prSet/>
      <dgm:spPr/>
      <dgm:t>
        <a:bodyPr/>
        <a:lstStyle/>
        <a:p>
          <a:endParaRPr lang="en-US"/>
        </a:p>
      </dgm:t>
    </dgm:pt>
    <dgm:pt modelId="{150B65B2-78D4-40A2-8269-4132822B7481}" type="sibTrans" cxnId="{6D3B441C-1A0C-437C-A20F-1F4F16F0D5F7}">
      <dgm:prSet/>
      <dgm:spPr/>
      <dgm:t>
        <a:bodyPr/>
        <a:lstStyle/>
        <a:p>
          <a:endParaRPr lang="en-US"/>
        </a:p>
      </dgm:t>
    </dgm:pt>
    <dgm:pt modelId="{57B45E3F-D203-459B-B712-28ADB22C0D41}">
      <dgm:prSet/>
      <dgm:spPr/>
      <dgm:t>
        <a:bodyPr/>
        <a:lstStyle/>
        <a:p>
          <a:pPr>
            <a:buFont typeface="Symbol" panose="05050102010706020507" pitchFamily="18" charset="2"/>
            <a:buChar char=""/>
          </a:pPr>
          <a:r>
            <a:rPr lang="en-US" dirty="0"/>
            <a:t>Wisconsin Economic Development Corporation approved $5 million in funding for Small Business 20/20 that will provide </a:t>
          </a:r>
          <a:r>
            <a:rPr lang="en-US" b="1" dirty="0"/>
            <a:t>grants</a:t>
          </a:r>
          <a:r>
            <a:rPr lang="en-US" dirty="0"/>
            <a:t> of up to $20,000 to targeted businesses with no more than 20 employees to cover rent and to meet payroll expenses, including paid leave (including sick, family and other leave related to COVID-19).</a:t>
          </a:r>
        </a:p>
      </dgm:t>
    </dgm:pt>
    <dgm:pt modelId="{89FE06E8-DDEC-470A-8E24-4F919160B939}" type="parTrans" cxnId="{5574B9C9-1988-4A97-AE96-731DC58F2197}">
      <dgm:prSet/>
      <dgm:spPr/>
      <dgm:t>
        <a:bodyPr/>
        <a:lstStyle/>
        <a:p>
          <a:endParaRPr lang="en-US"/>
        </a:p>
      </dgm:t>
    </dgm:pt>
    <dgm:pt modelId="{CA5DAACF-4E53-4D3D-A558-83BCA96B9016}" type="sibTrans" cxnId="{5574B9C9-1988-4A97-AE96-731DC58F2197}">
      <dgm:prSet/>
      <dgm:spPr/>
      <dgm:t>
        <a:bodyPr/>
        <a:lstStyle/>
        <a:p>
          <a:endParaRPr lang="en-US"/>
        </a:p>
      </dgm:t>
    </dgm:pt>
    <dgm:pt modelId="{0FD5E7E7-8461-4A57-B6F1-B1ACE948F9B7}" type="pres">
      <dgm:prSet presAssocID="{249E9141-F2F9-4BF2-A74C-E13D56DE2EBA}" presName="linear" presStyleCnt="0">
        <dgm:presLayoutVars>
          <dgm:dir/>
          <dgm:animLvl val="lvl"/>
          <dgm:resizeHandles val="exact"/>
        </dgm:presLayoutVars>
      </dgm:prSet>
      <dgm:spPr/>
    </dgm:pt>
    <dgm:pt modelId="{4FE33245-E763-4E83-8043-947F1866F7F0}" type="pres">
      <dgm:prSet presAssocID="{0BA2BFB1-9C28-4802-BE7B-069794AC5BD7}" presName="parentLin" presStyleCnt="0"/>
      <dgm:spPr/>
    </dgm:pt>
    <dgm:pt modelId="{4D0041B2-11F1-4161-9F8B-D22D39D3D4F0}" type="pres">
      <dgm:prSet presAssocID="{0BA2BFB1-9C28-4802-BE7B-069794AC5BD7}" presName="parentLeftMargin" presStyleLbl="node1" presStyleIdx="0" presStyleCnt="1"/>
      <dgm:spPr/>
    </dgm:pt>
    <dgm:pt modelId="{2FF64745-880C-4498-ACE8-5E1D6744CD1D}" type="pres">
      <dgm:prSet presAssocID="{0BA2BFB1-9C28-4802-BE7B-069794AC5BD7}" presName="parentText" presStyleLbl="node1" presStyleIdx="0" presStyleCnt="1">
        <dgm:presLayoutVars>
          <dgm:chMax val="0"/>
          <dgm:bulletEnabled val="1"/>
        </dgm:presLayoutVars>
      </dgm:prSet>
      <dgm:spPr/>
    </dgm:pt>
    <dgm:pt modelId="{9663BEF9-6241-455B-AC21-F7E5C5094002}" type="pres">
      <dgm:prSet presAssocID="{0BA2BFB1-9C28-4802-BE7B-069794AC5BD7}" presName="negativeSpace" presStyleCnt="0"/>
      <dgm:spPr/>
    </dgm:pt>
    <dgm:pt modelId="{BD738B17-6097-4794-97A8-B5E82C0E9590}" type="pres">
      <dgm:prSet presAssocID="{0BA2BFB1-9C28-4802-BE7B-069794AC5BD7}" presName="childText" presStyleLbl="conFgAcc1" presStyleIdx="0" presStyleCnt="1">
        <dgm:presLayoutVars>
          <dgm:bulletEnabled val="1"/>
        </dgm:presLayoutVars>
      </dgm:prSet>
      <dgm:spPr/>
    </dgm:pt>
  </dgm:ptLst>
  <dgm:cxnLst>
    <dgm:cxn modelId="{6D3B441C-1A0C-437C-A20F-1F4F16F0D5F7}" srcId="{249E9141-F2F9-4BF2-A74C-E13D56DE2EBA}" destId="{0BA2BFB1-9C28-4802-BE7B-069794AC5BD7}" srcOrd="0" destOrd="0" parTransId="{1A2B1966-0E9A-4AFC-A4F7-963729814035}" sibTransId="{150B65B2-78D4-40A2-8269-4132822B7481}"/>
    <dgm:cxn modelId="{0BBB0F32-70F4-4A2B-9217-19C6B9848935}" type="presOf" srcId="{57B45E3F-D203-459B-B712-28ADB22C0D41}" destId="{BD738B17-6097-4794-97A8-B5E82C0E9590}" srcOrd="0" destOrd="0" presId="urn:microsoft.com/office/officeart/2005/8/layout/list1"/>
    <dgm:cxn modelId="{171A3A97-7595-4F2F-B63E-7B116413BF05}" type="presOf" srcId="{249E9141-F2F9-4BF2-A74C-E13D56DE2EBA}" destId="{0FD5E7E7-8461-4A57-B6F1-B1ACE948F9B7}" srcOrd="0" destOrd="0" presId="urn:microsoft.com/office/officeart/2005/8/layout/list1"/>
    <dgm:cxn modelId="{E51110A9-4D37-475B-AE6C-616E78D99813}" type="presOf" srcId="{0BA2BFB1-9C28-4802-BE7B-069794AC5BD7}" destId="{4D0041B2-11F1-4161-9F8B-D22D39D3D4F0}" srcOrd="0" destOrd="0" presId="urn:microsoft.com/office/officeart/2005/8/layout/list1"/>
    <dgm:cxn modelId="{BE2316C1-D636-4E6A-98E0-6330291D1968}" type="presOf" srcId="{0BA2BFB1-9C28-4802-BE7B-069794AC5BD7}" destId="{2FF64745-880C-4498-ACE8-5E1D6744CD1D}" srcOrd="1" destOrd="0" presId="urn:microsoft.com/office/officeart/2005/8/layout/list1"/>
    <dgm:cxn modelId="{5574B9C9-1988-4A97-AE96-731DC58F2197}" srcId="{0BA2BFB1-9C28-4802-BE7B-069794AC5BD7}" destId="{57B45E3F-D203-459B-B712-28ADB22C0D41}" srcOrd="0" destOrd="0" parTransId="{89FE06E8-DDEC-470A-8E24-4F919160B939}" sibTransId="{CA5DAACF-4E53-4D3D-A558-83BCA96B9016}"/>
    <dgm:cxn modelId="{FD053F80-0868-4F8A-932F-C77D481901BF}" type="presParOf" srcId="{0FD5E7E7-8461-4A57-B6F1-B1ACE948F9B7}" destId="{4FE33245-E763-4E83-8043-947F1866F7F0}" srcOrd="0" destOrd="0" presId="urn:microsoft.com/office/officeart/2005/8/layout/list1"/>
    <dgm:cxn modelId="{AE9E50E5-BD46-4ECC-97E9-E6C3460F8D6B}" type="presParOf" srcId="{4FE33245-E763-4E83-8043-947F1866F7F0}" destId="{4D0041B2-11F1-4161-9F8B-D22D39D3D4F0}" srcOrd="0" destOrd="0" presId="urn:microsoft.com/office/officeart/2005/8/layout/list1"/>
    <dgm:cxn modelId="{1176581F-5B52-43EF-A558-C224A25EE1AD}" type="presParOf" srcId="{4FE33245-E763-4E83-8043-947F1866F7F0}" destId="{2FF64745-880C-4498-ACE8-5E1D6744CD1D}" srcOrd="1" destOrd="0" presId="urn:microsoft.com/office/officeart/2005/8/layout/list1"/>
    <dgm:cxn modelId="{F0E5A640-C46C-475C-B935-7FCEFB6A92A2}" type="presParOf" srcId="{0FD5E7E7-8461-4A57-B6F1-B1ACE948F9B7}" destId="{9663BEF9-6241-455B-AC21-F7E5C5094002}" srcOrd="1" destOrd="0" presId="urn:microsoft.com/office/officeart/2005/8/layout/list1"/>
    <dgm:cxn modelId="{34F2E8A8-3E16-49CE-ACC9-EF1925C36096}" type="presParOf" srcId="{0FD5E7E7-8461-4A57-B6F1-B1ACE948F9B7}" destId="{BD738B17-6097-4794-97A8-B5E82C0E959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39A62-F03D-4A6E-A1CF-399BD8DDC6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BF3981-62AD-46C3-91D8-3380F71E3440}">
      <dgm:prSet phldrT="[Text]"/>
      <dgm:spPr/>
      <dgm:t>
        <a:bodyPr/>
        <a:lstStyle/>
        <a:p>
          <a:r>
            <a:rPr lang="en-US" dirty="0"/>
            <a:t>Montrose Group</a:t>
          </a:r>
        </a:p>
      </dgm:t>
    </dgm:pt>
    <dgm:pt modelId="{8FC0B813-D5CC-4250-82AF-A386A295EEEE}" type="parTrans" cxnId="{3906603C-2CF8-4349-BAE6-2D2F05F7F317}">
      <dgm:prSet/>
      <dgm:spPr/>
      <dgm:t>
        <a:bodyPr/>
        <a:lstStyle/>
        <a:p>
          <a:endParaRPr lang="en-US"/>
        </a:p>
      </dgm:t>
    </dgm:pt>
    <dgm:pt modelId="{3CA671DD-8C30-4F57-98E8-C011859CAFAF}" type="sibTrans" cxnId="{3906603C-2CF8-4349-BAE6-2D2F05F7F317}">
      <dgm:prSet/>
      <dgm:spPr/>
      <dgm:t>
        <a:bodyPr/>
        <a:lstStyle/>
        <a:p>
          <a:endParaRPr lang="en-US"/>
        </a:p>
      </dgm:t>
    </dgm:pt>
    <dgm:pt modelId="{88297927-844F-41DD-B79A-71ADDEFCE25F}">
      <dgm:prSet phldrT="[Text]"/>
      <dgm:spPr/>
      <dgm:t>
        <a:bodyPr/>
        <a:lstStyle/>
        <a:p>
          <a:r>
            <a:rPr lang="en-US" dirty="0"/>
            <a:t>Ohio Statewide Development Corporation</a:t>
          </a:r>
        </a:p>
      </dgm:t>
    </dgm:pt>
    <dgm:pt modelId="{1A74BFCD-A080-4A87-AAA1-260CB95D4744}" type="parTrans" cxnId="{88920427-8E66-4A2D-BC4B-0289824C8C00}">
      <dgm:prSet/>
      <dgm:spPr/>
      <dgm:t>
        <a:bodyPr/>
        <a:lstStyle/>
        <a:p>
          <a:endParaRPr lang="en-US"/>
        </a:p>
      </dgm:t>
    </dgm:pt>
    <dgm:pt modelId="{54DB2849-7ABC-4B21-BB83-489D138AE90D}" type="sibTrans" cxnId="{88920427-8E66-4A2D-BC4B-0289824C8C00}">
      <dgm:prSet/>
      <dgm:spPr/>
      <dgm:t>
        <a:bodyPr/>
        <a:lstStyle/>
        <a:p>
          <a:endParaRPr lang="en-US"/>
        </a:p>
      </dgm:t>
    </dgm:pt>
    <dgm:pt modelId="{83AB62F9-5BC2-4472-A3D9-F3BBCF617E81}">
      <dgm:prSet phldrT="[Text]"/>
      <dgm:spPr/>
      <dgm:t>
        <a:bodyPr/>
        <a:lstStyle/>
        <a:p>
          <a:r>
            <a:rPr lang="en-US" dirty="0"/>
            <a:t>COVID 19 Economic  Impact </a:t>
          </a:r>
        </a:p>
      </dgm:t>
    </dgm:pt>
    <dgm:pt modelId="{6E8CF056-D572-42C5-857E-81AF6D90DF5A}" type="parTrans" cxnId="{5DF4D71B-370D-4B60-A83B-5F933045E8D9}">
      <dgm:prSet/>
      <dgm:spPr/>
      <dgm:t>
        <a:bodyPr/>
        <a:lstStyle/>
        <a:p>
          <a:endParaRPr lang="en-US"/>
        </a:p>
      </dgm:t>
    </dgm:pt>
    <dgm:pt modelId="{61BB80CE-A89D-4260-8CF0-C10C5FD86228}" type="sibTrans" cxnId="{5DF4D71B-370D-4B60-A83B-5F933045E8D9}">
      <dgm:prSet/>
      <dgm:spPr/>
      <dgm:t>
        <a:bodyPr/>
        <a:lstStyle/>
        <a:p>
          <a:endParaRPr lang="en-US"/>
        </a:p>
      </dgm:t>
    </dgm:pt>
    <dgm:pt modelId="{99F08D6E-58AD-462F-9DC8-D0483ADCFCB8}">
      <dgm:prSet phldrT="[Text]"/>
      <dgm:spPr/>
      <dgm:t>
        <a:bodyPr/>
        <a:lstStyle/>
        <a:p>
          <a:r>
            <a:rPr lang="en-US" dirty="0"/>
            <a:t>Small Business Financing Strategy</a:t>
          </a:r>
        </a:p>
      </dgm:t>
    </dgm:pt>
    <dgm:pt modelId="{0F9AAFD8-4384-431D-B7F7-81670CB10033}" type="parTrans" cxnId="{C5105839-B507-4C74-A058-099F5DF5BF13}">
      <dgm:prSet/>
      <dgm:spPr/>
      <dgm:t>
        <a:bodyPr/>
        <a:lstStyle/>
        <a:p>
          <a:endParaRPr lang="en-US"/>
        </a:p>
      </dgm:t>
    </dgm:pt>
    <dgm:pt modelId="{0C043686-20A2-429A-9BDD-F28656DC3FBE}" type="sibTrans" cxnId="{C5105839-B507-4C74-A058-099F5DF5BF13}">
      <dgm:prSet/>
      <dgm:spPr/>
      <dgm:t>
        <a:bodyPr/>
        <a:lstStyle/>
        <a:p>
          <a:endParaRPr lang="en-US"/>
        </a:p>
      </dgm:t>
    </dgm:pt>
    <dgm:pt modelId="{A2E8C890-4903-4409-8F41-F2404AE66623}">
      <dgm:prSet phldrT="[Text]"/>
      <dgm:spPr/>
      <dgm:t>
        <a:bodyPr/>
        <a:lstStyle/>
        <a:p>
          <a:r>
            <a:rPr lang="en-US" dirty="0"/>
            <a:t>SBA Program Review</a:t>
          </a:r>
        </a:p>
      </dgm:t>
    </dgm:pt>
    <dgm:pt modelId="{9203C021-372C-4D5E-85C4-5F98786244A9}" type="parTrans" cxnId="{4B4D6290-4EB2-4F0B-8381-7008AC417724}">
      <dgm:prSet/>
      <dgm:spPr/>
      <dgm:t>
        <a:bodyPr/>
        <a:lstStyle/>
        <a:p>
          <a:endParaRPr lang="en-US"/>
        </a:p>
      </dgm:t>
    </dgm:pt>
    <dgm:pt modelId="{6EC3C828-1844-4FE7-9BFD-BFFEBEED9418}" type="sibTrans" cxnId="{4B4D6290-4EB2-4F0B-8381-7008AC417724}">
      <dgm:prSet/>
      <dgm:spPr/>
      <dgm:t>
        <a:bodyPr/>
        <a:lstStyle/>
        <a:p>
          <a:endParaRPr lang="en-US"/>
        </a:p>
      </dgm:t>
    </dgm:pt>
    <dgm:pt modelId="{CDC2EA98-8B0D-4841-AA0A-4E4612D2A09B}">
      <dgm:prSet phldrT="[Text]"/>
      <dgm:spPr/>
      <dgm:t>
        <a:bodyPr/>
        <a:lstStyle/>
        <a:p>
          <a:r>
            <a:rPr lang="en-US" dirty="0"/>
            <a:t>State Program Review</a:t>
          </a:r>
        </a:p>
      </dgm:t>
    </dgm:pt>
    <dgm:pt modelId="{F0C0A182-7B20-4881-A134-03D80C72FBD6}" type="parTrans" cxnId="{412FEF8D-D5CC-4CAE-98AC-86D2EC7913DA}">
      <dgm:prSet/>
      <dgm:spPr/>
      <dgm:t>
        <a:bodyPr/>
        <a:lstStyle/>
        <a:p>
          <a:endParaRPr lang="en-US"/>
        </a:p>
      </dgm:t>
    </dgm:pt>
    <dgm:pt modelId="{BA92956A-738A-4821-8F17-9BB1D91D43FF}" type="sibTrans" cxnId="{412FEF8D-D5CC-4CAE-98AC-86D2EC7913DA}">
      <dgm:prSet/>
      <dgm:spPr/>
      <dgm:t>
        <a:bodyPr/>
        <a:lstStyle/>
        <a:p>
          <a:endParaRPr lang="en-US"/>
        </a:p>
      </dgm:t>
    </dgm:pt>
    <dgm:pt modelId="{8E8F3876-D1CE-4B21-9529-7446D39F03AD}" type="pres">
      <dgm:prSet presAssocID="{ABB39A62-F03D-4A6E-A1CF-399BD8DDC694}" presName="diagram" presStyleCnt="0">
        <dgm:presLayoutVars>
          <dgm:dir/>
          <dgm:resizeHandles val="exact"/>
        </dgm:presLayoutVars>
      </dgm:prSet>
      <dgm:spPr/>
    </dgm:pt>
    <dgm:pt modelId="{B79740BC-2A24-42C0-ACC8-6E8E45D1EBB9}" type="pres">
      <dgm:prSet presAssocID="{7ABF3981-62AD-46C3-91D8-3380F71E3440}" presName="node" presStyleLbl="node1" presStyleIdx="0" presStyleCnt="6">
        <dgm:presLayoutVars>
          <dgm:bulletEnabled val="1"/>
        </dgm:presLayoutVars>
      </dgm:prSet>
      <dgm:spPr/>
    </dgm:pt>
    <dgm:pt modelId="{B0B78E25-045F-4E1C-93F1-514652EBFDBB}" type="pres">
      <dgm:prSet presAssocID="{3CA671DD-8C30-4F57-98E8-C011859CAFAF}" presName="sibTrans" presStyleCnt="0"/>
      <dgm:spPr/>
    </dgm:pt>
    <dgm:pt modelId="{02EE92F1-890D-4028-A51C-A60222F5CF83}" type="pres">
      <dgm:prSet presAssocID="{88297927-844F-41DD-B79A-71ADDEFCE25F}" presName="node" presStyleLbl="node1" presStyleIdx="1" presStyleCnt="6">
        <dgm:presLayoutVars>
          <dgm:bulletEnabled val="1"/>
        </dgm:presLayoutVars>
      </dgm:prSet>
      <dgm:spPr/>
    </dgm:pt>
    <dgm:pt modelId="{1F0AC45D-3CAB-4FE9-9D80-AC1FBA77BE5F}" type="pres">
      <dgm:prSet presAssocID="{54DB2849-7ABC-4B21-BB83-489D138AE90D}" presName="sibTrans" presStyleCnt="0"/>
      <dgm:spPr/>
    </dgm:pt>
    <dgm:pt modelId="{E7992C57-7AE8-4C15-9466-BF570454A647}" type="pres">
      <dgm:prSet presAssocID="{83AB62F9-5BC2-4472-A3D9-F3BBCF617E81}" presName="node" presStyleLbl="node1" presStyleIdx="2" presStyleCnt="6">
        <dgm:presLayoutVars>
          <dgm:bulletEnabled val="1"/>
        </dgm:presLayoutVars>
      </dgm:prSet>
      <dgm:spPr/>
    </dgm:pt>
    <dgm:pt modelId="{65715449-02DB-43C6-866B-4FA804169FEB}" type="pres">
      <dgm:prSet presAssocID="{61BB80CE-A89D-4260-8CF0-C10C5FD86228}" presName="sibTrans" presStyleCnt="0"/>
      <dgm:spPr/>
    </dgm:pt>
    <dgm:pt modelId="{6189715F-DD22-40D3-BB79-06A1FE961B5E}" type="pres">
      <dgm:prSet presAssocID="{A2E8C890-4903-4409-8F41-F2404AE66623}" presName="node" presStyleLbl="node1" presStyleIdx="3" presStyleCnt="6">
        <dgm:presLayoutVars>
          <dgm:bulletEnabled val="1"/>
        </dgm:presLayoutVars>
      </dgm:prSet>
      <dgm:spPr/>
    </dgm:pt>
    <dgm:pt modelId="{B815E809-9632-4A59-8B99-F7971EA480B0}" type="pres">
      <dgm:prSet presAssocID="{6EC3C828-1844-4FE7-9BFD-BFFEBEED9418}" presName="sibTrans" presStyleCnt="0"/>
      <dgm:spPr/>
    </dgm:pt>
    <dgm:pt modelId="{70ACA797-C890-450B-A6AA-D096E11F102A}" type="pres">
      <dgm:prSet presAssocID="{CDC2EA98-8B0D-4841-AA0A-4E4612D2A09B}" presName="node" presStyleLbl="node1" presStyleIdx="4" presStyleCnt="6">
        <dgm:presLayoutVars>
          <dgm:bulletEnabled val="1"/>
        </dgm:presLayoutVars>
      </dgm:prSet>
      <dgm:spPr/>
    </dgm:pt>
    <dgm:pt modelId="{F52E3953-F590-42A1-8C90-AA7D482B93CB}" type="pres">
      <dgm:prSet presAssocID="{BA92956A-738A-4821-8F17-9BB1D91D43FF}" presName="sibTrans" presStyleCnt="0"/>
      <dgm:spPr/>
    </dgm:pt>
    <dgm:pt modelId="{F39B3676-F6B0-47DC-AF58-C3588F867756}" type="pres">
      <dgm:prSet presAssocID="{99F08D6E-58AD-462F-9DC8-D0483ADCFCB8}" presName="node" presStyleLbl="node1" presStyleIdx="5" presStyleCnt="6">
        <dgm:presLayoutVars>
          <dgm:bulletEnabled val="1"/>
        </dgm:presLayoutVars>
      </dgm:prSet>
      <dgm:spPr/>
    </dgm:pt>
  </dgm:ptLst>
  <dgm:cxnLst>
    <dgm:cxn modelId="{BB4E2316-E8C0-47A4-A5C4-3096FCCE483B}" type="presOf" srcId="{A2E8C890-4903-4409-8F41-F2404AE66623}" destId="{6189715F-DD22-40D3-BB79-06A1FE961B5E}" srcOrd="0" destOrd="0" presId="urn:microsoft.com/office/officeart/2005/8/layout/default"/>
    <dgm:cxn modelId="{5DF4D71B-370D-4B60-A83B-5F933045E8D9}" srcId="{ABB39A62-F03D-4A6E-A1CF-399BD8DDC694}" destId="{83AB62F9-5BC2-4472-A3D9-F3BBCF617E81}" srcOrd="2" destOrd="0" parTransId="{6E8CF056-D572-42C5-857E-81AF6D90DF5A}" sibTransId="{61BB80CE-A89D-4260-8CF0-C10C5FD86228}"/>
    <dgm:cxn modelId="{88920427-8E66-4A2D-BC4B-0289824C8C00}" srcId="{ABB39A62-F03D-4A6E-A1CF-399BD8DDC694}" destId="{88297927-844F-41DD-B79A-71ADDEFCE25F}" srcOrd="1" destOrd="0" parTransId="{1A74BFCD-A080-4A87-AAA1-260CB95D4744}" sibTransId="{54DB2849-7ABC-4B21-BB83-489D138AE90D}"/>
    <dgm:cxn modelId="{C5105839-B507-4C74-A058-099F5DF5BF13}" srcId="{ABB39A62-F03D-4A6E-A1CF-399BD8DDC694}" destId="{99F08D6E-58AD-462F-9DC8-D0483ADCFCB8}" srcOrd="5" destOrd="0" parTransId="{0F9AAFD8-4384-431D-B7F7-81670CB10033}" sibTransId="{0C043686-20A2-429A-9BDD-F28656DC3FBE}"/>
    <dgm:cxn modelId="{3906603C-2CF8-4349-BAE6-2D2F05F7F317}" srcId="{ABB39A62-F03D-4A6E-A1CF-399BD8DDC694}" destId="{7ABF3981-62AD-46C3-91D8-3380F71E3440}" srcOrd="0" destOrd="0" parTransId="{8FC0B813-D5CC-4250-82AF-A386A295EEEE}" sibTransId="{3CA671DD-8C30-4F57-98E8-C011859CAFAF}"/>
    <dgm:cxn modelId="{F489123E-5955-495C-82BB-901C1BFF7F91}" type="presOf" srcId="{88297927-844F-41DD-B79A-71ADDEFCE25F}" destId="{02EE92F1-890D-4028-A51C-A60222F5CF83}" srcOrd="0" destOrd="0" presId="urn:microsoft.com/office/officeart/2005/8/layout/default"/>
    <dgm:cxn modelId="{412FEF8D-D5CC-4CAE-98AC-86D2EC7913DA}" srcId="{ABB39A62-F03D-4A6E-A1CF-399BD8DDC694}" destId="{CDC2EA98-8B0D-4841-AA0A-4E4612D2A09B}" srcOrd="4" destOrd="0" parTransId="{F0C0A182-7B20-4881-A134-03D80C72FBD6}" sibTransId="{BA92956A-738A-4821-8F17-9BB1D91D43FF}"/>
    <dgm:cxn modelId="{4B4D6290-4EB2-4F0B-8381-7008AC417724}" srcId="{ABB39A62-F03D-4A6E-A1CF-399BD8DDC694}" destId="{A2E8C890-4903-4409-8F41-F2404AE66623}" srcOrd="3" destOrd="0" parTransId="{9203C021-372C-4D5E-85C4-5F98786244A9}" sibTransId="{6EC3C828-1844-4FE7-9BFD-BFFEBEED9418}"/>
    <dgm:cxn modelId="{A41D9B97-70D0-476B-B163-1DE4D9D1F593}" type="presOf" srcId="{7ABF3981-62AD-46C3-91D8-3380F71E3440}" destId="{B79740BC-2A24-42C0-ACC8-6E8E45D1EBB9}" srcOrd="0" destOrd="0" presId="urn:microsoft.com/office/officeart/2005/8/layout/default"/>
    <dgm:cxn modelId="{8FF04FB3-A2FC-422F-8638-95DB7825A29C}" type="presOf" srcId="{83AB62F9-5BC2-4472-A3D9-F3BBCF617E81}" destId="{E7992C57-7AE8-4C15-9466-BF570454A647}" srcOrd="0" destOrd="0" presId="urn:microsoft.com/office/officeart/2005/8/layout/default"/>
    <dgm:cxn modelId="{160FC9B5-8523-4ECA-97A2-3FF0A39EFCEE}" type="presOf" srcId="{ABB39A62-F03D-4A6E-A1CF-399BD8DDC694}" destId="{8E8F3876-D1CE-4B21-9529-7446D39F03AD}" srcOrd="0" destOrd="0" presId="urn:microsoft.com/office/officeart/2005/8/layout/default"/>
    <dgm:cxn modelId="{125CAAC7-43F3-4CD2-97FC-28481E83EEFD}" type="presOf" srcId="{CDC2EA98-8B0D-4841-AA0A-4E4612D2A09B}" destId="{70ACA797-C890-450B-A6AA-D096E11F102A}" srcOrd="0" destOrd="0" presId="urn:microsoft.com/office/officeart/2005/8/layout/default"/>
    <dgm:cxn modelId="{11E398F2-46DD-4CE0-ABFB-221CBFC3C0FC}" type="presOf" srcId="{99F08D6E-58AD-462F-9DC8-D0483ADCFCB8}" destId="{F39B3676-F6B0-47DC-AF58-C3588F867756}" srcOrd="0" destOrd="0" presId="urn:microsoft.com/office/officeart/2005/8/layout/default"/>
    <dgm:cxn modelId="{90531BE8-9388-47C1-9468-F258C42E1D5F}" type="presParOf" srcId="{8E8F3876-D1CE-4B21-9529-7446D39F03AD}" destId="{B79740BC-2A24-42C0-ACC8-6E8E45D1EBB9}" srcOrd="0" destOrd="0" presId="urn:microsoft.com/office/officeart/2005/8/layout/default"/>
    <dgm:cxn modelId="{6B24BAF9-55BE-4A16-935D-D66E349D7909}" type="presParOf" srcId="{8E8F3876-D1CE-4B21-9529-7446D39F03AD}" destId="{B0B78E25-045F-4E1C-93F1-514652EBFDBB}" srcOrd="1" destOrd="0" presId="urn:microsoft.com/office/officeart/2005/8/layout/default"/>
    <dgm:cxn modelId="{BA465261-2942-433E-A7F9-DC87FDE018DD}" type="presParOf" srcId="{8E8F3876-D1CE-4B21-9529-7446D39F03AD}" destId="{02EE92F1-890D-4028-A51C-A60222F5CF83}" srcOrd="2" destOrd="0" presId="urn:microsoft.com/office/officeart/2005/8/layout/default"/>
    <dgm:cxn modelId="{FCA335D4-2AB4-4A40-A47D-C48FF0F45DF4}" type="presParOf" srcId="{8E8F3876-D1CE-4B21-9529-7446D39F03AD}" destId="{1F0AC45D-3CAB-4FE9-9D80-AC1FBA77BE5F}" srcOrd="3" destOrd="0" presId="urn:microsoft.com/office/officeart/2005/8/layout/default"/>
    <dgm:cxn modelId="{0549DDBE-FF5E-4F30-B8E4-3B218AC923EC}" type="presParOf" srcId="{8E8F3876-D1CE-4B21-9529-7446D39F03AD}" destId="{E7992C57-7AE8-4C15-9466-BF570454A647}" srcOrd="4" destOrd="0" presId="urn:microsoft.com/office/officeart/2005/8/layout/default"/>
    <dgm:cxn modelId="{6F79CA66-79F0-4A24-A126-F4B2D0B0C3F3}" type="presParOf" srcId="{8E8F3876-D1CE-4B21-9529-7446D39F03AD}" destId="{65715449-02DB-43C6-866B-4FA804169FEB}" srcOrd="5" destOrd="0" presId="urn:microsoft.com/office/officeart/2005/8/layout/default"/>
    <dgm:cxn modelId="{12F67299-E2E3-423D-A90A-077790EDF282}" type="presParOf" srcId="{8E8F3876-D1CE-4B21-9529-7446D39F03AD}" destId="{6189715F-DD22-40D3-BB79-06A1FE961B5E}" srcOrd="6" destOrd="0" presId="urn:microsoft.com/office/officeart/2005/8/layout/default"/>
    <dgm:cxn modelId="{5BE5DD50-00D8-400A-A4F3-746A8D99B197}" type="presParOf" srcId="{8E8F3876-D1CE-4B21-9529-7446D39F03AD}" destId="{B815E809-9632-4A59-8B99-F7971EA480B0}" srcOrd="7" destOrd="0" presId="urn:microsoft.com/office/officeart/2005/8/layout/default"/>
    <dgm:cxn modelId="{6E9E47CB-B14B-457C-8BFB-0B3512BDDBA0}" type="presParOf" srcId="{8E8F3876-D1CE-4B21-9529-7446D39F03AD}" destId="{70ACA797-C890-450B-A6AA-D096E11F102A}" srcOrd="8" destOrd="0" presId="urn:microsoft.com/office/officeart/2005/8/layout/default"/>
    <dgm:cxn modelId="{145F7985-5939-4484-9B82-4F61D1A4B1CF}" type="presParOf" srcId="{8E8F3876-D1CE-4B21-9529-7446D39F03AD}" destId="{F52E3953-F590-42A1-8C90-AA7D482B93CB}" srcOrd="9" destOrd="0" presId="urn:microsoft.com/office/officeart/2005/8/layout/default"/>
    <dgm:cxn modelId="{7C71133C-B504-42AE-A5ED-1DD60B8D1462}" type="presParOf" srcId="{8E8F3876-D1CE-4B21-9529-7446D39F03AD}" destId="{F39B3676-F6B0-47DC-AF58-C3588F867756}"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FC13ADB-50D1-439C-9338-5FC60BEAC5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180AAF9-DEC6-4536-B1FC-2FD656CE96AC}" type="pres">
      <dgm:prSet presAssocID="{CFC13ADB-50D1-439C-9338-5FC60BEAC5DA}" presName="Name0" presStyleCnt="0">
        <dgm:presLayoutVars>
          <dgm:dir/>
          <dgm:animLvl val="lvl"/>
          <dgm:resizeHandles val="exact"/>
        </dgm:presLayoutVars>
      </dgm:prSet>
      <dgm:spPr/>
    </dgm:pt>
  </dgm:ptLst>
  <dgm:cxnLst>
    <dgm:cxn modelId="{FEB8A238-68F5-412B-B833-C56F1331973E}" type="presOf" srcId="{CFC13ADB-50D1-439C-9338-5FC60BEAC5DA}" destId="{D180AAF9-DEC6-4536-B1FC-2FD656CE96AC}"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1F92DB2-EDF2-478B-B701-60353C9246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9601706-14F6-42B4-9322-E3A421183F0A}">
      <dgm:prSet phldrT="[Text]"/>
      <dgm:spPr/>
      <dgm:t>
        <a:bodyPr/>
        <a:lstStyle/>
        <a:p>
          <a:r>
            <a:rPr lang="en-US" b="1" dirty="0"/>
            <a:t>Chicago</a:t>
          </a:r>
          <a:endParaRPr lang="en-US" dirty="0"/>
        </a:p>
      </dgm:t>
    </dgm:pt>
    <dgm:pt modelId="{C433AFB4-C557-4DB2-93B0-320DDA36CDBA}" type="parTrans" cxnId="{2C106F52-23BE-4D7D-840C-ED5A35B26B6F}">
      <dgm:prSet/>
      <dgm:spPr/>
      <dgm:t>
        <a:bodyPr/>
        <a:lstStyle/>
        <a:p>
          <a:endParaRPr lang="en-US"/>
        </a:p>
      </dgm:t>
    </dgm:pt>
    <dgm:pt modelId="{5BF40143-E03D-4344-92B6-7691F1893FE9}" type="sibTrans" cxnId="{2C106F52-23BE-4D7D-840C-ED5A35B26B6F}">
      <dgm:prSet/>
      <dgm:spPr/>
      <dgm:t>
        <a:bodyPr/>
        <a:lstStyle/>
        <a:p>
          <a:endParaRPr lang="en-US"/>
        </a:p>
      </dgm:t>
    </dgm:pt>
    <dgm:pt modelId="{4A320F8E-F5C5-4F5E-845B-F8ED783FC9AA}">
      <dgm:prSet/>
      <dgm:spPr/>
      <dgm:t>
        <a:bodyPr/>
        <a:lstStyle/>
        <a:p>
          <a:pPr>
            <a:buFont typeface="Symbol" panose="05050102010706020507" pitchFamily="18" charset="2"/>
            <a:buChar char=""/>
          </a:pPr>
          <a:r>
            <a:rPr lang="en-US" dirty="0"/>
            <a:t>Starting March 31, Chicago’s Small Business Resiliency Fund, will accept applications from small businesses in Chicago for low-interest </a:t>
          </a:r>
          <a:r>
            <a:rPr lang="en-US" b="1" dirty="0"/>
            <a:t>loans</a:t>
          </a:r>
          <a:r>
            <a:rPr lang="en-US" dirty="0"/>
            <a:t> of up to $50,000 with repayment terms of up to five years</a:t>
          </a:r>
        </a:p>
      </dgm:t>
    </dgm:pt>
    <dgm:pt modelId="{515FDF1F-A33C-48C5-B658-AE9C5D19A26F}" type="parTrans" cxnId="{52072961-D7E6-4618-9995-6EEF6A99CBDC}">
      <dgm:prSet/>
      <dgm:spPr/>
      <dgm:t>
        <a:bodyPr/>
        <a:lstStyle/>
        <a:p>
          <a:endParaRPr lang="en-US"/>
        </a:p>
      </dgm:t>
    </dgm:pt>
    <dgm:pt modelId="{462587C7-3C86-4D6A-AA7D-74C92057E1F3}" type="sibTrans" cxnId="{52072961-D7E6-4618-9995-6EEF6A99CBDC}">
      <dgm:prSet/>
      <dgm:spPr/>
      <dgm:t>
        <a:bodyPr/>
        <a:lstStyle/>
        <a:p>
          <a:endParaRPr lang="en-US"/>
        </a:p>
      </dgm:t>
    </dgm:pt>
    <dgm:pt modelId="{A0232866-DAF2-41B2-8E02-44BD832A53D2}">
      <dgm:prSet/>
      <dgm:spPr/>
      <dgm:t>
        <a:bodyPr/>
        <a:lstStyle/>
        <a:p>
          <a:pPr>
            <a:buFont typeface="Symbol" panose="05050102010706020507" pitchFamily="18" charset="2"/>
            <a:buChar char=""/>
          </a:pPr>
          <a:r>
            <a:rPr lang="en-US" dirty="0"/>
            <a:t>qualifying Loan amount depends on your revenues before business was affected by the coronavirus, applicants must demonstrate a 25% drop in revenue, have less than $3 million in revenue and fewer than 50 employees, and have no current tax liens or legal judgments.</a:t>
          </a:r>
        </a:p>
      </dgm:t>
    </dgm:pt>
    <dgm:pt modelId="{455D8257-9DB4-4B4B-99A2-9A2AB68545AD}" type="parTrans" cxnId="{94986A57-A231-47CC-9C27-FAF7B33C0DF1}">
      <dgm:prSet/>
      <dgm:spPr/>
    </dgm:pt>
    <dgm:pt modelId="{DC64B8CD-3CAF-4681-AC52-9569D6588A5E}" type="sibTrans" cxnId="{94986A57-A231-47CC-9C27-FAF7B33C0DF1}">
      <dgm:prSet/>
      <dgm:spPr/>
    </dgm:pt>
    <dgm:pt modelId="{C12DA869-E698-4A6B-A09B-FE65C5776088}" type="pres">
      <dgm:prSet presAssocID="{D1F92DB2-EDF2-478B-B701-60353C9246D2}" presName="Name0" presStyleCnt="0">
        <dgm:presLayoutVars>
          <dgm:dir/>
          <dgm:animLvl val="lvl"/>
          <dgm:resizeHandles val="exact"/>
        </dgm:presLayoutVars>
      </dgm:prSet>
      <dgm:spPr/>
    </dgm:pt>
    <dgm:pt modelId="{9740162D-D281-4C90-AC4F-560F719E37CD}" type="pres">
      <dgm:prSet presAssocID="{C9601706-14F6-42B4-9322-E3A421183F0A}" presName="composite" presStyleCnt="0"/>
      <dgm:spPr/>
    </dgm:pt>
    <dgm:pt modelId="{13AF0567-DA52-4110-A2FF-CEBC4EFEAB0D}" type="pres">
      <dgm:prSet presAssocID="{C9601706-14F6-42B4-9322-E3A421183F0A}" presName="parTx" presStyleLbl="alignNode1" presStyleIdx="0" presStyleCnt="1">
        <dgm:presLayoutVars>
          <dgm:chMax val="0"/>
          <dgm:chPref val="0"/>
          <dgm:bulletEnabled val="1"/>
        </dgm:presLayoutVars>
      </dgm:prSet>
      <dgm:spPr/>
    </dgm:pt>
    <dgm:pt modelId="{0707E1E6-886F-43D7-92A9-C6C2021CFFD7}" type="pres">
      <dgm:prSet presAssocID="{C9601706-14F6-42B4-9322-E3A421183F0A}" presName="desTx" presStyleLbl="alignAccFollowNode1" presStyleIdx="0" presStyleCnt="1">
        <dgm:presLayoutVars>
          <dgm:bulletEnabled val="1"/>
        </dgm:presLayoutVars>
      </dgm:prSet>
      <dgm:spPr/>
    </dgm:pt>
  </dgm:ptLst>
  <dgm:cxnLst>
    <dgm:cxn modelId="{00559E15-872A-4EBF-90DC-C47C4538228B}" type="presOf" srcId="{4A320F8E-F5C5-4F5E-845B-F8ED783FC9AA}" destId="{0707E1E6-886F-43D7-92A9-C6C2021CFFD7}" srcOrd="0" destOrd="0" presId="urn:microsoft.com/office/officeart/2005/8/layout/hList1"/>
    <dgm:cxn modelId="{F90DB42E-FF68-4C11-BE25-2CBDCB1D6C8E}" type="presOf" srcId="{C9601706-14F6-42B4-9322-E3A421183F0A}" destId="{13AF0567-DA52-4110-A2FF-CEBC4EFEAB0D}" srcOrd="0" destOrd="0" presId="urn:microsoft.com/office/officeart/2005/8/layout/hList1"/>
    <dgm:cxn modelId="{52072961-D7E6-4618-9995-6EEF6A99CBDC}" srcId="{C9601706-14F6-42B4-9322-E3A421183F0A}" destId="{4A320F8E-F5C5-4F5E-845B-F8ED783FC9AA}" srcOrd="0" destOrd="0" parTransId="{515FDF1F-A33C-48C5-B658-AE9C5D19A26F}" sibTransId="{462587C7-3C86-4D6A-AA7D-74C92057E1F3}"/>
    <dgm:cxn modelId="{2C106F52-23BE-4D7D-840C-ED5A35B26B6F}" srcId="{D1F92DB2-EDF2-478B-B701-60353C9246D2}" destId="{C9601706-14F6-42B4-9322-E3A421183F0A}" srcOrd="0" destOrd="0" parTransId="{C433AFB4-C557-4DB2-93B0-320DDA36CDBA}" sibTransId="{5BF40143-E03D-4344-92B6-7691F1893FE9}"/>
    <dgm:cxn modelId="{F57CD173-6F5B-4543-B1A3-B898FA7D6FCF}" type="presOf" srcId="{A0232866-DAF2-41B2-8E02-44BD832A53D2}" destId="{0707E1E6-886F-43D7-92A9-C6C2021CFFD7}" srcOrd="0" destOrd="1" presId="urn:microsoft.com/office/officeart/2005/8/layout/hList1"/>
    <dgm:cxn modelId="{94986A57-A231-47CC-9C27-FAF7B33C0DF1}" srcId="{4A320F8E-F5C5-4F5E-845B-F8ED783FC9AA}" destId="{A0232866-DAF2-41B2-8E02-44BD832A53D2}" srcOrd="0" destOrd="0" parTransId="{455D8257-9DB4-4B4B-99A2-9A2AB68545AD}" sibTransId="{DC64B8CD-3CAF-4681-AC52-9569D6588A5E}"/>
    <dgm:cxn modelId="{4AA493DD-E4C4-45A4-971B-D71360CEEEB3}" type="presOf" srcId="{D1F92DB2-EDF2-478B-B701-60353C9246D2}" destId="{C12DA869-E698-4A6B-A09B-FE65C5776088}" srcOrd="0" destOrd="0" presId="urn:microsoft.com/office/officeart/2005/8/layout/hList1"/>
    <dgm:cxn modelId="{E68B6F42-FDF1-469F-BB2A-FB4961AF969B}" type="presParOf" srcId="{C12DA869-E698-4A6B-A09B-FE65C5776088}" destId="{9740162D-D281-4C90-AC4F-560F719E37CD}" srcOrd="0" destOrd="0" presId="urn:microsoft.com/office/officeart/2005/8/layout/hList1"/>
    <dgm:cxn modelId="{C2FD2509-F6FD-4221-927B-8C9EEB164670}" type="presParOf" srcId="{9740162D-D281-4C90-AC4F-560F719E37CD}" destId="{13AF0567-DA52-4110-A2FF-CEBC4EFEAB0D}" srcOrd="0" destOrd="0" presId="urn:microsoft.com/office/officeart/2005/8/layout/hList1"/>
    <dgm:cxn modelId="{8DA85984-0013-4C90-A5DB-A9E4576136DF}" type="presParOf" srcId="{9740162D-D281-4C90-AC4F-560F719E37CD}" destId="{0707E1E6-886F-43D7-92A9-C6C2021CFFD7}"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0D2D7F8-B2E8-4574-B943-555E7D7DE7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32335FF-3B56-488F-BD81-E3CEED90E52F}">
      <dgm:prSet/>
      <dgm:spPr/>
      <dgm:t>
        <a:bodyPr/>
        <a:lstStyle/>
        <a:p>
          <a:r>
            <a:rPr lang="en-US" b="1"/>
            <a:t>Denver</a:t>
          </a:r>
          <a:endParaRPr lang="en-US"/>
        </a:p>
      </dgm:t>
    </dgm:pt>
    <dgm:pt modelId="{ABE6CD9C-12AD-407C-AF1F-7AD967F55884}" type="parTrans" cxnId="{D9AE74F0-7F90-410F-BD56-EB20DA5B84BC}">
      <dgm:prSet/>
      <dgm:spPr/>
      <dgm:t>
        <a:bodyPr/>
        <a:lstStyle/>
        <a:p>
          <a:endParaRPr lang="en-US"/>
        </a:p>
      </dgm:t>
    </dgm:pt>
    <dgm:pt modelId="{AE07A1F8-FFD4-45E4-AA8C-156F4D2E8DF7}" type="sibTrans" cxnId="{D9AE74F0-7F90-410F-BD56-EB20DA5B84BC}">
      <dgm:prSet/>
      <dgm:spPr/>
      <dgm:t>
        <a:bodyPr/>
        <a:lstStyle/>
        <a:p>
          <a:endParaRPr lang="en-US"/>
        </a:p>
      </dgm:t>
    </dgm:pt>
    <dgm:pt modelId="{CB83E68A-B615-4709-862D-3B3DB34A8A6D}">
      <dgm:prSet/>
      <dgm:spPr/>
      <dgm:t>
        <a:bodyPr/>
        <a:lstStyle/>
        <a:p>
          <a:pPr>
            <a:buFont typeface="Symbol" panose="05050102010706020507" pitchFamily="18" charset="2"/>
            <a:buChar char=""/>
          </a:pPr>
          <a:r>
            <a:rPr lang="en-US" dirty="0"/>
            <a:t>Denver’s Small Business Emergency Relief program offers cash </a:t>
          </a:r>
          <a:r>
            <a:rPr lang="en-US" b="1" dirty="0"/>
            <a:t>grants</a:t>
          </a:r>
          <a:r>
            <a:rPr lang="en-US" dirty="0"/>
            <a:t> of up to $7,500 to businesses in industries particularly hard-hit by the coronavirus; small businesses that have lost the ability to operate, including restaurants, retail shops, barbershops and nail salons; grants will be distributed monthly, and the first applications will be due March 31.</a:t>
          </a:r>
        </a:p>
      </dgm:t>
    </dgm:pt>
    <dgm:pt modelId="{7590B4A9-B532-4E5E-9988-6CFF800D2626}" type="parTrans" cxnId="{F1F63C88-CCCA-465F-8541-9BCB01E32F35}">
      <dgm:prSet/>
      <dgm:spPr/>
      <dgm:t>
        <a:bodyPr/>
        <a:lstStyle/>
        <a:p>
          <a:endParaRPr lang="en-US"/>
        </a:p>
      </dgm:t>
    </dgm:pt>
    <dgm:pt modelId="{2EA9E877-B245-4660-9655-E18D6AFE844A}" type="sibTrans" cxnId="{F1F63C88-CCCA-465F-8541-9BCB01E32F35}">
      <dgm:prSet/>
      <dgm:spPr/>
      <dgm:t>
        <a:bodyPr/>
        <a:lstStyle/>
        <a:p>
          <a:endParaRPr lang="en-US"/>
        </a:p>
      </dgm:t>
    </dgm:pt>
    <dgm:pt modelId="{444D0781-1100-4446-AEDE-028E2852E011}" type="pres">
      <dgm:prSet presAssocID="{E0D2D7F8-B2E8-4574-B943-555E7D7DE71C}" presName="Name0" presStyleCnt="0">
        <dgm:presLayoutVars>
          <dgm:dir/>
          <dgm:animLvl val="lvl"/>
          <dgm:resizeHandles val="exact"/>
        </dgm:presLayoutVars>
      </dgm:prSet>
      <dgm:spPr/>
    </dgm:pt>
    <dgm:pt modelId="{43A04CA0-A9CF-4820-9D4B-CF9DD25EB445}" type="pres">
      <dgm:prSet presAssocID="{932335FF-3B56-488F-BD81-E3CEED90E52F}" presName="composite" presStyleCnt="0"/>
      <dgm:spPr/>
    </dgm:pt>
    <dgm:pt modelId="{A2AD4032-B1D1-4F26-AB79-3636C36DBDE7}" type="pres">
      <dgm:prSet presAssocID="{932335FF-3B56-488F-BD81-E3CEED90E52F}" presName="parTx" presStyleLbl="alignNode1" presStyleIdx="0" presStyleCnt="1">
        <dgm:presLayoutVars>
          <dgm:chMax val="0"/>
          <dgm:chPref val="0"/>
          <dgm:bulletEnabled val="1"/>
        </dgm:presLayoutVars>
      </dgm:prSet>
      <dgm:spPr/>
    </dgm:pt>
    <dgm:pt modelId="{212D2BE0-CCCA-4198-A6D5-158980E81ACA}" type="pres">
      <dgm:prSet presAssocID="{932335FF-3B56-488F-BD81-E3CEED90E52F}" presName="desTx" presStyleLbl="alignAccFollowNode1" presStyleIdx="0" presStyleCnt="1">
        <dgm:presLayoutVars>
          <dgm:bulletEnabled val="1"/>
        </dgm:presLayoutVars>
      </dgm:prSet>
      <dgm:spPr/>
    </dgm:pt>
  </dgm:ptLst>
  <dgm:cxnLst>
    <dgm:cxn modelId="{4A535E81-BAC2-409F-A761-E932DF1A4947}" type="presOf" srcId="{CB83E68A-B615-4709-862D-3B3DB34A8A6D}" destId="{212D2BE0-CCCA-4198-A6D5-158980E81ACA}" srcOrd="0" destOrd="0" presId="urn:microsoft.com/office/officeart/2005/8/layout/hList1"/>
    <dgm:cxn modelId="{C88F6E83-95D8-4F86-82E2-2C53003602B2}" type="presOf" srcId="{932335FF-3B56-488F-BD81-E3CEED90E52F}" destId="{A2AD4032-B1D1-4F26-AB79-3636C36DBDE7}" srcOrd="0" destOrd="0" presId="urn:microsoft.com/office/officeart/2005/8/layout/hList1"/>
    <dgm:cxn modelId="{F1F63C88-CCCA-465F-8541-9BCB01E32F35}" srcId="{932335FF-3B56-488F-BD81-E3CEED90E52F}" destId="{CB83E68A-B615-4709-862D-3B3DB34A8A6D}" srcOrd="0" destOrd="0" parTransId="{7590B4A9-B532-4E5E-9988-6CFF800D2626}" sibTransId="{2EA9E877-B245-4660-9655-E18D6AFE844A}"/>
    <dgm:cxn modelId="{C3F520D5-1010-4316-9F77-6CF634CFEE58}" type="presOf" srcId="{E0D2D7F8-B2E8-4574-B943-555E7D7DE71C}" destId="{444D0781-1100-4446-AEDE-028E2852E011}" srcOrd="0" destOrd="0" presId="urn:microsoft.com/office/officeart/2005/8/layout/hList1"/>
    <dgm:cxn modelId="{D9AE74F0-7F90-410F-BD56-EB20DA5B84BC}" srcId="{E0D2D7F8-B2E8-4574-B943-555E7D7DE71C}" destId="{932335FF-3B56-488F-BD81-E3CEED90E52F}" srcOrd="0" destOrd="0" parTransId="{ABE6CD9C-12AD-407C-AF1F-7AD967F55884}" sibTransId="{AE07A1F8-FFD4-45E4-AA8C-156F4D2E8DF7}"/>
    <dgm:cxn modelId="{9C752E95-DA3B-46B1-8D1B-E738CE6D4800}" type="presParOf" srcId="{444D0781-1100-4446-AEDE-028E2852E011}" destId="{43A04CA0-A9CF-4820-9D4B-CF9DD25EB445}" srcOrd="0" destOrd="0" presId="urn:microsoft.com/office/officeart/2005/8/layout/hList1"/>
    <dgm:cxn modelId="{60417948-89DB-42D1-9078-883DCCE8A67D}" type="presParOf" srcId="{43A04CA0-A9CF-4820-9D4B-CF9DD25EB445}" destId="{A2AD4032-B1D1-4F26-AB79-3636C36DBDE7}" srcOrd="0" destOrd="0" presId="urn:microsoft.com/office/officeart/2005/8/layout/hList1"/>
    <dgm:cxn modelId="{8C8FBD73-C37F-45E7-BD4E-298C6EADA5B2}" type="presParOf" srcId="{43A04CA0-A9CF-4820-9D4B-CF9DD25EB445}" destId="{212D2BE0-CCCA-4198-A6D5-158980E81AC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D444E5D-9022-4CD2-9AD8-FA49FB092D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73962FF-D12D-4061-9EEC-74FF3A6C88AF}">
      <dgm:prSet/>
      <dgm:spPr/>
      <dgm:t>
        <a:bodyPr/>
        <a:lstStyle/>
        <a:p>
          <a:r>
            <a:rPr lang="en-US" b="1"/>
            <a:t>Los Angeles</a:t>
          </a:r>
          <a:endParaRPr lang="en-US"/>
        </a:p>
      </dgm:t>
    </dgm:pt>
    <dgm:pt modelId="{9EBCD50A-2340-4EA2-8BA1-CE0F3AC0B6DB}" type="parTrans" cxnId="{15F4E6DA-90F0-4614-BC3F-A4F79E17E005}">
      <dgm:prSet/>
      <dgm:spPr/>
      <dgm:t>
        <a:bodyPr/>
        <a:lstStyle/>
        <a:p>
          <a:endParaRPr lang="en-US"/>
        </a:p>
      </dgm:t>
    </dgm:pt>
    <dgm:pt modelId="{C2CC6A65-BA7C-4A0C-8EFD-5E0FDFE57D2E}" type="sibTrans" cxnId="{15F4E6DA-90F0-4614-BC3F-A4F79E17E005}">
      <dgm:prSet/>
      <dgm:spPr/>
      <dgm:t>
        <a:bodyPr/>
        <a:lstStyle/>
        <a:p>
          <a:endParaRPr lang="en-US"/>
        </a:p>
      </dgm:t>
    </dgm:pt>
    <dgm:pt modelId="{74A45040-6CEF-4A46-8FB0-D20F38F29F8E}">
      <dgm:prSet/>
      <dgm:spPr/>
      <dgm:t>
        <a:bodyPr/>
        <a:lstStyle/>
        <a:p>
          <a:pPr>
            <a:buFont typeface="Symbol" panose="05050102010706020507" pitchFamily="18" charset="2"/>
            <a:buChar char=""/>
          </a:pPr>
          <a:r>
            <a:rPr lang="en-US" dirty="0"/>
            <a:t>Los Angeles Small Business Emergency Microloan Program provides businesses and microenterprises in Los Angeles that are provide low-income jobs can get an emergency </a:t>
          </a:r>
          <a:r>
            <a:rPr lang="en-US" b="1" dirty="0"/>
            <a:t>microloan</a:t>
          </a:r>
          <a:r>
            <a:rPr lang="en-US" dirty="0"/>
            <a:t> of $5,000 to $20,000; loans with repayment terms of six months to one year carry an interest rate of 0% and five-year loans have interest rates of 3% to 5%;</a:t>
          </a:r>
        </a:p>
      </dgm:t>
    </dgm:pt>
    <dgm:pt modelId="{EC51ED09-DAC0-4646-902A-6FBCBD4BC03D}" type="parTrans" cxnId="{3099DA0E-330D-4C00-BE2A-BA7423196959}">
      <dgm:prSet/>
      <dgm:spPr/>
      <dgm:t>
        <a:bodyPr/>
        <a:lstStyle/>
        <a:p>
          <a:endParaRPr lang="en-US"/>
        </a:p>
      </dgm:t>
    </dgm:pt>
    <dgm:pt modelId="{3BA6C5D2-D55A-4BA0-BEF3-0019D6697C07}" type="sibTrans" cxnId="{3099DA0E-330D-4C00-BE2A-BA7423196959}">
      <dgm:prSet/>
      <dgm:spPr/>
      <dgm:t>
        <a:bodyPr/>
        <a:lstStyle/>
        <a:p>
          <a:endParaRPr lang="en-US"/>
        </a:p>
      </dgm:t>
    </dgm:pt>
    <dgm:pt modelId="{A690DCA3-180A-4B57-B5AF-1CE65EEAE32C}">
      <dgm:prSet/>
      <dgm:spPr/>
      <dgm:t>
        <a:bodyPr/>
        <a:lstStyle/>
        <a:p>
          <a:pPr>
            <a:buFont typeface="Symbol" panose="05050102010706020507" pitchFamily="18" charset="2"/>
            <a:buChar char=""/>
          </a:pPr>
          <a:r>
            <a:rPr lang="en-US" dirty="0"/>
            <a:t>To qualify, you must meet requirements including having “reasonable and responsible” individual credit history, commit to use the loan for working capital only and ensure your business is located within the City of Los Angeles; if you own 20% or more of the business, you must guarantee the loan</a:t>
          </a:r>
        </a:p>
      </dgm:t>
    </dgm:pt>
    <dgm:pt modelId="{51BF43B1-7960-409D-AA7E-25B09E29B226}" type="parTrans" cxnId="{0AE95CD8-4858-4BB2-9EF4-718272839A0E}">
      <dgm:prSet/>
      <dgm:spPr/>
    </dgm:pt>
    <dgm:pt modelId="{2C026D36-8218-4676-B8A3-3B7A021A673F}" type="sibTrans" cxnId="{0AE95CD8-4858-4BB2-9EF4-718272839A0E}">
      <dgm:prSet/>
      <dgm:spPr/>
    </dgm:pt>
    <dgm:pt modelId="{6EB574DB-F6AE-4788-8098-79521ABA8BD4}">
      <dgm:prSet/>
      <dgm:spPr/>
      <dgm:t>
        <a:bodyPr/>
        <a:lstStyle/>
        <a:p>
          <a:pPr>
            <a:buFont typeface="Symbol" panose="05050102010706020507" pitchFamily="18" charset="2"/>
            <a:buChar char=""/>
          </a:pPr>
          <a:r>
            <a:rPr lang="en-US" dirty="0"/>
            <a:t>Los Angeles has also instituted a moratorium on evictions of businesses impacted by the coronavirus through March 31.</a:t>
          </a:r>
        </a:p>
      </dgm:t>
    </dgm:pt>
    <dgm:pt modelId="{91F49AC2-ECCB-40C3-A39F-2D05F7AE66A6}" type="parTrans" cxnId="{5B359AF7-80F8-4218-8421-13C1AD60B756}">
      <dgm:prSet/>
      <dgm:spPr/>
    </dgm:pt>
    <dgm:pt modelId="{DEAE7E9D-3026-48AD-A9C4-8C233431D674}" type="sibTrans" cxnId="{5B359AF7-80F8-4218-8421-13C1AD60B756}">
      <dgm:prSet/>
      <dgm:spPr/>
    </dgm:pt>
    <dgm:pt modelId="{EC68555D-91FE-4D10-8E10-B99D129487AF}" type="pres">
      <dgm:prSet presAssocID="{CD444E5D-9022-4CD2-9AD8-FA49FB092DB9}" presName="Name0" presStyleCnt="0">
        <dgm:presLayoutVars>
          <dgm:dir/>
          <dgm:animLvl val="lvl"/>
          <dgm:resizeHandles val="exact"/>
        </dgm:presLayoutVars>
      </dgm:prSet>
      <dgm:spPr/>
    </dgm:pt>
    <dgm:pt modelId="{9A8A2F0F-A93A-4EE2-B6E1-D1B7747D13DA}" type="pres">
      <dgm:prSet presAssocID="{773962FF-D12D-4061-9EEC-74FF3A6C88AF}" presName="composite" presStyleCnt="0"/>
      <dgm:spPr/>
    </dgm:pt>
    <dgm:pt modelId="{AC596A21-EBB5-44D1-A3F0-446BA510AF8B}" type="pres">
      <dgm:prSet presAssocID="{773962FF-D12D-4061-9EEC-74FF3A6C88AF}" presName="parTx" presStyleLbl="alignNode1" presStyleIdx="0" presStyleCnt="1">
        <dgm:presLayoutVars>
          <dgm:chMax val="0"/>
          <dgm:chPref val="0"/>
          <dgm:bulletEnabled val="1"/>
        </dgm:presLayoutVars>
      </dgm:prSet>
      <dgm:spPr/>
    </dgm:pt>
    <dgm:pt modelId="{68D70E0A-6FB1-4758-B354-D0557FAE767E}" type="pres">
      <dgm:prSet presAssocID="{773962FF-D12D-4061-9EEC-74FF3A6C88AF}" presName="desTx" presStyleLbl="alignAccFollowNode1" presStyleIdx="0" presStyleCnt="1">
        <dgm:presLayoutVars>
          <dgm:bulletEnabled val="1"/>
        </dgm:presLayoutVars>
      </dgm:prSet>
      <dgm:spPr/>
    </dgm:pt>
  </dgm:ptLst>
  <dgm:cxnLst>
    <dgm:cxn modelId="{6F8D9303-ECED-463E-BB41-580CF5C7698C}" type="presOf" srcId="{74A45040-6CEF-4A46-8FB0-D20F38F29F8E}" destId="{68D70E0A-6FB1-4758-B354-D0557FAE767E}" srcOrd="0" destOrd="0" presId="urn:microsoft.com/office/officeart/2005/8/layout/hList1"/>
    <dgm:cxn modelId="{16668504-7007-4A33-A0EA-592A5064ABEE}" type="presOf" srcId="{CD444E5D-9022-4CD2-9AD8-FA49FB092DB9}" destId="{EC68555D-91FE-4D10-8E10-B99D129487AF}" srcOrd="0" destOrd="0" presId="urn:microsoft.com/office/officeart/2005/8/layout/hList1"/>
    <dgm:cxn modelId="{3099DA0E-330D-4C00-BE2A-BA7423196959}" srcId="{773962FF-D12D-4061-9EEC-74FF3A6C88AF}" destId="{74A45040-6CEF-4A46-8FB0-D20F38F29F8E}" srcOrd="0" destOrd="0" parTransId="{EC51ED09-DAC0-4646-902A-6FBCBD4BC03D}" sibTransId="{3BA6C5D2-D55A-4BA0-BEF3-0019D6697C07}"/>
    <dgm:cxn modelId="{5D03A021-B9A9-4A34-9616-68DCE07CBF73}" type="presOf" srcId="{A690DCA3-180A-4B57-B5AF-1CE65EEAE32C}" destId="{68D70E0A-6FB1-4758-B354-D0557FAE767E}" srcOrd="0" destOrd="1" presId="urn:microsoft.com/office/officeart/2005/8/layout/hList1"/>
    <dgm:cxn modelId="{C34D7822-C125-4F3C-899B-77F4596945A6}" type="presOf" srcId="{6EB574DB-F6AE-4788-8098-79521ABA8BD4}" destId="{68D70E0A-6FB1-4758-B354-D0557FAE767E}" srcOrd="0" destOrd="2" presId="urn:microsoft.com/office/officeart/2005/8/layout/hList1"/>
    <dgm:cxn modelId="{582C15AB-6657-403D-84BC-805F0EC0B886}" type="presOf" srcId="{773962FF-D12D-4061-9EEC-74FF3A6C88AF}" destId="{AC596A21-EBB5-44D1-A3F0-446BA510AF8B}" srcOrd="0" destOrd="0" presId="urn:microsoft.com/office/officeart/2005/8/layout/hList1"/>
    <dgm:cxn modelId="{0AE95CD8-4858-4BB2-9EF4-718272839A0E}" srcId="{773962FF-D12D-4061-9EEC-74FF3A6C88AF}" destId="{A690DCA3-180A-4B57-B5AF-1CE65EEAE32C}" srcOrd="1" destOrd="0" parTransId="{51BF43B1-7960-409D-AA7E-25B09E29B226}" sibTransId="{2C026D36-8218-4676-B8A3-3B7A021A673F}"/>
    <dgm:cxn modelId="{15F4E6DA-90F0-4614-BC3F-A4F79E17E005}" srcId="{CD444E5D-9022-4CD2-9AD8-FA49FB092DB9}" destId="{773962FF-D12D-4061-9EEC-74FF3A6C88AF}" srcOrd="0" destOrd="0" parTransId="{9EBCD50A-2340-4EA2-8BA1-CE0F3AC0B6DB}" sibTransId="{C2CC6A65-BA7C-4A0C-8EFD-5E0FDFE57D2E}"/>
    <dgm:cxn modelId="{5B359AF7-80F8-4218-8421-13C1AD60B756}" srcId="{773962FF-D12D-4061-9EEC-74FF3A6C88AF}" destId="{6EB574DB-F6AE-4788-8098-79521ABA8BD4}" srcOrd="2" destOrd="0" parTransId="{91F49AC2-ECCB-40C3-A39F-2D05F7AE66A6}" sibTransId="{DEAE7E9D-3026-48AD-A9C4-8C233431D674}"/>
    <dgm:cxn modelId="{A27FB5E2-580C-4698-8CBF-5C11015C0F33}" type="presParOf" srcId="{EC68555D-91FE-4D10-8E10-B99D129487AF}" destId="{9A8A2F0F-A93A-4EE2-B6E1-D1B7747D13DA}" srcOrd="0" destOrd="0" presId="urn:microsoft.com/office/officeart/2005/8/layout/hList1"/>
    <dgm:cxn modelId="{FA9C992A-7480-498D-9CB0-7FE63823206A}" type="presParOf" srcId="{9A8A2F0F-A93A-4EE2-B6E1-D1B7747D13DA}" destId="{AC596A21-EBB5-44D1-A3F0-446BA510AF8B}" srcOrd="0" destOrd="0" presId="urn:microsoft.com/office/officeart/2005/8/layout/hList1"/>
    <dgm:cxn modelId="{D7A61457-1AE2-4120-8F77-6167770DDA6E}" type="presParOf" srcId="{9A8A2F0F-A93A-4EE2-B6E1-D1B7747D13DA}" destId="{68D70E0A-6FB1-4758-B354-D0557FAE767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B799CB5-7A88-44FC-82C1-08A65FD8C0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458CEF7-5DE7-495C-BEAC-38D21020C475}">
      <dgm:prSet phldrT="[Text]"/>
      <dgm:spPr/>
      <dgm:t>
        <a:bodyPr/>
        <a:lstStyle/>
        <a:p>
          <a:r>
            <a:rPr lang="en-US" b="1" dirty="0"/>
            <a:t>New York City</a:t>
          </a:r>
          <a:endParaRPr lang="en-US" dirty="0"/>
        </a:p>
      </dgm:t>
    </dgm:pt>
    <dgm:pt modelId="{11B5AC53-7D0D-4787-BE49-8F3F3EA64DFA}" type="parTrans" cxnId="{967FECFC-E1AD-483D-A1FB-C1B4CD467B29}">
      <dgm:prSet/>
      <dgm:spPr/>
      <dgm:t>
        <a:bodyPr/>
        <a:lstStyle/>
        <a:p>
          <a:endParaRPr lang="en-US"/>
        </a:p>
      </dgm:t>
    </dgm:pt>
    <dgm:pt modelId="{C99F2C8F-4D38-44F3-ABDF-458C7A67856A}" type="sibTrans" cxnId="{967FECFC-E1AD-483D-A1FB-C1B4CD467B29}">
      <dgm:prSet/>
      <dgm:spPr/>
      <dgm:t>
        <a:bodyPr/>
        <a:lstStyle/>
        <a:p>
          <a:endParaRPr lang="en-US"/>
        </a:p>
      </dgm:t>
    </dgm:pt>
    <dgm:pt modelId="{1439AC54-0C57-4184-A13E-F0921A831EB1}">
      <dgm:prSet/>
      <dgm:spPr/>
      <dgm:t>
        <a:bodyPr/>
        <a:lstStyle/>
        <a:p>
          <a:pPr>
            <a:buFont typeface="Symbol" panose="05050102010706020507" pitchFamily="18" charset="2"/>
            <a:buChar char=""/>
          </a:pPr>
          <a:r>
            <a:rPr lang="en-US"/>
            <a:t>New York City Employee Retention Grant Program offers small businesses with one to four employees a grant of up to $27,000 that covers 40% of payroll costs over the course of two months for companies that lost 25% of your revenue due to the coronavirus; and</a:t>
          </a:r>
        </a:p>
      </dgm:t>
    </dgm:pt>
    <dgm:pt modelId="{295FD75E-6F62-4DB0-A1F1-789F47B6AAD8}" type="parTrans" cxnId="{67AF983B-FC0B-4B22-A253-65D281722B1B}">
      <dgm:prSet/>
      <dgm:spPr/>
      <dgm:t>
        <a:bodyPr/>
        <a:lstStyle/>
        <a:p>
          <a:endParaRPr lang="en-US"/>
        </a:p>
      </dgm:t>
    </dgm:pt>
    <dgm:pt modelId="{3997585A-8E49-4F27-B376-2B145F4DC301}" type="sibTrans" cxnId="{67AF983B-FC0B-4B22-A253-65D281722B1B}">
      <dgm:prSet/>
      <dgm:spPr/>
      <dgm:t>
        <a:bodyPr/>
        <a:lstStyle/>
        <a:p>
          <a:endParaRPr lang="en-US"/>
        </a:p>
      </dgm:t>
    </dgm:pt>
    <dgm:pt modelId="{CF7BB132-D8A5-4D51-B9B5-F5BCD19F0610}">
      <dgm:prSet/>
      <dgm:spPr/>
      <dgm:t>
        <a:bodyPr/>
        <a:lstStyle/>
        <a:p>
          <a:pPr>
            <a:buFont typeface="Symbol" panose="05050102010706020507" pitchFamily="18" charset="2"/>
            <a:buChar char=""/>
          </a:pPr>
          <a:r>
            <a:rPr lang="en-US" dirty="0"/>
            <a:t>New York City Small Business Continuity Fund is available for a business with fewer than 100 employees; you can get up to $75,000 in interest-free loans from the city to cover revenue losses; eligibility includes businesses within the five boroughs that have experienced at least a 25% reduction in revenue, with no tax liens or legal judgments, and demonstrated ability to repay the loan.</a:t>
          </a:r>
        </a:p>
      </dgm:t>
    </dgm:pt>
    <dgm:pt modelId="{BAB4AC91-7234-4910-AE46-18C52D784EE9}" type="parTrans" cxnId="{0EF5F63D-588A-4233-B9F3-E1F879311FEF}">
      <dgm:prSet/>
      <dgm:spPr/>
      <dgm:t>
        <a:bodyPr/>
        <a:lstStyle/>
        <a:p>
          <a:endParaRPr lang="en-US"/>
        </a:p>
      </dgm:t>
    </dgm:pt>
    <dgm:pt modelId="{FA068A7E-8E41-41C7-A05F-8D872937C662}" type="sibTrans" cxnId="{0EF5F63D-588A-4233-B9F3-E1F879311FEF}">
      <dgm:prSet/>
      <dgm:spPr/>
      <dgm:t>
        <a:bodyPr/>
        <a:lstStyle/>
        <a:p>
          <a:endParaRPr lang="en-US"/>
        </a:p>
      </dgm:t>
    </dgm:pt>
    <dgm:pt modelId="{D1200B82-68B3-44E8-885E-0C010CD3F46F}" type="pres">
      <dgm:prSet presAssocID="{0B799CB5-7A88-44FC-82C1-08A65FD8C07A}" presName="Name0" presStyleCnt="0">
        <dgm:presLayoutVars>
          <dgm:dir/>
          <dgm:animLvl val="lvl"/>
          <dgm:resizeHandles val="exact"/>
        </dgm:presLayoutVars>
      </dgm:prSet>
      <dgm:spPr/>
    </dgm:pt>
    <dgm:pt modelId="{09B1E066-572D-4D61-9A8A-AEFF9CC9896B}" type="pres">
      <dgm:prSet presAssocID="{3458CEF7-5DE7-495C-BEAC-38D21020C475}" presName="composite" presStyleCnt="0"/>
      <dgm:spPr/>
    </dgm:pt>
    <dgm:pt modelId="{327D3911-E31E-4A89-B523-16C58C412CFD}" type="pres">
      <dgm:prSet presAssocID="{3458CEF7-5DE7-495C-BEAC-38D21020C475}" presName="parTx" presStyleLbl="alignNode1" presStyleIdx="0" presStyleCnt="1">
        <dgm:presLayoutVars>
          <dgm:chMax val="0"/>
          <dgm:chPref val="0"/>
          <dgm:bulletEnabled val="1"/>
        </dgm:presLayoutVars>
      </dgm:prSet>
      <dgm:spPr/>
    </dgm:pt>
    <dgm:pt modelId="{77333BA5-6C89-4653-AA85-873E77B3CF78}" type="pres">
      <dgm:prSet presAssocID="{3458CEF7-5DE7-495C-BEAC-38D21020C475}" presName="desTx" presStyleLbl="alignAccFollowNode1" presStyleIdx="0" presStyleCnt="1">
        <dgm:presLayoutVars>
          <dgm:bulletEnabled val="1"/>
        </dgm:presLayoutVars>
      </dgm:prSet>
      <dgm:spPr/>
    </dgm:pt>
  </dgm:ptLst>
  <dgm:cxnLst>
    <dgm:cxn modelId="{67AF983B-FC0B-4B22-A253-65D281722B1B}" srcId="{3458CEF7-5DE7-495C-BEAC-38D21020C475}" destId="{1439AC54-0C57-4184-A13E-F0921A831EB1}" srcOrd="0" destOrd="0" parTransId="{295FD75E-6F62-4DB0-A1F1-789F47B6AAD8}" sibTransId="{3997585A-8E49-4F27-B376-2B145F4DC301}"/>
    <dgm:cxn modelId="{0EF5F63D-588A-4233-B9F3-E1F879311FEF}" srcId="{3458CEF7-5DE7-495C-BEAC-38D21020C475}" destId="{CF7BB132-D8A5-4D51-B9B5-F5BCD19F0610}" srcOrd="1" destOrd="0" parTransId="{BAB4AC91-7234-4910-AE46-18C52D784EE9}" sibTransId="{FA068A7E-8E41-41C7-A05F-8D872937C662}"/>
    <dgm:cxn modelId="{CF35F960-B22D-40F8-BAA0-FAA092902C22}" type="presOf" srcId="{0B799CB5-7A88-44FC-82C1-08A65FD8C07A}" destId="{D1200B82-68B3-44E8-885E-0C010CD3F46F}" srcOrd="0" destOrd="0" presId="urn:microsoft.com/office/officeart/2005/8/layout/hList1"/>
    <dgm:cxn modelId="{9702706C-81D1-4047-8D94-41D310BCA226}" type="presOf" srcId="{3458CEF7-5DE7-495C-BEAC-38D21020C475}" destId="{327D3911-E31E-4A89-B523-16C58C412CFD}" srcOrd="0" destOrd="0" presId="urn:microsoft.com/office/officeart/2005/8/layout/hList1"/>
    <dgm:cxn modelId="{118FF8A0-0E2B-4F5E-8564-3DF79EAA15FA}" type="presOf" srcId="{1439AC54-0C57-4184-A13E-F0921A831EB1}" destId="{77333BA5-6C89-4653-AA85-873E77B3CF78}" srcOrd="0" destOrd="0" presId="urn:microsoft.com/office/officeart/2005/8/layout/hList1"/>
    <dgm:cxn modelId="{019C2CB1-166E-40B3-89BC-80F9C4243DF8}" type="presOf" srcId="{CF7BB132-D8A5-4D51-B9B5-F5BCD19F0610}" destId="{77333BA5-6C89-4653-AA85-873E77B3CF78}" srcOrd="0" destOrd="1" presId="urn:microsoft.com/office/officeart/2005/8/layout/hList1"/>
    <dgm:cxn modelId="{967FECFC-E1AD-483D-A1FB-C1B4CD467B29}" srcId="{0B799CB5-7A88-44FC-82C1-08A65FD8C07A}" destId="{3458CEF7-5DE7-495C-BEAC-38D21020C475}" srcOrd="0" destOrd="0" parTransId="{11B5AC53-7D0D-4787-BE49-8F3F3EA64DFA}" sibTransId="{C99F2C8F-4D38-44F3-ABDF-458C7A67856A}"/>
    <dgm:cxn modelId="{B8FEC83B-74F4-43E0-BBD5-B5E3702DBDBC}" type="presParOf" srcId="{D1200B82-68B3-44E8-885E-0C010CD3F46F}" destId="{09B1E066-572D-4D61-9A8A-AEFF9CC9896B}" srcOrd="0" destOrd="0" presId="urn:microsoft.com/office/officeart/2005/8/layout/hList1"/>
    <dgm:cxn modelId="{600F4298-ADAB-483E-8451-5BB52C748CD1}" type="presParOf" srcId="{09B1E066-572D-4D61-9A8A-AEFF9CC9896B}" destId="{327D3911-E31E-4A89-B523-16C58C412CFD}" srcOrd="0" destOrd="0" presId="urn:microsoft.com/office/officeart/2005/8/layout/hList1"/>
    <dgm:cxn modelId="{1D06E7C0-3E69-42D0-A484-604527F3099F}" type="presParOf" srcId="{09B1E066-572D-4D61-9A8A-AEFF9CC9896B}" destId="{77333BA5-6C89-4653-AA85-873E77B3CF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8636FD4-B9FC-4630-9CB1-AF2E69A07206}">
      <dgm:prSet/>
      <dgm:spPr/>
      <dgm:t>
        <a:bodyPr/>
        <a:lstStyle/>
        <a:p>
          <a:r>
            <a:rPr lang="en-US" b="1"/>
            <a:t>Portland</a:t>
          </a:r>
          <a:endParaRPr lang="en-US"/>
        </a:p>
      </dgm:t>
    </dgm:pt>
    <dgm:pt modelId="{2E20578B-5913-42DA-B65B-A7F243C6C68F}" type="parTrans" cxnId="{C35C760A-215E-4D87-AA2C-4804BA0EFD39}">
      <dgm:prSet/>
      <dgm:spPr/>
      <dgm:t>
        <a:bodyPr/>
        <a:lstStyle/>
        <a:p>
          <a:endParaRPr lang="en-US"/>
        </a:p>
      </dgm:t>
    </dgm:pt>
    <dgm:pt modelId="{FF1B0F7E-7681-44EA-A3D0-071E9D648493}" type="sibTrans" cxnId="{C35C760A-215E-4D87-AA2C-4804BA0EFD39}">
      <dgm:prSet/>
      <dgm:spPr/>
      <dgm:t>
        <a:bodyPr/>
        <a:lstStyle/>
        <a:p>
          <a:endParaRPr lang="en-US"/>
        </a:p>
      </dgm:t>
    </dgm:pt>
    <dgm:pt modelId="{695D1F58-53CA-4F41-BCE0-5431F776EBA5}">
      <dgm:prSet/>
      <dgm:spPr/>
      <dgm:t>
        <a:bodyPr/>
        <a:lstStyle/>
        <a:p>
          <a:pPr>
            <a:buFont typeface="Symbol" panose="05050102010706020507" pitchFamily="18" charset="2"/>
            <a:buChar char=""/>
          </a:pPr>
          <a:r>
            <a:rPr lang="en-US"/>
            <a:t>In Portland, small businesses in the Jade District and Old Town Chinatown neighborhoods can apply for emergency funding to support their businesses by March 23. Up to $190,000 total is available from local government sources. Priority will be given to Asian- and Pacific Islander-owned businesses.</a:t>
          </a:r>
        </a:p>
      </dgm:t>
    </dgm:pt>
    <dgm:pt modelId="{3CE1BD26-3DBD-42D8-BD1A-2D0468E1B4A1}" type="parTrans" cxnId="{4F4C0EDF-BB1B-4496-8A22-0D221687C09B}">
      <dgm:prSet/>
      <dgm:spPr/>
      <dgm:t>
        <a:bodyPr/>
        <a:lstStyle/>
        <a:p>
          <a:endParaRPr lang="en-US"/>
        </a:p>
      </dgm:t>
    </dgm:pt>
    <dgm:pt modelId="{824ACAFE-C511-40AE-A2C7-F1F49B202876}" type="sibTrans" cxnId="{4F4C0EDF-BB1B-4496-8A22-0D221687C09B}">
      <dgm:prSet/>
      <dgm:spPr/>
      <dgm:t>
        <a:bodyPr/>
        <a:lstStyle/>
        <a:p>
          <a:endParaRPr lang="en-US"/>
        </a:p>
      </dgm:t>
    </dgm:pt>
    <dgm:pt modelId="{E674ABC1-1BFD-4CB4-B73C-8A2A3180A4EE}" type="pres">
      <dgm:prSet presAssocID="{AB0D03FD-2E76-4963-A0DB-10A2D95EDA62}" presName="linear" presStyleCnt="0">
        <dgm:presLayoutVars>
          <dgm:dir/>
          <dgm:animLvl val="lvl"/>
          <dgm:resizeHandles val="exact"/>
        </dgm:presLayoutVars>
      </dgm:prSet>
      <dgm:spPr/>
    </dgm:pt>
    <dgm:pt modelId="{86741F39-A3B1-4281-91A1-4325A933CFAD}" type="pres">
      <dgm:prSet presAssocID="{D8636FD4-B9FC-4630-9CB1-AF2E69A07206}" presName="parentLin" presStyleCnt="0"/>
      <dgm:spPr/>
    </dgm:pt>
    <dgm:pt modelId="{E14EF067-A3C6-4CF1-BC1A-A2E218DFC209}" type="pres">
      <dgm:prSet presAssocID="{D8636FD4-B9FC-4630-9CB1-AF2E69A07206}" presName="parentLeftMargin" presStyleLbl="node1" presStyleIdx="0" presStyleCnt="1"/>
      <dgm:spPr/>
    </dgm:pt>
    <dgm:pt modelId="{9A127F2F-6818-4344-8B06-22C1F3D71063}" type="pres">
      <dgm:prSet presAssocID="{D8636FD4-B9FC-4630-9CB1-AF2E69A07206}" presName="parentText" presStyleLbl="node1" presStyleIdx="0" presStyleCnt="1">
        <dgm:presLayoutVars>
          <dgm:chMax val="0"/>
          <dgm:bulletEnabled val="1"/>
        </dgm:presLayoutVars>
      </dgm:prSet>
      <dgm:spPr/>
    </dgm:pt>
    <dgm:pt modelId="{7625F57B-3D99-4B96-A083-53247318AC03}" type="pres">
      <dgm:prSet presAssocID="{D8636FD4-B9FC-4630-9CB1-AF2E69A07206}" presName="negativeSpace" presStyleCnt="0"/>
      <dgm:spPr/>
    </dgm:pt>
    <dgm:pt modelId="{2C704302-F670-416C-9D85-F8C41028F5C0}" type="pres">
      <dgm:prSet presAssocID="{D8636FD4-B9FC-4630-9CB1-AF2E69A07206}" presName="childText" presStyleLbl="conFgAcc1" presStyleIdx="0" presStyleCnt="1">
        <dgm:presLayoutVars>
          <dgm:bulletEnabled val="1"/>
        </dgm:presLayoutVars>
      </dgm:prSet>
      <dgm:spPr/>
    </dgm:pt>
  </dgm:ptLst>
  <dgm:cxnLst>
    <dgm:cxn modelId="{B3E72709-6434-4616-942B-FD940E944A60}" type="presOf" srcId="{D8636FD4-B9FC-4630-9CB1-AF2E69A07206}" destId="{E14EF067-A3C6-4CF1-BC1A-A2E218DFC209}" srcOrd="0" destOrd="0" presId="urn:microsoft.com/office/officeart/2005/8/layout/list1"/>
    <dgm:cxn modelId="{C35C760A-215E-4D87-AA2C-4804BA0EFD39}" srcId="{AB0D03FD-2E76-4963-A0DB-10A2D95EDA62}" destId="{D8636FD4-B9FC-4630-9CB1-AF2E69A07206}" srcOrd="0" destOrd="0" parTransId="{2E20578B-5913-42DA-B65B-A7F243C6C68F}" sibTransId="{FF1B0F7E-7681-44EA-A3D0-071E9D648493}"/>
    <dgm:cxn modelId="{C2F7970E-6454-4E9D-A606-05DB9F8C5459}" type="presOf" srcId="{D8636FD4-B9FC-4630-9CB1-AF2E69A07206}" destId="{9A127F2F-6818-4344-8B06-22C1F3D71063}" srcOrd="1" destOrd="0" presId="urn:microsoft.com/office/officeart/2005/8/layout/list1"/>
    <dgm:cxn modelId="{84883B3A-3115-4018-B934-507D0821CF63}" type="presOf" srcId="{695D1F58-53CA-4F41-BCE0-5431F776EBA5}" destId="{2C704302-F670-416C-9D85-F8C41028F5C0}" srcOrd="0" destOrd="0" presId="urn:microsoft.com/office/officeart/2005/8/layout/list1"/>
    <dgm:cxn modelId="{39D1044E-0EB4-4B51-AB6D-29DC451A014D}" type="presOf" srcId="{AB0D03FD-2E76-4963-A0DB-10A2D95EDA62}" destId="{E674ABC1-1BFD-4CB4-B73C-8A2A3180A4EE}" srcOrd="0" destOrd="0" presId="urn:microsoft.com/office/officeart/2005/8/layout/list1"/>
    <dgm:cxn modelId="{4F4C0EDF-BB1B-4496-8A22-0D221687C09B}" srcId="{D8636FD4-B9FC-4630-9CB1-AF2E69A07206}" destId="{695D1F58-53CA-4F41-BCE0-5431F776EBA5}" srcOrd="0" destOrd="0" parTransId="{3CE1BD26-3DBD-42D8-BD1A-2D0468E1B4A1}" sibTransId="{824ACAFE-C511-40AE-A2C7-F1F49B202876}"/>
    <dgm:cxn modelId="{90995F0B-0ADC-4D1E-80C9-0B1B8D19D977}" type="presParOf" srcId="{E674ABC1-1BFD-4CB4-B73C-8A2A3180A4EE}" destId="{86741F39-A3B1-4281-91A1-4325A933CFAD}" srcOrd="0" destOrd="0" presId="urn:microsoft.com/office/officeart/2005/8/layout/list1"/>
    <dgm:cxn modelId="{9F6AE827-E8FB-4B90-A68B-B76501606555}" type="presParOf" srcId="{86741F39-A3B1-4281-91A1-4325A933CFAD}" destId="{E14EF067-A3C6-4CF1-BC1A-A2E218DFC209}" srcOrd="0" destOrd="0" presId="urn:microsoft.com/office/officeart/2005/8/layout/list1"/>
    <dgm:cxn modelId="{65092CBB-06F0-4C17-915B-654CEE4E6032}" type="presParOf" srcId="{86741F39-A3B1-4281-91A1-4325A933CFAD}" destId="{9A127F2F-6818-4344-8B06-22C1F3D71063}" srcOrd="1" destOrd="0" presId="urn:microsoft.com/office/officeart/2005/8/layout/list1"/>
    <dgm:cxn modelId="{7557A67A-F0EA-45AB-BA1C-A44C94F606C2}" type="presParOf" srcId="{E674ABC1-1BFD-4CB4-B73C-8A2A3180A4EE}" destId="{7625F57B-3D99-4B96-A083-53247318AC03}" srcOrd="1" destOrd="0" presId="urn:microsoft.com/office/officeart/2005/8/layout/list1"/>
    <dgm:cxn modelId="{C738F5D9-3E4B-4240-ABC6-826A84ACCDDF}" type="presParOf" srcId="{E674ABC1-1BFD-4CB4-B73C-8A2A3180A4EE}" destId="{2C704302-F670-416C-9D85-F8C41028F5C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7F6EF58-BB3D-4C76-92CF-3AC958F49D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18090A-D1F1-44D7-B30E-83B190B70104}">
      <dgm:prSet/>
      <dgm:spPr/>
      <dgm:t>
        <a:bodyPr/>
        <a:lstStyle/>
        <a:p>
          <a:r>
            <a:rPr lang="en-US" b="1"/>
            <a:t>San Francisco</a:t>
          </a:r>
          <a:endParaRPr lang="en-US"/>
        </a:p>
      </dgm:t>
    </dgm:pt>
    <dgm:pt modelId="{E31F2250-9DDF-4111-B537-850D3442E49C}" type="parTrans" cxnId="{2DCCB167-1C02-41BE-8906-5554C2040640}">
      <dgm:prSet/>
      <dgm:spPr/>
      <dgm:t>
        <a:bodyPr/>
        <a:lstStyle/>
        <a:p>
          <a:endParaRPr lang="en-US"/>
        </a:p>
      </dgm:t>
    </dgm:pt>
    <dgm:pt modelId="{48BC029E-EB6D-44EA-B6FA-22FC51831372}" type="sibTrans" cxnId="{2DCCB167-1C02-41BE-8906-5554C2040640}">
      <dgm:prSet/>
      <dgm:spPr/>
      <dgm:t>
        <a:bodyPr/>
        <a:lstStyle/>
        <a:p>
          <a:endParaRPr lang="en-US"/>
        </a:p>
      </dgm:t>
    </dgm:pt>
    <dgm:pt modelId="{EB3042D5-555B-4FB7-8396-434273700E4F}">
      <dgm:prSet/>
      <dgm:spPr/>
      <dgm:t>
        <a:bodyPr/>
        <a:lstStyle/>
        <a:p>
          <a:pPr>
            <a:buFont typeface="Symbol" panose="05050102010706020507" pitchFamily="18" charset="2"/>
            <a:buChar char=""/>
          </a:pPr>
          <a:r>
            <a:rPr lang="en-US" dirty="0"/>
            <a:t>San Francisco COVID-19 Small Business Resiliency Fund is offered for businesses with between one and five employees can apply for up to $10,000 in emergency funding to help cover rent and employee salaries, who lost 25% or more of their revenue, has less than $2.5 million in gross receipts and is properly licensed to operate in San Francisco</a:t>
          </a:r>
        </a:p>
      </dgm:t>
    </dgm:pt>
    <dgm:pt modelId="{3B19C4B5-7334-4367-82CC-F4D4C6AD6F2D}" type="parTrans" cxnId="{A8A5C1C3-03DC-4F8A-811A-F8D1C2A10986}">
      <dgm:prSet/>
      <dgm:spPr/>
      <dgm:t>
        <a:bodyPr/>
        <a:lstStyle/>
        <a:p>
          <a:endParaRPr lang="en-US"/>
        </a:p>
      </dgm:t>
    </dgm:pt>
    <dgm:pt modelId="{AD4A171C-F82F-4A36-9840-9D75D7F4835A}" type="sibTrans" cxnId="{A8A5C1C3-03DC-4F8A-811A-F8D1C2A10986}">
      <dgm:prSet/>
      <dgm:spPr/>
      <dgm:t>
        <a:bodyPr/>
        <a:lstStyle/>
        <a:p>
          <a:endParaRPr lang="en-US"/>
        </a:p>
      </dgm:t>
    </dgm:pt>
    <dgm:pt modelId="{931CE3F7-AB33-4B67-A15B-593B4FDCF9A3}">
      <dgm:prSet/>
      <dgm:spPr/>
      <dgm:t>
        <a:bodyPr/>
        <a:lstStyle/>
        <a:p>
          <a:pPr>
            <a:buFont typeface="Symbol" panose="05050102010706020507" pitchFamily="18" charset="2"/>
            <a:buChar char=""/>
          </a:pPr>
          <a:r>
            <a:rPr lang="en-US" dirty="0"/>
            <a:t>San Francisco has also initiated a moratorium on evictions for small- and medium-sized businesses whose revenue has been affected by the coronavirus effective for 30 days starting March 17, and the mayor has the capability to extend it for another 30 days.</a:t>
          </a:r>
        </a:p>
      </dgm:t>
    </dgm:pt>
    <dgm:pt modelId="{97EAA49D-AFA3-4D5A-99E3-C8D9811760F8}" type="parTrans" cxnId="{89EB1D2D-1E9C-42CD-8277-C84B3A7F19DC}">
      <dgm:prSet/>
      <dgm:spPr/>
    </dgm:pt>
    <dgm:pt modelId="{1F8C5311-ABE7-4E77-B0C3-33381C48F5ED}" type="sibTrans" cxnId="{89EB1D2D-1E9C-42CD-8277-C84B3A7F19DC}">
      <dgm:prSet/>
      <dgm:spPr/>
    </dgm:pt>
    <dgm:pt modelId="{F453C895-CD44-47B3-8C7D-B2B6333853E1}" type="pres">
      <dgm:prSet presAssocID="{67F6EF58-BB3D-4C76-92CF-3AC958F49D78}" presName="Name0" presStyleCnt="0">
        <dgm:presLayoutVars>
          <dgm:dir/>
          <dgm:animLvl val="lvl"/>
          <dgm:resizeHandles val="exact"/>
        </dgm:presLayoutVars>
      </dgm:prSet>
      <dgm:spPr/>
    </dgm:pt>
    <dgm:pt modelId="{F9B4D54C-1DDA-4F63-8FA4-D8E90A06FA6C}" type="pres">
      <dgm:prSet presAssocID="{A018090A-D1F1-44D7-B30E-83B190B70104}" presName="composite" presStyleCnt="0"/>
      <dgm:spPr/>
    </dgm:pt>
    <dgm:pt modelId="{436324C4-BD87-4784-9B89-17CBE9FC1743}" type="pres">
      <dgm:prSet presAssocID="{A018090A-D1F1-44D7-B30E-83B190B70104}" presName="parTx" presStyleLbl="alignNode1" presStyleIdx="0" presStyleCnt="1">
        <dgm:presLayoutVars>
          <dgm:chMax val="0"/>
          <dgm:chPref val="0"/>
          <dgm:bulletEnabled val="1"/>
        </dgm:presLayoutVars>
      </dgm:prSet>
      <dgm:spPr/>
    </dgm:pt>
    <dgm:pt modelId="{EC6EE5D6-2EA3-4E64-869F-A2E28F19C272}" type="pres">
      <dgm:prSet presAssocID="{A018090A-D1F1-44D7-B30E-83B190B70104}" presName="desTx" presStyleLbl="alignAccFollowNode1" presStyleIdx="0" presStyleCnt="1">
        <dgm:presLayoutVars>
          <dgm:bulletEnabled val="1"/>
        </dgm:presLayoutVars>
      </dgm:prSet>
      <dgm:spPr/>
    </dgm:pt>
  </dgm:ptLst>
  <dgm:cxnLst>
    <dgm:cxn modelId="{6C09CD20-80D2-4110-8EC0-602A926DB58B}" type="presOf" srcId="{EB3042D5-555B-4FB7-8396-434273700E4F}" destId="{EC6EE5D6-2EA3-4E64-869F-A2E28F19C272}" srcOrd="0" destOrd="0" presId="urn:microsoft.com/office/officeart/2005/8/layout/hList1"/>
    <dgm:cxn modelId="{27167821-3828-4DEF-A6D4-BF933C9CFC27}" type="presOf" srcId="{931CE3F7-AB33-4B67-A15B-593B4FDCF9A3}" destId="{EC6EE5D6-2EA3-4E64-869F-A2E28F19C272}" srcOrd="0" destOrd="1" presId="urn:microsoft.com/office/officeart/2005/8/layout/hList1"/>
    <dgm:cxn modelId="{89EB1D2D-1E9C-42CD-8277-C84B3A7F19DC}" srcId="{A018090A-D1F1-44D7-B30E-83B190B70104}" destId="{931CE3F7-AB33-4B67-A15B-593B4FDCF9A3}" srcOrd="1" destOrd="0" parTransId="{97EAA49D-AFA3-4D5A-99E3-C8D9811760F8}" sibTransId="{1F8C5311-ABE7-4E77-B0C3-33381C48F5ED}"/>
    <dgm:cxn modelId="{2DCCB167-1C02-41BE-8906-5554C2040640}" srcId="{67F6EF58-BB3D-4C76-92CF-3AC958F49D78}" destId="{A018090A-D1F1-44D7-B30E-83B190B70104}" srcOrd="0" destOrd="0" parTransId="{E31F2250-9DDF-4111-B537-850D3442E49C}" sibTransId="{48BC029E-EB6D-44EA-B6FA-22FC51831372}"/>
    <dgm:cxn modelId="{D1547F4A-9559-49C8-9114-5E80B262D1EC}" type="presOf" srcId="{67F6EF58-BB3D-4C76-92CF-3AC958F49D78}" destId="{F453C895-CD44-47B3-8C7D-B2B6333853E1}" srcOrd="0" destOrd="0" presId="urn:microsoft.com/office/officeart/2005/8/layout/hList1"/>
    <dgm:cxn modelId="{A5556575-F3DB-4022-A926-C3ABC62FC7B6}" type="presOf" srcId="{A018090A-D1F1-44D7-B30E-83B190B70104}" destId="{436324C4-BD87-4784-9B89-17CBE9FC1743}" srcOrd="0" destOrd="0" presId="urn:microsoft.com/office/officeart/2005/8/layout/hList1"/>
    <dgm:cxn modelId="{A8A5C1C3-03DC-4F8A-811A-F8D1C2A10986}" srcId="{A018090A-D1F1-44D7-B30E-83B190B70104}" destId="{EB3042D5-555B-4FB7-8396-434273700E4F}" srcOrd="0" destOrd="0" parTransId="{3B19C4B5-7334-4367-82CC-F4D4C6AD6F2D}" sibTransId="{AD4A171C-F82F-4A36-9840-9D75D7F4835A}"/>
    <dgm:cxn modelId="{5858C494-1207-4331-8487-144FC2BA0406}" type="presParOf" srcId="{F453C895-CD44-47B3-8C7D-B2B6333853E1}" destId="{F9B4D54C-1DDA-4F63-8FA4-D8E90A06FA6C}" srcOrd="0" destOrd="0" presId="urn:microsoft.com/office/officeart/2005/8/layout/hList1"/>
    <dgm:cxn modelId="{9C7A9190-4BAA-4869-90A6-97EE9A7C8D49}" type="presParOf" srcId="{F9B4D54C-1DDA-4F63-8FA4-D8E90A06FA6C}" destId="{436324C4-BD87-4784-9B89-17CBE9FC1743}" srcOrd="0" destOrd="0" presId="urn:microsoft.com/office/officeart/2005/8/layout/hList1"/>
    <dgm:cxn modelId="{861ED5C8-8CCD-4391-ACA3-770B854A7897}" type="presParOf" srcId="{F9B4D54C-1DDA-4F63-8FA4-D8E90A06FA6C}" destId="{EC6EE5D6-2EA3-4E64-869F-A2E28F19C2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A6EA5CE-FD55-4DC6-A976-2129538471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C86A7F-B6A5-4E70-8BE1-872CC0D7EF7A}">
      <dgm:prSet/>
      <dgm:spPr/>
      <dgm:t>
        <a:bodyPr/>
        <a:lstStyle/>
        <a:p>
          <a:r>
            <a:rPr lang="en-US" dirty="0"/>
            <a:t>Additional Financing Programs</a:t>
          </a:r>
        </a:p>
      </dgm:t>
    </dgm:pt>
    <dgm:pt modelId="{012A34AD-E51C-4EBB-AAE2-C405DD1ECA44}" type="parTrans" cxnId="{2431CDD8-D0FA-4D0B-BF97-29260A845EDB}">
      <dgm:prSet/>
      <dgm:spPr/>
      <dgm:t>
        <a:bodyPr/>
        <a:lstStyle/>
        <a:p>
          <a:endParaRPr lang="en-US"/>
        </a:p>
      </dgm:t>
    </dgm:pt>
    <dgm:pt modelId="{E5DCA880-ABBD-43E2-8611-6581C597C923}" type="sibTrans" cxnId="{2431CDD8-D0FA-4D0B-BF97-29260A845EDB}">
      <dgm:prSet/>
      <dgm:spPr/>
      <dgm:t>
        <a:bodyPr/>
        <a:lstStyle/>
        <a:p>
          <a:endParaRPr lang="en-US"/>
        </a:p>
      </dgm:t>
    </dgm:pt>
    <dgm:pt modelId="{42ED722F-AFA0-4B3B-A87D-2CC24EE72AF2}" type="pres">
      <dgm:prSet presAssocID="{6A6EA5CE-FD55-4DC6-A976-212953847108}" presName="linear" presStyleCnt="0">
        <dgm:presLayoutVars>
          <dgm:dir/>
          <dgm:animLvl val="lvl"/>
          <dgm:resizeHandles val="exact"/>
        </dgm:presLayoutVars>
      </dgm:prSet>
      <dgm:spPr/>
    </dgm:pt>
    <dgm:pt modelId="{A4F89987-9198-4A25-80E8-BF9609056217}" type="pres">
      <dgm:prSet presAssocID="{A3C86A7F-B6A5-4E70-8BE1-872CC0D7EF7A}" presName="parentLin" presStyleCnt="0"/>
      <dgm:spPr/>
    </dgm:pt>
    <dgm:pt modelId="{4F72BB36-2A72-42B6-A7C9-B4ACFEC1BDE8}" type="pres">
      <dgm:prSet presAssocID="{A3C86A7F-B6A5-4E70-8BE1-872CC0D7EF7A}" presName="parentLeftMargin" presStyleLbl="node1" presStyleIdx="0" presStyleCnt="1"/>
      <dgm:spPr/>
    </dgm:pt>
    <dgm:pt modelId="{F811BD37-D828-461E-9417-F30322429A76}" type="pres">
      <dgm:prSet presAssocID="{A3C86A7F-B6A5-4E70-8BE1-872CC0D7EF7A}" presName="parentText" presStyleLbl="node1" presStyleIdx="0" presStyleCnt="1">
        <dgm:presLayoutVars>
          <dgm:chMax val="0"/>
          <dgm:bulletEnabled val="1"/>
        </dgm:presLayoutVars>
      </dgm:prSet>
      <dgm:spPr/>
    </dgm:pt>
    <dgm:pt modelId="{D8026450-DC0B-437D-B002-9EBC163204DC}" type="pres">
      <dgm:prSet presAssocID="{A3C86A7F-B6A5-4E70-8BE1-872CC0D7EF7A}" presName="negativeSpace" presStyleCnt="0"/>
      <dgm:spPr/>
    </dgm:pt>
    <dgm:pt modelId="{4672A185-CE6F-492C-A090-F4C16049437A}" type="pres">
      <dgm:prSet presAssocID="{A3C86A7F-B6A5-4E70-8BE1-872CC0D7EF7A}" presName="childText" presStyleLbl="conFgAcc1" presStyleIdx="0" presStyleCnt="1">
        <dgm:presLayoutVars>
          <dgm:bulletEnabled val="1"/>
        </dgm:presLayoutVars>
      </dgm:prSet>
      <dgm:spPr/>
    </dgm:pt>
  </dgm:ptLst>
  <dgm:cxnLst>
    <dgm:cxn modelId="{CB962123-B781-428B-A910-A871A8A90D5B}" type="presOf" srcId="{6A6EA5CE-FD55-4DC6-A976-212953847108}" destId="{42ED722F-AFA0-4B3B-A87D-2CC24EE72AF2}" srcOrd="0" destOrd="0" presId="urn:microsoft.com/office/officeart/2005/8/layout/list1"/>
    <dgm:cxn modelId="{560EC787-3B29-466A-8524-C83548141146}" type="presOf" srcId="{A3C86A7F-B6A5-4E70-8BE1-872CC0D7EF7A}" destId="{F811BD37-D828-461E-9417-F30322429A76}" srcOrd="1" destOrd="0" presId="urn:microsoft.com/office/officeart/2005/8/layout/list1"/>
    <dgm:cxn modelId="{19460EC9-A294-4C3A-A538-AE93AEF0AE2D}" type="presOf" srcId="{A3C86A7F-B6A5-4E70-8BE1-872CC0D7EF7A}" destId="{4F72BB36-2A72-42B6-A7C9-B4ACFEC1BDE8}" srcOrd="0" destOrd="0" presId="urn:microsoft.com/office/officeart/2005/8/layout/list1"/>
    <dgm:cxn modelId="{2431CDD8-D0FA-4D0B-BF97-29260A845EDB}" srcId="{6A6EA5CE-FD55-4DC6-A976-212953847108}" destId="{A3C86A7F-B6A5-4E70-8BE1-872CC0D7EF7A}" srcOrd="0" destOrd="0" parTransId="{012A34AD-E51C-4EBB-AAE2-C405DD1ECA44}" sibTransId="{E5DCA880-ABBD-43E2-8611-6581C597C923}"/>
    <dgm:cxn modelId="{AD44D3E3-099F-4ADD-9C37-10737BFAAECE}" type="presParOf" srcId="{42ED722F-AFA0-4B3B-A87D-2CC24EE72AF2}" destId="{A4F89987-9198-4A25-80E8-BF9609056217}" srcOrd="0" destOrd="0" presId="urn:microsoft.com/office/officeart/2005/8/layout/list1"/>
    <dgm:cxn modelId="{F9412605-3B00-4935-B6DA-C22408802732}" type="presParOf" srcId="{A4F89987-9198-4A25-80E8-BF9609056217}" destId="{4F72BB36-2A72-42B6-A7C9-B4ACFEC1BDE8}" srcOrd="0" destOrd="0" presId="urn:microsoft.com/office/officeart/2005/8/layout/list1"/>
    <dgm:cxn modelId="{63AEFFF2-852C-45A5-A79C-B54962F8B675}" type="presParOf" srcId="{A4F89987-9198-4A25-80E8-BF9609056217}" destId="{F811BD37-D828-461E-9417-F30322429A76}" srcOrd="1" destOrd="0" presId="urn:microsoft.com/office/officeart/2005/8/layout/list1"/>
    <dgm:cxn modelId="{A2313116-D5F5-4126-B49A-8870C258AA75}" type="presParOf" srcId="{42ED722F-AFA0-4B3B-A87D-2CC24EE72AF2}" destId="{D8026450-DC0B-437D-B002-9EBC163204DC}" srcOrd="1" destOrd="0" presId="urn:microsoft.com/office/officeart/2005/8/layout/list1"/>
    <dgm:cxn modelId="{442C27AB-8925-4BA9-AEC6-24E64E4DF6E2}" type="presParOf" srcId="{42ED722F-AFA0-4B3B-A87D-2CC24EE72AF2}" destId="{4672A185-CE6F-492C-A090-F4C16049437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8636FD4-B9FC-4630-9CB1-AF2E69A07206}">
      <dgm:prSet/>
      <dgm:spPr/>
      <dgm:t>
        <a:bodyPr/>
        <a:lstStyle/>
        <a:p>
          <a:r>
            <a:rPr lang="en-US" b="1" dirty="0"/>
            <a:t>Economic &amp; Community Development Institute - Ohio</a:t>
          </a:r>
          <a:endParaRPr lang="en-US" dirty="0"/>
        </a:p>
      </dgm:t>
    </dgm:pt>
    <dgm:pt modelId="{2E20578B-5913-42DA-B65B-A7F243C6C68F}" type="parTrans" cxnId="{C35C760A-215E-4D87-AA2C-4804BA0EFD39}">
      <dgm:prSet/>
      <dgm:spPr/>
      <dgm:t>
        <a:bodyPr/>
        <a:lstStyle/>
        <a:p>
          <a:endParaRPr lang="en-US"/>
        </a:p>
      </dgm:t>
    </dgm:pt>
    <dgm:pt modelId="{FF1B0F7E-7681-44EA-A3D0-071E9D648493}" type="sibTrans" cxnId="{C35C760A-215E-4D87-AA2C-4804BA0EFD39}">
      <dgm:prSet/>
      <dgm:spPr/>
      <dgm:t>
        <a:bodyPr/>
        <a:lstStyle/>
        <a:p>
          <a:endParaRPr lang="en-US"/>
        </a:p>
      </dgm:t>
    </dgm:pt>
    <dgm:pt modelId="{695D1F58-53CA-4F41-BCE0-5431F776EBA5}">
      <dgm:prSet/>
      <dgm:spPr/>
      <dgm:t>
        <a:bodyPr/>
        <a:lstStyle/>
        <a:p>
          <a:pPr>
            <a:buFont typeface="Symbol" panose="05050102010706020507" pitchFamily="18" charset="2"/>
            <a:buChar char=""/>
          </a:pPr>
          <a:r>
            <a:rPr lang="en-US" dirty="0"/>
            <a:t>Statewide SBA lender and small business mentoring services available to help low-income, low-wealth and other disadvantaged communities join the economic mainstream; ECDI offers small business loans from $750-$350,000, a Community Advantage (7A) program for $50,000-$250,000, Veteran loans for equipment purchases, working capital, and revolving lines of credit, and construction loans between $5,000-$150,000 to finance labor and materials for specific construction jobs.</a:t>
          </a:r>
        </a:p>
      </dgm:t>
    </dgm:pt>
    <dgm:pt modelId="{3CE1BD26-3DBD-42D8-BD1A-2D0468E1B4A1}" type="parTrans" cxnId="{4F4C0EDF-BB1B-4496-8A22-0D221687C09B}">
      <dgm:prSet/>
      <dgm:spPr/>
      <dgm:t>
        <a:bodyPr/>
        <a:lstStyle/>
        <a:p>
          <a:endParaRPr lang="en-US"/>
        </a:p>
      </dgm:t>
    </dgm:pt>
    <dgm:pt modelId="{824ACAFE-C511-40AE-A2C7-F1F49B202876}" type="sibTrans" cxnId="{4F4C0EDF-BB1B-4496-8A22-0D221687C09B}">
      <dgm:prSet/>
      <dgm:spPr/>
      <dgm:t>
        <a:bodyPr/>
        <a:lstStyle/>
        <a:p>
          <a:endParaRPr lang="en-US"/>
        </a:p>
      </dgm:t>
    </dgm:pt>
    <dgm:pt modelId="{44C09B42-C0F9-4466-8FB8-4F73FC900DA7}">
      <dgm:prSet/>
      <dgm:spPr/>
      <dgm:t>
        <a:bodyPr/>
        <a:lstStyle/>
        <a:p>
          <a:pPr>
            <a:buFont typeface="Symbol" panose="05050102010706020507" pitchFamily="18" charset="2"/>
            <a:buChar char=""/>
          </a:pPr>
          <a:r>
            <a:rPr lang="en-US" dirty="0"/>
            <a:t>Similar programs can be found in other states; many have been funded through the SBA PRIME (Program for Investment in Micro-Entrepreneurs) program or Community Advantage program.</a:t>
          </a:r>
        </a:p>
      </dgm:t>
    </dgm:pt>
    <dgm:pt modelId="{30928F80-1D8B-4ED4-B369-F916E2BDF480}" type="parTrans" cxnId="{94A55712-50B5-4A80-B0A8-2AF376CD54EC}">
      <dgm:prSet/>
      <dgm:spPr/>
    </dgm:pt>
    <dgm:pt modelId="{194DF425-61C0-4AEF-9DEB-2CA9086C8D36}" type="sibTrans" cxnId="{94A55712-50B5-4A80-B0A8-2AF376CD54EC}">
      <dgm:prSet/>
      <dgm:spPr/>
    </dgm:pt>
    <dgm:pt modelId="{33BC0AB4-F46B-433F-8708-8F74A674B776}">
      <dgm:prSet/>
      <dgm:spPr/>
      <dgm:t>
        <a:bodyPr/>
        <a:lstStyle/>
        <a:p>
          <a:pPr>
            <a:buFont typeface="Symbol" panose="05050102010706020507" pitchFamily="18" charset="2"/>
            <a:buChar char=""/>
          </a:pPr>
          <a:r>
            <a:rPr lang="en-US" dirty="0"/>
            <a:t>In Ohio, deferred loan payments are available on current ECDI loans.</a:t>
          </a:r>
        </a:p>
      </dgm:t>
    </dgm:pt>
    <dgm:pt modelId="{9A3D58E0-8766-4E2F-9B73-7359FC80BC86}" type="parTrans" cxnId="{F29E6210-9679-42C9-B08C-31C5530F8478}">
      <dgm:prSet/>
      <dgm:spPr/>
    </dgm:pt>
    <dgm:pt modelId="{C01468C0-9C2E-49C9-82EF-72F9B816F810}" type="sibTrans" cxnId="{F29E6210-9679-42C9-B08C-31C5530F8478}">
      <dgm:prSet/>
      <dgm:spPr/>
    </dgm:pt>
    <dgm:pt modelId="{12A3055D-A77B-48D4-A3C4-F4C1C80568B6}">
      <dgm:prSet/>
      <dgm:spPr/>
      <dgm:t>
        <a:bodyPr/>
        <a:lstStyle/>
        <a:p>
          <a:pPr>
            <a:buFont typeface="Symbol" panose="05050102010706020507" pitchFamily="18" charset="2"/>
            <a:buChar char=""/>
          </a:pPr>
          <a:r>
            <a:rPr lang="en-US" dirty="0"/>
            <a:t>ECDI working with SBA to create programs for small businesses not able to access SBA resources directly – will have more details by March 31, 2020.</a:t>
          </a:r>
        </a:p>
      </dgm:t>
    </dgm:pt>
    <dgm:pt modelId="{BD81DE9E-CB04-45F5-9D2E-6F11053E2E0A}" type="parTrans" cxnId="{7F7AAC40-C109-4C42-8410-690549E3ADE6}">
      <dgm:prSet/>
      <dgm:spPr/>
    </dgm:pt>
    <dgm:pt modelId="{24446CA0-DEFA-4643-BC17-53BA3B8C36A4}" type="sibTrans" cxnId="{7F7AAC40-C109-4C42-8410-690549E3ADE6}">
      <dgm:prSet/>
      <dgm:spPr/>
    </dgm:pt>
    <dgm:pt modelId="{E674ABC1-1BFD-4CB4-B73C-8A2A3180A4EE}" type="pres">
      <dgm:prSet presAssocID="{AB0D03FD-2E76-4963-A0DB-10A2D95EDA62}" presName="linear" presStyleCnt="0">
        <dgm:presLayoutVars>
          <dgm:dir/>
          <dgm:animLvl val="lvl"/>
          <dgm:resizeHandles val="exact"/>
        </dgm:presLayoutVars>
      </dgm:prSet>
      <dgm:spPr/>
    </dgm:pt>
    <dgm:pt modelId="{86741F39-A3B1-4281-91A1-4325A933CFAD}" type="pres">
      <dgm:prSet presAssocID="{D8636FD4-B9FC-4630-9CB1-AF2E69A07206}" presName="parentLin" presStyleCnt="0"/>
      <dgm:spPr/>
    </dgm:pt>
    <dgm:pt modelId="{E14EF067-A3C6-4CF1-BC1A-A2E218DFC209}" type="pres">
      <dgm:prSet presAssocID="{D8636FD4-B9FC-4630-9CB1-AF2E69A07206}" presName="parentLeftMargin" presStyleLbl="node1" presStyleIdx="0" presStyleCnt="1"/>
      <dgm:spPr/>
    </dgm:pt>
    <dgm:pt modelId="{9A127F2F-6818-4344-8B06-22C1F3D71063}" type="pres">
      <dgm:prSet presAssocID="{D8636FD4-B9FC-4630-9CB1-AF2E69A07206}" presName="parentText" presStyleLbl="node1" presStyleIdx="0" presStyleCnt="1">
        <dgm:presLayoutVars>
          <dgm:chMax val="0"/>
          <dgm:bulletEnabled val="1"/>
        </dgm:presLayoutVars>
      </dgm:prSet>
      <dgm:spPr/>
    </dgm:pt>
    <dgm:pt modelId="{7625F57B-3D99-4B96-A083-53247318AC03}" type="pres">
      <dgm:prSet presAssocID="{D8636FD4-B9FC-4630-9CB1-AF2E69A07206}" presName="negativeSpace" presStyleCnt="0"/>
      <dgm:spPr/>
    </dgm:pt>
    <dgm:pt modelId="{2C704302-F670-416C-9D85-F8C41028F5C0}" type="pres">
      <dgm:prSet presAssocID="{D8636FD4-B9FC-4630-9CB1-AF2E69A07206}" presName="childText" presStyleLbl="conFgAcc1" presStyleIdx="0" presStyleCnt="1" custLinFactNeighborY="13008">
        <dgm:presLayoutVars>
          <dgm:bulletEnabled val="1"/>
        </dgm:presLayoutVars>
      </dgm:prSet>
      <dgm:spPr/>
    </dgm:pt>
  </dgm:ptLst>
  <dgm:cxnLst>
    <dgm:cxn modelId="{B3E72709-6434-4616-942B-FD940E944A60}" type="presOf" srcId="{D8636FD4-B9FC-4630-9CB1-AF2E69A07206}" destId="{E14EF067-A3C6-4CF1-BC1A-A2E218DFC209}" srcOrd="0" destOrd="0" presId="urn:microsoft.com/office/officeart/2005/8/layout/list1"/>
    <dgm:cxn modelId="{C35C760A-215E-4D87-AA2C-4804BA0EFD39}" srcId="{AB0D03FD-2E76-4963-A0DB-10A2D95EDA62}" destId="{D8636FD4-B9FC-4630-9CB1-AF2E69A07206}" srcOrd="0" destOrd="0" parTransId="{2E20578B-5913-42DA-B65B-A7F243C6C68F}" sibTransId="{FF1B0F7E-7681-44EA-A3D0-071E9D648493}"/>
    <dgm:cxn modelId="{C2F7970E-6454-4E9D-A606-05DB9F8C5459}" type="presOf" srcId="{D8636FD4-B9FC-4630-9CB1-AF2E69A07206}" destId="{9A127F2F-6818-4344-8B06-22C1F3D71063}" srcOrd="1" destOrd="0" presId="urn:microsoft.com/office/officeart/2005/8/layout/list1"/>
    <dgm:cxn modelId="{F29E6210-9679-42C9-B08C-31C5530F8478}" srcId="{D8636FD4-B9FC-4630-9CB1-AF2E69A07206}" destId="{33BC0AB4-F46B-433F-8708-8F74A674B776}" srcOrd="2" destOrd="0" parTransId="{9A3D58E0-8766-4E2F-9B73-7359FC80BC86}" sibTransId="{C01468C0-9C2E-49C9-82EF-72F9B816F810}"/>
    <dgm:cxn modelId="{94A55712-50B5-4A80-B0A8-2AF376CD54EC}" srcId="{D8636FD4-B9FC-4630-9CB1-AF2E69A07206}" destId="{44C09B42-C0F9-4466-8FB8-4F73FC900DA7}" srcOrd="1" destOrd="0" parTransId="{30928F80-1D8B-4ED4-B369-F916E2BDF480}" sibTransId="{194DF425-61C0-4AEF-9DEB-2CA9086C8D36}"/>
    <dgm:cxn modelId="{84883B3A-3115-4018-B934-507D0821CF63}" type="presOf" srcId="{695D1F58-53CA-4F41-BCE0-5431F776EBA5}" destId="{2C704302-F670-416C-9D85-F8C41028F5C0}" srcOrd="0" destOrd="0" presId="urn:microsoft.com/office/officeart/2005/8/layout/list1"/>
    <dgm:cxn modelId="{7F7AAC40-C109-4C42-8410-690549E3ADE6}" srcId="{D8636FD4-B9FC-4630-9CB1-AF2E69A07206}" destId="{12A3055D-A77B-48D4-A3C4-F4C1C80568B6}" srcOrd="3" destOrd="0" parTransId="{BD81DE9E-CB04-45F5-9D2E-6F11053E2E0A}" sibTransId="{24446CA0-DEFA-4643-BC17-53BA3B8C36A4}"/>
    <dgm:cxn modelId="{39D1044E-0EB4-4B51-AB6D-29DC451A014D}" type="presOf" srcId="{AB0D03FD-2E76-4963-A0DB-10A2D95EDA62}" destId="{E674ABC1-1BFD-4CB4-B73C-8A2A3180A4EE}" srcOrd="0" destOrd="0" presId="urn:microsoft.com/office/officeart/2005/8/layout/list1"/>
    <dgm:cxn modelId="{4B154B7C-CD50-46A6-A2DF-088EE9C21214}" type="presOf" srcId="{33BC0AB4-F46B-433F-8708-8F74A674B776}" destId="{2C704302-F670-416C-9D85-F8C41028F5C0}" srcOrd="0" destOrd="2" presId="urn:microsoft.com/office/officeart/2005/8/layout/list1"/>
    <dgm:cxn modelId="{70489285-0037-4557-B6A4-521569F92DDB}" type="presOf" srcId="{44C09B42-C0F9-4466-8FB8-4F73FC900DA7}" destId="{2C704302-F670-416C-9D85-F8C41028F5C0}" srcOrd="0" destOrd="1" presId="urn:microsoft.com/office/officeart/2005/8/layout/list1"/>
    <dgm:cxn modelId="{4F4C0EDF-BB1B-4496-8A22-0D221687C09B}" srcId="{D8636FD4-B9FC-4630-9CB1-AF2E69A07206}" destId="{695D1F58-53CA-4F41-BCE0-5431F776EBA5}" srcOrd="0" destOrd="0" parTransId="{3CE1BD26-3DBD-42D8-BD1A-2D0468E1B4A1}" sibTransId="{824ACAFE-C511-40AE-A2C7-F1F49B202876}"/>
    <dgm:cxn modelId="{10857BE5-AEDF-4CC0-B0C4-1469177DC630}" type="presOf" srcId="{12A3055D-A77B-48D4-A3C4-F4C1C80568B6}" destId="{2C704302-F670-416C-9D85-F8C41028F5C0}" srcOrd="0" destOrd="3" presId="urn:microsoft.com/office/officeart/2005/8/layout/list1"/>
    <dgm:cxn modelId="{90995F0B-0ADC-4D1E-80C9-0B1B8D19D977}" type="presParOf" srcId="{E674ABC1-1BFD-4CB4-B73C-8A2A3180A4EE}" destId="{86741F39-A3B1-4281-91A1-4325A933CFAD}" srcOrd="0" destOrd="0" presId="urn:microsoft.com/office/officeart/2005/8/layout/list1"/>
    <dgm:cxn modelId="{9F6AE827-E8FB-4B90-A68B-B76501606555}" type="presParOf" srcId="{86741F39-A3B1-4281-91A1-4325A933CFAD}" destId="{E14EF067-A3C6-4CF1-BC1A-A2E218DFC209}" srcOrd="0" destOrd="0" presId="urn:microsoft.com/office/officeart/2005/8/layout/list1"/>
    <dgm:cxn modelId="{65092CBB-06F0-4C17-915B-654CEE4E6032}" type="presParOf" srcId="{86741F39-A3B1-4281-91A1-4325A933CFAD}" destId="{9A127F2F-6818-4344-8B06-22C1F3D71063}" srcOrd="1" destOrd="0" presId="urn:microsoft.com/office/officeart/2005/8/layout/list1"/>
    <dgm:cxn modelId="{7557A67A-F0EA-45AB-BA1C-A44C94F606C2}" type="presParOf" srcId="{E674ABC1-1BFD-4CB4-B73C-8A2A3180A4EE}" destId="{7625F57B-3D99-4B96-A083-53247318AC03}" srcOrd="1" destOrd="0" presId="urn:microsoft.com/office/officeart/2005/8/layout/list1"/>
    <dgm:cxn modelId="{C738F5D9-3E4B-4240-ABC6-826A84ACCDDF}" type="presParOf" srcId="{E674ABC1-1BFD-4CB4-B73C-8A2A3180A4EE}" destId="{2C704302-F670-416C-9D85-F8C41028F5C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7F6EF58-BB3D-4C76-92CF-3AC958F49D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18090A-D1F1-44D7-B30E-83B190B70104}">
      <dgm:prSet/>
      <dgm:spPr/>
      <dgm:t>
        <a:bodyPr/>
        <a:lstStyle/>
        <a:p>
          <a:r>
            <a:rPr lang="en-US" b="1" dirty="0"/>
            <a:t>Community Development Block Grant (CDBG)</a:t>
          </a:r>
          <a:endParaRPr lang="en-US" dirty="0"/>
        </a:p>
      </dgm:t>
    </dgm:pt>
    <dgm:pt modelId="{E31F2250-9DDF-4111-B537-850D3442E49C}" type="parTrans" cxnId="{2DCCB167-1C02-41BE-8906-5554C2040640}">
      <dgm:prSet/>
      <dgm:spPr/>
      <dgm:t>
        <a:bodyPr/>
        <a:lstStyle/>
        <a:p>
          <a:endParaRPr lang="en-US"/>
        </a:p>
      </dgm:t>
    </dgm:pt>
    <dgm:pt modelId="{48BC029E-EB6D-44EA-B6FA-22FC51831372}" type="sibTrans" cxnId="{2DCCB167-1C02-41BE-8906-5554C2040640}">
      <dgm:prSet/>
      <dgm:spPr/>
      <dgm:t>
        <a:bodyPr/>
        <a:lstStyle/>
        <a:p>
          <a:endParaRPr lang="en-US"/>
        </a:p>
      </dgm:t>
    </dgm:pt>
    <dgm:pt modelId="{EB3042D5-555B-4FB7-8396-434273700E4F}">
      <dgm:prSet/>
      <dgm:spPr/>
      <dgm:t>
        <a:bodyPr/>
        <a:lstStyle/>
        <a:p>
          <a:pPr>
            <a:buFont typeface="Symbol" panose="05050102010706020507" pitchFamily="18" charset="2"/>
            <a:buChar char=""/>
          </a:pPr>
          <a:r>
            <a:rPr lang="en-US" dirty="0"/>
            <a:t>Economic Development &amp; Revolving Loan Fund Programs</a:t>
          </a:r>
        </a:p>
      </dgm:t>
    </dgm:pt>
    <dgm:pt modelId="{3B19C4B5-7334-4367-82CC-F4D4C6AD6F2D}" type="parTrans" cxnId="{A8A5C1C3-03DC-4F8A-811A-F8D1C2A10986}">
      <dgm:prSet/>
      <dgm:spPr/>
      <dgm:t>
        <a:bodyPr/>
        <a:lstStyle/>
        <a:p>
          <a:endParaRPr lang="en-US"/>
        </a:p>
      </dgm:t>
    </dgm:pt>
    <dgm:pt modelId="{AD4A171C-F82F-4A36-9840-9D75D7F4835A}" type="sibTrans" cxnId="{A8A5C1C3-03DC-4F8A-811A-F8D1C2A10986}">
      <dgm:prSet/>
      <dgm:spPr/>
      <dgm:t>
        <a:bodyPr/>
        <a:lstStyle/>
        <a:p>
          <a:endParaRPr lang="en-US"/>
        </a:p>
      </dgm:t>
    </dgm:pt>
    <dgm:pt modelId="{C1B48083-089D-4653-8BCA-CB59797D8854}">
      <dgm:prSet/>
      <dgm:spPr/>
      <dgm:t>
        <a:bodyPr/>
        <a:lstStyle/>
        <a:p>
          <a:pPr>
            <a:buFont typeface="Symbol" panose="05050102010706020507" pitchFamily="18" charset="2"/>
            <a:buChar char=""/>
          </a:pPr>
          <a:r>
            <a:rPr lang="en-US" dirty="0"/>
            <a:t>Must meet at least one National Objective (benefit LMI households, address slum and blight, or meet “urgent” need)</a:t>
          </a:r>
        </a:p>
      </dgm:t>
    </dgm:pt>
    <dgm:pt modelId="{4DE2DEC1-44CD-4B07-925F-9BB7F7732CC2}" type="parTrans" cxnId="{2557DFB2-4967-42B8-ABCB-0B6BF49415B8}">
      <dgm:prSet/>
      <dgm:spPr/>
      <dgm:t>
        <a:bodyPr/>
        <a:lstStyle/>
        <a:p>
          <a:endParaRPr lang="en-US"/>
        </a:p>
      </dgm:t>
    </dgm:pt>
    <dgm:pt modelId="{618E811A-60CF-4128-91F2-7F370ABD88BC}" type="sibTrans" cxnId="{2557DFB2-4967-42B8-ABCB-0B6BF49415B8}">
      <dgm:prSet/>
      <dgm:spPr/>
      <dgm:t>
        <a:bodyPr/>
        <a:lstStyle/>
        <a:p>
          <a:endParaRPr lang="en-US"/>
        </a:p>
      </dgm:t>
    </dgm:pt>
    <dgm:pt modelId="{0E12DF0C-C0E5-497D-8918-17655EB42BC7}">
      <dgm:prSet/>
      <dgm:spPr/>
      <dgm:t>
        <a:bodyPr/>
        <a:lstStyle/>
        <a:p>
          <a:pPr>
            <a:buFont typeface="Symbol" panose="05050102010706020507" pitchFamily="18" charset="2"/>
            <a:buChar char=""/>
          </a:pPr>
          <a:r>
            <a:rPr lang="en-US" dirty="0"/>
            <a:t>Up to $10,000/FTE job created, max $500,000 or 50% of total eligible project costs (gap financing mechanism)</a:t>
          </a:r>
        </a:p>
      </dgm:t>
    </dgm:pt>
    <dgm:pt modelId="{98385467-7C60-4300-8CD3-6020E4C5AB4F}" type="parTrans" cxnId="{3363DDE0-2811-4702-BF23-5A4671B9D5DD}">
      <dgm:prSet/>
      <dgm:spPr/>
      <dgm:t>
        <a:bodyPr/>
        <a:lstStyle/>
        <a:p>
          <a:endParaRPr lang="en-US"/>
        </a:p>
      </dgm:t>
    </dgm:pt>
    <dgm:pt modelId="{F55A646F-CAD3-4DBE-83A3-2F6F6EE22CC3}" type="sibTrans" cxnId="{3363DDE0-2811-4702-BF23-5A4671B9D5DD}">
      <dgm:prSet/>
      <dgm:spPr/>
      <dgm:t>
        <a:bodyPr/>
        <a:lstStyle/>
        <a:p>
          <a:endParaRPr lang="en-US"/>
        </a:p>
      </dgm:t>
    </dgm:pt>
    <dgm:pt modelId="{BC86A829-1F50-4E0C-B422-E245A99DCCC2}">
      <dgm:prSet/>
      <dgm:spPr/>
      <dgm:t>
        <a:bodyPr/>
        <a:lstStyle/>
        <a:p>
          <a:pPr>
            <a:buFont typeface="Symbol" panose="05050102010706020507" pitchFamily="18" charset="2"/>
            <a:buChar char=""/>
          </a:pPr>
          <a:r>
            <a:rPr lang="en-US" dirty="0"/>
            <a:t>51% of position held by LMI persons</a:t>
          </a:r>
        </a:p>
      </dgm:t>
    </dgm:pt>
    <dgm:pt modelId="{03A287AC-190B-478F-A716-199EBB91C013}" type="parTrans" cxnId="{592EC8E2-779F-4845-B7DF-9E328D19793D}">
      <dgm:prSet/>
      <dgm:spPr/>
      <dgm:t>
        <a:bodyPr/>
        <a:lstStyle/>
        <a:p>
          <a:endParaRPr lang="en-US"/>
        </a:p>
      </dgm:t>
    </dgm:pt>
    <dgm:pt modelId="{A1EBB6F9-1256-400C-B5DB-E5B28D3DED1F}" type="sibTrans" cxnId="{592EC8E2-779F-4845-B7DF-9E328D19793D}">
      <dgm:prSet/>
      <dgm:spPr/>
      <dgm:t>
        <a:bodyPr/>
        <a:lstStyle/>
        <a:p>
          <a:endParaRPr lang="en-US"/>
        </a:p>
      </dgm:t>
    </dgm:pt>
    <dgm:pt modelId="{F9892861-1DE5-41B7-A231-B85F3F8F047B}">
      <dgm:prSet/>
      <dgm:spPr/>
      <dgm:t>
        <a:bodyPr/>
        <a:lstStyle/>
        <a:p>
          <a:pPr>
            <a:buFont typeface="Symbol" panose="05050102010706020507" pitchFamily="18" charset="2"/>
            <a:buChar char=""/>
          </a:pPr>
          <a:r>
            <a:rPr lang="en-US" dirty="0"/>
            <a:t>Fixed asset financing for land, building, M&amp;E and site prep related to business expansion or retention</a:t>
          </a:r>
        </a:p>
      </dgm:t>
    </dgm:pt>
    <dgm:pt modelId="{EA48A217-94ED-4FCA-9632-8ECDFEF52293}" type="parTrans" cxnId="{A78DB824-0271-4819-B941-D1A51D6D9388}">
      <dgm:prSet/>
      <dgm:spPr/>
      <dgm:t>
        <a:bodyPr/>
        <a:lstStyle/>
        <a:p>
          <a:endParaRPr lang="en-US"/>
        </a:p>
      </dgm:t>
    </dgm:pt>
    <dgm:pt modelId="{91F8F074-4B6C-47D4-AC88-FEB617579820}" type="sibTrans" cxnId="{A78DB824-0271-4819-B941-D1A51D6D9388}">
      <dgm:prSet/>
      <dgm:spPr/>
      <dgm:t>
        <a:bodyPr/>
        <a:lstStyle/>
        <a:p>
          <a:endParaRPr lang="en-US"/>
        </a:p>
      </dgm:t>
    </dgm:pt>
    <dgm:pt modelId="{A3690F29-0D3A-4547-88FC-AD3124DDB6D8}">
      <dgm:prSet/>
      <dgm:spPr/>
      <dgm:t>
        <a:bodyPr/>
        <a:lstStyle/>
        <a:p>
          <a:pPr>
            <a:buFont typeface="Symbol" panose="05050102010706020507" pitchFamily="18" charset="2"/>
            <a:buChar char=""/>
          </a:pPr>
          <a:r>
            <a:rPr lang="en-US" dirty="0"/>
            <a:t>CDBG subordinates to primary lender</a:t>
          </a:r>
        </a:p>
      </dgm:t>
    </dgm:pt>
    <dgm:pt modelId="{C11509D1-BDAC-4A2F-99A9-638950999892}" type="parTrans" cxnId="{34F3FE69-59DC-4A55-8F33-C08EC3DD010A}">
      <dgm:prSet/>
      <dgm:spPr/>
      <dgm:t>
        <a:bodyPr/>
        <a:lstStyle/>
        <a:p>
          <a:endParaRPr lang="en-US"/>
        </a:p>
      </dgm:t>
    </dgm:pt>
    <dgm:pt modelId="{3CEC2F90-E2A4-4A87-AD5B-7939521CBCC2}" type="sibTrans" cxnId="{34F3FE69-59DC-4A55-8F33-C08EC3DD010A}">
      <dgm:prSet/>
      <dgm:spPr/>
      <dgm:t>
        <a:bodyPr/>
        <a:lstStyle/>
        <a:p>
          <a:endParaRPr lang="en-US"/>
        </a:p>
      </dgm:t>
    </dgm:pt>
    <dgm:pt modelId="{84E7C4D6-84A0-43CB-B7BD-22CD0014408E}">
      <dgm:prSet/>
      <dgm:spPr/>
      <dgm:t>
        <a:bodyPr/>
        <a:lstStyle/>
        <a:p>
          <a:pPr>
            <a:buFont typeface="Symbol" panose="05050102010706020507" pitchFamily="18" charset="2"/>
            <a:buChar char=""/>
          </a:pPr>
          <a:r>
            <a:rPr lang="en-US" dirty="0"/>
            <a:t>State RLF awards granted to counties/municipalities and funds are repaid into local RLF</a:t>
          </a:r>
        </a:p>
      </dgm:t>
    </dgm:pt>
    <dgm:pt modelId="{C9E0AA4F-D406-461E-A2BA-125172A5879F}" type="parTrans" cxnId="{50D62644-B4BC-44A3-A10C-F183158634FB}">
      <dgm:prSet/>
      <dgm:spPr/>
      <dgm:t>
        <a:bodyPr/>
        <a:lstStyle/>
        <a:p>
          <a:endParaRPr lang="en-US"/>
        </a:p>
      </dgm:t>
    </dgm:pt>
    <dgm:pt modelId="{434881D7-1DF4-4EB3-AA85-5A5CBF5778BE}" type="sibTrans" cxnId="{50D62644-B4BC-44A3-A10C-F183158634FB}">
      <dgm:prSet/>
      <dgm:spPr/>
      <dgm:t>
        <a:bodyPr/>
        <a:lstStyle/>
        <a:p>
          <a:endParaRPr lang="en-US"/>
        </a:p>
      </dgm:t>
    </dgm:pt>
    <dgm:pt modelId="{F453C895-CD44-47B3-8C7D-B2B6333853E1}" type="pres">
      <dgm:prSet presAssocID="{67F6EF58-BB3D-4C76-92CF-3AC958F49D78}" presName="Name0" presStyleCnt="0">
        <dgm:presLayoutVars>
          <dgm:dir/>
          <dgm:animLvl val="lvl"/>
          <dgm:resizeHandles val="exact"/>
        </dgm:presLayoutVars>
      </dgm:prSet>
      <dgm:spPr/>
    </dgm:pt>
    <dgm:pt modelId="{F9B4D54C-1DDA-4F63-8FA4-D8E90A06FA6C}" type="pres">
      <dgm:prSet presAssocID="{A018090A-D1F1-44D7-B30E-83B190B70104}" presName="composite" presStyleCnt="0"/>
      <dgm:spPr/>
    </dgm:pt>
    <dgm:pt modelId="{436324C4-BD87-4784-9B89-17CBE9FC1743}" type="pres">
      <dgm:prSet presAssocID="{A018090A-D1F1-44D7-B30E-83B190B70104}" presName="parTx" presStyleLbl="alignNode1" presStyleIdx="0" presStyleCnt="1">
        <dgm:presLayoutVars>
          <dgm:chMax val="0"/>
          <dgm:chPref val="0"/>
          <dgm:bulletEnabled val="1"/>
        </dgm:presLayoutVars>
      </dgm:prSet>
      <dgm:spPr/>
    </dgm:pt>
    <dgm:pt modelId="{EC6EE5D6-2EA3-4E64-869F-A2E28F19C272}" type="pres">
      <dgm:prSet presAssocID="{A018090A-D1F1-44D7-B30E-83B190B70104}" presName="desTx" presStyleLbl="alignAccFollowNode1" presStyleIdx="0" presStyleCnt="1">
        <dgm:presLayoutVars>
          <dgm:bulletEnabled val="1"/>
        </dgm:presLayoutVars>
      </dgm:prSet>
      <dgm:spPr/>
    </dgm:pt>
  </dgm:ptLst>
  <dgm:cxnLst>
    <dgm:cxn modelId="{6C09CD20-80D2-4110-8EC0-602A926DB58B}" type="presOf" srcId="{EB3042D5-555B-4FB7-8396-434273700E4F}" destId="{EC6EE5D6-2EA3-4E64-869F-A2E28F19C272}" srcOrd="0" destOrd="0" presId="urn:microsoft.com/office/officeart/2005/8/layout/hList1"/>
    <dgm:cxn modelId="{A78DB824-0271-4819-B941-D1A51D6D9388}" srcId="{EB3042D5-555B-4FB7-8396-434273700E4F}" destId="{F9892861-1DE5-41B7-A231-B85F3F8F047B}" srcOrd="3" destOrd="0" parTransId="{EA48A217-94ED-4FCA-9632-8ECDFEF52293}" sibTransId="{91F8F074-4B6C-47D4-AC88-FEB617579820}"/>
    <dgm:cxn modelId="{E4B8F924-F73F-4D15-BA7F-D4B26F9E32F1}" type="presOf" srcId="{F9892861-1DE5-41B7-A231-B85F3F8F047B}" destId="{EC6EE5D6-2EA3-4E64-869F-A2E28F19C272}" srcOrd="0" destOrd="4" presId="urn:microsoft.com/office/officeart/2005/8/layout/hList1"/>
    <dgm:cxn modelId="{50D62644-B4BC-44A3-A10C-F183158634FB}" srcId="{EB3042D5-555B-4FB7-8396-434273700E4F}" destId="{84E7C4D6-84A0-43CB-B7BD-22CD0014408E}" srcOrd="5" destOrd="0" parTransId="{C9E0AA4F-D406-461E-A2BA-125172A5879F}" sibTransId="{434881D7-1DF4-4EB3-AA85-5A5CBF5778BE}"/>
    <dgm:cxn modelId="{2DCCB167-1C02-41BE-8906-5554C2040640}" srcId="{67F6EF58-BB3D-4C76-92CF-3AC958F49D78}" destId="{A018090A-D1F1-44D7-B30E-83B190B70104}" srcOrd="0" destOrd="0" parTransId="{E31F2250-9DDF-4111-B537-850D3442E49C}" sibTransId="{48BC029E-EB6D-44EA-B6FA-22FC51831372}"/>
    <dgm:cxn modelId="{34F3FE69-59DC-4A55-8F33-C08EC3DD010A}" srcId="{EB3042D5-555B-4FB7-8396-434273700E4F}" destId="{A3690F29-0D3A-4547-88FC-AD3124DDB6D8}" srcOrd="4" destOrd="0" parTransId="{C11509D1-BDAC-4A2F-99A9-638950999892}" sibTransId="{3CEC2F90-E2A4-4A87-AD5B-7939521CBCC2}"/>
    <dgm:cxn modelId="{D1547F4A-9559-49C8-9114-5E80B262D1EC}" type="presOf" srcId="{67F6EF58-BB3D-4C76-92CF-3AC958F49D78}" destId="{F453C895-CD44-47B3-8C7D-B2B6333853E1}" srcOrd="0" destOrd="0" presId="urn:microsoft.com/office/officeart/2005/8/layout/hList1"/>
    <dgm:cxn modelId="{A5556575-F3DB-4022-A926-C3ABC62FC7B6}" type="presOf" srcId="{A018090A-D1F1-44D7-B30E-83B190B70104}" destId="{436324C4-BD87-4784-9B89-17CBE9FC1743}" srcOrd="0" destOrd="0" presId="urn:microsoft.com/office/officeart/2005/8/layout/hList1"/>
    <dgm:cxn modelId="{DA06339E-C672-4274-950D-1598C50E8BA9}" type="presOf" srcId="{A3690F29-0D3A-4547-88FC-AD3124DDB6D8}" destId="{EC6EE5D6-2EA3-4E64-869F-A2E28F19C272}" srcOrd="0" destOrd="5" presId="urn:microsoft.com/office/officeart/2005/8/layout/hList1"/>
    <dgm:cxn modelId="{2557DFB2-4967-42B8-ABCB-0B6BF49415B8}" srcId="{EB3042D5-555B-4FB7-8396-434273700E4F}" destId="{C1B48083-089D-4653-8BCA-CB59797D8854}" srcOrd="0" destOrd="0" parTransId="{4DE2DEC1-44CD-4B07-925F-9BB7F7732CC2}" sibTransId="{618E811A-60CF-4128-91F2-7F370ABD88BC}"/>
    <dgm:cxn modelId="{8B789AB4-39E2-4BF4-8646-F32E0FB49B26}" type="presOf" srcId="{84E7C4D6-84A0-43CB-B7BD-22CD0014408E}" destId="{EC6EE5D6-2EA3-4E64-869F-A2E28F19C272}" srcOrd="0" destOrd="6" presId="urn:microsoft.com/office/officeart/2005/8/layout/hList1"/>
    <dgm:cxn modelId="{91461DB7-938C-4DD8-869B-1668DE80410C}" type="presOf" srcId="{BC86A829-1F50-4E0C-B422-E245A99DCCC2}" destId="{EC6EE5D6-2EA3-4E64-869F-A2E28F19C272}" srcOrd="0" destOrd="3" presId="urn:microsoft.com/office/officeart/2005/8/layout/hList1"/>
    <dgm:cxn modelId="{A8A5C1C3-03DC-4F8A-811A-F8D1C2A10986}" srcId="{A018090A-D1F1-44D7-B30E-83B190B70104}" destId="{EB3042D5-555B-4FB7-8396-434273700E4F}" srcOrd="0" destOrd="0" parTransId="{3B19C4B5-7334-4367-82CC-F4D4C6AD6F2D}" sibTransId="{AD4A171C-F82F-4A36-9840-9D75D7F4835A}"/>
    <dgm:cxn modelId="{D13DEED5-F7D9-4EB0-8325-A04A477B3038}" type="presOf" srcId="{C1B48083-089D-4653-8BCA-CB59797D8854}" destId="{EC6EE5D6-2EA3-4E64-869F-A2E28F19C272}" srcOrd="0" destOrd="1" presId="urn:microsoft.com/office/officeart/2005/8/layout/hList1"/>
    <dgm:cxn modelId="{FC9B0BDB-C510-471B-9682-C36A439F4CB4}" type="presOf" srcId="{0E12DF0C-C0E5-497D-8918-17655EB42BC7}" destId="{EC6EE5D6-2EA3-4E64-869F-A2E28F19C272}" srcOrd="0" destOrd="2" presId="urn:microsoft.com/office/officeart/2005/8/layout/hList1"/>
    <dgm:cxn modelId="{3363DDE0-2811-4702-BF23-5A4671B9D5DD}" srcId="{EB3042D5-555B-4FB7-8396-434273700E4F}" destId="{0E12DF0C-C0E5-497D-8918-17655EB42BC7}" srcOrd="1" destOrd="0" parTransId="{98385467-7C60-4300-8CD3-6020E4C5AB4F}" sibTransId="{F55A646F-CAD3-4DBE-83A3-2F6F6EE22CC3}"/>
    <dgm:cxn modelId="{592EC8E2-779F-4845-B7DF-9E328D19793D}" srcId="{EB3042D5-555B-4FB7-8396-434273700E4F}" destId="{BC86A829-1F50-4E0C-B422-E245A99DCCC2}" srcOrd="2" destOrd="0" parTransId="{03A287AC-190B-478F-A716-199EBB91C013}" sibTransId="{A1EBB6F9-1256-400C-B5DB-E5B28D3DED1F}"/>
    <dgm:cxn modelId="{5858C494-1207-4331-8487-144FC2BA0406}" type="presParOf" srcId="{F453C895-CD44-47B3-8C7D-B2B6333853E1}" destId="{F9B4D54C-1DDA-4F63-8FA4-D8E90A06FA6C}" srcOrd="0" destOrd="0" presId="urn:microsoft.com/office/officeart/2005/8/layout/hList1"/>
    <dgm:cxn modelId="{9C7A9190-4BAA-4869-90A6-97EE9A7C8D49}" type="presParOf" srcId="{F9B4D54C-1DDA-4F63-8FA4-D8E90A06FA6C}" destId="{436324C4-BD87-4784-9B89-17CBE9FC1743}" srcOrd="0" destOrd="0" presId="urn:microsoft.com/office/officeart/2005/8/layout/hList1"/>
    <dgm:cxn modelId="{861ED5C8-8CCD-4391-ACA3-770B854A7897}" type="presParOf" srcId="{F9B4D54C-1DDA-4F63-8FA4-D8E90A06FA6C}" destId="{EC6EE5D6-2EA3-4E64-869F-A2E28F19C2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F5971A-B2E8-4492-988F-7657ADEA1A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C694ED0-DA7D-4F0D-BA23-2C7106A388D2}">
      <dgm:prSet phldrT="[Text]"/>
      <dgm:spPr/>
      <dgm:t>
        <a:bodyPr/>
        <a:lstStyle/>
        <a:p>
          <a:r>
            <a:rPr lang="en-US" dirty="0">
              <a:latin typeface="Arial" panose="020B0604020202020204" pitchFamily="34" charset="0"/>
              <a:cs typeface="Arial" panose="020B0604020202020204" pitchFamily="34" charset="0"/>
            </a:rPr>
            <a:t>Ohio Statewide Development Corporation</a:t>
          </a:r>
        </a:p>
      </dgm:t>
    </dgm:pt>
    <dgm:pt modelId="{B8FEB8B0-EEB9-4A78-8EC3-F47D803DFFFD}" type="parTrans" cxnId="{D6D103D3-DE41-42D6-B902-650713B0E5F2}">
      <dgm:prSet/>
      <dgm:spPr/>
      <dgm:t>
        <a:bodyPr/>
        <a:lstStyle/>
        <a:p>
          <a:endParaRPr lang="en-US"/>
        </a:p>
      </dgm:t>
    </dgm:pt>
    <dgm:pt modelId="{D5D9B5FF-9CD1-4C02-BCC2-A357CD23EC18}" type="sibTrans" cxnId="{D6D103D3-DE41-42D6-B902-650713B0E5F2}">
      <dgm:prSet/>
      <dgm:spPr/>
      <dgm:t>
        <a:bodyPr/>
        <a:lstStyle/>
        <a:p>
          <a:endParaRPr lang="en-US"/>
        </a:p>
      </dgm:t>
    </dgm:pt>
    <dgm:pt modelId="{CA01A245-0D6C-4AD5-A671-788CAA6F9062}">
      <dgm:prSet custT="1"/>
      <dgm:spPr/>
      <dgm:t>
        <a:bodyPr/>
        <a:lstStyle/>
        <a:p>
          <a:pPr>
            <a:buNone/>
          </a:pPr>
          <a:r>
            <a:rPr lang="en-US" sz="3400" dirty="0"/>
            <a:t>Michael </a:t>
          </a:r>
          <a:r>
            <a:rPr lang="en-US" sz="3400" dirty="0" err="1"/>
            <a:t>Kinninger</a:t>
          </a:r>
          <a:r>
            <a:rPr lang="en-US" sz="3400" dirty="0"/>
            <a:t>, Executive Director</a:t>
          </a:r>
        </a:p>
      </dgm:t>
    </dgm:pt>
    <dgm:pt modelId="{EBC83363-C23D-43C1-A8BA-2BF30D0BCBA0}" type="parTrans" cxnId="{EDFD40B7-BB4D-409A-9F1F-33C0F3BA6392}">
      <dgm:prSet/>
      <dgm:spPr/>
      <dgm:t>
        <a:bodyPr/>
        <a:lstStyle/>
        <a:p>
          <a:endParaRPr lang="en-US"/>
        </a:p>
      </dgm:t>
    </dgm:pt>
    <dgm:pt modelId="{7E734C86-AEAE-4E10-8D07-4ADB545EE21E}" type="sibTrans" cxnId="{EDFD40B7-BB4D-409A-9F1F-33C0F3BA6392}">
      <dgm:prSet/>
      <dgm:spPr/>
      <dgm:t>
        <a:bodyPr/>
        <a:lstStyle/>
        <a:p>
          <a:endParaRPr lang="en-US"/>
        </a:p>
      </dgm:t>
    </dgm:pt>
    <dgm:pt modelId="{31079BB9-5A26-479C-BE4E-2C52E1126773}" type="pres">
      <dgm:prSet presAssocID="{C4F5971A-B2E8-4492-988F-7657ADEA1AA8}" presName="linear" presStyleCnt="0">
        <dgm:presLayoutVars>
          <dgm:dir/>
          <dgm:animLvl val="lvl"/>
          <dgm:resizeHandles val="exact"/>
        </dgm:presLayoutVars>
      </dgm:prSet>
      <dgm:spPr/>
    </dgm:pt>
    <dgm:pt modelId="{2AB4A0BC-281B-4C33-82F2-4588FF8424D2}" type="pres">
      <dgm:prSet presAssocID="{EC694ED0-DA7D-4F0D-BA23-2C7106A388D2}" presName="parentLin" presStyleCnt="0"/>
      <dgm:spPr/>
    </dgm:pt>
    <dgm:pt modelId="{A1EC75D3-424A-4C15-BA2F-69BCD3AB5E01}" type="pres">
      <dgm:prSet presAssocID="{EC694ED0-DA7D-4F0D-BA23-2C7106A388D2}" presName="parentLeftMargin" presStyleLbl="node1" presStyleIdx="0" presStyleCnt="1"/>
      <dgm:spPr/>
    </dgm:pt>
    <dgm:pt modelId="{EE4EDF2E-C080-43D0-BC49-5F422AF8D437}" type="pres">
      <dgm:prSet presAssocID="{EC694ED0-DA7D-4F0D-BA23-2C7106A388D2}" presName="parentText" presStyleLbl="node1" presStyleIdx="0" presStyleCnt="1">
        <dgm:presLayoutVars>
          <dgm:chMax val="0"/>
          <dgm:bulletEnabled val="1"/>
        </dgm:presLayoutVars>
      </dgm:prSet>
      <dgm:spPr/>
    </dgm:pt>
    <dgm:pt modelId="{73B2990B-1BA5-407A-A992-5303FB6AA6D8}" type="pres">
      <dgm:prSet presAssocID="{EC694ED0-DA7D-4F0D-BA23-2C7106A388D2}" presName="negativeSpace" presStyleCnt="0"/>
      <dgm:spPr/>
    </dgm:pt>
    <dgm:pt modelId="{5742B0C2-A23A-465F-AA58-E28507672587}" type="pres">
      <dgm:prSet presAssocID="{EC694ED0-DA7D-4F0D-BA23-2C7106A388D2}" presName="childText" presStyleLbl="conFgAcc1" presStyleIdx="0" presStyleCnt="1" custLinFactNeighborY="72322">
        <dgm:presLayoutVars>
          <dgm:bulletEnabled val="1"/>
        </dgm:presLayoutVars>
      </dgm:prSet>
      <dgm:spPr/>
    </dgm:pt>
  </dgm:ptLst>
  <dgm:cxnLst>
    <dgm:cxn modelId="{2C6EBA50-B9DB-4A65-A1F0-05165670CCA6}" type="presOf" srcId="{EC694ED0-DA7D-4F0D-BA23-2C7106A388D2}" destId="{EE4EDF2E-C080-43D0-BC49-5F422AF8D437}" srcOrd="1" destOrd="0" presId="urn:microsoft.com/office/officeart/2005/8/layout/list1"/>
    <dgm:cxn modelId="{C1B196A9-33FF-4D9E-B2F6-CF576118C9D6}" type="presOf" srcId="{EC694ED0-DA7D-4F0D-BA23-2C7106A388D2}" destId="{A1EC75D3-424A-4C15-BA2F-69BCD3AB5E01}" srcOrd="0" destOrd="0" presId="urn:microsoft.com/office/officeart/2005/8/layout/list1"/>
    <dgm:cxn modelId="{EDFD40B7-BB4D-409A-9F1F-33C0F3BA6392}" srcId="{EC694ED0-DA7D-4F0D-BA23-2C7106A388D2}" destId="{CA01A245-0D6C-4AD5-A671-788CAA6F9062}" srcOrd="0" destOrd="0" parTransId="{EBC83363-C23D-43C1-A8BA-2BF30D0BCBA0}" sibTransId="{7E734C86-AEAE-4E10-8D07-4ADB545EE21E}"/>
    <dgm:cxn modelId="{D6D103D3-DE41-42D6-B902-650713B0E5F2}" srcId="{C4F5971A-B2E8-4492-988F-7657ADEA1AA8}" destId="{EC694ED0-DA7D-4F0D-BA23-2C7106A388D2}" srcOrd="0" destOrd="0" parTransId="{B8FEB8B0-EEB9-4A78-8EC3-F47D803DFFFD}" sibTransId="{D5D9B5FF-9CD1-4C02-BCC2-A357CD23EC18}"/>
    <dgm:cxn modelId="{FDCC5BD5-77CD-46ED-8966-E216BBDC0201}" type="presOf" srcId="{C4F5971A-B2E8-4492-988F-7657ADEA1AA8}" destId="{31079BB9-5A26-479C-BE4E-2C52E1126773}" srcOrd="0" destOrd="0" presId="urn:microsoft.com/office/officeart/2005/8/layout/list1"/>
    <dgm:cxn modelId="{E68DA0FE-2315-4304-89EC-3B5AE9FEB45E}" type="presOf" srcId="{CA01A245-0D6C-4AD5-A671-788CAA6F9062}" destId="{5742B0C2-A23A-465F-AA58-E28507672587}" srcOrd="0" destOrd="0" presId="urn:microsoft.com/office/officeart/2005/8/layout/list1"/>
    <dgm:cxn modelId="{70533EB9-4EBD-472E-9C18-239E45E191BA}" type="presParOf" srcId="{31079BB9-5A26-479C-BE4E-2C52E1126773}" destId="{2AB4A0BC-281B-4C33-82F2-4588FF8424D2}" srcOrd="0" destOrd="0" presId="urn:microsoft.com/office/officeart/2005/8/layout/list1"/>
    <dgm:cxn modelId="{F3AE2269-C4AA-4197-BD47-E4804D2E9484}" type="presParOf" srcId="{2AB4A0BC-281B-4C33-82F2-4588FF8424D2}" destId="{A1EC75D3-424A-4C15-BA2F-69BCD3AB5E01}" srcOrd="0" destOrd="0" presId="urn:microsoft.com/office/officeart/2005/8/layout/list1"/>
    <dgm:cxn modelId="{A8C919C4-44CC-4F58-B5AC-B0AED9809C36}" type="presParOf" srcId="{2AB4A0BC-281B-4C33-82F2-4588FF8424D2}" destId="{EE4EDF2E-C080-43D0-BC49-5F422AF8D437}" srcOrd="1" destOrd="0" presId="urn:microsoft.com/office/officeart/2005/8/layout/list1"/>
    <dgm:cxn modelId="{15A75F25-D2E4-445C-B013-78FD4BE2E9FE}" type="presParOf" srcId="{31079BB9-5A26-479C-BE4E-2C52E1126773}" destId="{73B2990B-1BA5-407A-A992-5303FB6AA6D8}" srcOrd="1" destOrd="0" presId="urn:microsoft.com/office/officeart/2005/8/layout/list1"/>
    <dgm:cxn modelId="{88ACBB90-1DEB-481A-8119-6E56F90B2DCD}" type="presParOf" srcId="{31079BB9-5A26-479C-BE4E-2C52E1126773}" destId="{5742B0C2-A23A-465F-AA58-E2850767258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8636FD4-B9FC-4630-9CB1-AF2E69A07206}">
      <dgm:prSet custT="1"/>
      <dgm:spPr/>
      <dgm:t>
        <a:bodyPr/>
        <a:lstStyle/>
        <a:p>
          <a:r>
            <a:rPr lang="en-US" sz="2100" b="1" dirty="0"/>
            <a:t>CDBG Eligible Activities to Support COVID-19 Response</a:t>
          </a:r>
          <a:endParaRPr lang="en-US" sz="2100" dirty="0"/>
        </a:p>
      </dgm:t>
    </dgm:pt>
    <dgm:pt modelId="{2E20578B-5913-42DA-B65B-A7F243C6C68F}" type="parTrans" cxnId="{C35C760A-215E-4D87-AA2C-4804BA0EFD39}">
      <dgm:prSet/>
      <dgm:spPr/>
      <dgm:t>
        <a:bodyPr/>
        <a:lstStyle/>
        <a:p>
          <a:endParaRPr lang="en-US"/>
        </a:p>
      </dgm:t>
    </dgm:pt>
    <dgm:pt modelId="{FF1B0F7E-7681-44EA-A3D0-071E9D648493}" type="sibTrans" cxnId="{C35C760A-215E-4D87-AA2C-4804BA0EFD39}">
      <dgm:prSet/>
      <dgm:spPr/>
      <dgm:t>
        <a:bodyPr/>
        <a:lstStyle/>
        <a:p>
          <a:endParaRPr lang="en-US"/>
        </a:p>
      </dgm:t>
    </dgm:pt>
    <dgm:pt modelId="{695D1F58-53CA-4F41-BCE0-5431F776EBA5}">
      <dgm:prSet/>
      <dgm:spPr/>
      <dgm:t>
        <a:bodyPr/>
        <a:lstStyle/>
        <a:p>
          <a:pPr>
            <a:buFont typeface="Symbol" panose="05050102010706020507" pitchFamily="18" charset="2"/>
            <a:buChar char=""/>
          </a:pPr>
          <a:r>
            <a:rPr lang="en-US" dirty="0"/>
            <a:t>Provision of assistance to private, for-profit entities to carry out an economic development project – Section 105(a)(17) (42 U.S.C. 5305(a)(17)); 24 CFR 570.203(b)</a:t>
          </a:r>
        </a:p>
      </dgm:t>
    </dgm:pt>
    <dgm:pt modelId="{3CE1BD26-3DBD-42D8-BD1A-2D0468E1B4A1}" type="parTrans" cxnId="{4F4C0EDF-BB1B-4496-8A22-0D221687C09B}">
      <dgm:prSet/>
      <dgm:spPr/>
      <dgm:t>
        <a:bodyPr/>
        <a:lstStyle/>
        <a:p>
          <a:endParaRPr lang="en-US"/>
        </a:p>
      </dgm:t>
    </dgm:pt>
    <dgm:pt modelId="{824ACAFE-C511-40AE-A2C7-F1F49B202876}" type="sibTrans" cxnId="{4F4C0EDF-BB1B-4496-8A22-0D221687C09B}">
      <dgm:prSet/>
      <dgm:spPr/>
      <dgm:t>
        <a:bodyPr/>
        <a:lstStyle/>
        <a:p>
          <a:endParaRPr lang="en-US"/>
        </a:p>
      </dgm:t>
    </dgm:pt>
    <dgm:pt modelId="{44C09B42-C0F9-4466-8FB8-4F73FC900DA7}">
      <dgm:prSet/>
      <dgm:spPr/>
      <dgm:t>
        <a:bodyPr/>
        <a:lstStyle/>
        <a:p>
          <a:pPr>
            <a:buFont typeface="Symbol" panose="05050102010706020507" pitchFamily="18" charset="2"/>
            <a:buChar char=""/>
          </a:pPr>
          <a:r>
            <a:rPr lang="en-US" dirty="0"/>
            <a:t>Provide grants or loans to support new businesses or business expansion to create jobs and manufacture medical supplies necessary to respond to infectious disease</a:t>
          </a:r>
        </a:p>
      </dgm:t>
    </dgm:pt>
    <dgm:pt modelId="{30928F80-1D8B-4ED4-B369-F916E2BDF480}" type="parTrans" cxnId="{94A55712-50B5-4A80-B0A8-2AF376CD54EC}">
      <dgm:prSet/>
      <dgm:spPr/>
      <dgm:t>
        <a:bodyPr/>
        <a:lstStyle/>
        <a:p>
          <a:endParaRPr lang="en-US"/>
        </a:p>
      </dgm:t>
    </dgm:pt>
    <dgm:pt modelId="{194DF425-61C0-4AEF-9DEB-2CA9086C8D36}" type="sibTrans" cxnId="{94A55712-50B5-4A80-B0A8-2AF376CD54EC}">
      <dgm:prSet/>
      <dgm:spPr/>
      <dgm:t>
        <a:bodyPr/>
        <a:lstStyle/>
        <a:p>
          <a:endParaRPr lang="en-US"/>
        </a:p>
      </dgm:t>
    </dgm:pt>
    <dgm:pt modelId="{685822EF-3979-4967-9F8F-62F139A0873B}">
      <dgm:prSet/>
      <dgm:spPr/>
      <dgm:t>
        <a:bodyPr/>
        <a:lstStyle/>
        <a:p>
          <a:pPr>
            <a:buFont typeface="Symbol" panose="05050102010706020507" pitchFamily="18" charset="2"/>
            <a:buChar char=""/>
          </a:pPr>
          <a:r>
            <a:rPr lang="en-US" dirty="0"/>
            <a:t>Avoid job loss caused by business closures related to social distancing by providing short-term working capital assistance to small businesses to enable retention of jobs held by low-and moderate-income individuals</a:t>
          </a:r>
        </a:p>
      </dgm:t>
    </dgm:pt>
    <dgm:pt modelId="{C7F62D6D-3500-4E59-A4A5-C9528BC3A541}" type="parTrans" cxnId="{DE474C84-CE34-4F9B-ADAA-012CA2CDBFA2}">
      <dgm:prSet/>
      <dgm:spPr/>
      <dgm:t>
        <a:bodyPr/>
        <a:lstStyle/>
        <a:p>
          <a:endParaRPr lang="en-US"/>
        </a:p>
      </dgm:t>
    </dgm:pt>
    <dgm:pt modelId="{6A7212E0-6F5D-4017-A195-691B104C6744}" type="sibTrans" cxnId="{DE474C84-CE34-4F9B-ADAA-012CA2CDBFA2}">
      <dgm:prSet/>
      <dgm:spPr/>
      <dgm:t>
        <a:bodyPr/>
        <a:lstStyle/>
        <a:p>
          <a:endParaRPr lang="en-US"/>
        </a:p>
      </dgm:t>
    </dgm:pt>
    <dgm:pt modelId="{63BFF56F-FF02-4A37-A7BB-88956EB44DCE}">
      <dgm:prSet/>
      <dgm:spPr/>
      <dgm:t>
        <a:bodyPr/>
        <a:lstStyle/>
        <a:p>
          <a:pPr>
            <a:buFont typeface="Symbol" panose="05050102010706020507" pitchFamily="18" charset="2"/>
            <a:buChar char=""/>
          </a:pPr>
          <a:r>
            <a:rPr lang="en-US" dirty="0"/>
            <a:t>Provision of assistance to microenterprises – Section 105(a)(22) (42 U.S.C. 5305(a)(22)); 24 CFR 570.201(b)</a:t>
          </a:r>
        </a:p>
      </dgm:t>
    </dgm:pt>
    <dgm:pt modelId="{9D12E25D-2F3F-4AC7-93BD-FAB075E2AD54}" type="parTrans" cxnId="{2DC5F070-F188-45BC-83B2-EFAE1EF1DFC2}">
      <dgm:prSet/>
      <dgm:spPr/>
      <dgm:t>
        <a:bodyPr/>
        <a:lstStyle/>
        <a:p>
          <a:endParaRPr lang="en-US"/>
        </a:p>
      </dgm:t>
    </dgm:pt>
    <dgm:pt modelId="{71D56A95-1D53-42D3-B3CA-8DE4D9538BBF}" type="sibTrans" cxnId="{2DC5F070-F188-45BC-83B2-EFAE1EF1DFC2}">
      <dgm:prSet/>
      <dgm:spPr/>
      <dgm:t>
        <a:bodyPr/>
        <a:lstStyle/>
        <a:p>
          <a:endParaRPr lang="en-US"/>
        </a:p>
      </dgm:t>
    </dgm:pt>
    <dgm:pt modelId="{A7A845A6-5AEA-4A21-B152-9F903580EB04}">
      <dgm:prSet/>
      <dgm:spPr/>
      <dgm:t>
        <a:bodyPr/>
        <a:lstStyle/>
        <a:p>
          <a:pPr>
            <a:buFont typeface="Symbol" panose="05050102010706020507" pitchFamily="18" charset="2"/>
            <a:buChar char=""/>
          </a:pPr>
          <a:r>
            <a:rPr lang="en-US" dirty="0"/>
            <a:t>Provide technical assistance, loans, grants or other financial assistance to establish, stabilize, and expand microenterprises that provide medical, food delivery, cleaning and other services to support home health and quarantine</a:t>
          </a:r>
        </a:p>
      </dgm:t>
    </dgm:pt>
    <dgm:pt modelId="{538A2482-3E9D-4153-88D9-A5F081B6CB9A}" type="parTrans" cxnId="{ED484E2B-5390-4639-AE56-E391B3A5E72B}">
      <dgm:prSet/>
      <dgm:spPr/>
      <dgm:t>
        <a:bodyPr/>
        <a:lstStyle/>
        <a:p>
          <a:endParaRPr lang="en-US"/>
        </a:p>
      </dgm:t>
    </dgm:pt>
    <dgm:pt modelId="{89DE7BD0-D203-45BD-9C4A-EB3B6F63A90F}" type="sibTrans" cxnId="{ED484E2B-5390-4639-AE56-E391B3A5E72B}">
      <dgm:prSet/>
      <dgm:spPr/>
      <dgm:t>
        <a:bodyPr/>
        <a:lstStyle/>
        <a:p>
          <a:endParaRPr lang="en-US"/>
        </a:p>
      </dgm:t>
    </dgm:pt>
    <dgm:pt modelId="{E674ABC1-1BFD-4CB4-B73C-8A2A3180A4EE}" type="pres">
      <dgm:prSet presAssocID="{AB0D03FD-2E76-4963-A0DB-10A2D95EDA62}" presName="linear" presStyleCnt="0">
        <dgm:presLayoutVars>
          <dgm:dir/>
          <dgm:animLvl val="lvl"/>
          <dgm:resizeHandles val="exact"/>
        </dgm:presLayoutVars>
      </dgm:prSet>
      <dgm:spPr/>
    </dgm:pt>
    <dgm:pt modelId="{86741F39-A3B1-4281-91A1-4325A933CFAD}" type="pres">
      <dgm:prSet presAssocID="{D8636FD4-B9FC-4630-9CB1-AF2E69A07206}" presName="parentLin" presStyleCnt="0"/>
      <dgm:spPr/>
    </dgm:pt>
    <dgm:pt modelId="{E14EF067-A3C6-4CF1-BC1A-A2E218DFC209}" type="pres">
      <dgm:prSet presAssocID="{D8636FD4-B9FC-4630-9CB1-AF2E69A07206}" presName="parentLeftMargin" presStyleLbl="node1" presStyleIdx="0" presStyleCnt="1"/>
      <dgm:spPr/>
    </dgm:pt>
    <dgm:pt modelId="{9A127F2F-6818-4344-8B06-22C1F3D71063}" type="pres">
      <dgm:prSet presAssocID="{D8636FD4-B9FC-4630-9CB1-AF2E69A07206}" presName="parentText" presStyleLbl="node1" presStyleIdx="0" presStyleCnt="1">
        <dgm:presLayoutVars>
          <dgm:chMax val="0"/>
          <dgm:bulletEnabled val="1"/>
        </dgm:presLayoutVars>
      </dgm:prSet>
      <dgm:spPr/>
    </dgm:pt>
    <dgm:pt modelId="{7625F57B-3D99-4B96-A083-53247318AC03}" type="pres">
      <dgm:prSet presAssocID="{D8636FD4-B9FC-4630-9CB1-AF2E69A07206}" presName="negativeSpace" presStyleCnt="0"/>
      <dgm:spPr/>
    </dgm:pt>
    <dgm:pt modelId="{2C704302-F670-416C-9D85-F8C41028F5C0}" type="pres">
      <dgm:prSet presAssocID="{D8636FD4-B9FC-4630-9CB1-AF2E69A07206}" presName="childText" presStyleLbl="conFgAcc1" presStyleIdx="0" presStyleCnt="1" custLinFactNeighborY="13147">
        <dgm:presLayoutVars>
          <dgm:bulletEnabled val="1"/>
        </dgm:presLayoutVars>
      </dgm:prSet>
      <dgm:spPr/>
    </dgm:pt>
  </dgm:ptLst>
  <dgm:cxnLst>
    <dgm:cxn modelId="{B3E72709-6434-4616-942B-FD940E944A60}" type="presOf" srcId="{D8636FD4-B9FC-4630-9CB1-AF2E69A07206}" destId="{E14EF067-A3C6-4CF1-BC1A-A2E218DFC209}" srcOrd="0" destOrd="0" presId="urn:microsoft.com/office/officeart/2005/8/layout/list1"/>
    <dgm:cxn modelId="{C35C760A-215E-4D87-AA2C-4804BA0EFD39}" srcId="{AB0D03FD-2E76-4963-A0DB-10A2D95EDA62}" destId="{D8636FD4-B9FC-4630-9CB1-AF2E69A07206}" srcOrd="0" destOrd="0" parTransId="{2E20578B-5913-42DA-B65B-A7F243C6C68F}" sibTransId="{FF1B0F7E-7681-44EA-A3D0-071E9D648493}"/>
    <dgm:cxn modelId="{C2F7970E-6454-4E9D-A606-05DB9F8C5459}" type="presOf" srcId="{D8636FD4-B9FC-4630-9CB1-AF2E69A07206}" destId="{9A127F2F-6818-4344-8B06-22C1F3D71063}" srcOrd="1" destOrd="0" presId="urn:microsoft.com/office/officeart/2005/8/layout/list1"/>
    <dgm:cxn modelId="{94A55712-50B5-4A80-B0A8-2AF376CD54EC}" srcId="{D8636FD4-B9FC-4630-9CB1-AF2E69A07206}" destId="{44C09B42-C0F9-4466-8FB8-4F73FC900DA7}" srcOrd="1" destOrd="0" parTransId="{30928F80-1D8B-4ED4-B369-F916E2BDF480}" sibTransId="{194DF425-61C0-4AEF-9DEB-2CA9086C8D36}"/>
    <dgm:cxn modelId="{ED484E2B-5390-4639-AE56-E391B3A5E72B}" srcId="{D8636FD4-B9FC-4630-9CB1-AF2E69A07206}" destId="{A7A845A6-5AEA-4A21-B152-9F903580EB04}" srcOrd="4" destOrd="0" parTransId="{538A2482-3E9D-4153-88D9-A5F081B6CB9A}" sibTransId="{89DE7BD0-D203-45BD-9C4A-EB3B6F63A90F}"/>
    <dgm:cxn modelId="{84883B3A-3115-4018-B934-507D0821CF63}" type="presOf" srcId="{695D1F58-53CA-4F41-BCE0-5431F776EBA5}" destId="{2C704302-F670-416C-9D85-F8C41028F5C0}" srcOrd="0" destOrd="0" presId="urn:microsoft.com/office/officeart/2005/8/layout/list1"/>
    <dgm:cxn modelId="{39D1044E-0EB4-4B51-AB6D-29DC451A014D}" type="presOf" srcId="{AB0D03FD-2E76-4963-A0DB-10A2D95EDA62}" destId="{E674ABC1-1BFD-4CB4-B73C-8A2A3180A4EE}" srcOrd="0" destOrd="0" presId="urn:microsoft.com/office/officeart/2005/8/layout/list1"/>
    <dgm:cxn modelId="{2DC5F070-F188-45BC-83B2-EFAE1EF1DFC2}" srcId="{D8636FD4-B9FC-4630-9CB1-AF2E69A07206}" destId="{63BFF56F-FF02-4A37-A7BB-88956EB44DCE}" srcOrd="3" destOrd="0" parTransId="{9D12E25D-2F3F-4AC7-93BD-FAB075E2AD54}" sibTransId="{71D56A95-1D53-42D3-B3CA-8DE4D9538BBF}"/>
    <dgm:cxn modelId="{CF595959-350C-4504-A86F-F4E883111316}" type="presOf" srcId="{63BFF56F-FF02-4A37-A7BB-88956EB44DCE}" destId="{2C704302-F670-416C-9D85-F8C41028F5C0}" srcOrd="0" destOrd="3" presId="urn:microsoft.com/office/officeart/2005/8/layout/list1"/>
    <dgm:cxn modelId="{6F49A77B-AD62-4ADF-9B75-44244A16E1B9}" type="presOf" srcId="{A7A845A6-5AEA-4A21-B152-9F903580EB04}" destId="{2C704302-F670-416C-9D85-F8C41028F5C0}" srcOrd="0" destOrd="4" presId="urn:microsoft.com/office/officeart/2005/8/layout/list1"/>
    <dgm:cxn modelId="{DE474C84-CE34-4F9B-ADAA-012CA2CDBFA2}" srcId="{D8636FD4-B9FC-4630-9CB1-AF2E69A07206}" destId="{685822EF-3979-4967-9F8F-62F139A0873B}" srcOrd="2" destOrd="0" parTransId="{C7F62D6D-3500-4E59-A4A5-C9528BC3A541}" sibTransId="{6A7212E0-6F5D-4017-A195-691B104C6744}"/>
    <dgm:cxn modelId="{70489285-0037-4557-B6A4-521569F92DDB}" type="presOf" srcId="{44C09B42-C0F9-4466-8FB8-4F73FC900DA7}" destId="{2C704302-F670-416C-9D85-F8C41028F5C0}" srcOrd="0" destOrd="1" presId="urn:microsoft.com/office/officeart/2005/8/layout/list1"/>
    <dgm:cxn modelId="{4F4C0EDF-BB1B-4496-8A22-0D221687C09B}" srcId="{D8636FD4-B9FC-4630-9CB1-AF2E69A07206}" destId="{695D1F58-53CA-4F41-BCE0-5431F776EBA5}" srcOrd="0" destOrd="0" parTransId="{3CE1BD26-3DBD-42D8-BD1A-2D0468E1B4A1}" sibTransId="{824ACAFE-C511-40AE-A2C7-F1F49B202876}"/>
    <dgm:cxn modelId="{BE12D5E8-81CB-4515-95DC-AA7507C0B4F5}" type="presOf" srcId="{685822EF-3979-4967-9F8F-62F139A0873B}" destId="{2C704302-F670-416C-9D85-F8C41028F5C0}" srcOrd="0" destOrd="2" presId="urn:microsoft.com/office/officeart/2005/8/layout/list1"/>
    <dgm:cxn modelId="{90995F0B-0ADC-4D1E-80C9-0B1B8D19D977}" type="presParOf" srcId="{E674ABC1-1BFD-4CB4-B73C-8A2A3180A4EE}" destId="{86741F39-A3B1-4281-91A1-4325A933CFAD}" srcOrd="0" destOrd="0" presId="urn:microsoft.com/office/officeart/2005/8/layout/list1"/>
    <dgm:cxn modelId="{9F6AE827-E8FB-4B90-A68B-B76501606555}" type="presParOf" srcId="{86741F39-A3B1-4281-91A1-4325A933CFAD}" destId="{E14EF067-A3C6-4CF1-BC1A-A2E218DFC209}" srcOrd="0" destOrd="0" presId="urn:microsoft.com/office/officeart/2005/8/layout/list1"/>
    <dgm:cxn modelId="{65092CBB-06F0-4C17-915B-654CEE4E6032}" type="presParOf" srcId="{86741F39-A3B1-4281-91A1-4325A933CFAD}" destId="{9A127F2F-6818-4344-8B06-22C1F3D71063}" srcOrd="1" destOrd="0" presId="urn:microsoft.com/office/officeart/2005/8/layout/list1"/>
    <dgm:cxn modelId="{7557A67A-F0EA-45AB-BA1C-A44C94F606C2}" type="presParOf" srcId="{E674ABC1-1BFD-4CB4-B73C-8A2A3180A4EE}" destId="{7625F57B-3D99-4B96-A083-53247318AC03}" srcOrd="1" destOrd="0" presId="urn:microsoft.com/office/officeart/2005/8/layout/list1"/>
    <dgm:cxn modelId="{C738F5D9-3E4B-4240-ABC6-826A84ACCDDF}" type="presParOf" srcId="{E674ABC1-1BFD-4CB4-B73C-8A2A3180A4EE}" destId="{2C704302-F670-416C-9D85-F8C41028F5C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7F6EF58-BB3D-4C76-92CF-3AC958F49D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018090A-D1F1-44D7-B30E-83B190B70104}">
      <dgm:prSet custT="1"/>
      <dgm:spPr/>
      <dgm:t>
        <a:bodyPr/>
        <a:lstStyle/>
        <a:p>
          <a:r>
            <a:rPr lang="en-US" sz="2300" b="1" dirty="0"/>
            <a:t>Ohio CDBG RLF COVID-19 Guidance</a:t>
          </a:r>
          <a:endParaRPr lang="en-US" sz="2300" dirty="0"/>
        </a:p>
      </dgm:t>
    </dgm:pt>
    <dgm:pt modelId="{E31F2250-9DDF-4111-B537-850D3442E49C}" type="parTrans" cxnId="{2DCCB167-1C02-41BE-8906-5554C2040640}">
      <dgm:prSet/>
      <dgm:spPr/>
      <dgm:t>
        <a:bodyPr/>
        <a:lstStyle/>
        <a:p>
          <a:endParaRPr lang="en-US"/>
        </a:p>
      </dgm:t>
    </dgm:pt>
    <dgm:pt modelId="{48BC029E-EB6D-44EA-B6FA-22FC51831372}" type="sibTrans" cxnId="{2DCCB167-1C02-41BE-8906-5554C2040640}">
      <dgm:prSet/>
      <dgm:spPr/>
      <dgm:t>
        <a:bodyPr/>
        <a:lstStyle/>
        <a:p>
          <a:endParaRPr lang="en-US"/>
        </a:p>
      </dgm:t>
    </dgm:pt>
    <dgm:pt modelId="{EB3042D5-555B-4FB7-8396-434273700E4F}">
      <dgm:prSet/>
      <dgm:spPr/>
      <dgm:t>
        <a:bodyPr/>
        <a:lstStyle/>
        <a:p>
          <a:pPr>
            <a:buFont typeface="Symbol" panose="05050102010706020507" pitchFamily="18" charset="2"/>
            <a:buChar char=""/>
          </a:pPr>
          <a:r>
            <a:rPr lang="en-US" dirty="0"/>
            <a:t>CDBG flexibility due to mandated shutdowns of many Ohio industries due to State of Emergency:</a:t>
          </a:r>
        </a:p>
      </dgm:t>
    </dgm:pt>
    <dgm:pt modelId="{3B19C4B5-7334-4367-82CC-F4D4C6AD6F2D}" type="parTrans" cxnId="{A8A5C1C3-03DC-4F8A-811A-F8D1C2A10986}">
      <dgm:prSet/>
      <dgm:spPr/>
      <dgm:t>
        <a:bodyPr/>
        <a:lstStyle/>
        <a:p>
          <a:endParaRPr lang="en-US"/>
        </a:p>
      </dgm:t>
    </dgm:pt>
    <dgm:pt modelId="{AD4A171C-F82F-4A36-9840-9D75D7F4835A}" type="sibTrans" cxnId="{A8A5C1C3-03DC-4F8A-811A-F8D1C2A10986}">
      <dgm:prSet/>
      <dgm:spPr/>
      <dgm:t>
        <a:bodyPr/>
        <a:lstStyle/>
        <a:p>
          <a:endParaRPr lang="en-US"/>
        </a:p>
      </dgm:t>
    </dgm:pt>
    <dgm:pt modelId="{C1B48083-089D-4653-8BCA-CB59797D8854}">
      <dgm:prSet/>
      <dgm:spPr/>
      <dgm:t>
        <a:bodyPr/>
        <a:lstStyle/>
        <a:p>
          <a:pPr>
            <a:buFont typeface="Symbol" panose="05050102010706020507" pitchFamily="18" charset="2"/>
            <a:buChar char=""/>
          </a:pPr>
          <a:r>
            <a:rPr lang="en-US" dirty="0"/>
            <a:t>Flexible financing terms for new and existing loans during </a:t>
          </a:r>
          <a:r>
            <a:rPr lang="en-US" dirty="0" err="1"/>
            <a:t>SoE</a:t>
          </a:r>
          <a:r>
            <a:rPr lang="en-US" dirty="0"/>
            <a:t> - 0% interest loans</a:t>
          </a:r>
        </a:p>
      </dgm:t>
    </dgm:pt>
    <dgm:pt modelId="{4DE2DEC1-44CD-4B07-925F-9BB7F7732CC2}" type="parTrans" cxnId="{2557DFB2-4967-42B8-ABCB-0B6BF49415B8}">
      <dgm:prSet/>
      <dgm:spPr/>
      <dgm:t>
        <a:bodyPr/>
        <a:lstStyle/>
        <a:p>
          <a:endParaRPr lang="en-US"/>
        </a:p>
      </dgm:t>
    </dgm:pt>
    <dgm:pt modelId="{618E811A-60CF-4128-91F2-7F370ABD88BC}" type="sibTrans" cxnId="{2557DFB2-4967-42B8-ABCB-0B6BF49415B8}">
      <dgm:prSet/>
      <dgm:spPr/>
      <dgm:t>
        <a:bodyPr/>
        <a:lstStyle/>
        <a:p>
          <a:endParaRPr lang="en-US"/>
        </a:p>
      </dgm:t>
    </dgm:pt>
    <dgm:pt modelId="{0E12DF0C-C0E5-497D-8918-17655EB42BC7}">
      <dgm:prSet/>
      <dgm:spPr/>
      <dgm:t>
        <a:bodyPr/>
        <a:lstStyle/>
        <a:p>
          <a:pPr>
            <a:buFont typeface="Symbol" panose="05050102010706020507" pitchFamily="18" charset="2"/>
            <a:buChar char=""/>
          </a:pPr>
          <a:r>
            <a:rPr lang="en-US" dirty="0"/>
            <a:t>Working capital loans will not be capped at 30% of program income received in on year (principal, interest, and bank interest) – local RLF programs</a:t>
          </a:r>
        </a:p>
      </dgm:t>
    </dgm:pt>
    <dgm:pt modelId="{98385467-7C60-4300-8CD3-6020E4C5AB4F}" type="parTrans" cxnId="{3363DDE0-2811-4702-BF23-5A4671B9D5DD}">
      <dgm:prSet/>
      <dgm:spPr/>
      <dgm:t>
        <a:bodyPr/>
        <a:lstStyle/>
        <a:p>
          <a:endParaRPr lang="en-US"/>
        </a:p>
      </dgm:t>
    </dgm:pt>
    <dgm:pt modelId="{F55A646F-CAD3-4DBE-83A3-2F6F6EE22CC3}" type="sibTrans" cxnId="{3363DDE0-2811-4702-BF23-5A4671B9D5DD}">
      <dgm:prSet/>
      <dgm:spPr/>
      <dgm:t>
        <a:bodyPr/>
        <a:lstStyle/>
        <a:p>
          <a:endParaRPr lang="en-US"/>
        </a:p>
      </dgm:t>
    </dgm:pt>
    <dgm:pt modelId="{F9892861-1DE5-41B7-A231-B85F3F8F047B}">
      <dgm:prSet/>
      <dgm:spPr/>
      <dgm:t>
        <a:bodyPr/>
        <a:lstStyle/>
        <a:p>
          <a:pPr>
            <a:buFont typeface="Symbol" panose="05050102010706020507" pitchFamily="18" charset="2"/>
            <a:buChar char=""/>
          </a:pPr>
          <a:r>
            <a:rPr lang="en-US" dirty="0"/>
            <a:t>Working capital loans may be approved without fixed asset investment</a:t>
          </a:r>
        </a:p>
      </dgm:t>
    </dgm:pt>
    <dgm:pt modelId="{EA48A217-94ED-4FCA-9632-8ECDFEF52293}" type="parTrans" cxnId="{A78DB824-0271-4819-B941-D1A51D6D9388}">
      <dgm:prSet/>
      <dgm:spPr/>
      <dgm:t>
        <a:bodyPr/>
        <a:lstStyle/>
        <a:p>
          <a:endParaRPr lang="en-US"/>
        </a:p>
      </dgm:t>
    </dgm:pt>
    <dgm:pt modelId="{91F8F074-4B6C-47D4-AC88-FEB617579820}" type="sibTrans" cxnId="{A78DB824-0271-4819-B941-D1A51D6D9388}">
      <dgm:prSet/>
      <dgm:spPr/>
      <dgm:t>
        <a:bodyPr/>
        <a:lstStyle/>
        <a:p>
          <a:endParaRPr lang="en-US"/>
        </a:p>
      </dgm:t>
    </dgm:pt>
    <dgm:pt modelId="{A3690F29-0D3A-4547-88FC-AD3124DDB6D8}">
      <dgm:prSet/>
      <dgm:spPr/>
      <dgm:t>
        <a:bodyPr/>
        <a:lstStyle/>
        <a:p>
          <a:pPr>
            <a:buFont typeface="Symbol" panose="05050102010706020507" pitchFamily="18" charset="2"/>
            <a:buChar char=""/>
          </a:pPr>
          <a:r>
            <a:rPr lang="en-US" dirty="0"/>
            <a:t>Deferred P&amp;I for new and existing loans for up to 6 months, with a 6-month renewal option as determined by local RLF board</a:t>
          </a:r>
        </a:p>
      </dgm:t>
    </dgm:pt>
    <dgm:pt modelId="{C11509D1-BDAC-4A2F-99A9-638950999892}" type="parTrans" cxnId="{34F3FE69-59DC-4A55-8F33-C08EC3DD010A}">
      <dgm:prSet/>
      <dgm:spPr/>
      <dgm:t>
        <a:bodyPr/>
        <a:lstStyle/>
        <a:p>
          <a:endParaRPr lang="en-US"/>
        </a:p>
      </dgm:t>
    </dgm:pt>
    <dgm:pt modelId="{3CEC2F90-E2A4-4A87-AD5B-7939521CBCC2}" type="sibTrans" cxnId="{34F3FE69-59DC-4A55-8F33-C08EC3DD010A}">
      <dgm:prSet/>
      <dgm:spPr/>
      <dgm:t>
        <a:bodyPr/>
        <a:lstStyle/>
        <a:p>
          <a:endParaRPr lang="en-US"/>
        </a:p>
      </dgm:t>
    </dgm:pt>
    <dgm:pt modelId="{84E7C4D6-84A0-43CB-B7BD-22CD0014408E}">
      <dgm:prSet/>
      <dgm:spPr/>
      <dgm:t>
        <a:bodyPr/>
        <a:lstStyle/>
        <a:p>
          <a:pPr>
            <a:buFont typeface="Symbol" panose="05050102010706020507" pitchFamily="18" charset="2"/>
            <a:buChar char=""/>
          </a:pPr>
          <a:r>
            <a:rPr lang="en-US" dirty="0"/>
            <a:t>New CDBG RLF projects still required to meet 51% LMI requirement</a:t>
          </a:r>
        </a:p>
      </dgm:t>
    </dgm:pt>
    <dgm:pt modelId="{C9E0AA4F-D406-461E-A2BA-125172A5879F}" type="parTrans" cxnId="{50D62644-B4BC-44A3-A10C-F183158634FB}">
      <dgm:prSet/>
      <dgm:spPr/>
      <dgm:t>
        <a:bodyPr/>
        <a:lstStyle/>
        <a:p>
          <a:endParaRPr lang="en-US"/>
        </a:p>
      </dgm:t>
    </dgm:pt>
    <dgm:pt modelId="{434881D7-1DF4-4EB3-AA85-5A5CBF5778BE}" type="sibTrans" cxnId="{50D62644-B4BC-44A3-A10C-F183158634FB}">
      <dgm:prSet/>
      <dgm:spPr/>
      <dgm:t>
        <a:bodyPr/>
        <a:lstStyle/>
        <a:p>
          <a:endParaRPr lang="en-US"/>
        </a:p>
      </dgm:t>
    </dgm:pt>
    <dgm:pt modelId="{52EC4402-9E60-4EBA-84D6-8FFF2B9FADAE}">
      <dgm:prSet/>
      <dgm:spPr/>
      <dgm:t>
        <a:bodyPr/>
        <a:lstStyle/>
        <a:p>
          <a:pPr>
            <a:buFont typeface="Symbol" panose="05050102010706020507" pitchFamily="18" charset="2"/>
            <a:buChar char=""/>
          </a:pPr>
          <a:r>
            <a:rPr lang="en-US" dirty="0"/>
            <a:t>Applicant businesses may use current economic conditions as evidence Ohio may imminently lose jobs to support a job retention claim</a:t>
          </a:r>
        </a:p>
      </dgm:t>
    </dgm:pt>
    <dgm:pt modelId="{1786AD7A-CEF1-4EC0-A18E-9DEA18232A43}" type="parTrans" cxnId="{69D71231-71D8-45E4-9946-119655141CA2}">
      <dgm:prSet/>
      <dgm:spPr/>
    </dgm:pt>
    <dgm:pt modelId="{D6F03616-52F5-4E60-80B2-754C1BD0B764}" type="sibTrans" cxnId="{69D71231-71D8-45E4-9946-119655141CA2}">
      <dgm:prSet/>
      <dgm:spPr/>
    </dgm:pt>
    <dgm:pt modelId="{F453C895-CD44-47B3-8C7D-B2B6333853E1}" type="pres">
      <dgm:prSet presAssocID="{67F6EF58-BB3D-4C76-92CF-3AC958F49D78}" presName="Name0" presStyleCnt="0">
        <dgm:presLayoutVars>
          <dgm:dir/>
          <dgm:animLvl val="lvl"/>
          <dgm:resizeHandles val="exact"/>
        </dgm:presLayoutVars>
      </dgm:prSet>
      <dgm:spPr/>
    </dgm:pt>
    <dgm:pt modelId="{F9B4D54C-1DDA-4F63-8FA4-D8E90A06FA6C}" type="pres">
      <dgm:prSet presAssocID="{A018090A-D1F1-44D7-B30E-83B190B70104}" presName="composite" presStyleCnt="0"/>
      <dgm:spPr/>
    </dgm:pt>
    <dgm:pt modelId="{436324C4-BD87-4784-9B89-17CBE9FC1743}" type="pres">
      <dgm:prSet presAssocID="{A018090A-D1F1-44D7-B30E-83B190B70104}" presName="parTx" presStyleLbl="alignNode1" presStyleIdx="0" presStyleCnt="1">
        <dgm:presLayoutVars>
          <dgm:chMax val="0"/>
          <dgm:chPref val="0"/>
          <dgm:bulletEnabled val="1"/>
        </dgm:presLayoutVars>
      </dgm:prSet>
      <dgm:spPr/>
    </dgm:pt>
    <dgm:pt modelId="{EC6EE5D6-2EA3-4E64-869F-A2E28F19C272}" type="pres">
      <dgm:prSet presAssocID="{A018090A-D1F1-44D7-B30E-83B190B70104}" presName="desTx" presStyleLbl="alignAccFollowNode1" presStyleIdx="0" presStyleCnt="1">
        <dgm:presLayoutVars>
          <dgm:bulletEnabled val="1"/>
        </dgm:presLayoutVars>
      </dgm:prSet>
      <dgm:spPr/>
    </dgm:pt>
  </dgm:ptLst>
  <dgm:cxnLst>
    <dgm:cxn modelId="{6C09CD20-80D2-4110-8EC0-602A926DB58B}" type="presOf" srcId="{EB3042D5-555B-4FB7-8396-434273700E4F}" destId="{EC6EE5D6-2EA3-4E64-869F-A2E28F19C272}" srcOrd="0" destOrd="0" presId="urn:microsoft.com/office/officeart/2005/8/layout/hList1"/>
    <dgm:cxn modelId="{A78DB824-0271-4819-B941-D1A51D6D9388}" srcId="{EB3042D5-555B-4FB7-8396-434273700E4F}" destId="{F9892861-1DE5-41B7-A231-B85F3F8F047B}" srcOrd="2" destOrd="0" parTransId="{EA48A217-94ED-4FCA-9632-8ECDFEF52293}" sibTransId="{91F8F074-4B6C-47D4-AC88-FEB617579820}"/>
    <dgm:cxn modelId="{E4B8F924-F73F-4D15-BA7F-D4B26F9E32F1}" type="presOf" srcId="{F9892861-1DE5-41B7-A231-B85F3F8F047B}" destId="{EC6EE5D6-2EA3-4E64-869F-A2E28F19C272}" srcOrd="0" destOrd="3" presId="urn:microsoft.com/office/officeart/2005/8/layout/hList1"/>
    <dgm:cxn modelId="{69D71231-71D8-45E4-9946-119655141CA2}" srcId="{EB3042D5-555B-4FB7-8396-434273700E4F}" destId="{52EC4402-9E60-4EBA-84D6-8FFF2B9FADAE}" srcOrd="5" destOrd="0" parTransId="{1786AD7A-CEF1-4EC0-A18E-9DEA18232A43}" sibTransId="{D6F03616-52F5-4E60-80B2-754C1BD0B764}"/>
    <dgm:cxn modelId="{50D62644-B4BC-44A3-A10C-F183158634FB}" srcId="{EB3042D5-555B-4FB7-8396-434273700E4F}" destId="{84E7C4D6-84A0-43CB-B7BD-22CD0014408E}" srcOrd="4" destOrd="0" parTransId="{C9E0AA4F-D406-461E-A2BA-125172A5879F}" sibTransId="{434881D7-1DF4-4EB3-AA85-5A5CBF5778BE}"/>
    <dgm:cxn modelId="{73C78E66-F59E-49A9-8E1E-C434B1AC942D}" type="presOf" srcId="{52EC4402-9E60-4EBA-84D6-8FFF2B9FADAE}" destId="{EC6EE5D6-2EA3-4E64-869F-A2E28F19C272}" srcOrd="0" destOrd="6" presId="urn:microsoft.com/office/officeart/2005/8/layout/hList1"/>
    <dgm:cxn modelId="{2DCCB167-1C02-41BE-8906-5554C2040640}" srcId="{67F6EF58-BB3D-4C76-92CF-3AC958F49D78}" destId="{A018090A-D1F1-44D7-B30E-83B190B70104}" srcOrd="0" destOrd="0" parTransId="{E31F2250-9DDF-4111-B537-850D3442E49C}" sibTransId="{48BC029E-EB6D-44EA-B6FA-22FC51831372}"/>
    <dgm:cxn modelId="{34F3FE69-59DC-4A55-8F33-C08EC3DD010A}" srcId="{EB3042D5-555B-4FB7-8396-434273700E4F}" destId="{A3690F29-0D3A-4547-88FC-AD3124DDB6D8}" srcOrd="3" destOrd="0" parTransId="{C11509D1-BDAC-4A2F-99A9-638950999892}" sibTransId="{3CEC2F90-E2A4-4A87-AD5B-7939521CBCC2}"/>
    <dgm:cxn modelId="{D1547F4A-9559-49C8-9114-5E80B262D1EC}" type="presOf" srcId="{67F6EF58-BB3D-4C76-92CF-3AC958F49D78}" destId="{F453C895-CD44-47B3-8C7D-B2B6333853E1}" srcOrd="0" destOrd="0" presId="urn:microsoft.com/office/officeart/2005/8/layout/hList1"/>
    <dgm:cxn modelId="{A5556575-F3DB-4022-A926-C3ABC62FC7B6}" type="presOf" srcId="{A018090A-D1F1-44D7-B30E-83B190B70104}" destId="{436324C4-BD87-4784-9B89-17CBE9FC1743}" srcOrd="0" destOrd="0" presId="urn:microsoft.com/office/officeart/2005/8/layout/hList1"/>
    <dgm:cxn modelId="{DA06339E-C672-4274-950D-1598C50E8BA9}" type="presOf" srcId="{A3690F29-0D3A-4547-88FC-AD3124DDB6D8}" destId="{EC6EE5D6-2EA3-4E64-869F-A2E28F19C272}" srcOrd="0" destOrd="4" presId="urn:microsoft.com/office/officeart/2005/8/layout/hList1"/>
    <dgm:cxn modelId="{2557DFB2-4967-42B8-ABCB-0B6BF49415B8}" srcId="{EB3042D5-555B-4FB7-8396-434273700E4F}" destId="{C1B48083-089D-4653-8BCA-CB59797D8854}" srcOrd="0" destOrd="0" parTransId="{4DE2DEC1-44CD-4B07-925F-9BB7F7732CC2}" sibTransId="{618E811A-60CF-4128-91F2-7F370ABD88BC}"/>
    <dgm:cxn modelId="{8B789AB4-39E2-4BF4-8646-F32E0FB49B26}" type="presOf" srcId="{84E7C4D6-84A0-43CB-B7BD-22CD0014408E}" destId="{EC6EE5D6-2EA3-4E64-869F-A2E28F19C272}" srcOrd="0" destOrd="5" presId="urn:microsoft.com/office/officeart/2005/8/layout/hList1"/>
    <dgm:cxn modelId="{A8A5C1C3-03DC-4F8A-811A-F8D1C2A10986}" srcId="{A018090A-D1F1-44D7-B30E-83B190B70104}" destId="{EB3042D5-555B-4FB7-8396-434273700E4F}" srcOrd="0" destOrd="0" parTransId="{3B19C4B5-7334-4367-82CC-F4D4C6AD6F2D}" sibTransId="{AD4A171C-F82F-4A36-9840-9D75D7F4835A}"/>
    <dgm:cxn modelId="{D13DEED5-F7D9-4EB0-8325-A04A477B3038}" type="presOf" srcId="{C1B48083-089D-4653-8BCA-CB59797D8854}" destId="{EC6EE5D6-2EA3-4E64-869F-A2E28F19C272}" srcOrd="0" destOrd="1" presId="urn:microsoft.com/office/officeart/2005/8/layout/hList1"/>
    <dgm:cxn modelId="{FC9B0BDB-C510-471B-9682-C36A439F4CB4}" type="presOf" srcId="{0E12DF0C-C0E5-497D-8918-17655EB42BC7}" destId="{EC6EE5D6-2EA3-4E64-869F-A2E28F19C272}" srcOrd="0" destOrd="2" presId="urn:microsoft.com/office/officeart/2005/8/layout/hList1"/>
    <dgm:cxn modelId="{3363DDE0-2811-4702-BF23-5A4671B9D5DD}" srcId="{EB3042D5-555B-4FB7-8396-434273700E4F}" destId="{0E12DF0C-C0E5-497D-8918-17655EB42BC7}" srcOrd="1" destOrd="0" parTransId="{98385467-7C60-4300-8CD3-6020E4C5AB4F}" sibTransId="{F55A646F-CAD3-4DBE-83A3-2F6F6EE22CC3}"/>
    <dgm:cxn modelId="{5858C494-1207-4331-8487-144FC2BA0406}" type="presParOf" srcId="{F453C895-CD44-47B3-8C7D-B2B6333853E1}" destId="{F9B4D54C-1DDA-4F63-8FA4-D8E90A06FA6C}" srcOrd="0" destOrd="0" presId="urn:microsoft.com/office/officeart/2005/8/layout/hList1"/>
    <dgm:cxn modelId="{9C7A9190-4BAA-4869-90A6-97EE9A7C8D49}" type="presParOf" srcId="{F9B4D54C-1DDA-4F63-8FA4-D8E90A06FA6C}" destId="{436324C4-BD87-4784-9B89-17CBE9FC1743}" srcOrd="0" destOrd="0" presId="urn:microsoft.com/office/officeart/2005/8/layout/hList1"/>
    <dgm:cxn modelId="{861ED5C8-8CCD-4391-ACA3-770B854A7897}" type="presParOf" srcId="{F9B4D54C-1DDA-4F63-8FA4-D8E90A06FA6C}" destId="{EC6EE5D6-2EA3-4E64-869F-A2E28F19C2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8636FD4-B9FC-4630-9CB1-AF2E69A07206}">
      <dgm:prSet/>
      <dgm:spPr/>
      <dgm:t>
        <a:bodyPr/>
        <a:lstStyle/>
        <a:p>
          <a:r>
            <a:rPr lang="en-US" b="1" dirty="0"/>
            <a:t>Why Small Business Financing Solutions Matter</a:t>
          </a:r>
          <a:endParaRPr lang="en-US" dirty="0"/>
        </a:p>
      </dgm:t>
    </dgm:pt>
    <dgm:pt modelId="{2E20578B-5913-42DA-B65B-A7F243C6C68F}" type="parTrans" cxnId="{C35C760A-215E-4D87-AA2C-4804BA0EFD39}">
      <dgm:prSet/>
      <dgm:spPr/>
      <dgm:t>
        <a:bodyPr/>
        <a:lstStyle/>
        <a:p>
          <a:endParaRPr lang="en-US"/>
        </a:p>
      </dgm:t>
    </dgm:pt>
    <dgm:pt modelId="{FF1B0F7E-7681-44EA-A3D0-071E9D648493}" type="sibTrans" cxnId="{C35C760A-215E-4D87-AA2C-4804BA0EFD39}">
      <dgm:prSet/>
      <dgm:spPr/>
      <dgm:t>
        <a:bodyPr/>
        <a:lstStyle/>
        <a:p>
          <a:endParaRPr lang="en-US"/>
        </a:p>
      </dgm:t>
    </dgm:pt>
    <dgm:pt modelId="{695D1F58-53CA-4F41-BCE0-5431F776EBA5}">
      <dgm:prSet/>
      <dgm:spPr/>
      <dgm:t>
        <a:bodyPr/>
        <a:lstStyle/>
        <a:p>
          <a:pPr>
            <a:buFont typeface="Symbol" panose="05050102010706020507" pitchFamily="18" charset="2"/>
            <a:buChar char=""/>
          </a:pPr>
          <a:r>
            <a:rPr lang="en-US" dirty="0"/>
            <a:t>JP Morgan Institute estimates 50% of small businesses have a mere 15 days of cash buffer or less – the clock is ticking on small business solutions</a:t>
          </a:r>
        </a:p>
      </dgm:t>
    </dgm:pt>
    <dgm:pt modelId="{3CE1BD26-3DBD-42D8-BD1A-2D0468E1B4A1}" type="parTrans" cxnId="{4F4C0EDF-BB1B-4496-8A22-0D221687C09B}">
      <dgm:prSet/>
      <dgm:spPr/>
      <dgm:t>
        <a:bodyPr/>
        <a:lstStyle/>
        <a:p>
          <a:endParaRPr lang="en-US"/>
        </a:p>
      </dgm:t>
    </dgm:pt>
    <dgm:pt modelId="{824ACAFE-C511-40AE-A2C7-F1F49B202876}" type="sibTrans" cxnId="{4F4C0EDF-BB1B-4496-8A22-0D221687C09B}">
      <dgm:prSet/>
      <dgm:spPr/>
      <dgm:t>
        <a:bodyPr/>
        <a:lstStyle/>
        <a:p>
          <a:endParaRPr lang="en-US"/>
        </a:p>
      </dgm:t>
    </dgm:pt>
    <dgm:pt modelId="{44C09B42-C0F9-4466-8FB8-4F73FC900DA7}">
      <dgm:prSet/>
      <dgm:spPr/>
      <dgm:t>
        <a:bodyPr/>
        <a:lstStyle/>
        <a:p>
          <a:pPr>
            <a:buFont typeface="Symbol" panose="05050102010706020507" pitchFamily="18" charset="2"/>
            <a:buChar char=""/>
          </a:pPr>
          <a:r>
            <a:rPr lang="en-US" dirty="0"/>
            <a:t>Unless financial resources and policymakers act, a generation of small businesses, including new entrepreneurs just getting their start, will be wiped out</a:t>
          </a:r>
        </a:p>
      </dgm:t>
    </dgm:pt>
    <dgm:pt modelId="{30928F80-1D8B-4ED4-B369-F916E2BDF480}" type="parTrans" cxnId="{94A55712-50B5-4A80-B0A8-2AF376CD54EC}">
      <dgm:prSet/>
      <dgm:spPr/>
      <dgm:t>
        <a:bodyPr/>
        <a:lstStyle/>
        <a:p>
          <a:endParaRPr lang="en-US"/>
        </a:p>
      </dgm:t>
    </dgm:pt>
    <dgm:pt modelId="{194DF425-61C0-4AEF-9DEB-2CA9086C8D36}" type="sibTrans" cxnId="{94A55712-50B5-4A80-B0A8-2AF376CD54EC}">
      <dgm:prSet/>
      <dgm:spPr/>
      <dgm:t>
        <a:bodyPr/>
        <a:lstStyle/>
        <a:p>
          <a:endParaRPr lang="en-US"/>
        </a:p>
      </dgm:t>
    </dgm:pt>
    <dgm:pt modelId="{751D8228-ED5E-4BED-9257-B98952DCEAEC}">
      <dgm:prSet/>
      <dgm:spPr/>
      <dgm:t>
        <a:bodyPr/>
        <a:lstStyle/>
        <a:p>
          <a:pPr>
            <a:buFont typeface="Symbol" panose="05050102010706020507" pitchFamily="18" charset="2"/>
            <a:buChar char=""/>
          </a:pPr>
          <a:r>
            <a:rPr lang="en-US" dirty="0"/>
            <a:t>Primary small business challenges – liquidity and solvency</a:t>
          </a:r>
        </a:p>
      </dgm:t>
    </dgm:pt>
    <dgm:pt modelId="{9B599FC2-6931-42C8-94AC-A5A5DE0D8C49}" type="parTrans" cxnId="{FB045604-FBB0-496A-833E-62473D9B8D8E}">
      <dgm:prSet/>
      <dgm:spPr/>
    </dgm:pt>
    <dgm:pt modelId="{3F44BB79-E329-48C5-B29B-BC2F633F69E1}" type="sibTrans" cxnId="{FB045604-FBB0-496A-833E-62473D9B8D8E}">
      <dgm:prSet/>
      <dgm:spPr/>
    </dgm:pt>
    <dgm:pt modelId="{F8641DA3-2F03-4CE6-8392-6DB941EBA58B}">
      <dgm:prSet/>
      <dgm:spPr/>
      <dgm:t>
        <a:bodyPr/>
        <a:lstStyle/>
        <a:p>
          <a:pPr>
            <a:buFont typeface="Symbol" panose="05050102010706020507" pitchFamily="18" charset="2"/>
            <a:buChar char=""/>
          </a:pPr>
          <a:r>
            <a:rPr lang="en-US" dirty="0"/>
            <a:t>Think Big!</a:t>
          </a:r>
        </a:p>
      </dgm:t>
    </dgm:pt>
    <dgm:pt modelId="{AE0A7E41-05C0-408C-A2CA-C89A9ACB217A}" type="parTrans" cxnId="{8A9E4D2F-7E4D-4892-ABBE-FE50A46E5FD0}">
      <dgm:prSet/>
      <dgm:spPr/>
    </dgm:pt>
    <dgm:pt modelId="{EDF243BE-8437-49BC-8C8F-940BB79FF19C}" type="sibTrans" cxnId="{8A9E4D2F-7E4D-4892-ABBE-FE50A46E5FD0}">
      <dgm:prSet/>
      <dgm:spPr/>
    </dgm:pt>
    <dgm:pt modelId="{667E3663-857B-4900-B29E-8C1EA4ACFF6C}">
      <dgm:prSet/>
      <dgm:spPr/>
      <dgm:t>
        <a:bodyPr/>
        <a:lstStyle/>
        <a:p>
          <a:pPr>
            <a:buFont typeface="Symbol" panose="05050102010706020507" pitchFamily="18" charset="2"/>
            <a:buChar char=""/>
          </a:pPr>
          <a:r>
            <a:rPr lang="en-US" dirty="0"/>
            <a:t>How can your organization be nimble and shift to meet unique needs of your business community?</a:t>
          </a:r>
        </a:p>
      </dgm:t>
    </dgm:pt>
    <dgm:pt modelId="{01BB6B12-3855-4B84-9231-3AF11500F973}" type="parTrans" cxnId="{4401A5CE-4D69-4B99-A2D2-C33419744657}">
      <dgm:prSet/>
      <dgm:spPr/>
    </dgm:pt>
    <dgm:pt modelId="{8E799215-B117-4B7E-ACF8-AD411AEC0F64}" type="sibTrans" cxnId="{4401A5CE-4D69-4B99-A2D2-C33419744657}">
      <dgm:prSet/>
      <dgm:spPr/>
    </dgm:pt>
    <dgm:pt modelId="{E674ABC1-1BFD-4CB4-B73C-8A2A3180A4EE}" type="pres">
      <dgm:prSet presAssocID="{AB0D03FD-2E76-4963-A0DB-10A2D95EDA62}" presName="linear" presStyleCnt="0">
        <dgm:presLayoutVars>
          <dgm:dir/>
          <dgm:animLvl val="lvl"/>
          <dgm:resizeHandles val="exact"/>
        </dgm:presLayoutVars>
      </dgm:prSet>
      <dgm:spPr/>
    </dgm:pt>
    <dgm:pt modelId="{86741F39-A3B1-4281-91A1-4325A933CFAD}" type="pres">
      <dgm:prSet presAssocID="{D8636FD4-B9FC-4630-9CB1-AF2E69A07206}" presName="parentLin" presStyleCnt="0"/>
      <dgm:spPr/>
    </dgm:pt>
    <dgm:pt modelId="{E14EF067-A3C6-4CF1-BC1A-A2E218DFC209}" type="pres">
      <dgm:prSet presAssocID="{D8636FD4-B9FC-4630-9CB1-AF2E69A07206}" presName="parentLeftMargin" presStyleLbl="node1" presStyleIdx="0" presStyleCnt="1"/>
      <dgm:spPr/>
    </dgm:pt>
    <dgm:pt modelId="{9A127F2F-6818-4344-8B06-22C1F3D71063}" type="pres">
      <dgm:prSet presAssocID="{D8636FD4-B9FC-4630-9CB1-AF2E69A07206}" presName="parentText" presStyleLbl="node1" presStyleIdx="0" presStyleCnt="1" custLinFactNeighborY="-59056">
        <dgm:presLayoutVars>
          <dgm:chMax val="0"/>
          <dgm:bulletEnabled val="1"/>
        </dgm:presLayoutVars>
      </dgm:prSet>
      <dgm:spPr/>
    </dgm:pt>
    <dgm:pt modelId="{7625F57B-3D99-4B96-A083-53247318AC03}" type="pres">
      <dgm:prSet presAssocID="{D8636FD4-B9FC-4630-9CB1-AF2E69A07206}" presName="negativeSpace" presStyleCnt="0"/>
      <dgm:spPr/>
    </dgm:pt>
    <dgm:pt modelId="{2C704302-F670-416C-9D85-F8C41028F5C0}" type="pres">
      <dgm:prSet presAssocID="{D8636FD4-B9FC-4630-9CB1-AF2E69A07206}" presName="childText" presStyleLbl="conFgAcc1" presStyleIdx="0" presStyleCnt="1" custScaleY="111082" custLinFactNeighborY="13008">
        <dgm:presLayoutVars>
          <dgm:bulletEnabled val="1"/>
        </dgm:presLayoutVars>
      </dgm:prSet>
      <dgm:spPr/>
    </dgm:pt>
  </dgm:ptLst>
  <dgm:cxnLst>
    <dgm:cxn modelId="{FB045604-FBB0-496A-833E-62473D9B8D8E}" srcId="{D8636FD4-B9FC-4630-9CB1-AF2E69A07206}" destId="{751D8228-ED5E-4BED-9257-B98952DCEAEC}" srcOrd="0" destOrd="0" parTransId="{9B599FC2-6931-42C8-94AC-A5A5DE0D8C49}" sibTransId="{3F44BB79-E329-48C5-B29B-BC2F633F69E1}"/>
    <dgm:cxn modelId="{B3E72709-6434-4616-942B-FD940E944A60}" type="presOf" srcId="{D8636FD4-B9FC-4630-9CB1-AF2E69A07206}" destId="{E14EF067-A3C6-4CF1-BC1A-A2E218DFC209}" srcOrd="0" destOrd="0" presId="urn:microsoft.com/office/officeart/2005/8/layout/list1"/>
    <dgm:cxn modelId="{C35C760A-215E-4D87-AA2C-4804BA0EFD39}" srcId="{AB0D03FD-2E76-4963-A0DB-10A2D95EDA62}" destId="{D8636FD4-B9FC-4630-9CB1-AF2E69A07206}" srcOrd="0" destOrd="0" parTransId="{2E20578B-5913-42DA-B65B-A7F243C6C68F}" sibTransId="{FF1B0F7E-7681-44EA-A3D0-071E9D648493}"/>
    <dgm:cxn modelId="{C2F7970E-6454-4E9D-A606-05DB9F8C5459}" type="presOf" srcId="{D8636FD4-B9FC-4630-9CB1-AF2E69A07206}" destId="{9A127F2F-6818-4344-8B06-22C1F3D71063}" srcOrd="1" destOrd="0" presId="urn:microsoft.com/office/officeart/2005/8/layout/list1"/>
    <dgm:cxn modelId="{94A55712-50B5-4A80-B0A8-2AF376CD54EC}" srcId="{D8636FD4-B9FC-4630-9CB1-AF2E69A07206}" destId="{44C09B42-C0F9-4466-8FB8-4F73FC900DA7}" srcOrd="2" destOrd="0" parTransId="{30928F80-1D8B-4ED4-B369-F916E2BDF480}" sibTransId="{194DF425-61C0-4AEF-9DEB-2CA9086C8D36}"/>
    <dgm:cxn modelId="{A8BA0D22-6641-4ADF-B215-8AFCF9F6A37F}" type="presOf" srcId="{751D8228-ED5E-4BED-9257-B98952DCEAEC}" destId="{2C704302-F670-416C-9D85-F8C41028F5C0}" srcOrd="0" destOrd="0" presId="urn:microsoft.com/office/officeart/2005/8/layout/list1"/>
    <dgm:cxn modelId="{8A9E4D2F-7E4D-4892-ABBE-FE50A46E5FD0}" srcId="{D8636FD4-B9FC-4630-9CB1-AF2E69A07206}" destId="{F8641DA3-2F03-4CE6-8392-6DB941EBA58B}" srcOrd="4" destOrd="0" parTransId="{AE0A7E41-05C0-408C-A2CA-C89A9ACB217A}" sibTransId="{EDF243BE-8437-49BC-8C8F-940BB79FF19C}"/>
    <dgm:cxn modelId="{84883B3A-3115-4018-B934-507D0821CF63}" type="presOf" srcId="{695D1F58-53CA-4F41-BCE0-5431F776EBA5}" destId="{2C704302-F670-416C-9D85-F8C41028F5C0}" srcOrd="0" destOrd="1" presId="urn:microsoft.com/office/officeart/2005/8/layout/list1"/>
    <dgm:cxn modelId="{47062046-8FE3-44EB-814A-6771952E9759}" type="presOf" srcId="{F8641DA3-2F03-4CE6-8392-6DB941EBA58B}" destId="{2C704302-F670-416C-9D85-F8C41028F5C0}" srcOrd="0" destOrd="4" presId="urn:microsoft.com/office/officeart/2005/8/layout/list1"/>
    <dgm:cxn modelId="{39D1044E-0EB4-4B51-AB6D-29DC451A014D}" type="presOf" srcId="{AB0D03FD-2E76-4963-A0DB-10A2D95EDA62}" destId="{E674ABC1-1BFD-4CB4-B73C-8A2A3180A4EE}" srcOrd="0" destOrd="0" presId="urn:microsoft.com/office/officeart/2005/8/layout/list1"/>
    <dgm:cxn modelId="{70489285-0037-4557-B6A4-521569F92DDB}" type="presOf" srcId="{44C09B42-C0F9-4466-8FB8-4F73FC900DA7}" destId="{2C704302-F670-416C-9D85-F8C41028F5C0}" srcOrd="0" destOrd="2" presId="urn:microsoft.com/office/officeart/2005/8/layout/list1"/>
    <dgm:cxn modelId="{4401A5CE-4D69-4B99-A2D2-C33419744657}" srcId="{D8636FD4-B9FC-4630-9CB1-AF2E69A07206}" destId="{667E3663-857B-4900-B29E-8C1EA4ACFF6C}" srcOrd="3" destOrd="0" parTransId="{01BB6B12-3855-4B84-9231-3AF11500F973}" sibTransId="{8E799215-B117-4B7E-ACF8-AD411AEC0F64}"/>
    <dgm:cxn modelId="{4F4C0EDF-BB1B-4496-8A22-0D221687C09B}" srcId="{D8636FD4-B9FC-4630-9CB1-AF2E69A07206}" destId="{695D1F58-53CA-4F41-BCE0-5431F776EBA5}" srcOrd="1" destOrd="0" parTransId="{3CE1BD26-3DBD-42D8-BD1A-2D0468E1B4A1}" sibTransId="{824ACAFE-C511-40AE-A2C7-F1F49B202876}"/>
    <dgm:cxn modelId="{E945E8F0-83BC-4AC5-83F6-3DC3C0BDF1B5}" type="presOf" srcId="{667E3663-857B-4900-B29E-8C1EA4ACFF6C}" destId="{2C704302-F670-416C-9D85-F8C41028F5C0}" srcOrd="0" destOrd="3" presId="urn:microsoft.com/office/officeart/2005/8/layout/list1"/>
    <dgm:cxn modelId="{90995F0B-0ADC-4D1E-80C9-0B1B8D19D977}" type="presParOf" srcId="{E674ABC1-1BFD-4CB4-B73C-8A2A3180A4EE}" destId="{86741F39-A3B1-4281-91A1-4325A933CFAD}" srcOrd="0" destOrd="0" presId="urn:microsoft.com/office/officeart/2005/8/layout/list1"/>
    <dgm:cxn modelId="{9F6AE827-E8FB-4B90-A68B-B76501606555}" type="presParOf" srcId="{86741F39-A3B1-4281-91A1-4325A933CFAD}" destId="{E14EF067-A3C6-4CF1-BC1A-A2E218DFC209}" srcOrd="0" destOrd="0" presId="urn:microsoft.com/office/officeart/2005/8/layout/list1"/>
    <dgm:cxn modelId="{65092CBB-06F0-4C17-915B-654CEE4E6032}" type="presParOf" srcId="{86741F39-A3B1-4281-91A1-4325A933CFAD}" destId="{9A127F2F-6818-4344-8B06-22C1F3D71063}" srcOrd="1" destOrd="0" presId="urn:microsoft.com/office/officeart/2005/8/layout/list1"/>
    <dgm:cxn modelId="{7557A67A-F0EA-45AB-BA1C-A44C94F606C2}" type="presParOf" srcId="{E674ABC1-1BFD-4CB4-B73C-8A2A3180A4EE}" destId="{7625F57B-3D99-4B96-A083-53247318AC03}" srcOrd="1" destOrd="0" presId="urn:microsoft.com/office/officeart/2005/8/layout/list1"/>
    <dgm:cxn modelId="{C738F5D9-3E4B-4240-ABC6-826A84ACCDDF}" type="presParOf" srcId="{E674ABC1-1BFD-4CB4-B73C-8A2A3180A4EE}" destId="{2C704302-F670-416C-9D85-F8C41028F5C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E311923-F0F8-4B47-B30E-56BAF6D661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5EB0E7F-3786-4526-AE95-4FC9AC9F66F8}">
      <dgm:prSet/>
      <dgm:spPr/>
      <dgm:t>
        <a:bodyPr/>
        <a:lstStyle/>
        <a:p>
          <a:r>
            <a:rPr lang="en-US" dirty="0"/>
            <a:t>Montrose Group Small Business Finance Approach</a:t>
          </a:r>
        </a:p>
      </dgm:t>
    </dgm:pt>
    <dgm:pt modelId="{575C6643-F9E0-40B1-AEE6-0F754FBC9103}" type="parTrans" cxnId="{B57613F3-FF17-468F-BB90-24572C7C7E5E}">
      <dgm:prSet/>
      <dgm:spPr/>
      <dgm:t>
        <a:bodyPr/>
        <a:lstStyle/>
        <a:p>
          <a:endParaRPr lang="en-US"/>
        </a:p>
      </dgm:t>
    </dgm:pt>
    <dgm:pt modelId="{2CA892AD-3AA0-44DB-9CD4-19D17C1677CB}" type="sibTrans" cxnId="{B57613F3-FF17-468F-BB90-24572C7C7E5E}">
      <dgm:prSet/>
      <dgm:spPr/>
      <dgm:t>
        <a:bodyPr/>
        <a:lstStyle/>
        <a:p>
          <a:endParaRPr lang="en-US"/>
        </a:p>
      </dgm:t>
    </dgm:pt>
    <dgm:pt modelId="{54843E42-3150-403A-B376-36C4D03D90E2}" type="pres">
      <dgm:prSet presAssocID="{3E311923-F0F8-4B47-B30E-56BAF6D66132}" presName="diagram" presStyleCnt="0">
        <dgm:presLayoutVars>
          <dgm:dir/>
          <dgm:resizeHandles val="exact"/>
        </dgm:presLayoutVars>
      </dgm:prSet>
      <dgm:spPr/>
    </dgm:pt>
    <dgm:pt modelId="{F8523605-CE02-4F54-A929-8C65244E2958}" type="pres">
      <dgm:prSet presAssocID="{E5EB0E7F-3786-4526-AE95-4FC9AC9F66F8}" presName="node" presStyleLbl="node1" presStyleIdx="0" presStyleCnt="1" custScaleX="225926">
        <dgm:presLayoutVars>
          <dgm:bulletEnabled val="1"/>
        </dgm:presLayoutVars>
      </dgm:prSet>
      <dgm:spPr/>
    </dgm:pt>
  </dgm:ptLst>
  <dgm:cxnLst>
    <dgm:cxn modelId="{35462E37-982B-4C59-90FA-79D4E509190E}" type="presOf" srcId="{E5EB0E7F-3786-4526-AE95-4FC9AC9F66F8}" destId="{F8523605-CE02-4F54-A929-8C65244E2958}" srcOrd="0" destOrd="0" presId="urn:microsoft.com/office/officeart/2005/8/layout/default"/>
    <dgm:cxn modelId="{AC1C154A-2452-40E3-A08D-996758BC03AD}" type="presOf" srcId="{3E311923-F0F8-4B47-B30E-56BAF6D66132}" destId="{54843E42-3150-403A-B376-36C4D03D90E2}" srcOrd="0" destOrd="0" presId="urn:microsoft.com/office/officeart/2005/8/layout/default"/>
    <dgm:cxn modelId="{B57613F3-FF17-468F-BB90-24572C7C7E5E}" srcId="{3E311923-F0F8-4B47-B30E-56BAF6D66132}" destId="{E5EB0E7F-3786-4526-AE95-4FC9AC9F66F8}" srcOrd="0" destOrd="0" parTransId="{575C6643-F9E0-40B1-AEE6-0F754FBC9103}" sibTransId="{2CA892AD-3AA0-44DB-9CD4-19D17C1677CB}"/>
    <dgm:cxn modelId="{8D59F2EC-A72B-4AEC-9F06-D8B34F74472E}" type="presParOf" srcId="{54843E42-3150-403A-B376-36C4D03D90E2}" destId="{F8523605-CE02-4F54-A929-8C65244E295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F40048E-3815-4100-BC78-ED88A1A85046}" type="doc">
      <dgm:prSet loTypeId="urn:microsoft.com/office/officeart/2005/8/layout/hProcess9" loCatId="process" qsTypeId="urn:microsoft.com/office/officeart/2005/8/quickstyle/simple1" qsCatId="simple" csTypeId="urn:microsoft.com/office/officeart/2005/8/colors/colorful5" csCatId="colorful" phldr="1"/>
      <dgm:spPr/>
    </dgm:pt>
    <dgm:pt modelId="{0B971E78-BF2F-4CF9-A624-98901B9CB73F}">
      <dgm:prSet phldrT="[Text]"/>
      <dgm:spPr>
        <a:solidFill>
          <a:srgbClr val="C00000"/>
        </a:solidFill>
      </dgm:spPr>
      <dgm:t>
        <a:bodyPr/>
        <a:lstStyle/>
        <a:p>
          <a:r>
            <a:rPr lang="en-US" dirty="0"/>
            <a:t>Business Plan Review</a:t>
          </a:r>
        </a:p>
      </dgm:t>
    </dgm:pt>
    <dgm:pt modelId="{5B1CCDE2-C372-4560-827F-80FCF1C7B519}" type="parTrans" cxnId="{1FBF2A12-E28C-40FD-8228-625985B7CCE9}">
      <dgm:prSet/>
      <dgm:spPr/>
      <dgm:t>
        <a:bodyPr/>
        <a:lstStyle/>
        <a:p>
          <a:endParaRPr lang="en-US"/>
        </a:p>
      </dgm:t>
    </dgm:pt>
    <dgm:pt modelId="{3BD8C262-2DAF-41E6-9AB9-E24DC84ECF97}" type="sibTrans" cxnId="{1FBF2A12-E28C-40FD-8228-625985B7CCE9}">
      <dgm:prSet/>
      <dgm:spPr/>
      <dgm:t>
        <a:bodyPr/>
        <a:lstStyle/>
        <a:p>
          <a:endParaRPr lang="en-US"/>
        </a:p>
      </dgm:t>
    </dgm:pt>
    <dgm:pt modelId="{82AD1BDB-F8E8-4DA9-A417-4676AFF485D3}">
      <dgm:prSet phldrT="[Text]"/>
      <dgm:spPr>
        <a:solidFill>
          <a:srgbClr val="E5613D"/>
        </a:solidFill>
      </dgm:spPr>
      <dgm:t>
        <a:bodyPr/>
        <a:lstStyle/>
        <a:p>
          <a:r>
            <a:rPr lang="en-US" dirty="0"/>
            <a:t>Financing Options</a:t>
          </a:r>
        </a:p>
      </dgm:t>
    </dgm:pt>
    <dgm:pt modelId="{8625A12E-D132-4988-B23F-8BCF6A12ABA1}" type="parTrans" cxnId="{0D3A1AEE-A0F9-4869-A9E3-9329C513629B}">
      <dgm:prSet/>
      <dgm:spPr/>
      <dgm:t>
        <a:bodyPr/>
        <a:lstStyle/>
        <a:p>
          <a:endParaRPr lang="en-US"/>
        </a:p>
      </dgm:t>
    </dgm:pt>
    <dgm:pt modelId="{44F515CB-4C01-454B-BBF4-402675E56C91}" type="sibTrans" cxnId="{0D3A1AEE-A0F9-4869-A9E3-9329C513629B}">
      <dgm:prSet/>
      <dgm:spPr/>
      <dgm:t>
        <a:bodyPr/>
        <a:lstStyle/>
        <a:p>
          <a:endParaRPr lang="en-US"/>
        </a:p>
      </dgm:t>
    </dgm:pt>
    <dgm:pt modelId="{3AD853CB-6266-4FAE-8750-D44F3C108258}">
      <dgm:prSet phldrT="[Text]"/>
      <dgm:spPr>
        <a:solidFill>
          <a:srgbClr val="9E6666"/>
        </a:solidFill>
      </dgm:spPr>
      <dgm:t>
        <a:bodyPr/>
        <a:lstStyle/>
        <a:p>
          <a:r>
            <a:rPr lang="en-US" dirty="0"/>
            <a:t>Financing Applications</a:t>
          </a:r>
        </a:p>
      </dgm:t>
    </dgm:pt>
    <dgm:pt modelId="{B524626A-4EB9-4AEE-B59A-45154A5933F3}" type="parTrans" cxnId="{D20A823D-9A31-457A-AC34-2B6F3C0004FF}">
      <dgm:prSet/>
      <dgm:spPr/>
      <dgm:t>
        <a:bodyPr/>
        <a:lstStyle/>
        <a:p>
          <a:endParaRPr lang="en-US"/>
        </a:p>
      </dgm:t>
    </dgm:pt>
    <dgm:pt modelId="{7C6D227C-6916-4433-80EE-835FE786E9CC}" type="sibTrans" cxnId="{D20A823D-9A31-457A-AC34-2B6F3C0004FF}">
      <dgm:prSet/>
      <dgm:spPr/>
      <dgm:t>
        <a:bodyPr/>
        <a:lstStyle/>
        <a:p>
          <a:endParaRPr lang="en-US"/>
        </a:p>
      </dgm:t>
    </dgm:pt>
    <dgm:pt modelId="{C9489093-8150-4DF2-B5F7-85135757AAD6}">
      <dgm:prSet phldrT="[Text]"/>
      <dgm:spPr>
        <a:solidFill>
          <a:srgbClr val="807474"/>
        </a:solidFill>
      </dgm:spPr>
      <dgm:t>
        <a:bodyPr/>
        <a:lstStyle/>
        <a:p>
          <a:r>
            <a:rPr lang="en-US" dirty="0"/>
            <a:t>Financing Advocacy</a:t>
          </a:r>
        </a:p>
      </dgm:t>
    </dgm:pt>
    <dgm:pt modelId="{0E7B283C-5B72-410C-8C90-11996AA69D5B}" type="parTrans" cxnId="{02C430FA-F534-455D-AE92-A1147EE2681E}">
      <dgm:prSet/>
      <dgm:spPr/>
      <dgm:t>
        <a:bodyPr/>
        <a:lstStyle/>
        <a:p>
          <a:endParaRPr lang="en-US"/>
        </a:p>
      </dgm:t>
    </dgm:pt>
    <dgm:pt modelId="{450A6F1D-0AE3-4729-8AF6-D969FD0A5692}" type="sibTrans" cxnId="{02C430FA-F534-455D-AE92-A1147EE2681E}">
      <dgm:prSet/>
      <dgm:spPr/>
      <dgm:t>
        <a:bodyPr/>
        <a:lstStyle/>
        <a:p>
          <a:endParaRPr lang="en-US"/>
        </a:p>
      </dgm:t>
    </dgm:pt>
    <dgm:pt modelId="{5B0AA48B-A8D5-4F3B-AE79-A658BECAB7E0}" type="pres">
      <dgm:prSet presAssocID="{8F40048E-3815-4100-BC78-ED88A1A85046}" presName="CompostProcess" presStyleCnt="0">
        <dgm:presLayoutVars>
          <dgm:dir/>
          <dgm:resizeHandles val="exact"/>
        </dgm:presLayoutVars>
      </dgm:prSet>
      <dgm:spPr/>
    </dgm:pt>
    <dgm:pt modelId="{8C4DDCC0-2447-4FE4-9807-54F04A1E45B8}" type="pres">
      <dgm:prSet presAssocID="{8F40048E-3815-4100-BC78-ED88A1A85046}" presName="arrow" presStyleLbl="bgShp" presStyleIdx="0" presStyleCnt="1"/>
      <dgm:spPr>
        <a:solidFill>
          <a:schemeClr val="bg1">
            <a:lumMod val="95000"/>
          </a:schemeClr>
        </a:solidFill>
        <a:ln>
          <a:solidFill>
            <a:schemeClr val="tx1"/>
          </a:solidFill>
        </a:ln>
      </dgm:spPr>
    </dgm:pt>
    <dgm:pt modelId="{0686A271-A200-494B-BD82-918337FE4E5D}" type="pres">
      <dgm:prSet presAssocID="{8F40048E-3815-4100-BC78-ED88A1A85046}" presName="linearProcess" presStyleCnt="0"/>
      <dgm:spPr/>
    </dgm:pt>
    <dgm:pt modelId="{D3C1948D-65F8-4514-8E52-B1B5544D2E0F}" type="pres">
      <dgm:prSet presAssocID="{0B971E78-BF2F-4CF9-A624-98901B9CB73F}" presName="textNode" presStyleLbl="node1" presStyleIdx="0" presStyleCnt="4">
        <dgm:presLayoutVars>
          <dgm:bulletEnabled val="1"/>
        </dgm:presLayoutVars>
      </dgm:prSet>
      <dgm:spPr/>
    </dgm:pt>
    <dgm:pt modelId="{804F30A8-80C5-406A-8D28-AEF4EE6F0279}" type="pres">
      <dgm:prSet presAssocID="{3BD8C262-2DAF-41E6-9AB9-E24DC84ECF97}" presName="sibTrans" presStyleCnt="0"/>
      <dgm:spPr/>
    </dgm:pt>
    <dgm:pt modelId="{3FE9CFFA-8D5F-40AD-A252-D1646B1FDB37}" type="pres">
      <dgm:prSet presAssocID="{82AD1BDB-F8E8-4DA9-A417-4676AFF485D3}" presName="textNode" presStyleLbl="node1" presStyleIdx="1" presStyleCnt="4">
        <dgm:presLayoutVars>
          <dgm:bulletEnabled val="1"/>
        </dgm:presLayoutVars>
      </dgm:prSet>
      <dgm:spPr/>
    </dgm:pt>
    <dgm:pt modelId="{34248D1A-98ED-49BB-B19E-2855E364C9CA}" type="pres">
      <dgm:prSet presAssocID="{44F515CB-4C01-454B-BBF4-402675E56C91}" presName="sibTrans" presStyleCnt="0"/>
      <dgm:spPr/>
    </dgm:pt>
    <dgm:pt modelId="{99774858-4264-47C6-8C90-97B3B044EF44}" type="pres">
      <dgm:prSet presAssocID="{3AD853CB-6266-4FAE-8750-D44F3C108258}" presName="textNode" presStyleLbl="node1" presStyleIdx="2" presStyleCnt="4">
        <dgm:presLayoutVars>
          <dgm:bulletEnabled val="1"/>
        </dgm:presLayoutVars>
      </dgm:prSet>
      <dgm:spPr/>
    </dgm:pt>
    <dgm:pt modelId="{571043FA-2128-4BE3-8787-6EED735BD4BC}" type="pres">
      <dgm:prSet presAssocID="{7C6D227C-6916-4433-80EE-835FE786E9CC}" presName="sibTrans" presStyleCnt="0"/>
      <dgm:spPr/>
    </dgm:pt>
    <dgm:pt modelId="{9445E895-0494-4262-AEDC-258F78FCBCD8}" type="pres">
      <dgm:prSet presAssocID="{C9489093-8150-4DF2-B5F7-85135757AAD6}" presName="textNode" presStyleLbl="node1" presStyleIdx="3" presStyleCnt="4">
        <dgm:presLayoutVars>
          <dgm:bulletEnabled val="1"/>
        </dgm:presLayoutVars>
      </dgm:prSet>
      <dgm:spPr/>
    </dgm:pt>
  </dgm:ptLst>
  <dgm:cxnLst>
    <dgm:cxn modelId="{22C83D04-32FA-4788-A11A-C6861466F5F0}" type="presOf" srcId="{3AD853CB-6266-4FAE-8750-D44F3C108258}" destId="{99774858-4264-47C6-8C90-97B3B044EF44}" srcOrd="0" destOrd="0" presId="urn:microsoft.com/office/officeart/2005/8/layout/hProcess9"/>
    <dgm:cxn modelId="{1FBF2A12-E28C-40FD-8228-625985B7CCE9}" srcId="{8F40048E-3815-4100-BC78-ED88A1A85046}" destId="{0B971E78-BF2F-4CF9-A624-98901B9CB73F}" srcOrd="0" destOrd="0" parTransId="{5B1CCDE2-C372-4560-827F-80FCF1C7B519}" sibTransId="{3BD8C262-2DAF-41E6-9AB9-E24DC84ECF97}"/>
    <dgm:cxn modelId="{D20A823D-9A31-457A-AC34-2B6F3C0004FF}" srcId="{8F40048E-3815-4100-BC78-ED88A1A85046}" destId="{3AD853CB-6266-4FAE-8750-D44F3C108258}" srcOrd="2" destOrd="0" parTransId="{B524626A-4EB9-4AEE-B59A-45154A5933F3}" sibTransId="{7C6D227C-6916-4433-80EE-835FE786E9CC}"/>
    <dgm:cxn modelId="{5A083B45-C954-49E0-966E-1C56022F2BF2}" type="presOf" srcId="{8F40048E-3815-4100-BC78-ED88A1A85046}" destId="{5B0AA48B-A8D5-4F3B-AE79-A658BECAB7E0}" srcOrd="0" destOrd="0" presId="urn:microsoft.com/office/officeart/2005/8/layout/hProcess9"/>
    <dgm:cxn modelId="{1092B4AC-9D69-4F81-8391-562D25B44EAA}" type="presOf" srcId="{0B971E78-BF2F-4CF9-A624-98901B9CB73F}" destId="{D3C1948D-65F8-4514-8E52-B1B5544D2E0F}" srcOrd="0" destOrd="0" presId="urn:microsoft.com/office/officeart/2005/8/layout/hProcess9"/>
    <dgm:cxn modelId="{FA4248C0-50FA-4793-A82A-C6E91511E313}" type="presOf" srcId="{82AD1BDB-F8E8-4DA9-A417-4676AFF485D3}" destId="{3FE9CFFA-8D5F-40AD-A252-D1646B1FDB37}" srcOrd="0" destOrd="0" presId="urn:microsoft.com/office/officeart/2005/8/layout/hProcess9"/>
    <dgm:cxn modelId="{E11E50E0-222B-472E-9930-69683A51C5A0}" type="presOf" srcId="{C9489093-8150-4DF2-B5F7-85135757AAD6}" destId="{9445E895-0494-4262-AEDC-258F78FCBCD8}" srcOrd="0" destOrd="0" presId="urn:microsoft.com/office/officeart/2005/8/layout/hProcess9"/>
    <dgm:cxn modelId="{0D3A1AEE-A0F9-4869-A9E3-9329C513629B}" srcId="{8F40048E-3815-4100-BC78-ED88A1A85046}" destId="{82AD1BDB-F8E8-4DA9-A417-4676AFF485D3}" srcOrd="1" destOrd="0" parTransId="{8625A12E-D132-4988-B23F-8BCF6A12ABA1}" sibTransId="{44F515CB-4C01-454B-BBF4-402675E56C91}"/>
    <dgm:cxn modelId="{02C430FA-F534-455D-AE92-A1147EE2681E}" srcId="{8F40048E-3815-4100-BC78-ED88A1A85046}" destId="{C9489093-8150-4DF2-B5F7-85135757AAD6}" srcOrd="3" destOrd="0" parTransId="{0E7B283C-5B72-410C-8C90-11996AA69D5B}" sibTransId="{450A6F1D-0AE3-4729-8AF6-D969FD0A5692}"/>
    <dgm:cxn modelId="{F39C112D-5F49-487F-B0E3-A96ECBCBDD4F}" type="presParOf" srcId="{5B0AA48B-A8D5-4F3B-AE79-A658BECAB7E0}" destId="{8C4DDCC0-2447-4FE4-9807-54F04A1E45B8}" srcOrd="0" destOrd="0" presId="urn:microsoft.com/office/officeart/2005/8/layout/hProcess9"/>
    <dgm:cxn modelId="{1CE4B334-F721-4F56-AFFB-FD10C97D7A62}" type="presParOf" srcId="{5B0AA48B-A8D5-4F3B-AE79-A658BECAB7E0}" destId="{0686A271-A200-494B-BD82-918337FE4E5D}" srcOrd="1" destOrd="0" presId="urn:microsoft.com/office/officeart/2005/8/layout/hProcess9"/>
    <dgm:cxn modelId="{6313437F-D717-4C96-B62A-87AAFE643967}" type="presParOf" srcId="{0686A271-A200-494B-BD82-918337FE4E5D}" destId="{D3C1948D-65F8-4514-8E52-B1B5544D2E0F}" srcOrd="0" destOrd="0" presId="urn:microsoft.com/office/officeart/2005/8/layout/hProcess9"/>
    <dgm:cxn modelId="{2D64CF80-1E97-4822-A778-3B2E80C00FE0}" type="presParOf" srcId="{0686A271-A200-494B-BD82-918337FE4E5D}" destId="{804F30A8-80C5-406A-8D28-AEF4EE6F0279}" srcOrd="1" destOrd="0" presId="urn:microsoft.com/office/officeart/2005/8/layout/hProcess9"/>
    <dgm:cxn modelId="{A1665679-2273-4D69-98ED-D174EE950922}" type="presParOf" srcId="{0686A271-A200-494B-BD82-918337FE4E5D}" destId="{3FE9CFFA-8D5F-40AD-A252-D1646B1FDB37}" srcOrd="2" destOrd="0" presId="urn:microsoft.com/office/officeart/2005/8/layout/hProcess9"/>
    <dgm:cxn modelId="{B6D51E68-AC80-4F44-8D55-881611367730}" type="presParOf" srcId="{0686A271-A200-494B-BD82-918337FE4E5D}" destId="{34248D1A-98ED-49BB-B19E-2855E364C9CA}" srcOrd="3" destOrd="0" presId="urn:microsoft.com/office/officeart/2005/8/layout/hProcess9"/>
    <dgm:cxn modelId="{C665B4E0-4728-4F97-8566-0E544B0AB653}" type="presParOf" srcId="{0686A271-A200-494B-BD82-918337FE4E5D}" destId="{99774858-4264-47C6-8C90-97B3B044EF44}" srcOrd="4" destOrd="0" presId="urn:microsoft.com/office/officeart/2005/8/layout/hProcess9"/>
    <dgm:cxn modelId="{4AD15292-A492-4048-A540-06C649066FAC}" type="presParOf" srcId="{0686A271-A200-494B-BD82-918337FE4E5D}" destId="{571043FA-2128-4BE3-8787-6EED735BD4BC}" srcOrd="5" destOrd="0" presId="urn:microsoft.com/office/officeart/2005/8/layout/hProcess9"/>
    <dgm:cxn modelId="{A0BC9016-D083-4F99-BCC2-3D5761D6FDD9}" type="presParOf" srcId="{0686A271-A200-494B-BD82-918337FE4E5D}" destId="{9445E895-0494-4262-AEDC-258F78FCBCD8}"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B22D200-3384-4819-9068-937069FD91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805AB0-F4C9-411E-8DFC-C2A4829F7067}">
      <dgm:prSet phldrT="[Text]"/>
      <dgm:spPr/>
      <dgm:t>
        <a:bodyPr/>
        <a:lstStyle/>
        <a:p>
          <a:r>
            <a:rPr lang="en-US" dirty="0"/>
            <a:t>Conclusions</a:t>
          </a:r>
        </a:p>
      </dgm:t>
    </dgm:pt>
    <dgm:pt modelId="{3DFFD37D-D9E9-45AE-94E2-D8CE16F9C85F}" type="parTrans" cxnId="{E2901047-7D61-4E63-AA07-CFA894A197CA}">
      <dgm:prSet/>
      <dgm:spPr/>
      <dgm:t>
        <a:bodyPr/>
        <a:lstStyle/>
        <a:p>
          <a:endParaRPr lang="en-US"/>
        </a:p>
      </dgm:t>
    </dgm:pt>
    <dgm:pt modelId="{7623F166-B7D3-402F-9F98-5E7EB0F374B9}" type="sibTrans" cxnId="{E2901047-7D61-4E63-AA07-CFA894A197CA}">
      <dgm:prSet/>
      <dgm:spPr/>
      <dgm:t>
        <a:bodyPr/>
        <a:lstStyle/>
        <a:p>
          <a:endParaRPr lang="en-US"/>
        </a:p>
      </dgm:t>
    </dgm:pt>
    <dgm:pt modelId="{F3D0DC6F-3770-4D7E-BD14-BEA273849821}">
      <dgm:prSet phldrT="[Text]"/>
      <dgm:spPr/>
      <dgm:t>
        <a:bodyPr/>
        <a:lstStyle/>
        <a:p>
          <a:r>
            <a:rPr lang="en-US" dirty="0"/>
            <a:t>Thoughts</a:t>
          </a:r>
        </a:p>
      </dgm:t>
    </dgm:pt>
    <dgm:pt modelId="{A04A5BB2-3940-496C-B53B-A21B4C96E6E9}" type="parTrans" cxnId="{8D8ABAC1-3503-49A7-A403-1F5F0F1E0867}">
      <dgm:prSet/>
      <dgm:spPr/>
      <dgm:t>
        <a:bodyPr/>
        <a:lstStyle/>
        <a:p>
          <a:endParaRPr lang="en-US"/>
        </a:p>
      </dgm:t>
    </dgm:pt>
    <dgm:pt modelId="{C7C7BEA3-D7FD-4047-A6F2-94B6FBB07AD2}" type="sibTrans" cxnId="{8D8ABAC1-3503-49A7-A403-1F5F0F1E0867}">
      <dgm:prSet/>
      <dgm:spPr/>
      <dgm:t>
        <a:bodyPr/>
        <a:lstStyle/>
        <a:p>
          <a:endParaRPr lang="en-US"/>
        </a:p>
      </dgm:t>
    </dgm:pt>
    <dgm:pt modelId="{2B17014B-DEA4-4484-82D8-614AD19F6FA8}">
      <dgm:prSet phldrT="[Text]"/>
      <dgm:spPr/>
      <dgm:t>
        <a:bodyPr/>
        <a:lstStyle/>
        <a:p>
          <a:r>
            <a:rPr lang="en-US" dirty="0"/>
            <a:t>Questions</a:t>
          </a:r>
        </a:p>
      </dgm:t>
    </dgm:pt>
    <dgm:pt modelId="{E767B660-4EA8-4251-91F7-484B85C1554F}" type="parTrans" cxnId="{5CB1E204-1D9D-4FB3-B780-63001DB9AF2E}">
      <dgm:prSet/>
      <dgm:spPr/>
      <dgm:t>
        <a:bodyPr/>
        <a:lstStyle/>
        <a:p>
          <a:endParaRPr lang="en-US"/>
        </a:p>
      </dgm:t>
    </dgm:pt>
    <dgm:pt modelId="{2EED6411-A1F3-43FC-B599-FC15CC55085E}" type="sibTrans" cxnId="{5CB1E204-1D9D-4FB3-B780-63001DB9AF2E}">
      <dgm:prSet/>
      <dgm:spPr/>
      <dgm:t>
        <a:bodyPr/>
        <a:lstStyle/>
        <a:p>
          <a:endParaRPr lang="en-US"/>
        </a:p>
      </dgm:t>
    </dgm:pt>
    <dgm:pt modelId="{A291E235-9681-4915-B413-37CF3698331F}">
      <dgm:prSet phldrT="[Text]"/>
      <dgm:spPr/>
      <dgm:t>
        <a:bodyPr/>
        <a:lstStyle/>
        <a:p>
          <a:r>
            <a:rPr lang="en-US" dirty="0"/>
            <a:t>Contact</a:t>
          </a:r>
        </a:p>
      </dgm:t>
    </dgm:pt>
    <dgm:pt modelId="{4C607CFE-BB58-4F72-8255-5DABED993EFB}" type="parTrans" cxnId="{8AD1E6C1-90AD-4B77-9B5B-8E05251144AC}">
      <dgm:prSet/>
      <dgm:spPr/>
      <dgm:t>
        <a:bodyPr/>
        <a:lstStyle/>
        <a:p>
          <a:endParaRPr lang="en-US"/>
        </a:p>
      </dgm:t>
    </dgm:pt>
    <dgm:pt modelId="{4301AA60-1312-47CA-8EA7-509977388132}" type="sibTrans" cxnId="{8AD1E6C1-90AD-4B77-9B5B-8E05251144AC}">
      <dgm:prSet/>
      <dgm:spPr/>
      <dgm:t>
        <a:bodyPr/>
        <a:lstStyle/>
        <a:p>
          <a:endParaRPr lang="en-US"/>
        </a:p>
      </dgm:t>
    </dgm:pt>
    <dgm:pt modelId="{030CF8E6-A913-4A03-84EC-F3C39E0EAA8E}">
      <dgm:prSet phldrT="[Text]"/>
      <dgm:spPr/>
      <dgm:t>
        <a:bodyPr/>
        <a:lstStyle/>
        <a:p>
          <a:r>
            <a:rPr lang="en-US" dirty="0">
              <a:solidFill>
                <a:schemeClr val="bg1"/>
              </a:solidFill>
              <a:hlinkClick xmlns:r="http://schemas.openxmlformats.org/officeDocument/2006/relationships" r:id="rId1"/>
            </a:rPr>
            <a:t>drobinson@montrosegroupllc.com</a:t>
          </a:r>
          <a:endParaRPr lang="en-US" dirty="0">
            <a:solidFill>
              <a:schemeClr val="bg1"/>
            </a:solidFill>
          </a:endParaRPr>
        </a:p>
      </dgm:t>
    </dgm:pt>
    <dgm:pt modelId="{78CE677A-D0D9-46DC-92AD-5F8EFDB4D796}" type="parTrans" cxnId="{D3B1226D-4BA0-417F-A8AD-BB961DA35B93}">
      <dgm:prSet/>
      <dgm:spPr/>
      <dgm:t>
        <a:bodyPr/>
        <a:lstStyle/>
        <a:p>
          <a:endParaRPr lang="en-US"/>
        </a:p>
      </dgm:t>
    </dgm:pt>
    <dgm:pt modelId="{F407EC04-4309-4F0F-85B8-3BAC2CF5F76B}" type="sibTrans" cxnId="{D3B1226D-4BA0-417F-A8AD-BB961DA35B93}">
      <dgm:prSet/>
      <dgm:spPr/>
      <dgm:t>
        <a:bodyPr/>
        <a:lstStyle/>
        <a:p>
          <a:endParaRPr lang="en-US"/>
        </a:p>
      </dgm:t>
    </dgm:pt>
    <dgm:pt modelId="{376EA075-7F27-4EC6-8374-5C5E4512512C}">
      <dgm:prSet phldrT="[Text]"/>
      <dgm:spPr/>
      <dgm:t>
        <a:bodyPr/>
        <a:lstStyle/>
        <a:p>
          <a:r>
            <a:rPr lang="en-US" dirty="0">
              <a:solidFill>
                <a:schemeClr val="bg1"/>
              </a:solidFill>
              <a:hlinkClick xmlns:r="http://schemas.openxmlformats.org/officeDocument/2006/relationships" r:id="rId2"/>
            </a:rPr>
            <a:t>ngreen@montrosegroupllc.com</a:t>
          </a:r>
          <a:endParaRPr lang="en-US" dirty="0">
            <a:solidFill>
              <a:schemeClr val="bg1"/>
            </a:solidFill>
          </a:endParaRPr>
        </a:p>
      </dgm:t>
    </dgm:pt>
    <dgm:pt modelId="{FE43DAB4-FAA1-4C22-82D8-76C7B5F01E74}" type="parTrans" cxnId="{C0C40C3F-6086-4B9D-8C06-8DF2080B97A8}">
      <dgm:prSet/>
      <dgm:spPr/>
      <dgm:t>
        <a:bodyPr/>
        <a:lstStyle/>
        <a:p>
          <a:endParaRPr lang="en-US"/>
        </a:p>
      </dgm:t>
    </dgm:pt>
    <dgm:pt modelId="{69574EC3-574F-40B9-B857-3FB415A897CD}" type="sibTrans" cxnId="{C0C40C3F-6086-4B9D-8C06-8DF2080B97A8}">
      <dgm:prSet/>
      <dgm:spPr/>
      <dgm:t>
        <a:bodyPr/>
        <a:lstStyle/>
        <a:p>
          <a:endParaRPr lang="en-US"/>
        </a:p>
      </dgm:t>
    </dgm:pt>
    <dgm:pt modelId="{0CD296B4-5D62-4438-A201-22B36A2DAA9A}">
      <dgm:prSet phldrT="[Text]"/>
      <dgm:spPr/>
      <dgm:t>
        <a:bodyPr/>
        <a:lstStyle/>
        <a:p>
          <a:r>
            <a:rPr lang="en-US" dirty="0">
              <a:solidFill>
                <a:schemeClr val="bg1"/>
              </a:solidFill>
              <a:hlinkClick xmlns:r="http://schemas.openxmlformats.org/officeDocument/2006/relationships" r:id="rId3"/>
            </a:rPr>
            <a:t>jbgrant@montrosegroupllc.com</a:t>
          </a:r>
          <a:endParaRPr lang="en-US" dirty="0">
            <a:solidFill>
              <a:schemeClr val="bg1"/>
            </a:solidFill>
          </a:endParaRPr>
        </a:p>
      </dgm:t>
    </dgm:pt>
    <dgm:pt modelId="{25BA06CC-5E61-4BFC-BB8A-053AF810F355}" type="parTrans" cxnId="{124811E8-0E2D-4CD4-A4C5-6E3B03AB1DAE}">
      <dgm:prSet/>
      <dgm:spPr/>
      <dgm:t>
        <a:bodyPr/>
        <a:lstStyle/>
        <a:p>
          <a:endParaRPr lang="en-US"/>
        </a:p>
      </dgm:t>
    </dgm:pt>
    <dgm:pt modelId="{1BBD1D76-3A87-455A-B01A-679652E01F4A}" type="sibTrans" cxnId="{124811E8-0E2D-4CD4-A4C5-6E3B03AB1DAE}">
      <dgm:prSet/>
      <dgm:spPr/>
      <dgm:t>
        <a:bodyPr/>
        <a:lstStyle/>
        <a:p>
          <a:endParaRPr lang="en-US"/>
        </a:p>
      </dgm:t>
    </dgm:pt>
    <dgm:pt modelId="{2F944830-BF52-469B-970F-69B120D4AC2B}">
      <dgm:prSet phldrT="[Text]"/>
      <dgm:spPr/>
      <dgm:t>
        <a:bodyPr/>
        <a:lstStyle/>
        <a:p>
          <a:r>
            <a:rPr lang="en-US" dirty="0">
              <a:solidFill>
                <a:schemeClr val="bg1"/>
              </a:solidFill>
              <a:hlinkClick xmlns:r="http://schemas.openxmlformats.org/officeDocument/2006/relationships" r:id="rId4"/>
            </a:rPr>
            <a:t>mkinninger@osdc.net</a:t>
          </a:r>
          <a:endParaRPr lang="en-US" dirty="0">
            <a:solidFill>
              <a:schemeClr val="bg1"/>
            </a:solidFill>
          </a:endParaRPr>
        </a:p>
      </dgm:t>
    </dgm:pt>
    <dgm:pt modelId="{41563248-795F-4313-B439-3FF023FFFE52}" type="parTrans" cxnId="{F9BA203C-E6AF-479B-9DC3-249FA88D9AB5}">
      <dgm:prSet/>
      <dgm:spPr/>
      <dgm:t>
        <a:bodyPr/>
        <a:lstStyle/>
        <a:p>
          <a:endParaRPr lang="en-US"/>
        </a:p>
      </dgm:t>
    </dgm:pt>
    <dgm:pt modelId="{F4AC7CF3-B286-4D4A-BAD8-1896EB48D41C}" type="sibTrans" cxnId="{F9BA203C-E6AF-479B-9DC3-249FA88D9AB5}">
      <dgm:prSet/>
      <dgm:spPr/>
      <dgm:t>
        <a:bodyPr/>
        <a:lstStyle/>
        <a:p>
          <a:endParaRPr lang="en-US"/>
        </a:p>
      </dgm:t>
    </dgm:pt>
    <dgm:pt modelId="{8B73D15A-B018-4D43-BD6D-18E7EE435227}" type="pres">
      <dgm:prSet presAssocID="{2B22D200-3384-4819-9068-937069FD910C}" presName="diagram" presStyleCnt="0">
        <dgm:presLayoutVars>
          <dgm:dir/>
          <dgm:resizeHandles val="exact"/>
        </dgm:presLayoutVars>
      </dgm:prSet>
      <dgm:spPr/>
    </dgm:pt>
    <dgm:pt modelId="{E823D6ED-6A02-4E12-82AF-E183D1E7E226}" type="pres">
      <dgm:prSet presAssocID="{29805AB0-F4C9-411E-8DFC-C2A4829F7067}" presName="node" presStyleLbl="node1" presStyleIdx="0" presStyleCnt="4">
        <dgm:presLayoutVars>
          <dgm:bulletEnabled val="1"/>
        </dgm:presLayoutVars>
      </dgm:prSet>
      <dgm:spPr/>
    </dgm:pt>
    <dgm:pt modelId="{1FBB5155-B097-4964-95FF-D3B7FD265C71}" type="pres">
      <dgm:prSet presAssocID="{7623F166-B7D3-402F-9F98-5E7EB0F374B9}" presName="sibTrans" presStyleCnt="0"/>
      <dgm:spPr/>
    </dgm:pt>
    <dgm:pt modelId="{96AD692C-461E-45B2-B0CB-A79211BEFFFA}" type="pres">
      <dgm:prSet presAssocID="{F3D0DC6F-3770-4D7E-BD14-BEA273849821}" presName="node" presStyleLbl="node1" presStyleIdx="1" presStyleCnt="4">
        <dgm:presLayoutVars>
          <dgm:bulletEnabled val="1"/>
        </dgm:presLayoutVars>
      </dgm:prSet>
      <dgm:spPr/>
    </dgm:pt>
    <dgm:pt modelId="{5B6B916E-5884-47AE-A73E-2EAE82D371D3}" type="pres">
      <dgm:prSet presAssocID="{C7C7BEA3-D7FD-4047-A6F2-94B6FBB07AD2}" presName="sibTrans" presStyleCnt="0"/>
      <dgm:spPr/>
    </dgm:pt>
    <dgm:pt modelId="{6ABD97AD-9170-4B52-902C-0E11FC1EB82E}" type="pres">
      <dgm:prSet presAssocID="{2B17014B-DEA4-4484-82D8-614AD19F6FA8}" presName="node" presStyleLbl="node1" presStyleIdx="2" presStyleCnt="4">
        <dgm:presLayoutVars>
          <dgm:bulletEnabled val="1"/>
        </dgm:presLayoutVars>
      </dgm:prSet>
      <dgm:spPr/>
    </dgm:pt>
    <dgm:pt modelId="{589535A1-5B69-4117-A0BA-E6382B20F556}" type="pres">
      <dgm:prSet presAssocID="{2EED6411-A1F3-43FC-B599-FC15CC55085E}" presName="sibTrans" presStyleCnt="0"/>
      <dgm:spPr/>
    </dgm:pt>
    <dgm:pt modelId="{E3F80422-C9E4-4F24-8CCE-0AD815C2023E}" type="pres">
      <dgm:prSet presAssocID="{A291E235-9681-4915-B413-37CF3698331F}" presName="node" presStyleLbl="node1" presStyleIdx="3" presStyleCnt="4">
        <dgm:presLayoutVars>
          <dgm:bulletEnabled val="1"/>
        </dgm:presLayoutVars>
      </dgm:prSet>
      <dgm:spPr/>
    </dgm:pt>
  </dgm:ptLst>
  <dgm:cxnLst>
    <dgm:cxn modelId="{0197AC02-2A0D-4EB6-9F53-30539132592C}" type="presOf" srcId="{A291E235-9681-4915-B413-37CF3698331F}" destId="{E3F80422-C9E4-4F24-8CCE-0AD815C2023E}" srcOrd="0" destOrd="0" presId="urn:microsoft.com/office/officeart/2005/8/layout/default"/>
    <dgm:cxn modelId="{5CB1E204-1D9D-4FB3-B780-63001DB9AF2E}" srcId="{2B22D200-3384-4819-9068-937069FD910C}" destId="{2B17014B-DEA4-4484-82D8-614AD19F6FA8}" srcOrd="2" destOrd="0" parTransId="{E767B660-4EA8-4251-91F7-484B85C1554F}" sibTransId="{2EED6411-A1F3-43FC-B599-FC15CC55085E}"/>
    <dgm:cxn modelId="{F8696415-A78B-44B0-9CAE-84663396D379}" type="presOf" srcId="{376EA075-7F27-4EC6-8374-5C5E4512512C}" destId="{E3F80422-C9E4-4F24-8CCE-0AD815C2023E}" srcOrd="0" destOrd="2" presId="urn:microsoft.com/office/officeart/2005/8/layout/default"/>
    <dgm:cxn modelId="{B2AEEE27-6F25-4E9F-A914-85711D140C5B}" type="presOf" srcId="{29805AB0-F4C9-411E-8DFC-C2A4829F7067}" destId="{E823D6ED-6A02-4E12-82AF-E183D1E7E226}" srcOrd="0" destOrd="0" presId="urn:microsoft.com/office/officeart/2005/8/layout/default"/>
    <dgm:cxn modelId="{F9BA203C-E6AF-479B-9DC3-249FA88D9AB5}" srcId="{A291E235-9681-4915-B413-37CF3698331F}" destId="{2F944830-BF52-469B-970F-69B120D4AC2B}" srcOrd="3" destOrd="0" parTransId="{41563248-795F-4313-B439-3FF023FFFE52}" sibTransId="{F4AC7CF3-B286-4D4A-BAD8-1896EB48D41C}"/>
    <dgm:cxn modelId="{C0C40C3F-6086-4B9D-8C06-8DF2080B97A8}" srcId="{A291E235-9681-4915-B413-37CF3698331F}" destId="{376EA075-7F27-4EC6-8374-5C5E4512512C}" srcOrd="1" destOrd="0" parTransId="{FE43DAB4-FAA1-4C22-82D8-76C7B5F01E74}" sibTransId="{69574EC3-574F-40B9-B857-3FB415A897CD}"/>
    <dgm:cxn modelId="{B572E544-7BB8-47F1-97F7-6596A32576FE}" type="presOf" srcId="{2B22D200-3384-4819-9068-937069FD910C}" destId="{8B73D15A-B018-4D43-BD6D-18E7EE435227}" srcOrd="0" destOrd="0" presId="urn:microsoft.com/office/officeart/2005/8/layout/default"/>
    <dgm:cxn modelId="{E2901047-7D61-4E63-AA07-CFA894A197CA}" srcId="{2B22D200-3384-4819-9068-937069FD910C}" destId="{29805AB0-F4C9-411E-8DFC-C2A4829F7067}" srcOrd="0" destOrd="0" parTransId="{3DFFD37D-D9E9-45AE-94E2-D8CE16F9C85F}" sibTransId="{7623F166-B7D3-402F-9F98-5E7EB0F374B9}"/>
    <dgm:cxn modelId="{D3B1226D-4BA0-417F-A8AD-BB961DA35B93}" srcId="{A291E235-9681-4915-B413-37CF3698331F}" destId="{030CF8E6-A913-4A03-84EC-F3C39E0EAA8E}" srcOrd="0" destOrd="0" parTransId="{78CE677A-D0D9-46DC-92AD-5F8EFDB4D796}" sibTransId="{F407EC04-4309-4F0F-85B8-3BAC2CF5F76B}"/>
    <dgm:cxn modelId="{361B557B-D39B-4654-A0B0-66F3D03F80F8}" type="presOf" srcId="{2B17014B-DEA4-4484-82D8-614AD19F6FA8}" destId="{6ABD97AD-9170-4B52-902C-0E11FC1EB82E}" srcOrd="0" destOrd="0" presId="urn:microsoft.com/office/officeart/2005/8/layout/default"/>
    <dgm:cxn modelId="{819DA698-2245-4711-A394-29493DF7CBA8}" type="presOf" srcId="{F3D0DC6F-3770-4D7E-BD14-BEA273849821}" destId="{96AD692C-461E-45B2-B0CB-A79211BEFFFA}" srcOrd="0" destOrd="0" presId="urn:microsoft.com/office/officeart/2005/8/layout/default"/>
    <dgm:cxn modelId="{8D8ABAC1-3503-49A7-A403-1F5F0F1E0867}" srcId="{2B22D200-3384-4819-9068-937069FD910C}" destId="{F3D0DC6F-3770-4D7E-BD14-BEA273849821}" srcOrd="1" destOrd="0" parTransId="{A04A5BB2-3940-496C-B53B-A21B4C96E6E9}" sibTransId="{C7C7BEA3-D7FD-4047-A6F2-94B6FBB07AD2}"/>
    <dgm:cxn modelId="{8AD1E6C1-90AD-4B77-9B5B-8E05251144AC}" srcId="{2B22D200-3384-4819-9068-937069FD910C}" destId="{A291E235-9681-4915-B413-37CF3698331F}" srcOrd="3" destOrd="0" parTransId="{4C607CFE-BB58-4F72-8255-5DABED993EFB}" sibTransId="{4301AA60-1312-47CA-8EA7-509977388132}"/>
    <dgm:cxn modelId="{90ED57C9-85C7-46C4-A692-C1D1FF8CAD7A}" type="presOf" srcId="{030CF8E6-A913-4A03-84EC-F3C39E0EAA8E}" destId="{E3F80422-C9E4-4F24-8CCE-0AD815C2023E}" srcOrd="0" destOrd="1" presId="urn:microsoft.com/office/officeart/2005/8/layout/default"/>
    <dgm:cxn modelId="{FE40BACD-5B9F-48A7-9EB5-A73676667DCA}" type="presOf" srcId="{2F944830-BF52-469B-970F-69B120D4AC2B}" destId="{E3F80422-C9E4-4F24-8CCE-0AD815C2023E}" srcOrd="0" destOrd="4" presId="urn:microsoft.com/office/officeart/2005/8/layout/default"/>
    <dgm:cxn modelId="{C580DBD6-1BD2-44D0-8C92-8140979243F9}" type="presOf" srcId="{0CD296B4-5D62-4438-A201-22B36A2DAA9A}" destId="{E3F80422-C9E4-4F24-8CCE-0AD815C2023E}" srcOrd="0" destOrd="3" presId="urn:microsoft.com/office/officeart/2005/8/layout/default"/>
    <dgm:cxn modelId="{124811E8-0E2D-4CD4-A4C5-6E3B03AB1DAE}" srcId="{A291E235-9681-4915-B413-37CF3698331F}" destId="{0CD296B4-5D62-4438-A201-22B36A2DAA9A}" srcOrd="2" destOrd="0" parTransId="{25BA06CC-5E61-4BFC-BB8A-053AF810F355}" sibTransId="{1BBD1D76-3A87-455A-B01A-679652E01F4A}"/>
    <dgm:cxn modelId="{133B2378-8547-4F74-BA12-06B6731B77F6}" type="presParOf" srcId="{8B73D15A-B018-4D43-BD6D-18E7EE435227}" destId="{E823D6ED-6A02-4E12-82AF-E183D1E7E226}" srcOrd="0" destOrd="0" presId="urn:microsoft.com/office/officeart/2005/8/layout/default"/>
    <dgm:cxn modelId="{C9F7DE34-45A7-4512-87A9-C0E8CFE8D60D}" type="presParOf" srcId="{8B73D15A-B018-4D43-BD6D-18E7EE435227}" destId="{1FBB5155-B097-4964-95FF-D3B7FD265C71}" srcOrd="1" destOrd="0" presId="urn:microsoft.com/office/officeart/2005/8/layout/default"/>
    <dgm:cxn modelId="{67C1D202-CE52-4AC4-9D36-B00A042F34B2}" type="presParOf" srcId="{8B73D15A-B018-4D43-BD6D-18E7EE435227}" destId="{96AD692C-461E-45B2-B0CB-A79211BEFFFA}" srcOrd="2" destOrd="0" presId="urn:microsoft.com/office/officeart/2005/8/layout/default"/>
    <dgm:cxn modelId="{73AEA82E-2925-4F97-8663-833C0C36662A}" type="presParOf" srcId="{8B73D15A-B018-4D43-BD6D-18E7EE435227}" destId="{5B6B916E-5884-47AE-A73E-2EAE82D371D3}" srcOrd="3" destOrd="0" presId="urn:microsoft.com/office/officeart/2005/8/layout/default"/>
    <dgm:cxn modelId="{0F706001-104C-4C3D-9C6D-7918CD1B8C33}" type="presParOf" srcId="{8B73D15A-B018-4D43-BD6D-18E7EE435227}" destId="{6ABD97AD-9170-4B52-902C-0E11FC1EB82E}" srcOrd="4" destOrd="0" presId="urn:microsoft.com/office/officeart/2005/8/layout/default"/>
    <dgm:cxn modelId="{9A9547ED-5721-4F3D-94B1-59DE2E877A9F}" type="presParOf" srcId="{8B73D15A-B018-4D43-BD6D-18E7EE435227}" destId="{589535A1-5B69-4117-A0BA-E6382B20F556}" srcOrd="5" destOrd="0" presId="urn:microsoft.com/office/officeart/2005/8/layout/default"/>
    <dgm:cxn modelId="{8D940787-1912-4BF6-9112-265FEB0B35D5}" type="presParOf" srcId="{8B73D15A-B018-4D43-BD6D-18E7EE435227}" destId="{E3F80422-C9E4-4F24-8CCE-0AD815C2023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D74A59-38B5-476D-8A54-BCCC08795D2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7C59A50-FA2D-4B80-B71A-52C37D2DD7AA}">
      <dgm:prSet phldrT="[Text]"/>
      <dgm:spPr/>
      <dgm:t>
        <a:bodyPr/>
        <a:lstStyle/>
        <a:p>
          <a:r>
            <a:rPr lang="en-US" dirty="0"/>
            <a:t>COVID 19 Major U.S. Economic Impact</a:t>
          </a:r>
        </a:p>
      </dgm:t>
    </dgm:pt>
    <dgm:pt modelId="{E8592D02-D60E-4848-BA3D-BD5F4C2EEF3E}" type="parTrans" cxnId="{79AD099B-8207-4133-8E5E-C95AFA161253}">
      <dgm:prSet/>
      <dgm:spPr/>
      <dgm:t>
        <a:bodyPr/>
        <a:lstStyle/>
        <a:p>
          <a:endParaRPr lang="en-US"/>
        </a:p>
      </dgm:t>
    </dgm:pt>
    <dgm:pt modelId="{3C83A81C-E750-4854-B6CD-821E5F4357D6}" type="sibTrans" cxnId="{79AD099B-8207-4133-8E5E-C95AFA161253}">
      <dgm:prSet/>
      <dgm:spPr/>
      <dgm:t>
        <a:bodyPr/>
        <a:lstStyle/>
        <a:p>
          <a:endParaRPr lang="en-US"/>
        </a:p>
      </dgm:t>
    </dgm:pt>
    <dgm:pt modelId="{C864FA73-5C7C-40D2-B58C-881B1DB020D7}">
      <dgm:prSet phldrT="[Text]"/>
      <dgm:spPr/>
      <dgm:t>
        <a:bodyPr/>
        <a:lstStyle/>
        <a:p>
          <a:pPr>
            <a:buFont typeface="Symbol" panose="05050102010706020507" pitchFamily="18" charset="2"/>
            <a:buChar char=""/>
          </a:pPr>
          <a:r>
            <a:rPr lang="en-US" dirty="0"/>
            <a:t>Manufacturers like Honda, Ford, Fiat Chrysler and others have temporarily shut down U.S. facilities;</a:t>
          </a:r>
        </a:p>
      </dgm:t>
    </dgm:pt>
    <dgm:pt modelId="{03BD9D89-9AAB-4EC9-988E-A1B5DD4FA5C8}" type="parTrans" cxnId="{C450F930-B9C3-4661-B981-B9C8DEF4BD57}">
      <dgm:prSet/>
      <dgm:spPr/>
      <dgm:t>
        <a:bodyPr/>
        <a:lstStyle/>
        <a:p>
          <a:endParaRPr lang="en-US"/>
        </a:p>
      </dgm:t>
    </dgm:pt>
    <dgm:pt modelId="{D7755012-A360-4BEA-B5EE-3B2852C37810}" type="sibTrans" cxnId="{C450F930-B9C3-4661-B981-B9C8DEF4BD57}">
      <dgm:prSet/>
      <dgm:spPr/>
      <dgm:t>
        <a:bodyPr/>
        <a:lstStyle/>
        <a:p>
          <a:endParaRPr lang="en-US"/>
        </a:p>
      </dgm:t>
    </dgm:pt>
    <dgm:pt modelId="{D4F8463C-D186-48EA-85CF-8191755E0434}">
      <dgm:prSet/>
      <dgm:spPr/>
      <dgm:t>
        <a:bodyPr/>
        <a:lstStyle/>
        <a:p>
          <a:pPr>
            <a:buFont typeface="Symbol" panose="05050102010706020507" pitchFamily="18" charset="2"/>
            <a:buChar char=""/>
          </a:pPr>
          <a:r>
            <a:rPr lang="en-US" dirty="0"/>
            <a:t>The National Restaurant Association estimates restaurants and the foodservice industry could sustain $225 billion in losses and eliminate 5-7 million jobs over the next three months;</a:t>
          </a:r>
        </a:p>
      </dgm:t>
    </dgm:pt>
    <dgm:pt modelId="{D18F8FE6-A497-489D-AAC9-B603DD7AE349}" type="parTrans" cxnId="{BC7F18C9-22D3-40F1-A5A5-5D85E8ED5327}">
      <dgm:prSet/>
      <dgm:spPr/>
      <dgm:t>
        <a:bodyPr/>
        <a:lstStyle/>
        <a:p>
          <a:endParaRPr lang="en-US"/>
        </a:p>
      </dgm:t>
    </dgm:pt>
    <dgm:pt modelId="{1F5553D9-F93D-4519-B563-6237CD12F8E1}" type="sibTrans" cxnId="{BC7F18C9-22D3-40F1-A5A5-5D85E8ED5327}">
      <dgm:prSet/>
      <dgm:spPr/>
      <dgm:t>
        <a:bodyPr/>
        <a:lstStyle/>
        <a:p>
          <a:endParaRPr lang="en-US"/>
        </a:p>
      </dgm:t>
    </dgm:pt>
    <dgm:pt modelId="{CE4FCA39-1D59-4894-B68E-988D8A00BED9}">
      <dgm:prSet/>
      <dgm:spPr/>
      <dgm:t>
        <a:bodyPr/>
        <a:lstStyle/>
        <a:p>
          <a:pPr>
            <a:buFont typeface="Symbol" panose="05050102010706020507" pitchFamily="18" charset="2"/>
            <a:buChar char=""/>
          </a:pPr>
          <a:r>
            <a:rPr lang="en-US" dirty="0"/>
            <a:t>The International Chamber of Shipping has estimated the pandemic is costing the worldwide industry around $350 million per week; January 2020 North American transport volume was down 9.4%, impacting the over 225,000 Americans working in the freight transportation industry according to recent USA Today reports;</a:t>
          </a:r>
        </a:p>
      </dgm:t>
    </dgm:pt>
    <dgm:pt modelId="{A74FC9E7-BA08-465E-91CC-F6DBD31F3E57}" type="parTrans" cxnId="{9F03B5A8-D801-45EE-A1B8-B48331D8BAC5}">
      <dgm:prSet/>
      <dgm:spPr/>
      <dgm:t>
        <a:bodyPr/>
        <a:lstStyle/>
        <a:p>
          <a:endParaRPr lang="en-US"/>
        </a:p>
      </dgm:t>
    </dgm:pt>
    <dgm:pt modelId="{F206A6CD-FDB2-4AED-9702-8B0412DCDAD3}" type="sibTrans" cxnId="{9F03B5A8-D801-45EE-A1B8-B48331D8BAC5}">
      <dgm:prSet/>
      <dgm:spPr/>
      <dgm:t>
        <a:bodyPr/>
        <a:lstStyle/>
        <a:p>
          <a:endParaRPr lang="en-US"/>
        </a:p>
      </dgm:t>
    </dgm:pt>
    <dgm:pt modelId="{18E1C9D7-AC97-46B9-BDA5-1D2CD02ADF2F}">
      <dgm:prSet/>
      <dgm:spPr/>
      <dgm:t>
        <a:bodyPr/>
        <a:lstStyle/>
        <a:p>
          <a:pPr>
            <a:buFont typeface="Symbol" panose="05050102010706020507" pitchFamily="18" charset="2"/>
            <a:buChar char=""/>
          </a:pPr>
          <a:r>
            <a:rPr lang="en-US"/>
            <a:t>Whether it is the $1.8 B economic impact of the Broadway theater district in New York or Ohio’s creative industries which account for $41 billion in economic activity, this industry is closed and will have millions of dollars in economic loss; and </a:t>
          </a:r>
        </a:p>
      </dgm:t>
    </dgm:pt>
    <dgm:pt modelId="{C4B9B4E1-B02B-439D-9915-AC8CEB0691E9}" type="parTrans" cxnId="{D7326C30-08C7-4CD1-99AB-068F265AFCBC}">
      <dgm:prSet/>
      <dgm:spPr/>
      <dgm:t>
        <a:bodyPr/>
        <a:lstStyle/>
        <a:p>
          <a:endParaRPr lang="en-US"/>
        </a:p>
      </dgm:t>
    </dgm:pt>
    <dgm:pt modelId="{F1AEC257-5FF6-48AE-AB09-35EF94298D4F}" type="sibTrans" cxnId="{D7326C30-08C7-4CD1-99AB-068F265AFCBC}">
      <dgm:prSet/>
      <dgm:spPr/>
      <dgm:t>
        <a:bodyPr/>
        <a:lstStyle/>
        <a:p>
          <a:endParaRPr lang="en-US"/>
        </a:p>
      </dgm:t>
    </dgm:pt>
    <dgm:pt modelId="{332ACD00-8C0D-4F7E-A1F0-8A5FA256D65D}">
      <dgm:prSet/>
      <dgm:spPr/>
      <dgm:t>
        <a:bodyPr/>
        <a:lstStyle/>
        <a:p>
          <a:pPr>
            <a:buFont typeface="Symbol" panose="05050102010706020507" pitchFamily="18" charset="2"/>
            <a:buChar char=""/>
          </a:pPr>
          <a:r>
            <a:rPr lang="en-US" dirty="0"/>
            <a:t>US unemployment jobless claims moves to 3.28 M</a:t>
          </a:r>
        </a:p>
      </dgm:t>
    </dgm:pt>
    <dgm:pt modelId="{088F8C68-5AF4-4F65-BFE2-D45AE5488276}" type="parTrans" cxnId="{E6EE2376-29C2-40AA-B3AA-6309D851E7A2}">
      <dgm:prSet/>
      <dgm:spPr/>
      <dgm:t>
        <a:bodyPr/>
        <a:lstStyle/>
        <a:p>
          <a:endParaRPr lang="en-US"/>
        </a:p>
      </dgm:t>
    </dgm:pt>
    <dgm:pt modelId="{11862C85-C200-485E-A70C-9BBBAA7333CB}" type="sibTrans" cxnId="{E6EE2376-29C2-40AA-B3AA-6309D851E7A2}">
      <dgm:prSet/>
      <dgm:spPr/>
      <dgm:t>
        <a:bodyPr/>
        <a:lstStyle/>
        <a:p>
          <a:endParaRPr lang="en-US"/>
        </a:p>
      </dgm:t>
    </dgm:pt>
    <dgm:pt modelId="{3A6139FB-DD33-4BA1-A576-977D391FEB92}" type="pres">
      <dgm:prSet presAssocID="{1CD74A59-38B5-476D-8A54-BCCC08795D28}" presName="linear" presStyleCnt="0">
        <dgm:presLayoutVars>
          <dgm:dir/>
          <dgm:animLvl val="lvl"/>
          <dgm:resizeHandles val="exact"/>
        </dgm:presLayoutVars>
      </dgm:prSet>
      <dgm:spPr/>
    </dgm:pt>
    <dgm:pt modelId="{3F92C161-2CC1-47FF-BAF2-F832DE5D879F}" type="pres">
      <dgm:prSet presAssocID="{B7C59A50-FA2D-4B80-B71A-52C37D2DD7AA}" presName="parentLin" presStyleCnt="0"/>
      <dgm:spPr/>
    </dgm:pt>
    <dgm:pt modelId="{CE127DD4-2D15-429A-ABB9-9C779FF86178}" type="pres">
      <dgm:prSet presAssocID="{B7C59A50-FA2D-4B80-B71A-52C37D2DD7AA}" presName="parentLeftMargin" presStyleLbl="node1" presStyleIdx="0" presStyleCnt="1"/>
      <dgm:spPr/>
    </dgm:pt>
    <dgm:pt modelId="{30FC8898-F787-450A-9E8E-C136C339255D}" type="pres">
      <dgm:prSet presAssocID="{B7C59A50-FA2D-4B80-B71A-52C37D2DD7AA}" presName="parentText" presStyleLbl="node1" presStyleIdx="0" presStyleCnt="1">
        <dgm:presLayoutVars>
          <dgm:chMax val="0"/>
          <dgm:bulletEnabled val="1"/>
        </dgm:presLayoutVars>
      </dgm:prSet>
      <dgm:spPr/>
    </dgm:pt>
    <dgm:pt modelId="{11B05229-1058-4945-8F33-1B3F5B83097A}" type="pres">
      <dgm:prSet presAssocID="{B7C59A50-FA2D-4B80-B71A-52C37D2DD7AA}" presName="negativeSpace" presStyleCnt="0"/>
      <dgm:spPr/>
    </dgm:pt>
    <dgm:pt modelId="{ACA7828C-4915-4524-A900-51D28424654F}" type="pres">
      <dgm:prSet presAssocID="{B7C59A50-FA2D-4B80-B71A-52C37D2DD7AA}" presName="childText" presStyleLbl="conFgAcc1" presStyleIdx="0" presStyleCnt="1">
        <dgm:presLayoutVars>
          <dgm:bulletEnabled val="1"/>
        </dgm:presLayoutVars>
      </dgm:prSet>
      <dgm:spPr/>
    </dgm:pt>
  </dgm:ptLst>
  <dgm:cxnLst>
    <dgm:cxn modelId="{F722D70B-429A-4393-BCD8-88B78D0E4BCE}" type="presOf" srcId="{332ACD00-8C0D-4F7E-A1F0-8A5FA256D65D}" destId="{ACA7828C-4915-4524-A900-51D28424654F}" srcOrd="0" destOrd="4" presId="urn:microsoft.com/office/officeart/2005/8/layout/list1"/>
    <dgm:cxn modelId="{AD35F412-4744-41FB-9332-11BDBC79F904}" type="presOf" srcId="{B7C59A50-FA2D-4B80-B71A-52C37D2DD7AA}" destId="{CE127DD4-2D15-429A-ABB9-9C779FF86178}" srcOrd="0" destOrd="0" presId="urn:microsoft.com/office/officeart/2005/8/layout/list1"/>
    <dgm:cxn modelId="{B11A9D1B-DF6D-4523-9843-97BFFF20B1DA}" type="presOf" srcId="{D4F8463C-D186-48EA-85CF-8191755E0434}" destId="{ACA7828C-4915-4524-A900-51D28424654F}" srcOrd="0" destOrd="1" presId="urn:microsoft.com/office/officeart/2005/8/layout/list1"/>
    <dgm:cxn modelId="{D7326C30-08C7-4CD1-99AB-068F265AFCBC}" srcId="{B7C59A50-FA2D-4B80-B71A-52C37D2DD7AA}" destId="{18E1C9D7-AC97-46B9-BDA5-1D2CD02ADF2F}" srcOrd="3" destOrd="0" parTransId="{C4B9B4E1-B02B-439D-9915-AC8CEB0691E9}" sibTransId="{F1AEC257-5FF6-48AE-AB09-35EF94298D4F}"/>
    <dgm:cxn modelId="{C450F930-B9C3-4661-B981-B9C8DEF4BD57}" srcId="{B7C59A50-FA2D-4B80-B71A-52C37D2DD7AA}" destId="{C864FA73-5C7C-40D2-B58C-881B1DB020D7}" srcOrd="0" destOrd="0" parTransId="{03BD9D89-9AAB-4EC9-988E-A1B5DD4FA5C8}" sibTransId="{D7755012-A360-4BEA-B5EE-3B2852C37810}"/>
    <dgm:cxn modelId="{DE22A55C-4FAB-4CE3-8516-4A2F5D55EA02}" type="presOf" srcId="{18E1C9D7-AC97-46B9-BDA5-1D2CD02ADF2F}" destId="{ACA7828C-4915-4524-A900-51D28424654F}" srcOrd="0" destOrd="3" presId="urn:microsoft.com/office/officeart/2005/8/layout/list1"/>
    <dgm:cxn modelId="{240F2550-EC60-4F7B-93EA-B3C26BD99813}" type="presOf" srcId="{B7C59A50-FA2D-4B80-B71A-52C37D2DD7AA}" destId="{30FC8898-F787-450A-9E8E-C136C339255D}" srcOrd="1" destOrd="0" presId="urn:microsoft.com/office/officeart/2005/8/layout/list1"/>
    <dgm:cxn modelId="{E6EE2376-29C2-40AA-B3AA-6309D851E7A2}" srcId="{B7C59A50-FA2D-4B80-B71A-52C37D2DD7AA}" destId="{332ACD00-8C0D-4F7E-A1F0-8A5FA256D65D}" srcOrd="4" destOrd="0" parTransId="{088F8C68-5AF4-4F65-BFE2-D45AE5488276}" sibTransId="{11862C85-C200-485E-A70C-9BBBAA7333CB}"/>
    <dgm:cxn modelId="{79AD099B-8207-4133-8E5E-C95AFA161253}" srcId="{1CD74A59-38B5-476D-8A54-BCCC08795D28}" destId="{B7C59A50-FA2D-4B80-B71A-52C37D2DD7AA}" srcOrd="0" destOrd="0" parTransId="{E8592D02-D60E-4848-BA3D-BD5F4C2EEF3E}" sibTransId="{3C83A81C-E750-4854-B6CD-821E5F4357D6}"/>
    <dgm:cxn modelId="{9F03B5A8-D801-45EE-A1B8-B48331D8BAC5}" srcId="{B7C59A50-FA2D-4B80-B71A-52C37D2DD7AA}" destId="{CE4FCA39-1D59-4894-B68E-988D8A00BED9}" srcOrd="2" destOrd="0" parTransId="{A74FC9E7-BA08-465E-91CC-F6DBD31F3E57}" sibTransId="{F206A6CD-FDB2-4AED-9702-8B0412DCDAD3}"/>
    <dgm:cxn modelId="{602C29BE-6D93-4DBB-817F-F0E1299BD7D8}" type="presOf" srcId="{1CD74A59-38B5-476D-8A54-BCCC08795D28}" destId="{3A6139FB-DD33-4BA1-A576-977D391FEB92}" srcOrd="0" destOrd="0" presId="urn:microsoft.com/office/officeart/2005/8/layout/list1"/>
    <dgm:cxn modelId="{BC7F18C9-22D3-40F1-A5A5-5D85E8ED5327}" srcId="{B7C59A50-FA2D-4B80-B71A-52C37D2DD7AA}" destId="{D4F8463C-D186-48EA-85CF-8191755E0434}" srcOrd="1" destOrd="0" parTransId="{D18F8FE6-A497-489D-AAC9-B603DD7AE349}" sibTransId="{1F5553D9-F93D-4519-B563-6237CD12F8E1}"/>
    <dgm:cxn modelId="{A2872ADE-7EE4-46F7-98C0-5348C5A140EB}" type="presOf" srcId="{CE4FCA39-1D59-4894-B68E-988D8A00BED9}" destId="{ACA7828C-4915-4524-A900-51D28424654F}" srcOrd="0" destOrd="2" presId="urn:microsoft.com/office/officeart/2005/8/layout/list1"/>
    <dgm:cxn modelId="{F753C8F6-1C2A-402E-9EFC-68D4783D7B87}" type="presOf" srcId="{C864FA73-5C7C-40D2-B58C-881B1DB020D7}" destId="{ACA7828C-4915-4524-A900-51D28424654F}" srcOrd="0" destOrd="0" presId="urn:microsoft.com/office/officeart/2005/8/layout/list1"/>
    <dgm:cxn modelId="{D0B213AF-1C75-4455-9959-B026AB885F44}" type="presParOf" srcId="{3A6139FB-DD33-4BA1-A576-977D391FEB92}" destId="{3F92C161-2CC1-47FF-BAF2-F832DE5D879F}" srcOrd="0" destOrd="0" presId="urn:microsoft.com/office/officeart/2005/8/layout/list1"/>
    <dgm:cxn modelId="{152B37F5-48D8-428E-8586-DA039B6FC7D8}" type="presParOf" srcId="{3F92C161-2CC1-47FF-BAF2-F832DE5D879F}" destId="{CE127DD4-2D15-429A-ABB9-9C779FF86178}" srcOrd="0" destOrd="0" presId="urn:microsoft.com/office/officeart/2005/8/layout/list1"/>
    <dgm:cxn modelId="{6D7D9773-B21C-46E0-B75E-A351D6A379EF}" type="presParOf" srcId="{3F92C161-2CC1-47FF-BAF2-F832DE5D879F}" destId="{30FC8898-F787-450A-9E8E-C136C339255D}" srcOrd="1" destOrd="0" presId="urn:microsoft.com/office/officeart/2005/8/layout/list1"/>
    <dgm:cxn modelId="{5D760AC8-00E8-4D60-AF2E-918436016ED1}" type="presParOf" srcId="{3A6139FB-DD33-4BA1-A576-977D391FEB92}" destId="{11B05229-1058-4945-8F33-1B3F5B83097A}" srcOrd="1" destOrd="0" presId="urn:microsoft.com/office/officeart/2005/8/layout/list1"/>
    <dgm:cxn modelId="{2220DADC-4DBE-4F87-BD01-FDAD0F8FBD47}" type="presParOf" srcId="{3A6139FB-DD33-4BA1-A576-977D391FEB92}" destId="{ACA7828C-4915-4524-A900-51D28424654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6EA5CE-FD55-4DC6-A976-2129538471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C86A7F-B6A5-4E70-8BE1-872CC0D7EF7A}">
      <dgm:prSet/>
      <dgm:spPr/>
      <dgm:t>
        <a:bodyPr/>
        <a:lstStyle/>
        <a:p>
          <a:r>
            <a:rPr lang="en-US" dirty="0"/>
            <a:t>SBA Programs</a:t>
          </a:r>
        </a:p>
      </dgm:t>
    </dgm:pt>
    <dgm:pt modelId="{012A34AD-E51C-4EBB-AAE2-C405DD1ECA44}" type="parTrans" cxnId="{2431CDD8-D0FA-4D0B-BF97-29260A845EDB}">
      <dgm:prSet/>
      <dgm:spPr/>
      <dgm:t>
        <a:bodyPr/>
        <a:lstStyle/>
        <a:p>
          <a:endParaRPr lang="en-US"/>
        </a:p>
      </dgm:t>
    </dgm:pt>
    <dgm:pt modelId="{E5DCA880-ABBD-43E2-8611-6581C597C923}" type="sibTrans" cxnId="{2431CDD8-D0FA-4D0B-BF97-29260A845EDB}">
      <dgm:prSet/>
      <dgm:spPr/>
      <dgm:t>
        <a:bodyPr/>
        <a:lstStyle/>
        <a:p>
          <a:endParaRPr lang="en-US"/>
        </a:p>
      </dgm:t>
    </dgm:pt>
    <dgm:pt modelId="{42ED722F-AFA0-4B3B-A87D-2CC24EE72AF2}" type="pres">
      <dgm:prSet presAssocID="{6A6EA5CE-FD55-4DC6-A976-212953847108}" presName="linear" presStyleCnt="0">
        <dgm:presLayoutVars>
          <dgm:dir/>
          <dgm:animLvl val="lvl"/>
          <dgm:resizeHandles val="exact"/>
        </dgm:presLayoutVars>
      </dgm:prSet>
      <dgm:spPr/>
    </dgm:pt>
    <dgm:pt modelId="{A4F89987-9198-4A25-80E8-BF9609056217}" type="pres">
      <dgm:prSet presAssocID="{A3C86A7F-B6A5-4E70-8BE1-872CC0D7EF7A}" presName="parentLin" presStyleCnt="0"/>
      <dgm:spPr/>
    </dgm:pt>
    <dgm:pt modelId="{4F72BB36-2A72-42B6-A7C9-B4ACFEC1BDE8}" type="pres">
      <dgm:prSet presAssocID="{A3C86A7F-B6A5-4E70-8BE1-872CC0D7EF7A}" presName="parentLeftMargin" presStyleLbl="node1" presStyleIdx="0" presStyleCnt="1"/>
      <dgm:spPr/>
    </dgm:pt>
    <dgm:pt modelId="{F811BD37-D828-461E-9417-F30322429A76}" type="pres">
      <dgm:prSet presAssocID="{A3C86A7F-B6A5-4E70-8BE1-872CC0D7EF7A}" presName="parentText" presStyleLbl="node1" presStyleIdx="0" presStyleCnt="1">
        <dgm:presLayoutVars>
          <dgm:chMax val="0"/>
          <dgm:bulletEnabled val="1"/>
        </dgm:presLayoutVars>
      </dgm:prSet>
      <dgm:spPr/>
    </dgm:pt>
    <dgm:pt modelId="{D8026450-DC0B-437D-B002-9EBC163204DC}" type="pres">
      <dgm:prSet presAssocID="{A3C86A7F-B6A5-4E70-8BE1-872CC0D7EF7A}" presName="negativeSpace" presStyleCnt="0"/>
      <dgm:spPr/>
    </dgm:pt>
    <dgm:pt modelId="{4672A185-CE6F-492C-A090-F4C16049437A}" type="pres">
      <dgm:prSet presAssocID="{A3C86A7F-B6A5-4E70-8BE1-872CC0D7EF7A}" presName="childText" presStyleLbl="conFgAcc1" presStyleIdx="0" presStyleCnt="1">
        <dgm:presLayoutVars>
          <dgm:bulletEnabled val="1"/>
        </dgm:presLayoutVars>
      </dgm:prSet>
      <dgm:spPr/>
    </dgm:pt>
  </dgm:ptLst>
  <dgm:cxnLst>
    <dgm:cxn modelId="{CB962123-B781-428B-A910-A871A8A90D5B}" type="presOf" srcId="{6A6EA5CE-FD55-4DC6-A976-212953847108}" destId="{42ED722F-AFA0-4B3B-A87D-2CC24EE72AF2}" srcOrd="0" destOrd="0" presId="urn:microsoft.com/office/officeart/2005/8/layout/list1"/>
    <dgm:cxn modelId="{560EC787-3B29-466A-8524-C83548141146}" type="presOf" srcId="{A3C86A7F-B6A5-4E70-8BE1-872CC0D7EF7A}" destId="{F811BD37-D828-461E-9417-F30322429A76}" srcOrd="1" destOrd="0" presId="urn:microsoft.com/office/officeart/2005/8/layout/list1"/>
    <dgm:cxn modelId="{19460EC9-A294-4C3A-A538-AE93AEF0AE2D}" type="presOf" srcId="{A3C86A7F-B6A5-4E70-8BE1-872CC0D7EF7A}" destId="{4F72BB36-2A72-42B6-A7C9-B4ACFEC1BDE8}" srcOrd="0" destOrd="0" presId="urn:microsoft.com/office/officeart/2005/8/layout/list1"/>
    <dgm:cxn modelId="{2431CDD8-D0FA-4D0B-BF97-29260A845EDB}" srcId="{6A6EA5CE-FD55-4DC6-A976-212953847108}" destId="{A3C86A7F-B6A5-4E70-8BE1-872CC0D7EF7A}" srcOrd="0" destOrd="0" parTransId="{012A34AD-E51C-4EBB-AAE2-C405DD1ECA44}" sibTransId="{E5DCA880-ABBD-43E2-8611-6581C597C923}"/>
    <dgm:cxn modelId="{AD44D3E3-099F-4ADD-9C37-10737BFAAECE}" type="presParOf" srcId="{42ED722F-AFA0-4B3B-A87D-2CC24EE72AF2}" destId="{A4F89987-9198-4A25-80E8-BF9609056217}" srcOrd="0" destOrd="0" presId="urn:microsoft.com/office/officeart/2005/8/layout/list1"/>
    <dgm:cxn modelId="{F9412605-3B00-4935-B6DA-C22408802732}" type="presParOf" srcId="{A4F89987-9198-4A25-80E8-BF9609056217}" destId="{4F72BB36-2A72-42B6-A7C9-B4ACFEC1BDE8}" srcOrd="0" destOrd="0" presId="urn:microsoft.com/office/officeart/2005/8/layout/list1"/>
    <dgm:cxn modelId="{63AEFFF2-852C-45A5-A79C-B54962F8B675}" type="presParOf" srcId="{A4F89987-9198-4A25-80E8-BF9609056217}" destId="{F811BD37-D828-461E-9417-F30322429A76}" srcOrd="1" destOrd="0" presId="urn:microsoft.com/office/officeart/2005/8/layout/list1"/>
    <dgm:cxn modelId="{A2313116-D5F5-4126-B49A-8870C258AA75}" type="presParOf" srcId="{42ED722F-AFA0-4B3B-A87D-2CC24EE72AF2}" destId="{D8026450-DC0B-437D-B002-9EBC163204DC}" srcOrd="1" destOrd="0" presId="urn:microsoft.com/office/officeart/2005/8/layout/list1"/>
    <dgm:cxn modelId="{442C27AB-8925-4BA9-AEC6-24E64E4DF6E2}" type="presParOf" srcId="{42ED722F-AFA0-4B3B-A87D-2CC24EE72AF2}" destId="{4672A185-CE6F-492C-A090-F4C16049437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25C44B-79DE-4E08-935C-EB32D524A3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746B2A5-CD2D-4C1E-A3B6-63BDABF45775}">
      <dgm:prSet/>
      <dgm:spPr/>
      <dgm:t>
        <a:bodyPr/>
        <a:lstStyle/>
        <a:p>
          <a:r>
            <a:rPr lang="en-US" b="1" dirty="0"/>
            <a:t>Alaska</a:t>
          </a:r>
          <a:endParaRPr lang="en-US" dirty="0"/>
        </a:p>
      </dgm:t>
    </dgm:pt>
    <dgm:pt modelId="{D7210D81-BDEB-4F13-95A6-322BC9605B37}" type="parTrans" cxnId="{7D29D926-71EF-46EE-9163-D823F0B9DE44}">
      <dgm:prSet/>
      <dgm:spPr/>
      <dgm:t>
        <a:bodyPr/>
        <a:lstStyle/>
        <a:p>
          <a:endParaRPr lang="en-US"/>
        </a:p>
      </dgm:t>
    </dgm:pt>
    <dgm:pt modelId="{1F18E61B-8452-49A7-AA66-099EBA93509B}" type="sibTrans" cxnId="{7D29D926-71EF-46EE-9163-D823F0B9DE44}">
      <dgm:prSet/>
      <dgm:spPr/>
      <dgm:t>
        <a:bodyPr/>
        <a:lstStyle/>
        <a:p>
          <a:endParaRPr lang="en-US"/>
        </a:p>
      </dgm:t>
    </dgm:pt>
    <dgm:pt modelId="{F728315D-4131-4390-86F4-16B3831CECBA}">
      <dgm:prSet/>
      <dgm:spPr/>
      <dgm:t>
        <a:bodyPr/>
        <a:lstStyle/>
        <a:p>
          <a:endParaRPr lang="en-US" dirty="0">
            <a:latin typeface="Arial" panose="020B0604020202020204" pitchFamily="34" charset="0"/>
            <a:cs typeface="Arial" panose="020B0604020202020204" pitchFamily="34" charset="0"/>
          </a:endParaRPr>
        </a:p>
      </dgm:t>
    </dgm:pt>
    <dgm:pt modelId="{DEE6B91B-46EE-45B2-B8D2-E5E901F395A6}" type="parTrans" cxnId="{E8EB2755-CA2F-4C7E-9EC6-B363BFC44129}">
      <dgm:prSet/>
      <dgm:spPr/>
      <dgm:t>
        <a:bodyPr/>
        <a:lstStyle/>
        <a:p>
          <a:endParaRPr lang="en-US"/>
        </a:p>
      </dgm:t>
    </dgm:pt>
    <dgm:pt modelId="{2B4ABBDC-912B-4745-8C01-3EED1CA4DC2D}" type="sibTrans" cxnId="{E8EB2755-CA2F-4C7E-9EC6-B363BFC44129}">
      <dgm:prSet/>
      <dgm:spPr/>
      <dgm:t>
        <a:bodyPr/>
        <a:lstStyle/>
        <a:p>
          <a:endParaRPr lang="en-US"/>
        </a:p>
      </dgm:t>
    </dgm:pt>
    <dgm:pt modelId="{ED2BC018-7B39-43A5-B569-70F450703A81}">
      <dgm:prSet/>
      <dgm:spPr/>
      <dgm:t>
        <a:bodyPr/>
        <a:lstStyle/>
        <a:p>
          <a:pPr>
            <a:buFont typeface="Symbol" panose="05050102010706020507" pitchFamily="18" charset="2"/>
            <a:buChar char=""/>
          </a:pPr>
          <a:r>
            <a:rPr lang="en-US" dirty="0"/>
            <a:t>Established the Alaska COVID-19 Emergency Business Loan Program:</a:t>
          </a:r>
        </a:p>
      </dgm:t>
    </dgm:pt>
    <dgm:pt modelId="{6C833677-B9BA-4503-A02F-F75327BB2EA0}" type="parTrans" cxnId="{61E2D0B9-143D-428C-8904-F41BCFD5DEF0}">
      <dgm:prSet/>
      <dgm:spPr/>
      <dgm:t>
        <a:bodyPr/>
        <a:lstStyle/>
        <a:p>
          <a:endParaRPr lang="en-US"/>
        </a:p>
      </dgm:t>
    </dgm:pt>
    <dgm:pt modelId="{BBDBD6B5-2252-41D7-81F2-685F0A151BFC}" type="sibTrans" cxnId="{61E2D0B9-143D-428C-8904-F41BCFD5DEF0}">
      <dgm:prSet/>
      <dgm:spPr/>
      <dgm:t>
        <a:bodyPr/>
        <a:lstStyle/>
        <a:p>
          <a:endParaRPr lang="en-US"/>
        </a:p>
      </dgm:t>
    </dgm:pt>
    <dgm:pt modelId="{54999604-9116-4CC2-BA17-EF85D6BD5285}">
      <dgm:prSet/>
      <dgm:spPr/>
      <dgm:t>
        <a:bodyPr/>
        <a:lstStyle/>
        <a:p>
          <a:pPr>
            <a:buFont typeface="Symbol" panose="05050102010706020507" pitchFamily="18" charset="2"/>
            <a:buChar char=""/>
          </a:pPr>
          <a:r>
            <a:rPr lang="en-US" dirty="0"/>
            <a:t>	provides 100% state-guaranteed loans to Alaskan             </a:t>
          </a:r>
          <a:br>
            <a:rPr lang="en-US" dirty="0"/>
          </a:br>
          <a:r>
            <a:rPr lang="en-US" dirty="0"/>
            <a:t>         businesses for immediate relief;</a:t>
          </a:r>
        </a:p>
      </dgm:t>
    </dgm:pt>
    <dgm:pt modelId="{450C3C24-FD61-46A5-853C-A1B8A3BE3609}" type="parTrans" cxnId="{BB5856C4-1157-4210-959A-D07106E2CFD4}">
      <dgm:prSet/>
      <dgm:spPr/>
      <dgm:t>
        <a:bodyPr/>
        <a:lstStyle/>
        <a:p>
          <a:endParaRPr lang="en-US"/>
        </a:p>
      </dgm:t>
    </dgm:pt>
    <dgm:pt modelId="{EB7D30F5-539C-477C-8268-D72B2C78AC66}" type="sibTrans" cxnId="{BB5856C4-1157-4210-959A-D07106E2CFD4}">
      <dgm:prSet/>
      <dgm:spPr/>
      <dgm:t>
        <a:bodyPr/>
        <a:lstStyle/>
        <a:p>
          <a:endParaRPr lang="en-US"/>
        </a:p>
      </dgm:t>
    </dgm:pt>
    <dgm:pt modelId="{63C68F97-3D31-4E5C-83EF-77D30F6051DD}">
      <dgm:prSet/>
      <dgm:spPr/>
      <dgm:t>
        <a:bodyPr/>
        <a:lstStyle/>
        <a:p>
          <a:pPr>
            <a:buFont typeface="Symbol" panose="05050102010706020507" pitchFamily="18" charset="2"/>
            <a:buChar char=""/>
          </a:pPr>
          <a:r>
            <a:rPr lang="en-US" dirty="0"/>
            <a:t>         loan program will be administered by local banks </a:t>
          </a:r>
          <a:br>
            <a:rPr lang="en-US" dirty="0"/>
          </a:br>
          <a:r>
            <a:rPr lang="en-US" dirty="0"/>
            <a:t>         and structured to meet Alaska’s unique needs. </a:t>
          </a:r>
        </a:p>
      </dgm:t>
    </dgm:pt>
    <dgm:pt modelId="{4FC70923-138D-4387-B636-9470F50BFD7F}" type="parTrans" cxnId="{C5455199-ECAE-4FBA-BD8C-B57BC133F94A}">
      <dgm:prSet/>
      <dgm:spPr/>
      <dgm:t>
        <a:bodyPr/>
        <a:lstStyle/>
        <a:p>
          <a:endParaRPr lang="en-US"/>
        </a:p>
      </dgm:t>
    </dgm:pt>
    <dgm:pt modelId="{B8EF2BEF-A767-4534-A578-F3A2F696975D}" type="sibTrans" cxnId="{C5455199-ECAE-4FBA-BD8C-B57BC133F94A}">
      <dgm:prSet/>
      <dgm:spPr/>
      <dgm:t>
        <a:bodyPr/>
        <a:lstStyle/>
        <a:p>
          <a:endParaRPr lang="en-US"/>
        </a:p>
      </dgm:t>
    </dgm:pt>
    <dgm:pt modelId="{6E957583-2F03-4335-B8FB-0B87CCF889A3}" type="pres">
      <dgm:prSet presAssocID="{2425C44B-79DE-4E08-935C-EB32D524A3A4}" presName="Name0" presStyleCnt="0">
        <dgm:presLayoutVars>
          <dgm:dir/>
          <dgm:animLvl val="lvl"/>
          <dgm:resizeHandles val="exact"/>
        </dgm:presLayoutVars>
      </dgm:prSet>
      <dgm:spPr/>
    </dgm:pt>
    <dgm:pt modelId="{5F45B838-F2DA-417D-B6FB-84AAE0BBBB26}" type="pres">
      <dgm:prSet presAssocID="{C746B2A5-CD2D-4C1E-A3B6-63BDABF45775}" presName="composite" presStyleCnt="0"/>
      <dgm:spPr/>
    </dgm:pt>
    <dgm:pt modelId="{EC6C89FF-799E-4973-AE6A-369472CB7C45}" type="pres">
      <dgm:prSet presAssocID="{C746B2A5-CD2D-4C1E-A3B6-63BDABF45775}" presName="parTx" presStyleLbl="alignNode1" presStyleIdx="0" presStyleCnt="1" custLinFactNeighborY="10228">
        <dgm:presLayoutVars>
          <dgm:chMax val="0"/>
          <dgm:chPref val="0"/>
          <dgm:bulletEnabled val="1"/>
        </dgm:presLayoutVars>
      </dgm:prSet>
      <dgm:spPr/>
    </dgm:pt>
    <dgm:pt modelId="{4130DA32-284E-4AC7-A55E-5372CDE6AA53}" type="pres">
      <dgm:prSet presAssocID="{C746B2A5-CD2D-4C1E-A3B6-63BDABF45775}" presName="desTx" presStyleLbl="alignAccFollowNode1" presStyleIdx="0" presStyleCnt="1">
        <dgm:presLayoutVars>
          <dgm:bulletEnabled val="1"/>
        </dgm:presLayoutVars>
      </dgm:prSet>
      <dgm:spPr/>
    </dgm:pt>
  </dgm:ptLst>
  <dgm:cxnLst>
    <dgm:cxn modelId="{7D29D926-71EF-46EE-9163-D823F0B9DE44}" srcId="{2425C44B-79DE-4E08-935C-EB32D524A3A4}" destId="{C746B2A5-CD2D-4C1E-A3B6-63BDABF45775}" srcOrd="0" destOrd="0" parTransId="{D7210D81-BDEB-4F13-95A6-322BC9605B37}" sibTransId="{1F18E61B-8452-49A7-AA66-099EBA93509B}"/>
    <dgm:cxn modelId="{9F36C15C-7B72-42D4-98F2-53B6DB4DA6BD}" type="presOf" srcId="{C746B2A5-CD2D-4C1E-A3B6-63BDABF45775}" destId="{EC6C89FF-799E-4973-AE6A-369472CB7C45}" srcOrd="0" destOrd="0" presId="urn:microsoft.com/office/officeart/2005/8/layout/hList1"/>
    <dgm:cxn modelId="{DCCDA362-F5F6-47E7-AE00-42EC28E8B18C}" type="presOf" srcId="{2425C44B-79DE-4E08-935C-EB32D524A3A4}" destId="{6E957583-2F03-4335-B8FB-0B87CCF889A3}" srcOrd="0" destOrd="0" presId="urn:microsoft.com/office/officeart/2005/8/layout/hList1"/>
    <dgm:cxn modelId="{E8EB2755-CA2F-4C7E-9EC6-B363BFC44129}" srcId="{C746B2A5-CD2D-4C1E-A3B6-63BDABF45775}" destId="{F728315D-4131-4390-86F4-16B3831CECBA}" srcOrd="1" destOrd="0" parTransId="{DEE6B91B-46EE-45B2-B8D2-E5E901F395A6}" sibTransId="{2B4ABBDC-912B-4745-8C01-3EED1CA4DC2D}"/>
    <dgm:cxn modelId="{DC4F4098-AF80-4B56-AD1E-1CAAC92599E1}" type="presOf" srcId="{63C68F97-3D31-4E5C-83EF-77D30F6051DD}" destId="{4130DA32-284E-4AC7-A55E-5372CDE6AA53}" srcOrd="0" destOrd="2" presId="urn:microsoft.com/office/officeart/2005/8/layout/hList1"/>
    <dgm:cxn modelId="{C5455199-ECAE-4FBA-BD8C-B57BC133F94A}" srcId="{ED2BC018-7B39-43A5-B569-70F450703A81}" destId="{63C68F97-3D31-4E5C-83EF-77D30F6051DD}" srcOrd="1" destOrd="0" parTransId="{4FC70923-138D-4387-B636-9470F50BFD7F}" sibTransId="{B8EF2BEF-A767-4534-A578-F3A2F696975D}"/>
    <dgm:cxn modelId="{61E2D0B9-143D-428C-8904-F41BCFD5DEF0}" srcId="{C746B2A5-CD2D-4C1E-A3B6-63BDABF45775}" destId="{ED2BC018-7B39-43A5-B569-70F450703A81}" srcOrd="0" destOrd="0" parTransId="{6C833677-B9BA-4503-A02F-F75327BB2EA0}" sibTransId="{BBDBD6B5-2252-41D7-81F2-685F0A151BFC}"/>
    <dgm:cxn modelId="{FA7F7FBC-922A-40D0-9B64-17E7459FC42F}" type="presOf" srcId="{54999604-9116-4CC2-BA17-EF85D6BD5285}" destId="{4130DA32-284E-4AC7-A55E-5372CDE6AA53}" srcOrd="0" destOrd="1" presId="urn:microsoft.com/office/officeart/2005/8/layout/hList1"/>
    <dgm:cxn modelId="{BB5856C4-1157-4210-959A-D07106E2CFD4}" srcId="{ED2BC018-7B39-43A5-B569-70F450703A81}" destId="{54999604-9116-4CC2-BA17-EF85D6BD5285}" srcOrd="0" destOrd="0" parTransId="{450C3C24-FD61-46A5-853C-A1B8A3BE3609}" sibTransId="{EB7D30F5-539C-477C-8268-D72B2C78AC66}"/>
    <dgm:cxn modelId="{0CEDD5E1-225A-4CFD-9B24-D6EDCBEF6C5D}" type="presOf" srcId="{ED2BC018-7B39-43A5-B569-70F450703A81}" destId="{4130DA32-284E-4AC7-A55E-5372CDE6AA53}" srcOrd="0" destOrd="0" presId="urn:microsoft.com/office/officeart/2005/8/layout/hList1"/>
    <dgm:cxn modelId="{4DB898FB-2A6A-4B82-BDF4-9CF0B8360FB8}" type="presOf" srcId="{F728315D-4131-4390-86F4-16B3831CECBA}" destId="{4130DA32-284E-4AC7-A55E-5372CDE6AA53}" srcOrd="0" destOrd="3" presId="urn:microsoft.com/office/officeart/2005/8/layout/hList1"/>
    <dgm:cxn modelId="{70CD3387-4452-40B2-8577-26AFCE21A8FE}" type="presParOf" srcId="{6E957583-2F03-4335-B8FB-0B87CCF889A3}" destId="{5F45B838-F2DA-417D-B6FB-84AAE0BBBB26}" srcOrd="0" destOrd="0" presId="urn:microsoft.com/office/officeart/2005/8/layout/hList1"/>
    <dgm:cxn modelId="{F86C1BCA-460E-453C-B941-930FC5E22DAC}" type="presParOf" srcId="{5F45B838-F2DA-417D-B6FB-84AAE0BBBB26}" destId="{EC6C89FF-799E-4973-AE6A-369472CB7C45}" srcOrd="0" destOrd="0" presId="urn:microsoft.com/office/officeart/2005/8/layout/hList1"/>
    <dgm:cxn modelId="{4B8F8738-390E-48C4-BEF0-5D9E5F53EAD7}" type="presParOf" srcId="{5F45B838-F2DA-417D-B6FB-84AAE0BBBB26}" destId="{4130DA32-284E-4AC7-A55E-5372CDE6AA5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4242CD-6C65-4D23-9C16-5C98BCAE5A9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F830F7-F9C9-44E3-9B9E-74C610045C7F}">
      <dgm:prSet/>
      <dgm:spPr/>
      <dgm:t>
        <a:bodyPr/>
        <a:lstStyle/>
        <a:p>
          <a:r>
            <a:rPr lang="en-US" b="1"/>
            <a:t>Arkansas</a:t>
          </a:r>
          <a:endParaRPr lang="en-US"/>
        </a:p>
      </dgm:t>
    </dgm:pt>
    <dgm:pt modelId="{B37D6021-FB1F-44A4-8654-A61F00B37488}" type="parTrans" cxnId="{906868BF-B7E9-4249-B78D-DC2C8C2B6428}">
      <dgm:prSet/>
      <dgm:spPr/>
      <dgm:t>
        <a:bodyPr/>
        <a:lstStyle/>
        <a:p>
          <a:endParaRPr lang="en-US"/>
        </a:p>
      </dgm:t>
    </dgm:pt>
    <dgm:pt modelId="{3AD08FE6-8CCB-4BAA-9991-C97A542A60D9}" type="sibTrans" cxnId="{906868BF-B7E9-4249-B78D-DC2C8C2B6428}">
      <dgm:prSet/>
      <dgm:spPr/>
      <dgm:t>
        <a:bodyPr/>
        <a:lstStyle/>
        <a:p>
          <a:endParaRPr lang="en-US"/>
        </a:p>
      </dgm:t>
    </dgm:pt>
    <dgm:pt modelId="{93EA841E-132B-45B8-8BE5-AFABCB1929C1}">
      <dgm:prSet/>
      <dgm:spPr/>
      <dgm:t>
        <a:bodyPr/>
        <a:lstStyle/>
        <a:p>
          <a:pPr>
            <a:buFont typeface="Symbol" panose="05050102010706020507" pitchFamily="18" charset="2"/>
            <a:buChar char=""/>
          </a:pPr>
          <a:r>
            <a:rPr lang="en-US" dirty="0"/>
            <a:t>Allocation of $4,000,000 from the Governor's Quick Action Closing Fund, and an additional $3,000,000 from the Attorney General's Consumer Education and Enforcement Fund for eligible companies may apply for a </a:t>
          </a:r>
          <a:r>
            <a:rPr lang="en-US" b="1" dirty="0"/>
            <a:t>loan</a:t>
          </a:r>
          <a:r>
            <a:rPr lang="en-US" dirty="0"/>
            <a:t> or </a:t>
          </a:r>
          <a:r>
            <a:rPr lang="en-US" b="1" dirty="0"/>
            <a:t>loan guaranty </a:t>
          </a:r>
          <a:r>
            <a:rPr lang="en-US" dirty="0"/>
            <a:t>of up to $250,000  with a prioritization for small to medium-sized companies that are in the supply chain of essential goods and services (including healthcare, food manufacturing, logistics) including both loan guaranties and direct lending to businesses.</a:t>
          </a:r>
        </a:p>
      </dgm:t>
    </dgm:pt>
    <dgm:pt modelId="{FC5DF951-8B5F-48CA-B787-5D9514E07A77}" type="parTrans" cxnId="{01651485-8E24-4C55-AB28-CC4F31E6C83F}">
      <dgm:prSet/>
      <dgm:spPr/>
      <dgm:t>
        <a:bodyPr/>
        <a:lstStyle/>
        <a:p>
          <a:endParaRPr lang="en-US"/>
        </a:p>
      </dgm:t>
    </dgm:pt>
    <dgm:pt modelId="{C40BADFD-D47F-47F5-850C-E6A47B6FCE70}" type="sibTrans" cxnId="{01651485-8E24-4C55-AB28-CC4F31E6C83F}">
      <dgm:prSet/>
      <dgm:spPr/>
      <dgm:t>
        <a:bodyPr/>
        <a:lstStyle/>
        <a:p>
          <a:endParaRPr lang="en-US"/>
        </a:p>
      </dgm:t>
    </dgm:pt>
    <dgm:pt modelId="{3CF1C550-3983-4232-A1D4-71D855DE2214}">
      <dgm:prSet/>
      <dgm:spPr/>
      <dgm:t>
        <a:bodyPr/>
        <a:lstStyle/>
        <a:p>
          <a:pPr>
            <a:buFont typeface="Symbol" panose="05050102010706020507" pitchFamily="18" charset="2"/>
            <a:buChar char=""/>
          </a:pPr>
          <a:r>
            <a:rPr lang="en-US" dirty="0"/>
            <a:t>Up to $12 million in CDBG assistance will be made available for COVID19 relief and recovery for grants to eligible local governments, providing direct economic assistance in the form of </a:t>
          </a:r>
          <a:r>
            <a:rPr lang="en-US" b="1" dirty="0"/>
            <a:t>loans</a:t>
          </a:r>
          <a:r>
            <a:rPr lang="en-US" dirty="0"/>
            <a:t> to companies impacted by COVID19 and </a:t>
          </a:r>
          <a:r>
            <a:rPr lang="en-US" b="1" dirty="0"/>
            <a:t>grants</a:t>
          </a:r>
          <a:r>
            <a:rPr lang="en-US" dirty="0"/>
            <a:t> to clinics, hospitals and other non-profits who are working hard to provide care in rural Arkansas and to vulnerable populations such as the homeless. </a:t>
          </a:r>
        </a:p>
      </dgm:t>
    </dgm:pt>
    <dgm:pt modelId="{BB275718-5CA8-452A-B044-628398D042DD}" type="parTrans" cxnId="{03263589-4F23-4FA8-A60E-EEA05C497509}">
      <dgm:prSet/>
      <dgm:spPr/>
      <dgm:t>
        <a:bodyPr/>
        <a:lstStyle/>
        <a:p>
          <a:endParaRPr lang="en-US"/>
        </a:p>
      </dgm:t>
    </dgm:pt>
    <dgm:pt modelId="{E73C6576-8AB8-4E85-8F91-057EE963DFCC}" type="sibTrans" cxnId="{03263589-4F23-4FA8-A60E-EEA05C497509}">
      <dgm:prSet/>
      <dgm:spPr/>
      <dgm:t>
        <a:bodyPr/>
        <a:lstStyle/>
        <a:p>
          <a:endParaRPr lang="en-US"/>
        </a:p>
      </dgm:t>
    </dgm:pt>
    <dgm:pt modelId="{1E666A51-EC51-4502-ACB1-0F72F2FB3B27}" type="pres">
      <dgm:prSet presAssocID="{1D4242CD-6C65-4D23-9C16-5C98BCAE5A95}" presName="Name0" presStyleCnt="0">
        <dgm:presLayoutVars>
          <dgm:dir/>
          <dgm:animLvl val="lvl"/>
          <dgm:resizeHandles val="exact"/>
        </dgm:presLayoutVars>
      </dgm:prSet>
      <dgm:spPr/>
    </dgm:pt>
    <dgm:pt modelId="{25FD5927-DAD7-413A-AECF-A04552E9F34D}" type="pres">
      <dgm:prSet presAssocID="{1BF830F7-F9C9-44E3-9B9E-74C610045C7F}" presName="composite" presStyleCnt="0"/>
      <dgm:spPr/>
    </dgm:pt>
    <dgm:pt modelId="{BA706253-094A-47C2-8FE2-CE0CA240B106}" type="pres">
      <dgm:prSet presAssocID="{1BF830F7-F9C9-44E3-9B9E-74C610045C7F}" presName="parTx" presStyleLbl="alignNode1" presStyleIdx="0" presStyleCnt="1">
        <dgm:presLayoutVars>
          <dgm:chMax val="0"/>
          <dgm:chPref val="0"/>
          <dgm:bulletEnabled val="1"/>
        </dgm:presLayoutVars>
      </dgm:prSet>
      <dgm:spPr/>
    </dgm:pt>
    <dgm:pt modelId="{2311D174-82C1-4746-866C-1F14B123E790}" type="pres">
      <dgm:prSet presAssocID="{1BF830F7-F9C9-44E3-9B9E-74C610045C7F}" presName="desTx" presStyleLbl="alignAccFollowNode1" presStyleIdx="0" presStyleCnt="1">
        <dgm:presLayoutVars>
          <dgm:bulletEnabled val="1"/>
        </dgm:presLayoutVars>
      </dgm:prSet>
      <dgm:spPr/>
    </dgm:pt>
  </dgm:ptLst>
  <dgm:cxnLst>
    <dgm:cxn modelId="{BC8ED102-3F62-4B31-833E-61E57EC76C1A}" type="presOf" srcId="{93EA841E-132B-45B8-8BE5-AFABCB1929C1}" destId="{2311D174-82C1-4746-866C-1F14B123E790}" srcOrd="0" destOrd="0" presId="urn:microsoft.com/office/officeart/2005/8/layout/hList1"/>
    <dgm:cxn modelId="{77F2DD55-7143-4BE1-B3AC-C0016A05DF23}" type="presOf" srcId="{1D4242CD-6C65-4D23-9C16-5C98BCAE5A95}" destId="{1E666A51-EC51-4502-ACB1-0F72F2FB3B27}" srcOrd="0" destOrd="0" presId="urn:microsoft.com/office/officeart/2005/8/layout/hList1"/>
    <dgm:cxn modelId="{01651485-8E24-4C55-AB28-CC4F31E6C83F}" srcId="{1BF830F7-F9C9-44E3-9B9E-74C610045C7F}" destId="{93EA841E-132B-45B8-8BE5-AFABCB1929C1}" srcOrd="0" destOrd="0" parTransId="{FC5DF951-8B5F-48CA-B787-5D9514E07A77}" sibTransId="{C40BADFD-D47F-47F5-850C-E6A47B6FCE70}"/>
    <dgm:cxn modelId="{03263589-4F23-4FA8-A60E-EEA05C497509}" srcId="{1BF830F7-F9C9-44E3-9B9E-74C610045C7F}" destId="{3CF1C550-3983-4232-A1D4-71D855DE2214}" srcOrd="1" destOrd="0" parTransId="{BB275718-5CA8-452A-B044-628398D042DD}" sibTransId="{E73C6576-8AB8-4E85-8F91-057EE963DFCC}"/>
    <dgm:cxn modelId="{7887B89D-A432-41E3-A63B-CA302E7C92C0}" type="presOf" srcId="{1BF830F7-F9C9-44E3-9B9E-74C610045C7F}" destId="{BA706253-094A-47C2-8FE2-CE0CA240B106}" srcOrd="0" destOrd="0" presId="urn:microsoft.com/office/officeart/2005/8/layout/hList1"/>
    <dgm:cxn modelId="{906868BF-B7E9-4249-B78D-DC2C8C2B6428}" srcId="{1D4242CD-6C65-4D23-9C16-5C98BCAE5A95}" destId="{1BF830F7-F9C9-44E3-9B9E-74C610045C7F}" srcOrd="0" destOrd="0" parTransId="{B37D6021-FB1F-44A4-8654-A61F00B37488}" sibTransId="{3AD08FE6-8CCB-4BAA-9991-C97A542A60D9}"/>
    <dgm:cxn modelId="{995C9EF3-1475-49DB-97C5-037A02E67276}" type="presOf" srcId="{3CF1C550-3983-4232-A1D4-71D855DE2214}" destId="{2311D174-82C1-4746-866C-1F14B123E790}" srcOrd="0" destOrd="1" presId="urn:microsoft.com/office/officeart/2005/8/layout/hList1"/>
    <dgm:cxn modelId="{C7184BCC-FBEC-4257-A029-6949A326522D}" type="presParOf" srcId="{1E666A51-EC51-4502-ACB1-0F72F2FB3B27}" destId="{25FD5927-DAD7-413A-AECF-A04552E9F34D}" srcOrd="0" destOrd="0" presId="urn:microsoft.com/office/officeart/2005/8/layout/hList1"/>
    <dgm:cxn modelId="{BE104879-F6A3-4B26-A4F6-3059398A4E6D}" type="presParOf" srcId="{25FD5927-DAD7-413A-AECF-A04552E9F34D}" destId="{BA706253-094A-47C2-8FE2-CE0CA240B106}" srcOrd="0" destOrd="0" presId="urn:microsoft.com/office/officeart/2005/8/layout/hList1"/>
    <dgm:cxn modelId="{F8186939-2C45-4F2A-839C-2CBAFF5E5EFF}" type="presParOf" srcId="{25FD5927-DAD7-413A-AECF-A04552E9F34D}" destId="{2311D174-82C1-4746-866C-1F14B123E79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5D04D1-A433-4686-A868-C0C161C0677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F49D1F-D885-4721-9B17-EDA1973C17C7}">
      <dgm:prSet phldrT="[Text]"/>
      <dgm:spPr/>
      <dgm:t>
        <a:bodyPr/>
        <a:lstStyle/>
        <a:p>
          <a:r>
            <a:rPr lang="en-US" b="1" dirty="0"/>
            <a:t>California</a:t>
          </a:r>
          <a:endParaRPr lang="en-US" dirty="0"/>
        </a:p>
      </dgm:t>
    </dgm:pt>
    <dgm:pt modelId="{796E2C16-7075-4DCE-BA18-832A655A24C5}" type="parTrans" cxnId="{34AECABB-64B3-4C91-877A-FAAEF03F28B0}">
      <dgm:prSet/>
      <dgm:spPr/>
      <dgm:t>
        <a:bodyPr/>
        <a:lstStyle/>
        <a:p>
          <a:endParaRPr lang="en-US"/>
        </a:p>
      </dgm:t>
    </dgm:pt>
    <dgm:pt modelId="{F8A8EE51-276F-4519-9FF0-263658260313}" type="sibTrans" cxnId="{34AECABB-64B3-4C91-877A-FAAEF03F28B0}">
      <dgm:prSet/>
      <dgm:spPr/>
      <dgm:t>
        <a:bodyPr/>
        <a:lstStyle/>
        <a:p>
          <a:endParaRPr lang="en-US"/>
        </a:p>
      </dgm:t>
    </dgm:pt>
    <dgm:pt modelId="{B4C35CB6-6A35-43D6-AB72-1951D2C056EF}">
      <dgm:prSet/>
      <dgm:spPr/>
      <dgm:t>
        <a:bodyPr/>
        <a:lstStyle/>
        <a:p>
          <a:pPr>
            <a:buFont typeface="Symbol" panose="05050102010706020507" pitchFamily="18" charset="2"/>
            <a:buChar char=""/>
          </a:pPr>
          <a:r>
            <a:rPr lang="en-US" dirty="0"/>
            <a:t>California’s Infrastructure and Economic Development Bank (</a:t>
          </a:r>
          <a:r>
            <a:rPr lang="en-US" dirty="0" err="1"/>
            <a:t>IBank</a:t>
          </a:r>
          <a:r>
            <a:rPr lang="en-US" dirty="0"/>
            <a:t>) will issue </a:t>
          </a:r>
          <a:r>
            <a:rPr lang="en-US" b="1" dirty="0"/>
            <a:t>loan guarantees </a:t>
          </a:r>
          <a:r>
            <a:rPr lang="en-US" dirty="0"/>
            <a:t>up to 95 percent of the loan through its partner Financial Development Corporations to help small business borrowers impacted by disasters or public safety power shutoffs and who need term loans or lines of credit for working capital. Small businesses, including small farms, nurseries, agriculture-related enterprises and nonprofits that have suffered an economic loss are eligible.</a:t>
          </a:r>
        </a:p>
      </dgm:t>
    </dgm:pt>
    <dgm:pt modelId="{6E49B532-018F-45EC-B6DF-2E945DB3B04B}" type="parTrans" cxnId="{4225C30F-7F16-42D4-BD2E-E71A25CEF279}">
      <dgm:prSet/>
      <dgm:spPr/>
      <dgm:t>
        <a:bodyPr/>
        <a:lstStyle/>
        <a:p>
          <a:endParaRPr lang="en-US"/>
        </a:p>
      </dgm:t>
    </dgm:pt>
    <dgm:pt modelId="{8F65473A-9BD4-4053-ACD2-79567BA44E7D}" type="sibTrans" cxnId="{4225C30F-7F16-42D4-BD2E-E71A25CEF279}">
      <dgm:prSet/>
      <dgm:spPr/>
      <dgm:t>
        <a:bodyPr/>
        <a:lstStyle/>
        <a:p>
          <a:endParaRPr lang="en-US"/>
        </a:p>
      </dgm:t>
    </dgm:pt>
    <dgm:pt modelId="{981795E1-9F00-4427-94A9-D3AAD7921E42}">
      <dgm:prSet/>
      <dgm:spPr/>
      <dgm:t>
        <a:bodyPr/>
        <a:lstStyle/>
        <a:p>
          <a:pPr>
            <a:buFont typeface="Symbol" panose="05050102010706020507" pitchFamily="18" charset="2"/>
            <a:buChar char=""/>
          </a:pPr>
          <a:r>
            <a:rPr lang="en-US" dirty="0"/>
            <a:t>California’s </a:t>
          </a:r>
          <a:r>
            <a:rPr lang="en-US" dirty="0" err="1"/>
            <a:t>IBank</a:t>
          </a:r>
          <a:r>
            <a:rPr lang="en-US" dirty="0"/>
            <a:t> is offering </a:t>
          </a:r>
          <a:r>
            <a:rPr lang="en-US" b="1" dirty="0"/>
            <a:t>loans</a:t>
          </a:r>
          <a:r>
            <a:rPr lang="en-US" dirty="0"/>
            <a:t> from $500 to $10,000 to low-wealth entrepreneurs in the declared disaster and emergency areas through its Jump Start Loan Program; </a:t>
          </a:r>
          <a:r>
            <a:rPr lang="en-US" dirty="0" err="1"/>
            <a:t>IBank</a:t>
          </a:r>
          <a:r>
            <a:rPr lang="en-US" dirty="0"/>
            <a:t> established the Jump Start Loan Program in 2016 as a small loan and financial literacy/technical assistance program designed for low-income small businesses in low-wealth communities, including businesses owned by women, minorities, veterans, people with disabilities and those previously incarcerated</a:t>
          </a:r>
        </a:p>
      </dgm:t>
    </dgm:pt>
    <dgm:pt modelId="{24C4E024-3AAB-4BDE-AB2C-ADCAD8833976}" type="parTrans" cxnId="{80965742-653D-4B39-8EEE-EA0475B7E61C}">
      <dgm:prSet/>
      <dgm:spPr/>
      <dgm:t>
        <a:bodyPr/>
        <a:lstStyle/>
        <a:p>
          <a:endParaRPr lang="en-US"/>
        </a:p>
      </dgm:t>
    </dgm:pt>
    <dgm:pt modelId="{ED0C111B-C088-42AA-A37E-2464CC551E66}" type="sibTrans" cxnId="{80965742-653D-4B39-8EEE-EA0475B7E61C}">
      <dgm:prSet/>
      <dgm:spPr/>
      <dgm:t>
        <a:bodyPr/>
        <a:lstStyle/>
        <a:p>
          <a:endParaRPr lang="en-US"/>
        </a:p>
      </dgm:t>
    </dgm:pt>
    <dgm:pt modelId="{24ADD5BE-FB7E-4562-9A0A-5FAA0B31981D}">
      <dgm:prSet/>
      <dgm:spPr/>
      <dgm:t>
        <a:bodyPr/>
        <a:lstStyle/>
        <a:p>
          <a:pPr>
            <a:buFont typeface="Symbol" panose="05050102010706020507" pitchFamily="18" charset="2"/>
            <a:buChar char=""/>
          </a:pPr>
          <a:r>
            <a:rPr lang="en-US" dirty="0"/>
            <a:t>Resources for businesses and/or physical damage may qualify; and this disaster program will help lenders and small businesses by providing loan guarantees of up to $1 million for small business borrowers in declared disaster areas; and</a:t>
          </a:r>
        </a:p>
      </dgm:t>
    </dgm:pt>
    <dgm:pt modelId="{6550F3D7-3CFF-429C-81C3-D70061F628F8}" type="parTrans" cxnId="{AE4BF9EE-6150-4256-B4EC-E17DE0C314AC}">
      <dgm:prSet/>
      <dgm:spPr/>
      <dgm:t>
        <a:bodyPr/>
        <a:lstStyle/>
        <a:p>
          <a:endParaRPr lang="en-US"/>
        </a:p>
      </dgm:t>
    </dgm:pt>
    <dgm:pt modelId="{4CB889E7-DD01-42C5-B40A-36A4891A2AD2}" type="sibTrans" cxnId="{AE4BF9EE-6150-4256-B4EC-E17DE0C314AC}">
      <dgm:prSet/>
      <dgm:spPr/>
      <dgm:t>
        <a:bodyPr/>
        <a:lstStyle/>
        <a:p>
          <a:endParaRPr lang="en-US"/>
        </a:p>
      </dgm:t>
    </dgm:pt>
    <dgm:pt modelId="{B1F7BEA9-8E82-4284-B0E6-EF2BDC603348}">
      <dgm:prSet/>
      <dgm:spPr/>
      <dgm:t>
        <a:bodyPr/>
        <a:lstStyle/>
        <a:p>
          <a:pPr>
            <a:buFont typeface="Symbol" panose="05050102010706020507" pitchFamily="18" charset="2"/>
            <a:buChar char=""/>
          </a:pPr>
          <a:r>
            <a:rPr lang="en-US" dirty="0"/>
            <a:t>Access to </a:t>
          </a:r>
          <a:r>
            <a:rPr lang="en-US" dirty="0" err="1"/>
            <a:t>IBank’s</a:t>
          </a:r>
          <a:r>
            <a:rPr lang="en-US" dirty="0"/>
            <a:t> Disaster Relief Loan Guarantee Program and Jump Start Loan Program can be made through its partner Financial Development Corporations (FDCs)</a:t>
          </a:r>
        </a:p>
      </dgm:t>
    </dgm:pt>
    <dgm:pt modelId="{E7F6546B-DBEC-486C-9987-AFA6563A9598}" type="parTrans" cxnId="{6B7857AA-0BCB-4894-9DBB-DD74AA4ECBEB}">
      <dgm:prSet/>
      <dgm:spPr/>
    </dgm:pt>
    <dgm:pt modelId="{EA2BF34B-477C-4DE5-9718-383FFAF7E0EB}" type="sibTrans" cxnId="{6B7857AA-0BCB-4894-9DBB-DD74AA4ECBEB}">
      <dgm:prSet/>
      <dgm:spPr/>
    </dgm:pt>
    <dgm:pt modelId="{ADE7E002-D9FD-4CB3-AE1B-E950E1E6DCDA}" type="pres">
      <dgm:prSet presAssocID="{F75D04D1-A433-4686-A868-C0C161C06777}" presName="Name0" presStyleCnt="0">
        <dgm:presLayoutVars>
          <dgm:dir/>
          <dgm:animLvl val="lvl"/>
          <dgm:resizeHandles val="exact"/>
        </dgm:presLayoutVars>
      </dgm:prSet>
      <dgm:spPr/>
    </dgm:pt>
    <dgm:pt modelId="{DDB98428-9A86-4206-8470-28C9E3B2599D}" type="pres">
      <dgm:prSet presAssocID="{86F49D1F-D885-4721-9B17-EDA1973C17C7}" presName="composite" presStyleCnt="0"/>
      <dgm:spPr/>
    </dgm:pt>
    <dgm:pt modelId="{FD3F1C5B-5052-4CA2-9BE8-3681A60F18B5}" type="pres">
      <dgm:prSet presAssocID="{86F49D1F-D885-4721-9B17-EDA1973C17C7}" presName="parTx" presStyleLbl="alignNode1" presStyleIdx="0" presStyleCnt="1">
        <dgm:presLayoutVars>
          <dgm:chMax val="0"/>
          <dgm:chPref val="0"/>
          <dgm:bulletEnabled val="1"/>
        </dgm:presLayoutVars>
      </dgm:prSet>
      <dgm:spPr/>
    </dgm:pt>
    <dgm:pt modelId="{6C61210D-73FC-417A-9523-537741366FB1}" type="pres">
      <dgm:prSet presAssocID="{86F49D1F-D885-4721-9B17-EDA1973C17C7}" presName="desTx" presStyleLbl="alignAccFollowNode1" presStyleIdx="0" presStyleCnt="1" custScaleX="99375">
        <dgm:presLayoutVars>
          <dgm:bulletEnabled val="1"/>
        </dgm:presLayoutVars>
      </dgm:prSet>
      <dgm:spPr/>
    </dgm:pt>
  </dgm:ptLst>
  <dgm:cxnLst>
    <dgm:cxn modelId="{2BD5470B-CC0F-4E7B-886E-43642BCC81A7}" type="presOf" srcId="{B1F7BEA9-8E82-4284-B0E6-EF2BDC603348}" destId="{6C61210D-73FC-417A-9523-537741366FB1}" srcOrd="0" destOrd="3" presId="urn:microsoft.com/office/officeart/2005/8/layout/hList1"/>
    <dgm:cxn modelId="{4225C30F-7F16-42D4-BD2E-E71A25CEF279}" srcId="{86F49D1F-D885-4721-9B17-EDA1973C17C7}" destId="{B4C35CB6-6A35-43D6-AB72-1951D2C056EF}" srcOrd="0" destOrd="0" parTransId="{6E49B532-018F-45EC-B6DF-2E945DB3B04B}" sibTransId="{8F65473A-9BD4-4053-ACD2-79567BA44E7D}"/>
    <dgm:cxn modelId="{80965742-653D-4B39-8EEE-EA0475B7E61C}" srcId="{86F49D1F-D885-4721-9B17-EDA1973C17C7}" destId="{981795E1-9F00-4427-94A9-D3AAD7921E42}" srcOrd="2" destOrd="0" parTransId="{24C4E024-3AAB-4BDE-AB2C-ADCAD8833976}" sibTransId="{ED0C111B-C088-42AA-A37E-2464CC551E66}"/>
    <dgm:cxn modelId="{2999AE47-876E-4B06-A8D9-4D9CF0BDBE21}" type="presOf" srcId="{F75D04D1-A433-4686-A868-C0C161C06777}" destId="{ADE7E002-D9FD-4CB3-AE1B-E950E1E6DCDA}" srcOrd="0" destOrd="0" presId="urn:microsoft.com/office/officeart/2005/8/layout/hList1"/>
    <dgm:cxn modelId="{5068D851-B572-4608-AA1F-C11CA8C5B209}" type="presOf" srcId="{24ADD5BE-FB7E-4562-9A0A-5FAA0B31981D}" destId="{6C61210D-73FC-417A-9523-537741366FB1}" srcOrd="0" destOrd="1" presId="urn:microsoft.com/office/officeart/2005/8/layout/hList1"/>
    <dgm:cxn modelId="{92656A96-63D7-490A-A7D1-BA22ACDE0557}" type="presOf" srcId="{981795E1-9F00-4427-94A9-D3AAD7921E42}" destId="{6C61210D-73FC-417A-9523-537741366FB1}" srcOrd="0" destOrd="2" presId="urn:microsoft.com/office/officeart/2005/8/layout/hList1"/>
    <dgm:cxn modelId="{155755A9-0BA0-42F1-A785-7393756B27FE}" type="presOf" srcId="{B4C35CB6-6A35-43D6-AB72-1951D2C056EF}" destId="{6C61210D-73FC-417A-9523-537741366FB1}" srcOrd="0" destOrd="0" presId="urn:microsoft.com/office/officeart/2005/8/layout/hList1"/>
    <dgm:cxn modelId="{6B7857AA-0BCB-4894-9DBB-DD74AA4ECBEB}" srcId="{86F49D1F-D885-4721-9B17-EDA1973C17C7}" destId="{B1F7BEA9-8E82-4284-B0E6-EF2BDC603348}" srcOrd="3" destOrd="0" parTransId="{E7F6546B-DBEC-486C-9987-AFA6563A9598}" sibTransId="{EA2BF34B-477C-4DE5-9718-383FFAF7E0EB}"/>
    <dgm:cxn modelId="{34AECABB-64B3-4C91-877A-FAAEF03F28B0}" srcId="{F75D04D1-A433-4686-A868-C0C161C06777}" destId="{86F49D1F-D885-4721-9B17-EDA1973C17C7}" srcOrd="0" destOrd="0" parTransId="{796E2C16-7075-4DCE-BA18-832A655A24C5}" sibTransId="{F8A8EE51-276F-4519-9FF0-263658260313}"/>
    <dgm:cxn modelId="{80CA7BE3-1CC8-4C26-B293-55A01276CDAA}" type="presOf" srcId="{86F49D1F-D885-4721-9B17-EDA1973C17C7}" destId="{FD3F1C5B-5052-4CA2-9BE8-3681A60F18B5}" srcOrd="0" destOrd="0" presId="urn:microsoft.com/office/officeart/2005/8/layout/hList1"/>
    <dgm:cxn modelId="{AE4BF9EE-6150-4256-B4EC-E17DE0C314AC}" srcId="{86F49D1F-D885-4721-9B17-EDA1973C17C7}" destId="{24ADD5BE-FB7E-4562-9A0A-5FAA0B31981D}" srcOrd="1" destOrd="0" parTransId="{6550F3D7-3CFF-429C-81C3-D70061F628F8}" sibTransId="{4CB889E7-DD01-42C5-B40A-36A4891A2AD2}"/>
    <dgm:cxn modelId="{53801118-557B-416D-A23B-4340AC13A63B}" type="presParOf" srcId="{ADE7E002-D9FD-4CB3-AE1B-E950E1E6DCDA}" destId="{DDB98428-9A86-4206-8470-28C9E3B2599D}" srcOrd="0" destOrd="0" presId="urn:microsoft.com/office/officeart/2005/8/layout/hList1"/>
    <dgm:cxn modelId="{917BFE3A-062C-4E33-ABC5-C1BBC15E106F}" type="presParOf" srcId="{DDB98428-9A86-4206-8470-28C9E3B2599D}" destId="{FD3F1C5B-5052-4CA2-9BE8-3681A60F18B5}" srcOrd="0" destOrd="0" presId="urn:microsoft.com/office/officeart/2005/8/layout/hList1"/>
    <dgm:cxn modelId="{3091488B-8D45-4257-AC25-D7C30C2C71EE}" type="presParOf" srcId="{DDB98428-9A86-4206-8470-28C9E3B2599D}" destId="{6C61210D-73FC-417A-9523-537741366F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4D19F8-0F23-41A5-8A20-0779C65556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FC41A6-0728-460E-964E-AAD98A40C724}">
      <dgm:prSet/>
      <dgm:spPr/>
      <dgm:t>
        <a:bodyPr/>
        <a:lstStyle/>
        <a:p>
          <a:r>
            <a:rPr lang="en-US" b="1"/>
            <a:t>Delaware</a:t>
          </a:r>
          <a:endParaRPr lang="en-US"/>
        </a:p>
      </dgm:t>
    </dgm:pt>
    <dgm:pt modelId="{60A372A0-6514-46FA-A342-875574518FF3}" type="parTrans" cxnId="{4209CF13-3DEB-4A86-A301-EA71F23075D1}">
      <dgm:prSet/>
      <dgm:spPr/>
      <dgm:t>
        <a:bodyPr/>
        <a:lstStyle/>
        <a:p>
          <a:endParaRPr lang="en-US"/>
        </a:p>
      </dgm:t>
    </dgm:pt>
    <dgm:pt modelId="{28B5DA42-22B7-40DE-BA26-2B0A8EFE2153}" type="sibTrans" cxnId="{4209CF13-3DEB-4A86-A301-EA71F23075D1}">
      <dgm:prSet/>
      <dgm:spPr/>
      <dgm:t>
        <a:bodyPr/>
        <a:lstStyle/>
        <a:p>
          <a:endParaRPr lang="en-US"/>
        </a:p>
      </dgm:t>
    </dgm:pt>
    <dgm:pt modelId="{99835A87-4077-489F-9A1C-2470B1ECB889}">
      <dgm:prSet/>
      <dgm:spPr/>
      <dgm:t>
        <a:bodyPr/>
        <a:lstStyle/>
        <a:p>
          <a:pPr>
            <a:buFont typeface="Symbol" panose="05050102010706020507" pitchFamily="18" charset="2"/>
            <a:buChar char=""/>
          </a:pPr>
          <a:r>
            <a:rPr lang="en-US" dirty="0"/>
            <a:t>Created Hospitality Emergency Loan Program to provide </a:t>
          </a:r>
          <a:r>
            <a:rPr lang="en-US" b="1" dirty="0"/>
            <a:t>no-interest loans </a:t>
          </a:r>
          <a:r>
            <a:rPr lang="en-US" dirty="0"/>
            <a:t>capped at $10,000 per business per month to cover rent, utilities and other unavoidable bills; cannot be used for personnel costs</a:t>
          </a:r>
        </a:p>
      </dgm:t>
    </dgm:pt>
    <dgm:pt modelId="{698119E3-541B-4893-A3A9-9B311435DEB0}" type="parTrans" cxnId="{120B233D-AD2E-45E5-A93E-CFEF7775B63D}">
      <dgm:prSet/>
      <dgm:spPr/>
      <dgm:t>
        <a:bodyPr/>
        <a:lstStyle/>
        <a:p>
          <a:endParaRPr lang="en-US"/>
        </a:p>
      </dgm:t>
    </dgm:pt>
    <dgm:pt modelId="{1DCF6A57-ECBC-4F81-899A-3168A57EA1FC}" type="sibTrans" cxnId="{120B233D-AD2E-45E5-A93E-CFEF7775B63D}">
      <dgm:prSet/>
      <dgm:spPr/>
      <dgm:t>
        <a:bodyPr/>
        <a:lstStyle/>
        <a:p>
          <a:endParaRPr lang="en-US"/>
        </a:p>
      </dgm:t>
    </dgm:pt>
    <dgm:pt modelId="{A266F434-3493-47D8-86CA-A2A42EB89559}">
      <dgm:prSet/>
      <dgm:spPr/>
      <dgm:t>
        <a:bodyPr/>
        <a:lstStyle/>
        <a:p>
          <a:pPr>
            <a:buFont typeface="Symbol" panose="05050102010706020507" pitchFamily="18" charset="2"/>
            <a:buChar char=""/>
          </a:pPr>
          <a:r>
            <a:rPr lang="en-US" dirty="0"/>
            <a:t>loans have a 10-year term with payments deferred for nine months, the Delaware Division of Small Business will administer the program using existing state funds, and eligible businesses must have been in operation for at least a year, have annual revenue below $1.5 million and be in a certain hospitality-connected industries.</a:t>
          </a:r>
        </a:p>
      </dgm:t>
    </dgm:pt>
    <dgm:pt modelId="{6DE0A37F-5333-4458-B076-DA1B80F08C99}" type="parTrans" cxnId="{710C9274-9A8E-4A75-98D5-8E8B2EF39AD8}">
      <dgm:prSet/>
      <dgm:spPr/>
    </dgm:pt>
    <dgm:pt modelId="{F5E2BAF8-0E77-40DB-86C4-54DD8D7EF1F7}" type="sibTrans" cxnId="{710C9274-9A8E-4A75-98D5-8E8B2EF39AD8}">
      <dgm:prSet/>
      <dgm:spPr/>
    </dgm:pt>
    <dgm:pt modelId="{CEFC35B4-21C2-4EE7-AB12-5AF2CC89D502}" type="pres">
      <dgm:prSet presAssocID="{E34D19F8-0F23-41A5-8A20-0779C6555668}" presName="linear" presStyleCnt="0">
        <dgm:presLayoutVars>
          <dgm:dir/>
          <dgm:animLvl val="lvl"/>
          <dgm:resizeHandles val="exact"/>
        </dgm:presLayoutVars>
      </dgm:prSet>
      <dgm:spPr/>
    </dgm:pt>
    <dgm:pt modelId="{EFD0D2C1-C436-45A5-B4CC-AC2D6ECC6976}" type="pres">
      <dgm:prSet presAssocID="{C3FC41A6-0728-460E-964E-AAD98A40C724}" presName="parentLin" presStyleCnt="0"/>
      <dgm:spPr/>
    </dgm:pt>
    <dgm:pt modelId="{CA275AAC-E39C-43C2-91F7-33D7315D515E}" type="pres">
      <dgm:prSet presAssocID="{C3FC41A6-0728-460E-964E-AAD98A40C724}" presName="parentLeftMargin" presStyleLbl="node1" presStyleIdx="0" presStyleCnt="1"/>
      <dgm:spPr/>
    </dgm:pt>
    <dgm:pt modelId="{3E75C532-67FE-40CB-88A7-76ED5B456227}" type="pres">
      <dgm:prSet presAssocID="{C3FC41A6-0728-460E-964E-AAD98A40C724}" presName="parentText" presStyleLbl="node1" presStyleIdx="0" presStyleCnt="1">
        <dgm:presLayoutVars>
          <dgm:chMax val="0"/>
          <dgm:bulletEnabled val="1"/>
        </dgm:presLayoutVars>
      </dgm:prSet>
      <dgm:spPr/>
    </dgm:pt>
    <dgm:pt modelId="{1D5EF75F-42F4-4CE1-9F71-74B4A5E96909}" type="pres">
      <dgm:prSet presAssocID="{C3FC41A6-0728-460E-964E-AAD98A40C724}" presName="negativeSpace" presStyleCnt="0"/>
      <dgm:spPr/>
    </dgm:pt>
    <dgm:pt modelId="{D2272355-5145-4399-81BA-E09CBA4B7794}" type="pres">
      <dgm:prSet presAssocID="{C3FC41A6-0728-460E-964E-AAD98A40C724}" presName="childText" presStyleLbl="conFgAcc1" presStyleIdx="0" presStyleCnt="1">
        <dgm:presLayoutVars>
          <dgm:bulletEnabled val="1"/>
        </dgm:presLayoutVars>
      </dgm:prSet>
      <dgm:spPr/>
    </dgm:pt>
  </dgm:ptLst>
  <dgm:cxnLst>
    <dgm:cxn modelId="{AF2CBB12-A863-43F3-82A4-EC10ECCFAAD6}" type="presOf" srcId="{99835A87-4077-489F-9A1C-2470B1ECB889}" destId="{D2272355-5145-4399-81BA-E09CBA4B7794}" srcOrd="0" destOrd="0" presId="urn:microsoft.com/office/officeart/2005/8/layout/list1"/>
    <dgm:cxn modelId="{4209CF13-3DEB-4A86-A301-EA71F23075D1}" srcId="{E34D19F8-0F23-41A5-8A20-0779C6555668}" destId="{C3FC41A6-0728-460E-964E-AAD98A40C724}" srcOrd="0" destOrd="0" parTransId="{60A372A0-6514-46FA-A342-875574518FF3}" sibTransId="{28B5DA42-22B7-40DE-BA26-2B0A8EFE2153}"/>
    <dgm:cxn modelId="{975A662E-B8D1-4E28-B820-4D1DAC68E534}" type="presOf" srcId="{C3FC41A6-0728-460E-964E-AAD98A40C724}" destId="{CA275AAC-E39C-43C2-91F7-33D7315D515E}" srcOrd="0" destOrd="0" presId="urn:microsoft.com/office/officeart/2005/8/layout/list1"/>
    <dgm:cxn modelId="{120B233D-AD2E-45E5-A93E-CFEF7775B63D}" srcId="{C3FC41A6-0728-460E-964E-AAD98A40C724}" destId="{99835A87-4077-489F-9A1C-2470B1ECB889}" srcOrd="0" destOrd="0" parTransId="{698119E3-541B-4893-A3A9-9B311435DEB0}" sibTransId="{1DCF6A57-ECBC-4F81-899A-3168A57EA1FC}"/>
    <dgm:cxn modelId="{1FE28043-A2CC-4D96-BF2C-C8D551D5AE1E}" type="presOf" srcId="{C3FC41A6-0728-460E-964E-AAD98A40C724}" destId="{3E75C532-67FE-40CB-88A7-76ED5B456227}" srcOrd="1" destOrd="0" presId="urn:microsoft.com/office/officeart/2005/8/layout/list1"/>
    <dgm:cxn modelId="{710C9274-9A8E-4A75-98D5-8E8B2EF39AD8}" srcId="{99835A87-4077-489F-9A1C-2470B1ECB889}" destId="{A266F434-3493-47D8-86CA-A2A42EB89559}" srcOrd="0" destOrd="0" parTransId="{6DE0A37F-5333-4458-B076-DA1B80F08C99}" sibTransId="{F5E2BAF8-0E77-40DB-86C4-54DD8D7EF1F7}"/>
    <dgm:cxn modelId="{C22235A3-E068-4526-AAE6-8FC42C7A225D}" type="presOf" srcId="{E34D19F8-0F23-41A5-8A20-0779C6555668}" destId="{CEFC35B4-21C2-4EE7-AB12-5AF2CC89D502}" srcOrd="0" destOrd="0" presId="urn:microsoft.com/office/officeart/2005/8/layout/list1"/>
    <dgm:cxn modelId="{349E52AA-8DC1-431B-8CE9-8DC591A38525}" type="presOf" srcId="{A266F434-3493-47D8-86CA-A2A42EB89559}" destId="{D2272355-5145-4399-81BA-E09CBA4B7794}" srcOrd="0" destOrd="1" presId="urn:microsoft.com/office/officeart/2005/8/layout/list1"/>
    <dgm:cxn modelId="{95A11E70-5833-438A-BA8F-13F5A45DC593}" type="presParOf" srcId="{CEFC35B4-21C2-4EE7-AB12-5AF2CC89D502}" destId="{EFD0D2C1-C436-45A5-B4CC-AC2D6ECC6976}" srcOrd="0" destOrd="0" presId="urn:microsoft.com/office/officeart/2005/8/layout/list1"/>
    <dgm:cxn modelId="{5407D279-CC7D-42DB-BAA8-5E971C52652B}" type="presParOf" srcId="{EFD0D2C1-C436-45A5-B4CC-AC2D6ECC6976}" destId="{CA275AAC-E39C-43C2-91F7-33D7315D515E}" srcOrd="0" destOrd="0" presId="urn:microsoft.com/office/officeart/2005/8/layout/list1"/>
    <dgm:cxn modelId="{D46AB972-B097-4FF4-AFA6-3DF9DA45E678}" type="presParOf" srcId="{EFD0D2C1-C436-45A5-B4CC-AC2D6ECC6976}" destId="{3E75C532-67FE-40CB-88A7-76ED5B456227}" srcOrd="1" destOrd="0" presId="urn:microsoft.com/office/officeart/2005/8/layout/list1"/>
    <dgm:cxn modelId="{F1F579AC-3445-4B3D-A033-77DD081BE521}" type="presParOf" srcId="{CEFC35B4-21C2-4EE7-AB12-5AF2CC89D502}" destId="{1D5EF75F-42F4-4CE1-9F71-74B4A5E96909}" srcOrd="1" destOrd="0" presId="urn:microsoft.com/office/officeart/2005/8/layout/list1"/>
    <dgm:cxn modelId="{5A528A50-2B80-4D9D-A3F0-8A47B9471E6E}" type="presParOf" srcId="{CEFC35B4-21C2-4EE7-AB12-5AF2CC89D502}" destId="{D2272355-5145-4399-81BA-E09CBA4B779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99FDA-5771-4D5C-959A-E383BD57B85F}">
      <dsp:nvSpPr>
        <dsp:cNvPr id="0" name=""/>
        <dsp:cNvSpPr/>
      </dsp:nvSpPr>
      <dsp:spPr>
        <a:xfrm>
          <a:off x="0" y="28311"/>
          <a:ext cx="10160000" cy="112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b="1" kern="1200" dirty="0"/>
            <a:t>District of Columbia</a:t>
          </a:r>
          <a:endParaRPr lang="en-US" sz="3900" kern="1200" dirty="0"/>
        </a:p>
      </dsp:txBody>
      <dsp:txXfrm>
        <a:off x="0" y="28311"/>
        <a:ext cx="10160000" cy="1123200"/>
      </dsp:txXfrm>
    </dsp:sp>
    <dsp:sp modelId="{EC6E4DB2-6423-4BB8-8A90-DB83CF7AEAD1}">
      <dsp:nvSpPr>
        <dsp:cNvPr id="0" name=""/>
        <dsp:cNvSpPr/>
      </dsp:nvSpPr>
      <dsp:spPr>
        <a:xfrm>
          <a:off x="0" y="1151511"/>
          <a:ext cx="10160000" cy="32651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Font typeface="Symbol" panose="05050102010706020507" pitchFamily="18" charset="2"/>
            <a:buChar char=""/>
          </a:pPr>
          <a:r>
            <a:rPr lang="en-US" sz="3900" kern="1200" dirty="0"/>
            <a:t>District of Columbia City Council created a small business </a:t>
          </a:r>
          <a:r>
            <a:rPr lang="en-US" sz="3900" b="1" kern="1200" dirty="0"/>
            <a:t>grant</a:t>
          </a:r>
          <a:r>
            <a:rPr lang="en-US" sz="3900" kern="1200" dirty="0"/>
            <a:t> program to assist nonprofit organizations and small contractors who do not qualify for unemployment insurance.</a:t>
          </a:r>
        </a:p>
      </dsp:txBody>
      <dsp:txXfrm>
        <a:off x="0" y="1151511"/>
        <a:ext cx="10160000" cy="32651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3B874-C28E-47BB-BC66-8B9782BE05A2}">
      <dsp:nvSpPr>
        <dsp:cNvPr id="0" name=""/>
        <dsp:cNvSpPr/>
      </dsp:nvSpPr>
      <dsp:spPr>
        <a:xfrm>
          <a:off x="0" y="45088"/>
          <a:ext cx="1016000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1" kern="1200"/>
            <a:t>Florida</a:t>
          </a:r>
          <a:endParaRPr lang="en-US" sz="3300" kern="1200"/>
        </a:p>
      </dsp:txBody>
      <dsp:txXfrm>
        <a:off x="0" y="45088"/>
        <a:ext cx="10160000" cy="950400"/>
      </dsp:txXfrm>
    </dsp:sp>
    <dsp:sp modelId="{5ACA7492-4A53-4440-A3A7-CD7E6B1D6F1F}">
      <dsp:nvSpPr>
        <dsp:cNvPr id="0" name=""/>
        <dsp:cNvSpPr/>
      </dsp:nvSpPr>
      <dsp:spPr>
        <a:xfrm>
          <a:off x="0" y="995488"/>
          <a:ext cx="10160000" cy="37139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Font typeface="Symbol" panose="05050102010706020507" pitchFamily="18" charset="2"/>
            <a:buChar char=""/>
          </a:pPr>
          <a:r>
            <a:rPr lang="en-US" sz="3300" kern="1200" dirty="0"/>
            <a:t>Florida Small Business Emergency Bridge Loan expanded for business owners with 2 to 100 employees located in Florida and affected by COVID-19 for short-term </a:t>
          </a:r>
          <a:r>
            <a:rPr lang="en-US" sz="3300" b="1" kern="1200" dirty="0"/>
            <a:t>loans</a:t>
          </a:r>
          <a:r>
            <a:rPr lang="en-US" sz="3300" kern="1200" dirty="0"/>
            <a:t> up to $50,000; loans are interest-free for up to one year and are designed to bridge the gap to either federal SBA loans or commercially available loans.</a:t>
          </a:r>
        </a:p>
      </dsp:txBody>
      <dsp:txXfrm>
        <a:off x="0" y="995488"/>
        <a:ext cx="10160000" cy="37139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59386-3562-4E5C-BC75-36E61A3CAB8E}">
      <dsp:nvSpPr>
        <dsp:cNvPr id="0" name=""/>
        <dsp:cNvSpPr/>
      </dsp:nvSpPr>
      <dsp:spPr>
        <a:xfrm>
          <a:off x="0" y="466649"/>
          <a:ext cx="101600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b="1" kern="1200" dirty="0"/>
            <a:t>Kansas</a:t>
          </a:r>
          <a:endParaRPr lang="en-US" sz="4900" kern="1200" dirty="0"/>
        </a:p>
      </dsp:txBody>
      <dsp:txXfrm>
        <a:off x="59399" y="526048"/>
        <a:ext cx="10041202" cy="1098002"/>
      </dsp:txXfrm>
    </dsp:sp>
    <dsp:sp modelId="{BD176FEC-102B-42FA-AA76-B485B5850F73}">
      <dsp:nvSpPr>
        <dsp:cNvPr id="0" name=""/>
        <dsp:cNvSpPr/>
      </dsp:nvSpPr>
      <dsp:spPr>
        <a:xfrm>
          <a:off x="0" y="1683450"/>
          <a:ext cx="10160000"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580" tIns="41910" rIns="234696" bIns="41910" numCol="1" spcCol="1270" anchor="t" anchorCtr="0">
          <a:noAutofit/>
        </a:bodyPr>
        <a:lstStyle/>
        <a:p>
          <a:pPr marL="285750" lvl="1" indent="-285750" algn="l" defTabSz="1466850">
            <a:lnSpc>
              <a:spcPct val="90000"/>
            </a:lnSpc>
            <a:spcBef>
              <a:spcPct val="0"/>
            </a:spcBef>
            <a:spcAft>
              <a:spcPct val="20000"/>
            </a:spcAft>
            <a:buFont typeface="Symbol" panose="05050102010706020507" pitchFamily="18" charset="2"/>
            <a:buChar char=""/>
          </a:pPr>
          <a:r>
            <a:rPr lang="en-US" sz="3300" kern="1200" dirty="0"/>
            <a:t>Hospitality Industry Relief Emergency fund provides eligible businesses in Kansas with a one-time loan of up to $20,000 at 0% interest for a period of 36 months with no principal or interest payments for the first four months. </a:t>
          </a:r>
        </a:p>
      </dsp:txBody>
      <dsp:txXfrm>
        <a:off x="0" y="1683450"/>
        <a:ext cx="10160000" cy="2421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3F7D9-1ABD-4652-A611-C45CAED184D4}">
      <dsp:nvSpPr>
        <dsp:cNvPr id="0" name=""/>
        <dsp:cNvSpPr/>
      </dsp:nvSpPr>
      <dsp:spPr>
        <a:xfrm>
          <a:off x="0" y="23670"/>
          <a:ext cx="1016000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Maine</a:t>
          </a:r>
          <a:endParaRPr lang="en-US" sz="2100" kern="1200" dirty="0"/>
        </a:p>
      </dsp:txBody>
      <dsp:txXfrm>
        <a:off x="0" y="23670"/>
        <a:ext cx="10160000" cy="604800"/>
      </dsp:txXfrm>
    </dsp:sp>
    <dsp:sp modelId="{DDE65866-63FD-4081-906E-9ED7D3A0CB8F}">
      <dsp:nvSpPr>
        <dsp:cNvPr id="0" name=""/>
        <dsp:cNvSpPr/>
      </dsp:nvSpPr>
      <dsp:spPr>
        <a:xfrm>
          <a:off x="0" y="628470"/>
          <a:ext cx="10160000"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Finance Authority of Maine and participating lenders will make special terms available to Maine-based businesses that have experienced interruption or hardship due to COVID-19; various benefits include: </a:t>
          </a:r>
          <a:r>
            <a:rPr lang="en-US" sz="2100" b="1" kern="1200" dirty="0"/>
            <a:t>loans</a:t>
          </a:r>
          <a:r>
            <a:rPr lang="en-US" sz="2100" kern="1200" dirty="0"/>
            <a:t> up to $50,000 offered at reduced interest rates; interest-only payments; up to 75% pro-rata loan insurance on loans up to $100,000; interim financing in conjunction with the SBA wherein FAME makes loan proceeds available while approved SBA borrowers await federal funding.</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COVID-19 Relief Consumer Loan Program provides no-to low-interest </a:t>
          </a:r>
          <a:r>
            <a:rPr lang="en-US" sz="2100" b="1" kern="1200" dirty="0"/>
            <a:t>consumer loans </a:t>
          </a:r>
          <a:r>
            <a:rPr lang="en-US" sz="2100" kern="1200" dirty="0"/>
            <a:t>through a loan guarantee program involving Maine’s banks, credit unions, and FAME. Interested borrowers should contact their local bank or credit union (not FAME) to see if the lender is offering this program and to apply; the program offers loans of up to $5,000 (minus any unemployment benefits received by borrower) and a borrower may apply for up to three (3) loans, one per each 30-day period. </a:t>
          </a:r>
        </a:p>
      </dsp:txBody>
      <dsp:txXfrm>
        <a:off x="0" y="628470"/>
        <a:ext cx="10160000" cy="39198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0A862-40EC-4105-8F2D-DD8AE5CB5A42}">
      <dsp:nvSpPr>
        <dsp:cNvPr id="0" name=""/>
        <dsp:cNvSpPr/>
      </dsp:nvSpPr>
      <dsp:spPr>
        <a:xfrm>
          <a:off x="4808" y="4674"/>
          <a:ext cx="9388383"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Michigan</a:t>
          </a:r>
          <a:endParaRPr lang="en-US" sz="2600" kern="1200" dirty="0"/>
        </a:p>
      </dsp:txBody>
      <dsp:txXfrm>
        <a:off x="4808" y="4674"/>
        <a:ext cx="9388383" cy="748800"/>
      </dsp:txXfrm>
    </dsp:sp>
    <dsp:sp modelId="{C5A5F84C-89D4-4774-BA93-AE990D33FEAF}">
      <dsp:nvSpPr>
        <dsp:cNvPr id="0" name=""/>
        <dsp:cNvSpPr/>
      </dsp:nvSpPr>
      <dsp:spPr>
        <a:xfrm>
          <a:off x="6949" y="782964"/>
          <a:ext cx="9384101" cy="39669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Michigan Small Business Relief Program provides both </a:t>
          </a:r>
          <a:r>
            <a:rPr lang="en-US" sz="2600" b="1" kern="1200" dirty="0"/>
            <a:t>grants</a:t>
          </a:r>
          <a:r>
            <a:rPr lang="en-US" sz="2600" kern="1200" dirty="0"/>
            <a:t> and </a:t>
          </a:r>
          <a:r>
            <a:rPr lang="en-US" sz="2600" b="1" kern="1200" dirty="0"/>
            <a:t>loans</a:t>
          </a:r>
          <a:r>
            <a:rPr lang="en-US" sz="2600" kern="1200" dirty="0"/>
            <a:t> to small businesses affected by the coronavirus starting on or around April 1; grants will be available in amounts up to $10,000 to help cover working capital; loans will be available in amounts from $50,000 to $200,000 at interest rates of 0.25%; companies with 50 employees or fewer can qualify for grants, while loans are targeted at companies with 100 employees or fewer that can’t get credit elsewhere. In both cases, businesses must show income loss.</a:t>
          </a:r>
        </a:p>
      </dsp:txBody>
      <dsp:txXfrm>
        <a:off x="6949" y="782964"/>
        <a:ext cx="9384101" cy="39669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6E1AF-3EE6-4C6B-AD1A-E3E4F11C2FBE}">
      <dsp:nvSpPr>
        <dsp:cNvPr id="0" name=""/>
        <dsp:cNvSpPr/>
      </dsp:nvSpPr>
      <dsp:spPr>
        <a:xfrm>
          <a:off x="0" y="445253"/>
          <a:ext cx="10160000" cy="412429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604012" rIns="788529" bIns="206248" numCol="1" spcCol="1270" anchor="t" anchorCtr="0">
          <a:noAutofit/>
        </a:bodyPr>
        <a:lstStyle/>
        <a:p>
          <a:pPr marL="285750" lvl="1" indent="-285750" algn="l" defTabSz="1289050">
            <a:lnSpc>
              <a:spcPct val="90000"/>
            </a:lnSpc>
            <a:spcBef>
              <a:spcPct val="0"/>
            </a:spcBef>
            <a:spcAft>
              <a:spcPct val="15000"/>
            </a:spcAft>
            <a:buFont typeface="Symbol" panose="05050102010706020507" pitchFamily="18" charset="2"/>
            <a:buChar char=""/>
          </a:pPr>
          <a:r>
            <a:rPr lang="en-US" sz="2900" kern="1200" dirty="0"/>
            <a:t>The New Mexico Economic Development Department (NMEDD) has created a program to assist businesses seeking emergency </a:t>
          </a:r>
          <a:r>
            <a:rPr lang="en-US" sz="2900" b="1" i="0" kern="1200" dirty="0"/>
            <a:t>loans</a:t>
          </a:r>
          <a:r>
            <a:rPr lang="en-US" sz="2900" kern="1200" dirty="0"/>
            <a:t> or </a:t>
          </a:r>
          <a:r>
            <a:rPr lang="en-US" sz="2900" b="1" kern="1200" dirty="0"/>
            <a:t>lines of credit </a:t>
          </a:r>
          <a:r>
            <a:rPr lang="en-US" sz="2900" kern="1200" dirty="0"/>
            <a:t>to deal with negative economic impacts from COVID-19. NMEDD can guarantee a portion of a loan or line of credit up to 80% of principal or $50,000. Loan proceeds are flexible and can be used for (but not limited to) the following: working capital, inventory and payroll.</a:t>
          </a:r>
        </a:p>
      </dsp:txBody>
      <dsp:txXfrm>
        <a:off x="0" y="445253"/>
        <a:ext cx="10160000" cy="4124293"/>
      </dsp:txXfrm>
    </dsp:sp>
    <dsp:sp modelId="{FC80E557-3FFB-4BEA-8195-434BCA6771C6}">
      <dsp:nvSpPr>
        <dsp:cNvPr id="0" name=""/>
        <dsp:cNvSpPr/>
      </dsp:nvSpPr>
      <dsp:spPr>
        <a:xfrm>
          <a:off x="508000" y="2453"/>
          <a:ext cx="7112000"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289050">
            <a:lnSpc>
              <a:spcPct val="90000"/>
            </a:lnSpc>
            <a:spcBef>
              <a:spcPct val="0"/>
            </a:spcBef>
            <a:spcAft>
              <a:spcPct val="35000"/>
            </a:spcAft>
            <a:buNone/>
          </a:pPr>
          <a:r>
            <a:rPr lang="en-US" sz="2900" b="1" kern="1200"/>
            <a:t>New Mexico</a:t>
          </a:r>
          <a:endParaRPr lang="en-US" sz="2900" kern="1200"/>
        </a:p>
      </dsp:txBody>
      <dsp:txXfrm>
        <a:off x="551231" y="45684"/>
        <a:ext cx="7025538" cy="7991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E2585-E105-48F7-9634-36215B57240F}">
      <dsp:nvSpPr>
        <dsp:cNvPr id="0" name=""/>
        <dsp:cNvSpPr/>
      </dsp:nvSpPr>
      <dsp:spPr>
        <a:xfrm>
          <a:off x="0" y="324179"/>
          <a:ext cx="10160000" cy="423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437388" rIns="788529" bIns="149352"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b="1" kern="1200" dirty="0"/>
            <a:t>Loans</a:t>
          </a:r>
          <a:r>
            <a:rPr lang="en-US" sz="2100" kern="1200" dirty="0"/>
            <a:t> and </a:t>
          </a:r>
          <a:r>
            <a:rPr lang="en-US" sz="2100" b="1" kern="1200" dirty="0"/>
            <a:t>equity investments </a:t>
          </a:r>
          <a:r>
            <a:rPr lang="en-US" sz="2100" kern="1200" dirty="0"/>
            <a:t>are available to companies certified as “primary sector business” under the North Dakota Development Fund</a:t>
          </a:r>
        </a:p>
        <a:p>
          <a:pPr marL="457200" lvl="2" indent="-228600" algn="l" defTabSz="933450">
            <a:lnSpc>
              <a:spcPct val="90000"/>
            </a:lnSpc>
            <a:spcBef>
              <a:spcPct val="0"/>
            </a:spcBef>
            <a:spcAft>
              <a:spcPct val="15000"/>
            </a:spcAft>
            <a:buFont typeface="Symbol" panose="05050102010706020507" pitchFamily="18" charset="2"/>
            <a:buChar char=""/>
          </a:pPr>
          <a:r>
            <a:rPr lang="en-US" sz="2100" kern="1200" dirty="0"/>
            <a:t>Through state’s revolving Rural Loan Fund and Venture Capital Program: up to $1 million, lower than market interest rate, can be in the form of a loan or equity investment, and funding can be used for working capital, equipment or real estate.</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Rural Growth Incentive Program Emergency Loans – the Department may declare an emergency and make loans to “Essential Service Companies”  that includes gas stations; pharmacies; grocers and, in some cases, restaurants in communities with less than 2,500 in population are eligible; requires a dollar-for-dollar match by the city; a community can apply for $25,000 to $75,000 in matching funding, and loan terms are based on individual needs.</a:t>
          </a:r>
        </a:p>
      </dsp:txBody>
      <dsp:txXfrm>
        <a:off x="0" y="324179"/>
        <a:ext cx="10160000" cy="4233600"/>
      </dsp:txXfrm>
    </dsp:sp>
    <dsp:sp modelId="{EAE88D4B-C6BA-4615-80CA-53FA8513A71F}">
      <dsp:nvSpPr>
        <dsp:cNvPr id="0" name=""/>
        <dsp:cNvSpPr/>
      </dsp:nvSpPr>
      <dsp:spPr>
        <a:xfrm>
          <a:off x="508000" y="14219"/>
          <a:ext cx="711200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33450">
            <a:lnSpc>
              <a:spcPct val="90000"/>
            </a:lnSpc>
            <a:spcBef>
              <a:spcPct val="0"/>
            </a:spcBef>
            <a:spcAft>
              <a:spcPct val="35000"/>
            </a:spcAft>
            <a:buNone/>
          </a:pPr>
          <a:r>
            <a:rPr lang="en-US" sz="2100" b="1" kern="1200" dirty="0"/>
            <a:t>North Dakota</a:t>
          </a:r>
          <a:endParaRPr lang="en-US" sz="2100" kern="1200" dirty="0"/>
        </a:p>
      </dsp:txBody>
      <dsp:txXfrm>
        <a:off x="538262" y="44481"/>
        <a:ext cx="7051476" cy="5593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2ABAA-5CB8-4E69-9019-72493450E21F}">
      <dsp:nvSpPr>
        <dsp:cNvPr id="0" name=""/>
        <dsp:cNvSpPr/>
      </dsp:nvSpPr>
      <dsp:spPr>
        <a:xfrm>
          <a:off x="0" y="243670"/>
          <a:ext cx="9753600" cy="806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a:t>Oregon</a:t>
          </a:r>
          <a:endParaRPr lang="en-US" sz="2800" kern="1200"/>
        </a:p>
      </dsp:txBody>
      <dsp:txXfrm>
        <a:off x="0" y="243670"/>
        <a:ext cx="9753600" cy="806400"/>
      </dsp:txXfrm>
    </dsp:sp>
    <dsp:sp modelId="{1D2D39F5-47E5-4F89-BAB5-D797F91F1F60}">
      <dsp:nvSpPr>
        <dsp:cNvPr id="0" name=""/>
        <dsp:cNvSpPr/>
      </dsp:nvSpPr>
      <dsp:spPr>
        <a:xfrm>
          <a:off x="0" y="1050070"/>
          <a:ext cx="9753600" cy="31512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err="1"/>
            <a:t>WaFD</a:t>
          </a:r>
          <a:r>
            <a:rPr lang="en-US" sz="2800" kern="1200" dirty="0"/>
            <a:t> Bank Small Business Lifeline- bank is offering small business </a:t>
          </a:r>
          <a:r>
            <a:rPr lang="en-US" sz="2800" b="1" kern="1200" dirty="0"/>
            <a:t>lines of credit </a:t>
          </a:r>
          <a:r>
            <a:rPr lang="en-US" sz="2800" kern="1200" dirty="0"/>
            <a:t>up to $200,000 interest free for 90 days to businesses affected by Coronavirus (COVID-19); will expedite processing for lines of credit up to $30,000 to existing and new credit worthy clients in their regional market who have been in operation at least two years and can show a 10 percent loss in revenue due to the impact of Coronavirus.</a:t>
          </a:r>
        </a:p>
      </dsp:txBody>
      <dsp:txXfrm>
        <a:off x="0" y="1050070"/>
        <a:ext cx="9753600" cy="31512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38B17-6097-4794-97A8-B5E82C0E9590}">
      <dsp:nvSpPr>
        <dsp:cNvPr id="0" name=""/>
        <dsp:cNvSpPr/>
      </dsp:nvSpPr>
      <dsp:spPr>
        <a:xfrm>
          <a:off x="0" y="498280"/>
          <a:ext cx="10160000" cy="390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645668" rIns="788529" bIns="220472" numCol="1" spcCol="1270" anchor="t" anchorCtr="0">
          <a:noAutofit/>
        </a:bodyPr>
        <a:lstStyle/>
        <a:p>
          <a:pPr marL="285750" lvl="1" indent="-285750" algn="l" defTabSz="1377950">
            <a:lnSpc>
              <a:spcPct val="90000"/>
            </a:lnSpc>
            <a:spcBef>
              <a:spcPct val="0"/>
            </a:spcBef>
            <a:spcAft>
              <a:spcPct val="15000"/>
            </a:spcAft>
            <a:buFont typeface="Symbol" panose="05050102010706020507" pitchFamily="18" charset="2"/>
            <a:buChar char=""/>
          </a:pPr>
          <a:r>
            <a:rPr lang="en-US" sz="3100" kern="1200" dirty="0"/>
            <a:t>Wisconsin Economic Development Corporation approved $5 million in funding for Small Business 20/20 that will provide </a:t>
          </a:r>
          <a:r>
            <a:rPr lang="en-US" sz="3100" b="1" kern="1200" dirty="0"/>
            <a:t>grants</a:t>
          </a:r>
          <a:r>
            <a:rPr lang="en-US" sz="3100" kern="1200" dirty="0"/>
            <a:t> of up to $20,000 to targeted businesses with no more than 20 employees to cover rent and to meet payroll expenses, including paid leave (including sick, family and other leave related to COVID-19).</a:t>
          </a:r>
        </a:p>
      </dsp:txBody>
      <dsp:txXfrm>
        <a:off x="0" y="498280"/>
        <a:ext cx="10160000" cy="3906000"/>
      </dsp:txXfrm>
    </dsp:sp>
    <dsp:sp modelId="{2FF64745-880C-4498-ACE8-5E1D6744CD1D}">
      <dsp:nvSpPr>
        <dsp:cNvPr id="0" name=""/>
        <dsp:cNvSpPr/>
      </dsp:nvSpPr>
      <dsp:spPr>
        <a:xfrm>
          <a:off x="508000" y="40719"/>
          <a:ext cx="71120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377950">
            <a:lnSpc>
              <a:spcPct val="90000"/>
            </a:lnSpc>
            <a:spcBef>
              <a:spcPct val="0"/>
            </a:spcBef>
            <a:spcAft>
              <a:spcPct val="35000"/>
            </a:spcAft>
            <a:buNone/>
          </a:pPr>
          <a:r>
            <a:rPr lang="en-US" sz="3100" b="1" kern="1200"/>
            <a:t>Wisconsin</a:t>
          </a:r>
          <a:endParaRPr lang="en-US" sz="3100" kern="1200"/>
        </a:p>
      </dsp:txBody>
      <dsp:txXfrm>
        <a:off x="552672" y="85391"/>
        <a:ext cx="70226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740BC-2A24-42C0-ACC8-6E8E45D1EBB9}">
      <dsp:nvSpPr>
        <dsp:cNvPr id="0" name=""/>
        <dsp:cNvSpPr/>
      </dsp:nvSpPr>
      <dsp:spPr>
        <a:xfrm>
          <a:off x="0" y="300433"/>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Montrose Group</a:t>
          </a:r>
        </a:p>
      </dsp:txBody>
      <dsp:txXfrm>
        <a:off x="0" y="300433"/>
        <a:ext cx="2960687" cy="1776412"/>
      </dsp:txXfrm>
    </dsp:sp>
    <dsp:sp modelId="{02EE92F1-890D-4028-A51C-A60222F5CF83}">
      <dsp:nvSpPr>
        <dsp:cNvPr id="0" name=""/>
        <dsp:cNvSpPr/>
      </dsp:nvSpPr>
      <dsp:spPr>
        <a:xfrm>
          <a:off x="3256756" y="300433"/>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Ohio Statewide Development Corporation</a:t>
          </a:r>
        </a:p>
      </dsp:txBody>
      <dsp:txXfrm>
        <a:off x="3256756" y="300433"/>
        <a:ext cx="2960687" cy="1776412"/>
      </dsp:txXfrm>
    </dsp:sp>
    <dsp:sp modelId="{E7992C57-7AE8-4C15-9466-BF570454A647}">
      <dsp:nvSpPr>
        <dsp:cNvPr id="0" name=""/>
        <dsp:cNvSpPr/>
      </dsp:nvSpPr>
      <dsp:spPr>
        <a:xfrm>
          <a:off x="6513512" y="300433"/>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COVID 19 Economic  Impact </a:t>
          </a:r>
        </a:p>
      </dsp:txBody>
      <dsp:txXfrm>
        <a:off x="6513512" y="300433"/>
        <a:ext cx="2960687" cy="1776412"/>
      </dsp:txXfrm>
    </dsp:sp>
    <dsp:sp modelId="{6189715F-DD22-40D3-BB79-06A1FE961B5E}">
      <dsp:nvSpPr>
        <dsp:cNvPr id="0" name=""/>
        <dsp:cNvSpPr/>
      </dsp:nvSpPr>
      <dsp:spPr>
        <a:xfrm>
          <a:off x="0" y="2372914"/>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SBA Program Review</a:t>
          </a:r>
        </a:p>
      </dsp:txBody>
      <dsp:txXfrm>
        <a:off x="0" y="2372914"/>
        <a:ext cx="2960687" cy="1776412"/>
      </dsp:txXfrm>
    </dsp:sp>
    <dsp:sp modelId="{70ACA797-C890-450B-A6AA-D096E11F102A}">
      <dsp:nvSpPr>
        <dsp:cNvPr id="0" name=""/>
        <dsp:cNvSpPr/>
      </dsp:nvSpPr>
      <dsp:spPr>
        <a:xfrm>
          <a:off x="3256756" y="2372914"/>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State Program Review</a:t>
          </a:r>
        </a:p>
      </dsp:txBody>
      <dsp:txXfrm>
        <a:off x="3256756" y="2372914"/>
        <a:ext cx="2960687" cy="1776412"/>
      </dsp:txXfrm>
    </dsp:sp>
    <dsp:sp modelId="{F39B3676-F6B0-47DC-AF58-C3588F867756}">
      <dsp:nvSpPr>
        <dsp:cNvPr id="0" name=""/>
        <dsp:cNvSpPr/>
      </dsp:nvSpPr>
      <dsp:spPr>
        <a:xfrm>
          <a:off x="6513512" y="2372914"/>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Small Business Financing Strategy</a:t>
          </a:r>
        </a:p>
      </dsp:txBody>
      <dsp:txXfrm>
        <a:off x="6513512" y="2372914"/>
        <a:ext cx="2960687" cy="17764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F0567-DA52-4110-A2FF-CEBC4EFEAB0D}">
      <dsp:nvSpPr>
        <dsp:cNvPr id="0" name=""/>
        <dsp:cNvSpPr/>
      </dsp:nvSpPr>
      <dsp:spPr>
        <a:xfrm>
          <a:off x="0" y="19906"/>
          <a:ext cx="9398000" cy="806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Chicago</a:t>
          </a:r>
          <a:endParaRPr lang="en-US" sz="2800" kern="1200" dirty="0"/>
        </a:p>
      </dsp:txBody>
      <dsp:txXfrm>
        <a:off x="0" y="19906"/>
        <a:ext cx="9398000" cy="806400"/>
      </dsp:txXfrm>
    </dsp:sp>
    <dsp:sp modelId="{0707E1E6-886F-43D7-92A9-C6C2021CFFD7}">
      <dsp:nvSpPr>
        <dsp:cNvPr id="0" name=""/>
        <dsp:cNvSpPr/>
      </dsp:nvSpPr>
      <dsp:spPr>
        <a:xfrm>
          <a:off x="0" y="826306"/>
          <a:ext cx="9398000" cy="39967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 typeface="Symbol" panose="05050102010706020507" pitchFamily="18" charset="2"/>
            <a:buChar char=""/>
          </a:pPr>
          <a:r>
            <a:rPr lang="en-US" sz="2800" kern="1200" dirty="0"/>
            <a:t>Starting March 31, Chicago’s Small Business Resiliency Fund, will accept applications from small businesses in Chicago for low-interest </a:t>
          </a:r>
          <a:r>
            <a:rPr lang="en-US" sz="2800" b="1" kern="1200" dirty="0"/>
            <a:t>loans</a:t>
          </a:r>
          <a:r>
            <a:rPr lang="en-US" sz="2800" kern="1200" dirty="0"/>
            <a:t> of up to $50,000 with repayment terms of up to five years</a:t>
          </a:r>
        </a:p>
        <a:p>
          <a:pPr marL="571500" lvl="2" indent="-285750" algn="l" defTabSz="1244600">
            <a:lnSpc>
              <a:spcPct val="90000"/>
            </a:lnSpc>
            <a:spcBef>
              <a:spcPct val="0"/>
            </a:spcBef>
            <a:spcAft>
              <a:spcPct val="15000"/>
            </a:spcAft>
            <a:buFont typeface="Symbol" panose="05050102010706020507" pitchFamily="18" charset="2"/>
            <a:buChar char=""/>
          </a:pPr>
          <a:r>
            <a:rPr lang="en-US" sz="2800" kern="1200" dirty="0"/>
            <a:t>qualifying Loan amount depends on your revenues before business was affected by the coronavirus, applicants must demonstrate a 25% drop in revenue, have less than $3 million in revenue and fewer than 50 employees, and have no current tax liens or legal judgments.</a:t>
          </a:r>
        </a:p>
      </dsp:txBody>
      <dsp:txXfrm>
        <a:off x="0" y="826306"/>
        <a:ext cx="9398000" cy="399671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D4032-B1D1-4F26-AB79-3636C36DBDE7}">
      <dsp:nvSpPr>
        <dsp:cNvPr id="0" name=""/>
        <dsp:cNvSpPr/>
      </dsp:nvSpPr>
      <dsp:spPr>
        <a:xfrm>
          <a:off x="0" y="26124"/>
          <a:ext cx="9829800"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a:t>Denver</a:t>
          </a:r>
          <a:endParaRPr lang="en-US" sz="3000" kern="1200"/>
        </a:p>
      </dsp:txBody>
      <dsp:txXfrm>
        <a:off x="0" y="26124"/>
        <a:ext cx="9829800" cy="864000"/>
      </dsp:txXfrm>
    </dsp:sp>
    <dsp:sp modelId="{212D2BE0-CCCA-4198-A6D5-158980E81ACA}">
      <dsp:nvSpPr>
        <dsp:cNvPr id="0" name=""/>
        <dsp:cNvSpPr/>
      </dsp:nvSpPr>
      <dsp:spPr>
        <a:xfrm>
          <a:off x="0" y="890124"/>
          <a:ext cx="9829800" cy="33763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Font typeface="Symbol" panose="05050102010706020507" pitchFamily="18" charset="2"/>
            <a:buChar char=""/>
          </a:pPr>
          <a:r>
            <a:rPr lang="en-US" sz="3000" kern="1200" dirty="0"/>
            <a:t>Denver’s Small Business Emergency Relief program offers cash </a:t>
          </a:r>
          <a:r>
            <a:rPr lang="en-US" sz="3000" b="1" kern="1200" dirty="0"/>
            <a:t>grants</a:t>
          </a:r>
          <a:r>
            <a:rPr lang="en-US" sz="3000" kern="1200" dirty="0"/>
            <a:t> of up to $7,500 to businesses in industries particularly hard-hit by the coronavirus; small businesses that have lost the ability to operate, including restaurants, retail shops, barbershops and nail salons; grants will be distributed monthly, and the first applications will be due March 31.</a:t>
          </a:r>
        </a:p>
      </dsp:txBody>
      <dsp:txXfrm>
        <a:off x="0" y="890124"/>
        <a:ext cx="9829800" cy="33763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96A21-EBB5-44D1-A3F0-446BA510AF8B}">
      <dsp:nvSpPr>
        <dsp:cNvPr id="0" name=""/>
        <dsp:cNvSpPr/>
      </dsp:nvSpPr>
      <dsp:spPr>
        <a:xfrm>
          <a:off x="0" y="3415"/>
          <a:ext cx="10160000"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a:t>Los Angeles</a:t>
          </a:r>
          <a:endParaRPr lang="en-US" sz="2200" kern="1200"/>
        </a:p>
      </dsp:txBody>
      <dsp:txXfrm>
        <a:off x="0" y="3415"/>
        <a:ext cx="10160000" cy="633600"/>
      </dsp:txXfrm>
    </dsp:sp>
    <dsp:sp modelId="{68D70E0A-6FB1-4758-B354-D0557FAE767E}">
      <dsp:nvSpPr>
        <dsp:cNvPr id="0" name=""/>
        <dsp:cNvSpPr/>
      </dsp:nvSpPr>
      <dsp:spPr>
        <a:xfrm>
          <a:off x="0" y="637015"/>
          <a:ext cx="10160000"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Los Angeles Small Business Emergency Microloan Program provides businesses and microenterprises in Los Angeles that are provide low-income jobs can get an emergency </a:t>
          </a:r>
          <a:r>
            <a:rPr lang="en-US" sz="2200" b="1" kern="1200" dirty="0"/>
            <a:t>microloan</a:t>
          </a:r>
          <a:r>
            <a:rPr lang="en-US" sz="2200" kern="1200" dirty="0"/>
            <a:t> of $5,000 to $20,000; loans with repayment terms of six months to one year carry an interest rate of 0% and five-year loans have interest rates of 3% to 5%;</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To qualify, you must meet requirements including having “reasonable and responsible” individual credit history, commit to use the loan for working capital only and ensure your business is located within the City of Los Angeles; if you own 20% or more of the business, you must guarantee the loan</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Los Angeles has also instituted a moratorium on evictions of businesses impacted by the coronavirus through March 31.</a:t>
          </a:r>
        </a:p>
      </dsp:txBody>
      <dsp:txXfrm>
        <a:off x="0" y="637015"/>
        <a:ext cx="10160000" cy="380457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D3911-E31E-4A89-B523-16C58C412CFD}">
      <dsp:nvSpPr>
        <dsp:cNvPr id="0" name=""/>
        <dsp:cNvSpPr/>
      </dsp:nvSpPr>
      <dsp:spPr>
        <a:xfrm>
          <a:off x="0" y="62819"/>
          <a:ext cx="9906000"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New York City</a:t>
          </a:r>
          <a:endParaRPr lang="en-US" sz="2400" kern="1200" dirty="0"/>
        </a:p>
      </dsp:txBody>
      <dsp:txXfrm>
        <a:off x="0" y="62819"/>
        <a:ext cx="9906000" cy="691200"/>
      </dsp:txXfrm>
    </dsp:sp>
    <dsp:sp modelId="{77333BA5-6C89-4653-AA85-873E77B3CF78}">
      <dsp:nvSpPr>
        <dsp:cNvPr id="0" name=""/>
        <dsp:cNvSpPr/>
      </dsp:nvSpPr>
      <dsp:spPr>
        <a:xfrm>
          <a:off x="0" y="754019"/>
          <a:ext cx="9906000" cy="37551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Symbol" panose="05050102010706020507" pitchFamily="18" charset="2"/>
            <a:buChar char=""/>
          </a:pPr>
          <a:r>
            <a:rPr lang="en-US" sz="2400" kern="1200"/>
            <a:t>New York City Employee Retention Grant Program offers small businesses with one to four employees a grant of up to $27,000 that covers 40% of payroll costs over the course of two months for companies that lost 25% of your revenue due to the coronavirus; and</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New York City Small Business Continuity Fund is available for a business with fewer than 100 employees; you can get up to $75,000 in interest-free loans from the city to cover revenue losses; eligibility includes businesses within the five boroughs that have experienced at least a 25% reduction in revenue, with no tax liens or legal judgments, and demonstrated ability to repay the loan.</a:t>
          </a:r>
        </a:p>
      </dsp:txBody>
      <dsp:txXfrm>
        <a:off x="0" y="754019"/>
        <a:ext cx="9906000" cy="37551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04302-F670-416C-9D85-F8C41028F5C0}">
      <dsp:nvSpPr>
        <dsp:cNvPr id="0" name=""/>
        <dsp:cNvSpPr/>
      </dsp:nvSpPr>
      <dsp:spPr>
        <a:xfrm>
          <a:off x="0" y="718979"/>
          <a:ext cx="10160000" cy="3515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645668" rIns="788529" bIns="220472" numCol="1" spcCol="1270" anchor="t" anchorCtr="0">
          <a:noAutofit/>
        </a:bodyPr>
        <a:lstStyle/>
        <a:p>
          <a:pPr marL="285750" lvl="1" indent="-285750" algn="l" defTabSz="1377950">
            <a:lnSpc>
              <a:spcPct val="90000"/>
            </a:lnSpc>
            <a:spcBef>
              <a:spcPct val="0"/>
            </a:spcBef>
            <a:spcAft>
              <a:spcPct val="15000"/>
            </a:spcAft>
            <a:buFont typeface="Symbol" panose="05050102010706020507" pitchFamily="18" charset="2"/>
            <a:buChar char=""/>
          </a:pPr>
          <a:r>
            <a:rPr lang="en-US" sz="3100" kern="1200"/>
            <a:t>In Portland, small businesses in the Jade District and Old Town Chinatown neighborhoods can apply for emergency funding to support their businesses by March 23. Up to $190,000 total is available from local government sources. Priority will be given to Asian- and Pacific Islander-owned businesses.</a:t>
          </a:r>
        </a:p>
      </dsp:txBody>
      <dsp:txXfrm>
        <a:off x="0" y="718979"/>
        <a:ext cx="10160000" cy="3515400"/>
      </dsp:txXfrm>
    </dsp:sp>
    <dsp:sp modelId="{9A127F2F-6818-4344-8B06-22C1F3D71063}">
      <dsp:nvSpPr>
        <dsp:cNvPr id="0" name=""/>
        <dsp:cNvSpPr/>
      </dsp:nvSpPr>
      <dsp:spPr>
        <a:xfrm>
          <a:off x="508000" y="261419"/>
          <a:ext cx="711200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377950">
            <a:lnSpc>
              <a:spcPct val="90000"/>
            </a:lnSpc>
            <a:spcBef>
              <a:spcPct val="0"/>
            </a:spcBef>
            <a:spcAft>
              <a:spcPct val="35000"/>
            </a:spcAft>
            <a:buNone/>
          </a:pPr>
          <a:r>
            <a:rPr lang="en-US" sz="3100" b="1" kern="1200"/>
            <a:t>Portland</a:t>
          </a:r>
          <a:endParaRPr lang="en-US" sz="3100" kern="1200"/>
        </a:p>
      </dsp:txBody>
      <dsp:txXfrm>
        <a:off x="552672" y="306091"/>
        <a:ext cx="7022656" cy="82577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324C4-BD87-4784-9B89-17CBE9FC1743}">
      <dsp:nvSpPr>
        <dsp:cNvPr id="0" name=""/>
        <dsp:cNvSpPr/>
      </dsp:nvSpPr>
      <dsp:spPr>
        <a:xfrm>
          <a:off x="0" y="164020"/>
          <a:ext cx="9753600"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San Francisco</a:t>
          </a:r>
          <a:endParaRPr lang="en-US" sz="2400" kern="1200"/>
        </a:p>
      </dsp:txBody>
      <dsp:txXfrm>
        <a:off x="0" y="164020"/>
        <a:ext cx="9753600" cy="691200"/>
      </dsp:txXfrm>
    </dsp:sp>
    <dsp:sp modelId="{EC6EE5D6-2EA3-4E64-869F-A2E28F19C272}">
      <dsp:nvSpPr>
        <dsp:cNvPr id="0" name=""/>
        <dsp:cNvSpPr/>
      </dsp:nvSpPr>
      <dsp:spPr>
        <a:xfrm>
          <a:off x="0" y="855220"/>
          <a:ext cx="9753600" cy="34257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San Francisco COVID-19 Small Business Resiliency Fund is offered for businesses with between one and five employees can apply for up to $10,000 in emergency funding to help cover rent and employee salaries, who lost 25% or more of their revenue, has less than $2.5 million in gross receipts and is properly licensed to operate in San Francisco</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San Francisco has also initiated a moratorium on evictions for small- and medium-sized businesses whose revenue has been affected by the coronavirus effective for 30 days starting March 17, and the mayor has the capability to extend it for another 30 days.</a:t>
          </a:r>
        </a:p>
      </dsp:txBody>
      <dsp:txXfrm>
        <a:off x="0" y="855220"/>
        <a:ext cx="9753600" cy="342576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2A185-CE6F-492C-A090-F4C16049437A}">
      <dsp:nvSpPr>
        <dsp:cNvPr id="0" name=""/>
        <dsp:cNvSpPr/>
      </dsp:nvSpPr>
      <dsp:spPr>
        <a:xfrm>
          <a:off x="0" y="2008480"/>
          <a:ext cx="10160000" cy="103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11BD37-D828-461E-9417-F30322429A76}">
      <dsp:nvSpPr>
        <dsp:cNvPr id="0" name=""/>
        <dsp:cNvSpPr/>
      </dsp:nvSpPr>
      <dsp:spPr>
        <a:xfrm>
          <a:off x="508000" y="1403320"/>
          <a:ext cx="7112000"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822450">
            <a:lnSpc>
              <a:spcPct val="90000"/>
            </a:lnSpc>
            <a:spcBef>
              <a:spcPct val="0"/>
            </a:spcBef>
            <a:spcAft>
              <a:spcPct val="35000"/>
            </a:spcAft>
            <a:buNone/>
          </a:pPr>
          <a:r>
            <a:rPr lang="en-US" sz="4100" kern="1200" dirty="0"/>
            <a:t>Additional Financing Programs</a:t>
          </a:r>
        </a:p>
      </dsp:txBody>
      <dsp:txXfrm>
        <a:off x="567083" y="1462403"/>
        <a:ext cx="6993834" cy="109215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04302-F670-416C-9D85-F8C41028F5C0}">
      <dsp:nvSpPr>
        <dsp:cNvPr id="0" name=""/>
        <dsp:cNvSpPr/>
      </dsp:nvSpPr>
      <dsp:spPr>
        <a:xfrm>
          <a:off x="0" y="306299"/>
          <a:ext cx="10160000" cy="4189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95732" rIns="788529" bIns="135128"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Statewide SBA lender and small business mentoring services available to help low-income, low-wealth and other disadvantaged communities join the economic mainstream; ECDI offers small business loans from $750-$350,000, a Community Advantage (7A) program for $50,000-$250,000, Veteran loans for equipment purchases, working capital, and revolving lines of credit, and construction loans between $5,000-$150,000 to finance labor and materials for specific construction jobs.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Similar programs can be found in other states; many have been funded through the SBA PRIME (Program for Investment in Micro-Entrepreneurs) program or Community Advantage program.</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In Ohio, deferred loan payments are available on current ECDI loans.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ECDI working with SBA to create programs for small businesses not able to access SBA resources directly – will have more details by March 31, 2020.</a:t>
          </a:r>
        </a:p>
      </dsp:txBody>
      <dsp:txXfrm>
        <a:off x="0" y="306299"/>
        <a:ext cx="10160000" cy="4189500"/>
      </dsp:txXfrm>
    </dsp:sp>
    <dsp:sp modelId="{9A127F2F-6818-4344-8B06-22C1F3D71063}">
      <dsp:nvSpPr>
        <dsp:cNvPr id="0" name=""/>
        <dsp:cNvSpPr/>
      </dsp:nvSpPr>
      <dsp:spPr>
        <a:xfrm>
          <a:off x="508000" y="12929"/>
          <a:ext cx="711200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844550">
            <a:lnSpc>
              <a:spcPct val="90000"/>
            </a:lnSpc>
            <a:spcBef>
              <a:spcPct val="0"/>
            </a:spcBef>
            <a:spcAft>
              <a:spcPct val="35000"/>
            </a:spcAft>
            <a:buNone/>
          </a:pPr>
          <a:r>
            <a:rPr lang="en-US" sz="1900" b="1" kern="1200" dirty="0"/>
            <a:t>Economic &amp; Community Development Institute - Ohio</a:t>
          </a:r>
          <a:endParaRPr lang="en-US" sz="1900" kern="1200" dirty="0"/>
        </a:p>
      </dsp:txBody>
      <dsp:txXfrm>
        <a:off x="535380" y="40309"/>
        <a:ext cx="7057240" cy="50612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324C4-BD87-4784-9B89-17CBE9FC1743}">
      <dsp:nvSpPr>
        <dsp:cNvPr id="0" name=""/>
        <dsp:cNvSpPr/>
      </dsp:nvSpPr>
      <dsp:spPr>
        <a:xfrm>
          <a:off x="0" y="14430"/>
          <a:ext cx="9753600"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Community Development Block Grant (CDBG)</a:t>
          </a:r>
          <a:endParaRPr lang="en-US" sz="2200" kern="1200" dirty="0"/>
        </a:p>
      </dsp:txBody>
      <dsp:txXfrm>
        <a:off x="0" y="14430"/>
        <a:ext cx="9753600" cy="633600"/>
      </dsp:txXfrm>
    </dsp:sp>
    <dsp:sp modelId="{EC6EE5D6-2EA3-4E64-869F-A2E28F19C272}">
      <dsp:nvSpPr>
        <dsp:cNvPr id="0" name=""/>
        <dsp:cNvSpPr/>
      </dsp:nvSpPr>
      <dsp:spPr>
        <a:xfrm>
          <a:off x="0" y="648030"/>
          <a:ext cx="9753600" cy="39857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Economic Development &amp; Revolving Loan Fund Programs</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Must meet at least one National Objective (benefit LMI households, address slum and blight, or meet “urgent” need)</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Up to $10,000/FTE job created, max $500,000 or 50% of total eligible project costs (gap financing mechanism)</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51% of position held by LMI persons</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Fixed asset financing for land, building, M&amp;E and site prep related to business expansion or retention</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CDBG subordinates to primary lender</a:t>
          </a:r>
        </a:p>
        <a:p>
          <a:pPr marL="457200" lvl="2" indent="-228600" algn="l" defTabSz="977900">
            <a:lnSpc>
              <a:spcPct val="90000"/>
            </a:lnSpc>
            <a:spcBef>
              <a:spcPct val="0"/>
            </a:spcBef>
            <a:spcAft>
              <a:spcPct val="15000"/>
            </a:spcAft>
            <a:buFont typeface="Symbol" panose="05050102010706020507" pitchFamily="18" charset="2"/>
            <a:buChar char=""/>
          </a:pPr>
          <a:r>
            <a:rPr lang="en-US" sz="2200" kern="1200" dirty="0"/>
            <a:t>State RLF awards granted to counties/municipalities and funds are repaid into local RLF</a:t>
          </a:r>
        </a:p>
      </dsp:txBody>
      <dsp:txXfrm>
        <a:off x="0" y="648030"/>
        <a:ext cx="9753600" cy="39857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2B0C2-A23A-465F-AA58-E28507672587}">
      <dsp:nvSpPr>
        <dsp:cNvPr id="0" name=""/>
        <dsp:cNvSpPr/>
      </dsp:nvSpPr>
      <dsp:spPr>
        <a:xfrm>
          <a:off x="0" y="2286000"/>
          <a:ext cx="9448799" cy="15820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3332" tIns="853948" rIns="733332" bIns="241808" numCol="1" spcCol="1270" anchor="t" anchorCtr="0">
          <a:noAutofit/>
        </a:bodyPr>
        <a:lstStyle/>
        <a:p>
          <a:pPr marL="285750" lvl="1" indent="-285750" algn="l" defTabSz="1511300">
            <a:lnSpc>
              <a:spcPct val="90000"/>
            </a:lnSpc>
            <a:spcBef>
              <a:spcPct val="0"/>
            </a:spcBef>
            <a:spcAft>
              <a:spcPct val="15000"/>
            </a:spcAft>
            <a:buNone/>
          </a:pPr>
          <a:r>
            <a:rPr lang="en-US" sz="3400" kern="1200" dirty="0"/>
            <a:t>Michael </a:t>
          </a:r>
          <a:r>
            <a:rPr lang="en-US" sz="3400" kern="1200" dirty="0" err="1"/>
            <a:t>Kinninger</a:t>
          </a:r>
          <a:r>
            <a:rPr lang="en-US" sz="3400" kern="1200" dirty="0"/>
            <a:t>, Executive Director</a:t>
          </a:r>
        </a:p>
      </dsp:txBody>
      <dsp:txXfrm>
        <a:off x="0" y="2286000"/>
        <a:ext cx="9448799" cy="1582087"/>
      </dsp:txXfrm>
    </dsp:sp>
    <dsp:sp modelId="{EE4EDF2E-C080-43D0-BC49-5F422AF8D437}">
      <dsp:nvSpPr>
        <dsp:cNvPr id="0" name=""/>
        <dsp:cNvSpPr/>
      </dsp:nvSpPr>
      <dsp:spPr>
        <a:xfrm>
          <a:off x="472440" y="1243176"/>
          <a:ext cx="6614160"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Ohio Statewide Development Corporation</a:t>
          </a:r>
        </a:p>
      </dsp:txBody>
      <dsp:txXfrm>
        <a:off x="531523" y="1302259"/>
        <a:ext cx="6495994" cy="109215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04302-F670-416C-9D85-F8C41028F5C0}">
      <dsp:nvSpPr>
        <dsp:cNvPr id="0" name=""/>
        <dsp:cNvSpPr/>
      </dsp:nvSpPr>
      <dsp:spPr>
        <a:xfrm>
          <a:off x="0" y="449939"/>
          <a:ext cx="10160000" cy="3950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95732" rIns="788529" bIns="135128"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Provision of assistance to private, for-profit entities to carry out an economic development project – Section 105(a)(17) (42 U.S.C. 5305(a)(17)); 24 CFR 570.203(b)</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Provide grants or loans to support new businesses or business expansion to create jobs and manufacture medical supplies necessary to respond to infectious disease</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Avoid job loss caused by business closures related to social distancing by providing short-term working capital assistance to small businesses to enable retention of jobs held by low-and moderate-income individuals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Provision of assistance to microenterprises – Section 105(a)(22) (42 U.S.C. 5305(a)(22)); 24 CFR 570.201(b)</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Provide technical assistance, loans, grants or other financial assistance to establish, stabilize, and expand microenterprises that provide medical, food delivery, cleaning and other services to support home health and quarantine</a:t>
          </a:r>
        </a:p>
      </dsp:txBody>
      <dsp:txXfrm>
        <a:off x="0" y="449939"/>
        <a:ext cx="10160000" cy="3950100"/>
      </dsp:txXfrm>
    </dsp:sp>
    <dsp:sp modelId="{9A127F2F-6818-4344-8B06-22C1F3D71063}">
      <dsp:nvSpPr>
        <dsp:cNvPr id="0" name=""/>
        <dsp:cNvSpPr/>
      </dsp:nvSpPr>
      <dsp:spPr>
        <a:xfrm>
          <a:off x="508000" y="132629"/>
          <a:ext cx="711200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33450">
            <a:lnSpc>
              <a:spcPct val="90000"/>
            </a:lnSpc>
            <a:spcBef>
              <a:spcPct val="0"/>
            </a:spcBef>
            <a:spcAft>
              <a:spcPct val="35000"/>
            </a:spcAft>
            <a:buNone/>
          </a:pPr>
          <a:r>
            <a:rPr lang="en-US" sz="2100" b="1" kern="1200" dirty="0"/>
            <a:t>CDBG Eligible Activities to Support COVID-19 Response</a:t>
          </a:r>
          <a:endParaRPr lang="en-US" sz="2100" kern="1200" dirty="0"/>
        </a:p>
      </dsp:txBody>
      <dsp:txXfrm>
        <a:off x="535380" y="160009"/>
        <a:ext cx="7057240" cy="50612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324C4-BD87-4784-9B89-17CBE9FC1743}">
      <dsp:nvSpPr>
        <dsp:cNvPr id="0" name=""/>
        <dsp:cNvSpPr/>
      </dsp:nvSpPr>
      <dsp:spPr>
        <a:xfrm>
          <a:off x="0" y="119415"/>
          <a:ext cx="975360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Ohio CDBG RLF COVID-19 Guidance</a:t>
          </a:r>
          <a:endParaRPr lang="en-US" sz="2300" kern="1200" dirty="0"/>
        </a:p>
      </dsp:txBody>
      <dsp:txXfrm>
        <a:off x="0" y="119415"/>
        <a:ext cx="9753600" cy="604800"/>
      </dsp:txXfrm>
    </dsp:sp>
    <dsp:sp modelId="{EC6EE5D6-2EA3-4E64-869F-A2E28F19C272}">
      <dsp:nvSpPr>
        <dsp:cNvPr id="0" name=""/>
        <dsp:cNvSpPr/>
      </dsp:nvSpPr>
      <dsp:spPr>
        <a:xfrm>
          <a:off x="0" y="724215"/>
          <a:ext cx="9753600"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CDBG flexibility due to mandated shutdowns of many Ohio industries due to State of Emergency:</a:t>
          </a:r>
        </a:p>
        <a:p>
          <a:pPr marL="457200" lvl="2" indent="-228600" algn="l" defTabSz="933450">
            <a:lnSpc>
              <a:spcPct val="90000"/>
            </a:lnSpc>
            <a:spcBef>
              <a:spcPct val="0"/>
            </a:spcBef>
            <a:spcAft>
              <a:spcPct val="15000"/>
            </a:spcAft>
            <a:buFont typeface="Symbol" panose="05050102010706020507" pitchFamily="18" charset="2"/>
            <a:buChar char=""/>
          </a:pPr>
          <a:r>
            <a:rPr lang="en-US" sz="2100" kern="1200" dirty="0"/>
            <a:t>Flexible financing terms for new and existing loans during </a:t>
          </a:r>
          <a:r>
            <a:rPr lang="en-US" sz="2100" kern="1200" dirty="0" err="1"/>
            <a:t>SoE</a:t>
          </a:r>
          <a:r>
            <a:rPr lang="en-US" sz="2100" kern="1200" dirty="0"/>
            <a:t> - 0% interest loans</a:t>
          </a:r>
        </a:p>
        <a:p>
          <a:pPr marL="457200" lvl="2" indent="-228600" algn="l" defTabSz="933450">
            <a:lnSpc>
              <a:spcPct val="90000"/>
            </a:lnSpc>
            <a:spcBef>
              <a:spcPct val="0"/>
            </a:spcBef>
            <a:spcAft>
              <a:spcPct val="15000"/>
            </a:spcAft>
            <a:buFont typeface="Symbol" panose="05050102010706020507" pitchFamily="18" charset="2"/>
            <a:buChar char=""/>
          </a:pPr>
          <a:r>
            <a:rPr lang="en-US" sz="2100" kern="1200" dirty="0"/>
            <a:t>Working capital loans will not be capped at 30% of program income received in on year (principal, interest, and bank interest) – local RLF programs</a:t>
          </a:r>
        </a:p>
        <a:p>
          <a:pPr marL="457200" lvl="2" indent="-228600" algn="l" defTabSz="933450">
            <a:lnSpc>
              <a:spcPct val="90000"/>
            </a:lnSpc>
            <a:spcBef>
              <a:spcPct val="0"/>
            </a:spcBef>
            <a:spcAft>
              <a:spcPct val="15000"/>
            </a:spcAft>
            <a:buFont typeface="Symbol" panose="05050102010706020507" pitchFamily="18" charset="2"/>
            <a:buChar char=""/>
          </a:pPr>
          <a:r>
            <a:rPr lang="en-US" sz="2100" kern="1200" dirty="0"/>
            <a:t>Working capital loans may be approved without fixed asset investment</a:t>
          </a:r>
        </a:p>
        <a:p>
          <a:pPr marL="457200" lvl="2" indent="-228600" algn="l" defTabSz="933450">
            <a:lnSpc>
              <a:spcPct val="90000"/>
            </a:lnSpc>
            <a:spcBef>
              <a:spcPct val="0"/>
            </a:spcBef>
            <a:spcAft>
              <a:spcPct val="15000"/>
            </a:spcAft>
            <a:buFont typeface="Symbol" panose="05050102010706020507" pitchFamily="18" charset="2"/>
            <a:buChar char=""/>
          </a:pPr>
          <a:r>
            <a:rPr lang="en-US" sz="2100" kern="1200" dirty="0"/>
            <a:t>Deferred P&amp;I for new and existing loans for up to 6 months, with a 6-month renewal option as determined by local RLF board</a:t>
          </a:r>
        </a:p>
        <a:p>
          <a:pPr marL="457200" lvl="2" indent="-228600" algn="l" defTabSz="933450">
            <a:lnSpc>
              <a:spcPct val="90000"/>
            </a:lnSpc>
            <a:spcBef>
              <a:spcPct val="0"/>
            </a:spcBef>
            <a:spcAft>
              <a:spcPct val="15000"/>
            </a:spcAft>
            <a:buFont typeface="Symbol" panose="05050102010706020507" pitchFamily="18" charset="2"/>
            <a:buChar char=""/>
          </a:pPr>
          <a:r>
            <a:rPr lang="en-US" sz="2100" kern="1200" dirty="0"/>
            <a:t>New CDBG RLF projects still required to meet 51% LMI requirement</a:t>
          </a:r>
        </a:p>
        <a:p>
          <a:pPr marL="457200" lvl="2" indent="-228600" algn="l" defTabSz="933450">
            <a:lnSpc>
              <a:spcPct val="90000"/>
            </a:lnSpc>
            <a:spcBef>
              <a:spcPct val="0"/>
            </a:spcBef>
            <a:spcAft>
              <a:spcPct val="15000"/>
            </a:spcAft>
            <a:buFont typeface="Symbol" panose="05050102010706020507" pitchFamily="18" charset="2"/>
            <a:buChar char=""/>
          </a:pPr>
          <a:r>
            <a:rPr lang="en-US" sz="2100" kern="1200" dirty="0"/>
            <a:t>Applicant businesses may use current economic conditions as evidence Ohio may imminently lose jobs to support a job retention claim</a:t>
          </a:r>
        </a:p>
      </dsp:txBody>
      <dsp:txXfrm>
        <a:off x="0" y="724215"/>
        <a:ext cx="9753600" cy="380457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04302-F670-416C-9D85-F8C41028F5C0}">
      <dsp:nvSpPr>
        <dsp:cNvPr id="0" name=""/>
        <dsp:cNvSpPr/>
      </dsp:nvSpPr>
      <dsp:spPr>
        <a:xfrm>
          <a:off x="0" y="623981"/>
          <a:ext cx="10160000" cy="38209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437388" rIns="788529" bIns="149352"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Primary small business challenges – liquidity and solvency</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JP Morgan Institute estimates 50% of small businesses have a mere 15 days of cash buffer or less – the clock is ticking on small business solutions</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Unless financial resources and policymakers act, a generation of small businesses, including new entrepreneurs just getting their start, will be wiped out</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How can your organization be nimble and shift to meet unique needs of your business community?</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Think Big!</a:t>
          </a:r>
        </a:p>
      </dsp:txBody>
      <dsp:txXfrm>
        <a:off x="0" y="623981"/>
        <a:ext cx="10160000" cy="3820998"/>
      </dsp:txXfrm>
    </dsp:sp>
    <dsp:sp modelId="{9A127F2F-6818-4344-8B06-22C1F3D71063}">
      <dsp:nvSpPr>
        <dsp:cNvPr id="0" name=""/>
        <dsp:cNvSpPr/>
      </dsp:nvSpPr>
      <dsp:spPr>
        <a:xfrm>
          <a:off x="508000" y="0"/>
          <a:ext cx="711200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33450">
            <a:lnSpc>
              <a:spcPct val="90000"/>
            </a:lnSpc>
            <a:spcBef>
              <a:spcPct val="0"/>
            </a:spcBef>
            <a:spcAft>
              <a:spcPct val="35000"/>
            </a:spcAft>
            <a:buNone/>
          </a:pPr>
          <a:r>
            <a:rPr lang="en-US" sz="2100" b="1" kern="1200" dirty="0"/>
            <a:t>Why Small Business Financing Solutions Matter</a:t>
          </a:r>
          <a:endParaRPr lang="en-US" sz="2100" kern="1200" dirty="0"/>
        </a:p>
      </dsp:txBody>
      <dsp:txXfrm>
        <a:off x="538262" y="30262"/>
        <a:ext cx="7051476" cy="55939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23605-CE02-4F54-A929-8C65244E2958}">
      <dsp:nvSpPr>
        <dsp:cNvPr id="0" name=""/>
        <dsp:cNvSpPr/>
      </dsp:nvSpPr>
      <dsp:spPr>
        <a:xfrm>
          <a:off x="381961" y="596"/>
          <a:ext cx="5560676" cy="14767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Montrose Group Small Business Finance Approach</a:t>
          </a:r>
        </a:p>
      </dsp:txBody>
      <dsp:txXfrm>
        <a:off x="381961" y="596"/>
        <a:ext cx="5560676" cy="147676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DDCC0-2447-4FE4-9807-54F04A1E45B8}">
      <dsp:nvSpPr>
        <dsp:cNvPr id="0" name=""/>
        <dsp:cNvSpPr/>
      </dsp:nvSpPr>
      <dsp:spPr>
        <a:xfrm>
          <a:off x="714374" y="0"/>
          <a:ext cx="8096250" cy="3573034"/>
        </a:xfrm>
        <a:prstGeom prst="rightArrow">
          <a:avLst/>
        </a:prstGeom>
        <a:solidFill>
          <a:schemeClr val="bg1">
            <a:lumMod val="95000"/>
          </a:schemeClr>
        </a:solidFill>
        <a:ln>
          <a:solidFill>
            <a:schemeClr val="tx1"/>
          </a:solidFill>
        </a:ln>
        <a:effectLst/>
      </dsp:spPr>
      <dsp:style>
        <a:lnRef idx="0">
          <a:scrgbClr r="0" g="0" b="0"/>
        </a:lnRef>
        <a:fillRef idx="1">
          <a:scrgbClr r="0" g="0" b="0"/>
        </a:fillRef>
        <a:effectRef idx="0">
          <a:scrgbClr r="0" g="0" b="0"/>
        </a:effectRef>
        <a:fontRef idx="minor"/>
      </dsp:style>
    </dsp:sp>
    <dsp:sp modelId="{D3C1948D-65F8-4514-8E52-B1B5544D2E0F}">
      <dsp:nvSpPr>
        <dsp:cNvPr id="0" name=""/>
        <dsp:cNvSpPr/>
      </dsp:nvSpPr>
      <dsp:spPr>
        <a:xfrm>
          <a:off x="4999" y="1071910"/>
          <a:ext cx="2275326" cy="142921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Business Plan Review</a:t>
          </a:r>
        </a:p>
      </dsp:txBody>
      <dsp:txXfrm>
        <a:off x="74767" y="1141678"/>
        <a:ext cx="2135790" cy="1289677"/>
      </dsp:txXfrm>
    </dsp:sp>
    <dsp:sp modelId="{3FE9CFFA-8D5F-40AD-A252-D1646B1FDB37}">
      <dsp:nvSpPr>
        <dsp:cNvPr id="0" name=""/>
        <dsp:cNvSpPr/>
      </dsp:nvSpPr>
      <dsp:spPr>
        <a:xfrm>
          <a:off x="2418224" y="1071910"/>
          <a:ext cx="2275326" cy="1429213"/>
        </a:xfrm>
        <a:prstGeom prst="roundRect">
          <a:avLst/>
        </a:prstGeom>
        <a:solidFill>
          <a:srgbClr val="E561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Financing Options</a:t>
          </a:r>
        </a:p>
      </dsp:txBody>
      <dsp:txXfrm>
        <a:off x="2487992" y="1141678"/>
        <a:ext cx="2135790" cy="1289677"/>
      </dsp:txXfrm>
    </dsp:sp>
    <dsp:sp modelId="{99774858-4264-47C6-8C90-97B3B044EF44}">
      <dsp:nvSpPr>
        <dsp:cNvPr id="0" name=""/>
        <dsp:cNvSpPr/>
      </dsp:nvSpPr>
      <dsp:spPr>
        <a:xfrm>
          <a:off x="4831449" y="1071910"/>
          <a:ext cx="2275326" cy="1429213"/>
        </a:xfrm>
        <a:prstGeom prst="roundRect">
          <a:avLst/>
        </a:prstGeom>
        <a:solidFill>
          <a:srgbClr val="9E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Financing Applications</a:t>
          </a:r>
        </a:p>
      </dsp:txBody>
      <dsp:txXfrm>
        <a:off x="4901217" y="1141678"/>
        <a:ext cx="2135790" cy="1289677"/>
      </dsp:txXfrm>
    </dsp:sp>
    <dsp:sp modelId="{9445E895-0494-4262-AEDC-258F78FCBCD8}">
      <dsp:nvSpPr>
        <dsp:cNvPr id="0" name=""/>
        <dsp:cNvSpPr/>
      </dsp:nvSpPr>
      <dsp:spPr>
        <a:xfrm>
          <a:off x="7244674" y="1071910"/>
          <a:ext cx="2275326" cy="1429213"/>
        </a:xfrm>
        <a:prstGeom prst="roundRect">
          <a:avLst/>
        </a:prstGeom>
        <a:solidFill>
          <a:srgbClr val="8074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Financing Advocacy</a:t>
          </a:r>
        </a:p>
      </dsp:txBody>
      <dsp:txXfrm>
        <a:off x="7314442" y="1141678"/>
        <a:ext cx="2135790" cy="128967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6ED-6A02-4E12-82AF-E183D1E7E226}">
      <dsp:nvSpPr>
        <dsp:cNvPr id="0" name=""/>
        <dsp:cNvSpPr/>
      </dsp:nvSpPr>
      <dsp:spPr>
        <a:xfrm>
          <a:off x="730701" y="2396"/>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Conclusions</a:t>
          </a:r>
        </a:p>
      </dsp:txBody>
      <dsp:txXfrm>
        <a:off x="730701" y="2396"/>
        <a:ext cx="3513236" cy="2107942"/>
      </dsp:txXfrm>
    </dsp:sp>
    <dsp:sp modelId="{96AD692C-461E-45B2-B0CB-A79211BEFFFA}">
      <dsp:nvSpPr>
        <dsp:cNvPr id="0" name=""/>
        <dsp:cNvSpPr/>
      </dsp:nvSpPr>
      <dsp:spPr>
        <a:xfrm>
          <a:off x="4595261" y="2396"/>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Thoughts</a:t>
          </a:r>
        </a:p>
      </dsp:txBody>
      <dsp:txXfrm>
        <a:off x="4595261" y="2396"/>
        <a:ext cx="3513236" cy="2107942"/>
      </dsp:txXfrm>
    </dsp:sp>
    <dsp:sp modelId="{6ABD97AD-9170-4B52-902C-0E11FC1EB82E}">
      <dsp:nvSpPr>
        <dsp:cNvPr id="0" name=""/>
        <dsp:cNvSpPr/>
      </dsp:nvSpPr>
      <dsp:spPr>
        <a:xfrm>
          <a:off x="730701" y="2461661"/>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Questions</a:t>
          </a:r>
        </a:p>
      </dsp:txBody>
      <dsp:txXfrm>
        <a:off x="730701" y="2461661"/>
        <a:ext cx="3513236" cy="2107942"/>
      </dsp:txXfrm>
    </dsp:sp>
    <dsp:sp modelId="{E3F80422-C9E4-4F24-8CCE-0AD815C2023E}">
      <dsp:nvSpPr>
        <dsp:cNvPr id="0" name=""/>
        <dsp:cNvSpPr/>
      </dsp:nvSpPr>
      <dsp:spPr>
        <a:xfrm>
          <a:off x="4595261" y="2461661"/>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Contact</a:t>
          </a: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1"/>
            </a:rPr>
            <a:t>drobinson@montrosegroupllc.com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2"/>
            </a:rPr>
            <a:t>ngreen@montrosegroupllc.com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3"/>
            </a:rPr>
            <a:t>jbgrant@montrosegroupllc.com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4"/>
            </a:rPr>
            <a:t>mkinninger@osdc.net</a:t>
          </a:r>
          <a:endParaRPr lang="en-US" sz="1700" kern="1200" dirty="0">
            <a:solidFill>
              <a:schemeClr val="bg1"/>
            </a:solidFill>
          </a:endParaRPr>
        </a:p>
      </dsp:txBody>
      <dsp:txXfrm>
        <a:off x="4595261" y="2461661"/>
        <a:ext cx="3513236" cy="2107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7828C-4915-4524-A900-51D28424654F}">
      <dsp:nvSpPr>
        <dsp:cNvPr id="0" name=""/>
        <dsp:cNvSpPr/>
      </dsp:nvSpPr>
      <dsp:spPr>
        <a:xfrm>
          <a:off x="0" y="598169"/>
          <a:ext cx="10160000" cy="4189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95732" rIns="788529" bIns="135128"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Manufacturers like Honda, Ford, Fiat Chrysler and others have temporarily shut down U.S. facilities;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The National Restaurant Association estimates restaurants and the foodservice industry could sustain $225 billion in losses and eliminate 5-7 million jobs over the next three months;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The International Chamber of Shipping has estimated the pandemic is costing the worldwide industry around $350 million per week; January 2020 North American transport volume was down 9.4%, impacting the over 225,000 Americans working in the freight transportation industry according to recent USA Today reports;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Whether it is the $1.8 B economic impact of the Broadway theater district in New York or Ohio’s creative industries which account for $41 billion in economic activity, this industry is closed and will have millions of dollars in economic loss; and </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US unemployment jobless claims moves to 3.28 M</a:t>
          </a:r>
        </a:p>
      </dsp:txBody>
      <dsp:txXfrm>
        <a:off x="0" y="598169"/>
        <a:ext cx="10160000" cy="4189500"/>
      </dsp:txXfrm>
    </dsp:sp>
    <dsp:sp modelId="{30FC8898-F787-450A-9E8E-C136C339255D}">
      <dsp:nvSpPr>
        <dsp:cNvPr id="0" name=""/>
        <dsp:cNvSpPr/>
      </dsp:nvSpPr>
      <dsp:spPr>
        <a:xfrm>
          <a:off x="508000" y="317729"/>
          <a:ext cx="711200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844550">
            <a:lnSpc>
              <a:spcPct val="90000"/>
            </a:lnSpc>
            <a:spcBef>
              <a:spcPct val="0"/>
            </a:spcBef>
            <a:spcAft>
              <a:spcPct val="35000"/>
            </a:spcAft>
            <a:buNone/>
          </a:pPr>
          <a:r>
            <a:rPr lang="en-US" sz="1900" kern="1200" dirty="0"/>
            <a:t>COVID 19 Major U.S. Economic Impact</a:t>
          </a:r>
        </a:p>
      </dsp:txBody>
      <dsp:txXfrm>
        <a:off x="535380" y="345109"/>
        <a:ext cx="7057240"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2A185-CE6F-492C-A090-F4C16049437A}">
      <dsp:nvSpPr>
        <dsp:cNvPr id="0" name=""/>
        <dsp:cNvSpPr/>
      </dsp:nvSpPr>
      <dsp:spPr>
        <a:xfrm>
          <a:off x="0" y="1883200"/>
          <a:ext cx="101600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11BD37-D828-461E-9417-F30322429A76}">
      <dsp:nvSpPr>
        <dsp:cNvPr id="0" name=""/>
        <dsp:cNvSpPr/>
      </dsp:nvSpPr>
      <dsp:spPr>
        <a:xfrm>
          <a:off x="508000" y="923800"/>
          <a:ext cx="7112000" cy="191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2889250">
            <a:lnSpc>
              <a:spcPct val="90000"/>
            </a:lnSpc>
            <a:spcBef>
              <a:spcPct val="0"/>
            </a:spcBef>
            <a:spcAft>
              <a:spcPct val="35000"/>
            </a:spcAft>
            <a:buNone/>
          </a:pPr>
          <a:r>
            <a:rPr lang="en-US" sz="6500" kern="1200" dirty="0"/>
            <a:t>SBA Programs</a:t>
          </a:r>
        </a:p>
      </dsp:txBody>
      <dsp:txXfrm>
        <a:off x="601668" y="1017468"/>
        <a:ext cx="6924664" cy="1731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C89FF-799E-4973-AE6A-369472CB7C45}">
      <dsp:nvSpPr>
        <dsp:cNvPr id="0" name=""/>
        <dsp:cNvSpPr/>
      </dsp:nvSpPr>
      <dsp:spPr>
        <a:xfrm>
          <a:off x="0" y="145201"/>
          <a:ext cx="10160000"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Alaska</a:t>
          </a:r>
          <a:endParaRPr lang="en-US" sz="3200" kern="1200" dirty="0"/>
        </a:p>
      </dsp:txBody>
      <dsp:txXfrm>
        <a:off x="0" y="145201"/>
        <a:ext cx="10160000" cy="921600"/>
      </dsp:txXfrm>
    </dsp:sp>
    <dsp:sp modelId="{4130DA32-284E-4AC7-A55E-5372CDE6AA53}">
      <dsp:nvSpPr>
        <dsp:cNvPr id="0" name=""/>
        <dsp:cNvSpPr/>
      </dsp:nvSpPr>
      <dsp:spPr>
        <a:xfrm>
          <a:off x="0" y="972539"/>
          <a:ext cx="10160000" cy="3777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Symbol" panose="05050102010706020507" pitchFamily="18" charset="2"/>
            <a:buChar char=""/>
          </a:pPr>
          <a:r>
            <a:rPr lang="en-US" sz="3200" kern="1200" dirty="0"/>
            <a:t>Established the Alaska COVID-19 Emergency Business Loan Program:</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	provides 100% state-guaranteed loans to Alaskan             </a:t>
          </a:r>
          <a:br>
            <a:rPr lang="en-US" sz="3200" kern="1200" dirty="0"/>
          </a:br>
          <a:r>
            <a:rPr lang="en-US" sz="3200" kern="1200" dirty="0"/>
            <a:t>         businesses for immediate relief;</a:t>
          </a:r>
        </a:p>
        <a:p>
          <a:pPr marL="571500" lvl="2" indent="-285750" algn="l" defTabSz="1422400">
            <a:lnSpc>
              <a:spcPct val="90000"/>
            </a:lnSpc>
            <a:spcBef>
              <a:spcPct val="0"/>
            </a:spcBef>
            <a:spcAft>
              <a:spcPct val="15000"/>
            </a:spcAft>
            <a:buFont typeface="Symbol" panose="05050102010706020507" pitchFamily="18" charset="2"/>
            <a:buChar char=""/>
          </a:pPr>
          <a:r>
            <a:rPr lang="en-US" sz="3200" kern="1200" dirty="0"/>
            <a:t>         loan program will be administered by local banks </a:t>
          </a:r>
          <a:br>
            <a:rPr lang="en-US" sz="3200" kern="1200" dirty="0"/>
          </a:br>
          <a:r>
            <a:rPr lang="en-US" sz="3200" kern="1200" dirty="0"/>
            <a:t>         and structured to meet Alaska’s unique needs. </a:t>
          </a:r>
        </a:p>
        <a:p>
          <a:pPr marL="285750" lvl="1" indent="-285750" algn="l" defTabSz="1422400">
            <a:lnSpc>
              <a:spcPct val="90000"/>
            </a:lnSpc>
            <a:spcBef>
              <a:spcPct val="0"/>
            </a:spcBef>
            <a:spcAft>
              <a:spcPct val="15000"/>
            </a:spcAft>
            <a:buChar char="•"/>
          </a:pPr>
          <a:endParaRPr lang="en-US" sz="3200" kern="1200" dirty="0">
            <a:latin typeface="Arial" panose="020B0604020202020204" pitchFamily="34" charset="0"/>
            <a:cs typeface="Arial" panose="020B0604020202020204" pitchFamily="34" charset="0"/>
          </a:endParaRPr>
        </a:p>
      </dsp:txBody>
      <dsp:txXfrm>
        <a:off x="0" y="972539"/>
        <a:ext cx="10160000" cy="3777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06253-094A-47C2-8FE2-CE0CA240B106}">
      <dsp:nvSpPr>
        <dsp:cNvPr id="0" name=""/>
        <dsp:cNvSpPr/>
      </dsp:nvSpPr>
      <dsp:spPr>
        <a:xfrm>
          <a:off x="0" y="196605"/>
          <a:ext cx="1016000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Arkansas</a:t>
          </a:r>
          <a:endParaRPr lang="en-US" sz="2100" kern="1200"/>
        </a:p>
      </dsp:txBody>
      <dsp:txXfrm>
        <a:off x="0" y="196605"/>
        <a:ext cx="10160000" cy="604800"/>
      </dsp:txXfrm>
    </dsp:sp>
    <dsp:sp modelId="{2311D174-82C1-4746-866C-1F14B123E790}">
      <dsp:nvSpPr>
        <dsp:cNvPr id="0" name=""/>
        <dsp:cNvSpPr/>
      </dsp:nvSpPr>
      <dsp:spPr>
        <a:xfrm>
          <a:off x="0" y="801405"/>
          <a:ext cx="10160000" cy="3573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Allocation of $4,000,000 from the Governor's Quick Action Closing Fund, and an additional $3,000,000 from the Attorney General's Consumer Education and Enforcement Fund for eligible companies may apply for a </a:t>
          </a:r>
          <a:r>
            <a:rPr lang="en-US" sz="2100" b="1" kern="1200" dirty="0"/>
            <a:t>loan</a:t>
          </a:r>
          <a:r>
            <a:rPr lang="en-US" sz="2100" kern="1200" dirty="0"/>
            <a:t> or </a:t>
          </a:r>
          <a:r>
            <a:rPr lang="en-US" sz="2100" b="1" kern="1200" dirty="0"/>
            <a:t>loan guaranty </a:t>
          </a:r>
          <a:r>
            <a:rPr lang="en-US" sz="2100" kern="1200" dirty="0"/>
            <a:t>of up to $250,000  with a prioritization for small to medium-sized companies that are in the supply chain of essential goods and services (including healthcare, food manufacturing, logistics) including both loan guaranties and direct lending to businesses.</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Up to $12 million in CDBG assistance will be made available for COVID19 relief and recovery for grants to eligible local governments, providing direct economic assistance in the form of </a:t>
          </a:r>
          <a:r>
            <a:rPr lang="en-US" sz="2100" b="1" kern="1200" dirty="0"/>
            <a:t>loans</a:t>
          </a:r>
          <a:r>
            <a:rPr lang="en-US" sz="2100" kern="1200" dirty="0"/>
            <a:t> to companies impacted by COVID19 and </a:t>
          </a:r>
          <a:r>
            <a:rPr lang="en-US" sz="2100" b="1" kern="1200" dirty="0"/>
            <a:t>grants</a:t>
          </a:r>
          <a:r>
            <a:rPr lang="en-US" sz="2100" kern="1200" dirty="0"/>
            <a:t> to clinics, hospitals and other non-profits who are working hard to provide care in rural Arkansas and to vulnerable populations such as the homeless. </a:t>
          </a:r>
        </a:p>
      </dsp:txBody>
      <dsp:txXfrm>
        <a:off x="0" y="801405"/>
        <a:ext cx="10160000" cy="3573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F1C5B-5052-4CA2-9BE8-3681A60F18B5}">
      <dsp:nvSpPr>
        <dsp:cNvPr id="0" name=""/>
        <dsp:cNvSpPr/>
      </dsp:nvSpPr>
      <dsp:spPr>
        <a:xfrm>
          <a:off x="0" y="218279"/>
          <a:ext cx="975360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California</a:t>
          </a:r>
          <a:endParaRPr lang="en-US" sz="1800" kern="1200" dirty="0"/>
        </a:p>
      </dsp:txBody>
      <dsp:txXfrm>
        <a:off x="0" y="218279"/>
        <a:ext cx="9753600" cy="518400"/>
      </dsp:txXfrm>
    </dsp:sp>
    <dsp:sp modelId="{6C61210D-73FC-417A-9523-537741366FB1}">
      <dsp:nvSpPr>
        <dsp:cNvPr id="0" name=""/>
        <dsp:cNvSpPr/>
      </dsp:nvSpPr>
      <dsp:spPr>
        <a:xfrm>
          <a:off x="30479" y="736679"/>
          <a:ext cx="9692640" cy="4150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California’s Infrastructure and Economic Development Bank (</a:t>
          </a:r>
          <a:r>
            <a:rPr lang="en-US" sz="1800" kern="1200" dirty="0" err="1"/>
            <a:t>IBank</a:t>
          </a:r>
          <a:r>
            <a:rPr lang="en-US" sz="1800" kern="1200" dirty="0"/>
            <a:t>) will issue </a:t>
          </a:r>
          <a:r>
            <a:rPr lang="en-US" sz="1800" b="1" kern="1200" dirty="0"/>
            <a:t>loan guarantees </a:t>
          </a:r>
          <a:r>
            <a:rPr lang="en-US" sz="1800" kern="1200" dirty="0"/>
            <a:t>up to 95 percent of the loan through its partner Financial Development Corporations to help small business borrowers impacted by disasters or public safety power shutoffs and who need term loans or lines of credit for working capital. Small businesses, including small farms, nurseries, agriculture-related enterprises and nonprofits that have suffered an economic loss are eligible.</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Resources for businesses and/or physical damage may qualify; and this disaster program will help lenders and small businesses by providing loan guarantees of up to $1 million for small business borrowers in declared disaster areas; and</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California’s </a:t>
          </a:r>
          <a:r>
            <a:rPr lang="en-US" sz="1800" kern="1200" dirty="0" err="1"/>
            <a:t>IBank</a:t>
          </a:r>
          <a:r>
            <a:rPr lang="en-US" sz="1800" kern="1200" dirty="0"/>
            <a:t> is offering </a:t>
          </a:r>
          <a:r>
            <a:rPr lang="en-US" sz="1800" b="1" kern="1200" dirty="0"/>
            <a:t>loans</a:t>
          </a:r>
          <a:r>
            <a:rPr lang="en-US" sz="1800" kern="1200" dirty="0"/>
            <a:t> from $500 to $10,000 to low-wealth entrepreneurs in the declared disaster and emergency areas through its Jump Start Loan Program; </a:t>
          </a:r>
          <a:r>
            <a:rPr lang="en-US" sz="1800" kern="1200" dirty="0" err="1"/>
            <a:t>IBank</a:t>
          </a:r>
          <a:r>
            <a:rPr lang="en-US" sz="1800" kern="1200" dirty="0"/>
            <a:t> established the Jump Start Loan Program in 2016 as a small loan and financial literacy/technical assistance program designed for low-income small businesses in low-wealth communities, including businesses owned by women, minorities, veterans, people with disabilities and those previously incarcerated</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Access to </a:t>
          </a:r>
          <a:r>
            <a:rPr lang="en-US" sz="1800" kern="1200" dirty="0" err="1"/>
            <a:t>IBank’s</a:t>
          </a:r>
          <a:r>
            <a:rPr lang="en-US" sz="1800" kern="1200" dirty="0"/>
            <a:t> Disaster Relief Loan Guarantee Program and Jump Start Loan Program can be made through its partner Financial Development Corporations (FDCs)</a:t>
          </a:r>
        </a:p>
      </dsp:txBody>
      <dsp:txXfrm>
        <a:off x="30479" y="736679"/>
        <a:ext cx="9692640" cy="41504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72355-5145-4399-81BA-E09CBA4B7794}">
      <dsp:nvSpPr>
        <dsp:cNvPr id="0" name=""/>
        <dsp:cNvSpPr/>
      </dsp:nvSpPr>
      <dsp:spPr>
        <a:xfrm>
          <a:off x="0" y="530189"/>
          <a:ext cx="10160000" cy="3622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479044" rIns="788529" bIns="163576" numCol="1" spcCol="1270" anchor="t" anchorCtr="0">
          <a:noAutofit/>
        </a:bodyPr>
        <a:lstStyle/>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t>Created Hospitality Emergency Loan Program to provide </a:t>
          </a:r>
          <a:r>
            <a:rPr lang="en-US" sz="2300" b="1" kern="1200" dirty="0"/>
            <a:t>no-interest loans </a:t>
          </a:r>
          <a:r>
            <a:rPr lang="en-US" sz="2300" kern="1200" dirty="0"/>
            <a:t>capped at $10,000 per business per month to cover rent, utilities and other unavoidable bills; cannot be used for personnel costs</a:t>
          </a:r>
        </a:p>
        <a:p>
          <a:pPr marL="457200" lvl="2" indent="-228600" algn="l" defTabSz="1022350">
            <a:lnSpc>
              <a:spcPct val="90000"/>
            </a:lnSpc>
            <a:spcBef>
              <a:spcPct val="0"/>
            </a:spcBef>
            <a:spcAft>
              <a:spcPct val="15000"/>
            </a:spcAft>
            <a:buFont typeface="Symbol" panose="05050102010706020507" pitchFamily="18" charset="2"/>
            <a:buChar char=""/>
          </a:pPr>
          <a:r>
            <a:rPr lang="en-US" sz="2300" kern="1200" dirty="0"/>
            <a:t>loans have a 10-year term with payments deferred for nine months, the Delaware Division of Small Business will administer the program using existing state funds, and eligible businesses must have been in operation for at least a year, have annual revenue below $1.5 million and be in a certain hospitality-connected industries.</a:t>
          </a:r>
        </a:p>
      </dsp:txBody>
      <dsp:txXfrm>
        <a:off x="0" y="530189"/>
        <a:ext cx="10160000" cy="3622500"/>
      </dsp:txXfrm>
    </dsp:sp>
    <dsp:sp modelId="{3E75C532-67FE-40CB-88A7-76ED5B456227}">
      <dsp:nvSpPr>
        <dsp:cNvPr id="0" name=""/>
        <dsp:cNvSpPr/>
      </dsp:nvSpPr>
      <dsp:spPr>
        <a:xfrm>
          <a:off x="508000" y="190709"/>
          <a:ext cx="71120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022350">
            <a:lnSpc>
              <a:spcPct val="90000"/>
            </a:lnSpc>
            <a:spcBef>
              <a:spcPct val="0"/>
            </a:spcBef>
            <a:spcAft>
              <a:spcPct val="35000"/>
            </a:spcAft>
            <a:buNone/>
          </a:pPr>
          <a:r>
            <a:rPr lang="en-US" sz="2300" b="1" kern="1200"/>
            <a:t>Delaware</a:t>
          </a:r>
          <a:endParaRPr lang="en-US" sz="2300" kern="1200"/>
        </a:p>
      </dsp:txBody>
      <dsp:txXfrm>
        <a:off x="541144" y="223853"/>
        <a:ext cx="70457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EE5D3133-29D6-45B6-9E2E-9FE0690FC340}" type="datetimeFigureOut">
              <a:rPr lang="en-US" smtClean="0"/>
              <a:t>3/27/2020</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C85DA65F-F8FB-4192-B3E4-F0CBFF469632}" type="slidenum">
              <a:rPr lang="en-US" smtClean="0"/>
              <a:t>‹#›</a:t>
            </a:fld>
            <a:endParaRPr lang="en-US"/>
          </a:p>
        </p:txBody>
      </p:sp>
    </p:spTree>
    <p:extLst>
      <p:ext uri="{BB962C8B-B14F-4D97-AF65-F5344CB8AC3E}">
        <p14:creationId xmlns:p14="http://schemas.microsoft.com/office/powerpoint/2010/main" val="415694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vl1pPr>
          </a:lstStyle>
          <a:p>
            <a:fld id="{4FFB7D63-088E-4C63-B84C-307BB92085E0}" type="datetimeFigureOut">
              <a:rPr lang="en-US" smtClean="0"/>
              <a:t>3/27/2020</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2464" tIns="46232" rIns="92464" bIns="46232" rtlCol="0" anchor="b"/>
          <a:lstStyle>
            <a:lvl1pPr algn="r">
              <a:defRPr sz="1200"/>
            </a:lvl1pPr>
          </a:lstStyle>
          <a:p>
            <a:fld id="{6601BCCF-DD54-4DD0-8664-94CABD3D4CDC}" type="slidenum">
              <a:rPr lang="en-US" smtClean="0"/>
              <a:t>‹#›</a:t>
            </a:fld>
            <a:endParaRPr lang="en-US"/>
          </a:p>
        </p:txBody>
      </p:sp>
    </p:spTree>
    <p:extLst>
      <p:ext uri="{BB962C8B-B14F-4D97-AF65-F5344CB8AC3E}">
        <p14:creationId xmlns:p14="http://schemas.microsoft.com/office/powerpoint/2010/main" val="228718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lvl="0"/>
            <a:r>
              <a:rPr lang="en-US" dirty="0"/>
              <a:t>A Trend</a:t>
            </a:r>
          </a:p>
          <a:p>
            <a:pPr lvl="1"/>
            <a:r>
              <a:rPr lang="en-US" b="0" i="0" dirty="0"/>
              <a:t>General direction in which something is developing or changing</a:t>
            </a:r>
          </a:p>
          <a:p>
            <a:pPr lvl="1"/>
            <a:r>
              <a:rPr lang="en-US" b="0" i="0" dirty="0"/>
              <a:t>The</a:t>
            </a:r>
            <a:r>
              <a:rPr lang="en-US" b="0" i="0" baseline="0" dirty="0"/>
              <a:t> mullet haircut was a poor fashion decision</a:t>
            </a:r>
          </a:p>
          <a:p>
            <a:pPr lvl="1"/>
            <a:r>
              <a:rPr lang="en-US" b="0" i="0" baseline="0" dirty="0"/>
              <a:t>The shift to a global economy was a long-term shift in the general direction of the economy</a:t>
            </a:r>
          </a:p>
          <a:p>
            <a:pPr lvl="1"/>
            <a:r>
              <a:rPr lang="en-US" b="0" i="0" baseline="0" dirty="0"/>
              <a:t>The art of economic development is understanding what is truly a shift in the general direction of the economy and what is just a fad.</a:t>
            </a:r>
            <a:endParaRPr lang="en-US" dirty="0"/>
          </a:p>
        </p:txBody>
      </p:sp>
      <p:sp>
        <p:nvSpPr>
          <p:cNvPr id="4" name="Slide Number Placeholder 3"/>
          <p:cNvSpPr>
            <a:spLocks noGrp="1"/>
          </p:cNvSpPr>
          <p:nvPr>
            <p:ph type="sldNum" sz="quarter" idx="10"/>
          </p:nvPr>
        </p:nvSpPr>
        <p:spPr/>
        <p:txBody>
          <a:bodyPr/>
          <a:lstStyle/>
          <a:p>
            <a:fld id="{90184E5C-9E75-4D89-A76B-FE0557752002}" type="slidenum">
              <a:rPr lang="en-US" smtClean="0"/>
              <a:t>2</a:t>
            </a:fld>
            <a:endParaRPr lang="en-US"/>
          </a:p>
        </p:txBody>
      </p:sp>
    </p:spTree>
    <p:extLst>
      <p:ext uri="{BB962C8B-B14F-4D97-AF65-F5344CB8AC3E}">
        <p14:creationId xmlns:p14="http://schemas.microsoft.com/office/powerpoint/2010/main" val="333512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1BCCF-DD54-4DD0-8664-94CABD3D4CDC}" type="slidenum">
              <a:rPr lang="en-US" smtClean="0"/>
              <a:t>16</a:t>
            </a:fld>
            <a:endParaRPr lang="en-US"/>
          </a:p>
        </p:txBody>
      </p:sp>
    </p:spTree>
    <p:extLst>
      <p:ext uri="{BB962C8B-B14F-4D97-AF65-F5344CB8AC3E}">
        <p14:creationId xmlns:p14="http://schemas.microsoft.com/office/powerpoint/2010/main" val="128153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01BCCF-DD54-4DD0-8664-94CABD3D4CDC}" type="slidenum">
              <a:rPr lang="en-US" smtClean="0"/>
              <a:t>43</a:t>
            </a:fld>
            <a:endParaRPr lang="en-US"/>
          </a:p>
        </p:txBody>
      </p:sp>
    </p:spTree>
    <p:extLst>
      <p:ext uri="{BB962C8B-B14F-4D97-AF65-F5344CB8AC3E}">
        <p14:creationId xmlns:p14="http://schemas.microsoft.com/office/powerpoint/2010/main" val="1708141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905001"/>
            <a:ext cx="10058400" cy="2593975"/>
          </a:xfrm>
        </p:spPr>
        <p:txBody>
          <a:bodyPr anchor="b"/>
          <a:lstStyle>
            <a:lvl1pPr>
              <a:defRPr sz="6600" baseline="0">
                <a:ln>
                  <a:noFill/>
                </a:ln>
                <a:solidFill>
                  <a:schemeClr val="tx2"/>
                </a:solidFill>
              </a:defRPr>
            </a:lvl1pPr>
          </a:lstStyle>
          <a:p>
            <a:r>
              <a:rPr lang="en-US" dirty="0"/>
              <a:t>Capitalizing on Economic Development Trends</a:t>
            </a:r>
          </a:p>
        </p:txBody>
      </p:sp>
      <p:sp>
        <p:nvSpPr>
          <p:cNvPr id="3" name="Subtitle 2"/>
          <p:cNvSpPr>
            <a:spLocks noGrp="1"/>
          </p:cNvSpPr>
          <p:nvPr>
            <p:ph type="subTitle" idx="1" hasCustomPrompt="1"/>
          </p:nvPr>
        </p:nvSpPr>
        <p:spPr>
          <a:xfrm>
            <a:off x="914400" y="4572000"/>
            <a:ext cx="8615680" cy="1066800"/>
          </a:xfrm>
        </p:spPr>
        <p:txBody>
          <a:bodyPr anchor="t">
            <a:norm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David J. Robinson</a:t>
            </a:r>
          </a:p>
          <a:p>
            <a:r>
              <a:rPr lang="en-US" dirty="0"/>
              <a:t>Montrose Group, LLC</a:t>
            </a:r>
          </a:p>
        </p:txBody>
      </p:sp>
      <p:sp>
        <p:nvSpPr>
          <p:cNvPr id="4" name="Date Placeholder 3"/>
          <p:cNvSpPr>
            <a:spLocks noGrp="1"/>
          </p:cNvSpPr>
          <p:nvPr>
            <p:ph type="dt" sz="half" idx="10"/>
          </p:nvPr>
        </p:nvSpPr>
        <p:spPr/>
        <p:txBody>
          <a:bodyPr/>
          <a:lstStyle/>
          <a:p>
            <a:fld id="{457FDE1A-DD7D-4EC1-9895-5963EBC34430}" type="datetime1">
              <a:rPr lang="en-US" smtClean="0"/>
              <a:t>3/27/2020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8968" y="76200"/>
            <a:ext cx="2705100" cy="6953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E769B5-2E26-4DE5-9B18-B8535DF7E681}"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D2A35-3825-44F4-AD72-B618559FBA51}"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baseline="0"/>
            </a:lvl1pPr>
          </a:lstStyle>
          <a:p>
            <a:r>
              <a:rPr lang="en-US" dirty="0"/>
              <a:t>Capitalizing on Economic Development Trends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1C5900-32F6-4C02-A3B1-718322A3256B}"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162675"/>
            <a:ext cx="2705100" cy="6953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20233-071D-4423-98B6-B29B2B5D3AE8}"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D074A9-EBA7-452F-8F19-273B70F49C70}" type="datetime1">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EA100E-522E-42AE-BE9E-7B4BFFB598F0}" type="datetime1">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158A17-ED15-4FA5-A054-D166C9BAA5D9}" type="datetime1">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2D988-21C5-4B27-BE8B-2A7441AB314B}" type="datetime1">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22840F-F714-4EEB-BA29-B1335172823D}" type="datetime1">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630EE1-B89A-4347-82E7-11865157F42B}" type="datetime1">
              <a:rPr lang="en-US" smtClean="0"/>
              <a:t>3/27/2020</a:t>
            </a:fld>
            <a:endParaRPr lang="en-US"/>
          </a:p>
        </p:txBody>
      </p:sp>
      <p:sp>
        <p:nvSpPr>
          <p:cNvPr id="9" name="Slide Number Placeholder 8"/>
          <p:cNvSpPr>
            <a:spLocks noGrp="1"/>
          </p:cNvSpPr>
          <p:nvPr>
            <p:ph type="sldNum" sz="quarter" idx="11"/>
          </p:nvPr>
        </p:nvSpPr>
        <p:spPr/>
        <p:txBody>
          <a:bodyPr/>
          <a:lstStyle/>
          <a:p>
            <a:fld id="{C10C6D2F-C2EB-46BF-9C4D-9AF40BB853E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10C6D2F-C2EB-46BF-9C4D-9AF40BB853E9}"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E22A5DEB-35C0-4E7C-84A7-C0428B72D939}" type="datetime1">
              <a:rPr lang="en-US" smtClean="0"/>
              <a:t>3/27/2020</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emf"/><Relationship Id="rId5" Type="http://schemas.openxmlformats.org/officeDocument/2006/relationships/image" Target="../media/image5.jpg"/><Relationship Id="rId10" Type="http://schemas.openxmlformats.org/officeDocument/2006/relationships/image" Target="../media/image10.emf"/><Relationship Id="rId4" Type="http://schemas.openxmlformats.org/officeDocument/2006/relationships/hyperlink" Target="https://www.palgrave.com/page/detail/economic-development-from-the-state-and-local-perspective-david-j-robinson/?isb=9781137320674" TargetMode="Externa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89012"/>
            <a:ext cx="10058400" cy="2593975"/>
          </a:xfrm>
        </p:spPr>
        <p:txBody>
          <a:bodyPr/>
          <a:lstStyle/>
          <a:p>
            <a:r>
              <a:rPr lang="en-US" sz="5400" dirty="0"/>
              <a:t>COVID 19 Small Business Finance Options</a:t>
            </a:r>
          </a:p>
        </p:txBody>
      </p:sp>
      <p:sp>
        <p:nvSpPr>
          <p:cNvPr id="3" name="Subtitle 2"/>
          <p:cNvSpPr>
            <a:spLocks noGrp="1"/>
          </p:cNvSpPr>
          <p:nvPr>
            <p:ph type="subTitle" idx="1"/>
          </p:nvPr>
        </p:nvSpPr>
        <p:spPr>
          <a:xfrm>
            <a:off x="914400" y="4572000"/>
            <a:ext cx="8615680" cy="1600200"/>
          </a:xfrm>
        </p:spPr>
        <p:txBody>
          <a:bodyPr>
            <a:normAutofit fontScale="85000" lnSpcReduction="20000"/>
          </a:bodyPr>
          <a:lstStyle/>
          <a:p>
            <a:r>
              <a:rPr lang="en-US" dirty="0"/>
              <a:t>Dave Robinson</a:t>
            </a:r>
          </a:p>
          <a:p>
            <a:r>
              <a:rPr lang="en-US" dirty="0"/>
              <a:t>Nate Green</a:t>
            </a:r>
          </a:p>
          <a:p>
            <a:r>
              <a:rPr lang="en-US" dirty="0"/>
              <a:t>Jamie Beier Grant</a:t>
            </a:r>
          </a:p>
          <a:p>
            <a:r>
              <a:rPr lang="en-US" b="1" dirty="0"/>
              <a:t>Montrose Group, LLC</a:t>
            </a:r>
          </a:p>
          <a:p>
            <a:r>
              <a:rPr lang="en-US" dirty="0"/>
              <a:t>Michael </a:t>
            </a:r>
            <a:r>
              <a:rPr lang="en-US" dirty="0" err="1"/>
              <a:t>Kinninger</a:t>
            </a:r>
            <a:endParaRPr lang="en-US" dirty="0"/>
          </a:p>
          <a:p>
            <a:r>
              <a:rPr lang="en-US" b="1" dirty="0"/>
              <a:t>Ohio Statewide Development Corporation</a:t>
            </a:r>
          </a:p>
          <a:p>
            <a:endParaRPr lang="en-US" dirty="0"/>
          </a:p>
          <a:p>
            <a:endParaRPr lang="en-US" dirty="0"/>
          </a:p>
        </p:txBody>
      </p:sp>
      <p:sp>
        <p:nvSpPr>
          <p:cNvPr id="4" name="Date Placeholder 3"/>
          <p:cNvSpPr>
            <a:spLocks noGrp="1"/>
          </p:cNvSpPr>
          <p:nvPr>
            <p:ph type="dt" sz="half" idx="10"/>
          </p:nvPr>
        </p:nvSpPr>
        <p:spPr/>
        <p:txBody>
          <a:bodyPr/>
          <a:lstStyle/>
          <a:p>
            <a:fld id="{503ECA6C-DB0B-4743-9B46-D77B04D29F24}" type="datetime1">
              <a:rPr lang="en-US" smtClean="0"/>
              <a:t>3/27/2020</a:t>
            </a:fld>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1</a:t>
            </a:fld>
            <a:endParaRPr lang="en-US"/>
          </a:p>
        </p:txBody>
      </p:sp>
    </p:spTree>
    <p:extLst>
      <p:ext uri="{BB962C8B-B14F-4D97-AF65-F5344CB8AC3E}">
        <p14:creationId xmlns:p14="http://schemas.microsoft.com/office/powerpoint/2010/main" val="1768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FD55-3731-4994-BAE5-4BA74FA07F35}"/>
              </a:ext>
            </a:extLst>
          </p:cNvPr>
          <p:cNvSpPr>
            <a:spLocks noGrp="1"/>
          </p:cNvSpPr>
          <p:nvPr>
            <p:ph type="title"/>
          </p:nvPr>
        </p:nvSpPr>
        <p:spPr/>
        <p:txBody>
          <a:bodyPr/>
          <a:lstStyle/>
          <a:p>
            <a:r>
              <a:rPr lang="en-US" dirty="0"/>
              <a:t>SBA Loan Options</a:t>
            </a:r>
          </a:p>
        </p:txBody>
      </p:sp>
      <p:sp>
        <p:nvSpPr>
          <p:cNvPr id="3" name="Content Placeholder 2">
            <a:extLst>
              <a:ext uri="{FF2B5EF4-FFF2-40B4-BE49-F238E27FC236}">
                <a16:creationId xmlns:a16="http://schemas.microsoft.com/office/drawing/2014/main" id="{1A430984-1594-45BE-A0DF-C5DE65EB6056}"/>
              </a:ext>
            </a:extLst>
          </p:cNvPr>
          <p:cNvSpPr>
            <a:spLocks noGrp="1"/>
          </p:cNvSpPr>
          <p:nvPr>
            <p:ph idx="1"/>
          </p:nvPr>
        </p:nvSpPr>
        <p:spPr>
          <a:xfrm>
            <a:off x="609600" y="1371600"/>
            <a:ext cx="10160000" cy="4800600"/>
          </a:xfrm>
        </p:spPr>
        <p:txBody>
          <a:bodyPr>
            <a:normAutofit fontScale="92500" lnSpcReduction="20000"/>
          </a:bodyPr>
          <a:lstStyle/>
          <a:p>
            <a:pPr lvl="0"/>
            <a:r>
              <a:rPr lang="en-US" sz="2400" dirty="0"/>
              <a:t>7a</a:t>
            </a:r>
          </a:p>
          <a:p>
            <a:pPr lvl="1"/>
            <a:r>
              <a:rPr lang="en-US" dirty="0"/>
              <a:t>Loan from a conventional lender (e.g. bank, credit union, etc.)</a:t>
            </a:r>
          </a:p>
          <a:p>
            <a:pPr lvl="1"/>
            <a:r>
              <a:rPr lang="en-US" dirty="0"/>
              <a:t>Lender submits application to SBA to get government guaranty of loan</a:t>
            </a:r>
            <a:br>
              <a:rPr lang="en-US" dirty="0"/>
            </a:br>
            <a:endParaRPr lang="en-US" dirty="0"/>
          </a:p>
          <a:p>
            <a:pPr lvl="0"/>
            <a:r>
              <a:rPr lang="en-US" sz="2400" dirty="0"/>
              <a:t>504</a:t>
            </a:r>
          </a:p>
          <a:p>
            <a:pPr lvl="1"/>
            <a:r>
              <a:rPr lang="en-US" dirty="0"/>
              <a:t>Direct loan from SBA</a:t>
            </a:r>
          </a:p>
          <a:p>
            <a:pPr lvl="1"/>
            <a:r>
              <a:rPr lang="en-US" dirty="0"/>
              <a:t>Application processed by a CDC</a:t>
            </a:r>
          </a:p>
          <a:p>
            <a:pPr lvl="1"/>
            <a:r>
              <a:rPr lang="en-US" dirty="0"/>
              <a:t>Fixed assets only</a:t>
            </a:r>
            <a:br>
              <a:rPr lang="en-US" dirty="0"/>
            </a:br>
            <a:endParaRPr lang="en-US" dirty="0"/>
          </a:p>
          <a:p>
            <a:pPr lvl="0"/>
            <a:r>
              <a:rPr lang="en-US" sz="2400" dirty="0"/>
              <a:t>Economic Injury Disaster Loan (EIDL)</a:t>
            </a:r>
          </a:p>
          <a:p>
            <a:pPr lvl="1"/>
            <a:r>
              <a:rPr lang="en-US" dirty="0"/>
              <a:t>Working capital assistance during COVID-19 (or other disasters)</a:t>
            </a:r>
          </a:p>
          <a:p>
            <a:pPr lvl="1"/>
            <a:r>
              <a:rPr lang="en-US" dirty="0"/>
              <a:t>Business applies directly to SBA. Funds disbursed directly to business.</a:t>
            </a:r>
            <a:br>
              <a:rPr lang="en-US" dirty="0"/>
            </a:br>
            <a:endParaRPr lang="en-US" dirty="0"/>
          </a:p>
          <a:p>
            <a:pPr lvl="0"/>
            <a:r>
              <a:rPr lang="en-US" sz="2400" dirty="0"/>
              <a:t>Express Bridge Loan Pilot Program</a:t>
            </a:r>
          </a:p>
          <a:p>
            <a:pPr lvl="1"/>
            <a:r>
              <a:rPr lang="en-US" dirty="0"/>
              <a:t>A small 7a loan (up to $25,000) issued by a conventional lender to help with emergency cash flow needs until an EIDL or other loan can be obtained</a:t>
            </a:r>
          </a:p>
          <a:p>
            <a:endParaRPr lang="en-US" dirty="0"/>
          </a:p>
        </p:txBody>
      </p:sp>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10</a:t>
            </a:fld>
            <a:endParaRPr lang="en-US"/>
          </a:p>
        </p:txBody>
      </p:sp>
    </p:spTree>
    <p:extLst>
      <p:ext uri="{BB962C8B-B14F-4D97-AF65-F5344CB8AC3E}">
        <p14:creationId xmlns:p14="http://schemas.microsoft.com/office/powerpoint/2010/main" val="359926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FD55-3731-4994-BAE5-4BA74FA07F35}"/>
              </a:ext>
            </a:extLst>
          </p:cNvPr>
          <p:cNvSpPr>
            <a:spLocks noGrp="1"/>
          </p:cNvSpPr>
          <p:nvPr>
            <p:ph type="title"/>
          </p:nvPr>
        </p:nvSpPr>
        <p:spPr/>
        <p:txBody>
          <a:bodyPr/>
          <a:lstStyle/>
          <a:p>
            <a:r>
              <a:rPr lang="en-US" dirty="0"/>
              <a:t>SBA Loan Deferments</a:t>
            </a:r>
          </a:p>
        </p:txBody>
      </p:sp>
      <p:sp>
        <p:nvSpPr>
          <p:cNvPr id="3" name="Content Placeholder 2">
            <a:extLst>
              <a:ext uri="{FF2B5EF4-FFF2-40B4-BE49-F238E27FC236}">
                <a16:creationId xmlns:a16="http://schemas.microsoft.com/office/drawing/2014/main" id="{1A430984-1594-45BE-A0DF-C5DE65EB6056}"/>
              </a:ext>
            </a:extLst>
          </p:cNvPr>
          <p:cNvSpPr>
            <a:spLocks noGrp="1"/>
          </p:cNvSpPr>
          <p:nvPr>
            <p:ph idx="1"/>
          </p:nvPr>
        </p:nvSpPr>
        <p:spPr/>
        <p:txBody>
          <a:bodyPr>
            <a:normAutofit/>
          </a:bodyPr>
          <a:lstStyle/>
          <a:p>
            <a:pPr lvl="0"/>
            <a:r>
              <a:rPr lang="en-US" sz="2400" dirty="0"/>
              <a:t>504 and 7(a) lenders are authorized to issue 6-month loan deferments</a:t>
            </a:r>
          </a:p>
          <a:p>
            <a:pPr lvl="0"/>
            <a:endParaRPr lang="en-US" sz="2400" dirty="0"/>
          </a:p>
          <a:p>
            <a:pPr lvl="0"/>
            <a:r>
              <a:rPr lang="en-US" sz="2400" dirty="0"/>
              <a:t>504 Loans</a:t>
            </a:r>
          </a:p>
          <a:p>
            <a:pPr lvl="1"/>
            <a:r>
              <a:rPr lang="en-US" dirty="0"/>
              <a:t>Contact the </a:t>
            </a:r>
            <a:r>
              <a:rPr lang="en-US" u="sng" dirty="0"/>
              <a:t>CDC</a:t>
            </a:r>
            <a:r>
              <a:rPr lang="en-US" dirty="0"/>
              <a:t> through which the SBA 504 loan was processed</a:t>
            </a:r>
            <a:br>
              <a:rPr lang="en-US" dirty="0"/>
            </a:br>
            <a:endParaRPr lang="en-US" dirty="0"/>
          </a:p>
          <a:p>
            <a:r>
              <a:rPr lang="en-US" dirty="0"/>
              <a:t>7(a) Loans</a:t>
            </a:r>
          </a:p>
          <a:p>
            <a:pPr lvl="1"/>
            <a:r>
              <a:rPr lang="en-US" dirty="0"/>
              <a:t>Contact the </a:t>
            </a:r>
            <a:r>
              <a:rPr lang="en-US" u="sng" dirty="0"/>
              <a:t>Lender</a:t>
            </a:r>
            <a:r>
              <a:rPr lang="en-US" dirty="0"/>
              <a:t> (e.g. bank) through which the SBA 504 loan was obtained</a:t>
            </a:r>
            <a:br>
              <a:rPr lang="en-US" dirty="0"/>
            </a:br>
            <a:endParaRPr lang="en-US" dirty="0"/>
          </a:p>
          <a:p>
            <a:endParaRPr lang="en-US" dirty="0"/>
          </a:p>
          <a:p>
            <a:r>
              <a:rPr lang="en-US" dirty="0"/>
              <a:t>Many lenders are also approving loan deferments for non-SBA loans. Reach out to your lender!</a:t>
            </a:r>
          </a:p>
          <a:p>
            <a:endParaRPr lang="en-US" dirty="0"/>
          </a:p>
        </p:txBody>
      </p:sp>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11</a:t>
            </a:fld>
            <a:endParaRPr lang="en-US"/>
          </a:p>
        </p:txBody>
      </p:sp>
    </p:spTree>
    <p:extLst>
      <p:ext uri="{BB962C8B-B14F-4D97-AF65-F5344CB8AC3E}">
        <p14:creationId xmlns:p14="http://schemas.microsoft.com/office/powerpoint/2010/main" val="389834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FD55-3731-4994-BAE5-4BA74FA07F35}"/>
              </a:ext>
            </a:extLst>
          </p:cNvPr>
          <p:cNvSpPr>
            <a:spLocks noGrp="1"/>
          </p:cNvSpPr>
          <p:nvPr>
            <p:ph type="title"/>
          </p:nvPr>
        </p:nvSpPr>
        <p:spPr/>
        <p:txBody>
          <a:bodyPr/>
          <a:lstStyle/>
          <a:p>
            <a:r>
              <a:rPr lang="en-US" dirty="0"/>
              <a:t>SBA Economic Injury Disaster Loans (EIDLs)</a:t>
            </a:r>
          </a:p>
        </p:txBody>
      </p:sp>
      <p:sp>
        <p:nvSpPr>
          <p:cNvPr id="3" name="Content Placeholder 2">
            <a:extLst>
              <a:ext uri="{FF2B5EF4-FFF2-40B4-BE49-F238E27FC236}">
                <a16:creationId xmlns:a16="http://schemas.microsoft.com/office/drawing/2014/main" id="{1A430984-1594-45BE-A0DF-C5DE65EB6056}"/>
              </a:ext>
            </a:extLst>
          </p:cNvPr>
          <p:cNvSpPr>
            <a:spLocks noGrp="1"/>
          </p:cNvSpPr>
          <p:nvPr>
            <p:ph idx="1"/>
          </p:nvPr>
        </p:nvSpPr>
        <p:spPr/>
        <p:txBody>
          <a:bodyPr>
            <a:normAutofit/>
          </a:bodyPr>
          <a:lstStyle/>
          <a:p>
            <a:pPr lvl="0"/>
            <a:r>
              <a:rPr lang="en-US" dirty="0"/>
              <a:t>Permanent working capital up to $2 million</a:t>
            </a:r>
            <a:br>
              <a:rPr lang="en-US" dirty="0"/>
            </a:br>
            <a:endParaRPr lang="en-US" dirty="0"/>
          </a:p>
          <a:p>
            <a:pPr lvl="0"/>
            <a:r>
              <a:rPr lang="en-US" dirty="0"/>
              <a:t>Loan payments deferred for first year</a:t>
            </a:r>
            <a:br>
              <a:rPr lang="en-US" dirty="0"/>
            </a:br>
            <a:endParaRPr lang="en-US" dirty="0"/>
          </a:p>
          <a:p>
            <a:pPr lvl="0"/>
            <a:r>
              <a:rPr lang="en-US" dirty="0"/>
              <a:t>After deferment, repaid at 3.75% (Non-profits - 2.75%) for up to 30 years</a:t>
            </a:r>
            <a:br>
              <a:rPr lang="en-US" dirty="0"/>
            </a:br>
            <a:endParaRPr lang="en-US" dirty="0"/>
          </a:p>
          <a:p>
            <a:pPr lvl="0"/>
            <a:r>
              <a:rPr lang="en-US" dirty="0"/>
              <a:t>Collateral required for loans over $25,000</a:t>
            </a:r>
          </a:p>
          <a:p>
            <a:pPr lvl="0"/>
            <a:endParaRPr lang="en-US" dirty="0"/>
          </a:p>
          <a:p>
            <a:pPr lvl="0"/>
            <a:r>
              <a:rPr lang="en-US" dirty="0"/>
              <a:t>No prepayment penalty</a:t>
            </a:r>
            <a:br>
              <a:rPr lang="en-US" dirty="0"/>
            </a:br>
            <a:endParaRPr lang="en-US" dirty="0"/>
          </a:p>
          <a:p>
            <a:pPr lvl="0"/>
            <a:r>
              <a:rPr lang="en-US" dirty="0"/>
              <a:t>Used for operational costs like rent, utilities, and payroll. Can also be used to make payments on SBA loans or other long-term debt.</a:t>
            </a:r>
          </a:p>
          <a:p>
            <a:endParaRPr lang="en-US" dirty="0"/>
          </a:p>
        </p:txBody>
      </p:sp>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12</a:t>
            </a:fld>
            <a:endParaRPr lang="en-US"/>
          </a:p>
        </p:txBody>
      </p:sp>
    </p:spTree>
    <p:extLst>
      <p:ext uri="{BB962C8B-B14F-4D97-AF65-F5344CB8AC3E}">
        <p14:creationId xmlns:p14="http://schemas.microsoft.com/office/powerpoint/2010/main" val="217950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30984-1594-45BE-A0DF-C5DE65EB6056}"/>
              </a:ext>
            </a:extLst>
          </p:cNvPr>
          <p:cNvSpPr>
            <a:spLocks noGrp="1"/>
          </p:cNvSpPr>
          <p:nvPr>
            <p:ph idx="1"/>
          </p:nvPr>
        </p:nvSpPr>
        <p:spPr>
          <a:xfrm>
            <a:off x="609600" y="1371600"/>
            <a:ext cx="10160000" cy="4800600"/>
          </a:xfrm>
        </p:spPr>
        <p:txBody>
          <a:bodyPr>
            <a:normAutofit/>
          </a:bodyPr>
          <a:lstStyle/>
          <a:p>
            <a:pPr lvl="0"/>
            <a:r>
              <a:rPr lang="en-US" dirty="0"/>
              <a:t>Application Requirements</a:t>
            </a:r>
          </a:p>
          <a:p>
            <a:pPr lvl="1"/>
            <a:r>
              <a:rPr lang="en-US" sz="2200" dirty="0"/>
              <a:t>Application (SBA Form 5 or Form 5C for Sole Proprietorships)</a:t>
            </a:r>
          </a:p>
          <a:p>
            <a:pPr lvl="1"/>
            <a:r>
              <a:rPr lang="en-US" sz="2200" dirty="0"/>
              <a:t>IRS 4506T for applicant business and all 20%+ owners of the business</a:t>
            </a:r>
          </a:p>
          <a:p>
            <a:pPr lvl="1"/>
            <a:r>
              <a:rPr lang="en-US" sz="2200" dirty="0"/>
              <a:t>Most recent copy of business tax return</a:t>
            </a:r>
          </a:p>
          <a:p>
            <a:pPr lvl="1"/>
            <a:r>
              <a:rPr lang="en-US" sz="2200" dirty="0"/>
              <a:t>Schedule of Liabilities (SBA Form 2202)</a:t>
            </a:r>
            <a:br>
              <a:rPr lang="en-US" sz="2200" dirty="0"/>
            </a:br>
            <a:endParaRPr lang="en-US" sz="2200" dirty="0"/>
          </a:p>
          <a:p>
            <a:r>
              <a:rPr lang="en-US" sz="2400" dirty="0"/>
              <a:t>Other information that might be requested by SBA and helpful to have on hand:</a:t>
            </a:r>
          </a:p>
          <a:p>
            <a:pPr lvl="1"/>
            <a:r>
              <a:rPr lang="en-US" sz="2200" dirty="0"/>
              <a:t>Personal tax returns for all principals</a:t>
            </a:r>
          </a:p>
          <a:p>
            <a:pPr lvl="1"/>
            <a:r>
              <a:rPr lang="en-US" sz="2200" dirty="0"/>
              <a:t>Business year-end financial statements</a:t>
            </a:r>
          </a:p>
          <a:p>
            <a:pPr lvl="1"/>
            <a:r>
              <a:rPr lang="en-US" sz="2200" dirty="0"/>
              <a:t>Current P&amp;L (within 90 days)</a:t>
            </a:r>
          </a:p>
          <a:p>
            <a:pPr lvl="1"/>
            <a:r>
              <a:rPr lang="en-US" sz="2200" dirty="0"/>
              <a:t>Monthly Sales figures (SBA Form 1368)</a:t>
            </a:r>
          </a:p>
          <a:p>
            <a:pPr lvl="1"/>
            <a:endParaRPr lang="en-US" dirty="0"/>
          </a:p>
          <a:p>
            <a:endParaRPr lang="en-US" dirty="0"/>
          </a:p>
        </p:txBody>
      </p:sp>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13</a:t>
            </a:fld>
            <a:endParaRPr lang="en-US"/>
          </a:p>
        </p:txBody>
      </p:sp>
      <p:sp>
        <p:nvSpPr>
          <p:cNvPr id="9" name="Title 1">
            <a:extLst>
              <a:ext uri="{FF2B5EF4-FFF2-40B4-BE49-F238E27FC236}">
                <a16:creationId xmlns:a16="http://schemas.microsoft.com/office/drawing/2014/main" id="{1687039E-C27A-465A-B34A-04FD99E0593C}"/>
              </a:ext>
            </a:extLst>
          </p:cNvPr>
          <p:cNvSpPr>
            <a:spLocks noGrp="1"/>
          </p:cNvSpPr>
          <p:nvPr>
            <p:ph type="title"/>
          </p:nvPr>
        </p:nvSpPr>
        <p:spPr>
          <a:xfrm>
            <a:off x="609600" y="274638"/>
            <a:ext cx="10160000" cy="1143000"/>
          </a:xfrm>
        </p:spPr>
        <p:txBody>
          <a:bodyPr/>
          <a:lstStyle/>
          <a:p>
            <a:r>
              <a:rPr lang="en-US" dirty="0"/>
              <a:t>SBA Economic Injury Disaster Loans (EIDLs)</a:t>
            </a:r>
          </a:p>
        </p:txBody>
      </p:sp>
    </p:spTree>
    <p:extLst>
      <p:ext uri="{BB962C8B-B14F-4D97-AF65-F5344CB8AC3E}">
        <p14:creationId xmlns:p14="http://schemas.microsoft.com/office/powerpoint/2010/main" val="219571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30984-1594-45BE-A0DF-C5DE65EB6056}"/>
              </a:ext>
            </a:extLst>
          </p:cNvPr>
          <p:cNvSpPr>
            <a:spLocks noGrp="1"/>
          </p:cNvSpPr>
          <p:nvPr>
            <p:ph idx="1"/>
          </p:nvPr>
        </p:nvSpPr>
        <p:spPr>
          <a:xfrm>
            <a:off x="609600" y="1600200"/>
            <a:ext cx="10160000" cy="4191000"/>
          </a:xfrm>
        </p:spPr>
        <p:txBody>
          <a:bodyPr>
            <a:normAutofit/>
          </a:bodyPr>
          <a:lstStyle/>
          <a:p>
            <a:pPr lvl="0"/>
            <a:endParaRPr lang="en-US" sz="2400" dirty="0"/>
          </a:p>
          <a:p>
            <a:pPr lvl="0"/>
            <a:r>
              <a:rPr lang="en-US" sz="2400" dirty="0"/>
              <a:t>Apply online: disasterloan.sba.gov</a:t>
            </a:r>
          </a:p>
          <a:p>
            <a:pPr lvl="0"/>
            <a:endParaRPr lang="en-US" sz="2400" dirty="0"/>
          </a:p>
          <a:p>
            <a:r>
              <a:rPr lang="en-US" sz="2400" dirty="0"/>
              <a:t>Forms located here: disasterloan.sba.gov/</a:t>
            </a:r>
            <a:r>
              <a:rPr lang="en-US" sz="2400" dirty="0" err="1"/>
              <a:t>ela</a:t>
            </a:r>
            <a:r>
              <a:rPr lang="en-US" sz="2400" dirty="0"/>
              <a:t>/Information/</a:t>
            </a:r>
            <a:r>
              <a:rPr lang="en-US" sz="2400" dirty="0" err="1"/>
              <a:t>PaperForms</a:t>
            </a:r>
            <a:endParaRPr lang="en-US" sz="2400" dirty="0"/>
          </a:p>
          <a:p>
            <a:pPr lvl="0"/>
            <a:endParaRPr lang="en-US" sz="2400" dirty="0"/>
          </a:p>
          <a:p>
            <a:pPr lvl="1"/>
            <a:endParaRPr lang="en-US" sz="2400" dirty="0"/>
          </a:p>
          <a:p>
            <a:pPr marL="114300" indent="0">
              <a:buNone/>
            </a:pPr>
            <a:endParaRPr lang="en-US" sz="2400" dirty="0"/>
          </a:p>
        </p:txBody>
      </p:sp>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14</a:t>
            </a:fld>
            <a:endParaRPr lang="en-US"/>
          </a:p>
        </p:txBody>
      </p:sp>
      <p:sp>
        <p:nvSpPr>
          <p:cNvPr id="9" name="Title 1">
            <a:extLst>
              <a:ext uri="{FF2B5EF4-FFF2-40B4-BE49-F238E27FC236}">
                <a16:creationId xmlns:a16="http://schemas.microsoft.com/office/drawing/2014/main" id="{1687039E-C27A-465A-B34A-04FD99E0593C}"/>
              </a:ext>
            </a:extLst>
          </p:cNvPr>
          <p:cNvSpPr>
            <a:spLocks noGrp="1"/>
          </p:cNvSpPr>
          <p:nvPr>
            <p:ph type="title"/>
          </p:nvPr>
        </p:nvSpPr>
        <p:spPr>
          <a:xfrm>
            <a:off x="609600" y="274638"/>
            <a:ext cx="10160000" cy="1143000"/>
          </a:xfrm>
        </p:spPr>
        <p:txBody>
          <a:bodyPr/>
          <a:lstStyle/>
          <a:p>
            <a:r>
              <a:rPr lang="en-US" dirty="0"/>
              <a:t>SBA Economic Injury Disaster Loans (EIDLs)</a:t>
            </a:r>
          </a:p>
        </p:txBody>
      </p:sp>
    </p:spTree>
    <p:extLst>
      <p:ext uri="{BB962C8B-B14F-4D97-AF65-F5344CB8AC3E}">
        <p14:creationId xmlns:p14="http://schemas.microsoft.com/office/powerpoint/2010/main" val="35561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0EAC-F456-4B6F-B725-B13CCC4F3972}"/>
              </a:ext>
            </a:extLst>
          </p:cNvPr>
          <p:cNvSpPr>
            <a:spLocks noGrp="1"/>
          </p:cNvSpPr>
          <p:nvPr>
            <p:ph type="title"/>
          </p:nvPr>
        </p:nvSpPr>
        <p:spPr/>
        <p:txBody>
          <a:bodyPr/>
          <a:lstStyle/>
          <a:p>
            <a:r>
              <a:rPr lang="en-US" dirty="0"/>
              <a:t>COVID 19 Small Business Finance Options</a:t>
            </a:r>
          </a:p>
        </p:txBody>
      </p:sp>
      <p:sp>
        <p:nvSpPr>
          <p:cNvPr id="4" name="Date Placeholder 3">
            <a:extLst>
              <a:ext uri="{FF2B5EF4-FFF2-40B4-BE49-F238E27FC236}">
                <a16:creationId xmlns:a16="http://schemas.microsoft.com/office/drawing/2014/main" id="{82CDA820-FF6D-4A13-AB49-445400AF59EB}"/>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773C3C89-037C-42BE-941B-82539F444A35}"/>
              </a:ext>
            </a:extLst>
          </p:cNvPr>
          <p:cNvSpPr>
            <a:spLocks noGrp="1"/>
          </p:cNvSpPr>
          <p:nvPr>
            <p:ph type="sldNum" sz="quarter" idx="12"/>
          </p:nvPr>
        </p:nvSpPr>
        <p:spPr/>
        <p:txBody>
          <a:bodyPr/>
          <a:lstStyle/>
          <a:p>
            <a:fld id="{C10C6D2F-C2EB-46BF-9C4D-9AF40BB853E9}" type="slidenum">
              <a:rPr lang="en-US" smtClean="0"/>
              <a:t>15</a:t>
            </a:fld>
            <a:endParaRPr lang="en-US"/>
          </a:p>
        </p:txBody>
      </p:sp>
      <p:sp>
        <p:nvSpPr>
          <p:cNvPr id="16" name="TextBox 15">
            <a:extLst>
              <a:ext uri="{FF2B5EF4-FFF2-40B4-BE49-F238E27FC236}">
                <a16:creationId xmlns:a16="http://schemas.microsoft.com/office/drawing/2014/main" id="{0F90043B-6A92-4E5D-B4D1-6E767A33BF1F}"/>
              </a:ext>
            </a:extLst>
          </p:cNvPr>
          <p:cNvSpPr txBox="1"/>
          <p:nvPr/>
        </p:nvSpPr>
        <p:spPr>
          <a:xfrm>
            <a:off x="475362" y="1244025"/>
            <a:ext cx="10304616" cy="584775"/>
          </a:xfrm>
          <a:prstGeom prst="rect">
            <a:avLst/>
          </a:prstGeom>
          <a:noFill/>
        </p:spPr>
        <p:txBody>
          <a:bodyPr wrap="none" rtlCol="0">
            <a:spAutoFit/>
          </a:bodyPr>
          <a:lstStyle/>
          <a:p>
            <a:r>
              <a:rPr lang="en-US" sz="3200" dirty="0"/>
              <a:t>Proposed Federal Stimulus Economic Development Spending</a:t>
            </a:r>
          </a:p>
        </p:txBody>
      </p:sp>
      <p:graphicFrame>
        <p:nvGraphicFramePr>
          <p:cNvPr id="18" name="Content Placeholder 17">
            <a:extLst>
              <a:ext uri="{FF2B5EF4-FFF2-40B4-BE49-F238E27FC236}">
                <a16:creationId xmlns:a16="http://schemas.microsoft.com/office/drawing/2014/main" id="{D3DCD32C-75CA-42D4-918E-AA95CC727769}"/>
              </a:ext>
            </a:extLst>
          </p:cNvPr>
          <p:cNvGraphicFramePr>
            <a:graphicFrameLocks noGrp="1"/>
          </p:cNvGraphicFramePr>
          <p:nvPr>
            <p:ph idx="1"/>
            <p:extLst>
              <p:ext uri="{D42A27DB-BD31-4B8C-83A1-F6EECF244321}">
                <p14:modId xmlns:p14="http://schemas.microsoft.com/office/powerpoint/2010/main" val="3125416063"/>
              </p:ext>
            </p:extLst>
          </p:nvPr>
        </p:nvGraphicFramePr>
        <p:xfrm>
          <a:off x="475362" y="1981200"/>
          <a:ext cx="10192638" cy="3962399"/>
        </p:xfrm>
        <a:graphic>
          <a:graphicData uri="http://schemas.openxmlformats.org/drawingml/2006/table">
            <a:tbl>
              <a:tblPr>
                <a:tableStyleId>{5C22544A-7EE6-4342-B048-85BDC9FD1C3A}</a:tableStyleId>
              </a:tblPr>
              <a:tblGrid>
                <a:gridCol w="6202328">
                  <a:extLst>
                    <a:ext uri="{9D8B030D-6E8A-4147-A177-3AD203B41FA5}">
                      <a16:colId xmlns:a16="http://schemas.microsoft.com/office/drawing/2014/main" val="2702602652"/>
                    </a:ext>
                  </a:extLst>
                </a:gridCol>
                <a:gridCol w="3990310">
                  <a:extLst>
                    <a:ext uri="{9D8B030D-6E8A-4147-A177-3AD203B41FA5}">
                      <a16:colId xmlns:a16="http://schemas.microsoft.com/office/drawing/2014/main" val="695892619"/>
                    </a:ext>
                  </a:extLst>
                </a:gridCol>
              </a:tblGrid>
              <a:tr h="566057">
                <a:tc>
                  <a:txBody>
                    <a:bodyPr/>
                    <a:lstStyle/>
                    <a:p>
                      <a:pPr algn="l" fontAlgn="b"/>
                      <a:r>
                        <a:rPr lang="en-US" sz="2400" u="none" strike="noStrike" dirty="0">
                          <a:effectLst/>
                        </a:rPr>
                        <a:t>Federal Economic Development Program</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Federal Stimulus Funding</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14788623"/>
                  </a:ext>
                </a:extLst>
              </a:tr>
              <a:tr h="566057">
                <a:tc>
                  <a:txBody>
                    <a:bodyPr/>
                    <a:lstStyle/>
                    <a:p>
                      <a:pPr algn="l" fontAlgn="b"/>
                      <a:r>
                        <a:rPr lang="en-US" sz="2400" u="none" strike="noStrike">
                          <a:effectLst/>
                        </a:rPr>
                        <a:t>Economic Development Admnistration</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a:effectLst/>
                        </a:rPr>
                        <a:t>1,500,000,000</a:t>
                      </a:r>
                      <a:endParaRPr lang="en-US" sz="2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5646964"/>
                  </a:ext>
                </a:extLst>
              </a:tr>
              <a:tr h="566057">
                <a:tc>
                  <a:txBody>
                    <a:bodyPr/>
                    <a:lstStyle/>
                    <a:p>
                      <a:pPr algn="l" fontAlgn="b"/>
                      <a:r>
                        <a:rPr lang="en-US" sz="2400" u="none" strike="noStrike">
                          <a:effectLst/>
                        </a:rPr>
                        <a:t>Community Development Block Grant</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a:effectLst/>
                        </a:rPr>
                        <a:t>5,000,000,000</a:t>
                      </a:r>
                      <a:endParaRPr lang="en-US" sz="2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6053753"/>
                  </a:ext>
                </a:extLst>
              </a:tr>
              <a:tr h="566057">
                <a:tc>
                  <a:txBody>
                    <a:bodyPr/>
                    <a:lstStyle/>
                    <a:p>
                      <a:pPr algn="l" fontAlgn="b"/>
                      <a:r>
                        <a:rPr lang="en-US" sz="2400" u="none" strike="noStrike">
                          <a:effectLst/>
                        </a:rPr>
                        <a:t>USDA Rural Development</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a:effectLst/>
                        </a:rPr>
                        <a:t>290,500,000</a:t>
                      </a:r>
                      <a:endParaRPr lang="en-US" sz="2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78062439"/>
                  </a:ext>
                </a:extLst>
              </a:tr>
              <a:tr h="566057">
                <a:tc>
                  <a:txBody>
                    <a:bodyPr/>
                    <a:lstStyle/>
                    <a:p>
                      <a:pPr algn="l" fontAlgn="b"/>
                      <a:r>
                        <a:rPr lang="en-US" sz="2400" u="none" strike="noStrike">
                          <a:effectLst/>
                        </a:rPr>
                        <a:t>SBA</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a:effectLst/>
                        </a:rPr>
                        <a:t>377,015,000,000</a:t>
                      </a:r>
                      <a:endParaRPr lang="en-US" sz="2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03159796"/>
                  </a:ext>
                </a:extLst>
              </a:tr>
              <a:tr h="566057">
                <a:tc>
                  <a:txBody>
                    <a:bodyPr/>
                    <a:lstStyle/>
                    <a:p>
                      <a:pPr algn="l" fontAlgn="b"/>
                      <a:r>
                        <a:rPr lang="en-US" sz="2400" u="none" strike="noStrike">
                          <a:effectLst/>
                        </a:rPr>
                        <a:t>State &amp; Local Government</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a:effectLst/>
                        </a:rPr>
                        <a:t>150,000,000,000</a:t>
                      </a:r>
                      <a:endParaRPr lang="en-US" sz="2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07150459"/>
                  </a:ext>
                </a:extLst>
              </a:tr>
              <a:tr h="566057">
                <a:tc>
                  <a:txBody>
                    <a:bodyPr/>
                    <a:lstStyle/>
                    <a:p>
                      <a:pPr algn="l" fontAlgn="b"/>
                      <a:r>
                        <a:rPr lang="en-US" sz="2400" u="none" strike="noStrike">
                          <a:effectLst/>
                        </a:rPr>
                        <a:t>Treasury’s Exchange Stabilization Fund </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500,000,000,000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53917697"/>
                  </a:ext>
                </a:extLst>
              </a:tr>
            </a:tbl>
          </a:graphicData>
        </a:graphic>
      </p:graphicFrame>
    </p:spTree>
    <p:extLst>
      <p:ext uri="{BB962C8B-B14F-4D97-AF65-F5344CB8AC3E}">
        <p14:creationId xmlns:p14="http://schemas.microsoft.com/office/powerpoint/2010/main" val="304359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F7E5-A1B1-44E9-AD67-272DC412FF14}"/>
              </a:ext>
            </a:extLst>
          </p:cNvPr>
          <p:cNvSpPr>
            <a:spLocks noGrp="1"/>
          </p:cNvSpPr>
          <p:nvPr>
            <p:ph type="title"/>
          </p:nvPr>
        </p:nvSpPr>
        <p:spPr/>
        <p:txBody>
          <a:bodyPr/>
          <a:lstStyle/>
          <a:p>
            <a:r>
              <a:rPr lang="en-US" dirty="0"/>
              <a:t>COVID 19 Small Business Finance Options</a:t>
            </a:r>
          </a:p>
        </p:txBody>
      </p:sp>
      <p:sp>
        <p:nvSpPr>
          <p:cNvPr id="4" name="Date Placeholder 3">
            <a:extLst>
              <a:ext uri="{FF2B5EF4-FFF2-40B4-BE49-F238E27FC236}">
                <a16:creationId xmlns:a16="http://schemas.microsoft.com/office/drawing/2014/main" id="{5C1946E3-CD4B-4D38-A8A5-9A62480E3073}"/>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B1EF7D64-EBF2-4A6A-A4D4-8C1207762902}"/>
              </a:ext>
            </a:extLst>
          </p:cNvPr>
          <p:cNvSpPr>
            <a:spLocks noGrp="1"/>
          </p:cNvSpPr>
          <p:nvPr>
            <p:ph type="sldNum" sz="quarter" idx="12"/>
          </p:nvPr>
        </p:nvSpPr>
        <p:spPr/>
        <p:txBody>
          <a:bodyPr/>
          <a:lstStyle/>
          <a:p>
            <a:fld id="{C10C6D2F-C2EB-46BF-9C4D-9AF40BB853E9}" type="slidenum">
              <a:rPr lang="en-US" smtClean="0"/>
              <a:t>16</a:t>
            </a:fld>
            <a:endParaRPr lang="en-US"/>
          </a:p>
        </p:txBody>
      </p:sp>
      <p:graphicFrame>
        <p:nvGraphicFramePr>
          <p:cNvPr id="6" name="Content Placeholder 5">
            <a:extLst>
              <a:ext uri="{FF2B5EF4-FFF2-40B4-BE49-F238E27FC236}">
                <a16:creationId xmlns:a16="http://schemas.microsoft.com/office/drawing/2014/main" id="{1FC461F7-AA2C-4821-8C52-B42DAC4685F6}"/>
              </a:ext>
            </a:extLst>
          </p:cNvPr>
          <p:cNvGraphicFramePr>
            <a:graphicFrameLocks noGrp="1"/>
          </p:cNvGraphicFramePr>
          <p:nvPr>
            <p:ph idx="1"/>
            <p:extLst>
              <p:ext uri="{D42A27DB-BD31-4B8C-83A1-F6EECF244321}">
                <p14:modId xmlns:p14="http://schemas.microsoft.com/office/powerpoint/2010/main" val="4109151933"/>
              </p:ext>
            </p:extLst>
          </p:nvPr>
        </p:nvGraphicFramePr>
        <p:xfrm>
          <a:off x="609600" y="1447800"/>
          <a:ext cx="10160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786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18E4-A34A-4402-94A6-71D49CAE0767}"/>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2B6C1AA9-2750-4445-97ED-B8BD479B3660}"/>
              </a:ext>
            </a:extLst>
          </p:cNvPr>
          <p:cNvGraphicFramePr>
            <a:graphicFrameLocks noGrp="1"/>
          </p:cNvGraphicFramePr>
          <p:nvPr>
            <p:ph idx="1"/>
            <p:extLst>
              <p:ext uri="{D42A27DB-BD31-4B8C-83A1-F6EECF244321}">
                <p14:modId xmlns:p14="http://schemas.microsoft.com/office/powerpoint/2010/main" val="2217338269"/>
              </p:ext>
            </p:extLst>
          </p:nvPr>
        </p:nvGraphicFramePr>
        <p:xfrm>
          <a:off x="609600" y="1371600"/>
          <a:ext cx="1016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27515BA-3FD4-4663-9DF1-DF7BB1E8EB33}"/>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2806ED73-DC61-47E0-8AE0-184FA70957B4}"/>
              </a:ext>
            </a:extLst>
          </p:cNvPr>
          <p:cNvSpPr>
            <a:spLocks noGrp="1"/>
          </p:cNvSpPr>
          <p:nvPr>
            <p:ph type="sldNum" sz="quarter" idx="12"/>
          </p:nvPr>
        </p:nvSpPr>
        <p:spPr/>
        <p:txBody>
          <a:bodyPr/>
          <a:lstStyle/>
          <a:p>
            <a:fld id="{C10C6D2F-C2EB-46BF-9C4D-9AF40BB853E9}" type="slidenum">
              <a:rPr lang="en-US" smtClean="0"/>
              <a:t>17</a:t>
            </a:fld>
            <a:endParaRPr lang="en-US"/>
          </a:p>
        </p:txBody>
      </p:sp>
    </p:spTree>
    <p:extLst>
      <p:ext uri="{BB962C8B-B14F-4D97-AF65-F5344CB8AC3E}">
        <p14:creationId xmlns:p14="http://schemas.microsoft.com/office/powerpoint/2010/main" val="362364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696E-1217-4D61-BCFB-DFB1B6938F8D}"/>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3EE266C1-9FDA-4471-9005-38328FA0CE9F}"/>
              </a:ext>
            </a:extLst>
          </p:cNvPr>
          <p:cNvGraphicFramePr>
            <a:graphicFrameLocks noGrp="1"/>
          </p:cNvGraphicFramePr>
          <p:nvPr>
            <p:ph idx="1"/>
            <p:extLst>
              <p:ext uri="{D42A27DB-BD31-4B8C-83A1-F6EECF244321}">
                <p14:modId xmlns:p14="http://schemas.microsoft.com/office/powerpoint/2010/main" val="3096302443"/>
              </p:ext>
            </p:extLst>
          </p:nvPr>
        </p:nvGraphicFramePr>
        <p:xfrm>
          <a:off x="609600" y="16002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B1BA201-D16E-4BFE-B434-B6864E9774D9}"/>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08B30192-10FD-4130-BA8C-79ED77D9448E}"/>
              </a:ext>
            </a:extLst>
          </p:cNvPr>
          <p:cNvSpPr>
            <a:spLocks noGrp="1"/>
          </p:cNvSpPr>
          <p:nvPr>
            <p:ph type="sldNum" sz="quarter" idx="12"/>
          </p:nvPr>
        </p:nvSpPr>
        <p:spPr/>
        <p:txBody>
          <a:bodyPr/>
          <a:lstStyle/>
          <a:p>
            <a:fld id="{C10C6D2F-C2EB-46BF-9C4D-9AF40BB853E9}" type="slidenum">
              <a:rPr lang="en-US" smtClean="0"/>
              <a:t>18</a:t>
            </a:fld>
            <a:endParaRPr lang="en-US"/>
          </a:p>
        </p:txBody>
      </p:sp>
    </p:spTree>
    <p:extLst>
      <p:ext uri="{BB962C8B-B14F-4D97-AF65-F5344CB8AC3E}">
        <p14:creationId xmlns:p14="http://schemas.microsoft.com/office/powerpoint/2010/main" val="356070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8350-30FC-4DB2-A522-102E0A07B231}"/>
              </a:ext>
            </a:extLst>
          </p:cNvPr>
          <p:cNvSpPr>
            <a:spLocks noGrp="1"/>
          </p:cNvSpPr>
          <p:nvPr>
            <p:ph type="title"/>
          </p:nvPr>
        </p:nvSpPr>
        <p:spPr>
          <a:xfrm>
            <a:off x="609600" y="38100"/>
            <a:ext cx="10160000" cy="1143000"/>
          </a:xfrm>
        </p:spPr>
        <p:txBody>
          <a:bodyPr/>
          <a:lstStyle/>
          <a:p>
            <a:r>
              <a:rPr lang="en-US" dirty="0"/>
              <a:t>COVID 19 Small Business Finance Options</a:t>
            </a:r>
          </a:p>
        </p:txBody>
      </p:sp>
      <p:sp>
        <p:nvSpPr>
          <p:cNvPr id="4" name="Date Placeholder 3">
            <a:extLst>
              <a:ext uri="{FF2B5EF4-FFF2-40B4-BE49-F238E27FC236}">
                <a16:creationId xmlns:a16="http://schemas.microsoft.com/office/drawing/2014/main" id="{248654FC-7F89-4264-8DEB-01976DA51B75}"/>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FB4EF8C9-DC68-4F28-910D-020BCEF747DF}"/>
              </a:ext>
            </a:extLst>
          </p:cNvPr>
          <p:cNvSpPr>
            <a:spLocks noGrp="1"/>
          </p:cNvSpPr>
          <p:nvPr>
            <p:ph type="sldNum" sz="quarter" idx="12"/>
          </p:nvPr>
        </p:nvSpPr>
        <p:spPr/>
        <p:txBody>
          <a:bodyPr/>
          <a:lstStyle/>
          <a:p>
            <a:fld id="{C10C6D2F-C2EB-46BF-9C4D-9AF40BB853E9}" type="slidenum">
              <a:rPr lang="en-US" smtClean="0"/>
              <a:t>19</a:t>
            </a:fld>
            <a:endParaRPr lang="en-US"/>
          </a:p>
        </p:txBody>
      </p:sp>
      <p:graphicFrame>
        <p:nvGraphicFramePr>
          <p:cNvPr id="3" name="Diagram 2">
            <a:extLst>
              <a:ext uri="{FF2B5EF4-FFF2-40B4-BE49-F238E27FC236}">
                <a16:creationId xmlns:a16="http://schemas.microsoft.com/office/drawing/2014/main" id="{7BF69EFC-6C63-4184-84BA-519F13DA0F98}"/>
              </a:ext>
            </a:extLst>
          </p:cNvPr>
          <p:cNvGraphicFramePr/>
          <p:nvPr>
            <p:extLst>
              <p:ext uri="{D42A27DB-BD31-4B8C-83A1-F6EECF244321}">
                <p14:modId xmlns:p14="http://schemas.microsoft.com/office/powerpoint/2010/main" val="3490477519"/>
              </p:ext>
            </p:extLst>
          </p:nvPr>
        </p:nvGraphicFramePr>
        <p:xfrm>
          <a:off x="762000" y="1066800"/>
          <a:ext cx="9753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5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19 Small Business Finance Options</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6737622"/>
              </p:ext>
            </p:extLst>
          </p:nvPr>
        </p:nvGraphicFramePr>
        <p:xfrm>
          <a:off x="1981200" y="1600200"/>
          <a:ext cx="7239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727270BB-552A-4104-898E-AEA4EC83D26D}" type="datetime1">
              <a:rPr lang="en-US" smtClean="0"/>
              <a:t>3/27/2020</a:t>
            </a:fld>
            <a:endParaRPr lang="en-US"/>
          </a:p>
        </p:txBody>
      </p:sp>
      <p:sp>
        <p:nvSpPr>
          <p:cNvPr id="5" name="Slide Number Placeholder 4"/>
          <p:cNvSpPr>
            <a:spLocks noGrp="1"/>
          </p:cNvSpPr>
          <p:nvPr>
            <p:ph type="sldNum" sz="quarter" idx="12"/>
          </p:nvPr>
        </p:nvSpPr>
        <p:spPr/>
        <p:txBody>
          <a:bodyPr/>
          <a:lstStyle/>
          <a:p>
            <a:fld id="{26FCD533-B35B-43EA-8936-8334FF89DDCB}" type="slidenum">
              <a:rPr lang="en-US" smtClean="0"/>
              <a:t>2</a:t>
            </a:fld>
            <a:endParaRPr lang="en-US"/>
          </a:p>
        </p:txBody>
      </p:sp>
      <p:graphicFrame>
        <p:nvGraphicFramePr>
          <p:cNvPr id="3" name="Diagram 2">
            <a:extLst>
              <a:ext uri="{FF2B5EF4-FFF2-40B4-BE49-F238E27FC236}">
                <a16:creationId xmlns:a16="http://schemas.microsoft.com/office/drawing/2014/main" id="{4431050E-B40A-4673-AE3B-566FF511E6A4}"/>
              </a:ext>
            </a:extLst>
          </p:cNvPr>
          <p:cNvGraphicFramePr/>
          <p:nvPr>
            <p:extLst>
              <p:ext uri="{D42A27DB-BD31-4B8C-83A1-F6EECF244321}">
                <p14:modId xmlns:p14="http://schemas.microsoft.com/office/powerpoint/2010/main" val="4237776616"/>
              </p:ext>
            </p:extLst>
          </p:nvPr>
        </p:nvGraphicFramePr>
        <p:xfrm>
          <a:off x="685800" y="1417639"/>
          <a:ext cx="9474200" cy="44497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5191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BD49-FFDD-4CDE-98C7-8B09F4D7F529}"/>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C1680B6F-0124-49DB-9EA3-3A12DAA47F4E}"/>
              </a:ext>
            </a:extLst>
          </p:cNvPr>
          <p:cNvGraphicFramePr>
            <a:graphicFrameLocks noGrp="1"/>
          </p:cNvGraphicFramePr>
          <p:nvPr>
            <p:ph idx="1"/>
            <p:extLst>
              <p:ext uri="{D42A27DB-BD31-4B8C-83A1-F6EECF244321}">
                <p14:modId xmlns:p14="http://schemas.microsoft.com/office/powerpoint/2010/main" val="3087249501"/>
              </p:ext>
            </p:extLst>
          </p:nvPr>
        </p:nvGraphicFramePr>
        <p:xfrm>
          <a:off x="609600" y="1600200"/>
          <a:ext cx="10160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84EACB7-22E8-4DB3-9A1B-436450C74EDA}"/>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BCC38057-9576-48FA-96B1-4D4BC1CB068E}"/>
              </a:ext>
            </a:extLst>
          </p:cNvPr>
          <p:cNvSpPr>
            <a:spLocks noGrp="1"/>
          </p:cNvSpPr>
          <p:nvPr>
            <p:ph type="sldNum" sz="quarter" idx="12"/>
          </p:nvPr>
        </p:nvSpPr>
        <p:spPr/>
        <p:txBody>
          <a:bodyPr/>
          <a:lstStyle/>
          <a:p>
            <a:fld id="{C10C6D2F-C2EB-46BF-9C4D-9AF40BB853E9}" type="slidenum">
              <a:rPr lang="en-US" smtClean="0"/>
              <a:t>20</a:t>
            </a:fld>
            <a:endParaRPr lang="en-US"/>
          </a:p>
        </p:txBody>
      </p:sp>
    </p:spTree>
    <p:extLst>
      <p:ext uri="{BB962C8B-B14F-4D97-AF65-F5344CB8AC3E}">
        <p14:creationId xmlns:p14="http://schemas.microsoft.com/office/powerpoint/2010/main" val="271415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6016-C584-469B-8223-1413D1095F7F}"/>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A1FB85F9-183F-4477-9CB1-E1EF8D3999CC}"/>
              </a:ext>
            </a:extLst>
          </p:cNvPr>
          <p:cNvGraphicFramePr>
            <a:graphicFrameLocks noGrp="1"/>
          </p:cNvGraphicFramePr>
          <p:nvPr>
            <p:ph idx="1"/>
            <p:extLst>
              <p:ext uri="{D42A27DB-BD31-4B8C-83A1-F6EECF244321}">
                <p14:modId xmlns:p14="http://schemas.microsoft.com/office/powerpoint/2010/main" val="2104523142"/>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A255CD7-C8AB-4539-B7DE-CC8BF17F5581}"/>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100ADEC5-259A-4224-92E3-172D7510ADB9}"/>
              </a:ext>
            </a:extLst>
          </p:cNvPr>
          <p:cNvSpPr>
            <a:spLocks noGrp="1"/>
          </p:cNvSpPr>
          <p:nvPr>
            <p:ph type="sldNum" sz="quarter" idx="12"/>
          </p:nvPr>
        </p:nvSpPr>
        <p:spPr/>
        <p:txBody>
          <a:bodyPr/>
          <a:lstStyle/>
          <a:p>
            <a:fld id="{C10C6D2F-C2EB-46BF-9C4D-9AF40BB853E9}" type="slidenum">
              <a:rPr lang="en-US" smtClean="0"/>
              <a:t>21</a:t>
            </a:fld>
            <a:endParaRPr lang="en-US"/>
          </a:p>
        </p:txBody>
      </p:sp>
    </p:spTree>
    <p:extLst>
      <p:ext uri="{BB962C8B-B14F-4D97-AF65-F5344CB8AC3E}">
        <p14:creationId xmlns:p14="http://schemas.microsoft.com/office/powerpoint/2010/main" val="299129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93A0-A1E6-4A9F-9608-AC311C66AAB3}"/>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AB53FA6F-38E5-4F1B-834C-90B943847280}"/>
              </a:ext>
            </a:extLst>
          </p:cNvPr>
          <p:cNvGraphicFramePr>
            <a:graphicFrameLocks noGrp="1"/>
          </p:cNvGraphicFramePr>
          <p:nvPr>
            <p:ph idx="1"/>
            <p:extLst>
              <p:ext uri="{D42A27DB-BD31-4B8C-83A1-F6EECF244321}">
                <p14:modId xmlns:p14="http://schemas.microsoft.com/office/powerpoint/2010/main" val="1250462054"/>
              </p:ext>
            </p:extLst>
          </p:nvPr>
        </p:nvGraphicFramePr>
        <p:xfrm>
          <a:off x="575353" y="1417638"/>
          <a:ext cx="10160000" cy="47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A34C7BB-9BE1-439A-8659-82D1E672EA33}"/>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2976DBE0-F867-4A3D-8175-3C6B9803D087}"/>
              </a:ext>
            </a:extLst>
          </p:cNvPr>
          <p:cNvSpPr>
            <a:spLocks noGrp="1"/>
          </p:cNvSpPr>
          <p:nvPr>
            <p:ph type="sldNum" sz="quarter" idx="12"/>
          </p:nvPr>
        </p:nvSpPr>
        <p:spPr/>
        <p:txBody>
          <a:bodyPr/>
          <a:lstStyle/>
          <a:p>
            <a:fld id="{C10C6D2F-C2EB-46BF-9C4D-9AF40BB853E9}" type="slidenum">
              <a:rPr lang="en-US" smtClean="0"/>
              <a:t>22</a:t>
            </a:fld>
            <a:endParaRPr lang="en-US"/>
          </a:p>
        </p:txBody>
      </p:sp>
    </p:spTree>
    <p:extLst>
      <p:ext uri="{BB962C8B-B14F-4D97-AF65-F5344CB8AC3E}">
        <p14:creationId xmlns:p14="http://schemas.microsoft.com/office/powerpoint/2010/main" val="459622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3219-D302-4F7A-B955-BDBB5D7D2C51}"/>
              </a:ext>
            </a:extLst>
          </p:cNvPr>
          <p:cNvSpPr>
            <a:spLocks noGrp="1"/>
          </p:cNvSpPr>
          <p:nvPr>
            <p:ph type="title"/>
          </p:nvPr>
        </p:nvSpPr>
        <p:spPr/>
        <p:txBody>
          <a:bodyPr/>
          <a:lstStyle/>
          <a:p>
            <a:r>
              <a:rPr lang="en-US" dirty="0"/>
              <a:t>COVID 19 Small Business Finance Options</a:t>
            </a:r>
          </a:p>
        </p:txBody>
      </p:sp>
      <p:graphicFrame>
        <p:nvGraphicFramePr>
          <p:cNvPr id="8" name="Content Placeholder 7">
            <a:extLst>
              <a:ext uri="{FF2B5EF4-FFF2-40B4-BE49-F238E27FC236}">
                <a16:creationId xmlns:a16="http://schemas.microsoft.com/office/drawing/2014/main" id="{90857122-BBF1-42FE-A881-9FFEF19E28C0}"/>
              </a:ext>
            </a:extLst>
          </p:cNvPr>
          <p:cNvGraphicFramePr>
            <a:graphicFrameLocks noGrp="1"/>
          </p:cNvGraphicFramePr>
          <p:nvPr>
            <p:ph idx="1"/>
            <p:extLst>
              <p:ext uri="{D42A27DB-BD31-4B8C-83A1-F6EECF244321}">
                <p14:modId xmlns:p14="http://schemas.microsoft.com/office/powerpoint/2010/main" val="2732089171"/>
              </p:ext>
            </p:extLst>
          </p:nvPr>
        </p:nvGraphicFramePr>
        <p:xfrm>
          <a:off x="609600" y="16002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8214B38-1B50-4DC6-8B07-9F64974C77E8}"/>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B0F4118C-9F2A-4561-BC1D-C5D128F3A17A}"/>
              </a:ext>
            </a:extLst>
          </p:cNvPr>
          <p:cNvSpPr>
            <a:spLocks noGrp="1"/>
          </p:cNvSpPr>
          <p:nvPr>
            <p:ph type="sldNum" sz="quarter" idx="12"/>
          </p:nvPr>
        </p:nvSpPr>
        <p:spPr/>
        <p:txBody>
          <a:bodyPr/>
          <a:lstStyle/>
          <a:p>
            <a:fld id="{C10C6D2F-C2EB-46BF-9C4D-9AF40BB853E9}" type="slidenum">
              <a:rPr lang="en-US" smtClean="0"/>
              <a:t>23</a:t>
            </a:fld>
            <a:endParaRPr lang="en-US"/>
          </a:p>
        </p:txBody>
      </p:sp>
    </p:spTree>
    <p:extLst>
      <p:ext uri="{BB962C8B-B14F-4D97-AF65-F5344CB8AC3E}">
        <p14:creationId xmlns:p14="http://schemas.microsoft.com/office/powerpoint/2010/main" val="3155930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5542-475E-4430-9B58-3CA5803437EE}"/>
              </a:ext>
            </a:extLst>
          </p:cNvPr>
          <p:cNvSpPr>
            <a:spLocks noGrp="1"/>
          </p:cNvSpPr>
          <p:nvPr>
            <p:ph type="title"/>
          </p:nvPr>
        </p:nvSpPr>
        <p:spPr/>
        <p:txBody>
          <a:bodyPr/>
          <a:lstStyle/>
          <a:p>
            <a:r>
              <a:rPr lang="en-US" dirty="0"/>
              <a:t>COVID 19 Small Business Finance Options</a:t>
            </a:r>
          </a:p>
        </p:txBody>
      </p:sp>
      <p:sp>
        <p:nvSpPr>
          <p:cNvPr id="4" name="Date Placeholder 3">
            <a:extLst>
              <a:ext uri="{FF2B5EF4-FFF2-40B4-BE49-F238E27FC236}">
                <a16:creationId xmlns:a16="http://schemas.microsoft.com/office/drawing/2014/main" id="{C7C941A5-19FF-48FB-9C2F-E6CC5C1A00B0}"/>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D9A8104E-25EC-46BA-A600-3C59B7C5FC63}"/>
              </a:ext>
            </a:extLst>
          </p:cNvPr>
          <p:cNvSpPr>
            <a:spLocks noGrp="1"/>
          </p:cNvSpPr>
          <p:nvPr>
            <p:ph type="sldNum" sz="quarter" idx="12"/>
          </p:nvPr>
        </p:nvSpPr>
        <p:spPr/>
        <p:txBody>
          <a:bodyPr/>
          <a:lstStyle/>
          <a:p>
            <a:fld id="{C10C6D2F-C2EB-46BF-9C4D-9AF40BB853E9}" type="slidenum">
              <a:rPr lang="en-US" smtClean="0"/>
              <a:t>24</a:t>
            </a:fld>
            <a:endParaRPr lang="en-US"/>
          </a:p>
        </p:txBody>
      </p:sp>
      <p:graphicFrame>
        <p:nvGraphicFramePr>
          <p:cNvPr id="8" name="Content Placeholder 7">
            <a:extLst>
              <a:ext uri="{FF2B5EF4-FFF2-40B4-BE49-F238E27FC236}">
                <a16:creationId xmlns:a16="http://schemas.microsoft.com/office/drawing/2014/main" id="{FE70F1CC-CDD9-40EB-A007-2EFB27AE2BF9}"/>
              </a:ext>
            </a:extLst>
          </p:cNvPr>
          <p:cNvGraphicFramePr>
            <a:graphicFrameLocks noGrp="1"/>
          </p:cNvGraphicFramePr>
          <p:nvPr>
            <p:ph idx="1"/>
            <p:extLst>
              <p:ext uri="{D42A27DB-BD31-4B8C-83A1-F6EECF244321}">
                <p14:modId xmlns:p14="http://schemas.microsoft.com/office/powerpoint/2010/main" val="320515535"/>
              </p:ext>
            </p:extLst>
          </p:nvPr>
        </p:nvGraphicFramePr>
        <p:xfrm>
          <a:off x="609600" y="16002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0480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385E-2C45-468E-A949-F1626EA4A6E6}"/>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AF681C1B-484A-4685-8EA5-E72CDD3B36DD}"/>
              </a:ext>
            </a:extLst>
          </p:cNvPr>
          <p:cNvGraphicFramePr>
            <a:graphicFrameLocks noGrp="1"/>
          </p:cNvGraphicFramePr>
          <p:nvPr>
            <p:ph idx="1"/>
            <p:extLst>
              <p:ext uri="{D42A27DB-BD31-4B8C-83A1-F6EECF244321}">
                <p14:modId xmlns:p14="http://schemas.microsoft.com/office/powerpoint/2010/main" val="3583833714"/>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43AEC44-8714-4ACB-9A45-C3D2EC568364}"/>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306AB956-57EE-45F5-9C89-648D46672233}"/>
              </a:ext>
            </a:extLst>
          </p:cNvPr>
          <p:cNvSpPr>
            <a:spLocks noGrp="1"/>
          </p:cNvSpPr>
          <p:nvPr>
            <p:ph type="sldNum" sz="quarter" idx="12"/>
          </p:nvPr>
        </p:nvSpPr>
        <p:spPr/>
        <p:txBody>
          <a:bodyPr/>
          <a:lstStyle/>
          <a:p>
            <a:fld id="{C10C6D2F-C2EB-46BF-9C4D-9AF40BB853E9}" type="slidenum">
              <a:rPr lang="en-US" smtClean="0"/>
              <a:t>25</a:t>
            </a:fld>
            <a:endParaRPr lang="en-US"/>
          </a:p>
        </p:txBody>
      </p:sp>
      <p:graphicFrame>
        <p:nvGraphicFramePr>
          <p:cNvPr id="3" name="Diagram 2">
            <a:extLst>
              <a:ext uri="{FF2B5EF4-FFF2-40B4-BE49-F238E27FC236}">
                <a16:creationId xmlns:a16="http://schemas.microsoft.com/office/drawing/2014/main" id="{1E2540F1-A0B2-41E7-84D5-D837B1303032}"/>
              </a:ext>
            </a:extLst>
          </p:cNvPr>
          <p:cNvGraphicFramePr/>
          <p:nvPr>
            <p:extLst>
              <p:ext uri="{D42A27DB-BD31-4B8C-83A1-F6EECF244321}">
                <p14:modId xmlns:p14="http://schemas.microsoft.com/office/powerpoint/2010/main" val="3123560605"/>
              </p:ext>
            </p:extLst>
          </p:nvPr>
        </p:nvGraphicFramePr>
        <p:xfrm>
          <a:off x="762000" y="1417638"/>
          <a:ext cx="9398000" cy="47545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14045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785491701"/>
              </p:ext>
            </p:extLst>
          </p:nvPr>
        </p:nvGraphicFramePr>
        <p:xfrm>
          <a:off x="609600" y="15240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26</a:t>
            </a:fld>
            <a:endParaRPr lang="en-US"/>
          </a:p>
        </p:txBody>
      </p:sp>
    </p:spTree>
    <p:extLst>
      <p:ext uri="{BB962C8B-B14F-4D97-AF65-F5344CB8AC3E}">
        <p14:creationId xmlns:p14="http://schemas.microsoft.com/office/powerpoint/2010/main" val="1155533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8DA6-6AF4-451D-9482-AD6BB769A9E9}"/>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42C81897-274B-430A-A1EA-15FBFEC7359A}"/>
              </a:ext>
            </a:extLst>
          </p:cNvPr>
          <p:cNvGraphicFramePr>
            <a:graphicFrameLocks noGrp="1"/>
          </p:cNvGraphicFramePr>
          <p:nvPr>
            <p:ph idx="1"/>
            <p:extLst>
              <p:ext uri="{D42A27DB-BD31-4B8C-83A1-F6EECF244321}">
                <p14:modId xmlns:p14="http://schemas.microsoft.com/office/powerpoint/2010/main" val="1843428241"/>
              </p:ext>
            </p:extLst>
          </p:nvPr>
        </p:nvGraphicFramePr>
        <p:xfrm>
          <a:off x="609600" y="16002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A299F72-78D9-4F12-9F51-0D4663F5E30C}"/>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1B73C5A7-F952-45C2-8DD0-2309ED925C45}"/>
              </a:ext>
            </a:extLst>
          </p:cNvPr>
          <p:cNvSpPr>
            <a:spLocks noGrp="1"/>
          </p:cNvSpPr>
          <p:nvPr>
            <p:ph type="sldNum" sz="quarter" idx="12"/>
          </p:nvPr>
        </p:nvSpPr>
        <p:spPr/>
        <p:txBody>
          <a:bodyPr/>
          <a:lstStyle/>
          <a:p>
            <a:fld id="{C10C6D2F-C2EB-46BF-9C4D-9AF40BB853E9}" type="slidenum">
              <a:rPr lang="en-US" smtClean="0"/>
              <a:t>27</a:t>
            </a:fld>
            <a:endParaRPr lang="en-US"/>
          </a:p>
        </p:txBody>
      </p:sp>
    </p:spTree>
    <p:extLst>
      <p:ext uri="{BB962C8B-B14F-4D97-AF65-F5344CB8AC3E}">
        <p14:creationId xmlns:p14="http://schemas.microsoft.com/office/powerpoint/2010/main" val="3217351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D3E3-805C-4345-9FA0-FBAEBCB5E46C}"/>
              </a:ext>
            </a:extLst>
          </p:cNvPr>
          <p:cNvSpPr>
            <a:spLocks noGrp="1"/>
          </p:cNvSpPr>
          <p:nvPr>
            <p:ph type="title"/>
          </p:nvPr>
        </p:nvSpPr>
        <p:spPr/>
        <p:txBody>
          <a:bodyPr/>
          <a:lstStyle/>
          <a:p>
            <a:r>
              <a:rPr lang="en-US" dirty="0"/>
              <a:t>COVID 19 Small Business Finance Options</a:t>
            </a:r>
          </a:p>
        </p:txBody>
      </p:sp>
      <p:graphicFrame>
        <p:nvGraphicFramePr>
          <p:cNvPr id="7" name="Content Placeholder 6">
            <a:extLst>
              <a:ext uri="{FF2B5EF4-FFF2-40B4-BE49-F238E27FC236}">
                <a16:creationId xmlns:a16="http://schemas.microsoft.com/office/drawing/2014/main" id="{50C1A902-EAE4-427C-9754-D763F0B82C51}"/>
              </a:ext>
            </a:extLst>
          </p:cNvPr>
          <p:cNvGraphicFramePr>
            <a:graphicFrameLocks noGrp="1"/>
          </p:cNvGraphicFramePr>
          <p:nvPr>
            <p:ph idx="1"/>
            <p:extLst>
              <p:ext uri="{D42A27DB-BD31-4B8C-83A1-F6EECF244321}">
                <p14:modId xmlns:p14="http://schemas.microsoft.com/office/powerpoint/2010/main" val="963718068"/>
              </p:ext>
            </p:extLst>
          </p:nvPr>
        </p:nvGraphicFramePr>
        <p:xfrm>
          <a:off x="609600" y="1600200"/>
          <a:ext cx="97536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132B13F-F80A-4836-8A94-D56BA9B9E889}"/>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99B5147F-035F-485E-BD97-5FA7A2BD2A27}"/>
              </a:ext>
            </a:extLst>
          </p:cNvPr>
          <p:cNvSpPr>
            <a:spLocks noGrp="1"/>
          </p:cNvSpPr>
          <p:nvPr>
            <p:ph type="sldNum" sz="quarter" idx="12"/>
          </p:nvPr>
        </p:nvSpPr>
        <p:spPr/>
        <p:txBody>
          <a:bodyPr/>
          <a:lstStyle/>
          <a:p>
            <a:fld id="{C10C6D2F-C2EB-46BF-9C4D-9AF40BB853E9}" type="slidenum">
              <a:rPr lang="en-US" smtClean="0"/>
              <a:t>28</a:t>
            </a:fld>
            <a:endParaRPr lang="en-US"/>
          </a:p>
        </p:txBody>
      </p:sp>
    </p:spTree>
    <p:extLst>
      <p:ext uri="{BB962C8B-B14F-4D97-AF65-F5344CB8AC3E}">
        <p14:creationId xmlns:p14="http://schemas.microsoft.com/office/powerpoint/2010/main" val="3076472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5185-AB3A-4363-91A2-F8468CFF8CE3}"/>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CA1F8691-C8FA-49B3-9927-6A0F72AC9423}"/>
              </a:ext>
            </a:extLst>
          </p:cNvPr>
          <p:cNvGraphicFramePr>
            <a:graphicFrameLocks noGrp="1"/>
          </p:cNvGraphicFramePr>
          <p:nvPr>
            <p:ph idx="1"/>
            <p:extLst>
              <p:ext uri="{D42A27DB-BD31-4B8C-83A1-F6EECF244321}">
                <p14:modId xmlns:p14="http://schemas.microsoft.com/office/powerpoint/2010/main" val="2161570118"/>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999C4E8-9B0E-4DE0-855A-363C977465E5}"/>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152B50B1-B9E9-4632-B893-B3612BABF449}"/>
              </a:ext>
            </a:extLst>
          </p:cNvPr>
          <p:cNvSpPr>
            <a:spLocks noGrp="1"/>
          </p:cNvSpPr>
          <p:nvPr>
            <p:ph type="sldNum" sz="quarter" idx="12"/>
          </p:nvPr>
        </p:nvSpPr>
        <p:spPr/>
        <p:txBody>
          <a:bodyPr/>
          <a:lstStyle/>
          <a:p>
            <a:fld id="{C10C6D2F-C2EB-46BF-9C4D-9AF40BB853E9}" type="slidenum">
              <a:rPr lang="en-US" smtClean="0"/>
              <a:t>29</a:t>
            </a:fld>
            <a:endParaRPr lang="en-US"/>
          </a:p>
        </p:txBody>
      </p:sp>
    </p:spTree>
    <p:extLst>
      <p:ext uri="{BB962C8B-B14F-4D97-AF65-F5344CB8AC3E}">
        <p14:creationId xmlns:p14="http://schemas.microsoft.com/office/powerpoint/2010/main" val="393475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65" y="230566"/>
            <a:ext cx="10160000" cy="1143000"/>
          </a:xfrm>
        </p:spPr>
        <p:txBody>
          <a:bodyPr/>
          <a:lstStyle/>
          <a:p>
            <a:r>
              <a:rPr lang="en-US" dirty="0"/>
              <a:t>COVID 19 Small Business Finance Options</a:t>
            </a:r>
            <a:endParaRPr lang="en-US" sz="4000" dirty="0"/>
          </a:p>
        </p:txBody>
      </p:sp>
      <p:sp>
        <p:nvSpPr>
          <p:cNvPr id="3" name="Content Placeholder 2"/>
          <p:cNvSpPr>
            <a:spLocks noGrp="1"/>
          </p:cNvSpPr>
          <p:nvPr>
            <p:ph idx="1"/>
          </p:nvPr>
        </p:nvSpPr>
        <p:spPr>
          <a:xfrm>
            <a:off x="762000" y="1478442"/>
            <a:ext cx="10019565" cy="533400"/>
          </a:xfrm>
        </p:spPr>
        <p:txBody>
          <a:bodyPr>
            <a:noAutofit/>
          </a:bodyPr>
          <a:lstStyle/>
          <a:p>
            <a:pPr marL="114300" indent="0">
              <a:buNone/>
            </a:pPr>
            <a:r>
              <a:rPr lang="en-US" sz="2800" b="1" dirty="0"/>
              <a:t>Montrose Group, LLC Wrote the Book on Economic Development</a:t>
            </a:r>
          </a:p>
          <a:p>
            <a:pPr marL="114300" indent="0">
              <a:buNone/>
            </a:pPr>
            <a:endParaRPr lang="en-US" sz="2800" dirty="0"/>
          </a:p>
        </p:txBody>
      </p:sp>
      <p:sp>
        <p:nvSpPr>
          <p:cNvPr id="4" name="Date Placeholder 3"/>
          <p:cNvSpPr>
            <a:spLocks noGrp="1"/>
          </p:cNvSpPr>
          <p:nvPr>
            <p:ph type="dt" sz="half" idx="10"/>
          </p:nvPr>
        </p:nvSpPr>
        <p:spPr/>
        <p:txBody>
          <a:bodyPr/>
          <a:lstStyle/>
          <a:p>
            <a:fld id="{83DF1796-A2F0-4967-B45D-FCE751E2A23F}" type="datetime1">
              <a:rPr lang="en-US" smtClean="0"/>
              <a:t>3/27/2020</a:t>
            </a:fld>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3</a:t>
            </a:fld>
            <a:endParaRPr lang="en-US"/>
          </a:p>
        </p:txBody>
      </p:sp>
      <p:pic>
        <p:nvPicPr>
          <p:cNvPr id="6" name="Picture 2" descr="http://www.ohioattorneygeneral.gov/Economic-Development/Economic-Development-Files/Ohio-Economic-Development-Manual.aspx?width=200&amp;height=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315" y="2211301"/>
            <a:ext cx="1374736" cy="1816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602418" y="2211301"/>
            <a:ext cx="1400268" cy="1793009"/>
          </a:xfrm>
          <a:prstGeom prst="rect">
            <a:avLst/>
          </a:prstGeom>
        </p:spPr>
      </p:pic>
      <p:pic>
        <p:nvPicPr>
          <p:cNvPr id="9" name="Picture 8" descr="cid:image001.jpg@01CFDCBA.BA3B25E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5594" y="4237735"/>
            <a:ext cx="1283855" cy="1807465"/>
          </a:xfrm>
          <a:prstGeom prst="rect">
            <a:avLst/>
          </a:prstGeom>
          <a:noFill/>
          <a:ln>
            <a:noFill/>
          </a:ln>
        </p:spPr>
      </p:pic>
      <p:pic>
        <p:nvPicPr>
          <p:cNvPr id="10"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889" y="2274802"/>
            <a:ext cx="1258949" cy="1752600"/>
          </a:xfrm>
          <a:prstGeom prst="rect">
            <a:avLst/>
          </a:prstGeom>
        </p:spPr>
      </p:pic>
      <p:pic>
        <p:nvPicPr>
          <p:cNvPr id="11" name="Picture 2" descr="C:\Users\drobinson\Dropbox\Athens Co\Athens Report Charts &amp; Images\Front Page Athens Plan_F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8830" y="4343401"/>
            <a:ext cx="137473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2418" y="4237735"/>
            <a:ext cx="1325424" cy="186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9805" y="2270617"/>
            <a:ext cx="1518297" cy="185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22594" y="2208762"/>
            <a:ext cx="1477645" cy="1884680"/>
          </a:xfrm>
          <a:prstGeom prst="rect">
            <a:avLst/>
          </a:prstGeom>
          <a:noFill/>
          <a:ln>
            <a:noFill/>
          </a:ln>
        </p:spPr>
      </p:pic>
      <p:pic>
        <p:nvPicPr>
          <p:cNvPr id="16" name="Picture 1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2040" y="4322681"/>
            <a:ext cx="1473200" cy="1811020"/>
          </a:xfrm>
          <a:prstGeom prst="rect">
            <a:avLst/>
          </a:prstGeom>
          <a:noFill/>
          <a:ln>
            <a:noFill/>
          </a:ln>
        </p:spPr>
      </p:pic>
      <p:pic>
        <p:nvPicPr>
          <p:cNvPr id="17" name="Picture 1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49438" y="4383593"/>
            <a:ext cx="1458664" cy="1788608"/>
          </a:xfrm>
          <a:prstGeom prst="rect">
            <a:avLst/>
          </a:prstGeom>
          <a:noFill/>
          <a:ln>
            <a:noFill/>
          </a:ln>
        </p:spPr>
      </p:pic>
    </p:spTree>
    <p:extLst>
      <p:ext uri="{BB962C8B-B14F-4D97-AF65-F5344CB8AC3E}">
        <p14:creationId xmlns:p14="http://schemas.microsoft.com/office/powerpoint/2010/main" val="231766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429-FC86-425C-81A4-369B6621E039}"/>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A41A0265-3988-403F-834E-3D092345D1B4}"/>
              </a:ext>
            </a:extLst>
          </p:cNvPr>
          <p:cNvGraphicFramePr>
            <a:graphicFrameLocks noGrp="1"/>
          </p:cNvGraphicFramePr>
          <p:nvPr>
            <p:ph idx="1"/>
            <p:extLst>
              <p:ext uri="{D42A27DB-BD31-4B8C-83A1-F6EECF244321}">
                <p14:modId xmlns:p14="http://schemas.microsoft.com/office/powerpoint/2010/main" val="1183505557"/>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DE51EF8-5ED6-48DA-87CA-29877A2EE5FC}"/>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8535D5B9-9E17-400D-A88D-7D933D19DFD0}"/>
              </a:ext>
            </a:extLst>
          </p:cNvPr>
          <p:cNvSpPr>
            <a:spLocks noGrp="1"/>
          </p:cNvSpPr>
          <p:nvPr>
            <p:ph type="sldNum" sz="quarter" idx="12"/>
          </p:nvPr>
        </p:nvSpPr>
        <p:spPr/>
        <p:txBody>
          <a:bodyPr/>
          <a:lstStyle/>
          <a:p>
            <a:fld id="{C10C6D2F-C2EB-46BF-9C4D-9AF40BB853E9}" type="slidenum">
              <a:rPr lang="en-US" smtClean="0"/>
              <a:t>30</a:t>
            </a:fld>
            <a:endParaRPr lang="en-US"/>
          </a:p>
        </p:txBody>
      </p:sp>
      <p:graphicFrame>
        <p:nvGraphicFramePr>
          <p:cNvPr id="3" name="Diagram 2">
            <a:extLst>
              <a:ext uri="{FF2B5EF4-FFF2-40B4-BE49-F238E27FC236}">
                <a16:creationId xmlns:a16="http://schemas.microsoft.com/office/drawing/2014/main" id="{633AABC9-F0F6-419E-9874-97CABA3A6735}"/>
              </a:ext>
            </a:extLst>
          </p:cNvPr>
          <p:cNvGraphicFramePr/>
          <p:nvPr>
            <p:extLst>
              <p:ext uri="{D42A27DB-BD31-4B8C-83A1-F6EECF244321}">
                <p14:modId xmlns:p14="http://schemas.microsoft.com/office/powerpoint/2010/main" val="2580319846"/>
              </p:ext>
            </p:extLst>
          </p:nvPr>
        </p:nvGraphicFramePr>
        <p:xfrm>
          <a:off x="762000" y="1295400"/>
          <a:ext cx="9398000" cy="4842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5253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8CB4-CFFA-4872-890A-3D64A34236C9}"/>
              </a:ext>
            </a:extLst>
          </p:cNvPr>
          <p:cNvSpPr>
            <a:spLocks noGrp="1"/>
          </p:cNvSpPr>
          <p:nvPr>
            <p:ph type="title"/>
          </p:nvPr>
        </p:nvSpPr>
        <p:spPr/>
        <p:txBody>
          <a:bodyPr/>
          <a:lstStyle/>
          <a:p>
            <a:br>
              <a:rPr lang="en-US" dirty="0"/>
            </a:br>
            <a:r>
              <a:rPr lang="en-US" dirty="0"/>
              <a:t>COVID 19 Small Business Finance Options</a:t>
            </a:r>
          </a:p>
        </p:txBody>
      </p:sp>
      <p:graphicFrame>
        <p:nvGraphicFramePr>
          <p:cNvPr id="6" name="Content Placeholder 5">
            <a:extLst>
              <a:ext uri="{FF2B5EF4-FFF2-40B4-BE49-F238E27FC236}">
                <a16:creationId xmlns:a16="http://schemas.microsoft.com/office/drawing/2014/main" id="{5102951C-07AE-446C-939C-AF8BB48A8D33}"/>
              </a:ext>
            </a:extLst>
          </p:cNvPr>
          <p:cNvGraphicFramePr>
            <a:graphicFrameLocks noGrp="1"/>
          </p:cNvGraphicFramePr>
          <p:nvPr>
            <p:ph idx="1"/>
            <p:extLst>
              <p:ext uri="{D42A27DB-BD31-4B8C-83A1-F6EECF244321}">
                <p14:modId xmlns:p14="http://schemas.microsoft.com/office/powerpoint/2010/main" val="2523481608"/>
              </p:ext>
            </p:extLst>
          </p:nvPr>
        </p:nvGraphicFramePr>
        <p:xfrm>
          <a:off x="609600" y="1752600"/>
          <a:ext cx="98298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04A4981-A45B-42BE-A21A-88D654200611}"/>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9A57DF0A-308B-4B1E-8D4E-76B2AB8871A0}"/>
              </a:ext>
            </a:extLst>
          </p:cNvPr>
          <p:cNvSpPr>
            <a:spLocks noGrp="1"/>
          </p:cNvSpPr>
          <p:nvPr>
            <p:ph type="sldNum" sz="quarter" idx="12"/>
          </p:nvPr>
        </p:nvSpPr>
        <p:spPr/>
        <p:txBody>
          <a:bodyPr/>
          <a:lstStyle/>
          <a:p>
            <a:fld id="{C10C6D2F-C2EB-46BF-9C4D-9AF40BB853E9}" type="slidenum">
              <a:rPr lang="en-US" smtClean="0"/>
              <a:t>31</a:t>
            </a:fld>
            <a:endParaRPr lang="en-US"/>
          </a:p>
        </p:txBody>
      </p:sp>
    </p:spTree>
    <p:extLst>
      <p:ext uri="{BB962C8B-B14F-4D97-AF65-F5344CB8AC3E}">
        <p14:creationId xmlns:p14="http://schemas.microsoft.com/office/powerpoint/2010/main" val="3656064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3D3A-EC10-4561-966C-FF3C42B66AD0}"/>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CF74D671-D887-4109-A59E-101BAFE101A9}"/>
              </a:ext>
            </a:extLst>
          </p:cNvPr>
          <p:cNvGraphicFramePr>
            <a:graphicFrameLocks noGrp="1"/>
          </p:cNvGraphicFramePr>
          <p:nvPr>
            <p:ph idx="1"/>
            <p:extLst>
              <p:ext uri="{D42A27DB-BD31-4B8C-83A1-F6EECF244321}">
                <p14:modId xmlns:p14="http://schemas.microsoft.com/office/powerpoint/2010/main" val="1779524982"/>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2DE6D66-F499-4220-B83A-92E3555348A8}"/>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333F4D5D-A16A-4B15-B2B0-8E3F82A2BB59}"/>
              </a:ext>
            </a:extLst>
          </p:cNvPr>
          <p:cNvSpPr>
            <a:spLocks noGrp="1"/>
          </p:cNvSpPr>
          <p:nvPr>
            <p:ph type="sldNum" sz="quarter" idx="12"/>
          </p:nvPr>
        </p:nvSpPr>
        <p:spPr/>
        <p:txBody>
          <a:bodyPr/>
          <a:lstStyle/>
          <a:p>
            <a:fld id="{C10C6D2F-C2EB-46BF-9C4D-9AF40BB853E9}" type="slidenum">
              <a:rPr lang="en-US" smtClean="0"/>
              <a:t>32</a:t>
            </a:fld>
            <a:endParaRPr lang="en-US"/>
          </a:p>
        </p:txBody>
      </p:sp>
    </p:spTree>
    <p:extLst>
      <p:ext uri="{BB962C8B-B14F-4D97-AF65-F5344CB8AC3E}">
        <p14:creationId xmlns:p14="http://schemas.microsoft.com/office/powerpoint/2010/main" val="4277153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3021-59E1-4A80-8630-30AB48C88AE8}"/>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43E4E6C4-9926-4F8F-AD5D-BE98FC091E30}"/>
              </a:ext>
            </a:extLst>
          </p:cNvPr>
          <p:cNvGraphicFramePr>
            <a:graphicFrameLocks noGrp="1"/>
          </p:cNvGraphicFramePr>
          <p:nvPr>
            <p:ph idx="1"/>
            <p:extLst>
              <p:ext uri="{D42A27DB-BD31-4B8C-83A1-F6EECF244321}">
                <p14:modId xmlns:p14="http://schemas.microsoft.com/office/powerpoint/2010/main" val="376938652"/>
              </p:ext>
            </p:extLst>
          </p:nvPr>
        </p:nvGraphicFramePr>
        <p:xfrm>
          <a:off x="609600" y="1600200"/>
          <a:ext cx="9906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A8554A-1203-4751-86F3-439C047B083D}"/>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0A3329A1-CA60-455E-B700-994880B59A43}"/>
              </a:ext>
            </a:extLst>
          </p:cNvPr>
          <p:cNvSpPr>
            <a:spLocks noGrp="1"/>
          </p:cNvSpPr>
          <p:nvPr>
            <p:ph type="sldNum" sz="quarter" idx="12"/>
          </p:nvPr>
        </p:nvSpPr>
        <p:spPr/>
        <p:txBody>
          <a:bodyPr/>
          <a:lstStyle/>
          <a:p>
            <a:fld id="{C10C6D2F-C2EB-46BF-9C4D-9AF40BB853E9}" type="slidenum">
              <a:rPr lang="en-US" smtClean="0"/>
              <a:t>33</a:t>
            </a:fld>
            <a:endParaRPr lang="en-US"/>
          </a:p>
        </p:txBody>
      </p:sp>
    </p:spTree>
    <p:extLst>
      <p:ext uri="{BB962C8B-B14F-4D97-AF65-F5344CB8AC3E}">
        <p14:creationId xmlns:p14="http://schemas.microsoft.com/office/powerpoint/2010/main" val="3101232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3131227784"/>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34</a:t>
            </a:fld>
            <a:endParaRPr lang="en-US"/>
          </a:p>
        </p:txBody>
      </p:sp>
    </p:spTree>
    <p:extLst>
      <p:ext uri="{BB962C8B-B14F-4D97-AF65-F5344CB8AC3E}">
        <p14:creationId xmlns:p14="http://schemas.microsoft.com/office/powerpoint/2010/main" val="4260769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9D0C-15A0-4B8F-AEBF-2B387E33EF12}"/>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03A2A35E-28EA-4445-A630-755D76528B26}"/>
              </a:ext>
            </a:extLst>
          </p:cNvPr>
          <p:cNvGraphicFramePr>
            <a:graphicFrameLocks noGrp="1"/>
          </p:cNvGraphicFramePr>
          <p:nvPr>
            <p:ph idx="1"/>
            <p:extLst>
              <p:ext uri="{D42A27DB-BD31-4B8C-83A1-F6EECF244321}">
                <p14:modId xmlns:p14="http://schemas.microsoft.com/office/powerpoint/2010/main" val="3861955324"/>
              </p:ext>
            </p:extLst>
          </p:nvPr>
        </p:nvGraphicFramePr>
        <p:xfrm>
          <a:off x="609600" y="1600200"/>
          <a:ext cx="97536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9D88228-6625-4E1D-9996-879D0A6DF14F}"/>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602BCC51-432A-4652-BCFB-7A875D8AC72B}"/>
              </a:ext>
            </a:extLst>
          </p:cNvPr>
          <p:cNvSpPr>
            <a:spLocks noGrp="1"/>
          </p:cNvSpPr>
          <p:nvPr>
            <p:ph type="sldNum" sz="quarter" idx="12"/>
          </p:nvPr>
        </p:nvSpPr>
        <p:spPr/>
        <p:txBody>
          <a:bodyPr/>
          <a:lstStyle/>
          <a:p>
            <a:fld id="{C10C6D2F-C2EB-46BF-9C4D-9AF40BB853E9}" type="slidenum">
              <a:rPr lang="en-US" smtClean="0"/>
              <a:t>35</a:t>
            </a:fld>
            <a:endParaRPr lang="en-US"/>
          </a:p>
        </p:txBody>
      </p:sp>
    </p:spTree>
    <p:extLst>
      <p:ext uri="{BB962C8B-B14F-4D97-AF65-F5344CB8AC3E}">
        <p14:creationId xmlns:p14="http://schemas.microsoft.com/office/powerpoint/2010/main" val="403551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A989-AD16-4A05-AAFB-E57AAABEF1B7}"/>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9B49A3C5-117E-4E59-9EA7-35FED53C8F7B}"/>
              </a:ext>
            </a:extLst>
          </p:cNvPr>
          <p:cNvGraphicFramePr>
            <a:graphicFrameLocks noGrp="1"/>
          </p:cNvGraphicFramePr>
          <p:nvPr>
            <p:ph idx="1"/>
            <p:extLst>
              <p:ext uri="{D42A27DB-BD31-4B8C-83A1-F6EECF244321}">
                <p14:modId xmlns:p14="http://schemas.microsoft.com/office/powerpoint/2010/main" val="154524963"/>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1BA72D2-5266-42BB-924F-A879A4B4BBAF}"/>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4D8D5117-1B44-4763-9749-E8674EF2B044}"/>
              </a:ext>
            </a:extLst>
          </p:cNvPr>
          <p:cNvSpPr>
            <a:spLocks noGrp="1"/>
          </p:cNvSpPr>
          <p:nvPr>
            <p:ph type="sldNum" sz="quarter" idx="12"/>
          </p:nvPr>
        </p:nvSpPr>
        <p:spPr/>
        <p:txBody>
          <a:bodyPr/>
          <a:lstStyle/>
          <a:p>
            <a:fld id="{C10C6D2F-C2EB-46BF-9C4D-9AF40BB853E9}" type="slidenum">
              <a:rPr lang="en-US" smtClean="0"/>
              <a:t>36</a:t>
            </a:fld>
            <a:endParaRPr lang="en-US"/>
          </a:p>
        </p:txBody>
      </p:sp>
    </p:spTree>
    <p:extLst>
      <p:ext uri="{BB962C8B-B14F-4D97-AF65-F5344CB8AC3E}">
        <p14:creationId xmlns:p14="http://schemas.microsoft.com/office/powerpoint/2010/main" val="1646693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2453368339"/>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37</a:t>
            </a:fld>
            <a:endParaRPr lang="en-US"/>
          </a:p>
        </p:txBody>
      </p:sp>
    </p:spTree>
    <p:extLst>
      <p:ext uri="{BB962C8B-B14F-4D97-AF65-F5344CB8AC3E}">
        <p14:creationId xmlns:p14="http://schemas.microsoft.com/office/powerpoint/2010/main" val="591470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9D0C-15A0-4B8F-AEBF-2B387E33EF12}"/>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03A2A35E-28EA-4445-A630-755D76528B26}"/>
              </a:ext>
            </a:extLst>
          </p:cNvPr>
          <p:cNvGraphicFramePr>
            <a:graphicFrameLocks noGrp="1"/>
          </p:cNvGraphicFramePr>
          <p:nvPr>
            <p:ph idx="1"/>
            <p:extLst>
              <p:ext uri="{D42A27DB-BD31-4B8C-83A1-F6EECF244321}">
                <p14:modId xmlns:p14="http://schemas.microsoft.com/office/powerpoint/2010/main" val="2557865292"/>
              </p:ext>
            </p:extLst>
          </p:nvPr>
        </p:nvGraphicFramePr>
        <p:xfrm>
          <a:off x="609600" y="1447800"/>
          <a:ext cx="975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9D88228-6625-4E1D-9996-879D0A6DF14F}"/>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602BCC51-432A-4652-BCFB-7A875D8AC72B}"/>
              </a:ext>
            </a:extLst>
          </p:cNvPr>
          <p:cNvSpPr>
            <a:spLocks noGrp="1"/>
          </p:cNvSpPr>
          <p:nvPr>
            <p:ph type="sldNum" sz="quarter" idx="12"/>
          </p:nvPr>
        </p:nvSpPr>
        <p:spPr/>
        <p:txBody>
          <a:bodyPr/>
          <a:lstStyle/>
          <a:p>
            <a:fld id="{C10C6D2F-C2EB-46BF-9C4D-9AF40BB853E9}" type="slidenum">
              <a:rPr lang="en-US" smtClean="0"/>
              <a:t>38</a:t>
            </a:fld>
            <a:endParaRPr lang="en-US"/>
          </a:p>
        </p:txBody>
      </p:sp>
    </p:spTree>
    <p:extLst>
      <p:ext uri="{BB962C8B-B14F-4D97-AF65-F5344CB8AC3E}">
        <p14:creationId xmlns:p14="http://schemas.microsoft.com/office/powerpoint/2010/main" val="1970166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1849494870"/>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39</a:t>
            </a:fld>
            <a:endParaRPr lang="en-US"/>
          </a:p>
        </p:txBody>
      </p:sp>
    </p:spTree>
    <p:extLst>
      <p:ext uri="{BB962C8B-B14F-4D97-AF65-F5344CB8AC3E}">
        <p14:creationId xmlns:p14="http://schemas.microsoft.com/office/powerpoint/2010/main" val="195485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COVID 19 Small Business Finance Options</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25117981"/>
              </p:ext>
            </p:extLst>
          </p:nvPr>
        </p:nvGraphicFramePr>
        <p:xfrm>
          <a:off x="838200" y="1371600"/>
          <a:ext cx="94488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4</a:t>
            </a:fld>
            <a:endParaRPr lang="en-US"/>
          </a:p>
        </p:txBody>
      </p:sp>
    </p:spTree>
    <p:extLst>
      <p:ext uri="{BB962C8B-B14F-4D97-AF65-F5344CB8AC3E}">
        <p14:creationId xmlns:p14="http://schemas.microsoft.com/office/powerpoint/2010/main" val="2946533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9D0C-15A0-4B8F-AEBF-2B387E33EF12}"/>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03A2A35E-28EA-4445-A630-755D76528B26}"/>
              </a:ext>
            </a:extLst>
          </p:cNvPr>
          <p:cNvGraphicFramePr>
            <a:graphicFrameLocks noGrp="1"/>
          </p:cNvGraphicFramePr>
          <p:nvPr>
            <p:ph idx="1"/>
            <p:extLst>
              <p:ext uri="{D42A27DB-BD31-4B8C-83A1-F6EECF244321}">
                <p14:modId xmlns:p14="http://schemas.microsoft.com/office/powerpoint/2010/main" val="528509619"/>
              </p:ext>
            </p:extLst>
          </p:nvPr>
        </p:nvGraphicFramePr>
        <p:xfrm>
          <a:off x="609600" y="1447800"/>
          <a:ext cx="975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9D88228-6625-4E1D-9996-879D0A6DF14F}"/>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602BCC51-432A-4652-BCFB-7A875D8AC72B}"/>
              </a:ext>
            </a:extLst>
          </p:cNvPr>
          <p:cNvSpPr>
            <a:spLocks noGrp="1"/>
          </p:cNvSpPr>
          <p:nvPr>
            <p:ph type="sldNum" sz="quarter" idx="12"/>
          </p:nvPr>
        </p:nvSpPr>
        <p:spPr/>
        <p:txBody>
          <a:bodyPr/>
          <a:lstStyle/>
          <a:p>
            <a:fld id="{C10C6D2F-C2EB-46BF-9C4D-9AF40BB853E9}" type="slidenum">
              <a:rPr lang="en-US" smtClean="0"/>
              <a:t>40</a:t>
            </a:fld>
            <a:endParaRPr lang="en-US"/>
          </a:p>
        </p:txBody>
      </p:sp>
    </p:spTree>
    <p:extLst>
      <p:ext uri="{BB962C8B-B14F-4D97-AF65-F5344CB8AC3E}">
        <p14:creationId xmlns:p14="http://schemas.microsoft.com/office/powerpoint/2010/main" val="1563893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760739103"/>
              </p:ext>
            </p:extLst>
          </p:nvPr>
        </p:nvGraphicFramePr>
        <p:xfrm>
          <a:off x="609600" y="1417638"/>
          <a:ext cx="10160000" cy="467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41</a:t>
            </a:fld>
            <a:endParaRPr lang="en-US"/>
          </a:p>
        </p:txBody>
      </p:sp>
    </p:spTree>
    <p:extLst>
      <p:ext uri="{BB962C8B-B14F-4D97-AF65-F5344CB8AC3E}">
        <p14:creationId xmlns:p14="http://schemas.microsoft.com/office/powerpoint/2010/main" val="854329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05E8-4A5B-4412-A0E4-26D3FDD055EA}"/>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BEE6AF58-411C-47F9-81F0-FA81EF474041}"/>
              </a:ext>
            </a:extLst>
          </p:cNvPr>
          <p:cNvGraphicFramePr>
            <a:graphicFrameLocks noGrp="1"/>
          </p:cNvGraphicFramePr>
          <p:nvPr>
            <p:ph idx="1"/>
            <p:extLst>
              <p:ext uri="{D42A27DB-BD31-4B8C-83A1-F6EECF244321}">
                <p14:modId xmlns:p14="http://schemas.microsoft.com/office/powerpoint/2010/main" val="3931443141"/>
              </p:ext>
            </p:extLst>
          </p:nvPr>
        </p:nvGraphicFramePr>
        <p:xfrm>
          <a:off x="914400" y="2133600"/>
          <a:ext cx="6324600" cy="147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D6C9A1C-E072-40A4-9A56-C1E70F573256}"/>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297DB0F1-9491-4955-AD17-6859BAE091AB}"/>
              </a:ext>
            </a:extLst>
          </p:cNvPr>
          <p:cNvSpPr>
            <a:spLocks noGrp="1"/>
          </p:cNvSpPr>
          <p:nvPr>
            <p:ph type="sldNum" sz="quarter" idx="12"/>
          </p:nvPr>
        </p:nvSpPr>
        <p:spPr/>
        <p:txBody>
          <a:bodyPr/>
          <a:lstStyle/>
          <a:p>
            <a:fld id="{C10C6D2F-C2EB-46BF-9C4D-9AF40BB853E9}" type="slidenum">
              <a:rPr lang="en-US" smtClean="0"/>
              <a:t>42</a:t>
            </a:fld>
            <a:endParaRPr lang="en-US"/>
          </a:p>
        </p:txBody>
      </p:sp>
      <p:graphicFrame>
        <p:nvGraphicFramePr>
          <p:cNvPr id="7" name="Diagram 6">
            <a:extLst>
              <a:ext uri="{FF2B5EF4-FFF2-40B4-BE49-F238E27FC236}">
                <a16:creationId xmlns:a16="http://schemas.microsoft.com/office/drawing/2014/main" id="{4D27FD7D-14E4-4B38-8CE7-4B446C705A45}"/>
              </a:ext>
            </a:extLst>
          </p:cNvPr>
          <p:cNvGraphicFramePr/>
          <p:nvPr>
            <p:extLst>
              <p:ext uri="{D42A27DB-BD31-4B8C-83A1-F6EECF244321}">
                <p14:modId xmlns:p14="http://schemas.microsoft.com/office/powerpoint/2010/main" val="3866820269"/>
              </p:ext>
            </p:extLst>
          </p:nvPr>
        </p:nvGraphicFramePr>
        <p:xfrm>
          <a:off x="685800" y="3048000"/>
          <a:ext cx="9525000" cy="3573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48183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COVID 19 Small Business Finance Options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3250057"/>
              </p:ext>
            </p:extLst>
          </p:nvPr>
        </p:nvGraphicFramePr>
        <p:xfrm>
          <a:off x="762000" y="1524000"/>
          <a:ext cx="8839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443E3040-65E0-4AD7-A1D9-C2BDC84AE837}" type="datetime1">
              <a:rPr lang="en-US" smtClean="0"/>
              <a:t>3/27/2020</a:t>
            </a:fld>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43</a:t>
            </a:fld>
            <a:endParaRPr lang="en-US"/>
          </a:p>
        </p:txBody>
      </p:sp>
    </p:spTree>
    <p:extLst>
      <p:ext uri="{BB962C8B-B14F-4D97-AF65-F5344CB8AC3E}">
        <p14:creationId xmlns:p14="http://schemas.microsoft.com/office/powerpoint/2010/main" val="98050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FD55-3731-4994-BAE5-4BA74FA07F35}"/>
              </a:ext>
            </a:extLst>
          </p:cNvPr>
          <p:cNvSpPr>
            <a:spLocks noGrp="1"/>
          </p:cNvSpPr>
          <p:nvPr>
            <p:ph type="title"/>
          </p:nvPr>
        </p:nvSpPr>
        <p:spPr/>
        <p:txBody>
          <a:bodyPr/>
          <a:lstStyle/>
          <a:p>
            <a:r>
              <a:rPr lang="en-US" dirty="0"/>
              <a:t>Ohio Statewide Development Corporation</a:t>
            </a:r>
          </a:p>
        </p:txBody>
      </p:sp>
      <p:sp>
        <p:nvSpPr>
          <p:cNvPr id="3" name="Content Placeholder 2">
            <a:extLst>
              <a:ext uri="{FF2B5EF4-FFF2-40B4-BE49-F238E27FC236}">
                <a16:creationId xmlns:a16="http://schemas.microsoft.com/office/drawing/2014/main" id="{1A430984-1594-45BE-A0DF-C5DE65EB6056}"/>
              </a:ext>
            </a:extLst>
          </p:cNvPr>
          <p:cNvSpPr>
            <a:spLocks noGrp="1"/>
          </p:cNvSpPr>
          <p:nvPr>
            <p:ph idx="1"/>
          </p:nvPr>
        </p:nvSpPr>
        <p:spPr/>
        <p:txBody>
          <a:bodyPr/>
          <a:lstStyle/>
          <a:p>
            <a:pPr lvl="0"/>
            <a:r>
              <a:rPr lang="en-US" sz="2400" dirty="0"/>
              <a:t>Certified Development Company (CDC) founded in 1982</a:t>
            </a:r>
            <a:br>
              <a:rPr lang="en-US" sz="2400" dirty="0"/>
            </a:br>
            <a:endParaRPr lang="en-US" sz="2400" dirty="0"/>
          </a:p>
          <a:p>
            <a:pPr lvl="0"/>
            <a:r>
              <a:rPr lang="en-US" sz="2400" dirty="0"/>
              <a:t>Provide fixed asset financing to small businesses throughout Ohio</a:t>
            </a:r>
            <a:br>
              <a:rPr lang="en-US" sz="2400" dirty="0"/>
            </a:br>
            <a:endParaRPr lang="en-US" sz="2400" dirty="0"/>
          </a:p>
          <a:p>
            <a:pPr lvl="0"/>
            <a:r>
              <a:rPr lang="en-US" sz="2400" dirty="0"/>
              <a:t>Partner with conventional lenders to help financing real estate &amp; equipment</a:t>
            </a:r>
          </a:p>
          <a:p>
            <a:pPr lvl="1"/>
            <a:r>
              <a:rPr lang="en-US" dirty="0"/>
              <a:t>Subordinate liens</a:t>
            </a:r>
          </a:p>
          <a:p>
            <a:pPr lvl="1"/>
            <a:r>
              <a:rPr lang="en-US" dirty="0"/>
              <a:t>Below-market fixed interest rates</a:t>
            </a:r>
          </a:p>
          <a:p>
            <a:pPr lvl="1"/>
            <a:r>
              <a:rPr lang="en-US" dirty="0"/>
              <a:t>Lower down payment requirements</a:t>
            </a:r>
            <a:br>
              <a:rPr lang="en-US" dirty="0"/>
            </a:br>
            <a:endParaRPr lang="en-US" dirty="0"/>
          </a:p>
          <a:p>
            <a:pPr lvl="0"/>
            <a:r>
              <a:rPr lang="en-US" sz="2400" dirty="0"/>
              <a:t>Experienced SBA Loan provider</a:t>
            </a:r>
          </a:p>
          <a:p>
            <a:endParaRPr lang="en-US" dirty="0"/>
          </a:p>
        </p:txBody>
      </p:sp>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5</a:t>
            </a:fld>
            <a:endParaRPr lang="en-US"/>
          </a:p>
        </p:txBody>
      </p:sp>
    </p:spTree>
    <p:extLst>
      <p:ext uri="{BB962C8B-B14F-4D97-AF65-F5344CB8AC3E}">
        <p14:creationId xmlns:p14="http://schemas.microsoft.com/office/powerpoint/2010/main" val="885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5A06-55E1-4739-A745-D0041DF9998C}"/>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B8DF8591-4203-4E4E-AC8A-6098F04002D2}"/>
              </a:ext>
            </a:extLst>
          </p:cNvPr>
          <p:cNvGraphicFramePr>
            <a:graphicFrameLocks noGrp="1"/>
          </p:cNvGraphicFramePr>
          <p:nvPr>
            <p:ph idx="1"/>
            <p:extLst>
              <p:ext uri="{D42A27DB-BD31-4B8C-83A1-F6EECF244321}">
                <p14:modId xmlns:p14="http://schemas.microsoft.com/office/powerpoint/2010/main" val="3704760178"/>
              </p:ext>
            </p:extLst>
          </p:nvPr>
        </p:nvGraphicFramePr>
        <p:xfrm>
          <a:off x="609600" y="1295400"/>
          <a:ext cx="10160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82C0DC3-D765-4BBC-8CED-66711F83B196}"/>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8F1D5BE1-2AAE-41EA-BF3B-657C74A2050A}"/>
              </a:ext>
            </a:extLst>
          </p:cNvPr>
          <p:cNvSpPr>
            <a:spLocks noGrp="1"/>
          </p:cNvSpPr>
          <p:nvPr>
            <p:ph type="sldNum" sz="quarter" idx="12"/>
          </p:nvPr>
        </p:nvSpPr>
        <p:spPr/>
        <p:txBody>
          <a:bodyPr/>
          <a:lstStyle/>
          <a:p>
            <a:fld id="{C10C6D2F-C2EB-46BF-9C4D-9AF40BB853E9}" type="slidenum">
              <a:rPr lang="en-US" smtClean="0"/>
              <a:t>6</a:t>
            </a:fld>
            <a:endParaRPr lang="en-US"/>
          </a:p>
        </p:txBody>
      </p:sp>
    </p:spTree>
    <p:extLst>
      <p:ext uri="{BB962C8B-B14F-4D97-AF65-F5344CB8AC3E}">
        <p14:creationId xmlns:p14="http://schemas.microsoft.com/office/powerpoint/2010/main" val="90971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42E-3F8F-4F8B-8158-52B0051B57D4}"/>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AA5E1E44-23F6-40DB-9FE5-CFF30584E00F}"/>
              </a:ext>
            </a:extLst>
          </p:cNvPr>
          <p:cNvGraphicFramePr>
            <a:graphicFrameLocks noGrp="1"/>
          </p:cNvGraphicFramePr>
          <p:nvPr>
            <p:ph idx="1"/>
            <p:extLst>
              <p:ext uri="{D42A27DB-BD31-4B8C-83A1-F6EECF244321}">
                <p14:modId xmlns:p14="http://schemas.microsoft.com/office/powerpoint/2010/main" val="3014266202"/>
              </p:ext>
            </p:extLst>
          </p:nvPr>
        </p:nvGraphicFramePr>
        <p:xfrm>
          <a:off x="760573" y="1856198"/>
          <a:ext cx="9372599" cy="3935005"/>
        </p:xfrm>
        <a:graphic>
          <a:graphicData uri="http://schemas.openxmlformats.org/drawingml/2006/table">
            <a:tbl>
              <a:tblPr firstRow="1" firstCol="1" bandRow="1">
                <a:tableStyleId>{5C22544A-7EE6-4342-B048-85BDC9FD1C3A}</a:tableStyleId>
              </a:tblPr>
              <a:tblGrid>
                <a:gridCol w="4878227">
                  <a:extLst>
                    <a:ext uri="{9D8B030D-6E8A-4147-A177-3AD203B41FA5}">
                      <a16:colId xmlns:a16="http://schemas.microsoft.com/office/drawing/2014/main" val="4052182287"/>
                    </a:ext>
                  </a:extLst>
                </a:gridCol>
                <a:gridCol w="2173145">
                  <a:extLst>
                    <a:ext uri="{9D8B030D-6E8A-4147-A177-3AD203B41FA5}">
                      <a16:colId xmlns:a16="http://schemas.microsoft.com/office/drawing/2014/main" val="2524708071"/>
                    </a:ext>
                  </a:extLst>
                </a:gridCol>
                <a:gridCol w="2321227">
                  <a:extLst>
                    <a:ext uri="{9D8B030D-6E8A-4147-A177-3AD203B41FA5}">
                      <a16:colId xmlns:a16="http://schemas.microsoft.com/office/drawing/2014/main" val="1747809401"/>
                    </a:ext>
                  </a:extLst>
                </a:gridCol>
              </a:tblGrid>
              <a:tr h="409633">
                <a:tc>
                  <a:txBody>
                    <a:bodyPr/>
                    <a:lstStyle/>
                    <a:p>
                      <a:pPr marL="0" marR="0" algn="ctr">
                        <a:lnSpc>
                          <a:spcPct val="107000"/>
                        </a:lnSpc>
                        <a:spcBef>
                          <a:spcPts val="0"/>
                        </a:spcBef>
                        <a:spcAft>
                          <a:spcPts val="0"/>
                        </a:spcAft>
                      </a:pPr>
                      <a:r>
                        <a:rPr lang="en-US" sz="1800" dirty="0">
                          <a:effectLst/>
                        </a:rPr>
                        <a:t>Industry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1990 Ohio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2017 Ohio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1245922"/>
                  </a:ext>
                </a:extLst>
              </a:tr>
              <a:tr h="315149">
                <a:tc>
                  <a:txBody>
                    <a:bodyPr/>
                    <a:lstStyle/>
                    <a:p>
                      <a:pPr marL="0" marR="0">
                        <a:lnSpc>
                          <a:spcPct val="107000"/>
                        </a:lnSpc>
                        <a:spcBef>
                          <a:spcPts val="0"/>
                        </a:spcBef>
                        <a:spcAft>
                          <a:spcPts val="0"/>
                        </a:spcAft>
                      </a:pPr>
                      <a:r>
                        <a:rPr lang="en-US" sz="1800">
                          <a:effectLst/>
                        </a:rPr>
                        <a:t>Goods-producing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1,307,783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930,920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6131291"/>
                  </a:ext>
                </a:extLst>
              </a:tr>
              <a:tr h="409633">
                <a:tc>
                  <a:txBody>
                    <a:bodyPr/>
                    <a:lstStyle/>
                    <a:p>
                      <a:pPr marL="0" marR="0">
                        <a:lnSpc>
                          <a:spcPct val="107000"/>
                        </a:lnSpc>
                        <a:spcBef>
                          <a:spcPts val="0"/>
                        </a:spcBef>
                        <a:spcAft>
                          <a:spcPts val="0"/>
                        </a:spcAft>
                      </a:pPr>
                      <a:r>
                        <a:rPr lang="en-US" sz="1800">
                          <a:effectLst/>
                        </a:rPr>
                        <a:t>Natural resources and mining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30,951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27,497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3636855"/>
                  </a:ext>
                </a:extLst>
              </a:tr>
              <a:tr h="315149">
                <a:tc>
                  <a:txBody>
                    <a:bodyPr/>
                    <a:lstStyle/>
                    <a:p>
                      <a:pPr marL="0" marR="0">
                        <a:lnSpc>
                          <a:spcPct val="107000"/>
                        </a:lnSpc>
                        <a:spcBef>
                          <a:spcPts val="0"/>
                        </a:spcBef>
                        <a:spcAft>
                          <a:spcPts val="0"/>
                        </a:spcAft>
                      </a:pPr>
                      <a:r>
                        <a:rPr lang="en-US" sz="1800">
                          <a:effectLst/>
                        </a:rPr>
                        <a:t>Construction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195,190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216,958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2481139"/>
                  </a:ext>
                </a:extLst>
              </a:tr>
              <a:tr h="315149">
                <a:tc>
                  <a:txBody>
                    <a:bodyPr/>
                    <a:lstStyle/>
                    <a:p>
                      <a:pPr marL="0" marR="0">
                        <a:lnSpc>
                          <a:spcPct val="107000"/>
                        </a:lnSpc>
                        <a:spcBef>
                          <a:spcPts val="0"/>
                        </a:spcBef>
                        <a:spcAft>
                          <a:spcPts val="0"/>
                        </a:spcAft>
                      </a:pPr>
                      <a:r>
                        <a:rPr lang="en-US" sz="1800">
                          <a:effectLst/>
                        </a:rPr>
                        <a:t>Manufacturing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1,081,643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686,465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1636948"/>
                  </a:ext>
                </a:extLst>
              </a:tr>
              <a:tr h="315149">
                <a:tc>
                  <a:txBody>
                    <a:bodyPr/>
                    <a:lstStyle/>
                    <a:p>
                      <a:pPr marL="0" marR="0">
                        <a:lnSpc>
                          <a:spcPct val="107000"/>
                        </a:lnSpc>
                        <a:spcBef>
                          <a:spcPts val="0"/>
                        </a:spcBef>
                        <a:spcAft>
                          <a:spcPts val="0"/>
                        </a:spcAft>
                      </a:pPr>
                      <a:r>
                        <a:rPr lang="en-US" sz="1800">
                          <a:effectLst/>
                        </a:rPr>
                        <a:t>Service-providing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2,790,434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3,715,835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6496681"/>
                  </a:ext>
                </a:extLst>
              </a:tr>
              <a:tr h="372298">
                <a:tc>
                  <a:txBody>
                    <a:bodyPr/>
                    <a:lstStyle/>
                    <a:p>
                      <a:pPr marL="0" marR="0">
                        <a:lnSpc>
                          <a:spcPct val="107000"/>
                        </a:lnSpc>
                        <a:spcBef>
                          <a:spcPts val="0"/>
                        </a:spcBef>
                        <a:spcAft>
                          <a:spcPts val="0"/>
                        </a:spcAft>
                      </a:pPr>
                      <a:r>
                        <a:rPr lang="en-US" sz="1800">
                          <a:effectLst/>
                        </a:rPr>
                        <a:t>Trade, transportation, and utilities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979,023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1,018,107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6459726"/>
                  </a:ext>
                </a:extLst>
              </a:tr>
              <a:tr h="315149">
                <a:tc>
                  <a:txBody>
                    <a:bodyPr/>
                    <a:lstStyle/>
                    <a:p>
                      <a:pPr marL="0" marR="0">
                        <a:lnSpc>
                          <a:spcPct val="107000"/>
                        </a:lnSpc>
                        <a:spcBef>
                          <a:spcPts val="0"/>
                        </a:spcBef>
                        <a:spcAft>
                          <a:spcPts val="0"/>
                        </a:spcAft>
                      </a:pPr>
                      <a:r>
                        <a:rPr lang="en-US" sz="1800">
                          <a:effectLst/>
                        </a:rPr>
                        <a:t>Information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104,735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71,562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697116"/>
                  </a:ext>
                </a:extLst>
              </a:tr>
              <a:tr h="369801">
                <a:tc>
                  <a:txBody>
                    <a:bodyPr/>
                    <a:lstStyle/>
                    <a:p>
                      <a:pPr marL="0" marR="0">
                        <a:lnSpc>
                          <a:spcPct val="107000"/>
                        </a:lnSpc>
                        <a:spcBef>
                          <a:spcPts val="0"/>
                        </a:spcBef>
                        <a:spcAft>
                          <a:spcPts val="0"/>
                        </a:spcAft>
                      </a:pPr>
                      <a:r>
                        <a:rPr lang="en-US" sz="1800">
                          <a:effectLst/>
                        </a:rPr>
                        <a:t>Financial activities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258,696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288,503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4554806"/>
                  </a:ext>
                </a:extLst>
              </a:tr>
              <a:tr h="388262">
                <a:tc>
                  <a:txBody>
                    <a:bodyPr/>
                    <a:lstStyle/>
                    <a:p>
                      <a:pPr marL="0" marR="0">
                        <a:lnSpc>
                          <a:spcPct val="107000"/>
                        </a:lnSpc>
                        <a:spcBef>
                          <a:spcPts val="0"/>
                        </a:spcBef>
                        <a:spcAft>
                          <a:spcPts val="0"/>
                        </a:spcAft>
                      </a:pPr>
                      <a:r>
                        <a:rPr lang="en-US" sz="1800" dirty="0">
                          <a:effectLst/>
                        </a:rPr>
                        <a:t>Professional and business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372,577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effectLst/>
                        </a:rPr>
                        <a:t>724,577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5901632"/>
                  </a:ext>
                </a:extLst>
              </a:tr>
              <a:tr h="409633">
                <a:tc>
                  <a:txBody>
                    <a:bodyPr/>
                    <a:lstStyle/>
                    <a:p>
                      <a:pPr marL="0" marR="0">
                        <a:lnSpc>
                          <a:spcPct val="107000"/>
                        </a:lnSpc>
                        <a:spcBef>
                          <a:spcPts val="0"/>
                        </a:spcBef>
                        <a:spcAft>
                          <a:spcPts val="0"/>
                        </a:spcAft>
                      </a:pPr>
                      <a:r>
                        <a:rPr lang="en-US" sz="1800" dirty="0">
                          <a:effectLst/>
                        </a:rPr>
                        <a:t>Education and health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519,101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rPr>
                        <a:t>897,275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1973686"/>
                  </a:ext>
                </a:extLst>
              </a:tr>
            </a:tbl>
          </a:graphicData>
        </a:graphic>
      </p:graphicFrame>
      <p:sp>
        <p:nvSpPr>
          <p:cNvPr id="4" name="Date Placeholder 3">
            <a:extLst>
              <a:ext uri="{FF2B5EF4-FFF2-40B4-BE49-F238E27FC236}">
                <a16:creationId xmlns:a16="http://schemas.microsoft.com/office/drawing/2014/main" id="{AF4886B0-4EA8-4D71-BE45-4BCBB4211B0A}"/>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45ED2CA5-FD19-4CD7-B79F-EA24AC64ACD8}"/>
              </a:ext>
            </a:extLst>
          </p:cNvPr>
          <p:cNvSpPr>
            <a:spLocks noGrp="1"/>
          </p:cNvSpPr>
          <p:nvPr>
            <p:ph type="sldNum" sz="quarter" idx="12"/>
          </p:nvPr>
        </p:nvSpPr>
        <p:spPr/>
        <p:txBody>
          <a:bodyPr/>
          <a:lstStyle/>
          <a:p>
            <a:fld id="{C10C6D2F-C2EB-46BF-9C4D-9AF40BB853E9}" type="slidenum">
              <a:rPr lang="en-US" smtClean="0"/>
              <a:t>7</a:t>
            </a:fld>
            <a:endParaRPr lang="en-US"/>
          </a:p>
        </p:txBody>
      </p:sp>
      <p:sp>
        <p:nvSpPr>
          <p:cNvPr id="8" name="TextBox 7">
            <a:extLst>
              <a:ext uri="{FF2B5EF4-FFF2-40B4-BE49-F238E27FC236}">
                <a16:creationId xmlns:a16="http://schemas.microsoft.com/office/drawing/2014/main" id="{ED2DEDB9-03F8-4C0F-818D-A9A52BC77FE9}"/>
              </a:ext>
            </a:extLst>
          </p:cNvPr>
          <p:cNvSpPr txBox="1"/>
          <p:nvPr/>
        </p:nvSpPr>
        <p:spPr>
          <a:xfrm>
            <a:off x="2397641" y="1325933"/>
            <a:ext cx="6583918" cy="523220"/>
          </a:xfrm>
          <a:prstGeom prst="rect">
            <a:avLst/>
          </a:prstGeom>
          <a:noFill/>
        </p:spPr>
        <p:txBody>
          <a:bodyPr wrap="none" rtlCol="0">
            <a:spAutoFit/>
          </a:bodyPr>
          <a:lstStyle/>
          <a:p>
            <a:r>
              <a:rPr lang="en-US" sz="2800" b="1" dirty="0"/>
              <a:t>Ohio Employment by Industry 1990 v. 2017</a:t>
            </a:r>
            <a:endParaRPr lang="en-US" sz="2800" dirty="0"/>
          </a:p>
        </p:txBody>
      </p:sp>
      <p:sp>
        <p:nvSpPr>
          <p:cNvPr id="9" name="TextBox 8">
            <a:extLst>
              <a:ext uri="{FF2B5EF4-FFF2-40B4-BE49-F238E27FC236}">
                <a16:creationId xmlns:a16="http://schemas.microsoft.com/office/drawing/2014/main" id="{4A4798B7-CDDD-4774-B95E-AF512ECEAFDA}"/>
              </a:ext>
            </a:extLst>
          </p:cNvPr>
          <p:cNvSpPr txBox="1"/>
          <p:nvPr/>
        </p:nvSpPr>
        <p:spPr>
          <a:xfrm>
            <a:off x="760573" y="5798249"/>
            <a:ext cx="2165055" cy="246221"/>
          </a:xfrm>
          <a:prstGeom prst="rect">
            <a:avLst/>
          </a:prstGeom>
          <a:noFill/>
        </p:spPr>
        <p:txBody>
          <a:bodyPr wrap="square" rtlCol="0">
            <a:spAutoFit/>
          </a:bodyPr>
          <a:lstStyle/>
          <a:p>
            <a:r>
              <a:rPr lang="en-US" sz="1000" dirty="0"/>
              <a:t>Source: U.S. Bureau of Labor Statistics</a:t>
            </a:r>
          </a:p>
        </p:txBody>
      </p:sp>
    </p:spTree>
    <p:extLst>
      <p:ext uri="{BB962C8B-B14F-4D97-AF65-F5344CB8AC3E}">
        <p14:creationId xmlns:p14="http://schemas.microsoft.com/office/powerpoint/2010/main" val="384927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D342-A0AB-469F-9FF0-119A50A7923C}"/>
              </a:ext>
            </a:extLst>
          </p:cNvPr>
          <p:cNvSpPr>
            <a:spLocks noGrp="1"/>
          </p:cNvSpPr>
          <p:nvPr>
            <p:ph type="title"/>
          </p:nvPr>
        </p:nvSpPr>
        <p:spPr/>
        <p:txBody>
          <a:bodyPr/>
          <a:lstStyle/>
          <a:p>
            <a:r>
              <a:rPr lang="en-US" dirty="0"/>
              <a:t>COVID 19 Small Business Finance Options</a:t>
            </a:r>
          </a:p>
        </p:txBody>
      </p:sp>
      <p:sp>
        <p:nvSpPr>
          <p:cNvPr id="4" name="Date Placeholder 3">
            <a:extLst>
              <a:ext uri="{FF2B5EF4-FFF2-40B4-BE49-F238E27FC236}">
                <a16:creationId xmlns:a16="http://schemas.microsoft.com/office/drawing/2014/main" id="{B7AC8DC3-E833-479F-A1E3-E4335B2AE4F6}"/>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2143721F-EBCD-4364-8743-3A0C69EA8822}"/>
              </a:ext>
            </a:extLst>
          </p:cNvPr>
          <p:cNvSpPr>
            <a:spLocks noGrp="1"/>
          </p:cNvSpPr>
          <p:nvPr>
            <p:ph type="sldNum" sz="quarter" idx="12"/>
          </p:nvPr>
        </p:nvSpPr>
        <p:spPr/>
        <p:txBody>
          <a:bodyPr/>
          <a:lstStyle/>
          <a:p>
            <a:fld id="{C10C6D2F-C2EB-46BF-9C4D-9AF40BB853E9}" type="slidenum">
              <a:rPr lang="en-US" smtClean="0"/>
              <a:t>8</a:t>
            </a:fld>
            <a:endParaRPr lang="en-US"/>
          </a:p>
        </p:txBody>
      </p:sp>
      <p:graphicFrame>
        <p:nvGraphicFramePr>
          <p:cNvPr id="6" name="Content Placeholder 5">
            <a:extLst>
              <a:ext uri="{FF2B5EF4-FFF2-40B4-BE49-F238E27FC236}">
                <a16:creationId xmlns:a16="http://schemas.microsoft.com/office/drawing/2014/main" id="{E40BF0B7-6E13-4536-95FB-BC6CB1B37D66}"/>
              </a:ext>
            </a:extLst>
          </p:cNvPr>
          <p:cNvGraphicFramePr>
            <a:graphicFrameLocks noGrp="1"/>
          </p:cNvGraphicFramePr>
          <p:nvPr>
            <p:ph idx="1"/>
            <p:extLst>
              <p:ext uri="{D42A27DB-BD31-4B8C-83A1-F6EECF244321}">
                <p14:modId xmlns:p14="http://schemas.microsoft.com/office/powerpoint/2010/main" val="1152025282"/>
              </p:ext>
            </p:extLst>
          </p:nvPr>
        </p:nvGraphicFramePr>
        <p:xfrm>
          <a:off x="609600" y="1600200"/>
          <a:ext cx="10160000" cy="40487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72A0C3E-92F2-4887-9023-D1BCB5C25A32}"/>
              </a:ext>
            </a:extLst>
          </p:cNvPr>
          <p:cNvSpPr txBox="1"/>
          <p:nvPr/>
        </p:nvSpPr>
        <p:spPr>
          <a:xfrm>
            <a:off x="762000" y="5768201"/>
            <a:ext cx="4034374" cy="276999"/>
          </a:xfrm>
          <a:prstGeom prst="rect">
            <a:avLst/>
          </a:prstGeom>
          <a:noFill/>
        </p:spPr>
        <p:txBody>
          <a:bodyPr wrap="none" rtlCol="0">
            <a:spAutoFit/>
          </a:bodyPr>
          <a:lstStyle/>
          <a:p>
            <a:r>
              <a:rPr lang="en-US" sz="1200" dirty="0"/>
              <a:t>Source: Moody Analytics, Wall Street Journal, March 25, 2020</a:t>
            </a:r>
          </a:p>
        </p:txBody>
      </p:sp>
    </p:spTree>
    <p:extLst>
      <p:ext uri="{BB962C8B-B14F-4D97-AF65-F5344CB8AC3E}">
        <p14:creationId xmlns:p14="http://schemas.microsoft.com/office/powerpoint/2010/main" val="3960824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A989-AD16-4A05-AAFB-E57AAABEF1B7}"/>
              </a:ext>
            </a:extLst>
          </p:cNvPr>
          <p:cNvSpPr>
            <a:spLocks noGrp="1"/>
          </p:cNvSpPr>
          <p:nvPr>
            <p:ph type="title"/>
          </p:nvPr>
        </p:nvSpPr>
        <p:spPr/>
        <p:txBody>
          <a:bodyPr/>
          <a:lstStyle/>
          <a:p>
            <a:r>
              <a:rPr lang="en-US" dirty="0"/>
              <a:t>COVID 19 Small Business Finance Options</a:t>
            </a:r>
          </a:p>
        </p:txBody>
      </p:sp>
      <p:graphicFrame>
        <p:nvGraphicFramePr>
          <p:cNvPr id="6" name="Content Placeholder 5">
            <a:extLst>
              <a:ext uri="{FF2B5EF4-FFF2-40B4-BE49-F238E27FC236}">
                <a16:creationId xmlns:a16="http://schemas.microsoft.com/office/drawing/2014/main" id="{9B49A3C5-117E-4E59-9EA7-35FED53C8F7B}"/>
              </a:ext>
            </a:extLst>
          </p:cNvPr>
          <p:cNvGraphicFramePr>
            <a:graphicFrameLocks noGrp="1"/>
          </p:cNvGraphicFramePr>
          <p:nvPr>
            <p:ph idx="1"/>
            <p:extLst>
              <p:ext uri="{D42A27DB-BD31-4B8C-83A1-F6EECF244321}">
                <p14:modId xmlns:p14="http://schemas.microsoft.com/office/powerpoint/2010/main" val="3337556834"/>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1BA72D2-5266-42BB-924F-A879A4B4BBAF}"/>
              </a:ext>
            </a:extLst>
          </p:cNvPr>
          <p:cNvSpPr>
            <a:spLocks noGrp="1"/>
          </p:cNvSpPr>
          <p:nvPr>
            <p:ph type="dt" sz="half" idx="10"/>
          </p:nvPr>
        </p:nvSpPr>
        <p:spPr/>
        <p:txBody>
          <a:bodyPr/>
          <a:lstStyle/>
          <a:p>
            <a:fld id="{CE1C5900-32F6-4C02-A3B1-718322A3256B}" type="datetime1">
              <a:rPr lang="en-US" smtClean="0"/>
              <a:t>3/27/2020</a:t>
            </a:fld>
            <a:endParaRPr lang="en-US"/>
          </a:p>
        </p:txBody>
      </p:sp>
      <p:sp>
        <p:nvSpPr>
          <p:cNvPr id="5" name="Slide Number Placeholder 4">
            <a:extLst>
              <a:ext uri="{FF2B5EF4-FFF2-40B4-BE49-F238E27FC236}">
                <a16:creationId xmlns:a16="http://schemas.microsoft.com/office/drawing/2014/main" id="{4D8D5117-1B44-4763-9749-E8674EF2B044}"/>
              </a:ext>
            </a:extLst>
          </p:cNvPr>
          <p:cNvSpPr>
            <a:spLocks noGrp="1"/>
          </p:cNvSpPr>
          <p:nvPr>
            <p:ph type="sldNum" sz="quarter" idx="12"/>
          </p:nvPr>
        </p:nvSpPr>
        <p:spPr/>
        <p:txBody>
          <a:bodyPr/>
          <a:lstStyle/>
          <a:p>
            <a:fld id="{C10C6D2F-C2EB-46BF-9C4D-9AF40BB853E9}" type="slidenum">
              <a:rPr lang="en-US" smtClean="0"/>
              <a:t>9</a:t>
            </a:fld>
            <a:endParaRPr lang="en-US"/>
          </a:p>
        </p:txBody>
      </p:sp>
    </p:spTree>
    <p:extLst>
      <p:ext uri="{BB962C8B-B14F-4D97-AF65-F5344CB8AC3E}">
        <p14:creationId xmlns:p14="http://schemas.microsoft.com/office/powerpoint/2010/main" val="3293999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2C3C43"/>
      </a:dk2>
      <a:lt2>
        <a:srgbClr val="EBEBEB"/>
      </a:lt2>
      <a:accent1>
        <a:srgbClr val="FF0000"/>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2404</TotalTime>
  <Words>3689</Words>
  <Application>Microsoft Office PowerPoint</Application>
  <PresentationFormat>Widescreen</PresentationFormat>
  <Paragraphs>361</Paragraphs>
  <Slides>43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Cambria</vt:lpstr>
      <vt:lpstr>Symbol</vt:lpstr>
      <vt:lpstr>Adjacency</vt:lpstr>
      <vt:lpstr>COVID 19 Small Business Finance Options</vt:lpstr>
      <vt:lpstr>COVID 19 Small Business Finance Options</vt:lpstr>
      <vt:lpstr>COVID 19 Small Business Finance Options</vt:lpstr>
      <vt:lpstr> COVID 19 Small Business Finance Options</vt:lpstr>
      <vt:lpstr>Ohio Statewide Development Corporation</vt:lpstr>
      <vt:lpstr>COVID  19 Small Business Finance Options</vt:lpstr>
      <vt:lpstr>COVID 19 Small Business Finance Options</vt:lpstr>
      <vt:lpstr>COVID 19 Small Business Finance Options</vt:lpstr>
      <vt:lpstr>COVID 19 Small Business Finance Options</vt:lpstr>
      <vt:lpstr>SBA Loan Options</vt:lpstr>
      <vt:lpstr>SBA Loan Deferments</vt:lpstr>
      <vt:lpstr>SBA Economic Injury Disaster Loans (EIDLs)</vt:lpstr>
      <vt:lpstr>SBA Economic Injury Disaster Loans (EIDLs)</vt:lpstr>
      <vt:lpstr>SBA Economic Injury Disaster Loans (EIDLs)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 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lpstr>COVID 19 Small Business Finance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Capitalizing on Corporate Site Location Trends</dc:title>
  <dc:creator>drobinson@montrosegroupllc.com</dc:creator>
  <cp:lastModifiedBy>drobinson@montrosegroupllc.com</cp:lastModifiedBy>
  <cp:revision>95</cp:revision>
  <cp:lastPrinted>2020-03-19T17:59:04Z</cp:lastPrinted>
  <dcterms:created xsi:type="dcterms:W3CDTF">2020-03-12T01:49:18Z</dcterms:created>
  <dcterms:modified xsi:type="dcterms:W3CDTF">2020-03-27T13:14:22Z</dcterms:modified>
</cp:coreProperties>
</file>